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4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4022" r:id="rId2"/>
  </p:sldMasterIdLst>
  <p:notesMasterIdLst>
    <p:notesMasterId r:id="rId172"/>
  </p:notesMasterIdLst>
  <p:sldIdLst>
    <p:sldId id="389" r:id="rId3"/>
    <p:sldId id="284" r:id="rId4"/>
    <p:sldId id="419" r:id="rId5"/>
    <p:sldId id="515" r:id="rId6"/>
    <p:sldId id="441" r:id="rId7"/>
    <p:sldId id="507" r:id="rId8"/>
    <p:sldId id="691" r:id="rId9"/>
    <p:sldId id="442" r:id="rId10"/>
    <p:sldId id="508" r:id="rId11"/>
    <p:sldId id="512" r:id="rId12"/>
    <p:sldId id="690" r:id="rId13"/>
    <p:sldId id="693" r:id="rId14"/>
    <p:sldId id="679" r:id="rId15"/>
    <p:sldId id="680" r:id="rId16"/>
    <p:sldId id="653" r:id="rId17"/>
    <p:sldId id="287" r:id="rId18"/>
    <p:sldId id="447" r:id="rId19"/>
    <p:sldId id="514" r:id="rId20"/>
    <p:sldId id="370" r:id="rId21"/>
    <p:sldId id="373" r:id="rId22"/>
    <p:sldId id="505" r:id="rId23"/>
    <p:sldId id="506" r:id="rId24"/>
    <p:sldId id="510" r:id="rId25"/>
    <p:sldId id="692" r:id="rId26"/>
    <p:sldId id="684" r:id="rId27"/>
    <p:sldId id="670" r:id="rId28"/>
    <p:sldId id="288" r:id="rId29"/>
    <p:sldId id="511" r:id="rId30"/>
    <p:sldId id="661" r:id="rId31"/>
    <p:sldId id="285" r:id="rId32"/>
    <p:sldId id="292" r:id="rId33"/>
    <p:sldId id="293" r:id="rId34"/>
    <p:sldId id="448" r:id="rId35"/>
    <p:sldId id="513" r:id="rId36"/>
    <p:sldId id="294" r:id="rId37"/>
    <p:sldId id="449" r:id="rId38"/>
    <p:sldId id="638" r:id="rId39"/>
    <p:sldId id="450" r:id="rId40"/>
    <p:sldId id="451" r:id="rId41"/>
    <p:sldId id="636" r:id="rId42"/>
    <p:sldId id="516" r:id="rId43"/>
    <p:sldId id="452" r:id="rId44"/>
    <p:sldId id="662" r:id="rId45"/>
    <p:sldId id="498" r:id="rId46"/>
    <p:sldId id="453" r:id="rId47"/>
    <p:sldId id="295" r:id="rId48"/>
    <p:sldId id="517" r:id="rId49"/>
    <p:sldId id="501" r:id="rId50"/>
    <p:sldId id="296" r:id="rId51"/>
    <p:sldId id="500" r:id="rId52"/>
    <p:sldId id="297" r:id="rId53"/>
    <p:sldId id="521" r:id="rId54"/>
    <p:sldId id="676" r:id="rId55"/>
    <p:sldId id="483" r:id="rId56"/>
    <p:sldId id="484" r:id="rId57"/>
    <p:sldId id="651" r:id="rId58"/>
    <p:sldId id="648" r:id="rId59"/>
    <p:sldId id="649" r:id="rId60"/>
    <p:sldId id="657" r:id="rId61"/>
    <p:sldId id="454" r:id="rId62"/>
    <p:sldId id="298" r:id="rId63"/>
    <p:sldId id="455" r:id="rId64"/>
    <p:sldId id="681" r:id="rId65"/>
    <p:sldId id="301" r:id="rId66"/>
    <p:sldId id="685" r:id="rId67"/>
    <p:sldId id="677" r:id="rId68"/>
    <p:sldId id="376" r:id="rId69"/>
    <p:sldId id="461" r:id="rId70"/>
    <p:sldId id="462" r:id="rId71"/>
    <p:sldId id="463" r:id="rId72"/>
    <p:sldId id="456" r:id="rId73"/>
    <p:sldId id="629" r:id="rId74"/>
    <p:sldId id="464" r:id="rId75"/>
    <p:sldId id="465" r:id="rId76"/>
    <p:sldId id="628" r:id="rId77"/>
    <p:sldId id="682" r:id="rId78"/>
    <p:sldId id="302" r:id="rId79"/>
    <p:sldId id="482" r:id="rId80"/>
    <p:sldId id="303" r:id="rId81"/>
    <p:sldId id="377" r:id="rId82"/>
    <p:sldId id="304" r:id="rId83"/>
    <p:sldId id="467" r:id="rId84"/>
    <p:sldId id="644" r:id="rId85"/>
    <p:sldId id="495" r:id="rId86"/>
    <p:sldId id="639" r:id="rId87"/>
    <p:sldId id="468" r:id="rId88"/>
    <p:sldId id="695" r:id="rId89"/>
    <p:sldId id="696" r:id="rId90"/>
    <p:sldId id="305" r:id="rId91"/>
    <p:sldId id="378" r:id="rId92"/>
    <p:sldId id="491" r:id="rId93"/>
    <p:sldId id="440" r:id="rId94"/>
    <p:sldId id="634" r:id="rId95"/>
    <p:sldId id="640" r:id="rId96"/>
    <p:sldId id="417" r:id="rId97"/>
    <p:sldId id="694" r:id="rId98"/>
    <p:sldId id="659" r:id="rId99"/>
    <p:sldId id="658" r:id="rId100"/>
    <p:sldId id="671" r:id="rId101"/>
    <p:sldId id="380" r:id="rId102"/>
    <p:sldId id="683" r:id="rId103"/>
    <p:sldId id="416" r:id="rId104"/>
    <p:sldId id="665" r:id="rId105"/>
    <p:sldId id="666" r:id="rId106"/>
    <p:sldId id="667" r:id="rId107"/>
    <p:sldId id="668" r:id="rId108"/>
    <p:sldId id="669" r:id="rId109"/>
    <p:sldId id="489" r:id="rId110"/>
    <p:sldId id="697" r:id="rId111"/>
    <p:sldId id="689" r:id="rId112"/>
    <p:sldId id="700" r:id="rId113"/>
    <p:sldId id="699" r:id="rId114"/>
    <p:sldId id="698" r:id="rId115"/>
    <p:sldId id="687" r:id="rId116"/>
    <p:sldId id="642" r:id="rId117"/>
    <p:sldId id="643" r:id="rId118"/>
    <p:sldId id="641" r:id="rId119"/>
    <p:sldId id="656" r:id="rId120"/>
    <p:sldId id="490" r:id="rId121"/>
    <p:sldId id="492" r:id="rId122"/>
    <p:sldId id="493" r:id="rId123"/>
    <p:sldId id="494" r:id="rId124"/>
    <p:sldId id="626" r:id="rId125"/>
    <p:sldId id="627" r:id="rId126"/>
    <p:sldId id="652" r:id="rId127"/>
    <p:sldId id="645" r:id="rId128"/>
    <p:sldId id="647" r:id="rId129"/>
    <p:sldId id="654" r:id="rId130"/>
    <p:sldId id="384" r:id="rId131"/>
    <p:sldId id="672" r:id="rId132"/>
    <p:sldId id="673" r:id="rId133"/>
    <p:sldId id="674" r:id="rId134"/>
    <p:sldId id="675" r:id="rId135"/>
    <p:sldId id="655" r:id="rId136"/>
    <p:sldId id="382" r:id="rId137"/>
    <p:sldId id="310" r:id="rId138"/>
    <p:sldId id="311" r:id="rId139"/>
    <p:sldId id="470" r:id="rId140"/>
    <p:sldId id="688" r:id="rId141"/>
    <p:sldId id="314" r:id="rId142"/>
    <p:sldId id="485" r:id="rId143"/>
    <p:sldId id="486" r:id="rId144"/>
    <p:sldId id="471" r:id="rId145"/>
    <p:sldId id="387" r:id="rId146"/>
    <p:sldId id="487" r:id="rId147"/>
    <p:sldId id="472" r:id="rId148"/>
    <p:sldId id="496" r:id="rId149"/>
    <p:sldId id="678" r:id="rId150"/>
    <p:sldId id="414" r:id="rId151"/>
    <p:sldId id="522" r:id="rId152"/>
    <p:sldId id="473" r:id="rId153"/>
    <p:sldId id="650" r:id="rId154"/>
    <p:sldId id="475" r:id="rId155"/>
    <p:sldId id="474" r:id="rId156"/>
    <p:sldId id="476" r:id="rId157"/>
    <p:sldId id="660" r:id="rId158"/>
    <p:sldId id="478" r:id="rId159"/>
    <p:sldId id="477" r:id="rId160"/>
    <p:sldId id="479" r:id="rId161"/>
    <p:sldId id="420" r:id="rId162"/>
    <p:sldId id="422" r:id="rId163"/>
    <p:sldId id="423" r:id="rId164"/>
    <p:sldId id="518" r:id="rId165"/>
    <p:sldId id="424" r:id="rId166"/>
    <p:sldId id="435" r:id="rId167"/>
    <p:sldId id="425" r:id="rId168"/>
    <p:sldId id="637" r:id="rId169"/>
    <p:sldId id="480" r:id="rId170"/>
    <p:sldId id="413" r:id="rId1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8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C"/>
    <a:srgbClr val="000000"/>
    <a:srgbClr val="CCCCFF"/>
    <a:srgbClr val="FFFF99"/>
    <a:srgbClr val="CC6600"/>
    <a:srgbClr val="020266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868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buFont typeface="Arial" panose="020B0604020202020204" pitchFamily="34" charset="0"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buFont typeface="Arial" panose="020B0604020202020204" pitchFamily="34" charset="0"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fld id="{3BCE8FB8-D2FD-4CFD-8CC1-6AA94C9F433E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135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8FB8-D2FD-4CFD-8CC1-6AA94C9F433E}" type="slidenum">
              <a:rPr lang="zh-CN" altLang="en-US" smtClean="0"/>
              <a:pPr>
                <a:defRPr/>
              </a:pPr>
              <a:t>87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5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8FB8-D2FD-4CFD-8CC1-6AA94C9F433E}" type="slidenum">
              <a:rPr lang="zh-CN" altLang="en-US" smtClean="0"/>
              <a:pPr>
                <a:defRPr/>
              </a:pPr>
              <a:t>96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81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8CD5CA-FB4D-41B8-81E9-E2BAC199D691}" type="slidenum">
              <a:rPr lang="en-US" altLang="en-US">
                <a:latin typeface="Helvetica" panose="020B0604020202020204" pitchFamily="34" charset="0"/>
              </a:rPr>
              <a:pPr/>
              <a:t>107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9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8FB8-D2FD-4CFD-8CC1-6AA94C9F433E}" type="slidenum">
              <a:rPr lang="zh-CN" altLang="en-US" smtClean="0"/>
              <a:pPr>
                <a:defRPr/>
              </a:pPr>
              <a:t>125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5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21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160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6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7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0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8549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8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2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4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5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8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2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8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95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8.</a:t>
            </a:r>
            <a:fld id="{05FDF4C0-99BC-461E-B03C-1F7E19266CCC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Feb 22, 2005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" Type="http://schemas.openxmlformats.org/officeDocument/2006/relationships/tags" Target="../tags/tag144.xml"/><Relationship Id="rId21" Type="http://schemas.openxmlformats.org/officeDocument/2006/relationships/tags" Target="../tags/tag16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image" Target="../media/image9.tmp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notesSlide" Target="../notesSlides/notesSlide4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9.tmp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image" Target="../media/image9.tmp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9.tmp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tags" Target="../tags/tag215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image" Target="../media/image9.tmp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9.tm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tags" Target="../tags/tag8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image" Target="../media/image9.tmp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image" Target="../media/image9.tm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image" Target="../media/image9.tmp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8: 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8.1.3 Logical vs. Physical Address Space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0"/>
            <a:ext cx="7785100" cy="55449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几个相关的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地址与相关的地址空间</a:t>
            </a:r>
            <a:endParaRPr lang="zh-CN" altLang="en-US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名地址与名空间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编程时，使用名字（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符号名）</a:t>
            </a:r>
            <a:r>
              <a:rPr lang="zh-CN" altLang="en-US" sz="1800" b="1" dirty="0">
                <a:ea typeface="宋体" panose="02010600030101010101" pitchFamily="2" charset="-122"/>
              </a:rPr>
              <a:t>表示地址，如变量名，标号等；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这些变量名，标号等构成程序的名空间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逻辑地址与逻辑地址空间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(</a:t>
            </a:r>
            <a:r>
              <a:rPr lang="zh-CN" altLang="en-US" sz="2000" b="1" i="1" u="sng" dirty="0">
                <a:solidFill>
                  <a:srgbClr val="003399"/>
                </a:solidFill>
                <a:ea typeface="宋体" panose="02010600030101010101" pitchFamily="2" charset="-122"/>
              </a:rPr>
              <a:t>logical address space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)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编译时无法确定程序在运行时所分配的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地址空间</a:t>
            </a:r>
            <a:r>
              <a:rPr lang="en-US" altLang="zh-CN" sz="1800" b="1" dirty="0" smtClean="0">
                <a:ea typeface="宋体" panose="02010600030101010101" pitchFamily="2" charset="-122"/>
              </a:rPr>
              <a:t>;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假设从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开始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编址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，指令中的地址码部分都是相对于</a:t>
            </a:r>
            <a:r>
              <a:rPr lang="en-US" altLang="zh-CN" sz="1800" b="1" dirty="0" smtClean="0">
                <a:ea typeface="宋体" panose="02010600030101010101" pitchFamily="2" charset="-122"/>
              </a:rPr>
              <a:t>0</a:t>
            </a:r>
            <a:r>
              <a:rPr lang="zh-CN" altLang="en-US" sz="1800" b="1" dirty="0" smtClean="0">
                <a:ea typeface="宋体" panose="02010600030101010101" pitchFamily="2" charset="-122"/>
              </a:rPr>
              <a:t>进行编址；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相对地址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相对地址空间，虚地址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虚地址空间；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generated by the CPU 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b="1" dirty="0">
                <a:ea typeface="宋体" panose="02010600030101010101" pitchFamily="2" charset="-122"/>
              </a:rPr>
              <a:t>目前的操作系统所采用的内存管理方式中，</a:t>
            </a:r>
            <a:r>
              <a:rPr lang="en-US" altLang="zh-CN" sz="1600" b="1" dirty="0" err="1">
                <a:ea typeface="宋体" panose="02010600030101010101" pitchFamily="2" charset="-122"/>
              </a:rPr>
              <a:t>cpu</a:t>
            </a:r>
            <a:r>
              <a:rPr lang="zh-CN" altLang="en-US" sz="1600" b="1" dirty="0">
                <a:ea typeface="宋体" panose="02010600030101010101" pitchFamily="2" charset="-122"/>
              </a:rPr>
              <a:t>寻址给出的形式地址都是逻辑地址；然后由</a:t>
            </a:r>
            <a:r>
              <a:rPr lang="en-US" altLang="zh-CN" sz="1600" b="1" dirty="0">
                <a:ea typeface="宋体" panose="02010600030101010101" pitchFamily="2" charset="-122"/>
              </a:rPr>
              <a:t>MMU</a:t>
            </a:r>
            <a:r>
              <a:rPr lang="zh-CN" altLang="en-US" sz="1600" b="1" dirty="0">
                <a:ea typeface="宋体" panose="02010600030101010101" pitchFamily="2" charset="-122"/>
              </a:rPr>
              <a:t>模块负责将其变换为内存的物理地址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物理地址与物理地址空间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(</a:t>
            </a:r>
            <a:r>
              <a:rPr lang="zh-CN" altLang="en-US" sz="2000" b="1" i="1" u="sng" dirty="0">
                <a:solidFill>
                  <a:srgbClr val="003399"/>
                </a:solidFill>
                <a:ea typeface="宋体" panose="02010600030101010101" pitchFamily="2" charset="-122"/>
              </a:rPr>
              <a:t>physical address space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)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程序运行时，使用的内存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地址；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绝对地址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绝对地址空间，实地址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实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地址空间；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address seen by the memory </a:t>
            </a:r>
            <a:r>
              <a:rPr lang="en-US" altLang="zh-CN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unit</a:t>
            </a:r>
            <a:r>
              <a:rPr lang="zh-CN" altLang="en-US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600" b="1" dirty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871063" y="2438400"/>
            <a:ext cx="1114697" cy="383177"/>
          </a:xfrm>
          <a:prstGeom prst="wedgeRoundRectCallout">
            <a:avLst>
              <a:gd name="adj1" fmla="val -21512"/>
              <a:gd name="adj2" fmla="val 421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举例说明</a:t>
            </a:r>
          </a:p>
        </p:txBody>
      </p:sp>
    </p:spTree>
    <p:extLst>
      <p:ext uri="{BB962C8B-B14F-4D97-AF65-F5344CB8AC3E}">
        <p14:creationId xmlns:p14="http://schemas.microsoft.com/office/powerpoint/2010/main" val="36302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8.5.1 Hierarchical Page Tables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529513" cy="4935764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分页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将一个作业分散</a:t>
            </a:r>
            <a:r>
              <a:rPr lang="zh-CN" altLang="en-US" sz="1800" dirty="0" smtClean="0">
                <a:ea typeface="宋体" panose="02010600030101010101" pitchFamily="2" charset="-122"/>
              </a:rPr>
              <a:t>到存储到内存</a:t>
            </a:r>
            <a:r>
              <a:rPr lang="zh-CN" altLang="en-US" sz="1800" dirty="0">
                <a:ea typeface="宋体" panose="02010600030101010101" pitchFamily="2" charset="-122"/>
              </a:rPr>
              <a:t>的物理页框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页表记录了页与页框之间的映射关系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层次页表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页表一般存储在内存中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如果页表比较大，一个页框无法容纳，</a:t>
            </a:r>
            <a:r>
              <a:rPr lang="zh-CN" altLang="en-US" sz="18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如何在内存中存储？</a:t>
            </a:r>
            <a:endParaRPr lang="en-US" altLang="zh-CN" sz="1800" b="1" i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需要将一个页表分散存储到内存的多个页框中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将页表也按分页的方式管理</a:t>
            </a:r>
            <a:endParaRPr lang="en-US" altLang="zh-CN" sz="1600" b="1" i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同样需要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一张表</a:t>
            </a:r>
            <a:r>
              <a:rPr lang="zh-CN" altLang="en-US" sz="1800" dirty="0" smtClean="0">
                <a:ea typeface="宋体" panose="02010600030101010101" pitchFamily="2" charset="-122"/>
              </a:rPr>
              <a:t>，记录</a:t>
            </a:r>
            <a:r>
              <a:rPr lang="zh-CN" altLang="en-US" sz="18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页表的每个页</a:t>
            </a:r>
            <a:r>
              <a:rPr lang="zh-CN" altLang="en-US" sz="1800" dirty="0" smtClean="0">
                <a:ea typeface="宋体" panose="02010600030101010101" pitchFamily="2" charset="-122"/>
              </a:rPr>
              <a:t>与</a:t>
            </a:r>
            <a:r>
              <a:rPr lang="zh-CN" altLang="en-US" sz="18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物理页框</a:t>
            </a:r>
            <a:r>
              <a:rPr lang="zh-CN" altLang="en-US" sz="1800" dirty="0" smtClean="0">
                <a:ea typeface="宋体" panose="02010600030101010101" pitchFamily="2" charset="-122"/>
              </a:rPr>
              <a:t>之间的对应关系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这张表称为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页表的页表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外页表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级页表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未分页之前的页表称为</a:t>
            </a:r>
            <a:r>
              <a:rPr lang="zh-CN" altLang="en-US" sz="16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内页表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ea typeface="宋体" panose="02010600030101010101" pitchFamily="2" charset="-122"/>
              </a:rPr>
              <a:t>级页表）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以此类推，需要将页表分成</a:t>
            </a:r>
            <a:r>
              <a:rPr lang="zh-CN" altLang="en-US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多级</a:t>
            </a:r>
            <a:r>
              <a:rPr lang="en-US" altLang="zh-CN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1800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层次页表</a:t>
            </a:r>
            <a:endParaRPr lang="en-US" altLang="zh-CN" sz="1800" i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Hierarchical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Tables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49"/>
            <a:ext cx="7529513" cy="4674507"/>
          </a:xfrm>
        </p:spPr>
        <p:txBody>
          <a:bodyPr/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有的环境（32位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机特别是64</a:t>
            </a:r>
            <a:r>
              <a:rPr lang="zh-CN" altLang="en-US" sz="2000" b="1" dirty="0">
                <a:ea typeface="宋体" panose="02010600030101010101" pitchFamily="2" charset="-122"/>
              </a:rPr>
              <a:t>位机）中页表相当大，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页表无法存放在内存的连续区域中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一个页框无法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容纳整个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页表，需要为页表分配多个页框；</a:t>
            </a: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层次页表或多级页表：将</a:t>
            </a:r>
            <a:r>
              <a:rPr lang="zh-CN" altLang="en-US" sz="2000" b="1" dirty="0">
                <a:ea typeface="宋体" panose="02010600030101010101" pitchFamily="2" charset="-122"/>
              </a:rPr>
              <a:t>一个大的页表分解成多个较小的页表</a:t>
            </a:r>
          </a:p>
          <a:p>
            <a:pPr lvl="1"/>
            <a:r>
              <a:rPr lang="zh-CN" altLang="en-US" sz="18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一</a:t>
            </a:r>
            <a:r>
              <a:rPr lang="zh-CN" altLang="en-US" sz="1800" b="1" i="1" dirty="0">
                <a:solidFill>
                  <a:srgbClr val="7030A0"/>
                </a:solidFill>
                <a:ea typeface="宋体" panose="02010600030101010101" pitchFamily="2" charset="-122"/>
              </a:rPr>
              <a:t>个页框</a:t>
            </a:r>
            <a:r>
              <a:rPr lang="zh-CN" altLang="en-US" sz="18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容纳页表的一部分</a:t>
            </a:r>
            <a:endParaRPr lang="en-US" altLang="zh-CN" sz="1800" b="1" i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将页表按照分页管理的方式，</a:t>
            </a:r>
            <a:r>
              <a:rPr lang="zh-CN" altLang="en-US" sz="1800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将一个页表离散分配到多个页框中</a:t>
            </a:r>
            <a:endParaRPr lang="en-US" altLang="zh-CN" sz="1800" i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在支持虚拟存储技术的系统中，</a:t>
            </a:r>
            <a:r>
              <a:rPr lang="zh-CN" altLang="en-US" sz="1800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可避免整个页表都驻留在内存中</a:t>
            </a:r>
            <a:endParaRPr lang="en-US" altLang="zh-CN" sz="1800" i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ea typeface="宋体" panose="02010600030101010101" pitchFamily="2" charset="-122"/>
              </a:rPr>
              <a:t>只为访问的页对应的那部分页表分配物理页框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Break up the logical address space into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multiple page tables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A simple technique is a </a:t>
            </a:r>
            <a:r>
              <a:rPr lang="zh-CN" altLang="en-US" sz="2000" u="sng" dirty="0">
                <a:solidFill>
                  <a:srgbClr val="0000CC"/>
                </a:solidFill>
                <a:ea typeface="宋体" panose="02010600030101010101" pitchFamily="2" charset="-122"/>
              </a:rPr>
              <a:t>two-level page table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页表，以及页表的</a:t>
            </a:r>
            <a:r>
              <a:rPr lang="zh-CN" altLang="en-US" sz="2000" dirty="0" smtClean="0">
                <a:ea typeface="宋体" panose="02010600030101010101" pitchFamily="2" charset="-122"/>
              </a:rPr>
              <a:t>页表（</a:t>
            </a:r>
            <a:r>
              <a:rPr lang="en-US" altLang="zh-CN" sz="2000" dirty="0" smtClean="0"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ea typeface="宋体" panose="02010600030101010101" pitchFamily="2" charset="-122"/>
              </a:rPr>
              <a:t>级页表，</a:t>
            </a:r>
            <a:r>
              <a:rPr lang="en-US" altLang="zh-CN" sz="2000" dirty="0" smtClean="0">
                <a:ea typeface="宋体" panose="02010600030101010101" pitchFamily="2" charset="-122"/>
              </a:rPr>
              <a:t>…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9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Page-Table Scheme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847" r="15005" b="1042"/>
          <a:stretch>
            <a:fillRect/>
          </a:stretch>
        </p:blipFill>
        <p:spPr bwMode="auto">
          <a:xfrm>
            <a:off x="782326" y="1367326"/>
            <a:ext cx="6122676" cy="379014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7061399" y="1589186"/>
            <a:ext cx="1387658" cy="2013550"/>
          </a:xfrm>
          <a:prstGeom prst="wedgeRoundRectCallout">
            <a:avLst>
              <a:gd name="adj1" fmla="val -20304"/>
              <a:gd name="adj2" fmla="val 492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思考：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采用两级页表结构，当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给出一个逻辑地址时，如何根据该逻辑地址对内存单元进行寻址？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852255" y="4190261"/>
            <a:ext cx="2024110" cy="967214"/>
          </a:xfrm>
          <a:prstGeom prst="wedgeRoundRectCallout">
            <a:avLst>
              <a:gd name="adj1" fmla="val 9198"/>
              <a:gd name="adj2" fmla="val -957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页表的页表，或外页表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：记录页表的每页在内存中所分配的页框号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852255" y="1714035"/>
            <a:ext cx="1155221" cy="421689"/>
          </a:xfrm>
          <a:prstGeom prst="wedgeRoundRectCallout">
            <a:avLst>
              <a:gd name="adj1" fmla="val 8679"/>
              <a:gd name="adj2" fmla="val 725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一级页表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3266053" y="1156481"/>
            <a:ext cx="1155221" cy="421689"/>
          </a:xfrm>
          <a:prstGeom prst="wedgeRoundRectCallout">
            <a:avLst>
              <a:gd name="adj1" fmla="val 8679"/>
              <a:gd name="adj2" fmla="val 725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1091933" y="5274005"/>
            <a:ext cx="5869578" cy="349684"/>
          </a:xfrm>
          <a:prstGeom prst="wedgeRoundRectCallout">
            <a:avLst>
              <a:gd name="adj1" fmla="val -568"/>
              <a:gd name="adj2" fmla="val -508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内页表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，或二级页表：每个页表项记录为进程的每个页所分配的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页框号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091933" y="5686601"/>
            <a:ext cx="5869578" cy="595123"/>
          </a:xfrm>
          <a:prstGeom prst="wedgeRoundRectCallout">
            <a:avLst>
              <a:gd name="adj1" fmla="val -568"/>
              <a:gd name="adj2" fmla="val -508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将页表按分页的思想管理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：将页表按照页大小划分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，为页表的每一页分配一个物理页框。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82326" y="4054396"/>
            <a:ext cx="2077326" cy="1313924"/>
          </a:xfrm>
          <a:prstGeom prst="wedgeRoundRectCallout">
            <a:avLst>
              <a:gd name="adj1" fmla="val 6042"/>
              <a:gd name="adj2" fmla="val 4324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根页表，类似于链表的头结点。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需要保存根页表所在的页框。（一般设置一个寄存器）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Paging </a:t>
            </a: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960438"/>
            <a:ext cx="6692283" cy="2938462"/>
          </a:xfrm>
        </p:spPr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</a:rPr>
              <a:t>A logical address (</a:t>
            </a:r>
            <a:r>
              <a:rPr lang="en-US" altLang="zh-CN" sz="1800" dirty="0">
                <a:solidFill>
                  <a:srgbClr val="00B050"/>
                </a:solidFill>
                <a:ea typeface="宋体" panose="02010600030101010101" pitchFamily="2" charset="-122"/>
              </a:rPr>
              <a:t>on 32</a:t>
            </a:r>
            <a:r>
              <a:rPr lang="en-US" altLang="zh-CN" sz="1800" dirty="0">
                <a:ea typeface="宋体" panose="02010600030101010101" pitchFamily="2" charset="-122"/>
              </a:rPr>
              <a:t>-bit machine with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4K page size</a:t>
            </a:r>
            <a:r>
              <a:rPr lang="en-US" altLang="zh-CN" sz="1800" dirty="0">
                <a:ea typeface="宋体" panose="02010600030101010101" pitchFamily="2" charset="-122"/>
              </a:rPr>
              <a:t>) is divided into:</a:t>
            </a:r>
          </a:p>
          <a:p>
            <a:pPr marL="628650" lvl="1"/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a page number</a:t>
            </a:r>
            <a:r>
              <a:rPr lang="en-US" altLang="zh-CN" sz="1600" dirty="0">
                <a:ea typeface="宋体" panose="02010600030101010101" pitchFamily="2" charset="-122"/>
              </a:rPr>
              <a:t> consisting of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1600" dirty="0">
                <a:ea typeface="宋体" panose="02010600030101010101" pitchFamily="2" charset="-122"/>
              </a:rPr>
              <a:t> bits</a:t>
            </a:r>
          </a:p>
          <a:p>
            <a:pPr marL="628650" lvl="1"/>
            <a:r>
              <a:rPr lang="en-US" altLang="zh-CN" sz="1600" b="1" dirty="0">
                <a:ea typeface="宋体" panose="02010600030101010101" pitchFamily="2" charset="-122"/>
              </a:rPr>
              <a:t>a page offset consisting of </a:t>
            </a:r>
            <a:r>
              <a:rPr lang="en-US" altLang="zh-CN" sz="1600" b="1" dirty="0">
                <a:solidFill>
                  <a:srgbClr val="00B050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1600" b="1" dirty="0">
                <a:ea typeface="宋体" panose="02010600030101010101" pitchFamily="2" charset="-122"/>
              </a:rPr>
              <a:t> bits (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4K page size</a:t>
            </a:r>
            <a:r>
              <a:rPr lang="en-US" altLang="zh-CN" sz="1600" b="1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800" dirty="0">
                <a:ea typeface="宋体" panose="02010600030101010101" pitchFamily="2" charset="-122"/>
              </a:rPr>
              <a:t>Since the page table is paged,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the page number (20 bits) </a:t>
            </a:r>
            <a:r>
              <a:rPr lang="en-US" altLang="zh-CN" sz="1800" dirty="0">
                <a:ea typeface="宋体" panose="02010600030101010101" pitchFamily="2" charset="-122"/>
              </a:rPr>
              <a:t>is further divided into</a:t>
            </a:r>
            <a:r>
              <a:rPr lang="en-US" altLang="zh-CN" sz="1600" dirty="0">
                <a:ea typeface="宋体" panose="02010600030101010101" pitchFamily="2" charset="-122"/>
              </a:rPr>
              <a:t>: (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假设每个页表项占用</a:t>
            </a: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个字节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</a:p>
          <a:p>
            <a:pPr marL="628650" lvl="1"/>
            <a:r>
              <a:rPr lang="en-US" altLang="zh-CN" sz="1600" dirty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</a:rPr>
              <a:t>-bit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page number </a:t>
            </a:r>
          </a:p>
          <a:p>
            <a:pPr marL="628650" lvl="1"/>
            <a:r>
              <a:rPr lang="en-US" altLang="zh-CN" sz="1600" dirty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</a:rPr>
              <a:t>-bit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page offset</a:t>
            </a:r>
            <a:endParaRPr lang="en-US" altLang="zh-CN" sz="1400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ea typeface="宋体" panose="02010600030101010101" pitchFamily="2" charset="-122"/>
              </a:rPr>
              <a:t>Thus, a logical address is as follows:</a:t>
            </a:r>
            <a:r>
              <a:rPr lang="en-US" altLang="zh-CN" sz="1400" dirty="0">
                <a:latin typeface="Helvetica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latin typeface="Helvetica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ea typeface="宋体" panose="02010600030101010101" pitchFamily="2" charset="-122"/>
              </a:rPr>
              <a:t>where</a:t>
            </a:r>
            <a:r>
              <a:rPr lang="en-US" altLang="zh-CN" sz="1800" i="1" dirty="0">
                <a:ea typeface="宋体" panose="02010600030101010101" pitchFamily="2" charset="-122"/>
              </a:rPr>
              <a:t> 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 is an index into the outer page table, and </a:t>
            </a:r>
            <a:r>
              <a:rPr lang="en-US" altLang="zh-CN" sz="1800" i="1" dirty="0">
                <a:ea typeface="宋体" panose="02010600030101010101" pitchFamily="2" charset="-122"/>
              </a:rPr>
              <a:t>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is the displacement within the page of the outer page table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067050" y="4456113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905250" y="4485335"/>
            <a:ext cx="0" cy="559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700588" y="41132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908300" y="402431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72025" y="4037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3268961" y="4481791"/>
            <a:ext cx="397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p</a:t>
            </a:r>
            <a:r>
              <a:rPr lang="en-US" altLang="zh-CN" sz="1800" i="1" baseline="-25000" dirty="0">
                <a:ea typeface="宋体" panose="02010600030101010101" pitchFamily="2" charset="-122"/>
              </a:rPr>
              <a:t>1</a:t>
            </a:r>
            <a:endParaRPr lang="en-US" altLang="zh-CN" sz="1800" i="1" dirty="0">
              <a:ea typeface="宋体" panose="02010600030101010101" pitchFamily="2" charset="-122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4070350" y="4475163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5070475" y="4513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371850" y="50704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038601" y="505380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5070475" y="5009657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772025" y="1281201"/>
            <a:ext cx="3823058" cy="1024940"/>
          </a:xfrm>
          <a:prstGeom prst="wedgeRoundRectCallout">
            <a:avLst>
              <a:gd name="adj1" fmla="val -27865"/>
              <a:gd name="adj2" fmla="val 463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、页大小是</a:t>
            </a: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，如果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每个</a:t>
            </a:r>
            <a:r>
              <a:rPr lang="zh-CN" altLang="en-US" sz="1400" dirty="0">
                <a:solidFill>
                  <a:srgbClr val="C00000"/>
                </a:solidFill>
                <a:ea typeface="宋体" panose="02010600030101010101" pitchFamily="2" charset="-122"/>
              </a:rPr>
              <a:t>页表项占用</a:t>
            </a:r>
            <a:r>
              <a:rPr lang="en-US" altLang="zh-CN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400" dirty="0" smtClean="0">
                <a:ea typeface="宋体" panose="02010600030101010101" pitchFamily="2" charset="-122"/>
              </a:rPr>
              <a:t>，</a:t>
            </a:r>
            <a:r>
              <a:rPr lang="zh-CN" altLang="en-US" sz="1400" dirty="0">
                <a:ea typeface="宋体" panose="02010600030101010101" pitchFamily="2" charset="-122"/>
              </a:rPr>
              <a:t>则</a:t>
            </a:r>
            <a:r>
              <a:rPr lang="zh-CN" altLang="en-US" sz="1400" dirty="0" smtClean="0">
                <a:ea typeface="宋体" panose="02010600030101010101" pitchFamily="2" charset="-122"/>
              </a:rPr>
              <a:t>每个页框只能存储</a:t>
            </a:r>
            <a:r>
              <a:rPr lang="en-US" altLang="zh-CN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1K</a:t>
            </a:r>
            <a:r>
              <a:rPr lang="zh-CN" altLang="en-US" sz="1400" dirty="0">
                <a:solidFill>
                  <a:srgbClr val="7030A0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页表项</a:t>
            </a:r>
            <a:r>
              <a:rPr lang="zh-CN" altLang="en-US" sz="1400" dirty="0" smtClean="0"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ea typeface="宋体" panose="02010600030101010101" pitchFamily="2" charset="-122"/>
              </a:rPr>
              <a:t>、地址</a:t>
            </a:r>
            <a:r>
              <a:rPr lang="en-US" altLang="zh-CN" sz="1400" dirty="0" smtClean="0">
                <a:ea typeface="宋体" panose="02010600030101010101" pitchFamily="2" charset="-122"/>
              </a:rPr>
              <a:t>p2</a:t>
            </a:r>
            <a:r>
              <a:rPr lang="zh-CN" altLang="en-US" sz="1400" dirty="0" smtClean="0">
                <a:ea typeface="宋体" panose="02010600030101010101" pitchFamily="2" charset="-122"/>
              </a:rPr>
              <a:t>的作用是寻址一个页框内保存的页表的这</a:t>
            </a:r>
            <a:r>
              <a:rPr lang="en-US" altLang="zh-CN" sz="1400" dirty="0" smtClean="0">
                <a:ea typeface="宋体" panose="02010600030101010101" pitchFamily="2" charset="-122"/>
              </a:rPr>
              <a:t>1K</a:t>
            </a:r>
            <a:r>
              <a:rPr lang="zh-CN" altLang="en-US" sz="1400" dirty="0" smtClean="0">
                <a:ea typeface="宋体" panose="02010600030101010101" pitchFamily="2" charset="-122"/>
              </a:rPr>
              <a:t>个页表项，因此</a:t>
            </a:r>
            <a:r>
              <a:rPr lang="en-US" altLang="zh-CN" sz="1400" dirty="0" smtClean="0">
                <a:ea typeface="宋体" panose="02010600030101010101" pitchFamily="2" charset="-122"/>
              </a:rPr>
              <a:t>p2</a:t>
            </a:r>
            <a:r>
              <a:rPr lang="zh-CN" altLang="en-US" sz="1400" dirty="0" smtClean="0">
                <a:ea typeface="宋体" panose="02010600030101010101" pitchFamily="2" charset="-122"/>
              </a:rPr>
              <a:t>需要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位地址。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5773163" y="5011118"/>
            <a:ext cx="1838127" cy="520223"/>
          </a:xfrm>
          <a:prstGeom prst="wedgeRoundRectCallout">
            <a:avLst>
              <a:gd name="adj1" fmla="val -65019"/>
              <a:gd name="adj2" fmla="val -619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寻址进程的一个页面内的每个存储单元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3767645" y="5218113"/>
            <a:ext cx="1865885" cy="581954"/>
          </a:xfrm>
          <a:prstGeom prst="wedgeRoundRectCallout">
            <a:avLst>
              <a:gd name="adj1" fmla="val -22445"/>
              <a:gd name="adj2" fmla="val -9650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寻址一个</a:t>
            </a:r>
            <a:r>
              <a:rPr lang="zh-CN" altLang="en-US" sz="14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页表的页</a:t>
            </a:r>
            <a:r>
              <a:rPr lang="zh-CN" altLang="en-US" sz="1400" dirty="0" smtClean="0">
                <a:ea typeface="宋体" panose="02010600030101010101" pitchFamily="2" charset="-122"/>
              </a:rPr>
              <a:t>中的每个页表项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1810448" y="5044929"/>
            <a:ext cx="1600836" cy="520223"/>
          </a:xfrm>
          <a:prstGeom prst="wedgeRoundRectCallout">
            <a:avLst>
              <a:gd name="adj1" fmla="val 42368"/>
              <a:gd name="adj2" fmla="val -777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ea typeface="宋体" panose="02010600030101010101" pitchFamily="2" charset="-122"/>
              </a:rPr>
              <a:t>寻址一级页表内的每个页表项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3889499" y="2882740"/>
            <a:ext cx="3767327" cy="308991"/>
          </a:xfrm>
          <a:prstGeom prst="wedgeRoundRectCallout">
            <a:avLst>
              <a:gd name="adj1" fmla="val -53558"/>
              <a:gd name="adj2" fmla="val 16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为什么内页表或二级页表的页表项是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位？</a:t>
            </a:r>
            <a:endParaRPr lang="en-US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810000" y="3291624"/>
            <a:ext cx="3633216" cy="308991"/>
          </a:xfrm>
          <a:prstGeom prst="wedgeRoundRectCallout">
            <a:avLst>
              <a:gd name="adj1" fmla="val -53558"/>
              <a:gd name="adj2" fmla="val 16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defRPr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为什么外页表或一级页表的页表项是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位？</a:t>
            </a:r>
            <a:endParaRPr lang="en-US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圆角矩形标注 22"/>
          <p:cNvSpPr/>
          <p:nvPr/>
        </p:nvSpPr>
        <p:spPr bwMode="auto">
          <a:xfrm>
            <a:off x="4724400" y="1395412"/>
            <a:ext cx="3852267" cy="1896211"/>
          </a:xfrm>
          <a:prstGeom prst="wedgeRoundRectCallout">
            <a:avLst>
              <a:gd name="adj1" fmla="val -27502"/>
              <a:gd name="adj2" fmla="val 4879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ea typeface="宋体" panose="02010600030101010101" pitchFamily="2" charset="-122"/>
              </a:rPr>
              <a:t>、如果页表不分级，其大小是</a:t>
            </a: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en-US" altLang="zh-CN" sz="1400" baseline="30000" dirty="0" smtClean="0">
                <a:ea typeface="宋体" panose="02010600030101010101" pitchFamily="2" charset="-122"/>
              </a:rPr>
              <a:t>20</a:t>
            </a:r>
            <a:r>
              <a:rPr lang="zh-CN" altLang="en-US" sz="1400" dirty="0" smtClean="0"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ea typeface="宋体" panose="02010600030101010101" pitchFamily="2" charset="-122"/>
              </a:rPr>
              <a:t>4B=2</a:t>
            </a:r>
            <a:r>
              <a:rPr lang="en-US" altLang="zh-CN" sz="1400" baseline="30000" dirty="0" smtClean="0">
                <a:ea typeface="宋体" panose="02010600030101010101" pitchFamily="2" charset="-122"/>
              </a:rPr>
              <a:t>22</a:t>
            </a:r>
            <a:r>
              <a:rPr lang="en-US" altLang="zh-CN" sz="1400" dirty="0" smtClean="0">
                <a:ea typeface="宋体" panose="02010600030101010101" pitchFamily="2" charset="-122"/>
              </a:rPr>
              <a:t>B = 1024</a:t>
            </a:r>
            <a:r>
              <a:rPr lang="zh-CN" altLang="en-US" sz="1400" dirty="0" smtClean="0"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，每个页框是</a:t>
            </a:r>
            <a:r>
              <a:rPr lang="en-US" altLang="zh-CN" sz="1400" dirty="0" smtClean="0">
                <a:ea typeface="宋体" panose="02010600030101010101" pitchFamily="2" charset="-122"/>
              </a:rPr>
              <a:t>4KB</a:t>
            </a:r>
            <a:r>
              <a:rPr lang="zh-CN" altLang="en-US" sz="1400" dirty="0" smtClean="0">
                <a:ea typeface="宋体" panose="02010600030101010101" pitchFamily="2" charset="-122"/>
              </a:rPr>
              <a:t>，即需要将</a:t>
            </a:r>
            <a:r>
              <a:rPr lang="zh-CN" altLang="en-US" sz="1400" dirty="0">
                <a:ea typeface="宋体" panose="02010600030101010101" pitchFamily="2" charset="-122"/>
              </a:rPr>
              <a:t>页表分配到</a:t>
            </a:r>
            <a:r>
              <a:rPr lang="en-US" altLang="zh-CN" sz="1400" dirty="0">
                <a:ea typeface="宋体" panose="02010600030101010101" pitchFamily="2" charset="-122"/>
              </a:rPr>
              <a:t>1024</a:t>
            </a:r>
            <a:r>
              <a:rPr lang="zh-CN" altLang="en-US" sz="1400" dirty="0" smtClean="0">
                <a:ea typeface="宋体" panose="02010600030101010101" pitchFamily="2" charset="-122"/>
              </a:rPr>
              <a:t>个连续的页框中。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ea typeface="宋体" panose="02010600030101010101" pitchFamily="2" charset="-122"/>
              </a:rPr>
              <a:t>、如果采用分级页表，为这</a:t>
            </a:r>
            <a:r>
              <a:rPr lang="en-US" altLang="zh-CN" sz="1400" dirty="0" smtClean="0">
                <a:ea typeface="宋体" panose="02010600030101010101" pitchFamily="2" charset="-122"/>
              </a:rPr>
              <a:t>1024</a:t>
            </a:r>
            <a:r>
              <a:rPr lang="zh-CN" altLang="en-US" sz="1400" dirty="0" smtClean="0">
                <a:ea typeface="宋体" panose="02010600030101010101" pitchFamily="2" charset="-122"/>
              </a:rPr>
              <a:t>个内页表所分配的页框号</a:t>
            </a:r>
            <a:r>
              <a:rPr lang="en-US" altLang="zh-CN" sz="1400" dirty="0" smtClean="0">
                <a:ea typeface="宋体" panose="02010600030101010101" pitchFamily="2" charset="-122"/>
              </a:rPr>
              <a:t>(</a:t>
            </a:r>
            <a:r>
              <a:rPr lang="zh-CN" altLang="en-US" sz="1400" dirty="0" smtClean="0">
                <a:ea typeface="宋体" panose="02010600030101010101" pitchFamily="2" charset="-122"/>
              </a:rPr>
              <a:t>可不连续</a:t>
            </a:r>
            <a:r>
              <a:rPr lang="en-US" altLang="zh-CN" sz="1400" dirty="0" smtClean="0">
                <a:ea typeface="宋体" panose="02010600030101010101" pitchFamily="2" charset="-122"/>
              </a:rPr>
              <a:t>)</a:t>
            </a:r>
            <a:r>
              <a:rPr lang="zh-CN" altLang="en-US" sz="1400" dirty="0" smtClean="0">
                <a:ea typeface="宋体" panose="02010600030101010101" pitchFamily="2" charset="-122"/>
              </a:rPr>
              <a:t>保存在外页表中（占用</a:t>
            </a:r>
            <a:r>
              <a:rPr lang="en-US" altLang="zh-CN" sz="1400" dirty="0" smtClean="0">
                <a:ea typeface="宋体" panose="02010600030101010101" pitchFamily="2" charset="-122"/>
              </a:rPr>
              <a:t>1024K*4B=4KB</a:t>
            </a:r>
            <a:r>
              <a:rPr lang="zh-CN" altLang="en-US" sz="1400" dirty="0" smtClean="0">
                <a:ea typeface="宋体" panose="02010600030101010101" pitchFamily="2" charset="-122"/>
              </a:rPr>
              <a:t>，恰好是一个页框）。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ea typeface="宋体" panose="02010600030101010101" pitchFamily="2" charset="-122"/>
              </a:rPr>
              <a:t>、地址</a:t>
            </a:r>
            <a:r>
              <a:rPr lang="en-US" altLang="zh-CN" sz="1400" dirty="0" smtClean="0">
                <a:ea typeface="宋体" panose="02010600030101010101" pitchFamily="2" charset="-122"/>
              </a:rPr>
              <a:t>p1</a:t>
            </a:r>
            <a:r>
              <a:rPr lang="zh-CN" altLang="en-US" sz="1400" dirty="0" smtClean="0">
                <a:ea typeface="宋体" panose="02010600030101010101" pitchFamily="2" charset="-122"/>
              </a:rPr>
              <a:t>的作用是寻址这</a:t>
            </a:r>
            <a:r>
              <a:rPr lang="en-US" altLang="zh-CN" sz="1400" dirty="0" smtClean="0">
                <a:ea typeface="宋体" panose="02010600030101010101" pitchFamily="2" charset="-122"/>
              </a:rPr>
              <a:t>1024K</a:t>
            </a:r>
            <a:r>
              <a:rPr lang="zh-CN" altLang="en-US" sz="1400" dirty="0" smtClean="0">
                <a:ea typeface="宋体" panose="02010600030101010101" pitchFamily="2" charset="-122"/>
              </a:rPr>
              <a:t>个外页表项，故</a:t>
            </a:r>
            <a:r>
              <a:rPr lang="en-US" altLang="zh-CN" sz="1400" dirty="0" smtClean="0">
                <a:ea typeface="宋体" panose="02010600030101010101" pitchFamily="2" charset="-122"/>
              </a:rPr>
              <a:t>p1</a:t>
            </a:r>
            <a:r>
              <a:rPr lang="zh-CN" altLang="en-US" sz="1400" dirty="0" smtClean="0">
                <a:ea typeface="宋体" panose="02010600030101010101" pitchFamily="2" charset="-122"/>
              </a:rPr>
              <a:t>的地址是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位。（恰好也剩余</a:t>
            </a:r>
            <a:r>
              <a:rPr lang="en-US" altLang="zh-CN" sz="1400" dirty="0" smtClean="0">
                <a:ea typeface="宋体" panose="02010600030101010101" pitchFamily="2" charset="-122"/>
              </a:rPr>
              <a:t>10</a:t>
            </a:r>
            <a:r>
              <a:rPr lang="zh-CN" altLang="en-US" sz="1400" dirty="0" smtClean="0">
                <a:ea typeface="宋体" panose="02010600030101010101" pitchFamily="2" charset="-122"/>
              </a:rPr>
              <a:t>位）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7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Scheme</a:t>
            </a:r>
          </a:p>
        </p:txBody>
      </p:sp>
      <p:pic>
        <p:nvPicPr>
          <p:cNvPr id="8909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29" y="1589673"/>
            <a:ext cx="6326188" cy="91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矩形 2"/>
          <p:cNvSpPr>
            <a:spLocks noChangeArrowheads="1"/>
          </p:cNvSpPr>
          <p:nvPr/>
        </p:nvSpPr>
        <p:spPr bwMode="auto">
          <a:xfrm>
            <a:off x="1256129" y="1046388"/>
            <a:ext cx="2634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logical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7352" y="2855574"/>
            <a:ext cx="4145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Address-Translation Scheme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256129" y="3480478"/>
            <a:ext cx="6326188" cy="245330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 bwMode="auto">
          <a:xfrm>
            <a:off x="3494871" y="1067249"/>
            <a:ext cx="1155221" cy="421689"/>
          </a:xfrm>
          <a:prstGeom prst="wedgeRoundRectCallout">
            <a:avLst>
              <a:gd name="adj1" fmla="val -135381"/>
              <a:gd name="adj2" fmla="val 7468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一级页表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35235" y="1067249"/>
            <a:ext cx="1155221" cy="421689"/>
          </a:xfrm>
          <a:prstGeom prst="wedgeRoundRectCallout">
            <a:avLst>
              <a:gd name="adj1" fmla="val -22191"/>
              <a:gd name="adj2" fmla="val 942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3990185" y="3995928"/>
            <a:ext cx="1011583" cy="526075"/>
          </a:xfrm>
          <a:prstGeom prst="wedgeRoundRectCallout">
            <a:avLst>
              <a:gd name="adj1" fmla="val -33586"/>
              <a:gd name="adj2" fmla="val 6425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二级页表的页框号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5815584" y="4288536"/>
            <a:ext cx="1024128" cy="557783"/>
          </a:xfrm>
          <a:prstGeom prst="wedgeRoundRectCallout">
            <a:avLst>
              <a:gd name="adj1" fmla="val -25446"/>
              <a:gd name="adj2" fmla="val 761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进程页的页框号</a:t>
            </a:r>
          </a:p>
        </p:txBody>
      </p:sp>
    </p:spTree>
    <p:extLst>
      <p:ext uri="{BB962C8B-B14F-4D97-AF65-F5344CB8AC3E}">
        <p14:creationId xmlns:p14="http://schemas.microsoft.com/office/powerpoint/2010/main" val="897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B9DA3C8-C649-47DA-B600-5A3A409F3A6E}"/>
              </a:ext>
            </a:extLst>
          </p:cNvPr>
          <p:cNvSpPr/>
          <p:nvPr/>
        </p:nvSpPr>
        <p:spPr bwMode="auto">
          <a:xfrm>
            <a:off x="606425" y="2883448"/>
            <a:ext cx="1755666" cy="2226369"/>
          </a:xfrm>
          <a:prstGeom prst="wedgeRoundRectCallout">
            <a:avLst>
              <a:gd name="adj1" fmla="val 50073"/>
              <a:gd name="adj2" fmla="val 1686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给出一个逻辑地址后，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如何将该逻辑地址转换成其对应的物理地址？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Two-level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Scheme</a:t>
            </a:r>
          </a:p>
        </p:txBody>
      </p:sp>
      <p:sp>
        <p:nvSpPr>
          <p:cNvPr id="90115" name="矩形 2"/>
          <p:cNvSpPr>
            <a:spLocks noChangeArrowheads="1"/>
          </p:cNvSpPr>
          <p:nvPr/>
        </p:nvSpPr>
        <p:spPr bwMode="auto">
          <a:xfrm>
            <a:off x="4604443" y="2392464"/>
            <a:ext cx="2309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logical address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87044" name="矩形 8"/>
          <p:cNvSpPr>
            <a:spLocks noChangeArrowheads="1"/>
          </p:cNvSpPr>
          <p:nvPr/>
        </p:nvSpPr>
        <p:spPr bwMode="auto">
          <a:xfrm>
            <a:off x="606425" y="1049338"/>
            <a:ext cx="7996037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</a:t>
            </a:r>
            <a:r>
              <a:rPr lang="en-US" altLang="zh-CN" sz="1800" dirty="0">
                <a:ea typeface="宋体" panose="02010600030101010101" pitchFamily="2" charset="-122"/>
              </a:rPr>
              <a:t>4K</a:t>
            </a:r>
            <a:r>
              <a:rPr lang="zh-CN" altLang="en-US" sz="1800" dirty="0">
                <a:ea typeface="宋体" panose="02010600030101010101" pitchFamily="2" charset="-122"/>
              </a:rPr>
              <a:t>字节，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若不采用多级页表</a:t>
            </a:r>
            <a:r>
              <a:rPr lang="zh-CN" altLang="en-US" sz="1800" dirty="0">
                <a:ea typeface="宋体" panose="02010600030101010101" pitchFamily="2" charset="-122"/>
              </a:rPr>
              <a:t>，逻辑地址格式</a:t>
            </a:r>
            <a:r>
              <a:rPr lang="en-US" altLang="zh-CN" sz="1800" dirty="0">
                <a:ea typeface="宋体" panose="02010600030101010101" pitchFamily="2" charset="-122"/>
              </a:rPr>
              <a:t>(20,12) ;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若采用分级页表，且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每个页表项占用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个字节</a:t>
            </a:r>
            <a:r>
              <a:rPr lang="zh-CN" altLang="en-US" sz="1800" dirty="0">
                <a:ea typeface="宋体" panose="02010600030101010101" pitchFamily="2" charset="-122"/>
              </a:rPr>
              <a:t>，则每页</a:t>
            </a:r>
            <a:r>
              <a:rPr lang="zh-CN" altLang="en-US" sz="1800" dirty="0" smtClean="0">
                <a:ea typeface="宋体" panose="02010600030101010101" pitchFamily="2" charset="-122"/>
              </a:rPr>
              <a:t>只能存储</a:t>
            </a:r>
            <a:r>
              <a:rPr lang="en-US" altLang="zh-CN" sz="1800" dirty="0" smtClean="0">
                <a:ea typeface="宋体" panose="02010600030101010101" pitchFamily="2" charset="-122"/>
              </a:rPr>
              <a:t>1K</a:t>
            </a:r>
            <a:r>
              <a:rPr lang="zh-CN" altLang="en-US" sz="1800" dirty="0">
                <a:ea typeface="宋体" panose="02010600030101010101" pitchFamily="2" charset="-122"/>
              </a:rPr>
              <a:t>个页表项，则需要将页表分配到</a:t>
            </a:r>
            <a:r>
              <a:rPr lang="en-US" altLang="zh-CN" sz="1800" dirty="0">
                <a:ea typeface="宋体" panose="02010600030101010101" pitchFamily="2" charset="-122"/>
              </a:rPr>
              <a:t>1024</a:t>
            </a:r>
            <a:r>
              <a:rPr lang="zh-CN" altLang="en-US" sz="1800" dirty="0">
                <a:ea typeface="宋体" panose="02010600030101010101" pitchFamily="2" charset="-122"/>
              </a:rPr>
              <a:t>个帧中，因此逻辑地址位数划分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(10,10,12) 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1832"/>
              </p:ext>
            </p:extLst>
          </p:nvPr>
        </p:nvGraphicFramePr>
        <p:xfrm>
          <a:off x="3116061" y="3950980"/>
          <a:ext cx="5405637" cy="1839910"/>
        </p:xfrm>
        <a:graphic>
          <a:graphicData uri="http://schemas.openxmlformats.org/drawingml/2006/table">
            <a:tbl>
              <a:tblPr/>
              <a:tblGrid>
                <a:gridCol w="1801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Outer page(10)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Inner page (10)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Offset (12)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0000000000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0000000001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8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1111111111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---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57" marB="45757" horzOverflow="overflow">
                    <a:lnL>
                      <a:noFill/>
                    </a:lnL>
                    <a:lnR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01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62" y="2870200"/>
            <a:ext cx="5405636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DA7C969-C249-4DC9-9375-5F375CACAA2F}"/>
              </a:ext>
            </a:extLst>
          </p:cNvPr>
          <p:cNvSpPr/>
          <p:nvPr/>
        </p:nvSpPr>
        <p:spPr bwMode="auto">
          <a:xfrm>
            <a:off x="461119" y="2371147"/>
            <a:ext cx="2478911" cy="3663664"/>
          </a:xfrm>
          <a:prstGeom prst="wedgeRoundRectCallout">
            <a:avLst>
              <a:gd name="adj1" fmla="val 50073"/>
              <a:gd name="adj2" fmla="val 1686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截取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位逻辑地址的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最高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、根据截取的最高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位地址，检索外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查找到该逻辑地址对应的</a:t>
            </a:r>
            <a:r>
              <a:rPr lang="zh-CN" altLang="en-US" sz="1400" b="1" i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页表所在的</a:t>
            </a:r>
            <a:r>
              <a:rPr kumimoji="0" lang="zh-CN" altLang="en-US" sz="1400" b="1" i="1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、根据逻辑地址的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</a:t>
            </a:r>
            <a:r>
              <a:rPr lang="en-US" altLang="zh-CN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从内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级页表</a:t>
            </a:r>
            <a:r>
              <a:rPr lang="en-US" altLang="zh-CN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检索到系统为</a:t>
            </a:r>
            <a:r>
              <a:rPr lang="zh-CN" altLang="en-US" sz="1400" b="1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该逻辑地址所在页面所分配</a:t>
            </a:r>
            <a:r>
              <a:rPr lang="zh-CN" altLang="en-US" sz="1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的的页框号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、将在内页表中检索到的页框号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与逻辑地址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最低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位（即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组成该逻辑地址对应的物理地址。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 dirty="0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06450" y="1201738"/>
            <a:ext cx="8116888" cy="5087937"/>
          </a:xfrm>
        </p:spPr>
        <p:txBody>
          <a:bodyPr/>
          <a:lstStyle/>
          <a:p>
            <a:pPr>
              <a:defRPr/>
            </a:pPr>
            <a:r>
              <a:rPr lang="en-US" altLang="en-US" sz="1800" b="1" u="sng" dirty="0" smtClean="0">
                <a:solidFill>
                  <a:srgbClr val="C00000"/>
                </a:solidFill>
              </a:rPr>
              <a:t>Even </a:t>
            </a:r>
            <a:r>
              <a:rPr lang="en-US" altLang="en-US" sz="1800" b="1" u="sng" dirty="0" smtClean="0">
                <a:solidFill>
                  <a:srgbClr val="006600"/>
                </a:solidFill>
              </a:rPr>
              <a:t>two-level </a:t>
            </a:r>
            <a:r>
              <a:rPr lang="en-US" altLang="en-US" sz="1800" b="1" u="sng" dirty="0" smtClean="0">
                <a:solidFill>
                  <a:srgbClr val="C00000"/>
                </a:solidFill>
              </a:rPr>
              <a:t>paging scheme not sufficient</a:t>
            </a:r>
          </a:p>
          <a:p>
            <a:pPr>
              <a:defRPr/>
            </a:pPr>
            <a:r>
              <a:rPr lang="en-US" altLang="en-US" sz="1800" dirty="0" smtClean="0"/>
              <a:t>If page size is 4 KB (2</a:t>
            </a:r>
            <a:r>
              <a:rPr lang="en-US" altLang="en-US" sz="1800" baseline="30000" dirty="0" smtClean="0"/>
              <a:t>12</a:t>
            </a:r>
            <a:r>
              <a:rPr lang="en-US" altLang="zh-CN" sz="1800" dirty="0" smtClean="0"/>
              <a:t>B</a:t>
            </a:r>
            <a:r>
              <a:rPr lang="en-US" altLang="en-US" sz="1800" dirty="0" smtClean="0"/>
              <a:t>)</a:t>
            </a:r>
          </a:p>
          <a:p>
            <a:pPr lvl="1">
              <a:defRPr/>
            </a:pPr>
            <a:r>
              <a:rPr lang="en-US" altLang="en-US" sz="1800" dirty="0" smtClean="0"/>
              <a:t>Then </a:t>
            </a:r>
            <a:r>
              <a:rPr lang="en-US" altLang="en-US" sz="1800" dirty="0" smtClean="0">
                <a:solidFill>
                  <a:srgbClr val="0000CC"/>
                </a:solidFill>
              </a:rPr>
              <a:t>page table has 2</a:t>
            </a:r>
            <a:r>
              <a:rPr lang="en-US" altLang="en-US" sz="1800" baseline="30000" dirty="0" smtClean="0">
                <a:solidFill>
                  <a:srgbClr val="0000CC"/>
                </a:solidFill>
              </a:rPr>
              <a:t>52</a:t>
            </a:r>
            <a:r>
              <a:rPr lang="en-US" altLang="en-US" sz="1800" dirty="0" smtClean="0">
                <a:solidFill>
                  <a:srgbClr val="0000CC"/>
                </a:solidFill>
              </a:rPr>
              <a:t> entries</a:t>
            </a:r>
          </a:p>
          <a:p>
            <a:pPr lvl="1">
              <a:defRPr/>
            </a:pPr>
            <a:r>
              <a:rPr lang="en-US" altLang="en-US" sz="1800" dirty="0" smtClean="0"/>
              <a:t>If two level scheme, </a:t>
            </a:r>
            <a:r>
              <a:rPr lang="en-US" altLang="en-US" sz="1800" dirty="0" smtClean="0">
                <a:solidFill>
                  <a:srgbClr val="0070C0"/>
                </a:solidFill>
              </a:rPr>
              <a:t>inner page tables </a:t>
            </a:r>
            <a:r>
              <a:rPr lang="en-US" altLang="en-US" sz="1800" dirty="0" smtClean="0"/>
              <a:t>could be 2</a:t>
            </a:r>
            <a:r>
              <a:rPr lang="en-US" altLang="en-US" sz="1800" baseline="30000" dirty="0" smtClean="0"/>
              <a:t>10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7030A0"/>
                </a:solidFill>
              </a:rPr>
              <a:t>4-byte</a:t>
            </a:r>
            <a:r>
              <a:rPr lang="en-US" altLang="en-US" sz="1800" dirty="0" smtClean="0"/>
              <a:t> entries</a:t>
            </a:r>
          </a:p>
          <a:p>
            <a:pPr lvl="1">
              <a:defRPr/>
            </a:pPr>
            <a:r>
              <a:rPr lang="en-US" altLang="en-US" sz="1800" dirty="0" smtClean="0"/>
              <a:t>Address would look like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sz="1800" dirty="0" smtClean="0">
                <a:solidFill>
                  <a:srgbClr val="0000CC"/>
                </a:solidFill>
              </a:rPr>
              <a:t>Outer page table </a:t>
            </a:r>
            <a:r>
              <a:rPr lang="en-US" altLang="en-US" sz="1800" dirty="0" smtClean="0"/>
              <a:t>has 2</a:t>
            </a:r>
            <a:r>
              <a:rPr lang="en-US" altLang="en-US" sz="1800" baseline="30000" dirty="0" smtClean="0"/>
              <a:t>42</a:t>
            </a:r>
            <a:r>
              <a:rPr lang="en-US" altLang="en-US" sz="1800" dirty="0" smtClean="0"/>
              <a:t> entries or 2</a:t>
            </a:r>
            <a:r>
              <a:rPr lang="en-US" altLang="en-US" sz="1800" baseline="30000" dirty="0" smtClean="0"/>
              <a:t>44</a:t>
            </a:r>
            <a:r>
              <a:rPr lang="en-US" altLang="en-US" sz="1800" dirty="0" smtClean="0"/>
              <a:t> bytes</a:t>
            </a:r>
          </a:p>
          <a:p>
            <a:pPr lvl="1">
              <a:defRPr/>
            </a:pPr>
            <a:r>
              <a:rPr lang="en-US" altLang="en-US" sz="1800" dirty="0" smtClean="0"/>
              <a:t>One solution is to </a:t>
            </a:r>
            <a:r>
              <a:rPr lang="en-US" altLang="en-US" sz="1800" u="sng" dirty="0" smtClean="0">
                <a:solidFill>
                  <a:srgbClr val="006600"/>
                </a:solidFill>
              </a:rPr>
              <a:t>add a 2</a:t>
            </a:r>
            <a:r>
              <a:rPr lang="en-US" altLang="en-US" sz="1800" u="sng" baseline="30000" dirty="0" smtClean="0">
                <a:solidFill>
                  <a:srgbClr val="006600"/>
                </a:solidFill>
              </a:rPr>
              <a:t>nd</a:t>
            </a:r>
            <a:r>
              <a:rPr lang="en-US" altLang="en-US" sz="1800" u="sng" dirty="0" smtClean="0">
                <a:solidFill>
                  <a:srgbClr val="006600"/>
                </a:solidFill>
              </a:rPr>
              <a:t>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outer page table</a:t>
            </a:r>
          </a:p>
          <a:p>
            <a:pPr lvl="1">
              <a:defRPr/>
            </a:pPr>
            <a:r>
              <a:rPr lang="en-US" altLang="en-US" sz="1800" dirty="0" smtClean="0"/>
              <a:t>But in the following example 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the 2</a:t>
            </a:r>
            <a:r>
              <a:rPr lang="en-US" altLang="en-US" sz="1800" u="sng" baseline="30000" dirty="0" smtClean="0">
                <a:solidFill>
                  <a:srgbClr val="7030A0"/>
                </a:solidFill>
              </a:rPr>
              <a:t>nd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 outer page table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is still 2</a:t>
            </a:r>
            <a:r>
              <a:rPr lang="en-US" altLang="en-US" sz="1800" u="sng" baseline="30000" dirty="0" smtClean="0">
                <a:solidFill>
                  <a:srgbClr val="C00000"/>
                </a:solidFill>
              </a:rPr>
              <a:t>34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 bytes </a:t>
            </a:r>
            <a:r>
              <a:rPr lang="en-US" altLang="en-US" sz="1800" u="sng" dirty="0" smtClean="0">
                <a:solidFill>
                  <a:srgbClr val="7030A0"/>
                </a:solidFill>
              </a:rPr>
              <a:t>in size</a:t>
            </a:r>
          </a:p>
          <a:p>
            <a:pPr lvl="2">
              <a:defRPr/>
            </a:pPr>
            <a:r>
              <a:rPr lang="en-US" altLang="en-US" sz="1600" dirty="0" smtClean="0"/>
              <a:t>And possibly 4 memory access to get to one physical memory location</a:t>
            </a:r>
          </a:p>
          <a:p>
            <a:pPr lvl="1">
              <a:defRPr/>
            </a:pPr>
            <a:endParaRPr lang="en-US" altLang="en-US" sz="1800" dirty="0" smtClean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19" y="3003029"/>
            <a:ext cx="32464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3476" y="438912"/>
            <a:ext cx="7821612" cy="621792"/>
          </a:xfrm>
        </p:spPr>
        <p:txBody>
          <a:bodyPr/>
          <a:lstStyle/>
          <a:p>
            <a:pPr eaLnBrk="1" hangingPunct="1"/>
            <a:r>
              <a:rPr lang="en-US" altLang="en-US" dirty="0"/>
              <a:t>64-bit Logical Address </a:t>
            </a:r>
            <a:r>
              <a:rPr lang="en-US" altLang="en-US" dirty="0" smtClean="0"/>
              <a:t>Space</a:t>
            </a:r>
            <a:endParaRPr lang="en-US" altLang="en-US" dirty="0" smtClean="0">
              <a:solidFill>
                <a:srgbClr val="7030A0"/>
              </a:solidFill>
            </a:endParaRP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3" y="1760957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3" y="3242587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81880" y="4542917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00CC"/>
                </a:solidFill>
              </a:rPr>
              <a:t>Three-level</a:t>
            </a:r>
            <a:r>
              <a:rPr lang="en-US" altLang="en-US" sz="2400" dirty="0">
                <a:solidFill>
                  <a:srgbClr val="C00000"/>
                </a:solidFill>
              </a:rPr>
              <a:t> Paging Scheme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左大括号 3"/>
          <p:cNvSpPr/>
          <p:nvPr/>
        </p:nvSpPr>
        <p:spPr bwMode="auto">
          <a:xfrm rot="5400000">
            <a:off x="3125128" y="1813134"/>
            <a:ext cx="429215" cy="2429692"/>
          </a:xfrm>
          <a:prstGeom prst="leftBrace">
            <a:avLst>
              <a:gd name="adj1" fmla="val 8333"/>
              <a:gd name="adj2" fmla="val 51075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 rot="19244470">
            <a:off x="5219834" y="2459459"/>
            <a:ext cx="161441" cy="9397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685800" y="45640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RISC-V</a:t>
            </a:r>
            <a:r>
              <a:rPr lang="zh-CN" altLang="en-US" dirty="0"/>
              <a:t>使用的三级页表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12648" y="4402027"/>
            <a:ext cx="7650163" cy="1915731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1600" dirty="0" smtClean="0">
                <a:ea typeface="宋体" panose="02010600030101010101" pitchFamily="2" charset="-122"/>
              </a:rPr>
              <a:t>PPN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ea typeface="宋体" panose="02010600030101010101" pitchFamily="2" charset="-122"/>
              </a:rPr>
              <a:t>hysical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ea typeface="宋体" panose="02010600030101010101" pitchFamily="2" charset="-122"/>
              </a:rPr>
              <a:t>age </a:t>
            </a:r>
            <a:r>
              <a:rPr lang="en-US" altLang="zh-CN" sz="1600" dirty="0" smtClean="0">
                <a:solidFill>
                  <a:srgbClr val="C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 smtClean="0">
                <a:ea typeface="宋体" panose="02010600030101010101" pitchFamily="2" charset="-122"/>
              </a:rPr>
              <a:t>umber 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To tell a CPU to use a page table</a:t>
            </a:r>
            <a:r>
              <a:rPr lang="en-US" altLang="zh-CN" sz="1600" dirty="0">
                <a:ea typeface="宋体" panose="02010600030101010101" pitchFamily="2" charset="-122"/>
              </a:rPr>
              <a:t>,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kernel</a:t>
            </a:r>
            <a:r>
              <a:rPr lang="en-US" altLang="zh-CN" sz="1600" dirty="0">
                <a:ea typeface="宋体" panose="02010600030101010101" pitchFamily="2" charset="-122"/>
              </a:rPr>
              <a:t> must write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physical address </a:t>
            </a:r>
            <a:r>
              <a:rPr lang="en-US" altLang="zh-CN" sz="1600" dirty="0">
                <a:ea typeface="宋体" panose="02010600030101010101" pitchFamily="2" charset="-122"/>
              </a:rPr>
              <a:t>of the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root 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pagetable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 page </a:t>
            </a:r>
            <a:r>
              <a:rPr lang="en-US" altLang="zh-CN" sz="1600" dirty="0">
                <a:ea typeface="宋体" panose="02010600030101010101" pitchFamily="2" charset="-122"/>
              </a:rPr>
              <a:t>into the </a:t>
            </a:r>
            <a:r>
              <a:rPr lang="en-US" altLang="zh-CN" sz="1600" b="1" i="1" dirty="0" err="1">
                <a:solidFill>
                  <a:srgbClr val="C00000"/>
                </a:solidFill>
                <a:ea typeface="宋体" panose="02010600030101010101" pitchFamily="2" charset="-122"/>
              </a:rPr>
              <a:t>satp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 register</a:t>
            </a:r>
            <a:r>
              <a:rPr lang="en-US" altLang="zh-CN" sz="1600" dirty="0">
                <a:ea typeface="宋体" panose="02010600030101010101" pitchFamily="2" charset="-122"/>
              </a:rPr>
              <a:t>. </a:t>
            </a:r>
            <a:r>
              <a:rPr lang="en-US" altLang="zh-CN" sz="1600" dirty="0" smtClean="0">
                <a:ea typeface="宋体" panose="02010600030101010101" pitchFamily="2" charset="-122"/>
              </a:rPr>
              <a:t>(</a:t>
            </a:r>
            <a:r>
              <a:rPr lang="en-US" altLang="zh-CN" sz="1600" i="1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stap</a:t>
            </a:r>
            <a:r>
              <a:rPr lang="zh-CN" altLang="en-US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指向一级页表，即</a:t>
            </a:r>
            <a:r>
              <a:rPr lang="en-US" altLang="zh-CN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root </a:t>
            </a:r>
            <a:r>
              <a:rPr lang="en-US" altLang="zh-CN" sz="1600" i="1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pt</a:t>
            </a:r>
            <a:r>
              <a:rPr lang="en-US" altLang="zh-CN" sz="1600" dirty="0" smtClean="0">
                <a:ea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A </a:t>
            </a:r>
            <a:r>
              <a:rPr lang="en-US" altLang="zh-CN" sz="1600" dirty="0">
                <a:ea typeface="宋体" panose="02010600030101010101" pitchFamily="2" charset="-122"/>
              </a:rPr>
              <a:t>CPU will translate all addresses generated by </a:t>
            </a:r>
            <a:r>
              <a:rPr lang="en-US" altLang="zh-CN" sz="1600" dirty="0" smtClean="0">
                <a:ea typeface="宋体" panose="02010600030101010101" pitchFamily="2" charset="-122"/>
              </a:rPr>
              <a:t>subsequent instructions </a:t>
            </a:r>
            <a:r>
              <a:rPr lang="en-US" altLang="zh-CN" sz="1600" dirty="0">
                <a:ea typeface="宋体" panose="02010600030101010101" pitchFamily="2" charset="-122"/>
              </a:rPr>
              <a:t>using the page table pointed to by its own </a:t>
            </a:r>
            <a:r>
              <a:rPr lang="en-US" altLang="zh-CN" sz="1600" dirty="0" err="1">
                <a:ea typeface="宋体" panose="02010600030101010101" pitchFamily="2" charset="-122"/>
              </a:rPr>
              <a:t>satp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Each CPU has </a:t>
            </a:r>
            <a:r>
              <a:rPr lang="en-US" altLang="zh-CN" sz="1600" i="1" dirty="0">
                <a:solidFill>
                  <a:srgbClr val="C00000"/>
                </a:solidFill>
                <a:ea typeface="宋体" panose="02010600030101010101" pitchFamily="2" charset="-122"/>
              </a:rPr>
              <a:t>its own </a:t>
            </a:r>
            <a:r>
              <a:rPr lang="en-US" altLang="zh-CN" sz="1600" i="1" dirty="0" err="1">
                <a:solidFill>
                  <a:srgbClr val="C00000"/>
                </a:solidFill>
                <a:ea typeface="宋体" panose="02010600030101010101" pitchFamily="2" charset="-122"/>
              </a:rPr>
              <a:t>satp</a:t>
            </a:r>
            <a:r>
              <a:rPr lang="en-US" altLang="zh-CN" sz="1600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so </a:t>
            </a:r>
            <a:r>
              <a:rPr lang="en-US" altLang="zh-CN" sz="1600" dirty="0" smtClean="0">
                <a:ea typeface="宋体" panose="02010600030101010101" pitchFamily="2" charset="-122"/>
              </a:rPr>
              <a:t>that </a:t>
            </a:r>
            <a:r>
              <a:rPr lang="en-US" altLang="zh-CN" sz="1600" dirty="0" smtClean="0">
                <a:solidFill>
                  <a:srgbClr val="0000CC"/>
                </a:solidFill>
                <a:ea typeface="宋体" panose="02010600030101010101" pitchFamily="2" charset="-122"/>
              </a:rPr>
              <a:t>different 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CPUs can run different processes</a:t>
            </a: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0" y="1258777"/>
            <a:ext cx="5133975" cy="314325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6455664" y="1280160"/>
            <a:ext cx="1956816" cy="1472184"/>
          </a:xfrm>
          <a:prstGeom prst="wedgeRoundRectCallout">
            <a:avLst>
              <a:gd name="adj1" fmla="val -20833"/>
              <a:gd name="adj2" fmla="val 501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Helvetica" panose="020B0604020202020204" pitchFamily="34" charset="0"/>
              </a:rPr>
              <a:t>思考：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1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xv6</a:t>
            </a:r>
            <a:r>
              <a:rPr lang="zh-CN" altLang="en-US" sz="1400" dirty="0" smtClean="0">
                <a:solidFill>
                  <a:srgbClr val="00000C"/>
                </a:solidFill>
              </a:rPr>
              <a:t>的页大小？</a:t>
            </a:r>
            <a:endParaRPr lang="en-US" altLang="zh-CN" sz="1400" dirty="0" smtClean="0">
              <a:solidFill>
                <a:srgbClr val="00000C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、每个页表项几个字节？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solidFill>
                  <a:srgbClr val="00000C"/>
                </a:solidFill>
              </a:rPr>
              <a:t>3</a:t>
            </a:r>
            <a:r>
              <a:rPr lang="zh-CN" altLang="en-US" sz="1400" dirty="0" smtClean="0">
                <a:solidFill>
                  <a:srgbClr val="00000C"/>
                </a:solidFill>
              </a:rPr>
              <a:t>、每个页框包含的页表项？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455664" y="2916221"/>
            <a:ext cx="1956816" cy="774223"/>
          </a:xfrm>
          <a:prstGeom prst="wedgeRoundRectCallout">
            <a:avLst>
              <a:gd name="adj1" fmla="val -20833"/>
              <a:gd name="adj2" fmla="val 5017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1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2</a:t>
            </a:r>
            <a:r>
              <a:rPr lang="en-US" altLang="zh-CN" sz="1400" baseline="30000" dirty="0" smtClean="0">
                <a:solidFill>
                  <a:srgbClr val="00000C"/>
                </a:solidFill>
              </a:rPr>
              <a:t>12</a:t>
            </a:r>
            <a:r>
              <a:rPr lang="en-US" altLang="zh-CN" sz="1400" dirty="0" smtClean="0">
                <a:solidFill>
                  <a:srgbClr val="00000C"/>
                </a:solidFill>
              </a:rPr>
              <a:t> = 4KB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12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/2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 = 2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3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</a:rPr>
              <a:t> =8B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0C"/>
                </a:solidFill>
              </a:rPr>
              <a:t>3</a:t>
            </a:r>
            <a:r>
              <a:rPr lang="zh-CN" altLang="en-US" sz="1400" dirty="0" smtClean="0">
                <a:solidFill>
                  <a:srgbClr val="00000C"/>
                </a:solidFill>
              </a:rPr>
              <a:t>、</a:t>
            </a:r>
            <a:r>
              <a:rPr lang="en-US" altLang="zh-CN" sz="1400" dirty="0" smtClean="0">
                <a:solidFill>
                  <a:srgbClr val="00000C"/>
                </a:solidFill>
              </a:rPr>
              <a:t>2</a:t>
            </a:r>
            <a:r>
              <a:rPr lang="en-US" altLang="zh-CN" sz="1400" baseline="30000" dirty="0" smtClean="0">
                <a:solidFill>
                  <a:srgbClr val="00000C"/>
                </a:solidFill>
              </a:rPr>
              <a:t>9</a:t>
            </a:r>
            <a:r>
              <a:rPr lang="en-US" altLang="zh-CN" sz="1400" dirty="0" smtClean="0">
                <a:solidFill>
                  <a:srgbClr val="00000C"/>
                </a:solidFill>
              </a:rPr>
              <a:t> = 512</a:t>
            </a:r>
            <a:r>
              <a:rPr lang="zh-CN" altLang="en-US" sz="1400" dirty="0" smtClean="0">
                <a:solidFill>
                  <a:srgbClr val="00000C"/>
                </a:solidFill>
              </a:rPr>
              <a:t>个页表项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58" y="3825987"/>
            <a:ext cx="3067677" cy="57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使用</a:t>
            </a:r>
            <a:r>
              <a:rPr lang="zh-CN" altLang="en-US" dirty="0"/>
              <a:t>的三级页表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5148072"/>
            <a:ext cx="7351712" cy="429768"/>
          </a:xfrm>
        </p:spPr>
        <p:txBody>
          <a:bodyPr/>
          <a:lstStyle/>
          <a:p>
            <a:r>
              <a:rPr lang="zh-CN" altLang="en-US" sz="2000" dirty="0" smtClean="0"/>
              <a:t>教材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操作系统概念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版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615806"/>
            <a:ext cx="6975919" cy="2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1609344"/>
            <a:ext cx="6574536" cy="3621024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MMU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08177"/>
            <a:ext cx="7598663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685800" y="456407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smtClean="0"/>
              <a:t>AMD 64 </a:t>
            </a:r>
            <a:r>
              <a:rPr lang="zh-CN" altLang="en-US" dirty="0"/>
              <a:t>使用的四级页表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58952" y="3529584"/>
            <a:ext cx="7650163" cy="28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solidFill>
                  <a:srgbClr val="0000CC"/>
                </a:solidFill>
                <a:ea typeface="宋体" panose="02010600030101010101" pitchFamily="2" charset="-122"/>
              </a:rPr>
              <a:t>https://blog.csdn.net/sinat_22338935/article/details/128650408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https://zhuanlan.zhihu.com/p/590307192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https</a:t>
            </a:r>
            <a:r>
              <a:rPr lang="en-US" altLang="zh-CN" sz="1400" dirty="0">
                <a:ea typeface="宋体" panose="02010600030101010101" pitchFamily="2" charset="-122"/>
              </a:rPr>
              <a:t>://</a:t>
            </a:r>
            <a:r>
              <a:rPr lang="en-US" altLang="zh-CN" sz="1400" dirty="0" smtClean="0">
                <a:ea typeface="宋体" panose="02010600030101010101" pitchFamily="2" charset="-122"/>
              </a:rPr>
              <a:t>www.xjx100.cn/news/223804.html?action=onClick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</a:rPr>
              <a:t>blog.csdn.net/weixin_47191387/article/details/115429121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</a:rPr>
              <a:t>zhuanlan.zhihu.com/p/578336642?utm_id=0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</a:t>
            </a:r>
            <a:r>
              <a:rPr lang="en-US" altLang="zh-CN" sz="1400" dirty="0" smtClean="0">
                <a:ea typeface="宋体" panose="02010600030101010101" pitchFamily="2" charset="-122"/>
              </a:rPr>
              <a:t>blog.csdn.net/dai_xiangjun/article/details/120138732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 smtClean="0">
                <a:ea typeface="宋体" panose="02010600030101010101" pitchFamily="2" charset="-122"/>
              </a:rPr>
              <a:t>https</a:t>
            </a:r>
            <a:r>
              <a:rPr lang="en-US" altLang="zh-CN" sz="1400" dirty="0">
                <a:ea typeface="宋体" panose="02010600030101010101" pitchFamily="2" charset="-122"/>
              </a:rPr>
              <a:t>://</a:t>
            </a:r>
            <a:r>
              <a:rPr lang="en-US" altLang="zh-CN" sz="1400" dirty="0" smtClean="0">
                <a:ea typeface="宋体" panose="02010600030101010101" pitchFamily="2" charset="-122"/>
              </a:rPr>
              <a:t>www.easyaq.com/post/58646.html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https://blog.csdn.net/dxyt2002/article/details/130154864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https://linuxcpp.0voice.com/?id=26670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https://zhuanlan.zhihu.com/p/645063459?utm_id=0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2267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685800" y="456407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smtClean="0"/>
              <a:t>AMD 64 </a:t>
            </a:r>
            <a:r>
              <a:rPr lang="zh-CN" altLang="en-US" dirty="0"/>
              <a:t>使用的四级页表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58952" y="5267480"/>
            <a:ext cx="7650163" cy="34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None/>
              <a:defRPr/>
            </a:pPr>
            <a:r>
              <a:rPr lang="zh-CN" altLang="en-US" sz="1400">
                <a:ea typeface="宋体" panose="02010600030101010101" pitchFamily="2" charset="-122"/>
              </a:rPr>
              <a:t>分解虚拟内存地址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0" y="1594485"/>
            <a:ext cx="7686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62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3.zhimg.com/80/v2-b76c55e14667e01e336c49e86a1d41ca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03504" y="502127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smtClean="0"/>
              <a:t>AMD 64 </a:t>
            </a:r>
            <a:r>
              <a:rPr lang="zh-CN" altLang="en-US" dirty="0"/>
              <a:t>使用的四级页表</a:t>
            </a:r>
          </a:p>
        </p:txBody>
      </p:sp>
      <p:sp>
        <p:nvSpPr>
          <p:cNvPr id="5" name="矩形 4"/>
          <p:cNvSpPr/>
          <p:nvPr/>
        </p:nvSpPr>
        <p:spPr>
          <a:xfrm>
            <a:off x="948279" y="585037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://zhuanlan.zhihu.com/p/590307192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1" y="1569383"/>
            <a:ext cx="6782088" cy="40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26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Linux 页表（数据结构和相应的函数操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6854"/>
            <a:ext cx="7114032" cy="43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685800" y="456407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smtClean="0"/>
              <a:t>AMD 64 </a:t>
            </a:r>
            <a:r>
              <a:rPr lang="zh-CN" altLang="en-US" dirty="0"/>
              <a:t>使用的四级页表</a:t>
            </a:r>
          </a:p>
        </p:txBody>
      </p:sp>
      <p:sp>
        <p:nvSpPr>
          <p:cNvPr id="2" name="矩形 1"/>
          <p:cNvSpPr/>
          <p:nvPr/>
        </p:nvSpPr>
        <p:spPr>
          <a:xfrm>
            <a:off x="948279" y="585037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</a:t>
            </a:r>
            <a:r>
              <a:rPr lang="en-US" altLang="zh-CN" dirty="0"/>
              <a:t>://zhuanlan.zhihu.com/p/590307192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5239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2000" dirty="0"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ea typeface="宋体" panose="02010600030101010101" pitchFamily="2" charset="-122"/>
              </a:rPr>
              <a:t>位，页面大小是</a:t>
            </a:r>
            <a:r>
              <a:rPr lang="en-US" altLang="zh-CN" sz="2000" dirty="0">
                <a:ea typeface="宋体" panose="02010600030101010101" pitchFamily="2" charset="-122"/>
              </a:rPr>
              <a:t>1KB</a:t>
            </a:r>
            <a:r>
              <a:rPr lang="zh-CN" altLang="en-US" sz="20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字节。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由于页表太大，一个帧中无法容纳该页表，需要将页表继续分页，以便将页表分散到多个帧中。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问：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）页表一共需要分成几级？逻辑地址如何划分？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0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874000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位，页面大小是</a:t>
            </a:r>
            <a:r>
              <a:rPr lang="en-US" altLang="zh-CN" sz="1800" dirty="0">
                <a:ea typeface="宋体" panose="02010600030101010101" pitchFamily="2" charset="-122"/>
              </a:rPr>
              <a:t>1KB</a:t>
            </a:r>
            <a:r>
              <a:rPr lang="zh-CN" altLang="en-US" sz="18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字节。由于页表太大，一个帧中无法容纳该页表，需要将页表继续分页，以便将页表分散到多个帧中。问：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）页表一共需要分成几级？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参考：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若采用一级页表</a:t>
            </a:r>
            <a:r>
              <a:rPr lang="zh-CN" altLang="en-US" sz="1600" dirty="0">
                <a:ea typeface="宋体" panose="02010600030101010101" pitchFamily="2" charset="-122"/>
              </a:rPr>
              <a:t>，页表大小为</a:t>
            </a:r>
            <a:r>
              <a:rPr lang="en-US" altLang="zh-CN" sz="1600" dirty="0">
                <a:ea typeface="宋体" panose="02010600030101010101" pitchFamily="2" charset="-122"/>
              </a:rPr>
              <a:t>1KB</a:t>
            </a:r>
            <a:r>
              <a:rPr lang="zh-CN" altLang="en-US" sz="1600" dirty="0">
                <a:ea typeface="宋体" panose="02010600030101010101" pitchFamily="2" charset="-122"/>
              </a:rPr>
              <a:t>，该作业的逻辑地址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(22,10)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，因此页表项的数量是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22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个，每个页表项占用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，共需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24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，一个帧无法容纳，</a:t>
            </a:r>
            <a:r>
              <a:rPr lang="zh-CN" altLang="en-US" sz="1600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需要将页表继续分级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若采用二级页表，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每个页表项需要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个字节，因此一个帧中最多容纳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B/2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B=2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个页表项；逻辑地址需要划分成：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(14,8,10)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，一个帧无法容纳二级页表，</a:t>
            </a:r>
            <a:r>
              <a:rPr lang="zh-CN" altLang="en-US" sz="1600" dirty="0">
                <a:solidFill>
                  <a:srgbClr val="0066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需要将二级页表继续分级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若采用三级页表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，逻辑地址需要划分成：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(6,8,8,10)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，满足要求。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）第一级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个页表项，第二级与第三级各需要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）第一级页表需要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个帧，第二级页表需要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个帧，第三级需要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个帧，因此三级页表共需要的帧数：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=1+64+16384=16449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351668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层次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页表例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几种划分方案的比较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4294967295"/>
          </p:nvPr>
        </p:nvSpPr>
        <p:spPr>
          <a:xfrm>
            <a:off x="685800" y="1134015"/>
            <a:ext cx="7874000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一作业的逻辑地址是</a:t>
            </a:r>
            <a:r>
              <a:rPr lang="en-US" altLang="zh-CN" sz="18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位，页面大小是</a:t>
            </a:r>
            <a:r>
              <a:rPr lang="en-US" altLang="zh-CN" sz="1800" dirty="0">
                <a:ea typeface="宋体" panose="02010600030101010101" pitchFamily="2" charset="-122"/>
              </a:rPr>
              <a:t>1KB</a:t>
            </a:r>
            <a:r>
              <a:rPr lang="zh-CN" altLang="en-US" sz="1800" dirty="0">
                <a:ea typeface="宋体" panose="02010600030101010101" pitchFamily="2" charset="-122"/>
              </a:rPr>
              <a:t>，每个页表项需要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字节。由于页表太大，一个帧中无法容纳该页表，需要将页表继续分页，以便将页表分散到多个帧中。问：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）页表一共需要分成几级？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）每级页表的大小是多少？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）根据你的划分方案，页表需要使用多少个物理帧存储？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讨论：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       (1)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逻辑地址可以划分成：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(6,8,8,10)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，也可以是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(8,6,8,10)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及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(8,8,6,10)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三种方案；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第一级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个页表项，第二级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个页表项，第三级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 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,2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个页表项；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三种方案存放页表需要的帧数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第一种方案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=1+64+16384=16449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第二种方案：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=1+256+16384=16641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第三种方案：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1+2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+2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*2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=1+256+65536=65793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个帧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第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级页表每个页表有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项</a:t>
            </a:r>
            <a:r>
              <a:rPr lang="en-US" altLang="zh-CN" sz="16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en-US" altLang="zh-CN" sz="16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显然，第一种方案存放页表需要的帧最少。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因此一般的划分方案都是从右往左逐级划分。</a:t>
            </a:r>
            <a:endParaRPr lang="en-US" altLang="zh-CN" sz="1600" b="1" dirty="0">
              <a:solidFill>
                <a:srgbClr val="0000CC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18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-Level Paging Example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anose="02010600030101010101" pitchFamily="2" charset="-122"/>
              </a:rPr>
              <a:t>某系统逻辑地址10位，页面大小为16bytes；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页号占用6位</a:t>
            </a:r>
            <a:r>
              <a:rPr lang="en-US" altLang="zh-CN" sz="1800" b="1" dirty="0">
                <a:solidFill>
                  <a:srgbClr val="020266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页内偏移量占用4位</a:t>
            </a:r>
            <a:endParaRPr lang="en-US" altLang="zh-CN" sz="18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假定每个页表项占用2个字节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anose="02010600030101010101" pitchFamily="2" charset="-122"/>
              </a:rPr>
              <a:t>给出页表的划分方案；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说明逻辑地址121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=转换成对应物理地址的过程（寻址过程）；</a:t>
            </a:r>
            <a:endParaRPr lang="zh-CN" altLang="en-US" sz="2000" b="1" baseline="-25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-Level Paging Example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4294967295"/>
          </p:nvPr>
        </p:nvSpPr>
        <p:spPr>
          <a:xfrm>
            <a:off x="685800" y="1293813"/>
            <a:ext cx="7650163" cy="4954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某系统逻辑地址10位，页面大小为16bytes；</a:t>
            </a:r>
          </a:p>
          <a:p>
            <a:pPr marL="685800"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页号占用6位</a:t>
            </a:r>
            <a:r>
              <a:rPr lang="en-US" altLang="zh-CN" sz="1800" b="1" dirty="0">
                <a:solidFill>
                  <a:srgbClr val="020266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页内偏移量占用4位</a:t>
            </a:r>
            <a:endParaRPr lang="en-US" altLang="zh-CN" sz="18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marL="685800" lvl="2" indent="-342900">
              <a:lnSpc>
                <a:spcPct val="90000"/>
              </a:lnSpc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假定每个页表项占用2个字节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如果采用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一级页表</a:t>
            </a:r>
            <a:r>
              <a:rPr lang="zh-CN" altLang="en-US" sz="2000" dirty="0">
                <a:ea typeface="宋体" panose="02010600030101010101" pitchFamily="2" charset="-122"/>
              </a:rPr>
              <a:t>，则页号为6位，页表大小为64项；</a:t>
            </a:r>
            <a:r>
              <a:rPr lang="en-US" altLang="zh-CN" sz="2000" dirty="0">
                <a:ea typeface="宋体" panose="02010600030101010101" pitchFamily="2" charset="-122"/>
              </a:rPr>
              <a:t>(6,4);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由于每个页表项为2字节，因此页表占用128字节，即8个物理帧；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若采用层次页表的思想，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由于每个帧存放8个页表项</a:t>
            </a:r>
            <a:r>
              <a:rPr lang="zh-CN" altLang="en-US" sz="2000" dirty="0">
                <a:ea typeface="宋体" panose="02010600030101010101" pitchFamily="2" charset="-122"/>
              </a:rPr>
              <a:t>，因此可将逻辑地址划分为（3，3，4）位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表项数目：外层页表(8项)，每个内部页表(8项)，每页字节数(16个)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这样外部页表及每个内部页表均可以在一个帧中存储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给定逻辑地址：121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=000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111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1001</a:t>
            </a:r>
            <a:r>
              <a:rPr lang="zh-CN" altLang="en-US" sz="2000" b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若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不</a:t>
            </a:r>
            <a:r>
              <a:rPr lang="zh-CN" altLang="en-US" sz="1800" dirty="0">
                <a:ea typeface="宋体" panose="02010600030101010101" pitchFamily="2" charset="-122"/>
              </a:rPr>
              <a:t>采用层次页表，则p=7,d=9</a:t>
            </a:r>
            <a:endParaRPr lang="zh-CN" altLang="en-US" sz="1800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若采用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级页表：说明寻址过程；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121/</a:t>
            </a:r>
            <a:r>
              <a:rPr lang="zh-CN" altLang="en-US" sz="1800" b="1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…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/</a:t>
            </a:r>
            <a:r>
              <a:rPr lang="en-US" altLang="zh-CN" sz="1800" b="1" dirty="0"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ea typeface="宋体" panose="02010600030101010101" pitchFamily="2" charset="-122"/>
              </a:rPr>
              <a:t>..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ea typeface="宋体" panose="02010600030101010101" pitchFamily="2" charset="-122"/>
              </a:rPr>
              <a:t>，因此逻辑地址：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0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CC66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</a:rPr>
              <a:t>即000,</a:t>
            </a:r>
            <a:r>
              <a:rPr lang="zh-CN" altLang="en-US" sz="1800" dirty="0">
                <a:solidFill>
                  <a:srgbClr val="020266"/>
                </a:solidFill>
                <a:ea typeface="宋体" panose="02010600030101010101" pitchFamily="2" charset="-122"/>
              </a:rPr>
              <a:t>111</a:t>
            </a:r>
            <a:r>
              <a:rPr lang="zh-CN" altLang="en-US" sz="1800" dirty="0">
                <a:ea typeface="宋体" panose="02010600030101010101" pitchFamily="2" charset="-122"/>
              </a:rPr>
              <a:t>;1001</a:t>
            </a:r>
          </a:p>
        </p:txBody>
      </p:sp>
    </p:spTree>
    <p:extLst>
      <p:ext uri="{BB962C8B-B14F-4D97-AF65-F5344CB8AC3E}">
        <p14:creationId xmlns:p14="http://schemas.microsoft.com/office/powerpoint/2010/main" val="38167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地址：000,111,1001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959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69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79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25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graphicFrame>
        <p:nvGraphicFramePr>
          <p:cNvPr id="82990" name="Group 46"/>
          <p:cNvGraphicFramePr>
            <a:graphicFrameLocks noGrp="1"/>
          </p:cNvGraphicFramePr>
          <p:nvPr/>
        </p:nvGraphicFramePr>
        <p:xfrm>
          <a:off x="5453063" y="1133475"/>
          <a:ext cx="1905000" cy="674687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1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20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356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7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8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59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7360" name="TextBox 16"/>
          <p:cNvSpPr txBox="1">
            <a:spLocks noChangeArrowheads="1"/>
          </p:cNvSpPr>
          <p:nvPr/>
        </p:nvSpPr>
        <p:spPr bwMode="auto">
          <a:xfrm>
            <a:off x="4818063" y="1027113"/>
            <a:ext cx="4127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7361" name="TextBox 13"/>
          <p:cNvSpPr txBox="1">
            <a:spLocks noChangeArrowheads="1"/>
          </p:cNvSpPr>
          <p:nvPr/>
        </p:nvSpPr>
        <p:spPr bwMode="auto">
          <a:xfrm>
            <a:off x="5530850" y="6362700"/>
            <a:ext cx="187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7362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7865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Page </a:t>
            </a:r>
            <a:r>
              <a:rPr lang="zh-CN" altLang="en-US" sz="1400" dirty="0" smtClean="0">
                <a:ea typeface="宋体" panose="02010600030101010101" pitchFamily="2" charset="-122"/>
              </a:rPr>
              <a:t>table（二级）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97363" name="TextBox 15"/>
          <p:cNvSpPr txBox="1">
            <a:spLocks noChangeArrowheads="1"/>
          </p:cNvSpPr>
          <p:nvPr/>
        </p:nvSpPr>
        <p:spPr bwMode="auto">
          <a:xfrm>
            <a:off x="649288" y="4968875"/>
            <a:ext cx="1222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outer page </a:t>
            </a:r>
            <a:r>
              <a:rPr lang="zh-CN" altLang="en-US" sz="1800" dirty="0" smtClean="0">
                <a:ea typeface="宋体" panose="02010600030101010101" pitchFamily="2" charset="-122"/>
              </a:rPr>
              <a:t>table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ea typeface="宋体" panose="02010600030101010101" pitchFamily="2" charset="-122"/>
              </a:rPr>
              <a:t>一级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7" y="1977557"/>
            <a:ext cx="8162693" cy="4036741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31010" y="40233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Logical vs. Physical Address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0653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000,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111,1001</a:t>
            </a:r>
          </a:p>
        </p:txBody>
      </p:sp>
      <p:graphicFrame>
        <p:nvGraphicFramePr>
          <p:cNvPr id="83971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983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993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003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49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graphicFrame>
        <p:nvGraphicFramePr>
          <p:cNvPr id="84014" name="Group 46"/>
          <p:cNvGraphicFramePr>
            <a:graphicFrameLocks noGrp="1"/>
          </p:cNvGraphicFramePr>
          <p:nvPr/>
        </p:nvGraphicFramePr>
        <p:xfrm>
          <a:off x="5230813" y="1069975"/>
          <a:ext cx="1944687" cy="518160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8374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20266"/>
                </a:solidFill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8375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6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7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78" name="TextBox 16"/>
          <p:cNvSpPr txBox="1">
            <a:spLocks noChangeArrowheads="1"/>
          </p:cNvSpPr>
          <p:nvPr/>
        </p:nvSpPr>
        <p:spPr bwMode="auto">
          <a:xfrm>
            <a:off x="4818063" y="1027113"/>
            <a:ext cx="41275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8379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8380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98381" name="TextBox 15"/>
          <p:cNvSpPr txBox="1">
            <a:spLocks noChangeArrowheads="1"/>
          </p:cNvSpPr>
          <p:nvPr/>
        </p:nvSpPr>
        <p:spPr bwMode="auto">
          <a:xfrm>
            <a:off x="771525" y="5089525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98382" name="直接箭头连接符 17"/>
          <p:cNvCxnSpPr>
            <a:cxnSpLocks noChangeShapeType="1"/>
          </p:cNvCxnSpPr>
          <p:nvPr/>
        </p:nvCxnSpPr>
        <p:spPr bwMode="auto">
          <a:xfrm flipV="1">
            <a:off x="1592263" y="1196975"/>
            <a:ext cx="1062037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</a:t>
            </a:r>
            <a:r>
              <a:rPr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,1001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007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017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20266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66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027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373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99374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5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6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20266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7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9378" name="TextBox 16"/>
          <p:cNvSpPr txBox="1">
            <a:spLocks noChangeArrowheads="1"/>
          </p:cNvSpPr>
          <p:nvPr/>
        </p:nvSpPr>
        <p:spPr bwMode="auto">
          <a:xfrm>
            <a:off x="4902200" y="1028700"/>
            <a:ext cx="51435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50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9379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99380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99381" name="TextBox 15"/>
          <p:cNvSpPr txBox="1">
            <a:spLocks noChangeArrowheads="1"/>
          </p:cNvSpPr>
          <p:nvPr/>
        </p:nvSpPr>
        <p:spPr bwMode="auto">
          <a:xfrm>
            <a:off x="854075" y="4959350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99382" name="直接箭头连接符 17"/>
          <p:cNvCxnSpPr>
            <a:cxnSpLocks noChangeShapeType="1"/>
          </p:cNvCxnSpPr>
          <p:nvPr/>
        </p:nvCxnSpPr>
        <p:spPr bwMode="auto">
          <a:xfrm flipV="1">
            <a:off x="1643063" y="1066800"/>
            <a:ext cx="1011237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83" name="直接箭头连接符 19"/>
          <p:cNvCxnSpPr>
            <a:cxnSpLocks noChangeShapeType="1"/>
          </p:cNvCxnSpPr>
          <p:nvPr/>
        </p:nvCxnSpPr>
        <p:spPr bwMode="auto">
          <a:xfrm>
            <a:off x="3756025" y="2351088"/>
            <a:ext cx="1462088" cy="288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Group 46"/>
          <p:cNvGraphicFramePr>
            <a:graphicFrameLocks noGrp="1"/>
          </p:cNvGraphicFramePr>
          <p:nvPr/>
        </p:nvGraphicFramePr>
        <p:xfrm>
          <a:off x="5330825" y="1027113"/>
          <a:ext cx="1943100" cy="51816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地址：000,111,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1001</a:t>
            </a:r>
          </a:p>
        </p:txBody>
      </p:sp>
      <p:graphicFrame>
        <p:nvGraphicFramePr>
          <p:cNvPr id="86019" name="Group 3"/>
          <p:cNvGraphicFramePr>
            <a:graphicFrameLocks noGrp="1"/>
          </p:cNvGraphicFramePr>
          <p:nvPr>
            <p:ph idx="4294967295"/>
          </p:nvPr>
        </p:nvGraphicFramePr>
        <p:xfrm>
          <a:off x="841375" y="2462213"/>
          <a:ext cx="811213" cy="2078038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2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031" name="Group 15"/>
          <p:cNvGraphicFramePr>
            <a:graphicFrameLocks noGrp="1"/>
          </p:cNvGraphicFramePr>
          <p:nvPr/>
        </p:nvGraphicFramePr>
        <p:xfrm>
          <a:off x="2728913" y="1057275"/>
          <a:ext cx="1046162" cy="1484313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041" name="Group 25"/>
          <p:cNvGraphicFramePr>
            <a:graphicFrameLocks noGrp="1"/>
          </p:cNvGraphicFramePr>
          <p:nvPr/>
        </p:nvGraphicFramePr>
        <p:xfrm>
          <a:off x="2747963" y="2876550"/>
          <a:ext cx="1047750" cy="1484313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051" name="Group 35"/>
          <p:cNvGraphicFramePr>
            <a:graphicFrameLocks noGrp="1"/>
          </p:cNvGraphicFramePr>
          <p:nvPr/>
        </p:nvGraphicFramePr>
        <p:xfrm>
          <a:off x="2724150" y="4837113"/>
          <a:ext cx="1046163" cy="1373187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0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  …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397" name="TextBox 8"/>
          <p:cNvSpPr txBox="1">
            <a:spLocks noChangeArrowheads="1"/>
          </p:cNvSpPr>
          <p:nvPr/>
        </p:nvSpPr>
        <p:spPr bwMode="auto">
          <a:xfrm>
            <a:off x="2654300" y="4438650"/>
            <a:ext cx="117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100398" name="TextBox 11"/>
          <p:cNvSpPr txBox="1">
            <a:spLocks noChangeArrowheads="1"/>
          </p:cNvSpPr>
          <p:nvPr/>
        </p:nvSpPr>
        <p:spPr bwMode="auto">
          <a:xfrm>
            <a:off x="236538" y="24923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0399" name="TextBox 13"/>
          <p:cNvSpPr txBox="1">
            <a:spLocks noChangeArrowheads="1"/>
          </p:cNvSpPr>
          <p:nvPr/>
        </p:nvSpPr>
        <p:spPr bwMode="auto">
          <a:xfrm>
            <a:off x="2157413" y="1066800"/>
            <a:ext cx="414337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0" name="TextBox 14"/>
          <p:cNvSpPr txBox="1">
            <a:spLocks noChangeArrowheads="1"/>
          </p:cNvSpPr>
          <p:nvPr/>
        </p:nvSpPr>
        <p:spPr bwMode="auto">
          <a:xfrm>
            <a:off x="2147888" y="2797175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1" name="TextBox 15"/>
          <p:cNvSpPr txBox="1">
            <a:spLocks noChangeArrowheads="1"/>
          </p:cNvSpPr>
          <p:nvPr/>
        </p:nvSpPr>
        <p:spPr bwMode="auto">
          <a:xfrm>
            <a:off x="2119313" y="4787900"/>
            <a:ext cx="41275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0402" name="TextBox 16"/>
          <p:cNvSpPr txBox="1">
            <a:spLocks noChangeArrowheads="1"/>
          </p:cNvSpPr>
          <p:nvPr/>
        </p:nvSpPr>
        <p:spPr bwMode="auto">
          <a:xfrm>
            <a:off x="4841875" y="958850"/>
            <a:ext cx="5461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2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3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…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50</a:t>
            </a: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00403" name="TextBox 13"/>
          <p:cNvSpPr txBox="1">
            <a:spLocks noChangeArrowheads="1"/>
          </p:cNvSpPr>
          <p:nvPr/>
        </p:nvSpPr>
        <p:spPr bwMode="auto">
          <a:xfrm>
            <a:off x="5980113" y="6253163"/>
            <a:ext cx="187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内存</a:t>
            </a:r>
          </a:p>
        </p:txBody>
      </p:sp>
      <p:sp>
        <p:nvSpPr>
          <p:cNvPr id="100404" name="TextBox 14"/>
          <p:cNvSpPr txBox="1">
            <a:spLocks noChangeArrowheads="1"/>
          </p:cNvSpPr>
          <p:nvPr/>
        </p:nvSpPr>
        <p:spPr bwMode="auto">
          <a:xfrm>
            <a:off x="2657475" y="6264275"/>
            <a:ext cx="1185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100405" name="TextBox 15"/>
          <p:cNvSpPr txBox="1">
            <a:spLocks noChangeArrowheads="1"/>
          </p:cNvSpPr>
          <p:nvPr/>
        </p:nvSpPr>
        <p:spPr bwMode="auto">
          <a:xfrm>
            <a:off x="798513" y="5089525"/>
            <a:ext cx="1222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outer page table</a:t>
            </a:r>
          </a:p>
        </p:txBody>
      </p:sp>
      <p:cxnSp>
        <p:nvCxnSpPr>
          <p:cNvPr id="100406" name="直接箭头连接符 17"/>
          <p:cNvCxnSpPr>
            <a:cxnSpLocks noChangeShapeType="1"/>
          </p:cNvCxnSpPr>
          <p:nvPr/>
        </p:nvCxnSpPr>
        <p:spPr bwMode="auto">
          <a:xfrm flipV="1">
            <a:off x="1666875" y="1062038"/>
            <a:ext cx="1000125" cy="157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407" name="直接箭头连接符 19"/>
          <p:cNvCxnSpPr>
            <a:cxnSpLocks noChangeShapeType="1"/>
          </p:cNvCxnSpPr>
          <p:nvPr/>
        </p:nvCxnSpPr>
        <p:spPr bwMode="auto">
          <a:xfrm>
            <a:off x="3833813" y="2360613"/>
            <a:ext cx="1362075" cy="285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Group 46"/>
          <p:cNvGraphicFramePr>
            <a:graphicFrameLocks noGrp="1"/>
          </p:cNvGraphicFramePr>
          <p:nvPr/>
        </p:nvGraphicFramePr>
        <p:xfrm>
          <a:off x="5240338" y="1027113"/>
          <a:ext cx="1944687" cy="524198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0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访问页内偏移量为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的单元</a:t>
                      </a: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72" marR="91472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0408" name="TextBox 18"/>
          <p:cNvSpPr txBox="1">
            <a:spLocks noChangeArrowheads="1"/>
          </p:cNvSpPr>
          <p:nvPr/>
        </p:nvSpPr>
        <p:spPr bwMode="auto">
          <a:xfrm>
            <a:off x="5299076" y="1381368"/>
            <a:ext cx="1930399" cy="3139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000,111,1001在内存的第50号页框中，因此：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逻辑地址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000,111,1001 对应的物理地址为：110010 1001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即：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50*16+9</a:t>
            </a:r>
            <a:r>
              <a:rPr lang="en-US" altLang="zh-CN" sz="1800" dirty="0">
                <a:ea typeface="宋体" panose="02010600030101010101" pitchFamily="2" charset="-122"/>
              </a:rPr>
              <a:t>=</a:t>
            </a:r>
            <a:r>
              <a:rPr lang="zh-CN" altLang="en-US" sz="1800" dirty="0">
                <a:ea typeface="宋体" panose="02010600030101010101" pitchFamily="2" charset="-122"/>
              </a:rPr>
              <a:t> 809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dirty="0">
                <a:ea typeface="宋体" panose="02010600030101010101" pitchFamily="2" charset="-122"/>
              </a:rPr>
              <a:t>other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分页系统，逻辑地址为</a:t>
            </a:r>
            <a:r>
              <a:rPr lang="en-US" altLang="zh-CN" sz="2400" dirty="0"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ea typeface="宋体" panose="02010600030101010101" pitchFamily="2" charset="-122"/>
              </a:rPr>
              <a:t>位，页的大小为</a:t>
            </a:r>
            <a:r>
              <a:rPr lang="en-US" altLang="zh-CN" sz="2400" dirty="0">
                <a:ea typeface="宋体" panose="02010600030101010101" pitchFamily="2" charset="-122"/>
              </a:rPr>
              <a:t>16KB</a:t>
            </a:r>
            <a:r>
              <a:rPr lang="zh-CN" altLang="en-US" sz="2400" dirty="0">
                <a:ea typeface="宋体" panose="02010600030101010101" pitchFamily="2" charset="-122"/>
              </a:rPr>
              <a:t>，一个页表项占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个字节。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1</a:t>
            </a:r>
            <a:r>
              <a:rPr lang="zh-CN" altLang="en-US" sz="2100" dirty="0">
                <a:ea typeface="宋体" panose="02010600030101010101" pitchFamily="2" charset="-122"/>
              </a:rPr>
              <a:t>）若采用多级页表使页表也分页存放，请说明页表的结构，应采用几级页表比较合适？逻辑地址的页号部分相应地如何划分？页内偏移占几个比特？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2</a:t>
            </a:r>
            <a:r>
              <a:rPr lang="zh-CN" altLang="en-US" sz="2100" dirty="0">
                <a:ea typeface="宋体" panose="02010600030101010101" pitchFamily="2" charset="-122"/>
              </a:rPr>
              <a:t>）在不考虑缺页异常的情况下，简述逻辑地址</a:t>
            </a:r>
            <a:r>
              <a:rPr lang="en-US" altLang="zh-CN" sz="2100" dirty="0">
                <a:ea typeface="宋体" panose="02010600030101010101" pitchFamily="2" charset="-122"/>
              </a:rPr>
              <a:t>54321</a:t>
            </a:r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10</a:t>
            </a:r>
            <a:r>
              <a:rPr lang="zh-CN" altLang="en-US" sz="2100" dirty="0">
                <a:ea typeface="宋体" panose="02010600030101010101" pitchFamily="2" charset="-122"/>
              </a:rPr>
              <a:t>进制）的地址转换过程。</a:t>
            </a:r>
          </a:p>
          <a:p>
            <a:pPr lvl="1"/>
            <a:r>
              <a:rPr lang="zh-CN" altLang="en-US" sz="2100" dirty="0"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ea typeface="宋体" panose="02010600030101010101" pitchFamily="2" charset="-122"/>
              </a:rPr>
              <a:t>3</a:t>
            </a:r>
            <a:r>
              <a:rPr lang="zh-CN" altLang="en-US" sz="2100" dirty="0">
                <a:ea typeface="宋体" panose="02010600030101010101" pitchFamily="2" charset="-122"/>
              </a:rPr>
              <a:t>）</a:t>
            </a:r>
            <a:r>
              <a:rPr lang="zh-CN" altLang="en-US" sz="2100" dirty="0">
                <a:solidFill>
                  <a:srgbClr val="0000CC"/>
                </a:solidFill>
                <a:ea typeface="宋体" panose="02010600030101010101" pitchFamily="2" charset="-122"/>
              </a:rPr>
              <a:t>说明操作系统和</a:t>
            </a:r>
            <a:r>
              <a:rPr lang="en-US" altLang="zh-CN" sz="2100" dirty="0">
                <a:solidFill>
                  <a:srgbClr val="0000CC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100" dirty="0">
                <a:solidFill>
                  <a:srgbClr val="0000CC"/>
                </a:solidFill>
                <a:ea typeface="宋体" panose="02010600030101010101" pitchFamily="2" charset="-122"/>
              </a:rPr>
              <a:t>在分页系统中的分工。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课后练习： </a:t>
            </a:r>
            <a:r>
              <a:rPr lang="en-US" altLang="zh-CN" dirty="0" smtClean="0">
                <a:ea typeface="宋体" panose="02010600030101010101" pitchFamily="2" charset="-122"/>
              </a:rPr>
              <a:t>An </a:t>
            </a:r>
            <a:r>
              <a:rPr lang="en-US" altLang="zh-CN" dirty="0">
                <a:ea typeface="宋体" panose="02010600030101010101" pitchFamily="2" charset="-122"/>
              </a:rPr>
              <a:t>other example(Cont.)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00138"/>
            <a:ext cx="7351712" cy="5105400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页的大小为</a:t>
            </a:r>
            <a:r>
              <a:rPr lang="en-US" altLang="zh-CN" sz="2000" dirty="0">
                <a:ea typeface="宋体" panose="02010600030101010101" pitchFamily="2" charset="-122"/>
              </a:rPr>
              <a:t>16KB</a:t>
            </a:r>
            <a:r>
              <a:rPr lang="zh-CN" altLang="en-US" sz="2000" dirty="0">
                <a:ea typeface="宋体" panose="02010600030101010101" pitchFamily="2" charset="-122"/>
              </a:rPr>
              <a:t>，因此页内偏移量为</a:t>
            </a:r>
            <a:r>
              <a:rPr lang="en-US" altLang="zh-CN" sz="2000" dirty="0"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ea typeface="宋体" panose="02010600030101010101" pitchFamily="2" charset="-122"/>
              </a:rPr>
              <a:t>位；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、要将页表的一页放到一个帧中，需要将页表分成</a:t>
            </a:r>
            <a:r>
              <a:rPr lang="en-US" altLang="zh-CN" sz="2000" dirty="0">
                <a:ea typeface="宋体" panose="02010600030101010101" pitchFamily="2" charset="-122"/>
              </a:rPr>
              <a:t>16K</a:t>
            </a:r>
            <a:r>
              <a:rPr lang="zh-CN" altLang="en-US" sz="2000" dirty="0">
                <a:ea typeface="宋体" panose="02010600030101010101" pitchFamily="2" charset="-122"/>
              </a:rPr>
              <a:t>字节大小的块。由于每个页表项占用</a:t>
            </a: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ea typeface="宋体" panose="02010600030101010101" pitchFamily="2" charset="-122"/>
              </a:rPr>
              <a:t>个字节，因此一个帧中所能容纳的页表项数为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ea typeface="宋体" panose="02010600030101010101" pitchFamily="2" charset="-122"/>
              </a:rPr>
              <a:t>14</a:t>
            </a:r>
            <a:r>
              <a:rPr lang="en-US" altLang="zh-CN" sz="2000" dirty="0">
                <a:ea typeface="宋体" panose="02010600030101010101" pitchFamily="2" charset="-122"/>
              </a:rPr>
              <a:t>/2</a:t>
            </a:r>
            <a:r>
              <a:rPr lang="en-US" altLang="zh-CN" sz="2000" baseline="30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=2</a:t>
            </a:r>
            <a:r>
              <a:rPr lang="en-US" altLang="zh-CN" sz="2000" baseline="30000" dirty="0"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ea typeface="宋体" panose="02010600030101010101" pitchFamily="2" charset="-122"/>
              </a:rPr>
              <a:t>项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ea typeface="宋体" panose="02010600030101010101" pitchFamily="2" charset="-122"/>
              </a:rPr>
              <a:t>故二级</a:t>
            </a:r>
            <a:r>
              <a:rPr lang="zh-CN" altLang="en-US" sz="2000" dirty="0">
                <a:ea typeface="宋体" panose="02010600030101010101" pitchFamily="2" charset="-122"/>
              </a:rPr>
              <a:t>页表在地址中所占的位数为</a:t>
            </a:r>
            <a:r>
              <a:rPr lang="en-US" altLang="zh-CN" sz="2000" dirty="0">
                <a:ea typeface="宋体" panose="02010600030101010101" pitchFamily="2" charset="-122"/>
              </a:rPr>
              <a:t>14-2=12</a:t>
            </a:r>
            <a:r>
              <a:rPr lang="zh-CN" altLang="en-US" sz="2000" dirty="0">
                <a:ea typeface="宋体" panose="02010600030101010101" pitchFamily="2" charset="-122"/>
              </a:rPr>
              <a:t>位</a:t>
            </a:r>
            <a:r>
              <a:rPr lang="zh-CN" altLang="en-US" sz="2000" dirty="0" smtClean="0">
                <a:ea typeface="宋体" panose="02010600030101010101" pitchFamily="2" charset="-122"/>
              </a:rPr>
              <a:t>，一级页表（外页表）在</a:t>
            </a:r>
            <a:r>
              <a:rPr lang="zh-CN" altLang="en-US" sz="2000" dirty="0">
                <a:ea typeface="宋体" panose="02010600030101010101" pitchFamily="2" charset="-122"/>
              </a:rPr>
              <a:t>地址中所占的位数就为</a:t>
            </a:r>
            <a:r>
              <a:rPr lang="en-US" altLang="zh-CN" sz="2000" dirty="0">
                <a:ea typeface="宋体" panose="02010600030101010101" pitchFamily="2" charset="-122"/>
              </a:rPr>
              <a:t>32-14-12=6</a:t>
            </a:r>
            <a:r>
              <a:rPr lang="zh-CN" altLang="en-US" sz="2000" dirty="0">
                <a:ea typeface="宋体" panose="02010600030101010101" pitchFamily="2" charset="-122"/>
              </a:rPr>
              <a:t>位。地址格式：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 54321</a:t>
            </a:r>
            <a:r>
              <a:rPr lang="zh-CN" altLang="en-US" sz="2000" dirty="0">
                <a:ea typeface="宋体" panose="02010600030101010101" pitchFamily="2" charset="-122"/>
              </a:rPr>
              <a:t>的地址变换过程：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54321/16KB(2</a:t>
            </a:r>
            <a:r>
              <a:rPr lang="en-US" altLang="zh-CN" sz="2000" baseline="30000" dirty="0">
                <a:ea typeface="宋体" panose="02010600030101010101" pitchFamily="2" charset="-122"/>
              </a:rPr>
              <a:t>14</a:t>
            </a:r>
            <a:r>
              <a:rPr lang="en-US" altLang="zh-CN" sz="2000" dirty="0">
                <a:ea typeface="宋体" panose="02010600030101010101" pitchFamily="2" charset="-122"/>
              </a:rPr>
              <a:t>)=5…2401,</a:t>
            </a:r>
            <a:r>
              <a:rPr lang="zh-CN" altLang="en-US" sz="2000" dirty="0">
                <a:ea typeface="宋体" panose="02010600030101010101" pitchFamily="2" charset="-122"/>
              </a:rPr>
              <a:t>余数</a:t>
            </a:r>
            <a:r>
              <a:rPr lang="en-US" altLang="zh-CN" sz="2000" dirty="0">
                <a:ea typeface="宋体" panose="02010600030101010101" pitchFamily="2" charset="-122"/>
              </a:rPr>
              <a:t>2401</a:t>
            </a:r>
            <a:r>
              <a:rPr lang="zh-CN" altLang="en-US" sz="2000" dirty="0">
                <a:ea typeface="宋体" panose="02010600030101010101" pitchFamily="2" charset="-122"/>
              </a:rPr>
              <a:t>即为页内偏移量；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5/2</a:t>
            </a:r>
            <a:r>
              <a:rPr lang="en-US" altLang="zh-CN" sz="2000" baseline="30000" dirty="0">
                <a:ea typeface="宋体" panose="02010600030101010101" pitchFamily="2" charset="-122"/>
              </a:rPr>
              <a:t>12</a:t>
            </a:r>
            <a:r>
              <a:rPr lang="en-US" altLang="zh-CN" sz="2000" dirty="0">
                <a:ea typeface="宋体" panose="02010600030101010101" pitchFamily="2" charset="-122"/>
              </a:rPr>
              <a:t>=0…5, 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en-US" altLang="zh-CN" sz="2000" dirty="0">
                <a:ea typeface="宋体" panose="02010600030101010101" pitchFamily="2" charset="-122"/>
              </a:rPr>
              <a:t>outer page</a:t>
            </a:r>
            <a:r>
              <a:rPr lang="zh-CN" altLang="en-US" sz="2000" dirty="0"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地址变换过程</a:t>
            </a:r>
            <a:r>
              <a:rPr lang="zh-CN" altLang="en-US" sz="2000" dirty="0">
                <a:ea typeface="宋体" panose="02010600030101010101" pitchFamily="2" charset="-122"/>
              </a:rPr>
              <a:t>：首先查找</a:t>
            </a:r>
            <a:r>
              <a:rPr lang="en-US" altLang="zh-CN" sz="2000" dirty="0">
                <a:ea typeface="宋体" panose="02010600030101010101" pitchFamily="2" charset="-122"/>
              </a:rPr>
              <a:t>outer page</a:t>
            </a:r>
            <a:r>
              <a:rPr lang="zh-CN" altLang="en-US" sz="2000" dirty="0">
                <a:ea typeface="宋体" panose="02010600030101010101" pitchFamily="2" charset="-122"/>
              </a:rPr>
              <a:t>中的第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项，得到相应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的地址，然后查找相应</a:t>
            </a:r>
            <a:r>
              <a:rPr lang="en-US" altLang="zh-CN" sz="2000" dirty="0">
                <a:ea typeface="宋体" panose="02010600030101010101" pitchFamily="2" charset="-122"/>
              </a:rPr>
              <a:t>inner page</a:t>
            </a:r>
            <a:r>
              <a:rPr lang="zh-CN" altLang="en-US" sz="2000" dirty="0">
                <a:ea typeface="宋体" panose="02010600030101010101" pitchFamily="2" charset="-122"/>
              </a:rPr>
              <a:t>中的第</a:t>
            </a: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ea typeface="宋体" panose="02010600030101010101" pitchFamily="2" charset="-122"/>
              </a:rPr>
              <a:t>项，得到地址、</a:t>
            </a:r>
            <a:r>
              <a:rPr lang="en-US" altLang="zh-CN" sz="2000" dirty="0">
                <a:ea typeface="宋体" panose="02010600030101010101" pitchFamily="2" charset="-122"/>
              </a:rPr>
              <a:t> 54321</a:t>
            </a:r>
            <a:r>
              <a:rPr lang="zh-CN" altLang="en-US" sz="2000" dirty="0">
                <a:ea typeface="宋体" panose="02010600030101010101" pitchFamily="2" charset="-122"/>
              </a:rPr>
              <a:t>所对应页面所在的帧号，将帧号与页内偏移量</a:t>
            </a:r>
            <a:r>
              <a:rPr lang="en-US" altLang="zh-CN" sz="2000" dirty="0">
                <a:ea typeface="宋体" panose="02010600030101010101" pitchFamily="2" charset="-122"/>
              </a:rPr>
              <a:t>2401</a:t>
            </a:r>
            <a:r>
              <a:rPr lang="zh-CN" altLang="en-US" sz="2000" dirty="0">
                <a:ea typeface="宋体" panose="02010600030101010101" pitchFamily="2" charset="-122"/>
              </a:rPr>
              <a:t>拼接，得到</a:t>
            </a:r>
            <a:r>
              <a:rPr lang="en-US" altLang="zh-CN" sz="2000" dirty="0">
                <a:ea typeface="宋体" panose="02010600030101010101" pitchFamily="2" charset="-122"/>
              </a:rPr>
              <a:t>54321</a:t>
            </a:r>
            <a:r>
              <a:rPr lang="zh-CN" altLang="en-US" sz="2000" dirty="0">
                <a:ea typeface="宋体" panose="02010600030101010101" pitchFamily="2" charset="-122"/>
              </a:rPr>
              <a:t>所对应的物理地址。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OS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en-US" altLang="zh-CN" sz="2000" dirty="0" err="1"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ea typeface="宋体" panose="02010600030101010101" pitchFamily="2" charset="-122"/>
              </a:rPr>
              <a:t>的分工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: (</a:t>
            </a:r>
            <a:r>
              <a:rPr lang="zh-CN" altLang="en-US" sz="2000" dirty="0">
                <a:ea typeface="宋体" panose="02010600030101010101" pitchFamily="2" charset="-122"/>
                <a:sym typeface="Wingdings" panose="05000000000000000000" pitchFamily="2" charset="2"/>
              </a:rPr>
              <a:t>参照前面的说明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7974"/>
              </p:ext>
            </p:extLst>
          </p:nvPr>
        </p:nvGraphicFramePr>
        <p:xfrm>
          <a:off x="4879975" y="2828487"/>
          <a:ext cx="3298825" cy="373063"/>
        </p:xfrm>
        <a:graphic>
          <a:graphicData uri="http://schemas.openxmlformats.org/drawingml/2006/table">
            <a:tbl>
              <a:tblPr/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134F6B0-C244-493C-9B3B-670CB18D7C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4572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某计算机采用二级页表的分页存储管理方式，按字节编址，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页大小为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页表项大小为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，逻辑地址结构为：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逻辑地址空间大小为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，则表示整个逻辑地址空间的页目录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表（外页表、一级页表）中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包含表项的个数至少是（）。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E1653-E271-408F-9571-5F5DE753CE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3457177"/>
            <a:ext cx="80127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64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C8D25-1B2E-4BD1-99B2-CF34ABFD6A3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4127275"/>
            <a:ext cx="80127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6B803-04CF-4276-8B74-C268DC0090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723192"/>
            <a:ext cx="91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7FE2FB-8351-4FCA-9C2C-E3B4B8E8F7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91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6909017-A70D-4123-9592-31AA000A2B2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5214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09EEF0-FBC5-4EAB-9660-B092AA7B491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54287" y="418771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5B95DB-3A02-496C-BDF8-9B747CC4D2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78748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E9C6C4A-17FC-4848-BFAF-91338AED647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FACE877-C4C8-4833-9C2A-F08F2A01074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D12F4A9-FCB1-40DB-ACE0-FF9B7966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25483"/>
              </p:ext>
            </p:extLst>
          </p:nvPr>
        </p:nvGraphicFramePr>
        <p:xfrm>
          <a:off x="1525905" y="2045857"/>
          <a:ext cx="363392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09">
                  <a:extLst>
                    <a:ext uri="{9D8B030D-6E8A-4147-A177-3AD203B41FA5}">
                      <a16:colId xmlns:a16="http://schemas.microsoft.com/office/drawing/2014/main" val="3042045489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1320959167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409716968"/>
                    </a:ext>
                  </a:extLst>
                </a:gridCol>
              </a:tblGrid>
              <a:tr h="242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08099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EE9050EA-43D9-4AB6-A1F6-E4EE3893BA7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D8CDB2-6314-415C-94E4-ECFB0D650F6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9F8AB1-DB63-447E-AA1F-D0C52ED9375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455168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pPr eaLnBrk="1"/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/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逻辑地址空间大小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1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个页，页表需要有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64K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个页表项，每个页表项占用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字节，则页表项占用的空间是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128KB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页大小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，页表需要分成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个页面，则二级页表中的页目录号为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128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项。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3C3B30-4B06-4A23-A93E-D02021F6AD04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8AFB8DD1-5108-4382-9E7C-F8550C0FF6B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698E078F-6080-4D66-B2E0-9238DA51505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63BF9EDF-F23D-4FCD-AE09-407489E6581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3958128-10DE-4764-A21E-86CD61C8C005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84E581D3-C789-44C5-AB92-27F92F6EE070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4C0DEF70-EB8C-4938-9815-46A4AE7D233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A67B0D-6A63-4BE2-8A20-B0F7A54C4B26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D3E50BF-A184-44F2-91A2-7D1CCF64C5C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0E00D20-4E99-4AD3-ADCE-CEB7706B316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7AC5494-DFED-4498-95F1-A662841EBCA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C0BDF09-BE26-4170-908C-063B59E662A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9CB933B-B20F-42E4-8828-2A6E943D7AC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1AFE931-3CDF-4F4F-A8A9-911559A0B87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24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aphicFrame>
        <p:nvGraphicFramePr>
          <p:cNvPr id="31" name="表格 22">
            <a:extLst>
              <a:ext uri="{FF2B5EF4-FFF2-40B4-BE49-F238E27FC236}">
                <a16:creationId xmlns:a16="http://schemas.microsoft.com/office/drawing/2014/main" id="{1D12F4A9-FCB1-40DB-ACE0-FF9B79667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11149"/>
              </p:ext>
            </p:extLst>
          </p:nvPr>
        </p:nvGraphicFramePr>
        <p:xfrm>
          <a:off x="3665789" y="3710383"/>
          <a:ext cx="363392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09">
                  <a:extLst>
                    <a:ext uri="{9D8B030D-6E8A-4147-A177-3AD203B41FA5}">
                      <a16:colId xmlns:a16="http://schemas.microsoft.com/office/drawing/2014/main" val="3042045489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1320959167"/>
                    </a:ext>
                  </a:extLst>
                </a:gridCol>
                <a:gridCol w="1211309">
                  <a:extLst>
                    <a:ext uri="{9D8B030D-6E8A-4147-A177-3AD203B41FA5}">
                      <a16:colId xmlns:a16="http://schemas.microsoft.com/office/drawing/2014/main" val="409716968"/>
                    </a:ext>
                  </a:extLst>
                </a:gridCol>
              </a:tblGrid>
              <a:tr h="242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08099"/>
                  </a:ext>
                </a:extLst>
              </a:tr>
            </a:tbl>
          </a:graphicData>
        </a:graphic>
      </p:graphicFrame>
      <p:sp>
        <p:nvSpPr>
          <p:cNvPr id="23" name="圆角矩形标注 22"/>
          <p:cNvSpPr/>
          <p:nvPr/>
        </p:nvSpPr>
        <p:spPr bwMode="auto">
          <a:xfrm>
            <a:off x="6278252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32" name="圆角矩形标注 31"/>
          <p:cNvSpPr/>
          <p:nvPr/>
        </p:nvSpPr>
        <p:spPr bwMode="auto">
          <a:xfrm>
            <a:off x="5159832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标注 32"/>
          <p:cNvSpPr/>
          <p:nvPr/>
        </p:nvSpPr>
        <p:spPr bwMode="auto">
          <a:xfrm>
            <a:off x="3991974" y="4196079"/>
            <a:ext cx="782424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标注 33"/>
          <p:cNvSpPr/>
          <p:nvPr/>
        </p:nvSpPr>
        <p:spPr bwMode="auto">
          <a:xfrm>
            <a:off x="3665789" y="3241038"/>
            <a:ext cx="3633927" cy="375924"/>
          </a:xfrm>
          <a:prstGeom prst="wedgeRoundRectCallout">
            <a:avLst>
              <a:gd name="adj1" fmla="val -23243"/>
              <a:gd name="adj2" fmla="val 4017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19" y="1049614"/>
            <a:ext cx="8208962" cy="480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某计算机系统按字节编址，采用二级页表的分页存储管理方式，虚拟地址格式如下所示：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 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  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      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页目录号    页表索引   页内偏移量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请回答下列问题：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）页和页框的大小各为多少字节？进程虚拟地址空间大小为多少页？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）假设页目录项和页表项均占用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个字节，则进程的页目录和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页表共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占多少页？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）若某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指令周期内访问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的虚拟地址为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0100 0000H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0111 2048H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，则进行地址转换时共访问多少个二级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页表？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要求说明理由。（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03427" name="圆角矩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3428" name="矩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3429" name="组合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03431" name="TitleBackground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32" name="ColorBlock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3433" name="TypeText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3434" name="Tip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103430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2852928" y="2487168"/>
            <a:ext cx="1517904" cy="374904"/>
          </a:xfrm>
          <a:prstGeom prst="wedgeRoundRect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4530264" y="2423160"/>
            <a:ext cx="3991944" cy="374904"/>
          </a:xfrm>
          <a:prstGeom prst="wedgeRoundRectCallou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进程虚拟地址空间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大小：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10+10+12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/2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12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=2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页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553337" y="3796937"/>
            <a:ext cx="7014385" cy="984070"/>
          </a:xfrm>
          <a:prstGeom prst="wedgeRoundRectCallout">
            <a:avLst>
              <a:gd name="adj1" fmla="val -21087"/>
              <a:gd name="adj2" fmla="val 454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进程分成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32-12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个页，需要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存储页表，即页表占用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4B)/2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个页存储。因此</a:t>
            </a:r>
            <a:r>
              <a:rPr lang="zh-CN" altLang="en-US" sz="16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en-US" altLang="zh-CN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en-US" altLang="zh-CN" sz="16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需要有</a:t>
            </a:r>
            <a:r>
              <a:rPr lang="en-US" altLang="zh-CN" sz="16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项，以便能够保存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表索引的页框号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，存储页目录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4B)/2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页。共需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1024+1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en-US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1507823" y="4944551"/>
            <a:ext cx="7014385" cy="664844"/>
          </a:xfrm>
          <a:prstGeom prst="wedgeRoundRectCallout">
            <a:avLst>
              <a:gd name="adj1" fmla="val -21087"/>
              <a:gd name="adj2" fmla="val 454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虚拟地址为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0100 0000H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0111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2048H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的</a:t>
            </a:r>
            <a:r>
              <a:rPr lang="zh-CN" altLang="en-US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最高</a:t>
            </a:r>
            <a:r>
              <a:rPr lang="en-US" altLang="zh-CN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b="1" i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位都相同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，即两个地址访问的是</a:t>
            </a:r>
            <a:r>
              <a:rPr lang="zh-CN" altLang="en-US" sz="1600" b="1" i="1" dirty="0" smtClean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同一个二级页表（页表索引），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故需要访问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一个二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页表。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参考答案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9090" y="987971"/>
            <a:ext cx="8163910" cy="5370788"/>
          </a:xfrm>
        </p:spPr>
        <p:txBody>
          <a:bodyPr/>
          <a:lstStyle/>
          <a:p>
            <a:pPr marL="0" indent="0" eaLnBrk="1" latinLnBrk="0" hangingPunct="1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页内偏移量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位，页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和页框大小均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B=4 KB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进程的逻辑地址位数：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10+10+12=32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位，因此进程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的虚拟地址空间大小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页。</a:t>
            </a:r>
          </a:p>
          <a:p>
            <a:pPr marL="0" indent="0" eaLnBrk="1" latinLnBrk="0" hangingPunct="1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页表需要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的页数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：：虚拟地址空间大小是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页，即页表需要有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个页表项，每个页表项大小是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页表需要的存储空间是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每页大小是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，因此，需要将页表分到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页中。（页表占用的页数）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页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目录所占页数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：页表分散到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中，页目录中需要有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页目录项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的存储空间是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×4)B=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16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每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页大小是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，页目录表需要的页数：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进程的页目录和页表共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占 </a:t>
            </a: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1024+1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=1025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eaLnBrk="1" latinLnBrk="0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分别截取虚拟地址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 0000H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0111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2048H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位，用于查找这两个地址对应的二级页表所在的帧号。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 0000H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0111 2048H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位的值都是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，访问的是同一个二级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页表，只是访问了同一个页表中的不同的页表项。故</a:t>
            </a:r>
            <a:r>
              <a:rPr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访问一个二级页表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buNone/>
            </a:pP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求教：对于问题（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），有人给出的这样一个式子，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600" b="1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页目录所占页数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 (2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×4)/2</a:t>
            </a:r>
            <a:r>
              <a:rPr lang="en-US" altLang="zh-CN" sz="1600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页表所占页数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)×210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=1025</a:t>
            </a:r>
            <a:r>
              <a:rPr lang="zh-CN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r>
              <a:rPr lang="zh-CN" altLang="en-US" sz="1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。请问如何解释？</a:t>
            </a:r>
            <a:endParaRPr lang="zh-CN" altLang="en-US" sz="16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3B19C4-A529-4D35-A4D4-3C027F344A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431314" cy="5339672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某计算机主存按字节编址，逻辑地址与物理地址均为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位，每个页表项大小为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字节。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请回答：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）若采用一级页表的分页存储管理方式，逻辑地址结构为：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则页的大小是多少字节？页表最大占用多少字节？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）若使用二级页表的分页存储管理方式，逻辑地址结构为：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设逻辑地址为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，请分别给出其对应的页目录号和页表索引。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）采用（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）中的分页管理方式，一个代码段起始逻辑地址为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0000 8000H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，其长度为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8KB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，被装载到从物理地址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0090 0000H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开始的连续主存空间中。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页表从主存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0020 0000H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开始的物理地址处连续存放，页表按物理地址大小自下向上递增。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indent="457200" eaLnBrk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请计算出该代码段对应的两个页表项物理地址、这两个页表项中的页框号以及代码页面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的物理起始地址。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eaLnBrk="1"/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DB0493-7306-4D6C-8D93-68C9D202898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5AA148-1016-44EF-B614-88A7DCB38D5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9A159366-6195-4AC9-A674-81A608A64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42127"/>
              </p:ext>
            </p:extLst>
          </p:nvPr>
        </p:nvGraphicFramePr>
        <p:xfrm>
          <a:off x="1498600" y="1886346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12724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7585277"/>
                    </a:ext>
                  </a:extLst>
                </a:gridCol>
              </a:tblGrid>
              <a:tr h="1880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90026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31544A9C-0604-4897-BD58-890FD9E5D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66433"/>
              </p:ext>
            </p:extLst>
          </p:nvPr>
        </p:nvGraphicFramePr>
        <p:xfrm>
          <a:off x="1233805" y="2965138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1931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8259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7657194"/>
                    </a:ext>
                  </a:extLst>
                </a:gridCol>
              </a:tblGrid>
              <a:tr h="188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页目录号（</a:t>
                      </a:r>
                      <a:r>
                        <a:rPr lang="en-US" altLang="zh-CN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页表索引（</a:t>
                      </a:r>
                      <a:r>
                        <a:rPr lang="en-US" altLang="zh-CN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 b="0" kern="120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页内偏移量（</a:t>
                      </a:r>
                      <a:r>
                        <a:rPr lang="en-US" altLang="zh-CN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600" b="0" dirty="0">
                          <a:solidFill>
                            <a:srgbClr val="00000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943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2E9F63-6ED3-46C0-BB8A-762DA254F6C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6638D54-36AB-426E-8955-C49DEE6618D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BF2174F-83A5-44BB-91DF-F6300BAFEAC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7CAC975-8ECA-48B8-976E-47F5C283C9D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3222F88D-65F5-40E0-8DCF-C47367A8A0A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1992267-4F9E-4CB6-9431-6EC16C8D059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22350"/>
            <a:ext cx="7351713" cy="5256530"/>
          </a:xfrm>
        </p:spPr>
        <p:txBody>
          <a:bodyPr/>
          <a:lstStyle/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）页内偏移量是</a:t>
            </a:r>
            <a:r>
              <a:rPr lang="en-US" altLang="zh-CN" sz="1600" dirty="0"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ea typeface="宋体" panose="02010600030101010101" pitchFamily="2" charset="-122"/>
              </a:rPr>
              <a:t>位，页大小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ea typeface="宋体" panose="02010600030101010101" pitchFamily="2" charset="-122"/>
              </a:rPr>
              <a:t>B=4KB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 </a:t>
            </a:r>
            <a:r>
              <a:rPr lang="zh-CN" altLang="en-US" sz="1600" dirty="0" smtClean="0">
                <a:ea typeface="宋体" panose="02010600030101010101" pitchFamily="2" charset="-122"/>
              </a:rPr>
              <a:t>页号</a:t>
            </a:r>
            <a:r>
              <a:rPr lang="en-US" altLang="zh-CN" sz="1600" dirty="0" smtClean="0">
                <a:ea typeface="宋体" panose="02010600030101010101" pitchFamily="2" charset="-122"/>
              </a:rPr>
              <a:t>20</a:t>
            </a:r>
            <a:r>
              <a:rPr lang="zh-CN" altLang="en-US" sz="1600" dirty="0" smtClean="0">
                <a:ea typeface="宋体" panose="02010600030101010101" pitchFamily="2" charset="-122"/>
              </a:rPr>
              <a:t>位，页表项数是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 smtClean="0">
                <a:ea typeface="宋体" panose="02010600030101010101" pitchFamily="2" charset="-122"/>
              </a:rPr>
              <a:t>20</a:t>
            </a:r>
            <a:r>
              <a:rPr lang="zh-CN" altLang="en-US" sz="1600" dirty="0" smtClean="0">
                <a:ea typeface="宋体" panose="02010600030101010101" pitchFamily="2" charset="-122"/>
              </a:rPr>
              <a:t>个，</a:t>
            </a:r>
            <a:r>
              <a:rPr lang="zh-CN" altLang="en-US" sz="1600" dirty="0">
                <a:ea typeface="宋体" panose="02010600030101010101" pitchFamily="2" charset="-122"/>
              </a:rPr>
              <a:t>每个页表项占用</a:t>
            </a:r>
            <a:r>
              <a:rPr lang="en-US" altLang="zh-CN" sz="1600" dirty="0">
                <a:ea typeface="宋体" panose="02010600030101010101" pitchFamily="2" charset="-12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</a:rPr>
              <a:t>，则页表最大占用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ea typeface="宋体" panose="02010600030101010101" pitchFamily="2" charset="-122"/>
              </a:rPr>
              <a:t>20</a:t>
            </a:r>
            <a:r>
              <a:rPr lang="en-US" altLang="zh-CN" sz="1600" dirty="0">
                <a:ea typeface="宋体" panose="02010600030101010101" pitchFamily="2" charset="-122"/>
              </a:rPr>
              <a:t>*4B=4MB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）每页大小</a:t>
            </a:r>
            <a:r>
              <a:rPr lang="en-US" altLang="zh-CN" sz="1600" dirty="0">
                <a:ea typeface="宋体" panose="02010600030101010101" pitchFamily="2" charset="-122"/>
              </a:rPr>
              <a:t>4KB</a:t>
            </a:r>
            <a:r>
              <a:rPr lang="zh-CN" altLang="en-US" sz="1600" dirty="0">
                <a:ea typeface="宋体" panose="02010600030101010101" pitchFamily="2" charset="-122"/>
              </a:rPr>
              <a:t>，则</a:t>
            </a:r>
            <a:r>
              <a:rPr lang="en-US" altLang="zh-CN" sz="1600" dirty="0">
                <a:ea typeface="宋体" panose="02010600030101010101" pitchFamily="2" charset="-122"/>
              </a:rPr>
              <a:t>LA</a:t>
            </a:r>
            <a:r>
              <a:rPr lang="zh-CN" altLang="en-US" sz="1600" dirty="0">
                <a:ea typeface="宋体" panose="02010600030101010101" pitchFamily="2" charset="-122"/>
              </a:rPr>
              <a:t>对应的页号是 </a:t>
            </a:r>
            <a:r>
              <a:rPr lang="en-US" altLang="zh-CN" sz="1600" dirty="0">
                <a:ea typeface="宋体" panose="02010600030101010101" pitchFamily="2" charset="-122"/>
              </a:rPr>
              <a:t>(LA/4K)</a:t>
            </a:r>
            <a:r>
              <a:rPr lang="zh-CN" altLang="en-US" sz="1600" dirty="0">
                <a:ea typeface="宋体" panose="02010600030101010101" pitchFamily="2" charset="-122"/>
              </a:rPr>
              <a:t>的整数部分</a:t>
            </a:r>
            <a:r>
              <a:rPr lang="zh-CN" altLang="en-US" sz="1600" dirty="0" smtClean="0">
                <a:ea typeface="宋体" panose="02010600030101010101" pitchFamily="2" charset="-122"/>
              </a:rPr>
              <a:t>，也可</a:t>
            </a:r>
            <a:r>
              <a:rPr lang="zh-CN" altLang="en-US" sz="1600" dirty="0">
                <a:ea typeface="宋体" panose="02010600030101010101" pitchFamily="2" charset="-122"/>
              </a:rPr>
              <a:t>表示成   </a:t>
            </a:r>
            <a:r>
              <a:rPr lang="en-US" altLang="zh-CN" sz="1600" dirty="0">
                <a:ea typeface="宋体" panose="02010600030101010101" pitchFamily="2" charset="-122"/>
              </a:rPr>
              <a:t>((unsigned int )(LA))&gt;&gt;12;</a:t>
            </a: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页表索引与页目录号均为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位，则对</a:t>
            </a:r>
            <a:r>
              <a:rPr lang="en-US" altLang="zh-CN" sz="1600" dirty="0">
                <a:ea typeface="宋体" panose="02010600030101010101" pitchFamily="2" charset="-122"/>
              </a:rPr>
              <a:t>(LA/4K)</a:t>
            </a:r>
            <a:r>
              <a:rPr lang="zh-CN" altLang="en-US" sz="1600" dirty="0">
                <a:ea typeface="宋体" panose="02010600030101010101" pitchFamily="2" charset="-122"/>
              </a:rPr>
              <a:t>取整后的低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位是页表索引，高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位是页目录号。因此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  页目录号：</a:t>
            </a:r>
            <a:r>
              <a:rPr lang="en-US" altLang="zh-CN" sz="1600" dirty="0">
                <a:ea typeface="宋体" panose="02010600030101010101" pitchFamily="2" charset="-122"/>
              </a:rPr>
              <a:t> ((unsigned int )(LA))&gt;&gt;(12+10)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&amp; 0x3FF  </a:t>
            </a:r>
            <a:r>
              <a:rPr lang="en-US" altLang="zh-CN" sz="1600" dirty="0"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ea typeface="宋体" panose="02010600030101010101" pitchFamily="2" charset="-122"/>
              </a:rPr>
              <a:t>高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   页表索引：</a:t>
            </a:r>
            <a:r>
              <a:rPr lang="en-US" altLang="zh-CN" sz="1600" dirty="0">
                <a:ea typeface="宋体" panose="02010600030101010101" pitchFamily="2" charset="-122"/>
              </a:rPr>
              <a:t> ((unsigned int )(LA))&gt;&gt;12 &amp; 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0x3FF</a:t>
            </a:r>
            <a:r>
              <a:rPr lang="en-US" altLang="zh-CN" sz="1600" dirty="0">
                <a:ea typeface="宋体" panose="02010600030101010101" pitchFamily="2" charset="-122"/>
              </a:rPr>
              <a:t>   //</a:t>
            </a:r>
            <a:r>
              <a:rPr lang="zh-CN" altLang="en-US" sz="1600" dirty="0">
                <a:ea typeface="宋体" panose="02010600030101010101" pitchFamily="2" charset="-122"/>
              </a:rPr>
              <a:t>低</a:t>
            </a:r>
            <a:r>
              <a:rPr lang="en-US" altLang="zh-CN" sz="1600" dirty="0"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ea typeface="宋体" panose="02010600030101010101" pitchFamily="2" charset="-122"/>
              </a:rPr>
              <a:t>位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代码段起始逻辑地址为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0000 8000H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，长度为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8KB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，页大小为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4KB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，则该代码段包含两个页面。其中代码段的第一个页面处于作业的第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号页，对应页表的第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8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个页表项，第二个页面是处于作业的第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9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号页面，对应页表的第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9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个页表项。</a:t>
            </a:r>
            <a:endParaRPr lang="en-US" altLang="zh-CN" sz="16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每个页表项占用</a:t>
            </a:r>
            <a:r>
              <a:rPr lang="en-US" altLang="zh-CN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4B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，代码段的第一个页面其页表项的物理地址为：</a:t>
            </a:r>
            <a:r>
              <a:rPr lang="en-US" altLang="zh-CN" sz="1600" dirty="0">
                <a:ea typeface="宋体" panose="02010600030101010101" pitchFamily="2" charset="-122"/>
              </a:rPr>
              <a:t>0020 0000H+8*4=0020 0020H</a:t>
            </a:r>
            <a:r>
              <a:rPr lang="zh-CN" altLang="en-US" sz="1600" dirty="0">
                <a:ea typeface="宋体" panose="02010600030101010101" pitchFamily="2" charset="-122"/>
              </a:rPr>
              <a:t>，对应的页框号是截取地址</a:t>
            </a:r>
            <a:r>
              <a:rPr lang="en-US" altLang="zh-CN" sz="1600" dirty="0">
                <a:ea typeface="宋体" panose="02010600030101010101" pitchFamily="2" charset="-122"/>
              </a:rPr>
              <a:t>0090 0000H</a:t>
            </a:r>
            <a:r>
              <a:rPr lang="zh-CN" altLang="en-US" sz="1600" dirty="0">
                <a:ea typeface="宋体" panose="02010600030101010101" pitchFamily="2" charset="-122"/>
              </a:rPr>
              <a:t>中的高</a:t>
            </a:r>
            <a:r>
              <a:rPr lang="en-US" altLang="zh-CN" sz="1600" dirty="0">
                <a:ea typeface="宋体" panose="02010600030101010101" pitchFamily="2" charset="-122"/>
              </a:rPr>
              <a:t>20</a:t>
            </a:r>
            <a:r>
              <a:rPr lang="zh-CN" altLang="en-US" sz="1600" dirty="0">
                <a:ea typeface="宋体" panose="02010600030101010101" pitchFamily="2" charset="-122"/>
              </a:rPr>
              <a:t>位，即</a:t>
            </a:r>
            <a:r>
              <a:rPr lang="en-US" altLang="zh-CN" sz="1600" dirty="0">
                <a:ea typeface="宋体" panose="02010600030101010101" pitchFamily="2" charset="-122"/>
              </a:rPr>
              <a:t>00900H</a:t>
            </a:r>
            <a:r>
              <a:rPr lang="zh-CN" altLang="en-US" sz="1600" dirty="0">
                <a:ea typeface="宋体" panose="02010600030101010101" pitchFamily="2" charset="-122"/>
              </a:rPr>
              <a:t>；</a:t>
            </a:r>
            <a:r>
              <a:rPr lang="zh-CN" altLang="en-US" sz="1600" dirty="0">
                <a:ea typeface="宋体" panose="02010600030101010101" pitchFamily="2" charset="-122"/>
                <a:sym typeface="Microsoft Yahei" panose="020B0503020204020204" pitchFamily="34" charset="-122"/>
              </a:rPr>
              <a:t>代码段的第二个页面其页表项的物理地址为：</a:t>
            </a:r>
            <a:r>
              <a:rPr lang="en-US" altLang="zh-CN" sz="1600" dirty="0">
                <a:ea typeface="宋体" panose="02010600030101010101" pitchFamily="2" charset="-122"/>
              </a:rPr>
              <a:t>0020 0000H+9*4=0020 0024H</a:t>
            </a:r>
            <a:r>
              <a:rPr lang="zh-CN" altLang="en-US" sz="1600" dirty="0">
                <a:ea typeface="宋体" panose="02010600030101010101" pitchFamily="2" charset="-122"/>
              </a:rPr>
              <a:t>，对应的页框号是</a:t>
            </a:r>
            <a:r>
              <a:rPr lang="en-US" altLang="zh-CN" sz="1600" dirty="0">
                <a:ea typeface="宋体" panose="02010600030101010101" pitchFamily="2" charset="-122"/>
              </a:rPr>
              <a:t>00901H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 eaLnBrk="1">
              <a:spcBef>
                <a:spcPts val="600"/>
              </a:spcBef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代码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号页面的起始物理地址即为：</a:t>
            </a:r>
            <a:r>
              <a:rPr lang="en-US" altLang="zh-CN" sz="1600" dirty="0">
                <a:ea typeface="宋体" panose="02010600030101010101" pitchFamily="2" charset="-122"/>
              </a:rPr>
              <a:t> 00901H</a:t>
            </a:r>
            <a:r>
              <a:rPr lang="zh-CN" altLang="en-US" sz="1600" dirty="0">
                <a:ea typeface="宋体" panose="02010600030101010101" pitchFamily="2" charset="-122"/>
              </a:rPr>
              <a:t>后拼接</a:t>
            </a:r>
            <a:r>
              <a:rPr lang="en-US" altLang="zh-CN" sz="1600" dirty="0">
                <a:ea typeface="宋体" panose="02010600030101010101" pitchFamily="2" charset="-122"/>
              </a:rPr>
              <a:t>000H</a:t>
            </a:r>
            <a:r>
              <a:rPr lang="zh-CN" altLang="en-US" sz="1600" dirty="0">
                <a:ea typeface="宋体" panose="02010600030101010101" pitchFamily="2" charset="-122"/>
              </a:rPr>
              <a:t>，即</a:t>
            </a:r>
            <a:r>
              <a:rPr lang="en-US" altLang="zh-CN" sz="1600" dirty="0">
                <a:ea typeface="宋体" panose="02010600030101010101" pitchFamily="2" charset="-122"/>
              </a:rPr>
              <a:t>0090 1000H</a:t>
            </a:r>
          </a:p>
          <a:p>
            <a:pPr marL="0" indent="0" eaLnBrk="1">
              <a:spcBef>
                <a:spcPts val="600"/>
              </a:spcBef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验证：相对地址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&amp;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物理地址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1"/>
            <a:ext cx="2712637" cy="39144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考察下述程序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1771" y="1371600"/>
            <a:ext cx="5016925" cy="49329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#include &lt;sys/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types.h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wait.h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 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unistd.h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include &lt;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()  {</a:t>
            </a:r>
            <a:endParaRPr lang="en-US" altLang="zh-CN" sz="16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 value;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solidFill>
                  <a:srgbClr val="0000CC"/>
                </a:solidFill>
                <a:ea typeface="宋体" panose="02010600030101010101" pitchFamily="2" charset="-122"/>
              </a:rPr>
              <a:t>pid_t</a:t>
            </a: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 smtClean="0">
                <a:solidFill>
                  <a:srgbClr val="0000CC"/>
                </a:solidFill>
                <a:ea typeface="宋体" panose="02010600030101010101" pitchFamily="2" charset="-122"/>
              </a:rPr>
              <a:t>=fork();</a:t>
            </a:r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if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==0)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{   //</a:t>
            </a:r>
            <a:r>
              <a:rPr lang="zh-CN" altLang="en-US" sz="1600" dirty="0">
                <a:solidFill>
                  <a:srgbClr val="00000C"/>
                </a:solidFill>
                <a:ea typeface="宋体" panose="02010600030101010101" pitchFamily="2" charset="-122"/>
              </a:rPr>
              <a:t>子进程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value=88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(“value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=%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d,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&amp;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value=%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p\</a:t>
            </a:r>
            <a:r>
              <a:rPr lang="en-US" altLang="zh-CN" sz="16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n",value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, &amp;value);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}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{ //</a:t>
            </a:r>
            <a:r>
              <a:rPr lang="zh-CN" altLang="en-US" sz="1600" dirty="0">
                <a:solidFill>
                  <a:srgbClr val="00000C"/>
                </a:solidFill>
                <a:ea typeface="宋体" panose="02010600030101010101" pitchFamily="2" charset="-122"/>
              </a:rPr>
              <a:t>父</a:t>
            </a: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</a:t>
            </a:r>
            <a:endParaRPr lang="en-US" altLang="zh-CN" sz="16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 status;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value=99;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 smtClean="0">
                <a:solidFill>
                  <a:srgbClr val="0066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(“value=%d, &amp;value=%p\</a:t>
            </a:r>
            <a:r>
              <a:rPr lang="en-US" altLang="zh-CN" sz="1600" dirty="0" err="1">
                <a:solidFill>
                  <a:srgbClr val="006600"/>
                </a:solidFill>
                <a:ea typeface="宋体" panose="02010600030101010101" pitchFamily="2" charset="-122"/>
              </a:rPr>
              <a:t>n",value</a:t>
            </a:r>
            <a:r>
              <a:rPr lang="en-US" altLang="zh-CN" sz="1600" dirty="0">
                <a:solidFill>
                  <a:srgbClr val="006600"/>
                </a:solidFill>
                <a:ea typeface="宋体" panose="02010600030101010101" pitchFamily="2" charset="-122"/>
              </a:rPr>
              <a:t>, &amp;value);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waitpid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,&amp;</a:t>
            </a:r>
            <a:r>
              <a:rPr lang="en-US" altLang="zh-CN" sz="1600" dirty="0" err="1">
                <a:solidFill>
                  <a:srgbClr val="00000C"/>
                </a:solidFill>
                <a:ea typeface="宋体" panose="02010600030101010101" pitchFamily="2" charset="-122"/>
              </a:rPr>
              <a:t>status,WNOHANG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0C"/>
                </a:solidFill>
                <a:ea typeface="宋体" panose="02010600030101010101" pitchFamily="2" charset="-122"/>
              </a:rPr>
              <a:t>return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687568" y="989295"/>
            <a:ext cx="2838600" cy="1726473"/>
          </a:xfrm>
          <a:prstGeom prst="wedgeRoundRectCallout">
            <a:avLst>
              <a:gd name="adj1" fmla="val -21152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，父子进程分别输出什么？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结果说明了什么？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、对于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的地址，父子进程各自的输出是否相同？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结果说明了什么？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687568" y="2857717"/>
            <a:ext cx="2838600" cy="3446851"/>
          </a:xfrm>
          <a:prstGeom prst="wedgeRoundRectCallout">
            <a:avLst>
              <a:gd name="adj1" fmla="val -21152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、父子进程：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88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子进程对父进程的资源的继承与分离。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分别处于父子进程不同的地址空间中。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）两个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、相同。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程序采用的是相对地址（虚地址，逻辑地址）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）运行时进行地址变换，而不是装入时</a:t>
            </a:r>
            <a:endParaRPr lang="en-US" altLang="zh-CN" sz="14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中的地址是相对地址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496" y="1038749"/>
            <a:ext cx="8161591" cy="2948036"/>
          </a:xfrm>
        </p:spPr>
        <p:txBody>
          <a:bodyPr/>
          <a:lstStyle/>
          <a:p>
            <a:pPr eaLnBrk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某计算机主存按字节编址，逻辑地址和物理地址都是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位，页表项大小为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字节。请回答下列问题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）若使用一级页表的分页存储管理方式，逻辑地址结构为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页的大小是多少字节？页表最大占用多少字节？</a:t>
            </a: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）若使用二级页表的分页存储管理方式，逻辑地址结构为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设逻辑地址为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，请分别给出其对应的页目录号和页表索引的表达式。</a:t>
            </a:r>
          </a:p>
          <a:p>
            <a:pPr marL="0" indent="45720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9197" y="2080581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29196" y="3199168"/>
          <a:ext cx="6243961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42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22046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484993378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页目录号（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页表索引（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1081088" y="2436700"/>
            <a:ext cx="4935664" cy="343483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页大小是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=4K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字节；页表占用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x4B=2</a:t>
            </a:r>
            <a:r>
              <a:rPr lang="en-US" altLang="zh-CN" sz="1600" baseline="300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B=4M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C"/>
              </a:solidFill>
              <a:effectLst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801180" y="3986785"/>
            <a:ext cx="6943788" cy="1391734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页目录号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=(LA&gt;&gt;22)&amp;3FFH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，或逻辑右移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(LA/(4K*1K)) </a:t>
            </a:r>
            <a:endParaRPr lang="zh-CN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=(LA&gt;&gt;12)&amp;3FFH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mod 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(LA/4K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)%1K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(LA%222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)/212</a:t>
            </a:r>
            <a:r>
              <a:rPr lang="zh-CN" altLang="en-US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 smtClean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600" dirty="0" smtClean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=P…Q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Q/2</a:t>
            </a:r>
            <a:r>
              <a:rPr lang="en-US" altLang="zh-CN" sz="1600" baseline="300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=R…S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，则页目录号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=P</a:t>
            </a:r>
            <a:r>
              <a:rPr lang="zh-CN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，页表索引</a:t>
            </a:r>
            <a:r>
              <a:rPr lang="en-US" altLang="zh-CN" sz="1600" dirty="0">
                <a:solidFill>
                  <a:srgbClr val="00000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=R</a:t>
            </a:r>
            <a:endParaRPr lang="zh-CN" altLang="zh-CN" sz="1600" dirty="0">
              <a:solidFill>
                <a:srgbClr val="0000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4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086" y="1038748"/>
            <a:ext cx="8417001" cy="1571801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）采用（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）中的分页存储管理方式，一个代码段起始逻辑地址为</a:t>
            </a:r>
            <a:r>
              <a:rPr lang="en-US" altLang="zh-CN" sz="1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其长度为</a:t>
            </a:r>
            <a:r>
              <a:rPr lang="en-US" altLang="zh-CN" sz="18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8KB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，被装载到从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0090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开始的连续主存空间中。页表从</a:t>
            </a:r>
            <a:r>
              <a:rPr lang="zh-CN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主存</a:t>
            </a:r>
            <a:r>
              <a:rPr lang="en-US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开始的物理地址处连续存放，如下图所示（地址大小自下向上递增）。请计算出该代码段对应的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个页表项的物理地址、这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个页表项中的页框号以及代码页面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的起始物理地址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地址结构为：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 noRot="1"/>
          </p:cNvGrpSpPr>
          <p:nvPr/>
        </p:nvGrpSpPr>
        <p:grpSpPr bwMode="auto">
          <a:xfrm>
            <a:off x="623888" y="2794053"/>
            <a:ext cx="4404360" cy="1454150"/>
            <a:chOff x="1800" y="1538"/>
            <a:chExt cx="6936" cy="2290"/>
          </a:xfrm>
        </p:grpSpPr>
        <p:sp>
          <p:nvSpPr>
            <p:cNvPr id="7" name="文本框 93"/>
            <p:cNvSpPr txBox="1">
              <a:spLocks noChangeArrowheads="1"/>
            </p:cNvSpPr>
            <p:nvPr/>
          </p:nvSpPr>
          <p:spPr bwMode="auto">
            <a:xfrm>
              <a:off x="2962" y="1845"/>
              <a:ext cx="2176" cy="19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100"/>
                </a:lnSpc>
                <a:spcAft>
                  <a:spcPts val="0"/>
                </a:spcAft>
              </a:pPr>
              <a:r>
                <a:rPr lang="en-US" sz="95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页框号2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5138" y="2484"/>
              <a:ext cx="2356" cy="246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flipV="1">
              <a:off x="5142" y="3029"/>
              <a:ext cx="2348" cy="372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文本框 96"/>
            <p:cNvSpPr txBox="1">
              <a:spLocks noChangeArrowheads="1"/>
            </p:cNvSpPr>
            <p:nvPr/>
          </p:nvSpPr>
          <p:spPr bwMode="auto">
            <a:xfrm>
              <a:off x="3871" y="1538"/>
              <a:ext cx="116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页表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97"/>
            <p:cNvSpPr txBox="1">
              <a:spLocks noChangeArrowheads="1"/>
            </p:cNvSpPr>
            <p:nvPr/>
          </p:nvSpPr>
          <p:spPr bwMode="auto">
            <a:xfrm>
              <a:off x="7488" y="2483"/>
              <a:ext cx="1245" cy="9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190800" rIns="16560" bIns="9936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98"/>
            <p:cNvSpPr txBox="1">
              <a:spLocks noChangeArrowheads="1"/>
            </p:cNvSpPr>
            <p:nvPr/>
          </p:nvSpPr>
          <p:spPr bwMode="auto">
            <a:xfrm>
              <a:off x="1822" y="285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99"/>
            <p:cNvSpPr txBox="1">
              <a:spLocks noChangeArrowheads="1"/>
            </p:cNvSpPr>
            <p:nvPr/>
          </p:nvSpPr>
          <p:spPr bwMode="auto">
            <a:xfrm>
              <a:off x="1838" y="2526"/>
              <a:ext cx="10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00"/>
            <p:cNvSpPr txBox="1">
              <a:spLocks noChangeArrowheads="1"/>
            </p:cNvSpPr>
            <p:nvPr/>
          </p:nvSpPr>
          <p:spPr bwMode="auto">
            <a:xfrm>
              <a:off x="6300" y="2162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物理地址3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01"/>
            <p:cNvSpPr txBox="1">
              <a:spLocks noChangeArrowheads="1"/>
            </p:cNvSpPr>
            <p:nvPr/>
          </p:nvSpPr>
          <p:spPr bwMode="auto">
            <a:xfrm>
              <a:off x="1800" y="351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0020 0000H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02"/>
            <p:cNvSpPr txBox="1">
              <a:spLocks noChangeArrowheads="1"/>
            </p:cNvSpPr>
            <p:nvPr/>
          </p:nvSpPr>
          <p:spPr bwMode="auto">
            <a:xfrm>
              <a:off x="6122" y="3054"/>
              <a:ext cx="133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0090 0000H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线 103"/>
            <p:cNvCxnSpPr>
              <a:cxnSpLocks noChangeShapeType="1"/>
            </p:cNvCxnSpPr>
            <p:nvPr/>
          </p:nvCxnSpPr>
          <p:spPr bwMode="auto">
            <a:xfrm>
              <a:off x="2963" y="2571"/>
              <a:ext cx="2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线 104"/>
            <p:cNvCxnSpPr>
              <a:cxnSpLocks noChangeShapeType="1"/>
            </p:cNvCxnSpPr>
            <p:nvPr/>
          </p:nvCxnSpPr>
          <p:spPr bwMode="auto">
            <a:xfrm flipV="1">
              <a:off x="7486" y="1605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 105"/>
            <p:cNvCxnSpPr>
              <a:cxnSpLocks noChangeShapeType="1"/>
            </p:cNvCxnSpPr>
            <p:nvPr/>
          </p:nvCxnSpPr>
          <p:spPr bwMode="auto">
            <a:xfrm>
              <a:off x="7484" y="1605"/>
              <a:ext cx="1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线 106"/>
            <p:cNvCxnSpPr>
              <a:cxnSpLocks noChangeShapeType="1"/>
            </p:cNvCxnSpPr>
            <p:nvPr/>
          </p:nvCxnSpPr>
          <p:spPr bwMode="auto">
            <a:xfrm flipV="1">
              <a:off x="8736" y="1596"/>
              <a:ext cx="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107"/>
            <p:cNvSpPr txBox="1">
              <a:spLocks noChangeArrowheads="1"/>
            </p:cNvSpPr>
            <p:nvPr/>
          </p:nvSpPr>
          <p:spPr bwMode="auto">
            <a:xfrm>
              <a:off x="7508" y="1857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线 108"/>
            <p:cNvCxnSpPr>
              <a:cxnSpLocks noChangeShapeType="1"/>
            </p:cNvCxnSpPr>
            <p:nvPr/>
          </p:nvCxnSpPr>
          <p:spPr bwMode="auto">
            <a:xfrm>
              <a:off x="2972" y="287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线 109"/>
            <p:cNvCxnSpPr>
              <a:cxnSpLocks noChangeShapeType="1"/>
            </p:cNvCxnSpPr>
            <p:nvPr/>
          </p:nvCxnSpPr>
          <p:spPr bwMode="auto">
            <a:xfrm>
              <a:off x="2972" y="315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文本框 110"/>
            <p:cNvSpPr txBox="1">
              <a:spLocks noChangeArrowheads="1"/>
            </p:cNvSpPr>
            <p:nvPr/>
          </p:nvSpPr>
          <p:spPr bwMode="auto">
            <a:xfrm>
              <a:off x="3684" y="2844"/>
              <a:ext cx="9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111"/>
            <p:cNvSpPr txBox="1">
              <a:spLocks noChangeArrowheads="1"/>
            </p:cNvSpPr>
            <p:nvPr/>
          </p:nvSpPr>
          <p:spPr bwMode="auto">
            <a:xfrm>
              <a:off x="4168" y="277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1405"/>
              </p:ext>
            </p:extLst>
          </p:nvPr>
        </p:nvGraphicFramePr>
        <p:xfrm>
          <a:off x="4492586" y="4808299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20069" y="2296682"/>
            <a:ext cx="3329127" cy="18690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几点说明：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）页表在内存中的存放起始物理地址是</a:t>
            </a:r>
            <a:r>
              <a:rPr lang="en-US" altLang="zh-CN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en-US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号页面的页表项的物理地址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）给出的代码段包含</a:t>
            </a:r>
            <a:r>
              <a:rPr lang="zh-CN" altLang="en-US" sz="1400" dirty="0" smtClean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两个连续的页面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每个页面大小是</a:t>
            </a:r>
            <a:r>
              <a:rPr lang="en-US" altLang="zh-CN" sz="1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KB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，其中第一个页面的起始逻辑地址是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0000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8000H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，起始物理地址是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0090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0000H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 bwMode="auto">
          <a:xfrm>
            <a:off x="484632" y="4439363"/>
            <a:ext cx="8064563" cy="1495094"/>
          </a:xfrm>
          <a:prstGeom prst="wedgeRoundRectCallout">
            <a:avLst>
              <a:gd name="adj1" fmla="val -20283"/>
              <a:gd name="adj2" fmla="val 49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：代码段页面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的起始逻辑地址是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en-US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，属于整个作业的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号页面</a:t>
            </a:r>
            <a:r>
              <a:rPr lang="zh-CN" altLang="en-US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</a:t>
            </a:r>
            <a:r>
              <a:rPr lang="zh-CN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页表项大小为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，因此物理地址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1=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页表起始物理地址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4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0000H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+20H=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0H</a:t>
            </a:r>
            <a:endParaRPr lang="en-US" altLang="zh-CN" sz="1400" kern="1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1+4</a:t>
            </a:r>
            <a:r>
              <a:rPr lang="en-US" altLang="zh-CN" sz="14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0H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+4=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0020 00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400" kern="1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代码页面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的起始物理地址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代码页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的物理地址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+4K=0090 </a:t>
            </a:r>
            <a:r>
              <a:rPr lang="en-US" altLang="zh-CN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0000H+4K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1400" kern="1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1000H</a:t>
            </a:r>
          </a:p>
          <a:p>
            <a:r>
              <a:rPr lang="zh-CN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页框号</a:t>
            </a:r>
            <a:r>
              <a:rPr lang="en-US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：每个页框大小是</a:t>
            </a:r>
            <a:r>
              <a:rPr lang="en-US" altLang="zh-CN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4KB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，因此物理地址</a:t>
            </a:r>
            <a:r>
              <a:rPr lang="zh-CN" altLang="zh-CN" sz="1400" kern="1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0000H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对应的页框号是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0090H</a:t>
            </a:r>
          </a:p>
          <a:p>
            <a:r>
              <a:rPr lang="zh-CN" altLang="zh-CN" sz="1400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框号</a:t>
            </a:r>
            <a:r>
              <a:rPr lang="en-US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：物理地址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0090 1000H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对应的页框号是</a:t>
            </a:r>
            <a:r>
              <a:rPr lang="en-US" altLang="zh-CN" sz="1400" kern="1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0091H</a:t>
            </a:r>
            <a:endParaRPr lang="en-US" altLang="zh-CN" sz="1400" kern="1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578168" y="2854334"/>
            <a:ext cx="18288" cy="1311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368383" y="2610549"/>
            <a:ext cx="65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高地址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参考答案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086" y="1038748"/>
            <a:ext cx="8417001" cy="5308785"/>
          </a:xfrm>
        </p:spPr>
        <p:txBody>
          <a:bodyPr/>
          <a:lstStyle/>
          <a:p>
            <a:pPr eaLnBrk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某计算机主存按字节编址，逻辑地址和物理地址都是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位，页表项大小为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字节。请回答下列问题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）若使用一级页表的分页存储管理方式，逻辑地址结构为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页的大小是多少字节？页表最大占用多少字节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大小是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4K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；页表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占用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x4=2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=4M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字节；</a:t>
            </a:r>
          </a:p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）若使用二级页表的分页存储管理方式，逻辑地址结构为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设逻辑地址为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，请分别给出其对应的页目录号和页表索引的表达式。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页目录号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=(LA&gt;&gt;22)&amp;3FFH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，或逻辑右移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(LA/(4K*1K)) </a:t>
            </a:r>
            <a:endParaRPr lang="zh-CN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页表索引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=(LA&gt;&gt;12)&amp;3FFH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mod 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(LA/4K) % 1K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(LA%2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=P…Q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Q/2</a:t>
            </a:r>
            <a:r>
              <a:rPr lang="en-US" altLang="zh-CN" sz="1800" baseline="30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=R…S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，则页目录号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=P</a:t>
            </a:r>
            <a:r>
              <a:rPr lang="zh-CN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，页表索引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=R</a:t>
            </a:r>
            <a:endParaRPr lang="zh-CN" altLang="zh-CN" sz="1800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9197" y="2080581"/>
          <a:ext cx="3598416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18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61960"/>
              </p:ext>
            </p:extLst>
          </p:nvPr>
        </p:nvGraphicFramePr>
        <p:xfrm>
          <a:off x="929197" y="3552700"/>
          <a:ext cx="6243961" cy="28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42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22046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484993378"/>
                    </a:ext>
                  </a:extLst>
                </a:gridCol>
              </a:tblGrid>
              <a:tr h="280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页目录号（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页表索引（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1085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参考答案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1852" y="872276"/>
            <a:ext cx="7712957" cy="1459453"/>
          </a:xfrm>
        </p:spPr>
        <p:txBody>
          <a:bodyPr/>
          <a:lstStyle/>
          <a:p>
            <a:pPr marL="0" indent="457200" eaLnBrk="1">
              <a:buNone/>
            </a:pP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）采用（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）中的分页存储管理方式，</a:t>
            </a:r>
            <a:r>
              <a:rPr lang="zh-CN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一个代码段起始逻辑地址为</a:t>
            </a:r>
            <a:r>
              <a:rPr lang="en-US" altLang="zh-CN" sz="1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 8000H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其长度为</a:t>
            </a:r>
            <a:r>
              <a:rPr lang="en-US" altLang="zh-CN" sz="18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8KB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，被装载到从物理地址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0090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开始的连续主存空间中。页表从主存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0020 0000H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开始的物理地址处连续存放，如下图所示（地址大小自下向上递增）。请计算出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该代码段对应的</a:t>
            </a:r>
            <a:r>
              <a:rPr lang="en-US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个页表项的物理地址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、这</a:t>
            </a:r>
            <a:r>
              <a:rPr lang="en-US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个页表项中的页框号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代码页面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的起始物理地址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 noRot="1"/>
          </p:cNvGrpSpPr>
          <p:nvPr/>
        </p:nvGrpSpPr>
        <p:grpSpPr bwMode="auto">
          <a:xfrm>
            <a:off x="791852" y="2419617"/>
            <a:ext cx="4236396" cy="1454150"/>
            <a:chOff x="1800" y="1538"/>
            <a:chExt cx="6936" cy="2290"/>
          </a:xfrm>
        </p:grpSpPr>
        <p:sp>
          <p:nvSpPr>
            <p:cNvPr id="7" name="文本框 93"/>
            <p:cNvSpPr txBox="1">
              <a:spLocks noChangeArrowheads="1"/>
            </p:cNvSpPr>
            <p:nvPr/>
          </p:nvSpPr>
          <p:spPr bwMode="auto">
            <a:xfrm>
              <a:off x="2962" y="1845"/>
              <a:ext cx="2176" cy="19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100"/>
                </a:lnSpc>
                <a:spcAft>
                  <a:spcPts val="0"/>
                </a:spcAft>
              </a:pPr>
              <a:r>
                <a:rPr lang="en-US" sz="95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页框号2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auto">
            <a:xfrm>
              <a:off x="5138" y="2484"/>
              <a:ext cx="2356" cy="246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 flipV="1">
              <a:off x="5142" y="3029"/>
              <a:ext cx="2348" cy="372"/>
            </a:xfrm>
            <a:custGeom>
              <a:avLst/>
              <a:gdLst>
                <a:gd name="T0" fmla="*/ 0 w 1762"/>
                <a:gd name="T1" fmla="*/ 243 h 243"/>
                <a:gd name="T2" fmla="*/ 680 w 1762"/>
                <a:gd name="T3" fmla="*/ 243 h 243"/>
                <a:gd name="T4" fmla="*/ 680 w 1762"/>
                <a:gd name="T5" fmla="*/ 0 h 243"/>
                <a:gd name="T6" fmla="*/ 1762 w 1762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2" h="243">
                  <a:moveTo>
                    <a:pt x="0" y="243"/>
                  </a:moveTo>
                  <a:lnTo>
                    <a:pt x="680" y="243"/>
                  </a:lnTo>
                  <a:lnTo>
                    <a:pt x="680" y="0"/>
                  </a:lnTo>
                  <a:lnTo>
                    <a:pt x="17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文本框 96"/>
            <p:cNvSpPr txBox="1">
              <a:spLocks noChangeArrowheads="1"/>
            </p:cNvSpPr>
            <p:nvPr/>
          </p:nvSpPr>
          <p:spPr bwMode="auto">
            <a:xfrm>
              <a:off x="3871" y="1538"/>
              <a:ext cx="116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6560" tIns="9936" rIns="16560" bIns="9936" anchor="t" anchorCtr="0" upright="1"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9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页表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97"/>
            <p:cNvSpPr txBox="1">
              <a:spLocks noChangeArrowheads="1"/>
            </p:cNvSpPr>
            <p:nvPr/>
          </p:nvSpPr>
          <p:spPr bwMode="auto">
            <a:xfrm>
              <a:off x="7488" y="2483"/>
              <a:ext cx="1245" cy="9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rot="0" vert="horz" wrap="square" lIns="16560" tIns="190800" rIns="16560" bIns="9936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98"/>
            <p:cNvSpPr txBox="1">
              <a:spLocks noChangeArrowheads="1"/>
            </p:cNvSpPr>
            <p:nvPr/>
          </p:nvSpPr>
          <p:spPr bwMode="auto">
            <a:xfrm>
              <a:off x="1822" y="285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99"/>
            <p:cNvSpPr txBox="1">
              <a:spLocks noChangeArrowheads="1"/>
            </p:cNvSpPr>
            <p:nvPr/>
          </p:nvSpPr>
          <p:spPr bwMode="auto">
            <a:xfrm>
              <a:off x="1838" y="2526"/>
              <a:ext cx="10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00"/>
            <p:cNvSpPr txBox="1">
              <a:spLocks noChangeArrowheads="1"/>
            </p:cNvSpPr>
            <p:nvPr/>
          </p:nvSpPr>
          <p:spPr bwMode="auto">
            <a:xfrm>
              <a:off x="6300" y="2162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物理地址3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01"/>
            <p:cNvSpPr txBox="1">
              <a:spLocks noChangeArrowheads="1"/>
            </p:cNvSpPr>
            <p:nvPr/>
          </p:nvSpPr>
          <p:spPr bwMode="auto">
            <a:xfrm>
              <a:off x="1800" y="3519"/>
              <a:ext cx="110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0020 0000H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02"/>
            <p:cNvSpPr txBox="1">
              <a:spLocks noChangeArrowheads="1"/>
            </p:cNvSpPr>
            <p:nvPr/>
          </p:nvSpPr>
          <p:spPr bwMode="auto">
            <a:xfrm>
              <a:off x="6122" y="3054"/>
              <a:ext cx="133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0090 0000H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线 103"/>
            <p:cNvCxnSpPr>
              <a:cxnSpLocks noChangeShapeType="1"/>
            </p:cNvCxnSpPr>
            <p:nvPr/>
          </p:nvCxnSpPr>
          <p:spPr bwMode="auto">
            <a:xfrm>
              <a:off x="2963" y="2571"/>
              <a:ext cx="2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线 104"/>
            <p:cNvCxnSpPr>
              <a:cxnSpLocks noChangeShapeType="1"/>
            </p:cNvCxnSpPr>
            <p:nvPr/>
          </p:nvCxnSpPr>
          <p:spPr bwMode="auto">
            <a:xfrm flipV="1">
              <a:off x="7486" y="1605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 105"/>
            <p:cNvCxnSpPr>
              <a:cxnSpLocks noChangeShapeType="1"/>
            </p:cNvCxnSpPr>
            <p:nvPr/>
          </p:nvCxnSpPr>
          <p:spPr bwMode="auto">
            <a:xfrm>
              <a:off x="7484" y="1605"/>
              <a:ext cx="12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线 106"/>
            <p:cNvCxnSpPr>
              <a:cxnSpLocks noChangeShapeType="1"/>
            </p:cNvCxnSpPr>
            <p:nvPr/>
          </p:nvCxnSpPr>
          <p:spPr bwMode="auto">
            <a:xfrm flipV="1">
              <a:off x="8736" y="1596"/>
              <a:ext cx="0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107"/>
            <p:cNvSpPr txBox="1">
              <a:spLocks noChangeArrowheads="1"/>
            </p:cNvSpPr>
            <p:nvPr/>
          </p:nvSpPr>
          <p:spPr bwMode="auto">
            <a:xfrm>
              <a:off x="7508" y="1857"/>
              <a:ext cx="11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500"/>
                </a:lnSpc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代码页面2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线 108"/>
            <p:cNvCxnSpPr>
              <a:cxnSpLocks noChangeShapeType="1"/>
            </p:cNvCxnSpPr>
            <p:nvPr/>
          </p:nvCxnSpPr>
          <p:spPr bwMode="auto">
            <a:xfrm>
              <a:off x="2972" y="2872"/>
              <a:ext cx="2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线 109"/>
            <p:cNvCxnSpPr>
              <a:cxnSpLocks noChangeShapeType="1"/>
            </p:cNvCxnSpPr>
            <p:nvPr/>
          </p:nvCxnSpPr>
          <p:spPr bwMode="auto">
            <a:xfrm>
              <a:off x="2972" y="3156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文本框 110"/>
            <p:cNvSpPr txBox="1">
              <a:spLocks noChangeArrowheads="1"/>
            </p:cNvSpPr>
            <p:nvPr/>
          </p:nvSpPr>
          <p:spPr bwMode="auto">
            <a:xfrm>
              <a:off x="3684" y="2844"/>
              <a:ext cx="99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页框号</a:t>
              </a:r>
              <a:endParaRPr 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111"/>
            <p:cNvSpPr txBox="1">
              <a:spLocks noChangeArrowheads="1"/>
            </p:cNvSpPr>
            <p:nvPr/>
          </p:nvSpPr>
          <p:spPr bwMode="auto">
            <a:xfrm>
              <a:off x="4168" y="277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56181" y="4033227"/>
            <a:ext cx="8170494" cy="232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代码段的逻辑地址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8000H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处于作业的第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号页面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，每个页表项占用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0000H+8*4=0020 0000H +32=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0020H=2097184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1+4=0020 0020H+4=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0020 0024H=2097188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 0000H&gt;&gt;12=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00900H=2304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页框号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代码页面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的页框号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+1=00900H+1=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00901H=2305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页大小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</a:t>
            </a:r>
            <a:r>
              <a:rPr lang="zh-CN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，即代码页面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的起始物理地址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代码页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+4K=0090 0000H+4K=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0090 1000H=9441280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457200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288123" y="2331729"/>
            <a:ext cx="3438552" cy="38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zh-CN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逻辑地址结构为</a:t>
            </a:r>
            <a:r>
              <a:rPr lang="zh-CN" altLang="en-US" sz="18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eaLnBrk="1">
              <a:buFont typeface="Monotype Sorts" pitchFamily="2" charset="2"/>
              <a:buNone/>
            </a:pPr>
            <a:endParaRPr lang="zh-CN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eaLnBrk="1"/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76940"/>
              </p:ext>
            </p:extLst>
          </p:nvPr>
        </p:nvGraphicFramePr>
        <p:xfrm>
          <a:off x="5332521" y="2713165"/>
          <a:ext cx="3172288" cy="33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55">
                  <a:extLst>
                    <a:ext uri="{9D8B030D-6E8A-4147-A177-3AD203B41FA5}">
                      <a16:colId xmlns:a16="http://schemas.microsoft.com/office/drawing/2014/main" val="3836005229"/>
                    </a:ext>
                  </a:extLst>
                </a:gridCol>
                <a:gridCol w="1935333">
                  <a:extLst>
                    <a:ext uri="{9D8B030D-6E8A-4147-A177-3AD203B41FA5}">
                      <a16:colId xmlns:a16="http://schemas.microsoft.com/office/drawing/2014/main" val="1706606964"/>
                    </a:ext>
                  </a:extLst>
                </a:gridCol>
              </a:tblGrid>
              <a:tr h="3360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页号（</a:t>
                      </a:r>
                      <a:r>
                        <a:rPr lang="en-US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页内偏移量（</a:t>
                      </a:r>
                      <a:r>
                        <a:rPr lang="en-US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r>
                        <a:rPr lang="zh-CN" sz="1600" b="0" kern="1200" dirty="0">
                          <a:solidFill>
                            <a:srgbClr val="0000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8.5.2 Hashed Page Tables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Common in address spaces &gt; 32 bits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virtual page number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is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hashed into a page table.</a:t>
            </a:r>
            <a:r>
              <a:rPr lang="en-US" altLang="zh-CN" sz="2400" dirty="0">
                <a:ea typeface="宋体" panose="02010600030101010101" pitchFamily="2" charset="-122"/>
              </a:rPr>
              <a:t> This page table contains a chain of elements hashing to the same location.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Virtual page numbers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are compared in this chain searching for a match. If a match is found, the corresponding physical frame is extracted.</a:t>
            </a:r>
          </a:p>
        </p:txBody>
      </p:sp>
    </p:spTree>
    <p:extLst>
      <p:ext uri="{BB962C8B-B14F-4D97-AF65-F5344CB8AC3E}">
        <p14:creationId xmlns:p14="http://schemas.microsoft.com/office/powerpoint/2010/main" val="3247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Hashed Page Table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64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941388" y="1338263"/>
            <a:ext cx="6848475" cy="4162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圆角矩形标注 1"/>
          <p:cNvSpPr>
            <a:spLocks noChangeArrowheads="1"/>
          </p:cNvSpPr>
          <p:nvPr/>
        </p:nvSpPr>
        <p:spPr bwMode="auto">
          <a:xfrm>
            <a:off x="3553651" y="4485704"/>
            <a:ext cx="1792287" cy="431800"/>
          </a:xfrm>
          <a:prstGeom prst="wedgeRoundRectCallout">
            <a:avLst>
              <a:gd name="adj1" fmla="val -42501"/>
              <a:gd name="adj2" fmla="val -1987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h(p)=h(q)</a:t>
            </a:r>
          </a:p>
        </p:txBody>
      </p:sp>
      <p:sp>
        <p:nvSpPr>
          <p:cNvPr id="106501" name="文本框 1"/>
          <p:cNvSpPr txBox="1">
            <a:spLocks noChangeArrowheads="1"/>
          </p:cNvSpPr>
          <p:nvPr/>
        </p:nvSpPr>
        <p:spPr bwMode="auto">
          <a:xfrm>
            <a:off x="868363" y="5748338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记录的存储位置 </a:t>
            </a:r>
            <a:r>
              <a:rPr lang="en-US" altLang="zh-CN" sz="1800">
                <a:ea typeface="宋体" panose="02010600030101010101" pitchFamily="2" charset="-122"/>
              </a:rPr>
              <a:t>= h(</a:t>
            </a:r>
            <a:r>
              <a:rPr lang="zh-CN" altLang="en-US" sz="1800">
                <a:ea typeface="宋体" panose="02010600030101010101" pitchFamily="2" charset="-122"/>
              </a:rPr>
              <a:t>页号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8.5.3 Inverted Page Table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420813"/>
            <a:ext cx="7669213" cy="4792662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One entry for each real page of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Entry consists of the </a:t>
            </a: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virtual address of the page </a:t>
            </a:r>
            <a:r>
              <a:rPr lang="en-US" altLang="zh-CN" sz="2400" dirty="0">
                <a:ea typeface="宋体" panose="02010600030101010101" pitchFamily="2" charset="-122"/>
              </a:rPr>
              <a:t>stored in that real memory location, with information about the </a:t>
            </a:r>
            <a:r>
              <a:rPr lang="en-US" altLang="zh-CN" sz="2400" b="1" dirty="0">
                <a:solidFill>
                  <a:srgbClr val="020266"/>
                </a:solidFill>
                <a:ea typeface="宋体" panose="02010600030101010101" pitchFamily="2" charset="-122"/>
              </a:rPr>
              <a:t>process that owns that </a:t>
            </a:r>
            <a:r>
              <a:rPr lang="en-US" altLang="zh-CN" sz="2400" b="1" dirty="0" smtClean="0">
                <a:solidFill>
                  <a:srgbClr val="020266"/>
                </a:solidFill>
                <a:ea typeface="宋体" panose="02010600030101010101" pitchFamily="2" charset="-122"/>
              </a:rPr>
              <a:t>page</a:t>
            </a:r>
            <a:r>
              <a:rPr lang="zh-CN" altLang="en-US" sz="2400" b="1" dirty="0" smtClean="0">
                <a:solidFill>
                  <a:srgbClr val="020266"/>
                </a:solidFill>
                <a:ea typeface="宋体" panose="02010600030101010101" pitchFamily="2" charset="-122"/>
              </a:rPr>
              <a:t>；</a:t>
            </a:r>
            <a:endParaRPr lang="en-US" altLang="zh-CN" sz="2400" b="1" dirty="0">
              <a:solidFill>
                <a:srgbClr val="020266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Decreases memory needed to store each page table, but increases time needed to search the table when a page reference </a:t>
            </a:r>
            <a:r>
              <a:rPr lang="en-US" altLang="zh-CN" sz="2400" dirty="0" smtClean="0">
                <a:ea typeface="宋体" panose="02010600030101010101" pitchFamily="2" charset="-122"/>
              </a:rPr>
              <a:t>occurs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hash table to limit the search to one — or at most a few — page-table </a:t>
            </a:r>
            <a:r>
              <a:rPr lang="en-US" altLang="zh-CN" sz="2400" dirty="0" smtClean="0">
                <a:ea typeface="宋体" panose="02010600030101010101" pitchFamily="2" charset="-122"/>
              </a:rPr>
              <a:t>entries</a:t>
            </a:r>
            <a:r>
              <a:rPr lang="zh-CN" altLang="en-US" sz="2400" dirty="0" smtClean="0">
                <a:ea typeface="宋体" panose="02010600030101010101" pitchFamily="2" charset="-122"/>
              </a:rPr>
              <a:t>；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Inverted Page Table Architecture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4347" r="706" b="4672"/>
          <a:stretch>
            <a:fillRect/>
          </a:stretch>
        </p:blipFill>
        <p:spPr bwMode="auto">
          <a:xfrm>
            <a:off x="1023938" y="1146176"/>
            <a:ext cx="6837362" cy="351460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Box 1"/>
          <p:cNvSpPr txBox="1">
            <a:spLocks noChangeArrowheads="1"/>
          </p:cNvSpPr>
          <p:nvPr/>
        </p:nvSpPr>
        <p:spPr bwMode="auto">
          <a:xfrm>
            <a:off x="854661" y="4968754"/>
            <a:ext cx="7516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依据进程的pid与页号P</a:t>
            </a:r>
            <a:r>
              <a:rPr lang="zh-CN" altLang="en-US" sz="1800" dirty="0">
                <a:ea typeface="宋体" panose="02010600030101010101" pitchFamily="2" charset="-122"/>
              </a:rPr>
              <a:t>查找页表，找到的项在页表中的位置就是页框号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 Segmentation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341161"/>
            <a:ext cx="7685088" cy="50862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一般一个程序，由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主程序及若干子程序、函数、过程、方法等组成；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还有若干数据结构：表、堆栈、数组、变量等；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i="1" dirty="0">
                <a:solidFill>
                  <a:srgbClr val="C00000"/>
                </a:solidFill>
                <a:ea typeface="宋体" panose="02010600030101010101" pitchFamily="2" charset="-122"/>
              </a:rPr>
              <a:t>这些结构应该在内存中连续存放为好</a:t>
            </a:r>
            <a:r>
              <a:rPr lang="zh-CN" altLang="en-US" sz="16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用户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的观点</a:t>
            </a:r>
            <a:r>
              <a:rPr lang="zh-CN" altLang="en-US" sz="1800" b="1" dirty="0">
                <a:solidFill>
                  <a:srgbClr val="0070C0"/>
                </a:solidFill>
                <a:ea typeface="宋体" panose="02010600030101010101" pitchFamily="2" charset="-122"/>
              </a:rPr>
              <a:t>（用户看到的程序结构，用户观念中的内存）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程序中的每一部分是逻辑上的独立单位；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在内存中也最好按该逻辑单位进行管理；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也便于程序模块的共享；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页存在的问题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实际内存与用户所理解的内存的不一致性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共享问题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（</a:t>
            </a:r>
            <a:r>
              <a:rPr lang="zh-CN" altLang="en-US" sz="1600" b="1" dirty="0">
                <a:ea typeface="宋体" panose="02010600030101010101" pitchFamily="2" charset="-122"/>
              </a:rPr>
              <a:t>可能将一个独立的模块划分到多个页面中）；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200" b="1" dirty="0">
                <a:ea typeface="宋体" panose="02010600030101010101" pitchFamily="2" charset="-122"/>
              </a:rPr>
              <a:t>如某年级同学排成一个队列，每</a:t>
            </a:r>
            <a:r>
              <a:rPr lang="en-US" altLang="zh-CN" sz="1200" b="1" dirty="0">
                <a:ea typeface="宋体" panose="02010600030101010101" pitchFamily="2" charset="-122"/>
              </a:rPr>
              <a:t>10</a:t>
            </a:r>
            <a:r>
              <a:rPr lang="zh-CN" altLang="en-US" sz="1200" b="1" dirty="0">
                <a:ea typeface="宋体" panose="02010600030101010101" pitchFamily="2" charset="-122"/>
              </a:rPr>
              <a:t>人一组参加活动，</a:t>
            </a:r>
            <a:r>
              <a:rPr lang="zh-CN" altLang="en-US" sz="1200" b="1" dirty="0">
                <a:solidFill>
                  <a:srgbClr val="7030A0"/>
                </a:solidFill>
                <a:ea typeface="宋体" panose="02010600030101010101" pitchFamily="2" charset="-122"/>
              </a:rPr>
              <a:t>有的组中可能包含多个班级的同学</a:t>
            </a:r>
            <a:r>
              <a:rPr lang="zh-CN" altLang="en-US" sz="1200" b="1" dirty="0">
                <a:ea typeface="宋体" panose="02010600030101010101" pitchFamily="2" charset="-122"/>
              </a:rPr>
              <a:t>；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分区存在的问题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将一个作业的逻辑空间视为一个连续的整体</a:t>
            </a:r>
            <a:r>
              <a:rPr lang="zh-CN" altLang="en-US" sz="1600" b="1" dirty="0">
                <a:ea typeface="宋体" panose="02010600030101010101" pitchFamily="2" charset="-122"/>
              </a:rPr>
              <a:t>，整体分配到一个连续的分区内；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有时为一个大作业找一个连续的分区比较困难</a:t>
            </a:r>
            <a:r>
              <a:rPr lang="zh-CN" altLang="en-US" sz="16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3188" name="Rectangle 2"/>
          <p:cNvSpPr txBox="1">
            <a:spLocks noChangeArrowheads="1"/>
          </p:cNvSpPr>
          <p:nvPr/>
        </p:nvSpPr>
        <p:spPr bwMode="auto">
          <a:xfrm>
            <a:off x="806450" y="731561"/>
            <a:ext cx="783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8.6.1 Basic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，掌握段式管理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0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相对地址、逻辑地址、虚地址例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771" y="980151"/>
            <a:ext cx="2676061" cy="39144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考察下述程序片段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1771" y="1513551"/>
            <a:ext cx="2474893" cy="2409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=&amp;a;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*p=16;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(“p=%p\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n”,p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(“a=%d\</a:t>
            </a:r>
            <a:r>
              <a:rPr lang="en-US" altLang="zh-CN" sz="1800" dirty="0" err="1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n”,a</a:t>
            </a: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8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27832" y="980151"/>
            <a:ext cx="5340096" cy="54663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几点注释：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、编译时，对变量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的存储空间都有相应的占位，也就确定了它们的地址，是相对地址；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装入程序时，所有的地址都是编译时确定的相对地址不变；</a:t>
            </a:r>
            <a:endParaRPr lang="en-US" altLang="zh-CN" sz="1600" b="1" i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是局部变量，在执行时在栈中为其分配物理内存空间，也就分别具有了相应的物理地址；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、对于赋值语句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p=16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的地址，是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(2)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的相对地址由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进行地址变换，得到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的物理地址，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对应的物理内存单元中存储的是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的逻辑地址，再将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的逻辑地址变换成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的物理地址，然后对其进行赋值；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、语句</a:t>
            </a:r>
            <a:r>
              <a:rPr lang="en-US" altLang="zh-CN" sz="16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(“p=%p\</a:t>
            </a:r>
            <a:r>
              <a:rPr lang="en-US" altLang="zh-CN" sz="1600" dirty="0" err="1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n”,p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的执行过程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的逻辑地址，通过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变换中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的物理地址，取出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中保存的变量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的逻辑地址。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(2)  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的内容，即变量</a:t>
            </a:r>
            <a:r>
              <a:rPr lang="en-US" altLang="zh-CN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的相对地址</a:t>
            </a:r>
            <a:r>
              <a:rPr lang="zh-CN" altLang="en-US" sz="1600" dirty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，实质上是一个偏移量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2" indent="0" eaLnBrk="1" hangingPunct="1">
              <a:spcBef>
                <a:spcPts val="0"/>
              </a:spcBef>
              <a:buNone/>
            </a:pPr>
            <a:r>
              <a:rPr lang="zh-CN" altLang="en-US" sz="1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体现了两点：</a:t>
            </a:r>
            <a:r>
              <a:rPr lang="en-US" altLang="zh-CN" sz="1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、编译时用逻辑地址；</a:t>
            </a:r>
            <a:r>
              <a:rPr lang="en-US" altLang="zh-CN" sz="1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装入时不进行地址变换</a:t>
            </a:r>
            <a:endParaRPr lang="en-US" altLang="zh-CN" sz="1200" b="1" dirty="0" smtClean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 eaLnBrk="1" hangingPunct="1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、当输出变量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的内容时，将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给出的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的逻辑地址交由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进行地址变换，取出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的物理地址单元所存储的数据。</a:t>
            </a:r>
            <a:endParaRPr lang="en-US" altLang="zh-CN" sz="1600" dirty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endParaRPr lang="zh-CN" altLang="en-US" sz="1800" dirty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1771" y="4124382"/>
            <a:ext cx="2484037" cy="1389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提交给</a:t>
            </a: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的地址都是相对地址。</a:t>
            </a: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rgbClr val="00000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sz="1600" dirty="0" smtClean="0">
                <a:solidFill>
                  <a:srgbClr val="0000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输出的地址才是物理地址。</a:t>
            </a:r>
          </a:p>
        </p:txBody>
      </p:sp>
    </p:spTree>
    <p:extLst>
      <p:ext uri="{BB962C8B-B14F-4D97-AF65-F5344CB8AC3E}">
        <p14:creationId xmlns:p14="http://schemas.microsoft.com/office/powerpoint/2010/main" val="38095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Memory-management scheme that supports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user view of memory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A program is a collection of segments. 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main program,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procedure,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function,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method,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object,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local variables, global variables,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common block,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stack,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symbol table, 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User’s View of a Program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1419225" y="1571349"/>
            <a:ext cx="6183313" cy="444369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Logical View of Segmentation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67D804-39B7-474A-8142-E7F8F830C7D3}"/>
              </a:ext>
            </a:extLst>
          </p:cNvPr>
          <p:cNvGrpSpPr/>
          <p:nvPr/>
        </p:nvGrpSpPr>
        <p:grpSpPr>
          <a:xfrm>
            <a:off x="972105" y="1224564"/>
            <a:ext cx="2895600" cy="3962400"/>
            <a:chOff x="1371600" y="1171575"/>
            <a:chExt cx="2895600" cy="3962400"/>
          </a:xfrm>
        </p:grpSpPr>
        <p:sp>
          <p:nvSpPr>
            <p:cNvPr id="113667" name="Oval 3"/>
            <p:cNvSpPr>
              <a:spLocks noChangeArrowheads="1"/>
            </p:cNvSpPr>
            <p:nvPr/>
          </p:nvSpPr>
          <p:spPr bwMode="auto">
            <a:xfrm>
              <a:off x="1371600" y="1171575"/>
              <a:ext cx="2895600" cy="396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1905000" y="1857375"/>
              <a:ext cx="990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752600" y="3000375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3200400" y="2466975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3124200" y="3457575"/>
              <a:ext cx="914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4419756" y="1197377"/>
            <a:ext cx="1143000" cy="3962400"/>
            <a:chOff x="0" y="0"/>
            <a:chExt cx="720" cy="2496"/>
          </a:xfrm>
        </p:grpSpPr>
        <p:grpSp>
          <p:nvGrpSpPr>
            <p:cNvPr id="113675" name="Group 11"/>
            <p:cNvGrpSpPr>
              <a:grpSpLocks/>
            </p:cNvGrpSpPr>
            <p:nvPr/>
          </p:nvGrpSpPr>
          <p:grpSpPr bwMode="auto">
            <a:xfrm>
              <a:off x="0" y="0"/>
              <a:ext cx="720" cy="672"/>
              <a:chOff x="0" y="0"/>
              <a:chExt cx="720" cy="672"/>
            </a:xfrm>
          </p:grpSpPr>
          <p:sp>
            <p:nvSpPr>
              <p:cNvPr id="113686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Monotype Sorts" pitchFamily="2" charset="2"/>
                  <a:buChar char="4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13687" name="Line 9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676" name="Group 12"/>
            <p:cNvGrpSpPr>
              <a:grpSpLocks/>
            </p:cNvGrpSpPr>
            <p:nvPr/>
          </p:nvGrpSpPr>
          <p:grpSpPr bwMode="auto">
            <a:xfrm>
              <a:off x="0" y="672"/>
              <a:ext cx="720" cy="672"/>
              <a:chOff x="0" y="0"/>
              <a:chExt cx="720" cy="672"/>
            </a:xfrm>
          </p:grpSpPr>
          <p:sp>
            <p:nvSpPr>
              <p:cNvPr id="113684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Monotype Sorts" pitchFamily="2" charset="2"/>
                  <a:buChar char="4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13685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77" name="Text Box 15"/>
            <p:cNvSpPr txBox="1">
              <a:spLocks noChangeArrowheads="1"/>
            </p:cNvSpPr>
            <p:nvPr/>
          </p:nvSpPr>
          <p:spPr bwMode="auto">
            <a:xfrm>
              <a:off x="238" y="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678" name="Text Box 16"/>
            <p:cNvSpPr txBox="1">
              <a:spLocks noChangeArrowheads="1"/>
            </p:cNvSpPr>
            <p:nvPr/>
          </p:nvSpPr>
          <p:spPr bwMode="auto">
            <a:xfrm>
              <a:off x="240" y="3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3679" name="Rectangle 17"/>
            <p:cNvSpPr>
              <a:spLocks noChangeArrowheads="1"/>
            </p:cNvSpPr>
            <p:nvPr/>
          </p:nvSpPr>
          <p:spPr bwMode="auto">
            <a:xfrm>
              <a:off x="0" y="1344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80" name="Rectangle 18"/>
            <p:cNvSpPr>
              <a:spLocks noChangeArrowheads="1"/>
            </p:cNvSpPr>
            <p:nvPr/>
          </p:nvSpPr>
          <p:spPr bwMode="auto">
            <a:xfrm>
              <a:off x="0" y="2256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3681" name="Line 19"/>
            <p:cNvSpPr>
              <a:spLocks noChangeShapeType="1"/>
            </p:cNvSpPr>
            <p:nvPr/>
          </p:nvSpPr>
          <p:spPr bwMode="auto">
            <a:xfrm>
              <a:off x="0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2" name="Text Box 20"/>
            <p:cNvSpPr txBox="1">
              <a:spLocks noChangeArrowheads="1"/>
            </p:cNvSpPr>
            <p:nvPr/>
          </p:nvSpPr>
          <p:spPr bwMode="auto">
            <a:xfrm>
              <a:off x="240" y="13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683" name="Text Box 21"/>
            <p:cNvSpPr txBox="1">
              <a:spLocks noChangeArrowheads="1"/>
            </p:cNvSpPr>
            <p:nvPr/>
          </p:nvSpPr>
          <p:spPr bwMode="auto">
            <a:xfrm>
              <a:off x="240" y="18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113673" name="Text Box 22"/>
          <p:cNvSpPr txBox="1">
            <a:spLocks noChangeArrowheads="1"/>
          </p:cNvSpPr>
          <p:nvPr/>
        </p:nvSpPr>
        <p:spPr bwMode="auto">
          <a:xfrm>
            <a:off x="1584880" y="5284041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CC6600"/>
                </a:solidFill>
                <a:ea typeface="宋体" panose="02010600030101010101" pitchFamily="2" charset="-122"/>
              </a:rPr>
              <a:t>user space </a:t>
            </a:r>
          </a:p>
        </p:txBody>
      </p:sp>
      <p:sp>
        <p:nvSpPr>
          <p:cNvPr id="113674" name="Text Box 23"/>
          <p:cNvSpPr txBox="1">
            <a:spLocks noChangeArrowheads="1"/>
          </p:cNvSpPr>
          <p:nvPr/>
        </p:nvSpPr>
        <p:spPr bwMode="auto">
          <a:xfrm>
            <a:off x="3511706" y="527190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C6600"/>
                </a:solidFill>
                <a:ea typeface="宋体" panose="02010600030101010101" pitchFamily="2" charset="-122"/>
              </a:rPr>
              <a:t>physical memory space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1406CD-1143-46BD-847D-C9B5F91872F5}"/>
              </a:ext>
            </a:extLst>
          </p:cNvPr>
          <p:cNvSpPr txBox="1"/>
          <p:nvPr/>
        </p:nvSpPr>
        <p:spPr>
          <a:xfrm>
            <a:off x="5853900" y="1428299"/>
            <a:ext cx="2571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不再将一个作业的地址空间视为一个连续的整体；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将一个作业按逻辑组织分成多个段；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每个段视为一个整体，为其分配一个连续的存储空间；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整个作业的地址空间，在内存中不再连续；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262063"/>
            <a:ext cx="7543800" cy="5311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基本思想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作业分段，内存按动态分区管理；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内存分配以段为单位；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一个作业在内存中可以不连续，但在一个段内是连续的；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每个段都有一个段名和长度；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逻辑地址的格式</a:t>
            </a:r>
            <a:r>
              <a:rPr lang="zh-CN" altLang="en-US" sz="1600" b="1" dirty="0">
                <a:ea typeface="宋体" panose="02010600030101010101" pitchFamily="2" charset="-122"/>
              </a:rPr>
              <a:t>：段号 ，段内偏移量；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段表－段与段所在内存位置的对应关系；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外碎片；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地址变换机构（过程）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存储保护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段号、段内偏移量的越界检查，段的访问权限；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段的共享</a:t>
            </a:r>
          </a:p>
          <a:p>
            <a:pPr>
              <a:lnSpc>
                <a:spcPct val="90000"/>
              </a:lnSpc>
            </a:pPr>
            <a:endParaRPr lang="zh-CN" altLang="en-US" sz="1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一般情况下，编译器根据程序的逻辑组织构造段；</a:t>
            </a: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分段的例子 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：</a:t>
            </a:r>
            <a:r>
              <a:rPr lang="en-US" altLang="zh-CN" sz="1800" b="1" dirty="0" smtClean="0">
                <a:ea typeface="宋体" panose="02010600030101010101" pitchFamily="2" charset="-122"/>
              </a:rPr>
              <a:t>x86</a:t>
            </a:r>
            <a:r>
              <a:rPr lang="zh-CN" altLang="en-US" sz="1800" b="1" dirty="0" smtClean="0">
                <a:ea typeface="宋体" panose="02010600030101010101" pitchFamily="2" charset="-122"/>
              </a:rPr>
              <a:t>中的段：</a:t>
            </a:r>
            <a:r>
              <a:rPr lang="en-US" altLang="zh-CN" sz="1800" b="1" dirty="0" smtClean="0">
                <a:ea typeface="宋体" panose="02010600030101010101" pitchFamily="2" charset="-122"/>
              </a:rPr>
              <a:t>CS,DS,ES,SS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；只是有些段分的过大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Segmentation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852488" y="1322388"/>
            <a:ext cx="7291387" cy="5016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7463"/>
            <a:ext cx="7618413" cy="5184358"/>
          </a:xfrm>
        </p:spPr>
        <p:txBody>
          <a:bodyPr/>
          <a:lstStyle/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2000" dirty="0">
                <a:ea typeface="宋体" panose="02010600030101010101" pitchFamily="2" charset="-122"/>
              </a:rPr>
              <a:t>consists of a two tuple: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&lt;segment-number, offset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b="1" i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   &lt;</a:t>
            </a:r>
            <a:r>
              <a:rPr lang="zh-CN" altLang="en-US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段号，段内偏移量</a:t>
            </a:r>
            <a:r>
              <a:rPr lang="en-US" altLang="zh-CN" sz="2000" b="1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&gt;</a:t>
            </a:r>
            <a:endParaRPr lang="en-US" altLang="zh-CN" sz="2000" b="1" i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 table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maps two-dimensional physical addresses; each table entry </a:t>
            </a:r>
            <a:r>
              <a:rPr lang="en-US" altLang="zh-CN" sz="2000" dirty="0" smtClean="0">
                <a:ea typeface="宋体" panose="02010600030101010101" pitchFamily="2" charset="-122"/>
              </a:rPr>
              <a:t>has:</a:t>
            </a:r>
            <a:r>
              <a:rPr lang="zh-CN" altLang="en-US" sz="2000" dirty="0" smtClean="0">
                <a:ea typeface="宋体" panose="02010600030101010101" pitchFamily="2" charset="-122"/>
              </a:rPr>
              <a:t>（见上页）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contains the starting physical address where the segments reside in memory</a:t>
            </a:r>
          </a:p>
          <a:p>
            <a:pPr lvl="1">
              <a:spcBef>
                <a:spcPts val="600"/>
              </a:spcBef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specifies the length of the segment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Segment-table base register (STBR)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points to the segment table’s location in memory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Segment-table length register (STLR)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indicates number of segments used by a program;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                 segment number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 is legal if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STLR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228725"/>
            <a:ext cx="7283450" cy="5164138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Relocation.</a:t>
            </a:r>
          </a:p>
          <a:p>
            <a:pPr lvl="1"/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dynamic</a:t>
            </a:r>
          </a:p>
          <a:p>
            <a:pPr lvl="1"/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by segment table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Sharing.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shared segments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same segment number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Allocation.</a:t>
            </a:r>
          </a:p>
          <a:p>
            <a:pPr lvl="1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first fit/best fit/worst fit/next fit</a:t>
            </a:r>
          </a:p>
          <a:p>
            <a:pPr lvl="1">
              <a:buClr>
                <a:schemeClr val="folHlink"/>
              </a:buClr>
              <a:buFont typeface="Monotype Sorts" pitchFamily="2" charset="2"/>
              <a:buChar char="n"/>
            </a:pPr>
            <a:r>
              <a:rPr lang="en-US" altLang="zh-CN" sz="2400" dirty="0">
                <a:solidFill>
                  <a:srgbClr val="020266"/>
                </a:solidFill>
                <a:ea typeface="宋体" panose="02010600030101010101" pitchFamily="2" charset="-122"/>
              </a:rPr>
              <a:t>external fragmentation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028" y="1122856"/>
            <a:ext cx="7250113" cy="446881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进程逻辑空间分段后，每个段的内存分配</a:t>
            </a:r>
            <a:endParaRPr lang="en-US" altLang="zh-CN" sz="2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Since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segments vary in length,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memory allocation </a:t>
            </a:r>
            <a:r>
              <a:rPr lang="en-US" altLang="zh-CN" sz="2400" dirty="0">
                <a:ea typeface="宋体" panose="02010600030101010101" pitchFamily="2" charset="-122"/>
              </a:rPr>
              <a:t>is a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dynamic storage-allocation </a:t>
            </a:r>
            <a:r>
              <a:rPr lang="en-US" altLang="zh-CN" sz="2400" b="1" i="1" dirty="0" smtClean="0">
                <a:solidFill>
                  <a:srgbClr val="7030A0"/>
                </a:solidFill>
                <a:ea typeface="宋体" panose="02010600030101010101" pitchFamily="2" charset="-122"/>
              </a:rPr>
              <a:t>problem</a:t>
            </a:r>
          </a:p>
          <a:p>
            <a:pPr lvl="1"/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best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worst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fit,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next</a:t>
            </a:r>
            <a:r>
              <a:rPr lang="en-US" altLang="zh-CN" sz="2400" dirty="0" smtClean="0">
                <a:solidFill>
                  <a:srgbClr val="00000C"/>
                </a:solidFill>
                <a:ea typeface="宋体" panose="02010600030101010101" pitchFamily="2" charset="-122"/>
              </a:rPr>
              <a:t> fit</a:t>
            </a:r>
          </a:p>
          <a:p>
            <a:pPr lvl="1"/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Architecture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028" y="1122856"/>
            <a:ext cx="7250113" cy="446881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Protection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With each entry in segment table associate:</a:t>
            </a:r>
          </a:p>
          <a:p>
            <a:pPr lvl="2"/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</a:rPr>
              <a:t>alidation bit </a:t>
            </a:r>
            <a:r>
              <a:rPr lang="en-US" altLang="zh-CN" b="1" dirty="0">
                <a:ea typeface="宋体" panose="02010600030101010101" pitchFamily="2" charset="-122"/>
              </a:rPr>
              <a:t>= 0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illegal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segment</a:t>
            </a:r>
          </a:p>
          <a:p>
            <a:pPr lvl="2"/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read/write/execute privileges</a:t>
            </a:r>
          </a:p>
          <a:p>
            <a:pPr lvl="2"/>
            <a:r>
              <a:rPr lang="en-US" altLang="zh-CN" b="1" dirty="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limit of  the segmentation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Protection bits associated with </a:t>
            </a:r>
            <a:r>
              <a:rPr lang="en-US" altLang="zh-CN" sz="2400" dirty="0" smtClean="0">
                <a:ea typeface="宋体" panose="02010600030101010101" pitchFamily="2" charset="-122"/>
              </a:rPr>
              <a:t>segments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7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8.6.2 Segmentation Hardware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697" r="241" b="3697"/>
          <a:stretch>
            <a:fillRect/>
          </a:stretch>
        </p:blipFill>
        <p:spPr bwMode="auto">
          <a:xfrm>
            <a:off x="1538288" y="2047875"/>
            <a:ext cx="5935662" cy="4151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2" name="矩形标注 3"/>
          <p:cNvSpPr>
            <a:spLocks noChangeArrowheads="1"/>
          </p:cNvSpPr>
          <p:nvPr/>
        </p:nvSpPr>
        <p:spPr bwMode="auto">
          <a:xfrm>
            <a:off x="247650" y="1025525"/>
            <a:ext cx="5943600" cy="612775"/>
          </a:xfrm>
          <a:prstGeom prst="wedgeRectCallout">
            <a:avLst>
              <a:gd name="adj1" fmla="val -8426"/>
              <a:gd name="adj2" fmla="val 159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ea typeface="宋体" panose="02010600030101010101" pitchFamily="2" charset="-122"/>
              </a:rPr>
              <a:t>在段表中对应每个段设置一个valid/invalid bit，用于检测段号是否越界；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1400" dirty="0" smtClean="0">
                <a:ea typeface="宋体" panose="02010600030101010101" pitchFamily="2" charset="-122"/>
              </a:rPr>
              <a:t>（早期）将</a:t>
            </a:r>
            <a:r>
              <a:rPr lang="zh-CN" altLang="en-US" sz="1400" dirty="0">
                <a:ea typeface="宋体" panose="02010600030101010101" pitchFamily="2" charset="-122"/>
              </a:rPr>
              <a:t>段号与段表长度进行比较，以</a:t>
            </a: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检测段号是否越界；</a:t>
            </a:r>
          </a:p>
        </p:txBody>
      </p:sp>
      <p:sp>
        <p:nvSpPr>
          <p:cNvPr id="119813" name="圆角矩形标注 4"/>
          <p:cNvSpPr>
            <a:spLocks noChangeArrowheads="1"/>
          </p:cNvSpPr>
          <p:nvPr/>
        </p:nvSpPr>
        <p:spPr bwMode="auto">
          <a:xfrm>
            <a:off x="1704974" y="5127625"/>
            <a:ext cx="1464353" cy="612775"/>
          </a:xfrm>
          <a:prstGeom prst="wedgeRoundRectCallout">
            <a:avLst>
              <a:gd name="adj1" fmla="val 77852"/>
              <a:gd name="adj2" fmla="val -1241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ea typeface="宋体" panose="02010600030101010101" pitchFamily="2" charset="-122"/>
              </a:rPr>
              <a:t>检测</a:t>
            </a: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段内偏移量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宋体" panose="02010600030101010101" pitchFamily="2" charset="-122"/>
              </a:rPr>
              <a:t>是否越界</a:t>
            </a:r>
            <a:r>
              <a:rPr lang="zh-CN" altLang="en-US" sz="1400" dirty="0"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B5D9B3-2123-4169-B33F-128C2B4FAB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在内存管理中，地址变换机构将逻辑地址变换为物理地址，形成逻辑地址的阶段是（）。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85E25E-180C-429A-93B7-9A57548435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62138" y="233339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4E90B-4EE7-4FE2-92F9-233564E181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62138" y="31906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F649E-10C8-4BFD-9C02-B92EC972A6B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62138" y="404789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链接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C83B4F-3AE4-4C71-B492-71FB52B9A27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62138" y="49051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装载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6CF585-65A5-4A47-9708-FBDDC8787D1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47763" y="23976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4A02770-F67C-4460-BF28-A0DB2B9C927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957263" y="321941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B434C0-1C2E-4405-B121-637BE28C84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47763" y="411218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782E05-A822-4505-A3C8-11BBAD4C177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47763" y="496943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B9D15A-C6D2-4DDE-8D66-E239195CD56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CD9186-E6B4-4829-8FB4-44967136B6D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C9CACB-93C0-44A4-831F-A199A582E33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F1B3D3-5D6F-48DD-A529-6222FFFAB28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4A9AAF-BBB9-4C27-B96D-5F3C06D567B7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>
              <a:extLst>
                <a:ext uri="{FF2B5EF4-FFF2-40B4-BE49-F238E27FC236}">
                  <a16:creationId xmlns:a16="http://schemas.microsoft.com/office/drawing/2014/main" id="{95B2E785-01DA-4372-B0F1-3CAB5B6FBAF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5978E2EC-E2AD-454E-805F-3B47EBC4502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DC1433F2-F614-4691-B1A5-055D0981FC3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A56D42F1-B269-4530-90A2-A9DB371BCB6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5EBE6788-7185-4E3F-BA88-C63B2AB0076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5283D6F4-E422-4CE5-9A18-0A614DB286F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5A6372-928D-4ABB-ACD3-2DCAB9E55A4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BD804661-CE16-43DD-839B-ED24CFE96AB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81D58D1-78F5-44DB-85D0-3C45C4BBCB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5DD19E3-F144-44FF-9AFF-F245D5B8473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723A09B-0F65-4296-BFFD-919C9DE317D8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160C6E-B8A6-49EA-BB7E-FE22AD82B58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FCAE0CA-1F87-4B72-B37D-95EA734BC37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3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525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Two memory accesses every data/instruction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525588"/>
            <a:ext cx="7516813" cy="48879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  table is kept in main memory</a:t>
            </a:r>
          </a:p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Segment-table base register </a:t>
            </a:r>
            <a:r>
              <a:rPr lang="en-US" altLang="zh-CN" sz="2000" b="1" dirty="0">
                <a:ea typeface="宋体" panose="02010600030101010101" pitchFamily="2" charset="-122"/>
              </a:rPr>
              <a:t>(STBR)</a:t>
            </a:r>
            <a:r>
              <a:rPr lang="en-US" altLang="zh-CN" sz="2000" dirty="0">
                <a:ea typeface="宋体" panose="02010600030101010101" pitchFamily="2" charset="-122"/>
              </a:rPr>
              <a:t> points to the segment  table</a:t>
            </a:r>
          </a:p>
          <a:p>
            <a:r>
              <a:rPr lang="en-US" altLang="zh-CN" sz="2000" b="1" dirty="0">
                <a:solidFill>
                  <a:srgbClr val="020266"/>
                </a:solidFill>
                <a:ea typeface="宋体" panose="02010600030101010101" pitchFamily="2" charset="-122"/>
              </a:rPr>
              <a:t>Segment -table length register </a:t>
            </a:r>
            <a:r>
              <a:rPr lang="en-US" altLang="zh-CN" sz="2000" b="1" dirty="0">
                <a:ea typeface="宋体" panose="02010600030101010101" pitchFamily="2" charset="-122"/>
              </a:rPr>
              <a:t>(SRLR)</a:t>
            </a:r>
            <a:r>
              <a:rPr lang="en-US" altLang="zh-CN" sz="2000" dirty="0">
                <a:ea typeface="宋体" panose="02010600030101010101" pitchFamily="2" charset="-122"/>
              </a:rPr>
              <a:t> indicates size of the segment table</a:t>
            </a:r>
          </a:p>
          <a:p>
            <a:r>
              <a:rPr lang="en-US" altLang="zh-CN" sz="2000" b="1" i="1" u="sng" dirty="0">
                <a:ea typeface="宋体" panose="02010600030101010101" pitchFamily="2" charset="-122"/>
              </a:rPr>
              <a:t>In this scheme every data/instruction access requires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two memory accesses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.  One for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segment </a:t>
            </a:r>
            <a:r>
              <a:rPr lang="en-US" altLang="zh-CN" sz="2000" u="sng" dirty="0">
                <a:ea typeface="宋体" panose="02010600030101010101" pitchFamily="2" charset="-122"/>
              </a:rPr>
              <a:t>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and one for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data/instruction</a:t>
            </a:r>
            <a:r>
              <a:rPr lang="en-US" altLang="zh-CN" sz="2000" b="1" i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像页式管理一样，根据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给出逻辑地址从内存中取出指令或操作数时，也需要两次访问内存</a:t>
            </a: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访问段表一次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依据转换后的物理地址，访问指令</a:t>
            </a:r>
            <a:r>
              <a:rPr lang="en-US" altLang="zh-CN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00000C"/>
                </a:solidFill>
                <a:ea typeface="宋体" panose="02010600030101010101" pitchFamily="2" charset="-122"/>
              </a:rPr>
              <a:t>操作数一次</a:t>
            </a:r>
            <a:endParaRPr lang="en-US" altLang="zh-CN" sz="16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4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endParaRPr lang="en-US" altLang="zh-CN" sz="2400" b="1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b="1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地址变换及存储保护例题(P312,12)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772400" cy="5410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考虑下面的段表：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段号            基地址         段长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0                  219            600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1                 2300           14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2                   90             100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3                 1327            580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4                  1592           96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计算下面的逻辑地址对应的物理地址：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/>
            </a:pPr>
            <a:r>
              <a:rPr lang="zh-CN" altLang="en-US" sz="2000" dirty="0">
                <a:ea typeface="宋体" panose="02010600030101010101" pitchFamily="2" charset="-122"/>
              </a:rPr>
              <a:t>0,430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2"/>
            </a:pPr>
            <a:r>
              <a:rPr lang="zh-CN" altLang="en-US" sz="2000" dirty="0">
                <a:ea typeface="宋体" panose="02010600030101010101" pitchFamily="2" charset="-122"/>
              </a:rPr>
              <a:t>1,10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2"/>
            </a:pPr>
            <a:r>
              <a:rPr lang="zh-CN" altLang="en-US" sz="2000" dirty="0">
                <a:ea typeface="宋体" panose="02010600030101010101" pitchFamily="2" charset="-122"/>
              </a:rPr>
              <a:t>2,500   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4"/>
            </a:pPr>
            <a:r>
              <a:rPr lang="zh-CN" altLang="en-US" sz="2000" dirty="0">
                <a:ea typeface="宋体" panose="02010600030101010101" pitchFamily="2" charset="-122"/>
              </a:rPr>
              <a:t>3,400    </a:t>
            </a:r>
          </a:p>
          <a:p>
            <a:pPr marL="533400" indent="-533400">
              <a:lnSpc>
                <a:spcPct val="90000"/>
              </a:lnSpc>
              <a:buFont typeface="Monotype Sorts" pitchFamily="2" charset="2"/>
              <a:buAutoNum type="alphaLcPeriod" startAt="4"/>
            </a:pPr>
            <a:r>
              <a:rPr lang="zh-CN" altLang="en-US" sz="2000" dirty="0">
                <a:ea typeface="宋体" panose="02010600030101010101" pitchFamily="2" charset="-122"/>
              </a:rPr>
              <a:t>4,112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286000" y="4249738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物理地址＝219+430=649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物理地址＝2300+10=2310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因为段内偏移量500&gt;段长100，地址越界；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物理地址＝1327+400=1727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因为段内偏移量112&gt;段长96，地址越界；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8E4144-00A4-4C90-9BF2-5C3DD1B4F8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一个分段存储管理系统中，地址长度为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位，其中段号占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位，则段长最大是（）字节。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B4E5C9-A82A-400C-B901-AFA3F49B2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02466-4B99-4EDE-B3E4-8ED9070E567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603FE-50FE-4181-9AD0-D7FFB0A95A1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28857-38BD-4370-A40D-EC45994BADC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FAA029-6EFB-4A06-897A-660F6F622DC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E6D42-32D1-457C-ADF4-FAA822A5C46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126F3C-E13C-4883-88D7-291567655C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78E1D4-8C24-4E49-8BD8-89DD89CBDAC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CB1394-AF8E-481B-83C5-667F2CCFD8B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AC9AB7-792B-487A-9A85-61CBC06747D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6A2362-AA17-420F-B3CA-7206EA0B1DE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A0A868-D018-452D-BEA8-4FF23350BAA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E84384-8871-49AC-BA57-AC79344F0D27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D9C2054-B669-4163-B283-E52CEB55754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3E979637-556C-4072-903F-F4643884CF1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51B7E07B-6B05-4704-BD43-628D152DAD5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6A84690-8AE1-4AF2-9CC6-C80DB45571DD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5D3C6C9-83C2-413B-AEFA-CC591F9F8168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0C2E7D62-E0EB-48DC-BFCB-1D138A360F0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D24725-331D-4AAD-9541-A6FA64A515E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FD0CDC8-B82D-403D-80AC-375A4E30B25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7067B0EE-CCCE-48BE-A7EE-BDD179CB4BA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321A878-7A6E-4AA9-A248-E013DFA9AD90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392F27C-E826-42F3-8B41-4F2109D8B6A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9243C7-296E-4A6B-89FB-4AECC3A27CF7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AA3C09-A2B9-49E7-A422-DCF8C84F883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8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Sharing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of Segments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877" r="12987" b="1785"/>
          <a:stretch>
            <a:fillRect/>
          </a:stretch>
        </p:blipFill>
        <p:spPr bwMode="auto">
          <a:xfrm>
            <a:off x="1106423" y="1591056"/>
            <a:ext cx="6629401" cy="4692136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7172" y="903400"/>
            <a:ext cx="7250113" cy="53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Code/data sharing occurs at segment level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Segments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28725"/>
            <a:ext cx="8116888" cy="4883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One copy </a:t>
            </a:r>
            <a:r>
              <a:rPr lang="en-US" altLang="zh-CN" sz="2000" dirty="0">
                <a:solidFill>
                  <a:srgbClr val="020266"/>
                </a:solidFill>
                <a:ea typeface="宋体" panose="02010600030101010101" pitchFamily="2" charset="-122"/>
              </a:rPr>
              <a:t>of read-only code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reentrant code</a:t>
            </a:r>
            <a:r>
              <a:rPr lang="zh-CN" altLang="en-US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，pure code</a:t>
            </a:r>
            <a:r>
              <a:rPr lang="zh-CN" altLang="en-US" sz="2000" dirty="0">
                <a:ea typeface="宋体" panose="02010600030101010101" pitchFamily="2" charset="-122"/>
              </a:rPr>
              <a:t>) shared among processes (i.e., text editors, compilers, window systems). 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i="1" dirty="0">
                <a:solidFill>
                  <a:srgbClr val="020266"/>
                </a:solidFill>
                <a:ea typeface="宋体" panose="02010600030101010101" pitchFamily="2" charset="-122"/>
              </a:rPr>
              <a:t>reentrant code or pure code </a:t>
            </a:r>
            <a:r>
              <a:rPr lang="zh-CN" altLang="en-US" sz="2000" dirty="0">
                <a:solidFill>
                  <a:srgbClr val="020266"/>
                </a:solidFill>
                <a:ea typeface="宋体" panose="02010600030101010101" pitchFamily="2" charset="-122"/>
              </a:rPr>
              <a:t>is non-self-modifying code, it never changes during execution.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Shared code must appear in same location in the logical address space of all processes</a:t>
            </a:r>
            <a:r>
              <a:rPr lang="zh-CN" altLang="en-US" sz="2000" dirty="0">
                <a:ea typeface="宋体" panose="02010600030101010101" pitchFamily="2" charset="-122"/>
              </a:rPr>
              <a:t>.（why？）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Code segments typically contain references to themselves.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A conditional jump and/or a loop, for example.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Private code and data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Each process keeps a separate copy of the code and data.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pages for the private code and data can appear anywhere in the logical address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分段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与分页的主要区别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029450" cy="4737100"/>
          </a:xfrm>
        </p:spPr>
        <p:txBody>
          <a:bodyPr/>
          <a:lstStyle/>
          <a:p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页是信息的物理单位</a:t>
            </a:r>
            <a:r>
              <a:rPr lang="zh-CN" altLang="en-US" sz="1800" b="1" dirty="0">
                <a:ea typeface="宋体" panose="02010600030101010101" pitchFamily="2" charset="-122"/>
              </a:rPr>
              <a:t>，分页是为实现离散分配方式，以消减内存的外碎片，提高内存的利用率；或者说，分页仅仅是由于系统管理的需要，而不是用户的需要；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段是信息的逻辑单位</a:t>
            </a:r>
            <a:r>
              <a:rPr lang="zh-CN" altLang="en-US" sz="1800" b="1" dirty="0">
                <a:ea typeface="宋体" panose="02010600030101010101" pitchFamily="2" charset="-122"/>
              </a:rPr>
              <a:t>，它包含有一组其意义完整的信息。分段的目的是为了能更好地满足用户的需要；</a:t>
            </a:r>
          </a:p>
          <a:p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页的大小固定且由系统决定</a:t>
            </a:r>
            <a:r>
              <a:rPr lang="zh-CN" altLang="en-US" sz="1800" b="1" dirty="0">
                <a:ea typeface="宋体" panose="02010600030101010101" pitchFamily="2" charset="-122"/>
              </a:rPr>
              <a:t>，把逻辑地址划分为页号和页内地址两部分，是由机器硬件实现的，因为一个系统只有一种大小的页面；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段的长度不固定，决定于用户所编写的程序</a:t>
            </a:r>
            <a:r>
              <a:rPr lang="zh-CN" altLang="en-US" sz="1800" b="1" dirty="0">
                <a:ea typeface="宋体" panose="02010600030101010101" pitchFamily="2" charset="-122"/>
              </a:rPr>
              <a:t>，通常由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编译程序</a:t>
            </a:r>
            <a:r>
              <a:rPr lang="zh-CN" altLang="en-US" sz="1800" b="1" dirty="0">
                <a:ea typeface="宋体" panose="02010600030101010101" pitchFamily="2" charset="-122"/>
              </a:rPr>
              <a:t>对源程序进行编译时，根据信息的性质来划分；</a:t>
            </a:r>
          </a:p>
          <a:p>
            <a:r>
              <a:rPr lang="zh-CN" altLang="en-US" sz="1800" b="1" i="1" u="sng" dirty="0">
                <a:solidFill>
                  <a:srgbClr val="020266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页的作业地址空间是一维的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800" b="1" dirty="0">
                <a:ea typeface="宋体" panose="02010600030101010101" pitchFamily="2" charset="-122"/>
              </a:rPr>
              <a:t>即单一的线性地址空间，程序员只须一个地址记忆符，即可表示一个地址；</a:t>
            </a:r>
          </a:p>
          <a:p>
            <a:pPr>
              <a:buFont typeface="Monotype Sorts" pitchFamily="2" charset="2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</a:t>
            </a:r>
            <a:r>
              <a:rPr lang="zh-CN" altLang="en-US" sz="18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分段的作业地址空间是二维的</a:t>
            </a:r>
            <a:r>
              <a:rPr lang="zh-CN" altLang="en-US" sz="1800" b="1" dirty="0">
                <a:ea typeface="宋体" panose="02010600030101010101" pitchFamily="2" charset="-122"/>
              </a:rPr>
              <a:t>，程序员在标识一个地址时，既需给出段名，又需给出段内地址；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结合下述几个要点，回顾段式管理的思想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Segmentation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with Paging – MULTICS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MULTICS</a:t>
            </a:r>
            <a:r>
              <a:rPr lang="en-US" altLang="zh-CN" sz="2400" dirty="0">
                <a:ea typeface="宋体" panose="02010600030101010101" pitchFamily="2" charset="-122"/>
              </a:rPr>
              <a:t> system solved problems of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external fragmentation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lengthy search times </a:t>
            </a:r>
            <a:r>
              <a:rPr lang="en-US" altLang="zh-CN" sz="2400" dirty="0">
                <a:ea typeface="宋体" panose="02010600030101010101" pitchFamily="2" charset="-122"/>
              </a:rPr>
              <a:t>by </a:t>
            </a:r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paging the segments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Solution differs from pure segmentation in that the segment-table entry contains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not the base address of the segment</a:t>
            </a:r>
            <a:r>
              <a:rPr lang="en-US" altLang="zh-CN" sz="2400" dirty="0">
                <a:ea typeface="宋体" panose="02010600030101010101" pitchFamily="2" charset="-122"/>
              </a:rPr>
              <a:t>, but rather 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base address of a </a:t>
            </a:r>
            <a:r>
              <a:rPr lang="en-US" altLang="zh-CN" sz="2400" i="1" dirty="0">
                <a:solidFill>
                  <a:srgbClr val="006600"/>
                </a:solidFill>
                <a:ea typeface="宋体" panose="02010600030101010101" pitchFamily="2" charset="-122"/>
              </a:rPr>
              <a:t>page table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for this segment.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自学：Segmentation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with Paging –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MULTICS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134225" cy="4957763"/>
          </a:xfrm>
        </p:spPr>
        <p:txBody>
          <a:bodyPr/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基本思想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作业先分段，各段再分页，内存划分成与页相等的页框；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每个段都有一个段名；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内存分配以页为单位；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每个作业有一个段表，记录段在内存的起始地址以及段长；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每个段还对应一个页表；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逻辑地址的格式：段号 ，</a:t>
            </a:r>
            <a:r>
              <a:rPr lang="zh-CN" altLang="en-US" sz="1600" b="1" dirty="0">
                <a:solidFill>
                  <a:srgbClr val="020266"/>
                </a:solidFill>
                <a:ea typeface="宋体" panose="02010600030101010101" pitchFamily="2" charset="-122"/>
              </a:rPr>
              <a:t>段内偏移量</a:t>
            </a:r>
            <a:r>
              <a:rPr lang="zh-CN" altLang="en-US" sz="1600" b="1" dirty="0">
                <a:ea typeface="宋体" panose="02010600030101010101" pitchFamily="2" charset="-122"/>
              </a:rPr>
              <a:t>（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页号，页内偏移量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内碎片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地址变换机构（过程）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存储保护</a:t>
            </a:r>
          </a:p>
          <a:p>
            <a:pPr lvl="1"/>
            <a:r>
              <a:rPr lang="zh-CN" altLang="en-US" sz="1600" b="1" dirty="0">
                <a:ea typeface="宋体" panose="02010600030101010101" pitchFamily="2" charset="-122"/>
              </a:rPr>
              <a:t>对段号、页号进行地址越界检查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段及页的共享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MULTICS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Translation Scheme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048" r="6540" b="420"/>
          <a:stretch>
            <a:fillRect/>
          </a:stretch>
        </p:blipFill>
        <p:spPr bwMode="auto">
          <a:xfrm>
            <a:off x="973138" y="1184275"/>
            <a:ext cx="7329487" cy="53197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9650" y="307975"/>
            <a:ext cx="7850188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139824"/>
            <a:ext cx="7772400" cy="4834847"/>
          </a:xfrm>
        </p:spPr>
        <p:txBody>
          <a:bodyPr/>
          <a:lstStyle/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Address binding </a:t>
            </a:r>
            <a:r>
              <a:rPr lang="en-US" altLang="zh-CN" sz="2400" dirty="0">
                <a:ea typeface="宋体" panose="02010600030101010101" pitchFamily="2" charset="-122"/>
              </a:rPr>
              <a:t>of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instructions and data </a:t>
            </a:r>
            <a:r>
              <a:rPr lang="en-US" altLang="zh-CN" sz="2400" dirty="0">
                <a:ea typeface="宋体" panose="02010600030101010101" pitchFamily="2" charset="-122"/>
              </a:rPr>
              <a:t>to memory addresses can happen at three different stages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Compile time</a:t>
            </a:r>
            <a:r>
              <a:rPr lang="en-US" altLang="zh-CN" sz="2000" dirty="0">
                <a:ea typeface="宋体" panose="02010600030101010101" pitchFamily="2" charset="-122"/>
              </a:rPr>
              <a:t>: 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If memory location known a priori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absolute code</a:t>
            </a:r>
            <a:r>
              <a:rPr lang="en-US" altLang="zh-CN" sz="2000" dirty="0">
                <a:ea typeface="宋体" panose="02010600030101010101" pitchFamily="2" charset="-122"/>
              </a:rPr>
              <a:t> can be generated;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must recompile code if starting location changes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Load time</a:t>
            </a:r>
            <a:r>
              <a:rPr lang="en-US" altLang="zh-CN" sz="2000" dirty="0">
                <a:ea typeface="宋体" panose="02010600030101010101" pitchFamily="2" charset="-122"/>
              </a:rPr>
              <a:t>:  Must generate 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relocatable code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if memory location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is not known at compile time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Execution time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:  Binding delayed until run time </a:t>
            </a:r>
            <a:r>
              <a:rPr lang="en-US" altLang="zh-CN" sz="2000" dirty="0">
                <a:ea typeface="宋体" panose="02010600030101010101" pitchFamily="2" charset="-122"/>
              </a:rPr>
              <a:t>if the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process can be moved during its execution from one memory segment to another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.  Need hardware support for address maps (e.g., base and limit</a:t>
            </a:r>
            <a:r>
              <a:rPr lang="en-US" altLang="zh-CN" sz="2000" i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registers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MMU)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 Example: The Intel Pentium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Supports both </a:t>
            </a:r>
            <a:r>
              <a:rPr lang="en-US" altLang="zh-CN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pure segmentation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b="1" i="1" dirty="0">
                <a:solidFill>
                  <a:srgbClr val="0000CC"/>
                </a:solidFill>
                <a:ea typeface="宋体" panose="02010600030101010101" pitchFamily="2" charset="-122"/>
              </a:rPr>
              <a:t>segmentation with paging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CPU generates logical address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Given to segmentation unit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Which produces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linear addresses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Linear address given to paging unit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Which generates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physical address in main memory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Paging units form equivalent of MMU</a:t>
            </a: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685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Logical to Physical Address Translation in Pentium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43227" r="681" b="42947"/>
          <a:stretch>
            <a:fillRect/>
          </a:stretch>
        </p:blipFill>
        <p:spPr bwMode="auto">
          <a:xfrm>
            <a:off x="628650" y="2239963"/>
            <a:ext cx="7894638" cy="827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1614488" y="4159250"/>
            <a:ext cx="5805487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8.7.1 Intel Pentium Segmentation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9654" r="665" b="10266"/>
          <a:stretch>
            <a:fillRect/>
          </a:stretch>
        </p:blipFill>
        <p:spPr bwMode="auto">
          <a:xfrm>
            <a:off x="1266825" y="1371600"/>
            <a:ext cx="6435725" cy="2990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3067050" y="4586288"/>
            <a:ext cx="2592388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4322763" y="45989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899025" y="46132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632075" y="5553075"/>
            <a:ext cx="3502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s: Segment number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g: the segment is in GDT or LDT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p: for  Protection</a:t>
            </a:r>
          </a:p>
        </p:txBody>
      </p:sp>
      <p:sp>
        <p:nvSpPr>
          <p:cNvPr id="132104" name="Text Box 9"/>
          <p:cNvSpPr txBox="1">
            <a:spLocks noChangeArrowheads="1"/>
          </p:cNvSpPr>
          <p:nvPr/>
        </p:nvSpPr>
        <p:spPr bwMode="auto">
          <a:xfrm>
            <a:off x="3317875" y="46116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s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5" name="Text Box 10"/>
          <p:cNvSpPr txBox="1">
            <a:spLocks noChangeArrowheads="1"/>
          </p:cNvSpPr>
          <p:nvPr/>
        </p:nvSpPr>
        <p:spPr bwMode="auto">
          <a:xfrm>
            <a:off x="4383088" y="46037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g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6" name="Text Box 11"/>
          <p:cNvSpPr txBox="1">
            <a:spLocks noChangeArrowheads="1"/>
          </p:cNvSpPr>
          <p:nvPr/>
        </p:nvSpPr>
        <p:spPr bwMode="auto">
          <a:xfrm>
            <a:off x="5068888" y="464185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2107" name="Text Box 12"/>
          <p:cNvSpPr txBox="1">
            <a:spLocks noChangeArrowheads="1"/>
          </p:cNvSpPr>
          <p:nvPr/>
        </p:nvSpPr>
        <p:spPr bwMode="auto">
          <a:xfrm>
            <a:off x="3371850" y="50149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32108" name="Text Box 13"/>
          <p:cNvSpPr txBox="1">
            <a:spLocks noChangeArrowheads="1"/>
          </p:cNvSpPr>
          <p:nvPr/>
        </p:nvSpPr>
        <p:spPr bwMode="auto">
          <a:xfrm>
            <a:off x="4335463" y="50482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2109" name="Text Box 14"/>
          <p:cNvSpPr txBox="1">
            <a:spLocks noChangeArrowheads="1"/>
          </p:cNvSpPr>
          <p:nvPr/>
        </p:nvSpPr>
        <p:spPr bwMode="auto">
          <a:xfrm>
            <a:off x="4994275" y="50482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2110" name="Text Box 7"/>
          <p:cNvSpPr txBox="1">
            <a:spLocks noChangeArrowheads="1"/>
          </p:cNvSpPr>
          <p:nvPr/>
        </p:nvSpPr>
        <p:spPr bwMode="auto">
          <a:xfrm>
            <a:off x="2074863" y="4619625"/>
            <a:ext cx="99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selector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 idx="4294967295"/>
          </p:nvPr>
        </p:nvSpPr>
        <p:spPr>
          <a:xfrm>
            <a:off x="661988" y="673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8.7.2 Pentium Paging</a:t>
            </a:r>
          </a:p>
        </p:txBody>
      </p:sp>
      <p:sp>
        <p:nvSpPr>
          <p:cNvPr id="133123" name="Rectangle 3"/>
          <p:cNvSpPr txBox="1">
            <a:spLocks noChangeArrowheads="1"/>
          </p:cNvSpPr>
          <p:nvPr/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067050" y="34480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3905250" y="3486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4700588" y="3105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2908300" y="301625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4772025" y="302895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3295650" y="3475038"/>
            <a:ext cx="344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i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4070350" y="34671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5070475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371850" y="406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038600" y="4095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5105400" y="4095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33135" name="TextBox 14"/>
          <p:cNvSpPr txBox="1">
            <a:spLocks noChangeArrowheads="1"/>
          </p:cNvSpPr>
          <p:nvPr/>
        </p:nvSpPr>
        <p:spPr bwMode="auto">
          <a:xfrm>
            <a:off x="1249363" y="1470025"/>
            <a:ext cx="7339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A Pentium uses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a two-level paging scheme </a:t>
            </a:r>
            <a:r>
              <a:rPr lang="zh-CN" altLang="en-US" sz="2400">
                <a:ea typeface="宋体" panose="02010600030101010101" pitchFamily="2" charset="-122"/>
              </a:rPr>
              <a:t>in which the division of the 32-bit liner address is as follows: </a:t>
            </a:r>
          </a:p>
        </p:txBody>
      </p:sp>
      <p:pic>
        <p:nvPicPr>
          <p:cNvPr id="133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35571" r="661" b="35571"/>
          <a:stretch>
            <a:fillRect/>
          </a:stretch>
        </p:blipFill>
        <p:spPr bwMode="auto">
          <a:xfrm>
            <a:off x="1614488" y="4795838"/>
            <a:ext cx="5805487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Pentium Paging Architecture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844" r="13206" b="844"/>
          <a:stretch>
            <a:fillRect/>
          </a:stretch>
        </p:blipFill>
        <p:spPr bwMode="auto">
          <a:xfrm>
            <a:off x="766763" y="1509713"/>
            <a:ext cx="7639050" cy="4803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1550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Linear Address in Linux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42778" r="899" b="42778"/>
          <a:stretch>
            <a:fillRect/>
          </a:stretch>
        </p:blipFill>
        <p:spPr bwMode="auto">
          <a:xfrm>
            <a:off x="1235075" y="4586288"/>
            <a:ext cx="6661150" cy="73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038225" y="2252663"/>
            <a:ext cx="72532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Linux has adopted a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three level paging </a:t>
            </a:r>
            <a:r>
              <a:rPr lang="en-US" altLang="zh-CN" sz="2400">
                <a:ea typeface="宋体" panose="02010600030101010101" pitchFamily="2" charset="-122"/>
              </a:rPr>
              <a:t>strategy that works well on both 32-bit </a:t>
            </a:r>
            <a:r>
              <a:rPr lang="en-US" altLang="zh-CN" sz="2400" i="1">
                <a:ea typeface="宋体" panose="02010600030101010101" pitchFamily="2" charset="-122"/>
              </a:rPr>
              <a:t>and </a:t>
            </a:r>
            <a:r>
              <a:rPr lang="en-US" altLang="zh-CN" sz="2400">
                <a:ea typeface="宋体" panose="02010600030101010101" pitchFamily="2" charset="-122"/>
              </a:rPr>
              <a:t>64-b t architectures.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The linear address in Linux is broken into the following </a:t>
            </a:r>
            <a:r>
              <a:rPr lang="en-US" altLang="zh-CN" sz="2400" b="1">
                <a:solidFill>
                  <a:srgbClr val="C00000"/>
                </a:solidFill>
                <a:ea typeface="宋体" panose="02010600030101010101" pitchFamily="2" charset="-122"/>
              </a:rPr>
              <a:t>four parts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7765" name="Rectangle 2"/>
          <p:cNvSpPr txBox="1">
            <a:spLocks noChangeArrowheads="1"/>
          </p:cNvSpPr>
          <p:nvPr/>
        </p:nvSpPr>
        <p:spPr bwMode="auto">
          <a:xfrm>
            <a:off x="788988" y="566738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8.7.3  Linux on Pentium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Three-level Paging in Linux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t="13278" r="449" b="13594"/>
          <a:stretch>
            <a:fillRect/>
          </a:stretch>
        </p:blipFill>
        <p:spPr bwMode="auto">
          <a:xfrm>
            <a:off x="1098550" y="1768475"/>
            <a:ext cx="6883400" cy="3810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本章几种具体的内存管理方案的学习要点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282700"/>
            <a:ext cx="7067550" cy="50847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Page 310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1600" dirty="0">
                <a:ea typeface="宋体" panose="02010600030101010101" pitchFamily="2" charset="-122"/>
              </a:rPr>
              <a:t>8,10,11,14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几个地址及相应的地址空间概念；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静态链接与动态链接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静态装入与动态装入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分区管理中的几个分区算法；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Fragmentation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分页、分段管理的基本思想；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分页、分段管理的地址变换过程；变换工作中硬件与软件的分工。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分页、分段管理的存储保护方法；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分页、分段管理的内存共享（方法、条件）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 of the Page Table(页表结构)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Page </a:t>
            </a:r>
            <a:r>
              <a:rPr lang="zh-CN" altLang="en-US" sz="2000" dirty="0">
                <a:ea typeface="宋体" panose="02010600030101010101" pitchFamily="2" charset="-122"/>
              </a:rPr>
              <a:t>310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ea typeface="宋体" panose="02010600030101010101" pitchFamily="2" charset="-122"/>
              </a:rPr>
              <a:t>1,3,4,</a:t>
            </a:r>
            <a:r>
              <a:rPr lang="en-US" altLang="zh-CN" sz="1800" dirty="0">
                <a:ea typeface="宋体" panose="02010600030101010101" pitchFamily="2" charset="-122"/>
              </a:rPr>
              <a:t>5,</a:t>
            </a:r>
            <a:r>
              <a:rPr lang="zh-CN" altLang="en-US" sz="1800" dirty="0">
                <a:ea typeface="宋体" panose="02010600030101010101" pitchFamily="2" charset="-122"/>
              </a:rPr>
              <a:t>6,9,12,13</a:t>
            </a: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1600" dirty="0"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1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73163"/>
            <a:ext cx="7751763" cy="52149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到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000" b="1" dirty="0">
                <a:solidFill>
                  <a:srgbClr val="002060"/>
                </a:solidFill>
                <a:ea typeface="宋体" panose="02010600030101010101" pitchFamily="2" charset="-122"/>
              </a:rPr>
              <a:t>的映射（地址变换、重定位, 地址绑定、地址）</a:t>
            </a: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编译（汇编时）</a:t>
            </a:r>
            <a:r>
              <a:rPr lang="zh-CN" altLang="en-US" sz="1800" b="1" dirty="0">
                <a:ea typeface="宋体" panose="02010600030101010101" pitchFamily="2" charset="-122"/>
              </a:rPr>
              <a:t>时完成地址映射(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Compile time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编译（汇编时）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生成</a:t>
            </a:r>
            <a:r>
              <a:rPr lang="zh-CN" altLang="en-US" sz="16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直接使用</a:t>
            </a:r>
            <a:r>
              <a:rPr lang="zh-CN" altLang="en-US" sz="1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内存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的物理地址；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内存</a:t>
            </a:r>
            <a:r>
              <a:rPr lang="zh-CN" altLang="en-US" sz="1600" b="1" dirty="0">
                <a:ea typeface="宋体" panose="02010600030101010101" pitchFamily="2" charset="-122"/>
              </a:rPr>
              <a:t>的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使用位置比较固定；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不利于程序的浮动；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不支持虚拟存储机制；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早期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的（单任务）系统使用（如</a:t>
            </a:r>
            <a:r>
              <a:rPr lang="en-US" altLang="zh-CN" sz="1600" b="1" dirty="0" smtClean="0">
                <a:ea typeface="宋体" panose="02010600030101010101" pitchFamily="2" charset="-122"/>
              </a:rPr>
              <a:t>DOS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）；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装入时</a:t>
            </a:r>
            <a:r>
              <a:rPr lang="zh-CN" altLang="en-US" sz="1800" b="1" dirty="0">
                <a:ea typeface="宋体" panose="02010600030101010101" pitchFamily="2" charset="-122"/>
              </a:rPr>
              <a:t>完成地址映射 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Load time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装入程序时，将程序中指令使用逻辑</a:t>
            </a:r>
            <a:r>
              <a:rPr lang="zh-CN" altLang="en-US" sz="1600" b="1" dirty="0">
                <a:ea typeface="宋体" panose="02010600030101010101" pitchFamily="2" charset="-122"/>
              </a:rPr>
              <a:t>地址映射为物理地址；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不利于程序的浮动；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不支持虚拟存储机制；</a:t>
            </a:r>
          </a:p>
          <a:p>
            <a:pPr lvl="1">
              <a:lnSpc>
                <a:spcPct val="85000"/>
              </a:lnSpc>
            </a:pP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运行时</a:t>
            </a:r>
            <a:r>
              <a:rPr lang="zh-CN" altLang="en-US" sz="1800" b="1" dirty="0">
                <a:ea typeface="宋体" panose="02010600030101010101" pitchFamily="2" charset="-122"/>
              </a:rPr>
              <a:t>完成地址映射(</a:t>
            </a:r>
            <a:r>
              <a:rPr lang="zh-CN" altLang="en-US" sz="2000" b="1" i="1" u="sng" dirty="0">
                <a:solidFill>
                  <a:srgbClr val="7030A0"/>
                </a:solidFill>
                <a:ea typeface="宋体" panose="02010600030101010101" pitchFamily="2" charset="-122"/>
              </a:rPr>
              <a:t>Execution time</a:t>
            </a:r>
            <a:r>
              <a:rPr lang="zh-CN" altLang="en-US" sz="1800" b="1" dirty="0">
                <a:ea typeface="宋体" panose="02010600030101010101" pitchFamily="2" charset="-122"/>
              </a:rPr>
              <a:t>)（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现在的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多采用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运行时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将指令使用的逻辑</a:t>
            </a:r>
            <a:r>
              <a:rPr lang="zh-CN" altLang="en-US" sz="1600" b="1" dirty="0">
                <a:ea typeface="宋体" panose="02010600030101010101" pitchFamily="2" charset="-122"/>
              </a:rPr>
              <a:t>地址映射为物理地址  (边执行，边变换)；</a:t>
            </a: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需要硬件支持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；（</a:t>
            </a:r>
            <a:r>
              <a:rPr lang="en-US" altLang="zh-CN" sz="1600" b="1" dirty="0" smtClean="0">
                <a:ea typeface="宋体" panose="02010600030101010101" pitchFamily="2" charset="-122"/>
              </a:rPr>
              <a:t>MMU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2">
              <a:lnSpc>
                <a:spcPct val="85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支持虚拟存储机制（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程序可以装入到内存的任何位置</a:t>
            </a:r>
            <a:r>
              <a:rPr lang="zh-CN" altLang="en-US" sz="1600" b="1" dirty="0">
                <a:ea typeface="宋体" panose="02010600030101010101" pitchFamily="2" charset="-122"/>
              </a:rPr>
              <a:t>）；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611188" y="673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827088" y="1592263"/>
            <a:ext cx="7351712" cy="3573462"/>
          </a:xfrm>
        </p:spPr>
        <p:txBody>
          <a:bodyPr/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在下述三种地址绑定</a:t>
            </a:r>
            <a:r>
              <a:rPr lang="en-US" altLang="zh-CN" sz="2400" b="1" dirty="0"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ea typeface="宋体" panose="02010600030101010101" pitchFamily="2" charset="-122"/>
              </a:rPr>
              <a:t>地址变换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ea typeface="宋体" panose="02010600030101010101" pitchFamily="2" charset="-122"/>
              </a:rPr>
              <a:t>方案中，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程序执行时</a:t>
            </a:r>
            <a:r>
              <a:rPr lang="zh-CN" altLang="en-US" sz="2400" b="1" dirty="0">
                <a:ea typeface="宋体" panose="02010600030101010101" pitchFamily="2" charset="-122"/>
              </a:rPr>
              <a:t>CPU给出的地址是</a:t>
            </a:r>
            <a:r>
              <a:rPr lang="zh-CN" altLang="en-US" sz="2400" b="1" dirty="0">
                <a:solidFill>
                  <a:srgbClr val="0066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400" b="1" dirty="0">
                <a:ea typeface="宋体" panose="02010600030101010101" pitchFamily="2" charset="-122"/>
              </a:rPr>
              <a:t>还是</a:t>
            </a:r>
            <a:r>
              <a:rPr lang="zh-CN" altLang="en-US" sz="2400" b="1" dirty="0">
                <a:solidFill>
                  <a:srgbClr val="006600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400" b="1" dirty="0">
                <a:ea typeface="宋体" panose="02010600030101010101" pitchFamily="2" charset="-122"/>
              </a:rPr>
              <a:t>？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也就是说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，程序执行时，</a:t>
            </a:r>
            <a:r>
              <a:rPr lang="zh-CN" altLang="en-US" sz="2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中的地址码部分</a:t>
            </a:r>
            <a:r>
              <a:rPr lang="zh-CN" altLang="en-US" sz="2400" b="1" dirty="0">
                <a:ea typeface="宋体" panose="02010600030101010101" pitchFamily="2" charset="-122"/>
              </a:rPr>
              <a:t>给出的是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2400" b="1" dirty="0">
                <a:ea typeface="宋体" panose="02010600030101010101" pitchFamily="2" charset="-122"/>
              </a:rPr>
              <a:t>还是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物理地址</a:t>
            </a:r>
            <a:r>
              <a:rPr lang="zh-CN" altLang="en-US" sz="2400" b="1" dirty="0">
                <a:ea typeface="宋体" panose="02010600030101010101" pitchFamily="2" charset="-122"/>
              </a:rPr>
              <a:t>？</a:t>
            </a: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Compile time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Load time；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Execution time；（现在的</a:t>
            </a:r>
            <a:r>
              <a:rPr lang="en-US" altLang="zh-CN" sz="2000" b="1" dirty="0">
                <a:ea typeface="宋体" panose="02010600030101010101" pitchFamily="2" charset="-122"/>
              </a:rPr>
              <a:t>OS</a:t>
            </a:r>
            <a:r>
              <a:rPr lang="zh-CN" altLang="en-US" sz="2000" b="1" dirty="0">
                <a:ea typeface="宋体" panose="02010600030101010101" pitchFamily="2" charset="-122"/>
              </a:rPr>
              <a:t>多采用）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852909" y="3639845"/>
            <a:ext cx="1367161" cy="381739"/>
          </a:xfrm>
          <a:prstGeom prst="wedgeRoundRectCallout">
            <a:avLst>
              <a:gd name="adj1" fmla="val -85768"/>
              <a:gd name="adj2" fmla="val 4854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3819363" y="4140277"/>
            <a:ext cx="1367161" cy="381739"/>
          </a:xfrm>
          <a:prstGeom prst="wedgeRoundRectCallout">
            <a:avLst>
              <a:gd name="adj1" fmla="val -103950"/>
              <a:gd name="adj2" fmla="val 229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物理地址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3819363" y="5064735"/>
            <a:ext cx="1367161" cy="381739"/>
          </a:xfrm>
          <a:prstGeom prst="wedgeRoundRectCallout">
            <a:avLst>
              <a:gd name="adj1" fmla="val -63041"/>
              <a:gd name="adj2" fmla="val -933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逻辑地址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 of Instructions and Data to Memory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294563" cy="4468813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The concept of a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logical address space </a:t>
            </a:r>
            <a:r>
              <a:rPr lang="en-US" altLang="zh-CN" sz="2000" b="1" dirty="0">
                <a:ea typeface="宋体" panose="02010600030101010101" pitchFamily="2" charset="-122"/>
              </a:rPr>
              <a:t>that is bound to a separate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physical address space </a:t>
            </a:r>
            <a:r>
              <a:rPr lang="en-US" altLang="zh-CN" sz="2000" b="1" dirty="0">
                <a:ea typeface="宋体" panose="02010600030101010101" pitchFamily="2" charset="-122"/>
              </a:rPr>
              <a:t>is central to proper memory management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Logical address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generated by the CPU</a:t>
            </a:r>
            <a:r>
              <a:rPr lang="en-US" altLang="zh-CN" sz="2000" dirty="0">
                <a:ea typeface="宋体" panose="02010600030101010101" pitchFamily="2" charset="-122"/>
              </a:rPr>
              <a:t>; also referred to as </a:t>
            </a:r>
            <a:r>
              <a:rPr lang="en-US" altLang="zh-CN" sz="2000" b="1" dirty="0">
                <a:ea typeface="宋体" panose="02010600030101010101" pitchFamily="2" charset="-122"/>
              </a:rPr>
              <a:t>virtual address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Physical address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address seen by the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memory unit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Logical and physical addresses are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the same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compile-time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load-time address-binding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schemes;</a:t>
            </a:r>
          </a:p>
          <a:p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(virtual) and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physical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addresses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differ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 in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execution-time address-binding scheme</a:t>
            </a:r>
          </a:p>
        </p:txBody>
      </p:sp>
    </p:spTree>
    <p:extLst>
      <p:ext uri="{BB962C8B-B14F-4D97-AF65-F5344CB8AC3E}">
        <p14:creationId xmlns:p14="http://schemas.microsoft.com/office/powerpoint/2010/main" val="30058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8:  Memory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Background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Swapping 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Contiguous Memory Allocation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Paging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Structure of the Page Table</a:t>
            </a:r>
          </a:p>
          <a:p>
            <a:r>
              <a:rPr lang="en-US" altLang="zh-CN" sz="2400" b="1" dirty="0">
                <a:ea typeface="宋体" panose="02010600030101010101" pitchFamily="2" charset="-122"/>
              </a:rPr>
              <a:t>Segmentation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Example: The Intel Pentium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15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Memory-Management Unit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MMU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Hardware device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that maps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virtual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physical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In MMU scheme, the value in the </a:t>
            </a:r>
            <a:r>
              <a:rPr lang="en-US" altLang="zh-CN" sz="24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relocation register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is </a:t>
            </a:r>
            <a:r>
              <a:rPr lang="en-US" altLang="zh-CN" sz="24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added</a:t>
            </a:r>
            <a:r>
              <a:rPr lang="en-US" altLang="zh-CN" sz="2400" dirty="0" smtClean="0">
                <a:ea typeface="宋体" panose="02010600030101010101" pitchFamily="2" charset="-122"/>
              </a:rPr>
              <a:t> to every address generated by a user process at the time it is sent to memory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relocation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register, i.e. base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u="sng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user program </a:t>
            </a:r>
            <a:r>
              <a:rPr lang="en-US" altLang="zh-CN" sz="2400" dirty="0">
                <a:ea typeface="宋体" panose="02010600030101010101" pitchFamily="2" charset="-122"/>
              </a:rPr>
              <a:t>deals with </a:t>
            </a:r>
            <a:r>
              <a:rPr lang="en-US" altLang="zh-CN" sz="2400" u="sng" dirty="0">
                <a:solidFill>
                  <a:srgbClr val="0000CC"/>
                </a:solidFill>
                <a:ea typeface="宋体" panose="02010600030101010101" pitchFamily="2" charset="-122"/>
              </a:rPr>
              <a:t>logical addresses</a:t>
            </a:r>
            <a:r>
              <a:rPr lang="en-US" altLang="zh-CN" sz="2400" dirty="0">
                <a:ea typeface="宋体" panose="02010600030101010101" pitchFamily="2" charset="-122"/>
              </a:rPr>
              <a:t>; it </a:t>
            </a:r>
            <a:r>
              <a:rPr lang="en-US" altLang="zh-CN" sz="2400" u="sng" dirty="0">
                <a:solidFill>
                  <a:srgbClr val="C00000"/>
                </a:solidFill>
                <a:ea typeface="宋体" panose="02010600030101010101" pitchFamily="2" charset="-122"/>
              </a:rPr>
              <a:t>never sees </a:t>
            </a: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real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2045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Hardware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39838"/>
            <a:ext cx="8056562" cy="1734181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A pair of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2000" dirty="0">
                <a:ea typeface="宋体" panose="02010600030101010101" pitchFamily="2" charset="-122"/>
              </a:rPr>
              <a:t> and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2000" dirty="0">
                <a:ea typeface="宋体" panose="02010600030101010101" pitchFamily="2" charset="-122"/>
              </a:rPr>
              <a:t> registers define the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logical address space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registers </a:t>
            </a:r>
            <a:r>
              <a:rPr lang="en-US" altLang="zh-CN" sz="2000" dirty="0">
                <a:ea typeface="宋体" panose="02010600030101010101" pitchFamily="2" charset="-122"/>
              </a:rPr>
              <a:t>also called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relocation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上述两个寄存器的内容，只能由</a:t>
            </a:r>
            <a:r>
              <a:rPr lang="en-US" altLang="zh-CN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20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设置，不允许用户直接设置。</a:t>
            </a:r>
            <a:endParaRPr lang="en-US" altLang="zh-CN" sz="2000" b="1" u="sng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设置这些寄存器的值通过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特权指令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完成</a:t>
            </a:r>
            <a:endParaRPr lang="en-US" altLang="zh-CN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650291" y="3098306"/>
            <a:ext cx="4723876" cy="252125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6580039" y="3521961"/>
            <a:ext cx="1855433" cy="639192"/>
          </a:xfrm>
          <a:prstGeom prst="wedgeRoundRectCallout">
            <a:avLst>
              <a:gd name="adj1" fmla="val -59950"/>
              <a:gd name="adj2" fmla="val 339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registers </a:t>
            </a:r>
            <a:endParaRPr lang="en-US" altLang="zh-CN" sz="1600" b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relocation register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580039" y="4416486"/>
            <a:ext cx="1855433" cy="850457"/>
          </a:xfrm>
          <a:prstGeom prst="wedgeRoundRectCallout">
            <a:avLst>
              <a:gd name="adj1" fmla="val -61428"/>
              <a:gd name="adj2" fmla="val -1330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6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limit </a:t>
            </a: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registers </a:t>
            </a:r>
            <a:endParaRPr lang="en-US" altLang="zh-CN" sz="1600" b="1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进程的地址空间大小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68299"/>
            <a:ext cx="9018588" cy="59531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HW address protection with base and limit registers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DC83D-4FB6-46B9-BB10-775866B56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239838"/>
            <a:ext cx="8056562" cy="8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Binding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logical address  </a:t>
            </a:r>
            <a:r>
              <a:rPr lang="en-US" altLang="zh-CN" sz="2000" dirty="0">
                <a:ea typeface="宋体" panose="02010600030101010101" pitchFamily="2" charset="-122"/>
              </a:rPr>
              <a:t>to a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physical address ;</a:t>
            </a: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Memory Protection</a:t>
            </a:r>
            <a:r>
              <a:rPr lang="zh-CN" altLang="en-US" sz="2000" dirty="0">
                <a:ea typeface="宋体" panose="02010600030101010101" pitchFamily="2" charset="-122"/>
              </a:rPr>
              <a:t>；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1013287" y="2273702"/>
            <a:ext cx="7154169" cy="35944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1917576" y="4563122"/>
            <a:ext cx="1127465" cy="417250"/>
          </a:xfrm>
          <a:prstGeom prst="wedgeRoundRectCallout">
            <a:avLst>
              <a:gd name="adj1" fmla="val 59952"/>
              <a:gd name="adj2" fmla="val -1319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存储保护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669654" y="4651898"/>
            <a:ext cx="1127465" cy="417250"/>
          </a:xfrm>
          <a:prstGeom prst="wedgeRoundRectCallout">
            <a:avLst>
              <a:gd name="adj1" fmla="val 4834"/>
              <a:gd name="adj2" fmla="val -1340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地址变换</a:t>
            </a:r>
          </a:p>
        </p:txBody>
      </p:sp>
    </p:spTree>
    <p:extLst>
      <p:ext uri="{BB962C8B-B14F-4D97-AF65-F5344CB8AC3E}">
        <p14:creationId xmlns:p14="http://schemas.microsoft.com/office/powerpoint/2010/main" val="41857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8.1.5 Link    (Dynamic Linking and Shared Libraries)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003300"/>
            <a:ext cx="8031163" cy="5437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一个用户程序的运行需要经历以下几个步骤：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编写源程序（Source code）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编译 （compiler </a:t>
            </a:r>
            <a:r>
              <a:rPr lang="zh-CN" altLang="en-US" sz="1800" b="1" dirty="0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链接 （Link）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静态链接 （.lib）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运行之前完成链接，将所有的程序模块链接起来，形成一个可执行文件，运行时直接装入内存；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链接及装入过程费时，有些用不到的模块不需要链接及装入；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不便于模块的升级；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运行速度快；</a:t>
            </a:r>
          </a:p>
          <a:p>
            <a:pPr lvl="2">
              <a:lnSpc>
                <a:spcPct val="90000"/>
              </a:lnSpc>
            </a:pPr>
            <a:r>
              <a:rPr lang="zh-CN" altLang="en-US" sz="1600" b="1" u="sng" dirty="0">
                <a:solidFill>
                  <a:srgbClr val="0000CC"/>
                </a:solidFill>
                <a:ea typeface="宋体" panose="02010600030101010101" pitchFamily="2" charset="-122"/>
              </a:rPr>
              <a:t>动态链接 （.DLL）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运行时仅链接需要的模块；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运行调用时进行链接；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减少了链接需要的时间；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节省内存空间；</a:t>
            </a:r>
          </a:p>
          <a:p>
            <a:pPr lvl="3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便于模块的升级、共享；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装入 （加载，loading）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执行（run）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323425" y="3551069"/>
            <a:ext cx="4651900" cy="905522"/>
          </a:xfrm>
          <a:prstGeom prst="wedgeRoundRectCallout">
            <a:avLst>
              <a:gd name="adj1" fmla="val -20833"/>
              <a:gd name="adj2" fmla="val 476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关于编译、链接等相关概念与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过程，请参阅</a:t>
            </a:r>
            <a:endParaRPr lang="en-US" altLang="zh-CN" sz="16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编译和链接那点事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endParaRPr lang="en-US" altLang="zh-CN" sz="16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://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mt.sohu.com/20180424/n535738943.shtml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490472"/>
            <a:ext cx="7204803" cy="4343399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13232" y="53949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GCC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编译过程分解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12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926" y="369310"/>
            <a:ext cx="6529388" cy="439095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dirty="0"/>
              <a:t>一个典型程序的转换处理过程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1436291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stdio.h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cs typeface="Arial" pitchFamily="34" charset="0"/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cs typeface="Arial" pitchFamily="34" charset="0"/>
              </a:rPr>
              <a:t>}</a:t>
            </a:r>
            <a:endParaRPr lang="zh-CN" altLang="en-U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35 105 110 99 108 117 100 101 32 60 115 116 100 105 111 46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104 62 10 10 105 110 116 32 109 97 105 110 40 41 10 123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10 32 32 32 32 112 114 105 110 116 102 40 34 104 101 108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rgbClr val="0000CC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功能：输出“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4811295"/>
            <a:ext cx="769938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4816057"/>
            <a:ext cx="769938" cy="798513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4836695"/>
            <a:ext cx="769938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4827170"/>
            <a:ext cx="769937" cy="7985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(ld)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30813" y="4090570"/>
            <a:ext cx="1495425" cy="727075"/>
            <a:chOff x="3295" y="2749"/>
            <a:chExt cx="942" cy="458"/>
          </a:xfrm>
        </p:grpSpPr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计算机不能直接执行</a:t>
            </a:r>
            <a:r>
              <a:rPr lang="en-US" altLang="zh-CN" sz="2000" dirty="0" err="1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hello.c</a:t>
            </a:r>
            <a:r>
              <a:rPr lang="zh-CN" altLang="en-US" sz="2000" dirty="0">
                <a:solidFill>
                  <a:srgbClr val="ED161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9413" y="4854157"/>
            <a:ext cx="1041400" cy="1031875"/>
            <a:chOff x="239" y="3230"/>
            <a:chExt cx="656" cy="650"/>
          </a:xfrm>
        </p:grpSpPr>
        <p:grpSp>
          <p:nvGrpSpPr>
            <p:cNvPr id="40996" name="Group 17"/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40998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11375" y="4830345"/>
            <a:ext cx="1085850" cy="1016000"/>
            <a:chOff x="1330" y="3215"/>
            <a:chExt cx="684" cy="640"/>
          </a:xfrm>
        </p:grpSpPr>
        <p:grpSp>
          <p:nvGrpSpPr>
            <p:cNvPr id="40992" name="Group 22"/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40994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40993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83025" y="4844632"/>
            <a:ext cx="1055688" cy="1279525"/>
            <a:chOff x="2446" y="3224"/>
            <a:chExt cx="665" cy="806"/>
          </a:xfrm>
        </p:grpSpPr>
        <p:grpSp>
          <p:nvGrpSpPr>
            <p:cNvPr id="40988" name="Group 27"/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40990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1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40989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659438" y="4803355"/>
            <a:ext cx="1093787" cy="1292225"/>
            <a:chOff x="3565" y="3198"/>
            <a:chExt cx="689" cy="814"/>
          </a:xfrm>
        </p:grpSpPr>
        <p:grpSp>
          <p:nvGrpSpPr>
            <p:cNvPr id="40984" name="Group 32"/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40986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40985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二进制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7494588" y="4787482"/>
            <a:ext cx="1117600" cy="1279525"/>
            <a:chOff x="4721" y="3188"/>
            <a:chExt cx="704" cy="806"/>
          </a:xfrm>
        </p:grpSpPr>
        <p:grpSp>
          <p:nvGrpSpPr>
            <p:cNvPr id="40980" name="Group 37"/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40982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40981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二进制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GCC+Linux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平台中的处理过程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205282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1996354" y="1728180"/>
            <a:ext cx="4089400" cy="3768090"/>
            <a:chOff x="1088" y="3606"/>
            <a:chExt cx="3166" cy="2486"/>
          </a:xfrm>
          <a:noFill/>
        </p:grpSpPr>
        <p:sp>
          <p:nvSpPr>
            <p:cNvPr id="3" name="文本框 12"/>
            <p:cNvSpPr txBox="1"/>
            <p:nvPr/>
          </p:nvSpPr>
          <p:spPr>
            <a:xfrm>
              <a:off x="1549" y="3609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OBJs</a:t>
              </a:r>
              <a:endParaRPr lang="en-US" altLang="zh-CN" sz="2000" kern="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" name="文本框 18"/>
            <p:cNvSpPr txBox="1"/>
            <p:nvPr/>
          </p:nvSpPr>
          <p:spPr>
            <a:xfrm>
              <a:off x="3012" y="3606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 err="1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LiBs</a:t>
              </a:r>
              <a:endParaRPr lang="en-US" altLang="zh-CN" sz="2000" kern="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" name="文本框 26"/>
            <p:cNvSpPr txBox="1"/>
            <p:nvPr/>
          </p:nvSpPr>
          <p:spPr>
            <a:xfrm>
              <a:off x="1088" y="5211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libs</a:t>
              </a:r>
            </a:p>
          </p:txBody>
        </p:sp>
        <p:sp>
          <p:nvSpPr>
            <p:cNvPr id="6" name="文本框 29"/>
            <p:cNvSpPr txBox="1"/>
            <p:nvPr/>
          </p:nvSpPr>
          <p:spPr>
            <a:xfrm>
              <a:off x="3464" y="5211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exe</a:t>
              </a:r>
            </a:p>
          </p:txBody>
        </p:sp>
        <p:sp>
          <p:nvSpPr>
            <p:cNvPr id="7" name="文本框 35"/>
            <p:cNvSpPr txBox="1"/>
            <p:nvPr/>
          </p:nvSpPr>
          <p:spPr>
            <a:xfrm>
              <a:off x="2273" y="5209"/>
              <a:ext cx="791" cy="416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dll</a:t>
              </a:r>
            </a:p>
          </p:txBody>
        </p:sp>
        <p:sp>
          <p:nvSpPr>
            <p:cNvPr id="8" name="文本框 36"/>
            <p:cNvSpPr txBox="1"/>
            <p:nvPr/>
          </p:nvSpPr>
          <p:spPr>
            <a:xfrm>
              <a:off x="2223" y="4372"/>
              <a:ext cx="885" cy="41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kern="0" dirty="0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Linker</a:t>
              </a:r>
            </a:p>
          </p:txBody>
        </p:sp>
        <p:sp>
          <p:nvSpPr>
            <p:cNvPr id="9" name="椭圆 46"/>
            <p:cNvSpPr/>
            <p:nvPr/>
          </p:nvSpPr>
          <p:spPr>
            <a:xfrm>
              <a:off x="2175" y="4354"/>
              <a:ext cx="954" cy="532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直接箭头连接符 50"/>
            <p:cNvCxnSpPr>
              <a:stCxn id="3" idx="2"/>
              <a:endCxn id="9" idx="1"/>
            </p:cNvCxnSpPr>
            <p:nvPr/>
          </p:nvCxnSpPr>
          <p:spPr>
            <a:xfrm>
              <a:off x="1945" y="4025"/>
              <a:ext cx="370" cy="4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51"/>
            <p:cNvCxnSpPr>
              <a:stCxn id="4" idx="2"/>
              <a:endCxn id="9" idx="7"/>
            </p:cNvCxnSpPr>
            <p:nvPr/>
          </p:nvCxnSpPr>
          <p:spPr>
            <a:xfrm flipH="1">
              <a:off x="2989" y="4022"/>
              <a:ext cx="419" cy="41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52"/>
            <p:cNvCxnSpPr>
              <a:stCxn id="9" idx="3"/>
              <a:endCxn id="5" idx="0"/>
            </p:cNvCxnSpPr>
            <p:nvPr/>
          </p:nvCxnSpPr>
          <p:spPr>
            <a:xfrm flipH="1">
              <a:off x="1484" y="4808"/>
              <a:ext cx="831" cy="40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53"/>
            <p:cNvCxnSpPr>
              <a:stCxn id="9" idx="4"/>
              <a:endCxn id="7" idx="0"/>
            </p:cNvCxnSpPr>
            <p:nvPr/>
          </p:nvCxnSpPr>
          <p:spPr>
            <a:xfrm>
              <a:off x="2652" y="4886"/>
              <a:ext cx="17" cy="32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54"/>
            <p:cNvCxnSpPr>
              <a:stCxn id="9" idx="5"/>
              <a:endCxn id="6" idx="0"/>
            </p:cNvCxnSpPr>
            <p:nvPr/>
          </p:nvCxnSpPr>
          <p:spPr>
            <a:xfrm>
              <a:off x="2989" y="4808"/>
              <a:ext cx="871" cy="40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55"/>
            <p:cNvSpPr txBox="1"/>
            <p:nvPr/>
          </p:nvSpPr>
          <p:spPr>
            <a:xfrm>
              <a:off x="1642" y="5676"/>
              <a:ext cx="1964" cy="41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0" dirty="0" err="1">
                  <a:solidFill>
                    <a:schemeClr val="dk1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链接程序的功能</a:t>
              </a:r>
              <a:endParaRPr lang="en-US" altLang="zh-CN" kern="0" dirty="0">
                <a:solidFill>
                  <a:schemeClr val="dk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04193" y="377037"/>
            <a:ext cx="7314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 </a:t>
            </a:r>
            <a:r>
              <a:rPr lang="zh-CN" alt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Link    (Dynamic Linking and Shared Libraries)</a:t>
            </a:r>
          </a:p>
        </p:txBody>
      </p:sp>
    </p:spTree>
    <p:extLst>
      <p:ext uri="{BB962C8B-B14F-4D97-AF65-F5344CB8AC3E}">
        <p14:creationId xmlns:p14="http://schemas.microsoft.com/office/powerpoint/2010/main" val="350667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Dynamic Linking and Shared Libraries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2650" y="1235075"/>
            <a:ext cx="7381875" cy="4681538"/>
          </a:xfrm>
        </p:spPr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Linking postponed until execution time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Small piece of code, </a:t>
            </a:r>
            <a:r>
              <a:rPr lang="en-US" altLang="zh-CN" sz="2000" i="1" dirty="0">
                <a:ea typeface="宋体" panose="02010600030101010101" pitchFamily="2" charset="-122"/>
              </a:rPr>
              <a:t>stub</a:t>
            </a:r>
            <a:r>
              <a:rPr lang="en-US" altLang="zh-CN" sz="2000" dirty="0">
                <a:ea typeface="宋体" panose="02010600030101010101" pitchFamily="2" charset="-122"/>
              </a:rPr>
              <a:t>, used to locate the appropriate memory-resident library routine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Stub replaces itself with the address of the routine, and executes the routine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Operating system needed to check if routine is in processes’ memory address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Dynamic linking is particularly useful for libraries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System also known as </a:t>
            </a:r>
            <a:r>
              <a:rPr lang="en-US" altLang="zh-CN" sz="2000" b="1" dirty="0">
                <a:ea typeface="宋体" panose="02010600030101010101" pitchFamily="2" charset="-122"/>
              </a:rPr>
              <a:t>shared libraries</a:t>
            </a:r>
          </a:p>
          <a:p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关于编译、链接等相关概念与过程请参阅“编译和链接那点事”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-http://mt.sohu.com/20180424/n535738943.shtml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8.1.4 Loading--Dynamic Loading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003300"/>
            <a:ext cx="7580313" cy="5437188"/>
          </a:xfrm>
        </p:spPr>
        <p:txBody>
          <a:bodyPr/>
          <a:lstStyle/>
          <a:p>
            <a:r>
              <a:rPr lang="zh-CN" altLang="en-US" sz="1800" b="1" dirty="0">
                <a:ea typeface="宋体" panose="02010600030101010101" pitchFamily="2" charset="-122"/>
              </a:rPr>
              <a:t>一个用户程序的运行需要经历以下几个步骤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编写源程序（Source code）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编译 （compiler </a:t>
            </a:r>
            <a:r>
              <a:rPr lang="zh-CN" altLang="en-US" sz="1800" b="1" dirty="0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1800" b="1" dirty="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链接 （Link）</a:t>
            </a:r>
          </a:p>
          <a:p>
            <a:pPr lvl="1"/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装入 （加载，loading）</a:t>
            </a:r>
          </a:p>
          <a:p>
            <a:pPr lvl="2"/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绝对装入方式</a:t>
            </a:r>
          </a:p>
          <a:p>
            <a:pPr lvl="3"/>
            <a:r>
              <a:rPr lang="zh-CN" altLang="en-US" sz="1400" b="1" dirty="0" smtClean="0">
                <a:ea typeface="宋体" panose="02010600030101010101" pitchFamily="2" charset="-122"/>
              </a:rPr>
              <a:t>装入程序的</a:t>
            </a:r>
            <a:r>
              <a:rPr lang="zh-CN" altLang="en-US" sz="1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所有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模块，</a:t>
            </a:r>
            <a:r>
              <a:rPr lang="zh-CN" altLang="en-US" sz="1400" b="1" dirty="0">
                <a:ea typeface="宋体" panose="02010600030101010101" pitchFamily="2" charset="-122"/>
              </a:rPr>
              <a:t>程序才可</a:t>
            </a:r>
            <a:r>
              <a:rPr lang="zh-CN" altLang="en-US" sz="1400" b="1" dirty="0" smtClean="0">
                <a:ea typeface="宋体" panose="02010600030101010101" pitchFamily="2" charset="-122"/>
              </a:rPr>
              <a:t>执行；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装入时费时，浪费内存；但管理简单，运行时速度</a:t>
            </a:r>
            <a:r>
              <a:rPr lang="zh-CN" altLang="en-US" sz="1400" b="1" dirty="0" smtClean="0">
                <a:ea typeface="宋体" panose="02010600030101010101" pitchFamily="2" charset="-122"/>
              </a:rPr>
              <a:t>快，不支持虚拟存储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b="1" u="sng" dirty="0">
                <a:solidFill>
                  <a:srgbClr val="0000CC"/>
                </a:solidFill>
                <a:ea typeface="宋体" panose="02010600030101010101" pitchFamily="2" charset="-122"/>
              </a:rPr>
              <a:t>动态运行时装入 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(Dynamic Loading)</a:t>
            </a:r>
            <a:endParaRPr lang="zh-CN" altLang="en-US" sz="1600" b="1" u="sng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 smtClean="0">
                <a:ea typeface="宋体" panose="02010600030101010101" pitchFamily="2" charset="-122"/>
              </a:rPr>
              <a:t>可</a:t>
            </a:r>
            <a:r>
              <a:rPr lang="zh-CN" altLang="en-US" sz="1400" b="1" dirty="0">
                <a:ea typeface="宋体" panose="02010600030101010101" pitchFamily="2" charset="-122"/>
              </a:rPr>
              <a:t>只装入</a:t>
            </a:r>
            <a:r>
              <a:rPr lang="zh-CN" altLang="en-US" sz="1400" b="1" dirty="0">
                <a:solidFill>
                  <a:srgbClr val="006600"/>
                </a:solidFill>
                <a:ea typeface="宋体" panose="02010600030101010101" pitchFamily="2" charset="-122"/>
              </a:rPr>
              <a:t>主控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模块，或部分模块，</a:t>
            </a:r>
            <a:r>
              <a:rPr lang="zh-CN" altLang="en-US" sz="1400" b="1" dirty="0">
                <a:ea typeface="宋体" panose="02010600030101010101" pitchFamily="2" charset="-122"/>
              </a:rPr>
              <a:t>即可运行该程序；</a:t>
            </a: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其它模块被调用时再装入；</a:t>
            </a:r>
          </a:p>
          <a:p>
            <a:pPr lvl="4"/>
            <a:r>
              <a:rPr lang="zh-CN" altLang="en-US" sz="1200" b="1" dirty="0">
                <a:ea typeface="宋体" panose="02010600030101010101" pitchFamily="2" charset="-122"/>
              </a:rPr>
              <a:t>提高了内存的利用率，只有需要的模块才被装入；</a:t>
            </a: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管理复杂，运行时速度降低；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/>
            <a:r>
              <a:rPr lang="zh-CN" altLang="en-US" sz="1400" b="1" dirty="0">
                <a:ea typeface="宋体" panose="02010600030101010101" pitchFamily="2" charset="-122"/>
              </a:rPr>
              <a:t>支持虚拟存储</a:t>
            </a:r>
          </a:p>
          <a:p>
            <a:pPr lvl="1"/>
            <a:r>
              <a:rPr lang="zh-CN" altLang="en-US" sz="1800" b="1" dirty="0">
                <a:ea typeface="宋体" panose="02010600030101010101" pitchFamily="2" charset="-122"/>
              </a:rPr>
              <a:t>执行（run）</a:t>
            </a:r>
          </a:p>
        </p:txBody>
      </p:sp>
    </p:spTree>
    <p:extLst>
      <p:ext uri="{BB962C8B-B14F-4D97-AF65-F5344CB8AC3E}">
        <p14:creationId xmlns:p14="http://schemas.microsoft.com/office/powerpoint/2010/main" val="12442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装入的含义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8011" y="1003300"/>
            <a:ext cx="6533205" cy="5437188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装入一个可执行程序，也就是为该程序创建一个相应的进程；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创建一个新的进程的过程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为进程创建</a:t>
            </a:r>
            <a:r>
              <a:rPr lang="zh-CN" altLang="en-US" sz="1600" dirty="0">
                <a:ea typeface="宋体" panose="02010600030101010101" pitchFamily="2" charset="-122"/>
              </a:rPr>
              <a:t>一个独立的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虚拟地址</a:t>
            </a:r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不是创建空间，只是建立一个数据结构（如页表），</a:t>
            </a:r>
            <a:r>
              <a:rPr lang="zh-CN" altLang="en-US" sz="1400" dirty="0">
                <a:solidFill>
                  <a:srgbClr val="C00000"/>
                </a:solidFill>
                <a:ea typeface="宋体" panose="02010600030101010101" pitchFamily="2" charset="-122"/>
              </a:rPr>
              <a:t>以实现程序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的虚拟空间与内存空间的映射；</a:t>
            </a:r>
            <a:endParaRPr lang="en-US" altLang="zh-CN" sz="1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dirty="0" smtClean="0">
                <a:ea typeface="宋体" panose="02010600030101010101" pitchFamily="2" charset="-122"/>
              </a:rPr>
              <a:t>在支持虚拟存储管理的系统中，开始时页表可以是空的；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读取可执行文件头，建立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虚拟空间与可执行文件的映射</a:t>
            </a:r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关系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确定当前</a:t>
            </a:r>
            <a:r>
              <a:rPr lang="zh-CN" altLang="en-US" sz="1400" b="1" dirty="0">
                <a:solidFill>
                  <a:srgbClr val="006600"/>
                </a:solidFill>
                <a:ea typeface="宋体" panose="02010600030101010101" pitchFamily="2" charset="-122"/>
              </a:rPr>
              <a:t>正在执行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的代码段（页）在可执行文件中的位置；</a:t>
            </a:r>
            <a:endParaRPr lang="en-US" altLang="zh-CN" sz="1400" b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访问的那部分内容不在内存时，从该位置装入到内存中；</a:t>
            </a:r>
            <a:endParaRPr lang="en-US" altLang="zh-CN" sz="1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将</a:t>
            </a:r>
            <a:r>
              <a:rPr lang="en-US" altLang="zh-CN" sz="1600" dirty="0">
                <a:ea typeface="宋体" panose="02010600030101010101" pitchFamily="2" charset="-122"/>
              </a:rPr>
              <a:t>CPU</a:t>
            </a:r>
            <a:r>
              <a:rPr lang="zh-CN" altLang="en-US" sz="1600" dirty="0">
                <a:ea typeface="宋体" panose="02010600030101010101" pitchFamily="2" charset="-122"/>
              </a:rPr>
              <a:t>的指令寄存器设置成可执行文件的入口</a:t>
            </a:r>
            <a:r>
              <a:rPr lang="zh-CN" altLang="en-US" sz="1600" dirty="0" smtClean="0">
                <a:ea typeface="宋体" panose="02010600030101010101" pitchFamily="2" charset="-122"/>
              </a:rPr>
              <a:t>地址；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启动进程的</a:t>
            </a:r>
            <a:r>
              <a:rPr lang="zh-CN" altLang="en-US" sz="1600" dirty="0" smtClean="0">
                <a:ea typeface="宋体" panose="02010600030101010101" pitchFamily="2" charset="-122"/>
              </a:rPr>
              <a:t>执行；（进入就绪队列）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需要时将要访问的程序和数据从外存装入</a:t>
            </a:r>
            <a:r>
              <a:rPr lang="zh-CN" altLang="en-US" sz="1600" dirty="0" smtClean="0">
                <a:ea typeface="宋体" panose="02010600030101010101" pitchFamily="2" charset="-122"/>
              </a:rPr>
              <a:t>内存；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7030A0"/>
                </a:solidFill>
                <a:ea typeface="宋体" panose="02010600030101010101" pitchFamily="2" charset="-122"/>
              </a:rPr>
              <a:t>参见“程序员的自我修养”第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7030A0"/>
                </a:solidFill>
                <a:ea typeface="宋体" panose="02010600030101010101" pitchFamily="2" charset="-122"/>
              </a:rPr>
              <a:t>章。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1CBD4-F01C-4CE3-8FB3-543C4E64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7084381" y="1338116"/>
            <a:ext cx="1874693" cy="308142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4873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585913"/>
            <a:ext cx="6945313" cy="324485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To provide a detailed description of various ways of organizing memory hardware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To discuss various memory-management techniques, including paging and segmentation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Dynamic Loading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5338" y="1157288"/>
            <a:ext cx="7578725" cy="44831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Routine is not loaded until it is called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Better memory-space utilization; unused routine is never loaded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Useful when large amounts of code are needed to handle infrequently occurring cases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No special support from the operating system is required implemented through program design</a:t>
            </a:r>
          </a:p>
        </p:txBody>
      </p:sp>
    </p:spTree>
    <p:extLst>
      <p:ext uri="{BB962C8B-B14F-4D97-AF65-F5344CB8AC3E}">
        <p14:creationId xmlns:p14="http://schemas.microsoft.com/office/powerpoint/2010/main" val="6945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8.2 Swapping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130300"/>
            <a:ext cx="7591425" cy="4838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A process can be swapped temporarily out of memory to a backing store, and then brought back into memory for continued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execution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Backing store</a:t>
            </a:r>
            <a:r>
              <a:rPr lang="en-US" altLang="zh-CN" sz="1800" dirty="0">
                <a:ea typeface="宋体" panose="02010600030101010101" pitchFamily="2" charset="-122"/>
              </a:rPr>
              <a:t> – fast disk large enough to accommodate copies of all memory images for all users; must provide direct access to these memory </a:t>
            </a:r>
            <a:r>
              <a:rPr lang="en-US" altLang="zh-CN" sz="1800" dirty="0" smtClean="0">
                <a:ea typeface="宋体" panose="02010600030101010101" pitchFamily="2" charset="-122"/>
              </a:rPr>
              <a:t>images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Roll out, roll in</a:t>
            </a:r>
            <a:r>
              <a:rPr lang="en-US" altLang="zh-CN" sz="1800" dirty="0">
                <a:ea typeface="宋体" panose="02010600030101010101" pitchFamily="2" charset="-122"/>
              </a:rPr>
              <a:t> – swapping variant used for priority-based scheduling algorithms; lower-priority process is swapped out so higher-priority process can be loaded and </a:t>
            </a:r>
            <a:r>
              <a:rPr lang="en-US" altLang="zh-CN" sz="1800" dirty="0" smtClean="0">
                <a:ea typeface="宋体" panose="02010600030101010101" pitchFamily="2" charset="-122"/>
              </a:rPr>
              <a:t>executed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Major part of swap time is transfer time; total transfer time is directly proportional to the amount of memory </a:t>
            </a:r>
            <a:r>
              <a:rPr lang="en-US" altLang="zh-CN" sz="1800" dirty="0" smtClean="0">
                <a:ea typeface="宋体" panose="02010600030101010101" pitchFamily="2" charset="-122"/>
              </a:rPr>
              <a:t>swapped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r>
              <a:rPr lang="en-US" altLang="zh-CN" sz="1800" dirty="0" smtClean="0"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Modified versions of swapping are found on many systems (i.e., UNIX, Linux, and Windows</a:t>
            </a:r>
            <a:r>
              <a:rPr lang="en-US" altLang="zh-CN" sz="1800" dirty="0" smtClean="0"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System maintains a </a:t>
            </a:r>
            <a:r>
              <a:rPr lang="en-US" altLang="zh-CN" sz="1800" b="1" dirty="0">
                <a:ea typeface="宋体" panose="02010600030101010101" pitchFamily="2" charset="-122"/>
              </a:rPr>
              <a:t>ready queue</a:t>
            </a:r>
            <a:r>
              <a:rPr lang="en-US" altLang="zh-CN" sz="1800" dirty="0">
                <a:ea typeface="宋体" panose="02010600030101010101" pitchFamily="2" charset="-122"/>
              </a:rPr>
              <a:t> of ready-to-run processes which have memory images on </a:t>
            </a:r>
            <a:r>
              <a:rPr lang="en-US" altLang="zh-CN" sz="1800" dirty="0" smtClean="0">
                <a:ea typeface="宋体" panose="02010600030101010101" pitchFamily="2" charset="-122"/>
              </a:rPr>
              <a:t>disk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Swapping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1965960" y="1262507"/>
            <a:ext cx="4526280" cy="261454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4118483"/>
            <a:ext cx="7029450" cy="2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ea typeface="宋体" panose="02010600030101010101" pitchFamily="2" charset="-122"/>
              </a:rPr>
              <a:t>早期的</a:t>
            </a:r>
            <a:r>
              <a:rPr lang="en-US" altLang="zh-CN" sz="2000" dirty="0" smtClean="0">
                <a:ea typeface="宋体" panose="02010600030101010101" pitchFamily="2" charset="-122"/>
              </a:rPr>
              <a:t>UNIX</a:t>
            </a:r>
            <a:r>
              <a:rPr lang="zh-CN" altLang="en-US" sz="2000" dirty="0" smtClean="0">
                <a:ea typeface="宋体" panose="02010600030101010101" pitchFamily="2" charset="-122"/>
              </a:rPr>
              <a:t>对换时，是对换整个进程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例如</a:t>
            </a:r>
            <a:r>
              <a:rPr lang="zh-CN" altLang="en-US" sz="1800" dirty="0" smtClean="0">
                <a:ea typeface="宋体" panose="02010600030101010101" pitchFamily="2" charset="-122"/>
              </a:rPr>
              <a:t>采用采用分区管理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swaper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现在的操作系统支持虚拟内存技术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以页为单位进行对换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pager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0" y="33178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操作系统对对换区的管理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47813"/>
            <a:ext cx="7029450" cy="4908550"/>
          </a:xfrm>
        </p:spPr>
        <p:txBody>
          <a:bodyPr/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对换区追求速度；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一般</a:t>
            </a:r>
            <a:r>
              <a:rPr lang="zh-CN" altLang="en-US" sz="2000" b="1" dirty="0">
                <a:ea typeface="宋体" panose="02010600030101010101" pitchFamily="2" charset="-122"/>
              </a:rPr>
              <a:t>文件的管理还追求空间的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利用率；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95/98</a:t>
            </a:r>
          </a:p>
          <a:p>
            <a:pPr lvl="1"/>
            <a:r>
              <a:rPr lang="en-US" altLang="zh-CN" sz="2000" b="1" dirty="0">
                <a:ea typeface="宋体" panose="02010600030101010101" pitchFamily="2" charset="-122"/>
              </a:rPr>
              <a:t>Swap (</a:t>
            </a:r>
            <a:r>
              <a:rPr lang="zh-CN" altLang="en-US" sz="2000" b="1" dirty="0">
                <a:ea typeface="宋体" panose="02010600030101010101" pitchFamily="2" charset="-122"/>
              </a:rPr>
              <a:t>连续区域</a:t>
            </a:r>
            <a:r>
              <a:rPr lang="en-US" altLang="zh-CN" sz="2000" b="1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NT/Windows XP/win7/win8</a:t>
            </a:r>
          </a:p>
          <a:p>
            <a:pPr lvl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Pagefile.sys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</a:rPr>
              <a:t>（区域可以不连续，但最好连续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Windows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10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Pagefile.sys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swapfile.sys</a:t>
            </a:r>
            <a:endParaRPr lang="zh-CN" altLang="en-US" sz="20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UNIX及Linux</a:t>
            </a: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一般</a:t>
            </a:r>
            <a:r>
              <a:rPr lang="zh-CN" altLang="en-US" sz="2000" b="1" dirty="0">
                <a:ea typeface="宋体" panose="02010600030101010101" pitchFamily="2" charset="-122"/>
              </a:rPr>
              <a:t>采用独立磁盘分区作为对换区</a:t>
            </a:r>
          </a:p>
        </p:txBody>
      </p:sp>
      <p:sp>
        <p:nvSpPr>
          <p:cNvPr id="4" name="新月形 3"/>
          <p:cNvSpPr/>
          <p:nvPr/>
        </p:nvSpPr>
        <p:spPr>
          <a:xfrm>
            <a:off x="7342188" y="592296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16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本章几种具体的内存管理方案的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学习要点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8.3 Contiguous Memory Allocation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241425"/>
            <a:ext cx="7664450" cy="5270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Main memory usually </a:t>
            </a:r>
            <a:r>
              <a:rPr lang="en-US" altLang="zh-CN" sz="1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devided</a:t>
            </a:r>
            <a:r>
              <a:rPr lang="en-US" altLang="zh-CN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 partitions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Resident operating system</a:t>
            </a:r>
            <a:r>
              <a:rPr lang="en-US" altLang="zh-CN" sz="1800" dirty="0"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usually held in low memory with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interrupt </a:t>
            </a:r>
            <a:r>
              <a:rPr lang="en-US" altLang="zh-CN" sz="1800" dirty="0" smtClean="0">
                <a:solidFill>
                  <a:srgbClr val="7030A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18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User processes </a:t>
            </a: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then held in high memory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solidFill>
                  <a:srgbClr val="CC6600"/>
                </a:solidFill>
                <a:ea typeface="宋体" panose="02010600030101010101" pitchFamily="2" charset="-122"/>
              </a:rPr>
              <a:t>Single-partition allocation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Multiple- partition allocation</a:t>
            </a:r>
            <a:endParaRPr lang="zh-CN" altLang="en-US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Relocation registers </a:t>
            </a:r>
            <a:r>
              <a:rPr lang="en-US" altLang="zh-CN" sz="1800" dirty="0">
                <a:ea typeface="宋体" panose="02010600030101010101" pitchFamily="2" charset="-122"/>
              </a:rPr>
              <a:t>used to protect user processes from each other, and from changing operating-system code and data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Base register </a:t>
            </a:r>
            <a:r>
              <a:rPr lang="en-US" altLang="zh-CN" sz="1600" dirty="0">
                <a:ea typeface="宋体" panose="02010600030101010101" pitchFamily="2" charset="-122"/>
              </a:rPr>
              <a:t>contains value of smallest physical address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solidFill>
                  <a:srgbClr val="0000CC"/>
                </a:solidFill>
                <a:ea typeface="宋体" panose="02010600030101010101" pitchFamily="2" charset="-122"/>
              </a:rPr>
              <a:t>Limit register </a:t>
            </a:r>
            <a:r>
              <a:rPr lang="en-US" altLang="zh-CN" sz="1600" dirty="0">
                <a:ea typeface="宋体" panose="02010600030101010101" pitchFamily="2" charset="-122"/>
              </a:rPr>
              <a:t>contains range of logical addresses – each logical address must be less than the limit register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  <a:t>MMU</a:t>
            </a:r>
            <a:r>
              <a:rPr lang="en-US" altLang="zh-CN" sz="1600" dirty="0">
                <a:ea typeface="宋体" panose="02010600030101010101" pitchFamily="2" charset="-122"/>
              </a:rPr>
              <a:t> maps logical address </a:t>
            </a:r>
            <a:r>
              <a:rPr lang="en-US" altLang="zh-CN" sz="1600" i="1" dirty="0">
                <a:ea typeface="宋体" panose="02010600030101010101" pitchFamily="2" charset="-122"/>
              </a:rPr>
              <a:t>dynamically</a:t>
            </a:r>
          </a:p>
          <a:p>
            <a:pPr>
              <a:lnSpc>
                <a:spcPct val="90000"/>
              </a:lnSpc>
            </a:pP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注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课件内容与教材内容的顺序不一致（更条理、清晰）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- </a:t>
            </a:r>
            <a:r>
              <a:rPr lang="en-US" altLang="zh-CN" sz="2000" dirty="0">
                <a:solidFill>
                  <a:srgbClr val="002060"/>
                </a:solidFill>
                <a:ea typeface="宋体" panose="02010600030101010101" pitchFamily="2" charset="-122"/>
              </a:rPr>
              <a:t>Single-partition allocation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184275"/>
            <a:ext cx="7405687" cy="1525588"/>
          </a:xfrm>
        </p:spPr>
        <p:txBody>
          <a:bodyPr/>
          <a:lstStyle/>
          <a:p>
            <a:r>
              <a:rPr lang="zh-CN" altLang="en-US" sz="2000" b="1">
                <a:ea typeface="宋体" panose="02010600030101010101" pitchFamily="2" charset="-122"/>
              </a:rPr>
              <a:t>基本思想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用户区中只有一个分区，每个时刻只能运行一道程序；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如：DOS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3072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847975"/>
            <a:ext cx="204787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本框 2"/>
          <p:cNvSpPr txBox="1">
            <a:spLocks noChangeArrowheads="1"/>
          </p:cNvSpPr>
          <p:nvPr/>
        </p:nvSpPr>
        <p:spPr bwMode="auto">
          <a:xfrm>
            <a:off x="2944813" y="527685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DOS</a:t>
            </a:r>
            <a:r>
              <a:rPr lang="zh-CN" altLang="en-US" sz="1800">
                <a:ea typeface="宋体" panose="02010600030101010101" pitchFamily="2" charset="-122"/>
              </a:rPr>
              <a:t>内存图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4824549" y="3326674"/>
            <a:ext cx="1184365" cy="426720"/>
          </a:xfrm>
          <a:prstGeom prst="wedgeRoundRectCallout">
            <a:avLst>
              <a:gd name="adj1" fmla="val -72820"/>
              <a:gd name="adj2" fmla="val -362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地址固定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img.my.csdn.net/uploads/201301/30/1359553534_98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350963"/>
            <a:ext cx="37671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49275" y="2063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Single-partition allocation—DOS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1763" y="5622925"/>
            <a:ext cx="2409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DOS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内存分配图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8963" y="1335088"/>
            <a:ext cx="4116387" cy="39274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操作系统运行于实模式中，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8086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处理器的寻址空间只用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1MB</a:t>
            </a:r>
          </a:p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常规内存</a:t>
            </a:r>
            <a:r>
              <a:rPr lang="zh-CN" altLang="en-US" sz="1600" dirty="0">
                <a:ea typeface="宋体" panose="02010600030101010101" pitchFamily="2" charset="-122"/>
              </a:rPr>
              <a:t>：地址</a:t>
            </a:r>
            <a:r>
              <a:rPr lang="en-US" altLang="zh-CN" sz="1600" dirty="0">
                <a:ea typeface="宋体" panose="02010600030101010101" pitchFamily="2" charset="-122"/>
              </a:rPr>
              <a:t>00000h--A0000h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640K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的内存区为常规内存 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在</a:t>
            </a:r>
            <a:r>
              <a:rPr lang="zh-CN" altLang="en-US" sz="160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系统低端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，即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00000h-00500h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是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中断向量表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BIOS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数据区</a:t>
            </a:r>
            <a:endParaRPr lang="en-US" altLang="zh-CN" sz="1600" dirty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其余的内存由操作系统和应用程序所能使用，</a:t>
            </a:r>
            <a:r>
              <a:rPr lang="zh-CN" altLang="en-US" sz="1600" dirty="0">
                <a:ea typeface="宋体" panose="02010600030101010101" pitchFamily="2" charset="-122"/>
              </a:rPr>
              <a:t>其中</a:t>
            </a:r>
            <a:r>
              <a:rPr lang="en-US" altLang="zh-CN" sz="1600" dirty="0"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ea typeface="宋体" panose="02010600030101010101" pitchFamily="2" charset="-122"/>
              </a:rPr>
              <a:t>操作系统占据了低端的一部分，剩余的才是应用程序可用的（大约有</a:t>
            </a:r>
            <a:r>
              <a:rPr lang="en-US" altLang="zh-CN" sz="1600" dirty="0">
                <a:ea typeface="宋体" panose="02010600030101010101" pitchFamily="2" charset="-122"/>
              </a:rPr>
              <a:t>600KB</a:t>
            </a:r>
            <a:r>
              <a:rPr lang="zh-CN" altLang="en-US" sz="1600" dirty="0">
                <a:ea typeface="宋体" panose="02010600030101010101" pitchFamily="2" charset="-122"/>
              </a:rPr>
              <a:t>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742950" lvl="1" indent="-285750" algn="just" latinLnBrk="1">
              <a:lnSpc>
                <a:spcPts val="23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DOS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的“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640KB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”限制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 marL="285750" indent="-285750" algn="just" latinLnBrk="1">
              <a:lnSpc>
                <a:spcPts val="23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0000CC"/>
                </a:solidFill>
                <a:latin typeface="+mn-lt"/>
                <a:ea typeface="宋体" panose="02010600030101010101" pitchFamily="2" charset="-122"/>
              </a:rPr>
              <a:t>系统硬件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使用的</a:t>
            </a:r>
            <a:r>
              <a:rPr lang="zh-CN" altLang="en-US" sz="1600" dirty="0" smtClean="0">
                <a:latin typeface="+mn-lt"/>
                <a:ea typeface="宋体" panose="02010600030101010101" pitchFamily="2" charset="-122"/>
              </a:rPr>
              <a:t>内存在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从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A0000H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开始</a:t>
            </a:r>
            <a:r>
              <a:rPr lang="zh-CN" altLang="en-US" sz="1600" dirty="0">
                <a:latin typeface="+mn-lt"/>
                <a:ea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高端内存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左中括号 8"/>
          <p:cNvSpPr/>
          <p:nvPr/>
        </p:nvSpPr>
        <p:spPr bwMode="auto">
          <a:xfrm>
            <a:off x="1135433" y="2139517"/>
            <a:ext cx="221942" cy="1109710"/>
          </a:xfrm>
          <a:prstGeom prst="leftBracke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875" y="252413"/>
            <a:ext cx="8166100" cy="8445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Allocation－</a:t>
            </a:r>
            <a:r>
              <a:rPr lang="zh-CN" altLang="en-US" sz="1800" dirty="0">
                <a:solidFill>
                  <a:srgbClr val="002060"/>
                </a:solidFill>
                <a:ea typeface="宋体" panose="02010600030101010101" pitchFamily="2" charset="-122"/>
              </a:rPr>
              <a:t>Multiple- partition allocation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1413415"/>
            <a:ext cx="7294563" cy="43084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Multiple- partition </a:t>
            </a:r>
            <a:r>
              <a:rPr lang="zh-CN" altLang="en-US" sz="2400" dirty="0">
                <a:solidFill>
                  <a:srgbClr val="002060"/>
                </a:solidFill>
                <a:ea typeface="宋体" panose="02010600030101010101" pitchFamily="2" charset="-122"/>
              </a:rPr>
              <a:t>allocation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2000" b="1" dirty="0">
                <a:ea typeface="宋体" panose="02010600030101010101" pitchFamily="2" charset="-122"/>
              </a:rPr>
              <a:t>用户区划分成多个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分区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每个</a:t>
            </a:r>
            <a:r>
              <a:rPr lang="zh-CN" altLang="en-US" sz="2000" b="1" dirty="0">
                <a:ea typeface="宋体" panose="02010600030101010101" pitchFamily="2" charset="-122"/>
              </a:rPr>
              <a:t>分区每个时刻运行一道程序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支持多道程序设计技术</a:t>
            </a: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两种多分区</a:t>
            </a:r>
            <a:r>
              <a:rPr lang="zh-CN" altLang="en-US" sz="2400" b="1" dirty="0">
                <a:ea typeface="宋体" panose="02010600030101010101" pitchFamily="2" charset="-122"/>
              </a:rPr>
              <a:t>管理技术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静态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固定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)(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多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分区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管理</a:t>
            </a:r>
          </a:p>
          <a:p>
            <a:pPr lvl="1"/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动态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分区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－静态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固定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3750" y="979488"/>
            <a:ext cx="697865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ea typeface="宋体" panose="02010600030101010101" pitchFamily="2" charset="-122"/>
              </a:rPr>
              <a:t>系统初始化时，系统将内存分成多个分区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分区的数目固定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分区的大小固定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ea typeface="宋体" panose="02010600030101010101" pitchFamily="2" charset="-122"/>
              </a:rPr>
              <a:t>每个分区每个时刻只能运行一道程序 </a:t>
            </a:r>
            <a:r>
              <a:rPr lang="en-US" altLang="zh-CN" sz="1400" b="1" dirty="0">
                <a:ea typeface="宋体" panose="02010600030101010101" pitchFamily="2" charset="-122"/>
              </a:rPr>
              <a:t>(</a:t>
            </a:r>
            <a:r>
              <a:rPr lang="zh-CN" altLang="en-US" sz="1400" b="1" dirty="0">
                <a:ea typeface="宋体" panose="02010600030101010101" pitchFamily="2" charset="-122"/>
              </a:rPr>
              <a:t>内存划分为多个分区已支持多道程序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zh-CN" altLang="en-US" sz="1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 smtClean="0">
                <a:ea typeface="宋体" panose="02010600030101010101" pitchFamily="2" charset="-122"/>
              </a:rPr>
              <a:t>分区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</a:p>
          <a:p>
            <a:pPr lvl="1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记录各分区的位置、大小及使用情况</a:t>
            </a:r>
          </a:p>
          <a:p>
            <a:pPr lvl="1">
              <a:lnSpc>
                <a:spcPct val="90000"/>
              </a:lnSpc>
            </a:pPr>
            <a:r>
              <a:rPr lang="zh-CN" altLang="en-US" sz="1400" b="1" dirty="0">
                <a:ea typeface="宋体" panose="02010600030101010101" pitchFamily="2" charset="-122"/>
              </a:rPr>
              <a:t>用于系统对分区进行管理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内碎片（内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零头，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Internal Fragmentation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）</a:t>
            </a:r>
            <a:endParaRPr lang="zh-CN" altLang="en-US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地址映射及存储保护（使用</a:t>
            </a:r>
            <a:r>
              <a:rPr lang="zh-CN" altLang="en-US" sz="1600" b="1" i="1" dirty="0">
                <a:ea typeface="宋体" panose="02010600030101010101" pitchFamily="2" charset="-122"/>
              </a:rPr>
              <a:t>Relocation register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zh-CN" altLang="en-US" sz="1600" b="1" i="1" dirty="0">
                <a:ea typeface="宋体" panose="02010600030101010101" pitchFamily="2" charset="-122"/>
              </a:rPr>
              <a:t>limit register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68425" y="3863975"/>
            <a:ext cx="1143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368425" y="42275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368425" y="46386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368425" y="5570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06525" y="4240861"/>
            <a:ext cx="1066800" cy="304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  <a:extLst/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5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06525" y="4669192"/>
            <a:ext cx="1066800" cy="5820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lgDash"/>
          </a:ln>
          <a:extLst/>
        </p:spPr>
        <p:txBody>
          <a:bodyPr anchor="ctr"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8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403874" y="5593655"/>
            <a:ext cx="1066800" cy="304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  <a:extLst/>
        </p:spPr>
        <p:txBody>
          <a:bodyPr anchor="ctr">
            <a:no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process 2</a:t>
            </a:r>
          </a:p>
        </p:txBody>
      </p:sp>
      <p:graphicFrame>
        <p:nvGraphicFramePr>
          <p:cNvPr id="32780" name="Group 12"/>
          <p:cNvGraphicFramePr>
            <a:graphicFrameLocks noGrp="1"/>
          </p:cNvGraphicFramePr>
          <p:nvPr>
            <p:ph sz="half" idx="4294967295"/>
          </p:nvPr>
        </p:nvGraphicFramePr>
        <p:xfrm>
          <a:off x="3052763" y="4016375"/>
          <a:ext cx="4949825" cy="1690688"/>
        </p:xfrm>
        <a:graphic>
          <a:graphicData uri="http://schemas.openxmlformats.org/drawingml/2006/table">
            <a:tbl>
              <a:tblPr/>
              <a:tblGrid>
                <a:gridCol w="98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7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分区号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起始地址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分区大小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作业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406525" y="3875819"/>
            <a:ext cx="1066800" cy="338555"/>
          </a:xfrm>
          <a:prstGeom prst="rect">
            <a:avLst/>
          </a:prstGeom>
          <a:solidFill>
            <a:srgbClr val="CCCCFF"/>
          </a:solidFill>
          <a:ln>
            <a:noFill/>
          </a:ln>
          <a:extLst/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zh-CN" sz="1400" dirty="0" smtClean="0">
                <a:ea typeface="宋体" panose="02010600030101010101" pitchFamily="2" charset="-122"/>
              </a:rPr>
              <a:t>OS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16100"/>
            <a:ext cx="7910513" cy="4089400"/>
          </a:xfrm>
        </p:spPr>
        <p:txBody>
          <a:bodyPr/>
          <a:lstStyle/>
          <a:p>
            <a:pPr eaLnBrk="1" hangingPunct="1"/>
            <a:r>
              <a:rPr lang="en-US" altLang="zh-CN" sz="20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Program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must be </a:t>
            </a:r>
            <a:r>
              <a:rPr lang="en-US" altLang="zh-CN" sz="2000" b="1" i="1" u="sng" dirty="0">
                <a:solidFill>
                  <a:srgbClr val="006600"/>
                </a:solidFill>
                <a:ea typeface="宋体" panose="02010600030101010101" pitchFamily="2" charset="-122"/>
              </a:rPr>
              <a:t>brought (from disk)  into memory 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and </a:t>
            </a:r>
            <a:r>
              <a:rPr lang="en-US" altLang="zh-CN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placed within a process for it to be run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i="1" u="sng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Main memory and registers 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are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only storage CPU can access directly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ea typeface="宋体" panose="02010600030101010101" pitchFamily="2" charset="-122"/>
              </a:rPr>
              <a:t> access in one CPU clock (or less)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Main memory </a:t>
            </a:r>
            <a:r>
              <a:rPr lang="en-US" altLang="zh-CN" sz="2000" dirty="0">
                <a:ea typeface="宋体" panose="02010600030101010101" pitchFamily="2" charset="-122"/>
              </a:rPr>
              <a:t>can take many cycles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Cache</a:t>
            </a:r>
            <a:r>
              <a:rPr lang="en-US" altLang="zh-CN" sz="2000" dirty="0">
                <a:ea typeface="宋体" panose="02010600030101010101" pitchFamily="2" charset="-122"/>
              </a:rPr>
              <a:t> sits between main memory and CPU registers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Protection of memory required to ensure correct operation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7171" name="Rectangle 1026"/>
          <p:cNvSpPr txBox="1">
            <a:spLocks noChangeArrowheads="1"/>
          </p:cNvSpPr>
          <p:nvPr/>
        </p:nvSpPr>
        <p:spPr bwMode="auto">
          <a:xfrm>
            <a:off x="838200" y="1011238"/>
            <a:ext cx="7231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8.1.1 Basic Hardware </a:t>
            </a:r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401638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06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mapping and Memory protection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28725"/>
            <a:ext cx="7405688" cy="47466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Address mapping and Memory protection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Relocation-register (Base Register)</a:t>
            </a:r>
            <a:r>
              <a:rPr lang="en-US" altLang="zh-CN" sz="2000" b="1" i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scheme used to protect user processes from each other, and from changing operating-system code and data.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 lvl="2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sz="1800" dirty="0">
                <a:ea typeface="宋体" panose="02010600030101010101" pitchFamily="2" charset="-122"/>
              </a:rPr>
              <a:t>– each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3275" y="1130299"/>
            <a:ext cx="7426325" cy="18437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A pair of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1800" dirty="0">
                <a:ea typeface="宋体" panose="02010600030101010101" pitchFamily="2" charset="-122"/>
              </a:rPr>
              <a:t> and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1800" dirty="0">
                <a:ea typeface="宋体" panose="02010600030101010101" pitchFamily="2" charset="-122"/>
              </a:rPr>
              <a:t> registers define the logical address </a:t>
            </a:r>
            <a:r>
              <a:rPr lang="en-US" altLang="zh-CN" sz="1800" dirty="0" smtClean="0">
                <a:ea typeface="宋体" panose="02010600030101010101" pitchFamily="2" charset="-122"/>
              </a:rPr>
              <a:t>space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sz="1800" dirty="0">
                <a:ea typeface="宋体" panose="02010600030101010101" pitchFamily="2" charset="-122"/>
              </a:rPr>
              <a:t>– each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 smtClean="0">
                <a:ea typeface="宋体" panose="02010600030101010101" pitchFamily="2" charset="-122"/>
              </a:rPr>
              <a:t>只能由操作系统设置两个寄存器的内容；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334686" y="3133818"/>
            <a:ext cx="5595937" cy="30272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椭圆形标注 1"/>
          <p:cNvSpPr>
            <a:spLocks noChangeArrowheads="1"/>
          </p:cNvSpPr>
          <p:nvPr/>
        </p:nvSpPr>
        <p:spPr bwMode="auto">
          <a:xfrm>
            <a:off x="7274156" y="3330482"/>
            <a:ext cx="1620837" cy="1157288"/>
          </a:xfrm>
          <a:prstGeom prst="wedgeEllipseCallout">
            <a:avLst>
              <a:gd name="adj1" fmla="val -69012"/>
              <a:gd name="adj2" fmla="val 337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Relocation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(Base)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register</a:t>
            </a:r>
            <a:endParaRPr lang="zh-CN" altLang="en-US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椭圆形标注 1"/>
          <p:cNvSpPr>
            <a:spLocks noChangeArrowheads="1"/>
          </p:cNvSpPr>
          <p:nvPr/>
        </p:nvSpPr>
        <p:spPr bwMode="auto">
          <a:xfrm>
            <a:off x="7350125" y="4647461"/>
            <a:ext cx="1344612" cy="868362"/>
          </a:xfrm>
          <a:prstGeom prst="wedgeEllipseCallout">
            <a:avLst>
              <a:gd name="adj1" fmla="val -81308"/>
              <a:gd name="adj2" fmla="val -78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1800" b="1" i="1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register</a:t>
            </a:r>
            <a:endParaRPr lang="zh-CN" altLang="en-US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165100"/>
            <a:ext cx="8175625" cy="8445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Hardware Support for Relocation and Limit Registers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1322773" y="2403476"/>
            <a:ext cx="6966358" cy="309180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017668" y="5786776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地址变换及存储保护过程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864393" y="1009650"/>
            <a:ext cx="74247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(Base Register)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contains value of smallest physical address;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contains range of logical addresses </a:t>
            </a:r>
            <a:r>
              <a:rPr lang="en-US" altLang="zh-CN" dirty="0">
                <a:ea typeface="宋体" panose="02010600030101010101" pitchFamily="2" charset="-122"/>
              </a:rPr>
              <a:t>– each </a:t>
            </a:r>
            <a:r>
              <a:rPr lang="en-US" altLang="zh-CN" dirty="0">
                <a:solidFill>
                  <a:srgbClr val="7030A0"/>
                </a:solidFill>
                <a:ea typeface="宋体" panose="02010600030101010101" pitchFamily="2" charset="-122"/>
              </a:rPr>
              <a:t>logical address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must be 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less than 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the limit register.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000" y="0"/>
            <a:ext cx="8054975" cy="84455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Dynamic relocation using a 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relocation register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482" r="1089" b="3784"/>
          <a:stretch>
            <a:fillRect/>
          </a:stretch>
        </p:blipFill>
        <p:spPr bwMode="auto">
          <a:xfrm>
            <a:off x="1309688" y="1198563"/>
            <a:ext cx="6400800" cy="395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2895600" y="6096000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动态重定位(地址变换)示意图 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0" y="1524000"/>
          <a:ext cx="91440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Visio" r:id="rId3" imgW="3825240" imgH="1920240" progId="Visio.Drawing.11">
                  <p:embed/>
                </p:oleObj>
              </mc:Choice>
              <mc:Fallback>
                <p:oleObj name="Visio" r:id="rId3" imgW="3825240" imgH="1920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1440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636588" y="609600"/>
            <a:ext cx="81756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Hardware Support for Relocation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－</a:t>
            </a:r>
            <a:r>
              <a:rPr lang="zh-CN" altLang="en-US" sz="20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</a:t>
            </a:r>
            <a:r>
              <a:rPr lang="zh-CN" altLang="en-US" sz="2000" dirty="0">
                <a:solidFill>
                  <a:srgbClr val="002060"/>
                </a:solidFill>
                <a:ea typeface="宋体" panose="02010600030101010101" pitchFamily="2" charset="-122"/>
              </a:rPr>
              <a:t>分区管理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282700"/>
            <a:ext cx="800735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基本思想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系统初始化时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，将用户所使用的内存空间只</a:t>
            </a:r>
            <a:r>
              <a:rPr lang="zh-CN" altLang="en-US" sz="1800" b="1" dirty="0">
                <a:ea typeface="宋体" panose="02010600030101010101" pitchFamily="2" charset="-122"/>
              </a:rPr>
              <a:t>划分成一个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分区；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 smtClean="0">
                <a:ea typeface="宋体" panose="02010600030101010101" pitchFamily="2" charset="-122"/>
              </a:rPr>
              <a:t>对进程所需内存“按需分配”</a:t>
            </a:r>
            <a:r>
              <a:rPr lang="en-US" altLang="zh-CN" sz="1800" b="1" dirty="0" smtClean="0">
                <a:ea typeface="宋体" panose="02010600030101010101" pitchFamily="2" charset="-122"/>
              </a:rPr>
              <a:t>—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按照进程对内存的需求进行分配；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分区表</a:t>
            </a:r>
            <a:r>
              <a:rPr lang="zh-CN" altLang="en-US" sz="2000" b="1" dirty="0">
                <a:ea typeface="宋体" panose="02010600030101010101" pitchFamily="2" charset="-122"/>
              </a:rPr>
              <a:t>－ －对已分配的分区进行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管理；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空闲分区表</a:t>
            </a:r>
            <a:r>
              <a:rPr lang="zh-CN" altLang="en-US" sz="2000" b="1" dirty="0">
                <a:ea typeface="宋体" panose="02010600030101010101" pitchFamily="2" charset="-122"/>
              </a:rPr>
              <a:t>－ －对空闲分区进行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管理；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分区分配算法</a:t>
            </a:r>
            <a:r>
              <a:rPr lang="zh-CN" altLang="en-US" sz="2000" b="1" dirty="0">
                <a:ea typeface="宋体" panose="02010600030101010101" pitchFamily="2" charset="-122"/>
              </a:rPr>
              <a:t>（ </a:t>
            </a:r>
            <a:r>
              <a:rPr lang="zh-CN" altLang="en-US" sz="1800" b="1" dirty="0">
                <a:ea typeface="宋体" panose="02010600030101010101" pitchFamily="2" charset="-122"/>
              </a:rPr>
              <a:t>First-fit</a:t>
            </a:r>
            <a:r>
              <a:rPr lang="zh-CN" altLang="en-US" sz="2000" b="1" dirty="0">
                <a:ea typeface="宋体" panose="02010600030101010101" pitchFamily="2" charset="-122"/>
              </a:rPr>
              <a:t>, </a:t>
            </a:r>
            <a:r>
              <a:rPr lang="zh-CN" altLang="en-US" sz="1800" b="1" dirty="0">
                <a:ea typeface="宋体" panose="02010600030101010101" pitchFamily="2" charset="-122"/>
              </a:rPr>
              <a:t>Best-fit, Worst-fit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地址映射与存储保护</a:t>
            </a:r>
            <a:r>
              <a:rPr lang="zh-CN" altLang="en-US" sz="2000" b="1" dirty="0">
                <a:ea typeface="宋体" panose="02010600030101010101" pitchFamily="2" charset="-122"/>
              </a:rPr>
              <a:t>（使用</a:t>
            </a:r>
            <a:r>
              <a:rPr lang="zh-CN" altLang="en-US" sz="2000" b="1" i="1" dirty="0">
                <a:ea typeface="宋体" panose="02010600030101010101" pitchFamily="2" charset="-122"/>
              </a:rPr>
              <a:t>Relocation register</a:t>
            </a:r>
            <a:r>
              <a:rPr lang="zh-CN" altLang="en-US" sz="2000" b="1" dirty="0">
                <a:ea typeface="宋体" panose="02010600030101010101" pitchFamily="2" charset="-122"/>
              </a:rPr>
              <a:t>，</a:t>
            </a:r>
            <a:r>
              <a:rPr lang="zh-CN" altLang="en-US" sz="2000" b="1" i="1" dirty="0">
                <a:ea typeface="宋体" panose="02010600030101010101" pitchFamily="2" charset="-122"/>
              </a:rPr>
              <a:t>limit register</a:t>
            </a:r>
            <a:r>
              <a:rPr lang="zh-CN" altLang="en-US" sz="2000" b="1" dirty="0">
                <a:ea typeface="宋体" panose="02010600030101010101" pitchFamily="2" charset="-122"/>
              </a:rPr>
              <a:t> ）</a:t>
            </a:r>
          </a:p>
          <a:p>
            <a:pPr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外碎片（外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零头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 External Fragmentation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段式管理使用</a:t>
            </a:r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该内存管理方法</a:t>
            </a:r>
            <a:endParaRPr lang="zh-CN" altLang="en-US" sz="20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35089"/>
            <a:ext cx="7351713" cy="2439988"/>
          </a:xfrm>
        </p:spPr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</a:rPr>
              <a:t>Multiple-partition allocation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Hole</a:t>
            </a:r>
            <a:r>
              <a:rPr lang="en-US" altLang="zh-CN" sz="1800" dirty="0">
                <a:ea typeface="宋体" panose="02010600030101010101" pitchFamily="2" charset="-122"/>
              </a:rPr>
              <a:t> – </a:t>
            </a:r>
            <a:r>
              <a:rPr lang="en-US" altLang="zh-CN" sz="1800" dirty="0">
                <a:solidFill>
                  <a:srgbClr val="0000CC"/>
                </a:solidFill>
                <a:ea typeface="宋体" panose="02010600030101010101" pitchFamily="2" charset="-122"/>
              </a:rPr>
              <a:t>block of available memory; holes of various size are scattered throughout memory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When a process arrives, it is allocated memory from a hole large enough to accommodate it</a:t>
            </a:r>
          </a:p>
          <a:p>
            <a:pPr lvl="1"/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Operating system maintains information about:</a:t>
            </a:r>
            <a:b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0000CC"/>
                </a:solidFill>
                <a:ea typeface="宋体" panose="02010600030101010101" pitchFamily="2" charset="-122"/>
              </a:rPr>
              <a:t>a) allocated partitions    </a:t>
            </a:r>
            <a:r>
              <a:rPr lang="en-US" altLang="zh-CN" sz="1800" i="1" dirty="0">
                <a:solidFill>
                  <a:srgbClr val="7030A0"/>
                </a:solidFill>
                <a:ea typeface="宋体" panose="02010600030101010101" pitchFamily="2" charset="-122"/>
              </a:rPr>
              <a:t>b) free partitions (hole)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3156" y="3854111"/>
            <a:ext cx="6629400" cy="2133600"/>
            <a:chOff x="1104900" y="4067175"/>
            <a:chExt cx="6629400" cy="2133600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1049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1049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1049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1049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14097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11049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104900" y="51943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8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11049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29337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29337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29337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29337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Text Box 18"/>
            <p:cNvSpPr txBox="1">
              <a:spLocks noChangeArrowheads="1"/>
            </p:cNvSpPr>
            <p:nvPr/>
          </p:nvSpPr>
          <p:spPr bwMode="auto">
            <a:xfrm>
              <a:off x="32385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29337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54" name="Text Box 21"/>
            <p:cNvSpPr txBox="1">
              <a:spLocks noChangeArrowheads="1"/>
            </p:cNvSpPr>
            <p:nvPr/>
          </p:nvSpPr>
          <p:spPr bwMode="auto">
            <a:xfrm>
              <a:off x="29337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55" name="Rectangle 23"/>
            <p:cNvSpPr>
              <a:spLocks noChangeArrowheads="1"/>
            </p:cNvSpPr>
            <p:nvPr/>
          </p:nvSpPr>
          <p:spPr bwMode="auto">
            <a:xfrm>
              <a:off x="47625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56" name="Line 24"/>
            <p:cNvSpPr>
              <a:spLocks noChangeShapeType="1"/>
            </p:cNvSpPr>
            <p:nvPr/>
          </p:nvSpPr>
          <p:spPr bwMode="auto">
            <a:xfrm>
              <a:off x="47625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25"/>
            <p:cNvSpPr>
              <a:spLocks noChangeShapeType="1"/>
            </p:cNvSpPr>
            <p:nvPr/>
          </p:nvSpPr>
          <p:spPr bwMode="auto">
            <a:xfrm>
              <a:off x="47625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26"/>
            <p:cNvSpPr>
              <a:spLocks noChangeShapeType="1"/>
            </p:cNvSpPr>
            <p:nvPr/>
          </p:nvSpPr>
          <p:spPr bwMode="auto">
            <a:xfrm>
              <a:off x="47625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Text Box 27"/>
            <p:cNvSpPr txBox="1">
              <a:spLocks noChangeArrowheads="1"/>
            </p:cNvSpPr>
            <p:nvPr/>
          </p:nvSpPr>
          <p:spPr bwMode="auto">
            <a:xfrm>
              <a:off x="50673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60" name="Text Box 28"/>
            <p:cNvSpPr txBox="1">
              <a:spLocks noChangeArrowheads="1"/>
            </p:cNvSpPr>
            <p:nvPr/>
          </p:nvSpPr>
          <p:spPr bwMode="auto">
            <a:xfrm>
              <a:off x="47625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61" name="Text Box 30"/>
            <p:cNvSpPr txBox="1">
              <a:spLocks noChangeArrowheads="1"/>
            </p:cNvSpPr>
            <p:nvPr/>
          </p:nvSpPr>
          <p:spPr bwMode="auto">
            <a:xfrm>
              <a:off x="47625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62" name="Rectangle 32"/>
            <p:cNvSpPr>
              <a:spLocks noChangeArrowheads="1"/>
            </p:cNvSpPr>
            <p:nvPr/>
          </p:nvSpPr>
          <p:spPr bwMode="auto">
            <a:xfrm>
              <a:off x="65913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63" name="Line 33"/>
            <p:cNvSpPr>
              <a:spLocks noChangeShapeType="1"/>
            </p:cNvSpPr>
            <p:nvPr/>
          </p:nvSpPr>
          <p:spPr bwMode="auto">
            <a:xfrm>
              <a:off x="65913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34"/>
            <p:cNvSpPr>
              <a:spLocks noChangeShapeType="1"/>
            </p:cNvSpPr>
            <p:nvPr/>
          </p:nvSpPr>
          <p:spPr bwMode="auto">
            <a:xfrm>
              <a:off x="65913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35"/>
            <p:cNvSpPr>
              <a:spLocks noChangeShapeType="1"/>
            </p:cNvSpPr>
            <p:nvPr/>
          </p:nvSpPr>
          <p:spPr bwMode="auto">
            <a:xfrm>
              <a:off x="65913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Text Box 36"/>
            <p:cNvSpPr txBox="1">
              <a:spLocks noChangeArrowheads="1"/>
            </p:cNvSpPr>
            <p:nvPr/>
          </p:nvSpPr>
          <p:spPr bwMode="auto">
            <a:xfrm>
              <a:off x="68961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OS</a:t>
              </a:r>
            </a:p>
          </p:txBody>
        </p:sp>
        <p:sp>
          <p:nvSpPr>
            <p:cNvPr id="39967" name="Text Box 37"/>
            <p:cNvSpPr txBox="1">
              <a:spLocks noChangeArrowheads="1"/>
            </p:cNvSpPr>
            <p:nvPr/>
          </p:nvSpPr>
          <p:spPr bwMode="auto">
            <a:xfrm>
              <a:off x="65913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5</a:t>
              </a:r>
            </a:p>
          </p:txBody>
        </p:sp>
        <p:sp>
          <p:nvSpPr>
            <p:cNvPr id="39968" name="Text Box 38"/>
            <p:cNvSpPr txBox="1">
              <a:spLocks noChangeArrowheads="1"/>
            </p:cNvSpPr>
            <p:nvPr/>
          </p:nvSpPr>
          <p:spPr bwMode="auto">
            <a:xfrm>
              <a:off x="65913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9</a:t>
              </a:r>
            </a:p>
          </p:txBody>
        </p:sp>
        <p:sp>
          <p:nvSpPr>
            <p:cNvPr id="39969" name="Text Box 39"/>
            <p:cNvSpPr txBox="1">
              <a:spLocks noChangeArrowheads="1"/>
            </p:cNvSpPr>
            <p:nvPr/>
          </p:nvSpPr>
          <p:spPr bwMode="auto">
            <a:xfrm>
              <a:off x="65913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2</a:t>
              </a:r>
            </a:p>
          </p:txBody>
        </p:sp>
        <p:sp>
          <p:nvSpPr>
            <p:cNvPr id="39970" name="Rectangle 41"/>
            <p:cNvSpPr>
              <a:spLocks noChangeArrowheads="1"/>
            </p:cNvSpPr>
            <p:nvPr/>
          </p:nvSpPr>
          <p:spPr bwMode="auto">
            <a:xfrm>
              <a:off x="2933700" y="4829175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1" name="Rectangle 42"/>
            <p:cNvSpPr>
              <a:spLocks noChangeArrowheads="1"/>
            </p:cNvSpPr>
            <p:nvPr/>
          </p:nvSpPr>
          <p:spPr bwMode="auto">
            <a:xfrm>
              <a:off x="4762500" y="5210175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2" name="Text Box 43"/>
            <p:cNvSpPr txBox="1">
              <a:spLocks noChangeArrowheads="1"/>
            </p:cNvSpPr>
            <p:nvPr/>
          </p:nvSpPr>
          <p:spPr bwMode="auto">
            <a:xfrm>
              <a:off x="47625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9</a:t>
              </a:r>
            </a:p>
          </p:txBody>
        </p:sp>
        <p:sp>
          <p:nvSpPr>
            <p:cNvPr id="39973" name="Rectangle 44"/>
            <p:cNvSpPr>
              <a:spLocks noChangeArrowheads="1"/>
            </p:cNvSpPr>
            <p:nvPr/>
          </p:nvSpPr>
          <p:spPr bwMode="auto">
            <a:xfrm>
              <a:off x="6591300" y="5514975"/>
              <a:ext cx="11430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4" name="Line 45"/>
            <p:cNvSpPr>
              <a:spLocks noChangeShapeType="1"/>
            </p:cNvSpPr>
            <p:nvPr/>
          </p:nvSpPr>
          <p:spPr bwMode="auto">
            <a:xfrm>
              <a:off x="6591300" y="516572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Text Box 46"/>
            <p:cNvSpPr txBox="1">
              <a:spLocks noChangeArrowheads="1"/>
            </p:cNvSpPr>
            <p:nvPr/>
          </p:nvSpPr>
          <p:spPr bwMode="auto">
            <a:xfrm>
              <a:off x="6591300" y="5210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process 10</a:t>
              </a:r>
            </a:p>
          </p:txBody>
        </p:sp>
        <p:sp>
          <p:nvSpPr>
            <p:cNvPr id="39976" name="AutoShape 47"/>
            <p:cNvSpPr>
              <a:spLocks noChangeArrowheads="1"/>
            </p:cNvSpPr>
            <p:nvPr/>
          </p:nvSpPr>
          <p:spPr bwMode="auto">
            <a:xfrm>
              <a:off x="23241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7" name="AutoShape 48"/>
            <p:cNvSpPr>
              <a:spLocks noChangeArrowheads="1"/>
            </p:cNvSpPr>
            <p:nvPr/>
          </p:nvSpPr>
          <p:spPr bwMode="auto">
            <a:xfrm>
              <a:off x="41529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978" name="AutoShape 49"/>
            <p:cNvSpPr>
              <a:spLocks noChangeArrowheads="1"/>
            </p:cNvSpPr>
            <p:nvPr/>
          </p:nvSpPr>
          <p:spPr bwMode="auto">
            <a:xfrm>
              <a:off x="59817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Base and Limit Registers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39838"/>
            <a:ext cx="7351713" cy="46672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A pair of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base</a:t>
            </a:r>
            <a:r>
              <a:rPr lang="en-US" altLang="zh-CN" sz="1800">
                <a:ea typeface="宋体" panose="02010600030101010101" pitchFamily="2" charset="-122"/>
              </a:rPr>
              <a:t> and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 limit</a:t>
            </a:r>
            <a:r>
              <a:rPr lang="en-US" altLang="zh-CN" sz="1800">
                <a:ea typeface="宋体" panose="02010600030101010101" pitchFamily="2" charset="-122"/>
              </a:rPr>
              <a:t> registers define the logical address space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876" r="16431" b="876"/>
          <a:stretch>
            <a:fillRect/>
          </a:stretch>
        </p:blipFill>
        <p:spPr bwMode="auto">
          <a:xfrm>
            <a:off x="1054100" y="1917700"/>
            <a:ext cx="6205538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椭圆形标注 4"/>
          <p:cNvSpPr>
            <a:spLocks noChangeArrowheads="1"/>
          </p:cNvSpPr>
          <p:nvPr/>
        </p:nvSpPr>
        <p:spPr bwMode="auto">
          <a:xfrm>
            <a:off x="7426325" y="2484438"/>
            <a:ext cx="1619250" cy="1038225"/>
          </a:xfrm>
          <a:prstGeom prst="wedgeEllipseCallout">
            <a:avLst>
              <a:gd name="adj1" fmla="val -53676"/>
              <a:gd name="adj2" fmla="val 598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Relocation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endParaRPr lang="zh-CN" altLang="en-US" sz="18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40966" name="椭圆形标注 4"/>
          <p:cNvSpPr>
            <a:spLocks noChangeArrowheads="1"/>
          </p:cNvSpPr>
          <p:nvPr/>
        </p:nvSpPr>
        <p:spPr bwMode="auto">
          <a:xfrm>
            <a:off x="7524750" y="4243388"/>
            <a:ext cx="1619250" cy="1038225"/>
          </a:xfrm>
          <a:prstGeom prst="wedgeEllipseCallout">
            <a:avLst>
              <a:gd name="adj1" fmla="val -63199"/>
              <a:gd name="adj2" fmla="val -218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Limit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register</a:t>
            </a:r>
            <a:endParaRPr lang="zh-CN" altLang="en-US" sz="1800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165100"/>
            <a:ext cx="8175625" cy="8445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Hardware Support for Relocation and Limit Registers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889000" y="1830388"/>
            <a:ext cx="7424738" cy="386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3124200" y="5899150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地址变换及存储保护过程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Dynamic Storage-Allocation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543050"/>
            <a:ext cx="7678737" cy="363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Best-fit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smallest</a:t>
            </a:r>
            <a:r>
              <a:rPr lang="en-US" altLang="zh-CN" sz="2000" dirty="0">
                <a:ea typeface="宋体" panose="02010600030101010101" pitchFamily="2" charset="-122"/>
              </a:rPr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size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Worst-fit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largest</a:t>
            </a:r>
            <a:r>
              <a:rPr lang="en-US" altLang="zh-CN" sz="2000" dirty="0">
                <a:ea typeface="宋体" panose="02010600030101010101" pitchFamily="2" charset="-122"/>
              </a:rPr>
              <a:t> hole; must also search entire list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size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Produces the largest leftover hole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First-fit</a:t>
            </a:r>
            <a:r>
              <a:rPr lang="en-US" altLang="zh-CN" sz="2000" dirty="0">
                <a:ea typeface="宋体" panose="02010600030101010101" pitchFamily="2" charset="-122"/>
              </a:rPr>
              <a:t>:  Allocate the </a:t>
            </a:r>
            <a:r>
              <a:rPr lang="en-US" altLang="zh-CN" sz="2000" i="1" dirty="0">
                <a:ea typeface="宋体" panose="02010600030101010101" pitchFamily="2" charset="-122"/>
              </a:rPr>
              <a:t>first</a:t>
            </a:r>
            <a:r>
              <a:rPr lang="en-US" altLang="zh-CN" sz="2000" dirty="0">
                <a:ea typeface="宋体" panose="02010600030101010101" pitchFamily="2" charset="-122"/>
              </a:rPr>
              <a:t> hole that is big enough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The holes is sorted according to their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addresses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Next-fit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(based on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First-fit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69900" y="960438"/>
            <a:ext cx="8780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How to satisfy a request of size </a:t>
            </a:r>
            <a:r>
              <a:rPr lang="en-US" altLang="zh-CN" sz="2400" b="1" i="1" u="sng" dirty="0">
                <a:solidFill>
                  <a:srgbClr val="0066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 from a list of </a:t>
            </a:r>
            <a:r>
              <a:rPr lang="en-US" altLang="zh-CN" sz="2400" b="1" u="sng" dirty="0">
                <a:solidFill>
                  <a:srgbClr val="7030A0"/>
                </a:solidFill>
                <a:ea typeface="宋体" panose="02010600030101010101" pitchFamily="2" charset="-122"/>
              </a:rPr>
              <a:t>free holes </a:t>
            </a:r>
            <a:r>
              <a:rPr lang="en-US" altLang="zh-CN" sz="2400" b="1" u="sng" dirty="0">
                <a:solidFill>
                  <a:srgbClr val="0066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85813" y="5360988"/>
            <a:ext cx="7583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20266"/>
                </a:solidFill>
                <a:ea typeface="宋体" panose="02010600030101010101" pitchFamily="2" charset="-122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636588"/>
            <a:ext cx="7231063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8.1.2 Address Binding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14525"/>
            <a:ext cx="7351712" cy="3851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User programs go through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several steps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before being run</a:t>
            </a:r>
            <a:r>
              <a:rPr lang="en-US" altLang="zh-CN" sz="2400" dirty="0">
                <a:ea typeface="宋体" panose="02010600030101010101" pitchFamily="2" charset="-122"/>
              </a:rPr>
              <a:t>.    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(What are they?)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084513" y="5918200"/>
            <a:ext cx="2325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分区分配算法流程图 </a:t>
            </a:r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64860"/>
              </p:ext>
            </p:extLst>
          </p:nvPr>
        </p:nvGraphicFramePr>
        <p:xfrm>
          <a:off x="691796" y="909490"/>
          <a:ext cx="7920037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r:id="rId3" imgW="4579620" imgH="2583180" progId="Visio.Drawing.11">
                  <p:embed/>
                </p:oleObj>
              </mc:Choice>
              <mc:Fallback>
                <p:oleObj r:id="rId3" imgW="4579620" imgH="258318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96" y="909490"/>
                        <a:ext cx="7920037" cy="491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322" y="210843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自学：分区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分配算法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8.3.3 Fragmentation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total memory space exists to satisfy a request, but it is not contiguous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Internal Fragmentation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allocated memory may be slightly larger than requested memory; this size difference is memory internal to a partition, but not being used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Reduce external fragmentation by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compaction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Shuffle memory contents to place all free memory together in one large block</a:t>
            </a:r>
          </a:p>
          <a:p>
            <a:pPr lvl="1"/>
            <a:r>
              <a:rPr lang="en-US" altLang="zh-CN" sz="1800" b="1" dirty="0">
                <a:ea typeface="宋体" panose="02010600030101010101" pitchFamily="2" charset="-122"/>
              </a:rPr>
              <a:t>Compaction is possible </a:t>
            </a:r>
            <a:r>
              <a:rPr lang="en-US" altLang="zh-CN" sz="1800" b="1" i="1" dirty="0">
                <a:ea typeface="宋体" panose="02010600030101010101" pitchFamily="2" charset="-122"/>
              </a:rPr>
              <a:t>only</a:t>
            </a:r>
            <a:r>
              <a:rPr lang="en-US" altLang="zh-CN" sz="1800" b="1" dirty="0">
                <a:ea typeface="宋体" panose="02010600030101010101" pitchFamily="2" charset="-122"/>
              </a:rPr>
              <a:t> if 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relocation</a:t>
            </a:r>
            <a:r>
              <a:rPr lang="en-US" altLang="zh-CN" sz="1800" b="1" dirty="0">
                <a:ea typeface="宋体" panose="02010600030101010101" pitchFamily="2" charset="-122"/>
              </a:rPr>
              <a:t> is dynamic, and is done at execution time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I/O problem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Latch job in memory while it is involved in I/O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Do I/O only into OS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685800" y="3762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分区式存储管理的特点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整个</a:t>
            </a:r>
            <a:r>
              <a:rPr lang="zh-CN" altLang="en-US" sz="2400" dirty="0">
                <a:ea typeface="宋体" panose="02010600030101010101" pitchFamily="2" charset="-122"/>
              </a:rPr>
              <a:t>的作业或进程存放在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一段连续的内存区域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管理简单；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对于比较大的作业，有时找到一个足够大的连续区域比较困难；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思考：分区的主要问题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分区管理能否支持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内存共享</a:t>
            </a:r>
            <a:r>
              <a:rPr lang="zh-CN" altLang="en-US" sz="2400" dirty="0" smtClean="0"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整个作业全部装入内存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无法</a:t>
            </a:r>
            <a:r>
              <a:rPr lang="zh-CN" altLang="en-US" sz="2000" dirty="0">
                <a:ea typeface="宋体" panose="02010600030101010101" pitchFamily="2" charset="-122"/>
              </a:rPr>
              <a:t>共享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是否支持</a:t>
            </a:r>
            <a:r>
              <a:rPr lang="zh-CN" altLang="en-US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虚拟存储技术</a:t>
            </a:r>
            <a:r>
              <a:rPr lang="zh-CN" altLang="en-US" sz="2400" dirty="0" smtClean="0"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不是很好地支持虚拟存储机制</a:t>
            </a:r>
            <a:endParaRPr lang="en-US" altLang="zh-CN" sz="2000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运行时，将整个作业装入主存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对换也是整个作业进行对换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不符合现在操作系统的虚拟存储机制的理念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70C0"/>
                </a:solidFill>
                <a:ea typeface="宋体" panose="02010600030101010101" pitchFamily="2" charset="-122"/>
              </a:rPr>
              <a:t>可以部分装入主存即可执行</a:t>
            </a:r>
            <a:endParaRPr lang="en-US" altLang="zh-CN" sz="16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0070C0"/>
                </a:solidFill>
                <a:ea typeface="宋体" panose="02010600030101010101" pitchFamily="2" charset="-122"/>
              </a:rPr>
              <a:t>对换时也是部分对换</a:t>
            </a:r>
            <a:endParaRPr lang="en-US" altLang="zh-CN" sz="16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9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分区分配算法例题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685800" y="1271588"/>
            <a:ext cx="7875588" cy="4483100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有一采用分区存储管理的OS，用户区主存在512KB，空闲块链入空块表，分配时截取空块的前半部分（小地址部分）。初始时全部空闲。在执行了如下申请、释放操作序列后：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 request(300kB),request(100kB),release(300KB),request(150KB),request(50KB),reg(90KB)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1、采用首次（最先）适配，空块表中有哪些空块（指出大小及始址）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2、采用最佳适配，空块表中有哪些空块（指出大小及始址）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3、若随后又要申请80KB，针对上述两种情况，会产生什么后果？</a:t>
            </a:r>
          </a:p>
          <a:p>
            <a:pPr eaLnBrk="1" hangingPunct="1">
              <a:buFont typeface="Monotype Sorts" pitchFamily="2" charset="2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4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分区分配算法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例题（续）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采用首次适应算法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块1：首址290KB，长度10KB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块2：首址400KB，长度112KB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采用最佳适应算法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ea typeface="宋体" panose="02010600030101010101" pitchFamily="2" charset="-122"/>
              </a:rPr>
              <a:t>块1：首址240KB，长度60KB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块2：首址450KB，长度62KB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随后又要申请80KB</a:t>
            </a: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对于首次适应算法，分配成功；</a:t>
            </a: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对于最佳适应算法，分配失败；</a:t>
            </a: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4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50186A-0B95-4453-B952-F600E0C804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1191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基于动态分区存储管理的计算机，其主存容量为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（初始为空闲），采用最佳适配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(best fit)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算法，分配和释放的顺序为：分配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，释放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，此时主存中最大空闲分区的大小是（）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CEAB16-7C0C-4E7A-84F9-046BCE7BCB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CCB03-2CEA-407E-B0F2-A2EC15162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DD6D91-E04C-4F4B-9082-2ECEB4B4E4C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397CE7-8E4C-4EBD-88DE-3359212142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88DAEA-67AC-4DEC-AB55-9CE3369B793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86B249-3860-4325-A8F7-38BF907546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1155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D319E3-A6A5-45EA-848A-758FC90CBA5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99351-3806-4622-B496-1C730737757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6275C6-47F4-4D77-8F6F-2DFE9323A4C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FEAD01-28CA-4FB4-90A1-D977279ED44F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146830-9B7E-42F6-A53D-0D2011D701B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CAA167-E829-4B64-B723-D0748910AC8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DBCB37-FA4D-4FFF-B5A7-51E466CCC01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A1D5FCA-A71C-4B53-93C7-40FC1E6B687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5B777F93-4005-4C01-8716-77D300A9012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7E5DCED-0B53-4900-9528-0A6150C05A1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48FAE61-08B1-4B41-A4D6-C2B557C08C0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E32EE07-D8D4-42F2-B9AF-527BDCD54B27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EF97609-DD86-4895-A56A-B5B91BDB25F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24E225-52D8-40AF-99CF-FB3BF151940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3C8A133-9BF4-4441-8652-F3004DA516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A49BAC9-B185-4548-BE09-C85745D69C0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A8105F-B55F-40B2-909F-7B5EA258CD2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E6E7CFC-0FFB-4A71-B21A-1B6A7061AAC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7177D18-1312-437E-BA1D-EC3A91C80E9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BF91F89-85CE-4378-8451-BA3A82BABF5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60086" y="898203"/>
            <a:ext cx="8556914" cy="25459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某计算机按字节编址，其动态分区内存管理采用</a:t>
            </a:r>
            <a:r>
              <a:rPr lang="zh-CN" altLang="en-US" sz="20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最佳适应算法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，每次分配和回收内存后都对空闲分区重新排序。当前空闲分区信息如下表所示。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回收起始地址为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140KB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后，系统空闲分区的数量、空闲分区链第一个分区的起始地址和大小分别是（）。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3409521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4100517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770729"/>
            <a:ext cx="315883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295101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500K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80K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7381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83502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7338"/>
              </p:ext>
            </p:extLst>
          </p:nvPr>
        </p:nvGraphicFramePr>
        <p:xfrm>
          <a:off x="1056409" y="180032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分区起始地址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分区大小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200KB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2319D6B-2882-4485-87B1-ACA7A57F371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BE61E9-115F-4E18-AECF-B541B93C54D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>
              <a:extLst>
                <a:ext uri="{FF2B5EF4-FFF2-40B4-BE49-F238E27FC236}">
                  <a16:creationId xmlns:a16="http://schemas.microsoft.com/office/drawing/2014/main" id="{EFF65062-9E8F-4145-9DA5-347773356AB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84573870-3EB2-4093-8BC8-B781A280933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01636079-E337-4059-B4E1-E2D9B22E713D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7F713-84A9-461D-A861-D5496E7598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F7BA28-E6CB-40FD-8C30-0B6EB851A58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markBack">
            <a:extLst>
              <a:ext uri="{FF2B5EF4-FFF2-40B4-BE49-F238E27FC236}">
                <a16:creationId xmlns:a16="http://schemas.microsoft.com/office/drawing/2014/main" id="{33BECC49-F9BC-48E1-9CE3-4D09C42B957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C74D4206-4527-4DD0-AB69-A22E55AF3D9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E649BB11-9CDB-4EF8-A339-B03D6F25F24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7E601E2-31F1-49E4-9BD8-DF51FE64E4A4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11555" y="415441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986696-BDB5-443D-AB2B-9EBA31FC367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804199" y="3868606"/>
            <a:ext cx="3339089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追问：</a:t>
            </a:r>
            <a:endParaRPr lang="en-US" altLang="zh-CN" sz="2000" dirty="0">
              <a:solidFill>
                <a:srgbClr val="0066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画出回收后的空闲分区表。</a:t>
            </a:r>
          </a:p>
        </p:txBody>
      </p:sp>
      <p:grpSp>
        <p:nvGrpSpPr>
          <p:cNvPr id="17" name="组合 16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2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C91B3A9-CC3D-41FB-9479-B6545DB82F2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0BA7F4-668A-4940-B6BF-B92625D3E8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7858"/>
            <a:ext cx="7315200" cy="14358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分区分配内存管理方式的主要保护措施是（）。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C2314-0406-4FAA-B8B1-20BB24CF403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4949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界地址保护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371B8-A6AD-420B-B22E-718FB31C3DA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20674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程序代码保护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073E6-067E-4AE3-8B41-D05F80FFCE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63999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数据保护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94FAF8-03BE-4BEA-836E-FCF115D9E0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93843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栈保护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4DB38B-9E80-4A99-9383-73B53CBA55E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87206" y="237734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032E52-53FC-461A-9950-53B95BF33C3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27104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105FD5-0C63-4140-8990-27EFF0DEF85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12829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A7AAE3-E0F0-4519-BB85-46C2C4CC52A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98554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FCE4A5-0402-4E24-8AE8-9F7AD18D95B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ABA74F-BCED-4508-AE81-AEB5526EFFD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AC9359-CD3E-4331-A6D6-D24876E85D7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1CB1E6-1EE2-481B-80F3-B0C9D1EAD0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331018-919D-4A28-A8E2-5A055AA6F16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AB22905F-CEC9-4F5E-BEDF-098CB84AD58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0A4D84F8-9B33-49E5-9BEE-1F8AA434582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E36F23F0-9698-4692-9969-64F3076BA17C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7C1DC6C-5053-4273-A66C-8816871F498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19AB4FD2-D234-454A-AD27-4BA31A7C4D5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5445A9EC-817D-4FB0-81FC-FA7956832E9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D74096-2DE4-4A81-B332-42C79E221509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20838E5-3606-47F8-BB98-08CEA2D790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3F9C06C-DBBD-4D0D-915F-B934A4FF182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C2F3C9E-4C12-495F-8086-98B4530CCE4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6B97D5A-107E-49B9-84FB-03EC4CD2C7E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5CE295C-E8EA-403B-BB74-840B53B14897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D531ABB-8607-460D-9C01-5B4BAE78CAF5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9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结合下述几个要点，回顾分区管理的思想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0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回顾：一个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源程序生成可执行文件的过程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" y="1344169"/>
            <a:ext cx="7234428" cy="3992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 Paging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9175" y="1228725"/>
            <a:ext cx="7475538" cy="5048250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Problems of </a:t>
            </a:r>
            <a:r>
              <a:rPr lang="zh-CN" altLang="en-US" sz="2400" i="1" dirty="0">
                <a:solidFill>
                  <a:srgbClr val="00660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内存利用率低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—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运行时需要将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整个作业全部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装入主存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查找大的连续的区域困难</a:t>
            </a:r>
          </a:p>
          <a:p>
            <a:pPr lvl="1"/>
            <a:r>
              <a:rPr lang="zh-CN" altLang="en-US" sz="2000" b="1" dirty="0">
                <a:ea typeface="宋体" panose="02010600030101010101" pitchFamily="2" charset="-122"/>
              </a:rPr>
              <a:t>当对换时磁盘的对换区(backing store)也面临着同样的问题（查找足够的空间对换、碎片等）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不是很好地支持虚拟存储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机制（可以按整个进程对换）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 smtClean="0">
                <a:ea typeface="宋体" panose="02010600030101010101" pitchFamily="2" charset="-122"/>
              </a:rPr>
              <a:t>碎片</a:t>
            </a:r>
            <a:r>
              <a:rPr lang="zh-CN" altLang="en-US" sz="2000" b="1" dirty="0">
                <a:ea typeface="宋体" panose="02010600030101010101" pitchFamily="2" charset="-122"/>
              </a:rPr>
              <a:t>问题 </a:t>
            </a:r>
          </a:p>
          <a:p>
            <a:pPr lvl="2"/>
            <a:r>
              <a:rPr lang="zh-CN" altLang="en-US" sz="1800" b="1" i="1" dirty="0">
                <a:ea typeface="宋体" panose="02010600030101010101" pitchFamily="2" charset="-122"/>
              </a:rPr>
              <a:t>Internal Fragmentation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（固定分区）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sz="1800" b="1" i="1" dirty="0" smtClean="0">
                <a:ea typeface="宋体" panose="02010600030101010101" pitchFamily="2" charset="-122"/>
              </a:rPr>
              <a:t>External </a:t>
            </a:r>
            <a:r>
              <a:rPr lang="zh-CN" altLang="en-US" sz="1800" b="1" i="1" dirty="0">
                <a:ea typeface="宋体" panose="02010600030101010101" pitchFamily="2" charset="-122"/>
              </a:rPr>
              <a:t>Fragmentation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（动态分区）</a:t>
            </a:r>
            <a:endParaRPr lang="zh-CN" altLang="en-US" sz="18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ea typeface="宋体" panose="02010600030101010101" pitchFamily="2" charset="-122"/>
              </a:rPr>
              <a:t>Solution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Noncontiguous allocation</a:t>
            </a:r>
          </a:p>
          <a:p>
            <a:pPr lvl="1"/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8.4.1 Basic Method 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50900" y="1081088"/>
            <a:ext cx="7788275" cy="4524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Logical address space of a process can be noncontiguous; </a:t>
            </a:r>
            <a:r>
              <a:rPr lang="en-US" altLang="zh-CN" sz="2000" b="1" dirty="0">
                <a:ea typeface="宋体" panose="02010600030101010101" pitchFamily="2" charset="-122"/>
              </a:rPr>
              <a:t>process is allocated physical memory whenever the latter is available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Divide physical memory into fixed-sized blocks </a:t>
            </a:r>
            <a:r>
              <a:rPr lang="en-US" altLang="zh-CN" sz="2000" dirty="0">
                <a:ea typeface="宋体" panose="02010600030101010101" pitchFamily="2" charset="-122"/>
              </a:rPr>
              <a:t>called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frames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en-US" altLang="zh-CN" sz="2000" b="1" dirty="0">
                <a:ea typeface="宋体" panose="02010600030101010101" pitchFamily="2" charset="-122"/>
              </a:rPr>
              <a:t>size is power of 2</a:t>
            </a:r>
            <a:r>
              <a:rPr lang="en-US" altLang="zh-CN" sz="2000" dirty="0">
                <a:ea typeface="宋体" panose="02010600030101010101" pitchFamily="2" charset="-122"/>
              </a:rPr>
              <a:t>, between 512 bytes and 8,192 bytes)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Divide logical memory into blocks of same size</a:t>
            </a:r>
            <a:r>
              <a:rPr lang="en-US" altLang="zh-CN" sz="2000" dirty="0">
                <a:ea typeface="宋体" panose="02010600030101010101" pitchFamily="2" charset="-122"/>
              </a:rPr>
              <a:t> called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pages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Keep track of all free frames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To run a program of size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pages, need to find </a:t>
            </a:r>
            <a:r>
              <a:rPr lang="en-US" altLang="zh-CN" sz="2000" i="1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free frames and load program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Set up a page table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translate logical to physical addresses</a:t>
            </a:r>
          </a:p>
          <a:p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Internal fragmentation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Paging-- Basic Method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8"/>
            <a:ext cx="8018463" cy="5544683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基本思想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内存分块（页框，frame），作业分页（page），页与页框大小相等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内存分配以页为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单位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zh-CN" altLang="en-US" sz="1600" i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分页后，系统将一个进程视为一个页的序列，不再是原来连续的地址空间</a:t>
            </a:r>
            <a:endParaRPr lang="zh-CN" altLang="en-US" sz="1600" i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hangingPunct="1"/>
            <a:r>
              <a:rPr lang="zh-CN" altLang="en-US" sz="1800" b="1" dirty="0">
                <a:ea typeface="宋体" panose="02010600030101010101" pitchFamily="2" charset="-122"/>
              </a:rPr>
              <a:t>一个作业在内存中的各页面可以分配不相邻的页框，但一个页面在内存中是连续的（在一个页框中）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逻辑地址的格式：页号，页内偏移量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页表－页号与页框号的对应关系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内碎片</a:t>
            </a:r>
          </a:p>
          <a:p>
            <a:pPr lvl="1" hangingPunct="1"/>
            <a:r>
              <a:rPr lang="zh-CN" altLang="en-US" sz="1800" b="1" dirty="0">
                <a:ea typeface="宋体" panose="02010600030101010101" pitchFamily="2" charset="-122"/>
              </a:rPr>
              <a:t>需要记录块（页框）的使用情况（已分配的、空闲的）－例如位示图，空闲块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列表等；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1800" b="1" dirty="0">
                <a:ea typeface="宋体" panose="02010600030101010101" pitchFamily="2" charset="-122"/>
              </a:rPr>
              <a:t>地址变换机构（过程）</a:t>
            </a:r>
          </a:p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存储保护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页号越界检查（或设置相应的标志位（有效位））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共享页的访问权限</a:t>
            </a:r>
          </a:p>
          <a:p>
            <a:pPr hangingPunct="1">
              <a:lnSpc>
                <a:spcPct val="80000"/>
              </a:lnSpc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页面共享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1800" b="1" dirty="0">
                <a:ea typeface="宋体" panose="02010600030101010101" pitchFamily="2" charset="-122"/>
              </a:rPr>
              <a:t>通过页表实现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查看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Pagesize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8"/>
            <a:ext cx="8018463" cy="5235575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中和通过如下几种方式查看页大小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命令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PAGESIZE</a:t>
            </a:r>
          </a:p>
          <a:p>
            <a:pPr lvl="2" hangingPunct="1">
              <a:lnSpc>
                <a:spcPct val="80000"/>
              </a:lnSpc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getconf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PAGE_SIZE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函数或系统调用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hangingPunct="1">
              <a:lnSpc>
                <a:spcPct val="80000"/>
              </a:lnSpc>
            </a:pPr>
            <a:r>
              <a:rPr lang="en-US" altLang="zh-CN" sz="1600" dirty="0" err="1">
                <a:ea typeface="宋体" panose="02010600030101010101" pitchFamily="2" charset="-122"/>
              </a:rPr>
              <a:t>g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etpagesize</a:t>
            </a:r>
            <a:r>
              <a:rPr lang="en-US" altLang="zh-CN" sz="1600" dirty="0" smtClean="0">
                <a:ea typeface="宋体" panose="02010600030101010101" pitchFamily="2" charset="-122"/>
              </a:rPr>
              <a:t>()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现在的系统一般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4KB/page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Model of Logical and Physical Memory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5299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685800" y="1403350"/>
            <a:ext cx="7175500" cy="4138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Rectangle 1026"/>
          <p:cNvSpPr txBox="1">
            <a:spLocks noChangeArrowheads="1"/>
          </p:cNvSpPr>
          <p:nvPr/>
        </p:nvSpPr>
        <p:spPr bwMode="auto">
          <a:xfrm>
            <a:off x="465138" y="5802313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Fig. 8.8 Paging Model of Logical and Physical Memory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832104" y="4151376"/>
            <a:ext cx="1682496" cy="987552"/>
          </a:xfrm>
          <a:prstGeom prst="wedgeRoundRectCallout">
            <a:avLst>
              <a:gd name="adj1" fmla="val -36104"/>
              <a:gd name="adj2" fmla="val -7025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进程的逻辑地址空间包括哪些内容？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思考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4850" y="1030289"/>
            <a:ext cx="8018463" cy="2627312"/>
          </a:xfrm>
        </p:spPr>
        <p:txBody>
          <a:bodyPr/>
          <a:lstStyle/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一个进程的逻辑内存，或逻辑地址空间，包括哪些内容？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逻辑内存的视图是怎样的？以</a:t>
            </a:r>
            <a:r>
              <a:rPr lang="en-US" altLang="zh-CN" sz="2000" dirty="0" smtClean="0">
                <a:ea typeface="宋体" panose="02010600030101010101" pitchFamily="2" charset="-122"/>
              </a:rPr>
              <a:t>C</a:t>
            </a:r>
            <a:r>
              <a:rPr lang="zh-CN" altLang="en-US" sz="2000" dirty="0" smtClean="0">
                <a:ea typeface="宋体" panose="02010600030101010101" pitchFamily="2" charset="-122"/>
              </a:rPr>
              <a:t>语言为例说明。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hangingPunct="1"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系统为一个页面分配页框时，如何知道哪些页框时空闲的？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即，系统如何管理空闲页框？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hangingPunct="1">
              <a:lnSpc>
                <a:spcPct val="8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1CBD4-F01C-4CE3-8FB3-543C4E64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1046696" y="3739962"/>
            <a:ext cx="2510320" cy="27614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Translation Scheme</a:t>
            </a:r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68363" y="1116013"/>
            <a:ext cx="7362825" cy="5611812"/>
          </a:xfrm>
        </p:spPr>
        <p:txBody>
          <a:bodyPr/>
          <a:lstStyle/>
          <a:p>
            <a:r>
              <a:rPr lang="en-US" altLang="zh-CN" sz="2000" b="1" u="sng" dirty="0">
                <a:ea typeface="宋体" panose="02010600030101010101" pitchFamily="2" charset="-122"/>
              </a:rPr>
              <a:t>Address generated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by CPU</a:t>
            </a:r>
            <a:r>
              <a:rPr lang="en-US" altLang="zh-CN" sz="2000" b="1" u="sng" dirty="0">
                <a:ea typeface="宋体" panose="02010600030101010101" pitchFamily="2" charset="-122"/>
              </a:rPr>
              <a:t> is </a:t>
            </a:r>
            <a:r>
              <a:rPr lang="en-US" altLang="zh-CN" sz="2000" b="1" u="sng" dirty="0">
                <a:solidFill>
                  <a:srgbClr val="7030A0"/>
                </a:solidFill>
                <a:ea typeface="宋体" panose="02010600030101010101" pitchFamily="2" charset="-122"/>
              </a:rPr>
              <a:t>divided into</a:t>
            </a:r>
            <a:r>
              <a:rPr lang="en-US" altLang="zh-CN" sz="2000" b="1" u="sng" dirty="0">
                <a:ea typeface="宋体" panose="02010600030101010101" pitchFamily="2" charset="-122"/>
              </a:rPr>
              <a:t>:</a:t>
            </a:r>
            <a:br>
              <a:rPr lang="en-US" altLang="zh-CN" sz="2000" b="1" u="sng" dirty="0">
                <a:ea typeface="宋体" panose="02010600030101010101" pitchFamily="2" charset="-122"/>
              </a:rPr>
            </a:br>
            <a:endParaRPr lang="en-US" altLang="zh-CN" sz="2000" b="1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Page number (</a:t>
            </a:r>
            <a:r>
              <a:rPr lang="en-US" altLang="zh-CN" sz="2000" b="1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used as an index into a </a:t>
            </a:r>
            <a:r>
              <a:rPr lang="en-US" altLang="zh-CN" sz="2000" i="1" dirty="0">
                <a:ea typeface="宋体" panose="02010600030101010101" pitchFamily="2" charset="-122"/>
              </a:rPr>
              <a:t>page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table</a:t>
            </a:r>
            <a:r>
              <a:rPr lang="en-US" altLang="zh-CN" sz="2000" dirty="0">
                <a:ea typeface="宋体" panose="02010600030101010101" pitchFamily="2" charset="-122"/>
              </a:rPr>
              <a:t> which contains base address of each page in physical memory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Page offset (d)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– combined with base address to define the physical memory address that is sent to the memory unit</a:t>
            </a: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For given logical address space 2</a:t>
            </a:r>
            <a:r>
              <a:rPr lang="en-US" altLang="zh-CN" sz="2000" i="1" baseline="30000" dirty="0">
                <a:ea typeface="宋体" panose="02010600030101010101" pitchFamily="2" charset="-122"/>
              </a:rPr>
              <a:t>m </a:t>
            </a:r>
            <a:r>
              <a:rPr lang="en-US" altLang="zh-CN" sz="2000" i="1" dirty="0">
                <a:ea typeface="宋体" panose="02010600030101010101" pitchFamily="2" charset="-122"/>
              </a:rPr>
              <a:t>and page size</a:t>
            </a:r>
            <a:r>
              <a:rPr lang="en-US" altLang="zh-CN" sz="2000" i="1" baseline="30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4276" name="Rectangle 1028"/>
          <p:cNvSpPr>
            <a:spLocks noChangeArrowheads="1"/>
          </p:cNvSpPr>
          <p:nvPr/>
        </p:nvSpPr>
        <p:spPr bwMode="auto">
          <a:xfrm>
            <a:off x="2592388" y="46672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4277" name="Line 1030"/>
          <p:cNvSpPr>
            <a:spLocks noChangeShapeType="1"/>
          </p:cNvSpPr>
          <p:nvPr/>
        </p:nvSpPr>
        <p:spPr bwMode="auto">
          <a:xfrm>
            <a:off x="4225925" y="4324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Text Box 1031"/>
          <p:cNvSpPr txBox="1">
            <a:spLocks noChangeArrowheads="1"/>
          </p:cNvSpPr>
          <p:nvPr/>
        </p:nvSpPr>
        <p:spPr bwMode="auto">
          <a:xfrm>
            <a:off x="2433638" y="423545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number</a:t>
            </a:r>
          </a:p>
        </p:txBody>
      </p:sp>
      <p:sp>
        <p:nvSpPr>
          <p:cNvPr id="54279" name="Text Box 1032"/>
          <p:cNvSpPr txBox="1">
            <a:spLocks noChangeArrowheads="1"/>
          </p:cNvSpPr>
          <p:nvPr/>
        </p:nvSpPr>
        <p:spPr bwMode="auto">
          <a:xfrm>
            <a:off x="4297363" y="424815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54280" name="Text Box 1033"/>
          <p:cNvSpPr txBox="1">
            <a:spLocks noChangeArrowheads="1"/>
          </p:cNvSpPr>
          <p:nvPr/>
        </p:nvSpPr>
        <p:spPr bwMode="auto">
          <a:xfrm>
            <a:off x="3146425" y="4694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81" name="Text Box 1035"/>
          <p:cNvSpPr txBox="1">
            <a:spLocks noChangeArrowheads="1"/>
          </p:cNvSpPr>
          <p:nvPr/>
        </p:nvSpPr>
        <p:spPr bwMode="auto">
          <a:xfrm>
            <a:off x="4595813" y="472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d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4282" name="Text Box 1036"/>
          <p:cNvSpPr txBox="1">
            <a:spLocks noChangeArrowheads="1"/>
          </p:cNvSpPr>
          <p:nvPr/>
        </p:nvSpPr>
        <p:spPr bwMode="auto">
          <a:xfrm>
            <a:off x="2952750" y="51419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m - n</a:t>
            </a:r>
          </a:p>
        </p:txBody>
      </p:sp>
      <p:sp>
        <p:nvSpPr>
          <p:cNvPr id="54283" name="Text Box 1038"/>
          <p:cNvSpPr txBox="1">
            <a:spLocks noChangeArrowheads="1"/>
          </p:cNvSpPr>
          <p:nvPr/>
        </p:nvSpPr>
        <p:spPr bwMode="auto">
          <a:xfrm>
            <a:off x="4549775" y="515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392651" y="1492603"/>
            <a:ext cx="2112885" cy="417251"/>
          </a:xfrm>
          <a:prstGeom prst="wedgeRoundRectCallout">
            <a:avLst>
              <a:gd name="adj1" fmla="val -20833"/>
              <a:gd name="adj2" fmla="val 4122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思考：谁负责划分？</a:t>
            </a:r>
          </a:p>
        </p:txBody>
      </p:sp>
    </p:spTree>
    <p:extLst>
      <p:ext uri="{BB962C8B-B14F-4D97-AF65-F5344CB8AC3E}">
        <p14:creationId xmlns:p14="http://schemas.microsoft.com/office/powerpoint/2010/main" val="3305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Frames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778436" y="5430198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Before allocation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383899" y="5341051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After allocation</a:t>
            </a: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685800" y="1290638"/>
            <a:ext cx="4715722" cy="3947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0" name="TextBox 1"/>
          <p:cNvSpPr txBox="1">
            <a:spLocks noChangeArrowheads="1"/>
          </p:cNvSpPr>
          <p:nvPr/>
        </p:nvSpPr>
        <p:spPr bwMode="auto">
          <a:xfrm>
            <a:off x="2576774" y="5782831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8.10</a:t>
            </a:r>
          </a:p>
        </p:txBody>
      </p:sp>
      <p:sp>
        <p:nvSpPr>
          <p:cNvPr id="57351" name="文本框 1"/>
          <p:cNvSpPr txBox="1">
            <a:spLocks noChangeArrowheads="1"/>
          </p:cNvSpPr>
          <p:nvPr/>
        </p:nvSpPr>
        <p:spPr bwMode="auto">
          <a:xfrm>
            <a:off x="5566300" y="1502484"/>
            <a:ext cx="3009529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空闲帧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页框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的管理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CC"/>
                </a:solidFill>
                <a:ea typeface="宋体" panose="02010600030101010101" pitchFamily="2" charset="-122"/>
              </a:rPr>
              <a:t>系统维护</a:t>
            </a:r>
            <a:r>
              <a:rPr lang="zh-CN" altLang="en-US" sz="1800" dirty="0">
                <a:solidFill>
                  <a:srgbClr val="0000CC"/>
                </a:solidFill>
                <a:ea typeface="宋体" panose="02010600030101010101" pitchFamily="2" charset="-122"/>
              </a:rPr>
              <a:t>一个空闲帧列表</a:t>
            </a:r>
            <a:endParaRPr lang="en-US" altLang="zh-CN" sz="1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也可以采用</a:t>
            </a:r>
            <a:r>
              <a:rPr lang="en-US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Bit-Vector</a:t>
            </a:r>
            <a:r>
              <a:rPr lang="zh-CN" altLang="en-US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实现（位向量、位示图）</a:t>
            </a: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Discussion: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Logical Address Space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19238"/>
            <a:ext cx="7493000" cy="3657600"/>
          </a:xfrm>
        </p:spPr>
        <p:txBody>
          <a:bodyPr/>
          <a:lstStyle/>
          <a:p>
            <a:r>
              <a:rPr lang="zh-CN" altLang="en-US" sz="2400" i="1" dirty="0">
                <a:ea typeface="宋体" panose="02010600030101010101" pitchFamily="2" charset="-122"/>
              </a:rPr>
              <a:t>The logical address space is </a:t>
            </a:r>
            <a:r>
              <a:rPr lang="zh-CN" altLang="en-US" sz="24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en-US" sz="24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linear address space </a:t>
            </a:r>
            <a:r>
              <a:rPr lang="zh-CN" altLang="en-US" sz="2400" i="1" dirty="0">
                <a:ea typeface="宋体" panose="02010600030101010101" pitchFamily="2" charset="-122"/>
              </a:rPr>
              <a:t>and,  the </a:t>
            </a:r>
            <a:r>
              <a:rPr lang="zh-CN" altLang="en-US" sz="2400" dirty="0">
                <a:ea typeface="宋体" panose="02010600030101010101" pitchFamily="2" charset="-122"/>
              </a:rPr>
              <a:t>physical addresses</a:t>
            </a:r>
            <a:r>
              <a:rPr lang="zh-CN" altLang="en-US" sz="2400" i="1" dirty="0">
                <a:ea typeface="宋体" panose="02010600030101010101" pitchFamily="2" charset="-122"/>
              </a:rPr>
              <a:t> are 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one-dimensional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physical addresses）</a:t>
            </a:r>
          </a:p>
          <a:p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Suppose we have a system with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16 bytes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logical address space, page size is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4 bytes,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then how to divide the logical address into 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Page number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and 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Page offset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20266"/>
                </a:solidFill>
                <a:ea typeface="宋体" panose="02010600030101010101" pitchFamily="2" charset="-122"/>
              </a:rPr>
              <a:t>?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When the page size is 8 bytes, then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5" t="1199" r="22215" b="2017"/>
          <a:stretch>
            <a:fillRect/>
          </a:stretch>
        </p:blipFill>
        <p:spPr bwMode="auto">
          <a:xfrm>
            <a:off x="657225" y="1227138"/>
            <a:ext cx="5854700" cy="442118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21488" y="1657350"/>
            <a:ext cx="19145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How to divide the address generated by CPU  into </a:t>
            </a:r>
            <a:r>
              <a:rPr lang="en-US" altLang="zh-CN" sz="2000" b="1" i="1">
                <a:ea typeface="宋体" panose="02010600030101010101" pitchFamily="2" charset="-122"/>
              </a:rPr>
              <a:t>Page number</a:t>
            </a:r>
            <a:r>
              <a:rPr lang="en-US" altLang="zh-CN" sz="2000" b="1">
                <a:ea typeface="宋体" panose="02010600030101010101" pitchFamily="2" charset="-122"/>
              </a:rPr>
              <a:t>  and </a:t>
            </a:r>
            <a:r>
              <a:rPr lang="en-US" altLang="zh-CN" sz="2000" b="1" i="1">
                <a:ea typeface="宋体" panose="02010600030101010101" pitchFamily="2" charset="-122"/>
              </a:rPr>
              <a:t>Page offset</a:t>
            </a:r>
            <a:r>
              <a:rPr lang="en-US" altLang="zh-CN" sz="2000" b="1">
                <a:ea typeface="宋体" panose="02010600030101010101" pitchFamily="2" charset="-122"/>
              </a:rPr>
              <a:t> ?</a:t>
            </a:r>
          </a:p>
          <a:p>
            <a:pPr algn="just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</a:rPr>
              <a:t>Page size=4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Multistep Processing of a User Program 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1720295" y="1105194"/>
            <a:ext cx="5124388" cy="4398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地址的划分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考虑一个由8页且每页1K字节组成的逻辑地址空间，如果内存被划分成32块(帧)。</a:t>
            </a: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问：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逻辑地址的有效位是多少？</a:t>
            </a:r>
          </a:p>
          <a:p>
            <a:pPr lvl="1" eaLnBrk="1" hangingPunct="1"/>
            <a:r>
              <a:rPr lang="zh-CN" altLang="en-US" sz="2400" b="1" dirty="0">
                <a:ea typeface="宋体" panose="02010600030101010101" pitchFamily="2" charset="-122"/>
              </a:rPr>
              <a:t>物理地址的有效位是多少？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173038"/>
            <a:ext cx="8077200" cy="9239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Hardware- P288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address </a:t>
            </a:r>
            <a:r>
              <a:rPr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translation-</a:t>
            </a:r>
            <a:r>
              <a:rPr lang="en-US" altLang="zh-CN" sz="24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-MMU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677863" y="1335088"/>
            <a:ext cx="8229600" cy="441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2286000" y="6103938"/>
            <a:ext cx="5684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8.7  Paging Hardware (address translation) 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4372039" y="3611880"/>
            <a:ext cx="841248" cy="356616"/>
          </a:xfrm>
          <a:prstGeom prst="wedgeRoundRectCallout">
            <a:avLst>
              <a:gd name="adj1" fmla="val -26897"/>
              <a:gd name="adj2" fmla="val -104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  ？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372039" y="3611880"/>
            <a:ext cx="841248" cy="356616"/>
          </a:xfrm>
          <a:prstGeom prst="wedgeRoundRectCallout">
            <a:avLst>
              <a:gd name="adj1" fmla="val -26897"/>
              <a:gd name="adj2" fmla="val -104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MAR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379413"/>
            <a:ext cx="7772400" cy="492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变换过程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284288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当进程要访问某个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逻辑地址</a:t>
            </a:r>
            <a:r>
              <a:rPr lang="zh-CN" altLang="en-US" sz="1800" b="1" dirty="0">
                <a:ea typeface="宋体" panose="02010600030101010101" pitchFamily="2" charset="-122"/>
              </a:rPr>
              <a:t>中的数据或指令时，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MMU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中的分页地址变换机构会自动地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将逻辑地址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形式地址</a:t>
            </a:r>
            <a:r>
              <a:rPr lang="en-US" altLang="zh-CN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划分为</a:t>
            </a:r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页号与页内地址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两部分</a:t>
            </a:r>
            <a:r>
              <a:rPr lang="zh-CN" altLang="en-US" sz="1800" b="1" dirty="0">
                <a:ea typeface="宋体" panose="02010600030101010101" pitchFamily="2" charset="-122"/>
              </a:rPr>
              <a:t>，再以页号为索引去检索页表</a:t>
            </a:r>
            <a:r>
              <a:rPr lang="zh-CN" altLang="en-US" sz="1800" b="1" dirty="0" smtClean="0">
                <a:ea typeface="宋体" panose="02010600030101010101" pitchFamily="2" charset="-122"/>
              </a:rPr>
              <a:t>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查找操作由硬件执行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。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在</a:t>
            </a:r>
            <a:r>
              <a:rPr lang="zh-CN" altLang="en-US" sz="1800" b="1" dirty="0">
                <a:ea typeface="宋体" panose="02010600030101010101" pitchFamily="2" charset="-122"/>
              </a:rPr>
              <a:t>执行检索之前，先将页号与页表长度进行比较，如果页号大于或等于页表长度，则表示本次所访问的地址已超越进程的地址空间，产生地址越界。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若未出现越界错误，则将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页表始址</a:t>
            </a:r>
            <a:r>
              <a:rPr lang="zh-CN" altLang="en-US" sz="1800" b="1" dirty="0">
                <a:ea typeface="宋体" panose="02010600030101010101" pitchFamily="2" charset="-122"/>
              </a:rPr>
              <a:t>与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页号和每个页表项长度的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乘积</a:t>
            </a:r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相加</a:t>
            </a:r>
            <a:r>
              <a:rPr lang="zh-CN" altLang="en-US" sz="1800" b="1" dirty="0">
                <a:ea typeface="宋体" panose="02010600030101010101" pitchFamily="2" charset="-122"/>
              </a:rPr>
              <a:t>，便得到该表项在页表中的位置，于是可从中得到该页的物理块号（帧号），将之装入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中的高位部分</a:t>
            </a:r>
            <a:r>
              <a:rPr lang="zh-CN" altLang="en-US" sz="1800" b="1" dirty="0">
                <a:ea typeface="宋体" panose="02010600030101010101" pitchFamily="2" charset="-122"/>
              </a:rPr>
              <a:t>，再将逻辑地址中页内偏移量送入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的低位部分</a:t>
            </a:r>
            <a:r>
              <a:rPr lang="zh-CN" altLang="en-US" sz="1800" b="1" dirty="0">
                <a:ea typeface="宋体" panose="02010600030101010101" pitchFamily="2" charset="-122"/>
              </a:rPr>
              <a:t>。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这样便完成了从逻辑地址到物理地址的变换。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（或者将帧号与页内偏移量拼接后形成物理地址，再送入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3575" y="379413"/>
            <a:ext cx="7772400" cy="492125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address translation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在某个采用页式存储管理的系统中，现有J1，J2，J3共三个作业同驻内存。其中J2有四个页面，被分别装入到主存的第3，4，6，8号块中。假定页面和存储块的大小均为1024字节，主存容量为10k字节。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1、写出J2的页面映象表 </a:t>
            </a:r>
            <a:r>
              <a:rPr lang="en-US" altLang="zh-CN" sz="2000" b="1" dirty="0"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</a:rPr>
              <a:t>页表</a:t>
            </a:r>
            <a:r>
              <a:rPr lang="en-US" altLang="zh-CN" sz="2000" b="1" dirty="0"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2、当J2在CPU上运行时，执行到其地址 空间第500号处遇到一条指令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    MOV 2100,3100 （10进制）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    请用地址变换图计算出MOV 指令中两个操作数的物理地址。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例题提示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5132387"/>
          </a:xfrm>
        </p:spPr>
        <p:txBody>
          <a:bodyPr/>
          <a:lstStyle/>
          <a:p>
            <a:r>
              <a:rPr lang="zh-CN" altLang="en-US" sz="2000" b="1">
                <a:ea typeface="宋体" panose="02010600030101010101" pitchFamily="2" charset="-122"/>
              </a:rPr>
              <a:t>将逻辑地址化分成“页号，偏移量”的形式；</a:t>
            </a:r>
          </a:p>
          <a:p>
            <a:r>
              <a:rPr lang="zh-CN" altLang="en-US" sz="2000" b="1" i="1">
                <a:ea typeface="宋体" panose="02010600030101010101" pitchFamily="2" charset="-122"/>
              </a:rPr>
              <a:t>方法一</a:t>
            </a:r>
            <a:r>
              <a:rPr lang="zh-CN" altLang="en-US" sz="2000" b="1">
                <a:ea typeface="宋体" panose="02010600030101010101" pitchFamily="2" charset="-122"/>
              </a:rPr>
              <a:t>：将2100</a:t>
            </a:r>
            <a:r>
              <a:rPr lang="zh-CN" altLang="en-US" sz="2000" b="1" baseline="-25000">
                <a:ea typeface="宋体" panose="02010600030101010101" pitchFamily="2" charset="-122"/>
              </a:rPr>
              <a:t>10</a:t>
            </a:r>
            <a:r>
              <a:rPr lang="zh-CN" altLang="en-US" sz="2000" b="1">
                <a:ea typeface="宋体" panose="02010600030101010101" pitchFamily="2" charset="-122"/>
              </a:rPr>
              <a:t>转化成二进制，从低位截取10位为页内偏移量（页大小为1024字节），剩余的高位为页号；</a:t>
            </a:r>
          </a:p>
          <a:p>
            <a:r>
              <a:rPr lang="zh-CN" altLang="en-US" sz="2000" b="1" i="1">
                <a:ea typeface="宋体" panose="02010600030101010101" pitchFamily="2" charset="-122"/>
              </a:rPr>
              <a:t>方法二</a:t>
            </a:r>
            <a:r>
              <a:rPr lang="zh-CN" altLang="en-US" sz="2000" b="1">
                <a:ea typeface="宋体" panose="02010600030101010101" pitchFamily="2" charset="-122"/>
              </a:rPr>
              <a:t>：2100</a:t>
            </a: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1024=2…52，即页号为2，页内偏移量为52；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查页表，2号页面在第6号块中，因此逻辑地址2100对应的物理地址为6x1024+52=6196;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3100 1024＝3…28，即页号为3，页内偏移量为28；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逻辑地址3100对应的物理地址为8x1024+28=8220;</a:t>
            </a:r>
          </a:p>
          <a:p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画出地址变换图；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133346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Table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503" y="2167128"/>
            <a:ext cx="7608951" cy="4261104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页表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一组专门的寄存器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来实现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一个页表项用一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个或多个寄存器存储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800" b="1" dirty="0">
                <a:ea typeface="宋体" panose="02010600030101010101" pitchFamily="2" charset="-122"/>
              </a:rPr>
              <a:t>由于寄存器具有较高的访问速度，因而有利于提高地址变换的速度；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由于寄存器成本较高，且大多数现代计算机的页表又可能</a:t>
            </a:r>
            <a:r>
              <a:rPr lang="zh-CN" altLang="en-US" sz="2000" b="1" i="1" dirty="0">
                <a:solidFill>
                  <a:srgbClr val="006600"/>
                </a:solidFill>
                <a:ea typeface="宋体" panose="02010600030101010101" pitchFamily="2" charset="-122"/>
              </a:rPr>
              <a:t>很大</a:t>
            </a:r>
            <a:r>
              <a:rPr lang="zh-CN" altLang="en-US" sz="2000" b="1" dirty="0">
                <a:ea typeface="宋体" panose="02010600030101010101" pitchFamily="2" charset="-122"/>
              </a:rPr>
              <a:t>，这些页表项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不可能</a:t>
            </a:r>
            <a:r>
              <a:rPr lang="zh-CN" altLang="en-US" sz="2000" b="1" dirty="0">
                <a:ea typeface="宋体" panose="02010600030101010101" pitchFamily="2" charset="-122"/>
              </a:rPr>
              <a:t>都用寄存器来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实现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 txBox="1">
            <a:spLocks noChangeArrowheads="1"/>
          </p:cNvSpPr>
          <p:nvPr/>
        </p:nvSpPr>
        <p:spPr bwMode="auto">
          <a:xfrm>
            <a:off x="504254" y="499809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8.4.2 Hardware Support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179513"/>
            <a:ext cx="7876435" cy="5254625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页表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大多驻留在内存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中，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中设置如下寄存器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b="1" dirty="0">
                <a:ea typeface="宋体" panose="02010600030101010101" pitchFamily="2" charset="-122"/>
              </a:rPr>
              <a:t>PTBR --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register </a:t>
            </a: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（页表基址寄存器）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PRLR </a:t>
            </a:r>
            <a:r>
              <a:rPr lang="en-US" altLang="zh-CN" sz="1800" b="1" dirty="0">
                <a:ea typeface="宋体" panose="02010600030101010101" pitchFamily="2" charset="-122"/>
              </a:rPr>
              <a:t>-- 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register </a:t>
            </a:r>
            <a:r>
              <a:rPr lang="zh-CN" altLang="en-US" sz="18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（页表长度寄存器）</a:t>
            </a:r>
            <a:endParaRPr lang="en-US" altLang="zh-CN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存放页表在内存的始址和页表的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长度（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早期的操作系统使用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）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进程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未执行时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，页表的始址和页表长度存放在本进程的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ea typeface="宋体" panose="02010600030101010101" pitchFamily="2" charset="-122"/>
              </a:rPr>
              <a:t>当调度程序调度到某进程时，系统将这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两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个寄存器中的数据</a:t>
            </a:r>
            <a:r>
              <a:rPr lang="zh-CN" altLang="en-US" sz="2000" b="1" dirty="0">
                <a:ea typeface="宋体" panose="02010600030101010101" pitchFamily="2" charset="-122"/>
              </a:rPr>
              <a:t>装入到</a:t>
            </a:r>
            <a:r>
              <a:rPr lang="en-US" altLang="zh-CN" sz="2000" b="1" dirty="0">
                <a:ea typeface="宋体" panose="02010600030101010101" pitchFamily="2" charset="-122"/>
              </a:rPr>
              <a:t>MMU</a:t>
            </a:r>
            <a:r>
              <a:rPr lang="zh-CN" altLang="en-US" sz="2000" b="1" dirty="0">
                <a:ea typeface="宋体" panose="02010600030101010101" pitchFamily="2" charset="-122"/>
              </a:rPr>
              <a:t>相应的页表寄存器中。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ea typeface="宋体" panose="02010600030101010101" pitchFamily="2" charset="-122"/>
              </a:rPr>
              <a:t>因此，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在单处理机环境下，虽然系统中可以运行多个进程，但只需一个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PTBR 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及一个PRLR 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两个寄存器的内容由操作系统来管理</a:t>
            </a:r>
          </a:p>
        </p:txBody>
      </p:sp>
      <p:sp>
        <p:nvSpPr>
          <p:cNvPr id="62468" name="Rectangle 2"/>
          <p:cNvSpPr txBox="1">
            <a:spLocks noChangeArrowheads="1"/>
          </p:cNvSpPr>
          <p:nvPr/>
        </p:nvSpPr>
        <p:spPr bwMode="auto">
          <a:xfrm>
            <a:off x="604838" y="415354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1584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285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Implementation of Page Table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055688"/>
            <a:ext cx="7516813" cy="4887912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 table is kept in main memory</a:t>
            </a:r>
          </a:p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base register </a:t>
            </a:r>
            <a:r>
              <a:rPr lang="zh-CN" altLang="en-US" sz="1800" b="1" dirty="0">
                <a:ea typeface="宋体" panose="02010600030101010101" pitchFamily="2" charset="-122"/>
              </a:rPr>
              <a:t>(PTBR)</a:t>
            </a:r>
            <a:r>
              <a:rPr lang="zh-CN" altLang="en-US" sz="1800" dirty="0">
                <a:ea typeface="宋体" panose="02010600030101010101" pitchFamily="2" charset="-122"/>
              </a:rPr>
              <a:t> points to the page table</a:t>
            </a:r>
          </a:p>
          <a:p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Page-table length register </a:t>
            </a:r>
            <a:r>
              <a:rPr lang="zh-CN" altLang="en-US" sz="1800" b="1" dirty="0">
                <a:ea typeface="宋体" panose="02010600030101010101" pitchFamily="2" charset="-122"/>
              </a:rPr>
              <a:t>(PRLR)</a:t>
            </a:r>
            <a:r>
              <a:rPr lang="zh-CN" altLang="en-US" sz="1800" dirty="0">
                <a:ea typeface="宋体" panose="02010600030101010101" pitchFamily="2" charset="-122"/>
              </a:rPr>
              <a:t> indicates size of the page table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 </a:t>
            </a:r>
            <a:r>
              <a:rPr lang="zh-CN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scheme every data/instruction access requires </a:t>
            </a:r>
            <a:r>
              <a:rPr lang="zh-CN" altLang="en-US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two memory accesses</a:t>
            </a:r>
            <a:r>
              <a:rPr lang="zh-CN" alt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 </a:t>
            </a:r>
            <a:endParaRPr lang="en-US" altLang="zh-CN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One 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 the </a:t>
            </a:r>
            <a:r>
              <a:rPr lang="zh-CN" altLang="en-US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page </a:t>
            </a:r>
            <a:r>
              <a:rPr lang="zh-CN" altLang="en-US" sz="1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table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and</a:t>
            </a:r>
            <a:endParaRPr lang="en-US" altLang="zh-CN" sz="1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zh-CN" altLang="en-US" sz="1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 </a:t>
            </a:r>
            <a:r>
              <a:rPr lang="zh-CN" alt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 the </a:t>
            </a:r>
            <a:r>
              <a:rPr lang="zh-CN" altLang="en-US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data/instruction.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The </a:t>
            </a:r>
            <a:r>
              <a:rPr lang="zh-CN" altLang="en-US" sz="1800" dirty="0">
                <a:ea typeface="宋体" panose="02010600030101010101" pitchFamily="2" charset="-122"/>
              </a:rPr>
              <a:t>two memory access problem can be </a:t>
            </a:r>
            <a:r>
              <a:rPr lang="zh-CN" altLang="en-US" sz="1800" dirty="0">
                <a:solidFill>
                  <a:srgbClr val="00B050"/>
                </a:solidFill>
                <a:ea typeface="宋体" panose="02010600030101010101" pitchFamily="2" charset="-122"/>
              </a:rPr>
              <a:t>solved</a:t>
            </a:r>
            <a:r>
              <a:rPr lang="zh-CN" altLang="en-US" sz="1800" dirty="0">
                <a:ea typeface="宋体" panose="02010600030101010101" pitchFamily="2" charset="-122"/>
              </a:rPr>
              <a:t> by the use of a </a:t>
            </a:r>
            <a:r>
              <a:rPr lang="zh-CN" altLang="en-US" sz="1800" b="1" u="sng" dirty="0">
                <a:solidFill>
                  <a:srgbClr val="020266"/>
                </a:solidFill>
                <a:ea typeface="宋体" panose="02010600030101010101" pitchFamily="2" charset="-122"/>
              </a:rPr>
              <a:t>special fast-lookup hardware cache </a:t>
            </a:r>
            <a:r>
              <a:rPr lang="zh-CN" altLang="en-US" sz="1800" dirty="0">
                <a:ea typeface="宋体" panose="02010600030101010101" pitchFamily="2" charset="-122"/>
              </a:rPr>
              <a:t>called 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associative memory </a:t>
            </a:r>
            <a:r>
              <a:rPr lang="zh-CN" altLang="en-US" sz="1800" dirty="0">
                <a:ea typeface="宋体" panose="02010600030101010101" pitchFamily="2" charset="-122"/>
              </a:rPr>
              <a:t>or </a:t>
            </a:r>
            <a:r>
              <a:rPr lang="zh-CN" altLang="en-US" sz="1800" b="1" i="1" u="sng" dirty="0">
                <a:solidFill>
                  <a:srgbClr val="020266"/>
                </a:solidFill>
                <a:ea typeface="宋体" panose="02010600030101010101" pitchFamily="2" charset="-122"/>
              </a:rPr>
              <a:t>translation look-aside buffers</a:t>
            </a:r>
            <a:r>
              <a:rPr lang="zh-CN" altLang="en-US" sz="1800" b="1" dirty="0">
                <a:solidFill>
                  <a:srgbClr val="020266"/>
                </a:solidFill>
                <a:ea typeface="宋体" panose="02010600030101010101" pitchFamily="2" charset="-122"/>
              </a:rPr>
              <a:t> (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TLBs</a:t>
            </a:r>
            <a:r>
              <a:rPr lang="zh-CN" altLang="en-US" sz="1800" b="1" dirty="0">
                <a:ea typeface="宋体" panose="02010600030101010101" pitchFamily="2" charset="-122"/>
              </a:rPr>
              <a:t>) (</a:t>
            </a:r>
            <a:r>
              <a:rPr lang="zh-CN" altLang="en-US" sz="1800" b="1" dirty="0">
                <a:solidFill>
                  <a:srgbClr val="CC6600"/>
                </a:solidFill>
                <a:ea typeface="宋体" panose="02010600030101010101" pitchFamily="2" charset="-122"/>
              </a:rPr>
              <a:t>相联存储器、旁路转换缓冲、页表缓冲</a:t>
            </a:r>
            <a:r>
              <a:rPr lang="zh-CN" altLang="en-US" sz="1800" b="1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1800" dirty="0">
                <a:ea typeface="宋体" panose="02010600030101010101" pitchFamily="2" charset="-122"/>
              </a:rPr>
              <a:t>Some TLBs store</a:t>
            </a:r>
            <a:r>
              <a:rPr lang="zh-CN" altLang="en-US" sz="1800" b="1" dirty="0">
                <a:ea typeface="宋体" panose="02010600030101010101" pitchFamily="2" charset="-122"/>
              </a:rPr>
              <a:t> address-space identifiers (ASIDs) </a:t>
            </a:r>
            <a:r>
              <a:rPr lang="zh-CN" altLang="en-US" sz="1800" dirty="0">
                <a:ea typeface="宋体" panose="02010600030101010101" pitchFamily="2" charset="-122"/>
              </a:rPr>
              <a:t>in each TLB entry – uniquely identifies each process to provide address-space protection for that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461593"/>
            <a:ext cx="8077200" cy="957262"/>
          </a:xfrm>
        </p:spPr>
        <p:txBody>
          <a:bodyPr/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Associative Memory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ranslation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ook-aside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uffers (TLBs)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619250"/>
            <a:ext cx="7351713" cy="44831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TLB</a:t>
            </a: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的实现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Content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-addressed </a:t>
            </a:r>
            <a:r>
              <a:rPr lang="zh-CN" altLang="en-US" sz="2000" b="1" i="1" u="sng" dirty="0">
                <a:ea typeface="宋体" panose="02010600030101010101" pitchFamily="2" charset="-122"/>
              </a:rPr>
              <a:t>or </a:t>
            </a:r>
            <a:r>
              <a:rPr lang="zh-CN" altLang="en-US" sz="20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associative memory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refers to a memory organization in which the memory is </a:t>
            </a:r>
            <a:r>
              <a:rPr lang="zh-CN" altLang="en-US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accessed by its content </a:t>
            </a:r>
            <a:r>
              <a:rPr lang="zh-CN" altLang="en-US" sz="2000" dirty="0">
                <a:ea typeface="宋体" panose="02010600030101010101" pitchFamily="2" charset="-122"/>
              </a:rPr>
              <a:t>(as opposed to an explicit address). 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Thus, reference clues are "associated" with </a:t>
            </a:r>
            <a:r>
              <a:rPr lang="zh-CN" altLang="en-US" sz="2000" b="1" dirty="0">
                <a:ea typeface="宋体" panose="02010600030101010101" pitchFamily="2" charset="-122"/>
              </a:rPr>
              <a:t>actual memory contents </a:t>
            </a:r>
            <a:r>
              <a:rPr lang="zh-CN" altLang="en-US" sz="2000" dirty="0">
                <a:ea typeface="宋体" panose="02010600030101010101" pitchFamily="2" charset="-122"/>
              </a:rPr>
              <a:t>until a desirable match (or set of matches) is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Associative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Memory（TLB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861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06513"/>
            <a:ext cx="7351713" cy="4483100"/>
          </a:xfrm>
        </p:spPr>
        <p:txBody>
          <a:bodyPr/>
          <a:lstStyle/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Associative memory 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parallel search 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Address translation (p, d)</a:t>
            </a:r>
          </a:p>
          <a:p>
            <a:pPr marL="628650" lvl="1"/>
            <a:r>
              <a:rPr lang="en-US" altLang="zh-CN" sz="2000" b="1" dirty="0">
                <a:ea typeface="宋体" panose="02010600030101010101" pitchFamily="2" charset="-122"/>
              </a:rPr>
              <a:t>If p is in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associative register</a:t>
            </a:r>
            <a:r>
              <a:rPr lang="en-US" altLang="zh-CN" sz="2000" b="1" dirty="0">
                <a:ea typeface="宋体" panose="02010600030101010101" pitchFamily="2" charset="-122"/>
              </a:rPr>
              <a:t>, get frame # out</a:t>
            </a:r>
          </a:p>
          <a:p>
            <a:pPr marL="628650" lvl="1"/>
            <a:r>
              <a:rPr lang="en-US" altLang="zh-CN" sz="2000" b="1" dirty="0">
                <a:ea typeface="宋体" panose="02010600030101010101" pitchFamily="2" charset="-122"/>
              </a:rPr>
              <a:t>Otherwise get frame # from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page table </a:t>
            </a:r>
            <a:r>
              <a:rPr lang="en-US" altLang="zh-CN" sz="2000" b="1" dirty="0">
                <a:ea typeface="宋体" panose="02010600030101010101" pitchFamily="2" charset="-122"/>
              </a:rPr>
              <a:t>in memory</a:t>
            </a:r>
          </a:p>
          <a:p>
            <a:pPr marL="628650" lvl="1"/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8612" name="Rectangle 2052"/>
          <p:cNvSpPr>
            <a:spLocks noChangeArrowheads="1"/>
          </p:cNvSpPr>
          <p:nvPr/>
        </p:nvSpPr>
        <p:spPr bwMode="auto">
          <a:xfrm>
            <a:off x="3059113" y="2419350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8613" name="Line 2053"/>
          <p:cNvSpPr>
            <a:spLocks noChangeShapeType="1"/>
          </p:cNvSpPr>
          <p:nvPr/>
        </p:nvSpPr>
        <p:spPr bwMode="auto">
          <a:xfrm>
            <a:off x="4506913" y="20034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Line 2054"/>
          <p:cNvSpPr>
            <a:spLocks noChangeShapeType="1"/>
          </p:cNvSpPr>
          <p:nvPr/>
        </p:nvSpPr>
        <p:spPr bwMode="auto">
          <a:xfrm>
            <a:off x="3059113" y="264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2055"/>
          <p:cNvSpPr>
            <a:spLocks noChangeShapeType="1"/>
          </p:cNvSpPr>
          <p:nvPr/>
        </p:nvSpPr>
        <p:spPr bwMode="auto">
          <a:xfrm>
            <a:off x="3059113" y="294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2056"/>
          <p:cNvSpPr>
            <a:spLocks noChangeShapeType="1"/>
          </p:cNvSpPr>
          <p:nvPr/>
        </p:nvSpPr>
        <p:spPr bwMode="auto">
          <a:xfrm>
            <a:off x="3059113" y="3327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2057"/>
          <p:cNvSpPr>
            <a:spLocks noChangeArrowheads="1"/>
          </p:cNvSpPr>
          <p:nvPr/>
        </p:nvSpPr>
        <p:spPr bwMode="auto">
          <a:xfrm>
            <a:off x="3363913" y="20240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Page #</a:t>
            </a:r>
          </a:p>
        </p:txBody>
      </p:sp>
      <p:sp>
        <p:nvSpPr>
          <p:cNvPr id="68618" name="Rectangle 2058"/>
          <p:cNvSpPr>
            <a:spLocks noChangeArrowheads="1"/>
          </p:cNvSpPr>
          <p:nvPr/>
        </p:nvSpPr>
        <p:spPr bwMode="auto">
          <a:xfrm>
            <a:off x="4735513" y="20240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ea typeface="宋体" panose="02010600030101010101" pitchFamily="2" charset="-122"/>
              </a:rPr>
              <a:t>Frame 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513" y="284163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User programs go through several steps before being run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703388"/>
            <a:ext cx="7580313" cy="4364037"/>
          </a:xfrm>
        </p:spPr>
        <p:txBody>
          <a:bodyPr/>
          <a:lstStyle/>
          <a:p>
            <a:r>
              <a:rPr lang="zh-CN" altLang="en-US" sz="2400" b="1">
                <a:ea typeface="宋体" panose="02010600030101010101" pitchFamily="2" charset="-122"/>
              </a:rPr>
              <a:t>一个用户程序的运行需要经历以下几个步骤:</a:t>
            </a:r>
          </a:p>
          <a:p>
            <a:pPr lvl="1"/>
            <a:endParaRPr lang="zh-CN" altLang="en-US" sz="2400" b="1">
              <a:ea typeface="宋体" panose="02010600030101010101" pitchFamily="2" charset="-122"/>
            </a:endParaRP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编写源程序（Source code）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编译 （compiler </a:t>
            </a:r>
            <a:r>
              <a:rPr lang="zh-CN" altLang="en-US" sz="2000" b="1">
                <a:ea typeface="宋体" panose="02010600030101010101" pitchFamily="2" charset="-122"/>
                <a:sym typeface="Wingdings" panose="05000000000000000000" pitchFamily="2" charset="2"/>
              </a:rPr>
              <a:t> object module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链接 （Link</a:t>
            </a:r>
            <a:r>
              <a:rPr lang="en-US" altLang="zh-CN" sz="2000" b="1">
                <a:ea typeface="宋体" panose="02010600030101010101" pitchFamily="2" charset="-122"/>
              </a:rPr>
              <a:t>age</a:t>
            </a:r>
            <a:r>
              <a:rPr lang="zh-CN" altLang="en-US" sz="2000" b="1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装入 （loading）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执行（running）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1311" y="54819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 With TLB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928688" y="1597981"/>
            <a:ext cx="7462837" cy="40614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Box 1"/>
          <p:cNvSpPr txBox="1">
            <a:spLocks noChangeArrowheads="1"/>
          </p:cNvSpPr>
          <p:nvPr/>
        </p:nvSpPr>
        <p:spPr bwMode="auto">
          <a:xfrm>
            <a:off x="2644775" y="6029325"/>
            <a:ext cx="442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Fig. 8.11  Paging Hardware With TLB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Effective Access Time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54138"/>
            <a:ext cx="6677025" cy="4384675"/>
          </a:xfrm>
        </p:spPr>
        <p:txBody>
          <a:bodyPr/>
          <a:lstStyle/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</a:rPr>
              <a:t>Associative Lookup = </a:t>
            </a: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time unit  </a:t>
            </a: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（检查快表的时间）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Assume </a:t>
            </a:r>
            <a:r>
              <a:rPr lang="zh-CN" altLang="en-US" sz="2000">
                <a:solidFill>
                  <a:srgbClr val="0202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memory cycle time is 1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microsecond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Hit ratio =  （命中率）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zh-CN" altLang="en-US" sz="2000" b="1">
                <a:ea typeface="宋体" panose="02010600030101010101" pitchFamily="2" charset="-122"/>
                <a:sym typeface="Symbol" panose="05050102010706020507" pitchFamily="18" charset="2"/>
              </a:rPr>
              <a:t>Effective Access Time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 (EAT)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		EAT = (1 +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)  + (2 + )(1 – )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			= 2 +  – 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zh-CN" altLang="en-US" sz="18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2313" y="549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7338"/>
            <a:ext cx="7351712" cy="4208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宋体" panose="02010600030101010101" pitchFamily="2" charset="-122"/>
              </a:rPr>
              <a:t>对于一个利用快表（TLBS）且页表存于内存的分页系统，假定CPU一次访问内存的时间为1</a:t>
            </a:r>
            <a:r>
              <a:rPr lang="el-GR" altLang="en-US" sz="2000"/>
              <a:t>μ</a:t>
            </a:r>
            <a:r>
              <a:rPr lang="zh-CN" altLang="en-US" sz="2000">
                <a:ea typeface="宋体" panose="02010600030101010101" pitchFamily="2" charset="-122"/>
              </a:rPr>
              <a:t>s，访问快表（TLBS）的时间可忽略不计。如果85％的地址映射可直接通过快表完成，那么进程完成一次内存读写的平均有效时间是多少？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处理外部中断时，应该由</a:t>
            </a:r>
            <a:r>
              <a:rPr lang="zh-CN" altLang="en-US" sz="26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操作系统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保存的是（）。</a:t>
            </a:r>
          </a:p>
        </p:txBody>
      </p:sp>
      <p:sp>
        <p:nvSpPr>
          <p:cNvPr id="72707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20664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PC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</a:t>
            </a:r>
          </a:p>
        </p:txBody>
      </p:sp>
      <p:sp>
        <p:nvSpPr>
          <p:cNvPr id="72708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06389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通用寄存器的内容</a:t>
            </a:r>
          </a:p>
        </p:txBody>
      </p:sp>
      <p:sp>
        <p:nvSpPr>
          <p:cNvPr id="72709" name="文本框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92114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TLB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</a:t>
            </a:r>
          </a:p>
        </p:txBody>
      </p:sp>
      <p:sp>
        <p:nvSpPr>
          <p:cNvPr id="72710" name="文本框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78394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中的内容</a:t>
            </a:r>
          </a:p>
        </p:txBody>
      </p:sp>
      <p:sp>
        <p:nvSpPr>
          <p:cNvPr id="72711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27014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98464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841894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圆角矩形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B92F10-C4FC-457F-AD8B-1C50CEF5C22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C8EECB-A1C3-45BB-AB41-57404FB7FA3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DC876-141D-4813-B3EB-29EFBFAEB54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7">
            <a:extLst>
              <a:ext uri="{FF2B5EF4-FFF2-40B4-BE49-F238E27FC236}">
                <a16:creationId xmlns:a16="http://schemas.microsoft.com/office/drawing/2014/main" id="{04DF5012-8DE1-4A13-AE76-50495DD34AD4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949325" y="3140211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D4F841-45CD-434F-9041-514013B8AC5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5726DBC0-3FA9-4E9D-AACF-46884EB2A2E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EF1D6D72-D2DF-40B5-A61C-CCD43E6FF1D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5" name="RemarkTitleText">
              <a:extLst>
                <a:ext uri="{FF2B5EF4-FFF2-40B4-BE49-F238E27FC236}">
                  <a16:creationId xmlns:a16="http://schemas.microsoft.com/office/drawing/2014/main" id="{90B25BFE-4E7E-47A5-88B4-1CA969BBFF8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0" name="RemarkBack">
            <a:extLst>
              <a:ext uri="{FF2B5EF4-FFF2-40B4-BE49-F238E27FC236}">
                <a16:creationId xmlns:a16="http://schemas.microsoft.com/office/drawing/2014/main" id="{ACB960B1-B72E-42EC-9AA6-60B7B7CE08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1" name="RemarkBlock">
            <a:extLst>
              <a:ext uri="{FF2B5EF4-FFF2-40B4-BE49-F238E27FC236}">
                <a16:creationId xmlns:a16="http://schemas.microsoft.com/office/drawing/2014/main" id="{9AA1E75C-99D6-40B8-AC5D-5E5FD467726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2" name="RemarkTitleText">
            <a:extLst>
              <a:ext uri="{FF2B5EF4-FFF2-40B4-BE49-F238E27FC236}">
                <a16:creationId xmlns:a16="http://schemas.microsoft.com/office/drawing/2014/main" id="{B5BA59B8-771B-4748-98AC-FF88620D4A8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6" name="组合 16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1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1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17" name="图片 1"/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C85289-5CCE-4539-989C-87CB51F4C3E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关于页表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9301" y="997906"/>
            <a:ext cx="7029450" cy="5089525"/>
          </a:xfrm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每个进程分别有一个页表</a:t>
            </a:r>
            <a:r>
              <a:rPr lang="zh-CN" altLang="en-US" sz="1800" b="1" dirty="0">
                <a:ea typeface="宋体" panose="02010600030101010101" pitchFamily="2" charset="-122"/>
              </a:rPr>
              <a:t>（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进程页表</a:t>
            </a:r>
            <a:r>
              <a:rPr lang="zh-CN" altLang="en-US" sz="1800" b="1" dirty="0">
                <a:ea typeface="宋体" panose="02010600030101010101" pitchFamily="2" charset="-122"/>
              </a:rPr>
              <a:t>），由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800" b="1" dirty="0">
                <a:ea typeface="宋体" panose="02010600030101010101" pitchFamily="2" charset="-122"/>
              </a:rPr>
              <a:t>给出本进程页表在内存中起始位置与长度；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单处理中，硬件地址变换机构一个系统只有一套（MMU），其中含有正在执行的进程的有关页表的信息；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solidFill>
                  <a:srgbClr val="0000CC"/>
                </a:solidFill>
                <a:ea typeface="宋体" panose="02010600030101010101" pitchFamily="2" charset="-122"/>
              </a:rPr>
              <a:t>系统的地址变换机构主要包括：</a:t>
            </a:r>
          </a:p>
          <a:p>
            <a:pPr lvl="1" eaLnBrk="1" hangingPunct="1"/>
            <a:r>
              <a:rPr lang="zh-CN" altLang="en-US" sz="1800" b="1" i="1" dirty="0">
                <a:ea typeface="宋体" panose="02010600030101010101" pitchFamily="2" charset="-122"/>
              </a:rPr>
              <a:t>Page-table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i="1" dirty="0">
                <a:ea typeface="宋体" panose="02010600030101010101" pitchFamily="2" charset="-122"/>
              </a:rPr>
              <a:t>base register</a:t>
            </a:r>
            <a:r>
              <a:rPr lang="zh-CN" altLang="en-US" sz="1800" i="1" dirty="0">
                <a:ea typeface="宋体" panose="02010600030101010101" pitchFamily="2" charset="-122"/>
              </a:rPr>
              <a:t> (</a:t>
            </a:r>
            <a:r>
              <a:rPr lang="zh-CN" altLang="en-US" sz="1800" dirty="0">
                <a:ea typeface="宋体" panose="02010600030101010101" pitchFamily="2" charset="-122"/>
              </a:rPr>
              <a:t>PTBR) </a:t>
            </a:r>
          </a:p>
          <a:p>
            <a:pPr lvl="1" eaLnBrk="1" hangingPunct="1"/>
            <a:r>
              <a:rPr lang="zh-CN" altLang="en-US" sz="1800" b="1" i="1" dirty="0">
                <a:ea typeface="宋体" panose="02010600030101010101" pitchFamily="2" charset="-122"/>
              </a:rPr>
              <a:t>Page-table length register</a:t>
            </a:r>
            <a:r>
              <a:rPr lang="zh-CN" altLang="en-US" sz="1800" dirty="0">
                <a:ea typeface="宋体" panose="02010600030101010101" pitchFamily="2" charset="-122"/>
              </a:rPr>
              <a:t> (PRLR)</a:t>
            </a:r>
          </a:p>
          <a:p>
            <a:pPr lvl="1" eaLnBrk="1" hangingPunct="1"/>
            <a:r>
              <a:rPr lang="zh-CN" altLang="en-US" sz="1800" b="1" dirty="0">
                <a:ea typeface="宋体" panose="02010600030101010101" pitchFamily="2" charset="-122"/>
              </a:rPr>
              <a:t>以及其它地址变换与保护机构；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当调度到一个进程时，系统将其PCB中保存的页表信息装入到系统页表相应的控制寄存器；</a:t>
            </a:r>
          </a:p>
          <a:p>
            <a:pPr eaLnBrk="1" hangingPunct="1"/>
            <a:r>
              <a:rPr lang="zh-CN" altLang="en-US" sz="1800" b="1" dirty="0">
                <a:ea typeface="宋体" panose="02010600030101010101" pitchFamily="2" charset="-122"/>
              </a:rPr>
              <a:t>不加特别说明，页表一般指的是一般指的是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系统页表的相关信息；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800" b="1" dirty="0">
                <a:solidFill>
                  <a:srgbClr val="003399"/>
                </a:solidFill>
                <a:ea typeface="宋体" panose="02010600030101010101" pitchFamily="2" charset="-122"/>
              </a:rPr>
              <a:t>每个页表项占用字节数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600" b="1" dirty="0">
                <a:ea typeface="宋体" panose="02010600030101010101" pitchFamily="2" charset="-122"/>
              </a:rPr>
              <a:t>2B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ea typeface="宋体" panose="02010600030101010101" pitchFamily="2" charset="-122"/>
              </a:rPr>
              <a:t>8B</a:t>
            </a:r>
            <a:r>
              <a:rPr lang="zh-CN" altLang="en-US" sz="1600" b="1" dirty="0"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ea typeface="宋体" panose="02010600030101010101" pitchFamily="2" charset="-122"/>
              </a:rPr>
              <a:t>….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76923" y="51593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地址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变换过程中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的分工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a typeface="宋体" panose="02010600030101010101" pitchFamily="2" charset="-122"/>
              </a:rPr>
              <a:t>）根据当前执行的进程的</a:t>
            </a:r>
            <a:r>
              <a:rPr lang="en-US" altLang="zh-CN" sz="1800" dirty="0">
                <a:ea typeface="宋体" panose="02010600030101010101" pitchFamily="2" charset="-122"/>
              </a:rPr>
              <a:t>PCB</a:t>
            </a:r>
            <a:r>
              <a:rPr lang="zh-CN" altLang="zh-CN" sz="1800" dirty="0">
                <a:ea typeface="宋体" panose="02010600030101010101" pitchFamily="2" charset="-122"/>
              </a:rPr>
              <a:t>保存的进程页表设置</a:t>
            </a:r>
            <a:r>
              <a:rPr lang="zh-CN" altLang="zh-CN" sz="1800" dirty="0" smtClean="0">
                <a:ea typeface="宋体" panose="02010600030101010101" pitchFamily="2" charset="-122"/>
              </a:rPr>
              <a:t>系统</a:t>
            </a:r>
            <a:r>
              <a:rPr lang="zh-CN" altLang="en-US" sz="1800" dirty="0" smtClean="0">
                <a:ea typeface="宋体" panose="02010600030101010101" pitchFamily="2" charset="-122"/>
              </a:rPr>
              <a:t>（</a:t>
            </a:r>
            <a:r>
              <a:rPr lang="en-US" altLang="zh-CN" sz="1800" dirty="0" smtClean="0">
                <a:ea typeface="宋体" panose="02010600030101010101" pitchFamily="2" charset="-122"/>
              </a:rPr>
              <a:t>CPU</a:t>
            </a:r>
            <a:r>
              <a:rPr lang="zh-CN" altLang="en-US" sz="1800" dirty="0" smtClean="0">
                <a:ea typeface="宋体" panose="02010600030101010101" pitchFamily="2" charset="-122"/>
              </a:rPr>
              <a:t>）</a:t>
            </a:r>
            <a:r>
              <a:rPr lang="zh-CN" altLang="zh-CN" sz="1800" dirty="0" smtClean="0"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</a:rPr>
              <a:t>PTBR</a:t>
            </a:r>
            <a:r>
              <a:rPr lang="zh-CN" altLang="zh-CN" sz="1800" dirty="0">
                <a:ea typeface="宋体" panose="02010600030101010101" pitchFamily="2" charset="-122"/>
              </a:rPr>
              <a:t>及</a:t>
            </a:r>
            <a:r>
              <a:rPr lang="en-US" altLang="zh-CN" sz="1800" dirty="0">
                <a:ea typeface="宋体" panose="02010600030101010101" pitchFamily="2" charset="-122"/>
              </a:rPr>
              <a:t>PTLR</a:t>
            </a:r>
            <a:r>
              <a:rPr lang="zh-CN" altLang="zh-CN" sz="1800" dirty="0">
                <a:ea typeface="宋体" panose="02010600030101010101" pitchFamily="2" charset="-122"/>
              </a:rPr>
              <a:t>的内容；（</a:t>
            </a:r>
            <a:r>
              <a:rPr lang="zh-CN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软件</a:t>
            </a:r>
            <a:r>
              <a:rPr lang="en-US" altLang="zh-CN" sz="1800" dirty="0" smtClean="0">
                <a:solidFill>
                  <a:srgbClr val="006600"/>
                </a:solidFill>
                <a:ea typeface="宋体" panose="02010600030101010101" pitchFamily="2" charset="-122"/>
              </a:rPr>
              <a:t>-OS</a:t>
            </a:r>
            <a:r>
              <a:rPr lang="zh-CN" altLang="zh-CN" sz="1800" dirty="0" smtClean="0">
                <a:ea typeface="宋体" panose="02010600030101010101" pitchFamily="2" charset="-122"/>
              </a:rPr>
              <a:t>）</a:t>
            </a:r>
            <a:endParaRPr lang="zh-CN" altLang="zh-CN" sz="1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ea typeface="宋体" panose="02010600030101010101" pitchFamily="2" charset="-122"/>
              </a:rPr>
              <a:t>CPU</a:t>
            </a:r>
            <a:r>
              <a:rPr lang="zh-CN" altLang="zh-CN" sz="1800" dirty="0">
                <a:ea typeface="宋体" panose="02010600030101010101" pitchFamily="2" charset="-122"/>
              </a:rPr>
              <a:t>对执行的指令进行解析</a:t>
            </a:r>
            <a:r>
              <a:rPr lang="zh-CN" altLang="zh-CN" sz="1800" dirty="0" smtClean="0">
                <a:ea typeface="宋体" panose="02010600030101010101" pitchFamily="2" charset="-122"/>
              </a:rPr>
              <a:t>，分离</a:t>
            </a:r>
            <a:r>
              <a:rPr lang="zh-CN" altLang="zh-CN" sz="1800" dirty="0">
                <a:ea typeface="宋体" panose="02010600030101010101" pitchFamily="2" charset="-122"/>
              </a:rPr>
              <a:t>出欲访问存储单元的逻辑地址；（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zh-CN" sz="1800" dirty="0" smtClean="0">
                <a:solidFill>
                  <a:srgbClr val="003399"/>
                </a:solidFill>
                <a:ea typeface="宋体" panose="02010600030101010101" pitchFamily="2" charset="-122"/>
              </a:rPr>
              <a:t>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ea typeface="宋体" panose="02010600030101010101" pitchFamily="2" charset="-122"/>
              </a:rPr>
              <a:t>将逻辑地址根据规定的页面大小分成页号（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）与页内偏移量（</a:t>
            </a:r>
            <a:r>
              <a:rPr lang="en-US" altLang="zh-CN" sz="1800" dirty="0">
                <a:ea typeface="宋体" panose="02010600030101010101" pitchFamily="2" charset="-122"/>
              </a:rPr>
              <a:t>d</a:t>
            </a:r>
            <a:r>
              <a:rPr lang="zh-CN" altLang="zh-CN" sz="1800" dirty="0">
                <a:ea typeface="宋体" panose="02010600030101010101" pitchFamily="2" charset="-122"/>
              </a:rPr>
              <a:t>）两部分；（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a typeface="宋体" panose="02010600030101010101" pitchFamily="2" charset="-122"/>
              </a:rPr>
              <a:t>）根据页号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进行地址越界检查（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），如果产生地址越界，则对越界进行处理（</a:t>
            </a:r>
            <a:r>
              <a:rPr lang="zh-CN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软件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a typeface="宋体" panose="02010600030101010101" pitchFamily="2" charset="-122"/>
              </a:rPr>
              <a:t>）如果没有产生地址越界，则依据页号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查找页表，得到页号</a:t>
            </a:r>
            <a:r>
              <a:rPr lang="en-US" altLang="zh-CN" sz="1800" dirty="0">
                <a:ea typeface="宋体" panose="02010600030101010101" pitchFamily="2" charset="-122"/>
              </a:rPr>
              <a:t>P</a:t>
            </a:r>
            <a:r>
              <a:rPr lang="zh-CN" altLang="zh-CN" sz="1800" dirty="0">
                <a:ea typeface="宋体" panose="02010600030101010101" pitchFamily="2" charset="-122"/>
              </a:rPr>
              <a:t>所对应的物理帧号</a:t>
            </a: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zh-CN" sz="1800" dirty="0">
                <a:ea typeface="宋体" panose="02010600030101010101" pitchFamily="2" charset="-122"/>
              </a:rPr>
              <a:t>；（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MMU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，硬件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a typeface="宋体" panose="02010600030101010101" pitchFamily="2" charset="-122"/>
              </a:rPr>
              <a:t>）将帧号</a:t>
            </a: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zh-CN" sz="1800" dirty="0">
                <a:ea typeface="宋体" panose="02010600030101010101" pitchFamily="2" charset="-122"/>
              </a:rPr>
              <a:t>作为物理地址的高位部分，页内偏移量</a:t>
            </a:r>
            <a:r>
              <a:rPr lang="en-US" altLang="zh-CN" sz="1800" dirty="0">
                <a:ea typeface="宋体" panose="02010600030101010101" pitchFamily="2" charset="-122"/>
              </a:rPr>
              <a:t>d</a:t>
            </a:r>
            <a:r>
              <a:rPr lang="zh-CN" altLang="zh-CN" sz="1800" dirty="0">
                <a:ea typeface="宋体" panose="02010600030101010101" pitchFamily="2" charset="-122"/>
              </a:rPr>
              <a:t>作为物理地址的低位部分，形成逻辑地址所对应的物理地址，送入</a:t>
            </a:r>
            <a:r>
              <a:rPr lang="en-US" altLang="zh-CN" sz="1800" dirty="0">
                <a:ea typeface="宋体" panose="02010600030101010101" pitchFamily="2" charset="-122"/>
              </a:rPr>
              <a:t>MAR</a:t>
            </a:r>
            <a:r>
              <a:rPr lang="zh-CN" altLang="zh-CN" sz="1800" dirty="0">
                <a:ea typeface="宋体" panose="02010600030101010101" pitchFamily="2" charset="-122"/>
              </a:rPr>
              <a:t>；（</a:t>
            </a:r>
            <a:r>
              <a:rPr lang="zh-CN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硬件</a:t>
            </a:r>
            <a:r>
              <a:rPr lang="zh-CN" altLang="zh-CN" sz="1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" name="新月形 3"/>
          <p:cNvSpPr/>
          <p:nvPr/>
        </p:nvSpPr>
        <p:spPr>
          <a:xfrm>
            <a:off x="7342188" y="592296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17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8.4.3 Memory Protection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228725"/>
            <a:ext cx="7734300" cy="4913313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检查页号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是否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超出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了自己的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地址空间所定义的范围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（要访问的是否是非法页面，即非法地址）</a:t>
            </a: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如果考虑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页面共享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，页表项中还应包括进程对该页的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访问许可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：如：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只读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、读写、执行</a:t>
            </a:r>
            <a:r>
              <a:rPr lang="zh-CN" altLang="en-US" sz="2000" b="1" dirty="0">
                <a:ea typeface="宋体" panose="02010600030101010101" pitchFamily="2" charset="-122"/>
                <a:sym typeface="Symbol" panose="05050102010706020507" pitchFamily="18" charset="2"/>
              </a:rPr>
              <a:t>等；</a:t>
            </a:r>
          </a:p>
          <a:p>
            <a:pPr eaLnBrk="1" hangingPunct="1"/>
            <a:endParaRPr lang="en-US" altLang="zh-CN" sz="2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如果考虑</a:t>
            </a:r>
            <a:r>
              <a:rPr lang="zh-CN" altLang="en-US" sz="2000" b="1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虚拟存储器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中的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页面置换</a:t>
            </a:r>
            <a:r>
              <a:rPr lang="zh-CN" altLang="en-US" sz="2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，每个页表项包含的内容会更多</a:t>
            </a:r>
            <a:endParaRPr lang="zh-CN" altLang="en-US" sz="20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访问位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b="1" dirty="0" smtClean="0">
                <a:ea typeface="宋体" panose="02010600030101010101" pitchFamily="2" charset="-122"/>
              </a:rPr>
              <a:t>修改位（脏位）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b="1" dirty="0" smtClean="0">
                <a:ea typeface="宋体" panose="02010600030101010101" pitchFamily="2" charset="-122"/>
              </a:rPr>
              <a:t>…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14" y="1097789"/>
            <a:ext cx="4813554" cy="1660142"/>
          </a:xfrm>
          <a:prstGeom prst="rect">
            <a:avLst/>
          </a:prstGeom>
        </p:spPr>
      </p:pic>
      <p:sp>
        <p:nvSpPr>
          <p:cNvPr id="3" name="Rectangle 2051"/>
          <p:cNvSpPr txBox="1">
            <a:spLocks noChangeArrowheads="1"/>
          </p:cNvSpPr>
          <p:nvPr/>
        </p:nvSpPr>
        <p:spPr bwMode="auto">
          <a:xfrm>
            <a:off x="566928" y="2757931"/>
            <a:ext cx="8028432" cy="347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PTE is present: if it is not set, a reference to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an exception (i.e., is not allowed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are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 to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to the page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（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instructions are allowed to write to the page.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the CPU may interpret the content of the page as instructions and execute them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in user mode are allowed to access the page;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PTE_U is </a:t>
            </a:r>
            <a:r>
              <a:rPr lang="en-US" altLang="zh-CN" sz="1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set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PTE can be used only in supervisor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the PTE is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or Global（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global,TLB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中不要置换该页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accessed. (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页面置换时使用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modified. (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脏位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RISC-V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的页表结构（页表项）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1" y="1825226"/>
            <a:ext cx="6376225" cy="41867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AMD64（X86-6）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的页表结构（页表项）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77840" y="5084064"/>
            <a:ext cx="1645919" cy="27432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28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Memory Protection</a:t>
            </a:r>
          </a:p>
        </p:txBody>
      </p:sp>
      <p:sp>
        <p:nvSpPr>
          <p:cNvPr id="76803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7950"/>
            <a:ext cx="7577138" cy="446881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Memory protection implemented by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associating protection  bit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with each frame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Valid-invalid</a:t>
            </a:r>
            <a:r>
              <a:rPr lang="en-US" altLang="zh-CN" sz="2000" dirty="0">
                <a:ea typeface="宋体" panose="02010600030101010101" pitchFamily="2" charset="-122"/>
              </a:rPr>
              <a:t> bit attached to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each entry in the page table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valid</a:t>
            </a:r>
            <a:r>
              <a:rPr lang="en-US" altLang="zh-CN" sz="2000" dirty="0">
                <a:ea typeface="宋体" panose="02010600030101010101" pitchFamily="2" charset="-122"/>
              </a:rPr>
              <a:t>” indicates that the associated page is in the process’ logical address space, and is thus a legal page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invalid</a:t>
            </a:r>
            <a:r>
              <a:rPr lang="en-US" altLang="zh-CN" sz="2000" dirty="0">
                <a:ea typeface="宋体" panose="02010600030101010101" pitchFamily="2" charset="-122"/>
              </a:rPr>
              <a:t>” indicates that the page is not in the process’ logical address space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当调度到一个进程时，系统将其PCB中保存的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本进程页表的</a:t>
            </a:r>
            <a:r>
              <a:rPr lang="en-US" altLang="zh-CN" sz="2000" dirty="0">
                <a:ea typeface="宋体" panose="02010600030101010101" pitchFamily="2" charset="-122"/>
              </a:rPr>
              <a:t>PTBR</a:t>
            </a:r>
            <a:r>
              <a:rPr lang="zh-CN" altLang="zh-CN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PTLR</a:t>
            </a:r>
            <a:r>
              <a:rPr lang="zh-CN" altLang="zh-CN" sz="2000" dirty="0">
                <a:ea typeface="宋体" panose="02010600030101010101" pitchFamily="2" charset="-122"/>
              </a:rPr>
              <a:t>的内容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装入到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PTBR</a:t>
            </a:r>
            <a:r>
              <a:rPr lang="zh-CN" altLang="zh-CN" sz="2000" dirty="0">
                <a:ea typeface="宋体" panose="02010600030101010101" pitchFamily="2" charset="-122"/>
              </a:rPr>
              <a:t>及</a:t>
            </a:r>
            <a:r>
              <a:rPr lang="en-US" altLang="zh-CN" sz="2000" dirty="0">
                <a:ea typeface="宋体" panose="02010600030101010101" pitchFamily="2" charset="-122"/>
              </a:rPr>
              <a:t>PTLR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中；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以实现操作系统对本进程存储空间的访问；</a:t>
            </a:r>
          </a:p>
          <a:p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Discussion：一个关键问题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08925" cy="47847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</a:rPr>
              <a:t>各阶段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zh-CN" altLang="en-US" sz="2400" b="1" dirty="0"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003399"/>
                </a:solidFill>
                <a:ea typeface="宋体" panose="02010600030101010101" pitchFamily="2" charset="-122"/>
              </a:rPr>
              <a:t>表示及转换</a:t>
            </a:r>
            <a:r>
              <a:rPr lang="zh-CN" altLang="en-US" sz="2400" b="1" dirty="0">
                <a:ea typeface="宋体" panose="02010600030101010101" pitchFamily="2" charset="-122"/>
              </a:rPr>
              <a:t>问题</a:t>
            </a: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源程序中如何表示？</a:t>
            </a:r>
          </a:p>
          <a:p>
            <a:pPr lvl="1"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编译时</a:t>
            </a:r>
            <a:r>
              <a:rPr lang="zh-CN" altLang="en-US" sz="2000" b="1" dirty="0">
                <a:ea typeface="宋体" panose="02010600030101010101" pitchFamily="2" charset="-122"/>
              </a:rPr>
              <a:t>如何表示？</a:t>
            </a: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运行时如何表示？</a:t>
            </a:r>
          </a:p>
          <a:p>
            <a:pPr eaLnBrk="1" hangingPunct="1"/>
            <a:r>
              <a:rPr lang="zh-CN" altLang="en-US" sz="2400" b="1" dirty="0" smtClean="0">
                <a:ea typeface="宋体" panose="02010600030101010101" pitchFamily="2" charset="-122"/>
              </a:rPr>
              <a:t>如果各阶段的地址表达方式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不同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，程序运行时的</a:t>
            </a:r>
            <a:r>
              <a:rPr lang="zh-CN" altLang="en-US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物理内存地址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如何依据上述表达方式获得？</a:t>
            </a:r>
            <a:endParaRPr lang="zh-CN" altLang="en-US" sz="1800" b="1" dirty="0" smtClean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</a:rPr>
              <a:t>需要进行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Address Binding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（地址映射，地址变换、重定位，地址绑定）：</a:t>
            </a:r>
          </a:p>
          <a:p>
            <a:pPr lvl="1" eaLnBrk="1" hangingPunct="1"/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进行地址变换？（依据具体的内存管理方案）</a:t>
            </a:r>
          </a:p>
          <a:p>
            <a:pPr lvl="1" eaLnBrk="1" hangingPunct="1"/>
            <a:r>
              <a:rPr lang="zh-CN" altLang="en-US" sz="2000" b="1" u="sng" dirty="0" smtClean="0">
                <a:solidFill>
                  <a:srgbClr val="FF0000"/>
                </a:solidFill>
                <a:ea typeface="宋体" panose="02010600030101010101" pitchFamily="2" charset="-122"/>
              </a:rPr>
              <a:t>何时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进行地址变换？（8.1.2，下页）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2338" y="0"/>
            <a:ext cx="8161337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Valid (v) or Invalid (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Bit In A Page Table</a:t>
            </a:r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" t="603" r="7301" b="603"/>
          <a:stretch>
            <a:fillRect/>
          </a:stretch>
        </p:blipFill>
        <p:spPr bwMode="auto">
          <a:xfrm>
            <a:off x="922338" y="1177925"/>
            <a:ext cx="6973887" cy="47926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Paging Hardware（地址越界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检查与地址变换）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677863" y="1076325"/>
            <a:ext cx="8229600" cy="3875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3" name="圆角矩形标注 4"/>
          <p:cNvSpPr>
            <a:spLocks noChangeArrowheads="1"/>
          </p:cNvSpPr>
          <p:nvPr/>
        </p:nvSpPr>
        <p:spPr bwMode="auto">
          <a:xfrm>
            <a:off x="2729833" y="1485840"/>
            <a:ext cx="1797420" cy="519113"/>
          </a:xfrm>
          <a:prstGeom prst="wedgeRoundRectCallout">
            <a:avLst>
              <a:gd name="adj1" fmla="val -47601"/>
              <a:gd name="adj2" fmla="val 1642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ea typeface="宋体" panose="02010600030101010101" pitchFamily="2" charset="-122"/>
              </a:rPr>
              <a:t>页内偏移量不需检测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ea typeface="宋体" panose="02010600030101010101" pitchFamily="2" charset="-122"/>
              </a:rPr>
              <a:t>是否地址越界；</a:t>
            </a:r>
          </a:p>
        </p:txBody>
      </p:sp>
      <p:sp>
        <p:nvSpPr>
          <p:cNvPr id="2" name="矩形 1"/>
          <p:cNvSpPr/>
          <p:nvPr/>
        </p:nvSpPr>
        <p:spPr>
          <a:xfrm>
            <a:off x="824167" y="5088953"/>
            <a:ext cx="8083296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早期的操作系统中</a:t>
            </a:r>
            <a:r>
              <a:rPr lang="zh-CN" altLang="en-US" sz="1600" b="1" dirty="0" smtClean="0">
                <a:ea typeface="宋体" panose="02010600030101010101" pitchFamily="2" charset="-122"/>
              </a:rPr>
              <a:t>，设置一个寄存器，保存页表的长度。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600" b="1" dirty="0">
                <a:ea typeface="宋体" panose="02010600030101010101" pitchFamily="2" charset="-122"/>
              </a:rPr>
              <a:t>页号(P)与页表长度(PTL)比较，如果P&gt;=PTL,则产生地址越界中断</a:t>
            </a:r>
            <a:r>
              <a:rPr lang="zh-CN" altLang="en-US" sz="1600" b="1" dirty="0" smtClean="0">
                <a:ea typeface="宋体" panose="02010600030101010101" pitchFamily="2" charset="-122"/>
              </a:rPr>
              <a:t>。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思考：现在的操作系统基本不采用，为什么？</a:t>
            </a:r>
            <a:endParaRPr lang="en-US" altLang="zh-CN" sz="16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现在的操作系统都采用</a:t>
            </a: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多级页表</a:t>
            </a:r>
            <a:r>
              <a:rPr lang="zh-CN" altLang="en-US" sz="16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，或</a:t>
            </a: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段页式管理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4023360" y="4020541"/>
            <a:ext cx="2651760" cy="817245"/>
          </a:xfrm>
          <a:prstGeom prst="wedgeRoundRectCallout">
            <a:avLst>
              <a:gd name="adj1" fmla="val -56183"/>
              <a:gd name="adj2" fmla="val -195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ea typeface="宋体" panose="02010600030101010101" pitchFamily="2" charset="-122"/>
              </a:rPr>
              <a:t>在页表中对应每一页设置一个valid/invalid bit，用于检测页号是否越界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zh-CN" altLang="en-US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8" y="228600"/>
            <a:ext cx="8648700" cy="6000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8.4.4 Shared Pages  Example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320" r="13441" b="1775"/>
          <a:stretch>
            <a:fillRect/>
          </a:stretch>
        </p:blipFill>
        <p:spPr bwMode="auto">
          <a:xfrm>
            <a:off x="819150" y="1244600"/>
            <a:ext cx="6309619" cy="47609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文本框 1"/>
          <p:cNvSpPr txBox="1">
            <a:spLocks noChangeArrowheads="1"/>
          </p:cNvSpPr>
          <p:nvPr/>
        </p:nvSpPr>
        <p:spPr bwMode="auto">
          <a:xfrm>
            <a:off x="7285916" y="2567373"/>
            <a:ext cx="806450" cy="2062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共享进程地址空间的</a:t>
            </a:r>
            <a:r>
              <a:rPr lang="en-US" altLang="zh-CN" sz="1600" dirty="0">
                <a:ea typeface="宋体" panose="02010600030101010101" pitchFamily="2" charset="-122"/>
              </a:rPr>
              <a:t>(0,1,2)</a:t>
            </a:r>
            <a:r>
              <a:rPr lang="zh-CN" altLang="en-US" sz="1600" dirty="0">
                <a:ea typeface="宋体" panose="02010600030101010101" pitchFamily="2" charset="-122"/>
              </a:rPr>
              <a:t>三个页面中</a:t>
            </a:r>
            <a:r>
              <a:rPr lang="zh-CN" altLang="en-US" sz="1600">
                <a:ea typeface="宋体" panose="02010600030101010101" pitchFamily="2" charset="-122"/>
              </a:rPr>
              <a:t>的</a:t>
            </a:r>
            <a:r>
              <a:rPr lang="zh-CN" altLang="en-US" sz="1600" smtClean="0">
                <a:ea typeface="宋体" panose="02010600030101010101" pitchFamily="2" charset="-122"/>
              </a:rPr>
              <a:t>代码或数据。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Pages—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条件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6493" y="1015475"/>
            <a:ext cx="7847011" cy="440463"/>
          </a:xfrm>
          <a:ln>
            <a:solidFill>
              <a:srgbClr val="00000C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考察下面的两个函数，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是否可以被多个进程共享？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13F55-E7A8-4C43-B6EB-5079A8F4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" y="1638208"/>
            <a:ext cx="3753667" cy="2533467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unsigned long long  factorial (int n)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{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unsigned long </a:t>
            </a:r>
            <a:r>
              <a:rPr lang="en-US" altLang="zh-CN" sz="1800" dirty="0" err="1">
                <a:solidFill>
                  <a:srgbClr val="7030A0"/>
                </a:solidFill>
                <a:ea typeface="宋体" panose="02010600030101010101" pitchFamily="2" charset="-122"/>
              </a:rPr>
              <a:t>long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fact=1;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for (int 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=2;i&lt;=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n;i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++)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      fact  *=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return fact;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C83717-C720-4FB3-B6C9-ABEDF9C1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998" y="1680652"/>
            <a:ext cx="3948237" cy="2509508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unsigned long long  factorial (int n)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{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unsigned long </a:t>
            </a:r>
            <a:r>
              <a:rPr lang="en-US" altLang="zh-CN" sz="1800" dirty="0" err="1">
                <a:solidFill>
                  <a:srgbClr val="7030A0"/>
                </a:solidFill>
                <a:ea typeface="宋体" panose="02010600030101010101" pitchFamily="2" charset="-122"/>
              </a:rPr>
              <a:t>long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 fact=1;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for (int 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=2;i&lt;=</a:t>
            </a:r>
            <a:r>
              <a:rPr lang="en-US" altLang="zh-CN" sz="1800" dirty="0" err="1">
                <a:solidFill>
                  <a:srgbClr val="00000C"/>
                </a:solidFill>
                <a:ea typeface="宋体" panose="02010600030101010101" pitchFamily="2" charset="-122"/>
              </a:rPr>
              <a:t>n;i</a:t>
            </a: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++)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       fact  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*=</a:t>
            </a:r>
            <a:r>
              <a:rPr lang="en-US" altLang="zh-CN" sz="1800" dirty="0" err="1" smtClean="0">
                <a:solidFill>
                  <a:srgbClr val="00000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solidFill>
                  <a:srgbClr val="00000C"/>
                </a:solidFill>
                <a:ea typeface="宋体" panose="02010600030101010101" pitchFamily="2" charset="-122"/>
              </a:rPr>
              <a:t>;</a:t>
            </a:r>
            <a:endParaRPr lang="en-US" altLang="zh-CN" sz="18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     return fact;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C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9BDA3C-E29A-47BE-B4FF-0904E0EB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23" y="4353667"/>
            <a:ext cx="3728935" cy="422520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该函数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可以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被共享；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原因？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D8F994-EB92-4A29-9F16-22799921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631" y="4353668"/>
            <a:ext cx="3948237" cy="440464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该函数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不可以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被共享；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原因？</a:t>
            </a:r>
            <a:endParaRPr lang="en-US" altLang="zh-CN" sz="2000" dirty="0">
              <a:solidFill>
                <a:srgbClr val="00000C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42DD25-3B8C-48D8-A1E9-9D458B0C6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93" y="4958383"/>
            <a:ext cx="7847011" cy="875489"/>
          </a:xfrm>
          <a:prstGeom prst="rect">
            <a:avLst/>
          </a:prstGeom>
          <a:noFill/>
          <a:ln>
            <a:solidFill>
              <a:srgbClr val="0000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200" b="1" i="1" dirty="0">
                <a:solidFill>
                  <a:srgbClr val="0000CC"/>
                </a:solidFill>
                <a:ea typeface="宋体" panose="02010600030101010101" pitchFamily="2" charset="-122"/>
              </a:rPr>
              <a:t>reentrant code </a:t>
            </a:r>
            <a:r>
              <a:rPr lang="zh-CN" altLang="en-US" sz="2200" b="1" i="1" dirty="0">
                <a:ea typeface="宋体" panose="02010600030101010101" pitchFamily="2" charset="-122"/>
              </a:rPr>
              <a:t>or </a:t>
            </a:r>
            <a:r>
              <a:rPr lang="zh-CN" altLang="en-US" sz="2200" b="1" i="1" dirty="0">
                <a:solidFill>
                  <a:srgbClr val="006600"/>
                </a:solidFill>
                <a:ea typeface="宋体" panose="02010600030101010101" pitchFamily="2" charset="-122"/>
              </a:rPr>
              <a:t>pure code </a:t>
            </a:r>
            <a:r>
              <a:rPr lang="zh-CN" altLang="en-US" sz="2200" dirty="0">
                <a:ea typeface="宋体" panose="02010600030101010101" pitchFamily="2" charset="-122"/>
              </a:rPr>
              <a:t>is </a:t>
            </a:r>
            <a:r>
              <a:rPr lang="zh-CN" altLang="en-US" sz="2200" i="1" u="sng" dirty="0">
                <a:solidFill>
                  <a:srgbClr val="C00000"/>
                </a:solidFill>
                <a:ea typeface="宋体" panose="02010600030101010101" pitchFamily="2" charset="-122"/>
              </a:rPr>
              <a:t>non-self-modifying </a:t>
            </a:r>
            <a:r>
              <a:rPr lang="zh-CN" altLang="en-US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code</a:t>
            </a:r>
            <a:endParaRPr lang="en-US" altLang="zh-CN" sz="2200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200" dirty="0" smtClean="0">
                <a:solidFill>
                  <a:srgbClr val="7030A0"/>
                </a:solidFill>
                <a:ea typeface="宋体" panose="02010600030101010101" pitchFamily="2" charset="-122"/>
              </a:rPr>
              <a:t>t </a:t>
            </a:r>
            <a:r>
              <a:rPr lang="zh-CN" altLang="en-US" sz="2200" b="1" i="1" u="sng" dirty="0">
                <a:solidFill>
                  <a:srgbClr val="C00000"/>
                </a:solidFill>
                <a:ea typeface="宋体" panose="02010600030101010101" pitchFamily="2" charset="-122"/>
              </a:rPr>
              <a:t>never changes </a:t>
            </a:r>
            <a:r>
              <a:rPr lang="zh-CN" altLang="en-US" sz="2200" dirty="0">
                <a:solidFill>
                  <a:srgbClr val="7030A0"/>
                </a:solidFill>
                <a:ea typeface="宋体" panose="02010600030101010101" pitchFamily="2" charset="-122"/>
              </a:rPr>
              <a:t>during execution.</a:t>
            </a:r>
          </a:p>
          <a:p>
            <a:pPr>
              <a:lnSpc>
                <a:spcPct val="90000"/>
              </a:lnSpc>
            </a:pP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Pages 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条件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49339"/>
            <a:ext cx="7466013" cy="7545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进程</a:t>
            </a:r>
            <a:r>
              <a:rPr lang="en-US" altLang="zh-CN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0#</a:t>
            </a:r>
            <a:r>
              <a:rPr lang="zh-CN" altLang="en-US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与进程</a:t>
            </a:r>
            <a:r>
              <a:rPr lang="en-US" altLang="zh-CN" sz="2000" dirty="0" smtClean="0">
                <a:solidFill>
                  <a:srgbClr val="00000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1#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，均有计算</a:t>
            </a:r>
            <a:r>
              <a:rPr lang="en-US" altLang="zh-CN" sz="2000" dirty="0">
                <a:solidFill>
                  <a:srgbClr val="00000C"/>
                </a:solidFill>
                <a:ea typeface="宋体" panose="02010600030101010101" pitchFamily="2" charset="-122"/>
              </a:rPr>
              <a:t>sin()</a:t>
            </a: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的模块。</a:t>
            </a:r>
            <a:endParaRPr lang="en-US" altLang="zh-CN" sz="2000" dirty="0">
              <a:solidFill>
                <a:srgbClr val="00000C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0C"/>
                </a:solidFill>
                <a:ea typeface="宋体" panose="02010600030101010101" pitchFamily="2" charset="-122"/>
              </a:rPr>
              <a:t>问：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sin() 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</a:rPr>
              <a:t>的模块能否被多个进行所共享？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2948" name="文本框 1"/>
          <p:cNvSpPr txBox="1">
            <a:spLocks noChangeArrowheads="1"/>
          </p:cNvSpPr>
          <p:nvPr/>
        </p:nvSpPr>
        <p:spPr bwMode="auto">
          <a:xfrm>
            <a:off x="1035050" y="2091416"/>
            <a:ext cx="2116138" cy="2431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1000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 </a:t>
            </a:r>
            <a:r>
              <a:rPr lang="zh-CN" altLang="en-US" sz="1600" dirty="0">
                <a:ea typeface="宋体" panose="02010600030101010101" pitchFamily="2" charset="-122"/>
              </a:rPr>
              <a:t>迭代计算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ea typeface="宋体" panose="02010600030101010101" pitchFamily="2" charset="-122"/>
              </a:rPr>
              <a:t>jmp</a:t>
            </a: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cxnSp>
        <p:nvCxnSpPr>
          <p:cNvPr id="82949" name="直接连接符 5"/>
          <p:cNvCxnSpPr>
            <a:cxnSpLocks noChangeShapeType="1"/>
          </p:cNvCxnSpPr>
          <p:nvPr/>
        </p:nvCxnSpPr>
        <p:spPr bwMode="auto">
          <a:xfrm>
            <a:off x="1035050" y="3439562"/>
            <a:ext cx="21161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0" name="文本框 10"/>
          <p:cNvSpPr txBox="1">
            <a:spLocks noChangeArrowheads="1"/>
          </p:cNvSpPr>
          <p:nvPr/>
        </p:nvSpPr>
        <p:spPr bwMode="auto">
          <a:xfrm>
            <a:off x="4216069" y="2036854"/>
            <a:ext cx="2005012" cy="2431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2000: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 </a:t>
            </a:r>
            <a:r>
              <a:rPr lang="zh-CN" altLang="en-US" sz="1600" dirty="0">
                <a:ea typeface="宋体" panose="02010600030101010101" pitchFamily="2" charset="-122"/>
              </a:rPr>
              <a:t>迭代计算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ea typeface="宋体" panose="02010600030101010101" pitchFamily="2" charset="-122"/>
              </a:rPr>
              <a:t>jmp</a:t>
            </a:r>
            <a:r>
              <a:rPr lang="en-US" altLang="zh-CN" sz="1600" dirty="0"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2000</a:t>
            </a:r>
          </a:p>
        </p:txBody>
      </p:sp>
      <p:cxnSp>
        <p:nvCxnSpPr>
          <p:cNvPr id="82951" name="直接连接符 11"/>
          <p:cNvCxnSpPr>
            <a:cxnSpLocks noChangeShapeType="1"/>
          </p:cNvCxnSpPr>
          <p:nvPr/>
        </p:nvCxnSpPr>
        <p:spPr bwMode="auto">
          <a:xfrm>
            <a:off x="4208463" y="3162136"/>
            <a:ext cx="20050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2" name="文本框 7"/>
          <p:cNvSpPr txBox="1">
            <a:spLocks noChangeArrowheads="1"/>
          </p:cNvSpPr>
          <p:nvPr/>
        </p:nvSpPr>
        <p:spPr bwMode="auto">
          <a:xfrm>
            <a:off x="569250" y="1997869"/>
            <a:ext cx="531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0#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2953" name="文本框 13"/>
          <p:cNvSpPr txBox="1">
            <a:spLocks noChangeArrowheads="1"/>
          </p:cNvSpPr>
          <p:nvPr/>
        </p:nvSpPr>
        <p:spPr bwMode="auto">
          <a:xfrm>
            <a:off x="571469" y="3322890"/>
            <a:ext cx="53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4" name="文本框 14"/>
          <p:cNvSpPr txBox="1">
            <a:spLocks noChangeArrowheads="1"/>
          </p:cNvSpPr>
          <p:nvPr/>
        </p:nvSpPr>
        <p:spPr bwMode="auto">
          <a:xfrm>
            <a:off x="3731566" y="2074331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0#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5" name="文本框 15"/>
          <p:cNvSpPr txBox="1">
            <a:spLocks noChangeArrowheads="1"/>
          </p:cNvSpPr>
          <p:nvPr/>
        </p:nvSpPr>
        <p:spPr bwMode="auto">
          <a:xfrm>
            <a:off x="3731566" y="3088206"/>
            <a:ext cx="531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1#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6" name="文本框 16"/>
          <p:cNvSpPr txBox="1">
            <a:spLocks noChangeArrowheads="1"/>
          </p:cNvSpPr>
          <p:nvPr/>
        </p:nvSpPr>
        <p:spPr bwMode="auto">
          <a:xfrm>
            <a:off x="1463945" y="4519917"/>
            <a:ext cx="109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进程</a:t>
            </a:r>
            <a:r>
              <a:rPr lang="en-US" altLang="zh-CN" sz="1800" dirty="0" smtClean="0">
                <a:ea typeface="宋体" panose="02010600030101010101" pitchFamily="2" charset="-122"/>
              </a:rPr>
              <a:t>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7" name="文本框 17"/>
          <p:cNvSpPr txBox="1">
            <a:spLocks noChangeArrowheads="1"/>
          </p:cNvSpPr>
          <p:nvPr/>
        </p:nvSpPr>
        <p:spPr bwMode="auto">
          <a:xfrm>
            <a:off x="4572000" y="4553253"/>
            <a:ext cx="109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进程</a:t>
            </a:r>
            <a:r>
              <a:rPr lang="en-US" altLang="zh-CN" sz="1800" dirty="0" smtClean="0">
                <a:ea typeface="宋体" panose="02010600030101010101" pitchFamily="2" charset="-122"/>
              </a:rPr>
              <a:t>2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82958" name="文本框 21"/>
          <p:cNvSpPr txBox="1">
            <a:spLocks noChangeArrowheads="1"/>
          </p:cNvSpPr>
          <p:nvPr/>
        </p:nvSpPr>
        <p:spPr bwMode="auto">
          <a:xfrm>
            <a:off x="6459553" y="1737473"/>
            <a:ext cx="1911350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问题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：如果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sin()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的模块处在不同的页面中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ea typeface="宋体" panose="02010600030101010101" pitchFamily="2" charset="-122"/>
              </a:rPr>
              <a:t>共享进程</a:t>
            </a:r>
            <a:r>
              <a:rPr lang="en-US" altLang="zh-CN" sz="1600" dirty="0" smtClean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ea typeface="宋体" panose="02010600030101010101" pitchFamily="2" charset="-122"/>
              </a:rPr>
              <a:t>号页面，</a:t>
            </a:r>
            <a:r>
              <a:rPr lang="zh-CN" altLang="en-US" sz="1600" dirty="0" smtClean="0">
                <a:ea typeface="宋体" panose="02010600030101010101" pitchFamily="2" charset="-122"/>
              </a:rPr>
              <a:t>还是进程</a:t>
            </a:r>
            <a:r>
              <a:rPr lang="en-US" altLang="zh-CN" sz="1600" dirty="0" smtClean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号页面？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9AD3D66-C392-4E36-BE8E-3EF9A6EE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5046234"/>
            <a:ext cx="74660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i="1" dirty="0">
                <a:solidFill>
                  <a:srgbClr val="C00000"/>
                </a:solidFill>
                <a:ea typeface="宋体" panose="02010600030101010101" pitchFamily="2" charset="-122"/>
              </a:rPr>
              <a:t>Shared code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must appear </a:t>
            </a:r>
            <a:r>
              <a:rPr lang="zh-CN" altLang="en-US" sz="2400" b="1" i="1" u="sng" dirty="0">
                <a:solidFill>
                  <a:srgbClr val="0000CC"/>
                </a:solidFill>
                <a:ea typeface="宋体" panose="02010600030101010101" pitchFamily="2" charset="-122"/>
              </a:rPr>
              <a:t>in same location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in the </a:t>
            </a:r>
            <a:r>
              <a:rPr lang="zh-CN" altLang="en-US" sz="2400" b="1" i="1" u="sng" dirty="0">
                <a:solidFill>
                  <a:srgbClr val="0070C0"/>
                </a:solidFill>
                <a:ea typeface="宋体" panose="02010600030101010101" pitchFamily="2" charset="-122"/>
              </a:rPr>
              <a:t>logical address space 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</a:rPr>
              <a:t>of all processes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11A51428-5692-4DDC-A585-9983BE8C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53" y="3451261"/>
            <a:ext cx="1911350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问题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即使</a:t>
            </a:r>
            <a:r>
              <a:rPr lang="en-US" altLang="zh-CN" sz="1600" dirty="0">
                <a:ea typeface="宋体" panose="02010600030101010101" pitchFamily="2" charset="-122"/>
              </a:rPr>
              <a:t>sin()</a:t>
            </a:r>
            <a:r>
              <a:rPr lang="zh-CN" altLang="en-US" sz="1600" dirty="0">
                <a:ea typeface="宋体" panose="02010600030101010101" pitchFamily="2" charset="-122"/>
              </a:rPr>
              <a:t>的模块都在进程的</a:t>
            </a:r>
            <a:r>
              <a:rPr lang="zh-CN" altLang="en-US" sz="1600" dirty="0">
                <a:solidFill>
                  <a:srgbClr val="0000CC"/>
                </a:solidFill>
                <a:ea typeface="宋体" panose="02010600030101010101" pitchFamily="2" charset="-122"/>
              </a:rPr>
              <a:t>相同的页面中</a:t>
            </a:r>
            <a:r>
              <a:rPr lang="zh-CN" altLang="en-US" sz="1600" dirty="0">
                <a:ea typeface="宋体" panose="02010600030101010101" pitchFamily="2" charset="-122"/>
              </a:rPr>
              <a:t>，如果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所在页面的偏移量不同</a:t>
            </a:r>
            <a:r>
              <a:rPr lang="zh-CN" altLang="en-US" sz="1600" dirty="0">
                <a:ea typeface="宋体" panose="02010600030101010101" pitchFamily="2" charset="-122"/>
              </a:rPr>
              <a:t>，如何共享？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nimBg="1"/>
      <p:bldP spid="15" grpId="0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Shared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Pages--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Constraints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9800" y="1119188"/>
            <a:ext cx="7616825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Shared code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One copy of read-only (</a:t>
            </a:r>
            <a:r>
              <a:rPr lang="en-US" altLang="zh-CN" sz="1800" b="1" i="1" u="sng" dirty="0">
                <a:ea typeface="宋体" panose="02010600030101010101" pitchFamily="2" charset="-122"/>
              </a:rPr>
              <a:t>reentrant code</a:t>
            </a:r>
            <a:r>
              <a:rPr lang="zh-CN" altLang="en-US" sz="1800" b="1" i="1" u="sng" dirty="0">
                <a:ea typeface="宋体" panose="02010600030101010101" pitchFamily="2" charset="-122"/>
              </a:rPr>
              <a:t>，pure code</a:t>
            </a:r>
            <a:r>
              <a:rPr lang="zh-CN" altLang="en-US" sz="1800" dirty="0">
                <a:ea typeface="宋体" panose="02010600030101010101" pitchFamily="2" charset="-122"/>
              </a:rPr>
              <a:t>) code shared among processes (i.e., text editors, compilers, window systems).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i="1" dirty="0">
                <a:solidFill>
                  <a:srgbClr val="00B050"/>
                </a:solidFill>
                <a:ea typeface="宋体" panose="02010600030101010101" pitchFamily="2" charset="-122"/>
              </a:rPr>
              <a:t>reentrant code </a:t>
            </a:r>
            <a:r>
              <a:rPr lang="zh-CN" altLang="en-US" sz="1800" b="1" i="1" dirty="0">
                <a:ea typeface="宋体" panose="02010600030101010101" pitchFamily="2" charset="-122"/>
              </a:rPr>
              <a:t>or </a:t>
            </a:r>
            <a:r>
              <a:rPr lang="zh-CN" altLang="en-US" sz="1800" b="1" i="1" dirty="0">
                <a:solidFill>
                  <a:srgbClr val="00B050"/>
                </a:solidFill>
                <a:ea typeface="宋体" panose="02010600030101010101" pitchFamily="2" charset="-122"/>
              </a:rPr>
              <a:t>pure code </a:t>
            </a:r>
            <a:r>
              <a:rPr lang="zh-CN" altLang="en-US" sz="1800" dirty="0">
                <a:ea typeface="宋体" panose="02010600030101010101" pitchFamily="2" charset="-122"/>
              </a:rPr>
              <a:t>is non-self-modifying code, it never changes during execution.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Shared code must appear in same location in the logical address space of all processes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800" dirty="0">
                <a:ea typeface="宋体" panose="02010600030101010101" pitchFamily="2" charset="-122"/>
              </a:rPr>
              <a:t>（why？）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The shared pages typically contain 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references to themselves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A conditional jump and/or a loop,  for example.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Private code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Each process keeps a separate copy of the code and data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pages for the private code and data can appear anywhere in the logical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14" y="1097789"/>
            <a:ext cx="4813554" cy="1660142"/>
          </a:xfrm>
          <a:prstGeom prst="rect">
            <a:avLst/>
          </a:prstGeom>
        </p:spPr>
      </p:pic>
      <p:sp>
        <p:nvSpPr>
          <p:cNvPr id="3" name="Rectangle 2051"/>
          <p:cNvSpPr txBox="1">
            <a:spLocks noChangeArrowheads="1"/>
          </p:cNvSpPr>
          <p:nvPr/>
        </p:nvSpPr>
        <p:spPr bwMode="auto">
          <a:xfrm>
            <a:off x="566928" y="2757931"/>
            <a:ext cx="8028432" cy="347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PTE is present: if it is not set, a reference to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an exception (i.e., is not allowed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are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 to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to the page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（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instructions are allowed to write to the page.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whether the CPU may interpret the content of the page as instructions and execute them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instructions in user mode are allowed to access the page;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PTE_U is </a:t>
            </a:r>
            <a:r>
              <a:rPr lang="en-US" altLang="zh-CN" sz="1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set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PTE can be used only in supervisor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the PTE is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or Global（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en-US" altLang="zh-CN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global,TLB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中不要置换该页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accessed. (</a:t>
            </a:r>
            <a:r>
              <a:rPr lang="zh-CN" altLang="en-US" sz="1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页面置换时使用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PTE_D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whether the PTE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modified. (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脏位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RISC-V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的页表结构（页表项）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6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Fragmentation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0613"/>
            <a:ext cx="7351713" cy="5022850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宋体" panose="02010600030101010101" pitchFamily="2" charset="-122"/>
              </a:rPr>
              <a:t>页式管理，产生的是内碎片，或内零头</a:t>
            </a:r>
            <a:r>
              <a:rPr lang="en-US" altLang="zh-CN" sz="2000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Internal Fragmentation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Allocated memory may be slightly larger than requested memory;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This size difference is memory internal to a frame, but not being used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722313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结合下述几个要点，回顾页式管理的思想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0275" y="1617663"/>
            <a:ext cx="7215188" cy="45593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存贮器管理系统主要关注的几个问题：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逻辑地址空间与物理地址空间的管理方法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根据不同的内存管理方式，使用不同的管理方法</a:t>
            </a:r>
          </a:p>
          <a:p>
            <a:pPr lvl="3"/>
            <a:r>
              <a:rPr lang="zh-CN" altLang="en-US" sz="1600" b="1">
                <a:ea typeface="宋体" panose="02010600030101010101" pitchFamily="2" charset="-122"/>
              </a:rPr>
              <a:t>分区管理、页式管理、段式管理、段页式管理等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逻辑地址到物理地址的映射方法</a:t>
            </a:r>
            <a:r>
              <a:rPr lang="zh-CN" altLang="en-US" sz="2000" b="1">
                <a:ea typeface="宋体" panose="02010600030101010101" pitchFamily="2" charset="-122"/>
              </a:rPr>
              <a:t>（地址变换、重定位、地址绑定）（Address Mapping）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anose="02010600030101010101" pitchFamily="2" charset="-122"/>
              </a:rPr>
              <a:t>存贮保护机制 </a:t>
            </a:r>
            <a:r>
              <a:rPr lang="zh-CN" altLang="en-US" sz="2000" b="1">
                <a:ea typeface="宋体" panose="02010600030101010101" pitchFamily="2" charset="-122"/>
              </a:rPr>
              <a:t>（Protection）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根据不同的内存管理方式，使用不同的保护机制；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内存共享方法 </a:t>
            </a:r>
            <a:r>
              <a:rPr lang="zh-CN" altLang="en-US" sz="1800" b="1">
                <a:ea typeface="宋体" panose="02010600030101010101" pitchFamily="2" charset="-122"/>
              </a:rPr>
              <a:t>（sharing）</a:t>
            </a:r>
          </a:p>
          <a:p>
            <a:pPr lvl="2"/>
            <a:r>
              <a:rPr lang="zh-CN" altLang="en-US" sz="1800" b="1">
                <a:ea typeface="宋体" panose="02010600030101010101" pitchFamily="2" charset="-122"/>
              </a:rPr>
              <a:t>不同的内存管理方式，有不同的共享方法</a:t>
            </a:r>
          </a:p>
          <a:p>
            <a:pPr lvl="1"/>
            <a:r>
              <a:rPr lang="zh-CN" altLang="en-US" sz="1800" b="1">
                <a:solidFill>
                  <a:srgbClr val="0000CC"/>
                </a:solidFill>
                <a:ea typeface="宋体" panose="02010600030101010101" pitchFamily="2" charset="-122"/>
              </a:rPr>
              <a:t>零头，碎片</a:t>
            </a:r>
            <a:r>
              <a:rPr lang="zh-CN" altLang="en-US" sz="1800" b="1">
                <a:ea typeface="宋体" panose="02010600030101010101" pitchFamily="2" charset="-122"/>
              </a:rPr>
              <a:t>（fragmentation）</a:t>
            </a:r>
          </a:p>
          <a:p>
            <a:pPr lvl="1"/>
            <a:endParaRPr lang="zh-CN" altLang="en-US" sz="18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747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8.5 Structure of the Page Table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6188" y="1873250"/>
            <a:ext cx="6834187" cy="289718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Hierarchical Paging（层次页表）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Hashed Page Tables （哈希页表）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Inverted Page Tables （反置页表）</a:t>
            </a:r>
          </a:p>
        </p:txBody>
      </p:sp>
    </p:spTree>
    <p:extLst>
      <p:ext uri="{BB962C8B-B14F-4D97-AF65-F5344CB8AC3E}">
        <p14:creationId xmlns:p14="http://schemas.microsoft.com/office/powerpoint/2010/main" val="42384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&#10;&#10;逻辑地址空间大小216个页，页表需要有64K个页表项，每个页表项占用2字节，则页表项占用的空间是128KB。&#10;页大小1K，页表需要分成128个页面，则二级页表中的页目录号为128项。&#10;故B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99"/>
    </a:lt1>
    <a:dk2>
      <a:srgbClr val="CC3300"/>
    </a:dk2>
    <a:lt2>
      <a:srgbClr val="666699"/>
    </a:lt2>
    <a:accent1>
      <a:srgbClr val="FFCCCC"/>
    </a:accent1>
    <a:accent2>
      <a:srgbClr val="CCCC00"/>
    </a:accent2>
    <a:accent3>
      <a:srgbClr val="FFFFCA"/>
    </a:accent3>
    <a:accent4>
      <a:srgbClr val="000000"/>
    </a:accent4>
    <a:accent5>
      <a:srgbClr val="FFE2E2"/>
    </a:accent5>
    <a:accent6>
      <a:srgbClr val="B9B900"/>
    </a:accent6>
    <a:hlink>
      <a:srgbClr val="FF9900"/>
    </a:hlink>
    <a:folHlink>
      <a:srgbClr val="FF99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6505</TotalTime>
  <Pages>0</Pages>
  <Words>16161</Words>
  <Characters>0</Characters>
  <Application>Microsoft Office PowerPoint</Application>
  <DocSecurity>0</DocSecurity>
  <PresentationFormat>全屏显示(4:3)</PresentationFormat>
  <Lines>0</Lines>
  <Paragraphs>1865</Paragraphs>
  <Slides>169</Slides>
  <Notes>4</Notes>
  <HiddenSlides>40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169</vt:i4>
      </vt:variant>
    </vt:vector>
  </HeadingPairs>
  <TitlesOfParts>
    <vt:vector size="185" baseType="lpstr">
      <vt:lpstr>Microsoft Yahei</vt:lpstr>
      <vt:lpstr>Monotype Sorts</vt:lpstr>
      <vt:lpstr>MS PGothic</vt:lpstr>
      <vt:lpstr>黑体</vt:lpstr>
      <vt:lpstr>宋体</vt:lpstr>
      <vt:lpstr>微软雅黑</vt:lpstr>
      <vt:lpstr>Arial</vt:lpstr>
      <vt:lpstr>Calibri</vt:lpstr>
      <vt:lpstr>Helvetica</vt:lpstr>
      <vt:lpstr>Symbol</vt:lpstr>
      <vt:lpstr>Times New Roman</vt:lpstr>
      <vt:lpstr>Wingdings</vt:lpstr>
      <vt:lpstr>os-w-java</vt:lpstr>
      <vt:lpstr>1_os-w-java</vt:lpstr>
      <vt:lpstr>Visio</vt:lpstr>
      <vt:lpstr>Microsoft Visio 2003-2010 绘图</vt:lpstr>
      <vt:lpstr>Chapter 8:  Main Memory</vt:lpstr>
      <vt:lpstr>Chapter 8:  Memory Management</vt:lpstr>
      <vt:lpstr>Objectives</vt:lpstr>
      <vt:lpstr>8.1 Background</vt:lpstr>
      <vt:lpstr>8.1.2 Address Binding</vt:lpstr>
      <vt:lpstr>回顾：一个C源程序生成可执行文件的过程</vt:lpstr>
      <vt:lpstr>Multistep Processing of a User Program </vt:lpstr>
      <vt:lpstr>User programs go through several steps before being run</vt:lpstr>
      <vt:lpstr>Discussion：一个关键问题</vt:lpstr>
      <vt:lpstr>8.1.3 Logical vs. Physical Address Space</vt:lpstr>
      <vt:lpstr>PowerPoint 演示文稿</vt:lpstr>
      <vt:lpstr>PowerPoint 演示文稿</vt:lpstr>
      <vt:lpstr>验证：相对地址 &amp; 物理地址</vt:lpstr>
      <vt:lpstr>相对地址、逻辑地址、虚地址例</vt:lpstr>
      <vt:lpstr>PowerPoint 演示文稿</vt:lpstr>
      <vt:lpstr>Binding of Instructions and Data to Memory</vt:lpstr>
      <vt:lpstr>Binding of Instructions and Data to Memory</vt:lpstr>
      <vt:lpstr>讨论</vt:lpstr>
      <vt:lpstr> Binding of Instructions and Data to Memory</vt:lpstr>
      <vt:lpstr>Memory-Management Unit (MMU)</vt:lpstr>
      <vt:lpstr>Hardware：Base and Limit Registers</vt:lpstr>
      <vt:lpstr>HW address protection with base and limit registers</vt:lpstr>
      <vt:lpstr>8.1.5 Link    (Dynamic Linking and Shared Libraries)</vt:lpstr>
      <vt:lpstr>PowerPoint 演示文稿</vt:lpstr>
      <vt:lpstr>一个典型程序的转换处理过程</vt:lpstr>
      <vt:lpstr>PowerPoint 演示文稿</vt:lpstr>
      <vt:lpstr> Dynamic Linking and Shared Libraries</vt:lpstr>
      <vt:lpstr>8.1.4 Loading--Dynamic Loading</vt:lpstr>
      <vt:lpstr>装入的含义</vt:lpstr>
      <vt:lpstr>Dynamic Loading</vt:lpstr>
      <vt:lpstr>8.2 Swapping</vt:lpstr>
      <vt:lpstr>Schematic View of Swapping</vt:lpstr>
      <vt:lpstr>操作系统对对换区的管理</vt:lpstr>
      <vt:lpstr>本章几种具体的内存管理方案的学习要点</vt:lpstr>
      <vt:lpstr>8.3 Contiguous Memory Allocation</vt:lpstr>
      <vt:lpstr>Contiguous Allocation - Single-partition allocation</vt:lpstr>
      <vt:lpstr>PowerPoint 演示文稿</vt:lpstr>
      <vt:lpstr>Contiguous Allocation－Multiple- partition allocation</vt:lpstr>
      <vt:lpstr>Contiguous Allocation－静态(固定)分区分配</vt:lpstr>
      <vt:lpstr>Address mapping and Memory protection</vt:lpstr>
      <vt:lpstr>Base and Limit Registers</vt:lpstr>
      <vt:lpstr>Hardware Support for Relocation and Limit Registers</vt:lpstr>
      <vt:lpstr>Dynamic relocation using a relocation register</vt:lpstr>
      <vt:lpstr>PowerPoint 演示文稿</vt:lpstr>
      <vt:lpstr>Contiguous Allocation－动态分区管理</vt:lpstr>
      <vt:lpstr>Contiguous Allocation (Cont.)</vt:lpstr>
      <vt:lpstr>Base and Limit Registers</vt:lpstr>
      <vt:lpstr>Hardware Support for Relocation and Limit Registers</vt:lpstr>
      <vt:lpstr>Dynamic Storage-Allocation Problem</vt:lpstr>
      <vt:lpstr>PowerPoint 演示文稿</vt:lpstr>
      <vt:lpstr>8.3.3 Fragmentation</vt:lpstr>
      <vt:lpstr>分区式存储管理的特点</vt:lpstr>
      <vt:lpstr>思考：分区的主要问题</vt:lpstr>
      <vt:lpstr>分区分配算法例题</vt:lpstr>
      <vt:lpstr>分区分配算法例题（续）</vt:lpstr>
      <vt:lpstr>PowerPoint 演示文稿</vt:lpstr>
      <vt:lpstr>PowerPoint 演示文稿</vt:lpstr>
      <vt:lpstr>PowerPoint 演示文稿</vt:lpstr>
      <vt:lpstr>结合下述几个要点，回顾分区管理的思想</vt:lpstr>
      <vt:lpstr>8.4 Paging</vt:lpstr>
      <vt:lpstr>8.4.1 Basic Method </vt:lpstr>
      <vt:lpstr>Paging-- Basic Method </vt:lpstr>
      <vt:lpstr>查看Pagesize</vt:lpstr>
      <vt:lpstr>Paging Model of Logical and Physical Memory</vt:lpstr>
      <vt:lpstr>思考</vt:lpstr>
      <vt:lpstr>Address Translation Scheme</vt:lpstr>
      <vt:lpstr>Free Frames </vt:lpstr>
      <vt:lpstr>Discussion: Logical Address Space</vt:lpstr>
      <vt:lpstr>Paging Example</vt:lpstr>
      <vt:lpstr>地址的划分</vt:lpstr>
      <vt:lpstr>Paging Hardware- P288 (address translation--MMU)</vt:lpstr>
      <vt:lpstr>自学：地址变换过程</vt:lpstr>
      <vt:lpstr>Example of address translation</vt:lpstr>
      <vt:lpstr>例题提示</vt:lpstr>
      <vt:lpstr>Implementation of Page Table</vt:lpstr>
      <vt:lpstr>PowerPoint 演示文稿</vt:lpstr>
      <vt:lpstr>Implementation of Page Table</vt:lpstr>
      <vt:lpstr>Associative Memory Translation Look-aside Buffers (TLBs)</vt:lpstr>
      <vt:lpstr>Associative Memory（TLB）</vt:lpstr>
      <vt:lpstr>Paging Hardware With TLB</vt:lpstr>
      <vt:lpstr>Effective Access Time</vt:lpstr>
      <vt:lpstr>例题</vt:lpstr>
      <vt:lpstr>PowerPoint 演示文稿</vt:lpstr>
      <vt:lpstr>关于页表</vt:lpstr>
      <vt:lpstr>自学：地址变换过程中OS与CPU的分工</vt:lpstr>
      <vt:lpstr>8.4.3 Memory Protection</vt:lpstr>
      <vt:lpstr>PowerPoint 演示文稿</vt:lpstr>
      <vt:lpstr>PowerPoint 演示文稿</vt:lpstr>
      <vt:lpstr>Memory Protection</vt:lpstr>
      <vt:lpstr>Valid (v) or Invalid (i) Bit In A Page Table</vt:lpstr>
      <vt:lpstr>Paging Hardware（地址越界检查与地址变换）</vt:lpstr>
      <vt:lpstr>8.4.4 Shared Pages  Example</vt:lpstr>
      <vt:lpstr>Shared Pages—条件1</vt:lpstr>
      <vt:lpstr>Shared Pages —条件2</vt:lpstr>
      <vt:lpstr>Shared Pages-- Constraints</vt:lpstr>
      <vt:lpstr>PowerPoint 演示文稿</vt:lpstr>
      <vt:lpstr>Fragmentation</vt:lpstr>
      <vt:lpstr>结合下述几个要点，回顾页式管理的思想</vt:lpstr>
      <vt:lpstr>8.5 Structure of the Page Table</vt:lpstr>
      <vt:lpstr>8.5.1 Hierarchical Page Tables</vt:lpstr>
      <vt:lpstr>Hierarchical Page Tables</vt:lpstr>
      <vt:lpstr>Two-Level Page-Table Scheme</vt:lpstr>
      <vt:lpstr>Two-Level Paging Example</vt:lpstr>
      <vt:lpstr>Two-level Paging Scheme</vt:lpstr>
      <vt:lpstr>Two-level Paging Scheme</vt:lpstr>
      <vt:lpstr>64-bit Logical Address Space</vt:lpstr>
      <vt:lpstr>64-bit Logical Address Space</vt:lpstr>
      <vt:lpstr>例： RISC-V使用的三级页表</vt:lpstr>
      <vt:lpstr>例： AMD的X86-64使用的三级页表</vt:lpstr>
      <vt:lpstr>PowerPoint 演示文稿</vt:lpstr>
      <vt:lpstr>PowerPoint 演示文稿</vt:lpstr>
      <vt:lpstr>PowerPoint 演示文稿</vt:lpstr>
      <vt:lpstr>PowerPoint 演示文稿</vt:lpstr>
      <vt:lpstr>课后练习：层次页表例</vt:lpstr>
      <vt:lpstr>课后练习：层次页表例(Cont.)</vt:lpstr>
      <vt:lpstr>课后练习：层次页表例—几种划分方案的比较</vt:lpstr>
      <vt:lpstr>课后练习： Two-Level Paging Example</vt:lpstr>
      <vt:lpstr>课后练习： Two-Level Paging Example</vt:lpstr>
      <vt:lpstr>课后练习：逻辑地址：000,111,1001</vt:lpstr>
      <vt:lpstr>课后练习：逻辑地址：000,111,1001</vt:lpstr>
      <vt:lpstr>课后练习：逻辑地址：000,111,1001</vt:lpstr>
      <vt:lpstr>课后练习：逻辑地址：000,111,1001</vt:lpstr>
      <vt:lpstr>课后练习： An other example</vt:lpstr>
      <vt:lpstr>课后练习： An other example(Cont.)</vt:lpstr>
      <vt:lpstr>PowerPoint 演示文稿</vt:lpstr>
      <vt:lpstr>PowerPoint 演示文稿</vt:lpstr>
      <vt:lpstr>参考答案</vt:lpstr>
      <vt:lpstr>PowerPoint 演示文稿</vt:lpstr>
      <vt:lpstr>续上页</vt:lpstr>
      <vt:lpstr>例题</vt:lpstr>
      <vt:lpstr>续上页</vt:lpstr>
      <vt:lpstr>续上页—参考答案</vt:lpstr>
      <vt:lpstr>续上页—参考答案</vt:lpstr>
      <vt:lpstr>8.5.2 Hashed Page Tables</vt:lpstr>
      <vt:lpstr>Hashed Page Table</vt:lpstr>
      <vt:lpstr>8.5.3 Inverted Page Table</vt:lpstr>
      <vt:lpstr>Inverted Page Table Architecture</vt:lpstr>
      <vt:lpstr>8.6 Segmentation</vt:lpstr>
      <vt:lpstr>结合下述几个要点，掌握段式管理的思想</vt:lpstr>
      <vt:lpstr>Segmentation</vt:lpstr>
      <vt:lpstr>User’s View of a Program</vt:lpstr>
      <vt:lpstr>Logical View of Segmentation</vt:lpstr>
      <vt:lpstr>Segmentation</vt:lpstr>
      <vt:lpstr>Example of Segmentation</vt:lpstr>
      <vt:lpstr>Segmentation Architecture </vt:lpstr>
      <vt:lpstr>Segmentation Architecture (Cont.)</vt:lpstr>
      <vt:lpstr>Segmentation Architecture (Cont.)</vt:lpstr>
      <vt:lpstr>Segmentation Architecture (Cont.)</vt:lpstr>
      <vt:lpstr>8.6.2 Segmentation Hardware</vt:lpstr>
      <vt:lpstr>Two memory accesses every data/instruction </vt:lpstr>
      <vt:lpstr>地址变换及存储保护例题(P312,12)</vt:lpstr>
      <vt:lpstr>PowerPoint 演示文稿</vt:lpstr>
      <vt:lpstr>Sharing of Segments</vt:lpstr>
      <vt:lpstr>Shared Segments</vt:lpstr>
      <vt:lpstr>自学：分段与分页的主要区别</vt:lpstr>
      <vt:lpstr>结合下述几个要点，回顾段式管理的思想</vt:lpstr>
      <vt:lpstr>自学： Segmentation with Paging – MULTICS</vt:lpstr>
      <vt:lpstr>自学：Segmentation with Paging – MULTICS</vt:lpstr>
      <vt:lpstr>自学： MULTICS Address Translation Scheme</vt:lpstr>
      <vt:lpstr>8.7 Example: The Intel Pentium</vt:lpstr>
      <vt:lpstr>Logical to Physical Address Translation in Pentium</vt:lpstr>
      <vt:lpstr>8.7.1 Intel Pentium Segmentation</vt:lpstr>
      <vt:lpstr>8.7.2 Pentium Paging</vt:lpstr>
      <vt:lpstr>Pentium Paging Architecture</vt:lpstr>
      <vt:lpstr>Linear Address in Linux</vt:lpstr>
      <vt:lpstr>Three-level Paging in Linux</vt:lpstr>
      <vt:lpstr>本章几种具体的内存管理方案的学习要点</vt:lpstr>
      <vt:lpstr>课后复习题</vt:lpstr>
      <vt:lpstr>End of Chapter 8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subject/>
  <dc:creator>Marilyn Turnamian</dc:creator>
  <cp:keywords/>
  <dc:description/>
  <cp:lastModifiedBy>han</cp:lastModifiedBy>
  <cp:revision>1565</cp:revision>
  <cp:lastPrinted>2001-06-14T19:17:20Z</cp:lastPrinted>
  <dcterms:created xsi:type="dcterms:W3CDTF">1999-08-02T20:13:57Z</dcterms:created>
  <dcterms:modified xsi:type="dcterms:W3CDTF">2023-12-31T13:43:22Z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