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7" r:id="rId2"/>
    <p:sldId id="258" r:id="rId3"/>
    <p:sldId id="262" r:id="rId4"/>
    <p:sldId id="263"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7" autoAdjust="0"/>
    <p:restoredTop sz="75753" autoAdjust="0"/>
  </p:normalViewPr>
  <p:slideViewPr>
    <p:cSldViewPr snapToGrid="0">
      <p:cViewPr varScale="1">
        <p:scale>
          <a:sx n="52" d="100"/>
          <a:sy n="52" d="100"/>
        </p:scale>
        <p:origin x="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8B886-E5BA-4866-BDA1-334BA4142E3E}" type="datetimeFigureOut">
              <a:rPr lang="en-GB" smtClean="0"/>
              <a:t>18/11/2021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526B-90D4-4D51-8D34-1DF5AB474A8A}" type="slidenum">
              <a:rPr lang="en-GB" smtClean="0"/>
              <a:t>‹#›</a:t>
            </a:fld>
            <a:endParaRPr lang="en-GB"/>
          </a:p>
        </p:txBody>
      </p:sp>
    </p:spTree>
    <p:extLst>
      <p:ext uri="{BB962C8B-B14F-4D97-AF65-F5344CB8AC3E}">
        <p14:creationId xmlns:p14="http://schemas.microsoft.com/office/powerpoint/2010/main" val="323324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bviewer.org/github/gautamjo/Udacity-Project-5-Intro-to-Machine-learning/blob/master/project_report.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the year 1985, with the merger of two companies, Huston Natural Gas (HNG) and </a:t>
            </a:r>
            <a:r>
              <a:rPr lang="en-GB" sz="1200" b="0" i="0" kern="1200" dirty="0" err="1" smtClean="0">
                <a:solidFill>
                  <a:schemeClr val="tx1"/>
                </a:solidFill>
                <a:effectLst/>
                <a:latin typeface="+mn-lt"/>
                <a:ea typeface="+mn-ea"/>
                <a:cs typeface="+mn-cs"/>
              </a:rPr>
              <a:t>InterNorth</a:t>
            </a:r>
            <a:r>
              <a:rPr lang="en-GB" sz="1200" b="0" i="0" kern="1200" dirty="0" smtClean="0">
                <a:solidFill>
                  <a:schemeClr val="tx1"/>
                </a:solidFill>
                <a:effectLst/>
                <a:latin typeface="+mn-lt"/>
                <a:ea typeface="+mn-ea"/>
                <a:cs typeface="+mn-cs"/>
              </a:rPr>
              <a:t>, Enron was born. It was regarded as one of the best energy and natural gas companies in the world. And for six consecutive years was named "America's Most Innovative Company" by Fortune Magazine. Kenneth Lee Lay was the chairman and CEO of the company. Later, Jeffery Skilling was appointed as the new CEO while Ken Lay maintained his position as the chairman.</a:t>
            </a:r>
            <a:r>
              <a:rPr lang="en-GB" dirty="0" smtClean="0"/>
              <a:t/>
            </a:r>
            <a:br>
              <a:rPr lang="en-GB" dirty="0" smtClean="0"/>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However, what looked like a dream company from the outside was actually crumbling under the weight of billions of dollars of debts and failed project from within. These debts and losses were </a:t>
            </a:r>
            <a:r>
              <a:rPr lang="en-GB" sz="1200" b="0" i="0" kern="1200" dirty="0" err="1" smtClean="0">
                <a:solidFill>
                  <a:schemeClr val="tx1"/>
                </a:solidFill>
                <a:effectLst/>
                <a:latin typeface="+mn-lt"/>
                <a:ea typeface="+mn-ea"/>
                <a:cs typeface="+mn-cs"/>
              </a:rPr>
              <a:t>skillfully</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willfully</a:t>
            </a:r>
            <a:r>
              <a:rPr lang="en-GB" sz="1200" b="0" i="0" kern="1200" dirty="0" smtClean="0">
                <a:solidFill>
                  <a:schemeClr val="tx1"/>
                </a:solidFill>
                <a:effectLst/>
                <a:latin typeface="+mn-lt"/>
                <a:ea typeface="+mn-ea"/>
                <a:cs typeface="+mn-cs"/>
              </a:rPr>
              <a:t> and systematically swept under the rug through accounting and auditing frauds over a sustained period of time. Eventually, Enron filled for bankruptcy in the year 2001 wiping out $78 billion in stock market value. It has since been known as the biggest case of corporate fraud in U.S history ever.</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Post the federal investigation of Enron Scandal, confidential information regarding the case crept into public domain. This information contained 600,000 emails generated by 158 </a:t>
            </a:r>
            <a:r>
              <a:rPr lang="en-GB" sz="1200" b="0" i="0" kern="1200" dirty="0" err="1" smtClean="0">
                <a:solidFill>
                  <a:schemeClr val="tx1"/>
                </a:solidFill>
                <a:effectLst/>
                <a:latin typeface="+mn-lt"/>
                <a:ea typeface="+mn-ea"/>
                <a:cs typeface="+mn-cs"/>
              </a:rPr>
              <a:t>enron</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employess</a:t>
            </a:r>
            <a:r>
              <a:rPr lang="en-GB" sz="1200" b="0" i="0" kern="1200" dirty="0" smtClean="0">
                <a:solidFill>
                  <a:schemeClr val="tx1"/>
                </a:solidFill>
                <a:effectLst/>
                <a:latin typeface="+mn-lt"/>
                <a:ea typeface="+mn-ea"/>
                <a:cs typeface="+mn-cs"/>
              </a:rPr>
              <a:t> and came to be known as the Enron Corpus.</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My objective for this project is to use Machine Learning techniques to identify Persons of Interest from the data available from the Enron Corpus. A Person of Interest (POI) in this case is referred as person who was involved in the case.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9BB526B-90D4-4D51-8D34-1DF5AB474A8A}" type="slidenum">
              <a:rPr lang="en-GB" smtClean="0"/>
              <a:t>2</a:t>
            </a:fld>
            <a:endParaRPr lang="en-GB"/>
          </a:p>
        </p:txBody>
      </p:sp>
    </p:spTree>
    <p:extLst>
      <p:ext uri="{BB962C8B-B14F-4D97-AF65-F5344CB8AC3E}">
        <p14:creationId xmlns:p14="http://schemas.microsoft.com/office/powerpoint/2010/main" val="63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https://nbviewer.org/github/gautamjo/Udacity-Project-5-Intro-to-Machine-learning/blob/master/project_report.html</a:t>
            </a:r>
            <a:endParaRPr lang="en-GB" dirty="0"/>
          </a:p>
        </p:txBody>
      </p:sp>
      <p:sp>
        <p:nvSpPr>
          <p:cNvPr id="4" name="Slide Number Placeholder 3"/>
          <p:cNvSpPr>
            <a:spLocks noGrp="1"/>
          </p:cNvSpPr>
          <p:nvPr>
            <p:ph type="sldNum" sz="quarter" idx="10"/>
          </p:nvPr>
        </p:nvSpPr>
        <p:spPr/>
        <p:txBody>
          <a:bodyPr/>
          <a:lstStyle/>
          <a:p>
            <a:fld id="{69BB526B-90D4-4D51-8D34-1DF5AB474A8A}" type="slidenum">
              <a:rPr lang="en-GB" smtClean="0"/>
              <a:t>3</a:t>
            </a:fld>
            <a:endParaRPr lang="en-GB"/>
          </a:p>
        </p:txBody>
      </p:sp>
    </p:spTree>
    <p:extLst>
      <p:ext uri="{BB962C8B-B14F-4D97-AF65-F5344CB8AC3E}">
        <p14:creationId xmlns:p14="http://schemas.microsoft.com/office/powerpoint/2010/main" val="422523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Background</a:t>
            </a:r>
          </a:p>
          <a:p>
            <a:pPr marL="228600" indent="-228600">
              <a:buAutoNum type="arabicPeriod"/>
            </a:pPr>
            <a:r>
              <a:rPr lang="en-GB" dirty="0" smtClean="0"/>
              <a:t>Objective (identify POI and</a:t>
            </a:r>
            <a:r>
              <a:rPr lang="en-GB" baseline="0" dirty="0" smtClean="0"/>
              <a:t> building fraud detection model</a:t>
            </a:r>
            <a:r>
              <a:rPr lang="en-GB" dirty="0" smtClean="0"/>
              <a:t>)</a:t>
            </a:r>
          </a:p>
          <a:p>
            <a:pPr marL="228600" indent="-228600">
              <a:buAutoNum type="arabicPeriod"/>
            </a:pPr>
            <a:r>
              <a:rPr lang="en-GB" dirty="0" smtClean="0"/>
              <a:t>Explore the data: EDA</a:t>
            </a:r>
          </a:p>
          <a:p>
            <a:pPr marL="228600" indent="-228600">
              <a:buAutoNum type="arabicPeriod"/>
            </a:pPr>
            <a:r>
              <a:rPr lang="en-GB" dirty="0" smtClean="0"/>
              <a:t>Sampling</a:t>
            </a:r>
          </a:p>
          <a:p>
            <a:pPr marL="228600" indent="-228600">
              <a:buAutoNum type="arabicPeriod"/>
            </a:pPr>
            <a:r>
              <a:rPr lang="en-GB" dirty="0" smtClean="0"/>
              <a:t>Clean</a:t>
            </a:r>
            <a:r>
              <a:rPr lang="en-GB" baseline="0" dirty="0" smtClean="0"/>
              <a:t> and Transform the data</a:t>
            </a:r>
          </a:p>
          <a:p>
            <a:pPr marL="228600" indent="-228600">
              <a:buAutoNum type="arabicPeriod"/>
            </a:pPr>
            <a:r>
              <a:rPr lang="en-GB" baseline="0" dirty="0" smtClean="0"/>
              <a:t>Data Modelling</a:t>
            </a:r>
          </a:p>
          <a:p>
            <a:pPr marL="228600" indent="-228600">
              <a:buAutoNum type="arabicPeriod"/>
            </a:pPr>
            <a:r>
              <a:rPr lang="en-GB" baseline="0" dirty="0" smtClean="0"/>
              <a:t>Evaluation</a:t>
            </a:r>
          </a:p>
          <a:p>
            <a:pPr marL="228600" indent="-228600">
              <a:buAutoNum type="arabicPeriod"/>
            </a:pPr>
            <a:r>
              <a:rPr lang="en-GB" baseline="0" dirty="0" smtClean="0"/>
              <a:t>Suggestions and Further Improvements</a:t>
            </a:r>
            <a:endParaRPr lang="en-GB" dirty="0"/>
          </a:p>
        </p:txBody>
      </p:sp>
      <p:sp>
        <p:nvSpPr>
          <p:cNvPr id="4" name="Slide Number Placeholder 3"/>
          <p:cNvSpPr>
            <a:spLocks noGrp="1"/>
          </p:cNvSpPr>
          <p:nvPr>
            <p:ph type="sldNum" sz="quarter" idx="10"/>
          </p:nvPr>
        </p:nvSpPr>
        <p:spPr/>
        <p:txBody>
          <a:bodyPr/>
          <a:lstStyle/>
          <a:p>
            <a:fld id="{69BB526B-90D4-4D51-8D34-1DF5AB474A8A}" type="slidenum">
              <a:rPr lang="en-GB" smtClean="0"/>
              <a:t>5</a:t>
            </a:fld>
            <a:endParaRPr lang="en-GB"/>
          </a:p>
        </p:txBody>
      </p:sp>
    </p:spTree>
    <p:extLst>
      <p:ext uri="{BB962C8B-B14F-4D97-AF65-F5344CB8AC3E}">
        <p14:creationId xmlns:p14="http://schemas.microsoft.com/office/powerpoint/2010/main" val="219640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30A116-C945-47AF-B896-D15305ED223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57ABA-594C-49E9-A75F-1334419C6BC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49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30A116-C945-47AF-B896-D15305ED223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273407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30A116-C945-47AF-B896-D15305ED223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307160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30A116-C945-47AF-B896-D15305ED223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79734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30A116-C945-47AF-B896-D15305ED223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057ABA-594C-49E9-A75F-1334419C6BC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96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30A116-C945-47AF-B896-D15305ED2238}" type="datetimeFigureOut">
              <a:rPr lang="en-GB" smtClean="0"/>
              <a:t>18/11/2021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59647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30A116-C945-47AF-B896-D15305ED2238}" type="datetimeFigureOut">
              <a:rPr lang="en-GB" smtClean="0"/>
              <a:t>18/11/2021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251874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0A116-C945-47AF-B896-D15305ED2238}" type="datetimeFigureOut">
              <a:rPr lang="en-GB" smtClean="0"/>
              <a:t>18/11/2021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222377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30A116-C945-47AF-B896-D15305ED2238}" type="datetimeFigureOut">
              <a:rPr lang="en-GB" smtClean="0"/>
              <a:t>18/11/2021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144263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30A116-C945-47AF-B896-D15305ED2238}" type="datetimeFigureOut">
              <a:rPr lang="en-GB" smtClean="0"/>
              <a:t>18/11/2021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057ABA-594C-49E9-A75F-1334419C6BC0}" type="slidenum">
              <a:rPr lang="en-GB" smtClean="0"/>
              <a:t>‹#›</a:t>
            </a:fld>
            <a:endParaRPr lang="en-GB"/>
          </a:p>
        </p:txBody>
      </p:sp>
    </p:spTree>
    <p:extLst>
      <p:ext uri="{BB962C8B-B14F-4D97-AF65-F5344CB8AC3E}">
        <p14:creationId xmlns:p14="http://schemas.microsoft.com/office/powerpoint/2010/main" val="53388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30A116-C945-47AF-B896-D15305ED2238}" type="datetimeFigureOut">
              <a:rPr lang="en-GB" smtClean="0"/>
              <a:t>18/11/2021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057ABA-594C-49E9-A75F-1334419C6BC0}" type="slidenum">
              <a:rPr lang="en-GB" smtClean="0"/>
              <a:t>‹#›</a:t>
            </a:fld>
            <a:endParaRPr lang="en-GB"/>
          </a:p>
        </p:txBody>
      </p:sp>
    </p:spTree>
    <p:extLst>
      <p:ext uri="{BB962C8B-B14F-4D97-AF65-F5344CB8AC3E}">
        <p14:creationId xmlns:p14="http://schemas.microsoft.com/office/powerpoint/2010/main" val="10513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30A116-C945-47AF-B896-D15305ED2238}" type="datetimeFigureOut">
              <a:rPr lang="en-GB" smtClean="0"/>
              <a:t>18/11/2021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057ABA-594C-49E9-A75F-1334419C6BC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1405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024" y="5681809"/>
            <a:ext cx="10113264" cy="822960"/>
          </a:xfrm>
        </p:spPr>
        <p:txBody>
          <a:bodyPr/>
          <a:lstStyle/>
          <a:p>
            <a:r>
              <a:rPr lang="en-GB" sz="6000" b="1" dirty="0" smtClean="0">
                <a:solidFill>
                  <a:schemeClr val="bg1"/>
                </a:solidFill>
                <a:latin typeface="+mn-lt"/>
              </a:rPr>
              <a:t>Enron </a:t>
            </a:r>
            <a:r>
              <a:rPr lang="en-GB" sz="6000" b="1" dirty="0">
                <a:solidFill>
                  <a:schemeClr val="bg1"/>
                </a:solidFill>
                <a:latin typeface="+mn-lt"/>
              </a:rPr>
              <a:t>Case Study</a:t>
            </a:r>
            <a:r>
              <a:rPr lang="en-GB" b="1" dirty="0">
                <a:solidFill>
                  <a:schemeClr val="accent2"/>
                </a:solidFill>
              </a:rPr>
              <a:t/>
            </a:r>
            <a:br>
              <a:rPr lang="en-GB" b="1" dirty="0">
                <a:solidFill>
                  <a:schemeClr val="accent2"/>
                </a:solidFill>
              </a:rPr>
            </a:br>
            <a:endParaRPr lang="en-GB"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14167" b="14167"/>
          <a:stretch>
            <a:fillRect/>
          </a:stretch>
        </p:blipFill>
        <p:spPr>
          <a:xfrm>
            <a:off x="0" y="0"/>
            <a:ext cx="12191985" cy="4915076"/>
          </a:xfrm>
        </p:spPr>
      </p:pic>
      <p:sp>
        <p:nvSpPr>
          <p:cNvPr id="6" name="Text Placeholder 5"/>
          <p:cNvSpPr>
            <a:spLocks noGrp="1"/>
          </p:cNvSpPr>
          <p:nvPr>
            <p:ph type="body" sz="half" idx="2"/>
          </p:nvPr>
        </p:nvSpPr>
        <p:spPr>
          <a:xfrm>
            <a:off x="456024" y="6122413"/>
            <a:ext cx="10620587" cy="764711"/>
          </a:xfrm>
        </p:spPr>
        <p:txBody>
          <a:bodyPr>
            <a:normAutofit fontScale="47500" lnSpcReduction="20000"/>
          </a:bodyPr>
          <a:lstStyle/>
          <a:p>
            <a:r>
              <a:rPr lang="en-GB" sz="3800" b="1" dirty="0">
                <a:solidFill>
                  <a:schemeClr val="bg1"/>
                </a:solidFill>
              </a:rPr>
              <a:t>FITE7410 Financial Fraud Analytics </a:t>
            </a:r>
            <a:r>
              <a:rPr lang="en-GB" sz="3800" b="1" dirty="0" smtClean="0">
                <a:solidFill>
                  <a:schemeClr val="bg1"/>
                </a:solidFill>
              </a:rPr>
              <a:t>[</a:t>
            </a:r>
            <a:r>
              <a:rPr lang="en-GB" sz="3800" b="1" dirty="0">
                <a:solidFill>
                  <a:schemeClr val="bg1"/>
                </a:solidFill>
              </a:rPr>
              <a:t>Section 1A, 2021</a:t>
            </a:r>
            <a:r>
              <a:rPr lang="en-GB" sz="3800" b="1" dirty="0" smtClean="0">
                <a:solidFill>
                  <a:schemeClr val="bg1"/>
                </a:solidFill>
              </a:rPr>
              <a:t>]</a:t>
            </a:r>
          </a:p>
          <a:p>
            <a:r>
              <a:rPr lang="en-GB" sz="3400" b="1" dirty="0" smtClean="0"/>
              <a:t>Chung, </a:t>
            </a:r>
            <a:r>
              <a:rPr lang="en-GB" sz="3400" b="1" dirty="0" err="1" smtClean="0"/>
              <a:t>Ching</a:t>
            </a:r>
            <a:r>
              <a:rPr lang="en-GB" sz="3400" b="1" dirty="0" smtClean="0"/>
              <a:t> Justin (); He, </a:t>
            </a:r>
            <a:r>
              <a:rPr lang="en-GB" sz="3400" b="1" dirty="0" err="1" smtClean="0"/>
              <a:t>Zhihao</a:t>
            </a:r>
            <a:r>
              <a:rPr lang="en-GB" sz="3400" b="1" dirty="0" smtClean="0"/>
              <a:t> (); </a:t>
            </a:r>
            <a:r>
              <a:rPr lang="en-GB" sz="3400" b="1" dirty="0" err="1" smtClean="0"/>
              <a:t>Ho</a:t>
            </a:r>
            <a:r>
              <a:rPr lang="en-GB" sz="3400" b="1" dirty="0" smtClean="0"/>
              <a:t>, </a:t>
            </a:r>
            <a:r>
              <a:rPr lang="en-GB" sz="3400" b="1" dirty="0" err="1" smtClean="0"/>
              <a:t>Kam</a:t>
            </a:r>
            <a:r>
              <a:rPr lang="en-GB" sz="3400" b="1" dirty="0" smtClean="0"/>
              <a:t> Tim (3035754040); Wang, </a:t>
            </a:r>
            <a:r>
              <a:rPr lang="en-GB" sz="3400" b="1" dirty="0" err="1" smtClean="0"/>
              <a:t>Guanyu</a:t>
            </a:r>
            <a:r>
              <a:rPr lang="en-GB" sz="3400" b="1" dirty="0" smtClean="0"/>
              <a:t> ();  </a:t>
            </a:r>
            <a:r>
              <a:rPr lang="en-GB" sz="3400" b="1" dirty="0" err="1"/>
              <a:t>Xie</a:t>
            </a:r>
            <a:r>
              <a:rPr lang="en-GB" sz="3400" b="1" dirty="0"/>
              <a:t>, </a:t>
            </a:r>
            <a:r>
              <a:rPr lang="en-GB" sz="3400" b="1" dirty="0" err="1"/>
              <a:t>Xiaohan</a:t>
            </a:r>
            <a:r>
              <a:rPr lang="en-GB" sz="3400" b="1" dirty="0"/>
              <a:t> ()</a:t>
            </a:r>
          </a:p>
          <a:p>
            <a:r>
              <a:rPr lang="en-GB" sz="1600" b="1" dirty="0" smtClean="0"/>
              <a:t/>
            </a:r>
            <a:br>
              <a:rPr lang="en-GB" sz="1600" b="1" dirty="0" smtClean="0"/>
            </a:br>
            <a:endParaRPr lang="en-GB" sz="1600" b="1" dirty="0" smtClean="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78568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678180" y="744220"/>
            <a:ext cx="236855" cy="82677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1059170" y="755535"/>
            <a:ext cx="10080000" cy="25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1059170" y="815629"/>
            <a:ext cx="6929755" cy="707886"/>
          </a:xfrm>
          <a:prstGeom prst="rect">
            <a:avLst/>
          </a:prstGeom>
          <a:noFill/>
        </p:spPr>
        <p:txBody>
          <a:bodyPr wrap="square" rtlCol="0">
            <a:spAutoFit/>
          </a:bodyPr>
          <a:lstStyle/>
          <a:p>
            <a:r>
              <a:rPr lang="en-US" altLang="zh-CN" sz="4000" b="1" dirty="0" smtClean="0">
                <a:solidFill>
                  <a:schemeClr val="tx1">
                    <a:lumMod val="65000"/>
                    <a:lumOff val="35000"/>
                  </a:schemeClr>
                </a:solidFill>
              </a:rPr>
              <a:t>Content</a:t>
            </a:r>
            <a:endParaRPr lang="en-US" altLang="zh-CN" sz="4000" b="1" dirty="0">
              <a:solidFill>
                <a:schemeClr val="tx1">
                  <a:lumMod val="65000"/>
                  <a:lumOff val="35000"/>
                </a:schemeClr>
              </a:solidFill>
            </a:endParaRPr>
          </a:p>
        </p:txBody>
      </p:sp>
      <p:sp>
        <p:nvSpPr>
          <p:cNvPr id="4" name="文本框 3"/>
          <p:cNvSpPr txBox="1"/>
          <p:nvPr/>
        </p:nvSpPr>
        <p:spPr>
          <a:xfrm>
            <a:off x="548005" y="1839530"/>
            <a:ext cx="10591165" cy="5016758"/>
          </a:xfrm>
          <a:prstGeom prst="rect">
            <a:avLst/>
          </a:prstGeom>
          <a:noFill/>
        </p:spPr>
        <p:txBody>
          <a:bodyPr wrap="square" rtlCol="0">
            <a:spAutoFit/>
          </a:bodyPr>
          <a:lstStyle/>
          <a:p>
            <a:pPr marL="228600" indent="-228600">
              <a:buAutoNum type="arabicPeriod"/>
            </a:pPr>
            <a:r>
              <a:rPr lang="en-GB" sz="3200" dirty="0" smtClean="0"/>
              <a:t>Background and Objective (history, involved parties, impacts)</a:t>
            </a:r>
            <a:endParaRPr lang="en-GB" sz="3200" dirty="0" smtClean="0"/>
          </a:p>
          <a:p>
            <a:pPr marL="228600" indent="-228600">
              <a:buAutoNum type="arabicPeriod"/>
            </a:pPr>
            <a:r>
              <a:rPr lang="en-GB" sz="3200" dirty="0" smtClean="0"/>
              <a:t>Explore the data: EDA</a:t>
            </a:r>
          </a:p>
          <a:p>
            <a:pPr marL="228600" indent="-228600">
              <a:buFontTx/>
              <a:buAutoNum type="arabicPeriod"/>
            </a:pPr>
            <a:r>
              <a:rPr lang="en-GB" sz="3200" dirty="0"/>
              <a:t>Clean and Transform the </a:t>
            </a:r>
            <a:r>
              <a:rPr lang="en-GB" sz="3200" dirty="0" smtClean="0"/>
              <a:t>data</a:t>
            </a:r>
          </a:p>
          <a:p>
            <a:pPr marL="228600" indent="-228600">
              <a:buFontTx/>
              <a:buAutoNum type="arabicPeriod"/>
            </a:pPr>
            <a:r>
              <a:rPr lang="en-GB" sz="3200" dirty="0"/>
              <a:t>Feature Engineering and Sampling</a:t>
            </a:r>
          </a:p>
          <a:p>
            <a:pPr marL="228600" indent="-228600">
              <a:buAutoNum type="arabicPeriod"/>
            </a:pPr>
            <a:r>
              <a:rPr lang="en-GB" sz="3200" baseline="0" dirty="0" smtClean="0"/>
              <a:t>Data </a:t>
            </a:r>
            <a:r>
              <a:rPr lang="en-GB" sz="3200" baseline="0" dirty="0" smtClean="0"/>
              <a:t>Modelling</a:t>
            </a:r>
          </a:p>
          <a:p>
            <a:pPr marL="228600" indent="-228600">
              <a:buAutoNum type="arabicPeriod"/>
            </a:pPr>
            <a:r>
              <a:rPr lang="en-GB" sz="3200" baseline="0" dirty="0" smtClean="0"/>
              <a:t>Evaluation (including how to improve our model</a:t>
            </a:r>
            <a:r>
              <a:rPr lang="en-GB" sz="3200" dirty="0" smtClean="0"/>
              <a:t> performance</a:t>
            </a:r>
            <a:r>
              <a:rPr lang="en-GB" sz="3200" baseline="0" dirty="0" smtClean="0"/>
              <a:t>)</a:t>
            </a:r>
            <a:endParaRPr lang="en-GB" sz="3200" baseline="0" dirty="0" smtClean="0"/>
          </a:p>
          <a:p>
            <a:pPr marL="228600" indent="-228600">
              <a:buFontTx/>
              <a:buAutoNum type="arabicPeriod"/>
            </a:pPr>
            <a:r>
              <a:rPr lang="en-GB" sz="3200" baseline="0" dirty="0" smtClean="0"/>
              <a:t>Suggestions and Further </a:t>
            </a:r>
            <a:r>
              <a:rPr lang="en-GB" sz="3200" baseline="0" dirty="0" smtClean="0"/>
              <a:t>Improvements (regulators [</a:t>
            </a:r>
            <a:r>
              <a:rPr lang="en-GB" sz="3200" dirty="0"/>
              <a:t>Sarbanes-Oxley Act(2002</a:t>
            </a:r>
            <a:r>
              <a:rPr lang="en-GB" sz="3200" dirty="0" smtClean="0"/>
              <a:t>)</a:t>
            </a:r>
            <a:r>
              <a:rPr lang="en-GB" sz="3200" baseline="0" dirty="0" smtClean="0"/>
              <a:t>],</a:t>
            </a:r>
            <a:r>
              <a:rPr lang="en-GB" sz="3200" dirty="0" smtClean="0"/>
              <a:t> corporate, external auditors </a:t>
            </a:r>
            <a:r>
              <a:rPr lang="en-GB" sz="3200" baseline="0" dirty="0" smtClean="0"/>
              <a:t>perspectives)</a:t>
            </a:r>
            <a:endParaRPr lang="en-GB" sz="3200" dirty="0"/>
          </a:p>
        </p:txBody>
      </p:sp>
    </p:spTree>
    <p:extLst>
      <p:ext uri="{BB962C8B-B14F-4D97-AF65-F5344CB8AC3E}">
        <p14:creationId xmlns:p14="http://schemas.microsoft.com/office/powerpoint/2010/main" val="202911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678180" y="744220"/>
            <a:ext cx="236855" cy="82677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1059170" y="755535"/>
            <a:ext cx="10080000" cy="25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1059170" y="815629"/>
            <a:ext cx="6929755" cy="707886"/>
          </a:xfrm>
          <a:prstGeom prst="rect">
            <a:avLst/>
          </a:prstGeom>
          <a:noFill/>
        </p:spPr>
        <p:txBody>
          <a:bodyPr wrap="square" rtlCol="0">
            <a:spAutoFit/>
          </a:bodyPr>
          <a:lstStyle/>
          <a:p>
            <a:r>
              <a:rPr lang="en-US" altLang="zh-CN" sz="4000" b="1" dirty="0" smtClean="0">
                <a:solidFill>
                  <a:schemeClr val="tx1">
                    <a:lumMod val="65000"/>
                    <a:lumOff val="35000"/>
                  </a:schemeClr>
                </a:solidFill>
              </a:rPr>
              <a:t>Background</a:t>
            </a:r>
            <a:endParaRPr lang="en-US" altLang="zh-CN" sz="4000" b="1" dirty="0">
              <a:solidFill>
                <a:schemeClr val="tx1">
                  <a:lumMod val="65000"/>
                  <a:lumOff val="35000"/>
                </a:schemeClr>
              </a:solidFill>
            </a:endParaRPr>
          </a:p>
        </p:txBody>
      </p:sp>
      <p:sp>
        <p:nvSpPr>
          <p:cNvPr id="4" name="文本框 3"/>
          <p:cNvSpPr txBox="1"/>
          <p:nvPr/>
        </p:nvSpPr>
        <p:spPr>
          <a:xfrm>
            <a:off x="548005" y="1988820"/>
            <a:ext cx="10591165" cy="2091690"/>
          </a:xfrm>
          <a:prstGeom prst="rect">
            <a:avLst/>
          </a:prstGeom>
          <a:noFill/>
        </p:spPr>
        <p:txBody>
          <a:bodyPr wrap="square" rtlCol="0">
            <a:spAutoFit/>
          </a:bodyPr>
          <a:lstStyle/>
          <a:p>
            <a:pPr indent="254000" algn="just" fontAlgn="auto">
              <a:spcAft>
                <a:spcPts val="0"/>
              </a:spcAft>
              <a:extLst>
                <a:ext uri="{35155182-B16C-46BC-9424-99874614C6A1}">
                  <wpsdc:indentchars xmlns="" xmlns:wpsdc="http://www.wps.cn/officeDocument/2017/drawingmlCustomData" val="100" checksum="994574839"/>
                </a:ext>
              </a:extLst>
            </a:pPr>
            <a:endParaRPr lang="zh-CN" altLang="en-US" sz="2000" dirty="0">
              <a:cs typeface="+mn-lt"/>
            </a:endParaRPr>
          </a:p>
          <a:p>
            <a:pPr lvl="1" indent="0" algn="just" fontAlgn="auto">
              <a:lnSpc>
                <a:spcPct val="150000"/>
              </a:lnSpc>
              <a:buFont typeface="Arial" panose="020B0604020202020204" pitchFamily="34" charset="0"/>
              <a:buNone/>
            </a:pPr>
            <a:r>
              <a:rPr lang="en-US" altLang="zh-CN" sz="2000" dirty="0">
                <a:cs typeface="+mn-lt"/>
                <a:sym typeface="+mn-ea"/>
              </a:rPr>
              <a:t>Conduct a meta-study of the chosen financial fraud case: </a:t>
            </a:r>
          </a:p>
          <a:p>
            <a:pPr marL="800100" lvl="1" indent="-342900" algn="just" fontAlgn="auto">
              <a:lnSpc>
                <a:spcPct val="150000"/>
              </a:lnSpc>
              <a:buFont typeface="Arial" panose="020B0604020202020204" pitchFamily="34" charset="0"/>
              <a:buChar char="•"/>
            </a:pPr>
            <a:r>
              <a:rPr lang="en-US" altLang="zh-CN" sz="2000" dirty="0">
                <a:cs typeface="+mn-lt"/>
                <a:sym typeface="+mn-ea"/>
              </a:rPr>
              <a:t>Understand the background and the case profile.</a:t>
            </a:r>
          </a:p>
          <a:p>
            <a:pPr marL="800100" lvl="1" indent="-342900" algn="just" fontAlgn="auto">
              <a:lnSpc>
                <a:spcPct val="150000"/>
              </a:lnSpc>
              <a:buFont typeface="Arial" panose="020B0604020202020204" pitchFamily="34" charset="0"/>
              <a:buChar char="•"/>
            </a:pPr>
            <a:r>
              <a:rPr lang="en-US" altLang="zh-CN" sz="2000" dirty="0">
                <a:cs typeface="+mn-lt"/>
                <a:sym typeface="+mn-ea"/>
              </a:rPr>
              <a:t>Identify the data sources.</a:t>
            </a:r>
          </a:p>
          <a:p>
            <a:pPr lvl="1" indent="0" algn="just" fontAlgn="auto">
              <a:buFont typeface="Arial" panose="020B0604020202020204" pitchFamily="34" charset="0"/>
              <a:buNone/>
            </a:pPr>
            <a:endParaRPr lang="en-US" altLang="zh-CN" sz="2000" dirty="0">
              <a:latin typeface="Times New Roman" panose="02020603050405020304" charset="0"/>
              <a:cs typeface="+mn-lt"/>
            </a:endParaRPr>
          </a:p>
        </p:txBody>
      </p:sp>
    </p:spTree>
    <p:extLst>
      <p:ext uri="{BB962C8B-B14F-4D97-AF65-F5344CB8AC3E}">
        <p14:creationId xmlns:p14="http://schemas.microsoft.com/office/powerpoint/2010/main" val="91092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678180" y="744220"/>
            <a:ext cx="236855" cy="82677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1059170" y="755535"/>
            <a:ext cx="10080000" cy="25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1059170" y="815629"/>
            <a:ext cx="6929755" cy="707886"/>
          </a:xfrm>
          <a:prstGeom prst="rect">
            <a:avLst/>
          </a:prstGeom>
          <a:noFill/>
        </p:spPr>
        <p:txBody>
          <a:bodyPr wrap="square" rtlCol="0">
            <a:spAutoFit/>
          </a:bodyPr>
          <a:lstStyle/>
          <a:p>
            <a:r>
              <a:rPr lang="en-US" altLang="zh-CN" sz="4000" b="1" dirty="0" smtClean="0">
                <a:solidFill>
                  <a:schemeClr val="tx1">
                    <a:lumMod val="65000"/>
                    <a:lumOff val="35000"/>
                  </a:schemeClr>
                </a:solidFill>
              </a:rPr>
              <a:t>Objective</a:t>
            </a:r>
            <a:endParaRPr lang="en-US" altLang="zh-CN" sz="4000" b="1" dirty="0">
              <a:solidFill>
                <a:schemeClr val="tx1">
                  <a:lumMod val="65000"/>
                  <a:lumOff val="35000"/>
                </a:schemeClr>
              </a:solidFill>
            </a:endParaRPr>
          </a:p>
        </p:txBody>
      </p:sp>
      <p:sp>
        <p:nvSpPr>
          <p:cNvPr id="4" name="文本框 3"/>
          <p:cNvSpPr txBox="1"/>
          <p:nvPr/>
        </p:nvSpPr>
        <p:spPr>
          <a:xfrm>
            <a:off x="548005" y="1988820"/>
            <a:ext cx="10591165" cy="2185214"/>
          </a:xfrm>
          <a:prstGeom prst="rect">
            <a:avLst/>
          </a:prstGeom>
          <a:noFill/>
        </p:spPr>
        <p:txBody>
          <a:bodyPr wrap="square" rtlCol="0">
            <a:spAutoFit/>
          </a:bodyPr>
          <a:lstStyle/>
          <a:p>
            <a:pPr indent="254000" algn="just" fontAlgn="auto">
              <a:spcAft>
                <a:spcPts val="0"/>
              </a:spcAft>
              <a:extLst>
                <a:ext uri="{35155182-B16C-46BC-9424-99874614C6A1}">
                  <wpsdc:indentchars xmlns="" xmlns:wpsdc="http://www.wps.cn/officeDocument/2017/drawingmlCustomData" val="100" checksum="994574839"/>
                </a:ext>
              </a:extLst>
            </a:pPr>
            <a:endParaRPr lang="zh-CN" altLang="en-US" sz="2000" dirty="0">
              <a:cs typeface="+mn-lt"/>
            </a:endParaRPr>
          </a:p>
          <a:p>
            <a:pPr marL="971550" lvl="1" indent="-514350" algn="just" fontAlgn="auto">
              <a:lnSpc>
                <a:spcPct val="150000"/>
              </a:lnSpc>
              <a:buFont typeface="+mj-lt"/>
              <a:buAutoNum type="arabicPeriod"/>
            </a:pPr>
            <a:r>
              <a:rPr lang="en-US" altLang="zh-CN" sz="3200" dirty="0" smtClean="0">
                <a:cs typeface="+mn-lt"/>
                <a:sym typeface="+mn-ea"/>
              </a:rPr>
              <a:t>Identifying POI</a:t>
            </a:r>
          </a:p>
          <a:p>
            <a:pPr marL="971550" lvl="1" indent="-514350" algn="just" fontAlgn="auto">
              <a:lnSpc>
                <a:spcPct val="150000"/>
              </a:lnSpc>
              <a:buFont typeface="+mj-lt"/>
              <a:buAutoNum type="arabicPeriod"/>
            </a:pPr>
            <a:r>
              <a:rPr lang="en-US" altLang="zh-CN" sz="3200" dirty="0" smtClean="0">
                <a:cs typeface="+mn-lt"/>
                <a:sym typeface="+mn-ea"/>
              </a:rPr>
              <a:t>Building fraud detection model</a:t>
            </a:r>
            <a:endParaRPr lang="en-US" altLang="zh-CN" sz="3200" dirty="0">
              <a:cs typeface="+mn-lt"/>
              <a:sym typeface="+mn-ea"/>
            </a:endParaRPr>
          </a:p>
          <a:p>
            <a:pPr lvl="1" indent="0" algn="just" fontAlgn="auto">
              <a:buFont typeface="Arial" panose="020B0604020202020204" pitchFamily="34" charset="0"/>
              <a:buNone/>
            </a:pPr>
            <a:endParaRPr lang="en-US" altLang="zh-CN" sz="2000" dirty="0">
              <a:latin typeface="Times New Roman" panose="02020603050405020304" charset="0"/>
              <a:cs typeface="+mn-lt"/>
            </a:endParaRPr>
          </a:p>
        </p:txBody>
      </p:sp>
    </p:spTree>
    <p:extLst>
      <p:ext uri="{BB962C8B-B14F-4D97-AF65-F5344CB8AC3E}">
        <p14:creationId xmlns:p14="http://schemas.microsoft.com/office/powerpoint/2010/main" val="29861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678180" y="744220"/>
            <a:ext cx="236855" cy="826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979805" y="718820"/>
            <a:ext cx="4951730" cy="368300"/>
          </a:xfrm>
          <a:prstGeom prst="rect">
            <a:avLst/>
          </a:prstGeom>
          <a:noFill/>
        </p:spPr>
        <p:txBody>
          <a:bodyPr wrap="square" rtlCol="0">
            <a:spAutoFit/>
          </a:bodyPr>
          <a:lstStyle/>
          <a:p>
            <a:r>
              <a:rPr lang="en-US" altLang="zh-CN">
                <a:sym typeface="+mn-ea"/>
              </a:rPr>
              <a:t>Details of Projects</a:t>
            </a:r>
          </a:p>
        </p:txBody>
      </p:sp>
      <p:sp>
        <p:nvSpPr>
          <p:cNvPr id="2" name="矩形 1"/>
          <p:cNvSpPr/>
          <p:nvPr/>
        </p:nvSpPr>
        <p:spPr>
          <a:xfrm>
            <a:off x="1059815" y="1073150"/>
            <a:ext cx="10080000" cy="25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969010" y="1062990"/>
            <a:ext cx="6929755" cy="537210"/>
          </a:xfrm>
          <a:prstGeom prst="rect">
            <a:avLst/>
          </a:prstGeom>
          <a:noFill/>
        </p:spPr>
        <p:txBody>
          <a:bodyPr wrap="square" rtlCol="0">
            <a:spAutoFit/>
          </a:bodyPr>
          <a:lstStyle/>
          <a:p>
            <a:r>
              <a:rPr lang="en-US" altLang="zh-CN" sz="2900" b="1">
                <a:solidFill>
                  <a:schemeClr val="tx1">
                    <a:lumMod val="65000"/>
                    <a:lumOff val="35000"/>
                  </a:schemeClr>
                </a:solidFill>
              </a:rPr>
              <a:t>Answer questions</a:t>
            </a:r>
          </a:p>
        </p:txBody>
      </p:sp>
      <p:sp>
        <p:nvSpPr>
          <p:cNvPr id="4" name="文本框 3"/>
          <p:cNvSpPr txBox="1"/>
          <p:nvPr/>
        </p:nvSpPr>
        <p:spPr>
          <a:xfrm>
            <a:off x="252730" y="1527810"/>
            <a:ext cx="11023600" cy="5323205"/>
          </a:xfrm>
          <a:prstGeom prst="rect">
            <a:avLst/>
          </a:prstGeom>
          <a:noFill/>
        </p:spPr>
        <p:txBody>
          <a:bodyPr wrap="square" rtlCol="0">
            <a:spAutoFit/>
          </a:bodyPr>
          <a:lstStyle/>
          <a:p>
            <a:pPr indent="254000" algn="just" fontAlgn="auto">
              <a:spcAft>
                <a:spcPts val="0"/>
              </a:spcAft>
              <a:extLst>
                <a:ext uri="{35155182-B16C-46BC-9424-99874614C6A1}">
                  <wpsdc:indentchars xmlns="" xmlns:wpsdc="http://www.wps.cn/officeDocument/2017/drawingmlCustomData" val="100" checksum="994574839"/>
                </a:ext>
              </a:extLst>
            </a:pPr>
            <a:endParaRPr lang="en-US" altLang="zh-CN" sz="2000" dirty="0">
              <a:cs typeface="+mn-lt"/>
              <a:sym typeface="+mn-ea"/>
            </a:endParaRPr>
          </a:p>
          <a:p>
            <a:pPr marL="800100" lvl="1" indent="-342900" algn="just" fontAlgn="auto">
              <a:lnSpc>
                <a:spcPct val="150000"/>
              </a:lnSpc>
              <a:buFont typeface="Arial" panose="020B0604020202020204" pitchFamily="34" charset="0"/>
              <a:buChar char="•"/>
            </a:pPr>
            <a:r>
              <a:rPr lang="en-US" altLang="zh-CN" sz="2000" dirty="0">
                <a:cs typeface="+mn-lt"/>
                <a:sym typeface="+mn-ea"/>
              </a:rPr>
              <a:t>Business Problem: The objective (e.g. identification of relationship, timeline analysis, fraud detection, </a:t>
            </a:r>
            <a:r>
              <a:rPr lang="en-US" altLang="zh-CN" sz="2000" dirty="0" err="1">
                <a:cs typeface="+mn-lt"/>
                <a:sym typeface="+mn-ea"/>
              </a:rPr>
              <a:t>etc</a:t>
            </a:r>
            <a:r>
              <a:rPr lang="en-US" altLang="zh-CN" sz="2000" dirty="0">
                <a:cs typeface="+mn-lt"/>
                <a:sym typeface="+mn-ea"/>
              </a:rPr>
              <a:t>)</a:t>
            </a:r>
          </a:p>
          <a:p>
            <a:pPr marL="800100" lvl="1" indent="-342900" algn="just" fontAlgn="auto">
              <a:lnSpc>
                <a:spcPct val="150000"/>
              </a:lnSpc>
              <a:buFont typeface="Arial" panose="020B0604020202020204" pitchFamily="34" charset="0"/>
              <a:buChar char="•"/>
            </a:pPr>
            <a:r>
              <a:rPr lang="en-US" altLang="zh-CN" sz="2000" dirty="0">
                <a:cs typeface="+mn-lt"/>
                <a:sym typeface="+mn-ea"/>
              </a:rPr>
              <a:t>Explore the data: Perform EDA (Exploratory Data Analysis) and explain the results.</a:t>
            </a:r>
          </a:p>
          <a:p>
            <a:pPr marL="800100" lvl="1" indent="-342900" algn="just" fontAlgn="auto">
              <a:lnSpc>
                <a:spcPct val="150000"/>
              </a:lnSpc>
              <a:buFont typeface="Arial" panose="020B0604020202020204" pitchFamily="34" charset="0"/>
              <a:buChar char="•"/>
            </a:pPr>
            <a:r>
              <a:rPr lang="en-US" altLang="zh-CN" sz="2000" dirty="0">
                <a:cs typeface="+mn-lt"/>
                <a:sym typeface="+mn-ea"/>
              </a:rPr>
              <a:t>Sampling: Describe the techniques or methods used for sampling.</a:t>
            </a:r>
          </a:p>
          <a:p>
            <a:pPr marL="800100" lvl="1" indent="-342900" algn="just" fontAlgn="auto">
              <a:lnSpc>
                <a:spcPct val="150000"/>
              </a:lnSpc>
              <a:buFont typeface="Arial" panose="020B0604020202020204" pitchFamily="34" charset="0"/>
              <a:buChar char="•"/>
            </a:pPr>
            <a:r>
              <a:rPr lang="en-US" altLang="zh-CN" sz="2000" dirty="0">
                <a:cs typeface="+mn-lt"/>
                <a:sym typeface="+mn-ea"/>
              </a:rPr>
              <a:t>Clean and transform the data: Describe the techniques or methods used for data pre-processing.</a:t>
            </a:r>
          </a:p>
          <a:p>
            <a:pPr marL="800100" lvl="1" indent="-342900" algn="just" fontAlgn="auto">
              <a:lnSpc>
                <a:spcPct val="150000"/>
              </a:lnSpc>
              <a:buFont typeface="Arial" panose="020B0604020202020204" pitchFamily="34" charset="0"/>
              <a:buChar char="•"/>
            </a:pPr>
            <a:r>
              <a:rPr lang="en-US" altLang="zh-CN" sz="2000" dirty="0">
                <a:cs typeface="+mn-lt"/>
                <a:sym typeface="+mn-ea"/>
              </a:rPr>
              <a:t>Data modeling: Develop a new financial fraud detection model.</a:t>
            </a:r>
          </a:p>
          <a:p>
            <a:pPr marL="800100" lvl="1" indent="-342900" algn="just" fontAlgn="auto">
              <a:lnSpc>
                <a:spcPct val="150000"/>
              </a:lnSpc>
              <a:buFont typeface="Arial" panose="020B0604020202020204" pitchFamily="34" charset="0"/>
              <a:buChar char="•"/>
            </a:pPr>
            <a:r>
              <a:rPr lang="en-US" altLang="zh-CN" sz="2000" dirty="0">
                <a:cs typeface="+mn-lt"/>
                <a:sym typeface="+mn-ea"/>
              </a:rPr>
              <a:t>Interpret and evaluate the model: Evaluate the performance.</a:t>
            </a:r>
          </a:p>
          <a:p>
            <a:pPr marL="800100" lvl="1" indent="-342900" algn="just" fontAlgn="auto">
              <a:lnSpc>
                <a:spcPct val="150000"/>
              </a:lnSpc>
              <a:buFont typeface="Arial" panose="020B0604020202020204" pitchFamily="34" charset="0"/>
              <a:buChar char="•"/>
            </a:pPr>
            <a:r>
              <a:rPr lang="en-US" altLang="zh-CN" sz="2000" dirty="0">
                <a:cs typeface="+mn-lt"/>
                <a:sym typeface="+mn-ea"/>
              </a:rPr>
              <a:t>Non-data analytic element: The risks and red flags of the case, other non-data analytic elements, suggestions.</a:t>
            </a:r>
          </a:p>
          <a:p>
            <a:pPr lvl="1" indent="0" algn="just" fontAlgn="auto">
              <a:buFont typeface="Arial" panose="020B0604020202020204" pitchFamily="34" charset="0"/>
              <a:buNone/>
            </a:pPr>
            <a:endParaRPr lang="en-US" altLang="zh-CN" sz="2000" dirty="0">
              <a:latin typeface="Times New Roman" panose="02020603050405020304" charset="0"/>
              <a:cs typeface="+mn-lt"/>
            </a:endParaRPr>
          </a:p>
        </p:txBody>
      </p:sp>
    </p:spTree>
    <p:extLst>
      <p:ext uri="{BB962C8B-B14F-4D97-AF65-F5344CB8AC3E}">
        <p14:creationId xmlns:p14="http://schemas.microsoft.com/office/powerpoint/2010/main" val="1340894423"/>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357</Words>
  <Application>Microsoft Office PowerPoint</Application>
  <PresentationFormat>Widescreen</PresentationFormat>
  <Paragraphs>47</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宋体</vt:lpstr>
      <vt:lpstr>Arial</vt:lpstr>
      <vt:lpstr>Calibri</vt:lpstr>
      <vt:lpstr>Calibri Light</vt:lpstr>
      <vt:lpstr>Times New Roman</vt:lpstr>
      <vt:lpstr>Retrospect</vt:lpstr>
      <vt:lpstr>Enron Case Study </vt:lpstr>
      <vt:lpstr>PowerPoint Presentation</vt:lpstr>
      <vt:lpstr>PowerPoint Presentation</vt:lpstr>
      <vt:lpstr>PowerPoint Presentation</vt:lpstr>
      <vt:lpstr>PowerPoint Presentation</vt:lpstr>
    </vt:vector>
  </TitlesOfParts>
  <Company>Hong Kong Monetary Authority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 Kam-tim, Steven</dc:creator>
  <cp:lastModifiedBy>HO Kam-tim, Steven</cp:lastModifiedBy>
  <cp:revision>13</cp:revision>
  <dcterms:created xsi:type="dcterms:W3CDTF">2021-11-18T07:34:36Z</dcterms:created>
  <dcterms:modified xsi:type="dcterms:W3CDTF">2021-11-18T10:02:49Z</dcterms:modified>
</cp:coreProperties>
</file>