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7" r:id="rId3"/>
    <p:sldId id="268" r:id="rId4"/>
    <p:sldId id="258" r:id="rId5"/>
    <p:sldId id="259" r:id="rId6"/>
    <p:sldId id="270" r:id="rId7"/>
    <p:sldId id="269" r:id="rId8"/>
    <p:sldId id="273" r:id="rId9"/>
    <p:sldId id="260" r:id="rId10"/>
    <p:sldId id="272" r:id="rId11"/>
    <p:sldId id="27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81D0A-615D-42EF-9963-C179F32B81E3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7A9BC-F4E4-4602-BF58-C2C6FFA77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49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10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两种经典网络拓扑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94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6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038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98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2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84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24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两种经典网络拓扑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9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两种经典网络拓扑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09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31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4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389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0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4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6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98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66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61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6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59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4B0F6-9EDE-474F-B7AE-EECD0B8AE5E2}" type="datetimeFigureOut">
              <a:rPr lang="zh-CN" altLang="en-US" smtClean="0"/>
              <a:t>2023/10/11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13B6-B768-4570-939E-13BFE18467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7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695179"/>
            <a:ext cx="12192000" cy="154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352289" y="3053709"/>
            <a:ext cx="7616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 smtClean="0">
                <a:solidFill>
                  <a:schemeClr val="bg1"/>
                </a:solidFill>
              </a:rPr>
              <a:t>实验四</a:t>
            </a:r>
            <a:r>
              <a:rPr lang="en-US" altLang="zh-CN" sz="4800" b="1" dirty="0">
                <a:solidFill>
                  <a:schemeClr val="bg1"/>
                </a:solidFill>
              </a:rPr>
              <a:t> </a:t>
            </a:r>
            <a:r>
              <a:rPr lang="en-US" altLang="zh-CN" sz="4800" b="1" dirty="0" smtClean="0">
                <a:solidFill>
                  <a:schemeClr val="bg1"/>
                </a:solidFill>
              </a:rPr>
              <a:t> CAN</a:t>
            </a:r>
            <a:r>
              <a:rPr lang="zh-CN" altLang="en-US" sz="4800" b="1" dirty="0" smtClean="0">
                <a:solidFill>
                  <a:schemeClr val="bg1"/>
                </a:solidFill>
              </a:rPr>
              <a:t>总线入侵检测</a:t>
            </a:r>
            <a:endParaRPr lang="zh-CN" altLang="en-US" sz="48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640910" cy="16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370994"/>
            <a:ext cx="220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模拟退火算法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559384" y="2273659"/>
                <a:ext cx="8940450" cy="3173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具体流程：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确定目标函数或评估指标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，并选择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要进行优化的参数。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随机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初始化窗口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大小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和系数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确定初始温度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和终止</a:t>
                </a:r>
                <a14:m>
                  <m:oMath xmlns:m="http://schemas.openxmlformats.org/officeDocument/2006/math">
                    <m:r>
                      <a:rPr lang="zh-CN" altLang="en-US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温度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接近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0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的常数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，温度下降率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(0~1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之间的常数，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越大迭代次数越多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为参数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和参数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添加随机扰动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要在合理取值范围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，并计算对应的评估函数的取值，若新解更好则接受新解，若更差则以一定概率接受差解。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更新温度，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𝑇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重复步骤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3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、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4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直到温度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≤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返回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和评估指标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384" y="2273659"/>
                <a:ext cx="8940450" cy="3173754"/>
              </a:xfrm>
              <a:prstGeom prst="rect">
                <a:avLst/>
              </a:prstGeom>
              <a:blipFill>
                <a:blip r:embed="rId5"/>
                <a:stretch>
                  <a:fillRect l="-887" t="-1152" r="-682" b="-3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8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10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299"/>
            <a:ext cx="220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模拟退火算法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356133" y="2529454"/>
                <a:ext cx="9479732" cy="3118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Metropolis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准则，依概率接受新状态，对于求目标函数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最小值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的取值越小越好</m:t>
                    </m:r>
                  </m:oMath>
                </a14:m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)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情况，接受概率为：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i="1" dirty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P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     1,            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p>
                                <m:sSupPr>
                                  <m:ctrlP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40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−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altLang="zh-CN" sz="2400" i="1" dirty="0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 dirty="0">
                                              <a:latin typeface="Cambria Math" panose="02040503050406030204" pitchFamily="18" charset="0"/>
                                              <a:ea typeface="Microsoft YaHei UI" panose="020B0503020204020204" pitchFamily="34" charset="-122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  <a:ea typeface="Microsoft YaHei UI" panose="020B0503020204020204" pitchFamily="34" charset="-122"/>
                                        </a:rPr>
                                        <m:t>𝑘𝑇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𝑡</m:t>
                                  </m:r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2400" i="1" dirty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zh-CN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其中，</a:t>
                </a:r>
                <a:r>
                  <a:rPr lang="en-US" altLang="zh-CN" sz="2000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𝑘𝑇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是下一时刻的温度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是目标函数值或者评估指标，可以看出新解优于当前解则接受，否则以小概率接受新解。温度下降越慢，迭代次数越多，找到最优解的概率越大。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133" y="2529454"/>
                <a:ext cx="9479732" cy="3118098"/>
              </a:xfrm>
              <a:prstGeom prst="rect">
                <a:avLst/>
              </a:prstGeom>
              <a:blipFill>
                <a:blip r:embed="rId5"/>
                <a:stretch>
                  <a:fillRect l="-643" t="-1174" b="-2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88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54829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Microsoft YaHei UI" panose="020B0503020204020204" pitchFamily="34" charset="-122"/>
              </a:rPr>
              <a:t>相关概念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144549" y="2615683"/>
            <a:ext cx="79028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总线消息：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总线是一种广泛应用于汽车、工业控制的总线，可以在短距离内实现多个设备的高速数据传输。正常情况下，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总线消息在一定时间内各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段的消息占比不会出现很大波动，取样得到的信息熵也会稳定在一定范围内。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endParaRPr lang="en-US" altLang="zh-CN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r>
              <a:rPr lang="en-US" altLang="zh-CN" sz="2000" b="1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攻击：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阻断服务攻击，攻击者一般在短时间内向总线注入高优先级消息，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影响系统对于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正常消息的处理。一般会使该段时间内信息熵产生较大波动。</a:t>
            </a:r>
            <a:endParaRPr lang="zh-CN" altLang="en-US" sz="20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58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54829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Microsoft YaHei UI" panose="020B0503020204020204" pitchFamily="34" charset="-122"/>
              </a:rPr>
              <a:t>相关概念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001789" y="2871087"/>
                <a:ext cx="7927302" cy="20086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zh-CN" altLang="en-US" sz="2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信息熵：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公式如下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altLang="zh-CN" sz="16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/>
                <a:endParaRPr lang="zh-CN" altLang="zh-CN" sz="16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lvl="0" algn="just"/>
                <a:r>
                  <a:rPr lang="zh-CN" altLang="en-US" sz="2000" dirty="0" smtClean="0">
                    <a:solidFill>
                      <a:prstClr val="black"/>
                    </a:solidFill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发生的概率，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X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是所有事件的总集。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/>
                <a:endParaRPr lang="en-US" altLang="zh-CN" sz="2000" b="1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789" y="2871087"/>
                <a:ext cx="7927302" cy="2008627"/>
              </a:xfrm>
              <a:prstGeom prst="rect">
                <a:avLst/>
              </a:prstGeom>
              <a:blipFill>
                <a:blip r:embed="rId5"/>
                <a:stretch>
                  <a:fillRect l="-769" t="-1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22166"/>
            <a:ext cx="160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Microsoft YaHei UI" panose="020B0503020204020204" pitchFamily="34" charset="-122"/>
              </a:rPr>
              <a:t>实验环境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800200" y="2615683"/>
            <a:ext cx="80374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两个数据集：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No_DoS_attack.csv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是不包含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攻击的正常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总线数据集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; DoS_attack.csv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是加入了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攻击的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总线数据集，其中数据集中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字段为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表示攻击信息。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/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建议使用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语言编写，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可能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需要用到的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包：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numpy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, pandas, math, 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24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324" y="1174924"/>
            <a:ext cx="94110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29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实验内容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859541" y="2811230"/>
            <a:ext cx="84729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zh-CN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给定固定大小的滑动窗口</a:t>
            </a:r>
            <a:r>
              <a:rPr lang="zh-CN" altLang="en-US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CAN</a:t>
            </a:r>
            <a:r>
              <a:rPr lang="zh-CN" altLang="zh-CN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总线消息中实现基于信息熵检测的</a:t>
            </a:r>
            <a:r>
              <a:rPr lang="en-US" altLang="zh-CN" sz="2000" dirty="0" err="1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DoS</a:t>
            </a:r>
            <a:r>
              <a:rPr lang="zh-CN" altLang="zh-CN" sz="2000" dirty="0" smtClean="0"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攻击检测算法。</a:t>
            </a:r>
            <a:endParaRPr lang="en-US" altLang="zh-CN" sz="2000" dirty="0" smtClean="0">
              <a:effectLst/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使用模拟退火算法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zh-CN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其它算法）</a:t>
            </a:r>
            <a:r>
              <a:rPr lang="zh-CN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改进实验一中算法的滑动窗口大小，优化决策条件，使得检测精度提高、假阳性率降低、响应时间缩短。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47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324" y="1174924"/>
            <a:ext cx="94110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29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内容一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982140" y="2557339"/>
                <a:ext cx="895503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需自行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确定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参数：窗口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大小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和敏感系数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1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、</a:t>
                </a:r>
                <a:r>
                  <a:rPr lang="zh-CN" altLang="en-US" sz="2000" dirty="0" smtClean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实现信息熵的计算，绘制信息熵图，并计算</a:t>
                </a:r>
                <a:r>
                  <a:rPr lang="en-US" altLang="zh-CN" sz="2000" dirty="0" smtClean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No_DoS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_attack.csv</a:t>
                </a:r>
                <a:r>
                  <a:rPr lang="zh-CN" altLang="en-US" sz="2000" dirty="0" smtClean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数据集上的信息熵均值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和标准差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dirty="0" smtClean="0">
                  <a:effectLst/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、使用步长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𝑊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来划分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DoS_attack.csv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数据集。并使用区间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sz="2000">
                        <a:latin typeface="Cambria Math" panose="02040503050406030204" pitchFamily="18" charset="0"/>
                        <a:ea typeface="Microsoft YaHei UI" panose="020B0503020204020204" pitchFamily="34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00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  <a:cs typeface="Times New Roman" panose="020206030504050203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  <a:cs typeface="Times New Roman" panose="02020603050405020304" pitchFamily="18" charset="0"/>
                  </a:rPr>
                  <a:t>进行检测，如果信息熵分布在此区间内可认为正常，否则认为受到攻击。最后计算预测准确率、假阳性率和最长响应时间三个指标。</a:t>
                </a:r>
                <a:endParaRPr lang="zh-CN" alt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140" y="2557339"/>
                <a:ext cx="8955034" cy="2554545"/>
              </a:xfrm>
              <a:prstGeom prst="rect">
                <a:avLst/>
              </a:prstGeom>
              <a:blipFill>
                <a:blip r:embed="rId5"/>
                <a:stretch>
                  <a:fillRect l="-681" t="-1432" r="-68" b="-3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0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37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ea typeface="Microsoft YaHei UI" panose="020B0503020204020204" pitchFamily="34" charset="-122"/>
              </a:rPr>
              <a:t>评估指标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1812522" y="2642108"/>
            <a:ext cx="920694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将一个采样窗口看作一个块，有如下定义：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预测准确率：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Ra=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正确检测为攻击块的数目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Da 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攻击块总数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Ta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假阳性率：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Rn=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正常信息块被检测为攻击块的数目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Dn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/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正常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信息块的数目</a:t>
            </a:r>
            <a:r>
              <a:rPr lang="en-US" altLang="zh-CN" sz="200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Tn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、</a:t>
            </a:r>
            <a:r>
              <a:rPr lang="zh-CN" altLang="en-US" sz="20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响应时间：</a:t>
            </a:r>
            <a:r>
              <a:rPr lang="en-US" altLang="zh-CN" sz="2000" dirty="0" err="1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Rt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=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攻击检测时间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Dt - 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攻击开始时间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At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（注：简化处理，攻击检测时间可取当前窗口的最后一条信息的时间戳，攻击开始时间取当前窗口第一条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ID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为</a:t>
            </a:r>
            <a:r>
              <a:rPr lang="en-US" altLang="zh-CN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0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消息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出现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的时间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戳）</a:t>
            </a:r>
            <a:endParaRPr lang="en-US" altLang="zh-CN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217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5324" y="1174924"/>
            <a:ext cx="9411086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299"/>
            <a:ext cx="192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内容二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429296" y="2557339"/>
                <a:ext cx="918286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使用模拟退火算法或其它优化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算法，对于第一部分随机初始化的参数，</a:t>
                </a:r>
                <a:r>
                  <a:rPr lang="zh-CN" altLang="en-US" sz="2000" b="1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窗口</a:t>
                </a:r>
                <a:r>
                  <a:rPr lang="zh-CN" altLang="en-US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大小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𝑾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和</a:t>
                </a:r>
                <a:r>
                  <a:rPr lang="zh-CN" altLang="en-US" sz="2000" b="1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敏感系数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𝒌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进行优化，并在两个数据集上进行测试。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/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在考虑优化算法时，可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将准确率、假阳性率和响应时间三</a:t>
                </a:r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个指标综合考虑，例如</a:t>
                </a:r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采用评估函数</a:t>
                </a:r>
                <a:endParaRPr lang="en-US" altLang="zh-CN" sz="2000" i="1" dirty="0" smtClean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𝐸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𝑊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𝑅𝑎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𝑅𝑛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𝑅𝑡</m:t>
                      </m:r>
                    </m:oMath>
                  </m:oMathPara>
                </a14:m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ctr"/>
                <a:r>
                  <a:rPr lang="en-US" altLang="zh-CN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en-US" altLang="zh-CN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b>
                    </m:sSub>
                    <m:r>
                      <a:rPr lang="zh-CN" altLang="en-US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、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z="2000" dirty="0" smtClean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为非负常数</a:t>
                </a:r>
                <a:endParaRPr lang="en-US" altLang="zh-CN" sz="2000" dirty="0" smtClean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𝐸</m:t>
                    </m:r>
                  </m:oMath>
                </a14:m>
                <a:r>
                  <a:rPr lang="zh-CN" alt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的取值越大越好。</a:t>
                </a:r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altLang="zh-CN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296" y="2557339"/>
                <a:ext cx="9182868" cy="2862322"/>
              </a:xfrm>
              <a:prstGeom prst="rect">
                <a:avLst/>
              </a:prstGeom>
              <a:blipFill>
                <a:blip r:embed="rId5"/>
                <a:stretch>
                  <a:fillRect l="-664" t="-1279" r="-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10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95324" y="287665"/>
            <a:ext cx="5400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800" b="1" dirty="0">
              <a:latin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57" y="6080043"/>
            <a:ext cx="2485753" cy="783941"/>
          </a:xfrm>
          <a:prstGeom prst="rect">
            <a:avLst/>
          </a:prstGeom>
        </p:spPr>
      </p:pic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574" y="-233"/>
            <a:ext cx="3580073" cy="100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>
            <a:off x="1017881" y="1090314"/>
            <a:ext cx="11171861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017881" y="1635299"/>
            <a:ext cx="2200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模拟退火算法</a:t>
            </a:r>
            <a:endParaRPr lang="zh-CN" altLang="en-US" sz="2400" b="1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52655" y="2263218"/>
            <a:ext cx="57714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模拟退火算法</a:t>
            </a:r>
            <a:r>
              <a:rPr lang="en-US" altLang="zh-CN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(Simulated Annealing, SA)</a:t>
            </a:r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是一种以一定概率跳出局部最优解，寻找全局最优解的优化算法。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zh-CN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r>
              <a:rPr lang="zh-CN" altLang="en-US" sz="200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算法模拟固体降温退火的过程，先将固体加热到足够高温度，再让其缓缓降温。固体粒子随着温度的升高变为无序状态，内能增大，降温过程中粒子趋于有序，在每个温度都达到平衡态，最后在到达常温时达到基态，内能减为最小。</a:t>
            </a:r>
            <a:endParaRPr lang="en-US" altLang="zh-CN" sz="2000" dirty="0" smtClean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005" y="2734984"/>
            <a:ext cx="3493311" cy="208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1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1073</Words>
  <Application>Microsoft Office PowerPoint</Application>
  <PresentationFormat>宽屏</PresentationFormat>
  <Paragraphs>77</Paragraphs>
  <Slides>11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Microsoft YaHei UI</vt:lpstr>
      <vt:lpstr>等线</vt:lpstr>
      <vt:lpstr>等线 Light</vt:lpstr>
      <vt:lpstr>宋体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ThinkPad</dc:creator>
  <cp:lastModifiedBy>ThinkPad</cp:lastModifiedBy>
  <cp:revision>54</cp:revision>
  <dcterms:created xsi:type="dcterms:W3CDTF">2023-09-14T05:07:32Z</dcterms:created>
  <dcterms:modified xsi:type="dcterms:W3CDTF">2023-10-11T02:07:01Z</dcterms:modified>
</cp:coreProperties>
</file>