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6" r:id="rId3"/>
    <p:sldId id="258" r:id="rId4"/>
    <p:sldId id="279" r:id="rId5"/>
    <p:sldId id="275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435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程序设计大作业</a:t>
            </a:r>
          </a:p>
        </p:txBody>
      </p:sp>
    </p:spTree>
    <p:extLst>
      <p:ext uri="{BB962C8B-B14F-4D97-AF65-F5344CB8AC3E}">
        <p14:creationId xmlns:p14="http://schemas.microsoft.com/office/powerpoint/2010/main" val="100501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代码解析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453787" cy="458182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CA85B44-0744-4DBC-8BD9-F7AC2E32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93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Tetris.cpp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29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代码解析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596668" cy="53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4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代码解析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9966"/>
            <a:ext cx="8440908" cy="44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4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代码解析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1" y="711146"/>
            <a:ext cx="8891669" cy="58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2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0542" y="15623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代码解析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7" y="1091264"/>
            <a:ext cx="859666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9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需要实现函数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判断当前方块是否可以向下移动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CanMoveDown</a:t>
            </a:r>
            <a:r>
              <a:rPr lang="en-US" altLang="zh-CN" sz="2000" dirty="0"/>
              <a:t>()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判断当前方块是否可以向左移动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CanMoveLeft</a:t>
            </a:r>
            <a:r>
              <a:rPr lang="en-US" altLang="zh-CN" sz="2000" dirty="0"/>
              <a:t>() 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判断当前方块是否可以向右移动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CanMoveRight</a:t>
            </a:r>
            <a:r>
              <a:rPr lang="en-US" altLang="zh-CN" sz="2000" dirty="0"/>
              <a:t>() 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当前方块向下移动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MoveDown</a:t>
            </a:r>
            <a:r>
              <a:rPr lang="en-US" altLang="zh-CN" sz="2000" dirty="0"/>
              <a:t>() 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当前方块向左移动</a:t>
            </a:r>
          </a:p>
          <a:p>
            <a:pPr marL="457200" lvl="1" indent="0">
              <a:buNone/>
            </a:pPr>
            <a:r>
              <a:rPr lang="en-US" altLang="zh-CN" sz="2200" dirty="0"/>
              <a:t>void </a:t>
            </a:r>
            <a:r>
              <a:rPr lang="en-US" altLang="zh-CN" sz="2200" dirty="0" err="1"/>
              <a:t>MoveLeft</a:t>
            </a:r>
            <a:r>
              <a:rPr lang="en-US" altLang="zh-CN" sz="22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5915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需要实现函数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// </a:t>
            </a:r>
            <a:r>
              <a:rPr lang="zh-CN" altLang="en-US" sz="2200" dirty="0"/>
              <a:t>当前方块向右移动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MoveRight</a:t>
            </a:r>
            <a:r>
              <a:rPr lang="en-US" altLang="zh-CN" sz="2000" dirty="0"/>
              <a:t>() 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旋转当前方块</a:t>
            </a:r>
          </a:p>
          <a:p>
            <a:pPr marL="457200" lvl="1" indent="0">
              <a:buNone/>
            </a:pPr>
            <a:r>
              <a:rPr lang="en-US" altLang="zh-CN" sz="2000" dirty="0"/>
              <a:t>void Rotate() 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将当前方块直接下落到最下面的位置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DropDown</a:t>
            </a:r>
            <a:r>
              <a:rPr lang="en-US" altLang="zh-CN" sz="2000" dirty="0"/>
              <a:t>() </a:t>
            </a:r>
          </a:p>
          <a:p>
            <a:r>
              <a:rPr lang="en-US" altLang="zh-CN" sz="2200" dirty="0"/>
              <a:t>// </a:t>
            </a:r>
            <a:r>
              <a:rPr lang="zh-CN" altLang="en-US" sz="2200" dirty="0"/>
              <a:t>消去一行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DeleteOneLine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number) </a:t>
            </a:r>
          </a:p>
        </p:txBody>
      </p:sp>
    </p:spTree>
    <p:extLst>
      <p:ext uri="{BB962C8B-B14F-4D97-AF65-F5344CB8AC3E}">
        <p14:creationId xmlns:p14="http://schemas.microsoft.com/office/powerpoint/2010/main" val="317032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需要实现函数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消行操作</a:t>
            </a:r>
          </a:p>
          <a:p>
            <a:pPr marL="457200" lvl="1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DeleteLines</a:t>
            </a:r>
            <a:r>
              <a:rPr lang="en-US" altLang="zh-CN" sz="2400" dirty="0"/>
              <a:t>() </a:t>
            </a:r>
          </a:p>
          <a:p>
            <a:r>
              <a:rPr lang="en-US" altLang="zh-CN" sz="2400" dirty="0"/>
              <a:t>// </a:t>
            </a:r>
            <a:r>
              <a:rPr lang="zh-CN" altLang="en-US" sz="2400" dirty="0"/>
              <a:t>判断游戏结束</a:t>
            </a:r>
          </a:p>
          <a:p>
            <a:pPr marL="457200" lvl="1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GameOver</a:t>
            </a:r>
            <a:r>
              <a:rPr lang="en-US" altLang="zh-CN" sz="2400" dirty="0"/>
              <a:t>() </a:t>
            </a:r>
          </a:p>
          <a:p>
            <a:r>
              <a:rPr lang="en-US" altLang="zh-CN" sz="2400" dirty="0"/>
              <a:t>// </a:t>
            </a:r>
            <a:r>
              <a:rPr lang="zh-CN" altLang="en-US" sz="2400" dirty="0"/>
              <a:t>重新开始</a:t>
            </a:r>
          </a:p>
          <a:p>
            <a:pPr marL="457200" lvl="1" indent="0">
              <a:buNone/>
            </a:pPr>
            <a:r>
              <a:rPr lang="en-US" altLang="zh-CN" sz="2400" dirty="0"/>
              <a:t>void Restart()</a:t>
            </a:r>
          </a:p>
        </p:txBody>
      </p:sp>
    </p:spTree>
    <p:extLst>
      <p:ext uri="{BB962C8B-B14F-4D97-AF65-F5344CB8AC3E}">
        <p14:creationId xmlns:p14="http://schemas.microsoft.com/office/powerpoint/2010/main" val="198148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DB98AC-8752-4195-A126-8F501E58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30" y="2527518"/>
            <a:ext cx="5503075" cy="18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注意事项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3925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旋转当前方块 </a:t>
            </a:r>
            <a:r>
              <a:rPr lang="en-US" altLang="zh-CN" sz="3200" dirty="0"/>
              <a:t>void Rotate() 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en-US" sz="2400" dirty="0"/>
              <a:t>注意旋转的修正，防止旋转后出界</a:t>
            </a:r>
            <a:endParaRPr lang="en-US" altLang="zh-CN" sz="240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BB02DE32-5420-4FFE-B428-316EF20C8907}"/>
              </a:ext>
            </a:extLst>
          </p:cNvPr>
          <p:cNvSpPr txBox="1">
            <a:spLocks/>
          </p:cNvSpPr>
          <p:nvPr/>
        </p:nvSpPr>
        <p:spPr>
          <a:xfrm>
            <a:off x="677334" y="4084038"/>
            <a:ext cx="8596668" cy="143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 </a:t>
            </a:r>
            <a:r>
              <a:rPr lang="en-US" altLang="zh-CN" sz="3200" dirty="0"/>
              <a:t>void </a:t>
            </a:r>
            <a:r>
              <a:rPr lang="en-US" altLang="zh-CN" sz="3200" dirty="0" err="1"/>
              <a:t>DeleteLines</a:t>
            </a:r>
            <a:r>
              <a:rPr lang="en-US" altLang="zh-CN" sz="3200" dirty="0"/>
              <a:t>()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457200" lvl="1" indent="0">
              <a:buFont typeface="Wingdings 3" charset="2"/>
              <a:buNone/>
            </a:pPr>
            <a:r>
              <a:rPr lang="zh-CN" altLang="en-US" sz="2400" dirty="0"/>
              <a:t>注意消行的同时需要更新得分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13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程序设计大作业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实现一个俄罗斯方块主要功能模块</a:t>
            </a:r>
            <a:endParaRPr lang="en-US" altLang="zh-CN" sz="4000" dirty="0"/>
          </a:p>
          <a:p>
            <a:r>
              <a:rPr lang="zh-CN" altLang="en-US" sz="4000" dirty="0"/>
              <a:t>实现附加功能（选做）</a:t>
            </a:r>
            <a:endParaRPr lang="en-US" altLang="zh-CN" sz="4000" dirty="0"/>
          </a:p>
          <a:p>
            <a:r>
              <a:rPr lang="zh-CN" altLang="en-US" sz="4000" dirty="0"/>
              <a:t>个人独立实现</a:t>
            </a:r>
            <a:endParaRPr lang="en-US" altLang="zh-CN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0369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附加功能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257324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不同难度：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en-US" sz="2400" dirty="0"/>
              <a:t>一直以较慢的速度下落对高手而言完全没有挑战性，带给他们一点刺激吧，让玩家可以自由选择难度（难度越高，方块下落速度越快），或者当玩家达到一定分数后难度将自动升级。千万不要让玩家轻而易举地就达到最高级，否则你的游戏会被他鄙视的。</a:t>
            </a:r>
            <a:endParaRPr lang="en-US" altLang="zh-CN" sz="240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543D681-6DCE-4B52-80EF-B47CEA231FC2}"/>
              </a:ext>
            </a:extLst>
          </p:cNvPr>
          <p:cNvSpPr txBox="1">
            <a:spLocks/>
          </p:cNvSpPr>
          <p:nvPr/>
        </p:nvSpPr>
        <p:spPr>
          <a:xfrm>
            <a:off x="560227" y="4061862"/>
            <a:ext cx="8596668" cy="257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 存</a:t>
            </a:r>
            <a:r>
              <a:rPr lang="en-US" altLang="zh-CN" sz="3200" dirty="0"/>
              <a:t>/</a:t>
            </a:r>
            <a:r>
              <a:rPr lang="zh-CN" altLang="en-US" sz="3200" dirty="0"/>
              <a:t>读档：</a:t>
            </a:r>
            <a:endParaRPr lang="en-US" altLang="zh-CN" sz="3200" dirty="0"/>
          </a:p>
          <a:p>
            <a:pPr marL="457200" lvl="1" indent="0">
              <a:buFont typeface="Wingdings 3" charset="2"/>
              <a:buNone/>
            </a:pPr>
            <a:r>
              <a:rPr lang="zh-CN" altLang="en-US" sz="2400" dirty="0"/>
              <a:t>玩家好不容易玩到一个很高分了，但同时自己也有点累了，或者有点别的事请，想过一会再接着玩，怎么办？完全放弃下次从头再来？你是不知道他玩到这一步有多不容易。请为玩家实现一个游戏存</a:t>
            </a:r>
            <a:r>
              <a:rPr lang="en-US" altLang="zh-CN" sz="2400" dirty="0"/>
              <a:t>/</a:t>
            </a:r>
            <a:r>
              <a:rPr lang="zh-CN" altLang="en-US" sz="2400" dirty="0"/>
              <a:t>读档功能，让他可以保存当前游戏，下次还可以接着再来。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2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附加功能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257324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高分排行榜：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en-US" sz="2400" dirty="0"/>
              <a:t>记录历史上得分最高的前十名玩家的名字和得分，让这些骨灰级玩家的名字永远镌刻在历史的石碑上，以供世人膜拜。什么？想把你的名字也刻上去？那就自己来冲击高分排行榜吧。</a:t>
            </a:r>
            <a:endParaRPr lang="en-US" altLang="zh-CN" sz="2400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543D681-6DCE-4B52-80EF-B47CEA231FC2}"/>
              </a:ext>
            </a:extLst>
          </p:cNvPr>
          <p:cNvSpPr txBox="1">
            <a:spLocks/>
          </p:cNvSpPr>
          <p:nvPr/>
        </p:nvSpPr>
        <p:spPr>
          <a:xfrm>
            <a:off x="560227" y="4061862"/>
            <a:ext cx="8596668" cy="257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其他：</a:t>
            </a:r>
            <a:endParaRPr lang="en-US" altLang="zh-CN" sz="3200" dirty="0"/>
          </a:p>
          <a:p>
            <a:pPr marL="457200" lvl="1" indent="0">
              <a:buFont typeface="Wingdings 3" charset="2"/>
              <a:buNone/>
            </a:pPr>
            <a:r>
              <a:rPr lang="zh-CN" altLang="en-US" sz="2400" dirty="0"/>
              <a:t>没有做不到，只有想不到。这就是你的一个小小平台，尽情发挥吧，任何一点小小的改动都有可能成就你的传说。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7413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程序设计大作业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程序所有源代码</a:t>
            </a:r>
            <a:r>
              <a:rPr lang="en-US" altLang="zh-CN" sz="3200" dirty="0"/>
              <a:t>(</a:t>
            </a:r>
            <a:r>
              <a:rPr lang="zh-CN" altLang="en-US" sz="3200" dirty="0"/>
              <a:t>可编译执行</a:t>
            </a:r>
            <a:r>
              <a:rPr lang="en-US" altLang="zh-CN" sz="3200" dirty="0"/>
              <a:t>)</a:t>
            </a:r>
          </a:p>
          <a:p>
            <a:r>
              <a:rPr lang="zh-CN" altLang="en-US" sz="3200" dirty="0"/>
              <a:t>自己编译发布的可执行程序</a:t>
            </a:r>
            <a:endParaRPr lang="en-US" altLang="zh-CN" sz="3200" dirty="0"/>
          </a:p>
          <a:p>
            <a:r>
              <a:rPr lang="en-US" altLang="zh-CN" sz="3200" dirty="0"/>
              <a:t>Word</a:t>
            </a:r>
            <a:r>
              <a:rPr lang="zh-CN" altLang="en-US" sz="3200" dirty="0"/>
              <a:t>说明文档，所有自己实现源代码以及分析说明过程</a:t>
            </a:r>
            <a:endParaRPr lang="en-US" altLang="zh-CN" sz="3200" dirty="0"/>
          </a:p>
          <a:p>
            <a:r>
              <a:rPr lang="zh-CN" altLang="en-US" sz="3200" dirty="0"/>
              <a:t>可以包含其他源代码的解读和一些拓展功能（选做）</a:t>
            </a:r>
          </a:p>
        </p:txBody>
      </p:sp>
    </p:spTree>
    <p:extLst>
      <p:ext uri="{BB962C8B-B14F-4D97-AF65-F5344CB8AC3E}">
        <p14:creationId xmlns:p14="http://schemas.microsoft.com/office/powerpoint/2010/main" val="369983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实现思路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97139-F0C6-4681-B271-E91868C8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70" y="1413403"/>
            <a:ext cx="9510584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实现思路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4336" y="1640825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</a:t>
            </a:r>
            <a:r>
              <a:rPr lang="zh-CN" altLang="zh-CN" sz="3200" dirty="0"/>
              <a:t>种方块及其旋转的表示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zh-CN" sz="3200" dirty="0"/>
              <a:t>总共有</a:t>
            </a:r>
            <a:r>
              <a:rPr lang="en-US" altLang="zh-CN" sz="3200" dirty="0"/>
              <a:t>7</a:t>
            </a:r>
            <a:r>
              <a:rPr lang="zh-CN" altLang="zh-CN" sz="3200" dirty="0"/>
              <a:t>种方块，每种方块根据其旋转情况有</a:t>
            </a:r>
            <a:r>
              <a:rPr lang="en-US" altLang="zh-CN" sz="3200" dirty="0"/>
              <a:t>4</a:t>
            </a:r>
            <a:r>
              <a:rPr lang="zh-CN" altLang="zh-CN" sz="3200" dirty="0"/>
              <a:t>种状态，每种方块的每种状态可以用一个</a:t>
            </a:r>
            <a:r>
              <a:rPr lang="en-US" altLang="zh-CN" sz="3200" dirty="0"/>
              <a:t>4*4</a:t>
            </a:r>
            <a:r>
              <a:rPr lang="zh-CN" altLang="zh-CN" sz="3200" dirty="0"/>
              <a:t>的二维数组来表示。因此可以用一个</a:t>
            </a:r>
            <a:r>
              <a:rPr lang="en-US" altLang="zh-CN" sz="3200" dirty="0"/>
              <a:t>4</a:t>
            </a:r>
            <a:r>
              <a:rPr lang="zh-CN" altLang="zh-CN" sz="3200" dirty="0"/>
              <a:t>维数组来表示所有方块及其状态，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bricks[7][4][4][4]</a:t>
            </a:r>
          </a:p>
          <a:p>
            <a:pPr marL="457200" lvl="1" indent="0">
              <a:buNone/>
            </a:pPr>
            <a:r>
              <a:rPr lang="zh-CN" altLang="zh-CN" sz="3200" dirty="0"/>
              <a:t>两个全局变量</a:t>
            </a:r>
            <a:r>
              <a:rPr lang="en-US" altLang="zh-CN" sz="3200" dirty="0"/>
              <a:t>type</a:t>
            </a:r>
            <a:r>
              <a:rPr lang="zh-CN" altLang="zh-CN" sz="3200" dirty="0"/>
              <a:t>和</a:t>
            </a:r>
            <a:r>
              <a:rPr lang="en-US" altLang="zh-CN" sz="3200" dirty="0"/>
              <a:t>state</a:t>
            </a:r>
            <a:r>
              <a:rPr lang="zh-CN" altLang="zh-CN" sz="3200" dirty="0"/>
              <a:t>，分别表示当前屏幕中的方块类型（</a:t>
            </a:r>
            <a:r>
              <a:rPr lang="en-US" altLang="zh-CN" sz="3200" dirty="0"/>
              <a:t>7</a:t>
            </a:r>
            <a:r>
              <a:rPr lang="zh-CN" altLang="zh-CN" sz="3200" dirty="0"/>
              <a:t>种中的一种）及其状态（</a:t>
            </a:r>
            <a:r>
              <a:rPr lang="en-US" altLang="zh-CN" sz="3200" dirty="0"/>
              <a:t>4</a:t>
            </a:r>
            <a:r>
              <a:rPr lang="zh-CN" altLang="zh-CN" sz="3200" dirty="0"/>
              <a:t>种旋转状态中的一种）</a:t>
            </a:r>
            <a:endParaRPr lang="en-US" altLang="zh-CN" sz="3200" dirty="0"/>
          </a:p>
          <a:p>
            <a:pPr marL="457200" lvl="1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94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实现思路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EB49D5-2E0F-4F76-9C87-5B76EA52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62" y="1400651"/>
            <a:ext cx="3128211" cy="49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实现思路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b="1" dirty="0"/>
              <a:t>底部堆砌的方块的表示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底部堆砌的方块用一个二维数组</a:t>
            </a:r>
            <a:r>
              <a:rPr lang="en-US" altLang="zh-CN" sz="2400" dirty="0" err="1"/>
              <a:t>workRegion</a:t>
            </a:r>
            <a:r>
              <a:rPr lang="en-US" altLang="zh-CN" sz="2400" dirty="0"/>
              <a:t>[20][10]</a:t>
            </a:r>
            <a:r>
              <a:rPr lang="zh-CN" altLang="zh-CN" sz="2400" dirty="0"/>
              <a:t>表示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workRegion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== 0</a:t>
            </a:r>
            <a:r>
              <a:rPr lang="zh-CN" altLang="zh-CN" sz="2400" dirty="0"/>
              <a:t>表示该位置没有方块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workRegion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== 1..7</a:t>
            </a:r>
            <a:r>
              <a:rPr lang="zh-CN" altLang="zh-CN" sz="2400" dirty="0"/>
              <a:t>分别表示该位置被</a:t>
            </a:r>
            <a:r>
              <a:rPr lang="en-US" altLang="zh-CN" sz="2400" dirty="0"/>
              <a:t>I</a:t>
            </a:r>
            <a:r>
              <a:rPr lang="zh-CN" altLang="zh-CN" sz="2400" dirty="0"/>
              <a:t>、</a:t>
            </a:r>
            <a:r>
              <a:rPr lang="en-US" altLang="zh-CN" sz="2400" dirty="0"/>
              <a:t>T</a:t>
            </a:r>
            <a:r>
              <a:rPr lang="zh-CN" altLang="zh-CN" sz="2400" dirty="0"/>
              <a:t>、</a:t>
            </a:r>
            <a:r>
              <a:rPr lang="en-US" altLang="zh-CN" sz="2400" dirty="0"/>
              <a:t>L</a:t>
            </a:r>
            <a:r>
              <a:rPr lang="zh-CN" altLang="zh-CN" sz="2400" dirty="0"/>
              <a:t>、</a:t>
            </a:r>
            <a:r>
              <a:rPr lang="en-US" altLang="zh-CN" sz="2400" dirty="0"/>
              <a:t>J</a:t>
            </a:r>
            <a:r>
              <a:rPr lang="zh-CN" altLang="zh-CN" sz="2400" dirty="0"/>
              <a:t>、</a:t>
            </a:r>
            <a:r>
              <a:rPr lang="en-US" altLang="zh-CN" sz="2400" dirty="0"/>
              <a:t>O</a:t>
            </a:r>
            <a:r>
              <a:rPr lang="zh-CN" altLang="zh-CN" sz="2400" dirty="0"/>
              <a:t>、</a:t>
            </a:r>
            <a:r>
              <a:rPr lang="en-US" altLang="zh-CN" sz="2400" dirty="0"/>
              <a:t>S</a:t>
            </a:r>
            <a:r>
              <a:rPr lang="zh-CN" altLang="zh-CN" sz="2400" dirty="0"/>
              <a:t>、</a:t>
            </a:r>
            <a:r>
              <a:rPr lang="en-US" altLang="zh-CN" sz="2400" dirty="0"/>
              <a:t>Z</a:t>
            </a:r>
            <a:r>
              <a:rPr lang="zh-CN" altLang="zh-CN" sz="2400" dirty="0"/>
              <a:t>这</a:t>
            </a:r>
            <a:r>
              <a:rPr lang="en-US" altLang="zh-CN" sz="2400" dirty="0"/>
              <a:t>7</a:t>
            </a:r>
            <a:r>
              <a:rPr lang="zh-CN" altLang="zh-CN" sz="2400" dirty="0"/>
              <a:t>种图形所占据。</a:t>
            </a:r>
          </a:p>
          <a:p>
            <a:pPr marL="0" indent="0">
              <a:buNone/>
            </a:pPr>
            <a:r>
              <a:rPr lang="zh-CN" altLang="zh-CN" sz="2400" dirty="0"/>
              <a:t>每次绘制屏幕时都要对二维数组</a:t>
            </a:r>
            <a:r>
              <a:rPr lang="en-US" altLang="zh-CN" sz="2400" dirty="0" err="1"/>
              <a:t>workRegion</a:t>
            </a:r>
            <a:r>
              <a:rPr lang="zh-CN" altLang="zh-CN" sz="2400" dirty="0"/>
              <a:t>中的每个元素进行访问，根据</a:t>
            </a:r>
            <a:r>
              <a:rPr lang="en-US" altLang="zh-CN" sz="2400" dirty="0" err="1"/>
              <a:t>workRegion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zh-CN" sz="2400" dirty="0"/>
              <a:t>的取值来决定相应位置是否需要绘制方块，以及绘制方块的颜色。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62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实现思路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842956"/>
            <a:ext cx="8596668" cy="3880773"/>
          </a:xfrm>
        </p:spPr>
        <p:txBody>
          <a:bodyPr>
            <a:noAutofit/>
          </a:bodyPr>
          <a:lstStyle/>
          <a:p>
            <a:r>
              <a:rPr lang="zh-CN" altLang="zh-CN" sz="3200" dirty="0"/>
              <a:t>当前工作区的绘制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workRegion</a:t>
            </a:r>
            <a:r>
              <a:rPr lang="en-US" altLang="zh-CN" sz="2400" dirty="0"/>
              <a:t>[20][10]</a:t>
            </a:r>
            <a:r>
              <a:rPr lang="zh-CN" altLang="zh-CN" sz="2400" dirty="0"/>
              <a:t>存储了底部堆砌的所有方块，</a:t>
            </a:r>
            <a:r>
              <a:rPr lang="en-US" altLang="zh-CN" sz="2400" dirty="0"/>
              <a:t>bricks[type][state]</a:t>
            </a:r>
            <a:r>
              <a:rPr lang="zh-CN" altLang="zh-CN" sz="2400" dirty="0"/>
              <a:t>存储了当前屏幕中正在下落的方块，还需要两个变量</a:t>
            </a:r>
            <a:r>
              <a:rPr lang="en-US" altLang="zh-CN" sz="2400" dirty="0" err="1"/>
              <a:t>posX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posY</a:t>
            </a:r>
            <a:r>
              <a:rPr lang="zh-CN" altLang="zh-CN" sz="2400" dirty="0"/>
              <a:t>来表示当前屏幕中正在下落的方块的位置。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dirty="0"/>
              <a:t>	</a:t>
            </a:r>
            <a:r>
              <a:rPr lang="zh-CN" altLang="zh-CN" sz="2400" dirty="0"/>
              <a:t>绘制屏幕时，先根据</a:t>
            </a:r>
            <a:r>
              <a:rPr lang="en-US" altLang="zh-CN" sz="2400" dirty="0" err="1"/>
              <a:t>workRegion</a:t>
            </a:r>
            <a:r>
              <a:rPr lang="en-US" altLang="zh-CN" sz="2400" dirty="0"/>
              <a:t>[20][10]</a:t>
            </a:r>
            <a:r>
              <a:rPr lang="zh-CN" altLang="zh-CN" sz="2400" dirty="0"/>
              <a:t>绘制底部堆砌的所有方块，然后根据</a:t>
            </a:r>
            <a:r>
              <a:rPr lang="en-US" altLang="zh-CN" sz="2400" dirty="0"/>
              <a:t>bricks[type][state], </a:t>
            </a:r>
            <a:r>
              <a:rPr lang="en-US" altLang="zh-CN" sz="2400" dirty="0" err="1"/>
              <a:t>posX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posY</a:t>
            </a:r>
            <a:r>
              <a:rPr lang="zh-CN" altLang="zh-CN" sz="2400" dirty="0"/>
              <a:t>绘制出正在下落的方块。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dirty="0"/>
              <a:t>	</a:t>
            </a:r>
            <a:r>
              <a:rPr lang="zh-CN" altLang="zh-CN" sz="2400" dirty="0"/>
              <a:t>其它的所有操作都是对</a:t>
            </a:r>
            <a:r>
              <a:rPr lang="en-US" altLang="zh-CN" sz="2400" dirty="0" err="1"/>
              <a:t>workRegion</a:t>
            </a:r>
            <a:r>
              <a:rPr lang="en-US" altLang="zh-CN" sz="2400" dirty="0"/>
              <a:t>, type, state, </a:t>
            </a:r>
            <a:r>
              <a:rPr lang="en-US" altLang="zh-CN" sz="2400" dirty="0" err="1"/>
              <a:t>posX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posY</a:t>
            </a:r>
            <a:r>
              <a:rPr lang="zh-CN" altLang="zh-CN" sz="2400" dirty="0"/>
              <a:t>等变量进行修改。当然，还用一些变量来表示玩家当前得分以及游戏是否结束等信息。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68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实现代码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Tetris.cpp</a:t>
            </a:r>
          </a:p>
          <a:p>
            <a:pPr marL="457200" lvl="1" indent="0">
              <a:buNone/>
            </a:pPr>
            <a:r>
              <a:rPr lang="zh-CN" altLang="en-US" sz="3200" dirty="0"/>
              <a:t>主要实现代码，主要功能模块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/>
              <a:t>LRESULT CALLBACK </a:t>
            </a:r>
            <a:r>
              <a:rPr lang="en-US" altLang="zh-CN" sz="3200" dirty="0" err="1"/>
              <a:t>WndProc</a:t>
            </a:r>
            <a:r>
              <a:rPr lang="en-US" altLang="zh-CN" sz="3200" dirty="0"/>
              <a:t>(HWND </a:t>
            </a:r>
            <a:r>
              <a:rPr lang="en-US" altLang="zh-CN" sz="3200" dirty="0" err="1"/>
              <a:t>hWnd</a:t>
            </a:r>
            <a:r>
              <a:rPr lang="en-US" altLang="zh-CN" sz="3200" dirty="0"/>
              <a:t>, UINT message, WPARAM </a:t>
            </a:r>
            <a:r>
              <a:rPr lang="en-US" altLang="zh-CN" sz="3200" dirty="0" err="1"/>
              <a:t>wParam</a:t>
            </a:r>
            <a:r>
              <a:rPr lang="en-US" altLang="zh-CN" sz="3200" dirty="0"/>
              <a:t>, LPARAM </a:t>
            </a:r>
            <a:r>
              <a:rPr lang="en-US" altLang="zh-CN" sz="3200" dirty="0" err="1"/>
              <a:t>lParam</a:t>
            </a:r>
            <a:r>
              <a:rPr lang="en-US" altLang="zh-CN" sz="3200" dirty="0"/>
              <a:t>)</a:t>
            </a:r>
          </a:p>
          <a:p>
            <a:r>
              <a:rPr lang="en-US" altLang="zh-CN" sz="3600" dirty="0" err="1"/>
              <a:t>Tetris.h</a:t>
            </a:r>
            <a:r>
              <a:rPr lang="zh-CN" altLang="en-US" sz="3600" dirty="0"/>
              <a:t>：声明</a:t>
            </a:r>
          </a:p>
        </p:txBody>
      </p:sp>
    </p:spTree>
    <p:extLst>
      <p:ext uri="{BB962C8B-B14F-4D97-AF65-F5344CB8AC3E}">
        <p14:creationId xmlns:p14="http://schemas.microsoft.com/office/powerpoint/2010/main" val="32511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主要数据结构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Tetris.h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54" y="2816943"/>
            <a:ext cx="62198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9206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782</TotalTime>
  <Words>891</Words>
  <Application>Microsoft Office PowerPoint</Application>
  <PresentationFormat>宽屏</PresentationFormat>
  <Paragraphs>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隶书</vt:lpstr>
      <vt:lpstr>Arial</vt:lpstr>
      <vt:lpstr>Trebuchet MS</vt:lpstr>
      <vt:lpstr>Wingdings 3</vt:lpstr>
      <vt:lpstr>平面</vt:lpstr>
      <vt:lpstr>程序设计大作业</vt:lpstr>
      <vt:lpstr>程序设计大作业</vt:lpstr>
      <vt:lpstr>实现思路</vt:lpstr>
      <vt:lpstr>实现思路</vt:lpstr>
      <vt:lpstr>实现思路</vt:lpstr>
      <vt:lpstr>实现思路</vt:lpstr>
      <vt:lpstr>实现思路</vt:lpstr>
      <vt:lpstr>实现代码</vt:lpstr>
      <vt:lpstr>主要数据结构</vt:lpstr>
      <vt:lpstr>代码解析</vt:lpstr>
      <vt:lpstr>代码解析</vt:lpstr>
      <vt:lpstr>代码解析</vt:lpstr>
      <vt:lpstr>代码解析</vt:lpstr>
      <vt:lpstr>代码解析</vt:lpstr>
      <vt:lpstr>需要实现函数</vt:lpstr>
      <vt:lpstr>需要实现函数</vt:lpstr>
      <vt:lpstr>需要实现函数</vt:lpstr>
      <vt:lpstr>示例</vt:lpstr>
      <vt:lpstr>注意事项</vt:lpstr>
      <vt:lpstr>附加功能</vt:lpstr>
      <vt:lpstr>附加功能</vt:lpstr>
      <vt:lpstr>程序设计大作业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程序设计大作业</dc:title>
  <dc:creator>李立</dc:creator>
  <cp:lastModifiedBy> </cp:lastModifiedBy>
  <cp:revision>49</cp:revision>
  <dcterms:created xsi:type="dcterms:W3CDTF">2016-05-03T03:37:27Z</dcterms:created>
  <dcterms:modified xsi:type="dcterms:W3CDTF">2022-03-21T07:31:19Z</dcterms:modified>
</cp:coreProperties>
</file>