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322" r:id="rId3"/>
    <p:sldId id="321" r:id="rId4"/>
    <p:sldId id="257" r:id="rId5"/>
    <p:sldId id="324" r:id="rId6"/>
    <p:sldId id="325" r:id="rId7"/>
    <p:sldId id="320" r:id="rId8"/>
    <p:sldId id="323" r:id="rId9"/>
    <p:sldId id="327" r:id="rId10"/>
    <p:sldId id="326" r:id="rId11"/>
    <p:sldId id="328" r:id="rId12"/>
    <p:sldId id="329" r:id="rId13"/>
    <p:sldId id="332" r:id="rId14"/>
    <p:sldId id="334" r:id="rId15"/>
    <p:sldId id="331" r:id="rId16"/>
    <p:sldId id="336" r:id="rId17"/>
    <p:sldId id="337" r:id="rId18"/>
    <p:sldId id="338" r:id="rId19"/>
    <p:sldId id="339" r:id="rId20"/>
    <p:sldId id="340" r:id="rId21"/>
    <p:sldId id="344" r:id="rId22"/>
    <p:sldId id="343" r:id="rId23"/>
    <p:sldId id="342" r:id="rId24"/>
    <p:sldId id="341" r:id="rId25"/>
    <p:sldId id="345" r:id="rId26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78" y="1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CA490-E64D-4302-A2F7-9628B4BB4AE5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554117-0A0F-410D-910A-1DDCC7131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118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54117-0A0F-410D-910A-1DDCC713145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063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99550" y="489902"/>
            <a:ext cx="3704999" cy="1433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21811" y="2657375"/>
            <a:ext cx="17260477" cy="4632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tf-wiki.github.io/ctf-wiki/pwn/linux/glibc-heap/tcache_attack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tf-wiki.github.io/ctf-tools/binary_core_tools/virtualization/qemu/qemu-introduction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7588" y="3815462"/>
            <a:ext cx="8109584" cy="2706510"/>
          </a:xfrm>
          <a:prstGeom prst="rect">
            <a:avLst/>
          </a:prstGeom>
        </p:spPr>
        <p:txBody>
          <a:bodyPr vert="horz" wrap="square" lIns="0" tIns="44005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3465"/>
              </a:spcBef>
            </a:pPr>
            <a:r>
              <a:rPr lang="en-US" spc="15" dirty="0"/>
              <a:t>18</a:t>
            </a:r>
            <a:r>
              <a:rPr lang="zh-CN" altLang="en-US" spc="15" dirty="0"/>
              <a:t>号下午题解</a:t>
            </a:r>
            <a:endParaRPr lang="en-US" spc="355" dirty="0"/>
          </a:p>
          <a:p>
            <a:pPr marL="494030" marR="496570" algn="ctr">
              <a:lnSpc>
                <a:spcPts val="4860"/>
              </a:lnSpc>
              <a:spcBef>
                <a:spcPts val="1689"/>
              </a:spcBef>
            </a:pPr>
            <a:r>
              <a:rPr lang="en-US" altLang="zh-CN" sz="4100" dirty="0"/>
              <a:t>by 7feilee</a:t>
            </a:r>
            <a:endParaRPr lang="en-US" sz="4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14813" y="4500251"/>
            <a:ext cx="4679950" cy="1596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300" spc="5" dirty="0">
                <a:solidFill>
                  <a:srgbClr val="FFFFFF"/>
                </a:solidFill>
                <a:latin typeface="SimSun"/>
                <a:cs typeface="SimSun"/>
              </a:rPr>
              <a:t>Ｑ</a:t>
            </a:r>
            <a:r>
              <a:rPr sz="10300" spc="-233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10300" spc="5" dirty="0">
                <a:solidFill>
                  <a:srgbClr val="FFFFFF"/>
                </a:solidFill>
                <a:latin typeface="SimSun"/>
                <a:cs typeface="SimSun"/>
              </a:rPr>
              <a:t>＆</a:t>
            </a:r>
            <a:r>
              <a:rPr sz="10300" spc="-233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10300" spc="5" dirty="0">
                <a:solidFill>
                  <a:srgbClr val="FFFFFF"/>
                </a:solidFill>
                <a:latin typeface="SimSun"/>
                <a:cs typeface="SimSun"/>
              </a:rPr>
              <a:t>Ａ</a:t>
            </a:r>
            <a:endParaRPr sz="10300">
              <a:latin typeface="SimSun"/>
              <a:cs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739650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7588" y="3815462"/>
            <a:ext cx="8109584" cy="1860125"/>
          </a:xfrm>
          <a:prstGeom prst="rect">
            <a:avLst/>
          </a:prstGeom>
        </p:spPr>
        <p:txBody>
          <a:bodyPr vert="horz" wrap="square" lIns="0" tIns="44005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3465"/>
              </a:spcBef>
            </a:pPr>
            <a:r>
              <a:rPr lang="en-US" spc="15" dirty="0"/>
              <a:t>android</a:t>
            </a:r>
            <a:endParaRPr lang="en-US" spc="355" dirty="0"/>
          </a:p>
        </p:txBody>
      </p:sp>
    </p:spTree>
    <p:extLst>
      <p:ext uri="{BB962C8B-B14F-4D97-AF65-F5344CB8AC3E}">
        <p14:creationId xmlns:p14="http://schemas.microsoft.com/office/powerpoint/2010/main" val="1412239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7258" y="168275"/>
            <a:ext cx="8109584" cy="1860125"/>
          </a:xfrm>
          <a:prstGeom prst="rect">
            <a:avLst/>
          </a:prstGeom>
        </p:spPr>
        <p:txBody>
          <a:bodyPr vert="horz" wrap="square" lIns="0" tIns="44005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3465"/>
              </a:spcBef>
            </a:pPr>
            <a:r>
              <a:rPr lang="en-US" spc="15" dirty="0"/>
              <a:t>android</a:t>
            </a:r>
            <a:endParaRPr lang="en-US" spc="355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211B856-946E-4057-836A-D264987BF320}"/>
              </a:ext>
            </a:extLst>
          </p:cNvPr>
          <p:cNvSpPr txBox="1"/>
          <p:nvPr/>
        </p:nvSpPr>
        <p:spPr>
          <a:xfrm>
            <a:off x="1421811" y="2594550"/>
            <a:ext cx="8545195" cy="682815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35940" indent="-523240">
              <a:lnSpc>
                <a:spcPct val="100000"/>
              </a:lnSpc>
              <a:spcBef>
                <a:spcPts val="105"/>
              </a:spcBef>
              <a:buSzPct val="125316"/>
              <a:buChar char="•"/>
              <a:tabLst>
                <a:tab pos="535940" algn="l"/>
                <a:tab pos="536575" algn="l"/>
              </a:tabLst>
            </a:pPr>
            <a:r>
              <a:rPr lang="zh-CN" altLang="en-US" sz="3950" spc="25" dirty="0">
                <a:solidFill>
                  <a:srgbClr val="FFFFFF"/>
                </a:solidFill>
                <a:latin typeface="Arial"/>
                <a:cs typeface="Arial"/>
              </a:rPr>
              <a:t>静态分析</a:t>
            </a:r>
            <a:endParaRPr lang="en-US" sz="3950" spc="2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535940" indent="-523240">
              <a:lnSpc>
                <a:spcPct val="100000"/>
              </a:lnSpc>
              <a:spcBef>
                <a:spcPts val="105"/>
              </a:spcBef>
              <a:buSzPct val="125316"/>
              <a:buChar char="•"/>
              <a:tabLst>
                <a:tab pos="535940" algn="l"/>
                <a:tab pos="536575" algn="l"/>
              </a:tabLst>
            </a:pPr>
            <a:endParaRPr lang="en-US" sz="3950" spc="2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105"/>
              </a:spcBef>
              <a:buSzPct val="125316"/>
              <a:buFont typeface="Arial" panose="020B0604020202020204" pitchFamily="34" charset="0"/>
              <a:buChar char="•"/>
              <a:tabLst>
                <a:tab pos="535940" algn="l"/>
                <a:tab pos="536575" algn="l"/>
              </a:tabLst>
            </a:pPr>
            <a:r>
              <a:rPr lang="en-US" altLang="zh-CN" sz="3950" spc="25" dirty="0">
                <a:solidFill>
                  <a:srgbClr val="FFFFFF"/>
                </a:solidFill>
                <a:latin typeface="Arial"/>
                <a:cs typeface="Arial"/>
              </a:rPr>
              <a:t>Jeb|jadx|jar2dex</a:t>
            </a:r>
          </a:p>
          <a:p>
            <a:pPr marL="584200" indent="-571500">
              <a:lnSpc>
                <a:spcPct val="100000"/>
              </a:lnSpc>
              <a:spcBef>
                <a:spcPts val="105"/>
              </a:spcBef>
              <a:buSzPct val="125316"/>
              <a:buFont typeface="Arial" panose="020B0604020202020204" pitchFamily="34" charset="0"/>
              <a:buChar char="•"/>
              <a:tabLst>
                <a:tab pos="535940" algn="l"/>
                <a:tab pos="536575" algn="l"/>
              </a:tabLst>
            </a:pPr>
            <a:endParaRPr lang="en-US" altLang="zh-CN" sz="3950" spc="2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535940" indent="-523240">
              <a:lnSpc>
                <a:spcPct val="100000"/>
              </a:lnSpc>
              <a:spcBef>
                <a:spcPts val="105"/>
              </a:spcBef>
              <a:buSzPct val="125316"/>
              <a:buChar char="•"/>
              <a:tabLst>
                <a:tab pos="535940" algn="l"/>
                <a:tab pos="536575" algn="l"/>
              </a:tabLst>
            </a:pPr>
            <a:r>
              <a:rPr lang="zh-CN" altLang="en-US" sz="3950" spc="25" dirty="0">
                <a:solidFill>
                  <a:srgbClr val="FFFFFF"/>
                </a:solidFill>
                <a:latin typeface="Arial"/>
                <a:cs typeface="Arial"/>
              </a:rPr>
              <a:t>动态分析</a:t>
            </a:r>
            <a:endParaRPr lang="en-US" altLang="zh-CN" sz="3950" spc="2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535940" indent="-523240">
              <a:lnSpc>
                <a:spcPct val="100000"/>
              </a:lnSpc>
              <a:spcBef>
                <a:spcPts val="105"/>
              </a:spcBef>
              <a:buSzPct val="125316"/>
              <a:buChar char="•"/>
              <a:tabLst>
                <a:tab pos="535940" algn="l"/>
                <a:tab pos="536575" algn="l"/>
              </a:tabLst>
            </a:pPr>
            <a:endParaRPr lang="en-US" altLang="zh-CN" sz="3950" spc="2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535940" indent="-523240">
              <a:lnSpc>
                <a:spcPct val="100000"/>
              </a:lnSpc>
              <a:spcBef>
                <a:spcPts val="105"/>
              </a:spcBef>
              <a:buSzPct val="125316"/>
              <a:buChar char="•"/>
              <a:tabLst>
                <a:tab pos="535940" algn="l"/>
                <a:tab pos="536575" algn="l"/>
              </a:tabLst>
            </a:pPr>
            <a:r>
              <a:rPr lang="en-US" altLang="zh-CN" sz="3950" spc="25" dirty="0" err="1">
                <a:solidFill>
                  <a:srgbClr val="FFFFFF"/>
                </a:solidFill>
                <a:latin typeface="Arial"/>
                <a:cs typeface="Arial"/>
              </a:rPr>
              <a:t>Jeb|root</a:t>
            </a:r>
            <a:r>
              <a:rPr lang="zh-CN" altLang="en-US" sz="3950" spc="25" dirty="0">
                <a:solidFill>
                  <a:srgbClr val="FFFFFF"/>
                </a:solidFill>
                <a:latin typeface="Arial"/>
                <a:cs typeface="Arial"/>
              </a:rPr>
              <a:t>过的</a:t>
            </a:r>
            <a:r>
              <a:rPr lang="en-US" altLang="zh-CN" sz="3950" spc="25" dirty="0">
                <a:solidFill>
                  <a:srgbClr val="FFFFFF"/>
                </a:solidFill>
                <a:latin typeface="Arial"/>
                <a:cs typeface="Arial"/>
              </a:rPr>
              <a:t>android</a:t>
            </a:r>
            <a:r>
              <a:rPr lang="zh-CN" altLang="en-US" sz="3950" spc="25" dirty="0">
                <a:solidFill>
                  <a:srgbClr val="FFFFFF"/>
                </a:solidFill>
                <a:latin typeface="Arial"/>
                <a:cs typeface="Arial"/>
              </a:rPr>
              <a:t>手机</a:t>
            </a:r>
            <a:r>
              <a:rPr lang="en-US" altLang="zh-CN" sz="3950" spc="25" dirty="0">
                <a:solidFill>
                  <a:srgbClr val="FFFFFF"/>
                </a:solidFill>
                <a:latin typeface="Arial"/>
                <a:cs typeface="Arial"/>
              </a:rPr>
              <a:t>|Ida pro</a:t>
            </a:r>
          </a:p>
          <a:p>
            <a:pPr marL="535940" indent="-523240">
              <a:lnSpc>
                <a:spcPct val="100000"/>
              </a:lnSpc>
              <a:spcBef>
                <a:spcPts val="105"/>
              </a:spcBef>
              <a:buSzPct val="125316"/>
              <a:buChar char="•"/>
              <a:tabLst>
                <a:tab pos="535940" algn="l"/>
                <a:tab pos="536575" algn="l"/>
              </a:tabLst>
            </a:pPr>
            <a:endParaRPr lang="en-US" altLang="zh-CN" sz="3950" spc="2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535940" indent="-523240">
              <a:lnSpc>
                <a:spcPct val="100000"/>
              </a:lnSpc>
              <a:spcBef>
                <a:spcPts val="105"/>
              </a:spcBef>
              <a:buSzPct val="125316"/>
              <a:buChar char="•"/>
              <a:tabLst>
                <a:tab pos="535940" algn="l"/>
                <a:tab pos="536575" algn="l"/>
              </a:tabLst>
            </a:pPr>
            <a:endParaRPr lang="en-US" sz="3950" spc="2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535940" indent="-523240">
              <a:lnSpc>
                <a:spcPct val="100000"/>
              </a:lnSpc>
              <a:spcBef>
                <a:spcPts val="105"/>
              </a:spcBef>
              <a:buSzPct val="125316"/>
              <a:buChar char="•"/>
              <a:tabLst>
                <a:tab pos="535940" algn="l"/>
                <a:tab pos="536575" algn="l"/>
              </a:tabLst>
            </a:pPr>
            <a:endParaRPr lang="en-US" sz="3950" spc="2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535940" indent="-523240">
              <a:lnSpc>
                <a:spcPct val="100000"/>
              </a:lnSpc>
              <a:spcBef>
                <a:spcPts val="105"/>
              </a:spcBef>
              <a:buSzPct val="125316"/>
              <a:buChar char="•"/>
              <a:tabLst>
                <a:tab pos="535940" algn="l"/>
                <a:tab pos="536575" algn="l"/>
              </a:tabLst>
            </a:pPr>
            <a:endParaRPr lang="en-US" sz="3950" spc="25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635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7258" y="168275"/>
            <a:ext cx="8109584" cy="1860125"/>
          </a:xfrm>
          <a:prstGeom prst="rect">
            <a:avLst/>
          </a:prstGeom>
        </p:spPr>
        <p:txBody>
          <a:bodyPr vert="horz" wrap="square" lIns="0" tIns="44005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3465"/>
              </a:spcBef>
            </a:pPr>
            <a:r>
              <a:rPr lang="en-US" spc="15" dirty="0"/>
              <a:t>android</a:t>
            </a:r>
            <a:endParaRPr lang="en-US" spc="355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15155D4-CD9E-4BAB-A9FB-1B99A9B0C78B}"/>
              </a:ext>
            </a:extLst>
          </p:cNvPr>
          <p:cNvSpPr txBox="1"/>
          <p:nvPr/>
        </p:nvSpPr>
        <p:spPr>
          <a:xfrm>
            <a:off x="1421811" y="2594550"/>
            <a:ext cx="8545195" cy="496610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35940" indent="-523240">
              <a:lnSpc>
                <a:spcPct val="100000"/>
              </a:lnSpc>
              <a:spcBef>
                <a:spcPts val="105"/>
              </a:spcBef>
              <a:buSzPct val="125316"/>
              <a:buChar char="•"/>
              <a:tabLst>
                <a:tab pos="535940" algn="l"/>
                <a:tab pos="536575" algn="l"/>
              </a:tabLst>
            </a:pPr>
            <a:r>
              <a:rPr lang="zh-CN" altLang="en-US" sz="3950" spc="25" dirty="0">
                <a:solidFill>
                  <a:srgbClr val="FFFFFF"/>
                </a:solidFill>
                <a:latin typeface="Arial"/>
                <a:cs typeface="Arial"/>
              </a:rPr>
              <a:t>静态分析</a:t>
            </a:r>
            <a:endParaRPr lang="en-US" altLang="zh-CN" sz="3950" spc="2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535940" indent="-523240">
              <a:lnSpc>
                <a:spcPct val="100000"/>
              </a:lnSpc>
              <a:spcBef>
                <a:spcPts val="105"/>
              </a:spcBef>
              <a:buSzPct val="125316"/>
              <a:buChar char="•"/>
              <a:tabLst>
                <a:tab pos="535940" algn="l"/>
                <a:tab pos="536575" algn="l"/>
              </a:tabLst>
            </a:pPr>
            <a:endParaRPr lang="en-US" altLang="zh-CN" sz="3950" spc="2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535940" indent="-523240">
              <a:lnSpc>
                <a:spcPct val="100000"/>
              </a:lnSpc>
              <a:spcBef>
                <a:spcPts val="105"/>
              </a:spcBef>
              <a:buSzPct val="125316"/>
              <a:buChar char="•"/>
              <a:tabLst>
                <a:tab pos="535940" algn="l"/>
                <a:tab pos="536575" algn="l"/>
              </a:tabLst>
            </a:pPr>
            <a:r>
              <a:rPr lang="en-US" altLang="zh-CN" sz="3950" spc="25" dirty="0">
                <a:solidFill>
                  <a:srgbClr val="FFFFFF"/>
                </a:solidFill>
                <a:latin typeface="Arial"/>
                <a:cs typeface="Arial"/>
              </a:rPr>
              <a:t>2-</a:t>
            </a:r>
            <a:r>
              <a:rPr lang="zh-CN" altLang="en-US" sz="3950" spc="25" dirty="0">
                <a:solidFill>
                  <a:srgbClr val="FFFFFF"/>
                </a:solidFill>
                <a:latin typeface="Arial"/>
                <a:cs typeface="Arial"/>
              </a:rPr>
              <a:t>若隐若现</a:t>
            </a:r>
            <a:endParaRPr lang="en-US" altLang="zh-CN" sz="3950" spc="2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535940" indent="-523240">
              <a:lnSpc>
                <a:spcPct val="100000"/>
              </a:lnSpc>
              <a:spcBef>
                <a:spcPts val="105"/>
              </a:spcBef>
              <a:buSzPct val="125316"/>
              <a:buChar char="•"/>
              <a:tabLst>
                <a:tab pos="535940" algn="l"/>
                <a:tab pos="536575" algn="l"/>
              </a:tabLst>
            </a:pPr>
            <a:endParaRPr lang="en-US" sz="3950" spc="2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535940" indent="-523240">
              <a:lnSpc>
                <a:spcPct val="100000"/>
              </a:lnSpc>
              <a:spcBef>
                <a:spcPts val="105"/>
              </a:spcBef>
              <a:buSzPct val="125316"/>
              <a:buChar char="•"/>
              <a:tabLst>
                <a:tab pos="535940" algn="l"/>
                <a:tab pos="536575" algn="l"/>
              </a:tabLst>
            </a:pPr>
            <a:r>
              <a:rPr lang="en-US" sz="3950" spc="25" dirty="0">
                <a:solidFill>
                  <a:srgbClr val="FFFFFF"/>
                </a:solidFill>
                <a:latin typeface="Arial"/>
                <a:cs typeface="Arial"/>
              </a:rPr>
              <a:t>easy-</a:t>
            </a:r>
            <a:r>
              <a:rPr lang="en-US" sz="3950" spc="25" dirty="0" err="1">
                <a:solidFill>
                  <a:srgbClr val="FFFFFF"/>
                </a:solidFill>
                <a:latin typeface="Arial"/>
                <a:cs typeface="Arial"/>
              </a:rPr>
              <a:t>apk</a:t>
            </a:r>
            <a:endParaRPr lang="en-US" sz="3950" spc="2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535940" indent="-523240">
              <a:lnSpc>
                <a:spcPct val="100000"/>
              </a:lnSpc>
              <a:spcBef>
                <a:spcPts val="105"/>
              </a:spcBef>
              <a:buSzPct val="125316"/>
              <a:buChar char="•"/>
              <a:tabLst>
                <a:tab pos="535940" algn="l"/>
                <a:tab pos="536575" algn="l"/>
              </a:tabLst>
            </a:pPr>
            <a:endParaRPr lang="en-US" sz="3950" spc="2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535940" indent="-523240">
              <a:lnSpc>
                <a:spcPct val="100000"/>
              </a:lnSpc>
              <a:spcBef>
                <a:spcPts val="105"/>
              </a:spcBef>
              <a:buSzPct val="125316"/>
              <a:buChar char="•"/>
              <a:tabLst>
                <a:tab pos="535940" algn="l"/>
                <a:tab pos="536575" algn="l"/>
              </a:tabLst>
            </a:pPr>
            <a:endParaRPr lang="en-US" sz="3950" spc="2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535940" indent="-523240">
              <a:lnSpc>
                <a:spcPct val="100000"/>
              </a:lnSpc>
              <a:spcBef>
                <a:spcPts val="105"/>
              </a:spcBef>
              <a:buSzPct val="125316"/>
              <a:buChar char="•"/>
              <a:tabLst>
                <a:tab pos="535940" algn="l"/>
                <a:tab pos="536575" algn="l"/>
              </a:tabLst>
            </a:pPr>
            <a:endParaRPr lang="en-US" sz="3950" spc="25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9202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7258" y="168275"/>
            <a:ext cx="8109584" cy="1860125"/>
          </a:xfrm>
          <a:prstGeom prst="rect">
            <a:avLst/>
          </a:prstGeom>
        </p:spPr>
        <p:txBody>
          <a:bodyPr vert="horz" wrap="square" lIns="0" tIns="44005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3465"/>
              </a:spcBef>
            </a:pPr>
            <a:r>
              <a:rPr lang="en-US" spc="15" dirty="0"/>
              <a:t>android</a:t>
            </a:r>
            <a:endParaRPr lang="en-US" spc="355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15155D4-CD9E-4BAB-A9FB-1B99A9B0C78B}"/>
              </a:ext>
            </a:extLst>
          </p:cNvPr>
          <p:cNvSpPr txBox="1"/>
          <p:nvPr/>
        </p:nvSpPr>
        <p:spPr>
          <a:xfrm>
            <a:off x="1421811" y="2594550"/>
            <a:ext cx="8545195" cy="55867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35940" indent="-523240">
              <a:lnSpc>
                <a:spcPct val="100000"/>
              </a:lnSpc>
              <a:spcBef>
                <a:spcPts val="105"/>
              </a:spcBef>
              <a:buSzPct val="125316"/>
              <a:buChar char="•"/>
              <a:tabLst>
                <a:tab pos="535940" algn="l"/>
                <a:tab pos="536575" algn="l"/>
              </a:tabLst>
            </a:pPr>
            <a:r>
              <a:rPr lang="zh-CN" altLang="en-US" sz="3950" spc="25" dirty="0">
                <a:solidFill>
                  <a:srgbClr val="FFFFFF"/>
                </a:solidFill>
                <a:latin typeface="Arial"/>
                <a:cs typeface="Arial"/>
              </a:rPr>
              <a:t>动态分析</a:t>
            </a:r>
            <a:endParaRPr lang="en-US" altLang="zh-CN" sz="3950" spc="2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535940" indent="-523240">
              <a:lnSpc>
                <a:spcPct val="100000"/>
              </a:lnSpc>
              <a:spcBef>
                <a:spcPts val="105"/>
              </a:spcBef>
              <a:buSzPct val="125316"/>
              <a:buChar char="•"/>
              <a:tabLst>
                <a:tab pos="535940" algn="l"/>
                <a:tab pos="536575" algn="l"/>
              </a:tabLst>
            </a:pPr>
            <a:endParaRPr lang="en-US" altLang="zh-CN" sz="3950" spc="2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535940" indent="-523240">
              <a:lnSpc>
                <a:spcPct val="100000"/>
              </a:lnSpc>
              <a:spcBef>
                <a:spcPts val="105"/>
              </a:spcBef>
              <a:buSzPct val="125316"/>
              <a:buChar char="•"/>
              <a:tabLst>
                <a:tab pos="535940" algn="l"/>
                <a:tab pos="536575" algn="l"/>
              </a:tabLst>
            </a:pPr>
            <a:r>
              <a:rPr lang="en-US" altLang="zh-CN" sz="3950" spc="25" dirty="0" err="1">
                <a:solidFill>
                  <a:srgbClr val="FFFFFF"/>
                </a:solidFill>
                <a:latin typeface="Arial"/>
                <a:cs typeface="Arial"/>
              </a:rPr>
              <a:t>xkey</a:t>
            </a:r>
            <a:endParaRPr lang="en-US" altLang="zh-CN" sz="3950" spc="2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535940" indent="-523240">
              <a:lnSpc>
                <a:spcPct val="100000"/>
              </a:lnSpc>
              <a:spcBef>
                <a:spcPts val="105"/>
              </a:spcBef>
              <a:buSzPct val="125316"/>
              <a:buChar char="•"/>
              <a:tabLst>
                <a:tab pos="535940" algn="l"/>
                <a:tab pos="536575" algn="l"/>
              </a:tabLst>
            </a:pPr>
            <a:endParaRPr lang="en-US" altLang="zh-CN" sz="3950" spc="2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535940" indent="-523240">
              <a:lnSpc>
                <a:spcPct val="100000"/>
              </a:lnSpc>
              <a:spcBef>
                <a:spcPts val="105"/>
              </a:spcBef>
              <a:buSzPct val="125316"/>
              <a:buChar char="•"/>
              <a:tabLst>
                <a:tab pos="535940" algn="l"/>
                <a:tab pos="536575" algn="l"/>
              </a:tabLst>
            </a:pPr>
            <a:r>
              <a:rPr lang="en-US" altLang="zh-CN" sz="3950" spc="25" dirty="0">
                <a:solidFill>
                  <a:srgbClr val="FFFFFF"/>
                </a:solidFill>
                <a:latin typeface="Arial"/>
                <a:cs typeface="Arial"/>
              </a:rPr>
              <a:t>2-</a:t>
            </a:r>
            <a:r>
              <a:rPr lang="zh-CN" altLang="en-US" sz="3950" spc="25" dirty="0">
                <a:solidFill>
                  <a:srgbClr val="FFFFFF"/>
                </a:solidFill>
                <a:latin typeface="Arial"/>
                <a:cs typeface="Arial"/>
              </a:rPr>
              <a:t>若隐若现</a:t>
            </a:r>
            <a:endParaRPr lang="en-US" altLang="zh-CN" sz="3950" spc="2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535940" indent="-523240">
              <a:lnSpc>
                <a:spcPct val="100000"/>
              </a:lnSpc>
              <a:spcBef>
                <a:spcPts val="105"/>
              </a:spcBef>
              <a:buSzPct val="125316"/>
              <a:buChar char="•"/>
              <a:tabLst>
                <a:tab pos="535940" algn="l"/>
                <a:tab pos="536575" algn="l"/>
              </a:tabLst>
            </a:pPr>
            <a:endParaRPr lang="en-US" sz="3950" spc="2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535940" indent="-523240">
              <a:lnSpc>
                <a:spcPct val="100000"/>
              </a:lnSpc>
              <a:spcBef>
                <a:spcPts val="105"/>
              </a:spcBef>
              <a:buSzPct val="125316"/>
              <a:buChar char="•"/>
              <a:tabLst>
                <a:tab pos="535940" algn="l"/>
                <a:tab pos="536575" algn="l"/>
              </a:tabLst>
            </a:pPr>
            <a:endParaRPr lang="en-US" sz="3950" spc="2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535940" indent="-523240">
              <a:lnSpc>
                <a:spcPct val="100000"/>
              </a:lnSpc>
              <a:spcBef>
                <a:spcPts val="105"/>
              </a:spcBef>
              <a:buSzPct val="125316"/>
              <a:buChar char="•"/>
              <a:tabLst>
                <a:tab pos="535940" algn="l"/>
                <a:tab pos="536575" algn="l"/>
              </a:tabLst>
            </a:pPr>
            <a:endParaRPr lang="en-US" sz="3950" spc="2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535940" indent="-523240">
              <a:lnSpc>
                <a:spcPct val="100000"/>
              </a:lnSpc>
              <a:spcBef>
                <a:spcPts val="105"/>
              </a:spcBef>
              <a:buSzPct val="125316"/>
              <a:buChar char="•"/>
              <a:tabLst>
                <a:tab pos="535940" algn="l"/>
                <a:tab pos="536575" algn="l"/>
              </a:tabLst>
            </a:pPr>
            <a:endParaRPr lang="en-US" sz="3950" spc="25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1331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14813" y="4500251"/>
            <a:ext cx="4679950" cy="1596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300" spc="5" dirty="0">
                <a:solidFill>
                  <a:srgbClr val="FFFFFF"/>
                </a:solidFill>
                <a:latin typeface="SimSun"/>
                <a:cs typeface="SimSun"/>
              </a:rPr>
              <a:t>Ｑ</a:t>
            </a:r>
            <a:r>
              <a:rPr sz="10300" spc="-233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10300" spc="5" dirty="0">
                <a:solidFill>
                  <a:srgbClr val="FFFFFF"/>
                </a:solidFill>
                <a:latin typeface="SimSun"/>
                <a:cs typeface="SimSun"/>
              </a:rPr>
              <a:t>＆</a:t>
            </a:r>
            <a:r>
              <a:rPr sz="10300" spc="-233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10300" spc="5" dirty="0">
                <a:solidFill>
                  <a:srgbClr val="FFFFFF"/>
                </a:solidFill>
                <a:latin typeface="SimSun"/>
                <a:cs typeface="SimSun"/>
              </a:rPr>
              <a:t>Ａ</a:t>
            </a:r>
            <a:endParaRPr sz="10300" dirty="0">
              <a:latin typeface="SimSun"/>
              <a:cs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113266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250" y="2759075"/>
            <a:ext cx="11611906" cy="51054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65250" y="1387475"/>
            <a:ext cx="1059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</a:rPr>
              <a:t>对输入内容进行</a:t>
            </a:r>
            <a:r>
              <a:rPr lang="en-US" altLang="zh-CN" sz="4800" dirty="0" smtClean="0">
                <a:solidFill>
                  <a:schemeClr val="bg1"/>
                </a:solidFill>
              </a:rPr>
              <a:t>base64</a:t>
            </a:r>
            <a:r>
              <a:rPr lang="zh-CN" altLang="en-US" sz="4800" dirty="0" smtClean="0">
                <a:solidFill>
                  <a:schemeClr val="bg1"/>
                </a:solidFill>
              </a:rPr>
              <a:t>编码之后执行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71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imgsa.baidu.com/timg?image&amp;quality=80&amp;size=b9999_10000&amp;sec=1547797228697&amp;di=0d9ac661d6f970f97ae7291ae2ff924c&amp;imgtype=0&amp;src=http%3A%2F%2Fs4.sinaimg.cn%2Fmw690%2F5db0dfe4tx6CdsRZJtx03%266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0" y="1387475"/>
            <a:ext cx="5791200" cy="666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3956050" y="8931275"/>
            <a:ext cx="11049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</a:rPr>
              <a:t>ALPHA NUMERIC SHELLCODE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04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41450" y="1006475"/>
            <a:ext cx="170688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>
                <a:solidFill>
                  <a:schemeClr val="bg1"/>
                </a:solidFill>
              </a:rPr>
              <a:t>Alpha 3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https://github.com/SkyLined/alpha3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0" y="3597275"/>
            <a:ext cx="13914812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59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51050" y="1463675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长度限制</a:t>
            </a:r>
            <a:r>
              <a:rPr lang="en-US" altLang="zh-CN" sz="4000" dirty="0" smtClean="0">
                <a:solidFill>
                  <a:schemeClr val="bg1"/>
                </a:solidFill>
              </a:rPr>
              <a:t>, </a:t>
            </a:r>
            <a:r>
              <a:rPr lang="zh-CN" altLang="en-US" sz="4000" dirty="0" smtClean="0">
                <a:solidFill>
                  <a:schemeClr val="bg1"/>
                </a:solidFill>
              </a:rPr>
              <a:t>不能直接使用</a:t>
            </a:r>
            <a:r>
              <a:rPr lang="en-US" altLang="zh-CN" sz="4000" dirty="0" smtClean="0">
                <a:solidFill>
                  <a:schemeClr val="bg1"/>
                </a:solidFill>
              </a:rPr>
              <a:t>alpha3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59940" y="5273675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先调用</a:t>
            </a:r>
            <a:r>
              <a:rPr lang="en-US" altLang="zh-CN" sz="4000" dirty="0" smtClean="0">
                <a:solidFill>
                  <a:schemeClr val="bg1"/>
                </a:solidFill>
              </a:rPr>
              <a:t>read, </a:t>
            </a:r>
            <a:r>
              <a:rPr lang="zh-CN" altLang="en-US" sz="4000" dirty="0" smtClean="0">
                <a:solidFill>
                  <a:schemeClr val="bg1"/>
                </a:solidFill>
              </a:rPr>
              <a:t>然后执行</a:t>
            </a:r>
            <a:r>
              <a:rPr lang="en-US" altLang="zh-CN" sz="4000" dirty="0" smtClean="0">
                <a:solidFill>
                  <a:schemeClr val="bg1"/>
                </a:solidFill>
              </a:rPr>
              <a:t>system(“/bin/</a:t>
            </a:r>
            <a:r>
              <a:rPr lang="en-US" altLang="zh-CN" sz="4000" dirty="0" err="1" smtClean="0">
                <a:solidFill>
                  <a:schemeClr val="bg1"/>
                </a:solidFill>
              </a:rPr>
              <a:t>sh</a:t>
            </a:r>
            <a:r>
              <a:rPr lang="en-US" altLang="zh-CN" sz="4000" dirty="0" smtClean="0">
                <a:solidFill>
                  <a:schemeClr val="bg1"/>
                </a:solidFill>
              </a:rPr>
              <a:t>”)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r="6451"/>
          <a:stretch/>
        </p:blipFill>
        <p:spPr>
          <a:xfrm>
            <a:off x="8890" y="8551545"/>
            <a:ext cx="19806137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97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7588" y="3815462"/>
            <a:ext cx="8109584" cy="2706510"/>
          </a:xfrm>
          <a:prstGeom prst="rect">
            <a:avLst/>
          </a:prstGeom>
        </p:spPr>
        <p:txBody>
          <a:bodyPr vert="horz" wrap="square" lIns="0" tIns="44005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3465"/>
              </a:spcBef>
            </a:pPr>
            <a:r>
              <a:rPr lang="en-US" spc="15" dirty="0"/>
              <a:t>PWN-Store</a:t>
            </a:r>
            <a:endParaRPr lang="en-US" spc="355" dirty="0"/>
          </a:p>
          <a:p>
            <a:pPr marL="494030" marR="496570" algn="ctr">
              <a:lnSpc>
                <a:spcPts val="4860"/>
              </a:lnSpc>
              <a:spcBef>
                <a:spcPts val="1689"/>
              </a:spcBef>
            </a:pPr>
            <a:r>
              <a:rPr lang="en-US" altLang="zh-CN" sz="4100" dirty="0" err="1"/>
              <a:t>tcache</a:t>
            </a:r>
            <a:endParaRPr lang="en-US" sz="4100" dirty="0"/>
          </a:p>
        </p:txBody>
      </p:sp>
    </p:spTree>
    <p:extLst>
      <p:ext uri="{BB962C8B-B14F-4D97-AF65-F5344CB8AC3E}">
        <p14:creationId xmlns:p14="http://schemas.microsoft.com/office/powerpoint/2010/main" val="3908837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35" y="2628224"/>
            <a:ext cx="7550782" cy="81718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0516" y="2642830"/>
            <a:ext cx="5334000" cy="81572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58166" y="2628225"/>
            <a:ext cx="5655866" cy="81718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41450" y="473075"/>
            <a:ext cx="1196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</a:rPr>
              <a:t>https://nets.ec/Ascii_shellcode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34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r="6451"/>
          <a:stretch/>
        </p:blipFill>
        <p:spPr>
          <a:xfrm>
            <a:off x="0" y="8566150"/>
            <a:ext cx="20104100" cy="2743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850" y="2911475"/>
            <a:ext cx="13620253" cy="4572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72260" y="905470"/>
            <a:ext cx="1104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chemeClr val="bg1"/>
                </a:solidFill>
              </a:rPr>
              <a:t>执行</a:t>
            </a:r>
            <a:r>
              <a:rPr lang="en-US" altLang="zh-CN" sz="5400" dirty="0" smtClean="0">
                <a:solidFill>
                  <a:schemeClr val="bg1"/>
                </a:solidFill>
              </a:rPr>
              <a:t>shellcode </a:t>
            </a:r>
            <a:r>
              <a:rPr lang="zh-CN" altLang="en-US" sz="5400" dirty="0" smtClean="0">
                <a:solidFill>
                  <a:schemeClr val="bg1"/>
                </a:solidFill>
              </a:rPr>
              <a:t>之前的寄存器内容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24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r="6451"/>
          <a:stretch/>
        </p:blipFill>
        <p:spPr>
          <a:xfrm>
            <a:off x="0" y="8566150"/>
            <a:ext cx="20104100" cy="27432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31850" y="244475"/>
            <a:ext cx="4876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</a:rPr>
              <a:t>寄存器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t="5509" b="16663"/>
          <a:stretch/>
        </p:blipFill>
        <p:spPr>
          <a:xfrm>
            <a:off x="7385050" y="854075"/>
            <a:ext cx="8153400" cy="727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52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r="6451"/>
          <a:stretch/>
        </p:blipFill>
        <p:spPr>
          <a:xfrm>
            <a:off x="0" y="8566150"/>
            <a:ext cx="20104100" cy="27432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27050" y="549275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err="1" smtClean="0">
                <a:solidFill>
                  <a:schemeClr val="bg1"/>
                </a:solidFill>
              </a:rPr>
              <a:t>Int</a:t>
            </a:r>
            <a:r>
              <a:rPr lang="en-US" altLang="zh-CN" sz="5400" dirty="0" smtClean="0">
                <a:solidFill>
                  <a:schemeClr val="bg1"/>
                </a:solidFill>
              </a:rPr>
              <a:t>  80h(\</a:t>
            </a:r>
            <a:r>
              <a:rPr lang="en-US" altLang="zh-CN" sz="5400" dirty="0" err="1" smtClean="0">
                <a:solidFill>
                  <a:schemeClr val="bg1"/>
                </a:solidFill>
              </a:rPr>
              <a:t>xcd</a:t>
            </a:r>
            <a:r>
              <a:rPr lang="en-US" altLang="zh-CN" sz="5400" dirty="0" smtClean="0">
                <a:solidFill>
                  <a:schemeClr val="bg1"/>
                </a:solidFill>
              </a:rPr>
              <a:t>\x80)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450" y="3673476"/>
            <a:ext cx="14630400" cy="165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88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" y="4054475"/>
            <a:ext cx="20236154" cy="4953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03250" y="625475"/>
            <a:ext cx="5791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chemeClr val="bg1"/>
                </a:solidFill>
              </a:rPr>
              <a:t>g</a:t>
            </a:r>
            <a:r>
              <a:rPr lang="en-US" altLang="zh-CN" sz="6600" dirty="0" smtClean="0">
                <a:solidFill>
                  <a:schemeClr val="bg1"/>
                </a:solidFill>
              </a:rPr>
              <a:t>et shell!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73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488648"/>
              </p:ext>
            </p:extLst>
          </p:nvPr>
        </p:nvGraphicFramePr>
        <p:xfrm>
          <a:off x="7613650" y="4511675"/>
          <a:ext cx="2057399" cy="2261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包装程序外壳对象" showAsIcon="1" r:id="rId3" imgW="399960" imgH="439560" progId="Package">
                  <p:embed/>
                </p:oleObj>
              </mc:Choice>
              <mc:Fallback>
                <p:oleObj name="包装程序外壳对象" showAsIcon="1" r:id="rId3" imgW="399960" imgH="439560" progId="Package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13650" y="4511675"/>
                        <a:ext cx="2057399" cy="22615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289050" y="625475"/>
            <a:ext cx="7162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 err="1" smtClean="0">
                <a:solidFill>
                  <a:schemeClr val="bg1"/>
                </a:solidFill>
              </a:rPr>
              <a:t>exp</a:t>
            </a:r>
            <a:endParaRPr lang="zh-CN" altLang="en-US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01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7588" y="3815462"/>
            <a:ext cx="8109584" cy="2706510"/>
          </a:xfrm>
          <a:prstGeom prst="rect">
            <a:avLst/>
          </a:prstGeom>
        </p:spPr>
        <p:txBody>
          <a:bodyPr vert="horz" wrap="square" lIns="0" tIns="440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65"/>
              </a:spcBef>
            </a:pPr>
            <a:r>
              <a:rPr spc="15" dirty="0"/>
              <a:t>Tcache </a:t>
            </a:r>
            <a:r>
              <a:rPr spc="180" dirty="0"/>
              <a:t>in</a:t>
            </a:r>
            <a:r>
              <a:rPr spc="-55" dirty="0"/>
              <a:t> </a:t>
            </a:r>
            <a:r>
              <a:rPr spc="355" dirty="0" err="1"/>
              <a:t>glibc</a:t>
            </a:r>
            <a:endParaRPr lang="en-US" spc="355" dirty="0"/>
          </a:p>
          <a:p>
            <a:pPr marL="494030" marR="496570" algn="ctr">
              <a:lnSpc>
                <a:spcPts val="4860"/>
              </a:lnSpc>
              <a:spcBef>
                <a:spcPts val="1689"/>
              </a:spcBef>
            </a:pPr>
            <a:r>
              <a:rPr lang="en-US" sz="4100" dirty="0"/>
              <a:t>After </a:t>
            </a:r>
            <a:r>
              <a:rPr lang="en-US" sz="4100" dirty="0" err="1"/>
              <a:t>libc</a:t>
            </a:r>
            <a:r>
              <a:rPr lang="en-US" sz="4100" dirty="0"/>
              <a:t> 2.26</a:t>
            </a:r>
          </a:p>
        </p:txBody>
      </p:sp>
    </p:spTree>
    <p:extLst>
      <p:ext uri="{BB962C8B-B14F-4D97-AF65-F5344CB8AC3E}">
        <p14:creationId xmlns:p14="http://schemas.microsoft.com/office/powerpoint/2010/main" val="1631002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12707" y="489902"/>
            <a:ext cx="387096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60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21811" y="2594550"/>
            <a:ext cx="8545195" cy="42976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35940" indent="-523240">
              <a:lnSpc>
                <a:spcPct val="100000"/>
              </a:lnSpc>
              <a:spcBef>
                <a:spcPts val="105"/>
              </a:spcBef>
              <a:buSzPct val="125316"/>
              <a:buChar char="•"/>
              <a:tabLst>
                <a:tab pos="535940" algn="l"/>
                <a:tab pos="536575" algn="l"/>
              </a:tabLst>
            </a:pPr>
            <a:r>
              <a:rPr sz="3950" spc="25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3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25" dirty="0">
                <a:solidFill>
                  <a:srgbClr val="FFFFFF"/>
                </a:solidFill>
                <a:latin typeface="Arial"/>
                <a:cs typeface="Arial"/>
              </a:rPr>
              <a:t>Structure</a:t>
            </a:r>
            <a:endParaRPr sz="3950" dirty="0">
              <a:latin typeface="Arial"/>
              <a:cs typeface="Arial"/>
            </a:endParaRPr>
          </a:p>
          <a:p>
            <a:pPr marL="535940" indent="-523240">
              <a:lnSpc>
                <a:spcPct val="100000"/>
              </a:lnSpc>
              <a:spcBef>
                <a:spcPts val="4825"/>
              </a:spcBef>
              <a:buSzPct val="125316"/>
              <a:buChar char="•"/>
              <a:tabLst>
                <a:tab pos="535940" algn="l"/>
                <a:tab pos="536575" algn="l"/>
              </a:tabLst>
            </a:pPr>
            <a:r>
              <a:rPr sz="3950" spc="-75" dirty="0">
                <a:solidFill>
                  <a:srgbClr val="FFFFFF"/>
                </a:solidFill>
                <a:latin typeface="Arial"/>
                <a:cs typeface="Arial"/>
              </a:rPr>
              <a:t>Tcache</a:t>
            </a:r>
            <a:endParaRPr sz="3950" dirty="0">
              <a:latin typeface="Arial"/>
              <a:cs typeface="Arial"/>
            </a:endParaRPr>
          </a:p>
          <a:p>
            <a:pPr marL="535940" indent="-523240">
              <a:lnSpc>
                <a:spcPct val="100000"/>
              </a:lnSpc>
              <a:spcBef>
                <a:spcPts val="4825"/>
              </a:spcBef>
              <a:buSzPct val="125316"/>
              <a:buChar char="•"/>
              <a:tabLst>
                <a:tab pos="535940" algn="l"/>
                <a:tab pos="536575" algn="l"/>
              </a:tabLst>
            </a:pPr>
            <a:r>
              <a:rPr sz="3950" spc="20" dirty="0">
                <a:solidFill>
                  <a:srgbClr val="FFFFFF"/>
                </a:solidFill>
                <a:latin typeface="Arial"/>
                <a:cs typeface="Arial"/>
              </a:rPr>
              <a:t>Make </a:t>
            </a:r>
            <a:r>
              <a:rPr sz="3950" dirty="0">
                <a:solidFill>
                  <a:srgbClr val="FFFFFF"/>
                </a:solidFill>
                <a:latin typeface="Arial"/>
                <a:cs typeface="Arial"/>
              </a:rPr>
              <a:t>Heap </a:t>
            </a:r>
            <a:r>
              <a:rPr sz="3950" spc="30" dirty="0">
                <a:solidFill>
                  <a:srgbClr val="FFFFFF"/>
                </a:solidFill>
                <a:latin typeface="Arial"/>
                <a:cs typeface="Arial"/>
              </a:rPr>
              <a:t>Exploitation </a:t>
            </a:r>
            <a:r>
              <a:rPr sz="3950" spc="-75" dirty="0">
                <a:solidFill>
                  <a:srgbClr val="FFFFFF"/>
                </a:solidFill>
                <a:latin typeface="Arial"/>
                <a:cs typeface="Arial"/>
              </a:rPr>
              <a:t>Easy</a:t>
            </a:r>
            <a:r>
              <a:rPr sz="395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15" dirty="0">
                <a:solidFill>
                  <a:srgbClr val="FFFFFF"/>
                </a:solidFill>
                <a:latin typeface="Arial"/>
                <a:cs typeface="Arial"/>
              </a:rPr>
              <a:t>Again</a:t>
            </a:r>
            <a:endParaRPr sz="3950" dirty="0">
              <a:latin typeface="Arial"/>
              <a:cs typeface="Arial"/>
            </a:endParaRPr>
          </a:p>
          <a:p>
            <a:pPr marL="1059180" lvl="1" indent="-523240">
              <a:lnSpc>
                <a:spcPct val="100000"/>
              </a:lnSpc>
              <a:spcBef>
                <a:spcPts val="4825"/>
              </a:spcBef>
              <a:buSzPct val="125316"/>
              <a:buChar char="•"/>
              <a:tabLst>
                <a:tab pos="1059180" algn="l"/>
                <a:tab pos="1059815" algn="l"/>
              </a:tabLst>
            </a:pPr>
            <a:r>
              <a:rPr sz="3950" spc="-55" dirty="0">
                <a:solidFill>
                  <a:srgbClr val="FFFFFF"/>
                </a:solidFill>
                <a:latin typeface="Arial"/>
                <a:cs typeface="Arial"/>
              </a:rPr>
              <a:t>Weakness </a:t>
            </a:r>
            <a:r>
              <a:rPr sz="395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395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50" dirty="0">
                <a:solidFill>
                  <a:srgbClr val="FFFFFF"/>
                </a:solidFill>
                <a:latin typeface="Arial"/>
                <a:cs typeface="Arial"/>
              </a:rPr>
              <a:t>tcache</a:t>
            </a:r>
            <a:endParaRPr sz="39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12706" y="489902"/>
            <a:ext cx="4301543" cy="14330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160" dirty="0" err="1"/>
              <a:t>Tcache</a:t>
            </a:r>
            <a:endParaRPr spc="160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950D0B4-3763-4FE4-B51E-2B7DEC26BC1A}"/>
              </a:ext>
            </a:extLst>
          </p:cNvPr>
          <p:cNvSpPr txBox="1"/>
          <p:nvPr/>
        </p:nvSpPr>
        <p:spPr>
          <a:xfrm>
            <a:off x="1421811" y="2594550"/>
            <a:ext cx="8545195" cy="372473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35940" indent="-523240">
              <a:lnSpc>
                <a:spcPct val="100000"/>
              </a:lnSpc>
              <a:spcBef>
                <a:spcPts val="105"/>
              </a:spcBef>
              <a:buSzPct val="125316"/>
              <a:buChar char="•"/>
              <a:tabLst>
                <a:tab pos="535940" algn="l"/>
                <a:tab pos="536575" algn="l"/>
              </a:tabLst>
            </a:pPr>
            <a:r>
              <a:rPr lang="en-US" sz="3950" spc="25" dirty="0" err="1">
                <a:solidFill>
                  <a:srgbClr val="FFFFFF"/>
                </a:solidFill>
                <a:latin typeface="Arial"/>
                <a:cs typeface="Arial"/>
              </a:rPr>
              <a:t>ctf</a:t>
            </a:r>
            <a:r>
              <a:rPr lang="en-US" sz="3950" spc="25" dirty="0">
                <a:solidFill>
                  <a:srgbClr val="FFFFFF"/>
                </a:solidFill>
                <a:latin typeface="Arial"/>
                <a:cs typeface="Arial"/>
              </a:rPr>
              <a:t>-wiki </a:t>
            </a:r>
            <a:r>
              <a:rPr lang="en-US" sz="3950" spc="25" dirty="0" err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url</a:t>
            </a:r>
            <a:endParaRPr lang="en-US" sz="3950" spc="2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535940" indent="-523240">
              <a:lnSpc>
                <a:spcPct val="100000"/>
              </a:lnSpc>
              <a:spcBef>
                <a:spcPts val="105"/>
              </a:spcBef>
              <a:buSzPct val="125316"/>
              <a:buChar char="•"/>
              <a:tabLst>
                <a:tab pos="535940" algn="l"/>
                <a:tab pos="536575" algn="l"/>
              </a:tabLst>
            </a:pPr>
            <a:endParaRPr lang="en-US" sz="3950" spc="2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535940" indent="-523240">
              <a:lnSpc>
                <a:spcPct val="100000"/>
              </a:lnSpc>
              <a:spcBef>
                <a:spcPts val="105"/>
              </a:spcBef>
              <a:buSzPct val="125316"/>
              <a:buChar char="•"/>
              <a:tabLst>
                <a:tab pos="535940" algn="l"/>
                <a:tab pos="536575" algn="l"/>
              </a:tabLst>
            </a:pPr>
            <a:r>
              <a:rPr lang="zh-CN" altLang="en-US" sz="3950" spc="25" dirty="0">
                <a:solidFill>
                  <a:srgbClr val="FFFFFF"/>
                </a:solidFill>
                <a:latin typeface="Arial"/>
                <a:cs typeface="Arial"/>
              </a:rPr>
              <a:t>分析</a:t>
            </a:r>
            <a:r>
              <a:rPr lang="en-US" altLang="zh-CN" sz="3950" spc="25" dirty="0">
                <a:solidFill>
                  <a:srgbClr val="FFFFFF"/>
                </a:solidFill>
                <a:latin typeface="Arial"/>
                <a:cs typeface="Arial"/>
              </a:rPr>
              <a:t>store.</a:t>
            </a:r>
          </a:p>
          <a:p>
            <a:pPr marL="535940" indent="-523240">
              <a:lnSpc>
                <a:spcPct val="100000"/>
              </a:lnSpc>
              <a:spcBef>
                <a:spcPts val="105"/>
              </a:spcBef>
              <a:buSzPct val="125316"/>
              <a:buChar char="•"/>
              <a:tabLst>
                <a:tab pos="535940" algn="l"/>
                <a:tab pos="536575" algn="l"/>
              </a:tabLst>
            </a:pPr>
            <a:endParaRPr lang="en-US" sz="3950" spc="2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535940" indent="-523240">
              <a:lnSpc>
                <a:spcPct val="100000"/>
              </a:lnSpc>
              <a:spcBef>
                <a:spcPts val="105"/>
              </a:spcBef>
              <a:buSzPct val="125316"/>
              <a:buChar char="•"/>
              <a:tabLst>
                <a:tab pos="535940" algn="l"/>
                <a:tab pos="536575" algn="l"/>
              </a:tabLst>
            </a:pPr>
            <a:endParaRPr lang="en-US" sz="3950" spc="2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535940" indent="-523240">
              <a:lnSpc>
                <a:spcPct val="100000"/>
              </a:lnSpc>
              <a:spcBef>
                <a:spcPts val="105"/>
              </a:spcBef>
              <a:buSzPct val="125316"/>
              <a:buChar char="•"/>
              <a:tabLst>
                <a:tab pos="535940" algn="l"/>
                <a:tab pos="536575" algn="l"/>
              </a:tabLst>
            </a:pPr>
            <a:endParaRPr lang="en-US" sz="3950" spc="25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A61404-9347-4FEE-9B08-AD4DAE1F7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050" y="4054475"/>
            <a:ext cx="11664758" cy="264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53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12706" y="489902"/>
            <a:ext cx="4301543" cy="14330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160" dirty="0" err="1"/>
              <a:t>Tcache</a:t>
            </a:r>
            <a:endParaRPr spc="160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950D0B4-3763-4FE4-B51E-2B7DEC26BC1A}"/>
              </a:ext>
            </a:extLst>
          </p:cNvPr>
          <p:cNvSpPr txBox="1"/>
          <p:nvPr/>
        </p:nvSpPr>
        <p:spPr>
          <a:xfrm>
            <a:off x="1421811" y="2594550"/>
            <a:ext cx="8545195" cy="18626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buSzPct val="125316"/>
              <a:tabLst>
                <a:tab pos="535940" algn="l"/>
                <a:tab pos="536575" algn="l"/>
              </a:tabLst>
            </a:pPr>
            <a:endParaRPr lang="en-US" sz="3950" spc="2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535940" indent="-523240">
              <a:lnSpc>
                <a:spcPct val="100000"/>
              </a:lnSpc>
              <a:spcBef>
                <a:spcPts val="105"/>
              </a:spcBef>
              <a:buSzPct val="125316"/>
              <a:buChar char="•"/>
              <a:tabLst>
                <a:tab pos="535940" algn="l"/>
                <a:tab pos="536575" algn="l"/>
              </a:tabLst>
            </a:pPr>
            <a:endParaRPr lang="en-US" sz="3950" spc="2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535940" indent="-523240">
              <a:lnSpc>
                <a:spcPct val="100000"/>
              </a:lnSpc>
              <a:spcBef>
                <a:spcPts val="105"/>
              </a:spcBef>
              <a:buSzPct val="125316"/>
              <a:buChar char="•"/>
              <a:tabLst>
                <a:tab pos="535940" algn="l"/>
                <a:tab pos="536575" algn="l"/>
              </a:tabLst>
            </a:pPr>
            <a:endParaRPr lang="en-US" sz="3950" spc="25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1B71ACD-7C5C-489C-8C6B-948D7FFC9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0" y="2177607"/>
            <a:ext cx="16987382" cy="864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5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14813" y="4500251"/>
            <a:ext cx="4679950" cy="1596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300" spc="5" dirty="0">
                <a:solidFill>
                  <a:srgbClr val="FFFFFF"/>
                </a:solidFill>
                <a:latin typeface="SimSun"/>
                <a:cs typeface="SimSun"/>
              </a:rPr>
              <a:t>Ｑ</a:t>
            </a:r>
            <a:r>
              <a:rPr sz="10300" spc="-233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10300" spc="5" dirty="0">
                <a:solidFill>
                  <a:srgbClr val="FFFFFF"/>
                </a:solidFill>
                <a:latin typeface="SimSun"/>
                <a:cs typeface="SimSun"/>
              </a:rPr>
              <a:t>＆</a:t>
            </a:r>
            <a:r>
              <a:rPr sz="10300" spc="-233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10300" spc="5" dirty="0">
                <a:solidFill>
                  <a:srgbClr val="FFFFFF"/>
                </a:solidFill>
                <a:latin typeface="SimSun"/>
                <a:cs typeface="SimSun"/>
              </a:rPr>
              <a:t>Ａ</a:t>
            </a:r>
            <a:endParaRPr sz="103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7588" y="3815462"/>
            <a:ext cx="8109584" cy="2706510"/>
          </a:xfrm>
          <a:prstGeom prst="rect">
            <a:avLst/>
          </a:prstGeom>
        </p:spPr>
        <p:txBody>
          <a:bodyPr vert="horz" wrap="square" lIns="0" tIns="44005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3465"/>
              </a:spcBef>
            </a:pPr>
            <a:r>
              <a:rPr lang="en-US" spc="15" dirty="0"/>
              <a:t>ARM-PWN</a:t>
            </a:r>
            <a:endParaRPr lang="en-US" spc="355" dirty="0"/>
          </a:p>
          <a:p>
            <a:pPr marL="494030" marR="496570" algn="ctr">
              <a:lnSpc>
                <a:spcPts val="4860"/>
              </a:lnSpc>
              <a:spcBef>
                <a:spcPts val="1689"/>
              </a:spcBef>
            </a:pPr>
            <a:r>
              <a:rPr lang="en-US" sz="4100" dirty="0" err="1"/>
              <a:t>arm|cannary|overflow</a:t>
            </a:r>
            <a:endParaRPr lang="en-US" sz="4100" dirty="0"/>
          </a:p>
        </p:txBody>
      </p:sp>
    </p:spTree>
    <p:extLst>
      <p:ext uri="{BB962C8B-B14F-4D97-AF65-F5344CB8AC3E}">
        <p14:creationId xmlns:p14="http://schemas.microsoft.com/office/powerpoint/2010/main" val="4252631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7258" y="92075"/>
            <a:ext cx="8109584" cy="1860125"/>
          </a:xfrm>
          <a:prstGeom prst="rect">
            <a:avLst/>
          </a:prstGeom>
        </p:spPr>
        <p:txBody>
          <a:bodyPr vert="horz" wrap="square" lIns="0" tIns="44005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3465"/>
              </a:spcBef>
            </a:pPr>
            <a:r>
              <a:rPr lang="en-US" spc="15" dirty="0"/>
              <a:t>ARM-PWN</a:t>
            </a:r>
            <a:endParaRPr lang="en-US" spc="355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AB66C4C6-537D-44E0-B63E-DD89D84014BE}"/>
              </a:ext>
            </a:extLst>
          </p:cNvPr>
          <p:cNvSpPr txBox="1"/>
          <p:nvPr/>
        </p:nvSpPr>
        <p:spPr>
          <a:xfrm>
            <a:off x="1421811" y="2594550"/>
            <a:ext cx="8545195" cy="496610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35940" indent="-523240">
              <a:lnSpc>
                <a:spcPct val="100000"/>
              </a:lnSpc>
              <a:spcBef>
                <a:spcPts val="105"/>
              </a:spcBef>
              <a:buSzPct val="125316"/>
              <a:buChar char="•"/>
              <a:tabLst>
                <a:tab pos="535940" algn="l"/>
                <a:tab pos="536575" algn="l"/>
              </a:tabLst>
            </a:pPr>
            <a:r>
              <a:rPr lang="en-US" sz="3950" spc="25" dirty="0" err="1">
                <a:solidFill>
                  <a:srgbClr val="FFFFFF"/>
                </a:solidFill>
                <a:latin typeface="Arial"/>
                <a:cs typeface="Arial"/>
              </a:rPr>
              <a:t>ctf</a:t>
            </a:r>
            <a:r>
              <a:rPr lang="en-US" sz="3950" spc="25" dirty="0">
                <a:solidFill>
                  <a:srgbClr val="FFFFFF"/>
                </a:solidFill>
                <a:latin typeface="Arial"/>
                <a:cs typeface="Arial"/>
              </a:rPr>
              <a:t>-wiki </a:t>
            </a:r>
            <a:r>
              <a:rPr lang="zh-CN" altLang="en-US" sz="3950" spc="25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如何调试</a:t>
            </a:r>
            <a:r>
              <a:rPr lang="en-US" altLang="zh-CN" sz="3950" spc="25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arm</a:t>
            </a:r>
            <a:endParaRPr lang="en-US" sz="3950" spc="2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535940" indent="-523240">
              <a:lnSpc>
                <a:spcPct val="100000"/>
              </a:lnSpc>
              <a:spcBef>
                <a:spcPts val="105"/>
              </a:spcBef>
              <a:buSzPct val="125316"/>
              <a:buChar char="•"/>
              <a:tabLst>
                <a:tab pos="535940" algn="l"/>
                <a:tab pos="536575" algn="l"/>
              </a:tabLst>
            </a:pPr>
            <a:endParaRPr lang="en-US" sz="3950" spc="2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535940" indent="-523240">
              <a:lnSpc>
                <a:spcPct val="100000"/>
              </a:lnSpc>
              <a:spcBef>
                <a:spcPts val="105"/>
              </a:spcBef>
              <a:buSzPct val="125316"/>
              <a:buChar char="•"/>
              <a:tabLst>
                <a:tab pos="535940" algn="l"/>
                <a:tab pos="536575" algn="l"/>
              </a:tabLst>
            </a:pPr>
            <a:r>
              <a:rPr lang="zh-CN" altLang="en-US" sz="3950" spc="25" dirty="0">
                <a:solidFill>
                  <a:srgbClr val="FFFFFF"/>
                </a:solidFill>
                <a:latin typeface="Arial"/>
                <a:cs typeface="Arial"/>
              </a:rPr>
              <a:t>分析</a:t>
            </a:r>
            <a:r>
              <a:rPr lang="en-US" altLang="zh-CN" sz="3950" spc="25" dirty="0">
                <a:solidFill>
                  <a:srgbClr val="FFFFFF"/>
                </a:solidFill>
                <a:latin typeface="Arial"/>
                <a:cs typeface="Arial"/>
              </a:rPr>
              <a:t>binary.</a:t>
            </a:r>
          </a:p>
          <a:p>
            <a:pPr marL="535940" indent="-523240">
              <a:lnSpc>
                <a:spcPct val="100000"/>
              </a:lnSpc>
              <a:spcBef>
                <a:spcPts val="105"/>
              </a:spcBef>
              <a:buSzPct val="125316"/>
              <a:buChar char="•"/>
              <a:tabLst>
                <a:tab pos="535940" algn="l"/>
                <a:tab pos="536575" algn="l"/>
              </a:tabLst>
            </a:pPr>
            <a:endParaRPr lang="en-US" altLang="zh-CN" sz="3950" spc="2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535940" indent="-523240">
              <a:lnSpc>
                <a:spcPct val="100000"/>
              </a:lnSpc>
              <a:spcBef>
                <a:spcPts val="105"/>
              </a:spcBef>
              <a:buSzPct val="125316"/>
              <a:buChar char="•"/>
              <a:tabLst>
                <a:tab pos="535940" algn="l"/>
                <a:tab pos="536575" algn="l"/>
              </a:tabLst>
            </a:pPr>
            <a:r>
              <a:rPr lang="en-US" altLang="zh-CN" sz="3950" spc="25" dirty="0" err="1">
                <a:solidFill>
                  <a:srgbClr val="FFFFFF"/>
                </a:solidFill>
                <a:latin typeface="Arial"/>
                <a:cs typeface="Arial"/>
              </a:rPr>
              <a:t>ropper</a:t>
            </a:r>
            <a:r>
              <a:rPr lang="en-US" altLang="zh-CN" sz="3950" spc="25" dirty="0">
                <a:solidFill>
                  <a:srgbClr val="FFFFFF"/>
                </a:solidFill>
                <a:latin typeface="Arial"/>
                <a:cs typeface="Arial"/>
              </a:rPr>
              <a:t> find gadget</a:t>
            </a:r>
          </a:p>
          <a:p>
            <a:pPr marL="535940" indent="-523240">
              <a:lnSpc>
                <a:spcPct val="100000"/>
              </a:lnSpc>
              <a:spcBef>
                <a:spcPts val="105"/>
              </a:spcBef>
              <a:buSzPct val="125316"/>
              <a:buChar char="•"/>
              <a:tabLst>
                <a:tab pos="535940" algn="l"/>
                <a:tab pos="536575" algn="l"/>
              </a:tabLst>
            </a:pPr>
            <a:endParaRPr lang="en-US" sz="3950" spc="2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535940" indent="-523240">
              <a:lnSpc>
                <a:spcPct val="100000"/>
              </a:lnSpc>
              <a:spcBef>
                <a:spcPts val="105"/>
              </a:spcBef>
              <a:buSzPct val="125316"/>
              <a:buChar char="•"/>
              <a:tabLst>
                <a:tab pos="535940" algn="l"/>
                <a:tab pos="536575" algn="l"/>
              </a:tabLst>
            </a:pPr>
            <a:endParaRPr lang="en-US" sz="3950" spc="2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535940" indent="-523240">
              <a:lnSpc>
                <a:spcPct val="100000"/>
              </a:lnSpc>
              <a:spcBef>
                <a:spcPts val="105"/>
              </a:spcBef>
              <a:buSzPct val="125316"/>
              <a:buChar char="•"/>
              <a:tabLst>
                <a:tab pos="535940" algn="l"/>
                <a:tab pos="536575" algn="l"/>
              </a:tabLst>
            </a:pPr>
            <a:endParaRPr lang="en-US" sz="3950" spc="25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3926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</TotalTime>
  <Words>131</Words>
  <Application>Microsoft Office PowerPoint</Application>
  <PresentationFormat>自定义</PresentationFormat>
  <Paragraphs>69</Paragraphs>
  <Slides>25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等线</vt:lpstr>
      <vt:lpstr>SimSun</vt:lpstr>
      <vt:lpstr>SimSun</vt:lpstr>
      <vt:lpstr>Arial</vt:lpstr>
      <vt:lpstr>Calibri</vt:lpstr>
      <vt:lpstr>Office Theme</vt:lpstr>
      <vt:lpstr>包装程序外壳对象</vt:lpstr>
      <vt:lpstr>18号下午题解 by 7feilee</vt:lpstr>
      <vt:lpstr>PWN-Store tcache</vt:lpstr>
      <vt:lpstr>Tcache in glibc After libc 2.26</vt:lpstr>
      <vt:lpstr>Outline</vt:lpstr>
      <vt:lpstr>Tcache</vt:lpstr>
      <vt:lpstr>Tcache</vt:lpstr>
      <vt:lpstr>PowerPoint 演示文稿</vt:lpstr>
      <vt:lpstr>ARM-PWN arm|cannary|overflow</vt:lpstr>
      <vt:lpstr>ARM-PWN</vt:lpstr>
      <vt:lpstr>PowerPoint 演示文稿</vt:lpstr>
      <vt:lpstr>android</vt:lpstr>
      <vt:lpstr>android</vt:lpstr>
      <vt:lpstr>android</vt:lpstr>
      <vt:lpstr>android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Tcache in glibc After libc 2.26</dc:title>
  <dc:creator>MirageLyu</dc:creator>
  <cp:lastModifiedBy>MirageLyu</cp:lastModifiedBy>
  <cp:revision>24</cp:revision>
  <dcterms:created xsi:type="dcterms:W3CDTF">2019-01-17T12:16:44Z</dcterms:created>
  <dcterms:modified xsi:type="dcterms:W3CDTF">2019-01-18T06:17:15Z</dcterms:modified>
</cp:coreProperties>
</file>