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4" r:id="rId3"/>
    <p:sldId id="265" r:id="rId4"/>
    <p:sldId id="266" r:id="rId5"/>
    <p:sldId id="263" r:id="rId6"/>
    <p:sldId id="262" r:id="rId7"/>
    <p:sldId id="257" r:id="rId8"/>
    <p:sldId id="261" r:id="rId9"/>
    <p:sldId id="260" r:id="rId10"/>
    <p:sldId id="259" r:id="rId11"/>
    <p:sldId id="258"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30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A260A-467F-4D00-9B14-3ADCB072CD4B}" type="datetimeFigureOut">
              <a:rPr lang="zh-CN" altLang="en-US" smtClean="0"/>
              <a:t>2018/12/17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6EDA2-EFF8-4A1C-92D1-7EBF628050CB}" type="slidenum">
              <a:rPr lang="zh-CN" altLang="en-US" smtClean="0"/>
              <a:t>‹#›</a:t>
            </a:fld>
            <a:endParaRPr lang="zh-CN" altLang="en-US"/>
          </a:p>
        </p:txBody>
      </p:sp>
    </p:spTree>
    <p:extLst>
      <p:ext uri="{BB962C8B-B14F-4D97-AF65-F5344CB8AC3E}">
        <p14:creationId xmlns:p14="http://schemas.microsoft.com/office/powerpoint/2010/main" val="3339591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6531EB2F-41BA-4ECD-9748-579460A06DD7}" type="slidenum">
              <a:rPr lang="zh-CN" altLang="en-US" sz="1200"/>
              <a:pPr/>
              <a:t>8</a:t>
            </a:fld>
            <a:endParaRPr lang="en-US" altLang="zh-CN" sz="1200"/>
          </a:p>
        </p:txBody>
      </p:sp>
      <p:sp>
        <p:nvSpPr>
          <p:cNvPr id="135171" name="Rectangle 2"/>
          <p:cNvSpPr>
            <a:spLocks noGrp="1" noRot="1" noChangeAspect="1" noChangeArrowheads="1" noTextEdit="1"/>
          </p:cNvSpPr>
          <p:nvPr>
            <p:ph type="sldImg"/>
          </p:nvPr>
        </p:nvSpPr>
        <p:spPr>
          <a:solidFill>
            <a:srgbClr val="FFFFFF"/>
          </a:solidFill>
          <a:ln/>
        </p:spPr>
      </p:sp>
      <p:sp>
        <p:nvSpPr>
          <p:cNvPr id="13517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anose="02010600030101010101" pitchFamily="2" charset="-122"/>
              </a:rPr>
              <a:t> </a:t>
            </a:r>
          </a:p>
        </p:txBody>
      </p:sp>
    </p:spTree>
    <p:extLst>
      <p:ext uri="{BB962C8B-B14F-4D97-AF65-F5344CB8AC3E}">
        <p14:creationId xmlns:p14="http://schemas.microsoft.com/office/powerpoint/2010/main" val="2465624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86484AC-3F3D-455A-9D64-B58FE20571B2}" type="datetimeFigureOut">
              <a:rPr lang="zh-CN" altLang="en-US" smtClean="0"/>
              <a:t>2018/12/17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685862-7A0E-4D55-8B9D-AD60A85C7518}" type="slidenum">
              <a:rPr lang="zh-CN" altLang="en-US" smtClean="0"/>
              <a:t>‹#›</a:t>
            </a:fld>
            <a:endParaRPr lang="zh-CN" altLang="en-US"/>
          </a:p>
        </p:txBody>
      </p:sp>
    </p:spTree>
    <p:extLst>
      <p:ext uri="{BB962C8B-B14F-4D97-AF65-F5344CB8AC3E}">
        <p14:creationId xmlns:p14="http://schemas.microsoft.com/office/powerpoint/2010/main" val="301916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86484AC-3F3D-455A-9D64-B58FE20571B2}" type="datetimeFigureOut">
              <a:rPr lang="zh-CN" altLang="en-US" smtClean="0"/>
              <a:t>2018/12/17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685862-7A0E-4D55-8B9D-AD60A85C7518}" type="slidenum">
              <a:rPr lang="zh-CN" altLang="en-US" smtClean="0"/>
              <a:t>‹#›</a:t>
            </a:fld>
            <a:endParaRPr lang="zh-CN" altLang="en-US"/>
          </a:p>
        </p:txBody>
      </p:sp>
    </p:spTree>
    <p:extLst>
      <p:ext uri="{BB962C8B-B14F-4D97-AF65-F5344CB8AC3E}">
        <p14:creationId xmlns:p14="http://schemas.microsoft.com/office/powerpoint/2010/main" val="327429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86484AC-3F3D-455A-9D64-B58FE20571B2}" type="datetimeFigureOut">
              <a:rPr lang="zh-CN" altLang="en-US" smtClean="0"/>
              <a:t>2018/12/17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685862-7A0E-4D55-8B9D-AD60A85C7518}" type="slidenum">
              <a:rPr lang="zh-CN" altLang="en-US" smtClean="0"/>
              <a:t>‹#›</a:t>
            </a:fld>
            <a:endParaRPr lang="zh-CN" altLang="en-US"/>
          </a:p>
        </p:txBody>
      </p:sp>
    </p:spTree>
    <p:extLst>
      <p:ext uri="{BB962C8B-B14F-4D97-AF65-F5344CB8AC3E}">
        <p14:creationId xmlns:p14="http://schemas.microsoft.com/office/powerpoint/2010/main" val="2070631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86484AC-3F3D-455A-9D64-B58FE20571B2}" type="datetimeFigureOut">
              <a:rPr lang="zh-CN" altLang="en-US" smtClean="0"/>
              <a:t>2018/12/17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685862-7A0E-4D55-8B9D-AD60A85C7518}" type="slidenum">
              <a:rPr lang="zh-CN" altLang="en-US" smtClean="0"/>
              <a:t>‹#›</a:t>
            </a:fld>
            <a:endParaRPr lang="zh-CN" altLang="en-US"/>
          </a:p>
        </p:txBody>
      </p:sp>
    </p:spTree>
    <p:extLst>
      <p:ext uri="{BB962C8B-B14F-4D97-AF65-F5344CB8AC3E}">
        <p14:creationId xmlns:p14="http://schemas.microsoft.com/office/powerpoint/2010/main" val="1229437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86484AC-3F3D-455A-9D64-B58FE20571B2}" type="datetimeFigureOut">
              <a:rPr lang="zh-CN" altLang="en-US" smtClean="0"/>
              <a:t>2018/12/17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685862-7A0E-4D55-8B9D-AD60A85C7518}" type="slidenum">
              <a:rPr lang="zh-CN" altLang="en-US" smtClean="0"/>
              <a:t>‹#›</a:t>
            </a:fld>
            <a:endParaRPr lang="zh-CN" altLang="en-US"/>
          </a:p>
        </p:txBody>
      </p:sp>
    </p:spTree>
    <p:extLst>
      <p:ext uri="{BB962C8B-B14F-4D97-AF65-F5344CB8AC3E}">
        <p14:creationId xmlns:p14="http://schemas.microsoft.com/office/powerpoint/2010/main" val="1156965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86484AC-3F3D-455A-9D64-B58FE20571B2}" type="datetimeFigureOut">
              <a:rPr lang="zh-CN" altLang="en-US" smtClean="0"/>
              <a:t>2018/12/17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685862-7A0E-4D55-8B9D-AD60A85C7518}" type="slidenum">
              <a:rPr lang="zh-CN" altLang="en-US" smtClean="0"/>
              <a:t>‹#›</a:t>
            </a:fld>
            <a:endParaRPr lang="zh-CN" altLang="en-US"/>
          </a:p>
        </p:txBody>
      </p:sp>
    </p:spTree>
    <p:extLst>
      <p:ext uri="{BB962C8B-B14F-4D97-AF65-F5344CB8AC3E}">
        <p14:creationId xmlns:p14="http://schemas.microsoft.com/office/powerpoint/2010/main" val="380604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86484AC-3F3D-455A-9D64-B58FE20571B2}" type="datetimeFigureOut">
              <a:rPr lang="zh-CN" altLang="en-US" smtClean="0"/>
              <a:t>2018/12/17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685862-7A0E-4D55-8B9D-AD60A85C7518}" type="slidenum">
              <a:rPr lang="zh-CN" altLang="en-US" smtClean="0"/>
              <a:t>‹#›</a:t>
            </a:fld>
            <a:endParaRPr lang="zh-CN" altLang="en-US"/>
          </a:p>
        </p:txBody>
      </p:sp>
    </p:spTree>
    <p:extLst>
      <p:ext uri="{BB962C8B-B14F-4D97-AF65-F5344CB8AC3E}">
        <p14:creationId xmlns:p14="http://schemas.microsoft.com/office/powerpoint/2010/main" val="5805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86484AC-3F3D-455A-9D64-B58FE20571B2}" type="datetimeFigureOut">
              <a:rPr lang="zh-CN" altLang="en-US" smtClean="0"/>
              <a:t>2018/12/17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B685862-7A0E-4D55-8B9D-AD60A85C7518}" type="slidenum">
              <a:rPr lang="zh-CN" altLang="en-US" smtClean="0"/>
              <a:t>‹#›</a:t>
            </a:fld>
            <a:endParaRPr lang="zh-CN" altLang="en-US"/>
          </a:p>
        </p:txBody>
      </p:sp>
    </p:spTree>
    <p:extLst>
      <p:ext uri="{BB962C8B-B14F-4D97-AF65-F5344CB8AC3E}">
        <p14:creationId xmlns:p14="http://schemas.microsoft.com/office/powerpoint/2010/main" val="144892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484AC-3F3D-455A-9D64-B58FE20571B2}" type="datetimeFigureOut">
              <a:rPr lang="zh-CN" altLang="en-US" smtClean="0"/>
              <a:t>2018/12/17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B685862-7A0E-4D55-8B9D-AD60A85C7518}" type="slidenum">
              <a:rPr lang="zh-CN" altLang="en-US" smtClean="0"/>
              <a:t>‹#›</a:t>
            </a:fld>
            <a:endParaRPr lang="zh-CN" altLang="en-US"/>
          </a:p>
        </p:txBody>
      </p:sp>
    </p:spTree>
    <p:extLst>
      <p:ext uri="{BB962C8B-B14F-4D97-AF65-F5344CB8AC3E}">
        <p14:creationId xmlns:p14="http://schemas.microsoft.com/office/powerpoint/2010/main" val="1522707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86484AC-3F3D-455A-9D64-B58FE20571B2}" type="datetimeFigureOut">
              <a:rPr lang="zh-CN" altLang="en-US" smtClean="0"/>
              <a:t>2018/12/17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685862-7A0E-4D55-8B9D-AD60A85C7518}" type="slidenum">
              <a:rPr lang="zh-CN" altLang="en-US" smtClean="0"/>
              <a:t>‹#›</a:t>
            </a:fld>
            <a:endParaRPr lang="zh-CN" altLang="en-US"/>
          </a:p>
        </p:txBody>
      </p:sp>
    </p:spTree>
    <p:extLst>
      <p:ext uri="{BB962C8B-B14F-4D97-AF65-F5344CB8AC3E}">
        <p14:creationId xmlns:p14="http://schemas.microsoft.com/office/powerpoint/2010/main" val="1547653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86484AC-3F3D-455A-9D64-B58FE20571B2}" type="datetimeFigureOut">
              <a:rPr lang="zh-CN" altLang="en-US" smtClean="0"/>
              <a:t>2018/12/17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685862-7A0E-4D55-8B9D-AD60A85C7518}" type="slidenum">
              <a:rPr lang="zh-CN" altLang="en-US" smtClean="0"/>
              <a:t>‹#›</a:t>
            </a:fld>
            <a:endParaRPr lang="zh-CN" altLang="en-US"/>
          </a:p>
        </p:txBody>
      </p:sp>
    </p:spTree>
    <p:extLst>
      <p:ext uri="{BB962C8B-B14F-4D97-AF65-F5344CB8AC3E}">
        <p14:creationId xmlns:p14="http://schemas.microsoft.com/office/powerpoint/2010/main" val="4285039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484AC-3F3D-455A-9D64-B58FE20571B2}" type="datetimeFigureOut">
              <a:rPr lang="zh-CN" altLang="en-US" smtClean="0"/>
              <a:t>2018/12/17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685862-7A0E-4D55-8B9D-AD60A85C7518}" type="slidenum">
              <a:rPr lang="zh-CN" altLang="en-US" smtClean="0"/>
              <a:t>‹#›</a:t>
            </a:fld>
            <a:endParaRPr lang="zh-CN" altLang="en-US"/>
          </a:p>
        </p:txBody>
      </p:sp>
    </p:spTree>
    <p:extLst>
      <p:ext uri="{BB962C8B-B14F-4D97-AF65-F5344CB8AC3E}">
        <p14:creationId xmlns:p14="http://schemas.microsoft.com/office/powerpoint/2010/main" val="1820405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复习</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683189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目标代码生成</a:t>
            </a:r>
            <a:endParaRPr lang="zh-CN" altLang="en-US" dirty="0"/>
          </a:p>
        </p:txBody>
      </p:sp>
      <p:sp>
        <p:nvSpPr>
          <p:cNvPr id="3" name="内容占位符 2"/>
          <p:cNvSpPr>
            <a:spLocks noGrp="1"/>
          </p:cNvSpPr>
          <p:nvPr>
            <p:ph idx="1"/>
          </p:nvPr>
        </p:nvSpPr>
        <p:spPr>
          <a:xfrm>
            <a:off x="628649" y="1825625"/>
            <a:ext cx="8374673" cy="4351338"/>
          </a:xfrm>
        </p:spPr>
        <p:txBody>
          <a:bodyPr>
            <a:normAutofit/>
          </a:bodyPr>
          <a:lstStyle/>
          <a:p>
            <a:pPr>
              <a:lnSpc>
                <a:spcPct val="100000"/>
              </a:lnSpc>
              <a:spcBef>
                <a:spcPts val="1200"/>
              </a:spcBef>
            </a:pPr>
            <a:r>
              <a:rPr lang="zh-CN" altLang="en-US" dirty="0" smtClean="0"/>
              <a:t>目标语言</a:t>
            </a:r>
            <a:endParaRPr lang="en-US" altLang="zh-CN" dirty="0" smtClean="0"/>
          </a:p>
          <a:p>
            <a:pPr lvl="1">
              <a:lnSpc>
                <a:spcPct val="100000"/>
              </a:lnSpc>
              <a:spcBef>
                <a:spcPts val="1200"/>
              </a:spcBef>
            </a:pPr>
            <a:r>
              <a:rPr lang="zh-CN" altLang="en-US" dirty="0" smtClean="0"/>
              <a:t>指令集、寻址模式</a:t>
            </a:r>
            <a:endParaRPr lang="en-US" altLang="zh-CN" dirty="0" smtClean="0"/>
          </a:p>
          <a:p>
            <a:pPr>
              <a:lnSpc>
                <a:spcPct val="100000"/>
              </a:lnSpc>
              <a:spcBef>
                <a:spcPts val="1200"/>
              </a:spcBef>
            </a:pPr>
            <a:r>
              <a:rPr lang="zh-CN" altLang="en-US" dirty="0" smtClean="0"/>
              <a:t>过程调用</a:t>
            </a:r>
            <a:r>
              <a:rPr lang="zh-CN" altLang="en-US" dirty="0" smtClean="0"/>
              <a:t>和返回的代码生成，</a:t>
            </a:r>
            <a:r>
              <a:rPr lang="zh-CN" altLang="en-US" dirty="0" smtClean="0"/>
              <a:t>名字的</a:t>
            </a:r>
            <a:r>
              <a:rPr lang="zh-CN" altLang="en-US" dirty="0" smtClean="0"/>
              <a:t>运行时刻地址 </a:t>
            </a:r>
            <a:endParaRPr lang="en-US" altLang="zh-CN" dirty="0" smtClean="0">
              <a:solidFill>
                <a:srgbClr val="FF0000"/>
              </a:solidFill>
            </a:endParaRPr>
          </a:p>
          <a:p>
            <a:pPr>
              <a:lnSpc>
                <a:spcPct val="100000"/>
              </a:lnSpc>
              <a:spcBef>
                <a:spcPts val="1200"/>
              </a:spcBef>
            </a:pPr>
            <a:r>
              <a:rPr lang="zh-CN" altLang="en-US" dirty="0"/>
              <a:t>将中间代码划分为基本块，形成流</a:t>
            </a:r>
            <a:r>
              <a:rPr lang="zh-CN" altLang="en-US" dirty="0" smtClean="0"/>
              <a:t>图</a:t>
            </a:r>
            <a:endParaRPr lang="en-US" altLang="zh-CN" dirty="0" smtClean="0"/>
          </a:p>
          <a:p>
            <a:pPr lvl="1">
              <a:lnSpc>
                <a:spcPct val="100000"/>
              </a:lnSpc>
              <a:spcBef>
                <a:spcPts val="1200"/>
              </a:spcBef>
            </a:pPr>
            <a:r>
              <a:rPr lang="zh-CN" altLang="en-US" dirty="0" smtClean="0"/>
              <a:t>基本</a:t>
            </a:r>
            <a:r>
              <a:rPr lang="zh-CN" altLang="en-US" dirty="0"/>
              <a:t>块内的局部优化</a:t>
            </a:r>
            <a:endParaRPr lang="en-US" altLang="zh-CN" dirty="0"/>
          </a:p>
          <a:p>
            <a:pPr>
              <a:lnSpc>
                <a:spcPct val="100000"/>
              </a:lnSpc>
              <a:spcBef>
                <a:spcPts val="1200"/>
              </a:spcBef>
            </a:pPr>
            <a:r>
              <a:rPr lang="zh-CN" altLang="en-US" dirty="0"/>
              <a:t>为单个基本块生成代码的简单</a:t>
            </a:r>
            <a:r>
              <a:rPr lang="zh-CN" altLang="en-US" dirty="0"/>
              <a:t>的</a:t>
            </a:r>
            <a:r>
              <a:rPr lang="zh-CN" altLang="en-US" dirty="0"/>
              <a:t>算法 </a:t>
            </a:r>
            <a:endParaRPr lang="en-US" altLang="zh-CN" dirty="0"/>
          </a:p>
          <a:p>
            <a:pPr>
              <a:lnSpc>
                <a:spcPct val="100000"/>
              </a:lnSpc>
              <a:spcBef>
                <a:spcPts val="1200"/>
              </a:spcBef>
            </a:pPr>
            <a:r>
              <a:rPr lang="zh-CN" altLang="en-US" dirty="0"/>
              <a:t>全局</a:t>
            </a:r>
            <a:r>
              <a:rPr lang="zh-CN" altLang="en-US" dirty="0"/>
              <a:t>寄存器分配算法：图着色</a:t>
            </a:r>
            <a:r>
              <a:rPr lang="zh-CN" altLang="en-US" dirty="0"/>
              <a:t>方法 </a:t>
            </a:r>
            <a:endParaRPr lang="en-US" altLang="zh-CN" dirty="0"/>
          </a:p>
        </p:txBody>
      </p:sp>
    </p:spTree>
    <p:extLst>
      <p:ext uri="{BB962C8B-B14F-4D97-AF65-F5344CB8AC3E}">
        <p14:creationId xmlns:p14="http://schemas.microsoft.com/office/powerpoint/2010/main" val="1844899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zh-CN" altLang="en-US" smtClean="0"/>
              <a:t>机器无关的代码优化</a:t>
            </a:r>
            <a:endParaRPr lang="zh-CN" altLang="en-US" dirty="0" smtClean="0"/>
          </a:p>
        </p:txBody>
      </p:sp>
      <p:sp>
        <p:nvSpPr>
          <p:cNvPr id="103427" name="内容占位符 2"/>
          <p:cNvSpPr>
            <a:spLocks noGrp="1"/>
          </p:cNvSpPr>
          <p:nvPr>
            <p:ph idx="1"/>
          </p:nvPr>
        </p:nvSpPr>
        <p:spPr/>
        <p:txBody>
          <a:bodyPr>
            <a:normAutofit/>
          </a:bodyPr>
          <a:lstStyle/>
          <a:p>
            <a:r>
              <a:rPr lang="zh-CN" altLang="en-US" dirty="0" smtClean="0"/>
              <a:t>几种全局优化技术</a:t>
            </a:r>
            <a:endParaRPr lang="en-US" altLang="zh-CN" dirty="0" smtClean="0"/>
          </a:p>
          <a:p>
            <a:pPr lvl="1"/>
            <a:r>
              <a:rPr lang="zh-CN" altLang="en-US" dirty="0"/>
              <a:t>（全局）公共子表达式消除</a:t>
            </a:r>
            <a:endParaRPr lang="en-US" altLang="zh-CN" dirty="0"/>
          </a:p>
          <a:p>
            <a:pPr lvl="1"/>
            <a:r>
              <a:rPr lang="zh-CN" altLang="en-US" dirty="0"/>
              <a:t>复制传播</a:t>
            </a:r>
            <a:endParaRPr lang="en-US" altLang="zh-CN" dirty="0"/>
          </a:p>
          <a:p>
            <a:pPr lvl="1"/>
            <a:r>
              <a:rPr lang="zh-CN" altLang="en-US" dirty="0"/>
              <a:t>死代码消除</a:t>
            </a:r>
            <a:endParaRPr lang="en-US" altLang="zh-CN" dirty="0"/>
          </a:p>
          <a:p>
            <a:pPr lvl="1"/>
            <a:r>
              <a:rPr lang="zh-CN" altLang="en-US" dirty="0"/>
              <a:t>代码移动</a:t>
            </a:r>
            <a:endParaRPr lang="en-US" altLang="zh-CN" dirty="0"/>
          </a:p>
          <a:p>
            <a:pPr lvl="1"/>
            <a:r>
              <a:rPr lang="zh-CN" altLang="en-US" dirty="0"/>
              <a:t>归纳变量删除、强度</a:t>
            </a:r>
            <a:r>
              <a:rPr lang="zh-CN" altLang="en-US" dirty="0" smtClean="0"/>
              <a:t>消减</a:t>
            </a:r>
            <a:endParaRPr lang="en-US" altLang="zh-CN" dirty="0" smtClean="0"/>
          </a:p>
          <a:p>
            <a:r>
              <a:rPr lang="zh-CN" altLang="en-US" dirty="0" smtClean="0"/>
              <a:t>数据流分析</a:t>
            </a:r>
            <a:endParaRPr lang="en-US" altLang="zh-CN" dirty="0" smtClean="0"/>
          </a:p>
          <a:p>
            <a:pPr lvl="1"/>
            <a:r>
              <a:rPr lang="zh-CN" altLang="en-US" dirty="0" smtClean="0"/>
              <a:t>到达定值分析 </a:t>
            </a:r>
            <a:endParaRPr lang="en-US" altLang="zh-CN" dirty="0" smtClean="0"/>
          </a:p>
          <a:p>
            <a:pPr lvl="1"/>
            <a:r>
              <a:rPr lang="zh-CN" altLang="en-US" dirty="0" smtClean="0"/>
              <a:t>活跃变量分析</a:t>
            </a:r>
            <a:endParaRPr lang="en-US" altLang="zh-CN" dirty="0" smtClean="0"/>
          </a:p>
          <a:p>
            <a:pPr lvl="1"/>
            <a:r>
              <a:rPr lang="zh-CN" altLang="en-US" dirty="0" smtClean="0"/>
              <a:t>可用表达式分析</a:t>
            </a:r>
          </a:p>
          <a:p>
            <a:pPr lvl="1"/>
            <a:endParaRPr lang="zh-CN" altLang="en-US" dirty="0" smtClean="0"/>
          </a:p>
        </p:txBody>
      </p:sp>
    </p:spTree>
    <p:extLst>
      <p:ext uri="{BB962C8B-B14F-4D97-AF65-F5344CB8AC3E}">
        <p14:creationId xmlns:p14="http://schemas.microsoft.com/office/powerpoint/2010/main" val="3853608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lstStyle/>
          <a:p>
            <a:r>
              <a:rPr lang="zh-CN" altLang="en-US" dirty="0" smtClean="0"/>
              <a:t>编译器、解释器</a:t>
            </a:r>
            <a:endParaRPr lang="en-US" altLang="zh-CN" dirty="0" smtClean="0"/>
          </a:p>
          <a:p>
            <a:r>
              <a:rPr lang="zh-CN" altLang="en-US" dirty="0" smtClean="0"/>
              <a:t>步骤（</a:t>
            </a:r>
            <a:r>
              <a:rPr lang="en-US" altLang="zh-CN" dirty="0" smtClean="0"/>
              <a:t>Phase</a:t>
            </a:r>
            <a:r>
              <a:rPr lang="zh-CN" altLang="en-US" dirty="0" smtClean="0"/>
              <a:t>）</a:t>
            </a:r>
            <a:r>
              <a:rPr lang="zh-CN" altLang="en-US" dirty="0"/>
              <a:t>、</a:t>
            </a:r>
            <a:r>
              <a:rPr lang="zh-CN" altLang="en-US" dirty="0" smtClean="0"/>
              <a:t>“趟”（</a:t>
            </a:r>
            <a:r>
              <a:rPr lang="en-US" altLang="zh-CN" dirty="0" smtClean="0"/>
              <a:t>Pass</a:t>
            </a:r>
            <a:r>
              <a:rPr lang="zh-CN" altLang="en-US" dirty="0" smtClean="0"/>
              <a:t>）</a:t>
            </a:r>
            <a:endParaRPr lang="zh-CN" altLang="en-US" dirty="0"/>
          </a:p>
        </p:txBody>
      </p:sp>
    </p:spTree>
    <p:extLst>
      <p:ext uri="{BB962C8B-B14F-4D97-AF65-F5344CB8AC3E}">
        <p14:creationId xmlns:p14="http://schemas.microsoft.com/office/powerpoint/2010/main" val="1687869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524000" y="117496"/>
            <a:ext cx="4674455" cy="6681889"/>
          </a:xfrm>
          <a:prstGeom prst="rect">
            <a:avLst/>
          </a:prstGeom>
          <a:noFill/>
          <a:ln w="38100" algn="ctr">
            <a:noFill/>
            <a:miter lim="800000"/>
            <a:headEnd/>
            <a:tailEnd/>
          </a:ln>
          <a:effectLst/>
        </p:spPr>
      </p:pic>
    </p:spTree>
    <p:extLst>
      <p:ext uri="{BB962C8B-B14F-4D97-AF65-F5344CB8AC3E}">
        <p14:creationId xmlns:p14="http://schemas.microsoft.com/office/powerpoint/2010/main" val="2337409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6495"/>
          <a:stretch/>
        </p:blipFill>
        <p:spPr>
          <a:xfrm>
            <a:off x="1559169" y="58615"/>
            <a:ext cx="5443847" cy="6773486"/>
          </a:xfrm>
          <a:prstGeom prst="rect">
            <a:avLst/>
          </a:prstGeom>
        </p:spPr>
      </p:pic>
    </p:spTree>
    <p:extLst>
      <p:ext uri="{BB962C8B-B14F-4D97-AF65-F5344CB8AC3E}">
        <p14:creationId xmlns:p14="http://schemas.microsoft.com/office/powerpoint/2010/main" val="1980113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词法分析</a:t>
            </a:r>
            <a:endParaRPr lang="zh-CN" altLang="en-US" dirty="0"/>
          </a:p>
        </p:txBody>
      </p:sp>
      <p:sp>
        <p:nvSpPr>
          <p:cNvPr id="3" name="内容占位符 2"/>
          <p:cNvSpPr>
            <a:spLocks noGrp="1"/>
          </p:cNvSpPr>
          <p:nvPr>
            <p:ph idx="1"/>
          </p:nvPr>
        </p:nvSpPr>
        <p:spPr/>
        <p:txBody>
          <a:bodyPr/>
          <a:lstStyle/>
          <a:p>
            <a:r>
              <a:rPr lang="zh-CN" altLang="en-US" dirty="0" smtClean="0"/>
              <a:t>正则表达式</a:t>
            </a:r>
            <a:endParaRPr lang="en-US" altLang="zh-CN" dirty="0" smtClean="0"/>
          </a:p>
          <a:p>
            <a:r>
              <a:rPr lang="zh-CN" altLang="en-US" dirty="0"/>
              <a:t>状态转换</a:t>
            </a:r>
            <a:r>
              <a:rPr lang="zh-CN" altLang="en-US" dirty="0" smtClean="0"/>
              <a:t>图</a:t>
            </a:r>
            <a:endParaRPr lang="en-US" altLang="zh-CN" dirty="0" smtClean="0"/>
          </a:p>
          <a:p>
            <a:r>
              <a:rPr lang="zh-CN" altLang="en-US" dirty="0"/>
              <a:t>有穷</a:t>
            </a:r>
            <a:r>
              <a:rPr lang="zh-CN" altLang="en-US" dirty="0" smtClean="0"/>
              <a:t>自动机：</a:t>
            </a:r>
            <a:r>
              <a:rPr lang="en-US" altLang="zh-CN" dirty="0" smtClean="0"/>
              <a:t>NFA</a:t>
            </a:r>
            <a:r>
              <a:rPr lang="zh-CN" altLang="en-US" dirty="0" smtClean="0"/>
              <a:t>、</a:t>
            </a:r>
            <a:r>
              <a:rPr lang="en-US" altLang="zh-CN" dirty="0" smtClean="0"/>
              <a:t>DFA</a:t>
            </a:r>
          </a:p>
          <a:p>
            <a:r>
              <a:rPr lang="zh-CN" altLang="en-US" dirty="0" smtClean="0"/>
              <a:t>正则表达式 </a:t>
            </a:r>
            <a:r>
              <a:rPr lang="en-US" altLang="zh-CN" dirty="0" smtClean="0"/>
              <a:t>-&gt; NFA -&gt; DFA -&gt; DFA</a:t>
            </a:r>
            <a:r>
              <a:rPr lang="zh-CN" altLang="en-US" dirty="0" smtClean="0"/>
              <a:t>状态最小化</a:t>
            </a:r>
            <a:endParaRPr lang="en-US" altLang="zh-CN" dirty="0"/>
          </a:p>
          <a:p>
            <a:endParaRPr lang="zh-CN" altLang="en-US" dirty="0"/>
          </a:p>
        </p:txBody>
      </p:sp>
    </p:spTree>
    <p:extLst>
      <p:ext uri="{BB962C8B-B14F-4D97-AF65-F5344CB8AC3E}">
        <p14:creationId xmlns:p14="http://schemas.microsoft.com/office/powerpoint/2010/main" val="1773830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语法分析</a:t>
            </a:r>
            <a:endParaRPr lang="zh-CN" altLang="en-US" dirty="0"/>
          </a:p>
        </p:txBody>
      </p:sp>
      <p:sp>
        <p:nvSpPr>
          <p:cNvPr id="3" name="内容占位符 2"/>
          <p:cNvSpPr>
            <a:spLocks noGrp="1"/>
          </p:cNvSpPr>
          <p:nvPr>
            <p:ph idx="1"/>
          </p:nvPr>
        </p:nvSpPr>
        <p:spPr/>
        <p:txBody>
          <a:bodyPr/>
          <a:lstStyle/>
          <a:p>
            <a:r>
              <a:rPr lang="zh-CN" altLang="en-US" dirty="0" smtClean="0"/>
              <a:t>上下文无关文法</a:t>
            </a:r>
            <a:endParaRPr lang="en-US" altLang="zh-CN" dirty="0" smtClean="0"/>
          </a:p>
          <a:p>
            <a:pPr lvl="1"/>
            <a:r>
              <a:rPr lang="zh-CN" altLang="en-US" dirty="0" smtClean="0"/>
              <a:t>最左推导和最右推导、语法分析树</a:t>
            </a:r>
            <a:endParaRPr lang="en-US" altLang="zh-CN" dirty="0" smtClean="0"/>
          </a:p>
          <a:p>
            <a:pPr lvl="1"/>
            <a:r>
              <a:rPr lang="zh-CN" altLang="en-US" dirty="0" smtClean="0"/>
              <a:t>二义性、左递归及其消除</a:t>
            </a:r>
            <a:endParaRPr lang="en-US" altLang="zh-CN" dirty="0" smtClean="0"/>
          </a:p>
          <a:p>
            <a:r>
              <a:rPr lang="zh-CN" altLang="en-US" dirty="0" smtClean="0"/>
              <a:t>自顶向下分析技术</a:t>
            </a:r>
            <a:endParaRPr lang="en-US" altLang="zh-CN" dirty="0" smtClean="0"/>
          </a:p>
          <a:p>
            <a:r>
              <a:rPr lang="zh-CN" altLang="en-US" dirty="0" smtClean="0"/>
              <a:t>自底向上分析技术</a:t>
            </a:r>
            <a:endParaRPr lang="zh-CN" altLang="en-US" dirty="0"/>
          </a:p>
        </p:txBody>
      </p:sp>
    </p:spTree>
    <p:extLst>
      <p:ext uri="{BB962C8B-B14F-4D97-AF65-F5344CB8AC3E}">
        <p14:creationId xmlns:p14="http://schemas.microsoft.com/office/powerpoint/2010/main" val="4199416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语法制导的翻译</a:t>
            </a:r>
            <a:endParaRPr lang="zh-CN" altLang="en-US" dirty="0"/>
          </a:p>
        </p:txBody>
      </p:sp>
      <p:sp>
        <p:nvSpPr>
          <p:cNvPr id="3" name="内容占位符 2"/>
          <p:cNvSpPr>
            <a:spLocks noGrp="1"/>
          </p:cNvSpPr>
          <p:nvPr>
            <p:ph idx="1"/>
          </p:nvPr>
        </p:nvSpPr>
        <p:spPr/>
        <p:txBody>
          <a:bodyPr/>
          <a:lstStyle/>
          <a:p>
            <a:r>
              <a:rPr lang="zh-CN" altLang="en-US" dirty="0" smtClean="0"/>
              <a:t>语法制导定义</a:t>
            </a:r>
            <a:endParaRPr lang="en-US" altLang="zh-CN" dirty="0" smtClean="0"/>
          </a:p>
          <a:p>
            <a:pPr lvl="1"/>
            <a:r>
              <a:rPr lang="zh-CN" altLang="en-US" dirty="0" smtClean="0"/>
              <a:t>属性：综合属性、继承属性</a:t>
            </a:r>
            <a:endParaRPr lang="en-US" altLang="zh-CN" dirty="0"/>
          </a:p>
          <a:p>
            <a:pPr lvl="1"/>
            <a:r>
              <a:rPr lang="zh-CN" altLang="en-US" dirty="0" smtClean="0"/>
              <a:t>语义规则</a:t>
            </a:r>
            <a:endParaRPr lang="en-US" altLang="zh-CN" dirty="0" smtClean="0"/>
          </a:p>
          <a:p>
            <a:pPr lvl="1"/>
            <a:r>
              <a:rPr lang="zh-CN" altLang="en-US" dirty="0" smtClean="0"/>
              <a:t>属性</a:t>
            </a:r>
            <a:r>
              <a:rPr lang="zh-CN" altLang="en-US" dirty="0"/>
              <a:t>求</a:t>
            </a:r>
            <a:r>
              <a:rPr lang="zh-CN" altLang="en-US" dirty="0" smtClean="0"/>
              <a:t>值、注释语法分析树</a:t>
            </a:r>
            <a:endParaRPr lang="en-US" altLang="zh-CN" dirty="0" smtClean="0"/>
          </a:p>
          <a:p>
            <a:pPr lvl="1"/>
            <a:r>
              <a:rPr lang="zh-CN" altLang="en-US" dirty="0" smtClean="0"/>
              <a:t>依赖图</a:t>
            </a:r>
            <a:endParaRPr lang="en-US" altLang="zh-CN" dirty="0" smtClean="0"/>
          </a:p>
          <a:p>
            <a:pPr lvl="1"/>
            <a:r>
              <a:rPr lang="en-US" altLang="zh-CN" dirty="0" smtClean="0"/>
              <a:t>S</a:t>
            </a:r>
            <a:r>
              <a:rPr lang="zh-CN" altLang="en-US" dirty="0" smtClean="0"/>
              <a:t>属性定义、</a:t>
            </a:r>
            <a:r>
              <a:rPr lang="en-US" altLang="zh-CN" dirty="0" smtClean="0"/>
              <a:t>L</a:t>
            </a:r>
            <a:r>
              <a:rPr lang="zh-CN" altLang="en-US" dirty="0" smtClean="0"/>
              <a:t>属性定义</a:t>
            </a:r>
            <a:endParaRPr lang="en-US" altLang="zh-CN" dirty="0"/>
          </a:p>
          <a:p>
            <a:r>
              <a:rPr lang="zh-CN" altLang="en-US" dirty="0" smtClean="0"/>
              <a:t>语法制导的翻译方案</a:t>
            </a:r>
            <a:endParaRPr lang="zh-CN" altLang="en-US" dirty="0"/>
          </a:p>
        </p:txBody>
      </p:sp>
    </p:spTree>
    <p:extLst>
      <p:ext uri="{BB962C8B-B14F-4D97-AF65-F5344CB8AC3E}">
        <p14:creationId xmlns:p14="http://schemas.microsoft.com/office/powerpoint/2010/main" val="2925138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dirty="0" smtClean="0"/>
              <a:t>中间代码生成</a:t>
            </a:r>
            <a:endParaRPr lang="zh-CN" altLang="en-US" dirty="0" smtClean="0"/>
          </a:p>
        </p:txBody>
      </p:sp>
      <p:sp>
        <p:nvSpPr>
          <p:cNvPr id="60419" name="Rectangle 3"/>
          <p:cNvSpPr>
            <a:spLocks noGrp="1" noChangeArrowheads="1"/>
          </p:cNvSpPr>
          <p:nvPr>
            <p:ph type="body" idx="1"/>
          </p:nvPr>
        </p:nvSpPr>
        <p:spPr>
          <a:xfrm>
            <a:off x="628650" y="1825625"/>
            <a:ext cx="7886700" cy="4938590"/>
          </a:xfrm>
        </p:spPr>
        <p:txBody>
          <a:bodyPr>
            <a:normAutofit/>
          </a:bodyPr>
          <a:lstStyle/>
          <a:p>
            <a:r>
              <a:rPr lang="zh-CN" altLang="en-US" dirty="0" smtClean="0"/>
              <a:t>几种常用</a:t>
            </a:r>
            <a:r>
              <a:rPr lang="zh-CN" altLang="en-US" dirty="0"/>
              <a:t>的中间代码表示</a:t>
            </a:r>
            <a:endParaRPr lang="en-US" altLang="zh-CN" dirty="0"/>
          </a:p>
          <a:p>
            <a:pPr lvl="1"/>
            <a:r>
              <a:rPr lang="zh-CN" altLang="en-US" dirty="0"/>
              <a:t>抽象语法</a:t>
            </a:r>
            <a:r>
              <a:rPr lang="zh-CN" altLang="en-US" dirty="0" smtClean="0"/>
              <a:t>树、有</a:t>
            </a:r>
            <a:r>
              <a:rPr lang="zh-CN" altLang="en-US" dirty="0"/>
              <a:t>向无环图</a:t>
            </a:r>
            <a:endParaRPr lang="en-US" altLang="zh-CN" dirty="0"/>
          </a:p>
          <a:p>
            <a:pPr lvl="1"/>
            <a:r>
              <a:rPr lang="zh-CN" altLang="en-US" dirty="0"/>
              <a:t>三地址</a:t>
            </a:r>
            <a:r>
              <a:rPr lang="zh-CN" altLang="en-US" dirty="0" smtClean="0"/>
              <a:t>代码</a:t>
            </a:r>
            <a:endParaRPr lang="en-US" altLang="zh-CN" dirty="0"/>
          </a:p>
          <a:p>
            <a:r>
              <a:rPr lang="zh-CN" altLang="en-US" dirty="0"/>
              <a:t>用语法制导定义和翻译方案来说明源语言的各种构造怎样被翻译成中间表示</a:t>
            </a:r>
            <a:endParaRPr lang="en-US" altLang="zh-CN" dirty="0"/>
          </a:p>
          <a:p>
            <a:pPr lvl="1"/>
            <a:r>
              <a:rPr lang="zh-CN" altLang="en-US" dirty="0"/>
              <a:t>声明（和类型）</a:t>
            </a:r>
            <a:endParaRPr lang="en-US" altLang="zh-CN" dirty="0"/>
          </a:p>
          <a:p>
            <a:pPr lvl="1"/>
            <a:r>
              <a:rPr lang="zh-CN" altLang="en-US" dirty="0"/>
              <a:t>表达式和</a:t>
            </a:r>
            <a:r>
              <a:rPr lang="zh-CN" altLang="en-US" dirty="0" smtClean="0"/>
              <a:t>赋值</a:t>
            </a:r>
            <a:endParaRPr lang="en-US" altLang="zh-CN" dirty="0" smtClean="0"/>
          </a:p>
          <a:p>
            <a:pPr lvl="2"/>
            <a:r>
              <a:rPr lang="zh-CN" altLang="en-US" dirty="0" smtClean="0"/>
              <a:t>数组元素的寻址，数组引用的翻译</a:t>
            </a:r>
            <a:endParaRPr lang="en-US" altLang="zh-CN" dirty="0"/>
          </a:p>
          <a:p>
            <a:pPr lvl="1"/>
            <a:r>
              <a:rPr lang="zh-CN" altLang="en-US" dirty="0"/>
              <a:t>类型检查和类型转换</a:t>
            </a:r>
            <a:endParaRPr lang="en-US" altLang="zh-CN" dirty="0"/>
          </a:p>
          <a:p>
            <a:pPr lvl="1"/>
            <a:r>
              <a:rPr lang="zh-CN" altLang="en-US" dirty="0" smtClean="0"/>
              <a:t>控制流语句和布尔表达式</a:t>
            </a:r>
            <a:endParaRPr lang="en-US" altLang="zh-CN" dirty="0" smtClean="0"/>
          </a:p>
          <a:p>
            <a:pPr marL="914400" lvl="2" indent="0">
              <a:buNone/>
            </a:pPr>
            <a:endParaRPr lang="zh-CN" altLang="en-US" dirty="0"/>
          </a:p>
        </p:txBody>
      </p:sp>
    </p:spTree>
    <p:extLst>
      <p:ext uri="{BB962C8B-B14F-4D97-AF65-F5344CB8AC3E}">
        <p14:creationId xmlns:p14="http://schemas.microsoft.com/office/powerpoint/2010/main" val="1386216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dirty="0" smtClean="0"/>
              <a:t>运行时刻环境</a:t>
            </a:r>
            <a:endParaRPr lang="zh-CN" altLang="en-US" dirty="0" smtClean="0"/>
          </a:p>
        </p:txBody>
      </p:sp>
      <p:sp>
        <p:nvSpPr>
          <p:cNvPr id="50179" name="内容占位符 2"/>
          <p:cNvSpPr>
            <a:spLocks noGrp="1"/>
          </p:cNvSpPr>
          <p:nvPr>
            <p:ph idx="1"/>
          </p:nvPr>
        </p:nvSpPr>
        <p:spPr/>
        <p:txBody>
          <a:bodyPr/>
          <a:lstStyle/>
          <a:p>
            <a:r>
              <a:rPr lang="zh-CN" altLang="en-US" dirty="0" smtClean="0"/>
              <a:t>运行时刻组织</a:t>
            </a:r>
            <a:endParaRPr lang="en-US" altLang="zh-CN" dirty="0" smtClean="0"/>
          </a:p>
          <a:p>
            <a:r>
              <a:rPr lang="zh-CN" altLang="en-US" dirty="0" smtClean="0"/>
              <a:t>栈</a:t>
            </a:r>
            <a:endParaRPr lang="en-US" altLang="zh-CN" dirty="0" smtClean="0"/>
          </a:p>
          <a:p>
            <a:pPr lvl="1"/>
            <a:r>
              <a:rPr lang="zh-CN" altLang="en-US" dirty="0" smtClean="0"/>
              <a:t>活动树</a:t>
            </a:r>
            <a:endParaRPr lang="en-US" altLang="zh-CN" dirty="0" smtClean="0"/>
          </a:p>
          <a:p>
            <a:pPr lvl="1"/>
            <a:r>
              <a:rPr lang="zh-CN" altLang="en-US" dirty="0"/>
              <a:t>活动</a:t>
            </a:r>
            <a:r>
              <a:rPr lang="zh-CN" altLang="en-US" dirty="0" smtClean="0"/>
              <a:t>记录</a:t>
            </a:r>
            <a:endParaRPr lang="en-US" altLang="zh-CN" dirty="0" smtClean="0"/>
          </a:p>
          <a:p>
            <a:pPr lvl="1"/>
            <a:r>
              <a:rPr lang="zh-CN" altLang="en-US" dirty="0" smtClean="0"/>
              <a:t>调用代码序列、返回代码序列</a:t>
            </a:r>
            <a:endParaRPr lang="en-US" altLang="zh-CN" dirty="0" smtClean="0"/>
          </a:p>
          <a:p>
            <a:pPr lvl="1"/>
            <a:r>
              <a:rPr lang="zh-CN" altLang="en-US" dirty="0" smtClean="0"/>
              <a:t>栈</a:t>
            </a:r>
            <a:r>
              <a:rPr lang="zh-CN" altLang="en-US" dirty="0" smtClean="0"/>
              <a:t>中非局部数据访问</a:t>
            </a:r>
            <a:endParaRPr lang="en-US" altLang="zh-CN" dirty="0" smtClean="0"/>
          </a:p>
          <a:p>
            <a:r>
              <a:rPr lang="zh-CN" altLang="en-US" dirty="0" smtClean="0"/>
              <a:t>堆：垃圾回收算法</a:t>
            </a:r>
            <a:endParaRPr lang="en-US" altLang="zh-CN" dirty="0" smtClean="0"/>
          </a:p>
          <a:p>
            <a:pPr lvl="1"/>
            <a:r>
              <a:rPr lang="zh-CN" altLang="en-US" smtClean="0"/>
              <a:t>引用</a:t>
            </a:r>
            <a:r>
              <a:rPr lang="zh-CN" altLang="en-US" dirty="0" smtClean="0"/>
              <a:t>计数</a:t>
            </a:r>
            <a:endParaRPr lang="en-US" altLang="zh-CN" dirty="0" smtClean="0"/>
          </a:p>
          <a:p>
            <a:pPr lvl="1"/>
            <a:r>
              <a:rPr lang="zh-CN" altLang="en-US" dirty="0" smtClean="0"/>
              <a:t>标记</a:t>
            </a:r>
            <a:r>
              <a:rPr lang="en-US" altLang="zh-CN" dirty="0" smtClean="0"/>
              <a:t>-</a:t>
            </a:r>
            <a:r>
              <a:rPr lang="zh-CN" altLang="en-US" dirty="0" smtClean="0"/>
              <a:t>清扫、标记</a:t>
            </a:r>
            <a:r>
              <a:rPr lang="en-US" altLang="zh-CN" dirty="0" smtClean="0"/>
              <a:t>-</a:t>
            </a:r>
            <a:r>
              <a:rPr lang="zh-CN" altLang="en-US" dirty="0" smtClean="0"/>
              <a:t>压缩、复制回收器</a:t>
            </a:r>
            <a:endParaRPr lang="zh-CN" altLang="en-US" dirty="0" smtClean="0"/>
          </a:p>
        </p:txBody>
      </p:sp>
    </p:spTree>
    <p:extLst>
      <p:ext uri="{BB962C8B-B14F-4D97-AF65-F5344CB8AC3E}">
        <p14:creationId xmlns:p14="http://schemas.microsoft.com/office/powerpoint/2010/main" val="4015140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759</TotalTime>
  <Words>289</Words>
  <Application>Microsoft Office PowerPoint</Application>
  <PresentationFormat>全屏显示(4:3)</PresentationFormat>
  <Paragraphs>64</Paragraphs>
  <Slides>11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宋体</vt:lpstr>
      <vt:lpstr>Arial</vt:lpstr>
      <vt:lpstr>Calibri</vt:lpstr>
      <vt:lpstr>Calibri Light</vt:lpstr>
      <vt:lpstr>Times New Roman</vt:lpstr>
      <vt:lpstr>Office Theme</vt:lpstr>
      <vt:lpstr>复习</vt:lpstr>
      <vt:lpstr>引言</vt:lpstr>
      <vt:lpstr>PowerPoint 演示文稿</vt:lpstr>
      <vt:lpstr>PowerPoint 演示文稿</vt:lpstr>
      <vt:lpstr>词法分析</vt:lpstr>
      <vt:lpstr>语法分析</vt:lpstr>
      <vt:lpstr>语法制导的翻译</vt:lpstr>
      <vt:lpstr>中间代码生成</vt:lpstr>
      <vt:lpstr>运行时刻环境</vt:lpstr>
      <vt:lpstr>目标代码生成</vt:lpstr>
      <vt:lpstr>机器无关的代码优化</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复习</dc:title>
  <dc:creator>Hongjin</dc:creator>
  <cp:lastModifiedBy>Hongjin</cp:lastModifiedBy>
  <cp:revision>77</cp:revision>
  <dcterms:created xsi:type="dcterms:W3CDTF">2018-12-14T09:29:40Z</dcterms:created>
  <dcterms:modified xsi:type="dcterms:W3CDTF">2018-12-18T01:10:56Z</dcterms:modified>
</cp:coreProperties>
</file>