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8" r:id="rId3"/>
    <p:sldId id="384" r:id="rId4"/>
    <p:sldId id="259" r:id="rId5"/>
    <p:sldId id="261" r:id="rId6"/>
    <p:sldId id="260" r:id="rId7"/>
    <p:sldId id="262" r:id="rId8"/>
    <p:sldId id="264" r:id="rId9"/>
    <p:sldId id="265" r:id="rId11"/>
    <p:sldId id="385" r:id="rId12"/>
    <p:sldId id="267" r:id="rId13"/>
    <p:sldId id="268" r:id="rId14"/>
    <p:sldId id="386" r:id="rId15"/>
    <p:sldId id="266" r:id="rId16"/>
    <p:sldId id="271" r:id="rId17"/>
    <p:sldId id="272" r:id="rId18"/>
    <p:sldId id="273" r:id="rId19"/>
    <p:sldId id="274" r:id="rId20"/>
    <p:sldId id="275" r:id="rId21"/>
    <p:sldId id="280" r:id="rId22"/>
    <p:sldId id="276" r:id="rId23"/>
    <p:sldId id="278" r:id="rId24"/>
    <p:sldId id="400" r:id="rId25"/>
    <p:sldId id="279" r:id="rId26"/>
    <p:sldId id="401" r:id="rId27"/>
    <p:sldId id="388" r:id="rId28"/>
    <p:sldId id="390" r:id="rId29"/>
    <p:sldId id="389" r:id="rId30"/>
    <p:sldId id="391" r:id="rId31"/>
    <p:sldId id="392" r:id="rId32"/>
    <p:sldId id="394" r:id="rId33"/>
    <p:sldId id="395" r:id="rId34"/>
    <p:sldId id="396" r:id="rId35"/>
    <p:sldId id="397" r:id="rId36"/>
    <p:sldId id="398" r:id="rId37"/>
    <p:sldId id="399" r:id="rId38"/>
    <p:sldId id="281" r:id="rId39"/>
    <p:sldId id="282" r:id="rId40"/>
    <p:sldId id="283" r:id="rId41"/>
    <p:sldId id="402" r:id="rId42"/>
    <p:sldId id="403" r:id="rId43"/>
    <p:sldId id="289" r:id="rId44"/>
    <p:sldId id="405" r:id="rId45"/>
    <p:sldId id="285" r:id="rId46"/>
    <p:sldId id="404" r:id="rId47"/>
    <p:sldId id="286" r:id="rId48"/>
    <p:sldId id="406" r:id="rId49"/>
    <p:sldId id="287" r:id="rId50"/>
    <p:sldId id="288" r:id="rId51"/>
    <p:sldId id="407" r:id="rId52"/>
    <p:sldId id="325" r:id="rId53"/>
    <p:sldId id="326" r:id="rId54"/>
    <p:sldId id="327" r:id="rId55"/>
    <p:sldId id="444" r:id="rId56"/>
    <p:sldId id="328" r:id="rId57"/>
    <p:sldId id="329" r:id="rId58"/>
    <p:sldId id="330" r:id="rId59"/>
    <p:sldId id="331" r:id="rId60"/>
    <p:sldId id="295" r:id="rId61"/>
    <p:sldId id="293" r:id="rId62"/>
    <p:sldId id="332" r:id="rId63"/>
    <p:sldId id="333" r:id="rId64"/>
    <p:sldId id="445" r:id="rId65"/>
    <p:sldId id="334" r:id="rId66"/>
    <p:sldId id="335" r:id="rId67"/>
    <p:sldId id="408" r:id="rId68"/>
    <p:sldId id="410" r:id="rId69"/>
    <p:sldId id="412" r:id="rId70"/>
    <p:sldId id="413" r:id="rId71"/>
    <p:sldId id="414" r:id="rId72"/>
    <p:sldId id="415" r:id="rId73"/>
    <p:sldId id="416" r:id="rId74"/>
    <p:sldId id="417" r:id="rId75"/>
    <p:sldId id="418" r:id="rId76"/>
    <p:sldId id="419" r:id="rId77"/>
    <p:sldId id="420" r:id="rId78"/>
    <p:sldId id="421" r:id="rId79"/>
    <p:sldId id="422" r:id="rId80"/>
    <p:sldId id="423" r:id="rId81"/>
    <p:sldId id="424" r:id="rId82"/>
    <p:sldId id="425" r:id="rId83"/>
    <p:sldId id="426" r:id="rId84"/>
    <p:sldId id="427" r:id="rId85"/>
    <p:sldId id="428" r:id="rId86"/>
    <p:sldId id="429" r:id="rId87"/>
    <p:sldId id="430" r:id="rId88"/>
    <p:sldId id="431" r:id="rId89"/>
    <p:sldId id="432" r:id="rId90"/>
    <p:sldId id="433" r:id="rId91"/>
    <p:sldId id="434" r:id="rId92"/>
    <p:sldId id="435" r:id="rId93"/>
    <p:sldId id="436" r:id="rId94"/>
    <p:sldId id="437" r:id="rId95"/>
    <p:sldId id="438" r:id="rId96"/>
    <p:sldId id="439" r:id="rId97"/>
    <p:sldId id="440" r:id="rId98"/>
    <p:sldId id="339" r:id="rId99"/>
    <p:sldId id="441" r:id="rId100"/>
    <p:sldId id="340" r:id="rId101"/>
    <p:sldId id="342" r:id="rId102"/>
    <p:sldId id="341" r:id="rId103"/>
    <p:sldId id="442" r:id="rId104"/>
    <p:sldId id="343" r:id="rId105"/>
    <p:sldId id="446" r:id="rId106"/>
    <p:sldId id="368" r:id="rId107"/>
    <p:sldId id="345" r:id="rId108"/>
    <p:sldId id="346" r:id="rId109"/>
    <p:sldId id="369" r:id="rId110"/>
    <p:sldId id="370" r:id="rId111"/>
    <p:sldId id="372" r:id="rId112"/>
    <p:sldId id="373" r:id="rId113"/>
    <p:sldId id="374" r:id="rId114"/>
    <p:sldId id="375" r:id="rId115"/>
    <p:sldId id="376" r:id="rId116"/>
    <p:sldId id="377" r:id="rId117"/>
    <p:sldId id="378" r:id="rId118"/>
    <p:sldId id="379" r:id="rId119"/>
    <p:sldId id="381" r:id="rId120"/>
    <p:sldId id="380" r:id="rId121"/>
    <p:sldId id="350" r:id="rId122"/>
    <p:sldId id="351" r:id="rId123"/>
    <p:sldId id="382" r:id="rId124"/>
    <p:sldId id="352" r:id="rId125"/>
    <p:sldId id="447" r:id="rId126"/>
    <p:sldId id="353" r:id="rId127"/>
    <p:sldId id="354" r:id="rId128"/>
    <p:sldId id="355" r:id="rId129"/>
    <p:sldId id="448" r:id="rId130"/>
    <p:sldId id="356" r:id="rId131"/>
    <p:sldId id="357" r:id="rId132"/>
    <p:sldId id="358" r:id="rId133"/>
    <p:sldId id="359" r:id="rId134"/>
    <p:sldId id="360" r:id="rId135"/>
    <p:sldId id="453" r:id="rId136"/>
    <p:sldId id="454" r:id="rId137"/>
    <p:sldId id="455" r:id="rId138"/>
    <p:sldId id="362" r:id="rId139"/>
    <p:sldId id="452" r:id="rId140"/>
    <p:sldId id="537" r:id="rId141"/>
    <p:sldId id="363" r:id="rId142"/>
    <p:sldId id="456" r:id="rId143"/>
    <p:sldId id="364" r:id="rId144"/>
    <p:sldId id="365" r:id="rId145"/>
    <p:sldId id="443" r:id="rId146"/>
    <p:sldId id="366" r:id="rId147"/>
    <p:sldId id="367" r:id="rId148"/>
    <p:sldId id="324" r:id="rId14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4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2" Type="http://schemas.openxmlformats.org/officeDocument/2006/relationships/tableStyles" Target="tableStyles.xml"/><Relationship Id="rId151" Type="http://schemas.openxmlformats.org/officeDocument/2006/relationships/viewProps" Target="viewProps.xml"/><Relationship Id="rId150" Type="http://schemas.openxmlformats.org/officeDocument/2006/relationships/presProps" Target="presProps.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5463E6-3147-44E6-8F2D-630FF6CEE8F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0DAAEC-6614-418E-8B26-B28714036DF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fld id="{52582D3E-2E64-4E85-86AF-C0863355E2DC}" type="slidenum">
              <a:rPr lang="zh-CN" altLang="en-US" sz="1200"/>
            </a:fld>
            <a:endParaRPr lang="en-US" altLang="zh-CN" sz="1200"/>
          </a:p>
        </p:txBody>
      </p:sp>
      <p:sp>
        <p:nvSpPr>
          <p:cNvPr id="80899" name="Rectangle 2"/>
          <p:cNvSpPr>
            <a:spLocks noGrp="1" noRot="1" noChangeAspect="1" noChangeArrowheads="1" noTextEdit="1"/>
          </p:cNvSpPr>
          <p:nvPr>
            <p:ph type="sldImg"/>
          </p:nvPr>
        </p:nvSpPr>
        <p:spPr/>
      </p:sp>
      <p:sp>
        <p:nvSpPr>
          <p:cNvPr id="80900" name="Rectangle 3"/>
          <p:cNvSpPr>
            <a:spLocks noGrp="1" noChangeArrowheads="1"/>
          </p:cNvSpPr>
          <p:nvPr>
            <p:ph type="body" idx="1"/>
          </p:nvPr>
        </p:nvSpPr>
        <p:spPr>
          <a:noFill/>
        </p:spPr>
        <p:txBody>
          <a:bodyPr/>
          <a:lstStyle/>
          <a:p>
            <a:pPr algn="just"/>
            <a:r>
              <a:rPr lang="zh-CN" altLang="en-US" smtClean="0">
                <a:ea typeface="SimSun" pitchFamily="2" charset="-122"/>
              </a:rPr>
              <a:t> </a:t>
            </a:r>
            <a:endParaRPr lang="zh-CN" altLang="en-US" smtClean="0">
              <a:ea typeface="SimSun"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fld id="{E1D65780-8D86-494B-A8E5-6A6A1FE33272}" type="slidenum">
              <a:rPr lang="zh-CN" altLang="en-US" sz="1200"/>
            </a:fld>
            <a:endParaRPr lang="en-US" altLang="zh-CN" sz="1200"/>
          </a:p>
        </p:txBody>
      </p:sp>
      <p:sp>
        <p:nvSpPr>
          <p:cNvPr id="233475" name="Rectangle 2"/>
          <p:cNvSpPr>
            <a:spLocks noGrp="1" noRot="1" noChangeAspect="1" noChangeArrowheads="1" noTextEdit="1"/>
          </p:cNvSpPr>
          <p:nvPr>
            <p:ph type="sldImg"/>
          </p:nvPr>
        </p:nvSpPr>
        <p:spPr>
          <a:solidFill>
            <a:srgbClr val="FFFFFF"/>
          </a:solidFill>
        </p:spPr>
      </p:sp>
      <p:sp>
        <p:nvSpPr>
          <p:cNvPr id="233476"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SimSun" pitchFamily="2" charset="-122"/>
              </a:rPr>
              <a:t> </a:t>
            </a:r>
            <a:endParaRPr lang="zh-CN" altLang="en-US" smtClean="0">
              <a:ea typeface="SimSun"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fld id="{CC9736E7-F940-474F-A4B2-7332034A8E8B}" type="slidenum">
              <a:rPr lang="zh-CN" altLang="en-US" sz="1200"/>
            </a:fld>
            <a:endParaRPr lang="en-US" altLang="zh-CN" sz="1200"/>
          </a:p>
        </p:txBody>
      </p:sp>
      <p:sp>
        <p:nvSpPr>
          <p:cNvPr id="241667" name="Rectangle 2"/>
          <p:cNvSpPr>
            <a:spLocks noGrp="1" noRot="1" noChangeAspect="1" noChangeArrowheads="1" noTextEdit="1"/>
          </p:cNvSpPr>
          <p:nvPr>
            <p:ph type="sldImg"/>
          </p:nvPr>
        </p:nvSpPr>
        <p:spPr>
          <a:solidFill>
            <a:srgbClr val="FFFFFF"/>
          </a:solidFill>
        </p:spPr>
      </p:sp>
      <p:sp>
        <p:nvSpPr>
          <p:cNvPr id="241668"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SimSun" pitchFamily="2" charset="-122"/>
              </a:rPr>
              <a:t> </a:t>
            </a:r>
            <a:endParaRPr lang="zh-CN" altLang="en-US" smtClean="0">
              <a:ea typeface="SimSun"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fld id="{C786949B-56B5-43FE-853A-876E314451A6}" type="slidenum">
              <a:rPr lang="zh-CN" altLang="en-US" sz="1200"/>
            </a:fld>
            <a:endParaRPr lang="en-US" altLang="zh-CN" sz="1200"/>
          </a:p>
        </p:txBody>
      </p:sp>
      <p:sp>
        <p:nvSpPr>
          <p:cNvPr id="242691" name="Rectangle 2"/>
          <p:cNvSpPr>
            <a:spLocks noGrp="1" noRot="1" noChangeAspect="1" noChangeArrowheads="1" noTextEdit="1"/>
          </p:cNvSpPr>
          <p:nvPr>
            <p:ph type="sldImg"/>
          </p:nvPr>
        </p:nvSpPr>
        <p:spPr>
          <a:solidFill>
            <a:srgbClr val="FFFFFF"/>
          </a:solidFill>
        </p:spPr>
      </p:sp>
      <p:sp>
        <p:nvSpPr>
          <p:cNvPr id="242692"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SimSun" pitchFamily="2" charset="-122"/>
              </a:rPr>
              <a:t> </a:t>
            </a:r>
            <a:endParaRPr lang="zh-CN" altLang="en-US" smtClean="0">
              <a:ea typeface="SimSun"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fld id="{99B68700-F3C4-4A4C-B8A6-32D085C39619}" type="slidenum">
              <a:rPr lang="zh-CN" altLang="en-US" sz="1200"/>
            </a:fld>
            <a:endParaRPr lang="en-US" altLang="zh-CN" sz="1200"/>
          </a:p>
        </p:txBody>
      </p:sp>
      <p:sp>
        <p:nvSpPr>
          <p:cNvPr id="244739" name="Rectangle 2"/>
          <p:cNvSpPr>
            <a:spLocks noGrp="1" noRot="1" noChangeAspect="1" noChangeArrowheads="1" noTextEdit="1"/>
          </p:cNvSpPr>
          <p:nvPr>
            <p:ph type="sldImg"/>
          </p:nvPr>
        </p:nvSpPr>
        <p:spPr>
          <a:solidFill>
            <a:srgbClr val="FFFFFF"/>
          </a:solidFill>
        </p:spPr>
      </p:sp>
      <p:sp>
        <p:nvSpPr>
          <p:cNvPr id="244740"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SimSun" pitchFamily="2" charset="-122"/>
              </a:rPr>
              <a:t> </a:t>
            </a:r>
            <a:endParaRPr lang="zh-CN" altLang="en-US" smtClean="0">
              <a:ea typeface="SimSun"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fld id="{99B68700-F3C4-4A4C-B8A6-32D085C39619}" type="slidenum">
              <a:rPr lang="zh-CN" altLang="en-US" sz="1200"/>
            </a:fld>
            <a:endParaRPr lang="en-US" altLang="zh-CN" sz="1200"/>
          </a:p>
        </p:txBody>
      </p:sp>
      <p:sp>
        <p:nvSpPr>
          <p:cNvPr id="244739" name="Rectangle 2"/>
          <p:cNvSpPr>
            <a:spLocks noGrp="1" noRot="1" noChangeAspect="1" noChangeArrowheads="1" noTextEdit="1"/>
          </p:cNvSpPr>
          <p:nvPr>
            <p:ph type="sldImg"/>
          </p:nvPr>
        </p:nvSpPr>
        <p:spPr>
          <a:solidFill>
            <a:srgbClr val="FFFFFF"/>
          </a:solidFill>
        </p:spPr>
      </p:sp>
      <p:sp>
        <p:nvSpPr>
          <p:cNvPr id="244740"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SimSun" pitchFamily="2" charset="-122"/>
              </a:rPr>
              <a:t> </a:t>
            </a:r>
            <a:endParaRPr lang="zh-CN" altLang="en-US" smtClean="0">
              <a:ea typeface="SimSun"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fld id="{B0BD1FA3-984C-4C51-8968-041B4B3B351D}" type="slidenum">
              <a:rPr lang="zh-CN" altLang="en-US" sz="1200"/>
            </a:fld>
            <a:endParaRPr lang="en-US" altLang="zh-CN" sz="1200"/>
          </a:p>
        </p:txBody>
      </p:sp>
      <p:sp>
        <p:nvSpPr>
          <p:cNvPr id="246787" name="Rectangle 2"/>
          <p:cNvSpPr>
            <a:spLocks noGrp="1" noRot="1" noChangeAspect="1" noChangeArrowheads="1" noTextEdit="1"/>
          </p:cNvSpPr>
          <p:nvPr>
            <p:ph type="sldImg"/>
          </p:nvPr>
        </p:nvSpPr>
        <p:spPr>
          <a:solidFill>
            <a:srgbClr val="FFFFFF"/>
          </a:solidFill>
        </p:spPr>
      </p:sp>
      <p:sp>
        <p:nvSpPr>
          <p:cNvPr id="246788"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SimSun" pitchFamily="2" charset="-122"/>
              </a:rPr>
              <a:t> </a:t>
            </a:r>
            <a:endParaRPr lang="zh-CN" altLang="en-US" smtClean="0">
              <a:ea typeface="SimSun"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fld id="{66B01D0B-5EBB-4881-B031-B6D808AAD413}" type="slidenum">
              <a:rPr lang="zh-CN" altLang="en-US" sz="1200"/>
            </a:fld>
            <a:endParaRPr lang="en-US" altLang="zh-CN" sz="1200"/>
          </a:p>
        </p:txBody>
      </p:sp>
      <p:sp>
        <p:nvSpPr>
          <p:cNvPr id="89091" name="Rectangle 2"/>
          <p:cNvSpPr>
            <a:spLocks noGrp="1" noRot="1" noChangeAspect="1" noChangeArrowheads="1" noTextEdit="1"/>
          </p:cNvSpPr>
          <p:nvPr>
            <p:ph type="sldImg"/>
          </p:nvPr>
        </p:nvSpPr>
        <p:spPr/>
      </p:sp>
      <p:sp>
        <p:nvSpPr>
          <p:cNvPr id="89092" name="Rectangle 3"/>
          <p:cNvSpPr>
            <a:spLocks noGrp="1" noChangeArrowheads="1"/>
          </p:cNvSpPr>
          <p:nvPr>
            <p:ph type="body" idx="1"/>
          </p:nvPr>
        </p:nvSpPr>
        <p:spPr>
          <a:noFill/>
        </p:spPr>
        <p:txBody>
          <a:bodyPr/>
          <a:lstStyle/>
          <a:p>
            <a:pPr algn="just"/>
            <a:r>
              <a:rPr lang="zh-CN" altLang="en-US" smtClean="0">
                <a:ea typeface="SimSun" pitchFamily="2" charset="-122"/>
              </a:rPr>
              <a:t> </a:t>
            </a:r>
            <a:endParaRPr lang="zh-CN" altLang="en-US" smtClean="0">
              <a:ea typeface="SimSun"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fld id="{7BA0C92B-3B22-4925-95EB-D607A5EBA062}" type="slidenum">
              <a:rPr lang="zh-CN" altLang="en-US" sz="1200"/>
            </a:fld>
            <a:endParaRPr lang="en-US" altLang="zh-CN" sz="1200"/>
          </a:p>
        </p:txBody>
      </p:sp>
      <p:sp>
        <p:nvSpPr>
          <p:cNvPr id="107523" name="Rectangle 2"/>
          <p:cNvSpPr>
            <a:spLocks noGrp="1" noRot="1" noChangeAspect="1" noChangeArrowheads="1" noTextEdit="1"/>
          </p:cNvSpPr>
          <p:nvPr>
            <p:ph type="sldImg"/>
          </p:nvPr>
        </p:nvSpPr>
        <p:spPr>
          <a:solidFill>
            <a:srgbClr val="FFFFFF"/>
          </a:solidFill>
        </p:spPr>
      </p:sp>
      <p:sp>
        <p:nvSpPr>
          <p:cNvPr id="107524"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SimSun" pitchFamily="2" charset="-122"/>
              </a:rPr>
              <a:t> </a:t>
            </a:r>
            <a:endParaRPr lang="zh-CN" altLang="en-US" smtClean="0">
              <a:ea typeface="SimSun"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fld id="{2AA08E1B-8383-4CF3-9532-9DCF133B9B69}" type="slidenum">
              <a:rPr lang="zh-CN" altLang="en-US" sz="1200"/>
            </a:fld>
            <a:endParaRPr lang="en-US" altLang="zh-CN" sz="1200"/>
          </a:p>
        </p:txBody>
      </p:sp>
      <p:sp>
        <p:nvSpPr>
          <p:cNvPr id="102403" name="Rectangle 2"/>
          <p:cNvSpPr>
            <a:spLocks noGrp="1" noRot="1" noChangeAspect="1" noChangeArrowheads="1" noTextEdit="1"/>
          </p:cNvSpPr>
          <p:nvPr>
            <p:ph type="sldImg"/>
          </p:nvPr>
        </p:nvSpPr>
        <p:spPr>
          <a:solidFill>
            <a:srgbClr val="FFFFFF"/>
          </a:solidFill>
        </p:spPr>
      </p:sp>
      <p:sp>
        <p:nvSpPr>
          <p:cNvPr id="102404"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SimSun" pitchFamily="2" charset="-122"/>
              </a:rPr>
              <a:t> </a:t>
            </a:r>
            <a:endParaRPr lang="zh-CN" altLang="en-US" smtClean="0">
              <a:ea typeface="SimSun"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fld id="{2AA08E1B-8383-4CF3-9532-9DCF133B9B69}" type="slidenum">
              <a:rPr lang="zh-CN" altLang="en-US" sz="1200"/>
            </a:fld>
            <a:endParaRPr lang="en-US" altLang="zh-CN" sz="1200"/>
          </a:p>
        </p:txBody>
      </p:sp>
      <p:sp>
        <p:nvSpPr>
          <p:cNvPr id="102403" name="Rectangle 2"/>
          <p:cNvSpPr>
            <a:spLocks noGrp="1" noRot="1" noChangeAspect="1" noChangeArrowheads="1" noTextEdit="1"/>
          </p:cNvSpPr>
          <p:nvPr>
            <p:ph type="sldImg"/>
          </p:nvPr>
        </p:nvSpPr>
        <p:spPr>
          <a:solidFill>
            <a:srgbClr val="FFFFFF"/>
          </a:solidFill>
        </p:spPr>
      </p:sp>
      <p:sp>
        <p:nvSpPr>
          <p:cNvPr id="102404"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SimSun" pitchFamily="2" charset="-122"/>
              </a:rPr>
              <a:t> </a:t>
            </a:r>
            <a:endParaRPr lang="zh-CN" altLang="en-US" smtClean="0">
              <a:ea typeface="SimSun"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fld id="{C7C88A73-3623-4F9B-B996-0640F92C6B59}" type="slidenum">
              <a:rPr lang="zh-CN" altLang="en-US" sz="1200"/>
            </a:fld>
            <a:endParaRPr lang="en-US" altLang="zh-CN" sz="1200"/>
          </a:p>
        </p:txBody>
      </p:sp>
      <p:sp>
        <p:nvSpPr>
          <p:cNvPr id="81923" name="Rectangle 2"/>
          <p:cNvSpPr>
            <a:spLocks noGrp="1" noRot="1" noChangeAspect="1" noChangeArrowheads="1" noTextEdit="1"/>
          </p:cNvSpPr>
          <p:nvPr>
            <p:ph type="sldImg"/>
          </p:nvPr>
        </p:nvSpPr>
        <p:spPr/>
      </p:sp>
      <p:sp>
        <p:nvSpPr>
          <p:cNvPr id="81924" name="Rectangle 3"/>
          <p:cNvSpPr>
            <a:spLocks noGrp="1" noChangeArrowheads="1"/>
          </p:cNvSpPr>
          <p:nvPr>
            <p:ph type="body" idx="1"/>
          </p:nvPr>
        </p:nvSpPr>
        <p:spPr>
          <a:noFill/>
        </p:spPr>
        <p:txBody>
          <a:bodyPr/>
          <a:lstStyle/>
          <a:p>
            <a:pPr algn="just"/>
            <a:r>
              <a:rPr lang="zh-CN" altLang="en-US" smtClean="0">
                <a:ea typeface="SimSun" pitchFamily="2" charset="-122"/>
              </a:rPr>
              <a:t> </a:t>
            </a:r>
            <a:endParaRPr lang="zh-CN" altLang="en-US" smtClean="0">
              <a:ea typeface="SimSun"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fld id="{2AA08E1B-8383-4CF3-9532-9DCF133B9B69}" type="slidenum">
              <a:rPr lang="zh-CN" altLang="en-US" sz="1200"/>
            </a:fld>
            <a:endParaRPr lang="en-US" altLang="zh-CN" sz="1200"/>
          </a:p>
        </p:txBody>
      </p:sp>
      <p:sp>
        <p:nvSpPr>
          <p:cNvPr id="102403" name="Rectangle 2"/>
          <p:cNvSpPr>
            <a:spLocks noGrp="1" noRot="1" noChangeAspect="1" noChangeArrowheads="1" noTextEdit="1"/>
          </p:cNvSpPr>
          <p:nvPr>
            <p:ph type="sldImg"/>
          </p:nvPr>
        </p:nvSpPr>
        <p:spPr>
          <a:solidFill>
            <a:srgbClr val="FFFFFF"/>
          </a:solidFill>
        </p:spPr>
      </p:sp>
      <p:sp>
        <p:nvSpPr>
          <p:cNvPr id="102404"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SimSun" pitchFamily="2" charset="-122"/>
              </a:rPr>
              <a:t> </a:t>
            </a:r>
            <a:endParaRPr lang="zh-CN" altLang="en-US" smtClean="0">
              <a:ea typeface="SimSun"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fld id="{2AA08E1B-8383-4CF3-9532-9DCF133B9B69}" type="slidenum">
              <a:rPr lang="zh-CN" altLang="en-US" sz="1200"/>
            </a:fld>
            <a:endParaRPr lang="en-US" altLang="zh-CN" sz="1200"/>
          </a:p>
        </p:txBody>
      </p:sp>
      <p:sp>
        <p:nvSpPr>
          <p:cNvPr id="102403" name="Rectangle 2"/>
          <p:cNvSpPr>
            <a:spLocks noGrp="1" noRot="1" noChangeAspect="1" noChangeArrowheads="1" noTextEdit="1"/>
          </p:cNvSpPr>
          <p:nvPr>
            <p:ph type="sldImg"/>
          </p:nvPr>
        </p:nvSpPr>
        <p:spPr>
          <a:solidFill>
            <a:srgbClr val="FFFFFF"/>
          </a:solidFill>
        </p:spPr>
      </p:sp>
      <p:sp>
        <p:nvSpPr>
          <p:cNvPr id="102404"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SimSun" pitchFamily="2" charset="-122"/>
              </a:rPr>
              <a:t> </a:t>
            </a:r>
            <a:endParaRPr lang="zh-CN" altLang="en-US" smtClean="0">
              <a:ea typeface="SimSun"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fld id="{FE84E5F2-67D2-43E0-A833-4F760AED54D6}" type="slidenum">
              <a:rPr lang="zh-CN" altLang="en-US" sz="1200"/>
            </a:fld>
            <a:endParaRPr lang="en-US" altLang="zh-CN" sz="1200"/>
          </a:p>
        </p:txBody>
      </p:sp>
      <p:sp>
        <p:nvSpPr>
          <p:cNvPr id="105475" name="Rectangle 2"/>
          <p:cNvSpPr>
            <a:spLocks noGrp="1" noRot="1" noChangeAspect="1" noChangeArrowheads="1" noTextEdit="1"/>
          </p:cNvSpPr>
          <p:nvPr>
            <p:ph type="sldImg"/>
          </p:nvPr>
        </p:nvSpPr>
        <p:spPr>
          <a:solidFill>
            <a:srgbClr val="FFFFFF"/>
          </a:solidFill>
        </p:spPr>
      </p:sp>
      <p:sp>
        <p:nvSpPr>
          <p:cNvPr id="105476"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SimSun" pitchFamily="2" charset="-122"/>
              </a:rPr>
              <a:t> </a:t>
            </a:r>
            <a:endParaRPr lang="zh-CN" altLang="en-US" smtClean="0">
              <a:ea typeface="SimSun"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fld id="{68128498-D4B4-472F-8BB1-C4ADD97BCF8E}" type="slidenum">
              <a:rPr lang="zh-CN" altLang="en-US" sz="1200"/>
            </a:fld>
            <a:endParaRPr lang="en-US" altLang="zh-CN" sz="1200"/>
          </a:p>
        </p:txBody>
      </p:sp>
      <p:sp>
        <p:nvSpPr>
          <p:cNvPr id="103427" name="Rectangle 2"/>
          <p:cNvSpPr>
            <a:spLocks noGrp="1" noRot="1" noChangeAspect="1" noChangeArrowheads="1" noTextEdit="1"/>
          </p:cNvSpPr>
          <p:nvPr>
            <p:ph type="sldImg"/>
          </p:nvPr>
        </p:nvSpPr>
        <p:spPr>
          <a:solidFill>
            <a:srgbClr val="FFFFFF"/>
          </a:solidFill>
        </p:spPr>
      </p:sp>
      <p:sp>
        <p:nvSpPr>
          <p:cNvPr id="103428"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SimSun" pitchFamily="2" charset="-122"/>
              </a:rPr>
              <a:t> </a:t>
            </a:r>
            <a:endParaRPr lang="zh-CN" altLang="en-US" smtClean="0">
              <a:ea typeface="SimSun"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p:sp>
      <p:sp>
        <p:nvSpPr>
          <p:cNvPr id="76803" name="备注占位符 2"/>
          <p:cNvSpPr>
            <a:spLocks noGrp="1"/>
          </p:cNvSpPr>
          <p:nvPr>
            <p:ph type="body" idx="1"/>
          </p:nvPr>
        </p:nvSpPr>
        <p:spPr>
          <a:noFill/>
        </p:spPr>
        <p:txBody>
          <a:bodyPr/>
          <a:lstStyle/>
          <a:p>
            <a:endParaRPr lang="zh-CN" altLang="en-US" smtClean="0"/>
          </a:p>
        </p:txBody>
      </p:sp>
      <p:sp>
        <p:nvSpPr>
          <p:cNvPr id="76804" name="灯片编号占位符 3"/>
          <p:cNvSpPr>
            <a:spLocks noGrp="1"/>
          </p:cNvSpPr>
          <p:nvPr>
            <p:ph type="sldNum" sz="quarter" idx="5"/>
          </p:nvPr>
        </p:nvSpPr>
        <p:spPr>
          <a:noFill/>
        </p:spPr>
        <p:txBody>
          <a:bodyPr/>
          <a:lstStyle/>
          <a:p>
            <a:fld id="{B5550314-2962-46EA-8620-A3EA562460C5}" type="slidenum">
              <a:rPr lang="en-US" altLang="zh-CN" smtClean="0"/>
            </a:fld>
            <a:endParaRPr lang="en-US" altLang="zh-CN"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fld id="{80D96983-DB5F-4F9C-898A-29D1FCA7E8FC}" type="slidenum">
              <a:rPr lang="zh-CN" altLang="en-US" sz="1200"/>
            </a:fld>
            <a:endParaRPr lang="en-US" altLang="zh-CN" sz="1200"/>
          </a:p>
        </p:txBody>
      </p:sp>
      <p:sp>
        <p:nvSpPr>
          <p:cNvPr id="142339" name="Rectangle 2"/>
          <p:cNvSpPr>
            <a:spLocks noGrp="1" noRot="1" noChangeAspect="1" noChangeArrowheads="1" noTextEdit="1"/>
          </p:cNvSpPr>
          <p:nvPr>
            <p:ph type="sldImg"/>
          </p:nvPr>
        </p:nvSpPr>
        <p:spPr/>
      </p:sp>
      <p:sp>
        <p:nvSpPr>
          <p:cNvPr id="142340" name="Rectangle 3"/>
          <p:cNvSpPr>
            <a:spLocks noGrp="1" noChangeArrowheads="1"/>
          </p:cNvSpPr>
          <p:nvPr>
            <p:ph type="body" idx="1"/>
          </p:nvPr>
        </p:nvSpPr>
        <p:spPr>
          <a:noFill/>
        </p:spPr>
        <p:txBody>
          <a:bodyPr/>
          <a:lstStyle/>
          <a:p>
            <a:pPr algn="just"/>
            <a:r>
              <a:rPr lang="zh-CN" altLang="en-US" smtClean="0">
                <a:ea typeface="SimSun" pitchFamily="2" charset="-122"/>
              </a:rPr>
              <a:t> </a:t>
            </a:r>
            <a:endParaRPr lang="zh-CN" altLang="en-US" smtClean="0">
              <a:ea typeface="SimSun"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fld id="{C66E2CCB-3458-4568-85CB-0F85665026DB}" type="slidenum">
              <a:rPr lang="zh-CN" altLang="en-US" sz="1200"/>
            </a:fld>
            <a:endParaRPr lang="en-US" altLang="zh-CN" sz="1200"/>
          </a:p>
        </p:txBody>
      </p:sp>
      <p:sp>
        <p:nvSpPr>
          <p:cNvPr id="143363" name="Rectangle 2"/>
          <p:cNvSpPr>
            <a:spLocks noGrp="1" noRot="1" noChangeAspect="1" noChangeArrowheads="1" noTextEdit="1"/>
          </p:cNvSpPr>
          <p:nvPr>
            <p:ph type="sldImg"/>
          </p:nvPr>
        </p:nvSpPr>
        <p:spPr/>
      </p:sp>
      <p:sp>
        <p:nvSpPr>
          <p:cNvPr id="143364" name="Rectangle 3"/>
          <p:cNvSpPr>
            <a:spLocks noGrp="1" noChangeArrowheads="1"/>
          </p:cNvSpPr>
          <p:nvPr>
            <p:ph type="body" idx="1"/>
          </p:nvPr>
        </p:nvSpPr>
        <p:spPr>
          <a:noFill/>
        </p:spPr>
        <p:txBody>
          <a:bodyPr/>
          <a:lstStyle/>
          <a:p>
            <a:pPr algn="just"/>
            <a:r>
              <a:rPr lang="zh-CN" altLang="en-US" smtClean="0">
                <a:ea typeface="SimSun" pitchFamily="2" charset="-122"/>
              </a:rPr>
              <a:t> </a:t>
            </a:r>
            <a:endParaRPr lang="zh-CN" altLang="en-US" smtClean="0">
              <a:ea typeface="SimSun"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fld id="{9BC1D633-7782-49DC-8021-E4CEB25413E3}" type="slidenum">
              <a:rPr lang="zh-CN" altLang="en-US" sz="1200"/>
            </a:fld>
            <a:endParaRPr lang="en-US" altLang="zh-CN" sz="1200"/>
          </a:p>
        </p:txBody>
      </p:sp>
      <p:sp>
        <p:nvSpPr>
          <p:cNvPr id="145411" name="Rectangle 2"/>
          <p:cNvSpPr>
            <a:spLocks noGrp="1" noRot="1" noChangeAspect="1" noChangeArrowheads="1" noTextEdit="1"/>
          </p:cNvSpPr>
          <p:nvPr>
            <p:ph type="sldImg"/>
          </p:nvPr>
        </p:nvSpPr>
        <p:spPr/>
      </p:sp>
      <p:sp>
        <p:nvSpPr>
          <p:cNvPr id="145412" name="Rectangle 3"/>
          <p:cNvSpPr>
            <a:spLocks noGrp="1" noChangeArrowheads="1"/>
          </p:cNvSpPr>
          <p:nvPr>
            <p:ph type="body" idx="1"/>
          </p:nvPr>
        </p:nvSpPr>
        <p:spPr>
          <a:noFill/>
        </p:spPr>
        <p:txBody>
          <a:bodyPr/>
          <a:lstStyle/>
          <a:p>
            <a:pPr algn="just"/>
            <a:r>
              <a:rPr lang="zh-CN" altLang="en-US" dirty="0" smtClean="0">
                <a:ea typeface="SimSun" pitchFamily="2" charset="-122"/>
              </a:rPr>
              <a:t> </a:t>
            </a:r>
            <a:endParaRPr lang="zh-CN" altLang="en-US" dirty="0" smtClean="0">
              <a:ea typeface="SimSun"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fld id="{11DBDB76-A655-45FE-B70D-F2FD84B7F529}" type="slidenum">
              <a:rPr lang="zh-CN" altLang="en-US" sz="1200"/>
            </a:fld>
            <a:endParaRPr lang="en-US" altLang="zh-CN" sz="1200"/>
          </a:p>
        </p:txBody>
      </p:sp>
      <p:sp>
        <p:nvSpPr>
          <p:cNvPr id="150531" name="Rectangle 2"/>
          <p:cNvSpPr>
            <a:spLocks noGrp="1" noRot="1" noChangeAspect="1" noChangeArrowheads="1" noTextEdit="1"/>
          </p:cNvSpPr>
          <p:nvPr>
            <p:ph type="sldImg"/>
          </p:nvPr>
        </p:nvSpPr>
        <p:spPr/>
      </p:sp>
      <p:sp>
        <p:nvSpPr>
          <p:cNvPr id="150532" name="Rectangle 3"/>
          <p:cNvSpPr>
            <a:spLocks noGrp="1" noChangeArrowheads="1"/>
          </p:cNvSpPr>
          <p:nvPr>
            <p:ph type="body" idx="1"/>
          </p:nvPr>
        </p:nvSpPr>
        <p:spPr>
          <a:noFill/>
        </p:spPr>
        <p:txBody>
          <a:bodyPr/>
          <a:lstStyle/>
          <a:p>
            <a:pPr algn="just"/>
            <a:r>
              <a:rPr lang="zh-CN" altLang="en-US" smtClean="0">
                <a:ea typeface="SimSun" pitchFamily="2" charset="-122"/>
              </a:rPr>
              <a:t> </a:t>
            </a:r>
            <a:endParaRPr lang="zh-CN" altLang="en-US" smtClean="0">
              <a:ea typeface="SimSun"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fld id="{1D54118F-8052-4360-A5CC-F3BD52D4F677}" type="slidenum">
              <a:rPr lang="zh-CN" altLang="en-US" sz="1200"/>
            </a:fld>
            <a:endParaRPr lang="en-US" altLang="zh-CN" sz="1200"/>
          </a:p>
        </p:txBody>
      </p:sp>
      <p:sp>
        <p:nvSpPr>
          <p:cNvPr id="151555" name="Rectangle 2"/>
          <p:cNvSpPr>
            <a:spLocks noGrp="1" noRot="1" noChangeAspect="1" noChangeArrowheads="1" noTextEdit="1"/>
          </p:cNvSpPr>
          <p:nvPr>
            <p:ph type="sldImg"/>
          </p:nvPr>
        </p:nvSpPr>
        <p:spPr/>
      </p:sp>
      <p:sp>
        <p:nvSpPr>
          <p:cNvPr id="151556" name="Rectangle 3"/>
          <p:cNvSpPr>
            <a:spLocks noGrp="1" noChangeArrowheads="1"/>
          </p:cNvSpPr>
          <p:nvPr>
            <p:ph type="body" idx="1"/>
          </p:nvPr>
        </p:nvSpPr>
        <p:spPr>
          <a:noFill/>
        </p:spPr>
        <p:txBody>
          <a:bodyPr/>
          <a:lstStyle/>
          <a:p>
            <a:pPr algn="just"/>
            <a:r>
              <a:rPr lang="zh-CN" altLang="en-US" smtClean="0">
                <a:ea typeface="SimSun" pitchFamily="2" charset="-122"/>
              </a:rPr>
              <a:t> </a:t>
            </a:r>
            <a:endParaRPr lang="zh-CN" altLang="en-US" smtClean="0">
              <a:ea typeface="SimSun"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fld id="{0EEC059D-AC2D-4A01-AAC7-15E81A8616F6}" type="slidenum">
              <a:rPr lang="zh-CN" altLang="en-US" sz="1200"/>
            </a:fld>
            <a:endParaRPr lang="en-US" altLang="zh-CN" sz="1200"/>
          </a:p>
        </p:txBody>
      </p:sp>
      <p:sp>
        <p:nvSpPr>
          <p:cNvPr id="82947" name="Rectangle 2050"/>
          <p:cNvSpPr>
            <a:spLocks noGrp="1" noRot="1" noChangeAspect="1" noChangeArrowheads="1" noTextEdit="1"/>
          </p:cNvSpPr>
          <p:nvPr>
            <p:ph type="sldImg"/>
          </p:nvPr>
        </p:nvSpPr>
        <p:spPr/>
      </p:sp>
      <p:sp>
        <p:nvSpPr>
          <p:cNvPr id="82948" name="Rectangle 2051"/>
          <p:cNvSpPr>
            <a:spLocks noGrp="1" noChangeArrowheads="1"/>
          </p:cNvSpPr>
          <p:nvPr>
            <p:ph type="body" idx="1"/>
          </p:nvPr>
        </p:nvSpPr>
        <p:spPr>
          <a:noFill/>
        </p:spPr>
        <p:txBody>
          <a:bodyPr/>
          <a:lstStyle/>
          <a:p>
            <a:pPr algn="just"/>
            <a:r>
              <a:rPr lang="zh-CN" altLang="en-US" smtClean="0">
                <a:ea typeface="SimSun" pitchFamily="2" charset="-122"/>
              </a:rPr>
              <a:t> </a:t>
            </a:r>
            <a:endParaRPr lang="zh-CN" altLang="en-US" smtClean="0">
              <a:ea typeface="SimSun"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fld id="{C3725469-28EA-4BF0-98C0-7065803F5DDD}" type="slidenum">
              <a:rPr lang="zh-CN" altLang="en-US" sz="1200"/>
            </a:fld>
            <a:endParaRPr lang="en-US" altLang="zh-CN" sz="1200"/>
          </a:p>
        </p:txBody>
      </p:sp>
      <p:sp>
        <p:nvSpPr>
          <p:cNvPr id="152579" name="Rectangle 2"/>
          <p:cNvSpPr>
            <a:spLocks noGrp="1" noRot="1" noChangeAspect="1" noChangeArrowheads="1" noTextEdit="1"/>
          </p:cNvSpPr>
          <p:nvPr>
            <p:ph type="sldImg"/>
          </p:nvPr>
        </p:nvSpPr>
        <p:spPr/>
      </p:sp>
      <p:sp>
        <p:nvSpPr>
          <p:cNvPr id="152580" name="Rectangle 3"/>
          <p:cNvSpPr>
            <a:spLocks noGrp="1" noChangeArrowheads="1"/>
          </p:cNvSpPr>
          <p:nvPr>
            <p:ph type="body" idx="1"/>
          </p:nvPr>
        </p:nvSpPr>
        <p:spPr>
          <a:noFill/>
        </p:spPr>
        <p:txBody>
          <a:bodyPr/>
          <a:lstStyle/>
          <a:p>
            <a:pPr algn="just"/>
            <a:r>
              <a:rPr lang="zh-CN" altLang="en-US" smtClean="0">
                <a:ea typeface="SimSun" pitchFamily="2" charset="-122"/>
              </a:rPr>
              <a:t> </a:t>
            </a:r>
            <a:endParaRPr lang="zh-CN" altLang="en-US" smtClean="0">
              <a:ea typeface="SimSun"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fld id="{674315D2-A838-422A-B77D-44531FBECAC7}" type="slidenum">
              <a:rPr lang="zh-CN" altLang="en-US" sz="1200"/>
            </a:fld>
            <a:endParaRPr lang="en-US" altLang="zh-CN" sz="1200"/>
          </a:p>
        </p:txBody>
      </p:sp>
      <p:sp>
        <p:nvSpPr>
          <p:cNvPr id="153603" name="Rectangle 2"/>
          <p:cNvSpPr>
            <a:spLocks noGrp="1" noRot="1" noChangeAspect="1" noChangeArrowheads="1" noTextEdit="1"/>
          </p:cNvSpPr>
          <p:nvPr>
            <p:ph type="sldImg"/>
          </p:nvPr>
        </p:nvSpPr>
        <p:spPr/>
      </p:sp>
      <p:sp>
        <p:nvSpPr>
          <p:cNvPr id="153604" name="Rectangle 3"/>
          <p:cNvSpPr>
            <a:spLocks noGrp="1" noChangeArrowheads="1"/>
          </p:cNvSpPr>
          <p:nvPr>
            <p:ph type="body" idx="1"/>
          </p:nvPr>
        </p:nvSpPr>
        <p:spPr>
          <a:noFill/>
        </p:spPr>
        <p:txBody>
          <a:bodyPr/>
          <a:lstStyle/>
          <a:p>
            <a:pPr algn="just"/>
            <a:r>
              <a:rPr lang="zh-CN" altLang="en-US" smtClean="0">
                <a:ea typeface="SimSun" pitchFamily="2" charset="-122"/>
              </a:rPr>
              <a:t> </a:t>
            </a:r>
            <a:endParaRPr lang="zh-CN" altLang="en-US" smtClean="0">
              <a:ea typeface="SimSun"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fld id="{04F5BC9B-A1F2-4069-AE4F-8391F74F2467}" type="slidenum">
              <a:rPr lang="zh-CN" altLang="en-US" sz="1200"/>
            </a:fld>
            <a:endParaRPr lang="en-US" altLang="zh-CN" sz="1200"/>
          </a:p>
        </p:txBody>
      </p:sp>
      <p:sp>
        <p:nvSpPr>
          <p:cNvPr id="154627" name="Rectangle 2"/>
          <p:cNvSpPr>
            <a:spLocks noGrp="1" noRot="1" noChangeAspect="1" noChangeArrowheads="1" noTextEdit="1"/>
          </p:cNvSpPr>
          <p:nvPr>
            <p:ph type="sldImg"/>
          </p:nvPr>
        </p:nvSpPr>
        <p:spPr/>
      </p:sp>
      <p:sp>
        <p:nvSpPr>
          <p:cNvPr id="154628" name="Rectangle 3"/>
          <p:cNvSpPr>
            <a:spLocks noGrp="1" noChangeArrowheads="1"/>
          </p:cNvSpPr>
          <p:nvPr>
            <p:ph type="body" idx="1"/>
          </p:nvPr>
        </p:nvSpPr>
        <p:spPr>
          <a:noFill/>
        </p:spPr>
        <p:txBody>
          <a:bodyPr/>
          <a:lstStyle/>
          <a:p>
            <a:pPr algn="just"/>
            <a:r>
              <a:rPr lang="zh-CN" altLang="en-US" smtClean="0">
                <a:ea typeface="SimSun" pitchFamily="2" charset="-122"/>
              </a:rPr>
              <a:t> </a:t>
            </a:r>
            <a:endParaRPr lang="zh-CN" altLang="en-US" smtClean="0">
              <a:ea typeface="SimSun"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fld id="{B5DFA977-35F4-4FFB-8935-325B8281DF74}" type="slidenum">
              <a:rPr lang="zh-CN" altLang="en-US" sz="1200"/>
            </a:fld>
            <a:endParaRPr lang="en-US" altLang="zh-CN" sz="1200"/>
          </a:p>
        </p:txBody>
      </p:sp>
      <p:sp>
        <p:nvSpPr>
          <p:cNvPr id="157699" name="Rectangle 2"/>
          <p:cNvSpPr>
            <a:spLocks noGrp="1" noRot="1" noChangeAspect="1" noChangeArrowheads="1" noTextEdit="1"/>
          </p:cNvSpPr>
          <p:nvPr>
            <p:ph type="sldImg"/>
          </p:nvPr>
        </p:nvSpPr>
        <p:spPr/>
      </p:sp>
      <p:sp>
        <p:nvSpPr>
          <p:cNvPr id="157700" name="Rectangle 3"/>
          <p:cNvSpPr>
            <a:spLocks noGrp="1" noChangeArrowheads="1"/>
          </p:cNvSpPr>
          <p:nvPr>
            <p:ph type="body" idx="1"/>
          </p:nvPr>
        </p:nvSpPr>
        <p:spPr>
          <a:noFill/>
        </p:spPr>
        <p:txBody>
          <a:bodyPr/>
          <a:lstStyle/>
          <a:p>
            <a:pPr algn="just"/>
            <a:r>
              <a:rPr lang="zh-CN" altLang="en-US" smtClean="0">
                <a:ea typeface="SimSun" pitchFamily="2" charset="-122"/>
              </a:rPr>
              <a:t> </a:t>
            </a:r>
            <a:endParaRPr lang="zh-CN" altLang="en-US" smtClean="0">
              <a:ea typeface="SimSun"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fld id="{FF430523-1261-48F5-926B-973EEA2FCF6A}" type="slidenum">
              <a:rPr lang="zh-CN" altLang="en-US" sz="1200"/>
            </a:fld>
            <a:endParaRPr lang="en-US" altLang="zh-CN" sz="1200"/>
          </a:p>
        </p:txBody>
      </p:sp>
      <p:sp>
        <p:nvSpPr>
          <p:cNvPr id="158723" name="Rectangle 2"/>
          <p:cNvSpPr>
            <a:spLocks noGrp="1" noRot="1" noChangeAspect="1" noChangeArrowheads="1" noTextEdit="1"/>
          </p:cNvSpPr>
          <p:nvPr>
            <p:ph type="sldImg"/>
          </p:nvPr>
        </p:nvSpPr>
        <p:spPr/>
      </p:sp>
      <p:sp>
        <p:nvSpPr>
          <p:cNvPr id="158724" name="Rectangle 3"/>
          <p:cNvSpPr>
            <a:spLocks noGrp="1" noChangeArrowheads="1"/>
          </p:cNvSpPr>
          <p:nvPr>
            <p:ph type="body" idx="1"/>
          </p:nvPr>
        </p:nvSpPr>
        <p:spPr>
          <a:noFill/>
        </p:spPr>
        <p:txBody>
          <a:bodyPr/>
          <a:lstStyle/>
          <a:p>
            <a:pPr algn="just"/>
            <a:r>
              <a:rPr lang="zh-CN" altLang="en-US" smtClean="0">
                <a:ea typeface="SimSun" pitchFamily="2" charset="-122"/>
              </a:rPr>
              <a:t> </a:t>
            </a:r>
            <a:endParaRPr lang="zh-CN" altLang="en-US" smtClean="0">
              <a:ea typeface="SimSun"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fld id="{6263211D-C8A7-4158-9735-44BDA47BA3F1}" type="slidenum">
              <a:rPr lang="zh-CN" altLang="en-US" sz="1200"/>
            </a:fld>
            <a:endParaRPr lang="en-US" altLang="zh-CN" sz="1200"/>
          </a:p>
        </p:txBody>
      </p:sp>
      <p:sp>
        <p:nvSpPr>
          <p:cNvPr id="162819" name="Rectangle 2"/>
          <p:cNvSpPr>
            <a:spLocks noGrp="1" noRot="1" noChangeAspect="1" noChangeArrowheads="1" noTextEdit="1"/>
          </p:cNvSpPr>
          <p:nvPr>
            <p:ph type="sldImg"/>
          </p:nvPr>
        </p:nvSpPr>
        <p:spPr/>
      </p:sp>
      <p:sp>
        <p:nvSpPr>
          <p:cNvPr id="162820" name="Rectangle 3"/>
          <p:cNvSpPr>
            <a:spLocks noGrp="1" noChangeArrowheads="1"/>
          </p:cNvSpPr>
          <p:nvPr>
            <p:ph type="body" idx="1"/>
          </p:nvPr>
        </p:nvSpPr>
        <p:spPr>
          <a:noFill/>
        </p:spPr>
        <p:txBody>
          <a:bodyPr/>
          <a:lstStyle/>
          <a:p>
            <a:pPr algn="just"/>
            <a:r>
              <a:rPr lang="zh-CN" altLang="en-US" smtClean="0">
                <a:ea typeface="SimSun" pitchFamily="2" charset="-122"/>
              </a:rPr>
              <a:t> </a:t>
            </a:r>
            <a:endParaRPr lang="zh-CN" altLang="en-US" smtClean="0">
              <a:ea typeface="SimSun"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fld id="{27DD5733-7E61-495C-A482-046084764ED6}" type="slidenum">
              <a:rPr lang="zh-CN" altLang="en-US" sz="1200"/>
            </a:fld>
            <a:endParaRPr lang="en-US" altLang="zh-CN" sz="1200"/>
          </a:p>
        </p:txBody>
      </p:sp>
      <p:sp>
        <p:nvSpPr>
          <p:cNvPr id="164867" name="Rectangle 2"/>
          <p:cNvSpPr>
            <a:spLocks noGrp="1" noRot="1" noChangeAspect="1" noChangeArrowheads="1" noTextEdit="1"/>
          </p:cNvSpPr>
          <p:nvPr>
            <p:ph type="sldImg"/>
          </p:nvPr>
        </p:nvSpPr>
        <p:spPr/>
      </p:sp>
      <p:sp>
        <p:nvSpPr>
          <p:cNvPr id="164868" name="Rectangle 3"/>
          <p:cNvSpPr>
            <a:spLocks noGrp="1" noChangeArrowheads="1"/>
          </p:cNvSpPr>
          <p:nvPr>
            <p:ph type="body" idx="1"/>
          </p:nvPr>
        </p:nvSpPr>
        <p:spPr>
          <a:noFill/>
        </p:spPr>
        <p:txBody>
          <a:bodyPr/>
          <a:lstStyle/>
          <a:p>
            <a:pPr algn="just"/>
            <a:r>
              <a:rPr lang="zh-CN" altLang="en-US" smtClean="0">
                <a:ea typeface="SimSun" pitchFamily="2" charset="-122"/>
              </a:rPr>
              <a:t> </a:t>
            </a:r>
            <a:endParaRPr lang="zh-CN" altLang="en-US" smtClean="0">
              <a:ea typeface="SimSun"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fld id="{628DB5C7-B0C3-4152-8444-C01EEC801150}" type="slidenum">
              <a:rPr lang="zh-CN" altLang="en-US" sz="1200"/>
            </a:fld>
            <a:endParaRPr lang="en-US" altLang="zh-CN" sz="1200"/>
          </a:p>
        </p:txBody>
      </p:sp>
      <p:sp>
        <p:nvSpPr>
          <p:cNvPr id="166915" name="Rectangle 2"/>
          <p:cNvSpPr>
            <a:spLocks noGrp="1" noRot="1" noChangeAspect="1" noChangeArrowheads="1" noTextEdit="1"/>
          </p:cNvSpPr>
          <p:nvPr>
            <p:ph type="sldImg"/>
          </p:nvPr>
        </p:nvSpPr>
        <p:spPr/>
      </p:sp>
      <p:sp>
        <p:nvSpPr>
          <p:cNvPr id="166916" name="Rectangle 3"/>
          <p:cNvSpPr>
            <a:spLocks noGrp="1" noChangeArrowheads="1"/>
          </p:cNvSpPr>
          <p:nvPr>
            <p:ph type="body" idx="1"/>
          </p:nvPr>
        </p:nvSpPr>
        <p:spPr>
          <a:noFill/>
        </p:spPr>
        <p:txBody>
          <a:bodyPr/>
          <a:lstStyle/>
          <a:p>
            <a:pPr algn="just"/>
            <a:r>
              <a:rPr lang="zh-CN" altLang="en-US" smtClean="0">
                <a:ea typeface="SimSun" pitchFamily="2" charset="-122"/>
              </a:rPr>
              <a:t> </a:t>
            </a:r>
            <a:endParaRPr lang="zh-CN" altLang="en-US" smtClean="0">
              <a:ea typeface="SimSun"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fld id="{F5E786CF-DFD2-4598-85E0-2EDD970F9384}" type="slidenum">
              <a:rPr lang="zh-CN" altLang="en-US" sz="1200"/>
            </a:fld>
            <a:endParaRPr lang="en-US" altLang="zh-CN" sz="1200"/>
          </a:p>
        </p:txBody>
      </p:sp>
      <p:sp>
        <p:nvSpPr>
          <p:cNvPr id="167939" name="Rectangle 2"/>
          <p:cNvSpPr>
            <a:spLocks noGrp="1" noRot="1" noChangeAspect="1" noChangeArrowheads="1" noTextEdit="1"/>
          </p:cNvSpPr>
          <p:nvPr>
            <p:ph type="sldImg"/>
          </p:nvPr>
        </p:nvSpPr>
        <p:spPr/>
      </p:sp>
      <p:sp>
        <p:nvSpPr>
          <p:cNvPr id="167940" name="Rectangle 3"/>
          <p:cNvSpPr>
            <a:spLocks noGrp="1" noChangeArrowheads="1"/>
          </p:cNvSpPr>
          <p:nvPr>
            <p:ph type="body" idx="1"/>
          </p:nvPr>
        </p:nvSpPr>
        <p:spPr>
          <a:noFill/>
        </p:spPr>
        <p:txBody>
          <a:bodyPr/>
          <a:lstStyle/>
          <a:p>
            <a:pPr algn="just"/>
            <a:r>
              <a:rPr lang="zh-CN" altLang="en-US" smtClean="0">
                <a:ea typeface="SimSun" pitchFamily="2" charset="-122"/>
              </a:rPr>
              <a:t> </a:t>
            </a:r>
            <a:endParaRPr lang="zh-CN" altLang="en-US" smtClean="0">
              <a:ea typeface="SimSun"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fld id="{6C547484-7948-48CE-9228-C61CB6B2A485}" type="slidenum">
              <a:rPr lang="zh-CN" altLang="en-US" sz="1200"/>
            </a:fld>
            <a:endParaRPr lang="en-US" altLang="zh-CN" sz="1200"/>
          </a:p>
        </p:txBody>
      </p:sp>
      <p:sp>
        <p:nvSpPr>
          <p:cNvPr id="171011" name="Rectangle 2"/>
          <p:cNvSpPr>
            <a:spLocks noGrp="1" noRot="1" noChangeAspect="1" noChangeArrowheads="1" noTextEdit="1"/>
          </p:cNvSpPr>
          <p:nvPr>
            <p:ph type="sldImg"/>
          </p:nvPr>
        </p:nvSpPr>
        <p:spPr/>
      </p:sp>
      <p:sp>
        <p:nvSpPr>
          <p:cNvPr id="171012" name="Rectangle 3"/>
          <p:cNvSpPr>
            <a:spLocks noGrp="1" noChangeArrowheads="1"/>
          </p:cNvSpPr>
          <p:nvPr>
            <p:ph type="body" idx="1"/>
          </p:nvPr>
        </p:nvSpPr>
        <p:spPr>
          <a:noFill/>
        </p:spPr>
        <p:txBody>
          <a:bodyPr/>
          <a:lstStyle/>
          <a:p>
            <a:pPr algn="just"/>
            <a:r>
              <a:rPr lang="zh-CN" altLang="en-US" smtClean="0">
                <a:ea typeface="SimSun" pitchFamily="2" charset="-122"/>
              </a:rPr>
              <a:t> </a:t>
            </a:r>
            <a:endParaRPr lang="zh-CN" altLang="en-US" smtClean="0">
              <a:ea typeface="SimSun"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fld id="{F28675C4-6F4F-49F7-A339-6675C457BE77}" type="slidenum">
              <a:rPr lang="zh-CN" altLang="en-US" sz="1200"/>
            </a:fld>
            <a:endParaRPr lang="en-US" altLang="zh-CN" sz="1200"/>
          </a:p>
        </p:txBody>
      </p:sp>
      <p:sp>
        <p:nvSpPr>
          <p:cNvPr id="83971" name="Rectangle 2"/>
          <p:cNvSpPr>
            <a:spLocks noGrp="1" noRot="1" noChangeAspect="1" noChangeArrowheads="1" noTextEdit="1"/>
          </p:cNvSpPr>
          <p:nvPr>
            <p:ph type="sldImg"/>
          </p:nvPr>
        </p:nvSpPr>
        <p:spPr/>
      </p:sp>
      <p:sp>
        <p:nvSpPr>
          <p:cNvPr id="83972" name="Rectangle 3"/>
          <p:cNvSpPr>
            <a:spLocks noGrp="1" noChangeArrowheads="1"/>
          </p:cNvSpPr>
          <p:nvPr>
            <p:ph type="body" idx="1"/>
          </p:nvPr>
        </p:nvSpPr>
        <p:spPr>
          <a:noFill/>
        </p:spPr>
        <p:txBody>
          <a:bodyPr/>
          <a:lstStyle/>
          <a:p>
            <a:pPr algn="just"/>
            <a:r>
              <a:rPr lang="zh-CN" altLang="en-US" smtClean="0">
                <a:ea typeface="SimSun" pitchFamily="2" charset="-122"/>
              </a:rPr>
              <a:t> </a:t>
            </a:r>
            <a:endParaRPr lang="zh-CN" altLang="en-US" smtClean="0">
              <a:ea typeface="SimSun"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fld id="{675F2720-9A44-4498-814A-B5FEEEF66FD7}" type="slidenum">
              <a:rPr lang="zh-CN" altLang="en-US" sz="1200"/>
            </a:fld>
            <a:endParaRPr lang="en-US" altLang="zh-CN" sz="1200"/>
          </a:p>
        </p:txBody>
      </p:sp>
      <p:sp>
        <p:nvSpPr>
          <p:cNvPr id="173059" name="Rectangle 2"/>
          <p:cNvSpPr>
            <a:spLocks noGrp="1" noRot="1" noChangeAspect="1" noChangeArrowheads="1" noTextEdit="1"/>
          </p:cNvSpPr>
          <p:nvPr>
            <p:ph type="sldImg"/>
          </p:nvPr>
        </p:nvSpPr>
        <p:spPr/>
      </p:sp>
      <p:sp>
        <p:nvSpPr>
          <p:cNvPr id="173060" name="Rectangle 3"/>
          <p:cNvSpPr>
            <a:spLocks noGrp="1" noChangeArrowheads="1"/>
          </p:cNvSpPr>
          <p:nvPr>
            <p:ph type="body" idx="1"/>
          </p:nvPr>
        </p:nvSpPr>
        <p:spPr>
          <a:noFill/>
        </p:spPr>
        <p:txBody>
          <a:bodyPr/>
          <a:lstStyle/>
          <a:p>
            <a:pPr algn="just"/>
            <a:r>
              <a:rPr lang="zh-CN" altLang="en-US" smtClean="0">
                <a:ea typeface="SimSun" pitchFamily="2" charset="-122"/>
              </a:rPr>
              <a:t> </a:t>
            </a:r>
            <a:endParaRPr lang="zh-CN" altLang="en-US" smtClean="0">
              <a:ea typeface="SimSun"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fld id="{199B5FE7-C59F-449D-99D7-C399C2CF6252}" type="slidenum">
              <a:rPr lang="zh-CN" altLang="en-US" sz="1200"/>
            </a:fld>
            <a:endParaRPr lang="en-US" altLang="zh-CN" sz="1200"/>
          </a:p>
        </p:txBody>
      </p:sp>
      <p:sp>
        <p:nvSpPr>
          <p:cNvPr id="174083" name="Rectangle 2"/>
          <p:cNvSpPr>
            <a:spLocks noGrp="1" noRot="1" noChangeAspect="1" noChangeArrowheads="1" noTextEdit="1"/>
          </p:cNvSpPr>
          <p:nvPr>
            <p:ph type="sldImg"/>
          </p:nvPr>
        </p:nvSpPr>
        <p:spPr/>
      </p:sp>
      <p:sp>
        <p:nvSpPr>
          <p:cNvPr id="174084" name="Rectangle 3"/>
          <p:cNvSpPr>
            <a:spLocks noGrp="1" noChangeArrowheads="1"/>
          </p:cNvSpPr>
          <p:nvPr>
            <p:ph type="body" idx="1"/>
          </p:nvPr>
        </p:nvSpPr>
        <p:spPr>
          <a:noFill/>
        </p:spPr>
        <p:txBody>
          <a:bodyPr/>
          <a:lstStyle/>
          <a:p>
            <a:pPr algn="just"/>
            <a:r>
              <a:rPr lang="zh-CN" altLang="en-US" smtClean="0">
                <a:ea typeface="SimSun" pitchFamily="2" charset="-122"/>
              </a:rPr>
              <a:t> </a:t>
            </a:r>
            <a:endParaRPr lang="zh-CN" altLang="en-US" smtClean="0">
              <a:ea typeface="SimSun" pitchFamily="2"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fld id="{2B64C976-42C7-45BC-A0E5-D5E1E03737DC}" type="slidenum">
              <a:rPr lang="zh-CN" altLang="en-US" sz="1200"/>
            </a:fld>
            <a:endParaRPr lang="en-US" altLang="zh-CN" sz="1200"/>
          </a:p>
        </p:txBody>
      </p:sp>
      <p:sp>
        <p:nvSpPr>
          <p:cNvPr id="179203" name="Rectangle 2"/>
          <p:cNvSpPr>
            <a:spLocks noGrp="1" noRot="1" noChangeAspect="1" noChangeArrowheads="1" noTextEdit="1"/>
          </p:cNvSpPr>
          <p:nvPr>
            <p:ph type="sldImg"/>
          </p:nvPr>
        </p:nvSpPr>
        <p:spPr/>
      </p:sp>
      <p:sp>
        <p:nvSpPr>
          <p:cNvPr id="179204" name="Rectangle 3"/>
          <p:cNvSpPr>
            <a:spLocks noGrp="1" noChangeArrowheads="1"/>
          </p:cNvSpPr>
          <p:nvPr>
            <p:ph type="body" idx="1"/>
          </p:nvPr>
        </p:nvSpPr>
        <p:spPr>
          <a:noFill/>
        </p:spPr>
        <p:txBody>
          <a:bodyPr/>
          <a:lstStyle/>
          <a:p>
            <a:pPr algn="just"/>
            <a:r>
              <a:rPr lang="zh-CN" altLang="en-US" smtClean="0">
                <a:ea typeface="SimSun" pitchFamily="2" charset="-122"/>
              </a:rPr>
              <a:t> </a:t>
            </a:r>
            <a:endParaRPr lang="zh-CN" altLang="en-US" smtClean="0">
              <a:ea typeface="SimSun" pitchFamily="2"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fld id="{2B64C976-42C7-45BC-A0E5-D5E1E03737DC}" type="slidenum">
              <a:rPr lang="zh-CN" altLang="en-US" sz="1200"/>
            </a:fld>
            <a:endParaRPr lang="en-US" altLang="zh-CN" sz="1200"/>
          </a:p>
        </p:txBody>
      </p:sp>
      <p:sp>
        <p:nvSpPr>
          <p:cNvPr id="179203" name="Rectangle 2"/>
          <p:cNvSpPr>
            <a:spLocks noGrp="1" noRot="1" noChangeAspect="1" noChangeArrowheads="1" noTextEdit="1"/>
          </p:cNvSpPr>
          <p:nvPr>
            <p:ph type="sldImg"/>
          </p:nvPr>
        </p:nvSpPr>
        <p:spPr/>
      </p:sp>
      <p:sp>
        <p:nvSpPr>
          <p:cNvPr id="179204" name="Rectangle 3"/>
          <p:cNvSpPr>
            <a:spLocks noGrp="1" noChangeArrowheads="1"/>
          </p:cNvSpPr>
          <p:nvPr>
            <p:ph type="body" idx="1"/>
          </p:nvPr>
        </p:nvSpPr>
        <p:spPr>
          <a:noFill/>
        </p:spPr>
        <p:txBody>
          <a:bodyPr/>
          <a:lstStyle/>
          <a:p>
            <a:pPr algn="just"/>
            <a:r>
              <a:rPr lang="zh-CN" altLang="en-US" smtClean="0">
                <a:ea typeface="SimSun" pitchFamily="2" charset="-122"/>
              </a:rPr>
              <a:t> </a:t>
            </a:r>
            <a:endParaRPr lang="zh-CN" altLang="en-US" smtClean="0">
              <a:ea typeface="SimSun" pitchFamily="2"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fld id="{CBE7FF66-63F4-4995-A3E7-BB4D3F723364}" type="slidenum">
              <a:rPr lang="zh-CN" altLang="en-US" sz="1200"/>
            </a:fld>
            <a:endParaRPr lang="en-US" altLang="zh-CN" sz="1200"/>
          </a:p>
        </p:txBody>
      </p:sp>
      <p:sp>
        <p:nvSpPr>
          <p:cNvPr id="181251" name="Rectangle 2"/>
          <p:cNvSpPr>
            <a:spLocks noGrp="1" noRot="1" noChangeAspect="1" noChangeArrowheads="1" noTextEdit="1"/>
          </p:cNvSpPr>
          <p:nvPr>
            <p:ph type="sldImg"/>
          </p:nvPr>
        </p:nvSpPr>
        <p:spPr/>
      </p:sp>
      <p:sp>
        <p:nvSpPr>
          <p:cNvPr id="181252" name="Rectangle 3"/>
          <p:cNvSpPr>
            <a:spLocks noGrp="1" noChangeArrowheads="1"/>
          </p:cNvSpPr>
          <p:nvPr>
            <p:ph type="body" idx="1"/>
          </p:nvPr>
        </p:nvSpPr>
        <p:spPr>
          <a:noFill/>
        </p:spPr>
        <p:txBody>
          <a:bodyPr/>
          <a:lstStyle/>
          <a:p>
            <a:pPr algn="just"/>
            <a:r>
              <a:rPr lang="zh-CN" altLang="en-US" smtClean="0">
                <a:ea typeface="SimSun" pitchFamily="2" charset="-122"/>
              </a:rPr>
              <a:t> </a:t>
            </a:r>
            <a:endParaRPr lang="zh-CN" altLang="en-US" smtClean="0">
              <a:ea typeface="SimSun" pitchFamily="2"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fld id="{CBE7FF66-63F4-4995-A3E7-BB4D3F723364}" type="slidenum">
              <a:rPr lang="zh-CN" altLang="en-US" sz="1200"/>
            </a:fld>
            <a:endParaRPr lang="en-US" altLang="zh-CN" sz="1200"/>
          </a:p>
        </p:txBody>
      </p:sp>
      <p:sp>
        <p:nvSpPr>
          <p:cNvPr id="181251" name="Rectangle 2"/>
          <p:cNvSpPr>
            <a:spLocks noGrp="1" noRot="1" noChangeAspect="1" noChangeArrowheads="1" noTextEdit="1"/>
          </p:cNvSpPr>
          <p:nvPr>
            <p:ph type="sldImg"/>
          </p:nvPr>
        </p:nvSpPr>
        <p:spPr/>
      </p:sp>
      <p:sp>
        <p:nvSpPr>
          <p:cNvPr id="181252" name="Rectangle 3"/>
          <p:cNvSpPr>
            <a:spLocks noGrp="1" noChangeArrowheads="1"/>
          </p:cNvSpPr>
          <p:nvPr>
            <p:ph type="body" idx="1"/>
          </p:nvPr>
        </p:nvSpPr>
        <p:spPr>
          <a:noFill/>
        </p:spPr>
        <p:txBody>
          <a:bodyPr/>
          <a:lstStyle/>
          <a:p>
            <a:pPr algn="just"/>
            <a:r>
              <a:rPr lang="zh-CN" altLang="en-US" smtClean="0">
                <a:ea typeface="SimSun" pitchFamily="2" charset="-122"/>
              </a:rPr>
              <a:t> </a:t>
            </a:r>
            <a:endParaRPr lang="zh-CN" altLang="en-US" smtClean="0">
              <a:ea typeface="SimSun" pitchFamily="2"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fld id="{94A774FE-A5F5-4DA6-ACC1-AB9951DCAA0A}" type="slidenum">
              <a:rPr lang="zh-CN" altLang="en-US" sz="1200"/>
            </a:fld>
            <a:endParaRPr lang="en-US" altLang="zh-CN" sz="1200"/>
          </a:p>
        </p:txBody>
      </p:sp>
      <p:sp>
        <p:nvSpPr>
          <p:cNvPr id="184323" name="Rectangle 2"/>
          <p:cNvSpPr>
            <a:spLocks noGrp="1" noRot="1" noChangeAspect="1" noChangeArrowheads="1" noTextEdit="1"/>
          </p:cNvSpPr>
          <p:nvPr>
            <p:ph type="sldImg"/>
          </p:nvPr>
        </p:nvSpPr>
        <p:spPr/>
      </p:sp>
      <p:sp>
        <p:nvSpPr>
          <p:cNvPr id="184324" name="Rectangle 3"/>
          <p:cNvSpPr>
            <a:spLocks noGrp="1" noChangeArrowheads="1"/>
          </p:cNvSpPr>
          <p:nvPr>
            <p:ph type="body" idx="1"/>
          </p:nvPr>
        </p:nvSpPr>
        <p:spPr>
          <a:noFill/>
        </p:spPr>
        <p:txBody>
          <a:bodyPr/>
          <a:lstStyle/>
          <a:p>
            <a:pPr algn="just"/>
            <a:r>
              <a:rPr lang="zh-CN" altLang="en-US" smtClean="0">
                <a:ea typeface="SimSun" pitchFamily="2" charset="-122"/>
              </a:rPr>
              <a:t> </a:t>
            </a:r>
            <a:endParaRPr lang="zh-CN" altLang="en-US" smtClean="0">
              <a:ea typeface="SimSun" pitchFamily="2"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fld id="{9C24BA71-71C8-4A8A-9500-5059D7DBAC70}" type="slidenum">
              <a:rPr lang="zh-CN" altLang="en-US" sz="1200"/>
            </a:fld>
            <a:endParaRPr lang="en-US" altLang="zh-CN" sz="1200"/>
          </a:p>
        </p:txBody>
      </p:sp>
      <p:sp>
        <p:nvSpPr>
          <p:cNvPr id="185347" name="Rectangle 2"/>
          <p:cNvSpPr>
            <a:spLocks noGrp="1" noRot="1" noChangeAspect="1" noChangeArrowheads="1" noTextEdit="1"/>
          </p:cNvSpPr>
          <p:nvPr>
            <p:ph type="sldImg"/>
          </p:nvPr>
        </p:nvSpPr>
        <p:spPr/>
      </p:sp>
      <p:sp>
        <p:nvSpPr>
          <p:cNvPr id="185348" name="Rectangle 3"/>
          <p:cNvSpPr>
            <a:spLocks noGrp="1" noChangeArrowheads="1"/>
          </p:cNvSpPr>
          <p:nvPr>
            <p:ph type="body" idx="1"/>
          </p:nvPr>
        </p:nvSpPr>
        <p:spPr>
          <a:noFill/>
        </p:spPr>
        <p:txBody>
          <a:bodyPr/>
          <a:lstStyle/>
          <a:p>
            <a:pPr algn="just"/>
            <a:r>
              <a:rPr lang="zh-CN" altLang="en-US" smtClean="0">
                <a:ea typeface="SimSun" pitchFamily="2" charset="-122"/>
              </a:rPr>
              <a:t> </a:t>
            </a:r>
            <a:endParaRPr lang="zh-CN" altLang="en-US" smtClean="0">
              <a:ea typeface="SimSun" pitchFamily="2"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fld id="{8398FB4E-8887-462C-9538-799393B8FEF2}" type="slidenum">
              <a:rPr lang="zh-CN" altLang="en-US" sz="1200"/>
            </a:fld>
            <a:endParaRPr lang="en-US" altLang="zh-CN" sz="1200"/>
          </a:p>
        </p:txBody>
      </p:sp>
      <p:sp>
        <p:nvSpPr>
          <p:cNvPr id="186371" name="Rectangle 2"/>
          <p:cNvSpPr>
            <a:spLocks noGrp="1" noRot="1" noChangeAspect="1" noChangeArrowheads="1" noTextEdit="1"/>
          </p:cNvSpPr>
          <p:nvPr>
            <p:ph type="sldImg"/>
          </p:nvPr>
        </p:nvSpPr>
        <p:spPr/>
      </p:sp>
      <p:sp>
        <p:nvSpPr>
          <p:cNvPr id="186372" name="Rectangle 3"/>
          <p:cNvSpPr>
            <a:spLocks noGrp="1" noChangeArrowheads="1"/>
          </p:cNvSpPr>
          <p:nvPr>
            <p:ph type="body" idx="1"/>
          </p:nvPr>
        </p:nvSpPr>
        <p:spPr>
          <a:noFill/>
        </p:spPr>
        <p:txBody>
          <a:bodyPr/>
          <a:lstStyle/>
          <a:p>
            <a:pPr algn="just"/>
            <a:r>
              <a:rPr lang="zh-CN" altLang="en-US" smtClean="0">
                <a:ea typeface="SimSun" pitchFamily="2" charset="-122"/>
              </a:rPr>
              <a:t> </a:t>
            </a:r>
            <a:endParaRPr lang="zh-CN" altLang="en-US" smtClean="0">
              <a:ea typeface="SimSun" pitchFamily="2" charset="-12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fld id="{657D5F67-B253-4758-9263-DB84B0B7F63C}" type="slidenum">
              <a:rPr lang="zh-CN" altLang="en-US" sz="1200"/>
            </a:fld>
            <a:endParaRPr lang="en-US" altLang="zh-CN" sz="1200"/>
          </a:p>
        </p:txBody>
      </p:sp>
      <p:sp>
        <p:nvSpPr>
          <p:cNvPr id="189443" name="Rectangle 2"/>
          <p:cNvSpPr>
            <a:spLocks noGrp="1" noRot="1" noChangeAspect="1" noChangeArrowheads="1" noTextEdit="1"/>
          </p:cNvSpPr>
          <p:nvPr>
            <p:ph type="sldImg"/>
          </p:nvPr>
        </p:nvSpPr>
        <p:spPr/>
      </p:sp>
      <p:sp>
        <p:nvSpPr>
          <p:cNvPr id="189444" name="Rectangle 3"/>
          <p:cNvSpPr>
            <a:spLocks noGrp="1" noChangeArrowheads="1"/>
          </p:cNvSpPr>
          <p:nvPr>
            <p:ph type="body" idx="1"/>
          </p:nvPr>
        </p:nvSpPr>
        <p:spPr>
          <a:noFill/>
        </p:spPr>
        <p:txBody>
          <a:bodyPr/>
          <a:lstStyle/>
          <a:p>
            <a:pPr algn="just"/>
            <a:r>
              <a:rPr lang="zh-CN" altLang="en-US" smtClean="0">
                <a:ea typeface="SimSun" pitchFamily="2" charset="-122"/>
              </a:rPr>
              <a:t> </a:t>
            </a:r>
            <a:endParaRPr lang="zh-CN" altLang="en-US" smtClean="0">
              <a:ea typeface="SimSun"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fld id="{29C444FD-327E-45C9-A70A-0145E14EBCB9}" type="slidenum">
              <a:rPr lang="zh-CN" altLang="en-US" sz="1200"/>
            </a:fld>
            <a:endParaRPr lang="en-US" altLang="zh-CN" sz="1200"/>
          </a:p>
        </p:txBody>
      </p:sp>
      <p:sp>
        <p:nvSpPr>
          <p:cNvPr id="87043" name="Rectangle 2"/>
          <p:cNvSpPr>
            <a:spLocks noGrp="1" noRot="1" noChangeAspect="1" noChangeArrowheads="1" noTextEdit="1"/>
          </p:cNvSpPr>
          <p:nvPr>
            <p:ph type="sldImg"/>
          </p:nvPr>
        </p:nvSpPr>
        <p:spPr/>
      </p:sp>
      <p:sp>
        <p:nvSpPr>
          <p:cNvPr id="87044" name="Rectangle 3"/>
          <p:cNvSpPr>
            <a:spLocks noGrp="1" noChangeArrowheads="1"/>
          </p:cNvSpPr>
          <p:nvPr>
            <p:ph type="body" idx="1"/>
          </p:nvPr>
        </p:nvSpPr>
        <p:spPr>
          <a:noFill/>
        </p:spPr>
        <p:txBody>
          <a:bodyPr/>
          <a:lstStyle/>
          <a:p>
            <a:pPr algn="just"/>
            <a:r>
              <a:rPr lang="zh-CN" altLang="en-US" smtClean="0">
                <a:ea typeface="SimSun" pitchFamily="2" charset="-122"/>
              </a:rPr>
              <a:t> </a:t>
            </a:r>
            <a:endParaRPr lang="zh-CN" altLang="en-US" smtClean="0">
              <a:ea typeface="SimSun" pitchFamily="2"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fld id="{7E718677-D967-4408-93D8-D9BDF1A8B945}" type="slidenum">
              <a:rPr lang="zh-CN" altLang="en-US" sz="1200"/>
            </a:fld>
            <a:endParaRPr lang="en-US" altLang="zh-CN" sz="1200"/>
          </a:p>
        </p:txBody>
      </p:sp>
      <p:sp>
        <p:nvSpPr>
          <p:cNvPr id="191491" name="Rectangle 2"/>
          <p:cNvSpPr>
            <a:spLocks noGrp="1" noRot="1" noChangeAspect="1" noChangeArrowheads="1" noTextEdit="1"/>
          </p:cNvSpPr>
          <p:nvPr>
            <p:ph type="sldImg"/>
          </p:nvPr>
        </p:nvSpPr>
        <p:spPr/>
      </p:sp>
      <p:sp>
        <p:nvSpPr>
          <p:cNvPr id="191492" name="Rectangle 3"/>
          <p:cNvSpPr>
            <a:spLocks noGrp="1" noChangeArrowheads="1"/>
          </p:cNvSpPr>
          <p:nvPr>
            <p:ph type="body" idx="1"/>
          </p:nvPr>
        </p:nvSpPr>
        <p:spPr>
          <a:noFill/>
        </p:spPr>
        <p:txBody>
          <a:bodyPr/>
          <a:lstStyle/>
          <a:p>
            <a:pPr algn="just"/>
            <a:r>
              <a:rPr lang="zh-CN" altLang="en-US" smtClean="0">
                <a:ea typeface="SimSun" pitchFamily="2" charset="-122"/>
              </a:rPr>
              <a:t> </a:t>
            </a:r>
            <a:endParaRPr lang="zh-CN" altLang="en-US" smtClean="0">
              <a:ea typeface="SimSun" pitchFamily="2" charset="-122"/>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fld id="{ADAE445E-4DCD-4E48-A6E9-65710CA1F1D4}" type="slidenum">
              <a:rPr lang="zh-CN" altLang="en-US" sz="1200"/>
            </a:fld>
            <a:endParaRPr lang="en-US" altLang="zh-CN" sz="1200"/>
          </a:p>
        </p:txBody>
      </p:sp>
      <p:sp>
        <p:nvSpPr>
          <p:cNvPr id="194563" name="Rectangle 2"/>
          <p:cNvSpPr>
            <a:spLocks noGrp="1" noRot="1" noChangeAspect="1" noChangeArrowheads="1" noTextEdit="1"/>
          </p:cNvSpPr>
          <p:nvPr>
            <p:ph type="sldImg"/>
          </p:nvPr>
        </p:nvSpPr>
        <p:spPr/>
      </p:sp>
      <p:sp>
        <p:nvSpPr>
          <p:cNvPr id="194564" name="Rectangle 3"/>
          <p:cNvSpPr>
            <a:spLocks noGrp="1" noChangeArrowheads="1"/>
          </p:cNvSpPr>
          <p:nvPr>
            <p:ph type="body" idx="1"/>
          </p:nvPr>
        </p:nvSpPr>
        <p:spPr>
          <a:noFill/>
        </p:spPr>
        <p:txBody>
          <a:bodyPr/>
          <a:lstStyle/>
          <a:p>
            <a:pPr algn="just"/>
            <a:r>
              <a:rPr lang="zh-CN" altLang="en-US" smtClean="0">
                <a:ea typeface="SimSun" pitchFamily="2" charset="-122"/>
              </a:rPr>
              <a:t> </a:t>
            </a:r>
            <a:endParaRPr lang="zh-CN" altLang="en-US" smtClean="0">
              <a:ea typeface="SimSun" pitchFamily="2" charset="-122"/>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fld id="{1934C1CD-5148-45EF-8061-80ECDA56CD28}" type="slidenum">
              <a:rPr lang="zh-CN" altLang="en-US" sz="1200"/>
            </a:fld>
            <a:endParaRPr lang="en-US" altLang="zh-CN" sz="1200"/>
          </a:p>
        </p:txBody>
      </p:sp>
      <p:sp>
        <p:nvSpPr>
          <p:cNvPr id="196611" name="Rectangle 2"/>
          <p:cNvSpPr>
            <a:spLocks noGrp="1" noRot="1" noChangeAspect="1" noChangeArrowheads="1" noTextEdit="1"/>
          </p:cNvSpPr>
          <p:nvPr>
            <p:ph type="sldImg"/>
          </p:nvPr>
        </p:nvSpPr>
        <p:spPr/>
      </p:sp>
      <p:sp>
        <p:nvSpPr>
          <p:cNvPr id="196612" name="Rectangle 3"/>
          <p:cNvSpPr>
            <a:spLocks noGrp="1" noChangeArrowheads="1"/>
          </p:cNvSpPr>
          <p:nvPr>
            <p:ph type="body" idx="1"/>
          </p:nvPr>
        </p:nvSpPr>
        <p:spPr>
          <a:noFill/>
        </p:spPr>
        <p:txBody>
          <a:bodyPr/>
          <a:lstStyle/>
          <a:p>
            <a:pPr algn="just"/>
            <a:r>
              <a:rPr lang="zh-CN" altLang="en-US" smtClean="0">
                <a:ea typeface="SimSun" pitchFamily="2" charset="-122"/>
              </a:rPr>
              <a:t> </a:t>
            </a:r>
            <a:endParaRPr lang="zh-CN" altLang="en-US" smtClean="0">
              <a:ea typeface="SimSun" pitchFamily="2" charset="-122"/>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fld id="{AF416930-E1DD-417A-A35B-40EDD43962C8}" type="slidenum">
              <a:rPr lang="zh-CN" altLang="en-US" sz="1200"/>
            </a:fld>
            <a:endParaRPr lang="en-US" altLang="zh-CN" sz="1200"/>
          </a:p>
        </p:txBody>
      </p:sp>
      <p:sp>
        <p:nvSpPr>
          <p:cNvPr id="198659" name="Rectangle 2"/>
          <p:cNvSpPr>
            <a:spLocks noGrp="1" noRot="1" noChangeAspect="1" noChangeArrowheads="1" noTextEdit="1"/>
          </p:cNvSpPr>
          <p:nvPr>
            <p:ph type="sldImg"/>
          </p:nvPr>
        </p:nvSpPr>
        <p:spPr/>
      </p:sp>
      <p:sp>
        <p:nvSpPr>
          <p:cNvPr id="198660" name="Rectangle 3"/>
          <p:cNvSpPr>
            <a:spLocks noGrp="1" noChangeArrowheads="1"/>
          </p:cNvSpPr>
          <p:nvPr>
            <p:ph type="body" idx="1"/>
          </p:nvPr>
        </p:nvSpPr>
        <p:spPr>
          <a:noFill/>
        </p:spPr>
        <p:txBody>
          <a:bodyPr/>
          <a:lstStyle/>
          <a:p>
            <a:pPr algn="just"/>
            <a:r>
              <a:rPr lang="zh-CN" altLang="en-US" smtClean="0">
                <a:ea typeface="SimSun" pitchFamily="2" charset="-122"/>
              </a:rPr>
              <a:t> </a:t>
            </a:r>
            <a:endParaRPr lang="zh-CN" altLang="en-US" smtClean="0">
              <a:ea typeface="SimSun" pitchFamily="2" charset="-122"/>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fld id="{D5EE887D-F26C-46D4-A01A-AE2768125D3E}" type="slidenum">
              <a:rPr lang="zh-CN" altLang="en-US" sz="1200"/>
            </a:fld>
            <a:endParaRPr lang="en-US" altLang="zh-CN" sz="1200"/>
          </a:p>
        </p:txBody>
      </p:sp>
      <p:sp>
        <p:nvSpPr>
          <p:cNvPr id="113667" name="Rectangle 2"/>
          <p:cNvSpPr>
            <a:spLocks noGrp="1" noRot="1" noChangeAspect="1" noChangeArrowheads="1" noTextEdit="1"/>
          </p:cNvSpPr>
          <p:nvPr>
            <p:ph type="sldImg"/>
          </p:nvPr>
        </p:nvSpPr>
        <p:spPr>
          <a:solidFill>
            <a:srgbClr val="FFFFFF"/>
          </a:solidFill>
        </p:spPr>
      </p:sp>
      <p:sp>
        <p:nvSpPr>
          <p:cNvPr id="113668"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SimSun" pitchFamily="2" charset="-122"/>
              </a:rPr>
              <a:t> </a:t>
            </a:r>
            <a:endParaRPr lang="zh-CN" altLang="en-US" smtClean="0">
              <a:ea typeface="SimSun" pitchFamily="2" charset="-122"/>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fld id="{E400DEF5-4D59-48A7-A376-FA0084B50A96}" type="slidenum">
              <a:rPr lang="zh-CN" altLang="en-US" sz="1200"/>
            </a:fld>
            <a:endParaRPr lang="en-US" altLang="zh-CN" sz="1200"/>
          </a:p>
        </p:txBody>
      </p:sp>
      <p:sp>
        <p:nvSpPr>
          <p:cNvPr id="115715" name="Rectangle 2"/>
          <p:cNvSpPr>
            <a:spLocks noGrp="1" noRot="1" noChangeAspect="1" noChangeArrowheads="1" noTextEdit="1"/>
          </p:cNvSpPr>
          <p:nvPr>
            <p:ph type="sldImg"/>
          </p:nvPr>
        </p:nvSpPr>
        <p:spPr>
          <a:solidFill>
            <a:srgbClr val="FFFFFF"/>
          </a:solidFill>
        </p:spPr>
      </p:sp>
      <p:sp>
        <p:nvSpPr>
          <p:cNvPr id="115716"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SimSun" pitchFamily="2" charset="-122"/>
              </a:rPr>
              <a:t> </a:t>
            </a:r>
            <a:endParaRPr lang="zh-CN" altLang="en-US" smtClean="0">
              <a:ea typeface="SimSun" pitchFamily="2" charset="-122"/>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fld id="{67B5CC84-E3E3-467F-913A-BC046DFEA3EC}" type="slidenum">
              <a:rPr lang="zh-CN" altLang="en-US" sz="1200"/>
            </a:fld>
            <a:endParaRPr lang="en-US" altLang="zh-CN" sz="1200"/>
          </a:p>
        </p:txBody>
      </p:sp>
      <p:sp>
        <p:nvSpPr>
          <p:cNvPr id="116739" name="Rectangle 2"/>
          <p:cNvSpPr>
            <a:spLocks noGrp="1" noRot="1" noChangeAspect="1" noChangeArrowheads="1" noTextEdit="1"/>
          </p:cNvSpPr>
          <p:nvPr>
            <p:ph type="sldImg"/>
          </p:nvPr>
        </p:nvSpPr>
        <p:spPr>
          <a:solidFill>
            <a:srgbClr val="FFFFFF"/>
          </a:solidFill>
        </p:spPr>
      </p:sp>
      <p:sp>
        <p:nvSpPr>
          <p:cNvPr id="116740"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SimSun" pitchFamily="2" charset="-122"/>
              </a:rPr>
              <a:t> </a:t>
            </a:r>
            <a:endParaRPr lang="zh-CN" altLang="en-US" smtClean="0">
              <a:ea typeface="SimSun" pitchFamily="2" charset="-122"/>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fld id="{06E6D1F0-2608-4476-B397-3F33663CCEBE}" type="slidenum">
              <a:rPr lang="zh-CN" altLang="en-US" sz="1200"/>
            </a:fld>
            <a:endParaRPr lang="en-US" altLang="zh-CN" sz="1200"/>
          </a:p>
        </p:txBody>
      </p:sp>
      <p:sp>
        <p:nvSpPr>
          <p:cNvPr id="118787" name="Rectangle 2"/>
          <p:cNvSpPr>
            <a:spLocks noGrp="1" noRot="1" noChangeAspect="1" noChangeArrowheads="1" noTextEdit="1"/>
          </p:cNvSpPr>
          <p:nvPr>
            <p:ph type="sldImg"/>
          </p:nvPr>
        </p:nvSpPr>
        <p:spPr>
          <a:solidFill>
            <a:srgbClr val="FFFFFF"/>
          </a:solidFill>
        </p:spPr>
      </p:sp>
      <p:sp>
        <p:nvSpPr>
          <p:cNvPr id="118788"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SimSun" pitchFamily="2" charset="-122"/>
              </a:rPr>
              <a:t> </a:t>
            </a:r>
            <a:endParaRPr lang="zh-CN" altLang="en-US" smtClean="0">
              <a:ea typeface="SimSun" pitchFamily="2" charset="-122"/>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fld id="{0BE38759-C69F-4160-BECD-9C1D18CB182C}" type="slidenum">
              <a:rPr lang="zh-CN" altLang="en-US" sz="1200"/>
            </a:fld>
            <a:endParaRPr lang="en-US" altLang="zh-CN" sz="1200"/>
          </a:p>
        </p:txBody>
      </p:sp>
      <p:sp>
        <p:nvSpPr>
          <p:cNvPr id="119811" name="Rectangle 2"/>
          <p:cNvSpPr>
            <a:spLocks noGrp="1" noRot="1" noChangeAspect="1" noChangeArrowheads="1" noTextEdit="1"/>
          </p:cNvSpPr>
          <p:nvPr>
            <p:ph type="sldImg"/>
          </p:nvPr>
        </p:nvSpPr>
        <p:spPr>
          <a:solidFill>
            <a:srgbClr val="FFFFFF"/>
          </a:solidFill>
        </p:spPr>
      </p:sp>
      <p:sp>
        <p:nvSpPr>
          <p:cNvPr id="119812"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SimSun" pitchFamily="2" charset="-122"/>
              </a:rPr>
              <a:t> </a:t>
            </a:r>
            <a:endParaRPr lang="zh-CN" altLang="en-US" smtClean="0">
              <a:ea typeface="SimSun" pitchFamily="2" charset="-122"/>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fld id="{DD5A9F8E-5637-49D9-94C9-B72FE19D7C5E}" type="slidenum">
              <a:rPr lang="zh-CN" altLang="en-US" sz="1200"/>
            </a:fld>
            <a:endParaRPr lang="en-US" altLang="zh-CN" sz="1200"/>
          </a:p>
        </p:txBody>
      </p:sp>
      <p:sp>
        <p:nvSpPr>
          <p:cNvPr id="120835" name="Rectangle 2"/>
          <p:cNvSpPr>
            <a:spLocks noGrp="1" noRot="1" noChangeAspect="1" noChangeArrowheads="1" noTextEdit="1"/>
          </p:cNvSpPr>
          <p:nvPr>
            <p:ph type="sldImg"/>
          </p:nvPr>
        </p:nvSpPr>
        <p:spPr>
          <a:solidFill>
            <a:srgbClr val="FFFFFF"/>
          </a:solidFill>
        </p:spPr>
      </p:sp>
      <p:sp>
        <p:nvSpPr>
          <p:cNvPr id="120836"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SimSun" pitchFamily="2" charset="-122"/>
              </a:rPr>
              <a:t> </a:t>
            </a:r>
            <a:endParaRPr lang="zh-CN" altLang="en-US" smtClean="0">
              <a:ea typeface="SimSun"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fld id="{29C444FD-327E-45C9-A70A-0145E14EBCB9}" type="slidenum">
              <a:rPr lang="zh-CN" altLang="en-US" sz="1200"/>
            </a:fld>
            <a:endParaRPr lang="en-US" altLang="zh-CN" sz="1200"/>
          </a:p>
        </p:txBody>
      </p:sp>
      <p:sp>
        <p:nvSpPr>
          <p:cNvPr id="87043" name="Rectangle 2"/>
          <p:cNvSpPr>
            <a:spLocks noGrp="1" noRot="1" noChangeAspect="1" noChangeArrowheads="1" noTextEdit="1"/>
          </p:cNvSpPr>
          <p:nvPr>
            <p:ph type="sldImg"/>
          </p:nvPr>
        </p:nvSpPr>
        <p:spPr/>
      </p:sp>
      <p:sp>
        <p:nvSpPr>
          <p:cNvPr id="87044" name="Rectangle 3"/>
          <p:cNvSpPr>
            <a:spLocks noGrp="1" noChangeArrowheads="1"/>
          </p:cNvSpPr>
          <p:nvPr>
            <p:ph type="body" idx="1"/>
          </p:nvPr>
        </p:nvSpPr>
        <p:spPr>
          <a:noFill/>
        </p:spPr>
        <p:txBody>
          <a:bodyPr/>
          <a:lstStyle/>
          <a:p>
            <a:pPr algn="just"/>
            <a:r>
              <a:rPr lang="zh-CN" altLang="en-US" smtClean="0">
                <a:ea typeface="SimSun" pitchFamily="2" charset="-122"/>
              </a:rPr>
              <a:t> </a:t>
            </a:r>
            <a:endParaRPr lang="zh-CN" altLang="en-US" smtClean="0">
              <a:ea typeface="SimSun" pitchFamily="2" charset="-122"/>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fld id="{920BAD57-7D8B-4C41-ADCE-49D180811870}" type="slidenum">
              <a:rPr lang="zh-CN" altLang="en-US" sz="1200"/>
            </a:fld>
            <a:endParaRPr lang="en-US" altLang="zh-CN" sz="1200"/>
          </a:p>
        </p:txBody>
      </p:sp>
      <p:sp>
        <p:nvSpPr>
          <p:cNvPr id="121859" name="Rectangle 2"/>
          <p:cNvSpPr>
            <a:spLocks noGrp="1" noRot="1" noChangeAspect="1" noChangeArrowheads="1" noTextEdit="1"/>
          </p:cNvSpPr>
          <p:nvPr>
            <p:ph type="sldImg"/>
          </p:nvPr>
        </p:nvSpPr>
        <p:spPr>
          <a:solidFill>
            <a:srgbClr val="FFFFFF"/>
          </a:solidFill>
        </p:spPr>
      </p:sp>
      <p:sp>
        <p:nvSpPr>
          <p:cNvPr id="121860"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SimSun" pitchFamily="2" charset="-122"/>
              </a:rPr>
              <a:t> </a:t>
            </a:r>
            <a:endParaRPr lang="zh-CN" altLang="en-US" smtClean="0">
              <a:ea typeface="SimSun" pitchFamily="2" charset="-122"/>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fld id="{8C3A4A36-9466-4874-B0DA-8234F96CBE25}" type="slidenum">
              <a:rPr lang="zh-CN" altLang="en-US" sz="1200"/>
            </a:fld>
            <a:endParaRPr lang="en-US" altLang="zh-CN" sz="1200"/>
          </a:p>
        </p:txBody>
      </p:sp>
      <p:sp>
        <p:nvSpPr>
          <p:cNvPr id="122883" name="Rectangle 2"/>
          <p:cNvSpPr>
            <a:spLocks noGrp="1" noRot="1" noChangeAspect="1" noChangeArrowheads="1" noTextEdit="1"/>
          </p:cNvSpPr>
          <p:nvPr>
            <p:ph type="sldImg"/>
          </p:nvPr>
        </p:nvSpPr>
        <p:spPr>
          <a:solidFill>
            <a:srgbClr val="FFFFFF"/>
          </a:solidFill>
        </p:spPr>
      </p:sp>
      <p:sp>
        <p:nvSpPr>
          <p:cNvPr id="122884"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SimSun" pitchFamily="2" charset="-122"/>
              </a:rPr>
              <a:t> </a:t>
            </a:r>
            <a:endParaRPr lang="zh-CN" altLang="en-US" smtClean="0">
              <a:ea typeface="SimSun" pitchFamily="2" charset="-122"/>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fld id="{073D76F4-D34D-4D5E-95C3-2C518908B6B9}" type="slidenum">
              <a:rPr lang="zh-CN" altLang="en-US" sz="1200"/>
            </a:fld>
            <a:endParaRPr lang="en-US" altLang="zh-CN" sz="1200"/>
          </a:p>
        </p:txBody>
      </p:sp>
      <p:sp>
        <p:nvSpPr>
          <p:cNvPr id="123907" name="Rectangle 2"/>
          <p:cNvSpPr>
            <a:spLocks noGrp="1" noRot="1" noChangeAspect="1" noChangeArrowheads="1" noTextEdit="1"/>
          </p:cNvSpPr>
          <p:nvPr>
            <p:ph type="sldImg"/>
          </p:nvPr>
        </p:nvSpPr>
        <p:spPr>
          <a:solidFill>
            <a:srgbClr val="FFFFFF"/>
          </a:solidFill>
        </p:spPr>
      </p:sp>
      <p:sp>
        <p:nvSpPr>
          <p:cNvPr id="123908"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SimSun" pitchFamily="2" charset="-122"/>
              </a:rPr>
              <a:t> </a:t>
            </a:r>
            <a:endParaRPr lang="zh-CN" altLang="en-US" smtClean="0">
              <a:ea typeface="SimSun" pitchFamily="2" charset="-122"/>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fld id="{7D7C0E8F-BF0E-40BB-9A5B-13D24CEBF4A7}" type="slidenum">
              <a:rPr lang="zh-CN" altLang="en-US" sz="1200"/>
            </a:fld>
            <a:endParaRPr lang="en-US" altLang="zh-CN" sz="1200"/>
          </a:p>
        </p:txBody>
      </p:sp>
      <p:sp>
        <p:nvSpPr>
          <p:cNvPr id="124931" name="Rectangle 2"/>
          <p:cNvSpPr>
            <a:spLocks noGrp="1" noRot="1" noChangeAspect="1" noChangeArrowheads="1" noTextEdit="1"/>
          </p:cNvSpPr>
          <p:nvPr>
            <p:ph type="sldImg"/>
          </p:nvPr>
        </p:nvSpPr>
        <p:spPr>
          <a:solidFill>
            <a:srgbClr val="FFFFFF"/>
          </a:solidFill>
        </p:spPr>
      </p:sp>
      <p:sp>
        <p:nvSpPr>
          <p:cNvPr id="124932"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SimSun" pitchFamily="2" charset="-122"/>
              </a:rPr>
              <a:t> </a:t>
            </a:r>
            <a:endParaRPr lang="zh-CN" altLang="en-US" smtClean="0">
              <a:ea typeface="SimSun" pitchFamily="2" charset="-122"/>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fld id="{DF54FD39-9436-4085-8544-7FB66BE36E44}" type="slidenum">
              <a:rPr lang="zh-CN" altLang="en-US" sz="1200"/>
            </a:fld>
            <a:endParaRPr lang="en-US" altLang="zh-CN" sz="1200"/>
          </a:p>
        </p:txBody>
      </p:sp>
      <p:sp>
        <p:nvSpPr>
          <p:cNvPr id="125955" name="Rectangle 2"/>
          <p:cNvSpPr>
            <a:spLocks noGrp="1" noRot="1" noChangeAspect="1" noChangeArrowheads="1" noTextEdit="1"/>
          </p:cNvSpPr>
          <p:nvPr>
            <p:ph type="sldImg"/>
          </p:nvPr>
        </p:nvSpPr>
        <p:spPr>
          <a:solidFill>
            <a:srgbClr val="FFFFFF"/>
          </a:solidFill>
        </p:spPr>
      </p:sp>
      <p:sp>
        <p:nvSpPr>
          <p:cNvPr id="125956"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SimSun" pitchFamily="2" charset="-122"/>
              </a:rPr>
              <a:t> </a:t>
            </a:r>
            <a:endParaRPr lang="zh-CN" altLang="en-US" smtClean="0">
              <a:ea typeface="SimSun" pitchFamily="2" charset="-122"/>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fld id="{7D7C0E8F-BF0E-40BB-9A5B-13D24CEBF4A7}" type="slidenum">
              <a:rPr lang="zh-CN" altLang="en-US" sz="1200"/>
            </a:fld>
            <a:endParaRPr lang="en-US" altLang="zh-CN" sz="1200"/>
          </a:p>
        </p:txBody>
      </p:sp>
      <p:sp>
        <p:nvSpPr>
          <p:cNvPr id="124931" name="Rectangle 2"/>
          <p:cNvSpPr>
            <a:spLocks noGrp="1" noRot="1" noChangeAspect="1" noChangeArrowheads="1" noTextEdit="1"/>
          </p:cNvSpPr>
          <p:nvPr>
            <p:ph type="sldImg"/>
          </p:nvPr>
        </p:nvSpPr>
        <p:spPr>
          <a:solidFill>
            <a:srgbClr val="FFFFFF"/>
          </a:solidFill>
        </p:spPr>
      </p:sp>
      <p:sp>
        <p:nvSpPr>
          <p:cNvPr id="124932"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SimSun" pitchFamily="2" charset="-122"/>
              </a:rPr>
              <a:t> </a:t>
            </a:r>
            <a:endParaRPr lang="zh-CN" altLang="en-US" smtClean="0">
              <a:ea typeface="SimSun" pitchFamily="2" charset="-122"/>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fld id="{33C35884-D4C6-44F3-A1C4-9BC8D1671C6B}" type="slidenum">
              <a:rPr lang="zh-CN" altLang="en-US" sz="1200"/>
            </a:fld>
            <a:endParaRPr lang="en-US" altLang="zh-CN" sz="1200"/>
          </a:p>
        </p:txBody>
      </p:sp>
      <p:sp>
        <p:nvSpPr>
          <p:cNvPr id="126979" name="Rectangle 2"/>
          <p:cNvSpPr>
            <a:spLocks noGrp="1" noRot="1" noChangeAspect="1" noChangeArrowheads="1" noTextEdit="1"/>
          </p:cNvSpPr>
          <p:nvPr>
            <p:ph type="sldImg"/>
          </p:nvPr>
        </p:nvSpPr>
        <p:spPr>
          <a:solidFill>
            <a:srgbClr val="FFFFFF"/>
          </a:solidFill>
        </p:spPr>
      </p:sp>
      <p:sp>
        <p:nvSpPr>
          <p:cNvPr id="126980"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SimSun" pitchFamily="2" charset="-122"/>
              </a:rPr>
              <a:t> </a:t>
            </a:r>
            <a:endParaRPr lang="zh-CN" altLang="en-US" smtClean="0">
              <a:ea typeface="SimSun" pitchFamily="2" charset="-122"/>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p:sp>
      <p:sp>
        <p:nvSpPr>
          <p:cNvPr id="77827" name="备注占位符 2"/>
          <p:cNvSpPr>
            <a:spLocks noGrp="1"/>
          </p:cNvSpPr>
          <p:nvPr>
            <p:ph type="body" idx="1"/>
          </p:nvPr>
        </p:nvSpPr>
        <p:spPr>
          <a:noFill/>
        </p:spPr>
        <p:txBody>
          <a:bodyPr/>
          <a:lstStyle/>
          <a:p>
            <a:endParaRPr lang="zh-CN" altLang="en-US" smtClean="0"/>
          </a:p>
        </p:txBody>
      </p:sp>
      <p:sp>
        <p:nvSpPr>
          <p:cNvPr id="77828" name="灯片编号占位符 3"/>
          <p:cNvSpPr>
            <a:spLocks noGrp="1"/>
          </p:cNvSpPr>
          <p:nvPr>
            <p:ph type="sldNum" sz="quarter" idx="5"/>
          </p:nvPr>
        </p:nvSpPr>
        <p:spPr>
          <a:noFill/>
        </p:spPr>
        <p:txBody>
          <a:bodyPr/>
          <a:lstStyle/>
          <a:p>
            <a:fld id="{6DE2212D-BED7-466A-94CE-B99AF796FCF0}" type="slidenum">
              <a:rPr lang="en-US" altLang="zh-CN" smtClean="0"/>
            </a:fld>
            <a:endParaRPr lang="en-US" altLang="zh-CN"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p:sp>
      <p:sp>
        <p:nvSpPr>
          <p:cNvPr id="77827" name="备注占位符 2"/>
          <p:cNvSpPr>
            <a:spLocks noGrp="1"/>
          </p:cNvSpPr>
          <p:nvPr>
            <p:ph type="body" idx="1"/>
          </p:nvPr>
        </p:nvSpPr>
        <p:spPr>
          <a:noFill/>
        </p:spPr>
        <p:txBody>
          <a:bodyPr/>
          <a:lstStyle/>
          <a:p>
            <a:endParaRPr lang="zh-CN" altLang="en-US" smtClean="0"/>
          </a:p>
        </p:txBody>
      </p:sp>
      <p:sp>
        <p:nvSpPr>
          <p:cNvPr id="77828" name="灯片编号占位符 3"/>
          <p:cNvSpPr>
            <a:spLocks noGrp="1"/>
          </p:cNvSpPr>
          <p:nvPr>
            <p:ph type="sldNum" sz="quarter" idx="5"/>
          </p:nvPr>
        </p:nvSpPr>
        <p:spPr>
          <a:noFill/>
        </p:spPr>
        <p:txBody>
          <a:bodyPr/>
          <a:lstStyle/>
          <a:p>
            <a:fld id="{6DE2212D-BED7-466A-94CE-B99AF796FCF0}" type="slidenum">
              <a:rPr lang="en-US" altLang="zh-CN" smtClean="0"/>
            </a:fld>
            <a:endParaRPr lang="en-US" altLang="zh-CN"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fld id="{6531EB2F-41BA-4ECD-9748-579460A06DD7}" type="slidenum">
              <a:rPr lang="zh-CN" altLang="en-US" sz="1200"/>
            </a:fld>
            <a:endParaRPr lang="en-US" altLang="zh-CN" sz="1200"/>
          </a:p>
        </p:txBody>
      </p:sp>
      <p:sp>
        <p:nvSpPr>
          <p:cNvPr id="135171" name="Rectangle 2"/>
          <p:cNvSpPr>
            <a:spLocks noGrp="1" noRot="1" noChangeAspect="1" noChangeArrowheads="1" noTextEdit="1"/>
          </p:cNvSpPr>
          <p:nvPr>
            <p:ph type="sldImg"/>
          </p:nvPr>
        </p:nvSpPr>
        <p:spPr>
          <a:solidFill>
            <a:srgbClr val="FFFFFF"/>
          </a:solidFill>
        </p:spPr>
      </p:sp>
      <p:sp>
        <p:nvSpPr>
          <p:cNvPr id="135172"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SimSun" pitchFamily="2" charset="-122"/>
              </a:rPr>
              <a:t> </a:t>
            </a:r>
            <a:endParaRPr lang="zh-CN" altLang="en-US" smtClean="0">
              <a:ea typeface="SimSun"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fld id="{FD13D09B-DB9C-478C-ABCB-58B32A219A56}" type="slidenum">
              <a:rPr lang="zh-CN" altLang="en-US" sz="1200"/>
            </a:fld>
            <a:endParaRPr lang="en-US" altLang="zh-CN" sz="1200"/>
          </a:p>
        </p:txBody>
      </p:sp>
      <p:sp>
        <p:nvSpPr>
          <p:cNvPr id="88067" name="Rectangle 2"/>
          <p:cNvSpPr>
            <a:spLocks noGrp="1" noRot="1" noChangeAspect="1" noChangeArrowheads="1" noTextEdit="1"/>
          </p:cNvSpPr>
          <p:nvPr>
            <p:ph type="sldImg"/>
          </p:nvPr>
        </p:nvSpPr>
        <p:spPr/>
      </p:sp>
      <p:sp>
        <p:nvSpPr>
          <p:cNvPr id="88068" name="Rectangle 3"/>
          <p:cNvSpPr>
            <a:spLocks noGrp="1" noChangeArrowheads="1"/>
          </p:cNvSpPr>
          <p:nvPr>
            <p:ph type="body" idx="1"/>
          </p:nvPr>
        </p:nvSpPr>
        <p:spPr>
          <a:noFill/>
        </p:spPr>
        <p:txBody>
          <a:bodyPr/>
          <a:lstStyle/>
          <a:p>
            <a:pPr algn="just"/>
            <a:r>
              <a:rPr lang="zh-CN" altLang="en-US" smtClean="0">
                <a:ea typeface="SimSun" pitchFamily="2" charset="-122"/>
              </a:rPr>
              <a:t> </a:t>
            </a:r>
            <a:endParaRPr lang="zh-CN" altLang="en-US" smtClean="0">
              <a:ea typeface="SimSun"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fld id="{E1D65780-8D86-494B-A8E5-6A6A1FE33272}" type="slidenum">
              <a:rPr lang="zh-CN" altLang="en-US" sz="1200"/>
            </a:fld>
            <a:endParaRPr lang="en-US" altLang="zh-CN" sz="1200"/>
          </a:p>
        </p:txBody>
      </p:sp>
      <p:sp>
        <p:nvSpPr>
          <p:cNvPr id="233475" name="Rectangle 2"/>
          <p:cNvSpPr>
            <a:spLocks noGrp="1" noRot="1" noChangeAspect="1" noChangeArrowheads="1" noTextEdit="1"/>
          </p:cNvSpPr>
          <p:nvPr>
            <p:ph type="sldImg"/>
          </p:nvPr>
        </p:nvSpPr>
        <p:spPr>
          <a:solidFill>
            <a:srgbClr val="FFFFFF"/>
          </a:solidFill>
        </p:spPr>
      </p:sp>
      <p:sp>
        <p:nvSpPr>
          <p:cNvPr id="233476"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dirty="0" smtClean="0">
                <a:ea typeface="SimSun" pitchFamily="2" charset="-122"/>
              </a:rPr>
              <a:t> </a:t>
            </a:r>
            <a:endParaRPr lang="zh-CN" altLang="en-US" dirty="0" smtClean="0">
              <a:ea typeface="SimSun"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fld id="{E1D65780-8D86-494B-A8E5-6A6A1FE33272}" type="slidenum">
              <a:rPr lang="zh-CN" altLang="en-US" sz="1200"/>
            </a:fld>
            <a:endParaRPr lang="en-US" altLang="zh-CN" sz="1200"/>
          </a:p>
        </p:txBody>
      </p:sp>
      <p:sp>
        <p:nvSpPr>
          <p:cNvPr id="233475" name="Rectangle 2"/>
          <p:cNvSpPr>
            <a:spLocks noGrp="1" noRot="1" noChangeAspect="1" noChangeArrowheads="1" noTextEdit="1"/>
          </p:cNvSpPr>
          <p:nvPr>
            <p:ph type="sldImg"/>
          </p:nvPr>
        </p:nvSpPr>
        <p:spPr>
          <a:solidFill>
            <a:srgbClr val="FFFFFF"/>
          </a:solidFill>
        </p:spPr>
      </p:sp>
      <p:sp>
        <p:nvSpPr>
          <p:cNvPr id="233476"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SimSun" pitchFamily="2" charset="-122"/>
              </a:rPr>
              <a:t> </a:t>
            </a:r>
            <a:endParaRPr lang="zh-CN" altLang="en-US" smtClean="0">
              <a:ea typeface="SimSun"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04C66819-C993-438F-93EC-840454886D3A}"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7A83552-3108-4028-89B4-CBAD1C3F455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4C66819-C993-438F-93EC-840454886D3A}"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7A83552-3108-4028-89B4-CBAD1C3F455A}"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4C66819-C993-438F-93EC-840454886D3A}"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7A83552-3108-4028-89B4-CBAD1C3F455A}"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4C66819-C993-438F-93EC-840454886D3A}"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7A83552-3108-4028-89B4-CBAD1C3F455A}"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04C66819-C993-438F-93EC-840454886D3A}"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7A83552-3108-4028-89B4-CBAD1C3F455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4C66819-C993-438F-93EC-840454886D3A}"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7A83552-3108-4028-89B4-CBAD1C3F455A}"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4C66819-C993-438F-93EC-840454886D3A}"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7A83552-3108-4028-89B4-CBAD1C3F455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04C66819-C993-438F-93EC-840454886D3A}"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7A83552-3108-4028-89B4-CBAD1C3F455A}"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C66819-C993-438F-93EC-840454886D3A}"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7A83552-3108-4028-89B4-CBAD1C3F455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04C66819-C993-438F-93EC-840454886D3A}"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7A83552-3108-4028-89B4-CBAD1C3F455A}"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04C66819-C993-438F-93EC-840454886D3A}"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7A83552-3108-4028-89B4-CBAD1C3F455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C66819-C993-438F-93EC-840454886D3A}" type="datetimeFigureOut">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A83552-3108-4028-89B4-CBAD1C3F455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121.xml.rels><?xml version="1.0" encoding="UTF-8" standalone="yes"?>
<Relationships xmlns="http://schemas.openxmlformats.org/package/2006/relationships"><Relationship Id="rId5" Type="http://schemas.openxmlformats.org/officeDocument/2006/relationships/notesSlide" Target="../notesSlides/notesSlide67.xml"/><Relationship Id="rId4" Type="http://schemas.openxmlformats.org/officeDocument/2006/relationships/slideLayout" Target="../slideLayouts/slideLayout2.xml"/><Relationship Id="rId3" Type="http://schemas.openxmlformats.org/officeDocument/2006/relationships/image" Target="../media/image26.png"/><Relationship Id="rId2" Type="http://schemas.openxmlformats.org/officeDocument/2006/relationships/image" Target="../media/image28.png"/><Relationship Id="rId1" Type="http://schemas.openxmlformats.org/officeDocument/2006/relationships/image" Target="../media/image27.png"/></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0.png"/></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32.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1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emf"/></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6.png"/></Relationships>
</file>

<file path=ppt/slides/_rels/slide1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7.png"/></Relationships>
</file>

<file path=ppt/slides/_rels/slide1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7.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8.png"/></Relationships>
</file>

<file path=ppt/slides/_rels/slide13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6.png"/></Relationships>
</file>

<file path=ppt/slides/_rels/slide1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0.png"/></Relationships>
</file>

<file path=ppt/slides/_rels/slide141.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40.png"/></Relationships>
</file>

<file path=ppt/slides/_rels/slide1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jpe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5.png"/><Relationship Id="rId1" Type="http://schemas.openxmlformats.org/officeDocument/2006/relationships/image" Target="../media/image44.png"/></Relationships>
</file>

<file path=ppt/slides/_rels/slide1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1.png"/><Relationship Id="rId1" Type="http://schemas.openxmlformats.org/officeDocument/2006/relationships/image" Target="../media/image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4.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597878"/>
            <a:ext cx="6858000" cy="1992922"/>
          </a:xfrm>
        </p:spPr>
        <p:txBody>
          <a:bodyPr>
            <a:normAutofit/>
          </a:bodyPr>
          <a:lstStyle/>
          <a:p>
            <a:r>
              <a:rPr lang="zh-CN" altLang="en-US" sz="5400" dirty="0" smtClean="0"/>
              <a:t>中间代码</a:t>
            </a:r>
            <a:r>
              <a:rPr lang="zh-CN" altLang="en-US" sz="5400" dirty="0"/>
              <a:t>生成</a:t>
            </a:r>
            <a:endParaRPr lang="zh-CN" altLang="en-US" sz="5400" dirty="0"/>
          </a:p>
        </p:txBody>
      </p:sp>
      <p:pic>
        <p:nvPicPr>
          <p:cNvPr id="5" name="Picture 2"/>
          <p:cNvPicPr>
            <a:picLocks noChangeAspect="1" noChangeArrowheads="1"/>
          </p:cNvPicPr>
          <p:nvPr/>
        </p:nvPicPr>
        <p:blipFill rotWithShape="1">
          <a:blip r:embed="rId1" cstate="print"/>
          <a:srcRect b="20204"/>
          <a:stretch>
            <a:fillRect/>
          </a:stretch>
        </p:blipFill>
        <p:spPr bwMode="auto">
          <a:xfrm>
            <a:off x="83357" y="3630800"/>
            <a:ext cx="8977285" cy="1855601"/>
          </a:xfrm>
          <a:prstGeom prst="rect">
            <a:avLst/>
          </a:prstGeom>
          <a:noFill/>
          <a:ln w="38100" algn="ctr">
            <a:noFill/>
            <a:miter lim="800000"/>
            <a:headEnd/>
            <a:tailEnd/>
          </a:ln>
        </p:spPr>
      </p:pic>
      <p:sp>
        <p:nvSpPr>
          <p:cNvPr id="3" name="矩形 2"/>
          <p:cNvSpPr/>
          <p:nvPr/>
        </p:nvSpPr>
        <p:spPr>
          <a:xfrm>
            <a:off x="2192215" y="3540368"/>
            <a:ext cx="3763108" cy="1336431"/>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dirty="0" smtClean="0"/>
              <a:t>三地址代码</a:t>
            </a:r>
            <a:endParaRPr lang="zh-CN" altLang="en-US" dirty="0" smtClean="0"/>
          </a:p>
        </p:txBody>
      </p:sp>
      <p:sp>
        <p:nvSpPr>
          <p:cNvPr id="8195" name="Rectangle 3"/>
          <p:cNvSpPr>
            <a:spLocks noGrp="1" noChangeArrowheads="1"/>
          </p:cNvSpPr>
          <p:nvPr>
            <p:ph type="body" idx="1"/>
          </p:nvPr>
        </p:nvSpPr>
        <p:spPr/>
        <p:txBody>
          <a:bodyPr>
            <a:normAutofit/>
          </a:bodyPr>
          <a:lstStyle/>
          <a:p>
            <a:r>
              <a:rPr lang="zh-CN" altLang="en-US" dirty="0"/>
              <a:t>一般形式：</a:t>
            </a:r>
            <a:r>
              <a:rPr lang="en-US" altLang="zh-CN" dirty="0"/>
              <a:t>x = y op z</a:t>
            </a:r>
            <a:endParaRPr lang="en-US" altLang="zh-CN" dirty="0"/>
          </a:p>
          <a:p>
            <a:pPr lvl="1"/>
            <a:endParaRPr lang="zh-CN" altLang="en-US" dirty="0"/>
          </a:p>
          <a:p>
            <a:r>
              <a:rPr lang="zh-CN" altLang="en-US" dirty="0" smtClean="0"/>
              <a:t>一</a:t>
            </a:r>
            <a:r>
              <a:rPr lang="zh-CN" altLang="en-US" dirty="0"/>
              <a:t>条指令右侧最多有一个</a:t>
            </a:r>
            <a:r>
              <a:rPr lang="zh-CN" altLang="en-US" dirty="0" smtClean="0"/>
              <a:t>运算符</a:t>
            </a:r>
            <a:endParaRPr lang="en-US" altLang="zh-CN" dirty="0"/>
          </a:p>
          <a:p>
            <a:pPr lvl="1"/>
            <a:r>
              <a:rPr lang="zh-CN" altLang="en-US" dirty="0" smtClean="0"/>
              <a:t>三地址代码拆分了多运算符表达式</a:t>
            </a:r>
            <a:r>
              <a:rPr lang="zh-CN" altLang="en-US" dirty="0"/>
              <a:t>和控制流</a:t>
            </a:r>
            <a:r>
              <a:rPr lang="zh-CN" altLang="en-US" dirty="0" smtClean="0"/>
              <a:t>语句的嵌套结构，所以适用于目标代码的生成</a:t>
            </a:r>
            <a:endParaRPr lang="en-US" altLang="zh-CN" dirty="0" smtClean="0"/>
          </a:p>
          <a:p>
            <a:pPr lvl="1"/>
            <a:endParaRPr lang="en-US" altLang="zh-CN" dirty="0" smtClean="0"/>
          </a:p>
          <a:p>
            <a:r>
              <a:rPr lang="zh-CN" altLang="en-US" dirty="0" smtClean="0"/>
              <a:t>例 表达式</a:t>
            </a:r>
            <a:r>
              <a:rPr lang="en-US" altLang="zh-CN" dirty="0" smtClean="0"/>
              <a:t>x + y </a:t>
            </a:r>
            <a:r>
              <a:rPr lang="en-US" altLang="zh-CN" dirty="0" smtClean="0">
                <a:sym typeface="Symbol" panose="05050102010706020507" pitchFamily="18" charset="2"/>
              </a:rPr>
              <a:t></a:t>
            </a:r>
            <a:r>
              <a:rPr lang="en-US" altLang="zh-CN" dirty="0" smtClean="0"/>
              <a:t> z</a:t>
            </a:r>
            <a:r>
              <a:rPr lang="zh-CN" altLang="en-US" dirty="0" smtClean="0"/>
              <a:t>翻译成的三地址语句序列是</a:t>
            </a:r>
            <a:endParaRPr lang="zh-CN" altLang="en-US" dirty="0" smtClean="0"/>
          </a:p>
          <a:p>
            <a:pPr marL="0" indent="0">
              <a:buNone/>
            </a:pPr>
            <a:r>
              <a:rPr lang="en-US" altLang="zh-CN" dirty="0" smtClean="0"/>
              <a:t>	t</a:t>
            </a:r>
            <a:r>
              <a:rPr lang="en-US" altLang="zh-CN" baseline="-25000" dirty="0" smtClean="0"/>
              <a:t>1</a:t>
            </a:r>
            <a:r>
              <a:rPr lang="en-US" altLang="zh-CN" dirty="0" smtClean="0"/>
              <a:t> = y </a:t>
            </a:r>
            <a:r>
              <a:rPr lang="en-US" altLang="zh-CN" dirty="0" smtClean="0">
                <a:sym typeface="Symbol" panose="05050102010706020507" pitchFamily="18" charset="2"/>
              </a:rPr>
              <a:t></a:t>
            </a:r>
            <a:r>
              <a:rPr lang="en-US" altLang="zh-CN" dirty="0" smtClean="0"/>
              <a:t> z </a:t>
            </a:r>
            <a:endParaRPr lang="en-US" altLang="zh-CN" dirty="0" smtClean="0"/>
          </a:p>
          <a:p>
            <a:pPr marL="0" indent="0">
              <a:buNone/>
            </a:pPr>
            <a:r>
              <a:rPr lang="en-US" altLang="zh-CN" dirty="0" smtClean="0"/>
              <a:t>	t</a:t>
            </a:r>
            <a:r>
              <a:rPr lang="en-US" altLang="zh-CN" baseline="-25000" dirty="0"/>
              <a:t>2</a:t>
            </a:r>
            <a:r>
              <a:rPr lang="en-US" altLang="zh-CN" dirty="0" smtClean="0"/>
              <a:t> = x + t</a:t>
            </a:r>
            <a:r>
              <a:rPr lang="en-US" altLang="zh-CN" baseline="-25000" dirty="0"/>
              <a:t>1</a:t>
            </a:r>
            <a:r>
              <a:rPr lang="en-US" altLang="zh-CN" dirty="0" smtClean="0"/>
              <a:t> </a:t>
            </a:r>
            <a:endParaRPr lang="en-US" altLang="zh-CN" dirty="0" smtClean="0"/>
          </a:p>
          <a:p>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195">
                                            <p:txEl>
                                              <p:pRg st="5" end="5"/>
                                            </p:txEl>
                                          </p:spTgt>
                                        </p:tgtEl>
                                        <p:attrNameLst>
                                          <p:attrName>style.visibility</p:attrName>
                                        </p:attrNameLst>
                                      </p:cBhvr>
                                      <p:to>
                                        <p:strVal val="visible"/>
                                      </p:to>
                                    </p:set>
                                    <p:animEffect transition="in" filter="box(in)">
                                      <p:cBhvr>
                                        <p:cTn id="7" dur="500"/>
                                        <p:tgtEl>
                                          <p:spTgt spid="8195">
                                            <p:txEl>
                                              <p:pRg st="5" end="5"/>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8195">
                                            <p:txEl>
                                              <p:pRg st="6" end="6"/>
                                            </p:txEl>
                                          </p:spTgt>
                                        </p:tgtEl>
                                        <p:attrNameLst>
                                          <p:attrName>style.visibility</p:attrName>
                                        </p:attrNameLst>
                                      </p:cBhvr>
                                      <p:to>
                                        <p:strVal val="visible"/>
                                      </p:to>
                                    </p:set>
                                    <p:animEffect transition="in" filter="box(in)">
                                      <p:cBhvr>
                                        <p:cTn id="10" dur="500"/>
                                        <p:tgtEl>
                                          <p:spTgt spid="8195">
                                            <p:txEl>
                                              <p:pRg st="6" end="6"/>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8195">
                                            <p:txEl>
                                              <p:pRg st="7" end="7"/>
                                            </p:txEl>
                                          </p:spTgt>
                                        </p:tgtEl>
                                        <p:attrNameLst>
                                          <p:attrName>style.visibility</p:attrName>
                                        </p:attrNameLst>
                                      </p:cBhvr>
                                      <p:to>
                                        <p:strVal val="visible"/>
                                      </p:to>
                                    </p:set>
                                    <p:animEffect transition="in" filter="box(in)">
                                      <p:cBhvr>
                                        <p:cTn id="13" dur="500"/>
                                        <p:tgtEl>
                                          <p:spTgt spid="81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7" name="Picture 5"/>
          <p:cNvPicPr>
            <a:picLocks noChangeAspect="1" noChangeArrowheads="1"/>
          </p:cNvPicPr>
          <p:nvPr/>
        </p:nvPicPr>
        <p:blipFill>
          <a:blip r:embed="rId1" cstate="print"/>
          <a:srcRect/>
          <a:stretch>
            <a:fillRect/>
          </a:stretch>
        </p:blipFill>
        <p:spPr bwMode="auto">
          <a:xfrm>
            <a:off x="3610707" y="1570325"/>
            <a:ext cx="5116159" cy="3063883"/>
          </a:xfrm>
          <a:prstGeom prst="rect">
            <a:avLst/>
          </a:prstGeom>
          <a:noFill/>
          <a:ln w="38100" algn="ctr">
            <a:noFill/>
            <a:miter lim="800000"/>
            <a:headEnd/>
            <a:tailEnd/>
          </a:ln>
        </p:spPr>
      </p:pic>
      <p:sp>
        <p:nvSpPr>
          <p:cNvPr id="49154" name="标题 1"/>
          <p:cNvSpPr>
            <a:spLocks noGrp="1"/>
          </p:cNvSpPr>
          <p:nvPr>
            <p:ph type="title"/>
          </p:nvPr>
        </p:nvSpPr>
        <p:spPr/>
        <p:txBody>
          <a:bodyPr/>
          <a:lstStyle/>
          <a:p>
            <a:r>
              <a:rPr lang="zh-CN" altLang="en-US" dirty="0" smtClean="0"/>
              <a:t>更通用的类型转换语义规则</a:t>
            </a:r>
            <a:endParaRPr lang="zh-CN" altLang="en-US" dirty="0" smtClean="0"/>
          </a:p>
        </p:txBody>
      </p:sp>
      <p:sp>
        <p:nvSpPr>
          <p:cNvPr id="49155" name="内容占位符 2"/>
          <p:cNvSpPr>
            <a:spLocks noGrp="1"/>
          </p:cNvSpPr>
          <p:nvPr>
            <p:ph idx="1"/>
          </p:nvPr>
        </p:nvSpPr>
        <p:spPr/>
        <p:txBody>
          <a:bodyPr/>
          <a:lstStyle/>
          <a:p>
            <a:r>
              <a:rPr lang="zh-CN" altLang="en-US" dirty="0" smtClean="0"/>
              <a:t>两个函数</a:t>
            </a:r>
            <a:endParaRPr lang="en-US" altLang="zh-CN" dirty="0" smtClean="0"/>
          </a:p>
          <a:p>
            <a:pPr lvl="1"/>
            <a:r>
              <a:rPr lang="en-US" altLang="zh-CN" dirty="0" smtClean="0"/>
              <a:t>max(t</a:t>
            </a:r>
            <a:r>
              <a:rPr lang="en-US" altLang="zh-CN" baseline="-25000" dirty="0" smtClean="0"/>
              <a:t>1</a:t>
            </a:r>
            <a:r>
              <a:rPr lang="en-US" altLang="zh-CN" dirty="0" smtClean="0"/>
              <a:t>,t</a:t>
            </a:r>
            <a:r>
              <a:rPr lang="en-US" altLang="zh-CN" baseline="-25000" dirty="0" smtClean="0"/>
              <a:t>2</a:t>
            </a:r>
            <a:r>
              <a:rPr lang="en-US" altLang="zh-CN" dirty="0" smtClean="0"/>
              <a:t>)</a:t>
            </a:r>
            <a:endParaRPr lang="en-US" altLang="zh-CN" dirty="0" smtClean="0"/>
          </a:p>
          <a:p>
            <a:pPr lvl="1"/>
            <a:r>
              <a:rPr lang="en-US" altLang="zh-CN" dirty="0" smtClean="0"/>
              <a:t>widen(</a:t>
            </a:r>
            <a:r>
              <a:rPr lang="en-US" altLang="zh-CN" dirty="0" err="1" smtClean="0"/>
              <a:t>a,t,w</a:t>
            </a:r>
            <a:r>
              <a:rPr lang="en-US" altLang="zh-CN" dirty="0" smtClean="0"/>
              <a:t>)</a:t>
            </a:r>
            <a:endParaRPr lang="zh-CN" altLang="en-US" dirty="0" smtClean="0"/>
          </a:p>
        </p:txBody>
      </p:sp>
      <p:pic>
        <p:nvPicPr>
          <p:cNvPr id="49156" name="Picture 2"/>
          <p:cNvPicPr>
            <a:picLocks noChangeAspect="1" noChangeArrowheads="1"/>
          </p:cNvPicPr>
          <p:nvPr/>
        </p:nvPicPr>
        <p:blipFill>
          <a:blip r:embed="rId2" cstate="print"/>
          <a:srcRect/>
          <a:stretch>
            <a:fillRect/>
          </a:stretch>
        </p:blipFill>
        <p:spPr bwMode="auto">
          <a:xfrm>
            <a:off x="628650" y="4510381"/>
            <a:ext cx="7798022" cy="2171773"/>
          </a:xfrm>
          <a:prstGeom prst="rect">
            <a:avLst/>
          </a:prstGeom>
          <a:noFill/>
          <a:ln w="38100" algn="ctr">
            <a:noFill/>
            <a:miter lim="800000"/>
            <a:headEnd/>
            <a:tailEnd/>
          </a:ln>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本章内容</a:t>
            </a:r>
            <a:endParaRPr lang="zh-CN" altLang="en-US" dirty="0"/>
          </a:p>
        </p:txBody>
      </p:sp>
      <p:sp>
        <p:nvSpPr>
          <p:cNvPr id="3" name="内容占位符 2"/>
          <p:cNvSpPr>
            <a:spLocks noGrp="1"/>
          </p:cNvSpPr>
          <p:nvPr>
            <p:ph idx="1"/>
          </p:nvPr>
        </p:nvSpPr>
        <p:spPr>
          <a:xfrm>
            <a:off x="628650" y="1825625"/>
            <a:ext cx="7886700" cy="4915144"/>
          </a:xfrm>
        </p:spPr>
        <p:txBody>
          <a:bodyPr/>
          <a:lstStyle/>
          <a:p>
            <a:r>
              <a:rPr lang="zh-CN" altLang="en-US" dirty="0"/>
              <a:t>介绍几种常用的</a:t>
            </a:r>
            <a:r>
              <a:rPr lang="zh-CN" altLang="en-US" dirty="0" smtClean="0"/>
              <a:t>中间代码表示 </a:t>
            </a:r>
            <a:r>
              <a:rPr lang="zh-CN" altLang="en-US" dirty="0" smtClean="0">
                <a:solidFill>
                  <a:srgbClr val="FF0000"/>
                </a:solidFill>
                <a:sym typeface="Wingdings 2" panose="05020102010507070707" pitchFamily="18" charset="2"/>
              </a:rPr>
              <a:t></a:t>
            </a:r>
            <a:endParaRPr lang="en-US" altLang="zh-CN" dirty="0" smtClean="0">
              <a:solidFill>
                <a:srgbClr val="FF0000"/>
              </a:solidFill>
            </a:endParaRPr>
          </a:p>
          <a:p>
            <a:pPr lvl="1"/>
            <a:r>
              <a:rPr lang="zh-CN" altLang="en-US" dirty="0"/>
              <a:t>抽象语法</a:t>
            </a:r>
            <a:r>
              <a:rPr lang="zh-CN" altLang="en-US" dirty="0" smtClean="0"/>
              <a:t>树（上一章已介绍） </a:t>
            </a:r>
            <a:endParaRPr lang="en-US" altLang="zh-CN" dirty="0" smtClean="0"/>
          </a:p>
          <a:p>
            <a:pPr lvl="1"/>
            <a:r>
              <a:rPr lang="zh-CN" altLang="en-US" dirty="0" smtClean="0"/>
              <a:t>有</a:t>
            </a:r>
            <a:r>
              <a:rPr lang="zh-CN" altLang="en-US" dirty="0"/>
              <a:t>向无环</a:t>
            </a:r>
            <a:r>
              <a:rPr lang="zh-CN" altLang="en-US" dirty="0" smtClean="0"/>
              <a:t>图</a:t>
            </a:r>
            <a:endParaRPr lang="en-US" altLang="zh-CN" dirty="0" smtClean="0"/>
          </a:p>
          <a:p>
            <a:pPr lvl="1"/>
            <a:r>
              <a:rPr lang="zh-CN" altLang="en-US" dirty="0" smtClean="0"/>
              <a:t>三</a:t>
            </a:r>
            <a:r>
              <a:rPr lang="zh-CN" altLang="en-US" dirty="0"/>
              <a:t>地址</a:t>
            </a:r>
            <a:r>
              <a:rPr lang="zh-CN" altLang="en-US" dirty="0" smtClean="0"/>
              <a:t>代码</a:t>
            </a:r>
            <a:endParaRPr lang="en-US" altLang="zh-CN" dirty="0" smtClean="0"/>
          </a:p>
          <a:p>
            <a:pPr lvl="2"/>
            <a:endParaRPr lang="en-US" altLang="zh-CN" dirty="0" smtClean="0"/>
          </a:p>
          <a:p>
            <a:r>
              <a:rPr lang="zh-CN" altLang="en-US" dirty="0" smtClean="0"/>
              <a:t>用</a:t>
            </a:r>
            <a:r>
              <a:rPr lang="zh-CN" altLang="en-US" dirty="0"/>
              <a:t>语法制导定义和翻译方案来说明源语言的各种构造怎样被翻译成</a:t>
            </a:r>
            <a:r>
              <a:rPr lang="zh-CN" altLang="en-US" dirty="0" smtClean="0"/>
              <a:t>中间表示</a:t>
            </a:r>
            <a:endParaRPr lang="en-US" altLang="zh-CN" dirty="0" smtClean="0"/>
          </a:p>
          <a:p>
            <a:pPr lvl="1"/>
            <a:r>
              <a:rPr lang="zh-CN" altLang="en-US" dirty="0" smtClean="0"/>
              <a:t>声明（和类型）</a:t>
            </a:r>
            <a:r>
              <a:rPr lang="zh-CN" altLang="en-US" dirty="0">
                <a:solidFill>
                  <a:srgbClr val="FF0000"/>
                </a:solidFill>
                <a:sym typeface="Wingdings 2" panose="05020102010507070707" pitchFamily="18" charset="2"/>
              </a:rPr>
              <a:t> </a:t>
            </a:r>
            <a:endParaRPr lang="en-US" altLang="zh-CN" dirty="0" smtClean="0"/>
          </a:p>
          <a:p>
            <a:pPr lvl="1"/>
            <a:r>
              <a:rPr lang="zh-CN" altLang="en-US" dirty="0" smtClean="0"/>
              <a:t>表达式和赋值 </a:t>
            </a:r>
            <a:r>
              <a:rPr lang="zh-CN" altLang="en-US" dirty="0">
                <a:solidFill>
                  <a:srgbClr val="FF0000"/>
                </a:solidFill>
                <a:sym typeface="Wingdings 2" panose="05020102010507070707" pitchFamily="18" charset="2"/>
              </a:rPr>
              <a:t></a:t>
            </a:r>
            <a:endParaRPr lang="en-US" altLang="zh-CN" dirty="0" smtClean="0"/>
          </a:p>
          <a:p>
            <a:pPr lvl="1"/>
            <a:r>
              <a:rPr lang="zh-CN" altLang="en-US" dirty="0" smtClean="0"/>
              <a:t>类型检查和类型转换 </a:t>
            </a:r>
            <a:r>
              <a:rPr lang="zh-CN" altLang="en-US" dirty="0">
                <a:solidFill>
                  <a:srgbClr val="FF0000"/>
                </a:solidFill>
                <a:sym typeface="Wingdings 2" panose="05020102010507070707" pitchFamily="18" charset="2"/>
              </a:rPr>
              <a:t></a:t>
            </a:r>
            <a:endParaRPr lang="en-US" altLang="zh-CN" dirty="0" smtClean="0"/>
          </a:p>
          <a:p>
            <a:pPr lvl="1"/>
            <a:r>
              <a:rPr lang="zh-CN" altLang="en-US" dirty="0" smtClean="0"/>
              <a:t>控制流</a:t>
            </a:r>
            <a:endParaRPr lang="en-US" altLang="zh-CN" dirty="0" smtClean="0"/>
          </a:p>
          <a:p>
            <a:pPr lvl="1"/>
            <a:r>
              <a:rPr lang="zh-CN" altLang="en-US" dirty="0"/>
              <a:t>过程</a:t>
            </a:r>
            <a:endParaRPr lang="zh-CN" altLang="en-US"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zh-CN" altLang="en-US" dirty="0" smtClean="0"/>
              <a:t>控制流语句的翻译</a:t>
            </a:r>
            <a:endParaRPr lang="zh-CN" altLang="en-US" dirty="0" smtClean="0"/>
          </a:p>
        </p:txBody>
      </p:sp>
      <p:sp>
        <p:nvSpPr>
          <p:cNvPr id="3" name="内容占位符 2"/>
          <p:cNvSpPr>
            <a:spLocks noGrp="1"/>
          </p:cNvSpPr>
          <p:nvPr>
            <p:ph idx="1"/>
          </p:nvPr>
        </p:nvSpPr>
        <p:spPr>
          <a:xfrm>
            <a:off x="628650" y="1825625"/>
            <a:ext cx="7886700" cy="4915144"/>
          </a:xfrm>
        </p:spPr>
        <p:txBody>
          <a:bodyPr>
            <a:normAutofit/>
          </a:bodyPr>
          <a:lstStyle/>
          <a:p>
            <a:r>
              <a:rPr lang="en-US" altLang="zh-CN" dirty="0" smtClean="0"/>
              <a:t>if-else</a:t>
            </a:r>
            <a:r>
              <a:rPr lang="zh-CN" altLang="en-US" dirty="0" smtClean="0"/>
              <a:t>语句，</a:t>
            </a:r>
            <a:r>
              <a:rPr lang="en-US" altLang="zh-CN" dirty="0" smtClean="0"/>
              <a:t>while</a:t>
            </a:r>
            <a:r>
              <a:rPr lang="zh-CN" altLang="en-US" dirty="0" smtClean="0"/>
              <a:t>语句</a:t>
            </a:r>
            <a:endParaRPr lang="en-US" altLang="zh-CN" dirty="0" smtClean="0"/>
          </a:p>
          <a:p>
            <a:r>
              <a:rPr lang="zh-CN" altLang="en-US" dirty="0" smtClean="0"/>
              <a:t>应将语句的翻译和布尔表达式的翻译结合在一起</a:t>
            </a:r>
            <a:endParaRPr lang="en-US" altLang="zh-CN" dirty="0" smtClean="0"/>
          </a:p>
          <a:p>
            <a:r>
              <a:rPr lang="zh-CN" altLang="en-US" dirty="0" smtClean="0"/>
              <a:t>布尔表达式通常用来：</a:t>
            </a:r>
            <a:endParaRPr lang="en-US" altLang="zh-CN" dirty="0" smtClean="0"/>
          </a:p>
          <a:p>
            <a:pPr lvl="1"/>
            <a:r>
              <a:rPr lang="zh-CN" altLang="en-US" dirty="0" smtClean="0"/>
              <a:t>改变控制流。例如</a:t>
            </a:r>
            <a:r>
              <a:rPr lang="en-US" altLang="zh-CN" dirty="0" smtClean="0"/>
              <a:t>if (E) S</a:t>
            </a:r>
            <a:endParaRPr lang="en-US" altLang="zh-CN" dirty="0" smtClean="0"/>
          </a:p>
          <a:p>
            <a:pPr marL="457200" lvl="1" indent="0">
              <a:buNone/>
            </a:pPr>
            <a:r>
              <a:rPr lang="zh-CN" altLang="en-US" dirty="0" smtClean="0"/>
              <a:t>布尔表达式的值由程序到达的某个位置隐含地指出</a:t>
            </a:r>
            <a:endParaRPr lang="en-US" altLang="zh-CN" dirty="0" smtClean="0"/>
          </a:p>
          <a:p>
            <a:pPr marL="457200" lvl="1" indent="0">
              <a:buNone/>
            </a:pPr>
            <a:r>
              <a:rPr lang="zh-CN" altLang="en-US" dirty="0" smtClean="0"/>
              <a:t>如</a:t>
            </a:r>
            <a:r>
              <a:rPr lang="en-US" altLang="zh-CN" dirty="0" smtClean="0"/>
              <a:t>if (E) S, </a:t>
            </a:r>
            <a:r>
              <a:rPr lang="zh-CN" altLang="en-US" dirty="0" smtClean="0"/>
              <a:t>如果运行到语句</a:t>
            </a:r>
            <a:r>
              <a:rPr lang="en-US" altLang="zh-CN" dirty="0" smtClean="0"/>
              <a:t>S</a:t>
            </a:r>
            <a:r>
              <a:rPr lang="zh-CN" altLang="en-US" dirty="0" smtClean="0"/>
              <a:t>，则意味着</a:t>
            </a:r>
            <a:r>
              <a:rPr lang="en-US" altLang="zh-CN" dirty="0" smtClean="0"/>
              <a:t>E</a:t>
            </a:r>
            <a:r>
              <a:rPr lang="zh-CN" altLang="en-US" dirty="0" smtClean="0"/>
              <a:t>的取值为真</a:t>
            </a:r>
            <a:endParaRPr lang="en-US" altLang="zh-CN" dirty="0" smtClean="0"/>
          </a:p>
          <a:p>
            <a:pPr lvl="1"/>
            <a:endParaRPr lang="en-US" altLang="zh-CN" dirty="0" smtClean="0"/>
          </a:p>
          <a:p>
            <a:pPr lvl="1"/>
            <a:r>
              <a:rPr lang="zh-CN" altLang="en-US" dirty="0" smtClean="0"/>
              <a:t>计算逻辑值。布尔表达式的值为</a:t>
            </a:r>
            <a:r>
              <a:rPr lang="en-US" altLang="zh-CN" dirty="0" smtClean="0"/>
              <a:t>true</a:t>
            </a:r>
            <a:r>
              <a:rPr lang="zh-CN" altLang="en-US" dirty="0" smtClean="0"/>
              <a:t>或</a:t>
            </a:r>
            <a:r>
              <a:rPr lang="en-US" altLang="zh-CN" dirty="0" smtClean="0"/>
              <a:t>false</a:t>
            </a:r>
            <a:r>
              <a:rPr lang="zh-CN" altLang="en-US" dirty="0" smtClean="0"/>
              <a:t>，可以使用带有逻辑运算符的三地址指令进行</a:t>
            </a:r>
            <a:r>
              <a:rPr lang="zh-CN" altLang="en-US" dirty="0"/>
              <a:t>求值</a:t>
            </a:r>
            <a:r>
              <a:rPr lang="zh-CN" altLang="en-US" dirty="0" smtClean="0"/>
              <a:t>（类似算术表达式）</a:t>
            </a: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dissolv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dissolv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dissolv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dissolve">
                                      <p:cBhvr>
                                        <p:cTn id="2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zh-CN" altLang="en-US" dirty="0" smtClean="0"/>
              <a:t>控制流语句的翻译</a:t>
            </a:r>
            <a:endParaRPr lang="zh-CN" altLang="en-US" dirty="0" smtClean="0"/>
          </a:p>
        </p:txBody>
      </p:sp>
      <p:sp>
        <p:nvSpPr>
          <p:cNvPr id="3" name="内容占位符 2"/>
          <p:cNvSpPr>
            <a:spLocks noGrp="1"/>
          </p:cNvSpPr>
          <p:nvPr>
            <p:ph idx="1"/>
          </p:nvPr>
        </p:nvSpPr>
        <p:spPr>
          <a:xfrm>
            <a:off x="628650" y="1825625"/>
            <a:ext cx="7886700" cy="4915144"/>
          </a:xfrm>
        </p:spPr>
        <p:txBody>
          <a:bodyPr>
            <a:normAutofit/>
          </a:bodyPr>
          <a:lstStyle/>
          <a:p>
            <a:r>
              <a:rPr lang="zh-CN" altLang="en-US" dirty="0" smtClean="0"/>
              <a:t>布尔表达式的使用意图要根据其语法上下文确定</a:t>
            </a:r>
            <a:endParaRPr lang="en-US" altLang="zh-CN" dirty="0" smtClean="0"/>
          </a:p>
          <a:p>
            <a:pPr lvl="1"/>
            <a:r>
              <a:rPr lang="zh-CN" altLang="en-US" dirty="0" smtClean="0"/>
              <a:t>跟在关键字</a:t>
            </a:r>
            <a:r>
              <a:rPr lang="en-US" altLang="zh-CN" dirty="0" smtClean="0"/>
              <a:t>if</a:t>
            </a:r>
            <a:r>
              <a:rPr lang="zh-CN" altLang="en-US" dirty="0" smtClean="0"/>
              <a:t>后面的表达式用来改变控制流</a:t>
            </a:r>
            <a:endParaRPr lang="en-US" altLang="zh-CN" dirty="0" smtClean="0"/>
          </a:p>
          <a:p>
            <a:pPr lvl="1"/>
            <a:r>
              <a:rPr lang="zh-CN" altLang="en-US" dirty="0" smtClean="0"/>
              <a:t>一个赋值语句右部的表达式用来计算一个逻辑值</a:t>
            </a:r>
            <a:endParaRPr lang="en-US" altLang="zh-CN" dirty="0" smtClean="0"/>
          </a:p>
          <a:p>
            <a:pPr lvl="1"/>
            <a:r>
              <a:rPr lang="zh-CN" altLang="en-US" dirty="0" smtClean="0"/>
              <a:t>可以使用两个不同的非终结符号或其它方法来区分这两种使用</a:t>
            </a:r>
            <a:endParaRPr lang="en-US" altLang="zh-CN" dirty="0" smtClean="0"/>
          </a:p>
          <a:p>
            <a:pPr lvl="1"/>
            <a:endParaRPr lang="en-US" altLang="zh-CN" dirty="0"/>
          </a:p>
          <a:p>
            <a:r>
              <a:rPr lang="zh-CN" altLang="en-US" dirty="0" smtClean="0"/>
              <a:t>下面介绍用于改变控制流的布尔表达式</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dissolv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en-US" dirty="0" smtClean="0"/>
              <a:t>布尔表达式的文法</a:t>
            </a:r>
            <a:endParaRPr lang="zh-CN" altLang="en-US" dirty="0" smtClean="0"/>
          </a:p>
        </p:txBody>
      </p:sp>
      <p:sp>
        <p:nvSpPr>
          <p:cNvPr id="6" name="内容占位符 2"/>
          <p:cNvSpPr>
            <a:spLocks noGrp="1"/>
          </p:cNvSpPr>
          <p:nvPr>
            <p:ph idx="1"/>
          </p:nvPr>
        </p:nvSpPr>
        <p:spPr>
          <a:xfrm>
            <a:off x="628650" y="2836985"/>
            <a:ext cx="7886700" cy="3339978"/>
          </a:xfrm>
        </p:spPr>
        <p:txBody>
          <a:bodyPr>
            <a:normAutofit/>
          </a:bodyPr>
          <a:lstStyle/>
          <a:p>
            <a:r>
              <a:rPr lang="zh-CN" altLang="en-US" dirty="0" smtClean="0"/>
              <a:t>引入新的非终结符号</a:t>
            </a:r>
            <a:r>
              <a:rPr lang="en-US" altLang="zh-CN" dirty="0" smtClean="0"/>
              <a:t>B</a:t>
            </a:r>
            <a:r>
              <a:rPr lang="zh-CN" altLang="en-US" dirty="0" smtClean="0"/>
              <a:t>表示布尔表达式</a:t>
            </a:r>
            <a:endParaRPr lang="en-US" altLang="zh-CN" dirty="0" smtClean="0"/>
          </a:p>
          <a:p>
            <a:r>
              <a:rPr lang="zh-CN" altLang="en-US" dirty="0" smtClean="0"/>
              <a:t>布尔运算符</a:t>
            </a:r>
            <a:r>
              <a:rPr lang="en-US" altLang="zh-CN" dirty="0" smtClean="0"/>
              <a:t>: &amp;&amp;  </a:t>
            </a:r>
            <a:r>
              <a:rPr lang="zh-CN" altLang="en-US" dirty="0" smtClean="0"/>
              <a:t>、</a:t>
            </a:r>
            <a:r>
              <a:rPr lang="en-US" altLang="zh-CN" dirty="0" smtClean="0"/>
              <a:t> </a:t>
            </a:r>
            <a:r>
              <a:rPr lang="en-US" altLang="zh-CN" dirty="0" smtClean="0">
                <a:latin typeface="Arial" panose="020B0604020202020204" pitchFamily="34" charset="0"/>
                <a:cs typeface="Arial" panose="020B0604020202020204" pitchFamily="34" charset="0"/>
              </a:rPr>
              <a:t>||</a:t>
            </a:r>
            <a:r>
              <a:rPr lang="en-US" altLang="zh-CN" dirty="0" smtClean="0"/>
              <a:t> </a:t>
            </a:r>
            <a:r>
              <a:rPr lang="zh-CN" altLang="en-US" dirty="0" smtClean="0"/>
              <a:t>、</a:t>
            </a:r>
            <a:r>
              <a:rPr lang="en-US" altLang="zh-CN" dirty="0" smtClean="0"/>
              <a:t>  !</a:t>
            </a:r>
            <a:endParaRPr lang="en-US" altLang="zh-CN" dirty="0" smtClean="0"/>
          </a:p>
          <a:p>
            <a:pPr lvl="1"/>
            <a:r>
              <a:rPr lang="en-US" altLang="zh-CN" dirty="0" smtClean="0"/>
              <a:t>&amp;&amp;</a:t>
            </a:r>
            <a:r>
              <a:rPr lang="zh-CN" altLang="en-US" dirty="0"/>
              <a:t>和</a:t>
            </a:r>
            <a:r>
              <a:rPr lang="en-US" altLang="zh-CN" dirty="0">
                <a:latin typeface="Arial" panose="020B0604020202020204" pitchFamily="34" charset="0"/>
                <a:cs typeface="Arial" panose="020B0604020202020204" pitchFamily="34" charset="0"/>
              </a:rPr>
              <a:t>||</a:t>
            </a:r>
            <a:r>
              <a:rPr lang="zh-CN" altLang="en-US" dirty="0"/>
              <a:t>是左结合</a:t>
            </a:r>
            <a:r>
              <a:rPr lang="zh-CN" altLang="en-US" dirty="0" smtClean="0"/>
              <a:t>的</a:t>
            </a:r>
            <a:endParaRPr lang="en-US" altLang="zh-CN" dirty="0" smtClean="0"/>
          </a:p>
          <a:p>
            <a:pPr lvl="1"/>
            <a:r>
              <a:rPr lang="zh-CN" altLang="en-US" dirty="0" smtClean="0"/>
              <a:t>优先级： </a:t>
            </a:r>
            <a:r>
              <a:rPr lang="en-US" altLang="zh-CN" dirty="0" smtClean="0">
                <a:latin typeface="Arial" panose="020B0604020202020204" pitchFamily="34" charset="0"/>
                <a:cs typeface="Arial" panose="020B0604020202020204" pitchFamily="34" charset="0"/>
              </a:rPr>
              <a:t>|| </a:t>
            </a:r>
            <a:r>
              <a:rPr lang="zh-CN" altLang="en-US" dirty="0" smtClean="0"/>
              <a:t>最低，其次是</a:t>
            </a:r>
            <a:r>
              <a:rPr lang="en-US" altLang="zh-CN" dirty="0" smtClean="0"/>
              <a:t>&amp;&amp;</a:t>
            </a:r>
            <a:r>
              <a:rPr lang="zh-CN" altLang="en-US" dirty="0" smtClean="0"/>
              <a:t>，最高是 </a:t>
            </a:r>
            <a:r>
              <a:rPr lang="en-US" altLang="zh-CN" dirty="0" smtClean="0"/>
              <a:t>!</a:t>
            </a:r>
            <a:endParaRPr lang="en-US" altLang="zh-CN" dirty="0" smtClean="0"/>
          </a:p>
          <a:p>
            <a:r>
              <a:rPr lang="zh-CN" altLang="en-US" dirty="0" smtClean="0"/>
              <a:t>关系表达式 </a:t>
            </a:r>
            <a:r>
              <a:rPr lang="en-US" altLang="zh-CN" dirty="0" smtClean="0"/>
              <a:t>E</a:t>
            </a:r>
            <a:r>
              <a:rPr lang="en-US" altLang="zh-CN" baseline="-25000" dirty="0" smtClean="0"/>
              <a:t>1</a:t>
            </a:r>
            <a:r>
              <a:rPr lang="en-US" altLang="zh-CN" dirty="0" smtClean="0"/>
              <a:t> </a:t>
            </a:r>
            <a:r>
              <a:rPr lang="en-US" altLang="zh-CN" b="1" dirty="0" err="1" smtClean="0"/>
              <a:t>rel</a:t>
            </a:r>
            <a:r>
              <a:rPr lang="en-US" altLang="zh-CN" dirty="0" smtClean="0"/>
              <a:t> E</a:t>
            </a:r>
            <a:r>
              <a:rPr lang="en-US" altLang="zh-CN" baseline="-25000" dirty="0" smtClean="0"/>
              <a:t>2</a:t>
            </a:r>
            <a:endParaRPr lang="en-US" altLang="zh-CN" baseline="-25000" dirty="0" smtClean="0"/>
          </a:p>
          <a:p>
            <a:pPr lvl="1"/>
            <a:r>
              <a:rPr lang="zh-CN" altLang="en-US" dirty="0" smtClean="0"/>
              <a:t>关系运算符：</a:t>
            </a:r>
            <a:r>
              <a:rPr lang="en-US" altLang="zh-CN" dirty="0" smtClean="0"/>
              <a:t>&lt;</a:t>
            </a:r>
            <a:r>
              <a:rPr lang="zh-CN" altLang="en-US" dirty="0" smtClean="0"/>
              <a:t>、</a:t>
            </a:r>
            <a:r>
              <a:rPr lang="en-US" altLang="zh-CN" dirty="0" smtClean="0"/>
              <a:t>&lt;=</a:t>
            </a:r>
            <a:r>
              <a:rPr lang="zh-CN" altLang="en-US" dirty="0" smtClean="0"/>
              <a:t>、</a:t>
            </a:r>
            <a:r>
              <a:rPr lang="en-US" altLang="zh-CN" dirty="0" smtClean="0"/>
              <a:t>=</a:t>
            </a:r>
            <a:r>
              <a:rPr lang="zh-CN" altLang="en-US" dirty="0" smtClean="0"/>
              <a:t>、</a:t>
            </a:r>
            <a:r>
              <a:rPr lang="en-US" altLang="zh-CN" dirty="0" smtClean="0"/>
              <a:t>!=</a:t>
            </a:r>
            <a:r>
              <a:rPr lang="zh-CN" altLang="en-US" dirty="0" smtClean="0"/>
              <a:t>、</a:t>
            </a:r>
            <a:r>
              <a:rPr lang="en-US" altLang="zh-CN" dirty="0" smtClean="0"/>
              <a:t>&gt;</a:t>
            </a:r>
            <a:r>
              <a:rPr lang="zh-CN" altLang="en-US" dirty="0" smtClean="0"/>
              <a:t>、</a:t>
            </a:r>
            <a:r>
              <a:rPr lang="en-US" altLang="zh-CN" dirty="0" smtClean="0"/>
              <a:t>&gt;=</a:t>
            </a:r>
            <a:endParaRPr lang="en-US" altLang="zh-CN" dirty="0" smtClean="0"/>
          </a:p>
        </p:txBody>
      </p:sp>
      <p:sp>
        <p:nvSpPr>
          <p:cNvPr id="3" name="文本框 2"/>
          <p:cNvSpPr txBox="1"/>
          <p:nvPr/>
        </p:nvSpPr>
        <p:spPr>
          <a:xfrm>
            <a:off x="1957754" y="1690689"/>
            <a:ext cx="4804520" cy="954107"/>
          </a:xfrm>
          <a:prstGeom prst="rect">
            <a:avLst/>
          </a:prstGeom>
          <a:noFill/>
        </p:spPr>
        <p:txBody>
          <a:bodyPr wrap="none" rtlCol="0">
            <a:spAutoFit/>
          </a:bodyPr>
          <a:lstStyle/>
          <a:p>
            <a:r>
              <a:rPr lang="en-US" altLang="zh-CN" sz="2800" dirty="0"/>
              <a:t>B </a:t>
            </a:r>
            <a:r>
              <a:rPr lang="en-US" altLang="zh-CN" sz="2800" dirty="0">
                <a:sym typeface="Symbol" panose="05050102010706020507" pitchFamily="18" charset="2"/>
              </a:rPr>
              <a:t> </a:t>
            </a:r>
            <a:r>
              <a:rPr lang="en-US" altLang="zh-CN" sz="2800" dirty="0"/>
              <a:t> B </a:t>
            </a:r>
            <a:r>
              <a:rPr lang="en-US" altLang="zh-CN" sz="2800" dirty="0">
                <a:latin typeface="Arial" panose="020B0604020202020204" pitchFamily="34" charset="0"/>
                <a:cs typeface="Arial" panose="020B0604020202020204" pitchFamily="34" charset="0"/>
              </a:rPr>
              <a:t>||</a:t>
            </a:r>
            <a:r>
              <a:rPr lang="en-US" altLang="zh-CN" sz="2800" dirty="0"/>
              <a:t> B | B &amp;&amp; B | ! B | ( B ) </a:t>
            </a:r>
            <a:endParaRPr lang="en-US" altLang="zh-CN" sz="2800" dirty="0" smtClean="0"/>
          </a:p>
          <a:p>
            <a:r>
              <a:rPr lang="en-US" altLang="zh-CN" sz="2800" dirty="0"/>
              <a:t> </a:t>
            </a:r>
            <a:r>
              <a:rPr lang="en-US" altLang="zh-CN" sz="2800" dirty="0" smtClean="0"/>
              <a:t>      | </a:t>
            </a:r>
            <a:r>
              <a:rPr lang="en-US" altLang="zh-CN" sz="2800" dirty="0"/>
              <a:t>E </a:t>
            </a:r>
            <a:r>
              <a:rPr lang="en-US" altLang="zh-CN" sz="2800" b="1" dirty="0" err="1"/>
              <a:t>rel</a:t>
            </a:r>
            <a:r>
              <a:rPr lang="en-US" altLang="zh-CN" sz="2800" dirty="0"/>
              <a:t> E | </a:t>
            </a:r>
            <a:r>
              <a:rPr lang="en-US" altLang="zh-CN" sz="2800" b="1" dirty="0"/>
              <a:t>true</a:t>
            </a:r>
            <a:r>
              <a:rPr lang="en-US" altLang="zh-CN" sz="2800" dirty="0"/>
              <a:t> | </a:t>
            </a:r>
            <a:r>
              <a:rPr lang="en-US" altLang="zh-CN" sz="2800" b="1" dirty="0"/>
              <a:t>false</a:t>
            </a:r>
            <a:endParaRPr lang="zh-CN" altLang="en-US" sz="2800"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zh-CN" altLang="en-US" smtClean="0"/>
              <a:t>布尔表达式的高效求值</a:t>
            </a:r>
            <a:endParaRPr lang="zh-CN" altLang="en-US" smtClean="0"/>
          </a:p>
        </p:txBody>
      </p:sp>
      <p:sp>
        <p:nvSpPr>
          <p:cNvPr id="52227" name="内容占位符 2"/>
          <p:cNvSpPr>
            <a:spLocks noGrp="1"/>
          </p:cNvSpPr>
          <p:nvPr>
            <p:ph idx="1"/>
          </p:nvPr>
        </p:nvSpPr>
        <p:spPr/>
        <p:txBody>
          <a:bodyPr/>
          <a:lstStyle/>
          <a:p>
            <a:r>
              <a:rPr lang="en-US" altLang="zh-CN" dirty="0" smtClean="0"/>
              <a:t>B</a:t>
            </a:r>
            <a:r>
              <a:rPr lang="en-US" altLang="zh-CN" baseline="-25000" dirty="0" smtClean="0"/>
              <a:t>1</a:t>
            </a:r>
            <a:r>
              <a:rPr lang="en-US" altLang="zh-CN" dirty="0" smtClean="0"/>
              <a:t> </a:t>
            </a:r>
            <a:r>
              <a:rPr lang="en-US" altLang="zh-CN" dirty="0">
                <a:latin typeface="Arial" panose="020B0604020202020204" pitchFamily="34" charset="0"/>
                <a:cs typeface="Arial" panose="020B0604020202020204" pitchFamily="34" charset="0"/>
              </a:rPr>
              <a:t>||</a:t>
            </a:r>
            <a:r>
              <a:rPr lang="en-US" altLang="zh-CN" dirty="0" smtClean="0"/>
              <a:t> B</a:t>
            </a:r>
            <a:r>
              <a:rPr lang="en-US" altLang="zh-CN" baseline="-25000" dirty="0" smtClean="0"/>
              <a:t>2</a:t>
            </a:r>
            <a:endParaRPr lang="en-US" altLang="zh-CN" dirty="0"/>
          </a:p>
          <a:p>
            <a:pPr lvl="1"/>
            <a:r>
              <a:rPr lang="zh-CN" altLang="en-US" dirty="0" smtClean="0"/>
              <a:t>若</a:t>
            </a:r>
            <a:r>
              <a:rPr lang="en-US" altLang="zh-CN" dirty="0" smtClean="0"/>
              <a:t>B</a:t>
            </a:r>
            <a:r>
              <a:rPr lang="en-US" altLang="zh-CN" baseline="-25000" dirty="0" smtClean="0"/>
              <a:t>1</a:t>
            </a:r>
            <a:r>
              <a:rPr lang="zh-CN" altLang="en-US" dirty="0" smtClean="0"/>
              <a:t>为真，则不用求</a:t>
            </a:r>
            <a:r>
              <a:rPr lang="en-US" altLang="zh-CN" dirty="0" smtClean="0"/>
              <a:t>B</a:t>
            </a:r>
            <a:r>
              <a:rPr lang="en-US" altLang="zh-CN" baseline="-25000" dirty="0"/>
              <a:t>2</a:t>
            </a:r>
            <a:r>
              <a:rPr lang="zh-CN" altLang="en-US" dirty="0" smtClean="0"/>
              <a:t>也能断定整个表达式为真</a:t>
            </a:r>
            <a:endParaRPr lang="en-US" altLang="zh-CN" dirty="0" smtClean="0"/>
          </a:p>
          <a:p>
            <a:r>
              <a:rPr lang="en-US" altLang="zh-CN" dirty="0" smtClean="0"/>
              <a:t>B</a:t>
            </a:r>
            <a:r>
              <a:rPr lang="en-US" altLang="zh-CN" baseline="-25000" dirty="0"/>
              <a:t>1</a:t>
            </a:r>
            <a:r>
              <a:rPr lang="en-US" altLang="zh-CN" dirty="0" smtClean="0"/>
              <a:t>&amp;&amp;B</a:t>
            </a:r>
            <a:r>
              <a:rPr lang="en-US" altLang="zh-CN" baseline="-25000" dirty="0" smtClean="0"/>
              <a:t>2</a:t>
            </a:r>
            <a:endParaRPr lang="en-US" altLang="zh-CN" dirty="0"/>
          </a:p>
          <a:p>
            <a:pPr lvl="1"/>
            <a:r>
              <a:rPr lang="zh-CN" altLang="en-US" dirty="0" smtClean="0"/>
              <a:t>若</a:t>
            </a:r>
            <a:r>
              <a:rPr lang="en-US" altLang="zh-CN" dirty="0" smtClean="0"/>
              <a:t>B</a:t>
            </a:r>
            <a:r>
              <a:rPr lang="en-US" altLang="zh-CN" baseline="-25000" dirty="0" smtClean="0"/>
              <a:t>1</a:t>
            </a:r>
            <a:r>
              <a:rPr lang="zh-CN" altLang="en-US" dirty="0" smtClean="0"/>
              <a:t>为假，则整个表达式肯定为假</a:t>
            </a:r>
            <a:endParaRPr lang="en-US" altLang="zh-CN" dirty="0" smtClean="0"/>
          </a:p>
          <a:p>
            <a:r>
              <a:rPr lang="zh-CN" altLang="en-US" dirty="0"/>
              <a:t>若</a:t>
            </a:r>
            <a:r>
              <a:rPr lang="en-US" altLang="zh-CN" dirty="0"/>
              <a:t>B</a:t>
            </a:r>
            <a:r>
              <a:rPr lang="en-US" altLang="zh-CN" baseline="-25000" dirty="0"/>
              <a:t>1</a:t>
            </a:r>
            <a:r>
              <a:rPr lang="zh-CN" altLang="en-US" dirty="0"/>
              <a:t>或</a:t>
            </a:r>
            <a:r>
              <a:rPr lang="en-US" altLang="zh-CN" dirty="0"/>
              <a:t>B</a:t>
            </a:r>
            <a:r>
              <a:rPr lang="en-US" altLang="zh-CN" baseline="-25000" dirty="0"/>
              <a:t>2</a:t>
            </a:r>
            <a:r>
              <a:rPr lang="zh-CN" altLang="en-US" dirty="0"/>
              <a:t>具有副作用（比如包含了改变全局变量的函数），则是否高效求值会影响程序运行结果</a:t>
            </a:r>
            <a:endParaRPr lang="en-US" altLang="zh-CN" dirty="0"/>
          </a:p>
          <a:p>
            <a:pPr>
              <a:spcBef>
                <a:spcPts val="1800"/>
              </a:spcBef>
            </a:pPr>
            <a:r>
              <a:rPr lang="zh-CN" altLang="en-US" dirty="0" smtClean="0"/>
              <a:t>程序语言的语义定义决定是否可以高效求值</a:t>
            </a:r>
            <a:endParaRPr lang="en-US" altLang="zh-CN" dirty="0" smtClean="0"/>
          </a:p>
          <a:p>
            <a:pPr lvl="1"/>
            <a:r>
              <a:rPr lang="zh-CN" altLang="en-US" dirty="0"/>
              <a:t>若</a:t>
            </a:r>
            <a:r>
              <a:rPr lang="zh-CN" altLang="en-US" dirty="0" smtClean="0"/>
              <a:t>允许，则编译器可以优化布尔表达式的求值过程，只要已经求值部分足以确定整个表达式的值就可以了</a:t>
            </a: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2227">
                                            <p:txEl>
                                              <p:pRg st="4" end="4"/>
                                            </p:txEl>
                                          </p:spTgt>
                                        </p:tgtEl>
                                        <p:attrNameLst>
                                          <p:attrName>style.visibility</p:attrName>
                                        </p:attrNameLst>
                                      </p:cBhvr>
                                      <p:to>
                                        <p:strVal val="visible"/>
                                      </p:to>
                                    </p:set>
                                    <p:animEffect transition="in" filter="dissolve">
                                      <p:cBhvr>
                                        <p:cTn id="7" dur="500"/>
                                        <p:tgtEl>
                                          <p:spTgt spid="52227">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2227">
                                            <p:txEl>
                                              <p:pRg st="5" end="5"/>
                                            </p:txEl>
                                          </p:spTgt>
                                        </p:tgtEl>
                                        <p:attrNameLst>
                                          <p:attrName>style.visibility</p:attrName>
                                        </p:attrNameLst>
                                      </p:cBhvr>
                                      <p:to>
                                        <p:strVal val="visible"/>
                                      </p:to>
                                    </p:set>
                                    <p:animEffect transition="in" filter="dissolve">
                                      <p:cBhvr>
                                        <p:cTn id="12" dur="500"/>
                                        <p:tgtEl>
                                          <p:spTgt spid="52227">
                                            <p:txEl>
                                              <p:pRg st="5" end="5"/>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52227">
                                            <p:txEl>
                                              <p:pRg st="6" end="6"/>
                                            </p:txEl>
                                          </p:spTgt>
                                        </p:tgtEl>
                                        <p:attrNameLst>
                                          <p:attrName>style.visibility</p:attrName>
                                        </p:attrNameLst>
                                      </p:cBhvr>
                                      <p:to>
                                        <p:strVal val="visible"/>
                                      </p:to>
                                    </p:set>
                                    <p:animEffect transition="in" filter="dissolve">
                                      <p:cBhvr>
                                        <p:cTn id="15" dur="500"/>
                                        <p:tgtEl>
                                          <p:spTgt spid="522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zh-CN" altLang="en-US" smtClean="0"/>
              <a:t>短路（跳转）代码</a:t>
            </a:r>
            <a:endParaRPr lang="zh-CN" altLang="en-US" smtClean="0"/>
          </a:p>
        </p:txBody>
      </p:sp>
      <p:sp>
        <p:nvSpPr>
          <p:cNvPr id="53251" name="内容占位符 2"/>
          <p:cNvSpPr>
            <a:spLocks noGrp="1"/>
          </p:cNvSpPr>
          <p:nvPr>
            <p:ph idx="1"/>
          </p:nvPr>
        </p:nvSpPr>
        <p:spPr/>
        <p:txBody>
          <a:bodyPr/>
          <a:lstStyle/>
          <a:p>
            <a:r>
              <a:rPr lang="zh-CN" altLang="en-US" dirty="0" smtClean="0">
                <a:solidFill>
                  <a:srgbClr val="0000FF"/>
                </a:solidFill>
              </a:rPr>
              <a:t>布尔运算符</a:t>
            </a:r>
            <a:r>
              <a:rPr lang="en-US" altLang="zh-CN" dirty="0" smtClean="0">
                <a:solidFill>
                  <a:srgbClr val="0000FF"/>
                </a:solidFill>
              </a:rPr>
              <a:t>&amp;&amp;</a:t>
            </a:r>
            <a:r>
              <a:rPr lang="zh-CN" altLang="en-US" dirty="0" smtClean="0">
                <a:solidFill>
                  <a:srgbClr val="0000FF"/>
                </a:solidFill>
              </a:rPr>
              <a:t>、</a:t>
            </a:r>
            <a:r>
              <a:rPr lang="en-US" altLang="zh-CN" dirty="0" smtClean="0">
                <a:solidFill>
                  <a:srgbClr val="0000FF"/>
                </a:solidFill>
              </a:rPr>
              <a:t> </a:t>
            </a:r>
            <a:r>
              <a:rPr lang="en-US" altLang="zh-CN" dirty="0">
                <a:solidFill>
                  <a:srgbClr val="0000FF"/>
                </a:solidFill>
                <a:latin typeface="Arial" panose="020B0604020202020204" pitchFamily="34" charset="0"/>
                <a:cs typeface="Arial" panose="020B0604020202020204" pitchFamily="34" charset="0"/>
              </a:rPr>
              <a:t>|| </a:t>
            </a:r>
            <a:r>
              <a:rPr lang="zh-CN" altLang="en-US" dirty="0" smtClean="0">
                <a:solidFill>
                  <a:srgbClr val="0000FF"/>
                </a:solidFill>
              </a:rPr>
              <a:t>、</a:t>
            </a:r>
            <a:r>
              <a:rPr lang="en-US" altLang="zh-CN" dirty="0" smtClean="0">
                <a:solidFill>
                  <a:srgbClr val="0000FF"/>
                </a:solidFill>
              </a:rPr>
              <a:t> !</a:t>
            </a:r>
            <a:r>
              <a:rPr lang="zh-CN" altLang="en-US" dirty="0" smtClean="0">
                <a:solidFill>
                  <a:srgbClr val="0000FF"/>
                </a:solidFill>
              </a:rPr>
              <a:t>被翻译成跳转指令。</a:t>
            </a:r>
            <a:r>
              <a:rPr lang="zh-CN" altLang="en-US" dirty="0" smtClean="0"/>
              <a:t>由跳转位置隐含的指出布尔表达式的值</a:t>
            </a:r>
            <a:endParaRPr lang="en-US" altLang="zh-CN" dirty="0" smtClean="0"/>
          </a:p>
          <a:p>
            <a:r>
              <a:rPr lang="en-US" altLang="zh-CN" dirty="0" smtClean="0"/>
              <a:t>if (x&lt;100</a:t>
            </a:r>
            <a:r>
              <a:rPr lang="en-US" altLang="zh-CN" dirty="0">
                <a:latin typeface="Arial" panose="020B0604020202020204" pitchFamily="34" charset="0"/>
                <a:cs typeface="Arial" panose="020B0604020202020204" pitchFamily="34" charset="0"/>
              </a:rPr>
              <a:t> || </a:t>
            </a:r>
            <a:r>
              <a:rPr lang="en-US" altLang="zh-CN" dirty="0" smtClean="0"/>
              <a:t>x&gt;200 &amp;&amp; x!=y) x=0;</a:t>
            </a:r>
            <a:endParaRPr lang="en-US" altLang="zh-CN" dirty="0" smtClean="0"/>
          </a:p>
          <a:p>
            <a:endParaRPr lang="zh-CN" altLang="en-US" dirty="0" smtClean="0"/>
          </a:p>
        </p:txBody>
      </p:sp>
      <p:pic>
        <p:nvPicPr>
          <p:cNvPr id="53252" name="Picture 2"/>
          <p:cNvPicPr>
            <a:picLocks noChangeAspect="1" noChangeArrowheads="1"/>
          </p:cNvPicPr>
          <p:nvPr/>
        </p:nvPicPr>
        <p:blipFill>
          <a:blip r:embed="rId1" cstate="print"/>
          <a:srcRect/>
          <a:stretch>
            <a:fillRect/>
          </a:stretch>
        </p:blipFill>
        <p:spPr bwMode="auto">
          <a:xfrm>
            <a:off x="762000" y="3428999"/>
            <a:ext cx="5099538" cy="3313895"/>
          </a:xfrm>
          <a:prstGeom prst="rect">
            <a:avLst/>
          </a:prstGeom>
          <a:noFill/>
          <a:ln w="38100" algn="ctr">
            <a:noFill/>
            <a:miter lim="800000"/>
            <a:headEnd/>
            <a:tailEnd/>
          </a:ln>
        </p:spPr>
      </p:pic>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a:t>控制流语句的翻译</a:t>
            </a:r>
            <a:endParaRPr lang="zh-CN" altLang="en-US" dirty="0" smtClean="0"/>
          </a:p>
        </p:txBody>
      </p:sp>
      <p:sp>
        <p:nvSpPr>
          <p:cNvPr id="40963" name="Rectangle 3"/>
          <p:cNvSpPr>
            <a:spLocks noGrp="1" noChangeArrowheads="1"/>
          </p:cNvSpPr>
          <p:nvPr>
            <p:ph type="body" idx="1"/>
          </p:nvPr>
        </p:nvSpPr>
        <p:spPr>
          <a:xfrm>
            <a:off x="628650" y="1825624"/>
            <a:ext cx="7886700" cy="4680683"/>
          </a:xfrm>
        </p:spPr>
        <p:txBody>
          <a:bodyPr>
            <a:normAutofit/>
          </a:bodyPr>
          <a:lstStyle/>
          <a:p>
            <a:r>
              <a:rPr lang="zh-CN" altLang="en-US" dirty="0" smtClean="0"/>
              <a:t>文法</a:t>
            </a:r>
            <a:endParaRPr lang="en-US" altLang="zh-CN" dirty="0" smtClean="0"/>
          </a:p>
          <a:p>
            <a:pPr marL="0" indent="0">
              <a:buNone/>
            </a:pPr>
            <a:r>
              <a:rPr lang="en-US" altLang="zh-CN" dirty="0"/>
              <a:t>	</a:t>
            </a:r>
            <a:r>
              <a:rPr lang="en-US" altLang="zh-CN" dirty="0" smtClean="0"/>
              <a:t>S </a:t>
            </a:r>
            <a:r>
              <a:rPr lang="en-US" altLang="zh-CN" dirty="0" smtClean="0">
                <a:sym typeface="Symbol" panose="05050102010706020507" pitchFamily="18" charset="2"/>
              </a:rPr>
              <a:t></a:t>
            </a:r>
            <a:r>
              <a:rPr lang="en-US" altLang="zh-CN" dirty="0" smtClean="0"/>
              <a:t> if B then S</a:t>
            </a:r>
            <a:r>
              <a:rPr lang="en-US" altLang="zh-CN" baseline="-25000" dirty="0" smtClean="0"/>
              <a:t>1</a:t>
            </a:r>
            <a:endParaRPr lang="en-US" altLang="zh-CN" baseline="-25000" dirty="0" smtClean="0"/>
          </a:p>
          <a:p>
            <a:pPr marL="0" indent="0">
              <a:buNone/>
            </a:pPr>
            <a:r>
              <a:rPr lang="en-US" altLang="zh-CN" dirty="0" smtClean="0"/>
              <a:t>	</a:t>
            </a:r>
            <a:r>
              <a:rPr lang="en-US" altLang="zh-CN" dirty="0"/>
              <a:t> </a:t>
            </a:r>
            <a:r>
              <a:rPr lang="en-US" altLang="zh-CN" dirty="0" smtClean="0"/>
              <a:t>    | if B then S</a:t>
            </a:r>
            <a:r>
              <a:rPr lang="en-US" altLang="zh-CN" baseline="-25000" dirty="0"/>
              <a:t>1</a:t>
            </a:r>
            <a:r>
              <a:rPr lang="en-US" altLang="zh-CN" dirty="0" smtClean="0"/>
              <a:t> else S</a:t>
            </a:r>
            <a:r>
              <a:rPr lang="en-US" altLang="zh-CN" baseline="-25000" dirty="0"/>
              <a:t>2</a:t>
            </a:r>
            <a:endParaRPr lang="en-US" altLang="zh-CN" baseline="-25000" dirty="0"/>
          </a:p>
          <a:p>
            <a:pPr marL="0" indent="0">
              <a:buNone/>
            </a:pPr>
            <a:r>
              <a:rPr lang="en-US" altLang="zh-CN" dirty="0" smtClean="0"/>
              <a:t>	     | while B do S</a:t>
            </a:r>
            <a:r>
              <a:rPr lang="en-US" altLang="zh-CN" baseline="-25000" dirty="0"/>
              <a:t>1</a:t>
            </a:r>
            <a:endParaRPr lang="en-US" altLang="zh-CN" baseline="-25000" dirty="0"/>
          </a:p>
          <a:p>
            <a:pPr marL="0" indent="0">
              <a:buNone/>
            </a:pPr>
            <a:r>
              <a:rPr lang="en-US" altLang="zh-CN" dirty="0" smtClean="0"/>
              <a:t>	     | S</a:t>
            </a:r>
            <a:r>
              <a:rPr lang="en-US" altLang="zh-CN" baseline="-25000" dirty="0"/>
              <a:t>1</a:t>
            </a:r>
            <a:r>
              <a:rPr lang="en-US" altLang="zh-CN" dirty="0" smtClean="0"/>
              <a:t>; S</a:t>
            </a:r>
            <a:r>
              <a:rPr lang="en-US" altLang="zh-CN" baseline="-25000" dirty="0"/>
              <a:t>2</a:t>
            </a:r>
            <a:r>
              <a:rPr lang="en-US" altLang="zh-CN" dirty="0" smtClean="0"/>
              <a:t> </a:t>
            </a:r>
            <a:endParaRPr lang="en-US" altLang="zh-CN" dirty="0" smtClean="0"/>
          </a:p>
          <a:p>
            <a:endParaRPr lang="en-US" altLang="zh-CN" dirty="0" smtClean="0"/>
          </a:p>
          <a:p>
            <a:r>
              <a:rPr lang="en-US" altLang="zh-CN" sz="2400" dirty="0" smtClean="0"/>
              <a:t>B</a:t>
            </a:r>
            <a:r>
              <a:rPr lang="zh-CN" altLang="en-US" sz="2400" dirty="0"/>
              <a:t>和</a:t>
            </a:r>
            <a:r>
              <a:rPr lang="en-US" altLang="zh-CN" sz="2400" dirty="0"/>
              <a:t>S</a:t>
            </a:r>
            <a:r>
              <a:rPr lang="zh-CN" altLang="en-US" sz="2400" dirty="0"/>
              <a:t>有综合属性</a:t>
            </a:r>
            <a:r>
              <a:rPr lang="en-US" altLang="zh-CN" sz="2400" dirty="0"/>
              <a:t>code</a:t>
            </a:r>
            <a:r>
              <a:rPr lang="zh-CN" altLang="en-US" sz="2400" dirty="0"/>
              <a:t>，表示翻译得到的三地址</a:t>
            </a:r>
            <a:r>
              <a:rPr lang="zh-CN" altLang="en-US" sz="2400" dirty="0" smtClean="0"/>
              <a:t>代码</a:t>
            </a:r>
            <a:endParaRPr lang="en-US" altLang="zh-CN" sz="2400" dirty="0"/>
          </a:p>
          <a:p>
            <a:r>
              <a:rPr lang="en-US" altLang="zh-CN" sz="2400" dirty="0"/>
              <a:t>B</a:t>
            </a:r>
            <a:r>
              <a:rPr lang="zh-CN" altLang="en-US" sz="2400" dirty="0"/>
              <a:t>的继承属性</a:t>
            </a:r>
            <a:r>
              <a:rPr lang="en-US" altLang="zh-CN" sz="2400" dirty="0"/>
              <a:t>true</a:t>
            </a:r>
            <a:r>
              <a:rPr lang="zh-CN" altLang="en-US" sz="2400" dirty="0"/>
              <a:t>和</a:t>
            </a:r>
            <a:r>
              <a:rPr lang="en-US" altLang="zh-CN" sz="2400" dirty="0"/>
              <a:t>false</a:t>
            </a:r>
            <a:r>
              <a:rPr lang="zh-CN" altLang="en-US" sz="2400" dirty="0"/>
              <a:t>，</a:t>
            </a:r>
            <a:r>
              <a:rPr lang="en-US" altLang="zh-CN" sz="2400" dirty="0"/>
              <a:t>S</a:t>
            </a:r>
            <a:r>
              <a:rPr lang="zh-CN" altLang="en-US" sz="2400" dirty="0"/>
              <a:t>的继承属性</a:t>
            </a:r>
            <a:r>
              <a:rPr lang="en-US" altLang="zh-CN" sz="2400" dirty="0"/>
              <a:t>next</a:t>
            </a:r>
            <a:r>
              <a:rPr lang="zh-CN" altLang="en-US" sz="2400" dirty="0"/>
              <a:t>，表示跳转的</a:t>
            </a:r>
            <a:r>
              <a:rPr lang="zh-CN" altLang="en-US" sz="2400" dirty="0" smtClean="0"/>
              <a:t>位置</a:t>
            </a:r>
            <a:endParaRPr lang="en-US" altLang="zh-CN" sz="2400" dirty="0"/>
          </a:p>
          <a:p>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0963">
                                            <p:txEl>
                                              <p:pRg st="6" end="6"/>
                                            </p:txEl>
                                          </p:spTgt>
                                        </p:tgtEl>
                                        <p:attrNameLst>
                                          <p:attrName>style.visibility</p:attrName>
                                        </p:attrNameLst>
                                      </p:cBhvr>
                                      <p:to>
                                        <p:strVal val="visible"/>
                                      </p:to>
                                    </p:set>
                                    <p:animEffect transition="in" filter="dissolve">
                                      <p:cBhvr>
                                        <p:cTn id="7" dur="500"/>
                                        <p:tgtEl>
                                          <p:spTgt spid="4096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0963">
                                            <p:txEl>
                                              <p:pRg st="7" end="7"/>
                                            </p:txEl>
                                          </p:spTgt>
                                        </p:tgtEl>
                                        <p:attrNameLst>
                                          <p:attrName>style.visibility</p:attrName>
                                        </p:attrNameLst>
                                      </p:cBhvr>
                                      <p:to>
                                        <p:strVal val="visible"/>
                                      </p:to>
                                    </p:set>
                                    <p:animEffect transition="in" filter="dissolve">
                                      <p:cBhvr>
                                        <p:cTn id="12" dur="500"/>
                                        <p:tgtEl>
                                          <p:spTgt spid="409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US" dirty="0" smtClean="0"/>
              <a:t>控制流语句的翻译</a:t>
            </a:r>
            <a:endParaRPr lang="zh-CN" altLang="en-US" dirty="0" smtClean="0"/>
          </a:p>
        </p:txBody>
      </p:sp>
      <p:grpSp>
        <p:nvGrpSpPr>
          <p:cNvPr id="41987" name="Group 83"/>
          <p:cNvGrpSpPr/>
          <p:nvPr/>
        </p:nvGrpSpPr>
        <p:grpSpPr bwMode="auto">
          <a:xfrm>
            <a:off x="149225" y="1700213"/>
            <a:ext cx="8507413" cy="5094287"/>
            <a:chOff x="94" y="1071"/>
            <a:chExt cx="5359" cy="3209"/>
          </a:xfrm>
        </p:grpSpPr>
        <p:grpSp>
          <p:nvGrpSpPr>
            <p:cNvPr id="41988" name="Group 70"/>
            <p:cNvGrpSpPr/>
            <p:nvPr/>
          </p:nvGrpSpPr>
          <p:grpSpPr bwMode="auto">
            <a:xfrm>
              <a:off x="204" y="1117"/>
              <a:ext cx="2612" cy="1582"/>
              <a:chOff x="192" y="816"/>
              <a:chExt cx="2592" cy="1582"/>
            </a:xfrm>
          </p:grpSpPr>
          <p:sp>
            <p:nvSpPr>
              <p:cNvPr id="42038" name="Line 6"/>
              <p:cNvSpPr>
                <a:spLocks noChangeShapeType="1"/>
              </p:cNvSpPr>
              <p:nvPr/>
            </p:nvSpPr>
            <p:spPr bwMode="auto">
              <a:xfrm>
                <a:off x="825" y="974"/>
                <a:ext cx="0" cy="1022"/>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039" name="Line 7"/>
              <p:cNvSpPr>
                <a:spLocks noChangeShapeType="1"/>
              </p:cNvSpPr>
              <p:nvPr/>
            </p:nvSpPr>
            <p:spPr bwMode="auto">
              <a:xfrm>
                <a:off x="825" y="973"/>
                <a:ext cx="869"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040" name="Line 8"/>
              <p:cNvSpPr>
                <a:spLocks noChangeShapeType="1"/>
              </p:cNvSpPr>
              <p:nvPr/>
            </p:nvSpPr>
            <p:spPr bwMode="auto">
              <a:xfrm>
                <a:off x="1705" y="974"/>
                <a:ext cx="0" cy="1022"/>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041" name="Line 9"/>
              <p:cNvSpPr>
                <a:spLocks noChangeShapeType="1"/>
              </p:cNvSpPr>
              <p:nvPr/>
            </p:nvSpPr>
            <p:spPr bwMode="auto">
              <a:xfrm>
                <a:off x="825" y="1365"/>
                <a:ext cx="869"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042" name="Line 10"/>
              <p:cNvSpPr>
                <a:spLocks noChangeShapeType="1"/>
              </p:cNvSpPr>
              <p:nvPr/>
            </p:nvSpPr>
            <p:spPr bwMode="auto">
              <a:xfrm>
                <a:off x="836" y="1730"/>
                <a:ext cx="869"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043" name="Rectangle 11"/>
              <p:cNvSpPr>
                <a:spLocks noChangeArrowheads="1"/>
              </p:cNvSpPr>
              <p:nvPr/>
            </p:nvSpPr>
            <p:spPr bwMode="auto">
              <a:xfrm>
                <a:off x="864" y="1011"/>
                <a:ext cx="720"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en-US" altLang="zh-CN" sz="2400" i="1"/>
                  <a:t>B</a:t>
                </a:r>
                <a:r>
                  <a:rPr lang="en-US" altLang="zh-CN" sz="2400"/>
                  <a:t>.</a:t>
                </a:r>
                <a:r>
                  <a:rPr lang="en-US" altLang="zh-CN" sz="2400" i="1"/>
                  <a:t>code</a:t>
                </a:r>
                <a:endParaRPr lang="en-US" altLang="zh-CN" sz="2400" i="1"/>
              </a:p>
            </p:txBody>
          </p:sp>
          <p:sp>
            <p:nvSpPr>
              <p:cNvPr id="42044" name="Rectangle 12"/>
              <p:cNvSpPr>
                <a:spLocks noChangeArrowheads="1"/>
              </p:cNvSpPr>
              <p:nvPr/>
            </p:nvSpPr>
            <p:spPr bwMode="auto">
              <a:xfrm>
                <a:off x="864" y="1386"/>
                <a:ext cx="701"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en-US" altLang="zh-CN" sz="2400" i="1"/>
                  <a:t>S</a:t>
                </a:r>
                <a:r>
                  <a:rPr lang="en-US" altLang="zh-CN" sz="2400" baseline="-25000"/>
                  <a:t>1</a:t>
                </a:r>
                <a:r>
                  <a:rPr lang="en-US" altLang="zh-CN" sz="2400"/>
                  <a:t>.</a:t>
                </a:r>
                <a:r>
                  <a:rPr lang="en-US" altLang="zh-CN" sz="2400" i="1"/>
                  <a:t>code</a:t>
                </a:r>
                <a:endParaRPr lang="en-US" altLang="zh-CN" sz="2400" i="1"/>
              </a:p>
            </p:txBody>
          </p:sp>
          <p:sp>
            <p:nvSpPr>
              <p:cNvPr id="42045" name="Rectangle 13"/>
              <p:cNvSpPr>
                <a:spLocks noChangeArrowheads="1"/>
              </p:cNvSpPr>
              <p:nvPr/>
            </p:nvSpPr>
            <p:spPr bwMode="auto">
              <a:xfrm>
                <a:off x="192" y="1218"/>
                <a:ext cx="704"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en-US" altLang="zh-CN" sz="2400" i="1" dirty="0" err="1"/>
                  <a:t>B</a:t>
                </a:r>
                <a:r>
                  <a:rPr lang="en-US" altLang="zh-CN" sz="2400" dirty="0" err="1"/>
                  <a:t>.</a:t>
                </a:r>
                <a:r>
                  <a:rPr lang="en-US" altLang="zh-CN" sz="2400" i="1" dirty="0" err="1"/>
                  <a:t>true</a:t>
                </a:r>
                <a:r>
                  <a:rPr lang="en-US" altLang="zh-CN" sz="2400" dirty="0"/>
                  <a:t>:</a:t>
                </a:r>
                <a:endParaRPr lang="en-US" altLang="zh-CN" sz="2400" dirty="0"/>
              </a:p>
            </p:txBody>
          </p:sp>
          <p:sp>
            <p:nvSpPr>
              <p:cNvPr id="42046" name="Rectangle 14"/>
              <p:cNvSpPr>
                <a:spLocks noChangeArrowheads="1"/>
              </p:cNvSpPr>
              <p:nvPr/>
            </p:nvSpPr>
            <p:spPr bwMode="auto">
              <a:xfrm>
                <a:off x="1008" y="1659"/>
                <a:ext cx="618"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zh-CN" altLang="en-US" sz="2400"/>
                  <a:t>. . .</a:t>
                </a:r>
                <a:endParaRPr lang="zh-CN" altLang="en-US" sz="2400"/>
              </a:p>
            </p:txBody>
          </p:sp>
          <p:sp>
            <p:nvSpPr>
              <p:cNvPr id="42047" name="Rectangle 15"/>
              <p:cNvSpPr>
                <a:spLocks noChangeArrowheads="1"/>
              </p:cNvSpPr>
              <p:nvPr/>
            </p:nvSpPr>
            <p:spPr bwMode="auto">
              <a:xfrm>
                <a:off x="1686" y="816"/>
                <a:ext cx="1002"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zh-CN" altLang="en-US" sz="2400"/>
                  <a:t>指向</a:t>
                </a:r>
                <a:r>
                  <a:rPr lang="en-US" altLang="zh-CN" sz="2400" i="1"/>
                  <a:t>B</a:t>
                </a:r>
                <a:r>
                  <a:rPr lang="en-US" altLang="zh-CN" sz="2400"/>
                  <a:t>.</a:t>
                </a:r>
                <a:r>
                  <a:rPr lang="en-US" altLang="zh-CN" sz="2400" i="1"/>
                  <a:t>true</a:t>
                </a:r>
                <a:endParaRPr lang="en-US" altLang="zh-CN" sz="2400" i="1"/>
              </a:p>
            </p:txBody>
          </p:sp>
          <p:sp>
            <p:nvSpPr>
              <p:cNvPr id="42048" name="Rectangle 16"/>
              <p:cNvSpPr>
                <a:spLocks noChangeArrowheads="1"/>
              </p:cNvSpPr>
              <p:nvPr/>
            </p:nvSpPr>
            <p:spPr bwMode="auto">
              <a:xfrm>
                <a:off x="1673" y="1058"/>
                <a:ext cx="1111"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zh-CN" altLang="en-US" sz="2400"/>
                  <a:t>指向</a:t>
                </a:r>
                <a:r>
                  <a:rPr lang="en-US" altLang="zh-CN" sz="2400" i="1"/>
                  <a:t>B</a:t>
                </a:r>
                <a:r>
                  <a:rPr lang="en-US" altLang="zh-CN" sz="2400"/>
                  <a:t>.</a:t>
                </a:r>
                <a:r>
                  <a:rPr lang="en-US" altLang="zh-CN" sz="2400" i="1"/>
                  <a:t>false</a:t>
                </a:r>
                <a:endParaRPr lang="en-US" altLang="zh-CN" sz="2400"/>
              </a:p>
            </p:txBody>
          </p:sp>
          <p:sp>
            <p:nvSpPr>
              <p:cNvPr id="42049" name="Line 17"/>
              <p:cNvSpPr>
                <a:spLocks noChangeShapeType="1"/>
              </p:cNvSpPr>
              <p:nvPr/>
            </p:nvSpPr>
            <p:spPr bwMode="auto">
              <a:xfrm>
                <a:off x="1623" y="1328"/>
                <a:ext cx="395" cy="0"/>
              </a:xfrm>
              <a:prstGeom prst="line">
                <a:avLst/>
              </a:prstGeom>
              <a:noFill/>
              <a:ln w="25400">
                <a:solidFill>
                  <a:schemeClr val="tx1"/>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050" name="Line 18"/>
              <p:cNvSpPr>
                <a:spLocks noChangeShapeType="1"/>
              </p:cNvSpPr>
              <p:nvPr/>
            </p:nvSpPr>
            <p:spPr bwMode="auto">
              <a:xfrm>
                <a:off x="1644" y="1082"/>
                <a:ext cx="395" cy="0"/>
              </a:xfrm>
              <a:prstGeom prst="line">
                <a:avLst/>
              </a:prstGeom>
              <a:noFill/>
              <a:ln w="25400">
                <a:solidFill>
                  <a:schemeClr val="tx1"/>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051" name="Rectangle 38"/>
              <p:cNvSpPr>
                <a:spLocks noChangeArrowheads="1"/>
              </p:cNvSpPr>
              <p:nvPr/>
            </p:nvSpPr>
            <p:spPr bwMode="auto">
              <a:xfrm>
                <a:off x="864" y="2112"/>
                <a:ext cx="960"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zh-CN" altLang="en-US" sz="2400"/>
                  <a:t>(</a:t>
                </a:r>
                <a:r>
                  <a:rPr lang="en-US" altLang="zh-CN" sz="2400"/>
                  <a:t>a) if-then</a:t>
                </a:r>
                <a:endParaRPr lang="en-US" altLang="zh-CN" sz="2400"/>
              </a:p>
            </p:txBody>
          </p:sp>
        </p:grpSp>
        <p:grpSp>
          <p:nvGrpSpPr>
            <p:cNvPr id="41989" name="Group 80"/>
            <p:cNvGrpSpPr/>
            <p:nvPr/>
          </p:nvGrpSpPr>
          <p:grpSpPr bwMode="auto">
            <a:xfrm>
              <a:off x="2744" y="1071"/>
              <a:ext cx="2709" cy="1861"/>
              <a:chOff x="2736" y="825"/>
              <a:chExt cx="2688" cy="1861"/>
            </a:xfrm>
          </p:grpSpPr>
          <p:sp>
            <p:nvSpPr>
              <p:cNvPr id="42019" name="Line 20"/>
              <p:cNvSpPr>
                <a:spLocks noChangeShapeType="1"/>
              </p:cNvSpPr>
              <p:nvPr/>
            </p:nvSpPr>
            <p:spPr bwMode="auto">
              <a:xfrm flipH="1">
                <a:off x="3516" y="984"/>
                <a:ext cx="0" cy="1425"/>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020" name="Line 21"/>
              <p:cNvSpPr>
                <a:spLocks noChangeShapeType="1"/>
              </p:cNvSpPr>
              <p:nvPr/>
            </p:nvSpPr>
            <p:spPr bwMode="auto">
              <a:xfrm>
                <a:off x="3516" y="982"/>
                <a:ext cx="869"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021" name="Line 22"/>
              <p:cNvSpPr>
                <a:spLocks noChangeShapeType="1"/>
              </p:cNvSpPr>
              <p:nvPr/>
            </p:nvSpPr>
            <p:spPr bwMode="auto">
              <a:xfrm flipH="1">
                <a:off x="4396" y="984"/>
                <a:ext cx="0" cy="1414"/>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022" name="Line 23"/>
              <p:cNvSpPr>
                <a:spLocks noChangeShapeType="1"/>
              </p:cNvSpPr>
              <p:nvPr/>
            </p:nvSpPr>
            <p:spPr bwMode="auto">
              <a:xfrm>
                <a:off x="3516" y="1374"/>
                <a:ext cx="869"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023" name="Line 24"/>
              <p:cNvSpPr>
                <a:spLocks noChangeShapeType="1"/>
              </p:cNvSpPr>
              <p:nvPr/>
            </p:nvSpPr>
            <p:spPr bwMode="auto">
              <a:xfrm>
                <a:off x="3527" y="1739"/>
                <a:ext cx="869"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024" name="Rectangle 25"/>
              <p:cNvSpPr>
                <a:spLocks noChangeArrowheads="1"/>
              </p:cNvSpPr>
              <p:nvPr/>
            </p:nvSpPr>
            <p:spPr bwMode="auto">
              <a:xfrm>
                <a:off x="3600" y="1020"/>
                <a:ext cx="675"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en-US" altLang="zh-CN" sz="2400" i="1"/>
                  <a:t>B</a:t>
                </a:r>
                <a:r>
                  <a:rPr lang="en-US" altLang="zh-CN" sz="2400"/>
                  <a:t>.</a:t>
                </a:r>
                <a:r>
                  <a:rPr lang="en-US" altLang="zh-CN" sz="2400" i="1"/>
                  <a:t>code</a:t>
                </a:r>
                <a:endParaRPr lang="en-US" altLang="zh-CN" sz="2400" i="1"/>
              </a:p>
            </p:txBody>
          </p:sp>
          <p:sp>
            <p:nvSpPr>
              <p:cNvPr id="42025" name="Rectangle 26"/>
              <p:cNvSpPr>
                <a:spLocks noChangeArrowheads="1"/>
              </p:cNvSpPr>
              <p:nvPr/>
            </p:nvSpPr>
            <p:spPr bwMode="auto">
              <a:xfrm>
                <a:off x="3552" y="1395"/>
                <a:ext cx="768"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en-US" altLang="zh-CN" sz="2400" i="1"/>
                  <a:t>S</a:t>
                </a:r>
                <a:r>
                  <a:rPr lang="en-US" altLang="zh-CN" sz="2400" baseline="-25000"/>
                  <a:t>1</a:t>
                </a:r>
                <a:r>
                  <a:rPr lang="en-US" altLang="zh-CN" sz="2400"/>
                  <a:t>.</a:t>
                </a:r>
                <a:r>
                  <a:rPr lang="en-US" altLang="zh-CN" sz="2400" i="1"/>
                  <a:t>code</a:t>
                </a:r>
                <a:endParaRPr lang="en-US" altLang="zh-CN" sz="2400" i="1"/>
              </a:p>
            </p:txBody>
          </p:sp>
          <p:sp>
            <p:nvSpPr>
              <p:cNvPr id="42026" name="Rectangle 27"/>
              <p:cNvSpPr>
                <a:spLocks noChangeArrowheads="1"/>
              </p:cNvSpPr>
              <p:nvPr/>
            </p:nvSpPr>
            <p:spPr bwMode="auto">
              <a:xfrm>
                <a:off x="2832" y="1227"/>
                <a:ext cx="755"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en-US" altLang="zh-CN" sz="2400" i="1"/>
                  <a:t>B</a:t>
                </a:r>
                <a:r>
                  <a:rPr lang="en-US" altLang="zh-CN" sz="2400"/>
                  <a:t>.</a:t>
                </a:r>
                <a:r>
                  <a:rPr lang="en-US" altLang="zh-CN" sz="2400" i="1"/>
                  <a:t>true</a:t>
                </a:r>
                <a:r>
                  <a:rPr lang="en-US" altLang="zh-CN" sz="2400"/>
                  <a:t>:</a:t>
                </a:r>
                <a:endParaRPr lang="en-US" altLang="zh-CN" sz="2400"/>
              </a:p>
            </p:txBody>
          </p:sp>
          <p:sp>
            <p:nvSpPr>
              <p:cNvPr id="42027" name="Rectangle 28"/>
              <p:cNvSpPr>
                <a:spLocks noChangeArrowheads="1"/>
              </p:cNvSpPr>
              <p:nvPr/>
            </p:nvSpPr>
            <p:spPr bwMode="auto">
              <a:xfrm>
                <a:off x="3651" y="2205"/>
                <a:ext cx="618"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zh-CN" altLang="en-US" sz="2400"/>
                  <a:t>. . .</a:t>
                </a:r>
                <a:endParaRPr lang="zh-CN" altLang="en-US" sz="2400"/>
              </a:p>
            </p:txBody>
          </p:sp>
          <p:sp>
            <p:nvSpPr>
              <p:cNvPr id="42028" name="Rectangle 29"/>
              <p:cNvSpPr>
                <a:spLocks noChangeArrowheads="1"/>
              </p:cNvSpPr>
              <p:nvPr/>
            </p:nvSpPr>
            <p:spPr bwMode="auto">
              <a:xfrm>
                <a:off x="4377" y="825"/>
                <a:ext cx="999"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zh-CN" altLang="en-US" sz="2400"/>
                  <a:t>指向</a:t>
                </a:r>
                <a:r>
                  <a:rPr lang="en-US" altLang="zh-CN" sz="2400" i="1"/>
                  <a:t>B</a:t>
                </a:r>
                <a:r>
                  <a:rPr lang="en-US" altLang="zh-CN" sz="2400"/>
                  <a:t>.</a:t>
                </a:r>
                <a:r>
                  <a:rPr lang="en-US" altLang="zh-CN" sz="2400" i="1"/>
                  <a:t>true</a:t>
                </a:r>
                <a:endParaRPr lang="en-US" altLang="zh-CN" sz="2400"/>
              </a:p>
            </p:txBody>
          </p:sp>
          <p:sp>
            <p:nvSpPr>
              <p:cNvPr id="42029" name="Rectangle 30"/>
              <p:cNvSpPr>
                <a:spLocks noChangeArrowheads="1"/>
              </p:cNvSpPr>
              <p:nvPr/>
            </p:nvSpPr>
            <p:spPr bwMode="auto">
              <a:xfrm>
                <a:off x="4364" y="1067"/>
                <a:ext cx="1060"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zh-CN" altLang="en-US" sz="2400"/>
                  <a:t>指向</a:t>
                </a:r>
                <a:r>
                  <a:rPr lang="en-US" altLang="zh-CN" sz="2400" i="1"/>
                  <a:t>B</a:t>
                </a:r>
                <a:r>
                  <a:rPr lang="en-US" altLang="zh-CN" sz="2400"/>
                  <a:t>.</a:t>
                </a:r>
                <a:r>
                  <a:rPr lang="en-US" altLang="zh-CN" sz="2400" i="1"/>
                  <a:t>false</a:t>
                </a:r>
                <a:endParaRPr lang="en-US" altLang="zh-CN" sz="2400"/>
              </a:p>
            </p:txBody>
          </p:sp>
          <p:sp>
            <p:nvSpPr>
              <p:cNvPr id="42030" name="Rectangle 31"/>
              <p:cNvSpPr>
                <a:spLocks noChangeArrowheads="1"/>
              </p:cNvSpPr>
              <p:nvPr/>
            </p:nvSpPr>
            <p:spPr bwMode="auto">
              <a:xfrm>
                <a:off x="2736" y="1824"/>
                <a:ext cx="840"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en-US" altLang="zh-CN" sz="2400" i="1"/>
                  <a:t>B</a:t>
                </a:r>
                <a:r>
                  <a:rPr lang="en-US" altLang="zh-CN" sz="2400"/>
                  <a:t>.</a:t>
                </a:r>
                <a:r>
                  <a:rPr lang="en-US" altLang="zh-CN" sz="2400" i="1"/>
                  <a:t>false</a:t>
                </a:r>
                <a:r>
                  <a:rPr lang="en-US" altLang="zh-CN" sz="2400"/>
                  <a:t>:</a:t>
                </a:r>
                <a:endParaRPr lang="en-US" altLang="zh-CN" sz="2400"/>
              </a:p>
            </p:txBody>
          </p:sp>
          <p:sp>
            <p:nvSpPr>
              <p:cNvPr id="42031" name="Line 32"/>
              <p:cNvSpPr>
                <a:spLocks noChangeShapeType="1"/>
              </p:cNvSpPr>
              <p:nvPr/>
            </p:nvSpPr>
            <p:spPr bwMode="auto">
              <a:xfrm>
                <a:off x="4314" y="1337"/>
                <a:ext cx="395" cy="0"/>
              </a:xfrm>
              <a:prstGeom prst="line">
                <a:avLst/>
              </a:prstGeom>
              <a:noFill/>
              <a:ln w="25400">
                <a:solidFill>
                  <a:schemeClr val="tx1"/>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032" name="Line 33"/>
              <p:cNvSpPr>
                <a:spLocks noChangeShapeType="1"/>
              </p:cNvSpPr>
              <p:nvPr/>
            </p:nvSpPr>
            <p:spPr bwMode="auto">
              <a:xfrm>
                <a:off x="4335" y="1091"/>
                <a:ext cx="395" cy="0"/>
              </a:xfrm>
              <a:prstGeom prst="line">
                <a:avLst/>
              </a:prstGeom>
              <a:noFill/>
              <a:ln w="25400">
                <a:solidFill>
                  <a:schemeClr val="tx1"/>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033" name="Line 34"/>
              <p:cNvSpPr>
                <a:spLocks noChangeShapeType="1"/>
              </p:cNvSpPr>
              <p:nvPr/>
            </p:nvSpPr>
            <p:spPr bwMode="auto">
              <a:xfrm>
                <a:off x="3525" y="1945"/>
                <a:ext cx="87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034" name="Line 35"/>
              <p:cNvSpPr>
                <a:spLocks noChangeShapeType="1"/>
              </p:cNvSpPr>
              <p:nvPr/>
            </p:nvSpPr>
            <p:spPr bwMode="auto">
              <a:xfrm>
                <a:off x="3527" y="2290"/>
                <a:ext cx="869"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035" name="Rectangle 36"/>
              <p:cNvSpPr>
                <a:spLocks noChangeArrowheads="1"/>
              </p:cNvSpPr>
              <p:nvPr/>
            </p:nvSpPr>
            <p:spPr bwMode="auto">
              <a:xfrm>
                <a:off x="3456" y="1694"/>
                <a:ext cx="1075"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en-US" altLang="zh-CN" sz="2000" dirty="0"/>
                  <a:t> </a:t>
                </a:r>
                <a:r>
                  <a:rPr lang="en-US" altLang="zh-CN" sz="2000" dirty="0" err="1"/>
                  <a:t>goto</a:t>
                </a:r>
                <a:r>
                  <a:rPr lang="en-US" altLang="zh-CN" sz="2000" dirty="0"/>
                  <a:t> </a:t>
                </a:r>
                <a:r>
                  <a:rPr lang="en-US" altLang="zh-CN" sz="2000" i="1" dirty="0" err="1"/>
                  <a:t>S</a:t>
                </a:r>
                <a:r>
                  <a:rPr lang="en-US" altLang="zh-CN" sz="2000" dirty="0" err="1"/>
                  <a:t>.</a:t>
                </a:r>
                <a:r>
                  <a:rPr lang="en-US" altLang="zh-CN" sz="2000" i="1" dirty="0" err="1"/>
                  <a:t>next</a:t>
                </a:r>
                <a:endParaRPr lang="en-US" altLang="zh-CN" sz="2000" i="1" dirty="0"/>
              </a:p>
            </p:txBody>
          </p:sp>
          <p:sp>
            <p:nvSpPr>
              <p:cNvPr id="42036" name="Rectangle 37"/>
              <p:cNvSpPr>
                <a:spLocks noChangeArrowheads="1"/>
              </p:cNvSpPr>
              <p:nvPr/>
            </p:nvSpPr>
            <p:spPr bwMode="auto">
              <a:xfrm>
                <a:off x="3560" y="1933"/>
                <a:ext cx="715"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en-US" altLang="zh-CN" sz="2400" i="1"/>
                  <a:t>S</a:t>
                </a:r>
                <a:r>
                  <a:rPr lang="en-US" altLang="zh-CN" sz="2400" baseline="-25000"/>
                  <a:t>2</a:t>
                </a:r>
                <a:r>
                  <a:rPr lang="en-US" altLang="zh-CN" sz="2400"/>
                  <a:t>.</a:t>
                </a:r>
                <a:r>
                  <a:rPr lang="en-US" altLang="zh-CN" sz="2400" i="1"/>
                  <a:t>code</a:t>
                </a:r>
                <a:endParaRPr lang="en-US" altLang="zh-CN" sz="2400" i="1"/>
              </a:p>
            </p:txBody>
          </p:sp>
          <p:sp>
            <p:nvSpPr>
              <p:cNvPr id="42037" name="Rectangle 39"/>
              <p:cNvSpPr>
                <a:spLocks noChangeArrowheads="1"/>
              </p:cNvSpPr>
              <p:nvPr/>
            </p:nvSpPr>
            <p:spPr bwMode="auto">
              <a:xfrm>
                <a:off x="3168" y="2400"/>
                <a:ext cx="1440"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zh-CN" altLang="en-US" sz="2400"/>
                  <a:t>(</a:t>
                </a:r>
                <a:r>
                  <a:rPr lang="en-US" altLang="zh-CN" sz="2400"/>
                  <a:t>b) if-then-else</a:t>
                </a:r>
                <a:endParaRPr lang="en-US" altLang="zh-CN" sz="2400"/>
              </a:p>
            </p:txBody>
          </p:sp>
        </p:grpSp>
        <p:grpSp>
          <p:nvGrpSpPr>
            <p:cNvPr id="41990" name="Group 73"/>
            <p:cNvGrpSpPr/>
            <p:nvPr/>
          </p:nvGrpSpPr>
          <p:grpSpPr bwMode="auto">
            <a:xfrm>
              <a:off x="94" y="2795"/>
              <a:ext cx="2660" cy="1485"/>
              <a:chOff x="192" y="2592"/>
              <a:chExt cx="2640" cy="1485"/>
            </a:xfrm>
          </p:grpSpPr>
          <p:sp>
            <p:nvSpPr>
              <p:cNvPr id="42002" name="Line 41"/>
              <p:cNvSpPr>
                <a:spLocks noChangeShapeType="1"/>
              </p:cNvSpPr>
              <p:nvPr/>
            </p:nvSpPr>
            <p:spPr bwMode="auto">
              <a:xfrm flipH="1">
                <a:off x="857" y="2751"/>
                <a:ext cx="0" cy="1061"/>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003" name="Line 42"/>
              <p:cNvSpPr>
                <a:spLocks noChangeShapeType="1"/>
              </p:cNvSpPr>
              <p:nvPr/>
            </p:nvSpPr>
            <p:spPr bwMode="auto">
              <a:xfrm>
                <a:off x="857" y="2749"/>
                <a:ext cx="87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004" name="Line 43"/>
              <p:cNvSpPr>
                <a:spLocks noChangeShapeType="1"/>
              </p:cNvSpPr>
              <p:nvPr/>
            </p:nvSpPr>
            <p:spPr bwMode="auto">
              <a:xfrm>
                <a:off x="1738" y="2751"/>
                <a:ext cx="0" cy="1061"/>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005" name="Line 44"/>
              <p:cNvSpPr>
                <a:spLocks noChangeShapeType="1"/>
              </p:cNvSpPr>
              <p:nvPr/>
            </p:nvSpPr>
            <p:spPr bwMode="auto">
              <a:xfrm>
                <a:off x="857" y="3141"/>
                <a:ext cx="87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006" name="Line 45"/>
              <p:cNvSpPr>
                <a:spLocks noChangeShapeType="1"/>
              </p:cNvSpPr>
              <p:nvPr/>
            </p:nvSpPr>
            <p:spPr bwMode="auto">
              <a:xfrm>
                <a:off x="868" y="3507"/>
                <a:ext cx="87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007" name="Rectangle 46"/>
              <p:cNvSpPr>
                <a:spLocks noChangeArrowheads="1"/>
              </p:cNvSpPr>
              <p:nvPr/>
            </p:nvSpPr>
            <p:spPr bwMode="auto">
              <a:xfrm>
                <a:off x="912" y="2787"/>
                <a:ext cx="705"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en-US" altLang="zh-CN" sz="2400" i="1"/>
                  <a:t>B</a:t>
                </a:r>
                <a:r>
                  <a:rPr lang="en-US" altLang="zh-CN" sz="2400"/>
                  <a:t>.</a:t>
                </a:r>
                <a:r>
                  <a:rPr lang="en-US" altLang="zh-CN" sz="2400" i="1"/>
                  <a:t>code</a:t>
                </a:r>
                <a:endParaRPr lang="en-US" altLang="zh-CN" sz="2400" i="1"/>
              </a:p>
            </p:txBody>
          </p:sp>
          <p:sp>
            <p:nvSpPr>
              <p:cNvPr id="42008" name="Rectangle 47"/>
              <p:cNvSpPr>
                <a:spLocks noChangeArrowheads="1"/>
              </p:cNvSpPr>
              <p:nvPr/>
            </p:nvSpPr>
            <p:spPr bwMode="auto">
              <a:xfrm>
                <a:off x="912" y="3162"/>
                <a:ext cx="768"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en-US" altLang="zh-CN" sz="2400" i="1"/>
                  <a:t>S</a:t>
                </a:r>
                <a:r>
                  <a:rPr lang="en-US" altLang="zh-CN" sz="2400" baseline="-25000"/>
                  <a:t>1</a:t>
                </a:r>
                <a:r>
                  <a:rPr lang="en-US" altLang="zh-CN" sz="2400"/>
                  <a:t>.</a:t>
                </a:r>
                <a:r>
                  <a:rPr lang="en-US" altLang="zh-CN" sz="2400" i="1"/>
                  <a:t>code</a:t>
                </a:r>
                <a:endParaRPr lang="en-US" altLang="zh-CN" sz="2400" i="1"/>
              </a:p>
            </p:txBody>
          </p:sp>
          <p:sp>
            <p:nvSpPr>
              <p:cNvPr id="42009" name="Rectangle 48"/>
              <p:cNvSpPr>
                <a:spLocks noChangeArrowheads="1"/>
              </p:cNvSpPr>
              <p:nvPr/>
            </p:nvSpPr>
            <p:spPr bwMode="auto">
              <a:xfrm>
                <a:off x="192" y="2994"/>
                <a:ext cx="737"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en-US" altLang="zh-CN" sz="2400" i="1"/>
                  <a:t>B</a:t>
                </a:r>
                <a:r>
                  <a:rPr lang="en-US" altLang="zh-CN" sz="2400"/>
                  <a:t>.</a:t>
                </a:r>
                <a:r>
                  <a:rPr lang="en-US" altLang="zh-CN" sz="2400" i="1"/>
                  <a:t>true</a:t>
                </a:r>
                <a:r>
                  <a:rPr lang="en-US" altLang="zh-CN" sz="2400"/>
                  <a:t>:</a:t>
                </a:r>
                <a:endParaRPr lang="en-US" altLang="zh-CN" sz="2400"/>
              </a:p>
            </p:txBody>
          </p:sp>
          <p:sp>
            <p:nvSpPr>
              <p:cNvPr id="42010" name="Rectangle 49"/>
              <p:cNvSpPr>
                <a:spLocks noChangeArrowheads="1"/>
              </p:cNvSpPr>
              <p:nvPr/>
            </p:nvSpPr>
            <p:spPr bwMode="auto">
              <a:xfrm>
                <a:off x="980" y="3563"/>
                <a:ext cx="618"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zh-CN" altLang="en-US" sz="2400"/>
                  <a:t>. . .</a:t>
                </a:r>
                <a:endParaRPr lang="zh-CN" altLang="en-US" sz="2400"/>
              </a:p>
            </p:txBody>
          </p:sp>
          <p:sp>
            <p:nvSpPr>
              <p:cNvPr id="42011" name="Rectangle 50"/>
              <p:cNvSpPr>
                <a:spLocks noChangeArrowheads="1"/>
              </p:cNvSpPr>
              <p:nvPr/>
            </p:nvSpPr>
            <p:spPr bwMode="auto">
              <a:xfrm>
                <a:off x="1719" y="2592"/>
                <a:ext cx="1065"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zh-CN" altLang="en-US" sz="2400"/>
                  <a:t>指向</a:t>
                </a:r>
                <a:r>
                  <a:rPr lang="en-US" altLang="zh-CN" sz="2400" i="1"/>
                  <a:t>B</a:t>
                </a:r>
                <a:r>
                  <a:rPr lang="en-US" altLang="zh-CN" sz="2400"/>
                  <a:t>.</a:t>
                </a:r>
                <a:r>
                  <a:rPr lang="en-US" altLang="zh-CN" sz="2400" i="1"/>
                  <a:t>true</a:t>
                </a:r>
                <a:endParaRPr lang="en-US" altLang="zh-CN" sz="2400"/>
              </a:p>
            </p:txBody>
          </p:sp>
          <p:sp>
            <p:nvSpPr>
              <p:cNvPr id="42012" name="Rectangle 51"/>
              <p:cNvSpPr>
                <a:spLocks noChangeArrowheads="1"/>
              </p:cNvSpPr>
              <p:nvPr/>
            </p:nvSpPr>
            <p:spPr bwMode="auto">
              <a:xfrm>
                <a:off x="1705" y="2834"/>
                <a:ext cx="1127"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zh-CN" altLang="en-US" sz="2400"/>
                  <a:t>指向</a:t>
                </a:r>
                <a:r>
                  <a:rPr lang="en-US" altLang="zh-CN" sz="2400" i="1"/>
                  <a:t>B</a:t>
                </a:r>
                <a:r>
                  <a:rPr lang="en-US" altLang="zh-CN" sz="2400"/>
                  <a:t>.</a:t>
                </a:r>
                <a:r>
                  <a:rPr lang="en-US" altLang="zh-CN" sz="2400" i="1"/>
                  <a:t>false</a:t>
                </a:r>
                <a:endParaRPr lang="en-US" altLang="zh-CN" sz="2400"/>
              </a:p>
            </p:txBody>
          </p:sp>
          <p:sp>
            <p:nvSpPr>
              <p:cNvPr id="42013" name="Line 52"/>
              <p:cNvSpPr>
                <a:spLocks noChangeShapeType="1"/>
              </p:cNvSpPr>
              <p:nvPr/>
            </p:nvSpPr>
            <p:spPr bwMode="auto">
              <a:xfrm>
                <a:off x="1656" y="3104"/>
                <a:ext cx="395" cy="0"/>
              </a:xfrm>
              <a:prstGeom prst="line">
                <a:avLst/>
              </a:prstGeom>
              <a:noFill/>
              <a:ln w="25400">
                <a:solidFill>
                  <a:schemeClr val="tx1"/>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014" name="Line 53"/>
              <p:cNvSpPr>
                <a:spLocks noChangeShapeType="1"/>
              </p:cNvSpPr>
              <p:nvPr/>
            </p:nvSpPr>
            <p:spPr bwMode="auto">
              <a:xfrm>
                <a:off x="1677" y="2858"/>
                <a:ext cx="395" cy="0"/>
              </a:xfrm>
              <a:prstGeom prst="line">
                <a:avLst/>
              </a:prstGeom>
              <a:noFill/>
              <a:ln w="25400">
                <a:solidFill>
                  <a:schemeClr val="tx1"/>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015" name="Line 54"/>
              <p:cNvSpPr>
                <a:spLocks noChangeShapeType="1"/>
              </p:cNvSpPr>
              <p:nvPr/>
            </p:nvSpPr>
            <p:spPr bwMode="auto">
              <a:xfrm>
                <a:off x="870" y="3713"/>
                <a:ext cx="869"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016" name="Rectangle 55"/>
              <p:cNvSpPr>
                <a:spLocks noChangeArrowheads="1"/>
              </p:cNvSpPr>
              <p:nvPr/>
            </p:nvSpPr>
            <p:spPr bwMode="auto">
              <a:xfrm>
                <a:off x="844" y="3456"/>
                <a:ext cx="1084"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en-US" altLang="zh-CN" sz="2000" dirty="0" err="1"/>
                  <a:t>goto</a:t>
                </a:r>
                <a:r>
                  <a:rPr lang="en-US" altLang="zh-CN" sz="2000" dirty="0"/>
                  <a:t> </a:t>
                </a:r>
                <a:r>
                  <a:rPr lang="en-US" altLang="zh-CN" sz="2000" i="1" dirty="0" smtClean="0"/>
                  <a:t>begin</a:t>
                </a:r>
                <a:endParaRPr lang="en-US" altLang="zh-CN" sz="2000" i="1" dirty="0"/>
              </a:p>
            </p:txBody>
          </p:sp>
          <p:sp>
            <p:nvSpPr>
              <p:cNvPr id="42017" name="Rectangle 56"/>
              <p:cNvSpPr>
                <a:spLocks noChangeArrowheads="1"/>
              </p:cNvSpPr>
              <p:nvPr/>
            </p:nvSpPr>
            <p:spPr bwMode="auto">
              <a:xfrm>
                <a:off x="200" y="2592"/>
                <a:ext cx="808"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en-US" altLang="zh-CN" sz="2400" i="1" dirty="0" smtClean="0"/>
                  <a:t>begin</a:t>
                </a:r>
                <a:r>
                  <a:rPr lang="en-US" altLang="zh-CN" sz="2400" dirty="0"/>
                  <a:t>:</a:t>
                </a:r>
                <a:endParaRPr lang="en-US" altLang="zh-CN" sz="2400" dirty="0"/>
              </a:p>
            </p:txBody>
          </p:sp>
          <p:sp>
            <p:nvSpPr>
              <p:cNvPr id="42018" name="Rectangle 57"/>
              <p:cNvSpPr>
                <a:spLocks noChangeArrowheads="1"/>
              </p:cNvSpPr>
              <p:nvPr/>
            </p:nvSpPr>
            <p:spPr bwMode="auto">
              <a:xfrm>
                <a:off x="624" y="3792"/>
                <a:ext cx="1248"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zh-CN" altLang="en-US" sz="2400"/>
                  <a:t>(</a:t>
                </a:r>
                <a:r>
                  <a:rPr lang="en-US" altLang="zh-CN" sz="2400"/>
                  <a:t>c) while-do</a:t>
                </a:r>
                <a:endParaRPr lang="en-US" altLang="zh-CN" sz="2400"/>
              </a:p>
            </p:txBody>
          </p:sp>
        </p:grpSp>
        <p:grpSp>
          <p:nvGrpSpPr>
            <p:cNvPr id="41991" name="Group 79"/>
            <p:cNvGrpSpPr/>
            <p:nvPr/>
          </p:nvGrpSpPr>
          <p:grpSpPr bwMode="auto">
            <a:xfrm>
              <a:off x="2789" y="3067"/>
              <a:ext cx="1693" cy="1188"/>
              <a:chOff x="2784" y="2740"/>
              <a:chExt cx="1680" cy="1188"/>
            </a:xfrm>
          </p:grpSpPr>
          <p:sp>
            <p:nvSpPr>
              <p:cNvPr id="41992" name="Line 60"/>
              <p:cNvSpPr>
                <a:spLocks noChangeShapeType="1"/>
              </p:cNvSpPr>
              <p:nvPr/>
            </p:nvSpPr>
            <p:spPr bwMode="auto">
              <a:xfrm flipH="1">
                <a:off x="3544" y="2741"/>
                <a:ext cx="2" cy="885"/>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1993" name="Line 61"/>
              <p:cNvSpPr>
                <a:spLocks noChangeShapeType="1"/>
              </p:cNvSpPr>
              <p:nvPr/>
            </p:nvSpPr>
            <p:spPr bwMode="auto">
              <a:xfrm>
                <a:off x="3547" y="2740"/>
                <a:ext cx="869"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1994" name="Line 62"/>
              <p:cNvSpPr>
                <a:spLocks noChangeShapeType="1"/>
              </p:cNvSpPr>
              <p:nvPr/>
            </p:nvSpPr>
            <p:spPr bwMode="auto">
              <a:xfrm flipH="1">
                <a:off x="4426" y="2741"/>
                <a:ext cx="1" cy="885"/>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1995" name="Line 63"/>
              <p:cNvSpPr>
                <a:spLocks noChangeShapeType="1"/>
              </p:cNvSpPr>
              <p:nvPr/>
            </p:nvSpPr>
            <p:spPr bwMode="auto">
              <a:xfrm>
                <a:off x="3547" y="3132"/>
                <a:ext cx="869"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1996" name="Line 64"/>
              <p:cNvSpPr>
                <a:spLocks noChangeShapeType="1"/>
              </p:cNvSpPr>
              <p:nvPr/>
            </p:nvSpPr>
            <p:spPr bwMode="auto">
              <a:xfrm>
                <a:off x="3558" y="3498"/>
                <a:ext cx="869"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1997" name="Rectangle 65"/>
              <p:cNvSpPr>
                <a:spLocks noChangeArrowheads="1"/>
              </p:cNvSpPr>
              <p:nvPr/>
            </p:nvSpPr>
            <p:spPr bwMode="auto">
              <a:xfrm>
                <a:off x="3600" y="2778"/>
                <a:ext cx="706"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en-US" altLang="zh-CN" sz="2400" i="1"/>
                  <a:t>S</a:t>
                </a:r>
                <a:r>
                  <a:rPr lang="en-US" altLang="zh-CN" sz="2400" baseline="-25000"/>
                  <a:t>1</a:t>
                </a:r>
                <a:r>
                  <a:rPr lang="en-US" altLang="zh-CN" sz="2400"/>
                  <a:t>.</a:t>
                </a:r>
                <a:r>
                  <a:rPr lang="en-US" altLang="zh-CN" sz="2400" i="1"/>
                  <a:t>code</a:t>
                </a:r>
                <a:endParaRPr lang="en-US" altLang="zh-CN" sz="2400" i="1"/>
              </a:p>
            </p:txBody>
          </p:sp>
          <p:sp>
            <p:nvSpPr>
              <p:cNvPr id="41998" name="Rectangle 66"/>
              <p:cNvSpPr>
                <a:spLocks noChangeArrowheads="1"/>
              </p:cNvSpPr>
              <p:nvPr/>
            </p:nvSpPr>
            <p:spPr bwMode="auto">
              <a:xfrm>
                <a:off x="3600" y="3153"/>
                <a:ext cx="768"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en-US" altLang="zh-CN" sz="2400" i="1"/>
                  <a:t>S</a:t>
                </a:r>
                <a:r>
                  <a:rPr lang="en-US" altLang="zh-CN" sz="2400" baseline="-25000"/>
                  <a:t>2</a:t>
                </a:r>
                <a:r>
                  <a:rPr lang="en-US" altLang="zh-CN" sz="2400"/>
                  <a:t>.</a:t>
                </a:r>
                <a:r>
                  <a:rPr lang="en-US" altLang="zh-CN" sz="2400" i="1"/>
                  <a:t>code</a:t>
                </a:r>
                <a:endParaRPr lang="en-US" altLang="zh-CN" sz="2400" i="1"/>
              </a:p>
            </p:txBody>
          </p:sp>
          <p:sp>
            <p:nvSpPr>
              <p:cNvPr id="41999" name="Rectangle 67"/>
              <p:cNvSpPr>
                <a:spLocks noChangeArrowheads="1"/>
              </p:cNvSpPr>
              <p:nvPr/>
            </p:nvSpPr>
            <p:spPr bwMode="auto">
              <a:xfrm>
                <a:off x="2784" y="2985"/>
                <a:ext cx="834"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en-US" altLang="zh-CN" sz="2400" i="1"/>
                  <a:t>S</a:t>
                </a:r>
                <a:r>
                  <a:rPr lang="en-US" altLang="zh-CN" sz="2400" baseline="-25000"/>
                  <a:t>1</a:t>
                </a:r>
                <a:r>
                  <a:rPr lang="en-US" altLang="zh-CN" sz="2400"/>
                  <a:t>.</a:t>
                </a:r>
                <a:r>
                  <a:rPr lang="en-US" altLang="zh-CN" sz="2400" i="1"/>
                  <a:t>next</a:t>
                </a:r>
                <a:r>
                  <a:rPr lang="en-US" altLang="zh-CN" sz="2400"/>
                  <a:t>:</a:t>
                </a:r>
                <a:endParaRPr lang="en-US" altLang="zh-CN" sz="2400"/>
              </a:p>
            </p:txBody>
          </p:sp>
          <p:sp>
            <p:nvSpPr>
              <p:cNvPr id="42000" name="Rectangle 68"/>
              <p:cNvSpPr>
                <a:spLocks noChangeArrowheads="1"/>
              </p:cNvSpPr>
              <p:nvPr/>
            </p:nvSpPr>
            <p:spPr bwMode="auto">
              <a:xfrm>
                <a:off x="3696" y="3385"/>
                <a:ext cx="618"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zh-CN" altLang="en-US" sz="2400"/>
                  <a:t>. . .</a:t>
                </a:r>
                <a:endParaRPr lang="zh-CN" altLang="en-US" sz="2400"/>
              </a:p>
            </p:txBody>
          </p:sp>
          <p:sp>
            <p:nvSpPr>
              <p:cNvPr id="42001" name="Rectangle 69"/>
              <p:cNvSpPr>
                <a:spLocks noChangeArrowheads="1"/>
              </p:cNvSpPr>
              <p:nvPr/>
            </p:nvSpPr>
            <p:spPr bwMode="auto">
              <a:xfrm>
                <a:off x="3504" y="3643"/>
                <a:ext cx="960"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zh-CN" altLang="en-US" sz="2400"/>
                  <a:t>(</a:t>
                </a:r>
                <a:r>
                  <a:rPr lang="en-US" altLang="zh-CN" sz="2400"/>
                  <a:t>d) </a:t>
                </a:r>
                <a:r>
                  <a:rPr lang="en-US" altLang="zh-CN" sz="2400" i="1"/>
                  <a:t>S</a:t>
                </a:r>
                <a:r>
                  <a:rPr lang="en-US" altLang="zh-CN" sz="2400" baseline="-25000"/>
                  <a:t>1</a:t>
                </a:r>
                <a:r>
                  <a:rPr lang="en-US" altLang="zh-CN" sz="2400"/>
                  <a:t>; </a:t>
                </a:r>
                <a:r>
                  <a:rPr lang="en-US" altLang="zh-CN" sz="2400" i="1"/>
                  <a:t>S</a:t>
                </a:r>
                <a:r>
                  <a:rPr lang="en-US" altLang="zh-CN" sz="2400" baseline="-25000"/>
                  <a:t>2</a:t>
                </a:r>
                <a:endParaRPr lang="en-US" altLang="zh-CN" sz="2400"/>
              </a:p>
            </p:txBody>
          </p:sp>
        </p:grpSp>
      </p:gr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zh-CN" altLang="en-US" dirty="0"/>
              <a:t>控制流语句的翻译</a:t>
            </a:r>
            <a:endParaRPr lang="zh-CN" altLang="en-US" dirty="0" smtClean="0"/>
          </a:p>
        </p:txBody>
      </p:sp>
      <p:sp>
        <p:nvSpPr>
          <p:cNvPr id="44035" name="Rectangle 3"/>
          <p:cNvSpPr>
            <a:spLocks noGrp="1" noChangeArrowheads="1"/>
          </p:cNvSpPr>
          <p:nvPr>
            <p:ph type="body" idx="1"/>
          </p:nvPr>
        </p:nvSpPr>
        <p:spPr>
          <a:xfrm>
            <a:off x="628650" y="2247899"/>
            <a:ext cx="7886700" cy="3929063"/>
          </a:xfrm>
        </p:spPr>
        <p:txBody>
          <a:bodyPr/>
          <a:lstStyle/>
          <a:p>
            <a:pPr marL="0" indent="0">
              <a:buNone/>
            </a:pPr>
            <a:r>
              <a:rPr lang="en-US" altLang="zh-CN" dirty="0" smtClean="0"/>
              <a:t>S </a:t>
            </a:r>
            <a:r>
              <a:rPr lang="en-US" altLang="zh-CN" dirty="0" smtClean="0">
                <a:sym typeface="Symbol" panose="05050102010706020507" pitchFamily="18" charset="2"/>
              </a:rPr>
              <a:t></a:t>
            </a:r>
            <a:r>
              <a:rPr lang="en-US" altLang="zh-CN" dirty="0" smtClean="0"/>
              <a:t> if B then S</a:t>
            </a:r>
            <a:r>
              <a:rPr lang="en-US" altLang="zh-CN" baseline="-25000" dirty="0" smtClean="0"/>
              <a:t>1</a:t>
            </a:r>
            <a:endParaRPr lang="en-US" altLang="zh-CN" baseline="-25000" dirty="0" smtClean="0"/>
          </a:p>
          <a:p>
            <a:pPr marL="0" indent="0">
              <a:buNone/>
            </a:pPr>
            <a:r>
              <a:rPr lang="en-US" altLang="zh-CN" dirty="0" smtClean="0"/>
              <a:t>{</a:t>
            </a:r>
            <a:r>
              <a:rPr lang="en-US" altLang="zh-CN" dirty="0" err="1" smtClean="0"/>
              <a:t>B.true</a:t>
            </a:r>
            <a:r>
              <a:rPr lang="en-US" altLang="zh-CN" dirty="0" smtClean="0"/>
              <a:t> = </a:t>
            </a:r>
            <a:r>
              <a:rPr lang="en-US" altLang="zh-CN" dirty="0" err="1" smtClean="0"/>
              <a:t>newLabel</a:t>
            </a:r>
            <a:r>
              <a:rPr lang="en-US" altLang="zh-CN" dirty="0" smtClean="0"/>
              <a:t>();</a:t>
            </a:r>
            <a:endParaRPr lang="en-US" altLang="zh-CN" dirty="0" smtClean="0"/>
          </a:p>
          <a:p>
            <a:pPr marL="0" indent="0">
              <a:buNone/>
            </a:pPr>
            <a:r>
              <a:rPr lang="en-US" altLang="zh-CN" dirty="0" smtClean="0"/>
              <a:t>  </a:t>
            </a:r>
            <a:r>
              <a:rPr lang="en-US" altLang="zh-CN" dirty="0" err="1" smtClean="0"/>
              <a:t>B.false</a:t>
            </a:r>
            <a:r>
              <a:rPr lang="en-US" altLang="zh-CN" dirty="0" smtClean="0"/>
              <a:t> = </a:t>
            </a:r>
            <a:r>
              <a:rPr lang="en-US" altLang="zh-CN" dirty="0" err="1" smtClean="0"/>
              <a:t>S.next</a:t>
            </a:r>
            <a:r>
              <a:rPr lang="en-US" altLang="zh-CN" dirty="0" smtClean="0"/>
              <a:t>;</a:t>
            </a:r>
            <a:endParaRPr lang="en-US" altLang="zh-CN" dirty="0" smtClean="0"/>
          </a:p>
          <a:p>
            <a:pPr marL="0" indent="0">
              <a:buNone/>
            </a:pPr>
            <a:r>
              <a:rPr lang="en-US" altLang="zh-CN" dirty="0" smtClean="0"/>
              <a:t>  S</a:t>
            </a:r>
            <a:r>
              <a:rPr lang="en-US" altLang="zh-CN" baseline="-25000" dirty="0"/>
              <a:t>1</a:t>
            </a:r>
            <a:r>
              <a:rPr lang="en-US" altLang="zh-CN" dirty="0" smtClean="0"/>
              <a:t>.next = </a:t>
            </a:r>
            <a:r>
              <a:rPr lang="en-US" altLang="zh-CN" dirty="0" err="1" smtClean="0"/>
              <a:t>S.next</a:t>
            </a:r>
            <a:r>
              <a:rPr lang="en-US" altLang="zh-CN" dirty="0" smtClean="0"/>
              <a:t>;</a:t>
            </a:r>
            <a:endParaRPr lang="en-US" altLang="zh-CN" dirty="0" smtClean="0"/>
          </a:p>
          <a:p>
            <a:pPr marL="0" indent="0">
              <a:buNone/>
            </a:pPr>
            <a:r>
              <a:rPr lang="en-US" altLang="zh-CN" dirty="0" smtClean="0"/>
              <a:t>  </a:t>
            </a:r>
            <a:r>
              <a:rPr lang="en-US" altLang="zh-CN" dirty="0" err="1" smtClean="0"/>
              <a:t>S.code</a:t>
            </a:r>
            <a:r>
              <a:rPr lang="en-US" altLang="zh-CN" dirty="0" smtClean="0"/>
              <a:t> = </a:t>
            </a:r>
            <a:r>
              <a:rPr lang="en-US" altLang="zh-CN" dirty="0" err="1" smtClean="0"/>
              <a:t>B.code</a:t>
            </a:r>
            <a:r>
              <a:rPr lang="en-US" altLang="zh-CN" dirty="0" smtClean="0"/>
              <a:t> || label(</a:t>
            </a:r>
            <a:r>
              <a:rPr lang="en-US" altLang="zh-CN" dirty="0" err="1" smtClean="0"/>
              <a:t>B.true</a:t>
            </a:r>
            <a:r>
              <a:rPr lang="en-US" altLang="zh-CN" dirty="0" smtClean="0"/>
              <a:t>) || S</a:t>
            </a:r>
            <a:r>
              <a:rPr lang="en-US" altLang="zh-CN" baseline="-25000" dirty="0"/>
              <a:t>1</a:t>
            </a:r>
            <a:r>
              <a:rPr lang="en-US" altLang="zh-CN" dirty="0" smtClean="0"/>
              <a:t>.code }</a:t>
            </a:r>
            <a:endParaRPr lang="en-US" altLang="zh-CN" dirty="0" smtClean="0"/>
          </a:p>
        </p:txBody>
      </p:sp>
      <p:grpSp>
        <p:nvGrpSpPr>
          <p:cNvPr id="44036" name="Group 19"/>
          <p:cNvGrpSpPr/>
          <p:nvPr/>
        </p:nvGrpSpPr>
        <p:grpSpPr bwMode="auto">
          <a:xfrm>
            <a:off x="4643438" y="1484313"/>
            <a:ext cx="4114800" cy="2398712"/>
            <a:chOff x="2925" y="890"/>
            <a:chExt cx="2592" cy="1511"/>
          </a:xfrm>
        </p:grpSpPr>
        <p:sp>
          <p:nvSpPr>
            <p:cNvPr id="44037" name="Line 5"/>
            <p:cNvSpPr>
              <a:spLocks noChangeShapeType="1"/>
            </p:cNvSpPr>
            <p:nvPr/>
          </p:nvSpPr>
          <p:spPr bwMode="auto">
            <a:xfrm>
              <a:off x="3558" y="1048"/>
              <a:ext cx="0" cy="1022"/>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38" name="Line 6"/>
            <p:cNvSpPr>
              <a:spLocks noChangeShapeType="1"/>
            </p:cNvSpPr>
            <p:nvPr/>
          </p:nvSpPr>
          <p:spPr bwMode="auto">
            <a:xfrm>
              <a:off x="3558" y="1047"/>
              <a:ext cx="869"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39" name="Line 7"/>
            <p:cNvSpPr>
              <a:spLocks noChangeShapeType="1"/>
            </p:cNvSpPr>
            <p:nvPr/>
          </p:nvSpPr>
          <p:spPr bwMode="auto">
            <a:xfrm>
              <a:off x="4438" y="1048"/>
              <a:ext cx="0" cy="1022"/>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40" name="Line 8"/>
            <p:cNvSpPr>
              <a:spLocks noChangeShapeType="1"/>
            </p:cNvSpPr>
            <p:nvPr/>
          </p:nvSpPr>
          <p:spPr bwMode="auto">
            <a:xfrm>
              <a:off x="3558" y="1439"/>
              <a:ext cx="869"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41" name="Line 9"/>
            <p:cNvSpPr>
              <a:spLocks noChangeShapeType="1"/>
            </p:cNvSpPr>
            <p:nvPr/>
          </p:nvSpPr>
          <p:spPr bwMode="auto">
            <a:xfrm>
              <a:off x="3569" y="1804"/>
              <a:ext cx="869"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42" name="Rectangle 10"/>
            <p:cNvSpPr>
              <a:spLocks noChangeArrowheads="1"/>
            </p:cNvSpPr>
            <p:nvPr/>
          </p:nvSpPr>
          <p:spPr bwMode="auto">
            <a:xfrm>
              <a:off x="3597" y="1085"/>
              <a:ext cx="720"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en-US" altLang="zh-CN" sz="2400" i="1"/>
                <a:t>B</a:t>
              </a:r>
              <a:r>
                <a:rPr lang="en-US" altLang="zh-CN" sz="2400"/>
                <a:t>.</a:t>
              </a:r>
              <a:r>
                <a:rPr lang="en-US" altLang="zh-CN" sz="2400" i="1"/>
                <a:t>code</a:t>
              </a:r>
              <a:endParaRPr lang="en-US" altLang="zh-CN" sz="2400" i="1"/>
            </a:p>
          </p:txBody>
        </p:sp>
        <p:sp>
          <p:nvSpPr>
            <p:cNvPr id="44043" name="Rectangle 11"/>
            <p:cNvSpPr>
              <a:spLocks noChangeArrowheads="1"/>
            </p:cNvSpPr>
            <p:nvPr/>
          </p:nvSpPr>
          <p:spPr bwMode="auto">
            <a:xfrm>
              <a:off x="3597" y="1460"/>
              <a:ext cx="701"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en-US" altLang="zh-CN" sz="2400" i="1"/>
                <a:t>S</a:t>
              </a:r>
              <a:r>
                <a:rPr lang="en-US" altLang="zh-CN" sz="2400" baseline="-25000"/>
                <a:t>1</a:t>
              </a:r>
              <a:r>
                <a:rPr lang="en-US" altLang="zh-CN" sz="2400"/>
                <a:t>.</a:t>
              </a:r>
              <a:r>
                <a:rPr lang="en-US" altLang="zh-CN" sz="2400" i="1"/>
                <a:t>code</a:t>
              </a:r>
              <a:endParaRPr lang="en-US" altLang="zh-CN" sz="2400" i="1"/>
            </a:p>
          </p:txBody>
        </p:sp>
        <p:sp>
          <p:nvSpPr>
            <p:cNvPr id="44044" name="Rectangle 12"/>
            <p:cNvSpPr>
              <a:spLocks noChangeArrowheads="1"/>
            </p:cNvSpPr>
            <p:nvPr/>
          </p:nvSpPr>
          <p:spPr bwMode="auto">
            <a:xfrm>
              <a:off x="2925" y="1292"/>
              <a:ext cx="704"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en-US" altLang="zh-CN" sz="2400" i="1"/>
                <a:t>B</a:t>
              </a:r>
              <a:r>
                <a:rPr lang="en-US" altLang="zh-CN" sz="2400"/>
                <a:t>.</a:t>
              </a:r>
              <a:r>
                <a:rPr lang="en-US" altLang="zh-CN" sz="2400" i="1"/>
                <a:t>true</a:t>
              </a:r>
              <a:r>
                <a:rPr lang="en-US" altLang="zh-CN" sz="2400"/>
                <a:t>:</a:t>
              </a:r>
              <a:endParaRPr lang="en-US" altLang="zh-CN" sz="2400"/>
            </a:p>
          </p:txBody>
        </p:sp>
        <p:sp>
          <p:nvSpPr>
            <p:cNvPr id="44045" name="Rectangle 13"/>
            <p:cNvSpPr>
              <a:spLocks noChangeArrowheads="1"/>
            </p:cNvSpPr>
            <p:nvPr/>
          </p:nvSpPr>
          <p:spPr bwMode="auto">
            <a:xfrm>
              <a:off x="3741" y="1733"/>
              <a:ext cx="618"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zh-CN" altLang="en-US" sz="2400"/>
                <a:t>. . .</a:t>
              </a:r>
              <a:endParaRPr lang="zh-CN" altLang="en-US" sz="2400"/>
            </a:p>
          </p:txBody>
        </p:sp>
        <p:sp>
          <p:nvSpPr>
            <p:cNvPr id="44046" name="Rectangle 14"/>
            <p:cNvSpPr>
              <a:spLocks noChangeArrowheads="1"/>
            </p:cNvSpPr>
            <p:nvPr/>
          </p:nvSpPr>
          <p:spPr bwMode="auto">
            <a:xfrm>
              <a:off x="4419" y="890"/>
              <a:ext cx="1002"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zh-CN" altLang="en-US" sz="2400"/>
                <a:t>指向</a:t>
              </a:r>
              <a:r>
                <a:rPr lang="en-US" altLang="zh-CN" sz="2400" i="1"/>
                <a:t>B</a:t>
              </a:r>
              <a:r>
                <a:rPr lang="en-US" altLang="zh-CN" sz="2400"/>
                <a:t>.</a:t>
              </a:r>
              <a:r>
                <a:rPr lang="en-US" altLang="zh-CN" sz="2400" i="1"/>
                <a:t>true</a:t>
              </a:r>
              <a:endParaRPr lang="en-US" altLang="zh-CN" sz="2400"/>
            </a:p>
          </p:txBody>
        </p:sp>
        <p:sp>
          <p:nvSpPr>
            <p:cNvPr id="44047" name="Rectangle 15"/>
            <p:cNvSpPr>
              <a:spLocks noChangeArrowheads="1"/>
            </p:cNvSpPr>
            <p:nvPr/>
          </p:nvSpPr>
          <p:spPr bwMode="auto">
            <a:xfrm>
              <a:off x="4406" y="1132"/>
              <a:ext cx="1111"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zh-CN" altLang="en-US" sz="2400"/>
                <a:t>指向</a:t>
              </a:r>
              <a:r>
                <a:rPr lang="en-US" altLang="zh-CN" sz="2400" i="1"/>
                <a:t>B</a:t>
              </a:r>
              <a:r>
                <a:rPr lang="en-US" altLang="zh-CN" sz="2400"/>
                <a:t>.</a:t>
              </a:r>
              <a:r>
                <a:rPr lang="en-US" altLang="zh-CN" sz="2400" i="1"/>
                <a:t>false</a:t>
              </a:r>
              <a:endParaRPr lang="en-US" altLang="zh-CN" sz="2400"/>
            </a:p>
          </p:txBody>
        </p:sp>
        <p:sp>
          <p:nvSpPr>
            <p:cNvPr id="44048" name="Line 16"/>
            <p:cNvSpPr>
              <a:spLocks noChangeShapeType="1"/>
            </p:cNvSpPr>
            <p:nvPr/>
          </p:nvSpPr>
          <p:spPr bwMode="auto">
            <a:xfrm>
              <a:off x="4356" y="1402"/>
              <a:ext cx="395" cy="0"/>
            </a:xfrm>
            <a:prstGeom prst="line">
              <a:avLst/>
            </a:prstGeom>
            <a:noFill/>
            <a:ln w="25400">
              <a:solidFill>
                <a:schemeClr val="tx1"/>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49" name="Line 17"/>
            <p:cNvSpPr>
              <a:spLocks noChangeShapeType="1"/>
            </p:cNvSpPr>
            <p:nvPr/>
          </p:nvSpPr>
          <p:spPr bwMode="auto">
            <a:xfrm>
              <a:off x="4377" y="1156"/>
              <a:ext cx="395" cy="0"/>
            </a:xfrm>
            <a:prstGeom prst="line">
              <a:avLst/>
            </a:prstGeom>
            <a:noFill/>
            <a:ln w="25400">
              <a:solidFill>
                <a:schemeClr val="tx1"/>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50" name="Rectangle 18"/>
            <p:cNvSpPr>
              <a:spLocks noChangeArrowheads="1"/>
            </p:cNvSpPr>
            <p:nvPr/>
          </p:nvSpPr>
          <p:spPr bwMode="auto">
            <a:xfrm>
              <a:off x="3606" y="2115"/>
              <a:ext cx="960"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zh-CN" altLang="en-US" sz="2400"/>
                <a:t>(</a:t>
              </a:r>
              <a:r>
                <a:rPr lang="en-US" altLang="zh-CN" sz="2400"/>
                <a:t>a) if-then</a:t>
              </a:r>
              <a:endParaRPr lang="en-US" altLang="zh-CN" sz="2400"/>
            </a:p>
          </p:txBody>
        </p:sp>
      </p:grpSp>
      <p:sp>
        <p:nvSpPr>
          <p:cNvPr id="2" name="文本框 1"/>
          <p:cNvSpPr txBox="1"/>
          <p:nvPr/>
        </p:nvSpPr>
        <p:spPr>
          <a:xfrm>
            <a:off x="515815" y="5456296"/>
            <a:ext cx="7913077" cy="830997"/>
          </a:xfrm>
          <a:prstGeom prst="rect">
            <a:avLst/>
          </a:prstGeom>
          <a:noFill/>
        </p:spPr>
        <p:txBody>
          <a:bodyPr wrap="square" rtlCol="0">
            <a:spAutoFit/>
          </a:bodyPr>
          <a:lstStyle/>
          <a:p>
            <a:r>
              <a:rPr lang="zh-CN" altLang="en-US" sz="2400" dirty="0" smtClean="0"/>
              <a:t>假定每次调用</a:t>
            </a:r>
            <a:r>
              <a:rPr lang="en-US" altLang="zh-CN" sz="2400" dirty="0" err="1" smtClean="0"/>
              <a:t>newLabel</a:t>
            </a:r>
            <a:r>
              <a:rPr lang="en-US" altLang="zh-CN" sz="2400" dirty="0" smtClean="0"/>
              <a:t>()</a:t>
            </a:r>
            <a:r>
              <a:rPr lang="zh-CN" altLang="en-US" sz="2400" dirty="0" smtClean="0"/>
              <a:t>都会产生一个新的标号，并假设</a:t>
            </a:r>
            <a:r>
              <a:rPr lang="en-US" altLang="zh-CN" sz="2400" dirty="0" smtClean="0"/>
              <a:t>label(L)</a:t>
            </a:r>
            <a:r>
              <a:rPr lang="zh-CN" altLang="en-US" sz="2400" dirty="0" smtClean="0"/>
              <a:t>将标号</a:t>
            </a:r>
            <a:r>
              <a:rPr lang="en-US" altLang="zh-CN" sz="2400" dirty="0" smtClean="0"/>
              <a:t>L</a:t>
            </a:r>
            <a:r>
              <a:rPr lang="zh-CN" altLang="en-US" sz="2400" dirty="0" smtClean="0"/>
              <a:t>附加到即将生成的下一条三地址指令上</a:t>
            </a:r>
            <a:endParaRPr lang="zh-CN" alt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dirty="0"/>
              <a:t>三地址代码</a:t>
            </a:r>
            <a:endParaRPr lang="zh-CN" altLang="en-US" dirty="0" smtClean="0"/>
          </a:p>
        </p:txBody>
      </p:sp>
      <p:sp>
        <p:nvSpPr>
          <p:cNvPr id="9219" name="Rectangle 3"/>
          <p:cNvSpPr>
            <a:spLocks noGrp="1" noChangeArrowheads="1"/>
          </p:cNvSpPr>
          <p:nvPr>
            <p:ph type="body" idx="1"/>
          </p:nvPr>
        </p:nvSpPr>
        <p:spPr>
          <a:xfrm>
            <a:off x="628650" y="1825625"/>
            <a:ext cx="7886700" cy="4692406"/>
          </a:xfrm>
        </p:spPr>
        <p:txBody>
          <a:bodyPr>
            <a:normAutofit/>
          </a:bodyPr>
          <a:lstStyle/>
          <a:p>
            <a:r>
              <a:rPr lang="zh-CN" altLang="en-US" dirty="0" smtClean="0"/>
              <a:t>三地址代码是语法树或</a:t>
            </a:r>
            <a:r>
              <a:rPr lang="en-US" altLang="zh-CN" dirty="0" smtClean="0"/>
              <a:t>DAG</a:t>
            </a:r>
            <a:r>
              <a:rPr lang="zh-CN" altLang="en-US" dirty="0" smtClean="0"/>
              <a:t>的一种线性表示</a:t>
            </a:r>
            <a:endParaRPr lang="zh-CN" altLang="en-US" dirty="0" smtClean="0"/>
          </a:p>
        </p:txBody>
      </p:sp>
      <p:pic>
        <p:nvPicPr>
          <p:cNvPr id="28" name="Picture 2"/>
          <p:cNvPicPr>
            <a:picLocks noChangeAspect="1" noChangeArrowheads="1"/>
          </p:cNvPicPr>
          <p:nvPr/>
        </p:nvPicPr>
        <p:blipFill rotWithShape="1">
          <a:blip r:embed="rId1" cstate="print"/>
          <a:srcRect b="17370"/>
          <a:stretch>
            <a:fillRect/>
          </a:stretch>
        </p:blipFill>
        <p:spPr bwMode="auto">
          <a:xfrm>
            <a:off x="1014046" y="3145990"/>
            <a:ext cx="7115908" cy="3067241"/>
          </a:xfrm>
          <a:prstGeom prst="rect">
            <a:avLst/>
          </a:prstGeom>
          <a:noFill/>
          <a:ln w="38100" algn="ctr">
            <a:noFill/>
            <a:miter lim="800000"/>
            <a:headEnd/>
            <a:tailEnd/>
          </a:ln>
        </p:spPr>
      </p:pic>
      <p:sp>
        <p:nvSpPr>
          <p:cNvPr id="29" name="文本框 28"/>
          <p:cNvSpPr txBox="1"/>
          <p:nvPr/>
        </p:nvSpPr>
        <p:spPr>
          <a:xfrm>
            <a:off x="515815" y="2463174"/>
            <a:ext cx="4612160" cy="523220"/>
          </a:xfrm>
          <a:prstGeom prst="rect">
            <a:avLst/>
          </a:prstGeom>
          <a:noFill/>
        </p:spPr>
        <p:txBody>
          <a:bodyPr wrap="none" rtlCol="0">
            <a:spAutoFit/>
          </a:bodyPr>
          <a:lstStyle/>
          <a:p>
            <a:r>
              <a:rPr lang="zh-CN" altLang="en-US" sz="2800" smtClean="0"/>
              <a:t>例：</a:t>
            </a:r>
            <a:r>
              <a:rPr lang="en-US" altLang="zh-CN" sz="2800" smtClean="0"/>
              <a:t>a + a * (b – c) + (b – c) * d</a:t>
            </a:r>
            <a:endParaRPr lang="zh-CN" altLang="en-US" sz="2800" dirty="0"/>
          </a:p>
        </p:txBody>
      </p:sp>
      <p:sp>
        <p:nvSpPr>
          <p:cNvPr id="3" name="矩形 2"/>
          <p:cNvSpPr/>
          <p:nvPr/>
        </p:nvSpPr>
        <p:spPr>
          <a:xfrm>
            <a:off x="1014046" y="6287198"/>
            <a:ext cx="2954655" cy="461665"/>
          </a:xfrm>
          <a:prstGeom prst="rect">
            <a:avLst/>
          </a:prstGeom>
        </p:spPr>
        <p:txBody>
          <a:bodyPr wrap="none">
            <a:spAutoFit/>
          </a:bodyPr>
          <a:lstStyle/>
          <a:p>
            <a:r>
              <a:rPr lang="zh-CN" altLang="en-US" sz="2400" dirty="0"/>
              <a:t>语法</a:t>
            </a:r>
            <a:r>
              <a:rPr lang="zh-CN" altLang="en-US" sz="2400" dirty="0" smtClean="0"/>
              <a:t>树对应的代码？</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dirty="0"/>
              <a:t>控制流语句的翻译</a:t>
            </a:r>
            <a:endParaRPr lang="zh-CN" altLang="en-US" dirty="0" smtClean="0"/>
          </a:p>
        </p:txBody>
      </p:sp>
      <p:sp>
        <p:nvSpPr>
          <p:cNvPr id="45059" name="Rectangle 3"/>
          <p:cNvSpPr>
            <a:spLocks noGrp="1" noChangeArrowheads="1"/>
          </p:cNvSpPr>
          <p:nvPr>
            <p:ph type="body" idx="1"/>
          </p:nvPr>
        </p:nvSpPr>
        <p:spPr>
          <a:xfrm>
            <a:off x="628650" y="2247900"/>
            <a:ext cx="7886700" cy="4152900"/>
          </a:xfrm>
        </p:spPr>
        <p:txBody>
          <a:bodyPr/>
          <a:lstStyle/>
          <a:p>
            <a:pPr marL="0" indent="0">
              <a:buNone/>
            </a:pPr>
            <a:r>
              <a:rPr lang="en-US" altLang="zh-CN" dirty="0" smtClean="0"/>
              <a:t>S </a:t>
            </a:r>
            <a:r>
              <a:rPr lang="en-US" altLang="zh-CN" dirty="0" smtClean="0">
                <a:sym typeface="Symbol" panose="05050102010706020507" pitchFamily="18" charset="2"/>
              </a:rPr>
              <a:t></a:t>
            </a:r>
            <a:r>
              <a:rPr lang="en-US" altLang="zh-CN" dirty="0" smtClean="0"/>
              <a:t> if B then S</a:t>
            </a:r>
            <a:r>
              <a:rPr lang="en-US" altLang="zh-CN" baseline="-25000" dirty="0" smtClean="0"/>
              <a:t>1</a:t>
            </a:r>
            <a:r>
              <a:rPr lang="en-US" altLang="zh-CN" dirty="0" smtClean="0"/>
              <a:t> else S</a:t>
            </a:r>
            <a:r>
              <a:rPr lang="en-US" altLang="zh-CN" baseline="-25000" dirty="0"/>
              <a:t>2</a:t>
            </a:r>
            <a:endParaRPr lang="en-US" altLang="zh-CN" baseline="-25000" dirty="0"/>
          </a:p>
          <a:p>
            <a:pPr marL="0" indent="0">
              <a:buNone/>
            </a:pPr>
            <a:r>
              <a:rPr lang="en-US" altLang="zh-CN" dirty="0" smtClean="0"/>
              <a:t>{</a:t>
            </a:r>
            <a:r>
              <a:rPr lang="en-US" altLang="zh-CN" dirty="0" err="1" smtClean="0"/>
              <a:t>B.true</a:t>
            </a:r>
            <a:r>
              <a:rPr lang="en-US" altLang="zh-CN" dirty="0" smtClean="0"/>
              <a:t> = </a:t>
            </a:r>
            <a:r>
              <a:rPr lang="en-US" altLang="zh-CN" dirty="0" err="1" smtClean="0"/>
              <a:t>newLabel</a:t>
            </a:r>
            <a:r>
              <a:rPr lang="en-US" altLang="zh-CN" dirty="0" smtClean="0"/>
              <a:t>();</a:t>
            </a:r>
            <a:endParaRPr lang="en-US" altLang="zh-CN" dirty="0" smtClean="0"/>
          </a:p>
          <a:p>
            <a:pPr marL="0" indent="0">
              <a:buNone/>
            </a:pPr>
            <a:r>
              <a:rPr lang="en-US" altLang="zh-CN" dirty="0" smtClean="0"/>
              <a:t>  </a:t>
            </a:r>
            <a:r>
              <a:rPr lang="en-US" altLang="zh-CN" dirty="0" err="1" smtClean="0"/>
              <a:t>B.false</a:t>
            </a:r>
            <a:r>
              <a:rPr lang="en-US" altLang="zh-CN" dirty="0" smtClean="0"/>
              <a:t> = </a:t>
            </a:r>
            <a:r>
              <a:rPr lang="en-US" altLang="zh-CN" dirty="0" err="1" smtClean="0"/>
              <a:t>newLabel</a:t>
            </a:r>
            <a:r>
              <a:rPr lang="en-US" altLang="zh-CN" dirty="0" smtClean="0"/>
              <a:t>();</a:t>
            </a:r>
            <a:endParaRPr lang="en-US" altLang="zh-CN" dirty="0" smtClean="0"/>
          </a:p>
          <a:p>
            <a:pPr marL="0" indent="0">
              <a:buNone/>
            </a:pPr>
            <a:r>
              <a:rPr lang="en-US" altLang="zh-CN" dirty="0" smtClean="0"/>
              <a:t>  S</a:t>
            </a:r>
            <a:r>
              <a:rPr lang="en-US" altLang="zh-CN" baseline="-25000" dirty="0"/>
              <a:t>1</a:t>
            </a:r>
            <a:r>
              <a:rPr lang="en-US" altLang="zh-CN" dirty="0" smtClean="0"/>
              <a:t>.next = </a:t>
            </a:r>
            <a:r>
              <a:rPr lang="en-US" altLang="zh-CN" dirty="0" err="1" smtClean="0"/>
              <a:t>S.next</a:t>
            </a:r>
            <a:r>
              <a:rPr lang="en-US" altLang="zh-CN" dirty="0" smtClean="0"/>
              <a:t>;</a:t>
            </a:r>
            <a:endParaRPr lang="en-US" altLang="zh-CN" dirty="0" smtClean="0"/>
          </a:p>
          <a:p>
            <a:pPr marL="0" indent="0">
              <a:buNone/>
            </a:pPr>
            <a:r>
              <a:rPr lang="en-US" altLang="zh-CN" dirty="0" smtClean="0"/>
              <a:t>  S</a:t>
            </a:r>
            <a:r>
              <a:rPr lang="en-US" altLang="zh-CN" baseline="-25000" dirty="0"/>
              <a:t>2</a:t>
            </a:r>
            <a:r>
              <a:rPr lang="en-US" altLang="zh-CN" dirty="0" smtClean="0"/>
              <a:t>.next = </a:t>
            </a:r>
            <a:r>
              <a:rPr lang="en-US" altLang="zh-CN" dirty="0" err="1" smtClean="0"/>
              <a:t>S.next</a:t>
            </a:r>
            <a:r>
              <a:rPr lang="en-US" altLang="zh-CN" dirty="0" smtClean="0"/>
              <a:t>;</a:t>
            </a:r>
            <a:endParaRPr lang="en-US" altLang="zh-CN" dirty="0" smtClean="0"/>
          </a:p>
          <a:p>
            <a:pPr marL="0" indent="0">
              <a:buNone/>
            </a:pPr>
            <a:r>
              <a:rPr lang="en-US" altLang="zh-CN" dirty="0" smtClean="0"/>
              <a:t>  </a:t>
            </a:r>
            <a:r>
              <a:rPr lang="en-US" altLang="zh-CN" dirty="0" err="1" smtClean="0"/>
              <a:t>S.code</a:t>
            </a:r>
            <a:r>
              <a:rPr lang="en-US" altLang="zh-CN" dirty="0" smtClean="0"/>
              <a:t> = 	</a:t>
            </a:r>
            <a:r>
              <a:rPr lang="en-US" altLang="zh-CN" dirty="0" err="1" smtClean="0"/>
              <a:t>B.code</a:t>
            </a:r>
            <a:r>
              <a:rPr lang="en-US" altLang="zh-CN" dirty="0" smtClean="0"/>
              <a:t> || label(</a:t>
            </a:r>
            <a:r>
              <a:rPr lang="en-US" altLang="zh-CN" dirty="0" err="1" smtClean="0"/>
              <a:t>B.true</a:t>
            </a:r>
            <a:r>
              <a:rPr lang="en-US" altLang="zh-CN" dirty="0" smtClean="0"/>
              <a:t>) || S</a:t>
            </a:r>
            <a:r>
              <a:rPr lang="en-US" altLang="zh-CN" baseline="-25000" dirty="0"/>
              <a:t>1</a:t>
            </a:r>
            <a:r>
              <a:rPr lang="en-US" altLang="zh-CN" dirty="0" smtClean="0"/>
              <a:t>.code ||</a:t>
            </a:r>
            <a:endParaRPr lang="en-US" altLang="zh-CN" dirty="0" smtClean="0"/>
          </a:p>
          <a:p>
            <a:pPr marL="0" indent="0">
              <a:buNone/>
            </a:pPr>
            <a:r>
              <a:rPr lang="en-US" altLang="zh-CN" dirty="0"/>
              <a:t>	</a:t>
            </a:r>
            <a:r>
              <a:rPr lang="en-US" altLang="zh-CN" dirty="0" smtClean="0"/>
              <a:t>         	gen(‘</a:t>
            </a:r>
            <a:r>
              <a:rPr lang="en-US" altLang="zh-CN" dirty="0" err="1" smtClean="0"/>
              <a:t>goto</a:t>
            </a:r>
            <a:r>
              <a:rPr lang="en-US" altLang="zh-CN" dirty="0" smtClean="0"/>
              <a:t>’ </a:t>
            </a:r>
            <a:r>
              <a:rPr lang="en-US" altLang="zh-CN" dirty="0" err="1" smtClean="0"/>
              <a:t>S.next</a:t>
            </a:r>
            <a:r>
              <a:rPr lang="en-US" altLang="zh-CN" dirty="0" smtClean="0"/>
              <a:t>) || label(</a:t>
            </a:r>
            <a:r>
              <a:rPr lang="en-US" altLang="zh-CN" dirty="0" err="1" smtClean="0"/>
              <a:t>B.false</a:t>
            </a:r>
            <a:r>
              <a:rPr lang="en-US" altLang="zh-CN" dirty="0" smtClean="0"/>
              <a:t>) ||</a:t>
            </a:r>
            <a:endParaRPr lang="en-US" altLang="zh-CN" dirty="0" smtClean="0"/>
          </a:p>
          <a:p>
            <a:pPr marL="0" indent="0">
              <a:buNone/>
            </a:pPr>
            <a:r>
              <a:rPr lang="en-US" altLang="zh-CN" dirty="0" smtClean="0"/>
              <a:t>		 	S</a:t>
            </a:r>
            <a:r>
              <a:rPr lang="en-US" altLang="zh-CN" baseline="-25000" dirty="0" smtClean="0"/>
              <a:t>2</a:t>
            </a:r>
            <a:r>
              <a:rPr lang="en-US" altLang="zh-CN" dirty="0" smtClean="0"/>
              <a:t>.code } </a:t>
            </a:r>
            <a:endParaRPr lang="en-US" altLang="zh-CN" dirty="0" smtClean="0"/>
          </a:p>
        </p:txBody>
      </p:sp>
      <p:grpSp>
        <p:nvGrpSpPr>
          <p:cNvPr id="45060" name="Group 40"/>
          <p:cNvGrpSpPr/>
          <p:nvPr/>
        </p:nvGrpSpPr>
        <p:grpSpPr bwMode="auto">
          <a:xfrm>
            <a:off x="4572000" y="1484313"/>
            <a:ext cx="4267200" cy="2954337"/>
            <a:chOff x="2835" y="1162"/>
            <a:chExt cx="2688" cy="1861"/>
          </a:xfrm>
        </p:grpSpPr>
        <p:sp>
          <p:nvSpPr>
            <p:cNvPr id="45061" name="Line 20"/>
            <p:cNvSpPr>
              <a:spLocks noChangeShapeType="1"/>
            </p:cNvSpPr>
            <p:nvPr/>
          </p:nvSpPr>
          <p:spPr bwMode="auto">
            <a:xfrm flipH="1">
              <a:off x="3615" y="1321"/>
              <a:ext cx="0" cy="1425"/>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62" name="Line 21"/>
            <p:cNvSpPr>
              <a:spLocks noChangeShapeType="1"/>
            </p:cNvSpPr>
            <p:nvPr/>
          </p:nvSpPr>
          <p:spPr bwMode="auto">
            <a:xfrm>
              <a:off x="3615" y="1319"/>
              <a:ext cx="869"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63" name="Line 22"/>
            <p:cNvSpPr>
              <a:spLocks noChangeShapeType="1"/>
            </p:cNvSpPr>
            <p:nvPr/>
          </p:nvSpPr>
          <p:spPr bwMode="auto">
            <a:xfrm flipH="1">
              <a:off x="4495" y="1321"/>
              <a:ext cx="0" cy="1414"/>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64" name="Line 23"/>
            <p:cNvSpPr>
              <a:spLocks noChangeShapeType="1"/>
            </p:cNvSpPr>
            <p:nvPr/>
          </p:nvSpPr>
          <p:spPr bwMode="auto">
            <a:xfrm>
              <a:off x="3615" y="1711"/>
              <a:ext cx="869"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65" name="Line 24"/>
            <p:cNvSpPr>
              <a:spLocks noChangeShapeType="1"/>
            </p:cNvSpPr>
            <p:nvPr/>
          </p:nvSpPr>
          <p:spPr bwMode="auto">
            <a:xfrm>
              <a:off x="3626" y="2076"/>
              <a:ext cx="869"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66" name="Rectangle 25"/>
            <p:cNvSpPr>
              <a:spLocks noChangeArrowheads="1"/>
            </p:cNvSpPr>
            <p:nvPr/>
          </p:nvSpPr>
          <p:spPr bwMode="auto">
            <a:xfrm>
              <a:off x="3699" y="1357"/>
              <a:ext cx="675"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en-US" altLang="zh-CN" sz="2400" i="1"/>
                <a:t>B</a:t>
              </a:r>
              <a:r>
                <a:rPr lang="en-US" altLang="zh-CN" sz="2400"/>
                <a:t>.</a:t>
              </a:r>
              <a:r>
                <a:rPr lang="en-US" altLang="zh-CN" sz="2400" i="1"/>
                <a:t>code</a:t>
              </a:r>
              <a:endParaRPr lang="en-US" altLang="zh-CN" sz="2400" i="1"/>
            </a:p>
          </p:txBody>
        </p:sp>
        <p:sp>
          <p:nvSpPr>
            <p:cNvPr id="45067" name="Rectangle 26"/>
            <p:cNvSpPr>
              <a:spLocks noChangeArrowheads="1"/>
            </p:cNvSpPr>
            <p:nvPr/>
          </p:nvSpPr>
          <p:spPr bwMode="auto">
            <a:xfrm>
              <a:off x="3651" y="1732"/>
              <a:ext cx="768"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en-US" altLang="zh-CN" sz="2400" i="1"/>
                <a:t>S</a:t>
              </a:r>
              <a:r>
                <a:rPr lang="en-US" altLang="zh-CN" sz="2400" baseline="-25000"/>
                <a:t>1</a:t>
              </a:r>
              <a:r>
                <a:rPr lang="en-US" altLang="zh-CN" sz="2400"/>
                <a:t>.</a:t>
              </a:r>
              <a:r>
                <a:rPr lang="en-US" altLang="zh-CN" sz="2400" i="1"/>
                <a:t>code</a:t>
              </a:r>
              <a:endParaRPr lang="en-US" altLang="zh-CN" sz="2400" i="1"/>
            </a:p>
          </p:txBody>
        </p:sp>
        <p:sp>
          <p:nvSpPr>
            <p:cNvPr id="45068" name="Rectangle 27"/>
            <p:cNvSpPr>
              <a:spLocks noChangeArrowheads="1"/>
            </p:cNvSpPr>
            <p:nvPr/>
          </p:nvSpPr>
          <p:spPr bwMode="auto">
            <a:xfrm>
              <a:off x="2931" y="1564"/>
              <a:ext cx="755"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en-US" altLang="zh-CN" sz="2400" i="1"/>
                <a:t>B</a:t>
              </a:r>
              <a:r>
                <a:rPr lang="en-US" altLang="zh-CN" sz="2400"/>
                <a:t>.</a:t>
              </a:r>
              <a:r>
                <a:rPr lang="en-US" altLang="zh-CN" sz="2400" i="1"/>
                <a:t>true</a:t>
              </a:r>
              <a:r>
                <a:rPr lang="en-US" altLang="zh-CN" sz="2400"/>
                <a:t>:</a:t>
              </a:r>
              <a:endParaRPr lang="en-US" altLang="zh-CN" sz="2400"/>
            </a:p>
          </p:txBody>
        </p:sp>
        <p:sp>
          <p:nvSpPr>
            <p:cNvPr id="45069" name="Rectangle 28"/>
            <p:cNvSpPr>
              <a:spLocks noChangeArrowheads="1"/>
            </p:cNvSpPr>
            <p:nvPr/>
          </p:nvSpPr>
          <p:spPr bwMode="auto">
            <a:xfrm>
              <a:off x="3742" y="2523"/>
              <a:ext cx="618"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zh-CN" altLang="en-US" sz="2400"/>
                <a:t>. . .</a:t>
              </a:r>
              <a:endParaRPr lang="zh-CN" altLang="en-US" sz="2400"/>
            </a:p>
          </p:txBody>
        </p:sp>
        <p:sp>
          <p:nvSpPr>
            <p:cNvPr id="45070" name="Rectangle 29"/>
            <p:cNvSpPr>
              <a:spLocks noChangeArrowheads="1"/>
            </p:cNvSpPr>
            <p:nvPr/>
          </p:nvSpPr>
          <p:spPr bwMode="auto">
            <a:xfrm>
              <a:off x="4476" y="1162"/>
              <a:ext cx="999"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zh-CN" altLang="en-US" sz="2400"/>
                <a:t>指向</a:t>
              </a:r>
              <a:r>
                <a:rPr lang="en-US" altLang="zh-CN" sz="2400" i="1"/>
                <a:t>B</a:t>
              </a:r>
              <a:r>
                <a:rPr lang="en-US" altLang="zh-CN" sz="2400"/>
                <a:t>.</a:t>
              </a:r>
              <a:r>
                <a:rPr lang="en-US" altLang="zh-CN" sz="2400" i="1"/>
                <a:t>true</a:t>
              </a:r>
              <a:endParaRPr lang="en-US" altLang="zh-CN" sz="2400"/>
            </a:p>
          </p:txBody>
        </p:sp>
        <p:sp>
          <p:nvSpPr>
            <p:cNvPr id="45071" name="Rectangle 30"/>
            <p:cNvSpPr>
              <a:spLocks noChangeArrowheads="1"/>
            </p:cNvSpPr>
            <p:nvPr/>
          </p:nvSpPr>
          <p:spPr bwMode="auto">
            <a:xfrm>
              <a:off x="4463" y="1404"/>
              <a:ext cx="1060"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zh-CN" altLang="en-US" sz="2400"/>
                <a:t>指向</a:t>
              </a:r>
              <a:r>
                <a:rPr lang="en-US" altLang="zh-CN" sz="2400" i="1"/>
                <a:t>B</a:t>
              </a:r>
              <a:r>
                <a:rPr lang="en-US" altLang="zh-CN" sz="2400"/>
                <a:t>.</a:t>
              </a:r>
              <a:r>
                <a:rPr lang="en-US" altLang="zh-CN" sz="2400" i="1"/>
                <a:t>false</a:t>
              </a:r>
              <a:endParaRPr lang="en-US" altLang="zh-CN" sz="2400"/>
            </a:p>
          </p:txBody>
        </p:sp>
        <p:sp>
          <p:nvSpPr>
            <p:cNvPr id="45072" name="Rectangle 31"/>
            <p:cNvSpPr>
              <a:spLocks noChangeArrowheads="1"/>
            </p:cNvSpPr>
            <p:nvPr/>
          </p:nvSpPr>
          <p:spPr bwMode="auto">
            <a:xfrm>
              <a:off x="2835" y="2170"/>
              <a:ext cx="840"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en-US" altLang="zh-CN" sz="2400" i="1"/>
                <a:t>B</a:t>
              </a:r>
              <a:r>
                <a:rPr lang="en-US" altLang="zh-CN" sz="2400"/>
                <a:t>.</a:t>
              </a:r>
              <a:r>
                <a:rPr lang="en-US" altLang="zh-CN" sz="2400" i="1"/>
                <a:t>false</a:t>
              </a:r>
              <a:r>
                <a:rPr lang="en-US" altLang="zh-CN" sz="2400"/>
                <a:t>:</a:t>
              </a:r>
              <a:endParaRPr lang="en-US" altLang="zh-CN" sz="2400"/>
            </a:p>
          </p:txBody>
        </p:sp>
        <p:sp>
          <p:nvSpPr>
            <p:cNvPr id="45073" name="Line 32"/>
            <p:cNvSpPr>
              <a:spLocks noChangeShapeType="1"/>
            </p:cNvSpPr>
            <p:nvPr/>
          </p:nvSpPr>
          <p:spPr bwMode="auto">
            <a:xfrm>
              <a:off x="4413" y="1674"/>
              <a:ext cx="395" cy="0"/>
            </a:xfrm>
            <a:prstGeom prst="line">
              <a:avLst/>
            </a:prstGeom>
            <a:noFill/>
            <a:ln w="25400">
              <a:solidFill>
                <a:schemeClr val="tx1"/>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74" name="Line 33"/>
            <p:cNvSpPr>
              <a:spLocks noChangeShapeType="1"/>
            </p:cNvSpPr>
            <p:nvPr/>
          </p:nvSpPr>
          <p:spPr bwMode="auto">
            <a:xfrm>
              <a:off x="4434" y="1428"/>
              <a:ext cx="395" cy="0"/>
            </a:xfrm>
            <a:prstGeom prst="line">
              <a:avLst/>
            </a:prstGeom>
            <a:noFill/>
            <a:ln w="25400">
              <a:solidFill>
                <a:schemeClr val="tx1"/>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75" name="Line 34"/>
            <p:cNvSpPr>
              <a:spLocks noChangeShapeType="1"/>
            </p:cNvSpPr>
            <p:nvPr/>
          </p:nvSpPr>
          <p:spPr bwMode="auto">
            <a:xfrm>
              <a:off x="3624" y="2282"/>
              <a:ext cx="87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76" name="Line 35"/>
            <p:cNvSpPr>
              <a:spLocks noChangeShapeType="1"/>
            </p:cNvSpPr>
            <p:nvPr/>
          </p:nvSpPr>
          <p:spPr bwMode="auto">
            <a:xfrm>
              <a:off x="3626" y="2627"/>
              <a:ext cx="869"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77" name="Rectangle 36"/>
            <p:cNvSpPr>
              <a:spLocks noChangeArrowheads="1"/>
            </p:cNvSpPr>
            <p:nvPr/>
          </p:nvSpPr>
          <p:spPr bwMode="auto">
            <a:xfrm>
              <a:off x="3555" y="2017"/>
              <a:ext cx="1075"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en-US" altLang="zh-CN" sz="2000"/>
                <a:t> goto </a:t>
              </a:r>
              <a:r>
                <a:rPr lang="en-US" altLang="zh-CN" sz="2000" i="1"/>
                <a:t>S</a:t>
              </a:r>
              <a:r>
                <a:rPr lang="en-US" altLang="zh-CN" sz="2000"/>
                <a:t>.</a:t>
              </a:r>
              <a:r>
                <a:rPr lang="en-US" altLang="zh-CN" sz="2000" i="1"/>
                <a:t>next</a:t>
              </a:r>
              <a:endParaRPr lang="en-US" altLang="zh-CN" sz="2000" i="1"/>
            </a:p>
          </p:txBody>
        </p:sp>
        <p:sp>
          <p:nvSpPr>
            <p:cNvPr id="45078" name="Rectangle 37"/>
            <p:cNvSpPr>
              <a:spLocks noChangeArrowheads="1"/>
            </p:cNvSpPr>
            <p:nvPr/>
          </p:nvSpPr>
          <p:spPr bwMode="auto">
            <a:xfrm>
              <a:off x="3696" y="2296"/>
              <a:ext cx="715"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en-US" altLang="zh-CN" sz="2400" i="1"/>
                <a:t>S</a:t>
              </a:r>
              <a:r>
                <a:rPr lang="en-US" altLang="zh-CN" sz="2400" baseline="-25000"/>
                <a:t>2</a:t>
              </a:r>
              <a:r>
                <a:rPr lang="en-US" altLang="zh-CN" sz="2400"/>
                <a:t>.</a:t>
              </a:r>
              <a:r>
                <a:rPr lang="en-US" altLang="zh-CN" sz="2400" i="1"/>
                <a:t>code</a:t>
              </a:r>
              <a:endParaRPr lang="en-US" altLang="zh-CN" sz="2400" i="1"/>
            </a:p>
          </p:txBody>
        </p:sp>
        <p:sp>
          <p:nvSpPr>
            <p:cNvPr id="45079" name="Rectangle 38"/>
            <p:cNvSpPr>
              <a:spLocks noChangeArrowheads="1"/>
            </p:cNvSpPr>
            <p:nvPr/>
          </p:nvSpPr>
          <p:spPr bwMode="auto">
            <a:xfrm>
              <a:off x="3267" y="2737"/>
              <a:ext cx="1440"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zh-CN" altLang="en-US" sz="2400"/>
                <a:t>(</a:t>
              </a:r>
              <a:r>
                <a:rPr lang="en-US" altLang="zh-CN" sz="2400"/>
                <a:t>b) if-then-else</a:t>
              </a:r>
              <a:endParaRPr lang="en-US" altLang="zh-CN" sz="2400"/>
            </a:p>
          </p:txBody>
        </p:sp>
      </p:gr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altLang="en-US" dirty="0"/>
              <a:t>控制流语句的翻译</a:t>
            </a:r>
            <a:endParaRPr lang="zh-CN" altLang="en-US" dirty="0" smtClean="0"/>
          </a:p>
        </p:txBody>
      </p:sp>
      <p:sp>
        <p:nvSpPr>
          <p:cNvPr id="46083" name="Rectangle 3"/>
          <p:cNvSpPr>
            <a:spLocks noGrp="1" noChangeArrowheads="1"/>
          </p:cNvSpPr>
          <p:nvPr>
            <p:ph type="body" idx="1"/>
          </p:nvPr>
        </p:nvSpPr>
        <p:spPr>
          <a:xfrm>
            <a:off x="628650" y="2225675"/>
            <a:ext cx="7886700" cy="4186848"/>
          </a:xfrm>
        </p:spPr>
        <p:txBody>
          <a:bodyPr>
            <a:normAutofit/>
          </a:bodyPr>
          <a:lstStyle/>
          <a:p>
            <a:pPr marL="0" indent="0">
              <a:buNone/>
            </a:pPr>
            <a:r>
              <a:rPr lang="en-US" altLang="zh-CN" dirty="0" smtClean="0"/>
              <a:t>S </a:t>
            </a:r>
            <a:r>
              <a:rPr lang="en-US" altLang="zh-CN" dirty="0" smtClean="0">
                <a:sym typeface="Symbol" panose="05050102010706020507" pitchFamily="18" charset="2"/>
              </a:rPr>
              <a:t></a:t>
            </a:r>
            <a:r>
              <a:rPr lang="en-US" altLang="zh-CN" dirty="0" smtClean="0"/>
              <a:t> while B do S</a:t>
            </a:r>
            <a:r>
              <a:rPr lang="en-US" altLang="zh-CN" baseline="-25000" dirty="0" smtClean="0"/>
              <a:t>1</a:t>
            </a:r>
            <a:r>
              <a:rPr lang="en-US" altLang="zh-CN" dirty="0" smtClean="0"/>
              <a:t> </a:t>
            </a:r>
            <a:endParaRPr lang="en-US" altLang="zh-CN" dirty="0" smtClean="0"/>
          </a:p>
          <a:p>
            <a:pPr marL="0" indent="0">
              <a:buNone/>
            </a:pPr>
            <a:r>
              <a:rPr lang="en-US" altLang="zh-CN" dirty="0" smtClean="0"/>
              <a:t>{begin = </a:t>
            </a:r>
            <a:r>
              <a:rPr lang="en-US" altLang="zh-CN" dirty="0" err="1" smtClean="0"/>
              <a:t>newLabel</a:t>
            </a:r>
            <a:r>
              <a:rPr lang="en-US" altLang="zh-CN" dirty="0" smtClean="0"/>
              <a:t>();</a:t>
            </a:r>
            <a:endParaRPr lang="en-US" altLang="zh-CN" dirty="0" smtClean="0"/>
          </a:p>
          <a:p>
            <a:pPr marL="0" indent="0">
              <a:buNone/>
            </a:pPr>
            <a:r>
              <a:rPr lang="en-US" altLang="zh-CN" dirty="0" smtClean="0"/>
              <a:t>  </a:t>
            </a:r>
            <a:r>
              <a:rPr lang="en-US" altLang="zh-CN" dirty="0" err="1" smtClean="0"/>
              <a:t>B.true</a:t>
            </a:r>
            <a:r>
              <a:rPr lang="en-US" altLang="zh-CN" dirty="0" smtClean="0"/>
              <a:t> = </a:t>
            </a:r>
            <a:r>
              <a:rPr lang="en-US" altLang="zh-CN" dirty="0" err="1" smtClean="0"/>
              <a:t>newLabel</a:t>
            </a:r>
            <a:r>
              <a:rPr lang="en-US" altLang="zh-CN" dirty="0" smtClean="0"/>
              <a:t>();</a:t>
            </a:r>
            <a:endParaRPr lang="en-US" altLang="zh-CN" dirty="0" smtClean="0"/>
          </a:p>
          <a:p>
            <a:pPr marL="0" indent="0">
              <a:buNone/>
            </a:pPr>
            <a:r>
              <a:rPr lang="en-US" altLang="zh-CN" dirty="0" smtClean="0"/>
              <a:t>  </a:t>
            </a:r>
            <a:r>
              <a:rPr lang="en-US" altLang="zh-CN" dirty="0" err="1" smtClean="0"/>
              <a:t>B.false</a:t>
            </a:r>
            <a:r>
              <a:rPr lang="en-US" altLang="zh-CN" dirty="0" smtClean="0"/>
              <a:t> = </a:t>
            </a:r>
            <a:r>
              <a:rPr lang="en-US" altLang="zh-CN" dirty="0" err="1" smtClean="0"/>
              <a:t>S.next</a:t>
            </a:r>
            <a:r>
              <a:rPr lang="en-US" altLang="zh-CN" dirty="0" smtClean="0"/>
              <a:t>;</a:t>
            </a:r>
            <a:endParaRPr lang="en-US" altLang="zh-CN" dirty="0" smtClean="0"/>
          </a:p>
          <a:p>
            <a:pPr marL="0" indent="0">
              <a:buNone/>
            </a:pPr>
            <a:r>
              <a:rPr lang="en-US" altLang="zh-CN" dirty="0" smtClean="0"/>
              <a:t>  S</a:t>
            </a:r>
            <a:r>
              <a:rPr lang="en-US" altLang="zh-CN" baseline="-25000" dirty="0"/>
              <a:t>1</a:t>
            </a:r>
            <a:r>
              <a:rPr lang="en-US" altLang="zh-CN" dirty="0" smtClean="0"/>
              <a:t>.next = begin;</a:t>
            </a:r>
            <a:endParaRPr lang="en-US" altLang="zh-CN" dirty="0" smtClean="0"/>
          </a:p>
          <a:p>
            <a:pPr marL="0" indent="0">
              <a:buNone/>
            </a:pPr>
            <a:r>
              <a:rPr lang="en-US" altLang="zh-CN" dirty="0" smtClean="0"/>
              <a:t>  </a:t>
            </a:r>
            <a:r>
              <a:rPr lang="en-US" altLang="zh-CN" dirty="0" err="1" smtClean="0"/>
              <a:t>S.code</a:t>
            </a:r>
            <a:r>
              <a:rPr lang="en-US" altLang="zh-CN" dirty="0" smtClean="0"/>
              <a:t> = 	label(begin) || </a:t>
            </a:r>
            <a:r>
              <a:rPr lang="en-US" altLang="zh-CN" dirty="0" err="1" smtClean="0"/>
              <a:t>B.code</a:t>
            </a:r>
            <a:r>
              <a:rPr lang="en-US" altLang="zh-CN" dirty="0" smtClean="0"/>
              <a:t> ||</a:t>
            </a:r>
            <a:endParaRPr lang="en-US" altLang="zh-CN" dirty="0" smtClean="0"/>
          </a:p>
          <a:p>
            <a:pPr marL="0" indent="0">
              <a:buNone/>
            </a:pPr>
            <a:r>
              <a:rPr lang="en-US" altLang="zh-CN" dirty="0" smtClean="0"/>
              <a:t>  		label(</a:t>
            </a:r>
            <a:r>
              <a:rPr lang="en-US" altLang="zh-CN" dirty="0" err="1" smtClean="0"/>
              <a:t>B.true</a:t>
            </a:r>
            <a:r>
              <a:rPr lang="en-US" altLang="zh-CN" dirty="0" smtClean="0"/>
              <a:t>) || S</a:t>
            </a:r>
            <a:r>
              <a:rPr lang="en-US" altLang="zh-CN" baseline="-25000" dirty="0"/>
              <a:t>1</a:t>
            </a:r>
            <a:r>
              <a:rPr lang="en-US" altLang="zh-CN" dirty="0" smtClean="0"/>
              <a:t>.code || </a:t>
            </a:r>
            <a:endParaRPr lang="en-US" altLang="zh-CN" dirty="0" smtClean="0"/>
          </a:p>
          <a:p>
            <a:pPr marL="0" indent="0">
              <a:buNone/>
            </a:pPr>
            <a:r>
              <a:rPr lang="en-US" altLang="zh-CN" dirty="0" smtClean="0"/>
              <a:t>		gen(‘</a:t>
            </a:r>
            <a:r>
              <a:rPr lang="en-US" altLang="zh-CN" dirty="0" err="1" smtClean="0"/>
              <a:t>goto</a:t>
            </a:r>
            <a:r>
              <a:rPr lang="en-US" altLang="zh-CN" dirty="0" smtClean="0"/>
              <a:t>’ begin) } </a:t>
            </a:r>
            <a:endParaRPr lang="en-US" altLang="zh-CN" dirty="0" smtClean="0"/>
          </a:p>
        </p:txBody>
      </p:sp>
      <p:grpSp>
        <p:nvGrpSpPr>
          <p:cNvPr id="46084" name="Group 24"/>
          <p:cNvGrpSpPr/>
          <p:nvPr/>
        </p:nvGrpSpPr>
        <p:grpSpPr bwMode="auto">
          <a:xfrm>
            <a:off x="4648201" y="1916113"/>
            <a:ext cx="4191000" cy="2357437"/>
            <a:chOff x="192" y="2592"/>
            <a:chExt cx="2640" cy="1485"/>
          </a:xfrm>
        </p:grpSpPr>
        <p:sp>
          <p:nvSpPr>
            <p:cNvPr id="46085" name="Line 25"/>
            <p:cNvSpPr>
              <a:spLocks noChangeShapeType="1"/>
            </p:cNvSpPr>
            <p:nvPr/>
          </p:nvSpPr>
          <p:spPr bwMode="auto">
            <a:xfrm flipH="1">
              <a:off x="857" y="2751"/>
              <a:ext cx="0" cy="1061"/>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6086" name="Line 26"/>
            <p:cNvSpPr>
              <a:spLocks noChangeShapeType="1"/>
            </p:cNvSpPr>
            <p:nvPr/>
          </p:nvSpPr>
          <p:spPr bwMode="auto">
            <a:xfrm>
              <a:off x="857" y="2749"/>
              <a:ext cx="87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6087" name="Line 27"/>
            <p:cNvSpPr>
              <a:spLocks noChangeShapeType="1"/>
            </p:cNvSpPr>
            <p:nvPr/>
          </p:nvSpPr>
          <p:spPr bwMode="auto">
            <a:xfrm>
              <a:off x="1738" y="2751"/>
              <a:ext cx="0" cy="1061"/>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6088" name="Line 28"/>
            <p:cNvSpPr>
              <a:spLocks noChangeShapeType="1"/>
            </p:cNvSpPr>
            <p:nvPr/>
          </p:nvSpPr>
          <p:spPr bwMode="auto">
            <a:xfrm>
              <a:off x="857" y="3141"/>
              <a:ext cx="87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6089" name="Line 29"/>
            <p:cNvSpPr>
              <a:spLocks noChangeShapeType="1"/>
            </p:cNvSpPr>
            <p:nvPr/>
          </p:nvSpPr>
          <p:spPr bwMode="auto">
            <a:xfrm>
              <a:off x="868" y="3507"/>
              <a:ext cx="87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6090" name="Rectangle 30"/>
            <p:cNvSpPr>
              <a:spLocks noChangeArrowheads="1"/>
            </p:cNvSpPr>
            <p:nvPr/>
          </p:nvSpPr>
          <p:spPr bwMode="auto">
            <a:xfrm>
              <a:off x="912" y="2787"/>
              <a:ext cx="705"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en-US" altLang="zh-CN" sz="2400" i="1"/>
                <a:t>B</a:t>
              </a:r>
              <a:r>
                <a:rPr lang="en-US" altLang="zh-CN" sz="2400"/>
                <a:t>.</a:t>
              </a:r>
              <a:r>
                <a:rPr lang="en-US" altLang="zh-CN" sz="2400" i="1"/>
                <a:t>code</a:t>
              </a:r>
              <a:endParaRPr lang="en-US" altLang="zh-CN" sz="2400" i="1"/>
            </a:p>
          </p:txBody>
        </p:sp>
        <p:sp>
          <p:nvSpPr>
            <p:cNvPr id="46091" name="Rectangle 31"/>
            <p:cNvSpPr>
              <a:spLocks noChangeArrowheads="1"/>
            </p:cNvSpPr>
            <p:nvPr/>
          </p:nvSpPr>
          <p:spPr bwMode="auto">
            <a:xfrm>
              <a:off x="912" y="3162"/>
              <a:ext cx="768"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en-US" altLang="zh-CN" sz="2400" i="1"/>
                <a:t>S</a:t>
              </a:r>
              <a:r>
                <a:rPr lang="en-US" altLang="zh-CN" sz="2400" baseline="-25000"/>
                <a:t>1</a:t>
              </a:r>
              <a:r>
                <a:rPr lang="en-US" altLang="zh-CN" sz="2400"/>
                <a:t>.</a:t>
              </a:r>
              <a:r>
                <a:rPr lang="en-US" altLang="zh-CN" sz="2400" i="1"/>
                <a:t>code</a:t>
              </a:r>
              <a:endParaRPr lang="en-US" altLang="zh-CN" sz="2400" i="1"/>
            </a:p>
          </p:txBody>
        </p:sp>
        <p:sp>
          <p:nvSpPr>
            <p:cNvPr id="46092" name="Rectangle 32"/>
            <p:cNvSpPr>
              <a:spLocks noChangeArrowheads="1"/>
            </p:cNvSpPr>
            <p:nvPr/>
          </p:nvSpPr>
          <p:spPr bwMode="auto">
            <a:xfrm>
              <a:off x="192" y="2994"/>
              <a:ext cx="737"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en-US" altLang="zh-CN" sz="2400" i="1"/>
                <a:t>B</a:t>
              </a:r>
              <a:r>
                <a:rPr lang="en-US" altLang="zh-CN" sz="2400"/>
                <a:t>.</a:t>
              </a:r>
              <a:r>
                <a:rPr lang="en-US" altLang="zh-CN" sz="2400" i="1"/>
                <a:t>true</a:t>
              </a:r>
              <a:r>
                <a:rPr lang="en-US" altLang="zh-CN" sz="2400"/>
                <a:t>:</a:t>
              </a:r>
              <a:endParaRPr lang="en-US" altLang="zh-CN" sz="2400"/>
            </a:p>
          </p:txBody>
        </p:sp>
        <p:sp>
          <p:nvSpPr>
            <p:cNvPr id="46093" name="Rectangle 33"/>
            <p:cNvSpPr>
              <a:spLocks noChangeArrowheads="1"/>
            </p:cNvSpPr>
            <p:nvPr/>
          </p:nvSpPr>
          <p:spPr bwMode="auto">
            <a:xfrm>
              <a:off x="980" y="3563"/>
              <a:ext cx="618"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zh-CN" altLang="en-US" sz="2400"/>
                <a:t>. . .</a:t>
              </a:r>
              <a:endParaRPr lang="zh-CN" altLang="en-US" sz="2400"/>
            </a:p>
          </p:txBody>
        </p:sp>
        <p:sp>
          <p:nvSpPr>
            <p:cNvPr id="46094" name="Rectangle 34"/>
            <p:cNvSpPr>
              <a:spLocks noChangeArrowheads="1"/>
            </p:cNvSpPr>
            <p:nvPr/>
          </p:nvSpPr>
          <p:spPr bwMode="auto">
            <a:xfrm>
              <a:off x="1719" y="2592"/>
              <a:ext cx="1065"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zh-CN" altLang="en-US" sz="2400"/>
                <a:t>指向</a:t>
              </a:r>
              <a:r>
                <a:rPr lang="en-US" altLang="zh-CN" sz="2400" i="1"/>
                <a:t>B</a:t>
              </a:r>
              <a:r>
                <a:rPr lang="en-US" altLang="zh-CN" sz="2400"/>
                <a:t>.</a:t>
              </a:r>
              <a:r>
                <a:rPr lang="en-US" altLang="zh-CN" sz="2400" i="1"/>
                <a:t>true</a:t>
              </a:r>
              <a:endParaRPr lang="en-US" altLang="zh-CN" sz="2400"/>
            </a:p>
          </p:txBody>
        </p:sp>
        <p:sp>
          <p:nvSpPr>
            <p:cNvPr id="46095" name="Rectangle 35"/>
            <p:cNvSpPr>
              <a:spLocks noChangeArrowheads="1"/>
            </p:cNvSpPr>
            <p:nvPr/>
          </p:nvSpPr>
          <p:spPr bwMode="auto">
            <a:xfrm>
              <a:off x="1705" y="2834"/>
              <a:ext cx="1127"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zh-CN" altLang="en-US" sz="2400"/>
                <a:t>指向</a:t>
              </a:r>
              <a:r>
                <a:rPr lang="en-US" altLang="zh-CN" sz="2400" i="1"/>
                <a:t>B</a:t>
              </a:r>
              <a:r>
                <a:rPr lang="en-US" altLang="zh-CN" sz="2400"/>
                <a:t>.</a:t>
              </a:r>
              <a:r>
                <a:rPr lang="en-US" altLang="zh-CN" sz="2400" i="1"/>
                <a:t>false</a:t>
              </a:r>
              <a:endParaRPr lang="en-US" altLang="zh-CN" sz="2400"/>
            </a:p>
          </p:txBody>
        </p:sp>
        <p:sp>
          <p:nvSpPr>
            <p:cNvPr id="46096" name="Line 36"/>
            <p:cNvSpPr>
              <a:spLocks noChangeShapeType="1"/>
            </p:cNvSpPr>
            <p:nvPr/>
          </p:nvSpPr>
          <p:spPr bwMode="auto">
            <a:xfrm>
              <a:off x="1656" y="3104"/>
              <a:ext cx="395" cy="0"/>
            </a:xfrm>
            <a:prstGeom prst="line">
              <a:avLst/>
            </a:prstGeom>
            <a:noFill/>
            <a:ln w="25400">
              <a:solidFill>
                <a:schemeClr val="tx1"/>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6097" name="Line 37"/>
            <p:cNvSpPr>
              <a:spLocks noChangeShapeType="1"/>
            </p:cNvSpPr>
            <p:nvPr/>
          </p:nvSpPr>
          <p:spPr bwMode="auto">
            <a:xfrm>
              <a:off x="1677" y="2858"/>
              <a:ext cx="395" cy="0"/>
            </a:xfrm>
            <a:prstGeom prst="line">
              <a:avLst/>
            </a:prstGeom>
            <a:noFill/>
            <a:ln w="25400">
              <a:solidFill>
                <a:schemeClr val="tx1"/>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6098" name="Line 38"/>
            <p:cNvSpPr>
              <a:spLocks noChangeShapeType="1"/>
            </p:cNvSpPr>
            <p:nvPr/>
          </p:nvSpPr>
          <p:spPr bwMode="auto">
            <a:xfrm>
              <a:off x="870" y="3713"/>
              <a:ext cx="869"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6099" name="Rectangle 39"/>
            <p:cNvSpPr>
              <a:spLocks noChangeArrowheads="1"/>
            </p:cNvSpPr>
            <p:nvPr/>
          </p:nvSpPr>
          <p:spPr bwMode="auto">
            <a:xfrm>
              <a:off x="868" y="3456"/>
              <a:ext cx="1060"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en-US" altLang="zh-CN" sz="2000" dirty="0" err="1"/>
                <a:t>goto</a:t>
              </a:r>
              <a:r>
                <a:rPr lang="en-US" altLang="zh-CN" sz="2000" dirty="0"/>
                <a:t> </a:t>
              </a:r>
              <a:r>
                <a:rPr lang="en-US" altLang="zh-CN" sz="2000" i="1" dirty="0" smtClean="0"/>
                <a:t>begin</a:t>
              </a:r>
              <a:endParaRPr lang="en-US" altLang="zh-CN" sz="2000" i="1" dirty="0"/>
            </a:p>
          </p:txBody>
        </p:sp>
        <p:sp>
          <p:nvSpPr>
            <p:cNvPr id="46100" name="Rectangle 40"/>
            <p:cNvSpPr>
              <a:spLocks noChangeArrowheads="1"/>
            </p:cNvSpPr>
            <p:nvPr/>
          </p:nvSpPr>
          <p:spPr bwMode="auto">
            <a:xfrm>
              <a:off x="247" y="2592"/>
              <a:ext cx="761"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en-US" altLang="zh-CN" sz="2400" i="1" dirty="0" smtClean="0"/>
                <a:t>begin</a:t>
              </a:r>
              <a:r>
                <a:rPr lang="en-US" altLang="zh-CN" sz="2400" dirty="0"/>
                <a:t>:</a:t>
              </a:r>
              <a:endParaRPr lang="en-US" altLang="zh-CN" sz="2400" dirty="0"/>
            </a:p>
          </p:txBody>
        </p:sp>
        <p:sp>
          <p:nvSpPr>
            <p:cNvPr id="46101" name="Rectangle 41"/>
            <p:cNvSpPr>
              <a:spLocks noChangeArrowheads="1"/>
            </p:cNvSpPr>
            <p:nvPr/>
          </p:nvSpPr>
          <p:spPr bwMode="auto">
            <a:xfrm>
              <a:off x="624" y="3792"/>
              <a:ext cx="1248"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zh-CN" altLang="en-US" sz="2400"/>
                <a:t>(</a:t>
              </a:r>
              <a:r>
                <a:rPr lang="en-US" altLang="zh-CN" sz="2400"/>
                <a:t>c) while-do</a:t>
              </a:r>
              <a:endParaRPr lang="en-US" altLang="zh-CN" sz="2400"/>
            </a:p>
          </p:txBody>
        </p:sp>
      </p:grpSp>
      <p:sp>
        <p:nvSpPr>
          <p:cNvPr id="2" name="文本框 1"/>
          <p:cNvSpPr txBox="1"/>
          <p:nvPr/>
        </p:nvSpPr>
        <p:spPr>
          <a:xfrm>
            <a:off x="6669210" y="4330700"/>
            <a:ext cx="2093792" cy="1323439"/>
          </a:xfrm>
          <a:prstGeom prst="rect">
            <a:avLst/>
          </a:prstGeom>
          <a:noFill/>
        </p:spPr>
        <p:txBody>
          <a:bodyPr wrap="square" rtlCol="0">
            <a:spAutoFit/>
          </a:bodyPr>
          <a:lstStyle/>
          <a:p>
            <a:r>
              <a:rPr lang="en-US" altLang="zh-CN" sz="2000" b="1" i="1" dirty="0" smtClean="0">
                <a:solidFill>
                  <a:srgbClr val="0000FF"/>
                </a:solidFill>
              </a:rPr>
              <a:t>begin</a:t>
            </a:r>
            <a:r>
              <a:rPr lang="zh-CN" altLang="en-US" sz="2000" b="1" i="1" dirty="0" smtClean="0">
                <a:solidFill>
                  <a:srgbClr val="0000FF"/>
                </a:solidFill>
              </a:rPr>
              <a:t>对于这个产生式的语义规则是局部的，故可用变量而非属性</a:t>
            </a:r>
            <a:endParaRPr lang="zh-CN" altLang="en-US" sz="2000" b="1" i="1" dirty="0">
              <a:solidFill>
                <a:srgbClr val="0000FF"/>
              </a:solidFill>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zh-CN" altLang="en-US" dirty="0"/>
              <a:t>控制流语句的翻译</a:t>
            </a:r>
            <a:endParaRPr lang="zh-CN" altLang="en-US" dirty="0" smtClean="0"/>
          </a:p>
        </p:txBody>
      </p:sp>
      <p:sp>
        <p:nvSpPr>
          <p:cNvPr id="47107" name="Rectangle 3"/>
          <p:cNvSpPr>
            <a:spLocks noGrp="1" noChangeArrowheads="1"/>
          </p:cNvSpPr>
          <p:nvPr>
            <p:ph type="body" idx="1"/>
          </p:nvPr>
        </p:nvSpPr>
        <p:spPr>
          <a:xfrm>
            <a:off x="628650" y="2806579"/>
            <a:ext cx="7886700" cy="3370384"/>
          </a:xfrm>
        </p:spPr>
        <p:txBody>
          <a:bodyPr/>
          <a:lstStyle/>
          <a:p>
            <a:pPr marL="0" indent="0">
              <a:buNone/>
            </a:pPr>
            <a:r>
              <a:rPr lang="en-US" altLang="zh-CN" dirty="0" smtClean="0"/>
              <a:t>S </a:t>
            </a:r>
            <a:r>
              <a:rPr lang="en-US" altLang="zh-CN" dirty="0" smtClean="0">
                <a:sym typeface="Symbol" panose="05050102010706020507" pitchFamily="18" charset="2"/>
              </a:rPr>
              <a:t></a:t>
            </a:r>
            <a:r>
              <a:rPr lang="en-US" altLang="zh-CN" dirty="0" smtClean="0"/>
              <a:t> S</a:t>
            </a:r>
            <a:r>
              <a:rPr lang="en-US" altLang="zh-CN" baseline="-25000" dirty="0" smtClean="0"/>
              <a:t>1</a:t>
            </a:r>
            <a:r>
              <a:rPr lang="en-US" altLang="zh-CN" dirty="0" smtClean="0"/>
              <a:t>; S</a:t>
            </a:r>
            <a:r>
              <a:rPr lang="en-US" altLang="zh-CN" baseline="-25000" dirty="0"/>
              <a:t>2</a:t>
            </a:r>
            <a:endParaRPr lang="en-US" altLang="zh-CN" baseline="-25000" dirty="0"/>
          </a:p>
          <a:p>
            <a:pPr marL="0" indent="0">
              <a:buNone/>
            </a:pPr>
            <a:r>
              <a:rPr lang="en-US" altLang="zh-CN" dirty="0" smtClean="0"/>
              <a:t>{S</a:t>
            </a:r>
            <a:r>
              <a:rPr lang="en-US" altLang="zh-CN" baseline="-25000" dirty="0"/>
              <a:t>1</a:t>
            </a:r>
            <a:r>
              <a:rPr lang="en-US" altLang="zh-CN" dirty="0" smtClean="0"/>
              <a:t>.next = </a:t>
            </a:r>
            <a:r>
              <a:rPr lang="en-US" altLang="zh-CN" dirty="0" err="1" smtClean="0"/>
              <a:t>newLabel</a:t>
            </a:r>
            <a:r>
              <a:rPr lang="en-US" altLang="zh-CN" dirty="0" smtClean="0"/>
              <a:t>(); </a:t>
            </a:r>
            <a:endParaRPr lang="en-US" altLang="zh-CN" dirty="0" smtClean="0"/>
          </a:p>
          <a:p>
            <a:pPr marL="0" indent="0">
              <a:buNone/>
            </a:pPr>
            <a:r>
              <a:rPr lang="en-US" altLang="zh-CN" dirty="0"/>
              <a:t> </a:t>
            </a:r>
            <a:r>
              <a:rPr lang="en-US" altLang="zh-CN" dirty="0" smtClean="0"/>
              <a:t> S</a:t>
            </a:r>
            <a:r>
              <a:rPr lang="en-US" altLang="zh-CN" baseline="-25000" dirty="0"/>
              <a:t>2</a:t>
            </a:r>
            <a:r>
              <a:rPr lang="en-US" altLang="zh-CN" dirty="0" smtClean="0"/>
              <a:t>.next = </a:t>
            </a:r>
            <a:r>
              <a:rPr lang="en-US" altLang="zh-CN" dirty="0" err="1" smtClean="0"/>
              <a:t>S.next</a:t>
            </a:r>
            <a:r>
              <a:rPr lang="en-US" altLang="zh-CN" dirty="0" smtClean="0"/>
              <a:t>; </a:t>
            </a:r>
            <a:endParaRPr lang="en-US" altLang="zh-CN" dirty="0" smtClean="0"/>
          </a:p>
          <a:p>
            <a:pPr marL="0" indent="0">
              <a:buNone/>
            </a:pPr>
            <a:r>
              <a:rPr lang="en-US" altLang="zh-CN" dirty="0" smtClean="0"/>
              <a:t>  </a:t>
            </a:r>
            <a:r>
              <a:rPr lang="en-US" altLang="zh-CN" dirty="0" err="1" smtClean="0"/>
              <a:t>S.code</a:t>
            </a:r>
            <a:r>
              <a:rPr lang="en-US" altLang="zh-CN" dirty="0" smtClean="0"/>
              <a:t> = S</a:t>
            </a:r>
            <a:r>
              <a:rPr lang="en-US" altLang="zh-CN" baseline="-25000" dirty="0"/>
              <a:t>1</a:t>
            </a:r>
            <a:r>
              <a:rPr lang="en-US" altLang="zh-CN" dirty="0" smtClean="0"/>
              <a:t>.code || label(S</a:t>
            </a:r>
            <a:r>
              <a:rPr lang="en-US" altLang="zh-CN" baseline="-25000" dirty="0" smtClean="0"/>
              <a:t>1</a:t>
            </a:r>
            <a:r>
              <a:rPr lang="en-US" altLang="zh-CN" dirty="0" smtClean="0"/>
              <a:t>.next) || S</a:t>
            </a:r>
            <a:r>
              <a:rPr lang="en-US" altLang="zh-CN" baseline="-25000" dirty="0"/>
              <a:t>2</a:t>
            </a:r>
            <a:r>
              <a:rPr lang="en-US" altLang="zh-CN" dirty="0" smtClean="0"/>
              <a:t>.code } </a:t>
            </a:r>
            <a:endParaRPr lang="en-US" altLang="zh-CN" dirty="0" smtClean="0"/>
          </a:p>
        </p:txBody>
      </p:sp>
      <p:grpSp>
        <p:nvGrpSpPr>
          <p:cNvPr id="47108" name="Group 33"/>
          <p:cNvGrpSpPr/>
          <p:nvPr/>
        </p:nvGrpSpPr>
        <p:grpSpPr bwMode="auto">
          <a:xfrm>
            <a:off x="5262929" y="1963616"/>
            <a:ext cx="2667000" cy="1885950"/>
            <a:chOff x="2496" y="2400"/>
            <a:chExt cx="1680" cy="1188"/>
          </a:xfrm>
        </p:grpSpPr>
        <p:sp>
          <p:nvSpPr>
            <p:cNvPr id="47109" name="Line 23"/>
            <p:cNvSpPr>
              <a:spLocks noChangeShapeType="1"/>
            </p:cNvSpPr>
            <p:nvPr/>
          </p:nvSpPr>
          <p:spPr bwMode="auto">
            <a:xfrm flipH="1">
              <a:off x="3256" y="2401"/>
              <a:ext cx="2" cy="885"/>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10" name="Line 24"/>
            <p:cNvSpPr>
              <a:spLocks noChangeShapeType="1"/>
            </p:cNvSpPr>
            <p:nvPr/>
          </p:nvSpPr>
          <p:spPr bwMode="auto">
            <a:xfrm>
              <a:off x="3259" y="2400"/>
              <a:ext cx="869"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11" name="Line 25"/>
            <p:cNvSpPr>
              <a:spLocks noChangeShapeType="1"/>
            </p:cNvSpPr>
            <p:nvPr/>
          </p:nvSpPr>
          <p:spPr bwMode="auto">
            <a:xfrm flipH="1">
              <a:off x="4138" y="2401"/>
              <a:ext cx="1" cy="885"/>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12" name="Line 26"/>
            <p:cNvSpPr>
              <a:spLocks noChangeShapeType="1"/>
            </p:cNvSpPr>
            <p:nvPr/>
          </p:nvSpPr>
          <p:spPr bwMode="auto">
            <a:xfrm>
              <a:off x="3259" y="2792"/>
              <a:ext cx="869"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13" name="Line 27"/>
            <p:cNvSpPr>
              <a:spLocks noChangeShapeType="1"/>
            </p:cNvSpPr>
            <p:nvPr/>
          </p:nvSpPr>
          <p:spPr bwMode="auto">
            <a:xfrm>
              <a:off x="3270" y="3158"/>
              <a:ext cx="869"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14" name="Rectangle 28"/>
            <p:cNvSpPr>
              <a:spLocks noChangeArrowheads="1"/>
            </p:cNvSpPr>
            <p:nvPr/>
          </p:nvSpPr>
          <p:spPr bwMode="auto">
            <a:xfrm>
              <a:off x="3312" y="2438"/>
              <a:ext cx="706"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en-US" altLang="zh-CN" sz="2400" i="1"/>
                <a:t>S</a:t>
              </a:r>
              <a:r>
                <a:rPr lang="en-US" altLang="zh-CN" sz="2400" baseline="-25000"/>
                <a:t>1</a:t>
              </a:r>
              <a:r>
                <a:rPr lang="en-US" altLang="zh-CN" sz="2400"/>
                <a:t>.</a:t>
              </a:r>
              <a:r>
                <a:rPr lang="en-US" altLang="zh-CN" sz="2400" i="1"/>
                <a:t>code</a:t>
              </a:r>
              <a:endParaRPr lang="en-US" altLang="zh-CN" sz="2400" i="1"/>
            </a:p>
          </p:txBody>
        </p:sp>
        <p:sp>
          <p:nvSpPr>
            <p:cNvPr id="47115" name="Rectangle 29"/>
            <p:cNvSpPr>
              <a:spLocks noChangeArrowheads="1"/>
            </p:cNvSpPr>
            <p:nvPr/>
          </p:nvSpPr>
          <p:spPr bwMode="auto">
            <a:xfrm>
              <a:off x="3312" y="2813"/>
              <a:ext cx="768"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en-US" altLang="zh-CN" sz="2400" i="1"/>
                <a:t>S</a:t>
              </a:r>
              <a:r>
                <a:rPr lang="en-US" altLang="zh-CN" sz="2400" baseline="-25000"/>
                <a:t>2</a:t>
              </a:r>
              <a:r>
                <a:rPr lang="en-US" altLang="zh-CN" sz="2400"/>
                <a:t>.</a:t>
              </a:r>
              <a:r>
                <a:rPr lang="en-US" altLang="zh-CN" sz="2400" i="1"/>
                <a:t>code</a:t>
              </a:r>
              <a:endParaRPr lang="en-US" altLang="zh-CN" sz="2400" i="1"/>
            </a:p>
          </p:txBody>
        </p:sp>
        <p:sp>
          <p:nvSpPr>
            <p:cNvPr id="47116" name="Rectangle 30"/>
            <p:cNvSpPr>
              <a:spLocks noChangeArrowheads="1"/>
            </p:cNvSpPr>
            <p:nvPr/>
          </p:nvSpPr>
          <p:spPr bwMode="auto">
            <a:xfrm>
              <a:off x="2496" y="2645"/>
              <a:ext cx="834"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en-US" altLang="zh-CN" sz="2400" i="1"/>
                <a:t>S</a:t>
              </a:r>
              <a:r>
                <a:rPr lang="en-US" altLang="zh-CN" sz="2400" baseline="-25000"/>
                <a:t>1</a:t>
              </a:r>
              <a:r>
                <a:rPr lang="en-US" altLang="zh-CN" sz="2400"/>
                <a:t>.</a:t>
              </a:r>
              <a:r>
                <a:rPr lang="en-US" altLang="zh-CN" sz="2400" i="1"/>
                <a:t>next</a:t>
              </a:r>
              <a:r>
                <a:rPr lang="en-US" altLang="zh-CN" sz="2400"/>
                <a:t>:</a:t>
              </a:r>
              <a:endParaRPr lang="en-US" altLang="zh-CN" sz="2400"/>
            </a:p>
          </p:txBody>
        </p:sp>
        <p:sp>
          <p:nvSpPr>
            <p:cNvPr id="47117" name="Rectangle 31"/>
            <p:cNvSpPr>
              <a:spLocks noChangeArrowheads="1"/>
            </p:cNvSpPr>
            <p:nvPr/>
          </p:nvSpPr>
          <p:spPr bwMode="auto">
            <a:xfrm>
              <a:off x="3431" y="3026"/>
              <a:ext cx="618"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zh-CN" altLang="en-US" sz="2400"/>
                <a:t>. . .</a:t>
              </a:r>
              <a:endParaRPr lang="zh-CN" altLang="en-US" sz="2400"/>
            </a:p>
          </p:txBody>
        </p:sp>
        <p:sp>
          <p:nvSpPr>
            <p:cNvPr id="47118" name="Rectangle 32"/>
            <p:cNvSpPr>
              <a:spLocks noChangeArrowheads="1"/>
            </p:cNvSpPr>
            <p:nvPr/>
          </p:nvSpPr>
          <p:spPr bwMode="auto">
            <a:xfrm>
              <a:off x="3216" y="3303"/>
              <a:ext cx="960"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zh-CN" altLang="en-US" sz="2400" dirty="0"/>
                <a:t>(</a:t>
              </a:r>
              <a:r>
                <a:rPr lang="en-US" altLang="zh-CN" sz="2400" dirty="0"/>
                <a:t>d) </a:t>
              </a:r>
              <a:r>
                <a:rPr lang="en-US" altLang="zh-CN" sz="2400" i="1" dirty="0"/>
                <a:t>S</a:t>
              </a:r>
              <a:r>
                <a:rPr lang="en-US" altLang="zh-CN" sz="2400" baseline="-25000" dirty="0"/>
                <a:t>1</a:t>
              </a:r>
              <a:r>
                <a:rPr lang="en-US" altLang="zh-CN" sz="2400" dirty="0"/>
                <a:t>; </a:t>
              </a:r>
              <a:r>
                <a:rPr lang="en-US" altLang="zh-CN" sz="2400" i="1" dirty="0"/>
                <a:t>S</a:t>
              </a:r>
              <a:r>
                <a:rPr lang="en-US" altLang="zh-CN" sz="2400" baseline="-25000" dirty="0"/>
                <a:t>2</a:t>
              </a:r>
              <a:endParaRPr lang="en-US" altLang="zh-CN" sz="2400" dirty="0"/>
            </a:p>
          </p:txBody>
        </p:sp>
      </p:gr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zh-CN" altLang="en-US" dirty="0"/>
              <a:t>布尔表达式的控制流翻译</a:t>
            </a:r>
            <a:endParaRPr lang="zh-CN" altLang="en-US" dirty="0" smtClean="0"/>
          </a:p>
        </p:txBody>
      </p:sp>
      <p:sp>
        <p:nvSpPr>
          <p:cNvPr id="48131" name="Rectangle 3"/>
          <p:cNvSpPr>
            <a:spLocks noGrp="1" noChangeArrowheads="1"/>
          </p:cNvSpPr>
          <p:nvPr>
            <p:ph type="body" idx="1"/>
          </p:nvPr>
        </p:nvSpPr>
        <p:spPr/>
        <p:txBody>
          <a:bodyPr/>
          <a:lstStyle/>
          <a:p>
            <a:r>
              <a:rPr lang="zh-CN" altLang="en-US" dirty="0"/>
              <a:t>布尔表达式</a:t>
            </a:r>
            <a:r>
              <a:rPr lang="en-US" altLang="zh-CN" dirty="0"/>
              <a:t>B</a:t>
            </a:r>
            <a:r>
              <a:rPr lang="zh-CN" altLang="en-US" dirty="0"/>
              <a:t>被翻译成三地址指令，生成的条件或无条件转移指令反映</a:t>
            </a:r>
            <a:r>
              <a:rPr lang="en-US" altLang="zh-CN" dirty="0"/>
              <a:t>B</a:t>
            </a:r>
            <a:r>
              <a:rPr lang="zh-CN" altLang="en-US" dirty="0"/>
              <a:t>的</a:t>
            </a:r>
            <a:r>
              <a:rPr lang="zh-CN" altLang="en-US" dirty="0" smtClean="0"/>
              <a:t>值</a:t>
            </a:r>
            <a:endParaRPr lang="en-US" altLang="zh-CN" dirty="0" smtClean="0"/>
          </a:p>
          <a:p>
            <a:endParaRPr lang="en-US" altLang="zh-CN" dirty="0"/>
          </a:p>
          <a:p>
            <a:r>
              <a:rPr lang="zh-CN" altLang="en-US" dirty="0" smtClean="0"/>
              <a:t>如果</a:t>
            </a:r>
            <a:r>
              <a:rPr lang="en-US" altLang="zh-CN" dirty="0" smtClean="0"/>
              <a:t>B</a:t>
            </a:r>
            <a:r>
              <a:rPr lang="zh-CN" altLang="en-US" dirty="0" smtClean="0"/>
              <a:t>是</a:t>
            </a:r>
            <a:r>
              <a:rPr lang="en-US" altLang="zh-CN" dirty="0" smtClean="0"/>
              <a:t>a &lt; b</a:t>
            </a:r>
            <a:r>
              <a:rPr lang="zh-CN" altLang="en-US" dirty="0" smtClean="0"/>
              <a:t>的形式，</a:t>
            </a:r>
            <a:endParaRPr lang="zh-CN" altLang="en-US" dirty="0" smtClean="0"/>
          </a:p>
          <a:p>
            <a:pPr marL="0" indent="0">
              <a:buNone/>
            </a:pPr>
            <a:r>
              <a:rPr lang="zh-CN" altLang="en-US" dirty="0" smtClean="0"/>
              <a:t>那么代码是：</a:t>
            </a:r>
            <a:endParaRPr lang="zh-CN" altLang="en-US" dirty="0" smtClean="0"/>
          </a:p>
          <a:p>
            <a:pPr marL="0" indent="0">
              <a:buNone/>
            </a:pPr>
            <a:r>
              <a:rPr lang="en-US" altLang="zh-CN" dirty="0" smtClean="0"/>
              <a:t>	if a &lt; b </a:t>
            </a:r>
            <a:r>
              <a:rPr lang="en-US" altLang="zh-CN" dirty="0" err="1" smtClean="0"/>
              <a:t>goto</a:t>
            </a:r>
            <a:r>
              <a:rPr lang="en-US" altLang="zh-CN" dirty="0" smtClean="0"/>
              <a:t> </a:t>
            </a:r>
            <a:r>
              <a:rPr lang="en-US" altLang="zh-CN" dirty="0" err="1" smtClean="0"/>
              <a:t>B.true</a:t>
            </a:r>
            <a:endParaRPr lang="en-US" altLang="zh-CN" dirty="0" smtClean="0"/>
          </a:p>
          <a:p>
            <a:pPr marL="0" indent="0">
              <a:buNone/>
            </a:pPr>
            <a:r>
              <a:rPr lang="en-US" altLang="zh-CN" dirty="0" smtClean="0"/>
              <a:t>	</a:t>
            </a:r>
            <a:r>
              <a:rPr lang="en-US" altLang="zh-CN" dirty="0" err="1" smtClean="0"/>
              <a:t>goto</a:t>
            </a:r>
            <a:r>
              <a:rPr lang="en-US" altLang="zh-CN" dirty="0" smtClean="0"/>
              <a:t> </a:t>
            </a:r>
            <a:r>
              <a:rPr lang="en-US" altLang="zh-CN" dirty="0" err="1" smtClean="0"/>
              <a:t>B.false</a:t>
            </a:r>
            <a:endParaRPr lang="en-US" altLang="zh-CN" dirty="0" smtClean="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zh-CN" altLang="en-US" dirty="0"/>
              <a:t>布尔表达式的控制流翻译</a:t>
            </a:r>
            <a:endParaRPr lang="zh-CN" altLang="en-US" dirty="0" smtClean="0"/>
          </a:p>
        </p:txBody>
      </p:sp>
      <p:sp>
        <p:nvSpPr>
          <p:cNvPr id="49155" name="Rectangle 3"/>
          <p:cNvSpPr>
            <a:spLocks noGrp="1" noChangeArrowheads="1"/>
          </p:cNvSpPr>
          <p:nvPr>
            <p:ph type="body" idx="1"/>
          </p:nvPr>
        </p:nvSpPr>
        <p:spPr>
          <a:xfrm>
            <a:off x="628650" y="1825624"/>
            <a:ext cx="7886700" cy="4751021"/>
          </a:xfrm>
        </p:spPr>
        <p:txBody>
          <a:bodyPr>
            <a:normAutofit/>
          </a:bodyPr>
          <a:lstStyle/>
          <a:p>
            <a:r>
              <a:rPr lang="zh-CN" altLang="en-US" dirty="0" smtClean="0"/>
              <a:t>例	表达式</a:t>
            </a:r>
            <a:endParaRPr lang="zh-CN" altLang="en-US" dirty="0" smtClean="0"/>
          </a:p>
          <a:p>
            <a:pPr marL="0" indent="0">
              <a:buNone/>
            </a:pPr>
            <a:r>
              <a:rPr lang="zh-CN" altLang="en-US" dirty="0" smtClean="0"/>
              <a:t>	</a:t>
            </a:r>
            <a:r>
              <a:rPr lang="en-US" altLang="zh-CN" dirty="0" smtClean="0"/>
              <a:t>a &lt; b </a:t>
            </a:r>
            <a:r>
              <a:rPr lang="en-US" altLang="zh-CN" dirty="0">
                <a:latin typeface="Arial" panose="020B0604020202020204" pitchFamily="34" charset="0"/>
                <a:cs typeface="Arial" panose="020B0604020202020204" pitchFamily="34" charset="0"/>
              </a:rPr>
              <a:t>||</a:t>
            </a:r>
            <a:r>
              <a:rPr lang="en-US" altLang="zh-CN" dirty="0" smtClean="0"/>
              <a:t> c &lt; d &amp;&amp; e &lt; f</a:t>
            </a:r>
            <a:endParaRPr lang="en-US" altLang="zh-CN" dirty="0" smtClean="0"/>
          </a:p>
          <a:p>
            <a:pPr marL="0" indent="0">
              <a:buNone/>
            </a:pPr>
            <a:r>
              <a:rPr lang="zh-CN" altLang="en-US" dirty="0" smtClean="0"/>
              <a:t>的代码是：</a:t>
            </a:r>
            <a:endParaRPr lang="zh-CN" altLang="en-US" dirty="0" smtClean="0"/>
          </a:p>
          <a:p>
            <a:pPr marL="0" indent="0">
              <a:buNone/>
            </a:pPr>
            <a:r>
              <a:rPr lang="en-US" altLang="zh-CN" dirty="0" smtClean="0"/>
              <a:t>	if a &lt; b </a:t>
            </a:r>
            <a:r>
              <a:rPr lang="en-US" altLang="zh-CN" dirty="0" err="1" smtClean="0"/>
              <a:t>goto</a:t>
            </a:r>
            <a:r>
              <a:rPr lang="en-US" altLang="zh-CN" dirty="0" smtClean="0"/>
              <a:t> </a:t>
            </a:r>
            <a:r>
              <a:rPr lang="en-US" altLang="zh-CN" dirty="0" err="1" smtClean="0"/>
              <a:t>Ltrue</a:t>
            </a:r>
            <a:endParaRPr lang="en-US" altLang="zh-CN" dirty="0" smtClean="0"/>
          </a:p>
          <a:p>
            <a:pPr marL="0" indent="0">
              <a:buNone/>
            </a:pPr>
            <a:r>
              <a:rPr lang="en-US" altLang="zh-CN" dirty="0" smtClean="0"/>
              <a:t>	</a:t>
            </a:r>
            <a:r>
              <a:rPr lang="en-US" altLang="zh-CN" dirty="0" err="1" smtClean="0"/>
              <a:t>goto</a:t>
            </a:r>
            <a:r>
              <a:rPr lang="en-US" altLang="zh-CN" dirty="0" smtClean="0"/>
              <a:t> L</a:t>
            </a:r>
            <a:r>
              <a:rPr lang="en-US" altLang="zh-CN" baseline="-25000" dirty="0" smtClean="0"/>
              <a:t>1</a:t>
            </a:r>
            <a:endParaRPr lang="en-US" altLang="zh-CN" baseline="-25000" dirty="0" smtClean="0"/>
          </a:p>
          <a:p>
            <a:pPr marL="0" indent="0">
              <a:buNone/>
            </a:pPr>
            <a:r>
              <a:rPr lang="en-US" altLang="zh-CN" dirty="0" smtClean="0"/>
              <a:t>L</a:t>
            </a:r>
            <a:r>
              <a:rPr lang="en-US" altLang="zh-CN" baseline="-25000" dirty="0"/>
              <a:t>1</a:t>
            </a:r>
            <a:r>
              <a:rPr lang="en-US" altLang="zh-CN" dirty="0" smtClean="0"/>
              <a:t>:	if c &lt; d </a:t>
            </a:r>
            <a:r>
              <a:rPr lang="en-US" altLang="zh-CN" dirty="0" err="1" smtClean="0"/>
              <a:t>goto</a:t>
            </a:r>
            <a:r>
              <a:rPr lang="en-US" altLang="zh-CN" dirty="0" smtClean="0"/>
              <a:t> L</a:t>
            </a:r>
            <a:r>
              <a:rPr lang="en-US" altLang="zh-CN" baseline="-25000" dirty="0"/>
              <a:t>2</a:t>
            </a:r>
            <a:endParaRPr lang="en-US" altLang="zh-CN" baseline="-25000" dirty="0"/>
          </a:p>
          <a:p>
            <a:pPr marL="0" indent="0">
              <a:buNone/>
            </a:pPr>
            <a:r>
              <a:rPr lang="en-US" altLang="zh-CN" dirty="0" smtClean="0"/>
              <a:t>	</a:t>
            </a:r>
            <a:r>
              <a:rPr lang="en-US" altLang="zh-CN" dirty="0" err="1" smtClean="0"/>
              <a:t>goto</a:t>
            </a:r>
            <a:r>
              <a:rPr lang="en-US" altLang="zh-CN" dirty="0" smtClean="0"/>
              <a:t> </a:t>
            </a:r>
            <a:r>
              <a:rPr lang="en-US" altLang="zh-CN" dirty="0" err="1" smtClean="0"/>
              <a:t>Lfalse</a:t>
            </a:r>
            <a:endParaRPr lang="en-US" altLang="zh-CN" dirty="0" smtClean="0"/>
          </a:p>
          <a:p>
            <a:pPr marL="0" indent="0">
              <a:buNone/>
            </a:pPr>
            <a:r>
              <a:rPr lang="en-US" altLang="zh-CN" dirty="0" smtClean="0"/>
              <a:t>L</a:t>
            </a:r>
            <a:r>
              <a:rPr lang="en-US" altLang="zh-CN" baseline="-25000" dirty="0"/>
              <a:t>2</a:t>
            </a:r>
            <a:r>
              <a:rPr lang="en-US" altLang="zh-CN" dirty="0" smtClean="0"/>
              <a:t>:	if e &lt; f </a:t>
            </a:r>
            <a:r>
              <a:rPr lang="en-US" altLang="zh-CN" dirty="0" err="1" smtClean="0"/>
              <a:t>goto</a:t>
            </a:r>
            <a:r>
              <a:rPr lang="en-US" altLang="zh-CN" dirty="0" smtClean="0"/>
              <a:t> </a:t>
            </a:r>
            <a:r>
              <a:rPr lang="en-US" altLang="zh-CN" dirty="0" err="1" smtClean="0"/>
              <a:t>Ltrue</a:t>
            </a:r>
            <a:endParaRPr lang="en-US" altLang="zh-CN" dirty="0" smtClean="0"/>
          </a:p>
          <a:p>
            <a:pPr marL="0" indent="0">
              <a:buNone/>
            </a:pPr>
            <a:r>
              <a:rPr lang="en-US" altLang="zh-CN" dirty="0" smtClean="0"/>
              <a:t>	</a:t>
            </a:r>
            <a:r>
              <a:rPr lang="en-US" altLang="zh-CN" dirty="0" err="1" smtClean="0"/>
              <a:t>goto</a:t>
            </a:r>
            <a:r>
              <a:rPr lang="en-US" altLang="zh-CN" dirty="0" smtClean="0"/>
              <a:t> </a:t>
            </a:r>
            <a:r>
              <a:rPr lang="en-US" altLang="zh-CN" dirty="0" err="1" smtClean="0"/>
              <a:t>Lfalse</a:t>
            </a:r>
            <a:endParaRPr lang="en-US" altLang="zh-CN" dirty="0" smtClean="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zh-CN" altLang="en-US" dirty="0"/>
              <a:t>布尔表达式的控制流翻译</a:t>
            </a:r>
            <a:endParaRPr lang="zh-CN" altLang="en-US" dirty="0" smtClean="0"/>
          </a:p>
        </p:txBody>
      </p:sp>
      <p:sp>
        <p:nvSpPr>
          <p:cNvPr id="1372163" name="Rectangle 3"/>
          <p:cNvSpPr>
            <a:spLocks noGrp="1" noChangeArrowheads="1"/>
          </p:cNvSpPr>
          <p:nvPr>
            <p:ph type="body" idx="1"/>
          </p:nvPr>
        </p:nvSpPr>
        <p:spPr>
          <a:xfrm>
            <a:off x="628650" y="1840524"/>
            <a:ext cx="7886700" cy="4841630"/>
          </a:xfrm>
        </p:spPr>
        <p:txBody>
          <a:bodyPr>
            <a:normAutofit/>
          </a:bodyPr>
          <a:lstStyle/>
          <a:p>
            <a:pPr marL="0" indent="0">
              <a:buNone/>
            </a:pPr>
            <a:r>
              <a:rPr lang="en-US" altLang="zh-CN" dirty="0" smtClean="0"/>
              <a:t>B </a:t>
            </a:r>
            <a:r>
              <a:rPr lang="en-US" altLang="zh-CN" dirty="0" smtClean="0">
                <a:sym typeface="Symbol" panose="05050102010706020507" pitchFamily="18" charset="2"/>
              </a:rPr>
              <a:t></a:t>
            </a:r>
            <a:r>
              <a:rPr lang="en-US" altLang="zh-CN" dirty="0" smtClean="0"/>
              <a:t> B</a:t>
            </a:r>
            <a:r>
              <a:rPr lang="en-US" altLang="zh-CN" baseline="-25000" dirty="0" smtClean="0"/>
              <a:t>1</a:t>
            </a:r>
            <a:r>
              <a:rPr lang="en-US" altLang="zh-CN" dirty="0" smtClean="0"/>
              <a:t> </a:t>
            </a:r>
            <a:r>
              <a:rPr lang="en-US" altLang="zh-CN" dirty="0" smtClean="0">
                <a:latin typeface="Arial" panose="020B0604020202020204" pitchFamily="34" charset="0"/>
                <a:cs typeface="Arial" panose="020B0604020202020204" pitchFamily="34" charset="0"/>
              </a:rPr>
              <a:t>||</a:t>
            </a:r>
            <a:r>
              <a:rPr lang="en-US" altLang="zh-CN" dirty="0" smtClean="0"/>
              <a:t> B</a:t>
            </a:r>
            <a:r>
              <a:rPr lang="en-US" altLang="zh-CN" baseline="-25000" dirty="0"/>
              <a:t>2</a:t>
            </a:r>
            <a:endParaRPr lang="en-US" altLang="zh-CN" baseline="-25000" dirty="0"/>
          </a:p>
          <a:p>
            <a:pPr marL="0" indent="0">
              <a:buNone/>
            </a:pPr>
            <a:r>
              <a:rPr lang="en-US" altLang="zh-CN" dirty="0" smtClean="0"/>
              <a:t>{B</a:t>
            </a:r>
            <a:r>
              <a:rPr lang="en-US" altLang="zh-CN" baseline="-25000" dirty="0"/>
              <a:t>1</a:t>
            </a:r>
            <a:r>
              <a:rPr lang="en-US" altLang="zh-CN" dirty="0" smtClean="0"/>
              <a:t>.true = </a:t>
            </a:r>
            <a:r>
              <a:rPr lang="en-US" altLang="zh-CN" dirty="0" err="1" smtClean="0"/>
              <a:t>B.true</a:t>
            </a:r>
            <a:r>
              <a:rPr lang="en-US" altLang="zh-CN" dirty="0" smtClean="0"/>
              <a:t>;</a:t>
            </a:r>
            <a:endParaRPr lang="en-US" altLang="zh-CN" dirty="0" smtClean="0"/>
          </a:p>
          <a:p>
            <a:pPr marL="0" indent="0">
              <a:buNone/>
            </a:pPr>
            <a:r>
              <a:rPr lang="en-US" altLang="zh-CN" dirty="0" smtClean="0"/>
              <a:t> B</a:t>
            </a:r>
            <a:r>
              <a:rPr lang="en-US" altLang="zh-CN" baseline="-25000" dirty="0"/>
              <a:t>1</a:t>
            </a:r>
            <a:r>
              <a:rPr lang="en-US" altLang="zh-CN" dirty="0" smtClean="0"/>
              <a:t>.false = </a:t>
            </a:r>
            <a:r>
              <a:rPr lang="en-US" altLang="zh-CN" dirty="0" err="1" smtClean="0"/>
              <a:t>newLabel</a:t>
            </a:r>
            <a:r>
              <a:rPr lang="en-US" altLang="zh-CN" dirty="0" smtClean="0"/>
              <a:t>();</a:t>
            </a:r>
            <a:endParaRPr lang="en-US" altLang="zh-CN" dirty="0" smtClean="0"/>
          </a:p>
          <a:p>
            <a:pPr marL="0" indent="0">
              <a:buNone/>
            </a:pPr>
            <a:r>
              <a:rPr lang="en-US" altLang="zh-CN" dirty="0" smtClean="0"/>
              <a:t> B</a:t>
            </a:r>
            <a:r>
              <a:rPr lang="en-US" altLang="zh-CN" baseline="-25000" dirty="0"/>
              <a:t>2</a:t>
            </a:r>
            <a:r>
              <a:rPr lang="en-US" altLang="zh-CN" dirty="0" smtClean="0"/>
              <a:t>.true = </a:t>
            </a:r>
            <a:r>
              <a:rPr lang="en-US" altLang="zh-CN" dirty="0" err="1" smtClean="0"/>
              <a:t>B.true</a:t>
            </a:r>
            <a:r>
              <a:rPr lang="en-US" altLang="zh-CN" dirty="0" smtClean="0"/>
              <a:t>;</a:t>
            </a:r>
            <a:endParaRPr lang="en-US" altLang="zh-CN" dirty="0" smtClean="0"/>
          </a:p>
          <a:p>
            <a:pPr marL="0" indent="0">
              <a:buNone/>
            </a:pPr>
            <a:r>
              <a:rPr lang="en-US" altLang="zh-CN" dirty="0" smtClean="0"/>
              <a:t> B</a:t>
            </a:r>
            <a:r>
              <a:rPr lang="en-US" altLang="zh-CN" baseline="-25000" dirty="0"/>
              <a:t>2</a:t>
            </a:r>
            <a:r>
              <a:rPr lang="en-US" altLang="zh-CN" dirty="0" smtClean="0"/>
              <a:t>.false = </a:t>
            </a:r>
            <a:r>
              <a:rPr lang="en-US" altLang="zh-CN" dirty="0" err="1" smtClean="0"/>
              <a:t>B.false</a:t>
            </a:r>
            <a:r>
              <a:rPr lang="en-US" altLang="zh-CN" dirty="0" smtClean="0"/>
              <a:t>;</a:t>
            </a:r>
            <a:endParaRPr lang="en-US" altLang="zh-CN" dirty="0" smtClean="0"/>
          </a:p>
          <a:p>
            <a:pPr marL="0" indent="0">
              <a:buNone/>
            </a:pPr>
            <a:r>
              <a:rPr lang="en-US" altLang="zh-CN" dirty="0" smtClean="0"/>
              <a:t> </a:t>
            </a:r>
            <a:r>
              <a:rPr lang="en-US" altLang="zh-CN" dirty="0" err="1" smtClean="0"/>
              <a:t>B.code</a:t>
            </a:r>
            <a:r>
              <a:rPr lang="en-US" altLang="zh-CN" dirty="0" smtClean="0"/>
              <a:t> = B</a:t>
            </a:r>
            <a:r>
              <a:rPr lang="en-US" altLang="zh-CN" baseline="-25000" dirty="0"/>
              <a:t>1</a:t>
            </a:r>
            <a:r>
              <a:rPr lang="en-US" altLang="zh-CN" dirty="0" smtClean="0"/>
              <a:t>.code || label(B</a:t>
            </a:r>
            <a:r>
              <a:rPr lang="en-US" altLang="zh-CN" baseline="-25000" dirty="0"/>
              <a:t>1</a:t>
            </a:r>
            <a:r>
              <a:rPr lang="en-US" altLang="zh-CN" dirty="0" smtClean="0"/>
              <a:t>.false) || B</a:t>
            </a:r>
            <a:r>
              <a:rPr lang="en-US" altLang="zh-CN" baseline="-25000" dirty="0"/>
              <a:t>2</a:t>
            </a:r>
            <a:r>
              <a:rPr lang="en-US" altLang="zh-CN" dirty="0" smtClean="0"/>
              <a:t>.code }</a:t>
            </a:r>
            <a:endParaRPr lang="en-US" altLang="zh-CN" dirty="0" smtClean="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altLang="en-US" dirty="0"/>
              <a:t>布尔表达式的控制流翻译</a:t>
            </a:r>
            <a:endParaRPr lang="zh-CN" altLang="en-US" dirty="0" smtClean="0"/>
          </a:p>
        </p:txBody>
      </p:sp>
      <p:sp>
        <p:nvSpPr>
          <p:cNvPr id="1374211" name="Rectangle 3"/>
          <p:cNvSpPr>
            <a:spLocks noGrp="1" noChangeArrowheads="1"/>
          </p:cNvSpPr>
          <p:nvPr>
            <p:ph type="body" idx="1"/>
          </p:nvPr>
        </p:nvSpPr>
        <p:spPr/>
        <p:txBody>
          <a:bodyPr>
            <a:normAutofit/>
          </a:bodyPr>
          <a:lstStyle/>
          <a:p>
            <a:pPr marL="0" indent="0">
              <a:buNone/>
            </a:pPr>
            <a:r>
              <a:rPr lang="en-US" altLang="zh-CN" dirty="0" smtClean="0"/>
              <a:t>B </a:t>
            </a:r>
            <a:r>
              <a:rPr lang="en-US" altLang="zh-CN" dirty="0" smtClean="0">
                <a:sym typeface="Symbol" panose="05050102010706020507" pitchFamily="18" charset="2"/>
              </a:rPr>
              <a:t></a:t>
            </a:r>
            <a:r>
              <a:rPr lang="en-US" altLang="zh-CN" dirty="0" smtClean="0"/>
              <a:t> B</a:t>
            </a:r>
            <a:r>
              <a:rPr lang="en-US" altLang="zh-CN" baseline="-25000" dirty="0" smtClean="0"/>
              <a:t>1</a:t>
            </a:r>
            <a:r>
              <a:rPr lang="en-US" altLang="zh-CN" dirty="0" smtClean="0"/>
              <a:t> &amp;&amp; B</a:t>
            </a:r>
            <a:r>
              <a:rPr lang="en-US" altLang="zh-CN" baseline="-25000" dirty="0"/>
              <a:t>2</a:t>
            </a:r>
            <a:endParaRPr lang="en-US" altLang="zh-CN" baseline="-25000" dirty="0"/>
          </a:p>
          <a:p>
            <a:pPr marL="0" indent="0">
              <a:buNone/>
            </a:pPr>
            <a:r>
              <a:rPr lang="en-US" altLang="zh-CN" dirty="0" smtClean="0"/>
              <a:t>{B</a:t>
            </a:r>
            <a:r>
              <a:rPr lang="en-US" altLang="zh-CN" baseline="-25000" dirty="0"/>
              <a:t>1</a:t>
            </a:r>
            <a:r>
              <a:rPr lang="en-US" altLang="zh-CN" dirty="0" smtClean="0"/>
              <a:t>.true = </a:t>
            </a:r>
            <a:r>
              <a:rPr lang="en-US" altLang="zh-CN" dirty="0" err="1" smtClean="0"/>
              <a:t>newLabel</a:t>
            </a:r>
            <a:r>
              <a:rPr lang="en-US" altLang="zh-CN" dirty="0" smtClean="0"/>
              <a:t>();</a:t>
            </a:r>
            <a:endParaRPr lang="en-US" altLang="zh-CN" dirty="0" smtClean="0"/>
          </a:p>
          <a:p>
            <a:pPr marL="0" indent="0">
              <a:buNone/>
            </a:pPr>
            <a:r>
              <a:rPr lang="en-US" altLang="zh-CN" dirty="0" smtClean="0"/>
              <a:t> B</a:t>
            </a:r>
            <a:r>
              <a:rPr lang="en-US" altLang="zh-CN" baseline="-25000" dirty="0"/>
              <a:t>1</a:t>
            </a:r>
            <a:r>
              <a:rPr lang="en-US" altLang="zh-CN" dirty="0" smtClean="0"/>
              <a:t>.false = </a:t>
            </a:r>
            <a:r>
              <a:rPr lang="en-US" altLang="zh-CN" dirty="0" err="1" smtClean="0"/>
              <a:t>B.false</a:t>
            </a:r>
            <a:r>
              <a:rPr lang="en-US" altLang="zh-CN" dirty="0" smtClean="0"/>
              <a:t>;</a:t>
            </a:r>
            <a:endParaRPr lang="en-US" altLang="zh-CN" dirty="0" smtClean="0"/>
          </a:p>
          <a:p>
            <a:pPr marL="0" indent="0">
              <a:buNone/>
            </a:pPr>
            <a:r>
              <a:rPr lang="en-US" altLang="zh-CN" dirty="0" smtClean="0"/>
              <a:t> B</a:t>
            </a:r>
            <a:r>
              <a:rPr lang="en-US" altLang="zh-CN" baseline="-25000" dirty="0"/>
              <a:t>2</a:t>
            </a:r>
            <a:r>
              <a:rPr lang="en-US" altLang="zh-CN" dirty="0" smtClean="0"/>
              <a:t>.true = </a:t>
            </a:r>
            <a:r>
              <a:rPr lang="en-US" altLang="zh-CN" dirty="0" err="1" smtClean="0"/>
              <a:t>B.true</a:t>
            </a:r>
            <a:r>
              <a:rPr lang="en-US" altLang="zh-CN" dirty="0" smtClean="0"/>
              <a:t>;</a:t>
            </a:r>
            <a:endParaRPr lang="en-US" altLang="zh-CN" dirty="0" smtClean="0"/>
          </a:p>
          <a:p>
            <a:pPr marL="0" indent="0">
              <a:buNone/>
            </a:pPr>
            <a:r>
              <a:rPr lang="en-US" altLang="zh-CN" dirty="0" smtClean="0"/>
              <a:t> B</a:t>
            </a:r>
            <a:r>
              <a:rPr lang="en-US" altLang="zh-CN" baseline="-25000" dirty="0"/>
              <a:t>2</a:t>
            </a:r>
            <a:r>
              <a:rPr lang="en-US" altLang="zh-CN" dirty="0" smtClean="0"/>
              <a:t>.false = </a:t>
            </a:r>
            <a:r>
              <a:rPr lang="en-US" altLang="zh-CN" dirty="0" err="1" smtClean="0"/>
              <a:t>B.false</a:t>
            </a:r>
            <a:r>
              <a:rPr lang="en-US" altLang="zh-CN" dirty="0" smtClean="0"/>
              <a:t>;</a:t>
            </a:r>
            <a:endParaRPr lang="en-US" altLang="zh-CN" dirty="0" smtClean="0"/>
          </a:p>
          <a:p>
            <a:pPr marL="0" indent="0">
              <a:buNone/>
            </a:pPr>
            <a:r>
              <a:rPr lang="en-US" altLang="zh-CN" dirty="0" smtClean="0"/>
              <a:t> </a:t>
            </a:r>
            <a:r>
              <a:rPr lang="en-US" altLang="zh-CN" dirty="0" err="1" smtClean="0"/>
              <a:t>B.code</a:t>
            </a:r>
            <a:r>
              <a:rPr lang="en-US" altLang="zh-CN" dirty="0" smtClean="0"/>
              <a:t> = B</a:t>
            </a:r>
            <a:r>
              <a:rPr lang="en-US" altLang="zh-CN" baseline="-25000" dirty="0"/>
              <a:t>1</a:t>
            </a:r>
            <a:r>
              <a:rPr lang="en-US" altLang="zh-CN" dirty="0" smtClean="0"/>
              <a:t>.code || label(B</a:t>
            </a:r>
            <a:r>
              <a:rPr lang="en-US" altLang="zh-CN" baseline="-25000" dirty="0" smtClean="0"/>
              <a:t>1</a:t>
            </a:r>
            <a:r>
              <a:rPr lang="en-US" altLang="zh-CN" dirty="0" smtClean="0"/>
              <a:t>.true) || B</a:t>
            </a:r>
            <a:r>
              <a:rPr lang="en-US" altLang="zh-CN" baseline="-25000" dirty="0"/>
              <a:t>2</a:t>
            </a:r>
            <a:r>
              <a:rPr lang="en-US" altLang="zh-CN" dirty="0" smtClean="0"/>
              <a:t>.code }</a:t>
            </a:r>
            <a:endParaRPr lang="en-US" altLang="zh-CN" dirty="0" smtClean="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zh-CN" altLang="en-US" dirty="0"/>
              <a:t>布尔表达式的控制流翻译</a:t>
            </a:r>
            <a:endParaRPr lang="zh-CN" altLang="en-US" dirty="0" smtClean="0"/>
          </a:p>
        </p:txBody>
      </p:sp>
      <p:sp>
        <p:nvSpPr>
          <p:cNvPr id="1372163" name="Rectangle 3"/>
          <p:cNvSpPr>
            <a:spLocks noGrp="1" noChangeArrowheads="1"/>
          </p:cNvSpPr>
          <p:nvPr>
            <p:ph type="body" idx="1"/>
          </p:nvPr>
        </p:nvSpPr>
        <p:spPr>
          <a:xfrm>
            <a:off x="628650" y="1690688"/>
            <a:ext cx="7886700" cy="4991465"/>
          </a:xfrm>
        </p:spPr>
        <p:txBody>
          <a:bodyPr>
            <a:normAutofit/>
          </a:bodyPr>
          <a:lstStyle/>
          <a:p>
            <a:pPr marL="0" indent="0">
              <a:spcBef>
                <a:spcPts val="1800"/>
              </a:spcBef>
              <a:buNone/>
            </a:pPr>
            <a:r>
              <a:rPr lang="en-US" altLang="zh-CN" dirty="0" smtClean="0"/>
              <a:t>B </a:t>
            </a:r>
            <a:r>
              <a:rPr lang="en-US" altLang="zh-CN" dirty="0" smtClean="0">
                <a:sym typeface="Symbol" panose="05050102010706020507" pitchFamily="18" charset="2"/>
              </a:rPr>
              <a:t></a:t>
            </a:r>
            <a:r>
              <a:rPr lang="en-US" altLang="zh-CN" dirty="0" smtClean="0"/>
              <a:t> ! B</a:t>
            </a:r>
            <a:r>
              <a:rPr lang="en-US" altLang="zh-CN" baseline="-25000" dirty="0"/>
              <a:t>1</a:t>
            </a:r>
            <a:endParaRPr lang="en-US" altLang="zh-CN" baseline="-25000" dirty="0"/>
          </a:p>
          <a:p>
            <a:pPr marL="0" indent="0">
              <a:buNone/>
            </a:pPr>
            <a:r>
              <a:rPr lang="en-US" altLang="zh-CN" dirty="0" smtClean="0"/>
              <a:t>{B</a:t>
            </a:r>
            <a:r>
              <a:rPr lang="en-US" altLang="zh-CN" baseline="-25000" dirty="0"/>
              <a:t>1</a:t>
            </a:r>
            <a:r>
              <a:rPr lang="en-US" altLang="zh-CN" dirty="0" smtClean="0"/>
              <a:t>.true = </a:t>
            </a:r>
            <a:r>
              <a:rPr lang="en-US" altLang="zh-CN" dirty="0" err="1" smtClean="0"/>
              <a:t>B.false</a:t>
            </a:r>
            <a:r>
              <a:rPr lang="en-US" altLang="zh-CN" dirty="0" smtClean="0"/>
              <a:t>;</a:t>
            </a:r>
            <a:endParaRPr lang="en-US" altLang="zh-CN" dirty="0" smtClean="0"/>
          </a:p>
          <a:p>
            <a:pPr marL="0" indent="0">
              <a:buNone/>
            </a:pPr>
            <a:r>
              <a:rPr lang="en-US" altLang="zh-CN" dirty="0" smtClean="0"/>
              <a:t> B</a:t>
            </a:r>
            <a:r>
              <a:rPr lang="en-US" altLang="zh-CN" baseline="-25000" dirty="0"/>
              <a:t>1</a:t>
            </a:r>
            <a:r>
              <a:rPr lang="en-US" altLang="zh-CN" dirty="0" smtClean="0"/>
              <a:t>.false = </a:t>
            </a:r>
            <a:r>
              <a:rPr lang="en-US" altLang="zh-CN" dirty="0" err="1" smtClean="0"/>
              <a:t>B.true</a:t>
            </a:r>
            <a:r>
              <a:rPr lang="en-US" altLang="zh-CN" dirty="0" smtClean="0"/>
              <a:t>;</a:t>
            </a:r>
            <a:endParaRPr lang="en-US" altLang="zh-CN" dirty="0" smtClean="0"/>
          </a:p>
          <a:p>
            <a:pPr marL="0" indent="0">
              <a:buNone/>
            </a:pPr>
            <a:r>
              <a:rPr lang="en-US" altLang="zh-CN" dirty="0" smtClean="0"/>
              <a:t> </a:t>
            </a:r>
            <a:r>
              <a:rPr lang="en-US" altLang="zh-CN" dirty="0" err="1" smtClean="0"/>
              <a:t>B.code</a:t>
            </a:r>
            <a:r>
              <a:rPr lang="en-US" altLang="zh-CN" dirty="0" smtClean="0"/>
              <a:t> = B</a:t>
            </a:r>
            <a:r>
              <a:rPr lang="en-US" altLang="zh-CN" baseline="-25000" dirty="0"/>
              <a:t>1</a:t>
            </a:r>
            <a:r>
              <a:rPr lang="en-US" altLang="zh-CN" dirty="0" smtClean="0"/>
              <a:t>.code }</a:t>
            </a:r>
            <a:endParaRPr lang="en-US" altLang="zh-CN" dirty="0" smtClean="0"/>
          </a:p>
          <a:p>
            <a:pPr marL="0" indent="0">
              <a:buNone/>
            </a:pPr>
            <a:endParaRPr lang="en-US" altLang="zh-CN" dirty="0"/>
          </a:p>
          <a:p>
            <a:pPr marL="0" indent="0">
              <a:buNone/>
            </a:pPr>
            <a:r>
              <a:rPr lang="en-US" altLang="zh-CN" dirty="0"/>
              <a:t>B </a:t>
            </a:r>
            <a:r>
              <a:rPr lang="en-US" altLang="zh-CN" dirty="0">
                <a:sym typeface="Symbol" panose="05050102010706020507" pitchFamily="18" charset="2"/>
              </a:rPr>
              <a:t></a:t>
            </a:r>
            <a:r>
              <a:rPr lang="en-US" altLang="zh-CN" dirty="0"/>
              <a:t> (B</a:t>
            </a:r>
            <a:r>
              <a:rPr lang="en-US" altLang="zh-CN" baseline="-25000" dirty="0"/>
              <a:t>1</a:t>
            </a:r>
            <a:r>
              <a:rPr lang="en-US" altLang="zh-CN" dirty="0"/>
              <a:t>) </a:t>
            </a:r>
            <a:endParaRPr lang="en-US" altLang="zh-CN" dirty="0"/>
          </a:p>
          <a:p>
            <a:pPr marL="0" indent="0">
              <a:buNone/>
            </a:pPr>
            <a:r>
              <a:rPr lang="en-US" altLang="zh-CN" dirty="0"/>
              <a:t>{B</a:t>
            </a:r>
            <a:r>
              <a:rPr lang="en-US" altLang="zh-CN" baseline="-25000" dirty="0"/>
              <a:t>1</a:t>
            </a:r>
            <a:r>
              <a:rPr lang="en-US" altLang="zh-CN" dirty="0"/>
              <a:t>.true = </a:t>
            </a:r>
            <a:r>
              <a:rPr lang="en-US" altLang="zh-CN" dirty="0" err="1"/>
              <a:t>B.true</a:t>
            </a:r>
            <a:r>
              <a:rPr lang="en-US" altLang="zh-CN" dirty="0"/>
              <a:t>;</a:t>
            </a:r>
            <a:endParaRPr lang="en-US" altLang="zh-CN" dirty="0"/>
          </a:p>
          <a:p>
            <a:pPr marL="0" indent="0">
              <a:buNone/>
            </a:pPr>
            <a:r>
              <a:rPr lang="en-US" altLang="zh-CN" dirty="0"/>
              <a:t> B</a:t>
            </a:r>
            <a:r>
              <a:rPr lang="en-US" altLang="zh-CN" baseline="-25000" dirty="0"/>
              <a:t>1</a:t>
            </a:r>
            <a:r>
              <a:rPr lang="en-US" altLang="zh-CN" dirty="0"/>
              <a:t>.false = </a:t>
            </a:r>
            <a:r>
              <a:rPr lang="en-US" altLang="zh-CN" dirty="0" err="1"/>
              <a:t>B.false</a:t>
            </a:r>
            <a:r>
              <a:rPr lang="en-US" altLang="zh-CN" dirty="0"/>
              <a:t>;</a:t>
            </a:r>
            <a:endParaRPr lang="en-US" altLang="zh-CN" dirty="0"/>
          </a:p>
          <a:p>
            <a:pPr marL="0" indent="0">
              <a:buNone/>
            </a:pPr>
            <a:r>
              <a:rPr lang="en-US" altLang="zh-CN" dirty="0"/>
              <a:t> </a:t>
            </a:r>
            <a:r>
              <a:rPr lang="en-US" altLang="zh-CN" dirty="0" err="1"/>
              <a:t>B.code</a:t>
            </a:r>
            <a:r>
              <a:rPr lang="en-US" altLang="zh-CN" dirty="0"/>
              <a:t> = B</a:t>
            </a:r>
            <a:r>
              <a:rPr lang="en-US" altLang="zh-CN" baseline="-25000" dirty="0"/>
              <a:t>1</a:t>
            </a:r>
            <a:r>
              <a:rPr lang="en-US" altLang="zh-CN" dirty="0"/>
              <a:t>.code </a:t>
            </a:r>
            <a:r>
              <a:rPr lang="en-US" altLang="zh-CN" dirty="0" smtClean="0"/>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372163">
                                            <p:txEl>
                                              <p:pRg st="5" end="5"/>
                                            </p:txEl>
                                          </p:spTgt>
                                        </p:tgtEl>
                                        <p:attrNameLst>
                                          <p:attrName>style.visibility</p:attrName>
                                        </p:attrNameLst>
                                      </p:cBhvr>
                                      <p:to>
                                        <p:strVal val="visible"/>
                                      </p:to>
                                    </p:set>
                                    <p:animEffect transition="in" filter="box(in)">
                                      <p:cBhvr>
                                        <p:cTn id="7" dur="500"/>
                                        <p:tgtEl>
                                          <p:spTgt spid="1372163">
                                            <p:txEl>
                                              <p:pRg st="5" end="5"/>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372163">
                                            <p:txEl>
                                              <p:pRg st="6" end="6"/>
                                            </p:txEl>
                                          </p:spTgt>
                                        </p:tgtEl>
                                        <p:attrNameLst>
                                          <p:attrName>style.visibility</p:attrName>
                                        </p:attrNameLst>
                                      </p:cBhvr>
                                      <p:to>
                                        <p:strVal val="visible"/>
                                      </p:to>
                                    </p:set>
                                    <p:animEffect transition="in" filter="box(in)">
                                      <p:cBhvr>
                                        <p:cTn id="10" dur="500"/>
                                        <p:tgtEl>
                                          <p:spTgt spid="1372163">
                                            <p:txEl>
                                              <p:pRg st="6" end="6"/>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372163">
                                            <p:txEl>
                                              <p:pRg st="7" end="7"/>
                                            </p:txEl>
                                          </p:spTgt>
                                        </p:tgtEl>
                                        <p:attrNameLst>
                                          <p:attrName>style.visibility</p:attrName>
                                        </p:attrNameLst>
                                      </p:cBhvr>
                                      <p:to>
                                        <p:strVal val="visible"/>
                                      </p:to>
                                    </p:set>
                                    <p:animEffect transition="in" filter="box(in)">
                                      <p:cBhvr>
                                        <p:cTn id="13" dur="500"/>
                                        <p:tgtEl>
                                          <p:spTgt spid="1372163">
                                            <p:txEl>
                                              <p:pRg st="7" end="7"/>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372163">
                                            <p:txEl>
                                              <p:pRg st="8" end="8"/>
                                            </p:txEl>
                                          </p:spTgt>
                                        </p:tgtEl>
                                        <p:attrNameLst>
                                          <p:attrName>style.visibility</p:attrName>
                                        </p:attrNameLst>
                                      </p:cBhvr>
                                      <p:to>
                                        <p:strVal val="visible"/>
                                      </p:to>
                                    </p:set>
                                    <p:animEffect transition="in" filter="box(in)">
                                      <p:cBhvr>
                                        <p:cTn id="16" dur="500"/>
                                        <p:tgtEl>
                                          <p:spTgt spid="13721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en-US" dirty="0"/>
              <a:t>布尔表达式的控制流翻译</a:t>
            </a:r>
            <a:endParaRPr lang="zh-CN" altLang="en-US" dirty="0" smtClean="0"/>
          </a:p>
        </p:txBody>
      </p:sp>
      <p:sp>
        <p:nvSpPr>
          <p:cNvPr id="1376259" name="Rectangle 3"/>
          <p:cNvSpPr>
            <a:spLocks noGrp="1" noChangeArrowheads="1"/>
          </p:cNvSpPr>
          <p:nvPr>
            <p:ph type="body" idx="1"/>
          </p:nvPr>
        </p:nvSpPr>
        <p:spPr>
          <a:xfrm>
            <a:off x="628650" y="1825624"/>
            <a:ext cx="8105042" cy="4704129"/>
          </a:xfrm>
        </p:spPr>
        <p:txBody>
          <a:bodyPr>
            <a:normAutofit/>
          </a:bodyPr>
          <a:lstStyle/>
          <a:p>
            <a:pPr marL="0" indent="0">
              <a:buNone/>
            </a:pPr>
            <a:r>
              <a:rPr lang="en-US" altLang="zh-CN" dirty="0" smtClean="0"/>
              <a:t>B </a:t>
            </a:r>
            <a:r>
              <a:rPr lang="en-US" altLang="zh-CN" dirty="0" smtClean="0">
                <a:sym typeface="Symbol" panose="05050102010706020507" pitchFamily="18" charset="2"/>
              </a:rPr>
              <a:t></a:t>
            </a:r>
            <a:r>
              <a:rPr lang="en-US" altLang="zh-CN" dirty="0" smtClean="0"/>
              <a:t> E</a:t>
            </a:r>
            <a:r>
              <a:rPr lang="en-US" altLang="zh-CN" baseline="-25000" dirty="0" smtClean="0"/>
              <a:t>1</a:t>
            </a:r>
            <a:r>
              <a:rPr lang="en-US" altLang="zh-CN" dirty="0" smtClean="0"/>
              <a:t> </a:t>
            </a:r>
            <a:r>
              <a:rPr lang="en-US" altLang="zh-CN" b="1" dirty="0" err="1" smtClean="0"/>
              <a:t>rel</a:t>
            </a:r>
            <a:r>
              <a:rPr lang="en-US" altLang="zh-CN" dirty="0" smtClean="0"/>
              <a:t> E</a:t>
            </a:r>
            <a:r>
              <a:rPr lang="en-US" altLang="zh-CN" baseline="-25000" dirty="0"/>
              <a:t>2</a:t>
            </a:r>
            <a:endParaRPr lang="en-US" altLang="zh-CN" baseline="-25000" dirty="0"/>
          </a:p>
          <a:p>
            <a:pPr marL="0" indent="0">
              <a:buNone/>
            </a:pPr>
            <a:r>
              <a:rPr lang="en-US" altLang="zh-CN" dirty="0" smtClean="0"/>
              <a:t>{</a:t>
            </a:r>
            <a:r>
              <a:rPr lang="en-US" altLang="zh-CN" dirty="0" err="1" smtClean="0"/>
              <a:t>B.code</a:t>
            </a:r>
            <a:r>
              <a:rPr lang="en-US" altLang="zh-CN" dirty="0" smtClean="0"/>
              <a:t> = E</a:t>
            </a:r>
            <a:r>
              <a:rPr lang="en-US" altLang="zh-CN" baseline="-25000" dirty="0"/>
              <a:t>1</a:t>
            </a:r>
            <a:r>
              <a:rPr lang="en-US" altLang="zh-CN" dirty="0" smtClean="0"/>
              <a:t>.code || E</a:t>
            </a:r>
            <a:r>
              <a:rPr lang="en-US" altLang="zh-CN" baseline="-25000" dirty="0"/>
              <a:t>2</a:t>
            </a:r>
            <a:r>
              <a:rPr lang="en-US" altLang="zh-CN" dirty="0" smtClean="0"/>
              <a:t>.code ||</a:t>
            </a:r>
            <a:endParaRPr lang="en-US" altLang="zh-CN" dirty="0" smtClean="0"/>
          </a:p>
          <a:p>
            <a:pPr marL="0" indent="0">
              <a:buNone/>
            </a:pPr>
            <a:r>
              <a:rPr lang="en-US" altLang="zh-CN" dirty="0" smtClean="0"/>
              <a:t>	gen(‘if’ E</a:t>
            </a:r>
            <a:r>
              <a:rPr lang="en-US" altLang="zh-CN" baseline="-25000" dirty="0"/>
              <a:t>1</a:t>
            </a:r>
            <a:r>
              <a:rPr lang="en-US" altLang="zh-CN" dirty="0" smtClean="0"/>
              <a:t>.addr </a:t>
            </a:r>
            <a:r>
              <a:rPr lang="en-US" altLang="zh-CN" b="1" dirty="0" err="1" smtClean="0"/>
              <a:t>rel</a:t>
            </a:r>
            <a:r>
              <a:rPr lang="en-US" altLang="zh-CN" dirty="0" err="1" smtClean="0"/>
              <a:t>.op</a:t>
            </a:r>
            <a:r>
              <a:rPr lang="en-US" altLang="zh-CN" dirty="0" smtClean="0"/>
              <a:t> E</a:t>
            </a:r>
            <a:r>
              <a:rPr lang="en-US" altLang="zh-CN" baseline="-25000" dirty="0"/>
              <a:t>2</a:t>
            </a:r>
            <a:r>
              <a:rPr lang="en-US" altLang="zh-CN" dirty="0" smtClean="0"/>
              <a:t>.addr ‘</a:t>
            </a:r>
            <a:r>
              <a:rPr lang="en-US" altLang="zh-CN" dirty="0" err="1" smtClean="0"/>
              <a:t>goto</a:t>
            </a:r>
            <a:r>
              <a:rPr lang="en-US" altLang="zh-CN" dirty="0" smtClean="0"/>
              <a:t>’ </a:t>
            </a:r>
            <a:r>
              <a:rPr lang="en-US" altLang="zh-CN" dirty="0" err="1" smtClean="0"/>
              <a:t>B.true</a:t>
            </a:r>
            <a:r>
              <a:rPr lang="en-US" altLang="zh-CN" dirty="0" smtClean="0"/>
              <a:t>) ||</a:t>
            </a:r>
            <a:endParaRPr lang="en-US" altLang="zh-CN" dirty="0" smtClean="0"/>
          </a:p>
          <a:p>
            <a:pPr marL="0" indent="0">
              <a:buNone/>
            </a:pPr>
            <a:r>
              <a:rPr lang="en-US" altLang="zh-CN" dirty="0" smtClean="0"/>
              <a:t>         	gen(‘</a:t>
            </a:r>
            <a:r>
              <a:rPr lang="en-US" altLang="zh-CN" dirty="0" err="1" smtClean="0"/>
              <a:t>goto</a:t>
            </a:r>
            <a:r>
              <a:rPr lang="en-US" altLang="zh-CN" dirty="0" smtClean="0"/>
              <a:t>’ </a:t>
            </a:r>
            <a:r>
              <a:rPr lang="en-US" altLang="zh-CN" dirty="0" err="1" smtClean="0"/>
              <a:t>B.false</a:t>
            </a:r>
            <a:r>
              <a:rPr lang="en-US" altLang="zh-CN" dirty="0" smtClean="0"/>
              <a:t>) }</a:t>
            </a:r>
            <a:endParaRPr lang="en-US" altLang="zh-CN" dirty="0" smtClean="0"/>
          </a:p>
          <a:p>
            <a:pPr marL="0" indent="0">
              <a:spcBef>
                <a:spcPts val="1800"/>
              </a:spcBef>
              <a:buNone/>
            </a:pPr>
            <a:r>
              <a:rPr lang="en-US" altLang="zh-CN" dirty="0" smtClean="0"/>
              <a:t>B </a:t>
            </a:r>
            <a:r>
              <a:rPr lang="en-US" altLang="zh-CN" dirty="0" smtClean="0">
                <a:sym typeface="Symbol" panose="05050102010706020507" pitchFamily="18" charset="2"/>
              </a:rPr>
              <a:t></a:t>
            </a:r>
            <a:r>
              <a:rPr lang="en-US" altLang="zh-CN" dirty="0" smtClean="0"/>
              <a:t> </a:t>
            </a:r>
            <a:r>
              <a:rPr lang="en-US" altLang="zh-CN" b="1" dirty="0" smtClean="0"/>
              <a:t>true</a:t>
            </a:r>
            <a:endParaRPr lang="en-US" altLang="zh-CN" b="1" dirty="0" smtClean="0"/>
          </a:p>
          <a:p>
            <a:pPr marL="0" indent="0">
              <a:buNone/>
            </a:pPr>
            <a:r>
              <a:rPr lang="en-US" altLang="zh-CN" dirty="0" smtClean="0"/>
              <a:t>{</a:t>
            </a:r>
            <a:r>
              <a:rPr lang="en-US" altLang="zh-CN" dirty="0" err="1" smtClean="0"/>
              <a:t>B.code</a:t>
            </a:r>
            <a:r>
              <a:rPr lang="en-US" altLang="zh-CN" dirty="0" smtClean="0"/>
              <a:t> = gen(‘</a:t>
            </a:r>
            <a:r>
              <a:rPr lang="en-US" altLang="zh-CN" dirty="0" err="1" smtClean="0"/>
              <a:t>goto</a:t>
            </a:r>
            <a:r>
              <a:rPr lang="en-US" altLang="zh-CN" dirty="0" smtClean="0"/>
              <a:t>’ </a:t>
            </a:r>
            <a:r>
              <a:rPr lang="en-US" altLang="zh-CN" dirty="0" err="1" smtClean="0"/>
              <a:t>B.true</a:t>
            </a:r>
            <a:r>
              <a:rPr lang="en-US" altLang="zh-CN" dirty="0" smtClean="0"/>
              <a:t>)}</a:t>
            </a:r>
            <a:endParaRPr lang="en-US" altLang="zh-CN" dirty="0" smtClean="0"/>
          </a:p>
          <a:p>
            <a:pPr marL="0" indent="0">
              <a:spcBef>
                <a:spcPts val="1800"/>
              </a:spcBef>
              <a:buNone/>
            </a:pPr>
            <a:r>
              <a:rPr lang="en-US" altLang="zh-CN" dirty="0" smtClean="0"/>
              <a:t>B </a:t>
            </a:r>
            <a:r>
              <a:rPr lang="en-US" altLang="zh-CN" dirty="0" smtClean="0">
                <a:sym typeface="Symbol" panose="05050102010706020507" pitchFamily="18" charset="2"/>
              </a:rPr>
              <a:t></a:t>
            </a:r>
            <a:r>
              <a:rPr lang="en-US" altLang="zh-CN" dirty="0" smtClean="0"/>
              <a:t> </a:t>
            </a:r>
            <a:r>
              <a:rPr lang="en-US" altLang="zh-CN" b="1" dirty="0" smtClean="0"/>
              <a:t>false</a:t>
            </a:r>
            <a:endParaRPr lang="en-US" altLang="zh-CN" b="1" dirty="0" smtClean="0"/>
          </a:p>
          <a:p>
            <a:pPr marL="0" indent="0">
              <a:buNone/>
            </a:pPr>
            <a:r>
              <a:rPr lang="en-US" altLang="zh-CN" dirty="0" smtClean="0"/>
              <a:t>{</a:t>
            </a:r>
            <a:r>
              <a:rPr lang="en-US" altLang="zh-CN" dirty="0" err="1" smtClean="0"/>
              <a:t>B.code</a:t>
            </a:r>
            <a:r>
              <a:rPr lang="en-US" altLang="zh-CN" dirty="0" smtClean="0"/>
              <a:t> = gen(‘</a:t>
            </a:r>
            <a:r>
              <a:rPr lang="en-US" altLang="zh-CN" dirty="0" err="1" smtClean="0"/>
              <a:t>goto</a:t>
            </a:r>
            <a:r>
              <a:rPr lang="en-US" altLang="zh-CN" dirty="0" smtClean="0"/>
              <a:t>’ </a:t>
            </a:r>
            <a:r>
              <a:rPr lang="en-US" altLang="zh-CN" dirty="0" err="1" smtClean="0"/>
              <a:t>B.false</a:t>
            </a:r>
            <a:r>
              <a:rPr lang="en-US" altLang="zh-CN" dirty="0" smtClean="0"/>
              <a:t>)}</a:t>
            </a: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376259">
                                            <p:txEl>
                                              <p:pRg st="4" end="4"/>
                                            </p:txEl>
                                          </p:spTgt>
                                        </p:tgtEl>
                                        <p:attrNameLst>
                                          <p:attrName>style.visibility</p:attrName>
                                        </p:attrNameLst>
                                      </p:cBhvr>
                                      <p:to>
                                        <p:strVal val="visible"/>
                                      </p:to>
                                    </p:set>
                                    <p:animEffect transition="in" filter="box(in)">
                                      <p:cBhvr>
                                        <p:cTn id="7" dur="500"/>
                                        <p:tgtEl>
                                          <p:spTgt spid="1376259">
                                            <p:txEl>
                                              <p:pRg st="4" end="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376259">
                                            <p:txEl>
                                              <p:pRg st="5" end="5"/>
                                            </p:txEl>
                                          </p:spTgt>
                                        </p:tgtEl>
                                        <p:attrNameLst>
                                          <p:attrName>style.visibility</p:attrName>
                                        </p:attrNameLst>
                                      </p:cBhvr>
                                      <p:to>
                                        <p:strVal val="visible"/>
                                      </p:to>
                                    </p:set>
                                    <p:animEffect transition="in" filter="box(in)">
                                      <p:cBhvr>
                                        <p:cTn id="10" dur="500"/>
                                        <p:tgtEl>
                                          <p:spTgt spid="1376259">
                                            <p:txEl>
                                              <p:pRg st="5" end="5"/>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376259">
                                            <p:txEl>
                                              <p:pRg st="6" end="6"/>
                                            </p:txEl>
                                          </p:spTgt>
                                        </p:tgtEl>
                                        <p:attrNameLst>
                                          <p:attrName>style.visibility</p:attrName>
                                        </p:attrNameLst>
                                      </p:cBhvr>
                                      <p:to>
                                        <p:strVal val="visible"/>
                                      </p:to>
                                    </p:set>
                                    <p:animEffect transition="in" filter="box(in)">
                                      <p:cBhvr>
                                        <p:cTn id="13" dur="500"/>
                                        <p:tgtEl>
                                          <p:spTgt spid="1376259">
                                            <p:txEl>
                                              <p:pRg st="6" end="6"/>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376259">
                                            <p:txEl>
                                              <p:pRg st="7" end="7"/>
                                            </p:txEl>
                                          </p:spTgt>
                                        </p:tgtEl>
                                        <p:attrNameLst>
                                          <p:attrName>style.visibility</p:attrName>
                                        </p:attrNameLst>
                                      </p:cBhvr>
                                      <p:to>
                                        <p:strVal val="visible"/>
                                      </p:to>
                                    </p:set>
                                    <p:animEffect transition="in" filter="box(in)">
                                      <p:cBhvr>
                                        <p:cTn id="16" dur="500"/>
                                        <p:tgtEl>
                                          <p:spTgt spid="13762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zh-CN" altLang="en-US" smtClean="0"/>
              <a:t>控制流语句及布尔表达式翻译</a:t>
            </a:r>
            <a:endParaRPr lang="zh-CN" altLang="en-US" smtClean="0"/>
          </a:p>
        </p:txBody>
      </p:sp>
      <p:sp>
        <p:nvSpPr>
          <p:cNvPr id="3" name="内容占位符 2"/>
          <p:cNvSpPr>
            <a:spLocks noGrp="1"/>
          </p:cNvSpPr>
          <p:nvPr>
            <p:ph idx="1"/>
          </p:nvPr>
        </p:nvSpPr>
        <p:spPr/>
        <p:txBody>
          <a:bodyPr/>
          <a:lstStyle/>
          <a:p>
            <a:endParaRPr lang="zh-CN" altLang="en-US"/>
          </a:p>
        </p:txBody>
      </p:sp>
      <p:pic>
        <p:nvPicPr>
          <p:cNvPr id="57348" name="Picture 2"/>
          <p:cNvPicPr>
            <a:picLocks noChangeAspect="1" noChangeArrowheads="1"/>
          </p:cNvPicPr>
          <p:nvPr/>
        </p:nvPicPr>
        <p:blipFill>
          <a:blip r:embed="rId1" cstate="print"/>
          <a:srcRect/>
          <a:stretch>
            <a:fillRect/>
          </a:stretch>
        </p:blipFill>
        <p:spPr bwMode="auto">
          <a:xfrm>
            <a:off x="76200" y="1828800"/>
            <a:ext cx="4267200" cy="4224338"/>
          </a:xfrm>
          <a:prstGeom prst="rect">
            <a:avLst/>
          </a:prstGeom>
          <a:noFill/>
          <a:ln w="38100" algn="ctr">
            <a:noFill/>
            <a:miter lim="800000"/>
            <a:headEnd/>
            <a:tailEnd/>
          </a:ln>
        </p:spPr>
      </p:pic>
      <p:pic>
        <p:nvPicPr>
          <p:cNvPr id="57349" name="Picture 3"/>
          <p:cNvPicPr>
            <a:picLocks noChangeAspect="1" noChangeArrowheads="1"/>
          </p:cNvPicPr>
          <p:nvPr/>
        </p:nvPicPr>
        <p:blipFill>
          <a:blip r:embed="rId2" cstate="print"/>
          <a:srcRect/>
          <a:stretch>
            <a:fillRect/>
          </a:stretch>
        </p:blipFill>
        <p:spPr bwMode="auto">
          <a:xfrm>
            <a:off x="4478338" y="1828800"/>
            <a:ext cx="4665662" cy="4114800"/>
          </a:xfrm>
          <a:prstGeom prst="rect">
            <a:avLst/>
          </a:prstGeom>
          <a:noFill/>
          <a:ln w="38100" algn="ctr">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三地址代码中的“地址”</a:t>
            </a:r>
            <a:endParaRPr lang="zh-CN" altLang="en-US" dirty="0"/>
          </a:p>
        </p:txBody>
      </p:sp>
      <p:sp>
        <p:nvSpPr>
          <p:cNvPr id="3" name="内容占位符 2"/>
          <p:cNvSpPr>
            <a:spLocks noGrp="1"/>
          </p:cNvSpPr>
          <p:nvPr>
            <p:ph idx="1"/>
          </p:nvPr>
        </p:nvSpPr>
        <p:spPr>
          <a:xfrm>
            <a:off x="628650" y="1825625"/>
            <a:ext cx="7886700" cy="4786190"/>
          </a:xfrm>
        </p:spPr>
        <p:txBody>
          <a:bodyPr>
            <a:normAutofit/>
          </a:bodyPr>
          <a:lstStyle/>
          <a:p>
            <a:r>
              <a:rPr lang="zh-CN" altLang="en-US" sz="2400" dirty="0" smtClean="0"/>
              <a:t>名字（源程序中的变量）</a:t>
            </a:r>
            <a:endParaRPr lang="en-US" altLang="zh-CN" sz="2400" dirty="0" smtClean="0"/>
          </a:p>
          <a:p>
            <a:pPr lvl="1"/>
            <a:r>
              <a:rPr lang="zh-CN" altLang="en-US" sz="2000" dirty="0" smtClean="0"/>
              <a:t>实现中，使用指向符号表条目的指针</a:t>
            </a:r>
            <a:endParaRPr lang="en-US" altLang="zh-CN" sz="2000" dirty="0" smtClean="0"/>
          </a:p>
          <a:p>
            <a:pPr lvl="1"/>
            <a:endParaRPr lang="en-US" altLang="zh-CN" sz="2000" dirty="0"/>
          </a:p>
          <a:p>
            <a:r>
              <a:rPr lang="zh-CN" altLang="en-US" sz="2400" dirty="0" smtClean="0"/>
              <a:t>常量</a:t>
            </a:r>
            <a:endParaRPr lang="en-US" altLang="zh-CN" sz="2400" dirty="0" smtClean="0"/>
          </a:p>
          <a:p>
            <a:pPr lvl="1"/>
            <a:endParaRPr lang="en-US" altLang="zh-CN" sz="2000" dirty="0"/>
          </a:p>
          <a:p>
            <a:r>
              <a:rPr lang="zh-CN" altLang="en-US" sz="2400" dirty="0" smtClean="0"/>
              <a:t>编译器生成的临时变量</a:t>
            </a:r>
            <a:endParaRPr lang="zh-CN" altLang="en-US" sz="2400"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r>
              <a:rPr lang="zh-CN" altLang="en-US" dirty="0" smtClean="0"/>
              <a:t>布尔表达式及控制流语句翻译示例</a:t>
            </a:r>
            <a:endParaRPr lang="zh-CN" altLang="en-US" dirty="0" smtClean="0"/>
          </a:p>
        </p:txBody>
      </p:sp>
      <p:sp>
        <p:nvSpPr>
          <p:cNvPr id="3" name="内容占位符 2"/>
          <p:cNvSpPr>
            <a:spLocks noGrp="1"/>
          </p:cNvSpPr>
          <p:nvPr>
            <p:ph idx="1"/>
          </p:nvPr>
        </p:nvSpPr>
        <p:spPr>
          <a:xfrm>
            <a:off x="628650" y="2203937"/>
            <a:ext cx="7886700" cy="3973025"/>
          </a:xfrm>
        </p:spPr>
        <p:txBody>
          <a:bodyPr/>
          <a:lstStyle/>
          <a:p>
            <a:r>
              <a:rPr lang="en-US" altLang="zh-CN" dirty="0" smtClean="0"/>
              <a:t>if (x&lt;100 </a:t>
            </a:r>
            <a:r>
              <a:rPr lang="en-US" altLang="zh-CN" dirty="0" smtClean="0">
                <a:latin typeface="Arial" panose="020B0604020202020204" pitchFamily="34" charset="0"/>
                <a:cs typeface="Arial" panose="020B0604020202020204" pitchFamily="34" charset="0"/>
              </a:rPr>
              <a:t>|| </a:t>
            </a:r>
            <a:r>
              <a:rPr lang="en-US" altLang="zh-CN" dirty="0" smtClean="0"/>
              <a:t>x&gt;200 &amp;&amp; x!=y) x=0;</a:t>
            </a:r>
            <a:endParaRPr lang="zh-CN" altLang="en-US" dirty="0" smtClean="0"/>
          </a:p>
        </p:txBody>
      </p:sp>
      <p:pic>
        <p:nvPicPr>
          <p:cNvPr id="58372" name="Picture 2"/>
          <p:cNvPicPr>
            <a:picLocks noChangeAspect="1" noChangeArrowheads="1"/>
          </p:cNvPicPr>
          <p:nvPr/>
        </p:nvPicPr>
        <p:blipFill>
          <a:blip r:embed="rId1" cstate="print"/>
          <a:srcRect/>
          <a:stretch>
            <a:fillRect/>
          </a:stretch>
        </p:blipFill>
        <p:spPr bwMode="auto">
          <a:xfrm>
            <a:off x="2708031" y="3055813"/>
            <a:ext cx="4126524" cy="3256086"/>
          </a:xfrm>
          <a:prstGeom prst="rect">
            <a:avLst/>
          </a:prstGeom>
          <a:noFill/>
          <a:ln w="38100" algn="ctr">
            <a:noFill/>
            <a:miter lim="800000"/>
            <a:headEnd/>
            <a:tailEnd/>
          </a:ln>
        </p:spPr>
      </p:pic>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r>
              <a:rPr lang="zh-CN" altLang="en-US" smtClean="0"/>
              <a:t>避免冗余的</a:t>
            </a:r>
            <a:r>
              <a:rPr lang="en-US" altLang="zh-CN" smtClean="0"/>
              <a:t>goto</a:t>
            </a:r>
            <a:r>
              <a:rPr lang="zh-CN" altLang="en-US" smtClean="0"/>
              <a:t>指令</a:t>
            </a:r>
            <a:endParaRPr lang="zh-CN" altLang="en-US" dirty="0" smtClean="0"/>
          </a:p>
        </p:txBody>
      </p:sp>
      <p:sp>
        <p:nvSpPr>
          <p:cNvPr id="3" name="内容占位符 2"/>
          <p:cNvSpPr>
            <a:spLocks noGrp="1"/>
          </p:cNvSpPr>
          <p:nvPr>
            <p:ph idx="1"/>
          </p:nvPr>
        </p:nvSpPr>
        <p:spPr>
          <a:xfrm>
            <a:off x="628650" y="1825624"/>
            <a:ext cx="7886700" cy="4856529"/>
          </a:xfrm>
        </p:spPr>
        <p:txBody>
          <a:bodyPr>
            <a:normAutofit/>
          </a:bodyPr>
          <a:lstStyle/>
          <a:p>
            <a:r>
              <a:rPr lang="zh-CN" altLang="en-US" sz="2400" dirty="0" smtClean="0"/>
              <a:t>在上面的例子中</a:t>
            </a:r>
            <a:r>
              <a:rPr lang="en-US" altLang="zh-CN" sz="2400" dirty="0" err="1" smtClean="0"/>
              <a:t>goto</a:t>
            </a:r>
            <a:r>
              <a:rPr lang="en-US" altLang="zh-CN" sz="2400" dirty="0" smtClean="0"/>
              <a:t> L</a:t>
            </a:r>
            <a:r>
              <a:rPr lang="en-US" altLang="zh-CN" sz="2400" baseline="-25000" dirty="0" smtClean="0"/>
              <a:t>3</a:t>
            </a:r>
            <a:r>
              <a:rPr lang="zh-CN" altLang="en-US" sz="2400" dirty="0" smtClean="0"/>
              <a:t>是冗余的</a:t>
            </a:r>
            <a:endParaRPr lang="en-US" altLang="zh-CN" sz="2400" dirty="0" smtClean="0"/>
          </a:p>
          <a:p>
            <a:endParaRPr lang="en-US" altLang="zh-CN" sz="2400" dirty="0" smtClean="0"/>
          </a:p>
          <a:p>
            <a:r>
              <a:rPr lang="en-US" altLang="zh-CN" sz="2400" dirty="0" smtClean="0"/>
              <a:t>x&gt;200</a:t>
            </a:r>
            <a:r>
              <a:rPr lang="zh-CN" altLang="en-US" sz="2400" dirty="0" smtClean="0"/>
              <a:t>翻译成</a:t>
            </a:r>
            <a:endParaRPr lang="en-US" altLang="zh-CN" sz="2400" dirty="0" smtClean="0"/>
          </a:p>
          <a:p>
            <a:endParaRPr lang="en-US" altLang="zh-CN" sz="2400" dirty="0" smtClean="0"/>
          </a:p>
          <a:p>
            <a:pPr marL="0" indent="0">
              <a:buNone/>
            </a:pPr>
            <a:r>
              <a:rPr lang="zh-CN" altLang="en-US" sz="2400" dirty="0" smtClean="0"/>
              <a:t>可以换成下面这样</a:t>
            </a:r>
            <a:endParaRPr lang="en-US" altLang="zh-CN" sz="2400" dirty="0" smtClean="0"/>
          </a:p>
          <a:p>
            <a:pPr marL="0" indent="0">
              <a:buNone/>
            </a:pPr>
            <a:endParaRPr lang="en-US" altLang="zh-CN" sz="2400" dirty="0"/>
          </a:p>
          <a:p>
            <a:endParaRPr lang="en-US" altLang="zh-CN" sz="2400" dirty="0" smtClean="0"/>
          </a:p>
          <a:p>
            <a:pPr marL="0" indent="0">
              <a:buNone/>
            </a:pPr>
            <a:r>
              <a:rPr lang="en-US" altLang="zh-CN" sz="2400" dirty="0" err="1" smtClean="0"/>
              <a:t>ifFalse</a:t>
            </a:r>
            <a:r>
              <a:rPr lang="zh-CN" altLang="en-US" sz="2400" dirty="0" smtClean="0"/>
              <a:t>指令利用了控制流在指令序列中会自然流动到下一个指令，因此当</a:t>
            </a:r>
            <a:r>
              <a:rPr lang="en-US" altLang="zh-CN" sz="2400" dirty="0" smtClean="0"/>
              <a:t>x&gt;200</a:t>
            </a:r>
            <a:r>
              <a:rPr lang="zh-CN" altLang="en-US" sz="2400" dirty="0" smtClean="0"/>
              <a:t>时，控制流直接“穿越”（</a:t>
            </a:r>
            <a:r>
              <a:rPr lang="en-US" altLang="zh-CN" sz="2400" dirty="0" smtClean="0"/>
              <a:t>fall through</a:t>
            </a:r>
            <a:r>
              <a:rPr lang="zh-CN" altLang="en-US" sz="2400" dirty="0" smtClean="0"/>
              <a:t>）到</a:t>
            </a:r>
            <a:r>
              <a:rPr lang="en-US" altLang="zh-CN" sz="2400" dirty="0" smtClean="0"/>
              <a:t>L</a:t>
            </a:r>
            <a:r>
              <a:rPr lang="en-US" altLang="zh-CN" sz="2400" baseline="-25000" dirty="0" smtClean="0"/>
              <a:t>4</a:t>
            </a:r>
            <a:r>
              <a:rPr lang="zh-CN" altLang="en-US" sz="2400" dirty="0" smtClean="0"/>
              <a:t>，从而</a:t>
            </a:r>
            <a:r>
              <a:rPr lang="zh-CN" altLang="en-US" sz="2400" dirty="0"/>
              <a:t>减少一条</a:t>
            </a:r>
            <a:r>
              <a:rPr lang="en-US" altLang="zh-CN" sz="2400" dirty="0" err="1"/>
              <a:t>goto</a:t>
            </a:r>
            <a:r>
              <a:rPr lang="zh-CN" altLang="en-US" sz="2400" dirty="0"/>
              <a:t>指令</a:t>
            </a:r>
            <a:endParaRPr lang="en-US" altLang="zh-CN" sz="2400" dirty="0" smtClean="0"/>
          </a:p>
        </p:txBody>
      </p:sp>
      <p:pic>
        <p:nvPicPr>
          <p:cNvPr id="59396" name="Picture 3"/>
          <p:cNvPicPr>
            <a:picLocks noChangeAspect="1" noChangeArrowheads="1"/>
          </p:cNvPicPr>
          <p:nvPr/>
        </p:nvPicPr>
        <p:blipFill>
          <a:blip r:embed="rId1" cstate="print"/>
          <a:srcRect/>
          <a:stretch>
            <a:fillRect/>
          </a:stretch>
        </p:blipFill>
        <p:spPr bwMode="auto">
          <a:xfrm>
            <a:off x="2855615" y="2850725"/>
            <a:ext cx="2743200" cy="698500"/>
          </a:xfrm>
          <a:prstGeom prst="rect">
            <a:avLst/>
          </a:prstGeom>
          <a:noFill/>
          <a:ln w="38100" algn="ctr">
            <a:noFill/>
            <a:miter lim="800000"/>
            <a:headEnd/>
            <a:tailEnd/>
          </a:ln>
        </p:spPr>
      </p:pic>
      <p:pic>
        <p:nvPicPr>
          <p:cNvPr id="59397" name="Picture 5"/>
          <p:cNvPicPr>
            <a:picLocks noChangeAspect="1" noChangeArrowheads="1"/>
          </p:cNvPicPr>
          <p:nvPr/>
        </p:nvPicPr>
        <p:blipFill>
          <a:blip r:embed="rId2" cstate="print"/>
          <a:srcRect/>
          <a:stretch>
            <a:fillRect/>
          </a:stretch>
        </p:blipFill>
        <p:spPr bwMode="auto">
          <a:xfrm>
            <a:off x="2031656" y="4230441"/>
            <a:ext cx="3436173" cy="505681"/>
          </a:xfrm>
          <a:prstGeom prst="rect">
            <a:avLst/>
          </a:prstGeom>
          <a:noFill/>
          <a:ln w="38100" algn="ctr">
            <a:noFill/>
            <a:miter lim="800000"/>
            <a:headEnd/>
            <a:tailEnd/>
          </a:ln>
        </p:spPr>
      </p:pic>
      <p:pic>
        <p:nvPicPr>
          <p:cNvPr id="7" name="Picture 2"/>
          <p:cNvPicPr>
            <a:picLocks noChangeAspect="1" noChangeArrowheads="1"/>
          </p:cNvPicPr>
          <p:nvPr/>
        </p:nvPicPr>
        <p:blipFill>
          <a:blip r:embed="rId3" cstate="print"/>
          <a:srcRect/>
          <a:stretch>
            <a:fillRect/>
          </a:stretch>
        </p:blipFill>
        <p:spPr bwMode="auto">
          <a:xfrm>
            <a:off x="5773190" y="395646"/>
            <a:ext cx="2933012" cy="2314330"/>
          </a:xfrm>
          <a:prstGeom prst="rect">
            <a:avLst/>
          </a:prstGeom>
          <a:noFill/>
          <a:ln w="38100" algn="ctr">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dissolve">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dissolve">
                                      <p:cBhvr>
                                        <p:cTn id="1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r>
              <a:rPr lang="zh-CN" altLang="en-US" smtClean="0"/>
              <a:t>避免冗余的</a:t>
            </a:r>
            <a:r>
              <a:rPr lang="en-US" altLang="zh-CN" smtClean="0"/>
              <a:t>goto</a:t>
            </a:r>
            <a:r>
              <a:rPr lang="zh-CN" altLang="en-US" smtClean="0"/>
              <a:t>指令</a:t>
            </a:r>
            <a:endParaRPr lang="zh-CN" altLang="en-US" dirty="0" smtClean="0"/>
          </a:p>
        </p:txBody>
      </p:sp>
      <p:sp>
        <p:nvSpPr>
          <p:cNvPr id="3" name="内容占位符 2"/>
          <p:cNvSpPr>
            <a:spLocks noGrp="1"/>
          </p:cNvSpPr>
          <p:nvPr>
            <p:ph idx="1"/>
          </p:nvPr>
        </p:nvSpPr>
        <p:spPr>
          <a:xfrm>
            <a:off x="628650" y="1825624"/>
            <a:ext cx="7886700" cy="4856529"/>
          </a:xfrm>
        </p:spPr>
        <p:txBody>
          <a:bodyPr>
            <a:normAutofit/>
          </a:bodyPr>
          <a:lstStyle/>
          <a:p>
            <a:r>
              <a:rPr lang="zh-CN" altLang="en-US" sz="2400" dirty="0" smtClean="0"/>
              <a:t>引入一个特殊标号“</a:t>
            </a:r>
            <a:r>
              <a:rPr lang="en-US" altLang="zh-CN" sz="2400" dirty="0" smtClean="0"/>
              <a:t>fall</a:t>
            </a:r>
            <a:r>
              <a:rPr lang="zh-CN" altLang="en-US" sz="2400" dirty="0" smtClean="0"/>
              <a:t>”</a:t>
            </a:r>
            <a:r>
              <a:rPr lang="en-US" altLang="zh-CN" sz="2400" dirty="0" smtClean="0"/>
              <a:t>(</a:t>
            </a:r>
            <a:r>
              <a:rPr lang="zh-CN" altLang="en-US" sz="2400" dirty="0" smtClean="0"/>
              <a:t>穿越，</a:t>
            </a:r>
            <a:r>
              <a:rPr lang="en-US" altLang="zh-CN" sz="2400" dirty="0" smtClean="0"/>
              <a:t>fall through)</a:t>
            </a:r>
            <a:r>
              <a:rPr lang="zh-CN" altLang="en-US" sz="2400" dirty="0" smtClean="0"/>
              <a:t>，表示不要生成任何跳转指令</a:t>
            </a:r>
            <a:endParaRPr lang="en-US" altLang="zh-CN" sz="2400" dirty="0" smtClean="0"/>
          </a:p>
          <a:p>
            <a:endParaRPr lang="en-US" altLang="zh-CN" sz="2400" dirty="0" smtClean="0"/>
          </a:p>
          <a:p>
            <a:r>
              <a:rPr lang="en-US" altLang="zh-CN" sz="2400" dirty="0" smtClean="0"/>
              <a:t>S → if (B) S</a:t>
            </a:r>
            <a:r>
              <a:rPr lang="en-US" altLang="zh-CN" sz="2400" baseline="-25000" dirty="0" smtClean="0"/>
              <a:t>1</a:t>
            </a:r>
            <a:r>
              <a:rPr lang="zh-CN" altLang="en-US" sz="2400" dirty="0" smtClean="0"/>
              <a:t>的新语义规则</a:t>
            </a:r>
            <a:endParaRPr lang="en-US" altLang="zh-CN" sz="2400" dirty="0" smtClean="0"/>
          </a:p>
          <a:p>
            <a:endParaRPr lang="en-US" altLang="zh-CN" sz="2400" dirty="0" smtClean="0"/>
          </a:p>
          <a:p>
            <a:endParaRPr lang="en-US" altLang="zh-CN" sz="2400" dirty="0"/>
          </a:p>
          <a:p>
            <a:endParaRPr lang="en-US" altLang="zh-CN" sz="2400" dirty="0" smtClean="0"/>
          </a:p>
          <a:p>
            <a:r>
              <a:rPr lang="zh-CN" altLang="en-US" sz="2400" dirty="0" smtClean="0"/>
              <a:t>对于</a:t>
            </a:r>
            <a:r>
              <a:rPr lang="en-US" altLang="zh-CN" sz="2400" dirty="0" smtClean="0"/>
              <a:t>if-else</a:t>
            </a:r>
            <a:r>
              <a:rPr lang="zh-CN" altLang="en-US" sz="2400" dirty="0" smtClean="0"/>
              <a:t>和</a:t>
            </a:r>
            <a:r>
              <a:rPr lang="en-US" altLang="zh-CN" sz="2400" dirty="0" smtClean="0"/>
              <a:t>while</a:t>
            </a:r>
            <a:r>
              <a:rPr lang="zh-CN" altLang="en-US" sz="2400" dirty="0" smtClean="0"/>
              <a:t>语句的规则也将</a:t>
            </a:r>
            <a:r>
              <a:rPr lang="en-US" altLang="zh-CN" sz="2400" dirty="0" err="1" smtClean="0"/>
              <a:t>B.true</a:t>
            </a:r>
            <a:r>
              <a:rPr lang="zh-CN" altLang="en-US" sz="2400" dirty="0" smtClean="0"/>
              <a:t>设为</a:t>
            </a:r>
            <a:r>
              <a:rPr lang="en-US" altLang="zh-CN" sz="2400" dirty="0" smtClean="0"/>
              <a:t>fall</a:t>
            </a:r>
            <a:endParaRPr lang="en-US" altLang="zh-CN" sz="2400" dirty="0" smtClean="0"/>
          </a:p>
        </p:txBody>
      </p:sp>
      <p:pic>
        <p:nvPicPr>
          <p:cNvPr id="59398" name="Picture 6"/>
          <p:cNvPicPr>
            <a:picLocks noChangeAspect="1" noChangeArrowheads="1"/>
          </p:cNvPicPr>
          <p:nvPr/>
        </p:nvPicPr>
        <p:blipFill>
          <a:blip r:embed="rId1" cstate="print"/>
          <a:srcRect/>
          <a:stretch>
            <a:fillRect/>
          </a:stretch>
        </p:blipFill>
        <p:spPr bwMode="auto">
          <a:xfrm>
            <a:off x="2367980" y="3575539"/>
            <a:ext cx="3915105" cy="1076934"/>
          </a:xfrm>
          <a:prstGeom prst="rect">
            <a:avLst/>
          </a:prstGeom>
          <a:noFill/>
          <a:ln w="38100" algn="ctr">
            <a:noFill/>
            <a:miter lim="800000"/>
            <a:headEnd/>
            <a:tailEnd/>
          </a:ln>
        </p:spPr>
      </p:pic>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r>
              <a:rPr lang="zh-CN" altLang="en-US" dirty="0" smtClean="0"/>
              <a:t>利用“穿越”修改布尔表达式的语义规则</a:t>
            </a:r>
            <a:endParaRPr lang="zh-CN" altLang="en-US" dirty="0" smtClean="0"/>
          </a:p>
        </p:txBody>
      </p:sp>
      <p:pic>
        <p:nvPicPr>
          <p:cNvPr id="60420" name="Picture 2"/>
          <p:cNvPicPr>
            <a:picLocks noGrp="1" noChangeAspect="1" noChangeArrowheads="1"/>
          </p:cNvPicPr>
          <p:nvPr>
            <p:ph idx="4294967295"/>
          </p:nvPr>
        </p:nvPicPr>
        <p:blipFill>
          <a:blip r:embed="rId1" cstate="print"/>
          <a:stretch>
            <a:fillRect/>
          </a:stretch>
        </p:blipFill>
        <p:spPr>
          <a:xfrm>
            <a:off x="254909" y="2215663"/>
            <a:ext cx="8889091" cy="3411414"/>
          </a:xfrm>
          <a:noFill/>
        </p:spPr>
      </p:pic>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r>
              <a:rPr lang="zh-CN" altLang="en-US" smtClean="0"/>
              <a:t>利用“穿越”修改布尔表达式的语义规则</a:t>
            </a:r>
            <a:endParaRPr lang="zh-CN" altLang="en-US" dirty="0" smtClean="0"/>
          </a:p>
        </p:txBody>
      </p:sp>
      <p:sp>
        <p:nvSpPr>
          <p:cNvPr id="60419" name="文本占位符 5"/>
          <p:cNvSpPr>
            <a:spLocks noGrp="1"/>
          </p:cNvSpPr>
          <p:nvPr>
            <p:ph type="body" idx="1"/>
          </p:nvPr>
        </p:nvSpPr>
        <p:spPr/>
        <p:txBody>
          <a:bodyPr/>
          <a:lstStyle/>
          <a:p>
            <a:r>
              <a:rPr lang="zh-CN" altLang="en-US" dirty="0" smtClean="0"/>
              <a:t>注意</a:t>
            </a:r>
            <a:r>
              <a:rPr lang="en-US" altLang="zh-CN" dirty="0" err="1" smtClean="0"/>
              <a:t>B.true</a:t>
            </a:r>
            <a:r>
              <a:rPr lang="en-US" altLang="zh-CN" dirty="0" smtClean="0"/>
              <a:t>=fall</a:t>
            </a:r>
            <a:r>
              <a:rPr lang="zh-CN" altLang="en-US" dirty="0" smtClean="0"/>
              <a:t>时，还得为</a:t>
            </a:r>
            <a:r>
              <a:rPr lang="en-US" altLang="zh-CN" dirty="0" smtClean="0"/>
              <a:t>B</a:t>
            </a:r>
            <a:r>
              <a:rPr lang="en-US" altLang="zh-CN" baseline="-25000" dirty="0" smtClean="0"/>
              <a:t>1</a:t>
            </a:r>
            <a:r>
              <a:rPr lang="en-US" altLang="zh-CN" dirty="0" smtClean="0"/>
              <a:t>.true new</a:t>
            </a:r>
            <a:r>
              <a:rPr lang="zh-CN" altLang="en-US" dirty="0" smtClean="0"/>
              <a:t>一个</a:t>
            </a:r>
            <a:r>
              <a:rPr lang="en-US" altLang="zh-CN" dirty="0" smtClean="0"/>
              <a:t>label</a:t>
            </a:r>
            <a:endParaRPr lang="zh-CN" altLang="en-US" dirty="0" smtClean="0"/>
          </a:p>
        </p:txBody>
      </p:sp>
      <p:pic>
        <p:nvPicPr>
          <p:cNvPr id="60421" name="Picture 3"/>
          <p:cNvPicPr>
            <a:picLocks noChangeAspect="1" noChangeArrowheads="1"/>
          </p:cNvPicPr>
          <p:nvPr/>
        </p:nvPicPr>
        <p:blipFill>
          <a:blip r:embed="rId1" cstate="print"/>
          <a:srcRect/>
          <a:stretch>
            <a:fillRect/>
          </a:stretch>
        </p:blipFill>
        <p:spPr bwMode="auto">
          <a:xfrm>
            <a:off x="628650" y="2660040"/>
            <a:ext cx="8102070" cy="3516923"/>
          </a:xfrm>
          <a:prstGeom prst="rect">
            <a:avLst/>
          </a:prstGeom>
          <a:noFill/>
          <a:ln w="38100" algn="ctr">
            <a:noFill/>
            <a:miter lim="800000"/>
            <a:headEnd/>
            <a:tailEnd/>
          </a:ln>
        </p:spPr>
      </p:pic>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r>
              <a:rPr lang="en-US" altLang="zh-CN" dirty="0" smtClean="0"/>
              <a:t>B →B</a:t>
            </a:r>
            <a:r>
              <a:rPr lang="en-US" altLang="zh-CN" baseline="-25000" dirty="0" smtClean="0"/>
              <a:t>1</a:t>
            </a:r>
            <a:r>
              <a:rPr lang="en-US" altLang="zh-CN" dirty="0" smtClean="0"/>
              <a:t>&amp;&amp;B</a:t>
            </a:r>
            <a:r>
              <a:rPr lang="en-US" altLang="zh-CN" baseline="-25000" dirty="0" smtClean="0"/>
              <a:t>2</a:t>
            </a:r>
            <a:r>
              <a:rPr lang="zh-CN" altLang="en-US" dirty="0" smtClean="0"/>
              <a:t>带“穿越”的语义规则</a:t>
            </a:r>
            <a:endParaRPr lang="zh-CN" altLang="en-US" dirty="0" smtClean="0"/>
          </a:p>
        </p:txBody>
      </p:sp>
      <p:sp>
        <p:nvSpPr>
          <p:cNvPr id="61443" name="内容占位符 2"/>
          <p:cNvSpPr>
            <a:spLocks noGrp="1"/>
          </p:cNvSpPr>
          <p:nvPr>
            <p:ph idx="1"/>
          </p:nvPr>
        </p:nvSpPr>
        <p:spPr/>
        <p:txBody>
          <a:bodyPr/>
          <a:lstStyle/>
          <a:p>
            <a:pPr marL="0" indent="0">
              <a:buNone/>
            </a:pPr>
            <a:r>
              <a:rPr lang="en-US" altLang="zh-CN" dirty="0" smtClean="0"/>
              <a:t>{B</a:t>
            </a:r>
            <a:r>
              <a:rPr lang="en-US" altLang="zh-CN" baseline="-25000" dirty="0" smtClean="0"/>
              <a:t>1</a:t>
            </a:r>
            <a:r>
              <a:rPr lang="en-US" altLang="zh-CN" dirty="0" smtClean="0"/>
              <a:t>.false= if (</a:t>
            </a:r>
            <a:r>
              <a:rPr lang="en-US" altLang="zh-CN" dirty="0" err="1" smtClean="0"/>
              <a:t>B.false</a:t>
            </a:r>
            <a:r>
              <a:rPr lang="en-US" altLang="zh-CN" dirty="0" smtClean="0"/>
              <a:t>=fall) </a:t>
            </a:r>
            <a:r>
              <a:rPr lang="en-US" altLang="zh-CN" dirty="0" err="1" smtClean="0"/>
              <a:t>newlabel</a:t>
            </a:r>
            <a:r>
              <a:rPr lang="en-US" altLang="zh-CN" dirty="0" smtClean="0"/>
              <a:t>() else </a:t>
            </a:r>
            <a:r>
              <a:rPr lang="en-US" altLang="zh-CN" dirty="0" err="1" smtClean="0"/>
              <a:t>B.false</a:t>
            </a:r>
            <a:r>
              <a:rPr lang="en-US" altLang="zh-CN" dirty="0" smtClean="0"/>
              <a:t> </a:t>
            </a:r>
            <a:endParaRPr lang="en-US" altLang="zh-CN" dirty="0" smtClean="0"/>
          </a:p>
          <a:p>
            <a:pPr marL="0" indent="0">
              <a:buNone/>
            </a:pPr>
            <a:r>
              <a:rPr lang="en-US" altLang="zh-CN" dirty="0" smtClean="0"/>
              <a:t> B</a:t>
            </a:r>
            <a:r>
              <a:rPr lang="en-US" altLang="zh-CN" baseline="-25000" dirty="0"/>
              <a:t>1</a:t>
            </a:r>
            <a:r>
              <a:rPr lang="en-US" altLang="zh-CN" dirty="0" smtClean="0"/>
              <a:t>.true = fall</a:t>
            </a:r>
            <a:endParaRPr lang="en-US" altLang="zh-CN" dirty="0" smtClean="0"/>
          </a:p>
          <a:p>
            <a:pPr marL="0" indent="0">
              <a:buNone/>
            </a:pPr>
            <a:r>
              <a:rPr lang="en-US" altLang="zh-CN" dirty="0" smtClean="0"/>
              <a:t> B</a:t>
            </a:r>
            <a:r>
              <a:rPr lang="en-US" altLang="zh-CN" baseline="-25000" dirty="0"/>
              <a:t>2</a:t>
            </a:r>
            <a:r>
              <a:rPr lang="en-US" altLang="zh-CN" dirty="0" smtClean="0"/>
              <a:t>.true = </a:t>
            </a:r>
            <a:r>
              <a:rPr lang="en-US" altLang="zh-CN" dirty="0" err="1" smtClean="0"/>
              <a:t>B.true</a:t>
            </a:r>
            <a:endParaRPr lang="en-US" altLang="zh-CN" dirty="0" smtClean="0"/>
          </a:p>
          <a:p>
            <a:pPr marL="0" indent="0">
              <a:buNone/>
            </a:pPr>
            <a:r>
              <a:rPr lang="en-US" altLang="zh-CN" dirty="0" smtClean="0"/>
              <a:t> B</a:t>
            </a:r>
            <a:r>
              <a:rPr lang="en-US" altLang="zh-CN" baseline="-25000" dirty="0"/>
              <a:t>2</a:t>
            </a:r>
            <a:r>
              <a:rPr lang="en-US" altLang="zh-CN" dirty="0" smtClean="0"/>
              <a:t>.false = </a:t>
            </a:r>
            <a:r>
              <a:rPr lang="en-US" altLang="zh-CN" dirty="0" err="1" smtClean="0"/>
              <a:t>B.false</a:t>
            </a:r>
            <a:endParaRPr lang="en-US" altLang="zh-CN" dirty="0" smtClean="0"/>
          </a:p>
          <a:p>
            <a:pPr marL="0" indent="0">
              <a:buNone/>
            </a:pPr>
            <a:r>
              <a:rPr lang="en-US" altLang="zh-CN" dirty="0" smtClean="0"/>
              <a:t> </a:t>
            </a:r>
            <a:r>
              <a:rPr lang="en-US" altLang="zh-CN" dirty="0" err="1" smtClean="0"/>
              <a:t>B.code</a:t>
            </a:r>
            <a:r>
              <a:rPr lang="en-US" altLang="zh-CN" dirty="0" smtClean="0"/>
              <a:t> = 	if (</a:t>
            </a:r>
            <a:r>
              <a:rPr lang="en-US" altLang="zh-CN" dirty="0" err="1" smtClean="0"/>
              <a:t>B.false</a:t>
            </a:r>
            <a:r>
              <a:rPr lang="en-US" altLang="zh-CN" dirty="0" smtClean="0"/>
              <a:t>=fall) </a:t>
            </a:r>
            <a:endParaRPr lang="en-US" altLang="zh-CN" dirty="0" smtClean="0"/>
          </a:p>
          <a:p>
            <a:pPr marL="0" indent="0">
              <a:buNone/>
            </a:pPr>
            <a:r>
              <a:rPr lang="en-US" altLang="zh-CN" dirty="0"/>
              <a:t>	</a:t>
            </a:r>
            <a:r>
              <a:rPr lang="en-US" altLang="zh-CN" dirty="0" smtClean="0"/>
              <a:t>	then B</a:t>
            </a:r>
            <a:r>
              <a:rPr lang="en-US" altLang="zh-CN" baseline="-25000" dirty="0"/>
              <a:t>1</a:t>
            </a:r>
            <a:r>
              <a:rPr lang="en-US" altLang="zh-CN" dirty="0" smtClean="0"/>
              <a:t>.code||B</a:t>
            </a:r>
            <a:r>
              <a:rPr lang="en-US" altLang="zh-CN" baseline="-25000" dirty="0"/>
              <a:t>2</a:t>
            </a:r>
            <a:r>
              <a:rPr lang="en-US" altLang="zh-CN" dirty="0" smtClean="0"/>
              <a:t>.code|| label (B</a:t>
            </a:r>
            <a:r>
              <a:rPr lang="en-US" altLang="zh-CN" baseline="-25000" dirty="0"/>
              <a:t>1</a:t>
            </a:r>
            <a:r>
              <a:rPr lang="en-US" altLang="zh-CN" dirty="0" smtClean="0"/>
              <a:t>.false) </a:t>
            </a:r>
            <a:endParaRPr lang="en-US" altLang="zh-CN" dirty="0" smtClean="0"/>
          </a:p>
          <a:p>
            <a:pPr marL="0" indent="0">
              <a:buNone/>
            </a:pPr>
            <a:r>
              <a:rPr lang="en-US" altLang="zh-CN" dirty="0"/>
              <a:t>	</a:t>
            </a:r>
            <a:r>
              <a:rPr lang="en-US" altLang="zh-CN" dirty="0" smtClean="0"/>
              <a:t>	else B</a:t>
            </a:r>
            <a:r>
              <a:rPr lang="en-US" altLang="zh-CN" baseline="-25000" dirty="0"/>
              <a:t>1</a:t>
            </a:r>
            <a:r>
              <a:rPr lang="en-US" altLang="zh-CN" dirty="0" smtClean="0"/>
              <a:t>.code || B</a:t>
            </a:r>
            <a:r>
              <a:rPr lang="en-US" altLang="zh-CN" baseline="-25000" dirty="0"/>
              <a:t>2</a:t>
            </a:r>
            <a:r>
              <a:rPr lang="en-US" altLang="zh-CN" dirty="0" smtClean="0"/>
              <a:t>.code }</a:t>
            </a:r>
            <a:endParaRPr lang="en-US" altLang="zh-CN" dirty="0" smtClean="0"/>
          </a:p>
          <a:p>
            <a:endParaRPr lang="zh-CN" altLang="en-US" dirty="0" smtClean="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内容占位符 2"/>
          <p:cNvSpPr>
            <a:spLocks noGrp="1"/>
          </p:cNvSpPr>
          <p:nvPr>
            <p:ph idx="1"/>
          </p:nvPr>
        </p:nvSpPr>
        <p:spPr>
          <a:xfrm>
            <a:off x="628650" y="339969"/>
            <a:ext cx="7886700" cy="5836994"/>
          </a:xfrm>
        </p:spPr>
        <p:txBody>
          <a:bodyPr/>
          <a:lstStyle/>
          <a:p>
            <a:pPr marL="0" indent="0">
              <a:buNone/>
            </a:pPr>
            <a:r>
              <a:rPr lang="zh-CN" altLang="en-US" dirty="0" smtClean="0"/>
              <a:t>例  </a:t>
            </a:r>
            <a:r>
              <a:rPr lang="en-US" altLang="zh-CN" dirty="0" smtClean="0"/>
              <a:t>if </a:t>
            </a:r>
            <a:r>
              <a:rPr lang="en-US" altLang="zh-CN" dirty="0"/>
              <a:t>(x&lt;100 ||x&gt;200 &amp;&amp; x!=y) x=0;</a:t>
            </a:r>
            <a:endParaRPr lang="zh-CN" altLang="en-US" dirty="0" smtClean="0"/>
          </a:p>
        </p:txBody>
      </p:sp>
      <p:pic>
        <p:nvPicPr>
          <p:cNvPr id="89090" name="Picture 2"/>
          <p:cNvPicPr>
            <a:picLocks noChangeAspect="1" noChangeArrowheads="1"/>
          </p:cNvPicPr>
          <p:nvPr/>
        </p:nvPicPr>
        <p:blipFill>
          <a:blip r:embed="rId1" cstate="print"/>
          <a:srcRect/>
          <a:stretch>
            <a:fillRect/>
          </a:stretch>
        </p:blipFill>
        <p:spPr bwMode="auto">
          <a:xfrm>
            <a:off x="4800600" y="2171696"/>
            <a:ext cx="4019550" cy="2743200"/>
          </a:xfrm>
          <a:prstGeom prst="rect">
            <a:avLst/>
          </a:prstGeom>
          <a:noFill/>
          <a:ln w="38100" algn="ctr">
            <a:noFill/>
            <a:miter lim="800000"/>
            <a:headEnd/>
            <a:tailEnd/>
          </a:ln>
        </p:spPr>
      </p:pic>
      <p:pic>
        <p:nvPicPr>
          <p:cNvPr id="62469" name="Picture 6"/>
          <p:cNvPicPr>
            <a:picLocks noChangeAspect="1" noChangeArrowheads="1"/>
          </p:cNvPicPr>
          <p:nvPr/>
        </p:nvPicPr>
        <p:blipFill>
          <a:blip r:embed="rId2" cstate="print"/>
          <a:srcRect/>
          <a:stretch>
            <a:fillRect/>
          </a:stretch>
        </p:blipFill>
        <p:spPr bwMode="auto">
          <a:xfrm>
            <a:off x="323850" y="1146461"/>
            <a:ext cx="2770188" cy="762000"/>
          </a:xfrm>
          <a:prstGeom prst="rect">
            <a:avLst/>
          </a:prstGeom>
          <a:noFill/>
          <a:ln w="38100" algn="ctr">
            <a:noFill/>
            <a:miter lim="800000"/>
            <a:headEnd/>
            <a:tailEnd/>
          </a:ln>
        </p:spPr>
      </p:pic>
      <p:pic>
        <p:nvPicPr>
          <p:cNvPr id="62470" name="Picture 2"/>
          <p:cNvPicPr>
            <a:picLocks noChangeAspect="1" noChangeArrowheads="1"/>
          </p:cNvPicPr>
          <p:nvPr/>
        </p:nvPicPr>
        <p:blipFill>
          <a:blip r:embed="rId3" cstate="print"/>
          <a:srcRect/>
          <a:stretch>
            <a:fillRect/>
          </a:stretch>
        </p:blipFill>
        <p:spPr bwMode="auto">
          <a:xfrm>
            <a:off x="228600" y="4429132"/>
            <a:ext cx="5584814" cy="2143140"/>
          </a:xfrm>
          <a:prstGeom prst="rect">
            <a:avLst/>
          </a:prstGeom>
          <a:noFill/>
          <a:ln w="9525">
            <a:noFill/>
            <a:miter lim="800000"/>
            <a:headEnd/>
            <a:tailEnd/>
          </a:ln>
        </p:spPr>
      </p:pic>
      <p:pic>
        <p:nvPicPr>
          <p:cNvPr id="62471" name="Picture 3"/>
          <p:cNvPicPr>
            <a:picLocks noChangeAspect="1" noChangeArrowheads="1"/>
          </p:cNvPicPr>
          <p:nvPr/>
        </p:nvPicPr>
        <p:blipFill>
          <a:blip r:embed="rId4" cstate="print"/>
          <a:srcRect/>
          <a:stretch>
            <a:fillRect/>
          </a:stretch>
        </p:blipFill>
        <p:spPr bwMode="auto">
          <a:xfrm>
            <a:off x="280987" y="2169326"/>
            <a:ext cx="4519613" cy="1962150"/>
          </a:xfrm>
          <a:prstGeom prst="rect">
            <a:avLst/>
          </a:prstGeom>
          <a:noFill/>
          <a:ln w="38100" algn="ctr">
            <a:noFill/>
            <a:miter lim="800000"/>
            <a:headEnd/>
            <a:tailEnd/>
          </a:ln>
        </p:spPr>
      </p:pic>
      <p:pic>
        <p:nvPicPr>
          <p:cNvPr id="1026" name="Picture 2"/>
          <p:cNvPicPr>
            <a:picLocks noChangeAspect="1" noChangeArrowheads="1"/>
          </p:cNvPicPr>
          <p:nvPr/>
        </p:nvPicPr>
        <p:blipFill>
          <a:blip r:embed="rId5" cstate="print"/>
          <a:srcRect/>
          <a:stretch>
            <a:fillRect/>
          </a:stretch>
        </p:blipFill>
        <p:spPr bwMode="auto">
          <a:xfrm>
            <a:off x="5219700" y="1157262"/>
            <a:ext cx="3295650" cy="6191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9090"/>
                                        </p:tgtEl>
                                        <p:attrNameLst>
                                          <p:attrName>style.visibility</p:attrName>
                                        </p:attrNameLst>
                                      </p:cBhvr>
                                      <p:to>
                                        <p:strVal val="visible"/>
                                      </p:to>
                                    </p:set>
                                    <p:anim calcmode="lin" valueType="num">
                                      <p:cBhvr additive="base">
                                        <p:cTn id="7" dur="500" fill="hold"/>
                                        <p:tgtEl>
                                          <p:spTgt spid="89090"/>
                                        </p:tgtEl>
                                        <p:attrNameLst>
                                          <p:attrName>ppt_x</p:attrName>
                                        </p:attrNameLst>
                                      </p:cBhvr>
                                      <p:tavLst>
                                        <p:tav tm="0">
                                          <p:val>
                                            <p:strVal val="#ppt_x"/>
                                          </p:val>
                                        </p:tav>
                                        <p:tav tm="100000">
                                          <p:val>
                                            <p:strVal val="#ppt_x"/>
                                          </p:val>
                                        </p:tav>
                                      </p:tavLst>
                                    </p:anim>
                                    <p:anim calcmode="lin" valueType="num">
                                      <p:cBhvr additive="base">
                                        <p:cTn id="8" dur="500" fill="hold"/>
                                        <p:tgtEl>
                                          <p:spTgt spid="890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r>
              <a:rPr lang="zh-CN" altLang="en-US" smtClean="0"/>
              <a:t>布尔表达式的两个功能</a:t>
            </a:r>
            <a:endParaRPr lang="zh-CN" altLang="en-US" smtClean="0"/>
          </a:p>
        </p:txBody>
      </p:sp>
      <p:sp>
        <p:nvSpPr>
          <p:cNvPr id="62467" name="内容占位符 2"/>
          <p:cNvSpPr>
            <a:spLocks noGrp="1"/>
          </p:cNvSpPr>
          <p:nvPr>
            <p:ph idx="1"/>
          </p:nvPr>
        </p:nvSpPr>
        <p:spPr>
          <a:xfrm>
            <a:off x="628650" y="1825624"/>
            <a:ext cx="7886700" cy="4903421"/>
          </a:xfrm>
        </p:spPr>
        <p:txBody>
          <a:bodyPr>
            <a:normAutofit/>
          </a:bodyPr>
          <a:lstStyle/>
          <a:p>
            <a:pPr>
              <a:spcBef>
                <a:spcPts val="1200"/>
              </a:spcBef>
            </a:pPr>
            <a:r>
              <a:rPr lang="zh-CN" altLang="en-US" dirty="0" smtClean="0"/>
              <a:t>改变控制流，跳转</a:t>
            </a:r>
            <a:endParaRPr lang="en-US" altLang="zh-CN" dirty="0" smtClean="0"/>
          </a:p>
          <a:p>
            <a:pPr lvl="1">
              <a:spcBef>
                <a:spcPts val="1200"/>
              </a:spcBef>
            </a:pPr>
            <a:r>
              <a:rPr lang="zh-CN" altLang="en-US" dirty="0" smtClean="0"/>
              <a:t>刚刚前面重点讨论，用非终结符号</a:t>
            </a:r>
            <a:r>
              <a:rPr lang="en-US" altLang="zh-CN" dirty="0" smtClean="0"/>
              <a:t>B</a:t>
            </a:r>
            <a:r>
              <a:rPr lang="zh-CN" altLang="en-US" dirty="0" smtClean="0"/>
              <a:t>表示此种功能的布尔表达式以示区别</a:t>
            </a:r>
            <a:endParaRPr lang="en-US" altLang="zh-CN" dirty="0" smtClean="0"/>
          </a:p>
          <a:p>
            <a:pPr>
              <a:spcBef>
                <a:spcPts val="1200"/>
              </a:spcBef>
            </a:pPr>
            <a:r>
              <a:rPr lang="zh-CN" altLang="en-US" dirty="0" smtClean="0"/>
              <a:t>求值</a:t>
            </a:r>
            <a:endParaRPr lang="en-US" altLang="zh-CN" dirty="0" smtClean="0"/>
          </a:p>
          <a:p>
            <a:pPr lvl="1">
              <a:spcBef>
                <a:spcPts val="1200"/>
              </a:spcBef>
            </a:pPr>
            <a:r>
              <a:rPr lang="zh-CN" altLang="en-US" dirty="0" smtClean="0"/>
              <a:t>如</a:t>
            </a:r>
            <a:r>
              <a:rPr lang="en-US" altLang="zh-CN" dirty="0" smtClean="0"/>
              <a:t>x=true,  x=a&lt;b</a:t>
            </a:r>
            <a:endParaRPr lang="en-US" altLang="zh-CN" dirty="0" smtClean="0"/>
          </a:p>
          <a:p>
            <a:pPr>
              <a:spcBef>
                <a:spcPts val="1200"/>
              </a:spcBef>
            </a:pPr>
            <a:r>
              <a:rPr lang="zh-CN" altLang="en-US" dirty="0"/>
              <a:t>统一</a:t>
            </a:r>
            <a:r>
              <a:rPr lang="zh-CN" altLang="en-US" dirty="0" smtClean="0"/>
              <a:t>处理</a:t>
            </a:r>
            <a:r>
              <a:rPr lang="zh-CN" altLang="en-US" dirty="0"/>
              <a:t>？</a:t>
            </a:r>
            <a:endParaRPr lang="en-US" altLang="zh-CN" dirty="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r>
              <a:rPr lang="zh-CN" altLang="en-US" smtClean="0"/>
              <a:t>布尔表达式的两个功能</a:t>
            </a:r>
            <a:endParaRPr lang="zh-CN" altLang="en-US" smtClean="0"/>
          </a:p>
        </p:txBody>
      </p:sp>
      <p:sp>
        <p:nvSpPr>
          <p:cNvPr id="62467" name="内容占位符 2"/>
          <p:cNvSpPr>
            <a:spLocks noGrp="1"/>
          </p:cNvSpPr>
          <p:nvPr>
            <p:ph idx="1"/>
          </p:nvPr>
        </p:nvSpPr>
        <p:spPr>
          <a:xfrm>
            <a:off x="628650" y="1825624"/>
            <a:ext cx="7886700" cy="4903421"/>
          </a:xfrm>
        </p:spPr>
        <p:txBody>
          <a:bodyPr>
            <a:normAutofit/>
          </a:bodyPr>
          <a:lstStyle/>
          <a:p>
            <a:r>
              <a:rPr lang="zh-CN" altLang="en-US" dirty="0" smtClean="0"/>
              <a:t>统一处理</a:t>
            </a:r>
            <a:endParaRPr lang="en-US" altLang="zh-CN" dirty="0" smtClean="0"/>
          </a:p>
          <a:p>
            <a:endParaRPr lang="en-US" altLang="zh-CN" dirty="0" smtClean="0"/>
          </a:p>
          <a:p>
            <a:endParaRPr lang="en-US" altLang="zh-CN" dirty="0" smtClean="0"/>
          </a:p>
          <a:p>
            <a:pPr marL="0" indent="0">
              <a:buNone/>
            </a:pPr>
            <a:r>
              <a:rPr lang="zh-CN" altLang="en-US" sz="2400" dirty="0" smtClean="0"/>
              <a:t>使用不同的代码生成函数处理表达式的两种角色。</a:t>
            </a:r>
            <a:r>
              <a:rPr lang="en-US" altLang="zh-CN" sz="2400" dirty="0" err="1" smtClean="0"/>
              <a:t>E.n</a:t>
            </a:r>
            <a:r>
              <a:rPr lang="zh-CN" altLang="en-US" sz="2400" dirty="0" smtClean="0"/>
              <a:t>对应于抽象语法树上的表达式节点。两个函数：</a:t>
            </a:r>
            <a:endParaRPr lang="en-US" altLang="zh-CN" sz="2400" dirty="0" smtClean="0"/>
          </a:p>
          <a:p>
            <a:pPr lvl="1"/>
            <a:r>
              <a:rPr lang="en-US" altLang="zh-CN" dirty="0" smtClean="0"/>
              <a:t>jump, </a:t>
            </a:r>
            <a:r>
              <a:rPr lang="zh-CN" altLang="en-US" dirty="0" smtClean="0"/>
              <a:t>对于出现在</a:t>
            </a:r>
            <a:r>
              <a:rPr lang="en-US" altLang="zh-CN" dirty="0" smtClean="0"/>
              <a:t>S → while(E)S1</a:t>
            </a:r>
            <a:r>
              <a:rPr lang="zh-CN" altLang="en-US" dirty="0" smtClean="0"/>
              <a:t>中的</a:t>
            </a:r>
            <a:r>
              <a:rPr lang="en-US" altLang="zh-CN" dirty="0" smtClean="0"/>
              <a:t>E</a:t>
            </a:r>
            <a:r>
              <a:rPr lang="zh-CN" altLang="en-US" dirty="0" smtClean="0"/>
              <a:t>，调用</a:t>
            </a:r>
            <a:r>
              <a:rPr lang="en-US" altLang="zh-CN" dirty="0" err="1" smtClean="0"/>
              <a:t>E.n.jump</a:t>
            </a:r>
            <a:r>
              <a:rPr lang="en-US" altLang="zh-CN" dirty="0" smtClean="0"/>
              <a:t>(</a:t>
            </a:r>
            <a:r>
              <a:rPr lang="en-US" altLang="zh-CN" dirty="0" err="1" smtClean="0"/>
              <a:t>t,f</a:t>
            </a:r>
            <a:r>
              <a:rPr lang="en-US" altLang="zh-CN" dirty="0" smtClean="0"/>
              <a:t>)</a:t>
            </a:r>
            <a:endParaRPr lang="en-US" altLang="zh-CN" dirty="0" smtClean="0"/>
          </a:p>
          <a:p>
            <a:pPr lvl="1"/>
            <a:r>
              <a:rPr lang="en-US" altLang="zh-CN" dirty="0" err="1" smtClean="0"/>
              <a:t>rvalue</a:t>
            </a:r>
            <a:r>
              <a:rPr lang="en-US" altLang="zh-CN" dirty="0" smtClean="0"/>
              <a:t>, </a:t>
            </a:r>
            <a:r>
              <a:rPr lang="zh-CN" altLang="en-US" dirty="0" smtClean="0"/>
              <a:t>对于出现在</a:t>
            </a:r>
            <a:r>
              <a:rPr lang="en-US" altLang="zh-CN" dirty="0" smtClean="0"/>
              <a:t>S → id=E</a:t>
            </a:r>
            <a:r>
              <a:rPr lang="zh-CN" altLang="en-US" dirty="0" smtClean="0"/>
              <a:t>中的</a:t>
            </a:r>
            <a:r>
              <a:rPr lang="en-US" altLang="zh-CN" dirty="0" smtClean="0"/>
              <a:t>E</a:t>
            </a:r>
            <a:r>
              <a:rPr lang="zh-CN" altLang="en-US" dirty="0" smtClean="0"/>
              <a:t>，在节点</a:t>
            </a:r>
            <a:r>
              <a:rPr lang="en-US" altLang="zh-CN" dirty="0" err="1" smtClean="0"/>
              <a:t>E.n</a:t>
            </a:r>
            <a:r>
              <a:rPr lang="zh-CN" altLang="en-US" dirty="0" smtClean="0"/>
              <a:t>上调用</a:t>
            </a:r>
            <a:r>
              <a:rPr lang="en-US" altLang="zh-CN" dirty="0" err="1" smtClean="0"/>
              <a:t>rvalue</a:t>
            </a:r>
            <a:r>
              <a:rPr lang="zh-CN" altLang="en-US" dirty="0" smtClean="0"/>
              <a:t>。如果</a:t>
            </a:r>
            <a:r>
              <a:rPr lang="en-US" altLang="zh-CN" dirty="0" smtClean="0"/>
              <a:t>E</a:t>
            </a:r>
            <a:r>
              <a:rPr lang="zh-CN" altLang="en-US" dirty="0" smtClean="0"/>
              <a:t>是算术表达式，按照算术表达式的翻译生成代码。如果</a:t>
            </a:r>
            <a:r>
              <a:rPr lang="en-US" altLang="zh-CN" dirty="0" smtClean="0"/>
              <a:t>E</a:t>
            </a:r>
            <a:r>
              <a:rPr lang="zh-CN" altLang="en-US" dirty="0" smtClean="0"/>
              <a:t>是布尔表达式，如</a:t>
            </a:r>
            <a:r>
              <a:rPr lang="en-US" altLang="zh-CN" dirty="0" smtClean="0"/>
              <a:t>E</a:t>
            </a:r>
            <a:r>
              <a:rPr lang="en-US" altLang="zh-CN" baseline="-25000" dirty="0" smtClean="0"/>
              <a:t>1</a:t>
            </a:r>
            <a:r>
              <a:rPr lang="en-US" altLang="zh-CN" dirty="0" smtClean="0"/>
              <a:t>&amp;&amp;E</a:t>
            </a:r>
            <a:r>
              <a:rPr lang="en-US" altLang="zh-CN" baseline="-25000" dirty="0" smtClean="0"/>
              <a:t>2</a:t>
            </a:r>
            <a:r>
              <a:rPr lang="zh-CN" altLang="en-US" dirty="0" smtClean="0"/>
              <a:t>，首先为</a:t>
            </a:r>
            <a:r>
              <a:rPr lang="en-US" altLang="zh-CN" dirty="0" smtClean="0"/>
              <a:t>E</a:t>
            </a:r>
            <a:r>
              <a:rPr lang="zh-CN" altLang="en-US" dirty="0" smtClean="0"/>
              <a:t>生成跳转代码，然后在跳转代码的真假出口分别将</a:t>
            </a:r>
            <a:r>
              <a:rPr lang="en-US" altLang="zh-CN" dirty="0" smtClean="0"/>
              <a:t>true</a:t>
            </a:r>
            <a:r>
              <a:rPr lang="zh-CN" altLang="en-US" dirty="0" smtClean="0"/>
              <a:t>或</a:t>
            </a:r>
            <a:r>
              <a:rPr lang="en-US" altLang="zh-CN" dirty="0" smtClean="0"/>
              <a:t>false</a:t>
            </a:r>
            <a:r>
              <a:rPr lang="zh-CN" altLang="en-US" dirty="0" smtClean="0"/>
              <a:t>赋给一个新的临时变量</a:t>
            </a:r>
            <a:r>
              <a:rPr lang="en-US" altLang="zh-CN" dirty="0" smtClean="0"/>
              <a:t>t</a:t>
            </a:r>
            <a:r>
              <a:rPr lang="zh-CN" altLang="en-US" dirty="0" smtClean="0"/>
              <a:t>。</a:t>
            </a:r>
            <a:endParaRPr lang="en-US" altLang="zh-CN" dirty="0" smtClean="0"/>
          </a:p>
        </p:txBody>
      </p:sp>
      <p:pic>
        <p:nvPicPr>
          <p:cNvPr id="63492" name="Picture 5"/>
          <p:cNvPicPr>
            <a:picLocks noChangeAspect="1" noChangeArrowheads="1"/>
          </p:cNvPicPr>
          <p:nvPr/>
        </p:nvPicPr>
        <p:blipFill>
          <a:blip r:embed="rId1" cstate="print"/>
          <a:srcRect/>
          <a:stretch>
            <a:fillRect/>
          </a:stretch>
        </p:blipFill>
        <p:spPr bwMode="auto">
          <a:xfrm>
            <a:off x="920261" y="2464472"/>
            <a:ext cx="7505700" cy="752475"/>
          </a:xfrm>
          <a:prstGeom prst="rect">
            <a:avLst/>
          </a:prstGeom>
          <a:noFill/>
          <a:ln w="38100" algn="ctr">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2467">
                                            <p:txEl>
                                              <p:pRg st="4" end="4"/>
                                            </p:txEl>
                                          </p:spTgt>
                                        </p:tgtEl>
                                        <p:attrNameLst>
                                          <p:attrName>style.visibility</p:attrName>
                                        </p:attrNameLst>
                                      </p:cBhvr>
                                      <p:to>
                                        <p:strVal val="visible"/>
                                      </p:to>
                                    </p:set>
                                    <p:animEffect transition="in" filter="dissolve">
                                      <p:cBhvr>
                                        <p:cTn id="7" dur="500"/>
                                        <p:tgtEl>
                                          <p:spTgt spid="62467">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2467">
                                            <p:txEl>
                                              <p:pRg st="5" end="5"/>
                                            </p:txEl>
                                          </p:spTgt>
                                        </p:tgtEl>
                                        <p:attrNameLst>
                                          <p:attrName>style.visibility</p:attrName>
                                        </p:attrNameLst>
                                      </p:cBhvr>
                                      <p:to>
                                        <p:strVal val="visible"/>
                                      </p:to>
                                    </p:set>
                                    <p:animEffect transition="in" filter="dissolve">
                                      <p:cBhvr>
                                        <p:cTn id="12" dur="500"/>
                                        <p:tgtEl>
                                          <p:spTgt spid="624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r>
              <a:rPr lang="zh-CN" altLang="en-US" smtClean="0"/>
              <a:t>示例</a:t>
            </a:r>
            <a:endParaRPr lang="zh-CN" altLang="en-US" smtClean="0"/>
          </a:p>
        </p:txBody>
      </p:sp>
      <p:sp>
        <p:nvSpPr>
          <p:cNvPr id="64515" name="内容占位符 2"/>
          <p:cNvSpPr>
            <a:spLocks noGrp="1"/>
          </p:cNvSpPr>
          <p:nvPr>
            <p:ph idx="1"/>
          </p:nvPr>
        </p:nvSpPr>
        <p:spPr/>
        <p:txBody>
          <a:bodyPr/>
          <a:lstStyle/>
          <a:p>
            <a:r>
              <a:rPr lang="zh-CN" altLang="en-US" smtClean="0"/>
              <a:t>赋值语句</a:t>
            </a:r>
            <a:r>
              <a:rPr lang="en-US" altLang="zh-CN" smtClean="0"/>
              <a:t>x=a&lt;b &amp;&amp; c&lt;d</a:t>
            </a:r>
            <a:endParaRPr lang="zh-CN" altLang="en-US" smtClean="0"/>
          </a:p>
        </p:txBody>
      </p:sp>
      <p:pic>
        <p:nvPicPr>
          <p:cNvPr id="64516" name="Picture 2"/>
          <p:cNvPicPr>
            <a:picLocks noChangeAspect="1" noChangeArrowheads="1"/>
          </p:cNvPicPr>
          <p:nvPr/>
        </p:nvPicPr>
        <p:blipFill>
          <a:blip r:embed="rId1" cstate="print"/>
          <a:srcRect/>
          <a:stretch>
            <a:fillRect/>
          </a:stretch>
        </p:blipFill>
        <p:spPr bwMode="auto">
          <a:xfrm>
            <a:off x="1652954" y="2504052"/>
            <a:ext cx="4950069" cy="4002989"/>
          </a:xfrm>
          <a:prstGeom prst="rect">
            <a:avLst/>
          </a:prstGeom>
          <a:noFill/>
          <a:ln w="38100" algn="ctr">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本书用的三地址指令</a:t>
            </a:r>
            <a:endParaRPr lang="zh-CN" altLang="en-US" dirty="0"/>
          </a:p>
        </p:txBody>
      </p:sp>
      <p:sp>
        <p:nvSpPr>
          <p:cNvPr id="3" name="内容占位符 2"/>
          <p:cNvSpPr>
            <a:spLocks noGrp="1"/>
          </p:cNvSpPr>
          <p:nvPr>
            <p:ph idx="1"/>
          </p:nvPr>
        </p:nvSpPr>
        <p:spPr>
          <a:xfrm>
            <a:off x="628650" y="1793631"/>
            <a:ext cx="7886700" cy="4818184"/>
          </a:xfrm>
        </p:spPr>
        <p:txBody>
          <a:bodyPr>
            <a:normAutofit/>
          </a:bodyPr>
          <a:lstStyle/>
          <a:p>
            <a:r>
              <a:rPr lang="zh-CN" altLang="en-US" sz="2400" dirty="0" smtClean="0"/>
              <a:t>一</a:t>
            </a:r>
            <a:r>
              <a:rPr lang="zh-CN" altLang="en-US" sz="2400" dirty="0"/>
              <a:t>条指令右侧最多有一个</a:t>
            </a:r>
            <a:r>
              <a:rPr lang="zh-CN" altLang="en-US" sz="2400" dirty="0" smtClean="0"/>
              <a:t>运算符</a:t>
            </a:r>
            <a:endParaRPr lang="en-US" altLang="zh-CN" sz="2400" dirty="0" smtClean="0"/>
          </a:p>
          <a:p>
            <a:r>
              <a:rPr lang="zh-CN" altLang="en-US" sz="2400" dirty="0" smtClean="0"/>
              <a:t>改变控制流的指令使用</a:t>
            </a:r>
            <a:r>
              <a:rPr lang="zh-CN" altLang="en-US" sz="2400" dirty="0" smtClean="0">
                <a:solidFill>
                  <a:srgbClr val="FF0000"/>
                </a:solidFill>
              </a:rPr>
              <a:t>标号</a:t>
            </a:r>
            <a:endParaRPr lang="en-US" altLang="zh-CN" sz="2400" dirty="0" smtClean="0">
              <a:solidFill>
                <a:srgbClr val="FF0000"/>
              </a:solidFill>
            </a:endParaRPr>
          </a:p>
          <a:p>
            <a:pPr lvl="1"/>
            <a:endParaRPr lang="en-US" altLang="zh-CN" sz="1200" dirty="0" smtClean="0"/>
          </a:p>
          <a:p>
            <a:r>
              <a:rPr lang="zh-CN" altLang="en-US" sz="2400" dirty="0" smtClean="0"/>
              <a:t>赋值</a:t>
            </a:r>
            <a:r>
              <a:rPr lang="en-US" altLang="zh-CN" sz="2400" dirty="0" smtClean="0"/>
              <a:t>x </a:t>
            </a:r>
            <a:r>
              <a:rPr lang="en-US" altLang="zh-CN" sz="2400" dirty="0"/>
              <a:t>= y op z</a:t>
            </a:r>
            <a:r>
              <a:rPr lang="zh-CN" altLang="en-US" sz="2400" dirty="0" smtClean="0"/>
              <a:t>，</a:t>
            </a:r>
            <a:r>
              <a:rPr lang="en-US" altLang="zh-CN" sz="2400" dirty="0" smtClean="0"/>
              <a:t>x </a:t>
            </a:r>
            <a:r>
              <a:rPr lang="en-US" altLang="zh-CN" sz="2400" dirty="0"/>
              <a:t>= op y</a:t>
            </a:r>
            <a:r>
              <a:rPr lang="zh-CN" altLang="en-US" sz="2400" dirty="0" smtClean="0"/>
              <a:t>，</a:t>
            </a:r>
            <a:r>
              <a:rPr lang="en-US" altLang="zh-CN" sz="2400" dirty="0" smtClean="0"/>
              <a:t>x </a:t>
            </a:r>
            <a:r>
              <a:rPr lang="en-US" altLang="zh-CN" sz="2400" dirty="0"/>
              <a:t>= y</a:t>
            </a:r>
            <a:endParaRPr lang="en-US" altLang="zh-CN" sz="2400" dirty="0"/>
          </a:p>
          <a:p>
            <a:r>
              <a:rPr lang="zh-CN" altLang="en-US" sz="2400" dirty="0"/>
              <a:t>无条件转移</a:t>
            </a:r>
            <a:r>
              <a:rPr lang="en-US" altLang="zh-CN" sz="2400" dirty="0" err="1"/>
              <a:t>goto</a:t>
            </a:r>
            <a:r>
              <a:rPr lang="en-US" altLang="zh-CN" sz="2400" dirty="0"/>
              <a:t> L</a:t>
            </a:r>
            <a:endParaRPr lang="en-US" altLang="zh-CN" sz="2400" dirty="0"/>
          </a:p>
          <a:p>
            <a:r>
              <a:rPr lang="zh-CN" altLang="en-US" sz="2400" dirty="0" smtClean="0"/>
              <a:t>条件转移</a:t>
            </a:r>
            <a:r>
              <a:rPr lang="en-US" altLang="zh-CN" sz="2400" dirty="0"/>
              <a:t>if x </a:t>
            </a:r>
            <a:r>
              <a:rPr lang="en-US" altLang="zh-CN" sz="2400" dirty="0" err="1"/>
              <a:t>goto</a:t>
            </a:r>
            <a:r>
              <a:rPr lang="en-US" altLang="zh-CN" sz="2400" dirty="0"/>
              <a:t> </a:t>
            </a:r>
            <a:r>
              <a:rPr lang="en-US" altLang="zh-CN" sz="2400" dirty="0" smtClean="0"/>
              <a:t>L</a:t>
            </a:r>
            <a:r>
              <a:rPr lang="zh-CN" altLang="en-US" sz="2400" dirty="0" smtClean="0"/>
              <a:t>，</a:t>
            </a:r>
            <a:r>
              <a:rPr lang="en-US" altLang="zh-CN" sz="2400" dirty="0" err="1" smtClean="0"/>
              <a:t>ifFalse</a:t>
            </a:r>
            <a:r>
              <a:rPr lang="en-US" altLang="zh-CN" sz="2400" dirty="0" smtClean="0"/>
              <a:t> </a:t>
            </a:r>
            <a:r>
              <a:rPr lang="en-US" altLang="zh-CN" sz="2400" dirty="0"/>
              <a:t>x </a:t>
            </a:r>
            <a:r>
              <a:rPr lang="en-US" altLang="zh-CN" sz="2400" dirty="0" err="1"/>
              <a:t>goto</a:t>
            </a:r>
            <a:r>
              <a:rPr lang="en-US" altLang="zh-CN" sz="2400" dirty="0"/>
              <a:t> </a:t>
            </a:r>
            <a:r>
              <a:rPr lang="en-US" altLang="zh-CN" sz="2400" dirty="0" smtClean="0"/>
              <a:t>L</a:t>
            </a:r>
            <a:r>
              <a:rPr lang="zh-CN" altLang="en-US" sz="2400" dirty="0" smtClean="0"/>
              <a:t>，</a:t>
            </a:r>
            <a:r>
              <a:rPr lang="en-US" altLang="zh-CN" sz="2400" dirty="0" smtClean="0"/>
              <a:t>if </a:t>
            </a:r>
            <a:r>
              <a:rPr lang="en-US" altLang="zh-CN" sz="2400" dirty="0"/>
              <a:t>x </a:t>
            </a:r>
            <a:r>
              <a:rPr lang="en-US" altLang="zh-CN" sz="2400" dirty="0" err="1"/>
              <a:t>relop</a:t>
            </a:r>
            <a:r>
              <a:rPr lang="en-US" altLang="zh-CN" sz="2400" dirty="0"/>
              <a:t> y </a:t>
            </a:r>
            <a:r>
              <a:rPr lang="en-US" altLang="zh-CN" sz="2400" dirty="0" err="1"/>
              <a:t>goto</a:t>
            </a:r>
            <a:r>
              <a:rPr lang="en-US" altLang="zh-CN" sz="2400" dirty="0"/>
              <a:t> L</a:t>
            </a:r>
            <a:endParaRPr lang="en-US" altLang="zh-CN" sz="2400" dirty="0"/>
          </a:p>
          <a:p>
            <a:r>
              <a:rPr lang="zh-CN" altLang="en-US" sz="2400" dirty="0"/>
              <a:t>过程调用</a:t>
            </a:r>
            <a:r>
              <a:rPr lang="en-US" altLang="zh-CN" sz="2400" dirty="0" err="1"/>
              <a:t>param</a:t>
            </a:r>
            <a:r>
              <a:rPr lang="en-US" altLang="zh-CN" sz="2400" dirty="0"/>
              <a:t> x </a:t>
            </a:r>
            <a:r>
              <a:rPr lang="zh-CN" altLang="en-US" sz="2400" dirty="0"/>
              <a:t>和</a:t>
            </a:r>
            <a:r>
              <a:rPr lang="en-US" altLang="zh-CN" sz="2400" dirty="0"/>
              <a:t>call p , n</a:t>
            </a:r>
            <a:endParaRPr lang="en-US" altLang="zh-CN" sz="2400" dirty="0"/>
          </a:p>
          <a:p>
            <a:r>
              <a:rPr lang="zh-CN" altLang="en-US" sz="2400" dirty="0"/>
              <a:t>过程返回 </a:t>
            </a:r>
            <a:r>
              <a:rPr lang="en-US" altLang="zh-CN" sz="2400" dirty="0"/>
              <a:t>return y</a:t>
            </a:r>
            <a:endParaRPr lang="en-US" altLang="zh-CN" sz="2400" dirty="0"/>
          </a:p>
          <a:p>
            <a:r>
              <a:rPr lang="zh-CN" altLang="en-US" sz="2400" dirty="0"/>
              <a:t>索引赋值</a:t>
            </a:r>
            <a:r>
              <a:rPr lang="en-US" altLang="zh-CN" sz="2400" dirty="0"/>
              <a:t>x = y[</a:t>
            </a:r>
            <a:r>
              <a:rPr lang="en-US" altLang="zh-CN" sz="2400" dirty="0" err="1"/>
              <a:t>i</a:t>
            </a:r>
            <a:r>
              <a:rPr lang="en-US" altLang="zh-CN" sz="2400" dirty="0"/>
              <a:t>]</a:t>
            </a:r>
            <a:r>
              <a:rPr lang="zh-CN" altLang="en-US" sz="2400" dirty="0"/>
              <a:t>和 </a:t>
            </a:r>
            <a:r>
              <a:rPr lang="en-US" altLang="zh-CN" sz="2400" dirty="0"/>
              <a:t>x[</a:t>
            </a:r>
            <a:r>
              <a:rPr lang="en-US" altLang="zh-CN" sz="2400" dirty="0" err="1"/>
              <a:t>i</a:t>
            </a:r>
            <a:r>
              <a:rPr lang="en-US" altLang="zh-CN" sz="2400" dirty="0"/>
              <a:t>] = </a:t>
            </a:r>
            <a:r>
              <a:rPr lang="en-US" altLang="zh-CN" sz="2400" dirty="0" smtClean="0"/>
              <a:t>y</a:t>
            </a:r>
            <a:endParaRPr lang="en-US" altLang="zh-CN" sz="2400" dirty="0" smtClean="0"/>
          </a:p>
          <a:p>
            <a:pPr lvl="1"/>
            <a:r>
              <a:rPr lang="en-US" altLang="zh-CN" sz="2000" dirty="0" smtClean="0"/>
              <a:t>y[</a:t>
            </a:r>
            <a:r>
              <a:rPr lang="en-US" altLang="zh-CN" sz="2000" dirty="0" err="1" smtClean="0"/>
              <a:t>i</a:t>
            </a:r>
            <a:r>
              <a:rPr lang="en-US" altLang="zh-CN" sz="2000" dirty="0" smtClean="0"/>
              <a:t>]</a:t>
            </a:r>
            <a:r>
              <a:rPr lang="zh-CN" altLang="en-US" sz="2000" dirty="0" smtClean="0"/>
              <a:t>表示距离位置</a:t>
            </a:r>
            <a:r>
              <a:rPr lang="en-US" altLang="zh-CN" sz="2000" dirty="0" smtClean="0"/>
              <a:t>y</a:t>
            </a:r>
            <a:r>
              <a:rPr lang="zh-CN" altLang="en-US" sz="2000" dirty="0" smtClean="0"/>
              <a:t>处</a:t>
            </a:r>
            <a:r>
              <a:rPr lang="en-US" altLang="zh-CN" sz="2000" dirty="0" err="1" smtClean="0"/>
              <a:t>i</a:t>
            </a:r>
            <a:r>
              <a:rPr lang="zh-CN" altLang="en-US" sz="2000" dirty="0" smtClean="0"/>
              <a:t>个内存单元的位置</a:t>
            </a:r>
            <a:endParaRPr lang="en-US" altLang="zh-CN" sz="2000" dirty="0" smtClean="0"/>
          </a:p>
          <a:p>
            <a:r>
              <a:rPr lang="zh-CN" altLang="en-US" sz="2400" dirty="0" smtClean="0"/>
              <a:t>地址</a:t>
            </a:r>
            <a:r>
              <a:rPr lang="zh-CN" altLang="en-US" sz="2400" dirty="0"/>
              <a:t>和指针赋值</a:t>
            </a:r>
            <a:r>
              <a:rPr lang="en-US" altLang="zh-CN" sz="2400" dirty="0"/>
              <a:t>x = &amp;y</a:t>
            </a:r>
            <a:r>
              <a:rPr lang="zh-CN" altLang="en-US" sz="2400" dirty="0"/>
              <a:t>，</a:t>
            </a:r>
            <a:r>
              <a:rPr lang="en-US" altLang="zh-CN" sz="2400" dirty="0"/>
              <a:t>x = </a:t>
            </a:r>
            <a:r>
              <a:rPr lang="zh-CN" altLang="en-US" sz="2400" dirty="0" smtClean="0"/>
              <a:t>*</a:t>
            </a:r>
            <a:r>
              <a:rPr lang="en-US" altLang="zh-CN" sz="2400" dirty="0" smtClean="0"/>
              <a:t>y</a:t>
            </a:r>
            <a:r>
              <a:rPr lang="zh-CN" altLang="en-US" sz="2400" dirty="0" smtClean="0"/>
              <a:t>和*</a:t>
            </a:r>
            <a:r>
              <a:rPr lang="en-US" altLang="zh-CN" sz="2400" dirty="0" smtClean="0"/>
              <a:t>x </a:t>
            </a:r>
            <a:r>
              <a:rPr lang="en-US" altLang="zh-CN" sz="2400" dirty="0"/>
              <a:t>= y</a:t>
            </a:r>
            <a:endParaRPr lang="zh-CN" altLang="en-US" sz="2400" dirty="0"/>
          </a:p>
        </p:txBody>
      </p:sp>
      <p:pic>
        <p:nvPicPr>
          <p:cNvPr id="4" name="图片 3"/>
          <p:cNvPicPr>
            <a:picLocks noChangeAspect="1"/>
          </p:cNvPicPr>
          <p:nvPr/>
        </p:nvPicPr>
        <p:blipFill>
          <a:blip r:embed="rId1"/>
          <a:stretch>
            <a:fillRect/>
          </a:stretch>
        </p:blipFill>
        <p:spPr>
          <a:xfrm>
            <a:off x="5356966" y="4372708"/>
            <a:ext cx="1149637" cy="114022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dissolv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dissolv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dissolv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dissolve">
                                      <p:cBhvr>
                                        <p:cTn id="22" dur="500"/>
                                        <p:tgtEl>
                                          <p:spTgt spid="3">
                                            <p:txEl>
                                              <p:pRg st="6" end="6"/>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dissolv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dissolv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dissolve">
                                      <p:cBhvr>
                                        <p:cTn id="35" dur="500"/>
                                        <p:tgtEl>
                                          <p:spTgt spid="3">
                                            <p:txEl>
                                              <p:pRg st="8" end="8"/>
                                            </p:txEl>
                                          </p:spTgt>
                                        </p:tgtEl>
                                      </p:cBhvr>
                                    </p:animEffect>
                                  </p:childTnLst>
                                </p:cTn>
                              </p:par>
                              <p:par>
                                <p:cTn id="36" presetID="9" presetClass="entr" presetSubtype="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dissolve">
                                      <p:cBhvr>
                                        <p:cTn id="38" dur="500"/>
                                        <p:tgtEl>
                                          <p:spTgt spid="3">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dissolve">
                                      <p:cBhvr>
                                        <p:cTn id="4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r>
              <a:rPr lang="zh-CN" altLang="en-US" smtClean="0"/>
              <a:t>回填</a:t>
            </a:r>
            <a:endParaRPr lang="zh-CN" altLang="en-US" smtClean="0"/>
          </a:p>
        </p:txBody>
      </p:sp>
      <p:sp>
        <p:nvSpPr>
          <p:cNvPr id="65539" name="内容占位符 2"/>
          <p:cNvSpPr>
            <a:spLocks noGrp="1"/>
          </p:cNvSpPr>
          <p:nvPr>
            <p:ph idx="1"/>
          </p:nvPr>
        </p:nvSpPr>
        <p:spPr/>
        <p:txBody>
          <a:bodyPr>
            <a:normAutofit fontScale="92500"/>
          </a:bodyPr>
          <a:lstStyle/>
          <a:p>
            <a:r>
              <a:rPr lang="zh-CN" altLang="en-US" dirty="0" smtClean="0"/>
              <a:t>布尔表达式和控制流语句生成目标代码时，一个重要问题是跳转指令需要准确给出跳转到的目标</a:t>
            </a:r>
            <a:endParaRPr lang="en-US" altLang="zh-CN" dirty="0" smtClean="0"/>
          </a:p>
          <a:p>
            <a:r>
              <a:rPr lang="en-US" altLang="zh-CN" dirty="0" smtClean="0"/>
              <a:t>If (B) S, </a:t>
            </a:r>
            <a:r>
              <a:rPr lang="zh-CN" altLang="en-US" dirty="0" smtClean="0"/>
              <a:t>在对</a:t>
            </a:r>
            <a:r>
              <a:rPr lang="en-US" altLang="zh-CN" dirty="0" smtClean="0"/>
              <a:t>B</a:t>
            </a:r>
            <a:r>
              <a:rPr lang="zh-CN" altLang="en-US" dirty="0" smtClean="0"/>
              <a:t>翻译生成的代码中，当</a:t>
            </a:r>
            <a:r>
              <a:rPr lang="en-US" altLang="zh-CN" dirty="0" smtClean="0"/>
              <a:t>B</a:t>
            </a:r>
            <a:r>
              <a:rPr lang="zh-CN" altLang="en-US" dirty="0" smtClean="0"/>
              <a:t>为假时应该跳转到紧跟在</a:t>
            </a:r>
            <a:r>
              <a:rPr lang="en-US" altLang="zh-CN" dirty="0" smtClean="0"/>
              <a:t>S</a:t>
            </a:r>
            <a:r>
              <a:rPr lang="zh-CN" altLang="en-US" dirty="0" smtClean="0"/>
              <a:t>的代码之后的指令处。在前面的做法中，是将</a:t>
            </a:r>
            <a:r>
              <a:rPr lang="en-US" altLang="zh-CN" dirty="0" err="1" smtClean="0"/>
              <a:t>S.next</a:t>
            </a:r>
            <a:r>
              <a:rPr lang="zh-CN" altLang="en-US" dirty="0" smtClean="0"/>
              <a:t>作为继承属性传递给</a:t>
            </a:r>
            <a:r>
              <a:rPr lang="en-US" altLang="zh-CN" dirty="0" err="1" smtClean="0"/>
              <a:t>B.false</a:t>
            </a:r>
            <a:r>
              <a:rPr lang="zh-CN" altLang="en-US" dirty="0" smtClean="0"/>
              <a:t>，指明要跳转到的位置。这样做，需要两趟处理</a:t>
            </a:r>
            <a:endParaRPr lang="en-US" altLang="zh-CN" dirty="0" smtClean="0"/>
          </a:p>
          <a:p>
            <a:r>
              <a:rPr lang="zh-CN" altLang="en-US" dirty="0" smtClean="0"/>
              <a:t>一趟处理的技术：回填（</a:t>
            </a:r>
            <a:r>
              <a:rPr lang="en-US" altLang="zh-CN" dirty="0" err="1" smtClean="0"/>
              <a:t>backpatching</a:t>
            </a:r>
            <a:r>
              <a:rPr lang="zh-CN" altLang="en-US" dirty="0" smtClean="0"/>
              <a:t>）</a:t>
            </a:r>
            <a:endParaRPr lang="en-US" altLang="zh-CN" dirty="0" smtClean="0"/>
          </a:p>
          <a:p>
            <a:pPr lvl="1"/>
            <a:r>
              <a:rPr lang="zh-CN" altLang="en-US" dirty="0" smtClean="0"/>
              <a:t>生成跳转指令时暂时不指定该跳转指令的目标</a:t>
            </a:r>
            <a:endParaRPr lang="en-US" altLang="zh-CN" dirty="0" smtClean="0"/>
          </a:p>
          <a:p>
            <a:pPr lvl="1"/>
            <a:r>
              <a:rPr lang="zh-CN" altLang="en-US" dirty="0" smtClean="0"/>
              <a:t>等到能够确定正确的目标标号时再去填充这些指令的目标位置</a:t>
            </a:r>
            <a:endParaRPr lang="en-US" altLang="zh-CN" dirty="0" smtClean="0"/>
          </a:p>
          <a:p>
            <a:pPr lvl="1"/>
            <a:r>
              <a:rPr lang="zh-CN" altLang="en-US" dirty="0" smtClean="0"/>
              <a:t>需要回填的指令将被放在一个列表中</a:t>
            </a: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5539">
                                            <p:txEl>
                                              <p:pRg st="1" end="1"/>
                                            </p:txEl>
                                          </p:spTgt>
                                        </p:tgtEl>
                                        <p:attrNameLst>
                                          <p:attrName>style.visibility</p:attrName>
                                        </p:attrNameLst>
                                      </p:cBhvr>
                                      <p:to>
                                        <p:strVal val="visible"/>
                                      </p:to>
                                    </p:set>
                                    <p:animEffect transition="in" filter="dissolve">
                                      <p:cBhvr>
                                        <p:cTn id="7" dur="500"/>
                                        <p:tgtEl>
                                          <p:spTgt spid="6553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5539">
                                            <p:txEl>
                                              <p:pRg st="2" end="2"/>
                                            </p:txEl>
                                          </p:spTgt>
                                        </p:tgtEl>
                                        <p:attrNameLst>
                                          <p:attrName>style.visibility</p:attrName>
                                        </p:attrNameLst>
                                      </p:cBhvr>
                                      <p:to>
                                        <p:strVal val="visible"/>
                                      </p:to>
                                    </p:set>
                                    <p:animEffect transition="in" filter="dissolve">
                                      <p:cBhvr>
                                        <p:cTn id="12" dur="500"/>
                                        <p:tgtEl>
                                          <p:spTgt spid="6553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5539">
                                            <p:txEl>
                                              <p:pRg st="3" end="3"/>
                                            </p:txEl>
                                          </p:spTgt>
                                        </p:tgtEl>
                                        <p:attrNameLst>
                                          <p:attrName>style.visibility</p:attrName>
                                        </p:attrNameLst>
                                      </p:cBhvr>
                                      <p:to>
                                        <p:strVal val="visible"/>
                                      </p:to>
                                    </p:set>
                                    <p:animEffect transition="in" filter="dissolve">
                                      <p:cBhvr>
                                        <p:cTn id="17" dur="500"/>
                                        <p:tgtEl>
                                          <p:spTgt spid="6553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5539">
                                            <p:txEl>
                                              <p:pRg st="4" end="4"/>
                                            </p:txEl>
                                          </p:spTgt>
                                        </p:tgtEl>
                                        <p:attrNameLst>
                                          <p:attrName>style.visibility</p:attrName>
                                        </p:attrNameLst>
                                      </p:cBhvr>
                                      <p:to>
                                        <p:strVal val="visible"/>
                                      </p:to>
                                    </p:set>
                                    <p:animEffect transition="in" filter="dissolve">
                                      <p:cBhvr>
                                        <p:cTn id="22" dur="500"/>
                                        <p:tgtEl>
                                          <p:spTgt spid="6553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5539">
                                            <p:txEl>
                                              <p:pRg st="5" end="5"/>
                                            </p:txEl>
                                          </p:spTgt>
                                        </p:tgtEl>
                                        <p:attrNameLst>
                                          <p:attrName>style.visibility</p:attrName>
                                        </p:attrNameLst>
                                      </p:cBhvr>
                                      <p:to>
                                        <p:strVal val="visible"/>
                                      </p:to>
                                    </p:set>
                                    <p:animEffect transition="in" filter="dissolve">
                                      <p:cBhvr>
                                        <p:cTn id="27" dur="500"/>
                                        <p:tgtEl>
                                          <p:spTgt spid="655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r>
              <a:rPr lang="zh-CN" altLang="en-US" smtClean="0"/>
              <a:t>回填（续）</a:t>
            </a:r>
            <a:endParaRPr lang="zh-CN" altLang="en-US" smtClean="0"/>
          </a:p>
        </p:txBody>
      </p:sp>
      <p:sp>
        <p:nvSpPr>
          <p:cNvPr id="66563" name="内容占位符 2"/>
          <p:cNvSpPr>
            <a:spLocks noGrp="1"/>
          </p:cNvSpPr>
          <p:nvPr>
            <p:ph idx="1"/>
          </p:nvPr>
        </p:nvSpPr>
        <p:spPr/>
        <p:txBody>
          <a:bodyPr>
            <a:normAutofit lnSpcReduction="10000"/>
          </a:bodyPr>
          <a:lstStyle/>
          <a:p>
            <a:r>
              <a:rPr lang="zh-CN" altLang="en-US" dirty="0" smtClean="0"/>
              <a:t>为非终结符号</a:t>
            </a:r>
            <a:r>
              <a:rPr lang="en-US" altLang="zh-CN" dirty="0" smtClean="0"/>
              <a:t>B</a:t>
            </a:r>
            <a:r>
              <a:rPr lang="zh-CN" altLang="en-US" dirty="0" smtClean="0"/>
              <a:t>引入两个综合属性</a:t>
            </a:r>
            <a:r>
              <a:rPr lang="en-US" altLang="zh-CN" dirty="0" err="1" smtClean="0"/>
              <a:t>truelist</a:t>
            </a:r>
            <a:r>
              <a:rPr lang="zh-CN" altLang="en-US" dirty="0" smtClean="0"/>
              <a:t>和</a:t>
            </a:r>
            <a:r>
              <a:rPr lang="en-US" altLang="zh-CN" dirty="0" err="1" smtClean="0"/>
              <a:t>falselist</a:t>
            </a:r>
            <a:endParaRPr lang="en-US" altLang="zh-CN" dirty="0" smtClean="0"/>
          </a:p>
          <a:p>
            <a:pPr lvl="1"/>
            <a:r>
              <a:rPr lang="zh-CN" altLang="en-US" dirty="0" smtClean="0"/>
              <a:t>生成</a:t>
            </a:r>
            <a:r>
              <a:rPr lang="en-US" altLang="zh-CN" dirty="0" smtClean="0"/>
              <a:t>B</a:t>
            </a:r>
            <a:r>
              <a:rPr lang="zh-CN" altLang="en-US" dirty="0" smtClean="0"/>
              <a:t>的代码时，跳转指令是不完整的，跳转到的真假入口位置尚未填写，这些不完整的跳转指令将被存放在</a:t>
            </a:r>
            <a:r>
              <a:rPr lang="en-US" altLang="zh-CN" dirty="0" err="1" smtClean="0"/>
              <a:t>truelist</a:t>
            </a:r>
            <a:r>
              <a:rPr lang="zh-CN" altLang="en-US" dirty="0" smtClean="0"/>
              <a:t>或</a:t>
            </a:r>
            <a:r>
              <a:rPr lang="en-US" altLang="zh-CN" dirty="0" err="1" smtClean="0"/>
              <a:t>falselist</a:t>
            </a:r>
            <a:r>
              <a:rPr lang="zh-CN" altLang="en-US" dirty="0" smtClean="0"/>
              <a:t>的列表中</a:t>
            </a:r>
            <a:endParaRPr lang="en-US" altLang="zh-CN" dirty="0" smtClean="0"/>
          </a:p>
          <a:p>
            <a:pPr lvl="1"/>
            <a:r>
              <a:rPr lang="zh-CN" altLang="en-US" dirty="0" smtClean="0"/>
              <a:t>回填时，在</a:t>
            </a:r>
            <a:r>
              <a:rPr lang="en-US" altLang="zh-CN" dirty="0" err="1" smtClean="0"/>
              <a:t>truelist</a:t>
            </a:r>
            <a:r>
              <a:rPr lang="zh-CN" altLang="en-US" dirty="0" smtClean="0"/>
              <a:t>存放的指令中插入</a:t>
            </a:r>
            <a:r>
              <a:rPr lang="en-US" altLang="zh-CN" dirty="0" smtClean="0"/>
              <a:t>B</a:t>
            </a:r>
            <a:r>
              <a:rPr lang="zh-CN" altLang="en-US" dirty="0" smtClean="0"/>
              <a:t>为真时控制流应该转向的标号</a:t>
            </a:r>
            <a:endParaRPr lang="en-US" altLang="zh-CN" dirty="0" smtClean="0"/>
          </a:p>
          <a:p>
            <a:pPr lvl="1"/>
            <a:r>
              <a:rPr lang="zh-CN" altLang="en-US" dirty="0" smtClean="0"/>
              <a:t>同样，在</a:t>
            </a:r>
            <a:r>
              <a:rPr lang="en-US" altLang="zh-CN" dirty="0" err="1" smtClean="0"/>
              <a:t>falselist</a:t>
            </a:r>
            <a:r>
              <a:rPr lang="zh-CN" altLang="en-US" dirty="0" smtClean="0"/>
              <a:t>存放的指令中插入</a:t>
            </a:r>
            <a:r>
              <a:rPr lang="en-US" altLang="zh-CN" dirty="0" smtClean="0"/>
              <a:t>B</a:t>
            </a:r>
            <a:r>
              <a:rPr lang="zh-CN" altLang="en-US" dirty="0" smtClean="0"/>
              <a:t>为假时控制流应该转向的标号</a:t>
            </a:r>
            <a:endParaRPr lang="en-US" altLang="zh-CN" dirty="0" smtClean="0"/>
          </a:p>
          <a:p>
            <a:r>
              <a:rPr lang="zh-CN" altLang="en-US" dirty="0" smtClean="0"/>
              <a:t>类似地，语句</a:t>
            </a:r>
            <a:r>
              <a:rPr lang="en-US" altLang="zh-CN" dirty="0" smtClean="0"/>
              <a:t>S</a:t>
            </a:r>
            <a:r>
              <a:rPr lang="zh-CN" altLang="en-US" dirty="0" smtClean="0"/>
              <a:t>引入一个综合属性</a:t>
            </a:r>
            <a:r>
              <a:rPr lang="en-US" altLang="zh-CN" dirty="0" err="1" smtClean="0"/>
              <a:t>nextlist</a:t>
            </a:r>
            <a:r>
              <a:rPr lang="zh-CN" altLang="en-US" dirty="0" smtClean="0"/>
              <a:t>，用来存放跳转指令列表，这些指令应该跳转到紧跟在</a:t>
            </a:r>
            <a:r>
              <a:rPr lang="en-US" altLang="zh-CN" dirty="0" smtClean="0"/>
              <a:t>S</a:t>
            </a:r>
            <a:r>
              <a:rPr lang="zh-CN" altLang="en-US" dirty="0" smtClean="0"/>
              <a:t>代码之后</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6563">
                                            <p:txEl>
                                              <p:pRg st="1" end="1"/>
                                            </p:txEl>
                                          </p:spTgt>
                                        </p:tgtEl>
                                        <p:attrNameLst>
                                          <p:attrName>style.visibility</p:attrName>
                                        </p:attrNameLst>
                                      </p:cBhvr>
                                      <p:to>
                                        <p:strVal val="visible"/>
                                      </p:to>
                                    </p:set>
                                    <p:animEffect transition="in" filter="dissolve">
                                      <p:cBhvr>
                                        <p:cTn id="7" dur="500"/>
                                        <p:tgtEl>
                                          <p:spTgt spid="6656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6563">
                                            <p:txEl>
                                              <p:pRg st="2" end="2"/>
                                            </p:txEl>
                                          </p:spTgt>
                                        </p:tgtEl>
                                        <p:attrNameLst>
                                          <p:attrName>style.visibility</p:attrName>
                                        </p:attrNameLst>
                                      </p:cBhvr>
                                      <p:to>
                                        <p:strVal val="visible"/>
                                      </p:to>
                                    </p:set>
                                    <p:animEffect transition="in" filter="dissolve">
                                      <p:cBhvr>
                                        <p:cTn id="12" dur="500"/>
                                        <p:tgtEl>
                                          <p:spTgt spid="6656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6563">
                                            <p:txEl>
                                              <p:pRg st="3" end="3"/>
                                            </p:txEl>
                                          </p:spTgt>
                                        </p:tgtEl>
                                        <p:attrNameLst>
                                          <p:attrName>style.visibility</p:attrName>
                                        </p:attrNameLst>
                                      </p:cBhvr>
                                      <p:to>
                                        <p:strVal val="visible"/>
                                      </p:to>
                                    </p:set>
                                    <p:animEffect transition="in" filter="dissolve">
                                      <p:cBhvr>
                                        <p:cTn id="17" dur="500"/>
                                        <p:tgtEl>
                                          <p:spTgt spid="6656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6563">
                                            <p:txEl>
                                              <p:pRg st="4" end="4"/>
                                            </p:txEl>
                                          </p:spTgt>
                                        </p:tgtEl>
                                        <p:attrNameLst>
                                          <p:attrName>style.visibility</p:attrName>
                                        </p:attrNameLst>
                                      </p:cBhvr>
                                      <p:to>
                                        <p:strVal val="visible"/>
                                      </p:to>
                                    </p:set>
                                    <p:animEffect transition="in" filter="dissolve">
                                      <p:cBhvr>
                                        <p:cTn id="22" dur="500"/>
                                        <p:tgtEl>
                                          <p:spTgt spid="665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r>
              <a:rPr lang="zh-CN" altLang="en-US" smtClean="0"/>
              <a:t>回填（续）</a:t>
            </a:r>
            <a:endParaRPr lang="zh-CN" altLang="en-US" smtClean="0"/>
          </a:p>
        </p:txBody>
      </p:sp>
      <p:sp>
        <p:nvSpPr>
          <p:cNvPr id="67587" name="内容占位符 2"/>
          <p:cNvSpPr>
            <a:spLocks noGrp="1"/>
          </p:cNvSpPr>
          <p:nvPr>
            <p:ph idx="1"/>
          </p:nvPr>
        </p:nvSpPr>
        <p:spPr/>
        <p:txBody>
          <a:bodyPr/>
          <a:lstStyle/>
          <a:p>
            <a:r>
              <a:rPr lang="zh-CN" altLang="en-US" dirty="0" smtClean="0"/>
              <a:t>用于处理跳转指令列表的三个函数</a:t>
            </a:r>
            <a:endParaRPr lang="en-US" altLang="zh-CN" dirty="0" smtClean="0"/>
          </a:p>
          <a:p>
            <a:pPr lvl="1"/>
            <a:r>
              <a:rPr lang="en-US" altLang="zh-CN" dirty="0" err="1" smtClean="0"/>
              <a:t>makelist</a:t>
            </a:r>
            <a:r>
              <a:rPr lang="en-US" altLang="zh-CN" dirty="0" smtClean="0"/>
              <a:t>(</a:t>
            </a:r>
            <a:r>
              <a:rPr lang="en-US" altLang="zh-CN" dirty="0" err="1" smtClean="0"/>
              <a:t>i</a:t>
            </a:r>
            <a:r>
              <a:rPr lang="en-US" altLang="zh-CN" dirty="0" smtClean="0"/>
              <a:t>)</a:t>
            </a:r>
            <a:r>
              <a:rPr lang="zh-CN" altLang="en-US" dirty="0" smtClean="0"/>
              <a:t>，创建一个包含</a:t>
            </a:r>
            <a:r>
              <a:rPr lang="en-US" altLang="zh-CN" dirty="0" err="1" smtClean="0"/>
              <a:t>i</a:t>
            </a:r>
            <a:r>
              <a:rPr lang="zh-CN" altLang="en-US" dirty="0" smtClean="0"/>
              <a:t>的列表，</a:t>
            </a:r>
            <a:r>
              <a:rPr lang="en-US" altLang="zh-CN" dirty="0" err="1" smtClean="0"/>
              <a:t>i</a:t>
            </a:r>
            <a:r>
              <a:rPr lang="zh-CN" altLang="en-US" dirty="0" smtClean="0"/>
              <a:t>是三地址码的标号，返回一个指向新创建的列表的指针</a:t>
            </a:r>
            <a:endParaRPr lang="en-US" altLang="zh-CN" dirty="0" smtClean="0"/>
          </a:p>
          <a:p>
            <a:pPr lvl="1"/>
            <a:r>
              <a:rPr lang="en-US" altLang="zh-CN" dirty="0" smtClean="0"/>
              <a:t>merge(p</a:t>
            </a:r>
            <a:r>
              <a:rPr lang="en-US" altLang="zh-CN" baseline="-25000" dirty="0" smtClean="0"/>
              <a:t>1</a:t>
            </a:r>
            <a:r>
              <a:rPr lang="en-US" altLang="zh-CN" dirty="0" smtClean="0"/>
              <a:t>,p</a:t>
            </a:r>
            <a:r>
              <a:rPr lang="en-US" altLang="zh-CN" baseline="-25000" dirty="0"/>
              <a:t>2</a:t>
            </a:r>
            <a:r>
              <a:rPr lang="en-US" altLang="zh-CN" dirty="0" smtClean="0"/>
              <a:t>)</a:t>
            </a:r>
            <a:r>
              <a:rPr lang="zh-CN" altLang="en-US" dirty="0" smtClean="0"/>
              <a:t>，将</a:t>
            </a:r>
            <a:r>
              <a:rPr lang="en-US" altLang="zh-CN" dirty="0" smtClean="0"/>
              <a:t>p</a:t>
            </a:r>
            <a:r>
              <a:rPr lang="en-US" altLang="zh-CN" baseline="-25000" dirty="0"/>
              <a:t>1</a:t>
            </a:r>
            <a:r>
              <a:rPr lang="zh-CN" altLang="en-US" dirty="0" smtClean="0"/>
              <a:t>和</a:t>
            </a:r>
            <a:r>
              <a:rPr lang="en-US" altLang="zh-CN" dirty="0" smtClean="0"/>
              <a:t>p</a:t>
            </a:r>
            <a:r>
              <a:rPr lang="en-US" altLang="zh-CN" baseline="-25000" dirty="0"/>
              <a:t>2</a:t>
            </a:r>
            <a:r>
              <a:rPr lang="zh-CN" altLang="en-US" dirty="0" smtClean="0"/>
              <a:t>指向的列表进行合并，返回新的列表</a:t>
            </a:r>
            <a:endParaRPr lang="en-US" altLang="zh-CN" dirty="0" smtClean="0"/>
          </a:p>
          <a:p>
            <a:pPr lvl="1"/>
            <a:r>
              <a:rPr lang="en-US" altLang="zh-CN" dirty="0" err="1" smtClean="0"/>
              <a:t>backpatch</a:t>
            </a:r>
            <a:r>
              <a:rPr lang="en-US" altLang="zh-CN" dirty="0" smtClean="0"/>
              <a:t>(</a:t>
            </a:r>
            <a:r>
              <a:rPr lang="en-US" altLang="zh-CN" dirty="0" err="1" smtClean="0"/>
              <a:t>p,i</a:t>
            </a:r>
            <a:r>
              <a:rPr lang="en-US" altLang="zh-CN" dirty="0" smtClean="0"/>
              <a:t>)</a:t>
            </a:r>
            <a:r>
              <a:rPr lang="zh-CN" altLang="en-US" dirty="0" smtClean="0"/>
              <a:t>，将</a:t>
            </a:r>
            <a:r>
              <a:rPr lang="en-US" altLang="zh-CN" dirty="0" err="1" smtClean="0"/>
              <a:t>i</a:t>
            </a:r>
            <a:r>
              <a:rPr lang="zh-CN" altLang="en-US" dirty="0" smtClean="0"/>
              <a:t>作为目标标号插入到列表</a:t>
            </a:r>
            <a:r>
              <a:rPr lang="en-US" altLang="zh-CN" dirty="0" smtClean="0"/>
              <a:t>p</a:t>
            </a:r>
            <a:r>
              <a:rPr lang="zh-CN" altLang="en-US" dirty="0" smtClean="0"/>
              <a:t>中的所有指令中</a:t>
            </a: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7587">
                                            <p:txEl>
                                              <p:pRg st="1" end="1"/>
                                            </p:txEl>
                                          </p:spTgt>
                                        </p:tgtEl>
                                        <p:attrNameLst>
                                          <p:attrName>style.visibility</p:attrName>
                                        </p:attrNameLst>
                                      </p:cBhvr>
                                      <p:to>
                                        <p:strVal val="visible"/>
                                      </p:to>
                                    </p:set>
                                    <p:animEffect transition="in" filter="dissolve">
                                      <p:cBhvr>
                                        <p:cTn id="7" dur="500"/>
                                        <p:tgtEl>
                                          <p:spTgt spid="6758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7587">
                                            <p:txEl>
                                              <p:pRg st="2" end="2"/>
                                            </p:txEl>
                                          </p:spTgt>
                                        </p:tgtEl>
                                        <p:attrNameLst>
                                          <p:attrName>style.visibility</p:attrName>
                                        </p:attrNameLst>
                                      </p:cBhvr>
                                      <p:to>
                                        <p:strVal val="visible"/>
                                      </p:to>
                                    </p:set>
                                    <p:animEffect transition="in" filter="dissolve">
                                      <p:cBhvr>
                                        <p:cTn id="12" dur="500"/>
                                        <p:tgtEl>
                                          <p:spTgt spid="6758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7587">
                                            <p:txEl>
                                              <p:pRg st="3" end="3"/>
                                            </p:txEl>
                                          </p:spTgt>
                                        </p:tgtEl>
                                        <p:attrNameLst>
                                          <p:attrName>style.visibility</p:attrName>
                                        </p:attrNameLst>
                                      </p:cBhvr>
                                      <p:to>
                                        <p:strVal val="visible"/>
                                      </p:to>
                                    </p:set>
                                    <p:animEffect transition="in" filter="dissolve">
                                      <p:cBhvr>
                                        <p:cTn id="17" dur="500"/>
                                        <p:tgtEl>
                                          <p:spTgt spid="675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p:txBody>
          <a:bodyPr>
            <a:normAutofit/>
          </a:bodyPr>
          <a:lstStyle/>
          <a:p>
            <a:r>
              <a:rPr lang="zh-CN" altLang="en-US" dirty="0" smtClean="0"/>
              <a:t>布尔表达式的回填</a:t>
            </a:r>
            <a:endParaRPr lang="zh-CN" altLang="en-US" dirty="0" smtClean="0"/>
          </a:p>
        </p:txBody>
      </p:sp>
      <p:pic>
        <p:nvPicPr>
          <p:cNvPr id="5" name="Picture 3"/>
          <p:cNvPicPr>
            <a:picLocks noChangeAspect="1" noChangeArrowheads="1"/>
          </p:cNvPicPr>
          <p:nvPr/>
        </p:nvPicPr>
        <p:blipFill>
          <a:blip r:embed="rId1" cstate="print"/>
          <a:srcRect/>
          <a:stretch>
            <a:fillRect/>
          </a:stretch>
        </p:blipFill>
        <p:spPr bwMode="auto">
          <a:xfrm>
            <a:off x="253878" y="2449327"/>
            <a:ext cx="8636243" cy="623463"/>
          </a:xfrm>
          <a:prstGeom prst="rect">
            <a:avLst/>
          </a:prstGeom>
          <a:noFill/>
          <a:ln w="38100" algn="ctr">
            <a:noFill/>
            <a:miter lim="800000"/>
            <a:headEnd/>
            <a:tailEnd/>
          </a:ln>
        </p:spPr>
      </p:pic>
      <p:sp>
        <p:nvSpPr>
          <p:cNvPr id="2" name="文本框 1"/>
          <p:cNvSpPr txBox="1"/>
          <p:nvPr/>
        </p:nvSpPr>
        <p:spPr>
          <a:xfrm>
            <a:off x="1113692" y="3831428"/>
            <a:ext cx="6286383" cy="830997"/>
          </a:xfrm>
          <a:prstGeom prst="rect">
            <a:avLst/>
          </a:prstGeom>
          <a:noFill/>
        </p:spPr>
        <p:txBody>
          <a:bodyPr wrap="square" rtlCol="0">
            <a:spAutoFit/>
          </a:bodyPr>
          <a:lstStyle/>
          <a:p>
            <a:r>
              <a:rPr lang="zh-CN" altLang="en-US" sz="2400" dirty="0">
                <a:solidFill>
                  <a:srgbClr val="0000FF"/>
                </a:solidFill>
              </a:rPr>
              <a:t>文法中引入标记非终结符号</a:t>
            </a:r>
            <a:r>
              <a:rPr lang="en-US" altLang="zh-CN" sz="2400" dirty="0">
                <a:solidFill>
                  <a:srgbClr val="0000FF"/>
                </a:solidFill>
              </a:rPr>
              <a:t>M</a:t>
            </a:r>
            <a:r>
              <a:rPr lang="zh-CN" altLang="en-US" sz="2400" dirty="0">
                <a:solidFill>
                  <a:srgbClr val="0000FF"/>
                </a:solidFill>
              </a:rPr>
              <a:t>，作用是在适当的时候获取将要生成的下一条指令的标号</a:t>
            </a:r>
            <a:endParaRPr lang="zh-CN" altLang="en-US" sz="2400"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3" name="Picture 4"/>
          <p:cNvPicPr>
            <a:picLocks noChangeAspect="1" noChangeArrowheads="1"/>
          </p:cNvPicPr>
          <p:nvPr/>
        </p:nvPicPr>
        <p:blipFill>
          <a:blip r:embed="rId1" cstate="print"/>
          <a:srcRect/>
          <a:stretch>
            <a:fillRect/>
          </a:stretch>
        </p:blipFill>
        <p:spPr bwMode="auto">
          <a:xfrm>
            <a:off x="545654" y="164123"/>
            <a:ext cx="8286219" cy="6693877"/>
          </a:xfrm>
          <a:prstGeom prst="rect">
            <a:avLst/>
          </a:prstGeom>
          <a:noFill/>
          <a:ln w="38100" algn="ctr">
            <a:noFill/>
            <a:miter lim="800000"/>
            <a:headEnd/>
            <a:tailEnd/>
          </a:ln>
        </p:spPr>
      </p:pic>
      <p:sp>
        <p:nvSpPr>
          <p:cNvPr id="5" name="圆角矩形标注 4"/>
          <p:cNvSpPr/>
          <p:nvPr/>
        </p:nvSpPr>
        <p:spPr>
          <a:xfrm>
            <a:off x="3743324" y="1488830"/>
            <a:ext cx="4846027" cy="1242648"/>
          </a:xfrm>
          <a:prstGeom prst="wedgeRoundRectCallout">
            <a:avLst>
              <a:gd name="adj1" fmla="val 7278"/>
              <a:gd name="adj2" fmla="val -73546"/>
              <a:gd name="adj3" fmla="val 16667"/>
            </a:avLst>
          </a:prstGeom>
          <a:solidFill>
            <a:schemeClr val="bg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rgbClr val="0000FF"/>
                </a:solidFill>
              </a:rPr>
              <a:t>B</a:t>
            </a:r>
            <a:r>
              <a:rPr lang="en-US" altLang="zh-CN" sz="2000" baseline="-25000" dirty="0">
                <a:solidFill>
                  <a:srgbClr val="0000FF"/>
                </a:solidFill>
              </a:rPr>
              <a:t>1</a:t>
            </a:r>
            <a:r>
              <a:rPr lang="en-US" altLang="zh-CN" sz="2000" dirty="0">
                <a:solidFill>
                  <a:srgbClr val="0000FF"/>
                </a:solidFill>
              </a:rPr>
              <a:t>.truelist</a:t>
            </a:r>
            <a:r>
              <a:rPr lang="zh-CN" altLang="en-US" sz="2000" dirty="0">
                <a:solidFill>
                  <a:srgbClr val="0000FF"/>
                </a:solidFill>
              </a:rPr>
              <a:t>和</a:t>
            </a:r>
            <a:r>
              <a:rPr lang="en-US" altLang="zh-CN" sz="2000" dirty="0">
                <a:solidFill>
                  <a:srgbClr val="0000FF"/>
                </a:solidFill>
              </a:rPr>
              <a:t>B</a:t>
            </a:r>
            <a:r>
              <a:rPr lang="en-US" altLang="zh-CN" sz="2000" baseline="-25000" dirty="0">
                <a:solidFill>
                  <a:srgbClr val="0000FF"/>
                </a:solidFill>
              </a:rPr>
              <a:t>2</a:t>
            </a:r>
            <a:r>
              <a:rPr lang="en-US" altLang="zh-CN" sz="2000" dirty="0">
                <a:solidFill>
                  <a:srgbClr val="0000FF"/>
                </a:solidFill>
              </a:rPr>
              <a:t>.truelist</a:t>
            </a:r>
            <a:r>
              <a:rPr lang="zh-CN" altLang="en-US" sz="2000" dirty="0">
                <a:solidFill>
                  <a:srgbClr val="0000FF"/>
                </a:solidFill>
              </a:rPr>
              <a:t>合并成</a:t>
            </a:r>
            <a:r>
              <a:rPr lang="en-US" altLang="zh-CN" sz="2000" dirty="0" err="1" smtClean="0">
                <a:solidFill>
                  <a:srgbClr val="0000FF"/>
                </a:solidFill>
              </a:rPr>
              <a:t>B.truelist</a:t>
            </a:r>
            <a:r>
              <a:rPr lang="zh-CN" altLang="en-US" sz="2000" dirty="0" smtClean="0">
                <a:solidFill>
                  <a:srgbClr val="0000FF"/>
                </a:solidFill>
              </a:rPr>
              <a:t>。</a:t>
            </a:r>
            <a:endParaRPr lang="en-US" altLang="zh-CN" sz="2000" dirty="0">
              <a:solidFill>
                <a:srgbClr val="0000FF"/>
              </a:solidFill>
            </a:endParaRPr>
          </a:p>
          <a:p>
            <a:r>
              <a:rPr lang="en-US" altLang="zh-CN" sz="2000" dirty="0">
                <a:solidFill>
                  <a:srgbClr val="0000FF"/>
                </a:solidFill>
              </a:rPr>
              <a:t>B</a:t>
            </a:r>
            <a:r>
              <a:rPr lang="en-US" altLang="zh-CN" sz="2000" baseline="-25000" dirty="0">
                <a:solidFill>
                  <a:srgbClr val="0000FF"/>
                </a:solidFill>
              </a:rPr>
              <a:t>1</a:t>
            </a:r>
            <a:r>
              <a:rPr lang="zh-CN" altLang="en-US" sz="2000" dirty="0">
                <a:solidFill>
                  <a:srgbClr val="0000FF"/>
                </a:solidFill>
              </a:rPr>
              <a:t>为假时，跳转目标是</a:t>
            </a:r>
            <a:r>
              <a:rPr lang="en-US" altLang="zh-CN" sz="2000" dirty="0">
                <a:solidFill>
                  <a:srgbClr val="0000FF"/>
                </a:solidFill>
              </a:rPr>
              <a:t>B</a:t>
            </a:r>
            <a:r>
              <a:rPr lang="en-US" altLang="zh-CN" sz="2000" baseline="-25000" dirty="0">
                <a:solidFill>
                  <a:srgbClr val="0000FF"/>
                </a:solidFill>
              </a:rPr>
              <a:t>2</a:t>
            </a:r>
            <a:r>
              <a:rPr lang="zh-CN" altLang="en-US" sz="2000" dirty="0">
                <a:solidFill>
                  <a:srgbClr val="0000FF"/>
                </a:solidFill>
              </a:rPr>
              <a:t>的代码的起始位置。回填</a:t>
            </a:r>
            <a:r>
              <a:rPr lang="en-US" altLang="zh-CN" sz="2000" dirty="0" err="1">
                <a:solidFill>
                  <a:srgbClr val="0000FF"/>
                </a:solidFill>
              </a:rPr>
              <a:t>backpatch</a:t>
            </a:r>
            <a:r>
              <a:rPr lang="en-US" altLang="zh-CN" sz="2000" dirty="0">
                <a:solidFill>
                  <a:srgbClr val="0000FF"/>
                </a:solidFill>
              </a:rPr>
              <a:t>(B</a:t>
            </a:r>
            <a:r>
              <a:rPr lang="en-US" altLang="zh-CN" sz="2000" baseline="-25000" dirty="0">
                <a:solidFill>
                  <a:srgbClr val="0000FF"/>
                </a:solidFill>
              </a:rPr>
              <a:t>1</a:t>
            </a:r>
            <a:r>
              <a:rPr lang="en-US" altLang="zh-CN" sz="2000" dirty="0">
                <a:solidFill>
                  <a:srgbClr val="0000FF"/>
                </a:solidFill>
              </a:rPr>
              <a:t>.falselist, </a:t>
            </a:r>
            <a:r>
              <a:rPr lang="en-US" altLang="zh-CN" sz="2000" dirty="0" err="1">
                <a:solidFill>
                  <a:srgbClr val="0000FF"/>
                </a:solidFill>
              </a:rPr>
              <a:t>M.instr</a:t>
            </a:r>
            <a:r>
              <a:rPr lang="en-US" altLang="zh-CN" sz="2000" dirty="0">
                <a:solidFill>
                  <a:srgbClr val="0000FF"/>
                </a:solidFill>
              </a:rPr>
              <a:t>)</a:t>
            </a:r>
            <a:endParaRPr lang="en-US" altLang="zh-CN" sz="2000" dirty="0">
              <a:solidFill>
                <a:srgbClr val="0000FF"/>
              </a:solidFill>
            </a:endParaRPr>
          </a:p>
        </p:txBody>
      </p:sp>
      <p:sp>
        <p:nvSpPr>
          <p:cNvPr id="6" name="圆角矩形标注 5"/>
          <p:cNvSpPr/>
          <p:nvPr/>
        </p:nvSpPr>
        <p:spPr>
          <a:xfrm>
            <a:off x="6166338" y="5673968"/>
            <a:ext cx="2872155" cy="808893"/>
          </a:xfrm>
          <a:prstGeom prst="wedgeRoundRectCallout">
            <a:avLst>
              <a:gd name="adj1" fmla="val -54902"/>
              <a:gd name="adj2" fmla="val 45667"/>
              <a:gd name="adj3" fmla="val 16667"/>
            </a:avLst>
          </a:prstGeom>
          <a:solidFill>
            <a:schemeClr val="bg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0000FF"/>
                </a:solidFill>
              </a:rPr>
              <a:t>记录下一条指令的位置，即</a:t>
            </a:r>
            <a:r>
              <a:rPr lang="en-US" altLang="zh-CN" sz="2000" dirty="0">
                <a:solidFill>
                  <a:srgbClr val="0000FF"/>
                </a:solidFill>
              </a:rPr>
              <a:t>B</a:t>
            </a:r>
            <a:r>
              <a:rPr lang="en-US" altLang="zh-CN" sz="2000" baseline="-25000" dirty="0">
                <a:solidFill>
                  <a:srgbClr val="0000FF"/>
                </a:solidFill>
              </a:rPr>
              <a:t>2</a:t>
            </a:r>
            <a:r>
              <a:rPr lang="en-US" altLang="zh-CN" sz="2000" dirty="0">
                <a:solidFill>
                  <a:srgbClr val="0000FF"/>
                </a:solidFill>
              </a:rPr>
              <a:t>.code</a:t>
            </a:r>
            <a:r>
              <a:rPr lang="zh-CN" altLang="en-US" sz="2000" dirty="0">
                <a:solidFill>
                  <a:srgbClr val="0000FF"/>
                </a:solidFill>
              </a:rPr>
              <a:t>开始的位置</a:t>
            </a:r>
            <a:endParaRPr lang="zh-CN" altLang="en-US" sz="20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3" name="Picture 4"/>
          <p:cNvPicPr>
            <a:picLocks noChangeAspect="1" noChangeArrowheads="1"/>
          </p:cNvPicPr>
          <p:nvPr/>
        </p:nvPicPr>
        <p:blipFill>
          <a:blip r:embed="rId1" cstate="print"/>
          <a:srcRect/>
          <a:stretch>
            <a:fillRect/>
          </a:stretch>
        </p:blipFill>
        <p:spPr bwMode="auto">
          <a:xfrm>
            <a:off x="545654" y="164123"/>
            <a:ext cx="8286219" cy="6693877"/>
          </a:xfrm>
          <a:prstGeom prst="rect">
            <a:avLst/>
          </a:prstGeom>
          <a:noFill/>
          <a:ln w="38100" algn="ctr">
            <a:noFill/>
            <a:miter lim="800000"/>
            <a:headEnd/>
            <a:tailEnd/>
          </a:ln>
        </p:spPr>
      </p:pic>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p:txBody>
          <a:bodyPr/>
          <a:lstStyle/>
          <a:p>
            <a:r>
              <a:rPr lang="zh-CN" altLang="en-US" smtClean="0"/>
              <a:t>布尔表达式回填示例</a:t>
            </a:r>
            <a:endParaRPr lang="zh-CN" altLang="en-US" smtClean="0"/>
          </a:p>
        </p:txBody>
      </p:sp>
      <p:sp>
        <p:nvSpPr>
          <p:cNvPr id="69635" name="内容占位符 2"/>
          <p:cNvSpPr>
            <a:spLocks noGrp="1"/>
          </p:cNvSpPr>
          <p:nvPr>
            <p:ph idx="1"/>
          </p:nvPr>
        </p:nvSpPr>
        <p:spPr/>
        <p:txBody>
          <a:bodyPr/>
          <a:lstStyle/>
          <a:p>
            <a:r>
              <a:rPr lang="en-US" altLang="zh-CN" dirty="0" smtClean="0"/>
              <a:t>x&lt;100 || x&gt;200 &amp;&amp; x!=y</a:t>
            </a:r>
            <a:endParaRPr lang="en-US" altLang="zh-CN" dirty="0" smtClean="0"/>
          </a:p>
          <a:p>
            <a:r>
              <a:rPr lang="zh-CN" altLang="en-US" dirty="0" smtClean="0"/>
              <a:t>注：所有的动作都在产生式右部的最后，因此可以在自底向上分析的归约时执行上述动作</a:t>
            </a:r>
            <a:endParaRPr lang="en-US" altLang="zh-CN" dirty="0" smtClean="0"/>
          </a:p>
          <a:p>
            <a:endParaRPr lang="en-US" altLang="zh-CN" dirty="0"/>
          </a:p>
          <a:p>
            <a:r>
              <a:rPr lang="zh-CN" altLang="en-US" dirty="0" smtClean="0"/>
              <a:t>注释分析树</a:t>
            </a:r>
            <a:endParaRPr lang="en-US" altLang="zh-CN" dirty="0" smtClean="0"/>
          </a:p>
          <a:p>
            <a:endParaRPr lang="en-US" altLang="zh-CN" dirty="0" smtClean="0"/>
          </a:p>
          <a:p>
            <a:endParaRPr lang="zh-CN" altLang="en-US" dirty="0" smtClean="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p:txBody>
          <a:bodyPr>
            <a:normAutofit/>
          </a:bodyPr>
          <a:lstStyle/>
          <a:p>
            <a:r>
              <a:rPr lang="zh-CN" altLang="en-US" dirty="0" smtClean="0"/>
              <a:t>控制转移语句的回填</a:t>
            </a:r>
            <a:endParaRPr lang="zh-CN" altLang="en-US" dirty="0" smtClean="0"/>
          </a:p>
        </p:txBody>
      </p:sp>
      <p:pic>
        <p:nvPicPr>
          <p:cNvPr id="8" name="Picture 2"/>
          <p:cNvPicPr>
            <a:picLocks noChangeAspect="1" noChangeArrowheads="1"/>
          </p:cNvPicPr>
          <p:nvPr/>
        </p:nvPicPr>
        <p:blipFill>
          <a:blip r:embed="rId1" cstate="print"/>
          <a:srcRect/>
          <a:stretch>
            <a:fillRect/>
          </a:stretch>
        </p:blipFill>
        <p:spPr bwMode="auto">
          <a:xfrm>
            <a:off x="503623" y="2564291"/>
            <a:ext cx="8441553" cy="775198"/>
          </a:xfrm>
          <a:prstGeom prst="rect">
            <a:avLst/>
          </a:prstGeom>
          <a:noFill/>
          <a:ln w="38100" algn="ctr">
            <a:noFill/>
            <a:miter lim="800000"/>
            <a:headEnd/>
            <a:tailEnd/>
          </a:ln>
        </p:spPr>
      </p:pic>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p:txBody>
          <a:bodyPr>
            <a:normAutofit/>
          </a:bodyPr>
          <a:lstStyle/>
          <a:p>
            <a:r>
              <a:rPr lang="zh-CN" altLang="en-US" dirty="0" smtClean="0"/>
              <a:t>布尔表达式的回填</a:t>
            </a:r>
            <a:endParaRPr lang="zh-CN" altLang="en-US" dirty="0" smtClean="0"/>
          </a:p>
        </p:txBody>
      </p:sp>
      <p:pic>
        <p:nvPicPr>
          <p:cNvPr id="5" name="Picture 3"/>
          <p:cNvPicPr>
            <a:picLocks noChangeAspect="1" noChangeArrowheads="1"/>
          </p:cNvPicPr>
          <p:nvPr/>
        </p:nvPicPr>
        <p:blipFill>
          <a:blip r:embed="rId1" cstate="print"/>
          <a:srcRect/>
          <a:stretch>
            <a:fillRect/>
          </a:stretch>
        </p:blipFill>
        <p:spPr bwMode="auto">
          <a:xfrm>
            <a:off x="253878" y="2449327"/>
            <a:ext cx="8636243" cy="623463"/>
          </a:xfrm>
          <a:prstGeom prst="rect">
            <a:avLst/>
          </a:prstGeom>
          <a:noFill/>
          <a:ln w="38100" algn="ctr">
            <a:noFill/>
            <a:miter lim="800000"/>
            <a:headEnd/>
            <a:tailEnd/>
          </a:ln>
        </p:spPr>
      </p:pic>
      <p:sp>
        <p:nvSpPr>
          <p:cNvPr id="2" name="文本框 1"/>
          <p:cNvSpPr txBox="1"/>
          <p:nvPr/>
        </p:nvSpPr>
        <p:spPr>
          <a:xfrm>
            <a:off x="1113692" y="3831428"/>
            <a:ext cx="6286383" cy="830997"/>
          </a:xfrm>
          <a:prstGeom prst="rect">
            <a:avLst/>
          </a:prstGeom>
          <a:noFill/>
        </p:spPr>
        <p:txBody>
          <a:bodyPr wrap="square" rtlCol="0">
            <a:spAutoFit/>
          </a:bodyPr>
          <a:lstStyle/>
          <a:p>
            <a:r>
              <a:rPr lang="zh-CN" altLang="en-US" sz="2400" dirty="0">
                <a:solidFill>
                  <a:srgbClr val="0000FF"/>
                </a:solidFill>
              </a:rPr>
              <a:t>文法中引入标记非终结符号</a:t>
            </a:r>
            <a:r>
              <a:rPr lang="en-US" altLang="zh-CN" sz="2400" dirty="0">
                <a:solidFill>
                  <a:srgbClr val="0000FF"/>
                </a:solidFill>
              </a:rPr>
              <a:t>M</a:t>
            </a:r>
            <a:r>
              <a:rPr lang="zh-CN" altLang="en-US" sz="2400" dirty="0">
                <a:solidFill>
                  <a:srgbClr val="0000FF"/>
                </a:solidFill>
              </a:rPr>
              <a:t>，作用是在适当的时候获取将要生成的下一条指令的标号</a:t>
            </a:r>
            <a:endParaRPr lang="zh-CN" altLang="en-US" sz="2400"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222009" y="466091"/>
            <a:ext cx="2266950" cy="4351338"/>
          </a:xfrm>
        </p:spPr>
        <p:txBody>
          <a:bodyPr>
            <a:normAutofit/>
          </a:bodyPr>
          <a:lstStyle/>
          <a:p>
            <a:pPr marL="0" indent="0">
              <a:buNone/>
            </a:pPr>
            <a:r>
              <a:rPr lang="zh-CN" altLang="en-US" sz="2000" dirty="0" smtClean="0"/>
              <a:t>除了</a:t>
            </a:r>
            <a:r>
              <a:rPr lang="en-US" altLang="zh-CN" sz="2000" dirty="0" smtClean="0"/>
              <a:t>3</a:t>
            </a:r>
            <a:r>
              <a:rPr lang="zh-CN" altLang="en-US" sz="2000" dirty="0" smtClean="0"/>
              <a:t>）和</a:t>
            </a:r>
            <a:r>
              <a:rPr lang="en-US" altLang="zh-CN" sz="2000" dirty="0" smtClean="0"/>
              <a:t>7</a:t>
            </a:r>
            <a:r>
              <a:rPr lang="zh-CN" altLang="en-US" sz="2000" dirty="0" smtClean="0"/>
              <a:t>），其它地方都没有产生新的代码，语句所有的代码都由赋值语句和表达式相关的语义代码产生。根据控制流进行回填，将赋值语句和表达式的求值过程关联起来。</a:t>
            </a:r>
            <a:endParaRPr lang="zh-CN" altLang="en-US" sz="2000" dirty="0" smtClean="0"/>
          </a:p>
        </p:txBody>
      </p:sp>
      <p:pic>
        <p:nvPicPr>
          <p:cNvPr id="70661" name="Picture 3"/>
          <p:cNvPicPr>
            <a:picLocks noChangeAspect="1" noChangeArrowheads="1"/>
          </p:cNvPicPr>
          <p:nvPr/>
        </p:nvPicPr>
        <p:blipFill>
          <a:blip r:embed="rId1" cstate="print"/>
          <a:srcRect/>
          <a:stretch>
            <a:fillRect/>
          </a:stretch>
        </p:blipFill>
        <p:spPr bwMode="auto">
          <a:xfrm>
            <a:off x="2473570" y="-33634"/>
            <a:ext cx="6670432" cy="6891635"/>
          </a:xfrm>
          <a:prstGeom prst="rect">
            <a:avLst/>
          </a:prstGeom>
          <a:noFill/>
          <a:ln w="38100" algn="ctr">
            <a:noFill/>
            <a:miter lim="800000"/>
            <a:headEnd/>
            <a:tailEnd/>
          </a:ln>
        </p:spPr>
      </p:pic>
      <p:sp>
        <p:nvSpPr>
          <p:cNvPr id="6" name="TextBox 5"/>
          <p:cNvSpPr txBox="1"/>
          <p:nvPr/>
        </p:nvSpPr>
        <p:spPr>
          <a:xfrm>
            <a:off x="425330" y="4977183"/>
            <a:ext cx="1844920" cy="1477328"/>
          </a:xfrm>
          <a:prstGeom prst="rect">
            <a:avLst/>
          </a:prstGeom>
          <a:noFill/>
        </p:spPr>
        <p:txBody>
          <a:bodyPr wrap="square" rtlCol="0">
            <a:spAutoFit/>
          </a:bodyPr>
          <a:lstStyle/>
          <a:p>
            <a:r>
              <a:rPr lang="zh-CN" altLang="en-US" dirty="0" smtClean="0">
                <a:solidFill>
                  <a:srgbClr val="FF0000"/>
                </a:solidFill>
                <a:latin typeface="+mj-ea"/>
                <a:ea typeface="+mj-ea"/>
              </a:rPr>
              <a:t>记录需要回填的指令位置</a:t>
            </a:r>
            <a:endParaRPr lang="en-US" altLang="zh-CN" dirty="0" smtClean="0">
              <a:solidFill>
                <a:srgbClr val="FF0000"/>
              </a:solidFill>
              <a:latin typeface="+mj-ea"/>
              <a:ea typeface="+mj-ea"/>
            </a:endParaRPr>
          </a:p>
          <a:p>
            <a:endParaRPr lang="en-US" altLang="zh-CN" dirty="0" smtClean="0">
              <a:solidFill>
                <a:srgbClr val="FF0000"/>
              </a:solidFill>
              <a:latin typeface="+mj-ea"/>
              <a:ea typeface="+mj-ea"/>
            </a:endParaRPr>
          </a:p>
          <a:p>
            <a:r>
              <a:rPr lang="zh-CN" altLang="en-US" dirty="0" smtClean="0">
                <a:solidFill>
                  <a:srgbClr val="FF0000"/>
                </a:solidFill>
                <a:latin typeface="+mj-ea"/>
                <a:ea typeface="+mj-ea"/>
              </a:rPr>
              <a:t>记录转移的目标位置</a:t>
            </a:r>
            <a:endParaRPr lang="zh-CN" altLang="en-US" dirty="0">
              <a:solidFill>
                <a:srgbClr val="FF0000"/>
              </a:solidFill>
              <a:latin typeface="+mj-ea"/>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dirty="0" smtClean="0"/>
              <a:t>三地址代码示例</a:t>
            </a:r>
            <a:endParaRPr lang="zh-CN" altLang="en-US" dirty="0" smtClean="0"/>
          </a:p>
        </p:txBody>
      </p:sp>
      <p:sp>
        <p:nvSpPr>
          <p:cNvPr id="14339" name="内容占位符 2"/>
          <p:cNvSpPr>
            <a:spLocks noGrp="1"/>
          </p:cNvSpPr>
          <p:nvPr>
            <p:ph idx="1"/>
          </p:nvPr>
        </p:nvSpPr>
        <p:spPr/>
        <p:txBody>
          <a:bodyPr/>
          <a:lstStyle/>
          <a:p>
            <a:r>
              <a:rPr lang="zh-CN" altLang="en-US" smtClean="0"/>
              <a:t>语句 </a:t>
            </a:r>
            <a:r>
              <a:rPr lang="en-US" altLang="zh-CN" smtClean="0"/>
              <a:t>do i=i+1; while (a[i]&lt;v);</a:t>
            </a:r>
            <a:endParaRPr lang="en-US" altLang="zh-CN" smtClean="0"/>
          </a:p>
          <a:p>
            <a:endParaRPr lang="zh-CN" altLang="en-US" smtClean="0"/>
          </a:p>
        </p:txBody>
      </p:sp>
      <p:pic>
        <p:nvPicPr>
          <p:cNvPr id="14340" name="Picture 2"/>
          <p:cNvPicPr>
            <a:picLocks noChangeAspect="1" noChangeArrowheads="1"/>
          </p:cNvPicPr>
          <p:nvPr/>
        </p:nvPicPr>
        <p:blipFill>
          <a:blip r:embed="rId1" cstate="print"/>
          <a:srcRect/>
          <a:stretch>
            <a:fillRect/>
          </a:stretch>
        </p:blipFill>
        <p:spPr bwMode="auto">
          <a:xfrm>
            <a:off x="685799" y="2895600"/>
            <a:ext cx="7683005" cy="3059723"/>
          </a:xfrm>
          <a:prstGeom prst="rect">
            <a:avLst/>
          </a:prstGeom>
          <a:noFill/>
          <a:ln w="38100" algn="ctr">
            <a:noFill/>
            <a:miter lim="800000"/>
            <a:headEnd/>
            <a:tailEnd/>
          </a:ln>
        </p:spPr>
      </p:pic>
      <p:sp>
        <p:nvSpPr>
          <p:cNvPr id="2" name="圆角矩形标注 1"/>
          <p:cNvSpPr/>
          <p:nvPr/>
        </p:nvSpPr>
        <p:spPr>
          <a:xfrm>
            <a:off x="5802922" y="1432902"/>
            <a:ext cx="2368063" cy="785446"/>
          </a:xfrm>
          <a:prstGeom prst="wedgeRoundRectCallout">
            <a:avLst>
              <a:gd name="adj1" fmla="val -74298"/>
              <a:gd name="adj2" fmla="val 31157"/>
              <a:gd name="adj3" fmla="val 16667"/>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rgbClr val="0000FF"/>
                </a:solidFill>
              </a:rPr>
              <a:t>假设数组每个元素占</a:t>
            </a:r>
            <a:r>
              <a:rPr lang="en-US" altLang="zh-CN" sz="2000" dirty="0" smtClean="0">
                <a:solidFill>
                  <a:srgbClr val="0000FF"/>
                </a:solidFill>
              </a:rPr>
              <a:t>8</a:t>
            </a:r>
            <a:r>
              <a:rPr lang="zh-CN" altLang="en-US" sz="2000" dirty="0" smtClean="0">
                <a:solidFill>
                  <a:srgbClr val="0000FF"/>
                </a:solidFill>
              </a:rPr>
              <a:t>个内存单元</a:t>
            </a:r>
            <a:endParaRPr lang="zh-CN" altLang="en-US" sz="2000" dirty="0">
              <a:solidFill>
                <a:srgbClr val="0000FF"/>
              </a:solidFill>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r>
              <a:rPr lang="en-US" altLang="zh-CN" smtClean="0"/>
              <a:t>Switch</a:t>
            </a:r>
            <a:r>
              <a:rPr lang="zh-CN" altLang="en-US" smtClean="0"/>
              <a:t>语句的翻译</a:t>
            </a:r>
            <a:endParaRPr lang="zh-CN" altLang="en-US" smtClean="0"/>
          </a:p>
        </p:txBody>
      </p:sp>
      <p:pic>
        <p:nvPicPr>
          <p:cNvPr id="71684" name="Picture 2"/>
          <p:cNvPicPr>
            <a:picLocks noChangeAspect="1" noChangeArrowheads="1"/>
          </p:cNvPicPr>
          <p:nvPr/>
        </p:nvPicPr>
        <p:blipFill>
          <a:blip r:embed="rId1" cstate="print"/>
          <a:srcRect/>
          <a:stretch>
            <a:fillRect/>
          </a:stretch>
        </p:blipFill>
        <p:spPr bwMode="auto">
          <a:xfrm>
            <a:off x="628650" y="2158329"/>
            <a:ext cx="4136403" cy="3310791"/>
          </a:xfrm>
          <a:prstGeom prst="rect">
            <a:avLst/>
          </a:prstGeom>
          <a:noFill/>
          <a:ln w="38100" algn="ctr">
            <a:noFill/>
            <a:miter lim="800000"/>
            <a:headEnd/>
            <a:tailEnd/>
          </a:ln>
        </p:spPr>
      </p:pic>
      <p:sp>
        <p:nvSpPr>
          <p:cNvPr id="2" name="文本框 1"/>
          <p:cNvSpPr txBox="1"/>
          <p:nvPr/>
        </p:nvSpPr>
        <p:spPr>
          <a:xfrm>
            <a:off x="4958861" y="2262554"/>
            <a:ext cx="2337499" cy="461665"/>
          </a:xfrm>
          <a:prstGeom prst="rect">
            <a:avLst/>
          </a:prstGeom>
          <a:noFill/>
        </p:spPr>
        <p:txBody>
          <a:bodyPr wrap="none" rtlCol="0">
            <a:spAutoFit/>
          </a:bodyPr>
          <a:lstStyle/>
          <a:p>
            <a:r>
              <a:rPr lang="zh-CN" altLang="en-US" sz="2400" dirty="0" smtClean="0"/>
              <a:t>（</a:t>
            </a:r>
            <a:r>
              <a:rPr lang="en-US" altLang="zh-CN" sz="2400" dirty="0" smtClean="0"/>
              <a:t>1</a:t>
            </a:r>
            <a:r>
              <a:rPr lang="zh-CN" altLang="en-US" sz="2400" dirty="0" smtClean="0"/>
              <a:t>）计算</a:t>
            </a:r>
            <a:r>
              <a:rPr lang="en-US" altLang="zh-CN" sz="2400" dirty="0" smtClean="0"/>
              <a:t>E</a:t>
            </a:r>
            <a:r>
              <a:rPr lang="zh-CN" altLang="en-US" sz="2400" dirty="0" smtClean="0"/>
              <a:t>的值</a:t>
            </a:r>
            <a:endParaRPr lang="zh-CN" altLang="en-US" sz="2400" dirty="0"/>
          </a:p>
        </p:txBody>
      </p:sp>
      <p:sp>
        <p:nvSpPr>
          <p:cNvPr id="8" name="文本框 7"/>
          <p:cNvSpPr txBox="1"/>
          <p:nvPr/>
        </p:nvSpPr>
        <p:spPr>
          <a:xfrm>
            <a:off x="4958861" y="2834419"/>
            <a:ext cx="3556489" cy="830997"/>
          </a:xfrm>
          <a:prstGeom prst="rect">
            <a:avLst/>
          </a:prstGeom>
          <a:noFill/>
        </p:spPr>
        <p:txBody>
          <a:bodyPr wrap="square" rtlCol="0">
            <a:spAutoFit/>
          </a:bodyPr>
          <a:lstStyle/>
          <a:p>
            <a:r>
              <a:rPr lang="zh-CN" altLang="en-US" sz="2400" dirty="0" smtClean="0"/>
              <a:t>（</a:t>
            </a:r>
            <a:r>
              <a:rPr lang="en-US" altLang="zh-CN" sz="2400" dirty="0" smtClean="0"/>
              <a:t>2</a:t>
            </a:r>
            <a:r>
              <a:rPr lang="zh-CN" altLang="en-US" sz="2400" dirty="0" smtClean="0"/>
              <a:t>）在</a:t>
            </a:r>
            <a:r>
              <a:rPr lang="en-US" altLang="zh-CN" sz="2400" dirty="0" smtClean="0"/>
              <a:t>case</a:t>
            </a:r>
            <a:r>
              <a:rPr lang="zh-CN" altLang="en-US" sz="2400" dirty="0" smtClean="0"/>
              <a:t>列表中寻找匹配的值</a:t>
            </a:r>
            <a:r>
              <a:rPr lang="en-US" altLang="zh-CN" sz="2400" dirty="0" smtClean="0"/>
              <a:t>V</a:t>
            </a:r>
            <a:r>
              <a:rPr lang="en-US" altLang="zh-CN" sz="2400" baseline="-25000" dirty="0" smtClean="0"/>
              <a:t>i</a:t>
            </a:r>
            <a:endParaRPr lang="en-US" altLang="zh-CN" sz="2400" baseline="-25000" dirty="0" smtClean="0"/>
          </a:p>
        </p:txBody>
      </p:sp>
      <p:sp>
        <p:nvSpPr>
          <p:cNvPr id="9" name="文本框 8"/>
          <p:cNvSpPr txBox="1"/>
          <p:nvPr/>
        </p:nvSpPr>
        <p:spPr>
          <a:xfrm>
            <a:off x="4958861" y="3729509"/>
            <a:ext cx="3556489" cy="830997"/>
          </a:xfrm>
          <a:prstGeom prst="rect">
            <a:avLst/>
          </a:prstGeom>
          <a:noFill/>
        </p:spPr>
        <p:txBody>
          <a:bodyPr wrap="square" rtlCol="0">
            <a:spAutoFit/>
          </a:bodyPr>
          <a:lstStyle/>
          <a:p>
            <a:r>
              <a:rPr lang="zh-CN" altLang="en-US" sz="2400" dirty="0" smtClean="0"/>
              <a:t>（</a:t>
            </a:r>
            <a:r>
              <a:rPr lang="en-US" altLang="zh-CN" sz="2400" dirty="0" smtClean="0"/>
              <a:t>3</a:t>
            </a:r>
            <a:r>
              <a:rPr lang="zh-CN" altLang="en-US" sz="2400" dirty="0" smtClean="0"/>
              <a:t>）执行和匹配值关联的语句</a:t>
            </a:r>
            <a:r>
              <a:rPr lang="en-US" altLang="zh-CN" sz="2400" dirty="0" smtClean="0"/>
              <a:t>S</a:t>
            </a:r>
            <a:r>
              <a:rPr lang="en-US" altLang="zh-CN" sz="2400" baseline="-25000" dirty="0" smtClean="0"/>
              <a:t>i</a:t>
            </a:r>
            <a:endParaRPr lang="en-US" altLang="zh-CN" sz="2400" baseline="-25000" dirty="0" smtClean="0"/>
          </a:p>
        </p:txBody>
      </p:sp>
      <p:sp>
        <p:nvSpPr>
          <p:cNvPr id="10" name="文本框 9"/>
          <p:cNvSpPr txBox="1"/>
          <p:nvPr/>
        </p:nvSpPr>
        <p:spPr>
          <a:xfrm>
            <a:off x="5369170" y="5007455"/>
            <a:ext cx="1547446" cy="461665"/>
          </a:xfrm>
          <a:prstGeom prst="rect">
            <a:avLst/>
          </a:prstGeom>
          <a:noFill/>
        </p:spPr>
        <p:txBody>
          <a:bodyPr wrap="square" rtlCol="0">
            <a:spAutoFit/>
          </a:bodyPr>
          <a:lstStyle/>
          <a:p>
            <a:r>
              <a:rPr lang="en-US" altLang="zh-CN" sz="2400" dirty="0" smtClean="0">
                <a:solidFill>
                  <a:srgbClr val="0000FF"/>
                </a:solidFill>
              </a:rPr>
              <a:t>n</a:t>
            </a:r>
            <a:r>
              <a:rPr lang="zh-CN" altLang="en-US" sz="2400" dirty="0" smtClean="0">
                <a:solidFill>
                  <a:srgbClr val="0000FF"/>
                </a:solidFill>
              </a:rPr>
              <a:t>路分支</a:t>
            </a:r>
            <a:endParaRPr lang="en-US" altLang="zh-CN" sz="2400" baseline="-25000" dirty="0" smtClean="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P spid="10" grpId="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r>
              <a:rPr lang="en-US" altLang="zh-CN" smtClean="0"/>
              <a:t>Switch</a:t>
            </a:r>
            <a:r>
              <a:rPr lang="zh-CN" altLang="en-US" smtClean="0"/>
              <a:t>语句的翻译</a:t>
            </a:r>
            <a:endParaRPr lang="zh-CN" altLang="en-US" smtClean="0"/>
          </a:p>
        </p:txBody>
      </p:sp>
      <p:pic>
        <p:nvPicPr>
          <p:cNvPr id="71684" name="Picture 2"/>
          <p:cNvPicPr>
            <a:picLocks noChangeAspect="1" noChangeArrowheads="1"/>
          </p:cNvPicPr>
          <p:nvPr/>
        </p:nvPicPr>
        <p:blipFill>
          <a:blip r:embed="rId1" cstate="print"/>
          <a:srcRect/>
          <a:stretch>
            <a:fillRect/>
          </a:stretch>
        </p:blipFill>
        <p:spPr bwMode="auto">
          <a:xfrm>
            <a:off x="6172200" y="0"/>
            <a:ext cx="2362200" cy="1890713"/>
          </a:xfrm>
          <a:prstGeom prst="rect">
            <a:avLst/>
          </a:prstGeom>
          <a:noFill/>
          <a:ln w="38100" algn="ctr">
            <a:noFill/>
            <a:miter lim="800000"/>
            <a:headEnd/>
            <a:tailEnd/>
          </a:ln>
        </p:spPr>
      </p:pic>
      <p:pic>
        <p:nvPicPr>
          <p:cNvPr id="81923" name="Picture 3"/>
          <p:cNvPicPr>
            <a:picLocks noChangeAspect="1" noChangeArrowheads="1"/>
          </p:cNvPicPr>
          <p:nvPr/>
        </p:nvPicPr>
        <p:blipFill>
          <a:blip r:embed="rId2" cstate="print"/>
          <a:srcRect/>
          <a:stretch>
            <a:fillRect/>
          </a:stretch>
        </p:blipFill>
        <p:spPr bwMode="auto">
          <a:xfrm>
            <a:off x="252235" y="1548366"/>
            <a:ext cx="4700765" cy="5309634"/>
          </a:xfrm>
          <a:prstGeom prst="rect">
            <a:avLst/>
          </a:prstGeom>
          <a:noFill/>
          <a:ln w="38100" algn="ctr">
            <a:noFill/>
            <a:miter lim="800000"/>
            <a:headEnd/>
            <a:tailEnd/>
          </a:ln>
        </p:spPr>
      </p:pic>
      <p:pic>
        <p:nvPicPr>
          <p:cNvPr id="81924" name="Picture 4"/>
          <p:cNvPicPr>
            <a:picLocks noChangeAspect="1" noChangeArrowheads="1"/>
          </p:cNvPicPr>
          <p:nvPr/>
        </p:nvPicPr>
        <p:blipFill>
          <a:blip r:embed="rId3" cstate="print"/>
          <a:srcRect/>
          <a:stretch>
            <a:fillRect/>
          </a:stretch>
        </p:blipFill>
        <p:spPr bwMode="auto">
          <a:xfrm>
            <a:off x="4560277" y="2154136"/>
            <a:ext cx="3797911" cy="4222852"/>
          </a:xfrm>
          <a:prstGeom prst="rect">
            <a:avLst/>
          </a:prstGeom>
          <a:noFill/>
          <a:ln w="38100" algn="ctr">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24"/>
                                        </p:tgtEl>
                                        <p:attrNameLst>
                                          <p:attrName>style.visibility</p:attrName>
                                        </p:attrNameLst>
                                      </p:cBhvr>
                                      <p:to>
                                        <p:strVal val="visible"/>
                                      </p:to>
                                    </p:set>
                                    <p:anim calcmode="lin" valueType="num">
                                      <p:cBhvr additive="base">
                                        <p:cTn id="7" dur="500" fill="hold"/>
                                        <p:tgtEl>
                                          <p:spTgt spid="81924"/>
                                        </p:tgtEl>
                                        <p:attrNameLst>
                                          <p:attrName>ppt_x</p:attrName>
                                        </p:attrNameLst>
                                      </p:cBhvr>
                                      <p:tavLst>
                                        <p:tav tm="0">
                                          <p:val>
                                            <p:strVal val="#ppt_x"/>
                                          </p:val>
                                        </p:tav>
                                        <p:tav tm="100000">
                                          <p:val>
                                            <p:strVal val="#ppt_x"/>
                                          </p:val>
                                        </p:tav>
                                      </p:tavLst>
                                    </p:anim>
                                    <p:anim calcmode="lin" valueType="num">
                                      <p:cBhvr additive="base">
                                        <p:cTn id="8" dur="500" fill="hold"/>
                                        <p:tgtEl>
                                          <p:spTgt spid="819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p:txBody>
          <a:bodyPr/>
          <a:lstStyle/>
          <a:p>
            <a:r>
              <a:rPr lang="en-US" altLang="zh-CN" smtClean="0"/>
              <a:t>Switch</a:t>
            </a:r>
            <a:r>
              <a:rPr lang="zh-CN" altLang="en-US" smtClean="0"/>
              <a:t>语句的翻译（续）</a:t>
            </a:r>
            <a:endParaRPr lang="zh-CN" altLang="en-US" smtClean="0"/>
          </a:p>
        </p:txBody>
      </p:sp>
      <p:sp>
        <p:nvSpPr>
          <p:cNvPr id="72707" name="内容占位符 2"/>
          <p:cNvSpPr>
            <a:spLocks noGrp="1"/>
          </p:cNvSpPr>
          <p:nvPr>
            <p:ph idx="1"/>
          </p:nvPr>
        </p:nvSpPr>
        <p:spPr/>
        <p:txBody>
          <a:bodyPr/>
          <a:lstStyle/>
          <a:p>
            <a:r>
              <a:rPr lang="zh-CN" altLang="en-US" smtClean="0"/>
              <a:t>建立一个值</a:t>
            </a:r>
            <a:r>
              <a:rPr lang="en-US" altLang="zh-CN" smtClean="0"/>
              <a:t>-</a:t>
            </a:r>
            <a:r>
              <a:rPr lang="zh-CN" altLang="en-US" smtClean="0"/>
              <a:t>标号对</a:t>
            </a:r>
            <a:endParaRPr lang="en-US" altLang="zh-CN" smtClean="0"/>
          </a:p>
          <a:p>
            <a:r>
              <a:rPr lang="zh-CN" altLang="en-US" smtClean="0"/>
              <a:t>利用</a:t>
            </a:r>
            <a:r>
              <a:rPr lang="en-US" altLang="zh-CN" smtClean="0"/>
              <a:t>case</a:t>
            </a:r>
            <a:r>
              <a:rPr lang="zh-CN" altLang="en-US" smtClean="0"/>
              <a:t>指令</a:t>
            </a:r>
            <a:endParaRPr lang="zh-CN" altLang="en-US" smtClean="0"/>
          </a:p>
        </p:txBody>
      </p:sp>
      <p:pic>
        <p:nvPicPr>
          <p:cNvPr id="72708" name="Picture 3"/>
          <p:cNvPicPr>
            <a:picLocks noChangeAspect="1" noChangeArrowheads="1"/>
          </p:cNvPicPr>
          <p:nvPr/>
        </p:nvPicPr>
        <p:blipFill>
          <a:blip r:embed="rId1" cstate="print"/>
          <a:srcRect/>
          <a:stretch>
            <a:fillRect/>
          </a:stretch>
        </p:blipFill>
        <p:spPr bwMode="auto">
          <a:xfrm>
            <a:off x="609600" y="3505200"/>
            <a:ext cx="2743200" cy="1831975"/>
          </a:xfrm>
          <a:prstGeom prst="rect">
            <a:avLst/>
          </a:prstGeom>
          <a:noFill/>
          <a:ln w="38100" algn="ctr">
            <a:noFill/>
            <a:miter lim="800000"/>
            <a:headEnd/>
            <a:tailEnd/>
          </a:ln>
        </p:spPr>
      </p:pic>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本章内容</a:t>
            </a:r>
            <a:endParaRPr lang="zh-CN" altLang="en-US" dirty="0"/>
          </a:p>
        </p:txBody>
      </p:sp>
      <p:sp>
        <p:nvSpPr>
          <p:cNvPr id="3" name="内容占位符 2"/>
          <p:cNvSpPr>
            <a:spLocks noGrp="1"/>
          </p:cNvSpPr>
          <p:nvPr>
            <p:ph idx="1"/>
          </p:nvPr>
        </p:nvSpPr>
        <p:spPr>
          <a:xfrm>
            <a:off x="628650" y="1825625"/>
            <a:ext cx="7886700" cy="4915144"/>
          </a:xfrm>
        </p:spPr>
        <p:txBody>
          <a:bodyPr/>
          <a:lstStyle/>
          <a:p>
            <a:r>
              <a:rPr lang="zh-CN" altLang="en-US" dirty="0"/>
              <a:t>介绍几种常用的</a:t>
            </a:r>
            <a:r>
              <a:rPr lang="zh-CN" altLang="en-US" dirty="0" smtClean="0"/>
              <a:t>中间代码表示 </a:t>
            </a:r>
            <a:r>
              <a:rPr lang="zh-CN" altLang="en-US" dirty="0" smtClean="0">
                <a:solidFill>
                  <a:srgbClr val="FF0000"/>
                </a:solidFill>
                <a:sym typeface="Wingdings 2" panose="05020102010507070707" pitchFamily="18" charset="2"/>
              </a:rPr>
              <a:t></a:t>
            </a:r>
            <a:endParaRPr lang="en-US" altLang="zh-CN" dirty="0" smtClean="0">
              <a:solidFill>
                <a:srgbClr val="FF0000"/>
              </a:solidFill>
            </a:endParaRPr>
          </a:p>
          <a:p>
            <a:pPr lvl="1"/>
            <a:r>
              <a:rPr lang="zh-CN" altLang="en-US" dirty="0"/>
              <a:t>抽象语法</a:t>
            </a:r>
            <a:r>
              <a:rPr lang="zh-CN" altLang="en-US" dirty="0" smtClean="0"/>
              <a:t>树（上一章已介绍） </a:t>
            </a:r>
            <a:endParaRPr lang="en-US" altLang="zh-CN" dirty="0" smtClean="0"/>
          </a:p>
          <a:p>
            <a:pPr lvl="1"/>
            <a:r>
              <a:rPr lang="zh-CN" altLang="en-US" dirty="0" smtClean="0"/>
              <a:t>有</a:t>
            </a:r>
            <a:r>
              <a:rPr lang="zh-CN" altLang="en-US" dirty="0"/>
              <a:t>向无环</a:t>
            </a:r>
            <a:r>
              <a:rPr lang="zh-CN" altLang="en-US" dirty="0" smtClean="0"/>
              <a:t>图</a:t>
            </a:r>
            <a:endParaRPr lang="en-US" altLang="zh-CN" dirty="0" smtClean="0"/>
          </a:p>
          <a:p>
            <a:pPr lvl="1"/>
            <a:r>
              <a:rPr lang="zh-CN" altLang="en-US" dirty="0" smtClean="0"/>
              <a:t>三</a:t>
            </a:r>
            <a:r>
              <a:rPr lang="zh-CN" altLang="en-US" dirty="0"/>
              <a:t>地址</a:t>
            </a:r>
            <a:r>
              <a:rPr lang="zh-CN" altLang="en-US" dirty="0" smtClean="0"/>
              <a:t>代码</a:t>
            </a:r>
            <a:endParaRPr lang="en-US" altLang="zh-CN" dirty="0" smtClean="0"/>
          </a:p>
          <a:p>
            <a:pPr lvl="2"/>
            <a:endParaRPr lang="en-US" altLang="zh-CN" dirty="0" smtClean="0"/>
          </a:p>
          <a:p>
            <a:r>
              <a:rPr lang="zh-CN" altLang="en-US" dirty="0" smtClean="0"/>
              <a:t>用</a:t>
            </a:r>
            <a:r>
              <a:rPr lang="zh-CN" altLang="en-US" dirty="0"/>
              <a:t>语法制导定义和翻译方案来说明源语言的各种构造怎样被翻译成</a:t>
            </a:r>
            <a:r>
              <a:rPr lang="zh-CN" altLang="en-US" dirty="0" smtClean="0"/>
              <a:t>中间表示</a:t>
            </a:r>
            <a:endParaRPr lang="en-US" altLang="zh-CN" dirty="0" smtClean="0"/>
          </a:p>
          <a:p>
            <a:pPr lvl="1"/>
            <a:r>
              <a:rPr lang="zh-CN" altLang="en-US" dirty="0" smtClean="0"/>
              <a:t>声明（和类型）</a:t>
            </a:r>
            <a:r>
              <a:rPr lang="zh-CN" altLang="en-US" dirty="0">
                <a:solidFill>
                  <a:srgbClr val="FF0000"/>
                </a:solidFill>
                <a:sym typeface="Wingdings 2" panose="05020102010507070707" pitchFamily="18" charset="2"/>
              </a:rPr>
              <a:t> </a:t>
            </a:r>
            <a:endParaRPr lang="en-US" altLang="zh-CN" dirty="0" smtClean="0"/>
          </a:p>
          <a:p>
            <a:pPr lvl="1"/>
            <a:r>
              <a:rPr lang="zh-CN" altLang="en-US" dirty="0" smtClean="0"/>
              <a:t>表达式和赋值 </a:t>
            </a:r>
            <a:r>
              <a:rPr lang="zh-CN" altLang="en-US" dirty="0">
                <a:solidFill>
                  <a:srgbClr val="FF0000"/>
                </a:solidFill>
                <a:sym typeface="Wingdings 2" panose="05020102010507070707" pitchFamily="18" charset="2"/>
              </a:rPr>
              <a:t></a:t>
            </a:r>
            <a:endParaRPr lang="en-US" altLang="zh-CN" dirty="0" smtClean="0"/>
          </a:p>
          <a:p>
            <a:pPr lvl="1"/>
            <a:r>
              <a:rPr lang="zh-CN" altLang="en-US" dirty="0" smtClean="0"/>
              <a:t>类型检查和类型转换 </a:t>
            </a:r>
            <a:r>
              <a:rPr lang="zh-CN" altLang="en-US" dirty="0">
                <a:solidFill>
                  <a:srgbClr val="FF0000"/>
                </a:solidFill>
                <a:sym typeface="Wingdings 2" panose="05020102010507070707" pitchFamily="18" charset="2"/>
              </a:rPr>
              <a:t></a:t>
            </a:r>
            <a:endParaRPr lang="en-US" altLang="zh-CN" dirty="0" smtClean="0"/>
          </a:p>
          <a:p>
            <a:pPr lvl="1"/>
            <a:r>
              <a:rPr lang="zh-CN" altLang="en-US" dirty="0" smtClean="0"/>
              <a:t>控制流 </a:t>
            </a:r>
            <a:r>
              <a:rPr lang="zh-CN" altLang="en-US" dirty="0">
                <a:solidFill>
                  <a:srgbClr val="FF0000"/>
                </a:solidFill>
                <a:sym typeface="Wingdings 2" panose="05020102010507070707" pitchFamily="18" charset="2"/>
              </a:rPr>
              <a:t></a:t>
            </a:r>
            <a:endParaRPr lang="en-US" altLang="zh-CN" dirty="0" smtClean="0"/>
          </a:p>
          <a:p>
            <a:pPr lvl="1"/>
            <a:r>
              <a:rPr lang="zh-CN" altLang="en-US" dirty="0"/>
              <a:t>过程</a:t>
            </a:r>
            <a:endParaRPr lang="zh-CN" altLang="en-US" dirty="0"/>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p:txBody>
          <a:bodyPr/>
          <a:lstStyle/>
          <a:p>
            <a:r>
              <a:rPr lang="zh-CN" altLang="en-US" smtClean="0"/>
              <a:t>过程的中间代码</a:t>
            </a:r>
            <a:endParaRPr lang="zh-CN" altLang="en-US" smtClean="0"/>
          </a:p>
        </p:txBody>
      </p:sp>
      <p:sp>
        <p:nvSpPr>
          <p:cNvPr id="73731" name="内容占位符 2"/>
          <p:cNvSpPr>
            <a:spLocks noGrp="1"/>
          </p:cNvSpPr>
          <p:nvPr>
            <p:ph idx="1"/>
          </p:nvPr>
        </p:nvSpPr>
        <p:spPr/>
        <p:txBody>
          <a:bodyPr/>
          <a:lstStyle/>
          <a:p>
            <a:r>
              <a:rPr lang="zh-CN" altLang="en-US" smtClean="0"/>
              <a:t>先计算参数的值</a:t>
            </a:r>
            <a:endParaRPr lang="en-US" altLang="zh-CN" smtClean="0"/>
          </a:p>
          <a:p>
            <a:r>
              <a:rPr lang="zh-CN" altLang="en-US" smtClean="0"/>
              <a:t>然后</a:t>
            </a:r>
            <a:r>
              <a:rPr lang="en-US" altLang="zh-CN" smtClean="0"/>
              <a:t>param</a:t>
            </a:r>
            <a:r>
              <a:rPr lang="zh-CN" altLang="en-US" smtClean="0"/>
              <a:t>指令传递参数</a:t>
            </a:r>
            <a:endParaRPr lang="en-US" altLang="zh-CN" smtClean="0"/>
          </a:p>
          <a:p>
            <a:r>
              <a:rPr lang="zh-CN" altLang="en-US" smtClean="0"/>
              <a:t>然后</a:t>
            </a:r>
            <a:r>
              <a:rPr lang="en-US" altLang="zh-CN" smtClean="0"/>
              <a:t>call</a:t>
            </a:r>
            <a:r>
              <a:rPr lang="zh-CN" altLang="en-US" smtClean="0"/>
              <a:t>指令调用</a:t>
            </a:r>
            <a:endParaRPr lang="en-US" altLang="zh-CN" smtClean="0"/>
          </a:p>
          <a:p>
            <a:r>
              <a:rPr lang="zh-CN" altLang="en-US" smtClean="0"/>
              <a:t>最后返回值赋值</a:t>
            </a:r>
            <a:endParaRPr lang="zh-CN" altLang="en-US" smtClean="0"/>
          </a:p>
        </p:txBody>
      </p:sp>
      <p:pic>
        <p:nvPicPr>
          <p:cNvPr id="73732" name="Picture 2"/>
          <p:cNvPicPr>
            <a:picLocks noChangeAspect="1" noChangeArrowheads="1"/>
          </p:cNvPicPr>
          <p:nvPr/>
        </p:nvPicPr>
        <p:blipFill>
          <a:blip r:embed="rId1" cstate="print"/>
          <a:srcRect/>
          <a:stretch>
            <a:fillRect/>
          </a:stretch>
        </p:blipFill>
        <p:spPr bwMode="auto">
          <a:xfrm>
            <a:off x="6248400" y="1746250"/>
            <a:ext cx="1733550" cy="530225"/>
          </a:xfrm>
          <a:prstGeom prst="rect">
            <a:avLst/>
          </a:prstGeom>
          <a:noFill/>
          <a:ln w="38100" algn="ctr">
            <a:noFill/>
            <a:miter lim="800000"/>
            <a:headEnd/>
            <a:tailEnd/>
          </a:ln>
        </p:spPr>
      </p:pic>
      <p:pic>
        <p:nvPicPr>
          <p:cNvPr id="73733" name="Picture 3"/>
          <p:cNvPicPr>
            <a:picLocks noChangeAspect="1" noChangeArrowheads="1"/>
          </p:cNvPicPr>
          <p:nvPr/>
        </p:nvPicPr>
        <p:blipFill>
          <a:blip r:embed="rId2" cstate="print"/>
          <a:srcRect/>
          <a:stretch>
            <a:fillRect/>
          </a:stretch>
        </p:blipFill>
        <p:spPr bwMode="auto">
          <a:xfrm>
            <a:off x="6248400" y="2667000"/>
            <a:ext cx="2381250" cy="1295400"/>
          </a:xfrm>
          <a:prstGeom prst="rect">
            <a:avLst/>
          </a:prstGeom>
          <a:noFill/>
          <a:ln w="38100" algn="ctr">
            <a:noFill/>
            <a:miter lim="800000"/>
            <a:headEnd/>
            <a:tailEnd/>
          </a:ln>
        </p:spPr>
      </p:pic>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p:txBody>
          <a:bodyPr/>
          <a:lstStyle/>
          <a:p>
            <a:r>
              <a:rPr lang="zh-CN" altLang="en-US" smtClean="0"/>
              <a:t>过程的中间代码</a:t>
            </a:r>
            <a:endParaRPr lang="zh-CN" altLang="en-US" smtClean="0"/>
          </a:p>
        </p:txBody>
      </p:sp>
      <p:sp>
        <p:nvSpPr>
          <p:cNvPr id="74755" name="内容占位符 2"/>
          <p:cNvSpPr>
            <a:spLocks noGrp="1"/>
          </p:cNvSpPr>
          <p:nvPr>
            <p:ph idx="1"/>
          </p:nvPr>
        </p:nvSpPr>
        <p:spPr>
          <a:xfrm>
            <a:off x="628650" y="2637691"/>
            <a:ext cx="7886700" cy="3539271"/>
          </a:xfrm>
        </p:spPr>
        <p:txBody>
          <a:bodyPr/>
          <a:lstStyle/>
          <a:p>
            <a:r>
              <a:rPr lang="zh-CN" altLang="en-US" dirty="0" smtClean="0"/>
              <a:t>几个关键概念</a:t>
            </a:r>
            <a:endParaRPr lang="en-US" altLang="zh-CN" dirty="0" smtClean="0"/>
          </a:p>
          <a:p>
            <a:pPr lvl="1"/>
            <a:r>
              <a:rPr lang="zh-CN" altLang="en-US" dirty="0" smtClean="0"/>
              <a:t>函数类型：形式参数类型和返回值类型，通过函数类型构造符得到</a:t>
            </a:r>
            <a:endParaRPr lang="en-US" altLang="zh-CN" dirty="0" smtClean="0"/>
          </a:p>
          <a:p>
            <a:pPr lvl="1"/>
            <a:r>
              <a:rPr lang="zh-CN" altLang="en-US" dirty="0" smtClean="0"/>
              <a:t>符号表，为函数的形式参数构造一个独立的符号表</a:t>
            </a:r>
            <a:endParaRPr lang="en-US" altLang="zh-CN" dirty="0" smtClean="0"/>
          </a:p>
          <a:p>
            <a:pPr lvl="1"/>
            <a:r>
              <a:rPr lang="zh-CN" altLang="en-US" dirty="0" smtClean="0"/>
              <a:t>类型检查，函数调用时需要进行类型检查和必要的类型转换</a:t>
            </a:r>
            <a:endParaRPr lang="en-US" altLang="zh-CN" dirty="0" smtClean="0"/>
          </a:p>
          <a:p>
            <a:pPr lvl="1"/>
            <a:r>
              <a:rPr lang="zh-CN" altLang="en-US" dirty="0" smtClean="0"/>
              <a:t>函数调用：</a:t>
            </a:r>
            <a:r>
              <a:rPr lang="en-US" altLang="zh-CN" dirty="0" smtClean="0"/>
              <a:t>id(E</a:t>
            </a:r>
            <a:r>
              <a:rPr lang="en-US" altLang="zh-CN" baseline="-25000" dirty="0" smtClean="0"/>
              <a:t>1</a:t>
            </a:r>
            <a:r>
              <a:rPr lang="en-US" altLang="zh-CN" dirty="0" smtClean="0"/>
              <a:t>,E</a:t>
            </a:r>
            <a:r>
              <a:rPr lang="en-US" altLang="zh-CN" baseline="-25000" dirty="0"/>
              <a:t>2</a:t>
            </a:r>
            <a:r>
              <a:rPr lang="en-US" altLang="zh-CN" dirty="0" smtClean="0"/>
              <a:t>,…,</a:t>
            </a:r>
            <a:r>
              <a:rPr lang="en-US" altLang="zh-CN" dirty="0" err="1" smtClean="0"/>
              <a:t>E</a:t>
            </a:r>
            <a:r>
              <a:rPr lang="en-US" altLang="zh-CN" baseline="-25000" dirty="0" err="1"/>
              <a:t>n</a:t>
            </a:r>
            <a:r>
              <a:rPr lang="en-US" altLang="zh-CN" dirty="0" smtClean="0"/>
              <a:t>)</a:t>
            </a:r>
            <a:endParaRPr lang="en-US" altLang="zh-CN" dirty="0" smtClean="0"/>
          </a:p>
          <a:p>
            <a:pPr lvl="1"/>
            <a:endParaRPr lang="zh-CN" altLang="en-US" dirty="0" smtClean="0"/>
          </a:p>
        </p:txBody>
      </p:sp>
      <p:pic>
        <p:nvPicPr>
          <p:cNvPr id="74756" name="Picture 2"/>
          <p:cNvPicPr>
            <a:picLocks noChangeAspect="1" noChangeArrowheads="1"/>
          </p:cNvPicPr>
          <p:nvPr/>
        </p:nvPicPr>
        <p:blipFill>
          <a:blip r:embed="rId1" cstate="print"/>
          <a:srcRect/>
          <a:stretch>
            <a:fillRect/>
          </a:stretch>
        </p:blipFill>
        <p:spPr bwMode="auto">
          <a:xfrm>
            <a:off x="4818185" y="140677"/>
            <a:ext cx="3919171" cy="2594687"/>
          </a:xfrm>
          <a:prstGeom prst="rect">
            <a:avLst/>
          </a:prstGeom>
          <a:noFill/>
          <a:ln w="38100" algn="ctr">
            <a:noFill/>
            <a:miter lim="800000"/>
            <a:headEnd/>
            <a:tailEnd/>
          </a:ln>
        </p:spPr>
      </p:pic>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zh-CN" altLang="en-US" dirty="0" smtClean="0"/>
              <a:t>本章总结</a:t>
            </a:r>
            <a:endParaRPr lang="zh-CN" altLang="en-US" dirty="0" smtClean="0"/>
          </a:p>
        </p:txBody>
      </p:sp>
      <p:sp>
        <p:nvSpPr>
          <p:cNvPr id="60419" name="Rectangle 3"/>
          <p:cNvSpPr>
            <a:spLocks noGrp="1" noChangeArrowheads="1"/>
          </p:cNvSpPr>
          <p:nvPr>
            <p:ph type="body" idx="1"/>
          </p:nvPr>
        </p:nvSpPr>
        <p:spPr>
          <a:xfrm>
            <a:off x="628650" y="1825625"/>
            <a:ext cx="7886700" cy="4938590"/>
          </a:xfrm>
        </p:spPr>
        <p:txBody>
          <a:bodyPr>
            <a:normAutofit/>
          </a:bodyPr>
          <a:lstStyle/>
          <a:p>
            <a:r>
              <a:rPr lang="zh-CN" altLang="en-US" dirty="0"/>
              <a:t>介绍几种常用的中间代码表示</a:t>
            </a:r>
            <a:endParaRPr lang="en-US" altLang="zh-CN" dirty="0"/>
          </a:p>
          <a:p>
            <a:pPr lvl="1"/>
            <a:r>
              <a:rPr lang="zh-CN" altLang="en-US" dirty="0"/>
              <a:t>抽象语法树（上一章已介绍）</a:t>
            </a:r>
            <a:endParaRPr lang="en-US" altLang="zh-CN" dirty="0"/>
          </a:p>
          <a:p>
            <a:pPr lvl="1"/>
            <a:r>
              <a:rPr lang="zh-CN" altLang="en-US" dirty="0"/>
              <a:t>有向无环图</a:t>
            </a:r>
            <a:endParaRPr lang="en-US" altLang="zh-CN" dirty="0"/>
          </a:p>
          <a:p>
            <a:pPr lvl="1"/>
            <a:r>
              <a:rPr lang="zh-CN" altLang="en-US" dirty="0"/>
              <a:t>三地址代码</a:t>
            </a:r>
            <a:endParaRPr lang="en-US" altLang="zh-CN" dirty="0"/>
          </a:p>
          <a:p>
            <a:pPr lvl="2"/>
            <a:endParaRPr lang="en-US" altLang="zh-CN" dirty="0"/>
          </a:p>
          <a:p>
            <a:r>
              <a:rPr lang="zh-CN" altLang="en-US" dirty="0"/>
              <a:t>用语法制导定义和翻译方案来说明源语言的各种构造怎样被翻译成中间表示</a:t>
            </a:r>
            <a:endParaRPr lang="en-US" altLang="zh-CN" dirty="0"/>
          </a:p>
          <a:p>
            <a:pPr lvl="1"/>
            <a:r>
              <a:rPr lang="zh-CN" altLang="en-US" dirty="0"/>
              <a:t>声明（和类型）</a:t>
            </a:r>
            <a:endParaRPr lang="en-US" altLang="zh-CN" dirty="0"/>
          </a:p>
          <a:p>
            <a:pPr lvl="1"/>
            <a:r>
              <a:rPr lang="zh-CN" altLang="en-US" dirty="0"/>
              <a:t>表达式和赋值</a:t>
            </a:r>
            <a:endParaRPr lang="en-US" altLang="zh-CN" dirty="0"/>
          </a:p>
          <a:p>
            <a:pPr lvl="1"/>
            <a:r>
              <a:rPr lang="zh-CN" altLang="en-US" dirty="0"/>
              <a:t>类型检查和类型转换</a:t>
            </a:r>
            <a:endParaRPr lang="en-US" altLang="zh-CN" dirty="0"/>
          </a:p>
          <a:p>
            <a:pPr lvl="1"/>
            <a:r>
              <a:rPr lang="zh-CN" altLang="en-US" dirty="0"/>
              <a:t>控制流</a:t>
            </a:r>
            <a:endParaRPr lang="en-US" altLang="zh-CN" dirty="0"/>
          </a:p>
          <a:p>
            <a:pPr lvl="1"/>
            <a:r>
              <a:rPr lang="zh-CN" altLang="en-US" dirty="0"/>
              <a:t>过程</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smtClean="0"/>
              <a:t>三地址代码的实现</a:t>
            </a:r>
            <a:endParaRPr lang="zh-CN" altLang="en-US" smtClean="0"/>
          </a:p>
        </p:txBody>
      </p:sp>
      <p:sp>
        <p:nvSpPr>
          <p:cNvPr id="15363" name="内容占位符 2"/>
          <p:cNvSpPr>
            <a:spLocks noGrp="1"/>
          </p:cNvSpPr>
          <p:nvPr>
            <p:ph idx="1"/>
          </p:nvPr>
        </p:nvSpPr>
        <p:spPr/>
        <p:txBody>
          <a:bodyPr/>
          <a:lstStyle/>
          <a:p>
            <a:r>
              <a:rPr lang="zh-CN" altLang="en-US" dirty="0" smtClean="0"/>
              <a:t>用具体的数据结构实现三地址代码的方法</a:t>
            </a:r>
            <a:endParaRPr lang="en-US" altLang="zh-CN" dirty="0" smtClean="0"/>
          </a:p>
          <a:p>
            <a:pPr lvl="1"/>
            <a:r>
              <a:rPr lang="zh-CN" altLang="en-US" dirty="0" smtClean="0"/>
              <a:t>四元式</a:t>
            </a:r>
            <a:endParaRPr lang="en-US" altLang="zh-CN" dirty="0" smtClean="0"/>
          </a:p>
          <a:p>
            <a:pPr lvl="1"/>
            <a:r>
              <a:rPr lang="zh-CN" altLang="en-US" dirty="0" smtClean="0"/>
              <a:t>三元式</a:t>
            </a:r>
            <a:endParaRPr lang="en-US" altLang="zh-CN" dirty="0" smtClean="0"/>
          </a:p>
          <a:p>
            <a:pPr lvl="1"/>
            <a:r>
              <a:rPr lang="zh-CN" altLang="en-US" dirty="0" smtClean="0"/>
              <a:t>间接三元式</a:t>
            </a:r>
            <a:endParaRPr lang="en-US" altLang="zh-CN" dirty="0" smtClean="0"/>
          </a:p>
          <a:p>
            <a:pPr lvl="1"/>
            <a:r>
              <a:rPr lang="zh-CN" altLang="en-US" dirty="0" smtClean="0"/>
              <a:t>静态单赋值表示</a:t>
            </a:r>
            <a:endParaRPr lang="zh-CN" alt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smtClean="0"/>
              <a:t>四元式表示</a:t>
            </a:r>
            <a:endParaRPr lang="zh-CN" altLang="en-US" smtClean="0"/>
          </a:p>
        </p:txBody>
      </p:sp>
      <p:sp>
        <p:nvSpPr>
          <p:cNvPr id="16387" name="内容占位符 2"/>
          <p:cNvSpPr>
            <a:spLocks noGrp="1"/>
          </p:cNvSpPr>
          <p:nvPr>
            <p:ph idx="1"/>
          </p:nvPr>
        </p:nvSpPr>
        <p:spPr/>
        <p:txBody>
          <a:bodyPr/>
          <a:lstStyle/>
          <a:p>
            <a:r>
              <a:rPr lang="zh-CN" altLang="en-US" dirty="0" smtClean="0"/>
              <a:t>四个字段 </a:t>
            </a:r>
            <a:r>
              <a:rPr lang="en-US" altLang="zh-CN" dirty="0" smtClean="0"/>
              <a:t>			op	arg</a:t>
            </a:r>
            <a:r>
              <a:rPr lang="en-US" altLang="zh-CN" baseline="-25000" dirty="0" smtClean="0"/>
              <a:t>1</a:t>
            </a:r>
            <a:r>
              <a:rPr lang="en-US" altLang="zh-CN" dirty="0" smtClean="0"/>
              <a:t>	arg</a:t>
            </a:r>
            <a:r>
              <a:rPr lang="en-US" altLang="zh-CN" baseline="-25000" dirty="0"/>
              <a:t>2</a:t>
            </a:r>
            <a:r>
              <a:rPr lang="en-US" altLang="zh-CN" dirty="0" smtClean="0"/>
              <a:t>	result</a:t>
            </a:r>
            <a:endParaRPr lang="en-US" altLang="zh-CN" dirty="0" smtClean="0"/>
          </a:p>
          <a:p>
            <a:r>
              <a:rPr lang="zh-CN" altLang="en-US" dirty="0" smtClean="0"/>
              <a:t>例</a:t>
            </a:r>
            <a:endParaRPr lang="en-US" altLang="zh-CN" dirty="0" smtClean="0"/>
          </a:p>
          <a:p>
            <a:pPr lvl="1"/>
            <a:r>
              <a:rPr lang="zh-CN" altLang="en-US" dirty="0" smtClean="0"/>
              <a:t>双目运算符</a:t>
            </a:r>
            <a:r>
              <a:rPr lang="en-US" altLang="zh-CN" dirty="0" smtClean="0"/>
              <a:t>		</a:t>
            </a:r>
            <a:r>
              <a:rPr lang="zh-CN" altLang="en-US" dirty="0" smtClean="0"/>
              <a:t> </a:t>
            </a:r>
            <a:r>
              <a:rPr lang="en-US" altLang="zh-CN" dirty="0" smtClean="0"/>
              <a:t>+	y	z	x</a:t>
            </a:r>
            <a:endParaRPr lang="en-US" altLang="zh-CN" dirty="0" smtClean="0"/>
          </a:p>
          <a:p>
            <a:pPr lvl="1"/>
            <a:r>
              <a:rPr lang="zh-CN" altLang="en-US" dirty="0" smtClean="0"/>
              <a:t>单目运算符 </a:t>
            </a:r>
            <a:r>
              <a:rPr lang="en-US" altLang="zh-CN" dirty="0" smtClean="0"/>
              <a:t>		minus	y		x</a:t>
            </a:r>
            <a:endParaRPr lang="en-US" altLang="zh-CN" dirty="0" smtClean="0"/>
          </a:p>
          <a:p>
            <a:pPr lvl="1"/>
            <a:r>
              <a:rPr lang="zh-CN" altLang="en-US" dirty="0" smtClean="0"/>
              <a:t>赋值</a:t>
            </a:r>
            <a:r>
              <a:rPr lang="en-US" altLang="zh-CN" dirty="0" smtClean="0"/>
              <a:t>			=	y		x</a:t>
            </a:r>
            <a:endParaRPr lang="en-US" altLang="zh-CN" dirty="0" smtClean="0"/>
          </a:p>
          <a:p>
            <a:pPr lvl="1"/>
            <a:r>
              <a:rPr lang="zh-CN" altLang="en-US" dirty="0" smtClean="0"/>
              <a:t>传参数</a:t>
            </a:r>
            <a:r>
              <a:rPr lang="en-US" altLang="zh-CN" dirty="0" smtClean="0"/>
              <a:t>			</a:t>
            </a:r>
            <a:r>
              <a:rPr lang="en-US" altLang="zh-CN" dirty="0" err="1" smtClean="0"/>
              <a:t>param</a:t>
            </a:r>
            <a:r>
              <a:rPr lang="en-US" altLang="zh-CN" dirty="0" smtClean="0"/>
              <a:t>	x</a:t>
            </a:r>
            <a:endParaRPr lang="en-US" altLang="zh-CN" dirty="0" smtClean="0"/>
          </a:p>
          <a:p>
            <a:pPr lvl="1"/>
            <a:r>
              <a:rPr lang="zh-CN" altLang="en-US" dirty="0" smtClean="0"/>
              <a:t>无条件转移</a:t>
            </a:r>
            <a:r>
              <a:rPr lang="en-US" altLang="zh-CN" dirty="0" smtClean="0"/>
              <a:t>		</a:t>
            </a:r>
            <a:r>
              <a:rPr lang="en-US" altLang="zh-CN" dirty="0" err="1" smtClean="0"/>
              <a:t>goto</a:t>
            </a:r>
            <a:r>
              <a:rPr lang="en-US" altLang="zh-CN" dirty="0" smtClean="0"/>
              <a:t>			L</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387">
                                            <p:txEl>
                                              <p:pRg st="1" end="1"/>
                                            </p:txEl>
                                          </p:spTgt>
                                        </p:tgtEl>
                                        <p:attrNameLst>
                                          <p:attrName>style.visibility</p:attrName>
                                        </p:attrNameLst>
                                      </p:cBhvr>
                                      <p:to>
                                        <p:strVal val="visible"/>
                                      </p:to>
                                    </p:set>
                                    <p:animEffect transition="in" filter="dissolve">
                                      <p:cBhvr>
                                        <p:cTn id="7" dur="500"/>
                                        <p:tgtEl>
                                          <p:spTgt spid="16387">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6387">
                                            <p:txEl>
                                              <p:pRg st="2" end="2"/>
                                            </p:txEl>
                                          </p:spTgt>
                                        </p:tgtEl>
                                        <p:attrNameLst>
                                          <p:attrName>style.visibility</p:attrName>
                                        </p:attrNameLst>
                                      </p:cBhvr>
                                      <p:to>
                                        <p:strVal val="visible"/>
                                      </p:to>
                                    </p:set>
                                    <p:animEffect transition="in" filter="dissolve">
                                      <p:cBhvr>
                                        <p:cTn id="10" dur="500"/>
                                        <p:tgtEl>
                                          <p:spTgt spid="16387">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6387">
                                            <p:txEl>
                                              <p:pRg st="3" end="3"/>
                                            </p:txEl>
                                          </p:spTgt>
                                        </p:tgtEl>
                                        <p:attrNameLst>
                                          <p:attrName>style.visibility</p:attrName>
                                        </p:attrNameLst>
                                      </p:cBhvr>
                                      <p:to>
                                        <p:strVal val="visible"/>
                                      </p:to>
                                    </p:set>
                                    <p:animEffect transition="in" filter="dissolve">
                                      <p:cBhvr>
                                        <p:cTn id="15" dur="500"/>
                                        <p:tgtEl>
                                          <p:spTgt spid="16387">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6387">
                                            <p:txEl>
                                              <p:pRg st="4" end="4"/>
                                            </p:txEl>
                                          </p:spTgt>
                                        </p:tgtEl>
                                        <p:attrNameLst>
                                          <p:attrName>style.visibility</p:attrName>
                                        </p:attrNameLst>
                                      </p:cBhvr>
                                      <p:to>
                                        <p:strVal val="visible"/>
                                      </p:to>
                                    </p:set>
                                    <p:animEffect transition="in" filter="dissolve">
                                      <p:cBhvr>
                                        <p:cTn id="20" dur="500"/>
                                        <p:tgtEl>
                                          <p:spTgt spid="16387">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6387">
                                            <p:txEl>
                                              <p:pRg st="5" end="5"/>
                                            </p:txEl>
                                          </p:spTgt>
                                        </p:tgtEl>
                                        <p:attrNameLst>
                                          <p:attrName>style.visibility</p:attrName>
                                        </p:attrNameLst>
                                      </p:cBhvr>
                                      <p:to>
                                        <p:strVal val="visible"/>
                                      </p:to>
                                    </p:set>
                                    <p:animEffect transition="in" filter="dissolve">
                                      <p:cBhvr>
                                        <p:cTn id="25" dur="500"/>
                                        <p:tgtEl>
                                          <p:spTgt spid="16387">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6387">
                                            <p:txEl>
                                              <p:pRg st="6" end="6"/>
                                            </p:txEl>
                                          </p:spTgt>
                                        </p:tgtEl>
                                        <p:attrNameLst>
                                          <p:attrName>style.visibility</p:attrName>
                                        </p:attrNameLst>
                                      </p:cBhvr>
                                      <p:to>
                                        <p:strVal val="visible"/>
                                      </p:to>
                                    </p:set>
                                    <p:animEffect transition="in" filter="dissolve">
                                      <p:cBhvr>
                                        <p:cTn id="30" dur="500"/>
                                        <p:tgtEl>
                                          <p:spTgt spid="163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dirty="0" smtClean="0"/>
              <a:t>四元式表示</a:t>
            </a:r>
            <a:endParaRPr lang="zh-CN" altLang="en-US" dirty="0" smtClean="0"/>
          </a:p>
        </p:txBody>
      </p:sp>
      <p:sp>
        <p:nvSpPr>
          <p:cNvPr id="17411" name="内容占位符 2"/>
          <p:cNvSpPr>
            <a:spLocks noGrp="1"/>
          </p:cNvSpPr>
          <p:nvPr>
            <p:ph idx="1"/>
          </p:nvPr>
        </p:nvSpPr>
        <p:spPr/>
        <p:txBody>
          <a:bodyPr/>
          <a:lstStyle/>
          <a:p>
            <a:r>
              <a:rPr lang="en-US" altLang="zh-CN" dirty="0" smtClean="0"/>
              <a:t>a = b﹡(-c) + b﹡(-c)</a:t>
            </a:r>
            <a:endParaRPr lang="zh-CN" altLang="en-US" dirty="0" smtClean="0"/>
          </a:p>
        </p:txBody>
      </p:sp>
      <p:pic>
        <p:nvPicPr>
          <p:cNvPr id="17412" name="Picture 2"/>
          <p:cNvPicPr>
            <a:picLocks noChangeAspect="1" noChangeArrowheads="1"/>
          </p:cNvPicPr>
          <p:nvPr/>
        </p:nvPicPr>
        <p:blipFill>
          <a:blip r:embed="rId1" cstate="print"/>
          <a:srcRect/>
          <a:stretch>
            <a:fillRect/>
          </a:stretch>
        </p:blipFill>
        <p:spPr bwMode="auto">
          <a:xfrm>
            <a:off x="609600" y="2286000"/>
            <a:ext cx="7208838" cy="3733800"/>
          </a:xfrm>
          <a:prstGeom prst="rect">
            <a:avLst/>
          </a:prstGeom>
          <a:noFill/>
          <a:ln w="38100" algn="ctr">
            <a:noFill/>
            <a:miter lim="800000"/>
            <a:headEnd/>
            <a:tailEnd/>
          </a:ln>
        </p:spPr>
      </p:pic>
      <p:sp>
        <p:nvSpPr>
          <p:cNvPr id="2" name="文本框 1"/>
          <p:cNvSpPr txBox="1"/>
          <p:nvPr/>
        </p:nvSpPr>
        <p:spPr>
          <a:xfrm>
            <a:off x="969284" y="6295509"/>
            <a:ext cx="5638467" cy="369332"/>
          </a:xfrm>
          <a:prstGeom prst="rect">
            <a:avLst/>
          </a:prstGeom>
          <a:noFill/>
        </p:spPr>
        <p:txBody>
          <a:bodyPr wrap="none" rtlCol="0">
            <a:spAutoFit/>
          </a:bodyPr>
          <a:lstStyle/>
          <a:p>
            <a:r>
              <a:rPr lang="en-US" altLang="zh-CN" dirty="0" smtClean="0">
                <a:solidFill>
                  <a:srgbClr val="FF0000"/>
                </a:solidFill>
              </a:rPr>
              <a:t>result</a:t>
            </a:r>
            <a:r>
              <a:rPr lang="zh-CN" altLang="en-US" dirty="0" smtClean="0">
                <a:solidFill>
                  <a:srgbClr val="FF0000"/>
                </a:solidFill>
              </a:rPr>
              <a:t>字段主要用于临时变量名。可否不用</a:t>
            </a:r>
            <a:r>
              <a:rPr lang="en-US" altLang="zh-CN" dirty="0" smtClean="0">
                <a:solidFill>
                  <a:srgbClr val="FF0000"/>
                </a:solidFill>
              </a:rPr>
              <a:t>result</a:t>
            </a:r>
            <a:r>
              <a:rPr lang="zh-CN" altLang="en-US" dirty="0" smtClean="0">
                <a:solidFill>
                  <a:srgbClr val="FF0000"/>
                </a:solidFill>
              </a:rPr>
              <a:t>字段？</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smtClean="0"/>
              <a:t>三元式表示</a:t>
            </a:r>
            <a:endParaRPr lang="zh-CN" altLang="en-US" smtClean="0"/>
          </a:p>
        </p:txBody>
      </p:sp>
      <p:sp>
        <p:nvSpPr>
          <p:cNvPr id="18435" name="内容占位符 2"/>
          <p:cNvSpPr>
            <a:spLocks noGrp="1"/>
          </p:cNvSpPr>
          <p:nvPr>
            <p:ph idx="1"/>
          </p:nvPr>
        </p:nvSpPr>
        <p:spPr/>
        <p:txBody>
          <a:bodyPr/>
          <a:lstStyle/>
          <a:p>
            <a:r>
              <a:rPr lang="zh-CN" altLang="en-US" dirty="0" smtClean="0"/>
              <a:t>三个字段 </a:t>
            </a:r>
            <a:r>
              <a:rPr lang="en-US" altLang="zh-CN" dirty="0" smtClean="0"/>
              <a:t>op</a:t>
            </a:r>
            <a:r>
              <a:rPr lang="zh-CN" altLang="en-US" dirty="0" smtClean="0"/>
              <a:t>，</a:t>
            </a:r>
            <a:r>
              <a:rPr lang="en-US" altLang="zh-CN" dirty="0" smtClean="0"/>
              <a:t>arg</a:t>
            </a:r>
            <a:r>
              <a:rPr lang="en-US" altLang="zh-CN" baseline="-25000" dirty="0" smtClean="0"/>
              <a:t>1</a:t>
            </a:r>
            <a:r>
              <a:rPr lang="zh-CN" altLang="en-US" dirty="0" smtClean="0"/>
              <a:t>，</a:t>
            </a:r>
            <a:r>
              <a:rPr lang="en-US" altLang="zh-CN" dirty="0" smtClean="0"/>
              <a:t>arg</a:t>
            </a:r>
            <a:r>
              <a:rPr lang="en-US" altLang="zh-CN" baseline="-25000" dirty="0" smtClean="0"/>
              <a:t>2</a:t>
            </a:r>
            <a:endParaRPr lang="en-US" altLang="zh-CN" baseline="-25000" dirty="0" smtClean="0"/>
          </a:p>
          <a:p>
            <a:r>
              <a:rPr lang="zh-CN" altLang="en-US" dirty="0" smtClean="0"/>
              <a:t>没有</a:t>
            </a:r>
            <a:r>
              <a:rPr lang="en-US" altLang="zh-CN" dirty="0" smtClean="0"/>
              <a:t>result</a:t>
            </a:r>
            <a:r>
              <a:rPr lang="zh-CN" altLang="en-US" dirty="0" smtClean="0"/>
              <a:t>，用位置表示结果</a:t>
            </a:r>
            <a:endParaRPr lang="zh-CN" altLang="en-US" dirty="0" smtClean="0"/>
          </a:p>
        </p:txBody>
      </p:sp>
      <p:grpSp>
        <p:nvGrpSpPr>
          <p:cNvPr id="5" name="组合 4"/>
          <p:cNvGrpSpPr/>
          <p:nvPr/>
        </p:nvGrpSpPr>
        <p:grpSpPr>
          <a:xfrm>
            <a:off x="1276350" y="3131282"/>
            <a:ext cx="6591300" cy="3352890"/>
            <a:chOff x="1276350" y="3131282"/>
            <a:chExt cx="6591300" cy="3352890"/>
          </a:xfrm>
        </p:grpSpPr>
        <p:pic>
          <p:nvPicPr>
            <p:cNvPr id="7" name="Picture 2"/>
            <p:cNvPicPr>
              <a:picLocks noChangeAspect="1" noChangeArrowheads="1"/>
            </p:cNvPicPr>
            <p:nvPr/>
          </p:nvPicPr>
          <p:blipFill rotWithShape="1">
            <a:blip r:embed="rId1" cstate="print"/>
            <a:srcRect b="14775"/>
            <a:stretch>
              <a:fillRect/>
            </a:stretch>
          </p:blipFill>
          <p:spPr bwMode="auto">
            <a:xfrm>
              <a:off x="1276350" y="3131282"/>
              <a:ext cx="6591300" cy="2800595"/>
            </a:xfrm>
            <a:prstGeom prst="rect">
              <a:avLst/>
            </a:prstGeom>
            <a:noFill/>
            <a:ln w="38100" algn="ctr">
              <a:noFill/>
              <a:miter lim="800000"/>
              <a:headEnd/>
              <a:tailEnd/>
            </a:ln>
          </p:spPr>
        </p:pic>
        <p:sp>
          <p:nvSpPr>
            <p:cNvPr id="4" name="文本框 3"/>
            <p:cNvSpPr txBox="1"/>
            <p:nvPr/>
          </p:nvSpPr>
          <p:spPr>
            <a:xfrm>
              <a:off x="2895602" y="6114840"/>
              <a:ext cx="3908442" cy="369332"/>
            </a:xfrm>
            <a:prstGeom prst="rect">
              <a:avLst/>
            </a:prstGeom>
            <a:noFill/>
          </p:spPr>
          <p:txBody>
            <a:bodyPr wrap="none" rtlCol="0">
              <a:spAutoFit/>
            </a:bodyPr>
            <a:lstStyle/>
            <a:p>
              <a:r>
                <a:rPr lang="zh-CN" altLang="en-US" dirty="0" smtClean="0"/>
                <a:t>例：</a:t>
              </a:r>
              <a:r>
                <a:rPr lang="en-US" altLang="zh-CN" dirty="0" smtClean="0"/>
                <a:t>a </a:t>
              </a:r>
              <a:r>
                <a:rPr lang="en-US" altLang="zh-CN" dirty="0"/>
                <a:t>= b﹡(-c) + b﹡(-c</a:t>
              </a:r>
              <a:r>
                <a:rPr lang="en-US" altLang="zh-CN" dirty="0" smtClean="0"/>
                <a:t>)</a:t>
              </a:r>
              <a:r>
                <a:rPr lang="zh-CN" altLang="en-US" dirty="0" smtClean="0"/>
                <a:t>的三元式表示</a:t>
              </a:r>
              <a:endParaRPr lang="zh-CN" altLang="en-US" dirty="0"/>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三元式表示</a:t>
            </a:r>
            <a:endParaRPr lang="zh-CN" altLang="en-US" dirty="0"/>
          </a:p>
        </p:txBody>
      </p:sp>
      <p:sp>
        <p:nvSpPr>
          <p:cNvPr id="3" name="内容占位符 2"/>
          <p:cNvSpPr>
            <a:spLocks noGrp="1"/>
          </p:cNvSpPr>
          <p:nvPr>
            <p:ph idx="1"/>
          </p:nvPr>
        </p:nvSpPr>
        <p:spPr/>
        <p:txBody>
          <a:bodyPr/>
          <a:lstStyle/>
          <a:p>
            <a:r>
              <a:rPr lang="zh-CN" altLang="en-US" dirty="0" smtClean="0"/>
              <a:t>问题：优化编译器中，指令的位置常会发生变化</a:t>
            </a:r>
            <a:endParaRPr lang="en-US" altLang="zh-CN" dirty="0" smtClean="0"/>
          </a:p>
          <a:p>
            <a:r>
              <a:rPr lang="zh-CN" altLang="en-US" dirty="0" smtClean="0"/>
              <a:t>如果</a:t>
            </a:r>
            <a:r>
              <a:rPr lang="zh-CN" altLang="en-US" dirty="0"/>
              <a:t>改变一条指令的位置，则引用该指令结果的所有指令都</a:t>
            </a:r>
            <a:r>
              <a:rPr lang="zh-CN" altLang="en-US" dirty="0" smtClean="0"/>
              <a:t>要做相应</a:t>
            </a:r>
            <a:r>
              <a:rPr lang="zh-CN" altLang="en-US" dirty="0"/>
              <a:t>的修改</a:t>
            </a:r>
            <a:endParaRPr lang="en-US" altLang="zh-CN" dirty="0"/>
          </a:p>
          <a:p>
            <a:endParaRPr lang="zh-CN" altLang="en-US" dirty="0"/>
          </a:p>
        </p:txBody>
      </p:sp>
      <p:grpSp>
        <p:nvGrpSpPr>
          <p:cNvPr id="6" name="组合 5"/>
          <p:cNvGrpSpPr/>
          <p:nvPr/>
        </p:nvGrpSpPr>
        <p:grpSpPr>
          <a:xfrm>
            <a:off x="1276350" y="3131282"/>
            <a:ext cx="6591300" cy="3352890"/>
            <a:chOff x="1276350" y="3131282"/>
            <a:chExt cx="6591300" cy="3352890"/>
          </a:xfrm>
        </p:grpSpPr>
        <p:pic>
          <p:nvPicPr>
            <p:cNvPr id="7" name="Picture 2"/>
            <p:cNvPicPr>
              <a:picLocks noChangeAspect="1" noChangeArrowheads="1"/>
            </p:cNvPicPr>
            <p:nvPr/>
          </p:nvPicPr>
          <p:blipFill rotWithShape="1">
            <a:blip r:embed="rId1" cstate="print"/>
            <a:srcRect b="14775"/>
            <a:stretch>
              <a:fillRect/>
            </a:stretch>
          </p:blipFill>
          <p:spPr bwMode="auto">
            <a:xfrm>
              <a:off x="1276350" y="3131282"/>
              <a:ext cx="6591300" cy="2800595"/>
            </a:xfrm>
            <a:prstGeom prst="rect">
              <a:avLst/>
            </a:prstGeom>
            <a:noFill/>
            <a:ln w="38100" algn="ctr">
              <a:noFill/>
              <a:miter lim="800000"/>
              <a:headEnd/>
              <a:tailEnd/>
            </a:ln>
          </p:spPr>
        </p:pic>
        <p:sp>
          <p:nvSpPr>
            <p:cNvPr id="8" name="文本框 7"/>
            <p:cNvSpPr txBox="1"/>
            <p:nvPr/>
          </p:nvSpPr>
          <p:spPr>
            <a:xfrm>
              <a:off x="2895602" y="6114840"/>
              <a:ext cx="3908442" cy="369332"/>
            </a:xfrm>
            <a:prstGeom prst="rect">
              <a:avLst/>
            </a:prstGeom>
            <a:noFill/>
          </p:spPr>
          <p:txBody>
            <a:bodyPr wrap="none" rtlCol="0">
              <a:spAutoFit/>
            </a:bodyPr>
            <a:lstStyle/>
            <a:p>
              <a:r>
                <a:rPr lang="zh-CN" altLang="en-US" dirty="0" smtClean="0"/>
                <a:t>例：</a:t>
              </a:r>
              <a:r>
                <a:rPr lang="en-US" altLang="zh-CN" dirty="0" smtClean="0"/>
                <a:t>a </a:t>
              </a:r>
              <a:r>
                <a:rPr lang="en-US" altLang="zh-CN" dirty="0"/>
                <a:t>= b﹡(-c) + b﹡(-c</a:t>
              </a:r>
              <a:r>
                <a:rPr lang="en-US" altLang="zh-CN" dirty="0" smtClean="0"/>
                <a:t>)</a:t>
              </a:r>
              <a:r>
                <a:rPr lang="zh-CN" altLang="en-US" dirty="0" smtClean="0"/>
                <a:t>的三元式表示</a:t>
              </a:r>
              <a:endParaRPr lang="zh-CN" altLang="en-US" dirty="0"/>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本章内容</a:t>
            </a:r>
            <a:endParaRPr lang="zh-CN" altLang="en-US" dirty="0"/>
          </a:p>
        </p:txBody>
      </p:sp>
      <p:sp>
        <p:nvSpPr>
          <p:cNvPr id="3" name="内容占位符 2"/>
          <p:cNvSpPr>
            <a:spLocks noGrp="1"/>
          </p:cNvSpPr>
          <p:nvPr>
            <p:ph idx="1"/>
          </p:nvPr>
        </p:nvSpPr>
        <p:spPr>
          <a:xfrm>
            <a:off x="628650" y="1825625"/>
            <a:ext cx="7886700" cy="4915144"/>
          </a:xfrm>
        </p:spPr>
        <p:txBody>
          <a:bodyPr/>
          <a:lstStyle/>
          <a:p>
            <a:r>
              <a:rPr lang="zh-CN" altLang="en-US" dirty="0"/>
              <a:t>介绍几种常用的</a:t>
            </a:r>
            <a:r>
              <a:rPr lang="zh-CN" altLang="en-US" dirty="0" smtClean="0"/>
              <a:t>中间代码表示</a:t>
            </a:r>
            <a:endParaRPr lang="en-US" altLang="zh-CN" dirty="0" smtClean="0"/>
          </a:p>
          <a:p>
            <a:pPr lvl="1"/>
            <a:r>
              <a:rPr lang="zh-CN" altLang="en-US" dirty="0"/>
              <a:t>抽象语法</a:t>
            </a:r>
            <a:r>
              <a:rPr lang="zh-CN" altLang="en-US" dirty="0" smtClean="0"/>
              <a:t>树（上一章已介绍）</a:t>
            </a:r>
            <a:endParaRPr lang="en-US" altLang="zh-CN" dirty="0" smtClean="0"/>
          </a:p>
          <a:p>
            <a:pPr lvl="1"/>
            <a:r>
              <a:rPr lang="zh-CN" altLang="en-US" dirty="0" smtClean="0"/>
              <a:t>有</a:t>
            </a:r>
            <a:r>
              <a:rPr lang="zh-CN" altLang="en-US" dirty="0"/>
              <a:t>向无环</a:t>
            </a:r>
            <a:r>
              <a:rPr lang="zh-CN" altLang="en-US" dirty="0" smtClean="0"/>
              <a:t>图</a:t>
            </a:r>
            <a:endParaRPr lang="en-US" altLang="zh-CN" dirty="0" smtClean="0"/>
          </a:p>
          <a:p>
            <a:pPr lvl="1"/>
            <a:r>
              <a:rPr lang="zh-CN" altLang="en-US" dirty="0" smtClean="0"/>
              <a:t>三</a:t>
            </a:r>
            <a:r>
              <a:rPr lang="zh-CN" altLang="en-US" dirty="0"/>
              <a:t>地址</a:t>
            </a:r>
            <a:r>
              <a:rPr lang="zh-CN" altLang="en-US" dirty="0" smtClean="0"/>
              <a:t>代码</a:t>
            </a:r>
            <a:endParaRPr lang="en-US" altLang="zh-CN" dirty="0" smtClean="0"/>
          </a:p>
          <a:p>
            <a:pPr lvl="2"/>
            <a:endParaRPr lang="en-US" altLang="zh-CN" dirty="0" smtClean="0"/>
          </a:p>
          <a:p>
            <a:r>
              <a:rPr lang="zh-CN" altLang="en-US" dirty="0" smtClean="0"/>
              <a:t>用</a:t>
            </a:r>
            <a:r>
              <a:rPr lang="zh-CN" altLang="en-US" dirty="0"/>
              <a:t>语法制导定义和翻译方案来说明源语言的各种构造怎样被翻译成</a:t>
            </a:r>
            <a:r>
              <a:rPr lang="zh-CN" altLang="en-US" dirty="0" smtClean="0"/>
              <a:t>中间表示</a:t>
            </a:r>
            <a:endParaRPr lang="en-US" altLang="zh-CN" dirty="0" smtClean="0"/>
          </a:p>
          <a:p>
            <a:pPr lvl="1"/>
            <a:r>
              <a:rPr lang="zh-CN" altLang="en-US" dirty="0" smtClean="0"/>
              <a:t>声明（和类型）</a:t>
            </a:r>
            <a:endParaRPr lang="en-US" altLang="zh-CN" dirty="0" smtClean="0"/>
          </a:p>
          <a:p>
            <a:pPr lvl="1"/>
            <a:r>
              <a:rPr lang="zh-CN" altLang="en-US" dirty="0" smtClean="0"/>
              <a:t>表达式和赋值</a:t>
            </a:r>
            <a:endParaRPr lang="en-US" altLang="zh-CN" dirty="0" smtClean="0"/>
          </a:p>
          <a:p>
            <a:pPr lvl="1"/>
            <a:r>
              <a:rPr lang="zh-CN" altLang="en-US" dirty="0" smtClean="0"/>
              <a:t>类型检查和类型转换</a:t>
            </a:r>
            <a:endParaRPr lang="en-US" altLang="zh-CN" dirty="0" smtClean="0"/>
          </a:p>
          <a:p>
            <a:pPr lvl="1"/>
            <a:r>
              <a:rPr lang="zh-CN" altLang="en-US" dirty="0" smtClean="0"/>
              <a:t>控制流</a:t>
            </a:r>
            <a:endParaRPr lang="en-US" altLang="zh-CN" dirty="0" smtClean="0"/>
          </a:p>
          <a:p>
            <a:pPr lvl="1"/>
            <a:r>
              <a:rPr lang="zh-CN" altLang="en-US" dirty="0"/>
              <a:t>过程</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smtClean="0"/>
              <a:t>间接三元式</a:t>
            </a:r>
            <a:endParaRPr lang="zh-CN" altLang="en-US" smtClean="0"/>
          </a:p>
        </p:txBody>
      </p:sp>
      <p:sp>
        <p:nvSpPr>
          <p:cNvPr id="19459" name="内容占位符 2"/>
          <p:cNvSpPr>
            <a:spLocks noGrp="1"/>
          </p:cNvSpPr>
          <p:nvPr>
            <p:ph idx="1"/>
          </p:nvPr>
        </p:nvSpPr>
        <p:spPr/>
        <p:txBody>
          <a:bodyPr/>
          <a:lstStyle/>
          <a:p>
            <a:r>
              <a:rPr lang="zh-CN" altLang="en-US" dirty="0" smtClean="0"/>
              <a:t>间接三元式包含了一个指向三元式指针的列表作为指令序列，而不是用三元式序列本身作为指令序列。改变指令位置的编译器优化仅操作该列表</a:t>
            </a:r>
            <a:endParaRPr lang="zh-CN" altLang="en-US" dirty="0" smtClean="0"/>
          </a:p>
        </p:txBody>
      </p:sp>
      <p:pic>
        <p:nvPicPr>
          <p:cNvPr id="19460" name="Picture 2"/>
          <p:cNvPicPr>
            <a:picLocks noChangeAspect="1" noChangeArrowheads="1"/>
          </p:cNvPicPr>
          <p:nvPr/>
        </p:nvPicPr>
        <p:blipFill>
          <a:blip r:embed="rId1" cstate="print"/>
          <a:srcRect/>
          <a:stretch>
            <a:fillRect/>
          </a:stretch>
        </p:blipFill>
        <p:spPr bwMode="auto">
          <a:xfrm>
            <a:off x="1817078" y="3320318"/>
            <a:ext cx="5254502" cy="3157361"/>
          </a:xfrm>
          <a:prstGeom prst="rect">
            <a:avLst/>
          </a:prstGeom>
          <a:noFill/>
          <a:ln w="38100" algn="ctr">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dirty="0"/>
              <a:t>静态单</a:t>
            </a:r>
            <a:r>
              <a:rPr lang="zh-CN" altLang="en-US" dirty="0" smtClean="0"/>
              <a:t>赋值形式（</a:t>
            </a:r>
            <a:r>
              <a:rPr lang="en-US" altLang="zh-CN" dirty="0" smtClean="0"/>
              <a:t>Static Single Assignment Form, SSA</a:t>
            </a:r>
            <a:r>
              <a:rPr lang="zh-CN" altLang="en-US" dirty="0" smtClean="0"/>
              <a:t>）</a:t>
            </a:r>
            <a:endParaRPr lang="zh-CN" altLang="en-US" dirty="0" smtClean="0"/>
          </a:p>
        </p:txBody>
      </p:sp>
      <p:sp>
        <p:nvSpPr>
          <p:cNvPr id="1255427" name="Rectangle 3"/>
          <p:cNvSpPr>
            <a:spLocks noGrp="1" noChangeArrowheads="1"/>
          </p:cNvSpPr>
          <p:nvPr>
            <p:ph type="body" idx="1"/>
          </p:nvPr>
        </p:nvSpPr>
        <p:spPr/>
        <p:txBody>
          <a:bodyPr/>
          <a:lstStyle/>
          <a:p>
            <a:r>
              <a:rPr lang="zh-CN" altLang="en-US" dirty="0" smtClean="0"/>
              <a:t>和三地址代码的主要区别</a:t>
            </a:r>
            <a:endParaRPr lang="zh-CN" altLang="en-US" dirty="0" smtClean="0"/>
          </a:p>
          <a:p>
            <a:pPr lvl="1"/>
            <a:r>
              <a:rPr lang="zh-CN" altLang="en-US" dirty="0" smtClean="0"/>
              <a:t> 所有赋值指令都是对不同名字的变量的赋值</a:t>
            </a:r>
            <a:endParaRPr lang="en-US" altLang="zh-CN" dirty="0" smtClean="0"/>
          </a:p>
          <a:p>
            <a:pPr lvl="1"/>
            <a:endParaRPr lang="zh-CN" altLang="en-US" dirty="0" smtClean="0"/>
          </a:p>
          <a:p>
            <a:pPr marL="457200" lvl="1" indent="0">
              <a:buNone/>
            </a:pPr>
            <a:r>
              <a:rPr lang="zh-CN" altLang="en-US" dirty="0" smtClean="0"/>
              <a:t>	三地址代码			静态单赋值形式</a:t>
            </a:r>
            <a:endParaRPr lang="zh-CN" altLang="en-US" dirty="0" smtClean="0"/>
          </a:p>
          <a:p>
            <a:pPr marL="457200" lvl="1" indent="0">
              <a:buNone/>
            </a:pPr>
            <a:r>
              <a:rPr lang="zh-CN" altLang="en-US" dirty="0" smtClean="0"/>
              <a:t>	</a:t>
            </a:r>
            <a:r>
              <a:rPr lang="en-US" altLang="zh-CN" dirty="0" smtClean="0"/>
              <a:t>p = a +b			p</a:t>
            </a:r>
            <a:r>
              <a:rPr lang="en-US" altLang="zh-CN" baseline="-25000" dirty="0" smtClean="0"/>
              <a:t>1</a:t>
            </a:r>
            <a:r>
              <a:rPr lang="en-US" altLang="zh-CN" dirty="0" smtClean="0"/>
              <a:t> = a +b</a:t>
            </a:r>
            <a:endParaRPr lang="en-US" altLang="zh-CN" dirty="0" smtClean="0"/>
          </a:p>
          <a:p>
            <a:pPr marL="457200" lvl="1" indent="0">
              <a:buNone/>
            </a:pPr>
            <a:r>
              <a:rPr lang="en-US" altLang="zh-CN" dirty="0" smtClean="0"/>
              <a:t> 	q = p </a:t>
            </a:r>
            <a:r>
              <a:rPr lang="en-US" altLang="zh-CN" dirty="0" smtClean="0">
                <a:sym typeface="Symbol" panose="05050102010706020507" pitchFamily="18" charset="2"/>
              </a:rPr>
              <a:t></a:t>
            </a:r>
            <a:r>
              <a:rPr lang="en-US" altLang="zh-CN" dirty="0" smtClean="0"/>
              <a:t> c			q</a:t>
            </a:r>
            <a:r>
              <a:rPr lang="en-US" altLang="zh-CN" baseline="-25000" dirty="0"/>
              <a:t>1</a:t>
            </a:r>
            <a:r>
              <a:rPr lang="en-US" altLang="zh-CN" dirty="0" smtClean="0"/>
              <a:t> = </a:t>
            </a:r>
            <a:r>
              <a:rPr lang="en-US" altLang="zh-CN" dirty="0"/>
              <a:t>p</a:t>
            </a:r>
            <a:r>
              <a:rPr lang="en-US" altLang="zh-CN" baseline="-25000" dirty="0"/>
              <a:t>1</a:t>
            </a:r>
            <a:r>
              <a:rPr lang="en-US" altLang="zh-CN" dirty="0" smtClean="0"/>
              <a:t> </a:t>
            </a:r>
            <a:r>
              <a:rPr lang="en-US" altLang="zh-CN" dirty="0" smtClean="0">
                <a:sym typeface="Symbol" panose="05050102010706020507" pitchFamily="18" charset="2"/>
              </a:rPr>
              <a:t></a:t>
            </a:r>
            <a:r>
              <a:rPr lang="en-US" altLang="zh-CN" dirty="0" smtClean="0"/>
              <a:t> c</a:t>
            </a:r>
            <a:endParaRPr lang="en-US" altLang="zh-CN" dirty="0" smtClean="0"/>
          </a:p>
          <a:p>
            <a:pPr marL="457200" lvl="1" indent="0">
              <a:buNone/>
            </a:pPr>
            <a:r>
              <a:rPr lang="en-US" altLang="zh-CN" dirty="0" smtClean="0"/>
              <a:t> 	p = q </a:t>
            </a:r>
            <a:r>
              <a:rPr lang="en-US" altLang="zh-CN" dirty="0" smtClean="0">
                <a:sym typeface="Symbol" panose="05050102010706020507" pitchFamily="18" charset="2"/>
              </a:rPr>
              <a:t></a:t>
            </a:r>
            <a:r>
              <a:rPr lang="en-US" altLang="zh-CN" dirty="0" smtClean="0"/>
              <a:t> d			p</a:t>
            </a:r>
            <a:r>
              <a:rPr lang="en-US" altLang="zh-CN" baseline="-25000" dirty="0"/>
              <a:t>2</a:t>
            </a:r>
            <a:r>
              <a:rPr lang="en-US" altLang="zh-CN" dirty="0" smtClean="0"/>
              <a:t> = q</a:t>
            </a:r>
            <a:r>
              <a:rPr lang="en-US" altLang="zh-CN" baseline="-25000" dirty="0"/>
              <a:t>1</a:t>
            </a:r>
            <a:r>
              <a:rPr lang="en-US" altLang="zh-CN" dirty="0" smtClean="0"/>
              <a:t> </a:t>
            </a:r>
            <a:r>
              <a:rPr lang="en-US" altLang="zh-CN" dirty="0" smtClean="0">
                <a:sym typeface="Symbol" panose="05050102010706020507" pitchFamily="18" charset="2"/>
              </a:rPr>
              <a:t></a:t>
            </a:r>
            <a:r>
              <a:rPr lang="en-US" altLang="zh-CN" dirty="0" smtClean="0"/>
              <a:t> d</a:t>
            </a:r>
            <a:endParaRPr lang="en-US" altLang="zh-CN" dirty="0" smtClean="0"/>
          </a:p>
          <a:p>
            <a:pPr marL="457200" lvl="1" indent="0">
              <a:buNone/>
            </a:pPr>
            <a:r>
              <a:rPr lang="en-US" altLang="zh-CN" dirty="0" smtClean="0"/>
              <a:t> 	p = e </a:t>
            </a:r>
            <a:r>
              <a:rPr lang="en-US" altLang="zh-CN" dirty="0" smtClean="0">
                <a:sym typeface="Symbol" panose="05050102010706020507" pitchFamily="18" charset="2"/>
              </a:rPr>
              <a:t></a:t>
            </a:r>
            <a:r>
              <a:rPr lang="en-US" altLang="zh-CN" dirty="0" smtClean="0"/>
              <a:t> p			p</a:t>
            </a:r>
            <a:r>
              <a:rPr lang="en-US" altLang="zh-CN" baseline="-25000" dirty="0"/>
              <a:t>3</a:t>
            </a:r>
            <a:r>
              <a:rPr lang="en-US" altLang="zh-CN" dirty="0" smtClean="0"/>
              <a:t> = e </a:t>
            </a:r>
            <a:r>
              <a:rPr lang="en-US" altLang="zh-CN" dirty="0" smtClean="0">
                <a:sym typeface="Symbol" panose="05050102010706020507" pitchFamily="18" charset="2"/>
              </a:rPr>
              <a:t></a:t>
            </a:r>
            <a:r>
              <a:rPr lang="en-US" altLang="zh-CN" dirty="0" smtClean="0"/>
              <a:t> p</a:t>
            </a:r>
            <a:r>
              <a:rPr lang="en-US" altLang="zh-CN" baseline="-25000" dirty="0"/>
              <a:t>2</a:t>
            </a:r>
            <a:endParaRPr lang="en-US" altLang="zh-CN" baseline="-25000" dirty="0"/>
          </a:p>
          <a:p>
            <a:pPr marL="457200" lvl="1" indent="0">
              <a:buNone/>
            </a:pPr>
            <a:r>
              <a:rPr lang="en-US" altLang="zh-CN" dirty="0" smtClean="0"/>
              <a:t> 	q = p + q 			q</a:t>
            </a:r>
            <a:r>
              <a:rPr lang="en-US" altLang="zh-CN" baseline="-25000" dirty="0"/>
              <a:t>2</a:t>
            </a:r>
            <a:r>
              <a:rPr lang="en-US" altLang="zh-CN" dirty="0" smtClean="0"/>
              <a:t> = p</a:t>
            </a:r>
            <a:r>
              <a:rPr lang="en-US" altLang="zh-CN" baseline="-25000" dirty="0"/>
              <a:t>3</a:t>
            </a:r>
            <a:r>
              <a:rPr lang="en-US" altLang="zh-CN" dirty="0" smtClean="0"/>
              <a:t> + q</a:t>
            </a:r>
            <a:r>
              <a:rPr lang="en-US" altLang="zh-CN" baseline="-25000" dirty="0"/>
              <a:t>1</a:t>
            </a:r>
            <a:endParaRPr lang="zh-CN" altLang="en-US" baseline="-25000" dirty="0"/>
          </a:p>
        </p:txBody>
      </p:sp>
      <p:sp>
        <p:nvSpPr>
          <p:cNvPr id="2" name="文本框 1"/>
          <p:cNvSpPr txBox="1"/>
          <p:nvPr/>
        </p:nvSpPr>
        <p:spPr>
          <a:xfrm>
            <a:off x="4736124" y="5911789"/>
            <a:ext cx="3518912" cy="400110"/>
          </a:xfrm>
          <a:prstGeom prst="rect">
            <a:avLst/>
          </a:prstGeom>
          <a:noFill/>
        </p:spPr>
        <p:txBody>
          <a:bodyPr wrap="none" rtlCol="0">
            <a:spAutoFit/>
          </a:bodyPr>
          <a:lstStyle/>
          <a:p>
            <a:r>
              <a:rPr lang="zh-CN" altLang="en-US" sz="2000" dirty="0" smtClean="0">
                <a:solidFill>
                  <a:srgbClr val="0000FF"/>
                </a:solidFill>
              </a:rPr>
              <a:t>原有变量被分成多个“版本”</a:t>
            </a:r>
            <a:endParaRPr lang="zh-CN" altLang="en-US" sz="20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255427">
                                            <p:txEl>
                                              <p:pRg st="3" end="3"/>
                                            </p:txEl>
                                          </p:spTgt>
                                        </p:tgtEl>
                                        <p:attrNameLst>
                                          <p:attrName>style.visibility</p:attrName>
                                        </p:attrNameLst>
                                      </p:cBhvr>
                                      <p:to>
                                        <p:strVal val="visible"/>
                                      </p:to>
                                    </p:set>
                                    <p:animEffect transition="in" filter="box(in)">
                                      <p:cBhvr>
                                        <p:cTn id="7" dur="500"/>
                                        <p:tgtEl>
                                          <p:spTgt spid="1255427">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255427">
                                            <p:txEl>
                                              <p:pRg st="4" end="4"/>
                                            </p:txEl>
                                          </p:spTgt>
                                        </p:tgtEl>
                                        <p:attrNameLst>
                                          <p:attrName>style.visibility</p:attrName>
                                        </p:attrNameLst>
                                      </p:cBhvr>
                                      <p:to>
                                        <p:strVal val="visible"/>
                                      </p:to>
                                    </p:set>
                                    <p:animEffect transition="in" filter="box(in)">
                                      <p:cBhvr>
                                        <p:cTn id="10" dur="500"/>
                                        <p:tgtEl>
                                          <p:spTgt spid="1255427">
                                            <p:txEl>
                                              <p:pRg st="4" end="4"/>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255427">
                                            <p:txEl>
                                              <p:pRg st="5" end="5"/>
                                            </p:txEl>
                                          </p:spTgt>
                                        </p:tgtEl>
                                        <p:attrNameLst>
                                          <p:attrName>style.visibility</p:attrName>
                                        </p:attrNameLst>
                                      </p:cBhvr>
                                      <p:to>
                                        <p:strVal val="visible"/>
                                      </p:to>
                                    </p:set>
                                    <p:animEffect transition="in" filter="box(in)">
                                      <p:cBhvr>
                                        <p:cTn id="13" dur="500"/>
                                        <p:tgtEl>
                                          <p:spTgt spid="1255427">
                                            <p:txEl>
                                              <p:pRg st="5" end="5"/>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255427">
                                            <p:txEl>
                                              <p:pRg st="6" end="6"/>
                                            </p:txEl>
                                          </p:spTgt>
                                        </p:tgtEl>
                                        <p:attrNameLst>
                                          <p:attrName>style.visibility</p:attrName>
                                        </p:attrNameLst>
                                      </p:cBhvr>
                                      <p:to>
                                        <p:strVal val="visible"/>
                                      </p:to>
                                    </p:set>
                                    <p:animEffect transition="in" filter="box(in)">
                                      <p:cBhvr>
                                        <p:cTn id="16" dur="500"/>
                                        <p:tgtEl>
                                          <p:spTgt spid="1255427">
                                            <p:txEl>
                                              <p:pRg st="6" end="6"/>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1255427">
                                            <p:txEl>
                                              <p:pRg st="7" end="7"/>
                                            </p:txEl>
                                          </p:spTgt>
                                        </p:tgtEl>
                                        <p:attrNameLst>
                                          <p:attrName>style.visibility</p:attrName>
                                        </p:attrNameLst>
                                      </p:cBhvr>
                                      <p:to>
                                        <p:strVal val="visible"/>
                                      </p:to>
                                    </p:set>
                                    <p:animEffect transition="in" filter="box(in)">
                                      <p:cBhvr>
                                        <p:cTn id="19" dur="500"/>
                                        <p:tgtEl>
                                          <p:spTgt spid="1255427">
                                            <p:txEl>
                                              <p:pRg st="7" end="7"/>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1255427">
                                            <p:txEl>
                                              <p:pRg st="8" end="8"/>
                                            </p:txEl>
                                          </p:spTgt>
                                        </p:tgtEl>
                                        <p:attrNameLst>
                                          <p:attrName>style.visibility</p:attrName>
                                        </p:attrNameLst>
                                      </p:cBhvr>
                                      <p:to>
                                        <p:strVal val="visible"/>
                                      </p:to>
                                    </p:set>
                                    <p:animEffect transition="in" filter="box(in)">
                                      <p:cBhvr>
                                        <p:cTn id="22" dur="500"/>
                                        <p:tgtEl>
                                          <p:spTgt spid="1255427">
                                            <p:txEl>
                                              <p:pRg st="8" end="8"/>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dissolve">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dirty="0"/>
              <a:t>静态单</a:t>
            </a:r>
            <a:r>
              <a:rPr lang="zh-CN" altLang="en-US" dirty="0" smtClean="0"/>
              <a:t>赋值形式（</a:t>
            </a:r>
            <a:r>
              <a:rPr lang="en-US" altLang="zh-CN" dirty="0" smtClean="0"/>
              <a:t>Static Single Assignment Form, SSA</a:t>
            </a:r>
            <a:r>
              <a:rPr lang="zh-CN" altLang="en-US" dirty="0" smtClean="0"/>
              <a:t>）</a:t>
            </a:r>
            <a:endParaRPr lang="zh-CN" altLang="en-US" dirty="0" smtClean="0"/>
          </a:p>
        </p:txBody>
      </p:sp>
      <p:sp>
        <p:nvSpPr>
          <p:cNvPr id="1255427" name="Rectangle 3"/>
          <p:cNvSpPr>
            <a:spLocks noGrp="1" noChangeArrowheads="1"/>
          </p:cNvSpPr>
          <p:nvPr>
            <p:ph type="body" idx="1"/>
          </p:nvPr>
        </p:nvSpPr>
        <p:spPr/>
        <p:txBody>
          <a:bodyPr/>
          <a:lstStyle/>
          <a:p>
            <a:r>
              <a:rPr lang="zh-CN" altLang="en-US" dirty="0" smtClean="0"/>
              <a:t>和三地址代码的主要区别</a:t>
            </a:r>
            <a:endParaRPr lang="zh-CN" altLang="en-US" dirty="0" smtClean="0"/>
          </a:p>
          <a:p>
            <a:pPr lvl="1"/>
            <a:r>
              <a:rPr lang="zh-CN" altLang="en-US" dirty="0" smtClean="0"/>
              <a:t> 所有赋值指令都是对不同名字的变量的赋值</a:t>
            </a:r>
            <a:endParaRPr lang="en-US" altLang="zh-CN" dirty="0" smtClean="0"/>
          </a:p>
          <a:p>
            <a:pPr marL="457200" lvl="1" indent="0">
              <a:buNone/>
            </a:pPr>
            <a:r>
              <a:rPr lang="zh-CN" altLang="en-US" dirty="0" smtClean="0">
                <a:solidFill>
                  <a:srgbClr val="FF0000"/>
                </a:solidFill>
              </a:rPr>
              <a:t>好处：简化许多编译优化（死代码消除，常量传播，</a:t>
            </a:r>
            <a:r>
              <a:rPr lang="en-US" altLang="zh-CN" dirty="0" smtClean="0">
                <a:solidFill>
                  <a:srgbClr val="FF0000"/>
                </a:solidFill>
              </a:rPr>
              <a:t>…</a:t>
            </a:r>
            <a:r>
              <a:rPr lang="zh-CN" altLang="en-US" dirty="0" smtClean="0">
                <a:solidFill>
                  <a:srgbClr val="FF0000"/>
                </a:solidFill>
              </a:rPr>
              <a:t>）</a:t>
            </a:r>
            <a:endParaRPr lang="en-US" altLang="zh-CN" dirty="0" smtClean="0">
              <a:solidFill>
                <a:srgbClr val="FF0000"/>
              </a:solidFill>
            </a:endParaRPr>
          </a:p>
          <a:p>
            <a:pPr marL="457200" lvl="1" indent="0">
              <a:buNone/>
            </a:pPr>
            <a:endParaRPr lang="zh-CN" altLang="en-US" dirty="0" smtClean="0">
              <a:solidFill>
                <a:srgbClr val="FF0000"/>
              </a:solidFill>
            </a:endParaRPr>
          </a:p>
          <a:p>
            <a:pPr marL="457200" lvl="1" indent="0">
              <a:buNone/>
            </a:pPr>
            <a:r>
              <a:rPr lang="zh-CN" altLang="en-US" dirty="0" smtClean="0"/>
              <a:t>	三地址代码			静态单赋值形式</a:t>
            </a:r>
            <a:endParaRPr lang="zh-CN" altLang="en-US" dirty="0" smtClean="0"/>
          </a:p>
          <a:p>
            <a:pPr marL="457200" lvl="1" indent="0">
              <a:buNone/>
            </a:pPr>
            <a:r>
              <a:rPr lang="zh-CN" altLang="en-US" dirty="0" smtClean="0"/>
              <a:t>	</a:t>
            </a:r>
            <a:r>
              <a:rPr lang="en-US" altLang="zh-CN" dirty="0" smtClean="0"/>
              <a:t>p = 1				p</a:t>
            </a:r>
            <a:r>
              <a:rPr lang="en-US" altLang="zh-CN" baseline="-25000" dirty="0" smtClean="0"/>
              <a:t>1</a:t>
            </a:r>
            <a:r>
              <a:rPr lang="en-US" altLang="zh-CN" dirty="0" smtClean="0"/>
              <a:t> = 1</a:t>
            </a:r>
            <a:endParaRPr lang="en-US" altLang="zh-CN" dirty="0" smtClean="0"/>
          </a:p>
          <a:p>
            <a:pPr marL="457200" lvl="1" indent="0">
              <a:buNone/>
            </a:pPr>
            <a:r>
              <a:rPr lang="en-US" altLang="zh-CN" dirty="0" smtClean="0"/>
              <a:t> 	p = 2				p</a:t>
            </a:r>
            <a:r>
              <a:rPr lang="en-US" altLang="zh-CN" baseline="-25000" dirty="0" smtClean="0"/>
              <a:t>2</a:t>
            </a:r>
            <a:r>
              <a:rPr lang="en-US" altLang="zh-CN" dirty="0" smtClean="0"/>
              <a:t> = 2</a:t>
            </a:r>
            <a:endParaRPr lang="en-US" altLang="zh-CN" dirty="0" smtClean="0"/>
          </a:p>
          <a:p>
            <a:pPr marL="457200" lvl="1" indent="0">
              <a:buNone/>
            </a:pPr>
            <a:r>
              <a:rPr lang="en-US" altLang="zh-CN" dirty="0" smtClean="0"/>
              <a:t> 	q = p				q</a:t>
            </a:r>
            <a:r>
              <a:rPr lang="en-US" altLang="zh-CN" baseline="-25000" dirty="0" smtClean="0"/>
              <a:t>1</a:t>
            </a:r>
            <a:r>
              <a:rPr lang="en-US" altLang="zh-CN" dirty="0" smtClean="0"/>
              <a:t> = p</a:t>
            </a:r>
            <a:r>
              <a:rPr lang="en-US" altLang="zh-CN" baseline="-25000" dirty="0" smtClean="0"/>
              <a:t>2</a:t>
            </a:r>
            <a:endParaRPr lang="zh-CN" altLang="en-US" baseline="-25000" dirty="0"/>
          </a:p>
        </p:txBody>
      </p:sp>
      <p:sp>
        <p:nvSpPr>
          <p:cNvPr id="5" name="文本框 4"/>
          <p:cNvSpPr txBox="1"/>
          <p:nvPr/>
        </p:nvSpPr>
        <p:spPr>
          <a:xfrm>
            <a:off x="937847" y="5395973"/>
            <a:ext cx="3153507" cy="1015663"/>
          </a:xfrm>
          <a:prstGeom prst="rect">
            <a:avLst/>
          </a:prstGeom>
          <a:noFill/>
        </p:spPr>
        <p:txBody>
          <a:bodyPr wrap="square" rtlCol="0">
            <a:spAutoFit/>
          </a:bodyPr>
          <a:lstStyle/>
          <a:p>
            <a:r>
              <a:rPr lang="zh-CN" altLang="en-US" sz="2000" dirty="0">
                <a:solidFill>
                  <a:srgbClr val="0000FF"/>
                </a:solidFill>
              </a:rPr>
              <a:t>第一</a:t>
            </a:r>
            <a:r>
              <a:rPr lang="zh-CN" altLang="en-US" sz="2000" dirty="0" smtClean="0">
                <a:solidFill>
                  <a:srgbClr val="0000FF"/>
                </a:solidFill>
              </a:rPr>
              <a:t>条赋值语句是无用的，</a:t>
            </a:r>
            <a:endParaRPr lang="en-US" altLang="zh-CN" sz="2000" dirty="0" smtClean="0">
              <a:solidFill>
                <a:srgbClr val="0000FF"/>
              </a:solidFill>
            </a:endParaRPr>
          </a:p>
          <a:p>
            <a:r>
              <a:rPr lang="zh-CN" altLang="en-US" sz="2000" dirty="0" smtClean="0">
                <a:solidFill>
                  <a:srgbClr val="0000FF"/>
                </a:solidFill>
              </a:rPr>
              <a:t>但要做 到达</a:t>
            </a:r>
            <a:r>
              <a:rPr lang="en-US" altLang="zh-CN" sz="2000" dirty="0" smtClean="0">
                <a:solidFill>
                  <a:srgbClr val="0000FF"/>
                </a:solidFill>
              </a:rPr>
              <a:t>-</a:t>
            </a:r>
            <a:r>
              <a:rPr lang="zh-CN" altLang="en-US" sz="2000" dirty="0" smtClean="0">
                <a:solidFill>
                  <a:srgbClr val="0000FF"/>
                </a:solidFill>
              </a:rPr>
              <a:t>定值分析 才能知道</a:t>
            </a:r>
            <a:endParaRPr lang="zh-CN" altLang="en-US" sz="20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255427">
                                            <p:txEl>
                                              <p:pRg st="4" end="4"/>
                                            </p:txEl>
                                          </p:spTgt>
                                        </p:tgtEl>
                                        <p:attrNameLst>
                                          <p:attrName>style.visibility</p:attrName>
                                        </p:attrNameLst>
                                      </p:cBhvr>
                                      <p:to>
                                        <p:strVal val="visible"/>
                                      </p:to>
                                    </p:set>
                                    <p:animEffect transition="in" filter="box(in)">
                                      <p:cBhvr>
                                        <p:cTn id="7" dur="500"/>
                                        <p:tgtEl>
                                          <p:spTgt spid="1255427">
                                            <p:txEl>
                                              <p:pRg st="4" end="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255427">
                                            <p:txEl>
                                              <p:pRg st="5" end="5"/>
                                            </p:txEl>
                                          </p:spTgt>
                                        </p:tgtEl>
                                        <p:attrNameLst>
                                          <p:attrName>style.visibility</p:attrName>
                                        </p:attrNameLst>
                                      </p:cBhvr>
                                      <p:to>
                                        <p:strVal val="visible"/>
                                      </p:to>
                                    </p:set>
                                    <p:animEffect transition="in" filter="box(in)">
                                      <p:cBhvr>
                                        <p:cTn id="10" dur="500"/>
                                        <p:tgtEl>
                                          <p:spTgt spid="1255427">
                                            <p:txEl>
                                              <p:pRg st="5" end="5"/>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255427">
                                            <p:txEl>
                                              <p:pRg st="6" end="6"/>
                                            </p:txEl>
                                          </p:spTgt>
                                        </p:tgtEl>
                                        <p:attrNameLst>
                                          <p:attrName>style.visibility</p:attrName>
                                        </p:attrNameLst>
                                      </p:cBhvr>
                                      <p:to>
                                        <p:strVal val="visible"/>
                                      </p:to>
                                    </p:set>
                                    <p:animEffect transition="in" filter="box(in)">
                                      <p:cBhvr>
                                        <p:cTn id="13" dur="500"/>
                                        <p:tgtEl>
                                          <p:spTgt spid="1255427">
                                            <p:txEl>
                                              <p:pRg st="6" end="6"/>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255427">
                                            <p:txEl>
                                              <p:pRg st="7" end="7"/>
                                            </p:txEl>
                                          </p:spTgt>
                                        </p:tgtEl>
                                        <p:attrNameLst>
                                          <p:attrName>style.visibility</p:attrName>
                                        </p:attrNameLst>
                                      </p:cBhvr>
                                      <p:to>
                                        <p:strVal val="visible"/>
                                      </p:to>
                                    </p:set>
                                    <p:animEffect transition="in" filter="box(in)">
                                      <p:cBhvr>
                                        <p:cTn id="16" dur="500"/>
                                        <p:tgtEl>
                                          <p:spTgt spid="1255427">
                                            <p:txEl>
                                              <p:pRg st="7" end="7"/>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dissolv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zh-CN" altLang="en-US" dirty="0"/>
              <a:t>静态单赋值形式（</a:t>
            </a:r>
            <a:r>
              <a:rPr lang="en-US" altLang="zh-CN" dirty="0"/>
              <a:t>Static Single </a:t>
            </a:r>
            <a:r>
              <a:rPr lang="en-US" altLang="zh-CN" dirty="0" smtClean="0"/>
              <a:t>Assignment Form, </a:t>
            </a:r>
            <a:r>
              <a:rPr lang="en-US" altLang="zh-CN" dirty="0"/>
              <a:t>SSA</a:t>
            </a:r>
            <a:r>
              <a:rPr lang="zh-CN" altLang="en-US" dirty="0"/>
              <a:t>）</a:t>
            </a:r>
            <a:endParaRPr lang="zh-CN" altLang="en-US" dirty="0" smtClean="0"/>
          </a:p>
        </p:txBody>
      </p:sp>
      <p:sp>
        <p:nvSpPr>
          <p:cNvPr id="13315" name="Rectangle 3"/>
          <p:cNvSpPr>
            <a:spLocks noGrp="1" noChangeArrowheads="1"/>
          </p:cNvSpPr>
          <p:nvPr>
            <p:ph type="body" idx="1"/>
          </p:nvPr>
        </p:nvSpPr>
        <p:spPr/>
        <p:txBody>
          <a:bodyPr/>
          <a:lstStyle/>
          <a:p>
            <a:r>
              <a:rPr lang="zh-CN" altLang="en-US" dirty="0" smtClean="0"/>
              <a:t>和三地址代码的主要区别</a:t>
            </a:r>
            <a:endParaRPr lang="zh-CN" altLang="en-US" dirty="0" smtClean="0"/>
          </a:p>
          <a:p>
            <a:pPr lvl="1"/>
            <a:r>
              <a:rPr lang="zh-CN" altLang="en-US" dirty="0" smtClean="0"/>
              <a:t> 所有赋值指令都是对不同名字的变量的赋值</a:t>
            </a:r>
            <a:endParaRPr lang="zh-CN" altLang="en-US" dirty="0" smtClean="0"/>
          </a:p>
          <a:p>
            <a:pPr lvl="1"/>
            <a:r>
              <a:rPr lang="zh-CN" altLang="en-US" dirty="0" smtClean="0"/>
              <a:t>一个变量在不同路径上都定值的解决办法</a:t>
            </a:r>
            <a:endParaRPr lang="zh-CN" altLang="en-US" dirty="0" smtClean="0"/>
          </a:p>
          <a:p>
            <a:pPr marL="457200" lvl="1" indent="0">
              <a:buNone/>
            </a:pPr>
            <a:r>
              <a:rPr lang="en-US" altLang="zh-CN" dirty="0" smtClean="0"/>
              <a:t>		if (flag) x = </a:t>
            </a:r>
            <a:r>
              <a:rPr lang="en-US" altLang="zh-CN" dirty="0" smtClean="0">
                <a:sym typeface="Symbol" panose="05050102010706020507" pitchFamily="18" charset="2"/>
              </a:rPr>
              <a:t></a:t>
            </a:r>
            <a:r>
              <a:rPr lang="en-US" altLang="zh-CN" dirty="0" smtClean="0"/>
              <a:t>1; else x = 1;</a:t>
            </a:r>
            <a:endParaRPr lang="en-US" altLang="zh-CN" dirty="0" smtClean="0"/>
          </a:p>
          <a:p>
            <a:pPr marL="457200" lvl="1" indent="0">
              <a:buNone/>
            </a:pPr>
            <a:r>
              <a:rPr lang="en-US" altLang="zh-CN" dirty="0" smtClean="0"/>
              <a:t>		y = x </a:t>
            </a:r>
            <a:r>
              <a:rPr lang="en-US" altLang="zh-CN" dirty="0" smtClean="0">
                <a:sym typeface="Symbol" panose="05050102010706020507" pitchFamily="18" charset="2"/>
              </a:rPr>
              <a:t></a:t>
            </a:r>
            <a:r>
              <a:rPr lang="en-US" altLang="zh-CN" dirty="0" smtClean="0"/>
              <a:t> a;</a:t>
            </a:r>
            <a:endParaRPr lang="en-US" altLang="zh-CN" dirty="0" smtClean="0"/>
          </a:p>
          <a:p>
            <a:pPr marL="457200" lvl="1" indent="0">
              <a:buNone/>
            </a:pPr>
            <a:r>
              <a:rPr lang="zh-CN" altLang="en-US" dirty="0" smtClean="0"/>
              <a:t>改成</a:t>
            </a:r>
            <a:endParaRPr lang="zh-CN" altLang="en-US" dirty="0" smtClean="0"/>
          </a:p>
          <a:p>
            <a:pPr marL="457200" lvl="1" indent="0">
              <a:buNone/>
            </a:pPr>
            <a:r>
              <a:rPr lang="zh-CN" altLang="en-US" dirty="0" smtClean="0"/>
              <a:t>		</a:t>
            </a:r>
            <a:r>
              <a:rPr lang="en-US" altLang="zh-CN" dirty="0" smtClean="0"/>
              <a:t>if (flag) x</a:t>
            </a:r>
            <a:r>
              <a:rPr lang="en-US" altLang="zh-CN" baseline="-25000" dirty="0" smtClean="0"/>
              <a:t>1</a:t>
            </a:r>
            <a:r>
              <a:rPr lang="en-US" altLang="zh-CN" dirty="0" smtClean="0"/>
              <a:t> = </a:t>
            </a:r>
            <a:r>
              <a:rPr lang="en-US" altLang="zh-CN" dirty="0" smtClean="0">
                <a:sym typeface="Symbol" panose="05050102010706020507" pitchFamily="18" charset="2"/>
              </a:rPr>
              <a:t></a:t>
            </a:r>
            <a:r>
              <a:rPr lang="en-US" altLang="zh-CN" dirty="0" smtClean="0"/>
              <a:t>1; else x</a:t>
            </a:r>
            <a:r>
              <a:rPr lang="en-US" altLang="zh-CN" baseline="-25000" dirty="0"/>
              <a:t>2</a:t>
            </a:r>
            <a:r>
              <a:rPr lang="en-US" altLang="zh-CN" dirty="0" smtClean="0"/>
              <a:t> = 1;</a:t>
            </a:r>
            <a:endParaRPr lang="en-US" altLang="zh-CN" dirty="0" smtClean="0"/>
          </a:p>
          <a:p>
            <a:pPr marL="457200" lvl="1" indent="0">
              <a:buNone/>
            </a:pPr>
            <a:r>
              <a:rPr lang="en-US" altLang="zh-CN" dirty="0" smtClean="0"/>
              <a:t>		x</a:t>
            </a:r>
            <a:r>
              <a:rPr lang="en-US" altLang="zh-CN" baseline="-25000" dirty="0"/>
              <a:t>3</a:t>
            </a:r>
            <a:r>
              <a:rPr lang="en-US" altLang="zh-CN" dirty="0" smtClean="0"/>
              <a:t> = </a:t>
            </a:r>
            <a:r>
              <a:rPr lang="en-US" altLang="zh-CN" dirty="0" smtClean="0">
                <a:sym typeface="Symbol" panose="05050102010706020507" pitchFamily="18" charset="2"/>
              </a:rPr>
              <a:t></a:t>
            </a:r>
            <a:r>
              <a:rPr lang="en-US" altLang="zh-CN" dirty="0" smtClean="0"/>
              <a:t> (x</a:t>
            </a:r>
            <a:r>
              <a:rPr lang="en-US" altLang="zh-CN" baseline="-25000" dirty="0"/>
              <a:t>1</a:t>
            </a:r>
            <a:r>
              <a:rPr lang="en-US" altLang="zh-CN" dirty="0" smtClean="0"/>
              <a:t>, x</a:t>
            </a:r>
            <a:r>
              <a:rPr lang="en-US" altLang="zh-CN" baseline="-25000" dirty="0"/>
              <a:t>2</a:t>
            </a:r>
            <a:r>
              <a:rPr lang="en-US" altLang="zh-CN" dirty="0" smtClean="0"/>
              <a:t>);	//</a:t>
            </a:r>
            <a:r>
              <a:rPr lang="zh-CN" altLang="en-US" dirty="0" smtClean="0"/>
              <a:t>由</a:t>
            </a:r>
            <a:r>
              <a:rPr lang="en-US" altLang="zh-CN" dirty="0" smtClean="0"/>
              <a:t>flag</a:t>
            </a:r>
            <a:r>
              <a:rPr lang="zh-CN" altLang="en-US" dirty="0" smtClean="0"/>
              <a:t>的值决定用</a:t>
            </a:r>
            <a:r>
              <a:rPr lang="en-US" altLang="zh-CN" dirty="0" smtClean="0"/>
              <a:t>x</a:t>
            </a:r>
            <a:r>
              <a:rPr lang="en-US" altLang="zh-CN" baseline="-25000" dirty="0"/>
              <a:t>1</a:t>
            </a:r>
            <a:r>
              <a:rPr lang="zh-CN" altLang="en-US" dirty="0" smtClean="0"/>
              <a:t>还是</a:t>
            </a:r>
            <a:r>
              <a:rPr lang="en-US" altLang="zh-CN" dirty="0" smtClean="0"/>
              <a:t>x</a:t>
            </a:r>
            <a:r>
              <a:rPr lang="en-US" altLang="zh-CN" baseline="-25000" dirty="0"/>
              <a:t>2</a:t>
            </a:r>
            <a:endParaRPr lang="zh-CN" altLang="en-US" baseline="-25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本章内容</a:t>
            </a:r>
            <a:endParaRPr lang="zh-CN" altLang="en-US" dirty="0"/>
          </a:p>
        </p:txBody>
      </p:sp>
      <p:sp>
        <p:nvSpPr>
          <p:cNvPr id="3" name="内容占位符 2"/>
          <p:cNvSpPr>
            <a:spLocks noGrp="1"/>
          </p:cNvSpPr>
          <p:nvPr>
            <p:ph idx="1"/>
          </p:nvPr>
        </p:nvSpPr>
        <p:spPr>
          <a:xfrm>
            <a:off x="628650" y="1825625"/>
            <a:ext cx="7886700" cy="4915144"/>
          </a:xfrm>
        </p:spPr>
        <p:txBody>
          <a:bodyPr/>
          <a:lstStyle/>
          <a:p>
            <a:r>
              <a:rPr lang="zh-CN" altLang="en-US" dirty="0"/>
              <a:t>介绍几种常用的</a:t>
            </a:r>
            <a:r>
              <a:rPr lang="zh-CN" altLang="en-US" dirty="0" smtClean="0"/>
              <a:t>中间代码表示 </a:t>
            </a:r>
            <a:r>
              <a:rPr lang="zh-CN" altLang="en-US" dirty="0" smtClean="0">
                <a:solidFill>
                  <a:srgbClr val="FF0000"/>
                </a:solidFill>
                <a:sym typeface="Wingdings 2" panose="05020102010507070707" pitchFamily="18" charset="2"/>
              </a:rPr>
              <a:t></a:t>
            </a:r>
            <a:endParaRPr lang="en-US" altLang="zh-CN" dirty="0" smtClean="0">
              <a:solidFill>
                <a:srgbClr val="FF0000"/>
              </a:solidFill>
            </a:endParaRPr>
          </a:p>
          <a:p>
            <a:pPr lvl="1"/>
            <a:r>
              <a:rPr lang="zh-CN" altLang="en-US" dirty="0"/>
              <a:t>抽象语法</a:t>
            </a:r>
            <a:r>
              <a:rPr lang="zh-CN" altLang="en-US" dirty="0" smtClean="0"/>
              <a:t>树（上一章已介绍） </a:t>
            </a:r>
            <a:endParaRPr lang="en-US" altLang="zh-CN" dirty="0" smtClean="0"/>
          </a:p>
          <a:p>
            <a:pPr lvl="1"/>
            <a:r>
              <a:rPr lang="zh-CN" altLang="en-US" dirty="0" smtClean="0"/>
              <a:t>有</a:t>
            </a:r>
            <a:r>
              <a:rPr lang="zh-CN" altLang="en-US" dirty="0"/>
              <a:t>向无环</a:t>
            </a:r>
            <a:r>
              <a:rPr lang="zh-CN" altLang="en-US" dirty="0" smtClean="0"/>
              <a:t>图</a:t>
            </a:r>
            <a:endParaRPr lang="en-US" altLang="zh-CN" dirty="0" smtClean="0"/>
          </a:p>
          <a:p>
            <a:pPr lvl="1"/>
            <a:r>
              <a:rPr lang="zh-CN" altLang="en-US" dirty="0" smtClean="0"/>
              <a:t>三</a:t>
            </a:r>
            <a:r>
              <a:rPr lang="zh-CN" altLang="en-US" dirty="0"/>
              <a:t>地址</a:t>
            </a:r>
            <a:r>
              <a:rPr lang="zh-CN" altLang="en-US" dirty="0" smtClean="0"/>
              <a:t>代码</a:t>
            </a:r>
            <a:endParaRPr lang="en-US" altLang="zh-CN" dirty="0" smtClean="0"/>
          </a:p>
          <a:p>
            <a:pPr lvl="2"/>
            <a:endParaRPr lang="en-US" altLang="zh-CN" dirty="0" smtClean="0"/>
          </a:p>
          <a:p>
            <a:r>
              <a:rPr lang="zh-CN" altLang="en-US" dirty="0" smtClean="0"/>
              <a:t>用</a:t>
            </a:r>
            <a:r>
              <a:rPr lang="zh-CN" altLang="en-US" dirty="0"/>
              <a:t>语法制导定义和翻译方案来说明源语言的各种构造怎样被翻译成</a:t>
            </a:r>
            <a:r>
              <a:rPr lang="zh-CN" altLang="en-US" dirty="0" smtClean="0"/>
              <a:t>中间表示</a:t>
            </a:r>
            <a:endParaRPr lang="en-US" altLang="zh-CN" dirty="0" smtClean="0"/>
          </a:p>
          <a:p>
            <a:pPr lvl="1"/>
            <a:r>
              <a:rPr lang="zh-CN" altLang="en-US" dirty="0" smtClean="0"/>
              <a:t>声明（和类型）</a:t>
            </a:r>
            <a:endParaRPr lang="en-US" altLang="zh-CN" dirty="0" smtClean="0"/>
          </a:p>
          <a:p>
            <a:pPr lvl="1"/>
            <a:r>
              <a:rPr lang="zh-CN" altLang="en-US" dirty="0" smtClean="0"/>
              <a:t>表达式和赋值</a:t>
            </a:r>
            <a:endParaRPr lang="en-US" altLang="zh-CN" dirty="0" smtClean="0"/>
          </a:p>
          <a:p>
            <a:pPr lvl="1"/>
            <a:r>
              <a:rPr lang="zh-CN" altLang="en-US" dirty="0" smtClean="0"/>
              <a:t>类型检查和类型转换</a:t>
            </a:r>
            <a:endParaRPr lang="en-US" altLang="zh-CN" dirty="0" smtClean="0"/>
          </a:p>
          <a:p>
            <a:pPr lvl="1"/>
            <a:r>
              <a:rPr lang="zh-CN" altLang="en-US" dirty="0" smtClean="0"/>
              <a:t>控制流</a:t>
            </a:r>
            <a:endParaRPr lang="en-US" altLang="zh-CN" dirty="0" smtClean="0"/>
          </a:p>
          <a:p>
            <a:pPr lvl="1"/>
            <a:r>
              <a:rPr lang="zh-CN" altLang="en-US" dirty="0"/>
              <a:t>过程</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dirty="0" smtClean="0"/>
              <a:t>类型和声明</a:t>
            </a:r>
            <a:endParaRPr lang="zh-CN" altLang="en-US" dirty="0" smtClean="0"/>
          </a:p>
        </p:txBody>
      </p:sp>
      <p:sp>
        <p:nvSpPr>
          <p:cNvPr id="3" name="内容占位符 2"/>
          <p:cNvSpPr>
            <a:spLocks noGrp="1"/>
          </p:cNvSpPr>
          <p:nvPr>
            <p:ph idx="1"/>
          </p:nvPr>
        </p:nvSpPr>
        <p:spPr>
          <a:xfrm>
            <a:off x="628650" y="1825624"/>
            <a:ext cx="7886700" cy="4833083"/>
          </a:xfrm>
        </p:spPr>
        <p:txBody>
          <a:bodyPr>
            <a:normAutofit/>
          </a:bodyPr>
          <a:lstStyle/>
          <a:p>
            <a:pPr>
              <a:defRPr/>
            </a:pPr>
            <a:r>
              <a:rPr lang="zh-CN" altLang="en-US" dirty="0" smtClean="0"/>
              <a:t>类型的用处</a:t>
            </a:r>
            <a:endParaRPr lang="en-US" altLang="zh-CN" dirty="0" smtClean="0"/>
          </a:p>
          <a:p>
            <a:pPr lvl="1">
              <a:defRPr/>
            </a:pPr>
            <a:r>
              <a:rPr lang="zh-CN" altLang="en-US" dirty="0" smtClean="0"/>
              <a:t>类型检查：保证运算分量的类型和运算符的预期类型</a:t>
            </a:r>
            <a:r>
              <a:rPr lang="zh-CN" altLang="en-US" dirty="0"/>
              <a:t>一致</a:t>
            </a:r>
            <a:r>
              <a:rPr lang="zh-CN" altLang="en-US" dirty="0" smtClean="0"/>
              <a:t>（本章后面</a:t>
            </a:r>
            <a:r>
              <a:rPr lang="zh-CN" altLang="en-US" dirty="0"/>
              <a:t>介绍）</a:t>
            </a:r>
            <a:endParaRPr lang="en-US" altLang="zh-CN" dirty="0" smtClean="0"/>
          </a:p>
          <a:p>
            <a:pPr lvl="1">
              <a:defRPr/>
            </a:pPr>
            <a:r>
              <a:rPr lang="zh-CN" altLang="en-US" dirty="0" smtClean="0"/>
              <a:t>翻译时：根据一个名字的类型，</a:t>
            </a:r>
            <a:r>
              <a:rPr lang="zh-CN" altLang="en-US" dirty="0" smtClean="0">
                <a:solidFill>
                  <a:srgbClr val="0000FF"/>
                </a:solidFill>
              </a:rPr>
              <a:t>编译器确定这个名字在运行时刻需要多大的存储空间</a:t>
            </a:r>
            <a:endParaRPr lang="en-US" altLang="zh-CN" dirty="0" smtClean="0">
              <a:solidFill>
                <a:srgbClr val="0000FF"/>
              </a:solidFill>
            </a:endParaRPr>
          </a:p>
          <a:p>
            <a:pPr lvl="3">
              <a:defRPr/>
            </a:pPr>
            <a:endParaRPr lang="en-US" altLang="zh-CN" dirty="0"/>
          </a:p>
          <a:p>
            <a:pPr>
              <a:defRPr/>
            </a:pPr>
            <a:r>
              <a:rPr lang="zh-CN" altLang="en-US" dirty="0"/>
              <a:t>在过程或类中声明的变量，要考虑其存储空间的</a:t>
            </a:r>
            <a:r>
              <a:rPr lang="zh-CN" altLang="en-US" dirty="0">
                <a:solidFill>
                  <a:srgbClr val="FF0000"/>
                </a:solidFill>
              </a:rPr>
              <a:t>布局</a:t>
            </a:r>
            <a:r>
              <a:rPr lang="zh-CN" altLang="en-US" dirty="0"/>
              <a:t>问题</a:t>
            </a:r>
            <a:endParaRPr lang="en-US" altLang="zh-CN" dirty="0"/>
          </a:p>
          <a:p>
            <a:pPr lvl="1">
              <a:defRPr/>
            </a:pPr>
            <a:r>
              <a:rPr lang="zh-CN" altLang="en-US" dirty="0"/>
              <a:t>实际存储空间是在运行时刻进行分配</a:t>
            </a:r>
            <a:r>
              <a:rPr lang="zh-CN" altLang="en-US" dirty="0" smtClean="0"/>
              <a:t>的（下一章介绍）</a:t>
            </a:r>
            <a:endParaRPr lang="en-US" altLang="zh-CN" dirty="0"/>
          </a:p>
          <a:p>
            <a:pPr lvl="1">
              <a:defRPr/>
            </a:pPr>
            <a:r>
              <a:rPr lang="zh-CN" altLang="en-US" dirty="0"/>
              <a:t>编译时刻，用</a:t>
            </a:r>
            <a:r>
              <a:rPr lang="zh-CN" altLang="en-US" dirty="0">
                <a:solidFill>
                  <a:srgbClr val="FF0000"/>
                </a:solidFill>
              </a:rPr>
              <a:t>相对地址（相对于数据区域开始位置的偏移量）</a:t>
            </a:r>
            <a:r>
              <a:rPr lang="zh-CN" altLang="en-US" dirty="0"/>
              <a:t>进行布局</a:t>
            </a:r>
            <a:endParaRPr lang="zh-CN" altLang="en-US" dirty="0"/>
          </a:p>
          <a:p>
            <a:pPr marL="0" indent="0">
              <a:buNone/>
              <a:defRPr/>
            </a:pP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dissolve">
                                      <p:cBhvr>
                                        <p:cTn id="7" dur="500"/>
                                        <p:tgtEl>
                                          <p:spTgt spid="3">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dissolve">
                                      <p:cBhvr>
                                        <p:cTn id="10" dur="500"/>
                                        <p:tgtEl>
                                          <p:spTgt spid="3">
                                            <p:txEl>
                                              <p:pRg st="5" end="5"/>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dissolve">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类型表达式</a:t>
            </a:r>
            <a:endParaRPr lang="zh-CN" altLang="en-US" dirty="0"/>
          </a:p>
        </p:txBody>
      </p:sp>
      <p:sp>
        <p:nvSpPr>
          <p:cNvPr id="3" name="内容占位符 2"/>
          <p:cNvSpPr>
            <a:spLocks noGrp="1"/>
          </p:cNvSpPr>
          <p:nvPr>
            <p:ph idx="1"/>
          </p:nvPr>
        </p:nvSpPr>
        <p:spPr>
          <a:xfrm>
            <a:off x="628650" y="1825624"/>
            <a:ext cx="7886700" cy="4856529"/>
          </a:xfrm>
        </p:spPr>
        <p:txBody>
          <a:bodyPr>
            <a:normAutofit/>
          </a:bodyPr>
          <a:lstStyle/>
          <a:p>
            <a:r>
              <a:rPr lang="zh-CN" altLang="en-US" dirty="0" smtClean="0"/>
              <a:t>类型自身有结构</a:t>
            </a:r>
            <a:endParaRPr lang="en-US" altLang="zh-CN" dirty="0" smtClean="0"/>
          </a:p>
          <a:p>
            <a:r>
              <a:rPr lang="en-US" altLang="zh-CN" dirty="0" err="1" smtClean="0"/>
              <a:t>int</a:t>
            </a:r>
            <a:r>
              <a:rPr lang="en-US" altLang="zh-CN" dirty="0" smtClean="0"/>
              <a:t>,  </a:t>
            </a:r>
            <a:r>
              <a:rPr lang="en-US" altLang="zh-CN" dirty="0" err="1" smtClean="0"/>
              <a:t>int</a:t>
            </a:r>
            <a:r>
              <a:rPr lang="en-US" altLang="zh-CN" dirty="0" smtClean="0"/>
              <a:t>[3]</a:t>
            </a:r>
            <a:endParaRPr lang="en-US" altLang="zh-CN" dirty="0" smtClean="0">
              <a:sym typeface="Symbol" panose="05050102010706020507" pitchFamily="18" charset="2"/>
            </a:endParaRPr>
          </a:p>
          <a:p>
            <a:pPr lvl="2"/>
            <a:endParaRPr lang="en-US" altLang="zh-CN" dirty="0">
              <a:sym typeface="Symbol" panose="05050102010706020507" pitchFamily="18" charset="2"/>
            </a:endParaRPr>
          </a:p>
          <a:p>
            <a:r>
              <a:rPr lang="zh-CN" altLang="en-US" dirty="0"/>
              <a:t>具体语法：出现在编程语言中</a:t>
            </a:r>
            <a:endParaRPr lang="zh-CN" altLang="en-US" dirty="0"/>
          </a:p>
          <a:p>
            <a:r>
              <a:rPr lang="zh-CN" altLang="en-US" dirty="0"/>
              <a:t>抽象语法：出现</a:t>
            </a:r>
            <a:r>
              <a:rPr lang="zh-CN" altLang="en-US" dirty="0" smtClean="0"/>
              <a:t>在类型系统和</a:t>
            </a:r>
            <a:r>
              <a:rPr lang="zh-CN" altLang="en-US" dirty="0"/>
              <a:t>类型检查的实现</a:t>
            </a:r>
            <a:r>
              <a:rPr lang="zh-CN" altLang="en-US" dirty="0" smtClean="0"/>
              <a:t>中</a:t>
            </a:r>
            <a:endParaRPr lang="en-US" altLang="zh-CN" dirty="0"/>
          </a:p>
          <a:p>
            <a:pPr lvl="1"/>
            <a:r>
              <a:rPr lang="zh-CN" altLang="en-US" dirty="0"/>
              <a:t>类型系统：一组逻辑规则，给各种程序构造指派</a:t>
            </a:r>
            <a:r>
              <a:rPr lang="zh-CN" altLang="en-US" dirty="0" smtClean="0"/>
              <a:t>类型</a:t>
            </a:r>
            <a:endParaRPr lang="en-US" altLang="zh-CN" dirty="0" smtClean="0"/>
          </a:p>
          <a:p>
            <a:pPr lvl="3"/>
            <a:endParaRPr lang="en-US" altLang="zh-CN" dirty="0"/>
          </a:p>
          <a:p>
            <a:r>
              <a:rPr lang="zh-CN" altLang="en-US" dirty="0"/>
              <a:t>如</a:t>
            </a:r>
            <a:r>
              <a:rPr lang="en-US" altLang="zh-CN" dirty="0" err="1"/>
              <a:t>int</a:t>
            </a:r>
            <a:r>
              <a:rPr lang="en-US" altLang="zh-CN" dirty="0"/>
              <a:t>[2][</a:t>
            </a:r>
            <a:r>
              <a:rPr lang="en-US" altLang="zh-CN" dirty="0" smtClean="0"/>
              <a:t>3]</a:t>
            </a:r>
            <a:r>
              <a:rPr lang="zh-CN" altLang="en-US" dirty="0" smtClean="0"/>
              <a:t>对应的抽象语法</a:t>
            </a:r>
            <a:r>
              <a:rPr lang="en-US" altLang="zh-CN" dirty="0" smtClean="0"/>
              <a:t>array(2,array(3,integer</a:t>
            </a:r>
            <a:r>
              <a:rPr lang="en-US" altLang="zh-CN" dirty="0"/>
              <a:t>))</a:t>
            </a:r>
            <a:endParaRPr lang="en-US" altLang="zh-CN" dirty="0"/>
          </a:p>
          <a:p>
            <a:pPr lvl="1"/>
            <a:r>
              <a:rPr lang="en-US" altLang="zh-CN" dirty="0"/>
              <a:t>array</a:t>
            </a:r>
            <a:r>
              <a:rPr lang="zh-CN" altLang="en-US" dirty="0" smtClean="0"/>
              <a:t>是类型构造算子，有两个参数：数字和类型</a:t>
            </a:r>
            <a:endParaRPr lang="en-US" altLang="zh-CN" dirty="0" smtClean="0"/>
          </a:p>
          <a:p>
            <a:pPr lvl="3"/>
            <a:endParaRPr lang="en-US" altLang="zh-CN" dirty="0" smtClean="0"/>
          </a:p>
          <a:p>
            <a:r>
              <a:rPr lang="zh-CN" altLang="en-US" dirty="0"/>
              <a:t>定义与具体语言相关</a:t>
            </a:r>
            <a:endParaRPr lang="zh-CN" altLang="en-US" dirty="0"/>
          </a:p>
          <a:p>
            <a:endParaRPr lang="zh-CN" altLang="en-US" dirty="0"/>
          </a:p>
          <a:p>
            <a:endParaRPr lang="zh-CN" altLang="en-US"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dissolve">
                                      <p:cBhvr>
                                        <p:cTn id="7" dur="500"/>
                                        <p:tgtEl>
                                          <p:spTgt spid="3">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dissolve">
                                      <p:cBhvr>
                                        <p:cTn id="10" dur="500"/>
                                        <p:tgtEl>
                                          <p:spTgt spid="3">
                                            <p:txEl>
                                              <p:pRg st="4" end="4"/>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dissolve">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dissolve">
                                      <p:cBhvr>
                                        <p:cTn id="18" dur="500"/>
                                        <p:tgtEl>
                                          <p:spTgt spid="3">
                                            <p:txEl>
                                              <p:pRg st="7" end="7"/>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dissolve">
                                      <p:cBhvr>
                                        <p:cTn id="21" dur="500"/>
                                        <p:tgtEl>
                                          <p:spTgt spid="3">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3">
                                            <p:txEl>
                                              <p:pRg st="10" end="10"/>
                                            </p:txEl>
                                          </p:spTgt>
                                        </p:tgtEl>
                                        <p:attrNameLst>
                                          <p:attrName>style.visibility</p:attrName>
                                        </p:attrNameLst>
                                      </p:cBhvr>
                                      <p:to>
                                        <p:strVal val="visible"/>
                                      </p:to>
                                    </p:set>
                                    <p:animEffect transition="in" filter="dissolve">
                                      <p:cBhvr>
                                        <p:cTn id="2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本书中类型表达式的抽象语法</a:t>
            </a:r>
            <a:endParaRPr lang="zh-CN" altLang="en-US" dirty="0"/>
          </a:p>
        </p:txBody>
      </p:sp>
      <p:sp>
        <p:nvSpPr>
          <p:cNvPr id="3" name="内容占位符 2"/>
          <p:cNvSpPr>
            <a:spLocks noGrp="1"/>
          </p:cNvSpPr>
          <p:nvPr>
            <p:ph idx="1"/>
          </p:nvPr>
        </p:nvSpPr>
        <p:spPr>
          <a:xfrm>
            <a:off x="480646" y="1805354"/>
            <a:ext cx="8475785" cy="4876800"/>
          </a:xfrm>
        </p:spPr>
        <p:txBody>
          <a:bodyPr>
            <a:noAutofit/>
          </a:bodyPr>
          <a:lstStyle/>
          <a:p>
            <a:pPr>
              <a:defRPr/>
            </a:pPr>
            <a:r>
              <a:rPr lang="zh-CN" altLang="en-US" sz="2400" dirty="0" smtClean="0"/>
              <a:t>基本</a:t>
            </a:r>
            <a:r>
              <a:rPr lang="zh-CN" altLang="en-US" sz="2400" dirty="0"/>
              <a:t>类型</a:t>
            </a:r>
            <a:r>
              <a:rPr lang="zh-CN" altLang="en-US" sz="2400" dirty="0" smtClean="0"/>
              <a:t>是类型表达式，如</a:t>
            </a:r>
            <a:r>
              <a:rPr lang="en-US" altLang="zh-CN" sz="2400" dirty="0" err="1" smtClean="0"/>
              <a:t>boolean</a:t>
            </a:r>
            <a:r>
              <a:rPr lang="en-US" altLang="zh-CN" sz="2400" dirty="0" smtClean="0"/>
              <a:t>, char, integer, float, void</a:t>
            </a:r>
            <a:endParaRPr lang="en-US" altLang="zh-CN" sz="2400" dirty="0"/>
          </a:p>
          <a:p>
            <a:pPr>
              <a:defRPr/>
            </a:pPr>
            <a:r>
              <a:rPr lang="zh-CN" altLang="en-US" sz="2400" dirty="0" smtClean="0"/>
              <a:t>类型变量是类型表达式</a:t>
            </a:r>
            <a:endParaRPr lang="en-US" altLang="zh-CN" sz="2400" dirty="0" smtClean="0"/>
          </a:p>
          <a:p>
            <a:pPr>
              <a:defRPr/>
            </a:pPr>
            <a:r>
              <a:rPr lang="en-US" altLang="zh-CN" sz="2400" dirty="0" smtClean="0"/>
              <a:t>array(n, t)</a:t>
            </a:r>
            <a:r>
              <a:rPr lang="zh-CN" altLang="en-US" sz="2400" dirty="0"/>
              <a:t>得到</a:t>
            </a:r>
            <a:r>
              <a:rPr lang="zh-CN" altLang="en-US" sz="2400" dirty="0" smtClean="0"/>
              <a:t>一</a:t>
            </a:r>
            <a:r>
              <a:rPr lang="zh-CN" altLang="en-US" sz="2400" dirty="0"/>
              <a:t>个类型表达式</a:t>
            </a:r>
            <a:endParaRPr lang="en-US" altLang="zh-CN" sz="2400" dirty="0"/>
          </a:p>
          <a:p>
            <a:pPr>
              <a:defRPr/>
            </a:pPr>
            <a:r>
              <a:rPr lang="en-US" altLang="zh-CN" sz="2400" dirty="0" smtClean="0"/>
              <a:t>record(a</a:t>
            </a:r>
            <a:r>
              <a:rPr lang="en-US" altLang="zh-CN" sz="2400" baseline="-25000" dirty="0" smtClean="0"/>
              <a:t>1</a:t>
            </a:r>
            <a:r>
              <a:rPr lang="en-US" altLang="zh-CN" sz="2400" dirty="0" smtClean="0"/>
              <a:t> : t</a:t>
            </a:r>
            <a:r>
              <a:rPr lang="en-US" altLang="zh-CN" sz="2400" baseline="-25000" dirty="0"/>
              <a:t>1</a:t>
            </a:r>
            <a:r>
              <a:rPr lang="en-US" altLang="zh-CN" sz="2400" dirty="0" smtClean="0"/>
              <a:t>, …, a</a:t>
            </a:r>
            <a:r>
              <a:rPr lang="en-US" altLang="zh-CN" sz="2400" baseline="-25000" dirty="0" smtClean="0"/>
              <a:t>n</a:t>
            </a:r>
            <a:r>
              <a:rPr lang="en-US" altLang="zh-CN" sz="2400" dirty="0" smtClean="0"/>
              <a:t> : </a:t>
            </a:r>
            <a:r>
              <a:rPr lang="en-US" altLang="zh-CN" sz="2400" dirty="0" err="1" smtClean="0"/>
              <a:t>t</a:t>
            </a:r>
            <a:r>
              <a:rPr lang="en-US" altLang="zh-CN" sz="2400" baseline="-25000" dirty="0" err="1"/>
              <a:t>n</a:t>
            </a:r>
            <a:r>
              <a:rPr lang="en-US" altLang="zh-CN" sz="2400" dirty="0" smtClean="0"/>
              <a:t>)</a:t>
            </a:r>
            <a:r>
              <a:rPr lang="zh-CN" altLang="en-US" sz="2400" dirty="0" smtClean="0"/>
              <a:t>得到</a:t>
            </a:r>
            <a:r>
              <a:rPr lang="zh-CN" altLang="en-US" sz="2400" dirty="0"/>
              <a:t>一个类型</a:t>
            </a:r>
            <a:r>
              <a:rPr lang="zh-CN" altLang="en-US" sz="2400" dirty="0" smtClean="0"/>
              <a:t>表达式，</a:t>
            </a:r>
            <a:r>
              <a:rPr lang="en-US" altLang="zh-CN" sz="2400" dirty="0" smtClean="0"/>
              <a:t>a</a:t>
            </a:r>
            <a:r>
              <a:rPr lang="zh-CN" altLang="en-US" sz="2400" dirty="0" smtClean="0"/>
              <a:t>为字段名</a:t>
            </a:r>
            <a:endParaRPr lang="en-US" altLang="zh-CN" sz="2400" dirty="0" smtClean="0"/>
          </a:p>
          <a:p>
            <a:pPr>
              <a:defRPr/>
            </a:pPr>
            <a:r>
              <a:rPr lang="en-US" altLang="zh-CN" sz="2400" dirty="0" smtClean="0"/>
              <a:t>pointer(t)</a:t>
            </a:r>
            <a:r>
              <a:rPr lang="zh-CN" altLang="en-US" sz="2400" dirty="0" smtClean="0"/>
              <a:t>得到指针类型的类型表达式</a:t>
            </a:r>
            <a:endParaRPr lang="en-US" altLang="zh-CN" sz="2400" dirty="0"/>
          </a:p>
          <a:p>
            <a:pPr>
              <a:defRPr/>
            </a:pPr>
            <a:r>
              <a:rPr lang="en-US" altLang="zh-CN" sz="2400" dirty="0" smtClean="0"/>
              <a:t>s </a:t>
            </a:r>
            <a:r>
              <a:rPr lang="zh-CN" altLang="en-US" sz="2400" dirty="0" smtClean="0"/>
              <a:t>→ </a:t>
            </a:r>
            <a:r>
              <a:rPr lang="en-US" altLang="zh-CN" sz="2400" dirty="0" smtClean="0"/>
              <a:t>t</a:t>
            </a:r>
            <a:r>
              <a:rPr lang="zh-CN" altLang="en-US" sz="2400" dirty="0" smtClean="0"/>
              <a:t>得到</a:t>
            </a:r>
            <a:r>
              <a:rPr lang="zh-CN" altLang="en-US" sz="2400" dirty="0"/>
              <a:t>函数类型的类型表达式</a:t>
            </a:r>
            <a:endParaRPr lang="en-US" altLang="zh-CN" sz="2400" dirty="0"/>
          </a:p>
          <a:p>
            <a:pPr>
              <a:defRPr/>
            </a:pPr>
            <a:r>
              <a:rPr lang="en-US" altLang="zh-CN" sz="2400" dirty="0" smtClean="0"/>
              <a:t>s </a:t>
            </a:r>
            <a:r>
              <a:rPr lang="en-US" altLang="zh-CN" sz="2400" dirty="0" smtClean="0">
                <a:sym typeface="Symbol" panose="05050102010706020507" pitchFamily="18" charset="2"/>
              </a:rPr>
              <a:t> </a:t>
            </a:r>
            <a:r>
              <a:rPr lang="en-US" altLang="zh-CN" sz="2400" dirty="0" smtClean="0"/>
              <a:t>t</a:t>
            </a:r>
            <a:r>
              <a:rPr lang="zh-CN" altLang="en-US" sz="2400" dirty="0" smtClean="0"/>
              <a:t>是类型表达式，描述类型的元组（如函数参数列表）</a:t>
            </a:r>
            <a:endParaRPr lang="en-US" altLang="zh-CN" sz="2400" dirty="0"/>
          </a:p>
          <a:p>
            <a:pPr>
              <a:defRPr/>
            </a:pPr>
            <a:r>
              <a:rPr lang="zh-CN" altLang="en-US" sz="2400" dirty="0"/>
              <a:t>可以为类型表达式命名，类型名也是类型</a:t>
            </a:r>
            <a:r>
              <a:rPr lang="zh-CN" altLang="en-US" sz="2400" dirty="0" smtClean="0"/>
              <a:t>表达式</a:t>
            </a:r>
            <a:endParaRPr lang="en-US" altLang="zh-CN" sz="2400" dirty="0" smtClean="0"/>
          </a:p>
          <a:p>
            <a:pPr lvl="3">
              <a:defRPr/>
            </a:pPr>
            <a:endParaRPr lang="en-US" altLang="zh-CN" sz="1400" dirty="0" smtClean="0"/>
          </a:p>
          <a:p>
            <a:pPr>
              <a:defRPr/>
            </a:pPr>
            <a:r>
              <a:rPr lang="zh-CN" altLang="en-US" sz="2400" dirty="0" smtClean="0"/>
              <a:t>例  </a:t>
            </a:r>
            <a:r>
              <a:rPr lang="en-US" altLang="zh-CN" sz="2400" dirty="0" err="1" smtClean="0"/>
              <a:t>struct</a:t>
            </a:r>
            <a:r>
              <a:rPr lang="en-US" altLang="zh-CN" sz="2400" dirty="0" smtClean="0"/>
              <a:t> </a:t>
            </a:r>
            <a:r>
              <a:rPr lang="en-US" altLang="zh-CN" sz="2400" dirty="0"/>
              <a:t>{</a:t>
            </a:r>
            <a:r>
              <a:rPr lang="en-US" altLang="zh-CN" sz="2400" dirty="0" err="1" smtClean="0"/>
              <a:t>int</a:t>
            </a:r>
            <a:r>
              <a:rPr lang="en-US" altLang="zh-CN" sz="2400" dirty="0" smtClean="0"/>
              <a:t> a[5]; char c} </a:t>
            </a:r>
            <a:r>
              <a:rPr lang="en-US" altLang="zh-CN" sz="2400" dirty="0" err="1"/>
              <a:t>st</a:t>
            </a:r>
            <a:r>
              <a:rPr lang="en-US" altLang="zh-CN" sz="2400" dirty="0"/>
              <a:t>; 	</a:t>
            </a: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dissolv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dissolv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dissolv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dissolv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dissolve">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zh-CN" altLang="en-US" dirty="0" smtClean="0"/>
              <a:t>类型表达式的等价</a:t>
            </a:r>
            <a:endParaRPr lang="zh-CN" altLang="en-US" dirty="0" smtClean="0"/>
          </a:p>
        </p:txBody>
      </p:sp>
      <p:sp>
        <p:nvSpPr>
          <p:cNvPr id="98307" name="Rectangle 3"/>
          <p:cNvSpPr>
            <a:spLocks noGrp="1" noChangeArrowheads="1"/>
          </p:cNvSpPr>
          <p:nvPr>
            <p:ph type="body" idx="1"/>
          </p:nvPr>
        </p:nvSpPr>
        <p:spPr/>
        <p:txBody>
          <a:bodyPr>
            <a:normAutofit/>
          </a:bodyPr>
          <a:lstStyle/>
          <a:p>
            <a:pPr marL="0" indent="0">
              <a:buNone/>
            </a:pPr>
            <a:r>
              <a:rPr lang="zh-CN" altLang="en-US" dirty="0" smtClean="0"/>
              <a:t>当允许对类型表达式命名后，</a:t>
            </a:r>
            <a:endParaRPr lang="zh-CN" altLang="en-US" dirty="0" smtClean="0"/>
          </a:p>
          <a:p>
            <a:r>
              <a:rPr lang="zh-CN" altLang="en-US" dirty="0" smtClean="0"/>
              <a:t>类型表达式是否相同就有了不同的解释</a:t>
            </a:r>
            <a:endParaRPr lang="zh-CN" altLang="en-US" dirty="0" smtClean="0"/>
          </a:p>
          <a:p>
            <a:r>
              <a:rPr lang="zh-CN" altLang="en-US" dirty="0" smtClean="0"/>
              <a:t>出现了结构等价和名字等价两个不同的概念</a:t>
            </a:r>
            <a:endParaRPr lang="zh-CN" altLang="en-US" dirty="0" smtClean="0"/>
          </a:p>
          <a:p>
            <a:endParaRPr lang="en-US" altLang="zh-CN" dirty="0" smtClean="0"/>
          </a:p>
          <a:p>
            <a:pPr marL="0" indent="0">
              <a:buNone/>
            </a:pPr>
            <a:r>
              <a:rPr lang="en-US" altLang="zh-CN" sz="2400" dirty="0" smtClean="0"/>
              <a:t>type link = </a:t>
            </a:r>
            <a:r>
              <a:rPr lang="en-US" altLang="zh-CN" sz="2400" dirty="0" smtClean="0">
                <a:sym typeface="Symbol" panose="05050102010706020507" pitchFamily="18" charset="2"/>
              </a:rPr>
              <a:t></a:t>
            </a:r>
            <a:r>
              <a:rPr lang="en-US" altLang="zh-CN" sz="2400" dirty="0" smtClean="0"/>
              <a:t>cell;</a:t>
            </a:r>
            <a:endParaRPr lang="en-US" altLang="zh-CN" sz="2400" dirty="0" smtClean="0"/>
          </a:p>
          <a:p>
            <a:pPr marL="0" indent="0">
              <a:buNone/>
            </a:pPr>
            <a:r>
              <a:rPr lang="en-US" altLang="zh-CN" sz="2400" dirty="0" err="1" smtClean="0"/>
              <a:t>var</a:t>
            </a:r>
            <a:r>
              <a:rPr lang="en-US" altLang="zh-CN" sz="2400" dirty="0" smtClean="0"/>
              <a:t> 	next	: link;</a:t>
            </a:r>
            <a:endParaRPr lang="en-US" altLang="zh-CN" sz="2400" dirty="0" smtClean="0"/>
          </a:p>
          <a:p>
            <a:pPr marL="0" indent="0">
              <a:buNone/>
            </a:pPr>
            <a:r>
              <a:rPr lang="en-US" altLang="zh-CN" sz="2400" dirty="0" smtClean="0"/>
              <a:t>	last	: link;</a:t>
            </a:r>
            <a:endParaRPr lang="en-US" altLang="zh-CN" sz="2400" dirty="0" smtClean="0"/>
          </a:p>
          <a:p>
            <a:pPr marL="0" indent="0">
              <a:buNone/>
            </a:pPr>
            <a:r>
              <a:rPr lang="en-US" altLang="zh-CN" sz="2400" dirty="0" smtClean="0"/>
              <a:t>	p 	: </a:t>
            </a:r>
            <a:r>
              <a:rPr lang="en-US" altLang="zh-CN" sz="2400" dirty="0" smtClean="0">
                <a:sym typeface="Symbol" panose="05050102010706020507" pitchFamily="18" charset="2"/>
              </a:rPr>
              <a:t></a:t>
            </a:r>
            <a:r>
              <a:rPr lang="en-US" altLang="zh-CN" sz="2400" dirty="0" smtClean="0"/>
              <a:t>cell;</a:t>
            </a:r>
            <a:endParaRPr lang="en-US" altLang="zh-CN" sz="2400" dirty="0" smtClean="0"/>
          </a:p>
          <a:p>
            <a:pPr marL="0" indent="0">
              <a:buNone/>
            </a:pPr>
            <a:r>
              <a:rPr lang="en-US" altLang="zh-CN" sz="2400" dirty="0" smtClean="0"/>
              <a:t>	q, r	: </a:t>
            </a:r>
            <a:r>
              <a:rPr lang="en-US" altLang="zh-CN" sz="2400" dirty="0" smtClean="0">
                <a:sym typeface="Symbol" panose="05050102010706020507" pitchFamily="18" charset="2"/>
              </a:rPr>
              <a:t></a:t>
            </a:r>
            <a:r>
              <a:rPr lang="en-US" altLang="zh-CN" sz="2400" dirty="0" smtClean="0"/>
              <a:t>cell;</a:t>
            </a:r>
            <a:endParaRPr lang="zh-CN" altLang="en-US" sz="24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zh-CN" altLang="en-US" dirty="0" smtClean="0"/>
              <a:t>类型表达式</a:t>
            </a:r>
            <a:r>
              <a:rPr lang="zh-CN" altLang="en-US" dirty="0"/>
              <a:t>的结构等价</a:t>
            </a:r>
            <a:endParaRPr lang="zh-CN" altLang="en-US" dirty="0" smtClean="0"/>
          </a:p>
        </p:txBody>
      </p:sp>
      <p:sp>
        <p:nvSpPr>
          <p:cNvPr id="98307" name="Rectangle 3"/>
          <p:cNvSpPr>
            <a:spLocks noGrp="1" noChangeArrowheads="1"/>
          </p:cNvSpPr>
          <p:nvPr>
            <p:ph type="body" idx="1"/>
          </p:nvPr>
        </p:nvSpPr>
        <p:spPr>
          <a:xfrm>
            <a:off x="628650" y="1825625"/>
            <a:ext cx="7886700" cy="4868252"/>
          </a:xfrm>
        </p:spPr>
        <p:txBody>
          <a:bodyPr>
            <a:normAutofit/>
          </a:bodyPr>
          <a:lstStyle/>
          <a:p>
            <a:r>
              <a:rPr lang="zh-CN" altLang="en-US" dirty="0"/>
              <a:t>当无类型名</a:t>
            </a:r>
            <a:r>
              <a:rPr lang="zh-CN" altLang="en-US" dirty="0" smtClean="0"/>
              <a:t>时</a:t>
            </a:r>
            <a:r>
              <a:rPr lang="zh-CN" altLang="en-US" dirty="0"/>
              <a:t>，</a:t>
            </a:r>
            <a:r>
              <a:rPr lang="zh-CN" altLang="en-US" dirty="0" smtClean="0"/>
              <a:t>两</a:t>
            </a:r>
            <a:r>
              <a:rPr lang="zh-CN" altLang="en-US" dirty="0"/>
              <a:t>个类型表达式完全</a:t>
            </a:r>
            <a:r>
              <a:rPr lang="zh-CN" altLang="en-US" dirty="0" smtClean="0"/>
              <a:t>相同</a:t>
            </a:r>
            <a:endParaRPr lang="zh-CN" altLang="en-US" dirty="0"/>
          </a:p>
          <a:p>
            <a:pPr lvl="1"/>
            <a:r>
              <a:rPr lang="zh-CN" altLang="en-US" dirty="0"/>
              <a:t>类型</a:t>
            </a:r>
            <a:r>
              <a:rPr lang="zh-CN" altLang="en-US" dirty="0" smtClean="0"/>
              <a:t>表达式的抽象语法树（或</a:t>
            </a:r>
            <a:r>
              <a:rPr lang="en-US" altLang="zh-CN" dirty="0" smtClean="0"/>
              <a:t>DAG</a:t>
            </a:r>
            <a:r>
              <a:rPr lang="zh-CN" altLang="en-US" dirty="0" smtClean="0"/>
              <a:t>）一样</a:t>
            </a:r>
            <a:endParaRPr lang="zh-CN" altLang="en-US" dirty="0"/>
          </a:p>
          <a:p>
            <a:pPr lvl="1"/>
            <a:r>
              <a:rPr lang="zh-CN" altLang="en-US" dirty="0"/>
              <a:t>相同的类型</a:t>
            </a:r>
            <a:r>
              <a:rPr lang="zh-CN" altLang="en-US" dirty="0" smtClean="0"/>
              <a:t>构造算子作用</a:t>
            </a:r>
            <a:r>
              <a:rPr lang="zh-CN" altLang="en-US" dirty="0"/>
              <a:t>于相同的子表达式</a:t>
            </a:r>
            <a:endParaRPr lang="zh-CN" altLang="en-US" dirty="0"/>
          </a:p>
          <a:p>
            <a:r>
              <a:rPr lang="zh-CN" altLang="en-US" dirty="0"/>
              <a:t>有类型名时，用它们所定义的类型表达式</a:t>
            </a:r>
            <a:r>
              <a:rPr lang="zh-CN" altLang="en-US" dirty="0" smtClean="0"/>
              <a:t>代换它们</a:t>
            </a:r>
            <a:r>
              <a:rPr lang="zh-CN" altLang="en-US" dirty="0"/>
              <a:t>，所得表达式完全相同</a:t>
            </a:r>
            <a:r>
              <a:rPr lang="en-US" altLang="zh-CN" dirty="0"/>
              <a:t>(</a:t>
            </a:r>
            <a:r>
              <a:rPr lang="zh-CN" altLang="en-US" dirty="0"/>
              <a:t>类型定义无环时</a:t>
            </a:r>
            <a:r>
              <a:rPr lang="en-US" altLang="zh-CN" dirty="0"/>
              <a:t>)</a:t>
            </a:r>
            <a:endParaRPr lang="en-US" altLang="zh-CN" dirty="0" smtClean="0"/>
          </a:p>
          <a:p>
            <a:pPr marL="0" indent="0">
              <a:spcBef>
                <a:spcPts val="1800"/>
              </a:spcBef>
              <a:buNone/>
            </a:pPr>
            <a:r>
              <a:rPr lang="en-US" altLang="zh-CN" sz="2400" dirty="0" smtClean="0"/>
              <a:t>type link = </a:t>
            </a:r>
            <a:r>
              <a:rPr lang="en-US" altLang="zh-CN" sz="2400" dirty="0" smtClean="0">
                <a:sym typeface="Symbol" panose="05050102010706020507" pitchFamily="18" charset="2"/>
              </a:rPr>
              <a:t></a:t>
            </a:r>
            <a:r>
              <a:rPr lang="en-US" altLang="zh-CN" sz="2400" dirty="0" smtClean="0"/>
              <a:t>cell;</a:t>
            </a:r>
            <a:endParaRPr lang="en-US" altLang="zh-CN" sz="2400" dirty="0" smtClean="0"/>
          </a:p>
          <a:p>
            <a:pPr marL="0" indent="0">
              <a:buNone/>
            </a:pPr>
            <a:r>
              <a:rPr lang="en-US" altLang="zh-CN" sz="2400" dirty="0" err="1" smtClean="0"/>
              <a:t>var</a:t>
            </a:r>
            <a:r>
              <a:rPr lang="en-US" altLang="zh-CN" sz="2400" dirty="0" smtClean="0"/>
              <a:t> 	next	: link;</a:t>
            </a:r>
            <a:endParaRPr lang="en-US" altLang="zh-CN" sz="2400" dirty="0" smtClean="0"/>
          </a:p>
          <a:p>
            <a:pPr marL="0" indent="0">
              <a:buNone/>
            </a:pPr>
            <a:r>
              <a:rPr lang="en-US" altLang="zh-CN" sz="2400" dirty="0" smtClean="0"/>
              <a:t>	last	: link;</a:t>
            </a:r>
            <a:endParaRPr lang="en-US" altLang="zh-CN" sz="2400" dirty="0" smtClean="0"/>
          </a:p>
          <a:p>
            <a:pPr marL="0" indent="0">
              <a:buNone/>
            </a:pPr>
            <a:r>
              <a:rPr lang="en-US" altLang="zh-CN" sz="2400" dirty="0" smtClean="0"/>
              <a:t>	p 	: </a:t>
            </a:r>
            <a:r>
              <a:rPr lang="en-US" altLang="zh-CN" sz="2400" dirty="0" smtClean="0">
                <a:sym typeface="Symbol" panose="05050102010706020507" pitchFamily="18" charset="2"/>
              </a:rPr>
              <a:t></a:t>
            </a:r>
            <a:r>
              <a:rPr lang="en-US" altLang="zh-CN" sz="2400" dirty="0" smtClean="0"/>
              <a:t>cell;</a:t>
            </a:r>
            <a:endParaRPr lang="en-US" altLang="zh-CN" sz="2400" dirty="0" smtClean="0"/>
          </a:p>
          <a:p>
            <a:pPr marL="0" indent="0">
              <a:buNone/>
            </a:pPr>
            <a:r>
              <a:rPr lang="en-US" altLang="zh-CN" sz="2400" dirty="0" smtClean="0"/>
              <a:t>	q, r	: </a:t>
            </a:r>
            <a:r>
              <a:rPr lang="en-US" altLang="zh-CN" sz="2400" dirty="0" smtClean="0">
                <a:sym typeface="Symbol" panose="05050102010706020507" pitchFamily="18" charset="2"/>
              </a:rPr>
              <a:t></a:t>
            </a:r>
            <a:r>
              <a:rPr lang="en-US" altLang="zh-CN" sz="2400" dirty="0" smtClean="0"/>
              <a:t>cell;</a:t>
            </a:r>
            <a:endParaRPr lang="zh-CN" altLang="en-US" sz="2400" dirty="0" smtClean="0"/>
          </a:p>
        </p:txBody>
      </p:sp>
      <p:sp>
        <p:nvSpPr>
          <p:cNvPr id="4" name="Rectangle 4"/>
          <p:cNvSpPr>
            <a:spLocks noChangeArrowheads="1"/>
          </p:cNvSpPr>
          <p:nvPr/>
        </p:nvSpPr>
        <p:spPr bwMode="auto">
          <a:xfrm>
            <a:off x="3673231" y="5952879"/>
            <a:ext cx="5111750" cy="441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r>
              <a:rPr lang="en-US" altLang="zh-CN" sz="2800" dirty="0">
                <a:solidFill>
                  <a:srgbClr val="0000FF"/>
                </a:solidFill>
              </a:rPr>
              <a:t>next, last, p, q</a:t>
            </a:r>
            <a:r>
              <a:rPr lang="zh-CN" altLang="en-US" sz="2800" dirty="0">
                <a:solidFill>
                  <a:srgbClr val="0000FF"/>
                </a:solidFill>
              </a:rPr>
              <a:t>和</a:t>
            </a:r>
            <a:r>
              <a:rPr lang="en-US" altLang="zh-CN" sz="2800" dirty="0" smtClean="0">
                <a:solidFill>
                  <a:srgbClr val="0000FF"/>
                </a:solidFill>
              </a:rPr>
              <a:t>r</a:t>
            </a:r>
            <a:r>
              <a:rPr lang="zh-CN" altLang="en-US" sz="2800" dirty="0" smtClean="0">
                <a:solidFill>
                  <a:srgbClr val="0000FF"/>
                </a:solidFill>
              </a:rPr>
              <a:t>的类型结构</a:t>
            </a:r>
            <a:r>
              <a:rPr lang="zh-CN" altLang="en-US" sz="2800" dirty="0">
                <a:solidFill>
                  <a:srgbClr val="0000FF"/>
                </a:solidFill>
              </a:rPr>
              <a:t>等价</a:t>
            </a:r>
            <a:endParaRPr lang="zh-CN" altLang="en-US" sz="2800" dirty="0">
              <a:solidFill>
                <a:srgbClr val="0000FF"/>
              </a:solidFill>
            </a:endParaRPr>
          </a:p>
        </p:txBody>
      </p:sp>
      <p:sp>
        <p:nvSpPr>
          <p:cNvPr id="5" name="Rectangle 4"/>
          <p:cNvSpPr>
            <a:spLocks noChangeArrowheads="1"/>
          </p:cNvSpPr>
          <p:nvPr/>
        </p:nvSpPr>
        <p:spPr bwMode="auto">
          <a:xfrm>
            <a:off x="3529868" y="4421554"/>
            <a:ext cx="1441450" cy="724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r>
              <a:rPr lang="en-US" altLang="zh-CN" sz="2800" dirty="0">
                <a:solidFill>
                  <a:srgbClr val="0000FF"/>
                </a:solidFill>
                <a:sym typeface="Symbol" panose="05050102010706020507" pitchFamily="18" charset="2"/>
              </a:rPr>
              <a:t> </a:t>
            </a:r>
            <a:r>
              <a:rPr lang="en-US" altLang="zh-CN" sz="2800" dirty="0">
                <a:solidFill>
                  <a:srgbClr val="0000FF"/>
                </a:solidFill>
              </a:rPr>
              <a:t>cell</a:t>
            </a:r>
            <a:endParaRPr lang="zh-CN" altLang="en-US" sz="2800" dirty="0">
              <a:solidFill>
                <a:srgbClr val="0000FF"/>
              </a:solidFill>
            </a:endParaRPr>
          </a:p>
        </p:txBody>
      </p:sp>
      <p:sp>
        <p:nvSpPr>
          <p:cNvPr id="6" name="Rectangle 4"/>
          <p:cNvSpPr>
            <a:spLocks noChangeArrowheads="1"/>
          </p:cNvSpPr>
          <p:nvPr/>
        </p:nvSpPr>
        <p:spPr bwMode="auto">
          <a:xfrm>
            <a:off x="3529868" y="4997817"/>
            <a:ext cx="1441450" cy="59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r>
              <a:rPr lang="en-US" altLang="zh-CN" sz="2800" dirty="0">
                <a:solidFill>
                  <a:srgbClr val="0000FF"/>
                </a:solidFill>
                <a:sym typeface="Symbol" panose="05050102010706020507" pitchFamily="18" charset="2"/>
              </a:rPr>
              <a:t> </a:t>
            </a:r>
            <a:r>
              <a:rPr lang="en-US" altLang="zh-CN" sz="2800" dirty="0">
                <a:solidFill>
                  <a:srgbClr val="0000FF"/>
                </a:solidFill>
              </a:rPr>
              <a:t>cell</a:t>
            </a:r>
            <a:endParaRPr lang="zh-CN" altLang="en-US" sz="28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ox(in)">
                                      <p:cBhvr>
                                        <p:cTn id="10" dur="500"/>
                                        <p:tgtEl>
                                          <p:spTgt spid="5"/>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ox(i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smtClean="0"/>
              <a:t>编译器的前端</a:t>
            </a:r>
            <a:endParaRPr lang="zh-CN" altLang="en-US" smtClean="0"/>
          </a:p>
        </p:txBody>
      </p:sp>
      <p:sp>
        <p:nvSpPr>
          <p:cNvPr id="5123" name="内容占位符 2"/>
          <p:cNvSpPr>
            <a:spLocks noGrp="1"/>
          </p:cNvSpPr>
          <p:nvPr>
            <p:ph idx="1"/>
          </p:nvPr>
        </p:nvSpPr>
        <p:spPr/>
        <p:txBody>
          <a:bodyPr/>
          <a:lstStyle/>
          <a:p>
            <a:r>
              <a:rPr lang="zh-CN" altLang="en-US" dirty="0" smtClean="0"/>
              <a:t>前端是对源语言进行分析并产生中间表示</a:t>
            </a:r>
            <a:endParaRPr lang="en-US" altLang="zh-CN" dirty="0" smtClean="0"/>
          </a:p>
          <a:p>
            <a:pPr lvl="1"/>
            <a:r>
              <a:rPr lang="zh-CN" altLang="en-US" dirty="0" smtClean="0"/>
              <a:t>处理与源语言相关的细节，与目标机器无关</a:t>
            </a:r>
            <a:endParaRPr lang="en-US" altLang="zh-CN" dirty="0" smtClean="0"/>
          </a:p>
          <a:p>
            <a:r>
              <a:rPr lang="zh-CN" altLang="en-US" dirty="0" smtClean="0"/>
              <a:t>前端后端分开的好处：不同的源语言、不同的机器可以得到不同的编译器组合</a:t>
            </a:r>
            <a:endParaRPr lang="en-US" altLang="zh-CN" dirty="0" smtClean="0"/>
          </a:p>
          <a:p>
            <a:endParaRPr lang="en-US" altLang="zh-CN" dirty="0" smtClean="0"/>
          </a:p>
        </p:txBody>
      </p:sp>
      <p:pic>
        <p:nvPicPr>
          <p:cNvPr id="5124" name="Picture 2"/>
          <p:cNvPicPr>
            <a:picLocks noChangeAspect="1" noChangeArrowheads="1"/>
          </p:cNvPicPr>
          <p:nvPr/>
        </p:nvPicPr>
        <p:blipFill>
          <a:blip r:embed="rId1" cstate="print"/>
          <a:srcRect/>
          <a:stretch>
            <a:fillRect/>
          </a:stretch>
        </p:blipFill>
        <p:spPr bwMode="auto">
          <a:xfrm>
            <a:off x="609600" y="4191000"/>
            <a:ext cx="6324600" cy="1638300"/>
          </a:xfrm>
          <a:prstGeom prst="rect">
            <a:avLst/>
          </a:prstGeom>
          <a:noFill/>
          <a:ln w="38100" algn="ctr">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zh-CN" altLang="en-US" dirty="0" smtClean="0"/>
              <a:t>类型表达式</a:t>
            </a:r>
            <a:r>
              <a:rPr lang="zh-CN" altLang="en-US" dirty="0"/>
              <a:t>的名字等价</a:t>
            </a:r>
            <a:endParaRPr lang="zh-CN" altLang="en-US" dirty="0" smtClean="0"/>
          </a:p>
        </p:txBody>
      </p:sp>
      <p:sp>
        <p:nvSpPr>
          <p:cNvPr id="98307" name="Rectangle 3"/>
          <p:cNvSpPr>
            <a:spLocks noGrp="1" noChangeArrowheads="1"/>
          </p:cNvSpPr>
          <p:nvPr>
            <p:ph type="body" idx="1"/>
          </p:nvPr>
        </p:nvSpPr>
        <p:spPr/>
        <p:txBody>
          <a:bodyPr>
            <a:normAutofit/>
          </a:bodyPr>
          <a:lstStyle/>
          <a:p>
            <a:r>
              <a:rPr lang="zh-CN" altLang="en-US" dirty="0"/>
              <a:t>把每个类型名看成是一个可区别的类型</a:t>
            </a:r>
            <a:endParaRPr lang="zh-CN" altLang="en-US" dirty="0"/>
          </a:p>
          <a:p>
            <a:r>
              <a:rPr lang="zh-CN" altLang="en-US" dirty="0"/>
              <a:t>两个类型表达式名字等价当且仅当这两个</a:t>
            </a:r>
            <a:r>
              <a:rPr lang="zh-CN" altLang="en-US" dirty="0" smtClean="0"/>
              <a:t>类型</a:t>
            </a:r>
            <a:r>
              <a:rPr lang="zh-CN" altLang="en-US" dirty="0"/>
              <a:t>表达式不进行名字代换就能结构等价</a:t>
            </a:r>
            <a:endParaRPr lang="zh-CN" altLang="en-US" dirty="0" smtClean="0"/>
          </a:p>
          <a:p>
            <a:endParaRPr lang="en-US" altLang="zh-CN" dirty="0" smtClean="0"/>
          </a:p>
          <a:p>
            <a:pPr marL="0" indent="0">
              <a:buNone/>
            </a:pPr>
            <a:r>
              <a:rPr lang="en-US" altLang="zh-CN" sz="2400" dirty="0" smtClean="0"/>
              <a:t>type link = </a:t>
            </a:r>
            <a:r>
              <a:rPr lang="en-US" altLang="zh-CN" sz="2400" dirty="0" smtClean="0">
                <a:sym typeface="Symbol" panose="05050102010706020507" pitchFamily="18" charset="2"/>
              </a:rPr>
              <a:t></a:t>
            </a:r>
            <a:r>
              <a:rPr lang="en-US" altLang="zh-CN" sz="2400" dirty="0" smtClean="0"/>
              <a:t>cell;</a:t>
            </a:r>
            <a:endParaRPr lang="en-US" altLang="zh-CN" sz="2400" dirty="0" smtClean="0"/>
          </a:p>
          <a:p>
            <a:pPr marL="0" indent="0">
              <a:buNone/>
            </a:pPr>
            <a:r>
              <a:rPr lang="en-US" altLang="zh-CN" sz="2400" dirty="0" err="1" smtClean="0"/>
              <a:t>var</a:t>
            </a:r>
            <a:r>
              <a:rPr lang="en-US" altLang="zh-CN" sz="2400" dirty="0" smtClean="0"/>
              <a:t> 	next	: link;</a:t>
            </a:r>
            <a:endParaRPr lang="en-US" altLang="zh-CN" sz="2400" dirty="0" smtClean="0"/>
          </a:p>
          <a:p>
            <a:pPr marL="0" indent="0">
              <a:buNone/>
            </a:pPr>
            <a:r>
              <a:rPr lang="en-US" altLang="zh-CN" sz="2400" dirty="0" smtClean="0"/>
              <a:t>	last	: link;</a:t>
            </a:r>
            <a:endParaRPr lang="en-US" altLang="zh-CN" sz="2400" dirty="0" smtClean="0"/>
          </a:p>
          <a:p>
            <a:pPr marL="0" indent="0">
              <a:buNone/>
            </a:pPr>
            <a:r>
              <a:rPr lang="en-US" altLang="zh-CN" sz="2400" dirty="0" smtClean="0"/>
              <a:t>	p 	: </a:t>
            </a:r>
            <a:r>
              <a:rPr lang="en-US" altLang="zh-CN" sz="2400" dirty="0" smtClean="0">
                <a:sym typeface="Symbol" panose="05050102010706020507" pitchFamily="18" charset="2"/>
              </a:rPr>
              <a:t></a:t>
            </a:r>
            <a:r>
              <a:rPr lang="en-US" altLang="zh-CN" sz="2400" dirty="0" smtClean="0"/>
              <a:t>cell;</a:t>
            </a:r>
            <a:endParaRPr lang="en-US" altLang="zh-CN" sz="2400" dirty="0" smtClean="0"/>
          </a:p>
          <a:p>
            <a:pPr marL="0" indent="0">
              <a:buNone/>
            </a:pPr>
            <a:r>
              <a:rPr lang="en-US" altLang="zh-CN" sz="2400" dirty="0" smtClean="0"/>
              <a:t>	q, r	: </a:t>
            </a:r>
            <a:r>
              <a:rPr lang="en-US" altLang="zh-CN" sz="2400" dirty="0" smtClean="0">
                <a:sym typeface="Symbol" panose="05050102010706020507" pitchFamily="18" charset="2"/>
              </a:rPr>
              <a:t></a:t>
            </a:r>
            <a:r>
              <a:rPr lang="en-US" altLang="zh-CN" sz="2400" dirty="0" smtClean="0"/>
              <a:t>cell;</a:t>
            </a:r>
            <a:endParaRPr lang="zh-CN" altLang="en-US" sz="2400" dirty="0" smtClean="0"/>
          </a:p>
        </p:txBody>
      </p:sp>
      <p:sp>
        <p:nvSpPr>
          <p:cNvPr id="4" name="Rectangle 4"/>
          <p:cNvSpPr>
            <a:spLocks noChangeArrowheads="1"/>
          </p:cNvSpPr>
          <p:nvPr/>
        </p:nvSpPr>
        <p:spPr bwMode="auto">
          <a:xfrm>
            <a:off x="3962401" y="4783993"/>
            <a:ext cx="4970584"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spcBef>
                <a:spcPct val="20000"/>
              </a:spcBef>
            </a:pPr>
            <a:r>
              <a:rPr lang="en-US" altLang="zh-CN" dirty="0">
                <a:solidFill>
                  <a:srgbClr val="0000FF"/>
                </a:solidFill>
              </a:rPr>
              <a:t>next</a:t>
            </a:r>
            <a:r>
              <a:rPr lang="zh-CN" altLang="en-US" dirty="0">
                <a:solidFill>
                  <a:srgbClr val="0000FF"/>
                </a:solidFill>
              </a:rPr>
              <a:t>和</a:t>
            </a:r>
            <a:r>
              <a:rPr lang="en-US" altLang="zh-CN" dirty="0" smtClean="0">
                <a:solidFill>
                  <a:srgbClr val="0000FF"/>
                </a:solidFill>
              </a:rPr>
              <a:t>last</a:t>
            </a:r>
            <a:r>
              <a:rPr lang="zh-CN" altLang="en-US" dirty="0" smtClean="0">
                <a:solidFill>
                  <a:srgbClr val="0000FF"/>
                </a:solidFill>
              </a:rPr>
              <a:t>的类型名字</a:t>
            </a:r>
            <a:r>
              <a:rPr lang="zh-CN" altLang="en-US" dirty="0">
                <a:solidFill>
                  <a:srgbClr val="0000FF"/>
                </a:solidFill>
              </a:rPr>
              <a:t>等价</a:t>
            </a:r>
            <a:endParaRPr lang="zh-CN" altLang="en-US" dirty="0">
              <a:solidFill>
                <a:srgbClr val="0000FF"/>
              </a:solidFill>
            </a:endParaRPr>
          </a:p>
          <a:p>
            <a:pPr>
              <a:spcBef>
                <a:spcPct val="20000"/>
              </a:spcBef>
            </a:pPr>
            <a:r>
              <a:rPr lang="en-US" altLang="zh-CN" dirty="0">
                <a:solidFill>
                  <a:srgbClr val="0000FF"/>
                </a:solidFill>
              </a:rPr>
              <a:t>p, q</a:t>
            </a:r>
            <a:r>
              <a:rPr lang="zh-CN" altLang="en-US" dirty="0">
                <a:solidFill>
                  <a:srgbClr val="0000FF"/>
                </a:solidFill>
              </a:rPr>
              <a:t>和</a:t>
            </a:r>
            <a:r>
              <a:rPr lang="en-US" altLang="zh-CN" dirty="0" smtClean="0">
                <a:solidFill>
                  <a:srgbClr val="0000FF"/>
                </a:solidFill>
              </a:rPr>
              <a:t>r</a:t>
            </a:r>
            <a:r>
              <a:rPr lang="zh-CN" altLang="en-US" dirty="0" smtClean="0">
                <a:solidFill>
                  <a:srgbClr val="0000FF"/>
                </a:solidFill>
              </a:rPr>
              <a:t>的类型名字</a:t>
            </a:r>
            <a:r>
              <a:rPr lang="zh-CN" altLang="en-US" dirty="0">
                <a:solidFill>
                  <a:srgbClr val="0000FF"/>
                </a:solidFill>
              </a:rPr>
              <a:t>等价</a:t>
            </a:r>
            <a:endParaRPr lang="zh-CN" altLang="en-US"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zh-CN" altLang="en-US" dirty="0" smtClean="0"/>
              <a:t>类型表达式的名字等价</a:t>
            </a:r>
            <a:endParaRPr lang="zh-CN" altLang="en-US" dirty="0" smtClean="0"/>
          </a:p>
        </p:txBody>
      </p:sp>
      <p:sp>
        <p:nvSpPr>
          <p:cNvPr id="106499" name="Rectangle 3"/>
          <p:cNvSpPr>
            <a:spLocks noGrp="1" noChangeArrowheads="1"/>
          </p:cNvSpPr>
          <p:nvPr>
            <p:ph type="body" idx="1"/>
          </p:nvPr>
        </p:nvSpPr>
        <p:spPr/>
        <p:txBody>
          <a:bodyPr>
            <a:normAutofit/>
          </a:bodyPr>
          <a:lstStyle/>
          <a:p>
            <a:pPr marL="0" indent="0">
              <a:buNone/>
            </a:pPr>
            <a:r>
              <a:rPr lang="en-US" altLang="zh-CN" dirty="0" smtClean="0"/>
              <a:t>type 	link = </a:t>
            </a:r>
            <a:r>
              <a:rPr lang="en-US" altLang="zh-CN" dirty="0" smtClean="0">
                <a:sym typeface="Symbol" panose="05050102010706020507" pitchFamily="18" charset="2"/>
              </a:rPr>
              <a:t></a:t>
            </a:r>
            <a:r>
              <a:rPr lang="en-US" altLang="zh-CN" dirty="0" smtClean="0"/>
              <a:t>cell;</a:t>
            </a:r>
            <a:endParaRPr lang="en-US" altLang="zh-CN" dirty="0" smtClean="0"/>
          </a:p>
          <a:p>
            <a:pPr marL="0" indent="0">
              <a:buNone/>
            </a:pPr>
            <a:r>
              <a:rPr lang="en-US" altLang="zh-CN" dirty="0" smtClean="0"/>
              <a:t>	np = </a:t>
            </a:r>
            <a:r>
              <a:rPr lang="en-US" altLang="zh-CN" dirty="0" smtClean="0">
                <a:sym typeface="Symbol" panose="05050102010706020507" pitchFamily="18" charset="2"/>
              </a:rPr>
              <a:t></a:t>
            </a:r>
            <a:r>
              <a:rPr lang="en-US" altLang="zh-CN" dirty="0" smtClean="0"/>
              <a:t>cell;</a:t>
            </a:r>
            <a:endParaRPr lang="en-US" altLang="zh-CN" dirty="0" smtClean="0"/>
          </a:p>
          <a:p>
            <a:pPr marL="0" indent="0">
              <a:buNone/>
            </a:pPr>
            <a:r>
              <a:rPr lang="en-US" altLang="zh-CN" dirty="0" smtClean="0"/>
              <a:t>	</a:t>
            </a:r>
            <a:r>
              <a:rPr lang="en-US" altLang="zh-CN" dirty="0" err="1" smtClean="0"/>
              <a:t>nqr</a:t>
            </a:r>
            <a:r>
              <a:rPr lang="en-US" altLang="zh-CN" dirty="0" smtClean="0"/>
              <a:t> = </a:t>
            </a:r>
            <a:r>
              <a:rPr lang="en-US" altLang="zh-CN" dirty="0" smtClean="0">
                <a:sym typeface="Symbol" panose="05050102010706020507" pitchFamily="18" charset="2"/>
              </a:rPr>
              <a:t></a:t>
            </a:r>
            <a:r>
              <a:rPr lang="en-US" altLang="zh-CN" dirty="0" smtClean="0"/>
              <a:t>cell;</a:t>
            </a:r>
            <a:endParaRPr lang="en-US" altLang="zh-CN" dirty="0" smtClean="0"/>
          </a:p>
          <a:p>
            <a:pPr marL="0" indent="0">
              <a:buNone/>
            </a:pPr>
            <a:r>
              <a:rPr lang="en-US" altLang="zh-CN" dirty="0" err="1" smtClean="0"/>
              <a:t>var</a:t>
            </a:r>
            <a:r>
              <a:rPr lang="en-US" altLang="zh-CN" dirty="0" smtClean="0"/>
              <a:t> 	next : link;</a:t>
            </a:r>
            <a:endParaRPr lang="en-US" altLang="zh-CN" dirty="0" smtClean="0"/>
          </a:p>
          <a:p>
            <a:pPr marL="0" indent="0">
              <a:buNone/>
            </a:pPr>
            <a:r>
              <a:rPr lang="en-US" altLang="zh-CN" dirty="0" smtClean="0"/>
              <a:t>	last : link;</a:t>
            </a:r>
            <a:endParaRPr lang="en-US" altLang="zh-CN" dirty="0" smtClean="0"/>
          </a:p>
          <a:p>
            <a:pPr marL="0" indent="0">
              <a:buNone/>
            </a:pPr>
            <a:r>
              <a:rPr lang="en-US" altLang="zh-CN" dirty="0" smtClean="0"/>
              <a:t>	p : np;</a:t>
            </a:r>
            <a:endParaRPr lang="en-US" altLang="zh-CN" dirty="0" smtClean="0"/>
          </a:p>
          <a:p>
            <a:pPr marL="0" indent="0">
              <a:buNone/>
            </a:pPr>
            <a:r>
              <a:rPr lang="en-US" altLang="zh-CN" dirty="0" smtClean="0"/>
              <a:t>	q : </a:t>
            </a:r>
            <a:r>
              <a:rPr lang="en-US" altLang="zh-CN" dirty="0" err="1" smtClean="0"/>
              <a:t>nqr</a:t>
            </a:r>
            <a:r>
              <a:rPr lang="en-US" altLang="zh-CN" dirty="0" smtClean="0"/>
              <a:t>;</a:t>
            </a:r>
            <a:endParaRPr lang="en-US" altLang="zh-CN" dirty="0" smtClean="0"/>
          </a:p>
          <a:p>
            <a:pPr marL="0" indent="0">
              <a:buNone/>
            </a:pPr>
            <a:r>
              <a:rPr lang="en-US" altLang="zh-CN" dirty="0" smtClean="0"/>
              <a:t>	r : </a:t>
            </a:r>
            <a:r>
              <a:rPr lang="en-US" altLang="zh-CN" dirty="0" err="1" smtClean="0"/>
              <a:t>nqr</a:t>
            </a:r>
            <a:r>
              <a:rPr lang="en-US" altLang="zh-CN" dirty="0" smtClean="0"/>
              <a:t>;</a:t>
            </a:r>
            <a:endParaRPr lang="zh-CN" altLang="en-US" dirty="0" smtClean="0"/>
          </a:p>
        </p:txBody>
      </p:sp>
      <p:sp>
        <p:nvSpPr>
          <p:cNvPr id="1177604" name="Rectangle 4"/>
          <p:cNvSpPr>
            <a:spLocks noChangeArrowheads="1"/>
          </p:cNvSpPr>
          <p:nvPr/>
        </p:nvSpPr>
        <p:spPr bwMode="auto">
          <a:xfrm>
            <a:off x="4413250" y="3731112"/>
            <a:ext cx="4102100" cy="1227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spcBef>
                <a:spcPct val="20000"/>
              </a:spcBef>
            </a:pPr>
            <a:r>
              <a:rPr lang="zh-CN" altLang="en-US" dirty="0">
                <a:solidFill>
                  <a:srgbClr val="0000FF"/>
                </a:solidFill>
              </a:rPr>
              <a:t>这时，</a:t>
            </a:r>
            <a:r>
              <a:rPr lang="en-US" altLang="zh-CN" dirty="0">
                <a:solidFill>
                  <a:srgbClr val="0000FF"/>
                </a:solidFill>
              </a:rPr>
              <a:t>p</a:t>
            </a:r>
            <a:r>
              <a:rPr lang="zh-CN" altLang="en-US" dirty="0">
                <a:solidFill>
                  <a:srgbClr val="0000FF"/>
                </a:solidFill>
              </a:rPr>
              <a:t>与</a:t>
            </a:r>
            <a:r>
              <a:rPr lang="en-US" altLang="zh-CN" dirty="0">
                <a:solidFill>
                  <a:srgbClr val="0000FF"/>
                </a:solidFill>
              </a:rPr>
              <a:t>q</a:t>
            </a:r>
            <a:r>
              <a:rPr lang="zh-CN" altLang="en-US" dirty="0">
                <a:solidFill>
                  <a:srgbClr val="0000FF"/>
                </a:solidFill>
              </a:rPr>
              <a:t>和</a:t>
            </a:r>
            <a:r>
              <a:rPr lang="en-US" altLang="zh-CN" dirty="0" smtClean="0">
                <a:solidFill>
                  <a:srgbClr val="0000FF"/>
                </a:solidFill>
              </a:rPr>
              <a:t>r</a:t>
            </a:r>
            <a:r>
              <a:rPr lang="zh-CN" altLang="en-US" dirty="0" smtClean="0">
                <a:solidFill>
                  <a:srgbClr val="0000FF"/>
                </a:solidFill>
              </a:rPr>
              <a:t>的类型</a:t>
            </a:r>
            <a:endParaRPr lang="en-US" altLang="zh-CN" dirty="0">
              <a:solidFill>
                <a:srgbClr val="0000FF"/>
              </a:solidFill>
            </a:endParaRPr>
          </a:p>
          <a:p>
            <a:pPr>
              <a:spcBef>
                <a:spcPct val="20000"/>
              </a:spcBef>
            </a:pPr>
            <a:r>
              <a:rPr lang="zh-CN" altLang="en-US" dirty="0">
                <a:solidFill>
                  <a:srgbClr val="0000FF"/>
                </a:solidFill>
              </a:rPr>
              <a:t>不是名字等价</a:t>
            </a:r>
            <a:endParaRPr lang="zh-CN" altLang="en-US"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77604"/>
                                        </p:tgtEl>
                                        <p:attrNameLst>
                                          <p:attrName>style.visibility</p:attrName>
                                        </p:attrNameLst>
                                      </p:cBhvr>
                                      <p:to>
                                        <p:strVal val="visible"/>
                                      </p:to>
                                    </p:set>
                                    <p:animEffect transition="in" filter="box(in)">
                                      <p:cBhvr>
                                        <p:cTn id="7" dur="500"/>
                                        <p:tgtEl>
                                          <p:spTgt spid="1177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0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zh-CN" altLang="en-US" dirty="0" smtClean="0"/>
              <a:t>类型表达式的名字等价</a:t>
            </a:r>
            <a:endParaRPr lang="zh-CN" altLang="en-US" dirty="0" smtClean="0"/>
          </a:p>
        </p:txBody>
      </p:sp>
      <p:sp>
        <p:nvSpPr>
          <p:cNvPr id="107523" name="Rectangle 3"/>
          <p:cNvSpPr>
            <a:spLocks noGrp="1" noChangeArrowheads="1"/>
          </p:cNvSpPr>
          <p:nvPr>
            <p:ph type="body" idx="1"/>
          </p:nvPr>
        </p:nvSpPr>
        <p:spPr/>
        <p:txBody>
          <a:bodyPr/>
          <a:lstStyle/>
          <a:p>
            <a:pPr marL="0" indent="0">
              <a:buNone/>
            </a:pPr>
            <a:r>
              <a:rPr lang="zh-CN" altLang="en-US" dirty="0" smtClean="0"/>
              <a:t>注意:</a:t>
            </a:r>
            <a:endParaRPr lang="zh-CN" altLang="en-US" dirty="0" smtClean="0"/>
          </a:p>
          <a:p>
            <a:pPr marL="0" indent="0">
              <a:buNone/>
            </a:pPr>
            <a:r>
              <a:rPr lang="zh-CN" altLang="en-US" dirty="0" smtClean="0"/>
              <a:t>	类型名字的引入只是类型表达式的一个语法约定问题，它并不像引入类型构造算子或类型变量那样能丰富所能表达的类型</a:t>
            </a:r>
            <a:endParaRPr lang="zh-CN" altLang="en-US"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zh-CN" altLang="en-US" dirty="0"/>
              <a:t>类型表示中的环</a:t>
            </a:r>
            <a:endParaRPr lang="zh-CN" altLang="en-US" dirty="0"/>
          </a:p>
        </p:txBody>
      </p:sp>
      <p:sp>
        <p:nvSpPr>
          <p:cNvPr id="109571" name="Rectangle 3"/>
          <p:cNvSpPr>
            <a:spLocks noGrp="1" noChangeArrowheads="1"/>
          </p:cNvSpPr>
          <p:nvPr>
            <p:ph type="body" idx="1"/>
          </p:nvPr>
        </p:nvSpPr>
        <p:spPr/>
        <p:txBody>
          <a:bodyPr/>
          <a:lstStyle/>
          <a:p>
            <a:pPr marL="0" indent="0">
              <a:buNone/>
            </a:pPr>
            <a:r>
              <a:rPr lang="en-US" altLang="zh-CN" dirty="0" smtClean="0"/>
              <a:t>type link = </a:t>
            </a:r>
            <a:r>
              <a:rPr lang="en-US" altLang="zh-CN" dirty="0" smtClean="0">
                <a:sym typeface="Symbol" panose="05050102010706020507" pitchFamily="18" charset="2"/>
              </a:rPr>
              <a:t></a:t>
            </a:r>
            <a:r>
              <a:rPr lang="en-US" altLang="zh-CN" dirty="0" smtClean="0"/>
              <a:t> cell ;</a:t>
            </a:r>
            <a:endParaRPr lang="en-US" altLang="zh-CN" dirty="0" smtClean="0"/>
          </a:p>
          <a:p>
            <a:pPr marL="0" indent="0">
              <a:buNone/>
            </a:pPr>
            <a:r>
              <a:rPr lang="en-US" altLang="zh-CN" dirty="0" smtClean="0"/>
              <a:t>cell = record</a:t>
            </a:r>
            <a:endParaRPr lang="en-US" altLang="zh-CN" dirty="0" smtClean="0"/>
          </a:p>
          <a:p>
            <a:pPr marL="0" indent="0">
              <a:buNone/>
            </a:pPr>
            <a:r>
              <a:rPr lang="en-US" altLang="zh-CN" dirty="0" smtClean="0"/>
              <a:t>	info : integer ; </a:t>
            </a:r>
            <a:endParaRPr lang="en-US" altLang="zh-CN" dirty="0" smtClean="0"/>
          </a:p>
          <a:p>
            <a:pPr marL="0" indent="0">
              <a:buNone/>
            </a:pPr>
            <a:r>
              <a:rPr lang="en-US" altLang="zh-CN" dirty="0" smtClean="0"/>
              <a:t>	next : link</a:t>
            </a:r>
            <a:endParaRPr lang="en-US" altLang="zh-CN" dirty="0" smtClean="0"/>
          </a:p>
          <a:p>
            <a:pPr marL="0" indent="0">
              <a:buNone/>
            </a:pPr>
            <a:r>
              <a:rPr lang="en-US" altLang="zh-CN" dirty="0" smtClean="0"/>
              <a:t>end;</a:t>
            </a:r>
            <a:endParaRPr lang="en-US" altLang="zh-CN" dirty="0" smtClean="0"/>
          </a:p>
        </p:txBody>
      </p:sp>
      <p:grpSp>
        <p:nvGrpSpPr>
          <p:cNvPr id="109572" name="Group 25"/>
          <p:cNvGrpSpPr/>
          <p:nvPr/>
        </p:nvGrpSpPr>
        <p:grpSpPr bwMode="auto">
          <a:xfrm>
            <a:off x="3581400" y="2971800"/>
            <a:ext cx="4654550" cy="3303588"/>
            <a:chOff x="2256" y="1872"/>
            <a:chExt cx="2932" cy="2081"/>
          </a:xfrm>
        </p:grpSpPr>
        <p:sp>
          <p:nvSpPr>
            <p:cNvPr id="109574" name="Rectangle 5"/>
            <p:cNvSpPr>
              <a:spLocks noChangeArrowheads="1"/>
            </p:cNvSpPr>
            <p:nvPr/>
          </p:nvSpPr>
          <p:spPr bwMode="auto">
            <a:xfrm>
              <a:off x="2790" y="1872"/>
              <a:ext cx="1323"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en-US" altLang="zh-CN" sz="2800"/>
                <a:t>cell = </a:t>
              </a:r>
              <a:r>
                <a:rPr lang="en-US" altLang="zh-CN" sz="2800" i="1"/>
                <a:t>record</a:t>
              </a:r>
              <a:endParaRPr lang="en-US" altLang="zh-CN" sz="2800"/>
            </a:p>
          </p:txBody>
        </p:sp>
        <p:sp>
          <p:nvSpPr>
            <p:cNvPr id="109575" name="Rectangle 6"/>
            <p:cNvSpPr>
              <a:spLocks noChangeArrowheads="1"/>
            </p:cNvSpPr>
            <p:nvPr/>
          </p:nvSpPr>
          <p:spPr bwMode="auto">
            <a:xfrm>
              <a:off x="3444" y="2233"/>
              <a:ext cx="401"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zh-CN" altLang="en-US" sz="2800">
                  <a:sym typeface="Symbol" panose="05050102010706020507" pitchFamily="18" charset="2"/>
                </a:rPr>
                <a:t>，</a:t>
              </a:r>
              <a:endParaRPr lang="zh-CN" altLang="en-US" sz="2800"/>
            </a:p>
          </p:txBody>
        </p:sp>
        <p:sp>
          <p:nvSpPr>
            <p:cNvPr id="109576" name="Rectangle 7"/>
            <p:cNvSpPr>
              <a:spLocks noChangeArrowheads="1"/>
            </p:cNvSpPr>
            <p:nvPr/>
          </p:nvSpPr>
          <p:spPr bwMode="auto">
            <a:xfrm>
              <a:off x="2819" y="2642"/>
              <a:ext cx="401"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zh-CN" altLang="en-US" sz="2800"/>
                <a:t>:</a:t>
              </a:r>
              <a:endParaRPr lang="zh-CN" altLang="en-US" sz="2800"/>
            </a:p>
          </p:txBody>
        </p:sp>
        <p:sp>
          <p:nvSpPr>
            <p:cNvPr id="109577" name="Rectangle 8"/>
            <p:cNvSpPr>
              <a:spLocks noChangeArrowheads="1"/>
            </p:cNvSpPr>
            <p:nvPr/>
          </p:nvSpPr>
          <p:spPr bwMode="auto">
            <a:xfrm>
              <a:off x="4111" y="2642"/>
              <a:ext cx="401"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zh-CN" altLang="en-US" sz="2800"/>
                <a:t>:</a:t>
              </a:r>
              <a:endParaRPr lang="zh-CN" altLang="en-US" sz="2800"/>
            </a:p>
          </p:txBody>
        </p:sp>
        <p:sp>
          <p:nvSpPr>
            <p:cNvPr id="109578" name="Line 9"/>
            <p:cNvSpPr>
              <a:spLocks noChangeShapeType="1"/>
            </p:cNvSpPr>
            <p:nvPr/>
          </p:nvSpPr>
          <p:spPr bwMode="auto">
            <a:xfrm>
              <a:off x="3552" y="2112"/>
              <a:ext cx="2" cy="19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9579" name="Line 10"/>
            <p:cNvSpPr>
              <a:spLocks noChangeShapeType="1"/>
            </p:cNvSpPr>
            <p:nvPr/>
          </p:nvSpPr>
          <p:spPr bwMode="auto">
            <a:xfrm>
              <a:off x="4320" y="2880"/>
              <a:ext cx="288" cy="23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9580" name="Line 11"/>
            <p:cNvSpPr>
              <a:spLocks noChangeShapeType="1"/>
            </p:cNvSpPr>
            <p:nvPr/>
          </p:nvSpPr>
          <p:spPr bwMode="auto">
            <a:xfrm>
              <a:off x="3024" y="2880"/>
              <a:ext cx="288" cy="23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9581" name="Line 12"/>
            <p:cNvSpPr>
              <a:spLocks noChangeShapeType="1"/>
            </p:cNvSpPr>
            <p:nvPr/>
          </p:nvSpPr>
          <p:spPr bwMode="auto">
            <a:xfrm flipH="1">
              <a:off x="2544" y="2880"/>
              <a:ext cx="288" cy="23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9582" name="Line 13"/>
            <p:cNvSpPr>
              <a:spLocks noChangeShapeType="1"/>
            </p:cNvSpPr>
            <p:nvPr/>
          </p:nvSpPr>
          <p:spPr bwMode="auto">
            <a:xfrm flipH="1">
              <a:off x="3840" y="2880"/>
              <a:ext cx="289" cy="23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9583" name="Line 14"/>
            <p:cNvSpPr>
              <a:spLocks noChangeShapeType="1"/>
            </p:cNvSpPr>
            <p:nvPr/>
          </p:nvSpPr>
          <p:spPr bwMode="auto">
            <a:xfrm flipH="1">
              <a:off x="2976" y="2496"/>
              <a:ext cx="489" cy="22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9584" name="Line 15"/>
            <p:cNvSpPr>
              <a:spLocks noChangeShapeType="1"/>
            </p:cNvSpPr>
            <p:nvPr/>
          </p:nvSpPr>
          <p:spPr bwMode="auto">
            <a:xfrm>
              <a:off x="3696" y="2496"/>
              <a:ext cx="490" cy="22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9585" name="Rectangle 16"/>
            <p:cNvSpPr>
              <a:spLocks noChangeArrowheads="1"/>
            </p:cNvSpPr>
            <p:nvPr/>
          </p:nvSpPr>
          <p:spPr bwMode="auto">
            <a:xfrm>
              <a:off x="2256" y="3061"/>
              <a:ext cx="574"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en-US" altLang="zh-CN" sz="2800"/>
                <a:t>info</a:t>
              </a:r>
              <a:endParaRPr lang="en-US" altLang="zh-CN" sz="2800"/>
            </a:p>
          </p:txBody>
        </p:sp>
        <p:sp>
          <p:nvSpPr>
            <p:cNvPr id="109586" name="Rectangle 17"/>
            <p:cNvSpPr>
              <a:spLocks noChangeArrowheads="1"/>
            </p:cNvSpPr>
            <p:nvPr/>
          </p:nvSpPr>
          <p:spPr bwMode="auto">
            <a:xfrm>
              <a:off x="4138" y="3061"/>
              <a:ext cx="10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en-US" altLang="zh-CN" sz="2800" i="1"/>
                <a:t>pointer</a:t>
              </a:r>
              <a:endParaRPr lang="en-US" altLang="zh-CN" sz="2800" i="1"/>
            </a:p>
          </p:txBody>
        </p:sp>
        <p:sp>
          <p:nvSpPr>
            <p:cNvPr id="109587" name="Rectangle 18"/>
            <p:cNvSpPr>
              <a:spLocks noChangeArrowheads="1"/>
            </p:cNvSpPr>
            <p:nvPr/>
          </p:nvSpPr>
          <p:spPr bwMode="auto">
            <a:xfrm>
              <a:off x="3620" y="3061"/>
              <a:ext cx="574"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en-US" altLang="zh-CN" sz="2800"/>
                <a:t>next</a:t>
              </a:r>
              <a:endParaRPr lang="en-US" altLang="zh-CN" sz="2800"/>
            </a:p>
          </p:txBody>
        </p:sp>
        <p:sp>
          <p:nvSpPr>
            <p:cNvPr id="109588" name="Rectangle 19"/>
            <p:cNvSpPr>
              <a:spLocks noChangeArrowheads="1"/>
            </p:cNvSpPr>
            <p:nvPr/>
          </p:nvSpPr>
          <p:spPr bwMode="auto">
            <a:xfrm>
              <a:off x="2821" y="3061"/>
              <a:ext cx="77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en-US" altLang="zh-CN" sz="2800" i="1"/>
                <a:t>integer</a:t>
              </a:r>
              <a:endParaRPr lang="en-US" altLang="zh-CN" sz="2800" i="1"/>
            </a:p>
          </p:txBody>
        </p:sp>
        <p:sp>
          <p:nvSpPr>
            <p:cNvPr id="109589" name="Rectangle 23"/>
            <p:cNvSpPr>
              <a:spLocks noChangeArrowheads="1"/>
            </p:cNvSpPr>
            <p:nvPr/>
          </p:nvSpPr>
          <p:spPr bwMode="auto">
            <a:xfrm>
              <a:off x="4320" y="3696"/>
              <a:ext cx="524"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en-US" altLang="zh-CN" sz="2800"/>
                <a:t>cell</a:t>
              </a:r>
              <a:endParaRPr lang="en-US" altLang="zh-CN" sz="2800"/>
            </a:p>
          </p:txBody>
        </p:sp>
        <p:sp>
          <p:nvSpPr>
            <p:cNvPr id="109590" name="Line 24"/>
            <p:cNvSpPr>
              <a:spLocks noChangeShapeType="1"/>
            </p:cNvSpPr>
            <p:nvPr/>
          </p:nvSpPr>
          <p:spPr bwMode="auto">
            <a:xfrm>
              <a:off x="4560" y="3360"/>
              <a:ext cx="1" cy="384"/>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181722" name="Rectangle 26"/>
          <p:cNvSpPr>
            <a:spLocks noChangeArrowheads="1"/>
          </p:cNvSpPr>
          <p:nvPr/>
        </p:nvSpPr>
        <p:spPr bwMode="auto">
          <a:xfrm>
            <a:off x="323850" y="5373688"/>
            <a:ext cx="4248150" cy="1081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342900" indent="-342900">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r>
              <a:rPr lang="zh-CN" altLang="en-US"/>
              <a:t>	</a:t>
            </a:r>
            <a:r>
              <a:rPr lang="zh-CN" altLang="en-US" sz="2800"/>
              <a:t>引入环的话，递归定义</a:t>
            </a:r>
            <a:endParaRPr lang="zh-CN" altLang="en-US" sz="2800"/>
          </a:p>
          <a:p>
            <a:r>
              <a:rPr lang="zh-CN" altLang="en-US" sz="2800"/>
              <a:t>的类型名可以替换掉</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81722"/>
                                        </p:tgtEl>
                                        <p:attrNameLst>
                                          <p:attrName>style.visibility</p:attrName>
                                        </p:attrNameLst>
                                      </p:cBhvr>
                                      <p:to>
                                        <p:strVal val="visible"/>
                                      </p:to>
                                    </p:set>
                                    <p:animEffect transition="in" filter="box(in)">
                                      <p:cBhvr>
                                        <p:cTn id="7" dur="500"/>
                                        <p:tgtEl>
                                          <p:spTgt spid="1181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172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zh-CN" altLang="en-US" dirty="0"/>
              <a:t>类型表示中的环</a:t>
            </a:r>
            <a:endParaRPr lang="zh-CN" altLang="en-US" dirty="0"/>
          </a:p>
        </p:txBody>
      </p:sp>
      <p:sp>
        <p:nvSpPr>
          <p:cNvPr id="109571" name="Rectangle 3"/>
          <p:cNvSpPr>
            <a:spLocks noGrp="1" noChangeArrowheads="1"/>
          </p:cNvSpPr>
          <p:nvPr>
            <p:ph type="body" idx="1"/>
          </p:nvPr>
        </p:nvSpPr>
        <p:spPr/>
        <p:txBody>
          <a:bodyPr/>
          <a:lstStyle/>
          <a:p>
            <a:pPr marL="0" indent="0">
              <a:buNone/>
            </a:pPr>
            <a:r>
              <a:rPr lang="en-US" altLang="zh-CN" dirty="0" smtClean="0"/>
              <a:t>type link = </a:t>
            </a:r>
            <a:r>
              <a:rPr lang="en-US" altLang="zh-CN" dirty="0" smtClean="0">
                <a:sym typeface="Symbol" panose="05050102010706020507" pitchFamily="18" charset="2"/>
              </a:rPr>
              <a:t></a:t>
            </a:r>
            <a:r>
              <a:rPr lang="en-US" altLang="zh-CN" dirty="0" smtClean="0"/>
              <a:t> cell ;</a:t>
            </a:r>
            <a:endParaRPr lang="en-US" altLang="zh-CN" dirty="0" smtClean="0"/>
          </a:p>
          <a:p>
            <a:pPr marL="0" indent="0">
              <a:buNone/>
            </a:pPr>
            <a:r>
              <a:rPr lang="en-US" altLang="zh-CN" dirty="0" smtClean="0"/>
              <a:t>cell = record</a:t>
            </a:r>
            <a:endParaRPr lang="en-US" altLang="zh-CN" dirty="0" smtClean="0"/>
          </a:p>
          <a:p>
            <a:pPr marL="0" indent="0">
              <a:buNone/>
            </a:pPr>
            <a:r>
              <a:rPr lang="en-US" altLang="zh-CN" dirty="0" smtClean="0"/>
              <a:t>	info : integer ; </a:t>
            </a:r>
            <a:endParaRPr lang="en-US" altLang="zh-CN" dirty="0" smtClean="0"/>
          </a:p>
          <a:p>
            <a:pPr marL="0" indent="0">
              <a:buNone/>
            </a:pPr>
            <a:r>
              <a:rPr lang="en-US" altLang="zh-CN" dirty="0" smtClean="0"/>
              <a:t>	next : link</a:t>
            </a:r>
            <a:endParaRPr lang="en-US" altLang="zh-CN" dirty="0" smtClean="0"/>
          </a:p>
          <a:p>
            <a:pPr marL="0" indent="0">
              <a:buNone/>
            </a:pPr>
            <a:r>
              <a:rPr lang="en-US" altLang="zh-CN" dirty="0" smtClean="0"/>
              <a:t>end;</a:t>
            </a:r>
            <a:endParaRPr lang="en-US" altLang="zh-CN" dirty="0" smtClean="0"/>
          </a:p>
        </p:txBody>
      </p:sp>
      <p:grpSp>
        <p:nvGrpSpPr>
          <p:cNvPr id="23" name="Group 4"/>
          <p:cNvGrpSpPr/>
          <p:nvPr/>
        </p:nvGrpSpPr>
        <p:grpSpPr bwMode="auto">
          <a:xfrm>
            <a:off x="3581400" y="2971800"/>
            <a:ext cx="5154613" cy="2789238"/>
            <a:chOff x="2256" y="1872"/>
            <a:chExt cx="3247" cy="1757"/>
          </a:xfrm>
        </p:grpSpPr>
        <p:sp>
          <p:nvSpPr>
            <p:cNvPr id="24" name="Rectangle 5"/>
            <p:cNvSpPr>
              <a:spLocks noChangeArrowheads="1"/>
            </p:cNvSpPr>
            <p:nvPr/>
          </p:nvSpPr>
          <p:spPr bwMode="auto">
            <a:xfrm>
              <a:off x="2790" y="1872"/>
              <a:ext cx="1333"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en-US" altLang="zh-CN" sz="2800"/>
                <a:t>cell = </a:t>
              </a:r>
              <a:r>
                <a:rPr lang="en-US" altLang="zh-CN" sz="2800" i="1"/>
                <a:t>record</a:t>
              </a:r>
              <a:endParaRPr lang="en-US" altLang="zh-CN" sz="2800"/>
            </a:p>
          </p:txBody>
        </p:sp>
        <p:sp>
          <p:nvSpPr>
            <p:cNvPr id="25" name="Rectangle 6"/>
            <p:cNvSpPr>
              <a:spLocks noChangeArrowheads="1"/>
            </p:cNvSpPr>
            <p:nvPr/>
          </p:nvSpPr>
          <p:spPr bwMode="auto">
            <a:xfrm>
              <a:off x="3444" y="2233"/>
              <a:ext cx="40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zh-CN" altLang="en-US" sz="2800">
                  <a:sym typeface="Symbol" panose="05050102010706020507" pitchFamily="18" charset="2"/>
                </a:rPr>
                <a:t>，</a:t>
              </a:r>
              <a:endParaRPr lang="zh-CN" altLang="en-US" sz="2800"/>
            </a:p>
          </p:txBody>
        </p:sp>
        <p:sp>
          <p:nvSpPr>
            <p:cNvPr id="26" name="Rectangle 7"/>
            <p:cNvSpPr>
              <a:spLocks noChangeArrowheads="1"/>
            </p:cNvSpPr>
            <p:nvPr/>
          </p:nvSpPr>
          <p:spPr bwMode="auto">
            <a:xfrm>
              <a:off x="2819" y="2642"/>
              <a:ext cx="40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zh-CN" altLang="en-US" sz="2800"/>
                <a:t>:</a:t>
              </a:r>
              <a:endParaRPr lang="zh-CN" altLang="en-US" sz="2800"/>
            </a:p>
          </p:txBody>
        </p:sp>
        <p:sp>
          <p:nvSpPr>
            <p:cNvPr id="27" name="Rectangle 8"/>
            <p:cNvSpPr>
              <a:spLocks noChangeArrowheads="1"/>
            </p:cNvSpPr>
            <p:nvPr/>
          </p:nvSpPr>
          <p:spPr bwMode="auto">
            <a:xfrm>
              <a:off x="4111" y="2642"/>
              <a:ext cx="40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zh-CN" altLang="en-US" sz="2800"/>
                <a:t>:</a:t>
              </a:r>
              <a:endParaRPr lang="zh-CN" altLang="en-US" sz="2800"/>
            </a:p>
          </p:txBody>
        </p:sp>
        <p:sp>
          <p:nvSpPr>
            <p:cNvPr id="28" name="Line 9"/>
            <p:cNvSpPr>
              <a:spLocks noChangeShapeType="1"/>
            </p:cNvSpPr>
            <p:nvPr/>
          </p:nvSpPr>
          <p:spPr bwMode="auto">
            <a:xfrm>
              <a:off x="3552" y="2112"/>
              <a:ext cx="2" cy="19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 name="Line 10"/>
            <p:cNvSpPr>
              <a:spLocks noChangeShapeType="1"/>
            </p:cNvSpPr>
            <p:nvPr/>
          </p:nvSpPr>
          <p:spPr bwMode="auto">
            <a:xfrm>
              <a:off x="4320" y="2880"/>
              <a:ext cx="290" cy="23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 name="Line 11"/>
            <p:cNvSpPr>
              <a:spLocks noChangeShapeType="1"/>
            </p:cNvSpPr>
            <p:nvPr/>
          </p:nvSpPr>
          <p:spPr bwMode="auto">
            <a:xfrm>
              <a:off x="3024" y="2880"/>
              <a:ext cx="290" cy="23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 name="Line 12"/>
            <p:cNvSpPr>
              <a:spLocks noChangeShapeType="1"/>
            </p:cNvSpPr>
            <p:nvPr/>
          </p:nvSpPr>
          <p:spPr bwMode="auto">
            <a:xfrm flipH="1">
              <a:off x="2544" y="2880"/>
              <a:ext cx="290" cy="23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 name="Line 13"/>
            <p:cNvSpPr>
              <a:spLocks noChangeShapeType="1"/>
            </p:cNvSpPr>
            <p:nvPr/>
          </p:nvSpPr>
          <p:spPr bwMode="auto">
            <a:xfrm flipH="1">
              <a:off x="3840" y="2880"/>
              <a:ext cx="291" cy="23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 name="Line 14"/>
            <p:cNvSpPr>
              <a:spLocks noChangeShapeType="1"/>
            </p:cNvSpPr>
            <p:nvPr/>
          </p:nvSpPr>
          <p:spPr bwMode="auto">
            <a:xfrm flipH="1">
              <a:off x="2976" y="2496"/>
              <a:ext cx="493" cy="22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 name="Line 15"/>
            <p:cNvSpPr>
              <a:spLocks noChangeShapeType="1"/>
            </p:cNvSpPr>
            <p:nvPr/>
          </p:nvSpPr>
          <p:spPr bwMode="auto">
            <a:xfrm>
              <a:off x="3696" y="2496"/>
              <a:ext cx="494" cy="22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 name="Rectangle 16"/>
            <p:cNvSpPr>
              <a:spLocks noChangeArrowheads="1"/>
            </p:cNvSpPr>
            <p:nvPr/>
          </p:nvSpPr>
          <p:spPr bwMode="auto">
            <a:xfrm>
              <a:off x="2256" y="3061"/>
              <a:ext cx="578"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en-US" altLang="zh-CN" sz="2800"/>
                <a:t>info</a:t>
              </a:r>
              <a:endParaRPr lang="en-US" altLang="zh-CN" sz="2800"/>
            </a:p>
          </p:txBody>
        </p:sp>
        <p:sp>
          <p:nvSpPr>
            <p:cNvPr id="36" name="Rectangle 17"/>
            <p:cNvSpPr>
              <a:spLocks noChangeArrowheads="1"/>
            </p:cNvSpPr>
            <p:nvPr/>
          </p:nvSpPr>
          <p:spPr bwMode="auto">
            <a:xfrm>
              <a:off x="4138" y="3061"/>
              <a:ext cx="105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en-US" altLang="zh-CN" sz="2800" i="1"/>
                <a:t>pointer</a:t>
              </a:r>
              <a:endParaRPr lang="en-US" altLang="zh-CN" sz="2800" i="1"/>
            </a:p>
          </p:txBody>
        </p:sp>
        <p:sp>
          <p:nvSpPr>
            <p:cNvPr id="37" name="Rectangle 18"/>
            <p:cNvSpPr>
              <a:spLocks noChangeArrowheads="1"/>
            </p:cNvSpPr>
            <p:nvPr/>
          </p:nvSpPr>
          <p:spPr bwMode="auto">
            <a:xfrm>
              <a:off x="3620" y="3061"/>
              <a:ext cx="578"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en-US" altLang="zh-CN" sz="2800" dirty="0"/>
                <a:t>next</a:t>
              </a:r>
              <a:endParaRPr lang="en-US" altLang="zh-CN" sz="2800" dirty="0"/>
            </a:p>
          </p:txBody>
        </p:sp>
        <p:sp>
          <p:nvSpPr>
            <p:cNvPr id="38" name="Rectangle 19"/>
            <p:cNvSpPr>
              <a:spLocks noChangeArrowheads="1"/>
            </p:cNvSpPr>
            <p:nvPr/>
          </p:nvSpPr>
          <p:spPr bwMode="auto">
            <a:xfrm>
              <a:off x="2821" y="3061"/>
              <a:ext cx="781"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en-US" altLang="zh-CN" sz="2800" i="1"/>
                <a:t>integer</a:t>
              </a:r>
              <a:endParaRPr lang="en-US" altLang="zh-CN" sz="2800" i="1"/>
            </a:p>
          </p:txBody>
        </p:sp>
        <p:sp>
          <p:nvSpPr>
            <p:cNvPr id="39" name="Freeform 20"/>
            <p:cNvSpPr/>
            <p:nvPr/>
          </p:nvSpPr>
          <p:spPr bwMode="auto">
            <a:xfrm>
              <a:off x="4065" y="2000"/>
              <a:ext cx="1438" cy="1629"/>
            </a:xfrm>
            <a:custGeom>
              <a:avLst/>
              <a:gdLst>
                <a:gd name="T0" fmla="*/ 741 w 1438"/>
                <a:gd name="T1" fmla="*/ 1321 h 1629"/>
                <a:gd name="T2" fmla="*/ 951 w 1438"/>
                <a:gd name="T3" fmla="*/ 1519 h 1629"/>
                <a:gd name="T4" fmla="*/ 1234 w 1438"/>
                <a:gd name="T5" fmla="*/ 1582 h 1629"/>
                <a:gd name="T6" fmla="*/ 1412 w 1438"/>
                <a:gd name="T7" fmla="*/ 1236 h 1629"/>
                <a:gd name="T8" fmla="*/ 1391 w 1438"/>
                <a:gd name="T9" fmla="*/ 430 h 1629"/>
                <a:gd name="T10" fmla="*/ 1234 w 1438"/>
                <a:gd name="T11" fmla="*/ 95 h 1629"/>
                <a:gd name="T12" fmla="*/ 868 w 1438"/>
                <a:gd name="T13" fmla="*/ 11 h 1629"/>
                <a:gd name="T14" fmla="*/ 0 w 1438"/>
                <a:gd name="T15" fmla="*/ 26 h 162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38" h="1629">
                  <a:moveTo>
                    <a:pt x="741" y="1321"/>
                  </a:moveTo>
                  <a:cubicBezTo>
                    <a:pt x="776" y="1354"/>
                    <a:pt x="869" y="1476"/>
                    <a:pt x="951" y="1519"/>
                  </a:cubicBezTo>
                  <a:cubicBezTo>
                    <a:pt x="1033" y="1562"/>
                    <a:pt x="1157" y="1629"/>
                    <a:pt x="1234" y="1582"/>
                  </a:cubicBezTo>
                  <a:cubicBezTo>
                    <a:pt x="1311" y="1535"/>
                    <a:pt x="1386" y="1428"/>
                    <a:pt x="1412" y="1236"/>
                  </a:cubicBezTo>
                  <a:cubicBezTo>
                    <a:pt x="1438" y="1044"/>
                    <a:pt x="1421" y="620"/>
                    <a:pt x="1391" y="430"/>
                  </a:cubicBezTo>
                  <a:cubicBezTo>
                    <a:pt x="1361" y="240"/>
                    <a:pt x="1321" y="165"/>
                    <a:pt x="1234" y="95"/>
                  </a:cubicBezTo>
                  <a:cubicBezTo>
                    <a:pt x="1147" y="25"/>
                    <a:pt x="1074" y="22"/>
                    <a:pt x="868" y="11"/>
                  </a:cubicBezTo>
                  <a:cubicBezTo>
                    <a:pt x="662" y="0"/>
                    <a:pt x="181" y="23"/>
                    <a:pt x="0" y="26"/>
                  </a:cubicBezTo>
                </a:path>
              </a:pathLst>
            </a:custGeom>
            <a:noFill/>
            <a:ln w="25400">
              <a:solidFill>
                <a:schemeClr val="tx1"/>
              </a:solidFill>
              <a:rou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0" name="Rectangle 26"/>
          <p:cNvSpPr>
            <a:spLocks noChangeArrowheads="1"/>
          </p:cNvSpPr>
          <p:nvPr/>
        </p:nvSpPr>
        <p:spPr bwMode="auto">
          <a:xfrm>
            <a:off x="323850" y="5373688"/>
            <a:ext cx="4248150" cy="1081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342900" indent="-342900">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r>
              <a:rPr lang="zh-CN" altLang="en-US" dirty="0"/>
              <a:t>	</a:t>
            </a:r>
            <a:r>
              <a:rPr lang="zh-CN" altLang="en-US" sz="2800" dirty="0"/>
              <a:t>结构等价测试过程有可</a:t>
            </a:r>
            <a:endParaRPr lang="zh-CN" altLang="en-US" sz="2800" dirty="0"/>
          </a:p>
          <a:p>
            <a:r>
              <a:rPr lang="zh-CN" altLang="en-US" sz="2800" dirty="0"/>
              <a:t>能不终止</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ox(in)">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zh-CN" altLang="en-US" dirty="0" smtClean="0"/>
              <a:t>类型表达式的等价</a:t>
            </a:r>
            <a:endParaRPr lang="zh-CN" altLang="en-US" dirty="0" smtClean="0"/>
          </a:p>
        </p:txBody>
      </p:sp>
      <p:sp>
        <p:nvSpPr>
          <p:cNvPr id="111619" name="Rectangle 3"/>
          <p:cNvSpPr>
            <a:spLocks noGrp="1" noChangeArrowheads="1"/>
          </p:cNvSpPr>
          <p:nvPr>
            <p:ph type="body" idx="1"/>
          </p:nvPr>
        </p:nvSpPr>
        <p:spPr/>
        <p:txBody>
          <a:bodyPr/>
          <a:lstStyle/>
          <a:p>
            <a:r>
              <a:rPr lang="zh-CN" altLang="en-US" dirty="0" smtClean="0"/>
              <a:t> </a:t>
            </a:r>
            <a:r>
              <a:rPr lang="en-US" altLang="zh-CN" dirty="0" smtClean="0"/>
              <a:t>C</a:t>
            </a:r>
            <a:r>
              <a:rPr lang="zh-CN" altLang="en-US" dirty="0" smtClean="0"/>
              <a:t>语言对除了记录（结构体）以外的所有类型使用结构等价，而记录类型用的是名字等价，以避免类型图中的环</a:t>
            </a:r>
            <a:endParaRPr lang="en-US" altLang="zh-CN" dirty="0" smtClean="0"/>
          </a:p>
        </p:txBody>
      </p:sp>
      <p:grpSp>
        <p:nvGrpSpPr>
          <p:cNvPr id="111620" name="Group 4"/>
          <p:cNvGrpSpPr/>
          <p:nvPr/>
        </p:nvGrpSpPr>
        <p:grpSpPr bwMode="auto">
          <a:xfrm>
            <a:off x="3581400" y="2971800"/>
            <a:ext cx="4654550" cy="3303588"/>
            <a:chOff x="2256" y="1872"/>
            <a:chExt cx="2932" cy="2081"/>
          </a:xfrm>
        </p:grpSpPr>
        <p:sp>
          <p:nvSpPr>
            <p:cNvPr id="111621" name="Rectangle 5"/>
            <p:cNvSpPr>
              <a:spLocks noChangeArrowheads="1"/>
            </p:cNvSpPr>
            <p:nvPr/>
          </p:nvSpPr>
          <p:spPr bwMode="auto">
            <a:xfrm>
              <a:off x="2790" y="1872"/>
              <a:ext cx="1323"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en-US" altLang="zh-CN" sz="2800"/>
                <a:t>cell = </a:t>
              </a:r>
              <a:r>
                <a:rPr lang="en-US" altLang="zh-CN" sz="2800" i="1"/>
                <a:t>record</a:t>
              </a:r>
              <a:endParaRPr lang="en-US" altLang="zh-CN" sz="2800"/>
            </a:p>
          </p:txBody>
        </p:sp>
        <p:sp>
          <p:nvSpPr>
            <p:cNvPr id="111622" name="Rectangle 6"/>
            <p:cNvSpPr>
              <a:spLocks noChangeArrowheads="1"/>
            </p:cNvSpPr>
            <p:nvPr/>
          </p:nvSpPr>
          <p:spPr bwMode="auto">
            <a:xfrm>
              <a:off x="3444" y="2233"/>
              <a:ext cx="401"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zh-CN" altLang="en-US" sz="2800">
                  <a:sym typeface="Symbol" panose="05050102010706020507" pitchFamily="18" charset="2"/>
                </a:rPr>
                <a:t>，</a:t>
              </a:r>
              <a:endParaRPr lang="zh-CN" altLang="en-US" sz="2800"/>
            </a:p>
          </p:txBody>
        </p:sp>
        <p:sp>
          <p:nvSpPr>
            <p:cNvPr id="111623" name="Rectangle 7"/>
            <p:cNvSpPr>
              <a:spLocks noChangeArrowheads="1"/>
            </p:cNvSpPr>
            <p:nvPr/>
          </p:nvSpPr>
          <p:spPr bwMode="auto">
            <a:xfrm>
              <a:off x="2819" y="2642"/>
              <a:ext cx="401"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zh-CN" altLang="en-US" sz="2800"/>
                <a:t>:</a:t>
              </a:r>
              <a:endParaRPr lang="zh-CN" altLang="en-US" sz="2800"/>
            </a:p>
          </p:txBody>
        </p:sp>
        <p:sp>
          <p:nvSpPr>
            <p:cNvPr id="111624" name="Rectangle 8"/>
            <p:cNvSpPr>
              <a:spLocks noChangeArrowheads="1"/>
            </p:cNvSpPr>
            <p:nvPr/>
          </p:nvSpPr>
          <p:spPr bwMode="auto">
            <a:xfrm>
              <a:off x="4111" y="2642"/>
              <a:ext cx="401"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zh-CN" altLang="en-US" sz="2800"/>
                <a:t>:</a:t>
              </a:r>
              <a:endParaRPr lang="zh-CN" altLang="en-US" sz="2800"/>
            </a:p>
          </p:txBody>
        </p:sp>
        <p:sp>
          <p:nvSpPr>
            <p:cNvPr id="111625" name="Line 9"/>
            <p:cNvSpPr>
              <a:spLocks noChangeShapeType="1"/>
            </p:cNvSpPr>
            <p:nvPr/>
          </p:nvSpPr>
          <p:spPr bwMode="auto">
            <a:xfrm>
              <a:off x="3552" y="2112"/>
              <a:ext cx="2" cy="19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1626" name="Line 10"/>
            <p:cNvSpPr>
              <a:spLocks noChangeShapeType="1"/>
            </p:cNvSpPr>
            <p:nvPr/>
          </p:nvSpPr>
          <p:spPr bwMode="auto">
            <a:xfrm>
              <a:off x="4320" y="2880"/>
              <a:ext cx="288" cy="23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1627" name="Line 11"/>
            <p:cNvSpPr>
              <a:spLocks noChangeShapeType="1"/>
            </p:cNvSpPr>
            <p:nvPr/>
          </p:nvSpPr>
          <p:spPr bwMode="auto">
            <a:xfrm>
              <a:off x="3024" y="2880"/>
              <a:ext cx="288" cy="23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1628" name="Line 12"/>
            <p:cNvSpPr>
              <a:spLocks noChangeShapeType="1"/>
            </p:cNvSpPr>
            <p:nvPr/>
          </p:nvSpPr>
          <p:spPr bwMode="auto">
            <a:xfrm flipH="1">
              <a:off x="2544" y="2880"/>
              <a:ext cx="288" cy="23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1629" name="Line 13"/>
            <p:cNvSpPr>
              <a:spLocks noChangeShapeType="1"/>
            </p:cNvSpPr>
            <p:nvPr/>
          </p:nvSpPr>
          <p:spPr bwMode="auto">
            <a:xfrm flipH="1">
              <a:off x="3840" y="2880"/>
              <a:ext cx="289" cy="23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1630" name="Line 14"/>
            <p:cNvSpPr>
              <a:spLocks noChangeShapeType="1"/>
            </p:cNvSpPr>
            <p:nvPr/>
          </p:nvSpPr>
          <p:spPr bwMode="auto">
            <a:xfrm flipH="1">
              <a:off x="2976" y="2496"/>
              <a:ext cx="489" cy="22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1631" name="Line 15"/>
            <p:cNvSpPr>
              <a:spLocks noChangeShapeType="1"/>
            </p:cNvSpPr>
            <p:nvPr/>
          </p:nvSpPr>
          <p:spPr bwMode="auto">
            <a:xfrm>
              <a:off x="3696" y="2496"/>
              <a:ext cx="490" cy="22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1632" name="Rectangle 16"/>
            <p:cNvSpPr>
              <a:spLocks noChangeArrowheads="1"/>
            </p:cNvSpPr>
            <p:nvPr/>
          </p:nvSpPr>
          <p:spPr bwMode="auto">
            <a:xfrm>
              <a:off x="2256" y="3061"/>
              <a:ext cx="574"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en-US" altLang="zh-CN" sz="2800"/>
                <a:t>info</a:t>
              </a:r>
              <a:endParaRPr lang="en-US" altLang="zh-CN" sz="2800"/>
            </a:p>
          </p:txBody>
        </p:sp>
        <p:sp>
          <p:nvSpPr>
            <p:cNvPr id="111633" name="Rectangle 17"/>
            <p:cNvSpPr>
              <a:spLocks noChangeArrowheads="1"/>
            </p:cNvSpPr>
            <p:nvPr/>
          </p:nvSpPr>
          <p:spPr bwMode="auto">
            <a:xfrm>
              <a:off x="4138" y="3061"/>
              <a:ext cx="10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en-US" altLang="zh-CN" sz="2800" i="1"/>
                <a:t>pointer</a:t>
              </a:r>
              <a:endParaRPr lang="en-US" altLang="zh-CN" sz="2800" i="1"/>
            </a:p>
          </p:txBody>
        </p:sp>
        <p:sp>
          <p:nvSpPr>
            <p:cNvPr id="111634" name="Rectangle 18"/>
            <p:cNvSpPr>
              <a:spLocks noChangeArrowheads="1"/>
            </p:cNvSpPr>
            <p:nvPr/>
          </p:nvSpPr>
          <p:spPr bwMode="auto">
            <a:xfrm>
              <a:off x="3620" y="3061"/>
              <a:ext cx="574"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en-US" altLang="zh-CN" sz="2800"/>
                <a:t>next</a:t>
              </a:r>
              <a:endParaRPr lang="en-US" altLang="zh-CN" sz="2800"/>
            </a:p>
          </p:txBody>
        </p:sp>
        <p:sp>
          <p:nvSpPr>
            <p:cNvPr id="111635" name="Rectangle 19"/>
            <p:cNvSpPr>
              <a:spLocks noChangeArrowheads="1"/>
            </p:cNvSpPr>
            <p:nvPr/>
          </p:nvSpPr>
          <p:spPr bwMode="auto">
            <a:xfrm>
              <a:off x="2821" y="3061"/>
              <a:ext cx="77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en-US" altLang="zh-CN" sz="2800" i="1"/>
                <a:t>integer</a:t>
              </a:r>
              <a:endParaRPr lang="en-US" altLang="zh-CN" sz="2800" i="1"/>
            </a:p>
          </p:txBody>
        </p:sp>
        <p:sp>
          <p:nvSpPr>
            <p:cNvPr id="111636" name="Rectangle 20"/>
            <p:cNvSpPr>
              <a:spLocks noChangeArrowheads="1"/>
            </p:cNvSpPr>
            <p:nvPr/>
          </p:nvSpPr>
          <p:spPr bwMode="auto">
            <a:xfrm>
              <a:off x="4320" y="3696"/>
              <a:ext cx="524"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en-US" altLang="zh-CN" sz="2800"/>
                <a:t>cell</a:t>
              </a:r>
              <a:endParaRPr lang="en-US" altLang="zh-CN" sz="2800"/>
            </a:p>
          </p:txBody>
        </p:sp>
        <p:sp>
          <p:nvSpPr>
            <p:cNvPr id="111637" name="Line 21"/>
            <p:cNvSpPr>
              <a:spLocks noChangeShapeType="1"/>
            </p:cNvSpPr>
            <p:nvPr/>
          </p:nvSpPr>
          <p:spPr bwMode="auto">
            <a:xfrm>
              <a:off x="4560" y="3360"/>
              <a:ext cx="1" cy="384"/>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dirty="0" smtClean="0"/>
              <a:t>声明语句</a:t>
            </a:r>
            <a:endParaRPr lang="zh-CN" altLang="en-US" dirty="0" smtClean="0"/>
          </a:p>
        </p:txBody>
      </p:sp>
      <p:sp>
        <p:nvSpPr>
          <p:cNvPr id="14339" name="Rectangle 3"/>
          <p:cNvSpPr>
            <a:spLocks noGrp="1" noChangeArrowheads="1"/>
          </p:cNvSpPr>
          <p:nvPr>
            <p:ph type="body" idx="1"/>
          </p:nvPr>
        </p:nvSpPr>
        <p:spPr/>
        <p:txBody>
          <a:bodyPr/>
          <a:lstStyle/>
          <a:p>
            <a:pPr marL="0" indent="0">
              <a:buNone/>
            </a:pPr>
            <a:r>
              <a:rPr lang="zh-CN" altLang="en-US" dirty="0" smtClean="0"/>
              <a:t>下面介绍</a:t>
            </a:r>
            <a:endParaRPr lang="en-US" altLang="zh-CN" dirty="0" smtClean="0"/>
          </a:p>
          <a:p>
            <a:r>
              <a:rPr lang="zh-CN" altLang="en-US" dirty="0" smtClean="0"/>
              <a:t>为局部名字建立符号表条目</a:t>
            </a:r>
            <a:endParaRPr lang="zh-CN" altLang="en-US" dirty="0" smtClean="0"/>
          </a:p>
          <a:p>
            <a:r>
              <a:rPr lang="zh-CN" altLang="en-US" dirty="0" smtClean="0"/>
              <a:t>为它</a:t>
            </a:r>
            <a:r>
              <a:rPr lang="zh-CN" altLang="en-US" dirty="0"/>
              <a:t>确定</a:t>
            </a:r>
            <a:r>
              <a:rPr lang="zh-CN" altLang="en-US" dirty="0" smtClean="0"/>
              <a:t>存储单元的大小和相对地址</a:t>
            </a:r>
            <a:endParaRPr lang="zh-CN" altLang="en-US" dirty="0" smtClean="0"/>
          </a:p>
          <a:p>
            <a:r>
              <a:rPr lang="zh-CN" altLang="en-US" dirty="0" smtClean="0"/>
              <a:t>符号表中包含名字的类型和分配给它的存储单元的相对地址等信息</a:t>
            </a:r>
            <a:endParaRPr lang="zh-CN" altLang="en-US"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dirty="0" smtClean="0"/>
              <a:t>本书的声明语句的文法</a:t>
            </a:r>
            <a:endParaRPr lang="zh-CN" altLang="en-US" dirty="0" smtClean="0"/>
          </a:p>
        </p:txBody>
      </p:sp>
      <p:sp>
        <p:nvSpPr>
          <p:cNvPr id="26627" name="内容占位符 2"/>
          <p:cNvSpPr>
            <a:spLocks noGrp="1"/>
          </p:cNvSpPr>
          <p:nvPr>
            <p:ph idx="1"/>
          </p:nvPr>
        </p:nvSpPr>
        <p:spPr/>
        <p:txBody>
          <a:bodyPr/>
          <a:lstStyle/>
          <a:p>
            <a:r>
              <a:rPr lang="zh-CN" altLang="en-US" dirty="0" smtClean="0"/>
              <a:t>处理基本类型、数组类型、记录类型的文法</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为该文法设计语法制导的翻译，除了计算类型表达式之外，还得进行各种类型的存储布局</a:t>
            </a:r>
            <a:endParaRPr lang="zh-CN" altLang="en-US" dirty="0" smtClean="0"/>
          </a:p>
        </p:txBody>
      </p:sp>
      <p:pic>
        <p:nvPicPr>
          <p:cNvPr id="26628" name="Picture 2"/>
          <p:cNvPicPr>
            <a:picLocks noChangeAspect="1" noChangeArrowheads="1"/>
          </p:cNvPicPr>
          <p:nvPr/>
        </p:nvPicPr>
        <p:blipFill>
          <a:blip r:embed="rId1" cstate="print"/>
          <a:srcRect/>
          <a:stretch>
            <a:fillRect/>
          </a:stretch>
        </p:blipFill>
        <p:spPr bwMode="auto">
          <a:xfrm>
            <a:off x="990600" y="2514600"/>
            <a:ext cx="5167313" cy="1600200"/>
          </a:xfrm>
          <a:prstGeom prst="rect">
            <a:avLst/>
          </a:prstGeom>
          <a:noFill/>
          <a:ln w="38100" algn="ctr">
            <a:noFill/>
            <a:miter lim="800000"/>
            <a:headEnd/>
            <a:tailEnd/>
          </a:ln>
        </p:spPr>
      </p:pic>
      <p:sp>
        <p:nvSpPr>
          <p:cNvPr id="5" name="圆角矩形标注 4"/>
          <p:cNvSpPr/>
          <p:nvPr/>
        </p:nvSpPr>
        <p:spPr>
          <a:xfrm>
            <a:off x="5403421" y="2379664"/>
            <a:ext cx="2860432" cy="512640"/>
          </a:xfrm>
          <a:prstGeom prst="wedgeRoundRectCallout">
            <a:avLst>
              <a:gd name="adj1" fmla="val -74298"/>
              <a:gd name="adj2" fmla="val 31157"/>
              <a:gd name="adj3" fmla="val 16667"/>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rgbClr val="0000FF"/>
                </a:solidFill>
              </a:rPr>
              <a:t>一次仅声明一个名字</a:t>
            </a:r>
            <a:endParaRPr lang="zh-CN" altLang="en-US" sz="2000" dirty="0">
              <a:solidFill>
                <a:srgbClr val="0000FF"/>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smtClean="0"/>
              <a:t>局部变量名的存储布局</a:t>
            </a:r>
            <a:endParaRPr lang="zh-CN" altLang="en-US" smtClean="0"/>
          </a:p>
        </p:txBody>
      </p:sp>
      <p:sp>
        <p:nvSpPr>
          <p:cNvPr id="3" name="内容占位符 2"/>
          <p:cNvSpPr>
            <a:spLocks noGrp="1"/>
          </p:cNvSpPr>
          <p:nvPr>
            <p:ph idx="1"/>
          </p:nvPr>
        </p:nvSpPr>
        <p:spPr>
          <a:xfrm>
            <a:off x="628650" y="1690690"/>
            <a:ext cx="7886700" cy="5167310"/>
          </a:xfrm>
        </p:spPr>
        <p:txBody>
          <a:bodyPr>
            <a:normAutofit/>
          </a:bodyPr>
          <a:lstStyle/>
          <a:p>
            <a:r>
              <a:rPr lang="zh-CN" altLang="en-US" dirty="0" smtClean="0"/>
              <a:t>在编译时刻，根据类型，为每个名字分配一</a:t>
            </a:r>
            <a:r>
              <a:rPr lang="zh-CN" altLang="en-US" dirty="0"/>
              <a:t>个</a:t>
            </a:r>
            <a:r>
              <a:rPr lang="zh-CN" altLang="en-US" dirty="0">
                <a:solidFill>
                  <a:srgbClr val="FF0000"/>
                </a:solidFill>
              </a:rPr>
              <a:t>相对地址</a:t>
            </a:r>
            <a:r>
              <a:rPr lang="zh-CN" altLang="en-US" dirty="0"/>
              <a:t>（相对于数据区域开始位置的偏移</a:t>
            </a:r>
            <a:r>
              <a:rPr lang="zh-CN" altLang="en-US" dirty="0" smtClean="0"/>
              <a:t>量）</a:t>
            </a:r>
            <a:endParaRPr lang="en-US" altLang="zh-CN" dirty="0" smtClean="0"/>
          </a:p>
          <a:p>
            <a:pPr lvl="1"/>
            <a:r>
              <a:rPr lang="zh-CN" altLang="en-US" dirty="0"/>
              <a:t>从变量类型可知该变量在运行时刻需要的</a:t>
            </a:r>
            <a:r>
              <a:rPr lang="zh-CN" altLang="en-US" dirty="0" smtClean="0"/>
              <a:t>内存大小</a:t>
            </a:r>
            <a:endParaRPr lang="en-US" altLang="zh-CN" dirty="0" smtClean="0"/>
          </a:p>
          <a:p>
            <a:r>
              <a:rPr lang="zh-CN" altLang="en-US" dirty="0" smtClean="0"/>
              <a:t>类型和相对地址信息保存在符号表中</a:t>
            </a:r>
            <a:endParaRPr lang="en-US" altLang="zh-CN" dirty="0" smtClean="0"/>
          </a:p>
          <a:p>
            <a:r>
              <a:rPr lang="zh-CN" altLang="en-US" dirty="0" smtClean="0"/>
              <a:t>约定：</a:t>
            </a:r>
            <a:endParaRPr lang="en-US" altLang="zh-CN" dirty="0" smtClean="0"/>
          </a:p>
          <a:p>
            <a:pPr lvl="1"/>
            <a:r>
              <a:rPr lang="zh-CN" altLang="en-US" dirty="0" smtClean="0"/>
              <a:t>存储区域是连续的字节块</a:t>
            </a:r>
            <a:endParaRPr lang="en-US" altLang="zh-CN" dirty="0" smtClean="0"/>
          </a:p>
          <a:p>
            <a:pPr lvl="1"/>
            <a:r>
              <a:rPr lang="zh-CN" altLang="en-US" dirty="0" smtClean="0"/>
              <a:t>字节是可寻址的最小内存单位</a:t>
            </a:r>
            <a:endParaRPr lang="en-US" altLang="zh-CN" dirty="0" smtClean="0"/>
          </a:p>
          <a:p>
            <a:pPr lvl="1"/>
            <a:r>
              <a:rPr lang="zh-CN" altLang="en-US" dirty="0" smtClean="0"/>
              <a:t>一个字节通常是</a:t>
            </a:r>
            <a:r>
              <a:rPr lang="en-US" altLang="zh-CN" dirty="0" smtClean="0"/>
              <a:t>8</a:t>
            </a:r>
            <a:r>
              <a:rPr lang="zh-CN" altLang="en-US" dirty="0" smtClean="0"/>
              <a:t>个二进制位，若干字节组成一个机器字</a:t>
            </a:r>
            <a:endParaRPr lang="en-US" altLang="zh-CN" dirty="0" smtClean="0"/>
          </a:p>
          <a:p>
            <a:r>
              <a:rPr lang="zh-CN" altLang="en-US" dirty="0" smtClean="0"/>
              <a:t>类型的宽度：该类型一个对象所需的存储单元的数量。比如，一个整型数的宽度是</a:t>
            </a:r>
            <a:r>
              <a:rPr lang="en-US" altLang="zh-CN" dirty="0" smtClean="0"/>
              <a:t>4</a:t>
            </a:r>
            <a:r>
              <a:rPr lang="zh-CN" altLang="en-US" dirty="0"/>
              <a:t>；</a:t>
            </a:r>
            <a:r>
              <a:rPr lang="zh-CN" altLang="en-US" dirty="0" smtClean="0"/>
              <a:t>一个浮点数的宽度是</a:t>
            </a:r>
            <a:r>
              <a:rPr lang="en-US" altLang="zh-CN" dirty="0" smtClean="0"/>
              <a:t>8</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dissolve">
                                      <p:cBhvr>
                                        <p:cTn id="7" dur="500"/>
                                        <p:tgtEl>
                                          <p:spTgt spid="3">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dissolve">
                                      <p:cBhvr>
                                        <p:cTn id="10" dur="500"/>
                                        <p:tgtEl>
                                          <p:spTgt spid="3">
                                            <p:txEl>
                                              <p:pRg st="4" end="4"/>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dissolve">
                                      <p:cBhvr>
                                        <p:cTn id="13" dur="500"/>
                                        <p:tgtEl>
                                          <p:spTgt spid="3">
                                            <p:txEl>
                                              <p:pRg st="5" end="5"/>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dissolve">
                                      <p:cBhvr>
                                        <p:cTn id="16" dur="500"/>
                                        <p:tgtEl>
                                          <p:spTgt spid="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dissolve">
                                      <p:cBhvr>
                                        <p:cTn id="2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628650" y="365126"/>
            <a:ext cx="8034704" cy="1325563"/>
          </a:xfrm>
        </p:spPr>
        <p:txBody>
          <a:bodyPr/>
          <a:lstStyle/>
          <a:p>
            <a:r>
              <a:rPr lang="zh-CN" altLang="en-US" dirty="0" smtClean="0"/>
              <a:t>计算数组类型和宽度的翻译方案</a:t>
            </a:r>
            <a:endParaRPr lang="zh-CN" altLang="en-US" dirty="0" smtClean="0"/>
          </a:p>
        </p:txBody>
      </p:sp>
      <p:sp>
        <p:nvSpPr>
          <p:cNvPr id="28675" name="内容占位符 2"/>
          <p:cNvSpPr>
            <a:spLocks noGrp="1"/>
          </p:cNvSpPr>
          <p:nvPr>
            <p:ph idx="1"/>
          </p:nvPr>
        </p:nvSpPr>
        <p:spPr>
          <a:xfrm>
            <a:off x="628650" y="1690689"/>
            <a:ext cx="7886700" cy="5014911"/>
          </a:xfrm>
        </p:spPr>
        <p:txBody>
          <a:bodyPr>
            <a:normAutofit fontScale="92500" lnSpcReduction="10000"/>
          </a:bodyPr>
          <a:lstStyle/>
          <a:p>
            <a:pPr marL="0" indent="0">
              <a:buNone/>
            </a:pPr>
            <a:r>
              <a:rPr lang="en-US" altLang="zh-CN" dirty="0" smtClean="0"/>
              <a:t>T → B</a:t>
            </a:r>
            <a:endParaRPr lang="en-US" altLang="zh-CN" dirty="0" smtClean="0"/>
          </a:p>
          <a:p>
            <a:pPr marL="0" indent="0">
              <a:buNone/>
            </a:pPr>
            <a:r>
              <a:rPr lang="en-US" altLang="zh-CN" dirty="0" smtClean="0"/>
              <a:t>        C</a:t>
            </a:r>
            <a:endParaRPr lang="en-US" altLang="zh-CN" dirty="0" smtClean="0"/>
          </a:p>
          <a:p>
            <a:pPr marL="0" indent="0">
              <a:buNone/>
            </a:pPr>
            <a:endParaRPr lang="en-US" altLang="zh-CN" dirty="0" smtClean="0"/>
          </a:p>
          <a:p>
            <a:pPr marL="0" indent="0">
              <a:buNone/>
            </a:pPr>
            <a:r>
              <a:rPr lang="en-US" altLang="zh-CN" dirty="0" smtClean="0"/>
              <a:t>B → </a:t>
            </a:r>
            <a:r>
              <a:rPr lang="en-US" altLang="zh-CN" dirty="0" err="1" smtClean="0"/>
              <a:t>int</a:t>
            </a:r>
            <a:endParaRPr lang="en-US" altLang="zh-CN" dirty="0" smtClean="0"/>
          </a:p>
          <a:p>
            <a:pPr marL="0" indent="0">
              <a:buNone/>
            </a:pPr>
            <a:r>
              <a:rPr lang="en-US" altLang="zh-CN" dirty="0" smtClean="0"/>
              <a:t>  </a:t>
            </a:r>
            <a:endParaRPr lang="en-US" altLang="zh-CN" dirty="0" smtClean="0"/>
          </a:p>
          <a:p>
            <a:pPr marL="0" indent="0">
              <a:buNone/>
            </a:pPr>
            <a:r>
              <a:rPr lang="en-US" altLang="zh-CN" dirty="0" smtClean="0"/>
              <a:t>B → float</a:t>
            </a:r>
            <a:endParaRPr lang="en-US" altLang="zh-CN" dirty="0" smtClean="0"/>
          </a:p>
          <a:p>
            <a:pPr marL="0" indent="0">
              <a:buNone/>
            </a:pPr>
            <a:endParaRPr lang="en-US" altLang="zh-CN" dirty="0" smtClean="0"/>
          </a:p>
          <a:p>
            <a:pPr marL="0" indent="0">
              <a:buNone/>
            </a:pPr>
            <a:r>
              <a:rPr lang="en-US" altLang="zh-CN" dirty="0" smtClean="0"/>
              <a:t>C → </a:t>
            </a:r>
            <a:r>
              <a:rPr lang="el-GR" altLang="zh-CN" dirty="0" smtClean="0"/>
              <a:t>ε</a:t>
            </a:r>
            <a:endParaRPr lang="en-US" altLang="zh-CN" dirty="0" smtClean="0"/>
          </a:p>
          <a:p>
            <a:pPr marL="0" indent="0">
              <a:buNone/>
            </a:pPr>
            <a:endParaRPr lang="en-US" altLang="zh-CN" dirty="0" smtClean="0"/>
          </a:p>
          <a:p>
            <a:pPr marL="0" indent="0">
              <a:buNone/>
            </a:pPr>
            <a:r>
              <a:rPr lang="en-US" altLang="zh-CN" dirty="0" smtClean="0"/>
              <a:t>C →[</a:t>
            </a:r>
            <a:r>
              <a:rPr lang="en-US" altLang="zh-CN" b="1" dirty="0" err="1" smtClean="0"/>
              <a:t>num</a:t>
            </a:r>
            <a:r>
              <a:rPr lang="en-US" altLang="zh-CN" dirty="0" smtClean="0"/>
              <a:t>] C</a:t>
            </a:r>
            <a:r>
              <a:rPr lang="en-US" altLang="zh-CN" baseline="-25000" dirty="0" smtClean="0"/>
              <a:t>1</a:t>
            </a:r>
            <a:endParaRPr lang="en-US" altLang="zh-CN" dirty="0" smtClean="0"/>
          </a:p>
          <a:p>
            <a:pPr marL="0" indent="0">
              <a:buNone/>
            </a:pPr>
            <a:r>
              <a:rPr lang="en-US" altLang="zh-CN" dirty="0" smtClean="0"/>
              <a:t>                           </a:t>
            </a:r>
            <a:endParaRPr lang="zh-CN" altLang="en-US" dirty="0" smtClean="0"/>
          </a:p>
        </p:txBody>
      </p:sp>
      <p:sp>
        <p:nvSpPr>
          <p:cNvPr id="6" name="文本框 5"/>
          <p:cNvSpPr txBox="1"/>
          <p:nvPr/>
        </p:nvSpPr>
        <p:spPr>
          <a:xfrm>
            <a:off x="6133494" y="3016252"/>
            <a:ext cx="2529860" cy="400110"/>
          </a:xfrm>
          <a:prstGeom prst="rect">
            <a:avLst/>
          </a:prstGeom>
          <a:noFill/>
        </p:spPr>
        <p:txBody>
          <a:bodyPr wrap="none" rtlCol="0">
            <a:spAutoFit/>
          </a:bodyPr>
          <a:lstStyle/>
          <a:p>
            <a:r>
              <a:rPr lang="zh-CN" altLang="en-US" sz="2000" dirty="0" smtClean="0">
                <a:solidFill>
                  <a:srgbClr val="0000FF"/>
                </a:solidFill>
              </a:rPr>
              <a:t>综合属性</a:t>
            </a:r>
            <a:r>
              <a:rPr lang="en-US" altLang="zh-CN" sz="2000" dirty="0" smtClean="0">
                <a:solidFill>
                  <a:srgbClr val="0000FF"/>
                </a:solidFill>
              </a:rPr>
              <a:t>type</a:t>
            </a:r>
            <a:r>
              <a:rPr lang="zh-CN" altLang="en-US" sz="2000" dirty="0" smtClean="0">
                <a:solidFill>
                  <a:srgbClr val="0000FF"/>
                </a:solidFill>
              </a:rPr>
              <a:t>和</a:t>
            </a:r>
            <a:r>
              <a:rPr lang="en-US" altLang="zh-CN" sz="2000" dirty="0" smtClean="0">
                <a:solidFill>
                  <a:srgbClr val="0000FF"/>
                </a:solidFill>
              </a:rPr>
              <a:t>width</a:t>
            </a:r>
            <a:endParaRPr lang="zh-CN" altLang="en-US" sz="20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建立组合编译的做法</a:t>
            </a:r>
            <a:endParaRPr lang="zh-CN" altLang="en-US" smtClean="0"/>
          </a:p>
        </p:txBody>
      </p:sp>
      <p:sp>
        <p:nvSpPr>
          <p:cNvPr id="7171" name="Rectangle 5"/>
          <p:cNvSpPr>
            <a:spLocks noChangeArrowheads="1"/>
          </p:cNvSpPr>
          <p:nvPr/>
        </p:nvSpPr>
        <p:spPr bwMode="auto">
          <a:xfrm>
            <a:off x="1530350" y="4940300"/>
            <a:ext cx="2625725" cy="346075"/>
          </a:xfrm>
          <a:prstGeom prst="rect">
            <a:avLst/>
          </a:prstGeom>
          <a:noFill/>
          <a:ln w="9525">
            <a:solidFill>
              <a:schemeClr val="tx1"/>
            </a:solidFill>
            <a:miter lim="800000"/>
          </a:ln>
        </p:spPr>
        <p:txBody>
          <a:bodyPr wrap="none" anchor="ctr"/>
          <a:lstStyle/>
          <a:p>
            <a:r>
              <a:rPr lang="en-US" altLang="zh-TW" b="1">
                <a:solidFill>
                  <a:schemeClr val="tx1"/>
                </a:solidFill>
                <a:ea typeface="PMingLiU" pitchFamily="18" charset="-120"/>
              </a:rPr>
              <a:t>Target-1 Code Generator</a:t>
            </a:r>
            <a:endParaRPr lang="en-US" altLang="zh-TW" b="1">
              <a:solidFill>
                <a:schemeClr val="tx1"/>
              </a:solidFill>
              <a:ea typeface="PMingLiU" pitchFamily="18" charset="-120"/>
            </a:endParaRPr>
          </a:p>
        </p:txBody>
      </p:sp>
      <p:sp>
        <p:nvSpPr>
          <p:cNvPr id="7172" name="Rectangle 6"/>
          <p:cNvSpPr>
            <a:spLocks noChangeArrowheads="1"/>
          </p:cNvSpPr>
          <p:nvPr/>
        </p:nvSpPr>
        <p:spPr bwMode="auto">
          <a:xfrm>
            <a:off x="5224463" y="4940300"/>
            <a:ext cx="2625725" cy="346075"/>
          </a:xfrm>
          <a:prstGeom prst="rect">
            <a:avLst/>
          </a:prstGeom>
          <a:noFill/>
          <a:ln w="9525">
            <a:solidFill>
              <a:schemeClr val="tx1"/>
            </a:solidFill>
            <a:miter lim="800000"/>
          </a:ln>
        </p:spPr>
        <p:txBody>
          <a:bodyPr wrap="none" anchor="ctr"/>
          <a:lstStyle/>
          <a:p>
            <a:r>
              <a:rPr lang="en-US" altLang="zh-TW" b="1">
                <a:solidFill>
                  <a:schemeClr val="tx1"/>
                </a:solidFill>
                <a:ea typeface="PMingLiU" pitchFamily="18" charset="-120"/>
              </a:rPr>
              <a:t>Target-2 Code Generator</a:t>
            </a:r>
            <a:endParaRPr lang="en-US" altLang="zh-TW" b="1">
              <a:solidFill>
                <a:schemeClr val="tx1"/>
              </a:solidFill>
              <a:ea typeface="PMingLiU" pitchFamily="18" charset="-120"/>
            </a:endParaRPr>
          </a:p>
        </p:txBody>
      </p:sp>
      <p:sp>
        <p:nvSpPr>
          <p:cNvPr id="7173" name="Rectangle 7"/>
          <p:cNvSpPr>
            <a:spLocks noChangeArrowheads="1"/>
          </p:cNvSpPr>
          <p:nvPr/>
        </p:nvSpPr>
        <p:spPr bwMode="auto">
          <a:xfrm>
            <a:off x="3087688" y="3897313"/>
            <a:ext cx="3205162" cy="346075"/>
          </a:xfrm>
          <a:prstGeom prst="rect">
            <a:avLst/>
          </a:prstGeom>
          <a:noFill/>
          <a:ln w="9525">
            <a:solidFill>
              <a:schemeClr val="tx1"/>
            </a:solidFill>
            <a:miter lim="800000"/>
          </a:ln>
        </p:spPr>
        <p:txBody>
          <a:bodyPr wrap="none" anchor="ctr"/>
          <a:lstStyle/>
          <a:p>
            <a:r>
              <a:rPr lang="en-US" altLang="zh-TW" b="1">
                <a:solidFill>
                  <a:schemeClr val="tx1"/>
                </a:solidFill>
                <a:ea typeface="PMingLiU" pitchFamily="18" charset="-120"/>
              </a:rPr>
              <a:t>Intermediate-code Optimizer</a:t>
            </a:r>
            <a:endParaRPr lang="en-US" altLang="zh-TW" b="1">
              <a:solidFill>
                <a:schemeClr val="tx1"/>
              </a:solidFill>
              <a:ea typeface="PMingLiU" pitchFamily="18" charset="-120"/>
            </a:endParaRPr>
          </a:p>
        </p:txBody>
      </p:sp>
      <p:sp>
        <p:nvSpPr>
          <p:cNvPr id="7174" name="Rectangle 8"/>
          <p:cNvSpPr>
            <a:spLocks noChangeArrowheads="1"/>
          </p:cNvSpPr>
          <p:nvPr/>
        </p:nvSpPr>
        <p:spPr bwMode="auto">
          <a:xfrm>
            <a:off x="1587500" y="2730500"/>
            <a:ext cx="2625725" cy="346075"/>
          </a:xfrm>
          <a:prstGeom prst="rect">
            <a:avLst/>
          </a:prstGeom>
          <a:noFill/>
          <a:ln w="9525">
            <a:solidFill>
              <a:schemeClr val="tx1"/>
            </a:solidFill>
            <a:miter lim="800000"/>
          </a:ln>
        </p:spPr>
        <p:txBody>
          <a:bodyPr wrap="none" anchor="ctr"/>
          <a:lstStyle/>
          <a:p>
            <a:r>
              <a:rPr lang="en-US" altLang="zh-TW" b="1">
                <a:solidFill>
                  <a:schemeClr val="tx1"/>
                </a:solidFill>
                <a:ea typeface="PMingLiU" pitchFamily="18" charset="-120"/>
              </a:rPr>
              <a:t>Language-1 Front End</a:t>
            </a:r>
            <a:endParaRPr lang="en-US" altLang="zh-TW" b="1">
              <a:solidFill>
                <a:schemeClr val="tx1"/>
              </a:solidFill>
              <a:ea typeface="PMingLiU" pitchFamily="18" charset="-120"/>
            </a:endParaRPr>
          </a:p>
        </p:txBody>
      </p:sp>
      <p:sp>
        <p:nvSpPr>
          <p:cNvPr id="7175" name="Text Box 9"/>
          <p:cNvSpPr txBox="1">
            <a:spLocks noChangeArrowheads="1"/>
          </p:cNvSpPr>
          <p:nvPr/>
        </p:nvSpPr>
        <p:spPr bwMode="auto">
          <a:xfrm>
            <a:off x="2070100" y="1968500"/>
            <a:ext cx="1665288" cy="674688"/>
          </a:xfrm>
          <a:prstGeom prst="rect">
            <a:avLst/>
          </a:prstGeom>
          <a:noFill/>
          <a:ln w="9525">
            <a:solidFill>
              <a:schemeClr val="tx1"/>
            </a:solidFill>
            <a:miter lim="800000"/>
          </a:ln>
        </p:spPr>
        <p:txBody>
          <a:bodyPr wrap="none">
            <a:spAutoFit/>
          </a:bodyPr>
          <a:lstStyle/>
          <a:p>
            <a:pPr>
              <a:lnSpc>
                <a:spcPct val="80000"/>
              </a:lnSpc>
            </a:pPr>
            <a:r>
              <a:rPr lang="en-US" altLang="zh-TW">
                <a:solidFill>
                  <a:schemeClr val="tx1"/>
                </a:solidFill>
                <a:ea typeface="PMingLiU" pitchFamily="18" charset="-120"/>
              </a:rPr>
              <a:t>Source program</a:t>
            </a:r>
            <a:endParaRPr lang="en-US" altLang="zh-TW">
              <a:solidFill>
                <a:schemeClr val="tx1"/>
              </a:solidFill>
              <a:ea typeface="PMingLiU" pitchFamily="18" charset="-120"/>
            </a:endParaRPr>
          </a:p>
          <a:p>
            <a:pPr>
              <a:lnSpc>
                <a:spcPct val="80000"/>
              </a:lnSpc>
            </a:pPr>
            <a:r>
              <a:rPr lang="en-US" altLang="zh-TW">
                <a:solidFill>
                  <a:schemeClr val="tx1"/>
                </a:solidFill>
                <a:ea typeface="PMingLiU" pitchFamily="18" charset="-120"/>
              </a:rPr>
              <a:t>in Language-1</a:t>
            </a:r>
            <a:endParaRPr lang="en-US" altLang="zh-TW">
              <a:solidFill>
                <a:schemeClr val="tx1"/>
              </a:solidFill>
              <a:ea typeface="PMingLiU" pitchFamily="18" charset="-120"/>
            </a:endParaRPr>
          </a:p>
        </p:txBody>
      </p:sp>
      <p:sp>
        <p:nvSpPr>
          <p:cNvPr id="7176" name="Line 10"/>
          <p:cNvSpPr>
            <a:spLocks noChangeShapeType="1"/>
          </p:cNvSpPr>
          <p:nvPr/>
        </p:nvSpPr>
        <p:spPr bwMode="auto">
          <a:xfrm>
            <a:off x="2900363" y="2481263"/>
            <a:ext cx="0" cy="257175"/>
          </a:xfrm>
          <a:prstGeom prst="line">
            <a:avLst/>
          </a:prstGeom>
          <a:noFill/>
          <a:ln w="9525">
            <a:solidFill>
              <a:schemeClr val="tx1"/>
            </a:solidFill>
            <a:round/>
          </a:ln>
        </p:spPr>
        <p:txBody>
          <a:bodyPr wrap="none" anchor="ctr"/>
          <a:lstStyle/>
          <a:p>
            <a:endParaRPr lang="zh-CN" altLang="en-US"/>
          </a:p>
        </p:txBody>
      </p:sp>
      <p:sp>
        <p:nvSpPr>
          <p:cNvPr id="7177" name="Rectangle 11"/>
          <p:cNvSpPr>
            <a:spLocks noChangeArrowheads="1"/>
          </p:cNvSpPr>
          <p:nvPr/>
        </p:nvSpPr>
        <p:spPr bwMode="auto">
          <a:xfrm>
            <a:off x="5167313" y="2730500"/>
            <a:ext cx="2625725" cy="346075"/>
          </a:xfrm>
          <a:prstGeom prst="rect">
            <a:avLst/>
          </a:prstGeom>
          <a:noFill/>
          <a:ln w="9525">
            <a:solidFill>
              <a:schemeClr val="tx1"/>
            </a:solidFill>
            <a:miter lim="800000"/>
          </a:ln>
        </p:spPr>
        <p:txBody>
          <a:bodyPr wrap="none" anchor="ctr"/>
          <a:lstStyle/>
          <a:p>
            <a:r>
              <a:rPr lang="en-US" altLang="zh-TW" b="1">
                <a:solidFill>
                  <a:schemeClr val="tx1"/>
                </a:solidFill>
                <a:ea typeface="PMingLiU" pitchFamily="18" charset="-120"/>
              </a:rPr>
              <a:t>Language-2 Front End</a:t>
            </a:r>
            <a:endParaRPr lang="en-US" altLang="zh-TW" b="1">
              <a:solidFill>
                <a:schemeClr val="tx1"/>
              </a:solidFill>
              <a:ea typeface="PMingLiU" pitchFamily="18" charset="-120"/>
            </a:endParaRPr>
          </a:p>
        </p:txBody>
      </p:sp>
      <p:sp>
        <p:nvSpPr>
          <p:cNvPr id="7178" name="Text Box 12"/>
          <p:cNvSpPr txBox="1">
            <a:spLocks noChangeArrowheads="1"/>
          </p:cNvSpPr>
          <p:nvPr/>
        </p:nvSpPr>
        <p:spPr bwMode="auto">
          <a:xfrm>
            <a:off x="5649913" y="1968500"/>
            <a:ext cx="1665287" cy="674688"/>
          </a:xfrm>
          <a:prstGeom prst="rect">
            <a:avLst/>
          </a:prstGeom>
          <a:noFill/>
          <a:ln w="9525">
            <a:solidFill>
              <a:schemeClr val="tx1"/>
            </a:solidFill>
            <a:miter lim="800000"/>
          </a:ln>
        </p:spPr>
        <p:txBody>
          <a:bodyPr wrap="none">
            <a:spAutoFit/>
          </a:bodyPr>
          <a:lstStyle/>
          <a:p>
            <a:pPr>
              <a:lnSpc>
                <a:spcPct val="80000"/>
              </a:lnSpc>
            </a:pPr>
            <a:r>
              <a:rPr lang="en-US" altLang="zh-TW">
                <a:solidFill>
                  <a:schemeClr val="tx1"/>
                </a:solidFill>
                <a:ea typeface="PMingLiU" pitchFamily="18" charset="-120"/>
              </a:rPr>
              <a:t>Source program</a:t>
            </a:r>
            <a:endParaRPr lang="en-US" altLang="zh-TW">
              <a:solidFill>
                <a:schemeClr val="tx1"/>
              </a:solidFill>
              <a:ea typeface="PMingLiU" pitchFamily="18" charset="-120"/>
            </a:endParaRPr>
          </a:p>
          <a:p>
            <a:pPr>
              <a:lnSpc>
                <a:spcPct val="80000"/>
              </a:lnSpc>
            </a:pPr>
            <a:r>
              <a:rPr lang="en-US" altLang="zh-TW">
                <a:solidFill>
                  <a:schemeClr val="tx1"/>
                </a:solidFill>
                <a:ea typeface="PMingLiU" pitchFamily="18" charset="-120"/>
              </a:rPr>
              <a:t>in Language-2</a:t>
            </a:r>
            <a:endParaRPr lang="en-US" altLang="zh-TW">
              <a:solidFill>
                <a:schemeClr val="tx1"/>
              </a:solidFill>
              <a:ea typeface="PMingLiU" pitchFamily="18" charset="-120"/>
            </a:endParaRPr>
          </a:p>
        </p:txBody>
      </p:sp>
      <p:sp>
        <p:nvSpPr>
          <p:cNvPr id="7179" name="Line 13"/>
          <p:cNvSpPr>
            <a:spLocks noChangeShapeType="1"/>
          </p:cNvSpPr>
          <p:nvPr/>
        </p:nvSpPr>
        <p:spPr bwMode="auto">
          <a:xfrm>
            <a:off x="6480175" y="2481263"/>
            <a:ext cx="0" cy="257175"/>
          </a:xfrm>
          <a:prstGeom prst="line">
            <a:avLst/>
          </a:prstGeom>
          <a:noFill/>
          <a:ln w="9525">
            <a:solidFill>
              <a:schemeClr val="tx1"/>
            </a:solidFill>
            <a:round/>
          </a:ln>
        </p:spPr>
        <p:txBody>
          <a:bodyPr wrap="none" anchor="ctr"/>
          <a:lstStyle/>
          <a:p>
            <a:endParaRPr lang="zh-CN" altLang="en-US"/>
          </a:p>
        </p:txBody>
      </p:sp>
      <p:sp>
        <p:nvSpPr>
          <p:cNvPr id="7180" name="Text Box 14"/>
          <p:cNvSpPr txBox="1">
            <a:spLocks noChangeArrowheads="1"/>
          </p:cNvSpPr>
          <p:nvPr/>
        </p:nvSpPr>
        <p:spPr bwMode="auto">
          <a:xfrm>
            <a:off x="3125788" y="3286125"/>
            <a:ext cx="3330575" cy="376238"/>
          </a:xfrm>
          <a:prstGeom prst="rect">
            <a:avLst/>
          </a:prstGeom>
          <a:noFill/>
          <a:ln w="9525">
            <a:solidFill>
              <a:schemeClr val="tx1"/>
            </a:solidFill>
            <a:miter lim="800000"/>
          </a:ln>
        </p:spPr>
        <p:txBody>
          <a:bodyPr wrap="none">
            <a:spAutoFit/>
          </a:bodyPr>
          <a:lstStyle/>
          <a:p>
            <a:r>
              <a:rPr lang="en-US" altLang="zh-TW">
                <a:solidFill>
                  <a:schemeClr val="tx1"/>
                </a:solidFill>
                <a:ea typeface="PMingLiU" pitchFamily="18" charset="-120"/>
              </a:rPr>
              <a:t>Non-optimized Intermediate Code</a:t>
            </a:r>
            <a:endParaRPr lang="en-US" altLang="zh-TW">
              <a:solidFill>
                <a:schemeClr val="tx1"/>
              </a:solidFill>
              <a:ea typeface="PMingLiU" pitchFamily="18" charset="-120"/>
            </a:endParaRPr>
          </a:p>
        </p:txBody>
      </p:sp>
      <p:sp>
        <p:nvSpPr>
          <p:cNvPr id="7181" name="Line 15"/>
          <p:cNvSpPr>
            <a:spLocks noChangeShapeType="1"/>
          </p:cNvSpPr>
          <p:nvPr/>
        </p:nvSpPr>
        <p:spPr bwMode="auto">
          <a:xfrm>
            <a:off x="2901950" y="3095625"/>
            <a:ext cx="823913" cy="269875"/>
          </a:xfrm>
          <a:prstGeom prst="line">
            <a:avLst/>
          </a:prstGeom>
          <a:noFill/>
          <a:ln w="9525">
            <a:solidFill>
              <a:schemeClr val="tx1"/>
            </a:solidFill>
            <a:round/>
          </a:ln>
        </p:spPr>
        <p:txBody>
          <a:bodyPr wrap="none" anchor="ctr"/>
          <a:lstStyle/>
          <a:p>
            <a:endParaRPr lang="zh-CN" altLang="en-US"/>
          </a:p>
        </p:txBody>
      </p:sp>
      <p:sp>
        <p:nvSpPr>
          <p:cNvPr id="7182" name="Line 16"/>
          <p:cNvSpPr>
            <a:spLocks noChangeShapeType="1"/>
          </p:cNvSpPr>
          <p:nvPr/>
        </p:nvSpPr>
        <p:spPr bwMode="auto">
          <a:xfrm flipH="1">
            <a:off x="5653088" y="3095625"/>
            <a:ext cx="823912" cy="269875"/>
          </a:xfrm>
          <a:prstGeom prst="line">
            <a:avLst/>
          </a:prstGeom>
          <a:noFill/>
          <a:ln w="9525">
            <a:solidFill>
              <a:schemeClr val="tx1"/>
            </a:solidFill>
            <a:round/>
          </a:ln>
        </p:spPr>
        <p:txBody>
          <a:bodyPr wrap="none" anchor="ctr"/>
          <a:lstStyle/>
          <a:p>
            <a:endParaRPr lang="zh-CN" altLang="en-US"/>
          </a:p>
        </p:txBody>
      </p:sp>
      <p:sp>
        <p:nvSpPr>
          <p:cNvPr id="7183" name="Line 17"/>
          <p:cNvSpPr>
            <a:spLocks noChangeShapeType="1"/>
          </p:cNvSpPr>
          <p:nvPr/>
        </p:nvSpPr>
        <p:spPr bwMode="auto">
          <a:xfrm>
            <a:off x="4691063" y="3649663"/>
            <a:ext cx="0" cy="257175"/>
          </a:xfrm>
          <a:prstGeom prst="line">
            <a:avLst/>
          </a:prstGeom>
          <a:noFill/>
          <a:ln w="9525">
            <a:solidFill>
              <a:schemeClr val="tx1"/>
            </a:solidFill>
            <a:round/>
          </a:ln>
        </p:spPr>
        <p:txBody>
          <a:bodyPr wrap="none" anchor="ctr"/>
          <a:lstStyle/>
          <a:p>
            <a:endParaRPr lang="zh-CN" altLang="en-US"/>
          </a:p>
        </p:txBody>
      </p:sp>
      <p:sp>
        <p:nvSpPr>
          <p:cNvPr id="7184" name="Line 18"/>
          <p:cNvSpPr>
            <a:spLocks noChangeShapeType="1"/>
          </p:cNvSpPr>
          <p:nvPr/>
        </p:nvSpPr>
        <p:spPr bwMode="auto">
          <a:xfrm>
            <a:off x="4691063" y="4265613"/>
            <a:ext cx="0" cy="257175"/>
          </a:xfrm>
          <a:prstGeom prst="line">
            <a:avLst/>
          </a:prstGeom>
          <a:noFill/>
          <a:ln w="9525">
            <a:solidFill>
              <a:schemeClr val="tx1"/>
            </a:solidFill>
            <a:round/>
          </a:ln>
        </p:spPr>
        <p:txBody>
          <a:bodyPr wrap="none" anchor="ctr"/>
          <a:lstStyle/>
          <a:p>
            <a:endParaRPr lang="zh-CN" altLang="en-US"/>
          </a:p>
        </p:txBody>
      </p:sp>
      <p:sp>
        <p:nvSpPr>
          <p:cNvPr id="7185" name="Line 19"/>
          <p:cNvSpPr>
            <a:spLocks noChangeShapeType="1"/>
          </p:cNvSpPr>
          <p:nvPr/>
        </p:nvSpPr>
        <p:spPr bwMode="auto">
          <a:xfrm flipV="1">
            <a:off x="2903538" y="4729163"/>
            <a:ext cx="823912" cy="204787"/>
          </a:xfrm>
          <a:prstGeom prst="line">
            <a:avLst/>
          </a:prstGeom>
          <a:noFill/>
          <a:ln w="9525">
            <a:solidFill>
              <a:schemeClr val="tx1"/>
            </a:solidFill>
            <a:round/>
          </a:ln>
        </p:spPr>
        <p:txBody>
          <a:bodyPr wrap="none" anchor="ctr"/>
          <a:lstStyle/>
          <a:p>
            <a:endParaRPr lang="zh-CN" altLang="en-US"/>
          </a:p>
        </p:txBody>
      </p:sp>
      <p:sp>
        <p:nvSpPr>
          <p:cNvPr id="7186" name="Line 20"/>
          <p:cNvSpPr>
            <a:spLocks noChangeShapeType="1"/>
          </p:cNvSpPr>
          <p:nvPr/>
        </p:nvSpPr>
        <p:spPr bwMode="auto">
          <a:xfrm flipH="1" flipV="1">
            <a:off x="5654675" y="4729163"/>
            <a:ext cx="823913" cy="204787"/>
          </a:xfrm>
          <a:prstGeom prst="line">
            <a:avLst/>
          </a:prstGeom>
          <a:noFill/>
          <a:ln w="9525">
            <a:solidFill>
              <a:schemeClr val="tx1"/>
            </a:solidFill>
            <a:round/>
          </a:ln>
        </p:spPr>
        <p:txBody>
          <a:bodyPr wrap="none" anchor="ctr"/>
          <a:lstStyle/>
          <a:p>
            <a:endParaRPr lang="zh-CN" altLang="en-US"/>
          </a:p>
        </p:txBody>
      </p:sp>
      <p:sp>
        <p:nvSpPr>
          <p:cNvPr id="7187" name="Text Box 21"/>
          <p:cNvSpPr txBox="1">
            <a:spLocks noChangeArrowheads="1"/>
          </p:cNvSpPr>
          <p:nvPr/>
        </p:nvSpPr>
        <p:spPr bwMode="auto">
          <a:xfrm>
            <a:off x="3240088" y="4406900"/>
            <a:ext cx="2911475" cy="376238"/>
          </a:xfrm>
          <a:prstGeom prst="rect">
            <a:avLst/>
          </a:prstGeom>
          <a:noFill/>
          <a:ln w="9525">
            <a:solidFill>
              <a:schemeClr val="tx1"/>
            </a:solidFill>
            <a:miter lim="800000"/>
          </a:ln>
        </p:spPr>
        <p:txBody>
          <a:bodyPr wrap="none">
            <a:spAutoFit/>
          </a:bodyPr>
          <a:lstStyle/>
          <a:p>
            <a:r>
              <a:rPr lang="en-US" altLang="zh-TW">
                <a:solidFill>
                  <a:schemeClr val="tx1"/>
                </a:solidFill>
                <a:ea typeface="PMingLiU" pitchFamily="18" charset="-120"/>
              </a:rPr>
              <a:t>Optimized Intermediate Code</a:t>
            </a:r>
            <a:endParaRPr lang="en-US" altLang="zh-TW">
              <a:solidFill>
                <a:schemeClr val="tx1"/>
              </a:solidFill>
              <a:ea typeface="PMingLiU" pitchFamily="18" charset="-120"/>
            </a:endParaRPr>
          </a:p>
        </p:txBody>
      </p:sp>
      <p:sp>
        <p:nvSpPr>
          <p:cNvPr id="7188" name="Line 22"/>
          <p:cNvSpPr>
            <a:spLocks noChangeShapeType="1"/>
          </p:cNvSpPr>
          <p:nvPr/>
        </p:nvSpPr>
        <p:spPr bwMode="auto">
          <a:xfrm>
            <a:off x="6494463" y="5280025"/>
            <a:ext cx="0" cy="257175"/>
          </a:xfrm>
          <a:prstGeom prst="line">
            <a:avLst/>
          </a:prstGeom>
          <a:noFill/>
          <a:ln w="9525">
            <a:solidFill>
              <a:schemeClr val="tx1"/>
            </a:solidFill>
            <a:round/>
          </a:ln>
        </p:spPr>
        <p:txBody>
          <a:bodyPr wrap="none" anchor="ctr"/>
          <a:lstStyle/>
          <a:p>
            <a:endParaRPr lang="zh-CN" altLang="en-US"/>
          </a:p>
        </p:txBody>
      </p:sp>
      <p:sp>
        <p:nvSpPr>
          <p:cNvPr id="7189" name="Line 23"/>
          <p:cNvSpPr>
            <a:spLocks noChangeShapeType="1"/>
          </p:cNvSpPr>
          <p:nvPr/>
        </p:nvSpPr>
        <p:spPr bwMode="auto">
          <a:xfrm>
            <a:off x="2887663" y="5303838"/>
            <a:ext cx="0" cy="257175"/>
          </a:xfrm>
          <a:prstGeom prst="line">
            <a:avLst/>
          </a:prstGeom>
          <a:noFill/>
          <a:ln w="9525">
            <a:solidFill>
              <a:schemeClr val="tx1"/>
            </a:solidFill>
            <a:round/>
          </a:ln>
        </p:spPr>
        <p:txBody>
          <a:bodyPr wrap="none" anchor="ctr"/>
          <a:lstStyle/>
          <a:p>
            <a:endParaRPr lang="zh-CN" altLang="en-US"/>
          </a:p>
        </p:txBody>
      </p:sp>
      <p:sp>
        <p:nvSpPr>
          <p:cNvPr id="7190" name="Text Box 24"/>
          <p:cNvSpPr txBox="1">
            <a:spLocks noChangeArrowheads="1"/>
          </p:cNvSpPr>
          <p:nvPr/>
        </p:nvSpPr>
        <p:spPr bwMode="auto">
          <a:xfrm>
            <a:off x="1747838" y="5578475"/>
            <a:ext cx="2301875" cy="376238"/>
          </a:xfrm>
          <a:prstGeom prst="rect">
            <a:avLst/>
          </a:prstGeom>
          <a:noFill/>
          <a:ln w="9525">
            <a:solidFill>
              <a:schemeClr val="tx1"/>
            </a:solidFill>
            <a:miter lim="800000"/>
          </a:ln>
        </p:spPr>
        <p:txBody>
          <a:bodyPr wrap="none">
            <a:spAutoFit/>
          </a:bodyPr>
          <a:lstStyle/>
          <a:p>
            <a:r>
              <a:rPr lang="en-US" altLang="zh-TW">
                <a:solidFill>
                  <a:schemeClr val="tx1"/>
                </a:solidFill>
                <a:ea typeface="PMingLiU" pitchFamily="18" charset="-120"/>
              </a:rPr>
              <a:t>Target-1 machine code</a:t>
            </a:r>
            <a:endParaRPr lang="en-US" altLang="zh-TW">
              <a:solidFill>
                <a:schemeClr val="tx1"/>
              </a:solidFill>
              <a:ea typeface="PMingLiU" pitchFamily="18" charset="-120"/>
            </a:endParaRPr>
          </a:p>
        </p:txBody>
      </p:sp>
      <p:sp>
        <p:nvSpPr>
          <p:cNvPr id="7191" name="Text Box 25"/>
          <p:cNvSpPr txBox="1">
            <a:spLocks noChangeArrowheads="1"/>
          </p:cNvSpPr>
          <p:nvPr/>
        </p:nvSpPr>
        <p:spPr bwMode="auto">
          <a:xfrm>
            <a:off x="5348288" y="5549900"/>
            <a:ext cx="2301875" cy="376238"/>
          </a:xfrm>
          <a:prstGeom prst="rect">
            <a:avLst/>
          </a:prstGeom>
          <a:noFill/>
          <a:ln w="9525">
            <a:solidFill>
              <a:schemeClr val="tx1"/>
            </a:solidFill>
            <a:miter lim="800000"/>
          </a:ln>
        </p:spPr>
        <p:txBody>
          <a:bodyPr wrap="none">
            <a:spAutoFit/>
          </a:bodyPr>
          <a:lstStyle/>
          <a:p>
            <a:r>
              <a:rPr lang="en-US" altLang="zh-TW">
                <a:solidFill>
                  <a:schemeClr val="tx1"/>
                </a:solidFill>
                <a:ea typeface="PMingLiU" pitchFamily="18" charset="-120"/>
              </a:rPr>
              <a:t>Target-2 machine code</a:t>
            </a:r>
            <a:endParaRPr lang="en-US" altLang="zh-TW">
              <a:solidFill>
                <a:schemeClr val="tx1"/>
              </a:solidFill>
              <a:ea typeface="PMingLiU" pitchFamily="18" charset="-12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628650" y="365126"/>
            <a:ext cx="8034704" cy="1325563"/>
          </a:xfrm>
        </p:spPr>
        <p:txBody>
          <a:bodyPr/>
          <a:lstStyle/>
          <a:p>
            <a:r>
              <a:rPr lang="zh-CN" altLang="en-US" dirty="0" smtClean="0"/>
              <a:t>计算数组类型和宽度的翻译方案</a:t>
            </a:r>
            <a:endParaRPr lang="zh-CN" altLang="en-US" dirty="0" smtClean="0"/>
          </a:p>
        </p:txBody>
      </p:sp>
      <p:sp>
        <p:nvSpPr>
          <p:cNvPr id="28675" name="内容占位符 2"/>
          <p:cNvSpPr>
            <a:spLocks noGrp="1"/>
          </p:cNvSpPr>
          <p:nvPr>
            <p:ph idx="1"/>
          </p:nvPr>
        </p:nvSpPr>
        <p:spPr>
          <a:xfrm>
            <a:off x="628650" y="1690689"/>
            <a:ext cx="7886700" cy="5014911"/>
          </a:xfrm>
        </p:spPr>
        <p:txBody>
          <a:bodyPr>
            <a:normAutofit fontScale="92500" lnSpcReduction="10000"/>
          </a:bodyPr>
          <a:lstStyle/>
          <a:p>
            <a:pPr marL="0" indent="0">
              <a:buNone/>
            </a:pPr>
            <a:r>
              <a:rPr lang="en-US" altLang="zh-CN" dirty="0" smtClean="0"/>
              <a:t>T → B       {C.t=</a:t>
            </a:r>
            <a:r>
              <a:rPr lang="en-US" altLang="zh-CN" dirty="0" err="1" smtClean="0"/>
              <a:t>B.type</a:t>
            </a:r>
            <a:r>
              <a:rPr lang="en-US" altLang="zh-CN" dirty="0" smtClean="0"/>
              <a:t>; </a:t>
            </a:r>
            <a:r>
              <a:rPr lang="en-US" altLang="zh-CN" dirty="0" err="1" smtClean="0"/>
              <a:t>C.w</a:t>
            </a:r>
            <a:r>
              <a:rPr lang="en-US" altLang="zh-CN" dirty="0" smtClean="0"/>
              <a:t>=</a:t>
            </a:r>
            <a:r>
              <a:rPr lang="en-US" altLang="zh-CN" dirty="0" err="1" smtClean="0"/>
              <a:t>B.width</a:t>
            </a:r>
            <a:r>
              <a:rPr lang="en-US" altLang="zh-CN" dirty="0" smtClean="0"/>
              <a:t>;}</a:t>
            </a:r>
            <a:endParaRPr lang="en-US" altLang="zh-CN" dirty="0" smtClean="0"/>
          </a:p>
          <a:p>
            <a:pPr marL="0" indent="0">
              <a:buNone/>
            </a:pPr>
            <a:r>
              <a:rPr lang="en-US" altLang="zh-CN" dirty="0" smtClean="0"/>
              <a:t>        C       {</a:t>
            </a:r>
            <a:r>
              <a:rPr lang="en-US" altLang="zh-CN" dirty="0" err="1" smtClean="0"/>
              <a:t>T.type</a:t>
            </a:r>
            <a:r>
              <a:rPr lang="en-US" altLang="zh-CN" dirty="0" smtClean="0"/>
              <a:t>=</a:t>
            </a:r>
            <a:r>
              <a:rPr lang="en-US" altLang="zh-CN" dirty="0" err="1" smtClean="0"/>
              <a:t>C.type;T.width</a:t>
            </a:r>
            <a:r>
              <a:rPr lang="en-US" altLang="zh-CN" dirty="0" smtClean="0"/>
              <a:t>=</a:t>
            </a:r>
            <a:r>
              <a:rPr lang="en-US" altLang="zh-CN" dirty="0" err="1" smtClean="0"/>
              <a:t>C.width</a:t>
            </a:r>
            <a:r>
              <a:rPr lang="en-US" altLang="zh-CN" dirty="0" smtClean="0"/>
              <a:t>;}</a:t>
            </a:r>
            <a:endParaRPr lang="en-US" altLang="zh-CN" dirty="0" smtClean="0"/>
          </a:p>
          <a:p>
            <a:pPr marL="0" indent="0">
              <a:buNone/>
            </a:pPr>
            <a:endParaRPr lang="en-US" altLang="zh-CN" dirty="0" smtClean="0"/>
          </a:p>
          <a:p>
            <a:pPr marL="0" indent="0">
              <a:buNone/>
            </a:pPr>
            <a:r>
              <a:rPr lang="en-US" altLang="zh-CN" dirty="0" smtClean="0"/>
              <a:t>B → </a:t>
            </a:r>
            <a:r>
              <a:rPr lang="en-US" altLang="zh-CN" dirty="0" err="1" smtClean="0"/>
              <a:t>int</a:t>
            </a:r>
            <a:r>
              <a:rPr lang="en-US" altLang="zh-CN" dirty="0" smtClean="0"/>
              <a:t>     {</a:t>
            </a:r>
            <a:r>
              <a:rPr lang="en-US" altLang="zh-CN" dirty="0" err="1" smtClean="0"/>
              <a:t>B.type</a:t>
            </a:r>
            <a:r>
              <a:rPr lang="en-US" altLang="zh-CN" dirty="0" smtClean="0"/>
              <a:t>=integer; </a:t>
            </a:r>
            <a:r>
              <a:rPr lang="en-US" altLang="zh-CN" dirty="0" err="1" smtClean="0"/>
              <a:t>B.width</a:t>
            </a:r>
            <a:r>
              <a:rPr lang="en-US" altLang="zh-CN" dirty="0" smtClean="0"/>
              <a:t>=4;}</a:t>
            </a:r>
            <a:endParaRPr lang="en-US" altLang="zh-CN" dirty="0" smtClean="0"/>
          </a:p>
          <a:p>
            <a:pPr marL="0" indent="0">
              <a:buNone/>
            </a:pPr>
            <a:r>
              <a:rPr lang="en-US" altLang="zh-CN" dirty="0" smtClean="0"/>
              <a:t>  </a:t>
            </a:r>
            <a:endParaRPr lang="en-US" altLang="zh-CN" dirty="0" smtClean="0"/>
          </a:p>
          <a:p>
            <a:pPr marL="0" indent="0">
              <a:buNone/>
            </a:pPr>
            <a:r>
              <a:rPr lang="en-US" altLang="zh-CN" dirty="0" smtClean="0"/>
              <a:t>B → float  {</a:t>
            </a:r>
            <a:r>
              <a:rPr lang="en-US" altLang="zh-CN" dirty="0" err="1" smtClean="0"/>
              <a:t>B.type</a:t>
            </a:r>
            <a:r>
              <a:rPr lang="en-US" altLang="zh-CN" dirty="0" smtClean="0"/>
              <a:t>=float; </a:t>
            </a:r>
            <a:r>
              <a:rPr lang="en-US" altLang="zh-CN" dirty="0" err="1" smtClean="0"/>
              <a:t>B.width</a:t>
            </a:r>
            <a:r>
              <a:rPr lang="en-US" altLang="zh-CN" dirty="0" smtClean="0"/>
              <a:t>=8;}</a:t>
            </a:r>
            <a:endParaRPr lang="en-US" altLang="zh-CN" dirty="0" smtClean="0"/>
          </a:p>
          <a:p>
            <a:pPr marL="0" indent="0">
              <a:buNone/>
            </a:pPr>
            <a:endParaRPr lang="en-US" altLang="zh-CN" dirty="0" smtClean="0"/>
          </a:p>
          <a:p>
            <a:pPr marL="0" indent="0">
              <a:buNone/>
            </a:pPr>
            <a:r>
              <a:rPr lang="en-US" altLang="zh-CN" dirty="0" smtClean="0"/>
              <a:t>C → </a:t>
            </a:r>
            <a:r>
              <a:rPr lang="el-GR" altLang="zh-CN" dirty="0" smtClean="0"/>
              <a:t>ε</a:t>
            </a:r>
            <a:endParaRPr lang="en-US" altLang="zh-CN" dirty="0" smtClean="0"/>
          </a:p>
          <a:p>
            <a:pPr marL="0" indent="0">
              <a:buNone/>
            </a:pPr>
            <a:endParaRPr lang="en-US" altLang="zh-CN" dirty="0" smtClean="0"/>
          </a:p>
          <a:p>
            <a:pPr marL="0" indent="0">
              <a:buNone/>
            </a:pPr>
            <a:r>
              <a:rPr lang="en-US" altLang="zh-CN" dirty="0" smtClean="0"/>
              <a:t>C →[</a:t>
            </a:r>
            <a:r>
              <a:rPr lang="en-US" altLang="zh-CN" b="1" dirty="0" err="1" smtClean="0"/>
              <a:t>num</a:t>
            </a:r>
            <a:r>
              <a:rPr lang="en-US" altLang="zh-CN" dirty="0" smtClean="0"/>
              <a:t>] C</a:t>
            </a:r>
            <a:r>
              <a:rPr lang="en-US" altLang="zh-CN" baseline="-25000" dirty="0" smtClean="0"/>
              <a:t>1</a:t>
            </a:r>
            <a:endParaRPr lang="en-US" altLang="zh-CN" dirty="0" smtClean="0"/>
          </a:p>
          <a:p>
            <a:pPr marL="0" indent="0">
              <a:buNone/>
            </a:pPr>
            <a:r>
              <a:rPr lang="en-US" altLang="zh-CN" dirty="0" smtClean="0"/>
              <a:t>                        </a:t>
            </a:r>
            <a:endParaRPr lang="zh-CN" altLang="en-US" dirty="0" smtClean="0"/>
          </a:p>
        </p:txBody>
      </p:sp>
      <p:sp>
        <p:nvSpPr>
          <p:cNvPr id="5" name="文本框 4"/>
          <p:cNvSpPr txBox="1"/>
          <p:nvPr/>
        </p:nvSpPr>
        <p:spPr>
          <a:xfrm>
            <a:off x="6435968" y="1690689"/>
            <a:ext cx="2529860" cy="400110"/>
          </a:xfrm>
          <a:prstGeom prst="rect">
            <a:avLst/>
          </a:prstGeom>
          <a:noFill/>
        </p:spPr>
        <p:txBody>
          <a:bodyPr wrap="square" rtlCol="0">
            <a:spAutoFit/>
          </a:bodyPr>
          <a:lstStyle/>
          <a:p>
            <a:r>
              <a:rPr lang="en-US" altLang="zh-CN" sz="2000" dirty="0" smtClean="0">
                <a:solidFill>
                  <a:srgbClr val="0000FF"/>
                </a:solidFill>
              </a:rPr>
              <a:t>t</a:t>
            </a:r>
            <a:r>
              <a:rPr lang="zh-CN" altLang="en-US" sz="2000" dirty="0" smtClean="0">
                <a:solidFill>
                  <a:srgbClr val="0000FF"/>
                </a:solidFill>
              </a:rPr>
              <a:t>和</a:t>
            </a:r>
            <a:r>
              <a:rPr lang="en-US" altLang="zh-CN" sz="2000" dirty="0" smtClean="0">
                <a:solidFill>
                  <a:srgbClr val="0000FF"/>
                </a:solidFill>
              </a:rPr>
              <a:t>w</a:t>
            </a:r>
            <a:r>
              <a:rPr lang="zh-CN" altLang="en-US" sz="2000" dirty="0" smtClean="0">
                <a:solidFill>
                  <a:srgbClr val="0000FF"/>
                </a:solidFill>
              </a:rPr>
              <a:t>是</a:t>
            </a:r>
            <a:r>
              <a:rPr lang="en-US" altLang="zh-CN" sz="2000" dirty="0" smtClean="0">
                <a:solidFill>
                  <a:srgbClr val="0000FF"/>
                </a:solidFill>
              </a:rPr>
              <a:t>C</a:t>
            </a:r>
            <a:r>
              <a:rPr lang="zh-CN" altLang="en-US" sz="2000" dirty="0" smtClean="0">
                <a:solidFill>
                  <a:srgbClr val="0000FF"/>
                </a:solidFill>
              </a:rPr>
              <a:t>的继承属性</a:t>
            </a:r>
            <a:endParaRPr lang="zh-CN" altLang="en-US" sz="2000" dirty="0">
              <a:solidFill>
                <a:srgbClr val="0000FF"/>
              </a:solidFill>
            </a:endParaRPr>
          </a:p>
        </p:txBody>
      </p:sp>
      <p:sp>
        <p:nvSpPr>
          <p:cNvPr id="6" name="文本框 5"/>
          <p:cNvSpPr txBox="1"/>
          <p:nvPr/>
        </p:nvSpPr>
        <p:spPr>
          <a:xfrm>
            <a:off x="6133494" y="3016252"/>
            <a:ext cx="2529860" cy="400110"/>
          </a:xfrm>
          <a:prstGeom prst="rect">
            <a:avLst/>
          </a:prstGeom>
          <a:noFill/>
        </p:spPr>
        <p:txBody>
          <a:bodyPr wrap="none" rtlCol="0">
            <a:spAutoFit/>
          </a:bodyPr>
          <a:lstStyle/>
          <a:p>
            <a:r>
              <a:rPr lang="zh-CN" altLang="en-US" sz="2000" dirty="0" smtClean="0">
                <a:solidFill>
                  <a:srgbClr val="0000FF"/>
                </a:solidFill>
              </a:rPr>
              <a:t>综合属性</a:t>
            </a:r>
            <a:r>
              <a:rPr lang="en-US" altLang="zh-CN" sz="2000" dirty="0" smtClean="0">
                <a:solidFill>
                  <a:srgbClr val="0000FF"/>
                </a:solidFill>
              </a:rPr>
              <a:t>type</a:t>
            </a:r>
            <a:r>
              <a:rPr lang="zh-CN" altLang="en-US" sz="2000" dirty="0" smtClean="0">
                <a:solidFill>
                  <a:srgbClr val="0000FF"/>
                </a:solidFill>
              </a:rPr>
              <a:t>和</a:t>
            </a:r>
            <a:r>
              <a:rPr lang="en-US" altLang="zh-CN" sz="2000" dirty="0" smtClean="0">
                <a:solidFill>
                  <a:srgbClr val="0000FF"/>
                </a:solidFill>
              </a:rPr>
              <a:t>width</a:t>
            </a:r>
            <a:endParaRPr lang="zh-CN" altLang="en-US" sz="20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628650" y="365126"/>
            <a:ext cx="8034704" cy="1325563"/>
          </a:xfrm>
        </p:spPr>
        <p:txBody>
          <a:bodyPr/>
          <a:lstStyle/>
          <a:p>
            <a:r>
              <a:rPr lang="zh-CN" altLang="en-US" dirty="0" smtClean="0"/>
              <a:t>计算数组类型和宽度的翻译方案</a:t>
            </a:r>
            <a:endParaRPr lang="zh-CN" altLang="en-US" dirty="0" smtClean="0"/>
          </a:p>
        </p:txBody>
      </p:sp>
      <p:sp>
        <p:nvSpPr>
          <p:cNvPr id="28675" name="内容占位符 2"/>
          <p:cNvSpPr>
            <a:spLocks noGrp="1"/>
          </p:cNvSpPr>
          <p:nvPr>
            <p:ph idx="1"/>
          </p:nvPr>
        </p:nvSpPr>
        <p:spPr>
          <a:xfrm>
            <a:off x="628650" y="1690689"/>
            <a:ext cx="7886700" cy="5014911"/>
          </a:xfrm>
        </p:spPr>
        <p:txBody>
          <a:bodyPr>
            <a:normAutofit fontScale="92500" lnSpcReduction="10000"/>
          </a:bodyPr>
          <a:lstStyle/>
          <a:p>
            <a:pPr marL="0" indent="0">
              <a:buNone/>
            </a:pPr>
            <a:r>
              <a:rPr lang="en-US" altLang="zh-CN" dirty="0" smtClean="0"/>
              <a:t>T → B       {C.t=</a:t>
            </a:r>
            <a:r>
              <a:rPr lang="en-US" altLang="zh-CN" dirty="0" err="1" smtClean="0"/>
              <a:t>B.type</a:t>
            </a:r>
            <a:r>
              <a:rPr lang="en-US" altLang="zh-CN" dirty="0" smtClean="0"/>
              <a:t>; </a:t>
            </a:r>
            <a:r>
              <a:rPr lang="en-US" altLang="zh-CN" dirty="0" err="1" smtClean="0"/>
              <a:t>C.w</a:t>
            </a:r>
            <a:r>
              <a:rPr lang="en-US" altLang="zh-CN" dirty="0" smtClean="0"/>
              <a:t>=</a:t>
            </a:r>
            <a:r>
              <a:rPr lang="en-US" altLang="zh-CN" dirty="0" err="1" smtClean="0"/>
              <a:t>B.width</a:t>
            </a:r>
            <a:r>
              <a:rPr lang="en-US" altLang="zh-CN" dirty="0" smtClean="0"/>
              <a:t>;}</a:t>
            </a:r>
            <a:endParaRPr lang="en-US" altLang="zh-CN" dirty="0" smtClean="0"/>
          </a:p>
          <a:p>
            <a:pPr marL="0" indent="0">
              <a:buNone/>
            </a:pPr>
            <a:r>
              <a:rPr lang="en-US" altLang="zh-CN" dirty="0" smtClean="0"/>
              <a:t>        C       {</a:t>
            </a:r>
            <a:r>
              <a:rPr lang="en-US" altLang="zh-CN" dirty="0" err="1" smtClean="0"/>
              <a:t>T.type</a:t>
            </a:r>
            <a:r>
              <a:rPr lang="en-US" altLang="zh-CN" dirty="0" smtClean="0"/>
              <a:t>=</a:t>
            </a:r>
            <a:r>
              <a:rPr lang="en-US" altLang="zh-CN" dirty="0" err="1" smtClean="0"/>
              <a:t>C.type;T.width</a:t>
            </a:r>
            <a:r>
              <a:rPr lang="en-US" altLang="zh-CN" dirty="0" smtClean="0"/>
              <a:t>=</a:t>
            </a:r>
            <a:r>
              <a:rPr lang="en-US" altLang="zh-CN" dirty="0" err="1" smtClean="0"/>
              <a:t>C.width</a:t>
            </a:r>
            <a:r>
              <a:rPr lang="en-US" altLang="zh-CN" dirty="0" smtClean="0"/>
              <a:t>;}</a:t>
            </a:r>
            <a:endParaRPr lang="en-US" altLang="zh-CN" dirty="0" smtClean="0"/>
          </a:p>
          <a:p>
            <a:pPr marL="0" indent="0">
              <a:buNone/>
            </a:pPr>
            <a:endParaRPr lang="en-US" altLang="zh-CN" dirty="0" smtClean="0"/>
          </a:p>
          <a:p>
            <a:pPr marL="0" indent="0">
              <a:buNone/>
            </a:pPr>
            <a:r>
              <a:rPr lang="en-US" altLang="zh-CN" dirty="0" smtClean="0"/>
              <a:t>B → </a:t>
            </a:r>
            <a:r>
              <a:rPr lang="en-US" altLang="zh-CN" dirty="0" err="1" smtClean="0"/>
              <a:t>int</a:t>
            </a:r>
            <a:r>
              <a:rPr lang="en-US" altLang="zh-CN" dirty="0" smtClean="0"/>
              <a:t>     {</a:t>
            </a:r>
            <a:r>
              <a:rPr lang="en-US" altLang="zh-CN" dirty="0" err="1" smtClean="0"/>
              <a:t>B.type</a:t>
            </a:r>
            <a:r>
              <a:rPr lang="en-US" altLang="zh-CN" dirty="0" smtClean="0"/>
              <a:t>=integer; </a:t>
            </a:r>
            <a:r>
              <a:rPr lang="en-US" altLang="zh-CN" dirty="0" err="1" smtClean="0"/>
              <a:t>B.width</a:t>
            </a:r>
            <a:r>
              <a:rPr lang="en-US" altLang="zh-CN" dirty="0" smtClean="0"/>
              <a:t>=4;}</a:t>
            </a:r>
            <a:endParaRPr lang="en-US" altLang="zh-CN" dirty="0" smtClean="0"/>
          </a:p>
          <a:p>
            <a:pPr marL="0" indent="0">
              <a:buNone/>
            </a:pPr>
            <a:r>
              <a:rPr lang="en-US" altLang="zh-CN" dirty="0" smtClean="0"/>
              <a:t>  </a:t>
            </a:r>
            <a:endParaRPr lang="en-US" altLang="zh-CN" dirty="0" smtClean="0"/>
          </a:p>
          <a:p>
            <a:pPr marL="0" indent="0">
              <a:buNone/>
            </a:pPr>
            <a:r>
              <a:rPr lang="en-US" altLang="zh-CN" dirty="0" smtClean="0"/>
              <a:t>B → float  {</a:t>
            </a:r>
            <a:r>
              <a:rPr lang="en-US" altLang="zh-CN" dirty="0" err="1" smtClean="0"/>
              <a:t>B.type</a:t>
            </a:r>
            <a:r>
              <a:rPr lang="en-US" altLang="zh-CN" dirty="0" smtClean="0"/>
              <a:t>=float; </a:t>
            </a:r>
            <a:r>
              <a:rPr lang="en-US" altLang="zh-CN" dirty="0" err="1" smtClean="0"/>
              <a:t>B.width</a:t>
            </a:r>
            <a:r>
              <a:rPr lang="en-US" altLang="zh-CN" dirty="0" smtClean="0"/>
              <a:t>=8;}</a:t>
            </a:r>
            <a:endParaRPr lang="en-US" altLang="zh-CN" dirty="0" smtClean="0"/>
          </a:p>
          <a:p>
            <a:pPr marL="0" indent="0">
              <a:buNone/>
            </a:pPr>
            <a:endParaRPr lang="en-US" altLang="zh-CN" dirty="0" smtClean="0"/>
          </a:p>
          <a:p>
            <a:pPr marL="0" indent="0">
              <a:buNone/>
            </a:pPr>
            <a:r>
              <a:rPr lang="en-US" altLang="zh-CN" dirty="0" smtClean="0"/>
              <a:t>C → </a:t>
            </a:r>
            <a:r>
              <a:rPr lang="el-GR" altLang="zh-CN" dirty="0" smtClean="0"/>
              <a:t>ε</a:t>
            </a:r>
            <a:r>
              <a:rPr lang="en-US" altLang="zh-CN" dirty="0" smtClean="0"/>
              <a:t>        {</a:t>
            </a:r>
            <a:r>
              <a:rPr lang="en-US" altLang="zh-CN" dirty="0" err="1" smtClean="0"/>
              <a:t>C.type</a:t>
            </a:r>
            <a:r>
              <a:rPr lang="en-US" altLang="zh-CN" dirty="0" smtClean="0"/>
              <a:t>=C.t; </a:t>
            </a:r>
            <a:r>
              <a:rPr lang="en-US" altLang="zh-CN" dirty="0" err="1" smtClean="0"/>
              <a:t>C.width</a:t>
            </a:r>
            <a:r>
              <a:rPr lang="en-US" altLang="zh-CN" dirty="0" smtClean="0"/>
              <a:t>=</a:t>
            </a:r>
            <a:r>
              <a:rPr lang="en-US" altLang="zh-CN" dirty="0" err="1" smtClean="0"/>
              <a:t>C.w</a:t>
            </a:r>
            <a:r>
              <a:rPr lang="en-US" altLang="zh-CN" dirty="0" smtClean="0"/>
              <a:t>;}</a:t>
            </a:r>
            <a:endParaRPr lang="en-US" altLang="zh-CN" dirty="0" smtClean="0"/>
          </a:p>
          <a:p>
            <a:pPr marL="0" indent="0">
              <a:buNone/>
            </a:pPr>
            <a:endParaRPr lang="en-US" altLang="zh-CN" dirty="0" smtClean="0"/>
          </a:p>
          <a:p>
            <a:pPr marL="0" indent="0">
              <a:buNone/>
            </a:pPr>
            <a:r>
              <a:rPr lang="en-US" altLang="zh-CN" dirty="0" smtClean="0"/>
              <a:t>C →[</a:t>
            </a:r>
            <a:r>
              <a:rPr lang="en-US" altLang="zh-CN" b="1" dirty="0" err="1" smtClean="0"/>
              <a:t>num</a:t>
            </a:r>
            <a:r>
              <a:rPr lang="en-US" altLang="zh-CN" dirty="0" smtClean="0"/>
              <a:t>] C</a:t>
            </a:r>
            <a:r>
              <a:rPr lang="en-US" altLang="zh-CN" baseline="-25000" dirty="0" smtClean="0"/>
              <a:t>1</a:t>
            </a:r>
            <a:r>
              <a:rPr lang="en-US" altLang="zh-CN" dirty="0" smtClean="0"/>
              <a:t>  {</a:t>
            </a:r>
            <a:r>
              <a:rPr lang="en-US" altLang="zh-CN" dirty="0" err="1" smtClean="0"/>
              <a:t>C.type</a:t>
            </a:r>
            <a:r>
              <a:rPr lang="en-US" altLang="zh-CN" dirty="0" smtClean="0"/>
              <a:t>=array(</a:t>
            </a:r>
            <a:r>
              <a:rPr lang="en-US" altLang="zh-CN" b="1" dirty="0" smtClean="0"/>
              <a:t>num</a:t>
            </a:r>
            <a:r>
              <a:rPr lang="en-US" altLang="zh-CN" dirty="0" smtClean="0"/>
              <a:t>.value,C</a:t>
            </a:r>
            <a:r>
              <a:rPr lang="en-US" altLang="zh-CN" baseline="-25000" dirty="0"/>
              <a:t>1</a:t>
            </a:r>
            <a:r>
              <a:rPr lang="en-US" altLang="zh-CN" dirty="0" smtClean="0"/>
              <a:t>.type);</a:t>
            </a:r>
            <a:endParaRPr lang="en-US" altLang="zh-CN" dirty="0" smtClean="0"/>
          </a:p>
          <a:p>
            <a:pPr marL="0" indent="0">
              <a:buNone/>
            </a:pPr>
            <a:r>
              <a:rPr lang="en-US" altLang="zh-CN" dirty="0" smtClean="0"/>
              <a:t>                            </a:t>
            </a:r>
            <a:r>
              <a:rPr lang="en-US" altLang="zh-CN" dirty="0" err="1" smtClean="0"/>
              <a:t>C.width</a:t>
            </a:r>
            <a:r>
              <a:rPr lang="en-US" altLang="zh-CN" dirty="0" smtClean="0"/>
              <a:t>=</a:t>
            </a:r>
            <a:r>
              <a:rPr lang="en-US" altLang="zh-CN" b="1" dirty="0" err="1" smtClean="0"/>
              <a:t>num</a:t>
            </a:r>
            <a:r>
              <a:rPr lang="en-US" altLang="zh-CN" dirty="0" err="1" smtClean="0"/>
              <a:t>.value</a:t>
            </a:r>
            <a:r>
              <a:rPr lang="en-US" altLang="zh-CN" dirty="0" smtClean="0"/>
              <a:t>*C</a:t>
            </a:r>
            <a:r>
              <a:rPr lang="en-US" altLang="zh-CN" baseline="-25000" dirty="0"/>
              <a:t>1</a:t>
            </a:r>
            <a:r>
              <a:rPr lang="en-US" altLang="zh-CN" dirty="0" smtClean="0"/>
              <a:t>.width}</a:t>
            </a:r>
            <a:endParaRPr lang="zh-CN" altLang="en-US" dirty="0" smtClean="0"/>
          </a:p>
        </p:txBody>
      </p:sp>
      <p:sp>
        <p:nvSpPr>
          <p:cNvPr id="5" name="文本框 4"/>
          <p:cNvSpPr txBox="1"/>
          <p:nvPr/>
        </p:nvSpPr>
        <p:spPr>
          <a:xfrm>
            <a:off x="6435968" y="1690689"/>
            <a:ext cx="2529860" cy="400110"/>
          </a:xfrm>
          <a:prstGeom prst="rect">
            <a:avLst/>
          </a:prstGeom>
          <a:noFill/>
        </p:spPr>
        <p:txBody>
          <a:bodyPr wrap="square" rtlCol="0">
            <a:spAutoFit/>
          </a:bodyPr>
          <a:lstStyle/>
          <a:p>
            <a:r>
              <a:rPr lang="en-US" altLang="zh-CN" sz="2000" dirty="0" smtClean="0">
                <a:solidFill>
                  <a:srgbClr val="0000FF"/>
                </a:solidFill>
              </a:rPr>
              <a:t>t</a:t>
            </a:r>
            <a:r>
              <a:rPr lang="zh-CN" altLang="en-US" sz="2000" dirty="0" smtClean="0">
                <a:solidFill>
                  <a:srgbClr val="0000FF"/>
                </a:solidFill>
              </a:rPr>
              <a:t>和</a:t>
            </a:r>
            <a:r>
              <a:rPr lang="en-US" altLang="zh-CN" sz="2000" dirty="0" smtClean="0">
                <a:solidFill>
                  <a:srgbClr val="0000FF"/>
                </a:solidFill>
              </a:rPr>
              <a:t>w</a:t>
            </a:r>
            <a:r>
              <a:rPr lang="zh-CN" altLang="en-US" sz="2000" dirty="0" smtClean="0">
                <a:solidFill>
                  <a:srgbClr val="0000FF"/>
                </a:solidFill>
              </a:rPr>
              <a:t>是</a:t>
            </a:r>
            <a:r>
              <a:rPr lang="en-US" altLang="zh-CN" sz="2000" dirty="0" smtClean="0">
                <a:solidFill>
                  <a:srgbClr val="0000FF"/>
                </a:solidFill>
              </a:rPr>
              <a:t>C</a:t>
            </a:r>
            <a:r>
              <a:rPr lang="zh-CN" altLang="en-US" sz="2000" dirty="0" smtClean="0">
                <a:solidFill>
                  <a:srgbClr val="0000FF"/>
                </a:solidFill>
              </a:rPr>
              <a:t>的继承属性</a:t>
            </a:r>
            <a:endParaRPr lang="zh-CN" altLang="en-US" sz="2000" dirty="0">
              <a:solidFill>
                <a:srgbClr val="0000FF"/>
              </a:solidFill>
            </a:endParaRPr>
          </a:p>
        </p:txBody>
      </p:sp>
      <p:sp>
        <p:nvSpPr>
          <p:cNvPr id="6" name="文本框 5"/>
          <p:cNvSpPr txBox="1"/>
          <p:nvPr/>
        </p:nvSpPr>
        <p:spPr>
          <a:xfrm>
            <a:off x="6133494" y="3016252"/>
            <a:ext cx="2529860" cy="400110"/>
          </a:xfrm>
          <a:prstGeom prst="rect">
            <a:avLst/>
          </a:prstGeom>
          <a:noFill/>
        </p:spPr>
        <p:txBody>
          <a:bodyPr wrap="none" rtlCol="0">
            <a:spAutoFit/>
          </a:bodyPr>
          <a:lstStyle/>
          <a:p>
            <a:r>
              <a:rPr lang="zh-CN" altLang="en-US" sz="2000" dirty="0" smtClean="0">
                <a:solidFill>
                  <a:srgbClr val="0000FF"/>
                </a:solidFill>
              </a:rPr>
              <a:t>综合属性</a:t>
            </a:r>
            <a:r>
              <a:rPr lang="en-US" altLang="zh-CN" sz="2000" dirty="0" smtClean="0">
                <a:solidFill>
                  <a:srgbClr val="0000FF"/>
                </a:solidFill>
              </a:rPr>
              <a:t>type</a:t>
            </a:r>
            <a:r>
              <a:rPr lang="zh-CN" altLang="en-US" sz="2000" dirty="0" smtClean="0">
                <a:solidFill>
                  <a:srgbClr val="0000FF"/>
                </a:solidFill>
              </a:rPr>
              <a:t>和</a:t>
            </a:r>
            <a:r>
              <a:rPr lang="en-US" altLang="zh-CN" sz="2000" dirty="0" smtClean="0">
                <a:solidFill>
                  <a:srgbClr val="0000FF"/>
                </a:solidFill>
              </a:rPr>
              <a:t>width</a:t>
            </a:r>
            <a:endParaRPr lang="zh-CN" altLang="en-US" sz="2000" dirty="0">
              <a:solidFill>
                <a:srgbClr val="0000FF"/>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628650" y="365126"/>
            <a:ext cx="8034704" cy="1325563"/>
          </a:xfrm>
        </p:spPr>
        <p:txBody>
          <a:bodyPr/>
          <a:lstStyle/>
          <a:p>
            <a:r>
              <a:rPr lang="zh-CN" altLang="en-US" dirty="0" smtClean="0"/>
              <a:t>计算数组类型和宽度的翻译方案</a:t>
            </a:r>
            <a:endParaRPr lang="zh-CN" altLang="en-US" dirty="0" smtClean="0"/>
          </a:p>
        </p:txBody>
      </p:sp>
      <p:sp>
        <p:nvSpPr>
          <p:cNvPr id="28675" name="内容占位符 2"/>
          <p:cNvSpPr>
            <a:spLocks noGrp="1"/>
          </p:cNvSpPr>
          <p:nvPr>
            <p:ph idx="1"/>
          </p:nvPr>
        </p:nvSpPr>
        <p:spPr>
          <a:xfrm>
            <a:off x="628650" y="1690689"/>
            <a:ext cx="7886700" cy="5014911"/>
          </a:xfrm>
        </p:spPr>
        <p:txBody>
          <a:bodyPr>
            <a:normAutofit fontScale="92500" lnSpcReduction="10000"/>
          </a:bodyPr>
          <a:lstStyle/>
          <a:p>
            <a:pPr marL="0" indent="0">
              <a:buNone/>
            </a:pPr>
            <a:r>
              <a:rPr lang="en-US" altLang="zh-CN" dirty="0" smtClean="0"/>
              <a:t>T → B       {</a:t>
            </a:r>
            <a:r>
              <a:rPr lang="en-US" altLang="zh-CN" dirty="0" smtClean="0">
                <a:solidFill>
                  <a:srgbClr val="FF0000"/>
                </a:solidFill>
              </a:rPr>
              <a:t>t</a:t>
            </a:r>
            <a:r>
              <a:rPr lang="en-US" altLang="zh-CN" dirty="0" smtClean="0"/>
              <a:t>=</a:t>
            </a:r>
            <a:r>
              <a:rPr lang="en-US" altLang="zh-CN" dirty="0" err="1" smtClean="0"/>
              <a:t>B.type</a:t>
            </a:r>
            <a:r>
              <a:rPr lang="en-US" altLang="zh-CN" dirty="0" smtClean="0"/>
              <a:t>; </a:t>
            </a:r>
            <a:r>
              <a:rPr lang="en-US" altLang="zh-CN" dirty="0" smtClean="0">
                <a:solidFill>
                  <a:srgbClr val="FF0000"/>
                </a:solidFill>
              </a:rPr>
              <a:t>w</a:t>
            </a:r>
            <a:r>
              <a:rPr lang="en-US" altLang="zh-CN" dirty="0" smtClean="0"/>
              <a:t>=</a:t>
            </a:r>
            <a:r>
              <a:rPr lang="en-US" altLang="zh-CN" dirty="0" err="1" smtClean="0"/>
              <a:t>B.width</a:t>
            </a:r>
            <a:r>
              <a:rPr lang="en-US" altLang="zh-CN" dirty="0" smtClean="0"/>
              <a:t>;}</a:t>
            </a:r>
            <a:endParaRPr lang="en-US" altLang="zh-CN" dirty="0" smtClean="0"/>
          </a:p>
          <a:p>
            <a:pPr marL="0" indent="0">
              <a:buNone/>
            </a:pPr>
            <a:r>
              <a:rPr lang="en-US" altLang="zh-CN" dirty="0" smtClean="0"/>
              <a:t>        C       {</a:t>
            </a:r>
            <a:r>
              <a:rPr lang="en-US" altLang="zh-CN" dirty="0" err="1" smtClean="0"/>
              <a:t>T.type</a:t>
            </a:r>
            <a:r>
              <a:rPr lang="en-US" altLang="zh-CN" dirty="0" smtClean="0"/>
              <a:t>=</a:t>
            </a:r>
            <a:r>
              <a:rPr lang="en-US" altLang="zh-CN" dirty="0" err="1" smtClean="0"/>
              <a:t>C.type;T.width</a:t>
            </a:r>
            <a:r>
              <a:rPr lang="en-US" altLang="zh-CN" dirty="0" smtClean="0"/>
              <a:t>=</a:t>
            </a:r>
            <a:r>
              <a:rPr lang="en-US" altLang="zh-CN" dirty="0" err="1" smtClean="0"/>
              <a:t>C.width</a:t>
            </a:r>
            <a:r>
              <a:rPr lang="en-US" altLang="zh-CN" dirty="0" smtClean="0"/>
              <a:t>;}</a:t>
            </a:r>
            <a:endParaRPr lang="en-US" altLang="zh-CN" dirty="0" smtClean="0"/>
          </a:p>
          <a:p>
            <a:pPr marL="0" indent="0">
              <a:buNone/>
            </a:pPr>
            <a:endParaRPr lang="en-US" altLang="zh-CN" dirty="0" smtClean="0"/>
          </a:p>
          <a:p>
            <a:pPr marL="0" indent="0">
              <a:buNone/>
            </a:pPr>
            <a:r>
              <a:rPr lang="en-US" altLang="zh-CN" dirty="0" smtClean="0"/>
              <a:t>B → </a:t>
            </a:r>
            <a:r>
              <a:rPr lang="en-US" altLang="zh-CN" dirty="0" err="1" smtClean="0"/>
              <a:t>int</a:t>
            </a:r>
            <a:r>
              <a:rPr lang="en-US" altLang="zh-CN" dirty="0" smtClean="0"/>
              <a:t>     {</a:t>
            </a:r>
            <a:r>
              <a:rPr lang="en-US" altLang="zh-CN" dirty="0" err="1" smtClean="0"/>
              <a:t>B.type</a:t>
            </a:r>
            <a:r>
              <a:rPr lang="en-US" altLang="zh-CN" dirty="0" smtClean="0"/>
              <a:t>=integer; </a:t>
            </a:r>
            <a:r>
              <a:rPr lang="en-US" altLang="zh-CN" dirty="0" err="1" smtClean="0"/>
              <a:t>B.width</a:t>
            </a:r>
            <a:r>
              <a:rPr lang="en-US" altLang="zh-CN" dirty="0" smtClean="0"/>
              <a:t>=4;}</a:t>
            </a:r>
            <a:endParaRPr lang="en-US" altLang="zh-CN" dirty="0" smtClean="0"/>
          </a:p>
          <a:p>
            <a:pPr marL="0" indent="0">
              <a:buNone/>
            </a:pPr>
            <a:r>
              <a:rPr lang="en-US" altLang="zh-CN" dirty="0" smtClean="0"/>
              <a:t>  </a:t>
            </a:r>
            <a:endParaRPr lang="en-US" altLang="zh-CN" dirty="0" smtClean="0"/>
          </a:p>
          <a:p>
            <a:pPr marL="0" indent="0">
              <a:buNone/>
            </a:pPr>
            <a:r>
              <a:rPr lang="en-US" altLang="zh-CN" dirty="0" smtClean="0"/>
              <a:t>B → float  {</a:t>
            </a:r>
            <a:r>
              <a:rPr lang="en-US" altLang="zh-CN" dirty="0" err="1" smtClean="0"/>
              <a:t>B.type</a:t>
            </a:r>
            <a:r>
              <a:rPr lang="en-US" altLang="zh-CN" dirty="0" smtClean="0"/>
              <a:t>=float; </a:t>
            </a:r>
            <a:r>
              <a:rPr lang="en-US" altLang="zh-CN" dirty="0" err="1" smtClean="0"/>
              <a:t>B.width</a:t>
            </a:r>
            <a:r>
              <a:rPr lang="en-US" altLang="zh-CN" dirty="0" smtClean="0"/>
              <a:t>=8;}</a:t>
            </a:r>
            <a:endParaRPr lang="en-US" altLang="zh-CN" dirty="0" smtClean="0"/>
          </a:p>
          <a:p>
            <a:pPr marL="0" indent="0">
              <a:buNone/>
            </a:pPr>
            <a:endParaRPr lang="en-US" altLang="zh-CN" dirty="0" smtClean="0"/>
          </a:p>
          <a:p>
            <a:pPr marL="0" indent="0">
              <a:buNone/>
            </a:pPr>
            <a:r>
              <a:rPr lang="en-US" altLang="zh-CN" dirty="0" smtClean="0"/>
              <a:t>C → </a:t>
            </a:r>
            <a:r>
              <a:rPr lang="el-GR" altLang="zh-CN" dirty="0" smtClean="0"/>
              <a:t>ε</a:t>
            </a:r>
            <a:r>
              <a:rPr lang="en-US" altLang="zh-CN" dirty="0" smtClean="0"/>
              <a:t>        {</a:t>
            </a:r>
            <a:r>
              <a:rPr lang="en-US" altLang="zh-CN" dirty="0" err="1" smtClean="0"/>
              <a:t>C.type</a:t>
            </a:r>
            <a:r>
              <a:rPr lang="en-US" altLang="zh-CN" dirty="0" smtClean="0"/>
              <a:t>=</a:t>
            </a:r>
            <a:r>
              <a:rPr lang="en-US" altLang="zh-CN" dirty="0" smtClean="0">
                <a:solidFill>
                  <a:srgbClr val="FF0000"/>
                </a:solidFill>
              </a:rPr>
              <a:t>t</a:t>
            </a:r>
            <a:r>
              <a:rPr lang="en-US" altLang="zh-CN" dirty="0" smtClean="0"/>
              <a:t>; </a:t>
            </a:r>
            <a:r>
              <a:rPr lang="en-US" altLang="zh-CN" dirty="0" err="1" smtClean="0"/>
              <a:t>C.width</a:t>
            </a:r>
            <a:r>
              <a:rPr lang="en-US" altLang="zh-CN" dirty="0" smtClean="0"/>
              <a:t>=</a:t>
            </a:r>
            <a:r>
              <a:rPr lang="en-US" altLang="zh-CN" dirty="0" smtClean="0">
                <a:solidFill>
                  <a:srgbClr val="FF0000"/>
                </a:solidFill>
              </a:rPr>
              <a:t>w</a:t>
            </a:r>
            <a:r>
              <a:rPr lang="en-US" altLang="zh-CN" dirty="0" smtClean="0"/>
              <a:t>;}</a:t>
            </a:r>
            <a:endParaRPr lang="en-US" altLang="zh-CN" dirty="0" smtClean="0"/>
          </a:p>
          <a:p>
            <a:pPr marL="0" indent="0">
              <a:buNone/>
            </a:pPr>
            <a:endParaRPr lang="en-US" altLang="zh-CN" dirty="0" smtClean="0"/>
          </a:p>
          <a:p>
            <a:pPr marL="0" indent="0">
              <a:buNone/>
            </a:pPr>
            <a:r>
              <a:rPr lang="en-US" altLang="zh-CN" dirty="0" smtClean="0"/>
              <a:t>C →[</a:t>
            </a:r>
            <a:r>
              <a:rPr lang="en-US" altLang="zh-CN" b="1" dirty="0" err="1" smtClean="0"/>
              <a:t>num</a:t>
            </a:r>
            <a:r>
              <a:rPr lang="en-US" altLang="zh-CN" dirty="0" smtClean="0"/>
              <a:t>] C</a:t>
            </a:r>
            <a:r>
              <a:rPr lang="en-US" altLang="zh-CN" baseline="-25000" dirty="0" smtClean="0"/>
              <a:t>1</a:t>
            </a:r>
            <a:r>
              <a:rPr lang="en-US" altLang="zh-CN" dirty="0" smtClean="0"/>
              <a:t>  {</a:t>
            </a:r>
            <a:r>
              <a:rPr lang="en-US" altLang="zh-CN" dirty="0" err="1" smtClean="0"/>
              <a:t>C.type</a:t>
            </a:r>
            <a:r>
              <a:rPr lang="en-US" altLang="zh-CN" dirty="0" smtClean="0"/>
              <a:t>=array(</a:t>
            </a:r>
            <a:r>
              <a:rPr lang="en-US" altLang="zh-CN" b="1" dirty="0" smtClean="0"/>
              <a:t>num</a:t>
            </a:r>
            <a:r>
              <a:rPr lang="en-US" altLang="zh-CN" dirty="0" smtClean="0"/>
              <a:t>.value,C</a:t>
            </a:r>
            <a:r>
              <a:rPr lang="en-US" altLang="zh-CN" baseline="-25000" dirty="0"/>
              <a:t>1</a:t>
            </a:r>
            <a:r>
              <a:rPr lang="en-US" altLang="zh-CN" dirty="0" smtClean="0"/>
              <a:t>.type);</a:t>
            </a:r>
            <a:endParaRPr lang="en-US" altLang="zh-CN" dirty="0" smtClean="0"/>
          </a:p>
          <a:p>
            <a:pPr marL="0" indent="0">
              <a:buNone/>
            </a:pPr>
            <a:r>
              <a:rPr lang="en-US" altLang="zh-CN" dirty="0" smtClean="0"/>
              <a:t>                            </a:t>
            </a:r>
            <a:r>
              <a:rPr lang="en-US" altLang="zh-CN" dirty="0" err="1" smtClean="0"/>
              <a:t>C.width</a:t>
            </a:r>
            <a:r>
              <a:rPr lang="en-US" altLang="zh-CN" dirty="0" smtClean="0"/>
              <a:t>=</a:t>
            </a:r>
            <a:r>
              <a:rPr lang="en-US" altLang="zh-CN" b="1" dirty="0" err="1" smtClean="0"/>
              <a:t>num</a:t>
            </a:r>
            <a:r>
              <a:rPr lang="en-US" altLang="zh-CN" dirty="0" err="1" smtClean="0"/>
              <a:t>.value</a:t>
            </a:r>
            <a:r>
              <a:rPr lang="en-US" altLang="zh-CN" dirty="0" smtClean="0"/>
              <a:t>*C</a:t>
            </a:r>
            <a:r>
              <a:rPr lang="en-US" altLang="zh-CN" baseline="-25000" dirty="0"/>
              <a:t>1</a:t>
            </a:r>
            <a:r>
              <a:rPr lang="en-US" altLang="zh-CN" dirty="0" smtClean="0"/>
              <a:t>.width}</a:t>
            </a:r>
            <a:endParaRPr lang="zh-CN" altLang="en-US" dirty="0" smtClean="0"/>
          </a:p>
        </p:txBody>
      </p:sp>
      <p:sp>
        <p:nvSpPr>
          <p:cNvPr id="5" name="文本框 4"/>
          <p:cNvSpPr txBox="1"/>
          <p:nvPr/>
        </p:nvSpPr>
        <p:spPr>
          <a:xfrm>
            <a:off x="6435968" y="1690689"/>
            <a:ext cx="2529860" cy="400110"/>
          </a:xfrm>
          <a:prstGeom prst="rect">
            <a:avLst/>
          </a:prstGeom>
          <a:noFill/>
        </p:spPr>
        <p:txBody>
          <a:bodyPr wrap="square" rtlCol="0">
            <a:spAutoFit/>
          </a:bodyPr>
          <a:lstStyle/>
          <a:p>
            <a:r>
              <a:rPr lang="en-US" altLang="zh-CN" sz="2000" dirty="0" smtClean="0">
                <a:solidFill>
                  <a:srgbClr val="FF0000"/>
                </a:solidFill>
              </a:rPr>
              <a:t>t</a:t>
            </a:r>
            <a:r>
              <a:rPr lang="zh-CN" altLang="en-US" sz="2000" dirty="0" smtClean="0">
                <a:solidFill>
                  <a:srgbClr val="FF0000"/>
                </a:solidFill>
              </a:rPr>
              <a:t>和</a:t>
            </a:r>
            <a:r>
              <a:rPr lang="en-US" altLang="zh-CN" sz="2000" dirty="0" smtClean="0">
                <a:solidFill>
                  <a:srgbClr val="FF0000"/>
                </a:solidFill>
              </a:rPr>
              <a:t>w</a:t>
            </a:r>
            <a:r>
              <a:rPr lang="zh-CN" altLang="en-US" sz="2000" dirty="0" smtClean="0">
                <a:solidFill>
                  <a:srgbClr val="FF0000"/>
                </a:solidFill>
              </a:rPr>
              <a:t>是变量</a:t>
            </a:r>
            <a:endParaRPr lang="zh-CN" altLang="en-US" sz="2000" dirty="0">
              <a:solidFill>
                <a:srgbClr val="FF0000"/>
              </a:solidFill>
            </a:endParaRPr>
          </a:p>
        </p:txBody>
      </p:sp>
      <p:sp>
        <p:nvSpPr>
          <p:cNvPr id="6" name="文本框 5"/>
          <p:cNvSpPr txBox="1"/>
          <p:nvPr/>
        </p:nvSpPr>
        <p:spPr>
          <a:xfrm>
            <a:off x="6133494" y="3016252"/>
            <a:ext cx="2529860" cy="400110"/>
          </a:xfrm>
          <a:prstGeom prst="rect">
            <a:avLst/>
          </a:prstGeom>
          <a:noFill/>
        </p:spPr>
        <p:txBody>
          <a:bodyPr wrap="none" rtlCol="0">
            <a:spAutoFit/>
          </a:bodyPr>
          <a:lstStyle/>
          <a:p>
            <a:r>
              <a:rPr lang="zh-CN" altLang="en-US" sz="2000" dirty="0" smtClean="0">
                <a:solidFill>
                  <a:srgbClr val="0000FF"/>
                </a:solidFill>
              </a:rPr>
              <a:t>综合属性</a:t>
            </a:r>
            <a:r>
              <a:rPr lang="en-US" altLang="zh-CN" sz="2000" dirty="0" smtClean="0">
                <a:solidFill>
                  <a:srgbClr val="0000FF"/>
                </a:solidFill>
              </a:rPr>
              <a:t>type</a:t>
            </a:r>
            <a:r>
              <a:rPr lang="zh-CN" altLang="en-US" sz="2000" dirty="0" smtClean="0">
                <a:solidFill>
                  <a:srgbClr val="0000FF"/>
                </a:solidFill>
              </a:rPr>
              <a:t>和</a:t>
            </a:r>
            <a:r>
              <a:rPr lang="en-US" altLang="zh-CN" sz="2000" dirty="0" smtClean="0">
                <a:solidFill>
                  <a:srgbClr val="0000FF"/>
                </a:solidFill>
              </a:rPr>
              <a:t>width</a:t>
            </a:r>
            <a:endParaRPr lang="zh-CN" altLang="en-US" sz="2000" dirty="0">
              <a:solidFill>
                <a:srgbClr val="0000FF"/>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00" name="Picture 2"/>
          <p:cNvPicPr>
            <a:picLocks noChangeAspect="1" noChangeArrowheads="1"/>
          </p:cNvPicPr>
          <p:nvPr/>
        </p:nvPicPr>
        <p:blipFill rotWithShape="1">
          <a:blip r:embed="rId1" cstate="print"/>
          <a:srcRect l="4975" r="2086"/>
          <a:stretch>
            <a:fillRect/>
          </a:stretch>
        </p:blipFill>
        <p:spPr bwMode="auto">
          <a:xfrm>
            <a:off x="457200" y="3212123"/>
            <a:ext cx="8299938" cy="3575538"/>
          </a:xfrm>
          <a:prstGeom prst="rect">
            <a:avLst/>
          </a:prstGeom>
          <a:noFill/>
          <a:ln w="38100" algn="ctr">
            <a:noFill/>
            <a:miter lim="800000"/>
            <a:headEnd/>
            <a:tailEnd/>
          </a:ln>
        </p:spPr>
      </p:pic>
      <p:sp>
        <p:nvSpPr>
          <p:cNvPr id="2" name="文本框 1"/>
          <p:cNvSpPr txBox="1"/>
          <p:nvPr/>
        </p:nvSpPr>
        <p:spPr>
          <a:xfrm>
            <a:off x="3850617" y="172072"/>
            <a:ext cx="5180457" cy="2708434"/>
          </a:xfrm>
          <a:prstGeom prst="rect">
            <a:avLst/>
          </a:prstGeom>
          <a:noFill/>
          <a:ln w="19050">
            <a:solidFill>
              <a:schemeClr val="tx1"/>
            </a:solidFill>
          </a:ln>
        </p:spPr>
        <p:txBody>
          <a:bodyPr wrap="none" rtlCol="0">
            <a:spAutoFit/>
          </a:bodyPr>
          <a:lstStyle/>
          <a:p>
            <a:pPr>
              <a:spcBef>
                <a:spcPts val="600"/>
              </a:spcBef>
            </a:pPr>
            <a:r>
              <a:rPr lang="en-US" altLang="zh-CN" sz="2000" dirty="0"/>
              <a:t>T → B       {C.t=</a:t>
            </a:r>
            <a:r>
              <a:rPr lang="en-US" altLang="zh-CN" sz="2000" dirty="0" err="1"/>
              <a:t>B.type</a:t>
            </a:r>
            <a:r>
              <a:rPr lang="en-US" altLang="zh-CN" sz="2000" dirty="0"/>
              <a:t>; </a:t>
            </a:r>
            <a:r>
              <a:rPr lang="en-US" altLang="zh-CN" sz="2000" dirty="0" err="1"/>
              <a:t>C.w</a:t>
            </a:r>
            <a:r>
              <a:rPr lang="en-US" altLang="zh-CN" sz="2000" dirty="0"/>
              <a:t>=</a:t>
            </a:r>
            <a:r>
              <a:rPr lang="en-US" altLang="zh-CN" sz="2000" dirty="0" err="1"/>
              <a:t>B.width</a:t>
            </a:r>
            <a:r>
              <a:rPr lang="en-US" altLang="zh-CN" sz="2000" dirty="0"/>
              <a:t>;}</a:t>
            </a:r>
            <a:endParaRPr lang="en-US" altLang="zh-CN" sz="2000" dirty="0"/>
          </a:p>
          <a:p>
            <a:pPr>
              <a:spcBef>
                <a:spcPts val="600"/>
              </a:spcBef>
            </a:pPr>
            <a:r>
              <a:rPr lang="en-US" altLang="zh-CN" sz="2000" dirty="0"/>
              <a:t>        C       {</a:t>
            </a:r>
            <a:r>
              <a:rPr lang="en-US" altLang="zh-CN" sz="2000" dirty="0" err="1"/>
              <a:t>T.type</a:t>
            </a:r>
            <a:r>
              <a:rPr lang="en-US" altLang="zh-CN" sz="2000" dirty="0"/>
              <a:t>=</a:t>
            </a:r>
            <a:r>
              <a:rPr lang="en-US" altLang="zh-CN" sz="2000" dirty="0" err="1"/>
              <a:t>C.type;T.width</a:t>
            </a:r>
            <a:r>
              <a:rPr lang="en-US" altLang="zh-CN" sz="2000" dirty="0"/>
              <a:t>=</a:t>
            </a:r>
            <a:r>
              <a:rPr lang="en-US" altLang="zh-CN" sz="2000" dirty="0" err="1"/>
              <a:t>C.width</a:t>
            </a:r>
            <a:r>
              <a:rPr lang="en-US" altLang="zh-CN" sz="2000" dirty="0"/>
              <a:t>;}</a:t>
            </a:r>
            <a:endParaRPr lang="en-US" altLang="zh-CN" sz="2000" dirty="0"/>
          </a:p>
          <a:p>
            <a:pPr>
              <a:spcBef>
                <a:spcPts val="600"/>
              </a:spcBef>
            </a:pPr>
            <a:r>
              <a:rPr lang="en-US" altLang="zh-CN" sz="2000" dirty="0" smtClean="0"/>
              <a:t>B </a:t>
            </a:r>
            <a:r>
              <a:rPr lang="en-US" altLang="zh-CN" sz="2000" dirty="0"/>
              <a:t>→ </a:t>
            </a:r>
            <a:r>
              <a:rPr lang="en-US" altLang="zh-CN" sz="2000" dirty="0" err="1"/>
              <a:t>int</a:t>
            </a:r>
            <a:r>
              <a:rPr lang="en-US" altLang="zh-CN" sz="2000" dirty="0"/>
              <a:t>     {</a:t>
            </a:r>
            <a:r>
              <a:rPr lang="en-US" altLang="zh-CN" sz="2000" dirty="0" err="1"/>
              <a:t>B.type</a:t>
            </a:r>
            <a:r>
              <a:rPr lang="en-US" altLang="zh-CN" sz="2000" dirty="0"/>
              <a:t>=integer; </a:t>
            </a:r>
            <a:r>
              <a:rPr lang="en-US" altLang="zh-CN" sz="2000" dirty="0" err="1"/>
              <a:t>B.width</a:t>
            </a:r>
            <a:r>
              <a:rPr lang="en-US" altLang="zh-CN" sz="2000" dirty="0"/>
              <a:t>=4;}</a:t>
            </a:r>
            <a:endParaRPr lang="en-US" altLang="zh-CN" sz="2000" dirty="0"/>
          </a:p>
          <a:p>
            <a:pPr>
              <a:spcBef>
                <a:spcPts val="600"/>
              </a:spcBef>
            </a:pPr>
            <a:r>
              <a:rPr lang="en-US" altLang="zh-CN" sz="2000" dirty="0" smtClean="0"/>
              <a:t>B </a:t>
            </a:r>
            <a:r>
              <a:rPr lang="en-US" altLang="zh-CN" sz="2000" dirty="0"/>
              <a:t>→ float  {</a:t>
            </a:r>
            <a:r>
              <a:rPr lang="en-US" altLang="zh-CN" sz="2000" dirty="0" err="1"/>
              <a:t>B.type</a:t>
            </a:r>
            <a:r>
              <a:rPr lang="en-US" altLang="zh-CN" sz="2000" dirty="0"/>
              <a:t>=float; </a:t>
            </a:r>
            <a:r>
              <a:rPr lang="en-US" altLang="zh-CN" sz="2000" dirty="0" err="1"/>
              <a:t>B.width</a:t>
            </a:r>
            <a:r>
              <a:rPr lang="en-US" altLang="zh-CN" sz="2000" dirty="0"/>
              <a:t>=8;}</a:t>
            </a:r>
            <a:endParaRPr lang="en-US" altLang="zh-CN" sz="2000" dirty="0"/>
          </a:p>
          <a:p>
            <a:pPr>
              <a:spcBef>
                <a:spcPts val="600"/>
              </a:spcBef>
            </a:pPr>
            <a:r>
              <a:rPr lang="en-US" altLang="zh-CN" sz="2000" dirty="0" smtClean="0"/>
              <a:t>C </a:t>
            </a:r>
            <a:r>
              <a:rPr lang="en-US" altLang="zh-CN" sz="2000" dirty="0"/>
              <a:t>→ </a:t>
            </a:r>
            <a:r>
              <a:rPr lang="el-GR" altLang="zh-CN" sz="2000" dirty="0"/>
              <a:t>ε</a:t>
            </a:r>
            <a:r>
              <a:rPr lang="en-US" altLang="zh-CN" sz="2000" dirty="0"/>
              <a:t>        {</a:t>
            </a:r>
            <a:r>
              <a:rPr lang="en-US" altLang="zh-CN" sz="2000" dirty="0" err="1"/>
              <a:t>C.type</a:t>
            </a:r>
            <a:r>
              <a:rPr lang="en-US" altLang="zh-CN" sz="2000" dirty="0"/>
              <a:t>=C.t; </a:t>
            </a:r>
            <a:r>
              <a:rPr lang="en-US" altLang="zh-CN" sz="2000" dirty="0" err="1"/>
              <a:t>C.width</a:t>
            </a:r>
            <a:r>
              <a:rPr lang="en-US" altLang="zh-CN" sz="2000" dirty="0"/>
              <a:t>=</a:t>
            </a:r>
            <a:r>
              <a:rPr lang="en-US" altLang="zh-CN" sz="2000" dirty="0" err="1"/>
              <a:t>C.w</a:t>
            </a:r>
            <a:r>
              <a:rPr lang="en-US" altLang="zh-CN" sz="2000" dirty="0"/>
              <a:t>;}</a:t>
            </a:r>
            <a:endParaRPr lang="en-US" altLang="zh-CN" sz="2000" dirty="0"/>
          </a:p>
          <a:p>
            <a:pPr>
              <a:spcBef>
                <a:spcPts val="600"/>
              </a:spcBef>
            </a:pPr>
            <a:r>
              <a:rPr lang="en-US" altLang="zh-CN" sz="2000" dirty="0" smtClean="0"/>
              <a:t>C </a:t>
            </a:r>
            <a:r>
              <a:rPr lang="en-US" altLang="zh-CN" sz="2000" dirty="0"/>
              <a:t>→[</a:t>
            </a:r>
            <a:r>
              <a:rPr lang="en-US" altLang="zh-CN" sz="2000" b="1" dirty="0" err="1"/>
              <a:t>num</a:t>
            </a:r>
            <a:r>
              <a:rPr lang="en-US" altLang="zh-CN" sz="2000" dirty="0"/>
              <a:t>] C</a:t>
            </a:r>
            <a:r>
              <a:rPr lang="en-US" altLang="zh-CN" sz="2000" baseline="-25000" dirty="0"/>
              <a:t>1</a:t>
            </a:r>
            <a:r>
              <a:rPr lang="en-US" altLang="zh-CN" sz="2000" dirty="0"/>
              <a:t>  {</a:t>
            </a:r>
            <a:r>
              <a:rPr lang="en-US" altLang="zh-CN" sz="2000" dirty="0" err="1"/>
              <a:t>C.type</a:t>
            </a:r>
            <a:r>
              <a:rPr lang="en-US" altLang="zh-CN" sz="2000" dirty="0"/>
              <a:t>=array(</a:t>
            </a:r>
            <a:r>
              <a:rPr lang="en-US" altLang="zh-CN" sz="2000" b="1" dirty="0"/>
              <a:t>num</a:t>
            </a:r>
            <a:r>
              <a:rPr lang="en-US" altLang="zh-CN" sz="2000" dirty="0"/>
              <a:t>.value,C</a:t>
            </a:r>
            <a:r>
              <a:rPr lang="en-US" altLang="zh-CN" sz="2000" baseline="-25000" dirty="0"/>
              <a:t>1</a:t>
            </a:r>
            <a:r>
              <a:rPr lang="en-US" altLang="zh-CN" sz="2000" dirty="0"/>
              <a:t>.type);</a:t>
            </a:r>
            <a:endParaRPr lang="en-US" altLang="zh-CN" sz="2000" dirty="0"/>
          </a:p>
          <a:p>
            <a:pPr>
              <a:spcBef>
                <a:spcPts val="600"/>
              </a:spcBef>
            </a:pPr>
            <a:r>
              <a:rPr lang="en-US" altLang="zh-CN" sz="2000" dirty="0"/>
              <a:t>                            </a:t>
            </a:r>
            <a:r>
              <a:rPr lang="en-US" altLang="zh-CN" sz="2000" dirty="0" err="1"/>
              <a:t>C.width</a:t>
            </a:r>
            <a:r>
              <a:rPr lang="en-US" altLang="zh-CN" sz="2000" dirty="0"/>
              <a:t>=</a:t>
            </a:r>
            <a:r>
              <a:rPr lang="en-US" altLang="zh-CN" sz="2000" b="1" dirty="0" err="1"/>
              <a:t>num</a:t>
            </a:r>
            <a:r>
              <a:rPr lang="en-US" altLang="zh-CN" sz="2000" dirty="0" err="1"/>
              <a:t>.value</a:t>
            </a:r>
            <a:r>
              <a:rPr lang="en-US" altLang="zh-CN" sz="2000" dirty="0"/>
              <a:t>*C</a:t>
            </a:r>
            <a:r>
              <a:rPr lang="en-US" altLang="zh-CN" sz="2000" baseline="-25000" dirty="0"/>
              <a:t>1</a:t>
            </a:r>
            <a:r>
              <a:rPr lang="en-US" altLang="zh-CN" sz="2000" dirty="0"/>
              <a:t>.width</a:t>
            </a:r>
            <a:r>
              <a:rPr lang="en-US" altLang="zh-CN" sz="2000" dirty="0" smtClean="0"/>
              <a:t>}</a:t>
            </a:r>
            <a:endParaRPr lang="zh-CN" altLang="en-US" sz="2000" dirty="0"/>
          </a:p>
        </p:txBody>
      </p:sp>
      <p:sp>
        <p:nvSpPr>
          <p:cNvPr id="4" name="文本框 3"/>
          <p:cNvSpPr txBox="1"/>
          <p:nvPr/>
        </p:nvSpPr>
        <p:spPr>
          <a:xfrm>
            <a:off x="457200" y="480500"/>
            <a:ext cx="1821653" cy="461665"/>
          </a:xfrm>
          <a:prstGeom prst="rect">
            <a:avLst/>
          </a:prstGeom>
          <a:noFill/>
        </p:spPr>
        <p:txBody>
          <a:bodyPr wrap="none" rtlCol="0">
            <a:spAutoFit/>
          </a:bodyPr>
          <a:lstStyle/>
          <a:p>
            <a:r>
              <a:rPr lang="zh-CN" altLang="en-US" sz="2400" dirty="0"/>
              <a:t>例：</a:t>
            </a:r>
            <a:r>
              <a:rPr lang="en-US" altLang="zh-CN" sz="2400" dirty="0" err="1"/>
              <a:t>int</a:t>
            </a:r>
            <a:r>
              <a:rPr lang="en-US" altLang="zh-CN" sz="2400" dirty="0"/>
              <a:t>[2][3]</a:t>
            </a:r>
            <a:endParaRPr lang="zh-CN" altLang="en-US" sz="24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dirty="0" smtClean="0"/>
              <a:t>声明的序列</a:t>
            </a:r>
            <a:endParaRPr lang="zh-CN" altLang="en-US" dirty="0" smtClean="0"/>
          </a:p>
        </p:txBody>
      </p:sp>
      <p:sp>
        <p:nvSpPr>
          <p:cNvPr id="30723" name="内容占位符 2"/>
          <p:cNvSpPr>
            <a:spLocks noGrp="1"/>
          </p:cNvSpPr>
          <p:nvPr>
            <p:ph idx="1"/>
          </p:nvPr>
        </p:nvSpPr>
        <p:spPr>
          <a:xfrm>
            <a:off x="628650" y="1825625"/>
            <a:ext cx="7886700" cy="4668960"/>
          </a:xfrm>
        </p:spPr>
        <p:txBody>
          <a:bodyPr>
            <a:normAutofit/>
          </a:bodyPr>
          <a:lstStyle/>
          <a:p>
            <a:endParaRPr lang="en-US" altLang="zh-CN" dirty="0" smtClean="0"/>
          </a:p>
          <a:p>
            <a:endParaRPr lang="en-US" altLang="zh-CN" dirty="0"/>
          </a:p>
          <a:p>
            <a:endParaRPr lang="en-US" altLang="zh-CN" dirty="0" smtClean="0"/>
          </a:p>
          <a:p>
            <a:endParaRPr lang="en-US" altLang="zh-CN" dirty="0"/>
          </a:p>
          <a:p>
            <a:pPr marL="0" indent="0">
              <a:buNone/>
            </a:pPr>
            <a:r>
              <a:rPr lang="zh-CN" altLang="en-US" dirty="0" smtClean="0"/>
              <a:t>要做两件事：</a:t>
            </a:r>
            <a:endParaRPr lang="en-US" altLang="zh-CN" dirty="0" smtClean="0"/>
          </a:p>
          <a:p>
            <a:r>
              <a:rPr lang="zh-CN" altLang="en-US" dirty="0"/>
              <a:t>插入符号表</a:t>
            </a:r>
            <a:r>
              <a:rPr lang="zh-CN" altLang="en-US" dirty="0" smtClean="0"/>
              <a:t>条目</a:t>
            </a:r>
            <a:endParaRPr lang="en-US" altLang="zh-CN" dirty="0" smtClean="0"/>
          </a:p>
          <a:p>
            <a:pPr lvl="1"/>
            <a:r>
              <a:rPr lang="en-US" altLang="zh-CN" dirty="0" err="1" smtClean="0"/>
              <a:t>top.put</a:t>
            </a:r>
            <a:r>
              <a:rPr lang="en-US" altLang="zh-CN" dirty="0" smtClean="0"/>
              <a:t>(</a:t>
            </a:r>
            <a:r>
              <a:rPr lang="en-US" altLang="zh-CN" dirty="0" err="1" smtClean="0"/>
              <a:t>id.lexeme</a:t>
            </a:r>
            <a:r>
              <a:rPr lang="en-US" altLang="zh-CN" dirty="0" smtClean="0"/>
              <a:t>, </a:t>
            </a:r>
            <a:r>
              <a:rPr lang="en-US" altLang="zh-CN" dirty="0" err="1" smtClean="0"/>
              <a:t>T.type</a:t>
            </a:r>
            <a:r>
              <a:rPr lang="en-US" altLang="zh-CN" dirty="0" smtClean="0"/>
              <a:t>, offset)</a:t>
            </a:r>
            <a:r>
              <a:rPr lang="zh-CN" altLang="en-US" dirty="0"/>
              <a:t>创建一个符号表条目（</a:t>
            </a:r>
            <a:r>
              <a:rPr lang="en-US" altLang="zh-CN" dirty="0"/>
              <a:t>top</a:t>
            </a:r>
            <a:r>
              <a:rPr lang="zh-CN" altLang="en-US" dirty="0"/>
              <a:t>指向当前符号表</a:t>
            </a:r>
            <a:r>
              <a:rPr lang="zh-CN" altLang="en-US" dirty="0" smtClean="0"/>
              <a:t>）</a:t>
            </a:r>
            <a:endParaRPr lang="en-US" altLang="zh-CN" dirty="0" smtClean="0"/>
          </a:p>
          <a:p>
            <a:r>
              <a:rPr lang="zh-CN" altLang="en-US" dirty="0" smtClean="0"/>
              <a:t>跟踪</a:t>
            </a:r>
            <a:r>
              <a:rPr lang="zh-CN" altLang="en-US" dirty="0"/>
              <a:t>下一个可用的</a:t>
            </a:r>
            <a:r>
              <a:rPr lang="zh-CN" altLang="en-US" dirty="0" smtClean="0"/>
              <a:t>相对地址</a:t>
            </a:r>
            <a:endParaRPr lang="en-US" altLang="zh-CN" dirty="0" smtClean="0"/>
          </a:p>
          <a:p>
            <a:pPr lvl="1"/>
            <a:r>
              <a:rPr lang="zh-CN" altLang="en-US" dirty="0" smtClean="0"/>
              <a:t>变量</a:t>
            </a:r>
            <a:r>
              <a:rPr lang="en-US" altLang="zh-CN" dirty="0" smtClean="0"/>
              <a:t>offset</a:t>
            </a:r>
            <a:r>
              <a:rPr lang="zh-CN" altLang="en-US" dirty="0" smtClean="0"/>
              <a:t>（</a:t>
            </a:r>
            <a:r>
              <a:rPr lang="en-US" altLang="zh-CN" dirty="0" smtClean="0"/>
              <a:t>D</a:t>
            </a:r>
            <a:r>
              <a:rPr lang="zh-CN" altLang="en-US" dirty="0" smtClean="0"/>
              <a:t>的继承属性）</a:t>
            </a:r>
            <a:endParaRPr lang="en-US" altLang="zh-CN" dirty="0"/>
          </a:p>
          <a:p>
            <a:endParaRPr lang="zh-CN" altLang="en-US" dirty="0" smtClean="0"/>
          </a:p>
        </p:txBody>
      </p:sp>
      <p:grpSp>
        <p:nvGrpSpPr>
          <p:cNvPr id="3" name="组合 2"/>
          <p:cNvGrpSpPr/>
          <p:nvPr/>
        </p:nvGrpSpPr>
        <p:grpSpPr>
          <a:xfrm>
            <a:off x="1988343" y="1825625"/>
            <a:ext cx="5167313" cy="1600200"/>
            <a:chOff x="1893277" y="2087502"/>
            <a:chExt cx="5167313" cy="1600200"/>
          </a:xfrm>
        </p:grpSpPr>
        <p:pic>
          <p:nvPicPr>
            <p:cNvPr id="6" name="Picture 2"/>
            <p:cNvPicPr>
              <a:picLocks noChangeAspect="1" noChangeArrowheads="1"/>
            </p:cNvPicPr>
            <p:nvPr/>
          </p:nvPicPr>
          <p:blipFill>
            <a:blip r:embed="rId1" cstate="print"/>
            <a:srcRect/>
            <a:stretch>
              <a:fillRect/>
            </a:stretch>
          </p:blipFill>
          <p:spPr bwMode="auto">
            <a:xfrm>
              <a:off x="1893277" y="2087502"/>
              <a:ext cx="5167313" cy="1600200"/>
            </a:xfrm>
            <a:prstGeom prst="rect">
              <a:avLst/>
            </a:prstGeom>
            <a:noFill/>
            <a:ln w="38100" algn="ctr">
              <a:noFill/>
              <a:miter lim="800000"/>
              <a:headEnd/>
              <a:tailEnd/>
            </a:ln>
          </p:spPr>
        </p:pic>
        <p:sp>
          <p:nvSpPr>
            <p:cNvPr id="2" name="矩形 1"/>
            <p:cNvSpPr/>
            <p:nvPr/>
          </p:nvSpPr>
          <p:spPr>
            <a:xfrm>
              <a:off x="1934308" y="2098431"/>
              <a:ext cx="3493477" cy="46892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dirty="0" smtClean="0"/>
              <a:t>声明的序列</a:t>
            </a:r>
            <a:endParaRPr lang="zh-CN" altLang="en-US" dirty="0" smtClean="0"/>
          </a:p>
        </p:txBody>
      </p:sp>
      <p:sp>
        <p:nvSpPr>
          <p:cNvPr id="30723" name="内容占位符 2"/>
          <p:cNvSpPr>
            <a:spLocks noGrp="1"/>
          </p:cNvSpPr>
          <p:nvPr>
            <p:ph idx="1"/>
          </p:nvPr>
        </p:nvSpPr>
        <p:spPr/>
        <p:txBody>
          <a:bodyPr/>
          <a:lstStyle/>
          <a:p>
            <a:r>
              <a:rPr lang="zh-CN" altLang="en-US" dirty="0" smtClean="0"/>
              <a:t>插入符号表条目，跟踪下一个可用的相对地址</a:t>
            </a:r>
            <a:endParaRPr lang="en-US" altLang="zh-CN" dirty="0" smtClean="0"/>
          </a:p>
          <a:p>
            <a:endParaRPr lang="zh-CN" altLang="en-US" dirty="0" smtClean="0"/>
          </a:p>
        </p:txBody>
      </p:sp>
      <p:pic>
        <p:nvPicPr>
          <p:cNvPr id="30724" name="Picture 4"/>
          <p:cNvPicPr>
            <a:picLocks noChangeAspect="1" noChangeArrowheads="1"/>
          </p:cNvPicPr>
          <p:nvPr/>
        </p:nvPicPr>
        <p:blipFill>
          <a:blip r:embed="rId1" cstate="print"/>
          <a:srcRect/>
          <a:stretch>
            <a:fillRect/>
          </a:stretch>
        </p:blipFill>
        <p:spPr bwMode="auto">
          <a:xfrm>
            <a:off x="914400" y="2754922"/>
            <a:ext cx="7052019" cy="3128963"/>
          </a:xfrm>
          <a:prstGeom prst="rect">
            <a:avLst/>
          </a:prstGeom>
          <a:noFill/>
          <a:ln w="38100" algn="ctr">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记录和类</a:t>
            </a:r>
            <a:endParaRPr lang="zh-CN" altLang="en-US" dirty="0"/>
          </a:p>
        </p:txBody>
      </p:sp>
      <p:grpSp>
        <p:nvGrpSpPr>
          <p:cNvPr id="4" name="组合 3"/>
          <p:cNvGrpSpPr/>
          <p:nvPr/>
        </p:nvGrpSpPr>
        <p:grpSpPr>
          <a:xfrm>
            <a:off x="1988343" y="1825625"/>
            <a:ext cx="5167313" cy="1600200"/>
            <a:chOff x="1893277" y="2087502"/>
            <a:chExt cx="5167313" cy="1600200"/>
          </a:xfrm>
        </p:grpSpPr>
        <p:pic>
          <p:nvPicPr>
            <p:cNvPr id="5" name="Picture 2"/>
            <p:cNvPicPr>
              <a:picLocks noChangeAspect="1" noChangeArrowheads="1"/>
            </p:cNvPicPr>
            <p:nvPr/>
          </p:nvPicPr>
          <p:blipFill>
            <a:blip r:embed="rId1" cstate="print"/>
            <a:srcRect/>
            <a:stretch>
              <a:fillRect/>
            </a:stretch>
          </p:blipFill>
          <p:spPr bwMode="auto">
            <a:xfrm>
              <a:off x="1893277" y="2087502"/>
              <a:ext cx="5167313" cy="1600200"/>
            </a:xfrm>
            <a:prstGeom prst="rect">
              <a:avLst/>
            </a:prstGeom>
            <a:noFill/>
            <a:ln w="38100" algn="ctr">
              <a:noFill/>
              <a:miter lim="800000"/>
              <a:headEnd/>
              <a:tailEnd/>
            </a:ln>
          </p:spPr>
        </p:pic>
        <p:sp>
          <p:nvSpPr>
            <p:cNvPr id="6" name="矩形 5"/>
            <p:cNvSpPr/>
            <p:nvPr/>
          </p:nvSpPr>
          <p:spPr>
            <a:xfrm>
              <a:off x="4372709" y="2477294"/>
              <a:ext cx="2566072" cy="46892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Picture 4"/>
          <p:cNvPicPr>
            <a:picLocks noChangeAspect="1" noChangeArrowheads="1"/>
          </p:cNvPicPr>
          <p:nvPr/>
        </p:nvPicPr>
        <p:blipFill rotWithShape="1">
          <a:blip r:embed="rId2" cstate="print"/>
          <a:srcRect b="19589"/>
          <a:stretch>
            <a:fillRect/>
          </a:stretch>
        </p:blipFill>
        <p:spPr bwMode="auto">
          <a:xfrm>
            <a:off x="2801815" y="3969825"/>
            <a:ext cx="6090726" cy="2173068"/>
          </a:xfrm>
          <a:prstGeom prst="rect">
            <a:avLst/>
          </a:prstGeom>
          <a:noFill/>
          <a:ln w="38100" algn="ctr">
            <a:noFill/>
            <a:miter lim="800000"/>
            <a:headEnd/>
            <a:tailEnd/>
          </a:ln>
        </p:spPr>
      </p:pic>
      <p:sp>
        <p:nvSpPr>
          <p:cNvPr id="8" name="文本框 7"/>
          <p:cNvSpPr txBox="1"/>
          <p:nvPr/>
        </p:nvSpPr>
        <p:spPr>
          <a:xfrm>
            <a:off x="452803" y="4456194"/>
            <a:ext cx="2349012" cy="1200329"/>
          </a:xfrm>
          <a:prstGeom prst="rect">
            <a:avLst/>
          </a:prstGeom>
          <a:noFill/>
        </p:spPr>
        <p:txBody>
          <a:bodyPr wrap="square" rtlCol="0">
            <a:spAutoFit/>
          </a:bodyPr>
          <a:lstStyle/>
          <a:p>
            <a:r>
              <a:rPr lang="zh-CN" altLang="en-US" sz="2400" dirty="0" smtClean="0"/>
              <a:t>确定记录和类中的字段的类型和相对地址：</a:t>
            </a:r>
            <a:endParaRPr lang="zh-CN" altLang="en-US" sz="24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dirty="0" smtClean="0"/>
              <a:t>记录和类中的字段</a:t>
            </a:r>
            <a:endParaRPr lang="zh-CN" altLang="en-US" dirty="0" smtClean="0"/>
          </a:p>
        </p:txBody>
      </p:sp>
      <p:sp>
        <p:nvSpPr>
          <p:cNvPr id="3" name="内容占位符 2"/>
          <p:cNvSpPr>
            <a:spLocks noGrp="1"/>
          </p:cNvSpPr>
          <p:nvPr>
            <p:ph idx="1"/>
          </p:nvPr>
        </p:nvSpPr>
        <p:spPr/>
        <p:txBody>
          <a:bodyPr/>
          <a:lstStyle/>
          <a:p>
            <a:r>
              <a:rPr lang="zh-CN" altLang="en-US" dirty="0" smtClean="0"/>
              <a:t>约定：</a:t>
            </a:r>
            <a:endParaRPr lang="en-US" altLang="zh-CN" dirty="0" smtClean="0"/>
          </a:p>
          <a:p>
            <a:pPr lvl="1"/>
            <a:r>
              <a:rPr lang="zh-CN" altLang="en-US" dirty="0" smtClean="0"/>
              <a:t>一个记录中各个字段的名字必须互不相同</a:t>
            </a:r>
            <a:endParaRPr lang="en-US" altLang="zh-CN" dirty="0" smtClean="0"/>
          </a:p>
          <a:p>
            <a:pPr lvl="1"/>
            <a:r>
              <a:rPr lang="zh-CN" altLang="en-US" dirty="0" smtClean="0"/>
              <a:t>字段名的偏移量（相对地址），是相对于该记录的数据区字段而言的</a:t>
            </a:r>
            <a:endParaRPr lang="en-US" altLang="zh-CN" dirty="0" smtClean="0"/>
          </a:p>
          <a:p>
            <a:r>
              <a:rPr lang="zh-CN" altLang="en-US" dirty="0" smtClean="0">
                <a:solidFill>
                  <a:srgbClr val="FF0000"/>
                </a:solidFill>
              </a:rPr>
              <a:t>记录类型使用一个专用的符号表，对它们的各个字段类型和相对地址进行单独编码</a:t>
            </a:r>
            <a:endParaRPr lang="en-US" altLang="zh-CN" dirty="0" smtClean="0">
              <a:solidFill>
                <a:srgbClr val="FF0000"/>
              </a:solidFill>
            </a:endParaRPr>
          </a:p>
          <a:p>
            <a:r>
              <a:rPr lang="zh-CN" altLang="en-US" dirty="0" smtClean="0"/>
              <a:t>记录类型</a:t>
            </a:r>
            <a:r>
              <a:rPr lang="en-US" altLang="zh-CN" dirty="0" smtClean="0"/>
              <a:t>record(t)</a:t>
            </a:r>
            <a:r>
              <a:rPr lang="zh-CN" altLang="en-US" dirty="0" smtClean="0"/>
              <a:t>，其中</a:t>
            </a:r>
            <a:r>
              <a:rPr lang="en-US" altLang="zh-CN" dirty="0" smtClean="0"/>
              <a:t>t</a:t>
            </a:r>
            <a:r>
              <a:rPr lang="zh-CN" altLang="en-US" dirty="0" smtClean="0"/>
              <a:t>是一个符号表对象，保存该记录类型的各个字段信息</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dissolv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dissolv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dirty="0" smtClean="0"/>
              <a:t>记录和类中的字段</a:t>
            </a:r>
            <a:endParaRPr lang="zh-CN" altLang="en-US" dirty="0" smtClean="0"/>
          </a:p>
        </p:txBody>
      </p:sp>
      <p:pic>
        <p:nvPicPr>
          <p:cNvPr id="32771" name="Picture 2"/>
          <p:cNvPicPr>
            <a:picLocks noGrp="1" noChangeAspect="1" noChangeArrowheads="1"/>
          </p:cNvPicPr>
          <p:nvPr>
            <p:ph idx="1"/>
          </p:nvPr>
        </p:nvPicPr>
        <p:blipFill>
          <a:blip r:embed="rId1" cstate="print"/>
          <a:srcRect/>
          <a:stretch>
            <a:fillRect/>
          </a:stretch>
        </p:blipFill>
        <p:spPr>
          <a:xfrm>
            <a:off x="849923" y="1805599"/>
            <a:ext cx="2962275" cy="457200"/>
          </a:xfrm>
        </p:spPr>
      </p:pic>
      <p:pic>
        <p:nvPicPr>
          <p:cNvPr id="32772" name="Picture 3"/>
          <p:cNvPicPr>
            <a:picLocks noChangeAspect="1" noChangeArrowheads="1"/>
          </p:cNvPicPr>
          <p:nvPr/>
        </p:nvPicPr>
        <p:blipFill>
          <a:blip r:embed="rId2" cstate="print"/>
          <a:srcRect/>
          <a:stretch>
            <a:fillRect/>
          </a:stretch>
        </p:blipFill>
        <p:spPr bwMode="auto">
          <a:xfrm>
            <a:off x="561953" y="2975585"/>
            <a:ext cx="7953397" cy="2175488"/>
          </a:xfrm>
          <a:prstGeom prst="rect">
            <a:avLst/>
          </a:prstGeom>
          <a:noFill/>
          <a:ln w="38100" algn="ctr">
            <a:noFill/>
            <a:miter lim="800000"/>
            <a:headEnd/>
            <a:tailEnd/>
          </a:ln>
        </p:spPr>
      </p:pic>
      <p:sp>
        <p:nvSpPr>
          <p:cNvPr id="32773" name="TextBox 5"/>
          <p:cNvSpPr txBox="1">
            <a:spLocks noChangeArrowheads="1"/>
          </p:cNvSpPr>
          <p:nvPr/>
        </p:nvSpPr>
        <p:spPr bwMode="auto">
          <a:xfrm>
            <a:off x="849923" y="6119446"/>
            <a:ext cx="4953000" cy="369888"/>
          </a:xfrm>
          <a:prstGeom prst="rect">
            <a:avLst/>
          </a:prstGeom>
          <a:noFill/>
          <a:ln w="9525">
            <a:noFill/>
            <a:miter lim="800000"/>
          </a:ln>
        </p:spPr>
        <p:txBody>
          <a:bodyPr>
            <a:spAutoFit/>
          </a:bodyPr>
          <a:lstStyle/>
          <a:p>
            <a:r>
              <a:rPr lang="zh-CN" altLang="en-US" dirty="0">
                <a:solidFill>
                  <a:schemeClr val="tx1"/>
                </a:solidFill>
              </a:rPr>
              <a:t>注：记录类型存储方式可以推广到类</a:t>
            </a:r>
            <a:endParaRPr lang="zh-CN" altLang="en-US" dirty="0">
              <a:solidFill>
                <a:schemeClr val="tx1"/>
              </a:solidFill>
            </a:endParaRPr>
          </a:p>
        </p:txBody>
      </p:sp>
      <p:sp>
        <p:nvSpPr>
          <p:cNvPr id="8" name="圆角矩形标注 7"/>
          <p:cNvSpPr/>
          <p:nvPr/>
        </p:nvSpPr>
        <p:spPr>
          <a:xfrm>
            <a:off x="3833445" y="2210045"/>
            <a:ext cx="1969478" cy="765540"/>
          </a:xfrm>
          <a:prstGeom prst="wedgeRoundRectCallout">
            <a:avLst>
              <a:gd name="adj1" fmla="val -23085"/>
              <a:gd name="adj2" fmla="val 1035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t>保存</a:t>
            </a:r>
            <a:r>
              <a:rPr lang="en-US" altLang="zh-CN" sz="2000" dirty="0" smtClean="0"/>
              <a:t>top</a:t>
            </a:r>
            <a:r>
              <a:rPr lang="zh-CN" altLang="en-US" sz="2000" dirty="0" smtClean="0"/>
              <a:t>指向的当前符号表</a:t>
            </a:r>
            <a:endParaRPr lang="zh-CN" altLang="en-US" sz="2000" dirty="0"/>
          </a:p>
        </p:txBody>
      </p:sp>
      <p:sp>
        <p:nvSpPr>
          <p:cNvPr id="9" name="圆角矩形标注 8"/>
          <p:cNvSpPr/>
          <p:nvPr/>
        </p:nvSpPr>
        <p:spPr>
          <a:xfrm>
            <a:off x="6098951" y="2195085"/>
            <a:ext cx="1969478" cy="765540"/>
          </a:xfrm>
          <a:prstGeom prst="wedgeRoundRectCallout">
            <a:avLst>
              <a:gd name="adj1" fmla="val -23085"/>
              <a:gd name="adj2" fmla="val 1035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令</a:t>
            </a:r>
            <a:r>
              <a:rPr lang="en-US" altLang="zh-CN" sz="2000" dirty="0" smtClean="0"/>
              <a:t>top</a:t>
            </a:r>
            <a:r>
              <a:rPr lang="zh-CN" altLang="en-US" sz="2000" dirty="0" smtClean="0"/>
              <a:t>指向新的符号表</a:t>
            </a:r>
            <a:endParaRPr lang="zh-CN" altLang="en-US" sz="2000" dirty="0"/>
          </a:p>
        </p:txBody>
      </p:sp>
      <p:sp>
        <p:nvSpPr>
          <p:cNvPr id="10" name="圆角矩形标注 9"/>
          <p:cNvSpPr/>
          <p:nvPr/>
        </p:nvSpPr>
        <p:spPr>
          <a:xfrm>
            <a:off x="1793631" y="2456229"/>
            <a:ext cx="2177205" cy="620772"/>
          </a:xfrm>
          <a:prstGeom prst="wedgeRoundRectCallout">
            <a:avLst>
              <a:gd name="adj1" fmla="val 73825"/>
              <a:gd name="adj2" fmla="val 15835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t>保存当前</a:t>
            </a:r>
            <a:r>
              <a:rPr lang="en-US" altLang="zh-CN" sz="2000" dirty="0" smtClean="0"/>
              <a:t>offset</a:t>
            </a:r>
            <a:r>
              <a:rPr lang="zh-CN" altLang="en-US" sz="2000" dirty="0" smtClean="0"/>
              <a:t>值</a:t>
            </a:r>
            <a:endParaRPr lang="zh-CN" altLang="en-US" sz="2000" dirty="0"/>
          </a:p>
        </p:txBody>
      </p:sp>
      <p:sp>
        <p:nvSpPr>
          <p:cNvPr id="12" name="圆角矩形标注 11"/>
          <p:cNvSpPr/>
          <p:nvPr/>
        </p:nvSpPr>
        <p:spPr>
          <a:xfrm>
            <a:off x="3921746" y="5014487"/>
            <a:ext cx="2177205" cy="849372"/>
          </a:xfrm>
          <a:prstGeom prst="wedgeRoundRectCallout">
            <a:avLst>
              <a:gd name="adj1" fmla="val 5442"/>
              <a:gd name="adj2" fmla="val -8714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t>恢复早先保存的符号表和</a:t>
            </a:r>
            <a:r>
              <a:rPr lang="en-US" altLang="zh-CN" sz="2000" dirty="0" smtClean="0"/>
              <a:t>offset</a:t>
            </a:r>
            <a:r>
              <a:rPr lang="zh-CN" altLang="en-US" sz="2000" dirty="0" smtClean="0"/>
              <a:t>值</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本章内容</a:t>
            </a:r>
            <a:endParaRPr lang="zh-CN" altLang="en-US" dirty="0"/>
          </a:p>
        </p:txBody>
      </p:sp>
      <p:sp>
        <p:nvSpPr>
          <p:cNvPr id="3" name="内容占位符 2"/>
          <p:cNvSpPr>
            <a:spLocks noGrp="1"/>
          </p:cNvSpPr>
          <p:nvPr>
            <p:ph idx="1"/>
          </p:nvPr>
        </p:nvSpPr>
        <p:spPr>
          <a:xfrm>
            <a:off x="628650" y="1825625"/>
            <a:ext cx="7886700" cy="4915144"/>
          </a:xfrm>
        </p:spPr>
        <p:txBody>
          <a:bodyPr/>
          <a:lstStyle/>
          <a:p>
            <a:r>
              <a:rPr lang="zh-CN" altLang="en-US" dirty="0"/>
              <a:t>介绍几种常用的</a:t>
            </a:r>
            <a:r>
              <a:rPr lang="zh-CN" altLang="en-US" dirty="0" smtClean="0"/>
              <a:t>中间代码表示 </a:t>
            </a:r>
            <a:r>
              <a:rPr lang="zh-CN" altLang="en-US" dirty="0" smtClean="0">
                <a:solidFill>
                  <a:srgbClr val="FF0000"/>
                </a:solidFill>
                <a:sym typeface="Wingdings 2" panose="05020102010507070707" pitchFamily="18" charset="2"/>
              </a:rPr>
              <a:t></a:t>
            </a:r>
            <a:endParaRPr lang="en-US" altLang="zh-CN" dirty="0" smtClean="0">
              <a:solidFill>
                <a:srgbClr val="FF0000"/>
              </a:solidFill>
            </a:endParaRPr>
          </a:p>
          <a:p>
            <a:pPr lvl="1"/>
            <a:r>
              <a:rPr lang="zh-CN" altLang="en-US" dirty="0"/>
              <a:t>抽象语法</a:t>
            </a:r>
            <a:r>
              <a:rPr lang="zh-CN" altLang="en-US" dirty="0" smtClean="0"/>
              <a:t>树（上一章已介绍） </a:t>
            </a:r>
            <a:endParaRPr lang="en-US" altLang="zh-CN" dirty="0" smtClean="0"/>
          </a:p>
          <a:p>
            <a:pPr lvl="1"/>
            <a:r>
              <a:rPr lang="zh-CN" altLang="en-US" dirty="0" smtClean="0"/>
              <a:t>有</a:t>
            </a:r>
            <a:r>
              <a:rPr lang="zh-CN" altLang="en-US" dirty="0"/>
              <a:t>向无环</a:t>
            </a:r>
            <a:r>
              <a:rPr lang="zh-CN" altLang="en-US" dirty="0" smtClean="0"/>
              <a:t>图</a:t>
            </a:r>
            <a:endParaRPr lang="en-US" altLang="zh-CN" dirty="0" smtClean="0"/>
          </a:p>
          <a:p>
            <a:pPr lvl="1"/>
            <a:r>
              <a:rPr lang="zh-CN" altLang="en-US" dirty="0" smtClean="0"/>
              <a:t>三</a:t>
            </a:r>
            <a:r>
              <a:rPr lang="zh-CN" altLang="en-US" dirty="0"/>
              <a:t>地址</a:t>
            </a:r>
            <a:r>
              <a:rPr lang="zh-CN" altLang="en-US" dirty="0" smtClean="0"/>
              <a:t>代码</a:t>
            </a:r>
            <a:endParaRPr lang="en-US" altLang="zh-CN" dirty="0" smtClean="0"/>
          </a:p>
          <a:p>
            <a:pPr lvl="2"/>
            <a:endParaRPr lang="en-US" altLang="zh-CN" dirty="0" smtClean="0"/>
          </a:p>
          <a:p>
            <a:r>
              <a:rPr lang="zh-CN" altLang="en-US" dirty="0" smtClean="0"/>
              <a:t>用</a:t>
            </a:r>
            <a:r>
              <a:rPr lang="zh-CN" altLang="en-US" dirty="0"/>
              <a:t>语法制导定义和翻译方案来说明源语言的各种构造怎样被翻译成</a:t>
            </a:r>
            <a:r>
              <a:rPr lang="zh-CN" altLang="en-US" dirty="0" smtClean="0"/>
              <a:t>中间表示</a:t>
            </a:r>
            <a:endParaRPr lang="en-US" altLang="zh-CN" dirty="0" smtClean="0"/>
          </a:p>
          <a:p>
            <a:pPr lvl="1"/>
            <a:r>
              <a:rPr lang="zh-CN" altLang="en-US" dirty="0" smtClean="0"/>
              <a:t>声明（和类型）</a:t>
            </a:r>
            <a:r>
              <a:rPr lang="zh-CN" altLang="en-US" dirty="0">
                <a:solidFill>
                  <a:srgbClr val="FF0000"/>
                </a:solidFill>
                <a:sym typeface="Wingdings 2" panose="05020102010507070707" pitchFamily="18" charset="2"/>
              </a:rPr>
              <a:t> </a:t>
            </a:r>
            <a:endParaRPr lang="en-US" altLang="zh-CN" dirty="0" smtClean="0"/>
          </a:p>
          <a:p>
            <a:pPr lvl="1"/>
            <a:r>
              <a:rPr lang="zh-CN" altLang="en-US" dirty="0" smtClean="0"/>
              <a:t>表达式和赋值</a:t>
            </a:r>
            <a:endParaRPr lang="en-US" altLang="zh-CN" dirty="0" smtClean="0"/>
          </a:p>
          <a:p>
            <a:pPr lvl="1"/>
            <a:r>
              <a:rPr lang="zh-CN" altLang="en-US" dirty="0" smtClean="0"/>
              <a:t>类型检查和类型转换</a:t>
            </a:r>
            <a:endParaRPr lang="en-US" altLang="zh-CN" dirty="0" smtClean="0"/>
          </a:p>
          <a:p>
            <a:pPr lvl="1"/>
            <a:r>
              <a:rPr lang="zh-CN" altLang="en-US" dirty="0" smtClean="0"/>
              <a:t>控制流</a:t>
            </a:r>
            <a:endParaRPr lang="en-US" altLang="zh-CN" dirty="0" smtClean="0"/>
          </a:p>
          <a:p>
            <a:pPr lvl="1"/>
            <a:r>
              <a:rPr lang="zh-CN" altLang="en-US" dirty="0"/>
              <a:t>过程</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smtClean="0"/>
              <a:t>中间代码表示及其好处</a:t>
            </a:r>
            <a:endParaRPr lang="zh-CN" altLang="en-US" smtClean="0"/>
          </a:p>
        </p:txBody>
      </p:sp>
      <p:sp>
        <p:nvSpPr>
          <p:cNvPr id="6147" name="内容占位符 2"/>
          <p:cNvSpPr>
            <a:spLocks noGrp="1"/>
          </p:cNvSpPr>
          <p:nvPr>
            <p:ph idx="1"/>
          </p:nvPr>
        </p:nvSpPr>
        <p:spPr/>
        <p:txBody>
          <a:bodyPr/>
          <a:lstStyle/>
          <a:p>
            <a:r>
              <a:rPr lang="zh-CN" altLang="en-US" dirty="0" smtClean="0"/>
              <a:t>形式</a:t>
            </a:r>
            <a:endParaRPr lang="en-US" altLang="zh-CN" dirty="0" smtClean="0"/>
          </a:p>
          <a:p>
            <a:pPr lvl="1"/>
            <a:r>
              <a:rPr lang="zh-CN" altLang="en-US" dirty="0" smtClean="0"/>
              <a:t>多种中间表示，不同层次</a:t>
            </a:r>
            <a:endParaRPr lang="en-US" altLang="zh-CN" dirty="0" smtClean="0"/>
          </a:p>
          <a:p>
            <a:pPr lvl="1"/>
            <a:r>
              <a:rPr lang="zh-CN" altLang="en-US" dirty="0" smtClean="0"/>
              <a:t>抽象语法树</a:t>
            </a:r>
            <a:endParaRPr lang="en-US" altLang="zh-CN" dirty="0" smtClean="0"/>
          </a:p>
          <a:p>
            <a:pPr lvl="1"/>
            <a:r>
              <a:rPr lang="zh-CN" altLang="en-US" dirty="0" smtClean="0"/>
              <a:t>三地址代码</a:t>
            </a:r>
            <a:endParaRPr lang="en-US" altLang="zh-CN" dirty="0" smtClean="0"/>
          </a:p>
          <a:p>
            <a:pPr lvl="1"/>
            <a:endParaRPr lang="en-US" altLang="zh-CN" dirty="0" smtClean="0"/>
          </a:p>
          <a:p>
            <a:r>
              <a:rPr lang="zh-CN" altLang="en-US" dirty="0" smtClean="0"/>
              <a:t>重定位</a:t>
            </a:r>
            <a:endParaRPr lang="en-US" altLang="zh-CN" dirty="0" smtClean="0"/>
          </a:p>
          <a:p>
            <a:pPr lvl="1"/>
            <a:r>
              <a:rPr lang="zh-CN" altLang="en-US" dirty="0" smtClean="0"/>
              <a:t>为新的机器建编译器，只需要做从中间代码到新的目标代码的翻译器（</a:t>
            </a:r>
            <a:r>
              <a:rPr lang="zh-CN" altLang="en-US" dirty="0" smtClean="0">
                <a:solidFill>
                  <a:srgbClr val="FF0000"/>
                </a:solidFill>
              </a:rPr>
              <a:t>前端独立</a:t>
            </a:r>
            <a:r>
              <a:rPr lang="zh-CN" altLang="en-US" dirty="0" smtClean="0"/>
              <a:t>）</a:t>
            </a:r>
            <a:endParaRPr lang="en-US" altLang="zh-CN" dirty="0" smtClean="0"/>
          </a:p>
          <a:p>
            <a:r>
              <a:rPr lang="zh-CN" altLang="en-US" dirty="0" smtClean="0"/>
              <a:t>“抽象”的编译优化</a:t>
            </a:r>
            <a:endParaRPr lang="en-US" altLang="zh-CN" dirty="0" smtClean="0"/>
          </a:p>
          <a:p>
            <a:pPr lvl="1"/>
            <a:r>
              <a:rPr lang="zh-CN" altLang="en-US" dirty="0" smtClean="0"/>
              <a:t>优化与源语言和目标机器都无关</a:t>
            </a:r>
            <a:endParaRPr lang="en-US" altLang="zh-CN" dirty="0" smtClean="0"/>
          </a:p>
          <a:p>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147">
                                            <p:txEl>
                                              <p:pRg st="5" end="5"/>
                                            </p:txEl>
                                          </p:spTgt>
                                        </p:tgtEl>
                                        <p:attrNameLst>
                                          <p:attrName>style.visibility</p:attrName>
                                        </p:attrNameLst>
                                      </p:cBhvr>
                                      <p:to>
                                        <p:strVal val="visible"/>
                                      </p:to>
                                    </p:set>
                                    <p:animEffect transition="in" filter="dissolve">
                                      <p:cBhvr>
                                        <p:cTn id="7" dur="500"/>
                                        <p:tgtEl>
                                          <p:spTgt spid="6147">
                                            <p:txEl>
                                              <p:pRg st="5" end="5"/>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147">
                                            <p:txEl>
                                              <p:pRg st="6" end="6"/>
                                            </p:txEl>
                                          </p:spTgt>
                                        </p:tgtEl>
                                        <p:attrNameLst>
                                          <p:attrName>style.visibility</p:attrName>
                                        </p:attrNameLst>
                                      </p:cBhvr>
                                      <p:to>
                                        <p:strVal val="visible"/>
                                      </p:to>
                                    </p:set>
                                    <p:animEffect transition="in" filter="dissolve">
                                      <p:cBhvr>
                                        <p:cTn id="10" dur="500"/>
                                        <p:tgtEl>
                                          <p:spTgt spid="6147">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6147">
                                            <p:txEl>
                                              <p:pRg st="7" end="7"/>
                                            </p:txEl>
                                          </p:spTgt>
                                        </p:tgtEl>
                                        <p:attrNameLst>
                                          <p:attrName>style.visibility</p:attrName>
                                        </p:attrNameLst>
                                      </p:cBhvr>
                                      <p:to>
                                        <p:strVal val="visible"/>
                                      </p:to>
                                    </p:set>
                                    <p:animEffect transition="in" filter="dissolve">
                                      <p:cBhvr>
                                        <p:cTn id="15" dur="500"/>
                                        <p:tgtEl>
                                          <p:spTgt spid="6147">
                                            <p:txEl>
                                              <p:pRg st="7" end="7"/>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6147">
                                            <p:txEl>
                                              <p:pRg st="8" end="8"/>
                                            </p:txEl>
                                          </p:spTgt>
                                        </p:tgtEl>
                                        <p:attrNameLst>
                                          <p:attrName>style.visibility</p:attrName>
                                        </p:attrNameLst>
                                      </p:cBhvr>
                                      <p:to>
                                        <p:strVal val="visible"/>
                                      </p:to>
                                    </p:set>
                                    <p:animEffect transition="in" filter="dissolve">
                                      <p:cBhvr>
                                        <p:cTn id="18" dur="500"/>
                                        <p:tgtEl>
                                          <p:spTgt spid="61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表达式和赋值语句的翻译</a:t>
            </a:r>
            <a:endParaRPr lang="zh-CN" altLang="en-US" dirty="0"/>
          </a:p>
        </p:txBody>
      </p:sp>
      <p:pic>
        <p:nvPicPr>
          <p:cNvPr id="5" name="Picture 2"/>
          <p:cNvPicPr>
            <a:picLocks noChangeAspect="1" noChangeArrowheads="1"/>
          </p:cNvPicPr>
          <p:nvPr/>
        </p:nvPicPr>
        <p:blipFill rotWithShape="1">
          <a:blip r:embed="rId1" cstate="print"/>
          <a:srcRect b="9407"/>
          <a:stretch>
            <a:fillRect/>
          </a:stretch>
        </p:blipFill>
        <p:spPr bwMode="auto">
          <a:xfrm>
            <a:off x="539260" y="1690689"/>
            <a:ext cx="7633647" cy="4879422"/>
          </a:xfrm>
          <a:prstGeom prst="rect">
            <a:avLst/>
          </a:prstGeom>
          <a:noFill/>
          <a:ln w="38100" algn="ctr">
            <a:noFill/>
            <a:miter lim="800000"/>
            <a:headEnd/>
            <a:tailEnd/>
          </a:ln>
        </p:spPr>
      </p:pic>
      <p:sp>
        <p:nvSpPr>
          <p:cNvPr id="2" name="文本框 1"/>
          <p:cNvSpPr txBox="1"/>
          <p:nvPr/>
        </p:nvSpPr>
        <p:spPr>
          <a:xfrm>
            <a:off x="6975231" y="1017003"/>
            <a:ext cx="1992923" cy="1323439"/>
          </a:xfrm>
          <a:prstGeom prst="rect">
            <a:avLst/>
          </a:prstGeom>
          <a:solidFill>
            <a:schemeClr val="bg1"/>
          </a:solidFill>
          <a:ln>
            <a:solidFill>
              <a:srgbClr val="0000FF"/>
            </a:solidFill>
          </a:ln>
        </p:spPr>
        <p:txBody>
          <a:bodyPr wrap="square" rtlCol="0">
            <a:spAutoFit/>
          </a:bodyPr>
          <a:lstStyle/>
          <a:p>
            <a:r>
              <a:rPr lang="en-US" altLang="zh-CN" sz="2000" dirty="0" err="1" smtClean="0">
                <a:solidFill>
                  <a:srgbClr val="0000FF"/>
                </a:solidFill>
              </a:rPr>
              <a:t>E.code</a:t>
            </a:r>
            <a:r>
              <a:rPr lang="zh-CN" altLang="en-US" sz="2000" dirty="0" smtClean="0">
                <a:solidFill>
                  <a:srgbClr val="0000FF"/>
                </a:solidFill>
              </a:rPr>
              <a:t>和</a:t>
            </a:r>
            <a:r>
              <a:rPr lang="en-US" altLang="zh-CN" sz="2000" dirty="0" err="1" smtClean="0">
                <a:solidFill>
                  <a:srgbClr val="0000FF"/>
                </a:solidFill>
              </a:rPr>
              <a:t>S.code</a:t>
            </a:r>
            <a:r>
              <a:rPr lang="zh-CN" altLang="en-US" sz="2000" dirty="0" smtClean="0">
                <a:solidFill>
                  <a:srgbClr val="0000FF"/>
                </a:solidFill>
              </a:rPr>
              <a:t>表示三地址代码，</a:t>
            </a:r>
            <a:r>
              <a:rPr lang="en-US" altLang="zh-CN" sz="2000" dirty="0" err="1">
                <a:solidFill>
                  <a:srgbClr val="0000FF"/>
                </a:solidFill>
              </a:rPr>
              <a:t>E.addr</a:t>
            </a:r>
            <a:r>
              <a:rPr lang="zh-CN" altLang="en-US" sz="2000" dirty="0">
                <a:solidFill>
                  <a:srgbClr val="0000FF"/>
                </a:solidFill>
              </a:rPr>
              <a:t>表示存放</a:t>
            </a:r>
            <a:r>
              <a:rPr lang="en-US" altLang="zh-CN" sz="2000" dirty="0">
                <a:solidFill>
                  <a:srgbClr val="0000FF"/>
                </a:solidFill>
              </a:rPr>
              <a:t>E</a:t>
            </a:r>
            <a:r>
              <a:rPr lang="zh-CN" altLang="en-US" sz="2000" dirty="0">
                <a:solidFill>
                  <a:srgbClr val="0000FF"/>
                </a:solidFill>
              </a:rPr>
              <a:t>的值的</a:t>
            </a:r>
            <a:r>
              <a:rPr lang="zh-CN" altLang="en-US" sz="2000" dirty="0" smtClean="0">
                <a:solidFill>
                  <a:srgbClr val="0000FF"/>
                </a:solidFill>
              </a:rPr>
              <a:t>地址</a:t>
            </a:r>
            <a:endParaRPr lang="zh-CN" altLang="en-US" sz="2000" dirty="0">
              <a:solidFill>
                <a:srgbClr val="0000FF"/>
              </a:solidFill>
            </a:endParaRPr>
          </a:p>
        </p:txBody>
      </p:sp>
      <p:sp>
        <p:nvSpPr>
          <p:cNvPr id="7" name="圆角矩形标注 6"/>
          <p:cNvSpPr/>
          <p:nvPr/>
        </p:nvSpPr>
        <p:spPr>
          <a:xfrm>
            <a:off x="5731667" y="5240095"/>
            <a:ext cx="3013748" cy="691782"/>
          </a:xfrm>
          <a:prstGeom prst="wedgeRoundRectCallout">
            <a:avLst>
              <a:gd name="adj1" fmla="val -91913"/>
              <a:gd name="adj2" fmla="val 60394"/>
              <a:gd name="adj3" fmla="val 16667"/>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rgbClr val="0000FF"/>
                </a:solidFill>
              </a:rPr>
              <a:t>返回</a:t>
            </a:r>
            <a:r>
              <a:rPr lang="en-US" altLang="zh-CN" sz="2000" dirty="0" smtClean="0">
                <a:solidFill>
                  <a:srgbClr val="0000FF"/>
                </a:solidFill>
              </a:rPr>
              <a:t>id</a:t>
            </a:r>
            <a:r>
              <a:rPr lang="zh-CN" altLang="en-US" sz="2000" dirty="0" smtClean="0">
                <a:solidFill>
                  <a:srgbClr val="0000FF"/>
                </a:solidFill>
              </a:rPr>
              <a:t>的实例</a:t>
            </a:r>
            <a:r>
              <a:rPr lang="en-US" altLang="zh-CN" sz="2000" dirty="0" err="1" smtClean="0">
                <a:solidFill>
                  <a:srgbClr val="0000FF"/>
                </a:solidFill>
              </a:rPr>
              <a:t>id.lexeme</a:t>
            </a:r>
            <a:r>
              <a:rPr lang="zh-CN" altLang="en-US" sz="2000" dirty="0" smtClean="0">
                <a:solidFill>
                  <a:srgbClr val="0000FF"/>
                </a:solidFill>
              </a:rPr>
              <a:t>对应的符号表条目的指针</a:t>
            </a:r>
            <a:endParaRPr lang="zh-CN" altLang="en-US" sz="2000" dirty="0">
              <a:solidFill>
                <a:srgbClr val="0000FF"/>
              </a:solidFill>
            </a:endParaRPr>
          </a:p>
        </p:txBody>
      </p:sp>
      <p:sp>
        <p:nvSpPr>
          <p:cNvPr id="8" name="圆角矩形标注 7"/>
          <p:cNvSpPr/>
          <p:nvPr/>
        </p:nvSpPr>
        <p:spPr>
          <a:xfrm>
            <a:off x="5445413" y="3898593"/>
            <a:ext cx="3013748" cy="463614"/>
          </a:xfrm>
          <a:prstGeom prst="wedgeRoundRectCallout">
            <a:avLst>
              <a:gd name="adj1" fmla="val -61961"/>
              <a:gd name="adj2" fmla="val -293"/>
              <a:gd name="adj3" fmla="val 16667"/>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rgbClr val="0000FF"/>
                </a:solidFill>
              </a:rPr>
              <a:t>总是返回新的临时变量</a:t>
            </a:r>
            <a:endParaRPr lang="zh-CN" altLang="en-US" sz="20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rotWithShape="1">
          <a:blip r:embed="rId1" cstate="print"/>
          <a:srcRect b="9407"/>
          <a:stretch>
            <a:fillRect/>
          </a:stretch>
        </p:blipFill>
        <p:spPr bwMode="auto">
          <a:xfrm>
            <a:off x="539260" y="1690689"/>
            <a:ext cx="7633647" cy="4879422"/>
          </a:xfrm>
          <a:prstGeom prst="rect">
            <a:avLst/>
          </a:prstGeom>
          <a:noFill/>
          <a:ln w="38100" algn="ctr">
            <a:noFill/>
            <a:miter lim="800000"/>
            <a:headEnd/>
            <a:tailEnd/>
          </a:ln>
        </p:spPr>
      </p:pic>
      <p:sp>
        <p:nvSpPr>
          <p:cNvPr id="2" name="文本框 1"/>
          <p:cNvSpPr txBox="1"/>
          <p:nvPr/>
        </p:nvSpPr>
        <p:spPr>
          <a:xfrm>
            <a:off x="4747846" y="199290"/>
            <a:ext cx="1641796" cy="1200329"/>
          </a:xfrm>
          <a:prstGeom prst="rect">
            <a:avLst/>
          </a:prstGeom>
          <a:noFill/>
        </p:spPr>
        <p:txBody>
          <a:bodyPr wrap="none" rtlCol="0">
            <a:spAutoFit/>
          </a:bodyPr>
          <a:lstStyle/>
          <a:p>
            <a:r>
              <a:rPr lang="en-US" altLang="zh-CN" sz="2400" dirty="0" smtClean="0"/>
              <a:t>t</a:t>
            </a:r>
            <a:r>
              <a:rPr lang="en-US" altLang="zh-CN" sz="2400" baseline="-25000" dirty="0" smtClean="0"/>
              <a:t>1</a:t>
            </a:r>
            <a:r>
              <a:rPr lang="en-US" altLang="zh-CN" sz="2400" dirty="0" smtClean="0"/>
              <a:t> = minus c</a:t>
            </a:r>
            <a:endParaRPr lang="en-US" altLang="zh-CN" sz="2400" dirty="0" smtClean="0"/>
          </a:p>
          <a:p>
            <a:r>
              <a:rPr lang="en-US" altLang="zh-CN" sz="2400" dirty="0" smtClean="0"/>
              <a:t>t</a:t>
            </a:r>
            <a:r>
              <a:rPr lang="en-US" altLang="zh-CN" sz="2400" baseline="-25000" dirty="0"/>
              <a:t>2</a:t>
            </a:r>
            <a:r>
              <a:rPr lang="en-US" altLang="zh-CN" sz="2400" dirty="0" smtClean="0"/>
              <a:t> = b + t</a:t>
            </a:r>
            <a:r>
              <a:rPr lang="en-US" altLang="zh-CN" sz="2400" baseline="-25000" dirty="0"/>
              <a:t>1</a:t>
            </a:r>
            <a:endParaRPr lang="en-US" altLang="zh-CN" sz="2400" baseline="-25000" dirty="0"/>
          </a:p>
          <a:p>
            <a:r>
              <a:rPr lang="en-US" altLang="zh-CN" sz="2400" dirty="0" smtClean="0"/>
              <a:t>a = t</a:t>
            </a:r>
            <a:r>
              <a:rPr lang="en-US" altLang="zh-CN" sz="2400" baseline="-25000" dirty="0"/>
              <a:t>2</a:t>
            </a:r>
            <a:endParaRPr lang="zh-CN" altLang="en-US" sz="2400" baseline="-25000" dirty="0"/>
          </a:p>
        </p:txBody>
      </p:sp>
      <p:sp>
        <p:nvSpPr>
          <p:cNvPr id="3" name="文本框 2"/>
          <p:cNvSpPr txBox="1"/>
          <p:nvPr/>
        </p:nvSpPr>
        <p:spPr>
          <a:xfrm>
            <a:off x="971823" y="568623"/>
            <a:ext cx="3453189" cy="461665"/>
          </a:xfrm>
          <a:prstGeom prst="rect">
            <a:avLst/>
          </a:prstGeom>
          <a:noFill/>
        </p:spPr>
        <p:txBody>
          <a:bodyPr wrap="none" rtlCol="0">
            <a:spAutoFit/>
          </a:bodyPr>
          <a:lstStyle/>
          <a:p>
            <a:pPr lvl="0"/>
            <a:r>
              <a:rPr lang="zh-CN" altLang="en-US" sz="2400" dirty="0">
                <a:solidFill>
                  <a:prstClr val="black"/>
                </a:solidFill>
              </a:rPr>
              <a:t>例：</a:t>
            </a:r>
            <a:r>
              <a:rPr lang="en-US" altLang="zh-CN" sz="2400" dirty="0">
                <a:solidFill>
                  <a:prstClr val="black"/>
                </a:solidFill>
              </a:rPr>
              <a:t>a = b + ( - c ); </a:t>
            </a:r>
            <a:r>
              <a:rPr lang="en-US" altLang="zh-CN" sz="2400" dirty="0" smtClean="0">
                <a:solidFill>
                  <a:prstClr val="black"/>
                </a:solidFill>
              </a:rPr>
              <a:t> </a:t>
            </a:r>
            <a:r>
              <a:rPr lang="zh-CN" altLang="en-US" sz="2400" dirty="0" smtClean="0">
                <a:solidFill>
                  <a:prstClr val="black"/>
                </a:solidFill>
              </a:rPr>
              <a:t>翻译成</a:t>
            </a:r>
            <a:endParaRPr lang="en-US" altLang="zh-CN" sz="2400" dirty="0">
              <a:solidFill>
                <a:prstClr val="black"/>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增量翻译</a:t>
            </a:r>
            <a:endParaRPr lang="zh-CN" altLang="en-US" dirty="0"/>
          </a:p>
        </p:txBody>
      </p:sp>
      <p:sp>
        <p:nvSpPr>
          <p:cNvPr id="3" name="内容占位符 2"/>
          <p:cNvSpPr>
            <a:spLocks noGrp="1"/>
          </p:cNvSpPr>
          <p:nvPr>
            <p:ph idx="1"/>
          </p:nvPr>
        </p:nvSpPr>
        <p:spPr>
          <a:xfrm>
            <a:off x="628650" y="1606062"/>
            <a:ext cx="7886700" cy="4570901"/>
          </a:xfrm>
        </p:spPr>
        <p:txBody>
          <a:bodyPr>
            <a:normAutofit/>
          </a:bodyPr>
          <a:lstStyle/>
          <a:p>
            <a:r>
              <a:rPr lang="zh-CN" altLang="en-US" sz="2000" dirty="0" smtClean="0"/>
              <a:t>类似上一章的边扫描边生成</a:t>
            </a:r>
            <a:endParaRPr lang="en-US" altLang="zh-CN" sz="2000" dirty="0" smtClean="0"/>
          </a:p>
          <a:p>
            <a:r>
              <a:rPr lang="en-US" altLang="zh-CN" sz="2000" dirty="0"/>
              <a:t>gen</a:t>
            </a:r>
            <a:r>
              <a:rPr lang="zh-CN" altLang="en-US" sz="2000" dirty="0"/>
              <a:t>不仅构造新的三地址指令，还要将它添加到至今为止已生成的指令序列之后</a:t>
            </a:r>
            <a:endParaRPr lang="en-US" altLang="zh-CN" sz="2000" dirty="0" smtClean="0"/>
          </a:p>
          <a:p>
            <a:r>
              <a:rPr lang="zh-CN" altLang="en-US" sz="2000" dirty="0" smtClean="0"/>
              <a:t>不再用</a:t>
            </a:r>
            <a:r>
              <a:rPr lang="en-US" altLang="zh-CN" sz="2000" dirty="0" smtClean="0"/>
              <a:t>code</a:t>
            </a:r>
            <a:r>
              <a:rPr lang="zh-CN" altLang="en-US" sz="2000" dirty="0" smtClean="0"/>
              <a:t>属性。对</a:t>
            </a:r>
            <a:r>
              <a:rPr lang="en-US" altLang="zh-CN" sz="2000" dirty="0" smtClean="0"/>
              <a:t>gen</a:t>
            </a:r>
            <a:r>
              <a:rPr lang="zh-CN" altLang="en-US" sz="2000" dirty="0" smtClean="0"/>
              <a:t>的连续调用将生成一个指令序列（可暂放在内存中）</a:t>
            </a:r>
            <a:endParaRPr lang="zh-CN" altLang="en-US" sz="2000" dirty="0"/>
          </a:p>
        </p:txBody>
      </p:sp>
      <p:pic>
        <p:nvPicPr>
          <p:cNvPr id="4" name="Picture 2"/>
          <p:cNvPicPr>
            <a:picLocks noChangeAspect="1" noChangeArrowheads="1"/>
          </p:cNvPicPr>
          <p:nvPr/>
        </p:nvPicPr>
        <p:blipFill rotWithShape="1">
          <a:blip r:embed="rId1" cstate="print"/>
          <a:srcRect t="3789" b="14843"/>
          <a:stretch>
            <a:fillRect/>
          </a:stretch>
        </p:blipFill>
        <p:spPr bwMode="auto">
          <a:xfrm>
            <a:off x="961293" y="3256077"/>
            <a:ext cx="6960566" cy="3519408"/>
          </a:xfrm>
          <a:prstGeom prst="rect">
            <a:avLst/>
          </a:prstGeom>
          <a:noFill/>
          <a:ln w="38100" algn="ctr">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zh-CN" altLang="en-US" dirty="0"/>
              <a:t>数组</a:t>
            </a:r>
            <a:r>
              <a:rPr lang="zh-CN" altLang="en-US" dirty="0" smtClean="0"/>
              <a:t>引用</a:t>
            </a:r>
            <a:endParaRPr lang="zh-CN" altLang="en-US" dirty="0" smtClean="0"/>
          </a:p>
        </p:txBody>
      </p:sp>
      <p:sp>
        <p:nvSpPr>
          <p:cNvPr id="3" name="内容占位符 2"/>
          <p:cNvSpPr>
            <a:spLocks noGrp="1"/>
          </p:cNvSpPr>
          <p:nvPr>
            <p:ph idx="1"/>
          </p:nvPr>
        </p:nvSpPr>
        <p:spPr/>
        <p:txBody>
          <a:bodyPr/>
          <a:lstStyle/>
          <a:p>
            <a:r>
              <a:rPr lang="zh-CN" altLang="en-US" dirty="0" smtClean="0"/>
              <a:t>文法</a:t>
            </a:r>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翻译成三地址代码要解决的问题</a:t>
            </a:r>
            <a:endParaRPr lang="en-US" altLang="zh-CN" dirty="0" smtClean="0"/>
          </a:p>
          <a:p>
            <a:pPr lvl="1"/>
            <a:r>
              <a:rPr lang="zh-CN" altLang="en-US" dirty="0" smtClean="0"/>
              <a:t>数组元素的寻址</a:t>
            </a:r>
            <a:endParaRPr lang="zh-CN" altLang="en-US" dirty="0"/>
          </a:p>
        </p:txBody>
      </p:sp>
      <p:sp>
        <p:nvSpPr>
          <p:cNvPr id="2" name="文本框 1"/>
          <p:cNvSpPr txBox="1"/>
          <p:nvPr/>
        </p:nvSpPr>
        <p:spPr>
          <a:xfrm>
            <a:off x="2597741" y="2121877"/>
            <a:ext cx="3948517" cy="1538883"/>
          </a:xfrm>
          <a:prstGeom prst="rect">
            <a:avLst/>
          </a:prstGeom>
          <a:noFill/>
        </p:spPr>
        <p:txBody>
          <a:bodyPr wrap="none" rtlCol="0">
            <a:spAutoFit/>
          </a:bodyPr>
          <a:lstStyle/>
          <a:p>
            <a:pPr>
              <a:spcBef>
                <a:spcPts val="600"/>
              </a:spcBef>
            </a:pPr>
            <a:r>
              <a:rPr lang="en-US" altLang="zh-CN" sz="2800" i="1" dirty="0">
                <a:latin typeface="Times New Roman" panose="02020603050405020304" pitchFamily="18" charset="0"/>
                <a:cs typeface="Times New Roman" panose="02020603050405020304" pitchFamily="18" charset="0"/>
              </a:rPr>
              <a:t>S</a:t>
            </a:r>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smtClean="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id</a:t>
            </a:r>
            <a:r>
              <a:rPr lang="en-US" altLang="zh-CN" sz="2800" dirty="0" smtClean="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E</a:t>
            </a:r>
            <a:r>
              <a:rPr lang="en-US" altLang="zh-CN" sz="2800" dirty="0">
                <a:latin typeface="Times New Roman" panose="02020603050405020304" pitchFamily="18" charset="0"/>
                <a:cs typeface="Times New Roman" panose="02020603050405020304" pitchFamily="18" charset="0"/>
              </a:rPr>
              <a:t> ; </a:t>
            </a:r>
            <a:r>
              <a:rPr lang="en-US" altLang="zh-CN" sz="2800" dirty="0" smtClean="0">
                <a:latin typeface="Times New Roman" panose="02020603050405020304" pitchFamily="18" charset="0"/>
                <a:cs typeface="Times New Roman" panose="02020603050405020304" pitchFamily="18" charset="0"/>
              </a:rPr>
              <a:t> |  </a:t>
            </a:r>
            <a:r>
              <a:rPr lang="en-US" altLang="zh-CN" sz="2800" i="1" dirty="0" smtClean="0">
                <a:latin typeface="Times New Roman" panose="02020603050405020304" pitchFamily="18" charset="0"/>
                <a:cs typeface="Times New Roman" panose="02020603050405020304" pitchFamily="18" charset="0"/>
              </a:rPr>
              <a:t>L</a:t>
            </a:r>
            <a:r>
              <a:rPr lang="en-US" altLang="zh-CN" sz="2800" dirty="0" smtClean="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E</a:t>
            </a:r>
            <a:r>
              <a:rPr lang="en-US" altLang="zh-CN" sz="2800" dirty="0">
                <a:latin typeface="Times New Roman" panose="02020603050405020304" pitchFamily="18" charset="0"/>
                <a:cs typeface="Times New Roman" panose="02020603050405020304" pitchFamily="18" charset="0"/>
              </a:rPr>
              <a:t> ;</a:t>
            </a:r>
            <a:endParaRPr lang="en-US" altLang="zh-CN" sz="2800" dirty="0">
              <a:latin typeface="Times New Roman" panose="02020603050405020304" pitchFamily="18" charset="0"/>
              <a:cs typeface="Times New Roman" panose="02020603050405020304" pitchFamily="18" charset="0"/>
            </a:endParaRPr>
          </a:p>
          <a:p>
            <a:pPr>
              <a:spcBef>
                <a:spcPts val="600"/>
              </a:spcBef>
            </a:pPr>
            <a:r>
              <a:rPr lang="en-US" altLang="zh-CN" sz="2800" i="1" dirty="0">
                <a:latin typeface="Times New Roman" panose="02020603050405020304" pitchFamily="18" charset="0"/>
                <a:cs typeface="Times New Roman" panose="02020603050405020304" pitchFamily="18" charset="0"/>
              </a:rPr>
              <a:t>E</a:t>
            </a:r>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smtClean="0">
                <a:latin typeface="Times New Roman" panose="02020603050405020304" pitchFamily="18" charset="0"/>
                <a:cs typeface="Times New Roman" panose="02020603050405020304" pitchFamily="18" charset="0"/>
              </a:rPr>
              <a:t>    </a:t>
            </a:r>
            <a:r>
              <a:rPr lang="en-US" altLang="zh-CN" sz="2800" i="1" dirty="0" smtClean="0">
                <a:latin typeface="Times New Roman" panose="02020603050405020304" pitchFamily="18" charset="0"/>
                <a:cs typeface="Times New Roman" panose="02020603050405020304" pitchFamily="18" charset="0"/>
              </a:rPr>
              <a:t>E</a:t>
            </a:r>
            <a:r>
              <a:rPr lang="en-US" altLang="zh-CN" sz="2800" dirty="0" smtClean="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E</a:t>
            </a:r>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 |  </a:t>
            </a:r>
            <a:r>
              <a:rPr lang="en-US" altLang="zh-CN" sz="2800" b="1" dirty="0" smtClean="0">
                <a:latin typeface="Times New Roman" panose="02020603050405020304" pitchFamily="18" charset="0"/>
                <a:cs typeface="Times New Roman" panose="02020603050405020304" pitchFamily="18" charset="0"/>
              </a:rPr>
              <a:t>id</a:t>
            </a:r>
            <a:r>
              <a:rPr lang="en-US" altLang="zh-CN" sz="2800" dirty="0" smtClean="0">
                <a:latin typeface="Times New Roman" panose="02020603050405020304" pitchFamily="18" charset="0"/>
                <a:cs typeface="Times New Roman" panose="02020603050405020304" pitchFamily="18" charset="0"/>
              </a:rPr>
              <a:t>  |  </a:t>
            </a:r>
            <a:r>
              <a:rPr lang="en-US" altLang="zh-CN" sz="2800" i="1" dirty="0" smtClean="0">
                <a:latin typeface="Times New Roman" panose="02020603050405020304" pitchFamily="18" charset="0"/>
                <a:cs typeface="Times New Roman" panose="02020603050405020304" pitchFamily="18" charset="0"/>
              </a:rPr>
              <a:t>L</a:t>
            </a:r>
            <a:endParaRPr lang="en-US" altLang="zh-CN" sz="2800" i="1" dirty="0">
              <a:latin typeface="Times New Roman" panose="02020603050405020304" pitchFamily="18" charset="0"/>
              <a:cs typeface="Times New Roman" panose="02020603050405020304" pitchFamily="18" charset="0"/>
            </a:endParaRPr>
          </a:p>
          <a:p>
            <a:pPr>
              <a:spcBef>
                <a:spcPts val="600"/>
              </a:spcBef>
            </a:pPr>
            <a:r>
              <a:rPr lang="en-US" altLang="zh-CN" sz="2800" i="1" dirty="0">
                <a:latin typeface="Times New Roman" panose="02020603050405020304" pitchFamily="18" charset="0"/>
                <a:cs typeface="Times New Roman" panose="02020603050405020304" pitchFamily="18" charset="0"/>
              </a:rPr>
              <a:t>L</a:t>
            </a:r>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smtClean="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id </a:t>
            </a:r>
            <a:r>
              <a:rPr lang="en-US" altLang="zh-CN" sz="2800" dirty="0" smtClean="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E</a:t>
            </a:r>
            <a:r>
              <a:rPr lang="en-US" altLang="zh-CN" sz="2800" dirty="0">
                <a:latin typeface="Times New Roman" panose="02020603050405020304" pitchFamily="18" charset="0"/>
                <a:cs typeface="Times New Roman" panose="02020603050405020304" pitchFamily="18" charset="0"/>
              </a:rPr>
              <a:t> ] </a:t>
            </a:r>
            <a:r>
              <a:rPr lang="en-US" altLang="zh-CN" sz="2800" dirty="0" smtClean="0">
                <a:latin typeface="Times New Roman" panose="02020603050405020304" pitchFamily="18" charset="0"/>
                <a:cs typeface="Times New Roman" panose="02020603050405020304" pitchFamily="18" charset="0"/>
              </a:rPr>
              <a:t> |  </a:t>
            </a:r>
            <a:r>
              <a:rPr lang="en-US" altLang="zh-CN" sz="2800" i="1" dirty="0" smtClean="0">
                <a:latin typeface="Times New Roman" panose="02020603050405020304" pitchFamily="18" charset="0"/>
                <a:cs typeface="Times New Roman" panose="02020603050405020304" pitchFamily="18" charset="0"/>
              </a:rPr>
              <a:t>L </a:t>
            </a:r>
            <a:r>
              <a:rPr lang="en-US" altLang="zh-CN" sz="2800" dirty="0" smtClean="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E</a:t>
            </a:r>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dissolve">
                                      <p:cBhvr>
                                        <p:cTn id="7" dur="500"/>
                                        <p:tgtEl>
                                          <p:spTgt spid="3">
                                            <p:txEl>
                                              <p:pRg st="5" end="5"/>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dissolve">
                                      <p:cBhvr>
                                        <p:cTn id="1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t>数组元素的地址计算</a:t>
            </a:r>
            <a:endParaRPr lang="zh-CN" altLang="en-US" dirty="0" smtClean="0"/>
          </a:p>
        </p:txBody>
      </p:sp>
      <p:sp>
        <p:nvSpPr>
          <p:cNvPr id="1282051" name="Rectangle 3"/>
          <p:cNvSpPr>
            <a:spLocks noGrp="1" noChangeArrowheads="1"/>
          </p:cNvSpPr>
          <p:nvPr>
            <p:ph type="body" idx="1"/>
          </p:nvPr>
        </p:nvSpPr>
        <p:spPr>
          <a:xfrm>
            <a:off x="628650" y="1825625"/>
            <a:ext cx="7886700" cy="4868252"/>
          </a:xfrm>
        </p:spPr>
        <p:txBody>
          <a:bodyPr>
            <a:normAutofit/>
          </a:bodyPr>
          <a:lstStyle/>
          <a:p>
            <a:pPr>
              <a:defRPr/>
            </a:pPr>
            <a:r>
              <a:rPr lang="zh-CN" altLang="en-US" sz="2400" dirty="0"/>
              <a:t>数组元素存储在一块连续的存储空间</a:t>
            </a:r>
            <a:r>
              <a:rPr lang="zh-CN" altLang="en-US" sz="2400" dirty="0" smtClean="0"/>
              <a:t>中</a:t>
            </a:r>
            <a:endParaRPr lang="en-US" altLang="zh-CN" sz="2400" dirty="0" smtClean="0"/>
          </a:p>
          <a:p>
            <a:pPr>
              <a:defRPr/>
            </a:pPr>
            <a:r>
              <a:rPr lang="zh-CN" altLang="en-US" sz="2400" dirty="0" smtClean="0"/>
              <a:t>在</a:t>
            </a:r>
            <a:r>
              <a:rPr lang="en-US" altLang="zh-CN" sz="2400" dirty="0" smtClean="0"/>
              <a:t>C</a:t>
            </a:r>
            <a:r>
              <a:rPr lang="zh-CN" altLang="en-US" sz="2400" dirty="0" smtClean="0"/>
              <a:t>中，</a:t>
            </a:r>
            <a:r>
              <a:rPr lang="en-US" altLang="zh-CN" sz="2400" dirty="0" smtClean="0"/>
              <a:t>n</a:t>
            </a:r>
            <a:r>
              <a:rPr lang="zh-CN" altLang="en-US" sz="2400" dirty="0"/>
              <a:t>个数组元素是</a:t>
            </a:r>
            <a:r>
              <a:rPr lang="en-US" altLang="zh-CN" sz="2400" dirty="0"/>
              <a:t>0,1,…,n-1</a:t>
            </a:r>
            <a:r>
              <a:rPr lang="zh-CN" altLang="en-US" sz="2400" dirty="0"/>
              <a:t>进行顺序编号的</a:t>
            </a:r>
            <a:endParaRPr lang="en-US" altLang="zh-CN" sz="2400" dirty="0"/>
          </a:p>
          <a:p>
            <a:pPr>
              <a:defRPr/>
            </a:pPr>
            <a:r>
              <a:rPr lang="zh-CN" altLang="en-US" sz="2400" dirty="0"/>
              <a:t>假设每个数组元素宽度是</a:t>
            </a:r>
            <a:r>
              <a:rPr lang="en-US" altLang="zh-CN" sz="2400" dirty="0"/>
              <a:t>w</a:t>
            </a:r>
            <a:r>
              <a:rPr lang="zh-CN" altLang="en-US" sz="2400" dirty="0" smtClean="0"/>
              <a:t>，</a:t>
            </a:r>
            <a:r>
              <a:rPr lang="en-US" altLang="zh-CN" sz="2400" dirty="0"/>
              <a:t> base</a:t>
            </a:r>
            <a:r>
              <a:rPr lang="zh-CN" altLang="en-US" sz="2400" dirty="0"/>
              <a:t>是</a:t>
            </a:r>
            <a:r>
              <a:rPr lang="en-US" altLang="zh-CN" sz="2400" dirty="0"/>
              <a:t>A[0]</a:t>
            </a:r>
            <a:r>
              <a:rPr lang="zh-CN" altLang="en-US" sz="2400" dirty="0"/>
              <a:t>的</a:t>
            </a:r>
            <a:r>
              <a:rPr lang="zh-CN" altLang="en-US" sz="2400" dirty="0" smtClean="0"/>
              <a:t>相对地址，那么</a:t>
            </a:r>
            <a:r>
              <a:rPr lang="zh-CN" altLang="en-US" sz="2400" dirty="0"/>
              <a:t>数组</a:t>
            </a:r>
            <a:r>
              <a:rPr lang="en-US" altLang="zh-CN" sz="2400" dirty="0"/>
              <a:t>A</a:t>
            </a:r>
            <a:r>
              <a:rPr lang="zh-CN" altLang="en-US" sz="2400" dirty="0"/>
              <a:t>的第</a:t>
            </a:r>
            <a:r>
              <a:rPr lang="en-US" altLang="zh-CN" sz="2400" dirty="0" err="1"/>
              <a:t>i</a:t>
            </a:r>
            <a:r>
              <a:rPr lang="zh-CN" altLang="en-US" sz="2400" dirty="0"/>
              <a:t>个元素</a:t>
            </a:r>
            <a:r>
              <a:rPr lang="zh-CN" altLang="en-US" sz="2400" dirty="0" smtClean="0"/>
              <a:t>的相对地址为</a:t>
            </a:r>
            <a:endParaRPr lang="en-US" altLang="zh-CN" sz="2400" dirty="0" smtClean="0"/>
          </a:p>
          <a:p>
            <a:pPr marL="0" indent="0" algn="ctr">
              <a:buNone/>
              <a:defRPr/>
            </a:pPr>
            <a:r>
              <a:rPr lang="en-US" altLang="zh-CN" sz="2400" dirty="0" smtClean="0"/>
              <a:t>base + </a:t>
            </a:r>
            <a:r>
              <a:rPr lang="en-US" altLang="zh-CN" sz="2400" dirty="0" err="1" smtClean="0"/>
              <a:t>i</a:t>
            </a:r>
            <a:r>
              <a:rPr lang="en-US" altLang="zh-CN" sz="2400" dirty="0" smtClean="0"/>
              <a:t> * w</a:t>
            </a:r>
            <a:endParaRPr lang="en-US" altLang="zh-CN" sz="2400" dirty="0"/>
          </a:p>
          <a:p>
            <a:pPr>
              <a:defRPr/>
            </a:pPr>
            <a:r>
              <a:rPr lang="en-US" altLang="zh-CN" sz="2400" dirty="0" smtClean="0"/>
              <a:t>C</a:t>
            </a:r>
            <a:r>
              <a:rPr lang="zh-CN" altLang="en-US" sz="2400" dirty="0" smtClean="0"/>
              <a:t>的二维数组：</a:t>
            </a:r>
            <a:r>
              <a:rPr lang="en-US" altLang="zh-CN" sz="2400" dirty="0" smtClean="0"/>
              <a:t>A[i</a:t>
            </a:r>
            <a:r>
              <a:rPr lang="en-US" altLang="zh-CN" sz="2400" baseline="-25000" dirty="0" smtClean="0"/>
              <a:t>1</a:t>
            </a:r>
            <a:r>
              <a:rPr lang="en-US" altLang="zh-CN" sz="2400" dirty="0"/>
              <a:t>][i</a:t>
            </a:r>
            <a:r>
              <a:rPr lang="en-US" altLang="zh-CN" sz="2400" baseline="-25000" dirty="0"/>
              <a:t>2</a:t>
            </a:r>
            <a:r>
              <a:rPr lang="en-US" altLang="zh-CN" sz="2400" dirty="0"/>
              <a:t>]</a:t>
            </a:r>
            <a:r>
              <a:rPr lang="zh-CN" altLang="en-US" sz="2400" dirty="0"/>
              <a:t>表示第</a:t>
            </a:r>
            <a:r>
              <a:rPr lang="en-US" altLang="zh-CN" sz="2400" dirty="0"/>
              <a:t>i</a:t>
            </a:r>
            <a:r>
              <a:rPr lang="en-US" altLang="zh-CN" sz="2400" baseline="-25000" dirty="0"/>
              <a:t>1</a:t>
            </a:r>
            <a:r>
              <a:rPr lang="zh-CN" altLang="en-US" sz="2400" dirty="0"/>
              <a:t>行第</a:t>
            </a:r>
            <a:r>
              <a:rPr lang="en-US" altLang="zh-CN" sz="2400" dirty="0"/>
              <a:t>i</a:t>
            </a:r>
            <a:r>
              <a:rPr lang="en-US" altLang="zh-CN" sz="2400" baseline="-25000" dirty="0"/>
              <a:t>2</a:t>
            </a:r>
            <a:r>
              <a:rPr lang="zh-CN" altLang="en-US" sz="2400" dirty="0"/>
              <a:t>个元素。假设一行的宽度是</a:t>
            </a:r>
            <a:r>
              <a:rPr lang="en-US" altLang="zh-CN" sz="2400" dirty="0"/>
              <a:t>w</a:t>
            </a:r>
            <a:r>
              <a:rPr lang="en-US" altLang="zh-CN" sz="2400" baseline="-25000" dirty="0"/>
              <a:t>1</a:t>
            </a:r>
            <a:r>
              <a:rPr lang="zh-CN" altLang="en-US" sz="2400" dirty="0"/>
              <a:t>，同一行中每个元素的宽度是</a:t>
            </a:r>
            <a:r>
              <a:rPr lang="en-US" altLang="zh-CN" sz="2400" dirty="0"/>
              <a:t>w</a:t>
            </a:r>
            <a:r>
              <a:rPr lang="en-US" altLang="zh-CN" sz="2400" baseline="-25000" dirty="0"/>
              <a:t>2</a:t>
            </a:r>
            <a:r>
              <a:rPr lang="zh-CN" altLang="en-US" sz="2400" dirty="0"/>
              <a:t>。</a:t>
            </a:r>
            <a:r>
              <a:rPr lang="en-US" altLang="zh-CN" sz="2400" dirty="0"/>
              <a:t> A[i</a:t>
            </a:r>
            <a:r>
              <a:rPr lang="en-US" altLang="zh-CN" sz="2400" baseline="-25000" dirty="0"/>
              <a:t>1</a:t>
            </a:r>
            <a:r>
              <a:rPr lang="en-US" altLang="zh-CN" sz="2400" dirty="0"/>
              <a:t>][i</a:t>
            </a:r>
            <a:r>
              <a:rPr lang="en-US" altLang="zh-CN" sz="2400" baseline="-25000" dirty="0"/>
              <a:t>2</a:t>
            </a:r>
            <a:r>
              <a:rPr lang="en-US" altLang="zh-CN" sz="2400" dirty="0"/>
              <a:t>]</a:t>
            </a:r>
            <a:r>
              <a:rPr lang="zh-CN" altLang="en-US" sz="2400" dirty="0"/>
              <a:t>的相对地址</a:t>
            </a:r>
            <a:r>
              <a:rPr lang="zh-CN" altLang="en-US" sz="2400" dirty="0" smtClean="0"/>
              <a:t>是</a:t>
            </a:r>
            <a:endParaRPr lang="en-US" altLang="zh-CN" sz="2400" dirty="0" smtClean="0"/>
          </a:p>
          <a:p>
            <a:pPr marL="0" indent="0" algn="ctr">
              <a:buNone/>
              <a:defRPr/>
            </a:pPr>
            <a:r>
              <a:rPr lang="en-US" altLang="zh-CN" sz="2400" dirty="0" smtClean="0"/>
              <a:t>base + i</a:t>
            </a:r>
            <a:r>
              <a:rPr lang="en-US" altLang="zh-CN" sz="2400" baseline="-25000" dirty="0" smtClean="0"/>
              <a:t>1</a:t>
            </a:r>
            <a:r>
              <a:rPr lang="en-US" altLang="zh-CN" sz="2400" dirty="0" smtClean="0"/>
              <a:t>*w</a:t>
            </a:r>
            <a:r>
              <a:rPr lang="en-US" altLang="zh-CN" sz="2400" baseline="-25000" dirty="0" smtClean="0"/>
              <a:t>1 </a:t>
            </a:r>
            <a:r>
              <a:rPr lang="en-US" altLang="zh-CN" sz="2400" dirty="0" smtClean="0"/>
              <a:t>+ i</a:t>
            </a:r>
            <a:r>
              <a:rPr lang="en-US" altLang="zh-CN" sz="2400" baseline="-25000" dirty="0" smtClean="0"/>
              <a:t>2</a:t>
            </a:r>
            <a:r>
              <a:rPr lang="en-US" altLang="zh-CN" sz="2400" dirty="0" smtClean="0"/>
              <a:t>*w</a:t>
            </a:r>
            <a:r>
              <a:rPr lang="en-US" altLang="zh-CN" sz="2400" baseline="-25000" dirty="0" smtClean="0"/>
              <a:t>2</a:t>
            </a:r>
            <a:endParaRPr lang="en-US" altLang="zh-CN" sz="2400" baseline="-25000" dirty="0"/>
          </a:p>
          <a:p>
            <a:pPr>
              <a:defRPr/>
            </a:pPr>
            <a:r>
              <a:rPr lang="zh-CN" altLang="en-US" sz="2400" dirty="0"/>
              <a:t>推广到</a:t>
            </a:r>
            <a:r>
              <a:rPr lang="en-US" altLang="zh-CN" sz="2400" dirty="0" smtClean="0"/>
              <a:t>k</a:t>
            </a:r>
            <a:r>
              <a:rPr lang="zh-CN" altLang="en-US" sz="2400" dirty="0"/>
              <a:t>维数</a:t>
            </a:r>
            <a:r>
              <a:rPr lang="zh-CN" altLang="en-US" sz="2400" dirty="0" smtClean="0"/>
              <a:t>组</a:t>
            </a:r>
            <a:r>
              <a:rPr lang="zh-CN" altLang="en-US" sz="2400" dirty="0"/>
              <a:t>，</a:t>
            </a:r>
            <a:r>
              <a:rPr lang="en-US" altLang="zh-CN" sz="2400" dirty="0" smtClean="0"/>
              <a:t>A[i</a:t>
            </a:r>
            <a:r>
              <a:rPr lang="en-US" altLang="zh-CN" sz="2400" baseline="-25000" dirty="0" smtClean="0"/>
              <a:t>1</a:t>
            </a:r>
            <a:r>
              <a:rPr lang="en-US" altLang="zh-CN" sz="2400" dirty="0"/>
              <a:t>][i</a:t>
            </a:r>
            <a:r>
              <a:rPr lang="en-US" altLang="zh-CN" sz="2400" baseline="-25000" dirty="0"/>
              <a:t>2</a:t>
            </a:r>
            <a:r>
              <a:rPr lang="en-US" altLang="zh-CN" sz="2400" dirty="0"/>
              <a:t>]…[</a:t>
            </a:r>
            <a:r>
              <a:rPr lang="en-US" altLang="zh-CN" sz="2400" dirty="0" err="1" smtClean="0"/>
              <a:t>i</a:t>
            </a:r>
            <a:r>
              <a:rPr lang="en-US" altLang="zh-CN" sz="2400" baseline="-25000" dirty="0" err="1" smtClean="0"/>
              <a:t>k</a:t>
            </a:r>
            <a:r>
              <a:rPr lang="en-US" altLang="zh-CN" sz="2400" dirty="0" smtClean="0"/>
              <a:t>]</a:t>
            </a:r>
            <a:r>
              <a:rPr lang="zh-CN" altLang="en-US" sz="2400" dirty="0" smtClean="0"/>
              <a:t>的相对地址</a:t>
            </a:r>
            <a:endParaRPr lang="en-US" altLang="zh-CN" sz="2400" dirty="0" smtClean="0"/>
          </a:p>
          <a:p>
            <a:pPr marL="0" indent="0" algn="ctr">
              <a:buNone/>
              <a:defRPr/>
            </a:pPr>
            <a:r>
              <a:rPr lang="en-US" altLang="zh-CN" sz="2400" dirty="0" smtClean="0"/>
              <a:t>base + i</a:t>
            </a:r>
            <a:r>
              <a:rPr lang="en-US" altLang="zh-CN" sz="2400" baseline="-25000" dirty="0" smtClean="0"/>
              <a:t>1</a:t>
            </a:r>
            <a:r>
              <a:rPr lang="en-US" altLang="zh-CN" sz="2400" dirty="0" smtClean="0"/>
              <a:t>*w</a:t>
            </a:r>
            <a:r>
              <a:rPr lang="en-US" altLang="zh-CN" sz="2400" baseline="-25000" dirty="0" smtClean="0"/>
              <a:t>1 </a:t>
            </a:r>
            <a:r>
              <a:rPr lang="en-US" altLang="zh-CN" sz="2400" dirty="0" smtClean="0"/>
              <a:t>+ i</a:t>
            </a:r>
            <a:r>
              <a:rPr lang="en-US" altLang="zh-CN" sz="2400" baseline="-25000" dirty="0" smtClean="0"/>
              <a:t>2</a:t>
            </a:r>
            <a:r>
              <a:rPr lang="en-US" altLang="zh-CN" sz="2400" dirty="0" smtClean="0"/>
              <a:t>*w</a:t>
            </a:r>
            <a:r>
              <a:rPr lang="en-US" altLang="zh-CN" sz="2400" baseline="-25000" dirty="0" smtClean="0"/>
              <a:t>2 </a:t>
            </a:r>
            <a:r>
              <a:rPr lang="en-US" altLang="zh-CN" sz="2400" dirty="0" smtClean="0"/>
              <a:t>+ … + </a:t>
            </a:r>
            <a:r>
              <a:rPr lang="en-US" altLang="zh-CN" sz="2400" dirty="0" err="1" smtClean="0"/>
              <a:t>i</a:t>
            </a:r>
            <a:r>
              <a:rPr lang="en-US" altLang="zh-CN" sz="2400" baseline="-25000" dirty="0" err="1" smtClean="0"/>
              <a:t>k</a:t>
            </a:r>
            <a:r>
              <a:rPr lang="en-US" altLang="zh-CN" sz="2400" dirty="0" smtClean="0"/>
              <a:t>*</a:t>
            </a:r>
            <a:r>
              <a:rPr lang="en-US" altLang="zh-CN" sz="2400" dirty="0" err="1" smtClean="0"/>
              <a:t>w</a:t>
            </a:r>
            <a:r>
              <a:rPr lang="en-US" altLang="zh-CN" sz="2400" baseline="-25000" dirty="0" err="1" smtClean="0"/>
              <a:t>k</a:t>
            </a:r>
            <a:endParaRPr lang="zh-CN" altLang="en-US" sz="2400" baseline="-25000" dirty="0"/>
          </a:p>
          <a:p>
            <a:endParaRPr lang="zh-CN" alt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82051">
                                            <p:txEl>
                                              <p:pRg st="4" end="4"/>
                                            </p:txEl>
                                          </p:spTgt>
                                        </p:tgtEl>
                                        <p:attrNameLst>
                                          <p:attrName>style.visibility</p:attrName>
                                        </p:attrNameLst>
                                      </p:cBhvr>
                                      <p:to>
                                        <p:strVal val="visible"/>
                                      </p:to>
                                    </p:set>
                                    <p:animEffect transition="in" filter="dissolve">
                                      <p:cBhvr>
                                        <p:cTn id="7" dur="500"/>
                                        <p:tgtEl>
                                          <p:spTgt spid="1282051">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282051">
                                            <p:txEl>
                                              <p:pRg st="5" end="5"/>
                                            </p:txEl>
                                          </p:spTgt>
                                        </p:tgtEl>
                                        <p:attrNameLst>
                                          <p:attrName>style.visibility</p:attrName>
                                        </p:attrNameLst>
                                      </p:cBhvr>
                                      <p:to>
                                        <p:strVal val="visible"/>
                                      </p:to>
                                    </p:set>
                                    <p:animEffect transition="in" filter="dissolve">
                                      <p:cBhvr>
                                        <p:cTn id="10" dur="500"/>
                                        <p:tgtEl>
                                          <p:spTgt spid="1282051">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282051">
                                            <p:txEl>
                                              <p:pRg st="6" end="6"/>
                                            </p:txEl>
                                          </p:spTgt>
                                        </p:tgtEl>
                                        <p:attrNameLst>
                                          <p:attrName>style.visibility</p:attrName>
                                        </p:attrNameLst>
                                      </p:cBhvr>
                                      <p:to>
                                        <p:strVal val="visible"/>
                                      </p:to>
                                    </p:set>
                                    <p:animEffect transition="in" filter="dissolve">
                                      <p:cBhvr>
                                        <p:cTn id="15" dur="500"/>
                                        <p:tgtEl>
                                          <p:spTgt spid="1282051">
                                            <p:txEl>
                                              <p:pRg st="6" end="6"/>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1282051">
                                            <p:txEl>
                                              <p:pRg st="7" end="7"/>
                                            </p:txEl>
                                          </p:spTgt>
                                        </p:tgtEl>
                                        <p:attrNameLst>
                                          <p:attrName>style.visibility</p:attrName>
                                        </p:attrNameLst>
                                      </p:cBhvr>
                                      <p:to>
                                        <p:strVal val="visible"/>
                                      </p:to>
                                    </p:set>
                                    <p:animEffect transition="in" filter="dissolve">
                                      <p:cBhvr>
                                        <p:cTn id="18" dur="500"/>
                                        <p:tgtEl>
                                          <p:spTgt spid="128205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t>数组元素的地址计算</a:t>
            </a:r>
            <a:endParaRPr lang="zh-CN" altLang="en-US" dirty="0" smtClean="0"/>
          </a:p>
        </p:txBody>
      </p:sp>
      <p:sp>
        <p:nvSpPr>
          <p:cNvPr id="1282051" name="Rectangle 3"/>
          <p:cNvSpPr>
            <a:spLocks noGrp="1" noChangeArrowheads="1"/>
          </p:cNvSpPr>
          <p:nvPr>
            <p:ph type="body" idx="1"/>
          </p:nvPr>
        </p:nvSpPr>
        <p:spPr>
          <a:xfrm>
            <a:off x="628650" y="1825625"/>
            <a:ext cx="7886700" cy="4868252"/>
          </a:xfrm>
        </p:spPr>
        <p:txBody>
          <a:bodyPr>
            <a:normAutofit/>
          </a:bodyPr>
          <a:lstStyle/>
          <a:p>
            <a:pPr>
              <a:defRPr/>
            </a:pPr>
            <a:r>
              <a:rPr lang="zh-CN" altLang="en-US" sz="2400" dirty="0"/>
              <a:t>另一种</a:t>
            </a:r>
            <a:r>
              <a:rPr lang="zh-CN" altLang="en-US" sz="2400" dirty="0" smtClean="0"/>
              <a:t>计算</a:t>
            </a:r>
            <a:r>
              <a:rPr lang="en-US" altLang="zh-CN" sz="2400" dirty="0" smtClean="0"/>
              <a:t>k</a:t>
            </a:r>
            <a:r>
              <a:rPr lang="zh-CN" altLang="en-US" sz="2400" dirty="0" smtClean="0"/>
              <a:t>维数组引用的相对地址</a:t>
            </a:r>
            <a:r>
              <a:rPr lang="zh-CN" altLang="en-US" sz="2400" dirty="0"/>
              <a:t>的</a:t>
            </a:r>
            <a:r>
              <a:rPr lang="zh-CN" altLang="en-US" sz="2400" dirty="0" smtClean="0"/>
              <a:t>方法：</a:t>
            </a:r>
            <a:endParaRPr lang="en-US" altLang="zh-CN" sz="2400" dirty="0" smtClean="0"/>
          </a:p>
          <a:p>
            <a:pPr marL="0" indent="0">
              <a:buNone/>
              <a:defRPr/>
            </a:pPr>
            <a:r>
              <a:rPr lang="zh-CN" altLang="en-US" sz="2400" dirty="0" smtClean="0"/>
              <a:t>根据</a:t>
            </a:r>
            <a:r>
              <a:rPr lang="zh-CN" altLang="en-US" sz="2400" dirty="0"/>
              <a:t>第</a:t>
            </a:r>
            <a:r>
              <a:rPr lang="en-US" altLang="zh-CN" sz="2400" dirty="0" smtClean="0"/>
              <a:t>j (1 </a:t>
            </a:r>
            <a:r>
              <a:rPr lang="en-US" altLang="zh-CN" sz="2400" dirty="0" smtClean="0">
                <a:sym typeface="Symbol" panose="05050102010706020507" pitchFamily="18" charset="2"/>
              </a:rPr>
              <a:t> j  k)</a:t>
            </a:r>
            <a:r>
              <a:rPr lang="zh-CN" altLang="en-US" sz="2400" dirty="0" smtClean="0"/>
              <a:t>维</a:t>
            </a:r>
            <a:r>
              <a:rPr lang="zh-CN" altLang="en-US" sz="2400" dirty="0"/>
              <a:t>上的数组元素的个数</a:t>
            </a:r>
            <a:r>
              <a:rPr lang="en-US" altLang="zh-CN" sz="2400" dirty="0" err="1"/>
              <a:t>n</a:t>
            </a:r>
            <a:r>
              <a:rPr lang="en-US" altLang="zh-CN" sz="2400" baseline="-25000" dirty="0" err="1"/>
              <a:t>j</a:t>
            </a:r>
            <a:r>
              <a:rPr lang="zh-CN" altLang="en-US" sz="2400" dirty="0"/>
              <a:t>和该数组每个元素的宽度</a:t>
            </a:r>
            <a:r>
              <a:rPr lang="en-US" altLang="zh-CN" sz="2400" dirty="0"/>
              <a:t>w</a:t>
            </a:r>
            <a:r>
              <a:rPr lang="zh-CN" altLang="en-US" sz="2400" dirty="0"/>
              <a:t>进行</a:t>
            </a:r>
            <a:r>
              <a:rPr lang="zh-CN" altLang="en-US" sz="2400" dirty="0" smtClean="0"/>
              <a:t>计算</a:t>
            </a:r>
            <a:endParaRPr lang="en-US" altLang="zh-CN" sz="2400" dirty="0" smtClean="0"/>
          </a:p>
          <a:p>
            <a:pPr>
              <a:spcBef>
                <a:spcPts val="1800"/>
              </a:spcBef>
              <a:defRPr/>
            </a:pPr>
            <a:r>
              <a:rPr lang="zh-CN" altLang="en-US" sz="2400" dirty="0" smtClean="0"/>
              <a:t>二</a:t>
            </a:r>
            <a:r>
              <a:rPr lang="zh-CN" altLang="en-US" sz="2400" dirty="0"/>
              <a:t>维数组</a:t>
            </a:r>
            <a:r>
              <a:rPr lang="en-US" altLang="zh-CN" sz="2400" dirty="0"/>
              <a:t>A[i</a:t>
            </a:r>
            <a:r>
              <a:rPr lang="en-US" altLang="zh-CN" sz="2400" baseline="-25000" dirty="0"/>
              <a:t>1</a:t>
            </a:r>
            <a:r>
              <a:rPr lang="en-US" altLang="zh-CN" sz="2400" dirty="0"/>
              <a:t>][i</a:t>
            </a:r>
            <a:r>
              <a:rPr lang="en-US" altLang="zh-CN" sz="2400" baseline="-25000" dirty="0"/>
              <a:t>2</a:t>
            </a:r>
            <a:r>
              <a:rPr lang="en-US" altLang="zh-CN" sz="2400" dirty="0"/>
              <a:t>]</a:t>
            </a:r>
            <a:r>
              <a:rPr lang="zh-CN" altLang="en-US" sz="2400" dirty="0" smtClean="0"/>
              <a:t>的相对地址</a:t>
            </a:r>
            <a:endParaRPr lang="en-US" altLang="zh-CN" sz="2400" dirty="0" smtClean="0"/>
          </a:p>
          <a:p>
            <a:pPr marL="0" indent="0" algn="ctr">
              <a:buNone/>
              <a:defRPr/>
            </a:pPr>
            <a:r>
              <a:rPr lang="en-US" altLang="zh-CN" sz="2400" dirty="0" smtClean="0"/>
              <a:t>base + (i</a:t>
            </a:r>
            <a:r>
              <a:rPr lang="en-US" altLang="zh-CN" sz="2400" baseline="-25000" dirty="0" smtClean="0"/>
              <a:t>1</a:t>
            </a:r>
            <a:r>
              <a:rPr lang="en-US" altLang="zh-CN" sz="2400" dirty="0" smtClean="0"/>
              <a:t>*n</a:t>
            </a:r>
            <a:r>
              <a:rPr lang="en-US" altLang="zh-CN" sz="2400" baseline="-25000" dirty="0" smtClean="0"/>
              <a:t>2 </a:t>
            </a:r>
            <a:r>
              <a:rPr lang="en-US" altLang="zh-CN" sz="2400" dirty="0" smtClean="0"/>
              <a:t>+ i</a:t>
            </a:r>
            <a:r>
              <a:rPr lang="en-US" altLang="zh-CN" sz="2400" baseline="-25000" dirty="0" smtClean="0"/>
              <a:t>2</a:t>
            </a:r>
            <a:r>
              <a:rPr lang="en-US" altLang="zh-CN" sz="2400" dirty="0" smtClean="0"/>
              <a:t>) * w</a:t>
            </a:r>
            <a:endParaRPr lang="en-US" altLang="zh-CN" sz="2400" baseline="-25000" dirty="0" smtClean="0"/>
          </a:p>
          <a:p>
            <a:pPr>
              <a:spcBef>
                <a:spcPts val="1800"/>
              </a:spcBef>
              <a:defRPr/>
            </a:pPr>
            <a:r>
              <a:rPr lang="zh-CN" altLang="en-US" sz="2400" dirty="0" smtClean="0"/>
              <a:t>对于</a:t>
            </a:r>
            <a:r>
              <a:rPr lang="en-US" altLang="zh-CN" sz="2400" dirty="0"/>
              <a:t>k</a:t>
            </a:r>
            <a:r>
              <a:rPr lang="zh-CN" altLang="en-US" sz="2400" dirty="0"/>
              <a:t>维数组</a:t>
            </a:r>
            <a:r>
              <a:rPr lang="en-US" altLang="zh-CN" sz="2400" dirty="0"/>
              <a:t>A[i</a:t>
            </a:r>
            <a:r>
              <a:rPr lang="en-US" altLang="zh-CN" sz="2400" baseline="-25000" dirty="0"/>
              <a:t>1</a:t>
            </a:r>
            <a:r>
              <a:rPr lang="en-US" altLang="zh-CN" sz="2400" dirty="0"/>
              <a:t>][i</a:t>
            </a:r>
            <a:r>
              <a:rPr lang="en-US" altLang="zh-CN" sz="2400" baseline="-25000" dirty="0"/>
              <a:t>2</a:t>
            </a:r>
            <a:r>
              <a:rPr lang="en-US" altLang="zh-CN" sz="2400" dirty="0"/>
              <a:t>]…[</a:t>
            </a:r>
            <a:r>
              <a:rPr lang="en-US" altLang="zh-CN" sz="2400" dirty="0" err="1"/>
              <a:t>i</a:t>
            </a:r>
            <a:r>
              <a:rPr lang="en-US" altLang="zh-CN" sz="2400" baseline="-25000" dirty="0" err="1"/>
              <a:t>k</a:t>
            </a:r>
            <a:r>
              <a:rPr lang="en-US" altLang="zh-CN" sz="2400" dirty="0"/>
              <a:t>] </a:t>
            </a:r>
            <a:r>
              <a:rPr lang="zh-CN" altLang="en-US" sz="2400" dirty="0"/>
              <a:t>的</a:t>
            </a:r>
            <a:r>
              <a:rPr lang="zh-CN" altLang="en-US" sz="2400" dirty="0" smtClean="0"/>
              <a:t>地址</a:t>
            </a:r>
            <a:endParaRPr lang="en-US" altLang="zh-CN" sz="2400" dirty="0" smtClean="0"/>
          </a:p>
          <a:p>
            <a:pPr marL="0" indent="0" algn="ctr">
              <a:buNone/>
              <a:defRPr/>
            </a:pPr>
            <a:r>
              <a:rPr lang="en-US" altLang="zh-CN" sz="2400" dirty="0" smtClean="0"/>
              <a:t>base + ((…(i</a:t>
            </a:r>
            <a:r>
              <a:rPr lang="en-US" altLang="zh-CN" sz="2400" baseline="-25000" dirty="0" smtClean="0"/>
              <a:t>1 </a:t>
            </a:r>
            <a:r>
              <a:rPr lang="en-US" altLang="zh-CN" sz="2400" dirty="0" smtClean="0"/>
              <a:t>* n</a:t>
            </a:r>
            <a:r>
              <a:rPr lang="en-US" altLang="zh-CN" sz="2400" baseline="-25000" dirty="0" smtClean="0"/>
              <a:t>2 </a:t>
            </a:r>
            <a:r>
              <a:rPr lang="en-US" altLang="zh-CN" sz="2400" dirty="0" smtClean="0"/>
              <a:t>+ i</a:t>
            </a:r>
            <a:r>
              <a:rPr lang="en-US" altLang="zh-CN" sz="2400" baseline="-25000" dirty="0" smtClean="0"/>
              <a:t>2</a:t>
            </a:r>
            <a:r>
              <a:rPr lang="en-US" altLang="zh-CN" sz="2400" dirty="0"/>
              <a:t>) *</a:t>
            </a:r>
            <a:r>
              <a:rPr lang="en-US" altLang="zh-CN" sz="2400" dirty="0" smtClean="0"/>
              <a:t>n</a:t>
            </a:r>
            <a:r>
              <a:rPr lang="en-US" altLang="zh-CN" sz="2400" baseline="-25000" dirty="0" smtClean="0"/>
              <a:t>3 </a:t>
            </a:r>
            <a:r>
              <a:rPr lang="en-US" altLang="zh-CN" sz="2400" dirty="0" smtClean="0"/>
              <a:t>+ i</a:t>
            </a:r>
            <a:r>
              <a:rPr lang="en-US" altLang="zh-CN" sz="2400" baseline="-25000" dirty="0" smtClean="0"/>
              <a:t>3</a:t>
            </a:r>
            <a:r>
              <a:rPr lang="en-US" altLang="zh-CN" sz="2400" dirty="0" smtClean="0"/>
              <a:t>)…) * </a:t>
            </a:r>
            <a:r>
              <a:rPr lang="en-US" altLang="zh-CN" sz="2400" dirty="0" err="1" smtClean="0"/>
              <a:t>n</a:t>
            </a:r>
            <a:r>
              <a:rPr lang="en-US" altLang="zh-CN" sz="2400" baseline="-25000" dirty="0" err="1" smtClean="0"/>
              <a:t>k</a:t>
            </a:r>
            <a:r>
              <a:rPr lang="en-US" altLang="zh-CN" sz="2400" baseline="-25000" dirty="0" smtClean="0"/>
              <a:t> </a:t>
            </a:r>
            <a:r>
              <a:rPr lang="en-US" altLang="zh-CN" sz="2400" dirty="0" smtClean="0"/>
              <a:t>+ </a:t>
            </a:r>
            <a:r>
              <a:rPr lang="en-US" altLang="zh-CN" sz="2400" dirty="0" err="1" smtClean="0"/>
              <a:t>i</a:t>
            </a:r>
            <a:r>
              <a:rPr lang="en-US" altLang="zh-CN" sz="2400" baseline="-25000" dirty="0" err="1" smtClean="0"/>
              <a:t>k</a:t>
            </a:r>
            <a:r>
              <a:rPr lang="en-US" altLang="zh-CN" sz="2400" dirty="0" smtClean="0"/>
              <a:t>) * w</a:t>
            </a:r>
            <a:endParaRPr lang="en-US" altLang="zh-CN" sz="2400" dirty="0"/>
          </a:p>
          <a:p>
            <a:endParaRPr lang="zh-CN" alt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82051">
                                            <p:txEl>
                                              <p:pRg st="4" end="4"/>
                                            </p:txEl>
                                          </p:spTgt>
                                        </p:tgtEl>
                                        <p:attrNameLst>
                                          <p:attrName>style.visibility</p:attrName>
                                        </p:attrNameLst>
                                      </p:cBhvr>
                                      <p:to>
                                        <p:strVal val="visible"/>
                                      </p:to>
                                    </p:set>
                                    <p:animEffect transition="in" filter="dissolve">
                                      <p:cBhvr>
                                        <p:cTn id="7" dur="500"/>
                                        <p:tgtEl>
                                          <p:spTgt spid="1282051">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282051">
                                            <p:txEl>
                                              <p:pRg st="5" end="5"/>
                                            </p:txEl>
                                          </p:spTgt>
                                        </p:tgtEl>
                                        <p:attrNameLst>
                                          <p:attrName>style.visibility</p:attrName>
                                        </p:attrNameLst>
                                      </p:cBhvr>
                                      <p:to>
                                        <p:strVal val="visible"/>
                                      </p:to>
                                    </p:set>
                                    <p:animEffect transition="in" filter="dissolve">
                                      <p:cBhvr>
                                        <p:cTn id="10" dur="500"/>
                                        <p:tgtEl>
                                          <p:spTgt spid="12820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t>数组元素的地址计算</a:t>
            </a:r>
            <a:endParaRPr lang="zh-CN" altLang="en-US" dirty="0" smtClean="0"/>
          </a:p>
        </p:txBody>
      </p:sp>
      <p:sp>
        <p:nvSpPr>
          <p:cNvPr id="1282051" name="Rectangle 3"/>
          <p:cNvSpPr>
            <a:spLocks noGrp="1" noChangeArrowheads="1"/>
          </p:cNvSpPr>
          <p:nvPr>
            <p:ph type="body" idx="1"/>
          </p:nvPr>
        </p:nvSpPr>
        <p:spPr>
          <a:xfrm>
            <a:off x="628650" y="1825625"/>
            <a:ext cx="7886700" cy="4868252"/>
          </a:xfrm>
        </p:spPr>
        <p:txBody>
          <a:bodyPr>
            <a:normAutofit/>
          </a:bodyPr>
          <a:lstStyle/>
          <a:p>
            <a:pPr>
              <a:defRPr/>
            </a:pPr>
            <a:r>
              <a:rPr lang="zh-CN" altLang="en-US" sz="2400" dirty="0"/>
              <a:t>有时下标不一定从</a:t>
            </a:r>
            <a:r>
              <a:rPr lang="en-US" altLang="zh-CN" sz="2400" dirty="0"/>
              <a:t>0</a:t>
            </a:r>
            <a:r>
              <a:rPr lang="zh-CN" altLang="en-US" sz="2400" dirty="0" smtClean="0"/>
              <a:t>开始</a:t>
            </a:r>
            <a:endParaRPr lang="en-US" altLang="zh-CN" sz="2400" dirty="0" smtClean="0"/>
          </a:p>
          <a:p>
            <a:pPr>
              <a:defRPr/>
            </a:pPr>
            <a:r>
              <a:rPr lang="zh-CN" altLang="en-US" sz="2400" dirty="0" smtClean="0"/>
              <a:t>比如</a:t>
            </a:r>
            <a:r>
              <a:rPr lang="zh-CN" altLang="en-US" sz="2400" dirty="0"/>
              <a:t>一维数组编号</a:t>
            </a:r>
            <a:r>
              <a:rPr lang="en-US" altLang="zh-CN" sz="2400" dirty="0"/>
              <a:t>low</a:t>
            </a:r>
            <a:r>
              <a:rPr lang="en-US" altLang="zh-CN" sz="2400" dirty="0" smtClean="0"/>
              <a:t>, low+1, …, high</a:t>
            </a:r>
            <a:r>
              <a:rPr lang="zh-CN" altLang="en-US" sz="2400" dirty="0"/>
              <a:t>，此时</a:t>
            </a:r>
            <a:r>
              <a:rPr lang="en-US" altLang="zh-CN" sz="2400" dirty="0"/>
              <a:t>base</a:t>
            </a:r>
            <a:r>
              <a:rPr lang="zh-CN" altLang="en-US" sz="2400" dirty="0"/>
              <a:t>是</a:t>
            </a:r>
            <a:r>
              <a:rPr lang="en-US" altLang="zh-CN" sz="2400" dirty="0"/>
              <a:t>A[low]</a:t>
            </a:r>
            <a:r>
              <a:rPr lang="zh-CN" altLang="en-US" sz="2400" dirty="0"/>
              <a:t>的相对地址</a:t>
            </a:r>
            <a:r>
              <a:rPr lang="zh-CN" altLang="en-US" sz="2400" dirty="0" smtClean="0"/>
              <a:t>。那么</a:t>
            </a:r>
            <a:r>
              <a:rPr lang="en-US" altLang="zh-CN" sz="2400" dirty="0" smtClean="0"/>
              <a:t>A[</a:t>
            </a:r>
            <a:r>
              <a:rPr lang="en-US" altLang="zh-CN" sz="2400" dirty="0" err="1" smtClean="0"/>
              <a:t>i</a:t>
            </a:r>
            <a:r>
              <a:rPr lang="en-US" altLang="zh-CN" sz="2400" dirty="0"/>
              <a:t>]</a:t>
            </a:r>
            <a:r>
              <a:rPr lang="zh-CN" altLang="en-US" sz="2400" dirty="0" smtClean="0"/>
              <a:t>的相对地址是</a:t>
            </a:r>
            <a:endParaRPr lang="en-US" altLang="zh-CN" sz="2400" dirty="0" smtClean="0"/>
          </a:p>
          <a:p>
            <a:pPr marL="0" indent="0" algn="ctr">
              <a:buNone/>
              <a:defRPr/>
            </a:pPr>
            <a:r>
              <a:rPr lang="en-US" altLang="zh-CN" sz="2400" dirty="0"/>
              <a:t>base + ( </a:t>
            </a:r>
            <a:r>
              <a:rPr lang="en-US" altLang="zh-CN" sz="2400" dirty="0" err="1"/>
              <a:t>i</a:t>
            </a:r>
            <a:r>
              <a:rPr lang="en-US" altLang="zh-CN" sz="2400" dirty="0"/>
              <a:t> </a:t>
            </a:r>
            <a:r>
              <a:rPr lang="en-US" altLang="zh-CN" sz="2400" dirty="0">
                <a:sym typeface="Symbol" panose="05050102010706020507" pitchFamily="18" charset="2"/>
              </a:rPr>
              <a:t></a:t>
            </a:r>
            <a:r>
              <a:rPr lang="en-US" altLang="zh-CN" sz="2400" dirty="0"/>
              <a:t> low ) </a:t>
            </a:r>
            <a:r>
              <a:rPr lang="en-US" altLang="zh-CN" sz="2400" dirty="0" smtClean="0">
                <a:sym typeface="Symbol" panose="05050102010706020507" pitchFamily="18" charset="2"/>
              </a:rPr>
              <a:t>*</a:t>
            </a:r>
            <a:r>
              <a:rPr lang="en-US" altLang="zh-CN" sz="2400" dirty="0" smtClean="0"/>
              <a:t> w</a:t>
            </a:r>
            <a:endParaRPr lang="en-US" altLang="zh-CN" sz="2400" dirty="0" smtClean="0"/>
          </a:p>
          <a:p>
            <a:r>
              <a:rPr lang="zh-CN" altLang="en-US" sz="2400" dirty="0" smtClean="0"/>
              <a:t>可以变换</a:t>
            </a:r>
            <a:r>
              <a:rPr lang="zh-CN" altLang="en-US" sz="2400" dirty="0"/>
              <a:t>成</a:t>
            </a:r>
            <a:endParaRPr lang="zh-CN" altLang="en-US" sz="2400" dirty="0"/>
          </a:p>
          <a:p>
            <a:pPr marL="0" indent="0">
              <a:buNone/>
            </a:pPr>
            <a:r>
              <a:rPr lang="zh-CN" altLang="en-US" sz="2400" dirty="0"/>
              <a:t>		</a:t>
            </a:r>
            <a:r>
              <a:rPr lang="en-US" altLang="zh-CN" sz="2400" dirty="0" err="1"/>
              <a:t>i</a:t>
            </a:r>
            <a:r>
              <a:rPr lang="en-US" altLang="zh-CN" sz="2400" dirty="0"/>
              <a:t> </a:t>
            </a:r>
            <a:r>
              <a:rPr lang="en-US" altLang="zh-CN" sz="2400" dirty="0" smtClean="0">
                <a:sym typeface="Symbol" panose="05050102010706020507" pitchFamily="18" charset="2"/>
              </a:rPr>
              <a:t>*</a:t>
            </a:r>
            <a:r>
              <a:rPr lang="en-US" altLang="zh-CN" sz="2400" dirty="0" smtClean="0"/>
              <a:t> </a:t>
            </a:r>
            <a:r>
              <a:rPr lang="en-US" altLang="zh-CN" sz="2400" dirty="0"/>
              <a:t>w + (base </a:t>
            </a:r>
            <a:r>
              <a:rPr lang="en-US" altLang="zh-CN" sz="2400" dirty="0">
                <a:sym typeface="Symbol" panose="05050102010706020507" pitchFamily="18" charset="2"/>
              </a:rPr>
              <a:t></a:t>
            </a:r>
            <a:r>
              <a:rPr lang="en-US" altLang="zh-CN" sz="2400" dirty="0"/>
              <a:t> low </a:t>
            </a:r>
            <a:r>
              <a:rPr lang="en-US" altLang="zh-CN" sz="2400" dirty="0" smtClean="0">
                <a:sym typeface="Symbol" panose="05050102010706020507" pitchFamily="18" charset="2"/>
              </a:rPr>
              <a:t>*</a:t>
            </a:r>
            <a:r>
              <a:rPr lang="en-US" altLang="zh-CN" sz="2400" dirty="0" smtClean="0"/>
              <a:t> </a:t>
            </a:r>
            <a:r>
              <a:rPr lang="en-US" altLang="zh-CN" sz="2400" dirty="0"/>
              <a:t>w)</a:t>
            </a:r>
            <a:endParaRPr lang="en-US" altLang="zh-CN" sz="2400" dirty="0"/>
          </a:p>
          <a:p>
            <a:pPr marL="0" indent="0">
              <a:buNone/>
            </a:pPr>
            <a:r>
              <a:rPr lang="zh-CN" altLang="en-US" sz="2400" dirty="0"/>
              <a:t>减少了运行时的计算</a:t>
            </a:r>
            <a:endParaRPr lang="zh-CN" altLang="en-US" sz="2400" dirty="0"/>
          </a:p>
          <a:p>
            <a:pPr>
              <a:defRPr/>
            </a:pPr>
            <a:endParaRPr lang="zh-CN" alt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82051">
                                            <p:txEl>
                                              <p:pRg st="3" end="3"/>
                                            </p:txEl>
                                          </p:spTgt>
                                        </p:tgtEl>
                                        <p:attrNameLst>
                                          <p:attrName>style.visibility</p:attrName>
                                        </p:attrNameLst>
                                      </p:cBhvr>
                                      <p:to>
                                        <p:strVal val="visible"/>
                                      </p:to>
                                    </p:set>
                                    <p:animEffect transition="in" filter="dissolve">
                                      <p:cBhvr>
                                        <p:cTn id="7" dur="500"/>
                                        <p:tgtEl>
                                          <p:spTgt spid="1282051">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282051">
                                            <p:txEl>
                                              <p:pRg st="4" end="4"/>
                                            </p:txEl>
                                          </p:spTgt>
                                        </p:tgtEl>
                                        <p:attrNameLst>
                                          <p:attrName>style.visibility</p:attrName>
                                        </p:attrNameLst>
                                      </p:cBhvr>
                                      <p:to>
                                        <p:strVal val="visible"/>
                                      </p:to>
                                    </p:set>
                                    <p:animEffect transition="in" filter="dissolve">
                                      <p:cBhvr>
                                        <p:cTn id="10" dur="500"/>
                                        <p:tgtEl>
                                          <p:spTgt spid="1282051">
                                            <p:txEl>
                                              <p:pRg st="4" end="4"/>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282051">
                                            <p:txEl>
                                              <p:pRg st="5" end="5"/>
                                            </p:txEl>
                                          </p:spTgt>
                                        </p:tgtEl>
                                        <p:attrNameLst>
                                          <p:attrName>style.visibility</p:attrName>
                                        </p:attrNameLst>
                                      </p:cBhvr>
                                      <p:to>
                                        <p:strVal val="visible"/>
                                      </p:to>
                                    </p:set>
                                    <p:animEffect transition="in" filter="dissolve">
                                      <p:cBhvr>
                                        <p:cTn id="13" dur="500"/>
                                        <p:tgtEl>
                                          <p:spTgt spid="12820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t>数组元素的地址计算</a:t>
            </a:r>
            <a:endParaRPr lang="zh-CN" altLang="en-US" dirty="0" smtClean="0"/>
          </a:p>
        </p:txBody>
      </p:sp>
      <p:sp>
        <p:nvSpPr>
          <p:cNvPr id="1282051" name="Rectangle 3"/>
          <p:cNvSpPr>
            <a:spLocks noGrp="1" noChangeArrowheads="1"/>
          </p:cNvSpPr>
          <p:nvPr>
            <p:ph type="body" idx="1"/>
          </p:nvPr>
        </p:nvSpPr>
        <p:spPr>
          <a:xfrm>
            <a:off x="628650" y="1825625"/>
            <a:ext cx="7886700" cy="4868252"/>
          </a:xfrm>
        </p:spPr>
        <p:txBody>
          <a:bodyPr>
            <a:normAutofit/>
          </a:bodyPr>
          <a:lstStyle/>
          <a:p>
            <a:pPr>
              <a:defRPr/>
            </a:pPr>
            <a:r>
              <a:rPr lang="zh-CN" altLang="en-US" sz="2400" dirty="0"/>
              <a:t>有时下标不一定从</a:t>
            </a:r>
            <a:r>
              <a:rPr lang="en-US" altLang="zh-CN" sz="2400" dirty="0"/>
              <a:t>0</a:t>
            </a:r>
            <a:r>
              <a:rPr lang="zh-CN" altLang="en-US" sz="2400" dirty="0" smtClean="0"/>
              <a:t>开始</a:t>
            </a:r>
            <a:endParaRPr lang="en-US" altLang="zh-CN" sz="2400" dirty="0" smtClean="0"/>
          </a:p>
          <a:p>
            <a:pPr>
              <a:defRPr/>
            </a:pPr>
            <a:r>
              <a:rPr lang="zh-CN" altLang="en-US" sz="2400" dirty="0" smtClean="0"/>
              <a:t>比如二维数组：</a:t>
            </a:r>
            <a:endParaRPr lang="en-US" altLang="zh-CN" sz="2400" dirty="0" smtClean="0"/>
          </a:p>
          <a:p>
            <a:pPr>
              <a:defRPr/>
            </a:pPr>
            <a:endParaRPr lang="en-US" altLang="zh-CN" sz="2400" dirty="0" smtClean="0"/>
          </a:p>
          <a:p>
            <a:pPr>
              <a:defRPr/>
            </a:pPr>
            <a:r>
              <a:rPr lang="zh-CN" altLang="en-US" sz="2400" dirty="0" smtClean="0"/>
              <a:t>设</a:t>
            </a:r>
            <a:r>
              <a:rPr lang="en-US" altLang="zh-CN" sz="2400" dirty="0" smtClean="0"/>
              <a:t>base</a:t>
            </a:r>
            <a:r>
              <a:rPr lang="zh-CN" altLang="en-US" sz="2400" dirty="0"/>
              <a:t>是</a:t>
            </a:r>
            <a:r>
              <a:rPr lang="en-US" altLang="zh-CN" sz="2400" dirty="0" smtClean="0"/>
              <a:t>A[low</a:t>
            </a:r>
            <a:r>
              <a:rPr lang="en-US" altLang="zh-CN" sz="2400" baseline="-25000" dirty="0" smtClean="0"/>
              <a:t>1</a:t>
            </a:r>
            <a:r>
              <a:rPr lang="en-US" altLang="zh-CN" sz="2400" dirty="0" smtClean="0"/>
              <a:t>][low</a:t>
            </a:r>
            <a:r>
              <a:rPr lang="en-US" altLang="zh-CN" sz="2400" baseline="-25000" dirty="0" smtClean="0"/>
              <a:t>2</a:t>
            </a:r>
            <a:r>
              <a:rPr lang="en-US" altLang="zh-CN" sz="2400" dirty="0" smtClean="0"/>
              <a:t>]</a:t>
            </a:r>
            <a:r>
              <a:rPr lang="zh-CN" altLang="en-US" sz="2400" dirty="0" smtClean="0"/>
              <a:t>的</a:t>
            </a:r>
            <a:r>
              <a:rPr lang="zh-CN" altLang="en-US" sz="2400" dirty="0"/>
              <a:t>相对地址</a:t>
            </a:r>
            <a:r>
              <a:rPr lang="zh-CN" altLang="en-US" sz="2400" dirty="0" smtClean="0"/>
              <a:t>。那么</a:t>
            </a:r>
            <a:r>
              <a:rPr lang="en-US" altLang="zh-CN" sz="2400" dirty="0"/>
              <a:t>A[i</a:t>
            </a:r>
            <a:r>
              <a:rPr lang="en-US" altLang="zh-CN" sz="2400" baseline="-25000" dirty="0"/>
              <a:t>1</a:t>
            </a:r>
            <a:r>
              <a:rPr lang="en-US" altLang="zh-CN" sz="2400" dirty="0"/>
              <a:t>][i</a:t>
            </a:r>
            <a:r>
              <a:rPr lang="en-US" altLang="zh-CN" sz="2400" baseline="-25000" dirty="0"/>
              <a:t>2</a:t>
            </a:r>
            <a:r>
              <a:rPr lang="en-US" altLang="zh-CN" sz="2400" dirty="0"/>
              <a:t>]</a:t>
            </a:r>
            <a:r>
              <a:rPr lang="zh-CN" altLang="en-US" sz="2400" dirty="0" smtClean="0"/>
              <a:t>的相对地址是</a:t>
            </a:r>
            <a:endParaRPr lang="en-US" altLang="zh-CN" sz="2400" dirty="0" smtClean="0"/>
          </a:p>
          <a:p>
            <a:pPr marL="0" indent="0" algn="ctr">
              <a:buNone/>
              <a:defRPr/>
            </a:pPr>
            <a:r>
              <a:rPr lang="en-US" altLang="zh-CN" sz="2400" dirty="0"/>
              <a:t>base + ( (i</a:t>
            </a:r>
            <a:r>
              <a:rPr lang="en-US" altLang="zh-CN" sz="2400" baseline="-25000" dirty="0"/>
              <a:t>1</a:t>
            </a:r>
            <a:r>
              <a:rPr lang="en-US" altLang="zh-CN" sz="2400" dirty="0"/>
              <a:t> </a:t>
            </a:r>
            <a:r>
              <a:rPr lang="en-US" altLang="zh-CN" sz="2400" dirty="0">
                <a:sym typeface="Symbol" panose="05050102010706020507" pitchFamily="18" charset="2"/>
              </a:rPr>
              <a:t></a:t>
            </a:r>
            <a:r>
              <a:rPr lang="en-US" altLang="zh-CN" sz="2400" dirty="0"/>
              <a:t> low</a:t>
            </a:r>
            <a:r>
              <a:rPr lang="en-US" altLang="zh-CN" sz="2400" baseline="-25000" dirty="0"/>
              <a:t>1</a:t>
            </a:r>
            <a:r>
              <a:rPr lang="en-US" altLang="zh-CN" sz="2400" dirty="0"/>
              <a:t>) </a:t>
            </a:r>
            <a:r>
              <a:rPr lang="en-US" altLang="zh-CN" sz="2400" dirty="0">
                <a:sym typeface="Symbol" panose="05050102010706020507" pitchFamily="18" charset="2"/>
              </a:rPr>
              <a:t></a:t>
            </a:r>
            <a:r>
              <a:rPr lang="en-US" altLang="zh-CN" sz="2400" dirty="0"/>
              <a:t> n</a:t>
            </a:r>
            <a:r>
              <a:rPr lang="en-US" altLang="zh-CN" sz="2400" baseline="-25000" dirty="0"/>
              <a:t>2</a:t>
            </a:r>
            <a:r>
              <a:rPr lang="en-US" altLang="zh-CN" sz="2400" dirty="0"/>
              <a:t> + (i</a:t>
            </a:r>
            <a:r>
              <a:rPr lang="en-US" altLang="zh-CN" sz="2400" baseline="-25000" dirty="0"/>
              <a:t>2</a:t>
            </a:r>
            <a:r>
              <a:rPr lang="en-US" altLang="zh-CN" sz="2400" dirty="0"/>
              <a:t> </a:t>
            </a:r>
            <a:r>
              <a:rPr lang="en-US" altLang="zh-CN" sz="2400" dirty="0">
                <a:sym typeface="Symbol" panose="05050102010706020507" pitchFamily="18" charset="2"/>
              </a:rPr>
              <a:t></a:t>
            </a:r>
            <a:r>
              <a:rPr lang="en-US" altLang="zh-CN" sz="2400" dirty="0"/>
              <a:t> low</a:t>
            </a:r>
            <a:r>
              <a:rPr lang="en-US" altLang="zh-CN" sz="2400" baseline="-25000" dirty="0"/>
              <a:t>2</a:t>
            </a:r>
            <a:r>
              <a:rPr lang="en-US" altLang="zh-CN" sz="2400" dirty="0"/>
              <a:t> ) ) </a:t>
            </a:r>
            <a:r>
              <a:rPr lang="en-US" altLang="zh-CN" sz="2400" dirty="0">
                <a:sym typeface="Symbol" panose="05050102010706020507" pitchFamily="18" charset="2"/>
              </a:rPr>
              <a:t></a:t>
            </a:r>
            <a:r>
              <a:rPr lang="en-US" altLang="zh-CN" sz="2400" dirty="0"/>
              <a:t> </a:t>
            </a:r>
            <a:r>
              <a:rPr lang="en-US" altLang="zh-CN" sz="2400" dirty="0" smtClean="0"/>
              <a:t>w</a:t>
            </a:r>
            <a:endParaRPr lang="en-US" altLang="zh-CN" sz="2400" dirty="0" smtClean="0"/>
          </a:p>
          <a:p>
            <a:pPr marL="0" indent="0" algn="ctr">
              <a:buNone/>
              <a:defRPr/>
            </a:pPr>
            <a:r>
              <a:rPr lang="zh-CN" altLang="en-US" sz="2400" dirty="0"/>
              <a:t>其中</a:t>
            </a:r>
            <a:r>
              <a:rPr lang="en-US" altLang="zh-CN" sz="2400" dirty="0"/>
              <a:t>n</a:t>
            </a:r>
            <a:r>
              <a:rPr lang="en-US" altLang="zh-CN" sz="2400" baseline="-25000" dirty="0"/>
              <a:t>2</a:t>
            </a:r>
            <a:r>
              <a:rPr lang="en-US" altLang="zh-CN" sz="2400" dirty="0"/>
              <a:t> = high</a:t>
            </a:r>
            <a:r>
              <a:rPr lang="en-US" altLang="zh-CN" sz="2400" baseline="-25000" dirty="0"/>
              <a:t>2</a:t>
            </a:r>
            <a:r>
              <a:rPr lang="en-US" altLang="zh-CN" sz="2400" dirty="0"/>
              <a:t> </a:t>
            </a:r>
            <a:r>
              <a:rPr lang="en-US" altLang="zh-CN" sz="2400" dirty="0">
                <a:sym typeface="Symbol" panose="05050102010706020507" pitchFamily="18" charset="2"/>
              </a:rPr>
              <a:t></a:t>
            </a:r>
            <a:r>
              <a:rPr lang="en-US" altLang="zh-CN" sz="2400" dirty="0"/>
              <a:t> low</a:t>
            </a:r>
            <a:r>
              <a:rPr lang="en-US" altLang="zh-CN" sz="2400" baseline="-25000" dirty="0"/>
              <a:t>2</a:t>
            </a:r>
            <a:r>
              <a:rPr lang="en-US" altLang="zh-CN" sz="2400" dirty="0"/>
              <a:t> + 1</a:t>
            </a:r>
            <a:endParaRPr lang="en-US" altLang="zh-CN" sz="2400" dirty="0" smtClean="0"/>
          </a:p>
          <a:p>
            <a:r>
              <a:rPr lang="zh-CN" altLang="en-US" sz="2400" dirty="0" smtClean="0"/>
              <a:t>可以变换</a:t>
            </a:r>
            <a:r>
              <a:rPr lang="zh-CN" altLang="en-US" sz="2400" dirty="0"/>
              <a:t>成</a:t>
            </a:r>
            <a:endParaRPr lang="zh-CN" altLang="en-US" sz="2400" dirty="0"/>
          </a:p>
          <a:p>
            <a:pPr marL="0" indent="0">
              <a:buNone/>
            </a:pPr>
            <a:r>
              <a:rPr lang="zh-CN" altLang="en-US" sz="2400" dirty="0"/>
              <a:t>	 ( (</a:t>
            </a:r>
            <a:r>
              <a:rPr lang="en-US" altLang="zh-CN" sz="2400" dirty="0"/>
              <a:t>i</a:t>
            </a:r>
            <a:r>
              <a:rPr lang="en-US" altLang="zh-CN" sz="2400" baseline="-25000" dirty="0"/>
              <a:t>1</a:t>
            </a:r>
            <a:r>
              <a:rPr lang="en-US" altLang="zh-CN" sz="2400" dirty="0"/>
              <a:t> </a:t>
            </a:r>
            <a:r>
              <a:rPr lang="en-US" altLang="zh-CN" sz="2400" dirty="0">
                <a:sym typeface="Symbol" panose="05050102010706020507" pitchFamily="18" charset="2"/>
              </a:rPr>
              <a:t></a:t>
            </a:r>
            <a:r>
              <a:rPr lang="en-US" altLang="zh-CN" sz="2400" dirty="0"/>
              <a:t> n</a:t>
            </a:r>
            <a:r>
              <a:rPr lang="en-US" altLang="zh-CN" sz="2400" baseline="-25000" dirty="0"/>
              <a:t>2</a:t>
            </a:r>
            <a:r>
              <a:rPr lang="en-US" altLang="zh-CN" sz="2400" dirty="0"/>
              <a:t> ) + i</a:t>
            </a:r>
            <a:r>
              <a:rPr lang="en-US" altLang="zh-CN" sz="2400" baseline="-25000" dirty="0"/>
              <a:t>2</a:t>
            </a:r>
            <a:r>
              <a:rPr lang="en-US" altLang="zh-CN" sz="2400" dirty="0"/>
              <a:t> ) </a:t>
            </a:r>
            <a:r>
              <a:rPr lang="en-US" altLang="zh-CN" sz="2400" dirty="0">
                <a:sym typeface="Symbol" panose="05050102010706020507" pitchFamily="18" charset="2"/>
              </a:rPr>
              <a:t></a:t>
            </a:r>
            <a:r>
              <a:rPr lang="en-US" altLang="zh-CN" sz="2400" dirty="0"/>
              <a:t> w + </a:t>
            </a:r>
            <a:endParaRPr lang="en-US" altLang="zh-CN" sz="2400" dirty="0"/>
          </a:p>
          <a:p>
            <a:pPr marL="0" indent="0">
              <a:buNone/>
            </a:pPr>
            <a:r>
              <a:rPr lang="en-US" altLang="zh-CN" sz="2400" dirty="0"/>
              <a:t>			(base </a:t>
            </a:r>
            <a:r>
              <a:rPr lang="en-US" altLang="zh-CN" sz="2400" dirty="0">
                <a:sym typeface="Symbol" panose="05050102010706020507" pitchFamily="18" charset="2"/>
              </a:rPr>
              <a:t></a:t>
            </a:r>
            <a:r>
              <a:rPr lang="en-US" altLang="zh-CN" sz="2400" dirty="0"/>
              <a:t> ( (low</a:t>
            </a:r>
            <a:r>
              <a:rPr lang="en-US" altLang="zh-CN" sz="2400" baseline="-25000" dirty="0"/>
              <a:t>1</a:t>
            </a:r>
            <a:r>
              <a:rPr lang="en-US" altLang="zh-CN" sz="2400" dirty="0"/>
              <a:t> </a:t>
            </a:r>
            <a:r>
              <a:rPr lang="en-US" altLang="zh-CN" sz="2400" dirty="0">
                <a:sym typeface="Symbol" panose="05050102010706020507" pitchFamily="18" charset="2"/>
              </a:rPr>
              <a:t></a:t>
            </a:r>
            <a:r>
              <a:rPr lang="en-US" altLang="zh-CN" sz="2400" dirty="0"/>
              <a:t> n</a:t>
            </a:r>
            <a:r>
              <a:rPr lang="en-US" altLang="zh-CN" sz="2400" baseline="-25000" dirty="0"/>
              <a:t>2</a:t>
            </a:r>
            <a:r>
              <a:rPr lang="en-US" altLang="zh-CN" sz="2400" dirty="0"/>
              <a:t> ) + low</a:t>
            </a:r>
            <a:r>
              <a:rPr lang="en-US" altLang="zh-CN" sz="2400" baseline="-25000" dirty="0"/>
              <a:t>2</a:t>
            </a:r>
            <a:r>
              <a:rPr lang="en-US" altLang="zh-CN" sz="2400" dirty="0"/>
              <a:t> ) </a:t>
            </a:r>
            <a:r>
              <a:rPr lang="en-US" altLang="zh-CN" sz="2400" dirty="0">
                <a:sym typeface="Symbol" panose="05050102010706020507" pitchFamily="18" charset="2"/>
              </a:rPr>
              <a:t></a:t>
            </a:r>
            <a:r>
              <a:rPr lang="en-US" altLang="zh-CN" sz="2400" dirty="0"/>
              <a:t> w)</a:t>
            </a:r>
            <a:endParaRPr lang="zh-CN" altLang="en-US" sz="2400" dirty="0" smtClean="0"/>
          </a:p>
        </p:txBody>
      </p:sp>
      <p:sp>
        <p:nvSpPr>
          <p:cNvPr id="4" name="Rectangle 1026"/>
          <p:cNvSpPr txBox="1">
            <a:spLocks noChangeArrowheads="1"/>
          </p:cNvSpPr>
          <p:nvPr/>
        </p:nvSpPr>
        <p:spPr bwMode="auto">
          <a:xfrm>
            <a:off x="5423877" y="1350475"/>
            <a:ext cx="3600450" cy="165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spcBef>
                <a:spcPts val="1200"/>
              </a:spcBef>
            </a:pPr>
            <a:r>
              <a:rPr lang="en-US" altLang="zh-CN" sz="2800" dirty="0" smtClean="0">
                <a:solidFill>
                  <a:schemeClr val="tx2"/>
                </a:solidFill>
              </a:rPr>
              <a:t>A[1,2]   A[1,3]    </a:t>
            </a:r>
            <a:r>
              <a:rPr lang="en-US" altLang="zh-CN" sz="2800" dirty="0">
                <a:solidFill>
                  <a:schemeClr val="tx2"/>
                </a:solidFill>
              </a:rPr>
              <a:t>…</a:t>
            </a:r>
            <a:endParaRPr lang="zh-CN" altLang="en-US" sz="2800" dirty="0">
              <a:solidFill>
                <a:schemeClr val="tx2"/>
              </a:solidFill>
            </a:endParaRPr>
          </a:p>
          <a:p>
            <a:pPr>
              <a:spcBef>
                <a:spcPts val="1200"/>
              </a:spcBef>
            </a:pPr>
            <a:r>
              <a:rPr lang="en-US" altLang="zh-CN" sz="2800" dirty="0" smtClean="0">
                <a:solidFill>
                  <a:schemeClr val="tx2"/>
                </a:solidFill>
              </a:rPr>
              <a:t>A[2,2]   A[2,3]    </a:t>
            </a:r>
            <a:r>
              <a:rPr lang="en-US" altLang="zh-CN" sz="2800" dirty="0">
                <a:solidFill>
                  <a:schemeClr val="tx2"/>
                </a:solidFill>
              </a:rPr>
              <a:t>…</a:t>
            </a:r>
            <a:endParaRPr lang="en-US" altLang="zh-CN" sz="2800" dirty="0">
              <a:solidFill>
                <a:schemeClr val="tx2"/>
              </a:solidFill>
            </a:endParaRPr>
          </a:p>
          <a:p>
            <a:r>
              <a:rPr lang="en-US" altLang="zh-CN" sz="2800" dirty="0">
                <a:solidFill>
                  <a:schemeClr val="tx2"/>
                </a:solidFill>
              </a:rPr>
              <a:t>   …	       …       …</a:t>
            </a:r>
            <a:endParaRPr lang="zh-CN" altLang="en-US" sz="2800" dirty="0">
              <a:solidFill>
                <a:schemeClr val="tx2"/>
              </a:solidFill>
            </a:endParaRPr>
          </a:p>
        </p:txBody>
      </p:sp>
      <p:sp>
        <p:nvSpPr>
          <p:cNvPr id="5" name="Rectangle 1026"/>
          <p:cNvSpPr txBox="1">
            <a:spLocks noChangeArrowheads="1"/>
          </p:cNvSpPr>
          <p:nvPr/>
        </p:nvSpPr>
        <p:spPr bwMode="auto">
          <a:xfrm>
            <a:off x="4776177" y="2431562"/>
            <a:ext cx="862013"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SimSun" pitchFamily="2"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SimSun" pitchFamily="2"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SimSun" pitchFamily="2"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SimSun" pitchFamily="2" charset="-122"/>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ea typeface="SimSun" pitchFamily="2" charset="-122"/>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ea typeface="SimSun" pitchFamily="2" charset="-122"/>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ea typeface="SimSun" pitchFamily="2" charset="-122"/>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ea typeface="SimSun" pitchFamily="2" charset="-122"/>
              </a:defRPr>
            </a:lvl9pPr>
          </a:lstStyle>
          <a:p>
            <a:pPr algn="l">
              <a:spcBef>
                <a:spcPts val="1200"/>
              </a:spcBef>
              <a:defRPr/>
            </a:pPr>
            <a:r>
              <a:rPr lang="en-US" altLang="zh-CN" sz="2800" i="1" dirty="0" smtClean="0">
                <a:latin typeface="+mn-lt"/>
              </a:rPr>
              <a:t>i</a:t>
            </a:r>
            <a:r>
              <a:rPr lang="en-US" altLang="zh-CN" sz="2800" baseline="-25000" dirty="0" smtClean="0">
                <a:latin typeface="+mn-lt"/>
              </a:rPr>
              <a:t>1</a:t>
            </a:r>
            <a:r>
              <a:rPr lang="en-US" altLang="zh-CN" sz="2800" dirty="0" smtClean="0">
                <a:latin typeface="+mn-lt"/>
                <a:sym typeface="Symbol" panose="05050102010706020507"/>
              </a:rPr>
              <a:t></a:t>
            </a:r>
            <a:endParaRPr lang="zh-CN" altLang="en-US" sz="2800" dirty="0"/>
          </a:p>
        </p:txBody>
      </p:sp>
      <p:sp>
        <p:nvSpPr>
          <p:cNvPr id="6" name="Rectangle 1026"/>
          <p:cNvSpPr txBox="1">
            <a:spLocks noChangeArrowheads="1"/>
          </p:cNvSpPr>
          <p:nvPr/>
        </p:nvSpPr>
        <p:spPr bwMode="auto">
          <a:xfrm>
            <a:off x="7873390" y="774212"/>
            <a:ext cx="66675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SimSun" pitchFamily="2"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SimSun" pitchFamily="2"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SimSun" pitchFamily="2"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SimSun" pitchFamily="2" charset="-122"/>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ea typeface="SimSun" pitchFamily="2" charset="-122"/>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ea typeface="SimSun" pitchFamily="2" charset="-122"/>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ea typeface="SimSun" pitchFamily="2" charset="-122"/>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ea typeface="SimSun" pitchFamily="2" charset="-122"/>
              </a:defRPr>
            </a:lvl9pPr>
          </a:lstStyle>
          <a:p>
            <a:pPr algn="l">
              <a:spcBef>
                <a:spcPts val="1200"/>
              </a:spcBef>
              <a:defRPr/>
            </a:pPr>
            <a:r>
              <a:rPr lang="en-US" altLang="zh-CN" sz="2800" i="1" dirty="0">
                <a:latin typeface="+mn-lt"/>
              </a:rPr>
              <a:t>i</a:t>
            </a:r>
            <a:r>
              <a:rPr lang="en-US" altLang="zh-CN" sz="2800" baseline="-25000" dirty="0" smtClean="0">
                <a:latin typeface="+mn-lt"/>
              </a:rPr>
              <a:t>2</a:t>
            </a:r>
            <a:endParaRPr lang="en-US" altLang="zh-CN" sz="2800" baseline="-25000" dirty="0" smtClean="0">
              <a:latin typeface="+mn-lt"/>
            </a:endParaRPr>
          </a:p>
          <a:p>
            <a:pPr algn="l">
              <a:spcBef>
                <a:spcPts val="0"/>
              </a:spcBef>
              <a:defRPr/>
            </a:pPr>
            <a:r>
              <a:rPr lang="zh-CN" altLang="en-US" sz="2800" dirty="0" smtClean="0">
                <a:sym typeface="Symbol" panose="05050102010706020507"/>
              </a:rPr>
              <a:t></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82051">
                                            <p:txEl>
                                              <p:pRg st="3" end="3"/>
                                            </p:txEl>
                                          </p:spTgt>
                                        </p:tgtEl>
                                        <p:attrNameLst>
                                          <p:attrName>style.visibility</p:attrName>
                                        </p:attrNameLst>
                                      </p:cBhvr>
                                      <p:to>
                                        <p:strVal val="visible"/>
                                      </p:to>
                                    </p:set>
                                    <p:animEffect transition="in" filter="dissolve">
                                      <p:cBhvr>
                                        <p:cTn id="7" dur="500"/>
                                        <p:tgtEl>
                                          <p:spTgt spid="1282051">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282051">
                                            <p:txEl>
                                              <p:pRg st="4" end="4"/>
                                            </p:txEl>
                                          </p:spTgt>
                                        </p:tgtEl>
                                        <p:attrNameLst>
                                          <p:attrName>style.visibility</p:attrName>
                                        </p:attrNameLst>
                                      </p:cBhvr>
                                      <p:to>
                                        <p:strVal val="visible"/>
                                      </p:to>
                                    </p:set>
                                    <p:animEffect transition="in" filter="dissolve">
                                      <p:cBhvr>
                                        <p:cTn id="10" dur="500"/>
                                        <p:tgtEl>
                                          <p:spTgt spid="1282051">
                                            <p:txEl>
                                              <p:pRg st="4" end="4"/>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282051">
                                            <p:txEl>
                                              <p:pRg st="5" end="5"/>
                                            </p:txEl>
                                          </p:spTgt>
                                        </p:tgtEl>
                                        <p:attrNameLst>
                                          <p:attrName>style.visibility</p:attrName>
                                        </p:attrNameLst>
                                      </p:cBhvr>
                                      <p:to>
                                        <p:strVal val="visible"/>
                                      </p:to>
                                    </p:set>
                                    <p:animEffect transition="in" filter="dissolve">
                                      <p:cBhvr>
                                        <p:cTn id="13" dur="500"/>
                                        <p:tgtEl>
                                          <p:spTgt spid="1282051">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282051">
                                            <p:txEl>
                                              <p:pRg st="6" end="6"/>
                                            </p:txEl>
                                          </p:spTgt>
                                        </p:tgtEl>
                                        <p:attrNameLst>
                                          <p:attrName>style.visibility</p:attrName>
                                        </p:attrNameLst>
                                      </p:cBhvr>
                                      <p:to>
                                        <p:strVal val="visible"/>
                                      </p:to>
                                    </p:set>
                                    <p:animEffect transition="in" filter="dissolve">
                                      <p:cBhvr>
                                        <p:cTn id="18" dur="500"/>
                                        <p:tgtEl>
                                          <p:spTgt spid="1282051">
                                            <p:txEl>
                                              <p:pRg st="6" end="6"/>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1282051">
                                            <p:txEl>
                                              <p:pRg st="7" end="7"/>
                                            </p:txEl>
                                          </p:spTgt>
                                        </p:tgtEl>
                                        <p:attrNameLst>
                                          <p:attrName>style.visibility</p:attrName>
                                        </p:attrNameLst>
                                      </p:cBhvr>
                                      <p:to>
                                        <p:strVal val="visible"/>
                                      </p:to>
                                    </p:set>
                                    <p:animEffect transition="in" filter="dissolve">
                                      <p:cBhvr>
                                        <p:cTn id="21" dur="500"/>
                                        <p:tgtEl>
                                          <p:spTgt spid="1282051">
                                            <p:txEl>
                                              <p:pRg st="7" end="7"/>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1282051">
                                            <p:txEl>
                                              <p:pRg st="8" end="8"/>
                                            </p:txEl>
                                          </p:spTgt>
                                        </p:tgtEl>
                                        <p:attrNameLst>
                                          <p:attrName>style.visibility</p:attrName>
                                        </p:attrNameLst>
                                      </p:cBhvr>
                                      <p:to>
                                        <p:strVal val="visible"/>
                                      </p:to>
                                    </p:set>
                                    <p:animEffect transition="in" filter="dissolve">
                                      <p:cBhvr>
                                        <p:cTn id="24" dur="500"/>
                                        <p:tgtEl>
                                          <p:spTgt spid="128205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US" dirty="0"/>
              <a:t>数组元素的地址计算</a:t>
            </a:r>
            <a:endParaRPr lang="zh-CN" altLang="en-US" dirty="0" smtClean="0"/>
          </a:p>
        </p:txBody>
      </p:sp>
      <p:sp>
        <p:nvSpPr>
          <p:cNvPr id="30723" name="Rectangle 3"/>
          <p:cNvSpPr>
            <a:spLocks noGrp="1" noChangeArrowheads="1"/>
          </p:cNvSpPr>
          <p:nvPr>
            <p:ph type="body" idx="1"/>
          </p:nvPr>
        </p:nvSpPr>
        <p:spPr>
          <a:xfrm>
            <a:off x="628650" y="1825625"/>
            <a:ext cx="8257442" cy="4351338"/>
          </a:xfrm>
        </p:spPr>
        <p:txBody>
          <a:bodyPr/>
          <a:lstStyle/>
          <a:p>
            <a:r>
              <a:rPr lang="zh-CN" altLang="en-US" dirty="0" smtClean="0"/>
              <a:t>多维数组下标变量</a:t>
            </a:r>
            <a:r>
              <a:rPr lang="en-US" altLang="zh-CN" dirty="0" smtClean="0"/>
              <a:t>A[i</a:t>
            </a:r>
            <a:r>
              <a:rPr lang="en-US" altLang="zh-CN" baseline="-25000" dirty="0" smtClean="0"/>
              <a:t>1</a:t>
            </a:r>
            <a:r>
              <a:rPr lang="en-US" altLang="zh-CN" dirty="0" smtClean="0"/>
              <a:t>][i</a:t>
            </a:r>
            <a:r>
              <a:rPr lang="en-US" altLang="zh-CN" baseline="-25000" dirty="0" smtClean="0"/>
              <a:t>2</a:t>
            </a:r>
            <a:r>
              <a:rPr lang="en-US" altLang="zh-CN" dirty="0" smtClean="0"/>
              <a:t>]...[</a:t>
            </a:r>
            <a:r>
              <a:rPr lang="en-US" altLang="zh-CN" dirty="0" err="1" smtClean="0"/>
              <a:t>i</a:t>
            </a:r>
            <a:r>
              <a:rPr lang="en-US" altLang="zh-CN" baseline="-25000" dirty="0" err="1" smtClean="0"/>
              <a:t>k</a:t>
            </a:r>
            <a:r>
              <a:rPr lang="en-US" altLang="zh-CN" dirty="0" smtClean="0"/>
              <a:t>]</a:t>
            </a:r>
            <a:r>
              <a:rPr lang="zh-CN" altLang="en-US" dirty="0" smtClean="0"/>
              <a:t>的相对地址</a:t>
            </a:r>
            <a:endParaRPr lang="zh-CN" altLang="en-US" dirty="0" smtClean="0"/>
          </a:p>
          <a:p>
            <a:endParaRPr lang="zh-CN" altLang="en-US" dirty="0" smtClean="0"/>
          </a:p>
          <a:p>
            <a:pPr marL="0" indent="0">
              <a:buNone/>
            </a:pPr>
            <a:r>
              <a:rPr lang="zh-CN" altLang="en-US" sz="2400" dirty="0" smtClean="0"/>
              <a:t>( (… ( (</a:t>
            </a:r>
            <a:r>
              <a:rPr lang="en-US" altLang="zh-CN" sz="2400" dirty="0" smtClean="0"/>
              <a:t>i</a:t>
            </a:r>
            <a:r>
              <a:rPr lang="en-US" altLang="zh-CN" sz="2400" baseline="-25000" dirty="0"/>
              <a:t>1</a:t>
            </a:r>
            <a:r>
              <a:rPr lang="en-US" altLang="zh-CN" sz="2400" dirty="0" smtClean="0"/>
              <a:t> </a:t>
            </a:r>
            <a:r>
              <a:rPr lang="en-US" altLang="zh-CN" sz="2400" dirty="0" smtClean="0">
                <a:sym typeface="Symbol" panose="05050102010706020507" pitchFamily="18" charset="2"/>
              </a:rPr>
              <a:t></a:t>
            </a:r>
            <a:r>
              <a:rPr lang="en-US" altLang="zh-CN" sz="2400" dirty="0" smtClean="0"/>
              <a:t> n</a:t>
            </a:r>
            <a:r>
              <a:rPr lang="en-US" altLang="zh-CN" sz="2400" baseline="-25000" dirty="0"/>
              <a:t>2</a:t>
            </a:r>
            <a:r>
              <a:rPr lang="en-US" altLang="zh-CN" sz="2400" dirty="0" smtClean="0"/>
              <a:t> + i</a:t>
            </a:r>
            <a:r>
              <a:rPr lang="en-US" altLang="zh-CN" sz="2400" baseline="-25000" dirty="0"/>
              <a:t>2</a:t>
            </a:r>
            <a:r>
              <a:rPr lang="en-US" altLang="zh-CN" sz="2400" dirty="0" smtClean="0"/>
              <a:t> ) </a:t>
            </a:r>
            <a:r>
              <a:rPr lang="en-US" altLang="zh-CN" sz="2400" dirty="0" smtClean="0">
                <a:sym typeface="Symbol" panose="05050102010706020507" pitchFamily="18" charset="2"/>
              </a:rPr>
              <a:t></a:t>
            </a:r>
            <a:r>
              <a:rPr lang="en-US" altLang="zh-CN" sz="2400" dirty="0" smtClean="0"/>
              <a:t> n</a:t>
            </a:r>
            <a:r>
              <a:rPr lang="en-US" altLang="zh-CN" sz="2400" baseline="-25000" dirty="0"/>
              <a:t>3</a:t>
            </a:r>
            <a:r>
              <a:rPr lang="en-US" altLang="zh-CN" sz="2400" dirty="0" smtClean="0"/>
              <a:t> + i</a:t>
            </a:r>
            <a:r>
              <a:rPr lang="en-US" altLang="zh-CN" sz="2400" baseline="-25000" dirty="0"/>
              <a:t>3</a:t>
            </a:r>
            <a:r>
              <a:rPr lang="en-US" altLang="zh-CN" sz="2400" dirty="0" smtClean="0"/>
              <a:t> ) … ) </a:t>
            </a:r>
            <a:r>
              <a:rPr lang="en-US" altLang="zh-CN" sz="2400" dirty="0" smtClean="0">
                <a:sym typeface="Symbol" panose="05050102010706020507" pitchFamily="18" charset="2"/>
              </a:rPr>
              <a:t></a:t>
            </a:r>
            <a:r>
              <a:rPr lang="en-US" altLang="zh-CN" sz="2400" dirty="0" smtClean="0"/>
              <a:t> </a:t>
            </a:r>
            <a:r>
              <a:rPr lang="en-US" altLang="zh-CN" sz="2400" dirty="0" err="1" smtClean="0"/>
              <a:t>n</a:t>
            </a:r>
            <a:r>
              <a:rPr lang="en-US" altLang="zh-CN" sz="2400" baseline="-25000" dirty="0" err="1"/>
              <a:t>k</a:t>
            </a:r>
            <a:r>
              <a:rPr lang="en-US" altLang="zh-CN" sz="2400" dirty="0" smtClean="0"/>
              <a:t> + </a:t>
            </a:r>
            <a:r>
              <a:rPr lang="en-US" altLang="zh-CN" sz="2400" dirty="0" err="1" smtClean="0"/>
              <a:t>i</a:t>
            </a:r>
            <a:r>
              <a:rPr lang="en-US" altLang="zh-CN" sz="2400" baseline="-25000" dirty="0" err="1"/>
              <a:t>k</a:t>
            </a:r>
            <a:r>
              <a:rPr lang="en-US" altLang="zh-CN" sz="2400" dirty="0" smtClean="0"/>
              <a:t>) </a:t>
            </a:r>
            <a:r>
              <a:rPr lang="en-US" altLang="zh-CN" sz="2400" dirty="0" smtClean="0">
                <a:sym typeface="Symbol" panose="05050102010706020507" pitchFamily="18" charset="2"/>
              </a:rPr>
              <a:t></a:t>
            </a:r>
            <a:r>
              <a:rPr lang="en-US" altLang="zh-CN" sz="2400" dirty="0" smtClean="0"/>
              <a:t> w </a:t>
            </a:r>
            <a:endParaRPr lang="en-US" altLang="zh-CN" sz="2400" dirty="0" smtClean="0"/>
          </a:p>
          <a:p>
            <a:pPr marL="0" indent="0">
              <a:buNone/>
            </a:pPr>
            <a:r>
              <a:rPr lang="zh-CN" altLang="en-US" sz="2400" dirty="0" smtClean="0"/>
              <a:t>+ </a:t>
            </a:r>
            <a:r>
              <a:rPr lang="en-US" altLang="zh-CN" sz="2400" dirty="0" smtClean="0"/>
              <a:t>base </a:t>
            </a:r>
            <a:r>
              <a:rPr lang="en-US" altLang="zh-CN" sz="2400" dirty="0" smtClean="0">
                <a:sym typeface="Symbol" panose="05050102010706020507" pitchFamily="18" charset="2"/>
              </a:rPr>
              <a:t></a:t>
            </a:r>
            <a:r>
              <a:rPr lang="en-US" altLang="zh-CN" sz="2400" dirty="0" smtClean="0"/>
              <a:t> ( ( … ( (low</a:t>
            </a:r>
            <a:r>
              <a:rPr lang="en-US" altLang="zh-CN" sz="2400" baseline="-25000" dirty="0"/>
              <a:t>1</a:t>
            </a:r>
            <a:r>
              <a:rPr lang="en-US" altLang="zh-CN" sz="2400" dirty="0" smtClean="0"/>
              <a:t> </a:t>
            </a:r>
            <a:r>
              <a:rPr lang="en-US" altLang="zh-CN" sz="2400" dirty="0" smtClean="0">
                <a:sym typeface="Symbol" panose="05050102010706020507" pitchFamily="18" charset="2"/>
              </a:rPr>
              <a:t></a:t>
            </a:r>
            <a:r>
              <a:rPr lang="en-US" altLang="zh-CN" sz="2400" dirty="0" smtClean="0"/>
              <a:t> n</a:t>
            </a:r>
            <a:r>
              <a:rPr lang="en-US" altLang="zh-CN" sz="2400" baseline="-25000" dirty="0"/>
              <a:t>2</a:t>
            </a:r>
            <a:r>
              <a:rPr lang="en-US" altLang="zh-CN" sz="2400" dirty="0" smtClean="0"/>
              <a:t> + low</a:t>
            </a:r>
            <a:r>
              <a:rPr lang="en-US" altLang="zh-CN" sz="2400" baseline="-25000" dirty="0"/>
              <a:t>2</a:t>
            </a:r>
            <a:r>
              <a:rPr lang="en-US" altLang="zh-CN" sz="2400" dirty="0" smtClean="0"/>
              <a:t>) </a:t>
            </a:r>
            <a:r>
              <a:rPr lang="en-US" altLang="zh-CN" sz="2400" dirty="0" smtClean="0">
                <a:sym typeface="Symbol" panose="05050102010706020507" pitchFamily="18" charset="2"/>
              </a:rPr>
              <a:t></a:t>
            </a:r>
            <a:r>
              <a:rPr lang="en-US" altLang="zh-CN" sz="2400" dirty="0" smtClean="0"/>
              <a:t> n</a:t>
            </a:r>
            <a:r>
              <a:rPr lang="en-US" altLang="zh-CN" sz="2400" baseline="-25000" dirty="0"/>
              <a:t>3</a:t>
            </a:r>
            <a:r>
              <a:rPr lang="en-US" altLang="zh-CN" sz="2400" dirty="0" smtClean="0"/>
              <a:t> + low</a:t>
            </a:r>
            <a:r>
              <a:rPr lang="en-US" altLang="zh-CN" sz="2400" baseline="-25000" dirty="0"/>
              <a:t>3</a:t>
            </a:r>
            <a:r>
              <a:rPr lang="en-US" altLang="zh-CN" sz="2400" dirty="0" smtClean="0"/>
              <a:t>) … ) </a:t>
            </a:r>
            <a:r>
              <a:rPr lang="en-US" altLang="zh-CN" sz="2400" dirty="0" smtClean="0">
                <a:sym typeface="Symbol" panose="05050102010706020507" pitchFamily="18" charset="2"/>
              </a:rPr>
              <a:t></a:t>
            </a:r>
            <a:r>
              <a:rPr lang="en-US" altLang="zh-CN" sz="2400" dirty="0" smtClean="0"/>
              <a:t> </a:t>
            </a:r>
            <a:r>
              <a:rPr lang="en-US" altLang="zh-CN" sz="2400" dirty="0" err="1" smtClean="0"/>
              <a:t>n</a:t>
            </a:r>
            <a:r>
              <a:rPr lang="en-US" altLang="zh-CN" sz="2400" baseline="-25000" dirty="0" err="1"/>
              <a:t>k</a:t>
            </a:r>
            <a:r>
              <a:rPr lang="en-US" altLang="zh-CN" sz="2400" dirty="0" smtClean="0"/>
              <a:t> + </a:t>
            </a:r>
            <a:r>
              <a:rPr lang="en-US" altLang="zh-CN" sz="2400" dirty="0" err="1" smtClean="0"/>
              <a:t>low</a:t>
            </a:r>
            <a:r>
              <a:rPr lang="en-US" altLang="zh-CN" sz="2400" baseline="-25000" dirty="0" err="1"/>
              <a:t>k</a:t>
            </a:r>
            <a:r>
              <a:rPr lang="en-US" altLang="zh-CN" sz="2400" dirty="0" smtClean="0"/>
              <a:t> ) </a:t>
            </a:r>
            <a:r>
              <a:rPr lang="en-US" altLang="zh-CN" sz="2400" dirty="0" smtClean="0">
                <a:sym typeface="Symbol" panose="05050102010706020507" pitchFamily="18" charset="2"/>
              </a:rPr>
              <a:t></a:t>
            </a:r>
            <a:r>
              <a:rPr lang="en-US" altLang="zh-CN" sz="2400" dirty="0" smtClean="0"/>
              <a:t> w</a:t>
            </a:r>
            <a:endParaRPr lang="zh-CN" altLang="en-US" sz="2400"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p:cNvSpPr>
            <a:spLocks noGrp="1" noChangeArrowheads="1"/>
          </p:cNvSpPr>
          <p:nvPr>
            <p:ph type="title"/>
          </p:nvPr>
        </p:nvSpPr>
        <p:spPr/>
        <p:txBody>
          <a:bodyPr/>
          <a:lstStyle/>
          <a:p>
            <a:r>
              <a:rPr lang="zh-CN" altLang="en-US" dirty="0"/>
              <a:t>数组元素的地址计算</a:t>
            </a:r>
            <a:endParaRPr lang="zh-CN" altLang="en-US" dirty="0" smtClean="0"/>
          </a:p>
        </p:txBody>
      </p:sp>
      <p:sp>
        <p:nvSpPr>
          <p:cNvPr id="1286147" name="Rectangle 1027"/>
          <p:cNvSpPr>
            <a:spLocks noGrp="1" noChangeArrowheads="1"/>
          </p:cNvSpPr>
          <p:nvPr>
            <p:ph type="body" idx="1"/>
          </p:nvPr>
        </p:nvSpPr>
        <p:spPr/>
        <p:txBody>
          <a:bodyPr/>
          <a:lstStyle/>
          <a:p>
            <a:r>
              <a:rPr lang="zh-CN" altLang="en-US" dirty="0" smtClean="0"/>
              <a:t>前面的计算基于按行存放的存储方式</a:t>
            </a:r>
            <a:endParaRPr lang="en-US" altLang="zh-CN" dirty="0" smtClean="0"/>
          </a:p>
          <a:p>
            <a:pPr marL="0" indent="0">
              <a:spcBef>
                <a:spcPts val="2400"/>
              </a:spcBef>
              <a:buNone/>
            </a:pPr>
            <a:r>
              <a:rPr lang="en-US" altLang="zh-CN" dirty="0" smtClean="0"/>
              <a:t>	A: array[1..2, 1..3] of T</a:t>
            </a:r>
            <a:endParaRPr lang="en-US" altLang="zh-CN" dirty="0" smtClean="0"/>
          </a:p>
        </p:txBody>
      </p:sp>
      <p:pic>
        <p:nvPicPr>
          <p:cNvPr id="5" name="Picture 2"/>
          <p:cNvPicPr>
            <a:picLocks noChangeAspect="1" noChangeArrowheads="1"/>
          </p:cNvPicPr>
          <p:nvPr/>
        </p:nvPicPr>
        <p:blipFill rotWithShape="1">
          <a:blip r:embed="rId1" cstate="print"/>
          <a:srcRect b="13707"/>
          <a:stretch>
            <a:fillRect/>
          </a:stretch>
        </p:blipFill>
        <p:spPr bwMode="auto">
          <a:xfrm>
            <a:off x="1013253" y="3247662"/>
            <a:ext cx="6883033" cy="3000738"/>
          </a:xfrm>
          <a:prstGeom prst="rect">
            <a:avLst/>
          </a:prstGeom>
          <a:noFill/>
          <a:ln w="38100" algn="ctr">
            <a:noFill/>
            <a:miter lim="800000"/>
            <a:headEnd/>
            <a:tailEnd/>
          </a:ln>
        </p:spPr>
      </p:pic>
      <p:sp>
        <p:nvSpPr>
          <p:cNvPr id="4" name="Rectangle 1026"/>
          <p:cNvSpPr txBox="1">
            <a:spLocks noChangeArrowheads="1"/>
          </p:cNvSpPr>
          <p:nvPr/>
        </p:nvSpPr>
        <p:spPr bwMode="auto">
          <a:xfrm>
            <a:off x="5543550" y="2165595"/>
            <a:ext cx="3600450" cy="1287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SimSun" pitchFamily="2"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SimSun" pitchFamily="2"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SimSun" pitchFamily="2"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SimSun" pitchFamily="2" charset="-122"/>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ea typeface="SimSun" pitchFamily="2" charset="-122"/>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ea typeface="SimSun" pitchFamily="2" charset="-122"/>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ea typeface="SimSun" pitchFamily="2" charset="-122"/>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ea typeface="SimSun" pitchFamily="2" charset="-122"/>
              </a:defRPr>
            </a:lvl9pPr>
          </a:lstStyle>
          <a:p>
            <a:pPr algn="l">
              <a:spcBef>
                <a:spcPts val="1200"/>
              </a:spcBef>
              <a:defRPr/>
            </a:pPr>
            <a:r>
              <a:rPr lang="en-US" altLang="zh-CN" sz="2800" dirty="0" smtClean="0">
                <a:latin typeface="+mn-lt"/>
              </a:rPr>
              <a:t>A[1,1]   A[1,2]   A[1,3]</a:t>
            </a:r>
            <a:endParaRPr lang="zh-CN" altLang="en-US" sz="2800" dirty="0">
              <a:latin typeface="+mn-lt"/>
            </a:endParaRPr>
          </a:p>
          <a:p>
            <a:pPr algn="l">
              <a:spcBef>
                <a:spcPts val="1200"/>
              </a:spcBef>
              <a:defRPr/>
            </a:pPr>
            <a:r>
              <a:rPr lang="en-US" altLang="zh-CN" sz="2800" dirty="0" smtClean="0">
                <a:latin typeface="+mn-lt"/>
              </a:rPr>
              <a:t>A[2,1</a:t>
            </a:r>
            <a:r>
              <a:rPr lang="en-US" altLang="zh-CN" sz="2800" dirty="0">
                <a:latin typeface="+mn-lt"/>
              </a:rPr>
              <a:t>]   </a:t>
            </a:r>
            <a:r>
              <a:rPr lang="en-US" altLang="zh-CN" sz="2800" dirty="0" smtClean="0">
                <a:latin typeface="+mn-lt"/>
              </a:rPr>
              <a:t>A[2,2]   A[2,3]</a:t>
            </a:r>
            <a:endParaRPr lang="en-US" altLang="zh-CN" sz="2800" dirty="0" smtClean="0">
              <a:latin typeface="+mn-lt"/>
            </a:endParaRPr>
          </a:p>
        </p:txBody>
      </p:sp>
      <p:sp>
        <p:nvSpPr>
          <p:cNvPr id="2" name="文本框 1"/>
          <p:cNvSpPr txBox="1"/>
          <p:nvPr/>
        </p:nvSpPr>
        <p:spPr>
          <a:xfrm>
            <a:off x="844062" y="6311899"/>
            <a:ext cx="6340197" cy="400110"/>
          </a:xfrm>
          <a:prstGeom prst="rect">
            <a:avLst/>
          </a:prstGeom>
          <a:noFill/>
        </p:spPr>
        <p:txBody>
          <a:bodyPr wrap="none" rtlCol="0">
            <a:spAutoFit/>
          </a:bodyPr>
          <a:lstStyle/>
          <a:p>
            <a:r>
              <a:rPr lang="zh-CN" altLang="en-US" sz="2000" dirty="0"/>
              <a:t>按行存放策略和按列存放</a:t>
            </a:r>
            <a:r>
              <a:rPr lang="zh-CN" altLang="en-US" sz="2000" dirty="0" smtClean="0"/>
              <a:t>策略都可以</a:t>
            </a:r>
            <a:r>
              <a:rPr lang="zh-CN" altLang="en-US" sz="2000" dirty="0"/>
              <a:t>推广到多维数组中</a:t>
            </a:r>
            <a:endParaRPr lang="zh-CN" alt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dirty="0" smtClean="0"/>
              <a:t>抽象语法树回顾</a:t>
            </a:r>
            <a:endParaRPr lang="zh-CN" altLang="en-US" dirty="0" smtClean="0"/>
          </a:p>
        </p:txBody>
      </p:sp>
      <p:sp>
        <p:nvSpPr>
          <p:cNvPr id="6" name="文本框 5"/>
          <p:cNvSpPr txBox="1"/>
          <p:nvPr/>
        </p:nvSpPr>
        <p:spPr>
          <a:xfrm>
            <a:off x="398584" y="6109268"/>
            <a:ext cx="4612160" cy="523220"/>
          </a:xfrm>
          <a:prstGeom prst="rect">
            <a:avLst/>
          </a:prstGeom>
          <a:noFill/>
        </p:spPr>
        <p:txBody>
          <a:bodyPr wrap="none" rtlCol="0">
            <a:spAutoFit/>
          </a:bodyPr>
          <a:lstStyle/>
          <a:p>
            <a:r>
              <a:rPr lang="zh-CN" altLang="en-US" sz="2800" dirty="0" smtClean="0"/>
              <a:t>例：</a:t>
            </a:r>
            <a:r>
              <a:rPr lang="en-US" altLang="zh-CN" sz="2800" dirty="0" smtClean="0"/>
              <a:t>a + a * (b – c) + (b – c) * d</a:t>
            </a:r>
            <a:endParaRPr lang="zh-CN" altLang="en-US" sz="2800" dirty="0"/>
          </a:p>
        </p:txBody>
      </p:sp>
      <p:graphicFrame>
        <p:nvGraphicFramePr>
          <p:cNvPr id="8" name="Group 85"/>
          <p:cNvGraphicFramePr>
            <a:graphicFrameLocks noGrp="1"/>
          </p:cNvGraphicFramePr>
          <p:nvPr/>
        </p:nvGraphicFramePr>
        <p:xfrm>
          <a:off x="628650" y="1690689"/>
          <a:ext cx="8077200" cy="4115827"/>
        </p:xfrm>
        <a:graphic>
          <a:graphicData uri="http://schemas.openxmlformats.org/drawingml/2006/table">
            <a:tbl>
              <a:tblPr/>
              <a:tblGrid>
                <a:gridCol w="1981200"/>
                <a:gridCol w="6096000"/>
              </a:tblGrid>
              <a:tr h="411359">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SimSun" pitchFamily="2" charset="-122"/>
                          <a:ea typeface="SimSun" pitchFamily="2" charset="-122"/>
                        </a:rPr>
                        <a:t>产</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r>
                        <a:rPr kumimoji="0" lang="zh-CN" altLang="en-US" sz="2400" b="1" i="0" u="none" strike="noStrike" cap="none" normalizeH="0" baseline="0" dirty="0" smtClean="0">
                          <a:ln>
                            <a:noFill/>
                          </a:ln>
                          <a:solidFill>
                            <a:schemeClr val="tx1"/>
                          </a:solidFill>
                          <a:effectLst/>
                          <a:latin typeface="SimSun" pitchFamily="2" charset="-122"/>
                          <a:ea typeface="SimSun" pitchFamily="2" charset="-122"/>
                        </a:rPr>
                        <a:t>生</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r>
                        <a:rPr kumimoji="0" lang="zh-CN" altLang="en-US" sz="2400" b="1" i="0" u="none" strike="noStrike" cap="none" normalizeH="0" baseline="0" dirty="0" smtClean="0">
                          <a:ln>
                            <a:noFill/>
                          </a:ln>
                          <a:solidFill>
                            <a:schemeClr val="tx1"/>
                          </a:solidFill>
                          <a:effectLst/>
                          <a:latin typeface="SimSun" pitchFamily="2" charset="-122"/>
                          <a:ea typeface="SimSun" pitchFamily="2" charset="-122"/>
                        </a:rPr>
                        <a:t>式</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endParaRPr kumimoji="0" lang="zh-CN" altLang="en-US" sz="2400" b="1" i="0" u="none" strike="noStrike" cap="none" normalizeH="0" baseline="0" dirty="0" smtClean="0">
                        <a:ln>
                          <a:noFill/>
                        </a:ln>
                        <a:solidFill>
                          <a:schemeClr val="tx1"/>
                        </a:solidFill>
                        <a:effectLst/>
                        <a:latin typeface="Times New Roman" panose="02020603050405020304" pitchFamily="18" charset="0"/>
                        <a:ea typeface="SimSun" pitchFamily="2"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SimSun" pitchFamily="2" charset="-122"/>
                          <a:ea typeface="SimSun" pitchFamily="2" charset="-122"/>
                        </a:rPr>
                        <a:t>语</a:t>
                      </a:r>
                      <a:r>
                        <a:rPr kumimoji="0" lang="zh-CN" altLang="en-US" sz="2400" b="1" i="0" u="none" strike="noStrike" cap="none" normalizeH="0" baseline="0" smtClean="0">
                          <a:ln>
                            <a:noFill/>
                          </a:ln>
                          <a:solidFill>
                            <a:schemeClr val="tx1"/>
                          </a:solidFill>
                          <a:effectLst/>
                          <a:latin typeface="Times New Roman" panose="02020603050405020304" pitchFamily="18" charset="0"/>
                          <a:ea typeface="SimSun" pitchFamily="2" charset="-122"/>
                        </a:rPr>
                        <a:t>  </a:t>
                      </a:r>
                      <a:r>
                        <a:rPr kumimoji="0" lang="zh-CN" altLang="en-US" sz="2400" b="1" i="0" u="none" strike="noStrike" cap="none" normalizeH="0" baseline="0" smtClean="0">
                          <a:ln>
                            <a:noFill/>
                          </a:ln>
                          <a:solidFill>
                            <a:schemeClr val="tx1"/>
                          </a:solidFill>
                          <a:effectLst/>
                          <a:latin typeface="SimSun" pitchFamily="2" charset="-122"/>
                          <a:ea typeface="SimSun" pitchFamily="2" charset="-122"/>
                        </a:rPr>
                        <a:t>义</a:t>
                      </a:r>
                      <a:r>
                        <a:rPr kumimoji="0" lang="zh-CN" altLang="en-US" sz="2400" b="1" i="0" u="none" strike="noStrike" cap="none" normalizeH="0" baseline="0" smtClean="0">
                          <a:ln>
                            <a:noFill/>
                          </a:ln>
                          <a:solidFill>
                            <a:schemeClr val="tx1"/>
                          </a:solidFill>
                          <a:effectLst/>
                          <a:latin typeface="Times New Roman" panose="02020603050405020304" pitchFamily="18" charset="0"/>
                          <a:ea typeface="SimSun" pitchFamily="2" charset="-122"/>
                        </a:rPr>
                        <a:t>  </a:t>
                      </a:r>
                      <a:r>
                        <a:rPr kumimoji="0" lang="zh-CN" altLang="en-US" sz="2400" b="1" i="0" u="none" strike="noStrike" cap="none" normalizeH="0" baseline="0" smtClean="0">
                          <a:ln>
                            <a:noFill/>
                          </a:ln>
                          <a:solidFill>
                            <a:schemeClr val="tx1"/>
                          </a:solidFill>
                          <a:effectLst/>
                          <a:latin typeface="SimSun" pitchFamily="2" charset="-122"/>
                          <a:ea typeface="SimSun" pitchFamily="2" charset="-122"/>
                        </a:rPr>
                        <a:t>规</a:t>
                      </a:r>
                      <a:r>
                        <a:rPr kumimoji="0" lang="zh-CN" altLang="en-US" sz="2400" b="1" i="0" u="none" strike="noStrike" cap="none" normalizeH="0" baseline="0" smtClean="0">
                          <a:ln>
                            <a:noFill/>
                          </a:ln>
                          <a:solidFill>
                            <a:schemeClr val="tx1"/>
                          </a:solidFill>
                          <a:effectLst/>
                          <a:latin typeface="Times New Roman" panose="02020603050405020304" pitchFamily="18" charset="0"/>
                          <a:ea typeface="SimSun" pitchFamily="2" charset="-122"/>
                        </a:rPr>
                        <a:t>  </a:t>
                      </a:r>
                      <a:r>
                        <a:rPr kumimoji="0" lang="zh-CN" altLang="en-US" sz="2400" b="1" i="0" u="none" strike="noStrike" cap="none" normalizeH="0" baseline="0" smtClean="0">
                          <a:ln>
                            <a:noFill/>
                          </a:ln>
                          <a:solidFill>
                            <a:schemeClr val="tx1"/>
                          </a:solidFill>
                          <a:effectLst/>
                          <a:latin typeface="SimSun" pitchFamily="2" charset="-122"/>
                          <a:ea typeface="SimSun" pitchFamily="2" charset="-122"/>
                        </a:rPr>
                        <a:t>则</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SimSun" pitchFamily="2"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9643">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SimSun" pitchFamily="2" charset="-122"/>
                        </a:rPr>
                        <a:t>E </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SimSun" pitchFamily="2" charset="-122"/>
                          <a:sym typeface="Symbol" panose="05050102010706020507" pitchFamily="18" charset="2"/>
                        </a:rPr>
                        <a:t></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SimSun" pitchFamily="2" charset="-122"/>
                        </a:rPr>
                        <a:t>E</a:t>
                      </a:r>
                      <a:r>
                        <a:rPr kumimoji="0" lang="en-US" altLang="zh-CN" sz="2400" b="1" i="0" u="none" strike="noStrike" cap="none" normalizeH="0" baseline="-30000" dirty="0" smtClean="0">
                          <a:ln>
                            <a:noFill/>
                          </a:ln>
                          <a:solidFill>
                            <a:schemeClr val="tx1"/>
                          </a:solidFill>
                          <a:effectLst/>
                          <a:latin typeface="Times New Roman" panose="02020603050405020304" pitchFamily="18" charset="0"/>
                          <a:ea typeface="SimSun" pitchFamily="2" charset="-122"/>
                        </a:rPr>
                        <a:t>1 </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SimSun" pitchFamily="2" charset="-122"/>
                        </a:rPr>
                        <a:t>+</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SimSun" pitchFamily="2" charset="-122"/>
                        </a:rPr>
                        <a:t>T</a:t>
                      </a:r>
                      <a:endParaRPr kumimoji="0" lang="zh-CN" altLang="en-US" sz="2400" b="1" i="0" u="none" strike="noStrike" cap="none" normalizeH="0" baseline="0" dirty="0" smtClean="0">
                        <a:ln>
                          <a:noFill/>
                        </a:ln>
                        <a:solidFill>
                          <a:schemeClr val="tx1"/>
                        </a:solidFill>
                        <a:effectLst/>
                        <a:latin typeface="Times New Roman" panose="02020603050405020304" pitchFamily="18" charset="0"/>
                        <a:ea typeface="SimSun" pitchFamily="2"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E</a:t>
                      </a:r>
                      <a:r>
                        <a:rPr kumimoji="0" lang="en-US" altLang="zh-CN" sz="2400" b="1" i="0" u="none" strike="noStrike" cap="none" normalizeH="0" baseline="0" dirty="0" err="1" smtClean="0">
                          <a:ln>
                            <a:noFill/>
                          </a:ln>
                          <a:solidFill>
                            <a:schemeClr val="tx1"/>
                          </a:solidFill>
                          <a:effectLst/>
                          <a:latin typeface="Times New Roman" panose="02020603050405020304" pitchFamily="18" charset="0"/>
                          <a:ea typeface="SimSun" pitchFamily="2" charset="-122"/>
                        </a:rPr>
                        <a:t>.</a:t>
                      </a:r>
                      <a:r>
                        <a:rPr kumimoji="0" lang="en-US" altLang="zh-CN" sz="24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node</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SimSun" pitchFamily="2" charset="-122"/>
                        </a:rPr>
                        <a:t> = </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SimSun" pitchFamily="2" charset="-122"/>
                        </a:rPr>
                        <a:t>new Node</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SimSun" pitchFamily="2" charset="-122"/>
                        </a:rPr>
                        <a:t>E</a:t>
                      </a:r>
                      <a:r>
                        <a:rPr kumimoji="0" lang="en-US" altLang="zh-CN" sz="2400" b="1" i="0" u="none" strike="noStrike" cap="none" normalizeH="0" baseline="-30000" dirty="0" smtClean="0">
                          <a:ln>
                            <a:noFill/>
                          </a:ln>
                          <a:solidFill>
                            <a:schemeClr val="tx1"/>
                          </a:solidFill>
                          <a:effectLst/>
                          <a:latin typeface="Times New Roman" panose="02020603050405020304" pitchFamily="18" charset="0"/>
                          <a:ea typeface="SimSun" pitchFamily="2" charset="-122"/>
                        </a:rPr>
                        <a:t>1</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SimSun" pitchFamily="2" charset="-122"/>
                        </a:rPr>
                        <a:t>.</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SimSun" pitchFamily="2" charset="-122"/>
                        </a:rPr>
                        <a:t>node</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SimSun" pitchFamily="2" charset="-122"/>
                        </a:rPr>
                        <a:t>,</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SimSun" pitchFamily="2" charset="-122"/>
                        </a:rPr>
                        <a:t> </a:t>
                      </a:r>
                      <a:r>
                        <a:rPr kumimoji="0" lang="en-US" altLang="zh-CN" sz="24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T</a:t>
                      </a:r>
                      <a:r>
                        <a:rPr kumimoji="0" lang="en-US" altLang="zh-CN" sz="2400" b="1" i="0" u="none" strike="noStrike" cap="none" normalizeH="0" baseline="0" dirty="0" err="1" smtClean="0">
                          <a:ln>
                            <a:noFill/>
                          </a:ln>
                          <a:solidFill>
                            <a:schemeClr val="tx1"/>
                          </a:solidFill>
                          <a:effectLst/>
                          <a:latin typeface="Times New Roman" panose="02020603050405020304" pitchFamily="18" charset="0"/>
                          <a:ea typeface="SimSun" pitchFamily="2" charset="-122"/>
                        </a:rPr>
                        <a:t>.</a:t>
                      </a:r>
                      <a:r>
                        <a:rPr kumimoji="0" lang="en-US" altLang="zh-CN" sz="24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node</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endParaRPr kumimoji="0" lang="zh-CN" altLang="en-US" sz="2400" b="1" i="0" u="none" strike="noStrike" cap="none" normalizeH="0" baseline="0" dirty="0" smtClean="0">
                        <a:ln>
                          <a:noFill/>
                        </a:ln>
                        <a:solidFill>
                          <a:schemeClr val="tx1"/>
                        </a:solidFill>
                        <a:effectLst/>
                        <a:latin typeface="Times New Roman" panose="02020603050405020304" pitchFamily="18" charset="0"/>
                        <a:ea typeface="SimSun" pitchFamily="2"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6544">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SimSun" pitchFamily="2" charset="-122"/>
                        </a:rPr>
                        <a:t>E </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SimSun" pitchFamily="2" charset="-122"/>
                          <a:sym typeface="Symbol" panose="05050102010706020507" pitchFamily="18" charset="2"/>
                        </a:rPr>
                        <a:t></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SimSun" pitchFamily="2" charset="-122"/>
                        </a:rPr>
                        <a:t>E</a:t>
                      </a:r>
                      <a:r>
                        <a:rPr kumimoji="0" lang="en-US" altLang="zh-CN" sz="2400" b="1" i="0" u="none" strike="noStrike" cap="none" normalizeH="0" baseline="-30000" dirty="0" smtClean="0">
                          <a:ln>
                            <a:noFill/>
                          </a:ln>
                          <a:solidFill>
                            <a:schemeClr val="tx1"/>
                          </a:solidFill>
                          <a:effectLst/>
                          <a:latin typeface="Times New Roman" panose="02020603050405020304" pitchFamily="18" charset="0"/>
                          <a:ea typeface="SimSun" pitchFamily="2" charset="-122"/>
                        </a:rPr>
                        <a:t>1 </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SimSun" pitchFamily="2" charset="-122"/>
                          <a:sym typeface="Symbol" panose="05050102010706020507" pitchFamily="18" charset="2"/>
                        </a:rPr>
                        <a:t></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SimSun" pitchFamily="2" charset="-122"/>
                        </a:rPr>
                        <a:t>T</a:t>
                      </a:r>
                      <a:endParaRPr kumimoji="0" lang="zh-CN" altLang="en-US" sz="2400" b="1" i="0" u="none" strike="noStrike" cap="none" normalizeH="0" baseline="0" dirty="0" smtClean="0">
                        <a:ln>
                          <a:noFill/>
                        </a:ln>
                        <a:solidFill>
                          <a:schemeClr val="tx1"/>
                        </a:solidFill>
                        <a:effectLst/>
                        <a:latin typeface="Times New Roman" panose="02020603050405020304" pitchFamily="18" charset="0"/>
                        <a:ea typeface="SimSun" pitchFamily="2"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E</a:t>
                      </a:r>
                      <a:r>
                        <a:rPr kumimoji="0" lang="en-US" altLang="zh-CN" sz="2400" b="1" i="0" u="none" strike="noStrike" cap="none" normalizeH="0" baseline="0" dirty="0" err="1" smtClean="0">
                          <a:ln>
                            <a:noFill/>
                          </a:ln>
                          <a:solidFill>
                            <a:schemeClr val="tx1"/>
                          </a:solidFill>
                          <a:effectLst/>
                          <a:latin typeface="Times New Roman" panose="02020603050405020304" pitchFamily="18" charset="0"/>
                          <a:ea typeface="SimSun" pitchFamily="2" charset="-122"/>
                        </a:rPr>
                        <a:t>.</a:t>
                      </a:r>
                      <a:r>
                        <a:rPr kumimoji="0" lang="en-US" altLang="zh-CN" sz="24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node</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SimSun" pitchFamily="2" charset="-122"/>
                        </a:rPr>
                        <a:t> = </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SimSun" pitchFamily="2" charset="-122"/>
                        </a:rPr>
                        <a:t>new Node</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SimSun" pitchFamily="2" charset="-122"/>
                        </a:rPr>
                        <a:t>(‘</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SimSun" pitchFamily="2" charset="-122"/>
                          <a:sym typeface="Symbol" panose="05050102010706020507" pitchFamily="18" charset="2"/>
                        </a:rPr>
                        <a:t></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SimSun" pitchFamily="2" charset="-122"/>
                        </a:rPr>
                        <a:t>E</a:t>
                      </a:r>
                      <a:r>
                        <a:rPr kumimoji="0" lang="en-US" altLang="zh-CN" sz="2400" b="1" i="0" u="none" strike="noStrike" cap="none" normalizeH="0" baseline="-30000" dirty="0" smtClean="0">
                          <a:ln>
                            <a:noFill/>
                          </a:ln>
                          <a:solidFill>
                            <a:schemeClr val="tx1"/>
                          </a:solidFill>
                          <a:effectLst/>
                          <a:latin typeface="Times New Roman" panose="02020603050405020304" pitchFamily="18" charset="0"/>
                          <a:ea typeface="SimSun" pitchFamily="2" charset="-122"/>
                        </a:rPr>
                        <a:t>1</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SimSun" pitchFamily="2" charset="-122"/>
                        </a:rPr>
                        <a:t>.</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SimSun" pitchFamily="2" charset="-122"/>
                        </a:rPr>
                        <a:t>node</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SimSun" pitchFamily="2" charset="-122"/>
                        </a:rPr>
                        <a:t>,</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SimSun" pitchFamily="2" charset="-122"/>
                        </a:rPr>
                        <a:t> </a:t>
                      </a:r>
                      <a:r>
                        <a:rPr kumimoji="0" lang="en-US" altLang="zh-CN" sz="24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T</a:t>
                      </a:r>
                      <a:r>
                        <a:rPr kumimoji="0" lang="en-US" altLang="zh-CN" sz="2400" b="1" i="0" u="none" strike="noStrike" cap="none" normalizeH="0" baseline="0" dirty="0" err="1" smtClean="0">
                          <a:ln>
                            <a:noFill/>
                          </a:ln>
                          <a:solidFill>
                            <a:schemeClr val="tx1"/>
                          </a:solidFill>
                          <a:effectLst/>
                          <a:latin typeface="Times New Roman" panose="02020603050405020304" pitchFamily="18" charset="0"/>
                          <a:ea typeface="SimSun" pitchFamily="2" charset="-122"/>
                        </a:rPr>
                        <a:t>.</a:t>
                      </a:r>
                      <a:r>
                        <a:rPr kumimoji="0" lang="en-US" altLang="zh-CN" sz="24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node</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endParaRPr kumimoji="0" lang="zh-CN" altLang="en-US" sz="2400" b="1" i="0" u="none" strike="noStrike" cap="none" normalizeH="0" baseline="0" dirty="0" smtClean="0">
                        <a:ln>
                          <a:noFill/>
                        </a:ln>
                        <a:solidFill>
                          <a:schemeClr val="tx1"/>
                        </a:solidFill>
                        <a:effectLst/>
                        <a:latin typeface="Times New Roman" panose="02020603050405020304" pitchFamily="18" charset="0"/>
                        <a:ea typeface="SimSun" pitchFamily="2"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6552">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SimSun" pitchFamily="2" charset="-122"/>
                        </a:rPr>
                        <a:t>E </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SimSun" pitchFamily="2" charset="-122"/>
                          <a:sym typeface="Symbol" panose="05050102010706020507" pitchFamily="18" charset="2"/>
                        </a:rPr>
                        <a:t></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SimSun" pitchFamily="2" charset="-122"/>
                        </a:rPr>
                        <a:t>T</a:t>
                      </a:r>
                      <a:endParaRPr kumimoji="0" lang="zh-CN" altLang="en-US" sz="2400" b="1" i="0" u="none" strike="noStrike" cap="none" normalizeH="0" baseline="0" dirty="0" smtClean="0">
                        <a:ln>
                          <a:noFill/>
                        </a:ln>
                        <a:solidFill>
                          <a:schemeClr val="tx1"/>
                        </a:solidFill>
                        <a:effectLst/>
                        <a:latin typeface="Times New Roman" panose="02020603050405020304" pitchFamily="18" charset="0"/>
                        <a:ea typeface="SimSun" pitchFamily="2"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E</a:t>
                      </a:r>
                      <a:r>
                        <a:rPr kumimoji="0" lang="en-US" altLang="zh-CN" sz="2400" b="1" i="0" u="none" strike="noStrike" cap="none" normalizeH="0" baseline="0" dirty="0" err="1" smtClean="0">
                          <a:ln>
                            <a:noFill/>
                          </a:ln>
                          <a:solidFill>
                            <a:schemeClr val="tx1"/>
                          </a:solidFill>
                          <a:effectLst/>
                          <a:latin typeface="Times New Roman" panose="02020603050405020304" pitchFamily="18" charset="0"/>
                          <a:ea typeface="SimSun" pitchFamily="2" charset="-122"/>
                        </a:rPr>
                        <a:t>.</a:t>
                      </a:r>
                      <a:r>
                        <a:rPr kumimoji="0" lang="en-US" altLang="zh-CN" sz="24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node</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SimSun" pitchFamily="2" charset="-122"/>
                        </a:rPr>
                        <a:t> = </a:t>
                      </a:r>
                      <a:r>
                        <a:rPr kumimoji="0" lang="en-US" altLang="zh-CN" sz="24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T</a:t>
                      </a:r>
                      <a:r>
                        <a:rPr kumimoji="0" lang="en-US" altLang="zh-CN" sz="2400" b="1" i="0" u="none" strike="noStrike" cap="none" normalizeH="0" baseline="0" dirty="0" err="1" smtClean="0">
                          <a:ln>
                            <a:noFill/>
                          </a:ln>
                          <a:solidFill>
                            <a:schemeClr val="tx1"/>
                          </a:solidFill>
                          <a:effectLst/>
                          <a:latin typeface="Times New Roman" panose="02020603050405020304" pitchFamily="18" charset="0"/>
                          <a:ea typeface="SimSun" pitchFamily="2" charset="-122"/>
                        </a:rPr>
                        <a:t>.</a:t>
                      </a:r>
                      <a:r>
                        <a:rPr kumimoji="0" lang="en-US" altLang="zh-CN" sz="24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node</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endParaRPr kumimoji="0" lang="zh-CN" altLang="en-US" sz="2400" b="1" i="0" u="none" strike="noStrike" cap="none" normalizeH="0" baseline="0" dirty="0" smtClean="0">
                        <a:ln>
                          <a:noFill/>
                        </a:ln>
                        <a:solidFill>
                          <a:schemeClr val="tx1"/>
                        </a:solidFill>
                        <a:effectLst/>
                        <a:latin typeface="Times New Roman" panose="02020603050405020304" pitchFamily="18" charset="0"/>
                        <a:ea typeface="SimSun" pitchFamily="2"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391">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SimSun" pitchFamily="2" charset="-122"/>
                        </a:rPr>
                        <a:t>T </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SimSun" pitchFamily="2" charset="-122"/>
                          <a:sym typeface="Symbol" panose="05050102010706020507" pitchFamily="18" charset="2"/>
                        </a:rPr>
                        <a:t></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SimSun" pitchFamily="2" charset="-122"/>
                        </a:rPr>
                        <a:t>T</a:t>
                      </a:r>
                      <a:r>
                        <a:rPr kumimoji="0" lang="en-US" altLang="zh-CN" sz="2400" b="1" i="0" u="none" strike="noStrike" cap="none" normalizeH="0" baseline="-30000" dirty="0" smtClean="0">
                          <a:ln>
                            <a:noFill/>
                          </a:ln>
                          <a:solidFill>
                            <a:schemeClr val="tx1"/>
                          </a:solidFill>
                          <a:effectLst/>
                          <a:latin typeface="Times New Roman" panose="02020603050405020304" pitchFamily="18" charset="0"/>
                          <a:ea typeface="SimSun" pitchFamily="2" charset="-122"/>
                        </a:rPr>
                        <a:t>1 </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SimSun" pitchFamily="2" charset="-122"/>
                          <a:sym typeface="Symbol" panose="05050102010706020507" pitchFamily="18" charset="2"/>
                        </a:rPr>
                        <a:t></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SimSun" pitchFamily="2" charset="-122"/>
                        </a:rPr>
                        <a:t>F</a:t>
                      </a:r>
                      <a:endParaRPr kumimoji="0" lang="zh-CN" altLang="en-US" sz="2400" b="1" i="0" u="none" strike="noStrike" cap="none" normalizeH="0" baseline="0" dirty="0" smtClean="0">
                        <a:ln>
                          <a:noFill/>
                        </a:ln>
                        <a:solidFill>
                          <a:schemeClr val="tx1"/>
                        </a:solidFill>
                        <a:effectLst/>
                        <a:latin typeface="Times New Roman" panose="02020603050405020304" pitchFamily="18" charset="0"/>
                        <a:ea typeface="SimSun" pitchFamily="2"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T</a:t>
                      </a:r>
                      <a:r>
                        <a:rPr kumimoji="0" lang="en-US" altLang="zh-CN" sz="2400" b="1" i="0" u="none" strike="noStrike" cap="none" normalizeH="0" baseline="0" dirty="0" err="1" smtClean="0">
                          <a:ln>
                            <a:noFill/>
                          </a:ln>
                          <a:solidFill>
                            <a:schemeClr val="tx1"/>
                          </a:solidFill>
                          <a:effectLst/>
                          <a:latin typeface="Times New Roman" panose="02020603050405020304" pitchFamily="18" charset="0"/>
                          <a:ea typeface="SimSun" pitchFamily="2" charset="-122"/>
                        </a:rPr>
                        <a:t>.</a:t>
                      </a:r>
                      <a:r>
                        <a:rPr kumimoji="0" lang="en-US" altLang="zh-CN" sz="24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node</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SimSun" pitchFamily="2" charset="-122"/>
                        </a:rPr>
                        <a:t> = </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SimSun" pitchFamily="2" charset="-122"/>
                        </a:rPr>
                        <a:t>new Node</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SimSun" pitchFamily="2" charset="-122"/>
                          <a:sym typeface="Symbol" panose="05050102010706020507" pitchFamily="18" charset="2"/>
                        </a:rPr>
                        <a:t></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SimSun" pitchFamily="2" charset="-122"/>
                        </a:rPr>
                        <a:t>T</a:t>
                      </a:r>
                      <a:r>
                        <a:rPr kumimoji="0" lang="en-US" altLang="zh-CN" sz="2400" b="1" i="0" u="none" strike="noStrike" cap="none" normalizeH="0" baseline="-30000" dirty="0" smtClean="0">
                          <a:ln>
                            <a:noFill/>
                          </a:ln>
                          <a:solidFill>
                            <a:schemeClr val="tx1"/>
                          </a:solidFill>
                          <a:effectLst/>
                          <a:latin typeface="Times New Roman" panose="02020603050405020304" pitchFamily="18" charset="0"/>
                          <a:ea typeface="SimSun" pitchFamily="2" charset="-122"/>
                        </a:rPr>
                        <a:t>1</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SimSun" pitchFamily="2" charset="-122"/>
                        </a:rPr>
                        <a:t>.</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SimSun" pitchFamily="2" charset="-122"/>
                        </a:rPr>
                        <a:t>node</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SimSun" pitchFamily="2" charset="-122"/>
                        </a:rPr>
                        <a:t>,</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SimSun" pitchFamily="2" charset="-122"/>
                        </a:rPr>
                        <a:t> </a:t>
                      </a:r>
                      <a:r>
                        <a:rPr kumimoji="0" lang="en-US" altLang="zh-CN" sz="24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F</a:t>
                      </a:r>
                      <a:r>
                        <a:rPr kumimoji="0" lang="en-US" altLang="zh-CN" sz="2400" b="1" i="0" u="none" strike="noStrike" cap="none" normalizeH="0" baseline="0" dirty="0" err="1" smtClean="0">
                          <a:ln>
                            <a:noFill/>
                          </a:ln>
                          <a:solidFill>
                            <a:schemeClr val="tx1"/>
                          </a:solidFill>
                          <a:effectLst/>
                          <a:latin typeface="Times New Roman" panose="02020603050405020304" pitchFamily="18" charset="0"/>
                          <a:ea typeface="SimSun" pitchFamily="2" charset="-122"/>
                        </a:rPr>
                        <a:t>.</a:t>
                      </a:r>
                      <a:r>
                        <a:rPr kumimoji="0" lang="en-US" altLang="zh-CN" sz="24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node</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endParaRPr kumimoji="0" lang="zh-CN" altLang="en-US" sz="2400" b="1" i="0" u="none" strike="noStrike" cap="none" normalizeH="0" baseline="0" dirty="0" smtClean="0">
                        <a:ln>
                          <a:noFill/>
                        </a:ln>
                        <a:solidFill>
                          <a:schemeClr val="tx1"/>
                        </a:solidFill>
                        <a:effectLst/>
                        <a:latin typeface="Times New Roman" panose="02020603050405020304" pitchFamily="18" charset="0"/>
                        <a:ea typeface="SimSun" pitchFamily="2"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291">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SimSun" pitchFamily="2" charset="-122"/>
                        </a:rPr>
                        <a:t>T </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SimSun" pitchFamily="2" charset="-122"/>
                          <a:sym typeface="Symbol" panose="05050102010706020507" pitchFamily="18" charset="2"/>
                        </a:rPr>
                        <a:t></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SimSun" pitchFamily="2" charset="-122"/>
                        </a:rPr>
                        <a:t>F</a:t>
                      </a:r>
                      <a:endParaRPr kumimoji="0" lang="zh-CN" altLang="en-US" sz="2400" b="1" i="0" u="none" strike="noStrike" cap="none" normalizeH="0" baseline="0" dirty="0" smtClean="0">
                        <a:ln>
                          <a:noFill/>
                        </a:ln>
                        <a:solidFill>
                          <a:schemeClr val="tx1"/>
                        </a:solidFill>
                        <a:effectLst/>
                        <a:latin typeface="Times New Roman" panose="02020603050405020304" pitchFamily="18" charset="0"/>
                        <a:ea typeface="SimSun" pitchFamily="2"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T</a:t>
                      </a:r>
                      <a:r>
                        <a:rPr kumimoji="0" lang="en-US" altLang="zh-CN" sz="2400" b="1" i="0" u="none" strike="noStrike" cap="none" normalizeH="0" baseline="0" dirty="0" err="1" smtClean="0">
                          <a:ln>
                            <a:noFill/>
                          </a:ln>
                          <a:solidFill>
                            <a:schemeClr val="tx1"/>
                          </a:solidFill>
                          <a:effectLst/>
                          <a:latin typeface="Times New Roman" panose="02020603050405020304" pitchFamily="18" charset="0"/>
                          <a:ea typeface="SimSun" pitchFamily="2" charset="-122"/>
                        </a:rPr>
                        <a:t>.</a:t>
                      </a:r>
                      <a:r>
                        <a:rPr kumimoji="0" lang="en-US" altLang="zh-CN" sz="24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node</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SimSun" pitchFamily="2" charset="-122"/>
                        </a:rPr>
                        <a:t> = </a:t>
                      </a:r>
                      <a:r>
                        <a:rPr kumimoji="0" lang="en-US" altLang="zh-CN" sz="24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F</a:t>
                      </a:r>
                      <a:r>
                        <a:rPr kumimoji="0" lang="en-US" altLang="zh-CN" sz="2400" b="1" i="0" u="none" strike="noStrike" cap="none" normalizeH="0" baseline="0" dirty="0" err="1" smtClean="0">
                          <a:ln>
                            <a:noFill/>
                          </a:ln>
                          <a:solidFill>
                            <a:schemeClr val="tx1"/>
                          </a:solidFill>
                          <a:effectLst/>
                          <a:latin typeface="Times New Roman" panose="02020603050405020304" pitchFamily="18" charset="0"/>
                          <a:ea typeface="SimSun" pitchFamily="2" charset="-122"/>
                        </a:rPr>
                        <a:t>.</a:t>
                      </a:r>
                      <a:r>
                        <a:rPr kumimoji="0" lang="en-US" altLang="zh-CN" sz="24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node</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endParaRPr kumimoji="0" lang="zh-CN" altLang="en-US" sz="2400" b="1" i="0" u="none" strike="noStrike" cap="none" normalizeH="0" baseline="0" dirty="0" smtClean="0">
                        <a:ln>
                          <a:noFill/>
                        </a:ln>
                        <a:solidFill>
                          <a:schemeClr val="tx1"/>
                        </a:solidFill>
                        <a:effectLst/>
                        <a:latin typeface="Times New Roman" panose="02020603050405020304" pitchFamily="18" charset="0"/>
                        <a:ea typeface="SimSun" pitchFamily="2"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5138">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SimSun" pitchFamily="2" charset="-122"/>
                        </a:rPr>
                        <a:t>F </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SimSun" pitchFamily="2" charset="-122"/>
                          <a:sym typeface="Symbol" panose="05050102010706020507" pitchFamily="18" charset="2"/>
                        </a:rPr>
                        <a:t></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SimSun" pitchFamily="2" charset="-122"/>
                        </a:rPr>
                        <a:t>E</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endParaRPr kumimoji="0" lang="zh-CN" altLang="en-US" sz="2400" b="1" i="0" u="none" strike="noStrike" cap="none" normalizeH="0" baseline="0" dirty="0" smtClean="0">
                        <a:ln>
                          <a:noFill/>
                        </a:ln>
                        <a:solidFill>
                          <a:schemeClr val="tx1"/>
                        </a:solidFill>
                        <a:effectLst/>
                        <a:latin typeface="Times New Roman" panose="02020603050405020304" pitchFamily="18" charset="0"/>
                        <a:ea typeface="SimSun" pitchFamily="2"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F</a:t>
                      </a:r>
                      <a:r>
                        <a:rPr kumimoji="0" lang="en-US" altLang="zh-CN" sz="2400" b="1" i="0" u="none" strike="noStrike" cap="none" normalizeH="0" baseline="0" dirty="0" err="1" smtClean="0">
                          <a:ln>
                            <a:noFill/>
                          </a:ln>
                          <a:solidFill>
                            <a:schemeClr val="tx1"/>
                          </a:solidFill>
                          <a:effectLst/>
                          <a:latin typeface="Times New Roman" panose="02020603050405020304" pitchFamily="18" charset="0"/>
                          <a:ea typeface="SimSun" pitchFamily="2" charset="-122"/>
                        </a:rPr>
                        <a:t>.</a:t>
                      </a:r>
                      <a:r>
                        <a:rPr kumimoji="0" lang="en-US" altLang="zh-CN" sz="24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node</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SimSun" pitchFamily="2" charset="-122"/>
                        </a:rPr>
                        <a:t> = </a:t>
                      </a:r>
                      <a:r>
                        <a:rPr kumimoji="0" lang="en-US" altLang="zh-CN" sz="24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E</a:t>
                      </a:r>
                      <a:r>
                        <a:rPr kumimoji="0" lang="en-US" altLang="zh-CN" sz="2400" b="1" i="0" u="none" strike="noStrike" cap="none" normalizeH="0" baseline="0" dirty="0" err="1" smtClean="0">
                          <a:ln>
                            <a:noFill/>
                          </a:ln>
                          <a:solidFill>
                            <a:schemeClr val="tx1"/>
                          </a:solidFill>
                          <a:effectLst/>
                          <a:latin typeface="Times New Roman" panose="02020603050405020304" pitchFamily="18" charset="0"/>
                          <a:ea typeface="SimSun" pitchFamily="2" charset="-122"/>
                        </a:rPr>
                        <a:t>.</a:t>
                      </a:r>
                      <a:r>
                        <a:rPr kumimoji="0" lang="en-US" altLang="zh-CN" sz="24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node</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endParaRPr kumimoji="0" lang="zh-CN" altLang="en-US" sz="2400" b="1" i="0" u="none" strike="noStrike" cap="none" normalizeH="0" baseline="0" dirty="0" smtClean="0">
                        <a:ln>
                          <a:noFill/>
                        </a:ln>
                        <a:solidFill>
                          <a:schemeClr val="tx1"/>
                        </a:solidFill>
                        <a:effectLst/>
                        <a:latin typeface="Times New Roman" panose="02020603050405020304" pitchFamily="18" charset="0"/>
                        <a:ea typeface="SimSun" pitchFamily="2"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3423">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SimSun" pitchFamily="2" charset="-122"/>
                        </a:rPr>
                        <a:t>F </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SimSun" pitchFamily="2" charset="-122"/>
                          <a:sym typeface="Symbol" panose="05050102010706020507" pitchFamily="18" charset="2"/>
                        </a:rPr>
                        <a:t></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SimSun" pitchFamily="2" charset="-122"/>
                        </a:rPr>
                        <a:t> id </a:t>
                      </a:r>
                      <a:endParaRPr kumimoji="0" lang="zh-CN" altLang="en-US" sz="2400" b="1" i="0" u="none" strike="noStrike" cap="none" normalizeH="0" baseline="0" dirty="0" smtClean="0">
                        <a:ln>
                          <a:noFill/>
                        </a:ln>
                        <a:solidFill>
                          <a:schemeClr val="tx1"/>
                        </a:solidFill>
                        <a:effectLst/>
                        <a:latin typeface="Times New Roman" panose="02020603050405020304" pitchFamily="18" charset="0"/>
                        <a:ea typeface="SimSun" pitchFamily="2"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F</a:t>
                      </a:r>
                      <a:r>
                        <a:rPr kumimoji="0" lang="en-US" altLang="zh-CN" sz="2400" b="1" i="0" u="none" strike="noStrike" cap="none" normalizeH="0" baseline="0" dirty="0" err="1" smtClean="0">
                          <a:ln>
                            <a:noFill/>
                          </a:ln>
                          <a:solidFill>
                            <a:schemeClr val="tx1"/>
                          </a:solidFill>
                          <a:effectLst/>
                          <a:latin typeface="Times New Roman" panose="02020603050405020304" pitchFamily="18" charset="0"/>
                          <a:ea typeface="SimSun" pitchFamily="2" charset="-122"/>
                        </a:rPr>
                        <a:t>.</a:t>
                      </a:r>
                      <a:r>
                        <a:rPr kumimoji="0" lang="en-US" altLang="zh-CN" sz="24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node</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SimSun" pitchFamily="2" charset="-122"/>
                        </a:rPr>
                        <a:t> = </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SimSun" pitchFamily="2" charset="-122"/>
                        </a:rPr>
                        <a:t>new Leaf </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SimSun" pitchFamily="2" charset="-122"/>
                        </a:rPr>
                        <a:t>(id, </a:t>
                      </a:r>
                      <a:r>
                        <a:rPr kumimoji="0" lang="en-US" altLang="zh-CN" sz="2400" b="1" i="0" u="none" strike="noStrike" cap="none" normalizeH="0" baseline="0" dirty="0" err="1" smtClean="0">
                          <a:ln>
                            <a:noFill/>
                          </a:ln>
                          <a:solidFill>
                            <a:schemeClr val="tx1"/>
                          </a:solidFill>
                          <a:effectLst/>
                          <a:latin typeface="Times New Roman" panose="02020603050405020304" pitchFamily="18" charset="0"/>
                          <a:ea typeface="SimSun" pitchFamily="2" charset="-122"/>
                        </a:rPr>
                        <a:t>id.</a:t>
                      </a:r>
                      <a:r>
                        <a:rPr kumimoji="0" lang="en-US" altLang="zh-CN" sz="24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entry</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endParaRPr kumimoji="0" lang="zh-CN" altLang="en-US" sz="2400" b="1" i="0" u="none" strike="noStrike" cap="none" normalizeH="0" baseline="0" dirty="0" smtClean="0">
                        <a:ln>
                          <a:noFill/>
                        </a:ln>
                        <a:solidFill>
                          <a:schemeClr val="tx1"/>
                        </a:solidFill>
                        <a:effectLst/>
                        <a:latin typeface="Times New Roman" panose="02020603050405020304" pitchFamily="18" charset="0"/>
                        <a:ea typeface="SimSun" pitchFamily="2"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60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SimSun" pitchFamily="2" charset="-122"/>
                        </a:rPr>
                        <a:t>F </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SimSun" pitchFamily="2" charset="-122"/>
                          <a:sym typeface="Symbol" panose="05050102010706020507" pitchFamily="18" charset="2"/>
                        </a:rPr>
                        <a:t></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r>
                        <a:rPr kumimoji="0" lang="en-US" altLang="zh-CN" sz="2400" b="1" i="0" u="none" strike="noStrike" cap="none" normalizeH="0" baseline="0" dirty="0" err="1" smtClean="0">
                          <a:ln>
                            <a:noFill/>
                          </a:ln>
                          <a:solidFill>
                            <a:schemeClr val="tx1"/>
                          </a:solidFill>
                          <a:effectLst/>
                          <a:latin typeface="Times New Roman" panose="02020603050405020304" pitchFamily="18" charset="0"/>
                          <a:ea typeface="SimSun" pitchFamily="2" charset="-122"/>
                        </a:rPr>
                        <a:t>num</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endParaRPr kumimoji="0" lang="zh-CN" altLang="en-US" sz="2400" b="1" i="0" u="none" strike="noStrike" cap="none" normalizeH="0" baseline="0" dirty="0" smtClean="0">
                        <a:ln>
                          <a:noFill/>
                        </a:ln>
                        <a:solidFill>
                          <a:schemeClr val="tx1"/>
                        </a:solidFill>
                        <a:effectLst/>
                        <a:latin typeface="Times New Roman" panose="02020603050405020304" pitchFamily="18" charset="0"/>
                        <a:ea typeface="SimSun" pitchFamily="2"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F</a:t>
                      </a:r>
                      <a:r>
                        <a:rPr kumimoji="0" lang="en-US" altLang="zh-CN" sz="2400" b="1" i="0" u="none" strike="noStrike" cap="none" normalizeH="0" baseline="0" dirty="0" err="1" smtClean="0">
                          <a:ln>
                            <a:noFill/>
                          </a:ln>
                          <a:solidFill>
                            <a:schemeClr val="tx1"/>
                          </a:solidFill>
                          <a:effectLst/>
                          <a:latin typeface="Times New Roman" panose="02020603050405020304" pitchFamily="18" charset="0"/>
                          <a:ea typeface="SimSun" pitchFamily="2" charset="-122"/>
                        </a:rPr>
                        <a:t>.</a:t>
                      </a:r>
                      <a:r>
                        <a:rPr kumimoji="0" lang="en-US" altLang="zh-CN" sz="24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node</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SimSun" pitchFamily="2" charset="-122"/>
                        </a:rPr>
                        <a:t> = </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SimSun" pitchFamily="2" charset="-122"/>
                        </a:rPr>
                        <a:t>new Leaf </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SimSun" pitchFamily="2" charset="-122"/>
                        </a:rPr>
                        <a:t>(</a:t>
                      </a:r>
                      <a:r>
                        <a:rPr kumimoji="0" lang="en-US" altLang="zh-CN" sz="2400" b="1" i="0" u="none" strike="noStrike" cap="none" normalizeH="0" baseline="0" dirty="0" err="1" smtClean="0">
                          <a:ln>
                            <a:noFill/>
                          </a:ln>
                          <a:solidFill>
                            <a:schemeClr val="tx1"/>
                          </a:solidFill>
                          <a:effectLst/>
                          <a:latin typeface="Times New Roman" panose="02020603050405020304" pitchFamily="18" charset="0"/>
                          <a:ea typeface="SimSun" pitchFamily="2" charset="-122"/>
                        </a:rPr>
                        <a:t>num</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r>
                        <a:rPr kumimoji="0" lang="en-US" altLang="zh-CN" sz="2400" b="1" i="0" u="none" strike="noStrike" cap="none" normalizeH="0" baseline="0" dirty="0" err="1" smtClean="0">
                          <a:ln>
                            <a:noFill/>
                          </a:ln>
                          <a:solidFill>
                            <a:schemeClr val="tx1"/>
                          </a:solidFill>
                          <a:effectLst/>
                          <a:latin typeface="Times New Roman" panose="02020603050405020304" pitchFamily="18" charset="0"/>
                          <a:ea typeface="SimSun" pitchFamily="2" charset="-122"/>
                        </a:rPr>
                        <a:t>num.</a:t>
                      </a:r>
                      <a:r>
                        <a:rPr kumimoji="0" lang="en-US" altLang="zh-CN" sz="24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val</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endParaRPr kumimoji="0" lang="zh-CN" altLang="en-US" sz="2400" b="1" i="0" u="none" strike="noStrike" cap="none" normalizeH="0" baseline="0" dirty="0" smtClean="0">
                        <a:ln>
                          <a:noFill/>
                        </a:ln>
                        <a:solidFill>
                          <a:schemeClr val="tx1"/>
                        </a:solidFill>
                        <a:effectLst/>
                        <a:latin typeface="Times New Roman" panose="02020603050405020304" pitchFamily="18" charset="0"/>
                        <a:ea typeface="SimSun" pitchFamily="2"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dirty="0" smtClean="0"/>
              <a:t>数组引用的翻译</a:t>
            </a:r>
            <a:endParaRPr lang="zh-CN" altLang="en-US" dirty="0" smtClean="0"/>
          </a:p>
        </p:txBody>
      </p:sp>
      <p:sp>
        <p:nvSpPr>
          <p:cNvPr id="39939" name="内容占位符 2"/>
          <p:cNvSpPr>
            <a:spLocks noGrp="1"/>
          </p:cNvSpPr>
          <p:nvPr>
            <p:ph idx="1"/>
          </p:nvPr>
        </p:nvSpPr>
        <p:spPr/>
        <p:txBody>
          <a:bodyPr/>
          <a:lstStyle/>
          <a:p>
            <a:r>
              <a:rPr lang="zh-CN" altLang="en-US" dirty="0" smtClean="0"/>
              <a:t>为数组引用生成代码要解决的主要问题</a:t>
            </a:r>
            <a:r>
              <a:rPr lang="zh-CN" altLang="en-US" dirty="0"/>
              <a:t>：将前面的地址计算</a:t>
            </a:r>
            <a:r>
              <a:rPr lang="zh-CN" altLang="en-US" dirty="0" smtClean="0"/>
              <a:t>公式和数组引用的文法关联起来</a:t>
            </a:r>
            <a:endParaRPr lang="en-US" altLang="zh-CN" dirty="0" smtClean="0"/>
          </a:p>
          <a:p>
            <a:r>
              <a:rPr lang="zh-CN" altLang="en-US" dirty="0" smtClean="0"/>
              <a:t>假定数组编号从</a:t>
            </a:r>
            <a:r>
              <a:rPr lang="en-US" altLang="zh-CN" dirty="0" smtClean="0"/>
              <a:t>0</a:t>
            </a:r>
            <a:r>
              <a:rPr lang="zh-CN" altLang="en-US" dirty="0" smtClean="0"/>
              <a:t>开始，基于宽度来计算相对地址：</a:t>
            </a:r>
            <a:endParaRPr lang="en-US" altLang="zh-CN" dirty="0" smtClean="0"/>
          </a:p>
        </p:txBody>
      </p:sp>
      <p:pic>
        <p:nvPicPr>
          <p:cNvPr id="2" name="图片 1"/>
          <p:cNvPicPr>
            <a:picLocks noChangeAspect="1"/>
          </p:cNvPicPr>
          <p:nvPr/>
        </p:nvPicPr>
        <p:blipFill>
          <a:blip r:embed="rId1"/>
          <a:stretch>
            <a:fillRect/>
          </a:stretch>
        </p:blipFill>
        <p:spPr>
          <a:xfrm>
            <a:off x="1125415" y="3753917"/>
            <a:ext cx="7052496" cy="229519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smtClean="0"/>
              <a:t>数组引用生成代码的翻译方案</a:t>
            </a:r>
            <a:endParaRPr lang="zh-CN" altLang="en-US" dirty="0" smtClean="0"/>
          </a:p>
        </p:txBody>
      </p:sp>
      <p:sp>
        <p:nvSpPr>
          <p:cNvPr id="40963" name="内容占位符 2"/>
          <p:cNvSpPr>
            <a:spLocks noGrp="1"/>
          </p:cNvSpPr>
          <p:nvPr>
            <p:ph idx="1"/>
          </p:nvPr>
        </p:nvSpPr>
        <p:spPr>
          <a:xfrm>
            <a:off x="628650" y="1825624"/>
            <a:ext cx="7886700" cy="4809637"/>
          </a:xfrm>
        </p:spPr>
        <p:txBody>
          <a:bodyPr>
            <a:normAutofit/>
          </a:bodyPr>
          <a:lstStyle/>
          <a:p>
            <a:endParaRPr lang="en-US" altLang="zh-CN" sz="2400" dirty="0" smtClean="0"/>
          </a:p>
          <a:p>
            <a:endParaRPr lang="en-US" altLang="zh-CN" sz="2400" dirty="0" smtClean="0"/>
          </a:p>
          <a:p>
            <a:endParaRPr lang="en-US" altLang="zh-CN" sz="2400" dirty="0" smtClean="0"/>
          </a:p>
          <a:p>
            <a:r>
              <a:rPr lang="zh-CN" altLang="en-US" sz="2400" dirty="0" smtClean="0"/>
              <a:t>非终结符号</a:t>
            </a:r>
            <a:r>
              <a:rPr lang="en-US" altLang="zh-CN" sz="2400" dirty="0" smtClean="0"/>
              <a:t>L</a:t>
            </a:r>
            <a:r>
              <a:rPr lang="zh-CN" altLang="en-US" sz="2400" dirty="0" smtClean="0"/>
              <a:t>的三个综合属性</a:t>
            </a:r>
            <a:endParaRPr lang="en-US" altLang="zh-CN" sz="2400" dirty="0" smtClean="0"/>
          </a:p>
          <a:p>
            <a:pPr lvl="1"/>
            <a:r>
              <a:rPr lang="en-US" altLang="zh-CN" dirty="0" err="1" smtClean="0"/>
              <a:t>L.addr</a:t>
            </a:r>
            <a:r>
              <a:rPr lang="zh-CN" altLang="en-US" dirty="0" smtClean="0"/>
              <a:t>指示一个临时变量，计算数组引用的</a:t>
            </a:r>
            <a:r>
              <a:rPr lang="zh-CN" altLang="en-US" dirty="0" smtClean="0">
                <a:solidFill>
                  <a:srgbClr val="0000FF"/>
                </a:solidFill>
              </a:rPr>
              <a:t>偏移量</a:t>
            </a:r>
            <a:endParaRPr lang="en-US" altLang="zh-CN" dirty="0" smtClean="0">
              <a:solidFill>
                <a:srgbClr val="0000FF"/>
              </a:solidFill>
            </a:endParaRPr>
          </a:p>
          <a:p>
            <a:pPr lvl="1"/>
            <a:r>
              <a:rPr lang="en-US" altLang="zh-CN" dirty="0" err="1" smtClean="0"/>
              <a:t>L.array</a:t>
            </a:r>
            <a:r>
              <a:rPr lang="zh-CN" altLang="en-US" dirty="0" smtClean="0"/>
              <a:t>是一个指向数组名字对应的符号表条目的指针，</a:t>
            </a:r>
            <a:r>
              <a:rPr lang="en-US" altLang="zh-CN" dirty="0" err="1" smtClean="0"/>
              <a:t>L.array.base</a:t>
            </a:r>
            <a:r>
              <a:rPr lang="zh-CN" altLang="en-US" dirty="0" smtClean="0"/>
              <a:t>为该数组的</a:t>
            </a:r>
            <a:r>
              <a:rPr lang="zh-CN" altLang="en-US" dirty="0" smtClean="0">
                <a:solidFill>
                  <a:srgbClr val="0000FF"/>
                </a:solidFill>
              </a:rPr>
              <a:t>基地址</a:t>
            </a:r>
            <a:endParaRPr lang="en-US" altLang="zh-CN" dirty="0" smtClean="0">
              <a:solidFill>
                <a:srgbClr val="0000FF"/>
              </a:solidFill>
            </a:endParaRPr>
          </a:p>
          <a:p>
            <a:pPr lvl="1"/>
            <a:r>
              <a:rPr lang="en-US" altLang="zh-CN" dirty="0" err="1" smtClean="0"/>
              <a:t>L.type</a:t>
            </a:r>
            <a:r>
              <a:rPr lang="zh-CN" altLang="en-US" dirty="0" smtClean="0"/>
              <a:t>是</a:t>
            </a:r>
            <a:r>
              <a:rPr lang="en-US" altLang="zh-CN" dirty="0" smtClean="0"/>
              <a:t>L</a:t>
            </a:r>
            <a:r>
              <a:rPr lang="zh-CN" altLang="en-US" dirty="0" smtClean="0"/>
              <a:t>生成的子数组的类型</a:t>
            </a:r>
            <a:endParaRPr lang="en-US" altLang="zh-CN" dirty="0"/>
          </a:p>
          <a:p>
            <a:pPr lvl="1"/>
            <a:endParaRPr lang="en-US" altLang="zh-CN" sz="2000" dirty="0" smtClean="0"/>
          </a:p>
          <a:p>
            <a:r>
              <a:rPr lang="zh-CN" altLang="en-US" sz="2400" dirty="0" smtClean="0"/>
              <a:t>对于任何数组类型</a:t>
            </a:r>
            <a:r>
              <a:rPr lang="en-US" altLang="zh-CN" sz="2400" dirty="0" smtClean="0"/>
              <a:t>t</a:t>
            </a:r>
            <a:r>
              <a:rPr lang="zh-CN" altLang="en-US" sz="2400" dirty="0" smtClean="0"/>
              <a:t>，其宽度由</a:t>
            </a:r>
            <a:r>
              <a:rPr lang="en-US" altLang="zh-CN" sz="2400" dirty="0" err="1" smtClean="0"/>
              <a:t>t.width</a:t>
            </a:r>
            <a:r>
              <a:rPr lang="zh-CN" altLang="en-US" sz="2400" dirty="0" smtClean="0"/>
              <a:t>给出，</a:t>
            </a:r>
            <a:r>
              <a:rPr lang="en-US" altLang="zh-CN" sz="2400" dirty="0" err="1" smtClean="0"/>
              <a:t>t.elem</a:t>
            </a:r>
            <a:r>
              <a:rPr lang="zh-CN" altLang="en-US" sz="2400" dirty="0" smtClean="0"/>
              <a:t>给出其数组元素的类型</a:t>
            </a:r>
            <a:endParaRPr lang="zh-CN" altLang="en-US" sz="2400" dirty="0" smtClean="0"/>
          </a:p>
        </p:txBody>
      </p:sp>
      <p:sp>
        <p:nvSpPr>
          <p:cNvPr id="4" name="文本框 3"/>
          <p:cNvSpPr txBox="1"/>
          <p:nvPr/>
        </p:nvSpPr>
        <p:spPr>
          <a:xfrm>
            <a:off x="2597741" y="1585181"/>
            <a:ext cx="3406702" cy="1354217"/>
          </a:xfrm>
          <a:prstGeom prst="rect">
            <a:avLst/>
          </a:prstGeom>
          <a:noFill/>
        </p:spPr>
        <p:txBody>
          <a:bodyPr wrap="none" rtlCol="0">
            <a:spAutoFit/>
          </a:bodyPr>
          <a:lstStyle/>
          <a:p>
            <a:pPr>
              <a:spcBef>
                <a:spcPts val="600"/>
              </a:spcBef>
            </a:pPr>
            <a:r>
              <a:rPr lang="en-US" altLang="zh-CN" sz="2400" i="1" dirty="0">
                <a:latin typeface="Times New Roman" panose="02020603050405020304" pitchFamily="18" charset="0"/>
                <a:cs typeface="Times New Roman" panose="02020603050405020304" pitchFamily="18" charset="0"/>
              </a:rPr>
              <a:t>S</a:t>
            </a: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id</a:t>
            </a: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E</a:t>
            </a:r>
            <a:r>
              <a:rPr lang="en-US" altLang="zh-CN" sz="2400" dirty="0">
                <a:latin typeface="Times New Roman" panose="02020603050405020304" pitchFamily="18" charset="0"/>
                <a:cs typeface="Times New Roman" panose="02020603050405020304" pitchFamily="18" charset="0"/>
              </a:rPr>
              <a:t> ; </a:t>
            </a:r>
            <a:r>
              <a:rPr lang="en-US" altLang="zh-CN" sz="2400" dirty="0" smtClean="0">
                <a:latin typeface="Times New Roman" panose="02020603050405020304" pitchFamily="18" charset="0"/>
                <a:cs typeface="Times New Roman" panose="02020603050405020304" pitchFamily="18" charset="0"/>
              </a:rPr>
              <a:t> |  </a:t>
            </a:r>
            <a:r>
              <a:rPr lang="en-US" altLang="zh-CN" sz="2400" i="1" dirty="0" smtClean="0">
                <a:latin typeface="Times New Roman" panose="02020603050405020304" pitchFamily="18" charset="0"/>
                <a:cs typeface="Times New Roman" panose="02020603050405020304" pitchFamily="18" charset="0"/>
              </a:rPr>
              <a:t>L</a:t>
            </a: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E</a:t>
            </a:r>
            <a:r>
              <a:rPr lang="en-US" altLang="zh-CN"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pPr>
              <a:spcBef>
                <a:spcPts val="600"/>
              </a:spcBef>
            </a:pPr>
            <a:r>
              <a:rPr lang="en-US" altLang="zh-CN" sz="2400" i="1" dirty="0">
                <a:latin typeface="Times New Roman" panose="02020603050405020304" pitchFamily="18" charset="0"/>
                <a:cs typeface="Times New Roman" panose="02020603050405020304" pitchFamily="18" charset="0"/>
              </a:rPr>
              <a:t>E</a:t>
            </a: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smtClean="0">
                <a:latin typeface="Times New Roman" panose="02020603050405020304" pitchFamily="18" charset="0"/>
                <a:cs typeface="Times New Roman" panose="02020603050405020304" pitchFamily="18" charset="0"/>
              </a:rPr>
              <a:t>    </a:t>
            </a:r>
            <a:r>
              <a:rPr lang="en-US" altLang="zh-CN" sz="2400" i="1" dirty="0" smtClean="0">
                <a:latin typeface="Times New Roman" panose="02020603050405020304" pitchFamily="18" charset="0"/>
                <a:cs typeface="Times New Roman" panose="02020603050405020304" pitchFamily="18" charset="0"/>
              </a:rPr>
              <a:t>E</a:t>
            </a: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E</a:t>
            </a: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  </a:t>
            </a:r>
            <a:r>
              <a:rPr lang="en-US" altLang="zh-CN" sz="2400" b="1" dirty="0" smtClean="0">
                <a:latin typeface="Times New Roman" panose="02020603050405020304" pitchFamily="18" charset="0"/>
                <a:cs typeface="Times New Roman" panose="02020603050405020304" pitchFamily="18" charset="0"/>
              </a:rPr>
              <a:t>id</a:t>
            </a:r>
            <a:r>
              <a:rPr lang="en-US" altLang="zh-CN" sz="2400" dirty="0" smtClean="0">
                <a:latin typeface="Times New Roman" panose="02020603050405020304" pitchFamily="18" charset="0"/>
                <a:cs typeface="Times New Roman" panose="02020603050405020304" pitchFamily="18" charset="0"/>
              </a:rPr>
              <a:t>  |  </a:t>
            </a:r>
            <a:r>
              <a:rPr lang="en-US" altLang="zh-CN" sz="2400" i="1" dirty="0" smtClean="0">
                <a:latin typeface="Times New Roman" panose="02020603050405020304" pitchFamily="18" charset="0"/>
                <a:cs typeface="Times New Roman" panose="02020603050405020304" pitchFamily="18" charset="0"/>
              </a:rPr>
              <a:t>L</a:t>
            </a:r>
            <a:endParaRPr lang="en-US" altLang="zh-CN" sz="2400" i="1" dirty="0">
              <a:latin typeface="Times New Roman" panose="02020603050405020304" pitchFamily="18" charset="0"/>
              <a:cs typeface="Times New Roman" panose="02020603050405020304" pitchFamily="18" charset="0"/>
            </a:endParaRPr>
          </a:p>
          <a:p>
            <a:pPr>
              <a:spcBef>
                <a:spcPts val="600"/>
              </a:spcBef>
            </a:pPr>
            <a:r>
              <a:rPr lang="en-US" altLang="zh-CN" sz="2400" i="1" dirty="0">
                <a:latin typeface="Times New Roman" panose="02020603050405020304" pitchFamily="18" charset="0"/>
                <a:cs typeface="Times New Roman" panose="02020603050405020304" pitchFamily="18" charset="0"/>
              </a:rPr>
              <a:t>L</a:t>
            </a: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id </a:t>
            </a:r>
            <a:r>
              <a:rPr lang="en-US" altLang="zh-CN" sz="2400" dirty="0" smtClean="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E</a:t>
            </a:r>
            <a:r>
              <a:rPr lang="en-US" altLang="zh-CN" sz="2400" dirty="0">
                <a:latin typeface="Times New Roman" panose="02020603050405020304" pitchFamily="18" charset="0"/>
                <a:cs typeface="Times New Roman" panose="02020603050405020304" pitchFamily="18" charset="0"/>
              </a:rPr>
              <a:t> ] </a:t>
            </a:r>
            <a:r>
              <a:rPr lang="en-US" altLang="zh-CN" sz="2400" dirty="0" smtClean="0">
                <a:latin typeface="Times New Roman" panose="02020603050405020304" pitchFamily="18" charset="0"/>
                <a:cs typeface="Times New Roman" panose="02020603050405020304" pitchFamily="18" charset="0"/>
              </a:rPr>
              <a:t> |  </a:t>
            </a:r>
            <a:r>
              <a:rPr lang="en-US" altLang="zh-CN" sz="2400" i="1" dirty="0" smtClean="0">
                <a:latin typeface="Times New Roman" panose="02020603050405020304" pitchFamily="18" charset="0"/>
                <a:cs typeface="Times New Roman" panose="02020603050405020304" pitchFamily="18" charset="0"/>
              </a:rPr>
              <a:t>L </a:t>
            </a:r>
            <a:r>
              <a:rPr lang="en-US" altLang="zh-CN" sz="2400" dirty="0" smtClean="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E</a:t>
            </a: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0963">
                                            <p:txEl>
                                              <p:pRg st="4" end="4"/>
                                            </p:txEl>
                                          </p:spTgt>
                                        </p:tgtEl>
                                        <p:attrNameLst>
                                          <p:attrName>style.visibility</p:attrName>
                                        </p:attrNameLst>
                                      </p:cBhvr>
                                      <p:to>
                                        <p:strVal val="visible"/>
                                      </p:to>
                                    </p:set>
                                    <p:animEffect transition="in" filter="dissolve">
                                      <p:cBhvr>
                                        <p:cTn id="7" dur="500"/>
                                        <p:tgtEl>
                                          <p:spTgt spid="4096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0963">
                                            <p:txEl>
                                              <p:pRg st="5" end="5"/>
                                            </p:txEl>
                                          </p:spTgt>
                                        </p:tgtEl>
                                        <p:attrNameLst>
                                          <p:attrName>style.visibility</p:attrName>
                                        </p:attrNameLst>
                                      </p:cBhvr>
                                      <p:to>
                                        <p:strVal val="visible"/>
                                      </p:to>
                                    </p:set>
                                    <p:animEffect transition="in" filter="dissolve">
                                      <p:cBhvr>
                                        <p:cTn id="12" dur="500"/>
                                        <p:tgtEl>
                                          <p:spTgt spid="4096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0963">
                                            <p:txEl>
                                              <p:pRg st="6" end="6"/>
                                            </p:txEl>
                                          </p:spTgt>
                                        </p:tgtEl>
                                        <p:attrNameLst>
                                          <p:attrName>style.visibility</p:attrName>
                                        </p:attrNameLst>
                                      </p:cBhvr>
                                      <p:to>
                                        <p:strVal val="visible"/>
                                      </p:to>
                                    </p:set>
                                    <p:animEffect transition="in" filter="dissolve">
                                      <p:cBhvr>
                                        <p:cTn id="17" dur="500"/>
                                        <p:tgtEl>
                                          <p:spTgt spid="4096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0963">
                                            <p:txEl>
                                              <p:pRg st="8" end="8"/>
                                            </p:txEl>
                                          </p:spTgt>
                                        </p:tgtEl>
                                        <p:attrNameLst>
                                          <p:attrName>style.visibility</p:attrName>
                                        </p:attrNameLst>
                                      </p:cBhvr>
                                      <p:to>
                                        <p:strVal val="visible"/>
                                      </p:to>
                                    </p:set>
                                    <p:animEffect transition="in" filter="dissolve">
                                      <p:cBhvr>
                                        <p:cTn id="22" dur="500"/>
                                        <p:tgtEl>
                                          <p:spTgt spid="409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dirty="0"/>
              <a:t>例</a:t>
            </a:r>
            <a:endParaRPr lang="zh-CN" altLang="en-US" dirty="0" smtClean="0"/>
          </a:p>
        </p:txBody>
      </p:sp>
      <p:sp>
        <p:nvSpPr>
          <p:cNvPr id="40963" name="内容占位符 2"/>
          <p:cNvSpPr>
            <a:spLocks noGrp="1"/>
          </p:cNvSpPr>
          <p:nvPr>
            <p:ph idx="1"/>
          </p:nvPr>
        </p:nvSpPr>
        <p:spPr>
          <a:xfrm>
            <a:off x="628650" y="2579078"/>
            <a:ext cx="7886700" cy="4056184"/>
          </a:xfrm>
        </p:spPr>
        <p:txBody>
          <a:bodyPr>
            <a:normAutofit/>
          </a:bodyPr>
          <a:lstStyle/>
          <a:p>
            <a:r>
              <a:rPr lang="zh-CN" altLang="en-US" sz="2400" dirty="0"/>
              <a:t>假设</a:t>
            </a:r>
            <a:r>
              <a:rPr lang="en-US" altLang="zh-CN" sz="2400" dirty="0"/>
              <a:t>a</a:t>
            </a:r>
            <a:r>
              <a:rPr lang="zh-CN" altLang="en-US" sz="2400" dirty="0"/>
              <a:t>是一个</a:t>
            </a:r>
            <a:r>
              <a:rPr lang="en-US" altLang="zh-CN" sz="2400" dirty="0"/>
              <a:t>2*3</a:t>
            </a:r>
            <a:r>
              <a:rPr lang="zh-CN" altLang="en-US" sz="2400" dirty="0"/>
              <a:t>的整数</a:t>
            </a:r>
            <a:r>
              <a:rPr lang="zh-CN" altLang="en-US" sz="2400" dirty="0" smtClean="0"/>
              <a:t>数组，那么</a:t>
            </a:r>
            <a:endParaRPr lang="en-US" altLang="zh-CN" sz="2400" dirty="0"/>
          </a:p>
          <a:p>
            <a:r>
              <a:rPr lang="en-US" altLang="zh-CN" sz="2400" dirty="0" smtClean="0"/>
              <a:t>a</a:t>
            </a:r>
            <a:r>
              <a:rPr lang="zh-CN" altLang="en-US" sz="2400" dirty="0"/>
              <a:t>的类型是</a:t>
            </a:r>
            <a:r>
              <a:rPr lang="en-US" altLang="zh-CN" sz="2400" dirty="0"/>
              <a:t>array(2, array(3,integer</a:t>
            </a:r>
            <a:r>
              <a:rPr lang="en-US" altLang="zh-CN" sz="2400" dirty="0" smtClean="0"/>
              <a:t>))</a:t>
            </a:r>
            <a:r>
              <a:rPr lang="zh-CN" altLang="en-US" sz="2400" dirty="0" smtClean="0"/>
              <a:t>，类型宽度</a:t>
            </a:r>
            <a:r>
              <a:rPr lang="zh-CN" altLang="en-US" sz="2400" dirty="0"/>
              <a:t>是</a:t>
            </a:r>
            <a:r>
              <a:rPr lang="en-US" altLang="zh-CN" sz="2400" dirty="0" smtClean="0"/>
              <a:t>24</a:t>
            </a:r>
            <a:r>
              <a:rPr lang="zh-CN" altLang="en-US" sz="2400" dirty="0" smtClean="0"/>
              <a:t>，其数组元素的类型是</a:t>
            </a:r>
            <a:r>
              <a:rPr lang="en-US" altLang="zh-CN" sz="2400" dirty="0"/>
              <a:t>array(3,integer)</a:t>
            </a:r>
            <a:endParaRPr lang="en-US" altLang="zh-CN" sz="2400" dirty="0" smtClean="0"/>
          </a:p>
          <a:p>
            <a:r>
              <a:rPr lang="en-US" altLang="zh-CN" sz="2400" dirty="0" smtClean="0"/>
              <a:t>a[</a:t>
            </a:r>
            <a:r>
              <a:rPr lang="en-US" altLang="zh-CN" sz="2400" dirty="0" err="1" smtClean="0"/>
              <a:t>i</a:t>
            </a:r>
            <a:r>
              <a:rPr lang="en-US" altLang="zh-CN" sz="2400" dirty="0"/>
              <a:t>]</a:t>
            </a:r>
            <a:r>
              <a:rPr lang="zh-CN" altLang="en-US" sz="2400" dirty="0"/>
              <a:t>的类型是</a:t>
            </a:r>
            <a:r>
              <a:rPr lang="en-US" altLang="zh-CN" sz="2400" dirty="0"/>
              <a:t>array(3,integer)</a:t>
            </a:r>
            <a:r>
              <a:rPr lang="zh-CN" altLang="en-US" sz="2400" dirty="0" smtClean="0"/>
              <a:t>，类型宽度</a:t>
            </a:r>
            <a:r>
              <a:rPr lang="zh-CN" altLang="en-US" sz="2400" dirty="0"/>
              <a:t>是</a:t>
            </a:r>
            <a:r>
              <a:rPr lang="en-US" altLang="zh-CN" sz="2400" dirty="0" smtClean="0"/>
              <a:t>12</a:t>
            </a:r>
            <a:r>
              <a:rPr lang="zh-CN" altLang="en-US" sz="2400" dirty="0" smtClean="0"/>
              <a:t>，其数组元素的类型是</a:t>
            </a:r>
            <a:r>
              <a:rPr lang="en-US" altLang="zh-CN" sz="2400" dirty="0" smtClean="0"/>
              <a:t>integer</a:t>
            </a:r>
            <a:endParaRPr lang="en-US" altLang="zh-CN" sz="2400" dirty="0" smtClean="0"/>
          </a:p>
          <a:p>
            <a:pPr lvl="1"/>
            <a:r>
              <a:rPr lang="en-US" altLang="zh-CN" sz="2000" dirty="0" smtClean="0"/>
              <a:t>a[</a:t>
            </a:r>
            <a:r>
              <a:rPr lang="en-US" altLang="zh-CN" sz="2000" dirty="0" err="1" smtClean="0"/>
              <a:t>i</a:t>
            </a:r>
            <a:r>
              <a:rPr lang="en-US" altLang="zh-CN" sz="2000" dirty="0" smtClean="0"/>
              <a:t>]</a:t>
            </a:r>
            <a:r>
              <a:rPr lang="zh-CN" altLang="en-US" sz="2000" dirty="0" smtClean="0"/>
              <a:t>的偏移量 </a:t>
            </a:r>
            <a:r>
              <a:rPr lang="en-US" altLang="zh-CN" sz="2000" dirty="0" smtClean="0"/>
              <a:t>= </a:t>
            </a:r>
            <a:r>
              <a:rPr lang="en-US" altLang="zh-CN" sz="2000" dirty="0" err="1" smtClean="0"/>
              <a:t>i</a:t>
            </a:r>
            <a:r>
              <a:rPr lang="en-US" altLang="zh-CN" sz="2000" dirty="0" smtClean="0"/>
              <a:t> * 12</a:t>
            </a:r>
            <a:endParaRPr lang="en-US" altLang="zh-CN" sz="2000" dirty="0" smtClean="0"/>
          </a:p>
          <a:p>
            <a:r>
              <a:rPr lang="en-US" altLang="zh-CN" sz="2400" dirty="0" smtClean="0"/>
              <a:t>a[</a:t>
            </a:r>
            <a:r>
              <a:rPr lang="en-US" altLang="zh-CN" sz="2400" dirty="0" err="1" smtClean="0"/>
              <a:t>i</a:t>
            </a:r>
            <a:r>
              <a:rPr lang="en-US" altLang="zh-CN" sz="2400" dirty="0"/>
              <a:t>][j]</a:t>
            </a:r>
            <a:r>
              <a:rPr lang="zh-CN" altLang="en-US" sz="2400" dirty="0"/>
              <a:t>的类型是</a:t>
            </a:r>
            <a:r>
              <a:rPr lang="zh-CN" altLang="en-US" sz="2400" dirty="0" smtClean="0"/>
              <a:t>整型，类型宽度是</a:t>
            </a:r>
            <a:r>
              <a:rPr lang="en-US" altLang="zh-CN" sz="2400" dirty="0" smtClean="0"/>
              <a:t>4</a:t>
            </a:r>
            <a:endParaRPr lang="en-US" altLang="zh-CN" sz="2400" dirty="0"/>
          </a:p>
          <a:p>
            <a:pPr lvl="1"/>
            <a:r>
              <a:rPr lang="en-US" altLang="zh-CN" sz="2000" dirty="0"/>
              <a:t>a[</a:t>
            </a:r>
            <a:r>
              <a:rPr lang="en-US" altLang="zh-CN" sz="2000" dirty="0" err="1"/>
              <a:t>i</a:t>
            </a:r>
            <a:r>
              <a:rPr lang="en-US" altLang="zh-CN" sz="2000" dirty="0"/>
              <a:t>]</a:t>
            </a:r>
            <a:r>
              <a:rPr lang="zh-CN" altLang="en-US" sz="2000" dirty="0"/>
              <a:t>的偏移量 </a:t>
            </a:r>
            <a:r>
              <a:rPr lang="en-US" altLang="zh-CN" sz="2000" dirty="0"/>
              <a:t>= </a:t>
            </a:r>
            <a:r>
              <a:rPr lang="en-US" altLang="zh-CN" sz="2000" dirty="0" smtClean="0"/>
              <a:t>a[</a:t>
            </a:r>
            <a:r>
              <a:rPr lang="en-US" altLang="zh-CN" sz="2000" dirty="0" err="1" smtClean="0"/>
              <a:t>i</a:t>
            </a:r>
            <a:r>
              <a:rPr lang="en-US" altLang="zh-CN" sz="2000" dirty="0" smtClean="0"/>
              <a:t>]</a:t>
            </a:r>
            <a:r>
              <a:rPr lang="zh-CN" altLang="en-US" sz="2000" dirty="0" smtClean="0"/>
              <a:t>的偏移量 </a:t>
            </a:r>
            <a:r>
              <a:rPr lang="en-US" altLang="zh-CN" sz="2000" dirty="0" smtClean="0"/>
              <a:t>+ j </a:t>
            </a:r>
            <a:r>
              <a:rPr lang="en-US" altLang="zh-CN" sz="2000" dirty="0"/>
              <a:t>* 4</a:t>
            </a:r>
            <a:endParaRPr lang="en-US" altLang="zh-CN" sz="2000" dirty="0"/>
          </a:p>
          <a:p>
            <a:endParaRPr lang="en-US" altLang="zh-CN" sz="2400" dirty="0"/>
          </a:p>
        </p:txBody>
      </p:sp>
      <p:sp>
        <p:nvSpPr>
          <p:cNvPr id="5" name="文本框 4"/>
          <p:cNvSpPr txBox="1"/>
          <p:nvPr/>
        </p:nvSpPr>
        <p:spPr>
          <a:xfrm>
            <a:off x="5202392" y="566242"/>
            <a:ext cx="3312958" cy="461665"/>
          </a:xfrm>
          <a:prstGeom prst="rect">
            <a:avLst/>
          </a:prstGeom>
          <a:noFill/>
        </p:spPr>
        <p:txBody>
          <a:bodyPr wrap="none" rtlCol="0">
            <a:spAutoFit/>
          </a:bodyPr>
          <a:lstStyle/>
          <a:p>
            <a:pPr>
              <a:spcBef>
                <a:spcPts val="600"/>
              </a:spcBef>
            </a:pPr>
            <a:r>
              <a:rPr lang="en-US" altLang="zh-CN" sz="2400" i="1" dirty="0" smtClean="0">
                <a:latin typeface="Times New Roman" panose="02020603050405020304" pitchFamily="18" charset="0"/>
                <a:cs typeface="Times New Roman" panose="02020603050405020304" pitchFamily="18" charset="0"/>
              </a:rPr>
              <a:t>L</a:t>
            </a:r>
            <a:r>
              <a:rPr lang="en-US"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id </a:t>
            </a:r>
            <a:r>
              <a:rPr lang="en-US" altLang="zh-CN" sz="2400" dirty="0" smtClean="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E</a:t>
            </a:r>
            <a:r>
              <a:rPr lang="en-US" altLang="zh-CN" sz="2400" dirty="0">
                <a:latin typeface="Times New Roman" panose="02020603050405020304" pitchFamily="18" charset="0"/>
                <a:cs typeface="Times New Roman" panose="02020603050405020304" pitchFamily="18" charset="0"/>
              </a:rPr>
              <a:t> ] </a:t>
            </a:r>
            <a:r>
              <a:rPr lang="en-US" altLang="zh-CN" sz="2400" dirty="0" smtClean="0">
                <a:latin typeface="Times New Roman" panose="02020603050405020304" pitchFamily="18" charset="0"/>
                <a:cs typeface="Times New Roman" panose="02020603050405020304" pitchFamily="18" charset="0"/>
              </a:rPr>
              <a:t> |  </a:t>
            </a:r>
            <a:r>
              <a:rPr lang="en-US" altLang="zh-CN" sz="2400" i="1" dirty="0" smtClean="0">
                <a:latin typeface="Times New Roman" panose="02020603050405020304" pitchFamily="18" charset="0"/>
                <a:cs typeface="Times New Roman" panose="02020603050405020304" pitchFamily="18" charset="0"/>
              </a:rPr>
              <a:t>L </a:t>
            </a:r>
            <a:r>
              <a:rPr lang="en-US" altLang="zh-CN" sz="2400" dirty="0" smtClean="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E</a:t>
            </a: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5202392" y="1090524"/>
            <a:ext cx="3660882" cy="1169551"/>
          </a:xfrm>
          <a:prstGeom prst="rect">
            <a:avLst/>
          </a:prstGeom>
          <a:noFill/>
        </p:spPr>
        <p:txBody>
          <a:bodyPr wrap="square" rtlCol="0">
            <a:spAutoFit/>
          </a:bodyPr>
          <a:lstStyle/>
          <a:p>
            <a:pPr marL="0" lvl="1">
              <a:spcBef>
                <a:spcPts val="600"/>
              </a:spcBef>
            </a:pPr>
            <a:r>
              <a:rPr lang="en-US" altLang="zh-CN" sz="2000" dirty="0" err="1" smtClean="0"/>
              <a:t>L.type</a:t>
            </a:r>
            <a:r>
              <a:rPr lang="zh-CN" altLang="en-US" sz="2000" dirty="0"/>
              <a:t>是</a:t>
            </a:r>
            <a:r>
              <a:rPr lang="en-US" altLang="zh-CN" sz="2000" dirty="0"/>
              <a:t>L</a:t>
            </a:r>
            <a:r>
              <a:rPr lang="zh-CN" altLang="en-US" sz="2000" dirty="0"/>
              <a:t>生成的子数组的</a:t>
            </a:r>
            <a:r>
              <a:rPr lang="zh-CN" altLang="en-US" sz="2000" dirty="0" smtClean="0"/>
              <a:t>类型</a:t>
            </a:r>
            <a:endParaRPr lang="en-US" altLang="zh-CN" sz="2000" dirty="0" smtClean="0"/>
          </a:p>
          <a:p>
            <a:pPr marL="0" lvl="1">
              <a:spcBef>
                <a:spcPts val="600"/>
              </a:spcBef>
            </a:pPr>
            <a:r>
              <a:rPr lang="en-US" altLang="zh-CN" sz="2000" dirty="0" err="1" smtClean="0"/>
              <a:t>t.width</a:t>
            </a:r>
            <a:r>
              <a:rPr lang="zh-CN" altLang="en-US" sz="2000" dirty="0"/>
              <a:t>给</a:t>
            </a:r>
            <a:r>
              <a:rPr lang="zh-CN" altLang="en-US" sz="2000" dirty="0" smtClean="0"/>
              <a:t>出类型</a:t>
            </a:r>
            <a:r>
              <a:rPr lang="en-US" altLang="zh-CN" sz="2000" dirty="0" smtClean="0"/>
              <a:t>t</a:t>
            </a:r>
            <a:r>
              <a:rPr lang="zh-CN" altLang="en-US" sz="2000" dirty="0" smtClean="0"/>
              <a:t>的宽度</a:t>
            </a:r>
            <a:endParaRPr lang="en-US" altLang="zh-CN" sz="2000" dirty="0" smtClean="0"/>
          </a:p>
          <a:p>
            <a:pPr marL="0" lvl="1">
              <a:spcBef>
                <a:spcPts val="600"/>
              </a:spcBef>
            </a:pPr>
            <a:r>
              <a:rPr lang="en-US" altLang="zh-CN" sz="2000" dirty="0" err="1"/>
              <a:t>t.elem</a:t>
            </a:r>
            <a:r>
              <a:rPr lang="zh-CN" altLang="en-US" sz="2000" dirty="0"/>
              <a:t>给出其数组元素的类型</a:t>
            </a:r>
            <a:endParaRPr lang="en-US" altLang="zh-CN"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0963">
                                            <p:txEl>
                                              <p:pRg st="2" end="2"/>
                                            </p:txEl>
                                          </p:spTgt>
                                        </p:tgtEl>
                                        <p:attrNameLst>
                                          <p:attrName>style.visibility</p:attrName>
                                        </p:attrNameLst>
                                      </p:cBhvr>
                                      <p:to>
                                        <p:strVal val="visible"/>
                                      </p:to>
                                    </p:set>
                                    <p:animEffect transition="in" filter="dissolve">
                                      <p:cBhvr>
                                        <p:cTn id="7" dur="500"/>
                                        <p:tgtEl>
                                          <p:spTgt spid="4096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0963">
                                            <p:txEl>
                                              <p:pRg st="3" end="3"/>
                                            </p:txEl>
                                          </p:spTgt>
                                        </p:tgtEl>
                                        <p:attrNameLst>
                                          <p:attrName>style.visibility</p:attrName>
                                        </p:attrNameLst>
                                      </p:cBhvr>
                                      <p:to>
                                        <p:strVal val="visible"/>
                                      </p:to>
                                    </p:set>
                                    <p:animEffect transition="in" filter="dissolve">
                                      <p:cBhvr>
                                        <p:cTn id="12" dur="500"/>
                                        <p:tgtEl>
                                          <p:spTgt spid="4096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0963">
                                            <p:txEl>
                                              <p:pRg st="4" end="4"/>
                                            </p:txEl>
                                          </p:spTgt>
                                        </p:tgtEl>
                                        <p:attrNameLst>
                                          <p:attrName>style.visibility</p:attrName>
                                        </p:attrNameLst>
                                      </p:cBhvr>
                                      <p:to>
                                        <p:strVal val="visible"/>
                                      </p:to>
                                    </p:set>
                                    <p:animEffect transition="in" filter="dissolve">
                                      <p:cBhvr>
                                        <p:cTn id="17" dur="500"/>
                                        <p:tgtEl>
                                          <p:spTgt spid="4096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0963">
                                            <p:txEl>
                                              <p:pRg st="5" end="5"/>
                                            </p:txEl>
                                          </p:spTgt>
                                        </p:tgtEl>
                                        <p:attrNameLst>
                                          <p:attrName>style.visibility</p:attrName>
                                        </p:attrNameLst>
                                      </p:cBhvr>
                                      <p:to>
                                        <p:strVal val="visible"/>
                                      </p:to>
                                    </p:set>
                                    <p:animEffect transition="in" filter="dissolve">
                                      <p:cBhvr>
                                        <p:cTn id="22" dur="500"/>
                                        <p:tgtEl>
                                          <p:spTgt spid="409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8" name="Picture 2"/>
          <p:cNvPicPr>
            <a:picLocks noChangeAspect="1" noChangeArrowheads="1"/>
          </p:cNvPicPr>
          <p:nvPr/>
        </p:nvPicPr>
        <p:blipFill>
          <a:blip r:embed="rId1" cstate="print"/>
          <a:srcRect/>
          <a:stretch>
            <a:fillRect/>
          </a:stretch>
        </p:blipFill>
        <p:spPr bwMode="auto">
          <a:xfrm>
            <a:off x="375138" y="167785"/>
            <a:ext cx="6410688" cy="6572984"/>
          </a:xfrm>
          <a:prstGeom prst="rect">
            <a:avLst/>
          </a:prstGeom>
          <a:noFill/>
          <a:ln w="38100" algn="ctr">
            <a:noFill/>
            <a:miter lim="800000"/>
            <a:headEnd/>
            <a:tailEnd/>
          </a:ln>
        </p:spPr>
      </p:pic>
      <p:sp>
        <p:nvSpPr>
          <p:cNvPr id="4" name="圆角矩形标注 3"/>
          <p:cNvSpPr/>
          <p:nvPr/>
        </p:nvSpPr>
        <p:spPr>
          <a:xfrm>
            <a:off x="6927422" y="167785"/>
            <a:ext cx="2075902" cy="1313105"/>
          </a:xfrm>
          <a:prstGeom prst="wedgeRoundRectCallout">
            <a:avLst>
              <a:gd name="adj1" fmla="val -65936"/>
              <a:gd name="adj2" fmla="val 12184"/>
              <a:gd name="adj3" fmla="val 16667"/>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en-US" altLang="zh-CN" dirty="0" err="1">
                <a:solidFill>
                  <a:srgbClr val="0000FF"/>
                </a:solidFill>
              </a:rPr>
              <a:t>L.array.base</a:t>
            </a:r>
            <a:r>
              <a:rPr lang="zh-CN" altLang="en-US" dirty="0">
                <a:solidFill>
                  <a:srgbClr val="0000FF"/>
                </a:solidFill>
              </a:rPr>
              <a:t>为该数组的</a:t>
            </a:r>
            <a:r>
              <a:rPr lang="zh-CN" altLang="en-US" dirty="0" smtClean="0">
                <a:solidFill>
                  <a:srgbClr val="0000FF"/>
                </a:solidFill>
              </a:rPr>
              <a:t>基地址，</a:t>
            </a:r>
            <a:r>
              <a:rPr lang="en-US" altLang="zh-CN" dirty="0" err="1" smtClean="0">
                <a:solidFill>
                  <a:srgbClr val="0000FF"/>
                </a:solidFill>
              </a:rPr>
              <a:t>L.addr</a:t>
            </a:r>
            <a:r>
              <a:rPr lang="zh-CN" altLang="en-US" dirty="0" smtClean="0">
                <a:solidFill>
                  <a:srgbClr val="0000FF"/>
                </a:solidFill>
              </a:rPr>
              <a:t>保存数组</a:t>
            </a:r>
            <a:r>
              <a:rPr lang="zh-CN" altLang="en-US" dirty="0">
                <a:solidFill>
                  <a:srgbClr val="0000FF"/>
                </a:solidFill>
              </a:rPr>
              <a:t>引用的偏移</a:t>
            </a:r>
            <a:r>
              <a:rPr lang="zh-CN" altLang="en-US" dirty="0" smtClean="0">
                <a:solidFill>
                  <a:srgbClr val="0000FF"/>
                </a:solidFill>
              </a:rPr>
              <a:t>量</a:t>
            </a:r>
            <a:endParaRPr lang="en-US" altLang="zh-CN" dirty="0">
              <a:solidFill>
                <a:srgbClr val="0000FF"/>
              </a:solidFill>
            </a:endParaRPr>
          </a:p>
        </p:txBody>
      </p:sp>
      <p:sp>
        <p:nvSpPr>
          <p:cNvPr id="5" name="圆角矩形标注 4"/>
          <p:cNvSpPr/>
          <p:nvPr/>
        </p:nvSpPr>
        <p:spPr>
          <a:xfrm>
            <a:off x="6785826" y="1914524"/>
            <a:ext cx="2075902" cy="1074862"/>
          </a:xfrm>
          <a:prstGeom prst="wedgeRoundRectCallout">
            <a:avLst>
              <a:gd name="adj1" fmla="val -67630"/>
              <a:gd name="adj2" fmla="val 36179"/>
              <a:gd name="adj3" fmla="val 16667"/>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zh-CN" altLang="en-US" dirty="0" smtClean="0">
                <a:solidFill>
                  <a:srgbClr val="0000FF"/>
                </a:solidFill>
              </a:rPr>
              <a:t>将</a:t>
            </a:r>
            <a:r>
              <a:rPr lang="en-US" altLang="zh-CN" dirty="0" smtClean="0">
                <a:solidFill>
                  <a:srgbClr val="0000FF"/>
                </a:solidFill>
              </a:rPr>
              <a:t>L</a:t>
            </a:r>
            <a:r>
              <a:rPr lang="zh-CN" altLang="en-US" dirty="0" smtClean="0">
                <a:solidFill>
                  <a:srgbClr val="0000FF"/>
                </a:solidFill>
              </a:rPr>
              <a:t>所指位置上的值复制到一个新的临时变量中</a:t>
            </a:r>
            <a:endParaRPr lang="en-US" altLang="zh-CN"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内容占位符 2"/>
          <p:cNvSpPr>
            <a:spLocks noGrp="1"/>
          </p:cNvSpPr>
          <p:nvPr>
            <p:ph idx="4294967295"/>
          </p:nvPr>
        </p:nvSpPr>
        <p:spPr>
          <a:xfrm>
            <a:off x="519112" y="234462"/>
            <a:ext cx="7886700" cy="4430224"/>
          </a:xfrm>
        </p:spPr>
        <p:txBody>
          <a:bodyPr>
            <a:normAutofit/>
          </a:bodyPr>
          <a:lstStyle/>
          <a:p>
            <a:r>
              <a:rPr lang="zh-CN" altLang="en-US" sz="2400" dirty="0" smtClean="0"/>
              <a:t>假设</a:t>
            </a:r>
            <a:r>
              <a:rPr lang="en-US" altLang="zh-CN" sz="2400" dirty="0" smtClean="0"/>
              <a:t>a</a:t>
            </a:r>
            <a:r>
              <a:rPr lang="zh-CN" altLang="en-US" sz="2400" dirty="0" smtClean="0"/>
              <a:t>是一个</a:t>
            </a:r>
            <a:r>
              <a:rPr lang="en-US" altLang="zh-CN" sz="2400" dirty="0" smtClean="0"/>
              <a:t>2*3</a:t>
            </a:r>
            <a:r>
              <a:rPr lang="zh-CN" altLang="en-US" sz="2400" dirty="0" smtClean="0"/>
              <a:t>的整数数组，</a:t>
            </a:r>
            <a:r>
              <a:rPr lang="en-US" altLang="zh-CN" sz="2400" dirty="0" smtClean="0"/>
              <a:t>c</a:t>
            </a:r>
            <a:r>
              <a:rPr lang="zh-CN" altLang="en-US" sz="2400" dirty="0" smtClean="0"/>
              <a:t>、</a:t>
            </a:r>
            <a:r>
              <a:rPr lang="en-US" altLang="zh-CN" sz="2400" dirty="0" err="1" smtClean="0"/>
              <a:t>i</a:t>
            </a:r>
            <a:r>
              <a:rPr lang="zh-CN" altLang="en-US" sz="2400" dirty="0" smtClean="0"/>
              <a:t>、</a:t>
            </a:r>
            <a:r>
              <a:rPr lang="en-US" altLang="zh-CN" sz="2400" dirty="0" smtClean="0"/>
              <a:t>j</a:t>
            </a:r>
            <a:r>
              <a:rPr lang="zh-CN" altLang="en-US" sz="2400" dirty="0" smtClean="0"/>
              <a:t>都是整数。</a:t>
            </a:r>
            <a:endParaRPr lang="en-US" altLang="zh-CN" sz="2400" dirty="0" smtClean="0"/>
          </a:p>
          <a:p>
            <a:r>
              <a:rPr lang="zh-CN" altLang="en-US" sz="2400" dirty="0" smtClean="0"/>
              <a:t>基于数组引用的翻译方案，表达式</a:t>
            </a:r>
            <a:r>
              <a:rPr lang="en-US" altLang="zh-CN" sz="2400" dirty="0" err="1" smtClean="0"/>
              <a:t>c+a</a:t>
            </a:r>
            <a:r>
              <a:rPr lang="en-US" altLang="zh-CN" sz="2400" dirty="0" smtClean="0"/>
              <a:t>[</a:t>
            </a:r>
            <a:r>
              <a:rPr lang="en-US" altLang="zh-CN" sz="2400" dirty="0" err="1" smtClean="0"/>
              <a:t>i</a:t>
            </a:r>
            <a:r>
              <a:rPr lang="en-US" altLang="zh-CN" sz="2400" dirty="0" smtClean="0"/>
              <a:t>][j]</a:t>
            </a:r>
            <a:r>
              <a:rPr lang="zh-CN" altLang="en-US" sz="2400" dirty="0" smtClean="0"/>
              <a:t>的注释分析树及三地址代码序列如下：</a:t>
            </a:r>
            <a:endParaRPr lang="en-US" altLang="zh-CN" sz="2400" dirty="0" smtClean="0"/>
          </a:p>
        </p:txBody>
      </p:sp>
      <p:pic>
        <p:nvPicPr>
          <p:cNvPr id="43012" name="Picture 2"/>
          <p:cNvPicPr>
            <a:picLocks noChangeAspect="1" noChangeArrowheads="1"/>
          </p:cNvPicPr>
          <p:nvPr/>
        </p:nvPicPr>
        <p:blipFill rotWithShape="1">
          <a:blip r:embed="rId1" cstate="print"/>
          <a:srcRect l="1466" r="35899" b="10945"/>
          <a:stretch>
            <a:fillRect/>
          </a:stretch>
        </p:blipFill>
        <p:spPr bwMode="auto">
          <a:xfrm>
            <a:off x="175875" y="1723292"/>
            <a:ext cx="8229937" cy="4925502"/>
          </a:xfrm>
          <a:prstGeom prst="rect">
            <a:avLst/>
          </a:prstGeom>
          <a:noFill/>
          <a:ln w="38100" algn="ctr">
            <a:noFill/>
            <a:miter lim="800000"/>
            <a:headEnd/>
            <a:tailEnd/>
          </a:ln>
        </p:spPr>
      </p:pic>
      <p:pic>
        <p:nvPicPr>
          <p:cNvPr id="5" name="Picture 2"/>
          <p:cNvPicPr>
            <a:picLocks noChangeAspect="1" noChangeArrowheads="1"/>
          </p:cNvPicPr>
          <p:nvPr/>
        </p:nvPicPr>
        <p:blipFill rotWithShape="1">
          <a:blip r:embed="rId1" cstate="print"/>
          <a:srcRect l="76830" t="40800" r="6221" b="21647"/>
          <a:stretch>
            <a:fillRect/>
          </a:stretch>
        </p:blipFill>
        <p:spPr bwMode="auto">
          <a:xfrm>
            <a:off x="6978865" y="1233000"/>
            <a:ext cx="1770184" cy="1650878"/>
          </a:xfrm>
          <a:prstGeom prst="rect">
            <a:avLst/>
          </a:prstGeom>
          <a:noFill/>
          <a:ln w="38100" algn="ctr">
            <a:noFill/>
            <a:miter lim="800000"/>
            <a:headEnd/>
            <a:tailEnd/>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本章内容</a:t>
            </a:r>
            <a:endParaRPr lang="zh-CN" altLang="en-US" dirty="0"/>
          </a:p>
        </p:txBody>
      </p:sp>
      <p:sp>
        <p:nvSpPr>
          <p:cNvPr id="3" name="内容占位符 2"/>
          <p:cNvSpPr>
            <a:spLocks noGrp="1"/>
          </p:cNvSpPr>
          <p:nvPr>
            <p:ph idx="1"/>
          </p:nvPr>
        </p:nvSpPr>
        <p:spPr>
          <a:xfrm>
            <a:off x="628650" y="1825625"/>
            <a:ext cx="7886700" cy="4915144"/>
          </a:xfrm>
        </p:spPr>
        <p:txBody>
          <a:bodyPr/>
          <a:lstStyle/>
          <a:p>
            <a:r>
              <a:rPr lang="zh-CN" altLang="en-US" dirty="0"/>
              <a:t>介绍几种常用的</a:t>
            </a:r>
            <a:r>
              <a:rPr lang="zh-CN" altLang="en-US" dirty="0" smtClean="0"/>
              <a:t>中间代码表示 </a:t>
            </a:r>
            <a:r>
              <a:rPr lang="zh-CN" altLang="en-US" dirty="0" smtClean="0">
                <a:solidFill>
                  <a:srgbClr val="FF0000"/>
                </a:solidFill>
                <a:sym typeface="Wingdings 2" panose="05020102010507070707" pitchFamily="18" charset="2"/>
              </a:rPr>
              <a:t></a:t>
            </a:r>
            <a:endParaRPr lang="en-US" altLang="zh-CN" dirty="0" smtClean="0">
              <a:solidFill>
                <a:srgbClr val="FF0000"/>
              </a:solidFill>
            </a:endParaRPr>
          </a:p>
          <a:p>
            <a:pPr lvl="1"/>
            <a:r>
              <a:rPr lang="zh-CN" altLang="en-US" dirty="0"/>
              <a:t>抽象语法</a:t>
            </a:r>
            <a:r>
              <a:rPr lang="zh-CN" altLang="en-US" dirty="0" smtClean="0"/>
              <a:t>树（上一章已介绍） </a:t>
            </a:r>
            <a:endParaRPr lang="en-US" altLang="zh-CN" dirty="0" smtClean="0"/>
          </a:p>
          <a:p>
            <a:pPr lvl="1"/>
            <a:r>
              <a:rPr lang="zh-CN" altLang="en-US" dirty="0" smtClean="0"/>
              <a:t>有</a:t>
            </a:r>
            <a:r>
              <a:rPr lang="zh-CN" altLang="en-US" dirty="0"/>
              <a:t>向无环</a:t>
            </a:r>
            <a:r>
              <a:rPr lang="zh-CN" altLang="en-US" dirty="0" smtClean="0"/>
              <a:t>图</a:t>
            </a:r>
            <a:endParaRPr lang="en-US" altLang="zh-CN" dirty="0" smtClean="0"/>
          </a:p>
          <a:p>
            <a:pPr lvl="1"/>
            <a:r>
              <a:rPr lang="zh-CN" altLang="en-US" dirty="0" smtClean="0"/>
              <a:t>三</a:t>
            </a:r>
            <a:r>
              <a:rPr lang="zh-CN" altLang="en-US" dirty="0"/>
              <a:t>地址</a:t>
            </a:r>
            <a:r>
              <a:rPr lang="zh-CN" altLang="en-US" dirty="0" smtClean="0"/>
              <a:t>代码</a:t>
            </a:r>
            <a:endParaRPr lang="en-US" altLang="zh-CN" dirty="0" smtClean="0"/>
          </a:p>
          <a:p>
            <a:pPr lvl="2"/>
            <a:endParaRPr lang="en-US" altLang="zh-CN" dirty="0" smtClean="0"/>
          </a:p>
          <a:p>
            <a:r>
              <a:rPr lang="zh-CN" altLang="en-US" dirty="0" smtClean="0"/>
              <a:t>用</a:t>
            </a:r>
            <a:r>
              <a:rPr lang="zh-CN" altLang="en-US" dirty="0"/>
              <a:t>语法制导定义和翻译方案来说明源语言的各种构造怎样被翻译成</a:t>
            </a:r>
            <a:r>
              <a:rPr lang="zh-CN" altLang="en-US" dirty="0" smtClean="0"/>
              <a:t>中间表示</a:t>
            </a:r>
            <a:endParaRPr lang="en-US" altLang="zh-CN" dirty="0" smtClean="0"/>
          </a:p>
          <a:p>
            <a:pPr lvl="1"/>
            <a:r>
              <a:rPr lang="zh-CN" altLang="en-US" dirty="0" smtClean="0"/>
              <a:t>声明（和类型）</a:t>
            </a:r>
            <a:r>
              <a:rPr lang="zh-CN" altLang="en-US" dirty="0">
                <a:solidFill>
                  <a:srgbClr val="FF0000"/>
                </a:solidFill>
                <a:sym typeface="Wingdings 2" panose="05020102010507070707" pitchFamily="18" charset="2"/>
              </a:rPr>
              <a:t> </a:t>
            </a:r>
            <a:endParaRPr lang="en-US" altLang="zh-CN" dirty="0" smtClean="0"/>
          </a:p>
          <a:p>
            <a:pPr lvl="1"/>
            <a:r>
              <a:rPr lang="zh-CN" altLang="en-US" dirty="0" smtClean="0"/>
              <a:t>表达式和赋值 </a:t>
            </a:r>
            <a:r>
              <a:rPr lang="zh-CN" altLang="en-US" dirty="0">
                <a:solidFill>
                  <a:srgbClr val="FF0000"/>
                </a:solidFill>
                <a:sym typeface="Wingdings 2" panose="05020102010507070707" pitchFamily="18" charset="2"/>
              </a:rPr>
              <a:t></a:t>
            </a:r>
            <a:endParaRPr lang="en-US" altLang="zh-CN" dirty="0" smtClean="0"/>
          </a:p>
          <a:p>
            <a:pPr lvl="1"/>
            <a:r>
              <a:rPr lang="zh-CN" altLang="en-US" dirty="0" smtClean="0"/>
              <a:t>类型检查和类型转换</a:t>
            </a:r>
            <a:endParaRPr lang="en-US" altLang="zh-CN" dirty="0" smtClean="0"/>
          </a:p>
          <a:p>
            <a:pPr lvl="1"/>
            <a:r>
              <a:rPr lang="zh-CN" altLang="en-US" dirty="0" smtClean="0"/>
              <a:t>控制流</a:t>
            </a:r>
            <a:endParaRPr lang="en-US" altLang="zh-CN" dirty="0" smtClean="0"/>
          </a:p>
          <a:p>
            <a:pPr lvl="1"/>
            <a:r>
              <a:rPr lang="zh-CN" altLang="en-US" dirty="0"/>
              <a:t>过程</a:t>
            </a:r>
            <a:endParaRPr lang="zh-CN" alt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zh-CN" altLang="en-US" smtClean="0"/>
              <a:t>类型检查</a:t>
            </a:r>
            <a:endParaRPr lang="zh-CN" altLang="en-US" smtClean="0"/>
          </a:p>
        </p:txBody>
      </p:sp>
      <p:sp>
        <p:nvSpPr>
          <p:cNvPr id="3" name="内容占位符 2"/>
          <p:cNvSpPr>
            <a:spLocks noGrp="1"/>
          </p:cNvSpPr>
          <p:nvPr>
            <p:ph idx="1"/>
          </p:nvPr>
        </p:nvSpPr>
        <p:spPr>
          <a:xfrm>
            <a:off x="628650" y="1825624"/>
            <a:ext cx="7886700" cy="4797913"/>
          </a:xfrm>
        </p:spPr>
        <p:txBody>
          <a:bodyPr>
            <a:normAutofit/>
          </a:bodyPr>
          <a:lstStyle/>
          <a:p>
            <a:r>
              <a:rPr lang="zh-CN" altLang="en-US" dirty="0" smtClean="0"/>
              <a:t>类型检查</a:t>
            </a:r>
            <a:endParaRPr lang="en-US" altLang="zh-CN" dirty="0" smtClean="0"/>
          </a:p>
          <a:p>
            <a:pPr lvl="1"/>
            <a:r>
              <a:rPr lang="zh-CN" altLang="en-US" dirty="0" smtClean="0"/>
              <a:t>确定源程序每个程序构造的类型表达式</a:t>
            </a:r>
            <a:endParaRPr lang="en-US" altLang="zh-CN" dirty="0" smtClean="0"/>
          </a:p>
          <a:p>
            <a:pPr lvl="1"/>
            <a:r>
              <a:rPr lang="zh-CN" altLang="en-US" dirty="0" smtClean="0"/>
              <a:t>确定这些类型表达式是否满足一组逻辑规则</a:t>
            </a:r>
            <a:endParaRPr lang="en-US" altLang="zh-CN" dirty="0" smtClean="0"/>
          </a:p>
          <a:p>
            <a:pPr lvl="1"/>
            <a:r>
              <a:rPr lang="zh-CN" altLang="en-US" dirty="0" smtClean="0"/>
              <a:t>这些规则称为源语言的类型系统</a:t>
            </a:r>
            <a:endParaRPr lang="en-US" altLang="zh-CN" dirty="0" smtClean="0"/>
          </a:p>
          <a:p>
            <a:pPr lvl="3"/>
            <a:endParaRPr lang="en-US" altLang="zh-CN" dirty="0" smtClean="0"/>
          </a:p>
          <a:p>
            <a:r>
              <a:rPr lang="zh-CN" altLang="en-US" dirty="0" smtClean="0"/>
              <a:t>类型检查可以分为动态和静态两种</a:t>
            </a:r>
            <a:endParaRPr lang="zh-CN" altLang="en-US" dirty="0" smtClean="0"/>
          </a:p>
          <a:p>
            <a:pPr lvl="1"/>
            <a:r>
              <a:rPr lang="zh-CN" altLang="en-US" dirty="0" smtClean="0"/>
              <a:t>动态检查在运行时刻完成</a:t>
            </a:r>
            <a:endParaRPr lang="zh-CN" altLang="en-US" dirty="0" smtClean="0"/>
          </a:p>
          <a:p>
            <a:pPr lvl="1"/>
            <a:r>
              <a:rPr lang="zh-CN" altLang="en-US" dirty="0" smtClean="0"/>
              <a:t>静态检查在编译时刻完成</a:t>
            </a:r>
            <a:endParaRPr lang="en-US" altLang="zh-CN" dirty="0" smtClean="0"/>
          </a:p>
          <a:p>
            <a:pPr lvl="3"/>
            <a:endParaRPr lang="en-US" altLang="zh-CN" dirty="0" smtClean="0"/>
          </a:p>
          <a:p>
            <a:r>
              <a:rPr lang="zh-CN" altLang="en-US" dirty="0" smtClean="0"/>
              <a:t>类型检查能够发现程序中的一些错误</a:t>
            </a:r>
            <a:endParaRPr lang="en-US" altLang="zh-CN" dirty="0" smtClean="0"/>
          </a:p>
          <a:p>
            <a:pPr lvl="1"/>
            <a:r>
              <a:rPr lang="zh-CN" altLang="en-US" dirty="0" smtClean="0"/>
              <a:t>哪些错误？</a:t>
            </a:r>
            <a:endParaRPr lang="en-US" altLang="zh-CN" dirty="0" smtClean="0"/>
          </a:p>
          <a:p>
            <a:pPr lvl="1"/>
            <a:endParaRPr lang="en-US" altLang="zh-CN" dirty="0" smtClean="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dissolve">
                                      <p:cBhvr>
                                        <p:cTn id="7" dur="500"/>
                                        <p:tgtEl>
                                          <p:spTgt spid="3">
                                            <p:txEl>
                                              <p:pRg st="9" end="9"/>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0" end="10"/>
                                            </p:txEl>
                                          </p:spTgt>
                                        </p:tgtEl>
                                        <p:attrNameLst>
                                          <p:attrName>style.visibility</p:attrName>
                                        </p:attrNameLst>
                                      </p:cBhvr>
                                      <p:to>
                                        <p:strVal val="visible"/>
                                      </p:to>
                                    </p:set>
                                    <p:animEffect transition="in" filter="dissolve">
                                      <p:cBhvr>
                                        <p:cTn id="1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zh-CN" altLang="en-US" dirty="0" smtClean="0"/>
              <a:t>类型在编程语言中的作用</a:t>
            </a:r>
            <a:endParaRPr lang="zh-CN" altLang="en-US" dirty="0" smtClean="0"/>
          </a:p>
        </p:txBody>
      </p:sp>
      <p:sp>
        <p:nvSpPr>
          <p:cNvPr id="876547" name="Rectangle 3"/>
          <p:cNvSpPr>
            <a:spLocks noGrp="1" noChangeArrowheads="1"/>
          </p:cNvSpPr>
          <p:nvPr>
            <p:ph type="body" idx="1"/>
          </p:nvPr>
        </p:nvSpPr>
        <p:spPr/>
        <p:txBody>
          <a:bodyPr/>
          <a:lstStyle/>
          <a:p>
            <a:pPr marL="0" indent="0">
              <a:buNone/>
            </a:pPr>
            <a:r>
              <a:rPr lang="zh-CN" altLang="en-US" dirty="0" smtClean="0"/>
              <a:t>首先介绍</a:t>
            </a:r>
            <a:r>
              <a:rPr lang="zh-CN" altLang="en-US" dirty="0"/>
              <a:t>一些和程序运行有联系的概念</a:t>
            </a:r>
            <a:endParaRPr lang="zh-CN" altLang="en-US" dirty="0"/>
          </a:p>
          <a:p>
            <a:pPr marL="0" indent="0">
              <a:buNone/>
            </a:pPr>
            <a:r>
              <a:rPr lang="en-US" altLang="zh-CN" dirty="0" smtClean="0"/>
              <a:t>1</a:t>
            </a:r>
            <a:r>
              <a:rPr lang="zh-CN" altLang="en-US" dirty="0" smtClean="0"/>
              <a:t>、程序运行时的执行错误分成两类</a:t>
            </a:r>
            <a:endParaRPr lang="zh-CN" altLang="en-US" dirty="0" smtClean="0"/>
          </a:p>
          <a:p>
            <a:r>
              <a:rPr lang="zh-CN" altLang="en-US" dirty="0" smtClean="0"/>
              <a:t>会被捕获的错误（</a:t>
            </a:r>
            <a:r>
              <a:rPr lang="en-US" altLang="zh-CN" dirty="0" smtClean="0"/>
              <a:t>trapped error）</a:t>
            </a:r>
            <a:endParaRPr lang="en-US" altLang="zh-CN" dirty="0" smtClean="0"/>
          </a:p>
          <a:p>
            <a:pPr lvl="1"/>
            <a:r>
              <a:rPr lang="zh-CN" altLang="en-US" dirty="0" smtClean="0"/>
              <a:t>例：非法指令错误、非法内存访问、除数为零</a:t>
            </a:r>
            <a:endParaRPr lang="zh-CN" altLang="en-US" dirty="0" smtClean="0"/>
          </a:p>
          <a:p>
            <a:pPr lvl="1"/>
            <a:r>
              <a:rPr lang="zh-CN" altLang="en-US" dirty="0" smtClean="0"/>
              <a:t>引起计算立即停止</a:t>
            </a:r>
            <a:endParaRPr lang="zh-CN" altLang="en-US" dirty="0" smtClean="0"/>
          </a:p>
          <a:p>
            <a:r>
              <a:rPr lang="zh-CN" altLang="en-US" dirty="0" smtClean="0"/>
              <a:t>不会被捕获的错误（</a:t>
            </a:r>
            <a:r>
              <a:rPr lang="en-US" altLang="zh-CN" dirty="0" err="1" smtClean="0"/>
              <a:t>untrapped</a:t>
            </a:r>
            <a:r>
              <a:rPr lang="en-US" altLang="zh-CN" dirty="0" smtClean="0"/>
              <a:t> error） </a:t>
            </a:r>
            <a:endParaRPr lang="en-US" altLang="zh-CN" dirty="0" smtClean="0"/>
          </a:p>
          <a:p>
            <a:pPr lvl="1"/>
            <a:r>
              <a:rPr lang="zh-CN" altLang="en-US" dirty="0" smtClean="0"/>
              <a:t>例：下标变量的访问越过了数组的末端</a:t>
            </a:r>
            <a:endParaRPr lang="zh-CN" altLang="en-US" dirty="0" smtClean="0"/>
          </a:p>
          <a:p>
            <a:pPr lvl="1"/>
            <a:r>
              <a:rPr lang="zh-CN" altLang="en-US" dirty="0" smtClean="0"/>
              <a:t>例：跳到一个错误的地址，该地址开始的内存正好代表一个指令序列 </a:t>
            </a:r>
            <a:endParaRPr lang="zh-CN" altLang="en-US" dirty="0" smtClean="0"/>
          </a:p>
          <a:p>
            <a:pPr lvl="1"/>
            <a:r>
              <a:rPr lang="zh-CN" altLang="en-US" dirty="0" smtClean="0"/>
              <a:t>错误可能会有一段时间未引起注意 </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76547">
                                            <p:txEl>
                                              <p:pRg st="1" end="1"/>
                                            </p:txEl>
                                          </p:spTgt>
                                        </p:tgtEl>
                                        <p:attrNameLst>
                                          <p:attrName>style.visibility</p:attrName>
                                        </p:attrNameLst>
                                      </p:cBhvr>
                                      <p:to>
                                        <p:strVal val="visible"/>
                                      </p:to>
                                    </p:set>
                                    <p:animEffect transition="in" filter="box(in)">
                                      <p:cBhvr>
                                        <p:cTn id="7" dur="500"/>
                                        <p:tgtEl>
                                          <p:spTgt spid="876547">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876547">
                                            <p:txEl>
                                              <p:pRg st="2" end="2"/>
                                            </p:txEl>
                                          </p:spTgt>
                                        </p:tgtEl>
                                        <p:attrNameLst>
                                          <p:attrName>style.visibility</p:attrName>
                                        </p:attrNameLst>
                                      </p:cBhvr>
                                      <p:to>
                                        <p:strVal val="visible"/>
                                      </p:to>
                                    </p:set>
                                    <p:animEffect transition="in" filter="box(in)">
                                      <p:cBhvr>
                                        <p:cTn id="10" dur="500"/>
                                        <p:tgtEl>
                                          <p:spTgt spid="876547">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876547">
                                            <p:txEl>
                                              <p:pRg st="3" end="3"/>
                                            </p:txEl>
                                          </p:spTgt>
                                        </p:tgtEl>
                                        <p:attrNameLst>
                                          <p:attrName>style.visibility</p:attrName>
                                        </p:attrNameLst>
                                      </p:cBhvr>
                                      <p:to>
                                        <p:strVal val="visible"/>
                                      </p:to>
                                    </p:set>
                                    <p:animEffect transition="in" filter="box(in)">
                                      <p:cBhvr>
                                        <p:cTn id="13" dur="500"/>
                                        <p:tgtEl>
                                          <p:spTgt spid="876547">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876547">
                                            <p:txEl>
                                              <p:pRg st="4" end="4"/>
                                            </p:txEl>
                                          </p:spTgt>
                                        </p:tgtEl>
                                        <p:attrNameLst>
                                          <p:attrName>style.visibility</p:attrName>
                                        </p:attrNameLst>
                                      </p:cBhvr>
                                      <p:to>
                                        <p:strVal val="visible"/>
                                      </p:to>
                                    </p:set>
                                    <p:animEffect transition="in" filter="box(in)">
                                      <p:cBhvr>
                                        <p:cTn id="18" dur="500"/>
                                        <p:tgtEl>
                                          <p:spTgt spid="876547">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876547">
                                            <p:txEl>
                                              <p:pRg st="5" end="5"/>
                                            </p:txEl>
                                          </p:spTgt>
                                        </p:tgtEl>
                                        <p:attrNameLst>
                                          <p:attrName>style.visibility</p:attrName>
                                        </p:attrNameLst>
                                      </p:cBhvr>
                                      <p:to>
                                        <p:strVal val="visible"/>
                                      </p:to>
                                    </p:set>
                                    <p:animEffect transition="in" filter="box(in)">
                                      <p:cBhvr>
                                        <p:cTn id="23" dur="500"/>
                                        <p:tgtEl>
                                          <p:spTgt spid="876547">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876547">
                                            <p:txEl>
                                              <p:pRg st="6" end="6"/>
                                            </p:txEl>
                                          </p:spTgt>
                                        </p:tgtEl>
                                        <p:attrNameLst>
                                          <p:attrName>style.visibility</p:attrName>
                                        </p:attrNameLst>
                                      </p:cBhvr>
                                      <p:to>
                                        <p:strVal val="visible"/>
                                      </p:to>
                                    </p:set>
                                    <p:animEffect transition="in" filter="box(in)">
                                      <p:cBhvr>
                                        <p:cTn id="28" dur="500"/>
                                        <p:tgtEl>
                                          <p:spTgt spid="876547">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876547">
                                            <p:txEl>
                                              <p:pRg st="7" end="7"/>
                                            </p:txEl>
                                          </p:spTgt>
                                        </p:tgtEl>
                                        <p:attrNameLst>
                                          <p:attrName>style.visibility</p:attrName>
                                        </p:attrNameLst>
                                      </p:cBhvr>
                                      <p:to>
                                        <p:strVal val="visible"/>
                                      </p:to>
                                    </p:set>
                                    <p:animEffect transition="in" filter="box(in)">
                                      <p:cBhvr>
                                        <p:cTn id="33" dur="500"/>
                                        <p:tgtEl>
                                          <p:spTgt spid="876547">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nodeType="clickEffect">
                                  <p:stCondLst>
                                    <p:cond delay="0"/>
                                  </p:stCondLst>
                                  <p:childTnLst>
                                    <p:set>
                                      <p:cBhvr>
                                        <p:cTn id="37" dur="1" fill="hold">
                                          <p:stCondLst>
                                            <p:cond delay="0"/>
                                          </p:stCondLst>
                                        </p:cTn>
                                        <p:tgtEl>
                                          <p:spTgt spid="876547">
                                            <p:txEl>
                                              <p:pRg st="8" end="8"/>
                                            </p:txEl>
                                          </p:spTgt>
                                        </p:tgtEl>
                                        <p:attrNameLst>
                                          <p:attrName>style.visibility</p:attrName>
                                        </p:attrNameLst>
                                      </p:cBhvr>
                                      <p:to>
                                        <p:strVal val="visible"/>
                                      </p:to>
                                    </p:set>
                                    <p:animEffect transition="in" filter="box(in)">
                                      <p:cBhvr>
                                        <p:cTn id="38" dur="500"/>
                                        <p:tgtEl>
                                          <p:spTgt spid="8765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dirty="0" smtClean="0"/>
              <a:t>类型在编程语言中的作用</a:t>
            </a:r>
            <a:endParaRPr lang="zh-CN" altLang="en-US" dirty="0" smtClean="0"/>
          </a:p>
        </p:txBody>
      </p:sp>
      <p:sp>
        <p:nvSpPr>
          <p:cNvPr id="1329155" name="Rectangle 3"/>
          <p:cNvSpPr>
            <a:spLocks noGrp="1" noChangeArrowheads="1"/>
          </p:cNvSpPr>
          <p:nvPr>
            <p:ph type="body" idx="1"/>
          </p:nvPr>
        </p:nvSpPr>
        <p:spPr>
          <a:xfrm>
            <a:off x="628650" y="1614610"/>
            <a:ext cx="7886700" cy="5184776"/>
          </a:xfrm>
        </p:spPr>
        <p:txBody>
          <a:bodyPr>
            <a:normAutofit/>
          </a:bodyPr>
          <a:lstStyle/>
          <a:p>
            <a:pPr marL="0" indent="0">
              <a:buNone/>
            </a:pPr>
            <a:r>
              <a:rPr lang="en-US" altLang="zh-CN" dirty="0" smtClean="0"/>
              <a:t>2</a:t>
            </a:r>
            <a:r>
              <a:rPr lang="zh-CN" altLang="en-US" dirty="0" smtClean="0"/>
              <a:t>、良行为的程序</a:t>
            </a:r>
            <a:endParaRPr lang="zh-CN" altLang="en-US" dirty="0" smtClean="0"/>
          </a:p>
          <a:p>
            <a:pPr lvl="1"/>
            <a:r>
              <a:rPr lang="zh-CN" altLang="en-US" dirty="0" smtClean="0"/>
              <a:t>不同场合对良行为的定义略有区别</a:t>
            </a:r>
            <a:endParaRPr lang="zh-CN" altLang="en-US" dirty="0" smtClean="0"/>
          </a:p>
          <a:p>
            <a:pPr lvl="1"/>
            <a:r>
              <a:rPr lang="zh-CN" altLang="en-US" dirty="0" smtClean="0"/>
              <a:t>例如，没有任何不会被捕获错误的程序</a:t>
            </a:r>
            <a:endParaRPr lang="zh-CN" altLang="en-US" dirty="0" smtClean="0"/>
          </a:p>
          <a:p>
            <a:pPr marL="0" indent="0">
              <a:buNone/>
            </a:pPr>
            <a:r>
              <a:rPr lang="en-US" altLang="zh-CN" dirty="0" smtClean="0"/>
              <a:t>3</a:t>
            </a:r>
            <a:r>
              <a:rPr lang="zh-CN" altLang="en-US" dirty="0" smtClean="0"/>
              <a:t>、安全语言</a:t>
            </a:r>
            <a:endParaRPr lang="zh-CN" altLang="en-US" dirty="0" smtClean="0"/>
          </a:p>
          <a:p>
            <a:pPr lvl="1"/>
            <a:r>
              <a:rPr lang="zh-CN" altLang="en-US" dirty="0" smtClean="0"/>
              <a:t>任何合法程序都是良行为的</a:t>
            </a:r>
            <a:endParaRPr lang="zh-CN" altLang="en-US" dirty="0" smtClean="0"/>
          </a:p>
          <a:p>
            <a:pPr lvl="1"/>
            <a:r>
              <a:rPr lang="zh-CN" altLang="en-US" dirty="0" smtClean="0"/>
              <a:t>通常是设计一个类型系统，通过静态的类型检查来拒绝不会被捕获错误</a:t>
            </a:r>
            <a:endParaRPr lang="zh-CN" altLang="en-US" dirty="0" smtClean="0"/>
          </a:p>
          <a:p>
            <a:pPr lvl="1"/>
            <a:r>
              <a:rPr lang="zh-CN" altLang="en-US" dirty="0" smtClean="0"/>
              <a:t>但是，设计一个类型系统，它正好只拒绝不会被捕获错误是非常困难的</a:t>
            </a:r>
            <a:endParaRPr lang="en-US" altLang="zh-CN" dirty="0" smtClean="0"/>
          </a:p>
          <a:p>
            <a:pPr lvl="1"/>
            <a:r>
              <a:rPr lang="zh-CN" altLang="en-US" dirty="0"/>
              <a:t>禁止错误（</a:t>
            </a:r>
            <a:r>
              <a:rPr lang="en-US" altLang="zh-CN" dirty="0"/>
              <a:t>forbidden error</a:t>
            </a:r>
            <a:r>
              <a:rPr lang="en-US" altLang="zh-CN" dirty="0" smtClean="0"/>
              <a:t>）</a:t>
            </a:r>
            <a:r>
              <a:rPr lang="zh-CN" altLang="en-US" dirty="0" smtClean="0"/>
              <a:t>：不会</a:t>
            </a:r>
            <a:r>
              <a:rPr lang="zh-CN" altLang="en-US" dirty="0"/>
              <a:t>被捕获错误集合 + 会被捕获错误的一个子集</a:t>
            </a:r>
            <a:endParaRPr lang="zh-CN" altLang="en-US" dirty="0"/>
          </a:p>
          <a:p>
            <a:pPr lvl="1"/>
            <a:r>
              <a:rPr lang="zh-CN" altLang="en-US" dirty="0"/>
              <a:t>为语言设计类型系统的</a:t>
            </a:r>
            <a:r>
              <a:rPr lang="zh-CN" altLang="en-US" b="1" dirty="0"/>
              <a:t>目标</a:t>
            </a:r>
            <a:r>
              <a:rPr lang="zh-CN" altLang="en-US" dirty="0"/>
              <a:t>是在排除禁止</a:t>
            </a:r>
            <a:r>
              <a:rPr lang="zh-CN" altLang="en-US" dirty="0" smtClean="0"/>
              <a:t>错误</a:t>
            </a:r>
            <a:endParaRPr lang="en-US" altLang="zh-CN" dirty="0" smtClean="0"/>
          </a:p>
          <a:p>
            <a:pPr lvl="1"/>
            <a:r>
              <a:rPr lang="zh-CN" altLang="en-US" dirty="0" smtClean="0"/>
              <a:t>良</a:t>
            </a:r>
            <a:r>
              <a:rPr lang="zh-CN" altLang="en-US" dirty="0"/>
              <a:t>行为程序和安全语言也可基于禁止错误来定义</a:t>
            </a:r>
            <a:endParaRPr lang="zh-CN" altLang="en-US" dirty="0"/>
          </a:p>
          <a:p>
            <a:pPr lvl="1"/>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329155">
                                            <p:txEl>
                                              <p:pRg st="3" end="3"/>
                                            </p:txEl>
                                          </p:spTgt>
                                        </p:tgtEl>
                                        <p:attrNameLst>
                                          <p:attrName>style.visibility</p:attrName>
                                        </p:attrNameLst>
                                      </p:cBhvr>
                                      <p:to>
                                        <p:strVal val="visible"/>
                                      </p:to>
                                    </p:set>
                                    <p:animEffect transition="in" filter="box(in)">
                                      <p:cBhvr>
                                        <p:cTn id="7" dur="500"/>
                                        <p:tgtEl>
                                          <p:spTgt spid="1329155">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329155">
                                            <p:txEl>
                                              <p:pRg st="4" end="4"/>
                                            </p:txEl>
                                          </p:spTgt>
                                        </p:tgtEl>
                                        <p:attrNameLst>
                                          <p:attrName>style.visibility</p:attrName>
                                        </p:attrNameLst>
                                      </p:cBhvr>
                                      <p:to>
                                        <p:strVal val="visible"/>
                                      </p:to>
                                    </p:set>
                                    <p:animEffect transition="in" filter="box(in)">
                                      <p:cBhvr>
                                        <p:cTn id="10" dur="500"/>
                                        <p:tgtEl>
                                          <p:spTgt spid="1329155">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1329155">
                                            <p:txEl>
                                              <p:pRg st="5" end="5"/>
                                            </p:txEl>
                                          </p:spTgt>
                                        </p:tgtEl>
                                        <p:attrNameLst>
                                          <p:attrName>style.visibility</p:attrName>
                                        </p:attrNameLst>
                                      </p:cBhvr>
                                      <p:to>
                                        <p:strVal val="visible"/>
                                      </p:to>
                                    </p:set>
                                    <p:animEffect transition="in" filter="box(in)">
                                      <p:cBhvr>
                                        <p:cTn id="15" dur="500"/>
                                        <p:tgtEl>
                                          <p:spTgt spid="1329155">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1329155">
                                            <p:txEl>
                                              <p:pRg st="6" end="6"/>
                                            </p:txEl>
                                          </p:spTgt>
                                        </p:tgtEl>
                                        <p:attrNameLst>
                                          <p:attrName>style.visibility</p:attrName>
                                        </p:attrNameLst>
                                      </p:cBhvr>
                                      <p:to>
                                        <p:strVal val="visible"/>
                                      </p:to>
                                    </p:set>
                                    <p:animEffect transition="in" filter="box(in)">
                                      <p:cBhvr>
                                        <p:cTn id="20" dur="500"/>
                                        <p:tgtEl>
                                          <p:spTgt spid="1329155">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1329155">
                                            <p:txEl>
                                              <p:pRg st="7" end="7"/>
                                            </p:txEl>
                                          </p:spTgt>
                                        </p:tgtEl>
                                        <p:attrNameLst>
                                          <p:attrName>style.visibility</p:attrName>
                                        </p:attrNameLst>
                                      </p:cBhvr>
                                      <p:to>
                                        <p:strVal val="visible"/>
                                      </p:to>
                                    </p:set>
                                    <p:animEffect transition="in" filter="box(in)">
                                      <p:cBhvr>
                                        <p:cTn id="25" dur="500"/>
                                        <p:tgtEl>
                                          <p:spTgt spid="1329155">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1329155">
                                            <p:txEl>
                                              <p:pRg st="8" end="8"/>
                                            </p:txEl>
                                          </p:spTgt>
                                        </p:tgtEl>
                                        <p:attrNameLst>
                                          <p:attrName>style.visibility</p:attrName>
                                        </p:attrNameLst>
                                      </p:cBhvr>
                                      <p:to>
                                        <p:strVal val="visible"/>
                                      </p:to>
                                    </p:set>
                                    <p:animEffect transition="in" filter="box(in)">
                                      <p:cBhvr>
                                        <p:cTn id="30" dur="500"/>
                                        <p:tgtEl>
                                          <p:spTgt spid="1329155">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1329155">
                                            <p:txEl>
                                              <p:pRg st="9" end="9"/>
                                            </p:txEl>
                                          </p:spTgt>
                                        </p:tgtEl>
                                        <p:attrNameLst>
                                          <p:attrName>style.visibility</p:attrName>
                                        </p:attrNameLst>
                                      </p:cBhvr>
                                      <p:to>
                                        <p:strVal val="visible"/>
                                      </p:to>
                                    </p:set>
                                    <p:animEffect transition="in" filter="box(in)">
                                      <p:cBhvr>
                                        <p:cTn id="35" dur="500"/>
                                        <p:tgtEl>
                                          <p:spTgt spid="132915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CN" altLang="en-US" dirty="0" smtClean="0"/>
              <a:t>类型在编程语言中的作用</a:t>
            </a:r>
            <a:endParaRPr lang="zh-CN" altLang="en-US" dirty="0" smtClean="0"/>
          </a:p>
        </p:txBody>
      </p:sp>
      <p:sp>
        <p:nvSpPr>
          <p:cNvPr id="10243" name="Rectangle 3"/>
          <p:cNvSpPr>
            <a:spLocks noGrp="1" noChangeArrowheads="1"/>
          </p:cNvSpPr>
          <p:nvPr>
            <p:ph type="body" idx="1"/>
          </p:nvPr>
        </p:nvSpPr>
        <p:spPr>
          <a:xfrm>
            <a:off x="628650" y="1606062"/>
            <a:ext cx="7886700" cy="5169876"/>
          </a:xfrm>
        </p:spPr>
        <p:txBody>
          <a:bodyPr>
            <a:normAutofit/>
          </a:bodyPr>
          <a:lstStyle/>
          <a:p>
            <a:pPr marL="0" indent="0">
              <a:buNone/>
            </a:pPr>
            <a:r>
              <a:rPr lang="en-US" altLang="zh-CN" dirty="0" smtClean="0"/>
              <a:t>4</a:t>
            </a:r>
            <a:r>
              <a:rPr lang="zh-CN" altLang="en-US" dirty="0" smtClean="0"/>
              <a:t>、类型化的语言</a:t>
            </a:r>
            <a:endParaRPr lang="zh-CN" altLang="en-US" dirty="0" smtClean="0"/>
          </a:p>
          <a:p>
            <a:pPr lvl="1"/>
            <a:r>
              <a:rPr lang="zh-CN" altLang="en-US" dirty="0" smtClean="0"/>
              <a:t>变量的类型：变量在程序执行期间的取值范围</a:t>
            </a:r>
            <a:endParaRPr lang="en-US" altLang="zh-CN" dirty="0" smtClean="0"/>
          </a:p>
          <a:p>
            <a:pPr lvl="1"/>
            <a:r>
              <a:rPr lang="zh-CN" altLang="en-US" dirty="0"/>
              <a:t>类型化的</a:t>
            </a:r>
            <a:r>
              <a:rPr lang="zh-CN" altLang="en-US" dirty="0" smtClean="0"/>
              <a:t>语言：变量</a:t>
            </a:r>
            <a:r>
              <a:rPr lang="zh-CN" altLang="en-US" dirty="0"/>
              <a:t>都被给定类型的语言</a:t>
            </a:r>
            <a:endParaRPr lang="zh-CN" altLang="en-US" dirty="0"/>
          </a:p>
          <a:p>
            <a:pPr lvl="2"/>
            <a:r>
              <a:rPr lang="zh-CN" altLang="en-US" dirty="0"/>
              <a:t>表达式、语句等程序构造的类型都可以静态确定</a:t>
            </a:r>
            <a:endParaRPr lang="zh-CN" altLang="en-US" dirty="0"/>
          </a:p>
          <a:p>
            <a:pPr lvl="2"/>
            <a:r>
              <a:rPr lang="zh-CN" altLang="en-US" dirty="0"/>
              <a:t>例如，类型</a:t>
            </a:r>
            <a:r>
              <a:rPr lang="en-US" altLang="zh-CN" dirty="0" err="1"/>
              <a:t>boolean</a:t>
            </a:r>
            <a:r>
              <a:rPr lang="zh-CN" altLang="en-US" dirty="0"/>
              <a:t>的变量</a:t>
            </a:r>
            <a:r>
              <a:rPr lang="en-US" altLang="zh-CN" dirty="0"/>
              <a:t>x</a:t>
            </a:r>
            <a:r>
              <a:rPr lang="zh-CN" altLang="en-US" dirty="0"/>
              <a:t>在程序每次运行时的值只能是布尔值，</a:t>
            </a:r>
            <a:r>
              <a:rPr lang="en-US" altLang="zh-CN" dirty="0"/>
              <a:t>not (x)</a:t>
            </a:r>
            <a:r>
              <a:rPr lang="zh-CN" altLang="en-US" dirty="0"/>
              <a:t>总有</a:t>
            </a:r>
            <a:r>
              <a:rPr lang="zh-CN" altLang="en-US" dirty="0" smtClean="0"/>
              <a:t>意义</a:t>
            </a:r>
            <a:endParaRPr lang="en-US" altLang="zh-CN" dirty="0" smtClean="0"/>
          </a:p>
          <a:p>
            <a:pPr lvl="1"/>
            <a:r>
              <a:rPr lang="zh-CN" altLang="en-US" dirty="0"/>
              <a:t>未类型化的</a:t>
            </a:r>
            <a:r>
              <a:rPr lang="zh-CN" altLang="en-US" dirty="0" smtClean="0"/>
              <a:t>语言</a:t>
            </a:r>
            <a:endParaRPr lang="zh-CN" altLang="en-US" dirty="0"/>
          </a:p>
          <a:p>
            <a:pPr lvl="2"/>
            <a:r>
              <a:rPr lang="zh-CN" altLang="en-US" dirty="0"/>
              <a:t>不限制变量值范围的</a:t>
            </a:r>
            <a:r>
              <a:rPr lang="zh-CN" altLang="en-US" dirty="0" smtClean="0"/>
              <a:t>语言。一</a:t>
            </a:r>
            <a:r>
              <a:rPr lang="zh-CN" altLang="en-US" dirty="0"/>
              <a:t>个运算可以作用到任意的运算对象，其结果可能是一个有意义的值、一个错误、一个异常或一个语言未加定义的结果</a:t>
            </a:r>
            <a:endParaRPr lang="zh-CN" altLang="en-US" dirty="0"/>
          </a:p>
          <a:p>
            <a:pPr lvl="2"/>
            <a:r>
              <a:rPr lang="zh-CN" altLang="en-US" dirty="0"/>
              <a:t>例如：</a:t>
            </a:r>
            <a:r>
              <a:rPr lang="en-US" altLang="zh-CN" dirty="0"/>
              <a:t>LISP</a:t>
            </a:r>
            <a:r>
              <a:rPr lang="zh-CN" altLang="en-US" dirty="0"/>
              <a:t>语言</a:t>
            </a:r>
            <a:endParaRPr lang="zh-CN" altLang="en-US" dirty="0"/>
          </a:p>
          <a:p>
            <a:pPr lvl="1"/>
            <a:r>
              <a:rPr lang="zh-CN" altLang="en-US" dirty="0"/>
              <a:t>显式类型</a:t>
            </a:r>
            <a:r>
              <a:rPr lang="zh-CN" altLang="en-US" dirty="0" smtClean="0"/>
              <a:t>化的语言：类型</a:t>
            </a:r>
            <a:r>
              <a:rPr lang="zh-CN" altLang="en-US" dirty="0"/>
              <a:t>是语法的一部分</a:t>
            </a:r>
            <a:endParaRPr lang="zh-CN" altLang="en-US" dirty="0"/>
          </a:p>
          <a:p>
            <a:pPr lvl="1"/>
            <a:r>
              <a:rPr lang="zh-CN" altLang="en-US" dirty="0"/>
              <a:t>隐式类型化的</a:t>
            </a:r>
            <a:r>
              <a:rPr lang="zh-CN" altLang="en-US" dirty="0" smtClean="0"/>
              <a:t>语言</a:t>
            </a:r>
            <a:endParaRPr lang="en-US" altLang="zh-CN" dirty="0" smtClean="0"/>
          </a:p>
          <a:p>
            <a:pPr lvl="2">
              <a:spcBef>
                <a:spcPts val="0"/>
              </a:spcBef>
            </a:pPr>
            <a:r>
              <a:rPr lang="zh-CN" altLang="en-US" dirty="0" smtClean="0"/>
              <a:t>不</a:t>
            </a:r>
            <a:r>
              <a:rPr lang="zh-CN" altLang="en-US" dirty="0"/>
              <a:t>存在隐式类型化的主流语言，但可能存在忽略类型信息的程序片段，例如不需要程序员声明函数的参数</a:t>
            </a:r>
            <a:r>
              <a:rPr lang="zh-CN" altLang="en-US" dirty="0" smtClean="0"/>
              <a:t>类型</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43">
                                            <p:txEl>
                                              <p:pRg st="2" end="2"/>
                                            </p:txEl>
                                          </p:spTgt>
                                        </p:tgtEl>
                                        <p:attrNameLst>
                                          <p:attrName>style.visibility</p:attrName>
                                        </p:attrNameLst>
                                      </p:cBhvr>
                                      <p:to>
                                        <p:strVal val="visible"/>
                                      </p:to>
                                    </p:set>
                                    <p:animEffect transition="in" filter="barn(inVertical)">
                                      <p:cBhvr>
                                        <p:cTn id="7" dur="500"/>
                                        <p:tgtEl>
                                          <p:spTgt spid="1024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43">
                                            <p:txEl>
                                              <p:pRg st="3" end="3"/>
                                            </p:txEl>
                                          </p:spTgt>
                                        </p:tgtEl>
                                        <p:attrNameLst>
                                          <p:attrName>style.visibility</p:attrName>
                                        </p:attrNameLst>
                                      </p:cBhvr>
                                      <p:to>
                                        <p:strVal val="visible"/>
                                      </p:to>
                                    </p:set>
                                    <p:animEffect transition="in" filter="barn(inVertical)">
                                      <p:cBhvr>
                                        <p:cTn id="12" dur="500"/>
                                        <p:tgtEl>
                                          <p:spTgt spid="1024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0243">
                                            <p:txEl>
                                              <p:pRg st="4" end="4"/>
                                            </p:txEl>
                                          </p:spTgt>
                                        </p:tgtEl>
                                        <p:attrNameLst>
                                          <p:attrName>style.visibility</p:attrName>
                                        </p:attrNameLst>
                                      </p:cBhvr>
                                      <p:to>
                                        <p:strVal val="visible"/>
                                      </p:to>
                                    </p:set>
                                    <p:animEffect transition="in" filter="barn(inVertical)">
                                      <p:cBhvr>
                                        <p:cTn id="17" dur="500"/>
                                        <p:tgtEl>
                                          <p:spTgt spid="1024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0243">
                                            <p:txEl>
                                              <p:pRg st="5" end="5"/>
                                            </p:txEl>
                                          </p:spTgt>
                                        </p:tgtEl>
                                        <p:attrNameLst>
                                          <p:attrName>style.visibility</p:attrName>
                                        </p:attrNameLst>
                                      </p:cBhvr>
                                      <p:to>
                                        <p:strVal val="visible"/>
                                      </p:to>
                                    </p:set>
                                    <p:animEffect transition="in" filter="barn(inVertical)">
                                      <p:cBhvr>
                                        <p:cTn id="22" dur="500"/>
                                        <p:tgtEl>
                                          <p:spTgt spid="1024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0243">
                                            <p:txEl>
                                              <p:pRg st="6" end="6"/>
                                            </p:txEl>
                                          </p:spTgt>
                                        </p:tgtEl>
                                        <p:attrNameLst>
                                          <p:attrName>style.visibility</p:attrName>
                                        </p:attrNameLst>
                                      </p:cBhvr>
                                      <p:to>
                                        <p:strVal val="visible"/>
                                      </p:to>
                                    </p:set>
                                    <p:animEffect transition="in" filter="barn(inVertical)">
                                      <p:cBhvr>
                                        <p:cTn id="27" dur="500"/>
                                        <p:tgtEl>
                                          <p:spTgt spid="1024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0243">
                                            <p:txEl>
                                              <p:pRg st="7" end="7"/>
                                            </p:txEl>
                                          </p:spTgt>
                                        </p:tgtEl>
                                        <p:attrNameLst>
                                          <p:attrName>style.visibility</p:attrName>
                                        </p:attrNameLst>
                                      </p:cBhvr>
                                      <p:to>
                                        <p:strVal val="visible"/>
                                      </p:to>
                                    </p:set>
                                    <p:animEffect transition="in" filter="barn(inVertical)">
                                      <p:cBhvr>
                                        <p:cTn id="32" dur="500"/>
                                        <p:tgtEl>
                                          <p:spTgt spid="1024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0243">
                                            <p:txEl>
                                              <p:pRg st="8" end="8"/>
                                            </p:txEl>
                                          </p:spTgt>
                                        </p:tgtEl>
                                        <p:attrNameLst>
                                          <p:attrName>style.visibility</p:attrName>
                                        </p:attrNameLst>
                                      </p:cBhvr>
                                      <p:to>
                                        <p:strVal val="visible"/>
                                      </p:to>
                                    </p:set>
                                    <p:animEffect transition="in" filter="barn(inVertical)">
                                      <p:cBhvr>
                                        <p:cTn id="37" dur="500"/>
                                        <p:tgtEl>
                                          <p:spTgt spid="1024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10243">
                                            <p:txEl>
                                              <p:pRg st="9" end="9"/>
                                            </p:txEl>
                                          </p:spTgt>
                                        </p:tgtEl>
                                        <p:attrNameLst>
                                          <p:attrName>style.visibility</p:attrName>
                                        </p:attrNameLst>
                                      </p:cBhvr>
                                      <p:to>
                                        <p:strVal val="visible"/>
                                      </p:to>
                                    </p:set>
                                    <p:animEffect transition="in" filter="barn(inVertical)">
                                      <p:cBhvr>
                                        <p:cTn id="42" dur="500"/>
                                        <p:tgtEl>
                                          <p:spTgt spid="1024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10243">
                                            <p:txEl>
                                              <p:pRg st="10" end="10"/>
                                            </p:txEl>
                                          </p:spTgt>
                                        </p:tgtEl>
                                        <p:attrNameLst>
                                          <p:attrName>style.visibility</p:attrName>
                                        </p:attrNameLst>
                                      </p:cBhvr>
                                      <p:to>
                                        <p:strVal val="visible"/>
                                      </p:to>
                                    </p:set>
                                    <p:animEffect transition="in" filter="barn(inVertical)">
                                      <p:cBhvr>
                                        <p:cTn id="47" dur="500"/>
                                        <p:tgtEl>
                                          <p:spTgt spid="1024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r>
              <a:rPr lang="zh-CN" altLang="en-US" sz="4000" dirty="0"/>
              <a:t>有向无环</a:t>
            </a:r>
            <a:r>
              <a:rPr lang="zh-CN" altLang="en-US" sz="4000" dirty="0" smtClean="0"/>
              <a:t>图（</a:t>
            </a:r>
            <a:r>
              <a:rPr lang="en-US" altLang="zh-CN" sz="4000" dirty="0" smtClean="0"/>
              <a:t>Directed </a:t>
            </a:r>
            <a:r>
              <a:rPr lang="en-US" altLang="zh-CN" sz="4000" dirty="0"/>
              <a:t>Acyclic </a:t>
            </a:r>
            <a:r>
              <a:rPr lang="en-US" altLang="zh-CN" sz="4000" dirty="0" smtClean="0"/>
              <a:t>Graph, DAG</a:t>
            </a:r>
            <a:r>
              <a:rPr lang="zh-CN" altLang="en-US" sz="4000" dirty="0" smtClean="0"/>
              <a:t>）</a:t>
            </a:r>
            <a:endParaRPr lang="zh-CN" altLang="en-US" sz="4000" dirty="0" smtClean="0"/>
          </a:p>
        </p:txBody>
      </p:sp>
      <p:sp>
        <p:nvSpPr>
          <p:cNvPr id="1247235" name="Rectangle 3"/>
          <p:cNvSpPr>
            <a:spLocks noGrp="1" noChangeArrowheads="1"/>
          </p:cNvSpPr>
          <p:nvPr>
            <p:ph type="body" idx="1"/>
          </p:nvPr>
        </p:nvSpPr>
        <p:spPr>
          <a:xfrm>
            <a:off x="628650" y="1690689"/>
            <a:ext cx="7886700" cy="4486274"/>
          </a:xfrm>
        </p:spPr>
        <p:txBody>
          <a:bodyPr>
            <a:normAutofit/>
          </a:bodyPr>
          <a:lstStyle/>
          <a:p>
            <a:r>
              <a:rPr lang="zh-CN" altLang="en-US" sz="2400" dirty="0"/>
              <a:t>语法树中，公共子表达式每出现一次，就有一个对应的子树</a:t>
            </a:r>
            <a:endParaRPr lang="en-US" altLang="zh-CN" sz="2400" dirty="0"/>
          </a:p>
          <a:p>
            <a:r>
              <a:rPr lang="zh-CN" altLang="en-US" sz="2400" dirty="0"/>
              <a:t>表达式的有向无环</a:t>
            </a:r>
            <a:r>
              <a:rPr lang="zh-CN" altLang="en-US" sz="2400" dirty="0" smtClean="0"/>
              <a:t>图能够</a:t>
            </a:r>
            <a:r>
              <a:rPr lang="zh-CN" altLang="en-US" sz="2400" dirty="0"/>
              <a:t>指出表达式中的公共子表达式，更简洁地表示表达式</a:t>
            </a:r>
            <a:endParaRPr lang="zh-CN" altLang="en-US" sz="2400" dirty="0" smtClean="0"/>
          </a:p>
        </p:txBody>
      </p:sp>
      <p:pic>
        <p:nvPicPr>
          <p:cNvPr id="50" name="Picture 2"/>
          <p:cNvPicPr>
            <a:picLocks noChangeAspect="1" noChangeArrowheads="1"/>
          </p:cNvPicPr>
          <p:nvPr/>
        </p:nvPicPr>
        <p:blipFill rotWithShape="1">
          <a:blip r:embed="rId1" cstate="print"/>
          <a:srcRect l="7903" t="6580" r="7085" b="24560"/>
          <a:stretch>
            <a:fillRect/>
          </a:stretch>
        </p:blipFill>
        <p:spPr bwMode="auto">
          <a:xfrm>
            <a:off x="4372709" y="3128460"/>
            <a:ext cx="4501662" cy="3276266"/>
          </a:xfrm>
          <a:prstGeom prst="rect">
            <a:avLst/>
          </a:prstGeom>
          <a:noFill/>
          <a:ln w="38100" algn="ctr">
            <a:noFill/>
            <a:miter lim="800000"/>
            <a:headEnd/>
            <a:tailEnd/>
          </a:ln>
        </p:spPr>
      </p:pic>
      <p:sp>
        <p:nvSpPr>
          <p:cNvPr id="52" name="文本框 51"/>
          <p:cNvSpPr txBox="1"/>
          <p:nvPr/>
        </p:nvSpPr>
        <p:spPr>
          <a:xfrm>
            <a:off x="398584" y="6109268"/>
            <a:ext cx="4612160" cy="523220"/>
          </a:xfrm>
          <a:prstGeom prst="rect">
            <a:avLst/>
          </a:prstGeom>
          <a:noFill/>
        </p:spPr>
        <p:txBody>
          <a:bodyPr wrap="none" rtlCol="0">
            <a:spAutoFit/>
          </a:bodyPr>
          <a:lstStyle/>
          <a:p>
            <a:r>
              <a:rPr lang="zh-CN" altLang="en-US" sz="2800" dirty="0" smtClean="0"/>
              <a:t>例：</a:t>
            </a:r>
            <a:r>
              <a:rPr lang="en-US" altLang="zh-CN" sz="2800" dirty="0" smtClean="0"/>
              <a:t>a + a * (b – c) + (b – c) * d</a:t>
            </a:r>
            <a:endParaRPr lang="zh-CN" altLang="en-US" sz="2800"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zh-CN" altLang="en-US" dirty="0" smtClean="0"/>
              <a:t>类型在编程语言中的作用</a:t>
            </a:r>
            <a:endParaRPr lang="zh-CN" altLang="en-US" dirty="0" smtClean="0"/>
          </a:p>
        </p:txBody>
      </p:sp>
      <p:sp>
        <p:nvSpPr>
          <p:cNvPr id="1282051" name="Rectangle 3"/>
          <p:cNvSpPr>
            <a:spLocks noGrp="1" noChangeArrowheads="1"/>
          </p:cNvSpPr>
          <p:nvPr>
            <p:ph type="body" idx="1"/>
          </p:nvPr>
        </p:nvSpPr>
        <p:spPr/>
        <p:txBody>
          <a:bodyPr>
            <a:normAutofit/>
          </a:bodyPr>
          <a:lstStyle/>
          <a:p>
            <a:pPr marL="0" indent="0">
              <a:buNone/>
            </a:pPr>
            <a:r>
              <a:rPr lang="en-US" altLang="zh-CN" dirty="0" smtClean="0"/>
              <a:t>5</a:t>
            </a:r>
            <a:r>
              <a:rPr lang="zh-CN" altLang="en-US" dirty="0" smtClean="0"/>
              <a:t>、类型系统</a:t>
            </a:r>
            <a:endParaRPr lang="en-US" altLang="zh-CN" dirty="0" smtClean="0"/>
          </a:p>
          <a:p>
            <a:pPr lvl="1"/>
            <a:r>
              <a:rPr lang="zh-CN" altLang="en-US" dirty="0" smtClean="0"/>
              <a:t>语言的组成部分</a:t>
            </a:r>
            <a:r>
              <a:rPr lang="en-US" altLang="zh-CN" dirty="0" smtClean="0"/>
              <a:t>,</a:t>
            </a:r>
            <a:r>
              <a:rPr lang="zh-CN" altLang="en-US" dirty="0" smtClean="0"/>
              <a:t>它由一组定型规则（</a:t>
            </a:r>
            <a:r>
              <a:rPr lang="en-US" altLang="zh-CN" dirty="0" smtClean="0"/>
              <a:t>typing rule）</a:t>
            </a:r>
            <a:r>
              <a:rPr lang="zh-CN" altLang="en-US" dirty="0" smtClean="0"/>
              <a:t>构成，这组规则用来给各种程序构造指派类型</a:t>
            </a:r>
            <a:endParaRPr lang="zh-CN" altLang="en-US" dirty="0" smtClean="0"/>
          </a:p>
          <a:p>
            <a:pPr lvl="1"/>
            <a:r>
              <a:rPr lang="zh-CN" altLang="en-US" dirty="0" smtClean="0"/>
              <a:t>设计类型系统的根本目的是用静态检查的方式来保证合法程序运行时的良行为</a:t>
            </a:r>
            <a:endParaRPr lang="zh-CN" altLang="en-US" dirty="0" smtClean="0"/>
          </a:p>
          <a:p>
            <a:pPr lvl="1"/>
            <a:r>
              <a:rPr lang="zh-CN" altLang="en-US" dirty="0" smtClean="0"/>
              <a:t>类型系统的形式化：类型表达式、定型断言、定型规则</a:t>
            </a:r>
            <a:endParaRPr lang="zh-CN" altLang="en-US" dirty="0" smtClean="0"/>
          </a:p>
          <a:p>
            <a:pPr lvl="1"/>
            <a:r>
              <a:rPr lang="zh-CN" altLang="en-US" dirty="0" smtClean="0"/>
              <a:t>类型检查算法：通常是静态地完成类型检查</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282051">
                                            <p:txEl>
                                              <p:pRg st="2" end="2"/>
                                            </p:txEl>
                                          </p:spTgt>
                                        </p:tgtEl>
                                        <p:attrNameLst>
                                          <p:attrName>style.visibility</p:attrName>
                                        </p:attrNameLst>
                                      </p:cBhvr>
                                      <p:to>
                                        <p:strVal val="visible"/>
                                      </p:to>
                                    </p:set>
                                    <p:animEffect transition="in" filter="box(in)">
                                      <p:cBhvr>
                                        <p:cTn id="7" dur="500"/>
                                        <p:tgtEl>
                                          <p:spTgt spid="128205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282051">
                                            <p:txEl>
                                              <p:pRg st="3" end="3"/>
                                            </p:txEl>
                                          </p:spTgt>
                                        </p:tgtEl>
                                        <p:attrNameLst>
                                          <p:attrName>style.visibility</p:attrName>
                                        </p:attrNameLst>
                                      </p:cBhvr>
                                      <p:to>
                                        <p:strVal val="visible"/>
                                      </p:to>
                                    </p:set>
                                    <p:animEffect transition="in" filter="box(in)">
                                      <p:cBhvr>
                                        <p:cTn id="12" dur="500"/>
                                        <p:tgtEl>
                                          <p:spTgt spid="128205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282051">
                                            <p:txEl>
                                              <p:pRg st="4" end="4"/>
                                            </p:txEl>
                                          </p:spTgt>
                                        </p:tgtEl>
                                        <p:attrNameLst>
                                          <p:attrName>style.visibility</p:attrName>
                                        </p:attrNameLst>
                                      </p:cBhvr>
                                      <p:to>
                                        <p:strVal val="visible"/>
                                      </p:to>
                                    </p:set>
                                    <p:animEffect transition="in" filter="box(in)">
                                      <p:cBhvr>
                                        <p:cTn id="17" dur="500"/>
                                        <p:tgtEl>
                                          <p:spTgt spid="12820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zh-CN" altLang="en-US" dirty="0" smtClean="0"/>
              <a:t>类型在编程语言中的作用</a:t>
            </a:r>
            <a:endParaRPr lang="zh-CN" altLang="en-US" dirty="0" smtClean="0"/>
          </a:p>
        </p:txBody>
      </p:sp>
      <p:sp>
        <p:nvSpPr>
          <p:cNvPr id="1333251" name="Rectangle 3"/>
          <p:cNvSpPr>
            <a:spLocks noGrp="1" noChangeArrowheads="1"/>
          </p:cNvSpPr>
          <p:nvPr>
            <p:ph type="body" idx="1"/>
          </p:nvPr>
        </p:nvSpPr>
        <p:spPr/>
        <p:txBody>
          <a:bodyPr/>
          <a:lstStyle/>
          <a:p>
            <a:pPr marL="0" indent="0">
              <a:buNone/>
            </a:pPr>
            <a:r>
              <a:rPr lang="en-US" altLang="zh-CN" dirty="0" smtClean="0"/>
              <a:t>6</a:t>
            </a:r>
            <a:r>
              <a:rPr lang="zh-CN" altLang="en-US" dirty="0" smtClean="0"/>
              <a:t>、良类型的程序</a:t>
            </a:r>
            <a:endParaRPr lang="zh-CN" altLang="en-US" dirty="0" smtClean="0"/>
          </a:p>
          <a:p>
            <a:pPr lvl="1"/>
            <a:r>
              <a:rPr lang="zh-CN" altLang="en-US" dirty="0" smtClean="0"/>
              <a:t>没有类型错误的程序</a:t>
            </a:r>
            <a:endParaRPr lang="zh-CN" altLang="en-US" dirty="0" smtClean="0"/>
          </a:p>
          <a:p>
            <a:pPr marL="0" indent="0">
              <a:buNone/>
            </a:pPr>
            <a:r>
              <a:rPr lang="en-US" altLang="zh-CN" dirty="0" smtClean="0"/>
              <a:t>7</a:t>
            </a:r>
            <a:r>
              <a:rPr lang="zh-CN" altLang="en-US" dirty="0" smtClean="0"/>
              <a:t>、合法程序</a:t>
            </a:r>
            <a:endParaRPr lang="zh-CN" altLang="en-US" dirty="0" smtClean="0"/>
          </a:p>
          <a:p>
            <a:pPr lvl="1"/>
            <a:r>
              <a:rPr lang="zh-CN" altLang="en-US" dirty="0" smtClean="0"/>
              <a:t>良类型程序（若语言定义中，除了类型系统外，没有用其它方式表示的对程序的约束）</a:t>
            </a:r>
            <a:endParaRPr lang="zh-CN" altLang="en-US" dirty="0" smtClean="0"/>
          </a:p>
          <a:p>
            <a:pPr marL="0" indent="0">
              <a:buNone/>
            </a:pPr>
            <a:r>
              <a:rPr lang="en-US" altLang="zh-CN" dirty="0" smtClean="0"/>
              <a:t>8</a:t>
            </a:r>
            <a:r>
              <a:rPr lang="zh-CN" altLang="en-US" dirty="0" smtClean="0"/>
              <a:t>、类型可靠（</a:t>
            </a:r>
            <a:r>
              <a:rPr lang="en-US" altLang="zh-CN" dirty="0" smtClean="0"/>
              <a:t>type sound</a:t>
            </a:r>
            <a:r>
              <a:rPr lang="zh-CN" altLang="en-US" dirty="0" smtClean="0"/>
              <a:t>）的语言</a:t>
            </a:r>
            <a:endParaRPr lang="zh-CN" altLang="en-US" dirty="0" smtClean="0"/>
          </a:p>
          <a:p>
            <a:pPr lvl="1"/>
            <a:r>
              <a:rPr lang="zh-CN" altLang="en-US" dirty="0" smtClean="0"/>
              <a:t>所有良类型程序（合法程序）都是良行为的</a:t>
            </a:r>
            <a:endParaRPr lang="zh-CN" altLang="en-US" dirty="0" smtClean="0"/>
          </a:p>
          <a:p>
            <a:pPr lvl="1"/>
            <a:r>
              <a:rPr lang="zh-CN" altLang="en-US" dirty="0" smtClean="0"/>
              <a:t>类型可靠的语言一定是安全的语言</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333251">
                                            <p:txEl>
                                              <p:pRg st="2" end="2"/>
                                            </p:txEl>
                                          </p:spTgt>
                                        </p:tgtEl>
                                        <p:attrNameLst>
                                          <p:attrName>style.visibility</p:attrName>
                                        </p:attrNameLst>
                                      </p:cBhvr>
                                      <p:to>
                                        <p:strVal val="visible"/>
                                      </p:to>
                                    </p:set>
                                    <p:animEffect transition="in" filter="box(in)">
                                      <p:cBhvr>
                                        <p:cTn id="7" dur="500"/>
                                        <p:tgtEl>
                                          <p:spTgt spid="1333251">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333251">
                                            <p:txEl>
                                              <p:pRg st="3" end="3"/>
                                            </p:txEl>
                                          </p:spTgt>
                                        </p:tgtEl>
                                        <p:attrNameLst>
                                          <p:attrName>style.visibility</p:attrName>
                                        </p:attrNameLst>
                                      </p:cBhvr>
                                      <p:to>
                                        <p:strVal val="visible"/>
                                      </p:to>
                                    </p:set>
                                    <p:animEffect transition="in" filter="box(in)">
                                      <p:cBhvr>
                                        <p:cTn id="10" dur="500"/>
                                        <p:tgtEl>
                                          <p:spTgt spid="1333251">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1333251">
                                            <p:txEl>
                                              <p:pRg st="4" end="4"/>
                                            </p:txEl>
                                          </p:spTgt>
                                        </p:tgtEl>
                                        <p:attrNameLst>
                                          <p:attrName>style.visibility</p:attrName>
                                        </p:attrNameLst>
                                      </p:cBhvr>
                                      <p:to>
                                        <p:strVal val="visible"/>
                                      </p:to>
                                    </p:set>
                                    <p:animEffect transition="in" filter="box(in)">
                                      <p:cBhvr>
                                        <p:cTn id="15" dur="500"/>
                                        <p:tgtEl>
                                          <p:spTgt spid="1333251">
                                            <p:txEl>
                                              <p:pRg st="4" end="4"/>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1333251">
                                            <p:txEl>
                                              <p:pRg st="5" end="5"/>
                                            </p:txEl>
                                          </p:spTgt>
                                        </p:tgtEl>
                                        <p:attrNameLst>
                                          <p:attrName>style.visibility</p:attrName>
                                        </p:attrNameLst>
                                      </p:cBhvr>
                                      <p:to>
                                        <p:strVal val="visible"/>
                                      </p:to>
                                    </p:set>
                                    <p:animEffect transition="in" filter="box(in)">
                                      <p:cBhvr>
                                        <p:cTn id="18" dur="500"/>
                                        <p:tgtEl>
                                          <p:spTgt spid="1333251">
                                            <p:txEl>
                                              <p:pRg st="5" end="5"/>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1333251">
                                            <p:txEl>
                                              <p:pRg st="6" end="6"/>
                                            </p:txEl>
                                          </p:spTgt>
                                        </p:tgtEl>
                                        <p:attrNameLst>
                                          <p:attrName>style.visibility</p:attrName>
                                        </p:attrNameLst>
                                      </p:cBhvr>
                                      <p:to>
                                        <p:strVal val="visible"/>
                                      </p:to>
                                    </p:set>
                                    <p:animEffect transition="in" filter="box(in)">
                                      <p:cBhvr>
                                        <p:cTn id="21" dur="500"/>
                                        <p:tgtEl>
                                          <p:spTgt spid="13332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zh-CN" altLang="en-US" dirty="0" smtClean="0"/>
              <a:t>类型在编程语言中的作用</a:t>
            </a:r>
            <a:endParaRPr lang="zh-CN" altLang="en-US" dirty="0" smtClean="0"/>
          </a:p>
        </p:txBody>
      </p:sp>
      <p:sp>
        <p:nvSpPr>
          <p:cNvPr id="17411" name="Rectangle 3"/>
          <p:cNvSpPr>
            <a:spLocks noGrp="1" noChangeArrowheads="1"/>
          </p:cNvSpPr>
          <p:nvPr>
            <p:ph type="body" idx="1"/>
          </p:nvPr>
        </p:nvSpPr>
        <p:spPr/>
        <p:txBody>
          <a:bodyPr/>
          <a:lstStyle/>
          <a:p>
            <a:endParaRPr lang="zh-CN" altLang="en-US" dirty="0" smtClean="0"/>
          </a:p>
          <a:p>
            <a:pPr marL="0" indent="0">
              <a:buNone/>
            </a:pPr>
            <a:r>
              <a:rPr lang="zh-CN" altLang="en-US" dirty="0" smtClean="0"/>
              <a:t>    </a:t>
            </a:r>
            <a:r>
              <a:rPr lang="zh-CN" altLang="en-US" dirty="0" smtClean="0">
                <a:solidFill>
                  <a:srgbClr val="FF0000"/>
                </a:solidFill>
              </a:rPr>
              <a:t>语法的和静态的概念</a:t>
            </a:r>
            <a:r>
              <a:rPr lang="zh-CN" altLang="en-US" dirty="0" smtClean="0"/>
              <a:t>	</a:t>
            </a:r>
            <a:r>
              <a:rPr lang="en-US" altLang="zh-CN" dirty="0" smtClean="0"/>
              <a:t>	</a:t>
            </a:r>
            <a:r>
              <a:rPr lang="zh-CN" altLang="en-US" dirty="0" smtClean="0">
                <a:solidFill>
                  <a:srgbClr val="FF0000"/>
                </a:solidFill>
              </a:rPr>
              <a:t>动态的概念</a:t>
            </a:r>
            <a:endParaRPr lang="zh-CN" altLang="en-US" dirty="0" smtClean="0">
              <a:solidFill>
                <a:srgbClr val="FF0000"/>
              </a:solidFill>
            </a:endParaRPr>
          </a:p>
          <a:p>
            <a:pPr marL="0" indent="0">
              <a:buNone/>
            </a:pPr>
            <a:r>
              <a:rPr lang="zh-CN" altLang="en-US" dirty="0" smtClean="0"/>
              <a:t>	类型化语言			安全语言</a:t>
            </a:r>
            <a:endParaRPr lang="zh-CN" altLang="en-US" dirty="0" smtClean="0"/>
          </a:p>
          <a:p>
            <a:pPr marL="0" indent="0">
              <a:buNone/>
            </a:pPr>
            <a:r>
              <a:rPr lang="zh-CN" altLang="en-US" dirty="0" smtClean="0"/>
              <a:t>	良类型程序			良行为的程序</a:t>
            </a:r>
            <a:endParaRPr lang="zh-CN" altLang="en-US" dirty="0"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dirty="0" smtClean="0"/>
              <a:t>类型在编程语言中的作用</a:t>
            </a:r>
            <a:endParaRPr lang="zh-CN" altLang="en-US" dirty="0" smtClean="0"/>
          </a:p>
        </p:txBody>
      </p:sp>
      <p:sp>
        <p:nvSpPr>
          <p:cNvPr id="919555" name="Rectangle 3"/>
          <p:cNvSpPr>
            <a:spLocks noGrp="1" noChangeArrowheads="1"/>
          </p:cNvSpPr>
          <p:nvPr>
            <p:ph type="body" idx="1"/>
          </p:nvPr>
        </p:nvSpPr>
        <p:spPr/>
        <p:txBody>
          <a:bodyPr>
            <a:normAutofit/>
          </a:bodyPr>
          <a:lstStyle/>
          <a:p>
            <a:pPr marL="0" indent="0">
              <a:buNone/>
            </a:pPr>
            <a:r>
              <a:rPr lang="en-US" altLang="zh-CN" dirty="0" smtClean="0"/>
              <a:t>9</a:t>
            </a:r>
            <a:r>
              <a:rPr lang="zh-CN" altLang="en-US" dirty="0" smtClean="0"/>
              <a:t>、类型检查：未类型化语言</a:t>
            </a:r>
            <a:endParaRPr lang="zh-CN" altLang="en-US" dirty="0" smtClean="0"/>
          </a:p>
          <a:p>
            <a:pPr lvl="1"/>
            <a:r>
              <a:rPr lang="zh-CN" altLang="en-US" dirty="0" smtClean="0"/>
              <a:t>可以通过彻底的运行时详细检查来排除所有的禁止错误</a:t>
            </a:r>
            <a:endParaRPr lang="zh-CN" altLang="en-US" dirty="0" smtClean="0"/>
          </a:p>
          <a:p>
            <a:pPr lvl="1"/>
            <a:r>
              <a:rPr lang="zh-CN" altLang="en-US" dirty="0" smtClean="0"/>
              <a:t>如</a:t>
            </a:r>
            <a:r>
              <a:rPr lang="en-US" altLang="zh-CN" dirty="0" smtClean="0"/>
              <a:t>LISP</a:t>
            </a:r>
            <a:r>
              <a:rPr lang="zh-CN" altLang="en-US" dirty="0" smtClean="0"/>
              <a:t>语言</a:t>
            </a:r>
            <a:endParaRPr lang="zh-CN" altLang="en-US" dirty="0" smtClean="0"/>
          </a:p>
          <a:p>
            <a:pPr marL="0" indent="0">
              <a:buNone/>
            </a:pPr>
            <a:r>
              <a:rPr lang="en-US" altLang="zh-CN" dirty="0" smtClean="0"/>
              <a:t>10</a:t>
            </a:r>
            <a:r>
              <a:rPr lang="zh-CN" altLang="en-US" dirty="0" smtClean="0"/>
              <a:t>、类型检查：类型化语言</a:t>
            </a:r>
            <a:endParaRPr lang="zh-CN" altLang="en-US" dirty="0" smtClean="0"/>
          </a:p>
          <a:p>
            <a:pPr lvl="1"/>
            <a:r>
              <a:rPr lang="zh-CN" altLang="en-US" dirty="0" smtClean="0"/>
              <a:t>类型检查也可以放在运行时完成，但影响效率</a:t>
            </a:r>
            <a:endParaRPr lang="zh-CN" altLang="en-US" dirty="0" smtClean="0"/>
          </a:p>
          <a:p>
            <a:pPr lvl="1"/>
            <a:r>
              <a:rPr lang="zh-CN" altLang="en-US" dirty="0" smtClean="0"/>
              <a:t>一般都是静态检查，类型系统被用来支持静态检查</a:t>
            </a:r>
            <a:endParaRPr lang="zh-CN" altLang="en-US" dirty="0" smtClean="0"/>
          </a:p>
          <a:p>
            <a:pPr lvl="1"/>
            <a:r>
              <a:rPr lang="zh-CN" altLang="en-US" dirty="0" smtClean="0"/>
              <a:t>静态检查语言通常也需要一些运行时的检查，如数组访问越界检查</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19555">
                                            <p:txEl>
                                              <p:pRg st="3" end="3"/>
                                            </p:txEl>
                                          </p:spTgt>
                                        </p:tgtEl>
                                        <p:attrNameLst>
                                          <p:attrName>style.visibility</p:attrName>
                                        </p:attrNameLst>
                                      </p:cBhvr>
                                      <p:to>
                                        <p:strVal val="visible"/>
                                      </p:to>
                                    </p:set>
                                    <p:animEffect transition="in" filter="box(in)">
                                      <p:cBhvr>
                                        <p:cTn id="7" dur="500"/>
                                        <p:tgtEl>
                                          <p:spTgt spid="919555">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919555">
                                            <p:txEl>
                                              <p:pRg st="4" end="4"/>
                                            </p:txEl>
                                          </p:spTgt>
                                        </p:tgtEl>
                                        <p:attrNameLst>
                                          <p:attrName>style.visibility</p:attrName>
                                        </p:attrNameLst>
                                      </p:cBhvr>
                                      <p:to>
                                        <p:strVal val="visible"/>
                                      </p:to>
                                    </p:set>
                                    <p:animEffect transition="in" filter="box(in)">
                                      <p:cBhvr>
                                        <p:cTn id="10" dur="500"/>
                                        <p:tgtEl>
                                          <p:spTgt spid="919555">
                                            <p:txEl>
                                              <p:pRg st="4" end="4"/>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919555">
                                            <p:txEl>
                                              <p:pRg st="5" end="5"/>
                                            </p:txEl>
                                          </p:spTgt>
                                        </p:tgtEl>
                                        <p:attrNameLst>
                                          <p:attrName>style.visibility</p:attrName>
                                        </p:attrNameLst>
                                      </p:cBhvr>
                                      <p:to>
                                        <p:strVal val="visible"/>
                                      </p:to>
                                    </p:set>
                                    <p:animEffect transition="in" filter="box(in)">
                                      <p:cBhvr>
                                        <p:cTn id="13" dur="500"/>
                                        <p:tgtEl>
                                          <p:spTgt spid="919555">
                                            <p:txEl>
                                              <p:pRg st="5" end="5"/>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919555">
                                            <p:txEl>
                                              <p:pRg st="6" end="6"/>
                                            </p:txEl>
                                          </p:spTgt>
                                        </p:tgtEl>
                                        <p:attrNameLst>
                                          <p:attrName>style.visibility</p:attrName>
                                        </p:attrNameLst>
                                      </p:cBhvr>
                                      <p:to>
                                        <p:strVal val="visible"/>
                                      </p:to>
                                    </p:set>
                                    <p:animEffect transition="in" filter="box(in)">
                                      <p:cBhvr>
                                        <p:cTn id="16" dur="500"/>
                                        <p:tgtEl>
                                          <p:spTgt spid="9195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zh-CN" altLang="en-US" dirty="0" smtClean="0"/>
              <a:t>类型在编程语言中的作用</a:t>
            </a:r>
            <a:endParaRPr lang="zh-CN" altLang="en-US" dirty="0" smtClean="0"/>
          </a:p>
        </p:txBody>
      </p:sp>
      <p:sp>
        <p:nvSpPr>
          <p:cNvPr id="19459" name="Rectangle 3"/>
          <p:cNvSpPr>
            <a:spLocks noGrp="1" noChangeArrowheads="1"/>
          </p:cNvSpPr>
          <p:nvPr>
            <p:ph type="body" idx="1"/>
          </p:nvPr>
        </p:nvSpPr>
        <p:spPr/>
        <p:txBody>
          <a:bodyPr/>
          <a:lstStyle/>
          <a:p>
            <a:r>
              <a:rPr lang="zh-CN" altLang="en-US" dirty="0" smtClean="0"/>
              <a:t>实际使用的一些语言并不安全</a:t>
            </a:r>
            <a:endParaRPr lang="zh-CN" altLang="en-US" dirty="0" smtClean="0"/>
          </a:p>
          <a:p>
            <a:pPr lvl="1"/>
            <a:r>
              <a:rPr lang="zh-CN" altLang="en-US" dirty="0" smtClean="0"/>
              <a:t>禁止错误集合没有囊括所有不会被捕获的错误</a:t>
            </a:r>
            <a:endParaRPr lang="zh-CN" altLang="en-US" dirty="0" smtClean="0"/>
          </a:p>
          <a:p>
            <a:r>
              <a:rPr lang="en-US" altLang="zh-CN" dirty="0" smtClean="0"/>
              <a:t>C</a:t>
            </a:r>
            <a:r>
              <a:rPr lang="zh-CN" altLang="en-US" dirty="0" smtClean="0"/>
              <a:t>语言</a:t>
            </a:r>
            <a:endParaRPr lang="zh-CN" altLang="en-US" dirty="0" smtClean="0"/>
          </a:p>
          <a:p>
            <a:pPr lvl="1"/>
            <a:r>
              <a:rPr lang="zh-CN" altLang="en-US" dirty="0"/>
              <a:t>很多不安全的并且被广泛使用的特征，如：</a:t>
            </a:r>
            <a:endParaRPr lang="zh-CN" altLang="en-US" dirty="0"/>
          </a:p>
          <a:p>
            <a:pPr marL="457200" lvl="1" indent="0">
              <a:buNone/>
            </a:pPr>
            <a:r>
              <a:rPr lang="zh-CN" altLang="en-US" dirty="0"/>
              <a:t>	指针算术运算、类型</a:t>
            </a:r>
            <a:r>
              <a:rPr lang="zh-CN" altLang="en-US" dirty="0" smtClean="0"/>
              <a:t>强制</a:t>
            </a:r>
            <a:endParaRPr lang="zh-CN" altLang="en-US" dirty="0"/>
          </a:p>
          <a:p>
            <a:pPr lvl="1"/>
            <a:r>
              <a:rPr lang="zh-CN" altLang="en-US" dirty="0"/>
              <a:t>在语言设计的历史上，安全性考虑不足是因为当时强调代码的执行</a:t>
            </a:r>
            <a:r>
              <a:rPr lang="zh-CN" altLang="en-US" dirty="0" smtClean="0"/>
              <a:t>效率</a:t>
            </a:r>
            <a:endParaRPr lang="en-US" altLang="zh-CN" dirty="0" smtClean="0"/>
          </a:p>
          <a:p>
            <a:r>
              <a:rPr lang="zh-CN" altLang="en-US" dirty="0"/>
              <a:t>在现代语言设计上，安全性的位置越来越重要</a:t>
            </a:r>
            <a:endParaRPr lang="zh-CN" altLang="en-US" dirty="0"/>
          </a:p>
          <a:p>
            <a:pPr lvl="1"/>
            <a:r>
              <a:rPr lang="en-US" altLang="zh-CN" dirty="0"/>
              <a:t>C</a:t>
            </a:r>
            <a:r>
              <a:rPr lang="zh-CN" altLang="en-US" dirty="0"/>
              <a:t>的一些问题已经在</a:t>
            </a:r>
            <a:r>
              <a:rPr lang="en-US" altLang="zh-CN" dirty="0"/>
              <a:t>C++</a:t>
            </a:r>
            <a:r>
              <a:rPr lang="zh-CN" altLang="en-US" dirty="0"/>
              <a:t>中得以缓和</a:t>
            </a:r>
            <a:endParaRPr lang="zh-CN" altLang="en-US" dirty="0"/>
          </a:p>
          <a:p>
            <a:pPr lvl="1"/>
            <a:r>
              <a:rPr lang="zh-CN" altLang="en-US" dirty="0"/>
              <a:t>更多一些问题在</a:t>
            </a:r>
            <a:r>
              <a:rPr lang="en-US" altLang="zh-CN" dirty="0"/>
              <a:t>Java</a:t>
            </a:r>
            <a:r>
              <a:rPr lang="zh-CN" altLang="en-US" dirty="0"/>
              <a:t>中已得到解决</a:t>
            </a:r>
            <a:endParaRPr lang="zh-CN" altLang="en-US" dirty="0"/>
          </a:p>
          <a:p>
            <a:pPr marL="457200" lvl="1" indent="0">
              <a:buNone/>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9459">
                                            <p:txEl>
                                              <p:pRg st="6" end="6"/>
                                            </p:txEl>
                                          </p:spTgt>
                                        </p:tgtEl>
                                        <p:attrNameLst>
                                          <p:attrName>style.visibility</p:attrName>
                                        </p:attrNameLst>
                                      </p:cBhvr>
                                      <p:to>
                                        <p:strVal val="visible"/>
                                      </p:to>
                                    </p:set>
                                    <p:animEffect transition="in" filter="barn(inVertical)">
                                      <p:cBhvr>
                                        <p:cTn id="7" dur="500"/>
                                        <p:tgtEl>
                                          <p:spTgt spid="19459">
                                            <p:txEl>
                                              <p:pRg st="6" end="6"/>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9459">
                                            <p:txEl>
                                              <p:pRg st="7" end="7"/>
                                            </p:txEl>
                                          </p:spTgt>
                                        </p:tgtEl>
                                        <p:attrNameLst>
                                          <p:attrName>style.visibility</p:attrName>
                                        </p:attrNameLst>
                                      </p:cBhvr>
                                      <p:to>
                                        <p:strVal val="visible"/>
                                      </p:to>
                                    </p:set>
                                    <p:animEffect transition="in" filter="barn(inVertical)">
                                      <p:cBhvr>
                                        <p:cTn id="10" dur="500"/>
                                        <p:tgtEl>
                                          <p:spTgt spid="19459">
                                            <p:txEl>
                                              <p:pRg st="7" end="7"/>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9459">
                                            <p:txEl>
                                              <p:pRg st="8" end="8"/>
                                            </p:txEl>
                                          </p:spTgt>
                                        </p:tgtEl>
                                        <p:attrNameLst>
                                          <p:attrName>style.visibility</p:attrName>
                                        </p:attrNameLst>
                                      </p:cBhvr>
                                      <p:to>
                                        <p:strVal val="visible"/>
                                      </p:to>
                                    </p:set>
                                    <p:animEffect transition="in" filter="barn(inVertical)">
                                      <p:cBhvr>
                                        <p:cTn id="13" dur="500"/>
                                        <p:tgtEl>
                                          <p:spTgt spid="1945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zh-CN" altLang="en-US" dirty="0" smtClean="0"/>
              <a:t>类型在编程语言中的作用</a:t>
            </a:r>
            <a:endParaRPr lang="zh-CN" altLang="en-US" dirty="0" smtClean="0"/>
          </a:p>
        </p:txBody>
      </p:sp>
      <p:sp>
        <p:nvSpPr>
          <p:cNvPr id="976899" name="Rectangle 3"/>
          <p:cNvSpPr>
            <a:spLocks noGrp="1" noChangeArrowheads="1"/>
          </p:cNvSpPr>
          <p:nvPr>
            <p:ph type="body" idx="1"/>
          </p:nvPr>
        </p:nvSpPr>
        <p:spPr/>
        <p:txBody>
          <a:bodyPr/>
          <a:lstStyle/>
          <a:p>
            <a:pPr marL="0" indent="0">
              <a:buNone/>
            </a:pPr>
            <a:r>
              <a:rPr lang="zh-CN" altLang="en-US" dirty="0" smtClean="0"/>
              <a:t>从工程的观点看，类型化语言有下面一些优点：</a:t>
            </a:r>
            <a:endParaRPr lang="zh-CN" altLang="en-US" dirty="0" smtClean="0"/>
          </a:p>
          <a:p>
            <a:r>
              <a:rPr lang="zh-CN" altLang="en-US" dirty="0" smtClean="0"/>
              <a:t>开发的实惠</a:t>
            </a:r>
            <a:endParaRPr lang="zh-CN" altLang="en-US" dirty="0" smtClean="0"/>
          </a:p>
          <a:p>
            <a:pPr lvl="1"/>
            <a:r>
              <a:rPr lang="zh-CN" altLang="en-US" dirty="0" smtClean="0"/>
              <a:t>较早发现错误</a:t>
            </a:r>
            <a:endParaRPr lang="zh-CN" altLang="en-US" dirty="0" smtClean="0"/>
          </a:p>
          <a:p>
            <a:pPr lvl="1"/>
            <a:r>
              <a:rPr lang="zh-CN" altLang="en-US" dirty="0" smtClean="0"/>
              <a:t>类型信息还具有文档作用</a:t>
            </a:r>
            <a:endParaRPr lang="zh-CN" altLang="en-US" dirty="0" smtClean="0"/>
          </a:p>
          <a:p>
            <a:r>
              <a:rPr lang="zh-CN" altLang="en-US" dirty="0" smtClean="0"/>
              <a:t> 编译的实惠</a:t>
            </a:r>
            <a:endParaRPr lang="zh-CN" altLang="en-US" dirty="0" smtClean="0"/>
          </a:p>
          <a:p>
            <a:pPr lvl="1"/>
            <a:r>
              <a:rPr lang="zh-CN" altLang="en-US" dirty="0" smtClean="0"/>
              <a:t>程序模块可以相互独立地编译（每个模块仅依赖其他模块的接口）</a:t>
            </a:r>
            <a:endParaRPr lang="zh-CN" altLang="en-US" dirty="0" smtClean="0"/>
          </a:p>
          <a:p>
            <a:r>
              <a:rPr lang="zh-CN" altLang="en-US" dirty="0" smtClean="0"/>
              <a:t> 运行的实惠</a:t>
            </a:r>
            <a:endParaRPr lang="zh-CN" altLang="en-US" dirty="0" smtClean="0"/>
          </a:p>
          <a:p>
            <a:pPr lvl="1"/>
            <a:r>
              <a:rPr lang="zh-CN" altLang="en-US" dirty="0" smtClean="0"/>
              <a:t>可得到更有效的空间安排和访问方式</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76899">
                                            <p:txEl>
                                              <p:pRg st="4" end="4"/>
                                            </p:txEl>
                                          </p:spTgt>
                                        </p:tgtEl>
                                        <p:attrNameLst>
                                          <p:attrName>style.visibility</p:attrName>
                                        </p:attrNameLst>
                                      </p:cBhvr>
                                      <p:to>
                                        <p:strVal val="visible"/>
                                      </p:to>
                                    </p:set>
                                    <p:animEffect transition="in" filter="box(in)">
                                      <p:cBhvr>
                                        <p:cTn id="7" dur="500"/>
                                        <p:tgtEl>
                                          <p:spTgt spid="976899">
                                            <p:txEl>
                                              <p:pRg st="4" end="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976899">
                                            <p:txEl>
                                              <p:pRg st="5" end="5"/>
                                            </p:txEl>
                                          </p:spTgt>
                                        </p:tgtEl>
                                        <p:attrNameLst>
                                          <p:attrName>style.visibility</p:attrName>
                                        </p:attrNameLst>
                                      </p:cBhvr>
                                      <p:to>
                                        <p:strVal val="visible"/>
                                      </p:to>
                                    </p:set>
                                    <p:animEffect transition="in" filter="box(in)">
                                      <p:cBhvr>
                                        <p:cTn id="10" dur="500"/>
                                        <p:tgtEl>
                                          <p:spTgt spid="976899">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976899">
                                            <p:txEl>
                                              <p:pRg st="6" end="6"/>
                                            </p:txEl>
                                          </p:spTgt>
                                        </p:tgtEl>
                                        <p:attrNameLst>
                                          <p:attrName>style.visibility</p:attrName>
                                        </p:attrNameLst>
                                      </p:cBhvr>
                                      <p:to>
                                        <p:strVal val="visible"/>
                                      </p:to>
                                    </p:set>
                                    <p:animEffect transition="in" filter="box(in)">
                                      <p:cBhvr>
                                        <p:cTn id="15" dur="500"/>
                                        <p:tgtEl>
                                          <p:spTgt spid="976899">
                                            <p:txEl>
                                              <p:pRg st="6" end="6"/>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976899">
                                            <p:txEl>
                                              <p:pRg st="7" end="7"/>
                                            </p:txEl>
                                          </p:spTgt>
                                        </p:tgtEl>
                                        <p:attrNameLst>
                                          <p:attrName>style.visibility</p:attrName>
                                        </p:attrNameLst>
                                      </p:cBhvr>
                                      <p:to>
                                        <p:strVal val="visible"/>
                                      </p:to>
                                    </p:set>
                                    <p:animEffect transition="in" filter="box(in)">
                                      <p:cBhvr>
                                        <p:cTn id="18" dur="500"/>
                                        <p:tgtEl>
                                          <p:spTgt spid="9768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US" dirty="0" smtClean="0"/>
              <a:t>类型系统</a:t>
            </a:r>
            <a:endParaRPr lang="zh-CN" altLang="en-US" dirty="0" smtClean="0"/>
          </a:p>
        </p:txBody>
      </p:sp>
      <p:sp>
        <p:nvSpPr>
          <p:cNvPr id="1382403" name="Rectangle 3"/>
          <p:cNvSpPr>
            <a:spLocks noGrp="1" noChangeArrowheads="1"/>
          </p:cNvSpPr>
          <p:nvPr>
            <p:ph type="body" idx="1"/>
          </p:nvPr>
        </p:nvSpPr>
        <p:spPr/>
        <p:txBody>
          <a:bodyPr/>
          <a:lstStyle/>
          <a:p>
            <a:r>
              <a:rPr lang="zh-CN" altLang="en-US" dirty="0" smtClean="0"/>
              <a:t>类型系统主要用来说明编程语言的定型规则，它独立于类型检查算法</a:t>
            </a:r>
            <a:endParaRPr lang="zh-CN" altLang="en-US" dirty="0" smtClean="0"/>
          </a:p>
          <a:p>
            <a:r>
              <a:rPr lang="zh-CN" altLang="en-US" dirty="0" smtClean="0"/>
              <a:t>定义一个类型系统，一种重要的设计目标是存在有效的类型检查算法</a:t>
            </a:r>
            <a:endParaRPr lang="zh-CN" altLang="en-US" dirty="0" smtClean="0"/>
          </a:p>
          <a:p>
            <a:r>
              <a:rPr lang="zh-CN" altLang="en-US" dirty="0" smtClean="0"/>
              <a:t>类型系统的基本概念可用于各类语言</a:t>
            </a:r>
            <a:r>
              <a:rPr lang="en-US" altLang="zh-CN" dirty="0" smtClean="0"/>
              <a:t>，</a:t>
            </a:r>
            <a:r>
              <a:rPr lang="zh-CN" altLang="en-US" dirty="0" smtClean="0"/>
              <a:t>包括函数式语言、命令式语言和并行语言等</a:t>
            </a:r>
            <a:endParaRPr lang="zh-CN" altLang="en-US" dirty="0" smtClean="0"/>
          </a:p>
          <a:p>
            <a:r>
              <a:rPr lang="zh-CN" altLang="en-US" dirty="0" smtClean="0"/>
              <a:t>用形式化的方法来描述类型系统</a:t>
            </a:r>
            <a:endParaRPr lang="zh-CN" altLang="en-US" dirty="0" smtClean="0"/>
          </a:p>
          <a:p>
            <a:pPr lvl="1"/>
            <a:r>
              <a:rPr lang="zh-CN" altLang="en-US" dirty="0" smtClean="0"/>
              <a:t>然后讨论实例语言时：先定义语法，再给出类型系统的形式描述，最后写出类型检查的翻译方案</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382403">
                                            <p:txEl>
                                              <p:pRg st="1" end="1"/>
                                            </p:txEl>
                                          </p:spTgt>
                                        </p:tgtEl>
                                        <p:attrNameLst>
                                          <p:attrName>style.visibility</p:attrName>
                                        </p:attrNameLst>
                                      </p:cBhvr>
                                      <p:to>
                                        <p:strVal val="visible"/>
                                      </p:to>
                                    </p:set>
                                    <p:animEffect transition="in" filter="box(in)">
                                      <p:cBhvr>
                                        <p:cTn id="7" dur="500"/>
                                        <p:tgtEl>
                                          <p:spTgt spid="138240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382403">
                                            <p:txEl>
                                              <p:pRg st="2" end="2"/>
                                            </p:txEl>
                                          </p:spTgt>
                                        </p:tgtEl>
                                        <p:attrNameLst>
                                          <p:attrName>style.visibility</p:attrName>
                                        </p:attrNameLst>
                                      </p:cBhvr>
                                      <p:to>
                                        <p:strVal val="visible"/>
                                      </p:to>
                                    </p:set>
                                    <p:animEffect transition="in" filter="box(in)">
                                      <p:cBhvr>
                                        <p:cTn id="12" dur="500"/>
                                        <p:tgtEl>
                                          <p:spTgt spid="138240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382403">
                                            <p:txEl>
                                              <p:pRg st="3" end="3"/>
                                            </p:txEl>
                                          </p:spTgt>
                                        </p:tgtEl>
                                        <p:attrNameLst>
                                          <p:attrName>style.visibility</p:attrName>
                                        </p:attrNameLst>
                                      </p:cBhvr>
                                      <p:to>
                                        <p:strVal val="visible"/>
                                      </p:to>
                                    </p:set>
                                    <p:animEffect transition="in" filter="box(in)">
                                      <p:cBhvr>
                                        <p:cTn id="17" dur="500"/>
                                        <p:tgtEl>
                                          <p:spTgt spid="1382403">
                                            <p:txEl>
                                              <p:pRg st="3" end="3"/>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1382403">
                                            <p:txEl>
                                              <p:pRg st="4" end="4"/>
                                            </p:txEl>
                                          </p:spTgt>
                                        </p:tgtEl>
                                        <p:attrNameLst>
                                          <p:attrName>style.visibility</p:attrName>
                                        </p:attrNameLst>
                                      </p:cBhvr>
                                      <p:to>
                                        <p:strVal val="visible"/>
                                      </p:to>
                                    </p:set>
                                    <p:animEffect transition="in" filter="box(in)">
                                      <p:cBhvr>
                                        <p:cTn id="20" dur="500"/>
                                        <p:tgtEl>
                                          <p:spTgt spid="13824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smtClean="0"/>
              <a:t>类型系统</a:t>
            </a:r>
            <a:endParaRPr lang="zh-CN" altLang="en-US" dirty="0" smtClean="0"/>
          </a:p>
        </p:txBody>
      </p:sp>
      <p:sp>
        <p:nvSpPr>
          <p:cNvPr id="27651" name="Rectangle 3"/>
          <p:cNvSpPr>
            <a:spLocks noGrp="1" noChangeArrowheads="1"/>
          </p:cNvSpPr>
          <p:nvPr>
            <p:ph type="body" idx="1"/>
          </p:nvPr>
        </p:nvSpPr>
        <p:spPr/>
        <p:txBody>
          <a:bodyPr>
            <a:normAutofit/>
          </a:bodyPr>
          <a:lstStyle/>
          <a:p>
            <a:pPr marL="0" indent="0">
              <a:buNone/>
            </a:pPr>
            <a:r>
              <a:rPr lang="zh-CN" altLang="en-US" dirty="0" smtClean="0"/>
              <a:t>类型系统是一种逻辑系统</a:t>
            </a:r>
            <a:endParaRPr lang="zh-CN" altLang="en-US" dirty="0" smtClean="0"/>
          </a:p>
          <a:p>
            <a:r>
              <a:rPr lang="en-US" altLang="zh-CN" dirty="0" smtClean="0"/>
              <a:t>Typing Judgement</a:t>
            </a:r>
            <a:endParaRPr lang="en-US" altLang="zh-CN" dirty="0" smtClean="0"/>
          </a:p>
          <a:p>
            <a:pPr marL="0" indent="0">
              <a:buNone/>
            </a:pPr>
            <a:r>
              <a:rPr lang="en-US" altLang="zh-CN" dirty="0" smtClean="0">
                <a:sym typeface="Symbol" panose="05050102010706020507" pitchFamily="18" charset="2"/>
              </a:rPr>
              <a:t>	x:int </a:t>
            </a:r>
            <a:r>
              <a:rPr lang="zh-CN" altLang="en-US" dirty="0" smtClean="0">
                <a:sym typeface="Symbol" panose="05050102010706020507" pitchFamily="18" charset="2"/>
              </a:rPr>
              <a:t>|– </a:t>
            </a:r>
            <a:r>
              <a:rPr lang="en-US" altLang="zh-CN" dirty="0" smtClean="0">
                <a:sym typeface="Symbol" panose="05050102010706020507" pitchFamily="18" charset="2"/>
              </a:rPr>
              <a:t>x+3 : </a:t>
            </a:r>
            <a:r>
              <a:rPr lang="en-US" altLang="zh-CN" dirty="0" err="1" smtClean="0">
                <a:sym typeface="Symbol" panose="05050102010706020507" pitchFamily="18" charset="2"/>
              </a:rPr>
              <a:t>int</a:t>
            </a:r>
            <a:endParaRPr lang="en-US" altLang="zh-CN" dirty="0" smtClean="0">
              <a:sym typeface="Symbol" panose="05050102010706020507" pitchFamily="18" charset="2"/>
            </a:endParaRPr>
          </a:p>
          <a:p>
            <a:pPr marL="0" indent="0">
              <a:buNone/>
            </a:pPr>
            <a:r>
              <a:rPr lang="en-US" altLang="zh-CN" dirty="0" smtClean="0"/>
              <a:t>	( </a:t>
            </a:r>
            <a:r>
              <a:rPr lang="zh-CN" altLang="en-US" dirty="0">
                <a:sym typeface="Symbol" panose="05050102010706020507" pitchFamily="18" charset="2"/>
              </a:rPr>
              <a:t>|</a:t>
            </a:r>
            <a:r>
              <a:rPr lang="zh-CN" altLang="en-US" dirty="0">
                <a:cs typeface="Times New Roman" panose="02020603050405020304" pitchFamily="18" charset="0"/>
                <a:sym typeface="Symbol" panose="05050102010706020507" pitchFamily="18" charset="2"/>
              </a:rPr>
              <a:t>–左边</a:t>
            </a:r>
            <a:r>
              <a:rPr lang="zh-CN" altLang="en-US" dirty="0">
                <a:sym typeface="Symbol" panose="05050102010706020507" pitchFamily="18" charset="2"/>
              </a:rPr>
              <a:t>部分</a:t>
            </a:r>
            <a:r>
              <a:rPr lang="en-US" altLang="zh-CN" dirty="0">
                <a:sym typeface="Symbol" panose="05050102010706020507" pitchFamily="18" charset="2"/>
              </a:rPr>
              <a:t>x:int</a:t>
            </a:r>
            <a:r>
              <a:rPr lang="zh-CN" altLang="en-US" dirty="0" smtClean="0">
                <a:sym typeface="Symbol" panose="05050102010706020507" pitchFamily="18" charset="2"/>
              </a:rPr>
              <a:t>称为</a:t>
            </a:r>
            <a:r>
              <a:rPr lang="en-US" altLang="zh-CN" dirty="0" smtClean="0">
                <a:sym typeface="Symbol" panose="05050102010706020507" pitchFamily="18" charset="2"/>
              </a:rPr>
              <a:t>environment</a:t>
            </a:r>
            <a:r>
              <a:rPr lang="zh-CN" altLang="en-US" dirty="0" smtClean="0">
                <a:sym typeface="Symbol" panose="05050102010706020507" pitchFamily="18" charset="2"/>
              </a:rPr>
              <a:t> </a:t>
            </a:r>
            <a:r>
              <a:rPr lang="en-US" altLang="zh-CN" dirty="0" smtClean="0"/>
              <a:t>)</a:t>
            </a:r>
            <a:endParaRPr lang="en-US" altLang="zh-CN" dirty="0" smtClean="0">
              <a:sym typeface="Symbol" panose="05050102010706020507" pitchFamily="18" charset="2"/>
            </a:endParaRPr>
          </a:p>
          <a:p>
            <a:pPr>
              <a:spcBef>
                <a:spcPts val="1800"/>
              </a:spcBef>
            </a:pPr>
            <a:r>
              <a:rPr lang="en-US" altLang="zh-CN" dirty="0" smtClean="0"/>
              <a:t>Typing Rules</a:t>
            </a:r>
            <a:endParaRPr lang="zh-CN" altLang="en-US" dirty="0" smtClean="0"/>
          </a:p>
        </p:txBody>
      </p:sp>
      <p:grpSp>
        <p:nvGrpSpPr>
          <p:cNvPr id="27652" name="Group 4"/>
          <p:cNvGrpSpPr/>
          <p:nvPr/>
        </p:nvGrpSpPr>
        <p:grpSpPr bwMode="auto">
          <a:xfrm>
            <a:off x="1440828" y="4693373"/>
            <a:ext cx="3816350" cy="762000"/>
            <a:chOff x="2971" y="3702"/>
            <a:chExt cx="2404" cy="480"/>
          </a:xfrm>
        </p:grpSpPr>
        <p:sp>
          <p:nvSpPr>
            <p:cNvPr id="27656" name="Rectangle 5" descr="Green marble"/>
            <p:cNvSpPr>
              <a:spLocks noChangeArrowheads="1"/>
            </p:cNvSpPr>
            <p:nvPr/>
          </p:nvSpPr>
          <p:spPr bwMode="auto">
            <a:xfrm>
              <a:off x="2971" y="3702"/>
              <a:ext cx="24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ctr">
                <a:spcBef>
                  <a:spcPct val="20000"/>
                </a:spcBef>
              </a:pPr>
              <a:r>
                <a:rPr lang="en-US" altLang="zh-CN" sz="2800" dirty="0">
                  <a:sym typeface="Symbol" panose="05050102010706020507" pitchFamily="18" charset="2"/>
                </a:rPr>
                <a:t>   </a:t>
              </a:r>
              <a:r>
                <a:rPr lang="zh-CN" altLang="en-US" sz="2800" dirty="0">
                  <a:sym typeface="Symbol" panose="05050102010706020507" pitchFamily="18" charset="2"/>
                </a:rPr>
                <a:t>|– </a:t>
              </a:r>
              <a:r>
                <a:rPr lang="en-US" altLang="zh-CN" sz="2800" i="1" dirty="0">
                  <a:sym typeface="Symbol" panose="05050102010706020507" pitchFamily="18" charset="2"/>
                </a:rPr>
                <a:t>M</a:t>
              </a:r>
              <a:r>
                <a:rPr lang="en-US" altLang="zh-CN" sz="2800" dirty="0">
                  <a:sym typeface="Symbol" panose="05050102010706020507" pitchFamily="18" charset="2"/>
                </a:rPr>
                <a:t> : </a:t>
              </a:r>
              <a:r>
                <a:rPr lang="en-US" altLang="zh-CN" sz="2800" dirty="0" err="1">
                  <a:sym typeface="Symbol" panose="05050102010706020507" pitchFamily="18" charset="2"/>
                </a:rPr>
                <a:t>int</a:t>
              </a:r>
              <a:r>
                <a:rPr lang="en-US" altLang="zh-CN" sz="2800" dirty="0">
                  <a:sym typeface="Symbol" panose="05050102010706020507" pitchFamily="18" charset="2"/>
                </a:rPr>
                <a:t>,  </a:t>
              </a:r>
              <a:r>
                <a:rPr lang="zh-CN" altLang="en-US" sz="2800" dirty="0">
                  <a:sym typeface="Symbol" panose="05050102010706020507" pitchFamily="18" charset="2"/>
                </a:rPr>
                <a:t>|– </a:t>
              </a:r>
              <a:r>
                <a:rPr lang="en-US" altLang="zh-CN" sz="2800" i="1" dirty="0">
                  <a:sym typeface="Symbol" panose="05050102010706020507" pitchFamily="18" charset="2"/>
                </a:rPr>
                <a:t>N</a:t>
              </a:r>
              <a:r>
                <a:rPr lang="en-US" altLang="zh-CN" sz="2800" dirty="0">
                  <a:sym typeface="Symbol" panose="05050102010706020507" pitchFamily="18" charset="2"/>
                </a:rPr>
                <a:t> : </a:t>
              </a:r>
              <a:r>
                <a:rPr lang="en-US" altLang="zh-CN" sz="2800" dirty="0" err="1">
                  <a:sym typeface="Symbol" panose="05050102010706020507" pitchFamily="18" charset="2"/>
                </a:rPr>
                <a:t>int</a:t>
              </a:r>
              <a:endParaRPr lang="en-US" altLang="zh-CN" sz="2800" dirty="0"/>
            </a:p>
            <a:p>
              <a:pPr algn="ctr">
                <a:spcBef>
                  <a:spcPct val="20000"/>
                </a:spcBef>
              </a:pPr>
              <a:r>
                <a:rPr lang="en-US" altLang="zh-CN" sz="2800" dirty="0">
                  <a:sym typeface="Symbol" panose="05050102010706020507" pitchFamily="18" charset="2"/>
                </a:rPr>
                <a:t> </a:t>
              </a:r>
              <a:r>
                <a:rPr lang="zh-CN" altLang="en-US" sz="2800" dirty="0">
                  <a:sym typeface="Symbol" panose="05050102010706020507" pitchFamily="18" charset="2"/>
                </a:rPr>
                <a:t>|– </a:t>
              </a:r>
              <a:r>
                <a:rPr lang="en-US" altLang="zh-CN" i="1" dirty="0">
                  <a:sym typeface="Symbol" panose="05050102010706020507" pitchFamily="18" charset="2"/>
                </a:rPr>
                <a:t>M </a:t>
              </a:r>
              <a:r>
                <a:rPr lang="en-US" altLang="zh-CN" sz="2800" dirty="0">
                  <a:sym typeface="Symbol" panose="05050102010706020507" pitchFamily="18" charset="2"/>
                </a:rPr>
                <a:t>+ </a:t>
              </a:r>
              <a:r>
                <a:rPr lang="en-US" altLang="zh-CN" i="1" dirty="0">
                  <a:sym typeface="Symbol" panose="05050102010706020507" pitchFamily="18" charset="2"/>
                </a:rPr>
                <a:t>N</a:t>
              </a:r>
              <a:r>
                <a:rPr lang="en-US" altLang="zh-CN" sz="2800" dirty="0">
                  <a:sym typeface="Symbol" panose="05050102010706020507" pitchFamily="18" charset="2"/>
                </a:rPr>
                <a:t> : </a:t>
              </a:r>
              <a:r>
                <a:rPr lang="en-US" altLang="zh-CN" sz="2800" dirty="0" err="1">
                  <a:sym typeface="Symbol" panose="05050102010706020507" pitchFamily="18" charset="2"/>
                </a:rPr>
                <a:t>int</a:t>
              </a:r>
              <a:r>
                <a:rPr lang="zh-CN" altLang="en-US" sz="2800" dirty="0">
                  <a:sym typeface="Symbol" panose="05050102010706020507" pitchFamily="18" charset="2"/>
                </a:rPr>
                <a:t> </a:t>
              </a:r>
              <a:endParaRPr lang="en-US" altLang="zh-CN" sz="2800" dirty="0">
                <a:sym typeface="Symbol" panose="05050102010706020507" pitchFamily="18" charset="2"/>
              </a:endParaRPr>
            </a:p>
          </p:txBody>
        </p:sp>
        <p:sp>
          <p:nvSpPr>
            <p:cNvPr id="27657" name="Line 6"/>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7651">
                                            <p:txEl>
                                              <p:pRg st="4" end="4"/>
                                            </p:txEl>
                                          </p:spTgt>
                                        </p:tgtEl>
                                        <p:attrNameLst>
                                          <p:attrName>style.visibility</p:attrName>
                                        </p:attrNameLst>
                                      </p:cBhvr>
                                      <p:to>
                                        <p:strVal val="visible"/>
                                      </p:to>
                                    </p:set>
                                    <p:animEffect transition="in" filter="dissolve">
                                      <p:cBhvr>
                                        <p:cTn id="7" dur="500"/>
                                        <p:tgtEl>
                                          <p:spTgt spid="27651">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7652"/>
                                        </p:tgtEl>
                                        <p:attrNameLst>
                                          <p:attrName>style.visibility</p:attrName>
                                        </p:attrNameLst>
                                      </p:cBhvr>
                                      <p:to>
                                        <p:strVal val="visible"/>
                                      </p:to>
                                    </p:set>
                                    <p:animEffect transition="in" filter="dissolve">
                                      <p:cBhvr>
                                        <p:cTn id="10" dur="500"/>
                                        <p:tgtEl>
                                          <p:spTgt spid="27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zh-CN" dirty="0" smtClean="0"/>
              <a:t>Typing Judgement</a:t>
            </a:r>
            <a:endParaRPr lang="zh-CN" altLang="en-US" dirty="0" smtClean="0"/>
          </a:p>
        </p:txBody>
      </p:sp>
      <p:sp>
        <p:nvSpPr>
          <p:cNvPr id="29699" name="Rectangle 3"/>
          <p:cNvSpPr>
            <a:spLocks noGrp="1" noChangeArrowheads="1"/>
          </p:cNvSpPr>
          <p:nvPr>
            <p:ph type="body" idx="1"/>
          </p:nvPr>
        </p:nvSpPr>
        <p:spPr/>
        <p:txBody>
          <a:bodyPr/>
          <a:lstStyle/>
          <a:p>
            <a:pPr marL="0" indent="0">
              <a:buNone/>
            </a:pPr>
            <a:r>
              <a:rPr lang="zh-CN" altLang="en-US" dirty="0" smtClean="0">
                <a:sym typeface="Symbol" panose="05050102010706020507" pitchFamily="18" charset="2"/>
              </a:rPr>
              <a:t>        |– </a:t>
            </a:r>
            <a:r>
              <a:rPr lang="en-US" altLang="zh-CN" dirty="0" smtClean="0"/>
              <a:t>M : T	M</a:t>
            </a:r>
            <a:r>
              <a:rPr lang="zh-CN" altLang="en-US" dirty="0" smtClean="0"/>
              <a:t>的所有自由变量都声明在</a:t>
            </a:r>
            <a:r>
              <a:rPr lang="zh-CN" altLang="en-US" dirty="0" smtClean="0">
                <a:sym typeface="Symbol" panose="05050102010706020507" pitchFamily="18" charset="2"/>
              </a:rPr>
              <a:t></a:t>
            </a:r>
            <a:r>
              <a:rPr lang="zh-CN" altLang="en-US" dirty="0" smtClean="0"/>
              <a:t>中</a:t>
            </a:r>
            <a:endParaRPr lang="zh-CN" altLang="en-US" dirty="0" smtClean="0"/>
          </a:p>
          <a:p>
            <a:r>
              <a:rPr lang="zh-CN" altLang="en-US" dirty="0" smtClean="0">
                <a:sym typeface="Symbol" panose="05050102010706020507" pitchFamily="18" charset="2"/>
              </a:rPr>
              <a:t>其中</a:t>
            </a:r>
            <a:r>
              <a:rPr lang="zh-CN" altLang="en-US" dirty="0" smtClean="0"/>
              <a:t>是一个</a:t>
            </a:r>
            <a:r>
              <a:rPr lang="en-US" altLang="zh-CN" dirty="0" smtClean="0"/>
              <a:t>environment</a:t>
            </a:r>
            <a:r>
              <a:rPr lang="zh-CN" altLang="en-US" dirty="0" smtClean="0"/>
              <a:t>，如</a:t>
            </a:r>
            <a:r>
              <a:rPr lang="en-US" altLang="zh-CN" dirty="0" smtClean="0"/>
              <a:t>x</a:t>
            </a:r>
            <a:r>
              <a:rPr lang="en-US" altLang="zh-CN" baseline="-25000" dirty="0" smtClean="0"/>
              <a:t>1</a:t>
            </a:r>
            <a:r>
              <a:rPr lang="en-US" altLang="zh-CN" dirty="0" smtClean="0"/>
              <a:t>:T</a:t>
            </a:r>
            <a:r>
              <a:rPr lang="en-US" altLang="zh-CN" baseline="-25000" dirty="0"/>
              <a:t>1</a:t>
            </a:r>
            <a:r>
              <a:rPr lang="en-US" altLang="zh-CN" dirty="0" smtClean="0"/>
              <a:t>, …, </a:t>
            </a:r>
            <a:r>
              <a:rPr lang="en-US" altLang="zh-CN" dirty="0" err="1" smtClean="0"/>
              <a:t>x</a:t>
            </a:r>
            <a:r>
              <a:rPr lang="en-US" altLang="zh-CN" baseline="-25000" dirty="0" err="1"/>
              <a:t>n</a:t>
            </a:r>
            <a:r>
              <a:rPr lang="en-US" altLang="zh-CN" dirty="0" err="1" smtClean="0"/>
              <a:t>:T</a:t>
            </a:r>
            <a:r>
              <a:rPr lang="en-US" altLang="zh-CN" baseline="-25000" dirty="0" err="1"/>
              <a:t>n</a:t>
            </a:r>
            <a:endParaRPr lang="en-US" altLang="zh-CN" baseline="-25000" dirty="0"/>
          </a:p>
          <a:p>
            <a:r>
              <a:rPr lang="zh-CN" altLang="en-US" dirty="0" smtClean="0"/>
              <a:t>在环境</a:t>
            </a:r>
            <a:r>
              <a:rPr lang="en-US" altLang="zh-CN" dirty="0" smtClean="0">
                <a:sym typeface="Symbol" panose="05050102010706020507" pitchFamily="18" charset="2"/>
              </a:rPr>
              <a:t></a:t>
            </a:r>
            <a:r>
              <a:rPr lang="zh-CN" altLang="en-US" dirty="0" smtClean="0">
                <a:sym typeface="Symbol" panose="05050102010706020507" pitchFamily="18" charset="2"/>
              </a:rPr>
              <a:t>下， </a:t>
            </a:r>
            <a:r>
              <a:rPr lang="en-US" altLang="zh-CN" dirty="0" smtClean="0"/>
              <a:t>M</a:t>
            </a:r>
            <a:r>
              <a:rPr lang="zh-CN" altLang="en-US" dirty="0" smtClean="0"/>
              <a:t>具有类型</a:t>
            </a:r>
            <a:r>
              <a:rPr lang="en-US" altLang="zh-CN" dirty="0" smtClean="0"/>
              <a:t>T </a:t>
            </a:r>
            <a:endParaRPr lang="en-US" altLang="zh-CN" dirty="0" smtClean="0"/>
          </a:p>
          <a:p>
            <a:r>
              <a:rPr lang="zh-CN" altLang="en-US" dirty="0" smtClean="0"/>
              <a:t>例：</a:t>
            </a:r>
            <a:r>
              <a:rPr lang="zh-CN" altLang="en-US" dirty="0" smtClean="0">
                <a:sym typeface="Symbol" panose="05050102010706020507" pitchFamily="18" charset="2"/>
              </a:rPr>
              <a:t></a:t>
            </a:r>
            <a:r>
              <a:rPr lang="zh-CN" altLang="en-US" dirty="0" smtClean="0"/>
              <a:t> </a:t>
            </a:r>
            <a:r>
              <a:rPr lang="zh-CN" altLang="en-US" dirty="0" smtClean="0">
                <a:sym typeface="Symbol" panose="05050102010706020507" pitchFamily="18" charset="2"/>
              </a:rPr>
              <a:t>|– </a:t>
            </a:r>
            <a:r>
              <a:rPr lang="en-US" altLang="zh-CN" dirty="0" smtClean="0"/>
              <a:t>true : </a:t>
            </a:r>
            <a:r>
              <a:rPr lang="en-US" altLang="zh-CN" dirty="0" err="1" smtClean="0"/>
              <a:t>boolean</a:t>
            </a:r>
            <a:endParaRPr lang="en-US" altLang="zh-CN" dirty="0" smtClean="0"/>
          </a:p>
          <a:p>
            <a:pPr marL="0" indent="0">
              <a:buNone/>
            </a:pPr>
            <a:r>
              <a:rPr lang="en-US" altLang="zh-CN" dirty="0" smtClean="0"/>
              <a:t>	x : </a:t>
            </a:r>
            <a:r>
              <a:rPr lang="en-US" altLang="zh-CN" dirty="0" err="1" smtClean="0"/>
              <a:t>nat</a:t>
            </a:r>
            <a:r>
              <a:rPr lang="en-US" altLang="zh-CN" dirty="0" smtClean="0"/>
              <a:t> </a:t>
            </a:r>
            <a:r>
              <a:rPr lang="zh-CN" altLang="en-US" dirty="0" smtClean="0">
                <a:sym typeface="Symbol" panose="05050102010706020507" pitchFamily="18" charset="2"/>
              </a:rPr>
              <a:t>|– </a:t>
            </a:r>
            <a:r>
              <a:rPr lang="en-US" altLang="zh-CN" dirty="0" smtClean="0"/>
              <a:t>x+1 : </a:t>
            </a:r>
            <a:r>
              <a:rPr lang="en-US" altLang="zh-CN" dirty="0" err="1" smtClean="0"/>
              <a:t>nat</a:t>
            </a:r>
            <a:endParaRPr lang="en-US" altLang="zh-CN" dirty="0" smtClean="0"/>
          </a:p>
          <a:p>
            <a:endParaRPr lang="en-US" altLang="zh-CN" dirty="0" smtClean="0"/>
          </a:p>
          <a:p>
            <a:r>
              <a:rPr lang="zh-CN" altLang="en-US" dirty="0" smtClean="0"/>
              <a:t>将用推理规则来确定程序构造实例的类型</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699">
                                            <p:txEl>
                                              <p:pRg st="3" end="3"/>
                                            </p:txEl>
                                          </p:spTgt>
                                        </p:tgtEl>
                                        <p:attrNameLst>
                                          <p:attrName>style.visibility</p:attrName>
                                        </p:attrNameLst>
                                      </p:cBhvr>
                                      <p:to>
                                        <p:strVal val="visible"/>
                                      </p:to>
                                    </p:set>
                                    <p:animEffect transition="in" filter="dissolve">
                                      <p:cBhvr>
                                        <p:cTn id="7" dur="500"/>
                                        <p:tgtEl>
                                          <p:spTgt spid="29699">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9699">
                                            <p:txEl>
                                              <p:pRg st="4" end="4"/>
                                            </p:txEl>
                                          </p:spTgt>
                                        </p:tgtEl>
                                        <p:attrNameLst>
                                          <p:attrName>style.visibility</p:attrName>
                                        </p:attrNameLst>
                                      </p:cBhvr>
                                      <p:to>
                                        <p:strVal val="visible"/>
                                      </p:to>
                                    </p:set>
                                    <p:animEffect transition="in" filter="dissolve">
                                      <p:cBhvr>
                                        <p:cTn id="10" dur="500"/>
                                        <p:tgtEl>
                                          <p:spTgt spid="29699">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9699">
                                            <p:txEl>
                                              <p:pRg st="6" end="6"/>
                                            </p:txEl>
                                          </p:spTgt>
                                        </p:tgtEl>
                                        <p:attrNameLst>
                                          <p:attrName>style.visibility</p:attrName>
                                        </p:attrNameLst>
                                      </p:cBhvr>
                                      <p:to>
                                        <p:strVal val="visible"/>
                                      </p:to>
                                    </p:set>
                                    <p:animEffect transition="in" filter="dissolve">
                                      <p:cBhvr>
                                        <p:cTn id="15" dur="500"/>
                                        <p:tgtEl>
                                          <p:spTgt spid="296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zh-CN" dirty="0"/>
              <a:t>Typing Judgement</a:t>
            </a:r>
            <a:endParaRPr lang="zh-CN" altLang="en-US" dirty="0" smtClean="0"/>
          </a:p>
        </p:txBody>
      </p:sp>
      <p:sp>
        <p:nvSpPr>
          <p:cNvPr id="31747" name="Rectangle 3"/>
          <p:cNvSpPr>
            <a:spLocks noGrp="1" noChangeArrowheads="1"/>
          </p:cNvSpPr>
          <p:nvPr>
            <p:ph type="body" idx="1"/>
          </p:nvPr>
        </p:nvSpPr>
        <p:spPr/>
        <p:txBody>
          <a:bodyPr/>
          <a:lstStyle/>
          <a:p>
            <a:r>
              <a:rPr lang="zh-CN" altLang="en-US" dirty="0" smtClean="0"/>
              <a:t>有效的（</a:t>
            </a:r>
            <a:r>
              <a:rPr lang="en-US" altLang="zh-CN" dirty="0" smtClean="0"/>
              <a:t>valid</a:t>
            </a:r>
            <a:r>
              <a:rPr lang="zh-CN" altLang="en-US" dirty="0" smtClean="0"/>
              <a:t>）</a:t>
            </a:r>
            <a:endParaRPr lang="en-US" altLang="zh-CN" dirty="0" smtClean="0"/>
          </a:p>
          <a:p>
            <a:pPr marL="0" indent="0">
              <a:buNone/>
            </a:pPr>
            <a:r>
              <a:rPr lang="zh-CN" altLang="en-US" dirty="0" smtClean="0"/>
              <a:t>		</a:t>
            </a:r>
            <a:r>
              <a:rPr lang="zh-CN" altLang="en-US" dirty="0" smtClean="0">
                <a:sym typeface="Symbol" panose="05050102010706020507" pitchFamily="18" charset="2"/>
              </a:rPr>
              <a:t></a:t>
            </a:r>
            <a:r>
              <a:rPr lang="zh-CN" altLang="en-US" dirty="0" smtClean="0"/>
              <a:t> </a:t>
            </a:r>
            <a:r>
              <a:rPr lang="zh-CN" altLang="en-US" dirty="0" smtClean="0">
                <a:sym typeface="Symbol" panose="05050102010706020507" pitchFamily="18" charset="2"/>
              </a:rPr>
              <a:t>|–</a:t>
            </a:r>
            <a:r>
              <a:rPr lang="zh-CN" altLang="en-US" dirty="0" smtClean="0"/>
              <a:t> </a:t>
            </a:r>
            <a:r>
              <a:rPr lang="en-US" altLang="zh-CN" dirty="0" smtClean="0"/>
              <a:t>true : </a:t>
            </a:r>
            <a:r>
              <a:rPr lang="en-US" altLang="zh-CN" dirty="0" err="1" smtClean="0"/>
              <a:t>boolean</a:t>
            </a:r>
            <a:endParaRPr lang="zh-CN" altLang="en-US" dirty="0" smtClean="0"/>
          </a:p>
          <a:p>
            <a:r>
              <a:rPr lang="zh-CN" altLang="en-US" dirty="0" smtClean="0"/>
              <a:t>无效的（</a:t>
            </a:r>
            <a:r>
              <a:rPr lang="en-US" altLang="zh-CN" dirty="0" smtClean="0"/>
              <a:t>invalid</a:t>
            </a:r>
            <a:r>
              <a:rPr lang="zh-CN" altLang="en-US" dirty="0" smtClean="0"/>
              <a:t>）</a:t>
            </a:r>
            <a:endParaRPr lang="zh-CN" altLang="en-US" dirty="0" smtClean="0"/>
          </a:p>
          <a:p>
            <a:pPr marL="0" indent="0">
              <a:buNone/>
            </a:pPr>
            <a:r>
              <a:rPr lang="zh-CN" altLang="en-US" dirty="0" smtClean="0">
                <a:sym typeface="Symbol" panose="05050102010706020507" pitchFamily="18" charset="2"/>
              </a:rPr>
              <a:t>		</a:t>
            </a:r>
            <a:r>
              <a:rPr lang="zh-CN" altLang="en-US" dirty="0" smtClean="0"/>
              <a:t> </a:t>
            </a:r>
            <a:r>
              <a:rPr lang="zh-CN" altLang="en-US" dirty="0" smtClean="0">
                <a:sym typeface="Symbol" panose="05050102010706020507" pitchFamily="18" charset="2"/>
              </a:rPr>
              <a:t>|–  </a:t>
            </a:r>
            <a:r>
              <a:rPr lang="en-US" altLang="zh-CN" dirty="0" smtClean="0"/>
              <a:t>true : </a:t>
            </a:r>
            <a:r>
              <a:rPr lang="en-US" altLang="zh-CN" dirty="0" err="1" smtClean="0"/>
              <a:t>nat</a:t>
            </a:r>
            <a:endParaRPr lang="zh-CN" alt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r>
              <a:rPr lang="zh-CN" altLang="en-US" sz="4000" dirty="0"/>
              <a:t>构造赋值语句语法</a:t>
            </a:r>
            <a:r>
              <a:rPr lang="zh-CN" altLang="en-US" sz="4000" dirty="0" smtClean="0"/>
              <a:t>树</a:t>
            </a:r>
            <a:r>
              <a:rPr lang="en-US" altLang="zh-CN" sz="4000" dirty="0" smtClean="0"/>
              <a:t>/DAG</a:t>
            </a:r>
            <a:r>
              <a:rPr lang="zh-CN" altLang="en-US" sz="4000" dirty="0" smtClean="0"/>
              <a:t>的</a:t>
            </a:r>
            <a:r>
              <a:rPr lang="zh-CN" altLang="en-US" sz="4000" dirty="0"/>
              <a:t>语法制导定义</a:t>
            </a:r>
            <a:endParaRPr lang="zh-CN" altLang="en-US" sz="4000" dirty="0" smtClean="0"/>
          </a:p>
        </p:txBody>
      </p:sp>
      <p:sp>
        <p:nvSpPr>
          <p:cNvPr id="1249283" name="Rectangle 3"/>
          <p:cNvSpPr>
            <a:spLocks noGrp="1" noChangeArrowheads="1"/>
          </p:cNvSpPr>
          <p:nvPr>
            <p:ph type="body" idx="1"/>
          </p:nvPr>
        </p:nvSpPr>
        <p:spPr>
          <a:xfrm>
            <a:off x="628650" y="1690689"/>
            <a:ext cx="7886700" cy="4486274"/>
          </a:xfrm>
        </p:spPr>
        <p:txBody>
          <a:bodyPr>
            <a:normAutofit/>
          </a:bodyPr>
          <a:lstStyle/>
          <a:p>
            <a:r>
              <a:rPr lang="zh-CN" altLang="en-US" dirty="0"/>
              <a:t>修改构造结点的</a:t>
            </a:r>
            <a:r>
              <a:rPr lang="zh-CN" altLang="en-US" dirty="0" smtClean="0"/>
              <a:t>函数</a:t>
            </a:r>
            <a:r>
              <a:rPr lang="en-US" altLang="zh-CN" dirty="0" smtClean="0"/>
              <a:t>Node</a:t>
            </a:r>
            <a:r>
              <a:rPr lang="zh-CN" altLang="en-US" dirty="0" smtClean="0"/>
              <a:t>和</a:t>
            </a:r>
            <a:r>
              <a:rPr lang="en-US" altLang="zh-CN" dirty="0" smtClean="0"/>
              <a:t>Leaf</a:t>
            </a:r>
            <a:r>
              <a:rPr lang="zh-CN" altLang="en-US" dirty="0" smtClean="0"/>
              <a:t>可生成</a:t>
            </a:r>
            <a:r>
              <a:rPr lang="en-US" altLang="zh-CN" dirty="0" smtClean="0"/>
              <a:t>DAG</a:t>
            </a:r>
            <a:r>
              <a:rPr lang="zh-CN" altLang="en-US" dirty="0" smtClean="0"/>
              <a:t>：构造</a:t>
            </a:r>
            <a:r>
              <a:rPr lang="zh-CN" altLang="en-US" dirty="0"/>
              <a:t>新节点前先检查是否已存在同样的节点，如果已经存在，则返回这个已有的节点</a:t>
            </a:r>
            <a:endParaRPr lang="zh-CN" altLang="en-US" dirty="0" smtClean="0"/>
          </a:p>
        </p:txBody>
      </p:sp>
      <p:graphicFrame>
        <p:nvGraphicFramePr>
          <p:cNvPr id="6" name="Group 85"/>
          <p:cNvGraphicFramePr>
            <a:graphicFrameLocks noGrp="1"/>
          </p:cNvGraphicFramePr>
          <p:nvPr/>
        </p:nvGraphicFramePr>
        <p:xfrm>
          <a:off x="964223" y="3016252"/>
          <a:ext cx="7215554" cy="3566088"/>
        </p:xfrm>
        <a:graphic>
          <a:graphicData uri="http://schemas.openxmlformats.org/drawingml/2006/table">
            <a:tbl>
              <a:tblPr/>
              <a:tblGrid>
                <a:gridCol w="1769852"/>
                <a:gridCol w="5445702"/>
              </a:tblGrid>
              <a:tr h="366012">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SimSun" pitchFamily="2" charset="-122"/>
                          <a:ea typeface="SimSun" pitchFamily="2" charset="-122"/>
                        </a:rPr>
                        <a:t>产</a:t>
                      </a: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r>
                        <a:rPr kumimoji="0" lang="zh-CN" altLang="en-US" sz="2000" b="1" i="0" u="none" strike="noStrike" cap="none" normalizeH="0" baseline="0" dirty="0" smtClean="0">
                          <a:ln>
                            <a:noFill/>
                          </a:ln>
                          <a:solidFill>
                            <a:schemeClr val="tx1"/>
                          </a:solidFill>
                          <a:effectLst/>
                          <a:latin typeface="SimSun" pitchFamily="2" charset="-122"/>
                          <a:ea typeface="SimSun" pitchFamily="2" charset="-122"/>
                        </a:rPr>
                        <a:t>生</a:t>
                      </a: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r>
                        <a:rPr kumimoji="0" lang="zh-CN" altLang="en-US" sz="2000" b="1" i="0" u="none" strike="noStrike" cap="none" normalizeH="0" baseline="0" dirty="0" smtClean="0">
                          <a:ln>
                            <a:noFill/>
                          </a:ln>
                          <a:solidFill>
                            <a:schemeClr val="tx1"/>
                          </a:solidFill>
                          <a:effectLst/>
                          <a:latin typeface="SimSun" pitchFamily="2" charset="-122"/>
                          <a:ea typeface="SimSun" pitchFamily="2" charset="-122"/>
                        </a:rPr>
                        <a:t>式</a:t>
                      </a: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SimSun" pitchFamily="2"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smtClean="0">
                          <a:ln>
                            <a:noFill/>
                          </a:ln>
                          <a:solidFill>
                            <a:schemeClr val="tx1"/>
                          </a:solidFill>
                          <a:effectLst/>
                          <a:latin typeface="SimSun" pitchFamily="2" charset="-122"/>
                          <a:ea typeface="SimSun" pitchFamily="2" charset="-122"/>
                        </a:rPr>
                        <a:t>语</a:t>
                      </a:r>
                      <a:r>
                        <a:rPr kumimoji="0" lang="zh-CN" altLang="en-US" sz="2000" b="1" i="0" u="none" strike="noStrike" cap="none" normalizeH="0" baseline="0" smtClean="0">
                          <a:ln>
                            <a:noFill/>
                          </a:ln>
                          <a:solidFill>
                            <a:schemeClr val="tx1"/>
                          </a:solidFill>
                          <a:effectLst/>
                          <a:latin typeface="Times New Roman" panose="02020603050405020304" pitchFamily="18" charset="0"/>
                          <a:ea typeface="SimSun" pitchFamily="2" charset="-122"/>
                        </a:rPr>
                        <a:t>  </a:t>
                      </a:r>
                      <a:r>
                        <a:rPr kumimoji="0" lang="zh-CN" altLang="en-US" sz="2000" b="1" i="0" u="none" strike="noStrike" cap="none" normalizeH="0" baseline="0" smtClean="0">
                          <a:ln>
                            <a:noFill/>
                          </a:ln>
                          <a:solidFill>
                            <a:schemeClr val="tx1"/>
                          </a:solidFill>
                          <a:effectLst/>
                          <a:latin typeface="SimSun" pitchFamily="2" charset="-122"/>
                          <a:ea typeface="SimSun" pitchFamily="2" charset="-122"/>
                        </a:rPr>
                        <a:t>义</a:t>
                      </a:r>
                      <a:r>
                        <a:rPr kumimoji="0" lang="zh-CN" altLang="en-US" sz="2000" b="1" i="0" u="none" strike="noStrike" cap="none" normalizeH="0" baseline="0" smtClean="0">
                          <a:ln>
                            <a:noFill/>
                          </a:ln>
                          <a:solidFill>
                            <a:schemeClr val="tx1"/>
                          </a:solidFill>
                          <a:effectLst/>
                          <a:latin typeface="Times New Roman" panose="02020603050405020304" pitchFamily="18" charset="0"/>
                          <a:ea typeface="SimSun" pitchFamily="2" charset="-122"/>
                        </a:rPr>
                        <a:t>  </a:t>
                      </a:r>
                      <a:r>
                        <a:rPr kumimoji="0" lang="zh-CN" altLang="en-US" sz="2000" b="1" i="0" u="none" strike="noStrike" cap="none" normalizeH="0" baseline="0" smtClean="0">
                          <a:ln>
                            <a:noFill/>
                          </a:ln>
                          <a:solidFill>
                            <a:schemeClr val="tx1"/>
                          </a:solidFill>
                          <a:effectLst/>
                          <a:latin typeface="SimSun" pitchFamily="2" charset="-122"/>
                          <a:ea typeface="SimSun" pitchFamily="2" charset="-122"/>
                        </a:rPr>
                        <a:t>规</a:t>
                      </a:r>
                      <a:r>
                        <a:rPr kumimoji="0" lang="zh-CN" altLang="en-US" sz="2000" b="1" i="0" u="none" strike="noStrike" cap="none" normalizeH="0" baseline="0" smtClean="0">
                          <a:ln>
                            <a:noFill/>
                          </a:ln>
                          <a:solidFill>
                            <a:schemeClr val="tx1"/>
                          </a:solidFill>
                          <a:effectLst/>
                          <a:latin typeface="Times New Roman" panose="02020603050405020304" pitchFamily="18" charset="0"/>
                          <a:ea typeface="SimSun" pitchFamily="2" charset="-122"/>
                        </a:rPr>
                        <a:t>  </a:t>
                      </a:r>
                      <a:r>
                        <a:rPr kumimoji="0" lang="zh-CN" altLang="en-US" sz="2000" b="1" i="0" u="none" strike="noStrike" cap="none" normalizeH="0" baseline="0" smtClean="0">
                          <a:ln>
                            <a:noFill/>
                          </a:ln>
                          <a:solidFill>
                            <a:schemeClr val="tx1"/>
                          </a:solidFill>
                          <a:effectLst/>
                          <a:latin typeface="SimSun" pitchFamily="2" charset="-122"/>
                          <a:ea typeface="SimSun" pitchFamily="2" charset="-122"/>
                        </a:rPr>
                        <a:t>则</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SimSun" pitchFamily="2"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012">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SimSun" pitchFamily="2" charset="-122"/>
                        </a:rPr>
                        <a:t>E </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SimSun" pitchFamily="2" charset="-122"/>
                          <a:sym typeface="Symbol" panose="05050102010706020507" pitchFamily="18" charset="2"/>
                        </a:rPr>
                        <a:t></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SimSun" pitchFamily="2" charset="-122"/>
                        </a:rPr>
                        <a:t>E</a:t>
                      </a:r>
                      <a:r>
                        <a:rPr kumimoji="0" lang="en-US" altLang="zh-CN" sz="2000" b="1" i="0" u="none" strike="noStrike" cap="none" normalizeH="0" baseline="-30000" dirty="0" smtClean="0">
                          <a:ln>
                            <a:noFill/>
                          </a:ln>
                          <a:solidFill>
                            <a:schemeClr val="tx1"/>
                          </a:solidFill>
                          <a:effectLst/>
                          <a:latin typeface="Times New Roman" panose="02020603050405020304" pitchFamily="18" charset="0"/>
                          <a:ea typeface="SimSun" pitchFamily="2" charset="-122"/>
                        </a:rPr>
                        <a:t>1 </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SimSun" pitchFamily="2" charset="-122"/>
                        </a:rPr>
                        <a:t>+</a:t>
                      </a: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SimSun" pitchFamily="2" charset="-122"/>
                        </a:rPr>
                        <a:t>T</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SimSun" pitchFamily="2"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E</a:t>
                      </a:r>
                      <a:r>
                        <a:rPr kumimoji="0" lang="en-US" altLang="zh-CN" sz="2000" b="1" i="0" u="none" strike="noStrike" cap="none" normalizeH="0" baseline="0" dirty="0" err="1" smtClean="0">
                          <a:ln>
                            <a:noFill/>
                          </a:ln>
                          <a:solidFill>
                            <a:schemeClr val="tx1"/>
                          </a:solidFill>
                          <a:effectLst/>
                          <a:latin typeface="Times New Roman" panose="02020603050405020304" pitchFamily="18" charset="0"/>
                          <a:ea typeface="SimSun" pitchFamily="2" charset="-122"/>
                        </a:rPr>
                        <a:t>.</a:t>
                      </a:r>
                      <a:r>
                        <a:rPr kumimoji="0" lang="en-US" altLang="zh-CN" sz="20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node</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SimSun" pitchFamily="2" charset="-122"/>
                        </a:rPr>
                        <a:t> = </a:t>
                      </a: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SimSun" pitchFamily="2" charset="-122"/>
                        </a:rPr>
                        <a:t>new Node</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SimSun" pitchFamily="2" charset="-122"/>
                        </a:rPr>
                        <a:t>E</a:t>
                      </a:r>
                      <a:r>
                        <a:rPr kumimoji="0" lang="en-US" altLang="zh-CN" sz="2000" b="1" i="0" u="none" strike="noStrike" cap="none" normalizeH="0" baseline="-30000" dirty="0" smtClean="0">
                          <a:ln>
                            <a:noFill/>
                          </a:ln>
                          <a:solidFill>
                            <a:schemeClr val="tx1"/>
                          </a:solidFill>
                          <a:effectLst/>
                          <a:latin typeface="Times New Roman" panose="02020603050405020304" pitchFamily="18" charset="0"/>
                          <a:ea typeface="SimSun" pitchFamily="2" charset="-122"/>
                        </a:rPr>
                        <a:t>1</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SimSun" pitchFamily="2" charset="-122"/>
                        </a:rPr>
                        <a:t>.</a:t>
                      </a: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SimSun" pitchFamily="2" charset="-122"/>
                        </a:rPr>
                        <a:t>node</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SimSun" pitchFamily="2" charset="-122"/>
                        </a:rPr>
                        <a:t>,</a:t>
                      </a: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SimSun" pitchFamily="2" charset="-122"/>
                        </a:rPr>
                        <a:t> </a:t>
                      </a:r>
                      <a:r>
                        <a:rPr kumimoji="0" lang="en-US" altLang="zh-CN" sz="20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T</a:t>
                      </a:r>
                      <a:r>
                        <a:rPr kumimoji="0" lang="en-US" altLang="zh-CN" sz="2000" b="1" i="0" u="none" strike="noStrike" cap="none" normalizeH="0" baseline="0" dirty="0" err="1" smtClean="0">
                          <a:ln>
                            <a:noFill/>
                          </a:ln>
                          <a:solidFill>
                            <a:schemeClr val="tx1"/>
                          </a:solidFill>
                          <a:effectLst/>
                          <a:latin typeface="Times New Roman" panose="02020603050405020304" pitchFamily="18" charset="0"/>
                          <a:ea typeface="SimSun" pitchFamily="2" charset="-122"/>
                        </a:rPr>
                        <a:t>.</a:t>
                      </a:r>
                      <a:r>
                        <a:rPr kumimoji="0" lang="en-US" altLang="zh-CN" sz="20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node</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SimSun" pitchFamily="2"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012">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SimSun" pitchFamily="2" charset="-122"/>
                        </a:rPr>
                        <a:t>E </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SimSun" pitchFamily="2" charset="-122"/>
                          <a:sym typeface="Symbol" panose="05050102010706020507" pitchFamily="18" charset="2"/>
                        </a:rPr>
                        <a:t></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SimSun" pitchFamily="2" charset="-122"/>
                        </a:rPr>
                        <a:t>E</a:t>
                      </a:r>
                      <a:r>
                        <a:rPr kumimoji="0" lang="en-US" altLang="zh-CN" sz="2000" b="1" i="0" u="none" strike="noStrike" cap="none" normalizeH="0" baseline="-30000" dirty="0" smtClean="0">
                          <a:ln>
                            <a:noFill/>
                          </a:ln>
                          <a:solidFill>
                            <a:schemeClr val="tx1"/>
                          </a:solidFill>
                          <a:effectLst/>
                          <a:latin typeface="Times New Roman" panose="02020603050405020304" pitchFamily="18" charset="0"/>
                          <a:ea typeface="SimSun" pitchFamily="2" charset="-122"/>
                        </a:rPr>
                        <a:t>1 </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SimSun" pitchFamily="2" charset="-122"/>
                          <a:sym typeface="Symbol" panose="05050102010706020507" pitchFamily="18" charset="2"/>
                        </a:rPr>
                        <a:t></a:t>
                      </a: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SimSun" pitchFamily="2" charset="-122"/>
                        </a:rPr>
                        <a:t>T</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SimSun" pitchFamily="2"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E</a:t>
                      </a:r>
                      <a:r>
                        <a:rPr kumimoji="0" lang="en-US" altLang="zh-CN" sz="2000" b="1" i="0" u="none" strike="noStrike" cap="none" normalizeH="0" baseline="0" dirty="0" err="1" smtClean="0">
                          <a:ln>
                            <a:noFill/>
                          </a:ln>
                          <a:solidFill>
                            <a:schemeClr val="tx1"/>
                          </a:solidFill>
                          <a:effectLst/>
                          <a:latin typeface="Times New Roman" panose="02020603050405020304" pitchFamily="18" charset="0"/>
                          <a:ea typeface="SimSun" pitchFamily="2" charset="-122"/>
                        </a:rPr>
                        <a:t>.</a:t>
                      </a:r>
                      <a:r>
                        <a:rPr kumimoji="0" lang="en-US" altLang="zh-CN" sz="20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node</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SimSun" pitchFamily="2" charset="-122"/>
                        </a:rPr>
                        <a:t> = </a:t>
                      </a: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SimSun" pitchFamily="2" charset="-122"/>
                        </a:rPr>
                        <a:t>new Node</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SimSun" pitchFamily="2" charset="-122"/>
                        </a:rPr>
                        <a:t>(‘</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SimSun" pitchFamily="2" charset="-122"/>
                          <a:sym typeface="Symbol" panose="05050102010706020507" pitchFamily="18" charset="2"/>
                        </a:rPr>
                        <a:t></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SimSun" pitchFamily="2" charset="-122"/>
                        </a:rPr>
                        <a:t>E</a:t>
                      </a:r>
                      <a:r>
                        <a:rPr kumimoji="0" lang="en-US" altLang="zh-CN" sz="2000" b="1" i="0" u="none" strike="noStrike" cap="none" normalizeH="0" baseline="-30000" dirty="0" smtClean="0">
                          <a:ln>
                            <a:noFill/>
                          </a:ln>
                          <a:solidFill>
                            <a:schemeClr val="tx1"/>
                          </a:solidFill>
                          <a:effectLst/>
                          <a:latin typeface="Times New Roman" panose="02020603050405020304" pitchFamily="18" charset="0"/>
                          <a:ea typeface="SimSun" pitchFamily="2" charset="-122"/>
                        </a:rPr>
                        <a:t>1</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SimSun" pitchFamily="2" charset="-122"/>
                        </a:rPr>
                        <a:t>.</a:t>
                      </a: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SimSun" pitchFamily="2" charset="-122"/>
                        </a:rPr>
                        <a:t>node</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SimSun" pitchFamily="2" charset="-122"/>
                        </a:rPr>
                        <a:t>,</a:t>
                      </a: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SimSun" pitchFamily="2" charset="-122"/>
                        </a:rPr>
                        <a:t> </a:t>
                      </a:r>
                      <a:r>
                        <a:rPr kumimoji="0" lang="en-US" altLang="zh-CN" sz="20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T</a:t>
                      </a:r>
                      <a:r>
                        <a:rPr kumimoji="0" lang="en-US" altLang="zh-CN" sz="2000" b="1" i="0" u="none" strike="noStrike" cap="none" normalizeH="0" baseline="0" dirty="0" err="1" smtClean="0">
                          <a:ln>
                            <a:noFill/>
                          </a:ln>
                          <a:solidFill>
                            <a:schemeClr val="tx1"/>
                          </a:solidFill>
                          <a:effectLst/>
                          <a:latin typeface="Times New Roman" panose="02020603050405020304" pitchFamily="18" charset="0"/>
                          <a:ea typeface="SimSun" pitchFamily="2" charset="-122"/>
                        </a:rPr>
                        <a:t>.</a:t>
                      </a:r>
                      <a:r>
                        <a:rPr kumimoji="0" lang="en-US" altLang="zh-CN" sz="20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node</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SimSun" pitchFamily="2"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012">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SimSun" pitchFamily="2" charset="-122"/>
                        </a:rPr>
                        <a:t>E </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SimSun" pitchFamily="2" charset="-122"/>
                          <a:sym typeface="Symbol" panose="05050102010706020507" pitchFamily="18" charset="2"/>
                        </a:rPr>
                        <a:t></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SimSun" pitchFamily="2" charset="-122"/>
                        </a:rPr>
                        <a:t>T</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SimSun" pitchFamily="2"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E</a:t>
                      </a:r>
                      <a:r>
                        <a:rPr kumimoji="0" lang="en-US" altLang="zh-CN" sz="2000" b="1" i="0" u="none" strike="noStrike" cap="none" normalizeH="0" baseline="0" dirty="0" err="1" smtClean="0">
                          <a:ln>
                            <a:noFill/>
                          </a:ln>
                          <a:solidFill>
                            <a:schemeClr val="tx1"/>
                          </a:solidFill>
                          <a:effectLst/>
                          <a:latin typeface="Times New Roman" panose="02020603050405020304" pitchFamily="18" charset="0"/>
                          <a:ea typeface="SimSun" pitchFamily="2" charset="-122"/>
                        </a:rPr>
                        <a:t>.</a:t>
                      </a:r>
                      <a:r>
                        <a:rPr kumimoji="0" lang="en-US" altLang="zh-CN" sz="20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node</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SimSun" pitchFamily="2" charset="-122"/>
                        </a:rPr>
                        <a:t> = </a:t>
                      </a:r>
                      <a:r>
                        <a:rPr kumimoji="0" lang="en-US" altLang="zh-CN" sz="20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T</a:t>
                      </a:r>
                      <a:r>
                        <a:rPr kumimoji="0" lang="en-US" altLang="zh-CN" sz="2000" b="1" i="0" u="none" strike="noStrike" cap="none" normalizeH="0" baseline="0" dirty="0" err="1" smtClean="0">
                          <a:ln>
                            <a:noFill/>
                          </a:ln>
                          <a:solidFill>
                            <a:schemeClr val="tx1"/>
                          </a:solidFill>
                          <a:effectLst/>
                          <a:latin typeface="Times New Roman" panose="02020603050405020304" pitchFamily="18" charset="0"/>
                          <a:ea typeface="SimSun" pitchFamily="2" charset="-122"/>
                        </a:rPr>
                        <a:t>.</a:t>
                      </a:r>
                      <a:r>
                        <a:rPr kumimoji="0" lang="en-US" altLang="zh-CN" sz="20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node</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SimSun" pitchFamily="2"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012">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SimSun" pitchFamily="2" charset="-122"/>
                        </a:rPr>
                        <a:t>T </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SimSun" pitchFamily="2" charset="-122"/>
                          <a:sym typeface="Symbol" panose="05050102010706020507" pitchFamily="18" charset="2"/>
                        </a:rPr>
                        <a:t></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SimSun" pitchFamily="2" charset="-122"/>
                        </a:rPr>
                        <a:t>T</a:t>
                      </a:r>
                      <a:r>
                        <a:rPr kumimoji="0" lang="en-US" altLang="zh-CN" sz="2000" b="1" i="0" u="none" strike="noStrike" cap="none" normalizeH="0" baseline="-30000" dirty="0" smtClean="0">
                          <a:ln>
                            <a:noFill/>
                          </a:ln>
                          <a:solidFill>
                            <a:schemeClr val="tx1"/>
                          </a:solidFill>
                          <a:effectLst/>
                          <a:latin typeface="Times New Roman" panose="02020603050405020304" pitchFamily="18" charset="0"/>
                          <a:ea typeface="SimSun" pitchFamily="2" charset="-122"/>
                        </a:rPr>
                        <a:t>1 </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SimSun" pitchFamily="2" charset="-122"/>
                          <a:sym typeface="Symbol" panose="05050102010706020507" pitchFamily="18" charset="2"/>
                        </a:rPr>
                        <a:t></a:t>
                      </a: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SimSun" pitchFamily="2" charset="-122"/>
                        </a:rPr>
                        <a:t>F</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SimSun" pitchFamily="2"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T</a:t>
                      </a:r>
                      <a:r>
                        <a:rPr kumimoji="0" lang="en-US" altLang="zh-CN" sz="2000" b="1" i="0" u="none" strike="noStrike" cap="none" normalizeH="0" baseline="0" dirty="0" err="1" smtClean="0">
                          <a:ln>
                            <a:noFill/>
                          </a:ln>
                          <a:solidFill>
                            <a:schemeClr val="tx1"/>
                          </a:solidFill>
                          <a:effectLst/>
                          <a:latin typeface="Times New Roman" panose="02020603050405020304" pitchFamily="18" charset="0"/>
                          <a:ea typeface="SimSun" pitchFamily="2" charset="-122"/>
                        </a:rPr>
                        <a:t>.</a:t>
                      </a:r>
                      <a:r>
                        <a:rPr kumimoji="0" lang="en-US" altLang="zh-CN" sz="20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node</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SimSun" pitchFamily="2" charset="-122"/>
                        </a:rPr>
                        <a:t> = </a:t>
                      </a: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SimSun" pitchFamily="2" charset="-122"/>
                        </a:rPr>
                        <a:t>new Node</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SimSun" pitchFamily="2" charset="-122"/>
                          <a:sym typeface="Symbol" panose="05050102010706020507" pitchFamily="18" charset="2"/>
                        </a:rPr>
                        <a:t></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SimSun" pitchFamily="2" charset="-122"/>
                        </a:rPr>
                        <a:t>T</a:t>
                      </a:r>
                      <a:r>
                        <a:rPr kumimoji="0" lang="en-US" altLang="zh-CN" sz="2000" b="1" i="0" u="none" strike="noStrike" cap="none" normalizeH="0" baseline="-30000" dirty="0" smtClean="0">
                          <a:ln>
                            <a:noFill/>
                          </a:ln>
                          <a:solidFill>
                            <a:schemeClr val="tx1"/>
                          </a:solidFill>
                          <a:effectLst/>
                          <a:latin typeface="Times New Roman" panose="02020603050405020304" pitchFamily="18" charset="0"/>
                          <a:ea typeface="SimSun" pitchFamily="2" charset="-122"/>
                        </a:rPr>
                        <a:t>1</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SimSun" pitchFamily="2" charset="-122"/>
                        </a:rPr>
                        <a:t>.</a:t>
                      </a: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SimSun" pitchFamily="2" charset="-122"/>
                        </a:rPr>
                        <a:t>node</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SimSun" pitchFamily="2" charset="-122"/>
                        </a:rPr>
                        <a:t>,</a:t>
                      </a: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SimSun" pitchFamily="2" charset="-122"/>
                        </a:rPr>
                        <a:t> </a:t>
                      </a:r>
                      <a:r>
                        <a:rPr kumimoji="0" lang="en-US" altLang="zh-CN" sz="20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F</a:t>
                      </a:r>
                      <a:r>
                        <a:rPr kumimoji="0" lang="en-US" altLang="zh-CN" sz="2000" b="1" i="0" u="none" strike="noStrike" cap="none" normalizeH="0" baseline="0" dirty="0" err="1" smtClean="0">
                          <a:ln>
                            <a:noFill/>
                          </a:ln>
                          <a:solidFill>
                            <a:schemeClr val="tx1"/>
                          </a:solidFill>
                          <a:effectLst/>
                          <a:latin typeface="Times New Roman" panose="02020603050405020304" pitchFamily="18" charset="0"/>
                          <a:ea typeface="SimSun" pitchFamily="2" charset="-122"/>
                        </a:rPr>
                        <a:t>.</a:t>
                      </a:r>
                      <a:r>
                        <a:rPr kumimoji="0" lang="en-US" altLang="zh-CN" sz="20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node</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SimSun" pitchFamily="2"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012">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SimSun" pitchFamily="2" charset="-122"/>
                        </a:rPr>
                        <a:t>T </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SimSun" pitchFamily="2" charset="-122"/>
                          <a:sym typeface="Symbol" panose="05050102010706020507" pitchFamily="18" charset="2"/>
                        </a:rPr>
                        <a:t></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SimSun" pitchFamily="2" charset="-122"/>
                        </a:rPr>
                        <a:t>F</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SimSun" pitchFamily="2"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T</a:t>
                      </a:r>
                      <a:r>
                        <a:rPr kumimoji="0" lang="en-US" altLang="zh-CN" sz="2000" b="1" i="0" u="none" strike="noStrike" cap="none" normalizeH="0" baseline="0" dirty="0" err="1" smtClean="0">
                          <a:ln>
                            <a:noFill/>
                          </a:ln>
                          <a:solidFill>
                            <a:schemeClr val="tx1"/>
                          </a:solidFill>
                          <a:effectLst/>
                          <a:latin typeface="Times New Roman" panose="02020603050405020304" pitchFamily="18" charset="0"/>
                          <a:ea typeface="SimSun" pitchFamily="2" charset="-122"/>
                        </a:rPr>
                        <a:t>.</a:t>
                      </a:r>
                      <a:r>
                        <a:rPr kumimoji="0" lang="en-US" altLang="zh-CN" sz="20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node</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SimSun" pitchFamily="2" charset="-122"/>
                        </a:rPr>
                        <a:t> = </a:t>
                      </a:r>
                      <a:r>
                        <a:rPr kumimoji="0" lang="en-US" altLang="zh-CN" sz="20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F</a:t>
                      </a:r>
                      <a:r>
                        <a:rPr kumimoji="0" lang="en-US" altLang="zh-CN" sz="2000" b="1" i="0" u="none" strike="noStrike" cap="none" normalizeH="0" baseline="0" dirty="0" err="1" smtClean="0">
                          <a:ln>
                            <a:noFill/>
                          </a:ln>
                          <a:solidFill>
                            <a:schemeClr val="tx1"/>
                          </a:solidFill>
                          <a:effectLst/>
                          <a:latin typeface="Times New Roman" panose="02020603050405020304" pitchFamily="18" charset="0"/>
                          <a:ea typeface="SimSun" pitchFamily="2" charset="-122"/>
                        </a:rPr>
                        <a:t>.</a:t>
                      </a:r>
                      <a:r>
                        <a:rPr kumimoji="0" lang="en-US" altLang="zh-CN" sz="20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node</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SimSun" pitchFamily="2"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012">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SimSun" pitchFamily="2" charset="-122"/>
                        </a:rPr>
                        <a:t>F </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SimSun" pitchFamily="2" charset="-122"/>
                          <a:sym typeface="Symbol" panose="05050102010706020507" pitchFamily="18" charset="2"/>
                        </a:rPr>
                        <a:t></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SimSun" pitchFamily="2" charset="-122"/>
                        </a:rPr>
                        <a:t>E</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SimSun" pitchFamily="2"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F</a:t>
                      </a:r>
                      <a:r>
                        <a:rPr kumimoji="0" lang="en-US" altLang="zh-CN" sz="2000" b="1" i="0" u="none" strike="noStrike" cap="none" normalizeH="0" baseline="0" dirty="0" err="1" smtClean="0">
                          <a:ln>
                            <a:noFill/>
                          </a:ln>
                          <a:solidFill>
                            <a:schemeClr val="tx1"/>
                          </a:solidFill>
                          <a:effectLst/>
                          <a:latin typeface="Times New Roman" panose="02020603050405020304" pitchFamily="18" charset="0"/>
                          <a:ea typeface="SimSun" pitchFamily="2" charset="-122"/>
                        </a:rPr>
                        <a:t>.</a:t>
                      </a:r>
                      <a:r>
                        <a:rPr kumimoji="0" lang="en-US" altLang="zh-CN" sz="20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node</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SimSun" pitchFamily="2" charset="-122"/>
                        </a:rPr>
                        <a:t> = </a:t>
                      </a:r>
                      <a:r>
                        <a:rPr kumimoji="0" lang="en-US" altLang="zh-CN" sz="20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E</a:t>
                      </a:r>
                      <a:r>
                        <a:rPr kumimoji="0" lang="en-US" altLang="zh-CN" sz="2000" b="1" i="0" u="none" strike="noStrike" cap="none" normalizeH="0" baseline="0" dirty="0" err="1" smtClean="0">
                          <a:ln>
                            <a:noFill/>
                          </a:ln>
                          <a:solidFill>
                            <a:schemeClr val="tx1"/>
                          </a:solidFill>
                          <a:effectLst/>
                          <a:latin typeface="Times New Roman" panose="02020603050405020304" pitchFamily="18" charset="0"/>
                          <a:ea typeface="SimSun" pitchFamily="2" charset="-122"/>
                        </a:rPr>
                        <a:t>.</a:t>
                      </a:r>
                      <a:r>
                        <a:rPr kumimoji="0" lang="en-US" altLang="zh-CN" sz="20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node</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SimSun" pitchFamily="2"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012">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SimSun" pitchFamily="2" charset="-122"/>
                        </a:rPr>
                        <a:t>F </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SimSun" pitchFamily="2" charset="-122"/>
                          <a:sym typeface="Symbol" panose="05050102010706020507" pitchFamily="18" charset="2"/>
                        </a:rPr>
                        <a:t></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SimSun" pitchFamily="2" charset="-122"/>
                        </a:rPr>
                        <a:t> id </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SimSun" pitchFamily="2"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F</a:t>
                      </a:r>
                      <a:r>
                        <a:rPr kumimoji="0" lang="en-US" altLang="zh-CN" sz="2000" b="1" i="0" u="none" strike="noStrike" cap="none" normalizeH="0" baseline="0" dirty="0" err="1" smtClean="0">
                          <a:ln>
                            <a:noFill/>
                          </a:ln>
                          <a:solidFill>
                            <a:schemeClr val="tx1"/>
                          </a:solidFill>
                          <a:effectLst/>
                          <a:latin typeface="Times New Roman" panose="02020603050405020304" pitchFamily="18" charset="0"/>
                          <a:ea typeface="SimSun" pitchFamily="2" charset="-122"/>
                        </a:rPr>
                        <a:t>.</a:t>
                      </a:r>
                      <a:r>
                        <a:rPr kumimoji="0" lang="en-US" altLang="zh-CN" sz="20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node</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SimSun" pitchFamily="2" charset="-122"/>
                        </a:rPr>
                        <a:t> = </a:t>
                      </a: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SimSun" pitchFamily="2" charset="-122"/>
                        </a:rPr>
                        <a:t>new Leaf </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SimSun" pitchFamily="2" charset="-122"/>
                        </a:rPr>
                        <a:t>(id, </a:t>
                      </a:r>
                      <a:r>
                        <a:rPr kumimoji="0" lang="en-US" altLang="zh-CN" sz="2000" b="1" i="0" u="none" strike="noStrike" cap="none" normalizeH="0" baseline="0" dirty="0" err="1" smtClean="0">
                          <a:ln>
                            <a:noFill/>
                          </a:ln>
                          <a:solidFill>
                            <a:schemeClr val="tx1"/>
                          </a:solidFill>
                          <a:effectLst/>
                          <a:latin typeface="Times New Roman" panose="02020603050405020304" pitchFamily="18" charset="0"/>
                          <a:ea typeface="SimSun" pitchFamily="2" charset="-122"/>
                        </a:rPr>
                        <a:t>id.</a:t>
                      </a:r>
                      <a:r>
                        <a:rPr kumimoji="0" lang="en-US" altLang="zh-CN" sz="20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entry</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SimSun" pitchFamily="2"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012">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SimSun" pitchFamily="2" charset="-122"/>
                        </a:rPr>
                        <a:t>F </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SimSun" pitchFamily="2" charset="-122"/>
                          <a:sym typeface="Symbol" panose="05050102010706020507" pitchFamily="18" charset="2"/>
                        </a:rPr>
                        <a:t></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r>
                        <a:rPr kumimoji="0" lang="en-US" altLang="zh-CN" sz="2000" b="1" i="0" u="none" strike="noStrike" cap="none" normalizeH="0" baseline="0" dirty="0" err="1" smtClean="0">
                          <a:ln>
                            <a:noFill/>
                          </a:ln>
                          <a:solidFill>
                            <a:schemeClr val="tx1"/>
                          </a:solidFill>
                          <a:effectLst/>
                          <a:latin typeface="Times New Roman" panose="02020603050405020304" pitchFamily="18" charset="0"/>
                          <a:ea typeface="SimSun" pitchFamily="2" charset="-122"/>
                        </a:rPr>
                        <a:t>num</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SimSun" pitchFamily="2"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F</a:t>
                      </a:r>
                      <a:r>
                        <a:rPr kumimoji="0" lang="en-US" altLang="zh-CN" sz="2000" b="1" i="0" u="none" strike="noStrike" cap="none" normalizeH="0" baseline="0" dirty="0" err="1" smtClean="0">
                          <a:ln>
                            <a:noFill/>
                          </a:ln>
                          <a:solidFill>
                            <a:schemeClr val="tx1"/>
                          </a:solidFill>
                          <a:effectLst/>
                          <a:latin typeface="Times New Roman" panose="02020603050405020304" pitchFamily="18" charset="0"/>
                          <a:ea typeface="SimSun" pitchFamily="2" charset="-122"/>
                        </a:rPr>
                        <a:t>.</a:t>
                      </a:r>
                      <a:r>
                        <a:rPr kumimoji="0" lang="en-US" altLang="zh-CN" sz="20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node</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SimSun" pitchFamily="2" charset="-122"/>
                        </a:rPr>
                        <a:t> = </a:t>
                      </a: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SimSun" pitchFamily="2" charset="-122"/>
                        </a:rPr>
                        <a:t>new Leaf </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SimSun" pitchFamily="2" charset="-122"/>
                        </a:rPr>
                        <a:t>(</a:t>
                      </a:r>
                      <a:r>
                        <a:rPr kumimoji="0" lang="en-US" altLang="zh-CN" sz="2000" b="1" i="0" u="none" strike="noStrike" cap="none" normalizeH="0" baseline="0" dirty="0" err="1" smtClean="0">
                          <a:ln>
                            <a:noFill/>
                          </a:ln>
                          <a:solidFill>
                            <a:schemeClr val="tx1"/>
                          </a:solidFill>
                          <a:effectLst/>
                          <a:latin typeface="Times New Roman" panose="02020603050405020304" pitchFamily="18" charset="0"/>
                          <a:ea typeface="SimSun" pitchFamily="2" charset="-122"/>
                        </a:rPr>
                        <a:t>num</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r>
                        <a:rPr kumimoji="0" lang="en-US" altLang="zh-CN" sz="2000" b="1" i="0" u="none" strike="noStrike" cap="none" normalizeH="0" baseline="0" dirty="0" err="1" smtClean="0">
                          <a:ln>
                            <a:noFill/>
                          </a:ln>
                          <a:solidFill>
                            <a:schemeClr val="tx1"/>
                          </a:solidFill>
                          <a:effectLst/>
                          <a:latin typeface="Times New Roman" panose="02020603050405020304" pitchFamily="18" charset="0"/>
                          <a:ea typeface="SimSun" pitchFamily="2" charset="-122"/>
                        </a:rPr>
                        <a:t>num.</a:t>
                      </a:r>
                      <a:r>
                        <a:rPr kumimoji="0" lang="en-US" altLang="zh-CN" sz="20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val</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SimSun" pitchFamily="2"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zh-CN" dirty="0" smtClean="0"/>
              <a:t>Typing Rules</a:t>
            </a:r>
            <a:endParaRPr lang="zh-CN" altLang="en-US" dirty="0" smtClean="0"/>
          </a:p>
        </p:txBody>
      </p:sp>
      <p:sp>
        <p:nvSpPr>
          <p:cNvPr id="32771" name="Rectangle 3"/>
          <p:cNvSpPr>
            <a:spLocks noGrp="1" noChangeArrowheads="1"/>
          </p:cNvSpPr>
          <p:nvPr>
            <p:ph type="body" idx="1"/>
          </p:nvPr>
        </p:nvSpPr>
        <p:spPr/>
        <p:txBody>
          <a:bodyPr/>
          <a:lstStyle/>
          <a:p>
            <a:r>
              <a:rPr lang="zh-CN" altLang="en-US" dirty="0" smtClean="0"/>
              <a:t>推理规则的</a:t>
            </a:r>
            <a:r>
              <a:rPr lang="zh-CN" altLang="en-US" dirty="0" smtClean="0">
                <a:sym typeface="Symbol" panose="05050102010706020507" pitchFamily="18" charset="2"/>
              </a:rPr>
              <a:t>习惯表示法</a:t>
            </a:r>
            <a:endParaRPr lang="zh-CN" altLang="en-US" dirty="0" smtClean="0">
              <a:sym typeface="Symbol" panose="05050102010706020507" pitchFamily="18" charset="2"/>
            </a:endParaRPr>
          </a:p>
          <a:p>
            <a:endParaRPr lang="zh-CN" altLang="en-US" dirty="0" smtClean="0">
              <a:sym typeface="Symbol" panose="05050102010706020507" pitchFamily="18" charset="2"/>
            </a:endParaRPr>
          </a:p>
          <a:p>
            <a:endParaRPr lang="zh-CN" altLang="en-US" dirty="0" smtClean="0">
              <a:sym typeface="Symbol" panose="05050102010706020507" pitchFamily="18" charset="2"/>
            </a:endParaRPr>
          </a:p>
          <a:p>
            <a:pPr lvl="1"/>
            <a:endParaRPr lang="en-US" altLang="zh-CN" dirty="0" smtClean="0"/>
          </a:p>
          <a:p>
            <a:pPr lvl="1"/>
            <a:r>
              <a:rPr lang="zh-CN" altLang="en-US" dirty="0" smtClean="0"/>
              <a:t>前提、结论</a:t>
            </a:r>
            <a:endParaRPr lang="zh-CN" altLang="en-US" dirty="0" smtClean="0"/>
          </a:p>
          <a:p>
            <a:pPr lvl="1"/>
            <a:r>
              <a:rPr lang="zh-CN" altLang="en-US" dirty="0" smtClean="0"/>
              <a:t>公理、推理规则</a:t>
            </a:r>
            <a:endParaRPr lang="zh-CN" altLang="en-US" dirty="0" smtClean="0"/>
          </a:p>
        </p:txBody>
      </p:sp>
      <p:grpSp>
        <p:nvGrpSpPr>
          <p:cNvPr id="32772" name="Group 8"/>
          <p:cNvGrpSpPr/>
          <p:nvPr/>
        </p:nvGrpSpPr>
        <p:grpSpPr bwMode="auto">
          <a:xfrm>
            <a:off x="2366521" y="2542210"/>
            <a:ext cx="3816350" cy="762000"/>
            <a:chOff x="2971" y="3702"/>
            <a:chExt cx="2404" cy="480"/>
          </a:xfrm>
        </p:grpSpPr>
        <p:sp>
          <p:nvSpPr>
            <p:cNvPr id="32773" name="Rectangle 9" descr="Green marble"/>
            <p:cNvSpPr>
              <a:spLocks noChangeArrowheads="1"/>
            </p:cNvSpPr>
            <p:nvPr/>
          </p:nvSpPr>
          <p:spPr bwMode="auto">
            <a:xfrm>
              <a:off x="2971" y="3702"/>
              <a:ext cx="24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ctr">
                <a:spcBef>
                  <a:spcPct val="20000"/>
                </a:spcBef>
              </a:pPr>
              <a:r>
                <a:rPr lang="en-US" altLang="zh-CN" sz="2800">
                  <a:sym typeface="Symbol" panose="05050102010706020507" pitchFamily="18" charset="2"/>
                </a:rPr>
                <a:t>  </a:t>
              </a:r>
              <a:r>
                <a:rPr lang="en-US" altLang="zh-CN" sz="2800" baseline="-25000">
                  <a:sym typeface="Symbol" panose="05050102010706020507" pitchFamily="18" charset="2"/>
                </a:rPr>
                <a:t>1</a:t>
              </a:r>
              <a:r>
                <a:rPr lang="en-US" altLang="zh-CN" sz="2800">
                  <a:sym typeface="Symbol" panose="05050102010706020507" pitchFamily="18" charset="2"/>
                </a:rPr>
                <a:t> </a:t>
              </a:r>
              <a:r>
                <a:rPr lang="zh-CN" altLang="en-US" sz="2800">
                  <a:sym typeface="Symbol" panose="05050102010706020507" pitchFamily="18" charset="2"/>
                </a:rPr>
                <a:t>|– </a:t>
              </a:r>
              <a:r>
                <a:rPr lang="en-US" altLang="zh-CN" sz="2800">
                  <a:latin typeface="Comic Sans MS" panose="030F0702030302020204" pitchFamily="66" charset="0"/>
                  <a:sym typeface="Symbol" panose="05050102010706020507" pitchFamily="18" charset="2"/>
                </a:rPr>
                <a:t>S</a:t>
              </a:r>
              <a:r>
                <a:rPr lang="en-US" altLang="zh-CN" baseline="-25000">
                  <a:sym typeface="Symbol" panose="05050102010706020507" pitchFamily="18" charset="2"/>
                </a:rPr>
                <a:t>1</a:t>
              </a:r>
              <a:r>
                <a:rPr lang="en-US" altLang="zh-CN" sz="2800">
                  <a:sym typeface="Symbol" panose="05050102010706020507" pitchFamily="18" charset="2"/>
                </a:rPr>
                <a:t>,  …,  </a:t>
              </a:r>
              <a:r>
                <a:rPr lang="zh-CN" altLang="en-US" sz="2800">
                  <a:sym typeface="Symbol" panose="05050102010706020507" pitchFamily="18" charset="2"/>
                </a:rPr>
                <a:t></a:t>
              </a:r>
              <a:r>
                <a:rPr lang="en-US" altLang="zh-CN" sz="2800" i="1" baseline="-25000">
                  <a:sym typeface="Symbol" panose="05050102010706020507" pitchFamily="18" charset="2"/>
                </a:rPr>
                <a:t>n</a:t>
              </a:r>
              <a:r>
                <a:rPr lang="en-US" altLang="zh-CN" sz="2800">
                  <a:sym typeface="Symbol" panose="05050102010706020507" pitchFamily="18" charset="2"/>
                </a:rPr>
                <a:t> |– </a:t>
              </a:r>
              <a:r>
                <a:rPr lang="en-US" altLang="zh-CN">
                  <a:latin typeface="Comic Sans MS" panose="030F0702030302020204" pitchFamily="66" charset="0"/>
                  <a:sym typeface="Symbol" panose="05050102010706020507" pitchFamily="18" charset="2"/>
                </a:rPr>
                <a:t>S</a:t>
              </a:r>
              <a:r>
                <a:rPr lang="en-US" altLang="zh-CN" i="1" baseline="-25000">
                  <a:sym typeface="Symbol" panose="05050102010706020507" pitchFamily="18" charset="2"/>
                </a:rPr>
                <a:t>n</a:t>
              </a:r>
              <a:endParaRPr lang="en-US" altLang="zh-CN" i="1" baseline="-25000"/>
            </a:p>
            <a:p>
              <a:pPr algn="ctr">
                <a:spcBef>
                  <a:spcPct val="20000"/>
                </a:spcBef>
              </a:pPr>
              <a:r>
                <a:rPr lang="en-US" altLang="zh-CN" sz="2800">
                  <a:sym typeface="Symbol" panose="05050102010706020507" pitchFamily="18" charset="2"/>
                </a:rPr>
                <a:t> </a:t>
              </a:r>
              <a:r>
                <a:rPr lang="zh-CN" altLang="en-US" sz="2800">
                  <a:sym typeface="Symbol" panose="05050102010706020507" pitchFamily="18" charset="2"/>
                </a:rPr>
                <a:t>|–  </a:t>
              </a:r>
              <a:r>
                <a:rPr lang="en-US" altLang="zh-CN" sz="2800">
                  <a:latin typeface="Comic Sans MS" panose="030F0702030302020204" pitchFamily="66" charset="0"/>
                  <a:sym typeface="Symbol" panose="05050102010706020507" pitchFamily="18" charset="2"/>
                </a:rPr>
                <a:t>S</a:t>
              </a:r>
              <a:endParaRPr lang="en-US" altLang="zh-CN" sz="2800">
                <a:latin typeface="Comic Sans MS" panose="030F0702030302020204" pitchFamily="66" charset="0"/>
                <a:sym typeface="Symbol" panose="05050102010706020507" pitchFamily="18" charset="2"/>
              </a:endParaRPr>
            </a:p>
          </p:txBody>
        </p:sp>
        <p:sp>
          <p:nvSpPr>
            <p:cNvPr id="32774" name="Line 10"/>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zh-CN" dirty="0"/>
              <a:t>Typing Rules</a:t>
            </a:r>
            <a:endParaRPr lang="zh-CN" altLang="en-US" dirty="0" smtClean="0"/>
          </a:p>
        </p:txBody>
      </p:sp>
      <p:grpSp>
        <p:nvGrpSpPr>
          <p:cNvPr id="35846" name="Group 10"/>
          <p:cNvGrpSpPr/>
          <p:nvPr/>
        </p:nvGrpSpPr>
        <p:grpSpPr bwMode="auto">
          <a:xfrm>
            <a:off x="2663825" y="3397954"/>
            <a:ext cx="3816350" cy="762000"/>
            <a:chOff x="2971" y="3702"/>
            <a:chExt cx="2404" cy="480"/>
          </a:xfrm>
        </p:grpSpPr>
        <p:sp>
          <p:nvSpPr>
            <p:cNvPr id="35847" name="Rectangle 11" descr="Green marble"/>
            <p:cNvSpPr>
              <a:spLocks noChangeArrowheads="1"/>
            </p:cNvSpPr>
            <p:nvPr/>
          </p:nvSpPr>
          <p:spPr bwMode="auto">
            <a:xfrm>
              <a:off x="2971" y="3702"/>
              <a:ext cx="24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ctr">
                <a:spcBef>
                  <a:spcPct val="20000"/>
                </a:spcBef>
              </a:pPr>
              <a:r>
                <a:rPr lang="en-US" altLang="zh-CN" sz="2800">
                  <a:sym typeface="Symbol" panose="05050102010706020507" pitchFamily="18" charset="2"/>
                </a:rPr>
                <a:t>   </a:t>
              </a:r>
              <a:r>
                <a:rPr lang="zh-CN" altLang="en-US" sz="2800">
                  <a:sym typeface="Symbol" panose="05050102010706020507" pitchFamily="18" charset="2"/>
                </a:rPr>
                <a:t>|– </a:t>
              </a:r>
              <a:r>
                <a:rPr lang="en-US" altLang="zh-CN" sz="2800" i="1">
                  <a:sym typeface="Symbol" panose="05050102010706020507" pitchFamily="18" charset="2"/>
                </a:rPr>
                <a:t>M</a:t>
              </a:r>
              <a:r>
                <a:rPr lang="en-US" altLang="zh-CN" sz="2800">
                  <a:sym typeface="Symbol" panose="05050102010706020507" pitchFamily="18" charset="2"/>
                </a:rPr>
                <a:t> : int,  </a:t>
              </a:r>
              <a:r>
                <a:rPr lang="zh-CN" altLang="en-US" sz="2800">
                  <a:sym typeface="Symbol" panose="05050102010706020507" pitchFamily="18" charset="2"/>
                </a:rPr>
                <a:t>|– </a:t>
              </a:r>
              <a:r>
                <a:rPr lang="en-US" altLang="zh-CN" sz="2800" i="1">
                  <a:sym typeface="Symbol" panose="05050102010706020507" pitchFamily="18" charset="2"/>
                </a:rPr>
                <a:t>N</a:t>
              </a:r>
              <a:r>
                <a:rPr lang="en-US" altLang="zh-CN" sz="2800">
                  <a:sym typeface="Symbol" panose="05050102010706020507" pitchFamily="18" charset="2"/>
                </a:rPr>
                <a:t> : int</a:t>
              </a:r>
              <a:endParaRPr lang="en-US" altLang="zh-CN" sz="2800"/>
            </a:p>
            <a:p>
              <a:pPr algn="ctr">
                <a:spcBef>
                  <a:spcPct val="20000"/>
                </a:spcBef>
              </a:pPr>
              <a:r>
                <a:rPr lang="en-US" altLang="zh-CN" sz="2800">
                  <a:sym typeface="Symbol" panose="05050102010706020507" pitchFamily="18" charset="2"/>
                </a:rPr>
                <a:t> </a:t>
              </a:r>
              <a:r>
                <a:rPr lang="zh-CN" altLang="en-US" sz="2800">
                  <a:sym typeface="Symbol" panose="05050102010706020507" pitchFamily="18" charset="2"/>
                </a:rPr>
                <a:t>|– </a:t>
              </a:r>
              <a:r>
                <a:rPr lang="en-US" altLang="zh-CN" i="1">
                  <a:sym typeface="Symbol" panose="05050102010706020507" pitchFamily="18" charset="2"/>
                </a:rPr>
                <a:t>M </a:t>
              </a:r>
              <a:r>
                <a:rPr lang="en-US" altLang="zh-CN" sz="2800">
                  <a:sym typeface="Symbol" panose="05050102010706020507" pitchFamily="18" charset="2"/>
                </a:rPr>
                <a:t>+ </a:t>
              </a:r>
              <a:r>
                <a:rPr lang="en-US" altLang="zh-CN" i="1">
                  <a:sym typeface="Symbol" panose="05050102010706020507" pitchFamily="18" charset="2"/>
                </a:rPr>
                <a:t>N</a:t>
              </a:r>
              <a:r>
                <a:rPr lang="en-US" altLang="zh-CN" sz="2800">
                  <a:sym typeface="Symbol" panose="05050102010706020507" pitchFamily="18" charset="2"/>
                </a:rPr>
                <a:t> : int</a:t>
              </a:r>
              <a:r>
                <a:rPr lang="zh-CN" altLang="en-US" sz="2800">
                  <a:sym typeface="Symbol" panose="05050102010706020507" pitchFamily="18" charset="2"/>
                </a:rPr>
                <a:t> </a:t>
              </a:r>
              <a:endParaRPr lang="en-US" altLang="zh-CN" sz="2800">
                <a:sym typeface="Symbol" panose="05050102010706020507" pitchFamily="18" charset="2"/>
              </a:endParaRPr>
            </a:p>
          </p:txBody>
        </p:sp>
        <p:sp>
          <p:nvSpPr>
            <p:cNvPr id="35848" name="Line 12"/>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 name="文本框 3"/>
          <p:cNvSpPr txBox="1"/>
          <p:nvPr/>
        </p:nvSpPr>
        <p:spPr>
          <a:xfrm>
            <a:off x="6480175" y="3482619"/>
            <a:ext cx="1000595" cy="523220"/>
          </a:xfrm>
          <a:prstGeom prst="rect">
            <a:avLst/>
          </a:prstGeom>
          <a:noFill/>
        </p:spPr>
        <p:txBody>
          <a:bodyPr wrap="none" rtlCol="0">
            <a:spAutoFit/>
          </a:bodyPr>
          <a:lstStyle/>
          <a:p>
            <a:r>
              <a:rPr lang="zh-CN" altLang="en-US" sz="2800" dirty="0" smtClean="0">
                <a:solidFill>
                  <a:prstClr val="black"/>
                </a:solidFill>
              </a:rPr>
              <a:t>(</a:t>
            </a:r>
            <a:r>
              <a:rPr lang="en-US" altLang="zh-CN" sz="2800" dirty="0" smtClean="0">
                <a:solidFill>
                  <a:prstClr val="black"/>
                </a:solidFill>
              </a:rPr>
              <a:t>Plus)</a:t>
            </a:r>
            <a:endParaRPr lang="zh-CN" alt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altLang="en-US" dirty="0" smtClean="0"/>
              <a:t>类型综合和</a:t>
            </a:r>
            <a:r>
              <a:rPr lang="zh-CN" altLang="en-US" dirty="0"/>
              <a:t>类型推断</a:t>
            </a:r>
            <a:endParaRPr lang="zh-CN" altLang="en-US" dirty="0" smtClean="0"/>
          </a:p>
        </p:txBody>
      </p:sp>
      <p:sp>
        <p:nvSpPr>
          <p:cNvPr id="37891" name="Rectangle 3"/>
          <p:cNvSpPr>
            <a:spLocks noGrp="1" noChangeArrowheads="1"/>
          </p:cNvSpPr>
          <p:nvPr>
            <p:ph type="body" idx="1"/>
          </p:nvPr>
        </p:nvSpPr>
        <p:spPr>
          <a:xfrm>
            <a:off x="628650" y="1825625"/>
            <a:ext cx="7886700" cy="4692406"/>
          </a:xfrm>
        </p:spPr>
        <p:txBody>
          <a:bodyPr>
            <a:normAutofit/>
          </a:bodyPr>
          <a:lstStyle/>
          <a:p>
            <a:pPr>
              <a:lnSpc>
                <a:spcPct val="100000"/>
              </a:lnSpc>
              <a:spcBef>
                <a:spcPts val="1200"/>
              </a:spcBef>
            </a:pPr>
            <a:r>
              <a:rPr lang="zh-CN" altLang="en-US" dirty="0" smtClean="0"/>
              <a:t>类型综合（</a:t>
            </a:r>
            <a:r>
              <a:rPr lang="en-US" altLang="zh-CN" dirty="0" smtClean="0"/>
              <a:t>type synthesis</a:t>
            </a:r>
            <a:r>
              <a:rPr lang="zh-CN" altLang="en-US" dirty="0" smtClean="0"/>
              <a:t>）：根据</a:t>
            </a:r>
            <a:r>
              <a:rPr lang="en-US" altLang="zh-CN" dirty="0" smtClean="0"/>
              <a:t>Typing Rules</a:t>
            </a:r>
            <a:r>
              <a:rPr lang="zh-CN" altLang="en-US" dirty="0" smtClean="0"/>
              <a:t>和子表达式的类型来</a:t>
            </a:r>
            <a:r>
              <a:rPr lang="zh-CN" altLang="en-US" dirty="0"/>
              <a:t>确定</a:t>
            </a:r>
            <a:r>
              <a:rPr lang="zh-CN" altLang="en-US" dirty="0" smtClean="0"/>
              <a:t>程序构造的类型</a:t>
            </a:r>
            <a:endParaRPr lang="en-US" altLang="zh-CN" dirty="0" smtClean="0"/>
          </a:p>
          <a:p>
            <a:pPr lvl="1">
              <a:lnSpc>
                <a:spcPct val="100000"/>
              </a:lnSpc>
              <a:spcBef>
                <a:spcPts val="1200"/>
              </a:spcBef>
              <a:defRPr/>
            </a:pPr>
            <a:r>
              <a:rPr lang="zh-CN" altLang="en-US" dirty="0"/>
              <a:t>比如：</a:t>
            </a:r>
            <a:r>
              <a:rPr lang="zh-CN" altLang="en-US" dirty="0" smtClean="0"/>
              <a:t>如果</a:t>
            </a:r>
            <a:r>
              <a:rPr lang="en-US" altLang="zh-CN" i="1" dirty="0" smtClean="0"/>
              <a:t>f</a:t>
            </a:r>
            <a:r>
              <a:rPr lang="zh-CN" altLang="en-US" dirty="0"/>
              <a:t>的类型为</a:t>
            </a:r>
            <a:r>
              <a:rPr lang="en-US" altLang="zh-CN" i="1" dirty="0" err="1"/>
              <a:t>s→t</a:t>
            </a:r>
            <a:r>
              <a:rPr lang="zh-CN" altLang="en-US" dirty="0"/>
              <a:t>且</a:t>
            </a:r>
            <a:r>
              <a:rPr lang="en-US" altLang="zh-CN" i="1" dirty="0"/>
              <a:t>x</a:t>
            </a:r>
            <a:r>
              <a:rPr lang="zh-CN" altLang="en-US" dirty="0"/>
              <a:t>的类型为</a:t>
            </a:r>
            <a:r>
              <a:rPr lang="en-US" altLang="zh-CN" i="1" dirty="0" smtClean="0"/>
              <a:t>s</a:t>
            </a:r>
            <a:endParaRPr lang="en-US" altLang="zh-CN" i="1" dirty="0"/>
          </a:p>
          <a:p>
            <a:pPr lvl="1">
              <a:lnSpc>
                <a:spcPct val="100000"/>
              </a:lnSpc>
              <a:spcBef>
                <a:spcPts val="600"/>
              </a:spcBef>
              <a:buFont typeface="Wingdings" panose="05000000000000000000" pitchFamily="2" charset="2"/>
              <a:buNone/>
              <a:defRPr/>
            </a:pPr>
            <a:r>
              <a:rPr lang="en-US" altLang="zh-CN" dirty="0"/>
              <a:t>    </a:t>
            </a:r>
            <a:r>
              <a:rPr lang="zh-CN" altLang="en-US" dirty="0" smtClean="0"/>
              <a:t>那么表达式</a:t>
            </a:r>
            <a:r>
              <a:rPr lang="en-US" altLang="zh-CN" i="1" dirty="0"/>
              <a:t>f(x)</a:t>
            </a:r>
            <a:r>
              <a:rPr lang="zh-CN" altLang="en-US" dirty="0"/>
              <a:t>的类型为</a:t>
            </a:r>
            <a:r>
              <a:rPr lang="en-US" altLang="zh-CN" i="1" dirty="0"/>
              <a:t>t</a:t>
            </a:r>
            <a:endParaRPr lang="zh-CN" altLang="en-US" dirty="0" smtClean="0"/>
          </a:p>
          <a:p>
            <a:pPr>
              <a:lnSpc>
                <a:spcPct val="100000"/>
              </a:lnSpc>
              <a:spcBef>
                <a:spcPts val="1200"/>
              </a:spcBef>
            </a:pPr>
            <a:r>
              <a:rPr lang="zh-CN" altLang="en-US" dirty="0" smtClean="0"/>
              <a:t>类型推断（</a:t>
            </a:r>
            <a:r>
              <a:rPr lang="en-US" altLang="zh-CN" dirty="0" smtClean="0"/>
              <a:t>type inference</a:t>
            </a:r>
            <a:r>
              <a:rPr lang="zh-CN" altLang="en-US" dirty="0" smtClean="0"/>
              <a:t>）：类型信息不完全的情况下如何确定类型？</a:t>
            </a:r>
            <a:endParaRPr lang="en-US" altLang="zh-CN" dirty="0" smtClean="0"/>
          </a:p>
          <a:p>
            <a:pPr lvl="1">
              <a:lnSpc>
                <a:spcPct val="100000"/>
              </a:lnSpc>
              <a:spcBef>
                <a:spcPts val="1200"/>
              </a:spcBef>
              <a:defRPr/>
            </a:pPr>
            <a:r>
              <a:rPr lang="zh-CN" altLang="en-US" dirty="0"/>
              <a:t>根据一个语言结构的使用方式来推导出该结构的类型</a:t>
            </a:r>
            <a:endParaRPr lang="en-US" altLang="zh-CN" dirty="0"/>
          </a:p>
          <a:p>
            <a:pPr lvl="1">
              <a:lnSpc>
                <a:spcPct val="100000"/>
              </a:lnSpc>
              <a:spcBef>
                <a:spcPts val="1200"/>
              </a:spcBef>
              <a:defRPr/>
            </a:pPr>
            <a:r>
              <a:rPr lang="zh-CN" altLang="en-US" dirty="0" smtClean="0"/>
              <a:t>比如</a:t>
            </a:r>
            <a:r>
              <a:rPr lang="zh-CN" altLang="en-US" dirty="0"/>
              <a:t>：</a:t>
            </a:r>
            <a:r>
              <a:rPr lang="zh-CN" altLang="en-US" dirty="0" smtClean="0"/>
              <a:t>如果</a:t>
            </a:r>
            <a:r>
              <a:rPr lang="en-US" altLang="zh-CN" i="1" dirty="0" smtClean="0"/>
              <a:t>f(x</a:t>
            </a:r>
            <a:r>
              <a:rPr lang="en-US" altLang="zh-CN" i="1" dirty="0"/>
              <a:t>)</a:t>
            </a:r>
            <a:r>
              <a:rPr lang="zh-CN" altLang="en-US" dirty="0"/>
              <a:t>是一个表达式</a:t>
            </a:r>
            <a:endParaRPr lang="en-US" altLang="zh-CN" dirty="0"/>
          </a:p>
          <a:p>
            <a:pPr lvl="1">
              <a:lnSpc>
                <a:spcPct val="100000"/>
              </a:lnSpc>
              <a:spcBef>
                <a:spcPts val="600"/>
              </a:spcBef>
              <a:buFont typeface="Wingdings" panose="05000000000000000000" pitchFamily="2" charset="2"/>
              <a:buNone/>
              <a:defRPr/>
            </a:pPr>
            <a:r>
              <a:rPr lang="en-US" altLang="zh-CN" dirty="0"/>
              <a:t>	</a:t>
            </a:r>
            <a:r>
              <a:rPr lang="zh-CN" altLang="en-US" dirty="0" smtClean="0"/>
              <a:t>那么存在某些</a:t>
            </a:r>
            <a:r>
              <a:rPr lang="el-GR" altLang="zh-CN" dirty="0"/>
              <a:t>α</a:t>
            </a:r>
            <a:r>
              <a:rPr lang="zh-CN" altLang="en-US" dirty="0"/>
              <a:t>和</a:t>
            </a:r>
            <a:r>
              <a:rPr lang="el-GR" altLang="zh-CN" dirty="0"/>
              <a:t>β</a:t>
            </a:r>
            <a:r>
              <a:rPr lang="zh-CN" altLang="en-US" dirty="0"/>
              <a:t>，</a:t>
            </a:r>
            <a:r>
              <a:rPr lang="en-US" altLang="zh-CN" i="1" dirty="0"/>
              <a:t>f</a:t>
            </a:r>
            <a:r>
              <a:rPr lang="zh-CN" altLang="en-US" dirty="0"/>
              <a:t>的类型为</a:t>
            </a:r>
            <a:r>
              <a:rPr lang="el-GR" altLang="zh-CN" dirty="0"/>
              <a:t>α</a:t>
            </a:r>
            <a:r>
              <a:rPr lang="en-US" altLang="zh-CN" i="1" dirty="0"/>
              <a:t>→</a:t>
            </a:r>
            <a:r>
              <a:rPr lang="el-GR" altLang="zh-CN" dirty="0"/>
              <a:t>β</a:t>
            </a:r>
            <a:r>
              <a:rPr lang="zh-CN" altLang="en-US" dirty="0"/>
              <a:t>且</a:t>
            </a:r>
            <a:r>
              <a:rPr lang="en-US" altLang="zh-CN" i="1" dirty="0"/>
              <a:t>x</a:t>
            </a:r>
            <a:r>
              <a:rPr lang="zh-CN" altLang="en-US" dirty="0"/>
              <a:t>的类型为</a:t>
            </a:r>
            <a:r>
              <a:rPr lang="el-GR" altLang="zh-CN" dirty="0"/>
              <a:t>α</a:t>
            </a:r>
            <a:endParaRPr lang="en-US" altLang="zh-CN" dirty="0"/>
          </a:p>
          <a:p>
            <a:pPr lvl="1"/>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7891">
                                            <p:txEl>
                                              <p:pRg st="1" end="1"/>
                                            </p:txEl>
                                          </p:spTgt>
                                        </p:tgtEl>
                                        <p:attrNameLst>
                                          <p:attrName>style.visibility</p:attrName>
                                        </p:attrNameLst>
                                      </p:cBhvr>
                                      <p:to>
                                        <p:strVal val="visible"/>
                                      </p:to>
                                    </p:set>
                                    <p:animEffect transition="in" filter="dissolve">
                                      <p:cBhvr>
                                        <p:cTn id="7" dur="500"/>
                                        <p:tgtEl>
                                          <p:spTgt spid="37891">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7891">
                                            <p:txEl>
                                              <p:pRg st="2" end="2"/>
                                            </p:txEl>
                                          </p:spTgt>
                                        </p:tgtEl>
                                        <p:attrNameLst>
                                          <p:attrName>style.visibility</p:attrName>
                                        </p:attrNameLst>
                                      </p:cBhvr>
                                      <p:to>
                                        <p:strVal val="visible"/>
                                      </p:to>
                                    </p:set>
                                    <p:animEffect transition="in" filter="dissolve">
                                      <p:cBhvr>
                                        <p:cTn id="10" dur="500"/>
                                        <p:tgtEl>
                                          <p:spTgt spid="37891">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7891">
                                            <p:txEl>
                                              <p:pRg st="3" end="3"/>
                                            </p:txEl>
                                          </p:spTgt>
                                        </p:tgtEl>
                                        <p:attrNameLst>
                                          <p:attrName>style.visibility</p:attrName>
                                        </p:attrNameLst>
                                      </p:cBhvr>
                                      <p:to>
                                        <p:strVal val="visible"/>
                                      </p:to>
                                    </p:set>
                                    <p:animEffect transition="in" filter="dissolve">
                                      <p:cBhvr>
                                        <p:cTn id="15" dur="500"/>
                                        <p:tgtEl>
                                          <p:spTgt spid="37891">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7891">
                                            <p:txEl>
                                              <p:pRg st="4" end="4"/>
                                            </p:txEl>
                                          </p:spTgt>
                                        </p:tgtEl>
                                        <p:attrNameLst>
                                          <p:attrName>style.visibility</p:attrName>
                                        </p:attrNameLst>
                                      </p:cBhvr>
                                      <p:to>
                                        <p:strVal val="visible"/>
                                      </p:to>
                                    </p:set>
                                    <p:animEffect transition="in" filter="dissolve">
                                      <p:cBhvr>
                                        <p:cTn id="20" dur="500"/>
                                        <p:tgtEl>
                                          <p:spTgt spid="37891">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7891">
                                            <p:txEl>
                                              <p:pRg st="5" end="5"/>
                                            </p:txEl>
                                          </p:spTgt>
                                        </p:tgtEl>
                                        <p:attrNameLst>
                                          <p:attrName>style.visibility</p:attrName>
                                        </p:attrNameLst>
                                      </p:cBhvr>
                                      <p:to>
                                        <p:strVal val="visible"/>
                                      </p:to>
                                    </p:set>
                                    <p:animEffect transition="in" filter="dissolve">
                                      <p:cBhvr>
                                        <p:cTn id="25" dur="500"/>
                                        <p:tgtEl>
                                          <p:spTgt spid="37891">
                                            <p:txEl>
                                              <p:pRg st="5" end="5"/>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37891">
                                            <p:txEl>
                                              <p:pRg st="6" end="6"/>
                                            </p:txEl>
                                          </p:spTgt>
                                        </p:tgtEl>
                                        <p:attrNameLst>
                                          <p:attrName>style.visibility</p:attrName>
                                        </p:attrNameLst>
                                      </p:cBhvr>
                                      <p:to>
                                        <p:strVal val="visible"/>
                                      </p:to>
                                    </p:set>
                                    <p:animEffect transition="in" filter="dissolve">
                                      <p:cBhvr>
                                        <p:cTn id="28" dur="500"/>
                                        <p:tgtEl>
                                          <p:spTgt spid="378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en-US" dirty="0" smtClean="0"/>
              <a:t>例：一个简单类型检查器</a:t>
            </a:r>
            <a:endParaRPr lang="zh-CN" altLang="en-US" dirty="0" smtClean="0"/>
          </a:p>
        </p:txBody>
      </p:sp>
      <p:sp>
        <p:nvSpPr>
          <p:cNvPr id="38915" name="Rectangle 3"/>
          <p:cNvSpPr>
            <a:spLocks noGrp="1" noChangeArrowheads="1"/>
          </p:cNvSpPr>
          <p:nvPr>
            <p:ph type="body" idx="1"/>
          </p:nvPr>
        </p:nvSpPr>
        <p:spPr>
          <a:xfrm>
            <a:off x="628650" y="1825625"/>
            <a:ext cx="8187104" cy="4351338"/>
          </a:xfrm>
        </p:spPr>
        <p:txBody>
          <a:bodyPr>
            <a:normAutofit/>
          </a:bodyPr>
          <a:lstStyle/>
          <a:p>
            <a:r>
              <a:rPr lang="zh-CN" altLang="en-US" dirty="0" smtClean="0"/>
              <a:t>一个简单的语言</a:t>
            </a:r>
            <a:endParaRPr lang="zh-CN" altLang="en-US" dirty="0" smtClean="0"/>
          </a:p>
          <a:p>
            <a:pPr marL="0" indent="0">
              <a:buNone/>
            </a:pPr>
            <a:r>
              <a:rPr lang="en-US" altLang="zh-CN" dirty="0" smtClean="0"/>
              <a:t>P </a:t>
            </a:r>
            <a:r>
              <a:rPr lang="en-US" altLang="zh-CN" dirty="0" smtClean="0">
                <a:sym typeface="Symbol" panose="05050102010706020507" pitchFamily="18" charset="2"/>
              </a:rPr>
              <a:t></a:t>
            </a:r>
            <a:r>
              <a:rPr lang="en-US" altLang="zh-CN" dirty="0" smtClean="0"/>
              <a:t> D ; S</a:t>
            </a:r>
            <a:endParaRPr lang="en-US" altLang="zh-CN" dirty="0" smtClean="0"/>
          </a:p>
          <a:p>
            <a:pPr marL="0" indent="0">
              <a:buNone/>
            </a:pPr>
            <a:r>
              <a:rPr lang="en-US" altLang="zh-CN" dirty="0" smtClean="0"/>
              <a:t>D </a:t>
            </a:r>
            <a:r>
              <a:rPr lang="en-US" altLang="zh-CN" dirty="0" smtClean="0">
                <a:sym typeface="Symbol" panose="05050102010706020507" pitchFamily="18" charset="2"/>
              </a:rPr>
              <a:t></a:t>
            </a:r>
            <a:r>
              <a:rPr lang="en-US" altLang="zh-CN" dirty="0" smtClean="0"/>
              <a:t> D ; D | id : T</a:t>
            </a:r>
            <a:endParaRPr lang="en-US" altLang="zh-CN" dirty="0" smtClean="0"/>
          </a:p>
          <a:p>
            <a:pPr marL="0" indent="0">
              <a:buNone/>
            </a:pPr>
            <a:r>
              <a:rPr lang="en-US" altLang="zh-CN" dirty="0" smtClean="0"/>
              <a:t>T </a:t>
            </a:r>
            <a:r>
              <a:rPr lang="en-US" altLang="zh-CN" dirty="0" smtClean="0">
                <a:sym typeface="Symbol" panose="05050102010706020507" pitchFamily="18" charset="2"/>
              </a:rPr>
              <a:t></a:t>
            </a:r>
            <a:r>
              <a:rPr lang="en-US" altLang="zh-CN" dirty="0" smtClean="0"/>
              <a:t> </a:t>
            </a:r>
            <a:r>
              <a:rPr lang="en-US" altLang="zh-CN" dirty="0" err="1" smtClean="0"/>
              <a:t>boolean</a:t>
            </a:r>
            <a:r>
              <a:rPr lang="en-US" altLang="zh-CN" dirty="0" smtClean="0"/>
              <a:t> | integer | array [</a:t>
            </a:r>
            <a:r>
              <a:rPr lang="en-US" altLang="zh-CN" dirty="0" err="1" smtClean="0"/>
              <a:t>num</a:t>
            </a:r>
            <a:r>
              <a:rPr lang="en-US" altLang="zh-CN" dirty="0" smtClean="0"/>
              <a:t>] of T | </a:t>
            </a:r>
            <a:r>
              <a:rPr lang="en-US" altLang="zh-CN" dirty="0" smtClean="0">
                <a:sym typeface="Symbol" panose="05050102010706020507" pitchFamily="18" charset="2"/>
              </a:rPr>
              <a:t></a:t>
            </a:r>
            <a:r>
              <a:rPr lang="en-US" altLang="zh-CN" dirty="0" smtClean="0"/>
              <a:t>T | T ‘</a:t>
            </a:r>
            <a:r>
              <a:rPr lang="en-US" altLang="zh-CN" dirty="0" smtClean="0">
                <a:sym typeface="Symbol" panose="05050102010706020507" pitchFamily="18" charset="2"/>
              </a:rPr>
              <a:t></a:t>
            </a:r>
            <a:r>
              <a:rPr lang="en-US" altLang="zh-CN" dirty="0" smtClean="0"/>
              <a:t>’T</a:t>
            </a:r>
            <a:endParaRPr lang="zh-CN" altLang="en-US" dirty="0" smtClean="0"/>
          </a:p>
          <a:p>
            <a:pPr marL="0" indent="0">
              <a:buNone/>
            </a:pPr>
            <a:r>
              <a:rPr lang="en-US" altLang="zh-CN" dirty="0" smtClean="0"/>
              <a:t>S </a:t>
            </a:r>
            <a:r>
              <a:rPr lang="en-US" altLang="zh-CN" dirty="0" smtClean="0">
                <a:sym typeface="Symbol" panose="05050102010706020507" pitchFamily="18" charset="2"/>
              </a:rPr>
              <a:t></a:t>
            </a:r>
            <a:r>
              <a:rPr lang="en-US" altLang="zh-CN" dirty="0" smtClean="0"/>
              <a:t> id := E | if E then S | while E do S | S ; S</a:t>
            </a:r>
            <a:endParaRPr lang="en-US" altLang="zh-CN" dirty="0" smtClean="0"/>
          </a:p>
          <a:p>
            <a:pPr marL="0" indent="0">
              <a:buNone/>
            </a:pPr>
            <a:r>
              <a:rPr lang="en-US" altLang="zh-CN" dirty="0" smtClean="0"/>
              <a:t>E </a:t>
            </a:r>
            <a:r>
              <a:rPr lang="en-US" altLang="zh-CN" dirty="0" smtClean="0">
                <a:sym typeface="Symbol" panose="05050102010706020507" pitchFamily="18" charset="2"/>
              </a:rPr>
              <a:t></a:t>
            </a:r>
            <a:r>
              <a:rPr lang="en-US" altLang="zh-CN" dirty="0" smtClean="0"/>
              <a:t> truth | </a:t>
            </a:r>
            <a:r>
              <a:rPr lang="en-US" altLang="zh-CN" dirty="0" err="1" smtClean="0"/>
              <a:t>num</a:t>
            </a:r>
            <a:r>
              <a:rPr lang="en-US" altLang="zh-CN" dirty="0" smtClean="0"/>
              <a:t> | id | E mod E | E [ E ] | E</a:t>
            </a:r>
            <a:r>
              <a:rPr lang="en-US" altLang="zh-CN" dirty="0" smtClean="0">
                <a:sym typeface="Symbol" panose="05050102010706020507" pitchFamily="18" charset="2"/>
              </a:rPr>
              <a:t></a:t>
            </a:r>
            <a:r>
              <a:rPr lang="en-US" altLang="zh-CN" dirty="0" smtClean="0"/>
              <a:t> | E (E ) </a:t>
            </a:r>
            <a:endParaRPr lang="zh-CN" altLang="en-US" dirty="0"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zh-CN" dirty="0" smtClean="0"/>
              <a:t>Typing Rules (for Expressions)</a:t>
            </a:r>
            <a:endParaRPr lang="zh-CN" altLang="en-US" dirty="0" smtClean="0"/>
          </a:p>
        </p:txBody>
      </p:sp>
      <p:sp>
        <p:nvSpPr>
          <p:cNvPr id="44035" name="Rectangle 3"/>
          <p:cNvSpPr>
            <a:spLocks noGrp="1" noChangeArrowheads="1"/>
          </p:cNvSpPr>
          <p:nvPr>
            <p:ph type="body" idx="1"/>
          </p:nvPr>
        </p:nvSpPr>
        <p:spPr/>
        <p:txBody>
          <a:bodyPr/>
          <a:lstStyle/>
          <a:p>
            <a:pPr marL="0" indent="0">
              <a:buNone/>
            </a:pP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marL="0" indent="0">
              <a:buNone/>
            </a:pPr>
            <a:endParaRPr lang="en-US" altLang="zh-CN" dirty="0" smtClean="0"/>
          </a:p>
        </p:txBody>
      </p:sp>
      <p:grpSp>
        <p:nvGrpSpPr>
          <p:cNvPr id="3" name="组合 2"/>
          <p:cNvGrpSpPr/>
          <p:nvPr/>
        </p:nvGrpSpPr>
        <p:grpSpPr>
          <a:xfrm>
            <a:off x="1792550" y="2129024"/>
            <a:ext cx="5558900" cy="967193"/>
            <a:chOff x="4140200" y="1855382"/>
            <a:chExt cx="5558900" cy="967193"/>
          </a:xfrm>
        </p:grpSpPr>
        <p:grpSp>
          <p:nvGrpSpPr>
            <p:cNvPr id="44036" name="Group 4"/>
            <p:cNvGrpSpPr/>
            <p:nvPr/>
          </p:nvGrpSpPr>
          <p:grpSpPr bwMode="auto">
            <a:xfrm>
              <a:off x="4140200" y="2060575"/>
              <a:ext cx="3816350" cy="762000"/>
              <a:chOff x="2971" y="3702"/>
              <a:chExt cx="2404" cy="480"/>
            </a:xfrm>
          </p:grpSpPr>
          <p:sp>
            <p:nvSpPr>
              <p:cNvPr id="44043" name="Rectangle 5" descr="Green marble"/>
              <p:cNvSpPr>
                <a:spLocks noChangeArrowheads="1"/>
              </p:cNvSpPr>
              <p:nvPr/>
            </p:nvSpPr>
            <p:spPr bwMode="auto">
              <a:xfrm>
                <a:off x="2971" y="3702"/>
                <a:ext cx="24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ctr">
                  <a:spcBef>
                    <a:spcPct val="20000"/>
                  </a:spcBef>
                </a:pPr>
                <a:r>
                  <a:rPr lang="en-US" altLang="zh-CN" sz="2800" dirty="0" smtClean="0">
                    <a:sym typeface="Symbol" panose="05050102010706020507" pitchFamily="18" charset="2"/>
                  </a:rPr>
                  <a:t></a:t>
                </a:r>
                <a:r>
                  <a:rPr lang="en-US" altLang="zh-CN" sz="2800" dirty="0" smtClean="0"/>
                  <a:t> </a:t>
                </a:r>
                <a:r>
                  <a:rPr lang="en-US" altLang="zh-CN" sz="2800" dirty="0"/>
                  <a:t>|</a:t>
                </a:r>
                <a:r>
                  <a:rPr lang="en-US" altLang="zh-CN" sz="2800" dirty="0">
                    <a:sym typeface="Symbol" panose="05050102010706020507" pitchFamily="18" charset="2"/>
                  </a:rPr>
                  <a:t></a:t>
                </a:r>
                <a:r>
                  <a:rPr lang="en-US" altLang="zh-CN" sz="2800" dirty="0"/>
                  <a:t> truth : </a:t>
                </a:r>
                <a:r>
                  <a:rPr lang="en-US" altLang="zh-CN" sz="2800" i="1" dirty="0" err="1"/>
                  <a:t>boolean</a:t>
                </a:r>
                <a:endParaRPr lang="en-US" altLang="zh-CN" sz="2800" i="1" dirty="0"/>
              </a:p>
            </p:txBody>
          </p:sp>
          <p:sp>
            <p:nvSpPr>
              <p:cNvPr id="44044" name="Line 6"/>
              <p:cNvSpPr>
                <a:spLocks noChangeShapeType="1"/>
              </p:cNvSpPr>
              <p:nvPr/>
            </p:nvSpPr>
            <p:spPr bwMode="auto">
              <a:xfrm>
                <a:off x="3101" y="3786"/>
                <a:ext cx="2209" cy="0"/>
              </a:xfrm>
              <a:prstGeom prst="line">
                <a:avLst/>
              </a:prstGeom>
              <a:noFill/>
              <a:ln w="317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 name="文本框 1"/>
            <p:cNvSpPr txBox="1"/>
            <p:nvPr/>
          </p:nvSpPr>
          <p:spPr>
            <a:xfrm>
              <a:off x="7890400" y="1855382"/>
              <a:ext cx="1808700" cy="523220"/>
            </a:xfrm>
            <a:prstGeom prst="rect">
              <a:avLst/>
            </a:prstGeom>
            <a:noFill/>
          </p:spPr>
          <p:txBody>
            <a:bodyPr wrap="none" rtlCol="0">
              <a:spAutoFit/>
            </a:bodyPr>
            <a:lstStyle/>
            <a:p>
              <a:r>
                <a:rPr lang="zh-CN" altLang="en-US" sz="2800" dirty="0">
                  <a:solidFill>
                    <a:prstClr val="black"/>
                  </a:solidFill>
                </a:rPr>
                <a:t>(</a:t>
              </a:r>
              <a:r>
                <a:rPr lang="en-US" altLang="zh-CN" sz="2800" dirty="0" err="1" smtClean="0">
                  <a:solidFill>
                    <a:prstClr val="black"/>
                  </a:solidFill>
                </a:rPr>
                <a:t>Exp</a:t>
              </a:r>
              <a:r>
                <a:rPr lang="en-US" altLang="zh-CN" sz="2800" dirty="0" smtClean="0">
                  <a:solidFill>
                    <a:prstClr val="black"/>
                  </a:solidFill>
                </a:rPr>
                <a:t>-Truth)</a:t>
              </a:r>
              <a:endParaRPr lang="zh-CN" altLang="en-US" dirty="0"/>
            </a:p>
          </p:txBody>
        </p:sp>
      </p:grpSp>
      <p:grpSp>
        <p:nvGrpSpPr>
          <p:cNvPr id="5" name="组合 4"/>
          <p:cNvGrpSpPr/>
          <p:nvPr/>
        </p:nvGrpSpPr>
        <p:grpSpPr>
          <a:xfrm>
            <a:off x="1897105" y="3652603"/>
            <a:ext cx="5454345" cy="762000"/>
            <a:chOff x="4140200" y="3573463"/>
            <a:chExt cx="5454345" cy="762000"/>
          </a:xfrm>
        </p:grpSpPr>
        <p:grpSp>
          <p:nvGrpSpPr>
            <p:cNvPr id="44037" name="Group 7"/>
            <p:cNvGrpSpPr/>
            <p:nvPr/>
          </p:nvGrpSpPr>
          <p:grpSpPr bwMode="auto">
            <a:xfrm>
              <a:off x="4140200" y="3573463"/>
              <a:ext cx="3816350" cy="762000"/>
              <a:chOff x="2971" y="3702"/>
              <a:chExt cx="2404" cy="480"/>
            </a:xfrm>
          </p:grpSpPr>
          <p:sp>
            <p:nvSpPr>
              <p:cNvPr id="44041" name="Rectangle 8" descr="Green marble"/>
              <p:cNvSpPr>
                <a:spLocks noChangeArrowheads="1"/>
              </p:cNvSpPr>
              <p:nvPr/>
            </p:nvSpPr>
            <p:spPr bwMode="auto">
              <a:xfrm>
                <a:off x="2971" y="3702"/>
                <a:ext cx="24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ctr">
                  <a:spcBef>
                    <a:spcPct val="20000"/>
                  </a:spcBef>
                </a:pPr>
                <a:r>
                  <a:rPr lang="en-US" altLang="zh-CN" sz="2800" dirty="0">
                    <a:sym typeface="Symbol" panose="05050102010706020507" pitchFamily="18" charset="2"/>
                  </a:rPr>
                  <a:t> </a:t>
                </a:r>
                <a:endParaRPr lang="en-US" altLang="zh-CN" sz="2800" baseline="-25000" dirty="0"/>
              </a:p>
              <a:p>
                <a:pPr algn="ctr">
                  <a:spcBef>
                    <a:spcPct val="20000"/>
                  </a:spcBef>
                </a:pPr>
                <a:r>
                  <a:rPr lang="en-US" altLang="zh-CN" sz="2800" dirty="0">
                    <a:sym typeface="Symbol" panose="05050102010706020507" pitchFamily="18" charset="2"/>
                  </a:rPr>
                  <a:t></a:t>
                </a:r>
                <a:r>
                  <a:rPr lang="en-US" altLang="zh-CN" sz="2800" dirty="0"/>
                  <a:t> |</a:t>
                </a:r>
                <a:r>
                  <a:rPr lang="en-US" altLang="zh-CN" sz="2800" dirty="0">
                    <a:sym typeface="Symbol" panose="05050102010706020507" pitchFamily="18" charset="2"/>
                  </a:rPr>
                  <a:t></a:t>
                </a:r>
                <a:r>
                  <a:rPr lang="en-US" altLang="zh-CN" sz="2800" dirty="0"/>
                  <a:t> </a:t>
                </a:r>
                <a:r>
                  <a:rPr lang="en-US" altLang="zh-CN" sz="2800" dirty="0" err="1"/>
                  <a:t>num</a:t>
                </a:r>
                <a:r>
                  <a:rPr lang="en-US" altLang="zh-CN" sz="2800" dirty="0"/>
                  <a:t> : </a:t>
                </a:r>
                <a:r>
                  <a:rPr lang="en-US" altLang="zh-CN" sz="2800" i="1" dirty="0"/>
                  <a:t>integer</a:t>
                </a:r>
                <a:endParaRPr lang="en-US" altLang="zh-CN" sz="2800" i="1" dirty="0"/>
              </a:p>
            </p:txBody>
          </p:sp>
          <p:sp>
            <p:nvSpPr>
              <p:cNvPr id="44042" name="Line 9"/>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 name="文本框 3"/>
            <p:cNvSpPr txBox="1"/>
            <p:nvPr/>
          </p:nvSpPr>
          <p:spPr>
            <a:xfrm>
              <a:off x="7853363" y="3692853"/>
              <a:ext cx="1741182" cy="523220"/>
            </a:xfrm>
            <a:prstGeom prst="rect">
              <a:avLst/>
            </a:prstGeom>
            <a:noFill/>
          </p:spPr>
          <p:txBody>
            <a:bodyPr wrap="none" rtlCol="0">
              <a:spAutoFit/>
            </a:bodyPr>
            <a:lstStyle/>
            <a:p>
              <a:r>
                <a:rPr lang="en-US" altLang="zh-CN" sz="2800" dirty="0">
                  <a:solidFill>
                    <a:prstClr val="black"/>
                  </a:solidFill>
                </a:rPr>
                <a:t>(</a:t>
              </a:r>
              <a:r>
                <a:rPr lang="en-US" altLang="zh-CN" sz="2800" dirty="0" err="1" smtClean="0">
                  <a:solidFill>
                    <a:prstClr val="black"/>
                  </a:solidFill>
                </a:rPr>
                <a:t>Exp-Num</a:t>
              </a:r>
              <a:r>
                <a:rPr lang="en-US" altLang="zh-CN" sz="2800" dirty="0">
                  <a:solidFill>
                    <a:prstClr val="black"/>
                  </a:solidFill>
                </a:rPr>
                <a:t>)</a:t>
              </a:r>
              <a:endParaRPr lang="zh-CN" altLang="en-US" dirty="0"/>
            </a:p>
          </p:txBody>
        </p:sp>
      </p:grpSp>
      <p:grpSp>
        <p:nvGrpSpPr>
          <p:cNvPr id="7" name="组合 6"/>
          <p:cNvGrpSpPr/>
          <p:nvPr/>
        </p:nvGrpSpPr>
        <p:grpSpPr>
          <a:xfrm>
            <a:off x="2059629" y="5156161"/>
            <a:ext cx="5024741" cy="762000"/>
            <a:chOff x="4140200" y="5084763"/>
            <a:chExt cx="5024741" cy="762000"/>
          </a:xfrm>
        </p:grpSpPr>
        <p:grpSp>
          <p:nvGrpSpPr>
            <p:cNvPr id="44038" name="Group 10"/>
            <p:cNvGrpSpPr/>
            <p:nvPr/>
          </p:nvGrpSpPr>
          <p:grpSpPr bwMode="auto">
            <a:xfrm>
              <a:off x="4140200" y="5084763"/>
              <a:ext cx="3816350" cy="762000"/>
              <a:chOff x="2971" y="3702"/>
              <a:chExt cx="2404" cy="480"/>
            </a:xfrm>
          </p:grpSpPr>
          <p:sp>
            <p:nvSpPr>
              <p:cNvPr id="44039" name="Rectangle 11" descr="Green marble"/>
              <p:cNvSpPr>
                <a:spLocks noChangeArrowheads="1"/>
              </p:cNvSpPr>
              <p:nvPr/>
            </p:nvSpPr>
            <p:spPr bwMode="auto">
              <a:xfrm>
                <a:off x="2971" y="3702"/>
                <a:ext cx="24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ctr">
                  <a:spcBef>
                    <a:spcPct val="20000"/>
                  </a:spcBef>
                </a:pPr>
                <a:r>
                  <a:rPr lang="en-US" altLang="zh-CN" sz="2800" dirty="0">
                    <a:sym typeface="Symbol" panose="05050102010706020507" pitchFamily="18" charset="2"/>
                  </a:rPr>
                  <a:t> </a:t>
                </a:r>
                <a:endParaRPr lang="en-US" altLang="zh-CN" sz="2800" baseline="-25000" dirty="0"/>
              </a:p>
              <a:p>
                <a:pPr algn="ctr">
                  <a:spcBef>
                    <a:spcPct val="20000"/>
                  </a:spcBef>
                </a:pPr>
                <a:r>
                  <a:rPr lang="en-US" altLang="zh-CN" sz="2800" dirty="0">
                    <a:sym typeface="Symbol" panose="05050102010706020507" pitchFamily="18" charset="2"/>
                  </a:rPr>
                  <a:t></a:t>
                </a:r>
                <a:r>
                  <a:rPr lang="en-US" altLang="zh-CN" sz="2800" baseline="-25000" dirty="0"/>
                  <a:t>1</a:t>
                </a:r>
                <a:r>
                  <a:rPr lang="en-US" altLang="zh-CN" sz="2800" dirty="0"/>
                  <a:t>, id : </a:t>
                </a:r>
                <a:r>
                  <a:rPr lang="en-US" altLang="zh-CN" sz="2800" i="1" dirty="0"/>
                  <a:t>T</a:t>
                </a:r>
                <a:r>
                  <a:rPr lang="en-US" altLang="zh-CN" sz="2800" dirty="0"/>
                  <a:t>, </a:t>
                </a:r>
                <a:r>
                  <a:rPr lang="en-US" altLang="zh-CN" sz="2800" dirty="0">
                    <a:sym typeface="Symbol" panose="05050102010706020507" pitchFamily="18" charset="2"/>
                  </a:rPr>
                  <a:t></a:t>
                </a:r>
                <a:r>
                  <a:rPr lang="en-US" altLang="zh-CN" sz="2800" baseline="-25000" dirty="0"/>
                  <a:t>2</a:t>
                </a:r>
                <a:r>
                  <a:rPr lang="en-US" altLang="zh-CN" sz="2800" dirty="0"/>
                  <a:t> |</a:t>
                </a:r>
                <a:r>
                  <a:rPr lang="en-US" altLang="zh-CN" sz="2800" dirty="0">
                    <a:sym typeface="Symbol" panose="05050102010706020507" pitchFamily="18" charset="2"/>
                  </a:rPr>
                  <a:t></a:t>
                </a:r>
                <a:r>
                  <a:rPr lang="en-US" altLang="zh-CN" sz="2800" dirty="0"/>
                  <a:t> id : </a:t>
                </a:r>
                <a:r>
                  <a:rPr lang="en-US" altLang="zh-CN" sz="2800" i="1" dirty="0"/>
                  <a:t>T</a:t>
                </a:r>
                <a:endParaRPr lang="en-US" altLang="zh-CN" sz="2800" i="1" dirty="0"/>
              </a:p>
            </p:txBody>
          </p:sp>
          <p:sp>
            <p:nvSpPr>
              <p:cNvPr id="44040" name="Line 12"/>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 name="文本框 5"/>
            <p:cNvSpPr txBox="1"/>
            <p:nvPr/>
          </p:nvSpPr>
          <p:spPr>
            <a:xfrm>
              <a:off x="7853363" y="5204153"/>
              <a:ext cx="1311578" cy="523220"/>
            </a:xfrm>
            <a:prstGeom prst="rect">
              <a:avLst/>
            </a:prstGeom>
            <a:noFill/>
          </p:spPr>
          <p:txBody>
            <a:bodyPr wrap="none" rtlCol="0">
              <a:spAutoFit/>
            </a:bodyPr>
            <a:lstStyle/>
            <a:p>
              <a:r>
                <a:rPr lang="en-US" altLang="zh-CN" sz="2800" dirty="0">
                  <a:solidFill>
                    <a:prstClr val="black"/>
                  </a:solidFill>
                </a:rPr>
                <a:t>(</a:t>
              </a:r>
              <a:r>
                <a:rPr lang="en-US" altLang="zh-CN" sz="2800" dirty="0" err="1" smtClean="0">
                  <a:solidFill>
                    <a:prstClr val="black"/>
                  </a:solidFill>
                </a:rPr>
                <a:t>Exp</a:t>
              </a:r>
              <a:r>
                <a:rPr lang="en-US" altLang="zh-CN" sz="2800" dirty="0" smtClean="0">
                  <a:solidFill>
                    <a:prstClr val="black"/>
                  </a:solidFill>
                </a:rPr>
                <a:t>-Id</a:t>
              </a:r>
              <a:r>
                <a:rPr lang="en-US" altLang="zh-CN" sz="2800" dirty="0">
                  <a:solidFill>
                    <a:prstClr val="black"/>
                  </a:solidFill>
                </a:rPr>
                <a:t>)</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zh-CN" dirty="0" smtClean="0"/>
              <a:t>Typing Rules (for Expressions)</a:t>
            </a:r>
            <a:endParaRPr lang="zh-CN" altLang="en-US" dirty="0" smtClean="0"/>
          </a:p>
        </p:txBody>
      </p:sp>
      <p:sp>
        <p:nvSpPr>
          <p:cNvPr id="44035" name="Rectangle 3"/>
          <p:cNvSpPr>
            <a:spLocks noGrp="1" noChangeArrowheads="1"/>
          </p:cNvSpPr>
          <p:nvPr>
            <p:ph type="body" idx="1"/>
          </p:nvPr>
        </p:nvSpPr>
        <p:spPr/>
        <p:txBody>
          <a:bodyPr/>
          <a:lstStyle/>
          <a:p>
            <a:pPr marL="0" indent="0">
              <a:buNone/>
            </a:pP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marL="0" indent="0">
              <a:buNone/>
            </a:pPr>
            <a:endParaRPr lang="en-US" altLang="zh-CN" dirty="0" smtClean="0"/>
          </a:p>
        </p:txBody>
      </p:sp>
      <p:grpSp>
        <p:nvGrpSpPr>
          <p:cNvPr id="9" name="组合 8"/>
          <p:cNvGrpSpPr/>
          <p:nvPr/>
        </p:nvGrpSpPr>
        <p:grpSpPr>
          <a:xfrm>
            <a:off x="1582005" y="2248144"/>
            <a:ext cx="6862783" cy="762000"/>
            <a:chOff x="1582005" y="2248144"/>
            <a:chExt cx="6862783" cy="762000"/>
          </a:xfrm>
        </p:grpSpPr>
        <p:grpSp>
          <p:nvGrpSpPr>
            <p:cNvPr id="19" name="Group 4"/>
            <p:cNvGrpSpPr/>
            <p:nvPr/>
          </p:nvGrpSpPr>
          <p:grpSpPr bwMode="auto">
            <a:xfrm>
              <a:off x="1582005" y="2248144"/>
              <a:ext cx="5400675" cy="762000"/>
              <a:chOff x="2971" y="3702"/>
              <a:chExt cx="2404" cy="480"/>
            </a:xfrm>
          </p:grpSpPr>
          <p:sp>
            <p:nvSpPr>
              <p:cNvPr id="20" name="Rectangle 5" descr="Green marble"/>
              <p:cNvSpPr>
                <a:spLocks noChangeArrowheads="1"/>
              </p:cNvSpPr>
              <p:nvPr/>
            </p:nvSpPr>
            <p:spPr bwMode="auto">
              <a:xfrm>
                <a:off x="2971" y="3702"/>
                <a:ext cx="24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ctr">
                  <a:spcBef>
                    <a:spcPct val="20000"/>
                  </a:spcBef>
                </a:pPr>
                <a:r>
                  <a:rPr lang="en-US" altLang="zh-CN" sz="2800" dirty="0">
                    <a:sym typeface="Symbol" panose="05050102010706020507" pitchFamily="18" charset="2"/>
                  </a:rPr>
                  <a:t> </a:t>
                </a:r>
                <a:r>
                  <a:rPr lang="en-US" altLang="zh-CN" sz="2800" dirty="0"/>
                  <a:t> |</a:t>
                </a:r>
                <a:r>
                  <a:rPr lang="en-US" altLang="zh-CN" sz="2800" dirty="0">
                    <a:sym typeface="Symbol" panose="05050102010706020507" pitchFamily="18" charset="2"/>
                  </a:rPr>
                  <a:t></a:t>
                </a:r>
                <a:r>
                  <a:rPr lang="en-US" altLang="zh-CN" sz="2800" dirty="0"/>
                  <a:t> </a:t>
                </a:r>
                <a:r>
                  <a:rPr lang="en-US" altLang="zh-CN" sz="2800" i="1" dirty="0"/>
                  <a:t>E</a:t>
                </a:r>
                <a:r>
                  <a:rPr lang="en-US" altLang="zh-CN" sz="2800" baseline="-25000" dirty="0"/>
                  <a:t>1</a:t>
                </a:r>
                <a:r>
                  <a:rPr lang="en-US" altLang="zh-CN" sz="2800" dirty="0"/>
                  <a:t>: </a:t>
                </a:r>
                <a:r>
                  <a:rPr lang="en-US" altLang="zh-CN" sz="2800" i="1" dirty="0" smtClean="0"/>
                  <a:t>integer   </a:t>
                </a:r>
                <a:r>
                  <a:rPr lang="en-US" altLang="zh-CN" sz="2800" dirty="0" smtClean="0"/>
                  <a:t>  </a:t>
                </a:r>
                <a:r>
                  <a:rPr lang="en-US" altLang="zh-CN" sz="2800" dirty="0">
                    <a:sym typeface="Symbol" panose="05050102010706020507" pitchFamily="18" charset="2"/>
                  </a:rPr>
                  <a:t></a:t>
                </a:r>
                <a:r>
                  <a:rPr lang="en-US" altLang="zh-CN" sz="2800" dirty="0"/>
                  <a:t> |</a:t>
                </a:r>
                <a:r>
                  <a:rPr lang="en-US" altLang="zh-CN" sz="2800" dirty="0">
                    <a:sym typeface="Symbol" panose="05050102010706020507" pitchFamily="18" charset="2"/>
                  </a:rPr>
                  <a:t></a:t>
                </a:r>
                <a:r>
                  <a:rPr lang="en-US" altLang="zh-CN" sz="2800" dirty="0"/>
                  <a:t> </a:t>
                </a:r>
                <a:r>
                  <a:rPr lang="en-US" altLang="zh-CN" sz="2800" i="1" dirty="0"/>
                  <a:t>E</a:t>
                </a:r>
                <a:r>
                  <a:rPr lang="en-US" altLang="zh-CN" sz="2800" baseline="-25000" dirty="0"/>
                  <a:t>2</a:t>
                </a:r>
                <a:r>
                  <a:rPr lang="en-US" altLang="zh-CN" sz="2800" dirty="0"/>
                  <a:t>: </a:t>
                </a:r>
                <a:r>
                  <a:rPr lang="en-US" altLang="zh-CN" sz="2800" i="1" dirty="0"/>
                  <a:t>integer</a:t>
                </a:r>
                <a:endParaRPr lang="en-US" altLang="zh-CN" sz="2800" i="1" baseline="-25000" dirty="0"/>
              </a:p>
              <a:p>
                <a:pPr algn="ctr">
                  <a:spcBef>
                    <a:spcPct val="20000"/>
                  </a:spcBef>
                </a:pPr>
                <a:r>
                  <a:rPr lang="en-US" altLang="zh-CN" sz="2800" dirty="0">
                    <a:sym typeface="Symbol" panose="05050102010706020507" pitchFamily="18" charset="2"/>
                  </a:rPr>
                  <a:t> </a:t>
                </a:r>
                <a:r>
                  <a:rPr lang="en-US" altLang="zh-CN" sz="2800" dirty="0"/>
                  <a:t>|</a:t>
                </a:r>
                <a:r>
                  <a:rPr lang="en-US" altLang="zh-CN" sz="2800" dirty="0">
                    <a:sym typeface="Symbol" panose="05050102010706020507" pitchFamily="18" charset="2"/>
                  </a:rPr>
                  <a:t></a:t>
                </a:r>
                <a:r>
                  <a:rPr lang="en-US" altLang="zh-CN" sz="2800" dirty="0"/>
                  <a:t> </a:t>
                </a:r>
                <a:r>
                  <a:rPr lang="en-US" altLang="zh-CN" sz="2800" i="1" dirty="0"/>
                  <a:t>E</a:t>
                </a:r>
                <a:r>
                  <a:rPr lang="en-US" altLang="zh-CN" sz="2800" baseline="-25000" dirty="0"/>
                  <a:t>1</a:t>
                </a:r>
                <a:r>
                  <a:rPr lang="en-US" altLang="zh-CN" sz="2800" dirty="0"/>
                  <a:t> mod</a:t>
                </a:r>
                <a:r>
                  <a:rPr lang="en-US" altLang="zh-CN" sz="2800" i="1" dirty="0"/>
                  <a:t> E</a:t>
                </a:r>
                <a:r>
                  <a:rPr lang="en-US" altLang="zh-CN" sz="2800" baseline="-25000" dirty="0"/>
                  <a:t>2</a:t>
                </a:r>
                <a:r>
                  <a:rPr lang="en-US" altLang="zh-CN" sz="2800" dirty="0"/>
                  <a:t>: </a:t>
                </a:r>
                <a:r>
                  <a:rPr lang="en-US" altLang="zh-CN" sz="2800" i="1" dirty="0"/>
                  <a:t>integer</a:t>
                </a:r>
                <a:endParaRPr lang="en-US" altLang="zh-CN" sz="2800" i="1" dirty="0"/>
              </a:p>
            </p:txBody>
          </p:sp>
          <p:sp>
            <p:nvSpPr>
              <p:cNvPr id="21" name="Line 6"/>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 name="文本框 7"/>
            <p:cNvSpPr txBox="1"/>
            <p:nvPr/>
          </p:nvSpPr>
          <p:spPr>
            <a:xfrm>
              <a:off x="6836655" y="2382922"/>
              <a:ext cx="1608133" cy="492443"/>
            </a:xfrm>
            <a:prstGeom prst="rect">
              <a:avLst/>
            </a:prstGeom>
            <a:noFill/>
          </p:spPr>
          <p:txBody>
            <a:bodyPr wrap="none" rtlCol="0">
              <a:spAutoFit/>
            </a:bodyPr>
            <a:lstStyle/>
            <a:p>
              <a:r>
                <a:rPr lang="en-US" altLang="zh-CN" sz="2600" dirty="0">
                  <a:solidFill>
                    <a:prstClr val="black"/>
                  </a:solidFill>
                </a:rPr>
                <a:t>(</a:t>
              </a:r>
              <a:r>
                <a:rPr lang="en-US" altLang="zh-CN" sz="2600" dirty="0" err="1" smtClean="0">
                  <a:solidFill>
                    <a:prstClr val="black"/>
                  </a:solidFill>
                </a:rPr>
                <a:t>Exp</a:t>
              </a:r>
              <a:r>
                <a:rPr lang="en-US" altLang="zh-CN" sz="2600" dirty="0" smtClean="0">
                  <a:solidFill>
                    <a:prstClr val="black"/>
                  </a:solidFill>
                </a:rPr>
                <a:t>-Mod</a:t>
              </a:r>
              <a:r>
                <a:rPr lang="en-US" altLang="zh-CN" sz="2600" dirty="0">
                  <a:solidFill>
                    <a:prstClr val="black"/>
                  </a:solidFill>
                </a:rPr>
                <a:t>)</a:t>
              </a:r>
              <a:endParaRPr lang="zh-CN" altLang="en-US" dirty="0"/>
            </a:p>
          </p:txBody>
        </p:sp>
      </p:grpSp>
      <p:grpSp>
        <p:nvGrpSpPr>
          <p:cNvPr id="12" name="组合 11"/>
          <p:cNvGrpSpPr/>
          <p:nvPr/>
        </p:nvGrpSpPr>
        <p:grpSpPr>
          <a:xfrm>
            <a:off x="2373373" y="5414963"/>
            <a:ext cx="5470632" cy="762000"/>
            <a:chOff x="2373373" y="5414963"/>
            <a:chExt cx="5470632" cy="762000"/>
          </a:xfrm>
        </p:grpSpPr>
        <p:grpSp>
          <p:nvGrpSpPr>
            <p:cNvPr id="30" name="Group 10"/>
            <p:cNvGrpSpPr/>
            <p:nvPr/>
          </p:nvGrpSpPr>
          <p:grpSpPr bwMode="auto">
            <a:xfrm>
              <a:off x="2373373" y="5414963"/>
              <a:ext cx="3816350" cy="762000"/>
              <a:chOff x="2971" y="3702"/>
              <a:chExt cx="2404" cy="480"/>
            </a:xfrm>
          </p:grpSpPr>
          <p:sp>
            <p:nvSpPr>
              <p:cNvPr id="31" name="Rectangle 11" descr="Green marble"/>
              <p:cNvSpPr>
                <a:spLocks noChangeArrowheads="1"/>
              </p:cNvSpPr>
              <p:nvPr/>
            </p:nvSpPr>
            <p:spPr bwMode="auto">
              <a:xfrm>
                <a:off x="2971" y="3702"/>
                <a:ext cx="24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ctr">
                  <a:spcBef>
                    <a:spcPct val="20000"/>
                  </a:spcBef>
                </a:pPr>
                <a:r>
                  <a:rPr lang="en-US" altLang="zh-CN" sz="2800" dirty="0">
                    <a:sym typeface="Symbol" panose="05050102010706020507" pitchFamily="18" charset="2"/>
                  </a:rPr>
                  <a:t> </a:t>
                </a:r>
                <a:r>
                  <a:rPr lang="en-US" altLang="zh-CN" sz="2800" dirty="0"/>
                  <a:t> |</a:t>
                </a:r>
                <a:r>
                  <a:rPr lang="en-US" altLang="zh-CN" sz="2800" dirty="0">
                    <a:sym typeface="Symbol" panose="05050102010706020507" pitchFamily="18" charset="2"/>
                  </a:rPr>
                  <a:t></a:t>
                </a:r>
                <a:r>
                  <a:rPr lang="en-US" altLang="zh-CN" sz="2800" dirty="0"/>
                  <a:t> </a:t>
                </a:r>
                <a:r>
                  <a:rPr lang="en-US" altLang="zh-CN" sz="2800" i="1" dirty="0"/>
                  <a:t>E </a:t>
                </a:r>
                <a:r>
                  <a:rPr lang="en-US" altLang="zh-CN" sz="2800" dirty="0"/>
                  <a:t>: </a:t>
                </a:r>
                <a:r>
                  <a:rPr lang="en-US" altLang="zh-CN" sz="2800" i="1" dirty="0" smtClean="0">
                    <a:sym typeface="Symbol" panose="05050102010706020507" pitchFamily="18" charset="2"/>
                  </a:rPr>
                  <a:t>pointer</a:t>
                </a:r>
                <a:r>
                  <a:rPr lang="en-US" altLang="zh-CN" sz="2800" dirty="0" smtClean="0">
                    <a:sym typeface="Symbol" panose="05050102010706020507" pitchFamily="18" charset="2"/>
                  </a:rPr>
                  <a:t>(</a:t>
                </a:r>
                <a:r>
                  <a:rPr lang="en-US" altLang="zh-CN" sz="2800" i="1" dirty="0" smtClean="0">
                    <a:sym typeface="Symbol" panose="05050102010706020507" pitchFamily="18" charset="2"/>
                  </a:rPr>
                  <a:t>T</a:t>
                </a:r>
                <a:r>
                  <a:rPr lang="en-US" altLang="zh-CN" sz="2800" dirty="0" smtClean="0">
                    <a:sym typeface="Symbol" panose="05050102010706020507" pitchFamily="18" charset="2"/>
                  </a:rPr>
                  <a:t>)</a:t>
                </a:r>
                <a:endParaRPr lang="en-US" altLang="zh-CN" sz="2800" dirty="0">
                  <a:sym typeface="Symbol" panose="05050102010706020507" pitchFamily="18" charset="2"/>
                </a:endParaRPr>
              </a:p>
              <a:p>
                <a:pPr algn="ctr">
                  <a:spcBef>
                    <a:spcPct val="20000"/>
                  </a:spcBef>
                </a:pPr>
                <a:r>
                  <a:rPr lang="en-US" altLang="zh-CN" sz="2800" dirty="0">
                    <a:sym typeface="Symbol" panose="05050102010706020507" pitchFamily="18" charset="2"/>
                  </a:rPr>
                  <a:t></a:t>
                </a:r>
                <a:r>
                  <a:rPr lang="en-US" altLang="zh-CN" sz="2800" dirty="0"/>
                  <a:t> |</a:t>
                </a:r>
                <a:r>
                  <a:rPr lang="en-US" altLang="zh-CN" sz="2800" dirty="0">
                    <a:sym typeface="Symbol" panose="05050102010706020507" pitchFamily="18" charset="2"/>
                  </a:rPr>
                  <a:t></a:t>
                </a:r>
                <a:r>
                  <a:rPr lang="en-US" altLang="zh-CN" sz="2800" dirty="0"/>
                  <a:t> </a:t>
                </a:r>
                <a:r>
                  <a:rPr lang="en-US" altLang="zh-CN" sz="2800" i="1" dirty="0"/>
                  <a:t>E</a:t>
                </a:r>
                <a:r>
                  <a:rPr lang="en-US" altLang="zh-CN" sz="2800" dirty="0">
                    <a:sym typeface="Symbol" panose="05050102010706020507" pitchFamily="18" charset="2"/>
                  </a:rPr>
                  <a:t></a:t>
                </a:r>
                <a:r>
                  <a:rPr lang="en-US" altLang="zh-CN" sz="2800" i="1" dirty="0"/>
                  <a:t> </a:t>
                </a:r>
                <a:r>
                  <a:rPr lang="en-US" altLang="zh-CN" sz="2800" dirty="0"/>
                  <a:t>: </a:t>
                </a:r>
                <a:r>
                  <a:rPr lang="en-US" altLang="zh-CN" sz="2800" i="1" dirty="0"/>
                  <a:t>T</a:t>
                </a:r>
                <a:endParaRPr lang="en-US" altLang="zh-CN" sz="2800" i="1" dirty="0"/>
              </a:p>
            </p:txBody>
          </p:sp>
          <p:sp>
            <p:nvSpPr>
              <p:cNvPr id="32" name="Line 12"/>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0" name="文本框 9"/>
            <p:cNvSpPr txBox="1"/>
            <p:nvPr/>
          </p:nvSpPr>
          <p:spPr>
            <a:xfrm>
              <a:off x="6121354" y="5549741"/>
              <a:ext cx="1722651" cy="492443"/>
            </a:xfrm>
            <a:prstGeom prst="rect">
              <a:avLst/>
            </a:prstGeom>
            <a:noFill/>
          </p:spPr>
          <p:txBody>
            <a:bodyPr wrap="none" rtlCol="0">
              <a:spAutoFit/>
            </a:bodyPr>
            <a:lstStyle/>
            <a:p>
              <a:r>
                <a:rPr lang="en-US" altLang="zh-CN" sz="2600" dirty="0">
                  <a:solidFill>
                    <a:prstClr val="black"/>
                  </a:solidFill>
                </a:rPr>
                <a:t>(</a:t>
              </a:r>
              <a:r>
                <a:rPr lang="en-US" altLang="zh-CN" sz="2600" dirty="0" err="1" smtClean="0">
                  <a:solidFill>
                    <a:prstClr val="black"/>
                  </a:solidFill>
                </a:rPr>
                <a:t>Exp-Deref</a:t>
              </a:r>
              <a:r>
                <a:rPr lang="en-US" altLang="zh-CN" sz="2600" dirty="0">
                  <a:solidFill>
                    <a:prstClr val="black"/>
                  </a:solidFill>
                </a:rPr>
                <a:t>)</a:t>
              </a:r>
              <a:endParaRPr lang="zh-CN" altLang="en-US" dirty="0"/>
            </a:p>
          </p:txBody>
        </p:sp>
      </p:grpSp>
      <p:grpSp>
        <p:nvGrpSpPr>
          <p:cNvPr id="2" name="组合 1"/>
          <p:cNvGrpSpPr/>
          <p:nvPr/>
        </p:nvGrpSpPr>
        <p:grpSpPr>
          <a:xfrm>
            <a:off x="1096229" y="3764164"/>
            <a:ext cx="7751714" cy="1237204"/>
            <a:chOff x="1096229" y="3764164"/>
            <a:chExt cx="7751714" cy="1237204"/>
          </a:xfrm>
        </p:grpSpPr>
        <p:grpSp>
          <p:nvGrpSpPr>
            <p:cNvPr id="11" name="组合 10"/>
            <p:cNvGrpSpPr/>
            <p:nvPr/>
          </p:nvGrpSpPr>
          <p:grpSpPr>
            <a:xfrm>
              <a:off x="1096229" y="3764164"/>
              <a:ext cx="7750106" cy="762000"/>
              <a:chOff x="1096229" y="3764164"/>
              <a:chExt cx="7750106" cy="762000"/>
            </a:xfrm>
          </p:grpSpPr>
          <p:grpSp>
            <p:nvGrpSpPr>
              <p:cNvPr id="27" name="Group 13"/>
              <p:cNvGrpSpPr/>
              <p:nvPr/>
            </p:nvGrpSpPr>
            <p:grpSpPr bwMode="auto">
              <a:xfrm>
                <a:off x="1096229" y="3764164"/>
                <a:ext cx="6372225" cy="762000"/>
                <a:chOff x="1474" y="2115"/>
                <a:chExt cx="4014" cy="480"/>
              </a:xfrm>
            </p:grpSpPr>
            <p:sp>
              <p:nvSpPr>
                <p:cNvPr id="28" name="Rectangle 8" descr="Green marble"/>
                <p:cNvSpPr>
                  <a:spLocks noChangeArrowheads="1"/>
                </p:cNvSpPr>
                <p:nvPr/>
              </p:nvSpPr>
              <p:spPr bwMode="auto">
                <a:xfrm>
                  <a:off x="1474" y="2115"/>
                  <a:ext cx="401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ctr">
                    <a:spcBef>
                      <a:spcPct val="20000"/>
                    </a:spcBef>
                  </a:pPr>
                  <a:r>
                    <a:rPr lang="en-US" altLang="zh-CN" sz="2800" dirty="0">
                      <a:sym typeface="Symbol" panose="05050102010706020507" pitchFamily="18" charset="2"/>
                    </a:rPr>
                    <a:t> </a:t>
                  </a:r>
                  <a:r>
                    <a:rPr lang="en-US" altLang="zh-CN" sz="2800" dirty="0"/>
                    <a:t> |</a:t>
                  </a:r>
                  <a:r>
                    <a:rPr lang="en-US" altLang="zh-CN" sz="2800" dirty="0">
                      <a:sym typeface="Symbol" panose="05050102010706020507" pitchFamily="18" charset="2"/>
                    </a:rPr>
                    <a:t></a:t>
                  </a:r>
                  <a:r>
                    <a:rPr lang="en-US" altLang="zh-CN" sz="2800" dirty="0"/>
                    <a:t> </a:t>
                  </a:r>
                  <a:r>
                    <a:rPr lang="en-US" altLang="zh-CN" sz="2800" i="1" dirty="0"/>
                    <a:t>E</a:t>
                  </a:r>
                  <a:r>
                    <a:rPr lang="en-US" altLang="zh-CN" sz="2800" baseline="-25000" dirty="0"/>
                    <a:t>1</a:t>
                  </a:r>
                  <a:r>
                    <a:rPr lang="en-US" altLang="zh-CN" sz="2800" dirty="0"/>
                    <a:t>: </a:t>
                  </a:r>
                  <a:r>
                    <a:rPr lang="en-US" altLang="zh-CN" sz="2800" i="1" dirty="0"/>
                    <a:t>array</a:t>
                  </a:r>
                  <a:r>
                    <a:rPr lang="en-US" altLang="zh-CN" sz="2800" dirty="0"/>
                    <a:t>(</a:t>
                  </a:r>
                  <a:r>
                    <a:rPr lang="en-US" altLang="zh-CN" sz="2800" i="1" dirty="0"/>
                    <a:t>N</a:t>
                  </a:r>
                  <a:r>
                    <a:rPr lang="en-US" altLang="zh-CN" sz="2800" dirty="0"/>
                    <a:t>,</a:t>
                  </a:r>
                  <a:r>
                    <a:rPr lang="en-US" altLang="zh-CN" sz="2800" i="1" dirty="0"/>
                    <a:t>T</a:t>
                  </a:r>
                  <a:r>
                    <a:rPr lang="en-US" altLang="zh-CN" sz="2800" dirty="0" smtClean="0"/>
                    <a:t>)     </a:t>
                  </a:r>
                  <a:r>
                    <a:rPr lang="en-US" altLang="zh-CN" sz="2800" dirty="0">
                      <a:sym typeface="Symbol" panose="05050102010706020507" pitchFamily="18" charset="2"/>
                    </a:rPr>
                    <a:t></a:t>
                  </a:r>
                  <a:r>
                    <a:rPr lang="en-US" altLang="zh-CN" sz="2800" dirty="0"/>
                    <a:t> |</a:t>
                  </a:r>
                  <a:r>
                    <a:rPr lang="en-US" altLang="zh-CN" sz="2800" dirty="0">
                      <a:sym typeface="Symbol" panose="05050102010706020507" pitchFamily="18" charset="2"/>
                    </a:rPr>
                    <a:t></a:t>
                  </a:r>
                  <a:r>
                    <a:rPr lang="en-US" altLang="zh-CN" sz="2800" dirty="0"/>
                    <a:t> </a:t>
                  </a:r>
                  <a:r>
                    <a:rPr lang="en-US" altLang="zh-CN" sz="2800" i="1" dirty="0"/>
                    <a:t>E</a:t>
                  </a:r>
                  <a:r>
                    <a:rPr lang="en-US" altLang="zh-CN" sz="2800" baseline="-25000" dirty="0"/>
                    <a:t>2</a:t>
                  </a:r>
                  <a:r>
                    <a:rPr lang="en-US" altLang="zh-CN" sz="2800" dirty="0"/>
                    <a:t>: </a:t>
                  </a:r>
                  <a:r>
                    <a:rPr lang="en-US" altLang="zh-CN" sz="2800" i="1" dirty="0"/>
                    <a:t>integer</a:t>
                  </a:r>
                  <a:endParaRPr lang="en-US" altLang="zh-CN" sz="2800" i="1" baseline="-25000" dirty="0"/>
                </a:p>
                <a:p>
                  <a:pPr algn="ctr">
                    <a:spcBef>
                      <a:spcPct val="20000"/>
                    </a:spcBef>
                  </a:pPr>
                  <a:r>
                    <a:rPr lang="en-US" altLang="zh-CN" sz="2800" dirty="0">
                      <a:sym typeface="Symbol" panose="05050102010706020507" pitchFamily="18" charset="2"/>
                    </a:rPr>
                    <a:t></a:t>
                  </a:r>
                  <a:r>
                    <a:rPr lang="en-US" altLang="zh-CN" sz="2800" dirty="0"/>
                    <a:t> |</a:t>
                  </a:r>
                  <a:r>
                    <a:rPr lang="en-US" altLang="zh-CN" sz="2800" dirty="0">
                      <a:sym typeface="Symbol" panose="05050102010706020507" pitchFamily="18" charset="2"/>
                    </a:rPr>
                    <a:t></a:t>
                  </a:r>
                  <a:r>
                    <a:rPr lang="en-US" altLang="zh-CN" sz="2800" dirty="0"/>
                    <a:t> </a:t>
                  </a:r>
                  <a:r>
                    <a:rPr lang="en-US" altLang="zh-CN" sz="2800" i="1" dirty="0"/>
                    <a:t>E</a:t>
                  </a:r>
                  <a:r>
                    <a:rPr lang="en-US" altLang="zh-CN" sz="2800" baseline="-25000" dirty="0"/>
                    <a:t>1</a:t>
                  </a:r>
                  <a:r>
                    <a:rPr lang="en-US" altLang="zh-CN" sz="2800" dirty="0"/>
                    <a:t>[</a:t>
                  </a:r>
                  <a:r>
                    <a:rPr lang="en-US" altLang="zh-CN" sz="2800" i="1" dirty="0"/>
                    <a:t>E</a:t>
                  </a:r>
                  <a:r>
                    <a:rPr lang="en-US" altLang="zh-CN" sz="2800" baseline="-25000" dirty="0"/>
                    <a:t>2</a:t>
                  </a:r>
                  <a:r>
                    <a:rPr lang="en-US" altLang="zh-CN" sz="2800" dirty="0"/>
                    <a:t>] : </a:t>
                  </a:r>
                  <a:r>
                    <a:rPr lang="en-US" altLang="zh-CN" sz="2800" i="1" dirty="0"/>
                    <a:t>T</a:t>
                  </a:r>
                  <a:endParaRPr lang="en-US" altLang="zh-CN" sz="2800" i="1" dirty="0"/>
                </a:p>
              </p:txBody>
            </p:sp>
            <p:sp>
              <p:nvSpPr>
                <p:cNvPr id="29" name="Line 9"/>
                <p:cNvSpPr>
                  <a:spLocks noChangeShapeType="1"/>
                </p:cNvSpPr>
                <p:nvPr/>
              </p:nvSpPr>
              <p:spPr bwMode="auto">
                <a:xfrm>
                  <a:off x="1780" y="2387"/>
                  <a:ext cx="3500" cy="10"/>
                </a:xfrm>
                <a:prstGeom prst="line">
                  <a:avLst/>
                </a:prstGeom>
                <a:noFill/>
                <a:ln w="317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4" name="文本框 33"/>
              <p:cNvSpPr txBox="1"/>
              <p:nvPr/>
            </p:nvSpPr>
            <p:spPr>
              <a:xfrm>
                <a:off x="7137469" y="3966331"/>
                <a:ext cx="1708866" cy="492443"/>
              </a:xfrm>
              <a:prstGeom prst="rect">
                <a:avLst/>
              </a:prstGeom>
              <a:noFill/>
            </p:spPr>
            <p:txBody>
              <a:bodyPr wrap="none" rtlCol="0">
                <a:spAutoFit/>
              </a:bodyPr>
              <a:lstStyle/>
              <a:p>
                <a:r>
                  <a:rPr lang="en-US" altLang="zh-CN" sz="2600" dirty="0">
                    <a:solidFill>
                      <a:prstClr val="black"/>
                    </a:solidFill>
                  </a:rPr>
                  <a:t>(</a:t>
                </a:r>
                <a:r>
                  <a:rPr lang="en-US" altLang="zh-CN" sz="2600" dirty="0" err="1" smtClean="0">
                    <a:solidFill>
                      <a:prstClr val="black"/>
                    </a:solidFill>
                  </a:rPr>
                  <a:t>Exp</a:t>
                </a:r>
                <a:r>
                  <a:rPr lang="en-US" altLang="zh-CN" sz="2600" dirty="0" smtClean="0">
                    <a:solidFill>
                      <a:prstClr val="black"/>
                    </a:solidFill>
                  </a:rPr>
                  <a:t>-Index)</a:t>
                </a:r>
                <a:endParaRPr lang="zh-CN" altLang="en-US" dirty="0"/>
              </a:p>
            </p:txBody>
          </p:sp>
        </p:grpSp>
        <p:sp>
          <p:nvSpPr>
            <p:cNvPr id="13" name="文本框 12"/>
            <p:cNvSpPr txBox="1"/>
            <p:nvPr/>
          </p:nvSpPr>
          <p:spPr>
            <a:xfrm>
              <a:off x="6433499" y="4632036"/>
              <a:ext cx="2414444" cy="369332"/>
            </a:xfrm>
            <a:prstGeom prst="rect">
              <a:avLst/>
            </a:prstGeom>
            <a:noFill/>
          </p:spPr>
          <p:txBody>
            <a:bodyPr wrap="none" rtlCol="0">
              <a:spAutoFit/>
            </a:bodyPr>
            <a:lstStyle/>
            <a:p>
              <a:r>
                <a:rPr lang="en-US" altLang="zh-CN" dirty="0" smtClean="0">
                  <a:sym typeface="Symbol" panose="05050102010706020507" pitchFamily="18" charset="2"/>
                </a:rPr>
                <a:t>(</a:t>
              </a:r>
              <a:r>
                <a:rPr lang="zh-CN" altLang="en-US" dirty="0" smtClean="0">
                  <a:sym typeface="Symbol" panose="05050102010706020507" pitchFamily="18" charset="2"/>
                </a:rPr>
                <a:t>动态检查</a:t>
              </a:r>
              <a:r>
                <a:rPr lang="en-US" altLang="zh-CN" dirty="0" smtClean="0"/>
                <a:t>0 </a:t>
              </a:r>
              <a:r>
                <a:rPr lang="en-US" altLang="zh-CN" dirty="0">
                  <a:sym typeface="Symbol" panose="05050102010706020507" pitchFamily="18" charset="2"/>
                </a:rPr>
                <a:t> E</a:t>
              </a:r>
              <a:r>
                <a:rPr lang="en-US" altLang="zh-CN" baseline="-25000" dirty="0">
                  <a:sym typeface="Symbol" panose="05050102010706020507" pitchFamily="18" charset="2"/>
                </a:rPr>
                <a:t>2</a:t>
              </a:r>
              <a:r>
                <a:rPr lang="en-US" altLang="zh-CN" dirty="0">
                  <a:sym typeface="Symbol" panose="05050102010706020507" pitchFamily="18" charset="2"/>
                </a:rPr>
                <a:t>  N1)</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zh-CN" dirty="0"/>
              <a:t>Typing Rules (for Expressions)</a:t>
            </a:r>
            <a:endParaRPr lang="zh-CN" altLang="en-US" dirty="0" smtClean="0"/>
          </a:p>
        </p:txBody>
      </p:sp>
      <p:grpSp>
        <p:nvGrpSpPr>
          <p:cNvPr id="46084" name="Group 4"/>
          <p:cNvGrpSpPr/>
          <p:nvPr/>
        </p:nvGrpSpPr>
        <p:grpSpPr bwMode="auto">
          <a:xfrm>
            <a:off x="1312375" y="3154607"/>
            <a:ext cx="5400675" cy="762000"/>
            <a:chOff x="2971" y="3702"/>
            <a:chExt cx="2404" cy="480"/>
          </a:xfrm>
        </p:grpSpPr>
        <p:sp>
          <p:nvSpPr>
            <p:cNvPr id="46085" name="Rectangle 5" descr="Green marble"/>
            <p:cNvSpPr>
              <a:spLocks noChangeArrowheads="1"/>
            </p:cNvSpPr>
            <p:nvPr/>
          </p:nvSpPr>
          <p:spPr bwMode="auto">
            <a:xfrm>
              <a:off x="2971" y="3702"/>
              <a:ext cx="24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ctr">
                <a:spcBef>
                  <a:spcPct val="20000"/>
                </a:spcBef>
              </a:pPr>
              <a:r>
                <a:rPr lang="en-US" altLang="zh-CN" sz="2800" dirty="0">
                  <a:sym typeface="Symbol" panose="05050102010706020507" pitchFamily="18" charset="2"/>
                </a:rPr>
                <a:t> </a:t>
              </a:r>
              <a:r>
                <a:rPr lang="en-US" altLang="zh-CN" sz="2800" dirty="0"/>
                <a:t> |</a:t>
              </a:r>
              <a:r>
                <a:rPr lang="en-US" altLang="zh-CN" sz="2800" dirty="0">
                  <a:sym typeface="Symbol" panose="05050102010706020507" pitchFamily="18" charset="2"/>
                </a:rPr>
                <a:t></a:t>
              </a:r>
              <a:r>
                <a:rPr lang="en-US" altLang="zh-CN" sz="2800" dirty="0"/>
                <a:t> </a:t>
              </a:r>
              <a:r>
                <a:rPr lang="en-US" altLang="zh-CN" sz="2800" i="1" dirty="0"/>
                <a:t>E</a:t>
              </a:r>
              <a:r>
                <a:rPr lang="en-US" altLang="zh-CN" sz="2800" baseline="-25000" dirty="0"/>
                <a:t>1</a:t>
              </a:r>
              <a:r>
                <a:rPr lang="en-US" altLang="zh-CN" sz="2800" dirty="0"/>
                <a:t>: </a:t>
              </a:r>
              <a:r>
                <a:rPr lang="en-US" altLang="zh-CN" sz="2800" i="1" dirty="0"/>
                <a:t>T</a:t>
              </a:r>
              <a:r>
                <a:rPr lang="en-US" altLang="zh-CN" sz="2800" baseline="-25000" dirty="0"/>
                <a:t>1</a:t>
              </a:r>
              <a:r>
                <a:rPr lang="en-US" altLang="zh-CN" sz="2800" i="1" dirty="0"/>
                <a:t> </a:t>
              </a:r>
              <a:r>
                <a:rPr lang="en-US" altLang="zh-CN" sz="2800" dirty="0">
                  <a:sym typeface="Symbol" panose="05050102010706020507" pitchFamily="18" charset="2"/>
                </a:rPr>
                <a:t></a:t>
              </a:r>
              <a:r>
                <a:rPr lang="en-US" altLang="zh-CN" sz="2800" dirty="0"/>
                <a:t> </a:t>
              </a:r>
              <a:r>
                <a:rPr lang="en-US" altLang="zh-CN" sz="2800" i="1" dirty="0" smtClean="0"/>
                <a:t>T</a:t>
              </a:r>
              <a:r>
                <a:rPr lang="en-US" altLang="zh-CN" sz="2800" baseline="-25000" dirty="0" smtClean="0"/>
                <a:t>2          </a:t>
              </a:r>
              <a:r>
                <a:rPr lang="en-US" altLang="zh-CN" sz="2800" dirty="0" smtClean="0">
                  <a:sym typeface="Symbol" panose="05050102010706020507" pitchFamily="18" charset="2"/>
                </a:rPr>
                <a:t> </a:t>
              </a:r>
              <a:r>
                <a:rPr lang="en-US" altLang="zh-CN" sz="2800" dirty="0">
                  <a:sym typeface="Symbol" panose="05050102010706020507" pitchFamily="18" charset="2"/>
                </a:rPr>
                <a:t></a:t>
              </a:r>
              <a:r>
                <a:rPr lang="en-US" altLang="zh-CN" sz="2800" dirty="0"/>
                <a:t> |</a:t>
              </a:r>
              <a:r>
                <a:rPr lang="en-US" altLang="zh-CN" sz="2800" dirty="0">
                  <a:sym typeface="Symbol" panose="05050102010706020507" pitchFamily="18" charset="2"/>
                </a:rPr>
                <a:t></a:t>
              </a:r>
              <a:r>
                <a:rPr lang="en-US" altLang="zh-CN" sz="2800" dirty="0"/>
                <a:t> </a:t>
              </a:r>
              <a:r>
                <a:rPr lang="en-US" altLang="zh-CN" sz="2800" i="1" dirty="0"/>
                <a:t>E</a:t>
              </a:r>
              <a:r>
                <a:rPr lang="en-US" altLang="zh-CN" sz="2800" baseline="-25000" dirty="0"/>
                <a:t>2</a:t>
              </a:r>
              <a:r>
                <a:rPr lang="en-US" altLang="zh-CN" sz="2800" dirty="0"/>
                <a:t>: </a:t>
              </a:r>
              <a:r>
                <a:rPr lang="en-US" altLang="zh-CN" sz="2800" i="1" dirty="0"/>
                <a:t>T</a:t>
              </a:r>
              <a:r>
                <a:rPr lang="en-US" altLang="zh-CN" sz="2800" baseline="-25000" dirty="0"/>
                <a:t>1</a:t>
              </a:r>
              <a:endParaRPr lang="en-US" altLang="zh-CN" sz="2800" baseline="-25000" dirty="0"/>
            </a:p>
            <a:p>
              <a:pPr algn="ctr">
                <a:spcBef>
                  <a:spcPct val="20000"/>
                </a:spcBef>
              </a:pPr>
              <a:r>
                <a:rPr lang="en-US" altLang="zh-CN" sz="2800" dirty="0">
                  <a:sym typeface="Symbol" panose="05050102010706020507" pitchFamily="18" charset="2"/>
                </a:rPr>
                <a:t></a:t>
              </a:r>
              <a:r>
                <a:rPr lang="en-US" altLang="zh-CN" sz="2800" dirty="0"/>
                <a:t> |</a:t>
              </a:r>
              <a:r>
                <a:rPr lang="en-US" altLang="zh-CN" sz="2800" dirty="0">
                  <a:sym typeface="Symbol" panose="05050102010706020507" pitchFamily="18" charset="2"/>
                </a:rPr>
                <a:t></a:t>
              </a:r>
              <a:r>
                <a:rPr lang="en-US" altLang="zh-CN" sz="2800" dirty="0"/>
                <a:t> </a:t>
              </a:r>
              <a:r>
                <a:rPr lang="en-US" altLang="zh-CN" sz="2800" i="1" dirty="0"/>
                <a:t>E</a:t>
              </a:r>
              <a:r>
                <a:rPr lang="en-US" altLang="zh-CN" sz="2800" baseline="-25000" dirty="0"/>
                <a:t>1</a:t>
              </a:r>
              <a:r>
                <a:rPr lang="en-US" altLang="zh-CN" sz="2800" dirty="0"/>
                <a:t> (</a:t>
              </a:r>
              <a:r>
                <a:rPr lang="en-US" altLang="zh-CN" sz="2800" i="1" dirty="0"/>
                <a:t>E</a:t>
              </a:r>
              <a:r>
                <a:rPr lang="en-US" altLang="zh-CN" sz="2800" baseline="-25000" dirty="0"/>
                <a:t>2</a:t>
              </a:r>
              <a:r>
                <a:rPr lang="en-US" altLang="zh-CN" sz="2800" dirty="0"/>
                <a:t>) : </a:t>
              </a:r>
              <a:r>
                <a:rPr lang="en-US" altLang="zh-CN" sz="2800" i="1" dirty="0"/>
                <a:t>T</a:t>
              </a:r>
              <a:r>
                <a:rPr lang="en-US" altLang="zh-CN" sz="2800" baseline="-25000" dirty="0"/>
                <a:t>2</a:t>
              </a:r>
              <a:endParaRPr lang="en-US" altLang="zh-CN" sz="2800" baseline="-25000" dirty="0"/>
            </a:p>
          </p:txBody>
        </p:sp>
        <p:sp>
          <p:nvSpPr>
            <p:cNvPr id="46086" name="Line 6"/>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 name="文本框 1"/>
          <p:cNvSpPr txBox="1"/>
          <p:nvPr/>
        </p:nvSpPr>
        <p:spPr>
          <a:xfrm>
            <a:off x="6567025" y="3273997"/>
            <a:ext cx="2101857" cy="523220"/>
          </a:xfrm>
          <a:prstGeom prst="rect">
            <a:avLst/>
          </a:prstGeom>
          <a:noFill/>
        </p:spPr>
        <p:txBody>
          <a:bodyPr wrap="none" rtlCol="0">
            <a:spAutoFit/>
          </a:bodyPr>
          <a:lstStyle/>
          <a:p>
            <a:r>
              <a:rPr lang="en-US" altLang="zh-CN" sz="2800" dirty="0">
                <a:solidFill>
                  <a:prstClr val="black"/>
                </a:solidFill>
              </a:rPr>
              <a:t>(</a:t>
            </a:r>
            <a:r>
              <a:rPr lang="en-US" altLang="zh-CN" sz="2800" dirty="0" err="1" smtClean="0">
                <a:solidFill>
                  <a:prstClr val="black"/>
                </a:solidFill>
              </a:rPr>
              <a:t>Exp-FunCall</a:t>
            </a:r>
            <a:r>
              <a:rPr lang="en-US" altLang="zh-CN" sz="2800" dirty="0">
                <a:solidFill>
                  <a:prstClr val="black"/>
                </a:solidFill>
              </a:rPr>
              <a:t>)</a:t>
            </a:r>
            <a:endParaRPr lang="zh-CN" alt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zh-CN" dirty="0"/>
              <a:t>Typing Rules (for </a:t>
            </a:r>
            <a:r>
              <a:rPr lang="en-US" altLang="zh-CN" dirty="0" smtClean="0"/>
              <a:t>Statements)</a:t>
            </a:r>
            <a:endParaRPr lang="zh-CN" altLang="en-US" dirty="0" smtClean="0"/>
          </a:p>
        </p:txBody>
      </p:sp>
      <p:grpSp>
        <p:nvGrpSpPr>
          <p:cNvPr id="4" name="组合 3"/>
          <p:cNvGrpSpPr/>
          <p:nvPr/>
        </p:nvGrpSpPr>
        <p:grpSpPr>
          <a:xfrm>
            <a:off x="1930420" y="5784299"/>
            <a:ext cx="5390985" cy="762000"/>
            <a:chOff x="1930420" y="5784299"/>
            <a:chExt cx="5390985" cy="762000"/>
          </a:xfrm>
        </p:grpSpPr>
        <p:grpSp>
          <p:nvGrpSpPr>
            <p:cNvPr id="16" name="Group 4"/>
            <p:cNvGrpSpPr/>
            <p:nvPr/>
          </p:nvGrpSpPr>
          <p:grpSpPr bwMode="auto">
            <a:xfrm>
              <a:off x="1930420" y="5784299"/>
              <a:ext cx="4537075" cy="762000"/>
              <a:chOff x="2971" y="3702"/>
              <a:chExt cx="2404" cy="480"/>
            </a:xfrm>
          </p:grpSpPr>
          <p:sp>
            <p:nvSpPr>
              <p:cNvPr id="17" name="Rectangle 5" descr="Green marble"/>
              <p:cNvSpPr>
                <a:spLocks noChangeArrowheads="1"/>
              </p:cNvSpPr>
              <p:nvPr/>
            </p:nvSpPr>
            <p:spPr bwMode="auto">
              <a:xfrm>
                <a:off x="2971" y="3702"/>
                <a:ext cx="24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ctr">
                  <a:spcBef>
                    <a:spcPct val="20000"/>
                  </a:spcBef>
                </a:pPr>
                <a:r>
                  <a:rPr lang="en-US" altLang="zh-CN" sz="2800" dirty="0">
                    <a:sym typeface="Symbol" panose="05050102010706020507" pitchFamily="18" charset="2"/>
                  </a:rPr>
                  <a:t> </a:t>
                </a:r>
                <a:r>
                  <a:rPr lang="en-US" altLang="zh-CN" sz="2800" dirty="0"/>
                  <a:t> |</a:t>
                </a:r>
                <a:r>
                  <a:rPr lang="en-US" altLang="zh-CN" sz="2800" dirty="0">
                    <a:sym typeface="Symbol" panose="05050102010706020507" pitchFamily="18" charset="2"/>
                  </a:rPr>
                  <a:t></a:t>
                </a:r>
                <a:r>
                  <a:rPr lang="en-US" altLang="zh-CN" sz="2800" dirty="0"/>
                  <a:t> </a:t>
                </a:r>
                <a:r>
                  <a:rPr lang="en-US" altLang="zh-CN" sz="2800" i="1" dirty="0"/>
                  <a:t>S</a:t>
                </a:r>
                <a:r>
                  <a:rPr lang="en-US" altLang="zh-CN" sz="2800" baseline="-25000" dirty="0"/>
                  <a:t>1</a:t>
                </a:r>
                <a:r>
                  <a:rPr lang="en-US" altLang="zh-CN" sz="2800" dirty="0"/>
                  <a:t>: </a:t>
                </a:r>
                <a:r>
                  <a:rPr lang="en-US" altLang="zh-CN" sz="2800" i="1" dirty="0"/>
                  <a:t>void</a:t>
                </a:r>
                <a:r>
                  <a:rPr lang="en-US" altLang="zh-CN" sz="2800" dirty="0"/>
                  <a:t>,  </a:t>
                </a:r>
                <a:r>
                  <a:rPr lang="en-US" altLang="zh-CN" sz="2800" dirty="0">
                    <a:sym typeface="Symbol" panose="05050102010706020507" pitchFamily="18" charset="2"/>
                  </a:rPr>
                  <a:t></a:t>
                </a:r>
                <a:r>
                  <a:rPr lang="en-US" altLang="zh-CN" sz="2800" dirty="0"/>
                  <a:t> |</a:t>
                </a:r>
                <a:r>
                  <a:rPr lang="en-US" altLang="zh-CN" sz="2800" dirty="0">
                    <a:sym typeface="Symbol" panose="05050102010706020507" pitchFamily="18" charset="2"/>
                  </a:rPr>
                  <a:t></a:t>
                </a:r>
                <a:r>
                  <a:rPr lang="en-US" altLang="zh-CN" sz="2800" dirty="0"/>
                  <a:t> </a:t>
                </a:r>
                <a:r>
                  <a:rPr lang="en-US" altLang="zh-CN" sz="2800" i="1" dirty="0"/>
                  <a:t>S</a:t>
                </a:r>
                <a:r>
                  <a:rPr lang="en-US" altLang="zh-CN" sz="2800" baseline="-25000" dirty="0"/>
                  <a:t>2</a:t>
                </a:r>
                <a:r>
                  <a:rPr lang="en-US" altLang="zh-CN" sz="2800" dirty="0"/>
                  <a:t>: </a:t>
                </a:r>
                <a:r>
                  <a:rPr lang="en-US" altLang="zh-CN" sz="2800" i="1" dirty="0"/>
                  <a:t>void</a:t>
                </a:r>
                <a:endParaRPr lang="en-US" altLang="zh-CN" sz="2800" i="1" baseline="-25000" dirty="0"/>
              </a:p>
              <a:p>
                <a:pPr algn="ctr">
                  <a:spcBef>
                    <a:spcPct val="20000"/>
                  </a:spcBef>
                </a:pPr>
                <a:r>
                  <a:rPr lang="en-US" altLang="zh-CN" sz="2800" dirty="0">
                    <a:sym typeface="Symbol" panose="05050102010706020507" pitchFamily="18" charset="2"/>
                  </a:rPr>
                  <a:t></a:t>
                </a:r>
                <a:r>
                  <a:rPr lang="en-US" altLang="zh-CN" sz="2800" dirty="0"/>
                  <a:t> |</a:t>
                </a:r>
                <a:r>
                  <a:rPr lang="en-US" altLang="zh-CN" sz="2800" dirty="0">
                    <a:sym typeface="Symbol" panose="05050102010706020507" pitchFamily="18" charset="2"/>
                  </a:rPr>
                  <a:t></a:t>
                </a:r>
                <a:r>
                  <a:rPr lang="en-US" altLang="zh-CN" sz="2800" dirty="0"/>
                  <a:t> </a:t>
                </a:r>
                <a:r>
                  <a:rPr lang="en-US" altLang="zh-CN" sz="2800" i="1" dirty="0"/>
                  <a:t>S</a:t>
                </a:r>
                <a:r>
                  <a:rPr lang="en-US" altLang="zh-CN" sz="2800" baseline="-25000" dirty="0"/>
                  <a:t>1</a:t>
                </a:r>
                <a:r>
                  <a:rPr lang="en-US" altLang="zh-CN" sz="2800" dirty="0"/>
                  <a:t>; </a:t>
                </a:r>
                <a:r>
                  <a:rPr lang="en-US" altLang="zh-CN" sz="2800" i="1" dirty="0"/>
                  <a:t>S</a:t>
                </a:r>
                <a:r>
                  <a:rPr lang="en-US" altLang="zh-CN" sz="2800" baseline="-25000" dirty="0"/>
                  <a:t>2</a:t>
                </a:r>
                <a:r>
                  <a:rPr lang="en-US" altLang="zh-CN" sz="2800" dirty="0"/>
                  <a:t> : </a:t>
                </a:r>
                <a:r>
                  <a:rPr lang="en-US" altLang="zh-CN" sz="2800" i="1" dirty="0"/>
                  <a:t>void</a:t>
                </a:r>
                <a:endParaRPr lang="en-US" altLang="zh-CN" sz="2800" i="1" dirty="0"/>
              </a:p>
            </p:txBody>
          </p:sp>
          <p:sp>
            <p:nvSpPr>
              <p:cNvPr id="18" name="Line 6"/>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 name="文本框 2"/>
            <p:cNvSpPr txBox="1"/>
            <p:nvPr/>
          </p:nvSpPr>
          <p:spPr>
            <a:xfrm>
              <a:off x="6386534" y="5903689"/>
              <a:ext cx="934871" cy="523220"/>
            </a:xfrm>
            <a:prstGeom prst="rect">
              <a:avLst/>
            </a:prstGeom>
            <a:noFill/>
          </p:spPr>
          <p:txBody>
            <a:bodyPr wrap="none" rtlCol="0">
              <a:spAutoFit/>
            </a:bodyPr>
            <a:lstStyle/>
            <a:p>
              <a:r>
                <a:rPr lang="en-US" altLang="zh-CN" sz="2800" dirty="0" smtClean="0"/>
                <a:t>(</a:t>
              </a:r>
              <a:r>
                <a:rPr lang="en-US" altLang="zh-CN" sz="2800" dirty="0" err="1" smtClean="0"/>
                <a:t>Seq</a:t>
              </a:r>
              <a:r>
                <a:rPr lang="en-US" altLang="zh-CN" sz="2800" dirty="0" smtClean="0"/>
                <a:t>)</a:t>
              </a:r>
              <a:endParaRPr lang="zh-CN" altLang="en-US" sz="2800" dirty="0"/>
            </a:p>
          </p:txBody>
        </p:sp>
      </p:grpSp>
      <p:grpSp>
        <p:nvGrpSpPr>
          <p:cNvPr id="5" name="组合 4"/>
          <p:cNvGrpSpPr/>
          <p:nvPr/>
        </p:nvGrpSpPr>
        <p:grpSpPr>
          <a:xfrm>
            <a:off x="1886682" y="4462340"/>
            <a:ext cx="6156298" cy="762000"/>
            <a:chOff x="1886682" y="4462340"/>
            <a:chExt cx="6156298" cy="762000"/>
          </a:xfrm>
        </p:grpSpPr>
        <p:grpSp>
          <p:nvGrpSpPr>
            <p:cNvPr id="13" name="Group 10"/>
            <p:cNvGrpSpPr/>
            <p:nvPr/>
          </p:nvGrpSpPr>
          <p:grpSpPr bwMode="auto">
            <a:xfrm>
              <a:off x="1886682" y="4462340"/>
              <a:ext cx="5040313" cy="762000"/>
              <a:chOff x="2971" y="3702"/>
              <a:chExt cx="2404" cy="480"/>
            </a:xfrm>
          </p:grpSpPr>
          <p:sp>
            <p:nvSpPr>
              <p:cNvPr id="14" name="Rectangle 11" descr="Green marble"/>
              <p:cNvSpPr>
                <a:spLocks noChangeArrowheads="1"/>
              </p:cNvSpPr>
              <p:nvPr/>
            </p:nvSpPr>
            <p:spPr bwMode="auto">
              <a:xfrm>
                <a:off x="2971" y="3702"/>
                <a:ext cx="24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ctr">
                  <a:spcBef>
                    <a:spcPct val="20000"/>
                  </a:spcBef>
                </a:pPr>
                <a:r>
                  <a:rPr lang="en-US" altLang="zh-CN" sz="2800" dirty="0">
                    <a:sym typeface="Symbol" panose="05050102010706020507" pitchFamily="18" charset="2"/>
                  </a:rPr>
                  <a:t> </a:t>
                </a:r>
                <a:r>
                  <a:rPr lang="en-US" altLang="zh-CN" sz="2800" dirty="0"/>
                  <a:t> |</a:t>
                </a:r>
                <a:r>
                  <a:rPr lang="en-US" altLang="zh-CN" sz="2800" dirty="0">
                    <a:sym typeface="Symbol" panose="05050102010706020507" pitchFamily="18" charset="2"/>
                  </a:rPr>
                  <a:t></a:t>
                </a:r>
                <a:r>
                  <a:rPr lang="en-US" altLang="zh-CN" sz="2800" dirty="0"/>
                  <a:t> </a:t>
                </a:r>
                <a:r>
                  <a:rPr lang="en-US" altLang="zh-CN" sz="2800" i="1" dirty="0"/>
                  <a:t>E</a:t>
                </a:r>
                <a:r>
                  <a:rPr lang="en-US" altLang="zh-CN" sz="2800" dirty="0"/>
                  <a:t> : </a:t>
                </a:r>
                <a:r>
                  <a:rPr lang="en-US" altLang="zh-CN" sz="2800" i="1" dirty="0" err="1"/>
                  <a:t>boolean</a:t>
                </a:r>
                <a:r>
                  <a:rPr lang="en-US" altLang="zh-CN" sz="2800" dirty="0"/>
                  <a:t>,  </a:t>
                </a:r>
                <a:r>
                  <a:rPr lang="en-US" altLang="zh-CN" sz="2800" dirty="0">
                    <a:sym typeface="Symbol" panose="05050102010706020507" pitchFamily="18" charset="2"/>
                  </a:rPr>
                  <a:t></a:t>
                </a:r>
                <a:r>
                  <a:rPr lang="en-US" altLang="zh-CN" sz="2800" dirty="0"/>
                  <a:t> |</a:t>
                </a:r>
                <a:r>
                  <a:rPr lang="en-US" altLang="zh-CN" sz="2800" dirty="0">
                    <a:sym typeface="Symbol" panose="05050102010706020507" pitchFamily="18" charset="2"/>
                  </a:rPr>
                  <a:t></a:t>
                </a:r>
                <a:r>
                  <a:rPr lang="en-US" altLang="zh-CN" sz="2800" dirty="0"/>
                  <a:t> </a:t>
                </a:r>
                <a:r>
                  <a:rPr lang="en-US" altLang="zh-CN" sz="2800" i="1" dirty="0"/>
                  <a:t>S</a:t>
                </a:r>
                <a:r>
                  <a:rPr lang="en-US" altLang="zh-CN" sz="2800" dirty="0"/>
                  <a:t> : </a:t>
                </a:r>
                <a:r>
                  <a:rPr lang="en-US" altLang="zh-CN" sz="2800" i="1" dirty="0"/>
                  <a:t>void</a:t>
                </a:r>
                <a:endParaRPr lang="en-US" altLang="zh-CN" sz="2800" i="1" baseline="-25000" dirty="0"/>
              </a:p>
              <a:p>
                <a:pPr algn="ctr">
                  <a:spcBef>
                    <a:spcPct val="20000"/>
                  </a:spcBef>
                </a:pPr>
                <a:r>
                  <a:rPr lang="en-US" altLang="zh-CN" sz="2800" dirty="0">
                    <a:sym typeface="Symbol" panose="05050102010706020507" pitchFamily="18" charset="2"/>
                  </a:rPr>
                  <a:t></a:t>
                </a:r>
                <a:r>
                  <a:rPr lang="en-US" altLang="zh-CN" sz="2800" dirty="0"/>
                  <a:t> |</a:t>
                </a:r>
                <a:r>
                  <a:rPr lang="en-US" altLang="zh-CN" sz="2800" dirty="0">
                    <a:sym typeface="Symbol" panose="05050102010706020507" pitchFamily="18" charset="2"/>
                  </a:rPr>
                  <a:t></a:t>
                </a:r>
                <a:r>
                  <a:rPr lang="en-US" altLang="zh-CN" sz="2800" dirty="0"/>
                  <a:t> while </a:t>
                </a:r>
                <a:r>
                  <a:rPr lang="en-US" altLang="zh-CN" sz="2800" i="1" dirty="0"/>
                  <a:t>E</a:t>
                </a:r>
                <a:r>
                  <a:rPr lang="en-US" altLang="zh-CN" sz="2800" dirty="0"/>
                  <a:t> do </a:t>
                </a:r>
                <a:r>
                  <a:rPr lang="en-US" altLang="zh-CN" sz="2800" i="1" dirty="0"/>
                  <a:t>S</a:t>
                </a:r>
                <a:r>
                  <a:rPr lang="en-US" altLang="zh-CN" sz="2800" dirty="0"/>
                  <a:t>: </a:t>
                </a:r>
                <a:r>
                  <a:rPr lang="en-US" altLang="zh-CN" sz="2800" i="1" dirty="0"/>
                  <a:t>void</a:t>
                </a:r>
                <a:endParaRPr lang="en-US" altLang="zh-CN" sz="2800" i="1" dirty="0"/>
              </a:p>
            </p:txBody>
          </p:sp>
          <p:sp>
            <p:nvSpPr>
              <p:cNvPr id="15" name="Line 12"/>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1" name="文本框 20"/>
            <p:cNvSpPr txBox="1"/>
            <p:nvPr/>
          </p:nvSpPr>
          <p:spPr>
            <a:xfrm>
              <a:off x="6790714" y="4581730"/>
              <a:ext cx="1252266" cy="523220"/>
            </a:xfrm>
            <a:prstGeom prst="rect">
              <a:avLst/>
            </a:prstGeom>
            <a:noFill/>
          </p:spPr>
          <p:txBody>
            <a:bodyPr wrap="none" rtlCol="0">
              <a:spAutoFit/>
            </a:bodyPr>
            <a:lstStyle/>
            <a:p>
              <a:r>
                <a:rPr lang="en-US" altLang="zh-CN" sz="2800" dirty="0" smtClean="0"/>
                <a:t>(While)</a:t>
              </a:r>
              <a:endParaRPr lang="zh-CN" altLang="en-US" sz="2800" dirty="0"/>
            </a:p>
          </p:txBody>
        </p:sp>
      </p:grpSp>
      <p:grpSp>
        <p:nvGrpSpPr>
          <p:cNvPr id="6" name="组合 5"/>
          <p:cNvGrpSpPr/>
          <p:nvPr/>
        </p:nvGrpSpPr>
        <p:grpSpPr>
          <a:xfrm>
            <a:off x="1886682" y="3140381"/>
            <a:ext cx="5481060" cy="762000"/>
            <a:chOff x="1886682" y="3140381"/>
            <a:chExt cx="5481060" cy="762000"/>
          </a:xfrm>
        </p:grpSpPr>
        <p:grpSp>
          <p:nvGrpSpPr>
            <p:cNvPr id="10" name="Group 7"/>
            <p:cNvGrpSpPr/>
            <p:nvPr/>
          </p:nvGrpSpPr>
          <p:grpSpPr bwMode="auto">
            <a:xfrm>
              <a:off x="1886682" y="3140381"/>
              <a:ext cx="4967288" cy="762000"/>
              <a:chOff x="2971" y="3702"/>
              <a:chExt cx="2404" cy="480"/>
            </a:xfrm>
          </p:grpSpPr>
          <p:sp>
            <p:nvSpPr>
              <p:cNvPr id="11" name="Rectangle 8" descr="Green marble"/>
              <p:cNvSpPr>
                <a:spLocks noChangeArrowheads="1"/>
              </p:cNvSpPr>
              <p:nvPr/>
            </p:nvSpPr>
            <p:spPr bwMode="auto">
              <a:xfrm>
                <a:off x="2971" y="3702"/>
                <a:ext cx="24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ctr">
                  <a:spcBef>
                    <a:spcPct val="20000"/>
                  </a:spcBef>
                </a:pPr>
                <a:r>
                  <a:rPr lang="en-US" altLang="zh-CN" sz="2800" dirty="0">
                    <a:sym typeface="Symbol" panose="05050102010706020507" pitchFamily="18" charset="2"/>
                  </a:rPr>
                  <a:t> </a:t>
                </a:r>
                <a:r>
                  <a:rPr lang="en-US" altLang="zh-CN" sz="2800" dirty="0"/>
                  <a:t> |</a:t>
                </a:r>
                <a:r>
                  <a:rPr lang="en-US" altLang="zh-CN" sz="2800" dirty="0">
                    <a:sym typeface="Symbol" panose="05050102010706020507" pitchFamily="18" charset="2"/>
                  </a:rPr>
                  <a:t></a:t>
                </a:r>
                <a:r>
                  <a:rPr lang="en-US" altLang="zh-CN" sz="2800" dirty="0"/>
                  <a:t> </a:t>
                </a:r>
                <a:r>
                  <a:rPr lang="en-US" altLang="zh-CN" sz="2800" i="1" dirty="0"/>
                  <a:t>E</a:t>
                </a:r>
                <a:r>
                  <a:rPr lang="en-US" altLang="zh-CN" sz="2800" dirty="0"/>
                  <a:t> : </a:t>
                </a:r>
                <a:r>
                  <a:rPr lang="en-US" altLang="zh-CN" sz="2800" i="1" dirty="0" err="1"/>
                  <a:t>boolean</a:t>
                </a:r>
                <a:r>
                  <a:rPr lang="en-US" altLang="zh-CN" sz="2800" dirty="0"/>
                  <a:t>,  </a:t>
                </a:r>
                <a:r>
                  <a:rPr lang="en-US" altLang="zh-CN" sz="2800" dirty="0">
                    <a:sym typeface="Symbol" panose="05050102010706020507" pitchFamily="18" charset="2"/>
                  </a:rPr>
                  <a:t> </a:t>
                </a:r>
                <a:r>
                  <a:rPr lang="en-US" altLang="zh-CN" sz="2800" dirty="0"/>
                  <a:t>|</a:t>
                </a:r>
                <a:r>
                  <a:rPr lang="en-US" altLang="zh-CN" sz="2800" dirty="0">
                    <a:sym typeface="Symbol" panose="05050102010706020507" pitchFamily="18" charset="2"/>
                  </a:rPr>
                  <a:t></a:t>
                </a:r>
                <a:r>
                  <a:rPr lang="en-US" altLang="zh-CN" sz="2800" dirty="0"/>
                  <a:t> </a:t>
                </a:r>
                <a:r>
                  <a:rPr lang="en-US" altLang="zh-CN" sz="2800" i="1" dirty="0"/>
                  <a:t>S</a:t>
                </a:r>
                <a:r>
                  <a:rPr lang="en-US" altLang="zh-CN" sz="2800" dirty="0"/>
                  <a:t> : </a:t>
                </a:r>
                <a:r>
                  <a:rPr lang="en-US" altLang="zh-CN" sz="2800" i="1" dirty="0"/>
                  <a:t>void</a:t>
                </a:r>
                <a:endParaRPr lang="en-US" altLang="zh-CN" sz="2800" i="1" baseline="-25000" dirty="0"/>
              </a:p>
              <a:p>
                <a:pPr algn="ctr">
                  <a:spcBef>
                    <a:spcPct val="20000"/>
                  </a:spcBef>
                </a:pPr>
                <a:r>
                  <a:rPr lang="en-US" altLang="zh-CN" sz="2800" dirty="0">
                    <a:sym typeface="Symbol" panose="05050102010706020507" pitchFamily="18" charset="2"/>
                  </a:rPr>
                  <a:t></a:t>
                </a:r>
                <a:r>
                  <a:rPr lang="en-US" altLang="zh-CN" sz="2800" dirty="0"/>
                  <a:t> |</a:t>
                </a:r>
                <a:r>
                  <a:rPr lang="en-US" altLang="zh-CN" sz="2800" dirty="0">
                    <a:sym typeface="Symbol" panose="05050102010706020507" pitchFamily="18" charset="2"/>
                  </a:rPr>
                  <a:t></a:t>
                </a:r>
                <a:r>
                  <a:rPr lang="en-US" altLang="zh-CN" sz="2800" dirty="0"/>
                  <a:t> if </a:t>
                </a:r>
                <a:r>
                  <a:rPr lang="en-US" altLang="zh-CN" sz="2800" i="1" dirty="0"/>
                  <a:t>E</a:t>
                </a:r>
                <a:r>
                  <a:rPr lang="en-US" altLang="zh-CN" sz="2800" dirty="0"/>
                  <a:t> then </a:t>
                </a:r>
                <a:r>
                  <a:rPr lang="en-US" altLang="zh-CN" sz="2800" i="1" dirty="0"/>
                  <a:t>S</a:t>
                </a:r>
                <a:r>
                  <a:rPr lang="en-US" altLang="zh-CN" sz="2800" dirty="0"/>
                  <a:t> : </a:t>
                </a:r>
                <a:r>
                  <a:rPr lang="en-US" altLang="zh-CN" sz="2800" i="1" dirty="0"/>
                  <a:t>void</a:t>
                </a:r>
                <a:endParaRPr lang="en-US" altLang="zh-CN" sz="2800" i="1" dirty="0"/>
              </a:p>
            </p:txBody>
          </p:sp>
          <p:sp>
            <p:nvSpPr>
              <p:cNvPr id="12" name="Line 9"/>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3" name="文本框 22"/>
            <p:cNvSpPr txBox="1"/>
            <p:nvPr/>
          </p:nvSpPr>
          <p:spPr>
            <a:xfrm>
              <a:off x="6761037" y="3278141"/>
              <a:ext cx="606705" cy="523220"/>
            </a:xfrm>
            <a:prstGeom prst="rect">
              <a:avLst/>
            </a:prstGeom>
            <a:noFill/>
          </p:spPr>
          <p:txBody>
            <a:bodyPr wrap="none" rtlCol="0">
              <a:spAutoFit/>
            </a:bodyPr>
            <a:lstStyle/>
            <a:p>
              <a:r>
                <a:rPr lang="en-US" altLang="zh-CN" sz="2800" dirty="0" smtClean="0"/>
                <a:t>(If)</a:t>
              </a:r>
              <a:endParaRPr lang="zh-CN" altLang="en-US" sz="2800" dirty="0"/>
            </a:p>
          </p:txBody>
        </p:sp>
      </p:grpSp>
      <p:grpSp>
        <p:nvGrpSpPr>
          <p:cNvPr id="19" name="组合 18"/>
          <p:cNvGrpSpPr/>
          <p:nvPr/>
        </p:nvGrpSpPr>
        <p:grpSpPr>
          <a:xfrm>
            <a:off x="2218552" y="1818422"/>
            <a:ext cx="4976073" cy="762000"/>
            <a:chOff x="2218552" y="1818422"/>
            <a:chExt cx="4976073" cy="762000"/>
          </a:xfrm>
        </p:grpSpPr>
        <p:grpSp>
          <p:nvGrpSpPr>
            <p:cNvPr id="7" name="Group 4"/>
            <p:cNvGrpSpPr/>
            <p:nvPr/>
          </p:nvGrpSpPr>
          <p:grpSpPr bwMode="auto">
            <a:xfrm>
              <a:off x="2218552" y="1818422"/>
              <a:ext cx="3960812" cy="762000"/>
              <a:chOff x="2971" y="3702"/>
              <a:chExt cx="2404" cy="480"/>
            </a:xfrm>
          </p:grpSpPr>
          <p:sp>
            <p:nvSpPr>
              <p:cNvPr id="8" name="Rectangle 5" descr="Green marble"/>
              <p:cNvSpPr>
                <a:spLocks noChangeArrowheads="1"/>
              </p:cNvSpPr>
              <p:nvPr/>
            </p:nvSpPr>
            <p:spPr bwMode="auto">
              <a:xfrm>
                <a:off x="2971" y="3702"/>
                <a:ext cx="24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ctr">
                  <a:spcBef>
                    <a:spcPct val="20000"/>
                  </a:spcBef>
                </a:pPr>
                <a:r>
                  <a:rPr lang="en-US" altLang="zh-CN" sz="2800" dirty="0">
                    <a:sym typeface="Symbol" panose="05050102010706020507" pitchFamily="18" charset="2"/>
                  </a:rPr>
                  <a:t> </a:t>
                </a:r>
                <a:r>
                  <a:rPr lang="en-US" altLang="zh-CN" sz="2800" dirty="0"/>
                  <a:t> |</a:t>
                </a:r>
                <a:r>
                  <a:rPr lang="en-US" altLang="zh-CN" sz="2800" dirty="0">
                    <a:sym typeface="Symbol" panose="05050102010706020507" pitchFamily="18" charset="2"/>
                  </a:rPr>
                  <a:t></a:t>
                </a:r>
                <a:r>
                  <a:rPr lang="en-US" altLang="zh-CN" sz="2800" dirty="0"/>
                  <a:t> id : </a:t>
                </a:r>
                <a:r>
                  <a:rPr lang="en-US" altLang="zh-CN" sz="2800" i="1" dirty="0" smtClean="0"/>
                  <a:t>T</a:t>
                </a:r>
                <a:r>
                  <a:rPr lang="en-US" altLang="zh-CN" sz="2800" dirty="0" smtClean="0"/>
                  <a:t>       </a:t>
                </a:r>
                <a:r>
                  <a:rPr lang="en-US" altLang="zh-CN" sz="2800" dirty="0">
                    <a:sym typeface="Symbol" panose="05050102010706020507" pitchFamily="18" charset="2"/>
                  </a:rPr>
                  <a:t></a:t>
                </a:r>
                <a:r>
                  <a:rPr lang="en-US" altLang="zh-CN" sz="2800" dirty="0"/>
                  <a:t> |</a:t>
                </a:r>
                <a:r>
                  <a:rPr lang="en-US" altLang="zh-CN" sz="2800" dirty="0">
                    <a:sym typeface="Symbol" panose="05050102010706020507" pitchFamily="18" charset="2"/>
                  </a:rPr>
                  <a:t></a:t>
                </a:r>
                <a:r>
                  <a:rPr lang="en-US" altLang="zh-CN" sz="2800" dirty="0"/>
                  <a:t> </a:t>
                </a:r>
                <a:r>
                  <a:rPr lang="en-US" altLang="zh-CN" sz="2800" i="1" dirty="0"/>
                  <a:t>E</a:t>
                </a:r>
                <a:r>
                  <a:rPr lang="en-US" altLang="zh-CN" sz="2800" dirty="0"/>
                  <a:t> : </a:t>
                </a:r>
                <a:r>
                  <a:rPr lang="en-US" altLang="zh-CN" sz="2800" i="1" dirty="0"/>
                  <a:t>T</a:t>
                </a:r>
                <a:endParaRPr lang="en-US" altLang="zh-CN" sz="2800" baseline="-25000" dirty="0"/>
              </a:p>
              <a:p>
                <a:pPr algn="ctr">
                  <a:spcBef>
                    <a:spcPct val="20000"/>
                  </a:spcBef>
                </a:pPr>
                <a:r>
                  <a:rPr lang="en-US" altLang="zh-CN" sz="2800" dirty="0">
                    <a:sym typeface="Symbol" panose="05050102010706020507" pitchFamily="18" charset="2"/>
                  </a:rPr>
                  <a:t></a:t>
                </a:r>
                <a:r>
                  <a:rPr lang="en-US" altLang="zh-CN" sz="2800" dirty="0"/>
                  <a:t> |</a:t>
                </a:r>
                <a:r>
                  <a:rPr lang="en-US" altLang="zh-CN" sz="2800" dirty="0">
                    <a:sym typeface="Symbol" panose="05050102010706020507" pitchFamily="18" charset="2"/>
                  </a:rPr>
                  <a:t></a:t>
                </a:r>
                <a:r>
                  <a:rPr lang="en-US" altLang="zh-CN" sz="2800" dirty="0"/>
                  <a:t> id := </a:t>
                </a:r>
                <a:r>
                  <a:rPr lang="en-US" altLang="zh-CN" sz="2800" i="1" dirty="0"/>
                  <a:t>E</a:t>
                </a:r>
                <a:r>
                  <a:rPr lang="en-US" altLang="zh-CN" sz="2800" dirty="0"/>
                  <a:t> : </a:t>
                </a:r>
                <a:r>
                  <a:rPr lang="en-US" altLang="zh-CN" sz="2800" i="1" dirty="0"/>
                  <a:t>void</a:t>
                </a:r>
                <a:endParaRPr lang="en-US" altLang="zh-CN" sz="2800" i="1" dirty="0"/>
              </a:p>
            </p:txBody>
          </p:sp>
          <p:sp>
            <p:nvSpPr>
              <p:cNvPr id="9" name="Line 6"/>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5" name="文本框 24"/>
            <p:cNvSpPr txBox="1"/>
            <p:nvPr/>
          </p:nvSpPr>
          <p:spPr>
            <a:xfrm>
              <a:off x="6112277" y="1952299"/>
              <a:ext cx="1082348" cy="523220"/>
            </a:xfrm>
            <a:prstGeom prst="rect">
              <a:avLst/>
            </a:prstGeom>
            <a:noFill/>
          </p:spPr>
          <p:txBody>
            <a:bodyPr wrap="none" rtlCol="0">
              <a:spAutoFit/>
            </a:bodyPr>
            <a:lstStyle/>
            <a:p>
              <a:r>
                <a:rPr lang="en-US" altLang="zh-CN" sz="2800" dirty="0" smtClean="0"/>
                <a:t>(Assn)</a:t>
              </a:r>
              <a:endParaRPr lang="zh-CN" altLang="en-US" sz="28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zh-CN" altLang="en-US" dirty="0" smtClean="0"/>
              <a:t>一个简单类型检查器</a:t>
            </a:r>
            <a:endParaRPr lang="zh-CN" altLang="en-US" dirty="0" smtClean="0"/>
          </a:p>
        </p:txBody>
      </p:sp>
      <p:sp>
        <p:nvSpPr>
          <p:cNvPr id="49155" name="Rectangle 3"/>
          <p:cNvSpPr>
            <a:spLocks noGrp="1" noChangeArrowheads="1"/>
          </p:cNvSpPr>
          <p:nvPr>
            <p:ph type="body" idx="1"/>
          </p:nvPr>
        </p:nvSpPr>
        <p:spPr/>
        <p:txBody>
          <a:bodyPr/>
          <a:lstStyle/>
          <a:p>
            <a:r>
              <a:rPr lang="zh-CN" altLang="en-US" dirty="0" smtClean="0"/>
              <a:t>设计语法制导的类型检查器</a:t>
            </a:r>
            <a:endParaRPr lang="zh-CN" altLang="en-US" dirty="0" smtClean="0"/>
          </a:p>
          <a:p>
            <a:pPr lvl="1">
              <a:spcBef>
                <a:spcPts val="1200"/>
              </a:spcBef>
            </a:pPr>
            <a:r>
              <a:rPr lang="zh-CN" altLang="en-US" dirty="0" smtClean="0"/>
              <a:t>设计依据是前面定义的类型系统</a:t>
            </a:r>
            <a:endParaRPr lang="zh-CN" altLang="en-US" dirty="0" smtClean="0"/>
          </a:p>
          <a:p>
            <a:pPr lvl="1">
              <a:spcBef>
                <a:spcPts val="1200"/>
              </a:spcBef>
            </a:pPr>
            <a:r>
              <a:rPr lang="zh-CN" altLang="en-US" dirty="0" smtClean="0"/>
              <a:t>类型环境</a:t>
            </a:r>
            <a:r>
              <a:rPr lang="zh-CN" altLang="en-US" dirty="0" smtClean="0">
                <a:sym typeface="Symbol" panose="05050102010706020507" pitchFamily="18" charset="2"/>
              </a:rPr>
              <a:t>的</a:t>
            </a:r>
            <a:r>
              <a:rPr lang="zh-CN" altLang="en-US" dirty="0" smtClean="0"/>
              <a:t>信息进入符号表</a:t>
            </a:r>
            <a:endParaRPr lang="zh-CN" altLang="en-US" dirty="0" smtClean="0"/>
          </a:p>
          <a:p>
            <a:pPr lvl="1">
              <a:spcBef>
                <a:spcPts val="1200"/>
              </a:spcBef>
            </a:pPr>
            <a:r>
              <a:rPr lang="zh-CN" altLang="en-US" dirty="0" smtClean="0"/>
              <a:t>对类型表达式采用抽象语法</a:t>
            </a:r>
            <a:endParaRPr lang="zh-CN" altLang="en-US" dirty="0" smtClean="0"/>
          </a:p>
          <a:p>
            <a:pPr marL="457200" lvl="1" indent="0">
              <a:spcBef>
                <a:spcPts val="1200"/>
              </a:spcBef>
              <a:buNone/>
            </a:pPr>
            <a:r>
              <a:rPr lang="zh-CN" altLang="en-US" dirty="0" smtClean="0"/>
              <a:t>	 具体：</a:t>
            </a:r>
            <a:r>
              <a:rPr lang="en-US" altLang="zh-CN" dirty="0" smtClean="0"/>
              <a:t>array [N] of T	  </a:t>
            </a:r>
            <a:r>
              <a:rPr lang="zh-CN" altLang="en-US" dirty="0" smtClean="0"/>
              <a:t>抽象：</a:t>
            </a:r>
            <a:r>
              <a:rPr lang="en-US" altLang="zh-CN" dirty="0" smtClean="0"/>
              <a:t>array (N, T)</a:t>
            </a:r>
            <a:r>
              <a:rPr lang="zh-CN" altLang="en-US" dirty="0" smtClean="0"/>
              <a:t>	 		</a:t>
            </a:r>
            <a:r>
              <a:rPr lang="en-US" altLang="zh-CN" dirty="0" smtClean="0"/>
              <a:t>	</a:t>
            </a:r>
            <a:r>
              <a:rPr lang="en-US" altLang="zh-CN" dirty="0" smtClean="0">
                <a:sym typeface="Symbol" panose="05050102010706020507" pitchFamily="18" charset="2"/>
              </a:rPr>
              <a:t></a:t>
            </a:r>
            <a:r>
              <a:rPr lang="en-US" altLang="zh-CN" dirty="0" smtClean="0"/>
              <a:t>T 			  pointer (T)</a:t>
            </a:r>
            <a:endParaRPr lang="zh-CN" altLang="en-US" dirty="0" smtClean="0"/>
          </a:p>
          <a:p>
            <a:pPr lvl="1">
              <a:spcBef>
                <a:spcPts val="1200"/>
              </a:spcBef>
            </a:pPr>
            <a:r>
              <a:rPr lang="zh-CN" altLang="en-US" dirty="0" smtClean="0"/>
              <a:t>考虑到报错的需要，增加了类型</a:t>
            </a:r>
            <a:r>
              <a:rPr lang="en-US" altLang="zh-CN" dirty="0" err="1" smtClean="0"/>
              <a:t>type_error</a:t>
            </a:r>
            <a:endParaRPr lang="en-US" altLang="zh-CN" dirty="0"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zh-CN" altLang="en-US" dirty="0"/>
              <a:t>类型</a:t>
            </a:r>
            <a:r>
              <a:rPr lang="zh-CN" altLang="en-US" dirty="0" smtClean="0"/>
              <a:t>检查 </a:t>
            </a:r>
            <a:r>
              <a:rPr lang="en-US" altLang="zh-CN" dirty="0" smtClean="0"/>
              <a:t>– </a:t>
            </a:r>
            <a:r>
              <a:rPr lang="zh-CN" altLang="en-US" dirty="0" smtClean="0"/>
              <a:t>声明语句</a:t>
            </a:r>
            <a:endParaRPr lang="zh-CN" altLang="en-US" dirty="0" smtClean="0"/>
          </a:p>
        </p:txBody>
      </p:sp>
      <p:sp>
        <p:nvSpPr>
          <p:cNvPr id="50179" name="Rectangle 3"/>
          <p:cNvSpPr>
            <a:spLocks noGrp="1" noChangeArrowheads="1"/>
          </p:cNvSpPr>
          <p:nvPr>
            <p:ph type="body" idx="1"/>
          </p:nvPr>
        </p:nvSpPr>
        <p:spPr/>
        <p:txBody>
          <a:bodyPr/>
          <a:lstStyle/>
          <a:p>
            <a:pPr marL="0" indent="0">
              <a:buNone/>
            </a:pPr>
            <a:r>
              <a:rPr lang="en-US" altLang="zh-CN" dirty="0" smtClean="0"/>
              <a:t>D </a:t>
            </a:r>
            <a:r>
              <a:rPr lang="en-US" altLang="zh-CN" dirty="0" smtClean="0">
                <a:sym typeface="Symbol" panose="05050102010706020507" pitchFamily="18" charset="2"/>
              </a:rPr>
              <a:t></a:t>
            </a:r>
            <a:r>
              <a:rPr lang="en-US" altLang="zh-CN" dirty="0" smtClean="0"/>
              <a:t> D; D</a:t>
            </a:r>
            <a:endParaRPr lang="en-US" altLang="zh-CN" dirty="0" smtClean="0"/>
          </a:p>
          <a:p>
            <a:pPr marL="0" indent="0">
              <a:buNone/>
            </a:pPr>
            <a:r>
              <a:rPr lang="en-US" altLang="zh-CN" dirty="0" smtClean="0"/>
              <a:t>D </a:t>
            </a:r>
            <a:r>
              <a:rPr lang="en-US" altLang="zh-CN" dirty="0" smtClean="0">
                <a:sym typeface="Symbol" panose="05050102010706020507" pitchFamily="18" charset="2"/>
              </a:rPr>
              <a:t></a:t>
            </a:r>
            <a:r>
              <a:rPr lang="en-US" altLang="zh-CN" dirty="0" smtClean="0"/>
              <a:t> id : T 		{</a:t>
            </a:r>
            <a:r>
              <a:rPr lang="en-US" altLang="zh-CN" dirty="0" err="1" smtClean="0"/>
              <a:t>addtype</a:t>
            </a:r>
            <a:r>
              <a:rPr lang="en-US" altLang="zh-CN" dirty="0" smtClean="0"/>
              <a:t> (</a:t>
            </a:r>
            <a:r>
              <a:rPr lang="en-US" altLang="zh-CN" dirty="0" err="1" smtClean="0"/>
              <a:t>id.entry</a:t>
            </a:r>
            <a:r>
              <a:rPr lang="en-US" altLang="zh-CN" dirty="0" smtClean="0"/>
              <a:t>, </a:t>
            </a:r>
            <a:r>
              <a:rPr lang="en-US" altLang="zh-CN" dirty="0" err="1" smtClean="0"/>
              <a:t>T.type</a:t>
            </a:r>
            <a:r>
              <a:rPr lang="en-US" altLang="zh-CN" dirty="0" smtClean="0"/>
              <a:t>)}</a:t>
            </a:r>
            <a:endParaRPr lang="en-US" altLang="zh-CN" dirty="0" smtClean="0"/>
          </a:p>
          <a:p>
            <a:pPr marL="0" indent="0">
              <a:buNone/>
            </a:pPr>
            <a:r>
              <a:rPr lang="en-US" altLang="zh-CN" dirty="0" smtClean="0"/>
              <a:t>		</a:t>
            </a:r>
            <a:r>
              <a:rPr lang="en-US" altLang="zh-CN" dirty="0" err="1" smtClean="0"/>
              <a:t>addtype</a:t>
            </a:r>
            <a:r>
              <a:rPr lang="zh-CN" altLang="en-US" dirty="0" smtClean="0"/>
              <a:t>：把类型信息填入符号表</a:t>
            </a:r>
            <a:endParaRPr lang="zh-CN" alt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263" y="365126"/>
            <a:ext cx="8464060" cy="1325563"/>
          </a:xfrm>
        </p:spPr>
        <p:txBody>
          <a:bodyPr>
            <a:normAutofit/>
          </a:bodyPr>
          <a:lstStyle/>
          <a:p>
            <a:r>
              <a:rPr lang="en-US" altLang="zh-CN" sz="4000" dirty="0"/>
              <a:t>a + a * (b – c) + (b – c) * </a:t>
            </a:r>
            <a:r>
              <a:rPr lang="en-US" altLang="zh-CN" sz="4000" dirty="0" smtClean="0"/>
              <a:t>d</a:t>
            </a:r>
            <a:r>
              <a:rPr lang="zh-CN" altLang="en-US" sz="4000" dirty="0" smtClean="0"/>
              <a:t>的</a:t>
            </a:r>
            <a:r>
              <a:rPr lang="en-US" altLang="zh-CN" sz="4000" dirty="0" smtClean="0"/>
              <a:t>DAG</a:t>
            </a:r>
            <a:r>
              <a:rPr lang="zh-CN" altLang="en-US" sz="4000" dirty="0" smtClean="0"/>
              <a:t>的构造</a:t>
            </a:r>
            <a:endParaRPr lang="zh-CN" altLang="en-US" sz="4000" dirty="0"/>
          </a:p>
        </p:txBody>
      </p:sp>
      <p:sp>
        <p:nvSpPr>
          <p:cNvPr id="25" name="Rectangle 28"/>
          <p:cNvSpPr>
            <a:spLocks noChangeArrowheads="1"/>
          </p:cNvSpPr>
          <p:nvPr/>
        </p:nvSpPr>
        <p:spPr bwMode="auto">
          <a:xfrm>
            <a:off x="6645031" y="3669476"/>
            <a:ext cx="863601"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en-US" altLang="zh-CN" sz="2800" dirty="0" smtClean="0"/>
              <a:t>+</a:t>
            </a:r>
            <a:endParaRPr lang="en-US" altLang="zh-CN" sz="2800" dirty="0"/>
          </a:p>
        </p:txBody>
      </p:sp>
      <p:sp>
        <p:nvSpPr>
          <p:cNvPr id="26" name="Rectangle 29"/>
          <p:cNvSpPr>
            <a:spLocks noChangeArrowheads="1"/>
          </p:cNvSpPr>
          <p:nvPr/>
        </p:nvSpPr>
        <p:spPr bwMode="auto">
          <a:xfrm>
            <a:off x="5725870" y="4336224"/>
            <a:ext cx="60325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en-US" altLang="zh-CN" sz="2800" dirty="0" smtClean="0"/>
              <a:t>+</a:t>
            </a:r>
            <a:endParaRPr lang="en-US" altLang="zh-CN" sz="2800" dirty="0"/>
          </a:p>
        </p:txBody>
      </p:sp>
      <p:sp>
        <p:nvSpPr>
          <p:cNvPr id="27" name="Rectangle 30"/>
          <p:cNvSpPr>
            <a:spLocks noChangeArrowheads="1"/>
          </p:cNvSpPr>
          <p:nvPr/>
        </p:nvSpPr>
        <p:spPr bwMode="auto">
          <a:xfrm>
            <a:off x="7486974" y="4336169"/>
            <a:ext cx="503786" cy="5087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en-US" altLang="zh-CN" sz="2800" dirty="0" smtClean="0"/>
              <a:t>*</a:t>
            </a:r>
            <a:endParaRPr lang="zh-CN" altLang="en-US" sz="2800" dirty="0"/>
          </a:p>
        </p:txBody>
      </p:sp>
      <p:sp>
        <p:nvSpPr>
          <p:cNvPr id="28" name="Line 31"/>
          <p:cNvSpPr>
            <a:spLocks noChangeShapeType="1"/>
          </p:cNvSpPr>
          <p:nvPr/>
        </p:nvSpPr>
        <p:spPr bwMode="auto">
          <a:xfrm flipH="1">
            <a:off x="5989395" y="4094926"/>
            <a:ext cx="677862" cy="342902"/>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 name="Line 32"/>
          <p:cNvSpPr>
            <a:spLocks noChangeShapeType="1"/>
          </p:cNvSpPr>
          <p:nvPr/>
        </p:nvSpPr>
        <p:spPr bwMode="auto">
          <a:xfrm>
            <a:off x="7037145" y="4112389"/>
            <a:ext cx="527050" cy="31582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 name="Line 33"/>
          <p:cNvSpPr>
            <a:spLocks noChangeShapeType="1"/>
          </p:cNvSpPr>
          <p:nvPr/>
        </p:nvSpPr>
        <p:spPr bwMode="auto">
          <a:xfrm flipH="1">
            <a:off x="7236515" y="4623808"/>
            <a:ext cx="360634" cy="58078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 name="Rectangle 34"/>
          <p:cNvSpPr>
            <a:spLocks noChangeArrowheads="1"/>
          </p:cNvSpPr>
          <p:nvPr/>
        </p:nvSpPr>
        <p:spPr bwMode="auto">
          <a:xfrm>
            <a:off x="6278687" y="4810888"/>
            <a:ext cx="5080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en-US" altLang="zh-CN" sz="2800" dirty="0" smtClean="0"/>
              <a:t>*</a:t>
            </a:r>
            <a:endParaRPr lang="zh-CN" altLang="en-US" sz="2800" dirty="0"/>
          </a:p>
        </p:txBody>
      </p:sp>
      <p:sp>
        <p:nvSpPr>
          <p:cNvPr id="32" name="Line 35"/>
          <p:cNvSpPr>
            <a:spLocks noChangeShapeType="1"/>
          </p:cNvSpPr>
          <p:nvPr/>
        </p:nvSpPr>
        <p:spPr bwMode="auto">
          <a:xfrm>
            <a:off x="7292338" y="5500455"/>
            <a:ext cx="446529" cy="38561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 name="Line 36"/>
          <p:cNvSpPr>
            <a:spLocks noChangeShapeType="1"/>
          </p:cNvSpPr>
          <p:nvPr/>
        </p:nvSpPr>
        <p:spPr bwMode="auto">
          <a:xfrm>
            <a:off x="6606641" y="5095145"/>
            <a:ext cx="308290" cy="247563"/>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 name="Line 37"/>
          <p:cNvSpPr>
            <a:spLocks noChangeShapeType="1"/>
          </p:cNvSpPr>
          <p:nvPr/>
        </p:nvSpPr>
        <p:spPr bwMode="auto">
          <a:xfrm flipH="1">
            <a:off x="6052051" y="5104576"/>
            <a:ext cx="277067" cy="238132"/>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5" name="Rectangle 38"/>
          <p:cNvSpPr>
            <a:spLocks noChangeArrowheads="1"/>
          </p:cNvSpPr>
          <p:nvPr/>
        </p:nvSpPr>
        <p:spPr bwMode="auto">
          <a:xfrm>
            <a:off x="6954213" y="5085526"/>
            <a:ext cx="505588"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en-US" altLang="zh-CN" sz="2800" dirty="0" smtClean="0">
                <a:sym typeface="Symbol" panose="05050102010706020507" pitchFamily="18" charset="2"/>
              </a:rPr>
              <a:t>–</a:t>
            </a:r>
            <a:endParaRPr lang="zh-CN" altLang="en-US" sz="2800" dirty="0"/>
          </a:p>
        </p:txBody>
      </p:sp>
      <p:sp>
        <p:nvSpPr>
          <p:cNvPr id="36" name="Line 39"/>
          <p:cNvSpPr>
            <a:spLocks noChangeShapeType="1"/>
          </p:cNvSpPr>
          <p:nvPr/>
        </p:nvSpPr>
        <p:spPr bwMode="auto">
          <a:xfrm flipH="1">
            <a:off x="6642897" y="5500455"/>
            <a:ext cx="318329" cy="34448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 name="Rectangle 40"/>
          <p:cNvSpPr>
            <a:spLocks noChangeArrowheads="1"/>
          </p:cNvSpPr>
          <p:nvPr/>
        </p:nvSpPr>
        <p:spPr bwMode="auto">
          <a:xfrm>
            <a:off x="8072195" y="4767781"/>
            <a:ext cx="601663"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en-US" altLang="zh-CN" sz="2800" dirty="0" smtClean="0"/>
              <a:t>d</a:t>
            </a:r>
            <a:endParaRPr lang="en-US" altLang="zh-CN" sz="2800" dirty="0"/>
          </a:p>
        </p:txBody>
      </p:sp>
      <p:sp>
        <p:nvSpPr>
          <p:cNvPr id="38" name="Rectangle 41"/>
          <p:cNvSpPr>
            <a:spLocks noChangeArrowheads="1"/>
          </p:cNvSpPr>
          <p:nvPr/>
        </p:nvSpPr>
        <p:spPr bwMode="auto">
          <a:xfrm>
            <a:off x="6381507" y="5774502"/>
            <a:ext cx="60325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en-US" altLang="zh-CN" sz="2800" dirty="0" smtClean="0"/>
              <a:t>b</a:t>
            </a:r>
            <a:endParaRPr lang="en-US" altLang="zh-CN" sz="2800" dirty="0"/>
          </a:p>
        </p:txBody>
      </p:sp>
      <p:sp>
        <p:nvSpPr>
          <p:cNvPr id="39" name="Rectangle 42"/>
          <p:cNvSpPr>
            <a:spLocks noChangeArrowheads="1"/>
          </p:cNvSpPr>
          <p:nvPr/>
        </p:nvSpPr>
        <p:spPr bwMode="auto">
          <a:xfrm>
            <a:off x="7597150" y="5774502"/>
            <a:ext cx="60325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en-US" altLang="zh-CN" sz="2800" dirty="0" smtClean="0"/>
              <a:t>c</a:t>
            </a:r>
            <a:endParaRPr lang="en-US" altLang="zh-CN" sz="2800" dirty="0"/>
          </a:p>
        </p:txBody>
      </p:sp>
      <p:sp>
        <p:nvSpPr>
          <p:cNvPr id="40" name="Rectangle 43"/>
          <p:cNvSpPr>
            <a:spLocks noChangeArrowheads="1"/>
          </p:cNvSpPr>
          <p:nvPr/>
        </p:nvSpPr>
        <p:spPr bwMode="auto">
          <a:xfrm>
            <a:off x="5767234" y="5182364"/>
            <a:ext cx="500736"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lvl1pPr>
              <a:defRPr sz="3200" b="1">
                <a:solidFill>
                  <a:schemeClr val="tx1"/>
                </a:solidFill>
                <a:latin typeface="Times New Roman" panose="02020603050405020304" pitchFamily="18" charset="0"/>
                <a:ea typeface="SimSun" pitchFamily="2" charset="-122"/>
              </a:defRPr>
            </a:lvl1pPr>
            <a:lvl2pPr marL="742950" indent="-285750">
              <a:defRPr sz="3200" b="1">
                <a:solidFill>
                  <a:schemeClr val="tx1"/>
                </a:solidFill>
                <a:latin typeface="Times New Roman" panose="02020603050405020304" pitchFamily="18" charset="0"/>
                <a:ea typeface="SimSun" pitchFamily="2" charset="-122"/>
              </a:defRPr>
            </a:lvl2pPr>
            <a:lvl3pPr marL="1143000" indent="-228600">
              <a:defRPr sz="3200" b="1">
                <a:solidFill>
                  <a:schemeClr val="tx1"/>
                </a:solidFill>
                <a:latin typeface="Times New Roman" panose="02020603050405020304" pitchFamily="18" charset="0"/>
                <a:ea typeface="SimSun" pitchFamily="2" charset="-122"/>
              </a:defRPr>
            </a:lvl3pPr>
            <a:lvl4pPr marL="1600200" indent="-228600">
              <a:defRPr sz="3200" b="1">
                <a:solidFill>
                  <a:schemeClr val="tx1"/>
                </a:solidFill>
                <a:latin typeface="Times New Roman" panose="02020603050405020304" pitchFamily="18" charset="0"/>
                <a:ea typeface="SimSun" pitchFamily="2" charset="-122"/>
              </a:defRPr>
            </a:lvl4pPr>
            <a:lvl5pPr marL="2057400" indent="-228600">
              <a:defRPr sz="3200" b="1">
                <a:solidFill>
                  <a:schemeClr val="tx1"/>
                </a:solidFill>
                <a:latin typeface="Times New Roman" panose="02020603050405020304" pitchFamily="18" charset="0"/>
                <a:ea typeface="SimSun"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SimSun" pitchFamily="2" charset="-122"/>
              </a:defRPr>
            </a:lvl9pPr>
          </a:lstStyle>
          <a:p>
            <a:pPr algn="just"/>
            <a:r>
              <a:rPr lang="en-US" altLang="zh-CN" sz="2800" dirty="0" smtClean="0"/>
              <a:t>a</a:t>
            </a:r>
            <a:endParaRPr lang="en-US" altLang="zh-CN" sz="2800" dirty="0"/>
          </a:p>
        </p:txBody>
      </p:sp>
      <p:sp>
        <p:nvSpPr>
          <p:cNvPr id="41" name="Line 44"/>
          <p:cNvSpPr>
            <a:spLocks noChangeShapeType="1"/>
          </p:cNvSpPr>
          <p:nvPr/>
        </p:nvSpPr>
        <p:spPr bwMode="auto">
          <a:xfrm>
            <a:off x="7861609" y="4639440"/>
            <a:ext cx="338808" cy="279154"/>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 name="Freeform 45"/>
          <p:cNvSpPr/>
          <p:nvPr/>
        </p:nvSpPr>
        <p:spPr bwMode="auto">
          <a:xfrm rot="1133082" flipH="1">
            <a:off x="5527506" y="4700800"/>
            <a:ext cx="414887" cy="680384"/>
          </a:xfrm>
          <a:custGeom>
            <a:avLst/>
            <a:gdLst>
              <a:gd name="T0" fmla="*/ 132 w 730"/>
              <a:gd name="T1" fmla="*/ 0 h 766"/>
              <a:gd name="T2" fmla="*/ 260 w 730"/>
              <a:gd name="T3" fmla="*/ 63 h 766"/>
              <a:gd name="T4" fmla="*/ 260 w 730"/>
              <a:gd name="T5" fmla="*/ 119 h 766"/>
              <a:gd name="T6" fmla="*/ 167 w 730"/>
              <a:gd name="T7" fmla="*/ 152 h 766"/>
              <a:gd name="T8" fmla="*/ 0 w 730"/>
              <a:gd name="T9" fmla="*/ 169 h 7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0" h="766">
                <a:moveTo>
                  <a:pt x="344" y="0"/>
                </a:moveTo>
                <a:cubicBezTo>
                  <a:pt x="399" y="48"/>
                  <a:pt x="620" y="196"/>
                  <a:pt x="675" y="286"/>
                </a:cubicBezTo>
                <a:cubicBezTo>
                  <a:pt x="730" y="376"/>
                  <a:pt x="715" y="474"/>
                  <a:pt x="675" y="541"/>
                </a:cubicBezTo>
                <a:cubicBezTo>
                  <a:pt x="635" y="608"/>
                  <a:pt x="546" y="653"/>
                  <a:pt x="434" y="690"/>
                </a:cubicBezTo>
                <a:cubicBezTo>
                  <a:pt x="322" y="727"/>
                  <a:pt x="90" y="750"/>
                  <a:pt x="0" y="766"/>
                </a:cubicBezTo>
              </a:path>
            </a:pathLst>
          </a:custGeom>
          <a:noFill/>
          <a:ln w="25400" cap="flat" cmpd="sng">
            <a:solidFill>
              <a:schemeClr val="tx1"/>
            </a:solidFill>
            <a:prstDash val="solid"/>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 name="Line 33"/>
          <p:cNvSpPr>
            <a:spLocks noChangeShapeType="1"/>
          </p:cNvSpPr>
          <p:nvPr/>
        </p:nvSpPr>
        <p:spPr bwMode="auto">
          <a:xfrm>
            <a:off x="6002171" y="4657847"/>
            <a:ext cx="276515" cy="232421"/>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44" name="Group 85"/>
          <p:cNvGraphicFramePr>
            <a:graphicFrameLocks noGrp="1"/>
          </p:cNvGraphicFramePr>
          <p:nvPr/>
        </p:nvGraphicFramePr>
        <p:xfrm>
          <a:off x="375943" y="1827480"/>
          <a:ext cx="4920249" cy="3017448"/>
        </p:xfrm>
        <a:graphic>
          <a:graphicData uri="http://schemas.openxmlformats.org/drawingml/2006/table">
            <a:tbl>
              <a:tblPr/>
              <a:tblGrid>
                <a:gridCol w="1206853"/>
                <a:gridCol w="3713396"/>
              </a:tblGrid>
              <a:tr h="332644">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600" b="1" i="0" u="none" strike="noStrike" cap="none" normalizeH="0" baseline="0" dirty="0" smtClean="0">
                          <a:ln>
                            <a:noFill/>
                          </a:ln>
                          <a:solidFill>
                            <a:schemeClr val="tx1"/>
                          </a:solidFill>
                          <a:effectLst/>
                          <a:latin typeface="SimSun" pitchFamily="2" charset="-122"/>
                          <a:ea typeface="SimSun" pitchFamily="2" charset="-122"/>
                        </a:rPr>
                        <a:t>产</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r>
                        <a:rPr kumimoji="0" lang="zh-CN" altLang="en-US" sz="1600" b="1" i="0" u="none" strike="noStrike" cap="none" normalizeH="0" baseline="0" dirty="0" smtClean="0">
                          <a:ln>
                            <a:noFill/>
                          </a:ln>
                          <a:solidFill>
                            <a:schemeClr val="tx1"/>
                          </a:solidFill>
                          <a:effectLst/>
                          <a:latin typeface="SimSun" pitchFamily="2" charset="-122"/>
                          <a:ea typeface="SimSun" pitchFamily="2" charset="-122"/>
                        </a:rPr>
                        <a:t>生</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r>
                        <a:rPr kumimoji="0" lang="zh-CN" altLang="en-US" sz="1600" b="1" i="0" u="none" strike="noStrike" cap="none" normalizeH="0" baseline="0" dirty="0" smtClean="0">
                          <a:ln>
                            <a:noFill/>
                          </a:ln>
                          <a:solidFill>
                            <a:schemeClr val="tx1"/>
                          </a:solidFill>
                          <a:effectLst/>
                          <a:latin typeface="SimSun" pitchFamily="2" charset="-122"/>
                          <a:ea typeface="SimSun" pitchFamily="2" charset="-122"/>
                        </a:rPr>
                        <a:t>式</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endParaRPr kumimoji="0" lang="zh-CN" altLang="en-US" sz="1600" b="1" i="0" u="none" strike="noStrike" cap="none" normalizeH="0" baseline="0" dirty="0" smtClean="0">
                        <a:ln>
                          <a:noFill/>
                        </a:ln>
                        <a:solidFill>
                          <a:schemeClr val="tx1"/>
                        </a:solidFill>
                        <a:effectLst/>
                        <a:latin typeface="Times New Roman" panose="02020603050405020304" pitchFamily="18" charset="0"/>
                        <a:ea typeface="SimSun" pitchFamily="2"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600" b="1" i="0" u="none" strike="noStrike" cap="none" normalizeH="0" baseline="0" smtClean="0">
                          <a:ln>
                            <a:noFill/>
                          </a:ln>
                          <a:solidFill>
                            <a:schemeClr val="tx1"/>
                          </a:solidFill>
                          <a:effectLst/>
                          <a:latin typeface="SimSun" pitchFamily="2" charset="-122"/>
                          <a:ea typeface="SimSun" pitchFamily="2" charset="-122"/>
                        </a:rPr>
                        <a:t>语</a:t>
                      </a:r>
                      <a:r>
                        <a:rPr kumimoji="0" lang="zh-CN" altLang="en-US" sz="1600" b="1" i="0" u="none" strike="noStrike" cap="none" normalizeH="0" baseline="0" smtClean="0">
                          <a:ln>
                            <a:noFill/>
                          </a:ln>
                          <a:solidFill>
                            <a:schemeClr val="tx1"/>
                          </a:solidFill>
                          <a:effectLst/>
                          <a:latin typeface="Times New Roman" panose="02020603050405020304" pitchFamily="18" charset="0"/>
                          <a:ea typeface="SimSun" pitchFamily="2" charset="-122"/>
                        </a:rPr>
                        <a:t>  </a:t>
                      </a:r>
                      <a:r>
                        <a:rPr kumimoji="0" lang="zh-CN" altLang="en-US" sz="1600" b="1" i="0" u="none" strike="noStrike" cap="none" normalizeH="0" baseline="0" smtClean="0">
                          <a:ln>
                            <a:noFill/>
                          </a:ln>
                          <a:solidFill>
                            <a:schemeClr val="tx1"/>
                          </a:solidFill>
                          <a:effectLst/>
                          <a:latin typeface="SimSun" pitchFamily="2" charset="-122"/>
                          <a:ea typeface="SimSun" pitchFamily="2" charset="-122"/>
                        </a:rPr>
                        <a:t>义</a:t>
                      </a:r>
                      <a:r>
                        <a:rPr kumimoji="0" lang="zh-CN" altLang="en-US" sz="1600" b="1" i="0" u="none" strike="noStrike" cap="none" normalizeH="0" baseline="0" smtClean="0">
                          <a:ln>
                            <a:noFill/>
                          </a:ln>
                          <a:solidFill>
                            <a:schemeClr val="tx1"/>
                          </a:solidFill>
                          <a:effectLst/>
                          <a:latin typeface="Times New Roman" panose="02020603050405020304" pitchFamily="18" charset="0"/>
                          <a:ea typeface="SimSun" pitchFamily="2" charset="-122"/>
                        </a:rPr>
                        <a:t>  </a:t>
                      </a:r>
                      <a:r>
                        <a:rPr kumimoji="0" lang="zh-CN" altLang="en-US" sz="1600" b="1" i="0" u="none" strike="noStrike" cap="none" normalizeH="0" baseline="0" smtClean="0">
                          <a:ln>
                            <a:noFill/>
                          </a:ln>
                          <a:solidFill>
                            <a:schemeClr val="tx1"/>
                          </a:solidFill>
                          <a:effectLst/>
                          <a:latin typeface="SimSun" pitchFamily="2" charset="-122"/>
                          <a:ea typeface="SimSun" pitchFamily="2" charset="-122"/>
                        </a:rPr>
                        <a:t>规</a:t>
                      </a:r>
                      <a:r>
                        <a:rPr kumimoji="0" lang="zh-CN" altLang="en-US" sz="1600" b="1" i="0" u="none" strike="noStrike" cap="none" normalizeH="0" baseline="0" smtClean="0">
                          <a:ln>
                            <a:noFill/>
                          </a:ln>
                          <a:solidFill>
                            <a:schemeClr val="tx1"/>
                          </a:solidFill>
                          <a:effectLst/>
                          <a:latin typeface="Times New Roman" panose="02020603050405020304" pitchFamily="18" charset="0"/>
                          <a:ea typeface="SimSun" pitchFamily="2" charset="-122"/>
                        </a:rPr>
                        <a:t>  </a:t>
                      </a:r>
                      <a:r>
                        <a:rPr kumimoji="0" lang="zh-CN" altLang="en-US" sz="1600" b="1" i="0" u="none" strike="noStrike" cap="none" normalizeH="0" baseline="0" smtClean="0">
                          <a:ln>
                            <a:noFill/>
                          </a:ln>
                          <a:solidFill>
                            <a:schemeClr val="tx1"/>
                          </a:solidFill>
                          <a:effectLst/>
                          <a:latin typeface="SimSun" pitchFamily="2" charset="-122"/>
                          <a:ea typeface="SimSun" pitchFamily="2" charset="-122"/>
                        </a:rPr>
                        <a:t>则</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SimSun" pitchFamily="2"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644">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600" b="1" i="1" u="none" strike="noStrike" cap="none" normalizeH="0" baseline="0" dirty="0" smtClean="0">
                          <a:ln>
                            <a:noFill/>
                          </a:ln>
                          <a:solidFill>
                            <a:schemeClr val="tx1"/>
                          </a:solidFill>
                          <a:effectLst/>
                          <a:latin typeface="Times New Roman" panose="02020603050405020304" pitchFamily="18" charset="0"/>
                          <a:ea typeface="SimSun" pitchFamily="2" charset="-122"/>
                        </a:rPr>
                        <a:t>E </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SimSun" pitchFamily="2" charset="-122"/>
                          <a:sym typeface="Symbol" panose="05050102010706020507" pitchFamily="18" charset="2"/>
                        </a:rPr>
                        <a:t></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r>
                        <a:rPr kumimoji="0" lang="en-US" altLang="zh-CN" sz="1600" b="1" i="1" u="none" strike="noStrike" cap="none" normalizeH="0" baseline="0" dirty="0" smtClean="0">
                          <a:ln>
                            <a:noFill/>
                          </a:ln>
                          <a:solidFill>
                            <a:schemeClr val="tx1"/>
                          </a:solidFill>
                          <a:effectLst/>
                          <a:latin typeface="Times New Roman" panose="02020603050405020304" pitchFamily="18" charset="0"/>
                          <a:ea typeface="SimSun" pitchFamily="2" charset="-122"/>
                        </a:rPr>
                        <a:t>E</a:t>
                      </a:r>
                      <a:r>
                        <a:rPr kumimoji="0" lang="en-US" altLang="zh-CN" sz="1600" b="1" i="0" u="none" strike="noStrike" cap="none" normalizeH="0" baseline="-30000" dirty="0" smtClean="0">
                          <a:ln>
                            <a:noFill/>
                          </a:ln>
                          <a:solidFill>
                            <a:schemeClr val="tx1"/>
                          </a:solidFill>
                          <a:effectLst/>
                          <a:latin typeface="Times New Roman" panose="02020603050405020304" pitchFamily="18" charset="0"/>
                          <a:ea typeface="SimSun" pitchFamily="2" charset="-122"/>
                        </a:rPr>
                        <a:t>1 </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SimSun" pitchFamily="2" charset="-122"/>
                        </a:rPr>
                        <a:t>+</a:t>
                      </a:r>
                      <a:r>
                        <a:rPr kumimoji="0" lang="en-US" altLang="zh-CN" sz="1600" b="1" i="1" u="none" strike="noStrike" cap="none" normalizeH="0" baseline="0" dirty="0" smtClean="0">
                          <a:ln>
                            <a:noFill/>
                          </a:ln>
                          <a:solidFill>
                            <a:schemeClr val="tx1"/>
                          </a:solidFill>
                          <a:effectLst/>
                          <a:latin typeface="Times New Roman" panose="02020603050405020304" pitchFamily="18" charset="0"/>
                          <a:ea typeface="SimSun" pitchFamily="2" charset="-122"/>
                        </a:rPr>
                        <a:t>T</a:t>
                      </a:r>
                      <a:endParaRPr kumimoji="0" lang="zh-CN" altLang="en-US" sz="1600" b="1" i="0" u="none" strike="noStrike" cap="none" normalizeH="0" baseline="0" dirty="0" smtClean="0">
                        <a:ln>
                          <a:noFill/>
                        </a:ln>
                        <a:solidFill>
                          <a:schemeClr val="tx1"/>
                        </a:solidFill>
                        <a:effectLst/>
                        <a:latin typeface="Times New Roman" panose="02020603050405020304" pitchFamily="18" charset="0"/>
                        <a:ea typeface="SimSun" pitchFamily="2"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6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E</a:t>
                      </a:r>
                      <a:r>
                        <a:rPr kumimoji="0" lang="en-US" altLang="zh-CN" sz="1600" b="1" i="0" u="none" strike="noStrike" cap="none" normalizeH="0" baseline="0" dirty="0" err="1" smtClean="0">
                          <a:ln>
                            <a:noFill/>
                          </a:ln>
                          <a:solidFill>
                            <a:schemeClr val="tx1"/>
                          </a:solidFill>
                          <a:effectLst/>
                          <a:latin typeface="Times New Roman" panose="02020603050405020304" pitchFamily="18" charset="0"/>
                          <a:ea typeface="SimSun" pitchFamily="2" charset="-122"/>
                        </a:rPr>
                        <a:t>.</a:t>
                      </a:r>
                      <a:r>
                        <a:rPr kumimoji="0" lang="en-US" altLang="zh-CN" sz="16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node</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SimSun" pitchFamily="2" charset="-122"/>
                        </a:rPr>
                        <a:t> = </a:t>
                      </a:r>
                      <a:r>
                        <a:rPr kumimoji="0" lang="en-US" altLang="zh-CN" sz="1600" b="1" i="1" u="none" strike="noStrike" cap="none" normalizeH="0" baseline="0" dirty="0" smtClean="0">
                          <a:ln>
                            <a:noFill/>
                          </a:ln>
                          <a:solidFill>
                            <a:schemeClr val="tx1"/>
                          </a:solidFill>
                          <a:effectLst/>
                          <a:latin typeface="Times New Roman" panose="02020603050405020304" pitchFamily="18" charset="0"/>
                          <a:ea typeface="SimSun" pitchFamily="2" charset="-122"/>
                        </a:rPr>
                        <a:t>new Node</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r>
                        <a:rPr kumimoji="0" lang="en-US" altLang="zh-CN" sz="1600" b="1" i="1" u="none" strike="noStrike" cap="none" normalizeH="0" baseline="0" dirty="0" smtClean="0">
                          <a:ln>
                            <a:noFill/>
                          </a:ln>
                          <a:solidFill>
                            <a:schemeClr val="tx1"/>
                          </a:solidFill>
                          <a:effectLst/>
                          <a:latin typeface="Times New Roman" panose="02020603050405020304" pitchFamily="18" charset="0"/>
                          <a:ea typeface="SimSun" pitchFamily="2" charset="-122"/>
                        </a:rPr>
                        <a:t>E</a:t>
                      </a:r>
                      <a:r>
                        <a:rPr kumimoji="0" lang="en-US" altLang="zh-CN" sz="1600" b="1" i="0" u="none" strike="noStrike" cap="none" normalizeH="0" baseline="-30000" dirty="0" smtClean="0">
                          <a:ln>
                            <a:noFill/>
                          </a:ln>
                          <a:solidFill>
                            <a:schemeClr val="tx1"/>
                          </a:solidFill>
                          <a:effectLst/>
                          <a:latin typeface="Times New Roman" panose="02020603050405020304" pitchFamily="18" charset="0"/>
                          <a:ea typeface="SimSun" pitchFamily="2" charset="-122"/>
                        </a:rPr>
                        <a:t>1</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SimSun" pitchFamily="2" charset="-122"/>
                        </a:rPr>
                        <a:t>.</a:t>
                      </a:r>
                      <a:r>
                        <a:rPr kumimoji="0" lang="en-US" altLang="zh-CN" sz="1600" b="1" i="1" u="none" strike="noStrike" cap="none" normalizeH="0" baseline="0" dirty="0" smtClean="0">
                          <a:ln>
                            <a:noFill/>
                          </a:ln>
                          <a:solidFill>
                            <a:schemeClr val="tx1"/>
                          </a:solidFill>
                          <a:effectLst/>
                          <a:latin typeface="Times New Roman" panose="02020603050405020304" pitchFamily="18" charset="0"/>
                          <a:ea typeface="SimSun" pitchFamily="2" charset="-122"/>
                        </a:rPr>
                        <a:t>node</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SimSun" pitchFamily="2" charset="-122"/>
                        </a:rPr>
                        <a:t>,</a:t>
                      </a:r>
                      <a:r>
                        <a:rPr kumimoji="0" lang="en-US" altLang="zh-CN" sz="1600" b="1" i="1" u="none" strike="noStrike" cap="none" normalizeH="0" baseline="0" dirty="0" smtClean="0">
                          <a:ln>
                            <a:noFill/>
                          </a:ln>
                          <a:solidFill>
                            <a:schemeClr val="tx1"/>
                          </a:solidFill>
                          <a:effectLst/>
                          <a:latin typeface="Times New Roman" panose="02020603050405020304" pitchFamily="18" charset="0"/>
                          <a:ea typeface="SimSun" pitchFamily="2" charset="-122"/>
                        </a:rPr>
                        <a:t> </a:t>
                      </a:r>
                      <a:r>
                        <a:rPr kumimoji="0" lang="en-US" altLang="zh-CN" sz="16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T</a:t>
                      </a:r>
                      <a:r>
                        <a:rPr kumimoji="0" lang="en-US" altLang="zh-CN" sz="1600" b="1" i="0" u="none" strike="noStrike" cap="none" normalizeH="0" baseline="0" dirty="0" err="1" smtClean="0">
                          <a:ln>
                            <a:noFill/>
                          </a:ln>
                          <a:solidFill>
                            <a:schemeClr val="tx1"/>
                          </a:solidFill>
                          <a:effectLst/>
                          <a:latin typeface="Times New Roman" panose="02020603050405020304" pitchFamily="18" charset="0"/>
                          <a:ea typeface="SimSun" pitchFamily="2" charset="-122"/>
                        </a:rPr>
                        <a:t>.</a:t>
                      </a:r>
                      <a:r>
                        <a:rPr kumimoji="0" lang="en-US" altLang="zh-CN" sz="16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node</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endParaRPr kumimoji="0" lang="zh-CN" altLang="en-US" sz="1600" b="1" i="0" u="none" strike="noStrike" cap="none" normalizeH="0" baseline="0" dirty="0" smtClean="0">
                        <a:ln>
                          <a:noFill/>
                        </a:ln>
                        <a:solidFill>
                          <a:schemeClr val="tx1"/>
                        </a:solidFill>
                        <a:effectLst/>
                        <a:latin typeface="Times New Roman" panose="02020603050405020304" pitchFamily="18" charset="0"/>
                        <a:ea typeface="SimSun" pitchFamily="2"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644">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600" b="1" i="1" u="none" strike="noStrike" cap="none" normalizeH="0" baseline="0" dirty="0" smtClean="0">
                          <a:ln>
                            <a:noFill/>
                          </a:ln>
                          <a:solidFill>
                            <a:schemeClr val="tx1"/>
                          </a:solidFill>
                          <a:effectLst/>
                          <a:latin typeface="Times New Roman" panose="02020603050405020304" pitchFamily="18" charset="0"/>
                          <a:ea typeface="SimSun" pitchFamily="2" charset="-122"/>
                        </a:rPr>
                        <a:t>E </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SimSun" pitchFamily="2" charset="-122"/>
                          <a:sym typeface="Symbol" panose="05050102010706020507" pitchFamily="18" charset="2"/>
                        </a:rPr>
                        <a:t></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r>
                        <a:rPr kumimoji="0" lang="en-US" altLang="zh-CN" sz="1600" b="1" i="1" u="none" strike="noStrike" cap="none" normalizeH="0" baseline="0" dirty="0" smtClean="0">
                          <a:ln>
                            <a:noFill/>
                          </a:ln>
                          <a:solidFill>
                            <a:schemeClr val="tx1"/>
                          </a:solidFill>
                          <a:effectLst/>
                          <a:latin typeface="Times New Roman" panose="02020603050405020304" pitchFamily="18" charset="0"/>
                          <a:ea typeface="SimSun" pitchFamily="2" charset="-122"/>
                        </a:rPr>
                        <a:t>E</a:t>
                      </a:r>
                      <a:r>
                        <a:rPr kumimoji="0" lang="en-US" altLang="zh-CN" sz="1600" b="1" i="0" u="none" strike="noStrike" cap="none" normalizeH="0" baseline="-30000" dirty="0" smtClean="0">
                          <a:ln>
                            <a:noFill/>
                          </a:ln>
                          <a:solidFill>
                            <a:schemeClr val="tx1"/>
                          </a:solidFill>
                          <a:effectLst/>
                          <a:latin typeface="Times New Roman" panose="02020603050405020304" pitchFamily="18" charset="0"/>
                          <a:ea typeface="SimSun" pitchFamily="2" charset="-122"/>
                        </a:rPr>
                        <a:t>1 </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SimSun" pitchFamily="2" charset="-122"/>
                          <a:sym typeface="Symbol" panose="05050102010706020507" pitchFamily="18" charset="2"/>
                        </a:rPr>
                        <a:t></a:t>
                      </a:r>
                      <a:r>
                        <a:rPr kumimoji="0" lang="en-US" altLang="zh-CN" sz="1600" b="1" i="1" u="none" strike="noStrike" cap="none" normalizeH="0" baseline="0" dirty="0" smtClean="0">
                          <a:ln>
                            <a:noFill/>
                          </a:ln>
                          <a:solidFill>
                            <a:schemeClr val="tx1"/>
                          </a:solidFill>
                          <a:effectLst/>
                          <a:latin typeface="Times New Roman" panose="02020603050405020304" pitchFamily="18" charset="0"/>
                          <a:ea typeface="SimSun" pitchFamily="2" charset="-122"/>
                        </a:rPr>
                        <a:t>T</a:t>
                      </a:r>
                      <a:endParaRPr kumimoji="0" lang="zh-CN" altLang="en-US" sz="1600" b="1" i="0" u="none" strike="noStrike" cap="none" normalizeH="0" baseline="0" dirty="0" smtClean="0">
                        <a:ln>
                          <a:noFill/>
                        </a:ln>
                        <a:solidFill>
                          <a:schemeClr val="tx1"/>
                        </a:solidFill>
                        <a:effectLst/>
                        <a:latin typeface="Times New Roman" panose="02020603050405020304" pitchFamily="18" charset="0"/>
                        <a:ea typeface="SimSun" pitchFamily="2"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6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E</a:t>
                      </a:r>
                      <a:r>
                        <a:rPr kumimoji="0" lang="en-US" altLang="zh-CN" sz="1600" b="1" i="0" u="none" strike="noStrike" cap="none" normalizeH="0" baseline="0" dirty="0" err="1" smtClean="0">
                          <a:ln>
                            <a:noFill/>
                          </a:ln>
                          <a:solidFill>
                            <a:schemeClr val="tx1"/>
                          </a:solidFill>
                          <a:effectLst/>
                          <a:latin typeface="Times New Roman" panose="02020603050405020304" pitchFamily="18" charset="0"/>
                          <a:ea typeface="SimSun" pitchFamily="2" charset="-122"/>
                        </a:rPr>
                        <a:t>.</a:t>
                      </a:r>
                      <a:r>
                        <a:rPr kumimoji="0" lang="en-US" altLang="zh-CN" sz="16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node</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SimSun" pitchFamily="2" charset="-122"/>
                        </a:rPr>
                        <a:t> = </a:t>
                      </a:r>
                      <a:r>
                        <a:rPr kumimoji="0" lang="en-US" altLang="zh-CN" sz="1600" b="1" i="1" u="none" strike="noStrike" cap="none" normalizeH="0" baseline="0" dirty="0" smtClean="0">
                          <a:ln>
                            <a:noFill/>
                          </a:ln>
                          <a:solidFill>
                            <a:schemeClr val="tx1"/>
                          </a:solidFill>
                          <a:effectLst/>
                          <a:latin typeface="Times New Roman" panose="02020603050405020304" pitchFamily="18" charset="0"/>
                          <a:ea typeface="SimSun" pitchFamily="2" charset="-122"/>
                        </a:rPr>
                        <a:t>new Node</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SimSun" pitchFamily="2" charset="-122"/>
                        </a:rPr>
                        <a:t>(‘</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SimSun" pitchFamily="2" charset="-122"/>
                          <a:sym typeface="Symbol" panose="05050102010706020507" pitchFamily="18" charset="2"/>
                        </a:rPr>
                        <a:t></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r>
                        <a:rPr kumimoji="0" lang="en-US" altLang="zh-CN" sz="1600" b="1" i="1" u="none" strike="noStrike" cap="none" normalizeH="0" baseline="0" dirty="0" smtClean="0">
                          <a:ln>
                            <a:noFill/>
                          </a:ln>
                          <a:solidFill>
                            <a:schemeClr val="tx1"/>
                          </a:solidFill>
                          <a:effectLst/>
                          <a:latin typeface="Times New Roman" panose="02020603050405020304" pitchFamily="18" charset="0"/>
                          <a:ea typeface="SimSun" pitchFamily="2" charset="-122"/>
                        </a:rPr>
                        <a:t>E</a:t>
                      </a:r>
                      <a:r>
                        <a:rPr kumimoji="0" lang="en-US" altLang="zh-CN" sz="1600" b="1" i="0" u="none" strike="noStrike" cap="none" normalizeH="0" baseline="-30000" dirty="0" smtClean="0">
                          <a:ln>
                            <a:noFill/>
                          </a:ln>
                          <a:solidFill>
                            <a:schemeClr val="tx1"/>
                          </a:solidFill>
                          <a:effectLst/>
                          <a:latin typeface="Times New Roman" panose="02020603050405020304" pitchFamily="18" charset="0"/>
                          <a:ea typeface="SimSun" pitchFamily="2" charset="-122"/>
                        </a:rPr>
                        <a:t>1</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SimSun" pitchFamily="2" charset="-122"/>
                        </a:rPr>
                        <a:t>.</a:t>
                      </a:r>
                      <a:r>
                        <a:rPr kumimoji="0" lang="en-US" altLang="zh-CN" sz="1600" b="1" i="1" u="none" strike="noStrike" cap="none" normalizeH="0" baseline="0" dirty="0" smtClean="0">
                          <a:ln>
                            <a:noFill/>
                          </a:ln>
                          <a:solidFill>
                            <a:schemeClr val="tx1"/>
                          </a:solidFill>
                          <a:effectLst/>
                          <a:latin typeface="Times New Roman" panose="02020603050405020304" pitchFamily="18" charset="0"/>
                          <a:ea typeface="SimSun" pitchFamily="2" charset="-122"/>
                        </a:rPr>
                        <a:t>node</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SimSun" pitchFamily="2" charset="-122"/>
                        </a:rPr>
                        <a:t>,</a:t>
                      </a:r>
                      <a:r>
                        <a:rPr kumimoji="0" lang="en-US" altLang="zh-CN" sz="1600" b="1" i="1" u="none" strike="noStrike" cap="none" normalizeH="0" baseline="0" dirty="0" smtClean="0">
                          <a:ln>
                            <a:noFill/>
                          </a:ln>
                          <a:solidFill>
                            <a:schemeClr val="tx1"/>
                          </a:solidFill>
                          <a:effectLst/>
                          <a:latin typeface="Times New Roman" panose="02020603050405020304" pitchFamily="18" charset="0"/>
                          <a:ea typeface="SimSun" pitchFamily="2" charset="-122"/>
                        </a:rPr>
                        <a:t> </a:t>
                      </a:r>
                      <a:r>
                        <a:rPr kumimoji="0" lang="en-US" altLang="zh-CN" sz="16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T</a:t>
                      </a:r>
                      <a:r>
                        <a:rPr kumimoji="0" lang="en-US" altLang="zh-CN" sz="1600" b="1" i="0" u="none" strike="noStrike" cap="none" normalizeH="0" baseline="0" dirty="0" err="1" smtClean="0">
                          <a:ln>
                            <a:noFill/>
                          </a:ln>
                          <a:solidFill>
                            <a:schemeClr val="tx1"/>
                          </a:solidFill>
                          <a:effectLst/>
                          <a:latin typeface="Times New Roman" panose="02020603050405020304" pitchFamily="18" charset="0"/>
                          <a:ea typeface="SimSun" pitchFamily="2" charset="-122"/>
                        </a:rPr>
                        <a:t>.</a:t>
                      </a:r>
                      <a:r>
                        <a:rPr kumimoji="0" lang="en-US" altLang="zh-CN" sz="16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node</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endParaRPr kumimoji="0" lang="zh-CN" altLang="en-US" sz="1600" b="1" i="0" u="none" strike="noStrike" cap="none" normalizeH="0" baseline="0" dirty="0" smtClean="0">
                        <a:ln>
                          <a:noFill/>
                        </a:ln>
                        <a:solidFill>
                          <a:schemeClr val="tx1"/>
                        </a:solidFill>
                        <a:effectLst/>
                        <a:latin typeface="Times New Roman" panose="02020603050405020304" pitchFamily="18" charset="0"/>
                        <a:ea typeface="SimSun" pitchFamily="2"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644">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600" b="1" i="1" u="none" strike="noStrike" cap="none" normalizeH="0" baseline="0" dirty="0" smtClean="0">
                          <a:ln>
                            <a:noFill/>
                          </a:ln>
                          <a:solidFill>
                            <a:schemeClr val="tx1"/>
                          </a:solidFill>
                          <a:effectLst/>
                          <a:latin typeface="Times New Roman" panose="02020603050405020304" pitchFamily="18" charset="0"/>
                          <a:ea typeface="SimSun" pitchFamily="2" charset="-122"/>
                        </a:rPr>
                        <a:t>E </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SimSun" pitchFamily="2" charset="-122"/>
                          <a:sym typeface="Symbol" panose="05050102010706020507" pitchFamily="18" charset="2"/>
                        </a:rPr>
                        <a:t></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r>
                        <a:rPr kumimoji="0" lang="en-US" altLang="zh-CN" sz="1600" b="1" i="1" u="none" strike="noStrike" cap="none" normalizeH="0" baseline="0" dirty="0" smtClean="0">
                          <a:ln>
                            <a:noFill/>
                          </a:ln>
                          <a:solidFill>
                            <a:schemeClr val="tx1"/>
                          </a:solidFill>
                          <a:effectLst/>
                          <a:latin typeface="Times New Roman" panose="02020603050405020304" pitchFamily="18" charset="0"/>
                          <a:ea typeface="SimSun" pitchFamily="2" charset="-122"/>
                        </a:rPr>
                        <a:t>T</a:t>
                      </a:r>
                      <a:endParaRPr kumimoji="0" lang="zh-CN" altLang="en-US" sz="1600" b="1" i="0" u="none" strike="noStrike" cap="none" normalizeH="0" baseline="0" dirty="0" smtClean="0">
                        <a:ln>
                          <a:noFill/>
                        </a:ln>
                        <a:solidFill>
                          <a:schemeClr val="tx1"/>
                        </a:solidFill>
                        <a:effectLst/>
                        <a:latin typeface="Times New Roman" panose="02020603050405020304" pitchFamily="18" charset="0"/>
                        <a:ea typeface="SimSun" pitchFamily="2"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6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E</a:t>
                      </a:r>
                      <a:r>
                        <a:rPr kumimoji="0" lang="en-US" altLang="zh-CN" sz="1600" b="1" i="0" u="none" strike="noStrike" cap="none" normalizeH="0" baseline="0" dirty="0" err="1" smtClean="0">
                          <a:ln>
                            <a:noFill/>
                          </a:ln>
                          <a:solidFill>
                            <a:schemeClr val="tx1"/>
                          </a:solidFill>
                          <a:effectLst/>
                          <a:latin typeface="Times New Roman" panose="02020603050405020304" pitchFamily="18" charset="0"/>
                          <a:ea typeface="SimSun" pitchFamily="2" charset="-122"/>
                        </a:rPr>
                        <a:t>.</a:t>
                      </a:r>
                      <a:r>
                        <a:rPr kumimoji="0" lang="en-US" altLang="zh-CN" sz="16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node</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SimSun" pitchFamily="2" charset="-122"/>
                        </a:rPr>
                        <a:t> = </a:t>
                      </a:r>
                      <a:r>
                        <a:rPr kumimoji="0" lang="en-US" altLang="zh-CN" sz="16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T</a:t>
                      </a:r>
                      <a:r>
                        <a:rPr kumimoji="0" lang="en-US" altLang="zh-CN" sz="1600" b="1" i="0" u="none" strike="noStrike" cap="none" normalizeH="0" baseline="0" dirty="0" err="1" smtClean="0">
                          <a:ln>
                            <a:noFill/>
                          </a:ln>
                          <a:solidFill>
                            <a:schemeClr val="tx1"/>
                          </a:solidFill>
                          <a:effectLst/>
                          <a:latin typeface="Times New Roman" panose="02020603050405020304" pitchFamily="18" charset="0"/>
                          <a:ea typeface="SimSun" pitchFamily="2" charset="-122"/>
                        </a:rPr>
                        <a:t>.</a:t>
                      </a:r>
                      <a:r>
                        <a:rPr kumimoji="0" lang="en-US" altLang="zh-CN" sz="16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node</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endParaRPr kumimoji="0" lang="zh-CN" altLang="en-US" sz="1600" b="1" i="0" u="none" strike="noStrike" cap="none" normalizeH="0" baseline="0" dirty="0" smtClean="0">
                        <a:ln>
                          <a:noFill/>
                        </a:ln>
                        <a:solidFill>
                          <a:schemeClr val="tx1"/>
                        </a:solidFill>
                        <a:effectLst/>
                        <a:latin typeface="Times New Roman" panose="02020603050405020304" pitchFamily="18" charset="0"/>
                        <a:ea typeface="SimSun" pitchFamily="2"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644">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600" b="1" i="1" u="none" strike="noStrike" cap="none" normalizeH="0" baseline="0" dirty="0" smtClean="0">
                          <a:ln>
                            <a:noFill/>
                          </a:ln>
                          <a:solidFill>
                            <a:schemeClr val="tx1"/>
                          </a:solidFill>
                          <a:effectLst/>
                          <a:latin typeface="Times New Roman" panose="02020603050405020304" pitchFamily="18" charset="0"/>
                          <a:ea typeface="SimSun" pitchFamily="2" charset="-122"/>
                        </a:rPr>
                        <a:t>T </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SimSun" pitchFamily="2" charset="-122"/>
                          <a:sym typeface="Symbol" panose="05050102010706020507" pitchFamily="18" charset="2"/>
                        </a:rPr>
                        <a:t></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r>
                        <a:rPr kumimoji="0" lang="en-US" altLang="zh-CN" sz="1600" b="1" i="1" u="none" strike="noStrike" cap="none" normalizeH="0" baseline="0" dirty="0" smtClean="0">
                          <a:ln>
                            <a:noFill/>
                          </a:ln>
                          <a:solidFill>
                            <a:schemeClr val="tx1"/>
                          </a:solidFill>
                          <a:effectLst/>
                          <a:latin typeface="Times New Roman" panose="02020603050405020304" pitchFamily="18" charset="0"/>
                          <a:ea typeface="SimSun" pitchFamily="2" charset="-122"/>
                        </a:rPr>
                        <a:t>T</a:t>
                      </a:r>
                      <a:r>
                        <a:rPr kumimoji="0" lang="en-US" altLang="zh-CN" sz="1600" b="1" i="0" u="none" strike="noStrike" cap="none" normalizeH="0" baseline="-30000" dirty="0" smtClean="0">
                          <a:ln>
                            <a:noFill/>
                          </a:ln>
                          <a:solidFill>
                            <a:schemeClr val="tx1"/>
                          </a:solidFill>
                          <a:effectLst/>
                          <a:latin typeface="Times New Roman" panose="02020603050405020304" pitchFamily="18" charset="0"/>
                          <a:ea typeface="SimSun" pitchFamily="2" charset="-122"/>
                        </a:rPr>
                        <a:t>1 </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SimSun" pitchFamily="2" charset="-122"/>
                          <a:sym typeface="Symbol" panose="05050102010706020507" pitchFamily="18" charset="2"/>
                        </a:rPr>
                        <a:t></a:t>
                      </a:r>
                      <a:r>
                        <a:rPr kumimoji="0" lang="en-US" altLang="zh-CN" sz="1600" b="1" i="1" u="none" strike="noStrike" cap="none" normalizeH="0" baseline="0" dirty="0" smtClean="0">
                          <a:ln>
                            <a:noFill/>
                          </a:ln>
                          <a:solidFill>
                            <a:schemeClr val="tx1"/>
                          </a:solidFill>
                          <a:effectLst/>
                          <a:latin typeface="Times New Roman" panose="02020603050405020304" pitchFamily="18" charset="0"/>
                          <a:ea typeface="SimSun" pitchFamily="2" charset="-122"/>
                        </a:rPr>
                        <a:t>F</a:t>
                      </a:r>
                      <a:endParaRPr kumimoji="0" lang="zh-CN" altLang="en-US" sz="1600" b="1" i="0" u="none" strike="noStrike" cap="none" normalizeH="0" baseline="0" dirty="0" smtClean="0">
                        <a:ln>
                          <a:noFill/>
                        </a:ln>
                        <a:solidFill>
                          <a:schemeClr val="tx1"/>
                        </a:solidFill>
                        <a:effectLst/>
                        <a:latin typeface="Times New Roman" panose="02020603050405020304" pitchFamily="18" charset="0"/>
                        <a:ea typeface="SimSun" pitchFamily="2"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6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T</a:t>
                      </a:r>
                      <a:r>
                        <a:rPr kumimoji="0" lang="en-US" altLang="zh-CN" sz="1600" b="1" i="0" u="none" strike="noStrike" cap="none" normalizeH="0" baseline="0" dirty="0" err="1" smtClean="0">
                          <a:ln>
                            <a:noFill/>
                          </a:ln>
                          <a:solidFill>
                            <a:schemeClr val="tx1"/>
                          </a:solidFill>
                          <a:effectLst/>
                          <a:latin typeface="Times New Roman" panose="02020603050405020304" pitchFamily="18" charset="0"/>
                          <a:ea typeface="SimSun" pitchFamily="2" charset="-122"/>
                        </a:rPr>
                        <a:t>.</a:t>
                      </a:r>
                      <a:r>
                        <a:rPr kumimoji="0" lang="en-US" altLang="zh-CN" sz="16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node</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SimSun" pitchFamily="2" charset="-122"/>
                        </a:rPr>
                        <a:t> = </a:t>
                      </a:r>
                      <a:r>
                        <a:rPr kumimoji="0" lang="en-US" altLang="zh-CN" sz="1600" b="1" i="1" u="none" strike="noStrike" cap="none" normalizeH="0" baseline="0" dirty="0" smtClean="0">
                          <a:ln>
                            <a:noFill/>
                          </a:ln>
                          <a:solidFill>
                            <a:schemeClr val="tx1"/>
                          </a:solidFill>
                          <a:effectLst/>
                          <a:latin typeface="Times New Roman" panose="02020603050405020304" pitchFamily="18" charset="0"/>
                          <a:ea typeface="SimSun" pitchFamily="2" charset="-122"/>
                        </a:rPr>
                        <a:t>new Node</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SimSun" pitchFamily="2" charset="-122"/>
                          <a:sym typeface="Symbol" panose="05050102010706020507" pitchFamily="18" charset="2"/>
                        </a:rPr>
                        <a:t></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r>
                        <a:rPr kumimoji="0" lang="en-US" altLang="zh-CN" sz="1600" b="1" i="1" u="none" strike="noStrike" cap="none" normalizeH="0" baseline="0" dirty="0" smtClean="0">
                          <a:ln>
                            <a:noFill/>
                          </a:ln>
                          <a:solidFill>
                            <a:schemeClr val="tx1"/>
                          </a:solidFill>
                          <a:effectLst/>
                          <a:latin typeface="Times New Roman" panose="02020603050405020304" pitchFamily="18" charset="0"/>
                          <a:ea typeface="SimSun" pitchFamily="2" charset="-122"/>
                        </a:rPr>
                        <a:t>T</a:t>
                      </a:r>
                      <a:r>
                        <a:rPr kumimoji="0" lang="en-US" altLang="zh-CN" sz="1600" b="1" i="0" u="none" strike="noStrike" cap="none" normalizeH="0" baseline="-30000" dirty="0" smtClean="0">
                          <a:ln>
                            <a:noFill/>
                          </a:ln>
                          <a:solidFill>
                            <a:schemeClr val="tx1"/>
                          </a:solidFill>
                          <a:effectLst/>
                          <a:latin typeface="Times New Roman" panose="02020603050405020304" pitchFamily="18" charset="0"/>
                          <a:ea typeface="SimSun" pitchFamily="2" charset="-122"/>
                        </a:rPr>
                        <a:t>1</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SimSun" pitchFamily="2" charset="-122"/>
                        </a:rPr>
                        <a:t>.</a:t>
                      </a:r>
                      <a:r>
                        <a:rPr kumimoji="0" lang="en-US" altLang="zh-CN" sz="1600" b="1" i="1" u="none" strike="noStrike" cap="none" normalizeH="0" baseline="0" dirty="0" smtClean="0">
                          <a:ln>
                            <a:noFill/>
                          </a:ln>
                          <a:solidFill>
                            <a:schemeClr val="tx1"/>
                          </a:solidFill>
                          <a:effectLst/>
                          <a:latin typeface="Times New Roman" panose="02020603050405020304" pitchFamily="18" charset="0"/>
                          <a:ea typeface="SimSun" pitchFamily="2" charset="-122"/>
                        </a:rPr>
                        <a:t>node</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SimSun" pitchFamily="2" charset="-122"/>
                        </a:rPr>
                        <a:t>,</a:t>
                      </a:r>
                      <a:r>
                        <a:rPr kumimoji="0" lang="en-US" altLang="zh-CN" sz="1600" b="1" i="1" u="none" strike="noStrike" cap="none" normalizeH="0" baseline="0" dirty="0" smtClean="0">
                          <a:ln>
                            <a:noFill/>
                          </a:ln>
                          <a:solidFill>
                            <a:schemeClr val="tx1"/>
                          </a:solidFill>
                          <a:effectLst/>
                          <a:latin typeface="Times New Roman" panose="02020603050405020304" pitchFamily="18" charset="0"/>
                          <a:ea typeface="SimSun" pitchFamily="2" charset="-122"/>
                        </a:rPr>
                        <a:t> </a:t>
                      </a:r>
                      <a:r>
                        <a:rPr kumimoji="0" lang="en-US" altLang="zh-CN" sz="16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F</a:t>
                      </a:r>
                      <a:r>
                        <a:rPr kumimoji="0" lang="en-US" altLang="zh-CN" sz="1600" b="1" i="0" u="none" strike="noStrike" cap="none" normalizeH="0" baseline="0" dirty="0" err="1" smtClean="0">
                          <a:ln>
                            <a:noFill/>
                          </a:ln>
                          <a:solidFill>
                            <a:schemeClr val="tx1"/>
                          </a:solidFill>
                          <a:effectLst/>
                          <a:latin typeface="Times New Roman" panose="02020603050405020304" pitchFamily="18" charset="0"/>
                          <a:ea typeface="SimSun" pitchFamily="2" charset="-122"/>
                        </a:rPr>
                        <a:t>.</a:t>
                      </a:r>
                      <a:r>
                        <a:rPr kumimoji="0" lang="en-US" altLang="zh-CN" sz="16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node</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endParaRPr kumimoji="0" lang="zh-CN" altLang="en-US" sz="1600" b="1" i="0" u="none" strike="noStrike" cap="none" normalizeH="0" baseline="0" dirty="0" smtClean="0">
                        <a:ln>
                          <a:noFill/>
                        </a:ln>
                        <a:solidFill>
                          <a:schemeClr val="tx1"/>
                        </a:solidFill>
                        <a:effectLst/>
                        <a:latin typeface="Times New Roman" panose="02020603050405020304" pitchFamily="18" charset="0"/>
                        <a:ea typeface="SimSun" pitchFamily="2"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644">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600" b="1" i="1" u="none" strike="noStrike" cap="none" normalizeH="0" baseline="0" dirty="0" smtClean="0">
                          <a:ln>
                            <a:noFill/>
                          </a:ln>
                          <a:solidFill>
                            <a:schemeClr val="tx1"/>
                          </a:solidFill>
                          <a:effectLst/>
                          <a:latin typeface="Times New Roman" panose="02020603050405020304" pitchFamily="18" charset="0"/>
                          <a:ea typeface="SimSun" pitchFamily="2" charset="-122"/>
                        </a:rPr>
                        <a:t>T </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SimSun" pitchFamily="2" charset="-122"/>
                          <a:sym typeface="Symbol" panose="05050102010706020507" pitchFamily="18" charset="2"/>
                        </a:rPr>
                        <a:t></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r>
                        <a:rPr kumimoji="0" lang="en-US" altLang="zh-CN" sz="1600" b="1" i="1" u="none" strike="noStrike" cap="none" normalizeH="0" baseline="0" dirty="0" smtClean="0">
                          <a:ln>
                            <a:noFill/>
                          </a:ln>
                          <a:solidFill>
                            <a:schemeClr val="tx1"/>
                          </a:solidFill>
                          <a:effectLst/>
                          <a:latin typeface="Times New Roman" panose="02020603050405020304" pitchFamily="18" charset="0"/>
                          <a:ea typeface="SimSun" pitchFamily="2" charset="-122"/>
                        </a:rPr>
                        <a:t>F</a:t>
                      </a:r>
                      <a:endParaRPr kumimoji="0" lang="zh-CN" altLang="en-US" sz="1600" b="1" i="0" u="none" strike="noStrike" cap="none" normalizeH="0" baseline="0" dirty="0" smtClean="0">
                        <a:ln>
                          <a:noFill/>
                        </a:ln>
                        <a:solidFill>
                          <a:schemeClr val="tx1"/>
                        </a:solidFill>
                        <a:effectLst/>
                        <a:latin typeface="Times New Roman" panose="02020603050405020304" pitchFamily="18" charset="0"/>
                        <a:ea typeface="SimSun" pitchFamily="2"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6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T</a:t>
                      </a:r>
                      <a:r>
                        <a:rPr kumimoji="0" lang="en-US" altLang="zh-CN" sz="1600" b="1" i="0" u="none" strike="noStrike" cap="none" normalizeH="0" baseline="0" dirty="0" err="1" smtClean="0">
                          <a:ln>
                            <a:noFill/>
                          </a:ln>
                          <a:solidFill>
                            <a:schemeClr val="tx1"/>
                          </a:solidFill>
                          <a:effectLst/>
                          <a:latin typeface="Times New Roman" panose="02020603050405020304" pitchFamily="18" charset="0"/>
                          <a:ea typeface="SimSun" pitchFamily="2" charset="-122"/>
                        </a:rPr>
                        <a:t>.</a:t>
                      </a:r>
                      <a:r>
                        <a:rPr kumimoji="0" lang="en-US" altLang="zh-CN" sz="16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node</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SimSun" pitchFamily="2" charset="-122"/>
                        </a:rPr>
                        <a:t> = </a:t>
                      </a:r>
                      <a:r>
                        <a:rPr kumimoji="0" lang="en-US" altLang="zh-CN" sz="16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F</a:t>
                      </a:r>
                      <a:r>
                        <a:rPr kumimoji="0" lang="en-US" altLang="zh-CN" sz="1600" b="1" i="0" u="none" strike="noStrike" cap="none" normalizeH="0" baseline="0" dirty="0" err="1" smtClean="0">
                          <a:ln>
                            <a:noFill/>
                          </a:ln>
                          <a:solidFill>
                            <a:schemeClr val="tx1"/>
                          </a:solidFill>
                          <a:effectLst/>
                          <a:latin typeface="Times New Roman" panose="02020603050405020304" pitchFamily="18" charset="0"/>
                          <a:ea typeface="SimSun" pitchFamily="2" charset="-122"/>
                        </a:rPr>
                        <a:t>.</a:t>
                      </a:r>
                      <a:r>
                        <a:rPr kumimoji="0" lang="en-US" altLang="zh-CN" sz="16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node</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endParaRPr kumimoji="0" lang="zh-CN" altLang="en-US" sz="1600" b="1" i="0" u="none" strike="noStrike" cap="none" normalizeH="0" baseline="0" dirty="0" smtClean="0">
                        <a:ln>
                          <a:noFill/>
                        </a:ln>
                        <a:solidFill>
                          <a:schemeClr val="tx1"/>
                        </a:solidFill>
                        <a:effectLst/>
                        <a:latin typeface="Times New Roman" panose="02020603050405020304" pitchFamily="18" charset="0"/>
                        <a:ea typeface="SimSun" pitchFamily="2"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644">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600" b="1" i="1" u="none" strike="noStrike" cap="none" normalizeH="0" baseline="0" dirty="0" smtClean="0">
                          <a:ln>
                            <a:noFill/>
                          </a:ln>
                          <a:solidFill>
                            <a:schemeClr val="tx1"/>
                          </a:solidFill>
                          <a:effectLst/>
                          <a:latin typeface="Times New Roman" panose="02020603050405020304" pitchFamily="18" charset="0"/>
                          <a:ea typeface="SimSun" pitchFamily="2" charset="-122"/>
                        </a:rPr>
                        <a:t>F </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SimSun" pitchFamily="2" charset="-122"/>
                          <a:sym typeface="Symbol" panose="05050102010706020507" pitchFamily="18" charset="2"/>
                        </a:rPr>
                        <a:t></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r>
                        <a:rPr kumimoji="0" lang="en-US" altLang="zh-CN" sz="1600" b="1" i="1" u="none" strike="noStrike" cap="none" normalizeH="0" baseline="0" dirty="0" smtClean="0">
                          <a:ln>
                            <a:noFill/>
                          </a:ln>
                          <a:solidFill>
                            <a:schemeClr val="tx1"/>
                          </a:solidFill>
                          <a:effectLst/>
                          <a:latin typeface="Times New Roman" panose="02020603050405020304" pitchFamily="18" charset="0"/>
                          <a:ea typeface="SimSun" pitchFamily="2" charset="-122"/>
                        </a:rPr>
                        <a:t>E</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endParaRPr kumimoji="0" lang="zh-CN" altLang="en-US" sz="1600" b="1" i="0" u="none" strike="noStrike" cap="none" normalizeH="0" baseline="0" dirty="0" smtClean="0">
                        <a:ln>
                          <a:noFill/>
                        </a:ln>
                        <a:solidFill>
                          <a:schemeClr val="tx1"/>
                        </a:solidFill>
                        <a:effectLst/>
                        <a:latin typeface="Times New Roman" panose="02020603050405020304" pitchFamily="18" charset="0"/>
                        <a:ea typeface="SimSun" pitchFamily="2"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6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F</a:t>
                      </a:r>
                      <a:r>
                        <a:rPr kumimoji="0" lang="en-US" altLang="zh-CN" sz="1600" b="1" i="0" u="none" strike="noStrike" cap="none" normalizeH="0" baseline="0" dirty="0" err="1" smtClean="0">
                          <a:ln>
                            <a:noFill/>
                          </a:ln>
                          <a:solidFill>
                            <a:schemeClr val="tx1"/>
                          </a:solidFill>
                          <a:effectLst/>
                          <a:latin typeface="Times New Roman" panose="02020603050405020304" pitchFamily="18" charset="0"/>
                          <a:ea typeface="SimSun" pitchFamily="2" charset="-122"/>
                        </a:rPr>
                        <a:t>.</a:t>
                      </a:r>
                      <a:r>
                        <a:rPr kumimoji="0" lang="en-US" altLang="zh-CN" sz="16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node</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SimSun" pitchFamily="2" charset="-122"/>
                        </a:rPr>
                        <a:t> = </a:t>
                      </a:r>
                      <a:r>
                        <a:rPr kumimoji="0" lang="en-US" altLang="zh-CN" sz="16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E</a:t>
                      </a:r>
                      <a:r>
                        <a:rPr kumimoji="0" lang="en-US" altLang="zh-CN" sz="1600" b="1" i="0" u="none" strike="noStrike" cap="none" normalizeH="0" baseline="0" dirty="0" err="1" smtClean="0">
                          <a:ln>
                            <a:noFill/>
                          </a:ln>
                          <a:solidFill>
                            <a:schemeClr val="tx1"/>
                          </a:solidFill>
                          <a:effectLst/>
                          <a:latin typeface="Times New Roman" panose="02020603050405020304" pitchFamily="18" charset="0"/>
                          <a:ea typeface="SimSun" pitchFamily="2" charset="-122"/>
                        </a:rPr>
                        <a:t>.</a:t>
                      </a:r>
                      <a:r>
                        <a:rPr kumimoji="0" lang="en-US" altLang="zh-CN" sz="16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node</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endParaRPr kumimoji="0" lang="zh-CN" altLang="en-US" sz="1600" b="1" i="0" u="none" strike="noStrike" cap="none" normalizeH="0" baseline="0" dirty="0" smtClean="0">
                        <a:ln>
                          <a:noFill/>
                        </a:ln>
                        <a:solidFill>
                          <a:schemeClr val="tx1"/>
                        </a:solidFill>
                        <a:effectLst/>
                        <a:latin typeface="Times New Roman" panose="02020603050405020304" pitchFamily="18" charset="0"/>
                        <a:ea typeface="SimSun" pitchFamily="2"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644">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600" b="1" i="1" u="none" strike="noStrike" cap="none" normalizeH="0" baseline="0" dirty="0" smtClean="0">
                          <a:ln>
                            <a:noFill/>
                          </a:ln>
                          <a:solidFill>
                            <a:schemeClr val="tx1"/>
                          </a:solidFill>
                          <a:effectLst/>
                          <a:latin typeface="Times New Roman" panose="02020603050405020304" pitchFamily="18" charset="0"/>
                          <a:ea typeface="SimSun" pitchFamily="2" charset="-122"/>
                        </a:rPr>
                        <a:t>F </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SimSun" pitchFamily="2" charset="-122"/>
                          <a:sym typeface="Symbol" panose="05050102010706020507" pitchFamily="18" charset="2"/>
                        </a:rPr>
                        <a:t></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SimSun" pitchFamily="2" charset="-122"/>
                        </a:rPr>
                        <a:t> id </a:t>
                      </a:r>
                      <a:endParaRPr kumimoji="0" lang="zh-CN" altLang="en-US" sz="1600" b="1" i="0" u="none" strike="noStrike" cap="none" normalizeH="0" baseline="0" dirty="0" smtClean="0">
                        <a:ln>
                          <a:noFill/>
                        </a:ln>
                        <a:solidFill>
                          <a:schemeClr val="tx1"/>
                        </a:solidFill>
                        <a:effectLst/>
                        <a:latin typeface="Times New Roman" panose="02020603050405020304" pitchFamily="18" charset="0"/>
                        <a:ea typeface="SimSun" pitchFamily="2"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6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F</a:t>
                      </a:r>
                      <a:r>
                        <a:rPr kumimoji="0" lang="en-US" altLang="zh-CN" sz="1600" b="1" i="0" u="none" strike="noStrike" cap="none" normalizeH="0" baseline="0" dirty="0" err="1" smtClean="0">
                          <a:ln>
                            <a:noFill/>
                          </a:ln>
                          <a:solidFill>
                            <a:schemeClr val="tx1"/>
                          </a:solidFill>
                          <a:effectLst/>
                          <a:latin typeface="Times New Roman" panose="02020603050405020304" pitchFamily="18" charset="0"/>
                          <a:ea typeface="SimSun" pitchFamily="2" charset="-122"/>
                        </a:rPr>
                        <a:t>.</a:t>
                      </a:r>
                      <a:r>
                        <a:rPr kumimoji="0" lang="en-US" altLang="zh-CN" sz="16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node</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SimSun" pitchFamily="2" charset="-122"/>
                        </a:rPr>
                        <a:t> = </a:t>
                      </a:r>
                      <a:r>
                        <a:rPr kumimoji="0" lang="en-US" altLang="zh-CN" sz="1600" b="1" i="1" u="none" strike="noStrike" cap="none" normalizeH="0" baseline="0" dirty="0" smtClean="0">
                          <a:ln>
                            <a:noFill/>
                          </a:ln>
                          <a:solidFill>
                            <a:schemeClr val="tx1"/>
                          </a:solidFill>
                          <a:effectLst/>
                          <a:latin typeface="Times New Roman" panose="02020603050405020304" pitchFamily="18" charset="0"/>
                          <a:ea typeface="SimSun" pitchFamily="2" charset="-122"/>
                        </a:rPr>
                        <a:t>new Leaf </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SimSun" pitchFamily="2" charset="-122"/>
                        </a:rPr>
                        <a:t>(id, </a:t>
                      </a:r>
                      <a:r>
                        <a:rPr kumimoji="0" lang="en-US" altLang="zh-CN" sz="1600" b="1" i="0" u="none" strike="noStrike" cap="none" normalizeH="0" baseline="0" dirty="0" err="1" smtClean="0">
                          <a:ln>
                            <a:noFill/>
                          </a:ln>
                          <a:solidFill>
                            <a:schemeClr val="tx1"/>
                          </a:solidFill>
                          <a:effectLst/>
                          <a:latin typeface="Times New Roman" panose="02020603050405020304" pitchFamily="18" charset="0"/>
                          <a:ea typeface="SimSun" pitchFamily="2" charset="-122"/>
                        </a:rPr>
                        <a:t>id.</a:t>
                      </a:r>
                      <a:r>
                        <a:rPr kumimoji="0" lang="en-US" altLang="zh-CN" sz="16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entry</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endParaRPr kumimoji="0" lang="zh-CN" altLang="en-US" sz="1600" b="1" i="0" u="none" strike="noStrike" cap="none" normalizeH="0" baseline="0" dirty="0" smtClean="0">
                        <a:ln>
                          <a:noFill/>
                        </a:ln>
                        <a:solidFill>
                          <a:schemeClr val="tx1"/>
                        </a:solidFill>
                        <a:effectLst/>
                        <a:latin typeface="Times New Roman" panose="02020603050405020304" pitchFamily="18" charset="0"/>
                        <a:ea typeface="SimSun" pitchFamily="2"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644">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600" b="1" i="1" u="none" strike="noStrike" cap="none" normalizeH="0" baseline="0" dirty="0" smtClean="0">
                          <a:ln>
                            <a:noFill/>
                          </a:ln>
                          <a:solidFill>
                            <a:schemeClr val="tx1"/>
                          </a:solidFill>
                          <a:effectLst/>
                          <a:latin typeface="Times New Roman" panose="02020603050405020304" pitchFamily="18" charset="0"/>
                          <a:ea typeface="SimSun" pitchFamily="2" charset="-122"/>
                        </a:rPr>
                        <a:t>F </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SimSun" pitchFamily="2" charset="-122"/>
                          <a:sym typeface="Symbol" panose="05050102010706020507" pitchFamily="18" charset="2"/>
                        </a:rPr>
                        <a:t></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r>
                        <a:rPr kumimoji="0" lang="en-US" altLang="zh-CN" sz="1600" b="1" i="0" u="none" strike="noStrike" cap="none" normalizeH="0" baseline="0" dirty="0" err="1" smtClean="0">
                          <a:ln>
                            <a:noFill/>
                          </a:ln>
                          <a:solidFill>
                            <a:schemeClr val="tx1"/>
                          </a:solidFill>
                          <a:effectLst/>
                          <a:latin typeface="Times New Roman" panose="02020603050405020304" pitchFamily="18" charset="0"/>
                          <a:ea typeface="SimSun" pitchFamily="2" charset="-122"/>
                        </a:rPr>
                        <a:t>num</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endParaRPr kumimoji="0" lang="zh-CN" altLang="en-US" sz="1600" b="1" i="0" u="none" strike="noStrike" cap="none" normalizeH="0" baseline="0" dirty="0" smtClean="0">
                        <a:ln>
                          <a:noFill/>
                        </a:ln>
                        <a:solidFill>
                          <a:schemeClr val="tx1"/>
                        </a:solidFill>
                        <a:effectLst/>
                        <a:latin typeface="Times New Roman" panose="02020603050405020304" pitchFamily="18" charset="0"/>
                        <a:ea typeface="SimSun" pitchFamily="2"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6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F</a:t>
                      </a:r>
                      <a:r>
                        <a:rPr kumimoji="0" lang="en-US" altLang="zh-CN" sz="1600" b="1" i="0" u="none" strike="noStrike" cap="none" normalizeH="0" baseline="0" dirty="0" err="1" smtClean="0">
                          <a:ln>
                            <a:noFill/>
                          </a:ln>
                          <a:solidFill>
                            <a:schemeClr val="tx1"/>
                          </a:solidFill>
                          <a:effectLst/>
                          <a:latin typeface="Times New Roman" panose="02020603050405020304" pitchFamily="18" charset="0"/>
                          <a:ea typeface="SimSun" pitchFamily="2" charset="-122"/>
                        </a:rPr>
                        <a:t>.</a:t>
                      </a:r>
                      <a:r>
                        <a:rPr kumimoji="0" lang="en-US" altLang="zh-CN" sz="16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node</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SimSun" pitchFamily="2" charset="-122"/>
                        </a:rPr>
                        <a:t> = </a:t>
                      </a:r>
                      <a:r>
                        <a:rPr kumimoji="0" lang="en-US" altLang="zh-CN" sz="1600" b="1" i="1" u="none" strike="noStrike" cap="none" normalizeH="0" baseline="0" dirty="0" smtClean="0">
                          <a:ln>
                            <a:noFill/>
                          </a:ln>
                          <a:solidFill>
                            <a:schemeClr val="tx1"/>
                          </a:solidFill>
                          <a:effectLst/>
                          <a:latin typeface="Times New Roman" panose="02020603050405020304" pitchFamily="18" charset="0"/>
                          <a:ea typeface="SimSun" pitchFamily="2" charset="-122"/>
                        </a:rPr>
                        <a:t>new Leaf </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SimSun" pitchFamily="2" charset="-122"/>
                        </a:rPr>
                        <a:t>(</a:t>
                      </a:r>
                      <a:r>
                        <a:rPr kumimoji="0" lang="en-US" altLang="zh-CN" sz="1600" b="1" i="0" u="none" strike="noStrike" cap="none" normalizeH="0" baseline="0" dirty="0" err="1" smtClean="0">
                          <a:ln>
                            <a:noFill/>
                          </a:ln>
                          <a:solidFill>
                            <a:schemeClr val="tx1"/>
                          </a:solidFill>
                          <a:effectLst/>
                          <a:latin typeface="Times New Roman" panose="02020603050405020304" pitchFamily="18" charset="0"/>
                          <a:ea typeface="SimSun" pitchFamily="2" charset="-122"/>
                        </a:rPr>
                        <a:t>num</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r>
                        <a:rPr kumimoji="0" lang="en-US" altLang="zh-CN" sz="1600" b="1" i="0" u="none" strike="noStrike" cap="none" normalizeH="0" baseline="0" dirty="0" err="1" smtClean="0">
                          <a:ln>
                            <a:noFill/>
                          </a:ln>
                          <a:solidFill>
                            <a:schemeClr val="tx1"/>
                          </a:solidFill>
                          <a:effectLst/>
                          <a:latin typeface="Times New Roman" panose="02020603050405020304" pitchFamily="18" charset="0"/>
                          <a:ea typeface="SimSun" pitchFamily="2" charset="-122"/>
                        </a:rPr>
                        <a:t>num.</a:t>
                      </a:r>
                      <a:r>
                        <a:rPr kumimoji="0" lang="en-US" altLang="zh-CN" sz="1600" b="1" i="1" u="none" strike="noStrike" cap="none" normalizeH="0" baseline="0" dirty="0" err="1" smtClean="0">
                          <a:ln>
                            <a:noFill/>
                          </a:ln>
                          <a:solidFill>
                            <a:schemeClr val="tx1"/>
                          </a:solidFill>
                          <a:effectLst/>
                          <a:latin typeface="Times New Roman" panose="02020603050405020304" pitchFamily="18" charset="0"/>
                          <a:ea typeface="SimSun" pitchFamily="2" charset="-122"/>
                        </a:rPr>
                        <a:t>val</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SimSun" pitchFamily="2" charset="-122"/>
                        </a:rPr>
                        <a:t>) </a:t>
                      </a:r>
                      <a:endParaRPr kumimoji="0" lang="zh-CN" altLang="en-US" sz="1600" b="1" i="0" u="none" strike="noStrike" cap="none" normalizeH="0" baseline="0" dirty="0" smtClean="0">
                        <a:ln>
                          <a:noFill/>
                        </a:ln>
                        <a:solidFill>
                          <a:schemeClr val="tx1"/>
                        </a:solidFill>
                        <a:effectLst/>
                        <a:latin typeface="Times New Roman" panose="02020603050405020304" pitchFamily="18" charset="0"/>
                        <a:ea typeface="SimSun" pitchFamily="2"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40"/>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500" fill="hold"/>
                                        <p:tgtEl>
                                          <p:spTgt spid="38"/>
                                        </p:tgtEl>
                                        <p:attrNameLst>
                                          <p:attrName>style.color</p:attrName>
                                        </p:attrNameLst>
                                      </p:cBhvr>
                                      <p:to>
                                        <a:srgbClr val="FF0000"/>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500" fill="hold"/>
                                        <p:tgtEl>
                                          <p:spTgt spid="39"/>
                                        </p:tgtEl>
                                        <p:attrNameLst>
                                          <p:attrName>style.color</p:attrName>
                                        </p:attrNameLst>
                                      </p:cBhvr>
                                      <p:to>
                                        <a:srgbClr val="FF0000"/>
                                      </p:to>
                                    </p:animClr>
                                  </p:childTnLst>
                                </p:cTn>
                              </p:par>
                            </p:childTnLst>
                          </p:cTn>
                        </p:par>
                      </p:childTnLst>
                    </p:cTn>
                  </p:par>
                  <p:par>
                    <p:cTn id="15" fill="hold">
                      <p:stCondLst>
                        <p:cond delay="indefinite"/>
                      </p:stCondLst>
                      <p:childTnLst>
                        <p:par>
                          <p:cTn id="16" fill="hold">
                            <p:stCondLst>
                              <p:cond delay="0"/>
                            </p:stCondLst>
                            <p:childTnLst>
                              <p:par>
                                <p:cTn id="17" presetID="7" presetClass="emph" presetSubtype="2" fill="hold" nodeType="clickEffect">
                                  <p:stCondLst>
                                    <p:cond delay="0"/>
                                  </p:stCondLst>
                                  <p:childTnLst>
                                    <p:animClr clrSpc="rgb" dir="cw">
                                      <p:cBhvr>
                                        <p:cTn id="18" dur="500" fill="hold"/>
                                        <p:tgtEl>
                                          <p:spTgt spid="36"/>
                                        </p:tgtEl>
                                        <p:attrNameLst>
                                          <p:attrName>stroke.color</p:attrName>
                                        </p:attrNameLst>
                                      </p:cBhvr>
                                      <p:to>
                                        <a:srgbClr val="FF0000"/>
                                      </p:to>
                                    </p:animClr>
                                    <p:set>
                                      <p:cBhvr>
                                        <p:cTn id="19" dur="500" fill="hold"/>
                                        <p:tgtEl>
                                          <p:spTgt spid="36"/>
                                        </p:tgtEl>
                                        <p:attrNameLst>
                                          <p:attrName>stroke.on</p:attrName>
                                        </p:attrNameLst>
                                      </p:cBhvr>
                                      <p:to>
                                        <p:strVal val="true"/>
                                      </p:to>
                                    </p:set>
                                  </p:childTnLst>
                                </p:cTn>
                              </p:par>
                              <p:par>
                                <p:cTn id="20" presetID="7" presetClass="emph" presetSubtype="2" fill="hold" nodeType="withEffect">
                                  <p:stCondLst>
                                    <p:cond delay="0"/>
                                  </p:stCondLst>
                                  <p:childTnLst>
                                    <p:animClr clrSpc="rgb" dir="cw">
                                      <p:cBhvr>
                                        <p:cTn id="21" dur="500" fill="hold"/>
                                        <p:tgtEl>
                                          <p:spTgt spid="32"/>
                                        </p:tgtEl>
                                        <p:attrNameLst>
                                          <p:attrName>stroke.color</p:attrName>
                                        </p:attrNameLst>
                                      </p:cBhvr>
                                      <p:to>
                                        <a:srgbClr val="FF0000"/>
                                      </p:to>
                                    </p:animClr>
                                    <p:set>
                                      <p:cBhvr>
                                        <p:cTn id="22" dur="500" fill="hold"/>
                                        <p:tgtEl>
                                          <p:spTgt spid="32"/>
                                        </p:tgtEl>
                                        <p:attrNameLst>
                                          <p:attrName>stroke.on</p:attrName>
                                        </p:attrNameLst>
                                      </p:cBhvr>
                                      <p:to>
                                        <p:strVal val="true"/>
                                      </p:to>
                                    </p:set>
                                  </p:childTnLst>
                                </p:cTn>
                              </p:par>
                              <p:par>
                                <p:cTn id="23" presetID="3" presetClass="emph" presetSubtype="2" fill="hold" grpId="0" nodeType="withEffect">
                                  <p:stCondLst>
                                    <p:cond delay="0"/>
                                  </p:stCondLst>
                                  <p:childTnLst>
                                    <p:animClr clrSpc="rgb" dir="cw">
                                      <p:cBhvr override="childStyle">
                                        <p:cTn id="24" dur="500" fill="hold"/>
                                        <p:tgtEl>
                                          <p:spTgt spid="35"/>
                                        </p:tgtEl>
                                        <p:attrNameLst>
                                          <p:attrName>style.color</p:attrName>
                                        </p:attrNameLst>
                                      </p:cBhvr>
                                      <p:to>
                                        <a:srgbClr val="FF0000"/>
                                      </p:to>
                                    </p:animClr>
                                  </p:childTnLst>
                                </p:cTn>
                              </p:par>
                            </p:childTnLst>
                          </p:cTn>
                        </p:par>
                      </p:childTnLst>
                    </p:cTn>
                  </p:par>
                  <p:par>
                    <p:cTn id="25" fill="hold">
                      <p:stCondLst>
                        <p:cond delay="indefinite"/>
                      </p:stCondLst>
                      <p:childTnLst>
                        <p:par>
                          <p:cTn id="26" fill="hold">
                            <p:stCondLst>
                              <p:cond delay="0"/>
                            </p:stCondLst>
                            <p:childTnLst>
                              <p:par>
                                <p:cTn id="27" presetID="7" presetClass="emph" presetSubtype="2" fill="hold" nodeType="clickEffect">
                                  <p:stCondLst>
                                    <p:cond delay="0"/>
                                  </p:stCondLst>
                                  <p:childTnLst>
                                    <p:animClr clrSpc="rgb" dir="cw">
                                      <p:cBhvr>
                                        <p:cTn id="28" dur="500" fill="hold"/>
                                        <p:tgtEl>
                                          <p:spTgt spid="34"/>
                                        </p:tgtEl>
                                        <p:attrNameLst>
                                          <p:attrName>stroke.color</p:attrName>
                                        </p:attrNameLst>
                                      </p:cBhvr>
                                      <p:to>
                                        <a:srgbClr val="FF0000"/>
                                      </p:to>
                                    </p:animClr>
                                    <p:set>
                                      <p:cBhvr>
                                        <p:cTn id="29" dur="500" fill="hold"/>
                                        <p:tgtEl>
                                          <p:spTgt spid="34"/>
                                        </p:tgtEl>
                                        <p:attrNameLst>
                                          <p:attrName>stroke.on</p:attrName>
                                        </p:attrNameLst>
                                      </p:cBhvr>
                                      <p:to>
                                        <p:strVal val="true"/>
                                      </p:to>
                                    </p:set>
                                  </p:childTnLst>
                                </p:cTn>
                              </p:par>
                              <p:par>
                                <p:cTn id="30" presetID="7" presetClass="emph" presetSubtype="2" fill="hold" nodeType="withEffect">
                                  <p:stCondLst>
                                    <p:cond delay="0"/>
                                  </p:stCondLst>
                                  <p:childTnLst>
                                    <p:animClr clrSpc="rgb" dir="cw">
                                      <p:cBhvr>
                                        <p:cTn id="31" dur="500" fill="hold"/>
                                        <p:tgtEl>
                                          <p:spTgt spid="33"/>
                                        </p:tgtEl>
                                        <p:attrNameLst>
                                          <p:attrName>stroke.color</p:attrName>
                                        </p:attrNameLst>
                                      </p:cBhvr>
                                      <p:to>
                                        <a:srgbClr val="FF0000"/>
                                      </p:to>
                                    </p:animClr>
                                    <p:set>
                                      <p:cBhvr>
                                        <p:cTn id="32" dur="500" fill="hold"/>
                                        <p:tgtEl>
                                          <p:spTgt spid="33"/>
                                        </p:tgtEl>
                                        <p:attrNameLst>
                                          <p:attrName>stroke.on</p:attrName>
                                        </p:attrNameLst>
                                      </p:cBhvr>
                                      <p:to>
                                        <p:strVal val="true"/>
                                      </p:to>
                                    </p:set>
                                  </p:childTnLst>
                                </p:cTn>
                              </p:par>
                              <p:par>
                                <p:cTn id="33" presetID="3" presetClass="emph" presetSubtype="2" fill="hold" grpId="0" nodeType="withEffect">
                                  <p:stCondLst>
                                    <p:cond delay="0"/>
                                  </p:stCondLst>
                                  <p:childTnLst>
                                    <p:animClr clrSpc="rgb" dir="cw">
                                      <p:cBhvr override="childStyle">
                                        <p:cTn id="34" dur="500" fill="hold"/>
                                        <p:tgtEl>
                                          <p:spTgt spid="31"/>
                                        </p:tgtEl>
                                        <p:attrNameLst>
                                          <p:attrName>style.color</p:attrName>
                                        </p:attrNameLst>
                                      </p:cBhvr>
                                      <p:to>
                                        <a:srgbClr val="FF0000"/>
                                      </p:to>
                                    </p:animClr>
                                  </p:childTnLst>
                                </p:cTn>
                              </p:par>
                            </p:childTnLst>
                          </p:cTn>
                        </p:par>
                      </p:childTnLst>
                    </p:cTn>
                  </p:par>
                  <p:par>
                    <p:cTn id="35" fill="hold">
                      <p:stCondLst>
                        <p:cond delay="indefinite"/>
                      </p:stCondLst>
                      <p:childTnLst>
                        <p:par>
                          <p:cTn id="36" fill="hold">
                            <p:stCondLst>
                              <p:cond delay="0"/>
                            </p:stCondLst>
                            <p:childTnLst>
                              <p:par>
                                <p:cTn id="37" presetID="7" presetClass="emph" presetSubtype="2" fill="hold" nodeType="clickEffect">
                                  <p:stCondLst>
                                    <p:cond delay="0"/>
                                  </p:stCondLst>
                                  <p:childTnLst>
                                    <p:animClr clrSpc="rgb" dir="cw">
                                      <p:cBhvr>
                                        <p:cTn id="38" dur="500" fill="hold"/>
                                        <p:tgtEl>
                                          <p:spTgt spid="43"/>
                                        </p:tgtEl>
                                        <p:attrNameLst>
                                          <p:attrName>stroke.color</p:attrName>
                                        </p:attrNameLst>
                                      </p:cBhvr>
                                      <p:to>
                                        <a:srgbClr val="FF0000"/>
                                      </p:to>
                                    </p:animClr>
                                    <p:set>
                                      <p:cBhvr>
                                        <p:cTn id="39" dur="500" fill="hold"/>
                                        <p:tgtEl>
                                          <p:spTgt spid="43"/>
                                        </p:tgtEl>
                                        <p:attrNameLst>
                                          <p:attrName>stroke.on</p:attrName>
                                        </p:attrNameLst>
                                      </p:cBhvr>
                                      <p:to>
                                        <p:strVal val="true"/>
                                      </p:to>
                                    </p:set>
                                  </p:childTnLst>
                                </p:cTn>
                              </p:par>
                              <p:par>
                                <p:cTn id="40" presetID="7" presetClass="emph" presetSubtype="2" fill="hold" nodeType="withEffect">
                                  <p:stCondLst>
                                    <p:cond delay="0"/>
                                  </p:stCondLst>
                                  <p:childTnLst>
                                    <p:animClr clrSpc="rgb" dir="cw">
                                      <p:cBhvr>
                                        <p:cTn id="41" dur="500" fill="hold"/>
                                        <p:tgtEl>
                                          <p:spTgt spid="42"/>
                                        </p:tgtEl>
                                        <p:attrNameLst>
                                          <p:attrName>stroke.color</p:attrName>
                                        </p:attrNameLst>
                                      </p:cBhvr>
                                      <p:to>
                                        <a:srgbClr val="FF0000"/>
                                      </p:to>
                                    </p:animClr>
                                    <p:set>
                                      <p:cBhvr>
                                        <p:cTn id="42" dur="500" fill="hold"/>
                                        <p:tgtEl>
                                          <p:spTgt spid="42"/>
                                        </p:tgtEl>
                                        <p:attrNameLst>
                                          <p:attrName>stroke.on</p:attrName>
                                        </p:attrNameLst>
                                      </p:cBhvr>
                                      <p:to>
                                        <p:strVal val="true"/>
                                      </p:to>
                                    </p:set>
                                  </p:childTnLst>
                                </p:cTn>
                              </p:par>
                              <p:par>
                                <p:cTn id="43" presetID="3" presetClass="emph" presetSubtype="2" fill="hold" grpId="0" nodeType="withEffect">
                                  <p:stCondLst>
                                    <p:cond delay="0"/>
                                  </p:stCondLst>
                                  <p:childTnLst>
                                    <p:animClr clrSpc="rgb" dir="cw">
                                      <p:cBhvr override="childStyle">
                                        <p:cTn id="44" dur="500" fill="hold"/>
                                        <p:tgtEl>
                                          <p:spTgt spid="26"/>
                                        </p:tgtEl>
                                        <p:attrNameLst>
                                          <p:attrName>style.color</p:attrName>
                                        </p:attrNameLst>
                                      </p:cBhvr>
                                      <p:to>
                                        <a:srgbClr val="FF0000"/>
                                      </p:to>
                                    </p:animClr>
                                  </p:childTnLst>
                                </p:cTn>
                              </p:par>
                            </p:childTnLst>
                          </p:cTn>
                        </p:par>
                      </p:childTnLst>
                    </p:cTn>
                  </p:par>
                  <p:par>
                    <p:cTn id="45" fill="hold">
                      <p:stCondLst>
                        <p:cond delay="indefinite"/>
                      </p:stCondLst>
                      <p:childTnLst>
                        <p:par>
                          <p:cTn id="46" fill="hold">
                            <p:stCondLst>
                              <p:cond delay="0"/>
                            </p:stCondLst>
                            <p:childTnLst>
                              <p:par>
                                <p:cTn id="47" presetID="3" presetClass="emph" presetSubtype="2" fill="hold" grpId="0" nodeType="clickEffect">
                                  <p:stCondLst>
                                    <p:cond delay="0"/>
                                  </p:stCondLst>
                                  <p:childTnLst>
                                    <p:animClr clrSpc="rgb" dir="cw">
                                      <p:cBhvr override="childStyle">
                                        <p:cTn id="48" dur="500" fill="hold"/>
                                        <p:tgtEl>
                                          <p:spTgt spid="37"/>
                                        </p:tgtEl>
                                        <p:attrNameLst>
                                          <p:attrName>style.color</p:attrName>
                                        </p:attrNameLst>
                                      </p:cBhvr>
                                      <p:to>
                                        <a:srgbClr val="FF0000"/>
                                      </p:to>
                                    </p:animClr>
                                  </p:childTnLst>
                                </p:cTn>
                              </p:par>
                            </p:childTnLst>
                          </p:cTn>
                        </p:par>
                      </p:childTnLst>
                    </p:cTn>
                  </p:par>
                  <p:par>
                    <p:cTn id="49" fill="hold">
                      <p:stCondLst>
                        <p:cond delay="indefinite"/>
                      </p:stCondLst>
                      <p:childTnLst>
                        <p:par>
                          <p:cTn id="50" fill="hold">
                            <p:stCondLst>
                              <p:cond delay="0"/>
                            </p:stCondLst>
                            <p:childTnLst>
                              <p:par>
                                <p:cTn id="51" presetID="7" presetClass="emph" presetSubtype="2" fill="hold" nodeType="clickEffect">
                                  <p:stCondLst>
                                    <p:cond delay="0"/>
                                  </p:stCondLst>
                                  <p:childTnLst>
                                    <p:animClr clrSpc="rgb" dir="cw">
                                      <p:cBhvr>
                                        <p:cTn id="52" dur="500" fill="hold"/>
                                        <p:tgtEl>
                                          <p:spTgt spid="30"/>
                                        </p:tgtEl>
                                        <p:attrNameLst>
                                          <p:attrName>stroke.color</p:attrName>
                                        </p:attrNameLst>
                                      </p:cBhvr>
                                      <p:to>
                                        <a:srgbClr val="FF0000"/>
                                      </p:to>
                                    </p:animClr>
                                    <p:set>
                                      <p:cBhvr>
                                        <p:cTn id="53" dur="500" fill="hold"/>
                                        <p:tgtEl>
                                          <p:spTgt spid="30"/>
                                        </p:tgtEl>
                                        <p:attrNameLst>
                                          <p:attrName>stroke.on</p:attrName>
                                        </p:attrNameLst>
                                      </p:cBhvr>
                                      <p:to>
                                        <p:strVal val="true"/>
                                      </p:to>
                                    </p:set>
                                  </p:childTnLst>
                                </p:cTn>
                              </p:par>
                              <p:par>
                                <p:cTn id="54" presetID="7" presetClass="emph" presetSubtype="2" fill="hold" grpId="0" nodeType="withEffect">
                                  <p:stCondLst>
                                    <p:cond delay="0"/>
                                  </p:stCondLst>
                                  <p:childTnLst>
                                    <p:animClr clrSpc="rgb" dir="cw">
                                      <p:cBhvr>
                                        <p:cTn id="55" dur="500" fill="hold"/>
                                        <p:tgtEl>
                                          <p:spTgt spid="41"/>
                                        </p:tgtEl>
                                        <p:attrNameLst>
                                          <p:attrName>stroke.color</p:attrName>
                                        </p:attrNameLst>
                                      </p:cBhvr>
                                      <p:to>
                                        <a:srgbClr val="FF0000"/>
                                      </p:to>
                                    </p:animClr>
                                    <p:set>
                                      <p:cBhvr>
                                        <p:cTn id="56" dur="500" fill="hold"/>
                                        <p:tgtEl>
                                          <p:spTgt spid="41"/>
                                        </p:tgtEl>
                                        <p:attrNameLst>
                                          <p:attrName>stroke.on</p:attrName>
                                        </p:attrNameLst>
                                      </p:cBhvr>
                                      <p:to>
                                        <p:strVal val="true"/>
                                      </p:to>
                                    </p:set>
                                  </p:childTnLst>
                                </p:cTn>
                              </p:par>
                              <p:par>
                                <p:cTn id="57" presetID="3" presetClass="emph" presetSubtype="2" fill="hold" grpId="0" nodeType="withEffect">
                                  <p:stCondLst>
                                    <p:cond delay="0"/>
                                  </p:stCondLst>
                                  <p:childTnLst>
                                    <p:animClr clrSpc="rgb" dir="cw">
                                      <p:cBhvr override="childStyle">
                                        <p:cTn id="58" dur="500" fill="hold"/>
                                        <p:tgtEl>
                                          <p:spTgt spid="27"/>
                                        </p:tgtEl>
                                        <p:attrNameLst>
                                          <p:attrName>style.color</p:attrName>
                                        </p:attrNameLst>
                                      </p:cBhvr>
                                      <p:to>
                                        <a:srgbClr val="FF0000"/>
                                      </p:to>
                                    </p:animClr>
                                  </p:childTnLst>
                                </p:cTn>
                              </p:par>
                            </p:childTnLst>
                          </p:cTn>
                        </p:par>
                      </p:childTnLst>
                    </p:cTn>
                  </p:par>
                  <p:par>
                    <p:cTn id="59" fill="hold">
                      <p:stCondLst>
                        <p:cond delay="indefinite"/>
                      </p:stCondLst>
                      <p:childTnLst>
                        <p:par>
                          <p:cTn id="60" fill="hold">
                            <p:stCondLst>
                              <p:cond delay="0"/>
                            </p:stCondLst>
                            <p:childTnLst>
                              <p:par>
                                <p:cTn id="61" presetID="7" presetClass="emph" presetSubtype="2" fill="hold" nodeType="clickEffect">
                                  <p:stCondLst>
                                    <p:cond delay="0"/>
                                  </p:stCondLst>
                                  <p:childTnLst>
                                    <p:animClr clrSpc="rgb" dir="cw">
                                      <p:cBhvr>
                                        <p:cTn id="62" dur="500" fill="hold"/>
                                        <p:tgtEl>
                                          <p:spTgt spid="29"/>
                                        </p:tgtEl>
                                        <p:attrNameLst>
                                          <p:attrName>stroke.color</p:attrName>
                                        </p:attrNameLst>
                                      </p:cBhvr>
                                      <p:to>
                                        <a:srgbClr val="FF0000"/>
                                      </p:to>
                                    </p:animClr>
                                    <p:set>
                                      <p:cBhvr>
                                        <p:cTn id="63" dur="500" fill="hold"/>
                                        <p:tgtEl>
                                          <p:spTgt spid="29"/>
                                        </p:tgtEl>
                                        <p:attrNameLst>
                                          <p:attrName>stroke.on</p:attrName>
                                        </p:attrNameLst>
                                      </p:cBhvr>
                                      <p:to>
                                        <p:strVal val="true"/>
                                      </p:to>
                                    </p:set>
                                  </p:childTnLst>
                                </p:cTn>
                              </p:par>
                              <p:par>
                                <p:cTn id="64" presetID="7" presetClass="emph" presetSubtype="2" fill="hold" nodeType="withEffect">
                                  <p:stCondLst>
                                    <p:cond delay="0"/>
                                  </p:stCondLst>
                                  <p:childTnLst>
                                    <p:animClr clrSpc="rgb" dir="cw">
                                      <p:cBhvr>
                                        <p:cTn id="65" dur="500" fill="hold"/>
                                        <p:tgtEl>
                                          <p:spTgt spid="28"/>
                                        </p:tgtEl>
                                        <p:attrNameLst>
                                          <p:attrName>stroke.color</p:attrName>
                                        </p:attrNameLst>
                                      </p:cBhvr>
                                      <p:to>
                                        <a:srgbClr val="FF0000"/>
                                      </p:to>
                                    </p:animClr>
                                    <p:set>
                                      <p:cBhvr>
                                        <p:cTn id="66" dur="500" fill="hold"/>
                                        <p:tgtEl>
                                          <p:spTgt spid="28"/>
                                        </p:tgtEl>
                                        <p:attrNameLst>
                                          <p:attrName>stroke.on</p:attrName>
                                        </p:attrNameLst>
                                      </p:cBhvr>
                                      <p:to>
                                        <p:strVal val="true"/>
                                      </p:to>
                                    </p:set>
                                  </p:childTnLst>
                                </p:cTn>
                              </p:par>
                              <p:par>
                                <p:cTn id="67" presetID="3" presetClass="emph" presetSubtype="2" fill="hold" grpId="0" nodeType="withEffect">
                                  <p:stCondLst>
                                    <p:cond delay="0"/>
                                  </p:stCondLst>
                                  <p:childTnLst>
                                    <p:animClr clrSpc="rgb" dir="cw">
                                      <p:cBhvr override="childStyle">
                                        <p:cTn id="68" dur="500" fill="hold"/>
                                        <p:tgtEl>
                                          <p:spTgt spid="25"/>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31" grpId="0"/>
      <p:bldP spid="35" grpId="0"/>
      <p:bldP spid="37" grpId="0"/>
      <p:bldP spid="38" grpId="0"/>
      <p:bldP spid="39" grpId="0"/>
      <p:bldP spid="40" grpId="0"/>
      <p:bldP spid="41"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altLang="en-US" dirty="0"/>
              <a:t>类型检查 </a:t>
            </a:r>
            <a:r>
              <a:rPr lang="en-US" altLang="zh-CN" dirty="0"/>
              <a:t>– </a:t>
            </a:r>
            <a:r>
              <a:rPr lang="zh-CN" altLang="en-US" dirty="0"/>
              <a:t>声明语句</a:t>
            </a:r>
            <a:endParaRPr lang="zh-CN" altLang="en-US" dirty="0" smtClean="0"/>
          </a:p>
        </p:txBody>
      </p:sp>
      <p:sp>
        <p:nvSpPr>
          <p:cNvPr id="51203" name="Rectangle 3"/>
          <p:cNvSpPr>
            <a:spLocks noGrp="1" noChangeArrowheads="1"/>
          </p:cNvSpPr>
          <p:nvPr>
            <p:ph type="body" idx="1"/>
          </p:nvPr>
        </p:nvSpPr>
        <p:spPr/>
        <p:txBody>
          <a:bodyPr/>
          <a:lstStyle/>
          <a:p>
            <a:pPr marL="0" indent="0">
              <a:buNone/>
            </a:pPr>
            <a:r>
              <a:rPr lang="en-US" altLang="zh-CN" dirty="0" smtClean="0"/>
              <a:t>D </a:t>
            </a:r>
            <a:r>
              <a:rPr lang="en-US" altLang="zh-CN" dirty="0" smtClean="0">
                <a:sym typeface="Symbol" panose="05050102010706020507" pitchFamily="18" charset="2"/>
              </a:rPr>
              <a:t></a:t>
            </a:r>
            <a:r>
              <a:rPr lang="en-US" altLang="zh-CN" dirty="0" smtClean="0"/>
              <a:t> D; D</a:t>
            </a:r>
            <a:endParaRPr lang="en-US" altLang="zh-CN" dirty="0" smtClean="0"/>
          </a:p>
          <a:p>
            <a:pPr marL="0" indent="0">
              <a:buNone/>
            </a:pPr>
            <a:r>
              <a:rPr lang="en-US" altLang="zh-CN" dirty="0" smtClean="0"/>
              <a:t>D </a:t>
            </a:r>
            <a:r>
              <a:rPr lang="en-US" altLang="zh-CN" dirty="0" smtClean="0">
                <a:sym typeface="Symbol" panose="05050102010706020507" pitchFamily="18" charset="2"/>
              </a:rPr>
              <a:t></a:t>
            </a:r>
            <a:r>
              <a:rPr lang="en-US" altLang="zh-CN" dirty="0" smtClean="0"/>
              <a:t> id : T 		{</a:t>
            </a:r>
            <a:r>
              <a:rPr lang="en-US" altLang="zh-CN" dirty="0" err="1" smtClean="0"/>
              <a:t>addtype</a:t>
            </a:r>
            <a:r>
              <a:rPr lang="en-US" altLang="zh-CN" dirty="0" smtClean="0"/>
              <a:t> (</a:t>
            </a:r>
            <a:r>
              <a:rPr lang="en-US" altLang="zh-CN" dirty="0" err="1" smtClean="0"/>
              <a:t>id.entry</a:t>
            </a:r>
            <a:r>
              <a:rPr lang="en-US" altLang="zh-CN" dirty="0" smtClean="0"/>
              <a:t>, </a:t>
            </a:r>
            <a:r>
              <a:rPr lang="en-US" altLang="zh-CN" dirty="0" err="1" smtClean="0"/>
              <a:t>T.type</a:t>
            </a:r>
            <a:r>
              <a:rPr lang="en-US" altLang="zh-CN" dirty="0" smtClean="0"/>
              <a:t>)}</a:t>
            </a:r>
            <a:endParaRPr lang="en-US" altLang="zh-CN" dirty="0" smtClean="0"/>
          </a:p>
          <a:p>
            <a:pPr marL="0" indent="0">
              <a:buNone/>
            </a:pPr>
            <a:r>
              <a:rPr lang="en-US" altLang="zh-CN" dirty="0" smtClean="0"/>
              <a:t>T </a:t>
            </a:r>
            <a:r>
              <a:rPr lang="en-US" altLang="zh-CN" dirty="0" smtClean="0">
                <a:sym typeface="Symbol" panose="05050102010706020507" pitchFamily="18" charset="2"/>
              </a:rPr>
              <a:t></a:t>
            </a:r>
            <a:r>
              <a:rPr lang="en-US" altLang="zh-CN" dirty="0" smtClean="0"/>
              <a:t> </a:t>
            </a:r>
            <a:r>
              <a:rPr lang="en-US" altLang="zh-CN" dirty="0" err="1" smtClean="0"/>
              <a:t>boolean</a:t>
            </a:r>
            <a:r>
              <a:rPr lang="en-US" altLang="zh-CN" dirty="0" smtClean="0"/>
              <a:t> 	{</a:t>
            </a:r>
            <a:r>
              <a:rPr lang="en-US" altLang="zh-CN" dirty="0" err="1" smtClean="0"/>
              <a:t>T.type</a:t>
            </a:r>
            <a:r>
              <a:rPr lang="en-US" altLang="zh-CN" dirty="0" smtClean="0"/>
              <a:t> = </a:t>
            </a:r>
            <a:r>
              <a:rPr lang="en-US" altLang="zh-CN" dirty="0" err="1" smtClean="0"/>
              <a:t>boolean</a:t>
            </a:r>
            <a:r>
              <a:rPr lang="en-US" altLang="zh-CN" dirty="0" smtClean="0"/>
              <a:t>}</a:t>
            </a:r>
            <a:endParaRPr lang="en-US" altLang="zh-CN" dirty="0" smtClean="0"/>
          </a:p>
          <a:p>
            <a:pPr marL="0" indent="0">
              <a:buNone/>
            </a:pPr>
            <a:r>
              <a:rPr lang="en-US" altLang="zh-CN" dirty="0" smtClean="0"/>
              <a:t>T </a:t>
            </a:r>
            <a:r>
              <a:rPr lang="en-US" altLang="zh-CN" dirty="0" smtClean="0">
                <a:sym typeface="Symbol" panose="05050102010706020507" pitchFamily="18" charset="2"/>
              </a:rPr>
              <a:t></a:t>
            </a:r>
            <a:r>
              <a:rPr lang="en-US" altLang="zh-CN" dirty="0" smtClean="0"/>
              <a:t> integer 		{</a:t>
            </a:r>
            <a:r>
              <a:rPr lang="en-US" altLang="zh-CN" dirty="0" err="1" smtClean="0"/>
              <a:t>T.type</a:t>
            </a:r>
            <a:r>
              <a:rPr lang="en-US" altLang="zh-CN" dirty="0" smtClean="0"/>
              <a:t> = integer}</a:t>
            </a:r>
            <a:endParaRPr lang="en-US" altLang="zh-CN" dirty="0" smtClean="0"/>
          </a:p>
          <a:p>
            <a:pPr marL="0" indent="0">
              <a:buNone/>
            </a:pPr>
            <a:r>
              <a:rPr lang="en-US" altLang="zh-CN" dirty="0" smtClean="0"/>
              <a:t>T </a:t>
            </a:r>
            <a:r>
              <a:rPr lang="en-US" altLang="zh-CN" dirty="0" smtClean="0">
                <a:sym typeface="Symbol" panose="05050102010706020507" pitchFamily="18" charset="2"/>
              </a:rPr>
              <a:t></a:t>
            </a:r>
            <a:r>
              <a:rPr lang="en-US" altLang="zh-CN" dirty="0" smtClean="0"/>
              <a:t> </a:t>
            </a:r>
            <a:r>
              <a:rPr lang="en-US" altLang="zh-CN" dirty="0" smtClean="0">
                <a:sym typeface="Symbol" panose="05050102010706020507" pitchFamily="18" charset="2"/>
              </a:rPr>
              <a:t></a:t>
            </a:r>
            <a:r>
              <a:rPr lang="en-US" altLang="zh-CN" dirty="0" smtClean="0"/>
              <a:t>T</a:t>
            </a:r>
            <a:r>
              <a:rPr lang="en-US" altLang="zh-CN" baseline="-25000" dirty="0" smtClean="0"/>
              <a:t>1</a:t>
            </a:r>
            <a:r>
              <a:rPr lang="en-US" altLang="zh-CN" dirty="0" smtClean="0"/>
              <a:t> 	 	{</a:t>
            </a:r>
            <a:r>
              <a:rPr lang="en-US" altLang="zh-CN" dirty="0" err="1" smtClean="0"/>
              <a:t>T.type</a:t>
            </a:r>
            <a:r>
              <a:rPr lang="en-US" altLang="zh-CN" dirty="0" smtClean="0"/>
              <a:t> = pointer(T</a:t>
            </a:r>
            <a:r>
              <a:rPr lang="en-US" altLang="zh-CN" baseline="-25000" dirty="0" smtClean="0"/>
              <a:t>1</a:t>
            </a:r>
            <a:r>
              <a:rPr lang="en-US" altLang="zh-CN" dirty="0" smtClean="0"/>
              <a:t>.type)}</a:t>
            </a:r>
            <a:endParaRPr lang="en-US" altLang="zh-CN" dirty="0" smtClean="0"/>
          </a:p>
          <a:p>
            <a:pPr marL="0" indent="0">
              <a:buNone/>
            </a:pPr>
            <a:r>
              <a:rPr lang="en-US" altLang="zh-CN" dirty="0"/>
              <a:t>T </a:t>
            </a:r>
            <a:r>
              <a:rPr lang="en-US" altLang="zh-CN" dirty="0">
                <a:sym typeface="Symbol" panose="05050102010706020507" pitchFamily="18" charset="2"/>
              </a:rPr>
              <a:t></a:t>
            </a:r>
            <a:r>
              <a:rPr lang="en-US" altLang="zh-CN" dirty="0"/>
              <a:t> array [</a:t>
            </a:r>
            <a:r>
              <a:rPr lang="en-US" altLang="zh-CN" dirty="0" err="1"/>
              <a:t>num</a:t>
            </a:r>
            <a:r>
              <a:rPr lang="en-US" altLang="zh-CN" dirty="0"/>
              <a:t>] of T</a:t>
            </a:r>
            <a:r>
              <a:rPr lang="en-US" altLang="zh-CN" baseline="-25000" dirty="0"/>
              <a:t>1</a:t>
            </a:r>
            <a:r>
              <a:rPr lang="en-US" altLang="zh-CN" dirty="0"/>
              <a:t> </a:t>
            </a:r>
            <a:endParaRPr lang="en-US" altLang="zh-CN" dirty="0"/>
          </a:p>
          <a:p>
            <a:pPr marL="0" indent="0">
              <a:buNone/>
            </a:pPr>
            <a:r>
              <a:rPr lang="en-US" altLang="zh-CN" dirty="0"/>
              <a:t>			{</a:t>
            </a:r>
            <a:r>
              <a:rPr lang="en-US" altLang="zh-CN" dirty="0" err="1"/>
              <a:t>T.type</a:t>
            </a:r>
            <a:r>
              <a:rPr lang="en-US" altLang="zh-CN" dirty="0"/>
              <a:t> = array(</a:t>
            </a:r>
            <a:r>
              <a:rPr lang="en-US" altLang="zh-CN" dirty="0" err="1"/>
              <a:t>num.val</a:t>
            </a:r>
            <a:r>
              <a:rPr lang="en-US" altLang="zh-CN" dirty="0"/>
              <a:t>, T</a:t>
            </a:r>
            <a:r>
              <a:rPr lang="en-US" altLang="zh-CN" baseline="-25000" dirty="0"/>
              <a:t>1</a:t>
            </a:r>
            <a:r>
              <a:rPr lang="en-US" altLang="zh-CN" dirty="0"/>
              <a:t>.type</a:t>
            </a:r>
            <a:r>
              <a:rPr lang="en-US" altLang="zh-CN" dirty="0" smtClean="0"/>
              <a:t>)}</a:t>
            </a:r>
            <a:endParaRPr lang="en-US" altLang="zh-CN" dirty="0" smtClean="0"/>
          </a:p>
          <a:p>
            <a:pPr marL="0" indent="0">
              <a:buNone/>
            </a:pPr>
            <a:r>
              <a:rPr lang="en-US" altLang="zh-CN" dirty="0"/>
              <a:t>T </a:t>
            </a:r>
            <a:r>
              <a:rPr lang="en-US" altLang="zh-CN" dirty="0">
                <a:sym typeface="Symbol" panose="05050102010706020507" pitchFamily="18" charset="2"/>
              </a:rPr>
              <a:t></a:t>
            </a:r>
            <a:r>
              <a:rPr lang="en-US" altLang="zh-CN" dirty="0"/>
              <a:t> T</a:t>
            </a:r>
            <a:r>
              <a:rPr lang="en-US" altLang="zh-CN" baseline="-25000" dirty="0"/>
              <a:t>1</a:t>
            </a:r>
            <a:r>
              <a:rPr lang="en-US" altLang="zh-CN" dirty="0"/>
              <a:t> ‘</a:t>
            </a:r>
            <a:r>
              <a:rPr lang="en-US" altLang="zh-CN" dirty="0">
                <a:sym typeface="Symbol" panose="05050102010706020507" pitchFamily="18" charset="2"/>
              </a:rPr>
              <a:t></a:t>
            </a:r>
            <a:r>
              <a:rPr lang="en-US" altLang="zh-CN" dirty="0"/>
              <a:t>’ T</a:t>
            </a:r>
            <a:r>
              <a:rPr lang="en-US" altLang="zh-CN" baseline="-25000" dirty="0"/>
              <a:t>2</a:t>
            </a:r>
            <a:r>
              <a:rPr lang="en-US" altLang="zh-CN" dirty="0"/>
              <a:t> 	{</a:t>
            </a:r>
            <a:r>
              <a:rPr lang="en-US" altLang="zh-CN" dirty="0" err="1"/>
              <a:t>T.type</a:t>
            </a:r>
            <a:r>
              <a:rPr lang="en-US" altLang="zh-CN" dirty="0"/>
              <a:t> = T</a:t>
            </a:r>
            <a:r>
              <a:rPr lang="en-US" altLang="zh-CN" baseline="-25000" dirty="0"/>
              <a:t>1</a:t>
            </a:r>
            <a:r>
              <a:rPr lang="en-US" altLang="zh-CN" dirty="0"/>
              <a:t>.type </a:t>
            </a:r>
            <a:r>
              <a:rPr lang="en-US" altLang="zh-CN" dirty="0">
                <a:sym typeface="Symbol" panose="05050102010706020507" pitchFamily="18" charset="2"/>
              </a:rPr>
              <a:t></a:t>
            </a:r>
            <a:r>
              <a:rPr lang="en-US" altLang="zh-CN" dirty="0"/>
              <a:t> T</a:t>
            </a:r>
            <a:r>
              <a:rPr lang="en-US" altLang="zh-CN" baseline="-25000" dirty="0"/>
              <a:t>2</a:t>
            </a:r>
            <a:r>
              <a:rPr lang="en-US" altLang="zh-CN" dirty="0"/>
              <a:t>.type }</a:t>
            </a:r>
            <a:endParaRPr lang="en-US" altLang="zh-CN" dirty="0"/>
          </a:p>
          <a:p>
            <a:pPr marL="0" indent="0">
              <a:buNone/>
            </a:pPr>
            <a:endParaRPr lang="en-US" altLang="zh-CN" dirty="0"/>
          </a:p>
          <a:p>
            <a:pPr marL="0" indent="0">
              <a:buNone/>
            </a:pPr>
            <a:endParaRPr lang="en-US" altLang="zh-CN" dirty="0" smtClean="0"/>
          </a:p>
          <a:p>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0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2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zh-CN" altLang="en-US" dirty="0"/>
              <a:t>类型</a:t>
            </a:r>
            <a:r>
              <a:rPr lang="zh-CN" altLang="en-US" dirty="0" smtClean="0"/>
              <a:t>检查 </a:t>
            </a:r>
            <a:r>
              <a:rPr lang="en-US" altLang="zh-CN" dirty="0" smtClean="0"/>
              <a:t>– </a:t>
            </a:r>
            <a:r>
              <a:rPr lang="zh-CN" altLang="en-US" dirty="0" smtClean="0"/>
              <a:t>表达式</a:t>
            </a:r>
            <a:endParaRPr lang="zh-CN" altLang="en-US" dirty="0" smtClean="0"/>
          </a:p>
        </p:txBody>
      </p:sp>
      <p:sp>
        <p:nvSpPr>
          <p:cNvPr id="54275" name="Rectangle 3"/>
          <p:cNvSpPr>
            <a:spLocks noGrp="1" noChangeArrowheads="1"/>
          </p:cNvSpPr>
          <p:nvPr>
            <p:ph type="body" idx="1"/>
          </p:nvPr>
        </p:nvSpPr>
        <p:spPr/>
        <p:txBody>
          <a:bodyPr/>
          <a:lstStyle/>
          <a:p>
            <a:pPr marL="0" indent="0">
              <a:buNone/>
            </a:pPr>
            <a:r>
              <a:rPr lang="en-US" altLang="zh-CN" dirty="0" smtClean="0"/>
              <a:t>E </a:t>
            </a:r>
            <a:r>
              <a:rPr lang="en-US" altLang="zh-CN" dirty="0" smtClean="0">
                <a:sym typeface="Symbol" panose="05050102010706020507" pitchFamily="18" charset="2"/>
              </a:rPr>
              <a:t></a:t>
            </a:r>
            <a:r>
              <a:rPr lang="en-US" altLang="zh-CN" dirty="0" smtClean="0"/>
              <a:t> truth		{</a:t>
            </a:r>
            <a:r>
              <a:rPr lang="en-US" altLang="zh-CN" dirty="0" err="1" smtClean="0"/>
              <a:t>E.type</a:t>
            </a:r>
            <a:r>
              <a:rPr lang="en-US" altLang="zh-CN" dirty="0" smtClean="0"/>
              <a:t> = </a:t>
            </a:r>
            <a:r>
              <a:rPr lang="en-US" altLang="zh-CN" dirty="0" err="1" smtClean="0"/>
              <a:t>boolean</a:t>
            </a:r>
            <a:r>
              <a:rPr lang="en-US" altLang="zh-CN" dirty="0" smtClean="0"/>
              <a:t> }</a:t>
            </a:r>
            <a:endParaRPr lang="en-US" altLang="zh-CN" dirty="0" smtClean="0"/>
          </a:p>
          <a:p>
            <a:pPr marL="0" indent="0">
              <a:buNone/>
            </a:pPr>
            <a:r>
              <a:rPr lang="en-US" altLang="zh-CN" dirty="0" smtClean="0"/>
              <a:t>E </a:t>
            </a:r>
            <a:r>
              <a:rPr lang="en-US" altLang="zh-CN" dirty="0" smtClean="0">
                <a:sym typeface="Symbol" panose="05050102010706020507" pitchFamily="18" charset="2"/>
              </a:rPr>
              <a:t></a:t>
            </a:r>
            <a:r>
              <a:rPr lang="en-US" altLang="zh-CN" dirty="0" smtClean="0"/>
              <a:t> </a:t>
            </a:r>
            <a:r>
              <a:rPr lang="en-US" altLang="zh-CN" dirty="0" err="1" smtClean="0"/>
              <a:t>num</a:t>
            </a:r>
            <a:r>
              <a:rPr lang="en-US" altLang="zh-CN" dirty="0" smtClean="0"/>
              <a:t>		{</a:t>
            </a:r>
            <a:r>
              <a:rPr lang="en-US" altLang="zh-CN" dirty="0" err="1" smtClean="0"/>
              <a:t>E.type</a:t>
            </a:r>
            <a:r>
              <a:rPr lang="en-US" altLang="zh-CN" dirty="0" smtClean="0"/>
              <a:t> = integer}</a:t>
            </a:r>
            <a:endParaRPr lang="en-US" altLang="zh-CN" dirty="0" smtClean="0"/>
          </a:p>
          <a:p>
            <a:pPr marL="0" indent="0">
              <a:buNone/>
            </a:pPr>
            <a:r>
              <a:rPr lang="en-US" altLang="zh-CN" dirty="0" smtClean="0"/>
              <a:t>E </a:t>
            </a:r>
            <a:r>
              <a:rPr lang="en-US" altLang="zh-CN" dirty="0" smtClean="0">
                <a:sym typeface="Symbol" panose="05050102010706020507" pitchFamily="18" charset="2"/>
              </a:rPr>
              <a:t></a:t>
            </a:r>
            <a:r>
              <a:rPr lang="en-US" altLang="zh-CN" dirty="0" smtClean="0"/>
              <a:t> id		{</a:t>
            </a:r>
            <a:r>
              <a:rPr lang="en-US" altLang="zh-CN" dirty="0" err="1" smtClean="0"/>
              <a:t>E.type</a:t>
            </a:r>
            <a:r>
              <a:rPr lang="en-US" altLang="zh-CN" dirty="0" smtClean="0"/>
              <a:t> = lookup(</a:t>
            </a:r>
            <a:r>
              <a:rPr lang="en-US" altLang="zh-CN" dirty="0" err="1" smtClean="0"/>
              <a:t>id.entry</a:t>
            </a:r>
            <a:r>
              <a:rPr lang="en-US" altLang="zh-CN" dirty="0" smtClean="0"/>
              <a:t>)}</a:t>
            </a:r>
            <a:endParaRPr lang="en-US" altLang="zh-CN" dirty="0" smtClean="0"/>
          </a:p>
          <a:p>
            <a:pPr marL="0" indent="0">
              <a:buNone/>
            </a:pPr>
            <a:r>
              <a:rPr lang="en-US" altLang="zh-CN" dirty="0"/>
              <a:t>E </a:t>
            </a:r>
            <a:r>
              <a:rPr lang="en-US" altLang="zh-CN" dirty="0">
                <a:sym typeface="Symbol" panose="05050102010706020507" pitchFamily="18" charset="2"/>
              </a:rPr>
              <a:t></a:t>
            </a:r>
            <a:r>
              <a:rPr lang="en-US" altLang="zh-CN" dirty="0"/>
              <a:t> E</a:t>
            </a:r>
            <a:r>
              <a:rPr lang="en-US" altLang="zh-CN" baseline="-25000" dirty="0"/>
              <a:t>1</a:t>
            </a:r>
            <a:r>
              <a:rPr lang="en-US" altLang="zh-CN" dirty="0"/>
              <a:t> mod E</a:t>
            </a:r>
            <a:r>
              <a:rPr lang="en-US" altLang="zh-CN" baseline="-25000" dirty="0"/>
              <a:t>2</a:t>
            </a:r>
            <a:r>
              <a:rPr lang="en-US" altLang="zh-CN" dirty="0"/>
              <a:t>	</a:t>
            </a:r>
            <a:endParaRPr lang="en-US" altLang="zh-CN" dirty="0"/>
          </a:p>
          <a:p>
            <a:pPr marL="0" indent="0">
              <a:buNone/>
            </a:pPr>
            <a:r>
              <a:rPr lang="en-US" altLang="zh-CN" dirty="0" smtClean="0"/>
              <a:t>	{</a:t>
            </a:r>
            <a:r>
              <a:rPr lang="en-US" altLang="zh-CN" dirty="0" err="1"/>
              <a:t>E.type</a:t>
            </a:r>
            <a:r>
              <a:rPr lang="en-US" altLang="zh-CN" dirty="0"/>
              <a:t> = if E</a:t>
            </a:r>
            <a:r>
              <a:rPr lang="en-US" altLang="zh-CN" baseline="-25000" dirty="0"/>
              <a:t>1</a:t>
            </a:r>
            <a:r>
              <a:rPr lang="en-US" altLang="zh-CN" dirty="0"/>
              <a:t>.type == integer and  </a:t>
            </a:r>
            <a:endParaRPr lang="en-US" altLang="zh-CN" dirty="0"/>
          </a:p>
          <a:p>
            <a:pPr marL="0" indent="0">
              <a:buNone/>
            </a:pPr>
            <a:r>
              <a:rPr lang="en-US" altLang="zh-CN" dirty="0"/>
              <a:t>			E</a:t>
            </a:r>
            <a:r>
              <a:rPr lang="en-US" altLang="zh-CN" baseline="-25000" dirty="0"/>
              <a:t>2</a:t>
            </a:r>
            <a:r>
              <a:rPr lang="en-US" altLang="zh-CN" dirty="0"/>
              <a:t>. type == integer  then integer</a:t>
            </a:r>
            <a:endParaRPr lang="en-US" altLang="zh-CN" dirty="0"/>
          </a:p>
          <a:p>
            <a:pPr marL="0" indent="0">
              <a:buNone/>
            </a:pPr>
            <a:r>
              <a:rPr lang="en-US" altLang="zh-CN" dirty="0"/>
              <a:t>		   </a:t>
            </a:r>
            <a:r>
              <a:rPr lang="en-US" altLang="zh-CN" dirty="0" smtClean="0"/>
              <a:t>  else </a:t>
            </a:r>
            <a:r>
              <a:rPr lang="en-US" altLang="zh-CN" dirty="0" err="1"/>
              <a:t>type_error</a:t>
            </a:r>
            <a:r>
              <a:rPr lang="en-US" altLang="zh-CN" dirty="0"/>
              <a:t> }</a:t>
            </a:r>
            <a:endParaRPr lang="en-US" altLang="zh-CN" dirty="0"/>
          </a:p>
          <a:p>
            <a:pPr marL="0" indent="0">
              <a:buNone/>
            </a:pP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7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27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27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42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344170" y="-142874"/>
            <a:ext cx="7886700" cy="1325563"/>
          </a:xfrm>
        </p:spPr>
        <p:txBody>
          <a:bodyPr/>
          <a:lstStyle/>
          <a:p>
            <a:r>
              <a:rPr lang="zh-CN" altLang="en-US" dirty="0"/>
              <a:t>类型检查 </a:t>
            </a:r>
            <a:r>
              <a:rPr lang="en-US" altLang="zh-CN" dirty="0"/>
              <a:t>– </a:t>
            </a:r>
            <a:r>
              <a:rPr lang="zh-CN" altLang="en-US" dirty="0"/>
              <a:t>表达式</a:t>
            </a:r>
            <a:endParaRPr lang="zh-CN" altLang="en-US" dirty="0" smtClean="0"/>
          </a:p>
        </p:txBody>
      </p:sp>
      <p:sp>
        <p:nvSpPr>
          <p:cNvPr id="56323" name="Rectangle 3"/>
          <p:cNvSpPr>
            <a:spLocks noGrp="1" noChangeArrowheads="1"/>
          </p:cNvSpPr>
          <p:nvPr>
            <p:ph type="body" idx="1"/>
          </p:nvPr>
        </p:nvSpPr>
        <p:spPr>
          <a:xfrm>
            <a:off x="628650" y="850264"/>
            <a:ext cx="7886700" cy="4938591"/>
          </a:xfrm>
        </p:spPr>
        <p:txBody>
          <a:bodyPr>
            <a:normAutofit/>
          </a:bodyPr>
          <a:lstStyle/>
          <a:p>
            <a:pPr marL="0" indent="0">
              <a:buNone/>
            </a:pPr>
            <a:r>
              <a:rPr lang="en-US" altLang="zh-CN" dirty="0" smtClean="0"/>
              <a:t>E </a:t>
            </a:r>
            <a:r>
              <a:rPr lang="en-US" altLang="zh-CN" dirty="0" smtClean="0">
                <a:sym typeface="Symbol" panose="05050102010706020507" pitchFamily="18" charset="2"/>
              </a:rPr>
              <a:t></a:t>
            </a:r>
            <a:r>
              <a:rPr lang="en-US" altLang="zh-CN" dirty="0" smtClean="0"/>
              <a:t> E</a:t>
            </a:r>
            <a:r>
              <a:rPr lang="en-US" altLang="zh-CN" baseline="-25000" dirty="0" smtClean="0"/>
              <a:t>1</a:t>
            </a:r>
            <a:r>
              <a:rPr lang="en-US" altLang="zh-CN" dirty="0" smtClean="0"/>
              <a:t> [E</a:t>
            </a:r>
            <a:r>
              <a:rPr lang="en-US" altLang="zh-CN" baseline="-25000" dirty="0"/>
              <a:t>2</a:t>
            </a:r>
            <a:r>
              <a:rPr lang="en-US" altLang="zh-CN" dirty="0" smtClean="0"/>
              <a:t> ]	 {</a:t>
            </a:r>
            <a:r>
              <a:rPr lang="en-US" altLang="zh-CN" dirty="0" err="1" smtClean="0"/>
              <a:t>E.type</a:t>
            </a:r>
            <a:r>
              <a:rPr lang="en-US" altLang="zh-CN" dirty="0" smtClean="0"/>
              <a:t> = if E</a:t>
            </a:r>
            <a:r>
              <a:rPr lang="en-US" altLang="zh-CN" baseline="-25000" dirty="0"/>
              <a:t>2</a:t>
            </a:r>
            <a:r>
              <a:rPr lang="en-US" altLang="zh-CN" dirty="0" smtClean="0"/>
              <a:t>. type == integer and </a:t>
            </a:r>
            <a:endParaRPr lang="en-US" altLang="zh-CN" dirty="0" smtClean="0"/>
          </a:p>
          <a:p>
            <a:pPr marL="0" indent="0">
              <a:buNone/>
            </a:pPr>
            <a:r>
              <a:rPr lang="en-US" altLang="zh-CN" dirty="0" smtClean="0"/>
              <a:t>			          E</a:t>
            </a:r>
            <a:r>
              <a:rPr lang="en-US" altLang="zh-CN" baseline="-25000" dirty="0"/>
              <a:t>1</a:t>
            </a:r>
            <a:r>
              <a:rPr lang="en-US" altLang="zh-CN" dirty="0" smtClean="0"/>
              <a:t>. type == array(s, t) then t</a:t>
            </a:r>
            <a:endParaRPr lang="en-US" altLang="zh-CN" dirty="0" smtClean="0"/>
          </a:p>
          <a:p>
            <a:pPr marL="0" indent="0">
              <a:buNone/>
            </a:pPr>
            <a:r>
              <a:rPr lang="en-US" altLang="zh-CN" dirty="0" smtClean="0"/>
              <a:t>			      else </a:t>
            </a:r>
            <a:r>
              <a:rPr lang="en-US" altLang="zh-CN" dirty="0" err="1" smtClean="0"/>
              <a:t>type_error</a:t>
            </a:r>
            <a:r>
              <a:rPr lang="en-US" altLang="zh-CN" dirty="0" smtClean="0"/>
              <a:t> }</a:t>
            </a:r>
            <a:endParaRPr lang="en-US" altLang="zh-CN" dirty="0" smtClean="0"/>
          </a:p>
          <a:p>
            <a:pPr marL="0" indent="0">
              <a:buNone/>
            </a:pPr>
            <a:endParaRPr lang="en-US" altLang="zh-CN" sz="2000" dirty="0"/>
          </a:p>
          <a:p>
            <a:pPr marL="0" indent="0">
              <a:buNone/>
            </a:pPr>
            <a:r>
              <a:rPr lang="en-US" altLang="zh-CN" dirty="0"/>
              <a:t>E </a:t>
            </a:r>
            <a:r>
              <a:rPr lang="en-US" altLang="zh-CN" dirty="0">
                <a:sym typeface="Symbol" panose="05050102010706020507" pitchFamily="18" charset="2"/>
              </a:rPr>
              <a:t></a:t>
            </a:r>
            <a:r>
              <a:rPr lang="en-US" altLang="zh-CN" dirty="0"/>
              <a:t> E</a:t>
            </a:r>
            <a:r>
              <a:rPr lang="en-US" altLang="zh-CN" baseline="-25000" dirty="0"/>
              <a:t>1</a:t>
            </a:r>
            <a:r>
              <a:rPr lang="en-US" altLang="zh-CN" dirty="0">
                <a:sym typeface="Symbol" panose="05050102010706020507" pitchFamily="18" charset="2"/>
              </a:rPr>
              <a:t></a:t>
            </a:r>
            <a:r>
              <a:rPr lang="en-US" altLang="zh-CN" dirty="0"/>
              <a:t> </a:t>
            </a:r>
            <a:r>
              <a:rPr lang="en-US" altLang="zh-CN" dirty="0" smtClean="0"/>
              <a:t>	 {</a:t>
            </a:r>
            <a:r>
              <a:rPr lang="en-US" altLang="zh-CN" dirty="0" err="1"/>
              <a:t>E.type</a:t>
            </a:r>
            <a:r>
              <a:rPr lang="en-US" altLang="zh-CN" dirty="0"/>
              <a:t> = if E</a:t>
            </a:r>
            <a:r>
              <a:rPr lang="en-US" altLang="zh-CN" baseline="-25000" dirty="0"/>
              <a:t>1</a:t>
            </a:r>
            <a:r>
              <a:rPr lang="en-US" altLang="zh-CN" dirty="0"/>
              <a:t>.type == pointer(t) then t</a:t>
            </a:r>
            <a:endParaRPr lang="en-US" altLang="zh-CN" dirty="0"/>
          </a:p>
          <a:p>
            <a:pPr marL="0" indent="0">
              <a:buNone/>
            </a:pPr>
            <a:r>
              <a:rPr lang="en-US" altLang="zh-CN" dirty="0"/>
              <a:t> 		</a:t>
            </a:r>
            <a:r>
              <a:rPr lang="en-US" altLang="zh-CN" dirty="0" smtClean="0"/>
              <a:t>	      else </a:t>
            </a:r>
            <a:r>
              <a:rPr lang="en-US" altLang="zh-CN" dirty="0" err="1"/>
              <a:t>type_error</a:t>
            </a:r>
            <a:r>
              <a:rPr lang="en-US" altLang="zh-CN" dirty="0"/>
              <a:t> </a:t>
            </a:r>
            <a:r>
              <a:rPr lang="en-US" altLang="zh-CN" dirty="0" smtClean="0"/>
              <a:t>}</a:t>
            </a:r>
            <a:endParaRPr lang="en-US" altLang="zh-CN" dirty="0" smtClean="0"/>
          </a:p>
          <a:p>
            <a:pPr marL="0" indent="0">
              <a:buNone/>
            </a:pPr>
            <a:endParaRPr lang="en-US" altLang="zh-CN" sz="2000" dirty="0"/>
          </a:p>
          <a:p>
            <a:pPr marL="0" indent="0">
              <a:buNone/>
            </a:pPr>
            <a:r>
              <a:rPr lang="en-US" altLang="zh-CN" dirty="0"/>
              <a:t>E </a:t>
            </a:r>
            <a:r>
              <a:rPr lang="en-US" altLang="zh-CN" dirty="0">
                <a:sym typeface="Symbol" panose="05050102010706020507" pitchFamily="18" charset="2"/>
              </a:rPr>
              <a:t></a:t>
            </a:r>
            <a:r>
              <a:rPr lang="en-US" altLang="zh-CN" dirty="0"/>
              <a:t> E</a:t>
            </a:r>
            <a:r>
              <a:rPr lang="en-US" altLang="zh-CN" baseline="-25000" dirty="0"/>
              <a:t>1</a:t>
            </a:r>
            <a:r>
              <a:rPr lang="en-US" altLang="zh-CN" dirty="0"/>
              <a:t> (E</a:t>
            </a:r>
            <a:r>
              <a:rPr lang="en-US" altLang="zh-CN" baseline="-25000" dirty="0"/>
              <a:t>2</a:t>
            </a:r>
            <a:r>
              <a:rPr lang="en-US" altLang="zh-CN" dirty="0"/>
              <a:t> ) {E. type = if E</a:t>
            </a:r>
            <a:r>
              <a:rPr lang="en-US" altLang="zh-CN" baseline="-25000" dirty="0"/>
              <a:t>2</a:t>
            </a:r>
            <a:r>
              <a:rPr lang="en-US" altLang="zh-CN" dirty="0"/>
              <a:t> . type == s and</a:t>
            </a:r>
            <a:endParaRPr lang="en-US" altLang="zh-CN" dirty="0"/>
          </a:p>
          <a:p>
            <a:pPr marL="0" indent="0">
              <a:buNone/>
            </a:pPr>
            <a:r>
              <a:rPr lang="en-US" altLang="zh-CN" dirty="0"/>
              <a:t>			 </a:t>
            </a:r>
            <a:r>
              <a:rPr lang="en-US" altLang="zh-CN" dirty="0" smtClean="0"/>
              <a:t>         E</a:t>
            </a:r>
            <a:r>
              <a:rPr lang="en-US" altLang="zh-CN" baseline="-25000" dirty="0"/>
              <a:t>1</a:t>
            </a:r>
            <a:r>
              <a:rPr lang="en-US" altLang="zh-CN" dirty="0"/>
              <a:t>. type == s </a:t>
            </a:r>
            <a:r>
              <a:rPr lang="en-US" altLang="zh-CN" dirty="0">
                <a:sym typeface="Symbol" panose="05050102010706020507" pitchFamily="18" charset="2"/>
              </a:rPr>
              <a:t></a:t>
            </a:r>
            <a:r>
              <a:rPr lang="en-US" altLang="zh-CN" dirty="0"/>
              <a:t> t  then t </a:t>
            </a:r>
            <a:endParaRPr lang="en-US" altLang="zh-CN" dirty="0"/>
          </a:p>
          <a:p>
            <a:pPr marL="0" indent="0">
              <a:buNone/>
            </a:pPr>
            <a:r>
              <a:rPr lang="en-US" altLang="zh-CN" dirty="0"/>
              <a:t>			</a:t>
            </a:r>
            <a:r>
              <a:rPr lang="en-US" altLang="zh-CN" dirty="0" smtClean="0"/>
              <a:t>       else </a:t>
            </a:r>
            <a:r>
              <a:rPr lang="en-US" altLang="zh-CN" dirty="0" err="1"/>
              <a:t>type_error</a:t>
            </a:r>
            <a:r>
              <a:rPr lang="en-US" altLang="zh-CN" dirty="0"/>
              <a:t> }</a:t>
            </a:r>
            <a:endParaRPr lang="en-US" altLang="zh-CN" dirty="0"/>
          </a:p>
          <a:p>
            <a:pPr marL="0" indent="0">
              <a:buNone/>
            </a:pPr>
            <a:endParaRPr lang="en-US" altLang="zh-CN" dirty="0"/>
          </a:p>
          <a:p>
            <a:pPr marL="0" indent="0">
              <a:buNone/>
            </a:pP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32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632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32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32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zh-CN" altLang="en-US" dirty="0"/>
              <a:t>类型</a:t>
            </a:r>
            <a:r>
              <a:rPr lang="zh-CN" altLang="en-US" dirty="0" smtClean="0"/>
              <a:t>检查 </a:t>
            </a:r>
            <a:r>
              <a:rPr lang="en-US" altLang="zh-CN" dirty="0" smtClean="0"/>
              <a:t>– </a:t>
            </a:r>
            <a:r>
              <a:rPr lang="zh-CN" altLang="en-US" dirty="0" smtClean="0"/>
              <a:t>语句</a:t>
            </a:r>
            <a:endParaRPr lang="zh-CN" altLang="en-US" dirty="0" smtClean="0"/>
          </a:p>
        </p:txBody>
      </p:sp>
      <p:sp>
        <p:nvSpPr>
          <p:cNvPr id="59395" name="Rectangle 3"/>
          <p:cNvSpPr>
            <a:spLocks noGrp="1" noChangeArrowheads="1"/>
          </p:cNvSpPr>
          <p:nvPr>
            <p:ph type="body" idx="1"/>
          </p:nvPr>
        </p:nvSpPr>
        <p:spPr/>
        <p:txBody>
          <a:bodyPr/>
          <a:lstStyle/>
          <a:p>
            <a:pPr marL="0" indent="0">
              <a:buNone/>
            </a:pPr>
            <a:r>
              <a:rPr lang="en-US" altLang="zh-CN" dirty="0" smtClean="0"/>
              <a:t>S </a:t>
            </a:r>
            <a:r>
              <a:rPr lang="en-US" altLang="zh-CN" dirty="0" smtClean="0">
                <a:sym typeface="Symbol" panose="05050102010706020507" pitchFamily="18" charset="2"/>
              </a:rPr>
              <a:t></a:t>
            </a:r>
            <a:r>
              <a:rPr lang="en-US" altLang="zh-CN" dirty="0" smtClean="0"/>
              <a:t> id := E 	{ if (</a:t>
            </a:r>
            <a:r>
              <a:rPr lang="en-US" altLang="zh-CN" dirty="0" err="1" smtClean="0"/>
              <a:t>id.type</a:t>
            </a:r>
            <a:r>
              <a:rPr lang="en-US" altLang="zh-CN" dirty="0" smtClean="0"/>
              <a:t> == </a:t>
            </a:r>
            <a:r>
              <a:rPr lang="en-US" altLang="zh-CN" dirty="0" err="1" smtClean="0"/>
              <a:t>E.type</a:t>
            </a:r>
            <a:r>
              <a:rPr lang="en-US" altLang="zh-CN" dirty="0" smtClean="0"/>
              <a:t> &amp;&amp; </a:t>
            </a:r>
            <a:r>
              <a:rPr lang="en-US" altLang="zh-CN" dirty="0" err="1" smtClean="0"/>
              <a:t>E.type</a:t>
            </a:r>
            <a:r>
              <a:rPr lang="en-US" altLang="zh-CN" dirty="0" smtClean="0"/>
              <a:t> </a:t>
            </a:r>
            <a:r>
              <a:rPr lang="en-US" altLang="zh-CN" dirty="0" smtClean="0">
                <a:sym typeface="Symbol" panose="05050102010706020507" pitchFamily="18" charset="2"/>
              </a:rPr>
              <a:t> 				</a:t>
            </a:r>
            <a:r>
              <a:rPr lang="en-US" altLang="zh-CN" dirty="0" smtClean="0"/>
              <a:t>{</a:t>
            </a:r>
            <a:r>
              <a:rPr lang="en-US" altLang="zh-CN" dirty="0" err="1" smtClean="0"/>
              <a:t>boolean</a:t>
            </a:r>
            <a:r>
              <a:rPr lang="en-US" altLang="zh-CN" dirty="0" smtClean="0"/>
              <a:t>, integer}) </a:t>
            </a:r>
            <a:r>
              <a:rPr lang="en-US" altLang="zh-CN" dirty="0" err="1" smtClean="0"/>
              <a:t>S.type</a:t>
            </a:r>
            <a:r>
              <a:rPr lang="en-US" altLang="zh-CN" dirty="0" smtClean="0"/>
              <a:t> = void;</a:t>
            </a:r>
            <a:endParaRPr lang="en-US" altLang="zh-CN" dirty="0" smtClean="0"/>
          </a:p>
          <a:p>
            <a:pPr marL="0" indent="0">
              <a:buNone/>
            </a:pPr>
            <a:r>
              <a:rPr lang="en-US" altLang="zh-CN" dirty="0" smtClean="0"/>
              <a:t>		</a:t>
            </a:r>
            <a:r>
              <a:rPr lang="en-US" altLang="zh-CN" dirty="0"/>
              <a:t> </a:t>
            </a:r>
            <a:r>
              <a:rPr lang="en-US" altLang="zh-CN" dirty="0" smtClean="0"/>
              <a:t>  else </a:t>
            </a:r>
            <a:r>
              <a:rPr lang="en-US" altLang="zh-CN" dirty="0" err="1" smtClean="0"/>
              <a:t>S.type</a:t>
            </a:r>
            <a:r>
              <a:rPr lang="en-US" altLang="zh-CN" dirty="0" smtClean="0"/>
              <a:t> = </a:t>
            </a:r>
            <a:r>
              <a:rPr lang="en-US" altLang="zh-CN" dirty="0" err="1" smtClean="0"/>
              <a:t>type_error</a:t>
            </a:r>
            <a:r>
              <a:rPr lang="en-US" altLang="zh-CN" dirty="0" smtClean="0"/>
              <a:t>;} </a:t>
            </a:r>
            <a:endParaRPr lang="en-US" altLang="zh-CN" dirty="0" smtClean="0"/>
          </a:p>
          <a:p>
            <a:pPr marL="0" indent="0">
              <a:buNone/>
            </a:pPr>
            <a:endParaRPr lang="en-US" altLang="zh-CN" dirty="0"/>
          </a:p>
          <a:p>
            <a:pPr marL="0" indent="0">
              <a:buNone/>
            </a:pPr>
            <a:r>
              <a:rPr lang="en-US" altLang="zh-CN" dirty="0"/>
              <a:t>S </a:t>
            </a:r>
            <a:r>
              <a:rPr lang="en-US" altLang="zh-CN" dirty="0">
                <a:sym typeface="Symbol" panose="05050102010706020507" pitchFamily="18" charset="2"/>
              </a:rPr>
              <a:t></a:t>
            </a:r>
            <a:r>
              <a:rPr lang="en-US" altLang="zh-CN" dirty="0"/>
              <a:t> if E then S</a:t>
            </a:r>
            <a:r>
              <a:rPr lang="en-US" altLang="zh-CN" baseline="-25000" dirty="0"/>
              <a:t>1</a:t>
            </a:r>
            <a:r>
              <a:rPr lang="en-US" altLang="zh-CN" dirty="0"/>
              <a:t> </a:t>
            </a:r>
            <a:r>
              <a:rPr lang="en-US" altLang="zh-CN" dirty="0" smtClean="0"/>
              <a:t>	{</a:t>
            </a:r>
            <a:r>
              <a:rPr lang="en-US" altLang="zh-CN" dirty="0"/>
              <a:t>S. type = if E. type == </a:t>
            </a:r>
            <a:r>
              <a:rPr lang="en-US" altLang="zh-CN" dirty="0" err="1"/>
              <a:t>boolean</a:t>
            </a:r>
            <a:endParaRPr lang="en-US" altLang="zh-CN" dirty="0"/>
          </a:p>
          <a:p>
            <a:pPr marL="0" indent="0">
              <a:buNone/>
            </a:pPr>
            <a:r>
              <a:rPr lang="en-US" altLang="zh-CN" dirty="0"/>
              <a:t>		</a:t>
            </a:r>
            <a:r>
              <a:rPr lang="en-US" altLang="zh-CN" dirty="0" smtClean="0"/>
              <a:t>	      then S</a:t>
            </a:r>
            <a:r>
              <a:rPr lang="en-US" altLang="zh-CN" baseline="-25000" dirty="0" smtClean="0"/>
              <a:t>1</a:t>
            </a:r>
            <a:r>
              <a:rPr lang="en-US" altLang="zh-CN" dirty="0" smtClean="0"/>
              <a:t>.type  else </a:t>
            </a:r>
            <a:r>
              <a:rPr lang="en-US" altLang="zh-CN" dirty="0" err="1"/>
              <a:t>type_error</a:t>
            </a:r>
            <a:r>
              <a:rPr lang="en-US" altLang="zh-CN" dirty="0"/>
              <a:t> }</a:t>
            </a:r>
            <a:endParaRPr lang="en-US" altLang="zh-CN" dirty="0"/>
          </a:p>
          <a:p>
            <a:pPr marL="0" indent="0">
              <a:buNone/>
            </a:pP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9395">
                                            <p:txEl>
                                              <p:pRg st="3" end="3"/>
                                            </p:txEl>
                                          </p:spTgt>
                                        </p:tgtEl>
                                        <p:attrNameLst>
                                          <p:attrName>style.visibility</p:attrName>
                                        </p:attrNameLst>
                                      </p:cBhvr>
                                      <p:to>
                                        <p:strVal val="visible"/>
                                      </p:to>
                                    </p:set>
                                    <p:animEffect transition="in" filter="dissolve">
                                      <p:cBhvr>
                                        <p:cTn id="7" dur="500"/>
                                        <p:tgtEl>
                                          <p:spTgt spid="59395">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9395">
                                            <p:txEl>
                                              <p:pRg st="4" end="4"/>
                                            </p:txEl>
                                          </p:spTgt>
                                        </p:tgtEl>
                                        <p:attrNameLst>
                                          <p:attrName>style.visibility</p:attrName>
                                        </p:attrNameLst>
                                      </p:cBhvr>
                                      <p:to>
                                        <p:strVal val="visible"/>
                                      </p:to>
                                    </p:set>
                                    <p:animEffect transition="in" filter="dissolve">
                                      <p:cBhvr>
                                        <p:cTn id="10" dur="500"/>
                                        <p:tgtEl>
                                          <p:spTgt spid="593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zh-CN" altLang="en-US" dirty="0"/>
              <a:t>类型检查 </a:t>
            </a:r>
            <a:r>
              <a:rPr lang="en-US" altLang="zh-CN" dirty="0"/>
              <a:t>– </a:t>
            </a:r>
            <a:r>
              <a:rPr lang="zh-CN" altLang="en-US" dirty="0"/>
              <a:t>语句</a:t>
            </a:r>
            <a:endParaRPr lang="zh-CN" altLang="en-US" dirty="0" smtClean="0"/>
          </a:p>
        </p:txBody>
      </p:sp>
      <p:sp>
        <p:nvSpPr>
          <p:cNvPr id="61443" name="Rectangle 3"/>
          <p:cNvSpPr>
            <a:spLocks noGrp="1" noChangeArrowheads="1"/>
          </p:cNvSpPr>
          <p:nvPr>
            <p:ph type="body" idx="1"/>
          </p:nvPr>
        </p:nvSpPr>
        <p:spPr/>
        <p:txBody>
          <a:bodyPr>
            <a:normAutofit/>
          </a:bodyPr>
          <a:lstStyle/>
          <a:p>
            <a:pPr marL="0" indent="0">
              <a:buNone/>
            </a:pPr>
            <a:r>
              <a:rPr lang="en-US" altLang="zh-CN" dirty="0" smtClean="0"/>
              <a:t>S </a:t>
            </a:r>
            <a:r>
              <a:rPr lang="en-US" altLang="zh-CN" dirty="0" smtClean="0">
                <a:sym typeface="Symbol" panose="05050102010706020507" pitchFamily="18" charset="2"/>
              </a:rPr>
              <a:t></a:t>
            </a:r>
            <a:r>
              <a:rPr lang="en-US" altLang="zh-CN" dirty="0" smtClean="0"/>
              <a:t> while E do S</a:t>
            </a:r>
            <a:r>
              <a:rPr lang="en-US" altLang="zh-CN" baseline="-25000" dirty="0" smtClean="0"/>
              <a:t>1</a:t>
            </a:r>
            <a:r>
              <a:rPr lang="en-US" altLang="zh-CN" dirty="0" smtClean="0"/>
              <a:t>	</a:t>
            </a:r>
            <a:endParaRPr lang="en-US" altLang="zh-CN" dirty="0" smtClean="0"/>
          </a:p>
          <a:p>
            <a:pPr marL="0" indent="0">
              <a:buNone/>
            </a:pPr>
            <a:r>
              <a:rPr lang="en-US" altLang="zh-CN" dirty="0" smtClean="0"/>
              <a:t>	{</a:t>
            </a:r>
            <a:r>
              <a:rPr lang="en-US" altLang="zh-CN" dirty="0" err="1" smtClean="0"/>
              <a:t>S.type</a:t>
            </a:r>
            <a:r>
              <a:rPr lang="en-US" altLang="zh-CN" dirty="0" smtClean="0"/>
              <a:t> = if </a:t>
            </a:r>
            <a:r>
              <a:rPr lang="en-US" altLang="zh-CN" dirty="0" err="1" smtClean="0"/>
              <a:t>E.type</a:t>
            </a:r>
            <a:r>
              <a:rPr lang="en-US" altLang="zh-CN" dirty="0" smtClean="0"/>
              <a:t> == </a:t>
            </a:r>
            <a:r>
              <a:rPr lang="en-US" altLang="zh-CN" dirty="0" err="1" smtClean="0"/>
              <a:t>boolean</a:t>
            </a:r>
            <a:r>
              <a:rPr lang="en-US" altLang="zh-CN" dirty="0" smtClean="0"/>
              <a:t> then S</a:t>
            </a:r>
            <a:r>
              <a:rPr lang="en-US" altLang="zh-CN" baseline="-25000" dirty="0"/>
              <a:t>1</a:t>
            </a:r>
            <a:r>
              <a:rPr lang="en-US" altLang="zh-CN" dirty="0" smtClean="0"/>
              <a:t>. type</a:t>
            </a:r>
            <a:endParaRPr lang="en-US" altLang="zh-CN" dirty="0" smtClean="0"/>
          </a:p>
          <a:p>
            <a:pPr marL="0" indent="0">
              <a:buNone/>
            </a:pPr>
            <a:r>
              <a:rPr lang="en-US" altLang="zh-CN" dirty="0" smtClean="0"/>
              <a:t>		     else </a:t>
            </a:r>
            <a:r>
              <a:rPr lang="en-US" altLang="zh-CN" dirty="0" err="1" smtClean="0"/>
              <a:t>type_error</a:t>
            </a:r>
            <a:r>
              <a:rPr lang="en-US" altLang="zh-CN" dirty="0" smtClean="0"/>
              <a:t> }</a:t>
            </a:r>
            <a:endParaRPr lang="en-US" altLang="zh-CN" dirty="0" smtClean="0"/>
          </a:p>
          <a:p>
            <a:pPr marL="0" indent="0">
              <a:buNone/>
            </a:pPr>
            <a:endParaRPr lang="en-US" altLang="zh-CN" dirty="0"/>
          </a:p>
          <a:p>
            <a:pPr marL="0" indent="0">
              <a:buNone/>
            </a:pPr>
            <a:r>
              <a:rPr lang="en-US" altLang="zh-CN" dirty="0"/>
              <a:t>S </a:t>
            </a:r>
            <a:r>
              <a:rPr lang="en-US" altLang="zh-CN" dirty="0">
                <a:sym typeface="Symbol" panose="05050102010706020507" pitchFamily="18" charset="2"/>
              </a:rPr>
              <a:t></a:t>
            </a:r>
            <a:r>
              <a:rPr lang="en-US" altLang="zh-CN" dirty="0"/>
              <a:t> S</a:t>
            </a:r>
            <a:r>
              <a:rPr lang="en-US" altLang="zh-CN" baseline="-25000" dirty="0"/>
              <a:t>1</a:t>
            </a:r>
            <a:r>
              <a:rPr lang="en-US" altLang="zh-CN" dirty="0"/>
              <a:t>; S</a:t>
            </a:r>
            <a:r>
              <a:rPr lang="en-US" altLang="zh-CN" baseline="-25000" dirty="0"/>
              <a:t>2</a:t>
            </a:r>
            <a:r>
              <a:rPr lang="en-US" altLang="zh-CN" dirty="0"/>
              <a:t>	</a:t>
            </a:r>
            <a:endParaRPr lang="en-US" altLang="zh-CN" dirty="0"/>
          </a:p>
          <a:p>
            <a:pPr marL="0" indent="0">
              <a:buNone/>
            </a:pPr>
            <a:r>
              <a:rPr lang="en-US" altLang="zh-CN" dirty="0"/>
              <a:t>	{S. type = if S</a:t>
            </a:r>
            <a:r>
              <a:rPr lang="en-US" altLang="zh-CN" baseline="-25000" dirty="0"/>
              <a:t>1</a:t>
            </a:r>
            <a:r>
              <a:rPr lang="en-US" altLang="zh-CN" dirty="0"/>
              <a:t>. type == void  and</a:t>
            </a:r>
            <a:endParaRPr lang="en-US" altLang="zh-CN" dirty="0"/>
          </a:p>
          <a:p>
            <a:pPr marL="0" indent="0">
              <a:buNone/>
            </a:pPr>
            <a:r>
              <a:rPr lang="en-US" altLang="zh-CN" dirty="0"/>
              <a:t>			S</a:t>
            </a:r>
            <a:r>
              <a:rPr lang="en-US" altLang="zh-CN" baseline="-25000" dirty="0"/>
              <a:t>2</a:t>
            </a:r>
            <a:r>
              <a:rPr lang="en-US" altLang="zh-CN" dirty="0"/>
              <a:t>. type == void  then  void</a:t>
            </a:r>
            <a:endParaRPr lang="en-US" altLang="zh-CN" dirty="0"/>
          </a:p>
          <a:p>
            <a:pPr marL="0" indent="0">
              <a:buNone/>
            </a:pPr>
            <a:r>
              <a:rPr lang="en-US" altLang="zh-CN" dirty="0"/>
              <a:t>		</a:t>
            </a:r>
            <a:r>
              <a:rPr lang="en-US" altLang="zh-CN" dirty="0" smtClean="0"/>
              <a:t>      else </a:t>
            </a:r>
            <a:r>
              <a:rPr lang="en-US" altLang="zh-CN" dirty="0" err="1"/>
              <a:t>type_error</a:t>
            </a:r>
            <a:r>
              <a:rPr lang="en-US" altLang="zh-CN" dirty="0"/>
              <a:t> }</a:t>
            </a:r>
            <a:endParaRPr lang="en-US" altLang="zh-CN" dirty="0"/>
          </a:p>
          <a:p>
            <a:pPr marL="0" indent="0">
              <a:buNone/>
            </a:pPr>
            <a:endParaRPr lang="en-US" altLang="zh-CN" dirty="0" smtClean="0"/>
          </a:p>
          <a:p>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1443">
                                            <p:txEl>
                                              <p:pRg st="4" end="4"/>
                                            </p:txEl>
                                          </p:spTgt>
                                        </p:tgtEl>
                                        <p:attrNameLst>
                                          <p:attrName>style.visibility</p:attrName>
                                        </p:attrNameLst>
                                      </p:cBhvr>
                                      <p:to>
                                        <p:strVal val="visible"/>
                                      </p:to>
                                    </p:set>
                                    <p:animEffect transition="in" filter="dissolve">
                                      <p:cBhvr>
                                        <p:cTn id="7" dur="500"/>
                                        <p:tgtEl>
                                          <p:spTgt spid="61443">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1443">
                                            <p:txEl>
                                              <p:pRg st="5" end="5"/>
                                            </p:txEl>
                                          </p:spTgt>
                                        </p:tgtEl>
                                        <p:attrNameLst>
                                          <p:attrName>style.visibility</p:attrName>
                                        </p:attrNameLst>
                                      </p:cBhvr>
                                      <p:to>
                                        <p:strVal val="visible"/>
                                      </p:to>
                                    </p:set>
                                    <p:animEffect transition="in" filter="dissolve">
                                      <p:cBhvr>
                                        <p:cTn id="10" dur="500"/>
                                        <p:tgtEl>
                                          <p:spTgt spid="61443">
                                            <p:txEl>
                                              <p:pRg st="5" end="5"/>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61443">
                                            <p:txEl>
                                              <p:pRg st="6" end="6"/>
                                            </p:txEl>
                                          </p:spTgt>
                                        </p:tgtEl>
                                        <p:attrNameLst>
                                          <p:attrName>style.visibility</p:attrName>
                                        </p:attrNameLst>
                                      </p:cBhvr>
                                      <p:to>
                                        <p:strVal val="visible"/>
                                      </p:to>
                                    </p:set>
                                    <p:animEffect transition="in" filter="dissolve">
                                      <p:cBhvr>
                                        <p:cTn id="13" dur="500"/>
                                        <p:tgtEl>
                                          <p:spTgt spid="61443">
                                            <p:txEl>
                                              <p:pRg st="6" end="6"/>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61443">
                                            <p:txEl>
                                              <p:pRg st="7" end="7"/>
                                            </p:txEl>
                                          </p:spTgt>
                                        </p:tgtEl>
                                        <p:attrNameLst>
                                          <p:attrName>style.visibility</p:attrName>
                                        </p:attrNameLst>
                                      </p:cBhvr>
                                      <p:to>
                                        <p:strVal val="visible"/>
                                      </p:to>
                                    </p:set>
                                    <p:animEffect transition="in" filter="dissolve">
                                      <p:cBhvr>
                                        <p:cTn id="16" dur="500"/>
                                        <p:tgtEl>
                                          <p:spTgt spid="614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zh-CN" altLang="en-US" dirty="0"/>
              <a:t>类型</a:t>
            </a:r>
            <a:r>
              <a:rPr lang="zh-CN" altLang="en-US" dirty="0" smtClean="0"/>
              <a:t>检查 </a:t>
            </a:r>
            <a:r>
              <a:rPr lang="en-US" altLang="zh-CN" dirty="0" smtClean="0"/>
              <a:t>– </a:t>
            </a:r>
            <a:r>
              <a:rPr lang="zh-CN" altLang="en-US" dirty="0" smtClean="0"/>
              <a:t>程序</a:t>
            </a:r>
            <a:endParaRPr lang="zh-CN" altLang="en-US" dirty="0" smtClean="0"/>
          </a:p>
        </p:txBody>
      </p:sp>
      <p:sp>
        <p:nvSpPr>
          <p:cNvPr id="63491" name="Rectangle 3"/>
          <p:cNvSpPr>
            <a:spLocks noGrp="1" noChangeArrowheads="1"/>
          </p:cNvSpPr>
          <p:nvPr>
            <p:ph type="body" idx="1"/>
          </p:nvPr>
        </p:nvSpPr>
        <p:spPr/>
        <p:txBody>
          <a:bodyPr/>
          <a:lstStyle/>
          <a:p>
            <a:pPr marL="0" indent="0">
              <a:buNone/>
            </a:pPr>
            <a:r>
              <a:rPr lang="en-US" altLang="zh-CN" dirty="0" smtClean="0"/>
              <a:t>P </a:t>
            </a:r>
            <a:r>
              <a:rPr lang="en-US" altLang="zh-CN" dirty="0" smtClean="0">
                <a:sym typeface="Symbol" panose="05050102010706020507" pitchFamily="18" charset="2"/>
              </a:rPr>
              <a:t></a:t>
            </a:r>
            <a:r>
              <a:rPr lang="en-US" altLang="zh-CN" dirty="0" smtClean="0"/>
              <a:t> D; S 	{P. type = if S. type == void  then  void</a:t>
            </a:r>
            <a:endParaRPr lang="en-US" altLang="zh-CN" dirty="0" smtClean="0"/>
          </a:p>
          <a:p>
            <a:pPr marL="0" indent="0">
              <a:buNone/>
            </a:pPr>
            <a:r>
              <a:rPr lang="en-US" altLang="zh-CN" dirty="0" smtClean="0"/>
              <a:t>			      else </a:t>
            </a:r>
            <a:r>
              <a:rPr lang="en-US" altLang="zh-CN" dirty="0" err="1" smtClean="0"/>
              <a:t>type_error</a:t>
            </a:r>
            <a:r>
              <a:rPr lang="en-US" altLang="zh-CN" dirty="0" smtClean="0"/>
              <a:t> }</a:t>
            </a:r>
            <a:endParaRPr lang="en-US" altLang="zh-CN" dirty="0" smtClean="0"/>
          </a:p>
          <a:p>
            <a:endParaRPr lang="en-US" altLang="zh-CN" dirty="0" smtClean="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smtClean="0"/>
              <a:t>类型转换</a:t>
            </a:r>
            <a:endParaRPr lang="zh-CN" altLang="en-US" smtClean="0"/>
          </a:p>
        </p:txBody>
      </p:sp>
      <p:sp>
        <p:nvSpPr>
          <p:cNvPr id="47107" name="内容占位符 2"/>
          <p:cNvSpPr>
            <a:spLocks noGrp="1"/>
          </p:cNvSpPr>
          <p:nvPr>
            <p:ph idx="1"/>
          </p:nvPr>
        </p:nvSpPr>
        <p:spPr/>
        <p:txBody>
          <a:bodyPr/>
          <a:lstStyle/>
          <a:p>
            <a:r>
              <a:rPr lang="zh-CN" altLang="en-US" dirty="0" smtClean="0"/>
              <a:t>在某些运算时，编译器需要把运算分量进行必要的转换</a:t>
            </a:r>
            <a:endParaRPr lang="en-US" altLang="zh-CN" dirty="0" smtClean="0"/>
          </a:p>
          <a:p>
            <a:r>
              <a:rPr lang="zh-CN" altLang="en-US" dirty="0" smtClean="0"/>
              <a:t>例：</a:t>
            </a:r>
            <a:r>
              <a:rPr lang="en-US" altLang="zh-CN" dirty="0" smtClean="0"/>
              <a:t>x + </a:t>
            </a:r>
            <a:r>
              <a:rPr lang="en-US" altLang="zh-CN" dirty="0" err="1" smtClean="0"/>
              <a:t>i</a:t>
            </a:r>
            <a:r>
              <a:rPr lang="zh-CN" altLang="en-US" dirty="0" smtClean="0"/>
              <a:t>，</a:t>
            </a:r>
            <a:r>
              <a:rPr lang="en-US" altLang="zh-CN" dirty="0" smtClean="0"/>
              <a:t>x</a:t>
            </a:r>
            <a:r>
              <a:rPr lang="zh-CN" altLang="en-US" dirty="0" smtClean="0"/>
              <a:t>是浮点数类型而</a:t>
            </a:r>
            <a:r>
              <a:rPr lang="en-US" altLang="zh-CN" dirty="0" err="1" smtClean="0"/>
              <a:t>i</a:t>
            </a:r>
            <a:r>
              <a:rPr lang="zh-CN" altLang="en-US" dirty="0" smtClean="0"/>
              <a:t>是整型</a:t>
            </a:r>
            <a:endParaRPr lang="en-US" altLang="zh-CN" dirty="0" smtClean="0"/>
          </a:p>
          <a:p>
            <a:pPr lvl="1"/>
            <a:r>
              <a:rPr lang="zh-CN" altLang="en-US" dirty="0" smtClean="0"/>
              <a:t>整型和浮点型在计算机中有不同的表示形式，使用不同的机器指令完成整数和浮点数的运算</a:t>
            </a:r>
            <a:endParaRPr lang="en-US" altLang="zh-CN" dirty="0" smtClean="0"/>
          </a:p>
          <a:p>
            <a:pPr lvl="1"/>
            <a:r>
              <a:rPr lang="zh-CN" altLang="en-US" dirty="0" smtClean="0"/>
              <a:t>编译器需要对两个运算分量进行转换，以保证进行加法运算时具有相同的类型</a:t>
            </a:r>
            <a:endParaRPr lang="en-US" altLang="zh-CN" dirty="0" smtClean="0"/>
          </a:p>
          <a:p>
            <a:pPr lvl="1"/>
            <a:r>
              <a:rPr lang="en-US" altLang="zh-CN" dirty="0" smtClean="0"/>
              <a:t>t</a:t>
            </a:r>
            <a:r>
              <a:rPr lang="en-US" altLang="zh-CN" baseline="-25000" dirty="0" smtClean="0"/>
              <a:t>1</a:t>
            </a:r>
            <a:r>
              <a:rPr lang="en-US" altLang="zh-CN" dirty="0" smtClean="0"/>
              <a:t> = (float) </a:t>
            </a:r>
            <a:r>
              <a:rPr lang="en-US" altLang="zh-CN" dirty="0" err="1" smtClean="0"/>
              <a:t>i</a:t>
            </a:r>
            <a:r>
              <a:rPr lang="en-US" altLang="zh-CN" dirty="0" smtClean="0"/>
              <a:t> ;    t</a:t>
            </a:r>
            <a:r>
              <a:rPr lang="en-US" altLang="zh-CN" baseline="-25000" dirty="0"/>
              <a:t>2</a:t>
            </a:r>
            <a:r>
              <a:rPr lang="en-US" altLang="zh-CN" dirty="0" smtClean="0"/>
              <a:t> = x </a:t>
            </a:r>
            <a:r>
              <a:rPr lang="en-US" altLang="zh-CN" b="1" dirty="0" smtClean="0"/>
              <a:t>float+</a:t>
            </a:r>
            <a:r>
              <a:rPr lang="en-US" altLang="zh-CN" dirty="0" smtClean="0"/>
              <a:t> t</a:t>
            </a:r>
            <a:r>
              <a:rPr lang="en-US" altLang="zh-CN" baseline="-25000" dirty="0"/>
              <a:t>1</a:t>
            </a:r>
            <a:endParaRPr lang="en-US" altLang="zh-CN" baseline="-25000"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smtClean="0"/>
              <a:t>类型转换</a:t>
            </a:r>
            <a:endParaRPr lang="zh-CN" altLang="en-US" smtClean="0"/>
          </a:p>
        </p:txBody>
      </p:sp>
      <p:sp>
        <p:nvSpPr>
          <p:cNvPr id="47107" name="内容占位符 2"/>
          <p:cNvSpPr>
            <a:spLocks noGrp="1"/>
          </p:cNvSpPr>
          <p:nvPr>
            <p:ph idx="1"/>
          </p:nvPr>
        </p:nvSpPr>
        <p:spPr>
          <a:xfrm>
            <a:off x="628650" y="1594338"/>
            <a:ext cx="7886700" cy="4582625"/>
          </a:xfrm>
        </p:spPr>
        <p:txBody>
          <a:bodyPr>
            <a:normAutofit/>
          </a:bodyPr>
          <a:lstStyle/>
          <a:p>
            <a:pPr marL="0" lvl="0" indent="0">
              <a:buNone/>
            </a:pPr>
            <a:r>
              <a:rPr lang="en-US" altLang="zh-CN" sz="2400" dirty="0">
                <a:solidFill>
                  <a:prstClr val="black"/>
                </a:solidFill>
              </a:rPr>
              <a:t>E </a:t>
            </a:r>
            <a:r>
              <a:rPr lang="en-US" altLang="zh-CN" sz="2400" dirty="0">
                <a:solidFill>
                  <a:prstClr val="black"/>
                </a:solidFill>
                <a:sym typeface="Symbol" panose="05050102010706020507" pitchFamily="18" charset="2"/>
              </a:rPr>
              <a:t></a:t>
            </a:r>
            <a:r>
              <a:rPr lang="en-US" altLang="zh-CN" sz="2400" dirty="0">
                <a:solidFill>
                  <a:prstClr val="black"/>
                </a:solidFill>
              </a:rPr>
              <a:t> E</a:t>
            </a:r>
            <a:r>
              <a:rPr lang="en-US" altLang="zh-CN" sz="2400" baseline="-25000" dirty="0">
                <a:solidFill>
                  <a:prstClr val="black"/>
                </a:solidFill>
              </a:rPr>
              <a:t>1</a:t>
            </a:r>
            <a:r>
              <a:rPr lang="en-US" altLang="zh-CN" sz="2400" dirty="0">
                <a:solidFill>
                  <a:prstClr val="black"/>
                </a:solidFill>
              </a:rPr>
              <a:t> op E</a:t>
            </a:r>
            <a:r>
              <a:rPr lang="en-US" altLang="zh-CN" sz="2400" baseline="-25000" dirty="0">
                <a:solidFill>
                  <a:prstClr val="black"/>
                </a:solidFill>
              </a:rPr>
              <a:t>2</a:t>
            </a:r>
            <a:endParaRPr lang="en-US" altLang="zh-CN" sz="2400" baseline="-25000" dirty="0">
              <a:solidFill>
                <a:prstClr val="black"/>
              </a:solidFill>
            </a:endParaRPr>
          </a:p>
          <a:p>
            <a:pPr marL="0" lvl="0" indent="0">
              <a:buNone/>
            </a:pPr>
            <a:r>
              <a:rPr lang="en-US" altLang="zh-CN" sz="2400" dirty="0">
                <a:solidFill>
                  <a:prstClr val="black"/>
                </a:solidFill>
              </a:rPr>
              <a:t>     {</a:t>
            </a:r>
            <a:r>
              <a:rPr lang="en-US" altLang="zh-CN" sz="2400" dirty="0" err="1">
                <a:solidFill>
                  <a:prstClr val="black"/>
                </a:solidFill>
              </a:rPr>
              <a:t>E.type</a:t>
            </a:r>
            <a:r>
              <a:rPr lang="en-US" altLang="zh-CN" sz="2400" dirty="0">
                <a:solidFill>
                  <a:prstClr val="black"/>
                </a:solidFill>
              </a:rPr>
              <a:t>  =	if E</a:t>
            </a:r>
            <a:r>
              <a:rPr lang="en-US" altLang="zh-CN" sz="2400" baseline="-25000" dirty="0">
                <a:solidFill>
                  <a:prstClr val="black"/>
                </a:solidFill>
              </a:rPr>
              <a:t>1</a:t>
            </a:r>
            <a:r>
              <a:rPr lang="en-US" altLang="zh-CN" sz="2400" dirty="0">
                <a:solidFill>
                  <a:prstClr val="black"/>
                </a:solidFill>
              </a:rPr>
              <a:t>.type == integer and E</a:t>
            </a:r>
            <a:r>
              <a:rPr lang="en-US" altLang="zh-CN" sz="2400" baseline="-25000" dirty="0">
                <a:solidFill>
                  <a:prstClr val="black"/>
                </a:solidFill>
              </a:rPr>
              <a:t>2</a:t>
            </a:r>
            <a:r>
              <a:rPr lang="en-US" altLang="zh-CN" sz="2400" dirty="0">
                <a:solidFill>
                  <a:prstClr val="black"/>
                </a:solidFill>
              </a:rPr>
              <a:t>.type == integer</a:t>
            </a:r>
            <a:endParaRPr lang="en-US" altLang="zh-CN" sz="2400" dirty="0">
              <a:solidFill>
                <a:prstClr val="black"/>
              </a:solidFill>
            </a:endParaRPr>
          </a:p>
          <a:p>
            <a:pPr marL="0" lvl="0" indent="0">
              <a:buNone/>
            </a:pPr>
            <a:r>
              <a:rPr lang="en-US" altLang="zh-CN" sz="2400" dirty="0">
                <a:solidFill>
                  <a:prstClr val="black"/>
                </a:solidFill>
              </a:rPr>
              <a:t>				then integer</a:t>
            </a:r>
            <a:endParaRPr lang="en-US" altLang="zh-CN" sz="2400" dirty="0">
              <a:solidFill>
                <a:prstClr val="black"/>
              </a:solidFill>
            </a:endParaRPr>
          </a:p>
          <a:p>
            <a:pPr marL="0" lvl="0" indent="0">
              <a:buNone/>
            </a:pPr>
            <a:r>
              <a:rPr lang="en-US" altLang="zh-CN" sz="2400" dirty="0">
                <a:solidFill>
                  <a:prstClr val="black"/>
                </a:solidFill>
              </a:rPr>
              <a:t>		else if E</a:t>
            </a:r>
            <a:r>
              <a:rPr lang="en-US" altLang="zh-CN" sz="2400" baseline="-25000" dirty="0">
                <a:solidFill>
                  <a:prstClr val="black"/>
                </a:solidFill>
              </a:rPr>
              <a:t>1</a:t>
            </a:r>
            <a:r>
              <a:rPr lang="en-US" altLang="zh-CN" sz="2400" dirty="0">
                <a:solidFill>
                  <a:prstClr val="black"/>
                </a:solidFill>
              </a:rPr>
              <a:t>.type == integer and E</a:t>
            </a:r>
            <a:r>
              <a:rPr lang="en-US" altLang="zh-CN" sz="2400" baseline="-25000" dirty="0">
                <a:solidFill>
                  <a:prstClr val="black"/>
                </a:solidFill>
              </a:rPr>
              <a:t>2</a:t>
            </a:r>
            <a:r>
              <a:rPr lang="en-US" altLang="zh-CN" sz="2400" dirty="0">
                <a:solidFill>
                  <a:prstClr val="black"/>
                </a:solidFill>
              </a:rPr>
              <a:t>.type == </a:t>
            </a:r>
            <a:r>
              <a:rPr lang="en-US" altLang="zh-CN" sz="2400" dirty="0" smtClean="0">
                <a:solidFill>
                  <a:prstClr val="black"/>
                </a:solidFill>
              </a:rPr>
              <a:t>float</a:t>
            </a:r>
            <a:endParaRPr lang="en-US" altLang="zh-CN" sz="2400" dirty="0">
              <a:solidFill>
                <a:prstClr val="black"/>
              </a:solidFill>
            </a:endParaRPr>
          </a:p>
          <a:p>
            <a:pPr marL="0" lvl="0" indent="0">
              <a:buNone/>
            </a:pPr>
            <a:r>
              <a:rPr lang="en-US" altLang="zh-CN" sz="2400" dirty="0">
                <a:solidFill>
                  <a:prstClr val="black"/>
                </a:solidFill>
              </a:rPr>
              <a:t>				then </a:t>
            </a:r>
            <a:r>
              <a:rPr lang="en-US" altLang="zh-CN" sz="2400" dirty="0" smtClean="0">
                <a:solidFill>
                  <a:prstClr val="black"/>
                </a:solidFill>
              </a:rPr>
              <a:t>float</a:t>
            </a:r>
            <a:endParaRPr lang="en-US" altLang="zh-CN" sz="2400" dirty="0">
              <a:solidFill>
                <a:prstClr val="black"/>
              </a:solidFill>
            </a:endParaRPr>
          </a:p>
          <a:p>
            <a:pPr marL="0" lvl="0" indent="0">
              <a:buNone/>
            </a:pPr>
            <a:r>
              <a:rPr lang="en-US" altLang="zh-CN" sz="2400" dirty="0">
                <a:solidFill>
                  <a:prstClr val="black"/>
                </a:solidFill>
              </a:rPr>
              <a:t>		else if E</a:t>
            </a:r>
            <a:r>
              <a:rPr lang="en-US" altLang="zh-CN" sz="2400" baseline="-25000" dirty="0">
                <a:solidFill>
                  <a:prstClr val="black"/>
                </a:solidFill>
              </a:rPr>
              <a:t>1</a:t>
            </a:r>
            <a:r>
              <a:rPr lang="en-US" altLang="zh-CN" sz="2400" dirty="0">
                <a:solidFill>
                  <a:prstClr val="black"/>
                </a:solidFill>
              </a:rPr>
              <a:t>.type == float</a:t>
            </a:r>
            <a:r>
              <a:rPr lang="en-US" altLang="zh-CN" sz="2400" dirty="0" smtClean="0">
                <a:solidFill>
                  <a:prstClr val="black"/>
                </a:solidFill>
              </a:rPr>
              <a:t> </a:t>
            </a:r>
            <a:r>
              <a:rPr lang="en-US" altLang="zh-CN" sz="2400" dirty="0">
                <a:solidFill>
                  <a:prstClr val="black"/>
                </a:solidFill>
              </a:rPr>
              <a:t>and E</a:t>
            </a:r>
            <a:r>
              <a:rPr lang="en-US" altLang="zh-CN" sz="2400" baseline="-25000" dirty="0">
                <a:solidFill>
                  <a:prstClr val="black"/>
                </a:solidFill>
              </a:rPr>
              <a:t>2</a:t>
            </a:r>
            <a:r>
              <a:rPr lang="en-US" altLang="zh-CN" sz="2400" dirty="0">
                <a:solidFill>
                  <a:prstClr val="black"/>
                </a:solidFill>
              </a:rPr>
              <a:t>.type == integer</a:t>
            </a:r>
            <a:endParaRPr lang="en-US" altLang="zh-CN" sz="2400" dirty="0">
              <a:solidFill>
                <a:prstClr val="black"/>
              </a:solidFill>
            </a:endParaRPr>
          </a:p>
          <a:p>
            <a:pPr marL="0" lvl="0" indent="0">
              <a:buNone/>
            </a:pPr>
            <a:r>
              <a:rPr lang="en-US" altLang="zh-CN" sz="2400" dirty="0">
                <a:solidFill>
                  <a:prstClr val="black"/>
                </a:solidFill>
              </a:rPr>
              <a:t>				then float</a:t>
            </a:r>
            <a:endParaRPr lang="en-US" altLang="zh-CN" sz="2400" dirty="0">
              <a:solidFill>
                <a:prstClr val="black"/>
              </a:solidFill>
            </a:endParaRPr>
          </a:p>
          <a:p>
            <a:pPr marL="0" lvl="0" indent="0">
              <a:buNone/>
            </a:pPr>
            <a:r>
              <a:rPr lang="en-US" altLang="zh-CN" sz="2400" dirty="0">
                <a:solidFill>
                  <a:prstClr val="black"/>
                </a:solidFill>
              </a:rPr>
              <a:t>		else if E</a:t>
            </a:r>
            <a:r>
              <a:rPr lang="en-US" altLang="zh-CN" sz="2400" baseline="-25000" dirty="0">
                <a:solidFill>
                  <a:prstClr val="black"/>
                </a:solidFill>
              </a:rPr>
              <a:t>1</a:t>
            </a:r>
            <a:r>
              <a:rPr lang="en-US" altLang="zh-CN" sz="2400" dirty="0">
                <a:solidFill>
                  <a:prstClr val="black"/>
                </a:solidFill>
              </a:rPr>
              <a:t>.type == real and E</a:t>
            </a:r>
            <a:r>
              <a:rPr lang="en-US" altLang="zh-CN" sz="2400" baseline="-25000" dirty="0">
                <a:solidFill>
                  <a:prstClr val="black"/>
                </a:solidFill>
              </a:rPr>
              <a:t>2</a:t>
            </a:r>
            <a:r>
              <a:rPr lang="en-US" altLang="zh-CN" sz="2400" dirty="0">
                <a:solidFill>
                  <a:prstClr val="black"/>
                </a:solidFill>
              </a:rPr>
              <a:t>.type == float</a:t>
            </a:r>
            <a:endParaRPr lang="en-US" altLang="zh-CN" sz="2400" dirty="0">
              <a:solidFill>
                <a:prstClr val="black"/>
              </a:solidFill>
            </a:endParaRPr>
          </a:p>
          <a:p>
            <a:pPr marL="0" lvl="0" indent="0">
              <a:buNone/>
            </a:pPr>
            <a:r>
              <a:rPr lang="en-US" altLang="zh-CN" sz="2400" dirty="0">
                <a:solidFill>
                  <a:prstClr val="black"/>
                </a:solidFill>
              </a:rPr>
              <a:t>				then float</a:t>
            </a:r>
            <a:endParaRPr lang="en-US" altLang="zh-CN" sz="2400" dirty="0">
              <a:solidFill>
                <a:prstClr val="black"/>
              </a:solidFill>
            </a:endParaRPr>
          </a:p>
          <a:p>
            <a:pPr marL="0" lvl="0" indent="0">
              <a:buNone/>
            </a:pPr>
            <a:r>
              <a:rPr lang="en-US" altLang="zh-CN" sz="2400" dirty="0">
                <a:solidFill>
                  <a:prstClr val="black"/>
                </a:solidFill>
              </a:rPr>
              <a:t>		else </a:t>
            </a:r>
            <a:r>
              <a:rPr lang="en-US" altLang="zh-CN" sz="2400" dirty="0" err="1">
                <a:solidFill>
                  <a:prstClr val="black"/>
                </a:solidFill>
              </a:rPr>
              <a:t>type_error</a:t>
            </a:r>
            <a:r>
              <a:rPr lang="en-US" altLang="zh-CN" sz="2400" dirty="0">
                <a:solidFill>
                  <a:prstClr val="black"/>
                </a:solidFill>
              </a:rPr>
              <a:t> } </a:t>
            </a:r>
            <a:endParaRPr lang="en-US" altLang="zh-CN" sz="2400" dirty="0">
              <a:solidFill>
                <a:prstClr val="black"/>
              </a:solidFill>
            </a:endParaRPr>
          </a:p>
          <a:p>
            <a:endParaRPr lang="zh-CN" altLang="en-US" dirty="0" smtClean="0"/>
          </a:p>
        </p:txBody>
      </p:sp>
      <p:sp>
        <p:nvSpPr>
          <p:cNvPr id="4" name="文本框 3"/>
          <p:cNvSpPr txBox="1"/>
          <p:nvPr/>
        </p:nvSpPr>
        <p:spPr>
          <a:xfrm>
            <a:off x="492133" y="6176963"/>
            <a:ext cx="5753498" cy="461665"/>
          </a:xfrm>
          <a:prstGeom prst="rect">
            <a:avLst/>
          </a:prstGeom>
          <a:noFill/>
        </p:spPr>
        <p:txBody>
          <a:bodyPr wrap="none" rtlCol="0">
            <a:spAutoFit/>
          </a:bodyPr>
          <a:lstStyle/>
          <a:p>
            <a:r>
              <a:rPr lang="zh-CN" altLang="en-US" sz="2400" b="1" dirty="0" smtClean="0">
                <a:solidFill>
                  <a:srgbClr val="FF0000"/>
                </a:solidFill>
              </a:rPr>
              <a:t>问题：</a:t>
            </a:r>
            <a:r>
              <a:rPr lang="zh-CN" altLang="en-US" sz="2400" b="1" dirty="0">
                <a:solidFill>
                  <a:srgbClr val="FF0000"/>
                </a:solidFill>
              </a:rPr>
              <a:t>需要转换的类型增多，情况会更多</a:t>
            </a:r>
            <a:endParaRPr lang="zh-CN" altLang="en-US" sz="2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animEffect transition="in" filter="dissolve">
                                      <p:cBhvr>
                                        <p:cTn id="7" dur="500"/>
                                        <p:tgtEl>
                                          <p:spTgt spid="4710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7107">
                                            <p:txEl>
                                              <p:pRg st="2" end="2"/>
                                            </p:txEl>
                                          </p:spTgt>
                                        </p:tgtEl>
                                        <p:attrNameLst>
                                          <p:attrName>style.visibility</p:attrName>
                                        </p:attrNameLst>
                                      </p:cBhvr>
                                      <p:to>
                                        <p:strVal val="visible"/>
                                      </p:to>
                                    </p:set>
                                    <p:animEffect transition="in" filter="dissolve">
                                      <p:cBhvr>
                                        <p:cTn id="12" dur="500"/>
                                        <p:tgtEl>
                                          <p:spTgt spid="471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7107">
                                            <p:txEl>
                                              <p:pRg st="3" end="3"/>
                                            </p:txEl>
                                          </p:spTgt>
                                        </p:tgtEl>
                                        <p:attrNameLst>
                                          <p:attrName>style.visibility</p:attrName>
                                        </p:attrNameLst>
                                      </p:cBhvr>
                                      <p:to>
                                        <p:strVal val="visible"/>
                                      </p:to>
                                    </p:set>
                                    <p:animEffect transition="in" filter="dissolve">
                                      <p:cBhvr>
                                        <p:cTn id="17" dur="500"/>
                                        <p:tgtEl>
                                          <p:spTgt spid="471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7107">
                                            <p:txEl>
                                              <p:pRg st="4" end="4"/>
                                            </p:txEl>
                                          </p:spTgt>
                                        </p:tgtEl>
                                        <p:attrNameLst>
                                          <p:attrName>style.visibility</p:attrName>
                                        </p:attrNameLst>
                                      </p:cBhvr>
                                      <p:to>
                                        <p:strVal val="visible"/>
                                      </p:to>
                                    </p:set>
                                    <p:animEffect transition="in" filter="dissolve">
                                      <p:cBhvr>
                                        <p:cTn id="22" dur="500"/>
                                        <p:tgtEl>
                                          <p:spTgt spid="471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7107">
                                            <p:txEl>
                                              <p:pRg st="5" end="5"/>
                                            </p:txEl>
                                          </p:spTgt>
                                        </p:tgtEl>
                                        <p:attrNameLst>
                                          <p:attrName>style.visibility</p:attrName>
                                        </p:attrNameLst>
                                      </p:cBhvr>
                                      <p:to>
                                        <p:strVal val="visible"/>
                                      </p:to>
                                    </p:set>
                                    <p:animEffect transition="in" filter="dissolve">
                                      <p:cBhvr>
                                        <p:cTn id="27" dur="500"/>
                                        <p:tgtEl>
                                          <p:spTgt spid="471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7107">
                                            <p:txEl>
                                              <p:pRg st="6" end="6"/>
                                            </p:txEl>
                                          </p:spTgt>
                                        </p:tgtEl>
                                        <p:attrNameLst>
                                          <p:attrName>style.visibility</p:attrName>
                                        </p:attrNameLst>
                                      </p:cBhvr>
                                      <p:to>
                                        <p:strVal val="visible"/>
                                      </p:to>
                                    </p:set>
                                    <p:animEffect transition="in" filter="dissolve">
                                      <p:cBhvr>
                                        <p:cTn id="32" dur="500"/>
                                        <p:tgtEl>
                                          <p:spTgt spid="471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7107">
                                            <p:txEl>
                                              <p:pRg st="7" end="7"/>
                                            </p:txEl>
                                          </p:spTgt>
                                        </p:tgtEl>
                                        <p:attrNameLst>
                                          <p:attrName>style.visibility</p:attrName>
                                        </p:attrNameLst>
                                      </p:cBhvr>
                                      <p:to>
                                        <p:strVal val="visible"/>
                                      </p:to>
                                    </p:set>
                                    <p:animEffect transition="in" filter="dissolve">
                                      <p:cBhvr>
                                        <p:cTn id="37" dur="500"/>
                                        <p:tgtEl>
                                          <p:spTgt spid="47107">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47107">
                                            <p:txEl>
                                              <p:pRg st="8" end="8"/>
                                            </p:txEl>
                                          </p:spTgt>
                                        </p:tgtEl>
                                        <p:attrNameLst>
                                          <p:attrName>style.visibility</p:attrName>
                                        </p:attrNameLst>
                                      </p:cBhvr>
                                      <p:to>
                                        <p:strVal val="visible"/>
                                      </p:to>
                                    </p:set>
                                    <p:animEffect transition="in" filter="dissolve">
                                      <p:cBhvr>
                                        <p:cTn id="42" dur="500"/>
                                        <p:tgtEl>
                                          <p:spTgt spid="47107">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47107">
                                            <p:txEl>
                                              <p:pRg st="9" end="9"/>
                                            </p:txEl>
                                          </p:spTgt>
                                        </p:tgtEl>
                                        <p:attrNameLst>
                                          <p:attrName>style.visibility</p:attrName>
                                        </p:attrNameLst>
                                      </p:cBhvr>
                                      <p:to>
                                        <p:strVal val="visible"/>
                                      </p:to>
                                    </p:set>
                                    <p:animEffect transition="in" filter="dissolve">
                                      <p:cBhvr>
                                        <p:cTn id="47" dur="500"/>
                                        <p:tgtEl>
                                          <p:spTgt spid="47107">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dissolve">
                                      <p:cBhvr>
                                        <p:cTn id="5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zh-CN" altLang="en-US" dirty="0" smtClean="0"/>
              <a:t>类型转换</a:t>
            </a:r>
            <a:endParaRPr lang="zh-CN" altLang="en-US" dirty="0" smtClean="0"/>
          </a:p>
        </p:txBody>
      </p:sp>
      <p:sp>
        <p:nvSpPr>
          <p:cNvPr id="48131" name="内容占位符 2"/>
          <p:cNvSpPr>
            <a:spLocks noGrp="1"/>
          </p:cNvSpPr>
          <p:nvPr>
            <p:ph idx="1"/>
          </p:nvPr>
        </p:nvSpPr>
        <p:spPr>
          <a:xfrm>
            <a:off x="628650" y="1535723"/>
            <a:ext cx="7886700" cy="4641240"/>
          </a:xfrm>
        </p:spPr>
        <p:txBody>
          <a:bodyPr>
            <a:normAutofit/>
          </a:bodyPr>
          <a:lstStyle/>
          <a:p>
            <a:r>
              <a:rPr lang="zh-CN" altLang="en-US" dirty="0" smtClean="0"/>
              <a:t>转换原则（给出类型层次结构）</a:t>
            </a:r>
            <a:endParaRPr lang="en-US" altLang="zh-CN" dirty="0" smtClean="0"/>
          </a:p>
          <a:p>
            <a:pPr lvl="1"/>
            <a:r>
              <a:rPr lang="zh-CN" altLang="en-US" dirty="0" smtClean="0"/>
              <a:t>拓宽（</a:t>
            </a:r>
            <a:r>
              <a:rPr lang="en-US" altLang="zh-CN" dirty="0" smtClean="0"/>
              <a:t>widening</a:t>
            </a:r>
            <a:r>
              <a:rPr lang="zh-CN" altLang="en-US" dirty="0" smtClean="0"/>
              <a:t>）：在类型层次结构中位于较低层的类型可以被拓宽为较高层的类型</a:t>
            </a:r>
            <a:endParaRPr lang="en-US" altLang="zh-CN" dirty="0" smtClean="0"/>
          </a:p>
          <a:p>
            <a:pPr lvl="1"/>
            <a:r>
              <a:rPr lang="zh-CN" altLang="en-US" dirty="0" smtClean="0"/>
              <a:t>窄化（</a:t>
            </a:r>
            <a:r>
              <a:rPr lang="en-US" altLang="zh-CN" dirty="0" smtClean="0"/>
              <a:t>narrowing</a:t>
            </a:r>
            <a:r>
              <a:rPr lang="zh-CN" altLang="en-US" dirty="0" smtClean="0"/>
              <a:t>）：存在一条</a:t>
            </a:r>
            <a:r>
              <a:rPr lang="en-US" altLang="zh-CN" dirty="0" smtClean="0"/>
              <a:t>s</a:t>
            </a:r>
            <a:r>
              <a:rPr lang="zh-CN" altLang="en-US" dirty="0" smtClean="0"/>
              <a:t>到</a:t>
            </a:r>
            <a:r>
              <a:rPr lang="en-US" altLang="zh-CN" dirty="0" smtClean="0"/>
              <a:t>t</a:t>
            </a:r>
            <a:r>
              <a:rPr lang="zh-CN" altLang="en-US" dirty="0" smtClean="0"/>
              <a:t>的路径，则可以将类型</a:t>
            </a:r>
            <a:r>
              <a:rPr lang="en-US" altLang="zh-CN" dirty="0" smtClean="0"/>
              <a:t>s</a:t>
            </a:r>
            <a:r>
              <a:rPr lang="zh-CN" altLang="en-US" dirty="0" smtClean="0"/>
              <a:t>窄化为</a:t>
            </a:r>
            <a:r>
              <a:rPr lang="en-US" altLang="zh-CN" dirty="0" smtClean="0"/>
              <a:t>t</a:t>
            </a:r>
            <a:endParaRPr lang="en-US" altLang="zh-CN" dirty="0" smtClean="0"/>
          </a:p>
        </p:txBody>
      </p:sp>
      <p:pic>
        <p:nvPicPr>
          <p:cNvPr id="48132" name="Picture 2"/>
          <p:cNvPicPr>
            <a:picLocks noChangeAspect="1" noChangeArrowheads="1"/>
          </p:cNvPicPr>
          <p:nvPr/>
        </p:nvPicPr>
        <p:blipFill>
          <a:blip r:embed="rId1" cstate="print"/>
          <a:srcRect/>
          <a:stretch>
            <a:fillRect/>
          </a:stretch>
        </p:blipFill>
        <p:spPr bwMode="auto">
          <a:xfrm>
            <a:off x="3295070" y="3106617"/>
            <a:ext cx="5462070" cy="3645876"/>
          </a:xfrm>
          <a:prstGeom prst="rect">
            <a:avLst/>
          </a:prstGeom>
          <a:noFill/>
          <a:ln w="38100" algn="ctr">
            <a:noFill/>
            <a:miter lim="800000"/>
            <a:headEnd/>
            <a:tailEnd/>
          </a:ln>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zh-CN" altLang="en-US" dirty="0" smtClean="0"/>
              <a:t>类型转换</a:t>
            </a:r>
            <a:endParaRPr lang="zh-CN" altLang="en-US" dirty="0" smtClean="0"/>
          </a:p>
        </p:txBody>
      </p:sp>
      <p:sp>
        <p:nvSpPr>
          <p:cNvPr id="48131" name="内容占位符 2"/>
          <p:cNvSpPr>
            <a:spLocks noGrp="1"/>
          </p:cNvSpPr>
          <p:nvPr>
            <p:ph idx="1"/>
          </p:nvPr>
        </p:nvSpPr>
        <p:spPr>
          <a:xfrm>
            <a:off x="628650" y="1858963"/>
            <a:ext cx="7886700" cy="4318000"/>
          </a:xfrm>
        </p:spPr>
        <p:txBody>
          <a:bodyPr>
            <a:normAutofit/>
          </a:bodyPr>
          <a:lstStyle/>
          <a:p>
            <a:r>
              <a:rPr lang="zh-CN" altLang="en-US" dirty="0" smtClean="0"/>
              <a:t>隐式转换：类型转换由编译器自动完成，又称自动类型转换（</a:t>
            </a:r>
            <a:r>
              <a:rPr lang="en-US" altLang="zh-CN" dirty="0" smtClean="0"/>
              <a:t>coercion</a:t>
            </a:r>
            <a:r>
              <a:rPr lang="zh-CN" altLang="en-US" dirty="0" smtClean="0"/>
              <a:t>）</a:t>
            </a:r>
            <a:endParaRPr lang="en-US" altLang="zh-CN" dirty="0" smtClean="0"/>
          </a:p>
          <a:p>
            <a:pPr lvl="1"/>
            <a:r>
              <a:rPr lang="zh-CN" altLang="en-US" dirty="0"/>
              <a:t>很多</a:t>
            </a:r>
            <a:r>
              <a:rPr lang="zh-CN" altLang="en-US" dirty="0" smtClean="0"/>
              <a:t>语言中，自动类型转换仅限于拓宽转换</a:t>
            </a:r>
            <a:endParaRPr lang="en-US" altLang="zh-CN" dirty="0" smtClean="0"/>
          </a:p>
          <a:p>
            <a:endParaRPr lang="en-US" altLang="zh-CN" dirty="0" smtClean="0"/>
          </a:p>
          <a:p>
            <a:r>
              <a:rPr lang="zh-CN" altLang="en-US" dirty="0" smtClean="0"/>
              <a:t>显式转换：需要程序员写出某些代码来引发类型转换，又称强制类型转换（</a:t>
            </a:r>
            <a:r>
              <a:rPr lang="en-US" altLang="zh-CN" dirty="0" smtClean="0"/>
              <a:t>cast</a:t>
            </a:r>
            <a:r>
              <a:rPr lang="zh-CN" altLang="en-US" dirty="0" smtClean="0"/>
              <a:t>）</a:t>
            </a:r>
            <a:endParaRPr lang="zh-CN" alt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20616</Words>
  <Application>WPS Presentation</Application>
  <PresentationFormat>全屏显示(4:3)</PresentationFormat>
  <Paragraphs>1737</Paragraphs>
  <Slides>146</Slides>
  <Notes>69</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146</vt:i4>
      </vt:variant>
    </vt:vector>
  </HeadingPairs>
  <TitlesOfParts>
    <vt:vector size="166" baseType="lpstr">
      <vt:lpstr>Arial</vt:lpstr>
      <vt:lpstr>SimSun</vt:lpstr>
      <vt:lpstr>Wingdings</vt:lpstr>
      <vt:lpstr>PMingLiU</vt:lpstr>
      <vt:lpstr>Times New Roman</vt:lpstr>
      <vt:lpstr>Symbol</vt:lpstr>
      <vt:lpstr>Wingdings 2</vt:lpstr>
      <vt:lpstr>Symbol</vt:lpstr>
      <vt:lpstr>Comic Sans MS</vt:lpstr>
      <vt:lpstr>SimSun</vt:lpstr>
      <vt:lpstr>Songti SC</vt:lpstr>
      <vt:lpstr>Calibri Light</vt:lpstr>
      <vt:lpstr>Helvetica Neue</vt:lpstr>
      <vt:lpstr>Calibri</vt:lpstr>
      <vt:lpstr>微软雅黑</vt:lpstr>
      <vt:lpstr>Heiti SC</vt:lpstr>
      <vt:lpstr/>
      <vt:lpstr>Arial Unicode MS</vt:lpstr>
      <vt:lpstr>PingFang SC</vt:lpstr>
      <vt:lpstr>Office Theme</vt:lpstr>
      <vt:lpstr>中间代码生成</vt:lpstr>
      <vt:lpstr>本章内容</vt:lpstr>
      <vt:lpstr>编译器的前端</vt:lpstr>
      <vt:lpstr>建立组合编译的做法</vt:lpstr>
      <vt:lpstr>中间代码表示及其好处</vt:lpstr>
      <vt:lpstr>抽象语法树回顾</vt:lpstr>
      <vt:lpstr>有向无环图（Directed Acyclic Graph, DAG）</vt:lpstr>
      <vt:lpstr>构造赋值语句语法树/DAG的语法制导定义</vt:lpstr>
      <vt:lpstr>a + a * (b – c) + (b – c) * d的DAG的构造</vt:lpstr>
      <vt:lpstr>三地址代码</vt:lpstr>
      <vt:lpstr>三地址代码</vt:lpstr>
      <vt:lpstr>三地址代码中的“地址”</vt:lpstr>
      <vt:lpstr>本书用的三地址指令</vt:lpstr>
      <vt:lpstr>三地址代码示例</vt:lpstr>
      <vt:lpstr>三地址代码的实现</vt:lpstr>
      <vt:lpstr>四元式表示</vt:lpstr>
      <vt:lpstr>四元式表示</vt:lpstr>
      <vt:lpstr>三元式表示</vt:lpstr>
      <vt:lpstr>三元式表示</vt:lpstr>
      <vt:lpstr>间接三元式</vt:lpstr>
      <vt:lpstr>静态单赋值形式（Static Single Assignment Form, SSA）</vt:lpstr>
      <vt:lpstr>静态单赋值形式（Static Single Assignment Form, SSA）</vt:lpstr>
      <vt:lpstr>静态单赋值形式（Static Single Assignment Form, SSA）</vt:lpstr>
      <vt:lpstr>本章内容</vt:lpstr>
      <vt:lpstr>类型和声明</vt:lpstr>
      <vt:lpstr>类型表达式</vt:lpstr>
      <vt:lpstr>本书中类型表达式的抽象语法</vt:lpstr>
      <vt:lpstr>类型表达式的等价</vt:lpstr>
      <vt:lpstr>类型表达式的结构等价</vt:lpstr>
      <vt:lpstr>类型表达式的名字等价</vt:lpstr>
      <vt:lpstr>类型表达式的名字等价</vt:lpstr>
      <vt:lpstr>类型表达式的名字等价</vt:lpstr>
      <vt:lpstr>类型表示中的环</vt:lpstr>
      <vt:lpstr>类型表示中的环</vt:lpstr>
      <vt:lpstr>类型表达式的等价</vt:lpstr>
      <vt:lpstr>声明语句</vt:lpstr>
      <vt:lpstr>本书的声明语句的文法</vt:lpstr>
      <vt:lpstr>局部变量名的存储布局</vt:lpstr>
      <vt:lpstr>计算数组类型和宽度的翻译方案</vt:lpstr>
      <vt:lpstr>计算数组类型和宽度的翻译方案</vt:lpstr>
      <vt:lpstr>计算数组类型和宽度的翻译方案</vt:lpstr>
      <vt:lpstr>计算数组类型和宽度的翻译方案</vt:lpstr>
      <vt:lpstr>PowerPoint 演示文稿</vt:lpstr>
      <vt:lpstr>声明的序列</vt:lpstr>
      <vt:lpstr>声明的序列</vt:lpstr>
      <vt:lpstr>记录和类</vt:lpstr>
      <vt:lpstr>记录和类中的字段</vt:lpstr>
      <vt:lpstr>记录和类中的字段</vt:lpstr>
      <vt:lpstr>本章内容</vt:lpstr>
      <vt:lpstr>表达式和赋值语句的翻译</vt:lpstr>
      <vt:lpstr>PowerPoint 演示文稿</vt:lpstr>
      <vt:lpstr>增量翻译</vt:lpstr>
      <vt:lpstr>数组引用</vt:lpstr>
      <vt:lpstr>数组元素的地址计算</vt:lpstr>
      <vt:lpstr>数组元素的地址计算</vt:lpstr>
      <vt:lpstr>数组元素的地址计算</vt:lpstr>
      <vt:lpstr>数组元素的地址计算</vt:lpstr>
      <vt:lpstr>数组元素的地址计算</vt:lpstr>
      <vt:lpstr>数组元素的地址计算</vt:lpstr>
      <vt:lpstr>数组引用的翻译</vt:lpstr>
      <vt:lpstr>数组引用生成代码的翻译方案</vt:lpstr>
      <vt:lpstr>例</vt:lpstr>
      <vt:lpstr>PowerPoint 演示文稿</vt:lpstr>
      <vt:lpstr>PowerPoint 演示文稿</vt:lpstr>
      <vt:lpstr>本章内容</vt:lpstr>
      <vt:lpstr>类型检查</vt:lpstr>
      <vt:lpstr>类型在编程语言中的作用</vt:lpstr>
      <vt:lpstr>类型在编程语言中的作用</vt:lpstr>
      <vt:lpstr>类型在编程语言中的作用</vt:lpstr>
      <vt:lpstr>类型在编程语言中的作用</vt:lpstr>
      <vt:lpstr>类型在编程语言中的作用</vt:lpstr>
      <vt:lpstr>类型在编程语言中的作用</vt:lpstr>
      <vt:lpstr>类型在编程语言中的作用</vt:lpstr>
      <vt:lpstr>类型在编程语言中的作用</vt:lpstr>
      <vt:lpstr>类型在编程语言中的作用</vt:lpstr>
      <vt:lpstr>类型系统</vt:lpstr>
      <vt:lpstr>类型系统</vt:lpstr>
      <vt:lpstr>Typing Judgement</vt:lpstr>
      <vt:lpstr>Typing Judgement</vt:lpstr>
      <vt:lpstr>Typing Rules</vt:lpstr>
      <vt:lpstr>Typing Rules</vt:lpstr>
      <vt:lpstr>类型综合和类型推断</vt:lpstr>
      <vt:lpstr>例：一个简单类型检查器</vt:lpstr>
      <vt:lpstr>Typing Rules (for Expressions)</vt:lpstr>
      <vt:lpstr>Typing Rules (for Expressions)</vt:lpstr>
      <vt:lpstr>Typing Rules (for Expressions)</vt:lpstr>
      <vt:lpstr>Typing Rules (for Statements)</vt:lpstr>
      <vt:lpstr>一个简单类型检查器</vt:lpstr>
      <vt:lpstr>类型检查 – 声明语句</vt:lpstr>
      <vt:lpstr>类型检查 – 声明语句</vt:lpstr>
      <vt:lpstr>类型检查 – 表达式</vt:lpstr>
      <vt:lpstr>类型检查 – 表达式</vt:lpstr>
      <vt:lpstr>类型检查 – 语句</vt:lpstr>
      <vt:lpstr>类型检查 – 语句</vt:lpstr>
      <vt:lpstr>类型检查 – 程序</vt:lpstr>
      <vt:lpstr>类型转换</vt:lpstr>
      <vt:lpstr>类型转换</vt:lpstr>
      <vt:lpstr>类型转换</vt:lpstr>
      <vt:lpstr>类型转换</vt:lpstr>
      <vt:lpstr>更通用的类型转换语义规则</vt:lpstr>
      <vt:lpstr>本章内容</vt:lpstr>
      <vt:lpstr>控制流语句的翻译</vt:lpstr>
      <vt:lpstr>控制流语句的翻译</vt:lpstr>
      <vt:lpstr>布尔表达式的文法</vt:lpstr>
      <vt:lpstr>布尔表达式的高效求值</vt:lpstr>
      <vt:lpstr>短路（跳转）代码</vt:lpstr>
      <vt:lpstr>控制流语句的翻译</vt:lpstr>
      <vt:lpstr>控制流语句的翻译</vt:lpstr>
      <vt:lpstr>控制流语句的翻译</vt:lpstr>
      <vt:lpstr>控制流语句的翻译</vt:lpstr>
      <vt:lpstr>控制流语句的翻译</vt:lpstr>
      <vt:lpstr>控制流语句的翻译</vt:lpstr>
      <vt:lpstr>布尔表达式的控制流翻译</vt:lpstr>
      <vt:lpstr>布尔表达式的控制流翻译</vt:lpstr>
      <vt:lpstr>布尔表达式的控制流翻译</vt:lpstr>
      <vt:lpstr>布尔表达式的控制流翻译</vt:lpstr>
      <vt:lpstr>布尔表达式的控制流翻译</vt:lpstr>
      <vt:lpstr>布尔表达式的控制流翻译</vt:lpstr>
      <vt:lpstr>控制流语句及布尔表达式翻译</vt:lpstr>
      <vt:lpstr>布尔表达式及控制流语句翻译示例</vt:lpstr>
      <vt:lpstr>避免冗余的goto指令</vt:lpstr>
      <vt:lpstr>避免冗余的goto指令</vt:lpstr>
      <vt:lpstr>利用“穿越”修改布尔表达式的语义规则</vt:lpstr>
      <vt:lpstr>利用“穿越”修改布尔表达式的语义规则</vt:lpstr>
      <vt:lpstr>B →B1&amp;&amp;B2带“穿越”的语义规则</vt:lpstr>
      <vt:lpstr>PowerPoint 演示文稿</vt:lpstr>
      <vt:lpstr>布尔表达式的两个功能</vt:lpstr>
      <vt:lpstr>布尔表达式的两个功能</vt:lpstr>
      <vt:lpstr>示例</vt:lpstr>
      <vt:lpstr>回填</vt:lpstr>
      <vt:lpstr>回填（续）</vt:lpstr>
      <vt:lpstr>回填（续）</vt:lpstr>
      <vt:lpstr>布尔表达式的回填</vt:lpstr>
      <vt:lpstr>PowerPoint 演示文稿</vt:lpstr>
      <vt:lpstr>PowerPoint 演示文稿</vt:lpstr>
      <vt:lpstr>布尔表达式回填示例</vt:lpstr>
      <vt:lpstr>控制转移语句的回填</vt:lpstr>
      <vt:lpstr>布尔表达式的回填</vt:lpstr>
      <vt:lpstr>PowerPoint 演示文稿</vt:lpstr>
      <vt:lpstr>Switch语句的翻译</vt:lpstr>
      <vt:lpstr>Switch语句的翻译</vt:lpstr>
      <vt:lpstr>Switch语句的翻译（续）</vt:lpstr>
      <vt:lpstr>本章内容</vt:lpstr>
      <vt:lpstr>过程的中间代码</vt:lpstr>
      <vt:lpstr>过程的中间代码</vt:lpstr>
      <vt:lpstr>本章总结</vt:lpstr>
    </vt:vector>
  </TitlesOfParts>
  <Company>USTC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Hongjin</dc:creator>
  <cp:lastModifiedBy>lixinye</cp:lastModifiedBy>
  <cp:revision>934</cp:revision>
  <dcterms:created xsi:type="dcterms:W3CDTF">2018-11-21T13:31:11Z</dcterms:created>
  <dcterms:modified xsi:type="dcterms:W3CDTF">2018-11-21T13:31:11Z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1033-1.2.6.548</vt:lpwstr>
  </property>
</Properties>
</file>