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303" r:id="rId3"/>
    <p:sldId id="306" r:id="rId4"/>
    <p:sldId id="304" r:id="rId5"/>
    <p:sldId id="260" r:id="rId6"/>
    <p:sldId id="261" r:id="rId7"/>
    <p:sldId id="307" r:id="rId8"/>
    <p:sldId id="263" r:id="rId9"/>
    <p:sldId id="265" r:id="rId10"/>
    <p:sldId id="264" r:id="rId11"/>
    <p:sldId id="267" r:id="rId12"/>
    <p:sldId id="308" r:id="rId13"/>
    <p:sldId id="269" r:id="rId14"/>
    <p:sldId id="309" r:id="rId15"/>
    <p:sldId id="270" r:id="rId16"/>
    <p:sldId id="271" r:id="rId17"/>
    <p:sldId id="272" r:id="rId18"/>
    <p:sldId id="311" r:id="rId19"/>
    <p:sldId id="310" r:id="rId20"/>
    <p:sldId id="312" r:id="rId21"/>
    <p:sldId id="313" r:id="rId22"/>
    <p:sldId id="314" r:id="rId23"/>
    <p:sldId id="274" r:id="rId24"/>
    <p:sldId id="315" r:id="rId25"/>
    <p:sldId id="275" r:id="rId26"/>
    <p:sldId id="276" r:id="rId27"/>
    <p:sldId id="277" r:id="rId28"/>
    <p:sldId id="316" r:id="rId29"/>
    <p:sldId id="278" r:id="rId30"/>
    <p:sldId id="317" r:id="rId31"/>
    <p:sldId id="280" r:id="rId32"/>
    <p:sldId id="281" r:id="rId33"/>
    <p:sldId id="318" r:id="rId34"/>
    <p:sldId id="321" r:id="rId35"/>
    <p:sldId id="322" r:id="rId36"/>
    <p:sldId id="319" r:id="rId37"/>
    <p:sldId id="282" r:id="rId38"/>
    <p:sldId id="283" r:id="rId39"/>
    <p:sldId id="284" r:id="rId40"/>
    <p:sldId id="285" r:id="rId41"/>
    <p:sldId id="286" r:id="rId42"/>
    <p:sldId id="287" r:id="rId43"/>
    <p:sldId id="288" r:id="rId44"/>
    <p:sldId id="289" r:id="rId45"/>
    <p:sldId id="290" r:id="rId46"/>
    <p:sldId id="291" r:id="rId47"/>
    <p:sldId id="323" r:id="rId48"/>
    <p:sldId id="324" r:id="rId49"/>
    <p:sldId id="292" r:id="rId50"/>
    <p:sldId id="325" r:id="rId51"/>
    <p:sldId id="293" r:id="rId52"/>
    <p:sldId id="294" r:id="rId53"/>
    <p:sldId id="327" r:id="rId54"/>
    <p:sldId id="295" r:id="rId55"/>
    <p:sldId id="296" r:id="rId56"/>
    <p:sldId id="297" r:id="rId57"/>
    <p:sldId id="298" r:id="rId58"/>
    <p:sldId id="328" r:id="rId59"/>
    <p:sldId id="300" r:id="rId60"/>
    <p:sldId id="301" r:id="rId61"/>
    <p:sldId id="329" r:id="rId62"/>
    <p:sldId id="302"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43"/>
  </p:normalViewPr>
  <p:slideViewPr>
    <p:cSldViewPr snapToGrid="0">
      <p:cViewPr varScale="1">
        <p:scale>
          <a:sx n="127" d="100"/>
          <a:sy n="127" d="100"/>
        </p:scale>
        <p:origin x="1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C0DD2-9995-4E71-B97D-9C799058228D}" type="datetimeFigureOut">
              <a:rPr lang="zh-CN" altLang="en-US" smtClean="0"/>
              <a:t>2018/12/31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35C1D-9A7F-41F0-9E70-6F427A1E87E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 </a:t>
            </a:r>
            <a:r>
              <a:rPr lang="en-US" altLang="zh-CN" sz="1200" b="1" i="0" kern="1200" dirty="0">
                <a:solidFill>
                  <a:schemeClr val="tx1"/>
                </a:solidFill>
                <a:effectLst/>
                <a:latin typeface="+mn-lt"/>
                <a:ea typeface="+mn-ea"/>
                <a:cs typeface="+mn-cs"/>
              </a:rPr>
              <a:t>loader</a:t>
            </a:r>
            <a:r>
              <a:rPr lang="en-US" altLang="zh-CN" sz="1200" b="0" i="0" kern="1200" dirty="0">
                <a:solidFill>
                  <a:schemeClr val="tx1"/>
                </a:solidFill>
                <a:effectLst/>
                <a:latin typeface="+mn-lt"/>
                <a:ea typeface="+mn-ea"/>
                <a:cs typeface="+mn-cs"/>
              </a:rPr>
              <a:t> is a part of an </a:t>
            </a:r>
            <a:r>
              <a:rPr lang="en-US" altLang="zh-CN" sz="1200" b="0" i="0" u="none" strike="noStrike" kern="1200" dirty="0">
                <a:solidFill>
                  <a:schemeClr val="tx1"/>
                </a:solidFill>
                <a:effectLst/>
                <a:latin typeface="+mn-lt"/>
                <a:ea typeface="+mn-ea"/>
                <a:cs typeface="+mn-cs"/>
              </a:rPr>
              <a:t>OS</a:t>
            </a:r>
            <a:endParaRPr lang="zh-CN" altLang="en-US" dirty="0"/>
          </a:p>
        </p:txBody>
      </p:sp>
      <p:sp>
        <p:nvSpPr>
          <p:cNvPr id="4" name="灯片编号占位符 3"/>
          <p:cNvSpPr>
            <a:spLocks noGrp="1"/>
          </p:cNvSpPr>
          <p:nvPr>
            <p:ph type="sldNum" sz="quarter" idx="10"/>
          </p:nvPr>
        </p:nvSpPr>
        <p:spPr/>
        <p:txBody>
          <a:bodyPr/>
          <a:lstStyle/>
          <a:p>
            <a:fld id="{FBF35C1D-9A7F-41F0-9E70-6F427A1E87E0}"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p:spPr>
        <p:txBody>
          <a:bodyPr/>
          <a:lstStyle/>
          <a:p>
            <a:endParaRPr lang="zh-CN" altLang="en-US">
              <a:ea typeface="SimSun" pitchFamily="2" charset="-122"/>
            </a:endParaRPr>
          </a:p>
        </p:txBody>
      </p:sp>
      <p:sp>
        <p:nvSpPr>
          <p:cNvPr id="52228" name="灯片编号占位符 3"/>
          <p:cNvSpPr>
            <a:spLocks noGrp="1"/>
          </p:cNvSpPr>
          <p:nvPr>
            <p:ph type="sldNum" sz="quarter" idx="5"/>
          </p:nvPr>
        </p:nvSpPr>
        <p:spPr>
          <a:noFill/>
        </p:spPr>
        <p:txBody>
          <a:bodyPr/>
          <a:lstStyle/>
          <a:p>
            <a:fld id="{7174D326-2380-45FD-A25E-43146EDBF7FB}" type="slidenum">
              <a:rPr lang="en-US" altLang="zh-CN" smtClean="0">
                <a:ea typeface="SimSun" pitchFamily="2" charset="-122"/>
              </a:rPr>
              <a:t>48</a:t>
            </a:fld>
            <a:endParaRPr lang="en-US" altLang="zh-CN">
              <a:ea typeface="SimSun"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p:spPr>
        <p:txBody>
          <a:bodyPr/>
          <a:lstStyle/>
          <a:p>
            <a:endParaRPr lang="zh-CN" altLang="en-US">
              <a:ea typeface="SimSun" pitchFamily="2" charset="-122"/>
            </a:endParaRPr>
          </a:p>
        </p:txBody>
      </p:sp>
      <p:sp>
        <p:nvSpPr>
          <p:cNvPr id="52228" name="灯片编号占位符 3"/>
          <p:cNvSpPr>
            <a:spLocks noGrp="1"/>
          </p:cNvSpPr>
          <p:nvPr>
            <p:ph type="sldNum" sz="quarter" idx="5"/>
          </p:nvPr>
        </p:nvSpPr>
        <p:spPr>
          <a:noFill/>
        </p:spPr>
        <p:txBody>
          <a:bodyPr/>
          <a:lstStyle/>
          <a:p>
            <a:fld id="{7174D326-2380-45FD-A25E-43146EDBF7FB}" type="slidenum">
              <a:rPr lang="en-US" altLang="zh-CN" smtClean="0">
                <a:ea typeface="SimSun" pitchFamily="2" charset="-122"/>
              </a:rPr>
              <a:t>49</a:t>
            </a:fld>
            <a:endParaRPr lang="en-US" altLang="zh-CN">
              <a:ea typeface="SimSun"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7"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7"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0"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D218C3-2BC5-49A5-99B6-8E3C6B22F5AA}" type="datetimeFigureOut">
              <a:rPr lang="zh-CN" altLang="en-US" smtClean="0"/>
              <a:t>2018/12/31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F0FA58-09A0-41DF-B259-3D9E002743F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218C3-2BC5-49A5-99B6-8E3C6B22F5AA}" type="datetimeFigureOut">
              <a:rPr lang="zh-CN" altLang="en-US" smtClean="0"/>
              <a:t>2018/12/31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0FA58-09A0-41DF-B259-3D9E002743F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r>
              <a:rPr lang="zh-CN" altLang="en-US" dirty="0"/>
              <a:t>运行时刻环境</a:t>
            </a:r>
            <a:br>
              <a:rPr lang="en-US" altLang="zh-CN" dirty="0"/>
            </a:br>
            <a:r>
              <a:rPr lang="en-US" altLang="zh-CN" dirty="0"/>
              <a:t>(Runtime Environment)</a:t>
            </a:r>
            <a:endParaRPr lang="zh-CN" altLang="en-US" dirty="0"/>
          </a:p>
        </p:txBody>
      </p:sp>
      <p:sp>
        <p:nvSpPr>
          <p:cNvPr id="6" name="副标题 5"/>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a:t>活动树（</a:t>
            </a:r>
            <a:r>
              <a:rPr lang="en-US" altLang="zh-CN" dirty="0"/>
              <a:t>activation tree</a:t>
            </a:r>
            <a:r>
              <a:rPr lang="zh-CN" altLang="en-US" dirty="0"/>
              <a:t>）</a:t>
            </a:r>
          </a:p>
        </p:txBody>
      </p:sp>
      <p:sp>
        <p:nvSpPr>
          <p:cNvPr id="3" name="内容占位符 2"/>
          <p:cNvSpPr>
            <a:spLocks noGrp="1"/>
          </p:cNvSpPr>
          <p:nvPr>
            <p:ph idx="1"/>
          </p:nvPr>
        </p:nvSpPr>
        <p:spPr/>
        <p:txBody>
          <a:bodyPr>
            <a:noAutofit/>
          </a:bodyPr>
          <a:lstStyle/>
          <a:p>
            <a:r>
              <a:rPr lang="zh-CN" altLang="en-US" dirty="0"/>
              <a:t>程序运行期间的所有过程活动可以用树表示</a:t>
            </a:r>
          </a:p>
          <a:p>
            <a:pPr lvl="1">
              <a:spcBef>
                <a:spcPts val="1200"/>
              </a:spcBef>
            </a:pPr>
            <a:r>
              <a:rPr lang="zh-CN" altLang="en-US" dirty="0"/>
              <a:t>每个结点对应于一个过程活动</a:t>
            </a:r>
          </a:p>
          <a:p>
            <a:pPr lvl="1">
              <a:spcBef>
                <a:spcPts val="1200"/>
              </a:spcBef>
            </a:pPr>
            <a:r>
              <a:rPr lang="zh-CN" altLang="en-US" dirty="0"/>
              <a:t>根结点对应于</a:t>
            </a:r>
            <a:r>
              <a:rPr lang="en-US" altLang="zh-CN" dirty="0"/>
              <a:t>main</a:t>
            </a:r>
            <a:r>
              <a:rPr lang="zh-CN" altLang="en-US" dirty="0"/>
              <a:t>过程的活动</a:t>
            </a:r>
          </a:p>
          <a:p>
            <a:pPr lvl="1">
              <a:spcBef>
                <a:spcPts val="1200"/>
              </a:spcBef>
            </a:pPr>
            <a:r>
              <a:rPr lang="zh-CN" altLang="en-US" dirty="0"/>
              <a:t>过程</a:t>
            </a:r>
            <a:r>
              <a:rPr lang="en-US" altLang="zh-CN" i="1" dirty="0"/>
              <a:t>p</a:t>
            </a:r>
            <a:r>
              <a:rPr lang="zh-CN" altLang="en-US" dirty="0"/>
              <a:t>的某次活动对应的结点的所有子结点</a:t>
            </a:r>
            <a:endParaRPr lang="en-US" altLang="zh-CN" dirty="0"/>
          </a:p>
          <a:p>
            <a:pPr lvl="2">
              <a:spcBef>
                <a:spcPts val="1200"/>
              </a:spcBef>
            </a:pPr>
            <a:r>
              <a:rPr lang="zh-CN" altLang="en-US" dirty="0"/>
              <a:t>表示此次活动所调用的各个过程活动</a:t>
            </a:r>
          </a:p>
          <a:p>
            <a:pPr lvl="2">
              <a:spcBef>
                <a:spcPts val="1200"/>
              </a:spcBef>
            </a:pPr>
            <a:r>
              <a:rPr lang="zh-CN" altLang="en-US" dirty="0"/>
              <a:t>从左向右，表示调用的先后顺序</a:t>
            </a:r>
            <a:endParaRPr lang="en-US" altLang="zh-CN" dirty="0"/>
          </a:p>
          <a:p>
            <a:pPr lvl="2">
              <a:spcBef>
                <a:spcPts val="1200"/>
              </a:spcBef>
            </a:pPr>
            <a:r>
              <a:rPr lang="zh-CN" altLang="en-US" dirty="0"/>
              <a:t>一个子节点必须在其右兄弟节点的活动开始之前结束</a:t>
            </a:r>
          </a:p>
          <a:p>
            <a:pPr>
              <a:spcBef>
                <a:spcPts val="1200"/>
              </a:spcBef>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活动树示例</a:t>
            </a:r>
          </a:p>
        </p:txBody>
      </p:sp>
      <p:sp>
        <p:nvSpPr>
          <p:cNvPr id="17411" name="内容占位符 2"/>
          <p:cNvSpPr>
            <a:spLocks noGrp="1"/>
          </p:cNvSpPr>
          <p:nvPr>
            <p:ph idx="1"/>
          </p:nvPr>
        </p:nvSpPr>
        <p:spPr>
          <a:xfrm>
            <a:off x="628649" y="1690689"/>
            <a:ext cx="5326674" cy="4486274"/>
          </a:xfrm>
        </p:spPr>
        <p:txBody>
          <a:bodyPr>
            <a:normAutofit/>
          </a:bodyPr>
          <a:lstStyle/>
          <a:p>
            <a:r>
              <a:rPr lang="zh-CN" altLang="en-US" sz="2000" dirty="0"/>
              <a:t>过程调用序列和活动树的前序遍历相对应</a:t>
            </a:r>
            <a:endParaRPr lang="en-US" altLang="zh-CN" sz="2000" dirty="0"/>
          </a:p>
          <a:p>
            <a:r>
              <a:rPr lang="zh-CN" altLang="en-US" sz="2000" dirty="0"/>
              <a:t>过程返回序列和活动树的后序遍历相对应</a:t>
            </a:r>
            <a:endParaRPr lang="en-US" altLang="zh-CN" sz="2000" dirty="0"/>
          </a:p>
          <a:p>
            <a:r>
              <a:rPr lang="zh-CN" altLang="en-US" sz="2000" dirty="0"/>
              <a:t>假定控制流在某个过程的某次活动中，对应于树上节点</a:t>
            </a:r>
            <a:r>
              <a:rPr lang="en-US" altLang="zh-CN" sz="2000" dirty="0"/>
              <a:t>N</a:t>
            </a:r>
            <a:r>
              <a:rPr lang="zh-CN" altLang="en-US" sz="2000" dirty="0"/>
              <a:t>。</a:t>
            </a:r>
            <a:r>
              <a:rPr lang="en-US" altLang="zh-CN" sz="2000" dirty="0"/>
              <a:t>N</a:t>
            </a:r>
            <a:r>
              <a:rPr lang="zh-CN" altLang="en-US" sz="2000" dirty="0"/>
              <a:t>及其祖先节点是当前活跃的（未结束的）活动。这些活动被调用的顺序是它们从根节点到</a:t>
            </a:r>
            <a:r>
              <a:rPr lang="en-US" altLang="zh-CN" sz="2000" dirty="0"/>
              <a:t>N</a:t>
            </a:r>
            <a:r>
              <a:rPr lang="zh-CN" altLang="en-US" sz="2000" dirty="0"/>
              <a:t>的路径上出现的顺序。这些活动将按照该顺序的反向顺序返回。</a:t>
            </a:r>
          </a:p>
        </p:txBody>
      </p:sp>
      <p:pic>
        <p:nvPicPr>
          <p:cNvPr id="17412" name="Picture 2"/>
          <p:cNvPicPr>
            <a:picLocks noChangeAspect="1" noChangeArrowheads="1"/>
          </p:cNvPicPr>
          <p:nvPr/>
        </p:nvPicPr>
        <p:blipFill>
          <a:blip r:embed="rId2" cstate="print"/>
          <a:srcRect/>
          <a:stretch>
            <a:fillRect/>
          </a:stretch>
        </p:blipFill>
        <p:spPr bwMode="auto">
          <a:xfrm>
            <a:off x="457200" y="3933826"/>
            <a:ext cx="6717323" cy="2815902"/>
          </a:xfrm>
          <a:prstGeom prst="rect">
            <a:avLst/>
          </a:prstGeom>
          <a:noFill/>
          <a:ln w="38100" algn="ctr">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819775" y="214313"/>
            <a:ext cx="3324225" cy="3467100"/>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dissolve">
                                      <p:cBhvr>
                                        <p:cTn id="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活动记录（</a:t>
            </a:r>
            <a:r>
              <a:rPr lang="en-US" altLang="zh-CN" dirty="0"/>
              <a:t>activation record</a:t>
            </a:r>
            <a:r>
              <a:rPr lang="zh-CN" altLang="en-US" dirty="0"/>
              <a:t>）</a:t>
            </a:r>
          </a:p>
        </p:txBody>
      </p:sp>
      <p:sp>
        <p:nvSpPr>
          <p:cNvPr id="3" name="内容占位符 2"/>
          <p:cNvSpPr>
            <a:spLocks noGrp="1"/>
          </p:cNvSpPr>
          <p:nvPr>
            <p:ph idx="1"/>
          </p:nvPr>
        </p:nvSpPr>
        <p:spPr>
          <a:xfrm>
            <a:off x="628650" y="1825624"/>
            <a:ext cx="7886700" cy="4809637"/>
          </a:xfrm>
        </p:spPr>
        <p:txBody>
          <a:bodyPr/>
          <a:lstStyle/>
          <a:p>
            <a:r>
              <a:rPr lang="zh-CN" altLang="en-US" dirty="0"/>
              <a:t>对于每个过程活动，压入栈的数据和信息</a:t>
            </a:r>
            <a:endParaRPr lang="en-US" altLang="zh-CN" dirty="0"/>
          </a:p>
          <a:p>
            <a:r>
              <a:rPr lang="zh-CN" altLang="en-US" dirty="0"/>
              <a:t>也被称作</a:t>
            </a:r>
            <a:r>
              <a:rPr lang="en-US" altLang="zh-CN" dirty="0">
                <a:solidFill>
                  <a:srgbClr val="0000FF"/>
                </a:solidFill>
              </a:rPr>
              <a:t>stack frame</a:t>
            </a:r>
          </a:p>
          <a:p>
            <a:endParaRPr lang="en-US" altLang="zh-CN" dirty="0"/>
          </a:p>
          <a:p>
            <a:r>
              <a:rPr lang="zh-CN" altLang="en-US" dirty="0"/>
              <a:t>这个栈被称作</a:t>
            </a:r>
            <a:r>
              <a:rPr lang="en-US" altLang="zh-CN" dirty="0">
                <a:solidFill>
                  <a:srgbClr val="0000FF"/>
                </a:solidFill>
              </a:rPr>
              <a:t>call stack / control stack / runtime stack / stack</a:t>
            </a:r>
          </a:p>
          <a:p>
            <a:pPr lvl="1"/>
            <a:r>
              <a:rPr lang="zh-CN" altLang="en-US" dirty="0"/>
              <a:t>每个活跃的活动有一个位于栈中的活动记录</a:t>
            </a:r>
            <a:endParaRPr lang="en-US" altLang="zh-CN" dirty="0"/>
          </a:p>
          <a:p>
            <a:pPr lvl="1"/>
            <a:r>
              <a:rPr lang="zh-CN" altLang="en-US" dirty="0"/>
              <a:t>活动树的根位于栈底</a:t>
            </a:r>
            <a:endParaRPr lang="en-US" altLang="zh-CN" dirty="0"/>
          </a:p>
          <a:p>
            <a:pPr lvl="1"/>
            <a:r>
              <a:rPr lang="zh-CN" altLang="en-US" dirty="0"/>
              <a:t>当前程序控制所在活动的活动记录位于栈顶</a:t>
            </a:r>
            <a:endParaRPr lang="en-US" altLang="zh-CN" dirty="0"/>
          </a:p>
          <a:p>
            <a:pPr lvl="1"/>
            <a:r>
              <a:rPr lang="zh-CN" altLang="en-US" dirty="0"/>
              <a:t>栈中全部活动记录的序列对应于在活动树中从根节点到达当前活跃的活动节点的路径</a:t>
            </a:r>
            <a:r>
              <a:rPr lang="en-US" altLang="zh-CN" dirty="0"/>
              <a:t> --</a:t>
            </a:r>
            <a:r>
              <a:rPr lang="zh-CN" altLang="en-US" dirty="0"/>
              <a:t> 所有的尚未返回的过程调用</a:t>
            </a:r>
            <a:endParaRPr lang="en-US" altLang="zh-CN" dirty="0"/>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a:t>活动记录存储示例</a:t>
            </a:r>
          </a:p>
        </p:txBody>
      </p:sp>
      <p:pic>
        <p:nvPicPr>
          <p:cNvPr id="1029" name="Picture 2"/>
          <p:cNvPicPr>
            <a:picLocks noChangeAspect="1" noChangeArrowheads="1"/>
          </p:cNvPicPr>
          <p:nvPr/>
        </p:nvPicPr>
        <p:blipFill>
          <a:blip r:embed="rId2" cstate="print"/>
          <a:srcRect/>
          <a:stretch>
            <a:fillRect/>
          </a:stretch>
        </p:blipFill>
        <p:spPr bwMode="auto">
          <a:xfrm>
            <a:off x="107144" y="2725615"/>
            <a:ext cx="5953125" cy="2495550"/>
          </a:xfrm>
          <a:prstGeom prst="rect">
            <a:avLst/>
          </a:prstGeom>
          <a:noFill/>
          <a:ln w="38100" algn="ctr">
            <a:noFill/>
            <a:miter lim="800000"/>
            <a:headEnd/>
            <a:tailEnd/>
          </a:ln>
        </p:spPr>
      </p:pic>
      <p:sp>
        <p:nvSpPr>
          <p:cNvPr id="1026" name="Ink 2"/>
          <p:cNvSpPr>
            <a:spLocks noRot="1" noChangeAspect="1" noEditPoints="1" noChangeArrowheads="1" noChangeShapeType="1" noTextEdit="1"/>
          </p:cNvSpPr>
          <p:nvPr/>
        </p:nvSpPr>
        <p:spPr bwMode="auto">
          <a:xfrm>
            <a:off x="2307419" y="4062290"/>
            <a:ext cx="517525" cy="349250"/>
          </a:xfrm>
          <a:custGeom>
            <a:avLst/>
            <a:gdLst>
              <a:gd name="T0" fmla="+- 0 7342 7169"/>
              <a:gd name="T1" fmla="*/ T0 w 1439"/>
              <a:gd name="T2" fmla="+- 0 9550 8582"/>
              <a:gd name="T3" fmla="*/ 9550 h 969"/>
              <a:gd name="T4" fmla="+- 0 7306 7169"/>
              <a:gd name="T5" fmla="*/ T4 w 1439"/>
              <a:gd name="T6" fmla="+- 0 9509 8582"/>
              <a:gd name="T7" fmla="*/ 9509 h 969"/>
              <a:gd name="T8" fmla="+- 0 7277 7169"/>
              <a:gd name="T9" fmla="*/ T8 w 1439"/>
              <a:gd name="T10" fmla="+- 0 9466 8582"/>
              <a:gd name="T11" fmla="*/ 9466 h 969"/>
              <a:gd name="T12" fmla="+- 0 7243 7169"/>
              <a:gd name="T13" fmla="*/ T12 w 1439"/>
              <a:gd name="T14" fmla="+- 0 9426 8582"/>
              <a:gd name="T15" fmla="*/ 9426 h 969"/>
              <a:gd name="T16" fmla="+- 0 7201 7169"/>
              <a:gd name="T17" fmla="*/ T16 w 1439"/>
              <a:gd name="T18" fmla="+- 0 9376 8582"/>
              <a:gd name="T19" fmla="*/ 9376 h 969"/>
              <a:gd name="T20" fmla="+- 0 7184 7169"/>
              <a:gd name="T21" fmla="*/ T20 w 1439"/>
              <a:gd name="T22" fmla="+- 0 9359 8582"/>
              <a:gd name="T23" fmla="*/ 9359 h 969"/>
              <a:gd name="T24" fmla="+- 0 7169 7169"/>
              <a:gd name="T25" fmla="*/ T24 w 1439"/>
              <a:gd name="T26" fmla="+- 0 9302 8582"/>
              <a:gd name="T27" fmla="*/ 9302 h 969"/>
              <a:gd name="T28" fmla="+- 0 7148 7169"/>
              <a:gd name="T29" fmla="*/ T28 w 1439"/>
              <a:gd name="T30" fmla="+- 0 9222 8582"/>
              <a:gd name="T31" fmla="*/ 9222 h 969"/>
              <a:gd name="T32" fmla="+- 0 7168 7169"/>
              <a:gd name="T33" fmla="*/ T32 w 1439"/>
              <a:gd name="T34" fmla="+- 0 9102 8582"/>
              <a:gd name="T35" fmla="*/ 9102 h 969"/>
              <a:gd name="T36" fmla="+- 0 7193 7169"/>
              <a:gd name="T37" fmla="*/ T36 w 1439"/>
              <a:gd name="T38" fmla="+- 0 9029 8582"/>
              <a:gd name="T39" fmla="*/ 9029 h 969"/>
              <a:gd name="T40" fmla="+- 0 7210 7169"/>
              <a:gd name="T41" fmla="*/ T40 w 1439"/>
              <a:gd name="T42" fmla="+- 0 8979 8582"/>
              <a:gd name="T43" fmla="*/ 8979 h 969"/>
              <a:gd name="T44" fmla="+- 0 7230 7169"/>
              <a:gd name="T45" fmla="*/ T44 w 1439"/>
              <a:gd name="T46" fmla="+- 0 8948 8582"/>
              <a:gd name="T47" fmla="*/ 8948 h 969"/>
              <a:gd name="T48" fmla="+- 0 7268 7169"/>
              <a:gd name="T49" fmla="*/ T48 w 1439"/>
              <a:gd name="T50" fmla="+- 0 8905 8582"/>
              <a:gd name="T51" fmla="*/ 8905 h 969"/>
              <a:gd name="T52" fmla="+- 0 7326 7169"/>
              <a:gd name="T53" fmla="*/ T52 w 1439"/>
              <a:gd name="T54" fmla="+- 0 8839 8582"/>
              <a:gd name="T55" fmla="*/ 8839 h 969"/>
              <a:gd name="T56" fmla="+- 0 7390 7169"/>
              <a:gd name="T57" fmla="*/ T56 w 1439"/>
              <a:gd name="T58" fmla="+- 0 8774 8582"/>
              <a:gd name="T59" fmla="*/ 8774 h 969"/>
              <a:gd name="T60" fmla="+- 0 7466 7169"/>
              <a:gd name="T61" fmla="*/ T60 w 1439"/>
              <a:gd name="T62" fmla="+- 0 8731 8582"/>
              <a:gd name="T63" fmla="*/ 8731 h 969"/>
              <a:gd name="T64" fmla="+- 0 7477 7169"/>
              <a:gd name="T65" fmla="*/ T64 w 1439"/>
              <a:gd name="T66" fmla="+- 0 8725 8582"/>
              <a:gd name="T67" fmla="*/ 8725 h 969"/>
              <a:gd name="T68" fmla="+- 0 7549 7169"/>
              <a:gd name="T69" fmla="*/ T68 w 1439"/>
              <a:gd name="T70" fmla="+- 0 8666 8582"/>
              <a:gd name="T71" fmla="*/ 8666 h 969"/>
              <a:gd name="T72" fmla="+- 0 7565 7169"/>
              <a:gd name="T73" fmla="*/ T72 w 1439"/>
              <a:gd name="T74" fmla="+- 0 8657 8582"/>
              <a:gd name="T75" fmla="*/ 8657 h 969"/>
              <a:gd name="T76" fmla="+- 0 7602 7169"/>
              <a:gd name="T77" fmla="*/ T76 w 1439"/>
              <a:gd name="T78" fmla="+- 0 8635 8582"/>
              <a:gd name="T79" fmla="*/ 8635 h 969"/>
              <a:gd name="T80" fmla="+- 0 7676 7169"/>
              <a:gd name="T81" fmla="*/ T80 w 1439"/>
              <a:gd name="T82" fmla="+- 0 8590 8582"/>
              <a:gd name="T83" fmla="*/ 8590 h 969"/>
              <a:gd name="T84" fmla="+- 0 7714 7169"/>
              <a:gd name="T85" fmla="*/ T84 w 1439"/>
              <a:gd name="T86" fmla="+- 0 8582 8582"/>
              <a:gd name="T87" fmla="*/ 8582 h 969"/>
              <a:gd name="T88" fmla="+- 0 7838 7169"/>
              <a:gd name="T89" fmla="*/ T88 w 1439"/>
              <a:gd name="T90" fmla="+- 0 8554 8582"/>
              <a:gd name="T91" fmla="*/ 8554 h 969"/>
              <a:gd name="T92" fmla="+- 0 7995 7169"/>
              <a:gd name="T93" fmla="*/ T92 w 1439"/>
              <a:gd name="T94" fmla="+- 0 8587 8582"/>
              <a:gd name="T95" fmla="*/ 8587 h 969"/>
              <a:gd name="T96" fmla="+- 0 8111 7169"/>
              <a:gd name="T97" fmla="*/ T96 w 1439"/>
              <a:gd name="T98" fmla="+- 0 8607 8582"/>
              <a:gd name="T99" fmla="*/ 8607 h 969"/>
              <a:gd name="T100" fmla="+- 0 8151 7169"/>
              <a:gd name="T101" fmla="*/ T100 w 1439"/>
              <a:gd name="T102" fmla="+- 0 8614 8582"/>
              <a:gd name="T103" fmla="*/ 8614 h 969"/>
              <a:gd name="T104" fmla="+- 0 8227 7169"/>
              <a:gd name="T105" fmla="*/ T104 w 1439"/>
              <a:gd name="T106" fmla="+- 0 8630 8582"/>
              <a:gd name="T107" fmla="*/ 8630 h 969"/>
              <a:gd name="T108" fmla="+- 0 8235 7169"/>
              <a:gd name="T109" fmla="*/ T108 w 1439"/>
              <a:gd name="T110" fmla="+- 0 8632 8582"/>
              <a:gd name="T111" fmla="*/ 8632 h 969"/>
              <a:gd name="T112" fmla="+- 0 8271 7169"/>
              <a:gd name="T113" fmla="*/ T112 w 1439"/>
              <a:gd name="T114" fmla="+- 0 8639 8582"/>
              <a:gd name="T115" fmla="*/ 8639 h 969"/>
              <a:gd name="T116" fmla="+- 0 8306 7169"/>
              <a:gd name="T117" fmla="*/ T116 w 1439"/>
              <a:gd name="T118" fmla="+- 0 8637 8582"/>
              <a:gd name="T119" fmla="*/ 8637 h 969"/>
              <a:gd name="T120" fmla="+- 0 8334 7169"/>
              <a:gd name="T121" fmla="*/ T120 w 1439"/>
              <a:gd name="T122" fmla="+- 0 8657 8582"/>
              <a:gd name="T123" fmla="*/ 8657 h 969"/>
              <a:gd name="T124" fmla="+- 0 8374 7169"/>
              <a:gd name="T125" fmla="*/ T124 w 1439"/>
              <a:gd name="T126" fmla="+- 0 8685 8582"/>
              <a:gd name="T127" fmla="*/ 8685 h 969"/>
              <a:gd name="T128" fmla="+- 0 8390 7169"/>
              <a:gd name="T129" fmla="*/ T128 w 1439"/>
              <a:gd name="T130" fmla="+- 0 8721 8582"/>
              <a:gd name="T131" fmla="*/ 8721 h 969"/>
              <a:gd name="T132" fmla="+- 0 8409 7169"/>
              <a:gd name="T133" fmla="*/ T132 w 1439"/>
              <a:gd name="T134" fmla="+- 0 8756 8582"/>
              <a:gd name="T135" fmla="*/ 8756 h 969"/>
              <a:gd name="T136" fmla="+- 0 8416 7169"/>
              <a:gd name="T137" fmla="*/ T136 w 1439"/>
              <a:gd name="T138" fmla="+- 0 8768 8582"/>
              <a:gd name="T139" fmla="*/ 8768 h 969"/>
              <a:gd name="T140" fmla="+- 0 8444 7169"/>
              <a:gd name="T141" fmla="*/ T140 w 1439"/>
              <a:gd name="T142" fmla="+- 0 8814 8582"/>
              <a:gd name="T143" fmla="*/ 8814 h 969"/>
              <a:gd name="T144" fmla="+- 0 8458 7169"/>
              <a:gd name="T145" fmla="*/ T144 w 1439"/>
              <a:gd name="T146" fmla="+- 0 8830 8582"/>
              <a:gd name="T147" fmla="*/ 8830 h 969"/>
              <a:gd name="T148" fmla="+- 0 8494 7169"/>
              <a:gd name="T149" fmla="*/ T148 w 1439"/>
              <a:gd name="T150" fmla="+- 0 8872 8582"/>
              <a:gd name="T151" fmla="*/ 8872 h 969"/>
              <a:gd name="T152" fmla="+- 0 8520 7169"/>
              <a:gd name="T153" fmla="*/ T152 w 1439"/>
              <a:gd name="T154" fmla="+- 0 8897 8582"/>
              <a:gd name="T155" fmla="*/ 8897 h 969"/>
              <a:gd name="T156" fmla="+- 0 8533 7169"/>
              <a:gd name="T157" fmla="*/ T156 w 1439"/>
              <a:gd name="T158" fmla="+- 0 8954 8582"/>
              <a:gd name="T159" fmla="*/ 8954 h 969"/>
              <a:gd name="T160" fmla="+- 0 8545 7169"/>
              <a:gd name="T161" fmla="*/ T160 w 1439"/>
              <a:gd name="T162" fmla="+- 0 9005 8582"/>
              <a:gd name="T163" fmla="*/ 9005 h 969"/>
              <a:gd name="T164" fmla="+- 0 8574 7169"/>
              <a:gd name="T165" fmla="*/ T164 w 1439"/>
              <a:gd name="T166" fmla="+- 0 9031 8582"/>
              <a:gd name="T167" fmla="*/ 9031 h 969"/>
              <a:gd name="T168" fmla="+- 0 8582 7169"/>
              <a:gd name="T169" fmla="*/ T168 w 1439"/>
              <a:gd name="T170" fmla="+- 0 9079 8582"/>
              <a:gd name="T171" fmla="*/ 9079 h 969"/>
              <a:gd name="T172" fmla="+- 0 8589 7169"/>
              <a:gd name="T173" fmla="*/ T172 w 1439"/>
              <a:gd name="T174" fmla="+- 0 9121 8582"/>
              <a:gd name="T175" fmla="*/ 9121 h 969"/>
              <a:gd name="T176" fmla="+- 0 8601 7169"/>
              <a:gd name="T177" fmla="*/ T176 w 1439"/>
              <a:gd name="T178" fmla="+- 0 9170 8582"/>
              <a:gd name="T179" fmla="*/ 9170 h 969"/>
              <a:gd name="T180" fmla="+- 0 8607 7169"/>
              <a:gd name="T181" fmla="*/ T180 w 1439"/>
              <a:gd name="T182" fmla="+- 0 9203 8582"/>
              <a:gd name="T183" fmla="*/ 9203 h 969"/>
              <a:gd name="T184" fmla="+- 0 8618 7169"/>
              <a:gd name="T185" fmla="*/ T184 w 1439"/>
              <a:gd name="T186" fmla="+- 0 9269 8582"/>
              <a:gd name="T187" fmla="*/ 9269 h 969"/>
              <a:gd name="T188" fmla="+- 0 8616 7169"/>
              <a:gd name="T189" fmla="*/ T188 w 1439"/>
              <a:gd name="T190" fmla="+- 0 9370 8582"/>
              <a:gd name="T191" fmla="*/ 9370 h 969"/>
              <a:gd name="T192" fmla="+- 0 8582 7169"/>
              <a:gd name="T193" fmla="*/ T192 w 1439"/>
              <a:gd name="T194" fmla="+- 0 9426 8582"/>
              <a:gd name="T195" fmla="*/ 9426 h 969"/>
              <a:gd name="T196" fmla="+- 0 8574 7169"/>
              <a:gd name="T197" fmla="*/ T196 w 1439"/>
              <a:gd name="T198" fmla="+- 0 9439 8582"/>
              <a:gd name="T199" fmla="*/ 9439 h 969"/>
              <a:gd name="T200" fmla="+- 0 8514 7169"/>
              <a:gd name="T201" fmla="*/ T200 w 1439"/>
              <a:gd name="T202" fmla="+- 0 9468 8582"/>
              <a:gd name="T203" fmla="*/ 9468 h 969"/>
              <a:gd name="T204" fmla="+- 0 8483 7169"/>
              <a:gd name="T205" fmla="*/ T204 w 1439"/>
              <a:gd name="T206" fmla="+- 0 9475 8582"/>
              <a:gd name="T207" fmla="*/ 9475 h 969"/>
              <a:gd name="T208" fmla="+- 0 8335 7169"/>
              <a:gd name="T209" fmla="*/ T208 w 1439"/>
              <a:gd name="T210" fmla="+- 0 9509 8582"/>
              <a:gd name="T211" fmla="*/ 9509 h 969"/>
              <a:gd name="T212" fmla="+- 0 8122 7169"/>
              <a:gd name="T213" fmla="*/ T212 w 1439"/>
              <a:gd name="T214" fmla="+- 0 9472 8582"/>
              <a:gd name="T215" fmla="*/ 9472 h 969"/>
              <a:gd name="T216" fmla="+- 0 7987 7169"/>
              <a:gd name="T217" fmla="*/ T216 w 1439"/>
              <a:gd name="T218" fmla="+- 0 9451 8582"/>
              <a:gd name="T219" fmla="*/ 9451 h 969"/>
              <a:gd name="T220" fmla="+- 0 7947 7169"/>
              <a:gd name="T221" fmla="*/ T220 w 1439"/>
              <a:gd name="T222" fmla="+- 0 9445 8582"/>
              <a:gd name="T223" fmla="*/ 9445 h 969"/>
              <a:gd name="T224" fmla="+- 0 7925 7169"/>
              <a:gd name="T225" fmla="*/ T224 w 1439"/>
              <a:gd name="T226" fmla="+- 0 9431 8582"/>
              <a:gd name="T227" fmla="*/ 9431 h 969"/>
              <a:gd name="T228" fmla="+- 0 7888 7169"/>
              <a:gd name="T229" fmla="*/ T228 w 1439"/>
              <a:gd name="T230" fmla="+- 0 9426 8582"/>
              <a:gd name="T231" fmla="*/ 9426 h 969"/>
              <a:gd name="T232" fmla="+- 0 7737 7169"/>
              <a:gd name="T233" fmla="*/ T232 w 1439"/>
              <a:gd name="T234" fmla="+- 0 9406 8582"/>
              <a:gd name="T235" fmla="*/ 9406 h 969"/>
              <a:gd name="T236" fmla="+- 0 7569 7169"/>
              <a:gd name="T237" fmla="*/ T236 w 1439"/>
              <a:gd name="T238" fmla="+- 0 9426 8582"/>
              <a:gd name="T239" fmla="*/ 9426 h 969"/>
              <a:gd name="T240" fmla="+- 0 7417 7169"/>
              <a:gd name="T241" fmla="*/ T240 w 1439"/>
              <a:gd name="T242" fmla="+- 0 9426 8582"/>
              <a:gd name="T243" fmla="*/ 9426 h 9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Lst>
            <a:rect l="0" t="0" r="r" b="b"/>
            <a:pathLst>
              <a:path w="1439" h="969" extrusionOk="0">
                <a:moveTo>
                  <a:pt x="173" y="968"/>
                </a:moveTo>
                <a:cubicBezTo>
                  <a:pt x="137" y="927"/>
                  <a:pt x="108" y="884"/>
                  <a:pt x="74" y="844"/>
                </a:cubicBezTo>
                <a:cubicBezTo>
                  <a:pt x="32" y="794"/>
                  <a:pt x="15" y="777"/>
                  <a:pt x="0" y="720"/>
                </a:cubicBezTo>
                <a:cubicBezTo>
                  <a:pt x="-21" y="640"/>
                  <a:pt x="-1" y="520"/>
                  <a:pt x="24" y="447"/>
                </a:cubicBezTo>
                <a:cubicBezTo>
                  <a:pt x="41" y="397"/>
                  <a:pt x="61" y="366"/>
                  <a:pt x="99" y="323"/>
                </a:cubicBezTo>
                <a:cubicBezTo>
                  <a:pt x="157" y="257"/>
                  <a:pt x="221" y="192"/>
                  <a:pt x="297" y="149"/>
                </a:cubicBezTo>
                <a:cubicBezTo>
                  <a:pt x="308" y="143"/>
                  <a:pt x="380" y="84"/>
                  <a:pt x="396" y="75"/>
                </a:cubicBezTo>
                <a:cubicBezTo>
                  <a:pt x="433" y="53"/>
                  <a:pt x="507" y="8"/>
                  <a:pt x="545" y="0"/>
                </a:cubicBezTo>
                <a:cubicBezTo>
                  <a:pt x="669" y="-28"/>
                  <a:pt x="826" y="5"/>
                  <a:pt x="942" y="25"/>
                </a:cubicBezTo>
                <a:cubicBezTo>
                  <a:pt x="982" y="32"/>
                  <a:pt x="1058" y="48"/>
                  <a:pt x="1066" y="50"/>
                </a:cubicBezTo>
                <a:cubicBezTo>
                  <a:pt x="1102" y="57"/>
                  <a:pt x="1137" y="55"/>
                  <a:pt x="1165" y="75"/>
                </a:cubicBezTo>
                <a:cubicBezTo>
                  <a:pt x="1205" y="103"/>
                  <a:pt x="1221" y="139"/>
                  <a:pt x="1240" y="174"/>
                </a:cubicBezTo>
                <a:cubicBezTo>
                  <a:pt x="1247" y="186"/>
                  <a:pt x="1275" y="232"/>
                  <a:pt x="1289" y="248"/>
                </a:cubicBezTo>
                <a:cubicBezTo>
                  <a:pt x="1325" y="290"/>
                  <a:pt x="1351" y="315"/>
                  <a:pt x="1364" y="372"/>
                </a:cubicBezTo>
                <a:cubicBezTo>
                  <a:pt x="1376" y="423"/>
                  <a:pt x="1405" y="449"/>
                  <a:pt x="1413" y="497"/>
                </a:cubicBezTo>
                <a:cubicBezTo>
                  <a:pt x="1420" y="539"/>
                  <a:pt x="1432" y="588"/>
                  <a:pt x="1438" y="621"/>
                </a:cubicBezTo>
                <a:cubicBezTo>
                  <a:pt x="1449" y="687"/>
                  <a:pt x="1447" y="788"/>
                  <a:pt x="1413" y="844"/>
                </a:cubicBezTo>
                <a:cubicBezTo>
                  <a:pt x="1405" y="857"/>
                  <a:pt x="1345" y="886"/>
                  <a:pt x="1314" y="893"/>
                </a:cubicBezTo>
                <a:cubicBezTo>
                  <a:pt x="1166" y="927"/>
                  <a:pt x="953" y="890"/>
                  <a:pt x="818" y="869"/>
                </a:cubicBezTo>
                <a:cubicBezTo>
                  <a:pt x="778" y="863"/>
                  <a:pt x="756" y="849"/>
                  <a:pt x="719" y="844"/>
                </a:cubicBezTo>
                <a:cubicBezTo>
                  <a:pt x="568" y="824"/>
                  <a:pt x="400" y="844"/>
                  <a:pt x="248" y="844"/>
                </a:cubicBezTo>
              </a:path>
            </a:pathLst>
          </a:custGeom>
          <a:noFill/>
          <a:ln w="19050" cap="rnd">
            <a:solidFill>
              <a:srgbClr val="FF0000"/>
            </a:solidFill>
            <a:round/>
          </a:ln>
        </p:spPr>
        <p:txBody>
          <a:bodyPr vert="horz" wrap="square" lIns="91440" tIns="45720" rIns="91440" bIns="45720" numCol="1" anchor="t" anchorCtr="0" compatLnSpc="1"/>
          <a:lstStyle/>
          <a:p>
            <a:endParaRPr lang="zh-CN" altLang="en-US"/>
          </a:p>
        </p:txBody>
      </p:sp>
      <p:sp>
        <p:nvSpPr>
          <p:cNvPr id="2" name="文本框 1"/>
          <p:cNvSpPr txBox="1"/>
          <p:nvPr/>
        </p:nvSpPr>
        <p:spPr>
          <a:xfrm>
            <a:off x="6877400" y="2026125"/>
            <a:ext cx="369012" cy="369332"/>
          </a:xfrm>
          <a:prstGeom prst="rect">
            <a:avLst/>
          </a:prstGeom>
          <a:noFill/>
        </p:spPr>
        <p:txBody>
          <a:bodyPr wrap="none" rtlCol="0">
            <a:spAutoFit/>
          </a:bodyPr>
          <a:lstStyle/>
          <a:p>
            <a:r>
              <a:rPr lang="en-US" altLang="zh-CN" dirty="0"/>
              <a:t>m</a:t>
            </a:r>
            <a:endParaRPr lang="zh-CN" altLang="en-US" dirty="0"/>
          </a:p>
        </p:txBody>
      </p:sp>
      <p:cxnSp>
        <p:nvCxnSpPr>
          <p:cNvPr id="4" name="直接箭头连接符 3"/>
          <p:cNvCxnSpPr/>
          <p:nvPr/>
        </p:nvCxnSpPr>
        <p:spPr>
          <a:xfrm>
            <a:off x="6661378" y="2068146"/>
            <a:ext cx="0" cy="21687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933486" y="2026125"/>
            <a:ext cx="646331" cy="369332"/>
          </a:xfrm>
          <a:prstGeom prst="rect">
            <a:avLst/>
          </a:prstGeom>
          <a:noFill/>
        </p:spPr>
        <p:txBody>
          <a:bodyPr wrap="none" rtlCol="0">
            <a:spAutoFit/>
          </a:bodyPr>
          <a:lstStyle/>
          <a:p>
            <a:r>
              <a:rPr lang="zh-CN" altLang="en-US" dirty="0"/>
              <a:t>栈底</a:t>
            </a:r>
          </a:p>
        </p:txBody>
      </p:sp>
      <p:sp>
        <p:nvSpPr>
          <p:cNvPr id="10" name="文本框 9"/>
          <p:cNvSpPr txBox="1"/>
          <p:nvPr/>
        </p:nvSpPr>
        <p:spPr>
          <a:xfrm>
            <a:off x="5933485" y="3893526"/>
            <a:ext cx="646331" cy="369332"/>
          </a:xfrm>
          <a:prstGeom prst="rect">
            <a:avLst/>
          </a:prstGeom>
          <a:noFill/>
        </p:spPr>
        <p:txBody>
          <a:bodyPr wrap="none" rtlCol="0">
            <a:spAutoFit/>
          </a:bodyPr>
          <a:lstStyle/>
          <a:p>
            <a:r>
              <a:rPr lang="zh-CN" altLang="en-US" dirty="0"/>
              <a:t>栈顶</a:t>
            </a:r>
          </a:p>
        </p:txBody>
      </p:sp>
      <p:sp>
        <p:nvSpPr>
          <p:cNvPr id="11" name="文本框 10"/>
          <p:cNvSpPr txBox="1"/>
          <p:nvPr/>
        </p:nvSpPr>
        <p:spPr>
          <a:xfrm>
            <a:off x="6877400" y="2634014"/>
            <a:ext cx="792205" cy="369332"/>
          </a:xfrm>
          <a:prstGeom prst="rect">
            <a:avLst/>
          </a:prstGeom>
          <a:noFill/>
        </p:spPr>
        <p:txBody>
          <a:bodyPr wrap="none" rtlCol="0">
            <a:spAutoFit/>
          </a:bodyPr>
          <a:lstStyle/>
          <a:p>
            <a:r>
              <a:rPr lang="en-US" altLang="zh-CN" dirty="0"/>
              <a:t>q(1, 9)</a:t>
            </a:r>
            <a:endParaRPr lang="zh-CN" altLang="en-US" dirty="0"/>
          </a:p>
        </p:txBody>
      </p:sp>
      <p:sp>
        <p:nvSpPr>
          <p:cNvPr id="12" name="文本框 11"/>
          <p:cNvSpPr txBox="1"/>
          <p:nvPr/>
        </p:nvSpPr>
        <p:spPr>
          <a:xfrm>
            <a:off x="6877400" y="3241903"/>
            <a:ext cx="792205" cy="369332"/>
          </a:xfrm>
          <a:prstGeom prst="rect">
            <a:avLst/>
          </a:prstGeom>
          <a:noFill/>
        </p:spPr>
        <p:txBody>
          <a:bodyPr wrap="none" rtlCol="0">
            <a:spAutoFit/>
          </a:bodyPr>
          <a:lstStyle/>
          <a:p>
            <a:r>
              <a:rPr lang="en-US" altLang="zh-CN" dirty="0"/>
              <a:t>q(1, 3)</a:t>
            </a:r>
            <a:endParaRPr lang="zh-CN" altLang="en-US" dirty="0"/>
          </a:p>
        </p:txBody>
      </p:sp>
      <p:sp>
        <p:nvSpPr>
          <p:cNvPr id="13" name="文本框 12"/>
          <p:cNvSpPr txBox="1"/>
          <p:nvPr/>
        </p:nvSpPr>
        <p:spPr>
          <a:xfrm>
            <a:off x="6883568" y="3843930"/>
            <a:ext cx="792205" cy="369332"/>
          </a:xfrm>
          <a:prstGeom prst="rect">
            <a:avLst/>
          </a:prstGeom>
          <a:noFill/>
        </p:spPr>
        <p:txBody>
          <a:bodyPr wrap="none" rtlCol="0">
            <a:spAutoFit/>
          </a:bodyPr>
          <a:lstStyle/>
          <a:p>
            <a:r>
              <a:rPr lang="en-US" altLang="zh-CN" dirty="0"/>
              <a:t>q(2, 3)</a:t>
            </a:r>
            <a:endParaRPr lang="zh-CN" altLang="en-US" dirty="0"/>
          </a:p>
        </p:txBody>
      </p:sp>
      <p:sp>
        <p:nvSpPr>
          <p:cNvPr id="6" name="文本框 5"/>
          <p:cNvSpPr txBox="1"/>
          <p:nvPr/>
        </p:nvSpPr>
        <p:spPr>
          <a:xfrm>
            <a:off x="7821963" y="2026125"/>
            <a:ext cx="877163" cy="369332"/>
          </a:xfrm>
          <a:prstGeom prst="rect">
            <a:avLst/>
          </a:prstGeom>
          <a:noFill/>
        </p:spPr>
        <p:txBody>
          <a:bodyPr wrap="none" rtlCol="0">
            <a:spAutoFit/>
          </a:bodyPr>
          <a:lstStyle/>
          <a:p>
            <a:r>
              <a:rPr lang="zh-CN" altLang="en-US" dirty="0"/>
              <a:t>高地址</a:t>
            </a:r>
          </a:p>
        </p:txBody>
      </p:sp>
      <p:sp>
        <p:nvSpPr>
          <p:cNvPr id="15" name="文本框 14"/>
          <p:cNvSpPr txBox="1"/>
          <p:nvPr/>
        </p:nvSpPr>
        <p:spPr>
          <a:xfrm>
            <a:off x="7821962" y="3877624"/>
            <a:ext cx="877163" cy="369332"/>
          </a:xfrm>
          <a:prstGeom prst="rect">
            <a:avLst/>
          </a:prstGeom>
          <a:noFill/>
        </p:spPr>
        <p:txBody>
          <a:bodyPr wrap="none" rtlCol="0">
            <a:spAutoFit/>
          </a:bodyPr>
          <a:lstStyle/>
          <a:p>
            <a:r>
              <a:rPr lang="zh-CN" altLang="en-US" dirty="0"/>
              <a:t>低地址</a:t>
            </a:r>
          </a:p>
        </p:txBody>
      </p:sp>
      <p:cxnSp>
        <p:nvCxnSpPr>
          <p:cNvPr id="16" name="直接箭头连接符 15"/>
          <p:cNvCxnSpPr/>
          <p:nvPr/>
        </p:nvCxnSpPr>
        <p:spPr>
          <a:xfrm>
            <a:off x="7821963" y="2068145"/>
            <a:ext cx="0" cy="21687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627109" y="1654154"/>
            <a:ext cx="518091" cy="369332"/>
          </a:xfrm>
          <a:prstGeom prst="rect">
            <a:avLst/>
          </a:prstGeom>
          <a:noFill/>
        </p:spPr>
        <p:txBody>
          <a:bodyPr wrap="none" rtlCol="0">
            <a:spAutoFit/>
          </a:bodyPr>
          <a:lstStyle/>
          <a:p>
            <a:r>
              <a:rPr lang="en-US" altLang="zh-CN" dirty="0"/>
              <a:t>x86</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6" grpId="0"/>
      <p:bldP spid="15"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活动记录的内容</a:t>
            </a:r>
          </a:p>
        </p:txBody>
      </p:sp>
      <p:sp>
        <p:nvSpPr>
          <p:cNvPr id="3" name="内容占位符 2"/>
          <p:cNvSpPr>
            <a:spLocks noGrp="1"/>
          </p:cNvSpPr>
          <p:nvPr>
            <p:ph idx="1"/>
          </p:nvPr>
        </p:nvSpPr>
        <p:spPr/>
        <p:txBody>
          <a:bodyPr/>
          <a:lstStyle/>
          <a:p>
            <a:r>
              <a:rPr lang="zh-CN" altLang="en-US" dirty="0"/>
              <a:t>内容与所实现的语言相关</a:t>
            </a:r>
            <a:endParaRPr lang="en-US" altLang="zh-CN" dirty="0"/>
          </a:p>
          <a:p>
            <a:pPr lvl="1"/>
            <a:r>
              <a:rPr lang="zh-CN" altLang="en-US" dirty="0"/>
              <a:t>一般包括：函数实参、局部变量、返回地址等</a:t>
            </a:r>
            <a:endParaRPr lang="en-US" altLang="zh-CN" dirty="0"/>
          </a:p>
          <a:p>
            <a:endParaRPr lang="en-US" altLang="zh-CN" dirty="0"/>
          </a:p>
          <a:p>
            <a:r>
              <a:rPr lang="zh-CN" altLang="en-US" dirty="0"/>
              <a:t>微处理器制造者会约定活动记录内容的某种布局</a:t>
            </a:r>
            <a:endParaRPr lang="en-US" altLang="zh-CN" dirty="0"/>
          </a:p>
          <a:p>
            <a:pPr lvl="1"/>
            <a:r>
              <a:rPr lang="zh-CN" altLang="en-US" dirty="0"/>
              <a:t>称作</a:t>
            </a:r>
            <a:r>
              <a:rPr lang="en-US" altLang="zh-CN" dirty="0"/>
              <a:t>calling conventions</a:t>
            </a:r>
          </a:p>
          <a:p>
            <a:pPr lvl="1"/>
            <a:r>
              <a:rPr lang="zh-CN" altLang="en-US" dirty="0"/>
              <a:t>如果所有编译器都使用同样的</a:t>
            </a:r>
            <a:r>
              <a:rPr lang="en-US" altLang="zh-CN" dirty="0"/>
              <a:t>calling conventions</a:t>
            </a:r>
            <a:r>
              <a:rPr lang="zh-CN" altLang="en-US" dirty="0"/>
              <a:t>，那么一个编译器编译出的函数就可以调用另一个编译器编译出的函数</a:t>
            </a:r>
            <a:endParaRPr lang="en-US" altLang="zh-CN" dirty="0"/>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b="1" dirty="0"/>
              <a:t>本书中</a:t>
            </a:r>
            <a:r>
              <a:rPr lang="zh-CN" altLang="en-US" dirty="0"/>
              <a:t>活动记录的内容：</a:t>
            </a:r>
          </a:p>
        </p:txBody>
      </p:sp>
      <p:sp>
        <p:nvSpPr>
          <p:cNvPr id="3" name="内容占位符 2"/>
          <p:cNvSpPr>
            <a:spLocks noGrp="1"/>
          </p:cNvSpPr>
          <p:nvPr>
            <p:ph idx="1"/>
          </p:nvPr>
        </p:nvSpPr>
        <p:spPr>
          <a:xfrm>
            <a:off x="527335" y="1594338"/>
            <a:ext cx="5924550" cy="5158154"/>
          </a:xfrm>
        </p:spPr>
        <p:txBody>
          <a:bodyPr>
            <a:noAutofit/>
          </a:bodyPr>
          <a:lstStyle/>
          <a:p>
            <a:r>
              <a:rPr lang="zh-CN" altLang="en-US" sz="2400" dirty="0"/>
              <a:t>临时变量：某些临时中间结果</a:t>
            </a:r>
            <a:endParaRPr lang="en-US" altLang="zh-CN" sz="2400" dirty="0"/>
          </a:p>
          <a:p>
            <a:r>
              <a:rPr lang="zh-CN" altLang="en-US" sz="2400" dirty="0"/>
              <a:t>局部数据：该函数的局部变量</a:t>
            </a:r>
            <a:endParaRPr lang="en-US" altLang="zh-CN" sz="2400" dirty="0"/>
          </a:p>
          <a:p>
            <a:r>
              <a:rPr lang="zh-CN" altLang="en-US" sz="2400" dirty="0"/>
              <a:t>机器状态信息：</a:t>
            </a:r>
            <a:r>
              <a:rPr lang="zh-CN" altLang="en-US" sz="2400" dirty="0">
                <a:solidFill>
                  <a:srgbClr val="FF0000"/>
                </a:solidFill>
              </a:rPr>
              <a:t>在对此函数的此次调用之前的机器状态信息</a:t>
            </a:r>
            <a:r>
              <a:rPr lang="zh-CN" altLang="en-US" sz="2400" dirty="0"/>
              <a:t>（包括返回地址、寄存器内容），函数返回时需要恢复这些信息</a:t>
            </a:r>
            <a:endParaRPr lang="en-US" altLang="zh-CN" sz="2400" dirty="0"/>
          </a:p>
          <a:p>
            <a:r>
              <a:rPr lang="zh-CN" altLang="en-US" sz="2400" dirty="0"/>
              <a:t>访问链：在其它活动记录中存放的数据，访问时需要访问链进行定位（后面介绍）</a:t>
            </a:r>
            <a:endParaRPr lang="en-US" altLang="zh-CN" sz="2400" dirty="0"/>
          </a:p>
          <a:p>
            <a:r>
              <a:rPr lang="zh-CN" altLang="en-US" sz="2400" dirty="0"/>
              <a:t>控制链：指向调用者的活动记录</a:t>
            </a:r>
            <a:endParaRPr lang="en-US" altLang="zh-CN" sz="2400" dirty="0"/>
          </a:p>
          <a:p>
            <a:r>
              <a:rPr lang="zh-CN" altLang="en-US" sz="2400" dirty="0"/>
              <a:t>返回值：存放被调用函数返回给调用函数的值</a:t>
            </a:r>
            <a:endParaRPr lang="en-US" altLang="zh-CN" sz="2400" dirty="0"/>
          </a:p>
          <a:p>
            <a:r>
              <a:rPr lang="zh-CN" altLang="en-US" sz="2400" dirty="0"/>
              <a:t>实参：存放调用函数提供的实在参数（尽可能放在寄存器中）</a:t>
            </a:r>
            <a:endParaRPr lang="en-US" altLang="zh-CN" sz="2400" dirty="0"/>
          </a:p>
        </p:txBody>
      </p:sp>
      <p:sp>
        <p:nvSpPr>
          <p:cNvPr id="6" name="文本框 5"/>
          <p:cNvSpPr txBox="1"/>
          <p:nvPr/>
        </p:nvSpPr>
        <p:spPr>
          <a:xfrm>
            <a:off x="6755831" y="1027907"/>
            <a:ext cx="1890261" cy="369332"/>
          </a:xfrm>
          <a:prstGeom prst="rect">
            <a:avLst/>
          </a:prstGeom>
          <a:noFill/>
        </p:spPr>
        <p:txBody>
          <a:bodyPr wrap="none" rtlCol="0">
            <a:spAutoFit/>
          </a:bodyPr>
          <a:lstStyle/>
          <a:p>
            <a:r>
              <a:rPr lang="zh-CN" altLang="en-US" dirty="0"/>
              <a:t>靠近栈底</a:t>
            </a:r>
            <a:r>
              <a:rPr lang="en-US" altLang="zh-CN" dirty="0"/>
              <a:t>/</a:t>
            </a:r>
            <a:r>
              <a:rPr lang="zh-CN" altLang="en-US" dirty="0"/>
              <a:t>高地址</a:t>
            </a:r>
          </a:p>
        </p:txBody>
      </p:sp>
      <p:sp>
        <p:nvSpPr>
          <p:cNvPr id="7" name="文本框 6"/>
          <p:cNvSpPr txBox="1"/>
          <p:nvPr/>
        </p:nvSpPr>
        <p:spPr>
          <a:xfrm>
            <a:off x="6755831" y="4060457"/>
            <a:ext cx="1890261" cy="369332"/>
          </a:xfrm>
          <a:prstGeom prst="rect">
            <a:avLst/>
          </a:prstGeom>
          <a:noFill/>
        </p:spPr>
        <p:txBody>
          <a:bodyPr wrap="none" rtlCol="0">
            <a:spAutoFit/>
          </a:bodyPr>
          <a:lstStyle/>
          <a:p>
            <a:r>
              <a:rPr lang="zh-CN" altLang="en-US" dirty="0"/>
              <a:t>靠近栈顶</a:t>
            </a:r>
            <a:r>
              <a:rPr lang="en-US" altLang="zh-CN" dirty="0"/>
              <a:t>/</a:t>
            </a:r>
            <a:r>
              <a:rPr lang="zh-CN" altLang="en-US" dirty="0"/>
              <a:t>低地址</a:t>
            </a:r>
          </a:p>
        </p:txBody>
      </p:sp>
      <p:pic>
        <p:nvPicPr>
          <p:cNvPr id="8" name="Picture 2"/>
          <p:cNvPicPr>
            <a:picLocks noChangeAspect="1" noChangeArrowheads="1"/>
          </p:cNvPicPr>
          <p:nvPr/>
        </p:nvPicPr>
        <p:blipFill rotWithShape="1">
          <a:blip r:embed="rId2" cstate="print"/>
          <a:srcRect l="5617" t="3755" r="7565" b="1122"/>
          <a:stretch>
            <a:fillRect/>
          </a:stretch>
        </p:blipFill>
        <p:spPr bwMode="auto">
          <a:xfrm>
            <a:off x="6755831" y="1387596"/>
            <a:ext cx="1992923" cy="2672861"/>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t>例</a:t>
            </a:r>
          </a:p>
        </p:txBody>
      </p:sp>
      <p:pic>
        <p:nvPicPr>
          <p:cNvPr id="2" name="图片 1"/>
          <p:cNvPicPr>
            <a:picLocks noChangeAspect="1"/>
          </p:cNvPicPr>
          <p:nvPr/>
        </p:nvPicPr>
        <p:blipFill>
          <a:blip r:embed="rId2"/>
          <a:stretch>
            <a:fillRect/>
          </a:stretch>
        </p:blipFill>
        <p:spPr>
          <a:xfrm>
            <a:off x="202213" y="1260963"/>
            <a:ext cx="8739573" cy="52922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调用代码序列、返回代码序列</a:t>
            </a:r>
          </a:p>
        </p:txBody>
      </p:sp>
      <p:sp>
        <p:nvSpPr>
          <p:cNvPr id="3" name="内容占位符 2"/>
          <p:cNvSpPr>
            <a:spLocks noGrp="1"/>
          </p:cNvSpPr>
          <p:nvPr>
            <p:ph idx="1"/>
          </p:nvPr>
        </p:nvSpPr>
        <p:spPr>
          <a:xfrm>
            <a:off x="628650" y="1825624"/>
            <a:ext cx="7886700" cy="4926867"/>
          </a:xfrm>
        </p:spPr>
        <p:txBody>
          <a:bodyPr>
            <a:normAutofit/>
          </a:bodyPr>
          <a:lstStyle/>
          <a:p>
            <a:r>
              <a:rPr lang="zh-CN" altLang="en-US" dirty="0"/>
              <a:t>调用代码序列（</a:t>
            </a:r>
            <a:r>
              <a:rPr lang="en-US" altLang="zh-CN" dirty="0"/>
              <a:t>calling sequence</a:t>
            </a:r>
            <a:r>
              <a:rPr lang="zh-CN" altLang="en-US" dirty="0"/>
              <a:t>）：实现函数调用的代码段</a:t>
            </a:r>
            <a:endParaRPr lang="en-US" altLang="zh-CN" dirty="0"/>
          </a:p>
          <a:p>
            <a:pPr lvl="1"/>
            <a:r>
              <a:rPr lang="zh-CN" altLang="en-US" dirty="0"/>
              <a:t>为一个活动记录在栈中分配空间，并在此记录的字段中填写信息</a:t>
            </a:r>
            <a:endParaRPr lang="en-US" altLang="zh-CN" dirty="0"/>
          </a:p>
          <a:p>
            <a:r>
              <a:rPr lang="zh-CN" altLang="en-US" dirty="0"/>
              <a:t>返回代码序列（</a:t>
            </a:r>
            <a:r>
              <a:rPr lang="en-US" altLang="zh-CN" dirty="0"/>
              <a:t>return sequence</a:t>
            </a:r>
            <a:r>
              <a:rPr lang="zh-CN" altLang="en-US" dirty="0"/>
              <a:t>）：</a:t>
            </a:r>
            <a:endParaRPr lang="en-US" altLang="zh-CN" dirty="0"/>
          </a:p>
          <a:p>
            <a:pPr lvl="1"/>
            <a:r>
              <a:rPr lang="zh-CN" altLang="en-US" dirty="0"/>
              <a:t>恢复机器状态，使得调用函数能够在调用结束后继续执行的代码</a:t>
            </a:r>
            <a:endParaRPr lang="en-US" altLang="zh-CN" dirty="0"/>
          </a:p>
          <a:p>
            <a:endParaRPr lang="en-US" altLang="zh-CN" dirty="0"/>
          </a:p>
          <a:p>
            <a:r>
              <a:rPr lang="zh-CN" altLang="en-US" dirty="0"/>
              <a:t>一个调用代码序列通常被分割到调用者</a:t>
            </a:r>
            <a:r>
              <a:rPr lang="en-US" altLang="zh-CN" dirty="0"/>
              <a:t>caller</a:t>
            </a:r>
            <a:r>
              <a:rPr lang="zh-CN" altLang="en-US" dirty="0"/>
              <a:t>和被调用者</a:t>
            </a:r>
            <a:r>
              <a:rPr lang="en-US" altLang="zh-CN" dirty="0" err="1"/>
              <a:t>callee</a:t>
            </a:r>
            <a:r>
              <a:rPr lang="zh-CN" altLang="en-US" dirty="0"/>
              <a:t>的代码中</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dissolv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调用代码序列如何分割？</a:t>
            </a:r>
          </a:p>
        </p:txBody>
      </p:sp>
      <p:sp>
        <p:nvSpPr>
          <p:cNvPr id="5" name="文本框 4"/>
          <p:cNvSpPr txBox="1"/>
          <p:nvPr/>
        </p:nvSpPr>
        <p:spPr>
          <a:xfrm>
            <a:off x="855785" y="2004646"/>
            <a:ext cx="1913601" cy="4093428"/>
          </a:xfrm>
          <a:prstGeom prst="rect">
            <a:avLst/>
          </a:prstGeom>
          <a:noFill/>
        </p:spPr>
        <p:txBody>
          <a:bodyPr wrap="none" rtlCol="0">
            <a:spAutoFit/>
          </a:bodyPr>
          <a:lstStyle/>
          <a:p>
            <a:r>
              <a:rPr lang="en-US" altLang="zh-CN" sz="2000" dirty="0" err="1"/>
              <a:t>int</a:t>
            </a:r>
            <a:r>
              <a:rPr lang="en-US" altLang="zh-CN" sz="2000" dirty="0"/>
              <a:t> f(</a:t>
            </a:r>
            <a:r>
              <a:rPr lang="en-US" altLang="zh-CN" sz="2000" dirty="0" err="1"/>
              <a:t>int</a:t>
            </a:r>
            <a:r>
              <a:rPr lang="en-US" altLang="zh-CN" sz="2000" dirty="0"/>
              <a:t> x, </a:t>
            </a:r>
            <a:r>
              <a:rPr lang="en-US" altLang="zh-CN" sz="2000" dirty="0" err="1"/>
              <a:t>int</a:t>
            </a:r>
            <a:r>
              <a:rPr lang="en-US" altLang="zh-CN" sz="2000" dirty="0"/>
              <a:t> y) {</a:t>
            </a:r>
          </a:p>
          <a:p>
            <a:r>
              <a:rPr lang="en-US" altLang="zh-CN" sz="2000" dirty="0"/>
              <a:t>   …</a:t>
            </a:r>
          </a:p>
          <a:p>
            <a:r>
              <a:rPr lang="en-US" altLang="zh-CN" sz="2000" dirty="0"/>
              <a:t>}</a:t>
            </a:r>
          </a:p>
          <a:p>
            <a:endParaRPr lang="en-US" altLang="zh-CN" sz="2000" dirty="0"/>
          </a:p>
          <a:p>
            <a:r>
              <a:rPr lang="en-US" altLang="zh-CN" sz="2000" dirty="0"/>
              <a:t>main() {</a:t>
            </a:r>
          </a:p>
          <a:p>
            <a:r>
              <a:rPr lang="en-US" altLang="zh-CN" sz="2000" dirty="0"/>
              <a:t>    …</a:t>
            </a:r>
          </a:p>
          <a:p>
            <a:r>
              <a:rPr lang="en-US" altLang="zh-CN" sz="2000" dirty="0"/>
              <a:t>    a = f(1, 2);</a:t>
            </a:r>
          </a:p>
          <a:p>
            <a:r>
              <a:rPr lang="en-US" altLang="zh-CN" sz="2000" dirty="0"/>
              <a:t>    …</a:t>
            </a:r>
          </a:p>
          <a:p>
            <a:r>
              <a:rPr lang="en-US" altLang="zh-CN" sz="2000" dirty="0"/>
              <a:t>    b = f(a, a);</a:t>
            </a:r>
          </a:p>
          <a:p>
            <a:r>
              <a:rPr lang="en-US" altLang="zh-CN" sz="2000" dirty="0"/>
              <a:t>    …</a:t>
            </a:r>
          </a:p>
          <a:p>
            <a:r>
              <a:rPr lang="en-US" altLang="zh-CN" sz="2000" dirty="0"/>
              <a:t>    c = f(a, b);</a:t>
            </a:r>
          </a:p>
          <a:p>
            <a:r>
              <a:rPr lang="en-US" altLang="zh-CN" sz="2000" dirty="0"/>
              <a:t>    …</a:t>
            </a:r>
          </a:p>
          <a:p>
            <a:r>
              <a:rPr lang="en-US" altLang="zh-CN" sz="2000" dirty="0"/>
              <a:t>}</a:t>
            </a:r>
          </a:p>
        </p:txBody>
      </p:sp>
      <p:sp>
        <p:nvSpPr>
          <p:cNvPr id="6" name="文本框 5"/>
          <p:cNvSpPr txBox="1"/>
          <p:nvPr/>
        </p:nvSpPr>
        <p:spPr>
          <a:xfrm>
            <a:off x="2907850" y="5497909"/>
            <a:ext cx="6013938" cy="1200329"/>
          </a:xfrm>
          <a:prstGeom prst="rect">
            <a:avLst/>
          </a:prstGeom>
          <a:noFill/>
        </p:spPr>
        <p:txBody>
          <a:bodyPr wrap="square" rtlCol="0">
            <a:spAutoFit/>
          </a:bodyPr>
          <a:lstStyle/>
          <a:p>
            <a:r>
              <a:rPr lang="zh-CN" altLang="en-US" sz="2400" dirty="0">
                <a:solidFill>
                  <a:srgbClr val="FF0000"/>
                </a:solidFill>
              </a:rPr>
              <a:t>本书</a:t>
            </a:r>
            <a:r>
              <a:rPr lang="zh-CN" altLang="en-US" sz="2400" dirty="0">
                <a:solidFill>
                  <a:srgbClr val="0000FF"/>
                </a:solidFill>
              </a:rPr>
              <a:t>期望把调用代码序列中尽可能多的部分放在被调用者中。当然，被调用者不可能知道所有的事。</a:t>
            </a:r>
          </a:p>
        </p:txBody>
      </p:sp>
      <p:sp>
        <p:nvSpPr>
          <p:cNvPr id="7" name="右箭头 6"/>
          <p:cNvSpPr/>
          <p:nvPr/>
        </p:nvSpPr>
        <p:spPr>
          <a:xfrm>
            <a:off x="3159001" y="2414953"/>
            <a:ext cx="5275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466492" y="2291080"/>
            <a:ext cx="3416320" cy="646331"/>
          </a:xfrm>
          <a:prstGeom prst="rect">
            <a:avLst/>
          </a:prstGeom>
          <a:noFill/>
        </p:spPr>
        <p:txBody>
          <a:bodyPr wrap="none" rtlCol="0">
            <a:spAutoFit/>
          </a:bodyPr>
          <a:lstStyle/>
          <a:p>
            <a:r>
              <a:rPr lang="zh-CN" altLang="en-US" dirty="0"/>
              <a:t>调用代码序列中被调用者部分；</a:t>
            </a:r>
            <a:endParaRPr lang="en-US" altLang="zh-CN" dirty="0"/>
          </a:p>
          <a:p>
            <a:r>
              <a:rPr lang="zh-CN" altLang="en-US" dirty="0"/>
              <a:t>函数体</a:t>
            </a:r>
          </a:p>
        </p:txBody>
      </p:sp>
      <p:sp>
        <p:nvSpPr>
          <p:cNvPr id="9" name="右箭头 8"/>
          <p:cNvSpPr/>
          <p:nvPr/>
        </p:nvSpPr>
        <p:spPr>
          <a:xfrm>
            <a:off x="3159001" y="4219231"/>
            <a:ext cx="5275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76155" y="3388651"/>
            <a:ext cx="4821527" cy="2031325"/>
          </a:xfrm>
          <a:prstGeom prst="rect">
            <a:avLst/>
          </a:prstGeom>
          <a:noFill/>
        </p:spPr>
        <p:txBody>
          <a:bodyPr wrap="square" rtlCol="0">
            <a:spAutoFit/>
          </a:bodyPr>
          <a:lstStyle/>
          <a:p>
            <a:r>
              <a:rPr lang="en-US" altLang="zh-CN" dirty="0"/>
              <a:t>…</a:t>
            </a:r>
          </a:p>
          <a:p>
            <a:r>
              <a:rPr lang="zh-CN" altLang="en-US" dirty="0"/>
              <a:t>对</a:t>
            </a:r>
            <a:r>
              <a:rPr lang="en-US" altLang="zh-CN" dirty="0"/>
              <a:t>f</a:t>
            </a:r>
            <a:r>
              <a:rPr lang="zh-CN" altLang="en-US" dirty="0"/>
              <a:t>的第</a:t>
            </a:r>
            <a:r>
              <a:rPr lang="en-US" altLang="zh-CN" dirty="0"/>
              <a:t>1</a:t>
            </a:r>
            <a:r>
              <a:rPr lang="zh-CN" altLang="en-US" dirty="0"/>
              <a:t>次调用的调用代码序列中调用者部分；</a:t>
            </a:r>
            <a:endParaRPr lang="en-US" altLang="zh-CN" dirty="0"/>
          </a:p>
          <a:p>
            <a:r>
              <a:rPr lang="en-US" altLang="zh-CN" dirty="0"/>
              <a:t>…</a:t>
            </a:r>
          </a:p>
          <a:p>
            <a:r>
              <a:rPr lang="zh-CN" altLang="en-US" dirty="0"/>
              <a:t>对</a:t>
            </a:r>
            <a:r>
              <a:rPr lang="en-US" altLang="zh-CN" dirty="0"/>
              <a:t>f</a:t>
            </a:r>
            <a:r>
              <a:rPr lang="zh-CN" altLang="en-US" dirty="0"/>
              <a:t>的第</a:t>
            </a:r>
            <a:r>
              <a:rPr lang="en-US" altLang="zh-CN" dirty="0"/>
              <a:t>2</a:t>
            </a:r>
            <a:r>
              <a:rPr lang="zh-CN" altLang="en-US" dirty="0"/>
              <a:t>次调用的调用代码序列中调用者部分；</a:t>
            </a:r>
            <a:endParaRPr lang="en-US" altLang="zh-CN" dirty="0"/>
          </a:p>
          <a:p>
            <a:r>
              <a:rPr lang="en-US" altLang="zh-CN" dirty="0"/>
              <a:t>…</a:t>
            </a:r>
          </a:p>
          <a:p>
            <a:r>
              <a:rPr lang="zh-CN" altLang="en-US" dirty="0"/>
              <a:t>对</a:t>
            </a:r>
            <a:r>
              <a:rPr lang="en-US" altLang="zh-CN" dirty="0"/>
              <a:t>f</a:t>
            </a:r>
            <a:r>
              <a:rPr lang="zh-CN" altLang="en-US" dirty="0"/>
              <a:t>的第</a:t>
            </a:r>
            <a:r>
              <a:rPr lang="en-US" altLang="zh-CN" dirty="0"/>
              <a:t>3</a:t>
            </a:r>
            <a:r>
              <a:rPr lang="zh-CN" altLang="en-US" dirty="0"/>
              <a:t>次调用的调用代码序列中调用者部分；</a:t>
            </a:r>
            <a:endParaRPr lang="en-US" altLang="zh-CN" dirty="0"/>
          </a:p>
          <a:p>
            <a:r>
              <a:rPr lang="en-US" altLang="zh-CN" dirty="0"/>
              <a:t>…</a:t>
            </a:r>
          </a:p>
        </p:txBody>
      </p:sp>
      <p:sp>
        <p:nvSpPr>
          <p:cNvPr id="11" name="文本框 10"/>
          <p:cNvSpPr txBox="1"/>
          <p:nvPr/>
        </p:nvSpPr>
        <p:spPr>
          <a:xfrm>
            <a:off x="5613616" y="1612982"/>
            <a:ext cx="1338828" cy="369332"/>
          </a:xfrm>
          <a:prstGeom prst="rect">
            <a:avLst/>
          </a:prstGeom>
          <a:noFill/>
        </p:spPr>
        <p:txBody>
          <a:bodyPr wrap="none" rtlCol="0">
            <a:spAutoFit/>
          </a:bodyPr>
          <a:lstStyle/>
          <a:p>
            <a:r>
              <a:rPr lang="zh-CN" altLang="en-US" dirty="0"/>
              <a:t>生成的代码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调用代码序列的设计</a:t>
            </a:r>
          </a:p>
        </p:txBody>
      </p:sp>
      <p:sp>
        <p:nvSpPr>
          <p:cNvPr id="3" name="内容占位符 2"/>
          <p:cNvSpPr>
            <a:spLocks noGrp="1"/>
          </p:cNvSpPr>
          <p:nvPr>
            <p:ph idx="1"/>
          </p:nvPr>
        </p:nvSpPr>
        <p:spPr/>
        <p:txBody>
          <a:bodyPr>
            <a:normAutofit/>
          </a:bodyPr>
          <a:lstStyle/>
          <a:p>
            <a:r>
              <a:rPr lang="zh-CN" altLang="en-US" dirty="0"/>
              <a:t>要与活动记录布局的设计相呼应</a:t>
            </a:r>
            <a:endParaRPr lang="en-US" altLang="zh-CN" dirty="0"/>
          </a:p>
          <a:p>
            <a:r>
              <a:rPr lang="zh-CN" altLang="en-US" dirty="0"/>
              <a:t>可以遵循下列原则：</a:t>
            </a:r>
            <a:endParaRPr lang="en-US" altLang="zh-CN" dirty="0"/>
          </a:p>
          <a:p>
            <a:pPr lvl="1"/>
            <a:r>
              <a:rPr lang="zh-CN" altLang="en-US" dirty="0"/>
              <a:t>调用者和被调用者之间传递的值（实参、返回值），一般被放在</a:t>
            </a:r>
            <a:r>
              <a:rPr lang="zh-CN" altLang="en-US" dirty="0">
                <a:solidFill>
                  <a:srgbClr val="0000FF"/>
                </a:solidFill>
              </a:rPr>
              <a:t>被调用者活动记录的开始位置</a:t>
            </a:r>
            <a:r>
              <a:rPr lang="zh-CN" altLang="en-US" dirty="0"/>
              <a:t>，因此它们尽可能地靠近调用者的活动记录</a:t>
            </a:r>
            <a:endParaRPr lang="en-US" altLang="zh-CN" dirty="0"/>
          </a:p>
          <a:p>
            <a:pPr marL="914400" lvl="2" indent="0">
              <a:buNone/>
            </a:pPr>
            <a:r>
              <a:rPr lang="zh-CN" altLang="en-US" dirty="0"/>
              <a:t>好处：</a:t>
            </a:r>
            <a:endParaRPr lang="en-US" altLang="zh-CN" dirty="0"/>
          </a:p>
          <a:p>
            <a:pPr lvl="2"/>
            <a:r>
              <a:rPr lang="zh-CN" altLang="en-US" dirty="0"/>
              <a:t>调用者能够计算该次调用的实参的值并放在自身活动记录的顶部，而不用创建整个被调用者的活动记录</a:t>
            </a:r>
            <a:endParaRPr lang="en-US" altLang="zh-CN" dirty="0"/>
          </a:p>
          <a:p>
            <a:pPr lvl="2"/>
            <a:r>
              <a:rPr lang="zh-CN" altLang="en-US" dirty="0"/>
              <a:t>调用者和被调用者都知道将来被调用者的返回值放在哪里</a:t>
            </a:r>
          </a:p>
        </p:txBody>
      </p:sp>
      <p:pic>
        <p:nvPicPr>
          <p:cNvPr id="4" name="Picture 2"/>
          <p:cNvPicPr>
            <a:picLocks noChangeAspect="1" noChangeArrowheads="1"/>
          </p:cNvPicPr>
          <p:nvPr/>
        </p:nvPicPr>
        <p:blipFill rotWithShape="1">
          <a:blip r:embed="rId2" cstate="print"/>
          <a:srcRect l="5617" t="3755" r="7565" b="1122"/>
          <a:stretch>
            <a:fillRect/>
          </a:stretch>
        </p:blipFill>
        <p:spPr bwMode="auto">
          <a:xfrm>
            <a:off x="6729046" y="105508"/>
            <a:ext cx="1992923" cy="2672861"/>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dissolv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dissolv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b="20204"/>
          <a:stretch>
            <a:fillRect/>
          </a:stretch>
        </p:blipFill>
        <p:spPr bwMode="auto">
          <a:xfrm>
            <a:off x="83357" y="489015"/>
            <a:ext cx="8977285" cy="1855601"/>
          </a:xfrm>
          <a:prstGeom prst="rect">
            <a:avLst/>
          </a:prstGeom>
          <a:noFill/>
          <a:ln w="38100" algn="ctr">
            <a:noFill/>
            <a:miter lim="800000"/>
            <a:headEnd/>
            <a:tailEnd/>
          </a:ln>
        </p:spPr>
      </p:pic>
      <p:sp>
        <p:nvSpPr>
          <p:cNvPr id="7" name="内容占位符 6"/>
          <p:cNvSpPr>
            <a:spLocks noGrp="1"/>
          </p:cNvSpPr>
          <p:nvPr>
            <p:ph idx="1"/>
          </p:nvPr>
        </p:nvSpPr>
        <p:spPr>
          <a:xfrm>
            <a:off x="628650" y="2520463"/>
            <a:ext cx="7886700" cy="3985846"/>
          </a:xfrm>
        </p:spPr>
        <p:txBody>
          <a:bodyPr>
            <a:normAutofit/>
          </a:bodyPr>
          <a:lstStyle/>
          <a:p>
            <a:r>
              <a:rPr lang="zh-CN" altLang="en-US" sz="2400" dirty="0"/>
              <a:t>在讨论代码生成之前，我们先介绍一些关于</a:t>
            </a:r>
            <a:r>
              <a:rPr lang="zh-CN" altLang="en-US" sz="2400" dirty="0">
                <a:solidFill>
                  <a:srgbClr val="0000FF"/>
                </a:solidFill>
              </a:rPr>
              <a:t>如何组织可执行代码（</a:t>
            </a:r>
            <a:r>
              <a:rPr lang="en-US" altLang="zh-CN" sz="2400" dirty="0">
                <a:solidFill>
                  <a:srgbClr val="0000FF"/>
                </a:solidFill>
              </a:rPr>
              <a:t>executable code</a:t>
            </a:r>
            <a:r>
              <a:rPr lang="zh-CN" altLang="en-US" sz="2400" dirty="0">
                <a:solidFill>
                  <a:srgbClr val="0000FF"/>
                </a:solidFill>
              </a:rPr>
              <a:t>）</a:t>
            </a:r>
            <a:r>
              <a:rPr lang="zh-CN" altLang="en-US" sz="2400" dirty="0"/>
              <a:t>的常见做法</a:t>
            </a:r>
            <a:endParaRPr lang="en-US" altLang="zh-CN" sz="2400" dirty="0"/>
          </a:p>
          <a:p>
            <a:pPr lvl="1"/>
            <a:r>
              <a:rPr lang="zh-CN" altLang="en-US" sz="2000" dirty="0"/>
              <a:t>代码和数据在执行时是什么样子的？</a:t>
            </a:r>
            <a:endParaRPr lang="en-US" altLang="zh-CN" sz="2000" dirty="0"/>
          </a:p>
          <a:p>
            <a:pPr lvl="4"/>
            <a:endParaRPr lang="en-US" altLang="zh-CN" sz="1600" dirty="0"/>
          </a:p>
          <a:p>
            <a:r>
              <a:rPr lang="zh-CN" altLang="en-US" sz="2400" dirty="0"/>
              <a:t>运行时刻环境：</a:t>
            </a:r>
            <a:endParaRPr lang="en-US" altLang="zh-CN" sz="2400" dirty="0"/>
          </a:p>
          <a:p>
            <a:pPr lvl="1"/>
            <a:r>
              <a:rPr lang="zh-CN" altLang="en-US" sz="2000" dirty="0"/>
              <a:t>代码和数据的存储分配</a:t>
            </a:r>
          </a:p>
          <a:p>
            <a:pPr lvl="1"/>
            <a:r>
              <a:rPr lang="zh-CN" altLang="en-US" sz="2000" dirty="0"/>
              <a:t>访问变量时使用的机制</a:t>
            </a:r>
          </a:p>
          <a:p>
            <a:pPr lvl="1"/>
            <a:r>
              <a:rPr lang="zh-CN" altLang="en-US" sz="2000" dirty="0"/>
              <a:t>过程之间的连接、参数传递的机制</a:t>
            </a:r>
          </a:p>
          <a:p>
            <a:pPr lvl="1"/>
            <a:r>
              <a:rPr lang="zh-CN" altLang="en-US" sz="2000" dirty="0"/>
              <a:t>和操作系统、目标机器的接口</a:t>
            </a:r>
            <a:endParaRPr lang="en-US" altLang="zh-CN" sz="2000" dirty="0"/>
          </a:p>
          <a:p>
            <a:pPr lvl="4"/>
            <a:endParaRPr lang="en-US" altLang="zh-CN" sz="1400" dirty="0"/>
          </a:p>
          <a:p>
            <a:r>
              <a:rPr lang="zh-CN" altLang="en-US" sz="2400" dirty="0"/>
              <a:t>重点讨论：存储管理（栈分配、堆管理、垃圾回收）</a:t>
            </a:r>
            <a:endParaRPr lang="en-US" altLang="zh-CN" sz="2400" dirty="0"/>
          </a:p>
        </p:txBody>
      </p:sp>
      <p:pic>
        <p:nvPicPr>
          <p:cNvPr id="5" name="Picture 2">
            <a:extLst>
              <a:ext uri="{FF2B5EF4-FFF2-40B4-BE49-F238E27FC236}">
                <a16:creationId xmlns:a16="http://schemas.microsoft.com/office/drawing/2014/main" id="{DA99751A-2E40-CC4D-9938-1A806D903730}"/>
              </a:ext>
            </a:extLst>
          </p:cNvPr>
          <p:cNvPicPr>
            <a:picLocks noChangeAspect="1" noChangeArrowheads="1"/>
          </p:cNvPicPr>
          <p:nvPr/>
        </p:nvPicPr>
        <p:blipFill rotWithShape="1">
          <a:blip r:embed="rId2" cstate="print"/>
          <a:srcRect b="20204"/>
          <a:stretch>
            <a:fillRect/>
          </a:stretch>
        </p:blipFill>
        <p:spPr bwMode="auto">
          <a:xfrm>
            <a:off x="0" y="489015"/>
            <a:ext cx="8977285" cy="1855601"/>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dissolv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dissolv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dissolv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dissolv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dissolve">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9" end="9"/>
                                            </p:txEl>
                                          </p:spTgt>
                                        </p:tgtEl>
                                        <p:attrNameLst>
                                          <p:attrName>style.visibility</p:attrName>
                                        </p:attrNameLst>
                                      </p:cBhvr>
                                      <p:to>
                                        <p:strVal val="visible"/>
                                      </p:to>
                                    </p:set>
                                    <p:animEffect transition="in" filter="dissolve">
                                      <p:cBhvr>
                                        <p:cTn id="3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调用代码序列的设计</a:t>
            </a:r>
          </a:p>
        </p:txBody>
      </p:sp>
      <p:sp>
        <p:nvSpPr>
          <p:cNvPr id="3" name="内容占位符 2"/>
          <p:cNvSpPr>
            <a:spLocks noGrp="1"/>
          </p:cNvSpPr>
          <p:nvPr>
            <p:ph idx="1"/>
          </p:nvPr>
        </p:nvSpPr>
        <p:spPr>
          <a:xfrm>
            <a:off x="628650" y="1825624"/>
            <a:ext cx="7886700" cy="4926867"/>
          </a:xfrm>
        </p:spPr>
        <p:txBody>
          <a:bodyPr>
            <a:normAutofit/>
          </a:bodyPr>
          <a:lstStyle/>
          <a:p>
            <a:r>
              <a:rPr lang="zh-CN" altLang="en-US" dirty="0"/>
              <a:t>要与活动记录布局的设计相呼应</a:t>
            </a:r>
            <a:endParaRPr lang="en-US" altLang="zh-CN" dirty="0"/>
          </a:p>
          <a:p>
            <a:r>
              <a:rPr lang="zh-CN" altLang="en-US" dirty="0"/>
              <a:t>可以遵循下列原则：</a:t>
            </a:r>
            <a:endParaRPr lang="en-US" altLang="zh-CN" dirty="0"/>
          </a:p>
          <a:p>
            <a:pPr lvl="1"/>
            <a:r>
              <a:rPr lang="zh-CN" altLang="en-US" dirty="0"/>
              <a:t>调用者和被调用者之间传递的值（实参、返回值地址），一般被放在</a:t>
            </a:r>
            <a:r>
              <a:rPr lang="zh-CN" altLang="en-US" dirty="0">
                <a:solidFill>
                  <a:srgbClr val="0000FF"/>
                </a:solidFill>
              </a:rPr>
              <a:t>被调用者活动记录的开始位置</a:t>
            </a:r>
            <a:r>
              <a:rPr lang="zh-CN" altLang="en-US" dirty="0"/>
              <a:t>，因此它们尽可能地靠近调用者的活动记录</a:t>
            </a:r>
            <a:endParaRPr lang="en-US" altLang="zh-CN" dirty="0"/>
          </a:p>
          <a:p>
            <a:pPr lvl="1"/>
            <a:r>
              <a:rPr lang="zh-CN" altLang="en-US" dirty="0"/>
              <a:t>固定长度的项（包括控制链、访问链和机器状态字段）放在记录的中间位置</a:t>
            </a:r>
            <a:endParaRPr lang="en-US" altLang="zh-CN" dirty="0"/>
          </a:p>
          <a:p>
            <a:pPr lvl="1"/>
            <a:r>
              <a:rPr lang="zh-CN" altLang="en-US" dirty="0"/>
              <a:t>开始不知道大小的项（例如动态数组、临时变量）被放置在活动记录的尾部</a:t>
            </a:r>
            <a:endParaRPr lang="en-US" altLang="zh-CN" dirty="0"/>
          </a:p>
          <a:p>
            <a:pPr lvl="1"/>
            <a:r>
              <a:rPr lang="zh-CN" altLang="en-US" dirty="0"/>
              <a:t>“栈顶”指针</a:t>
            </a:r>
            <a:r>
              <a:rPr lang="en-US" altLang="zh-CN" dirty="0" err="1"/>
              <a:t>top_sp</a:t>
            </a:r>
            <a:r>
              <a:rPr lang="zh-CN" altLang="en-US" dirty="0"/>
              <a:t>所指的位置：活动记录中固定长度字段的末端</a:t>
            </a:r>
            <a:endParaRPr lang="en-US" altLang="zh-CN" dirty="0"/>
          </a:p>
          <a:p>
            <a:pPr lvl="2"/>
            <a:r>
              <a:rPr lang="zh-CN" altLang="en-US" dirty="0"/>
              <a:t>那么固定长度的数据就可以通过固定的相对于</a:t>
            </a:r>
            <a:r>
              <a:rPr lang="en-US" altLang="zh-CN" dirty="0" err="1"/>
              <a:t>top_sp</a:t>
            </a:r>
            <a:r>
              <a:rPr lang="zh-CN" altLang="en-US" dirty="0"/>
              <a:t>的偏移量来访问</a:t>
            </a:r>
          </a:p>
        </p:txBody>
      </p:sp>
      <p:pic>
        <p:nvPicPr>
          <p:cNvPr id="4" name="Picture 2"/>
          <p:cNvPicPr>
            <a:picLocks noChangeAspect="1" noChangeArrowheads="1"/>
          </p:cNvPicPr>
          <p:nvPr/>
        </p:nvPicPr>
        <p:blipFill rotWithShape="1">
          <a:blip r:embed="rId2" cstate="print"/>
          <a:srcRect l="5617" t="3755" r="7565" b="1122"/>
          <a:stretch>
            <a:fillRect/>
          </a:stretch>
        </p:blipFill>
        <p:spPr bwMode="auto">
          <a:xfrm>
            <a:off x="6729046" y="105508"/>
            <a:ext cx="1992923" cy="2672861"/>
          </a:xfrm>
          <a:prstGeom prst="rect">
            <a:avLst/>
          </a:prstGeom>
          <a:noFill/>
          <a:ln w="38100" algn="ctr">
            <a:noFill/>
            <a:miter lim="800000"/>
            <a:headEnd/>
            <a:tailEnd/>
          </a:ln>
        </p:spPr>
      </p:pic>
      <p:cxnSp>
        <p:nvCxnSpPr>
          <p:cNvPr id="5" name="直接箭头连接符 4"/>
          <p:cNvCxnSpPr/>
          <p:nvPr/>
        </p:nvCxnSpPr>
        <p:spPr>
          <a:xfrm>
            <a:off x="6236677" y="2016369"/>
            <a:ext cx="57443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调用者和被调用者合作管理栈</a:t>
            </a:r>
            <a:r>
              <a:rPr lang="zh-CN" altLang="en-US" dirty="0">
                <a:solidFill>
                  <a:srgbClr val="FF0000"/>
                </a:solidFill>
              </a:rPr>
              <a:t>示例</a:t>
            </a:r>
          </a:p>
        </p:txBody>
      </p:sp>
      <p:sp>
        <p:nvSpPr>
          <p:cNvPr id="3" name="内容占位符 2"/>
          <p:cNvSpPr>
            <a:spLocks noGrp="1"/>
          </p:cNvSpPr>
          <p:nvPr>
            <p:ph idx="1"/>
          </p:nvPr>
        </p:nvSpPr>
        <p:spPr>
          <a:xfrm>
            <a:off x="211017" y="1849070"/>
            <a:ext cx="3247292" cy="4364161"/>
          </a:xfrm>
        </p:spPr>
        <p:txBody>
          <a:bodyPr>
            <a:normAutofit/>
          </a:bodyPr>
          <a:lstStyle/>
          <a:p>
            <a:pPr marL="0" indent="0">
              <a:buNone/>
            </a:pPr>
            <a:r>
              <a:rPr lang="zh-CN" altLang="en-US" sz="2400" dirty="0"/>
              <a:t>调用代码序列</a:t>
            </a:r>
            <a:endParaRPr lang="en-US" altLang="zh-CN" sz="2400" dirty="0"/>
          </a:p>
          <a:p>
            <a:r>
              <a:rPr lang="zh-CN" altLang="en-US" sz="2400" dirty="0"/>
              <a:t>调用者计算实参的值</a:t>
            </a:r>
            <a:endParaRPr lang="en-US" altLang="zh-CN" sz="2400" dirty="0"/>
          </a:p>
          <a:p>
            <a:r>
              <a:rPr lang="zh-CN" altLang="en-US" sz="2400" dirty="0"/>
              <a:t>调用者将返回地址和当前</a:t>
            </a:r>
            <a:r>
              <a:rPr lang="en-US" altLang="zh-CN" sz="2400" dirty="0" err="1"/>
              <a:t>top_sp</a:t>
            </a:r>
            <a:r>
              <a:rPr lang="zh-CN" altLang="en-US" sz="2400" dirty="0"/>
              <a:t>的值放在被调用者的活动记录中，然后增加</a:t>
            </a:r>
            <a:r>
              <a:rPr lang="en-US" altLang="zh-CN" sz="2400" dirty="0" err="1"/>
              <a:t>top_sp</a:t>
            </a:r>
            <a:r>
              <a:rPr lang="zh-CN" altLang="en-US" sz="2400" dirty="0"/>
              <a:t>的值</a:t>
            </a:r>
            <a:endParaRPr lang="en-US" altLang="zh-CN" sz="2400" dirty="0"/>
          </a:p>
          <a:p>
            <a:r>
              <a:rPr lang="zh-CN" altLang="en-US" sz="2400" dirty="0"/>
              <a:t>被调用者保存寄存器值和其它状态信息</a:t>
            </a:r>
            <a:endParaRPr lang="en-US" altLang="zh-CN" sz="2400" dirty="0"/>
          </a:p>
          <a:p>
            <a:r>
              <a:rPr lang="zh-CN" altLang="en-US" sz="2400" dirty="0"/>
              <a:t>被调用者初始化其局部数据并开始执行</a:t>
            </a:r>
            <a:endParaRPr lang="en-US" altLang="zh-CN" sz="2400" dirty="0"/>
          </a:p>
        </p:txBody>
      </p:sp>
      <p:pic>
        <p:nvPicPr>
          <p:cNvPr id="22532" name="Picture 2"/>
          <p:cNvPicPr>
            <a:picLocks noChangeAspect="1" noChangeArrowheads="1"/>
          </p:cNvPicPr>
          <p:nvPr/>
        </p:nvPicPr>
        <p:blipFill rotWithShape="1">
          <a:blip r:embed="rId2" cstate="print"/>
          <a:srcRect l="4233" r="4488"/>
          <a:stretch>
            <a:fillRect/>
          </a:stretch>
        </p:blipFill>
        <p:spPr bwMode="auto">
          <a:xfrm>
            <a:off x="3305908" y="1690689"/>
            <a:ext cx="5720862" cy="4171950"/>
          </a:xfrm>
          <a:prstGeom prst="rect">
            <a:avLst/>
          </a:prstGeom>
          <a:noFill/>
          <a:ln w="38100" algn="ctr">
            <a:noFill/>
            <a:miter lim="800000"/>
            <a:headEnd/>
            <a:tailEnd/>
          </a:ln>
        </p:spPr>
      </p:pic>
      <p:sp>
        <p:nvSpPr>
          <p:cNvPr id="2" name="矩形 1"/>
          <p:cNvSpPr/>
          <p:nvPr/>
        </p:nvSpPr>
        <p:spPr>
          <a:xfrm>
            <a:off x="433754" y="4466492"/>
            <a:ext cx="2872154" cy="8088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44537" y="4187247"/>
            <a:ext cx="2236510" cy="400110"/>
          </a:xfrm>
          <a:prstGeom prst="rect">
            <a:avLst/>
          </a:prstGeom>
          <a:solidFill>
            <a:schemeClr val="bg1"/>
          </a:solidFill>
          <a:ln>
            <a:noFill/>
          </a:ln>
        </p:spPr>
        <p:txBody>
          <a:bodyPr wrap="none" rtlCol="0">
            <a:spAutoFit/>
          </a:bodyPr>
          <a:lstStyle/>
          <a:p>
            <a:r>
              <a:rPr lang="zh-CN" altLang="en-US" sz="2000" dirty="0">
                <a:solidFill>
                  <a:srgbClr val="FF0000"/>
                </a:solidFill>
              </a:rPr>
              <a:t>调用者也可以做！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dissolv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调用者和被调用者合作管理栈示例</a:t>
            </a:r>
          </a:p>
        </p:txBody>
      </p:sp>
      <p:sp>
        <p:nvSpPr>
          <p:cNvPr id="3" name="内容占位符 2"/>
          <p:cNvSpPr>
            <a:spLocks noGrp="1"/>
          </p:cNvSpPr>
          <p:nvPr>
            <p:ph idx="1"/>
          </p:nvPr>
        </p:nvSpPr>
        <p:spPr>
          <a:xfrm>
            <a:off x="211017" y="1849070"/>
            <a:ext cx="3247292" cy="4821361"/>
          </a:xfrm>
        </p:spPr>
        <p:txBody>
          <a:bodyPr>
            <a:normAutofit/>
          </a:bodyPr>
          <a:lstStyle/>
          <a:p>
            <a:pPr marL="0" indent="0">
              <a:buNone/>
            </a:pPr>
            <a:r>
              <a:rPr lang="zh-CN" altLang="en-US" sz="2400" dirty="0"/>
              <a:t>返回代码序列</a:t>
            </a:r>
            <a:endParaRPr lang="en-US" altLang="zh-CN" sz="2400" dirty="0"/>
          </a:p>
          <a:p>
            <a:r>
              <a:rPr lang="zh-CN" altLang="en-US" sz="2400" dirty="0"/>
              <a:t>被调用者将返回值放在与参数相邻的位置</a:t>
            </a:r>
            <a:endParaRPr lang="en-US" altLang="zh-CN" sz="2400" dirty="0"/>
          </a:p>
          <a:p>
            <a:r>
              <a:rPr lang="zh-CN" altLang="en-US" sz="2400" dirty="0"/>
              <a:t>被调用者恢复</a:t>
            </a:r>
            <a:r>
              <a:rPr lang="en-US" altLang="zh-CN" sz="2400" dirty="0" err="1"/>
              <a:t>top_sp</a:t>
            </a:r>
            <a:r>
              <a:rPr lang="zh-CN" altLang="en-US" sz="2400" dirty="0"/>
              <a:t>和其它寄存器，然后跳转到由调用者放在机器状态字段中的返回地址</a:t>
            </a:r>
            <a:endParaRPr lang="en-US" altLang="zh-CN" sz="2400" dirty="0"/>
          </a:p>
          <a:p>
            <a:r>
              <a:rPr lang="zh-CN" altLang="en-US" sz="2400" dirty="0">
                <a:solidFill>
                  <a:srgbClr val="0000FF"/>
                </a:solidFill>
              </a:rPr>
              <a:t>尽管</a:t>
            </a:r>
            <a:r>
              <a:rPr lang="en-US" altLang="zh-CN" sz="2400" dirty="0" err="1">
                <a:solidFill>
                  <a:srgbClr val="0000FF"/>
                </a:solidFill>
              </a:rPr>
              <a:t>top_sp</a:t>
            </a:r>
            <a:r>
              <a:rPr lang="zh-CN" altLang="en-US" sz="2400" dirty="0">
                <a:solidFill>
                  <a:srgbClr val="0000FF"/>
                </a:solidFill>
              </a:rPr>
              <a:t>已经被减小，但调用者仍然可以根据当前</a:t>
            </a:r>
            <a:r>
              <a:rPr lang="en-US" altLang="zh-CN" sz="2400" dirty="0" err="1">
                <a:solidFill>
                  <a:srgbClr val="0000FF"/>
                </a:solidFill>
              </a:rPr>
              <a:t>top_sp</a:t>
            </a:r>
            <a:r>
              <a:rPr lang="zh-CN" altLang="en-US" sz="2400" dirty="0">
                <a:solidFill>
                  <a:srgbClr val="0000FF"/>
                </a:solidFill>
              </a:rPr>
              <a:t>的位置找到返回值</a:t>
            </a:r>
            <a:endParaRPr lang="en-US" altLang="zh-CN" sz="2400" dirty="0">
              <a:solidFill>
                <a:srgbClr val="0000FF"/>
              </a:solidFill>
            </a:endParaRPr>
          </a:p>
        </p:txBody>
      </p:sp>
      <p:pic>
        <p:nvPicPr>
          <p:cNvPr id="22532" name="Picture 2"/>
          <p:cNvPicPr>
            <a:picLocks noChangeAspect="1" noChangeArrowheads="1"/>
          </p:cNvPicPr>
          <p:nvPr/>
        </p:nvPicPr>
        <p:blipFill rotWithShape="1">
          <a:blip r:embed="rId2" cstate="print"/>
          <a:srcRect l="4233" r="4488"/>
          <a:stretch>
            <a:fillRect/>
          </a:stretch>
        </p:blipFill>
        <p:spPr bwMode="auto">
          <a:xfrm>
            <a:off x="3305908" y="1690689"/>
            <a:ext cx="5720862" cy="4171950"/>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a:t>栈中有变长数据</a:t>
            </a:r>
          </a:p>
        </p:txBody>
      </p:sp>
      <p:sp>
        <p:nvSpPr>
          <p:cNvPr id="3" name="内容占位符 2"/>
          <p:cNvSpPr>
            <a:spLocks noGrp="1"/>
          </p:cNvSpPr>
          <p:nvPr>
            <p:ph idx="1"/>
          </p:nvPr>
        </p:nvSpPr>
        <p:spPr/>
        <p:txBody>
          <a:bodyPr>
            <a:normAutofit/>
          </a:bodyPr>
          <a:lstStyle/>
          <a:p>
            <a:r>
              <a:rPr lang="zh-CN" altLang="en-US" dirty="0"/>
              <a:t>函数的某些局部变量的大小在编译时刻未知</a:t>
            </a:r>
            <a:endParaRPr lang="en-US" altLang="zh-CN" dirty="0"/>
          </a:p>
          <a:p>
            <a:r>
              <a:rPr lang="zh-CN" altLang="en-US" dirty="0"/>
              <a:t>通常放在堆区</a:t>
            </a:r>
            <a:endParaRPr lang="en-US" altLang="zh-CN" dirty="0"/>
          </a:p>
          <a:p>
            <a:r>
              <a:rPr lang="zh-CN" altLang="en-US" dirty="0"/>
              <a:t>也可以放在栈区</a:t>
            </a:r>
            <a:endParaRPr lang="en-US" altLang="zh-CN" dirty="0"/>
          </a:p>
          <a:p>
            <a:pPr lvl="1"/>
            <a:r>
              <a:rPr lang="zh-CN" altLang="en-US" dirty="0"/>
              <a:t>它们是一个函数的局部对象，生存期和其所在函数相同。放在栈区，就不需要进行额外的垃圾回收，减少开销</a:t>
            </a:r>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a:t>栈中有变长数据</a:t>
            </a:r>
          </a:p>
        </p:txBody>
      </p:sp>
      <p:sp>
        <p:nvSpPr>
          <p:cNvPr id="3" name="内容占位符 2"/>
          <p:cNvSpPr>
            <a:spLocks noGrp="1"/>
          </p:cNvSpPr>
          <p:nvPr>
            <p:ph idx="1"/>
          </p:nvPr>
        </p:nvSpPr>
        <p:spPr>
          <a:xfrm>
            <a:off x="164124" y="1825625"/>
            <a:ext cx="3938954" cy="4617318"/>
          </a:xfrm>
        </p:spPr>
        <p:txBody>
          <a:bodyPr>
            <a:normAutofit/>
          </a:bodyPr>
          <a:lstStyle/>
          <a:p>
            <a:r>
              <a:rPr lang="zh-CN" altLang="en-US" sz="2400" dirty="0"/>
              <a:t>假设函数</a:t>
            </a:r>
            <a:r>
              <a:rPr lang="en-US" altLang="zh-CN" sz="2400" dirty="0"/>
              <a:t>p</a:t>
            </a:r>
            <a:r>
              <a:rPr lang="zh-CN" altLang="en-US" sz="2400" dirty="0"/>
              <a:t>的三个局部数组</a:t>
            </a:r>
            <a:r>
              <a:rPr lang="en-US" altLang="zh-CN" sz="2400" dirty="0"/>
              <a:t>a, b, c</a:t>
            </a:r>
            <a:r>
              <a:rPr lang="zh-CN" altLang="en-US" sz="2400" dirty="0"/>
              <a:t>大小无法静态确定</a:t>
            </a:r>
            <a:endParaRPr lang="en-US" altLang="zh-CN" sz="2400" dirty="0"/>
          </a:p>
          <a:p>
            <a:r>
              <a:rPr lang="zh-CN" altLang="en-US" sz="2400" dirty="0"/>
              <a:t>不在</a:t>
            </a:r>
            <a:r>
              <a:rPr lang="en-US" altLang="zh-CN" sz="2400" dirty="0"/>
              <a:t>p</a:t>
            </a:r>
            <a:r>
              <a:rPr lang="zh-CN" altLang="en-US" sz="2400" dirty="0"/>
              <a:t>的活动记录中，但其指针在</a:t>
            </a:r>
            <a:r>
              <a:rPr lang="en-US" altLang="zh-CN" sz="2400" dirty="0"/>
              <a:t>p</a:t>
            </a:r>
            <a:r>
              <a:rPr lang="zh-CN" altLang="en-US" sz="2400" dirty="0"/>
              <a:t>的活动记录中</a:t>
            </a:r>
            <a:endParaRPr lang="en-US" altLang="zh-CN" sz="2400" dirty="0"/>
          </a:p>
          <a:p>
            <a:r>
              <a:rPr lang="zh-CN" altLang="en-US" sz="2400" dirty="0"/>
              <a:t>这些指针相对于</a:t>
            </a:r>
            <a:r>
              <a:rPr lang="en-US" altLang="zh-CN" sz="2400" dirty="0" err="1"/>
              <a:t>top_sp</a:t>
            </a:r>
            <a:r>
              <a:rPr lang="zh-CN" altLang="en-US" sz="2400" dirty="0"/>
              <a:t>的偏移量是静态确定的</a:t>
            </a:r>
            <a:endParaRPr lang="en-US" altLang="zh-CN" sz="2400" dirty="0"/>
          </a:p>
          <a:p>
            <a:r>
              <a:rPr lang="zh-CN" altLang="en-US" sz="2400" dirty="0"/>
              <a:t>被</a:t>
            </a:r>
            <a:r>
              <a:rPr lang="en-US" altLang="zh-CN" sz="2400" dirty="0"/>
              <a:t>p</a:t>
            </a:r>
            <a:r>
              <a:rPr lang="zh-CN" altLang="en-US" sz="2400" dirty="0"/>
              <a:t>调用的</a:t>
            </a:r>
            <a:r>
              <a:rPr lang="en-US" altLang="zh-CN" sz="2400" dirty="0"/>
              <a:t>q</a:t>
            </a:r>
            <a:r>
              <a:rPr lang="zh-CN" altLang="en-US" sz="2400" dirty="0"/>
              <a:t>的活动记录从</a:t>
            </a:r>
            <a:r>
              <a:rPr lang="en-US" altLang="zh-CN" sz="2400" dirty="0"/>
              <a:t>p</a:t>
            </a:r>
            <a:r>
              <a:rPr lang="zh-CN" altLang="en-US" sz="2400" dirty="0"/>
              <a:t>的数组之后开始</a:t>
            </a:r>
          </a:p>
        </p:txBody>
      </p:sp>
      <p:pic>
        <p:nvPicPr>
          <p:cNvPr id="23556" name="Picture 2"/>
          <p:cNvPicPr>
            <a:picLocks noChangeAspect="1" noChangeArrowheads="1"/>
          </p:cNvPicPr>
          <p:nvPr/>
        </p:nvPicPr>
        <p:blipFill>
          <a:blip r:embed="rId2" cstate="print"/>
          <a:srcRect/>
          <a:stretch>
            <a:fillRect/>
          </a:stretch>
        </p:blipFill>
        <p:spPr bwMode="auto">
          <a:xfrm>
            <a:off x="4021015" y="1604963"/>
            <a:ext cx="5011005" cy="4837980"/>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a:t>栈中有变长数据</a:t>
            </a:r>
          </a:p>
        </p:txBody>
      </p:sp>
      <p:sp>
        <p:nvSpPr>
          <p:cNvPr id="24579" name="内容占位符 2"/>
          <p:cNvSpPr>
            <a:spLocks noGrp="1"/>
          </p:cNvSpPr>
          <p:nvPr>
            <p:ph idx="1"/>
          </p:nvPr>
        </p:nvSpPr>
        <p:spPr>
          <a:xfrm>
            <a:off x="199291" y="1690690"/>
            <a:ext cx="3821725" cy="4909402"/>
          </a:xfrm>
        </p:spPr>
        <p:txBody>
          <a:bodyPr>
            <a:noAutofit/>
          </a:bodyPr>
          <a:lstStyle/>
          <a:p>
            <a:r>
              <a:rPr lang="en-US" altLang="zh-CN" sz="2400" dirty="0" err="1"/>
              <a:t>top_sp</a:t>
            </a:r>
            <a:r>
              <a:rPr lang="zh-CN" altLang="en-US" sz="2400" dirty="0"/>
              <a:t>：指向机器状态字段的末端</a:t>
            </a:r>
            <a:endParaRPr lang="en-US" altLang="zh-CN" sz="2400" dirty="0"/>
          </a:p>
          <a:p>
            <a:r>
              <a:rPr lang="en-US" altLang="zh-CN" sz="2400" dirty="0"/>
              <a:t>top</a:t>
            </a:r>
            <a:r>
              <a:rPr lang="zh-CN" altLang="en-US" sz="2400" dirty="0"/>
              <a:t>：实际栈顶的位置</a:t>
            </a:r>
            <a:endParaRPr lang="en-US" altLang="zh-CN" sz="2400" dirty="0"/>
          </a:p>
          <a:p>
            <a:r>
              <a:rPr lang="en-US" altLang="zh-CN" sz="2400" dirty="0"/>
              <a:t>q</a:t>
            </a:r>
            <a:r>
              <a:rPr lang="zh-CN" altLang="en-US" sz="2400" dirty="0"/>
              <a:t>返回时重置</a:t>
            </a:r>
            <a:r>
              <a:rPr lang="en-US" altLang="zh-CN" sz="2400" dirty="0"/>
              <a:t>top</a:t>
            </a:r>
            <a:r>
              <a:rPr lang="zh-CN" altLang="en-US" sz="2400" dirty="0"/>
              <a:t>和</a:t>
            </a:r>
            <a:r>
              <a:rPr lang="en-US" altLang="zh-CN" sz="2400" dirty="0" err="1"/>
              <a:t>top_sp</a:t>
            </a:r>
            <a:r>
              <a:rPr lang="zh-CN" altLang="en-US" sz="2400" dirty="0"/>
              <a:t>：</a:t>
            </a:r>
            <a:endParaRPr lang="en-US" altLang="zh-CN" sz="2400" dirty="0"/>
          </a:p>
          <a:p>
            <a:pPr lvl="1"/>
            <a:r>
              <a:rPr lang="zh-CN" altLang="en-US" sz="2000" dirty="0"/>
              <a:t>从</a:t>
            </a:r>
            <a:r>
              <a:rPr lang="en-US" altLang="zh-CN" sz="2000" dirty="0" err="1"/>
              <a:t>top_sp</a:t>
            </a:r>
            <a:r>
              <a:rPr lang="zh-CN" altLang="en-US" sz="2000" dirty="0"/>
              <a:t>可以找到</a:t>
            </a:r>
            <a:r>
              <a:rPr lang="en-US" altLang="zh-CN" sz="2000" dirty="0"/>
              <a:t>q</a:t>
            </a:r>
            <a:r>
              <a:rPr lang="zh-CN" altLang="en-US" sz="2000" dirty="0"/>
              <a:t>的控制链字段，根据这个字段我们可以知道当</a:t>
            </a:r>
            <a:r>
              <a:rPr lang="en-US" altLang="zh-CN" sz="2000" dirty="0"/>
              <a:t>p</a:t>
            </a:r>
            <a:r>
              <a:rPr lang="zh-CN" altLang="en-US" sz="2000" dirty="0"/>
              <a:t>位于栈顶的时候</a:t>
            </a:r>
            <a:r>
              <a:rPr lang="en-US" altLang="zh-CN" sz="2000" dirty="0" err="1"/>
              <a:t>top_sp</a:t>
            </a:r>
            <a:r>
              <a:rPr lang="zh-CN" altLang="en-US" sz="2000" dirty="0"/>
              <a:t>所指的</a:t>
            </a:r>
            <a:r>
              <a:rPr lang="en-US" altLang="zh-CN" sz="2000" dirty="0"/>
              <a:t>p</a:t>
            </a:r>
            <a:r>
              <a:rPr lang="zh-CN" altLang="en-US" sz="2000" dirty="0"/>
              <a:t>的活动记录的位置。从而可以在</a:t>
            </a:r>
            <a:r>
              <a:rPr lang="en-US" altLang="zh-CN" sz="2000" dirty="0"/>
              <a:t>q</a:t>
            </a:r>
            <a:r>
              <a:rPr lang="zh-CN" altLang="en-US" sz="2000" dirty="0"/>
              <a:t>返回的时候恢复</a:t>
            </a:r>
            <a:r>
              <a:rPr lang="en-US" altLang="zh-CN" sz="2000" dirty="0" err="1"/>
              <a:t>top_sp</a:t>
            </a:r>
            <a:endParaRPr lang="en-US" altLang="zh-CN" sz="2000" dirty="0"/>
          </a:p>
          <a:p>
            <a:pPr lvl="1"/>
            <a:r>
              <a:rPr lang="zh-CN" altLang="en-US" sz="2000" dirty="0"/>
              <a:t>返回后</a:t>
            </a:r>
            <a:r>
              <a:rPr lang="en-US" altLang="zh-CN" sz="2000" dirty="0"/>
              <a:t>top</a:t>
            </a:r>
            <a:r>
              <a:rPr lang="zh-CN" altLang="en-US" sz="2000" dirty="0"/>
              <a:t>的值 </a:t>
            </a:r>
            <a:r>
              <a:rPr lang="en-US" altLang="zh-CN" sz="2000" dirty="0"/>
              <a:t>= </a:t>
            </a:r>
            <a:r>
              <a:rPr lang="zh-CN" altLang="en-US" sz="2000" dirty="0"/>
              <a:t>恢复前</a:t>
            </a:r>
            <a:r>
              <a:rPr lang="en-US" altLang="zh-CN" sz="2000" dirty="0" err="1"/>
              <a:t>top_sp</a:t>
            </a:r>
            <a:r>
              <a:rPr lang="en-US" altLang="zh-CN" sz="2000" dirty="0"/>
              <a:t> </a:t>
            </a:r>
            <a:r>
              <a:rPr lang="zh-CN" altLang="en-US" sz="2000" dirty="0"/>
              <a:t>减去 </a:t>
            </a:r>
            <a:r>
              <a:rPr lang="en-US" altLang="zh-CN" sz="2000" dirty="0"/>
              <a:t>q</a:t>
            </a:r>
            <a:r>
              <a:rPr lang="zh-CN" altLang="en-US" sz="2000" dirty="0"/>
              <a:t>的活动记录中机器状态、访问链、参数返回值字段的总长度</a:t>
            </a:r>
            <a:endParaRPr lang="en-US" altLang="zh-CN" sz="2000" dirty="0"/>
          </a:p>
          <a:p>
            <a:endParaRPr lang="zh-CN" altLang="en-US" sz="2400" dirty="0"/>
          </a:p>
        </p:txBody>
      </p:sp>
      <p:pic>
        <p:nvPicPr>
          <p:cNvPr id="5" name="Picture 2"/>
          <p:cNvPicPr>
            <a:picLocks noChangeAspect="1" noChangeArrowheads="1"/>
          </p:cNvPicPr>
          <p:nvPr/>
        </p:nvPicPr>
        <p:blipFill>
          <a:blip r:embed="rId2" cstate="print"/>
          <a:srcRect/>
          <a:stretch>
            <a:fillRect/>
          </a:stretch>
        </p:blipFill>
        <p:spPr bwMode="auto">
          <a:xfrm>
            <a:off x="4021015" y="1604963"/>
            <a:ext cx="5011005" cy="4837980"/>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栈中非局部数据的访问</a:t>
            </a:r>
          </a:p>
        </p:txBody>
      </p:sp>
      <p:sp>
        <p:nvSpPr>
          <p:cNvPr id="25603" name="内容占位符 2"/>
          <p:cNvSpPr>
            <a:spLocks noGrp="1"/>
          </p:cNvSpPr>
          <p:nvPr>
            <p:ph idx="1"/>
          </p:nvPr>
        </p:nvSpPr>
        <p:spPr/>
        <p:txBody>
          <a:bodyPr/>
          <a:lstStyle/>
          <a:p>
            <a:r>
              <a:rPr lang="zh-CN" altLang="en-US" dirty="0"/>
              <a:t>讨论过程如何访问数据</a:t>
            </a:r>
            <a:endParaRPr lang="en-US" altLang="zh-CN" dirty="0"/>
          </a:p>
          <a:p>
            <a:endParaRPr lang="en-US" altLang="zh-CN" dirty="0"/>
          </a:p>
          <a:p>
            <a:r>
              <a:rPr lang="zh-CN" altLang="en-US" dirty="0"/>
              <a:t>特别是，如何找到在过程</a:t>
            </a:r>
            <a:r>
              <a:rPr lang="en-US" altLang="zh-CN" dirty="0"/>
              <a:t>p</a:t>
            </a:r>
            <a:r>
              <a:rPr lang="zh-CN" altLang="en-US" dirty="0"/>
              <a:t>中使用但又不属于</a:t>
            </a:r>
            <a:r>
              <a:rPr lang="en-US" altLang="zh-CN" dirty="0"/>
              <a:t>p</a:t>
            </a:r>
            <a:r>
              <a:rPr lang="zh-CN" altLang="en-US" dirty="0"/>
              <a:t>的数据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没有嵌套函数的数据访问</a:t>
            </a:r>
            <a:endParaRPr lang="zh-CN" altLang="en-US" dirty="0"/>
          </a:p>
        </p:txBody>
      </p:sp>
      <p:sp>
        <p:nvSpPr>
          <p:cNvPr id="26627" name="内容占位符 2"/>
          <p:cNvSpPr>
            <a:spLocks noGrp="1"/>
          </p:cNvSpPr>
          <p:nvPr>
            <p:ph idx="1"/>
          </p:nvPr>
        </p:nvSpPr>
        <p:spPr/>
        <p:txBody>
          <a:bodyPr/>
          <a:lstStyle/>
          <a:p>
            <a:r>
              <a:rPr lang="en-US" altLang="zh-CN" dirty="0"/>
              <a:t>C</a:t>
            </a:r>
            <a:r>
              <a:rPr lang="zh-CN" altLang="en-US" dirty="0"/>
              <a:t>语言的变量要么在某个函数内定义，要么在所有函数之外定义</a:t>
            </a:r>
            <a:endParaRPr lang="en-US" altLang="zh-CN" dirty="0"/>
          </a:p>
          <a:p>
            <a:r>
              <a:rPr lang="zh-CN" altLang="en-US" dirty="0"/>
              <a:t>对于像</a:t>
            </a:r>
            <a:r>
              <a:rPr lang="en-US" altLang="zh-CN" dirty="0"/>
              <a:t>C</a:t>
            </a:r>
            <a:r>
              <a:rPr lang="zh-CN" altLang="en-US" dirty="0"/>
              <a:t>这样的不允许声明嵌套函数的语言而言，变量的存储分配和访问是比较简单的：</a:t>
            </a:r>
            <a:endParaRPr lang="en-US" altLang="zh-CN" dirty="0"/>
          </a:p>
          <a:p>
            <a:pPr lvl="1"/>
            <a:r>
              <a:rPr lang="zh-CN" altLang="en-US" dirty="0"/>
              <a:t>全局变量被分配在</a:t>
            </a:r>
            <a:r>
              <a:rPr lang="zh-CN" altLang="en-US" dirty="0">
                <a:solidFill>
                  <a:srgbClr val="0000FF"/>
                </a:solidFill>
              </a:rPr>
              <a:t>静态区</a:t>
            </a:r>
            <a:r>
              <a:rPr lang="zh-CN" altLang="en-US" dirty="0"/>
              <a:t>，在编译时刻即确定它们的位置</a:t>
            </a:r>
            <a:endParaRPr lang="en-US" altLang="zh-CN" dirty="0"/>
          </a:p>
          <a:p>
            <a:pPr lvl="1"/>
            <a:r>
              <a:rPr lang="zh-CN" altLang="en-US" dirty="0"/>
              <a:t>其他变量一定是</a:t>
            </a:r>
            <a:r>
              <a:rPr lang="zh-CN" altLang="en-US" dirty="0">
                <a:solidFill>
                  <a:srgbClr val="0000FF"/>
                </a:solidFill>
              </a:rPr>
              <a:t>栈顶活动记录</a:t>
            </a:r>
            <a:r>
              <a:rPr lang="zh-CN" altLang="en-US" dirty="0"/>
              <a:t>里的局部变量，且偏移量已知，可以通过</a:t>
            </a:r>
            <a:r>
              <a:rPr lang="en-US" altLang="zh-CN" dirty="0" err="1"/>
              <a:t>top_sp</a:t>
            </a:r>
            <a:r>
              <a:rPr lang="zh-CN" altLang="en-US" dirty="0"/>
              <a:t>指针加上偏移量来访问这些变量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dissolve">
                                      <p:cBhvr>
                                        <p:cTn id="7" dur="500"/>
                                        <p:tgtEl>
                                          <p:spTgt spid="26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627">
                                            <p:txEl>
                                              <p:pRg st="2" end="2"/>
                                            </p:txEl>
                                          </p:spTgt>
                                        </p:tgtEl>
                                        <p:attrNameLst>
                                          <p:attrName>style.visibility</p:attrName>
                                        </p:attrNameLst>
                                      </p:cBhvr>
                                      <p:to>
                                        <p:strVal val="visible"/>
                                      </p:to>
                                    </p:set>
                                    <p:animEffect transition="in" filter="dissolve">
                                      <p:cBhvr>
                                        <p:cTn id="12" dur="500"/>
                                        <p:tgtEl>
                                          <p:spTgt spid="266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Effect transition="in" filter="dissolve">
                                      <p:cBhvr>
                                        <p:cTn id="17"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带嵌套函数的数据访问</a:t>
            </a:r>
            <a:endParaRPr lang="zh-CN" altLang="en-US" dirty="0"/>
          </a:p>
        </p:txBody>
      </p:sp>
      <p:pic>
        <p:nvPicPr>
          <p:cNvPr id="3" name="图片 2"/>
          <p:cNvPicPr>
            <a:picLocks noChangeAspect="1"/>
          </p:cNvPicPr>
          <p:nvPr/>
        </p:nvPicPr>
        <p:blipFill>
          <a:blip r:embed="rId2"/>
          <a:stretch>
            <a:fillRect/>
          </a:stretch>
        </p:blipFill>
        <p:spPr>
          <a:xfrm>
            <a:off x="552450" y="1690689"/>
            <a:ext cx="7962900" cy="4914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带嵌套函数的数据访问</a:t>
            </a:r>
            <a:endParaRPr lang="zh-CN" altLang="en-US" dirty="0"/>
          </a:p>
        </p:txBody>
      </p:sp>
      <p:grpSp>
        <p:nvGrpSpPr>
          <p:cNvPr id="3" name="组合 2"/>
          <p:cNvGrpSpPr/>
          <p:nvPr/>
        </p:nvGrpSpPr>
        <p:grpSpPr>
          <a:xfrm>
            <a:off x="1219199" y="1690689"/>
            <a:ext cx="6471139" cy="5064369"/>
            <a:chOff x="1219199" y="1690689"/>
            <a:chExt cx="6471139" cy="5064369"/>
          </a:xfrm>
        </p:grpSpPr>
        <p:pic>
          <p:nvPicPr>
            <p:cNvPr id="27652" name="Picture 2"/>
            <p:cNvPicPr>
              <a:picLocks noChangeAspect="1" noChangeArrowheads="1"/>
            </p:cNvPicPr>
            <p:nvPr/>
          </p:nvPicPr>
          <p:blipFill rotWithShape="1">
            <a:blip r:embed="rId2" cstate="print"/>
            <a:srcRect l="12362" r="17766"/>
            <a:stretch>
              <a:fillRect/>
            </a:stretch>
          </p:blipFill>
          <p:spPr bwMode="auto">
            <a:xfrm>
              <a:off x="1219199" y="1690689"/>
              <a:ext cx="6471139" cy="5064369"/>
            </a:xfrm>
            <a:prstGeom prst="rect">
              <a:avLst/>
            </a:prstGeom>
            <a:noFill/>
            <a:ln w="38100" algn="ctr">
              <a:noFill/>
              <a:miter lim="800000"/>
              <a:headEnd/>
              <a:tailEnd/>
            </a:ln>
          </p:spPr>
        </p:pic>
        <p:sp>
          <p:nvSpPr>
            <p:cNvPr id="2" name="矩形 1"/>
            <p:cNvSpPr/>
            <p:nvPr/>
          </p:nvSpPr>
          <p:spPr>
            <a:xfrm>
              <a:off x="5369169" y="2274277"/>
              <a:ext cx="808893" cy="527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从源代码到执行</a:t>
            </a:r>
          </a:p>
        </p:txBody>
      </p:sp>
      <p:pic>
        <p:nvPicPr>
          <p:cNvPr id="5" name="图片 4"/>
          <p:cNvPicPr>
            <a:picLocks noChangeAspect="1"/>
          </p:cNvPicPr>
          <p:nvPr/>
        </p:nvPicPr>
        <p:blipFill>
          <a:blip r:embed="rId3"/>
          <a:stretch>
            <a:fillRect/>
          </a:stretch>
        </p:blipFill>
        <p:spPr>
          <a:xfrm>
            <a:off x="535231" y="1901704"/>
            <a:ext cx="7839075" cy="42672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嵌套深度</a:t>
            </a:r>
          </a:p>
        </p:txBody>
      </p:sp>
      <p:grpSp>
        <p:nvGrpSpPr>
          <p:cNvPr id="5" name="组合 4"/>
          <p:cNvGrpSpPr/>
          <p:nvPr/>
        </p:nvGrpSpPr>
        <p:grpSpPr>
          <a:xfrm>
            <a:off x="476616" y="1446886"/>
            <a:ext cx="8190767" cy="5170059"/>
            <a:chOff x="476616" y="1446886"/>
            <a:chExt cx="8190767" cy="5170059"/>
          </a:xfrm>
        </p:grpSpPr>
        <p:pic>
          <p:nvPicPr>
            <p:cNvPr id="3" name="图片 2"/>
            <p:cNvPicPr>
              <a:picLocks noChangeAspect="1"/>
            </p:cNvPicPr>
            <p:nvPr/>
          </p:nvPicPr>
          <p:blipFill>
            <a:blip r:embed="rId2"/>
            <a:stretch>
              <a:fillRect/>
            </a:stretch>
          </p:blipFill>
          <p:spPr>
            <a:xfrm>
              <a:off x="476616" y="1446886"/>
              <a:ext cx="8190767" cy="5170059"/>
            </a:xfrm>
            <a:prstGeom prst="rect">
              <a:avLst/>
            </a:prstGeom>
          </p:spPr>
        </p:pic>
        <p:sp>
          <p:nvSpPr>
            <p:cNvPr id="4" name="矩形 3"/>
            <p:cNvSpPr/>
            <p:nvPr/>
          </p:nvSpPr>
          <p:spPr>
            <a:xfrm>
              <a:off x="6775938" y="3106615"/>
              <a:ext cx="703385" cy="410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访问链（</a:t>
            </a:r>
            <a:r>
              <a:rPr lang="en-US" altLang="zh-CN" dirty="0"/>
              <a:t>access link</a:t>
            </a:r>
            <a:r>
              <a:rPr lang="zh-CN" altLang="en-US" dirty="0"/>
              <a:t>）</a:t>
            </a:r>
          </a:p>
        </p:txBody>
      </p:sp>
      <p:sp>
        <p:nvSpPr>
          <p:cNvPr id="29699" name="内容占位符 2"/>
          <p:cNvSpPr>
            <a:spLocks noGrp="1"/>
          </p:cNvSpPr>
          <p:nvPr>
            <p:ph idx="1"/>
          </p:nvPr>
        </p:nvSpPr>
        <p:spPr>
          <a:xfrm>
            <a:off x="211015" y="1825625"/>
            <a:ext cx="2754924" cy="4821360"/>
          </a:xfrm>
        </p:spPr>
        <p:txBody>
          <a:bodyPr>
            <a:normAutofit/>
          </a:bodyPr>
          <a:lstStyle/>
          <a:p>
            <a:r>
              <a:rPr lang="zh-CN" altLang="en-US" sz="2400" dirty="0"/>
              <a:t>在活动记录中增加一个访问链指针</a:t>
            </a:r>
            <a:endParaRPr lang="en-US" altLang="zh-CN" sz="2000" dirty="0"/>
          </a:p>
          <a:p>
            <a:r>
              <a:rPr lang="zh-CN" altLang="en-US" sz="2400" dirty="0">
                <a:solidFill>
                  <a:srgbClr val="0000FF"/>
                </a:solidFill>
              </a:rPr>
              <a:t>若函数</a:t>
            </a:r>
            <a:r>
              <a:rPr lang="en-US" altLang="zh-CN" sz="2400" dirty="0">
                <a:solidFill>
                  <a:srgbClr val="0000FF"/>
                </a:solidFill>
              </a:rPr>
              <a:t>p</a:t>
            </a:r>
            <a:r>
              <a:rPr lang="zh-CN" altLang="en-US" sz="2400" dirty="0">
                <a:solidFill>
                  <a:srgbClr val="0000FF"/>
                </a:solidFill>
              </a:rPr>
              <a:t>直接嵌套在函数</a:t>
            </a:r>
            <a:r>
              <a:rPr lang="en-US" altLang="zh-CN" sz="2400" dirty="0">
                <a:solidFill>
                  <a:srgbClr val="0000FF"/>
                </a:solidFill>
              </a:rPr>
              <a:t>q</a:t>
            </a:r>
            <a:r>
              <a:rPr lang="zh-CN" altLang="en-US" sz="2400" dirty="0">
                <a:solidFill>
                  <a:srgbClr val="0000FF"/>
                </a:solidFill>
              </a:rPr>
              <a:t>中，那么</a:t>
            </a:r>
            <a:r>
              <a:rPr lang="en-US" altLang="zh-CN" sz="2400" dirty="0">
                <a:solidFill>
                  <a:srgbClr val="0000FF"/>
                </a:solidFill>
              </a:rPr>
              <a:t>p</a:t>
            </a:r>
            <a:r>
              <a:rPr lang="zh-CN" altLang="en-US" sz="2400" dirty="0">
                <a:solidFill>
                  <a:srgbClr val="0000FF"/>
                </a:solidFill>
              </a:rPr>
              <a:t>的任何活动记录中的访问链都指向最近的</a:t>
            </a:r>
            <a:r>
              <a:rPr lang="en-US" altLang="zh-CN" sz="2400" dirty="0">
                <a:solidFill>
                  <a:srgbClr val="0000FF"/>
                </a:solidFill>
              </a:rPr>
              <a:t>q</a:t>
            </a:r>
            <a:r>
              <a:rPr lang="zh-CN" altLang="en-US" sz="2400" dirty="0">
                <a:solidFill>
                  <a:srgbClr val="0000FF"/>
                </a:solidFill>
              </a:rPr>
              <a:t>的活动记录</a:t>
            </a:r>
            <a:endParaRPr lang="en-US" altLang="zh-CN" sz="2400" dirty="0">
              <a:solidFill>
                <a:srgbClr val="0000FF"/>
              </a:solidFill>
            </a:endParaRPr>
          </a:p>
          <a:p>
            <a:r>
              <a:rPr lang="zh-CN" altLang="en-US" sz="2400" dirty="0"/>
              <a:t>嵌套深度沿着访问链路逐一递减</a:t>
            </a:r>
          </a:p>
        </p:txBody>
      </p:sp>
      <p:pic>
        <p:nvPicPr>
          <p:cNvPr id="29700" name="Picture 2"/>
          <p:cNvPicPr>
            <a:picLocks noChangeAspect="1" noChangeArrowheads="1"/>
          </p:cNvPicPr>
          <p:nvPr/>
        </p:nvPicPr>
        <p:blipFill rotWithShape="1">
          <a:blip r:embed="rId2" cstate="print"/>
          <a:srcRect l="2416" r="1672"/>
          <a:stretch>
            <a:fillRect/>
          </a:stretch>
        </p:blipFill>
        <p:spPr bwMode="auto">
          <a:xfrm>
            <a:off x="2965939" y="1690689"/>
            <a:ext cx="6049107" cy="4680364"/>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dissolve">
                                      <p:cBhvr>
                                        <p:cTn id="7" dur="500"/>
                                        <p:tgtEl>
                                          <p:spTgt spid="296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699">
                                            <p:txEl>
                                              <p:pRg st="2" end="2"/>
                                            </p:txEl>
                                          </p:spTgt>
                                        </p:tgtEl>
                                        <p:attrNameLst>
                                          <p:attrName>style.visibility</p:attrName>
                                        </p:attrNameLst>
                                      </p:cBhvr>
                                      <p:to>
                                        <p:strVal val="visible"/>
                                      </p:to>
                                    </p:set>
                                    <p:animEffect transition="in" filter="dissolve">
                                      <p:cBhvr>
                                        <p:cTn id="12"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访问链</a:t>
            </a:r>
            <a:endParaRPr lang="zh-CN" altLang="en-US" dirty="0"/>
          </a:p>
        </p:txBody>
      </p:sp>
      <p:sp>
        <p:nvSpPr>
          <p:cNvPr id="30723" name="内容占位符 2"/>
          <p:cNvSpPr>
            <a:spLocks noGrp="1"/>
          </p:cNvSpPr>
          <p:nvPr>
            <p:ph idx="1"/>
          </p:nvPr>
        </p:nvSpPr>
        <p:spPr/>
        <p:txBody>
          <a:bodyPr/>
          <a:lstStyle/>
          <a:p>
            <a:pPr marL="274320" lvl="0" indent="-274320" algn="just">
              <a:lnSpc>
                <a:spcPct val="100000"/>
              </a:lnSpc>
              <a:spcBef>
                <a:spcPct val="20000"/>
              </a:spcBef>
              <a:buClr>
                <a:srgbClr val="0BD0D9"/>
              </a:buClr>
              <a:buSzPct val="95000"/>
              <a:buFont typeface="Wingdings 2" panose="05020102010507070707"/>
              <a:buChar char=""/>
            </a:pPr>
            <a:r>
              <a:rPr lang="zh-CN" altLang="en-US" sz="2600" dirty="0">
                <a:solidFill>
                  <a:prstClr val="black"/>
                </a:solidFill>
                <a:latin typeface="Constantia"/>
              </a:rPr>
              <a:t>假定函数</a:t>
            </a:r>
            <a:r>
              <a:rPr lang="en-US" altLang="zh-CN" sz="2600" dirty="0">
                <a:solidFill>
                  <a:prstClr val="black"/>
                </a:solidFill>
                <a:latin typeface="Constantia"/>
              </a:rPr>
              <a:t>p</a:t>
            </a:r>
            <a:r>
              <a:rPr lang="zh-CN" altLang="en-US" sz="2600" dirty="0">
                <a:solidFill>
                  <a:prstClr val="black"/>
                </a:solidFill>
                <a:latin typeface="Constantia"/>
              </a:rPr>
              <a:t>的嵌套深度为</a:t>
            </a:r>
            <a:r>
              <a:rPr lang="en-US" altLang="zh-CN" sz="2600" i="1" dirty="0">
                <a:solidFill>
                  <a:prstClr val="black"/>
                </a:solidFill>
                <a:latin typeface="Constantia"/>
              </a:rPr>
              <a:t>n</a:t>
            </a:r>
            <a:r>
              <a:rPr lang="en-US" altLang="zh-CN" sz="2600" i="1" baseline="-30000" dirty="0">
                <a:solidFill>
                  <a:prstClr val="black"/>
                </a:solidFill>
                <a:latin typeface="Constantia"/>
              </a:rPr>
              <a:t>p</a:t>
            </a:r>
            <a:r>
              <a:rPr lang="en-US" altLang="zh-CN" sz="2600" dirty="0">
                <a:solidFill>
                  <a:prstClr val="black"/>
                </a:solidFill>
                <a:latin typeface="Constantia"/>
              </a:rPr>
              <a:t>，</a:t>
            </a:r>
            <a:r>
              <a:rPr lang="zh-CN" altLang="en-US" sz="2600" dirty="0">
                <a:solidFill>
                  <a:prstClr val="black"/>
                </a:solidFill>
                <a:latin typeface="Constantia"/>
              </a:rPr>
              <a:t>它引用嵌套深度为</a:t>
            </a:r>
            <a:r>
              <a:rPr lang="en-US" altLang="zh-CN" sz="2600" i="1" dirty="0">
                <a:solidFill>
                  <a:prstClr val="black"/>
                </a:solidFill>
                <a:latin typeface="Constantia"/>
              </a:rPr>
              <a:t>n</a:t>
            </a:r>
            <a:r>
              <a:rPr lang="en-US" altLang="zh-CN" sz="2600" i="1" baseline="-30000" dirty="0">
                <a:solidFill>
                  <a:prstClr val="black"/>
                </a:solidFill>
                <a:latin typeface="Constantia"/>
              </a:rPr>
              <a:t>q</a:t>
            </a:r>
            <a:r>
              <a:rPr lang="zh-CN" altLang="en-US" sz="2600" dirty="0">
                <a:solidFill>
                  <a:prstClr val="black"/>
                </a:solidFill>
                <a:latin typeface="Constantia"/>
              </a:rPr>
              <a:t>的变量</a:t>
            </a:r>
            <a:r>
              <a:rPr lang="en-US" altLang="zh-CN" sz="2600" i="1" dirty="0">
                <a:solidFill>
                  <a:prstClr val="black"/>
                </a:solidFill>
                <a:latin typeface="Constantia"/>
              </a:rPr>
              <a:t>x</a:t>
            </a:r>
            <a:r>
              <a:rPr lang="zh-CN" altLang="en-US" sz="2600" dirty="0">
                <a:solidFill>
                  <a:prstClr val="black"/>
                </a:solidFill>
                <a:latin typeface="Constantia"/>
              </a:rPr>
              <a:t>，</a:t>
            </a:r>
            <a:r>
              <a:rPr lang="en-US" altLang="zh-CN" sz="2600" i="1" dirty="0">
                <a:solidFill>
                  <a:prstClr val="black"/>
                </a:solidFill>
                <a:latin typeface="Constantia"/>
              </a:rPr>
              <a:t>n</a:t>
            </a:r>
            <a:r>
              <a:rPr lang="en-US" altLang="zh-CN" sz="2600" i="1" baseline="-30000" dirty="0">
                <a:solidFill>
                  <a:prstClr val="black"/>
                </a:solidFill>
                <a:latin typeface="Constantia"/>
              </a:rPr>
              <a:t>q </a:t>
            </a:r>
            <a:r>
              <a:rPr lang="en-US" altLang="zh-CN" sz="2600" i="1" dirty="0">
                <a:solidFill>
                  <a:prstClr val="black"/>
                </a:solidFill>
                <a:latin typeface="Constantia"/>
              </a:rPr>
              <a:t>≤</a:t>
            </a:r>
            <a:r>
              <a:rPr lang="en-US" altLang="zh-CN" sz="2600" dirty="0">
                <a:solidFill>
                  <a:prstClr val="black"/>
                </a:solidFill>
                <a:latin typeface="Constantia"/>
              </a:rPr>
              <a:t> </a:t>
            </a:r>
            <a:r>
              <a:rPr lang="en-US" altLang="zh-CN" sz="2600" i="1" dirty="0">
                <a:solidFill>
                  <a:prstClr val="black"/>
                </a:solidFill>
                <a:latin typeface="Constantia"/>
              </a:rPr>
              <a:t>n</a:t>
            </a:r>
            <a:r>
              <a:rPr lang="en-US" altLang="zh-CN" sz="2600" i="1" baseline="-30000" dirty="0">
                <a:solidFill>
                  <a:prstClr val="black"/>
                </a:solidFill>
                <a:latin typeface="Constantia"/>
              </a:rPr>
              <a:t>p</a:t>
            </a:r>
            <a:r>
              <a:rPr lang="en-US" altLang="zh-CN" sz="2600" dirty="0">
                <a:solidFill>
                  <a:prstClr val="black"/>
                </a:solidFill>
                <a:latin typeface="Constantia"/>
              </a:rPr>
              <a:t>。</a:t>
            </a:r>
            <a:r>
              <a:rPr lang="zh-CN" altLang="en-US" sz="2600" dirty="0">
                <a:solidFill>
                  <a:prstClr val="black"/>
                </a:solidFill>
                <a:latin typeface="Constantia"/>
              </a:rPr>
              <a:t>如何访问</a:t>
            </a:r>
            <a:r>
              <a:rPr lang="en-US" altLang="zh-CN" sz="2600" i="1" dirty="0">
                <a:solidFill>
                  <a:prstClr val="black"/>
                </a:solidFill>
                <a:latin typeface="Constantia"/>
              </a:rPr>
              <a:t>x</a:t>
            </a:r>
            <a:r>
              <a:rPr lang="zh-CN" altLang="en-US" sz="2600" dirty="0">
                <a:solidFill>
                  <a:prstClr val="black"/>
                </a:solidFill>
                <a:latin typeface="Constantia"/>
              </a:rPr>
              <a:t>的存储单元？</a:t>
            </a:r>
          </a:p>
          <a:p>
            <a:pPr marL="640080" lvl="1" indent="-247015" algn="just">
              <a:lnSpc>
                <a:spcPct val="100000"/>
              </a:lnSpc>
              <a:spcBef>
                <a:spcPct val="20000"/>
              </a:spcBef>
              <a:buClr>
                <a:srgbClr val="0F6FC6"/>
              </a:buClr>
              <a:buSzPct val="85000"/>
              <a:buFont typeface="Wingdings 2" panose="05020102010507070707"/>
              <a:buChar char=""/>
            </a:pPr>
            <a:r>
              <a:rPr lang="zh-CN" altLang="en-US" dirty="0">
                <a:solidFill>
                  <a:prstClr val="black"/>
                </a:solidFill>
                <a:latin typeface="Constantia"/>
              </a:rPr>
              <a:t>从栈顶的活动记录开始，追踪访问链</a:t>
            </a:r>
            <a:r>
              <a:rPr lang="en-US" altLang="zh-CN" i="1" dirty="0">
                <a:solidFill>
                  <a:prstClr val="black"/>
                </a:solidFill>
                <a:latin typeface="Constantia"/>
              </a:rPr>
              <a:t>n</a:t>
            </a:r>
            <a:r>
              <a:rPr lang="en-US" altLang="zh-CN" i="1" baseline="-30000" dirty="0">
                <a:solidFill>
                  <a:prstClr val="black"/>
                </a:solidFill>
                <a:latin typeface="Constantia"/>
              </a:rPr>
              <a:t>p </a:t>
            </a:r>
            <a:r>
              <a:rPr lang="en-US" altLang="zh-CN" dirty="0">
                <a:solidFill>
                  <a:prstClr val="black"/>
                </a:solidFill>
                <a:latin typeface="Constantia"/>
                <a:sym typeface="Symbol" panose="05050102010706020507" pitchFamily="18" charset="2"/>
              </a:rPr>
              <a:t>-</a:t>
            </a:r>
            <a:r>
              <a:rPr lang="en-US" altLang="zh-CN" dirty="0">
                <a:solidFill>
                  <a:prstClr val="black"/>
                </a:solidFill>
                <a:latin typeface="Constantia"/>
              </a:rPr>
              <a:t> </a:t>
            </a:r>
            <a:r>
              <a:rPr lang="en-US" altLang="zh-CN" i="1" dirty="0">
                <a:solidFill>
                  <a:prstClr val="black"/>
                </a:solidFill>
                <a:latin typeface="Constantia"/>
              </a:rPr>
              <a:t>n</a:t>
            </a:r>
            <a:r>
              <a:rPr lang="en-US" altLang="zh-CN" i="1" baseline="-30000" dirty="0">
                <a:solidFill>
                  <a:prstClr val="black"/>
                </a:solidFill>
                <a:latin typeface="Constantia"/>
              </a:rPr>
              <a:t>q</a:t>
            </a:r>
            <a:r>
              <a:rPr lang="zh-CN" altLang="en-US" dirty="0">
                <a:solidFill>
                  <a:prstClr val="black"/>
                </a:solidFill>
                <a:latin typeface="Constantia"/>
              </a:rPr>
              <a:t>次，</a:t>
            </a:r>
            <a:r>
              <a:rPr lang="zh-CN" altLang="en-US" dirty="0">
                <a:solidFill>
                  <a:prstClr val="black"/>
                </a:solidFill>
                <a:latin typeface="SimSun" pitchFamily="2" charset="-122"/>
              </a:rPr>
              <a:t>到达</a:t>
            </a:r>
            <a:r>
              <a:rPr lang="en-US" altLang="zh-CN" i="1" dirty="0">
                <a:solidFill>
                  <a:prstClr val="black"/>
                </a:solidFill>
                <a:latin typeface="Constantia"/>
              </a:rPr>
              <a:t>x</a:t>
            </a:r>
            <a:r>
              <a:rPr lang="zh-CN" altLang="en-US" dirty="0">
                <a:solidFill>
                  <a:prstClr val="black"/>
                </a:solidFill>
                <a:latin typeface="SimSun" pitchFamily="2" charset="-122"/>
              </a:rPr>
              <a:t>的声明所在函数的活动记录</a:t>
            </a:r>
          </a:p>
          <a:p>
            <a:pPr marL="640080" lvl="1" indent="-247015" algn="just">
              <a:lnSpc>
                <a:spcPct val="100000"/>
              </a:lnSpc>
              <a:spcBef>
                <a:spcPct val="20000"/>
              </a:spcBef>
              <a:buClr>
                <a:srgbClr val="0F6FC6"/>
              </a:buClr>
              <a:buSzPct val="85000"/>
              <a:buFont typeface="Wingdings 2" panose="05020102010507070707"/>
              <a:buChar char=""/>
            </a:pPr>
            <a:r>
              <a:rPr lang="en-US" altLang="zh-CN" i="1" dirty="0">
                <a:solidFill>
                  <a:prstClr val="black"/>
                </a:solidFill>
                <a:latin typeface="Constantia"/>
              </a:rPr>
              <a:t>x</a:t>
            </a:r>
            <a:r>
              <a:rPr lang="zh-CN" altLang="en-US" dirty="0">
                <a:solidFill>
                  <a:prstClr val="black"/>
                </a:solidFill>
                <a:latin typeface="SimSun" pitchFamily="2" charset="-122"/>
              </a:rPr>
              <a:t>的地址由下面的二元组表示（在编译时刻已知）：</a:t>
            </a:r>
            <a:r>
              <a:rPr lang="en-US" altLang="zh-CN" sz="2400" dirty="0">
                <a:solidFill>
                  <a:prstClr val="black"/>
                </a:solidFill>
                <a:latin typeface="SimSun" pitchFamily="2" charset="-122"/>
              </a:rPr>
              <a:t>(</a:t>
            </a:r>
            <a:r>
              <a:rPr lang="en-US" altLang="zh-CN" sz="2400" i="1" dirty="0">
                <a:solidFill>
                  <a:prstClr val="black"/>
                </a:solidFill>
                <a:latin typeface="Constantia"/>
              </a:rPr>
              <a:t>n</a:t>
            </a:r>
            <a:r>
              <a:rPr lang="en-US" altLang="zh-CN" sz="2400" i="1" baseline="-30000" dirty="0">
                <a:solidFill>
                  <a:prstClr val="black"/>
                </a:solidFill>
                <a:latin typeface="Constantia"/>
              </a:rPr>
              <a:t>p </a:t>
            </a:r>
            <a:r>
              <a:rPr lang="en-US" altLang="zh-CN" sz="2400" dirty="0">
                <a:solidFill>
                  <a:prstClr val="black"/>
                </a:solidFill>
                <a:latin typeface="Constantia"/>
                <a:sym typeface="Symbol" panose="05050102010706020507" pitchFamily="18" charset="2"/>
              </a:rPr>
              <a:t>–</a:t>
            </a:r>
            <a:r>
              <a:rPr lang="en-US" altLang="zh-CN" sz="2400" dirty="0">
                <a:solidFill>
                  <a:prstClr val="black"/>
                </a:solidFill>
                <a:latin typeface="Constantia"/>
              </a:rPr>
              <a:t> </a:t>
            </a:r>
            <a:r>
              <a:rPr lang="en-US" altLang="zh-CN" sz="2400" i="1" dirty="0">
                <a:solidFill>
                  <a:prstClr val="black"/>
                </a:solidFill>
                <a:latin typeface="Constantia"/>
              </a:rPr>
              <a:t>n</a:t>
            </a:r>
            <a:r>
              <a:rPr lang="en-US" altLang="zh-CN" sz="2400" i="1" baseline="-30000" dirty="0">
                <a:solidFill>
                  <a:prstClr val="black"/>
                </a:solidFill>
                <a:latin typeface="Constantia"/>
              </a:rPr>
              <a:t>q</a:t>
            </a:r>
            <a:r>
              <a:rPr lang="en-US" altLang="zh-CN" sz="2400" dirty="0">
                <a:solidFill>
                  <a:prstClr val="black"/>
                </a:solidFill>
                <a:latin typeface="SimSun" pitchFamily="2" charset="-122"/>
              </a:rPr>
              <a:t>, </a:t>
            </a:r>
            <a:r>
              <a:rPr lang="en-US" altLang="zh-CN" sz="2400" i="1" dirty="0">
                <a:solidFill>
                  <a:prstClr val="black"/>
                </a:solidFill>
                <a:latin typeface="Constantia"/>
              </a:rPr>
              <a:t>x</a:t>
            </a:r>
            <a:r>
              <a:rPr lang="zh-CN" altLang="en-US" sz="2400" dirty="0">
                <a:solidFill>
                  <a:prstClr val="black"/>
                </a:solidFill>
                <a:latin typeface="SimSun" pitchFamily="2" charset="-122"/>
              </a:rPr>
              <a:t>在活动记录中的偏移</a:t>
            </a:r>
            <a:r>
              <a:rPr lang="en-US" altLang="zh-CN" sz="2400" dirty="0">
                <a:solidFill>
                  <a:prstClr val="black"/>
                </a:solidFill>
                <a:latin typeface="SimSun" pitchFamily="2" charset="-122"/>
              </a:rPr>
              <a:t>)</a:t>
            </a:r>
            <a:endParaRPr lang="zh-CN" altLang="en-US" sz="240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dissolve">
                                      <p:cBhvr>
                                        <p:cTn id="7" dur="500"/>
                                        <p:tgtEl>
                                          <p:spTgt spid="307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dissolve">
                                      <p:cBhvr>
                                        <p:cTn id="12"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访问链的维护</a:t>
            </a:r>
            <a:endParaRPr lang="zh-CN" altLang="en-US" dirty="0"/>
          </a:p>
        </p:txBody>
      </p:sp>
      <p:sp>
        <p:nvSpPr>
          <p:cNvPr id="5" name="内容占位符 4"/>
          <p:cNvSpPr>
            <a:spLocks noGrp="1"/>
          </p:cNvSpPr>
          <p:nvPr>
            <p:ph idx="1"/>
          </p:nvPr>
        </p:nvSpPr>
        <p:spPr>
          <a:xfrm>
            <a:off x="628650" y="1570892"/>
            <a:ext cx="7886700" cy="4606071"/>
          </a:xfrm>
        </p:spPr>
        <p:txBody>
          <a:bodyPr/>
          <a:lstStyle/>
          <a:p>
            <a:r>
              <a:rPr lang="zh-CN" altLang="en-US" dirty="0"/>
              <a:t>当过程</a:t>
            </a:r>
            <a:r>
              <a:rPr lang="en-US" altLang="zh-CN" dirty="0"/>
              <a:t>q</a:t>
            </a:r>
            <a:r>
              <a:rPr lang="zh-CN" altLang="en-US" dirty="0"/>
              <a:t>调用过程</a:t>
            </a:r>
            <a:r>
              <a:rPr lang="en-US" altLang="zh-CN" dirty="0"/>
              <a:t>p</a:t>
            </a:r>
            <a:r>
              <a:rPr lang="zh-CN" altLang="en-US" dirty="0"/>
              <a:t>时</a:t>
            </a:r>
            <a:endParaRPr lang="en-US" altLang="zh-CN" dirty="0"/>
          </a:p>
          <a:p>
            <a:pPr lvl="1"/>
            <a:r>
              <a:rPr lang="en-US" altLang="zh-CN" dirty="0"/>
              <a:t>p</a:t>
            </a:r>
            <a:r>
              <a:rPr lang="zh-CN" altLang="en-US" dirty="0"/>
              <a:t>的深度大于</a:t>
            </a:r>
            <a:r>
              <a:rPr lang="en-US" altLang="zh-CN" dirty="0"/>
              <a:t>q</a:t>
            </a:r>
            <a:r>
              <a:rPr lang="zh-CN" altLang="en-US" dirty="0"/>
              <a:t>：根据作用域规则，</a:t>
            </a:r>
            <a:r>
              <a:rPr lang="en-US" altLang="zh-CN" dirty="0"/>
              <a:t>p</a:t>
            </a:r>
            <a:r>
              <a:rPr lang="zh-CN" altLang="en-US" dirty="0"/>
              <a:t>必然在</a:t>
            </a:r>
            <a:r>
              <a:rPr lang="en-US" altLang="zh-CN" dirty="0"/>
              <a:t>q</a:t>
            </a:r>
            <a:r>
              <a:rPr lang="zh-CN" altLang="en-US" dirty="0"/>
              <a:t>中</a:t>
            </a:r>
            <a:r>
              <a:rPr lang="zh-CN" altLang="en-US" dirty="0">
                <a:solidFill>
                  <a:srgbClr val="0000FF"/>
                </a:solidFill>
              </a:rPr>
              <a:t>直接</a:t>
            </a:r>
            <a:r>
              <a:rPr lang="zh-CN" altLang="en-US" dirty="0"/>
              <a:t>定义；那么</a:t>
            </a:r>
            <a:r>
              <a:rPr lang="en-US" altLang="zh-CN" dirty="0"/>
              <a:t>p</a:t>
            </a:r>
            <a:r>
              <a:rPr lang="zh-CN" altLang="en-US" dirty="0"/>
              <a:t>的访问链指向当前活动记录</a:t>
            </a:r>
            <a:r>
              <a:rPr lang="en-US" altLang="zh-CN" dirty="0"/>
              <a:t>(</a:t>
            </a:r>
            <a:r>
              <a:rPr lang="zh-CN" altLang="en-US" dirty="0"/>
              <a:t>即</a:t>
            </a:r>
            <a:r>
              <a:rPr lang="en-US" altLang="zh-CN" dirty="0"/>
              <a:t>q)</a:t>
            </a:r>
          </a:p>
          <a:p>
            <a:pPr lvl="2"/>
            <a:r>
              <a:rPr lang="zh-CN" altLang="en-US" dirty="0"/>
              <a:t>例如：</a:t>
            </a:r>
            <a:r>
              <a:rPr lang="en-US" altLang="zh-CN" dirty="0"/>
              <a:t>sort</a:t>
            </a:r>
            <a:r>
              <a:rPr lang="zh-CN" altLang="en-US" dirty="0"/>
              <a:t>调用</a:t>
            </a:r>
            <a:r>
              <a:rPr lang="en-US" altLang="zh-CN" dirty="0"/>
              <a:t>quicksort(1, 9)</a:t>
            </a:r>
          </a:p>
        </p:txBody>
      </p:sp>
      <p:grpSp>
        <p:nvGrpSpPr>
          <p:cNvPr id="8" name="组合 7"/>
          <p:cNvGrpSpPr/>
          <p:nvPr/>
        </p:nvGrpSpPr>
        <p:grpSpPr>
          <a:xfrm>
            <a:off x="410308" y="3247292"/>
            <a:ext cx="4931019" cy="3493477"/>
            <a:chOff x="1591880" y="1690689"/>
            <a:chExt cx="5810473" cy="4214405"/>
          </a:xfrm>
        </p:grpSpPr>
        <p:pic>
          <p:nvPicPr>
            <p:cNvPr id="9" name="Picture 2"/>
            <p:cNvPicPr>
              <a:picLocks noChangeAspect="1" noChangeArrowheads="1"/>
            </p:cNvPicPr>
            <p:nvPr/>
          </p:nvPicPr>
          <p:blipFill rotWithShape="1">
            <a:blip r:embed="rId2" cstate="print"/>
            <a:srcRect l="16386" r="20876" b="16783"/>
            <a:stretch>
              <a:fillRect/>
            </a:stretch>
          </p:blipFill>
          <p:spPr bwMode="auto">
            <a:xfrm>
              <a:off x="1591880" y="1690689"/>
              <a:ext cx="5810473" cy="4214405"/>
            </a:xfrm>
            <a:prstGeom prst="rect">
              <a:avLst/>
            </a:prstGeom>
            <a:noFill/>
            <a:ln w="38100" algn="ctr">
              <a:noFill/>
              <a:miter lim="800000"/>
              <a:headEnd/>
              <a:tailEnd/>
            </a:ln>
          </p:spPr>
        </p:pic>
        <p:sp>
          <p:nvSpPr>
            <p:cNvPr id="10" name="矩形 9"/>
            <p:cNvSpPr/>
            <p:nvPr/>
          </p:nvSpPr>
          <p:spPr>
            <a:xfrm>
              <a:off x="5369169" y="2274277"/>
              <a:ext cx="808893" cy="527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Picture 2"/>
          <p:cNvPicPr>
            <a:picLocks noChangeAspect="1" noChangeArrowheads="1"/>
          </p:cNvPicPr>
          <p:nvPr/>
        </p:nvPicPr>
        <p:blipFill rotWithShape="1">
          <a:blip r:embed="rId3" cstate="print"/>
          <a:srcRect l="2416" r="80739" b="63108"/>
          <a:stretch>
            <a:fillRect/>
          </a:stretch>
        </p:blipFill>
        <p:spPr bwMode="auto">
          <a:xfrm>
            <a:off x="6600094" y="3455742"/>
            <a:ext cx="1582614" cy="2572195"/>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访问链的维护</a:t>
            </a:r>
            <a:endParaRPr lang="zh-CN" altLang="en-US" dirty="0"/>
          </a:p>
        </p:txBody>
      </p:sp>
      <p:sp>
        <p:nvSpPr>
          <p:cNvPr id="5" name="内容占位符 4"/>
          <p:cNvSpPr>
            <a:spLocks noGrp="1"/>
          </p:cNvSpPr>
          <p:nvPr>
            <p:ph idx="1"/>
          </p:nvPr>
        </p:nvSpPr>
        <p:spPr>
          <a:xfrm>
            <a:off x="628650" y="1570892"/>
            <a:ext cx="7886700" cy="4606071"/>
          </a:xfrm>
        </p:spPr>
        <p:txBody>
          <a:bodyPr/>
          <a:lstStyle/>
          <a:p>
            <a:r>
              <a:rPr lang="zh-CN" altLang="en-US" dirty="0"/>
              <a:t>当过程</a:t>
            </a:r>
            <a:r>
              <a:rPr lang="en-US" altLang="zh-CN" dirty="0"/>
              <a:t>q</a:t>
            </a:r>
            <a:r>
              <a:rPr lang="zh-CN" altLang="en-US" dirty="0"/>
              <a:t>调用过程</a:t>
            </a:r>
            <a:r>
              <a:rPr lang="en-US" altLang="zh-CN" dirty="0"/>
              <a:t>p</a:t>
            </a:r>
            <a:r>
              <a:rPr lang="zh-CN" altLang="en-US" dirty="0"/>
              <a:t>时</a:t>
            </a:r>
            <a:endParaRPr lang="en-US" altLang="zh-CN" dirty="0"/>
          </a:p>
          <a:p>
            <a:pPr lvl="1"/>
            <a:r>
              <a:rPr lang="zh-CN" altLang="en-US" dirty="0"/>
              <a:t>递归调用</a:t>
            </a:r>
            <a:r>
              <a:rPr lang="en-US" altLang="zh-CN" dirty="0"/>
              <a:t>p= q</a:t>
            </a:r>
            <a:r>
              <a:rPr lang="zh-CN" altLang="en-US" dirty="0"/>
              <a:t>：新活动记录的访问链等于当前访问链</a:t>
            </a:r>
            <a:r>
              <a:rPr lang="en-US" altLang="zh-CN" dirty="0"/>
              <a:t>(</a:t>
            </a:r>
            <a:r>
              <a:rPr lang="zh-CN" altLang="en-US" dirty="0"/>
              <a:t>即和前一个</a:t>
            </a:r>
            <a:r>
              <a:rPr lang="en-US" altLang="zh-CN" dirty="0"/>
              <a:t>q</a:t>
            </a:r>
            <a:r>
              <a:rPr lang="zh-CN" altLang="en-US" dirty="0"/>
              <a:t>指向同一目标</a:t>
            </a:r>
            <a:r>
              <a:rPr lang="en-US" altLang="zh-CN" dirty="0"/>
              <a:t>)</a:t>
            </a:r>
          </a:p>
          <a:p>
            <a:pPr lvl="2"/>
            <a:r>
              <a:rPr lang="zh-CN" altLang="en-US" dirty="0"/>
              <a:t>例如：</a:t>
            </a:r>
            <a:r>
              <a:rPr lang="en-US" altLang="zh-CN" dirty="0"/>
              <a:t>quicksort(1, 9)</a:t>
            </a:r>
            <a:r>
              <a:rPr lang="zh-CN" altLang="en-US" dirty="0"/>
              <a:t>调用</a:t>
            </a:r>
            <a:r>
              <a:rPr lang="en-US" altLang="zh-CN" dirty="0"/>
              <a:t>quicksort(1, 3)</a:t>
            </a:r>
          </a:p>
        </p:txBody>
      </p:sp>
      <p:grpSp>
        <p:nvGrpSpPr>
          <p:cNvPr id="8" name="组合 7"/>
          <p:cNvGrpSpPr/>
          <p:nvPr/>
        </p:nvGrpSpPr>
        <p:grpSpPr>
          <a:xfrm>
            <a:off x="410308" y="3247292"/>
            <a:ext cx="4931019" cy="3493477"/>
            <a:chOff x="1591880" y="1690689"/>
            <a:chExt cx="5810473" cy="4214405"/>
          </a:xfrm>
        </p:grpSpPr>
        <p:pic>
          <p:nvPicPr>
            <p:cNvPr id="9" name="Picture 2"/>
            <p:cNvPicPr>
              <a:picLocks noChangeAspect="1" noChangeArrowheads="1"/>
            </p:cNvPicPr>
            <p:nvPr/>
          </p:nvPicPr>
          <p:blipFill rotWithShape="1">
            <a:blip r:embed="rId2" cstate="print"/>
            <a:srcRect l="16386" r="20876" b="16783"/>
            <a:stretch>
              <a:fillRect/>
            </a:stretch>
          </p:blipFill>
          <p:spPr bwMode="auto">
            <a:xfrm>
              <a:off x="1591880" y="1690689"/>
              <a:ext cx="5810473" cy="4214405"/>
            </a:xfrm>
            <a:prstGeom prst="rect">
              <a:avLst/>
            </a:prstGeom>
            <a:noFill/>
            <a:ln w="38100" algn="ctr">
              <a:noFill/>
              <a:miter lim="800000"/>
              <a:headEnd/>
              <a:tailEnd/>
            </a:ln>
          </p:spPr>
        </p:pic>
        <p:sp>
          <p:nvSpPr>
            <p:cNvPr id="10" name="矩形 9"/>
            <p:cNvSpPr/>
            <p:nvPr/>
          </p:nvSpPr>
          <p:spPr>
            <a:xfrm>
              <a:off x="5369169" y="2274277"/>
              <a:ext cx="808893" cy="527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Picture 2"/>
          <p:cNvPicPr>
            <a:picLocks noChangeAspect="1" noChangeArrowheads="1"/>
          </p:cNvPicPr>
          <p:nvPr/>
        </p:nvPicPr>
        <p:blipFill rotWithShape="1">
          <a:blip r:embed="rId3" cstate="print"/>
          <a:srcRect l="25874" t="1" r="53912" b="48175"/>
          <a:stretch>
            <a:fillRect/>
          </a:stretch>
        </p:blipFill>
        <p:spPr bwMode="auto">
          <a:xfrm>
            <a:off x="6445424" y="3376246"/>
            <a:ext cx="1688292" cy="3212122"/>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访问链的维护</a:t>
            </a:r>
            <a:endParaRPr lang="zh-CN" altLang="en-US" dirty="0"/>
          </a:p>
        </p:txBody>
      </p:sp>
      <p:sp>
        <p:nvSpPr>
          <p:cNvPr id="5" name="内容占位符 4"/>
          <p:cNvSpPr>
            <a:spLocks noGrp="1"/>
          </p:cNvSpPr>
          <p:nvPr>
            <p:ph idx="1"/>
          </p:nvPr>
        </p:nvSpPr>
        <p:spPr>
          <a:xfrm>
            <a:off x="628649" y="1570892"/>
            <a:ext cx="8175381" cy="4606071"/>
          </a:xfrm>
        </p:spPr>
        <p:txBody>
          <a:bodyPr/>
          <a:lstStyle/>
          <a:p>
            <a:r>
              <a:rPr lang="zh-CN" altLang="en-US" dirty="0"/>
              <a:t>当过程</a:t>
            </a:r>
            <a:r>
              <a:rPr lang="en-US" altLang="zh-CN" dirty="0"/>
              <a:t>q</a:t>
            </a:r>
            <a:r>
              <a:rPr lang="zh-CN" altLang="en-US" dirty="0"/>
              <a:t>调用过程</a:t>
            </a:r>
            <a:r>
              <a:rPr lang="en-US" altLang="zh-CN" dirty="0"/>
              <a:t>p</a:t>
            </a:r>
            <a:r>
              <a:rPr lang="zh-CN" altLang="en-US" dirty="0"/>
              <a:t>时</a:t>
            </a:r>
            <a:endParaRPr lang="en-US" altLang="zh-CN" dirty="0"/>
          </a:p>
          <a:p>
            <a:pPr lvl="1"/>
            <a:r>
              <a:rPr lang="en-US" altLang="zh-CN" dirty="0"/>
              <a:t>p</a:t>
            </a:r>
            <a:r>
              <a:rPr lang="zh-CN" altLang="en-US" dirty="0"/>
              <a:t>的深度小于等</a:t>
            </a:r>
            <a:r>
              <a:rPr lang="en-US" altLang="zh-CN" dirty="0"/>
              <a:t>q</a:t>
            </a:r>
            <a:r>
              <a:rPr lang="zh-CN" altLang="en-US" dirty="0"/>
              <a:t>的深度：必然有过程</a:t>
            </a:r>
            <a:r>
              <a:rPr lang="en-US" altLang="zh-CN" dirty="0"/>
              <a:t>r</a:t>
            </a:r>
            <a:r>
              <a:rPr lang="zh-CN" altLang="en-US" dirty="0"/>
              <a:t>，</a:t>
            </a:r>
            <a:r>
              <a:rPr lang="en-US" altLang="zh-CN" dirty="0"/>
              <a:t>p</a:t>
            </a:r>
            <a:r>
              <a:rPr lang="zh-CN" altLang="en-US" dirty="0">
                <a:solidFill>
                  <a:srgbClr val="0000FF"/>
                </a:solidFill>
              </a:rPr>
              <a:t>直接</a:t>
            </a:r>
            <a:r>
              <a:rPr lang="zh-CN" altLang="en-US" dirty="0"/>
              <a:t>在</a:t>
            </a:r>
            <a:r>
              <a:rPr lang="en-US" altLang="zh-CN" dirty="0"/>
              <a:t>r</a:t>
            </a:r>
            <a:r>
              <a:rPr lang="zh-CN" altLang="en-US" dirty="0"/>
              <a:t>中定义，而</a:t>
            </a:r>
            <a:r>
              <a:rPr lang="en-US" altLang="zh-CN" dirty="0"/>
              <a:t>q</a:t>
            </a:r>
            <a:r>
              <a:rPr lang="zh-CN" altLang="en-US" dirty="0"/>
              <a:t>嵌套在</a:t>
            </a:r>
            <a:r>
              <a:rPr lang="en-US" altLang="zh-CN" dirty="0"/>
              <a:t>r</a:t>
            </a:r>
            <a:r>
              <a:rPr lang="zh-CN" altLang="en-US" dirty="0"/>
              <a:t>中；</a:t>
            </a:r>
            <a:r>
              <a:rPr lang="en-US" altLang="zh-CN" dirty="0"/>
              <a:t>p</a:t>
            </a:r>
            <a:r>
              <a:rPr lang="zh-CN" altLang="en-US" dirty="0"/>
              <a:t>的访问链指向栈中</a:t>
            </a:r>
            <a:r>
              <a:rPr lang="en-US" altLang="zh-CN" dirty="0"/>
              <a:t>r</a:t>
            </a:r>
            <a:r>
              <a:rPr lang="zh-CN" altLang="en-US" dirty="0"/>
              <a:t>的活动记录</a:t>
            </a:r>
          </a:p>
          <a:p>
            <a:pPr lvl="2"/>
            <a:r>
              <a:rPr lang="zh-CN" altLang="en-US" dirty="0"/>
              <a:t>例如：</a:t>
            </a:r>
            <a:r>
              <a:rPr lang="en-US" altLang="zh-CN" dirty="0"/>
              <a:t>partition</a:t>
            </a:r>
            <a:r>
              <a:rPr lang="zh-CN" altLang="en-US" dirty="0"/>
              <a:t>调用</a:t>
            </a:r>
            <a:r>
              <a:rPr lang="en-US" altLang="zh-CN" dirty="0"/>
              <a:t>exchange</a:t>
            </a:r>
          </a:p>
        </p:txBody>
      </p:sp>
      <p:grpSp>
        <p:nvGrpSpPr>
          <p:cNvPr id="8" name="组合 7"/>
          <p:cNvGrpSpPr/>
          <p:nvPr/>
        </p:nvGrpSpPr>
        <p:grpSpPr>
          <a:xfrm>
            <a:off x="410308" y="3247292"/>
            <a:ext cx="4931019" cy="3493477"/>
            <a:chOff x="1591880" y="1690689"/>
            <a:chExt cx="5810473" cy="4214405"/>
          </a:xfrm>
        </p:grpSpPr>
        <p:pic>
          <p:nvPicPr>
            <p:cNvPr id="9" name="Picture 2"/>
            <p:cNvPicPr>
              <a:picLocks noChangeAspect="1" noChangeArrowheads="1"/>
            </p:cNvPicPr>
            <p:nvPr/>
          </p:nvPicPr>
          <p:blipFill rotWithShape="1">
            <a:blip r:embed="rId2" cstate="print"/>
            <a:srcRect l="16386" r="20876" b="16783"/>
            <a:stretch>
              <a:fillRect/>
            </a:stretch>
          </p:blipFill>
          <p:spPr bwMode="auto">
            <a:xfrm>
              <a:off x="1591880" y="1690689"/>
              <a:ext cx="5810473" cy="4214405"/>
            </a:xfrm>
            <a:prstGeom prst="rect">
              <a:avLst/>
            </a:prstGeom>
            <a:noFill/>
            <a:ln w="38100" algn="ctr">
              <a:noFill/>
              <a:miter lim="800000"/>
              <a:headEnd/>
              <a:tailEnd/>
            </a:ln>
          </p:spPr>
        </p:pic>
        <p:sp>
          <p:nvSpPr>
            <p:cNvPr id="10" name="矩形 9"/>
            <p:cNvSpPr/>
            <p:nvPr/>
          </p:nvSpPr>
          <p:spPr>
            <a:xfrm>
              <a:off x="5369169" y="2274277"/>
              <a:ext cx="808893" cy="527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Picture 2"/>
          <p:cNvPicPr>
            <a:picLocks noChangeAspect="1" noChangeArrowheads="1"/>
          </p:cNvPicPr>
          <p:nvPr/>
        </p:nvPicPr>
        <p:blipFill rotWithShape="1">
          <a:blip r:embed="rId3" cstate="print"/>
          <a:srcRect l="75166" t="2" r="2095" b="15453"/>
          <a:stretch>
            <a:fillRect/>
          </a:stretch>
        </p:blipFill>
        <p:spPr bwMode="auto">
          <a:xfrm>
            <a:off x="5622921" y="2837721"/>
            <a:ext cx="1442431" cy="3980040"/>
          </a:xfrm>
          <a:prstGeom prst="rect">
            <a:avLst/>
          </a:prstGeom>
          <a:noFill/>
          <a:ln w="38100" algn="ctr">
            <a:noFill/>
            <a:miter lim="800000"/>
            <a:headEnd/>
            <a:tailEnd/>
          </a:ln>
        </p:spPr>
      </p:pic>
      <p:sp>
        <p:nvSpPr>
          <p:cNvPr id="3" name="文本框 2"/>
          <p:cNvSpPr txBox="1"/>
          <p:nvPr/>
        </p:nvSpPr>
        <p:spPr>
          <a:xfrm>
            <a:off x="6963508" y="2877959"/>
            <a:ext cx="2122117" cy="1200329"/>
          </a:xfrm>
          <a:prstGeom prst="rect">
            <a:avLst/>
          </a:prstGeom>
          <a:noFill/>
        </p:spPr>
        <p:txBody>
          <a:bodyPr wrap="square" rtlCol="0">
            <a:spAutoFit/>
          </a:bodyPr>
          <a:lstStyle/>
          <a:p>
            <a:r>
              <a:rPr lang="zh-CN" altLang="en-US" dirty="0">
                <a:solidFill>
                  <a:srgbClr val="0000FF"/>
                </a:solidFill>
              </a:rPr>
              <a:t>找到</a:t>
            </a:r>
            <a:r>
              <a:rPr lang="en-US" altLang="zh-CN" dirty="0">
                <a:solidFill>
                  <a:srgbClr val="0000FF"/>
                </a:solidFill>
              </a:rPr>
              <a:t>r</a:t>
            </a:r>
            <a:r>
              <a:rPr lang="zh-CN" altLang="en-US" dirty="0">
                <a:solidFill>
                  <a:srgbClr val="0000FF"/>
                </a:solidFill>
              </a:rPr>
              <a:t>：从</a:t>
            </a:r>
            <a:r>
              <a:rPr lang="en-US" altLang="zh-CN" dirty="0">
                <a:solidFill>
                  <a:srgbClr val="0000FF"/>
                </a:solidFill>
              </a:rPr>
              <a:t>q</a:t>
            </a:r>
            <a:r>
              <a:rPr lang="zh-CN" altLang="en-US" dirty="0">
                <a:solidFill>
                  <a:srgbClr val="0000FF"/>
                </a:solidFill>
              </a:rPr>
              <a:t>的活动记录开始，沿着访问链经过</a:t>
            </a:r>
            <a:r>
              <a:rPr lang="en-US" altLang="zh-CN" i="1" dirty="0">
                <a:solidFill>
                  <a:srgbClr val="0000FF"/>
                </a:solidFill>
                <a:latin typeface="Constantia"/>
              </a:rPr>
              <a:t>n</a:t>
            </a:r>
            <a:r>
              <a:rPr lang="en-US" altLang="zh-CN" i="1" baseline="-30000" dirty="0">
                <a:solidFill>
                  <a:srgbClr val="0000FF"/>
                </a:solidFill>
                <a:latin typeface="Constantia"/>
              </a:rPr>
              <a:t>q </a:t>
            </a:r>
            <a:r>
              <a:rPr lang="en-US" altLang="zh-CN" dirty="0">
                <a:solidFill>
                  <a:srgbClr val="0000FF"/>
                </a:solidFill>
                <a:latin typeface="Constantia"/>
                <a:sym typeface="Symbol" panose="05050102010706020507" pitchFamily="18" charset="2"/>
              </a:rPr>
              <a:t>–</a:t>
            </a:r>
            <a:r>
              <a:rPr lang="en-US" altLang="zh-CN" dirty="0">
                <a:solidFill>
                  <a:srgbClr val="0000FF"/>
                </a:solidFill>
                <a:latin typeface="Constantia"/>
              </a:rPr>
              <a:t> </a:t>
            </a:r>
            <a:r>
              <a:rPr lang="en-US" altLang="zh-CN" i="1" dirty="0">
                <a:solidFill>
                  <a:srgbClr val="0000FF"/>
                </a:solidFill>
                <a:latin typeface="Constantia"/>
              </a:rPr>
              <a:t>n</a:t>
            </a:r>
            <a:r>
              <a:rPr lang="en-US" altLang="zh-CN" i="1" baseline="-30000" dirty="0">
                <a:solidFill>
                  <a:srgbClr val="0000FF"/>
                </a:solidFill>
                <a:latin typeface="Constantia"/>
              </a:rPr>
              <a:t>p </a:t>
            </a:r>
            <a:r>
              <a:rPr lang="en-US" altLang="zh-CN" dirty="0">
                <a:solidFill>
                  <a:srgbClr val="0000FF"/>
                </a:solidFill>
              </a:rPr>
              <a:t>+1</a:t>
            </a:r>
            <a:r>
              <a:rPr lang="zh-CN" altLang="en-US" dirty="0">
                <a:solidFill>
                  <a:srgbClr val="0000FF"/>
                </a:solidFill>
              </a:rPr>
              <a:t>步就可以找到</a:t>
            </a:r>
            <a:r>
              <a:rPr lang="en-US" altLang="zh-CN" dirty="0">
                <a:solidFill>
                  <a:srgbClr val="0000FF"/>
                </a:solidFill>
              </a:rPr>
              <a: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访问链</a:t>
            </a:r>
          </a:p>
        </p:txBody>
      </p:sp>
      <p:pic>
        <p:nvPicPr>
          <p:cNvPr id="3" name="Picture 2"/>
          <p:cNvPicPr>
            <a:picLocks noChangeAspect="1" noChangeArrowheads="1"/>
          </p:cNvPicPr>
          <p:nvPr/>
        </p:nvPicPr>
        <p:blipFill rotWithShape="1">
          <a:blip r:embed="rId2" cstate="print"/>
          <a:srcRect l="2416" r="1672"/>
          <a:stretch>
            <a:fillRect/>
          </a:stretch>
        </p:blipFill>
        <p:spPr bwMode="auto">
          <a:xfrm>
            <a:off x="1512277" y="1532468"/>
            <a:ext cx="6541477" cy="5061324"/>
          </a:xfrm>
          <a:prstGeom prst="rect">
            <a:avLst/>
          </a:prstGeom>
          <a:noFill/>
          <a:ln w="38100" algn="ctr">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显示表</a:t>
            </a:r>
          </a:p>
        </p:txBody>
      </p:sp>
      <p:sp>
        <p:nvSpPr>
          <p:cNvPr id="3" name="内容占位符 2"/>
          <p:cNvSpPr>
            <a:spLocks noGrp="1"/>
          </p:cNvSpPr>
          <p:nvPr>
            <p:ph idx="1"/>
          </p:nvPr>
        </p:nvSpPr>
        <p:spPr/>
        <p:txBody>
          <a:bodyPr/>
          <a:lstStyle/>
          <a:p>
            <a:r>
              <a:rPr lang="zh-CN" altLang="en-US" dirty="0"/>
              <a:t>如果嵌套深度太大，可能需要沿着一段很长的访问链路才能找到需要的数据</a:t>
            </a:r>
            <a:endParaRPr lang="en-US" altLang="zh-CN" dirty="0"/>
          </a:p>
          <a:p>
            <a:r>
              <a:rPr lang="zh-CN" altLang="en-US" dirty="0"/>
              <a:t>显示表是一个更高效的数据访问实现方法</a:t>
            </a:r>
            <a:endParaRPr lang="en-US" altLang="zh-CN" dirty="0"/>
          </a:p>
          <a:p>
            <a:r>
              <a:rPr lang="zh-CN" altLang="en-US" dirty="0"/>
              <a:t>设定一个数组</a:t>
            </a:r>
            <a:r>
              <a:rPr lang="en-US" altLang="zh-CN" dirty="0"/>
              <a:t>d</a:t>
            </a:r>
            <a:r>
              <a:rPr lang="zh-CN" altLang="en-US" dirty="0"/>
              <a:t>，它为每个嵌套深度保存一个指针，指针</a:t>
            </a:r>
            <a:r>
              <a:rPr lang="en-US" altLang="zh-CN" dirty="0"/>
              <a:t>d[</a:t>
            </a:r>
            <a:r>
              <a:rPr lang="en-US" altLang="zh-CN" dirty="0" err="1"/>
              <a:t>i</a:t>
            </a:r>
            <a:r>
              <a:rPr lang="en-US" altLang="zh-CN" dirty="0"/>
              <a:t>]</a:t>
            </a:r>
            <a:r>
              <a:rPr lang="zh-CN" altLang="en-US" dirty="0"/>
              <a:t>指向栈中最高的对应于某个嵌套深度为</a:t>
            </a:r>
            <a:r>
              <a:rPr lang="en-US" altLang="zh-CN" dirty="0" err="1"/>
              <a:t>i</a:t>
            </a:r>
            <a:r>
              <a:rPr lang="zh-CN" altLang="en-US" dirty="0"/>
              <a:t>的函数的活动记录</a:t>
            </a:r>
            <a:endParaRPr lang="en-US" altLang="zh-CN" dirty="0"/>
          </a:p>
          <a:p>
            <a:r>
              <a:rPr lang="zh-CN" altLang="en-US" dirty="0"/>
              <a:t>如果函数</a:t>
            </a:r>
            <a:r>
              <a:rPr lang="en-US" altLang="zh-CN" dirty="0"/>
              <a:t>p</a:t>
            </a:r>
            <a:r>
              <a:rPr lang="zh-CN" altLang="en-US" dirty="0"/>
              <a:t>正在运行，且它需要访问属于某个嵌套深度为</a:t>
            </a:r>
            <a:r>
              <a:rPr lang="en-US" altLang="zh-CN" dirty="0" err="1"/>
              <a:t>i</a:t>
            </a:r>
            <a:r>
              <a:rPr lang="zh-CN" altLang="en-US" dirty="0"/>
              <a:t>的某个函数</a:t>
            </a:r>
            <a:r>
              <a:rPr lang="en-US" altLang="zh-CN" dirty="0"/>
              <a:t>q</a:t>
            </a:r>
            <a:r>
              <a:rPr lang="zh-CN" altLang="en-US" dirty="0"/>
              <a:t>的元素</a:t>
            </a:r>
            <a:r>
              <a:rPr lang="en-US" altLang="zh-CN" dirty="0"/>
              <a:t>x</a:t>
            </a:r>
            <a:r>
              <a:rPr lang="zh-CN" altLang="en-US" dirty="0"/>
              <a:t>。只要查看</a:t>
            </a:r>
            <a:r>
              <a:rPr lang="en-US" altLang="zh-CN" dirty="0"/>
              <a:t>d[</a:t>
            </a:r>
            <a:r>
              <a:rPr lang="en-US" altLang="zh-CN" dirty="0" err="1"/>
              <a:t>i</a:t>
            </a:r>
            <a:r>
              <a:rPr lang="en-US" altLang="zh-CN" dirty="0"/>
              <a:t>]</a:t>
            </a:r>
            <a:r>
              <a:rPr lang="zh-CN" altLang="en-US" dirty="0"/>
              <a:t>就可以找到</a:t>
            </a:r>
            <a:r>
              <a:rPr lang="en-US" altLang="zh-CN" dirty="0"/>
              <a:t>q</a:t>
            </a:r>
            <a:r>
              <a:rPr lang="zh-CN" altLang="en-US" dirty="0"/>
              <a:t>的活动记录，进而访问到</a:t>
            </a:r>
            <a:r>
              <a:rPr lang="en-US" altLang="zh-CN" dirty="0"/>
              <a:t>x</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ssolv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显示表的维护</a:t>
            </a:r>
          </a:p>
        </p:txBody>
      </p:sp>
      <p:sp>
        <p:nvSpPr>
          <p:cNvPr id="32771" name="内容占位符 2"/>
          <p:cNvSpPr>
            <a:spLocks noGrp="1"/>
          </p:cNvSpPr>
          <p:nvPr>
            <p:ph idx="1"/>
          </p:nvPr>
        </p:nvSpPr>
        <p:spPr>
          <a:xfrm>
            <a:off x="628650" y="1825625"/>
            <a:ext cx="2982058" cy="4351338"/>
          </a:xfrm>
        </p:spPr>
        <p:txBody>
          <a:bodyPr/>
          <a:lstStyle/>
          <a:p>
            <a:r>
              <a:rPr lang="zh-CN" altLang="en-US" dirty="0"/>
              <a:t>需要在新的活动记录</a:t>
            </a:r>
            <a:r>
              <a:rPr lang="en-US" altLang="zh-CN" dirty="0"/>
              <a:t>p</a:t>
            </a:r>
            <a:r>
              <a:rPr lang="zh-CN" altLang="en-US" dirty="0"/>
              <a:t>中保存显示表条目的原来的值。从而在</a:t>
            </a:r>
            <a:r>
              <a:rPr lang="en-US" altLang="zh-CN" dirty="0"/>
              <a:t>p</a:t>
            </a:r>
            <a:r>
              <a:rPr lang="zh-CN" altLang="en-US" dirty="0"/>
              <a:t>返回时可以恢复到调用前的值。</a:t>
            </a:r>
          </a:p>
        </p:txBody>
      </p:sp>
      <p:pic>
        <p:nvPicPr>
          <p:cNvPr id="32772" name="Picture 2"/>
          <p:cNvPicPr>
            <a:picLocks noChangeAspect="1" noChangeArrowheads="1"/>
          </p:cNvPicPr>
          <p:nvPr/>
        </p:nvPicPr>
        <p:blipFill rotWithShape="1">
          <a:blip r:embed="rId2" cstate="print"/>
          <a:srcRect l="3920" b="6029"/>
          <a:stretch>
            <a:fillRect/>
          </a:stretch>
        </p:blipFill>
        <p:spPr bwMode="auto">
          <a:xfrm>
            <a:off x="3505200" y="1203849"/>
            <a:ext cx="5410200" cy="5654152"/>
          </a:xfrm>
          <a:prstGeom prst="rect">
            <a:avLst/>
          </a:prstGeom>
          <a:noFill/>
          <a:ln w="38100" algn="ctr">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堆管理</a:t>
            </a:r>
          </a:p>
        </p:txBody>
      </p:sp>
      <p:sp>
        <p:nvSpPr>
          <p:cNvPr id="33795" name="内容占位符 2"/>
          <p:cNvSpPr>
            <a:spLocks noGrp="1"/>
          </p:cNvSpPr>
          <p:nvPr>
            <p:ph idx="1"/>
          </p:nvPr>
        </p:nvSpPr>
        <p:spPr/>
        <p:txBody>
          <a:bodyPr/>
          <a:lstStyle/>
          <a:p>
            <a:r>
              <a:rPr lang="zh-CN" altLang="en-US" dirty="0"/>
              <a:t>堆用来存储那些生命周期不确定，由程序显式删除来结束生存期的数据对象，这些对象的存在与否和创建它们的过程的活动无关</a:t>
            </a:r>
            <a:endParaRPr lang="en-US" altLang="zh-CN" dirty="0"/>
          </a:p>
          <a:p>
            <a:r>
              <a:rPr lang="zh-CN" altLang="en-US" dirty="0"/>
              <a:t>如</a:t>
            </a:r>
            <a:r>
              <a:rPr lang="en-US" altLang="zh-CN" dirty="0"/>
              <a:t>C</a:t>
            </a:r>
            <a:r>
              <a:rPr lang="zh-CN" altLang="en-US" dirty="0"/>
              <a:t>中</a:t>
            </a:r>
            <a:r>
              <a:rPr lang="en-US" altLang="zh-CN" dirty="0" err="1"/>
              <a:t>malloc</a:t>
            </a:r>
            <a:r>
              <a:rPr lang="zh-CN" altLang="en-US" dirty="0"/>
              <a:t>，</a:t>
            </a:r>
            <a:r>
              <a:rPr lang="en-US" altLang="zh-CN" dirty="0"/>
              <a:t>C++</a:t>
            </a:r>
            <a:r>
              <a:rPr lang="zh-CN" altLang="en-US" dirty="0"/>
              <a:t>、</a:t>
            </a:r>
            <a:r>
              <a:rPr lang="en-US" altLang="zh-CN" dirty="0"/>
              <a:t>Java</a:t>
            </a:r>
            <a:r>
              <a:rPr lang="zh-CN" altLang="en-US" dirty="0"/>
              <a:t>中的</a:t>
            </a:r>
            <a:r>
              <a:rPr lang="en-US" altLang="zh-CN" dirty="0"/>
              <a:t>new</a:t>
            </a:r>
            <a:r>
              <a:rPr lang="zh-CN" altLang="en-US" dirty="0"/>
              <a:t>出来的对象</a:t>
            </a:r>
            <a:endParaRPr lang="en-US" altLang="zh-CN" dirty="0"/>
          </a:p>
          <a:p>
            <a:r>
              <a:rPr lang="zh-CN" altLang="en-US" dirty="0"/>
              <a:t>下面讨论存储管理器（</a:t>
            </a:r>
            <a:r>
              <a:rPr lang="en-US" altLang="zh-CN" dirty="0"/>
              <a:t>memory manager</a:t>
            </a:r>
            <a:r>
              <a:rPr lang="zh-CN" altLang="en-US" dirty="0"/>
              <a:t>）：用来分配和回收堆区空间</a:t>
            </a:r>
            <a:endParaRPr lang="en-US" altLang="zh-CN" dirty="0"/>
          </a:p>
          <a:p>
            <a:pPr lvl="1"/>
            <a:r>
              <a:rPr lang="zh-CN" altLang="en-US" dirty="0"/>
              <a:t>手工回收：</a:t>
            </a:r>
            <a:r>
              <a:rPr lang="en-US" altLang="zh-CN" dirty="0"/>
              <a:t>e.g. free, delete in C, C++</a:t>
            </a:r>
          </a:p>
          <a:p>
            <a:pPr lvl="1"/>
            <a:r>
              <a:rPr lang="zh-CN" altLang="en-US" dirty="0"/>
              <a:t>自动回收：</a:t>
            </a:r>
            <a:r>
              <a:rPr lang="en-US" altLang="zh-CN" dirty="0"/>
              <a:t>garbage collection (e.g. Java)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dissolve">
                                      <p:cBhvr>
                                        <p:cTn id="7" dur="500"/>
                                        <p:tgtEl>
                                          <p:spTgt spid="337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dissolve">
                                      <p:cBhvr>
                                        <p:cTn id="12" dur="500"/>
                                        <p:tgtEl>
                                          <p:spTgt spid="337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Effect transition="in" filter="dissolve">
                                      <p:cBhvr>
                                        <p:cTn id="17" dur="500"/>
                                        <p:tgtEl>
                                          <p:spTgt spid="337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3795">
                                            <p:txEl>
                                              <p:pRg st="4" end="4"/>
                                            </p:txEl>
                                          </p:spTgt>
                                        </p:tgtEl>
                                        <p:attrNameLst>
                                          <p:attrName>style.visibility</p:attrName>
                                        </p:attrNameLst>
                                      </p:cBhvr>
                                      <p:to>
                                        <p:strVal val="visible"/>
                                      </p:to>
                                    </p:set>
                                    <p:animEffect transition="in" filter="dissolve">
                                      <p:cBhvr>
                                        <p:cTn id="22"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76265" y="1690689"/>
            <a:ext cx="7391469" cy="4804996"/>
          </a:xfrm>
          <a:prstGeom prst="rect">
            <a:avLst/>
          </a:prstGeom>
        </p:spPr>
      </p:pic>
      <p:sp>
        <p:nvSpPr>
          <p:cNvPr id="6" name="标题 5"/>
          <p:cNvSpPr>
            <a:spLocks noGrp="1"/>
          </p:cNvSpPr>
          <p:nvPr>
            <p:ph type="title"/>
          </p:nvPr>
        </p:nvSpPr>
        <p:spPr/>
        <p:txBody>
          <a:bodyPr/>
          <a:lstStyle/>
          <a:p>
            <a:r>
              <a:rPr lang="zh-CN" altLang="en-US" dirty="0"/>
              <a:t>存储组织</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存储管理器</a:t>
            </a:r>
          </a:p>
        </p:txBody>
      </p:sp>
      <p:sp>
        <p:nvSpPr>
          <p:cNvPr id="3" name="内容占位符 2"/>
          <p:cNvSpPr>
            <a:spLocks noGrp="1"/>
          </p:cNvSpPr>
          <p:nvPr>
            <p:ph idx="1"/>
          </p:nvPr>
        </p:nvSpPr>
        <p:spPr>
          <a:xfrm>
            <a:off x="628650" y="1825624"/>
            <a:ext cx="7886700" cy="4797913"/>
          </a:xfrm>
        </p:spPr>
        <p:txBody>
          <a:bodyPr>
            <a:normAutofit/>
          </a:bodyPr>
          <a:lstStyle/>
          <a:p>
            <a:r>
              <a:rPr lang="zh-CN" altLang="en-US" dirty="0"/>
              <a:t>两个基本功能</a:t>
            </a:r>
            <a:endParaRPr lang="en-US" altLang="zh-CN" dirty="0"/>
          </a:p>
          <a:p>
            <a:pPr lvl="1"/>
            <a:r>
              <a:rPr lang="zh-CN" altLang="en-US" dirty="0"/>
              <a:t>分配空间。当程序为一个变量或对象请求内存空间时，存储管理器产生一段连续的满足被请求大小的堆空间。如果有足够的空间，则分配，如果没有足够的空间，则获得虚拟内存以增加堆区空间，再没有空间，则给出相应信息。</a:t>
            </a:r>
            <a:endParaRPr lang="en-US" altLang="zh-CN" dirty="0"/>
          </a:p>
          <a:p>
            <a:pPr lvl="1"/>
            <a:r>
              <a:rPr lang="zh-CN" altLang="en-US" dirty="0"/>
              <a:t>回收空间。存储管理器把回收的空间返还到空闲空间中，从而可以复用该空间以满足其它的分配请求。</a:t>
            </a:r>
            <a:endParaRPr lang="en-US" altLang="zh-CN" dirty="0"/>
          </a:p>
          <a:p>
            <a:r>
              <a:rPr lang="zh-CN" altLang="en-US" dirty="0"/>
              <a:t>最好具有下列特性</a:t>
            </a:r>
            <a:endParaRPr lang="en-US" altLang="zh-CN" dirty="0"/>
          </a:p>
          <a:p>
            <a:pPr lvl="1"/>
            <a:r>
              <a:rPr lang="zh-CN" altLang="en-US" dirty="0"/>
              <a:t>空间效率。尽量减少存储碎片。</a:t>
            </a:r>
            <a:endParaRPr lang="en-US" altLang="zh-CN" dirty="0"/>
          </a:p>
          <a:p>
            <a:pPr lvl="1"/>
            <a:r>
              <a:rPr lang="zh-CN" altLang="en-US" dirty="0"/>
              <a:t>程序效率。能够充分利用存储子系统。</a:t>
            </a:r>
            <a:endParaRPr lang="en-US" altLang="zh-CN" dirty="0"/>
          </a:p>
          <a:p>
            <a:pPr lvl="1"/>
            <a:r>
              <a:rPr lang="zh-CN" altLang="en-US" dirty="0"/>
              <a:t>低开销。减少分配和回收的时间。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计算机的存储层次结构</a:t>
            </a:r>
          </a:p>
        </p:txBody>
      </p:sp>
      <p:pic>
        <p:nvPicPr>
          <p:cNvPr id="35844" name="Picture 2"/>
          <p:cNvPicPr>
            <a:picLocks noChangeAspect="1" noChangeArrowheads="1"/>
          </p:cNvPicPr>
          <p:nvPr/>
        </p:nvPicPr>
        <p:blipFill>
          <a:blip r:embed="rId2" cstate="print"/>
          <a:srcRect/>
          <a:stretch>
            <a:fillRect/>
          </a:stretch>
        </p:blipFill>
        <p:spPr bwMode="auto">
          <a:xfrm>
            <a:off x="1301260" y="1690689"/>
            <a:ext cx="6037385" cy="4873931"/>
          </a:xfrm>
          <a:prstGeom prst="rect">
            <a:avLst/>
          </a:prstGeom>
          <a:noFill/>
          <a:ln w="38100" algn="ctr">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程序中的局部性</a:t>
            </a:r>
          </a:p>
        </p:txBody>
      </p:sp>
      <p:sp>
        <p:nvSpPr>
          <p:cNvPr id="3" name="内容占位符 2"/>
          <p:cNvSpPr>
            <a:spLocks noGrp="1"/>
          </p:cNvSpPr>
          <p:nvPr>
            <p:ph idx="1"/>
          </p:nvPr>
        </p:nvSpPr>
        <p:spPr/>
        <p:txBody>
          <a:bodyPr/>
          <a:lstStyle/>
          <a:p>
            <a:r>
              <a:rPr lang="zh-CN" altLang="en-US" dirty="0"/>
              <a:t>程序具有高度的</a:t>
            </a:r>
            <a:r>
              <a:rPr lang="zh-CN" altLang="en-US" dirty="0">
                <a:solidFill>
                  <a:srgbClr val="0000FF"/>
                </a:solidFill>
              </a:rPr>
              <a:t>局部性</a:t>
            </a:r>
            <a:r>
              <a:rPr lang="en-US" altLang="zh-CN" dirty="0">
                <a:solidFill>
                  <a:srgbClr val="0000FF"/>
                </a:solidFill>
              </a:rPr>
              <a:t>(locality)</a:t>
            </a:r>
          </a:p>
          <a:p>
            <a:pPr lvl="1"/>
            <a:r>
              <a:rPr lang="zh-CN" altLang="en-US" dirty="0"/>
              <a:t>时间局部性：一个程序访问的存储位置很可能将在一个很短的时间段内被再次访问</a:t>
            </a:r>
            <a:endParaRPr lang="en-US" altLang="zh-CN" dirty="0"/>
          </a:p>
          <a:p>
            <a:pPr lvl="1"/>
            <a:r>
              <a:rPr lang="zh-CN" altLang="en-US" dirty="0"/>
              <a:t>空间局部性：被访问过的存储位置的临近位置很可能在一个很短的时间段内被访问</a:t>
            </a:r>
            <a:endParaRPr lang="en-US" altLang="zh-CN" dirty="0"/>
          </a:p>
          <a:p>
            <a:r>
              <a:rPr lang="en-US" altLang="zh-CN" dirty="0"/>
              <a:t>90%</a:t>
            </a:r>
            <a:r>
              <a:rPr lang="zh-CN" altLang="en-US" dirty="0"/>
              <a:t>的时间用来执行</a:t>
            </a:r>
            <a:r>
              <a:rPr lang="en-US" altLang="zh-CN" dirty="0"/>
              <a:t>10%</a:t>
            </a:r>
            <a:r>
              <a:rPr lang="zh-CN" altLang="en-US" dirty="0"/>
              <a:t>的代码</a:t>
            </a:r>
            <a:endParaRPr lang="en-US" altLang="zh-CN" dirty="0"/>
          </a:p>
          <a:p>
            <a:r>
              <a:rPr lang="zh-CN" altLang="en-US" dirty="0"/>
              <a:t>局部性这一特性恰好可能充分利用计算机的层次储存结构</a:t>
            </a:r>
            <a:endParaRPr lang="en-US" altLang="zh-CN" dirty="0"/>
          </a:p>
          <a:p>
            <a:r>
              <a:rPr lang="zh-CN" altLang="en-US" dirty="0"/>
              <a:t>需要动态调整最快的存储中的内容，用它们来保存可能很快会被频繁使用的指令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碎片整理</a:t>
            </a:r>
          </a:p>
        </p:txBody>
      </p:sp>
      <p:sp>
        <p:nvSpPr>
          <p:cNvPr id="3" name="内容占位符 2"/>
          <p:cNvSpPr>
            <a:spLocks noGrp="1"/>
          </p:cNvSpPr>
          <p:nvPr>
            <p:ph idx="1"/>
          </p:nvPr>
        </p:nvSpPr>
        <p:spPr>
          <a:xfrm>
            <a:off x="628649" y="1825625"/>
            <a:ext cx="8304336" cy="4915144"/>
          </a:xfrm>
        </p:spPr>
        <p:txBody>
          <a:bodyPr>
            <a:normAutofit/>
          </a:bodyPr>
          <a:lstStyle/>
          <a:p>
            <a:r>
              <a:rPr lang="zh-CN" altLang="en-US" dirty="0"/>
              <a:t>堆区从连续的一个空闲单元，经过若干次分配和回收，空间被分割成若干空闲存储块和已用存储块</a:t>
            </a:r>
            <a:endParaRPr lang="en-US" altLang="zh-CN" dirty="0"/>
          </a:p>
          <a:p>
            <a:r>
              <a:rPr lang="zh-CN" altLang="en-US" dirty="0"/>
              <a:t>空闲存储块被称为“洞”（</a:t>
            </a:r>
            <a:r>
              <a:rPr lang="en-US" altLang="zh-CN" dirty="0"/>
              <a:t>hole</a:t>
            </a:r>
            <a:r>
              <a:rPr lang="zh-CN" altLang="en-US" dirty="0"/>
              <a:t>）</a:t>
            </a:r>
            <a:endParaRPr lang="en-US" altLang="zh-CN" dirty="0"/>
          </a:p>
          <a:p>
            <a:r>
              <a:rPr lang="zh-CN" altLang="en-US" dirty="0"/>
              <a:t>可能会有越来越多、越来越小的</a:t>
            </a:r>
            <a:r>
              <a:rPr lang="en-US" altLang="zh-CN" dirty="0"/>
              <a:t>hole</a:t>
            </a:r>
          </a:p>
        </p:txBody>
      </p:sp>
      <p:pic>
        <p:nvPicPr>
          <p:cNvPr id="2" name="图片 1"/>
          <p:cNvPicPr>
            <a:picLocks noChangeAspect="1"/>
          </p:cNvPicPr>
          <p:nvPr/>
        </p:nvPicPr>
        <p:blipFill>
          <a:blip r:embed="rId2"/>
          <a:stretch>
            <a:fillRect/>
          </a:stretch>
        </p:blipFill>
        <p:spPr>
          <a:xfrm>
            <a:off x="628649" y="4283197"/>
            <a:ext cx="7962900" cy="16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碎片整理</a:t>
            </a:r>
          </a:p>
        </p:txBody>
      </p:sp>
      <p:sp>
        <p:nvSpPr>
          <p:cNvPr id="3" name="内容占位符 2"/>
          <p:cNvSpPr>
            <a:spLocks noGrp="1"/>
          </p:cNvSpPr>
          <p:nvPr>
            <p:ph idx="1"/>
          </p:nvPr>
        </p:nvSpPr>
        <p:spPr/>
        <p:txBody>
          <a:bodyPr/>
          <a:lstStyle/>
          <a:p>
            <a:r>
              <a:rPr lang="zh-CN" altLang="en-US" dirty="0"/>
              <a:t>尽可能减少碎片的空间分配策略</a:t>
            </a:r>
            <a:endParaRPr lang="en-US" altLang="zh-CN" dirty="0"/>
          </a:p>
          <a:p>
            <a:pPr lvl="1"/>
            <a:r>
              <a:rPr lang="en-US" altLang="zh-CN" dirty="0"/>
              <a:t>Best-fit</a:t>
            </a:r>
            <a:r>
              <a:rPr lang="zh-CN" altLang="en-US" dirty="0"/>
              <a:t>：将请求的存储分配在满足请求的最小可用</a:t>
            </a:r>
            <a:r>
              <a:rPr lang="en-US" altLang="zh-CN" dirty="0"/>
              <a:t>hole</a:t>
            </a:r>
            <a:r>
              <a:rPr lang="zh-CN" altLang="en-US" dirty="0"/>
              <a:t>中。将大的</a:t>
            </a:r>
            <a:r>
              <a:rPr lang="en-US" altLang="zh-CN" dirty="0"/>
              <a:t>hole</a:t>
            </a:r>
            <a:r>
              <a:rPr lang="zh-CN" altLang="en-US" dirty="0"/>
              <a:t>保留下来满足后续的更大请求。</a:t>
            </a:r>
            <a:endParaRPr lang="en-US" altLang="zh-CN" dirty="0"/>
          </a:p>
          <a:p>
            <a:pPr lvl="1"/>
            <a:r>
              <a:rPr lang="en-US" altLang="zh-CN" dirty="0"/>
              <a:t>First-fit</a:t>
            </a:r>
            <a:r>
              <a:rPr lang="zh-CN" altLang="en-US" dirty="0"/>
              <a:t>：对象被放置在第一个（地址最低）能够容纳请求对象的</a:t>
            </a:r>
            <a:r>
              <a:rPr lang="en-US" altLang="zh-CN" dirty="0"/>
              <a:t>hole</a:t>
            </a:r>
            <a:r>
              <a:rPr lang="zh-CN" altLang="en-US" dirty="0"/>
              <a:t>中。</a:t>
            </a:r>
          </a:p>
          <a:p>
            <a:r>
              <a:rPr lang="zh-CN" altLang="en-US" dirty="0"/>
              <a:t>对空闲空间进行管理和结合：将连续的空闲空间合并，以满足后续更大请求的需要。</a:t>
            </a:r>
            <a:endParaRPr lang="en-US" altLang="zh-CN" dirty="0"/>
          </a:p>
          <a:p>
            <a:pPr lvl="1"/>
            <a:r>
              <a:rPr lang="zh-CN" altLang="en-US" dirty="0"/>
              <a:t>边界标记：标记</a:t>
            </a:r>
            <a:r>
              <a:rPr lang="en-US" altLang="zh-CN" dirty="0"/>
              <a:t>free /used</a:t>
            </a:r>
          </a:p>
          <a:p>
            <a:pPr lvl="1"/>
            <a:r>
              <a:rPr lang="zh-CN" altLang="en-US" dirty="0"/>
              <a:t>一个双重链接的、嵌入式的空闲列表</a:t>
            </a:r>
            <a:endParaRPr lang="en-US" altLang="zh-CN" dirty="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一个堆的片段</a:t>
            </a:r>
          </a:p>
        </p:txBody>
      </p:sp>
      <p:pic>
        <p:nvPicPr>
          <p:cNvPr id="39940" name="Picture 2"/>
          <p:cNvPicPr>
            <a:picLocks noChangeAspect="1" noChangeArrowheads="1"/>
          </p:cNvPicPr>
          <p:nvPr/>
        </p:nvPicPr>
        <p:blipFill>
          <a:blip r:embed="rId2" cstate="print"/>
          <a:srcRect/>
          <a:stretch>
            <a:fillRect/>
          </a:stretch>
        </p:blipFill>
        <p:spPr bwMode="auto">
          <a:xfrm>
            <a:off x="223762" y="2508740"/>
            <a:ext cx="8696476" cy="1959952"/>
          </a:xfrm>
          <a:prstGeom prst="rect">
            <a:avLst/>
          </a:prstGeom>
          <a:noFill/>
          <a:ln w="38100" algn="ctr">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人工回收请求</a:t>
            </a:r>
          </a:p>
        </p:txBody>
      </p:sp>
      <p:sp>
        <p:nvSpPr>
          <p:cNvPr id="40963" name="内容占位符 2"/>
          <p:cNvSpPr>
            <a:spLocks noGrp="1"/>
          </p:cNvSpPr>
          <p:nvPr>
            <p:ph idx="1"/>
          </p:nvPr>
        </p:nvSpPr>
        <p:spPr/>
        <p:txBody>
          <a:bodyPr/>
          <a:lstStyle/>
          <a:p>
            <a:r>
              <a:rPr lang="zh-CN" altLang="en-US" dirty="0"/>
              <a:t>理想情况，删除所有不会再被访问的存储</a:t>
            </a:r>
            <a:endParaRPr lang="en-US" altLang="zh-CN" dirty="0"/>
          </a:p>
          <a:p>
            <a:endParaRPr lang="en-US" altLang="zh-CN" dirty="0"/>
          </a:p>
          <a:p>
            <a:r>
              <a:rPr lang="zh-CN" altLang="en-US" dirty="0"/>
              <a:t>人工回收带来的问题</a:t>
            </a:r>
            <a:endParaRPr lang="en-US" altLang="zh-CN" dirty="0"/>
          </a:p>
          <a:p>
            <a:pPr lvl="1"/>
            <a:r>
              <a:rPr lang="zh-CN" altLang="en-US" dirty="0"/>
              <a:t>内存泄漏：一直未能删除不会被引用的数据</a:t>
            </a:r>
            <a:endParaRPr lang="en-US" altLang="zh-CN" dirty="0"/>
          </a:p>
          <a:p>
            <a:pPr lvl="1"/>
            <a:r>
              <a:rPr lang="zh-CN" altLang="en-US" dirty="0"/>
              <a:t>悬空指针引用：引用已经被删除的数据</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Garbage Collection</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90" y="1690689"/>
            <a:ext cx="1735749" cy="245624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691" y="4288080"/>
            <a:ext cx="1766848" cy="2294608"/>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1556" y="2391507"/>
            <a:ext cx="2883794" cy="4061681"/>
          </a:xfrm>
          <a:prstGeom prst="rect">
            <a:avLst/>
          </a:prstGeom>
        </p:spPr>
      </p:pic>
      <p:sp>
        <p:nvSpPr>
          <p:cNvPr id="11" name="文本框 10"/>
          <p:cNvSpPr txBox="1"/>
          <p:nvPr/>
        </p:nvSpPr>
        <p:spPr>
          <a:xfrm>
            <a:off x="6747081" y="1856432"/>
            <a:ext cx="652743" cy="369332"/>
          </a:xfrm>
          <a:prstGeom prst="rect">
            <a:avLst/>
          </a:prstGeom>
          <a:noFill/>
        </p:spPr>
        <p:txBody>
          <a:bodyPr wrap="none" rtlCol="0">
            <a:spAutoFit/>
          </a:bodyPr>
          <a:lstStyle/>
          <a:p>
            <a:r>
              <a:rPr lang="en-US" altLang="zh-CN" dirty="0"/>
              <a:t>2012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dirty="0"/>
              <a:t>Garbage Collection</a:t>
            </a:r>
            <a:endParaRPr lang="zh-CN" altLang="en-US" dirty="0"/>
          </a:p>
        </p:txBody>
      </p:sp>
      <p:sp>
        <p:nvSpPr>
          <p:cNvPr id="3" name="内容占位符 2"/>
          <p:cNvSpPr>
            <a:spLocks noGrp="1"/>
          </p:cNvSpPr>
          <p:nvPr>
            <p:ph idx="1"/>
          </p:nvPr>
        </p:nvSpPr>
        <p:spPr>
          <a:xfrm>
            <a:off x="628650" y="1825625"/>
            <a:ext cx="7886700" cy="4668960"/>
          </a:xfrm>
        </p:spPr>
        <p:txBody>
          <a:bodyPr>
            <a:normAutofit/>
          </a:bodyPr>
          <a:lstStyle/>
          <a:p>
            <a:r>
              <a:rPr lang="zh-CN" altLang="en-US" dirty="0"/>
              <a:t>垃圾：不能被引用的数据</a:t>
            </a:r>
            <a:endParaRPr lang="en-US" altLang="zh-CN" dirty="0"/>
          </a:p>
          <a:p>
            <a:r>
              <a:rPr lang="zh-CN" altLang="en-US" dirty="0"/>
              <a:t>核心：分析一个内存对象是否</a:t>
            </a:r>
            <a:r>
              <a:rPr lang="zh-CN" altLang="en-US" dirty="0">
                <a:solidFill>
                  <a:srgbClr val="FF0000"/>
                </a:solidFill>
              </a:rPr>
              <a:t>可达</a:t>
            </a:r>
            <a:endParaRPr lang="en-US" altLang="zh-CN" dirty="0"/>
          </a:p>
          <a:p>
            <a:r>
              <a:rPr lang="zh-CN" altLang="en-US" dirty="0">
                <a:solidFill>
                  <a:srgbClr val="FF0000"/>
                </a:solidFill>
              </a:rPr>
              <a:t>根集</a:t>
            </a:r>
            <a:r>
              <a:rPr lang="zh-CN" altLang="en-US" dirty="0"/>
              <a:t>：可以</a:t>
            </a:r>
            <a:r>
              <a:rPr lang="zh-CN" altLang="en-US" dirty="0">
                <a:solidFill>
                  <a:srgbClr val="FF0000"/>
                </a:solidFill>
              </a:rPr>
              <a:t>直接访问</a:t>
            </a:r>
            <a:r>
              <a:rPr lang="zh-CN" altLang="en-US" dirty="0"/>
              <a:t>（不需要任何指针操作）的数据。如在</a:t>
            </a:r>
            <a:r>
              <a:rPr lang="en-US" altLang="zh-CN" dirty="0"/>
              <a:t>java</a:t>
            </a:r>
            <a:r>
              <a:rPr lang="zh-CN" altLang="en-US" dirty="0"/>
              <a:t>中，所有静态区数据和栈中所有变量</a:t>
            </a:r>
            <a:endParaRPr lang="en-US" altLang="zh-CN" dirty="0"/>
          </a:p>
          <a:p>
            <a:r>
              <a:rPr lang="zh-CN" altLang="en-US" dirty="0"/>
              <a:t>可达</a:t>
            </a:r>
            <a:endParaRPr lang="en-US" altLang="zh-CN" dirty="0"/>
          </a:p>
          <a:p>
            <a:pPr lvl="1"/>
            <a:r>
              <a:rPr lang="zh-CN" altLang="en-US" dirty="0"/>
              <a:t>根集的成员都是可达</a:t>
            </a:r>
            <a:endParaRPr lang="en-US" altLang="zh-CN" dirty="0"/>
          </a:p>
          <a:p>
            <a:pPr lvl="1"/>
            <a:r>
              <a:rPr lang="zh-CN" altLang="en-US" dirty="0"/>
              <a:t>对于任意一个对象</a:t>
            </a:r>
            <a:r>
              <a:rPr lang="en-US" altLang="zh-CN" dirty="0"/>
              <a:t>X</a:t>
            </a:r>
            <a:r>
              <a:rPr lang="zh-CN" altLang="en-US" dirty="0"/>
              <a:t>，如果有某个指向它的指针被保存在某个可达对象</a:t>
            </a:r>
            <a:r>
              <a:rPr lang="en-US" altLang="zh-CN" dirty="0"/>
              <a:t>Y</a:t>
            </a:r>
            <a:r>
              <a:rPr lang="zh-CN" altLang="en-US" dirty="0"/>
              <a:t>的某字段中，那么对象</a:t>
            </a:r>
            <a:r>
              <a:rPr lang="en-US" altLang="zh-CN" dirty="0"/>
              <a:t>X</a:t>
            </a:r>
            <a:r>
              <a:rPr lang="zh-CN" altLang="en-US" dirty="0"/>
              <a:t>也是可达的</a:t>
            </a:r>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a:t>可达</a:t>
            </a:r>
          </a:p>
        </p:txBody>
      </p:sp>
      <p:sp>
        <p:nvSpPr>
          <p:cNvPr id="3" name="内容占位符 2"/>
          <p:cNvSpPr>
            <a:spLocks noGrp="1"/>
          </p:cNvSpPr>
          <p:nvPr>
            <p:ph idx="1"/>
          </p:nvPr>
        </p:nvSpPr>
        <p:spPr>
          <a:xfrm>
            <a:off x="628650" y="1825625"/>
            <a:ext cx="7886700" cy="4891698"/>
          </a:xfrm>
        </p:spPr>
        <p:txBody>
          <a:bodyPr>
            <a:normAutofit/>
          </a:bodyPr>
          <a:lstStyle/>
          <a:p>
            <a:r>
              <a:rPr lang="zh-CN" altLang="en-US" sz="2400" dirty="0"/>
              <a:t>可达对象的集合随着程序的执行而变化</a:t>
            </a:r>
            <a:endParaRPr lang="en-US" altLang="zh-CN" sz="2400" dirty="0"/>
          </a:p>
          <a:p>
            <a:pPr lvl="1"/>
            <a:r>
              <a:rPr lang="zh-CN" altLang="en-US" sz="2000" dirty="0"/>
              <a:t>对象分配。返回一个指向新创建的存储区域的引用。这个操作向可达对象集中添加成员。</a:t>
            </a:r>
            <a:endParaRPr lang="en-US" altLang="zh-CN" sz="2000" dirty="0"/>
          </a:p>
          <a:p>
            <a:pPr lvl="1"/>
            <a:r>
              <a:rPr lang="zh-CN" altLang="en-US" sz="2000" dirty="0"/>
              <a:t>参数传递和返回值。对象引用从实参传递给形参，从返回结果传回给调用者。这些引用指向的对象可达。</a:t>
            </a:r>
            <a:endParaRPr lang="en-US" altLang="zh-CN" sz="2000" dirty="0"/>
          </a:p>
          <a:p>
            <a:pPr lvl="1"/>
            <a:r>
              <a:rPr lang="zh-CN" altLang="en-US" sz="2000" dirty="0"/>
              <a:t>引用赋值。对于引用</a:t>
            </a:r>
            <a:r>
              <a:rPr lang="en-US" altLang="zh-CN" sz="2000" dirty="0"/>
              <a:t>u</a:t>
            </a:r>
            <a:r>
              <a:rPr lang="zh-CN" altLang="en-US" sz="2000" dirty="0"/>
              <a:t>和</a:t>
            </a:r>
            <a:r>
              <a:rPr lang="en-US" altLang="zh-CN" sz="2000" dirty="0"/>
              <a:t>v</a:t>
            </a:r>
            <a:r>
              <a:rPr lang="zh-CN" altLang="en-US" sz="2000" dirty="0"/>
              <a:t>， </a:t>
            </a:r>
            <a:r>
              <a:rPr lang="en-US" altLang="zh-CN" sz="2000" dirty="0"/>
              <a:t>u=v</a:t>
            </a:r>
            <a:r>
              <a:rPr lang="zh-CN" altLang="en-US" sz="2000" dirty="0"/>
              <a:t>的赋值。</a:t>
            </a:r>
            <a:endParaRPr lang="en-US" altLang="zh-CN" sz="2000" dirty="0"/>
          </a:p>
          <a:p>
            <a:pPr lvl="1"/>
            <a:r>
              <a:rPr lang="zh-CN" altLang="en-US" sz="2000" dirty="0"/>
              <a:t>函数返回。</a:t>
            </a:r>
            <a:endParaRPr lang="en-US" altLang="zh-CN" sz="2000" dirty="0"/>
          </a:p>
          <a:p>
            <a:r>
              <a:rPr lang="zh-CN" altLang="en-US" sz="2400" dirty="0"/>
              <a:t>总体说来，新的对象通过对象分配可达。参数传递和赋值可以传递可达性。赋值和函数返回可能结束对象的可达性。</a:t>
            </a:r>
            <a:endParaRPr lang="en-US" altLang="zh-CN" sz="2400" dirty="0"/>
          </a:p>
          <a:p>
            <a:r>
              <a:rPr lang="zh-CN" altLang="en-US" sz="2400" dirty="0"/>
              <a:t>当一个对象变得不可达时，可能会导致更多的对象变得不可达。</a:t>
            </a:r>
            <a:endParaRPr lang="en-US" altLang="zh-CN" sz="2400" dirty="0"/>
          </a:p>
          <a:p>
            <a:r>
              <a:rPr lang="zh-CN" altLang="en-US" sz="2400" dirty="0"/>
              <a:t>一个对象一旦变得不可达，它就不会再变成可达的。</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ssolv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存储组织</a:t>
            </a:r>
          </a:p>
        </p:txBody>
      </p:sp>
      <p:sp>
        <p:nvSpPr>
          <p:cNvPr id="10243" name="内容占位符 2"/>
          <p:cNvSpPr>
            <a:spLocks noGrp="1"/>
          </p:cNvSpPr>
          <p:nvPr>
            <p:ph idx="1"/>
          </p:nvPr>
        </p:nvSpPr>
        <p:spPr/>
        <p:txBody>
          <a:bodyPr/>
          <a:lstStyle/>
          <a:p>
            <a:r>
              <a:rPr lang="zh-CN" altLang="en-US" dirty="0"/>
              <a:t>对目标程序运行时的</a:t>
            </a:r>
            <a:r>
              <a:rPr lang="zh-CN" altLang="en-US" dirty="0">
                <a:solidFill>
                  <a:srgbClr val="FF0000"/>
                </a:solidFill>
              </a:rPr>
              <a:t>逻辑地址空间</a:t>
            </a:r>
            <a:r>
              <a:rPr lang="zh-CN" altLang="en-US" dirty="0"/>
              <a:t>的组织和管理</a:t>
            </a:r>
            <a:endParaRPr lang="en-US" altLang="zh-CN" dirty="0"/>
          </a:p>
          <a:p>
            <a:pPr lvl="1"/>
            <a:r>
              <a:rPr lang="zh-CN" altLang="en-US" dirty="0"/>
              <a:t>包含</a:t>
            </a:r>
            <a:r>
              <a:rPr lang="zh-CN" altLang="en-US" dirty="0">
                <a:solidFill>
                  <a:srgbClr val="FF0000"/>
                </a:solidFill>
              </a:rPr>
              <a:t>代码区</a:t>
            </a:r>
            <a:r>
              <a:rPr lang="zh-CN" altLang="en-US" dirty="0"/>
              <a:t>和</a:t>
            </a:r>
            <a:r>
              <a:rPr lang="zh-CN" altLang="en-US" dirty="0">
                <a:solidFill>
                  <a:srgbClr val="FF0000"/>
                </a:solidFill>
              </a:rPr>
              <a:t>数据区</a:t>
            </a:r>
            <a:endParaRPr lang="en-US" altLang="zh-CN" dirty="0">
              <a:solidFill>
                <a:srgbClr val="FF0000"/>
              </a:solidFill>
            </a:endParaRPr>
          </a:p>
          <a:p>
            <a:pPr lvl="1"/>
            <a:endParaRPr lang="en-US" altLang="zh-CN" dirty="0"/>
          </a:p>
          <a:p>
            <a:r>
              <a:rPr lang="zh-CN" altLang="en-US" dirty="0"/>
              <a:t>常见的编译器对于目标程序运行时刻的空间划分</a:t>
            </a:r>
            <a:endParaRPr lang="en-US" altLang="zh-CN" dirty="0"/>
          </a:p>
          <a:p>
            <a:pPr lvl="1"/>
            <a:r>
              <a:rPr lang="zh-CN" altLang="en-US" dirty="0"/>
              <a:t>以连续字节块存储</a:t>
            </a:r>
            <a:endParaRPr lang="en-US" altLang="zh-CN" dirty="0"/>
          </a:p>
          <a:p>
            <a:pPr lvl="1"/>
            <a:r>
              <a:rPr lang="zh-CN" altLang="en-US" dirty="0"/>
              <a:t>字节是内存最小的编址单位</a:t>
            </a:r>
            <a:endParaRPr lang="en-US" altLang="zh-CN" dirty="0"/>
          </a:p>
          <a:p>
            <a:pPr lvl="1"/>
            <a:r>
              <a:rPr lang="zh-CN" altLang="en-US" dirty="0"/>
              <a:t>一个字节是</a:t>
            </a:r>
            <a:r>
              <a:rPr lang="en-US" altLang="zh-CN" dirty="0"/>
              <a:t>8</a:t>
            </a:r>
            <a:r>
              <a:rPr lang="zh-CN" altLang="en-US" dirty="0"/>
              <a:t>个二进制位</a:t>
            </a:r>
            <a:endParaRPr lang="en-US" altLang="zh-CN" dirty="0"/>
          </a:p>
          <a:p>
            <a:pPr lvl="1"/>
            <a:r>
              <a:rPr lang="en-US" altLang="zh-CN" dirty="0"/>
              <a:t>4</a:t>
            </a:r>
            <a:r>
              <a:rPr lang="zh-CN" altLang="en-US" dirty="0"/>
              <a:t>个字节构成一个机器字</a:t>
            </a:r>
            <a:endParaRPr lang="en-US" altLang="zh-CN" dirty="0"/>
          </a:p>
          <a:p>
            <a:pPr lvl="1"/>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dissolve">
                                      <p:cBhvr>
                                        <p:cTn id="7" dur="500"/>
                                        <p:tgtEl>
                                          <p:spTgt spid="1024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243">
                                            <p:txEl>
                                              <p:pRg st="4" end="4"/>
                                            </p:txEl>
                                          </p:spTgt>
                                        </p:tgtEl>
                                        <p:attrNameLst>
                                          <p:attrName>style.visibility</p:attrName>
                                        </p:attrNameLst>
                                      </p:cBhvr>
                                      <p:to>
                                        <p:strVal val="visible"/>
                                      </p:to>
                                    </p:set>
                                    <p:animEffect transition="in" filter="dissolve">
                                      <p:cBhvr>
                                        <p:cTn id="12" dur="500"/>
                                        <p:tgtEl>
                                          <p:spTgt spid="1024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animEffect transition="in" filter="dissolve">
                                      <p:cBhvr>
                                        <p:cTn id="17" dur="500"/>
                                        <p:tgtEl>
                                          <p:spTgt spid="1024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243">
                                            <p:txEl>
                                              <p:pRg st="6" end="6"/>
                                            </p:txEl>
                                          </p:spTgt>
                                        </p:tgtEl>
                                        <p:attrNameLst>
                                          <p:attrName>style.visibility</p:attrName>
                                        </p:attrNameLst>
                                      </p:cBhvr>
                                      <p:to>
                                        <p:strVal val="visible"/>
                                      </p:to>
                                    </p:set>
                                    <p:animEffect transition="in" filter="dissolve">
                                      <p:cBhvr>
                                        <p:cTn id="22" dur="500"/>
                                        <p:tgtEl>
                                          <p:spTgt spid="1024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animEffect transition="in" filter="dissolve">
                                      <p:cBhvr>
                                        <p:cTn id="27" dur="500"/>
                                        <p:tgtEl>
                                          <p:spTgt spid="10243">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10243">
                                            <p:txEl>
                                              <p:pRg st="8" end="8"/>
                                            </p:txEl>
                                          </p:spTgt>
                                        </p:tgtEl>
                                        <p:attrNameLst>
                                          <p:attrName>style.visibility</p:attrName>
                                        </p:attrNameLst>
                                      </p:cBhvr>
                                      <p:to>
                                        <p:strVal val="visible"/>
                                      </p:to>
                                    </p:set>
                                    <p:animEffect transition="in" filter="dissolve">
                                      <p:cBhvr>
                                        <p:cTn id="30"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垃圾回收方法</a:t>
            </a:r>
          </a:p>
        </p:txBody>
      </p:sp>
      <p:sp>
        <p:nvSpPr>
          <p:cNvPr id="3" name="内容占位符 2"/>
          <p:cNvSpPr>
            <a:spLocks noGrp="1"/>
          </p:cNvSpPr>
          <p:nvPr>
            <p:ph idx="1"/>
          </p:nvPr>
        </p:nvSpPr>
        <p:spPr/>
        <p:txBody>
          <a:bodyPr>
            <a:normAutofit/>
          </a:bodyPr>
          <a:lstStyle/>
          <a:p>
            <a:r>
              <a:rPr lang="zh-CN" altLang="en-US" dirty="0"/>
              <a:t>关注不可达</a:t>
            </a:r>
            <a:endParaRPr lang="en-US" altLang="zh-CN" dirty="0"/>
          </a:p>
          <a:p>
            <a:pPr lvl="1"/>
            <a:r>
              <a:rPr lang="zh-CN" altLang="en-US" dirty="0"/>
              <a:t>跟踪相关操作，捕获对象变得不可达的时刻，回收对象占用的空间</a:t>
            </a:r>
          </a:p>
          <a:p>
            <a:pPr lvl="1"/>
            <a:r>
              <a:rPr lang="zh-CN" altLang="en-US" dirty="0"/>
              <a:t>引用计数（</a:t>
            </a:r>
            <a:r>
              <a:rPr lang="en-US" altLang="zh-CN" dirty="0"/>
              <a:t> reference counting </a:t>
            </a:r>
            <a:r>
              <a:rPr lang="zh-CN" altLang="en-US" dirty="0"/>
              <a:t>）</a:t>
            </a:r>
            <a:endParaRPr lang="en-US" altLang="zh-CN" dirty="0"/>
          </a:p>
          <a:p>
            <a:pPr lvl="1"/>
            <a:endParaRPr lang="zh-CN" altLang="en-US" dirty="0"/>
          </a:p>
          <a:p>
            <a:r>
              <a:rPr lang="zh-CN" altLang="en-US" dirty="0"/>
              <a:t>关注可达</a:t>
            </a:r>
          </a:p>
          <a:p>
            <a:pPr lvl="1"/>
            <a:r>
              <a:rPr lang="zh-CN" altLang="en-US" dirty="0"/>
              <a:t>在需要时，标记出所有可达对象，回收其它的对象</a:t>
            </a:r>
            <a:endParaRPr lang="en-US" altLang="zh-CN" dirty="0"/>
          </a:p>
          <a:p>
            <a:pPr lvl="1"/>
            <a:r>
              <a:rPr lang="zh-CN" altLang="en-US" dirty="0"/>
              <a:t>标记</a:t>
            </a:r>
            <a:r>
              <a:rPr lang="en-US" altLang="zh-CN" dirty="0"/>
              <a:t>-</a:t>
            </a:r>
            <a:r>
              <a:rPr lang="zh-CN" altLang="en-US" dirty="0"/>
              <a:t>清扫（</a:t>
            </a:r>
            <a:r>
              <a:rPr lang="en-US" altLang="zh-CN" dirty="0"/>
              <a:t>mark-and-sweep</a:t>
            </a:r>
            <a:r>
              <a:rPr lang="zh-CN" altLang="en-US" dirty="0"/>
              <a:t>），标记</a:t>
            </a:r>
            <a:r>
              <a:rPr lang="en-US" altLang="zh-CN" dirty="0"/>
              <a:t>-</a:t>
            </a:r>
            <a:r>
              <a:rPr lang="zh-CN" altLang="en-US" dirty="0"/>
              <a:t>压缩（</a:t>
            </a:r>
            <a:r>
              <a:rPr lang="en-US" altLang="zh-CN" dirty="0"/>
              <a:t>mark-and-compact</a:t>
            </a:r>
            <a:r>
              <a:rPr lang="zh-CN" altLang="en-US" dirty="0"/>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dissolv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a:t>引用计数垃圾回收器</a:t>
            </a:r>
          </a:p>
        </p:txBody>
      </p:sp>
      <p:sp>
        <p:nvSpPr>
          <p:cNvPr id="3" name="内容占位符 2"/>
          <p:cNvSpPr>
            <a:spLocks noGrp="1"/>
          </p:cNvSpPr>
          <p:nvPr>
            <p:ph idx="1"/>
          </p:nvPr>
        </p:nvSpPr>
        <p:spPr/>
        <p:txBody>
          <a:bodyPr>
            <a:normAutofit/>
          </a:bodyPr>
          <a:lstStyle/>
          <a:p>
            <a:r>
              <a:rPr lang="zh-CN" altLang="en-US" sz="2400" dirty="0"/>
              <a:t>每个对象有一个用于存放引用计数的字段，并按如下方式维护：</a:t>
            </a:r>
            <a:endParaRPr lang="en-US" altLang="zh-CN" sz="2400" dirty="0"/>
          </a:p>
          <a:p>
            <a:pPr lvl="1"/>
            <a:r>
              <a:rPr lang="zh-CN" altLang="en-US" sz="2000" dirty="0"/>
              <a:t>对象分配。新对象的引用计数被设置为</a:t>
            </a:r>
            <a:r>
              <a:rPr lang="en-US" altLang="zh-CN" sz="2000" dirty="0"/>
              <a:t>1</a:t>
            </a:r>
          </a:p>
          <a:p>
            <a:pPr lvl="1"/>
            <a:r>
              <a:rPr lang="zh-CN" altLang="en-US" sz="2000" dirty="0"/>
              <a:t>参数传递。被传递给一个函数的每个对象的引用计数加</a:t>
            </a:r>
            <a:r>
              <a:rPr lang="en-US" altLang="zh-CN" sz="2000" dirty="0"/>
              <a:t>1</a:t>
            </a:r>
          </a:p>
          <a:p>
            <a:pPr lvl="1"/>
            <a:r>
              <a:rPr lang="zh-CN" altLang="en-US" sz="2000" dirty="0"/>
              <a:t>引用赋值。若</a:t>
            </a:r>
            <a:r>
              <a:rPr lang="en-US" altLang="zh-CN" sz="2000" dirty="0"/>
              <a:t>u</a:t>
            </a:r>
            <a:r>
              <a:rPr lang="zh-CN" altLang="en-US" sz="2000" dirty="0"/>
              <a:t>和</a:t>
            </a:r>
            <a:r>
              <a:rPr lang="en-US" altLang="zh-CN" sz="2000" dirty="0"/>
              <a:t>v</a:t>
            </a:r>
            <a:r>
              <a:rPr lang="zh-CN" altLang="en-US" sz="2000" dirty="0"/>
              <a:t>都是引用，对于语句</a:t>
            </a:r>
            <a:r>
              <a:rPr lang="en-US" altLang="zh-CN" sz="2000" dirty="0"/>
              <a:t>u=v</a:t>
            </a:r>
            <a:r>
              <a:rPr lang="zh-CN" altLang="en-US" sz="2000" dirty="0"/>
              <a:t>，</a:t>
            </a:r>
            <a:r>
              <a:rPr lang="en-US" altLang="zh-CN" sz="2000" dirty="0"/>
              <a:t>v</a:t>
            </a:r>
            <a:r>
              <a:rPr lang="zh-CN" altLang="en-US" sz="2000" dirty="0"/>
              <a:t>指向的对象的引用计数加</a:t>
            </a:r>
            <a:r>
              <a:rPr lang="en-US" altLang="zh-CN" sz="2000" dirty="0"/>
              <a:t>1</a:t>
            </a:r>
            <a:r>
              <a:rPr lang="zh-CN" altLang="en-US" sz="2000" dirty="0"/>
              <a:t>，</a:t>
            </a:r>
            <a:r>
              <a:rPr lang="en-US" altLang="zh-CN" sz="2000" dirty="0"/>
              <a:t>u</a:t>
            </a:r>
            <a:r>
              <a:rPr lang="zh-CN" altLang="en-US" sz="2000" dirty="0"/>
              <a:t>原来指向的对象引用计数减</a:t>
            </a:r>
            <a:r>
              <a:rPr lang="en-US" altLang="zh-CN" sz="2000" dirty="0"/>
              <a:t>1</a:t>
            </a:r>
          </a:p>
          <a:p>
            <a:pPr lvl="1"/>
            <a:r>
              <a:rPr lang="zh-CN" altLang="en-US" sz="2000" dirty="0"/>
              <a:t>函数返回。该函数活动记录的局部变量中所指向的对象的引用减</a:t>
            </a:r>
            <a:r>
              <a:rPr lang="en-US" altLang="zh-CN" sz="2000" dirty="0"/>
              <a:t>1</a:t>
            </a:r>
          </a:p>
          <a:p>
            <a:r>
              <a:rPr lang="zh-CN" altLang="en-US" sz="2400" dirty="0"/>
              <a:t>当一个对象的引用计数变成</a:t>
            </a:r>
            <a:r>
              <a:rPr lang="en-US" altLang="zh-CN" sz="2400" dirty="0"/>
              <a:t>0</a:t>
            </a:r>
            <a:r>
              <a:rPr lang="zh-CN" altLang="en-US" sz="2400" dirty="0"/>
              <a:t>时，在回收该对象前，必须将该对象中的各个指针所指向的每个对象的引用计数减</a:t>
            </a:r>
            <a:r>
              <a:rPr lang="en-US" altLang="zh-CN" sz="2400" dirty="0"/>
              <a:t>1</a:t>
            </a:r>
          </a:p>
          <a:p>
            <a:r>
              <a:rPr lang="zh-CN" altLang="en-US" sz="2400" dirty="0"/>
              <a:t>开销大，但不会引起停顿</a:t>
            </a:r>
            <a:endParaRPr lang="en-US" altLang="zh-CN" sz="2400" dirty="0"/>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引用计数示例</a:t>
            </a:r>
          </a:p>
        </p:txBody>
      </p:sp>
      <p:grpSp>
        <p:nvGrpSpPr>
          <p:cNvPr id="2" name="Group 5"/>
          <p:cNvGrpSpPr/>
          <p:nvPr/>
        </p:nvGrpSpPr>
        <p:grpSpPr bwMode="auto">
          <a:xfrm>
            <a:off x="2052638" y="2438400"/>
            <a:ext cx="1985962" cy="2438400"/>
            <a:chOff x="717" y="1152"/>
            <a:chExt cx="1251" cy="1536"/>
          </a:xfrm>
        </p:grpSpPr>
        <p:grpSp>
          <p:nvGrpSpPr>
            <p:cNvPr id="4" name="Group 6"/>
            <p:cNvGrpSpPr/>
            <p:nvPr/>
          </p:nvGrpSpPr>
          <p:grpSpPr bwMode="auto">
            <a:xfrm>
              <a:off x="1005" y="1152"/>
              <a:ext cx="483" cy="240"/>
              <a:chOff x="1005" y="1152"/>
              <a:chExt cx="483" cy="240"/>
            </a:xfrm>
          </p:grpSpPr>
          <p:sp>
            <p:nvSpPr>
              <p:cNvPr id="44083" name="AutoShape 7"/>
              <p:cNvSpPr>
                <a:spLocks noChangeArrowheads="1"/>
              </p:cNvSpPr>
              <p:nvPr/>
            </p:nvSpPr>
            <p:spPr bwMode="auto">
              <a:xfrm>
                <a:off x="1008" y="1152"/>
                <a:ext cx="480" cy="240"/>
              </a:xfrm>
              <a:prstGeom prst="roundRect">
                <a:avLst>
                  <a:gd name="adj" fmla="val 16667"/>
                </a:avLst>
              </a:prstGeom>
              <a:noFill/>
              <a:ln w="9525" algn="ctr">
                <a:solidFill>
                  <a:schemeClr val="tx1"/>
                </a:solidFill>
                <a:round/>
              </a:ln>
            </p:spPr>
            <p:txBody>
              <a:bodyPr wrap="none" anchor="ctr">
                <a:spAutoFit/>
              </a:bodyPr>
              <a:lstStyle/>
              <a:p>
                <a:endParaRPr lang="zh-CN" altLang="en-US"/>
              </a:p>
            </p:txBody>
          </p:sp>
          <p:sp>
            <p:nvSpPr>
              <p:cNvPr id="44084" name="Line 8"/>
              <p:cNvSpPr>
                <a:spLocks noChangeShapeType="1"/>
              </p:cNvSpPr>
              <p:nvPr/>
            </p:nvSpPr>
            <p:spPr bwMode="auto">
              <a:xfrm>
                <a:off x="1152" y="1152"/>
                <a:ext cx="0" cy="240"/>
              </a:xfrm>
              <a:prstGeom prst="line">
                <a:avLst/>
              </a:prstGeom>
              <a:noFill/>
              <a:ln w="9525">
                <a:solidFill>
                  <a:schemeClr val="tx1"/>
                </a:solidFill>
                <a:round/>
              </a:ln>
            </p:spPr>
            <p:txBody>
              <a:bodyPr>
                <a:spAutoFit/>
              </a:bodyPr>
              <a:lstStyle/>
              <a:p>
                <a:endParaRPr lang="zh-CN" altLang="en-US"/>
              </a:p>
            </p:txBody>
          </p:sp>
          <p:sp>
            <p:nvSpPr>
              <p:cNvPr id="44085" name="Text Box 9"/>
              <p:cNvSpPr txBox="1">
                <a:spLocks noChangeArrowheads="1"/>
              </p:cNvSpPr>
              <p:nvPr/>
            </p:nvSpPr>
            <p:spPr bwMode="auto">
              <a:xfrm>
                <a:off x="1005" y="1152"/>
                <a:ext cx="182" cy="208"/>
              </a:xfrm>
              <a:prstGeom prst="rect">
                <a:avLst/>
              </a:prstGeom>
              <a:noFill/>
              <a:ln w="9525" algn="ctr">
                <a:solidFill>
                  <a:schemeClr val="tx1"/>
                </a:solidFill>
                <a:miter lim="800000"/>
              </a:ln>
            </p:spPr>
            <p:txBody>
              <a:bodyPr wrap="none">
                <a:spAutoFit/>
              </a:bodyPr>
              <a:lstStyle/>
              <a:p>
                <a:r>
                  <a:rPr lang="en-US" altLang="zh-CN" sz="1500" b="1">
                    <a:solidFill>
                      <a:schemeClr val="tx1"/>
                    </a:solidFill>
                  </a:rPr>
                  <a:t>1</a:t>
                </a:r>
              </a:p>
            </p:txBody>
          </p:sp>
        </p:grpSp>
        <p:grpSp>
          <p:nvGrpSpPr>
            <p:cNvPr id="5" name="Group 10"/>
            <p:cNvGrpSpPr/>
            <p:nvPr/>
          </p:nvGrpSpPr>
          <p:grpSpPr bwMode="auto">
            <a:xfrm>
              <a:off x="717" y="1968"/>
              <a:ext cx="483" cy="240"/>
              <a:chOff x="1005" y="1152"/>
              <a:chExt cx="483" cy="240"/>
            </a:xfrm>
          </p:grpSpPr>
          <p:sp>
            <p:nvSpPr>
              <p:cNvPr id="44080" name="AutoShape 11"/>
              <p:cNvSpPr>
                <a:spLocks noChangeArrowheads="1"/>
              </p:cNvSpPr>
              <p:nvPr/>
            </p:nvSpPr>
            <p:spPr bwMode="auto">
              <a:xfrm>
                <a:off x="1008" y="1152"/>
                <a:ext cx="480" cy="240"/>
              </a:xfrm>
              <a:prstGeom prst="roundRect">
                <a:avLst>
                  <a:gd name="adj" fmla="val 16667"/>
                </a:avLst>
              </a:prstGeom>
              <a:noFill/>
              <a:ln w="9525" algn="ctr">
                <a:solidFill>
                  <a:schemeClr val="tx1"/>
                </a:solidFill>
                <a:round/>
              </a:ln>
            </p:spPr>
            <p:txBody>
              <a:bodyPr wrap="none" anchor="ctr">
                <a:spAutoFit/>
              </a:bodyPr>
              <a:lstStyle/>
              <a:p>
                <a:endParaRPr lang="zh-CN" altLang="en-US"/>
              </a:p>
            </p:txBody>
          </p:sp>
          <p:sp>
            <p:nvSpPr>
              <p:cNvPr id="44081" name="Line 12"/>
              <p:cNvSpPr>
                <a:spLocks noChangeShapeType="1"/>
              </p:cNvSpPr>
              <p:nvPr/>
            </p:nvSpPr>
            <p:spPr bwMode="auto">
              <a:xfrm>
                <a:off x="1152" y="1152"/>
                <a:ext cx="0" cy="240"/>
              </a:xfrm>
              <a:prstGeom prst="line">
                <a:avLst/>
              </a:prstGeom>
              <a:noFill/>
              <a:ln w="9525">
                <a:solidFill>
                  <a:schemeClr val="tx1"/>
                </a:solidFill>
                <a:round/>
              </a:ln>
            </p:spPr>
            <p:txBody>
              <a:bodyPr>
                <a:spAutoFit/>
              </a:bodyPr>
              <a:lstStyle/>
              <a:p>
                <a:endParaRPr lang="zh-CN" altLang="en-US"/>
              </a:p>
            </p:txBody>
          </p:sp>
          <p:sp>
            <p:nvSpPr>
              <p:cNvPr id="44082" name="Text Box 13"/>
              <p:cNvSpPr txBox="1">
                <a:spLocks noChangeArrowheads="1"/>
              </p:cNvSpPr>
              <p:nvPr/>
            </p:nvSpPr>
            <p:spPr bwMode="auto">
              <a:xfrm>
                <a:off x="1005" y="1152"/>
                <a:ext cx="182" cy="208"/>
              </a:xfrm>
              <a:prstGeom prst="rect">
                <a:avLst/>
              </a:prstGeom>
              <a:noFill/>
              <a:ln w="9525" algn="ctr">
                <a:solidFill>
                  <a:schemeClr val="tx1"/>
                </a:solidFill>
                <a:miter lim="800000"/>
              </a:ln>
            </p:spPr>
            <p:txBody>
              <a:bodyPr wrap="none">
                <a:spAutoFit/>
              </a:bodyPr>
              <a:lstStyle/>
              <a:p>
                <a:r>
                  <a:rPr lang="en-US" altLang="zh-CN" sz="1500" b="1">
                    <a:solidFill>
                      <a:schemeClr val="tx1"/>
                    </a:solidFill>
                  </a:rPr>
                  <a:t>1</a:t>
                </a:r>
              </a:p>
            </p:txBody>
          </p:sp>
        </p:grpSp>
        <p:sp>
          <p:nvSpPr>
            <p:cNvPr id="44069" name="Line 14"/>
            <p:cNvSpPr>
              <a:spLocks noChangeShapeType="1"/>
            </p:cNvSpPr>
            <p:nvPr/>
          </p:nvSpPr>
          <p:spPr bwMode="auto">
            <a:xfrm flipH="1">
              <a:off x="816" y="1392"/>
              <a:ext cx="288" cy="576"/>
            </a:xfrm>
            <a:prstGeom prst="line">
              <a:avLst/>
            </a:prstGeom>
            <a:noFill/>
            <a:ln w="9525">
              <a:solidFill>
                <a:schemeClr val="tx1"/>
              </a:solidFill>
              <a:round/>
              <a:tailEnd type="triangle" w="med" len="med"/>
            </a:ln>
          </p:spPr>
          <p:txBody>
            <a:bodyPr>
              <a:spAutoFit/>
            </a:bodyPr>
            <a:lstStyle/>
            <a:p>
              <a:endParaRPr lang="zh-CN" altLang="en-US"/>
            </a:p>
          </p:txBody>
        </p:sp>
        <p:grpSp>
          <p:nvGrpSpPr>
            <p:cNvPr id="6" name="Group 15"/>
            <p:cNvGrpSpPr/>
            <p:nvPr/>
          </p:nvGrpSpPr>
          <p:grpSpPr bwMode="auto">
            <a:xfrm>
              <a:off x="1485" y="1968"/>
              <a:ext cx="483" cy="240"/>
              <a:chOff x="1005" y="1152"/>
              <a:chExt cx="483" cy="240"/>
            </a:xfrm>
          </p:grpSpPr>
          <p:sp>
            <p:nvSpPr>
              <p:cNvPr id="44077" name="AutoShape 16"/>
              <p:cNvSpPr>
                <a:spLocks noChangeArrowheads="1"/>
              </p:cNvSpPr>
              <p:nvPr/>
            </p:nvSpPr>
            <p:spPr bwMode="auto">
              <a:xfrm>
                <a:off x="1008" y="1152"/>
                <a:ext cx="480" cy="240"/>
              </a:xfrm>
              <a:prstGeom prst="roundRect">
                <a:avLst>
                  <a:gd name="adj" fmla="val 16667"/>
                </a:avLst>
              </a:prstGeom>
              <a:noFill/>
              <a:ln w="9525" algn="ctr">
                <a:solidFill>
                  <a:schemeClr val="tx1"/>
                </a:solidFill>
                <a:round/>
              </a:ln>
            </p:spPr>
            <p:txBody>
              <a:bodyPr wrap="none" anchor="ctr">
                <a:spAutoFit/>
              </a:bodyPr>
              <a:lstStyle/>
              <a:p>
                <a:endParaRPr lang="zh-CN" altLang="en-US"/>
              </a:p>
            </p:txBody>
          </p:sp>
          <p:sp>
            <p:nvSpPr>
              <p:cNvPr id="44078" name="Line 17"/>
              <p:cNvSpPr>
                <a:spLocks noChangeShapeType="1"/>
              </p:cNvSpPr>
              <p:nvPr/>
            </p:nvSpPr>
            <p:spPr bwMode="auto">
              <a:xfrm>
                <a:off x="1152" y="1152"/>
                <a:ext cx="0" cy="240"/>
              </a:xfrm>
              <a:prstGeom prst="line">
                <a:avLst/>
              </a:prstGeom>
              <a:noFill/>
              <a:ln w="9525">
                <a:solidFill>
                  <a:schemeClr val="tx1"/>
                </a:solidFill>
                <a:round/>
              </a:ln>
            </p:spPr>
            <p:txBody>
              <a:bodyPr>
                <a:spAutoFit/>
              </a:bodyPr>
              <a:lstStyle/>
              <a:p>
                <a:endParaRPr lang="zh-CN" altLang="en-US"/>
              </a:p>
            </p:txBody>
          </p:sp>
          <p:sp>
            <p:nvSpPr>
              <p:cNvPr id="44079" name="Text Box 18"/>
              <p:cNvSpPr txBox="1">
                <a:spLocks noChangeArrowheads="1"/>
              </p:cNvSpPr>
              <p:nvPr/>
            </p:nvSpPr>
            <p:spPr bwMode="auto">
              <a:xfrm>
                <a:off x="1005" y="1152"/>
                <a:ext cx="182" cy="208"/>
              </a:xfrm>
              <a:prstGeom prst="rect">
                <a:avLst/>
              </a:prstGeom>
              <a:noFill/>
              <a:ln w="9525" algn="ctr">
                <a:solidFill>
                  <a:schemeClr val="tx1"/>
                </a:solidFill>
                <a:miter lim="800000"/>
              </a:ln>
            </p:spPr>
            <p:txBody>
              <a:bodyPr wrap="none">
                <a:spAutoFit/>
              </a:bodyPr>
              <a:lstStyle/>
              <a:p>
                <a:r>
                  <a:rPr lang="en-US" altLang="zh-CN" sz="1500" b="1">
                    <a:solidFill>
                      <a:schemeClr val="tx1"/>
                    </a:solidFill>
                  </a:rPr>
                  <a:t>1</a:t>
                </a:r>
              </a:p>
            </p:txBody>
          </p:sp>
        </p:grpSp>
        <p:grpSp>
          <p:nvGrpSpPr>
            <p:cNvPr id="7" name="Group 19"/>
            <p:cNvGrpSpPr/>
            <p:nvPr/>
          </p:nvGrpSpPr>
          <p:grpSpPr bwMode="auto">
            <a:xfrm>
              <a:off x="1485" y="2448"/>
              <a:ext cx="483" cy="240"/>
              <a:chOff x="1005" y="1152"/>
              <a:chExt cx="483" cy="240"/>
            </a:xfrm>
          </p:grpSpPr>
          <p:sp>
            <p:nvSpPr>
              <p:cNvPr id="44074" name="AutoShape 20"/>
              <p:cNvSpPr>
                <a:spLocks noChangeArrowheads="1"/>
              </p:cNvSpPr>
              <p:nvPr/>
            </p:nvSpPr>
            <p:spPr bwMode="auto">
              <a:xfrm>
                <a:off x="1008" y="1152"/>
                <a:ext cx="480" cy="240"/>
              </a:xfrm>
              <a:prstGeom prst="roundRect">
                <a:avLst>
                  <a:gd name="adj" fmla="val 16667"/>
                </a:avLst>
              </a:prstGeom>
              <a:noFill/>
              <a:ln w="9525" algn="ctr">
                <a:solidFill>
                  <a:schemeClr val="tx1"/>
                </a:solidFill>
                <a:round/>
              </a:ln>
            </p:spPr>
            <p:txBody>
              <a:bodyPr wrap="none" anchor="ctr">
                <a:spAutoFit/>
              </a:bodyPr>
              <a:lstStyle/>
              <a:p>
                <a:endParaRPr lang="zh-CN" altLang="en-US"/>
              </a:p>
            </p:txBody>
          </p:sp>
          <p:sp>
            <p:nvSpPr>
              <p:cNvPr id="44075" name="Line 21"/>
              <p:cNvSpPr>
                <a:spLocks noChangeShapeType="1"/>
              </p:cNvSpPr>
              <p:nvPr/>
            </p:nvSpPr>
            <p:spPr bwMode="auto">
              <a:xfrm>
                <a:off x="1152" y="1152"/>
                <a:ext cx="0" cy="240"/>
              </a:xfrm>
              <a:prstGeom prst="line">
                <a:avLst/>
              </a:prstGeom>
              <a:noFill/>
              <a:ln w="9525">
                <a:solidFill>
                  <a:schemeClr val="tx1"/>
                </a:solidFill>
                <a:round/>
              </a:ln>
            </p:spPr>
            <p:txBody>
              <a:bodyPr>
                <a:spAutoFit/>
              </a:bodyPr>
              <a:lstStyle/>
              <a:p>
                <a:endParaRPr lang="zh-CN" altLang="en-US"/>
              </a:p>
            </p:txBody>
          </p:sp>
          <p:sp>
            <p:nvSpPr>
              <p:cNvPr id="44076" name="Text Box 22"/>
              <p:cNvSpPr txBox="1">
                <a:spLocks noChangeArrowheads="1"/>
              </p:cNvSpPr>
              <p:nvPr/>
            </p:nvSpPr>
            <p:spPr bwMode="auto">
              <a:xfrm>
                <a:off x="1005" y="1152"/>
                <a:ext cx="182" cy="208"/>
              </a:xfrm>
              <a:prstGeom prst="rect">
                <a:avLst/>
              </a:prstGeom>
              <a:noFill/>
              <a:ln w="9525" algn="ctr">
                <a:solidFill>
                  <a:schemeClr val="tx1"/>
                </a:solidFill>
                <a:miter lim="800000"/>
              </a:ln>
            </p:spPr>
            <p:txBody>
              <a:bodyPr wrap="none">
                <a:spAutoFit/>
              </a:bodyPr>
              <a:lstStyle/>
              <a:p>
                <a:r>
                  <a:rPr lang="en-US" altLang="zh-CN" sz="1500" b="1">
                    <a:solidFill>
                      <a:schemeClr val="tx1"/>
                    </a:solidFill>
                  </a:rPr>
                  <a:t>1</a:t>
                </a:r>
              </a:p>
            </p:txBody>
          </p:sp>
        </p:grpSp>
        <p:sp>
          <p:nvSpPr>
            <p:cNvPr id="44072" name="Line 23"/>
            <p:cNvSpPr>
              <a:spLocks noChangeShapeType="1"/>
            </p:cNvSpPr>
            <p:nvPr/>
          </p:nvSpPr>
          <p:spPr bwMode="auto">
            <a:xfrm>
              <a:off x="1728" y="2208"/>
              <a:ext cx="0" cy="240"/>
            </a:xfrm>
            <a:prstGeom prst="line">
              <a:avLst/>
            </a:prstGeom>
            <a:noFill/>
            <a:ln w="9525">
              <a:solidFill>
                <a:schemeClr val="tx1"/>
              </a:solidFill>
              <a:round/>
              <a:tailEnd type="triangle" w="med" len="med"/>
            </a:ln>
          </p:spPr>
          <p:txBody>
            <a:bodyPr>
              <a:spAutoFit/>
            </a:bodyPr>
            <a:lstStyle/>
            <a:p>
              <a:endParaRPr lang="zh-CN" altLang="en-US"/>
            </a:p>
          </p:txBody>
        </p:sp>
        <p:sp>
          <p:nvSpPr>
            <p:cNvPr id="44073" name="Line 24"/>
            <p:cNvSpPr>
              <a:spLocks noChangeShapeType="1"/>
            </p:cNvSpPr>
            <p:nvPr/>
          </p:nvSpPr>
          <p:spPr bwMode="auto">
            <a:xfrm>
              <a:off x="1344" y="1392"/>
              <a:ext cx="336" cy="576"/>
            </a:xfrm>
            <a:prstGeom prst="line">
              <a:avLst/>
            </a:prstGeom>
            <a:noFill/>
            <a:ln w="9525">
              <a:solidFill>
                <a:schemeClr val="tx1"/>
              </a:solidFill>
              <a:round/>
              <a:tailEnd type="triangle" w="med" len="med"/>
            </a:ln>
          </p:spPr>
          <p:txBody>
            <a:bodyPr>
              <a:spAutoFit/>
            </a:bodyPr>
            <a:lstStyle/>
            <a:p>
              <a:endParaRPr lang="zh-CN" altLang="en-US"/>
            </a:p>
          </p:txBody>
        </p:sp>
      </p:grpSp>
      <p:grpSp>
        <p:nvGrpSpPr>
          <p:cNvPr id="8" name="Group 25"/>
          <p:cNvGrpSpPr/>
          <p:nvPr/>
        </p:nvGrpSpPr>
        <p:grpSpPr bwMode="auto">
          <a:xfrm>
            <a:off x="5427663" y="2498725"/>
            <a:ext cx="1985962" cy="2438400"/>
            <a:chOff x="3213" y="1152"/>
            <a:chExt cx="1251" cy="1536"/>
          </a:xfrm>
        </p:grpSpPr>
        <p:grpSp>
          <p:nvGrpSpPr>
            <p:cNvPr id="9" name="Group 26"/>
            <p:cNvGrpSpPr/>
            <p:nvPr/>
          </p:nvGrpSpPr>
          <p:grpSpPr bwMode="auto">
            <a:xfrm>
              <a:off x="3453" y="1152"/>
              <a:ext cx="483" cy="240"/>
              <a:chOff x="1005" y="1152"/>
              <a:chExt cx="483" cy="240"/>
            </a:xfrm>
          </p:grpSpPr>
          <p:sp>
            <p:nvSpPr>
              <p:cNvPr id="44064" name="AutoShape 27"/>
              <p:cNvSpPr>
                <a:spLocks noChangeArrowheads="1"/>
              </p:cNvSpPr>
              <p:nvPr/>
            </p:nvSpPr>
            <p:spPr bwMode="auto">
              <a:xfrm>
                <a:off x="1008" y="1152"/>
                <a:ext cx="480" cy="240"/>
              </a:xfrm>
              <a:prstGeom prst="roundRect">
                <a:avLst>
                  <a:gd name="adj" fmla="val 16667"/>
                </a:avLst>
              </a:prstGeom>
              <a:noFill/>
              <a:ln w="9525" algn="ctr">
                <a:solidFill>
                  <a:schemeClr val="tx1"/>
                </a:solidFill>
                <a:round/>
              </a:ln>
            </p:spPr>
            <p:txBody>
              <a:bodyPr wrap="none" anchor="ctr">
                <a:spAutoFit/>
              </a:bodyPr>
              <a:lstStyle/>
              <a:p>
                <a:endParaRPr lang="zh-CN" altLang="en-US"/>
              </a:p>
            </p:txBody>
          </p:sp>
          <p:sp>
            <p:nvSpPr>
              <p:cNvPr id="44065" name="Line 28"/>
              <p:cNvSpPr>
                <a:spLocks noChangeShapeType="1"/>
              </p:cNvSpPr>
              <p:nvPr/>
            </p:nvSpPr>
            <p:spPr bwMode="auto">
              <a:xfrm>
                <a:off x="1152" y="1152"/>
                <a:ext cx="0" cy="240"/>
              </a:xfrm>
              <a:prstGeom prst="line">
                <a:avLst/>
              </a:prstGeom>
              <a:noFill/>
              <a:ln w="9525">
                <a:solidFill>
                  <a:schemeClr val="tx1"/>
                </a:solidFill>
                <a:round/>
              </a:ln>
            </p:spPr>
            <p:txBody>
              <a:bodyPr>
                <a:spAutoFit/>
              </a:bodyPr>
              <a:lstStyle/>
              <a:p>
                <a:endParaRPr lang="zh-CN" altLang="en-US"/>
              </a:p>
            </p:txBody>
          </p:sp>
          <p:sp>
            <p:nvSpPr>
              <p:cNvPr id="44066" name="Text Box 29"/>
              <p:cNvSpPr txBox="1">
                <a:spLocks noChangeArrowheads="1"/>
              </p:cNvSpPr>
              <p:nvPr/>
            </p:nvSpPr>
            <p:spPr bwMode="auto">
              <a:xfrm>
                <a:off x="1005" y="1152"/>
                <a:ext cx="182" cy="208"/>
              </a:xfrm>
              <a:prstGeom prst="rect">
                <a:avLst/>
              </a:prstGeom>
              <a:noFill/>
              <a:ln w="9525" algn="ctr">
                <a:solidFill>
                  <a:schemeClr val="tx1"/>
                </a:solidFill>
                <a:miter lim="800000"/>
              </a:ln>
            </p:spPr>
            <p:txBody>
              <a:bodyPr wrap="none">
                <a:spAutoFit/>
              </a:bodyPr>
              <a:lstStyle/>
              <a:p>
                <a:r>
                  <a:rPr lang="en-US" altLang="zh-CN" sz="1500" b="1">
                    <a:solidFill>
                      <a:schemeClr val="tx1"/>
                    </a:solidFill>
                  </a:rPr>
                  <a:t>1</a:t>
                </a:r>
              </a:p>
            </p:txBody>
          </p:sp>
        </p:grpSp>
        <p:grpSp>
          <p:nvGrpSpPr>
            <p:cNvPr id="10" name="Group 30"/>
            <p:cNvGrpSpPr/>
            <p:nvPr/>
          </p:nvGrpSpPr>
          <p:grpSpPr bwMode="auto">
            <a:xfrm>
              <a:off x="3213" y="1968"/>
              <a:ext cx="483" cy="240"/>
              <a:chOff x="1005" y="1152"/>
              <a:chExt cx="483" cy="240"/>
            </a:xfrm>
          </p:grpSpPr>
          <p:sp>
            <p:nvSpPr>
              <p:cNvPr id="44061" name="AutoShape 31"/>
              <p:cNvSpPr>
                <a:spLocks noChangeArrowheads="1"/>
              </p:cNvSpPr>
              <p:nvPr/>
            </p:nvSpPr>
            <p:spPr bwMode="auto">
              <a:xfrm>
                <a:off x="1008" y="1152"/>
                <a:ext cx="480" cy="240"/>
              </a:xfrm>
              <a:prstGeom prst="roundRect">
                <a:avLst>
                  <a:gd name="adj" fmla="val 16667"/>
                </a:avLst>
              </a:prstGeom>
              <a:noFill/>
              <a:ln w="9525" algn="ctr">
                <a:solidFill>
                  <a:schemeClr val="tx1"/>
                </a:solidFill>
                <a:round/>
              </a:ln>
            </p:spPr>
            <p:txBody>
              <a:bodyPr wrap="none" anchor="ctr">
                <a:spAutoFit/>
              </a:bodyPr>
              <a:lstStyle/>
              <a:p>
                <a:endParaRPr lang="zh-CN" altLang="en-US"/>
              </a:p>
            </p:txBody>
          </p:sp>
          <p:sp>
            <p:nvSpPr>
              <p:cNvPr id="44062" name="Line 32"/>
              <p:cNvSpPr>
                <a:spLocks noChangeShapeType="1"/>
              </p:cNvSpPr>
              <p:nvPr/>
            </p:nvSpPr>
            <p:spPr bwMode="auto">
              <a:xfrm>
                <a:off x="1152" y="1152"/>
                <a:ext cx="0" cy="240"/>
              </a:xfrm>
              <a:prstGeom prst="line">
                <a:avLst/>
              </a:prstGeom>
              <a:noFill/>
              <a:ln w="9525">
                <a:solidFill>
                  <a:schemeClr val="tx1"/>
                </a:solidFill>
                <a:round/>
              </a:ln>
            </p:spPr>
            <p:txBody>
              <a:bodyPr>
                <a:spAutoFit/>
              </a:bodyPr>
              <a:lstStyle/>
              <a:p>
                <a:endParaRPr lang="zh-CN" altLang="en-US"/>
              </a:p>
            </p:txBody>
          </p:sp>
          <p:sp>
            <p:nvSpPr>
              <p:cNvPr id="44063" name="Text Box 33"/>
              <p:cNvSpPr txBox="1">
                <a:spLocks noChangeArrowheads="1"/>
              </p:cNvSpPr>
              <p:nvPr/>
            </p:nvSpPr>
            <p:spPr bwMode="auto">
              <a:xfrm>
                <a:off x="1005" y="1152"/>
                <a:ext cx="182" cy="208"/>
              </a:xfrm>
              <a:prstGeom prst="rect">
                <a:avLst/>
              </a:prstGeom>
              <a:noFill/>
              <a:ln w="9525" algn="ctr">
                <a:solidFill>
                  <a:schemeClr val="tx1"/>
                </a:solidFill>
                <a:miter lim="800000"/>
              </a:ln>
            </p:spPr>
            <p:txBody>
              <a:bodyPr wrap="none">
                <a:spAutoFit/>
              </a:bodyPr>
              <a:lstStyle/>
              <a:p>
                <a:r>
                  <a:rPr lang="en-US" altLang="zh-CN" sz="1500" b="1">
                    <a:solidFill>
                      <a:schemeClr val="tx1"/>
                    </a:solidFill>
                  </a:rPr>
                  <a:t>1</a:t>
                </a:r>
              </a:p>
            </p:txBody>
          </p:sp>
        </p:grpSp>
        <p:sp>
          <p:nvSpPr>
            <p:cNvPr id="44051" name="Line 34"/>
            <p:cNvSpPr>
              <a:spLocks noChangeShapeType="1"/>
            </p:cNvSpPr>
            <p:nvPr/>
          </p:nvSpPr>
          <p:spPr bwMode="auto">
            <a:xfrm flipH="1">
              <a:off x="3312" y="1392"/>
              <a:ext cx="288" cy="576"/>
            </a:xfrm>
            <a:prstGeom prst="line">
              <a:avLst/>
            </a:prstGeom>
            <a:noFill/>
            <a:ln w="9525">
              <a:solidFill>
                <a:schemeClr val="tx1"/>
              </a:solidFill>
              <a:round/>
              <a:tailEnd type="triangle" w="med" len="med"/>
            </a:ln>
          </p:spPr>
          <p:txBody>
            <a:bodyPr>
              <a:spAutoFit/>
            </a:bodyPr>
            <a:lstStyle/>
            <a:p>
              <a:endParaRPr lang="zh-CN" altLang="en-US"/>
            </a:p>
          </p:txBody>
        </p:sp>
        <p:grpSp>
          <p:nvGrpSpPr>
            <p:cNvPr id="11" name="Group 35"/>
            <p:cNvGrpSpPr/>
            <p:nvPr/>
          </p:nvGrpSpPr>
          <p:grpSpPr bwMode="auto">
            <a:xfrm>
              <a:off x="3981" y="1968"/>
              <a:ext cx="483" cy="240"/>
              <a:chOff x="1005" y="1152"/>
              <a:chExt cx="483" cy="240"/>
            </a:xfrm>
          </p:grpSpPr>
          <p:sp>
            <p:nvSpPr>
              <p:cNvPr id="44058" name="AutoShape 36"/>
              <p:cNvSpPr>
                <a:spLocks noChangeArrowheads="1"/>
              </p:cNvSpPr>
              <p:nvPr/>
            </p:nvSpPr>
            <p:spPr bwMode="auto">
              <a:xfrm>
                <a:off x="1008" y="1152"/>
                <a:ext cx="480" cy="240"/>
              </a:xfrm>
              <a:prstGeom prst="roundRect">
                <a:avLst>
                  <a:gd name="adj" fmla="val 16667"/>
                </a:avLst>
              </a:prstGeom>
              <a:noFill/>
              <a:ln w="9525" algn="ctr">
                <a:solidFill>
                  <a:schemeClr val="tx1"/>
                </a:solidFill>
                <a:round/>
              </a:ln>
            </p:spPr>
            <p:txBody>
              <a:bodyPr wrap="none" anchor="ctr">
                <a:spAutoFit/>
              </a:bodyPr>
              <a:lstStyle/>
              <a:p>
                <a:endParaRPr lang="zh-CN" altLang="en-US"/>
              </a:p>
            </p:txBody>
          </p:sp>
          <p:sp>
            <p:nvSpPr>
              <p:cNvPr id="44059" name="Line 37"/>
              <p:cNvSpPr>
                <a:spLocks noChangeShapeType="1"/>
              </p:cNvSpPr>
              <p:nvPr/>
            </p:nvSpPr>
            <p:spPr bwMode="auto">
              <a:xfrm>
                <a:off x="1152" y="1152"/>
                <a:ext cx="0" cy="240"/>
              </a:xfrm>
              <a:prstGeom prst="line">
                <a:avLst/>
              </a:prstGeom>
              <a:noFill/>
              <a:ln w="9525">
                <a:solidFill>
                  <a:schemeClr val="tx1"/>
                </a:solidFill>
                <a:round/>
              </a:ln>
            </p:spPr>
            <p:txBody>
              <a:bodyPr>
                <a:spAutoFit/>
              </a:bodyPr>
              <a:lstStyle/>
              <a:p>
                <a:endParaRPr lang="zh-CN" altLang="en-US"/>
              </a:p>
            </p:txBody>
          </p:sp>
          <p:sp>
            <p:nvSpPr>
              <p:cNvPr id="44060" name="Text Box 38"/>
              <p:cNvSpPr txBox="1">
                <a:spLocks noChangeArrowheads="1"/>
              </p:cNvSpPr>
              <p:nvPr/>
            </p:nvSpPr>
            <p:spPr bwMode="auto">
              <a:xfrm>
                <a:off x="1005" y="1152"/>
                <a:ext cx="182" cy="208"/>
              </a:xfrm>
              <a:prstGeom prst="rect">
                <a:avLst/>
              </a:prstGeom>
              <a:noFill/>
              <a:ln w="9525" algn="ctr">
                <a:solidFill>
                  <a:schemeClr val="tx1"/>
                </a:solidFill>
                <a:miter lim="800000"/>
              </a:ln>
            </p:spPr>
            <p:txBody>
              <a:bodyPr wrap="none">
                <a:spAutoFit/>
              </a:bodyPr>
              <a:lstStyle/>
              <a:p>
                <a:r>
                  <a:rPr lang="en-US" altLang="zh-CN" sz="1500" b="1">
                    <a:solidFill>
                      <a:schemeClr val="tx1"/>
                    </a:solidFill>
                  </a:rPr>
                  <a:t>0</a:t>
                </a:r>
              </a:p>
            </p:txBody>
          </p:sp>
        </p:grpSp>
        <p:grpSp>
          <p:nvGrpSpPr>
            <p:cNvPr id="12" name="Group 39"/>
            <p:cNvGrpSpPr/>
            <p:nvPr/>
          </p:nvGrpSpPr>
          <p:grpSpPr bwMode="auto">
            <a:xfrm>
              <a:off x="3981" y="2448"/>
              <a:ext cx="483" cy="240"/>
              <a:chOff x="1005" y="1152"/>
              <a:chExt cx="483" cy="240"/>
            </a:xfrm>
          </p:grpSpPr>
          <p:sp>
            <p:nvSpPr>
              <p:cNvPr id="44055" name="AutoShape 40"/>
              <p:cNvSpPr>
                <a:spLocks noChangeArrowheads="1"/>
              </p:cNvSpPr>
              <p:nvPr/>
            </p:nvSpPr>
            <p:spPr bwMode="auto">
              <a:xfrm>
                <a:off x="1008" y="1152"/>
                <a:ext cx="480" cy="240"/>
              </a:xfrm>
              <a:prstGeom prst="roundRect">
                <a:avLst>
                  <a:gd name="adj" fmla="val 16667"/>
                </a:avLst>
              </a:prstGeom>
              <a:noFill/>
              <a:ln w="9525" algn="ctr">
                <a:solidFill>
                  <a:schemeClr val="tx1"/>
                </a:solidFill>
                <a:round/>
              </a:ln>
            </p:spPr>
            <p:txBody>
              <a:bodyPr wrap="none" anchor="ctr">
                <a:spAutoFit/>
              </a:bodyPr>
              <a:lstStyle/>
              <a:p>
                <a:endParaRPr lang="zh-CN" altLang="en-US"/>
              </a:p>
            </p:txBody>
          </p:sp>
          <p:sp>
            <p:nvSpPr>
              <p:cNvPr id="44056" name="Line 41"/>
              <p:cNvSpPr>
                <a:spLocks noChangeShapeType="1"/>
              </p:cNvSpPr>
              <p:nvPr/>
            </p:nvSpPr>
            <p:spPr bwMode="auto">
              <a:xfrm>
                <a:off x="1152" y="1152"/>
                <a:ext cx="0" cy="240"/>
              </a:xfrm>
              <a:prstGeom prst="line">
                <a:avLst/>
              </a:prstGeom>
              <a:noFill/>
              <a:ln w="9525">
                <a:solidFill>
                  <a:schemeClr val="tx1"/>
                </a:solidFill>
                <a:round/>
              </a:ln>
            </p:spPr>
            <p:txBody>
              <a:bodyPr>
                <a:spAutoFit/>
              </a:bodyPr>
              <a:lstStyle/>
              <a:p>
                <a:endParaRPr lang="zh-CN" altLang="en-US"/>
              </a:p>
            </p:txBody>
          </p:sp>
          <p:sp>
            <p:nvSpPr>
              <p:cNvPr id="44057" name="Text Box 42"/>
              <p:cNvSpPr txBox="1">
                <a:spLocks noChangeArrowheads="1"/>
              </p:cNvSpPr>
              <p:nvPr/>
            </p:nvSpPr>
            <p:spPr bwMode="auto">
              <a:xfrm>
                <a:off x="1005" y="1152"/>
                <a:ext cx="182" cy="208"/>
              </a:xfrm>
              <a:prstGeom prst="rect">
                <a:avLst/>
              </a:prstGeom>
              <a:noFill/>
              <a:ln w="9525" algn="ctr">
                <a:solidFill>
                  <a:schemeClr val="tx1"/>
                </a:solidFill>
                <a:miter lim="800000"/>
              </a:ln>
            </p:spPr>
            <p:txBody>
              <a:bodyPr wrap="none">
                <a:spAutoFit/>
              </a:bodyPr>
              <a:lstStyle/>
              <a:p>
                <a:r>
                  <a:rPr lang="en-US" altLang="zh-CN" sz="1500" b="1">
                    <a:solidFill>
                      <a:schemeClr val="tx1"/>
                    </a:solidFill>
                  </a:rPr>
                  <a:t>0</a:t>
                </a:r>
              </a:p>
            </p:txBody>
          </p:sp>
        </p:grpSp>
        <p:sp>
          <p:nvSpPr>
            <p:cNvPr id="44054" name="Line 43"/>
            <p:cNvSpPr>
              <a:spLocks noChangeShapeType="1"/>
            </p:cNvSpPr>
            <p:nvPr/>
          </p:nvSpPr>
          <p:spPr bwMode="auto">
            <a:xfrm>
              <a:off x="4224" y="2208"/>
              <a:ext cx="0" cy="240"/>
            </a:xfrm>
            <a:prstGeom prst="line">
              <a:avLst/>
            </a:prstGeom>
            <a:noFill/>
            <a:ln w="9525">
              <a:solidFill>
                <a:schemeClr val="tx1"/>
              </a:solidFill>
              <a:round/>
              <a:tailEnd type="triangle" w="med" len="med"/>
            </a:ln>
          </p:spPr>
          <p:txBody>
            <a:bodyPr>
              <a:spAutoFit/>
            </a:bodyPr>
            <a:lstStyle/>
            <a:p>
              <a:endParaRPr lang="zh-CN" altLang="en-US"/>
            </a:p>
          </p:txBody>
        </p:sp>
      </p:grpSp>
      <p:sp>
        <p:nvSpPr>
          <p:cNvPr id="44038" name="Text Box 45"/>
          <p:cNvSpPr txBox="1">
            <a:spLocks noChangeArrowheads="1"/>
          </p:cNvSpPr>
          <p:nvPr/>
        </p:nvSpPr>
        <p:spPr bwMode="auto">
          <a:xfrm>
            <a:off x="1274763" y="1584325"/>
            <a:ext cx="887412" cy="330200"/>
          </a:xfrm>
          <a:prstGeom prst="rect">
            <a:avLst/>
          </a:prstGeom>
          <a:noFill/>
          <a:ln w="9525" algn="ctr">
            <a:solidFill>
              <a:schemeClr val="tx1"/>
            </a:solidFill>
            <a:miter lim="800000"/>
          </a:ln>
        </p:spPr>
        <p:txBody>
          <a:bodyPr wrap="none">
            <a:spAutoFit/>
          </a:bodyPr>
          <a:lstStyle/>
          <a:p>
            <a:r>
              <a:rPr lang="en-US" altLang="zh-CN" sz="1500" b="1">
                <a:solidFill>
                  <a:schemeClr val="tx1"/>
                </a:solidFill>
              </a:rPr>
              <a:t>Root Set</a:t>
            </a:r>
          </a:p>
        </p:txBody>
      </p:sp>
      <p:sp>
        <p:nvSpPr>
          <p:cNvPr id="44039" name="Line 46"/>
          <p:cNvSpPr>
            <a:spLocks noChangeShapeType="1"/>
          </p:cNvSpPr>
          <p:nvPr/>
        </p:nvSpPr>
        <p:spPr bwMode="auto">
          <a:xfrm>
            <a:off x="2209800" y="1905000"/>
            <a:ext cx="381000" cy="533400"/>
          </a:xfrm>
          <a:prstGeom prst="line">
            <a:avLst/>
          </a:prstGeom>
          <a:noFill/>
          <a:ln w="9525">
            <a:solidFill>
              <a:schemeClr val="tx1"/>
            </a:solidFill>
            <a:round/>
            <a:tailEnd type="triangle" w="med" len="med"/>
          </a:ln>
        </p:spPr>
        <p:txBody>
          <a:bodyPr>
            <a:spAutoFit/>
          </a:bodyPr>
          <a:lstStyle/>
          <a:p>
            <a:endParaRPr lang="zh-CN" altLang="en-US"/>
          </a:p>
        </p:txBody>
      </p:sp>
      <p:sp>
        <p:nvSpPr>
          <p:cNvPr id="44040" name="Line 48"/>
          <p:cNvSpPr>
            <a:spLocks noChangeShapeType="1"/>
          </p:cNvSpPr>
          <p:nvPr/>
        </p:nvSpPr>
        <p:spPr bwMode="auto">
          <a:xfrm flipH="1">
            <a:off x="6400800" y="2117725"/>
            <a:ext cx="479425" cy="381000"/>
          </a:xfrm>
          <a:prstGeom prst="line">
            <a:avLst/>
          </a:prstGeom>
          <a:noFill/>
          <a:ln w="9525">
            <a:solidFill>
              <a:schemeClr val="tx1"/>
            </a:solidFill>
            <a:round/>
            <a:tailEnd type="triangle" w="med" len="med"/>
          </a:ln>
        </p:spPr>
        <p:txBody>
          <a:bodyPr>
            <a:spAutoFit/>
          </a:bodyPr>
          <a:lstStyle/>
          <a:p>
            <a:endParaRPr lang="zh-CN" altLang="en-US"/>
          </a:p>
        </p:txBody>
      </p:sp>
      <p:sp>
        <p:nvSpPr>
          <p:cNvPr id="44041" name="Text Box 49"/>
          <p:cNvSpPr txBox="1">
            <a:spLocks noChangeArrowheads="1"/>
          </p:cNvSpPr>
          <p:nvPr/>
        </p:nvSpPr>
        <p:spPr bwMode="auto">
          <a:xfrm>
            <a:off x="6951663" y="1736725"/>
            <a:ext cx="887412" cy="330200"/>
          </a:xfrm>
          <a:prstGeom prst="rect">
            <a:avLst/>
          </a:prstGeom>
          <a:noFill/>
          <a:ln w="9525" algn="ctr">
            <a:solidFill>
              <a:schemeClr val="tx1"/>
            </a:solidFill>
            <a:miter lim="800000"/>
          </a:ln>
        </p:spPr>
        <p:txBody>
          <a:bodyPr wrap="none">
            <a:spAutoFit/>
          </a:bodyPr>
          <a:lstStyle/>
          <a:p>
            <a:r>
              <a:rPr lang="en-US" altLang="zh-CN" sz="1500" b="1">
                <a:solidFill>
                  <a:schemeClr val="tx1"/>
                </a:solidFill>
              </a:rPr>
              <a:t>Root Set</a:t>
            </a:r>
          </a:p>
        </p:txBody>
      </p:sp>
      <p:sp>
        <p:nvSpPr>
          <p:cNvPr id="44042" name="AutoShape 50"/>
          <p:cNvSpPr>
            <a:spLocks noChangeArrowheads="1"/>
          </p:cNvSpPr>
          <p:nvPr/>
        </p:nvSpPr>
        <p:spPr bwMode="auto">
          <a:xfrm>
            <a:off x="4267200" y="3200400"/>
            <a:ext cx="990600" cy="381000"/>
          </a:xfrm>
          <a:prstGeom prst="rightArrow">
            <a:avLst>
              <a:gd name="adj1" fmla="val 50000"/>
              <a:gd name="adj2" fmla="val 65000"/>
            </a:avLst>
          </a:prstGeom>
          <a:noFill/>
          <a:ln w="9525" algn="ctr">
            <a:solidFill>
              <a:schemeClr val="tx1"/>
            </a:solidFill>
            <a:miter lim="800000"/>
          </a:ln>
        </p:spPr>
        <p:txBody>
          <a:bodyPr wrap="none" anchor="ctr">
            <a:spAutoFit/>
          </a:bodyPr>
          <a:lstStyle/>
          <a:p>
            <a:endParaRPr lang="zh-CN" altLang="en-US"/>
          </a:p>
        </p:txBody>
      </p:sp>
      <p:sp>
        <p:nvSpPr>
          <p:cNvPr id="44043" name="Text Box 51"/>
          <p:cNvSpPr txBox="1">
            <a:spLocks noChangeArrowheads="1"/>
          </p:cNvSpPr>
          <p:nvPr/>
        </p:nvSpPr>
        <p:spPr bwMode="auto">
          <a:xfrm>
            <a:off x="7027863" y="3108325"/>
            <a:ext cx="803275" cy="323850"/>
          </a:xfrm>
          <a:prstGeom prst="rect">
            <a:avLst/>
          </a:prstGeom>
          <a:noFill/>
          <a:ln w="9525" algn="ctr">
            <a:solidFill>
              <a:schemeClr val="tx1"/>
            </a:solidFill>
            <a:miter lim="800000"/>
          </a:ln>
        </p:spPr>
        <p:txBody>
          <a:bodyPr wrap="none">
            <a:spAutoFit/>
          </a:bodyPr>
          <a:lstStyle/>
          <a:p>
            <a:r>
              <a:rPr lang="en-US" altLang="zh-CN" sz="1500" b="1">
                <a:solidFill>
                  <a:schemeClr val="tx1"/>
                </a:solidFill>
              </a:rPr>
              <a:t>Deleted</a:t>
            </a:r>
          </a:p>
        </p:txBody>
      </p:sp>
      <p:sp>
        <p:nvSpPr>
          <p:cNvPr id="44044" name="Line 52"/>
          <p:cNvSpPr>
            <a:spLocks noChangeShapeType="1"/>
          </p:cNvSpPr>
          <p:nvPr/>
        </p:nvSpPr>
        <p:spPr bwMode="auto">
          <a:xfrm>
            <a:off x="6499225" y="2879725"/>
            <a:ext cx="533400" cy="914400"/>
          </a:xfrm>
          <a:prstGeom prst="line">
            <a:avLst/>
          </a:prstGeom>
          <a:noFill/>
          <a:ln w="9525">
            <a:solidFill>
              <a:schemeClr val="tx1"/>
            </a:solidFill>
            <a:round/>
            <a:tailEnd type="triangle" w="med" len="med"/>
          </a:ln>
        </p:spPr>
        <p:txBody>
          <a:bodyPr>
            <a:spAutoFit/>
          </a:bodyPr>
          <a:lstStyle/>
          <a:p>
            <a:endParaRPr lang="zh-CN" altLang="en-US"/>
          </a:p>
        </p:txBody>
      </p:sp>
      <p:sp>
        <p:nvSpPr>
          <p:cNvPr id="44045" name="Line 53"/>
          <p:cNvSpPr>
            <a:spLocks noChangeShapeType="1"/>
          </p:cNvSpPr>
          <p:nvPr/>
        </p:nvSpPr>
        <p:spPr bwMode="auto">
          <a:xfrm flipH="1">
            <a:off x="6575425" y="3184525"/>
            <a:ext cx="381000" cy="304800"/>
          </a:xfrm>
          <a:prstGeom prst="line">
            <a:avLst/>
          </a:prstGeom>
          <a:noFill/>
          <a:ln w="9525">
            <a:solidFill>
              <a:schemeClr val="tx1"/>
            </a:solidFill>
            <a:round/>
          </a:ln>
        </p:spPr>
        <p:txBody>
          <a:bodyPr>
            <a:spAutoFit/>
          </a:bodyPr>
          <a:lstStyle/>
          <a:p>
            <a:endParaRPr lang="zh-CN" altLang="en-US"/>
          </a:p>
        </p:txBody>
      </p:sp>
      <p:sp>
        <p:nvSpPr>
          <p:cNvPr id="44046" name="Line 54"/>
          <p:cNvSpPr>
            <a:spLocks noChangeShapeType="1"/>
          </p:cNvSpPr>
          <p:nvPr/>
        </p:nvSpPr>
        <p:spPr bwMode="auto">
          <a:xfrm>
            <a:off x="6423025" y="3184525"/>
            <a:ext cx="685800" cy="304800"/>
          </a:xfrm>
          <a:prstGeom prst="line">
            <a:avLst/>
          </a:prstGeom>
          <a:noFill/>
          <a:ln w="9525">
            <a:solidFill>
              <a:schemeClr val="tx1"/>
            </a:solidFill>
            <a:round/>
          </a:ln>
        </p:spPr>
        <p:txBody>
          <a:bodyPr>
            <a:spAutoFit/>
          </a:bodyPr>
          <a:lstStyle/>
          <a:p>
            <a:endParaRPr lang="zh-CN" altLang="en-US"/>
          </a:p>
        </p:txBody>
      </p:sp>
      <p:sp>
        <p:nvSpPr>
          <p:cNvPr id="44047" name="Rectangle 55"/>
          <p:cNvSpPr>
            <a:spLocks noChangeArrowheads="1"/>
          </p:cNvSpPr>
          <p:nvPr/>
        </p:nvSpPr>
        <p:spPr bwMode="auto">
          <a:xfrm>
            <a:off x="6346825" y="3641725"/>
            <a:ext cx="1524000" cy="1524000"/>
          </a:xfrm>
          <a:prstGeom prst="rect">
            <a:avLst/>
          </a:prstGeom>
          <a:noFill/>
          <a:ln w="9525" algn="ctr">
            <a:solidFill>
              <a:schemeClr val="tx1"/>
            </a:solidFill>
            <a:miter lim="800000"/>
          </a:ln>
        </p:spPr>
        <p:txBody>
          <a:bodyPr wrap="none" anchor="ctr">
            <a:spAutoFit/>
          </a:bodyPr>
          <a:lstStyle/>
          <a:p>
            <a:endParaRPr lang="zh-CN" altLang="en-US"/>
          </a:p>
        </p:txBody>
      </p:sp>
      <p:sp>
        <p:nvSpPr>
          <p:cNvPr id="44048" name="Text Box 56"/>
          <p:cNvSpPr txBox="1">
            <a:spLocks noChangeArrowheads="1"/>
          </p:cNvSpPr>
          <p:nvPr/>
        </p:nvSpPr>
        <p:spPr bwMode="auto">
          <a:xfrm>
            <a:off x="6646863" y="5241925"/>
            <a:ext cx="935037" cy="323850"/>
          </a:xfrm>
          <a:prstGeom prst="rect">
            <a:avLst/>
          </a:prstGeom>
          <a:noFill/>
          <a:ln w="9525" algn="ctr">
            <a:solidFill>
              <a:schemeClr val="tx1"/>
            </a:solidFill>
            <a:miter lim="800000"/>
          </a:ln>
        </p:spPr>
        <p:txBody>
          <a:bodyPr wrap="none">
            <a:spAutoFit/>
          </a:bodyPr>
          <a:lstStyle/>
          <a:p>
            <a:r>
              <a:rPr lang="en-US" altLang="zh-CN" sz="1500" b="1">
                <a:solidFill>
                  <a:schemeClr val="tx1"/>
                </a:solidFill>
              </a:rPr>
              <a:t>Garbage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2</a:t>
            </a:r>
            <a:endParaRPr lang="zh-CN" altLang="en-US" dirty="0"/>
          </a:p>
        </p:txBody>
      </p:sp>
      <p:pic>
        <p:nvPicPr>
          <p:cNvPr id="3" name="图片 2"/>
          <p:cNvPicPr>
            <a:picLocks noChangeAspect="1"/>
          </p:cNvPicPr>
          <p:nvPr/>
        </p:nvPicPr>
        <p:blipFill>
          <a:blip r:embed="rId2"/>
          <a:stretch>
            <a:fillRect/>
          </a:stretch>
        </p:blipFill>
        <p:spPr>
          <a:xfrm>
            <a:off x="338137" y="1690689"/>
            <a:ext cx="8467725" cy="444817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t>引用计数不能回收不可达的循环数据结构</a:t>
            </a:r>
          </a:p>
        </p:txBody>
      </p:sp>
      <p:sp>
        <p:nvSpPr>
          <p:cNvPr id="45059" name="内容占位符 2"/>
          <p:cNvSpPr>
            <a:spLocks noGrp="1"/>
          </p:cNvSpPr>
          <p:nvPr>
            <p:ph idx="1"/>
          </p:nvPr>
        </p:nvSpPr>
        <p:spPr/>
        <p:txBody>
          <a:bodyPr/>
          <a:lstStyle/>
          <a:p>
            <a:r>
              <a:rPr lang="zh-CN" altLang="en-US"/>
              <a:t>三个对象相互引用，没有来自外部的指针，又不是根集成员，都是垃圾，但是引用计数都大于</a:t>
            </a:r>
            <a:r>
              <a:rPr lang="en-US" altLang="zh-CN"/>
              <a:t>0.</a:t>
            </a:r>
            <a:endParaRPr lang="zh-CN" altLang="en-US"/>
          </a:p>
        </p:txBody>
      </p:sp>
      <p:pic>
        <p:nvPicPr>
          <p:cNvPr id="45060" name="Picture 2"/>
          <p:cNvPicPr>
            <a:picLocks noChangeAspect="1" noChangeArrowheads="1"/>
          </p:cNvPicPr>
          <p:nvPr/>
        </p:nvPicPr>
        <p:blipFill>
          <a:blip r:embed="rId2" cstate="print"/>
          <a:srcRect/>
          <a:stretch>
            <a:fillRect/>
          </a:stretch>
        </p:blipFill>
        <p:spPr bwMode="auto">
          <a:xfrm>
            <a:off x="1219201" y="3022745"/>
            <a:ext cx="6494584" cy="3289154"/>
          </a:xfrm>
          <a:prstGeom prst="rect">
            <a:avLst/>
          </a:prstGeom>
          <a:noFill/>
          <a:ln w="38100" algn="ctr">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基于跟踪的垃圾回收</a:t>
            </a:r>
          </a:p>
        </p:txBody>
      </p:sp>
      <p:sp>
        <p:nvSpPr>
          <p:cNvPr id="46083" name="内容占位符 2"/>
          <p:cNvSpPr>
            <a:spLocks noGrp="1"/>
          </p:cNvSpPr>
          <p:nvPr>
            <p:ph idx="1"/>
          </p:nvPr>
        </p:nvSpPr>
        <p:spPr/>
        <p:txBody>
          <a:bodyPr/>
          <a:lstStyle/>
          <a:p>
            <a:r>
              <a:rPr lang="zh-CN" altLang="en-US" dirty="0"/>
              <a:t>垃圾回收器周期性的运行，通常在程序请求分配、但没有充足空间的时候触发回收</a:t>
            </a:r>
            <a:endParaRPr lang="en-US" altLang="zh-CN" dirty="0"/>
          </a:p>
          <a:p>
            <a:r>
              <a:rPr lang="zh-CN" altLang="en-US" dirty="0"/>
              <a:t>垃圾回收器被触发后运行，程序的运行暂停（</a:t>
            </a:r>
            <a:r>
              <a:rPr lang="en-US" altLang="zh-CN" dirty="0">
                <a:solidFill>
                  <a:srgbClr val="FF0000"/>
                </a:solidFill>
              </a:rPr>
              <a:t>stop-the-world</a:t>
            </a:r>
            <a:r>
              <a:rPr lang="zh-CN" altLang="en-US" dirty="0">
                <a:solidFill>
                  <a:srgbClr val="FF0000"/>
                </a:solidFill>
              </a:rPr>
              <a:t>，全面停顿</a:t>
            </a:r>
            <a:r>
              <a:rPr lang="zh-CN" altLang="en-US" dirty="0"/>
              <a:t>）</a:t>
            </a:r>
            <a:endParaRPr lang="en-US" altLang="zh-CN" dirty="0"/>
          </a:p>
          <a:p>
            <a:endParaRPr lang="en-US" altLang="zh-CN" dirty="0"/>
          </a:p>
          <a:p>
            <a:r>
              <a:rPr lang="zh-CN" altLang="en-US" dirty="0"/>
              <a:t>下面介绍三种方法</a:t>
            </a:r>
            <a:endParaRPr lang="en-US" altLang="zh-CN" dirty="0"/>
          </a:p>
          <a:p>
            <a:pPr lvl="1"/>
            <a:r>
              <a:rPr lang="zh-CN" altLang="en-US" dirty="0"/>
              <a:t>标记</a:t>
            </a:r>
            <a:r>
              <a:rPr lang="en-US" altLang="zh-CN" dirty="0"/>
              <a:t>-</a:t>
            </a:r>
            <a:r>
              <a:rPr lang="zh-CN" altLang="en-US" dirty="0"/>
              <a:t>清扫</a:t>
            </a:r>
            <a:endParaRPr lang="en-US" altLang="zh-CN" dirty="0"/>
          </a:p>
          <a:p>
            <a:pPr lvl="1"/>
            <a:r>
              <a:rPr lang="zh-CN" altLang="en-US" dirty="0"/>
              <a:t>标记</a:t>
            </a:r>
            <a:r>
              <a:rPr lang="en-US" altLang="zh-CN" dirty="0"/>
              <a:t>-</a:t>
            </a:r>
            <a:r>
              <a:rPr lang="zh-CN" altLang="en-US" dirty="0"/>
              <a:t>压缩</a:t>
            </a:r>
            <a:endParaRPr lang="en-US" altLang="zh-CN" dirty="0"/>
          </a:p>
          <a:p>
            <a:pPr lvl="1"/>
            <a:r>
              <a:rPr lang="zh-CN" altLang="en-US" dirty="0"/>
              <a:t>复制回收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dissolve">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083">
                                            <p:txEl>
                                              <p:pRg st="3" end="3"/>
                                            </p:txEl>
                                          </p:spTgt>
                                        </p:tgtEl>
                                        <p:attrNameLst>
                                          <p:attrName>style.visibility</p:attrName>
                                        </p:attrNameLst>
                                      </p:cBhvr>
                                      <p:to>
                                        <p:strVal val="visible"/>
                                      </p:to>
                                    </p:set>
                                    <p:animEffect transition="in" filter="dissolve">
                                      <p:cBhvr>
                                        <p:cTn id="12" dur="500"/>
                                        <p:tgtEl>
                                          <p:spTgt spid="46083">
                                            <p:txEl>
                                              <p:pRg st="3" end="3"/>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animEffect transition="in" filter="dissolve">
                                      <p:cBhvr>
                                        <p:cTn id="15" dur="500"/>
                                        <p:tgtEl>
                                          <p:spTgt spid="46083">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6083">
                                            <p:txEl>
                                              <p:pRg st="5" end="5"/>
                                            </p:txEl>
                                          </p:spTgt>
                                        </p:tgtEl>
                                        <p:attrNameLst>
                                          <p:attrName>style.visibility</p:attrName>
                                        </p:attrNameLst>
                                      </p:cBhvr>
                                      <p:to>
                                        <p:strVal val="visible"/>
                                      </p:to>
                                    </p:set>
                                    <p:animEffect transition="in" filter="dissolve">
                                      <p:cBhvr>
                                        <p:cTn id="18" dur="500"/>
                                        <p:tgtEl>
                                          <p:spTgt spid="46083">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animEffect transition="in" filter="dissolve">
                                      <p:cBhvr>
                                        <p:cTn id="21"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dirty="0"/>
              <a:t>基本的标记</a:t>
            </a:r>
            <a:r>
              <a:rPr lang="en-US" altLang="zh-CN" dirty="0"/>
              <a:t>-</a:t>
            </a:r>
            <a:r>
              <a:rPr lang="zh-CN" altLang="en-US" dirty="0"/>
              <a:t>清扫式回收器</a:t>
            </a:r>
          </a:p>
        </p:txBody>
      </p:sp>
      <p:sp>
        <p:nvSpPr>
          <p:cNvPr id="47107" name="内容占位符 2"/>
          <p:cNvSpPr>
            <a:spLocks noGrp="1"/>
          </p:cNvSpPr>
          <p:nvPr>
            <p:ph idx="1"/>
          </p:nvPr>
        </p:nvSpPr>
        <p:spPr/>
        <p:txBody>
          <a:bodyPr/>
          <a:lstStyle/>
          <a:p>
            <a:r>
              <a:rPr lang="zh-CN" altLang="en-US" dirty="0"/>
              <a:t>两个阶段</a:t>
            </a:r>
            <a:endParaRPr lang="en-US" altLang="zh-CN" dirty="0"/>
          </a:p>
          <a:p>
            <a:pPr lvl="1"/>
            <a:r>
              <a:rPr lang="zh-CN" altLang="en-US" dirty="0">
                <a:solidFill>
                  <a:srgbClr val="FF0000"/>
                </a:solidFill>
              </a:rPr>
              <a:t>标记</a:t>
            </a:r>
            <a:r>
              <a:rPr lang="zh-CN" altLang="en-US" dirty="0"/>
              <a:t>：从</a:t>
            </a:r>
            <a:r>
              <a:rPr lang="zh-CN" altLang="en-US" dirty="0">
                <a:solidFill>
                  <a:srgbClr val="FF0000"/>
                </a:solidFill>
              </a:rPr>
              <a:t>根集</a:t>
            </a:r>
            <a:r>
              <a:rPr lang="zh-CN" altLang="en-US" dirty="0"/>
              <a:t>开始，跟踪并标记出所有的</a:t>
            </a:r>
            <a:r>
              <a:rPr lang="zh-CN" altLang="en-US" dirty="0">
                <a:solidFill>
                  <a:srgbClr val="FF0000"/>
                </a:solidFill>
              </a:rPr>
              <a:t>可达</a:t>
            </a:r>
            <a:r>
              <a:rPr lang="zh-CN" altLang="en-US" dirty="0"/>
              <a:t>对象</a:t>
            </a:r>
          </a:p>
          <a:p>
            <a:pPr lvl="1"/>
            <a:r>
              <a:rPr lang="zh-CN" altLang="en-US" dirty="0">
                <a:solidFill>
                  <a:srgbClr val="FF0000"/>
                </a:solidFill>
              </a:rPr>
              <a:t>清扫</a:t>
            </a:r>
            <a:r>
              <a:rPr lang="zh-CN" altLang="en-US" dirty="0"/>
              <a:t>：</a:t>
            </a:r>
            <a:r>
              <a:rPr lang="zh-CN" altLang="en-US" dirty="0">
                <a:solidFill>
                  <a:srgbClr val="FF0000"/>
                </a:solidFill>
              </a:rPr>
              <a:t>遍历整个堆区</a:t>
            </a:r>
            <a:r>
              <a:rPr lang="zh-CN" altLang="en-US" dirty="0"/>
              <a:t>，释放不可达对象</a:t>
            </a:r>
          </a:p>
          <a:p>
            <a:endParaRPr lang="en-US" altLang="zh-CN" dirty="0"/>
          </a:p>
          <a:p>
            <a:r>
              <a:rPr lang="zh-CN" altLang="en-US" dirty="0"/>
              <a:t>如果把对象看作顶点，引用看作有向边，那么标记的过程实际上是从根集开始的</a:t>
            </a:r>
            <a:r>
              <a:rPr lang="zh-CN" altLang="en-US" dirty="0">
                <a:solidFill>
                  <a:srgbClr val="FF0000"/>
                </a:solidFill>
              </a:rPr>
              <a:t>图遍历</a:t>
            </a:r>
            <a:r>
              <a:rPr lang="zh-CN" altLang="en-US" dirty="0"/>
              <a:t>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animEffect transition="in" filter="dissolve">
                                      <p:cBhvr>
                                        <p:cTn id="7" dur="500"/>
                                        <p:tgtEl>
                                          <p:spTgt spid="47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r>
              <a:rPr lang="zh-CN" altLang="en-US" dirty="0"/>
              <a:t>算法</a:t>
            </a:r>
          </a:p>
        </p:txBody>
      </p:sp>
      <p:grpSp>
        <p:nvGrpSpPr>
          <p:cNvPr id="5" name="组合 4"/>
          <p:cNvGrpSpPr/>
          <p:nvPr/>
        </p:nvGrpSpPr>
        <p:grpSpPr>
          <a:xfrm>
            <a:off x="347296" y="1477107"/>
            <a:ext cx="8660423" cy="5209443"/>
            <a:chOff x="190500" y="1472712"/>
            <a:chExt cx="8953500" cy="5295900"/>
          </a:xfrm>
        </p:grpSpPr>
        <p:pic>
          <p:nvPicPr>
            <p:cNvPr id="3" name="图片 2"/>
            <p:cNvPicPr>
              <a:picLocks noChangeAspect="1"/>
            </p:cNvPicPr>
            <p:nvPr/>
          </p:nvPicPr>
          <p:blipFill>
            <a:blip r:embed="rId2"/>
            <a:stretch>
              <a:fillRect/>
            </a:stretch>
          </p:blipFill>
          <p:spPr>
            <a:xfrm>
              <a:off x="190500" y="1472712"/>
              <a:ext cx="8953500" cy="5295900"/>
            </a:xfrm>
            <a:prstGeom prst="rect">
              <a:avLst/>
            </a:prstGeom>
          </p:spPr>
        </p:pic>
        <p:sp>
          <p:nvSpPr>
            <p:cNvPr id="4" name="矩形 3"/>
            <p:cNvSpPr/>
            <p:nvPr/>
          </p:nvSpPr>
          <p:spPr>
            <a:xfrm>
              <a:off x="8316058" y="6307015"/>
              <a:ext cx="628650" cy="461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pic>
        <p:nvPicPr>
          <p:cNvPr id="3" name="图片 2"/>
          <p:cNvPicPr>
            <a:picLocks noChangeAspect="1"/>
          </p:cNvPicPr>
          <p:nvPr/>
        </p:nvPicPr>
        <p:blipFill>
          <a:blip r:embed="rId2"/>
          <a:stretch>
            <a:fillRect/>
          </a:stretch>
        </p:blipFill>
        <p:spPr>
          <a:xfrm>
            <a:off x="465259" y="1690689"/>
            <a:ext cx="8401050" cy="47720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dirty="0"/>
              <a:t>标记</a:t>
            </a:r>
            <a:r>
              <a:rPr lang="en-US" altLang="zh-CN" dirty="0"/>
              <a:t>-</a:t>
            </a:r>
            <a:r>
              <a:rPr lang="zh-CN" altLang="en-US" dirty="0"/>
              <a:t>压缩回收器</a:t>
            </a:r>
          </a:p>
        </p:txBody>
      </p:sp>
      <p:sp>
        <p:nvSpPr>
          <p:cNvPr id="49155" name="内容占位符 2"/>
          <p:cNvSpPr>
            <a:spLocks noGrp="1"/>
          </p:cNvSpPr>
          <p:nvPr>
            <p:ph idx="1"/>
          </p:nvPr>
        </p:nvSpPr>
        <p:spPr>
          <a:xfrm>
            <a:off x="628650" y="1825624"/>
            <a:ext cx="7886700" cy="4833083"/>
          </a:xfrm>
        </p:spPr>
        <p:txBody>
          <a:bodyPr>
            <a:normAutofit/>
          </a:bodyPr>
          <a:lstStyle/>
          <a:p>
            <a:r>
              <a:rPr lang="zh-CN" altLang="en-US" dirty="0"/>
              <a:t>在堆区内移动可达对象以消除存储碎片</a:t>
            </a:r>
            <a:endParaRPr lang="en-US" altLang="zh-CN" dirty="0"/>
          </a:p>
          <a:p>
            <a:pPr lvl="1"/>
            <a:r>
              <a:rPr lang="zh-CN" altLang="en-US" dirty="0">
                <a:solidFill>
                  <a:srgbClr val="FF0000"/>
                </a:solidFill>
              </a:rPr>
              <a:t>把可达对象移动到堆区的一端，另一端则是空闲空间</a:t>
            </a:r>
            <a:endParaRPr lang="en-US" altLang="zh-CN" dirty="0">
              <a:solidFill>
                <a:srgbClr val="FF0000"/>
              </a:solidFill>
            </a:endParaRPr>
          </a:p>
          <a:p>
            <a:pPr lvl="1"/>
            <a:r>
              <a:rPr lang="zh-CN" altLang="en-US" dirty="0"/>
              <a:t>空闲空间合并成一块</a:t>
            </a:r>
          </a:p>
          <a:p>
            <a:pPr lvl="1"/>
            <a:endParaRPr lang="en-US" altLang="zh-CN" dirty="0"/>
          </a:p>
          <a:p>
            <a:r>
              <a:rPr lang="zh-CN" altLang="en-US" dirty="0"/>
              <a:t>整个过程分成三个阶段</a:t>
            </a:r>
            <a:endParaRPr lang="en-US" altLang="zh-CN" dirty="0"/>
          </a:p>
          <a:p>
            <a:pPr lvl="1"/>
            <a:r>
              <a:rPr lang="zh-CN" altLang="en-US" dirty="0"/>
              <a:t>标记：和标记清扫算法相同</a:t>
            </a:r>
            <a:endParaRPr lang="en-US" altLang="zh-CN" dirty="0"/>
          </a:p>
          <a:p>
            <a:pPr lvl="1"/>
            <a:r>
              <a:rPr lang="zh-CN" altLang="en-US" dirty="0"/>
              <a:t>计算新位置：扫描堆区中已分配内存段，并为每个可达对象计算新的地址。新地址从堆的最低端开始分配，因此在可达对象之间没有</a:t>
            </a:r>
            <a:r>
              <a:rPr lang="en-US" altLang="zh-CN" dirty="0"/>
              <a:t>hole</a:t>
            </a:r>
          </a:p>
          <a:p>
            <a:pPr lvl="1"/>
            <a:r>
              <a:rPr lang="zh-CN" altLang="en-US" dirty="0"/>
              <a:t>移动并设置新引用：将对象拷贝到它们的新地址，更新对象中的引用，使之指向相应的新地址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155">
                                            <p:txEl>
                                              <p:pRg st="4" end="4"/>
                                            </p:txEl>
                                          </p:spTgt>
                                        </p:tgtEl>
                                        <p:attrNameLst>
                                          <p:attrName>style.visibility</p:attrName>
                                        </p:attrNameLst>
                                      </p:cBhvr>
                                      <p:to>
                                        <p:strVal val="visible"/>
                                      </p:to>
                                    </p:set>
                                    <p:animEffect transition="in" filter="dissolve">
                                      <p:cBhvr>
                                        <p:cTn id="7" dur="500"/>
                                        <p:tgtEl>
                                          <p:spTgt spid="4915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155">
                                            <p:txEl>
                                              <p:pRg st="5" end="5"/>
                                            </p:txEl>
                                          </p:spTgt>
                                        </p:tgtEl>
                                        <p:attrNameLst>
                                          <p:attrName>style.visibility</p:attrName>
                                        </p:attrNameLst>
                                      </p:cBhvr>
                                      <p:to>
                                        <p:strVal val="visible"/>
                                      </p:to>
                                    </p:set>
                                    <p:animEffect transition="in" filter="dissolve">
                                      <p:cBhvr>
                                        <p:cTn id="12" dur="500"/>
                                        <p:tgtEl>
                                          <p:spTgt spid="4915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9155">
                                            <p:txEl>
                                              <p:pRg st="6" end="6"/>
                                            </p:txEl>
                                          </p:spTgt>
                                        </p:tgtEl>
                                        <p:attrNameLst>
                                          <p:attrName>style.visibility</p:attrName>
                                        </p:attrNameLst>
                                      </p:cBhvr>
                                      <p:to>
                                        <p:strVal val="visible"/>
                                      </p:to>
                                    </p:set>
                                    <p:animEffect transition="in" filter="dissolve">
                                      <p:cBhvr>
                                        <p:cTn id="17" dur="500"/>
                                        <p:tgtEl>
                                          <p:spTgt spid="4915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9155">
                                            <p:txEl>
                                              <p:pRg st="7" end="7"/>
                                            </p:txEl>
                                          </p:spTgt>
                                        </p:tgtEl>
                                        <p:attrNameLst>
                                          <p:attrName>style.visibility</p:attrName>
                                        </p:attrNameLst>
                                      </p:cBhvr>
                                      <p:to>
                                        <p:strVal val="visible"/>
                                      </p:to>
                                    </p:set>
                                    <p:animEffect transition="in" filter="dissolve">
                                      <p:cBhvr>
                                        <p:cTn id="22" dur="500"/>
                                        <p:tgtEl>
                                          <p:spTgt spid="49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dirty="0"/>
              <a:t>存储组织</a:t>
            </a:r>
          </a:p>
        </p:txBody>
      </p:sp>
      <p:sp>
        <p:nvSpPr>
          <p:cNvPr id="3" name="内容占位符 2"/>
          <p:cNvSpPr>
            <a:spLocks noGrp="1"/>
          </p:cNvSpPr>
          <p:nvPr>
            <p:ph idx="1"/>
          </p:nvPr>
        </p:nvSpPr>
        <p:spPr>
          <a:xfrm>
            <a:off x="628650" y="1690689"/>
            <a:ext cx="5525964" cy="5073526"/>
          </a:xfrm>
        </p:spPr>
        <p:txBody>
          <a:bodyPr>
            <a:normAutofit/>
          </a:bodyPr>
          <a:lstStyle/>
          <a:p>
            <a:r>
              <a:rPr lang="zh-CN" altLang="en-US" sz="2400" dirty="0"/>
              <a:t>代码区：放置可执行目标代码，在编译时刻该区域的大小就可以确定。这个区通常在存储的低地址端</a:t>
            </a:r>
            <a:endParaRPr lang="en-US" altLang="zh-CN" sz="2400" dirty="0"/>
          </a:p>
          <a:p>
            <a:r>
              <a:rPr lang="zh-CN" altLang="en-US" sz="2400" dirty="0"/>
              <a:t>静态区：程序的某些数据对象，如全局变量和编译器产生的某些数据，它们的大小可以在编译时刻知道</a:t>
            </a:r>
            <a:endParaRPr lang="en-US" altLang="zh-CN" sz="2400" dirty="0"/>
          </a:p>
          <a:p>
            <a:r>
              <a:rPr lang="zh-CN" altLang="en-US" sz="2400" dirty="0"/>
              <a:t>动态区域</a:t>
            </a:r>
            <a:endParaRPr lang="en-US" altLang="zh-CN" sz="2400" dirty="0"/>
          </a:p>
          <a:p>
            <a:pPr lvl="1"/>
            <a:r>
              <a:rPr lang="zh-CN" altLang="en-US" sz="2000" dirty="0">
                <a:solidFill>
                  <a:srgbClr val="FF0000"/>
                </a:solidFill>
              </a:rPr>
              <a:t>为了将运行时刻空间利用率最大化，堆区和栈区被放在剩余地址空间的两端。</a:t>
            </a:r>
            <a:r>
              <a:rPr lang="zh-CN" altLang="en-US" sz="2000" dirty="0"/>
              <a:t>它们的大小随着程序运行会发生改变</a:t>
            </a:r>
            <a:endParaRPr lang="en-US" altLang="zh-CN" sz="2000" dirty="0"/>
          </a:p>
          <a:p>
            <a:pPr lvl="1"/>
            <a:r>
              <a:rPr lang="zh-CN" altLang="en-US" sz="2000" dirty="0"/>
              <a:t>栈：存放活动记录（过程调用时有关机器状态的信息）。通常向低地址方向增长</a:t>
            </a:r>
            <a:endParaRPr lang="en-US" altLang="zh-CN" sz="2000" dirty="0"/>
          </a:p>
          <a:p>
            <a:pPr lvl="1"/>
            <a:r>
              <a:rPr lang="zh-CN" altLang="en-US" sz="2000" dirty="0"/>
              <a:t>堆：</a:t>
            </a:r>
            <a:r>
              <a:rPr lang="en-US" altLang="zh-CN" sz="2000" dirty="0" err="1"/>
              <a:t>malloc</a:t>
            </a:r>
            <a:r>
              <a:rPr lang="zh-CN" altLang="en-US" sz="2000" dirty="0"/>
              <a:t>的数据对象。通常向高地址方向增长</a:t>
            </a:r>
          </a:p>
        </p:txBody>
      </p:sp>
      <p:pic>
        <p:nvPicPr>
          <p:cNvPr id="5" name="Picture 2"/>
          <p:cNvPicPr>
            <a:picLocks noChangeAspect="1" noChangeArrowheads="1"/>
          </p:cNvPicPr>
          <p:nvPr/>
        </p:nvPicPr>
        <p:blipFill rotWithShape="1">
          <a:blip r:embed="rId2" cstate="print"/>
          <a:srcRect l="5980" r="8970"/>
          <a:stretch>
            <a:fillRect/>
          </a:stretch>
        </p:blipFill>
        <p:spPr bwMode="auto">
          <a:xfrm>
            <a:off x="5990493" y="224449"/>
            <a:ext cx="3001107" cy="3728971"/>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标题 1"/>
          <p:cNvSpPr>
            <a:spLocks noGrp="1"/>
          </p:cNvSpPr>
          <p:nvPr>
            <p:ph type="title"/>
          </p:nvPr>
        </p:nvSpPr>
        <p:spPr>
          <a:xfrm>
            <a:off x="628650" y="365127"/>
            <a:ext cx="7886700" cy="936868"/>
          </a:xfrm>
        </p:spPr>
        <p:txBody>
          <a:bodyPr/>
          <a:lstStyle/>
          <a:p>
            <a:r>
              <a:rPr lang="zh-CN" altLang="en-US" dirty="0"/>
              <a:t>算法</a:t>
            </a:r>
          </a:p>
        </p:txBody>
      </p:sp>
      <p:grpSp>
        <p:nvGrpSpPr>
          <p:cNvPr id="4" name="组合 3"/>
          <p:cNvGrpSpPr/>
          <p:nvPr/>
        </p:nvGrpSpPr>
        <p:grpSpPr>
          <a:xfrm>
            <a:off x="138112" y="1301994"/>
            <a:ext cx="8867775" cy="5391883"/>
            <a:chOff x="123825" y="1255102"/>
            <a:chExt cx="9020175" cy="5438775"/>
          </a:xfrm>
        </p:grpSpPr>
        <p:pic>
          <p:nvPicPr>
            <p:cNvPr id="2" name="图片 1"/>
            <p:cNvPicPr>
              <a:picLocks noChangeAspect="1"/>
            </p:cNvPicPr>
            <p:nvPr/>
          </p:nvPicPr>
          <p:blipFill>
            <a:blip r:embed="rId2"/>
            <a:stretch>
              <a:fillRect/>
            </a:stretch>
          </p:blipFill>
          <p:spPr>
            <a:xfrm>
              <a:off x="123825" y="1255102"/>
              <a:ext cx="9020175" cy="5438775"/>
            </a:xfrm>
            <a:prstGeom prst="rect">
              <a:avLst/>
            </a:prstGeom>
          </p:spPr>
        </p:pic>
        <p:sp>
          <p:nvSpPr>
            <p:cNvPr id="3" name="矩形 2"/>
            <p:cNvSpPr/>
            <p:nvPr/>
          </p:nvSpPr>
          <p:spPr>
            <a:xfrm>
              <a:off x="8515350" y="6424246"/>
              <a:ext cx="312127"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复制回收器</a:t>
            </a:r>
          </a:p>
        </p:txBody>
      </p:sp>
      <p:sp>
        <p:nvSpPr>
          <p:cNvPr id="3" name="内容占位符 2"/>
          <p:cNvSpPr>
            <a:spLocks noGrp="1"/>
          </p:cNvSpPr>
          <p:nvPr>
            <p:ph idx="1"/>
          </p:nvPr>
        </p:nvSpPr>
        <p:spPr/>
        <p:txBody>
          <a:bodyPr/>
          <a:lstStyle/>
          <a:p>
            <a:r>
              <a:rPr lang="zh-CN" altLang="en-US" dirty="0"/>
              <a:t>堆空间被分为两半</a:t>
            </a:r>
            <a:endParaRPr lang="en-US" altLang="zh-CN" dirty="0"/>
          </a:p>
          <a:p>
            <a:r>
              <a:rPr lang="zh-CN" altLang="en-US" dirty="0"/>
              <a:t>应用程序在某一半空间内分配存储，当充满这半空间时，开始垃圾回收</a:t>
            </a:r>
          </a:p>
          <a:p>
            <a:r>
              <a:rPr lang="zh-CN" altLang="en-US" dirty="0"/>
              <a:t>回收时，可达对象被复制到另一半空间</a:t>
            </a:r>
          </a:p>
          <a:p>
            <a:r>
              <a:rPr lang="zh-CN" altLang="en-US" dirty="0"/>
              <a:t>回收完成后，两半空间角色对调</a:t>
            </a:r>
          </a:p>
          <a:p>
            <a:r>
              <a:rPr lang="zh-CN" altLang="en-US" dirty="0"/>
              <a:t>优点：不涉及任何不可达对象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dirty="0"/>
              <a:t>本章总结</a:t>
            </a:r>
          </a:p>
        </p:txBody>
      </p:sp>
      <p:sp>
        <p:nvSpPr>
          <p:cNvPr id="50179" name="内容占位符 2"/>
          <p:cNvSpPr>
            <a:spLocks noGrp="1"/>
          </p:cNvSpPr>
          <p:nvPr>
            <p:ph idx="1"/>
          </p:nvPr>
        </p:nvSpPr>
        <p:spPr/>
        <p:txBody>
          <a:bodyPr/>
          <a:lstStyle/>
          <a:p>
            <a:r>
              <a:rPr lang="zh-CN" altLang="en-US" dirty="0"/>
              <a:t>运行时刻组织</a:t>
            </a:r>
            <a:endParaRPr lang="en-US" altLang="zh-CN" dirty="0"/>
          </a:p>
          <a:p>
            <a:r>
              <a:rPr lang="zh-CN" altLang="en-US" dirty="0"/>
              <a:t>控制栈、栈分配、栈中非局部数据访问</a:t>
            </a:r>
            <a:endParaRPr lang="en-US" altLang="zh-CN" dirty="0"/>
          </a:p>
          <a:p>
            <a:r>
              <a:rPr lang="zh-CN" altLang="en-US" dirty="0"/>
              <a:t>堆管理、存储管理器、减少碎片、垃圾回收</a:t>
            </a:r>
            <a:endParaRPr lang="en-US" altLang="zh-CN" dirty="0"/>
          </a:p>
          <a:p>
            <a:r>
              <a:rPr lang="zh-CN" altLang="en-US" dirty="0"/>
              <a:t>可达性、引用计数、跟踪回收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3036277"/>
            <a:ext cx="7886700" cy="3528646"/>
          </a:xfrm>
        </p:spPr>
        <p:txBody>
          <a:bodyPr>
            <a:normAutofit/>
          </a:bodyPr>
          <a:lstStyle/>
          <a:p>
            <a:pPr marL="0" indent="0">
              <a:buNone/>
            </a:pPr>
            <a:r>
              <a:rPr lang="en-US" altLang="zh-CN" sz="2000" dirty="0" err="1"/>
              <a:t>int</a:t>
            </a:r>
            <a:r>
              <a:rPr lang="en-US" altLang="zh-CN" sz="2000" dirty="0"/>
              <a:t> x = 10;</a:t>
            </a:r>
          </a:p>
          <a:p>
            <a:pPr marL="0" indent="0">
              <a:buNone/>
            </a:pPr>
            <a:r>
              <a:rPr lang="en-US" altLang="zh-CN" sz="2000" dirty="0"/>
              <a:t>void </a:t>
            </a:r>
            <a:r>
              <a:rPr lang="en-US" altLang="zh-CN" sz="2000" dirty="0" err="1"/>
              <a:t>func</a:t>
            </a:r>
            <a:r>
              <a:rPr lang="en-US" altLang="zh-CN" sz="2000" dirty="0"/>
              <a:t>() {</a:t>
            </a:r>
          </a:p>
          <a:p>
            <a:pPr marL="0" indent="0">
              <a:buNone/>
            </a:pPr>
            <a:r>
              <a:rPr lang="en-US" altLang="zh-CN" sz="2000" dirty="0"/>
              <a:t>    </a:t>
            </a:r>
            <a:r>
              <a:rPr lang="en-US" altLang="zh-CN" sz="2000" dirty="0" err="1"/>
              <a:t>int</a:t>
            </a:r>
            <a:r>
              <a:rPr lang="en-US" altLang="zh-CN" sz="2000" dirty="0"/>
              <a:t> a = 0;</a:t>
            </a:r>
          </a:p>
          <a:p>
            <a:pPr marL="0" indent="0">
              <a:buNone/>
            </a:pPr>
            <a:r>
              <a:rPr lang="en-US" altLang="zh-CN" sz="2000" dirty="0"/>
              <a:t>    </a:t>
            </a:r>
            <a:r>
              <a:rPr lang="en-US" altLang="zh-CN" sz="2000" dirty="0" err="1"/>
              <a:t>int</a:t>
            </a:r>
            <a:r>
              <a:rPr lang="en-US" altLang="zh-CN" sz="2000" dirty="0"/>
              <a:t> *p = &amp;x; //p is pointing to the memory in data segment</a:t>
            </a:r>
          </a:p>
          <a:p>
            <a:pPr marL="0" indent="0">
              <a:buNone/>
            </a:pPr>
            <a:r>
              <a:rPr lang="en-US" altLang="zh-CN" sz="2000" dirty="0"/>
              <a:t>    </a:t>
            </a:r>
            <a:r>
              <a:rPr lang="en-US" altLang="zh-CN" sz="2000" dirty="0" err="1"/>
              <a:t>int</a:t>
            </a:r>
            <a:r>
              <a:rPr lang="en-US" altLang="zh-CN" sz="2000" dirty="0"/>
              <a:t> *q = &amp;a: //q is pointing to the memory in stack</a:t>
            </a:r>
          </a:p>
          <a:p>
            <a:pPr marL="0" indent="0">
              <a:buNone/>
            </a:pPr>
            <a:r>
              <a:rPr lang="en-US" altLang="zh-CN" sz="2000" dirty="0"/>
              <a:t>    char *r = </a:t>
            </a:r>
            <a:r>
              <a:rPr lang="en-US" altLang="zh-CN" sz="2000" dirty="0" err="1"/>
              <a:t>malloc</a:t>
            </a:r>
            <a:r>
              <a:rPr lang="en-US" altLang="zh-CN" sz="2000" dirty="0"/>
              <a:t>(10); //r is pointing to memory in heap</a:t>
            </a:r>
          </a:p>
          <a:p>
            <a:pPr marL="0" indent="0">
              <a:buNone/>
            </a:pPr>
            <a:r>
              <a:rPr lang="en-US" altLang="zh-CN" sz="2000" dirty="0"/>
              <a:t>    …</a:t>
            </a:r>
          </a:p>
          <a:p>
            <a:pPr marL="0" indent="0">
              <a:buNone/>
            </a:pPr>
            <a:r>
              <a:rPr lang="en-US" altLang="zh-CN" sz="2000" dirty="0"/>
              <a:t>}</a:t>
            </a:r>
            <a:endParaRPr lang="zh-CN" altLang="en-US" sz="2000" dirty="0"/>
          </a:p>
        </p:txBody>
      </p:sp>
      <p:pic>
        <p:nvPicPr>
          <p:cNvPr id="5" name="Picture 2"/>
          <p:cNvPicPr>
            <a:picLocks noChangeAspect="1" noChangeArrowheads="1"/>
          </p:cNvPicPr>
          <p:nvPr/>
        </p:nvPicPr>
        <p:blipFill rotWithShape="1">
          <a:blip r:embed="rId2" cstate="print"/>
          <a:srcRect l="5980" r="8970"/>
          <a:stretch>
            <a:fillRect/>
          </a:stretch>
        </p:blipFill>
        <p:spPr bwMode="auto">
          <a:xfrm>
            <a:off x="5990493" y="224449"/>
            <a:ext cx="3001107" cy="3728971"/>
          </a:xfrm>
          <a:prstGeom prst="rect">
            <a:avLst/>
          </a:prstGeom>
          <a:noFill/>
          <a:ln w="38100" algn="ctr">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空间的栈式分配</a:t>
            </a:r>
          </a:p>
        </p:txBody>
      </p:sp>
      <p:sp>
        <p:nvSpPr>
          <p:cNvPr id="13315" name="内容占位符 2"/>
          <p:cNvSpPr>
            <a:spLocks noGrp="1"/>
          </p:cNvSpPr>
          <p:nvPr>
            <p:ph idx="1"/>
          </p:nvPr>
        </p:nvSpPr>
        <p:spPr/>
        <p:txBody>
          <a:bodyPr/>
          <a:lstStyle/>
          <a:p>
            <a:r>
              <a:rPr lang="zh-CN" altLang="en-US" dirty="0"/>
              <a:t>与过程调用相关的数据在栈中进行存储和管理</a:t>
            </a:r>
            <a:endParaRPr lang="en-US" altLang="zh-CN" dirty="0"/>
          </a:p>
          <a:p>
            <a:pPr lvl="1"/>
            <a:r>
              <a:rPr lang="zh-CN" altLang="en-US" dirty="0"/>
              <a:t>当一个过程被调用时，用于存放该过程的局部变量和相关机器状态的空间（活动记录）被压入栈</a:t>
            </a:r>
            <a:endParaRPr lang="en-US" altLang="zh-CN" dirty="0"/>
          </a:p>
          <a:p>
            <a:pPr lvl="1"/>
            <a:r>
              <a:rPr lang="zh-CN" altLang="en-US" dirty="0"/>
              <a:t>当这个过程结束时，该空间从栈中弹出</a:t>
            </a:r>
            <a:endParaRPr lang="en-US" altLang="zh-CN" dirty="0"/>
          </a:p>
          <a:p>
            <a:pPr lvl="1"/>
            <a:endParaRPr lang="en-US" altLang="zh-CN" dirty="0"/>
          </a:p>
          <a:p>
            <a:r>
              <a:rPr lang="zh-CN" altLang="en-US" dirty="0"/>
              <a:t>过程调用（过程的活动）</a:t>
            </a:r>
            <a:r>
              <a:rPr lang="en-US" altLang="zh-CN" dirty="0"/>
              <a:t> </a:t>
            </a:r>
            <a:r>
              <a:rPr lang="zh-CN" altLang="en-US" dirty="0"/>
              <a:t>在时间上总是嵌套的</a:t>
            </a:r>
          </a:p>
          <a:p>
            <a:pPr lvl="1"/>
            <a:r>
              <a:rPr lang="zh-CN" altLang="en-US" dirty="0">
                <a:solidFill>
                  <a:srgbClr val="FF0000"/>
                </a:solidFill>
              </a:rPr>
              <a:t>后调用的先返回</a:t>
            </a:r>
          </a:p>
          <a:p>
            <a:pPr lvl="1"/>
            <a:r>
              <a:rPr lang="zh-CN" altLang="en-US" dirty="0"/>
              <a:t>因此用</a:t>
            </a:r>
            <a:r>
              <a:rPr lang="zh-CN" altLang="en-US" dirty="0">
                <a:solidFill>
                  <a:srgbClr val="FF0000"/>
                </a:solidFill>
              </a:rPr>
              <a:t>栈</a:t>
            </a:r>
            <a:r>
              <a:rPr lang="zh-CN" altLang="en-US" dirty="0"/>
              <a:t>来分配过程活动所需内存空间</a:t>
            </a:r>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dissolve">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dissolve">
                                      <p:cBhvr>
                                        <p:cTn id="12" dur="5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animEffect transition="in" filter="dissolve">
                                      <p:cBhvr>
                                        <p:cTn id="17" dur="500"/>
                                        <p:tgtEl>
                                          <p:spTgt spid="13315">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3315">
                                            <p:txEl>
                                              <p:pRg st="5" end="5"/>
                                            </p:txEl>
                                          </p:spTgt>
                                        </p:tgtEl>
                                        <p:attrNameLst>
                                          <p:attrName>style.visibility</p:attrName>
                                        </p:attrNameLst>
                                      </p:cBhvr>
                                      <p:to>
                                        <p:strVal val="visible"/>
                                      </p:to>
                                    </p:set>
                                    <p:animEffect transition="in" filter="dissolve">
                                      <p:cBhvr>
                                        <p:cTn id="20" dur="500"/>
                                        <p:tgtEl>
                                          <p:spTgt spid="1331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315">
                                            <p:txEl>
                                              <p:pRg st="6" end="6"/>
                                            </p:txEl>
                                          </p:spTgt>
                                        </p:tgtEl>
                                        <p:attrNameLst>
                                          <p:attrName>style.visibility</p:attrName>
                                        </p:attrNameLst>
                                      </p:cBhvr>
                                      <p:to>
                                        <p:strVal val="visible"/>
                                      </p:to>
                                    </p:set>
                                    <p:animEffect transition="in" filter="dissolve">
                                      <p:cBhvr>
                                        <p:cTn id="25" dur="5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dirty="0"/>
              <a:t>过程调用示例</a:t>
            </a:r>
          </a:p>
        </p:txBody>
      </p:sp>
      <p:sp>
        <p:nvSpPr>
          <p:cNvPr id="15363" name="内容占位符 2"/>
          <p:cNvSpPr>
            <a:spLocks noGrp="1"/>
          </p:cNvSpPr>
          <p:nvPr>
            <p:ph idx="1"/>
          </p:nvPr>
        </p:nvSpPr>
        <p:spPr/>
        <p:txBody>
          <a:bodyPr/>
          <a:lstStyle/>
          <a:p>
            <a:r>
              <a:rPr lang="zh-CN" altLang="en-US"/>
              <a:t>使用递归的快速排序算法</a:t>
            </a:r>
            <a:endParaRPr lang="en-US" altLang="zh-CN"/>
          </a:p>
        </p:txBody>
      </p:sp>
      <p:pic>
        <p:nvPicPr>
          <p:cNvPr id="15364" name="Picture 2"/>
          <p:cNvPicPr>
            <a:picLocks noChangeAspect="1" noChangeArrowheads="1"/>
          </p:cNvPicPr>
          <p:nvPr/>
        </p:nvPicPr>
        <p:blipFill>
          <a:blip r:embed="rId2" cstate="print"/>
          <a:srcRect/>
          <a:stretch>
            <a:fillRect/>
          </a:stretch>
        </p:blipFill>
        <p:spPr bwMode="auto">
          <a:xfrm>
            <a:off x="4114800" y="1219200"/>
            <a:ext cx="5029200" cy="5419725"/>
          </a:xfrm>
          <a:prstGeom prst="rect">
            <a:avLst/>
          </a:prstGeom>
          <a:noFill/>
          <a:ln w="38100" algn="ctr">
            <a:noFill/>
            <a:miter lim="800000"/>
            <a:headEnd/>
            <a:tailEnd/>
          </a:ln>
        </p:spPr>
      </p:pic>
      <p:pic>
        <p:nvPicPr>
          <p:cNvPr id="92163" name="Picture 3"/>
          <p:cNvPicPr>
            <a:picLocks noChangeAspect="1" noChangeArrowheads="1"/>
          </p:cNvPicPr>
          <p:nvPr/>
        </p:nvPicPr>
        <p:blipFill>
          <a:blip r:embed="rId3" cstate="print"/>
          <a:srcRect/>
          <a:stretch>
            <a:fillRect/>
          </a:stretch>
        </p:blipFill>
        <p:spPr bwMode="auto">
          <a:xfrm>
            <a:off x="457200" y="2895600"/>
            <a:ext cx="3324225" cy="3467100"/>
          </a:xfrm>
          <a:prstGeom prst="rect">
            <a:avLst/>
          </a:prstGeom>
          <a:noFill/>
          <a:ln w="38100"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gtEl>
                                        <p:attrNameLst>
                                          <p:attrName>style.visibility</p:attrName>
                                        </p:attrNameLst>
                                      </p:cBhvr>
                                      <p:to>
                                        <p:strVal val="visible"/>
                                      </p:to>
                                    </p:set>
                                    <p:anim calcmode="lin" valueType="num">
                                      <p:cBhvr additive="base">
                                        <p:cTn id="7" dur="500" fill="hold"/>
                                        <p:tgtEl>
                                          <p:spTgt spid="92163"/>
                                        </p:tgtEl>
                                        <p:attrNameLst>
                                          <p:attrName>ppt_x</p:attrName>
                                        </p:attrNameLst>
                                      </p:cBhvr>
                                      <p:tavLst>
                                        <p:tav tm="0">
                                          <p:val>
                                            <p:strVal val="#ppt_x"/>
                                          </p:val>
                                        </p:tav>
                                        <p:tav tm="100000">
                                          <p:val>
                                            <p:strVal val="#ppt_x"/>
                                          </p:val>
                                        </p:tav>
                                      </p:tavLst>
                                    </p:anim>
                                    <p:anim calcmode="lin" valueType="num">
                                      <p:cBhvr additive="base">
                                        <p:cTn id="8" dur="500" fill="hold"/>
                                        <p:tgtEl>
                                          <p:spTgt spid="921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1375</TotalTime>
  <Words>3890</Words>
  <Application>Microsoft Macintosh PowerPoint</Application>
  <PresentationFormat>On-screen Show (4:3)</PresentationFormat>
  <Paragraphs>344</Paragraphs>
  <Slides>62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SimSun</vt:lpstr>
      <vt:lpstr>Arial</vt:lpstr>
      <vt:lpstr>Calibri</vt:lpstr>
      <vt:lpstr>Calibri Light</vt:lpstr>
      <vt:lpstr>Constantia</vt:lpstr>
      <vt:lpstr>Wingdings 2</vt:lpstr>
      <vt:lpstr>Office 主题</vt:lpstr>
      <vt:lpstr>运行时刻环境 (Runtime Environment)</vt:lpstr>
      <vt:lpstr>PowerPoint Presentation</vt:lpstr>
      <vt:lpstr>从源代码到执行</vt:lpstr>
      <vt:lpstr>存储组织</vt:lpstr>
      <vt:lpstr>存储组织</vt:lpstr>
      <vt:lpstr>存储组织</vt:lpstr>
      <vt:lpstr>PowerPoint Presentation</vt:lpstr>
      <vt:lpstr>空间的栈式分配</vt:lpstr>
      <vt:lpstr>过程调用示例</vt:lpstr>
      <vt:lpstr>活动树（activation tree）</vt:lpstr>
      <vt:lpstr>活动树示例</vt:lpstr>
      <vt:lpstr>活动记录（activation record）</vt:lpstr>
      <vt:lpstr>活动记录存储示例</vt:lpstr>
      <vt:lpstr>活动记录的内容</vt:lpstr>
      <vt:lpstr>本书中活动记录的内容：</vt:lpstr>
      <vt:lpstr>例</vt:lpstr>
      <vt:lpstr>调用代码序列、返回代码序列</vt:lpstr>
      <vt:lpstr>调用代码序列如何分割？</vt:lpstr>
      <vt:lpstr>调用代码序列的设计</vt:lpstr>
      <vt:lpstr>调用代码序列的设计</vt:lpstr>
      <vt:lpstr>调用者和被调用者合作管理栈示例</vt:lpstr>
      <vt:lpstr>调用者和被调用者合作管理栈示例</vt:lpstr>
      <vt:lpstr>栈中有变长数据</vt:lpstr>
      <vt:lpstr>栈中有变长数据</vt:lpstr>
      <vt:lpstr>栈中有变长数据</vt:lpstr>
      <vt:lpstr>栈中非局部数据的访问</vt:lpstr>
      <vt:lpstr>没有嵌套函数的数据访问</vt:lpstr>
      <vt:lpstr>带嵌套函数的数据访问</vt:lpstr>
      <vt:lpstr>带嵌套函数的数据访问</vt:lpstr>
      <vt:lpstr>嵌套深度</vt:lpstr>
      <vt:lpstr>访问链（access link）</vt:lpstr>
      <vt:lpstr>访问链</vt:lpstr>
      <vt:lpstr>访问链的维护</vt:lpstr>
      <vt:lpstr>访问链的维护</vt:lpstr>
      <vt:lpstr>访问链的维护</vt:lpstr>
      <vt:lpstr>访问链</vt:lpstr>
      <vt:lpstr>显示表</vt:lpstr>
      <vt:lpstr>显示表的维护</vt:lpstr>
      <vt:lpstr>堆管理</vt:lpstr>
      <vt:lpstr>存储管理器</vt:lpstr>
      <vt:lpstr>计算机的存储层次结构</vt:lpstr>
      <vt:lpstr>程序中的局部性</vt:lpstr>
      <vt:lpstr>碎片整理</vt:lpstr>
      <vt:lpstr>碎片整理</vt:lpstr>
      <vt:lpstr>一个堆的片段</vt:lpstr>
      <vt:lpstr>人工回收请求</vt:lpstr>
      <vt:lpstr>Garbage Collection</vt:lpstr>
      <vt:lpstr>Garbage Collection</vt:lpstr>
      <vt:lpstr>可达</vt:lpstr>
      <vt:lpstr>垃圾回收方法</vt:lpstr>
      <vt:lpstr>引用计数垃圾回收器</vt:lpstr>
      <vt:lpstr>引用计数示例</vt:lpstr>
      <vt:lpstr>例2</vt:lpstr>
      <vt:lpstr>引用计数不能回收不可达的循环数据结构</vt:lpstr>
      <vt:lpstr>基于跟踪的垃圾回收</vt:lpstr>
      <vt:lpstr>基本的标记-清扫式回收器</vt:lpstr>
      <vt:lpstr>算法</vt:lpstr>
      <vt:lpstr>例子</vt:lpstr>
      <vt:lpstr>标记-压缩回收器</vt:lpstr>
      <vt:lpstr>算法</vt:lpstr>
      <vt:lpstr>复制回收器</vt:lpstr>
      <vt:lpstr>本章总结</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运行时刻环境</dc:title>
  <dc:creator>Hongjin</dc:creator>
  <cp:lastModifiedBy>Microsoft Office User</cp:lastModifiedBy>
  <cp:revision>656</cp:revision>
  <dcterms:created xsi:type="dcterms:W3CDTF">2018-11-23T02:01:53Z</dcterms:created>
  <dcterms:modified xsi:type="dcterms:W3CDTF">2019-01-01T11:57:45Z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1033-1.2.6.548</vt:lpwstr>
  </property>
</Properties>
</file>