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0" r:id="rId6"/>
    <p:sldId id="261" r:id="rId7"/>
    <p:sldId id="264" r:id="rId8"/>
    <p:sldId id="323" r:id="rId9"/>
    <p:sldId id="265" r:id="rId10"/>
    <p:sldId id="266" r:id="rId11"/>
    <p:sldId id="267" r:id="rId12"/>
    <p:sldId id="268" r:id="rId13"/>
    <p:sldId id="325" r:id="rId14"/>
    <p:sldId id="324" r:id="rId15"/>
    <p:sldId id="271" r:id="rId16"/>
    <p:sldId id="272" r:id="rId17"/>
    <p:sldId id="326" r:id="rId18"/>
    <p:sldId id="274" r:id="rId19"/>
    <p:sldId id="327" r:id="rId20"/>
    <p:sldId id="275" r:id="rId21"/>
    <p:sldId id="276" r:id="rId22"/>
    <p:sldId id="277" r:id="rId23"/>
    <p:sldId id="278" r:id="rId24"/>
    <p:sldId id="280" r:id="rId25"/>
    <p:sldId id="329" r:id="rId26"/>
    <p:sldId id="328" r:id="rId27"/>
    <p:sldId id="281" r:id="rId28"/>
    <p:sldId id="282" r:id="rId29"/>
    <p:sldId id="284" r:id="rId30"/>
    <p:sldId id="285" r:id="rId31"/>
    <p:sldId id="286" r:id="rId32"/>
    <p:sldId id="330" r:id="rId33"/>
    <p:sldId id="331" r:id="rId34"/>
    <p:sldId id="287" r:id="rId35"/>
    <p:sldId id="288" r:id="rId36"/>
    <p:sldId id="289" r:id="rId37"/>
    <p:sldId id="290" r:id="rId38"/>
    <p:sldId id="291" r:id="rId39"/>
    <p:sldId id="332" r:id="rId40"/>
    <p:sldId id="292" r:id="rId41"/>
    <p:sldId id="293" r:id="rId42"/>
    <p:sldId id="294" r:id="rId43"/>
    <p:sldId id="333" r:id="rId44"/>
    <p:sldId id="334" r:id="rId45"/>
    <p:sldId id="335" r:id="rId46"/>
    <p:sldId id="295" r:id="rId47"/>
    <p:sldId id="336" r:id="rId48"/>
    <p:sldId id="337" r:id="rId49"/>
    <p:sldId id="338" r:id="rId50"/>
    <p:sldId id="298" r:id="rId51"/>
    <p:sldId id="299" r:id="rId52"/>
    <p:sldId id="300" r:id="rId53"/>
    <p:sldId id="339" r:id="rId54"/>
    <p:sldId id="340" r:id="rId55"/>
    <p:sldId id="302" r:id="rId56"/>
    <p:sldId id="303" r:id="rId57"/>
    <p:sldId id="304" r:id="rId58"/>
    <p:sldId id="341" r:id="rId59"/>
    <p:sldId id="305" r:id="rId60"/>
    <p:sldId id="306" r:id="rId61"/>
    <p:sldId id="345" r:id="rId62"/>
    <p:sldId id="307" r:id="rId63"/>
    <p:sldId id="308" r:id="rId64"/>
    <p:sldId id="342" r:id="rId65"/>
    <p:sldId id="346" r:id="rId66"/>
    <p:sldId id="347" r:id="rId67"/>
    <p:sldId id="349" r:id="rId68"/>
    <p:sldId id="348" r:id="rId69"/>
    <p:sldId id="350" r:id="rId70"/>
    <p:sldId id="352" r:id="rId71"/>
    <p:sldId id="353" r:id="rId72"/>
    <p:sldId id="351" r:id="rId73"/>
    <p:sldId id="354" r:id="rId74"/>
    <p:sldId id="356" r:id="rId75"/>
    <p:sldId id="357" r:id="rId76"/>
    <p:sldId id="358" r:id="rId77"/>
    <p:sldId id="355" r:id="rId78"/>
    <p:sldId id="359" r:id="rId79"/>
    <p:sldId id="360" r:id="rId80"/>
    <p:sldId id="361" r:id="rId81"/>
    <p:sldId id="362" r:id="rId82"/>
    <p:sldId id="364" r:id="rId83"/>
    <p:sldId id="363" r:id="rId84"/>
    <p:sldId id="365" r:id="rId85"/>
    <p:sldId id="366" r:id="rId86"/>
    <p:sldId id="343" r:id="rId87"/>
    <p:sldId id="367" r:id="rId88"/>
    <p:sldId id="368" r:id="rId89"/>
    <p:sldId id="315" r:id="rId90"/>
    <p:sldId id="316" r:id="rId91"/>
    <p:sldId id="317" r:id="rId92"/>
    <p:sldId id="318" r:id="rId93"/>
    <p:sldId id="344"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6" autoAdjust="0"/>
    <p:restoredTop sz="94660"/>
  </p:normalViewPr>
  <p:slideViewPr>
    <p:cSldViewPr snapToGrid="0">
      <p:cViewPr varScale="1">
        <p:scale>
          <a:sx n="65" d="100"/>
          <a:sy n="65" d="100"/>
        </p:scale>
        <p:origin x="8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106618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16637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313730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pPr lvl="0"/>
            <a:r>
              <a:rPr lang="en-US" altLang="zh-CN" noProof="0" smtClean="0"/>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zh-CN" noProof="0" smtClean="0"/>
              <a:t>Click to edit Master subtitle style</a:t>
            </a:r>
          </a:p>
        </p:txBody>
      </p:sp>
    </p:spTree>
    <p:extLst>
      <p:ext uri="{BB962C8B-B14F-4D97-AF65-F5344CB8AC3E}">
        <p14:creationId xmlns:p14="http://schemas.microsoft.com/office/powerpoint/2010/main" val="257358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203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32180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970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254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3740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196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35825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2638048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64805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65320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238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332637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96556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171552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79166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112620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185654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0900B5-2337-4EE5-B7C6-66905CE3BD91}" type="datetimeFigureOut">
              <a:rPr lang="zh-CN" altLang="en-US" smtClean="0"/>
              <a:t>2018/11/25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217888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900B5-2337-4EE5-B7C6-66905CE3BD91}" type="datetimeFigureOut">
              <a:rPr lang="zh-CN" altLang="en-US" smtClean="0"/>
              <a:t>2018/11/25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E4355-FE04-4CD8-A06C-905546AA8F0A}" type="slidenum">
              <a:rPr lang="zh-CN" altLang="en-US" smtClean="0"/>
              <a:t>‹#›</a:t>
            </a:fld>
            <a:endParaRPr lang="zh-CN" altLang="en-US"/>
          </a:p>
        </p:txBody>
      </p:sp>
    </p:spTree>
    <p:extLst>
      <p:ext uri="{BB962C8B-B14F-4D97-AF65-F5344CB8AC3E}">
        <p14:creationId xmlns:p14="http://schemas.microsoft.com/office/powerpoint/2010/main" val="2852694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45720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457200" y="1600200"/>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375689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目标代码生成</a:t>
            </a:r>
            <a:endParaRPr lang="zh-CN" altLang="en-US" dirty="0"/>
          </a:p>
        </p:txBody>
      </p:sp>
    </p:spTree>
    <p:extLst>
      <p:ext uri="{BB962C8B-B14F-4D97-AF65-F5344CB8AC3E}">
        <p14:creationId xmlns:p14="http://schemas.microsoft.com/office/powerpoint/2010/main" val="45038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目标机指令序列示例（续）</a:t>
            </a:r>
          </a:p>
        </p:txBody>
      </p:sp>
      <p:pic>
        <p:nvPicPr>
          <p:cNvPr id="13317" name="Picture 4"/>
          <p:cNvPicPr>
            <a:picLocks noGrp="1" noChangeAspect="1" noChangeArrowheads="1"/>
          </p:cNvPicPr>
          <p:nvPr>
            <p:ph idx="1"/>
          </p:nvPr>
        </p:nvPicPr>
        <p:blipFill>
          <a:blip r:embed="rId2" cstate="print"/>
          <a:srcRect/>
          <a:stretch>
            <a:fillRect/>
          </a:stretch>
        </p:blipFill>
        <p:spPr>
          <a:xfrm>
            <a:off x="557212" y="3834604"/>
            <a:ext cx="2466975" cy="333375"/>
          </a:xfrm>
        </p:spPr>
      </p:pic>
      <p:pic>
        <p:nvPicPr>
          <p:cNvPr id="13315" name="Picture 2"/>
          <p:cNvPicPr>
            <a:picLocks noChangeAspect="1" noChangeArrowheads="1"/>
          </p:cNvPicPr>
          <p:nvPr/>
        </p:nvPicPr>
        <p:blipFill>
          <a:blip r:embed="rId3" cstate="print"/>
          <a:srcRect/>
          <a:stretch>
            <a:fillRect/>
          </a:stretch>
        </p:blipFill>
        <p:spPr bwMode="auto">
          <a:xfrm>
            <a:off x="914400" y="2133600"/>
            <a:ext cx="876300" cy="342900"/>
          </a:xfrm>
          <a:prstGeom prst="rect">
            <a:avLst/>
          </a:prstGeom>
          <a:noFill/>
          <a:ln w="38100" algn="ctr">
            <a:noFill/>
            <a:miter lim="800000"/>
            <a:headEnd/>
            <a:tailEnd/>
          </a:ln>
        </p:spPr>
      </p:pic>
      <p:pic>
        <p:nvPicPr>
          <p:cNvPr id="13316" name="Picture 3"/>
          <p:cNvPicPr>
            <a:picLocks noChangeAspect="1" noChangeArrowheads="1"/>
          </p:cNvPicPr>
          <p:nvPr/>
        </p:nvPicPr>
        <p:blipFill>
          <a:blip r:embed="rId4" cstate="print"/>
          <a:srcRect/>
          <a:stretch>
            <a:fillRect/>
          </a:stretch>
        </p:blipFill>
        <p:spPr bwMode="auto">
          <a:xfrm>
            <a:off x="2209800" y="1981200"/>
            <a:ext cx="6410325" cy="847725"/>
          </a:xfrm>
          <a:prstGeom prst="rect">
            <a:avLst/>
          </a:prstGeom>
          <a:noFill/>
          <a:ln w="38100" algn="ctr">
            <a:noFill/>
            <a:miter lim="800000"/>
            <a:headEnd/>
            <a:tailEnd/>
          </a:ln>
        </p:spPr>
      </p:pic>
      <p:pic>
        <p:nvPicPr>
          <p:cNvPr id="13318" name="Picture 6"/>
          <p:cNvPicPr>
            <a:picLocks noChangeAspect="1" noChangeArrowheads="1"/>
          </p:cNvPicPr>
          <p:nvPr/>
        </p:nvPicPr>
        <p:blipFill>
          <a:blip r:embed="rId5" cstate="print"/>
          <a:srcRect/>
          <a:stretch>
            <a:fillRect/>
          </a:stretch>
        </p:blipFill>
        <p:spPr bwMode="auto">
          <a:xfrm>
            <a:off x="3159369" y="3405980"/>
            <a:ext cx="4914900" cy="1190625"/>
          </a:xfrm>
          <a:prstGeom prst="rect">
            <a:avLst/>
          </a:prstGeom>
          <a:noFill/>
          <a:ln w="38100" algn="ctr">
            <a:noFill/>
            <a:miter lim="800000"/>
            <a:headEnd/>
            <a:tailEnd/>
          </a:ln>
        </p:spPr>
      </p:pic>
    </p:spTree>
    <p:extLst>
      <p:ext uri="{BB962C8B-B14F-4D97-AF65-F5344CB8AC3E}">
        <p14:creationId xmlns:p14="http://schemas.microsoft.com/office/powerpoint/2010/main" val="427167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par>
                                <p:cTn id="8" presetID="9" presetClass="entr" presetSubtype="0" fill="hold" nodeType="withEffect">
                                  <p:stCondLst>
                                    <p:cond delay="0"/>
                                  </p:stCondLst>
                                  <p:childTnLst>
                                    <p:set>
                                      <p:cBhvr>
                                        <p:cTn id="9" dur="1" fill="hold">
                                          <p:stCondLst>
                                            <p:cond delay="0"/>
                                          </p:stCondLst>
                                        </p:cTn>
                                        <p:tgtEl>
                                          <p:spTgt spid="13318"/>
                                        </p:tgtEl>
                                        <p:attrNameLst>
                                          <p:attrName>style.visibility</p:attrName>
                                        </p:attrNameLst>
                                      </p:cBhvr>
                                      <p:to>
                                        <p:strVal val="visible"/>
                                      </p:to>
                                    </p:set>
                                    <p:animEffect transition="in" filter="dissolve">
                                      <p:cBhvr>
                                        <p:cTn id="10"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程序和指令的代价</a:t>
            </a:r>
          </a:p>
        </p:txBody>
      </p:sp>
      <p:sp>
        <p:nvSpPr>
          <p:cNvPr id="3" name="内容占位符 2"/>
          <p:cNvSpPr>
            <a:spLocks noGrp="1"/>
          </p:cNvSpPr>
          <p:nvPr>
            <p:ph idx="1"/>
          </p:nvPr>
        </p:nvSpPr>
        <p:spPr>
          <a:xfrm>
            <a:off x="628650" y="1825625"/>
            <a:ext cx="7886700" cy="4633790"/>
          </a:xfrm>
        </p:spPr>
        <p:txBody>
          <a:bodyPr>
            <a:normAutofit/>
          </a:bodyPr>
          <a:lstStyle/>
          <a:p>
            <a:r>
              <a:rPr lang="zh-CN" altLang="en-US" dirty="0" smtClean="0"/>
              <a:t>下面假设指令的代价为</a:t>
            </a:r>
            <a:r>
              <a:rPr lang="en-US" altLang="zh-CN" dirty="0" smtClean="0"/>
              <a:t>1</a:t>
            </a:r>
            <a:r>
              <a:rPr lang="zh-CN" altLang="en-US" dirty="0" smtClean="0"/>
              <a:t>加上对运算分量寻址的代价</a:t>
            </a:r>
            <a:endParaRPr lang="en-US" altLang="zh-CN" dirty="0" smtClean="0"/>
          </a:p>
          <a:p>
            <a:pPr lvl="1"/>
            <a:r>
              <a:rPr lang="zh-CN" altLang="en-US" dirty="0" smtClean="0"/>
              <a:t>寄存器寻址的附加代价为</a:t>
            </a:r>
            <a:r>
              <a:rPr lang="en-US" altLang="zh-CN" dirty="0" smtClean="0"/>
              <a:t>0</a:t>
            </a:r>
          </a:p>
          <a:p>
            <a:pPr lvl="1"/>
            <a:r>
              <a:rPr lang="zh-CN" altLang="en-US" dirty="0" smtClean="0"/>
              <a:t>涉及内存位置的寻址方式的附加代价为</a:t>
            </a:r>
            <a:r>
              <a:rPr lang="en-US" altLang="zh-CN" dirty="0" smtClean="0"/>
              <a:t>1</a:t>
            </a:r>
          </a:p>
          <a:p>
            <a:r>
              <a:rPr lang="zh-CN" altLang="en-US" dirty="0" smtClean="0"/>
              <a:t>例如：</a:t>
            </a:r>
            <a:endParaRPr lang="en-US" altLang="zh-CN" dirty="0" smtClean="0"/>
          </a:p>
          <a:p>
            <a:pPr lvl="1"/>
            <a:r>
              <a:rPr lang="en-US" altLang="zh-CN" dirty="0" smtClean="0"/>
              <a:t>LD R0, R1  </a:t>
            </a:r>
            <a:r>
              <a:rPr lang="zh-CN" altLang="en-US" dirty="0" smtClean="0"/>
              <a:t>代价为</a:t>
            </a:r>
            <a:r>
              <a:rPr lang="en-US" altLang="zh-CN" dirty="0" smtClean="0"/>
              <a:t>1</a:t>
            </a:r>
          </a:p>
          <a:p>
            <a:pPr lvl="1"/>
            <a:r>
              <a:rPr lang="en-US" altLang="zh-CN" dirty="0" smtClean="0"/>
              <a:t>LD R0, M </a:t>
            </a:r>
            <a:r>
              <a:rPr lang="zh-CN" altLang="en-US" dirty="0" smtClean="0"/>
              <a:t>代价为</a:t>
            </a:r>
            <a:r>
              <a:rPr lang="en-US" altLang="zh-CN" dirty="0" smtClean="0"/>
              <a:t>2</a:t>
            </a:r>
          </a:p>
          <a:p>
            <a:pPr lvl="1"/>
            <a:r>
              <a:rPr lang="en-US" altLang="zh-CN" dirty="0" smtClean="0"/>
              <a:t>LD R1,*100(R2) </a:t>
            </a:r>
            <a:r>
              <a:rPr lang="zh-CN" altLang="en-US" dirty="0" smtClean="0"/>
              <a:t>代价为</a:t>
            </a:r>
            <a:r>
              <a:rPr lang="en-US" altLang="zh-CN" dirty="0" smtClean="0"/>
              <a:t>2</a:t>
            </a:r>
          </a:p>
          <a:p>
            <a:r>
              <a:rPr lang="zh-CN" altLang="en-US" dirty="0" smtClean="0"/>
              <a:t>代码生成算法的目标是使程序在典型输入上运行时的指令代价总和最小</a:t>
            </a:r>
            <a:endParaRPr lang="en-US" altLang="zh-CN" dirty="0" smtClean="0"/>
          </a:p>
        </p:txBody>
      </p:sp>
    </p:spTree>
    <p:extLst>
      <p:ext uri="{BB962C8B-B14F-4D97-AF65-F5344CB8AC3E}">
        <p14:creationId xmlns:p14="http://schemas.microsoft.com/office/powerpoint/2010/main" val="3345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825625"/>
            <a:ext cx="9144000" cy="8706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代码生成怎么做？</a:t>
            </a:r>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a:t>
            </a:r>
            <a:endParaRPr lang="en-US" altLang="zh-CN" dirty="0" smtClean="0"/>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a:t>
            </a:r>
            <a:endParaRPr lang="en-US" altLang="zh-CN" dirty="0" smtClean="0"/>
          </a:p>
          <a:p>
            <a:pPr>
              <a:spcBef>
                <a:spcPts val="1800"/>
              </a:spcBef>
            </a:pPr>
            <a:r>
              <a:rPr lang="zh-CN" altLang="en-US" dirty="0"/>
              <a:t>窥孔</a:t>
            </a:r>
            <a:r>
              <a:rPr lang="zh-CN" altLang="en-US" dirty="0" smtClean="0"/>
              <a:t>优化：对目标代码进行优化</a:t>
            </a:r>
            <a:endParaRPr lang="en-US" altLang="zh-CN" dirty="0" smtClean="0"/>
          </a:p>
          <a:p>
            <a:pPr>
              <a:spcBef>
                <a:spcPts val="1800"/>
              </a:spcBef>
            </a:pPr>
            <a:r>
              <a:rPr lang="zh-CN" altLang="en-US" dirty="0"/>
              <a:t>全局寄存器分配算法：图着色</a:t>
            </a:r>
            <a:r>
              <a:rPr lang="zh-CN" altLang="en-US" dirty="0" smtClean="0"/>
              <a:t>方法</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414500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回顾程序运行时空间</a:t>
            </a:r>
            <a:r>
              <a:rPr lang="zh-CN" altLang="en-US" dirty="0"/>
              <a:t>的</a:t>
            </a:r>
            <a:r>
              <a:rPr lang="zh-CN" altLang="en-US" dirty="0" smtClean="0"/>
              <a:t>划分</a:t>
            </a:r>
            <a:endParaRPr lang="zh-CN" altLang="en-US" dirty="0"/>
          </a:p>
        </p:txBody>
      </p:sp>
      <p:pic>
        <p:nvPicPr>
          <p:cNvPr id="4" name="Picture 2"/>
          <p:cNvPicPr>
            <a:picLocks noChangeAspect="1" noChangeArrowheads="1"/>
          </p:cNvPicPr>
          <p:nvPr/>
        </p:nvPicPr>
        <p:blipFill rotWithShape="1">
          <a:blip r:embed="rId2" cstate="print"/>
          <a:srcRect l="5980" r="8970"/>
          <a:stretch/>
        </p:blipFill>
        <p:spPr bwMode="auto">
          <a:xfrm>
            <a:off x="628650" y="1690689"/>
            <a:ext cx="3544766" cy="4404485"/>
          </a:xfrm>
          <a:prstGeom prst="rect">
            <a:avLst/>
          </a:prstGeom>
          <a:noFill/>
          <a:ln w="38100" algn="ctr">
            <a:noFill/>
            <a:miter lim="800000"/>
            <a:headEnd/>
            <a:tailEnd/>
          </a:ln>
        </p:spPr>
      </p:pic>
      <p:sp>
        <p:nvSpPr>
          <p:cNvPr id="6" name="文本框 5"/>
          <p:cNvSpPr txBox="1"/>
          <p:nvPr/>
        </p:nvSpPr>
        <p:spPr>
          <a:xfrm>
            <a:off x="5790385" y="1909218"/>
            <a:ext cx="1107996" cy="369332"/>
          </a:xfrm>
          <a:prstGeom prst="rect">
            <a:avLst/>
          </a:prstGeom>
          <a:noFill/>
        </p:spPr>
        <p:txBody>
          <a:bodyPr wrap="none" rtlCol="0">
            <a:spAutoFit/>
          </a:bodyPr>
          <a:lstStyle/>
          <a:p>
            <a:r>
              <a:rPr lang="zh-CN" altLang="en-US" dirty="0" smtClean="0"/>
              <a:t>靠近栈底</a:t>
            </a:r>
            <a:endParaRPr lang="zh-CN" altLang="en-US" dirty="0"/>
          </a:p>
        </p:txBody>
      </p:sp>
      <p:sp>
        <p:nvSpPr>
          <p:cNvPr id="7" name="文本框 6"/>
          <p:cNvSpPr txBox="1"/>
          <p:nvPr/>
        </p:nvSpPr>
        <p:spPr>
          <a:xfrm>
            <a:off x="5790385" y="4951411"/>
            <a:ext cx="1107996" cy="369332"/>
          </a:xfrm>
          <a:prstGeom prst="rect">
            <a:avLst/>
          </a:prstGeom>
          <a:noFill/>
        </p:spPr>
        <p:txBody>
          <a:bodyPr wrap="none" rtlCol="0">
            <a:spAutoFit/>
          </a:bodyPr>
          <a:lstStyle/>
          <a:p>
            <a:r>
              <a:rPr lang="zh-CN" altLang="en-US" dirty="0" smtClean="0"/>
              <a:t>靠近栈顶</a:t>
            </a:r>
            <a:endParaRPr lang="zh-CN" altLang="en-US" dirty="0"/>
          </a:p>
        </p:txBody>
      </p:sp>
      <p:pic>
        <p:nvPicPr>
          <p:cNvPr id="8" name="Picture 2"/>
          <p:cNvPicPr>
            <a:picLocks noChangeAspect="1" noChangeArrowheads="1"/>
          </p:cNvPicPr>
          <p:nvPr/>
        </p:nvPicPr>
        <p:blipFill rotWithShape="1">
          <a:blip r:embed="rId3" cstate="print"/>
          <a:srcRect l="5617" t="3755" r="7565" b="1122"/>
          <a:stretch/>
        </p:blipFill>
        <p:spPr bwMode="auto">
          <a:xfrm>
            <a:off x="5431124" y="2278550"/>
            <a:ext cx="1992923" cy="2672861"/>
          </a:xfrm>
          <a:prstGeom prst="rect">
            <a:avLst/>
          </a:prstGeom>
          <a:noFill/>
          <a:ln w="38100" algn="ctr">
            <a:noFill/>
            <a:miter lim="800000"/>
            <a:headEnd/>
            <a:tailEnd/>
          </a:ln>
        </p:spPr>
      </p:pic>
    </p:spTree>
    <p:extLst>
      <p:ext uri="{BB962C8B-B14F-4D97-AF65-F5344CB8AC3E}">
        <p14:creationId xmlns:p14="http://schemas.microsoft.com/office/powerpoint/2010/main" val="217575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活动记录的栈分配</a:t>
            </a:r>
          </a:p>
        </p:txBody>
      </p:sp>
      <p:sp>
        <p:nvSpPr>
          <p:cNvPr id="3" name="内容占位符 2"/>
          <p:cNvSpPr>
            <a:spLocks noGrp="1"/>
          </p:cNvSpPr>
          <p:nvPr>
            <p:ph idx="1"/>
          </p:nvPr>
        </p:nvSpPr>
        <p:spPr/>
        <p:txBody>
          <a:bodyPr/>
          <a:lstStyle/>
          <a:p>
            <a:r>
              <a:rPr lang="zh-CN" altLang="en-US" dirty="0" smtClean="0">
                <a:solidFill>
                  <a:srgbClr val="FF0000"/>
                </a:solidFill>
              </a:rPr>
              <a:t>寄存器</a:t>
            </a:r>
            <a:r>
              <a:rPr lang="en-US" altLang="zh-CN" dirty="0" smtClean="0">
                <a:solidFill>
                  <a:srgbClr val="FF0000"/>
                </a:solidFill>
              </a:rPr>
              <a:t>SP</a:t>
            </a:r>
            <a:r>
              <a:rPr lang="zh-CN" altLang="en-US" dirty="0" smtClean="0">
                <a:solidFill>
                  <a:srgbClr val="0000FF"/>
                </a:solidFill>
              </a:rPr>
              <a:t>指向</a:t>
            </a:r>
            <a:r>
              <a:rPr lang="zh-CN" altLang="en-US" dirty="0">
                <a:solidFill>
                  <a:srgbClr val="0000FF"/>
                </a:solidFill>
              </a:rPr>
              <a:t>栈</a:t>
            </a:r>
            <a:r>
              <a:rPr lang="zh-CN" altLang="en-US" dirty="0" smtClean="0">
                <a:solidFill>
                  <a:srgbClr val="0000FF"/>
                </a:solidFill>
              </a:rPr>
              <a:t>顶的活动</a:t>
            </a:r>
            <a:r>
              <a:rPr lang="zh-CN" altLang="en-US" dirty="0">
                <a:solidFill>
                  <a:srgbClr val="0000FF"/>
                </a:solidFill>
              </a:rPr>
              <a:t>记录的开始处</a:t>
            </a:r>
            <a:endParaRPr lang="en-US" altLang="zh-CN" dirty="0" smtClean="0">
              <a:solidFill>
                <a:srgbClr val="0000FF"/>
              </a:solidFill>
            </a:endParaRPr>
          </a:p>
          <a:p>
            <a:endParaRPr lang="en-US" altLang="zh-CN" dirty="0" smtClean="0"/>
          </a:p>
          <a:p>
            <a:r>
              <a:rPr lang="zh-CN" altLang="en-US" dirty="0" smtClean="0"/>
              <a:t>第一个过程</a:t>
            </a:r>
            <a:r>
              <a:rPr lang="en-US" altLang="zh-CN" dirty="0" smtClean="0"/>
              <a:t>main</a:t>
            </a:r>
            <a:r>
              <a:rPr lang="zh-CN" altLang="en-US" dirty="0" smtClean="0"/>
              <a:t>初始化栈区</a:t>
            </a:r>
            <a:endParaRPr lang="en-US" altLang="zh-CN" dirty="0" smtClean="0"/>
          </a:p>
          <a:p>
            <a:endParaRPr lang="en-US" altLang="zh-CN" dirty="0"/>
          </a:p>
          <a:p>
            <a:endParaRPr lang="en-US" altLang="zh-CN" dirty="0" smtClean="0"/>
          </a:p>
          <a:p>
            <a:endParaRPr lang="en-US" altLang="zh-CN" dirty="0"/>
          </a:p>
          <a:p>
            <a:pPr lvl="1"/>
            <a:r>
              <a:rPr lang="en-US" altLang="zh-CN" dirty="0" smtClean="0"/>
              <a:t>HALT</a:t>
            </a:r>
            <a:r>
              <a:rPr lang="zh-CN" altLang="en-US" dirty="0" smtClean="0"/>
              <a:t>指令把控制返回给操作系统</a:t>
            </a:r>
            <a:endParaRPr lang="en-US" altLang="zh-CN" dirty="0" smtClean="0"/>
          </a:p>
        </p:txBody>
      </p:sp>
      <p:pic>
        <p:nvPicPr>
          <p:cNvPr id="17412" name="Picture 2"/>
          <p:cNvPicPr>
            <a:picLocks noChangeAspect="1" noChangeArrowheads="1"/>
          </p:cNvPicPr>
          <p:nvPr/>
        </p:nvPicPr>
        <p:blipFill>
          <a:blip r:embed="rId2" cstate="print"/>
          <a:srcRect/>
          <a:stretch>
            <a:fillRect/>
          </a:stretch>
        </p:blipFill>
        <p:spPr bwMode="auto">
          <a:xfrm>
            <a:off x="809470" y="3544583"/>
            <a:ext cx="7525060" cy="1218222"/>
          </a:xfrm>
          <a:prstGeom prst="rect">
            <a:avLst/>
          </a:prstGeom>
          <a:noFill/>
          <a:ln w="38100" algn="ctr">
            <a:noFill/>
            <a:miter lim="800000"/>
            <a:headEnd/>
            <a:tailEnd/>
          </a:ln>
        </p:spPr>
      </p:pic>
    </p:spTree>
    <p:extLst>
      <p:ext uri="{BB962C8B-B14F-4D97-AF65-F5344CB8AC3E}">
        <p14:creationId xmlns:p14="http://schemas.microsoft.com/office/powerpoint/2010/main" val="17445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dissolve">
                                      <p:cBhvr>
                                        <p:cTn id="10" dur="500"/>
                                        <p:tgtEl>
                                          <p:spTgt spid="17412"/>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a:t>活动记录的栈分配</a:t>
            </a:r>
            <a:endParaRPr lang="zh-CN" altLang="en-US" dirty="0" smtClean="0"/>
          </a:p>
        </p:txBody>
      </p:sp>
      <p:sp>
        <p:nvSpPr>
          <p:cNvPr id="3" name="内容占位符 2"/>
          <p:cNvSpPr>
            <a:spLocks noGrp="1"/>
          </p:cNvSpPr>
          <p:nvPr>
            <p:ph idx="1"/>
          </p:nvPr>
        </p:nvSpPr>
        <p:spPr>
          <a:xfrm>
            <a:off x="628650" y="1825625"/>
            <a:ext cx="8233996" cy="4915144"/>
          </a:xfrm>
        </p:spPr>
        <p:txBody>
          <a:bodyPr>
            <a:normAutofit/>
          </a:bodyPr>
          <a:lstStyle/>
          <a:p>
            <a:r>
              <a:rPr lang="zh-CN" altLang="en-US" dirty="0" smtClean="0"/>
              <a:t>过程调用时，</a:t>
            </a:r>
            <a:r>
              <a:rPr lang="en-US" altLang="zh-CN" dirty="0" smtClean="0"/>
              <a:t>caller</a:t>
            </a:r>
            <a:r>
              <a:rPr lang="zh-CN" altLang="en-US" dirty="0" smtClean="0"/>
              <a:t>增加</a:t>
            </a:r>
            <a:r>
              <a:rPr lang="en-US" altLang="zh-CN" dirty="0" smtClean="0"/>
              <a:t>SP</a:t>
            </a:r>
            <a:r>
              <a:rPr lang="zh-CN" altLang="en-US" dirty="0" smtClean="0"/>
              <a:t>的值，保存返回地址，并把控制传递给</a:t>
            </a:r>
            <a:r>
              <a:rPr lang="en-US" altLang="zh-CN" dirty="0" err="1" smtClean="0"/>
              <a:t>callee</a:t>
            </a:r>
            <a:endParaRPr lang="en-US" altLang="zh-CN" dirty="0" smtClean="0"/>
          </a:p>
          <a:p>
            <a:pPr lvl="1">
              <a:spcBef>
                <a:spcPts val="1200"/>
              </a:spcBef>
            </a:pPr>
            <a:r>
              <a:rPr lang="en-US" altLang="zh-CN" dirty="0" smtClean="0"/>
              <a:t>ADD  SP, SP, #</a:t>
            </a:r>
            <a:r>
              <a:rPr lang="en-US" altLang="zh-CN" dirty="0" err="1" smtClean="0"/>
              <a:t>caller.recordSize</a:t>
            </a:r>
            <a:r>
              <a:rPr lang="en-US" altLang="zh-CN" dirty="0" smtClean="0"/>
              <a:t> // </a:t>
            </a:r>
            <a:r>
              <a:rPr lang="zh-CN" altLang="en-US" dirty="0" smtClean="0"/>
              <a:t>增加栈指针</a:t>
            </a:r>
            <a:endParaRPr lang="en-US" altLang="zh-CN" dirty="0" smtClean="0"/>
          </a:p>
          <a:p>
            <a:pPr lvl="1">
              <a:spcBef>
                <a:spcPts val="1200"/>
              </a:spcBef>
            </a:pPr>
            <a:r>
              <a:rPr lang="en-US" altLang="zh-CN" dirty="0" smtClean="0"/>
              <a:t>ST  0(SP), #here+16   // </a:t>
            </a:r>
            <a:r>
              <a:rPr lang="zh-CN" altLang="en-US" dirty="0" smtClean="0"/>
              <a:t>保存返回地址（</a:t>
            </a:r>
            <a:r>
              <a:rPr lang="en-US" altLang="zh-CN" dirty="0" smtClean="0"/>
              <a:t>BR</a:t>
            </a:r>
            <a:r>
              <a:rPr lang="zh-CN" altLang="en-US" dirty="0" smtClean="0"/>
              <a:t>后的</a:t>
            </a:r>
            <a:r>
              <a:rPr lang="zh-CN" altLang="en-US" dirty="0"/>
              <a:t>指令地址）</a:t>
            </a:r>
            <a:endParaRPr lang="en-US" altLang="zh-CN" dirty="0" smtClean="0"/>
          </a:p>
          <a:p>
            <a:pPr lvl="1">
              <a:spcBef>
                <a:spcPts val="1200"/>
              </a:spcBef>
            </a:pPr>
            <a:r>
              <a:rPr lang="en-US" altLang="zh-CN" dirty="0" smtClean="0"/>
              <a:t>BR  </a:t>
            </a:r>
            <a:r>
              <a:rPr lang="en-US" altLang="zh-CN" dirty="0" err="1" smtClean="0"/>
              <a:t>callee.codeArea</a:t>
            </a:r>
            <a:r>
              <a:rPr lang="en-US" altLang="zh-CN" dirty="0" smtClean="0"/>
              <a:t>  // </a:t>
            </a:r>
            <a:r>
              <a:rPr lang="zh-CN" altLang="en-US" dirty="0" smtClean="0"/>
              <a:t>跳转到</a:t>
            </a:r>
            <a:r>
              <a:rPr lang="en-US" altLang="zh-CN" dirty="0" err="1" smtClean="0"/>
              <a:t>callee</a:t>
            </a:r>
            <a:r>
              <a:rPr lang="zh-CN" altLang="en-US" dirty="0" smtClean="0"/>
              <a:t>的第一条指令的地址</a:t>
            </a:r>
            <a:endParaRPr lang="en-US" altLang="zh-CN" dirty="0" smtClean="0"/>
          </a:p>
          <a:p>
            <a:pPr lvl="4"/>
            <a:endParaRPr lang="en-US" altLang="zh-CN" dirty="0" smtClean="0"/>
          </a:p>
          <a:p>
            <a:r>
              <a:rPr lang="zh-CN" altLang="en-US" dirty="0" smtClean="0"/>
              <a:t>返回时，</a:t>
            </a:r>
            <a:r>
              <a:rPr lang="en-US" altLang="zh-CN" dirty="0" err="1" smtClean="0"/>
              <a:t>callee</a:t>
            </a:r>
            <a:r>
              <a:rPr lang="zh-CN" altLang="en-US" dirty="0" smtClean="0"/>
              <a:t>把控制传递给返回地址，</a:t>
            </a:r>
            <a:r>
              <a:rPr lang="en-US" altLang="zh-CN" dirty="0" smtClean="0"/>
              <a:t>caller</a:t>
            </a:r>
            <a:r>
              <a:rPr lang="zh-CN" altLang="en-US" dirty="0"/>
              <a:t>把</a:t>
            </a:r>
            <a:r>
              <a:rPr lang="en-US" altLang="zh-CN" dirty="0"/>
              <a:t>SP</a:t>
            </a:r>
            <a:r>
              <a:rPr lang="zh-CN" altLang="en-US" dirty="0"/>
              <a:t>恢复为以前的</a:t>
            </a:r>
            <a:r>
              <a:rPr lang="zh-CN" altLang="en-US" dirty="0" smtClean="0"/>
              <a:t>值</a:t>
            </a:r>
            <a:endParaRPr lang="en-US" altLang="zh-CN" dirty="0" smtClean="0"/>
          </a:p>
          <a:p>
            <a:pPr lvl="1">
              <a:spcBef>
                <a:spcPts val="1200"/>
              </a:spcBef>
            </a:pPr>
            <a:r>
              <a:rPr lang="en-US" altLang="zh-CN" dirty="0" err="1" smtClean="0"/>
              <a:t>callee</a:t>
            </a:r>
            <a:r>
              <a:rPr lang="zh-CN" altLang="en-US" dirty="0" smtClean="0"/>
              <a:t>中：</a:t>
            </a:r>
            <a:r>
              <a:rPr lang="en-US" altLang="zh-CN" dirty="0" smtClean="0"/>
              <a:t>BR </a:t>
            </a:r>
            <a:r>
              <a:rPr lang="en-US" altLang="zh-CN" dirty="0" smtClean="0">
                <a:solidFill>
                  <a:srgbClr val="FF0000"/>
                </a:solidFill>
              </a:rPr>
              <a:t>*0(SP</a:t>
            </a:r>
            <a:r>
              <a:rPr lang="en-US" altLang="zh-CN" dirty="0">
                <a:solidFill>
                  <a:srgbClr val="FF0000"/>
                </a:solidFill>
              </a:rPr>
              <a:t>) </a:t>
            </a:r>
            <a:endParaRPr lang="en-US" altLang="zh-CN" dirty="0" smtClean="0">
              <a:solidFill>
                <a:srgbClr val="FF0000"/>
              </a:solidFill>
            </a:endParaRPr>
          </a:p>
          <a:p>
            <a:pPr lvl="1">
              <a:spcBef>
                <a:spcPts val="1200"/>
              </a:spcBef>
            </a:pPr>
            <a:r>
              <a:rPr lang="en-US" altLang="zh-CN" dirty="0" smtClean="0"/>
              <a:t>caller</a:t>
            </a:r>
            <a:r>
              <a:rPr lang="zh-CN" altLang="en-US" dirty="0"/>
              <a:t>中</a:t>
            </a:r>
            <a:r>
              <a:rPr lang="zh-CN" altLang="en-US" dirty="0" smtClean="0"/>
              <a:t>：</a:t>
            </a:r>
            <a:r>
              <a:rPr lang="en-US" altLang="zh-CN" dirty="0" smtClean="0"/>
              <a:t>SUB SP, SP, #</a:t>
            </a:r>
            <a:r>
              <a:rPr lang="en-US" altLang="zh-CN" dirty="0" err="1" smtClean="0"/>
              <a:t>caller.recordSize</a:t>
            </a:r>
            <a:r>
              <a:rPr lang="en-US" altLang="zh-CN" dirty="0" smtClean="0"/>
              <a:t> </a:t>
            </a:r>
          </a:p>
          <a:p>
            <a:pPr lvl="2"/>
            <a:endParaRPr lang="zh-CN" altLang="en-US" dirty="0"/>
          </a:p>
        </p:txBody>
      </p:sp>
    </p:spTree>
    <p:extLst>
      <p:ext uri="{BB962C8B-B14F-4D97-AF65-F5344CB8AC3E}">
        <p14:creationId xmlns:p14="http://schemas.microsoft.com/office/powerpoint/2010/main" val="20618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例子</a:t>
            </a:r>
          </a:p>
        </p:txBody>
      </p:sp>
      <p:pic>
        <p:nvPicPr>
          <p:cNvPr id="2" name="图片 1"/>
          <p:cNvPicPr>
            <a:picLocks noChangeAspect="1"/>
          </p:cNvPicPr>
          <p:nvPr/>
        </p:nvPicPr>
        <p:blipFill>
          <a:blip r:embed="rId2"/>
          <a:stretch>
            <a:fillRect/>
          </a:stretch>
        </p:blipFill>
        <p:spPr>
          <a:xfrm>
            <a:off x="54585" y="1412264"/>
            <a:ext cx="9058275" cy="5229225"/>
          </a:xfrm>
          <a:prstGeom prst="rect">
            <a:avLst/>
          </a:prstGeom>
        </p:spPr>
      </p:pic>
      <p:pic>
        <p:nvPicPr>
          <p:cNvPr id="7" name="Picture 2"/>
          <p:cNvPicPr>
            <a:picLocks noChangeAspect="1" noChangeArrowheads="1"/>
          </p:cNvPicPr>
          <p:nvPr/>
        </p:nvPicPr>
        <p:blipFill>
          <a:blip r:embed="rId3" cstate="print"/>
          <a:srcRect/>
          <a:stretch>
            <a:fillRect/>
          </a:stretch>
        </p:blipFill>
        <p:spPr bwMode="auto">
          <a:xfrm>
            <a:off x="5587877" y="365126"/>
            <a:ext cx="2619375" cy="3524250"/>
          </a:xfrm>
          <a:prstGeom prst="rect">
            <a:avLst/>
          </a:prstGeom>
          <a:noFill/>
          <a:ln w="38100" algn="ctr">
            <a:noFill/>
            <a:miter lim="800000"/>
            <a:headEnd/>
            <a:tailEnd/>
          </a:ln>
        </p:spPr>
      </p:pic>
    </p:spTree>
    <p:extLst>
      <p:ext uri="{BB962C8B-B14F-4D97-AF65-F5344CB8AC3E}">
        <p14:creationId xmlns:p14="http://schemas.microsoft.com/office/powerpoint/2010/main" val="2946909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名字的运行时刻地址</a:t>
            </a:r>
          </a:p>
        </p:txBody>
      </p:sp>
      <p:sp>
        <p:nvSpPr>
          <p:cNvPr id="20483" name="内容占位符 2"/>
          <p:cNvSpPr>
            <a:spLocks noGrp="1"/>
          </p:cNvSpPr>
          <p:nvPr>
            <p:ph idx="1"/>
          </p:nvPr>
        </p:nvSpPr>
        <p:spPr/>
        <p:txBody>
          <a:bodyPr/>
          <a:lstStyle/>
          <a:p>
            <a:r>
              <a:rPr lang="zh-CN" altLang="en-US" dirty="0" smtClean="0"/>
              <a:t>三地址语句中的名字实际上是指向符号表中该</a:t>
            </a:r>
            <a:r>
              <a:rPr lang="zh-CN" altLang="en-US" dirty="0"/>
              <a:t>名字条目的</a:t>
            </a:r>
            <a:r>
              <a:rPr lang="zh-CN" altLang="en-US" dirty="0" smtClean="0"/>
              <a:t>指针</a:t>
            </a:r>
            <a:endParaRPr lang="en-US" altLang="zh-CN" dirty="0" smtClean="0"/>
          </a:p>
          <a:p>
            <a:r>
              <a:rPr lang="zh-CN" altLang="en-US" dirty="0" smtClean="0"/>
              <a:t>考虑语句</a:t>
            </a:r>
            <a:r>
              <a:rPr lang="en-US" altLang="zh-CN" dirty="0" smtClean="0"/>
              <a:t>x = 0</a:t>
            </a:r>
            <a:r>
              <a:rPr lang="zh-CN" altLang="en-US" dirty="0" smtClean="0"/>
              <a:t>，假设</a:t>
            </a:r>
            <a:r>
              <a:rPr lang="en-US" altLang="zh-CN" dirty="0" smtClean="0"/>
              <a:t>x</a:t>
            </a:r>
            <a:r>
              <a:rPr lang="zh-CN" altLang="en-US" dirty="0" smtClean="0"/>
              <a:t>的符号表</a:t>
            </a:r>
            <a:r>
              <a:rPr lang="zh-CN" altLang="en-US" dirty="0"/>
              <a:t>条目包含了</a:t>
            </a:r>
            <a:r>
              <a:rPr lang="en-US" altLang="zh-CN" dirty="0" smtClean="0"/>
              <a:t>x</a:t>
            </a:r>
            <a:r>
              <a:rPr lang="zh-CN" altLang="en-US" dirty="0" smtClean="0"/>
              <a:t>的相对地址</a:t>
            </a:r>
            <a:r>
              <a:rPr lang="en-US" altLang="zh-CN" dirty="0" smtClean="0"/>
              <a:t>12</a:t>
            </a:r>
            <a:endParaRPr lang="en-US" altLang="zh-CN" dirty="0"/>
          </a:p>
          <a:p>
            <a:pPr lvl="1"/>
            <a:r>
              <a:rPr lang="zh-CN" altLang="en-US" dirty="0" smtClean="0"/>
              <a:t>如果</a:t>
            </a:r>
            <a:r>
              <a:rPr lang="en-US" altLang="zh-CN" dirty="0" smtClean="0"/>
              <a:t>x</a:t>
            </a:r>
            <a:r>
              <a:rPr lang="zh-CN" altLang="en-US" dirty="0" smtClean="0"/>
              <a:t>分配在静态区，且静态区开始位置为</a:t>
            </a:r>
            <a:r>
              <a:rPr lang="en-US" altLang="zh-CN" dirty="0" smtClean="0"/>
              <a:t>static</a:t>
            </a:r>
            <a:r>
              <a:rPr lang="zh-CN" altLang="en-US" dirty="0" smtClean="0"/>
              <a:t>，那么</a:t>
            </a:r>
            <a:r>
              <a:rPr lang="en-US" altLang="zh-CN" dirty="0" smtClean="0"/>
              <a:t>x</a:t>
            </a:r>
            <a:r>
              <a:rPr lang="zh-CN" altLang="en-US" dirty="0" smtClean="0"/>
              <a:t>的实际运行时刻地址是</a:t>
            </a:r>
            <a:r>
              <a:rPr lang="en-US" altLang="zh-CN" dirty="0" smtClean="0"/>
              <a:t>static+12</a:t>
            </a:r>
            <a:endParaRPr lang="en-US" altLang="zh-CN" dirty="0"/>
          </a:p>
          <a:p>
            <a:pPr lvl="2"/>
            <a:r>
              <a:rPr lang="en-US" altLang="zh-CN" dirty="0" smtClean="0"/>
              <a:t>ST 112, #0  // static = 100</a:t>
            </a:r>
          </a:p>
          <a:p>
            <a:pPr lvl="1"/>
            <a:r>
              <a:rPr lang="zh-CN" altLang="en-US" dirty="0" smtClean="0"/>
              <a:t>如果</a:t>
            </a:r>
            <a:r>
              <a:rPr lang="en-US" altLang="zh-CN" dirty="0" smtClean="0"/>
              <a:t>x</a:t>
            </a:r>
            <a:r>
              <a:rPr lang="zh-CN" altLang="en-US" dirty="0" smtClean="0"/>
              <a:t>分配在栈区，</a:t>
            </a:r>
            <a:endParaRPr lang="en-US" altLang="zh-CN" dirty="0"/>
          </a:p>
          <a:p>
            <a:pPr lvl="2"/>
            <a:r>
              <a:rPr lang="en-US" altLang="zh-CN" dirty="0" smtClean="0"/>
              <a:t>ST 12(SP), </a:t>
            </a:r>
            <a:r>
              <a:rPr lang="en-US" altLang="zh-CN" dirty="0"/>
              <a:t>#0 </a:t>
            </a:r>
          </a:p>
          <a:p>
            <a:pPr lvl="1"/>
            <a:endParaRPr lang="zh-CN" altLang="en-US" dirty="0" smtClean="0"/>
          </a:p>
        </p:txBody>
      </p:sp>
    </p:spTree>
    <p:extLst>
      <p:ext uri="{BB962C8B-B14F-4D97-AF65-F5344CB8AC3E}">
        <p14:creationId xmlns:p14="http://schemas.microsoft.com/office/powerpoint/2010/main" val="78363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dissolv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dissolve">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dissolve">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dissolve">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dissolve">
                                      <p:cBhvr>
                                        <p:cTn id="2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763471"/>
            <a:ext cx="9144000" cy="48382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代码生成怎么做？</a:t>
            </a:r>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a:t>
            </a:r>
            <a:endParaRPr lang="en-US" altLang="zh-CN" dirty="0" smtClean="0"/>
          </a:p>
          <a:p>
            <a:pPr>
              <a:spcBef>
                <a:spcPts val="1800"/>
              </a:spcBef>
            </a:pPr>
            <a:r>
              <a:rPr lang="zh-CN" altLang="en-US" dirty="0"/>
              <a:t>窥孔</a:t>
            </a:r>
            <a:r>
              <a:rPr lang="zh-CN" altLang="en-US" dirty="0" smtClean="0"/>
              <a:t>优化：对目标代码进行优化</a:t>
            </a:r>
            <a:endParaRPr lang="en-US" altLang="zh-CN" dirty="0" smtClean="0"/>
          </a:p>
          <a:p>
            <a:pPr>
              <a:spcBef>
                <a:spcPts val="1800"/>
              </a:spcBef>
            </a:pPr>
            <a:r>
              <a:rPr lang="zh-CN" altLang="en-US" dirty="0"/>
              <a:t>全局寄存器分配算法：图着色</a:t>
            </a:r>
            <a:r>
              <a:rPr lang="zh-CN" altLang="en-US" dirty="0" smtClean="0"/>
              <a:t>方法</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3873846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基本块和流图</a:t>
            </a:r>
          </a:p>
        </p:txBody>
      </p:sp>
      <p:sp>
        <p:nvSpPr>
          <p:cNvPr id="21507" name="内容占位符 2"/>
          <p:cNvSpPr>
            <a:spLocks noGrp="1"/>
          </p:cNvSpPr>
          <p:nvPr>
            <p:ph idx="1"/>
          </p:nvPr>
        </p:nvSpPr>
        <p:spPr/>
        <p:txBody>
          <a:bodyPr/>
          <a:lstStyle/>
          <a:p>
            <a:r>
              <a:rPr lang="zh-CN" altLang="en-US" dirty="0" smtClean="0"/>
              <a:t>为了更好的分配寄存器和完成指令选择，按照如下方法组织中间代码：</a:t>
            </a:r>
            <a:endParaRPr lang="en-US" altLang="zh-CN" dirty="0" smtClean="0"/>
          </a:p>
          <a:p>
            <a:pPr lvl="1">
              <a:spcBef>
                <a:spcPts val="1200"/>
              </a:spcBef>
            </a:pPr>
            <a:r>
              <a:rPr lang="zh-CN" altLang="en-US" dirty="0" smtClean="0"/>
              <a:t>把中间代码划为基本块。</a:t>
            </a:r>
            <a:r>
              <a:rPr lang="zh-CN" altLang="en-US" dirty="0" smtClean="0">
                <a:solidFill>
                  <a:srgbClr val="0000FF"/>
                </a:solidFill>
              </a:rPr>
              <a:t>每个基本块是满足下列条件的最大的连续三地址指令序列：</a:t>
            </a:r>
            <a:endParaRPr lang="en-US" altLang="zh-CN" dirty="0" smtClean="0">
              <a:solidFill>
                <a:srgbClr val="0000FF"/>
              </a:solidFill>
            </a:endParaRPr>
          </a:p>
          <a:p>
            <a:pPr lvl="2">
              <a:spcBef>
                <a:spcPts val="1200"/>
              </a:spcBef>
            </a:pPr>
            <a:r>
              <a:rPr lang="zh-CN" altLang="en-US" dirty="0" smtClean="0"/>
              <a:t>控制流只能从基本块中的</a:t>
            </a:r>
            <a:r>
              <a:rPr lang="zh-CN" altLang="en-US" dirty="0" smtClean="0">
                <a:solidFill>
                  <a:srgbClr val="FF0000"/>
                </a:solidFill>
              </a:rPr>
              <a:t>第一条</a:t>
            </a:r>
            <a:r>
              <a:rPr lang="zh-CN" altLang="en-US" dirty="0" smtClean="0"/>
              <a:t>指令进入该块。没有跳转到基本块中间的转移指令</a:t>
            </a:r>
            <a:endParaRPr lang="en-US" altLang="zh-CN" dirty="0" smtClean="0"/>
          </a:p>
          <a:p>
            <a:pPr lvl="2">
              <a:spcBef>
                <a:spcPts val="1200"/>
              </a:spcBef>
            </a:pPr>
            <a:r>
              <a:rPr lang="zh-CN" altLang="en-US" dirty="0" smtClean="0"/>
              <a:t>除了基本块的最后一个指令，</a:t>
            </a:r>
            <a:r>
              <a:rPr lang="zh-CN" altLang="en-US" dirty="0"/>
              <a:t>控制流不会跳转或停止</a:t>
            </a:r>
            <a:endParaRPr lang="en-US" altLang="zh-CN" dirty="0" smtClean="0"/>
          </a:p>
          <a:p>
            <a:pPr lvl="1">
              <a:spcBef>
                <a:spcPts val="1200"/>
              </a:spcBef>
            </a:pPr>
            <a:r>
              <a:rPr lang="zh-CN" altLang="en-US" dirty="0" smtClean="0">
                <a:solidFill>
                  <a:srgbClr val="0000FF"/>
                </a:solidFill>
              </a:rPr>
              <a:t>流图</a:t>
            </a:r>
            <a:r>
              <a:rPr lang="zh-CN" altLang="en-US" dirty="0" smtClean="0"/>
              <a:t>中的</a:t>
            </a:r>
            <a:r>
              <a:rPr lang="zh-CN" altLang="en-US" dirty="0"/>
              <a:t>结点是基本</a:t>
            </a:r>
            <a:r>
              <a:rPr lang="zh-CN" altLang="en-US" dirty="0" smtClean="0"/>
              <a:t>块，流图的边指明了哪些基本块可能紧随一个基本块之后运行</a:t>
            </a:r>
            <a:endParaRPr lang="en-US" altLang="zh-CN" dirty="0" smtClean="0"/>
          </a:p>
          <a:p>
            <a:pPr lvl="2">
              <a:spcBef>
                <a:spcPts val="1200"/>
              </a:spcBef>
            </a:pPr>
            <a:r>
              <a:rPr lang="zh-CN" altLang="en-US" dirty="0"/>
              <a:t>流</a:t>
            </a:r>
            <a:r>
              <a:rPr lang="zh-CN" altLang="en-US" dirty="0" smtClean="0"/>
              <a:t>图可以作为优化的基础</a:t>
            </a:r>
          </a:p>
        </p:txBody>
      </p:sp>
    </p:spTree>
    <p:extLst>
      <p:ext uri="{BB962C8B-B14F-4D97-AF65-F5344CB8AC3E}">
        <p14:creationId xmlns:p14="http://schemas.microsoft.com/office/powerpoint/2010/main" val="46537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dissolve">
                                      <p:cBhvr>
                                        <p:cTn id="7" dur="500"/>
                                        <p:tgtEl>
                                          <p:spTgt spid="21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dissolve">
                                      <p:cBhvr>
                                        <p:cTn id="12" dur="500"/>
                                        <p:tgtEl>
                                          <p:spTgt spid="215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dissolve">
                                      <p:cBhvr>
                                        <p:cTn id="17" dur="500"/>
                                        <p:tgtEl>
                                          <p:spTgt spid="215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dissolve">
                                      <p:cBhvr>
                                        <p:cTn id="22" dur="500"/>
                                        <p:tgtEl>
                                          <p:spTgt spid="215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dissolve">
                                      <p:cBhvr>
                                        <p:cTn id="27"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代码生成器</a:t>
            </a:r>
            <a:endParaRPr lang="zh-CN" altLang="en-US" dirty="0"/>
          </a:p>
        </p:txBody>
      </p:sp>
      <p:sp>
        <p:nvSpPr>
          <p:cNvPr id="3" name="内容占位符 2"/>
          <p:cNvSpPr>
            <a:spLocks noGrp="1"/>
          </p:cNvSpPr>
          <p:nvPr>
            <p:ph idx="1"/>
          </p:nvPr>
        </p:nvSpPr>
        <p:spPr/>
        <p:txBody>
          <a:bodyPr/>
          <a:lstStyle/>
          <a:p>
            <a:r>
              <a:rPr lang="zh-CN" altLang="en-US" dirty="0"/>
              <a:t>根据中间表示</a:t>
            </a:r>
            <a:r>
              <a:rPr lang="en-US" altLang="zh-CN" dirty="0"/>
              <a:t>(IR</a:t>
            </a:r>
            <a:r>
              <a:rPr lang="en-US" altLang="zh-CN" dirty="0" smtClean="0"/>
              <a:t>)</a:t>
            </a:r>
            <a:r>
              <a:rPr lang="zh-CN" altLang="en-US" dirty="0" smtClean="0"/>
              <a:t>生成</a:t>
            </a:r>
            <a:r>
              <a:rPr lang="zh-CN" altLang="en-US" dirty="0"/>
              <a:t>代码</a:t>
            </a:r>
          </a:p>
          <a:p>
            <a:r>
              <a:rPr lang="zh-CN" altLang="en-US" dirty="0" smtClean="0"/>
              <a:t>代码生成器</a:t>
            </a:r>
            <a:r>
              <a:rPr lang="zh-CN" altLang="en-US" dirty="0"/>
              <a:t>的三个任务</a:t>
            </a:r>
          </a:p>
          <a:p>
            <a:pPr lvl="1"/>
            <a:r>
              <a:rPr lang="zh-CN" altLang="en-US" dirty="0" smtClean="0"/>
              <a:t>指令</a:t>
            </a:r>
            <a:r>
              <a:rPr lang="zh-CN" altLang="en-US" dirty="0"/>
              <a:t>选择：选择适当的指令实现</a:t>
            </a:r>
            <a:r>
              <a:rPr lang="en-US" altLang="zh-CN" dirty="0"/>
              <a:t>IR</a:t>
            </a:r>
            <a:r>
              <a:rPr lang="zh-CN" altLang="en-US" dirty="0"/>
              <a:t>语句</a:t>
            </a:r>
          </a:p>
          <a:p>
            <a:pPr lvl="1"/>
            <a:r>
              <a:rPr lang="zh-CN" altLang="en-US" dirty="0" smtClean="0"/>
              <a:t>寄存器</a:t>
            </a:r>
            <a:r>
              <a:rPr lang="zh-CN" altLang="en-US" dirty="0"/>
              <a:t>分配和指派：把哪个值放</a:t>
            </a:r>
            <a:r>
              <a:rPr lang="zh-CN" altLang="en-US" dirty="0" smtClean="0"/>
              <a:t>在哪个寄存器</a:t>
            </a:r>
            <a:r>
              <a:rPr lang="zh-CN" altLang="en-US" dirty="0"/>
              <a:t>中</a:t>
            </a:r>
          </a:p>
          <a:p>
            <a:pPr lvl="1"/>
            <a:r>
              <a:rPr lang="zh-CN" altLang="en-US" dirty="0" smtClean="0"/>
              <a:t>指令</a:t>
            </a:r>
            <a:r>
              <a:rPr lang="zh-CN" altLang="en-US" dirty="0"/>
              <a:t>排序：按照什么顺序安排指令</a:t>
            </a:r>
            <a:r>
              <a:rPr lang="zh-CN" altLang="en-US" dirty="0" smtClean="0"/>
              <a:t>执行</a:t>
            </a:r>
            <a:endParaRPr lang="en-US" altLang="zh-CN" dirty="0" smtClean="0"/>
          </a:p>
          <a:p>
            <a:r>
              <a:rPr lang="zh-CN" altLang="en-US" dirty="0" smtClean="0"/>
              <a:t>生成的目标程序应满足：保持源程序语义、高效</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619949" y="4952022"/>
            <a:ext cx="7895401" cy="1477108"/>
          </a:xfrm>
          <a:prstGeom prst="rect">
            <a:avLst/>
          </a:prstGeom>
          <a:noFill/>
          <a:ln w="38100" algn="ctr">
            <a:noFill/>
            <a:miter lim="800000"/>
            <a:headEnd/>
            <a:tailEnd/>
          </a:ln>
        </p:spPr>
      </p:pic>
    </p:spTree>
    <p:extLst>
      <p:ext uri="{BB962C8B-B14F-4D97-AF65-F5344CB8AC3E}">
        <p14:creationId xmlns:p14="http://schemas.microsoft.com/office/powerpoint/2010/main" val="6215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划分基本</a:t>
            </a:r>
            <a:r>
              <a:rPr lang="zh-CN" altLang="en-US" dirty="0" smtClean="0"/>
              <a:t>块的算法</a:t>
            </a:r>
          </a:p>
        </p:txBody>
      </p:sp>
      <p:sp>
        <p:nvSpPr>
          <p:cNvPr id="3" name="内容占位符 2"/>
          <p:cNvSpPr>
            <a:spLocks noGrp="1"/>
          </p:cNvSpPr>
          <p:nvPr>
            <p:ph idx="1"/>
          </p:nvPr>
        </p:nvSpPr>
        <p:spPr>
          <a:xfrm>
            <a:off x="628649" y="1825625"/>
            <a:ext cx="8022981" cy="4351338"/>
          </a:xfrm>
        </p:spPr>
        <p:txBody>
          <a:bodyPr>
            <a:normAutofit/>
          </a:bodyPr>
          <a:lstStyle/>
          <a:p>
            <a:r>
              <a:rPr lang="zh-CN" altLang="en-US" dirty="0" smtClean="0"/>
              <a:t>输入：一个三地址指令序列</a:t>
            </a:r>
            <a:endParaRPr lang="en-US" altLang="zh-CN" dirty="0" smtClean="0"/>
          </a:p>
          <a:p>
            <a:r>
              <a:rPr lang="zh-CN" altLang="en-US" dirty="0" smtClean="0"/>
              <a:t>输出：输入序列对应的一个基本块列表，其中每个指令恰好被分配给一个基本块</a:t>
            </a:r>
            <a:endParaRPr lang="en-US" altLang="zh-CN" dirty="0" smtClean="0"/>
          </a:p>
          <a:p>
            <a:r>
              <a:rPr lang="zh-CN" altLang="en-US" dirty="0" smtClean="0"/>
              <a:t>方法：</a:t>
            </a:r>
            <a:endParaRPr lang="en-US" altLang="zh-CN" dirty="0" smtClean="0"/>
          </a:p>
          <a:p>
            <a:pPr lvl="1"/>
            <a:r>
              <a:rPr lang="zh-CN" altLang="en-US" dirty="0" smtClean="0"/>
              <a:t>确定基本块的</a:t>
            </a:r>
            <a:r>
              <a:rPr lang="zh-CN" altLang="en-US" dirty="0" smtClean="0">
                <a:solidFill>
                  <a:srgbClr val="0000FF"/>
                </a:solidFill>
              </a:rPr>
              <a:t>首指令</a:t>
            </a:r>
            <a:endParaRPr lang="en-US" altLang="zh-CN" dirty="0" smtClean="0">
              <a:solidFill>
                <a:srgbClr val="0000FF"/>
              </a:solidFill>
            </a:endParaRPr>
          </a:p>
          <a:p>
            <a:pPr lvl="2"/>
            <a:r>
              <a:rPr lang="zh-CN" altLang="en-US" dirty="0" smtClean="0"/>
              <a:t>中间代码的第一个三地址指令是一个首指令</a:t>
            </a:r>
            <a:endParaRPr lang="en-US" altLang="zh-CN" dirty="0" smtClean="0"/>
          </a:p>
          <a:p>
            <a:pPr lvl="2"/>
            <a:r>
              <a:rPr lang="zh-CN" altLang="en-US" dirty="0" smtClean="0"/>
              <a:t>任意一个条件或无条件转移指令的目标指令是一个首指令</a:t>
            </a:r>
            <a:endParaRPr lang="en-US" altLang="zh-CN" dirty="0" smtClean="0"/>
          </a:p>
          <a:p>
            <a:pPr lvl="2"/>
            <a:r>
              <a:rPr lang="zh-CN" altLang="en-US" dirty="0" smtClean="0"/>
              <a:t>紧跟在一个条件或无条件转移指令之后的指令是一个首指令</a:t>
            </a:r>
            <a:endParaRPr lang="en-US" altLang="zh-CN" dirty="0" smtClean="0"/>
          </a:p>
          <a:p>
            <a:pPr lvl="1"/>
            <a:r>
              <a:rPr lang="zh-CN" altLang="en-US" dirty="0"/>
              <a:t>每个首指令对应一个基本块</a:t>
            </a:r>
            <a:endParaRPr lang="en-US" altLang="zh-CN" dirty="0" smtClean="0"/>
          </a:p>
          <a:p>
            <a:pPr lvl="2"/>
            <a:r>
              <a:rPr lang="zh-CN" altLang="en-US" dirty="0" smtClean="0"/>
              <a:t>从它自己开始，直到下一个首</a:t>
            </a:r>
            <a:r>
              <a:rPr lang="zh-CN" altLang="en-US" dirty="0"/>
              <a:t>指令（不含）或者</a:t>
            </a:r>
            <a:r>
              <a:rPr lang="zh-CN" altLang="en-US" dirty="0" smtClean="0"/>
              <a:t>结尾指令之间的所有指令</a:t>
            </a:r>
            <a:endParaRPr lang="zh-CN" altLang="en-US" dirty="0"/>
          </a:p>
        </p:txBody>
      </p:sp>
    </p:spTree>
    <p:extLst>
      <p:ext uri="{BB962C8B-B14F-4D97-AF65-F5344CB8AC3E}">
        <p14:creationId xmlns:p14="http://schemas.microsoft.com/office/powerpoint/2010/main" val="10393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划分示例</a:t>
            </a:r>
          </a:p>
        </p:txBody>
      </p:sp>
      <p:sp>
        <p:nvSpPr>
          <p:cNvPr id="5" name="内容占位符 4"/>
          <p:cNvSpPr>
            <a:spLocks noGrp="1"/>
          </p:cNvSpPr>
          <p:nvPr>
            <p:ph idx="1"/>
          </p:nvPr>
        </p:nvSpPr>
        <p:spPr>
          <a:xfrm>
            <a:off x="628650" y="1825625"/>
            <a:ext cx="4042263" cy="4351338"/>
          </a:xfrm>
        </p:spPr>
        <p:txBody>
          <a:bodyPr>
            <a:normAutofit/>
          </a:bodyPr>
          <a:lstStyle/>
          <a:p>
            <a:r>
              <a:rPr lang="zh-CN" altLang="en-US" dirty="0"/>
              <a:t>第一个指令</a:t>
            </a:r>
          </a:p>
          <a:p>
            <a:pPr lvl="1"/>
            <a:r>
              <a:rPr lang="en-US" altLang="zh-CN" dirty="0" smtClean="0"/>
              <a:t>1</a:t>
            </a:r>
            <a:endParaRPr lang="en-US" altLang="zh-CN" dirty="0"/>
          </a:p>
          <a:p>
            <a:r>
              <a:rPr lang="zh-CN" altLang="en-US" dirty="0" smtClean="0"/>
              <a:t>跳</a:t>
            </a:r>
            <a:r>
              <a:rPr lang="zh-CN" altLang="en-US" dirty="0"/>
              <a:t>转</a:t>
            </a:r>
            <a:r>
              <a:rPr lang="zh-CN" altLang="en-US" dirty="0" smtClean="0"/>
              <a:t>指令的目标</a:t>
            </a:r>
            <a:endParaRPr lang="en-US" altLang="zh-CN" dirty="0" smtClean="0"/>
          </a:p>
          <a:p>
            <a:pPr lvl="1"/>
            <a:r>
              <a:rPr lang="en-US" altLang="zh-CN" dirty="0" smtClean="0"/>
              <a:t>3</a:t>
            </a:r>
            <a:r>
              <a:rPr lang="en-US" altLang="zh-CN" dirty="0"/>
              <a:t>, 2, 13</a:t>
            </a:r>
          </a:p>
          <a:p>
            <a:r>
              <a:rPr lang="zh-CN" altLang="en-US" dirty="0" smtClean="0"/>
              <a:t>跳</a:t>
            </a:r>
            <a:r>
              <a:rPr lang="zh-CN" altLang="en-US" dirty="0"/>
              <a:t>转</a:t>
            </a:r>
            <a:r>
              <a:rPr lang="zh-CN" altLang="en-US" dirty="0" smtClean="0"/>
              <a:t>指令的</a:t>
            </a:r>
            <a:r>
              <a:rPr lang="zh-CN" altLang="en-US" dirty="0"/>
              <a:t>下一</a:t>
            </a:r>
            <a:r>
              <a:rPr lang="zh-CN" altLang="en-US" dirty="0" smtClean="0"/>
              <a:t>条</a:t>
            </a:r>
            <a:endParaRPr lang="en-US" altLang="zh-CN" dirty="0" smtClean="0"/>
          </a:p>
          <a:p>
            <a:pPr lvl="1"/>
            <a:r>
              <a:rPr lang="en-US" altLang="zh-CN" dirty="0" smtClean="0"/>
              <a:t>10</a:t>
            </a:r>
            <a:r>
              <a:rPr lang="en-US" altLang="zh-CN" dirty="0"/>
              <a:t>, 12</a:t>
            </a:r>
          </a:p>
          <a:p>
            <a:r>
              <a:rPr lang="zh-CN" altLang="en-US" dirty="0" smtClean="0"/>
              <a:t>基本</a:t>
            </a:r>
            <a:r>
              <a:rPr lang="zh-CN" altLang="en-US" dirty="0"/>
              <a:t>块</a:t>
            </a:r>
          </a:p>
          <a:p>
            <a:pPr lvl="1"/>
            <a:r>
              <a:rPr lang="en-US" altLang="zh-CN" dirty="0" smtClean="0"/>
              <a:t>1-1</a:t>
            </a:r>
            <a:r>
              <a:rPr lang="en-US" altLang="zh-CN" dirty="0"/>
              <a:t>, </a:t>
            </a:r>
            <a:r>
              <a:rPr lang="en-US" altLang="zh-CN" dirty="0" smtClean="0"/>
              <a:t>2-2</a:t>
            </a:r>
            <a:r>
              <a:rPr lang="en-US" altLang="zh-CN" dirty="0"/>
              <a:t>, </a:t>
            </a:r>
            <a:r>
              <a:rPr lang="en-US" altLang="zh-CN" dirty="0" smtClean="0"/>
              <a:t>3-9</a:t>
            </a:r>
            <a:r>
              <a:rPr lang="en-US" altLang="zh-CN" dirty="0"/>
              <a:t>, </a:t>
            </a:r>
            <a:r>
              <a:rPr lang="en-US" altLang="zh-CN" dirty="0" smtClean="0"/>
              <a:t>10-11</a:t>
            </a:r>
            <a:r>
              <a:rPr lang="en-US" altLang="zh-CN" dirty="0"/>
              <a:t>, </a:t>
            </a:r>
            <a:r>
              <a:rPr lang="en-US" altLang="zh-CN" dirty="0" smtClean="0"/>
              <a:t>12-12</a:t>
            </a:r>
            <a:r>
              <a:rPr lang="en-US" altLang="zh-CN" dirty="0"/>
              <a:t>, 13-17</a:t>
            </a:r>
            <a:endParaRPr lang="zh-CN" altLang="en-US" dirty="0"/>
          </a:p>
        </p:txBody>
      </p:sp>
      <p:pic>
        <p:nvPicPr>
          <p:cNvPr id="23557" name="Picture 3"/>
          <p:cNvPicPr>
            <a:picLocks noChangeAspect="1" noChangeArrowheads="1"/>
          </p:cNvPicPr>
          <p:nvPr/>
        </p:nvPicPr>
        <p:blipFill>
          <a:blip r:embed="rId2" cstate="print"/>
          <a:srcRect/>
          <a:stretch>
            <a:fillRect/>
          </a:stretch>
        </p:blipFill>
        <p:spPr bwMode="auto">
          <a:xfrm>
            <a:off x="4670913" y="1027907"/>
            <a:ext cx="3844437" cy="5647827"/>
          </a:xfrm>
          <a:prstGeom prst="rect">
            <a:avLst/>
          </a:prstGeom>
          <a:noFill/>
          <a:ln w="38100" algn="ctr">
            <a:noFill/>
            <a:miter lim="800000"/>
            <a:headEnd/>
            <a:tailEnd/>
          </a:ln>
        </p:spPr>
      </p:pic>
    </p:spTree>
    <p:extLst>
      <p:ext uri="{BB962C8B-B14F-4D97-AF65-F5344CB8AC3E}">
        <p14:creationId xmlns:p14="http://schemas.microsoft.com/office/powerpoint/2010/main" val="4323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ssolv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基本块内的后续使用信息</a:t>
            </a:r>
          </a:p>
        </p:txBody>
      </p:sp>
      <p:sp>
        <p:nvSpPr>
          <p:cNvPr id="24579" name="内容占位符 2"/>
          <p:cNvSpPr>
            <a:spLocks noGrp="1"/>
          </p:cNvSpPr>
          <p:nvPr>
            <p:ph idx="1"/>
          </p:nvPr>
        </p:nvSpPr>
        <p:spPr/>
        <p:txBody>
          <a:bodyPr>
            <a:normAutofit/>
          </a:bodyPr>
          <a:lstStyle/>
          <a:p>
            <a:pPr>
              <a:lnSpc>
                <a:spcPct val="100000"/>
              </a:lnSpc>
              <a:spcBef>
                <a:spcPts val="600"/>
              </a:spcBef>
            </a:pPr>
            <a:r>
              <a:rPr lang="zh-CN" altLang="en-US" dirty="0" smtClean="0"/>
              <a:t>变量值的使用</a:t>
            </a:r>
          </a:p>
          <a:p>
            <a:pPr lvl="1">
              <a:lnSpc>
                <a:spcPct val="100000"/>
              </a:lnSpc>
              <a:spcBef>
                <a:spcPts val="600"/>
              </a:spcBef>
            </a:pPr>
            <a:r>
              <a:rPr lang="zh-CN" altLang="en-US" dirty="0" smtClean="0"/>
              <a:t>三地址语句</a:t>
            </a:r>
            <a:r>
              <a:rPr lang="en-US" altLang="zh-CN" dirty="0" err="1" smtClean="0"/>
              <a:t>i</a:t>
            </a:r>
            <a:r>
              <a:rPr lang="zh-CN" altLang="en-US" dirty="0" smtClean="0"/>
              <a:t>向变量</a:t>
            </a:r>
            <a:r>
              <a:rPr lang="en-US" altLang="zh-CN" dirty="0" smtClean="0"/>
              <a:t>x</a:t>
            </a:r>
            <a:r>
              <a:rPr lang="zh-CN" altLang="en-US" dirty="0" smtClean="0"/>
              <a:t>赋值，如果另一个语句</a:t>
            </a:r>
            <a:r>
              <a:rPr lang="en-US" altLang="zh-CN" dirty="0" smtClean="0"/>
              <a:t>j</a:t>
            </a:r>
            <a:r>
              <a:rPr lang="zh-CN" altLang="en-US" dirty="0" smtClean="0"/>
              <a:t>的运算分量为</a:t>
            </a:r>
            <a:r>
              <a:rPr lang="en-US" altLang="zh-CN" dirty="0" smtClean="0"/>
              <a:t>x</a:t>
            </a:r>
            <a:r>
              <a:rPr lang="zh-CN" altLang="en-US" dirty="0" smtClean="0"/>
              <a:t>，且从</a:t>
            </a:r>
            <a:r>
              <a:rPr lang="en-US" altLang="zh-CN" dirty="0" err="1" smtClean="0"/>
              <a:t>i</a:t>
            </a:r>
            <a:r>
              <a:rPr lang="zh-CN" altLang="en-US" dirty="0" smtClean="0"/>
              <a:t>开始有一条路径到达</a:t>
            </a:r>
            <a:r>
              <a:rPr lang="en-US" altLang="zh-CN" dirty="0" smtClean="0"/>
              <a:t>j</a:t>
            </a:r>
            <a:r>
              <a:rPr lang="zh-CN" altLang="en-US" dirty="0" smtClean="0"/>
              <a:t>，且路径上没有对</a:t>
            </a:r>
            <a:r>
              <a:rPr lang="en-US" altLang="zh-CN" dirty="0" smtClean="0"/>
              <a:t>x</a:t>
            </a:r>
            <a:r>
              <a:rPr lang="zh-CN" altLang="en-US" dirty="0" smtClean="0"/>
              <a:t>赋值，那么</a:t>
            </a:r>
            <a:r>
              <a:rPr lang="en-US" altLang="zh-CN" dirty="0" smtClean="0"/>
              <a:t>j</a:t>
            </a:r>
            <a:r>
              <a:rPr lang="zh-CN" altLang="en-US" dirty="0" smtClean="0"/>
              <a:t>就</a:t>
            </a:r>
            <a:r>
              <a:rPr lang="zh-CN" altLang="en-US" dirty="0" smtClean="0">
                <a:solidFill>
                  <a:srgbClr val="FF0000"/>
                </a:solidFill>
              </a:rPr>
              <a:t>使用</a:t>
            </a:r>
            <a:r>
              <a:rPr lang="zh-CN" altLang="en-US" dirty="0" smtClean="0"/>
              <a:t>了</a:t>
            </a:r>
            <a:r>
              <a:rPr lang="en-US" altLang="zh-CN" dirty="0" err="1" smtClean="0"/>
              <a:t>i</a:t>
            </a:r>
            <a:r>
              <a:rPr lang="zh-CN" altLang="en-US" dirty="0" smtClean="0"/>
              <a:t>处计算得到的</a:t>
            </a:r>
            <a:r>
              <a:rPr lang="en-US" altLang="zh-CN" dirty="0" smtClean="0"/>
              <a:t>x</a:t>
            </a:r>
            <a:r>
              <a:rPr lang="zh-CN" altLang="en-US" dirty="0" smtClean="0"/>
              <a:t>的值</a:t>
            </a:r>
          </a:p>
          <a:p>
            <a:pPr lvl="1">
              <a:lnSpc>
                <a:spcPct val="100000"/>
              </a:lnSpc>
              <a:spcBef>
                <a:spcPts val="600"/>
              </a:spcBef>
            </a:pPr>
            <a:r>
              <a:rPr lang="zh-CN" altLang="en-US" dirty="0" smtClean="0"/>
              <a:t>此时我们说</a:t>
            </a:r>
            <a:r>
              <a:rPr lang="zh-CN" altLang="en-US" dirty="0" smtClean="0">
                <a:solidFill>
                  <a:srgbClr val="FF0000"/>
                </a:solidFill>
              </a:rPr>
              <a:t>变量</a:t>
            </a:r>
            <a:r>
              <a:rPr lang="en-US" altLang="zh-CN" dirty="0" smtClean="0">
                <a:solidFill>
                  <a:srgbClr val="FF0000"/>
                </a:solidFill>
              </a:rPr>
              <a:t>x</a:t>
            </a:r>
            <a:r>
              <a:rPr lang="zh-CN" altLang="en-US" dirty="0" smtClean="0">
                <a:solidFill>
                  <a:srgbClr val="FF0000"/>
                </a:solidFill>
              </a:rPr>
              <a:t>在语句</a:t>
            </a:r>
            <a:r>
              <a:rPr lang="en-US" altLang="zh-CN" dirty="0" err="1" smtClean="0">
                <a:solidFill>
                  <a:srgbClr val="FF0000"/>
                </a:solidFill>
              </a:rPr>
              <a:t>i</a:t>
            </a:r>
            <a:r>
              <a:rPr lang="zh-CN" altLang="en-US" dirty="0" smtClean="0">
                <a:solidFill>
                  <a:srgbClr val="FF0000"/>
                </a:solidFill>
              </a:rPr>
              <a:t>处活跃</a:t>
            </a:r>
            <a:endParaRPr lang="en-US" altLang="zh-CN" dirty="0" smtClean="0"/>
          </a:p>
          <a:p>
            <a:pPr lvl="2">
              <a:lnSpc>
                <a:spcPct val="100000"/>
              </a:lnSpc>
              <a:spcBef>
                <a:spcPts val="600"/>
              </a:spcBef>
            </a:pPr>
            <a:r>
              <a:rPr lang="zh-CN" altLang="en-US" dirty="0" smtClean="0"/>
              <a:t>程序执行完语句</a:t>
            </a:r>
            <a:r>
              <a:rPr lang="en-US" altLang="zh-CN" dirty="0" err="1" smtClean="0"/>
              <a:t>i</a:t>
            </a:r>
            <a:r>
              <a:rPr lang="zh-CN" altLang="en-US" dirty="0" smtClean="0"/>
              <a:t>后，</a:t>
            </a:r>
            <a:r>
              <a:rPr lang="en-US" altLang="zh-CN" dirty="0" smtClean="0"/>
              <a:t>x</a:t>
            </a:r>
            <a:r>
              <a:rPr lang="zh-CN" altLang="en-US" dirty="0" smtClean="0"/>
              <a:t>中存放的值将被后面语句使用</a:t>
            </a:r>
            <a:endParaRPr lang="en-US" altLang="zh-CN" dirty="0" smtClean="0"/>
          </a:p>
          <a:p>
            <a:pPr>
              <a:lnSpc>
                <a:spcPct val="100000"/>
              </a:lnSpc>
              <a:spcBef>
                <a:spcPts val="1200"/>
              </a:spcBef>
            </a:pPr>
            <a:r>
              <a:rPr lang="zh-CN" altLang="en-US" dirty="0" smtClean="0"/>
              <a:t>这些信息可以用于代码生成</a:t>
            </a:r>
          </a:p>
          <a:p>
            <a:pPr lvl="1">
              <a:lnSpc>
                <a:spcPct val="100000"/>
              </a:lnSpc>
              <a:spcBef>
                <a:spcPts val="600"/>
              </a:spcBef>
            </a:pPr>
            <a:r>
              <a:rPr lang="zh-CN" altLang="en-US" dirty="0" smtClean="0"/>
              <a:t>如果</a:t>
            </a:r>
            <a:r>
              <a:rPr lang="en-US" altLang="zh-CN" dirty="0" smtClean="0"/>
              <a:t>x</a:t>
            </a:r>
            <a:r>
              <a:rPr lang="zh-CN" altLang="en-US" dirty="0" smtClean="0"/>
              <a:t>在</a:t>
            </a:r>
            <a:r>
              <a:rPr lang="en-US" altLang="zh-CN" dirty="0" err="1" smtClean="0"/>
              <a:t>i</a:t>
            </a:r>
            <a:r>
              <a:rPr lang="zh-CN" altLang="en-US" dirty="0" smtClean="0"/>
              <a:t>处不活跃，则可以删掉这个赋值语句</a:t>
            </a:r>
            <a:r>
              <a:rPr lang="en-US" altLang="zh-CN" dirty="0" err="1" smtClean="0"/>
              <a:t>i</a:t>
            </a:r>
            <a:endParaRPr lang="en-US" altLang="zh-CN" dirty="0" smtClean="0"/>
          </a:p>
          <a:p>
            <a:pPr lvl="1">
              <a:lnSpc>
                <a:spcPct val="100000"/>
              </a:lnSpc>
              <a:spcBef>
                <a:spcPts val="600"/>
              </a:spcBef>
            </a:pPr>
            <a:r>
              <a:rPr lang="zh-CN" altLang="en-US" dirty="0" smtClean="0"/>
              <a:t>利用下一次使用信息，可以压缩临时变量需要的空间（如果</a:t>
            </a:r>
            <a:r>
              <a:rPr lang="en-US" altLang="zh-CN" dirty="0" smtClean="0"/>
              <a:t>t1</a:t>
            </a:r>
            <a:r>
              <a:rPr lang="zh-CN" altLang="en-US" dirty="0" smtClean="0"/>
              <a:t>和</a:t>
            </a:r>
            <a:r>
              <a:rPr lang="en-US" altLang="zh-CN" dirty="0" smtClean="0"/>
              <a:t>t2</a:t>
            </a:r>
            <a:r>
              <a:rPr lang="zh-CN" altLang="en-US" dirty="0" smtClean="0"/>
              <a:t>的生存期不重叠，可以压缩在同一单元）</a:t>
            </a:r>
          </a:p>
        </p:txBody>
      </p:sp>
    </p:spTree>
    <p:extLst>
      <p:ext uri="{BB962C8B-B14F-4D97-AF65-F5344CB8AC3E}">
        <p14:creationId xmlns:p14="http://schemas.microsoft.com/office/powerpoint/2010/main" val="34759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dissolve">
                                      <p:cBhvr>
                                        <p:cTn id="7" dur="500"/>
                                        <p:tgtEl>
                                          <p:spTgt spid="2457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dissolve">
                                      <p:cBhvr>
                                        <p:cTn id="10" dur="500"/>
                                        <p:tgtEl>
                                          <p:spTgt spid="245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dissolve">
                                      <p:cBhvr>
                                        <p:cTn id="15" dur="500"/>
                                        <p:tgtEl>
                                          <p:spTgt spid="2457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4579">
                                            <p:txEl>
                                              <p:pRg st="5" end="5"/>
                                            </p:txEl>
                                          </p:spTgt>
                                        </p:tgtEl>
                                        <p:attrNameLst>
                                          <p:attrName>style.visibility</p:attrName>
                                        </p:attrNameLst>
                                      </p:cBhvr>
                                      <p:to>
                                        <p:strVal val="visible"/>
                                      </p:to>
                                    </p:set>
                                    <p:animEffect transition="in" filter="dissolve">
                                      <p:cBhvr>
                                        <p:cTn id="20" dur="500"/>
                                        <p:tgtEl>
                                          <p:spTgt spid="2457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animEffect transition="in" filter="dissolve">
                                      <p:cBhvr>
                                        <p:cTn id="25"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a:bodyPr>
          <a:lstStyle/>
          <a:p>
            <a:r>
              <a:rPr lang="zh-CN" altLang="en-US" sz="4000" dirty="0" smtClean="0"/>
              <a:t>算法</a:t>
            </a:r>
            <a:r>
              <a:rPr lang="en-US" altLang="zh-CN" sz="4000" dirty="0"/>
              <a:t> </a:t>
            </a:r>
            <a:r>
              <a:rPr lang="en-US" altLang="zh-CN" sz="4000" dirty="0" smtClean="0"/>
              <a:t>– </a:t>
            </a:r>
            <a:r>
              <a:rPr lang="zh-CN" altLang="en-US" sz="4000" dirty="0" smtClean="0"/>
              <a:t>确定基本块内每条语句中变量的活跃性和下一次使用信息</a:t>
            </a:r>
          </a:p>
        </p:txBody>
      </p:sp>
      <p:sp>
        <p:nvSpPr>
          <p:cNvPr id="3" name="内容占位符 2"/>
          <p:cNvSpPr>
            <a:spLocks noGrp="1"/>
          </p:cNvSpPr>
          <p:nvPr>
            <p:ph idx="1"/>
          </p:nvPr>
        </p:nvSpPr>
        <p:spPr>
          <a:xfrm>
            <a:off x="628650" y="1825624"/>
            <a:ext cx="7886700" cy="5032376"/>
          </a:xfrm>
        </p:spPr>
        <p:txBody>
          <a:bodyPr>
            <a:normAutofit/>
          </a:bodyPr>
          <a:lstStyle/>
          <a:p>
            <a:r>
              <a:rPr lang="zh-CN" altLang="en-US" sz="2400" dirty="0" smtClean="0"/>
              <a:t>输入</a:t>
            </a:r>
            <a:endParaRPr lang="en-US" altLang="zh-CN" sz="2400" dirty="0" smtClean="0"/>
          </a:p>
          <a:p>
            <a:pPr lvl="1"/>
            <a:r>
              <a:rPr lang="zh-CN" altLang="en-US" dirty="0" smtClean="0"/>
              <a:t>基本块</a:t>
            </a:r>
            <a:r>
              <a:rPr lang="en-US" altLang="zh-CN" dirty="0" smtClean="0"/>
              <a:t>B</a:t>
            </a:r>
            <a:r>
              <a:rPr lang="zh-CN" altLang="en-US" dirty="0" smtClean="0"/>
              <a:t>，假设在</a:t>
            </a:r>
            <a:r>
              <a:rPr lang="en-US" altLang="zh-CN" dirty="0" smtClean="0"/>
              <a:t>B</a:t>
            </a:r>
            <a:r>
              <a:rPr lang="zh-CN" altLang="en-US" dirty="0" smtClean="0"/>
              <a:t>的出口时符号表中</a:t>
            </a:r>
            <a:r>
              <a:rPr lang="en-US" altLang="zh-CN" dirty="0" smtClean="0"/>
              <a:t>B</a:t>
            </a:r>
            <a:r>
              <a:rPr lang="zh-CN" altLang="en-US" dirty="0" smtClean="0"/>
              <a:t>的所有非临时变量都置</a:t>
            </a:r>
            <a:r>
              <a:rPr lang="zh-CN" altLang="en-US" dirty="0"/>
              <a:t>为</a:t>
            </a:r>
            <a:r>
              <a:rPr lang="zh-CN" altLang="en-US" dirty="0" smtClean="0"/>
              <a:t>“活跃”且“（在</a:t>
            </a:r>
            <a:r>
              <a:rPr lang="en-US" altLang="zh-CN" dirty="0" smtClean="0"/>
              <a:t>B</a:t>
            </a:r>
            <a:r>
              <a:rPr lang="zh-CN" altLang="en-US" dirty="0" smtClean="0"/>
              <a:t>内）无后续使用”，临时变量置为“不活跃”且“无后续使用”</a:t>
            </a:r>
            <a:endParaRPr lang="en-US" altLang="zh-CN" dirty="0" smtClean="0"/>
          </a:p>
          <a:p>
            <a:r>
              <a:rPr lang="zh-CN" altLang="en-US" sz="2400" dirty="0" smtClean="0"/>
              <a:t>输出</a:t>
            </a:r>
            <a:endParaRPr lang="en-US" altLang="zh-CN" sz="2400" dirty="0" smtClean="0"/>
          </a:p>
          <a:p>
            <a:pPr lvl="1"/>
            <a:r>
              <a:rPr lang="zh-CN" altLang="en-US" dirty="0" smtClean="0"/>
              <a:t>对</a:t>
            </a:r>
            <a:r>
              <a:rPr lang="en-US" altLang="zh-CN" dirty="0" smtClean="0"/>
              <a:t>B</a:t>
            </a:r>
            <a:r>
              <a:rPr lang="zh-CN" altLang="en-US" dirty="0" smtClean="0"/>
              <a:t>中每个语句</a:t>
            </a:r>
            <a:r>
              <a:rPr lang="en-US" altLang="zh-CN" dirty="0" smtClean="0"/>
              <a:t>i: x=</a:t>
            </a:r>
            <a:r>
              <a:rPr lang="en-US" altLang="zh-CN" dirty="0" err="1" smtClean="0"/>
              <a:t>y+z</a:t>
            </a:r>
            <a:r>
              <a:rPr lang="zh-CN" altLang="en-US" dirty="0" smtClean="0"/>
              <a:t>，将</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的活跃性及下一次使用信息关联到</a:t>
            </a:r>
            <a:r>
              <a:rPr lang="en-US" altLang="zh-CN" dirty="0" err="1" smtClean="0"/>
              <a:t>i</a:t>
            </a:r>
            <a:endParaRPr lang="en-US" altLang="zh-CN" dirty="0" smtClean="0"/>
          </a:p>
          <a:p>
            <a:r>
              <a:rPr lang="zh-CN" altLang="en-US" sz="2400" dirty="0" smtClean="0"/>
              <a:t>方法：对</a:t>
            </a:r>
            <a:r>
              <a:rPr lang="en-US" altLang="zh-CN" sz="2400" dirty="0" smtClean="0"/>
              <a:t>B</a:t>
            </a:r>
            <a:r>
              <a:rPr lang="zh-CN" altLang="en-US" sz="2400" dirty="0" smtClean="0">
                <a:solidFill>
                  <a:srgbClr val="FF0000"/>
                </a:solidFill>
              </a:rPr>
              <a:t>反向扫描</a:t>
            </a:r>
            <a:r>
              <a:rPr lang="zh-CN" altLang="en-US" sz="2400" dirty="0" smtClean="0"/>
              <a:t>。对于每个语句</a:t>
            </a:r>
            <a:r>
              <a:rPr lang="en-US" altLang="zh-CN" sz="2400" dirty="0" smtClean="0"/>
              <a:t>i: x=</a:t>
            </a:r>
            <a:r>
              <a:rPr lang="en-US" altLang="zh-CN" sz="2400" dirty="0" err="1" smtClean="0"/>
              <a:t>y+z</a:t>
            </a:r>
            <a:endParaRPr lang="en-US" altLang="zh-CN" sz="2400" dirty="0" smtClean="0"/>
          </a:p>
          <a:p>
            <a:pPr lvl="1"/>
            <a:r>
              <a:rPr lang="zh-CN" altLang="en-US" dirty="0"/>
              <a:t>令语句</a:t>
            </a:r>
            <a:r>
              <a:rPr lang="en-US" altLang="zh-CN" dirty="0" err="1" smtClean="0"/>
              <a:t>i</a:t>
            </a:r>
            <a:r>
              <a:rPr lang="zh-CN" altLang="en-US" dirty="0" smtClean="0"/>
              <a:t>和</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的当前活跃性信息</a:t>
            </a:r>
            <a:r>
              <a:rPr lang="en-US" altLang="zh-CN" dirty="0" smtClean="0"/>
              <a:t>/</a:t>
            </a:r>
            <a:r>
              <a:rPr lang="zh-CN" altLang="en-US" dirty="0" smtClean="0"/>
              <a:t>下一次使用信息</a:t>
            </a:r>
            <a:r>
              <a:rPr lang="zh-CN" altLang="en-US" dirty="0"/>
              <a:t>（在当前符号表中找到的）</a:t>
            </a:r>
            <a:r>
              <a:rPr lang="zh-CN" altLang="en-US" dirty="0" smtClean="0"/>
              <a:t>关联起来</a:t>
            </a:r>
            <a:endParaRPr lang="en-US" altLang="zh-CN" dirty="0" smtClean="0"/>
          </a:p>
          <a:p>
            <a:pPr lvl="1"/>
            <a:r>
              <a:rPr lang="zh-CN" altLang="en-US" dirty="0" smtClean="0"/>
              <a:t>在符号表中，设置</a:t>
            </a:r>
            <a:r>
              <a:rPr lang="en-US" altLang="zh-CN" dirty="0" smtClean="0"/>
              <a:t>x</a:t>
            </a:r>
            <a:r>
              <a:rPr lang="zh-CN" altLang="en-US" dirty="0" smtClean="0"/>
              <a:t>为“不活跃”和“无后续使用”</a:t>
            </a:r>
            <a:endParaRPr lang="en-US" altLang="zh-CN" dirty="0" smtClean="0"/>
          </a:p>
          <a:p>
            <a:pPr lvl="1"/>
            <a:r>
              <a:rPr lang="zh-CN" altLang="en-US" dirty="0" smtClean="0"/>
              <a:t>在符号表中，设置</a:t>
            </a:r>
            <a:r>
              <a:rPr lang="en-US" altLang="zh-CN" dirty="0" smtClean="0"/>
              <a:t>y</a:t>
            </a:r>
            <a:r>
              <a:rPr lang="zh-CN" altLang="en-US" dirty="0" smtClean="0"/>
              <a:t>和</a:t>
            </a:r>
            <a:r>
              <a:rPr lang="en-US" altLang="zh-CN" dirty="0" smtClean="0"/>
              <a:t>z</a:t>
            </a:r>
            <a:r>
              <a:rPr lang="zh-CN" altLang="en-US" dirty="0" smtClean="0"/>
              <a:t>为“活跃”，并把它们的下一次使用信息设置为语句</a:t>
            </a:r>
            <a:r>
              <a:rPr lang="en-US" altLang="zh-CN" dirty="0" err="1" smtClean="0"/>
              <a:t>i</a:t>
            </a:r>
            <a:endParaRPr lang="en-US" altLang="zh-CN" dirty="0" smtClean="0"/>
          </a:p>
        </p:txBody>
      </p:sp>
      <p:sp>
        <p:nvSpPr>
          <p:cNvPr id="2" name="圆角矩形标注 1"/>
          <p:cNvSpPr/>
          <p:nvPr/>
        </p:nvSpPr>
        <p:spPr>
          <a:xfrm>
            <a:off x="4302369" y="1606062"/>
            <a:ext cx="2907323" cy="562707"/>
          </a:xfrm>
          <a:prstGeom prst="wedgeRoundRectCallout">
            <a:avLst>
              <a:gd name="adj1" fmla="val 38441"/>
              <a:gd name="adj2" fmla="val 7500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更准确的做法是用下一章“活跃变量分析”的结果</a:t>
            </a:r>
            <a:endParaRPr lang="zh-CN" altLang="en-US" dirty="0">
              <a:solidFill>
                <a:srgbClr val="FF0000"/>
              </a:solidFill>
            </a:endParaRPr>
          </a:p>
        </p:txBody>
      </p:sp>
    </p:spTree>
    <p:extLst>
      <p:ext uri="{BB962C8B-B14F-4D97-AF65-F5344CB8AC3E}">
        <p14:creationId xmlns:p14="http://schemas.microsoft.com/office/powerpoint/2010/main" val="345767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dissolv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293077" y="1606062"/>
            <a:ext cx="6986954" cy="5122984"/>
          </a:xfrm>
        </p:spPr>
        <p:txBody>
          <a:bodyPr>
            <a:normAutofit/>
          </a:bodyPr>
          <a:lstStyle/>
          <a:p>
            <a:pPr>
              <a:lnSpc>
                <a:spcPct val="110000"/>
              </a:lnSpc>
              <a:spcBef>
                <a:spcPts val="600"/>
              </a:spcBef>
            </a:pPr>
            <a:r>
              <a:rPr lang="zh-CN" altLang="en-US" dirty="0" smtClean="0"/>
              <a:t>假设</a:t>
            </a:r>
            <a:r>
              <a:rPr lang="zh-CN" altLang="en-US" dirty="0"/>
              <a:t>在</a:t>
            </a:r>
            <a:r>
              <a:rPr lang="zh-CN" altLang="en-US" dirty="0" smtClean="0"/>
              <a:t>出口处</a:t>
            </a:r>
            <a:r>
              <a:rPr lang="en-US" altLang="zh-CN" dirty="0" smtClean="0"/>
              <a:t>a, b</a:t>
            </a:r>
            <a:r>
              <a:rPr lang="zh-CN" altLang="en-US" dirty="0" smtClean="0"/>
              <a:t>活跃，</a:t>
            </a:r>
            <a:r>
              <a:rPr lang="zh-CN" altLang="en-US" dirty="0"/>
              <a:t>其余变量不活跃</a:t>
            </a:r>
          </a:p>
          <a:p>
            <a:pPr lvl="1">
              <a:lnSpc>
                <a:spcPct val="110000"/>
              </a:lnSpc>
              <a:spcBef>
                <a:spcPts val="600"/>
              </a:spcBef>
            </a:pPr>
            <a:r>
              <a:rPr lang="en-US" altLang="zh-CN" dirty="0" smtClean="0"/>
              <a:t>7) b, t6</a:t>
            </a:r>
            <a:r>
              <a:rPr lang="zh-CN" altLang="en-US" dirty="0" smtClean="0"/>
              <a:t>活跃，</a:t>
            </a:r>
            <a:r>
              <a:rPr lang="en-US" altLang="zh-CN" dirty="0" smtClean="0"/>
              <a:t>a</a:t>
            </a:r>
            <a:r>
              <a:rPr lang="zh-CN" altLang="en-US" dirty="0" smtClean="0"/>
              <a:t>不活跃，</a:t>
            </a:r>
            <a:r>
              <a:rPr lang="en-US" altLang="zh-CN" dirty="0" smtClean="0"/>
              <a:t>t6</a:t>
            </a:r>
            <a:r>
              <a:rPr lang="zh-CN" altLang="en-US" dirty="0" smtClean="0"/>
              <a:t>被</a:t>
            </a:r>
            <a:r>
              <a:rPr lang="en-US" altLang="zh-CN" dirty="0" smtClean="0"/>
              <a:t>7</a:t>
            </a:r>
            <a:r>
              <a:rPr lang="zh-CN" altLang="en-US" dirty="0" smtClean="0"/>
              <a:t>使用</a:t>
            </a:r>
            <a:endParaRPr lang="en-US" altLang="zh-CN" dirty="0" smtClean="0"/>
          </a:p>
          <a:p>
            <a:pPr lvl="1">
              <a:lnSpc>
                <a:spcPct val="110000"/>
              </a:lnSpc>
              <a:spcBef>
                <a:spcPts val="600"/>
              </a:spcBef>
            </a:pPr>
            <a:r>
              <a:rPr lang="en-US" altLang="zh-CN" dirty="0" smtClean="0"/>
              <a:t>6) b, t4, t5</a:t>
            </a:r>
            <a:r>
              <a:rPr lang="zh-CN" altLang="en-US" dirty="0" smtClean="0"/>
              <a:t>活跃，</a:t>
            </a:r>
            <a:r>
              <a:rPr lang="en-US" altLang="zh-CN" dirty="0" smtClean="0"/>
              <a:t>t6</a:t>
            </a:r>
            <a:r>
              <a:rPr lang="zh-CN" altLang="en-US" dirty="0" smtClean="0"/>
              <a:t>不活跃，</a:t>
            </a:r>
            <a:r>
              <a:rPr lang="en-US" altLang="zh-CN" dirty="0" smtClean="0"/>
              <a:t>t4, t5</a:t>
            </a:r>
            <a:r>
              <a:rPr lang="zh-CN" altLang="en-US" dirty="0"/>
              <a:t>被</a:t>
            </a:r>
            <a:r>
              <a:rPr lang="en-US" altLang="zh-CN" dirty="0" smtClean="0"/>
              <a:t>6</a:t>
            </a:r>
            <a:r>
              <a:rPr lang="zh-CN" altLang="en-US" dirty="0" smtClean="0"/>
              <a:t>使用</a:t>
            </a:r>
            <a:endParaRPr lang="zh-CN" altLang="en-US" dirty="0"/>
          </a:p>
          <a:p>
            <a:pPr lvl="1">
              <a:lnSpc>
                <a:spcPct val="110000"/>
              </a:lnSpc>
              <a:spcBef>
                <a:spcPts val="600"/>
              </a:spcBef>
            </a:pPr>
            <a:r>
              <a:rPr lang="en-US" altLang="zh-CN" dirty="0" smtClean="0"/>
              <a:t>5) b</a:t>
            </a:r>
            <a:r>
              <a:rPr lang="en-US" altLang="zh-CN" dirty="0"/>
              <a:t>, </a:t>
            </a:r>
            <a:r>
              <a:rPr lang="en-US" altLang="zh-CN" dirty="0" smtClean="0"/>
              <a:t>t4</a:t>
            </a:r>
            <a:r>
              <a:rPr lang="zh-CN" altLang="en-US" dirty="0" smtClean="0"/>
              <a:t>活跃，</a:t>
            </a:r>
            <a:r>
              <a:rPr lang="en-US" altLang="zh-CN" dirty="0" smtClean="0"/>
              <a:t>t5</a:t>
            </a:r>
            <a:r>
              <a:rPr lang="zh-CN" altLang="en-US" dirty="0" smtClean="0"/>
              <a:t>不活跃，</a:t>
            </a:r>
            <a:r>
              <a:rPr lang="en-US" altLang="zh-CN" dirty="0" smtClean="0"/>
              <a:t>b</a:t>
            </a:r>
            <a:r>
              <a:rPr lang="zh-CN" altLang="en-US" dirty="0" smtClean="0"/>
              <a:t>被</a:t>
            </a:r>
            <a:r>
              <a:rPr lang="en-US" altLang="zh-CN" dirty="0" smtClean="0"/>
              <a:t>5</a:t>
            </a:r>
            <a:r>
              <a:rPr lang="zh-CN" altLang="en-US" dirty="0" smtClean="0"/>
              <a:t>使用</a:t>
            </a:r>
            <a:endParaRPr lang="zh-CN" altLang="en-US" dirty="0"/>
          </a:p>
          <a:p>
            <a:pPr lvl="1">
              <a:lnSpc>
                <a:spcPct val="110000"/>
              </a:lnSpc>
              <a:spcBef>
                <a:spcPts val="600"/>
              </a:spcBef>
            </a:pPr>
            <a:r>
              <a:rPr lang="en-US" altLang="zh-CN" dirty="0" smtClean="0"/>
              <a:t>4) b, t1, t3</a:t>
            </a:r>
            <a:r>
              <a:rPr lang="zh-CN" altLang="en-US" dirty="0" smtClean="0"/>
              <a:t>活跃</a:t>
            </a:r>
            <a:r>
              <a:rPr lang="zh-CN" altLang="en-US" dirty="0"/>
              <a:t>，</a:t>
            </a:r>
            <a:r>
              <a:rPr lang="en-US" altLang="zh-CN" dirty="0"/>
              <a:t>t4</a:t>
            </a:r>
            <a:r>
              <a:rPr lang="zh-CN" altLang="en-US" dirty="0"/>
              <a:t>不活跃</a:t>
            </a:r>
            <a:r>
              <a:rPr lang="zh-CN" altLang="en-US" dirty="0" smtClean="0"/>
              <a:t>，</a:t>
            </a:r>
            <a:r>
              <a:rPr lang="en-US" altLang="zh-CN" dirty="0" smtClean="0"/>
              <a:t>t1, t3</a:t>
            </a:r>
            <a:r>
              <a:rPr lang="zh-CN" altLang="en-US" dirty="0" smtClean="0"/>
              <a:t>被</a:t>
            </a:r>
            <a:r>
              <a:rPr lang="en-US" altLang="zh-CN" dirty="0" smtClean="0"/>
              <a:t>4</a:t>
            </a:r>
            <a:r>
              <a:rPr lang="zh-CN" altLang="en-US" dirty="0" smtClean="0"/>
              <a:t>使用</a:t>
            </a:r>
            <a:endParaRPr lang="zh-CN" altLang="en-US" dirty="0"/>
          </a:p>
          <a:p>
            <a:pPr lvl="1">
              <a:lnSpc>
                <a:spcPct val="110000"/>
              </a:lnSpc>
              <a:spcBef>
                <a:spcPts val="600"/>
              </a:spcBef>
            </a:pPr>
            <a:r>
              <a:rPr lang="en-US" altLang="zh-CN" dirty="0" smtClean="0"/>
              <a:t>3) b, t1, t2</a:t>
            </a:r>
            <a:r>
              <a:rPr lang="zh-CN" altLang="en-US" dirty="0" smtClean="0"/>
              <a:t>活跃，</a:t>
            </a:r>
            <a:r>
              <a:rPr lang="en-US" altLang="zh-CN" dirty="0" smtClean="0"/>
              <a:t>t3</a:t>
            </a:r>
            <a:r>
              <a:rPr lang="zh-CN" altLang="en-US" dirty="0" smtClean="0"/>
              <a:t>不</a:t>
            </a:r>
            <a:r>
              <a:rPr lang="zh-CN" altLang="en-US" dirty="0"/>
              <a:t>活跃，</a:t>
            </a:r>
            <a:r>
              <a:rPr lang="en-US" altLang="zh-CN" dirty="0"/>
              <a:t>t2</a:t>
            </a:r>
            <a:r>
              <a:rPr lang="zh-CN" altLang="en-US" dirty="0" smtClean="0"/>
              <a:t>被</a:t>
            </a:r>
            <a:r>
              <a:rPr lang="en-US" altLang="zh-CN" dirty="0" smtClean="0"/>
              <a:t>3</a:t>
            </a:r>
            <a:r>
              <a:rPr lang="zh-CN" altLang="en-US" dirty="0" smtClean="0"/>
              <a:t>使用</a:t>
            </a:r>
            <a:endParaRPr lang="zh-CN" altLang="en-US" dirty="0"/>
          </a:p>
          <a:p>
            <a:pPr lvl="1">
              <a:lnSpc>
                <a:spcPct val="110000"/>
              </a:lnSpc>
              <a:spcBef>
                <a:spcPts val="600"/>
              </a:spcBef>
            </a:pPr>
            <a:r>
              <a:rPr lang="en-US" altLang="zh-CN" dirty="0"/>
              <a:t>2</a:t>
            </a:r>
            <a:r>
              <a:rPr lang="en-US" altLang="zh-CN" dirty="0" smtClean="0"/>
              <a:t>) a, b, t1</a:t>
            </a:r>
            <a:r>
              <a:rPr lang="zh-CN" altLang="en-US" dirty="0" smtClean="0"/>
              <a:t>活跃，</a:t>
            </a:r>
            <a:r>
              <a:rPr lang="en-US" altLang="zh-CN" dirty="0" smtClean="0"/>
              <a:t>t2</a:t>
            </a:r>
            <a:r>
              <a:rPr lang="zh-CN" altLang="en-US" dirty="0" smtClean="0"/>
              <a:t>不</a:t>
            </a:r>
            <a:r>
              <a:rPr lang="zh-CN" altLang="en-US" dirty="0"/>
              <a:t>活跃</a:t>
            </a:r>
            <a:r>
              <a:rPr lang="zh-CN" altLang="en-US" dirty="0" smtClean="0"/>
              <a:t>，</a:t>
            </a:r>
            <a:r>
              <a:rPr lang="en-US" altLang="zh-CN" dirty="0" smtClean="0"/>
              <a:t>a</a:t>
            </a:r>
            <a:r>
              <a:rPr lang="zh-CN" altLang="en-US" dirty="0" smtClean="0"/>
              <a:t>和</a:t>
            </a:r>
            <a:r>
              <a:rPr lang="en-US" altLang="zh-CN" dirty="0" smtClean="0"/>
              <a:t>b</a:t>
            </a:r>
            <a:r>
              <a:rPr lang="zh-CN" altLang="en-US" dirty="0" smtClean="0"/>
              <a:t>被</a:t>
            </a:r>
            <a:r>
              <a:rPr lang="en-US" altLang="zh-CN" dirty="0" smtClean="0"/>
              <a:t>2</a:t>
            </a:r>
            <a:r>
              <a:rPr lang="zh-CN" altLang="en-US" dirty="0" smtClean="0"/>
              <a:t>使用</a:t>
            </a:r>
            <a:endParaRPr lang="zh-CN" altLang="en-US" dirty="0"/>
          </a:p>
          <a:p>
            <a:pPr lvl="1">
              <a:lnSpc>
                <a:spcPct val="110000"/>
              </a:lnSpc>
              <a:spcBef>
                <a:spcPts val="600"/>
              </a:spcBef>
            </a:pPr>
            <a:r>
              <a:rPr lang="en-US" altLang="zh-CN" dirty="0" smtClean="0"/>
              <a:t>1) a, b</a:t>
            </a:r>
            <a:r>
              <a:rPr lang="zh-CN" altLang="en-US" dirty="0" smtClean="0"/>
              <a:t>活跃，</a:t>
            </a:r>
            <a:r>
              <a:rPr lang="en-US" altLang="zh-CN" dirty="0" smtClean="0"/>
              <a:t>t1</a:t>
            </a:r>
            <a:r>
              <a:rPr lang="zh-CN" altLang="en-US" dirty="0"/>
              <a:t>不活跃</a:t>
            </a:r>
            <a:r>
              <a:rPr lang="zh-CN" altLang="en-US" dirty="0" smtClean="0"/>
              <a:t>，</a:t>
            </a:r>
            <a:r>
              <a:rPr lang="en-US" altLang="zh-CN" dirty="0" smtClean="0"/>
              <a:t>a</a:t>
            </a:r>
            <a:r>
              <a:rPr lang="zh-CN" altLang="en-US" dirty="0" smtClean="0"/>
              <a:t>被</a:t>
            </a:r>
            <a:r>
              <a:rPr lang="en-US" altLang="zh-CN" dirty="0" smtClean="0"/>
              <a:t>1</a:t>
            </a:r>
            <a:r>
              <a:rPr lang="zh-CN" altLang="en-US" dirty="0" smtClean="0"/>
              <a:t>使用</a:t>
            </a:r>
            <a:endParaRPr lang="zh-CN" altLang="en-US" dirty="0"/>
          </a:p>
        </p:txBody>
      </p:sp>
      <p:sp>
        <p:nvSpPr>
          <p:cNvPr id="5" name="文本框 4"/>
          <p:cNvSpPr txBox="1"/>
          <p:nvPr/>
        </p:nvSpPr>
        <p:spPr>
          <a:xfrm>
            <a:off x="6991118" y="1027907"/>
            <a:ext cx="1859805" cy="2677656"/>
          </a:xfrm>
          <a:prstGeom prst="rect">
            <a:avLst/>
          </a:prstGeom>
          <a:noFill/>
          <a:ln>
            <a:solidFill>
              <a:schemeClr val="tx1"/>
            </a:solidFill>
          </a:ln>
        </p:spPr>
        <p:txBody>
          <a:bodyPr wrap="none" rtlCol="0">
            <a:spAutoFit/>
          </a:bodyPr>
          <a:lstStyle/>
          <a:p>
            <a:r>
              <a:rPr lang="en-US" altLang="zh-CN" sz="2400" dirty="0" smtClean="0"/>
              <a:t>1) t1 = a * a</a:t>
            </a:r>
          </a:p>
          <a:p>
            <a:r>
              <a:rPr lang="en-US" altLang="zh-CN" sz="2400" dirty="0" smtClean="0"/>
              <a:t>2) t2 = a * b</a:t>
            </a:r>
          </a:p>
          <a:p>
            <a:r>
              <a:rPr lang="en-US" altLang="zh-CN" sz="2400" dirty="0" smtClean="0"/>
              <a:t>3) t3 = 2 * t2</a:t>
            </a:r>
          </a:p>
          <a:p>
            <a:r>
              <a:rPr lang="en-US" altLang="zh-CN" sz="2400" dirty="0" smtClean="0"/>
              <a:t>4) t4 = t1 + t3</a:t>
            </a:r>
          </a:p>
          <a:p>
            <a:r>
              <a:rPr lang="en-US" altLang="zh-CN" sz="2400" dirty="0" smtClean="0"/>
              <a:t>5) t5 = b * b</a:t>
            </a:r>
          </a:p>
          <a:p>
            <a:r>
              <a:rPr lang="en-US" altLang="zh-CN" sz="2400" dirty="0" smtClean="0"/>
              <a:t>6) t6 = t4 + t5</a:t>
            </a:r>
          </a:p>
          <a:p>
            <a:r>
              <a:rPr lang="en-US" altLang="zh-CN" sz="2400" dirty="0" smtClean="0"/>
              <a:t>7) a = t6</a:t>
            </a:r>
            <a:endParaRPr lang="zh-CN" altLang="en-US" sz="2400" dirty="0"/>
          </a:p>
        </p:txBody>
      </p:sp>
      <p:sp>
        <p:nvSpPr>
          <p:cNvPr id="6" name="文本框 5"/>
          <p:cNvSpPr txBox="1"/>
          <p:nvPr/>
        </p:nvSpPr>
        <p:spPr>
          <a:xfrm>
            <a:off x="808892" y="5990493"/>
            <a:ext cx="6340197" cy="461665"/>
          </a:xfrm>
          <a:prstGeom prst="rect">
            <a:avLst/>
          </a:prstGeom>
          <a:noFill/>
        </p:spPr>
        <p:txBody>
          <a:bodyPr wrap="none" rtlCol="0">
            <a:spAutoFit/>
          </a:bodyPr>
          <a:lstStyle/>
          <a:p>
            <a:r>
              <a:rPr lang="zh-CN" altLang="en-US" sz="2400" dirty="0" smtClean="0">
                <a:solidFill>
                  <a:srgbClr val="FF0000"/>
                </a:solidFill>
              </a:rPr>
              <a:t>每一刻至多三个变量活跃，可以压缩存储空间</a:t>
            </a:r>
            <a:endParaRPr lang="zh-CN" altLang="en-US" sz="2400" dirty="0">
              <a:solidFill>
                <a:srgbClr val="FF0000"/>
              </a:solidFill>
            </a:endParaRPr>
          </a:p>
        </p:txBody>
      </p:sp>
    </p:spTree>
    <p:extLst>
      <p:ext uri="{BB962C8B-B14F-4D97-AF65-F5344CB8AC3E}">
        <p14:creationId xmlns:p14="http://schemas.microsoft.com/office/powerpoint/2010/main" val="194950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endParaRPr lang="zh-CN" altLang="en-US" dirty="0"/>
          </a:p>
        </p:txBody>
      </p:sp>
      <p:sp>
        <p:nvSpPr>
          <p:cNvPr id="3" name="内容占位符 2"/>
          <p:cNvSpPr>
            <a:spLocks noGrp="1"/>
          </p:cNvSpPr>
          <p:nvPr>
            <p:ph idx="1"/>
          </p:nvPr>
        </p:nvSpPr>
        <p:spPr>
          <a:xfrm>
            <a:off x="312127" y="1690688"/>
            <a:ext cx="6205904" cy="4979741"/>
          </a:xfrm>
        </p:spPr>
        <p:txBody>
          <a:bodyPr>
            <a:normAutofit/>
          </a:bodyPr>
          <a:lstStyle/>
          <a:p>
            <a:pPr>
              <a:lnSpc>
                <a:spcPct val="110000"/>
              </a:lnSpc>
              <a:spcBef>
                <a:spcPts val="600"/>
              </a:spcBef>
            </a:pPr>
            <a:r>
              <a:rPr lang="zh-CN" altLang="en-US" dirty="0" smtClean="0"/>
              <a:t>假设</a:t>
            </a:r>
            <a:r>
              <a:rPr lang="zh-CN" altLang="en-US" dirty="0"/>
              <a:t>在</a:t>
            </a:r>
            <a:r>
              <a:rPr lang="zh-CN" altLang="en-US" dirty="0" smtClean="0"/>
              <a:t>出口处</a:t>
            </a:r>
            <a:r>
              <a:rPr lang="en-US" altLang="zh-CN" dirty="0" err="1" smtClean="0"/>
              <a:t>i</a:t>
            </a:r>
            <a:r>
              <a:rPr lang="en-US" altLang="zh-CN" dirty="0"/>
              <a:t>, j, </a:t>
            </a:r>
            <a:r>
              <a:rPr lang="en-US" altLang="zh-CN" dirty="0" smtClean="0"/>
              <a:t>a</a:t>
            </a:r>
            <a:r>
              <a:rPr lang="zh-CN" altLang="en-US" dirty="0" smtClean="0"/>
              <a:t>活跃，</a:t>
            </a:r>
            <a:r>
              <a:rPr lang="zh-CN" altLang="en-US" dirty="0"/>
              <a:t>其余变量不活跃</a:t>
            </a:r>
          </a:p>
          <a:p>
            <a:pPr lvl="1">
              <a:lnSpc>
                <a:spcPct val="110000"/>
              </a:lnSpc>
              <a:spcBef>
                <a:spcPts val="600"/>
              </a:spcBef>
            </a:pPr>
            <a:r>
              <a:rPr lang="en-US" altLang="zh-CN" dirty="0" smtClean="0"/>
              <a:t>8)</a:t>
            </a:r>
            <a:r>
              <a:rPr lang="en-US" altLang="zh-CN" dirty="0" err="1" smtClean="0"/>
              <a:t>i</a:t>
            </a:r>
            <a:r>
              <a:rPr lang="en-US" altLang="zh-CN" dirty="0"/>
              <a:t>, j, </a:t>
            </a:r>
            <a:r>
              <a:rPr lang="en-US" altLang="zh-CN" dirty="0" smtClean="0"/>
              <a:t>a</a:t>
            </a:r>
            <a:r>
              <a:rPr lang="zh-CN" altLang="en-US" dirty="0" smtClean="0"/>
              <a:t>活跃</a:t>
            </a:r>
            <a:r>
              <a:rPr lang="zh-CN" altLang="en-US" dirty="0"/>
              <a:t>，</a:t>
            </a:r>
            <a:r>
              <a:rPr lang="en-US" altLang="zh-CN" dirty="0"/>
              <a:t>j</a:t>
            </a:r>
            <a:r>
              <a:rPr lang="zh-CN" altLang="en-US" dirty="0"/>
              <a:t>在</a:t>
            </a:r>
            <a:r>
              <a:rPr lang="en-US" altLang="zh-CN" dirty="0"/>
              <a:t>8</a:t>
            </a:r>
            <a:r>
              <a:rPr lang="zh-CN" altLang="en-US" dirty="0"/>
              <a:t>上被使用</a:t>
            </a:r>
          </a:p>
          <a:p>
            <a:pPr lvl="1">
              <a:lnSpc>
                <a:spcPct val="110000"/>
              </a:lnSpc>
              <a:spcBef>
                <a:spcPts val="600"/>
              </a:spcBef>
            </a:pPr>
            <a:r>
              <a:rPr lang="en-US" altLang="zh-CN" dirty="0" smtClean="0"/>
              <a:t>7)</a:t>
            </a:r>
            <a:r>
              <a:rPr lang="en-US" altLang="zh-CN" dirty="0" err="1" smtClean="0"/>
              <a:t>i</a:t>
            </a:r>
            <a:r>
              <a:rPr lang="en-US" altLang="zh-CN" dirty="0"/>
              <a:t>, j, a, </a:t>
            </a:r>
            <a:r>
              <a:rPr lang="en-US" altLang="zh-CN" dirty="0" smtClean="0"/>
              <a:t>t4</a:t>
            </a:r>
            <a:r>
              <a:rPr lang="zh-CN" altLang="en-US" dirty="0" smtClean="0"/>
              <a:t>活跃</a:t>
            </a:r>
            <a:r>
              <a:rPr lang="zh-CN" altLang="en-US" dirty="0"/>
              <a:t>，</a:t>
            </a:r>
            <a:r>
              <a:rPr lang="en-US" altLang="zh-CN" dirty="0"/>
              <a:t>a</a:t>
            </a:r>
            <a:r>
              <a:rPr lang="zh-CN" altLang="en-US" dirty="0"/>
              <a:t>和</a:t>
            </a:r>
            <a:r>
              <a:rPr lang="en-US" altLang="zh-CN" dirty="0"/>
              <a:t>t4</a:t>
            </a:r>
            <a:r>
              <a:rPr lang="zh-CN" altLang="en-US" dirty="0"/>
              <a:t>被</a:t>
            </a:r>
            <a:r>
              <a:rPr lang="en-US" altLang="zh-CN" dirty="0"/>
              <a:t>7</a:t>
            </a:r>
            <a:r>
              <a:rPr lang="zh-CN" altLang="en-US" dirty="0"/>
              <a:t>使用</a:t>
            </a:r>
          </a:p>
          <a:p>
            <a:pPr lvl="1">
              <a:lnSpc>
                <a:spcPct val="110000"/>
              </a:lnSpc>
              <a:spcBef>
                <a:spcPts val="600"/>
              </a:spcBef>
            </a:pPr>
            <a:r>
              <a:rPr lang="en-US" altLang="zh-CN" dirty="0" smtClean="0"/>
              <a:t>6)</a:t>
            </a:r>
            <a:r>
              <a:rPr lang="en-US" altLang="zh-CN" dirty="0" err="1" smtClean="0"/>
              <a:t>i</a:t>
            </a:r>
            <a:r>
              <a:rPr lang="en-US" altLang="zh-CN" dirty="0"/>
              <a:t>, j, a, </a:t>
            </a:r>
            <a:r>
              <a:rPr lang="en-US" altLang="zh-CN" dirty="0" smtClean="0"/>
              <a:t>t3</a:t>
            </a:r>
            <a:r>
              <a:rPr lang="zh-CN" altLang="en-US" dirty="0" smtClean="0"/>
              <a:t>活跃</a:t>
            </a:r>
            <a:r>
              <a:rPr lang="zh-CN" altLang="en-US" dirty="0"/>
              <a:t>，</a:t>
            </a:r>
            <a:r>
              <a:rPr lang="en-US" altLang="zh-CN" dirty="0"/>
              <a:t>t4</a:t>
            </a:r>
            <a:r>
              <a:rPr lang="zh-CN" altLang="en-US" dirty="0"/>
              <a:t>不活跃，</a:t>
            </a:r>
            <a:r>
              <a:rPr lang="en-US" altLang="zh-CN" dirty="0"/>
              <a:t>t3</a:t>
            </a:r>
            <a:r>
              <a:rPr lang="zh-CN" altLang="en-US" dirty="0"/>
              <a:t>被</a:t>
            </a:r>
            <a:r>
              <a:rPr lang="en-US" altLang="zh-CN" dirty="0"/>
              <a:t>6</a:t>
            </a:r>
            <a:r>
              <a:rPr lang="zh-CN" altLang="en-US" dirty="0"/>
              <a:t>使用</a:t>
            </a:r>
          </a:p>
          <a:p>
            <a:pPr lvl="1">
              <a:lnSpc>
                <a:spcPct val="110000"/>
              </a:lnSpc>
              <a:spcBef>
                <a:spcPts val="600"/>
              </a:spcBef>
            </a:pPr>
            <a:r>
              <a:rPr lang="en-US" altLang="zh-CN" dirty="0" smtClean="0"/>
              <a:t>5)</a:t>
            </a:r>
            <a:r>
              <a:rPr lang="en-US" altLang="zh-CN" dirty="0" err="1" smtClean="0"/>
              <a:t>i</a:t>
            </a:r>
            <a:r>
              <a:rPr lang="en-US" altLang="zh-CN" dirty="0"/>
              <a:t>, j, a, </a:t>
            </a:r>
            <a:r>
              <a:rPr lang="en-US" altLang="zh-CN" dirty="0" smtClean="0"/>
              <a:t>t2</a:t>
            </a:r>
            <a:r>
              <a:rPr lang="zh-CN" altLang="en-US" dirty="0" smtClean="0"/>
              <a:t>活跃，</a:t>
            </a:r>
            <a:r>
              <a:rPr lang="en-US" altLang="zh-CN" dirty="0" smtClean="0"/>
              <a:t>t3</a:t>
            </a:r>
            <a:r>
              <a:rPr lang="zh-CN" altLang="en-US" dirty="0" smtClean="0"/>
              <a:t>不</a:t>
            </a:r>
            <a:r>
              <a:rPr lang="zh-CN" altLang="en-US" dirty="0"/>
              <a:t>活跃，</a:t>
            </a:r>
            <a:r>
              <a:rPr lang="en-US" altLang="zh-CN" dirty="0"/>
              <a:t>t2</a:t>
            </a:r>
            <a:r>
              <a:rPr lang="zh-CN" altLang="en-US" dirty="0"/>
              <a:t>被</a:t>
            </a:r>
            <a:r>
              <a:rPr lang="en-US" altLang="zh-CN" dirty="0"/>
              <a:t>5</a:t>
            </a:r>
            <a:r>
              <a:rPr lang="zh-CN" altLang="en-US" dirty="0"/>
              <a:t>使用</a:t>
            </a:r>
          </a:p>
          <a:p>
            <a:pPr lvl="1">
              <a:lnSpc>
                <a:spcPct val="110000"/>
              </a:lnSpc>
              <a:spcBef>
                <a:spcPts val="600"/>
              </a:spcBef>
            </a:pPr>
            <a:r>
              <a:rPr lang="en-US" altLang="zh-CN" dirty="0" smtClean="0"/>
              <a:t>4)</a:t>
            </a:r>
            <a:r>
              <a:rPr lang="en-US" altLang="zh-CN" dirty="0" err="1" smtClean="0"/>
              <a:t>i</a:t>
            </a:r>
            <a:r>
              <a:rPr lang="en-US" altLang="zh-CN" dirty="0"/>
              <a:t>, j, a, </a:t>
            </a:r>
            <a:r>
              <a:rPr lang="en-US" altLang="zh-CN" dirty="0" smtClean="0"/>
              <a:t>t1</a:t>
            </a:r>
            <a:r>
              <a:rPr lang="zh-CN" altLang="en-US" dirty="0" smtClean="0"/>
              <a:t>活跃，</a:t>
            </a:r>
            <a:r>
              <a:rPr lang="en-US" altLang="zh-CN" dirty="0" smtClean="0"/>
              <a:t>t2</a:t>
            </a:r>
            <a:r>
              <a:rPr lang="zh-CN" altLang="en-US" dirty="0" smtClean="0"/>
              <a:t>不</a:t>
            </a:r>
            <a:r>
              <a:rPr lang="zh-CN" altLang="en-US" dirty="0"/>
              <a:t>活跃，</a:t>
            </a:r>
            <a:r>
              <a:rPr lang="en-US" altLang="zh-CN" dirty="0"/>
              <a:t>t1</a:t>
            </a:r>
            <a:r>
              <a:rPr lang="zh-CN" altLang="en-US" dirty="0"/>
              <a:t>和</a:t>
            </a:r>
            <a:r>
              <a:rPr lang="en-US" altLang="zh-CN" dirty="0"/>
              <a:t>j</a:t>
            </a:r>
            <a:r>
              <a:rPr lang="zh-CN" altLang="en-US" dirty="0"/>
              <a:t>被</a:t>
            </a:r>
            <a:r>
              <a:rPr lang="en-US" altLang="zh-CN" dirty="0"/>
              <a:t>4</a:t>
            </a:r>
            <a:r>
              <a:rPr lang="zh-CN" altLang="en-US" dirty="0"/>
              <a:t>使用</a:t>
            </a:r>
          </a:p>
          <a:p>
            <a:pPr lvl="1">
              <a:lnSpc>
                <a:spcPct val="110000"/>
              </a:lnSpc>
              <a:spcBef>
                <a:spcPts val="600"/>
              </a:spcBef>
            </a:pPr>
            <a:r>
              <a:rPr lang="en-US" altLang="zh-CN" dirty="0" smtClean="0"/>
              <a:t>3)</a:t>
            </a:r>
            <a:r>
              <a:rPr lang="en-US" altLang="zh-CN" dirty="0" err="1" smtClean="0"/>
              <a:t>i</a:t>
            </a:r>
            <a:r>
              <a:rPr lang="en-US" altLang="zh-CN" dirty="0"/>
              <a:t>, j, </a:t>
            </a:r>
            <a:r>
              <a:rPr lang="en-US" altLang="zh-CN" dirty="0" smtClean="0"/>
              <a:t>a</a:t>
            </a:r>
            <a:r>
              <a:rPr lang="zh-CN" altLang="en-US" dirty="0" smtClean="0"/>
              <a:t>活跃，</a:t>
            </a:r>
            <a:r>
              <a:rPr lang="en-US" altLang="zh-CN" dirty="0" smtClean="0"/>
              <a:t>t1</a:t>
            </a:r>
            <a:r>
              <a:rPr lang="zh-CN" altLang="en-US" dirty="0"/>
              <a:t>不活跃，</a:t>
            </a:r>
            <a:r>
              <a:rPr lang="en-US" altLang="zh-CN" dirty="0" err="1"/>
              <a:t>i</a:t>
            </a:r>
            <a:r>
              <a:rPr lang="zh-CN" altLang="en-US" dirty="0"/>
              <a:t>被</a:t>
            </a:r>
            <a:r>
              <a:rPr lang="en-US" altLang="zh-CN" dirty="0"/>
              <a:t>3</a:t>
            </a:r>
            <a:r>
              <a:rPr lang="zh-CN" altLang="en-US" dirty="0" smtClean="0"/>
              <a:t>使用</a:t>
            </a:r>
            <a:endParaRPr lang="zh-CN" altLang="en-US" dirty="0"/>
          </a:p>
        </p:txBody>
      </p:sp>
      <p:pic>
        <p:nvPicPr>
          <p:cNvPr id="4" name="图片 3"/>
          <p:cNvPicPr>
            <a:picLocks noChangeAspect="1"/>
          </p:cNvPicPr>
          <p:nvPr/>
        </p:nvPicPr>
        <p:blipFill>
          <a:blip r:embed="rId2"/>
          <a:stretch>
            <a:fillRect/>
          </a:stretch>
        </p:blipFill>
        <p:spPr>
          <a:xfrm>
            <a:off x="6392253" y="1535187"/>
            <a:ext cx="2439620" cy="1763581"/>
          </a:xfrm>
          <a:prstGeom prst="rect">
            <a:avLst/>
          </a:prstGeom>
        </p:spPr>
      </p:pic>
    </p:spTree>
    <p:extLst>
      <p:ext uri="{BB962C8B-B14F-4D97-AF65-F5344CB8AC3E}">
        <p14:creationId xmlns:p14="http://schemas.microsoft.com/office/powerpoint/2010/main" val="359211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流图</a:t>
            </a:r>
          </a:p>
        </p:txBody>
      </p:sp>
      <p:sp>
        <p:nvSpPr>
          <p:cNvPr id="3" name="内容占位符 2"/>
          <p:cNvSpPr>
            <a:spLocks noGrp="1"/>
          </p:cNvSpPr>
          <p:nvPr>
            <p:ph idx="1"/>
          </p:nvPr>
        </p:nvSpPr>
        <p:spPr>
          <a:xfrm>
            <a:off x="628650" y="1690689"/>
            <a:ext cx="7886700" cy="5073526"/>
          </a:xfrm>
        </p:spPr>
        <p:txBody>
          <a:bodyPr>
            <a:normAutofit/>
          </a:bodyPr>
          <a:lstStyle/>
          <a:p>
            <a:r>
              <a:rPr lang="zh-CN" altLang="en-US" dirty="0" smtClean="0"/>
              <a:t>表达基本块之间的控制流</a:t>
            </a:r>
            <a:endParaRPr lang="en-US" altLang="zh-CN" dirty="0" smtClean="0"/>
          </a:p>
          <a:p>
            <a:r>
              <a:rPr lang="zh-CN" altLang="en-US" dirty="0" smtClean="0"/>
              <a:t>流图的结点是基本块</a:t>
            </a:r>
            <a:endParaRPr lang="en-US" altLang="zh-CN" dirty="0" smtClean="0"/>
          </a:p>
          <a:p>
            <a:pPr lvl="1"/>
            <a:r>
              <a:rPr lang="zh-CN" altLang="en-US" dirty="0" smtClean="0"/>
              <a:t>从基本块</a:t>
            </a:r>
            <a:r>
              <a:rPr lang="en-US" altLang="zh-CN" dirty="0" smtClean="0"/>
              <a:t>B</a:t>
            </a:r>
            <a:r>
              <a:rPr lang="zh-CN" altLang="en-US" dirty="0" smtClean="0"/>
              <a:t>到基本块</a:t>
            </a:r>
            <a:r>
              <a:rPr lang="en-US" altLang="zh-CN" dirty="0" smtClean="0"/>
              <a:t>C</a:t>
            </a:r>
            <a:r>
              <a:rPr lang="zh-CN" altLang="en-US" dirty="0" smtClean="0"/>
              <a:t>之间有一条边当且仅当基本块</a:t>
            </a:r>
            <a:r>
              <a:rPr lang="en-US" altLang="zh-CN" dirty="0" smtClean="0"/>
              <a:t>C</a:t>
            </a:r>
            <a:r>
              <a:rPr lang="zh-CN" altLang="en-US" dirty="0" smtClean="0"/>
              <a:t>的第一个指令</a:t>
            </a:r>
            <a:r>
              <a:rPr lang="zh-CN" altLang="en-US" dirty="0" smtClean="0">
                <a:solidFill>
                  <a:srgbClr val="FF0000"/>
                </a:solidFill>
              </a:rPr>
              <a:t>可能</a:t>
            </a:r>
            <a:r>
              <a:rPr lang="zh-CN" altLang="en-US" dirty="0" smtClean="0"/>
              <a:t>紧跟在</a:t>
            </a:r>
            <a:r>
              <a:rPr lang="en-US" altLang="zh-CN" dirty="0" smtClean="0"/>
              <a:t>B</a:t>
            </a:r>
            <a:r>
              <a:rPr lang="zh-CN" altLang="en-US" dirty="0" smtClean="0"/>
              <a:t>的最后一条指令之后执行</a:t>
            </a:r>
            <a:endParaRPr lang="en-US" altLang="zh-CN" dirty="0" smtClean="0"/>
          </a:p>
          <a:p>
            <a:pPr lvl="1"/>
            <a:r>
              <a:rPr lang="zh-CN" altLang="en-US" dirty="0" smtClean="0"/>
              <a:t>存在边的原因</a:t>
            </a:r>
            <a:endParaRPr lang="en-US" altLang="zh-CN" dirty="0" smtClean="0"/>
          </a:p>
          <a:p>
            <a:pPr lvl="2"/>
            <a:r>
              <a:rPr lang="en-US" altLang="zh-CN" dirty="0" smtClean="0"/>
              <a:t>B</a:t>
            </a:r>
            <a:r>
              <a:rPr lang="zh-CN" altLang="en-US" dirty="0" smtClean="0"/>
              <a:t>的结尾指令是一条跳转到</a:t>
            </a:r>
            <a:r>
              <a:rPr lang="en-US" altLang="zh-CN" dirty="0" smtClean="0"/>
              <a:t>C</a:t>
            </a:r>
            <a:r>
              <a:rPr lang="zh-CN" altLang="en-US" dirty="0" smtClean="0"/>
              <a:t>的开头的条件</a:t>
            </a:r>
            <a:r>
              <a:rPr lang="en-US" altLang="zh-CN" dirty="0" smtClean="0"/>
              <a:t>/</a:t>
            </a:r>
            <a:r>
              <a:rPr lang="zh-CN" altLang="en-US" dirty="0" smtClean="0"/>
              <a:t>无条件跳转</a:t>
            </a:r>
            <a:endParaRPr lang="en-US" altLang="zh-CN" dirty="0" smtClean="0"/>
          </a:p>
          <a:p>
            <a:pPr lvl="2"/>
            <a:r>
              <a:rPr lang="zh-CN" altLang="en-US" dirty="0" smtClean="0"/>
              <a:t>按照原来的三地址语句序列中的顺序，</a:t>
            </a:r>
            <a:r>
              <a:rPr lang="en-US" altLang="zh-CN" dirty="0" smtClean="0"/>
              <a:t>C</a:t>
            </a:r>
            <a:r>
              <a:rPr lang="zh-CN" altLang="en-US" dirty="0" smtClean="0"/>
              <a:t>紧跟在</a:t>
            </a:r>
            <a:r>
              <a:rPr lang="en-US" altLang="zh-CN" dirty="0" smtClean="0"/>
              <a:t>B</a:t>
            </a:r>
            <a:r>
              <a:rPr lang="zh-CN" altLang="en-US" dirty="0" smtClean="0"/>
              <a:t>之后，且</a:t>
            </a:r>
            <a:r>
              <a:rPr lang="en-US" altLang="zh-CN" dirty="0" smtClean="0"/>
              <a:t>B</a:t>
            </a:r>
            <a:r>
              <a:rPr lang="zh-CN" altLang="en-US" dirty="0" smtClean="0"/>
              <a:t>的结尾不存在跳转语句</a:t>
            </a:r>
            <a:endParaRPr lang="en-US" altLang="zh-CN" dirty="0" smtClean="0"/>
          </a:p>
          <a:p>
            <a:pPr lvl="1"/>
            <a:r>
              <a:rPr lang="zh-CN" altLang="en-US" dirty="0" smtClean="0"/>
              <a:t>称</a:t>
            </a:r>
            <a:r>
              <a:rPr lang="en-US" altLang="zh-CN" dirty="0" smtClean="0"/>
              <a:t>B</a:t>
            </a:r>
            <a:r>
              <a:rPr lang="zh-CN" altLang="en-US" dirty="0" smtClean="0"/>
              <a:t>是</a:t>
            </a:r>
            <a:r>
              <a:rPr lang="en-US" altLang="zh-CN" dirty="0" smtClean="0"/>
              <a:t>C</a:t>
            </a:r>
            <a:r>
              <a:rPr lang="zh-CN" altLang="en-US" dirty="0" smtClean="0"/>
              <a:t>的前驱，</a:t>
            </a:r>
            <a:r>
              <a:rPr lang="en-US" altLang="zh-CN" dirty="0" smtClean="0"/>
              <a:t>C</a:t>
            </a:r>
            <a:r>
              <a:rPr lang="zh-CN" altLang="en-US" dirty="0" smtClean="0"/>
              <a:t>是</a:t>
            </a:r>
            <a:r>
              <a:rPr lang="en-US" altLang="zh-CN" dirty="0" smtClean="0"/>
              <a:t>B</a:t>
            </a:r>
            <a:r>
              <a:rPr lang="zh-CN" altLang="en-US" dirty="0" smtClean="0"/>
              <a:t>的后继</a:t>
            </a:r>
            <a:endParaRPr lang="en-US" altLang="zh-CN" dirty="0" smtClean="0"/>
          </a:p>
          <a:p>
            <a:r>
              <a:rPr lang="zh-CN" altLang="en-US" dirty="0" smtClean="0"/>
              <a:t>在流图中额外增加入口和出口结点</a:t>
            </a:r>
            <a:endParaRPr lang="en-US" altLang="zh-CN" dirty="0" smtClean="0"/>
          </a:p>
          <a:p>
            <a:pPr lvl="1"/>
            <a:r>
              <a:rPr lang="zh-CN" altLang="en-US" dirty="0" smtClean="0"/>
              <a:t>入口到流图的第一个基本块有一条边</a:t>
            </a:r>
            <a:endParaRPr lang="en-US" altLang="zh-CN" dirty="0" smtClean="0"/>
          </a:p>
          <a:p>
            <a:pPr lvl="1"/>
            <a:r>
              <a:rPr lang="zh-CN" altLang="en-US" dirty="0" smtClean="0"/>
              <a:t>从任何包含了可能是程序的最后执行指令的基本块到出口有一条边</a:t>
            </a:r>
            <a:endParaRPr lang="en-US" altLang="zh-CN" dirty="0" smtClean="0"/>
          </a:p>
        </p:txBody>
      </p:sp>
    </p:spTree>
    <p:extLst>
      <p:ext uri="{BB962C8B-B14F-4D97-AF65-F5344CB8AC3E}">
        <p14:creationId xmlns:p14="http://schemas.microsoft.com/office/powerpoint/2010/main" val="38535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流图示例</a:t>
            </a:r>
          </a:p>
        </p:txBody>
      </p:sp>
      <p:grpSp>
        <p:nvGrpSpPr>
          <p:cNvPr id="5" name="组合 4"/>
          <p:cNvGrpSpPr/>
          <p:nvPr/>
        </p:nvGrpSpPr>
        <p:grpSpPr>
          <a:xfrm>
            <a:off x="4454769" y="365125"/>
            <a:ext cx="4407877" cy="6352197"/>
            <a:chOff x="3733800" y="762000"/>
            <a:chExt cx="3733800" cy="5654675"/>
          </a:xfrm>
        </p:grpSpPr>
        <p:pic>
          <p:nvPicPr>
            <p:cNvPr id="28676" name="Picture 2"/>
            <p:cNvPicPr>
              <a:picLocks noChangeAspect="1" noChangeArrowheads="1"/>
            </p:cNvPicPr>
            <p:nvPr/>
          </p:nvPicPr>
          <p:blipFill>
            <a:blip r:embed="rId2" cstate="print"/>
            <a:srcRect/>
            <a:stretch>
              <a:fillRect/>
            </a:stretch>
          </p:blipFill>
          <p:spPr bwMode="auto">
            <a:xfrm>
              <a:off x="3733800" y="762000"/>
              <a:ext cx="3733800" cy="5654675"/>
            </a:xfrm>
            <a:prstGeom prst="rect">
              <a:avLst/>
            </a:prstGeom>
            <a:noFill/>
            <a:ln w="38100" algn="ctr">
              <a:noFill/>
              <a:miter lim="800000"/>
              <a:headEnd/>
              <a:tailEnd/>
            </a:ln>
          </p:spPr>
        </p:pic>
        <p:sp>
          <p:nvSpPr>
            <p:cNvPr id="4" name="矩形 3"/>
            <p:cNvSpPr/>
            <p:nvPr/>
          </p:nvSpPr>
          <p:spPr>
            <a:xfrm>
              <a:off x="5243209" y="2753714"/>
              <a:ext cx="477653" cy="427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a:off x="519235" y="1717063"/>
            <a:ext cx="3217659" cy="2251563"/>
          </a:xfrm>
          <a:prstGeom prst="rect">
            <a:avLst/>
          </a:prstGeom>
        </p:spPr>
      </p:pic>
      <p:sp>
        <p:nvSpPr>
          <p:cNvPr id="10" name="文本框 9"/>
          <p:cNvSpPr txBox="1"/>
          <p:nvPr/>
        </p:nvSpPr>
        <p:spPr>
          <a:xfrm>
            <a:off x="417634" y="4513384"/>
            <a:ext cx="4037135" cy="1569660"/>
          </a:xfrm>
          <a:prstGeom prst="rect">
            <a:avLst/>
          </a:prstGeom>
          <a:noFill/>
        </p:spPr>
        <p:txBody>
          <a:bodyPr wrap="square" rtlCol="0">
            <a:spAutoFit/>
          </a:bodyPr>
          <a:lstStyle/>
          <a:p>
            <a:r>
              <a:rPr lang="zh-CN" altLang="en-US" sz="2400" dirty="0"/>
              <a:t>这里</a:t>
            </a:r>
            <a:r>
              <a:rPr lang="zh-CN" altLang="en-US" sz="2400" dirty="0">
                <a:solidFill>
                  <a:srgbClr val="FF0000"/>
                </a:solidFill>
              </a:rPr>
              <a:t>把到达指令的标号或序号替换为到达基本块的跳转</a:t>
            </a:r>
            <a:r>
              <a:rPr lang="zh-CN" altLang="en-US" sz="2400" dirty="0" smtClean="0"/>
              <a:t>。好处：当改变</a:t>
            </a:r>
            <a:r>
              <a:rPr lang="zh-CN" altLang="en-US" sz="2400" dirty="0"/>
              <a:t>某些</a:t>
            </a:r>
            <a:r>
              <a:rPr lang="zh-CN" altLang="en-US" sz="2400" dirty="0" smtClean="0"/>
              <a:t>指令后，</a:t>
            </a:r>
            <a:r>
              <a:rPr lang="zh-CN" altLang="en-US" sz="2400" dirty="0"/>
              <a:t>就可以不修改跳</a:t>
            </a:r>
            <a:r>
              <a:rPr lang="zh-CN" altLang="en-US" sz="2400" dirty="0" smtClean="0"/>
              <a:t>转的</a:t>
            </a:r>
            <a:r>
              <a:rPr lang="zh-CN" altLang="en-US" sz="2400" dirty="0"/>
              <a:t>目标</a:t>
            </a:r>
          </a:p>
        </p:txBody>
      </p:sp>
    </p:spTree>
    <p:extLst>
      <p:ext uri="{BB962C8B-B14F-4D97-AF65-F5344CB8AC3E}">
        <p14:creationId xmlns:p14="http://schemas.microsoft.com/office/powerpoint/2010/main" val="41989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循环</a:t>
            </a:r>
          </a:p>
        </p:txBody>
      </p:sp>
      <p:sp>
        <p:nvSpPr>
          <p:cNvPr id="30723" name="Rectangle 3"/>
          <p:cNvSpPr>
            <a:spLocks noGrp="1" noChangeArrowheads="1"/>
          </p:cNvSpPr>
          <p:nvPr>
            <p:ph idx="1"/>
          </p:nvPr>
        </p:nvSpPr>
        <p:spPr/>
        <p:txBody>
          <a:bodyPr>
            <a:normAutofit/>
          </a:bodyPr>
          <a:lstStyle/>
          <a:p>
            <a:r>
              <a:rPr lang="zh-CN" altLang="en-US" dirty="0" smtClean="0"/>
              <a:t>程序</a:t>
            </a:r>
            <a:r>
              <a:rPr lang="zh-CN" altLang="en-US" dirty="0"/>
              <a:t>的大部分运行时间花费在循环上，因此循环是识别的重点</a:t>
            </a:r>
            <a:r>
              <a:rPr lang="en-US" altLang="zh-CN" dirty="0"/>
              <a:t>(</a:t>
            </a:r>
            <a:r>
              <a:rPr lang="zh-CN" altLang="en-US" dirty="0"/>
              <a:t>优化的目标</a:t>
            </a:r>
            <a:r>
              <a:rPr lang="en-US" altLang="zh-CN" dirty="0" smtClean="0"/>
              <a:t>)</a:t>
            </a:r>
          </a:p>
          <a:p>
            <a:r>
              <a:rPr lang="zh-CN" altLang="en-US" dirty="0" smtClean="0"/>
              <a:t>通过流图识别“循环”</a:t>
            </a:r>
          </a:p>
          <a:p>
            <a:r>
              <a:rPr lang="zh-CN" altLang="en-US" dirty="0" smtClean="0"/>
              <a:t>若满足以下条件，则流图中的一个结点集合</a:t>
            </a:r>
            <a:r>
              <a:rPr lang="en-US" altLang="zh-CN" dirty="0" smtClean="0"/>
              <a:t>L</a:t>
            </a:r>
            <a:r>
              <a:rPr lang="zh-CN" altLang="en-US" dirty="0" smtClean="0"/>
              <a:t>是一个循环：</a:t>
            </a:r>
          </a:p>
          <a:p>
            <a:pPr lvl="1"/>
            <a:r>
              <a:rPr lang="en-US" altLang="zh-CN" dirty="0" smtClean="0"/>
              <a:t>L</a:t>
            </a:r>
            <a:r>
              <a:rPr lang="zh-CN" altLang="en-US" dirty="0" smtClean="0"/>
              <a:t>中有一个</a:t>
            </a:r>
            <a:r>
              <a:rPr lang="zh-CN" altLang="en-US" dirty="0" smtClean="0">
                <a:solidFill>
                  <a:srgbClr val="FF0000"/>
                </a:solidFill>
              </a:rPr>
              <a:t>循环入口</a:t>
            </a:r>
            <a:r>
              <a:rPr lang="zh-CN" altLang="en-US" dirty="0" smtClean="0"/>
              <a:t>结点，它是</a:t>
            </a:r>
            <a:r>
              <a:rPr lang="zh-CN" altLang="en-US" dirty="0" smtClean="0">
                <a:solidFill>
                  <a:srgbClr val="FF0000"/>
                </a:solidFill>
              </a:rPr>
              <a:t>唯一的</a:t>
            </a:r>
            <a:r>
              <a:rPr lang="zh-CN" altLang="en-US" dirty="0" smtClean="0"/>
              <a:t>前驱可能在循环外的结点。从整个流图的入口结点开始到</a:t>
            </a:r>
            <a:r>
              <a:rPr lang="en-US" altLang="zh-CN" dirty="0" smtClean="0"/>
              <a:t>L</a:t>
            </a:r>
            <a:r>
              <a:rPr lang="zh-CN" altLang="en-US" dirty="0" smtClean="0"/>
              <a:t>中的任何结点的路径都必然经过循环入口结点。</a:t>
            </a:r>
          </a:p>
          <a:p>
            <a:pPr lvl="1"/>
            <a:r>
              <a:rPr lang="en-US" altLang="zh-CN" dirty="0" smtClean="0"/>
              <a:t>L</a:t>
            </a:r>
            <a:r>
              <a:rPr lang="zh-CN" altLang="en-US" dirty="0" smtClean="0"/>
              <a:t>的每个结点都有一个到达</a:t>
            </a:r>
            <a:r>
              <a:rPr lang="en-US" altLang="zh-CN" dirty="0" smtClean="0"/>
              <a:t>L</a:t>
            </a:r>
            <a:r>
              <a:rPr lang="zh-CN" altLang="en-US" dirty="0" smtClean="0"/>
              <a:t>的入口结点的非空路径，并且</a:t>
            </a:r>
            <a:r>
              <a:rPr lang="zh-CN" altLang="en-US" dirty="0" smtClean="0">
                <a:solidFill>
                  <a:srgbClr val="FF0000"/>
                </a:solidFill>
              </a:rPr>
              <a:t>该路径都在</a:t>
            </a:r>
            <a:r>
              <a:rPr lang="en-US" altLang="zh-CN" dirty="0" smtClean="0">
                <a:solidFill>
                  <a:srgbClr val="FF0000"/>
                </a:solidFill>
              </a:rPr>
              <a:t>L</a:t>
            </a:r>
            <a:r>
              <a:rPr lang="zh-CN" altLang="en-US" dirty="0" smtClean="0">
                <a:solidFill>
                  <a:srgbClr val="FF0000"/>
                </a:solidFill>
              </a:rPr>
              <a:t>中</a:t>
            </a:r>
            <a:r>
              <a:rPr lang="zh-CN" altLang="en-US" dirty="0" smtClean="0"/>
              <a:t>。</a:t>
            </a:r>
            <a:endParaRPr lang="en-US" altLang="zh-CN" dirty="0" smtClean="0"/>
          </a:p>
        </p:txBody>
      </p:sp>
    </p:spTree>
    <p:extLst>
      <p:ext uri="{BB962C8B-B14F-4D97-AF65-F5344CB8AC3E}">
        <p14:creationId xmlns:p14="http://schemas.microsoft.com/office/powerpoint/2010/main" val="373160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dissolve">
                                      <p:cBhvr>
                                        <p:cTn id="7" dur="500"/>
                                        <p:tgtEl>
                                          <p:spTgt spid="30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dissolve">
                                      <p:cBhvr>
                                        <p:cTn id="12" dur="500"/>
                                        <p:tgtEl>
                                          <p:spTgt spid="30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animEffect transition="in" filter="dissolve">
                                      <p:cBhvr>
                                        <p:cTn id="17"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循环示例</a:t>
            </a:r>
          </a:p>
        </p:txBody>
      </p:sp>
      <p:grpSp>
        <p:nvGrpSpPr>
          <p:cNvPr id="5" name="组合 4"/>
          <p:cNvGrpSpPr/>
          <p:nvPr/>
        </p:nvGrpSpPr>
        <p:grpSpPr>
          <a:xfrm>
            <a:off x="4454769" y="365125"/>
            <a:ext cx="4407877" cy="6352197"/>
            <a:chOff x="3733800" y="762000"/>
            <a:chExt cx="3733800" cy="5654675"/>
          </a:xfrm>
        </p:grpSpPr>
        <p:pic>
          <p:nvPicPr>
            <p:cNvPr id="6" name="Picture 2"/>
            <p:cNvPicPr>
              <a:picLocks noChangeAspect="1" noChangeArrowheads="1"/>
            </p:cNvPicPr>
            <p:nvPr/>
          </p:nvPicPr>
          <p:blipFill>
            <a:blip r:embed="rId2" cstate="print"/>
            <a:srcRect/>
            <a:stretch>
              <a:fillRect/>
            </a:stretch>
          </p:blipFill>
          <p:spPr bwMode="auto">
            <a:xfrm>
              <a:off x="3733800" y="762000"/>
              <a:ext cx="3733800" cy="5654675"/>
            </a:xfrm>
            <a:prstGeom prst="rect">
              <a:avLst/>
            </a:prstGeom>
            <a:noFill/>
            <a:ln w="38100" algn="ctr">
              <a:noFill/>
              <a:miter lim="800000"/>
              <a:headEnd/>
              <a:tailEnd/>
            </a:ln>
          </p:spPr>
        </p:pic>
        <p:sp>
          <p:nvSpPr>
            <p:cNvPr id="7" name="矩形 6"/>
            <p:cNvSpPr/>
            <p:nvPr/>
          </p:nvSpPr>
          <p:spPr>
            <a:xfrm>
              <a:off x="5243209" y="2753714"/>
              <a:ext cx="477653" cy="427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a:off x="351405" y="1842109"/>
            <a:ext cx="3905250" cy="3867150"/>
          </a:xfrm>
          <a:prstGeom prst="rect">
            <a:avLst/>
          </a:prstGeom>
        </p:spPr>
      </p:pic>
    </p:spTree>
    <p:extLst>
      <p:ext uri="{BB962C8B-B14F-4D97-AF65-F5344CB8AC3E}">
        <p14:creationId xmlns:p14="http://schemas.microsoft.com/office/powerpoint/2010/main" val="317107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要考虑的</a:t>
            </a:r>
            <a:r>
              <a:rPr lang="zh-CN" altLang="en-US" dirty="0"/>
              <a:t>问题</a:t>
            </a:r>
            <a:endParaRPr lang="zh-CN" altLang="en-US" dirty="0" smtClean="0"/>
          </a:p>
        </p:txBody>
      </p:sp>
      <p:sp>
        <p:nvSpPr>
          <p:cNvPr id="6147" name="内容占位符 2"/>
          <p:cNvSpPr>
            <a:spLocks noGrp="1"/>
          </p:cNvSpPr>
          <p:nvPr>
            <p:ph idx="1"/>
          </p:nvPr>
        </p:nvSpPr>
        <p:spPr/>
        <p:txBody>
          <a:bodyPr/>
          <a:lstStyle/>
          <a:p>
            <a:r>
              <a:rPr lang="zh-CN" altLang="en-US" dirty="0" smtClean="0"/>
              <a:t>代码生成器的输入</a:t>
            </a:r>
            <a:endParaRPr lang="en-US" altLang="zh-CN" dirty="0" smtClean="0"/>
          </a:p>
          <a:p>
            <a:pPr lvl="1"/>
            <a:r>
              <a:rPr lang="zh-CN" altLang="en-US" dirty="0" smtClean="0"/>
              <a:t>由前端生成的源语言的中间表示和符号表信息</a:t>
            </a:r>
            <a:endParaRPr lang="en-US" altLang="zh-CN" dirty="0" smtClean="0"/>
          </a:p>
          <a:p>
            <a:pPr lvl="1"/>
            <a:r>
              <a:rPr lang="zh-CN" altLang="en-US" dirty="0" smtClean="0"/>
              <a:t>中间表示形式，在本书中主要是三地址代码、</a:t>
            </a:r>
            <a:r>
              <a:rPr lang="en-US" altLang="zh-CN" dirty="0" smtClean="0"/>
              <a:t>DAG</a:t>
            </a:r>
            <a:r>
              <a:rPr lang="zh-CN" altLang="en-US" dirty="0" smtClean="0"/>
              <a:t>等</a:t>
            </a:r>
            <a:endParaRPr lang="en-US" altLang="zh-CN" dirty="0" smtClean="0"/>
          </a:p>
          <a:p>
            <a:r>
              <a:rPr lang="zh-CN" altLang="en-US" dirty="0" smtClean="0"/>
              <a:t>目标程序</a:t>
            </a:r>
            <a:endParaRPr lang="en-US" altLang="zh-CN" dirty="0" smtClean="0"/>
          </a:p>
          <a:p>
            <a:pPr lvl="1"/>
            <a:r>
              <a:rPr lang="zh-CN" altLang="en-US" dirty="0" smtClean="0"/>
              <a:t>目标机器的指令集体系结构</a:t>
            </a:r>
            <a:endParaRPr lang="en-US" altLang="zh-CN" dirty="0" smtClean="0"/>
          </a:p>
          <a:p>
            <a:pPr lvl="1"/>
            <a:r>
              <a:rPr lang="zh-CN" altLang="en-US" dirty="0" smtClean="0"/>
              <a:t>常见：</a:t>
            </a:r>
            <a:r>
              <a:rPr lang="en-US" altLang="zh-CN" dirty="0" smtClean="0"/>
              <a:t>RISC(</a:t>
            </a:r>
            <a:r>
              <a:rPr lang="zh-CN" altLang="en-US" dirty="0" smtClean="0"/>
              <a:t>精简指令集计算机</a:t>
            </a:r>
            <a:r>
              <a:rPr lang="en-US" altLang="zh-CN" dirty="0" smtClean="0"/>
              <a:t>)</a:t>
            </a:r>
            <a:r>
              <a:rPr lang="zh-CN" altLang="en-US" dirty="0" smtClean="0"/>
              <a:t>，</a:t>
            </a:r>
            <a:r>
              <a:rPr lang="en-US" altLang="zh-CN" dirty="0" smtClean="0"/>
              <a:t>CISC(</a:t>
            </a:r>
            <a:r>
              <a:rPr lang="zh-CN" altLang="en-US" dirty="0" smtClean="0"/>
              <a:t>复杂指令集计算机</a:t>
            </a:r>
            <a:r>
              <a:rPr lang="en-US" altLang="zh-CN" dirty="0" smtClean="0"/>
              <a:t>)</a:t>
            </a:r>
            <a:r>
              <a:rPr lang="zh-CN" altLang="en-US" dirty="0" smtClean="0"/>
              <a:t>，基于堆栈的结构</a:t>
            </a:r>
            <a:endParaRPr lang="en-US" altLang="zh-CN" dirty="0" smtClean="0"/>
          </a:p>
          <a:p>
            <a:pPr lvl="1"/>
            <a:r>
              <a:rPr lang="zh-CN" altLang="en-US" dirty="0" smtClean="0"/>
              <a:t>本章中，采用一个非常简单的类</a:t>
            </a:r>
            <a:r>
              <a:rPr lang="en-US" altLang="zh-CN" dirty="0" smtClean="0"/>
              <a:t>RISC</a:t>
            </a:r>
            <a:r>
              <a:rPr lang="zh-CN" altLang="en-US" dirty="0" smtClean="0"/>
              <a:t>计算机作为目标机，加入一些类</a:t>
            </a:r>
            <a:r>
              <a:rPr lang="en-US" altLang="zh-CN" dirty="0" smtClean="0"/>
              <a:t>CISC</a:t>
            </a:r>
            <a:r>
              <a:rPr lang="zh-CN" altLang="en-US" dirty="0" smtClean="0"/>
              <a:t>的寻址方式</a:t>
            </a:r>
            <a:endParaRPr lang="en-US" altLang="zh-CN" dirty="0" smtClean="0"/>
          </a:p>
          <a:p>
            <a:pPr lvl="1"/>
            <a:r>
              <a:rPr lang="zh-CN" altLang="en-US" dirty="0" smtClean="0"/>
              <a:t>生成汇编代码</a:t>
            </a:r>
            <a:endParaRPr lang="en-US" altLang="zh-CN" dirty="0" smtClean="0"/>
          </a:p>
        </p:txBody>
      </p:sp>
    </p:spTree>
    <p:extLst>
      <p:ext uri="{BB962C8B-B14F-4D97-AF65-F5344CB8AC3E}">
        <p14:creationId xmlns:p14="http://schemas.microsoft.com/office/powerpoint/2010/main" val="292590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dissolve">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dissolve">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dissolve">
                                      <p:cBhvr>
                                        <p:cTn id="17" dur="500"/>
                                        <p:tgtEl>
                                          <p:spTgt spid="6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dissolve">
                                      <p:cBhvr>
                                        <p:cTn id="22" dur="500"/>
                                        <p:tgtEl>
                                          <p:spTgt spid="6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dissolve">
                                      <p:cBhvr>
                                        <p:cTn id="27" dur="500"/>
                                        <p:tgtEl>
                                          <p:spTgt spid="61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47">
                                            <p:txEl>
                                              <p:pRg st="6" end="6"/>
                                            </p:txEl>
                                          </p:spTgt>
                                        </p:tgtEl>
                                        <p:attrNameLst>
                                          <p:attrName>style.visibility</p:attrName>
                                        </p:attrNameLst>
                                      </p:cBhvr>
                                      <p:to>
                                        <p:strVal val="visible"/>
                                      </p:to>
                                    </p:set>
                                    <p:animEffect transition="in" filter="dissolve">
                                      <p:cBhvr>
                                        <p:cTn id="32" dur="500"/>
                                        <p:tgtEl>
                                          <p:spTgt spid="6147">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animEffect transition="in" filter="dissolve">
                                      <p:cBhvr>
                                        <p:cTn id="35"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基本块的优化</a:t>
            </a:r>
          </a:p>
        </p:txBody>
      </p:sp>
      <p:sp>
        <p:nvSpPr>
          <p:cNvPr id="3" name="内容占位符 2"/>
          <p:cNvSpPr>
            <a:spLocks noGrp="1"/>
          </p:cNvSpPr>
          <p:nvPr>
            <p:ph idx="1"/>
          </p:nvPr>
        </p:nvSpPr>
        <p:spPr>
          <a:xfrm>
            <a:off x="515815" y="1825624"/>
            <a:ext cx="8264770" cy="4598622"/>
          </a:xfrm>
        </p:spPr>
        <p:txBody>
          <a:bodyPr>
            <a:normAutofit/>
          </a:bodyPr>
          <a:lstStyle/>
          <a:p>
            <a:r>
              <a:rPr lang="zh-CN" altLang="en-US" dirty="0" smtClean="0"/>
              <a:t>针对基本块本身的</a:t>
            </a:r>
            <a:r>
              <a:rPr lang="zh-CN" altLang="en-US" dirty="0" smtClean="0">
                <a:solidFill>
                  <a:srgbClr val="FF0000"/>
                </a:solidFill>
              </a:rPr>
              <a:t>局部优化</a:t>
            </a:r>
            <a:r>
              <a:rPr lang="zh-CN" altLang="en-US" dirty="0" smtClean="0"/>
              <a:t>，就可以有很好的效果</a:t>
            </a:r>
            <a:endParaRPr lang="en-US" altLang="zh-CN" dirty="0" smtClean="0"/>
          </a:p>
          <a:p>
            <a:pPr lvl="1"/>
            <a:r>
              <a:rPr lang="zh-CN" altLang="en-US" dirty="0"/>
              <a:t>更彻底的</a:t>
            </a:r>
            <a:r>
              <a:rPr lang="zh-CN" altLang="en-US" dirty="0" smtClean="0">
                <a:solidFill>
                  <a:srgbClr val="FF0000"/>
                </a:solidFill>
              </a:rPr>
              <a:t>全局优化</a:t>
            </a:r>
            <a:r>
              <a:rPr lang="zh-CN" altLang="en-US" dirty="0" smtClean="0"/>
              <a:t>需要基本块之间的数据分析（下一章）</a:t>
            </a:r>
            <a:endParaRPr lang="en-US" altLang="zh-CN" dirty="0" smtClean="0"/>
          </a:p>
          <a:p>
            <a:r>
              <a:rPr lang="en-US" altLang="zh-CN" dirty="0" smtClean="0"/>
              <a:t>DAG</a:t>
            </a:r>
            <a:r>
              <a:rPr lang="zh-CN" altLang="en-US" dirty="0" smtClean="0"/>
              <a:t>图可反映变量及其值对其他变量的依赖关系</a:t>
            </a:r>
            <a:endParaRPr lang="en-US" altLang="zh-CN" dirty="0" smtClean="0"/>
          </a:p>
          <a:p>
            <a:r>
              <a:rPr lang="zh-CN" altLang="en-US" dirty="0" smtClean="0"/>
              <a:t>构造方法</a:t>
            </a:r>
            <a:endParaRPr lang="en-US" altLang="zh-CN" dirty="0" smtClean="0"/>
          </a:p>
          <a:p>
            <a:pPr lvl="1"/>
            <a:r>
              <a:rPr lang="zh-CN" altLang="en-US" dirty="0" smtClean="0"/>
              <a:t>基本块中出现的每个变量有一个对应的</a:t>
            </a:r>
            <a:r>
              <a:rPr lang="en-US" altLang="zh-CN" dirty="0" smtClean="0"/>
              <a:t>DAG</a:t>
            </a:r>
            <a:r>
              <a:rPr lang="zh-CN" altLang="en-US" dirty="0" smtClean="0"/>
              <a:t>叶结点表示其</a:t>
            </a:r>
            <a:r>
              <a:rPr lang="zh-CN" altLang="en-US" dirty="0" smtClean="0">
                <a:solidFill>
                  <a:srgbClr val="FF0000"/>
                </a:solidFill>
              </a:rPr>
              <a:t>初始值</a:t>
            </a:r>
            <a:endParaRPr lang="en-US" altLang="zh-CN" dirty="0" smtClean="0">
              <a:solidFill>
                <a:srgbClr val="FF0000"/>
              </a:solidFill>
            </a:endParaRPr>
          </a:p>
          <a:p>
            <a:pPr lvl="1"/>
            <a:r>
              <a:rPr lang="zh-CN" altLang="en-US" dirty="0" smtClean="0"/>
              <a:t>基本块每个语句</a:t>
            </a:r>
            <a:r>
              <a:rPr lang="en-US" altLang="zh-CN" dirty="0" smtClean="0"/>
              <a:t>s</a:t>
            </a:r>
            <a:r>
              <a:rPr lang="zh-CN" altLang="en-US" dirty="0" smtClean="0"/>
              <a:t>有一</a:t>
            </a:r>
            <a:r>
              <a:rPr lang="zh-CN" altLang="en-US" dirty="0"/>
              <a:t>个结点</a:t>
            </a:r>
            <a:r>
              <a:rPr lang="en-US" altLang="zh-CN" dirty="0" smtClean="0"/>
              <a:t>N</a:t>
            </a:r>
          </a:p>
          <a:p>
            <a:pPr lvl="2"/>
            <a:r>
              <a:rPr lang="zh-CN" altLang="en-US" dirty="0" smtClean="0"/>
              <a:t>结点</a:t>
            </a:r>
            <a:r>
              <a:rPr lang="en-US" altLang="zh-CN" dirty="0" smtClean="0"/>
              <a:t>N</a:t>
            </a:r>
            <a:r>
              <a:rPr lang="zh-CN" altLang="en-US" dirty="0" smtClean="0"/>
              <a:t>的标号是</a:t>
            </a:r>
            <a:r>
              <a:rPr lang="en-US" altLang="zh-CN" dirty="0" smtClean="0"/>
              <a:t>s</a:t>
            </a:r>
            <a:r>
              <a:rPr lang="zh-CN" altLang="en-US" dirty="0" smtClean="0"/>
              <a:t>中的运算符，同时还有一组变量被关联到</a:t>
            </a:r>
            <a:r>
              <a:rPr lang="en-US" altLang="zh-CN" dirty="0" smtClean="0"/>
              <a:t>N</a:t>
            </a:r>
            <a:r>
              <a:rPr lang="zh-CN" altLang="en-US" dirty="0" smtClean="0"/>
              <a:t>。表示</a:t>
            </a:r>
            <a:r>
              <a:rPr lang="en-US" altLang="zh-CN" dirty="0" smtClean="0">
                <a:solidFill>
                  <a:srgbClr val="FF0000"/>
                </a:solidFill>
              </a:rPr>
              <a:t>s</a:t>
            </a:r>
            <a:r>
              <a:rPr lang="zh-CN" altLang="en-US" dirty="0" smtClean="0">
                <a:solidFill>
                  <a:srgbClr val="FF0000"/>
                </a:solidFill>
              </a:rPr>
              <a:t>是</a:t>
            </a:r>
            <a:r>
              <a:rPr lang="zh-CN" altLang="en-US" dirty="0" smtClean="0">
                <a:solidFill>
                  <a:srgbClr val="0000FF"/>
                </a:solidFill>
              </a:rPr>
              <a:t>最晚</a:t>
            </a:r>
            <a:r>
              <a:rPr lang="zh-CN" altLang="en-US" dirty="0" smtClean="0">
                <a:solidFill>
                  <a:srgbClr val="FF0000"/>
                </a:solidFill>
              </a:rPr>
              <a:t>对这些变量进行定值的语句</a:t>
            </a:r>
            <a:endParaRPr lang="en-US" altLang="zh-CN" dirty="0" smtClean="0">
              <a:solidFill>
                <a:srgbClr val="FF0000"/>
              </a:solidFill>
            </a:endParaRPr>
          </a:p>
          <a:p>
            <a:pPr lvl="2"/>
            <a:r>
              <a:rPr lang="en-US" altLang="zh-CN" dirty="0"/>
              <a:t>N</a:t>
            </a:r>
            <a:r>
              <a:rPr lang="zh-CN" altLang="en-US" dirty="0"/>
              <a:t>的子结点是基本块中的其它语句对应的结点，这些结点对应的是最后一个对</a:t>
            </a:r>
            <a:r>
              <a:rPr lang="en-US" altLang="zh-CN" dirty="0"/>
              <a:t>s</a:t>
            </a:r>
            <a:r>
              <a:rPr lang="zh-CN" altLang="en-US" dirty="0"/>
              <a:t>中的运算分量进行定值的</a:t>
            </a:r>
            <a:r>
              <a:rPr lang="zh-CN" altLang="en-US" dirty="0" smtClean="0"/>
              <a:t>语句</a:t>
            </a:r>
            <a:endParaRPr lang="en-US" altLang="zh-CN" dirty="0"/>
          </a:p>
        </p:txBody>
      </p:sp>
    </p:spTree>
    <p:extLst>
      <p:ext uri="{BB962C8B-B14F-4D97-AF65-F5344CB8AC3E}">
        <p14:creationId xmlns:p14="http://schemas.microsoft.com/office/powerpoint/2010/main" val="22605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DAG</a:t>
            </a:r>
            <a:r>
              <a:rPr lang="zh-CN" altLang="en-US" dirty="0" smtClean="0"/>
              <a:t>的构造</a:t>
            </a:r>
            <a:endParaRPr lang="zh-CN" altLang="en-US" dirty="0"/>
          </a:p>
        </p:txBody>
      </p:sp>
      <p:sp>
        <p:nvSpPr>
          <p:cNvPr id="6" name="内容占位符 5"/>
          <p:cNvSpPr>
            <a:spLocks noGrp="1"/>
          </p:cNvSpPr>
          <p:nvPr>
            <p:ph idx="1"/>
          </p:nvPr>
        </p:nvSpPr>
        <p:spPr/>
        <p:txBody>
          <a:bodyPr>
            <a:normAutofit/>
          </a:bodyPr>
          <a:lstStyle/>
          <a:p>
            <a:r>
              <a:rPr lang="zh-CN" altLang="en-US" dirty="0"/>
              <a:t>为基本块中出现的每个变量建立结点</a:t>
            </a:r>
            <a:r>
              <a:rPr lang="en-US" altLang="zh-CN" dirty="0"/>
              <a:t>(</a:t>
            </a:r>
            <a:r>
              <a:rPr lang="zh-CN" altLang="en-US" dirty="0"/>
              <a:t>表示</a:t>
            </a:r>
            <a:r>
              <a:rPr lang="zh-CN" altLang="en-US" dirty="0">
                <a:solidFill>
                  <a:srgbClr val="FF0000"/>
                </a:solidFill>
              </a:rPr>
              <a:t>初始值</a:t>
            </a:r>
            <a:r>
              <a:rPr lang="en-US" altLang="zh-CN" dirty="0"/>
              <a:t>)</a:t>
            </a:r>
            <a:r>
              <a:rPr lang="zh-CN" altLang="en-US" dirty="0" smtClean="0"/>
              <a:t>，</a:t>
            </a:r>
            <a:r>
              <a:rPr lang="zh-CN" altLang="en-US" dirty="0" smtClean="0">
                <a:solidFill>
                  <a:srgbClr val="FF0000"/>
                </a:solidFill>
              </a:rPr>
              <a:t>初始时各</a:t>
            </a:r>
            <a:r>
              <a:rPr lang="zh-CN" altLang="en-US" dirty="0">
                <a:solidFill>
                  <a:srgbClr val="FF0000"/>
                </a:solidFill>
              </a:rPr>
              <a:t>变量和相应结点关联</a:t>
            </a:r>
          </a:p>
          <a:p>
            <a:r>
              <a:rPr lang="zh-CN" altLang="en-US" dirty="0" smtClean="0"/>
              <a:t>顺序</a:t>
            </a:r>
            <a:r>
              <a:rPr lang="zh-CN" altLang="en-US" dirty="0"/>
              <a:t>扫描各三地址指令，进行如下</a:t>
            </a:r>
            <a:r>
              <a:rPr lang="zh-CN" altLang="en-US" dirty="0" smtClean="0"/>
              <a:t>处理：</a:t>
            </a:r>
            <a:endParaRPr lang="en-US" altLang="zh-CN" dirty="0" smtClean="0"/>
          </a:p>
          <a:p>
            <a:pPr lvl="1"/>
            <a:r>
              <a:rPr lang="zh-CN" altLang="en-US" dirty="0" smtClean="0"/>
              <a:t>指令</a:t>
            </a:r>
            <a:r>
              <a:rPr lang="en-US" altLang="zh-CN" dirty="0" smtClean="0"/>
              <a:t>x = y op z</a:t>
            </a:r>
            <a:endParaRPr lang="en-US" altLang="zh-CN" dirty="0"/>
          </a:p>
          <a:p>
            <a:pPr lvl="2"/>
            <a:r>
              <a:rPr lang="zh-CN" altLang="en-US" dirty="0" smtClean="0"/>
              <a:t>为</a:t>
            </a:r>
            <a:r>
              <a:rPr lang="zh-CN" altLang="en-US" dirty="0"/>
              <a:t>该指令建立结点</a:t>
            </a:r>
            <a:r>
              <a:rPr lang="en-US" altLang="zh-CN" dirty="0"/>
              <a:t>N</a:t>
            </a:r>
            <a:r>
              <a:rPr lang="zh-CN" altLang="en-US" dirty="0" smtClean="0"/>
              <a:t>，标号</a:t>
            </a:r>
            <a:r>
              <a:rPr lang="zh-CN" altLang="en-US" dirty="0"/>
              <a:t>为</a:t>
            </a:r>
            <a:r>
              <a:rPr lang="en-US" altLang="zh-CN" dirty="0"/>
              <a:t>op</a:t>
            </a:r>
            <a:r>
              <a:rPr lang="zh-CN" altLang="en-US" dirty="0" smtClean="0"/>
              <a:t>，</a:t>
            </a:r>
            <a:r>
              <a:rPr lang="zh-CN" altLang="en-US" dirty="0" smtClean="0">
                <a:solidFill>
                  <a:srgbClr val="FF0000"/>
                </a:solidFill>
              </a:rPr>
              <a:t>令</a:t>
            </a:r>
            <a:r>
              <a:rPr lang="en-US" altLang="zh-CN" dirty="0">
                <a:solidFill>
                  <a:srgbClr val="FF0000"/>
                </a:solidFill>
              </a:rPr>
              <a:t>x</a:t>
            </a:r>
            <a:r>
              <a:rPr lang="zh-CN" altLang="en-US" dirty="0">
                <a:solidFill>
                  <a:srgbClr val="FF0000"/>
                </a:solidFill>
              </a:rPr>
              <a:t>和</a:t>
            </a:r>
            <a:r>
              <a:rPr lang="en-US" altLang="zh-CN" dirty="0">
                <a:solidFill>
                  <a:srgbClr val="FF0000"/>
                </a:solidFill>
              </a:rPr>
              <a:t>N</a:t>
            </a:r>
            <a:r>
              <a:rPr lang="zh-CN" altLang="en-US" dirty="0" smtClean="0">
                <a:solidFill>
                  <a:srgbClr val="FF0000"/>
                </a:solidFill>
              </a:rPr>
              <a:t>关联（</a:t>
            </a:r>
            <a:r>
              <a:rPr lang="en-US" altLang="zh-CN" dirty="0">
                <a:solidFill>
                  <a:srgbClr val="FF0000"/>
                </a:solidFill>
              </a:rPr>
              <a:t> </a:t>
            </a:r>
            <a:r>
              <a:rPr lang="en-US" altLang="zh-CN" dirty="0" smtClean="0">
                <a:solidFill>
                  <a:srgbClr val="FF0000"/>
                </a:solidFill>
              </a:rPr>
              <a:t>N</a:t>
            </a:r>
            <a:r>
              <a:rPr lang="zh-CN" altLang="en-US" dirty="0" smtClean="0">
                <a:solidFill>
                  <a:srgbClr val="FF0000"/>
                </a:solidFill>
              </a:rPr>
              <a:t>取代了原先关联的结点）</a:t>
            </a:r>
            <a:endParaRPr lang="zh-CN" altLang="en-US" dirty="0">
              <a:solidFill>
                <a:srgbClr val="FF0000"/>
              </a:solidFill>
            </a:endParaRPr>
          </a:p>
          <a:p>
            <a:pPr lvl="2"/>
            <a:r>
              <a:rPr lang="en-US" altLang="zh-CN" dirty="0" smtClean="0"/>
              <a:t>N</a:t>
            </a:r>
            <a:r>
              <a:rPr lang="zh-CN" altLang="en-US" dirty="0"/>
              <a:t>的子结点为</a:t>
            </a:r>
            <a:r>
              <a:rPr lang="en-US" altLang="zh-CN" dirty="0"/>
              <a:t>y</a:t>
            </a:r>
            <a:r>
              <a:rPr lang="zh-CN" altLang="en-US" dirty="0"/>
              <a:t>、</a:t>
            </a:r>
            <a:r>
              <a:rPr lang="en-US" altLang="zh-CN" dirty="0"/>
              <a:t>z</a:t>
            </a:r>
            <a:r>
              <a:rPr lang="zh-CN" altLang="en-US" dirty="0"/>
              <a:t>当前关联的结点</a:t>
            </a:r>
          </a:p>
          <a:p>
            <a:pPr lvl="1"/>
            <a:r>
              <a:rPr lang="zh-CN" altLang="en-US" dirty="0" smtClean="0"/>
              <a:t>指令</a:t>
            </a:r>
            <a:r>
              <a:rPr lang="en-US" altLang="zh-CN" dirty="0"/>
              <a:t>x= y</a:t>
            </a:r>
          </a:p>
          <a:p>
            <a:pPr lvl="2"/>
            <a:r>
              <a:rPr lang="zh-CN" altLang="en-US" dirty="0" smtClean="0"/>
              <a:t>假设</a:t>
            </a:r>
            <a:r>
              <a:rPr lang="en-US" altLang="zh-CN" dirty="0"/>
              <a:t>y</a:t>
            </a:r>
            <a:r>
              <a:rPr lang="zh-CN" altLang="en-US" dirty="0"/>
              <a:t>关联到</a:t>
            </a:r>
            <a:r>
              <a:rPr lang="en-US" altLang="zh-CN" dirty="0"/>
              <a:t>N</a:t>
            </a:r>
            <a:r>
              <a:rPr lang="zh-CN" altLang="en-US" dirty="0"/>
              <a:t>，那么</a:t>
            </a:r>
            <a:r>
              <a:rPr lang="en-US" altLang="zh-CN" dirty="0"/>
              <a:t>x</a:t>
            </a:r>
            <a:r>
              <a:rPr lang="zh-CN" altLang="en-US" dirty="0"/>
              <a:t>现在也关联</a:t>
            </a:r>
            <a:r>
              <a:rPr lang="zh-CN" altLang="en-US" dirty="0" smtClean="0"/>
              <a:t>到</a:t>
            </a:r>
            <a:r>
              <a:rPr lang="en-US" altLang="zh-CN" dirty="0" smtClean="0"/>
              <a:t>N</a:t>
            </a:r>
            <a:endParaRPr lang="zh-CN" altLang="en-US" dirty="0"/>
          </a:p>
        </p:txBody>
      </p:sp>
    </p:spTree>
    <p:extLst>
      <p:ext uri="{BB962C8B-B14F-4D97-AF65-F5344CB8AC3E}">
        <p14:creationId xmlns:p14="http://schemas.microsoft.com/office/powerpoint/2010/main" val="865525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57200" y="704850"/>
            <a:ext cx="8229600" cy="5448300"/>
          </a:xfrm>
          <a:prstGeom prst="rect">
            <a:avLst/>
          </a:prstGeom>
        </p:spPr>
      </p:pic>
    </p:spTree>
    <p:extLst>
      <p:ext uri="{BB962C8B-B14F-4D97-AF65-F5344CB8AC3E}">
        <p14:creationId xmlns:p14="http://schemas.microsoft.com/office/powerpoint/2010/main" val="976653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smtClean="0"/>
              <a:t>DAG</a:t>
            </a:r>
            <a:r>
              <a:rPr lang="zh-CN" altLang="en-US" dirty="0" smtClean="0"/>
              <a:t>的作用</a:t>
            </a:r>
          </a:p>
        </p:txBody>
      </p:sp>
      <p:sp>
        <p:nvSpPr>
          <p:cNvPr id="33795" name="内容占位符 2"/>
          <p:cNvSpPr>
            <a:spLocks noGrp="1"/>
          </p:cNvSpPr>
          <p:nvPr>
            <p:ph idx="1"/>
          </p:nvPr>
        </p:nvSpPr>
        <p:spPr/>
        <p:txBody>
          <a:bodyPr/>
          <a:lstStyle/>
          <a:p>
            <a:r>
              <a:rPr lang="en-US" altLang="zh-CN" dirty="0" smtClean="0"/>
              <a:t>DAG</a:t>
            </a:r>
            <a:r>
              <a:rPr lang="zh-CN" altLang="en-US" dirty="0" smtClean="0"/>
              <a:t>描述了基本块运行时各变量的值之间的依赖</a:t>
            </a:r>
            <a:r>
              <a:rPr lang="zh-CN" altLang="en-US" dirty="0"/>
              <a:t>关系</a:t>
            </a:r>
            <a:endParaRPr lang="en-US" altLang="zh-CN" dirty="0"/>
          </a:p>
          <a:p>
            <a:endParaRPr lang="en-US" altLang="zh-CN" dirty="0"/>
          </a:p>
          <a:p>
            <a:r>
              <a:rPr lang="en-US" altLang="zh-CN" dirty="0" smtClean="0"/>
              <a:t>DAG</a:t>
            </a:r>
            <a:r>
              <a:rPr lang="zh-CN" altLang="en-US" dirty="0" smtClean="0"/>
              <a:t>帮助我们对代码进行一些优化：</a:t>
            </a:r>
            <a:endParaRPr lang="en-US" altLang="zh-CN" dirty="0" smtClean="0"/>
          </a:p>
          <a:p>
            <a:pPr lvl="1"/>
            <a:r>
              <a:rPr lang="zh-CN" altLang="en-US" dirty="0" smtClean="0"/>
              <a:t>消除局部公共子表达式</a:t>
            </a:r>
            <a:endParaRPr lang="en-US" altLang="zh-CN" dirty="0" smtClean="0"/>
          </a:p>
          <a:p>
            <a:pPr lvl="1"/>
            <a:r>
              <a:rPr lang="zh-CN" altLang="en-US" dirty="0" smtClean="0"/>
              <a:t>消除死代码</a:t>
            </a:r>
            <a:endParaRPr lang="en-US" altLang="zh-CN" dirty="0" smtClean="0"/>
          </a:p>
          <a:p>
            <a:pPr lvl="1"/>
            <a:r>
              <a:rPr lang="zh-CN" altLang="en-US" dirty="0" smtClean="0"/>
              <a:t>语句重排序</a:t>
            </a:r>
            <a:endParaRPr lang="en-US" altLang="zh-CN" dirty="0" smtClean="0"/>
          </a:p>
          <a:p>
            <a:pPr lvl="1"/>
            <a:r>
              <a:rPr lang="zh-CN" altLang="en-US" dirty="0" smtClean="0"/>
              <a:t>对运算分量进行符合代数规则的重排序</a:t>
            </a:r>
            <a:endParaRPr lang="en-US" altLang="zh-CN" dirty="0" smtClean="0"/>
          </a:p>
          <a:p>
            <a:endParaRPr lang="en-US" altLang="zh-CN" dirty="0" smtClean="0"/>
          </a:p>
        </p:txBody>
      </p:sp>
    </p:spTree>
    <p:extLst>
      <p:ext uri="{BB962C8B-B14F-4D97-AF65-F5344CB8AC3E}">
        <p14:creationId xmlns:p14="http://schemas.microsoft.com/office/powerpoint/2010/main" val="775902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DAG</a:t>
            </a:r>
            <a:r>
              <a:rPr lang="zh-CN" altLang="en-US" smtClean="0"/>
              <a:t>中的局部公共子表达式</a:t>
            </a:r>
          </a:p>
        </p:txBody>
      </p:sp>
      <p:sp>
        <p:nvSpPr>
          <p:cNvPr id="34819" name="内容占位符 2"/>
          <p:cNvSpPr>
            <a:spLocks noGrp="1"/>
          </p:cNvSpPr>
          <p:nvPr>
            <p:ph idx="1"/>
          </p:nvPr>
        </p:nvSpPr>
        <p:spPr/>
        <p:txBody>
          <a:bodyPr/>
          <a:lstStyle/>
          <a:p>
            <a:r>
              <a:rPr lang="zh-CN" altLang="en-US" dirty="0" smtClean="0"/>
              <a:t>所谓公共子表达式就是重复计算一个已经计算得到的值的指令</a:t>
            </a:r>
            <a:endParaRPr lang="en-US" altLang="zh-CN" dirty="0" smtClean="0"/>
          </a:p>
          <a:p>
            <a:r>
              <a:rPr lang="zh-CN" altLang="en-US" dirty="0" smtClean="0"/>
              <a:t>构造</a:t>
            </a:r>
            <a:r>
              <a:rPr lang="en-US" altLang="zh-CN" dirty="0" smtClean="0"/>
              <a:t>DAG</a:t>
            </a:r>
            <a:r>
              <a:rPr lang="zh-CN" altLang="en-US" dirty="0" smtClean="0"/>
              <a:t>时，在建立新结点前会检测是否已经存在具有同样运算符和同样子结点的结点</a:t>
            </a:r>
          </a:p>
        </p:txBody>
      </p:sp>
      <p:pic>
        <p:nvPicPr>
          <p:cNvPr id="34820" name="Picture 2"/>
          <p:cNvPicPr>
            <a:picLocks noChangeAspect="1" noChangeArrowheads="1"/>
          </p:cNvPicPr>
          <p:nvPr/>
        </p:nvPicPr>
        <p:blipFill>
          <a:blip r:embed="rId2" cstate="print"/>
          <a:srcRect/>
          <a:stretch>
            <a:fillRect/>
          </a:stretch>
        </p:blipFill>
        <p:spPr bwMode="auto">
          <a:xfrm>
            <a:off x="738168" y="4001294"/>
            <a:ext cx="2047882" cy="1311234"/>
          </a:xfrm>
          <a:prstGeom prst="rect">
            <a:avLst/>
          </a:prstGeom>
          <a:noFill/>
          <a:ln w="38100" algn="ctr">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2593677" y="3761653"/>
            <a:ext cx="3705672" cy="2474433"/>
          </a:xfrm>
          <a:prstGeom prst="rect">
            <a:avLst/>
          </a:prstGeom>
          <a:noFill/>
          <a:ln w="38100" algn="ctr">
            <a:noFill/>
            <a:miter lim="800000"/>
            <a:headEnd/>
            <a:tailEnd/>
          </a:ln>
        </p:spPr>
      </p:pic>
      <p:pic>
        <p:nvPicPr>
          <p:cNvPr id="43012" name="Picture 4"/>
          <p:cNvPicPr>
            <a:picLocks noChangeAspect="1" noChangeArrowheads="1"/>
          </p:cNvPicPr>
          <p:nvPr/>
        </p:nvPicPr>
        <p:blipFill>
          <a:blip r:embed="rId4" cstate="print"/>
          <a:srcRect/>
          <a:stretch>
            <a:fillRect/>
          </a:stretch>
        </p:blipFill>
        <p:spPr bwMode="auto">
          <a:xfrm>
            <a:off x="6681375" y="4651709"/>
            <a:ext cx="1583001" cy="964192"/>
          </a:xfrm>
          <a:prstGeom prst="rect">
            <a:avLst/>
          </a:prstGeom>
          <a:noFill/>
          <a:ln w="38100" algn="ctr">
            <a:noFill/>
            <a:miter lim="800000"/>
            <a:headEnd/>
            <a:tailEnd/>
          </a:ln>
        </p:spPr>
      </p:pic>
      <p:sp>
        <p:nvSpPr>
          <p:cNvPr id="2" name="文本框 1"/>
          <p:cNvSpPr txBox="1"/>
          <p:nvPr/>
        </p:nvSpPr>
        <p:spPr>
          <a:xfrm>
            <a:off x="738168" y="5699168"/>
            <a:ext cx="1745991" cy="369332"/>
          </a:xfrm>
          <a:prstGeom prst="rect">
            <a:avLst/>
          </a:prstGeom>
          <a:noFill/>
        </p:spPr>
        <p:txBody>
          <a:bodyPr wrap="none" rtlCol="0">
            <a:spAutoFit/>
          </a:bodyPr>
          <a:lstStyle/>
          <a:p>
            <a:r>
              <a:rPr lang="en-US" altLang="zh-CN" dirty="0" smtClean="0">
                <a:solidFill>
                  <a:srgbClr val="FF0000"/>
                </a:solidFill>
              </a:rPr>
              <a:t>a-d</a:t>
            </a:r>
            <a:r>
              <a:rPr lang="zh-CN" altLang="en-US" dirty="0" smtClean="0">
                <a:solidFill>
                  <a:srgbClr val="FF0000"/>
                </a:solidFill>
              </a:rPr>
              <a:t>是，</a:t>
            </a:r>
            <a:r>
              <a:rPr lang="en-US" altLang="zh-CN" dirty="0" err="1" smtClean="0">
                <a:solidFill>
                  <a:srgbClr val="FF0000"/>
                </a:solidFill>
              </a:rPr>
              <a:t>b+c</a:t>
            </a:r>
            <a:r>
              <a:rPr lang="zh-CN" altLang="en-US" dirty="0" smtClean="0">
                <a:solidFill>
                  <a:srgbClr val="FF0000"/>
                </a:solidFill>
              </a:rPr>
              <a:t>不是</a:t>
            </a:r>
            <a:endParaRPr lang="zh-CN" altLang="en-US" dirty="0">
              <a:solidFill>
                <a:srgbClr val="FF0000"/>
              </a:solidFill>
            </a:endParaRPr>
          </a:p>
        </p:txBody>
      </p:sp>
      <p:sp>
        <p:nvSpPr>
          <p:cNvPr id="3" name="文本框 2"/>
          <p:cNvSpPr txBox="1"/>
          <p:nvPr/>
        </p:nvSpPr>
        <p:spPr>
          <a:xfrm>
            <a:off x="6463418" y="3728379"/>
            <a:ext cx="2161449" cy="923330"/>
          </a:xfrm>
          <a:prstGeom prst="rect">
            <a:avLst/>
          </a:prstGeom>
          <a:noFill/>
        </p:spPr>
        <p:txBody>
          <a:bodyPr wrap="square" rtlCol="0">
            <a:spAutoFit/>
          </a:bodyPr>
          <a:lstStyle/>
          <a:p>
            <a:r>
              <a:rPr lang="zh-CN" altLang="en-US" dirty="0" smtClean="0"/>
              <a:t>若</a:t>
            </a:r>
            <a:r>
              <a:rPr lang="en-US" altLang="zh-CN" dirty="0" smtClean="0"/>
              <a:t>b</a:t>
            </a:r>
            <a:r>
              <a:rPr lang="zh-CN" altLang="en-US" dirty="0" smtClean="0"/>
              <a:t>在出口处不活跃，则可优化为仅三条语句：</a:t>
            </a:r>
            <a:endParaRPr lang="zh-CN" altLang="en-US" dirty="0"/>
          </a:p>
        </p:txBody>
      </p:sp>
    </p:spTree>
    <p:extLst>
      <p:ext uri="{BB962C8B-B14F-4D97-AF65-F5344CB8AC3E}">
        <p14:creationId xmlns:p14="http://schemas.microsoft.com/office/powerpoint/2010/main" val="4518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dissolve">
                                      <p:cBhvr>
                                        <p:cTn id="7" dur="5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 calcmode="lin" valueType="num">
                                      <p:cBhvr additive="base">
                                        <p:cTn id="12" dur="500" fill="hold"/>
                                        <p:tgtEl>
                                          <p:spTgt spid="43011"/>
                                        </p:tgtEl>
                                        <p:attrNameLst>
                                          <p:attrName>ppt_x</p:attrName>
                                        </p:attrNameLst>
                                      </p:cBhvr>
                                      <p:tavLst>
                                        <p:tav tm="0">
                                          <p:val>
                                            <p:strVal val="#ppt_x"/>
                                          </p:val>
                                        </p:tav>
                                        <p:tav tm="100000">
                                          <p:val>
                                            <p:strVal val="#ppt_x"/>
                                          </p:val>
                                        </p:tav>
                                      </p:tavLst>
                                    </p:anim>
                                    <p:anim calcmode="lin" valueType="num">
                                      <p:cBhvr additive="base">
                                        <p:cTn id="13"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43012"/>
                                        </p:tgtEl>
                                        <p:attrNameLst>
                                          <p:attrName>style.visibility</p:attrName>
                                        </p:attrNameLst>
                                      </p:cBhvr>
                                      <p:to>
                                        <p:strVal val="visible"/>
                                      </p:to>
                                    </p:set>
                                    <p:anim calcmode="lin" valueType="num">
                                      <p:cBhvr additive="base">
                                        <p:cTn id="22" dur="500" fill="hold"/>
                                        <p:tgtEl>
                                          <p:spTgt spid="43012"/>
                                        </p:tgtEl>
                                        <p:attrNameLst>
                                          <p:attrName>ppt_x</p:attrName>
                                        </p:attrNameLst>
                                      </p:cBhvr>
                                      <p:tavLst>
                                        <p:tav tm="0">
                                          <p:val>
                                            <p:strVal val="#ppt_x"/>
                                          </p:val>
                                        </p:tav>
                                        <p:tav tm="100000">
                                          <p:val>
                                            <p:strVal val="#ppt_x"/>
                                          </p:val>
                                        </p:tav>
                                      </p:tavLst>
                                    </p:anim>
                                    <p:anim calcmode="lin" valueType="num">
                                      <p:cBhvr additive="base">
                                        <p:cTn id="23"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消除死代码</a:t>
            </a:r>
          </a:p>
        </p:txBody>
      </p:sp>
      <p:sp>
        <p:nvSpPr>
          <p:cNvPr id="35843" name="内容占位符 2"/>
          <p:cNvSpPr>
            <a:spLocks noGrp="1"/>
          </p:cNvSpPr>
          <p:nvPr>
            <p:ph idx="1"/>
          </p:nvPr>
        </p:nvSpPr>
        <p:spPr/>
        <p:txBody>
          <a:bodyPr/>
          <a:lstStyle/>
          <a:p>
            <a:r>
              <a:rPr lang="zh-CN" altLang="en-US" dirty="0" smtClean="0"/>
              <a:t>删除没有附加活跃变量且</a:t>
            </a:r>
            <a:r>
              <a:rPr lang="zh-CN" altLang="en-US" dirty="0"/>
              <a:t>没有父节点</a:t>
            </a:r>
            <a:r>
              <a:rPr lang="zh-CN" altLang="en-US" dirty="0" smtClean="0"/>
              <a:t>的结点</a:t>
            </a:r>
            <a:endParaRPr lang="en-US" altLang="zh-CN" dirty="0" smtClean="0"/>
          </a:p>
          <a:p>
            <a:pPr lvl="1"/>
            <a:endParaRPr lang="en-US" altLang="zh-CN" dirty="0" smtClean="0"/>
          </a:p>
          <a:p>
            <a:r>
              <a:rPr lang="zh-CN" altLang="en-US" dirty="0" smtClean="0"/>
              <a:t>假设</a:t>
            </a:r>
            <a:r>
              <a:rPr lang="en-US" altLang="zh-CN" dirty="0" smtClean="0"/>
              <a:t>e</a:t>
            </a:r>
            <a:r>
              <a:rPr lang="zh-CN" altLang="en-US" dirty="0" smtClean="0"/>
              <a:t>和</a:t>
            </a:r>
            <a:r>
              <a:rPr lang="en-US" altLang="zh-CN" dirty="0" smtClean="0"/>
              <a:t>c</a:t>
            </a:r>
            <a:r>
              <a:rPr lang="zh-CN" altLang="en-US" dirty="0" smtClean="0"/>
              <a:t>不是活跃变量（但</a:t>
            </a:r>
            <a:r>
              <a:rPr lang="en-US" altLang="zh-CN" dirty="0" smtClean="0"/>
              <a:t>a</a:t>
            </a:r>
            <a:r>
              <a:rPr lang="zh-CN" altLang="en-US" dirty="0" smtClean="0"/>
              <a:t>、</a:t>
            </a:r>
            <a:r>
              <a:rPr lang="en-US" altLang="zh-CN" dirty="0" smtClean="0"/>
              <a:t>b</a:t>
            </a:r>
            <a:r>
              <a:rPr lang="zh-CN" altLang="en-US" dirty="0" smtClean="0"/>
              <a:t>是），则可以删除标记</a:t>
            </a:r>
            <a:r>
              <a:rPr lang="en-US" altLang="zh-CN" dirty="0" smtClean="0"/>
              <a:t>e</a:t>
            </a:r>
            <a:r>
              <a:rPr lang="zh-CN" altLang="en-US" dirty="0" smtClean="0"/>
              <a:t>和</a:t>
            </a:r>
            <a:r>
              <a:rPr lang="en-US" altLang="zh-CN" dirty="0" smtClean="0"/>
              <a:t>c</a:t>
            </a:r>
            <a:r>
              <a:rPr lang="zh-CN" altLang="en-US" dirty="0" smtClean="0"/>
              <a:t>的结点</a:t>
            </a:r>
            <a:endParaRPr lang="en-US" altLang="zh-CN" dirty="0" smtClean="0"/>
          </a:p>
          <a:p>
            <a:endParaRPr lang="zh-CN" altLang="en-US" dirty="0" smtClean="0"/>
          </a:p>
        </p:txBody>
      </p:sp>
      <p:pic>
        <p:nvPicPr>
          <p:cNvPr id="35844" name="Picture 2"/>
          <p:cNvPicPr>
            <a:picLocks noChangeAspect="1" noChangeArrowheads="1"/>
          </p:cNvPicPr>
          <p:nvPr/>
        </p:nvPicPr>
        <p:blipFill rotWithShape="1">
          <a:blip r:embed="rId2" cstate="print"/>
          <a:srcRect l="11665" r="10905" b="18930"/>
          <a:stretch/>
        </p:blipFill>
        <p:spPr bwMode="auto">
          <a:xfrm>
            <a:off x="4267200" y="3440080"/>
            <a:ext cx="4102188" cy="2713892"/>
          </a:xfrm>
          <a:prstGeom prst="rect">
            <a:avLst/>
          </a:prstGeom>
          <a:noFill/>
          <a:ln w="38100" algn="ctr">
            <a:noFill/>
            <a:miter lim="800000"/>
            <a:headEnd/>
            <a:tailEnd/>
          </a:ln>
        </p:spPr>
      </p:pic>
      <p:sp>
        <p:nvSpPr>
          <p:cNvPr id="2" name="文本框 1"/>
          <p:cNvSpPr txBox="1"/>
          <p:nvPr/>
        </p:nvSpPr>
        <p:spPr>
          <a:xfrm>
            <a:off x="1535724" y="4196862"/>
            <a:ext cx="1425390" cy="1200329"/>
          </a:xfrm>
          <a:prstGeom prst="rect">
            <a:avLst/>
          </a:prstGeom>
          <a:noFill/>
        </p:spPr>
        <p:txBody>
          <a:bodyPr wrap="none" rtlCol="0">
            <a:spAutoFit/>
          </a:bodyPr>
          <a:lstStyle/>
          <a:p>
            <a:r>
              <a:rPr lang="en-US" altLang="zh-CN" b="1" dirty="0" smtClean="0">
                <a:latin typeface="Courier New" panose="02070309020205020404" pitchFamily="49" charset="0"/>
                <a:cs typeface="Courier New" panose="02070309020205020404" pitchFamily="49" charset="0"/>
              </a:rPr>
              <a:t>a = b + c</a:t>
            </a:r>
          </a:p>
          <a:p>
            <a:r>
              <a:rPr lang="en-US" altLang="zh-CN" b="1" dirty="0" smtClean="0">
                <a:latin typeface="Courier New" panose="02070309020205020404" pitchFamily="49" charset="0"/>
                <a:cs typeface="Courier New" panose="02070309020205020404" pitchFamily="49" charset="0"/>
              </a:rPr>
              <a:t>b = b – d</a:t>
            </a:r>
          </a:p>
          <a:p>
            <a:r>
              <a:rPr lang="en-US" altLang="zh-CN" b="1" dirty="0" smtClean="0">
                <a:latin typeface="Courier New" panose="02070309020205020404" pitchFamily="49" charset="0"/>
                <a:cs typeface="Courier New" panose="02070309020205020404" pitchFamily="49" charset="0"/>
              </a:rPr>
              <a:t>c = c + d</a:t>
            </a:r>
          </a:p>
          <a:p>
            <a:r>
              <a:rPr lang="en-US" altLang="zh-CN" b="1" dirty="0" smtClean="0">
                <a:latin typeface="Courier New" panose="02070309020205020404" pitchFamily="49" charset="0"/>
                <a:cs typeface="Courier New" panose="02070309020205020404" pitchFamily="49" charset="0"/>
              </a:rPr>
              <a:t>e = b + c</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19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dissolve">
                                      <p:cBhvr>
                                        <p:cTn id="7" dur="500"/>
                                        <p:tgtEl>
                                          <p:spTgt spid="3584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dissolve">
                                      <p:cBhvr>
                                        <p:cTn id="13"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t>基于代数恒等式的</a:t>
            </a:r>
            <a:r>
              <a:rPr lang="zh-CN" altLang="en-US" dirty="0"/>
              <a:t>优化</a:t>
            </a:r>
            <a:endParaRPr lang="zh-CN" altLang="en-US" dirty="0" smtClean="0"/>
          </a:p>
        </p:txBody>
      </p:sp>
      <p:sp>
        <p:nvSpPr>
          <p:cNvPr id="3" name="内容占位符 2"/>
          <p:cNvSpPr>
            <a:spLocks noGrp="1"/>
          </p:cNvSpPr>
          <p:nvPr>
            <p:ph idx="1"/>
          </p:nvPr>
        </p:nvSpPr>
        <p:spPr>
          <a:xfrm>
            <a:off x="628650" y="1582615"/>
            <a:ext cx="7886700" cy="5169877"/>
          </a:xfrm>
        </p:spPr>
        <p:txBody>
          <a:bodyPr>
            <a:normAutofit/>
          </a:bodyPr>
          <a:lstStyle/>
          <a:p>
            <a:r>
              <a:rPr lang="zh-CN" altLang="en-US" sz="2400" dirty="0" smtClean="0"/>
              <a:t>消除计算步骤</a:t>
            </a:r>
            <a:endParaRPr lang="en-US" altLang="zh-CN" sz="2400" dirty="0" smtClean="0"/>
          </a:p>
          <a:p>
            <a:endParaRPr lang="en-US" altLang="zh-CN" sz="2400" dirty="0" smtClean="0"/>
          </a:p>
          <a:p>
            <a:r>
              <a:rPr lang="zh-CN" altLang="en-US" sz="2400" dirty="0" smtClean="0"/>
              <a:t>强度消减</a:t>
            </a:r>
            <a:endParaRPr lang="en-US" altLang="zh-CN" sz="2400" dirty="0" smtClean="0"/>
          </a:p>
          <a:p>
            <a:endParaRPr lang="en-US" altLang="zh-CN" sz="2400" dirty="0" smtClean="0"/>
          </a:p>
          <a:p>
            <a:endParaRPr lang="en-US" altLang="zh-CN" sz="2400" dirty="0" smtClean="0"/>
          </a:p>
          <a:p>
            <a:r>
              <a:rPr lang="zh-CN" altLang="en-US" sz="2400" dirty="0" smtClean="0"/>
              <a:t>常量合并：将常量表达式替换为求出的值</a:t>
            </a:r>
            <a:endParaRPr lang="en-US" altLang="zh-CN" sz="2400" dirty="0" smtClean="0"/>
          </a:p>
          <a:p>
            <a:r>
              <a:rPr lang="zh-CN" altLang="en-US" sz="2400" dirty="0" smtClean="0"/>
              <a:t>使用代数转换规则，比如交换律和结合律，可以发现公共子表达式</a:t>
            </a:r>
            <a:endParaRPr lang="en-US" altLang="zh-CN" sz="2400" dirty="0" smtClean="0"/>
          </a:p>
          <a:p>
            <a:pPr lvl="1"/>
            <a:r>
              <a:rPr lang="en-US" altLang="zh-CN" sz="2000" dirty="0" smtClean="0"/>
              <a:t>x*y=y*x</a:t>
            </a:r>
          </a:p>
          <a:p>
            <a:pPr lvl="1"/>
            <a:r>
              <a:rPr lang="en-US" altLang="zh-CN" sz="2000" dirty="0" smtClean="0"/>
              <a:t>a=</a:t>
            </a:r>
            <a:r>
              <a:rPr lang="en-US" altLang="zh-CN" sz="2000" dirty="0" err="1" smtClean="0"/>
              <a:t>b+c</a:t>
            </a:r>
            <a:r>
              <a:rPr lang="en-US" altLang="zh-CN" sz="2000" dirty="0" smtClean="0"/>
              <a:t>, e=</a:t>
            </a:r>
            <a:r>
              <a:rPr lang="en-US" altLang="zh-CN" sz="2000" dirty="0" err="1" smtClean="0"/>
              <a:t>c+d+b</a:t>
            </a:r>
            <a:endParaRPr lang="en-US" altLang="zh-CN" sz="2000" dirty="0" smtClean="0"/>
          </a:p>
          <a:p>
            <a:r>
              <a:rPr lang="zh-CN" altLang="en-US" sz="2400" dirty="0" smtClean="0"/>
              <a:t>编译器的设计者应该仔细阅读语言手册，以免其不一定遵守数学上的代数恒等式</a:t>
            </a:r>
            <a:endParaRPr lang="en-US" altLang="zh-CN" sz="2400" dirty="0" smtClean="0"/>
          </a:p>
        </p:txBody>
      </p:sp>
      <p:pic>
        <p:nvPicPr>
          <p:cNvPr id="36868" name="Picture 2"/>
          <p:cNvPicPr>
            <a:picLocks noChangeAspect="1" noChangeArrowheads="1"/>
          </p:cNvPicPr>
          <p:nvPr/>
        </p:nvPicPr>
        <p:blipFill>
          <a:blip r:embed="rId2" cstate="print"/>
          <a:srcRect/>
          <a:stretch>
            <a:fillRect/>
          </a:stretch>
        </p:blipFill>
        <p:spPr bwMode="auto">
          <a:xfrm>
            <a:off x="3364523" y="1643734"/>
            <a:ext cx="2619375" cy="619125"/>
          </a:xfrm>
          <a:prstGeom prst="rect">
            <a:avLst/>
          </a:prstGeom>
          <a:noFill/>
          <a:ln w="38100" algn="ctr">
            <a:noFill/>
            <a:miter lim="800000"/>
            <a:headEnd/>
            <a:tailEnd/>
          </a:ln>
        </p:spPr>
      </p:pic>
      <p:pic>
        <p:nvPicPr>
          <p:cNvPr id="36869" name="Picture 4"/>
          <p:cNvPicPr>
            <a:picLocks noChangeAspect="1" noChangeArrowheads="1"/>
          </p:cNvPicPr>
          <p:nvPr/>
        </p:nvPicPr>
        <p:blipFill>
          <a:blip r:embed="rId3" cstate="print"/>
          <a:srcRect/>
          <a:stretch>
            <a:fillRect/>
          </a:stretch>
        </p:blipFill>
        <p:spPr bwMode="auto">
          <a:xfrm>
            <a:off x="2602523" y="2550288"/>
            <a:ext cx="2886075" cy="1304925"/>
          </a:xfrm>
          <a:prstGeom prst="rect">
            <a:avLst/>
          </a:prstGeom>
          <a:noFill/>
          <a:ln w="38100" algn="ctr">
            <a:noFill/>
            <a:miter lim="800000"/>
            <a:headEnd/>
            <a:tailEnd/>
          </a:ln>
        </p:spPr>
      </p:pic>
    </p:spTree>
    <p:extLst>
      <p:ext uri="{BB962C8B-B14F-4D97-AF65-F5344CB8AC3E}">
        <p14:creationId xmlns:p14="http://schemas.microsoft.com/office/powerpoint/2010/main" val="4628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868"/>
                                        </p:tgtEl>
                                        <p:attrNameLst>
                                          <p:attrName>style.visibility</p:attrName>
                                        </p:attrNameLst>
                                      </p:cBhvr>
                                      <p:to>
                                        <p:strVal val="visible"/>
                                      </p:to>
                                    </p:set>
                                    <p:animEffect transition="in" filter="dissolve">
                                      <p:cBhvr>
                                        <p:cTn id="10" dur="500"/>
                                        <p:tgtEl>
                                          <p:spTgt spid="3686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6869"/>
                                        </p:tgtEl>
                                        <p:attrNameLst>
                                          <p:attrName>style.visibility</p:attrName>
                                        </p:attrNameLst>
                                      </p:cBhvr>
                                      <p:to>
                                        <p:strVal val="visible"/>
                                      </p:to>
                                    </p:set>
                                    <p:animEffect transition="in" filter="dissolve">
                                      <p:cBhvr>
                                        <p:cTn id="18" dur="500"/>
                                        <p:tgtEl>
                                          <p:spTgt spid="3686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dissolve">
                                      <p:cBhvr>
                                        <p:cTn id="31" dur="500"/>
                                        <p:tgtEl>
                                          <p:spTgt spid="3">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dissolv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dissolv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数组引用的</a:t>
            </a:r>
            <a:r>
              <a:rPr lang="en-US" altLang="zh-CN" smtClean="0"/>
              <a:t>DAG</a:t>
            </a:r>
            <a:r>
              <a:rPr lang="zh-CN" altLang="en-US" smtClean="0"/>
              <a:t>表示</a:t>
            </a:r>
          </a:p>
        </p:txBody>
      </p:sp>
      <p:sp>
        <p:nvSpPr>
          <p:cNvPr id="3" name="内容占位符 2"/>
          <p:cNvSpPr>
            <a:spLocks noGrp="1"/>
          </p:cNvSpPr>
          <p:nvPr>
            <p:ph idx="1"/>
          </p:nvPr>
        </p:nvSpPr>
        <p:spPr>
          <a:xfrm>
            <a:off x="628650" y="1825623"/>
            <a:ext cx="7886700" cy="4586899"/>
          </a:xfrm>
        </p:spPr>
        <p:txBody>
          <a:bodyPr>
            <a:normAutofit/>
          </a:bodyPr>
          <a:lstStyle/>
          <a:p>
            <a:r>
              <a:rPr lang="zh-CN" altLang="en-US" dirty="0" smtClean="0"/>
              <a:t>两次使用的</a:t>
            </a:r>
            <a:r>
              <a:rPr lang="en-US" altLang="zh-CN" dirty="0" smtClean="0"/>
              <a:t>a[</a:t>
            </a:r>
            <a:r>
              <a:rPr lang="en-US" altLang="zh-CN" dirty="0" err="1" smtClean="0"/>
              <a:t>i</a:t>
            </a:r>
            <a:r>
              <a:rPr lang="en-US" altLang="zh-CN" dirty="0"/>
              <a:t>]</a:t>
            </a:r>
            <a:r>
              <a:rPr lang="zh-CN" altLang="en-US" dirty="0" smtClean="0"/>
              <a:t>不能当成公共子表达式</a:t>
            </a:r>
            <a:endParaRPr lang="en-US" altLang="zh-CN" dirty="0" smtClean="0"/>
          </a:p>
          <a:p>
            <a:pPr lvl="3"/>
            <a:endParaRPr lang="en-US" altLang="zh-CN" dirty="0" smtClean="0"/>
          </a:p>
          <a:p>
            <a:r>
              <a:rPr lang="en-US" altLang="zh-CN" dirty="0" smtClean="0"/>
              <a:t>DAG</a:t>
            </a:r>
            <a:r>
              <a:rPr lang="zh-CN" altLang="en-US" dirty="0" smtClean="0"/>
              <a:t>中表示数组引用的正确方法：</a:t>
            </a:r>
            <a:endParaRPr lang="en-US" altLang="zh-CN" dirty="0" smtClean="0"/>
          </a:p>
          <a:p>
            <a:pPr lvl="1"/>
            <a:r>
              <a:rPr lang="zh-CN" altLang="en-US" dirty="0" smtClean="0">
                <a:solidFill>
                  <a:srgbClr val="FF0000"/>
                </a:solidFill>
              </a:rPr>
              <a:t>从数组取值</a:t>
            </a:r>
            <a:r>
              <a:rPr lang="zh-CN" altLang="en-US" dirty="0" smtClean="0"/>
              <a:t>的运算（</a:t>
            </a:r>
            <a:r>
              <a:rPr lang="en-US" altLang="zh-CN" dirty="0" smtClean="0"/>
              <a:t>x=a[</a:t>
            </a:r>
            <a:r>
              <a:rPr lang="en-US" altLang="zh-CN" dirty="0" err="1" smtClean="0"/>
              <a:t>i</a:t>
            </a:r>
            <a:r>
              <a:rPr lang="en-US" altLang="zh-CN" dirty="0" smtClean="0"/>
              <a:t>]</a:t>
            </a:r>
            <a:r>
              <a:rPr lang="zh-CN" altLang="en-US" dirty="0" smtClean="0"/>
              <a:t>），对应于</a:t>
            </a:r>
            <a:r>
              <a:rPr lang="en-US" altLang="zh-CN" dirty="0" smtClean="0">
                <a:solidFill>
                  <a:srgbClr val="FF0000"/>
                </a:solidFill>
              </a:rPr>
              <a:t>=[]</a:t>
            </a:r>
            <a:r>
              <a:rPr lang="zh-CN" altLang="en-US" dirty="0" smtClean="0"/>
              <a:t>结点</a:t>
            </a:r>
            <a:endParaRPr lang="en-US" altLang="zh-CN" dirty="0" smtClean="0"/>
          </a:p>
          <a:p>
            <a:pPr lvl="2"/>
            <a:r>
              <a:rPr lang="zh-CN" altLang="en-US" dirty="0" smtClean="0"/>
              <a:t>这个结点的左右子节点是数组初始值</a:t>
            </a:r>
            <a:r>
              <a:rPr lang="en-US" altLang="zh-CN" dirty="0" smtClean="0"/>
              <a:t>a</a:t>
            </a:r>
            <a:r>
              <a:rPr lang="en-US" altLang="zh-CN" baseline="-25000" dirty="0" smtClean="0"/>
              <a:t>0</a:t>
            </a:r>
            <a:r>
              <a:rPr lang="zh-CN" altLang="en-US" dirty="0" smtClean="0"/>
              <a:t>和下标</a:t>
            </a:r>
            <a:r>
              <a:rPr lang="en-US" altLang="zh-CN" dirty="0" err="1" smtClean="0"/>
              <a:t>i</a:t>
            </a:r>
            <a:endParaRPr lang="en-US" altLang="zh-CN" dirty="0"/>
          </a:p>
          <a:p>
            <a:pPr lvl="2"/>
            <a:r>
              <a:rPr lang="zh-CN" altLang="en-US" dirty="0" smtClean="0"/>
              <a:t>变量</a:t>
            </a:r>
            <a:r>
              <a:rPr lang="en-US" altLang="zh-CN" dirty="0" smtClean="0"/>
              <a:t>x</a:t>
            </a:r>
            <a:r>
              <a:rPr lang="zh-CN" altLang="en-US" dirty="0" smtClean="0"/>
              <a:t>关联到这个结点</a:t>
            </a:r>
            <a:endParaRPr lang="en-US" altLang="zh-CN" dirty="0" smtClean="0"/>
          </a:p>
          <a:p>
            <a:pPr lvl="1"/>
            <a:r>
              <a:rPr lang="zh-CN" altLang="en-US" dirty="0" smtClean="0">
                <a:solidFill>
                  <a:srgbClr val="FF0000"/>
                </a:solidFill>
              </a:rPr>
              <a:t>对数组赋值</a:t>
            </a:r>
            <a:r>
              <a:rPr lang="zh-CN" altLang="en-US" dirty="0" smtClean="0"/>
              <a:t>的运算（</a:t>
            </a:r>
            <a:r>
              <a:rPr lang="en-US" altLang="zh-CN" dirty="0"/>
              <a:t> a[j]=y </a:t>
            </a:r>
            <a:r>
              <a:rPr lang="zh-CN" altLang="en-US" dirty="0" smtClean="0"/>
              <a:t>），对应于</a:t>
            </a:r>
            <a:r>
              <a:rPr lang="en-US" altLang="zh-CN" dirty="0" smtClean="0">
                <a:solidFill>
                  <a:srgbClr val="FF0000"/>
                </a:solidFill>
              </a:rPr>
              <a:t>[]=</a:t>
            </a:r>
            <a:r>
              <a:rPr lang="zh-CN" altLang="en-US" dirty="0" smtClean="0"/>
              <a:t>结点</a:t>
            </a:r>
            <a:endParaRPr lang="en-US" altLang="zh-CN" dirty="0" smtClean="0"/>
          </a:p>
          <a:p>
            <a:pPr lvl="2"/>
            <a:r>
              <a:rPr lang="zh-CN" altLang="en-US" dirty="0" smtClean="0"/>
              <a:t>这个结点的三个子节点分别表示</a:t>
            </a:r>
            <a:r>
              <a:rPr lang="en-US" altLang="zh-CN" dirty="0" smtClean="0"/>
              <a:t>a</a:t>
            </a:r>
            <a:r>
              <a:rPr lang="en-US" altLang="zh-CN" baseline="-25000" dirty="0" smtClean="0"/>
              <a:t>0</a:t>
            </a:r>
            <a:r>
              <a:rPr lang="zh-CN" altLang="en-US" dirty="0" smtClean="0"/>
              <a:t>、</a:t>
            </a:r>
            <a:r>
              <a:rPr lang="en-US" altLang="zh-CN" dirty="0" smtClean="0"/>
              <a:t>j</a:t>
            </a:r>
            <a:r>
              <a:rPr lang="zh-CN" altLang="en-US" dirty="0" smtClean="0"/>
              <a:t>和</a:t>
            </a:r>
            <a:r>
              <a:rPr lang="en-US" altLang="zh-CN" dirty="0" smtClean="0"/>
              <a:t>y</a:t>
            </a:r>
            <a:endParaRPr lang="en-US" altLang="zh-CN" dirty="0"/>
          </a:p>
          <a:p>
            <a:pPr lvl="2"/>
            <a:r>
              <a:rPr lang="zh-CN" altLang="en-US" dirty="0" smtClean="0"/>
              <a:t>没有变量关联到这个结点</a:t>
            </a:r>
            <a:endParaRPr lang="en-US" altLang="zh-CN" dirty="0" smtClean="0"/>
          </a:p>
          <a:p>
            <a:pPr lvl="2"/>
            <a:r>
              <a:rPr lang="zh-CN" altLang="en-US" dirty="0" smtClean="0"/>
              <a:t>此结点创建后，当前已经建立的、其值依赖于的</a:t>
            </a:r>
            <a:r>
              <a:rPr lang="en-US" altLang="zh-CN" dirty="0" smtClean="0"/>
              <a:t>a</a:t>
            </a:r>
            <a:r>
              <a:rPr lang="en-US" altLang="zh-CN" baseline="-25000" dirty="0" smtClean="0"/>
              <a:t>0</a:t>
            </a:r>
            <a:r>
              <a:rPr lang="zh-CN" altLang="en-US" dirty="0" smtClean="0"/>
              <a:t>所有结点被杀死。被杀死的结点不会再关联别的变量（即，不会成为</a:t>
            </a:r>
            <a:r>
              <a:rPr lang="zh-CN" altLang="en-US" dirty="0"/>
              <a:t>公共子表达式）</a:t>
            </a:r>
            <a:endParaRPr lang="en-US" altLang="zh-CN" dirty="0" smtClean="0"/>
          </a:p>
          <a:p>
            <a:pPr lvl="1"/>
            <a:endParaRPr lang="zh-CN" altLang="en-US" dirty="0"/>
          </a:p>
        </p:txBody>
      </p:sp>
      <p:pic>
        <p:nvPicPr>
          <p:cNvPr id="37892" name="Picture 2"/>
          <p:cNvPicPr>
            <a:picLocks noChangeAspect="1" noChangeArrowheads="1"/>
          </p:cNvPicPr>
          <p:nvPr/>
        </p:nvPicPr>
        <p:blipFill rotWithShape="1">
          <a:blip r:embed="rId2" cstate="print"/>
          <a:srcRect r="11997"/>
          <a:stretch/>
        </p:blipFill>
        <p:spPr bwMode="auto">
          <a:xfrm>
            <a:off x="6481396" y="608014"/>
            <a:ext cx="1408235" cy="1082675"/>
          </a:xfrm>
          <a:prstGeom prst="rect">
            <a:avLst/>
          </a:prstGeom>
          <a:noFill/>
          <a:ln w="38100" algn="ctr">
            <a:noFill/>
            <a:miter lim="800000"/>
            <a:headEnd/>
            <a:tailEnd/>
          </a:ln>
        </p:spPr>
      </p:pic>
    </p:spTree>
    <p:extLst>
      <p:ext uri="{BB962C8B-B14F-4D97-AF65-F5344CB8AC3E}">
        <p14:creationId xmlns:p14="http://schemas.microsoft.com/office/powerpoint/2010/main" val="214897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例子</a:t>
            </a:r>
          </a:p>
        </p:txBody>
      </p:sp>
      <p:pic>
        <p:nvPicPr>
          <p:cNvPr id="38916" name="Picture 2"/>
          <p:cNvPicPr>
            <a:picLocks noChangeAspect="1" noChangeArrowheads="1"/>
          </p:cNvPicPr>
          <p:nvPr/>
        </p:nvPicPr>
        <p:blipFill>
          <a:blip r:embed="rId2" cstate="print"/>
          <a:srcRect/>
          <a:stretch>
            <a:fillRect/>
          </a:stretch>
        </p:blipFill>
        <p:spPr bwMode="auto">
          <a:xfrm>
            <a:off x="935448" y="2379784"/>
            <a:ext cx="2122266" cy="1137139"/>
          </a:xfrm>
          <a:prstGeom prst="rect">
            <a:avLst/>
          </a:prstGeom>
          <a:noFill/>
          <a:ln w="38100" algn="ctr">
            <a:noFill/>
            <a:miter lim="800000"/>
            <a:headEnd/>
            <a:tailEnd/>
          </a:ln>
        </p:spPr>
      </p:pic>
      <p:pic>
        <p:nvPicPr>
          <p:cNvPr id="38917" name="Picture 3"/>
          <p:cNvPicPr>
            <a:picLocks noChangeAspect="1" noChangeArrowheads="1"/>
          </p:cNvPicPr>
          <p:nvPr/>
        </p:nvPicPr>
        <p:blipFill>
          <a:blip r:embed="rId3" cstate="print"/>
          <a:srcRect/>
          <a:stretch>
            <a:fillRect/>
          </a:stretch>
        </p:blipFill>
        <p:spPr bwMode="auto">
          <a:xfrm>
            <a:off x="3651928" y="1442664"/>
            <a:ext cx="4863422" cy="3210671"/>
          </a:xfrm>
          <a:prstGeom prst="rect">
            <a:avLst/>
          </a:prstGeom>
          <a:noFill/>
          <a:ln w="38100" algn="ctr">
            <a:noFill/>
            <a:miter lim="800000"/>
            <a:headEnd/>
            <a:tailEnd/>
          </a:ln>
        </p:spPr>
      </p:pic>
      <p:sp>
        <p:nvSpPr>
          <p:cNvPr id="2" name="文本框 1"/>
          <p:cNvSpPr txBox="1"/>
          <p:nvPr/>
        </p:nvSpPr>
        <p:spPr>
          <a:xfrm>
            <a:off x="935448" y="5130708"/>
            <a:ext cx="6975231" cy="1200329"/>
          </a:xfrm>
          <a:prstGeom prst="rect">
            <a:avLst/>
          </a:prstGeom>
          <a:noFill/>
        </p:spPr>
        <p:txBody>
          <a:bodyPr wrap="square" rtlCol="0">
            <a:spAutoFit/>
          </a:bodyPr>
          <a:lstStyle/>
          <a:p>
            <a:r>
              <a:rPr lang="en-US" altLang="zh-CN" sz="2400" dirty="0" smtClean="0"/>
              <a:t>x</a:t>
            </a:r>
            <a:r>
              <a:rPr lang="zh-CN" altLang="en-US" sz="2400" dirty="0" smtClean="0"/>
              <a:t>关联的结点</a:t>
            </a:r>
            <a:r>
              <a:rPr lang="en-US" altLang="zh-CN" sz="2400" dirty="0" smtClean="0"/>
              <a:t>N</a:t>
            </a:r>
            <a:r>
              <a:rPr lang="zh-CN" altLang="en-US" sz="2400" dirty="0" smtClean="0"/>
              <a:t>首先被创建。但是当</a:t>
            </a:r>
            <a:r>
              <a:rPr lang="en-US" altLang="zh-CN" sz="2400" dirty="0" smtClean="0"/>
              <a:t>[]=</a:t>
            </a:r>
            <a:r>
              <a:rPr lang="zh-CN" altLang="en-US" sz="2400" dirty="0" smtClean="0"/>
              <a:t>结点被创建时，</a:t>
            </a:r>
            <a:r>
              <a:rPr lang="en-US" altLang="zh-CN" sz="2400" dirty="0" smtClean="0"/>
              <a:t>N</a:t>
            </a:r>
            <a:r>
              <a:rPr lang="zh-CN" altLang="en-US" sz="2400" dirty="0" smtClean="0"/>
              <a:t>就被杀死了。因此当要建立</a:t>
            </a:r>
            <a:r>
              <a:rPr lang="en-US" altLang="zh-CN" sz="2400" dirty="0" smtClean="0"/>
              <a:t>z</a:t>
            </a:r>
            <a:r>
              <a:rPr lang="zh-CN" altLang="en-US" sz="2400" dirty="0" smtClean="0"/>
              <a:t>关联的结点时，不会认为和</a:t>
            </a:r>
            <a:r>
              <a:rPr lang="en-US" altLang="zh-CN" sz="2400" dirty="0" smtClean="0"/>
              <a:t>N</a:t>
            </a:r>
            <a:r>
              <a:rPr lang="zh-CN" altLang="en-US" sz="2400" dirty="0" smtClean="0"/>
              <a:t>等同，而是需要创建新结点</a:t>
            </a:r>
            <a:endParaRPr lang="zh-CN" altLang="en-US" sz="2400" dirty="0"/>
          </a:p>
        </p:txBody>
      </p:sp>
    </p:spTree>
    <p:extLst>
      <p:ext uri="{BB962C8B-B14F-4D97-AF65-F5344CB8AC3E}">
        <p14:creationId xmlns:p14="http://schemas.microsoft.com/office/powerpoint/2010/main" val="2055624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例</a:t>
            </a:r>
            <a:r>
              <a:rPr lang="en-US" altLang="zh-CN" dirty="0" smtClean="0"/>
              <a:t>2</a:t>
            </a:r>
            <a:endParaRPr lang="zh-CN" altLang="en-US" dirty="0" smtClean="0"/>
          </a:p>
        </p:txBody>
      </p:sp>
      <p:pic>
        <p:nvPicPr>
          <p:cNvPr id="47108" name="Picture 4"/>
          <p:cNvPicPr>
            <a:picLocks noChangeAspect="1" noChangeArrowheads="1"/>
          </p:cNvPicPr>
          <p:nvPr/>
        </p:nvPicPr>
        <p:blipFill>
          <a:blip r:embed="rId2" cstate="print"/>
          <a:srcRect/>
          <a:stretch>
            <a:fillRect/>
          </a:stretch>
        </p:blipFill>
        <p:spPr bwMode="auto">
          <a:xfrm>
            <a:off x="1029291" y="2471766"/>
            <a:ext cx="2136532" cy="1165381"/>
          </a:xfrm>
          <a:prstGeom prst="rect">
            <a:avLst/>
          </a:prstGeom>
          <a:noFill/>
          <a:ln w="38100" algn="ctr">
            <a:noFill/>
            <a:miter lim="800000"/>
            <a:headEnd/>
            <a:tailEnd/>
          </a:ln>
        </p:spPr>
      </p:pic>
      <p:sp>
        <p:nvSpPr>
          <p:cNvPr id="2" name="文本框 1"/>
          <p:cNvSpPr txBox="1"/>
          <p:nvPr/>
        </p:nvSpPr>
        <p:spPr>
          <a:xfrm>
            <a:off x="487973" y="1881172"/>
            <a:ext cx="2494594" cy="400110"/>
          </a:xfrm>
          <a:prstGeom prst="rect">
            <a:avLst/>
          </a:prstGeom>
          <a:noFill/>
        </p:spPr>
        <p:txBody>
          <a:bodyPr wrap="none" rtlCol="0">
            <a:spAutoFit/>
          </a:bodyPr>
          <a:lstStyle/>
          <a:p>
            <a:r>
              <a:rPr lang="zh-CN" altLang="en-US" sz="2000" dirty="0" smtClean="0"/>
              <a:t>设</a:t>
            </a:r>
            <a:r>
              <a:rPr lang="en-US" altLang="zh-CN" sz="2000" dirty="0" smtClean="0"/>
              <a:t>a</a:t>
            </a:r>
            <a:r>
              <a:rPr lang="zh-CN" altLang="en-US" sz="2000" dirty="0" smtClean="0"/>
              <a:t>为数组，</a:t>
            </a:r>
            <a:r>
              <a:rPr lang="en-US" altLang="zh-CN" sz="2000" dirty="0" smtClean="0"/>
              <a:t>b</a:t>
            </a:r>
            <a:r>
              <a:rPr lang="zh-CN" altLang="en-US" sz="2000" dirty="0" smtClean="0"/>
              <a:t>为指针</a:t>
            </a:r>
            <a:endParaRPr lang="zh-CN" altLang="en-US" sz="2000" dirty="0"/>
          </a:p>
        </p:txBody>
      </p:sp>
      <p:grpSp>
        <p:nvGrpSpPr>
          <p:cNvPr id="5" name="组合 4"/>
          <p:cNvGrpSpPr/>
          <p:nvPr/>
        </p:nvGrpSpPr>
        <p:grpSpPr>
          <a:xfrm>
            <a:off x="2982567" y="1402967"/>
            <a:ext cx="5872753" cy="3626034"/>
            <a:chOff x="2982567" y="1402967"/>
            <a:chExt cx="5872753" cy="3626034"/>
          </a:xfrm>
        </p:grpSpPr>
        <p:pic>
          <p:nvPicPr>
            <p:cNvPr id="47109" name="Picture 5"/>
            <p:cNvPicPr>
              <a:picLocks noChangeAspect="1" noChangeArrowheads="1"/>
            </p:cNvPicPr>
            <p:nvPr/>
          </p:nvPicPr>
          <p:blipFill>
            <a:blip r:embed="rId3" cstate="print"/>
            <a:srcRect/>
            <a:stretch>
              <a:fillRect/>
            </a:stretch>
          </p:blipFill>
          <p:spPr bwMode="auto">
            <a:xfrm>
              <a:off x="2982567" y="1402967"/>
              <a:ext cx="5872753" cy="3626034"/>
            </a:xfrm>
            <a:prstGeom prst="rect">
              <a:avLst/>
            </a:prstGeom>
            <a:noFill/>
            <a:ln w="38100" algn="ctr">
              <a:noFill/>
              <a:miter lim="800000"/>
              <a:headEnd/>
              <a:tailEnd/>
            </a:ln>
          </p:spPr>
        </p:pic>
        <p:sp>
          <p:nvSpPr>
            <p:cNvPr id="4" name="文本框 3"/>
            <p:cNvSpPr txBox="1"/>
            <p:nvPr/>
          </p:nvSpPr>
          <p:spPr>
            <a:xfrm>
              <a:off x="4513385" y="3637147"/>
              <a:ext cx="306494" cy="369332"/>
            </a:xfrm>
            <a:prstGeom prst="rect">
              <a:avLst/>
            </a:prstGeom>
            <a:noFill/>
          </p:spPr>
          <p:txBody>
            <a:bodyPr wrap="none" rtlCol="0">
              <a:spAutoFit/>
            </a:bodyPr>
            <a:lstStyle/>
            <a:p>
              <a:r>
                <a:rPr lang="en-US" altLang="zh-CN" dirty="0" smtClean="0"/>
                <a:t>b</a:t>
              </a:r>
              <a:endParaRPr lang="zh-CN" altLang="en-US" dirty="0"/>
            </a:p>
          </p:txBody>
        </p:sp>
        <p:sp>
          <p:nvSpPr>
            <p:cNvPr id="10" name="文本框 9"/>
            <p:cNvSpPr txBox="1"/>
            <p:nvPr/>
          </p:nvSpPr>
          <p:spPr>
            <a:xfrm>
              <a:off x="5544881" y="2685124"/>
              <a:ext cx="284052" cy="369332"/>
            </a:xfrm>
            <a:prstGeom prst="rect">
              <a:avLst/>
            </a:prstGeom>
            <a:noFill/>
          </p:spPr>
          <p:txBody>
            <a:bodyPr wrap="none" rtlCol="0">
              <a:spAutoFit/>
            </a:bodyPr>
            <a:lstStyle/>
            <a:p>
              <a:r>
                <a:rPr lang="en-US" altLang="zh-CN" dirty="0" smtClean="0"/>
                <a:t>x</a:t>
              </a:r>
              <a:endParaRPr lang="zh-CN" altLang="en-US" dirty="0"/>
            </a:p>
          </p:txBody>
        </p:sp>
      </p:grpSp>
      <p:sp>
        <p:nvSpPr>
          <p:cNvPr id="12" name="文本框 11"/>
          <p:cNvSpPr txBox="1"/>
          <p:nvPr/>
        </p:nvSpPr>
        <p:spPr>
          <a:xfrm>
            <a:off x="728829" y="5219484"/>
            <a:ext cx="7786521" cy="1200329"/>
          </a:xfrm>
          <a:prstGeom prst="rect">
            <a:avLst/>
          </a:prstGeom>
          <a:noFill/>
        </p:spPr>
        <p:txBody>
          <a:bodyPr wrap="square" rtlCol="0">
            <a:spAutoFit/>
          </a:bodyPr>
          <a:lstStyle/>
          <a:p>
            <a:r>
              <a:rPr lang="en-US" altLang="zh-CN" sz="2400" dirty="0" smtClean="0"/>
              <a:t>[]=</a:t>
            </a:r>
            <a:r>
              <a:rPr lang="zh-CN" altLang="en-US" sz="2400" dirty="0" smtClean="0"/>
              <a:t>结点的子节点都不是数组结点，但它有孙结点</a:t>
            </a:r>
            <a:r>
              <a:rPr lang="en-US" altLang="zh-CN" sz="2400" dirty="0" smtClean="0"/>
              <a:t>a</a:t>
            </a:r>
            <a:r>
              <a:rPr lang="en-US" altLang="zh-CN" sz="2400" baseline="-25000" dirty="0" smtClean="0"/>
              <a:t>0</a:t>
            </a:r>
            <a:r>
              <a:rPr lang="zh-CN" altLang="en-US" sz="2400" dirty="0" smtClean="0"/>
              <a:t>，所以还是杀死了依赖于</a:t>
            </a:r>
            <a:r>
              <a:rPr lang="en-US" altLang="zh-CN" sz="2400" dirty="0"/>
              <a:t>a</a:t>
            </a:r>
            <a:r>
              <a:rPr lang="en-US" altLang="zh-CN" sz="2400" baseline="-25000" dirty="0"/>
              <a:t>0</a:t>
            </a:r>
            <a:r>
              <a:rPr lang="zh-CN" altLang="en-US" sz="2400" dirty="0" smtClean="0"/>
              <a:t>的结点</a:t>
            </a:r>
            <a:r>
              <a:rPr lang="en-US" altLang="zh-CN" sz="2400" dirty="0" smtClean="0"/>
              <a:t>=[]</a:t>
            </a:r>
            <a:r>
              <a:rPr lang="zh-CN" altLang="en-US" sz="2400" dirty="0" smtClean="0"/>
              <a:t>。</a:t>
            </a:r>
            <a:endParaRPr lang="en-US" altLang="zh-CN" sz="2400" dirty="0" smtClean="0"/>
          </a:p>
          <a:p>
            <a:r>
              <a:rPr lang="zh-CN" altLang="en-US" sz="2400" dirty="0" smtClean="0"/>
              <a:t>结点被杀死，意味着不能被复用，考虑之后的指令</a:t>
            </a:r>
            <a:r>
              <a:rPr lang="en-US" altLang="zh-CN" sz="2400" dirty="0" smtClean="0"/>
              <a:t>m = b[</a:t>
            </a:r>
            <a:r>
              <a:rPr lang="en-US" altLang="zh-CN" sz="2400" dirty="0" err="1" smtClean="0"/>
              <a:t>i</a:t>
            </a:r>
            <a:r>
              <a:rPr lang="en-US" altLang="zh-CN" sz="2400" dirty="0"/>
              <a:t>]</a:t>
            </a:r>
            <a:endParaRPr lang="zh-CN" altLang="en-US" sz="2400" dirty="0"/>
          </a:p>
        </p:txBody>
      </p:sp>
    </p:spTree>
    <p:extLst>
      <p:ext uri="{BB962C8B-B14F-4D97-AF65-F5344CB8AC3E}">
        <p14:creationId xmlns:p14="http://schemas.microsoft.com/office/powerpoint/2010/main" val="31957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要考虑的问题</a:t>
            </a:r>
            <a:endParaRPr lang="zh-CN" altLang="en-US" dirty="0" smtClean="0"/>
          </a:p>
        </p:txBody>
      </p:sp>
      <p:sp>
        <p:nvSpPr>
          <p:cNvPr id="7171" name="内容占位符 2"/>
          <p:cNvSpPr>
            <a:spLocks noGrp="1"/>
          </p:cNvSpPr>
          <p:nvPr>
            <p:ph idx="1"/>
          </p:nvPr>
        </p:nvSpPr>
        <p:spPr/>
        <p:txBody>
          <a:bodyPr/>
          <a:lstStyle/>
          <a:p>
            <a:r>
              <a:rPr lang="zh-CN" altLang="en-US" dirty="0" smtClean="0"/>
              <a:t>指令选择</a:t>
            </a:r>
            <a:endParaRPr lang="en-US" altLang="zh-CN" dirty="0" smtClean="0"/>
          </a:p>
          <a:p>
            <a:pPr lvl="1"/>
            <a:r>
              <a:rPr lang="en-US" altLang="zh-CN" dirty="0" smtClean="0"/>
              <a:t>IR</a:t>
            </a:r>
            <a:r>
              <a:rPr lang="zh-CN" altLang="en-US" dirty="0" smtClean="0"/>
              <a:t>的层次</a:t>
            </a:r>
            <a:endParaRPr lang="en-US" altLang="zh-CN" dirty="0" smtClean="0"/>
          </a:p>
          <a:p>
            <a:pPr lvl="1"/>
            <a:r>
              <a:rPr lang="zh-CN" altLang="en-US" dirty="0" smtClean="0"/>
              <a:t>指令集体系结构中本身的特性</a:t>
            </a:r>
            <a:endParaRPr lang="en-US" altLang="zh-CN" dirty="0" smtClean="0"/>
          </a:p>
          <a:p>
            <a:pPr lvl="1"/>
            <a:r>
              <a:rPr lang="zh-CN" altLang="en-US" dirty="0" smtClean="0"/>
              <a:t>生成代码的质量，要考虑到目标代码的效率</a:t>
            </a:r>
            <a:endParaRPr lang="en-US" altLang="zh-CN" dirty="0" smtClean="0"/>
          </a:p>
          <a:p>
            <a:endParaRPr lang="zh-CN" altLang="en-US" dirty="0" smtClean="0"/>
          </a:p>
        </p:txBody>
      </p:sp>
      <p:pic>
        <p:nvPicPr>
          <p:cNvPr id="7172" name="Picture 6"/>
          <p:cNvPicPr>
            <a:picLocks noChangeAspect="1" noChangeArrowheads="1"/>
          </p:cNvPicPr>
          <p:nvPr/>
        </p:nvPicPr>
        <p:blipFill>
          <a:blip r:embed="rId2" cstate="print"/>
          <a:srcRect/>
          <a:stretch>
            <a:fillRect/>
          </a:stretch>
        </p:blipFill>
        <p:spPr bwMode="auto">
          <a:xfrm>
            <a:off x="4486273" y="5384861"/>
            <a:ext cx="3200400" cy="650875"/>
          </a:xfrm>
          <a:prstGeom prst="rect">
            <a:avLst/>
          </a:prstGeom>
          <a:noFill/>
          <a:ln w="38100" algn="ctr">
            <a:noFill/>
            <a:miter lim="800000"/>
            <a:headEnd/>
            <a:tailEnd/>
          </a:ln>
        </p:spPr>
      </p:pic>
      <p:pic>
        <p:nvPicPr>
          <p:cNvPr id="7173" name="Picture 3"/>
          <p:cNvPicPr>
            <a:picLocks noChangeAspect="1" noChangeArrowheads="1"/>
          </p:cNvPicPr>
          <p:nvPr/>
        </p:nvPicPr>
        <p:blipFill>
          <a:blip r:embed="rId3" cstate="print"/>
          <a:srcRect/>
          <a:stretch>
            <a:fillRect/>
          </a:stretch>
        </p:blipFill>
        <p:spPr bwMode="auto">
          <a:xfrm>
            <a:off x="1668100" y="4101672"/>
            <a:ext cx="1580660" cy="471734"/>
          </a:xfrm>
          <a:prstGeom prst="rect">
            <a:avLst/>
          </a:prstGeom>
          <a:noFill/>
          <a:ln w="38100" algn="ctr">
            <a:noFill/>
            <a:miter lim="800000"/>
            <a:headEnd/>
            <a:tailEnd/>
          </a:ln>
        </p:spPr>
      </p:pic>
      <p:pic>
        <p:nvPicPr>
          <p:cNvPr id="7174" name="Picture 4"/>
          <p:cNvPicPr>
            <a:picLocks noChangeAspect="1" noChangeArrowheads="1"/>
          </p:cNvPicPr>
          <p:nvPr/>
        </p:nvPicPr>
        <p:blipFill>
          <a:blip r:embed="rId4" cstate="print"/>
          <a:srcRect/>
          <a:stretch>
            <a:fillRect/>
          </a:stretch>
        </p:blipFill>
        <p:spPr bwMode="auto">
          <a:xfrm>
            <a:off x="4424361" y="3709927"/>
            <a:ext cx="3324225" cy="1339850"/>
          </a:xfrm>
          <a:prstGeom prst="rect">
            <a:avLst/>
          </a:prstGeom>
          <a:noFill/>
          <a:ln w="38100" algn="ctr">
            <a:noFill/>
            <a:miter lim="800000"/>
            <a:headEnd/>
            <a:tailEnd/>
          </a:ln>
        </p:spPr>
      </p:pic>
      <p:pic>
        <p:nvPicPr>
          <p:cNvPr id="7175" name="Picture 5"/>
          <p:cNvPicPr>
            <a:picLocks noChangeAspect="1" noChangeArrowheads="1"/>
          </p:cNvPicPr>
          <p:nvPr/>
        </p:nvPicPr>
        <p:blipFill>
          <a:blip r:embed="rId5" cstate="print"/>
          <a:srcRect/>
          <a:stretch>
            <a:fillRect/>
          </a:stretch>
        </p:blipFill>
        <p:spPr bwMode="auto">
          <a:xfrm>
            <a:off x="1958219" y="5609491"/>
            <a:ext cx="938213" cy="201613"/>
          </a:xfrm>
          <a:prstGeom prst="rect">
            <a:avLst/>
          </a:prstGeom>
          <a:noFill/>
          <a:ln w="38100" algn="ctr">
            <a:noFill/>
            <a:miter lim="800000"/>
            <a:headEnd/>
            <a:tailEnd/>
          </a:ln>
        </p:spPr>
      </p:pic>
      <p:sp>
        <p:nvSpPr>
          <p:cNvPr id="2" name="右箭头 1"/>
          <p:cNvSpPr/>
          <p:nvPr/>
        </p:nvSpPr>
        <p:spPr>
          <a:xfrm>
            <a:off x="3493477" y="4161693"/>
            <a:ext cx="644769"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3524084" y="5589054"/>
            <a:ext cx="701917" cy="23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813101">
            <a:off x="3526745" y="6216814"/>
            <a:ext cx="701917" cy="23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572000" y="4161693"/>
            <a:ext cx="2472471" cy="41171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86272" y="6345584"/>
            <a:ext cx="4434989" cy="338554"/>
          </a:xfrm>
          <a:prstGeom prst="rect">
            <a:avLst/>
          </a:prstGeom>
          <a:noFill/>
        </p:spPr>
        <p:txBody>
          <a:bodyPr wrap="square" rtlCol="0">
            <a:spAutoFit/>
          </a:bodyPr>
          <a:lstStyle/>
          <a:p>
            <a:r>
              <a:rPr lang="en-US" altLang="zh-CN" sz="1600" b="1" dirty="0" smtClean="0">
                <a:latin typeface="Courier New" panose="02070309020205020404" pitchFamily="49" charset="0"/>
                <a:cs typeface="Courier New" panose="02070309020205020404" pitchFamily="49" charset="0"/>
              </a:rPr>
              <a:t>INC a  // if it’s a valid </a:t>
            </a:r>
            <a:r>
              <a:rPr lang="en-US" altLang="zh-CN" sz="1600" b="1" dirty="0" err="1" smtClean="0">
                <a:latin typeface="Courier New" panose="02070309020205020404" pitchFamily="49" charset="0"/>
                <a:cs typeface="Courier New" panose="02070309020205020404" pitchFamily="49" charset="0"/>
              </a:rPr>
              <a:t>instr</a:t>
            </a:r>
            <a:endParaRPr lang="zh-CN" alt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917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dissolv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dissolv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dissolv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dissolve">
                                      <p:cBhvr>
                                        <p:cTn id="22" dur="500"/>
                                        <p:tgtEl>
                                          <p:spTgt spid="717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par>
                                <p:cTn id="26" presetID="9" presetClass="entr" presetSubtype="0" fill="hold" nodeType="withEffect">
                                  <p:stCondLst>
                                    <p:cond delay="0"/>
                                  </p:stCondLst>
                                  <p:childTnLst>
                                    <p:set>
                                      <p:cBhvr>
                                        <p:cTn id="27" dur="1" fill="hold">
                                          <p:stCondLst>
                                            <p:cond delay="0"/>
                                          </p:stCondLst>
                                        </p:cTn>
                                        <p:tgtEl>
                                          <p:spTgt spid="7174"/>
                                        </p:tgtEl>
                                        <p:attrNameLst>
                                          <p:attrName>style.visibility</p:attrName>
                                        </p:attrNameLst>
                                      </p:cBhvr>
                                      <p:to>
                                        <p:strVal val="visible"/>
                                      </p:to>
                                    </p:set>
                                    <p:animEffect transition="in" filter="dissolve">
                                      <p:cBhvr>
                                        <p:cTn id="28" dur="500"/>
                                        <p:tgtEl>
                                          <p:spTgt spid="717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175"/>
                                        </p:tgtEl>
                                        <p:attrNameLst>
                                          <p:attrName>style.visibility</p:attrName>
                                        </p:attrNameLst>
                                      </p:cBhvr>
                                      <p:to>
                                        <p:strVal val="visible"/>
                                      </p:to>
                                    </p:set>
                                    <p:animEffect transition="in" filter="dissolve">
                                      <p:cBhvr>
                                        <p:cTn id="38" dur="500"/>
                                        <p:tgtEl>
                                          <p:spTgt spid="717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par>
                                <p:cTn id="42" presetID="9" presetClass="entr" presetSubtype="0" fill="hold" nodeType="withEffect">
                                  <p:stCondLst>
                                    <p:cond delay="0"/>
                                  </p:stCondLst>
                                  <p:childTnLst>
                                    <p:set>
                                      <p:cBhvr>
                                        <p:cTn id="43" dur="1" fill="hold">
                                          <p:stCondLst>
                                            <p:cond delay="0"/>
                                          </p:stCondLst>
                                        </p:cTn>
                                        <p:tgtEl>
                                          <p:spTgt spid="7172"/>
                                        </p:tgtEl>
                                        <p:attrNameLst>
                                          <p:attrName>style.visibility</p:attrName>
                                        </p:attrNameLst>
                                      </p:cBhvr>
                                      <p:to>
                                        <p:strVal val="visible"/>
                                      </p:to>
                                    </p:set>
                                    <p:animEffect transition="in" filter="dissolve">
                                      <p:cBhvr>
                                        <p:cTn id="44" dur="500"/>
                                        <p:tgtEl>
                                          <p:spTgt spid="717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dissolve">
                                      <p:cBhvr>
                                        <p:cTn id="49" dur="500"/>
                                        <p:tgtEl>
                                          <p:spTgt spid="1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animBg="1"/>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指针赋值和过程调用</a:t>
            </a:r>
          </a:p>
        </p:txBody>
      </p:sp>
      <p:sp>
        <p:nvSpPr>
          <p:cNvPr id="39939" name="内容占位符 2"/>
          <p:cNvSpPr>
            <a:spLocks noGrp="1"/>
          </p:cNvSpPr>
          <p:nvPr>
            <p:ph idx="1"/>
          </p:nvPr>
        </p:nvSpPr>
        <p:spPr/>
        <p:txBody>
          <a:bodyPr/>
          <a:lstStyle/>
          <a:p>
            <a:r>
              <a:rPr lang="zh-CN" altLang="en-US" dirty="0" smtClean="0"/>
              <a:t>处理对指针所指空间的赋值的时候，同样要杀死可能被指针赋值改变的</a:t>
            </a:r>
            <a:r>
              <a:rPr lang="zh-CN" altLang="en-US" dirty="0"/>
              <a:t>结点</a:t>
            </a:r>
            <a:r>
              <a:rPr lang="zh-CN" altLang="en-US" dirty="0" smtClean="0"/>
              <a:t>。如果不能确定指针指向的范围，那么，需要</a:t>
            </a:r>
            <a:r>
              <a:rPr lang="zh-CN" altLang="en-US" dirty="0" smtClean="0">
                <a:solidFill>
                  <a:srgbClr val="FF0000"/>
                </a:solidFill>
              </a:rPr>
              <a:t>杀死所有的节点</a:t>
            </a:r>
            <a:r>
              <a:rPr lang="zh-CN" altLang="en-US" dirty="0" smtClean="0"/>
              <a:t>。</a:t>
            </a:r>
            <a:endParaRPr lang="en-US" altLang="zh-CN" dirty="0" smtClean="0"/>
          </a:p>
          <a:p>
            <a:pPr lvl="1"/>
            <a:r>
              <a:rPr lang="zh-CN" altLang="en-US" dirty="0" smtClean="0"/>
              <a:t>某些情况下，可以确定一个指针在代码中的某个位置会指向哪个变量，比如</a:t>
            </a:r>
            <a:r>
              <a:rPr lang="en-US" altLang="zh-CN" dirty="0" smtClean="0"/>
              <a:t>p=&amp;x,  *p=y</a:t>
            </a:r>
            <a:r>
              <a:rPr lang="zh-CN" altLang="en-US" dirty="0" smtClean="0"/>
              <a:t>， 那么只需要杀死以</a:t>
            </a:r>
            <a:r>
              <a:rPr lang="en-US" altLang="zh-CN" dirty="0" smtClean="0"/>
              <a:t>x</a:t>
            </a:r>
            <a:r>
              <a:rPr lang="zh-CN" altLang="en-US" dirty="0" smtClean="0"/>
              <a:t>为附加变量的结点，不需要杀死其它结点。</a:t>
            </a:r>
            <a:endParaRPr lang="en-US" altLang="zh-CN" dirty="0" smtClean="0"/>
          </a:p>
          <a:p>
            <a:pPr lvl="1"/>
            <a:r>
              <a:rPr lang="zh-CN" altLang="en-US" dirty="0"/>
              <a:t>指针</a:t>
            </a:r>
            <a:r>
              <a:rPr lang="zh-CN" altLang="en-US" dirty="0" smtClean="0"/>
              <a:t>分析技术</a:t>
            </a:r>
            <a:endParaRPr lang="en-US" altLang="zh-CN" dirty="0" smtClean="0"/>
          </a:p>
          <a:p>
            <a:pPr lvl="1"/>
            <a:endParaRPr lang="en-US" altLang="zh-CN" dirty="0" smtClean="0"/>
          </a:p>
          <a:p>
            <a:r>
              <a:rPr lang="zh-CN" altLang="en-US" dirty="0" smtClean="0"/>
              <a:t>过程调用的情况类似</a:t>
            </a:r>
          </a:p>
        </p:txBody>
      </p:sp>
    </p:spTree>
    <p:extLst>
      <p:ext uri="{BB962C8B-B14F-4D97-AF65-F5344CB8AC3E}">
        <p14:creationId xmlns:p14="http://schemas.microsoft.com/office/powerpoint/2010/main" val="34432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dissolve">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dissolve">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animEffect transition="in" filter="dissolve">
                                      <p:cBhvr>
                                        <p:cTn id="17"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从</a:t>
            </a:r>
            <a:r>
              <a:rPr lang="en-US" altLang="zh-CN" dirty="0" smtClean="0"/>
              <a:t>DAG</a:t>
            </a:r>
            <a:r>
              <a:rPr lang="zh-CN" altLang="en-US" dirty="0" smtClean="0"/>
              <a:t>重构三地址代码</a:t>
            </a:r>
          </a:p>
        </p:txBody>
      </p:sp>
      <p:sp>
        <p:nvSpPr>
          <p:cNvPr id="40963" name="内容占位符 2"/>
          <p:cNvSpPr>
            <a:spLocks noGrp="1"/>
          </p:cNvSpPr>
          <p:nvPr>
            <p:ph idx="1"/>
          </p:nvPr>
        </p:nvSpPr>
        <p:spPr/>
        <p:txBody>
          <a:bodyPr/>
          <a:lstStyle/>
          <a:p>
            <a:r>
              <a:rPr lang="zh-CN" altLang="en-US" dirty="0"/>
              <a:t>每个结点构造</a:t>
            </a:r>
            <a:r>
              <a:rPr lang="zh-CN" altLang="en-US" dirty="0" smtClean="0"/>
              <a:t>一条三</a:t>
            </a:r>
            <a:r>
              <a:rPr lang="zh-CN" altLang="en-US" dirty="0"/>
              <a:t>地址语句，计算对应的值</a:t>
            </a:r>
          </a:p>
          <a:p>
            <a:r>
              <a:rPr lang="zh-CN" altLang="en-US" dirty="0" smtClean="0"/>
              <a:t>结果</a:t>
            </a:r>
            <a:r>
              <a:rPr lang="zh-CN" altLang="en-US" dirty="0"/>
              <a:t>应该尽量赋给一个活跃的变量</a:t>
            </a:r>
          </a:p>
          <a:p>
            <a:r>
              <a:rPr lang="zh-CN" altLang="en-US" dirty="0" smtClean="0"/>
              <a:t>如果</a:t>
            </a:r>
            <a:r>
              <a:rPr lang="zh-CN" altLang="en-US" dirty="0"/>
              <a:t>结点有多个关联的变量，</a:t>
            </a:r>
            <a:r>
              <a:rPr lang="zh-CN" altLang="en-US" dirty="0" smtClean="0"/>
              <a:t>则用</a:t>
            </a:r>
            <a:r>
              <a:rPr lang="zh-CN" altLang="en-US" dirty="0"/>
              <a:t>复制</a:t>
            </a:r>
            <a:r>
              <a:rPr lang="zh-CN" altLang="en-US" dirty="0" smtClean="0"/>
              <a:t>语句给其他关联变量赋值</a:t>
            </a:r>
            <a:endParaRPr lang="en-US" altLang="zh-CN" dirty="0" smtClean="0"/>
          </a:p>
        </p:txBody>
      </p:sp>
    </p:spTree>
    <p:extLst>
      <p:ext uri="{BB962C8B-B14F-4D97-AF65-F5344CB8AC3E}">
        <p14:creationId xmlns:p14="http://schemas.microsoft.com/office/powerpoint/2010/main" val="2319743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4" name="图片 3"/>
          <p:cNvPicPr>
            <a:picLocks noChangeAspect="1"/>
          </p:cNvPicPr>
          <p:nvPr/>
        </p:nvPicPr>
        <p:blipFill>
          <a:blip r:embed="rId2"/>
          <a:stretch>
            <a:fillRect/>
          </a:stretch>
        </p:blipFill>
        <p:spPr>
          <a:xfrm>
            <a:off x="628650" y="1784472"/>
            <a:ext cx="4648200" cy="3476625"/>
          </a:xfrm>
          <a:prstGeom prst="rect">
            <a:avLst/>
          </a:prstGeom>
        </p:spPr>
      </p:pic>
      <p:pic>
        <p:nvPicPr>
          <p:cNvPr id="7" name="Picture 4"/>
          <p:cNvPicPr>
            <a:picLocks noChangeAspect="1" noChangeArrowheads="1"/>
          </p:cNvPicPr>
          <p:nvPr/>
        </p:nvPicPr>
        <p:blipFill>
          <a:blip r:embed="rId3" cstate="print"/>
          <a:srcRect/>
          <a:stretch>
            <a:fillRect/>
          </a:stretch>
        </p:blipFill>
        <p:spPr bwMode="auto">
          <a:xfrm>
            <a:off x="6212452" y="2426450"/>
            <a:ext cx="1583001" cy="964192"/>
          </a:xfrm>
          <a:prstGeom prst="rect">
            <a:avLst/>
          </a:prstGeom>
          <a:noFill/>
          <a:ln w="38100" algn="ctr">
            <a:noFill/>
            <a:miter lim="800000"/>
            <a:headEnd/>
            <a:tailEnd/>
          </a:ln>
        </p:spPr>
      </p:pic>
      <p:sp>
        <p:nvSpPr>
          <p:cNvPr id="8" name="文本框 7"/>
          <p:cNvSpPr txBox="1"/>
          <p:nvPr/>
        </p:nvSpPr>
        <p:spPr>
          <a:xfrm>
            <a:off x="5923227" y="1690689"/>
            <a:ext cx="2161449" cy="646331"/>
          </a:xfrm>
          <a:prstGeom prst="rect">
            <a:avLst/>
          </a:prstGeom>
          <a:noFill/>
        </p:spPr>
        <p:txBody>
          <a:bodyPr wrap="square" rtlCol="0">
            <a:spAutoFit/>
          </a:bodyPr>
          <a:lstStyle/>
          <a:p>
            <a:r>
              <a:rPr lang="zh-CN" altLang="en-US" dirty="0" smtClean="0"/>
              <a:t>若</a:t>
            </a:r>
            <a:r>
              <a:rPr lang="en-US" altLang="zh-CN" dirty="0" smtClean="0"/>
              <a:t>b</a:t>
            </a:r>
            <a:r>
              <a:rPr lang="zh-CN" altLang="en-US" dirty="0" smtClean="0"/>
              <a:t>在出口处不活跃，则仅生成三条语句：</a:t>
            </a:r>
            <a:endParaRPr lang="zh-CN" altLang="en-US" dirty="0"/>
          </a:p>
        </p:txBody>
      </p:sp>
      <p:sp>
        <p:nvSpPr>
          <p:cNvPr id="9" name="文本框 8"/>
          <p:cNvSpPr txBox="1"/>
          <p:nvPr/>
        </p:nvSpPr>
        <p:spPr>
          <a:xfrm>
            <a:off x="5923226" y="3707058"/>
            <a:ext cx="2161449" cy="646331"/>
          </a:xfrm>
          <a:prstGeom prst="rect">
            <a:avLst/>
          </a:prstGeom>
          <a:noFill/>
        </p:spPr>
        <p:txBody>
          <a:bodyPr wrap="square" rtlCol="0">
            <a:spAutoFit/>
          </a:bodyPr>
          <a:lstStyle/>
          <a:p>
            <a:r>
              <a:rPr lang="zh-CN" altLang="en-US" dirty="0" smtClean="0"/>
              <a:t>若</a:t>
            </a:r>
            <a:r>
              <a:rPr lang="en-US" altLang="zh-CN" dirty="0" smtClean="0"/>
              <a:t>b, d</a:t>
            </a:r>
            <a:r>
              <a:rPr lang="zh-CN" altLang="en-US" dirty="0" smtClean="0"/>
              <a:t>在出口处都活跃，则：</a:t>
            </a:r>
            <a:endParaRPr lang="zh-CN" altLang="en-US" dirty="0"/>
          </a:p>
        </p:txBody>
      </p:sp>
      <p:sp>
        <p:nvSpPr>
          <p:cNvPr id="10" name="文本框 9"/>
          <p:cNvSpPr txBox="1"/>
          <p:nvPr/>
        </p:nvSpPr>
        <p:spPr>
          <a:xfrm>
            <a:off x="6291255" y="4379580"/>
            <a:ext cx="1425390" cy="1200329"/>
          </a:xfrm>
          <a:prstGeom prst="rect">
            <a:avLst/>
          </a:prstGeom>
          <a:noFill/>
        </p:spPr>
        <p:txBody>
          <a:bodyPr wrap="none" rtlCol="0">
            <a:spAutoFit/>
          </a:bodyPr>
          <a:lstStyle/>
          <a:p>
            <a:r>
              <a:rPr lang="en-US" altLang="zh-CN" b="1" dirty="0" smtClean="0">
                <a:latin typeface="Courier New" panose="02070309020205020404" pitchFamily="49" charset="0"/>
                <a:cs typeface="Courier New" panose="02070309020205020404" pitchFamily="49" charset="0"/>
              </a:rPr>
              <a:t>a = b + c</a:t>
            </a:r>
          </a:p>
          <a:p>
            <a:r>
              <a:rPr lang="en-US" altLang="zh-CN" b="1" dirty="0" smtClean="0">
                <a:latin typeface="Courier New" panose="02070309020205020404" pitchFamily="49" charset="0"/>
                <a:cs typeface="Courier New" panose="02070309020205020404" pitchFamily="49" charset="0"/>
              </a:rPr>
              <a:t>d = a – d</a:t>
            </a:r>
          </a:p>
          <a:p>
            <a:r>
              <a:rPr lang="en-US" altLang="zh-CN" b="1" dirty="0" smtClean="0">
                <a:latin typeface="Courier New" panose="02070309020205020404" pitchFamily="49" charset="0"/>
                <a:cs typeface="Courier New" panose="02070309020205020404" pitchFamily="49" charset="0"/>
              </a:rPr>
              <a:t>b = d</a:t>
            </a:r>
          </a:p>
          <a:p>
            <a:r>
              <a:rPr lang="en-US" altLang="zh-CN" b="1" dirty="0" smtClean="0">
                <a:latin typeface="Courier New" panose="02070309020205020404" pitchFamily="49" charset="0"/>
                <a:cs typeface="Courier New" panose="02070309020205020404" pitchFamily="49" charset="0"/>
              </a:rPr>
              <a:t>c = d + c</a:t>
            </a:r>
            <a:endParaRPr lang="zh-CN" altLang="en-US" b="1" dirty="0">
              <a:latin typeface="Courier New" panose="02070309020205020404" pitchFamily="49" charset="0"/>
              <a:cs typeface="Courier New" panose="02070309020205020404" pitchFamily="49" charset="0"/>
            </a:endParaRPr>
          </a:p>
        </p:txBody>
      </p:sp>
      <p:sp>
        <p:nvSpPr>
          <p:cNvPr id="11" name="文本框 10"/>
          <p:cNvSpPr txBox="1"/>
          <p:nvPr/>
        </p:nvSpPr>
        <p:spPr>
          <a:xfrm>
            <a:off x="4248150" y="5641897"/>
            <a:ext cx="4173416" cy="707886"/>
          </a:xfrm>
          <a:prstGeom prst="rect">
            <a:avLst/>
          </a:prstGeom>
          <a:noFill/>
        </p:spPr>
        <p:txBody>
          <a:bodyPr wrap="square" rtlCol="0">
            <a:spAutoFit/>
          </a:bodyPr>
          <a:lstStyle/>
          <a:p>
            <a:r>
              <a:rPr lang="zh-CN" altLang="en-US" sz="2000" dirty="0" smtClean="0"/>
              <a:t>大多数机器上复制比减法更高效，且全局分析后可能继续优化消除</a:t>
            </a:r>
            <a:r>
              <a:rPr lang="en-US" altLang="zh-CN" sz="2000" dirty="0" smtClean="0"/>
              <a:t>b</a:t>
            </a:r>
            <a:endParaRPr lang="zh-CN" altLang="en-US" sz="2000" dirty="0"/>
          </a:p>
        </p:txBody>
      </p:sp>
    </p:spTree>
    <p:extLst>
      <p:ext uri="{BB962C8B-B14F-4D97-AF65-F5344CB8AC3E}">
        <p14:creationId xmlns:p14="http://schemas.microsoft.com/office/powerpoint/2010/main" val="81505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重构的规则</a:t>
            </a:r>
            <a:endParaRPr lang="zh-CN" altLang="en-US" dirty="0"/>
          </a:p>
        </p:txBody>
      </p:sp>
      <p:sp>
        <p:nvSpPr>
          <p:cNvPr id="3" name="内容占位符 2"/>
          <p:cNvSpPr>
            <a:spLocks noGrp="1"/>
          </p:cNvSpPr>
          <p:nvPr>
            <p:ph idx="1"/>
          </p:nvPr>
        </p:nvSpPr>
        <p:spPr/>
        <p:txBody>
          <a:bodyPr>
            <a:normAutofit/>
          </a:bodyPr>
          <a:lstStyle/>
          <a:p>
            <a:r>
              <a:rPr lang="zh-CN" altLang="en-US" dirty="0"/>
              <a:t>注意求值顺序</a:t>
            </a:r>
          </a:p>
          <a:p>
            <a:pPr lvl="1">
              <a:spcBef>
                <a:spcPts val="1200"/>
              </a:spcBef>
            </a:pPr>
            <a:r>
              <a:rPr lang="zh-CN" altLang="en-US" dirty="0" smtClean="0"/>
              <a:t>指令</a:t>
            </a:r>
            <a:r>
              <a:rPr lang="zh-CN" altLang="en-US" dirty="0"/>
              <a:t>顺序必须遵守</a:t>
            </a:r>
            <a:r>
              <a:rPr lang="en-US" altLang="zh-CN" dirty="0"/>
              <a:t>DAG</a:t>
            </a:r>
            <a:r>
              <a:rPr lang="zh-CN" altLang="en-US" dirty="0"/>
              <a:t>中结点的顺序</a:t>
            </a:r>
          </a:p>
          <a:p>
            <a:pPr lvl="1">
              <a:spcBef>
                <a:spcPts val="1200"/>
              </a:spcBef>
            </a:pPr>
            <a:r>
              <a:rPr lang="zh-CN" altLang="en-US" dirty="0" smtClean="0">
                <a:solidFill>
                  <a:srgbClr val="FF0000"/>
                </a:solidFill>
              </a:rPr>
              <a:t>如果</a:t>
            </a:r>
            <a:r>
              <a:rPr lang="zh-CN" altLang="en-US" dirty="0">
                <a:solidFill>
                  <a:srgbClr val="FF0000"/>
                </a:solidFill>
              </a:rPr>
              <a:t>两个指令之间相互影响</a:t>
            </a:r>
            <a:r>
              <a:rPr lang="zh-CN" altLang="en-US" dirty="0" smtClean="0">
                <a:solidFill>
                  <a:srgbClr val="FF0000"/>
                </a:solidFill>
              </a:rPr>
              <a:t>，它们的顺序就不该改变</a:t>
            </a:r>
            <a:endParaRPr lang="en-US" altLang="zh-CN" dirty="0" smtClean="0">
              <a:solidFill>
                <a:srgbClr val="FF0000"/>
              </a:solidFill>
            </a:endParaRPr>
          </a:p>
          <a:p>
            <a:pPr lvl="2">
              <a:spcBef>
                <a:spcPts val="1200"/>
              </a:spcBef>
            </a:pPr>
            <a:r>
              <a:rPr lang="zh-CN" altLang="en-US" dirty="0"/>
              <a:t>对数组</a:t>
            </a:r>
            <a:r>
              <a:rPr lang="zh-CN" altLang="en-US" dirty="0" smtClean="0"/>
              <a:t>赋值要</a:t>
            </a:r>
            <a:r>
              <a:rPr lang="zh-CN" altLang="en-US" dirty="0"/>
              <a:t>跟在原来之前的赋值</a:t>
            </a:r>
            <a:r>
              <a:rPr lang="en-US" altLang="zh-CN" dirty="0"/>
              <a:t>/</a:t>
            </a:r>
            <a:r>
              <a:rPr lang="zh-CN" altLang="en-US" dirty="0"/>
              <a:t>求值之后</a:t>
            </a:r>
          </a:p>
          <a:p>
            <a:pPr lvl="2">
              <a:spcBef>
                <a:spcPts val="1200"/>
              </a:spcBef>
            </a:pPr>
            <a:r>
              <a:rPr lang="zh-CN" altLang="en-US" dirty="0" smtClean="0"/>
              <a:t>对数组元素求值要</a:t>
            </a:r>
            <a:r>
              <a:rPr lang="zh-CN" altLang="en-US" dirty="0"/>
              <a:t>跟在原来之前的赋值指令后</a:t>
            </a:r>
          </a:p>
          <a:p>
            <a:pPr lvl="2">
              <a:spcBef>
                <a:spcPts val="1200"/>
              </a:spcBef>
            </a:pPr>
            <a:r>
              <a:rPr lang="zh-CN" altLang="en-US" dirty="0" smtClean="0"/>
              <a:t>对</a:t>
            </a:r>
            <a:r>
              <a:rPr lang="zh-CN" altLang="en-US" dirty="0"/>
              <a:t>变量的使用必须跟在所有</a:t>
            </a:r>
            <a:r>
              <a:rPr lang="zh-CN" altLang="en-US" dirty="0" smtClean="0"/>
              <a:t>原来在它之前的过程调用和</a:t>
            </a:r>
            <a:r>
              <a:rPr lang="zh-CN" altLang="en-US" dirty="0"/>
              <a:t>指针间接赋值之后</a:t>
            </a:r>
          </a:p>
          <a:p>
            <a:pPr lvl="2">
              <a:spcBef>
                <a:spcPts val="1200"/>
              </a:spcBef>
            </a:pPr>
            <a:r>
              <a:rPr lang="zh-CN" altLang="en-US" dirty="0" smtClean="0"/>
              <a:t>任何</a:t>
            </a:r>
            <a:r>
              <a:rPr lang="zh-CN" altLang="en-US" dirty="0"/>
              <a:t>过程调用或指针间接赋值必须跟在</a:t>
            </a:r>
            <a:r>
              <a:rPr lang="zh-CN" altLang="en-US" dirty="0" smtClean="0"/>
              <a:t>原来在它</a:t>
            </a:r>
            <a:r>
              <a:rPr lang="zh-CN" altLang="en-US" dirty="0"/>
              <a:t>之前的变量求值</a:t>
            </a:r>
            <a:r>
              <a:rPr lang="zh-CN" altLang="en-US" dirty="0" smtClean="0"/>
              <a:t>之后</a:t>
            </a:r>
            <a:endParaRPr lang="zh-CN" altLang="en-US" dirty="0"/>
          </a:p>
        </p:txBody>
      </p:sp>
    </p:spTree>
    <p:extLst>
      <p:ext uri="{BB962C8B-B14F-4D97-AF65-F5344CB8AC3E}">
        <p14:creationId xmlns:p14="http://schemas.microsoft.com/office/powerpoint/2010/main" val="678544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73071"/>
            <a:ext cx="9144000" cy="48382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代码生成怎么做？</a:t>
            </a:r>
            <a:endParaRPr lang="zh-CN" altLang="en-US" dirty="0"/>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 </a:t>
            </a:r>
            <a:r>
              <a:rPr lang="zh-CN" altLang="en-US" dirty="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a:t>
            </a:r>
            <a:endParaRPr lang="en-US" altLang="zh-CN" dirty="0" smtClean="0"/>
          </a:p>
          <a:p>
            <a:pPr>
              <a:spcBef>
                <a:spcPts val="1800"/>
              </a:spcBef>
            </a:pPr>
            <a:r>
              <a:rPr lang="zh-CN" altLang="en-US" dirty="0"/>
              <a:t>窥孔</a:t>
            </a:r>
            <a:r>
              <a:rPr lang="zh-CN" altLang="en-US" dirty="0" smtClean="0"/>
              <a:t>优化：对目标代码进行优化</a:t>
            </a:r>
            <a:endParaRPr lang="en-US" altLang="zh-CN" dirty="0" smtClean="0"/>
          </a:p>
          <a:p>
            <a:pPr>
              <a:spcBef>
                <a:spcPts val="1800"/>
              </a:spcBef>
            </a:pPr>
            <a:r>
              <a:rPr lang="zh-CN" altLang="en-US" dirty="0"/>
              <a:t>全局寄存器分配算法：图着色</a:t>
            </a:r>
            <a:r>
              <a:rPr lang="zh-CN" altLang="en-US" dirty="0" smtClean="0"/>
              <a:t>方法</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2643961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一个简单的代码生成器</a:t>
            </a:r>
          </a:p>
        </p:txBody>
      </p:sp>
      <p:sp>
        <p:nvSpPr>
          <p:cNvPr id="3" name="内容占位符 2"/>
          <p:cNvSpPr>
            <a:spLocks noGrp="1"/>
          </p:cNvSpPr>
          <p:nvPr>
            <p:ph idx="1"/>
          </p:nvPr>
        </p:nvSpPr>
        <p:spPr>
          <a:xfrm>
            <a:off x="628650" y="1825625"/>
            <a:ext cx="7886700" cy="4821360"/>
          </a:xfrm>
        </p:spPr>
        <p:txBody>
          <a:bodyPr>
            <a:normAutofit fontScale="92500"/>
          </a:bodyPr>
          <a:lstStyle/>
          <a:p>
            <a:r>
              <a:rPr lang="zh-CN" altLang="en-US" dirty="0" smtClean="0"/>
              <a:t>为单个基本块生成代码：依次考虑各个三地址指令，并跟踪记录哪个值存放在哪个寄存器中，以避免生成不必要的</a:t>
            </a:r>
            <a:r>
              <a:rPr lang="zh-CN" altLang="en-US" dirty="0" smtClean="0">
                <a:solidFill>
                  <a:srgbClr val="FF0000"/>
                </a:solidFill>
              </a:rPr>
              <a:t>加载</a:t>
            </a:r>
            <a:r>
              <a:rPr lang="en-US" altLang="zh-CN" dirty="0" smtClean="0">
                <a:solidFill>
                  <a:srgbClr val="FF0000"/>
                </a:solidFill>
              </a:rPr>
              <a:t>(LD)</a:t>
            </a:r>
            <a:r>
              <a:rPr lang="zh-CN" altLang="en-US" dirty="0" smtClean="0"/>
              <a:t>和</a:t>
            </a:r>
            <a:r>
              <a:rPr lang="zh-CN" altLang="en-US" dirty="0" smtClean="0">
                <a:solidFill>
                  <a:srgbClr val="FF0000"/>
                </a:solidFill>
              </a:rPr>
              <a:t>保存</a:t>
            </a:r>
            <a:r>
              <a:rPr lang="en-US" altLang="zh-CN" dirty="0" smtClean="0">
                <a:solidFill>
                  <a:srgbClr val="FF0000"/>
                </a:solidFill>
              </a:rPr>
              <a:t>(ST)</a:t>
            </a:r>
            <a:r>
              <a:rPr lang="zh-CN" altLang="en-US" dirty="0" smtClean="0"/>
              <a:t>指令</a:t>
            </a:r>
            <a:endParaRPr lang="en-US" altLang="zh-CN" dirty="0" smtClean="0"/>
          </a:p>
          <a:p>
            <a:r>
              <a:rPr lang="zh-CN" altLang="en-US" dirty="0" smtClean="0"/>
              <a:t>尽可能利用寄存器，并减少寄存器</a:t>
            </a:r>
            <a:r>
              <a:rPr lang="en-US" altLang="zh-CN" dirty="0" smtClean="0"/>
              <a:t>/</a:t>
            </a:r>
            <a:r>
              <a:rPr lang="zh-CN" altLang="en-US" dirty="0" smtClean="0"/>
              <a:t>内存间数据交换？</a:t>
            </a:r>
            <a:endParaRPr lang="en-US" altLang="zh-CN" dirty="0" smtClean="0"/>
          </a:p>
          <a:p>
            <a:r>
              <a:rPr lang="zh-CN" altLang="en-US" dirty="0" smtClean="0"/>
              <a:t>通常，寄存器在如下情形使用：</a:t>
            </a:r>
            <a:endParaRPr lang="en-US" altLang="zh-CN" dirty="0" smtClean="0"/>
          </a:p>
          <a:p>
            <a:pPr lvl="1"/>
            <a:r>
              <a:rPr lang="zh-CN" altLang="en-US" dirty="0" smtClean="0"/>
              <a:t>大部分体系结构要求各个运算分量必须存放在寄存器中</a:t>
            </a:r>
            <a:endParaRPr lang="en-US" altLang="zh-CN" dirty="0" smtClean="0"/>
          </a:p>
          <a:p>
            <a:pPr lvl="1"/>
            <a:r>
              <a:rPr lang="zh-CN" altLang="en-US" dirty="0" smtClean="0"/>
              <a:t>寄存器适合存放临时变量（只在基本块中使用的变量的值）</a:t>
            </a:r>
            <a:endParaRPr lang="en-US" altLang="zh-CN" dirty="0" smtClean="0"/>
          </a:p>
          <a:p>
            <a:pPr lvl="1"/>
            <a:r>
              <a:rPr lang="zh-CN" altLang="en-US" dirty="0" smtClean="0"/>
              <a:t>寄存器用来存放在一个基本块中计算而在另一个基本块中使用的值</a:t>
            </a:r>
            <a:r>
              <a:rPr lang="zh-CN" altLang="en-US" dirty="0"/>
              <a:t>，</a:t>
            </a:r>
            <a:r>
              <a:rPr lang="zh-CN" altLang="en-US" dirty="0" smtClean="0"/>
              <a:t>例如循环的下标</a:t>
            </a:r>
            <a:endParaRPr lang="en-US" altLang="zh-CN" dirty="0" smtClean="0"/>
          </a:p>
          <a:p>
            <a:pPr lvl="1"/>
            <a:r>
              <a:rPr lang="zh-CN" altLang="en-US" dirty="0" smtClean="0"/>
              <a:t>寄存器用来帮助进行运行时刻存储管理，如运行时刻栈的指针</a:t>
            </a:r>
            <a:endParaRPr lang="en-US" altLang="zh-CN" dirty="0" smtClean="0"/>
          </a:p>
          <a:p>
            <a:r>
              <a:rPr lang="zh-CN" altLang="en-US" dirty="0" smtClean="0"/>
              <a:t>寄存器数量有限，上述</a:t>
            </a:r>
            <a:r>
              <a:rPr lang="zh-CN" altLang="en-US" dirty="0"/>
              <a:t>使用</a:t>
            </a:r>
            <a:r>
              <a:rPr lang="zh-CN" altLang="en-US" dirty="0" smtClean="0"/>
              <a:t>有竞争关系</a:t>
            </a:r>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349154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算法的基本思想</a:t>
            </a:r>
            <a:endParaRPr lang="zh-CN" altLang="en-US" dirty="0"/>
          </a:p>
        </p:txBody>
      </p:sp>
      <p:sp>
        <p:nvSpPr>
          <p:cNvPr id="3" name="内容占位符 2"/>
          <p:cNvSpPr>
            <a:spLocks noGrp="1"/>
          </p:cNvSpPr>
          <p:nvPr>
            <p:ph idx="1"/>
          </p:nvPr>
        </p:nvSpPr>
        <p:spPr>
          <a:xfrm>
            <a:off x="628650" y="1825624"/>
            <a:ext cx="7886700" cy="4727575"/>
          </a:xfrm>
        </p:spPr>
        <p:txBody>
          <a:bodyPr>
            <a:normAutofit/>
          </a:bodyPr>
          <a:lstStyle/>
          <a:p>
            <a:r>
              <a:rPr lang="zh-CN" altLang="en-US" dirty="0" smtClean="0"/>
              <a:t>假设每个运算符对应</a:t>
            </a:r>
            <a:r>
              <a:rPr lang="zh-CN" altLang="en-US" dirty="0">
                <a:solidFill>
                  <a:srgbClr val="0000FF"/>
                </a:solidFill>
              </a:rPr>
              <a:t>唯一</a:t>
            </a:r>
            <a:r>
              <a:rPr lang="zh-CN" altLang="en-US" dirty="0" smtClean="0"/>
              <a:t>的机器指令，且</a:t>
            </a:r>
            <a:r>
              <a:rPr lang="zh-CN" altLang="en-US" dirty="0"/>
              <a:t>运算</a:t>
            </a:r>
            <a:r>
              <a:rPr lang="zh-CN" altLang="en-US" dirty="0" smtClean="0"/>
              <a:t>分量和结果必须存放</a:t>
            </a:r>
            <a:r>
              <a:rPr lang="zh-CN" altLang="en-US" dirty="0"/>
              <a:t>在寄存器</a:t>
            </a:r>
            <a:r>
              <a:rPr lang="zh-CN" altLang="en-US" dirty="0" smtClean="0"/>
              <a:t>中</a:t>
            </a:r>
            <a:endParaRPr lang="en-US" altLang="zh-CN" dirty="0" smtClean="0"/>
          </a:p>
          <a:p>
            <a:r>
              <a:rPr lang="zh-CN" altLang="en-US" dirty="0" smtClean="0"/>
              <a:t>为</a:t>
            </a:r>
            <a:r>
              <a:rPr lang="zh-CN" altLang="en-US" dirty="0"/>
              <a:t>一个三地址指令生成</a:t>
            </a:r>
            <a:r>
              <a:rPr lang="zh-CN" altLang="en-US" dirty="0" smtClean="0"/>
              <a:t>机器指令时</a:t>
            </a:r>
            <a:endParaRPr lang="zh-CN" altLang="en-US" dirty="0"/>
          </a:p>
          <a:p>
            <a:pPr lvl="1"/>
            <a:r>
              <a:rPr lang="zh-CN" altLang="en-US" dirty="0" smtClean="0"/>
              <a:t>只有</a:t>
            </a:r>
            <a:r>
              <a:rPr lang="zh-CN" altLang="en-US" dirty="0"/>
              <a:t>当运算分量不在寄存器中时，才从</a:t>
            </a:r>
            <a:r>
              <a:rPr lang="zh-CN" altLang="en-US" dirty="0" smtClean="0"/>
              <a:t>内存加载</a:t>
            </a:r>
            <a:endParaRPr lang="en-US" altLang="zh-CN" dirty="0" smtClean="0"/>
          </a:p>
          <a:p>
            <a:pPr lvl="1"/>
            <a:r>
              <a:rPr lang="zh-CN" altLang="en-US" dirty="0" smtClean="0"/>
              <a:t>尽量保证只有当寄存器中值不再被使用时，才覆盖掉</a:t>
            </a:r>
            <a:endParaRPr lang="en-US" altLang="zh-CN" dirty="0" smtClean="0"/>
          </a:p>
          <a:p>
            <a:r>
              <a:rPr lang="zh-CN" altLang="en-US" dirty="0" smtClean="0"/>
              <a:t>数据结构</a:t>
            </a:r>
            <a:endParaRPr lang="en-US" altLang="zh-CN" dirty="0" smtClean="0"/>
          </a:p>
          <a:p>
            <a:pPr lvl="1"/>
            <a:r>
              <a:rPr lang="zh-CN" altLang="en-US" dirty="0">
                <a:solidFill>
                  <a:srgbClr val="FF0000"/>
                </a:solidFill>
              </a:rPr>
              <a:t>寄存器描述符</a:t>
            </a:r>
            <a:r>
              <a:rPr lang="zh-CN" altLang="en-US" dirty="0"/>
              <a:t>：</a:t>
            </a:r>
            <a:r>
              <a:rPr lang="zh-CN" altLang="en-US" dirty="0" smtClean="0"/>
              <a:t>记录各个寄存器</a:t>
            </a:r>
            <a:r>
              <a:rPr lang="zh-CN" altLang="en-US" dirty="0"/>
              <a:t>当前存放</a:t>
            </a:r>
            <a:r>
              <a:rPr lang="zh-CN" altLang="en-US" dirty="0" smtClean="0"/>
              <a:t>了</a:t>
            </a:r>
            <a:r>
              <a:rPr lang="zh-CN" altLang="en-US" dirty="0" smtClean="0">
                <a:solidFill>
                  <a:srgbClr val="FF0000"/>
                </a:solidFill>
              </a:rPr>
              <a:t>哪些变量</a:t>
            </a:r>
            <a:r>
              <a:rPr lang="zh-CN" altLang="en-US" dirty="0"/>
              <a:t>的值。一个寄存器可以存放一个或者多个变量的</a:t>
            </a:r>
            <a:r>
              <a:rPr lang="zh-CN" altLang="en-US" dirty="0" smtClean="0"/>
              <a:t>值</a:t>
            </a:r>
            <a:endParaRPr lang="zh-CN" altLang="en-US" dirty="0"/>
          </a:p>
          <a:p>
            <a:pPr lvl="1"/>
            <a:r>
              <a:rPr lang="zh-CN" altLang="en-US" dirty="0">
                <a:solidFill>
                  <a:srgbClr val="FF0000"/>
                </a:solidFill>
              </a:rPr>
              <a:t>地址描述符</a:t>
            </a:r>
            <a:r>
              <a:rPr lang="zh-CN" altLang="en-US" dirty="0"/>
              <a:t>：记录每个名字的当前</a:t>
            </a:r>
            <a:r>
              <a:rPr lang="zh-CN" altLang="en-US" dirty="0" smtClean="0"/>
              <a:t>值存放在</a:t>
            </a:r>
            <a:r>
              <a:rPr lang="zh-CN" altLang="en-US" dirty="0" smtClean="0">
                <a:solidFill>
                  <a:srgbClr val="FF0000"/>
                </a:solidFill>
              </a:rPr>
              <a:t>哪些位置</a:t>
            </a:r>
            <a:r>
              <a:rPr lang="zh-CN" altLang="en-US" dirty="0" smtClean="0"/>
              <a:t>，</a:t>
            </a:r>
            <a:r>
              <a:rPr lang="zh-CN" altLang="en-US" dirty="0"/>
              <a:t>可以是寄存器，也可以是内存地址，或者它们的集合（当值被赋值传输的时候</a:t>
            </a:r>
            <a:r>
              <a:rPr lang="zh-CN" altLang="en-US" dirty="0" smtClean="0"/>
              <a:t>）</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6467475" y="747714"/>
            <a:ext cx="2047875" cy="942975"/>
          </a:xfrm>
          <a:prstGeom prst="rect">
            <a:avLst/>
          </a:prstGeom>
          <a:noFill/>
          <a:ln w="38100" algn="ctr">
            <a:noFill/>
            <a:miter lim="800000"/>
            <a:headEnd/>
            <a:tailEnd/>
          </a:ln>
        </p:spPr>
      </p:pic>
    </p:spTree>
    <p:extLst>
      <p:ext uri="{BB962C8B-B14F-4D97-AF65-F5344CB8AC3E}">
        <p14:creationId xmlns:p14="http://schemas.microsoft.com/office/powerpoint/2010/main" val="30047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代码生成算法（</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重要子函数：</a:t>
            </a:r>
            <a:r>
              <a:rPr lang="en-US" altLang="zh-CN" dirty="0" err="1" smtClean="0"/>
              <a:t>getReg</a:t>
            </a:r>
            <a:r>
              <a:rPr lang="en-US" altLang="zh-CN" dirty="0" smtClean="0"/>
              <a:t>(I)</a:t>
            </a:r>
          </a:p>
          <a:p>
            <a:pPr lvl="1"/>
            <a:r>
              <a:rPr lang="zh-CN" altLang="en-US" dirty="0"/>
              <a:t>根据寄存器描述符和地址描述符等信息，为每个与三地址指令</a:t>
            </a:r>
            <a:r>
              <a:rPr lang="en-US" altLang="zh-CN" dirty="0"/>
              <a:t>I</a:t>
            </a:r>
            <a:r>
              <a:rPr lang="zh-CN" altLang="en-US" dirty="0"/>
              <a:t>有关的内存位置选择寄存器</a:t>
            </a:r>
          </a:p>
          <a:p>
            <a:pPr lvl="1"/>
            <a:r>
              <a:rPr lang="zh-CN" altLang="en-US" dirty="0" smtClean="0"/>
              <a:t>得到</a:t>
            </a:r>
            <a:r>
              <a:rPr lang="zh-CN" altLang="en-US" dirty="0"/>
              <a:t>的</a:t>
            </a:r>
            <a:r>
              <a:rPr lang="zh-CN" altLang="en-US" dirty="0" smtClean="0"/>
              <a:t>机器指令的质量</a:t>
            </a:r>
            <a:r>
              <a:rPr lang="zh-CN" altLang="en-US" dirty="0"/>
              <a:t>依赖于</a:t>
            </a:r>
            <a:r>
              <a:rPr lang="en-US" altLang="zh-CN" dirty="0" err="1" smtClean="0"/>
              <a:t>getReg</a:t>
            </a:r>
            <a:r>
              <a:rPr lang="zh-CN" altLang="en-US" dirty="0" smtClean="0"/>
              <a:t>函数</a:t>
            </a:r>
            <a:r>
              <a:rPr lang="zh-CN" altLang="en-US" dirty="0"/>
              <a:t>选取寄存器的算法</a:t>
            </a:r>
          </a:p>
          <a:p>
            <a:pPr lvl="1"/>
            <a:endParaRPr lang="en-US" altLang="zh-CN" dirty="0" smtClean="0"/>
          </a:p>
          <a:p>
            <a:r>
              <a:rPr lang="zh-CN" altLang="en-US" dirty="0" smtClean="0"/>
              <a:t>代码生成算法逐个处理三地址指令</a:t>
            </a:r>
            <a:endParaRPr lang="zh-CN" altLang="en-US" dirty="0"/>
          </a:p>
        </p:txBody>
      </p:sp>
    </p:spTree>
    <p:extLst>
      <p:ext uri="{BB962C8B-B14F-4D97-AF65-F5344CB8AC3E}">
        <p14:creationId xmlns:p14="http://schemas.microsoft.com/office/powerpoint/2010/main" val="793189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代码生成算法</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I</a:t>
            </a:r>
            <a:r>
              <a:rPr lang="zh-CN" altLang="en-US" dirty="0" smtClean="0"/>
              <a:t>为运算语句</a:t>
            </a:r>
            <a:r>
              <a:rPr lang="en-US" altLang="zh-CN" dirty="0" smtClean="0"/>
              <a:t>x = y </a:t>
            </a:r>
            <a:r>
              <a:rPr lang="en-US" altLang="zh-CN" dirty="0"/>
              <a:t>op </a:t>
            </a:r>
            <a:r>
              <a:rPr lang="en-US" altLang="zh-CN" dirty="0" smtClean="0"/>
              <a:t>z</a:t>
            </a:r>
            <a:endParaRPr lang="en-US" altLang="zh-CN" dirty="0"/>
          </a:p>
          <a:p>
            <a:pPr lvl="1">
              <a:spcBef>
                <a:spcPts val="1200"/>
              </a:spcBef>
            </a:pPr>
            <a:r>
              <a:rPr lang="zh-CN" altLang="en-US" dirty="0"/>
              <a:t>调用</a:t>
            </a:r>
            <a:r>
              <a:rPr lang="en-US" altLang="zh-CN" dirty="0" err="1" smtClean="0"/>
              <a:t>getReg</a:t>
            </a:r>
            <a:r>
              <a:rPr lang="en-US" altLang="zh-CN" dirty="0" smtClean="0"/>
              <a:t>(I)</a:t>
            </a:r>
            <a:r>
              <a:rPr lang="zh-CN" altLang="en-US" dirty="0" smtClean="0"/>
              <a:t>，为</a:t>
            </a:r>
            <a:r>
              <a:rPr lang="en-US" altLang="zh-CN" dirty="0"/>
              <a:t>x</a:t>
            </a:r>
            <a:r>
              <a:rPr lang="zh-CN" altLang="en-US" dirty="0"/>
              <a:t>、</a:t>
            </a:r>
            <a:r>
              <a:rPr lang="en-US" altLang="zh-CN" dirty="0"/>
              <a:t>y</a:t>
            </a:r>
            <a:r>
              <a:rPr lang="zh-CN" altLang="en-US" dirty="0"/>
              <a:t>、</a:t>
            </a:r>
            <a:r>
              <a:rPr lang="en-US" altLang="zh-CN" dirty="0"/>
              <a:t>z</a:t>
            </a:r>
            <a:r>
              <a:rPr lang="zh-CN" altLang="en-US" dirty="0"/>
              <a:t>选择寄存器</a:t>
            </a:r>
            <a:r>
              <a:rPr lang="en-US" altLang="zh-CN" dirty="0" smtClean="0"/>
              <a:t>R</a:t>
            </a:r>
            <a:r>
              <a:rPr lang="en-US" altLang="zh-CN" baseline="-25000" dirty="0" smtClean="0"/>
              <a:t>x</a:t>
            </a:r>
            <a:r>
              <a:rPr lang="zh-CN" altLang="en-US" dirty="0"/>
              <a:t>、</a:t>
            </a:r>
            <a:r>
              <a:rPr lang="en-US" altLang="zh-CN" dirty="0" smtClean="0"/>
              <a:t>R</a:t>
            </a:r>
            <a:r>
              <a:rPr lang="en-US" altLang="zh-CN" baseline="-25000" dirty="0" smtClean="0"/>
              <a:t>y</a:t>
            </a:r>
            <a:r>
              <a:rPr lang="zh-CN" altLang="en-US" dirty="0" smtClean="0"/>
              <a:t>、</a:t>
            </a:r>
            <a:r>
              <a:rPr lang="en-US" altLang="zh-CN" dirty="0" err="1" smtClean="0"/>
              <a:t>R</a:t>
            </a:r>
            <a:r>
              <a:rPr lang="en-US" altLang="zh-CN" baseline="-25000" dirty="0" err="1" smtClean="0"/>
              <a:t>z</a:t>
            </a:r>
            <a:endParaRPr lang="en-US" altLang="zh-CN" baseline="-25000" dirty="0"/>
          </a:p>
          <a:p>
            <a:pPr lvl="1">
              <a:spcBef>
                <a:spcPts val="1200"/>
              </a:spcBef>
            </a:pPr>
            <a:r>
              <a:rPr lang="zh-CN" altLang="en-US" dirty="0"/>
              <a:t>查看</a:t>
            </a:r>
            <a:r>
              <a:rPr lang="en-US" altLang="zh-CN" dirty="0"/>
              <a:t>R</a:t>
            </a:r>
            <a:r>
              <a:rPr lang="en-US" altLang="zh-CN" baseline="-25000" dirty="0"/>
              <a:t>y</a:t>
            </a:r>
            <a:r>
              <a:rPr lang="zh-CN" altLang="en-US" dirty="0"/>
              <a:t>的寄存器</a:t>
            </a:r>
            <a:r>
              <a:rPr lang="zh-CN" altLang="en-US" dirty="0" smtClean="0"/>
              <a:t>描述符，如果</a:t>
            </a:r>
            <a:r>
              <a:rPr lang="en-US" altLang="zh-CN" dirty="0"/>
              <a:t>y</a:t>
            </a:r>
            <a:r>
              <a:rPr lang="zh-CN" altLang="en-US" dirty="0"/>
              <a:t>不在</a:t>
            </a:r>
            <a:r>
              <a:rPr lang="en-US" altLang="zh-CN" dirty="0" smtClean="0"/>
              <a:t>R</a:t>
            </a:r>
            <a:r>
              <a:rPr lang="en-US" altLang="zh-CN" baseline="-25000" dirty="0"/>
              <a:t>y</a:t>
            </a:r>
            <a:r>
              <a:rPr lang="zh-CN" altLang="en-US" dirty="0" smtClean="0"/>
              <a:t>中</a:t>
            </a:r>
            <a:r>
              <a:rPr lang="zh-CN" altLang="en-US" dirty="0"/>
              <a:t>，那么生成指令“</a:t>
            </a:r>
            <a:r>
              <a:rPr lang="en-US" altLang="zh-CN" dirty="0"/>
              <a:t>LD R</a:t>
            </a:r>
            <a:r>
              <a:rPr lang="en-US" altLang="zh-CN" baseline="-25000" dirty="0"/>
              <a:t>y</a:t>
            </a:r>
            <a:r>
              <a:rPr lang="en-US" altLang="zh-CN" dirty="0" smtClean="0"/>
              <a:t>, y</a:t>
            </a:r>
            <a:r>
              <a:rPr lang="en-US" altLang="zh-CN" dirty="0"/>
              <a:t>’</a:t>
            </a:r>
            <a:r>
              <a:rPr lang="zh-CN" altLang="en-US" dirty="0"/>
              <a:t>”，其中</a:t>
            </a:r>
            <a:r>
              <a:rPr lang="en-US" altLang="zh-CN" dirty="0"/>
              <a:t>y’</a:t>
            </a:r>
            <a:r>
              <a:rPr lang="zh-CN" altLang="en-US" dirty="0"/>
              <a:t>是存放</a:t>
            </a:r>
            <a:r>
              <a:rPr lang="en-US" altLang="zh-CN" dirty="0"/>
              <a:t>y</a:t>
            </a:r>
            <a:r>
              <a:rPr lang="zh-CN" altLang="en-US" dirty="0"/>
              <a:t>的内存地址之一（由</a:t>
            </a:r>
            <a:r>
              <a:rPr lang="en-US" altLang="zh-CN" dirty="0"/>
              <a:t>y</a:t>
            </a:r>
            <a:r>
              <a:rPr lang="zh-CN" altLang="en-US" dirty="0"/>
              <a:t>的地址描述符得到</a:t>
            </a:r>
            <a:r>
              <a:rPr lang="zh-CN" altLang="en-US" dirty="0" smtClean="0"/>
              <a:t>）</a:t>
            </a:r>
            <a:endParaRPr lang="en-US" altLang="zh-CN" dirty="0"/>
          </a:p>
          <a:p>
            <a:pPr lvl="1">
              <a:spcBef>
                <a:spcPts val="1200"/>
              </a:spcBef>
            </a:pPr>
            <a:r>
              <a:rPr lang="zh-CN" altLang="en-US" dirty="0"/>
              <a:t>类似的处理</a:t>
            </a:r>
            <a:r>
              <a:rPr lang="en-US" altLang="zh-CN" dirty="0"/>
              <a:t>z</a:t>
            </a:r>
          </a:p>
          <a:p>
            <a:pPr lvl="1">
              <a:spcBef>
                <a:spcPts val="1200"/>
              </a:spcBef>
            </a:pPr>
            <a:r>
              <a:rPr lang="zh-CN" altLang="en-US" dirty="0"/>
              <a:t>生成指令“</a:t>
            </a:r>
            <a:r>
              <a:rPr lang="en-US" altLang="zh-CN" dirty="0"/>
              <a:t>op R</a:t>
            </a:r>
            <a:r>
              <a:rPr lang="en-US" altLang="zh-CN" baseline="-25000" dirty="0"/>
              <a:t>x</a:t>
            </a:r>
            <a:r>
              <a:rPr lang="en-US" altLang="zh-CN" dirty="0"/>
              <a:t>, R</a:t>
            </a:r>
            <a:r>
              <a:rPr lang="en-US" altLang="zh-CN" baseline="-25000" dirty="0"/>
              <a:t>y</a:t>
            </a:r>
            <a:r>
              <a:rPr lang="en-US" altLang="zh-CN" dirty="0"/>
              <a:t>, </a:t>
            </a:r>
            <a:r>
              <a:rPr lang="en-US" altLang="zh-CN" dirty="0" err="1"/>
              <a:t>R</a:t>
            </a:r>
            <a:r>
              <a:rPr lang="en-US" altLang="zh-CN" baseline="-25000" dirty="0" err="1"/>
              <a:t>z</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627954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代码生成算法（</a:t>
            </a:r>
            <a:r>
              <a:rPr lang="en-US" altLang="zh-CN" dirty="0" smtClean="0"/>
              <a:t>3</a:t>
            </a:r>
            <a:r>
              <a:rPr lang="zh-CN" altLang="en-US" dirty="0" smtClean="0"/>
              <a:t>）</a:t>
            </a:r>
          </a:p>
        </p:txBody>
      </p:sp>
      <p:sp>
        <p:nvSpPr>
          <p:cNvPr id="45059" name="内容占位符 2"/>
          <p:cNvSpPr>
            <a:spLocks noGrp="1"/>
          </p:cNvSpPr>
          <p:nvPr>
            <p:ph idx="1"/>
          </p:nvPr>
        </p:nvSpPr>
        <p:spPr>
          <a:xfrm>
            <a:off x="628650" y="1825625"/>
            <a:ext cx="7886700" cy="4351338"/>
          </a:xfrm>
        </p:spPr>
        <p:txBody>
          <a:bodyPr>
            <a:normAutofit/>
          </a:bodyPr>
          <a:lstStyle/>
          <a:p>
            <a:r>
              <a:rPr lang="en-US" altLang="zh-CN" dirty="0" smtClean="0"/>
              <a:t>I</a:t>
            </a:r>
            <a:r>
              <a:rPr lang="zh-CN" altLang="en-US" dirty="0" smtClean="0"/>
              <a:t>是复制语句</a:t>
            </a:r>
            <a:r>
              <a:rPr lang="en-US" altLang="zh-CN" dirty="0" smtClean="0"/>
              <a:t>x=y</a:t>
            </a:r>
          </a:p>
          <a:p>
            <a:pPr lvl="1">
              <a:spcBef>
                <a:spcPts val="1200"/>
              </a:spcBef>
            </a:pPr>
            <a:r>
              <a:rPr lang="zh-CN" altLang="en-US" dirty="0" smtClean="0"/>
              <a:t>调用</a:t>
            </a:r>
            <a:r>
              <a:rPr lang="en-US" altLang="zh-CN" dirty="0" err="1" smtClean="0"/>
              <a:t>getreg</a:t>
            </a:r>
            <a:r>
              <a:rPr lang="en-US" altLang="zh-CN" dirty="0" smtClean="0"/>
              <a:t>(I)</a:t>
            </a:r>
            <a:r>
              <a:rPr lang="zh-CN" altLang="en-US" dirty="0" smtClean="0"/>
              <a:t>，为</a:t>
            </a:r>
            <a:r>
              <a:rPr lang="en-US" altLang="zh-CN" dirty="0" smtClean="0"/>
              <a:t>x</a:t>
            </a:r>
            <a:r>
              <a:rPr lang="zh-CN" altLang="en-US" dirty="0" smtClean="0"/>
              <a:t>和</a:t>
            </a:r>
            <a:r>
              <a:rPr lang="en-US" altLang="zh-CN" dirty="0" smtClean="0"/>
              <a:t>y</a:t>
            </a:r>
            <a:r>
              <a:rPr lang="zh-CN" altLang="en-US" dirty="0" smtClean="0"/>
              <a:t>选择</a:t>
            </a:r>
            <a:r>
              <a:rPr lang="zh-CN" altLang="en-US" dirty="0" smtClean="0">
                <a:solidFill>
                  <a:srgbClr val="0000FF"/>
                </a:solidFill>
              </a:rPr>
              <a:t>相同的</a:t>
            </a:r>
            <a:r>
              <a:rPr lang="zh-CN" altLang="en-US" dirty="0" smtClean="0"/>
              <a:t>寄存器</a:t>
            </a:r>
            <a:r>
              <a:rPr lang="en-US" altLang="zh-CN" dirty="0"/>
              <a:t>R</a:t>
            </a:r>
            <a:r>
              <a:rPr lang="en-US" altLang="zh-CN" baseline="-25000" dirty="0"/>
              <a:t>y</a:t>
            </a:r>
            <a:endParaRPr lang="en-US" altLang="zh-CN" dirty="0" smtClean="0"/>
          </a:p>
          <a:p>
            <a:pPr lvl="1">
              <a:spcBef>
                <a:spcPts val="1200"/>
              </a:spcBef>
            </a:pPr>
            <a:r>
              <a:rPr lang="zh-CN" altLang="en-US" dirty="0" smtClean="0"/>
              <a:t>查看</a:t>
            </a:r>
            <a:r>
              <a:rPr lang="en-US" altLang="zh-CN" dirty="0"/>
              <a:t>R</a:t>
            </a:r>
            <a:r>
              <a:rPr lang="en-US" altLang="zh-CN" baseline="-25000" dirty="0"/>
              <a:t>y</a:t>
            </a:r>
            <a:r>
              <a:rPr lang="zh-CN" altLang="en-US" dirty="0" smtClean="0"/>
              <a:t>的</a:t>
            </a:r>
            <a:r>
              <a:rPr lang="zh-CN" altLang="en-US" dirty="0"/>
              <a:t>寄存器</a:t>
            </a:r>
            <a:r>
              <a:rPr lang="zh-CN" altLang="en-US" dirty="0" smtClean="0"/>
              <a:t>描述符，如果</a:t>
            </a:r>
            <a:r>
              <a:rPr lang="en-US" altLang="zh-CN" dirty="0" smtClean="0"/>
              <a:t>y</a:t>
            </a:r>
            <a:r>
              <a:rPr lang="zh-CN" altLang="en-US" dirty="0" smtClean="0"/>
              <a:t>不在</a:t>
            </a:r>
            <a:r>
              <a:rPr lang="en-US" altLang="zh-CN" dirty="0"/>
              <a:t>R</a:t>
            </a:r>
            <a:r>
              <a:rPr lang="en-US" altLang="zh-CN" baseline="-25000" dirty="0"/>
              <a:t>y</a:t>
            </a:r>
            <a:r>
              <a:rPr lang="zh-CN" altLang="en-US" dirty="0" smtClean="0"/>
              <a:t>中，那么生成指令“</a:t>
            </a:r>
            <a:r>
              <a:rPr lang="en-US" altLang="zh-CN" dirty="0" smtClean="0"/>
              <a:t>LD </a:t>
            </a:r>
            <a:r>
              <a:rPr lang="en-US" altLang="zh-CN" dirty="0"/>
              <a:t>R</a:t>
            </a:r>
            <a:r>
              <a:rPr lang="en-US" altLang="zh-CN" baseline="-25000" dirty="0"/>
              <a:t>y</a:t>
            </a:r>
            <a:r>
              <a:rPr lang="en-US" altLang="zh-CN" dirty="0" smtClean="0"/>
              <a:t>, y’</a:t>
            </a:r>
            <a:r>
              <a:rPr lang="zh-CN" altLang="en-US" dirty="0" smtClean="0"/>
              <a:t>”，其中</a:t>
            </a:r>
            <a:r>
              <a:rPr lang="en-US" altLang="zh-CN" dirty="0" smtClean="0"/>
              <a:t>y’</a:t>
            </a:r>
            <a:r>
              <a:rPr lang="zh-CN" altLang="en-US" dirty="0" smtClean="0"/>
              <a:t>是存放</a:t>
            </a:r>
            <a:r>
              <a:rPr lang="en-US" altLang="zh-CN" dirty="0" smtClean="0"/>
              <a:t>y</a:t>
            </a:r>
            <a:r>
              <a:rPr lang="zh-CN" altLang="en-US" dirty="0" smtClean="0"/>
              <a:t>的内存地址之一（由</a:t>
            </a:r>
            <a:r>
              <a:rPr lang="en-US" altLang="zh-CN" dirty="0" smtClean="0"/>
              <a:t>y</a:t>
            </a:r>
            <a:r>
              <a:rPr lang="zh-CN" altLang="en-US" dirty="0" smtClean="0"/>
              <a:t>的地址描述符得到）</a:t>
            </a:r>
            <a:endParaRPr lang="en-US" altLang="zh-CN" dirty="0" smtClean="0"/>
          </a:p>
          <a:p>
            <a:pPr lvl="2">
              <a:spcBef>
                <a:spcPts val="1200"/>
              </a:spcBef>
            </a:pPr>
            <a:endParaRPr lang="en-US" altLang="zh-CN" dirty="0" smtClean="0"/>
          </a:p>
          <a:p>
            <a:pPr>
              <a:spcBef>
                <a:spcPts val="1200"/>
              </a:spcBef>
            </a:pPr>
            <a:r>
              <a:rPr lang="zh-CN" altLang="en-US" dirty="0" smtClean="0"/>
              <a:t>基本块的结尾：为每个活跃的、不在</a:t>
            </a:r>
            <a:r>
              <a:rPr lang="zh-CN" altLang="en-US" dirty="0"/>
              <a:t>内存中（</a:t>
            </a:r>
            <a:r>
              <a:rPr lang="zh-CN" altLang="en-US" dirty="0" smtClean="0"/>
              <a:t>由</a:t>
            </a:r>
            <a:r>
              <a:rPr lang="en-US" altLang="zh-CN" dirty="0" smtClean="0"/>
              <a:t>x</a:t>
            </a:r>
            <a:r>
              <a:rPr lang="zh-CN" altLang="en-US" dirty="0" smtClean="0"/>
              <a:t>的</a:t>
            </a:r>
            <a:r>
              <a:rPr lang="zh-CN" altLang="en-US" dirty="0"/>
              <a:t>地址</a:t>
            </a:r>
            <a:r>
              <a:rPr lang="zh-CN" altLang="en-US" dirty="0" smtClean="0"/>
              <a:t>描述符知）的变量</a:t>
            </a:r>
            <a:r>
              <a:rPr lang="en-US" altLang="zh-CN" dirty="0" smtClean="0"/>
              <a:t>x</a:t>
            </a:r>
            <a:r>
              <a:rPr lang="zh-CN" altLang="en-US" dirty="0" smtClean="0"/>
              <a:t>生成指令“</a:t>
            </a:r>
            <a:r>
              <a:rPr lang="en-US" altLang="zh-CN" dirty="0" smtClean="0"/>
              <a:t>ST x R</a:t>
            </a:r>
            <a:r>
              <a:rPr lang="zh-CN" altLang="en-US" dirty="0" smtClean="0"/>
              <a:t>”，其中</a:t>
            </a:r>
            <a:r>
              <a:rPr lang="en-US" altLang="zh-CN" dirty="0" smtClean="0"/>
              <a:t>R</a:t>
            </a:r>
            <a:r>
              <a:rPr lang="zh-CN" altLang="en-US" dirty="0" smtClean="0"/>
              <a:t>是存放</a:t>
            </a:r>
            <a:r>
              <a:rPr lang="en-US" altLang="zh-CN" dirty="0" smtClean="0"/>
              <a:t>x</a:t>
            </a:r>
            <a:r>
              <a:rPr lang="zh-CN" altLang="en-US" dirty="0" smtClean="0"/>
              <a:t>值的寄存器</a:t>
            </a:r>
          </a:p>
        </p:txBody>
      </p:sp>
    </p:spTree>
    <p:extLst>
      <p:ext uri="{BB962C8B-B14F-4D97-AF65-F5344CB8AC3E}">
        <p14:creationId xmlns:p14="http://schemas.microsoft.com/office/powerpoint/2010/main" val="28516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animEffect transition="in" filter="dissolve">
                                      <p:cBhvr>
                                        <p:cTn id="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要考虑的问题</a:t>
            </a:r>
          </a:p>
        </p:txBody>
      </p:sp>
      <p:sp>
        <p:nvSpPr>
          <p:cNvPr id="8195" name="内容占位符 10"/>
          <p:cNvSpPr>
            <a:spLocks noGrp="1"/>
          </p:cNvSpPr>
          <p:nvPr>
            <p:ph idx="1"/>
          </p:nvPr>
        </p:nvSpPr>
        <p:spPr/>
        <p:txBody>
          <a:bodyPr/>
          <a:lstStyle/>
          <a:p>
            <a:r>
              <a:rPr lang="zh-CN" altLang="en-US" dirty="0" smtClean="0"/>
              <a:t>寄存器分配和指派</a:t>
            </a:r>
            <a:endParaRPr lang="en-US" altLang="zh-CN" dirty="0"/>
          </a:p>
          <a:p>
            <a:pPr lvl="1"/>
            <a:r>
              <a:rPr lang="zh-CN" altLang="en-US" dirty="0" smtClean="0"/>
              <a:t>有效地利用寄存器（</a:t>
            </a:r>
            <a:r>
              <a:rPr lang="zh-CN" altLang="en-US" dirty="0"/>
              <a:t>最</a:t>
            </a:r>
            <a:r>
              <a:rPr lang="zh-CN" altLang="en-US" dirty="0" smtClean="0"/>
              <a:t>“小而快”的存储）</a:t>
            </a:r>
            <a:endParaRPr lang="en-US" altLang="zh-CN" dirty="0" smtClean="0"/>
          </a:p>
          <a:p>
            <a:pPr lvl="2"/>
            <a:r>
              <a:rPr lang="zh-CN" altLang="en-US" dirty="0" smtClean="0"/>
              <a:t>源程序的每个时刻，选择一组将被存放在寄存器中的变量</a:t>
            </a:r>
            <a:endParaRPr lang="en-US" altLang="zh-CN" dirty="0" smtClean="0"/>
          </a:p>
          <a:p>
            <a:pPr lvl="2"/>
            <a:r>
              <a:rPr lang="zh-CN" altLang="en-US" dirty="0" smtClean="0"/>
              <a:t>指定一个变量被放在哪个寄存器中</a:t>
            </a:r>
            <a:endParaRPr lang="en-US" altLang="zh-CN" dirty="0" smtClean="0"/>
          </a:p>
          <a:p>
            <a:pPr lvl="2"/>
            <a:endParaRPr lang="en-US" altLang="zh-CN" dirty="0" smtClean="0"/>
          </a:p>
          <a:p>
            <a:pPr lvl="1"/>
            <a:r>
              <a:rPr lang="zh-CN" altLang="en-US" dirty="0" smtClean="0"/>
              <a:t>还需要考虑目标机器或</a:t>
            </a:r>
            <a:r>
              <a:rPr lang="zh-CN" altLang="en-US" dirty="0"/>
              <a:t>操作系统对</a:t>
            </a:r>
            <a:r>
              <a:rPr lang="zh-CN" altLang="en-US" dirty="0" smtClean="0"/>
              <a:t>特定指令使用哪些寄存器的规则</a:t>
            </a:r>
            <a:endParaRPr lang="en-US" altLang="zh-CN" dirty="0" smtClean="0"/>
          </a:p>
          <a:p>
            <a:pPr lvl="2"/>
            <a:endParaRPr lang="zh-CN" altLang="en-US" dirty="0" smtClean="0"/>
          </a:p>
        </p:txBody>
      </p:sp>
    </p:spTree>
    <p:extLst>
      <p:ext uri="{BB962C8B-B14F-4D97-AF65-F5344CB8AC3E}">
        <p14:creationId xmlns:p14="http://schemas.microsoft.com/office/powerpoint/2010/main" val="29926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dissolve">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dissolve">
                                      <p:cBhvr>
                                        <p:cTn id="12" dur="500"/>
                                        <p:tgtEl>
                                          <p:spTgt spid="81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dissolve">
                                      <p:cBhvr>
                                        <p:cTn id="17"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t>代码生成算法</a:t>
            </a:r>
            <a:r>
              <a:rPr lang="zh-CN" altLang="en-US" dirty="0" smtClean="0"/>
              <a:t>（</a:t>
            </a:r>
            <a:r>
              <a:rPr lang="en-US" altLang="zh-CN" dirty="0" smtClean="0"/>
              <a:t>4</a:t>
            </a:r>
            <a:r>
              <a:rPr lang="zh-CN" altLang="en-US" dirty="0" smtClean="0"/>
              <a:t>）</a:t>
            </a:r>
          </a:p>
        </p:txBody>
      </p:sp>
      <p:sp>
        <p:nvSpPr>
          <p:cNvPr id="3" name="内容占位符 2"/>
          <p:cNvSpPr>
            <a:spLocks noGrp="1"/>
          </p:cNvSpPr>
          <p:nvPr>
            <p:ph idx="1"/>
          </p:nvPr>
        </p:nvSpPr>
        <p:spPr>
          <a:xfrm>
            <a:off x="628649" y="1570892"/>
            <a:ext cx="8304335" cy="5193323"/>
          </a:xfrm>
        </p:spPr>
        <p:txBody>
          <a:bodyPr>
            <a:normAutofit lnSpcReduction="10000"/>
          </a:bodyPr>
          <a:lstStyle/>
          <a:p>
            <a:r>
              <a:rPr lang="zh-CN" altLang="en-US" dirty="0" smtClean="0"/>
              <a:t>代码生成的同时更新寄存器描述符和地址描述符</a:t>
            </a:r>
            <a:endParaRPr lang="en-US" altLang="zh-CN" dirty="0" smtClean="0"/>
          </a:p>
          <a:p>
            <a:pPr lvl="1">
              <a:spcBef>
                <a:spcPts val="600"/>
              </a:spcBef>
            </a:pPr>
            <a:r>
              <a:rPr lang="zh-CN" altLang="en-US" dirty="0" smtClean="0"/>
              <a:t>对于指令“</a:t>
            </a:r>
            <a:r>
              <a:rPr lang="en-US" altLang="zh-CN" dirty="0" smtClean="0"/>
              <a:t>LD  R, x</a:t>
            </a:r>
            <a:r>
              <a:rPr lang="zh-CN" altLang="en-US" dirty="0" smtClean="0"/>
              <a:t>”</a:t>
            </a:r>
            <a:endParaRPr lang="en-US" altLang="zh-CN" dirty="0" smtClean="0"/>
          </a:p>
          <a:p>
            <a:pPr lvl="2">
              <a:spcBef>
                <a:spcPts val="600"/>
              </a:spcBef>
            </a:pPr>
            <a:r>
              <a:rPr lang="zh-CN" altLang="en-US" dirty="0" smtClean="0"/>
              <a:t>修改</a:t>
            </a:r>
            <a:r>
              <a:rPr lang="en-US" altLang="zh-CN" dirty="0" smtClean="0"/>
              <a:t>R</a:t>
            </a:r>
            <a:r>
              <a:rPr lang="zh-CN" altLang="en-US" dirty="0" smtClean="0"/>
              <a:t>的寄存器描述符，使之</a:t>
            </a:r>
            <a:r>
              <a:rPr lang="zh-CN" altLang="en-US" dirty="0" smtClean="0">
                <a:solidFill>
                  <a:srgbClr val="FF0000"/>
                </a:solidFill>
              </a:rPr>
              <a:t>只</a:t>
            </a:r>
            <a:r>
              <a:rPr lang="zh-CN" altLang="en-US" dirty="0" smtClean="0"/>
              <a:t>包含</a:t>
            </a:r>
            <a:r>
              <a:rPr lang="en-US" altLang="zh-CN" dirty="0" smtClean="0"/>
              <a:t>x</a:t>
            </a:r>
          </a:p>
          <a:p>
            <a:pPr lvl="2">
              <a:spcBef>
                <a:spcPts val="600"/>
              </a:spcBef>
            </a:pPr>
            <a:r>
              <a:rPr lang="zh-CN" altLang="en-US" dirty="0" smtClean="0"/>
              <a:t>修改</a:t>
            </a:r>
            <a:r>
              <a:rPr lang="en-US" altLang="zh-CN" dirty="0" smtClean="0"/>
              <a:t>x</a:t>
            </a:r>
            <a:r>
              <a:rPr lang="zh-CN" altLang="en-US" dirty="0" smtClean="0"/>
              <a:t>的地址描述符，把寄存器</a:t>
            </a:r>
            <a:r>
              <a:rPr lang="en-US" altLang="zh-CN" dirty="0" smtClean="0"/>
              <a:t>R</a:t>
            </a:r>
            <a:r>
              <a:rPr lang="zh-CN" altLang="en-US" dirty="0" smtClean="0"/>
              <a:t>作为</a:t>
            </a:r>
            <a:r>
              <a:rPr lang="zh-CN" altLang="en-US" dirty="0" smtClean="0">
                <a:solidFill>
                  <a:srgbClr val="FF0000"/>
                </a:solidFill>
              </a:rPr>
              <a:t>新增</a:t>
            </a:r>
            <a:r>
              <a:rPr lang="zh-CN" altLang="en-US" dirty="0" smtClean="0"/>
              <a:t>位置加入其中</a:t>
            </a:r>
            <a:endParaRPr lang="en-US" altLang="zh-CN" dirty="0" smtClean="0"/>
          </a:p>
          <a:p>
            <a:pPr lvl="2">
              <a:spcBef>
                <a:spcPts val="600"/>
              </a:spcBef>
            </a:pPr>
            <a:r>
              <a:rPr lang="zh-CN" altLang="en-US" dirty="0" smtClean="0"/>
              <a:t>从不同于</a:t>
            </a:r>
            <a:r>
              <a:rPr lang="en-US" altLang="zh-CN" dirty="0" smtClean="0"/>
              <a:t>x</a:t>
            </a:r>
            <a:r>
              <a:rPr lang="zh-CN" altLang="en-US" dirty="0" smtClean="0"/>
              <a:t>的其他变量的地址描述符中</a:t>
            </a:r>
            <a:r>
              <a:rPr lang="zh-CN" altLang="en-US" dirty="0" smtClean="0">
                <a:solidFill>
                  <a:srgbClr val="FF0000"/>
                </a:solidFill>
              </a:rPr>
              <a:t>删除</a:t>
            </a:r>
            <a:r>
              <a:rPr lang="en-US" altLang="zh-CN" dirty="0" smtClean="0"/>
              <a:t>R</a:t>
            </a:r>
          </a:p>
          <a:p>
            <a:pPr lvl="1">
              <a:spcBef>
                <a:spcPts val="600"/>
              </a:spcBef>
            </a:pPr>
            <a:r>
              <a:rPr lang="zh-CN" altLang="en-US" dirty="0" smtClean="0"/>
              <a:t>对于指令“</a:t>
            </a:r>
            <a:r>
              <a:rPr lang="en-US" altLang="zh-CN" dirty="0" smtClean="0"/>
              <a:t>ST x, R</a:t>
            </a:r>
            <a:r>
              <a:rPr lang="zh-CN" altLang="en-US" dirty="0" smtClean="0"/>
              <a:t>”</a:t>
            </a:r>
            <a:endParaRPr lang="en-US" altLang="zh-CN" dirty="0" smtClean="0"/>
          </a:p>
          <a:p>
            <a:pPr lvl="2">
              <a:spcBef>
                <a:spcPts val="600"/>
              </a:spcBef>
            </a:pPr>
            <a:r>
              <a:rPr lang="zh-CN" altLang="en-US" dirty="0" smtClean="0"/>
              <a:t>修改</a:t>
            </a:r>
            <a:r>
              <a:rPr lang="en-US" altLang="zh-CN" dirty="0" smtClean="0"/>
              <a:t>x</a:t>
            </a:r>
            <a:r>
              <a:rPr lang="zh-CN" altLang="en-US" dirty="0" smtClean="0"/>
              <a:t>的地址描述符，</a:t>
            </a:r>
            <a:r>
              <a:rPr lang="zh-CN" altLang="en-US" dirty="0"/>
              <a:t>使之</a:t>
            </a:r>
            <a:r>
              <a:rPr lang="zh-CN" altLang="en-US" dirty="0" smtClean="0">
                <a:solidFill>
                  <a:srgbClr val="FF0000"/>
                </a:solidFill>
              </a:rPr>
              <a:t>新增</a:t>
            </a:r>
            <a:r>
              <a:rPr lang="zh-CN" altLang="en-US" dirty="0"/>
              <a:t>自己</a:t>
            </a:r>
            <a:r>
              <a:rPr lang="zh-CN" altLang="en-US" dirty="0" smtClean="0"/>
              <a:t>的内存位置</a:t>
            </a:r>
            <a:endParaRPr lang="en-US" altLang="zh-CN" dirty="0" smtClean="0"/>
          </a:p>
          <a:p>
            <a:pPr lvl="1">
              <a:spcBef>
                <a:spcPts val="600"/>
              </a:spcBef>
            </a:pPr>
            <a:r>
              <a:rPr lang="zh-CN" altLang="en-US" dirty="0" smtClean="0"/>
              <a:t>对于</a:t>
            </a:r>
            <a:r>
              <a:rPr lang="en-US" altLang="zh-CN" dirty="0" smtClean="0"/>
              <a:t>x=y op z</a:t>
            </a:r>
            <a:r>
              <a:rPr lang="zh-CN" altLang="en-US" dirty="0" smtClean="0"/>
              <a:t>的指令“</a:t>
            </a:r>
            <a:r>
              <a:rPr lang="en-US" altLang="zh-CN" dirty="0"/>
              <a:t>OP </a:t>
            </a:r>
            <a:r>
              <a:rPr lang="en-US" altLang="zh-CN" dirty="0" err="1"/>
              <a:t>R</a:t>
            </a:r>
            <a:r>
              <a:rPr lang="en-US" altLang="zh-CN" baseline="-25000" dirty="0" err="1"/>
              <a:t>x</a:t>
            </a:r>
            <a:r>
              <a:rPr lang="en-US" altLang="zh-CN" dirty="0" err="1"/>
              <a:t>,R</a:t>
            </a:r>
            <a:r>
              <a:rPr lang="en-US" altLang="zh-CN" baseline="-25000" dirty="0" err="1"/>
              <a:t>y</a:t>
            </a:r>
            <a:r>
              <a:rPr lang="en-US" altLang="zh-CN" dirty="0" err="1"/>
              <a:t>,R</a:t>
            </a:r>
            <a:r>
              <a:rPr lang="en-US" altLang="zh-CN" baseline="-25000" dirty="0" err="1"/>
              <a:t>z</a:t>
            </a:r>
            <a:r>
              <a:rPr lang="zh-CN" altLang="en-US" dirty="0" smtClean="0"/>
              <a:t>”</a:t>
            </a:r>
            <a:endParaRPr lang="en-US" altLang="zh-CN" dirty="0" smtClean="0"/>
          </a:p>
          <a:p>
            <a:pPr lvl="2">
              <a:spcBef>
                <a:spcPts val="600"/>
              </a:spcBef>
            </a:pPr>
            <a:r>
              <a:rPr lang="zh-CN" altLang="en-US" dirty="0" smtClean="0"/>
              <a:t>修改</a:t>
            </a:r>
            <a:r>
              <a:rPr lang="en-US" altLang="zh-CN" dirty="0" smtClean="0"/>
              <a:t>R</a:t>
            </a:r>
            <a:r>
              <a:rPr lang="en-US" altLang="zh-CN" sz="2400" baseline="-25000" dirty="0"/>
              <a:t>x</a:t>
            </a:r>
            <a:r>
              <a:rPr lang="zh-CN" altLang="en-US" dirty="0" smtClean="0"/>
              <a:t>的寄存器描述符，使之</a:t>
            </a:r>
            <a:r>
              <a:rPr lang="zh-CN" altLang="en-US" dirty="0" smtClean="0">
                <a:solidFill>
                  <a:srgbClr val="FF0000"/>
                </a:solidFill>
              </a:rPr>
              <a:t>只</a:t>
            </a:r>
            <a:r>
              <a:rPr lang="zh-CN" altLang="en-US" dirty="0" smtClean="0"/>
              <a:t>包含</a:t>
            </a:r>
            <a:r>
              <a:rPr lang="en-US" altLang="zh-CN" dirty="0" smtClean="0"/>
              <a:t>x</a:t>
            </a:r>
          </a:p>
          <a:p>
            <a:pPr lvl="2">
              <a:spcBef>
                <a:spcPts val="600"/>
              </a:spcBef>
            </a:pPr>
            <a:r>
              <a:rPr lang="zh-CN" altLang="en-US" dirty="0" smtClean="0"/>
              <a:t>修改</a:t>
            </a:r>
            <a:r>
              <a:rPr lang="en-US" altLang="zh-CN" dirty="0" smtClean="0"/>
              <a:t>x</a:t>
            </a:r>
            <a:r>
              <a:rPr lang="zh-CN" altLang="en-US" dirty="0" smtClean="0"/>
              <a:t>的地址描述符，使之</a:t>
            </a:r>
            <a:r>
              <a:rPr lang="zh-CN" altLang="en-US" dirty="0" smtClean="0">
                <a:solidFill>
                  <a:srgbClr val="FF0000"/>
                </a:solidFill>
              </a:rPr>
              <a:t>只</a:t>
            </a:r>
            <a:r>
              <a:rPr lang="zh-CN" altLang="en-US" dirty="0" smtClean="0"/>
              <a:t>包含</a:t>
            </a:r>
            <a:r>
              <a:rPr lang="en-US" altLang="zh-CN" dirty="0" smtClean="0"/>
              <a:t>R</a:t>
            </a:r>
            <a:r>
              <a:rPr lang="en-US" altLang="zh-CN" sz="2400" baseline="-25000" dirty="0" smtClean="0"/>
              <a:t>x</a:t>
            </a:r>
            <a:r>
              <a:rPr lang="zh-CN" altLang="en-US" dirty="0" smtClean="0"/>
              <a:t>（不包含</a:t>
            </a:r>
            <a:r>
              <a:rPr lang="en-US" altLang="zh-CN" dirty="0" smtClean="0"/>
              <a:t>x</a:t>
            </a:r>
            <a:r>
              <a:rPr lang="zh-CN" altLang="en-US" dirty="0" smtClean="0"/>
              <a:t>的内存位置）</a:t>
            </a:r>
            <a:endParaRPr lang="en-US" altLang="zh-CN" dirty="0" smtClean="0"/>
          </a:p>
          <a:p>
            <a:pPr lvl="2">
              <a:spcBef>
                <a:spcPts val="600"/>
              </a:spcBef>
            </a:pPr>
            <a:r>
              <a:rPr lang="zh-CN" altLang="en-US" dirty="0" smtClean="0"/>
              <a:t>从任何不同于</a:t>
            </a:r>
            <a:r>
              <a:rPr lang="en-US" altLang="zh-CN" dirty="0" smtClean="0"/>
              <a:t>x</a:t>
            </a:r>
            <a:r>
              <a:rPr lang="zh-CN" altLang="en-US" dirty="0" smtClean="0"/>
              <a:t>的变量的地址描述符中</a:t>
            </a:r>
            <a:r>
              <a:rPr lang="zh-CN" altLang="en-US" dirty="0" smtClean="0">
                <a:solidFill>
                  <a:srgbClr val="FF0000"/>
                </a:solidFill>
              </a:rPr>
              <a:t>删除</a:t>
            </a:r>
            <a:r>
              <a:rPr lang="en-US" altLang="zh-CN" dirty="0" smtClean="0"/>
              <a:t>R</a:t>
            </a:r>
            <a:r>
              <a:rPr lang="en-US" altLang="zh-CN" sz="2400" baseline="-25000" dirty="0"/>
              <a:t>x</a:t>
            </a:r>
          </a:p>
          <a:p>
            <a:pPr lvl="1">
              <a:spcBef>
                <a:spcPts val="600"/>
              </a:spcBef>
            </a:pPr>
            <a:r>
              <a:rPr lang="zh-CN" altLang="en-US" dirty="0" smtClean="0"/>
              <a:t>对于复制语句</a:t>
            </a:r>
            <a:r>
              <a:rPr lang="en-US" altLang="zh-CN" dirty="0" smtClean="0"/>
              <a:t>x=y</a:t>
            </a:r>
          </a:p>
          <a:p>
            <a:pPr lvl="2">
              <a:spcBef>
                <a:spcPts val="600"/>
              </a:spcBef>
            </a:pPr>
            <a:r>
              <a:rPr lang="zh-CN" altLang="en-US" dirty="0" smtClean="0"/>
              <a:t>如果生成“</a:t>
            </a:r>
            <a:r>
              <a:rPr lang="en-US" altLang="zh-CN" dirty="0"/>
              <a:t>LD R</a:t>
            </a:r>
            <a:r>
              <a:rPr lang="en-US" altLang="zh-CN" baseline="-25000" dirty="0"/>
              <a:t>y</a:t>
            </a:r>
            <a:r>
              <a:rPr lang="en-US" altLang="zh-CN" dirty="0"/>
              <a:t>, y’</a:t>
            </a:r>
            <a:r>
              <a:rPr lang="zh-CN" altLang="en-US" dirty="0" smtClean="0"/>
              <a:t>”，按照上面第一个规则处理</a:t>
            </a:r>
            <a:endParaRPr lang="en-US" altLang="zh-CN" dirty="0" smtClean="0"/>
          </a:p>
          <a:p>
            <a:pPr lvl="2">
              <a:spcBef>
                <a:spcPts val="600"/>
              </a:spcBef>
            </a:pPr>
            <a:r>
              <a:rPr lang="zh-CN" altLang="en-US" dirty="0" smtClean="0"/>
              <a:t>把</a:t>
            </a:r>
            <a:r>
              <a:rPr lang="en-US" altLang="zh-CN" dirty="0" smtClean="0"/>
              <a:t>x</a:t>
            </a:r>
            <a:r>
              <a:rPr lang="zh-CN" altLang="en-US" dirty="0" smtClean="0"/>
              <a:t>加入到</a:t>
            </a:r>
            <a:r>
              <a:rPr lang="en-US" altLang="zh-CN" dirty="0" smtClean="0"/>
              <a:t>R</a:t>
            </a:r>
            <a:r>
              <a:rPr lang="en-US" altLang="zh-CN" sz="2400" baseline="-25000" dirty="0"/>
              <a:t>y</a:t>
            </a:r>
            <a:r>
              <a:rPr lang="zh-CN" altLang="en-US" dirty="0" smtClean="0"/>
              <a:t>的寄存器描述符中（</a:t>
            </a:r>
            <a:r>
              <a:rPr lang="en-US" altLang="zh-CN" dirty="0"/>
              <a:t> R</a:t>
            </a:r>
            <a:r>
              <a:rPr lang="en-US" altLang="zh-CN" sz="1800" baseline="-25000" dirty="0"/>
              <a:t>y</a:t>
            </a:r>
            <a:r>
              <a:rPr lang="zh-CN" altLang="en-US" dirty="0" smtClean="0">
                <a:solidFill>
                  <a:srgbClr val="FF0000"/>
                </a:solidFill>
              </a:rPr>
              <a:t>同时</a:t>
            </a:r>
            <a:r>
              <a:rPr lang="zh-CN" altLang="en-US" dirty="0" smtClean="0"/>
              <a:t>存放了</a:t>
            </a:r>
            <a:r>
              <a:rPr lang="en-US" altLang="zh-CN" dirty="0" smtClean="0"/>
              <a:t>x</a:t>
            </a:r>
            <a:r>
              <a:rPr lang="zh-CN" altLang="en-US" dirty="0" smtClean="0"/>
              <a:t>和</a:t>
            </a:r>
            <a:r>
              <a:rPr lang="en-US" altLang="zh-CN" dirty="0" smtClean="0"/>
              <a:t>y</a:t>
            </a:r>
            <a:r>
              <a:rPr lang="zh-CN" altLang="en-US" dirty="0" smtClean="0"/>
              <a:t>的当前值）</a:t>
            </a:r>
            <a:endParaRPr lang="en-US" altLang="zh-CN" dirty="0" smtClean="0"/>
          </a:p>
          <a:p>
            <a:pPr lvl="2">
              <a:spcBef>
                <a:spcPts val="600"/>
              </a:spcBef>
            </a:pPr>
            <a:r>
              <a:rPr lang="zh-CN" altLang="en-US" dirty="0" smtClean="0"/>
              <a:t>修改</a:t>
            </a:r>
            <a:r>
              <a:rPr lang="en-US" altLang="zh-CN" dirty="0" smtClean="0"/>
              <a:t>x</a:t>
            </a:r>
            <a:r>
              <a:rPr lang="zh-CN" altLang="en-US" dirty="0" smtClean="0"/>
              <a:t>的地址描述符，使之</a:t>
            </a:r>
            <a:r>
              <a:rPr lang="zh-CN" altLang="en-US" dirty="0" smtClean="0">
                <a:solidFill>
                  <a:srgbClr val="FF0000"/>
                </a:solidFill>
              </a:rPr>
              <a:t>只</a:t>
            </a:r>
            <a:r>
              <a:rPr lang="zh-CN" altLang="en-US" dirty="0" smtClean="0"/>
              <a:t>包含</a:t>
            </a:r>
            <a:r>
              <a:rPr lang="en-US" altLang="zh-CN" dirty="0" smtClean="0"/>
              <a:t>R</a:t>
            </a:r>
            <a:r>
              <a:rPr lang="en-US" altLang="zh-CN" sz="2400" baseline="-25000" dirty="0" smtClean="0"/>
              <a:t>y</a:t>
            </a:r>
            <a:r>
              <a:rPr lang="zh-CN" altLang="en-US" dirty="0"/>
              <a:t>（不包含</a:t>
            </a:r>
            <a:r>
              <a:rPr lang="en-US" altLang="zh-CN" dirty="0"/>
              <a:t>x</a:t>
            </a:r>
            <a:r>
              <a:rPr lang="zh-CN" altLang="en-US" dirty="0"/>
              <a:t>的内存位置）</a:t>
            </a:r>
          </a:p>
        </p:txBody>
      </p:sp>
    </p:spTree>
    <p:extLst>
      <p:ext uri="{BB962C8B-B14F-4D97-AF65-F5344CB8AC3E}">
        <p14:creationId xmlns:p14="http://schemas.microsoft.com/office/powerpoint/2010/main" val="313742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dissolv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dissolv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dissolv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dissolv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t>例子</a:t>
            </a:r>
          </a:p>
        </p:txBody>
      </p:sp>
      <p:pic>
        <p:nvPicPr>
          <p:cNvPr id="47108" name="Picture 2"/>
          <p:cNvPicPr>
            <a:picLocks noChangeAspect="1" noChangeArrowheads="1"/>
          </p:cNvPicPr>
          <p:nvPr/>
        </p:nvPicPr>
        <p:blipFill>
          <a:blip r:embed="rId2" cstate="print"/>
          <a:srcRect/>
          <a:stretch>
            <a:fillRect/>
          </a:stretch>
        </p:blipFill>
        <p:spPr bwMode="auto">
          <a:xfrm>
            <a:off x="301294" y="2074986"/>
            <a:ext cx="1689431" cy="1493960"/>
          </a:xfrm>
          <a:prstGeom prst="rect">
            <a:avLst/>
          </a:prstGeom>
          <a:noFill/>
          <a:ln w="38100" algn="ctr">
            <a:noFill/>
            <a:miter lim="800000"/>
            <a:headEnd/>
            <a:tailEnd/>
          </a:ln>
        </p:spPr>
      </p:pic>
      <p:pic>
        <p:nvPicPr>
          <p:cNvPr id="47109" name="Picture 3"/>
          <p:cNvPicPr>
            <a:picLocks noChangeAspect="1" noChangeArrowheads="1"/>
          </p:cNvPicPr>
          <p:nvPr/>
        </p:nvPicPr>
        <p:blipFill rotWithShape="1">
          <a:blip r:embed="rId3" cstate="print"/>
          <a:srcRect r="4965"/>
          <a:stretch/>
        </p:blipFill>
        <p:spPr bwMode="auto">
          <a:xfrm>
            <a:off x="2225077" y="248301"/>
            <a:ext cx="6731354" cy="6574530"/>
          </a:xfrm>
          <a:prstGeom prst="rect">
            <a:avLst/>
          </a:prstGeom>
          <a:noFill/>
          <a:ln w="38100" algn="ctr">
            <a:noFill/>
            <a:miter lim="800000"/>
            <a:headEnd/>
            <a:tailEnd/>
          </a:ln>
        </p:spPr>
      </p:pic>
      <p:sp>
        <p:nvSpPr>
          <p:cNvPr id="2" name="文本框 1"/>
          <p:cNvSpPr txBox="1"/>
          <p:nvPr/>
        </p:nvSpPr>
        <p:spPr>
          <a:xfrm>
            <a:off x="184117" y="3953243"/>
            <a:ext cx="1923783" cy="923330"/>
          </a:xfrm>
          <a:prstGeom prst="rect">
            <a:avLst/>
          </a:prstGeom>
          <a:noFill/>
        </p:spPr>
        <p:txBody>
          <a:bodyPr wrap="square" rtlCol="0">
            <a:spAutoFit/>
          </a:bodyPr>
          <a:lstStyle/>
          <a:p>
            <a:r>
              <a:rPr lang="en-US" altLang="zh-CN" dirty="0" smtClean="0"/>
              <a:t>a, b, c, d</a:t>
            </a:r>
            <a:r>
              <a:rPr lang="zh-CN" altLang="en-US" dirty="0" smtClean="0"/>
              <a:t>在出口处活跃</a:t>
            </a:r>
            <a:endParaRPr lang="en-US" altLang="zh-CN" dirty="0" smtClean="0"/>
          </a:p>
          <a:p>
            <a:r>
              <a:rPr lang="en-US" altLang="zh-CN" dirty="0" smtClean="0"/>
              <a:t>t, u, v</a:t>
            </a:r>
            <a:r>
              <a:rPr lang="zh-CN" altLang="en-US" dirty="0" smtClean="0"/>
              <a:t>是临时变量</a:t>
            </a:r>
            <a:endParaRPr lang="zh-CN" altLang="en-US" dirty="0"/>
          </a:p>
        </p:txBody>
      </p:sp>
    </p:spTree>
    <p:extLst>
      <p:ext uri="{BB962C8B-B14F-4D97-AF65-F5344CB8AC3E}">
        <p14:creationId xmlns:p14="http://schemas.microsoft.com/office/powerpoint/2010/main" val="185266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dissolve">
                                      <p:cBhvr>
                                        <p:cTn id="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getReg</a:t>
            </a:r>
            <a:r>
              <a:rPr lang="zh-CN" altLang="en-US" dirty="0"/>
              <a:t>的</a:t>
            </a:r>
            <a:r>
              <a:rPr lang="zh-CN" altLang="en-US" dirty="0" smtClean="0"/>
              <a:t>设计（</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任务：为运算分量和结果分配寄存器</a:t>
            </a:r>
          </a:p>
          <a:p>
            <a:r>
              <a:rPr lang="zh-CN" altLang="en-US" dirty="0" smtClean="0"/>
              <a:t>目标</a:t>
            </a:r>
            <a:r>
              <a:rPr lang="zh-CN" altLang="en-US" dirty="0"/>
              <a:t>：减少</a:t>
            </a:r>
            <a:r>
              <a:rPr lang="en-US" altLang="zh-CN" dirty="0" smtClean="0"/>
              <a:t>LD</a:t>
            </a:r>
            <a:r>
              <a:rPr lang="zh-CN" altLang="en-US" dirty="0" smtClean="0"/>
              <a:t>、</a:t>
            </a:r>
            <a:r>
              <a:rPr lang="en-US" altLang="zh-CN" dirty="0" smtClean="0"/>
              <a:t>ST</a:t>
            </a:r>
            <a:r>
              <a:rPr lang="zh-CN" altLang="en-US" dirty="0" smtClean="0"/>
              <a:t>指令</a:t>
            </a:r>
            <a:endParaRPr lang="zh-CN" altLang="en-US" dirty="0"/>
          </a:p>
          <a:p>
            <a:r>
              <a:rPr lang="zh-CN" altLang="en-US" dirty="0" smtClean="0"/>
              <a:t>为</a:t>
            </a:r>
            <a:r>
              <a:rPr lang="en-US" altLang="zh-CN" dirty="0" smtClean="0"/>
              <a:t>x = y op z</a:t>
            </a:r>
            <a:r>
              <a:rPr lang="zh-CN" altLang="en-US" dirty="0"/>
              <a:t>的运算分量</a:t>
            </a:r>
            <a:r>
              <a:rPr lang="en-US" altLang="zh-CN" dirty="0"/>
              <a:t>y</a:t>
            </a:r>
            <a:r>
              <a:rPr lang="zh-CN" altLang="en-US" dirty="0"/>
              <a:t>和</a:t>
            </a:r>
            <a:r>
              <a:rPr lang="en-US" altLang="zh-CN" dirty="0"/>
              <a:t>z</a:t>
            </a:r>
            <a:r>
              <a:rPr lang="zh-CN" altLang="en-US" dirty="0"/>
              <a:t>分配寄存器</a:t>
            </a:r>
          </a:p>
          <a:p>
            <a:pPr lvl="1"/>
            <a:r>
              <a:rPr lang="zh-CN" altLang="en-US" dirty="0" smtClean="0"/>
              <a:t>如果</a:t>
            </a:r>
            <a:r>
              <a:rPr lang="en-US" altLang="zh-CN" dirty="0"/>
              <a:t>y</a:t>
            </a:r>
            <a:r>
              <a:rPr lang="zh-CN" altLang="en-US" dirty="0"/>
              <a:t>已经在某个寄存器中，不需要进行</a:t>
            </a:r>
            <a:r>
              <a:rPr lang="zh-CN" altLang="en-US" dirty="0" smtClean="0"/>
              <a:t>处理，选择</a:t>
            </a:r>
            <a:r>
              <a:rPr lang="zh-CN" altLang="en-US" dirty="0"/>
              <a:t>这个寄存器作为</a:t>
            </a:r>
            <a:r>
              <a:rPr lang="en-US" altLang="zh-CN" dirty="0"/>
              <a:t>R</a:t>
            </a:r>
            <a:r>
              <a:rPr lang="en-US" altLang="zh-CN" baseline="-25000" dirty="0"/>
              <a:t>y</a:t>
            </a:r>
          </a:p>
          <a:p>
            <a:pPr lvl="1"/>
            <a:r>
              <a:rPr lang="zh-CN" altLang="en-US" dirty="0" smtClean="0"/>
              <a:t>如果</a:t>
            </a:r>
            <a:r>
              <a:rPr lang="en-US" altLang="zh-CN" dirty="0"/>
              <a:t>y</a:t>
            </a:r>
            <a:r>
              <a:rPr lang="zh-CN" altLang="en-US" dirty="0"/>
              <a:t>不在寄存器中，且有</a:t>
            </a:r>
            <a:r>
              <a:rPr lang="zh-CN" altLang="en-US" dirty="0" smtClean="0"/>
              <a:t>空闲寄存器，选择</a:t>
            </a:r>
            <a:r>
              <a:rPr lang="zh-CN" altLang="en-US" dirty="0"/>
              <a:t>一</a:t>
            </a:r>
            <a:r>
              <a:rPr lang="zh-CN" altLang="en-US" dirty="0" smtClean="0"/>
              <a:t>个空闲寄存器</a:t>
            </a:r>
            <a:r>
              <a:rPr lang="zh-CN" altLang="en-US" dirty="0"/>
              <a:t>作为</a:t>
            </a:r>
            <a:r>
              <a:rPr lang="en-US" altLang="zh-CN" dirty="0"/>
              <a:t>R</a:t>
            </a:r>
            <a:r>
              <a:rPr lang="en-US" altLang="zh-CN" baseline="-25000" dirty="0"/>
              <a:t>y</a:t>
            </a:r>
          </a:p>
          <a:p>
            <a:pPr lvl="1"/>
            <a:r>
              <a:rPr lang="zh-CN" altLang="en-US" dirty="0" smtClean="0"/>
              <a:t>如果</a:t>
            </a:r>
            <a:r>
              <a:rPr lang="en-US" altLang="zh-CN" dirty="0" smtClean="0"/>
              <a:t>y</a:t>
            </a:r>
            <a:r>
              <a:rPr lang="zh-CN" altLang="en-US" dirty="0" smtClean="0"/>
              <a:t>不在</a:t>
            </a:r>
            <a:r>
              <a:rPr lang="zh-CN" altLang="en-US" dirty="0"/>
              <a:t>寄存器中，且没有</a:t>
            </a:r>
            <a:r>
              <a:rPr lang="zh-CN" altLang="en-US" dirty="0" smtClean="0"/>
              <a:t>空闲寄存器？</a:t>
            </a:r>
            <a:endParaRPr lang="zh-CN" altLang="en-US" dirty="0"/>
          </a:p>
        </p:txBody>
      </p:sp>
    </p:spTree>
    <p:extLst>
      <p:ext uri="{BB962C8B-B14F-4D97-AF65-F5344CB8AC3E}">
        <p14:creationId xmlns:p14="http://schemas.microsoft.com/office/powerpoint/2010/main" val="175228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getReg</a:t>
            </a:r>
            <a:r>
              <a:rPr lang="zh-CN" altLang="en-US" dirty="0"/>
              <a:t>的</a:t>
            </a:r>
            <a:r>
              <a:rPr lang="zh-CN" altLang="en-US" dirty="0" smtClean="0"/>
              <a:t>设计（</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如果</a:t>
            </a:r>
            <a:r>
              <a:rPr lang="en-US" altLang="zh-CN" dirty="0" smtClean="0"/>
              <a:t>y</a:t>
            </a:r>
            <a:r>
              <a:rPr lang="zh-CN" altLang="en-US" dirty="0" smtClean="0"/>
              <a:t>不在</a:t>
            </a:r>
            <a:r>
              <a:rPr lang="zh-CN" altLang="en-US" dirty="0"/>
              <a:t>寄存器中，且没有</a:t>
            </a:r>
            <a:r>
              <a:rPr lang="zh-CN" altLang="en-US" dirty="0" smtClean="0"/>
              <a:t>空闲寄存器，则需要复用</a:t>
            </a:r>
            <a:r>
              <a:rPr lang="zh-CN" altLang="en-US" dirty="0"/>
              <a:t>一个</a:t>
            </a:r>
            <a:r>
              <a:rPr lang="zh-CN" altLang="en-US" dirty="0" smtClean="0"/>
              <a:t>寄存器</a:t>
            </a:r>
            <a:r>
              <a:rPr lang="en-US" altLang="zh-CN" dirty="0" smtClean="0"/>
              <a:t>R</a:t>
            </a:r>
            <a:r>
              <a:rPr lang="zh-CN" altLang="en-US" dirty="0" smtClean="0"/>
              <a:t>，其寄存器描述符表示</a:t>
            </a:r>
            <a:r>
              <a:rPr lang="en-US" altLang="zh-CN" dirty="0" smtClean="0"/>
              <a:t>v</a:t>
            </a:r>
            <a:r>
              <a:rPr lang="zh-CN" altLang="en-US" dirty="0" smtClean="0"/>
              <a:t>是保存在其中的变量</a:t>
            </a:r>
            <a:endParaRPr lang="en-US" altLang="zh-CN" dirty="0" smtClean="0"/>
          </a:p>
          <a:p>
            <a:pPr lvl="1"/>
            <a:r>
              <a:rPr lang="zh-CN" altLang="en-US" dirty="0" smtClean="0"/>
              <a:t>如果</a:t>
            </a:r>
            <a:r>
              <a:rPr lang="en-US" altLang="zh-CN" dirty="0"/>
              <a:t>v</a:t>
            </a:r>
            <a:r>
              <a:rPr lang="zh-CN" altLang="en-US" dirty="0"/>
              <a:t>的地址描述符说</a:t>
            </a:r>
            <a:r>
              <a:rPr lang="en-US" altLang="zh-CN" dirty="0"/>
              <a:t>v</a:t>
            </a:r>
            <a:r>
              <a:rPr lang="zh-CN" altLang="en-US" dirty="0"/>
              <a:t>还在其他地方</a:t>
            </a:r>
            <a:r>
              <a:rPr lang="zh-CN" altLang="en-US" dirty="0" smtClean="0"/>
              <a:t>，</a:t>
            </a:r>
            <a:r>
              <a:rPr lang="en-US" altLang="zh-CN" dirty="0" smtClean="0"/>
              <a:t>done</a:t>
            </a:r>
          </a:p>
          <a:p>
            <a:pPr lvl="1"/>
            <a:r>
              <a:rPr lang="zh-CN" altLang="en-US" dirty="0" smtClean="0"/>
              <a:t>如果</a:t>
            </a:r>
            <a:r>
              <a:rPr lang="en-US" altLang="zh-CN" dirty="0" smtClean="0"/>
              <a:t>v</a:t>
            </a:r>
            <a:r>
              <a:rPr lang="zh-CN" altLang="en-US" dirty="0" smtClean="0"/>
              <a:t>就是</a:t>
            </a:r>
            <a:r>
              <a:rPr lang="en-US" altLang="zh-CN" dirty="0" smtClean="0"/>
              <a:t>x</a:t>
            </a:r>
            <a:r>
              <a:rPr lang="zh-CN" altLang="en-US" dirty="0" smtClean="0"/>
              <a:t>（即</a:t>
            </a:r>
            <a:r>
              <a:rPr lang="zh-CN" altLang="en-US" dirty="0" smtClean="0">
                <a:solidFill>
                  <a:srgbClr val="FF0000"/>
                </a:solidFill>
              </a:rPr>
              <a:t>结果</a:t>
            </a:r>
            <a:r>
              <a:rPr lang="zh-CN" altLang="en-US" dirty="0" smtClean="0"/>
              <a:t>），且</a:t>
            </a:r>
            <a:r>
              <a:rPr lang="en-US" altLang="zh-CN" dirty="0" smtClean="0"/>
              <a:t>x</a:t>
            </a:r>
            <a:r>
              <a:rPr lang="zh-CN" altLang="en-US" dirty="0" smtClean="0"/>
              <a:t>不是运算分量</a:t>
            </a:r>
            <a:r>
              <a:rPr lang="en-US" altLang="zh-CN" dirty="0" smtClean="0"/>
              <a:t>z</a:t>
            </a:r>
            <a:r>
              <a:rPr lang="zh-CN" altLang="en-US" dirty="0" smtClean="0"/>
              <a:t>，</a:t>
            </a:r>
            <a:r>
              <a:rPr lang="en-US" altLang="zh-CN" dirty="0" smtClean="0"/>
              <a:t>done</a:t>
            </a:r>
            <a:endParaRPr lang="en-US" altLang="zh-CN" dirty="0"/>
          </a:p>
          <a:p>
            <a:pPr lvl="1"/>
            <a:r>
              <a:rPr lang="zh-CN" altLang="en-US" dirty="0" smtClean="0"/>
              <a:t>如果</a:t>
            </a:r>
            <a:r>
              <a:rPr lang="en-US" altLang="zh-CN" dirty="0" smtClean="0"/>
              <a:t>v</a:t>
            </a:r>
            <a:r>
              <a:rPr lang="zh-CN" altLang="en-US" dirty="0" smtClean="0"/>
              <a:t>在此之后不再被使用（</a:t>
            </a:r>
            <a:r>
              <a:rPr lang="zh-CN" altLang="en-US" dirty="0" smtClean="0">
                <a:solidFill>
                  <a:srgbClr val="FF0000"/>
                </a:solidFill>
              </a:rPr>
              <a:t>不活跃</a:t>
            </a:r>
            <a:r>
              <a:rPr lang="zh-CN" altLang="en-US" dirty="0" smtClean="0"/>
              <a:t>），</a:t>
            </a:r>
            <a:r>
              <a:rPr lang="en-US" altLang="zh-CN" dirty="0" smtClean="0"/>
              <a:t>done</a:t>
            </a:r>
            <a:endParaRPr lang="en-US" altLang="zh-CN" dirty="0"/>
          </a:p>
          <a:p>
            <a:pPr lvl="1"/>
            <a:r>
              <a:rPr lang="zh-CN" altLang="en-US" dirty="0"/>
              <a:t>否则</a:t>
            </a:r>
            <a:r>
              <a:rPr lang="en-US" altLang="zh-CN" dirty="0" smtClean="0">
                <a:solidFill>
                  <a:srgbClr val="FF0000"/>
                </a:solidFill>
              </a:rPr>
              <a:t>Spill</a:t>
            </a:r>
            <a:r>
              <a:rPr lang="zh-CN" altLang="en-US" dirty="0" smtClean="0"/>
              <a:t>：生成指令“</a:t>
            </a:r>
            <a:r>
              <a:rPr lang="en-US" altLang="zh-CN" dirty="0"/>
              <a:t>ST v, R</a:t>
            </a:r>
            <a:r>
              <a:rPr lang="zh-CN" altLang="en-US" dirty="0" smtClean="0"/>
              <a:t>”，并修改</a:t>
            </a:r>
            <a:r>
              <a:rPr lang="en-US" altLang="zh-CN" dirty="0" smtClean="0"/>
              <a:t>v</a:t>
            </a:r>
            <a:r>
              <a:rPr lang="zh-CN" altLang="en-US" dirty="0" smtClean="0"/>
              <a:t>的地址描述符；如果</a:t>
            </a:r>
            <a:r>
              <a:rPr lang="en-US" altLang="zh-CN" dirty="0" smtClean="0"/>
              <a:t>R</a:t>
            </a:r>
            <a:r>
              <a:rPr lang="zh-CN" altLang="en-US" dirty="0" smtClean="0"/>
              <a:t>中存放了多个变量的值，则需要生成多条</a:t>
            </a:r>
            <a:r>
              <a:rPr lang="en-US" altLang="zh-CN" dirty="0" smtClean="0"/>
              <a:t>ST</a:t>
            </a:r>
            <a:r>
              <a:rPr lang="zh-CN" altLang="en-US" dirty="0" smtClean="0"/>
              <a:t>指令</a:t>
            </a:r>
            <a:endParaRPr lang="en-US" altLang="zh-CN" dirty="0" smtClean="0"/>
          </a:p>
          <a:p>
            <a:pPr lvl="2"/>
            <a:r>
              <a:rPr lang="zh-CN" altLang="en-US" dirty="0"/>
              <a:t>从所有可能的</a:t>
            </a:r>
            <a:r>
              <a:rPr lang="en-US" altLang="zh-CN" dirty="0"/>
              <a:t>R</a:t>
            </a:r>
            <a:r>
              <a:rPr lang="zh-CN" altLang="en-US" dirty="0"/>
              <a:t>中选择代价</a:t>
            </a:r>
            <a:r>
              <a:rPr lang="zh-CN" altLang="en-US" dirty="0" smtClean="0"/>
              <a:t>最小（生成</a:t>
            </a:r>
            <a:r>
              <a:rPr lang="en-US" altLang="zh-CN" dirty="0" smtClean="0"/>
              <a:t>ST</a:t>
            </a:r>
            <a:r>
              <a:rPr lang="zh-CN" altLang="en-US" dirty="0" smtClean="0"/>
              <a:t>最少）的</a:t>
            </a:r>
            <a:r>
              <a:rPr lang="en-US" altLang="zh-CN" dirty="0" smtClean="0"/>
              <a:t>R</a:t>
            </a:r>
            <a:endParaRPr lang="en-US" altLang="zh-CN" dirty="0"/>
          </a:p>
          <a:p>
            <a:endParaRPr lang="en-US" altLang="zh-CN" dirty="0" smtClean="0"/>
          </a:p>
          <a:p>
            <a:pPr lvl="1"/>
            <a:endParaRPr lang="zh-CN" altLang="en-US" dirty="0"/>
          </a:p>
        </p:txBody>
      </p:sp>
    </p:spTree>
    <p:extLst>
      <p:ext uri="{BB962C8B-B14F-4D97-AF65-F5344CB8AC3E}">
        <p14:creationId xmlns:p14="http://schemas.microsoft.com/office/powerpoint/2010/main" val="19802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err="1" smtClean="0"/>
              <a:t>getReg</a:t>
            </a:r>
            <a:r>
              <a:rPr lang="zh-CN" altLang="en-US" dirty="0" smtClean="0"/>
              <a:t>的设计（</a:t>
            </a:r>
            <a:r>
              <a:rPr lang="en-US" altLang="zh-CN" dirty="0" smtClean="0"/>
              <a:t>3</a:t>
            </a:r>
            <a:r>
              <a:rPr lang="zh-CN" altLang="en-US" dirty="0" smtClean="0"/>
              <a:t>）</a:t>
            </a:r>
          </a:p>
        </p:txBody>
      </p:sp>
      <p:sp>
        <p:nvSpPr>
          <p:cNvPr id="49155" name="内容占位符 2"/>
          <p:cNvSpPr>
            <a:spLocks noGrp="1"/>
          </p:cNvSpPr>
          <p:nvPr>
            <p:ph idx="1"/>
          </p:nvPr>
        </p:nvSpPr>
        <p:spPr/>
        <p:txBody>
          <a:bodyPr/>
          <a:lstStyle/>
          <a:p>
            <a:r>
              <a:rPr lang="zh-CN" altLang="en-US" dirty="0"/>
              <a:t>为</a:t>
            </a:r>
            <a:r>
              <a:rPr lang="en-US" altLang="zh-CN" dirty="0"/>
              <a:t>x = y op z</a:t>
            </a:r>
            <a:r>
              <a:rPr lang="zh-CN" altLang="en-US" dirty="0" smtClean="0"/>
              <a:t>的结果</a:t>
            </a:r>
            <a:r>
              <a:rPr lang="en-US" altLang="zh-CN" dirty="0" smtClean="0"/>
              <a:t>x</a:t>
            </a:r>
            <a:r>
              <a:rPr lang="zh-CN" altLang="en-US" dirty="0" smtClean="0"/>
              <a:t>分配寄存器的方法基本上和上面</a:t>
            </a:r>
            <a:r>
              <a:rPr lang="en-US" altLang="zh-CN" dirty="0" smtClean="0"/>
              <a:t>Load y</a:t>
            </a:r>
            <a:r>
              <a:rPr lang="zh-CN" altLang="en-US" dirty="0" smtClean="0"/>
              <a:t>的寄存器分配一样，但是</a:t>
            </a:r>
            <a:endParaRPr lang="en-US" altLang="zh-CN" baseline="-25000" dirty="0" smtClean="0"/>
          </a:p>
          <a:p>
            <a:pPr lvl="1">
              <a:spcBef>
                <a:spcPts val="1200"/>
              </a:spcBef>
            </a:pPr>
            <a:r>
              <a:rPr lang="zh-CN" altLang="en-US" dirty="0" smtClean="0"/>
              <a:t>可以选择只存放了</a:t>
            </a:r>
            <a:r>
              <a:rPr lang="en-US" altLang="zh-CN" dirty="0" smtClean="0"/>
              <a:t>x</a:t>
            </a:r>
            <a:r>
              <a:rPr lang="zh-CN" altLang="en-US" dirty="0" smtClean="0"/>
              <a:t>的值的寄存器</a:t>
            </a:r>
            <a:endParaRPr lang="en-US" altLang="zh-CN" dirty="0" smtClean="0"/>
          </a:p>
          <a:p>
            <a:pPr lvl="1">
              <a:spcBef>
                <a:spcPts val="1200"/>
              </a:spcBef>
            </a:pPr>
            <a:r>
              <a:rPr lang="zh-CN" altLang="en-US" dirty="0" smtClean="0"/>
              <a:t>如果</a:t>
            </a:r>
            <a:r>
              <a:rPr lang="en-US" altLang="zh-CN" dirty="0" smtClean="0"/>
              <a:t>y</a:t>
            </a:r>
            <a:r>
              <a:rPr lang="zh-CN" altLang="en-US" dirty="0" smtClean="0"/>
              <a:t>在该指令之后不会被使用，且</a:t>
            </a:r>
            <a:r>
              <a:rPr lang="en-US" altLang="zh-CN" dirty="0" smtClean="0"/>
              <a:t>R</a:t>
            </a:r>
            <a:r>
              <a:rPr lang="en-US" altLang="zh-CN" baseline="-25000" dirty="0" smtClean="0"/>
              <a:t>y</a:t>
            </a:r>
            <a:r>
              <a:rPr lang="zh-CN" altLang="en-US" dirty="0" smtClean="0"/>
              <a:t>仅保存了</a:t>
            </a:r>
            <a:r>
              <a:rPr lang="en-US" altLang="zh-CN" dirty="0" smtClean="0"/>
              <a:t>y</a:t>
            </a:r>
            <a:r>
              <a:rPr lang="zh-CN" altLang="en-US" dirty="0" smtClean="0"/>
              <a:t>的值，那么可以选择</a:t>
            </a:r>
            <a:r>
              <a:rPr lang="en-US" altLang="zh-CN" dirty="0" smtClean="0"/>
              <a:t>R</a:t>
            </a:r>
            <a:r>
              <a:rPr lang="en-US" altLang="zh-CN" baseline="-25000" dirty="0"/>
              <a:t>y</a:t>
            </a:r>
            <a:r>
              <a:rPr lang="zh-CN" altLang="en-US" dirty="0" smtClean="0"/>
              <a:t>（对</a:t>
            </a:r>
            <a:r>
              <a:rPr lang="en-US" altLang="zh-CN" dirty="0" smtClean="0"/>
              <a:t>z</a:t>
            </a:r>
            <a:r>
              <a:rPr lang="zh-CN" altLang="en-US" dirty="0" smtClean="0"/>
              <a:t>也一样）</a:t>
            </a:r>
            <a:endParaRPr lang="en-US" altLang="zh-CN" dirty="0" smtClean="0"/>
          </a:p>
          <a:p>
            <a:pPr lvl="1"/>
            <a:endParaRPr lang="en-US" altLang="zh-CN" dirty="0"/>
          </a:p>
          <a:p>
            <a:r>
              <a:rPr lang="zh-CN" altLang="en-US" dirty="0" smtClean="0"/>
              <a:t>处理复制</a:t>
            </a:r>
            <a:r>
              <a:rPr lang="en-US" altLang="zh-CN" dirty="0" smtClean="0"/>
              <a:t>x= y</a:t>
            </a:r>
            <a:r>
              <a:rPr lang="zh-CN" altLang="en-US" dirty="0" smtClean="0"/>
              <a:t>时：先选择</a:t>
            </a:r>
            <a:r>
              <a:rPr lang="en-US" altLang="zh-CN" dirty="0"/>
              <a:t>R</a:t>
            </a:r>
            <a:r>
              <a:rPr lang="en-US" altLang="zh-CN" baseline="-25000" dirty="0"/>
              <a:t>y </a:t>
            </a:r>
            <a:r>
              <a:rPr lang="zh-CN" altLang="en-US" dirty="0" smtClean="0"/>
              <a:t>，然后让</a:t>
            </a:r>
            <a:r>
              <a:rPr lang="en-US" altLang="zh-CN" dirty="0" smtClean="0"/>
              <a:t>R</a:t>
            </a:r>
            <a:r>
              <a:rPr lang="en-US" altLang="zh-CN" baseline="-25000" dirty="0" smtClean="0"/>
              <a:t>x </a:t>
            </a:r>
            <a:r>
              <a:rPr lang="en-US" altLang="zh-CN" dirty="0"/>
              <a:t>= R</a:t>
            </a:r>
            <a:r>
              <a:rPr lang="en-US" altLang="zh-CN" baseline="-25000" dirty="0"/>
              <a:t>y</a:t>
            </a:r>
            <a:endParaRPr lang="en-US" altLang="zh-CN" dirty="0" smtClean="0"/>
          </a:p>
        </p:txBody>
      </p:sp>
    </p:spTree>
    <p:extLst>
      <p:ext uri="{BB962C8B-B14F-4D97-AF65-F5344CB8AC3E}">
        <p14:creationId xmlns:p14="http://schemas.microsoft.com/office/powerpoint/2010/main" val="380862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animEffect transition="in" filter="dissolve">
                                      <p:cBhvr>
                                        <p:cTn id="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smtClean="0"/>
              <a:t>示例</a:t>
            </a:r>
            <a:endParaRPr lang="en-US" altLang="zh-CN" dirty="0" smtClean="0"/>
          </a:p>
        </p:txBody>
      </p:sp>
      <p:sp>
        <p:nvSpPr>
          <p:cNvPr id="50179" name="Rectangle 3"/>
          <p:cNvSpPr>
            <a:spLocks noGrp="1" noChangeArrowheads="1"/>
          </p:cNvSpPr>
          <p:nvPr>
            <p:ph idx="1"/>
          </p:nvPr>
        </p:nvSpPr>
        <p:spPr/>
        <p:txBody>
          <a:bodyPr/>
          <a:lstStyle/>
          <a:p>
            <a:r>
              <a:rPr lang="en-US" altLang="zh-CN" dirty="0" smtClean="0"/>
              <a:t>d = (a-b)+(a-c)+(a-c)</a:t>
            </a:r>
            <a:r>
              <a:rPr lang="zh-CN" altLang="en-US" dirty="0" smtClean="0"/>
              <a:t>的三地址代码序列</a:t>
            </a:r>
            <a:r>
              <a:rPr lang="en-US" altLang="zh-CN" dirty="0" smtClean="0"/>
              <a:t>:</a:t>
            </a:r>
            <a:endParaRPr lang="zh-CN" altLang="en-US" dirty="0" smtClean="0"/>
          </a:p>
          <a:p>
            <a:pPr>
              <a:buFontTx/>
              <a:buNone/>
            </a:pPr>
            <a:r>
              <a:rPr lang="en-US" altLang="zh-CN" dirty="0" smtClean="0"/>
              <a:t>	 </a:t>
            </a:r>
            <a:r>
              <a:rPr lang="en-US" altLang="zh-CN" sz="2800" dirty="0" smtClean="0"/>
              <a:t>t</a:t>
            </a:r>
            <a:r>
              <a:rPr lang="en-US" altLang="zh-CN" sz="2800" baseline="-30000" dirty="0" smtClean="0"/>
              <a:t>1</a:t>
            </a:r>
            <a:r>
              <a:rPr lang="en-US" altLang="zh-CN" dirty="0" smtClean="0"/>
              <a:t> = a-b</a:t>
            </a:r>
          </a:p>
          <a:p>
            <a:pPr>
              <a:buFontTx/>
              <a:buNone/>
            </a:pPr>
            <a:r>
              <a:rPr lang="en-US" altLang="zh-CN" dirty="0" smtClean="0"/>
              <a:t>    </a:t>
            </a:r>
            <a:r>
              <a:rPr lang="en-US" altLang="zh-CN" sz="2800" dirty="0" smtClean="0"/>
              <a:t>t</a:t>
            </a:r>
            <a:r>
              <a:rPr lang="en-US" altLang="zh-CN" sz="2800" baseline="-30000" dirty="0" smtClean="0"/>
              <a:t>2</a:t>
            </a:r>
            <a:r>
              <a:rPr lang="en-US" altLang="zh-CN" dirty="0" smtClean="0"/>
              <a:t> = a-c</a:t>
            </a:r>
          </a:p>
          <a:p>
            <a:pPr>
              <a:buFontTx/>
              <a:buNone/>
            </a:pPr>
            <a:r>
              <a:rPr lang="en-US" altLang="zh-CN" dirty="0" smtClean="0"/>
              <a:t>    </a:t>
            </a:r>
            <a:r>
              <a:rPr lang="en-US" altLang="zh-CN" sz="2800" dirty="0" smtClean="0"/>
              <a:t>t</a:t>
            </a:r>
            <a:r>
              <a:rPr lang="en-US" altLang="zh-CN" sz="2800" baseline="-30000" dirty="0" smtClean="0"/>
              <a:t>3</a:t>
            </a:r>
            <a:r>
              <a:rPr lang="en-US" altLang="zh-CN" dirty="0" smtClean="0"/>
              <a:t> = </a:t>
            </a:r>
            <a:r>
              <a:rPr lang="en-US" altLang="zh-CN" sz="2800" dirty="0" smtClean="0"/>
              <a:t>t</a:t>
            </a:r>
            <a:r>
              <a:rPr lang="en-US" altLang="zh-CN" sz="2800" baseline="-30000" dirty="0" smtClean="0"/>
              <a:t>1</a:t>
            </a:r>
            <a:r>
              <a:rPr lang="en-US" altLang="zh-CN" dirty="0" smtClean="0"/>
              <a:t> + </a:t>
            </a:r>
            <a:r>
              <a:rPr lang="en-US" altLang="zh-CN" sz="2800" dirty="0" smtClean="0"/>
              <a:t>t</a:t>
            </a:r>
            <a:r>
              <a:rPr lang="en-US" altLang="zh-CN" sz="2800" baseline="-30000" dirty="0" smtClean="0"/>
              <a:t>2</a:t>
            </a:r>
            <a:endParaRPr lang="en-US" altLang="zh-CN" dirty="0" smtClean="0"/>
          </a:p>
          <a:p>
            <a:pPr>
              <a:buFontTx/>
              <a:buNone/>
            </a:pPr>
            <a:r>
              <a:rPr lang="en-US" altLang="zh-CN" dirty="0" smtClean="0"/>
              <a:t>    d = </a:t>
            </a:r>
            <a:r>
              <a:rPr lang="en-US" altLang="zh-CN" sz="2800" dirty="0" smtClean="0"/>
              <a:t>t</a:t>
            </a:r>
            <a:r>
              <a:rPr lang="en-US" altLang="zh-CN" sz="2800" baseline="-30000" dirty="0" smtClean="0"/>
              <a:t>3</a:t>
            </a:r>
            <a:r>
              <a:rPr lang="en-US" altLang="zh-CN" dirty="0" smtClean="0"/>
              <a:t> + </a:t>
            </a:r>
            <a:r>
              <a:rPr lang="en-US" altLang="zh-CN" sz="2800" dirty="0" smtClean="0"/>
              <a:t>t</a:t>
            </a:r>
            <a:r>
              <a:rPr lang="en-US" altLang="zh-CN" sz="2800" baseline="-30000" dirty="0" smtClean="0"/>
              <a:t>2</a:t>
            </a:r>
            <a:endParaRPr lang="en-US" altLang="zh-CN" dirty="0" smtClean="0"/>
          </a:p>
          <a:p>
            <a:endParaRPr lang="en-US" altLang="zh-CN" dirty="0" smtClean="0"/>
          </a:p>
        </p:txBody>
      </p:sp>
    </p:spTree>
    <p:extLst>
      <p:ext uri="{BB962C8B-B14F-4D97-AF65-F5344CB8AC3E}">
        <p14:creationId xmlns:p14="http://schemas.microsoft.com/office/powerpoint/2010/main" val="396336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517" name="Group 61"/>
          <p:cNvGraphicFramePr>
            <a:graphicFrameLocks noGrp="1"/>
          </p:cNvGraphicFramePr>
          <p:nvPr>
            <p:ph idx="4294967295"/>
            <p:extLst>
              <p:ext uri="{D42A27DB-BD31-4B8C-83A1-F6EECF244321}">
                <p14:modId xmlns:p14="http://schemas.microsoft.com/office/powerpoint/2010/main" val="3182441311"/>
              </p:ext>
            </p:extLst>
          </p:nvPr>
        </p:nvGraphicFramePr>
        <p:xfrm>
          <a:off x="198560" y="685800"/>
          <a:ext cx="8839932" cy="6014847"/>
        </p:xfrm>
        <a:graphic>
          <a:graphicData uri="http://schemas.openxmlformats.org/drawingml/2006/table">
            <a:tbl>
              <a:tblPr/>
              <a:tblGrid>
                <a:gridCol w="1951782"/>
                <a:gridCol w="2800456"/>
                <a:gridCol w="1884826"/>
                <a:gridCol w="2202868"/>
              </a:tblGrid>
              <a:tr h="3667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statements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code generated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register descriptor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address descriptor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itchFamily="2" charset="-122"/>
                        </a:rPr>
                        <a:t>registers empty</a:t>
                      </a:r>
                      <a:r>
                        <a:rPr kumimoji="0" lang="en-US" altLang="zh-CN" sz="1800" b="0" i="0" u="none" strike="noStrike" cap="none" normalizeH="0" baseline="0" dirty="0" smtClean="0">
                          <a:ln>
                            <a:noFill/>
                          </a:ln>
                          <a:solidFill>
                            <a:schemeClr val="tx1"/>
                          </a:solidFill>
                          <a:effectLst/>
                          <a:latin typeface="+mn-lt"/>
                          <a:ea typeface="宋体"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1</a:t>
                      </a:r>
                      <a:r>
                        <a:rPr kumimoji="0" lang="en-US" altLang="zh-CN" sz="2400" b="0" i="0" u="none" strike="noStrike" cap="none" normalizeH="0" baseline="0" dirty="0" smtClean="0">
                          <a:ln>
                            <a:noFill/>
                          </a:ln>
                          <a:solidFill>
                            <a:schemeClr val="tx1"/>
                          </a:solidFill>
                          <a:effectLst/>
                          <a:latin typeface="+mn-lt"/>
                          <a:ea typeface="宋体" pitchFamily="2" charset="-122"/>
                        </a:rPr>
                        <a:t> := a </a:t>
                      </a:r>
                      <a:r>
                        <a:rPr kumimoji="0" lang="zh-CN" altLang="zh-CN" sz="2400" b="0" i="0" u="none" strike="noStrike" cap="none" normalizeH="0" baseline="0" dirty="0" smtClean="0">
                          <a:ln>
                            <a:noFill/>
                          </a:ln>
                          <a:solidFill>
                            <a:schemeClr val="tx1"/>
                          </a:solidFill>
                          <a:effectLst/>
                          <a:latin typeface="+mn-lt"/>
                          <a:ea typeface="宋体" pitchFamily="2" charset="-122"/>
                          <a:sym typeface="Symbol" pitchFamily="18" charset="2"/>
                        </a:rPr>
                        <a:t>-</a:t>
                      </a:r>
                      <a:r>
                        <a:rPr kumimoji="0" lang="zh-CN" altLang="en-US" sz="2400" b="0" i="0" u="none" strike="noStrike" cap="none" normalizeH="0" baseline="0" dirty="0" smtClean="0">
                          <a:ln>
                            <a:noFill/>
                          </a:ln>
                          <a:solidFill>
                            <a:schemeClr val="tx1"/>
                          </a:solidFill>
                          <a:effectLst/>
                          <a:latin typeface="+mn-lt"/>
                          <a:ea typeface="宋体" pitchFamily="2" charset="-122"/>
                          <a:sym typeface="Symbol" pitchFamily="18" charset="2"/>
                        </a:rPr>
                        <a:t> </a:t>
                      </a:r>
                      <a:r>
                        <a:rPr kumimoji="0" lang="en-US" altLang="zh-CN" sz="2400" b="0" i="0" u="none" strike="noStrike" cap="none" normalizeH="0" baseline="0" dirty="0" smtClean="0">
                          <a:ln>
                            <a:noFill/>
                          </a:ln>
                          <a:solidFill>
                            <a:schemeClr val="tx1"/>
                          </a:solidFill>
                          <a:effectLst/>
                          <a:latin typeface="+mn-lt"/>
                          <a:ea typeface="宋体" pitchFamily="2" charset="-122"/>
                        </a:rPr>
                        <a:t>b </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LD R0,a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LD R1,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SUB R1, R0,R1 </a:t>
                      </a: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R0</a:t>
                      </a:r>
                      <a:r>
                        <a:rPr kumimoji="0" lang="zh-CN" altLang="en-US" sz="2400" b="0" i="0" u="none" strike="noStrike" cap="none" normalizeH="0" baseline="0" dirty="0" smtClean="0">
                          <a:ln>
                            <a:noFill/>
                          </a:ln>
                          <a:solidFill>
                            <a:schemeClr val="tx1"/>
                          </a:solidFill>
                          <a:effectLst/>
                          <a:latin typeface="+mn-lt"/>
                          <a:ea typeface="宋体" pitchFamily="2" charset="-122"/>
                        </a:rPr>
                        <a:t>含</a:t>
                      </a:r>
                      <a:r>
                        <a:rPr kumimoji="0" lang="en-US" altLang="zh-CN" sz="2400" b="0" i="0" u="none" strike="noStrike" cap="none" normalizeH="0" baseline="0" dirty="0" smtClean="0">
                          <a:ln>
                            <a:noFill/>
                          </a:ln>
                          <a:solidFill>
                            <a:schemeClr val="tx1"/>
                          </a:solidFill>
                          <a:effectLst/>
                          <a:latin typeface="+mn-lt"/>
                          <a:ea typeface="宋体" pitchFamily="2" charset="-122"/>
                        </a:rPr>
                        <a:t>a</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R1</a:t>
                      </a:r>
                      <a:r>
                        <a:rPr kumimoji="0" lang="zh-CN" altLang="en-US" sz="2400" b="0" i="0" u="none" strike="noStrike" cap="none" normalizeH="0" baseline="0" dirty="0" smtClean="0">
                          <a:ln>
                            <a:noFill/>
                          </a:ln>
                          <a:solidFill>
                            <a:schemeClr val="tx1"/>
                          </a:solidFill>
                          <a:effectLst/>
                          <a:latin typeface="+mn-lt"/>
                          <a:ea typeface="宋体" pitchFamily="2" charset="-122"/>
                        </a:rPr>
                        <a:t>含</a:t>
                      </a: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1</a:t>
                      </a:r>
                      <a:r>
                        <a:rPr kumimoji="0" lang="en-US" altLang="zh-CN" sz="2400" b="0" i="0" u="none" strike="noStrike" cap="none" normalizeH="0" baseline="0" dirty="0" smtClean="0">
                          <a:ln>
                            <a:noFill/>
                          </a:ln>
                          <a:solidFill>
                            <a:schemeClr val="tx1"/>
                          </a:solidFill>
                          <a:effectLst/>
                          <a:latin typeface="+mn-lt"/>
                          <a:ea typeface="宋体" pitchFamily="2" charset="-122"/>
                        </a:rPr>
                        <a:t> </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a</a:t>
                      </a:r>
                      <a:r>
                        <a:rPr kumimoji="0" lang="en-US" altLang="zh-CN" sz="2400" b="0" i="0" u="none" strike="noStrike" cap="none" normalizeH="0" baseline="-30000" smtClean="0">
                          <a:ln>
                            <a:noFill/>
                          </a:ln>
                          <a:solidFill>
                            <a:schemeClr val="tx1"/>
                          </a:solidFill>
                          <a:effectLst/>
                          <a:latin typeface="+mn-lt"/>
                          <a:ea typeface="宋体" pitchFamily="2" charset="-122"/>
                        </a:rPr>
                        <a:t> </a:t>
                      </a:r>
                      <a:r>
                        <a:rPr kumimoji="0" lang="en-US" altLang="zh-CN" sz="2400" b="0" i="0" u="none" strike="noStrike" cap="none" normalizeH="0" baseline="0" smtClean="0">
                          <a:ln>
                            <a:noFill/>
                          </a:ln>
                          <a:solidFill>
                            <a:schemeClr val="tx1"/>
                          </a:solidFill>
                          <a:effectLst/>
                          <a:latin typeface="+mn-lt"/>
                          <a:ea typeface="宋体" pitchFamily="2" charset="-122"/>
                        </a:rPr>
                        <a:t>in R0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t</a:t>
                      </a:r>
                      <a:r>
                        <a:rPr kumimoji="0" lang="en-US" altLang="zh-CN" sz="2400" b="0" i="0" u="none" strike="noStrike" cap="none" normalizeH="0" baseline="-30000" smtClean="0">
                          <a:ln>
                            <a:noFill/>
                          </a:ln>
                          <a:solidFill>
                            <a:schemeClr val="tx1"/>
                          </a:solidFill>
                          <a:effectLst/>
                          <a:latin typeface="+mn-lt"/>
                          <a:ea typeface="宋体" pitchFamily="2" charset="-122"/>
                        </a:rPr>
                        <a:t>1 </a:t>
                      </a:r>
                      <a:r>
                        <a:rPr kumimoji="0" lang="en-US" altLang="zh-CN" sz="2400" b="0" i="0" u="none" strike="noStrike" cap="none" normalizeH="0" baseline="0" smtClean="0">
                          <a:ln>
                            <a:noFill/>
                          </a:ln>
                          <a:solidFill>
                            <a:schemeClr val="tx1"/>
                          </a:solidFill>
                          <a:effectLst/>
                          <a:latin typeface="+mn-lt"/>
                          <a:ea typeface="宋体" pitchFamily="2" charset="-122"/>
                        </a:rPr>
                        <a:t>in R1</a:t>
                      </a: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2</a:t>
                      </a:r>
                      <a:r>
                        <a:rPr kumimoji="0" lang="en-US" altLang="zh-CN" sz="2400" b="0" i="0" u="none" strike="noStrike" cap="none" normalizeH="0" baseline="0" dirty="0" smtClean="0">
                          <a:ln>
                            <a:noFill/>
                          </a:ln>
                          <a:solidFill>
                            <a:schemeClr val="tx1"/>
                          </a:solidFill>
                          <a:effectLst/>
                          <a:latin typeface="+mn-lt"/>
                          <a:ea typeface="宋体" pitchFamily="2" charset="-122"/>
                        </a:rPr>
                        <a:t> := a </a:t>
                      </a:r>
                      <a:r>
                        <a:rPr kumimoji="0" lang="zh-CN" altLang="zh-CN" sz="2400" b="0" i="0" u="none" strike="noStrike" cap="none" normalizeH="0" baseline="0" dirty="0" smtClean="0">
                          <a:ln>
                            <a:noFill/>
                          </a:ln>
                          <a:solidFill>
                            <a:schemeClr val="tx1"/>
                          </a:solidFill>
                          <a:effectLst/>
                          <a:latin typeface="+mn-lt"/>
                          <a:ea typeface="宋体" pitchFamily="2" charset="-122"/>
                          <a:sym typeface="Symbol" pitchFamily="18" charset="2"/>
                        </a:rPr>
                        <a:t>-</a:t>
                      </a:r>
                      <a:r>
                        <a:rPr kumimoji="0" lang="en-US" altLang="zh-CN" sz="2400" b="0" i="0" u="none" strike="noStrike" cap="none" normalizeH="0" baseline="0" dirty="0" smtClean="0">
                          <a:ln>
                            <a:noFill/>
                          </a:ln>
                          <a:solidFill>
                            <a:schemeClr val="tx1"/>
                          </a:solidFill>
                          <a:effectLst/>
                          <a:latin typeface="+mn-lt"/>
                          <a:ea typeface="宋体" pitchFamily="2" charset="-122"/>
                        </a:rPr>
                        <a:t> c</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ST t1, R1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LD R1, 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SUB R0, R0, R1</a:t>
                      </a: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R1</a:t>
                      </a:r>
                      <a:r>
                        <a:rPr kumimoji="0" lang="zh-CN" altLang="en-US" sz="2400" b="0" i="0" u="none" strike="noStrike" cap="none" normalizeH="0" baseline="0" smtClean="0">
                          <a:ln>
                            <a:noFill/>
                          </a:ln>
                          <a:solidFill>
                            <a:schemeClr val="tx1"/>
                          </a:solidFill>
                          <a:effectLst/>
                          <a:latin typeface="+mn-lt"/>
                          <a:ea typeface="宋体" pitchFamily="2" charset="-122"/>
                        </a:rPr>
                        <a:t>含</a:t>
                      </a:r>
                      <a:r>
                        <a:rPr kumimoji="0" lang="en-US" altLang="zh-CN" sz="2400" b="0" i="0" u="none" strike="noStrike" cap="none" normalizeH="0" baseline="0" smtClean="0">
                          <a:ln>
                            <a:noFill/>
                          </a:ln>
                          <a:solidFill>
                            <a:schemeClr val="tx1"/>
                          </a:solidFill>
                          <a:effectLst/>
                          <a:latin typeface="+mn-lt"/>
                          <a:ea typeface="宋体" pitchFamily="2" charset="-122"/>
                        </a:rPr>
                        <a:t>c</a:t>
                      </a:r>
                      <a:endParaRPr kumimoji="0" lang="en-US" altLang="zh-CN" sz="2400" b="0" i="0" u="none" strike="noStrike" cap="none" normalizeH="0" baseline="-30000" smtClean="0">
                        <a:ln>
                          <a:noFill/>
                        </a:ln>
                        <a:solidFill>
                          <a:schemeClr val="tx1"/>
                        </a:solidFill>
                        <a:effectLst/>
                        <a:latin typeface="+mn-lt"/>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R0</a:t>
                      </a:r>
                      <a:r>
                        <a:rPr kumimoji="0" lang="zh-CN" altLang="en-US" sz="2400" b="0" i="0" u="none" strike="noStrike" cap="none" normalizeH="0" baseline="0" smtClean="0">
                          <a:ln>
                            <a:noFill/>
                          </a:ln>
                          <a:solidFill>
                            <a:schemeClr val="tx1"/>
                          </a:solidFill>
                          <a:effectLst/>
                          <a:latin typeface="+mn-lt"/>
                          <a:ea typeface="宋体" pitchFamily="2" charset="-122"/>
                        </a:rPr>
                        <a:t>含</a:t>
                      </a:r>
                      <a:r>
                        <a:rPr kumimoji="0" lang="en-US" altLang="zh-CN" sz="2400" b="0" i="0" u="none" strike="noStrike" cap="none" normalizeH="0" baseline="0" smtClean="0">
                          <a:ln>
                            <a:noFill/>
                          </a:ln>
                          <a:solidFill>
                            <a:schemeClr val="tx1"/>
                          </a:solidFill>
                          <a:effectLst/>
                          <a:latin typeface="+mn-lt"/>
                          <a:ea typeface="宋体" pitchFamily="2" charset="-122"/>
                        </a:rPr>
                        <a:t>t</a:t>
                      </a:r>
                      <a:r>
                        <a:rPr kumimoji="0" lang="en-US" altLang="zh-CN" sz="2400" b="0" i="0" u="none" strike="noStrike" cap="none" normalizeH="0" baseline="-25000" smtClean="0">
                          <a:ln>
                            <a:noFill/>
                          </a:ln>
                          <a:solidFill>
                            <a:schemeClr val="tx1"/>
                          </a:solidFill>
                          <a:effectLst/>
                          <a:latin typeface="+mn-lt"/>
                          <a:ea typeface="宋体" pitchFamily="2" charset="-122"/>
                        </a:rPr>
                        <a:t>2</a:t>
                      </a:r>
                      <a:endParaRPr kumimoji="0" lang="zh-CN" altLang="en-US" sz="2400" b="0" i="0" u="none" strike="noStrike" cap="none" normalizeH="0" baseline="-2500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c</a:t>
                      </a:r>
                      <a:r>
                        <a:rPr kumimoji="0" lang="zh-CN" altLang="en-US" sz="2400" b="0" i="0" u="none" strike="noStrike" cap="none" normalizeH="0" baseline="0" dirty="0" smtClean="0">
                          <a:ln>
                            <a:noFill/>
                          </a:ln>
                          <a:solidFill>
                            <a:schemeClr val="tx1"/>
                          </a:solidFill>
                          <a:effectLst/>
                          <a:latin typeface="+mn-lt"/>
                          <a:ea typeface="宋体" pitchFamily="2" charset="-122"/>
                        </a:rPr>
                        <a:t>  </a:t>
                      </a:r>
                      <a:r>
                        <a:rPr kumimoji="0" lang="en-US" altLang="zh-CN" sz="2400" b="0" i="0" u="none" strike="noStrike" cap="none" normalizeH="0" baseline="0" dirty="0" smtClean="0">
                          <a:ln>
                            <a:noFill/>
                          </a:ln>
                          <a:solidFill>
                            <a:schemeClr val="tx1"/>
                          </a:solidFill>
                          <a:effectLst/>
                          <a:latin typeface="+mn-lt"/>
                          <a:ea typeface="宋体" pitchFamily="2" charset="-122"/>
                        </a:rPr>
                        <a:t>in R1</a:t>
                      </a:r>
                      <a:endParaRPr kumimoji="0" lang="zh-CN" altLang="en-US" sz="2400" b="0" i="0" u="none" strike="noStrike" cap="none" normalizeH="0" baseline="0" dirty="0" smtClean="0">
                        <a:ln>
                          <a:noFill/>
                        </a:ln>
                        <a:solidFill>
                          <a:schemeClr val="tx1"/>
                        </a:solidFill>
                        <a:effectLst/>
                        <a:latin typeface="+mn-lt"/>
                        <a:ea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2</a:t>
                      </a:r>
                      <a:r>
                        <a:rPr kumimoji="0" lang="zh-CN" altLang="en-US" sz="2400" b="0" i="0" u="none" strike="noStrike" cap="none" normalizeH="0" baseline="0" dirty="0" smtClean="0">
                          <a:ln>
                            <a:noFill/>
                          </a:ln>
                          <a:solidFill>
                            <a:schemeClr val="tx1"/>
                          </a:solidFill>
                          <a:effectLst/>
                          <a:latin typeface="+mn-lt"/>
                          <a:ea typeface="宋体" pitchFamily="2" charset="-122"/>
                        </a:rPr>
                        <a:t> </a:t>
                      </a:r>
                      <a:r>
                        <a:rPr kumimoji="0" lang="en-US" altLang="zh-CN" sz="2400" b="0" i="0" u="none" strike="noStrike" cap="none" normalizeH="0" baseline="0" dirty="0" smtClean="0">
                          <a:ln>
                            <a:noFill/>
                          </a:ln>
                          <a:solidFill>
                            <a:schemeClr val="tx1"/>
                          </a:solidFill>
                          <a:effectLst/>
                          <a:latin typeface="+mn-lt"/>
                          <a:ea typeface="宋体" pitchFamily="2" charset="-122"/>
                        </a:rPr>
                        <a:t>in R0</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3</a:t>
                      </a:r>
                      <a:r>
                        <a:rPr kumimoji="0" lang="en-US" altLang="zh-CN" sz="2400" b="0" i="0" u="none" strike="noStrike" cap="none" normalizeH="0" baseline="0" dirty="0" smtClean="0">
                          <a:ln>
                            <a:noFill/>
                          </a:ln>
                          <a:solidFill>
                            <a:schemeClr val="tx1"/>
                          </a:solidFill>
                          <a:effectLst/>
                          <a:latin typeface="+mn-lt"/>
                          <a:ea typeface="宋体" pitchFamily="2" charset="-122"/>
                        </a:rPr>
                        <a:t> := t</a:t>
                      </a:r>
                      <a:r>
                        <a:rPr kumimoji="0" lang="en-US" altLang="zh-CN" sz="2400" b="0" i="0" u="none" strike="noStrike" cap="none" normalizeH="0" baseline="-30000" dirty="0" smtClean="0">
                          <a:ln>
                            <a:noFill/>
                          </a:ln>
                          <a:solidFill>
                            <a:schemeClr val="tx1"/>
                          </a:solidFill>
                          <a:effectLst/>
                          <a:latin typeface="+mn-lt"/>
                          <a:ea typeface="宋体" pitchFamily="2" charset="-122"/>
                        </a:rPr>
                        <a:t>1</a:t>
                      </a:r>
                      <a:r>
                        <a:rPr kumimoji="0" lang="en-US" altLang="zh-CN" sz="2400" b="0" i="0" u="none" strike="noStrike" cap="none" normalizeH="0" baseline="0" dirty="0" smtClean="0">
                          <a:ln>
                            <a:noFill/>
                          </a:ln>
                          <a:solidFill>
                            <a:schemeClr val="tx1"/>
                          </a:solidFill>
                          <a:effectLst/>
                          <a:latin typeface="+mn-lt"/>
                          <a:ea typeface="宋体" pitchFamily="2" charset="-122"/>
                        </a:rPr>
                        <a:t>+ t</a:t>
                      </a:r>
                      <a:r>
                        <a:rPr kumimoji="0" lang="en-US" altLang="zh-CN" sz="2400" b="0" i="0" u="none" strike="noStrike" cap="none" normalizeH="0" baseline="-30000" dirty="0" smtClean="0">
                          <a:ln>
                            <a:noFill/>
                          </a:ln>
                          <a:solidFill>
                            <a:schemeClr val="tx1"/>
                          </a:solidFill>
                          <a:effectLst/>
                          <a:latin typeface="+mn-lt"/>
                          <a:ea typeface="宋体" pitchFamily="2" charset="-122"/>
                        </a:rPr>
                        <a:t>2</a:t>
                      </a:r>
                      <a:r>
                        <a:rPr kumimoji="0" lang="en-US" altLang="zh-CN" sz="2400" b="0" i="0" u="none" strike="noStrike" cap="none" normalizeH="0" baseline="0" dirty="0" smtClean="0">
                          <a:ln>
                            <a:noFill/>
                          </a:ln>
                          <a:solidFill>
                            <a:schemeClr val="tx1"/>
                          </a:solidFill>
                          <a:effectLst/>
                          <a:latin typeface="+mn-lt"/>
                          <a:ea typeface="宋体" pitchFamily="2" charset="-122"/>
                        </a:rPr>
                        <a:t> </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LD R1,t1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ADD R1,R1,R0 </a:t>
                      </a: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R1</a:t>
                      </a:r>
                      <a:r>
                        <a:rPr kumimoji="0" lang="zh-CN" altLang="en-US" sz="2400" b="0" i="0" u="none" strike="noStrike" cap="none" normalizeH="0" baseline="0" smtClean="0">
                          <a:ln>
                            <a:noFill/>
                          </a:ln>
                          <a:solidFill>
                            <a:schemeClr val="tx1"/>
                          </a:solidFill>
                          <a:effectLst/>
                          <a:latin typeface="+mn-lt"/>
                          <a:ea typeface="宋体" pitchFamily="2" charset="-122"/>
                        </a:rPr>
                        <a:t>含</a:t>
                      </a:r>
                      <a:r>
                        <a:rPr kumimoji="0" lang="en-US" altLang="zh-CN" sz="2400" b="0" i="0" u="none" strike="noStrike" cap="none" normalizeH="0" baseline="0" smtClean="0">
                          <a:ln>
                            <a:noFill/>
                          </a:ln>
                          <a:solidFill>
                            <a:schemeClr val="tx1"/>
                          </a:solidFill>
                          <a:effectLst/>
                          <a:latin typeface="+mn-lt"/>
                          <a:ea typeface="宋体" pitchFamily="2" charset="-122"/>
                        </a:rPr>
                        <a:t>t</a:t>
                      </a:r>
                      <a:r>
                        <a:rPr kumimoji="0" lang="en-US" altLang="zh-CN" sz="2400" b="0" i="0" u="none" strike="noStrike" cap="none" normalizeH="0" baseline="-30000" smtClean="0">
                          <a:ln>
                            <a:noFill/>
                          </a:ln>
                          <a:solidFill>
                            <a:schemeClr val="tx1"/>
                          </a:solidFill>
                          <a:effectLst/>
                          <a:latin typeface="+mn-lt"/>
                          <a:ea typeface="宋体" pitchFamily="2" charset="-122"/>
                        </a:rPr>
                        <a:t>3</a:t>
                      </a:r>
                      <a:r>
                        <a:rPr kumimoji="0" lang="en-US" altLang="zh-CN" sz="2400" b="0" i="0" u="none" strike="noStrike" cap="none" normalizeH="0" baseline="0" smtClean="0">
                          <a:ln>
                            <a:noFill/>
                          </a:ln>
                          <a:solidFill>
                            <a:schemeClr val="tx1"/>
                          </a:solidFill>
                          <a:effectLst/>
                          <a:latin typeface="+mn-lt"/>
                          <a:ea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3</a:t>
                      </a:r>
                      <a:r>
                        <a:rPr kumimoji="0" lang="zh-CN" altLang="en-US" sz="2400" b="0" i="0" u="none" strike="noStrike" cap="none" normalizeH="0" baseline="0" dirty="0" smtClean="0">
                          <a:ln>
                            <a:noFill/>
                          </a:ln>
                          <a:solidFill>
                            <a:schemeClr val="tx1"/>
                          </a:solidFill>
                          <a:effectLst/>
                          <a:latin typeface="+mn-lt"/>
                          <a:ea typeface="宋体" pitchFamily="2" charset="-122"/>
                        </a:rPr>
                        <a:t> </a:t>
                      </a:r>
                      <a:r>
                        <a:rPr kumimoji="0" lang="en-US" altLang="zh-CN" sz="2400" b="0" i="0" u="none" strike="noStrike" cap="none" normalizeH="0" baseline="0" dirty="0" smtClean="0">
                          <a:ln>
                            <a:noFill/>
                          </a:ln>
                          <a:solidFill>
                            <a:schemeClr val="tx1"/>
                          </a:solidFill>
                          <a:effectLst/>
                          <a:latin typeface="+mn-lt"/>
                          <a:ea typeface="宋体" pitchFamily="2" charset="-122"/>
                        </a:rPr>
                        <a:t>in R1</a:t>
                      </a:r>
                      <a:endParaRPr kumimoji="0" lang="zh-CN" altLang="en-US" sz="2400" b="0" i="0" u="none" strike="noStrike" cap="none" normalizeH="0" baseline="0" dirty="0" smtClean="0">
                        <a:ln>
                          <a:noFill/>
                        </a:ln>
                        <a:solidFill>
                          <a:schemeClr val="tx1"/>
                        </a:solidFill>
                        <a:effectLst/>
                        <a:latin typeface="+mn-lt"/>
                        <a:ea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30000" dirty="0" smtClean="0">
                          <a:ln>
                            <a:noFill/>
                          </a:ln>
                          <a:solidFill>
                            <a:schemeClr val="tx1"/>
                          </a:solidFill>
                          <a:effectLst/>
                          <a:latin typeface="+mn-lt"/>
                          <a:ea typeface="宋体" pitchFamily="2" charset="-122"/>
                        </a:rPr>
                        <a:t>2</a:t>
                      </a:r>
                      <a:r>
                        <a:rPr kumimoji="0" lang="zh-CN" altLang="en-US" sz="2400" b="0" i="0" u="none" strike="noStrike" cap="none" normalizeH="0" baseline="0" dirty="0" smtClean="0">
                          <a:ln>
                            <a:noFill/>
                          </a:ln>
                          <a:solidFill>
                            <a:schemeClr val="tx1"/>
                          </a:solidFill>
                          <a:effectLst/>
                          <a:latin typeface="+mn-lt"/>
                          <a:ea typeface="宋体" pitchFamily="2" charset="-122"/>
                        </a:rPr>
                        <a:t> </a:t>
                      </a:r>
                      <a:r>
                        <a:rPr kumimoji="0" lang="en-US" altLang="zh-CN" sz="2400" b="0" i="0" u="none" strike="noStrike" cap="none" normalizeH="0" baseline="0" dirty="0" smtClean="0">
                          <a:ln>
                            <a:noFill/>
                          </a:ln>
                          <a:solidFill>
                            <a:schemeClr val="tx1"/>
                          </a:solidFill>
                          <a:effectLst/>
                          <a:latin typeface="+mn-lt"/>
                          <a:ea typeface="宋体" pitchFamily="2" charset="-122"/>
                        </a:rPr>
                        <a:t>in R0</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d := t</a:t>
                      </a:r>
                      <a:r>
                        <a:rPr kumimoji="0" lang="en-US" altLang="zh-CN" sz="2400" b="0" i="0" u="none" strike="noStrike" cap="none" normalizeH="0" baseline="-30000" smtClean="0">
                          <a:ln>
                            <a:noFill/>
                          </a:ln>
                          <a:solidFill>
                            <a:schemeClr val="tx1"/>
                          </a:solidFill>
                          <a:effectLst/>
                          <a:latin typeface="+mn-lt"/>
                          <a:ea typeface="宋体" pitchFamily="2" charset="-122"/>
                        </a:rPr>
                        <a:t>3</a:t>
                      </a:r>
                      <a:r>
                        <a:rPr kumimoji="0" lang="en-US" altLang="zh-CN" sz="2400" b="0" i="0" u="none" strike="noStrike" cap="none" normalizeH="0" baseline="0" smtClean="0">
                          <a:ln>
                            <a:noFill/>
                          </a:ln>
                          <a:solidFill>
                            <a:schemeClr val="tx1"/>
                          </a:solidFill>
                          <a:effectLst/>
                          <a:latin typeface="+mn-lt"/>
                          <a:ea typeface="宋体" pitchFamily="2" charset="-122"/>
                        </a:rPr>
                        <a:t> + t</a:t>
                      </a:r>
                      <a:r>
                        <a:rPr kumimoji="0" lang="en-US" altLang="zh-CN" sz="2400" b="0" i="0" u="none" strike="noStrike" cap="none" normalizeH="0" baseline="-30000" smtClean="0">
                          <a:ln>
                            <a:noFill/>
                          </a:ln>
                          <a:solidFill>
                            <a:schemeClr val="tx1"/>
                          </a:solidFill>
                          <a:effectLst/>
                          <a:latin typeface="+mn-lt"/>
                          <a:ea typeface="宋体" pitchFamily="2" charset="-122"/>
                        </a:rPr>
                        <a:t>2</a:t>
                      </a:r>
                      <a:r>
                        <a:rPr kumimoji="0" lang="en-US" altLang="zh-CN" sz="2400" b="0" i="0" u="none" strike="noStrike" cap="none" normalizeH="0" baseline="0" smtClean="0">
                          <a:ln>
                            <a:noFill/>
                          </a:ln>
                          <a:solidFill>
                            <a:schemeClr val="tx1"/>
                          </a:solidFill>
                          <a:effectLst/>
                          <a:latin typeface="+mn-lt"/>
                          <a:ea typeface="宋体" pitchFamily="2" charset="-122"/>
                        </a:rPr>
                        <a:t> </a:t>
                      </a: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ADD R1,R1,R0 </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R1</a:t>
                      </a:r>
                      <a:r>
                        <a:rPr kumimoji="0" lang="zh-CN" altLang="en-US" sz="2400" b="0" i="0" u="none" strike="noStrike" cap="none" normalizeH="0" baseline="0" smtClean="0">
                          <a:ln>
                            <a:noFill/>
                          </a:ln>
                          <a:solidFill>
                            <a:schemeClr val="tx1"/>
                          </a:solidFill>
                          <a:effectLst/>
                          <a:latin typeface="+mn-lt"/>
                          <a:ea typeface="宋体" pitchFamily="2" charset="-122"/>
                        </a:rPr>
                        <a:t>含</a:t>
                      </a:r>
                      <a:r>
                        <a:rPr kumimoji="0" lang="en-US" altLang="zh-CN" sz="2400" b="0" i="0" u="none" strike="noStrike" cap="none" normalizeH="0" baseline="0" smtClean="0">
                          <a:ln>
                            <a:noFill/>
                          </a:ln>
                          <a:solidFill>
                            <a:schemeClr val="tx1"/>
                          </a:solidFill>
                          <a:effectLst/>
                          <a:latin typeface="+mn-lt"/>
                          <a:ea typeface="宋体" pitchFamily="2" charset="-122"/>
                        </a:rPr>
                        <a:t>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lt"/>
                          <a:ea typeface="宋体" pitchFamily="2" charset="-122"/>
                        </a:rPr>
                        <a:t>R0</a:t>
                      </a:r>
                      <a:r>
                        <a:rPr kumimoji="0" lang="zh-CN" altLang="en-US" sz="2400" b="0" i="0" u="none" strike="noStrike" cap="none" normalizeH="0" baseline="0" smtClean="0">
                          <a:ln>
                            <a:noFill/>
                          </a:ln>
                          <a:solidFill>
                            <a:schemeClr val="tx1"/>
                          </a:solidFill>
                          <a:effectLst/>
                          <a:latin typeface="+mn-lt"/>
                          <a:ea typeface="宋体" pitchFamily="2" charset="-122"/>
                        </a:rPr>
                        <a:t>含</a:t>
                      </a:r>
                      <a:r>
                        <a:rPr kumimoji="0" lang="en-US" altLang="zh-CN" sz="2400" b="0" i="0" u="none" strike="noStrike" cap="none" normalizeH="0" baseline="0" smtClean="0">
                          <a:ln>
                            <a:noFill/>
                          </a:ln>
                          <a:solidFill>
                            <a:schemeClr val="tx1"/>
                          </a:solidFill>
                          <a:effectLst/>
                          <a:latin typeface="+mn-lt"/>
                          <a:ea typeface="宋体" pitchFamily="2" charset="-122"/>
                        </a:rPr>
                        <a:t>t</a:t>
                      </a:r>
                      <a:r>
                        <a:rPr kumimoji="0" lang="en-US" altLang="zh-CN" sz="2400" b="0" i="0" u="none" strike="noStrike" cap="none" normalizeH="0" baseline="-25000" smtClean="0">
                          <a:ln>
                            <a:noFill/>
                          </a:ln>
                          <a:solidFill>
                            <a:schemeClr val="tx1"/>
                          </a:solidFill>
                          <a:effectLst/>
                          <a:latin typeface="+mn-lt"/>
                          <a:ea typeface="宋体" pitchFamily="2" charset="-122"/>
                        </a:rPr>
                        <a:t>2</a:t>
                      </a:r>
                      <a:r>
                        <a:rPr kumimoji="0" lang="zh-CN" altLang="en-US" sz="2400" b="0" i="0" u="none" strike="noStrike" cap="none" normalizeH="0" baseline="0" smtClean="0">
                          <a:ln>
                            <a:noFill/>
                          </a:ln>
                          <a:solidFill>
                            <a:schemeClr val="tx1"/>
                          </a:solidFill>
                          <a:effectLst/>
                          <a:latin typeface="+mn-lt"/>
                          <a:ea typeface="宋体"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d in R1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t</a:t>
                      </a:r>
                      <a:r>
                        <a:rPr kumimoji="0" lang="en-US" altLang="zh-CN" sz="2400" b="0" i="0" u="none" strike="noStrike" cap="none" normalizeH="0" baseline="-25000" dirty="0" smtClean="0">
                          <a:ln>
                            <a:noFill/>
                          </a:ln>
                          <a:solidFill>
                            <a:schemeClr val="tx1"/>
                          </a:solidFill>
                          <a:effectLst/>
                          <a:latin typeface="+mn-lt"/>
                          <a:ea typeface="宋体" pitchFamily="2" charset="-122"/>
                        </a:rPr>
                        <a:t>2</a:t>
                      </a:r>
                      <a:r>
                        <a:rPr kumimoji="0" lang="en-US" altLang="zh-CN" sz="2400" b="0" i="0" u="none" strike="noStrike" cap="none" normalizeH="0" baseline="0" dirty="0" smtClean="0">
                          <a:ln>
                            <a:noFill/>
                          </a:ln>
                          <a:solidFill>
                            <a:schemeClr val="tx1"/>
                          </a:solidFill>
                          <a:effectLst/>
                          <a:latin typeface="+mn-lt"/>
                          <a:ea typeface="宋体" pitchFamily="2" charset="-122"/>
                        </a:rPr>
                        <a:t>  in R0</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ST d, R1</a:t>
                      </a:r>
                      <a:endParaRPr kumimoji="0" lang="zh-CN" altLang="en-US" sz="24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30000" smtClean="0">
                        <a:ln>
                          <a:noFill/>
                        </a:ln>
                        <a:solidFill>
                          <a:schemeClr val="tx1"/>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lt"/>
                          <a:ea typeface="宋体" pitchFamily="2" charset="-122"/>
                        </a:rPr>
                        <a:t>d</a:t>
                      </a:r>
                      <a:r>
                        <a:rPr kumimoji="0" lang="zh-CN" altLang="en-US" sz="2400" b="0" i="0" u="none" strike="noStrike" cap="none" normalizeH="0" baseline="0" dirty="0" smtClean="0">
                          <a:ln>
                            <a:noFill/>
                          </a:ln>
                          <a:solidFill>
                            <a:schemeClr val="tx1"/>
                          </a:solidFill>
                          <a:effectLst/>
                          <a:latin typeface="+mn-lt"/>
                          <a:ea typeface="宋体" pitchFamily="2" charset="-122"/>
                        </a:rPr>
                        <a:t>在</a:t>
                      </a:r>
                      <a:r>
                        <a:rPr kumimoji="0" lang="en-US" altLang="zh-CN" sz="2400" b="0" i="0" u="none" strike="noStrike" cap="none" normalizeH="0" baseline="0" dirty="0" smtClean="0">
                          <a:ln>
                            <a:noFill/>
                          </a:ln>
                          <a:solidFill>
                            <a:schemeClr val="tx1"/>
                          </a:solidFill>
                          <a:effectLst/>
                          <a:latin typeface="+mn-lt"/>
                          <a:ea typeface="宋体" pitchFamily="2" charset="-122"/>
                        </a:rPr>
                        <a:t>R1</a:t>
                      </a:r>
                      <a:r>
                        <a:rPr kumimoji="0" lang="zh-CN" altLang="en-US" sz="2400" b="0" i="0" u="none" strike="noStrike" cap="none" normalizeH="0" baseline="0" dirty="0" smtClean="0">
                          <a:ln>
                            <a:noFill/>
                          </a:ln>
                          <a:solidFill>
                            <a:schemeClr val="tx1"/>
                          </a:solidFill>
                          <a:effectLst/>
                          <a:latin typeface="+mn-lt"/>
                          <a:ea typeface="宋体" pitchFamily="2" charset="-122"/>
                        </a:rPr>
                        <a:t>和内存中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257175" y="251991"/>
            <a:ext cx="2262158" cy="369332"/>
          </a:xfrm>
          <a:prstGeom prst="rect">
            <a:avLst/>
          </a:prstGeom>
          <a:noFill/>
        </p:spPr>
        <p:txBody>
          <a:bodyPr wrap="none" rtlCol="0">
            <a:spAutoFit/>
          </a:bodyPr>
          <a:lstStyle/>
          <a:p>
            <a:r>
              <a:rPr lang="zh-CN" altLang="en-US" dirty="0"/>
              <a:t>假设只有两个寄存器</a:t>
            </a:r>
          </a:p>
        </p:txBody>
      </p:sp>
    </p:spTree>
    <p:extLst>
      <p:ext uri="{BB962C8B-B14F-4D97-AF65-F5344CB8AC3E}">
        <p14:creationId xmlns:p14="http://schemas.microsoft.com/office/powerpoint/2010/main" val="12407590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01294"/>
            <a:ext cx="9144000" cy="48382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代码生成怎么做？</a:t>
            </a:r>
            <a:endParaRPr lang="zh-CN" altLang="en-US" dirty="0"/>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 </a:t>
            </a:r>
            <a:r>
              <a:rPr lang="zh-CN" altLang="en-US" dirty="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窥孔</a:t>
            </a:r>
            <a:r>
              <a:rPr lang="zh-CN" altLang="en-US" dirty="0" smtClean="0"/>
              <a:t>优化：对目标代码进行优化</a:t>
            </a:r>
            <a:endParaRPr lang="en-US" altLang="zh-CN" dirty="0" smtClean="0"/>
          </a:p>
          <a:p>
            <a:pPr>
              <a:spcBef>
                <a:spcPts val="1800"/>
              </a:spcBef>
            </a:pPr>
            <a:r>
              <a:rPr lang="zh-CN" altLang="en-US" dirty="0"/>
              <a:t>全局寄存器分配算法：图着色</a:t>
            </a:r>
            <a:r>
              <a:rPr lang="zh-CN" altLang="en-US" dirty="0" smtClean="0"/>
              <a:t>方法</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5731649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窥孔优化</a:t>
            </a:r>
          </a:p>
        </p:txBody>
      </p:sp>
      <p:sp>
        <p:nvSpPr>
          <p:cNvPr id="3" name="内容占位符 2"/>
          <p:cNvSpPr>
            <a:spLocks noGrp="1"/>
          </p:cNvSpPr>
          <p:nvPr>
            <p:ph idx="1"/>
          </p:nvPr>
        </p:nvSpPr>
        <p:spPr>
          <a:xfrm>
            <a:off x="628650" y="1825624"/>
            <a:ext cx="7886700" cy="4809637"/>
          </a:xfrm>
        </p:spPr>
        <p:txBody>
          <a:bodyPr>
            <a:noAutofit/>
          </a:bodyPr>
          <a:lstStyle/>
          <a:p>
            <a:r>
              <a:rPr lang="zh-CN" altLang="en-US" sz="2400" dirty="0" smtClean="0"/>
              <a:t>先生成目标代码，然后对目标代码进行“优化”转换</a:t>
            </a:r>
            <a:endParaRPr lang="en-US" altLang="zh-CN" sz="2400" dirty="0" smtClean="0"/>
          </a:p>
          <a:p>
            <a:r>
              <a:rPr lang="zh-CN" altLang="en-US" sz="2400" dirty="0" smtClean="0"/>
              <a:t>窥孔优化：简单却又有效的，用于局部改进目标代码的技术</a:t>
            </a:r>
            <a:endParaRPr lang="en-US" altLang="zh-CN" sz="2400" dirty="0" smtClean="0"/>
          </a:p>
          <a:p>
            <a:r>
              <a:rPr lang="zh-CN" altLang="en-US" sz="2400" dirty="0"/>
              <a:t>使用一个</a:t>
            </a:r>
            <a:r>
              <a:rPr lang="zh-CN" altLang="en-US" sz="2400" dirty="0">
                <a:solidFill>
                  <a:srgbClr val="FF0000"/>
                </a:solidFill>
              </a:rPr>
              <a:t>滑动</a:t>
            </a:r>
            <a:r>
              <a:rPr lang="zh-CN" altLang="en-US" sz="2400" dirty="0" smtClean="0">
                <a:solidFill>
                  <a:srgbClr val="FF0000"/>
                </a:solidFill>
              </a:rPr>
              <a:t>窗口（</a:t>
            </a:r>
            <a:r>
              <a:rPr lang="zh-CN" altLang="en-US" sz="2400" dirty="0">
                <a:solidFill>
                  <a:srgbClr val="FF0000"/>
                </a:solidFill>
              </a:rPr>
              <a:t>窥孔</a:t>
            </a:r>
            <a:r>
              <a:rPr lang="zh-CN" altLang="en-US" sz="2400" dirty="0" smtClean="0">
                <a:solidFill>
                  <a:srgbClr val="FF0000"/>
                </a:solidFill>
              </a:rPr>
              <a:t>）</a:t>
            </a:r>
            <a:r>
              <a:rPr lang="zh-CN" altLang="en-US" sz="2400" dirty="0" smtClean="0"/>
              <a:t>来检查目标指令，在窥孔范围内，寻找更快更短的指令</a:t>
            </a:r>
            <a:endParaRPr lang="en-US" altLang="zh-CN" sz="2400" dirty="0" smtClean="0"/>
          </a:p>
          <a:p>
            <a:r>
              <a:rPr lang="zh-CN" altLang="en-US" sz="2400" dirty="0" smtClean="0"/>
              <a:t>窥孔优化的每一次优化可能又产生出新的优化机会。因此，通常要多次扫描目标代码</a:t>
            </a:r>
            <a:endParaRPr lang="en-US" altLang="zh-CN" sz="2400" dirty="0" smtClean="0"/>
          </a:p>
          <a:p>
            <a:r>
              <a:rPr lang="zh-CN" altLang="en-US" sz="2400" dirty="0" smtClean="0"/>
              <a:t>窥孔优化的种类</a:t>
            </a:r>
            <a:endParaRPr lang="en-US" altLang="zh-CN" sz="2400" dirty="0" smtClean="0"/>
          </a:p>
          <a:p>
            <a:pPr lvl="1"/>
            <a:r>
              <a:rPr lang="zh-CN" altLang="en-US" sz="2000" dirty="0" smtClean="0"/>
              <a:t>冗余指令消除</a:t>
            </a:r>
            <a:endParaRPr lang="en-US" altLang="zh-CN" sz="2000" dirty="0" smtClean="0"/>
          </a:p>
          <a:p>
            <a:pPr lvl="1"/>
            <a:r>
              <a:rPr lang="zh-CN" altLang="en-US" sz="2000" dirty="0" smtClean="0"/>
              <a:t>控制流优化</a:t>
            </a:r>
            <a:endParaRPr lang="en-US" altLang="zh-CN" sz="2000" dirty="0" smtClean="0"/>
          </a:p>
          <a:p>
            <a:pPr lvl="1"/>
            <a:r>
              <a:rPr lang="zh-CN" altLang="en-US" sz="2000" dirty="0" smtClean="0"/>
              <a:t>代数化简</a:t>
            </a:r>
            <a:endParaRPr lang="en-US" altLang="zh-CN" sz="2000" dirty="0" smtClean="0"/>
          </a:p>
          <a:p>
            <a:pPr lvl="1"/>
            <a:r>
              <a:rPr lang="zh-CN" altLang="en-US" sz="2000" dirty="0"/>
              <a:t>使用机器</a:t>
            </a:r>
            <a:r>
              <a:rPr lang="zh-CN" altLang="en-US" sz="2000" dirty="0" smtClean="0"/>
              <a:t>特有指令</a:t>
            </a:r>
            <a:endParaRPr lang="zh-CN" altLang="en-US" sz="2000" dirty="0"/>
          </a:p>
        </p:txBody>
      </p:sp>
    </p:spTree>
    <p:extLst>
      <p:ext uri="{BB962C8B-B14F-4D97-AF65-F5344CB8AC3E}">
        <p14:creationId xmlns:p14="http://schemas.microsoft.com/office/powerpoint/2010/main" val="142703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par>
                          <p:cTn id="30" fill="hold">
                            <p:stCondLst>
                              <p:cond delay="2000"/>
                            </p:stCondLst>
                            <p:childTnLst>
                              <p:par>
                                <p:cTn id="31" presetID="9" presetClass="entr" presetSubtype="0"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smtClean="0"/>
              <a:t>消除冗余指令</a:t>
            </a:r>
          </a:p>
        </p:txBody>
      </p:sp>
      <p:sp>
        <p:nvSpPr>
          <p:cNvPr id="53251" name="内容占位符 2"/>
          <p:cNvSpPr>
            <a:spLocks noGrp="1"/>
          </p:cNvSpPr>
          <p:nvPr>
            <p:ph idx="1"/>
          </p:nvPr>
        </p:nvSpPr>
        <p:spPr/>
        <p:txBody>
          <a:bodyPr/>
          <a:lstStyle/>
          <a:p>
            <a:r>
              <a:rPr lang="zh-CN" altLang="en-US" dirty="0" smtClean="0"/>
              <a:t>指令序列</a:t>
            </a:r>
            <a:endParaRPr lang="en-US" altLang="zh-CN" dirty="0" smtClean="0"/>
          </a:p>
          <a:p>
            <a:pPr marL="457200" lvl="1" indent="0">
              <a:buNone/>
            </a:pPr>
            <a:r>
              <a:rPr lang="en-US" altLang="zh-CN" dirty="0" smtClean="0"/>
              <a:t>LD R0,a</a:t>
            </a:r>
          </a:p>
          <a:p>
            <a:pPr marL="457200" lvl="1" indent="0">
              <a:buNone/>
            </a:pPr>
            <a:r>
              <a:rPr lang="en-US" altLang="zh-CN" dirty="0" smtClean="0"/>
              <a:t>ST a, R0</a:t>
            </a:r>
          </a:p>
          <a:p>
            <a:pPr marL="457200" lvl="1" indent="0">
              <a:buNone/>
            </a:pPr>
            <a:endParaRPr lang="en-US" altLang="zh-CN" dirty="0" smtClean="0"/>
          </a:p>
          <a:p>
            <a:pPr marL="457200" lvl="1" indent="0">
              <a:buNone/>
            </a:pPr>
            <a:r>
              <a:rPr lang="zh-CN" altLang="en-US" dirty="0" smtClean="0"/>
              <a:t>可以删除</a:t>
            </a:r>
            <a:r>
              <a:rPr lang="en-US" altLang="zh-CN" dirty="0" smtClean="0"/>
              <a:t>ST</a:t>
            </a:r>
            <a:r>
              <a:rPr lang="zh-CN" altLang="en-US" dirty="0" smtClean="0"/>
              <a:t>指令，前提是</a:t>
            </a:r>
            <a:r>
              <a:rPr lang="en-US" altLang="zh-CN" dirty="0" smtClean="0"/>
              <a:t>ST</a:t>
            </a:r>
            <a:r>
              <a:rPr lang="zh-CN" altLang="en-US" dirty="0" smtClean="0"/>
              <a:t>指令前面没有标号（</a:t>
            </a:r>
            <a:r>
              <a:rPr lang="zh-CN" altLang="en-US" dirty="0"/>
              <a:t>即，两个指令在同一个基本块中）</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1984764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本书的目标语言</a:t>
            </a:r>
          </a:p>
        </p:txBody>
      </p:sp>
      <p:sp>
        <p:nvSpPr>
          <p:cNvPr id="9219" name="内容占位符 2"/>
          <p:cNvSpPr>
            <a:spLocks noGrp="1"/>
          </p:cNvSpPr>
          <p:nvPr>
            <p:ph idx="1"/>
          </p:nvPr>
        </p:nvSpPr>
        <p:spPr>
          <a:xfrm>
            <a:off x="628650" y="1825625"/>
            <a:ext cx="7886700" cy="4891698"/>
          </a:xfrm>
        </p:spPr>
        <p:txBody>
          <a:bodyPr>
            <a:normAutofit/>
          </a:bodyPr>
          <a:lstStyle/>
          <a:p>
            <a:r>
              <a:rPr lang="zh-CN" altLang="en-US" dirty="0" smtClean="0"/>
              <a:t>指令格式</a:t>
            </a:r>
            <a:r>
              <a:rPr lang="zh-CN" altLang="en-US" dirty="0"/>
              <a:t>：一个运算符，一个目标地址，一个源运算分量的列表</a:t>
            </a:r>
          </a:p>
          <a:p>
            <a:endParaRPr lang="en-US" altLang="zh-CN" dirty="0" smtClean="0"/>
          </a:p>
          <a:p>
            <a:r>
              <a:rPr lang="zh-CN" altLang="en-US" dirty="0" smtClean="0"/>
              <a:t>内存按照字节寻址</a:t>
            </a:r>
            <a:endParaRPr lang="en-US" altLang="zh-CN" dirty="0" smtClean="0"/>
          </a:p>
          <a:p>
            <a:r>
              <a:rPr lang="en-US" altLang="zh-CN" dirty="0" smtClean="0"/>
              <a:t>n</a:t>
            </a:r>
            <a:r>
              <a:rPr lang="zh-CN" altLang="en-US" dirty="0" smtClean="0"/>
              <a:t>个通用寄存器</a:t>
            </a:r>
            <a:r>
              <a:rPr lang="en-US" altLang="zh-CN" dirty="0" smtClean="0"/>
              <a:t>R0, R1, …</a:t>
            </a:r>
          </a:p>
          <a:p>
            <a:pPr lvl="1"/>
            <a:endParaRPr lang="en-US" altLang="zh-CN" dirty="0" smtClean="0"/>
          </a:p>
        </p:txBody>
      </p:sp>
    </p:spTree>
    <p:extLst>
      <p:ext uri="{BB962C8B-B14F-4D97-AF65-F5344CB8AC3E}">
        <p14:creationId xmlns:p14="http://schemas.microsoft.com/office/powerpoint/2010/main" val="33575915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a:t>消除不可达代码</a:t>
            </a:r>
            <a:endParaRPr lang="en-US" altLang="zh-CN" dirty="0"/>
          </a:p>
        </p:txBody>
      </p:sp>
      <p:sp>
        <p:nvSpPr>
          <p:cNvPr id="53251" name="内容占位符 2"/>
          <p:cNvSpPr>
            <a:spLocks noGrp="1"/>
          </p:cNvSpPr>
          <p:nvPr>
            <p:ph idx="1"/>
          </p:nvPr>
        </p:nvSpPr>
        <p:spPr/>
        <p:txBody>
          <a:bodyPr/>
          <a:lstStyle/>
          <a:p>
            <a:r>
              <a:rPr lang="zh-CN" altLang="en-US" dirty="0" smtClean="0"/>
              <a:t>消除级联跳转</a:t>
            </a:r>
            <a:endParaRPr lang="en-US" altLang="zh-CN" dirty="0" smtClean="0"/>
          </a:p>
          <a:p>
            <a:endParaRPr lang="en-US" altLang="zh-CN" dirty="0"/>
          </a:p>
          <a:p>
            <a:endParaRPr lang="en-US" altLang="zh-CN" dirty="0" smtClean="0"/>
          </a:p>
          <a:p>
            <a:endParaRPr lang="en-US" altLang="zh-CN" dirty="0" smtClean="0"/>
          </a:p>
          <a:p>
            <a:r>
              <a:rPr lang="zh-CN" altLang="en-US" dirty="0" smtClean="0"/>
              <a:t>紧跟在</a:t>
            </a:r>
            <a:r>
              <a:rPr lang="zh-CN" altLang="en-US" dirty="0" smtClean="0">
                <a:solidFill>
                  <a:srgbClr val="FF0000"/>
                </a:solidFill>
              </a:rPr>
              <a:t>无条件跳转</a:t>
            </a:r>
            <a:r>
              <a:rPr lang="zh-CN" altLang="en-US" dirty="0" smtClean="0"/>
              <a:t>之后的不带标号的指令可以被删除</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p:txBody>
      </p:sp>
      <p:pic>
        <p:nvPicPr>
          <p:cNvPr id="53252" name="Picture 2"/>
          <p:cNvPicPr>
            <a:picLocks noChangeAspect="1" noChangeArrowheads="1"/>
          </p:cNvPicPr>
          <p:nvPr/>
        </p:nvPicPr>
        <p:blipFill>
          <a:blip r:embed="rId2" cstate="print"/>
          <a:srcRect/>
          <a:stretch>
            <a:fillRect/>
          </a:stretch>
        </p:blipFill>
        <p:spPr bwMode="auto">
          <a:xfrm>
            <a:off x="525205" y="2460587"/>
            <a:ext cx="4150241" cy="1284960"/>
          </a:xfrm>
          <a:prstGeom prst="rect">
            <a:avLst/>
          </a:prstGeom>
          <a:noFill/>
          <a:ln w="38100" algn="ctr">
            <a:noFill/>
            <a:miter lim="800000"/>
            <a:headEnd/>
            <a:tailEnd/>
          </a:ln>
        </p:spPr>
      </p:pic>
      <p:pic>
        <p:nvPicPr>
          <p:cNvPr id="62468" name="Picture 4"/>
          <p:cNvPicPr>
            <a:picLocks noChangeAspect="1" noChangeArrowheads="1"/>
          </p:cNvPicPr>
          <p:nvPr/>
        </p:nvPicPr>
        <p:blipFill>
          <a:blip r:embed="rId3" cstate="print"/>
          <a:srcRect/>
          <a:stretch>
            <a:fillRect/>
          </a:stretch>
        </p:blipFill>
        <p:spPr bwMode="auto">
          <a:xfrm>
            <a:off x="4858461" y="2460587"/>
            <a:ext cx="4261628" cy="974528"/>
          </a:xfrm>
          <a:prstGeom prst="rect">
            <a:avLst/>
          </a:prstGeom>
          <a:noFill/>
          <a:ln w="38100" algn="ctr">
            <a:noFill/>
            <a:miter lim="800000"/>
            <a:headEnd/>
            <a:tailEnd/>
          </a:ln>
        </p:spPr>
      </p:pic>
      <p:pic>
        <p:nvPicPr>
          <p:cNvPr id="62469" name="Picture 5"/>
          <p:cNvPicPr>
            <a:picLocks noChangeAspect="1" noChangeArrowheads="1"/>
          </p:cNvPicPr>
          <p:nvPr/>
        </p:nvPicPr>
        <p:blipFill>
          <a:blip r:embed="rId4" cstate="print"/>
          <a:srcRect/>
          <a:stretch>
            <a:fillRect/>
          </a:stretch>
        </p:blipFill>
        <p:spPr bwMode="auto">
          <a:xfrm>
            <a:off x="886531" y="4958862"/>
            <a:ext cx="3427587" cy="848946"/>
          </a:xfrm>
          <a:prstGeom prst="rect">
            <a:avLst/>
          </a:prstGeom>
          <a:noFill/>
          <a:ln w="38100" algn="ctr">
            <a:noFill/>
            <a:miter lim="800000"/>
            <a:headEnd/>
            <a:tailEnd/>
          </a:ln>
        </p:spPr>
      </p:pic>
      <p:sp>
        <p:nvSpPr>
          <p:cNvPr id="2" name="右箭头 1"/>
          <p:cNvSpPr/>
          <p:nvPr/>
        </p:nvSpPr>
        <p:spPr>
          <a:xfrm>
            <a:off x="4492431" y="2863139"/>
            <a:ext cx="366030" cy="255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4571999" y="5255461"/>
            <a:ext cx="366030" cy="255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6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ppt_x"/>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animEffect transition="in" filter="dissolve">
                                      <p:cBhvr>
                                        <p:cTn id="13" dur="500"/>
                                        <p:tgtEl>
                                          <p:spTgt spid="5325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2469"/>
                                        </p:tgtEl>
                                        <p:attrNameLst>
                                          <p:attrName>style.visibility</p:attrName>
                                        </p:attrNameLst>
                                      </p:cBhvr>
                                      <p:to>
                                        <p:strVal val="visible"/>
                                      </p:to>
                                    </p:set>
                                    <p:animEffect transition="in" filter="dissolve">
                                      <p:cBhvr>
                                        <p:cTn id="18" dur="500"/>
                                        <p:tgtEl>
                                          <p:spTgt spid="6246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控制流优化</a:t>
            </a:r>
          </a:p>
        </p:txBody>
      </p:sp>
      <p:pic>
        <p:nvPicPr>
          <p:cNvPr id="54276" name="Picture 2"/>
          <p:cNvPicPr>
            <a:picLocks noChangeAspect="1" noChangeArrowheads="1"/>
          </p:cNvPicPr>
          <p:nvPr/>
        </p:nvPicPr>
        <p:blipFill>
          <a:blip r:embed="rId2" cstate="print"/>
          <a:srcRect/>
          <a:stretch>
            <a:fillRect/>
          </a:stretch>
        </p:blipFill>
        <p:spPr bwMode="auto">
          <a:xfrm>
            <a:off x="990600" y="1752600"/>
            <a:ext cx="1828800" cy="838200"/>
          </a:xfrm>
          <a:prstGeom prst="rect">
            <a:avLst/>
          </a:prstGeom>
          <a:noFill/>
          <a:ln w="38100" algn="ctr">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4572000" y="1766887"/>
            <a:ext cx="1924050" cy="809625"/>
          </a:xfrm>
          <a:prstGeom prst="rect">
            <a:avLst/>
          </a:prstGeom>
          <a:noFill/>
          <a:ln w="38100" algn="ctr">
            <a:noFill/>
            <a:miter lim="800000"/>
            <a:headEnd/>
            <a:tailEnd/>
          </a:ln>
        </p:spPr>
      </p:pic>
      <p:pic>
        <p:nvPicPr>
          <p:cNvPr id="54278" name="Picture 4"/>
          <p:cNvPicPr>
            <a:picLocks noChangeAspect="1" noChangeArrowheads="1"/>
          </p:cNvPicPr>
          <p:nvPr/>
        </p:nvPicPr>
        <p:blipFill>
          <a:blip r:embed="rId4" cstate="print"/>
          <a:srcRect/>
          <a:stretch>
            <a:fillRect/>
          </a:stretch>
        </p:blipFill>
        <p:spPr bwMode="auto">
          <a:xfrm>
            <a:off x="685800" y="3124200"/>
            <a:ext cx="2886075" cy="828675"/>
          </a:xfrm>
          <a:prstGeom prst="rect">
            <a:avLst/>
          </a:prstGeom>
          <a:noFill/>
          <a:ln w="38100" algn="ctr">
            <a:noFill/>
            <a:miter lim="800000"/>
            <a:headEnd/>
            <a:tailEnd/>
          </a:ln>
        </p:spPr>
      </p:pic>
      <p:pic>
        <p:nvPicPr>
          <p:cNvPr id="63493" name="Picture 5"/>
          <p:cNvPicPr>
            <a:picLocks noChangeAspect="1" noChangeArrowheads="1"/>
          </p:cNvPicPr>
          <p:nvPr/>
        </p:nvPicPr>
        <p:blipFill>
          <a:blip r:embed="rId5" cstate="print"/>
          <a:srcRect/>
          <a:stretch>
            <a:fillRect/>
          </a:stretch>
        </p:blipFill>
        <p:spPr bwMode="auto">
          <a:xfrm>
            <a:off x="4114800" y="3124200"/>
            <a:ext cx="2886075" cy="819150"/>
          </a:xfrm>
          <a:prstGeom prst="rect">
            <a:avLst/>
          </a:prstGeom>
          <a:noFill/>
          <a:ln w="38100" algn="ctr">
            <a:noFill/>
            <a:miter lim="800000"/>
            <a:headEnd/>
            <a:tailEnd/>
          </a:ln>
        </p:spPr>
      </p:pic>
      <p:pic>
        <p:nvPicPr>
          <p:cNvPr id="54280" name="Picture 6"/>
          <p:cNvPicPr>
            <a:picLocks noChangeAspect="1" noChangeArrowheads="1"/>
          </p:cNvPicPr>
          <p:nvPr/>
        </p:nvPicPr>
        <p:blipFill>
          <a:blip r:embed="rId6" cstate="print"/>
          <a:srcRect/>
          <a:stretch>
            <a:fillRect/>
          </a:stretch>
        </p:blipFill>
        <p:spPr bwMode="auto">
          <a:xfrm>
            <a:off x="762000" y="4572000"/>
            <a:ext cx="2743200" cy="1085850"/>
          </a:xfrm>
          <a:prstGeom prst="rect">
            <a:avLst/>
          </a:prstGeom>
          <a:noFill/>
          <a:ln w="38100" algn="ctr">
            <a:noFill/>
            <a:miter lim="800000"/>
            <a:headEnd/>
            <a:tailEnd/>
          </a:ln>
        </p:spPr>
      </p:pic>
      <p:pic>
        <p:nvPicPr>
          <p:cNvPr id="63495" name="Picture 7"/>
          <p:cNvPicPr>
            <a:picLocks noChangeAspect="1" noChangeArrowheads="1"/>
          </p:cNvPicPr>
          <p:nvPr/>
        </p:nvPicPr>
        <p:blipFill>
          <a:blip r:embed="rId7" cstate="print"/>
          <a:srcRect/>
          <a:stretch>
            <a:fillRect/>
          </a:stretch>
        </p:blipFill>
        <p:spPr bwMode="auto">
          <a:xfrm>
            <a:off x="4191000" y="4572000"/>
            <a:ext cx="2962275" cy="1228725"/>
          </a:xfrm>
          <a:prstGeom prst="rect">
            <a:avLst/>
          </a:prstGeom>
          <a:noFill/>
          <a:ln w="38100" algn="ctr">
            <a:noFill/>
            <a:miter lim="800000"/>
            <a:headEnd/>
            <a:tailEnd/>
          </a:ln>
        </p:spPr>
      </p:pic>
      <p:sp>
        <p:nvSpPr>
          <p:cNvPr id="4" name="右箭头 3"/>
          <p:cNvSpPr/>
          <p:nvPr/>
        </p:nvSpPr>
        <p:spPr>
          <a:xfrm>
            <a:off x="3505200" y="2009774"/>
            <a:ext cx="328246"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505200" y="3432294"/>
            <a:ext cx="328246"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519854" y="4953000"/>
            <a:ext cx="328246"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41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ppt_x"/>
                                          </p:val>
                                        </p:tav>
                                        <p:tav tm="100000">
                                          <p:val>
                                            <p:strVal val="#ppt_x"/>
                                          </p:val>
                                        </p:tav>
                                      </p:tavLst>
                                    </p:anim>
                                    <p:anim calcmode="lin" valueType="num">
                                      <p:cBhvr additive="base">
                                        <p:cTn id="8"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additive="base">
                                        <p:cTn id="13" dur="500" fill="hold"/>
                                        <p:tgtEl>
                                          <p:spTgt spid="63493"/>
                                        </p:tgtEl>
                                        <p:attrNameLst>
                                          <p:attrName>ppt_x</p:attrName>
                                        </p:attrNameLst>
                                      </p:cBhvr>
                                      <p:tavLst>
                                        <p:tav tm="0">
                                          <p:val>
                                            <p:strVal val="#ppt_x"/>
                                          </p:val>
                                        </p:tav>
                                        <p:tav tm="100000">
                                          <p:val>
                                            <p:strVal val="#ppt_x"/>
                                          </p:val>
                                        </p:tav>
                                      </p:tavLst>
                                    </p:anim>
                                    <p:anim calcmode="lin" valueType="num">
                                      <p:cBhvr additive="base">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5"/>
                                        </p:tgtEl>
                                        <p:attrNameLst>
                                          <p:attrName>style.visibility</p:attrName>
                                        </p:attrNameLst>
                                      </p:cBhvr>
                                      <p:to>
                                        <p:strVal val="visible"/>
                                      </p:to>
                                    </p:set>
                                    <p:anim calcmode="lin" valueType="num">
                                      <p:cBhvr additive="base">
                                        <p:cTn id="19" dur="500" fill="hold"/>
                                        <p:tgtEl>
                                          <p:spTgt spid="63495"/>
                                        </p:tgtEl>
                                        <p:attrNameLst>
                                          <p:attrName>ppt_x</p:attrName>
                                        </p:attrNameLst>
                                      </p:cBhvr>
                                      <p:tavLst>
                                        <p:tav tm="0">
                                          <p:val>
                                            <p:strVal val="#ppt_x"/>
                                          </p:val>
                                        </p:tav>
                                        <p:tav tm="100000">
                                          <p:val>
                                            <p:strVal val="#ppt_x"/>
                                          </p:val>
                                        </p:tav>
                                      </p:tavLst>
                                    </p:anim>
                                    <p:anim calcmode="lin" valueType="num">
                                      <p:cBhvr additive="base">
                                        <p:cTn id="20"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其它两种类型的窥孔优化</a:t>
            </a:r>
          </a:p>
        </p:txBody>
      </p:sp>
      <p:sp>
        <p:nvSpPr>
          <p:cNvPr id="55299" name="内容占位符 2"/>
          <p:cNvSpPr>
            <a:spLocks noGrp="1"/>
          </p:cNvSpPr>
          <p:nvPr>
            <p:ph idx="1"/>
          </p:nvPr>
        </p:nvSpPr>
        <p:spPr/>
        <p:txBody>
          <a:bodyPr/>
          <a:lstStyle/>
          <a:p>
            <a:r>
              <a:rPr lang="zh-CN" altLang="en-US" dirty="0" smtClean="0"/>
              <a:t>代数化简和强度消减</a:t>
            </a:r>
          </a:p>
          <a:p>
            <a:pPr lvl="1"/>
            <a:r>
              <a:rPr lang="zh-CN" altLang="en-US" dirty="0" smtClean="0"/>
              <a:t>代数恒等的指令可以删除</a:t>
            </a:r>
            <a:endParaRPr lang="en-US" altLang="zh-CN" dirty="0" smtClean="0"/>
          </a:p>
          <a:p>
            <a:pPr lvl="1"/>
            <a:r>
              <a:rPr lang="zh-CN" altLang="en-US" dirty="0" smtClean="0"/>
              <a:t>强度消减：把代价高的运算替换为目标机器上代价较低的等价运算</a:t>
            </a:r>
            <a:endParaRPr lang="en-US" altLang="zh-CN" dirty="0" smtClean="0"/>
          </a:p>
          <a:p>
            <a:endParaRPr lang="en-US" altLang="zh-CN" dirty="0" smtClean="0"/>
          </a:p>
          <a:p>
            <a:r>
              <a:rPr lang="zh-CN" altLang="en-US" dirty="0" smtClean="0"/>
              <a:t>使用机器特有的指令</a:t>
            </a:r>
            <a:endParaRPr lang="en-US" altLang="zh-CN" dirty="0" smtClean="0"/>
          </a:p>
          <a:p>
            <a:pPr lvl="1"/>
            <a:r>
              <a:rPr lang="zh-CN" altLang="en-US" dirty="0" smtClean="0"/>
              <a:t>目标机器有时会有能够高效实现某些特定运算的硬件指令</a:t>
            </a:r>
          </a:p>
        </p:txBody>
      </p:sp>
    </p:spTree>
    <p:extLst>
      <p:ext uri="{BB962C8B-B14F-4D97-AF65-F5344CB8AC3E}">
        <p14:creationId xmlns:p14="http://schemas.microsoft.com/office/powerpoint/2010/main" val="5871278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610894"/>
            <a:ext cx="9144000" cy="48382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代码生成怎么做？</a:t>
            </a:r>
            <a:endParaRPr lang="zh-CN" altLang="en-US" dirty="0"/>
          </a:p>
        </p:txBody>
      </p:sp>
      <p:sp>
        <p:nvSpPr>
          <p:cNvPr id="3" name="内容占位符 2"/>
          <p:cNvSpPr>
            <a:spLocks noGrp="1"/>
          </p:cNvSpPr>
          <p:nvPr>
            <p:ph idx="1"/>
          </p:nvPr>
        </p:nvSpPr>
        <p:spPr/>
        <p:txBody>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 </a:t>
            </a:r>
            <a:r>
              <a:rPr lang="zh-CN" altLang="en-US" dirty="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窥孔</a:t>
            </a:r>
            <a:r>
              <a:rPr lang="zh-CN" altLang="en-US" dirty="0" smtClean="0"/>
              <a:t>优化：对目标代码进行优化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smtClean="0"/>
              <a:t>全局寄存器</a:t>
            </a:r>
            <a:r>
              <a:rPr lang="zh-CN" altLang="en-US" dirty="0" smtClean="0"/>
              <a:t>分配算法</a:t>
            </a:r>
            <a:r>
              <a:rPr lang="zh-CN" altLang="en-US" dirty="0" smtClean="0"/>
              <a:t>：图</a:t>
            </a:r>
            <a:r>
              <a:rPr lang="zh-CN" altLang="en-US" dirty="0" smtClean="0"/>
              <a:t>着色方法</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3224446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smtClean="0">
                <a:solidFill>
                  <a:srgbClr val="FF0000"/>
                </a:solidFill>
              </a:rPr>
              <a:t>全局</a:t>
            </a:r>
            <a:r>
              <a:rPr lang="zh-CN" altLang="en-US" dirty="0" smtClean="0"/>
              <a:t>寄存器分配</a:t>
            </a:r>
          </a:p>
        </p:txBody>
      </p:sp>
      <p:sp>
        <p:nvSpPr>
          <p:cNvPr id="3" name="内容占位符 2"/>
          <p:cNvSpPr>
            <a:spLocks noGrp="1"/>
          </p:cNvSpPr>
          <p:nvPr>
            <p:ph idx="1"/>
          </p:nvPr>
        </p:nvSpPr>
        <p:spPr>
          <a:xfrm>
            <a:off x="628650" y="1825624"/>
            <a:ext cx="7886700" cy="4903421"/>
          </a:xfrm>
        </p:spPr>
        <p:txBody>
          <a:bodyPr>
            <a:normAutofit/>
          </a:bodyPr>
          <a:lstStyle/>
          <a:p>
            <a:r>
              <a:rPr lang="zh-CN" altLang="en-US" dirty="0" smtClean="0"/>
              <a:t>前面代码生成算法里面介绍了基本块中如何使用寄存器来存放</a:t>
            </a:r>
            <a:r>
              <a:rPr lang="zh-CN" altLang="en-US" dirty="0" smtClean="0"/>
              <a:t>值，并且</a:t>
            </a:r>
            <a:r>
              <a:rPr lang="zh-CN" altLang="en-US" dirty="0" smtClean="0">
                <a:solidFill>
                  <a:srgbClr val="0000FF"/>
                </a:solidFill>
              </a:rPr>
              <a:t>在每个基本块的结尾处，所有活跃变量的值都被保存到内存</a:t>
            </a:r>
            <a:r>
              <a:rPr lang="zh-CN" altLang="en-US" dirty="0" smtClean="0">
                <a:solidFill>
                  <a:srgbClr val="0000FF"/>
                </a:solidFill>
              </a:rPr>
              <a:t>中</a:t>
            </a:r>
            <a:endParaRPr lang="en-US" altLang="zh-CN" dirty="0" smtClean="0"/>
          </a:p>
          <a:p>
            <a:r>
              <a:rPr lang="zh-CN" altLang="en-US" dirty="0"/>
              <a:t>如果能全局考虑，就可以减少</a:t>
            </a:r>
            <a:r>
              <a:rPr lang="zh-CN" altLang="en-US" dirty="0" smtClean="0"/>
              <a:t>一部分</a:t>
            </a:r>
            <a:r>
              <a:rPr lang="en-US" altLang="zh-CN" dirty="0" smtClean="0"/>
              <a:t>ST</a:t>
            </a:r>
            <a:r>
              <a:rPr lang="zh-CN" altLang="en-US" dirty="0" smtClean="0"/>
              <a:t>和</a:t>
            </a:r>
            <a:r>
              <a:rPr lang="en-US" altLang="zh-CN" dirty="0"/>
              <a:t>LD</a:t>
            </a:r>
            <a:r>
              <a:rPr lang="zh-CN" altLang="en-US" dirty="0" smtClean="0"/>
              <a:t>指令</a:t>
            </a:r>
            <a:endParaRPr lang="en-US" altLang="zh-CN" dirty="0"/>
          </a:p>
          <a:p>
            <a:r>
              <a:rPr lang="zh-CN" altLang="en-US" dirty="0">
                <a:solidFill>
                  <a:srgbClr val="FF0000"/>
                </a:solidFill>
              </a:rPr>
              <a:t>把一些寄存器指派给频繁使用的变量，使得这些寄存器在不同基本块中的指派保持</a:t>
            </a:r>
            <a:r>
              <a:rPr lang="zh-CN" altLang="en-US" dirty="0" smtClean="0">
                <a:solidFill>
                  <a:srgbClr val="FF0000"/>
                </a:solidFill>
              </a:rPr>
              <a:t>一致</a:t>
            </a:r>
            <a:endParaRPr lang="en-US" altLang="zh-CN" dirty="0" smtClean="0"/>
          </a:p>
          <a:p>
            <a:pPr lvl="1"/>
            <a:r>
              <a:rPr lang="zh-CN" altLang="en-US" dirty="0" smtClean="0"/>
              <a:t>方法一：分配固定的多</a:t>
            </a:r>
            <a:r>
              <a:rPr lang="zh-CN" altLang="en-US" dirty="0"/>
              <a:t>个寄存器来</a:t>
            </a:r>
            <a:r>
              <a:rPr lang="zh-CN" altLang="en-US" dirty="0" smtClean="0"/>
              <a:t>存放内部循环中最活跃的值，其他的寄存器存放基本块中的局部值</a:t>
            </a:r>
            <a:endParaRPr lang="en-US" altLang="zh-CN" dirty="0" smtClean="0"/>
          </a:p>
          <a:p>
            <a:pPr lvl="2"/>
            <a:r>
              <a:rPr lang="zh-CN" altLang="en-US" dirty="0" smtClean="0"/>
              <a:t>缺点：固定的个数并不总是最佳的</a:t>
            </a:r>
            <a:endParaRPr lang="en-US" altLang="zh-CN" dirty="0" smtClean="0"/>
          </a:p>
          <a:p>
            <a:pPr lvl="1"/>
            <a:r>
              <a:rPr lang="zh-CN" altLang="en-US" dirty="0" smtClean="0"/>
              <a:t>经典做法：图着色方法</a:t>
            </a:r>
            <a:r>
              <a:rPr lang="en-US" altLang="zh-CN" dirty="0" smtClean="0"/>
              <a:t>(graph coloring)</a:t>
            </a:r>
          </a:p>
          <a:p>
            <a:pPr lvl="2"/>
            <a:r>
              <a:rPr lang="zh-CN" altLang="en-US" dirty="0" smtClean="0"/>
              <a:t>寄存器冲突图</a:t>
            </a:r>
            <a:endParaRPr lang="en-US" altLang="zh-CN" dirty="0" smtClean="0"/>
          </a:p>
        </p:txBody>
      </p:sp>
    </p:spTree>
    <p:extLst>
      <p:ext uri="{BB962C8B-B14F-4D97-AF65-F5344CB8AC3E}">
        <p14:creationId xmlns:p14="http://schemas.microsoft.com/office/powerpoint/2010/main" val="34802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6"/>
            <a:ext cx="8022981" cy="1325563"/>
          </a:xfrm>
        </p:spPr>
        <p:txBody>
          <a:bodyPr>
            <a:normAutofit/>
          </a:bodyPr>
          <a:lstStyle/>
          <a:p>
            <a:r>
              <a:rPr lang="zh-CN" altLang="en-US" sz="3600" dirty="0"/>
              <a:t>寄存器冲突</a:t>
            </a:r>
            <a:r>
              <a:rPr lang="zh-CN" altLang="en-US" sz="3600" dirty="0" smtClean="0"/>
              <a:t>图</a:t>
            </a:r>
            <a:r>
              <a:rPr lang="en-US" altLang="zh-CN" sz="3600" dirty="0" smtClean="0"/>
              <a:t>(register </a:t>
            </a:r>
            <a:r>
              <a:rPr lang="en-US" altLang="zh-CN" sz="3600" dirty="0"/>
              <a:t>interference </a:t>
            </a:r>
            <a:r>
              <a:rPr lang="en-US" altLang="zh-CN" sz="3600" dirty="0" smtClean="0"/>
              <a:t>graph)</a:t>
            </a:r>
            <a:endParaRPr lang="zh-CN" altLang="en-US" sz="3600" dirty="0"/>
          </a:p>
        </p:txBody>
      </p:sp>
      <p:sp>
        <p:nvSpPr>
          <p:cNvPr id="4" name="内容占位符 3"/>
          <p:cNvSpPr>
            <a:spLocks noGrp="1"/>
          </p:cNvSpPr>
          <p:nvPr>
            <p:ph idx="1"/>
          </p:nvPr>
        </p:nvSpPr>
        <p:spPr>
          <a:xfrm>
            <a:off x="628650" y="1825624"/>
            <a:ext cx="7886700" cy="4809637"/>
          </a:xfrm>
        </p:spPr>
        <p:txBody>
          <a:bodyPr>
            <a:normAutofit/>
          </a:bodyPr>
          <a:lstStyle/>
          <a:p>
            <a:r>
              <a:rPr lang="zh-CN" altLang="en-US" dirty="0" smtClean="0"/>
              <a:t>寄存器分配的原则：若</a:t>
            </a:r>
            <a:r>
              <a:rPr lang="en-US" altLang="zh-CN" dirty="0" smtClean="0"/>
              <a:t>t1</a:t>
            </a:r>
            <a:r>
              <a:rPr lang="zh-CN" altLang="en-US" dirty="0" smtClean="0"/>
              <a:t>和</a:t>
            </a:r>
            <a:r>
              <a:rPr lang="en-US" altLang="zh-CN" dirty="0" smtClean="0"/>
              <a:t>t2</a:t>
            </a:r>
            <a:r>
              <a:rPr lang="zh-CN" altLang="en-US" dirty="0" smtClean="0"/>
              <a:t>同时活跃，则不能将它们分配到同一个寄存器中</a:t>
            </a:r>
            <a:endParaRPr lang="en-US" altLang="zh-CN" dirty="0" smtClean="0"/>
          </a:p>
          <a:p>
            <a:pPr lvl="1"/>
            <a:endParaRPr lang="en-US" altLang="zh-CN" dirty="0"/>
          </a:p>
          <a:p>
            <a:r>
              <a:rPr lang="zh-CN" altLang="en-US" dirty="0" smtClean="0"/>
              <a:t>构造无向图：</a:t>
            </a:r>
            <a:endParaRPr lang="en-US" altLang="zh-CN" dirty="0" smtClean="0"/>
          </a:p>
          <a:p>
            <a:pPr lvl="1"/>
            <a:r>
              <a:rPr lang="zh-CN" altLang="en-US" dirty="0" smtClean="0"/>
              <a:t>每个结点代表一个变量</a:t>
            </a:r>
            <a:endParaRPr lang="en-US" altLang="zh-CN" dirty="0" smtClean="0"/>
          </a:p>
          <a:p>
            <a:pPr lvl="1"/>
            <a:r>
              <a:rPr lang="en-US" altLang="zh-CN" dirty="0" smtClean="0"/>
              <a:t>t1</a:t>
            </a:r>
            <a:r>
              <a:rPr lang="zh-CN" altLang="en-US" dirty="0" smtClean="0"/>
              <a:t>和</a:t>
            </a:r>
            <a:r>
              <a:rPr lang="en-US" altLang="zh-CN" dirty="0" smtClean="0"/>
              <a:t>t2</a:t>
            </a:r>
            <a:r>
              <a:rPr lang="zh-CN" altLang="en-US" dirty="0" smtClean="0"/>
              <a:t>之间有边：它们在程序的某个点上同时活跃</a:t>
            </a:r>
            <a:endParaRPr lang="en-US" altLang="zh-CN" dirty="0" smtClean="0"/>
          </a:p>
          <a:p>
            <a:pPr lvl="2"/>
            <a:r>
              <a:rPr lang="zh-CN" altLang="en-US" dirty="0"/>
              <a:t>活跃变量</a:t>
            </a:r>
            <a:r>
              <a:rPr lang="zh-CN" altLang="en-US" dirty="0" smtClean="0"/>
              <a:t>分析（下一章）</a:t>
            </a:r>
            <a:endParaRPr lang="en-US" altLang="zh-CN" dirty="0" smtClean="0"/>
          </a:p>
          <a:p>
            <a:pPr lvl="1"/>
            <a:endParaRPr lang="en-US" altLang="zh-CN" dirty="0"/>
          </a:p>
          <a:p>
            <a:r>
              <a:rPr lang="zh-CN" altLang="en-US" dirty="0" smtClean="0"/>
              <a:t>这就是寄存器</a:t>
            </a:r>
            <a:r>
              <a:rPr lang="zh-CN" altLang="en-US" dirty="0"/>
              <a:t>冲突</a:t>
            </a:r>
            <a:r>
              <a:rPr lang="zh-CN" altLang="en-US" dirty="0" smtClean="0"/>
              <a:t>图</a:t>
            </a:r>
            <a:endParaRPr lang="en-US" altLang="zh-CN" dirty="0" smtClean="0"/>
          </a:p>
          <a:p>
            <a:pPr lvl="1"/>
            <a:r>
              <a:rPr lang="zh-CN" altLang="en-US" dirty="0"/>
              <a:t>若</a:t>
            </a:r>
            <a:r>
              <a:rPr lang="en-US" altLang="zh-CN" dirty="0" smtClean="0"/>
              <a:t>t1</a:t>
            </a:r>
            <a:r>
              <a:rPr lang="zh-CN" altLang="en-US" dirty="0" smtClean="0"/>
              <a:t>和</a:t>
            </a:r>
            <a:r>
              <a:rPr lang="en-US" altLang="zh-CN" dirty="0" smtClean="0"/>
              <a:t>t2</a:t>
            </a:r>
            <a:r>
              <a:rPr lang="zh-CN" altLang="en-US" dirty="0" smtClean="0"/>
              <a:t>之间无边，则可以将它们分配到同一个寄存器中</a:t>
            </a:r>
            <a:endParaRPr lang="en-US" altLang="zh-CN" dirty="0"/>
          </a:p>
          <a:p>
            <a:pPr lvl="1"/>
            <a:endParaRPr lang="en-US" altLang="zh-CN" dirty="0" smtClean="0"/>
          </a:p>
          <a:p>
            <a:endParaRPr lang="en-US" altLang="zh-CN" dirty="0" smtClean="0"/>
          </a:p>
        </p:txBody>
      </p:sp>
    </p:spTree>
    <p:extLst>
      <p:ext uri="{BB962C8B-B14F-4D97-AF65-F5344CB8AC3E}">
        <p14:creationId xmlns:p14="http://schemas.microsoft.com/office/powerpoint/2010/main" val="220051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dissolv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en-US" b="0" dirty="0" smtClean="0">
                <a:ea typeface="宋体" panose="02010600030101010101" pitchFamily="2" charset="-122"/>
              </a:rPr>
              <a:t>例子</a:t>
            </a:r>
            <a:endParaRPr lang="en-US" altLang="zh-CN" b="0" dirty="0">
              <a:ea typeface="宋体" panose="02010600030101010101" pitchFamily="2" charset="-122"/>
            </a:endParaRPr>
          </a:p>
        </p:txBody>
      </p:sp>
      <p:sp>
        <p:nvSpPr>
          <p:cNvPr id="500762" name="Rectangle 26"/>
          <p:cNvSpPr>
            <a:spLocks noChangeArrowheads="1"/>
          </p:cNvSpPr>
          <p:nvPr/>
        </p:nvSpPr>
        <p:spPr bwMode="auto">
          <a:xfrm>
            <a:off x="381000" y="53340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FontTx/>
              <a:buChar char="•"/>
            </a:pPr>
            <a:r>
              <a:rPr lang="en-US" altLang="zh-CN" sz="2800" smtClean="0">
                <a:solidFill>
                  <a:srgbClr val="000000"/>
                </a:solidFill>
                <a:latin typeface="Comic Sans MS" panose="030F0702030302020204" pitchFamily="66" charset="0"/>
                <a:ea typeface="宋体" panose="02010600030101010101" pitchFamily="2" charset="-122"/>
              </a:rPr>
              <a:t>E.g., </a:t>
            </a:r>
            <a:r>
              <a:rPr lang="en-US" altLang="zh-CN" sz="2800" smtClean="0">
                <a:solidFill>
                  <a:srgbClr val="FF0000"/>
                </a:solidFill>
                <a:latin typeface="Comic Sans MS" panose="030F0702030302020204" pitchFamily="66" charset="0"/>
                <a:ea typeface="宋体" panose="02010600030101010101" pitchFamily="2" charset="-122"/>
              </a:rPr>
              <a:t>b</a:t>
            </a:r>
            <a:r>
              <a:rPr lang="en-US" altLang="zh-CN" sz="2800" smtClean="0">
                <a:solidFill>
                  <a:srgbClr val="000000"/>
                </a:solidFill>
                <a:latin typeface="Comic Sans MS" panose="030F0702030302020204" pitchFamily="66" charset="0"/>
                <a:ea typeface="宋体" panose="02010600030101010101" pitchFamily="2" charset="-122"/>
              </a:rPr>
              <a:t> and </a:t>
            </a:r>
            <a:r>
              <a:rPr lang="en-US" altLang="zh-CN" sz="2800" smtClean="0">
                <a:solidFill>
                  <a:srgbClr val="FF0000"/>
                </a:solidFill>
                <a:latin typeface="Comic Sans MS" panose="030F0702030302020204" pitchFamily="66" charset="0"/>
                <a:ea typeface="宋体" panose="02010600030101010101" pitchFamily="2" charset="-122"/>
              </a:rPr>
              <a:t>c</a:t>
            </a:r>
            <a:r>
              <a:rPr lang="en-US" altLang="zh-CN" sz="2800" smtClean="0">
                <a:solidFill>
                  <a:srgbClr val="000000"/>
                </a:solidFill>
                <a:latin typeface="Comic Sans MS" panose="030F0702030302020204" pitchFamily="66" charset="0"/>
                <a:ea typeface="宋体" panose="02010600030101010101" pitchFamily="2" charset="-122"/>
              </a:rPr>
              <a:t> </a:t>
            </a:r>
            <a:r>
              <a:rPr lang="en-US" altLang="zh-CN" sz="2800" smtClean="0">
                <a:solidFill>
                  <a:srgbClr val="FF0000"/>
                </a:solidFill>
                <a:latin typeface="Comic Sans MS" panose="030F0702030302020204" pitchFamily="66" charset="0"/>
                <a:ea typeface="宋体" panose="02010600030101010101" pitchFamily="2" charset="-122"/>
              </a:rPr>
              <a:t>cannot be in</a:t>
            </a:r>
            <a:r>
              <a:rPr lang="en-US" altLang="zh-CN" sz="2800" smtClean="0">
                <a:solidFill>
                  <a:srgbClr val="000000"/>
                </a:solidFill>
                <a:latin typeface="Comic Sans MS" panose="030F0702030302020204" pitchFamily="66" charset="0"/>
                <a:ea typeface="宋体" panose="02010600030101010101" pitchFamily="2" charset="-122"/>
              </a:rPr>
              <a:t> the same register</a:t>
            </a:r>
          </a:p>
          <a:p>
            <a:pPr eaLnBrk="0" fontAlgn="base" hangingPunct="0">
              <a:spcBef>
                <a:spcPct val="20000"/>
              </a:spcBef>
              <a:spcAft>
                <a:spcPct val="0"/>
              </a:spcAft>
              <a:buFontTx/>
              <a:buChar char="•"/>
            </a:pPr>
            <a:r>
              <a:rPr lang="en-US" altLang="zh-CN" sz="2800" smtClean="0">
                <a:solidFill>
                  <a:srgbClr val="000000"/>
                </a:solidFill>
                <a:latin typeface="Comic Sans MS" panose="030F0702030302020204" pitchFamily="66" charset="0"/>
                <a:ea typeface="宋体" panose="02010600030101010101" pitchFamily="2" charset="-122"/>
              </a:rPr>
              <a:t>E.g., </a:t>
            </a:r>
            <a:r>
              <a:rPr lang="en-US" altLang="zh-CN" sz="2800" smtClean="0">
                <a:solidFill>
                  <a:srgbClr val="3333CC"/>
                </a:solidFill>
                <a:latin typeface="Comic Sans MS" panose="030F0702030302020204" pitchFamily="66" charset="0"/>
                <a:ea typeface="宋体" panose="02010600030101010101" pitchFamily="2" charset="-122"/>
              </a:rPr>
              <a:t>b</a:t>
            </a:r>
            <a:r>
              <a:rPr lang="en-US" altLang="zh-CN" sz="2800" smtClean="0">
                <a:solidFill>
                  <a:srgbClr val="000000"/>
                </a:solidFill>
                <a:latin typeface="Comic Sans MS" panose="030F0702030302020204" pitchFamily="66" charset="0"/>
                <a:ea typeface="宋体" panose="02010600030101010101" pitchFamily="2" charset="-122"/>
              </a:rPr>
              <a:t> and </a:t>
            </a:r>
            <a:r>
              <a:rPr lang="en-US" altLang="zh-CN" sz="2800" smtClean="0">
                <a:solidFill>
                  <a:srgbClr val="00CC99"/>
                </a:solidFill>
                <a:latin typeface="Comic Sans MS" panose="030F0702030302020204" pitchFamily="66" charset="0"/>
                <a:ea typeface="宋体" panose="02010600030101010101" pitchFamily="2" charset="-122"/>
              </a:rPr>
              <a:t>d</a:t>
            </a:r>
            <a:r>
              <a:rPr lang="en-US" altLang="zh-CN" sz="2800" smtClean="0">
                <a:solidFill>
                  <a:srgbClr val="000000"/>
                </a:solidFill>
                <a:latin typeface="Comic Sans MS" panose="030F0702030302020204" pitchFamily="66" charset="0"/>
                <a:ea typeface="宋体" panose="02010600030101010101" pitchFamily="2" charset="-122"/>
              </a:rPr>
              <a:t> can be in the same register</a:t>
            </a:r>
          </a:p>
        </p:txBody>
      </p:sp>
      <p:grpSp>
        <p:nvGrpSpPr>
          <p:cNvPr id="3" name="组合 2"/>
          <p:cNvGrpSpPr/>
          <p:nvPr/>
        </p:nvGrpSpPr>
        <p:grpSpPr>
          <a:xfrm>
            <a:off x="469414" y="2286000"/>
            <a:ext cx="2701925" cy="2819400"/>
            <a:chOff x="0" y="2133600"/>
            <a:chExt cx="2701925" cy="2819400"/>
          </a:xfrm>
        </p:grpSpPr>
        <p:sp>
          <p:nvSpPr>
            <p:cNvPr id="500740" name="Text Box 4"/>
            <p:cNvSpPr txBox="1">
              <a:spLocks noChangeArrowheads="1"/>
            </p:cNvSpPr>
            <p:nvPr/>
          </p:nvSpPr>
          <p:spPr bwMode="auto">
            <a:xfrm>
              <a:off x="990600" y="2133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a</a:t>
              </a:r>
            </a:p>
          </p:txBody>
        </p:sp>
        <p:sp>
          <p:nvSpPr>
            <p:cNvPr id="500741" name="Text Box 5"/>
            <p:cNvSpPr txBox="1">
              <a:spLocks noChangeArrowheads="1"/>
            </p:cNvSpPr>
            <p:nvPr/>
          </p:nvSpPr>
          <p:spPr bwMode="auto">
            <a:xfrm>
              <a:off x="0" y="2895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500742" name="Text Box 6"/>
            <p:cNvSpPr txBox="1">
              <a:spLocks noChangeArrowheads="1"/>
            </p:cNvSpPr>
            <p:nvPr/>
          </p:nvSpPr>
          <p:spPr bwMode="auto">
            <a:xfrm>
              <a:off x="0" y="3886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500743" name="Text Box 7"/>
            <p:cNvSpPr txBox="1">
              <a:spLocks noChangeArrowheads="1"/>
            </p:cNvSpPr>
            <p:nvPr/>
          </p:nvSpPr>
          <p:spPr bwMode="auto">
            <a:xfrm>
              <a:off x="1143000" y="44958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d</a:t>
              </a:r>
            </a:p>
          </p:txBody>
        </p:sp>
        <p:sp>
          <p:nvSpPr>
            <p:cNvPr id="500744" name="Text Box 8"/>
            <p:cNvSpPr txBox="1">
              <a:spLocks noChangeArrowheads="1"/>
            </p:cNvSpPr>
            <p:nvPr/>
          </p:nvSpPr>
          <p:spPr bwMode="auto">
            <a:xfrm>
              <a:off x="2362200" y="37338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sp>
          <p:nvSpPr>
            <p:cNvPr id="500745" name="Text Box 9"/>
            <p:cNvSpPr txBox="1">
              <a:spLocks noChangeArrowheads="1"/>
            </p:cNvSpPr>
            <p:nvPr/>
          </p:nvSpPr>
          <p:spPr bwMode="auto">
            <a:xfrm>
              <a:off x="2184400" y="2667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500746" name="AutoShape 10"/>
            <p:cNvCxnSpPr>
              <a:cxnSpLocks noChangeShapeType="1"/>
              <a:stCxn id="500754" idx="3"/>
              <a:endCxn id="500753" idx="7"/>
            </p:cNvCxnSpPr>
            <p:nvPr/>
          </p:nvCxnSpPr>
          <p:spPr bwMode="auto">
            <a:xfrm flipH="1">
              <a:off x="1349375" y="4025900"/>
              <a:ext cx="730250" cy="330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47" name="AutoShape 11"/>
            <p:cNvCxnSpPr>
              <a:cxnSpLocks noChangeShapeType="1"/>
            </p:cNvCxnSpPr>
            <p:nvPr/>
          </p:nvCxnSpPr>
          <p:spPr bwMode="auto">
            <a:xfrm>
              <a:off x="1177925" y="2819400"/>
              <a:ext cx="882650" cy="1092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48" name="AutoShape 12"/>
            <p:cNvCxnSpPr>
              <a:cxnSpLocks noChangeShapeType="1"/>
              <a:stCxn id="500756" idx="4"/>
              <a:endCxn id="500754" idx="7"/>
            </p:cNvCxnSpPr>
            <p:nvPr/>
          </p:nvCxnSpPr>
          <p:spPr bwMode="auto">
            <a:xfrm>
              <a:off x="2108200" y="3209925"/>
              <a:ext cx="79375" cy="688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49" name="AutoShape 13"/>
            <p:cNvCxnSpPr>
              <a:cxnSpLocks noChangeShapeType="1"/>
              <a:stCxn id="500756" idx="2"/>
              <a:endCxn id="500752" idx="6"/>
            </p:cNvCxnSpPr>
            <p:nvPr/>
          </p:nvCxnSpPr>
          <p:spPr bwMode="auto">
            <a:xfrm flipH="1">
              <a:off x="542925" y="3124200"/>
              <a:ext cx="14795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50" name="AutoShape 14"/>
            <p:cNvCxnSpPr>
              <a:cxnSpLocks noChangeShapeType="1"/>
              <a:stCxn id="500756" idx="3"/>
              <a:endCxn id="500758" idx="7"/>
            </p:cNvCxnSpPr>
            <p:nvPr/>
          </p:nvCxnSpPr>
          <p:spPr bwMode="auto">
            <a:xfrm flipH="1">
              <a:off x="587375" y="3187700"/>
              <a:ext cx="1466850" cy="787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51" name="AutoShape 15"/>
            <p:cNvCxnSpPr>
              <a:cxnSpLocks noChangeShapeType="1"/>
              <a:stCxn id="500754" idx="2"/>
              <a:endCxn id="500758" idx="6"/>
            </p:cNvCxnSpPr>
            <p:nvPr/>
          </p:nvCxnSpPr>
          <p:spPr bwMode="auto">
            <a:xfrm flipH="1">
              <a:off x="619125" y="3962400"/>
              <a:ext cx="14287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0752" name="Oval 16"/>
            <p:cNvSpPr>
              <a:spLocks noChangeArrowheads="1"/>
            </p:cNvSpPr>
            <p:nvPr/>
          </p:nvSpPr>
          <p:spPr bwMode="auto">
            <a:xfrm>
              <a:off x="381000" y="3124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0753" name="Oval 17"/>
            <p:cNvSpPr>
              <a:spLocks noChangeArrowheads="1"/>
            </p:cNvSpPr>
            <p:nvPr/>
          </p:nvSpPr>
          <p:spPr bwMode="auto">
            <a:xfrm>
              <a:off x="1219200" y="43434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0754" name="Oval 18"/>
            <p:cNvSpPr>
              <a:spLocks noChangeArrowheads="1"/>
            </p:cNvSpPr>
            <p:nvPr/>
          </p:nvSpPr>
          <p:spPr bwMode="auto">
            <a:xfrm>
              <a:off x="2057400" y="3886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0755" name="Oval 19"/>
            <p:cNvSpPr>
              <a:spLocks noChangeArrowheads="1"/>
            </p:cNvSpPr>
            <p:nvPr/>
          </p:nvSpPr>
          <p:spPr bwMode="auto">
            <a:xfrm>
              <a:off x="1066800" y="26670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0756" name="Oval 20"/>
            <p:cNvSpPr>
              <a:spLocks noChangeArrowheads="1"/>
            </p:cNvSpPr>
            <p:nvPr/>
          </p:nvSpPr>
          <p:spPr bwMode="auto">
            <a:xfrm>
              <a:off x="2032000" y="30480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0757" name="AutoShape 21"/>
            <p:cNvCxnSpPr>
              <a:cxnSpLocks noChangeShapeType="1"/>
              <a:stCxn id="500755" idx="3"/>
              <a:endCxn id="500752" idx="7"/>
            </p:cNvCxnSpPr>
            <p:nvPr/>
          </p:nvCxnSpPr>
          <p:spPr bwMode="auto">
            <a:xfrm flipH="1">
              <a:off x="511175" y="2806700"/>
              <a:ext cx="577850" cy="330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0758" name="Oval 22"/>
            <p:cNvSpPr>
              <a:spLocks noChangeArrowheads="1"/>
            </p:cNvSpPr>
            <p:nvPr/>
          </p:nvSpPr>
          <p:spPr bwMode="auto">
            <a:xfrm>
              <a:off x="457200" y="39624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0759" name="AutoShape 23"/>
            <p:cNvCxnSpPr>
              <a:cxnSpLocks noChangeShapeType="1"/>
              <a:stCxn id="500753" idx="1"/>
              <a:endCxn id="500758" idx="5"/>
            </p:cNvCxnSpPr>
            <p:nvPr/>
          </p:nvCxnSpPr>
          <p:spPr bwMode="auto">
            <a:xfrm flipH="1" flipV="1">
              <a:off x="587375" y="4102100"/>
              <a:ext cx="654050" cy="254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60" name="AutoShape 24"/>
            <p:cNvCxnSpPr>
              <a:cxnSpLocks noChangeShapeType="1"/>
              <a:stCxn id="500758" idx="0"/>
              <a:endCxn id="500752" idx="4"/>
            </p:cNvCxnSpPr>
            <p:nvPr/>
          </p:nvCxnSpPr>
          <p:spPr bwMode="auto">
            <a:xfrm flipH="1" flipV="1">
              <a:off x="457200" y="3286125"/>
              <a:ext cx="76200" cy="6667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61" name="AutoShape 25"/>
            <p:cNvCxnSpPr>
              <a:cxnSpLocks noChangeShapeType="1"/>
              <a:stCxn id="500754" idx="1"/>
              <a:endCxn id="500752" idx="5"/>
            </p:cNvCxnSpPr>
            <p:nvPr/>
          </p:nvCxnSpPr>
          <p:spPr bwMode="auto">
            <a:xfrm flipH="1" flipV="1">
              <a:off x="511175" y="3263900"/>
              <a:ext cx="1568450" cy="635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63" name="AutoShape 27"/>
            <p:cNvCxnSpPr>
              <a:cxnSpLocks noChangeShapeType="1"/>
              <a:stCxn id="500753" idx="0"/>
              <a:endCxn id="500752" idx="5"/>
            </p:cNvCxnSpPr>
            <p:nvPr/>
          </p:nvCxnSpPr>
          <p:spPr bwMode="auto">
            <a:xfrm flipH="1" flipV="1">
              <a:off x="511175" y="3263900"/>
              <a:ext cx="784225" cy="1069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0764" name="Group 28"/>
          <p:cNvGrpSpPr>
            <a:grpSpLocks/>
          </p:cNvGrpSpPr>
          <p:nvPr/>
        </p:nvGrpSpPr>
        <p:grpSpPr bwMode="auto">
          <a:xfrm>
            <a:off x="3444876" y="774700"/>
            <a:ext cx="5572124" cy="3911600"/>
            <a:chOff x="1296" y="1392"/>
            <a:chExt cx="3510" cy="2464"/>
          </a:xfrm>
        </p:grpSpPr>
        <p:sp>
          <p:nvSpPr>
            <p:cNvPr id="500765" name="Text Box 29"/>
            <p:cNvSpPr txBox="1">
              <a:spLocks noChangeArrowheads="1"/>
            </p:cNvSpPr>
            <p:nvPr/>
          </p:nvSpPr>
          <p:spPr bwMode="auto">
            <a:xfrm>
              <a:off x="2208" y="1392"/>
              <a:ext cx="1008" cy="64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pPr>
              <a:r>
                <a:rPr lang="en-US" altLang="zh-CN" sz="2000" smtClean="0">
                  <a:solidFill>
                    <a:srgbClr val="3333CC"/>
                  </a:solidFill>
                  <a:ea typeface="宋体" panose="02010600030101010101" pitchFamily="2" charset="-122"/>
                </a:rPr>
                <a:t>a := </a:t>
              </a:r>
              <a:r>
                <a:rPr lang="en-US" altLang="zh-CN" sz="2000" smtClean="0">
                  <a:solidFill>
                    <a:srgbClr val="FF0000"/>
                  </a:solidFill>
                  <a:ea typeface="宋体" panose="02010600030101010101" pitchFamily="2" charset="-122"/>
                </a:rPr>
                <a:t>b</a:t>
              </a:r>
              <a:r>
                <a:rPr lang="en-US" altLang="zh-CN" sz="2000" smtClean="0">
                  <a:solidFill>
                    <a:srgbClr val="3333CC"/>
                  </a:solidFill>
                  <a:ea typeface="宋体" panose="02010600030101010101" pitchFamily="2" charset="-122"/>
                </a:rPr>
                <a:t> + </a:t>
              </a:r>
              <a:r>
                <a:rPr lang="en-US" altLang="zh-CN" sz="2000" smtClean="0">
                  <a:solidFill>
                    <a:srgbClr val="FF0000"/>
                  </a:solidFill>
                  <a:ea typeface="宋体" panose="02010600030101010101" pitchFamily="2" charset="-122"/>
                </a:rPr>
                <a:t>c</a:t>
              </a:r>
            </a:p>
            <a:p>
              <a:pPr eaLnBrk="0" fontAlgn="base" hangingPunct="0">
                <a:lnSpc>
                  <a:spcPct val="50000"/>
                </a:lnSpc>
                <a:spcBef>
                  <a:spcPct val="50000"/>
                </a:spcBef>
                <a:spcAft>
                  <a:spcPct val="0"/>
                </a:spcAft>
              </a:pPr>
              <a:r>
                <a:rPr lang="en-US" altLang="zh-CN" sz="2000" smtClean="0">
                  <a:solidFill>
                    <a:srgbClr val="00CC99"/>
                  </a:solidFill>
                  <a:ea typeface="宋体" panose="02010600030101010101" pitchFamily="2" charset="-122"/>
                </a:rPr>
                <a:t>d</a:t>
              </a:r>
              <a:r>
                <a:rPr lang="en-US" altLang="zh-CN" sz="2000" smtClean="0">
                  <a:solidFill>
                    <a:srgbClr val="3333CC"/>
                  </a:solidFill>
                  <a:ea typeface="宋体" panose="02010600030101010101" pitchFamily="2" charset="-122"/>
                </a:rPr>
                <a:t> := -a</a:t>
              </a:r>
            </a:p>
            <a:p>
              <a:pPr eaLnBrk="0" fontAlgn="base" hangingPunct="0">
                <a:lnSpc>
                  <a:spcPct val="60000"/>
                </a:lnSpc>
                <a:spcBef>
                  <a:spcPct val="50000"/>
                </a:spcBef>
                <a:spcAft>
                  <a:spcPct val="0"/>
                </a:spcAft>
              </a:pPr>
              <a:r>
                <a:rPr lang="en-US" altLang="zh-CN" sz="2000" smtClean="0">
                  <a:solidFill>
                    <a:srgbClr val="3333CC"/>
                  </a:solidFill>
                  <a:ea typeface="宋体" panose="02010600030101010101" pitchFamily="2" charset="-122"/>
                </a:rPr>
                <a:t>e := </a:t>
              </a:r>
              <a:r>
                <a:rPr lang="en-US" altLang="zh-CN" sz="2000" smtClean="0">
                  <a:solidFill>
                    <a:srgbClr val="00CC99"/>
                  </a:solidFill>
                  <a:ea typeface="宋体" panose="02010600030101010101" pitchFamily="2" charset="-122"/>
                </a:rPr>
                <a:t>d</a:t>
              </a:r>
              <a:r>
                <a:rPr lang="en-US" altLang="zh-CN" sz="2000" smtClean="0">
                  <a:solidFill>
                    <a:srgbClr val="3333CC"/>
                  </a:solidFill>
                  <a:ea typeface="宋体" panose="02010600030101010101" pitchFamily="2" charset="-122"/>
                </a:rPr>
                <a:t> + f</a:t>
              </a:r>
            </a:p>
          </p:txBody>
        </p:sp>
        <p:sp>
          <p:nvSpPr>
            <p:cNvPr id="500766" name="Text Box 30"/>
            <p:cNvSpPr txBox="1">
              <a:spLocks noChangeArrowheads="1"/>
            </p:cNvSpPr>
            <p:nvPr/>
          </p:nvSpPr>
          <p:spPr bwMode="auto">
            <a:xfrm>
              <a:off x="1296" y="2544"/>
              <a:ext cx="1104"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3333CC"/>
                  </a:solidFill>
                  <a:ea typeface="宋体" panose="02010600030101010101" pitchFamily="2" charset="-122"/>
                </a:rPr>
                <a:t>f := 2 * e</a:t>
              </a:r>
            </a:p>
          </p:txBody>
        </p:sp>
        <p:sp>
          <p:nvSpPr>
            <p:cNvPr id="500767" name="Text Box 31"/>
            <p:cNvSpPr txBox="1">
              <a:spLocks noChangeArrowheads="1"/>
            </p:cNvSpPr>
            <p:nvPr/>
          </p:nvSpPr>
          <p:spPr bwMode="auto">
            <a:xfrm>
              <a:off x="3216" y="2400"/>
              <a:ext cx="960" cy="48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FF0000"/>
                  </a:solidFill>
                  <a:ea typeface="宋体" panose="02010600030101010101" pitchFamily="2" charset="-122"/>
                </a:rPr>
                <a:t>b</a:t>
              </a:r>
              <a:r>
                <a:rPr lang="en-US" altLang="zh-CN" sz="2000" smtClean="0">
                  <a:solidFill>
                    <a:srgbClr val="3333CC"/>
                  </a:solidFill>
                  <a:ea typeface="宋体" panose="02010600030101010101" pitchFamily="2" charset="-122"/>
                </a:rPr>
                <a:t> := </a:t>
              </a:r>
              <a:r>
                <a:rPr lang="en-US" altLang="zh-CN" sz="2000" smtClean="0">
                  <a:solidFill>
                    <a:srgbClr val="00CC99"/>
                  </a:solidFill>
                  <a:ea typeface="宋体" panose="02010600030101010101" pitchFamily="2" charset="-122"/>
                </a:rPr>
                <a:t>d</a:t>
              </a:r>
              <a:r>
                <a:rPr lang="en-US" altLang="zh-CN" sz="2000" smtClean="0">
                  <a:solidFill>
                    <a:srgbClr val="3333CC"/>
                  </a:solidFill>
                  <a:ea typeface="宋体" panose="02010600030101010101" pitchFamily="2" charset="-122"/>
                </a:rPr>
                <a:t> + e</a:t>
              </a:r>
            </a:p>
            <a:p>
              <a:pPr eaLnBrk="0" fontAlgn="base" hangingPunct="0">
                <a:lnSpc>
                  <a:spcPct val="70000"/>
                </a:lnSpc>
                <a:spcBef>
                  <a:spcPct val="50000"/>
                </a:spcBef>
                <a:spcAft>
                  <a:spcPct val="0"/>
                </a:spcAft>
              </a:pPr>
              <a:r>
                <a:rPr lang="en-US" altLang="zh-CN" sz="2000" smtClean="0">
                  <a:solidFill>
                    <a:srgbClr val="3333CC"/>
                  </a:solidFill>
                  <a:ea typeface="宋体" panose="02010600030101010101" pitchFamily="2" charset="-122"/>
                </a:rPr>
                <a:t>e := e - 1</a:t>
              </a:r>
            </a:p>
          </p:txBody>
        </p:sp>
        <p:sp>
          <p:nvSpPr>
            <p:cNvPr id="500768" name="Text Box 32"/>
            <p:cNvSpPr txBox="1">
              <a:spLocks noChangeArrowheads="1"/>
            </p:cNvSpPr>
            <p:nvPr/>
          </p:nvSpPr>
          <p:spPr bwMode="auto">
            <a:xfrm>
              <a:off x="2208" y="3312"/>
              <a:ext cx="1008"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FF0000"/>
                  </a:solidFill>
                  <a:ea typeface="宋体" panose="02010600030101010101" pitchFamily="2" charset="-122"/>
                </a:rPr>
                <a:t>b</a:t>
              </a:r>
              <a:r>
                <a:rPr lang="en-US" altLang="zh-CN" sz="2000" smtClean="0">
                  <a:solidFill>
                    <a:srgbClr val="3333CC"/>
                  </a:solidFill>
                  <a:ea typeface="宋体" panose="02010600030101010101" pitchFamily="2" charset="-122"/>
                </a:rPr>
                <a:t> := f + </a:t>
              </a:r>
              <a:r>
                <a:rPr lang="en-US" altLang="zh-CN" sz="2000" smtClean="0">
                  <a:solidFill>
                    <a:srgbClr val="FF0000"/>
                  </a:solidFill>
                  <a:ea typeface="宋体" panose="02010600030101010101" pitchFamily="2" charset="-122"/>
                </a:rPr>
                <a:t>c</a:t>
              </a:r>
            </a:p>
          </p:txBody>
        </p:sp>
        <p:cxnSp>
          <p:nvCxnSpPr>
            <p:cNvPr id="500769" name="AutoShape 33"/>
            <p:cNvCxnSpPr>
              <a:cxnSpLocks noChangeShapeType="1"/>
              <a:stCxn id="500765" idx="2"/>
              <a:endCxn id="500766" idx="0"/>
            </p:cNvCxnSpPr>
            <p:nvPr/>
          </p:nvCxnSpPr>
          <p:spPr bwMode="auto">
            <a:xfrm flipH="1">
              <a:off x="1848" y="2032"/>
              <a:ext cx="864"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70" name="AutoShape 34"/>
            <p:cNvCxnSpPr>
              <a:cxnSpLocks noChangeShapeType="1"/>
              <a:stCxn id="500765" idx="2"/>
              <a:endCxn id="500767" idx="0"/>
            </p:cNvCxnSpPr>
            <p:nvPr/>
          </p:nvCxnSpPr>
          <p:spPr bwMode="auto">
            <a:xfrm>
              <a:off x="2712" y="2032"/>
              <a:ext cx="984" cy="368"/>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71" name="AutoShape 35"/>
            <p:cNvCxnSpPr>
              <a:cxnSpLocks noChangeShapeType="1"/>
              <a:stCxn id="500766" idx="2"/>
              <a:endCxn id="500768" idx="0"/>
            </p:cNvCxnSpPr>
            <p:nvPr/>
          </p:nvCxnSpPr>
          <p:spPr bwMode="auto">
            <a:xfrm>
              <a:off x="1848" y="2800"/>
              <a:ext cx="864"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0772" name="AutoShape 36"/>
            <p:cNvCxnSpPr>
              <a:cxnSpLocks noChangeShapeType="1"/>
              <a:stCxn id="500767" idx="2"/>
              <a:endCxn id="500768" idx="0"/>
            </p:cNvCxnSpPr>
            <p:nvPr/>
          </p:nvCxnSpPr>
          <p:spPr bwMode="auto">
            <a:xfrm flipH="1">
              <a:off x="2712" y="2886"/>
              <a:ext cx="984" cy="42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0774" name="Freeform 38"/>
            <p:cNvSpPr>
              <a:spLocks/>
            </p:cNvSpPr>
            <p:nvPr/>
          </p:nvSpPr>
          <p:spPr bwMode="auto">
            <a:xfrm>
              <a:off x="2837" y="1615"/>
              <a:ext cx="1969" cy="2241"/>
            </a:xfrm>
            <a:custGeom>
              <a:avLst/>
              <a:gdLst>
                <a:gd name="T0" fmla="*/ 0 w 2607"/>
                <a:gd name="T1" fmla="*/ 1968 h 2241"/>
                <a:gd name="T2" fmla="*/ 1160 w 2607"/>
                <a:gd name="T3" fmla="*/ 2224 h 2241"/>
                <a:gd name="T4" fmla="*/ 2304 w 2607"/>
                <a:gd name="T5" fmla="*/ 1864 h 2241"/>
                <a:gd name="T6" fmla="*/ 2496 w 2607"/>
                <a:gd name="T7" fmla="*/ 696 h 2241"/>
                <a:gd name="T8" fmla="*/ 1640 w 2607"/>
                <a:gd name="T9" fmla="*/ 128 h 2241"/>
                <a:gd name="T10" fmla="*/ 504 w 2607"/>
                <a:gd name="T11" fmla="*/ 0 h 2241"/>
              </a:gdLst>
              <a:ahLst/>
              <a:cxnLst>
                <a:cxn ang="0">
                  <a:pos x="T0" y="T1"/>
                </a:cxn>
                <a:cxn ang="0">
                  <a:pos x="T2" y="T3"/>
                </a:cxn>
                <a:cxn ang="0">
                  <a:pos x="T4" y="T5"/>
                </a:cxn>
                <a:cxn ang="0">
                  <a:pos x="T6" y="T7"/>
                </a:cxn>
                <a:cxn ang="0">
                  <a:pos x="T8" y="T9"/>
                </a:cxn>
                <a:cxn ang="0">
                  <a:pos x="T10" y="T11"/>
                </a:cxn>
              </a:cxnLst>
              <a:rect l="0" t="0" r="r" b="b"/>
              <a:pathLst>
                <a:path w="2607" h="2241">
                  <a:moveTo>
                    <a:pt x="0" y="1968"/>
                  </a:moveTo>
                  <a:cubicBezTo>
                    <a:pt x="193" y="2011"/>
                    <a:pt x="776" y="2241"/>
                    <a:pt x="1160" y="2224"/>
                  </a:cubicBezTo>
                  <a:cubicBezTo>
                    <a:pt x="1544" y="2207"/>
                    <a:pt x="2081" y="2119"/>
                    <a:pt x="2304" y="1864"/>
                  </a:cubicBezTo>
                  <a:cubicBezTo>
                    <a:pt x="2527" y="1609"/>
                    <a:pt x="2607" y="985"/>
                    <a:pt x="2496" y="696"/>
                  </a:cubicBezTo>
                  <a:cubicBezTo>
                    <a:pt x="2385" y="407"/>
                    <a:pt x="1972" y="244"/>
                    <a:pt x="1640" y="128"/>
                  </a:cubicBezTo>
                  <a:cubicBezTo>
                    <a:pt x="1308" y="12"/>
                    <a:pt x="741" y="27"/>
                    <a:pt x="504"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0775" name="Line 39"/>
            <p:cNvSpPr>
              <a:spLocks noChangeShapeType="1"/>
            </p:cNvSpPr>
            <p:nvPr/>
          </p:nvSpPr>
          <p:spPr bwMode="auto">
            <a:xfrm flipH="1">
              <a:off x="2112" y="3600"/>
              <a:ext cx="576" cy="19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39302991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zh-CN" altLang="en-US" dirty="0" smtClean="0"/>
              <a:t>着色问题</a:t>
            </a:r>
            <a:endParaRPr lang="zh-CN" altLang="en-US" dirty="0"/>
          </a:p>
        </p:txBody>
      </p:sp>
      <p:sp>
        <p:nvSpPr>
          <p:cNvPr id="3" name="内容占位符 2"/>
          <p:cNvSpPr>
            <a:spLocks noGrp="1"/>
          </p:cNvSpPr>
          <p:nvPr>
            <p:ph idx="1"/>
          </p:nvPr>
        </p:nvSpPr>
        <p:spPr/>
        <p:txBody>
          <a:bodyPr/>
          <a:lstStyle/>
          <a:p>
            <a:r>
              <a:rPr lang="zh-CN" altLang="en-US" dirty="0"/>
              <a:t>图着色</a:t>
            </a:r>
            <a:r>
              <a:rPr lang="zh-CN" altLang="en-US" dirty="0" smtClean="0"/>
              <a:t>问题是指，给图上结点着色，使得有边的两个结点（“邻居”）总是不同颜色</a:t>
            </a:r>
            <a:endParaRPr lang="en-US" altLang="zh-CN" dirty="0" smtClean="0"/>
          </a:p>
          <a:p>
            <a:endParaRPr lang="en-US" altLang="zh-CN" dirty="0"/>
          </a:p>
          <a:p>
            <a:r>
              <a:rPr lang="zh-CN" altLang="en-US" dirty="0" smtClean="0"/>
              <a:t>如果一个图能用</a:t>
            </a:r>
            <a:r>
              <a:rPr lang="en-US" altLang="zh-CN" dirty="0" smtClean="0"/>
              <a:t>k</a:t>
            </a:r>
            <a:r>
              <a:rPr lang="zh-CN" altLang="en-US" dirty="0" smtClean="0"/>
              <a:t>种颜色着色，则称它为“</a:t>
            </a:r>
            <a:r>
              <a:rPr lang="en-US" altLang="zh-CN" dirty="0" smtClean="0"/>
              <a:t>k-</a:t>
            </a:r>
            <a:r>
              <a:rPr lang="zh-CN" altLang="en-US" dirty="0" smtClean="0"/>
              <a:t>可着色的”</a:t>
            </a:r>
            <a:endParaRPr lang="zh-CN" altLang="en-US" dirty="0"/>
          </a:p>
        </p:txBody>
      </p:sp>
    </p:spTree>
    <p:extLst>
      <p:ext uri="{BB962C8B-B14F-4D97-AF65-F5344CB8AC3E}">
        <p14:creationId xmlns:p14="http://schemas.microsoft.com/office/powerpoint/2010/main" val="12707708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用图着色进行寄存器分配</a:t>
            </a:r>
            <a:endParaRPr lang="zh-CN" altLang="en-US" dirty="0"/>
          </a:p>
        </p:txBody>
      </p:sp>
      <p:sp>
        <p:nvSpPr>
          <p:cNvPr id="3" name="内容占位符 2"/>
          <p:cNvSpPr>
            <a:spLocks noGrp="1"/>
          </p:cNvSpPr>
          <p:nvPr>
            <p:ph idx="1"/>
          </p:nvPr>
        </p:nvSpPr>
        <p:spPr/>
        <p:txBody>
          <a:bodyPr/>
          <a:lstStyle/>
          <a:p>
            <a:r>
              <a:rPr lang="zh-CN" altLang="en-US" dirty="0" smtClean="0"/>
              <a:t>图：寄存器冲突图</a:t>
            </a:r>
            <a:endParaRPr lang="en-US" altLang="zh-CN" dirty="0" smtClean="0"/>
          </a:p>
          <a:p>
            <a:pPr lvl="1"/>
            <a:r>
              <a:rPr lang="zh-CN" altLang="en-US" dirty="0" smtClean="0"/>
              <a:t>图上结点：变量</a:t>
            </a:r>
            <a:endParaRPr lang="en-US" altLang="zh-CN" dirty="0" smtClean="0"/>
          </a:p>
          <a:p>
            <a:r>
              <a:rPr lang="zh-CN" altLang="en-US" dirty="0" smtClean="0"/>
              <a:t>颜色：寄存器</a:t>
            </a:r>
            <a:endParaRPr lang="en-US" altLang="zh-CN" dirty="0" smtClean="0"/>
          </a:p>
          <a:p>
            <a:endParaRPr lang="en-US" altLang="zh-CN" dirty="0" smtClean="0"/>
          </a:p>
          <a:p>
            <a:r>
              <a:rPr lang="zh-CN" altLang="en-US" dirty="0" smtClean="0"/>
              <a:t>设</a:t>
            </a:r>
            <a:r>
              <a:rPr lang="en-US" altLang="zh-CN" dirty="0" smtClean="0"/>
              <a:t>k</a:t>
            </a:r>
            <a:r>
              <a:rPr lang="zh-CN" altLang="en-US" dirty="0" smtClean="0"/>
              <a:t>为物理寄存器的个数</a:t>
            </a:r>
            <a:endParaRPr lang="en-US" altLang="zh-CN" dirty="0" smtClean="0"/>
          </a:p>
          <a:p>
            <a:r>
              <a:rPr lang="zh-CN" altLang="en-US" dirty="0" smtClean="0"/>
              <a:t>若程序的寄存器冲突图是</a:t>
            </a:r>
            <a:r>
              <a:rPr lang="en-US" altLang="zh-CN" dirty="0" smtClean="0">
                <a:solidFill>
                  <a:srgbClr val="FF0000"/>
                </a:solidFill>
              </a:rPr>
              <a:t>k-</a:t>
            </a:r>
            <a:r>
              <a:rPr lang="zh-CN" altLang="en-US" dirty="0" smtClean="0">
                <a:solidFill>
                  <a:srgbClr val="FF0000"/>
                </a:solidFill>
              </a:rPr>
              <a:t>可着色的</a:t>
            </a:r>
            <a:r>
              <a:rPr lang="zh-CN" altLang="en-US" dirty="0" smtClean="0"/>
              <a:t>，那么可以用不多于</a:t>
            </a:r>
            <a:r>
              <a:rPr lang="en-US" altLang="zh-CN" dirty="0" smtClean="0"/>
              <a:t>k</a:t>
            </a:r>
            <a:r>
              <a:rPr lang="zh-CN" altLang="en-US" dirty="0" smtClean="0"/>
              <a:t>个寄存器对程序进行寄存器分配</a:t>
            </a:r>
            <a:endParaRPr lang="zh-CN" altLang="en-US" dirty="0"/>
          </a:p>
        </p:txBody>
      </p:sp>
    </p:spTree>
    <p:extLst>
      <p:ext uri="{BB962C8B-B14F-4D97-AF65-F5344CB8AC3E}">
        <p14:creationId xmlns:p14="http://schemas.microsoft.com/office/powerpoint/2010/main" val="21819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ltLang="zh-CN" dirty="0">
                <a:ea typeface="宋体" panose="02010600030101010101" pitchFamily="2" charset="-122"/>
              </a:rPr>
              <a:t>Graph Coloring. Example.</a:t>
            </a:r>
          </a:p>
        </p:txBody>
      </p:sp>
      <p:sp>
        <p:nvSpPr>
          <p:cNvPr id="504835" name="Rectangle 3"/>
          <p:cNvSpPr>
            <a:spLocks noGrp="1" noChangeArrowheads="1"/>
          </p:cNvSpPr>
          <p:nvPr>
            <p:ph type="body" idx="1"/>
          </p:nvPr>
        </p:nvSpPr>
        <p:spPr>
          <a:xfrm>
            <a:off x="457200" y="1600200"/>
            <a:ext cx="8305800" cy="609600"/>
          </a:xfrm>
        </p:spPr>
        <p:txBody>
          <a:bodyPr/>
          <a:lstStyle/>
          <a:p>
            <a:r>
              <a:rPr lang="en-US" altLang="zh-CN">
                <a:ea typeface="宋体" panose="02010600030101010101" pitchFamily="2" charset="-122"/>
              </a:rPr>
              <a:t>Consider the example RIG</a:t>
            </a:r>
          </a:p>
        </p:txBody>
      </p:sp>
      <p:grpSp>
        <p:nvGrpSpPr>
          <p:cNvPr id="504836" name="Group 4"/>
          <p:cNvGrpSpPr>
            <a:grpSpLocks/>
          </p:cNvGrpSpPr>
          <p:nvPr/>
        </p:nvGrpSpPr>
        <p:grpSpPr bwMode="auto">
          <a:xfrm>
            <a:off x="2860675" y="2209800"/>
            <a:ext cx="2701925" cy="2743200"/>
            <a:chOff x="1802" y="1392"/>
            <a:chExt cx="1702" cy="1728"/>
          </a:xfrm>
        </p:grpSpPr>
        <p:sp>
          <p:nvSpPr>
            <p:cNvPr id="504837" name="Text Box 5"/>
            <p:cNvSpPr txBox="1">
              <a:spLocks noChangeArrowheads="1"/>
            </p:cNvSpPr>
            <p:nvPr/>
          </p:nvSpPr>
          <p:spPr bwMode="auto">
            <a:xfrm>
              <a:off x="2426" y="139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a</a:t>
              </a:r>
            </a:p>
          </p:txBody>
        </p:sp>
        <p:sp>
          <p:nvSpPr>
            <p:cNvPr id="504838" name="Text Box 6"/>
            <p:cNvSpPr txBox="1">
              <a:spLocks noChangeArrowheads="1"/>
            </p:cNvSpPr>
            <p:nvPr/>
          </p:nvSpPr>
          <p:spPr bwMode="auto">
            <a:xfrm>
              <a:off x="1802" y="1824"/>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504839" name="Text Box 7"/>
            <p:cNvSpPr txBox="1">
              <a:spLocks noChangeArrowheads="1"/>
            </p:cNvSpPr>
            <p:nvPr/>
          </p:nvSpPr>
          <p:spPr bwMode="auto">
            <a:xfrm>
              <a:off x="1802" y="244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504840" name="Text Box 8"/>
            <p:cNvSpPr txBox="1">
              <a:spLocks noChangeArrowheads="1"/>
            </p:cNvSpPr>
            <p:nvPr/>
          </p:nvSpPr>
          <p:spPr bwMode="auto">
            <a:xfrm>
              <a:off x="2522" y="2832"/>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d</a:t>
              </a:r>
            </a:p>
          </p:txBody>
        </p:sp>
        <p:sp>
          <p:nvSpPr>
            <p:cNvPr id="504841" name="Text Box 9"/>
            <p:cNvSpPr txBox="1">
              <a:spLocks noChangeArrowheads="1"/>
            </p:cNvSpPr>
            <p:nvPr/>
          </p:nvSpPr>
          <p:spPr bwMode="auto">
            <a:xfrm>
              <a:off x="3290" y="235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sp>
          <p:nvSpPr>
            <p:cNvPr id="504842" name="Text Box 10"/>
            <p:cNvSpPr txBox="1">
              <a:spLocks noChangeArrowheads="1"/>
            </p:cNvSpPr>
            <p:nvPr/>
          </p:nvSpPr>
          <p:spPr bwMode="auto">
            <a:xfrm>
              <a:off x="3178" y="168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504843" name="AutoShape 11"/>
            <p:cNvCxnSpPr>
              <a:cxnSpLocks noChangeShapeType="1"/>
              <a:stCxn id="504851" idx="3"/>
              <a:endCxn id="504850" idx="7"/>
            </p:cNvCxnSpPr>
            <p:nvPr/>
          </p:nvCxnSpPr>
          <p:spPr bwMode="auto">
            <a:xfrm flipH="1">
              <a:off x="2652" y="2536"/>
              <a:ext cx="460"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44" name="AutoShape 12"/>
            <p:cNvCxnSpPr>
              <a:cxnSpLocks noChangeShapeType="1"/>
              <a:stCxn id="504852" idx="5"/>
              <a:endCxn id="504851" idx="1"/>
            </p:cNvCxnSpPr>
            <p:nvPr/>
          </p:nvCxnSpPr>
          <p:spPr bwMode="auto">
            <a:xfrm>
              <a:off x="2556" y="1768"/>
              <a:ext cx="556" cy="6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45" name="AutoShape 13"/>
            <p:cNvCxnSpPr>
              <a:cxnSpLocks noChangeShapeType="1"/>
              <a:stCxn id="504853" idx="4"/>
              <a:endCxn id="504851" idx="7"/>
            </p:cNvCxnSpPr>
            <p:nvPr/>
          </p:nvCxnSpPr>
          <p:spPr bwMode="auto">
            <a:xfrm>
              <a:off x="3130" y="2022"/>
              <a:ext cx="50" cy="43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46" name="AutoShape 14"/>
            <p:cNvCxnSpPr>
              <a:cxnSpLocks noChangeShapeType="1"/>
              <a:stCxn id="504853" idx="2"/>
              <a:endCxn id="504849" idx="6"/>
            </p:cNvCxnSpPr>
            <p:nvPr/>
          </p:nvCxnSpPr>
          <p:spPr bwMode="auto">
            <a:xfrm flipH="1">
              <a:off x="2144" y="1968"/>
              <a:ext cx="932"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47" name="AutoShape 15"/>
            <p:cNvCxnSpPr>
              <a:cxnSpLocks noChangeShapeType="1"/>
              <a:stCxn id="504853" idx="3"/>
              <a:endCxn id="504855" idx="7"/>
            </p:cNvCxnSpPr>
            <p:nvPr/>
          </p:nvCxnSpPr>
          <p:spPr bwMode="auto">
            <a:xfrm flipH="1">
              <a:off x="2172" y="2008"/>
              <a:ext cx="924" cy="4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48" name="AutoShape 16"/>
            <p:cNvCxnSpPr>
              <a:cxnSpLocks noChangeShapeType="1"/>
              <a:stCxn id="504851" idx="2"/>
              <a:endCxn id="504855" idx="6"/>
            </p:cNvCxnSpPr>
            <p:nvPr/>
          </p:nvCxnSpPr>
          <p:spPr bwMode="auto">
            <a:xfrm flipH="1">
              <a:off x="2192" y="2496"/>
              <a:ext cx="900"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4849" name="Oval 17"/>
            <p:cNvSpPr>
              <a:spLocks noChangeArrowheads="1"/>
            </p:cNvSpPr>
            <p:nvPr/>
          </p:nvSpPr>
          <p:spPr bwMode="auto">
            <a:xfrm>
              <a:off x="2042" y="196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4850" name="Oval 18"/>
            <p:cNvSpPr>
              <a:spLocks noChangeArrowheads="1"/>
            </p:cNvSpPr>
            <p:nvPr/>
          </p:nvSpPr>
          <p:spPr bwMode="auto">
            <a:xfrm>
              <a:off x="2570" y="273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4851" name="Oval 19"/>
            <p:cNvSpPr>
              <a:spLocks noChangeArrowheads="1"/>
            </p:cNvSpPr>
            <p:nvPr/>
          </p:nvSpPr>
          <p:spPr bwMode="auto">
            <a:xfrm>
              <a:off x="3098" y="244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4852" name="Oval 20"/>
            <p:cNvSpPr>
              <a:spLocks noChangeArrowheads="1"/>
            </p:cNvSpPr>
            <p:nvPr/>
          </p:nvSpPr>
          <p:spPr bwMode="auto">
            <a:xfrm>
              <a:off x="2474" y="168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4853" name="Oval 21"/>
            <p:cNvSpPr>
              <a:spLocks noChangeArrowheads="1"/>
            </p:cNvSpPr>
            <p:nvPr/>
          </p:nvSpPr>
          <p:spPr bwMode="auto">
            <a:xfrm>
              <a:off x="3082" y="192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4854" name="AutoShape 22"/>
            <p:cNvCxnSpPr>
              <a:cxnSpLocks noChangeShapeType="1"/>
              <a:stCxn id="504852" idx="3"/>
              <a:endCxn id="504849" idx="7"/>
            </p:cNvCxnSpPr>
            <p:nvPr/>
          </p:nvCxnSpPr>
          <p:spPr bwMode="auto">
            <a:xfrm flipH="1">
              <a:off x="2124" y="1768"/>
              <a:ext cx="364"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4855" name="Oval 23"/>
            <p:cNvSpPr>
              <a:spLocks noChangeArrowheads="1"/>
            </p:cNvSpPr>
            <p:nvPr/>
          </p:nvSpPr>
          <p:spPr bwMode="auto">
            <a:xfrm>
              <a:off x="2090" y="249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4856" name="AutoShape 24"/>
            <p:cNvCxnSpPr>
              <a:cxnSpLocks noChangeShapeType="1"/>
              <a:stCxn id="504850" idx="1"/>
              <a:endCxn id="504855" idx="5"/>
            </p:cNvCxnSpPr>
            <p:nvPr/>
          </p:nvCxnSpPr>
          <p:spPr bwMode="auto">
            <a:xfrm flipH="1" flipV="1">
              <a:off x="2172" y="2584"/>
              <a:ext cx="412" cy="16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57" name="AutoShape 25"/>
            <p:cNvCxnSpPr>
              <a:cxnSpLocks noChangeShapeType="1"/>
              <a:stCxn id="504855" idx="0"/>
              <a:endCxn id="504849" idx="4"/>
            </p:cNvCxnSpPr>
            <p:nvPr/>
          </p:nvCxnSpPr>
          <p:spPr bwMode="auto">
            <a:xfrm flipH="1" flipV="1">
              <a:off x="2090" y="2070"/>
              <a:ext cx="48" cy="42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4858" name="AutoShape 26"/>
            <p:cNvCxnSpPr>
              <a:cxnSpLocks noChangeShapeType="1"/>
              <a:stCxn id="504851" idx="1"/>
              <a:endCxn id="504849" idx="5"/>
            </p:cNvCxnSpPr>
            <p:nvPr/>
          </p:nvCxnSpPr>
          <p:spPr bwMode="auto">
            <a:xfrm flipH="1" flipV="1">
              <a:off x="2124" y="2056"/>
              <a:ext cx="988" cy="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4859" name="Rectangle 27"/>
          <p:cNvSpPr>
            <a:spLocks noChangeArrowheads="1"/>
          </p:cNvSpPr>
          <p:nvPr/>
        </p:nvSpPr>
        <p:spPr bwMode="auto">
          <a:xfrm>
            <a:off x="457200" y="50292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FontTx/>
              <a:buChar char="•"/>
            </a:pPr>
            <a:r>
              <a:rPr lang="en-US" altLang="zh-CN" sz="2800" smtClean="0">
                <a:solidFill>
                  <a:srgbClr val="000000"/>
                </a:solidFill>
                <a:latin typeface="Comic Sans MS" panose="030F0702030302020204" pitchFamily="66" charset="0"/>
                <a:ea typeface="宋体" panose="02010600030101010101" pitchFamily="2" charset="-122"/>
              </a:rPr>
              <a:t>There is no coloring with less than 4 colors</a:t>
            </a:r>
          </a:p>
          <a:p>
            <a:pPr eaLnBrk="0" fontAlgn="base" hangingPunct="0">
              <a:spcBef>
                <a:spcPct val="20000"/>
              </a:spcBef>
              <a:spcAft>
                <a:spcPct val="0"/>
              </a:spcAft>
              <a:buFontTx/>
              <a:buChar char="•"/>
            </a:pPr>
            <a:r>
              <a:rPr lang="en-US" altLang="zh-CN" sz="2800" smtClean="0">
                <a:solidFill>
                  <a:srgbClr val="000000"/>
                </a:solidFill>
                <a:latin typeface="Comic Sans MS" panose="030F0702030302020204" pitchFamily="66" charset="0"/>
                <a:ea typeface="宋体" panose="02010600030101010101" pitchFamily="2" charset="-122"/>
              </a:rPr>
              <a:t>There are 4-colorings of this graph</a:t>
            </a:r>
          </a:p>
        </p:txBody>
      </p:sp>
      <p:grpSp>
        <p:nvGrpSpPr>
          <p:cNvPr id="504860" name="Group 28"/>
          <p:cNvGrpSpPr>
            <a:grpSpLocks/>
          </p:cNvGrpSpPr>
          <p:nvPr/>
        </p:nvGrpSpPr>
        <p:grpSpPr bwMode="auto">
          <a:xfrm>
            <a:off x="2514600" y="2222500"/>
            <a:ext cx="3581400" cy="2705100"/>
            <a:chOff x="1584" y="1400"/>
            <a:chExt cx="2256" cy="1704"/>
          </a:xfrm>
        </p:grpSpPr>
        <p:sp>
          <p:nvSpPr>
            <p:cNvPr id="504861" name="Text Box 29"/>
            <p:cNvSpPr txBox="1">
              <a:spLocks noChangeArrowheads="1"/>
            </p:cNvSpPr>
            <p:nvPr/>
          </p:nvSpPr>
          <p:spPr bwMode="auto">
            <a:xfrm>
              <a:off x="3552"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CC0099"/>
                  </a:solidFill>
                  <a:ea typeface="宋体" panose="02010600030101010101" pitchFamily="2" charset="-122"/>
                </a:rPr>
                <a:t>r</a:t>
              </a:r>
              <a:r>
                <a:rPr lang="en-US" altLang="zh-CN" sz="2400" baseline="-25000" smtClean="0">
                  <a:solidFill>
                    <a:srgbClr val="CC0099"/>
                  </a:solidFill>
                  <a:ea typeface="宋体" panose="02010600030101010101" pitchFamily="2" charset="-122"/>
                </a:rPr>
                <a:t>4</a:t>
              </a:r>
              <a:endParaRPr lang="en-US" altLang="zh-CN" sz="2400" smtClean="0">
                <a:solidFill>
                  <a:srgbClr val="CC0099"/>
                </a:solidFill>
                <a:ea typeface="宋体" panose="02010600030101010101" pitchFamily="2" charset="-122"/>
              </a:endParaRPr>
            </a:p>
          </p:txBody>
        </p:sp>
        <p:sp>
          <p:nvSpPr>
            <p:cNvPr id="504862" name="Text Box 30"/>
            <p:cNvSpPr txBox="1">
              <a:spLocks noChangeArrowheads="1"/>
            </p:cNvSpPr>
            <p:nvPr/>
          </p:nvSpPr>
          <p:spPr bwMode="auto">
            <a:xfrm>
              <a:off x="1584" y="18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CC99"/>
                  </a:solidFill>
                  <a:ea typeface="宋体" panose="02010600030101010101" pitchFamily="2" charset="-122"/>
                </a:rPr>
                <a:t>r</a:t>
              </a:r>
              <a:r>
                <a:rPr lang="en-US" altLang="zh-CN" sz="2400" baseline="-25000" smtClean="0">
                  <a:solidFill>
                    <a:srgbClr val="00CC99"/>
                  </a:solidFill>
                  <a:ea typeface="宋体" panose="02010600030101010101" pitchFamily="2" charset="-122"/>
                </a:rPr>
                <a:t>1</a:t>
              </a:r>
              <a:endParaRPr lang="en-US" altLang="zh-CN" sz="2400" smtClean="0">
                <a:solidFill>
                  <a:srgbClr val="00CC99"/>
                </a:solidFill>
                <a:ea typeface="宋体" panose="02010600030101010101" pitchFamily="2" charset="-122"/>
              </a:endParaRPr>
            </a:p>
          </p:txBody>
        </p:sp>
        <p:sp>
          <p:nvSpPr>
            <p:cNvPr id="504863" name="Text Box 31"/>
            <p:cNvSpPr txBox="1">
              <a:spLocks noChangeArrowheads="1"/>
            </p:cNvSpPr>
            <p:nvPr/>
          </p:nvSpPr>
          <p:spPr bwMode="auto">
            <a:xfrm>
              <a:off x="2624" y="140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504864" name="Text Box 32"/>
            <p:cNvSpPr txBox="1">
              <a:spLocks noChangeArrowheads="1"/>
            </p:cNvSpPr>
            <p:nvPr/>
          </p:nvSpPr>
          <p:spPr bwMode="auto">
            <a:xfrm>
              <a:off x="2832" y="28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sp>
          <p:nvSpPr>
            <p:cNvPr id="504865" name="Text Box 33"/>
            <p:cNvSpPr txBox="1">
              <a:spLocks noChangeArrowheads="1"/>
            </p:cNvSpPr>
            <p:nvPr/>
          </p:nvSpPr>
          <p:spPr bwMode="auto">
            <a:xfrm>
              <a:off x="1584" y="24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504866" name="Text Box 34"/>
            <p:cNvSpPr txBox="1">
              <a:spLocks noChangeArrowheads="1"/>
            </p:cNvSpPr>
            <p:nvPr/>
          </p:nvSpPr>
          <p:spPr bwMode="auto">
            <a:xfrm>
              <a:off x="3456" y="16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grpSp>
      <p:cxnSp>
        <p:nvCxnSpPr>
          <p:cNvPr id="504867" name="AutoShape 35"/>
          <p:cNvCxnSpPr>
            <a:cxnSpLocks noChangeShapeType="1"/>
            <a:stCxn id="504850" idx="0"/>
            <a:endCxn id="504849" idx="5"/>
          </p:cNvCxnSpPr>
          <p:nvPr/>
        </p:nvCxnSpPr>
        <p:spPr bwMode="auto">
          <a:xfrm flipH="1" flipV="1">
            <a:off x="3371850" y="3263900"/>
            <a:ext cx="784225" cy="1069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3249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4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4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5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本书的目标语言的指令集</a:t>
            </a:r>
            <a:endParaRPr lang="en-US" altLang="zh-CN" dirty="0"/>
          </a:p>
        </p:txBody>
      </p:sp>
      <p:sp>
        <p:nvSpPr>
          <p:cNvPr id="9219" name="内容占位符 2"/>
          <p:cNvSpPr>
            <a:spLocks noGrp="1"/>
          </p:cNvSpPr>
          <p:nvPr>
            <p:ph idx="1"/>
          </p:nvPr>
        </p:nvSpPr>
        <p:spPr>
          <a:xfrm>
            <a:off x="628650" y="1825624"/>
            <a:ext cx="7886700" cy="4926867"/>
          </a:xfrm>
        </p:spPr>
        <p:txBody>
          <a:bodyPr>
            <a:normAutofit/>
          </a:bodyPr>
          <a:lstStyle/>
          <a:p>
            <a:r>
              <a:rPr lang="zh-CN" altLang="en-US" dirty="0" smtClean="0"/>
              <a:t>加载：</a:t>
            </a:r>
            <a:r>
              <a:rPr lang="en-US" altLang="zh-CN" dirty="0" smtClean="0"/>
              <a:t>LD </a:t>
            </a:r>
            <a:r>
              <a:rPr lang="en-US" altLang="zh-CN" dirty="0" err="1" smtClean="0"/>
              <a:t>dst</a:t>
            </a:r>
            <a:r>
              <a:rPr lang="en-US" altLang="zh-CN" dirty="0" smtClean="0"/>
              <a:t>, </a:t>
            </a:r>
            <a:r>
              <a:rPr lang="en-US" altLang="zh-CN" dirty="0" err="1" smtClean="0"/>
              <a:t>src</a:t>
            </a:r>
            <a:endParaRPr lang="en-US" altLang="zh-CN" dirty="0" smtClean="0"/>
          </a:p>
          <a:p>
            <a:pPr lvl="1"/>
            <a:r>
              <a:rPr lang="en-US" altLang="zh-CN" dirty="0" err="1" smtClean="0"/>
              <a:t>dst</a:t>
            </a:r>
            <a:r>
              <a:rPr lang="zh-CN" altLang="en-US" dirty="0" smtClean="0"/>
              <a:t>为寄存器</a:t>
            </a:r>
            <a:endParaRPr lang="en-US" altLang="zh-CN" dirty="0" smtClean="0"/>
          </a:p>
          <a:p>
            <a:pPr lvl="1"/>
            <a:r>
              <a:rPr lang="en-US" altLang="zh-CN" dirty="0" smtClean="0"/>
              <a:t>LD r, x	LD r0, r1	LD r, #100</a:t>
            </a:r>
          </a:p>
          <a:p>
            <a:r>
              <a:rPr lang="zh-CN" altLang="en-US" dirty="0" smtClean="0"/>
              <a:t>保存：</a:t>
            </a:r>
            <a:r>
              <a:rPr lang="en-US" altLang="zh-CN" dirty="0" smtClean="0"/>
              <a:t>ST </a:t>
            </a:r>
            <a:r>
              <a:rPr lang="en-US" altLang="zh-CN" dirty="0" err="1" smtClean="0"/>
              <a:t>dst</a:t>
            </a:r>
            <a:r>
              <a:rPr lang="en-US" altLang="zh-CN" dirty="0" smtClean="0"/>
              <a:t>, </a:t>
            </a:r>
            <a:r>
              <a:rPr lang="en-US" altLang="zh-CN" dirty="0" err="1" smtClean="0"/>
              <a:t>src</a:t>
            </a:r>
            <a:endParaRPr lang="en-US" altLang="zh-CN" dirty="0" smtClean="0"/>
          </a:p>
          <a:p>
            <a:pPr lvl="1"/>
            <a:r>
              <a:rPr lang="en-US" altLang="zh-CN" dirty="0" smtClean="0"/>
              <a:t>ST x, r	ST x, #100</a:t>
            </a:r>
          </a:p>
          <a:p>
            <a:r>
              <a:rPr lang="zh-CN" altLang="en-US" dirty="0" smtClean="0"/>
              <a:t>运算：</a:t>
            </a:r>
            <a:r>
              <a:rPr lang="en-US" altLang="zh-CN" dirty="0" smtClean="0"/>
              <a:t>OP </a:t>
            </a:r>
            <a:r>
              <a:rPr lang="en-US" altLang="zh-CN" dirty="0" err="1" smtClean="0"/>
              <a:t>dst</a:t>
            </a:r>
            <a:r>
              <a:rPr lang="en-US" altLang="zh-CN" dirty="0" smtClean="0"/>
              <a:t>, src</a:t>
            </a:r>
            <a:r>
              <a:rPr lang="en-US" altLang="zh-CN" baseline="-25000" dirty="0" smtClean="0"/>
              <a:t>1</a:t>
            </a:r>
            <a:r>
              <a:rPr lang="en-US" altLang="zh-CN" dirty="0" smtClean="0"/>
              <a:t>, src</a:t>
            </a:r>
            <a:r>
              <a:rPr lang="en-US" altLang="zh-CN" baseline="-25000" dirty="0" smtClean="0"/>
              <a:t>2</a:t>
            </a:r>
          </a:p>
          <a:p>
            <a:pPr lvl="1"/>
            <a:r>
              <a:rPr lang="en-US" altLang="zh-CN" dirty="0" smtClean="0"/>
              <a:t>SUB r1, r2, r3</a:t>
            </a:r>
          </a:p>
          <a:p>
            <a:r>
              <a:rPr lang="zh-CN" altLang="en-US" dirty="0" smtClean="0"/>
              <a:t>无条件跳转：</a:t>
            </a:r>
            <a:r>
              <a:rPr lang="en-US" altLang="zh-CN" dirty="0" smtClean="0"/>
              <a:t>BR L</a:t>
            </a:r>
          </a:p>
          <a:p>
            <a:r>
              <a:rPr lang="zh-CN" altLang="en-US" dirty="0" smtClean="0"/>
              <a:t>条件跳转：</a:t>
            </a:r>
            <a:r>
              <a:rPr lang="en-US" altLang="zh-CN" dirty="0" err="1" smtClean="0"/>
              <a:t>Bcond</a:t>
            </a:r>
            <a:r>
              <a:rPr lang="en-US" altLang="zh-CN" dirty="0" smtClean="0"/>
              <a:t> r, L</a:t>
            </a:r>
          </a:p>
          <a:p>
            <a:pPr lvl="1"/>
            <a:r>
              <a:rPr lang="zh-CN" altLang="en-US" dirty="0" smtClean="0"/>
              <a:t>当</a:t>
            </a:r>
            <a:r>
              <a:rPr lang="en-US" altLang="zh-CN" dirty="0" smtClean="0"/>
              <a:t>r</a:t>
            </a:r>
            <a:r>
              <a:rPr lang="zh-CN" altLang="en-US" dirty="0" smtClean="0"/>
              <a:t>里的值小于</a:t>
            </a:r>
            <a:r>
              <a:rPr lang="en-US" altLang="zh-CN" dirty="0" smtClean="0"/>
              <a:t>0</a:t>
            </a:r>
            <a:r>
              <a:rPr lang="zh-CN" altLang="en-US" dirty="0" smtClean="0"/>
              <a:t>时跳转</a:t>
            </a:r>
            <a:r>
              <a:rPr lang="en-US" altLang="zh-CN" dirty="0" smtClean="0"/>
              <a:t>L</a:t>
            </a:r>
            <a:r>
              <a:rPr lang="zh-CN" altLang="en-US" dirty="0" smtClean="0"/>
              <a:t>：</a:t>
            </a:r>
            <a:r>
              <a:rPr lang="en-US" altLang="zh-CN" dirty="0" smtClean="0"/>
              <a:t>BLTZ r, L</a:t>
            </a:r>
            <a:endParaRPr lang="zh-CN" altLang="en-US" dirty="0" smtClean="0"/>
          </a:p>
          <a:p>
            <a:pPr lvl="1"/>
            <a:endParaRPr lang="en-US" altLang="zh-CN" dirty="0" smtClean="0"/>
          </a:p>
        </p:txBody>
      </p:sp>
    </p:spTree>
    <p:extLst>
      <p:ext uri="{BB962C8B-B14F-4D97-AF65-F5344CB8AC3E}">
        <p14:creationId xmlns:p14="http://schemas.microsoft.com/office/powerpoint/2010/main" val="73926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dissolve">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dissolve">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dissolve">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dissolve">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dissolve">
                                      <p:cBhvr>
                                        <p:cTn id="47" dur="500"/>
                                        <p:tgtEl>
                                          <p:spTgt spid="92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219">
                                            <p:txEl>
                                              <p:pRg st="9" end="9"/>
                                            </p:txEl>
                                          </p:spTgt>
                                        </p:tgtEl>
                                        <p:attrNameLst>
                                          <p:attrName>style.visibility</p:attrName>
                                        </p:attrNameLst>
                                      </p:cBhvr>
                                      <p:to>
                                        <p:strVal val="visible"/>
                                      </p:to>
                                    </p:set>
                                    <p:animEffect transition="in" filter="dissolve">
                                      <p:cBhvr>
                                        <p:cTn id="52" dur="500"/>
                                        <p:tgtEl>
                                          <p:spTgt spid="9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5860" name="Group 4"/>
          <p:cNvGrpSpPr>
            <a:grpSpLocks/>
          </p:cNvGrpSpPr>
          <p:nvPr/>
        </p:nvGrpSpPr>
        <p:grpSpPr bwMode="auto">
          <a:xfrm>
            <a:off x="4610100" y="2317630"/>
            <a:ext cx="4459288" cy="3924299"/>
            <a:chOff x="1499" y="1392"/>
            <a:chExt cx="2809" cy="2472"/>
          </a:xfrm>
        </p:grpSpPr>
        <p:sp>
          <p:nvSpPr>
            <p:cNvPr id="505861" name="Text Box 5"/>
            <p:cNvSpPr txBox="1">
              <a:spLocks noChangeArrowheads="1"/>
            </p:cNvSpPr>
            <p:nvPr/>
          </p:nvSpPr>
          <p:spPr bwMode="auto">
            <a:xfrm>
              <a:off x="2208" y="1392"/>
              <a:ext cx="1008" cy="64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2</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4</a:t>
              </a:r>
              <a:endParaRPr lang="en-US" altLang="zh-CN" sz="2000" smtClean="0">
                <a:solidFill>
                  <a:srgbClr val="3333CC"/>
                </a:solidFill>
                <a:ea typeface="宋体" panose="02010600030101010101" pitchFamily="2" charset="-122"/>
              </a:endParaRPr>
            </a:p>
            <a:p>
              <a:pPr eaLnBrk="0" fontAlgn="base" hangingPunct="0">
                <a:lnSpc>
                  <a:spcPct val="50000"/>
                </a:lnSpc>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2</a:t>
              </a:r>
              <a:endParaRPr lang="en-US" altLang="zh-CN" sz="2000" smtClean="0">
                <a:solidFill>
                  <a:srgbClr val="3333CC"/>
                </a:solidFill>
                <a:ea typeface="宋体" panose="02010600030101010101" pitchFamily="2" charset="-122"/>
              </a:endParaRPr>
            </a:p>
            <a:p>
              <a:pPr eaLnBrk="0" fontAlgn="base" hangingPunct="0">
                <a:lnSpc>
                  <a:spcPct val="60000"/>
                </a:lnSpc>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2</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1</a:t>
              </a:r>
              <a:endParaRPr lang="en-US" altLang="zh-CN" sz="2000" smtClean="0">
                <a:solidFill>
                  <a:srgbClr val="3333CC"/>
                </a:solidFill>
                <a:ea typeface="宋体" panose="02010600030101010101" pitchFamily="2" charset="-122"/>
              </a:endParaRPr>
            </a:p>
          </p:txBody>
        </p:sp>
        <p:sp>
          <p:nvSpPr>
            <p:cNvPr id="505862" name="Text Box 6"/>
            <p:cNvSpPr txBox="1">
              <a:spLocks noChangeArrowheads="1"/>
            </p:cNvSpPr>
            <p:nvPr/>
          </p:nvSpPr>
          <p:spPr bwMode="auto">
            <a:xfrm>
              <a:off x="1499" y="2544"/>
              <a:ext cx="901"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1</a:t>
              </a:r>
              <a:r>
                <a:rPr lang="en-US" altLang="zh-CN" sz="2000" smtClean="0">
                  <a:solidFill>
                    <a:srgbClr val="3333CC"/>
                  </a:solidFill>
                  <a:ea typeface="宋体" panose="02010600030101010101" pitchFamily="2" charset="-122"/>
                </a:rPr>
                <a:t> := 2 * r</a:t>
              </a:r>
              <a:r>
                <a:rPr lang="en-US" altLang="zh-CN" sz="2000" baseline="-25000" smtClean="0">
                  <a:solidFill>
                    <a:srgbClr val="3333CC"/>
                  </a:solidFill>
                  <a:ea typeface="宋体" panose="02010600030101010101" pitchFamily="2" charset="-122"/>
                </a:rPr>
                <a:t>2</a:t>
              </a:r>
              <a:endParaRPr lang="en-US" altLang="zh-CN" sz="2000" smtClean="0">
                <a:solidFill>
                  <a:srgbClr val="3333CC"/>
                </a:solidFill>
                <a:ea typeface="宋体" panose="02010600030101010101" pitchFamily="2" charset="-122"/>
              </a:endParaRPr>
            </a:p>
          </p:txBody>
        </p:sp>
        <p:sp>
          <p:nvSpPr>
            <p:cNvPr id="505863" name="Text Box 7"/>
            <p:cNvSpPr txBox="1">
              <a:spLocks noChangeArrowheads="1"/>
            </p:cNvSpPr>
            <p:nvPr/>
          </p:nvSpPr>
          <p:spPr bwMode="auto">
            <a:xfrm>
              <a:off x="3216" y="2400"/>
              <a:ext cx="960" cy="48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2</a:t>
              </a:r>
              <a:endParaRPr lang="en-US" altLang="zh-CN" sz="2000" smtClean="0">
                <a:solidFill>
                  <a:srgbClr val="3333CC"/>
                </a:solidFill>
                <a:ea typeface="宋体" panose="02010600030101010101" pitchFamily="2" charset="-122"/>
              </a:endParaRPr>
            </a:p>
            <a:p>
              <a:pPr eaLnBrk="0" fontAlgn="base" hangingPunct="0">
                <a:lnSpc>
                  <a:spcPct val="70000"/>
                </a:lnSpc>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2</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2</a:t>
              </a:r>
              <a:r>
                <a:rPr lang="en-US" altLang="zh-CN" sz="2000" smtClean="0">
                  <a:solidFill>
                    <a:srgbClr val="3333CC"/>
                  </a:solidFill>
                  <a:ea typeface="宋体" panose="02010600030101010101" pitchFamily="2" charset="-122"/>
                </a:rPr>
                <a:t> - 1</a:t>
              </a:r>
            </a:p>
          </p:txBody>
        </p:sp>
        <p:sp>
          <p:nvSpPr>
            <p:cNvPr id="505864" name="Text Box 8"/>
            <p:cNvSpPr txBox="1">
              <a:spLocks noChangeArrowheads="1"/>
            </p:cNvSpPr>
            <p:nvPr/>
          </p:nvSpPr>
          <p:spPr bwMode="auto">
            <a:xfrm>
              <a:off x="2208" y="3312"/>
              <a:ext cx="1008"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3333CC"/>
                  </a:solidFill>
                  <a:ea typeface="宋体" panose="02010600030101010101" pitchFamily="2" charset="-122"/>
                </a:rPr>
                <a:t>r</a:t>
              </a:r>
              <a:r>
                <a:rPr lang="en-US" altLang="zh-CN" sz="2000" baseline="-25000" smtClean="0">
                  <a:solidFill>
                    <a:srgbClr val="3333CC"/>
                  </a:solidFill>
                  <a:ea typeface="宋体" panose="02010600030101010101" pitchFamily="2" charset="-122"/>
                </a:rPr>
                <a:t>3</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1</a:t>
              </a:r>
              <a:r>
                <a:rPr lang="en-US" altLang="zh-CN" sz="2000" smtClean="0">
                  <a:solidFill>
                    <a:srgbClr val="3333CC"/>
                  </a:solidFill>
                  <a:ea typeface="宋体" panose="02010600030101010101" pitchFamily="2" charset="-122"/>
                </a:rPr>
                <a:t> + r</a:t>
              </a:r>
              <a:r>
                <a:rPr lang="en-US" altLang="zh-CN" sz="2000" baseline="-25000" smtClean="0">
                  <a:solidFill>
                    <a:srgbClr val="3333CC"/>
                  </a:solidFill>
                  <a:ea typeface="宋体" panose="02010600030101010101" pitchFamily="2" charset="-122"/>
                </a:rPr>
                <a:t>4</a:t>
              </a:r>
              <a:endParaRPr lang="en-US" altLang="zh-CN" sz="2000" smtClean="0">
                <a:solidFill>
                  <a:srgbClr val="3333CC"/>
                </a:solidFill>
                <a:ea typeface="宋体" panose="02010600030101010101" pitchFamily="2" charset="-122"/>
              </a:endParaRPr>
            </a:p>
          </p:txBody>
        </p:sp>
        <p:cxnSp>
          <p:nvCxnSpPr>
            <p:cNvPr id="505865" name="AutoShape 9"/>
            <p:cNvCxnSpPr>
              <a:cxnSpLocks noChangeShapeType="1"/>
              <a:stCxn id="505861" idx="2"/>
              <a:endCxn id="505862" idx="0"/>
            </p:cNvCxnSpPr>
            <p:nvPr/>
          </p:nvCxnSpPr>
          <p:spPr bwMode="auto">
            <a:xfrm flipH="1">
              <a:off x="1950" y="2032"/>
              <a:ext cx="762"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66" name="AutoShape 10"/>
            <p:cNvCxnSpPr>
              <a:cxnSpLocks noChangeShapeType="1"/>
              <a:stCxn id="505861" idx="2"/>
              <a:endCxn id="505863" idx="0"/>
            </p:cNvCxnSpPr>
            <p:nvPr/>
          </p:nvCxnSpPr>
          <p:spPr bwMode="auto">
            <a:xfrm>
              <a:off x="2712" y="2032"/>
              <a:ext cx="984" cy="368"/>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67" name="AutoShape 11"/>
            <p:cNvCxnSpPr>
              <a:cxnSpLocks noChangeShapeType="1"/>
              <a:stCxn id="505862" idx="2"/>
              <a:endCxn id="505864" idx="0"/>
            </p:cNvCxnSpPr>
            <p:nvPr/>
          </p:nvCxnSpPr>
          <p:spPr bwMode="auto">
            <a:xfrm>
              <a:off x="1950" y="2800"/>
              <a:ext cx="762"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868" name="AutoShape 12"/>
            <p:cNvCxnSpPr>
              <a:cxnSpLocks noChangeShapeType="1"/>
              <a:stCxn id="505863" idx="2"/>
              <a:endCxn id="505864" idx="0"/>
            </p:cNvCxnSpPr>
            <p:nvPr/>
          </p:nvCxnSpPr>
          <p:spPr bwMode="auto">
            <a:xfrm flipH="1">
              <a:off x="2712" y="2886"/>
              <a:ext cx="984" cy="42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5870" name="Freeform 14"/>
            <p:cNvSpPr>
              <a:spLocks/>
            </p:cNvSpPr>
            <p:nvPr/>
          </p:nvSpPr>
          <p:spPr bwMode="auto">
            <a:xfrm>
              <a:off x="2922" y="1623"/>
              <a:ext cx="1386" cy="2241"/>
            </a:xfrm>
            <a:custGeom>
              <a:avLst/>
              <a:gdLst>
                <a:gd name="T0" fmla="*/ 0 w 2607"/>
                <a:gd name="T1" fmla="*/ 1968 h 2241"/>
                <a:gd name="T2" fmla="*/ 1160 w 2607"/>
                <a:gd name="T3" fmla="*/ 2224 h 2241"/>
                <a:gd name="T4" fmla="*/ 2304 w 2607"/>
                <a:gd name="T5" fmla="*/ 1864 h 2241"/>
                <a:gd name="T6" fmla="*/ 2496 w 2607"/>
                <a:gd name="T7" fmla="*/ 696 h 2241"/>
                <a:gd name="T8" fmla="*/ 1640 w 2607"/>
                <a:gd name="T9" fmla="*/ 128 h 2241"/>
                <a:gd name="T10" fmla="*/ 504 w 2607"/>
                <a:gd name="T11" fmla="*/ 0 h 2241"/>
              </a:gdLst>
              <a:ahLst/>
              <a:cxnLst>
                <a:cxn ang="0">
                  <a:pos x="T0" y="T1"/>
                </a:cxn>
                <a:cxn ang="0">
                  <a:pos x="T2" y="T3"/>
                </a:cxn>
                <a:cxn ang="0">
                  <a:pos x="T4" y="T5"/>
                </a:cxn>
                <a:cxn ang="0">
                  <a:pos x="T6" y="T7"/>
                </a:cxn>
                <a:cxn ang="0">
                  <a:pos x="T8" y="T9"/>
                </a:cxn>
                <a:cxn ang="0">
                  <a:pos x="T10" y="T11"/>
                </a:cxn>
              </a:cxnLst>
              <a:rect l="0" t="0" r="r" b="b"/>
              <a:pathLst>
                <a:path w="2607" h="2241">
                  <a:moveTo>
                    <a:pt x="0" y="1968"/>
                  </a:moveTo>
                  <a:cubicBezTo>
                    <a:pt x="193" y="2011"/>
                    <a:pt x="776" y="2241"/>
                    <a:pt x="1160" y="2224"/>
                  </a:cubicBezTo>
                  <a:cubicBezTo>
                    <a:pt x="1544" y="2207"/>
                    <a:pt x="2081" y="2119"/>
                    <a:pt x="2304" y="1864"/>
                  </a:cubicBezTo>
                  <a:cubicBezTo>
                    <a:pt x="2527" y="1609"/>
                    <a:pt x="2607" y="985"/>
                    <a:pt x="2496" y="696"/>
                  </a:cubicBezTo>
                  <a:cubicBezTo>
                    <a:pt x="2385" y="407"/>
                    <a:pt x="1972" y="244"/>
                    <a:pt x="1640" y="128"/>
                  </a:cubicBezTo>
                  <a:cubicBezTo>
                    <a:pt x="1308" y="12"/>
                    <a:pt x="741" y="27"/>
                    <a:pt x="504"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5871" name="Line 15"/>
            <p:cNvSpPr>
              <a:spLocks noChangeShapeType="1"/>
            </p:cNvSpPr>
            <p:nvPr/>
          </p:nvSpPr>
          <p:spPr bwMode="auto">
            <a:xfrm flipH="1">
              <a:off x="2112" y="3600"/>
              <a:ext cx="576" cy="19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grpSp>
      <p:grpSp>
        <p:nvGrpSpPr>
          <p:cNvPr id="16" name="Group 28"/>
          <p:cNvGrpSpPr>
            <a:grpSpLocks/>
          </p:cNvGrpSpPr>
          <p:nvPr/>
        </p:nvGrpSpPr>
        <p:grpSpPr bwMode="auto">
          <a:xfrm>
            <a:off x="247651" y="103861"/>
            <a:ext cx="4256087" cy="3911600"/>
            <a:chOff x="1513" y="1392"/>
            <a:chExt cx="2681" cy="2464"/>
          </a:xfrm>
        </p:grpSpPr>
        <p:sp>
          <p:nvSpPr>
            <p:cNvPr id="17" name="Text Box 29"/>
            <p:cNvSpPr txBox="1">
              <a:spLocks noChangeArrowheads="1"/>
            </p:cNvSpPr>
            <p:nvPr/>
          </p:nvSpPr>
          <p:spPr bwMode="auto">
            <a:xfrm>
              <a:off x="2208" y="1392"/>
              <a:ext cx="1008" cy="64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pPr>
              <a:r>
                <a:rPr lang="en-US" altLang="zh-CN" sz="2000" smtClean="0">
                  <a:solidFill>
                    <a:srgbClr val="0000FF"/>
                  </a:solidFill>
                  <a:ea typeface="宋体" panose="02010600030101010101" pitchFamily="2" charset="-122"/>
                </a:rPr>
                <a:t>a := b + c</a:t>
              </a:r>
            </a:p>
            <a:p>
              <a:pPr eaLnBrk="0" fontAlgn="base" hangingPunct="0">
                <a:lnSpc>
                  <a:spcPct val="50000"/>
                </a:lnSpc>
                <a:spcBef>
                  <a:spcPct val="50000"/>
                </a:spcBef>
                <a:spcAft>
                  <a:spcPct val="0"/>
                </a:spcAft>
              </a:pPr>
              <a:r>
                <a:rPr lang="en-US" altLang="zh-CN" sz="2000" smtClean="0">
                  <a:solidFill>
                    <a:srgbClr val="0000FF"/>
                  </a:solidFill>
                  <a:ea typeface="宋体" panose="02010600030101010101" pitchFamily="2" charset="-122"/>
                </a:rPr>
                <a:t>d := -a</a:t>
              </a:r>
            </a:p>
            <a:p>
              <a:pPr eaLnBrk="0" fontAlgn="base" hangingPunct="0">
                <a:lnSpc>
                  <a:spcPct val="60000"/>
                </a:lnSpc>
                <a:spcBef>
                  <a:spcPct val="50000"/>
                </a:spcBef>
                <a:spcAft>
                  <a:spcPct val="0"/>
                </a:spcAft>
              </a:pPr>
              <a:r>
                <a:rPr lang="en-US" altLang="zh-CN" sz="2000" smtClean="0">
                  <a:solidFill>
                    <a:srgbClr val="0000FF"/>
                  </a:solidFill>
                  <a:ea typeface="宋体" panose="02010600030101010101" pitchFamily="2" charset="-122"/>
                </a:rPr>
                <a:t>e := d + f</a:t>
              </a:r>
            </a:p>
          </p:txBody>
        </p:sp>
        <p:sp>
          <p:nvSpPr>
            <p:cNvPr id="18" name="Text Box 30"/>
            <p:cNvSpPr txBox="1">
              <a:spLocks noChangeArrowheads="1"/>
            </p:cNvSpPr>
            <p:nvPr/>
          </p:nvSpPr>
          <p:spPr bwMode="auto">
            <a:xfrm>
              <a:off x="1513" y="2544"/>
              <a:ext cx="887"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en-US" altLang="zh-CN" sz="2000" smtClean="0">
                  <a:solidFill>
                    <a:srgbClr val="0000FF"/>
                  </a:solidFill>
                  <a:ea typeface="宋体" panose="02010600030101010101" pitchFamily="2" charset="-122"/>
                </a:rPr>
                <a:t>f := 2 * e</a:t>
              </a:r>
            </a:p>
          </p:txBody>
        </p:sp>
        <p:sp>
          <p:nvSpPr>
            <p:cNvPr id="19" name="Text Box 31"/>
            <p:cNvSpPr txBox="1">
              <a:spLocks noChangeArrowheads="1"/>
            </p:cNvSpPr>
            <p:nvPr/>
          </p:nvSpPr>
          <p:spPr bwMode="auto">
            <a:xfrm>
              <a:off x="3216" y="2400"/>
              <a:ext cx="829" cy="48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en-US" altLang="zh-CN" sz="2000" smtClean="0">
                  <a:solidFill>
                    <a:srgbClr val="0000FF"/>
                  </a:solidFill>
                  <a:ea typeface="宋体" panose="02010600030101010101" pitchFamily="2" charset="-122"/>
                </a:rPr>
                <a:t>b := d + e</a:t>
              </a:r>
            </a:p>
            <a:p>
              <a:pPr eaLnBrk="0" fontAlgn="base" hangingPunct="0">
                <a:lnSpc>
                  <a:spcPct val="70000"/>
                </a:lnSpc>
                <a:spcBef>
                  <a:spcPct val="50000"/>
                </a:spcBef>
                <a:spcAft>
                  <a:spcPct val="0"/>
                </a:spcAft>
              </a:pPr>
              <a:r>
                <a:rPr lang="en-US" altLang="zh-CN" sz="2000" smtClean="0">
                  <a:solidFill>
                    <a:srgbClr val="0000FF"/>
                  </a:solidFill>
                  <a:ea typeface="宋体" panose="02010600030101010101" pitchFamily="2" charset="-122"/>
                </a:rPr>
                <a:t>e := e - 1</a:t>
              </a:r>
            </a:p>
          </p:txBody>
        </p:sp>
        <p:sp>
          <p:nvSpPr>
            <p:cNvPr id="20" name="Text Box 32"/>
            <p:cNvSpPr txBox="1">
              <a:spLocks noChangeArrowheads="1"/>
            </p:cNvSpPr>
            <p:nvPr/>
          </p:nvSpPr>
          <p:spPr bwMode="auto">
            <a:xfrm>
              <a:off x="2208" y="3312"/>
              <a:ext cx="1008" cy="25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0000FF"/>
                  </a:solidFill>
                  <a:ea typeface="宋体" panose="02010600030101010101" pitchFamily="2" charset="-122"/>
                </a:rPr>
                <a:t>b := f + c</a:t>
              </a:r>
            </a:p>
          </p:txBody>
        </p:sp>
        <p:cxnSp>
          <p:nvCxnSpPr>
            <p:cNvPr id="21" name="AutoShape 33"/>
            <p:cNvCxnSpPr>
              <a:cxnSpLocks noChangeShapeType="1"/>
              <a:stCxn id="17" idx="2"/>
              <a:endCxn id="18" idx="0"/>
            </p:cNvCxnSpPr>
            <p:nvPr/>
          </p:nvCxnSpPr>
          <p:spPr bwMode="auto">
            <a:xfrm flipH="1">
              <a:off x="1957" y="2032"/>
              <a:ext cx="755"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4"/>
            <p:cNvCxnSpPr>
              <a:cxnSpLocks noChangeShapeType="1"/>
              <a:stCxn id="17" idx="2"/>
              <a:endCxn id="19" idx="0"/>
            </p:cNvCxnSpPr>
            <p:nvPr/>
          </p:nvCxnSpPr>
          <p:spPr bwMode="auto">
            <a:xfrm>
              <a:off x="2712" y="2032"/>
              <a:ext cx="919" cy="368"/>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5"/>
            <p:cNvCxnSpPr>
              <a:cxnSpLocks noChangeShapeType="1"/>
              <a:stCxn id="18" idx="2"/>
              <a:endCxn id="20" idx="0"/>
            </p:cNvCxnSpPr>
            <p:nvPr/>
          </p:nvCxnSpPr>
          <p:spPr bwMode="auto">
            <a:xfrm>
              <a:off x="1957" y="2800"/>
              <a:ext cx="755" cy="51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6"/>
            <p:cNvCxnSpPr>
              <a:cxnSpLocks noChangeShapeType="1"/>
              <a:stCxn id="19" idx="2"/>
              <a:endCxn id="20" idx="0"/>
            </p:cNvCxnSpPr>
            <p:nvPr/>
          </p:nvCxnSpPr>
          <p:spPr bwMode="auto">
            <a:xfrm flipH="1">
              <a:off x="2712" y="2886"/>
              <a:ext cx="919" cy="42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Freeform 38"/>
            <p:cNvSpPr>
              <a:spLocks/>
            </p:cNvSpPr>
            <p:nvPr/>
          </p:nvSpPr>
          <p:spPr bwMode="auto">
            <a:xfrm>
              <a:off x="2952" y="1615"/>
              <a:ext cx="1242" cy="2241"/>
            </a:xfrm>
            <a:custGeom>
              <a:avLst/>
              <a:gdLst>
                <a:gd name="T0" fmla="*/ 0 w 2607"/>
                <a:gd name="T1" fmla="*/ 1968 h 2241"/>
                <a:gd name="T2" fmla="*/ 1160 w 2607"/>
                <a:gd name="T3" fmla="*/ 2224 h 2241"/>
                <a:gd name="T4" fmla="*/ 2304 w 2607"/>
                <a:gd name="T5" fmla="*/ 1864 h 2241"/>
                <a:gd name="T6" fmla="*/ 2496 w 2607"/>
                <a:gd name="T7" fmla="*/ 696 h 2241"/>
                <a:gd name="T8" fmla="*/ 1640 w 2607"/>
                <a:gd name="T9" fmla="*/ 128 h 2241"/>
                <a:gd name="T10" fmla="*/ 504 w 2607"/>
                <a:gd name="T11" fmla="*/ 0 h 2241"/>
              </a:gdLst>
              <a:ahLst/>
              <a:cxnLst>
                <a:cxn ang="0">
                  <a:pos x="T0" y="T1"/>
                </a:cxn>
                <a:cxn ang="0">
                  <a:pos x="T2" y="T3"/>
                </a:cxn>
                <a:cxn ang="0">
                  <a:pos x="T4" y="T5"/>
                </a:cxn>
                <a:cxn ang="0">
                  <a:pos x="T6" y="T7"/>
                </a:cxn>
                <a:cxn ang="0">
                  <a:pos x="T8" y="T9"/>
                </a:cxn>
                <a:cxn ang="0">
                  <a:pos x="T10" y="T11"/>
                </a:cxn>
              </a:cxnLst>
              <a:rect l="0" t="0" r="r" b="b"/>
              <a:pathLst>
                <a:path w="2607" h="2241">
                  <a:moveTo>
                    <a:pt x="0" y="1968"/>
                  </a:moveTo>
                  <a:cubicBezTo>
                    <a:pt x="193" y="2011"/>
                    <a:pt x="776" y="2241"/>
                    <a:pt x="1160" y="2224"/>
                  </a:cubicBezTo>
                  <a:cubicBezTo>
                    <a:pt x="1544" y="2207"/>
                    <a:pt x="2081" y="2119"/>
                    <a:pt x="2304" y="1864"/>
                  </a:cubicBezTo>
                  <a:cubicBezTo>
                    <a:pt x="2527" y="1609"/>
                    <a:pt x="2607" y="985"/>
                    <a:pt x="2496" y="696"/>
                  </a:cubicBezTo>
                  <a:cubicBezTo>
                    <a:pt x="2385" y="407"/>
                    <a:pt x="1972" y="244"/>
                    <a:pt x="1640" y="128"/>
                  </a:cubicBezTo>
                  <a:cubicBezTo>
                    <a:pt x="1308" y="12"/>
                    <a:pt x="741" y="27"/>
                    <a:pt x="504"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26" name="Line 39"/>
            <p:cNvSpPr>
              <a:spLocks noChangeShapeType="1"/>
            </p:cNvSpPr>
            <p:nvPr/>
          </p:nvSpPr>
          <p:spPr bwMode="auto">
            <a:xfrm flipH="1">
              <a:off x="2112" y="3600"/>
              <a:ext cx="576" cy="19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grpSp>
      <p:grpSp>
        <p:nvGrpSpPr>
          <p:cNvPr id="10" name="组合 9"/>
          <p:cNvGrpSpPr/>
          <p:nvPr/>
        </p:nvGrpSpPr>
        <p:grpSpPr>
          <a:xfrm>
            <a:off x="420688" y="4013996"/>
            <a:ext cx="3581400" cy="2743200"/>
            <a:chOff x="5078413" y="531692"/>
            <a:chExt cx="3581400" cy="2743200"/>
          </a:xfrm>
        </p:grpSpPr>
        <p:grpSp>
          <p:nvGrpSpPr>
            <p:cNvPr id="35" name="Group 4"/>
            <p:cNvGrpSpPr>
              <a:grpSpLocks/>
            </p:cNvGrpSpPr>
            <p:nvPr/>
          </p:nvGrpSpPr>
          <p:grpSpPr bwMode="auto">
            <a:xfrm>
              <a:off x="5424488" y="531692"/>
              <a:ext cx="2701925" cy="2743200"/>
              <a:chOff x="1802" y="1392"/>
              <a:chExt cx="1702" cy="1728"/>
            </a:xfrm>
          </p:grpSpPr>
          <p:sp>
            <p:nvSpPr>
              <p:cNvPr id="36" name="Text Box 5"/>
              <p:cNvSpPr txBox="1">
                <a:spLocks noChangeArrowheads="1"/>
              </p:cNvSpPr>
              <p:nvPr/>
            </p:nvSpPr>
            <p:spPr bwMode="auto">
              <a:xfrm>
                <a:off x="2426" y="139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a</a:t>
                </a:r>
              </a:p>
            </p:txBody>
          </p:sp>
          <p:sp>
            <p:nvSpPr>
              <p:cNvPr id="37" name="Text Box 6"/>
              <p:cNvSpPr txBox="1">
                <a:spLocks noChangeArrowheads="1"/>
              </p:cNvSpPr>
              <p:nvPr/>
            </p:nvSpPr>
            <p:spPr bwMode="auto">
              <a:xfrm>
                <a:off x="1802" y="1824"/>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38" name="Text Box 7"/>
              <p:cNvSpPr txBox="1">
                <a:spLocks noChangeArrowheads="1"/>
              </p:cNvSpPr>
              <p:nvPr/>
            </p:nvSpPr>
            <p:spPr bwMode="auto">
              <a:xfrm>
                <a:off x="1802" y="244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39" name="Text Box 8"/>
              <p:cNvSpPr txBox="1">
                <a:spLocks noChangeArrowheads="1"/>
              </p:cNvSpPr>
              <p:nvPr/>
            </p:nvSpPr>
            <p:spPr bwMode="auto">
              <a:xfrm>
                <a:off x="2522" y="2832"/>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d</a:t>
                </a:r>
              </a:p>
            </p:txBody>
          </p:sp>
          <p:sp>
            <p:nvSpPr>
              <p:cNvPr id="40" name="Text Box 9"/>
              <p:cNvSpPr txBox="1">
                <a:spLocks noChangeArrowheads="1"/>
              </p:cNvSpPr>
              <p:nvPr/>
            </p:nvSpPr>
            <p:spPr bwMode="auto">
              <a:xfrm>
                <a:off x="3290" y="235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sp>
            <p:nvSpPr>
              <p:cNvPr id="41" name="Text Box 10"/>
              <p:cNvSpPr txBox="1">
                <a:spLocks noChangeArrowheads="1"/>
              </p:cNvSpPr>
              <p:nvPr/>
            </p:nvSpPr>
            <p:spPr bwMode="auto">
              <a:xfrm>
                <a:off x="3178" y="168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42" name="AutoShape 11"/>
              <p:cNvCxnSpPr>
                <a:cxnSpLocks noChangeShapeType="1"/>
                <a:stCxn id="50" idx="3"/>
                <a:endCxn id="49" idx="7"/>
              </p:cNvCxnSpPr>
              <p:nvPr/>
            </p:nvCxnSpPr>
            <p:spPr bwMode="auto">
              <a:xfrm flipH="1">
                <a:off x="2652" y="2536"/>
                <a:ext cx="460"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2"/>
              <p:cNvCxnSpPr>
                <a:cxnSpLocks noChangeShapeType="1"/>
                <a:stCxn id="51" idx="5"/>
                <a:endCxn id="50" idx="1"/>
              </p:cNvCxnSpPr>
              <p:nvPr/>
            </p:nvCxnSpPr>
            <p:spPr bwMode="auto">
              <a:xfrm>
                <a:off x="2556" y="1768"/>
                <a:ext cx="556" cy="6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3"/>
              <p:cNvCxnSpPr>
                <a:cxnSpLocks noChangeShapeType="1"/>
                <a:stCxn id="52" idx="4"/>
                <a:endCxn id="50" idx="7"/>
              </p:cNvCxnSpPr>
              <p:nvPr/>
            </p:nvCxnSpPr>
            <p:spPr bwMode="auto">
              <a:xfrm>
                <a:off x="3130" y="2022"/>
                <a:ext cx="50" cy="43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14"/>
              <p:cNvCxnSpPr>
                <a:cxnSpLocks noChangeShapeType="1"/>
                <a:stCxn id="52" idx="2"/>
                <a:endCxn id="48" idx="6"/>
              </p:cNvCxnSpPr>
              <p:nvPr/>
            </p:nvCxnSpPr>
            <p:spPr bwMode="auto">
              <a:xfrm flipH="1">
                <a:off x="2144" y="1968"/>
                <a:ext cx="932"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5"/>
              <p:cNvCxnSpPr>
                <a:cxnSpLocks noChangeShapeType="1"/>
                <a:stCxn id="52" idx="3"/>
                <a:endCxn id="54" idx="7"/>
              </p:cNvCxnSpPr>
              <p:nvPr/>
            </p:nvCxnSpPr>
            <p:spPr bwMode="auto">
              <a:xfrm flipH="1">
                <a:off x="2172" y="2008"/>
                <a:ext cx="924" cy="4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6"/>
              <p:cNvCxnSpPr>
                <a:cxnSpLocks noChangeShapeType="1"/>
                <a:stCxn id="50" idx="2"/>
                <a:endCxn id="54" idx="6"/>
              </p:cNvCxnSpPr>
              <p:nvPr/>
            </p:nvCxnSpPr>
            <p:spPr bwMode="auto">
              <a:xfrm flipH="1">
                <a:off x="2192" y="2496"/>
                <a:ext cx="900"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17"/>
              <p:cNvSpPr>
                <a:spLocks noChangeArrowheads="1"/>
              </p:cNvSpPr>
              <p:nvPr/>
            </p:nvSpPr>
            <p:spPr bwMode="auto">
              <a:xfrm>
                <a:off x="2042" y="196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49" name="Oval 18"/>
              <p:cNvSpPr>
                <a:spLocks noChangeArrowheads="1"/>
              </p:cNvSpPr>
              <p:nvPr/>
            </p:nvSpPr>
            <p:spPr bwMode="auto">
              <a:xfrm>
                <a:off x="2570" y="273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 name="Oval 19"/>
              <p:cNvSpPr>
                <a:spLocks noChangeArrowheads="1"/>
              </p:cNvSpPr>
              <p:nvPr/>
            </p:nvSpPr>
            <p:spPr bwMode="auto">
              <a:xfrm>
                <a:off x="3098" y="244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1" name="Oval 20"/>
              <p:cNvSpPr>
                <a:spLocks noChangeArrowheads="1"/>
              </p:cNvSpPr>
              <p:nvPr/>
            </p:nvSpPr>
            <p:spPr bwMode="auto">
              <a:xfrm>
                <a:off x="2474" y="168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2" name="Oval 21"/>
              <p:cNvSpPr>
                <a:spLocks noChangeArrowheads="1"/>
              </p:cNvSpPr>
              <p:nvPr/>
            </p:nvSpPr>
            <p:spPr bwMode="auto">
              <a:xfrm>
                <a:off x="3082" y="192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3" name="AutoShape 22"/>
              <p:cNvCxnSpPr>
                <a:cxnSpLocks noChangeShapeType="1"/>
                <a:stCxn id="51" idx="3"/>
                <a:endCxn id="48" idx="7"/>
              </p:cNvCxnSpPr>
              <p:nvPr/>
            </p:nvCxnSpPr>
            <p:spPr bwMode="auto">
              <a:xfrm flipH="1">
                <a:off x="2124" y="1768"/>
                <a:ext cx="364"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23"/>
              <p:cNvSpPr>
                <a:spLocks noChangeArrowheads="1"/>
              </p:cNvSpPr>
              <p:nvPr/>
            </p:nvSpPr>
            <p:spPr bwMode="auto">
              <a:xfrm>
                <a:off x="2090" y="249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5" name="AutoShape 24"/>
              <p:cNvCxnSpPr>
                <a:cxnSpLocks noChangeShapeType="1"/>
                <a:stCxn id="49" idx="1"/>
                <a:endCxn id="54" idx="5"/>
              </p:cNvCxnSpPr>
              <p:nvPr/>
            </p:nvCxnSpPr>
            <p:spPr bwMode="auto">
              <a:xfrm flipH="1" flipV="1">
                <a:off x="2172" y="2584"/>
                <a:ext cx="412" cy="16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25"/>
              <p:cNvCxnSpPr>
                <a:cxnSpLocks noChangeShapeType="1"/>
                <a:stCxn id="54" idx="0"/>
                <a:endCxn id="48" idx="4"/>
              </p:cNvCxnSpPr>
              <p:nvPr/>
            </p:nvCxnSpPr>
            <p:spPr bwMode="auto">
              <a:xfrm flipH="1" flipV="1">
                <a:off x="2090" y="2070"/>
                <a:ext cx="48" cy="42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26"/>
              <p:cNvCxnSpPr>
                <a:cxnSpLocks noChangeShapeType="1"/>
                <a:stCxn id="50" idx="1"/>
                <a:endCxn id="48" idx="5"/>
              </p:cNvCxnSpPr>
              <p:nvPr/>
            </p:nvCxnSpPr>
            <p:spPr bwMode="auto">
              <a:xfrm flipH="1" flipV="1">
                <a:off x="2124" y="2056"/>
                <a:ext cx="988" cy="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28"/>
            <p:cNvGrpSpPr>
              <a:grpSpLocks/>
            </p:cNvGrpSpPr>
            <p:nvPr/>
          </p:nvGrpSpPr>
          <p:grpSpPr bwMode="auto">
            <a:xfrm>
              <a:off x="5078413" y="544392"/>
              <a:ext cx="3581400" cy="2705100"/>
              <a:chOff x="1584" y="1400"/>
              <a:chExt cx="2256" cy="1704"/>
            </a:xfrm>
          </p:grpSpPr>
          <p:sp>
            <p:nvSpPr>
              <p:cNvPr id="59" name="Text Box 29"/>
              <p:cNvSpPr txBox="1">
                <a:spLocks noChangeArrowheads="1"/>
              </p:cNvSpPr>
              <p:nvPr/>
            </p:nvSpPr>
            <p:spPr bwMode="auto">
              <a:xfrm>
                <a:off x="3552"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CC0099"/>
                    </a:solidFill>
                    <a:ea typeface="宋体" panose="02010600030101010101" pitchFamily="2" charset="-122"/>
                  </a:rPr>
                  <a:t>r</a:t>
                </a:r>
                <a:r>
                  <a:rPr lang="en-US" altLang="zh-CN" sz="2400" baseline="-25000" smtClean="0">
                    <a:solidFill>
                      <a:srgbClr val="CC0099"/>
                    </a:solidFill>
                    <a:ea typeface="宋体" panose="02010600030101010101" pitchFamily="2" charset="-122"/>
                  </a:rPr>
                  <a:t>4</a:t>
                </a:r>
                <a:endParaRPr lang="en-US" altLang="zh-CN" sz="2400" smtClean="0">
                  <a:solidFill>
                    <a:srgbClr val="CC0099"/>
                  </a:solidFill>
                  <a:ea typeface="宋体" panose="02010600030101010101" pitchFamily="2" charset="-122"/>
                </a:endParaRPr>
              </a:p>
            </p:txBody>
          </p:sp>
          <p:sp>
            <p:nvSpPr>
              <p:cNvPr id="60" name="Text Box 30"/>
              <p:cNvSpPr txBox="1">
                <a:spLocks noChangeArrowheads="1"/>
              </p:cNvSpPr>
              <p:nvPr/>
            </p:nvSpPr>
            <p:spPr bwMode="auto">
              <a:xfrm>
                <a:off x="1584" y="18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CC99"/>
                    </a:solidFill>
                    <a:ea typeface="宋体" panose="02010600030101010101" pitchFamily="2" charset="-122"/>
                  </a:rPr>
                  <a:t>r</a:t>
                </a:r>
                <a:r>
                  <a:rPr lang="en-US" altLang="zh-CN" sz="2400" baseline="-25000" smtClean="0">
                    <a:solidFill>
                      <a:srgbClr val="00CC99"/>
                    </a:solidFill>
                    <a:ea typeface="宋体" panose="02010600030101010101" pitchFamily="2" charset="-122"/>
                  </a:rPr>
                  <a:t>1</a:t>
                </a:r>
                <a:endParaRPr lang="en-US" altLang="zh-CN" sz="2400" smtClean="0">
                  <a:solidFill>
                    <a:srgbClr val="00CC99"/>
                  </a:solidFill>
                  <a:ea typeface="宋体" panose="02010600030101010101" pitchFamily="2" charset="-122"/>
                </a:endParaRPr>
              </a:p>
            </p:txBody>
          </p:sp>
          <p:sp>
            <p:nvSpPr>
              <p:cNvPr id="61" name="Text Box 31"/>
              <p:cNvSpPr txBox="1">
                <a:spLocks noChangeArrowheads="1"/>
              </p:cNvSpPr>
              <p:nvPr/>
            </p:nvSpPr>
            <p:spPr bwMode="auto">
              <a:xfrm>
                <a:off x="2624" y="140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62" name="Text Box 32"/>
              <p:cNvSpPr txBox="1">
                <a:spLocks noChangeArrowheads="1"/>
              </p:cNvSpPr>
              <p:nvPr/>
            </p:nvSpPr>
            <p:spPr bwMode="auto">
              <a:xfrm>
                <a:off x="2832" y="28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sp>
            <p:nvSpPr>
              <p:cNvPr id="63" name="Text Box 33"/>
              <p:cNvSpPr txBox="1">
                <a:spLocks noChangeArrowheads="1"/>
              </p:cNvSpPr>
              <p:nvPr/>
            </p:nvSpPr>
            <p:spPr bwMode="auto">
              <a:xfrm>
                <a:off x="1584" y="24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64" name="Text Box 34"/>
              <p:cNvSpPr txBox="1">
                <a:spLocks noChangeArrowheads="1"/>
              </p:cNvSpPr>
              <p:nvPr/>
            </p:nvSpPr>
            <p:spPr bwMode="auto">
              <a:xfrm>
                <a:off x="3456" y="16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grpSp>
        <p:cxnSp>
          <p:nvCxnSpPr>
            <p:cNvPr id="65" name="AutoShape 35"/>
            <p:cNvCxnSpPr>
              <a:cxnSpLocks noChangeShapeType="1"/>
              <a:stCxn id="49" idx="0"/>
              <a:endCxn id="48" idx="5"/>
            </p:cNvCxnSpPr>
            <p:nvPr/>
          </p:nvCxnSpPr>
          <p:spPr bwMode="auto">
            <a:xfrm flipH="1" flipV="1">
              <a:off x="5935663" y="1585792"/>
              <a:ext cx="784225" cy="1069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右箭头 11"/>
          <p:cNvSpPr/>
          <p:nvPr/>
        </p:nvSpPr>
        <p:spPr bwMode="auto">
          <a:xfrm rot="2048867">
            <a:off x="4610100" y="2813723"/>
            <a:ext cx="609601" cy="519907"/>
          </a:xfrm>
          <a:prstGeom prst="rightArrow">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1" u="none" strike="noStrike" cap="none" normalizeH="0" baseline="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9855158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解决图着色问题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确定一个图是否</a:t>
            </a:r>
            <a:r>
              <a:rPr lang="en-US" altLang="zh-CN" dirty="0" smtClean="0"/>
              <a:t>k-</a:t>
            </a:r>
            <a:r>
              <a:rPr lang="zh-CN" altLang="en-US" dirty="0" smtClean="0"/>
              <a:t>可着色是</a:t>
            </a:r>
            <a:r>
              <a:rPr lang="en-US" altLang="zh-CN" dirty="0" smtClean="0"/>
              <a:t>NP</a:t>
            </a:r>
            <a:r>
              <a:rPr lang="zh-CN" altLang="en-US" dirty="0" smtClean="0"/>
              <a:t>完全问题</a:t>
            </a:r>
            <a:endParaRPr lang="en-US" altLang="zh-CN" dirty="0" smtClean="0"/>
          </a:p>
          <a:p>
            <a:endParaRPr lang="en-US" altLang="zh-CN" dirty="0"/>
          </a:p>
          <a:p>
            <a:r>
              <a:rPr lang="zh-CN" altLang="en-US" dirty="0" smtClean="0"/>
              <a:t>使用启发式算法，基于如下观察：</a:t>
            </a:r>
            <a:endParaRPr lang="en-US" altLang="zh-CN" dirty="0"/>
          </a:p>
          <a:p>
            <a:pPr lvl="1">
              <a:spcBef>
                <a:spcPts val="1200"/>
              </a:spcBef>
            </a:pPr>
            <a:r>
              <a:rPr lang="zh-CN" altLang="en-US" dirty="0" smtClean="0"/>
              <a:t>假设图上有一</a:t>
            </a:r>
            <a:r>
              <a:rPr lang="zh-CN" altLang="en-US" dirty="0"/>
              <a:t>个结点</a:t>
            </a:r>
            <a:r>
              <a:rPr lang="en-US" altLang="zh-CN" dirty="0"/>
              <a:t>t</a:t>
            </a:r>
            <a:r>
              <a:rPr lang="zh-CN" altLang="en-US" dirty="0"/>
              <a:t>，</a:t>
            </a:r>
            <a:r>
              <a:rPr lang="zh-CN" altLang="en-US" dirty="0" smtClean="0"/>
              <a:t>它有</a:t>
            </a:r>
            <a:r>
              <a:rPr lang="zh-CN" altLang="en-US" dirty="0"/>
              <a:t>少于</a:t>
            </a:r>
            <a:r>
              <a:rPr lang="en-US" altLang="zh-CN" dirty="0"/>
              <a:t>k</a:t>
            </a:r>
            <a:r>
              <a:rPr lang="zh-CN" altLang="en-US" dirty="0"/>
              <a:t>个邻居</a:t>
            </a:r>
            <a:endParaRPr lang="en-US" altLang="zh-CN" dirty="0"/>
          </a:p>
          <a:p>
            <a:pPr lvl="1">
              <a:spcBef>
                <a:spcPts val="1200"/>
              </a:spcBef>
            </a:pPr>
            <a:r>
              <a:rPr lang="zh-CN" altLang="en-US" dirty="0"/>
              <a:t>删除结点</a:t>
            </a:r>
            <a:r>
              <a:rPr lang="en-US" altLang="zh-CN" dirty="0"/>
              <a:t>t</a:t>
            </a:r>
            <a:r>
              <a:rPr lang="zh-CN" altLang="en-US" dirty="0"/>
              <a:t>和它的边</a:t>
            </a:r>
            <a:endParaRPr lang="en-US" altLang="zh-CN" dirty="0"/>
          </a:p>
          <a:p>
            <a:pPr lvl="1">
              <a:spcBef>
                <a:spcPts val="1200"/>
              </a:spcBef>
            </a:pPr>
            <a:r>
              <a:rPr lang="zh-CN" altLang="en-US" dirty="0"/>
              <a:t>如果得到的图是</a:t>
            </a:r>
            <a:r>
              <a:rPr lang="en-US" altLang="zh-CN" dirty="0"/>
              <a:t>k-</a:t>
            </a:r>
            <a:r>
              <a:rPr lang="zh-CN" altLang="en-US" dirty="0"/>
              <a:t>可着色的，那么原来的图必然也是</a:t>
            </a:r>
            <a:r>
              <a:rPr lang="en-US" altLang="zh-CN" dirty="0"/>
              <a:t>k-</a:t>
            </a:r>
            <a:r>
              <a:rPr lang="zh-CN" altLang="en-US" dirty="0"/>
              <a:t>可着色的</a:t>
            </a:r>
            <a:endParaRPr lang="en-US" altLang="zh-CN" dirty="0"/>
          </a:p>
          <a:p>
            <a:pPr lvl="2">
              <a:spcBef>
                <a:spcPts val="1200"/>
              </a:spcBef>
            </a:pPr>
            <a:r>
              <a:rPr lang="zh-CN" altLang="en-US" dirty="0"/>
              <a:t>原因：</a:t>
            </a:r>
            <a:r>
              <a:rPr lang="en-US" altLang="zh-CN" dirty="0"/>
              <a:t>t</a:t>
            </a:r>
            <a:r>
              <a:rPr lang="zh-CN" altLang="en-US" dirty="0"/>
              <a:t>的邻居</a:t>
            </a:r>
            <a:r>
              <a:rPr lang="zh-CN" altLang="en-US" dirty="0" smtClean="0"/>
              <a:t>个数</a:t>
            </a:r>
            <a:r>
              <a:rPr lang="en-US" altLang="zh-CN" dirty="0" smtClean="0"/>
              <a:t>n&lt;k</a:t>
            </a:r>
            <a:r>
              <a:rPr lang="zh-CN" altLang="en-US" dirty="0"/>
              <a:t>，所以一定存在一种与邻居都不同的颜色给</a:t>
            </a:r>
            <a:r>
              <a:rPr lang="en-US" altLang="zh-CN" dirty="0"/>
              <a:t>t</a:t>
            </a:r>
            <a:r>
              <a:rPr lang="zh-CN" altLang="en-US" dirty="0"/>
              <a:t>着色</a:t>
            </a:r>
            <a:endParaRPr lang="en-US" altLang="zh-CN" dirty="0"/>
          </a:p>
          <a:p>
            <a:endParaRPr lang="zh-CN" altLang="en-US" dirty="0"/>
          </a:p>
        </p:txBody>
      </p:sp>
    </p:spTree>
    <p:extLst>
      <p:ext uri="{BB962C8B-B14F-4D97-AF65-F5344CB8AC3E}">
        <p14:creationId xmlns:p14="http://schemas.microsoft.com/office/powerpoint/2010/main" val="254117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图着色问题的启发式算法</a:t>
            </a:r>
            <a:endParaRPr lang="zh-CN" altLang="en-US" dirty="0"/>
          </a:p>
        </p:txBody>
      </p:sp>
      <p:sp>
        <p:nvSpPr>
          <p:cNvPr id="5" name="内容占位符 4"/>
          <p:cNvSpPr>
            <a:spLocks noGrp="1"/>
          </p:cNvSpPr>
          <p:nvPr>
            <p:ph idx="1"/>
          </p:nvPr>
        </p:nvSpPr>
        <p:spPr/>
        <p:txBody>
          <a:bodyPr/>
          <a:lstStyle/>
          <a:p>
            <a:pPr marL="514350" indent="-514350">
              <a:buAutoNum type="arabicPeriod"/>
            </a:pPr>
            <a:r>
              <a:rPr lang="zh-CN" altLang="en-US" dirty="0" smtClean="0"/>
              <a:t>在图上选择</a:t>
            </a:r>
            <a:r>
              <a:rPr lang="zh-CN" altLang="en-US" dirty="0"/>
              <a:t>一</a:t>
            </a:r>
            <a:r>
              <a:rPr lang="zh-CN" altLang="en-US" dirty="0" smtClean="0"/>
              <a:t>个结点</a:t>
            </a:r>
            <a:r>
              <a:rPr lang="en-US" altLang="zh-CN" dirty="0" smtClean="0"/>
              <a:t>t</a:t>
            </a:r>
            <a:r>
              <a:rPr lang="zh-CN" altLang="en-US" dirty="0" smtClean="0"/>
              <a:t>，它的邻居个数小于</a:t>
            </a:r>
            <a:r>
              <a:rPr lang="en-US" altLang="zh-CN" dirty="0" smtClean="0"/>
              <a:t>k</a:t>
            </a:r>
          </a:p>
          <a:p>
            <a:pPr marL="514350" indent="-514350">
              <a:buAutoNum type="arabicPeriod"/>
            </a:pPr>
            <a:r>
              <a:rPr lang="zh-CN" altLang="en-US" dirty="0" smtClean="0"/>
              <a:t>将</a:t>
            </a:r>
            <a:r>
              <a:rPr lang="en-US" altLang="zh-CN" dirty="0" smtClean="0"/>
              <a:t>t</a:t>
            </a:r>
            <a:r>
              <a:rPr lang="zh-CN" altLang="en-US" dirty="0" smtClean="0"/>
              <a:t>入</a:t>
            </a:r>
            <a:r>
              <a:rPr lang="zh-CN" altLang="en-US" dirty="0" smtClean="0">
                <a:solidFill>
                  <a:srgbClr val="0000FF"/>
                </a:solidFill>
              </a:rPr>
              <a:t>栈</a:t>
            </a:r>
            <a:r>
              <a:rPr lang="zh-CN" altLang="en-US" dirty="0" smtClean="0"/>
              <a:t>，从图上删除</a:t>
            </a:r>
            <a:r>
              <a:rPr lang="en-US" altLang="zh-CN" dirty="0" smtClean="0"/>
              <a:t>t</a:t>
            </a:r>
            <a:r>
              <a:rPr lang="zh-CN" altLang="en-US" dirty="0" smtClean="0"/>
              <a:t>和它的边</a:t>
            </a:r>
            <a:endParaRPr lang="en-US" altLang="zh-CN" dirty="0" smtClean="0"/>
          </a:p>
          <a:p>
            <a:pPr marL="514350" indent="-514350">
              <a:buAutoNum type="arabicPeriod"/>
            </a:pPr>
            <a:r>
              <a:rPr lang="zh-CN" altLang="en-US" dirty="0" smtClean="0"/>
              <a:t>重复上述步骤，直到图为空，或图上所有结点都至少有</a:t>
            </a:r>
            <a:r>
              <a:rPr lang="en-US" altLang="zh-CN" dirty="0" smtClean="0"/>
              <a:t>k</a:t>
            </a:r>
            <a:r>
              <a:rPr lang="zh-CN" altLang="en-US" dirty="0" smtClean="0"/>
              <a:t>个邻居</a:t>
            </a:r>
            <a:endParaRPr lang="en-US" altLang="zh-CN" dirty="0" smtClean="0"/>
          </a:p>
          <a:p>
            <a:pPr marL="514350" indent="-514350">
              <a:buAutoNum type="arabicPeriod"/>
            </a:pPr>
            <a:r>
              <a:rPr lang="zh-CN" altLang="en-US" dirty="0"/>
              <a:t>图</a:t>
            </a:r>
            <a:r>
              <a:rPr lang="zh-CN" altLang="en-US" dirty="0" smtClean="0"/>
              <a:t>为空：从栈顶开始给</a:t>
            </a:r>
            <a:r>
              <a:rPr lang="zh-CN" altLang="en-US" dirty="0"/>
              <a:t>结点</a:t>
            </a:r>
            <a:r>
              <a:rPr lang="zh-CN" altLang="en-US" dirty="0" smtClean="0"/>
              <a:t>着色，每一步着色时总是选择与已经着色的邻居不同的颜色</a:t>
            </a:r>
            <a:endParaRPr lang="en-US" altLang="zh-CN" dirty="0" smtClean="0"/>
          </a:p>
          <a:p>
            <a:pPr marL="514350" indent="-514350">
              <a:buAutoNum type="arabicPeriod"/>
            </a:pPr>
            <a:r>
              <a:rPr lang="zh-CN" altLang="en-US" dirty="0" smtClean="0"/>
              <a:t>图不空：？</a:t>
            </a:r>
            <a:endParaRPr lang="zh-CN" altLang="en-US" dirty="0"/>
          </a:p>
        </p:txBody>
      </p:sp>
    </p:spTree>
    <p:extLst>
      <p:ext uri="{BB962C8B-B14F-4D97-AF65-F5344CB8AC3E}">
        <p14:creationId xmlns:p14="http://schemas.microsoft.com/office/powerpoint/2010/main" val="13607879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9144000" cy="914400"/>
          </a:xfrm>
          <a:solidFill>
            <a:srgbClr val="FFFFCC"/>
          </a:solidFill>
        </p:spPr>
        <p:txBody>
          <a:bodyPr/>
          <a:lstStyle/>
          <a:p>
            <a:pPr algn="ctr"/>
            <a:r>
              <a:rPr lang="en-US" altLang="zh-CN" sz="4400" dirty="0">
                <a:solidFill>
                  <a:srgbClr val="FF0000"/>
                </a:solidFill>
                <a:effectLst>
                  <a:outerShdw blurRad="38100" dist="38100" dir="2700000" algn="tl">
                    <a:srgbClr val="000000"/>
                  </a:outerShdw>
                </a:effectLst>
                <a:ea typeface="宋体" panose="02010600030101010101" pitchFamily="2" charset="-122"/>
              </a:rPr>
              <a:t>Graph Coloring Example (1)</a:t>
            </a:r>
          </a:p>
        </p:txBody>
      </p:sp>
      <p:sp>
        <p:nvSpPr>
          <p:cNvPr id="509955" name="Rectangle 3"/>
          <p:cNvSpPr>
            <a:spLocks noGrp="1" noChangeArrowheads="1"/>
          </p:cNvSpPr>
          <p:nvPr>
            <p:ph type="body" idx="1"/>
          </p:nvPr>
        </p:nvSpPr>
        <p:spPr>
          <a:xfrm>
            <a:off x="533400" y="5029200"/>
            <a:ext cx="8305800" cy="533400"/>
          </a:xfrm>
        </p:spPr>
        <p:txBody>
          <a:bodyPr/>
          <a:lstStyle/>
          <a:p>
            <a:r>
              <a:rPr lang="en-US" altLang="zh-CN">
                <a:ea typeface="宋体" panose="02010600030101010101" pitchFamily="2" charset="-122"/>
              </a:rPr>
              <a:t>Remove </a:t>
            </a:r>
            <a:r>
              <a:rPr lang="en-US" altLang="zh-CN">
                <a:solidFill>
                  <a:schemeClr val="accent2"/>
                </a:solidFill>
                <a:ea typeface="宋体" panose="02010600030101010101" pitchFamily="2" charset="-122"/>
              </a:rPr>
              <a:t>a</a:t>
            </a:r>
            <a:r>
              <a:rPr lang="en-US" altLang="zh-CN">
                <a:ea typeface="宋体" panose="02010600030101010101" pitchFamily="2" charset="-122"/>
              </a:rPr>
              <a:t> and then </a:t>
            </a:r>
            <a:r>
              <a:rPr lang="en-US" altLang="zh-CN">
                <a:solidFill>
                  <a:schemeClr val="accent2"/>
                </a:solidFill>
                <a:ea typeface="宋体" panose="02010600030101010101" pitchFamily="2" charset="-122"/>
              </a:rPr>
              <a:t>d</a:t>
            </a:r>
          </a:p>
        </p:txBody>
      </p:sp>
      <p:sp>
        <p:nvSpPr>
          <p:cNvPr id="509956" name="Text Box 4"/>
          <p:cNvSpPr txBox="1">
            <a:spLocks noChangeArrowheads="1"/>
          </p:cNvSpPr>
          <p:nvPr/>
        </p:nvSpPr>
        <p:spPr bwMode="auto">
          <a:xfrm>
            <a:off x="2667000" y="22098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a</a:t>
            </a:r>
          </a:p>
        </p:txBody>
      </p:sp>
      <p:sp>
        <p:nvSpPr>
          <p:cNvPr id="509957" name="Text Box 5"/>
          <p:cNvSpPr txBox="1">
            <a:spLocks noChangeArrowheads="1"/>
          </p:cNvSpPr>
          <p:nvPr/>
        </p:nvSpPr>
        <p:spPr bwMode="auto">
          <a:xfrm>
            <a:off x="1676400" y="2895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509958" name="Text Box 6"/>
          <p:cNvSpPr txBox="1">
            <a:spLocks noChangeArrowheads="1"/>
          </p:cNvSpPr>
          <p:nvPr/>
        </p:nvSpPr>
        <p:spPr bwMode="auto">
          <a:xfrm>
            <a:off x="1676400" y="3886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509959" name="Text Box 7"/>
          <p:cNvSpPr txBox="1">
            <a:spLocks noChangeArrowheads="1"/>
          </p:cNvSpPr>
          <p:nvPr/>
        </p:nvSpPr>
        <p:spPr bwMode="auto">
          <a:xfrm>
            <a:off x="2819400" y="44958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d</a:t>
            </a:r>
          </a:p>
        </p:txBody>
      </p:sp>
      <p:sp>
        <p:nvSpPr>
          <p:cNvPr id="509960" name="Text Box 8"/>
          <p:cNvSpPr txBox="1">
            <a:spLocks noChangeArrowheads="1"/>
          </p:cNvSpPr>
          <p:nvPr/>
        </p:nvSpPr>
        <p:spPr bwMode="auto">
          <a:xfrm>
            <a:off x="4038600" y="37338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sp>
        <p:nvSpPr>
          <p:cNvPr id="509961" name="Text Box 9"/>
          <p:cNvSpPr txBox="1">
            <a:spLocks noChangeArrowheads="1"/>
          </p:cNvSpPr>
          <p:nvPr/>
        </p:nvSpPr>
        <p:spPr bwMode="auto">
          <a:xfrm>
            <a:off x="3860800" y="2667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509962" name="AutoShape 10"/>
          <p:cNvCxnSpPr>
            <a:cxnSpLocks noChangeShapeType="1"/>
            <a:stCxn id="509970" idx="3"/>
            <a:endCxn id="509969" idx="7"/>
          </p:cNvCxnSpPr>
          <p:nvPr/>
        </p:nvCxnSpPr>
        <p:spPr bwMode="auto">
          <a:xfrm flipH="1">
            <a:off x="3025775" y="4025900"/>
            <a:ext cx="730250" cy="330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63" name="AutoShape 11"/>
          <p:cNvCxnSpPr>
            <a:cxnSpLocks noChangeShapeType="1"/>
            <a:stCxn id="509971" idx="5"/>
            <a:endCxn id="509970" idx="1"/>
          </p:cNvCxnSpPr>
          <p:nvPr/>
        </p:nvCxnSpPr>
        <p:spPr bwMode="auto">
          <a:xfrm>
            <a:off x="2873375" y="2806700"/>
            <a:ext cx="882650" cy="1092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64" name="AutoShape 12"/>
          <p:cNvCxnSpPr>
            <a:cxnSpLocks noChangeShapeType="1"/>
            <a:stCxn id="509972" idx="4"/>
            <a:endCxn id="509970" idx="7"/>
          </p:cNvCxnSpPr>
          <p:nvPr/>
        </p:nvCxnSpPr>
        <p:spPr bwMode="auto">
          <a:xfrm>
            <a:off x="3784600" y="3209925"/>
            <a:ext cx="79375" cy="688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65" name="AutoShape 13"/>
          <p:cNvCxnSpPr>
            <a:cxnSpLocks noChangeShapeType="1"/>
            <a:stCxn id="509972" idx="2"/>
            <a:endCxn id="509968" idx="6"/>
          </p:cNvCxnSpPr>
          <p:nvPr/>
        </p:nvCxnSpPr>
        <p:spPr bwMode="auto">
          <a:xfrm flipH="1">
            <a:off x="2219325" y="3124200"/>
            <a:ext cx="14795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66" name="AutoShape 14"/>
          <p:cNvCxnSpPr>
            <a:cxnSpLocks noChangeShapeType="1"/>
            <a:stCxn id="509972" idx="3"/>
            <a:endCxn id="509974" idx="7"/>
          </p:cNvCxnSpPr>
          <p:nvPr/>
        </p:nvCxnSpPr>
        <p:spPr bwMode="auto">
          <a:xfrm flipH="1">
            <a:off x="2263775" y="3187700"/>
            <a:ext cx="1466850" cy="787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67" name="AutoShape 15"/>
          <p:cNvCxnSpPr>
            <a:cxnSpLocks noChangeShapeType="1"/>
            <a:stCxn id="509970" idx="2"/>
            <a:endCxn id="509974" idx="6"/>
          </p:cNvCxnSpPr>
          <p:nvPr/>
        </p:nvCxnSpPr>
        <p:spPr bwMode="auto">
          <a:xfrm flipH="1">
            <a:off x="2295525" y="3962400"/>
            <a:ext cx="14287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9968" name="Oval 16"/>
          <p:cNvSpPr>
            <a:spLocks noChangeArrowheads="1"/>
          </p:cNvSpPr>
          <p:nvPr/>
        </p:nvSpPr>
        <p:spPr bwMode="auto">
          <a:xfrm>
            <a:off x="2057400" y="3124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9969" name="Oval 17"/>
          <p:cNvSpPr>
            <a:spLocks noChangeArrowheads="1"/>
          </p:cNvSpPr>
          <p:nvPr/>
        </p:nvSpPr>
        <p:spPr bwMode="auto">
          <a:xfrm>
            <a:off x="2895600" y="43434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9970" name="Oval 18"/>
          <p:cNvSpPr>
            <a:spLocks noChangeArrowheads="1"/>
          </p:cNvSpPr>
          <p:nvPr/>
        </p:nvSpPr>
        <p:spPr bwMode="auto">
          <a:xfrm>
            <a:off x="3733800" y="3886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9971" name="Oval 19"/>
          <p:cNvSpPr>
            <a:spLocks noChangeArrowheads="1"/>
          </p:cNvSpPr>
          <p:nvPr/>
        </p:nvSpPr>
        <p:spPr bwMode="auto">
          <a:xfrm>
            <a:off x="2743200" y="26670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09972" name="Oval 20"/>
          <p:cNvSpPr>
            <a:spLocks noChangeArrowheads="1"/>
          </p:cNvSpPr>
          <p:nvPr/>
        </p:nvSpPr>
        <p:spPr bwMode="auto">
          <a:xfrm>
            <a:off x="3708400" y="30480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9973" name="AutoShape 21"/>
          <p:cNvCxnSpPr>
            <a:cxnSpLocks noChangeShapeType="1"/>
            <a:stCxn id="509971" idx="3"/>
            <a:endCxn id="509968" idx="7"/>
          </p:cNvCxnSpPr>
          <p:nvPr/>
        </p:nvCxnSpPr>
        <p:spPr bwMode="auto">
          <a:xfrm flipH="1">
            <a:off x="2187575" y="2806700"/>
            <a:ext cx="577850" cy="330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9974" name="Oval 22"/>
          <p:cNvSpPr>
            <a:spLocks noChangeArrowheads="1"/>
          </p:cNvSpPr>
          <p:nvPr/>
        </p:nvSpPr>
        <p:spPr bwMode="auto">
          <a:xfrm>
            <a:off x="2133600" y="39624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09975" name="AutoShape 23"/>
          <p:cNvCxnSpPr>
            <a:cxnSpLocks noChangeShapeType="1"/>
            <a:stCxn id="509969" idx="1"/>
            <a:endCxn id="509974" idx="5"/>
          </p:cNvCxnSpPr>
          <p:nvPr/>
        </p:nvCxnSpPr>
        <p:spPr bwMode="auto">
          <a:xfrm flipH="1" flipV="1">
            <a:off x="2263775" y="4102100"/>
            <a:ext cx="654050" cy="254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76" name="AutoShape 24"/>
          <p:cNvCxnSpPr>
            <a:cxnSpLocks noChangeShapeType="1"/>
            <a:stCxn id="509974" idx="0"/>
            <a:endCxn id="509968" idx="4"/>
          </p:cNvCxnSpPr>
          <p:nvPr/>
        </p:nvCxnSpPr>
        <p:spPr bwMode="auto">
          <a:xfrm flipH="1" flipV="1">
            <a:off x="2133600" y="3286125"/>
            <a:ext cx="76200" cy="6667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9977" name="AutoShape 25"/>
          <p:cNvCxnSpPr>
            <a:cxnSpLocks noChangeShapeType="1"/>
            <a:stCxn id="509970" idx="1"/>
            <a:endCxn id="509968" idx="5"/>
          </p:cNvCxnSpPr>
          <p:nvPr/>
        </p:nvCxnSpPr>
        <p:spPr bwMode="auto">
          <a:xfrm flipH="1" flipV="1">
            <a:off x="2187575" y="3263900"/>
            <a:ext cx="1568450" cy="635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9978" name="Rectangle 26"/>
          <p:cNvSpPr>
            <a:spLocks noChangeArrowheads="1"/>
          </p:cNvSpPr>
          <p:nvPr/>
        </p:nvSpPr>
        <p:spPr bwMode="auto">
          <a:xfrm>
            <a:off x="533400" y="16002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FontTx/>
              <a:buChar char="•"/>
            </a:pPr>
            <a:r>
              <a:rPr lang="en-US" altLang="zh-CN" sz="2800" smtClean="0">
                <a:solidFill>
                  <a:srgbClr val="000000"/>
                </a:solidFill>
                <a:latin typeface="Comic Sans MS" panose="030F0702030302020204" pitchFamily="66" charset="0"/>
                <a:ea typeface="宋体" panose="02010600030101010101" pitchFamily="2" charset="-122"/>
              </a:rPr>
              <a:t>Start with the RIG and with k = 4:</a:t>
            </a:r>
          </a:p>
        </p:txBody>
      </p:sp>
      <p:sp>
        <p:nvSpPr>
          <p:cNvPr id="509979" name="Text Box 27"/>
          <p:cNvSpPr txBox="1">
            <a:spLocks noChangeArrowheads="1"/>
          </p:cNvSpPr>
          <p:nvPr/>
        </p:nvSpPr>
        <p:spPr bwMode="auto">
          <a:xfrm>
            <a:off x="5410200" y="3200400"/>
            <a:ext cx="150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宋体" panose="02010600030101010101" pitchFamily="2" charset="-122"/>
              </a:rPr>
              <a:t>Stack: {} </a:t>
            </a:r>
          </a:p>
        </p:txBody>
      </p:sp>
      <p:cxnSp>
        <p:nvCxnSpPr>
          <p:cNvPr id="509980" name="AutoShape 28"/>
          <p:cNvCxnSpPr>
            <a:cxnSpLocks noChangeShapeType="1"/>
            <a:stCxn id="509969" idx="0"/>
            <a:endCxn id="509968" idx="5"/>
          </p:cNvCxnSpPr>
          <p:nvPr/>
        </p:nvCxnSpPr>
        <p:spPr bwMode="auto">
          <a:xfrm flipH="1" flipV="1">
            <a:off x="2187575" y="3263900"/>
            <a:ext cx="784225" cy="1069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39308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0979" name="Rectangle 3"/>
          <p:cNvSpPr>
            <a:spLocks noGrp="1" noChangeArrowheads="1"/>
          </p:cNvSpPr>
          <p:nvPr>
            <p:ph type="body" idx="1"/>
          </p:nvPr>
        </p:nvSpPr>
        <p:spPr>
          <a:xfrm>
            <a:off x="533400" y="1600200"/>
            <a:ext cx="8305800" cy="990600"/>
          </a:xfrm>
        </p:spPr>
        <p:txBody>
          <a:bodyPr/>
          <a:lstStyle/>
          <a:p>
            <a:r>
              <a:rPr lang="en-US" altLang="zh-CN">
                <a:ea typeface="宋体" panose="02010600030101010101" pitchFamily="2" charset="-122"/>
              </a:rPr>
              <a:t>Now all nodes have fewer than 4 neighbors and can be removed: </a:t>
            </a:r>
            <a:r>
              <a:rPr lang="en-US" altLang="zh-CN">
                <a:solidFill>
                  <a:schemeClr val="accent2"/>
                </a:solidFill>
                <a:ea typeface="宋体" panose="02010600030101010101" pitchFamily="2" charset="-122"/>
              </a:rPr>
              <a:t>c, b, e, f</a:t>
            </a:r>
          </a:p>
        </p:txBody>
      </p:sp>
      <p:sp>
        <p:nvSpPr>
          <p:cNvPr id="510980" name="Text Box 4"/>
          <p:cNvSpPr txBox="1">
            <a:spLocks noChangeArrowheads="1"/>
          </p:cNvSpPr>
          <p:nvPr/>
        </p:nvSpPr>
        <p:spPr bwMode="auto">
          <a:xfrm>
            <a:off x="1676400" y="2895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510981" name="Text Box 5"/>
          <p:cNvSpPr txBox="1">
            <a:spLocks noChangeArrowheads="1"/>
          </p:cNvSpPr>
          <p:nvPr/>
        </p:nvSpPr>
        <p:spPr bwMode="auto">
          <a:xfrm>
            <a:off x="1676400" y="3886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510982" name="Text Box 6"/>
          <p:cNvSpPr txBox="1">
            <a:spLocks noChangeArrowheads="1"/>
          </p:cNvSpPr>
          <p:nvPr/>
        </p:nvSpPr>
        <p:spPr bwMode="auto">
          <a:xfrm>
            <a:off x="4038600" y="37338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sp>
        <p:nvSpPr>
          <p:cNvPr id="510983" name="Text Box 7"/>
          <p:cNvSpPr txBox="1">
            <a:spLocks noChangeArrowheads="1"/>
          </p:cNvSpPr>
          <p:nvPr/>
        </p:nvSpPr>
        <p:spPr bwMode="auto">
          <a:xfrm>
            <a:off x="3860800" y="2667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510984" name="AutoShape 8"/>
          <p:cNvCxnSpPr>
            <a:cxnSpLocks noChangeShapeType="1"/>
            <a:stCxn id="510990" idx="4"/>
            <a:endCxn id="510989" idx="7"/>
          </p:cNvCxnSpPr>
          <p:nvPr/>
        </p:nvCxnSpPr>
        <p:spPr bwMode="auto">
          <a:xfrm>
            <a:off x="3784600" y="3209925"/>
            <a:ext cx="79375" cy="6889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5" name="AutoShape 9"/>
          <p:cNvCxnSpPr>
            <a:cxnSpLocks noChangeShapeType="1"/>
            <a:stCxn id="510990" idx="2"/>
            <a:endCxn id="510988" idx="6"/>
          </p:cNvCxnSpPr>
          <p:nvPr/>
        </p:nvCxnSpPr>
        <p:spPr bwMode="auto">
          <a:xfrm flipH="1">
            <a:off x="2219325" y="3124200"/>
            <a:ext cx="14795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a:stCxn id="510990" idx="3"/>
            <a:endCxn id="510991" idx="7"/>
          </p:cNvCxnSpPr>
          <p:nvPr/>
        </p:nvCxnSpPr>
        <p:spPr bwMode="auto">
          <a:xfrm flipH="1">
            <a:off x="2263775" y="3187700"/>
            <a:ext cx="1466850" cy="787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7" name="AutoShape 11"/>
          <p:cNvCxnSpPr>
            <a:cxnSpLocks noChangeShapeType="1"/>
            <a:stCxn id="510989" idx="2"/>
            <a:endCxn id="510991" idx="6"/>
          </p:cNvCxnSpPr>
          <p:nvPr/>
        </p:nvCxnSpPr>
        <p:spPr bwMode="auto">
          <a:xfrm flipH="1">
            <a:off x="2295525" y="3962400"/>
            <a:ext cx="1428750" cy="76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8" name="Oval 12"/>
          <p:cNvSpPr>
            <a:spLocks noChangeArrowheads="1"/>
          </p:cNvSpPr>
          <p:nvPr/>
        </p:nvSpPr>
        <p:spPr bwMode="auto">
          <a:xfrm>
            <a:off x="2057400" y="3124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10989" name="Oval 13"/>
          <p:cNvSpPr>
            <a:spLocks noChangeArrowheads="1"/>
          </p:cNvSpPr>
          <p:nvPr/>
        </p:nvSpPr>
        <p:spPr bwMode="auto">
          <a:xfrm>
            <a:off x="3733800" y="38862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10990" name="Oval 14"/>
          <p:cNvSpPr>
            <a:spLocks noChangeArrowheads="1"/>
          </p:cNvSpPr>
          <p:nvPr/>
        </p:nvSpPr>
        <p:spPr bwMode="auto">
          <a:xfrm>
            <a:off x="3708400" y="30480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10991" name="Oval 15"/>
          <p:cNvSpPr>
            <a:spLocks noChangeArrowheads="1"/>
          </p:cNvSpPr>
          <p:nvPr/>
        </p:nvSpPr>
        <p:spPr bwMode="auto">
          <a:xfrm>
            <a:off x="2133600" y="39624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10992" name="AutoShape 16"/>
          <p:cNvCxnSpPr>
            <a:cxnSpLocks noChangeShapeType="1"/>
            <a:stCxn id="510991" idx="0"/>
            <a:endCxn id="510988" idx="4"/>
          </p:cNvCxnSpPr>
          <p:nvPr/>
        </p:nvCxnSpPr>
        <p:spPr bwMode="auto">
          <a:xfrm flipH="1" flipV="1">
            <a:off x="2133600" y="3286125"/>
            <a:ext cx="76200" cy="6667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93" name="AutoShape 17"/>
          <p:cNvCxnSpPr>
            <a:cxnSpLocks noChangeShapeType="1"/>
            <a:stCxn id="510989" idx="1"/>
            <a:endCxn id="510988" idx="5"/>
          </p:cNvCxnSpPr>
          <p:nvPr/>
        </p:nvCxnSpPr>
        <p:spPr bwMode="auto">
          <a:xfrm flipH="1" flipV="1">
            <a:off x="2187575" y="3263900"/>
            <a:ext cx="1568450" cy="635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94" name="Rectangle 18"/>
          <p:cNvSpPr>
            <a:spLocks noChangeArrowheads="1"/>
          </p:cNvSpPr>
          <p:nvPr/>
        </p:nvSpPr>
        <p:spPr bwMode="auto">
          <a:xfrm>
            <a:off x="533400" y="16002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pPr>
            <a:endParaRPr lang="zh-CN" altLang="zh-CN" sz="2800" smtClean="0">
              <a:solidFill>
                <a:srgbClr val="000000"/>
              </a:solidFill>
              <a:latin typeface="Comic Sans MS" panose="030F0702030302020204" pitchFamily="66" charset="0"/>
            </a:endParaRPr>
          </a:p>
        </p:txBody>
      </p:sp>
      <p:sp>
        <p:nvSpPr>
          <p:cNvPr id="510995" name="Text Box 19"/>
          <p:cNvSpPr txBox="1">
            <a:spLocks noChangeArrowheads="1"/>
          </p:cNvSpPr>
          <p:nvPr/>
        </p:nvSpPr>
        <p:spPr bwMode="auto">
          <a:xfrm>
            <a:off x="5410200" y="3200400"/>
            <a:ext cx="201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宋体" panose="02010600030101010101" pitchFamily="2" charset="-122"/>
              </a:rPr>
              <a:t>Stack: {</a:t>
            </a:r>
            <a:r>
              <a:rPr lang="en-US" altLang="zh-CN" sz="2400" smtClean="0">
                <a:solidFill>
                  <a:srgbClr val="3333CC"/>
                </a:solidFill>
                <a:ea typeface="宋体" panose="02010600030101010101" pitchFamily="2" charset="-122"/>
              </a:rPr>
              <a:t>d</a:t>
            </a:r>
            <a:r>
              <a:rPr lang="en-US" altLang="zh-CN" sz="2400" smtClean="0">
                <a:solidFill>
                  <a:srgbClr val="000000"/>
                </a:solidFill>
                <a:ea typeface="宋体" panose="02010600030101010101" pitchFamily="2" charset="-122"/>
              </a:rPr>
              <a:t>, </a:t>
            </a:r>
            <a:r>
              <a:rPr lang="en-US" altLang="zh-CN" sz="2400" smtClean="0">
                <a:solidFill>
                  <a:srgbClr val="3333CC"/>
                </a:solidFill>
                <a:ea typeface="宋体" panose="02010600030101010101" pitchFamily="2" charset="-122"/>
              </a:rPr>
              <a:t>a</a:t>
            </a:r>
            <a:r>
              <a:rPr lang="en-US" altLang="zh-CN" sz="2400" smtClean="0">
                <a:solidFill>
                  <a:srgbClr val="000000"/>
                </a:solidFill>
                <a:ea typeface="宋体" panose="02010600030101010101" pitchFamily="2" charset="-122"/>
              </a:rPr>
              <a:t>} </a:t>
            </a:r>
          </a:p>
        </p:txBody>
      </p:sp>
      <p:sp>
        <p:nvSpPr>
          <p:cNvPr id="21" name="Rectangle 2"/>
          <p:cNvSpPr>
            <a:spLocks noGrp="1" noChangeArrowheads="1"/>
          </p:cNvSpPr>
          <p:nvPr>
            <p:ph type="title"/>
          </p:nvPr>
        </p:nvSpPr>
        <p:spPr>
          <a:xfrm>
            <a:off x="0" y="0"/>
            <a:ext cx="9144000" cy="914400"/>
          </a:xfrm>
          <a:solidFill>
            <a:srgbClr val="FFFFCC"/>
          </a:solidFill>
        </p:spPr>
        <p:txBody>
          <a:bodyPr/>
          <a:lstStyle/>
          <a:p>
            <a:pPr algn="ctr"/>
            <a:r>
              <a:rPr lang="en-US" altLang="zh-CN" sz="4400" dirty="0">
                <a:solidFill>
                  <a:srgbClr val="FF0000"/>
                </a:solidFill>
                <a:effectLst>
                  <a:outerShdw blurRad="38100" dist="38100" dir="2700000" algn="tl">
                    <a:srgbClr val="000000"/>
                  </a:outerShdw>
                </a:effectLst>
                <a:ea typeface="宋体" panose="02010600030101010101" pitchFamily="2" charset="-122"/>
              </a:rPr>
              <a:t>Graph Coloring Example </a:t>
            </a:r>
            <a:r>
              <a:rPr lang="en-US" altLang="zh-CN" sz="4400" dirty="0" smtClean="0">
                <a:solidFill>
                  <a:srgbClr val="FF0000"/>
                </a:solidFill>
                <a:effectLst>
                  <a:outerShdw blurRad="38100" dist="38100" dir="2700000" algn="tl">
                    <a:srgbClr val="000000"/>
                  </a:outerShdw>
                </a:effectLst>
                <a:ea typeface="宋体" panose="02010600030101010101" pitchFamily="2" charset="-122"/>
              </a:rPr>
              <a:t>(2)</a:t>
            </a:r>
            <a:endParaRPr lang="en-US" altLang="zh-CN" sz="4400" dirty="0">
              <a:solidFill>
                <a:srgbClr val="FF0000"/>
              </a:solidFill>
              <a:effectLst>
                <a:outerShdw blurRad="38100" dist="38100" dir="2700000" algn="tl">
                  <a:srgbClr val="000000"/>
                </a:outerShdw>
              </a:effectLst>
              <a:ea typeface="宋体" panose="02010600030101010101" pitchFamily="2" charset="-122"/>
            </a:endParaRPr>
          </a:p>
        </p:txBody>
      </p:sp>
    </p:spTree>
    <p:extLst>
      <p:ext uri="{BB962C8B-B14F-4D97-AF65-F5344CB8AC3E}">
        <p14:creationId xmlns:p14="http://schemas.microsoft.com/office/powerpoint/2010/main" val="263992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09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body" idx="1"/>
          </p:nvPr>
        </p:nvSpPr>
        <p:spPr>
          <a:xfrm>
            <a:off x="609600" y="1524000"/>
            <a:ext cx="8305800" cy="685800"/>
          </a:xfrm>
        </p:spPr>
        <p:txBody>
          <a:bodyPr/>
          <a:lstStyle/>
          <a:p>
            <a:r>
              <a:rPr lang="en-US" altLang="zh-CN">
                <a:ea typeface="宋体" panose="02010600030101010101" pitchFamily="2" charset="-122"/>
              </a:rPr>
              <a:t>Start assigning colors to: </a:t>
            </a:r>
            <a:r>
              <a:rPr lang="en-US" altLang="zh-CN" sz="2400">
                <a:solidFill>
                  <a:schemeClr val="accent2"/>
                </a:solidFill>
                <a:ea typeface="宋体" panose="02010600030101010101" pitchFamily="2" charset="-122"/>
              </a:rPr>
              <a:t>f</a:t>
            </a:r>
            <a:r>
              <a:rPr lang="en-US" altLang="zh-CN" sz="2400">
                <a:ea typeface="宋体" panose="02010600030101010101" pitchFamily="2" charset="-122"/>
              </a:rPr>
              <a:t>, </a:t>
            </a:r>
            <a:r>
              <a:rPr lang="en-US" altLang="zh-CN" sz="2400">
                <a:solidFill>
                  <a:schemeClr val="accent2"/>
                </a:solidFill>
                <a:ea typeface="宋体" panose="02010600030101010101" pitchFamily="2" charset="-122"/>
              </a:rPr>
              <a:t>e</a:t>
            </a:r>
            <a:r>
              <a:rPr lang="en-US" altLang="zh-CN" sz="2400">
                <a:ea typeface="宋体" panose="02010600030101010101" pitchFamily="2" charset="-122"/>
              </a:rPr>
              <a:t>, </a:t>
            </a:r>
            <a:r>
              <a:rPr lang="en-US" altLang="zh-CN" sz="2400">
                <a:solidFill>
                  <a:schemeClr val="accent2"/>
                </a:solidFill>
                <a:ea typeface="宋体" panose="02010600030101010101" pitchFamily="2" charset="-122"/>
              </a:rPr>
              <a:t>b</a:t>
            </a:r>
            <a:r>
              <a:rPr lang="en-US" altLang="zh-CN" sz="2400">
                <a:ea typeface="宋体" panose="02010600030101010101" pitchFamily="2" charset="-122"/>
              </a:rPr>
              <a:t>, </a:t>
            </a:r>
            <a:r>
              <a:rPr lang="en-US" altLang="zh-CN" sz="2400">
                <a:solidFill>
                  <a:schemeClr val="accent2"/>
                </a:solidFill>
                <a:ea typeface="宋体" panose="02010600030101010101" pitchFamily="2" charset="-122"/>
              </a:rPr>
              <a:t>c</a:t>
            </a:r>
            <a:r>
              <a:rPr lang="en-US" altLang="zh-CN" sz="2400">
                <a:ea typeface="宋体" panose="02010600030101010101" pitchFamily="2" charset="-122"/>
              </a:rPr>
              <a:t>, </a:t>
            </a:r>
            <a:r>
              <a:rPr lang="en-US" altLang="zh-CN" sz="2400">
                <a:solidFill>
                  <a:schemeClr val="accent2"/>
                </a:solidFill>
                <a:ea typeface="宋体" panose="02010600030101010101" pitchFamily="2" charset="-122"/>
              </a:rPr>
              <a:t>d</a:t>
            </a:r>
            <a:r>
              <a:rPr lang="en-US" altLang="zh-CN" sz="2400">
                <a:ea typeface="宋体" panose="02010600030101010101" pitchFamily="2" charset="-122"/>
              </a:rPr>
              <a:t>, </a:t>
            </a:r>
            <a:r>
              <a:rPr lang="en-US" altLang="zh-CN" sz="2400">
                <a:solidFill>
                  <a:schemeClr val="accent2"/>
                </a:solidFill>
                <a:ea typeface="宋体" panose="02010600030101010101" pitchFamily="2" charset="-122"/>
              </a:rPr>
              <a:t>a</a:t>
            </a:r>
            <a:r>
              <a:rPr lang="en-US" altLang="zh-CN">
                <a:ea typeface="宋体" panose="02010600030101010101" pitchFamily="2" charset="-122"/>
              </a:rPr>
              <a:t> </a:t>
            </a:r>
          </a:p>
        </p:txBody>
      </p:sp>
      <p:grpSp>
        <p:nvGrpSpPr>
          <p:cNvPr id="512004" name="Group 4"/>
          <p:cNvGrpSpPr>
            <a:grpSpLocks/>
          </p:cNvGrpSpPr>
          <p:nvPr/>
        </p:nvGrpSpPr>
        <p:grpSpPr bwMode="auto">
          <a:xfrm>
            <a:off x="2222500" y="2667000"/>
            <a:ext cx="2006600" cy="1308100"/>
            <a:chOff x="1400" y="1680"/>
            <a:chExt cx="1264" cy="824"/>
          </a:xfrm>
        </p:grpSpPr>
        <p:sp>
          <p:nvSpPr>
            <p:cNvPr id="512005" name="Text Box 5"/>
            <p:cNvSpPr txBox="1">
              <a:spLocks noChangeArrowheads="1"/>
            </p:cNvSpPr>
            <p:nvPr/>
          </p:nvSpPr>
          <p:spPr bwMode="auto">
            <a:xfrm>
              <a:off x="2434" y="168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b</a:t>
              </a:r>
            </a:p>
          </p:txBody>
        </p:sp>
        <p:cxnSp>
          <p:nvCxnSpPr>
            <p:cNvPr id="512006" name="AutoShape 6"/>
            <p:cNvCxnSpPr>
              <a:cxnSpLocks noChangeShapeType="1"/>
              <a:stCxn id="512008" idx="2"/>
              <a:endCxn id="512029" idx="6"/>
            </p:cNvCxnSpPr>
            <p:nvPr/>
          </p:nvCxnSpPr>
          <p:spPr bwMode="auto">
            <a:xfrm flipH="1">
              <a:off x="1400" y="1968"/>
              <a:ext cx="932"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07" name="AutoShape 7"/>
            <p:cNvCxnSpPr>
              <a:cxnSpLocks noChangeShapeType="1"/>
              <a:stCxn id="512008" idx="3"/>
              <a:endCxn id="512016" idx="7"/>
            </p:cNvCxnSpPr>
            <p:nvPr/>
          </p:nvCxnSpPr>
          <p:spPr bwMode="auto">
            <a:xfrm flipH="1">
              <a:off x="1428" y="2008"/>
              <a:ext cx="924" cy="4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008" name="Oval 8"/>
            <p:cNvSpPr>
              <a:spLocks noChangeArrowheads="1"/>
            </p:cNvSpPr>
            <p:nvPr/>
          </p:nvSpPr>
          <p:spPr bwMode="auto">
            <a:xfrm>
              <a:off x="2338" y="192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grpSp>
      <p:grpSp>
        <p:nvGrpSpPr>
          <p:cNvPr id="512009" name="Group 9"/>
          <p:cNvGrpSpPr>
            <a:grpSpLocks/>
          </p:cNvGrpSpPr>
          <p:nvPr/>
        </p:nvGrpSpPr>
        <p:grpSpPr bwMode="auto">
          <a:xfrm>
            <a:off x="2190750" y="2209800"/>
            <a:ext cx="1568450" cy="1689100"/>
            <a:chOff x="1380" y="1392"/>
            <a:chExt cx="988" cy="1064"/>
          </a:xfrm>
        </p:grpSpPr>
        <p:sp>
          <p:nvSpPr>
            <p:cNvPr id="512010" name="Text Box 10"/>
            <p:cNvSpPr txBox="1">
              <a:spLocks noChangeArrowheads="1"/>
            </p:cNvSpPr>
            <p:nvPr/>
          </p:nvSpPr>
          <p:spPr bwMode="auto">
            <a:xfrm>
              <a:off x="1682" y="139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a</a:t>
              </a:r>
            </a:p>
          </p:txBody>
        </p:sp>
        <p:cxnSp>
          <p:nvCxnSpPr>
            <p:cNvPr id="512011" name="AutoShape 11"/>
            <p:cNvCxnSpPr>
              <a:cxnSpLocks noChangeShapeType="1"/>
              <a:stCxn id="512012" idx="5"/>
              <a:endCxn id="512024" idx="1"/>
            </p:cNvCxnSpPr>
            <p:nvPr/>
          </p:nvCxnSpPr>
          <p:spPr bwMode="auto">
            <a:xfrm>
              <a:off x="1812" y="1768"/>
              <a:ext cx="556" cy="6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012" name="Oval 12"/>
            <p:cNvSpPr>
              <a:spLocks noChangeArrowheads="1"/>
            </p:cNvSpPr>
            <p:nvPr/>
          </p:nvSpPr>
          <p:spPr bwMode="auto">
            <a:xfrm>
              <a:off x="1730" y="1680"/>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12013" name="AutoShape 13"/>
            <p:cNvCxnSpPr>
              <a:cxnSpLocks noChangeShapeType="1"/>
              <a:stCxn id="512012" idx="3"/>
              <a:endCxn id="512029" idx="7"/>
            </p:cNvCxnSpPr>
            <p:nvPr/>
          </p:nvCxnSpPr>
          <p:spPr bwMode="auto">
            <a:xfrm flipH="1">
              <a:off x="1380" y="1768"/>
              <a:ext cx="364"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2014" name="Group 14"/>
          <p:cNvGrpSpPr>
            <a:grpSpLocks/>
          </p:cNvGrpSpPr>
          <p:nvPr/>
        </p:nvGrpSpPr>
        <p:grpSpPr bwMode="auto">
          <a:xfrm>
            <a:off x="1679575" y="3286125"/>
            <a:ext cx="609600" cy="1057275"/>
            <a:chOff x="1058" y="2070"/>
            <a:chExt cx="384" cy="666"/>
          </a:xfrm>
        </p:grpSpPr>
        <p:sp>
          <p:nvSpPr>
            <p:cNvPr id="512015" name="Text Box 15"/>
            <p:cNvSpPr txBox="1">
              <a:spLocks noChangeArrowheads="1"/>
            </p:cNvSpPr>
            <p:nvPr/>
          </p:nvSpPr>
          <p:spPr bwMode="auto">
            <a:xfrm>
              <a:off x="1058" y="244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e</a:t>
              </a:r>
            </a:p>
          </p:txBody>
        </p:sp>
        <p:sp>
          <p:nvSpPr>
            <p:cNvPr id="512016" name="Oval 16"/>
            <p:cNvSpPr>
              <a:spLocks noChangeArrowheads="1"/>
            </p:cNvSpPr>
            <p:nvPr/>
          </p:nvSpPr>
          <p:spPr bwMode="auto">
            <a:xfrm>
              <a:off x="1346" y="249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12017" name="AutoShape 17"/>
            <p:cNvCxnSpPr>
              <a:cxnSpLocks noChangeShapeType="1"/>
              <a:stCxn id="512016" idx="0"/>
              <a:endCxn id="512029" idx="4"/>
            </p:cNvCxnSpPr>
            <p:nvPr/>
          </p:nvCxnSpPr>
          <p:spPr bwMode="auto">
            <a:xfrm flipH="1" flipV="1">
              <a:off x="1346" y="2070"/>
              <a:ext cx="48" cy="42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2018" name="Group 18"/>
          <p:cNvGrpSpPr>
            <a:grpSpLocks/>
          </p:cNvGrpSpPr>
          <p:nvPr/>
        </p:nvGrpSpPr>
        <p:grpSpPr bwMode="auto">
          <a:xfrm>
            <a:off x="2190750" y="3209925"/>
            <a:ext cx="2190750" cy="981075"/>
            <a:chOff x="1380" y="2022"/>
            <a:chExt cx="1380" cy="618"/>
          </a:xfrm>
        </p:grpSpPr>
        <p:cxnSp>
          <p:nvCxnSpPr>
            <p:cNvPr id="512019" name="AutoShape 19"/>
            <p:cNvCxnSpPr>
              <a:cxnSpLocks noChangeShapeType="1"/>
              <a:stCxn id="512008" idx="4"/>
              <a:endCxn id="512024" idx="7"/>
            </p:cNvCxnSpPr>
            <p:nvPr/>
          </p:nvCxnSpPr>
          <p:spPr bwMode="auto">
            <a:xfrm>
              <a:off x="2386" y="2022"/>
              <a:ext cx="50" cy="43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020" name="Group 20"/>
            <p:cNvGrpSpPr>
              <a:grpSpLocks/>
            </p:cNvGrpSpPr>
            <p:nvPr/>
          </p:nvGrpSpPr>
          <p:grpSpPr bwMode="auto">
            <a:xfrm>
              <a:off x="1380" y="2056"/>
              <a:ext cx="1380" cy="584"/>
              <a:chOff x="1380" y="2056"/>
              <a:chExt cx="1380" cy="584"/>
            </a:xfrm>
          </p:grpSpPr>
          <p:sp>
            <p:nvSpPr>
              <p:cNvPr id="512021" name="Text Box 21"/>
              <p:cNvSpPr txBox="1">
                <a:spLocks noChangeArrowheads="1"/>
              </p:cNvSpPr>
              <p:nvPr/>
            </p:nvSpPr>
            <p:spPr bwMode="auto">
              <a:xfrm>
                <a:off x="2546" y="2352"/>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c</a:t>
                </a:r>
              </a:p>
            </p:txBody>
          </p:sp>
          <p:grpSp>
            <p:nvGrpSpPr>
              <p:cNvPr id="512022" name="Group 22"/>
              <p:cNvGrpSpPr>
                <a:grpSpLocks/>
              </p:cNvGrpSpPr>
              <p:nvPr/>
            </p:nvGrpSpPr>
            <p:grpSpPr bwMode="auto">
              <a:xfrm>
                <a:off x="1380" y="2056"/>
                <a:ext cx="1070" cy="488"/>
                <a:chOff x="1380" y="2056"/>
                <a:chExt cx="1070" cy="488"/>
              </a:xfrm>
            </p:grpSpPr>
            <p:cxnSp>
              <p:nvCxnSpPr>
                <p:cNvPr id="512023" name="AutoShape 23"/>
                <p:cNvCxnSpPr>
                  <a:cxnSpLocks noChangeShapeType="1"/>
                  <a:stCxn id="512024" idx="2"/>
                  <a:endCxn id="512016" idx="6"/>
                </p:cNvCxnSpPr>
                <p:nvPr/>
              </p:nvCxnSpPr>
              <p:spPr bwMode="auto">
                <a:xfrm flipH="1">
                  <a:off x="1448" y="2496"/>
                  <a:ext cx="900" cy="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024" name="Oval 24"/>
                <p:cNvSpPr>
                  <a:spLocks noChangeArrowheads="1"/>
                </p:cNvSpPr>
                <p:nvPr/>
              </p:nvSpPr>
              <p:spPr bwMode="auto">
                <a:xfrm>
                  <a:off x="2354" y="244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12025" name="AutoShape 25"/>
                <p:cNvCxnSpPr>
                  <a:cxnSpLocks noChangeShapeType="1"/>
                  <a:stCxn id="512024" idx="1"/>
                  <a:endCxn id="512029" idx="5"/>
                </p:cNvCxnSpPr>
                <p:nvPr/>
              </p:nvCxnSpPr>
              <p:spPr bwMode="auto">
                <a:xfrm flipH="1" flipV="1">
                  <a:off x="1380" y="2056"/>
                  <a:ext cx="988" cy="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512026" name="Text Box 26"/>
          <p:cNvSpPr txBox="1">
            <a:spLocks noChangeArrowheads="1"/>
          </p:cNvSpPr>
          <p:nvPr/>
        </p:nvSpPr>
        <p:spPr bwMode="auto">
          <a:xfrm>
            <a:off x="44577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CC0099"/>
                </a:solidFill>
                <a:ea typeface="宋体" panose="02010600030101010101" pitchFamily="2" charset="-122"/>
              </a:rPr>
              <a:t>r</a:t>
            </a:r>
            <a:r>
              <a:rPr lang="en-US" altLang="zh-CN" sz="2400" baseline="-25000" smtClean="0">
                <a:solidFill>
                  <a:srgbClr val="CC0099"/>
                </a:solidFill>
                <a:ea typeface="宋体" panose="02010600030101010101" pitchFamily="2" charset="-122"/>
              </a:rPr>
              <a:t>4</a:t>
            </a:r>
            <a:endParaRPr lang="en-US" altLang="zh-CN" sz="2400" smtClean="0">
              <a:solidFill>
                <a:srgbClr val="CC0099"/>
              </a:solidFill>
              <a:ea typeface="宋体" panose="02010600030101010101" pitchFamily="2" charset="-122"/>
            </a:endParaRPr>
          </a:p>
        </p:txBody>
      </p:sp>
      <p:grpSp>
        <p:nvGrpSpPr>
          <p:cNvPr id="512027" name="Group 27"/>
          <p:cNvGrpSpPr>
            <a:grpSpLocks/>
          </p:cNvGrpSpPr>
          <p:nvPr/>
        </p:nvGrpSpPr>
        <p:grpSpPr bwMode="auto">
          <a:xfrm>
            <a:off x="1679575" y="2895600"/>
            <a:ext cx="533400" cy="457200"/>
            <a:chOff x="1058" y="1824"/>
            <a:chExt cx="336" cy="288"/>
          </a:xfrm>
        </p:grpSpPr>
        <p:sp>
          <p:nvSpPr>
            <p:cNvPr id="512028" name="Text Box 28"/>
            <p:cNvSpPr txBox="1">
              <a:spLocks noChangeArrowheads="1"/>
            </p:cNvSpPr>
            <p:nvPr/>
          </p:nvSpPr>
          <p:spPr bwMode="auto">
            <a:xfrm>
              <a:off x="1058" y="1824"/>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f</a:t>
              </a:r>
            </a:p>
          </p:txBody>
        </p:sp>
        <p:sp>
          <p:nvSpPr>
            <p:cNvPr id="512029" name="Oval 29"/>
            <p:cNvSpPr>
              <a:spLocks noChangeArrowheads="1"/>
            </p:cNvSpPr>
            <p:nvPr/>
          </p:nvSpPr>
          <p:spPr bwMode="auto">
            <a:xfrm>
              <a:off x="1298" y="1968"/>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grpSp>
      <p:sp>
        <p:nvSpPr>
          <p:cNvPr id="512030" name="Text Box 30"/>
          <p:cNvSpPr txBox="1">
            <a:spLocks noChangeArrowheads="1"/>
          </p:cNvSpPr>
          <p:nvPr/>
        </p:nvSpPr>
        <p:spPr bwMode="auto">
          <a:xfrm>
            <a:off x="1333500" y="2895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CC99"/>
                </a:solidFill>
                <a:ea typeface="宋体" panose="02010600030101010101" pitchFamily="2" charset="-122"/>
              </a:rPr>
              <a:t>r</a:t>
            </a:r>
            <a:r>
              <a:rPr lang="en-US" altLang="zh-CN" sz="2400" baseline="-25000" smtClean="0">
                <a:solidFill>
                  <a:srgbClr val="00CC99"/>
                </a:solidFill>
                <a:ea typeface="宋体" panose="02010600030101010101" pitchFamily="2" charset="-122"/>
              </a:rPr>
              <a:t>1</a:t>
            </a:r>
            <a:endParaRPr lang="en-US" altLang="zh-CN" sz="2400" smtClean="0">
              <a:solidFill>
                <a:srgbClr val="00CC99"/>
              </a:solidFill>
              <a:ea typeface="宋体" panose="02010600030101010101" pitchFamily="2" charset="-122"/>
            </a:endParaRPr>
          </a:p>
        </p:txBody>
      </p:sp>
      <p:sp>
        <p:nvSpPr>
          <p:cNvPr id="512031" name="Text Box 31"/>
          <p:cNvSpPr txBox="1">
            <a:spLocks noChangeArrowheads="1"/>
          </p:cNvSpPr>
          <p:nvPr/>
        </p:nvSpPr>
        <p:spPr bwMode="auto">
          <a:xfrm>
            <a:off x="2984500" y="22225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512032" name="Text Box 32"/>
          <p:cNvSpPr txBox="1">
            <a:spLocks noChangeArrowheads="1"/>
          </p:cNvSpPr>
          <p:nvPr/>
        </p:nvSpPr>
        <p:spPr bwMode="auto">
          <a:xfrm>
            <a:off x="3314700" y="4470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sp>
        <p:nvSpPr>
          <p:cNvPr id="512033" name="Text Box 33"/>
          <p:cNvSpPr txBox="1">
            <a:spLocks noChangeArrowheads="1"/>
          </p:cNvSpPr>
          <p:nvPr/>
        </p:nvSpPr>
        <p:spPr bwMode="auto">
          <a:xfrm>
            <a:off x="1333500" y="3886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FF3300"/>
                </a:solidFill>
                <a:ea typeface="宋体" panose="02010600030101010101" pitchFamily="2" charset="-122"/>
              </a:rPr>
              <a:t>r</a:t>
            </a:r>
            <a:r>
              <a:rPr lang="en-US" altLang="zh-CN" sz="2400" baseline="-25000" smtClean="0">
                <a:solidFill>
                  <a:srgbClr val="FF3300"/>
                </a:solidFill>
                <a:ea typeface="宋体" panose="02010600030101010101" pitchFamily="2" charset="-122"/>
              </a:rPr>
              <a:t>2</a:t>
            </a:r>
            <a:endParaRPr lang="en-US" altLang="zh-CN" sz="2400" smtClean="0">
              <a:solidFill>
                <a:srgbClr val="FF3300"/>
              </a:solidFill>
              <a:ea typeface="宋体" panose="02010600030101010101" pitchFamily="2" charset="-122"/>
            </a:endParaRPr>
          </a:p>
        </p:txBody>
      </p:sp>
      <p:sp>
        <p:nvSpPr>
          <p:cNvPr id="512034" name="Text Box 34"/>
          <p:cNvSpPr txBox="1">
            <a:spLocks noChangeArrowheads="1"/>
          </p:cNvSpPr>
          <p:nvPr/>
        </p:nvSpPr>
        <p:spPr bwMode="auto">
          <a:xfrm>
            <a:off x="4305300" y="2667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000000"/>
                </a:solidFill>
                <a:ea typeface="宋体" panose="02010600030101010101" pitchFamily="2" charset="-122"/>
              </a:rPr>
              <a:t>r</a:t>
            </a:r>
            <a:r>
              <a:rPr lang="en-US" altLang="zh-CN" sz="2400" baseline="-25000" smtClean="0">
                <a:solidFill>
                  <a:srgbClr val="000000"/>
                </a:solidFill>
                <a:ea typeface="宋体" panose="02010600030101010101" pitchFamily="2" charset="-122"/>
              </a:rPr>
              <a:t>3</a:t>
            </a:r>
            <a:endParaRPr lang="en-US" altLang="zh-CN" sz="2400" smtClean="0">
              <a:solidFill>
                <a:srgbClr val="000000"/>
              </a:solidFill>
              <a:ea typeface="宋体" panose="02010600030101010101" pitchFamily="2" charset="-122"/>
            </a:endParaRPr>
          </a:p>
        </p:txBody>
      </p:sp>
      <p:grpSp>
        <p:nvGrpSpPr>
          <p:cNvPr id="512035" name="Group 35"/>
          <p:cNvGrpSpPr>
            <a:grpSpLocks/>
          </p:cNvGrpSpPr>
          <p:nvPr/>
        </p:nvGrpSpPr>
        <p:grpSpPr bwMode="auto">
          <a:xfrm>
            <a:off x="2190750" y="3263900"/>
            <a:ext cx="1568450" cy="1689100"/>
            <a:chOff x="1380" y="2056"/>
            <a:chExt cx="988" cy="1064"/>
          </a:xfrm>
        </p:grpSpPr>
        <p:grpSp>
          <p:nvGrpSpPr>
            <p:cNvPr id="512036" name="Group 36"/>
            <p:cNvGrpSpPr>
              <a:grpSpLocks/>
            </p:cNvGrpSpPr>
            <p:nvPr/>
          </p:nvGrpSpPr>
          <p:grpSpPr bwMode="auto">
            <a:xfrm>
              <a:off x="1428" y="2536"/>
              <a:ext cx="940" cy="584"/>
              <a:chOff x="1428" y="2536"/>
              <a:chExt cx="940" cy="584"/>
            </a:xfrm>
          </p:grpSpPr>
          <p:sp>
            <p:nvSpPr>
              <p:cNvPr id="512037" name="Text Box 37"/>
              <p:cNvSpPr txBox="1">
                <a:spLocks noChangeArrowheads="1"/>
              </p:cNvSpPr>
              <p:nvPr/>
            </p:nvSpPr>
            <p:spPr bwMode="auto">
              <a:xfrm>
                <a:off x="1778" y="2832"/>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ea typeface="宋体" panose="02010600030101010101" pitchFamily="2" charset="-122"/>
                  </a:rPr>
                  <a:t>d</a:t>
                </a:r>
              </a:p>
            </p:txBody>
          </p:sp>
          <p:cxnSp>
            <p:nvCxnSpPr>
              <p:cNvPr id="512038" name="AutoShape 38"/>
              <p:cNvCxnSpPr>
                <a:cxnSpLocks noChangeShapeType="1"/>
                <a:stCxn id="512024" idx="3"/>
                <a:endCxn id="512039" idx="7"/>
              </p:cNvCxnSpPr>
              <p:nvPr/>
            </p:nvCxnSpPr>
            <p:spPr bwMode="auto">
              <a:xfrm flipH="1">
                <a:off x="1908" y="2536"/>
                <a:ext cx="460" cy="20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039" name="Oval 39"/>
              <p:cNvSpPr>
                <a:spLocks noChangeArrowheads="1"/>
              </p:cNvSpPr>
              <p:nvPr/>
            </p:nvSpPr>
            <p:spPr bwMode="auto">
              <a:xfrm>
                <a:off x="1826" y="2736"/>
                <a:ext cx="96" cy="9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cxnSp>
            <p:nvCxnSpPr>
              <p:cNvPr id="512040" name="AutoShape 40"/>
              <p:cNvCxnSpPr>
                <a:cxnSpLocks noChangeShapeType="1"/>
                <a:stCxn id="512039" idx="1"/>
                <a:endCxn id="512016" idx="5"/>
              </p:cNvCxnSpPr>
              <p:nvPr/>
            </p:nvCxnSpPr>
            <p:spPr bwMode="auto">
              <a:xfrm flipH="1" flipV="1">
                <a:off x="1428" y="2584"/>
                <a:ext cx="412" cy="16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12041" name="AutoShape 41"/>
            <p:cNvCxnSpPr>
              <a:cxnSpLocks noChangeShapeType="1"/>
              <a:stCxn id="512039" idx="1"/>
              <a:endCxn id="512029" idx="5"/>
            </p:cNvCxnSpPr>
            <p:nvPr/>
          </p:nvCxnSpPr>
          <p:spPr bwMode="auto">
            <a:xfrm flipH="1" flipV="1">
              <a:off x="1380" y="2056"/>
              <a:ext cx="460" cy="6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Rectangle 2"/>
          <p:cNvSpPr>
            <a:spLocks noGrp="1" noChangeArrowheads="1"/>
          </p:cNvSpPr>
          <p:nvPr>
            <p:ph type="title"/>
          </p:nvPr>
        </p:nvSpPr>
        <p:spPr>
          <a:xfrm>
            <a:off x="0" y="0"/>
            <a:ext cx="9144000" cy="914400"/>
          </a:xfrm>
          <a:solidFill>
            <a:srgbClr val="FFFFCC"/>
          </a:solidFill>
        </p:spPr>
        <p:txBody>
          <a:bodyPr/>
          <a:lstStyle/>
          <a:p>
            <a:pPr algn="ctr"/>
            <a:r>
              <a:rPr lang="en-US" altLang="zh-CN" sz="4400" dirty="0">
                <a:solidFill>
                  <a:srgbClr val="FF0000"/>
                </a:solidFill>
                <a:effectLst>
                  <a:outerShdw blurRad="38100" dist="38100" dir="2700000" algn="tl">
                    <a:srgbClr val="000000"/>
                  </a:outerShdw>
                </a:effectLst>
                <a:ea typeface="宋体" panose="02010600030101010101" pitchFamily="2" charset="-122"/>
              </a:rPr>
              <a:t>Graph Coloring Example </a:t>
            </a:r>
            <a:r>
              <a:rPr lang="en-US" altLang="zh-CN" sz="4400" dirty="0" smtClean="0">
                <a:solidFill>
                  <a:srgbClr val="FF0000"/>
                </a:solidFill>
                <a:effectLst>
                  <a:outerShdw blurRad="38100" dist="38100" dir="2700000" algn="tl">
                    <a:srgbClr val="000000"/>
                  </a:outerShdw>
                </a:effectLst>
                <a:ea typeface="宋体" panose="02010600030101010101" pitchFamily="2" charset="-122"/>
              </a:rPr>
              <a:t>(3)</a:t>
            </a:r>
            <a:endParaRPr lang="en-US" altLang="zh-CN" sz="4400" dirty="0">
              <a:solidFill>
                <a:srgbClr val="FF0000"/>
              </a:solidFill>
              <a:effectLst>
                <a:outerShdw blurRad="38100" dist="38100" dir="2700000" algn="tl">
                  <a:srgbClr val="000000"/>
                </a:outerShdw>
              </a:effectLst>
              <a:ea typeface="宋体" panose="02010600030101010101" pitchFamily="2" charset="-122"/>
            </a:endParaRPr>
          </a:p>
        </p:txBody>
      </p:sp>
    </p:spTree>
    <p:extLst>
      <p:ext uri="{BB962C8B-B14F-4D97-AF65-F5344CB8AC3E}">
        <p14:creationId xmlns:p14="http://schemas.microsoft.com/office/powerpoint/2010/main" val="3749237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0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20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120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120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120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2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6" grpId="0" autoUpdateAnimBg="0"/>
      <p:bldP spid="512030" grpId="0" autoUpdateAnimBg="0"/>
      <p:bldP spid="512031" grpId="0" autoUpdateAnimBg="0"/>
      <p:bldP spid="512032" grpId="0" autoUpdateAnimBg="0"/>
      <p:bldP spid="512033" grpId="0" autoUpdateAnimBg="0"/>
      <p:bldP spid="51203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若化简的最终图不空</a:t>
            </a:r>
            <a:endParaRPr lang="zh-CN" altLang="en-US" dirty="0"/>
          </a:p>
        </p:txBody>
      </p:sp>
      <p:sp>
        <p:nvSpPr>
          <p:cNvPr id="3" name="内容占位符 2"/>
          <p:cNvSpPr>
            <a:spLocks noGrp="1"/>
          </p:cNvSpPr>
          <p:nvPr>
            <p:ph idx="1"/>
          </p:nvPr>
        </p:nvSpPr>
        <p:spPr/>
        <p:txBody>
          <a:bodyPr/>
          <a:lstStyle/>
          <a:p>
            <a:r>
              <a:rPr lang="zh-CN" altLang="en-US" dirty="0" smtClean="0"/>
              <a:t>图上所有结点都有至少</a:t>
            </a:r>
            <a:r>
              <a:rPr lang="en-US" altLang="zh-CN" dirty="0" smtClean="0"/>
              <a:t>k</a:t>
            </a:r>
            <a:r>
              <a:rPr lang="zh-CN" altLang="en-US" dirty="0" smtClean="0"/>
              <a:t>个邻居</a:t>
            </a:r>
            <a:endParaRPr lang="en-US" altLang="zh-CN" dirty="0" smtClean="0"/>
          </a:p>
          <a:p>
            <a:endParaRPr lang="en-US" altLang="zh-CN" dirty="0"/>
          </a:p>
          <a:p>
            <a:r>
              <a:rPr lang="zh-CN" altLang="en-US" dirty="0" smtClean="0"/>
              <a:t>例：对下图进行</a:t>
            </a:r>
            <a:r>
              <a:rPr lang="en-US" altLang="zh-CN" dirty="0" smtClean="0"/>
              <a:t>3-</a:t>
            </a:r>
            <a:r>
              <a:rPr lang="zh-CN" altLang="en-US" dirty="0" smtClean="0"/>
              <a:t>着色</a:t>
            </a:r>
            <a:endParaRPr lang="zh-CN" altLang="en-US" dirty="0"/>
          </a:p>
        </p:txBody>
      </p:sp>
      <p:grpSp>
        <p:nvGrpSpPr>
          <p:cNvPr id="52" name="Group 4"/>
          <p:cNvGrpSpPr>
            <a:grpSpLocks/>
          </p:cNvGrpSpPr>
          <p:nvPr/>
        </p:nvGrpSpPr>
        <p:grpSpPr bwMode="auto">
          <a:xfrm>
            <a:off x="2971800" y="3505200"/>
            <a:ext cx="2701925" cy="2743200"/>
            <a:chOff x="1872" y="2208"/>
            <a:chExt cx="1702" cy="1728"/>
          </a:xfrm>
        </p:grpSpPr>
        <p:sp>
          <p:nvSpPr>
            <p:cNvPr id="53" name="Text Box 5"/>
            <p:cNvSpPr txBox="1">
              <a:spLocks noChangeArrowheads="1"/>
            </p:cNvSpPr>
            <p:nvPr/>
          </p:nvSpPr>
          <p:spPr bwMode="auto">
            <a:xfrm>
              <a:off x="2496" y="2208"/>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a</a:t>
              </a:r>
            </a:p>
          </p:txBody>
        </p:sp>
        <p:sp>
          <p:nvSpPr>
            <p:cNvPr id="54" name="Text Box 6"/>
            <p:cNvSpPr txBox="1">
              <a:spLocks noChangeArrowheads="1"/>
            </p:cNvSpPr>
            <p:nvPr/>
          </p:nvSpPr>
          <p:spPr bwMode="auto">
            <a:xfrm>
              <a:off x="1872" y="2640"/>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f</a:t>
              </a:r>
            </a:p>
          </p:txBody>
        </p:sp>
        <p:sp>
          <p:nvSpPr>
            <p:cNvPr id="55" name="Text Box 7"/>
            <p:cNvSpPr txBox="1">
              <a:spLocks noChangeArrowheads="1"/>
            </p:cNvSpPr>
            <p:nvPr/>
          </p:nvSpPr>
          <p:spPr bwMode="auto">
            <a:xfrm>
              <a:off x="1872" y="326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e</a:t>
              </a:r>
            </a:p>
          </p:txBody>
        </p:sp>
        <p:sp>
          <p:nvSpPr>
            <p:cNvPr id="56" name="Text Box 8"/>
            <p:cNvSpPr txBox="1">
              <a:spLocks noChangeArrowheads="1"/>
            </p:cNvSpPr>
            <p:nvPr/>
          </p:nvSpPr>
          <p:spPr bwMode="auto">
            <a:xfrm>
              <a:off x="2592" y="3648"/>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d</a:t>
              </a:r>
            </a:p>
          </p:txBody>
        </p:sp>
        <p:sp>
          <p:nvSpPr>
            <p:cNvPr id="57" name="Text Box 9"/>
            <p:cNvSpPr txBox="1">
              <a:spLocks noChangeArrowheads="1"/>
            </p:cNvSpPr>
            <p:nvPr/>
          </p:nvSpPr>
          <p:spPr bwMode="auto">
            <a:xfrm>
              <a:off x="3360" y="3168"/>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c</a:t>
              </a:r>
            </a:p>
          </p:txBody>
        </p:sp>
        <p:sp>
          <p:nvSpPr>
            <p:cNvPr id="58" name="Text Box 10"/>
            <p:cNvSpPr txBox="1">
              <a:spLocks noChangeArrowheads="1"/>
            </p:cNvSpPr>
            <p:nvPr/>
          </p:nvSpPr>
          <p:spPr bwMode="auto">
            <a:xfrm>
              <a:off x="3248" y="249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b</a:t>
              </a:r>
            </a:p>
          </p:txBody>
        </p:sp>
        <p:cxnSp>
          <p:nvCxnSpPr>
            <p:cNvPr id="59" name="AutoShape 11"/>
            <p:cNvCxnSpPr>
              <a:cxnSpLocks noChangeShapeType="1"/>
              <a:stCxn id="67" idx="3"/>
              <a:endCxn id="66" idx="7"/>
            </p:cNvCxnSpPr>
            <p:nvPr/>
          </p:nvCxnSpPr>
          <p:spPr bwMode="auto">
            <a:xfrm flipH="1">
              <a:off x="2722" y="3352"/>
              <a:ext cx="460" cy="20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2"/>
            <p:cNvCxnSpPr>
              <a:cxnSpLocks noChangeShapeType="1"/>
              <a:stCxn id="68" idx="5"/>
              <a:endCxn id="67" idx="1"/>
            </p:cNvCxnSpPr>
            <p:nvPr/>
          </p:nvCxnSpPr>
          <p:spPr bwMode="auto">
            <a:xfrm>
              <a:off x="2626" y="2584"/>
              <a:ext cx="556" cy="68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3"/>
            <p:cNvCxnSpPr>
              <a:cxnSpLocks noChangeShapeType="1"/>
              <a:stCxn id="69" idx="4"/>
              <a:endCxn id="67" idx="7"/>
            </p:cNvCxnSpPr>
            <p:nvPr/>
          </p:nvCxnSpPr>
          <p:spPr bwMode="auto">
            <a:xfrm>
              <a:off x="3200" y="2838"/>
              <a:ext cx="50" cy="43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4"/>
            <p:cNvCxnSpPr>
              <a:cxnSpLocks noChangeShapeType="1"/>
              <a:stCxn id="69" idx="2"/>
              <a:endCxn id="65" idx="6"/>
            </p:cNvCxnSpPr>
            <p:nvPr/>
          </p:nvCxnSpPr>
          <p:spPr bwMode="auto">
            <a:xfrm flipH="1">
              <a:off x="2214" y="2784"/>
              <a:ext cx="932"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5"/>
            <p:cNvCxnSpPr>
              <a:cxnSpLocks noChangeShapeType="1"/>
              <a:stCxn id="69" idx="3"/>
              <a:endCxn id="71" idx="7"/>
            </p:cNvCxnSpPr>
            <p:nvPr/>
          </p:nvCxnSpPr>
          <p:spPr bwMode="auto">
            <a:xfrm flipH="1">
              <a:off x="2242" y="2824"/>
              <a:ext cx="924" cy="496"/>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6"/>
            <p:cNvCxnSpPr>
              <a:cxnSpLocks noChangeShapeType="1"/>
              <a:stCxn id="67" idx="2"/>
              <a:endCxn id="71" idx="6"/>
            </p:cNvCxnSpPr>
            <p:nvPr/>
          </p:nvCxnSpPr>
          <p:spPr bwMode="auto">
            <a:xfrm flipH="1">
              <a:off x="2262" y="3312"/>
              <a:ext cx="900"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Oval 17"/>
            <p:cNvSpPr>
              <a:spLocks noChangeArrowheads="1"/>
            </p:cNvSpPr>
            <p:nvPr/>
          </p:nvSpPr>
          <p:spPr bwMode="auto">
            <a:xfrm>
              <a:off x="2112" y="278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6" name="Oval 18"/>
            <p:cNvSpPr>
              <a:spLocks noChangeArrowheads="1"/>
            </p:cNvSpPr>
            <p:nvPr/>
          </p:nvSpPr>
          <p:spPr bwMode="auto">
            <a:xfrm>
              <a:off x="2640" y="355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7" name="Oval 19"/>
            <p:cNvSpPr>
              <a:spLocks noChangeArrowheads="1"/>
            </p:cNvSpPr>
            <p:nvPr/>
          </p:nvSpPr>
          <p:spPr bwMode="auto">
            <a:xfrm>
              <a:off x="3168" y="326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8" name="Oval 20"/>
            <p:cNvSpPr>
              <a:spLocks noChangeArrowheads="1"/>
            </p:cNvSpPr>
            <p:nvPr/>
          </p:nvSpPr>
          <p:spPr bwMode="auto">
            <a:xfrm>
              <a:off x="2544" y="2496"/>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9" name="Oval 21"/>
            <p:cNvSpPr>
              <a:spLocks noChangeArrowheads="1"/>
            </p:cNvSpPr>
            <p:nvPr/>
          </p:nvSpPr>
          <p:spPr bwMode="auto">
            <a:xfrm>
              <a:off x="3152" y="2736"/>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70" name="AutoShape 22"/>
            <p:cNvCxnSpPr>
              <a:cxnSpLocks noChangeShapeType="1"/>
              <a:stCxn id="68" idx="3"/>
              <a:endCxn id="65" idx="7"/>
            </p:cNvCxnSpPr>
            <p:nvPr/>
          </p:nvCxnSpPr>
          <p:spPr bwMode="auto">
            <a:xfrm flipH="1">
              <a:off x="2194" y="2584"/>
              <a:ext cx="364" cy="20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23"/>
            <p:cNvSpPr>
              <a:spLocks noChangeArrowheads="1"/>
            </p:cNvSpPr>
            <p:nvPr/>
          </p:nvSpPr>
          <p:spPr bwMode="auto">
            <a:xfrm>
              <a:off x="2160" y="331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72" name="AutoShape 24"/>
            <p:cNvCxnSpPr>
              <a:cxnSpLocks noChangeShapeType="1"/>
              <a:stCxn id="66" idx="1"/>
              <a:endCxn id="71" idx="5"/>
            </p:cNvCxnSpPr>
            <p:nvPr/>
          </p:nvCxnSpPr>
          <p:spPr bwMode="auto">
            <a:xfrm flipH="1" flipV="1">
              <a:off x="2242" y="3400"/>
              <a:ext cx="412" cy="16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25"/>
            <p:cNvCxnSpPr>
              <a:cxnSpLocks noChangeShapeType="1"/>
              <a:stCxn id="71" idx="0"/>
              <a:endCxn id="65" idx="4"/>
            </p:cNvCxnSpPr>
            <p:nvPr/>
          </p:nvCxnSpPr>
          <p:spPr bwMode="auto">
            <a:xfrm flipH="1" flipV="1">
              <a:off x="2160" y="2886"/>
              <a:ext cx="48" cy="42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26"/>
            <p:cNvCxnSpPr>
              <a:cxnSpLocks noChangeShapeType="1"/>
              <a:stCxn id="67" idx="1"/>
              <a:endCxn id="65" idx="5"/>
            </p:cNvCxnSpPr>
            <p:nvPr/>
          </p:nvCxnSpPr>
          <p:spPr bwMode="auto">
            <a:xfrm flipH="1" flipV="1">
              <a:off x="2194" y="2872"/>
              <a:ext cx="988" cy="4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7"/>
            <p:cNvCxnSpPr>
              <a:cxnSpLocks noChangeShapeType="1"/>
              <a:stCxn id="66" idx="0"/>
              <a:endCxn id="65" idx="5"/>
            </p:cNvCxnSpPr>
            <p:nvPr/>
          </p:nvCxnSpPr>
          <p:spPr bwMode="auto">
            <a:xfrm flipH="1" flipV="1">
              <a:off x="2194" y="2872"/>
              <a:ext cx="494" cy="67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7225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1" presetClass="entr" presetSubtype="0" fill="hold" nodeType="with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a:t>
            </a:r>
            <a:r>
              <a:rPr lang="zh-CN" altLang="en-US" dirty="0"/>
              <a:t>化简的</a:t>
            </a:r>
            <a:r>
              <a:rPr lang="zh-CN" altLang="en-US" dirty="0" smtClean="0"/>
              <a:t>最终</a:t>
            </a:r>
            <a:r>
              <a:rPr lang="zh-CN" altLang="en-US" dirty="0"/>
              <a:t>图不空</a:t>
            </a:r>
          </a:p>
        </p:txBody>
      </p:sp>
      <p:sp>
        <p:nvSpPr>
          <p:cNvPr id="3" name="内容占位符 2"/>
          <p:cNvSpPr>
            <a:spLocks noGrp="1"/>
          </p:cNvSpPr>
          <p:nvPr>
            <p:ph idx="1"/>
          </p:nvPr>
        </p:nvSpPr>
        <p:spPr/>
        <p:txBody>
          <a:bodyPr/>
          <a:lstStyle/>
          <a:p>
            <a:r>
              <a:rPr lang="zh-CN" altLang="en-US" dirty="0" smtClean="0"/>
              <a:t>删除</a:t>
            </a:r>
            <a:r>
              <a:rPr lang="en-US" altLang="zh-CN" dirty="0" smtClean="0"/>
              <a:t>a</a:t>
            </a:r>
            <a:r>
              <a:rPr lang="zh-CN" altLang="en-US" dirty="0" smtClean="0"/>
              <a:t>后就</a:t>
            </a:r>
            <a:r>
              <a:rPr lang="en-US" altLang="zh-CN" dirty="0" smtClean="0"/>
              <a:t>get stuck</a:t>
            </a:r>
            <a:r>
              <a:rPr lang="zh-CN" altLang="en-US" dirty="0" smtClean="0"/>
              <a:t>了</a:t>
            </a:r>
            <a:endParaRPr lang="en-US" altLang="zh-CN" dirty="0" smtClean="0"/>
          </a:p>
          <a:p>
            <a:endParaRPr lang="en-US" altLang="zh-CN" dirty="0" smtClean="0"/>
          </a:p>
          <a:p>
            <a:r>
              <a:rPr lang="zh-CN" altLang="en-US" dirty="0" smtClean="0"/>
              <a:t>选择一个结点作为</a:t>
            </a:r>
            <a:r>
              <a:rPr lang="en-US" altLang="zh-CN" dirty="0" smtClean="0"/>
              <a:t>a candidate for spilling</a:t>
            </a:r>
          </a:p>
          <a:p>
            <a:pPr lvl="1"/>
            <a:r>
              <a:rPr lang="zh-CN" altLang="en-US" dirty="0" smtClean="0"/>
              <a:t>假设选择</a:t>
            </a:r>
            <a:r>
              <a:rPr lang="en-US" altLang="zh-CN" dirty="0" smtClean="0"/>
              <a:t>f</a:t>
            </a:r>
            <a:endParaRPr lang="zh-CN" altLang="en-US" dirty="0"/>
          </a:p>
        </p:txBody>
      </p:sp>
      <p:grpSp>
        <p:nvGrpSpPr>
          <p:cNvPr id="24" name="Group 4"/>
          <p:cNvGrpSpPr>
            <a:grpSpLocks/>
          </p:cNvGrpSpPr>
          <p:nvPr/>
        </p:nvGrpSpPr>
        <p:grpSpPr bwMode="auto">
          <a:xfrm>
            <a:off x="2971800" y="3962400"/>
            <a:ext cx="2701925" cy="2286000"/>
            <a:chOff x="1872" y="2496"/>
            <a:chExt cx="1702" cy="1440"/>
          </a:xfrm>
        </p:grpSpPr>
        <p:sp>
          <p:nvSpPr>
            <p:cNvPr id="25" name="Text Box 5"/>
            <p:cNvSpPr txBox="1">
              <a:spLocks noChangeArrowheads="1"/>
            </p:cNvSpPr>
            <p:nvPr/>
          </p:nvSpPr>
          <p:spPr bwMode="auto">
            <a:xfrm>
              <a:off x="1872" y="2640"/>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f</a:t>
              </a:r>
            </a:p>
          </p:txBody>
        </p:sp>
        <p:sp>
          <p:nvSpPr>
            <p:cNvPr id="26" name="Text Box 6"/>
            <p:cNvSpPr txBox="1">
              <a:spLocks noChangeArrowheads="1"/>
            </p:cNvSpPr>
            <p:nvPr/>
          </p:nvSpPr>
          <p:spPr bwMode="auto">
            <a:xfrm>
              <a:off x="1872" y="326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e</a:t>
              </a:r>
            </a:p>
          </p:txBody>
        </p:sp>
        <p:sp>
          <p:nvSpPr>
            <p:cNvPr id="27" name="Text Box 7"/>
            <p:cNvSpPr txBox="1">
              <a:spLocks noChangeArrowheads="1"/>
            </p:cNvSpPr>
            <p:nvPr/>
          </p:nvSpPr>
          <p:spPr bwMode="auto">
            <a:xfrm>
              <a:off x="2592" y="3648"/>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d</a:t>
              </a:r>
            </a:p>
          </p:txBody>
        </p:sp>
        <p:sp>
          <p:nvSpPr>
            <p:cNvPr id="28" name="Text Box 8"/>
            <p:cNvSpPr txBox="1">
              <a:spLocks noChangeArrowheads="1"/>
            </p:cNvSpPr>
            <p:nvPr/>
          </p:nvSpPr>
          <p:spPr bwMode="auto">
            <a:xfrm>
              <a:off x="3360" y="3168"/>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c</a:t>
              </a:r>
            </a:p>
          </p:txBody>
        </p:sp>
        <p:sp>
          <p:nvSpPr>
            <p:cNvPr id="29" name="Text Box 9"/>
            <p:cNvSpPr txBox="1">
              <a:spLocks noChangeArrowheads="1"/>
            </p:cNvSpPr>
            <p:nvPr/>
          </p:nvSpPr>
          <p:spPr bwMode="auto">
            <a:xfrm>
              <a:off x="3248" y="249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b</a:t>
              </a:r>
            </a:p>
          </p:txBody>
        </p:sp>
        <p:cxnSp>
          <p:nvCxnSpPr>
            <p:cNvPr id="30" name="AutoShape 10"/>
            <p:cNvCxnSpPr>
              <a:cxnSpLocks noChangeShapeType="1"/>
              <a:stCxn id="37" idx="3"/>
              <a:endCxn id="36" idx="7"/>
            </p:cNvCxnSpPr>
            <p:nvPr/>
          </p:nvCxnSpPr>
          <p:spPr bwMode="auto">
            <a:xfrm flipH="1">
              <a:off x="2722" y="3352"/>
              <a:ext cx="460" cy="20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1"/>
            <p:cNvCxnSpPr>
              <a:cxnSpLocks noChangeShapeType="1"/>
              <a:stCxn id="38" idx="4"/>
              <a:endCxn id="37" idx="7"/>
            </p:cNvCxnSpPr>
            <p:nvPr/>
          </p:nvCxnSpPr>
          <p:spPr bwMode="auto">
            <a:xfrm>
              <a:off x="3200" y="2838"/>
              <a:ext cx="50" cy="43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2"/>
            <p:cNvCxnSpPr>
              <a:cxnSpLocks noChangeShapeType="1"/>
              <a:stCxn id="38" idx="2"/>
              <a:endCxn id="35" idx="6"/>
            </p:cNvCxnSpPr>
            <p:nvPr/>
          </p:nvCxnSpPr>
          <p:spPr bwMode="auto">
            <a:xfrm flipH="1">
              <a:off x="2214" y="2784"/>
              <a:ext cx="932"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3"/>
            <p:cNvCxnSpPr>
              <a:cxnSpLocks noChangeShapeType="1"/>
              <a:stCxn id="38" idx="3"/>
              <a:endCxn id="39" idx="7"/>
            </p:cNvCxnSpPr>
            <p:nvPr/>
          </p:nvCxnSpPr>
          <p:spPr bwMode="auto">
            <a:xfrm flipH="1">
              <a:off x="2242" y="2824"/>
              <a:ext cx="924" cy="496"/>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4"/>
            <p:cNvCxnSpPr>
              <a:cxnSpLocks noChangeShapeType="1"/>
              <a:stCxn id="37" idx="2"/>
              <a:endCxn id="39" idx="6"/>
            </p:cNvCxnSpPr>
            <p:nvPr/>
          </p:nvCxnSpPr>
          <p:spPr bwMode="auto">
            <a:xfrm flipH="1">
              <a:off x="2262" y="3312"/>
              <a:ext cx="900"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15"/>
            <p:cNvSpPr>
              <a:spLocks noChangeArrowheads="1"/>
            </p:cNvSpPr>
            <p:nvPr/>
          </p:nvSpPr>
          <p:spPr bwMode="auto">
            <a:xfrm>
              <a:off x="2112" y="278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6" name="Oval 16"/>
            <p:cNvSpPr>
              <a:spLocks noChangeArrowheads="1"/>
            </p:cNvSpPr>
            <p:nvPr/>
          </p:nvSpPr>
          <p:spPr bwMode="auto">
            <a:xfrm>
              <a:off x="2640" y="355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 name="Oval 17"/>
            <p:cNvSpPr>
              <a:spLocks noChangeArrowheads="1"/>
            </p:cNvSpPr>
            <p:nvPr/>
          </p:nvSpPr>
          <p:spPr bwMode="auto">
            <a:xfrm>
              <a:off x="3168" y="326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8" name="Oval 18"/>
            <p:cNvSpPr>
              <a:spLocks noChangeArrowheads="1"/>
            </p:cNvSpPr>
            <p:nvPr/>
          </p:nvSpPr>
          <p:spPr bwMode="auto">
            <a:xfrm>
              <a:off x="3152" y="2736"/>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9" name="Oval 19"/>
            <p:cNvSpPr>
              <a:spLocks noChangeArrowheads="1"/>
            </p:cNvSpPr>
            <p:nvPr/>
          </p:nvSpPr>
          <p:spPr bwMode="auto">
            <a:xfrm>
              <a:off x="2160" y="331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40" name="AutoShape 20"/>
            <p:cNvCxnSpPr>
              <a:cxnSpLocks noChangeShapeType="1"/>
              <a:stCxn id="36" idx="1"/>
              <a:endCxn id="39" idx="5"/>
            </p:cNvCxnSpPr>
            <p:nvPr/>
          </p:nvCxnSpPr>
          <p:spPr bwMode="auto">
            <a:xfrm flipH="1" flipV="1">
              <a:off x="2242" y="3400"/>
              <a:ext cx="412" cy="16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21"/>
            <p:cNvCxnSpPr>
              <a:cxnSpLocks noChangeShapeType="1"/>
              <a:stCxn id="39" idx="0"/>
              <a:endCxn id="35" idx="4"/>
            </p:cNvCxnSpPr>
            <p:nvPr/>
          </p:nvCxnSpPr>
          <p:spPr bwMode="auto">
            <a:xfrm flipH="1" flipV="1">
              <a:off x="2160" y="2886"/>
              <a:ext cx="48" cy="42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22"/>
            <p:cNvCxnSpPr>
              <a:cxnSpLocks noChangeShapeType="1"/>
              <a:stCxn id="37" idx="1"/>
              <a:endCxn id="35" idx="5"/>
            </p:cNvCxnSpPr>
            <p:nvPr/>
          </p:nvCxnSpPr>
          <p:spPr bwMode="auto">
            <a:xfrm flipH="1" flipV="1">
              <a:off x="2194" y="2872"/>
              <a:ext cx="988" cy="4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23"/>
            <p:cNvCxnSpPr>
              <a:cxnSpLocks noChangeShapeType="1"/>
              <a:stCxn id="36" idx="0"/>
              <a:endCxn id="35" idx="5"/>
            </p:cNvCxnSpPr>
            <p:nvPr/>
          </p:nvCxnSpPr>
          <p:spPr bwMode="auto">
            <a:xfrm flipH="1" flipV="1">
              <a:off x="2194" y="2872"/>
              <a:ext cx="494" cy="67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107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删除</a:t>
            </a:r>
            <a:r>
              <a:rPr lang="en-US" altLang="zh-CN" dirty="0" smtClean="0"/>
              <a:t>f</a:t>
            </a:r>
            <a:r>
              <a:rPr lang="zh-CN" altLang="en-US" dirty="0" smtClean="0"/>
              <a:t>并将其入栈，然后继续化简图</a:t>
            </a:r>
            <a:endParaRPr lang="en-US" altLang="zh-CN" dirty="0" smtClean="0"/>
          </a:p>
          <a:p>
            <a:pPr marL="742950" lvl="1" indent="-285750" eaLnBrk="0" fontAlgn="base" hangingPunct="0">
              <a:lnSpc>
                <a:spcPct val="100000"/>
              </a:lnSpc>
              <a:spcBef>
                <a:spcPct val="20000"/>
              </a:spcBef>
              <a:spcAft>
                <a:spcPct val="0"/>
              </a:spcAft>
              <a:buFontTx/>
              <a:buChar char="–"/>
            </a:pPr>
            <a:r>
              <a:rPr lang="zh-CN" altLang="en-US" dirty="0" smtClean="0"/>
              <a:t>按顺序</a:t>
            </a:r>
            <a:r>
              <a:rPr lang="en-US" altLang="zh-CN" dirty="0">
                <a:solidFill>
                  <a:srgbClr val="3333CC"/>
                </a:solidFill>
                <a:latin typeface="Comic Sans MS"/>
              </a:rPr>
              <a:t>b, d, e, </a:t>
            </a:r>
            <a:r>
              <a:rPr lang="en-US" altLang="zh-CN" dirty="0" smtClean="0">
                <a:solidFill>
                  <a:srgbClr val="3333CC"/>
                </a:solidFill>
                <a:latin typeface="Comic Sans MS"/>
              </a:rPr>
              <a:t>c</a:t>
            </a:r>
            <a:endParaRPr lang="en-US" altLang="zh-CN" dirty="0">
              <a:solidFill>
                <a:srgbClr val="3333CC"/>
              </a:solidFill>
              <a:latin typeface="Comic Sans MS"/>
            </a:endParaRPr>
          </a:p>
        </p:txBody>
      </p:sp>
      <p:grpSp>
        <p:nvGrpSpPr>
          <p:cNvPr id="30" name="组合 29"/>
          <p:cNvGrpSpPr/>
          <p:nvPr/>
        </p:nvGrpSpPr>
        <p:grpSpPr>
          <a:xfrm>
            <a:off x="2971800" y="3962400"/>
            <a:ext cx="2701925" cy="2286000"/>
            <a:chOff x="2971800" y="3962400"/>
            <a:chExt cx="2701925" cy="2286000"/>
          </a:xfrm>
        </p:grpSpPr>
        <p:sp>
          <p:nvSpPr>
            <p:cNvPr id="17" name="Text Box 4"/>
            <p:cNvSpPr txBox="1">
              <a:spLocks noChangeArrowheads="1"/>
            </p:cNvSpPr>
            <p:nvPr/>
          </p:nvSpPr>
          <p:spPr bwMode="auto">
            <a:xfrm>
              <a:off x="2971800" y="5181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e</a:t>
              </a:r>
            </a:p>
          </p:txBody>
        </p:sp>
        <p:sp>
          <p:nvSpPr>
            <p:cNvPr id="18" name="Text Box 5"/>
            <p:cNvSpPr txBox="1">
              <a:spLocks noChangeArrowheads="1"/>
            </p:cNvSpPr>
            <p:nvPr/>
          </p:nvSpPr>
          <p:spPr bwMode="auto">
            <a:xfrm>
              <a:off x="4114800" y="57912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d</a:t>
              </a:r>
            </a:p>
          </p:txBody>
        </p:sp>
        <p:sp>
          <p:nvSpPr>
            <p:cNvPr id="19" name="Text Box 6"/>
            <p:cNvSpPr txBox="1">
              <a:spLocks noChangeArrowheads="1"/>
            </p:cNvSpPr>
            <p:nvPr/>
          </p:nvSpPr>
          <p:spPr bwMode="auto">
            <a:xfrm>
              <a:off x="5334000" y="50292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c</a:t>
              </a:r>
            </a:p>
          </p:txBody>
        </p:sp>
        <p:sp>
          <p:nvSpPr>
            <p:cNvPr id="20" name="Text Box 7"/>
            <p:cNvSpPr txBox="1">
              <a:spLocks noChangeArrowheads="1"/>
            </p:cNvSpPr>
            <p:nvPr/>
          </p:nvSpPr>
          <p:spPr bwMode="auto">
            <a:xfrm>
              <a:off x="5156200" y="39624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b</a:t>
              </a:r>
            </a:p>
          </p:txBody>
        </p:sp>
        <p:cxnSp>
          <p:nvCxnSpPr>
            <p:cNvPr id="21" name="AutoShape 8"/>
            <p:cNvCxnSpPr>
              <a:cxnSpLocks noChangeShapeType="1"/>
              <a:stCxn id="26" idx="3"/>
              <a:endCxn id="25" idx="7"/>
            </p:cNvCxnSpPr>
            <p:nvPr/>
          </p:nvCxnSpPr>
          <p:spPr bwMode="auto">
            <a:xfrm flipH="1">
              <a:off x="4321175" y="5321300"/>
              <a:ext cx="730250" cy="3302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9"/>
            <p:cNvCxnSpPr>
              <a:cxnSpLocks noChangeShapeType="1"/>
              <a:stCxn id="27" idx="4"/>
              <a:endCxn id="26" idx="7"/>
            </p:cNvCxnSpPr>
            <p:nvPr/>
          </p:nvCxnSpPr>
          <p:spPr bwMode="auto">
            <a:xfrm>
              <a:off x="5080000" y="4505325"/>
              <a:ext cx="79375" cy="688975"/>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0"/>
            <p:cNvCxnSpPr>
              <a:cxnSpLocks noChangeShapeType="1"/>
              <a:stCxn id="27" idx="3"/>
              <a:endCxn id="28" idx="7"/>
            </p:cNvCxnSpPr>
            <p:nvPr/>
          </p:nvCxnSpPr>
          <p:spPr bwMode="auto">
            <a:xfrm flipH="1">
              <a:off x="3559175" y="4483100"/>
              <a:ext cx="1466850" cy="7874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1"/>
            <p:cNvCxnSpPr>
              <a:cxnSpLocks noChangeShapeType="1"/>
              <a:stCxn id="26" idx="2"/>
              <a:endCxn id="28" idx="6"/>
            </p:cNvCxnSpPr>
            <p:nvPr/>
          </p:nvCxnSpPr>
          <p:spPr bwMode="auto">
            <a:xfrm flipH="1">
              <a:off x="3590925" y="5257800"/>
              <a:ext cx="1428750" cy="762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Oval 12"/>
            <p:cNvSpPr>
              <a:spLocks noChangeArrowheads="1"/>
            </p:cNvSpPr>
            <p:nvPr/>
          </p:nvSpPr>
          <p:spPr bwMode="auto">
            <a:xfrm>
              <a:off x="4191000" y="56388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Oval 13"/>
            <p:cNvSpPr>
              <a:spLocks noChangeArrowheads="1"/>
            </p:cNvSpPr>
            <p:nvPr/>
          </p:nvSpPr>
          <p:spPr bwMode="auto">
            <a:xfrm>
              <a:off x="5029200" y="51816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Oval 14"/>
            <p:cNvSpPr>
              <a:spLocks noChangeArrowheads="1"/>
            </p:cNvSpPr>
            <p:nvPr/>
          </p:nvSpPr>
          <p:spPr bwMode="auto">
            <a:xfrm>
              <a:off x="5003800" y="43434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Oval 15"/>
            <p:cNvSpPr>
              <a:spLocks noChangeArrowheads="1"/>
            </p:cNvSpPr>
            <p:nvPr/>
          </p:nvSpPr>
          <p:spPr bwMode="auto">
            <a:xfrm>
              <a:off x="3429000" y="52578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29" name="AutoShape 16"/>
            <p:cNvCxnSpPr>
              <a:cxnSpLocks noChangeShapeType="1"/>
              <a:stCxn id="25" idx="1"/>
              <a:endCxn id="28" idx="5"/>
            </p:cNvCxnSpPr>
            <p:nvPr/>
          </p:nvCxnSpPr>
          <p:spPr bwMode="auto">
            <a:xfrm flipH="1" flipV="1">
              <a:off x="3559175" y="5397500"/>
              <a:ext cx="654050" cy="2540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0024008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着色阶段：到达给</a:t>
            </a:r>
            <a:r>
              <a:rPr lang="en-US" altLang="zh-CN" dirty="0" smtClean="0"/>
              <a:t>f</a:t>
            </a:r>
            <a:r>
              <a:rPr lang="zh-CN" altLang="en-US" dirty="0" smtClean="0"/>
              <a:t>着色的时刻</a:t>
            </a:r>
            <a:endParaRPr lang="en-US" altLang="zh-CN" dirty="0" smtClean="0"/>
          </a:p>
          <a:p>
            <a:pPr lvl="1"/>
            <a:endParaRPr lang="en-US" altLang="zh-CN" dirty="0"/>
          </a:p>
          <a:p>
            <a:r>
              <a:rPr lang="zh-CN" altLang="en-US" dirty="0" smtClean="0"/>
              <a:t>希望</a:t>
            </a:r>
            <a:r>
              <a:rPr lang="en-US" altLang="zh-CN" dirty="0" smtClean="0"/>
              <a:t>f</a:t>
            </a:r>
            <a:r>
              <a:rPr lang="zh-CN" altLang="en-US" dirty="0" smtClean="0"/>
              <a:t>的邻居只使用了少于</a:t>
            </a:r>
            <a:r>
              <a:rPr lang="en-US" altLang="zh-CN" dirty="0" smtClean="0"/>
              <a:t>3</a:t>
            </a:r>
            <a:r>
              <a:rPr lang="zh-CN" altLang="en-US" dirty="0" smtClean="0"/>
              <a:t>种颜色</a:t>
            </a:r>
            <a:endParaRPr lang="en-US" altLang="zh-CN" dirty="0" smtClean="0"/>
          </a:p>
          <a:p>
            <a:pPr lvl="1"/>
            <a:r>
              <a:rPr lang="zh-CN" altLang="en-US" dirty="0" smtClean="0"/>
              <a:t>若不幸运，则</a:t>
            </a:r>
            <a:r>
              <a:rPr lang="en-US" altLang="zh-CN" dirty="0" smtClean="0"/>
              <a:t>spill f</a:t>
            </a:r>
            <a:endParaRPr lang="zh-CN" altLang="en-US" dirty="0"/>
          </a:p>
        </p:txBody>
      </p:sp>
      <p:grpSp>
        <p:nvGrpSpPr>
          <p:cNvPr id="30" name="Group 4"/>
          <p:cNvGrpSpPr>
            <a:grpSpLocks/>
          </p:cNvGrpSpPr>
          <p:nvPr/>
        </p:nvGrpSpPr>
        <p:grpSpPr bwMode="auto">
          <a:xfrm>
            <a:off x="2971800" y="4191000"/>
            <a:ext cx="2079625" cy="1438275"/>
            <a:chOff x="1872" y="2640"/>
            <a:chExt cx="1310" cy="906"/>
          </a:xfrm>
        </p:grpSpPr>
        <p:sp>
          <p:nvSpPr>
            <p:cNvPr id="31" name="Text Box 5"/>
            <p:cNvSpPr txBox="1">
              <a:spLocks noChangeArrowheads="1"/>
            </p:cNvSpPr>
            <p:nvPr/>
          </p:nvSpPr>
          <p:spPr bwMode="auto">
            <a:xfrm>
              <a:off x="1872" y="2640"/>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f</a:t>
              </a:r>
            </a:p>
          </p:txBody>
        </p:sp>
        <p:cxnSp>
          <p:nvCxnSpPr>
            <p:cNvPr id="32" name="AutoShape 6"/>
            <p:cNvCxnSpPr>
              <a:cxnSpLocks noChangeShapeType="1"/>
              <a:stCxn id="48" idx="2"/>
              <a:endCxn id="33" idx="6"/>
            </p:cNvCxnSpPr>
            <p:nvPr/>
          </p:nvCxnSpPr>
          <p:spPr bwMode="auto">
            <a:xfrm flipH="1">
              <a:off x="2214" y="2784"/>
              <a:ext cx="932"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7"/>
            <p:cNvSpPr>
              <a:spLocks noChangeArrowheads="1"/>
            </p:cNvSpPr>
            <p:nvPr/>
          </p:nvSpPr>
          <p:spPr bwMode="auto">
            <a:xfrm>
              <a:off x="2112" y="278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34" name="AutoShape 8"/>
            <p:cNvCxnSpPr>
              <a:cxnSpLocks noChangeShapeType="1"/>
              <a:stCxn id="49" idx="0"/>
              <a:endCxn id="33" idx="4"/>
            </p:cNvCxnSpPr>
            <p:nvPr/>
          </p:nvCxnSpPr>
          <p:spPr bwMode="auto">
            <a:xfrm flipH="1" flipV="1">
              <a:off x="2160" y="2886"/>
              <a:ext cx="48" cy="42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9"/>
            <p:cNvCxnSpPr>
              <a:cxnSpLocks noChangeShapeType="1"/>
              <a:stCxn id="47" idx="1"/>
              <a:endCxn id="33" idx="5"/>
            </p:cNvCxnSpPr>
            <p:nvPr/>
          </p:nvCxnSpPr>
          <p:spPr bwMode="auto">
            <a:xfrm flipH="1" flipV="1">
              <a:off x="2194" y="2872"/>
              <a:ext cx="988" cy="4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0"/>
            <p:cNvCxnSpPr>
              <a:cxnSpLocks noChangeShapeType="1"/>
              <a:stCxn id="46" idx="0"/>
              <a:endCxn id="33" idx="5"/>
            </p:cNvCxnSpPr>
            <p:nvPr/>
          </p:nvCxnSpPr>
          <p:spPr bwMode="auto">
            <a:xfrm flipH="1" flipV="1">
              <a:off x="2194" y="2872"/>
              <a:ext cx="494" cy="67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 name="Group 11"/>
          <p:cNvGrpSpPr>
            <a:grpSpLocks/>
          </p:cNvGrpSpPr>
          <p:nvPr/>
        </p:nvGrpSpPr>
        <p:grpSpPr bwMode="auto">
          <a:xfrm>
            <a:off x="2489200" y="3949700"/>
            <a:ext cx="3759200" cy="2298700"/>
            <a:chOff x="1568" y="2488"/>
            <a:chExt cx="2368" cy="1448"/>
          </a:xfrm>
        </p:grpSpPr>
        <p:sp>
          <p:nvSpPr>
            <p:cNvPr id="38" name="Text Box 12"/>
            <p:cNvSpPr txBox="1">
              <a:spLocks noChangeArrowheads="1"/>
            </p:cNvSpPr>
            <p:nvPr/>
          </p:nvSpPr>
          <p:spPr bwMode="auto">
            <a:xfrm>
              <a:off x="1872" y="326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e</a:t>
              </a:r>
            </a:p>
          </p:txBody>
        </p:sp>
        <p:sp>
          <p:nvSpPr>
            <p:cNvPr id="39" name="Text Box 13"/>
            <p:cNvSpPr txBox="1">
              <a:spLocks noChangeArrowheads="1"/>
            </p:cNvSpPr>
            <p:nvPr/>
          </p:nvSpPr>
          <p:spPr bwMode="auto">
            <a:xfrm>
              <a:off x="2592" y="3648"/>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d</a:t>
              </a:r>
            </a:p>
          </p:txBody>
        </p:sp>
        <p:sp>
          <p:nvSpPr>
            <p:cNvPr id="40" name="Text Box 14"/>
            <p:cNvSpPr txBox="1">
              <a:spLocks noChangeArrowheads="1"/>
            </p:cNvSpPr>
            <p:nvPr/>
          </p:nvSpPr>
          <p:spPr bwMode="auto">
            <a:xfrm>
              <a:off x="3360" y="3168"/>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c</a:t>
              </a:r>
            </a:p>
          </p:txBody>
        </p:sp>
        <p:sp>
          <p:nvSpPr>
            <p:cNvPr id="41" name="Text Box 15"/>
            <p:cNvSpPr txBox="1">
              <a:spLocks noChangeArrowheads="1"/>
            </p:cNvSpPr>
            <p:nvPr/>
          </p:nvSpPr>
          <p:spPr bwMode="auto">
            <a:xfrm>
              <a:off x="3248" y="249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3333CC"/>
                  </a:solidFill>
                  <a:effectLst/>
                  <a:uLnTx/>
                  <a:uFillTx/>
                  <a:latin typeface="Comic Sans MS" panose="030F0702030302020204" pitchFamily="66" charset="0"/>
                </a:rPr>
                <a:t>b</a:t>
              </a:r>
            </a:p>
          </p:txBody>
        </p:sp>
        <p:cxnSp>
          <p:nvCxnSpPr>
            <p:cNvPr id="42" name="AutoShape 16"/>
            <p:cNvCxnSpPr>
              <a:cxnSpLocks noChangeShapeType="1"/>
              <a:stCxn id="47" idx="3"/>
              <a:endCxn id="46" idx="7"/>
            </p:cNvCxnSpPr>
            <p:nvPr/>
          </p:nvCxnSpPr>
          <p:spPr bwMode="auto">
            <a:xfrm flipH="1">
              <a:off x="2722" y="3352"/>
              <a:ext cx="460" cy="20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7"/>
            <p:cNvCxnSpPr>
              <a:cxnSpLocks noChangeShapeType="1"/>
              <a:stCxn id="48" idx="4"/>
              <a:endCxn id="47" idx="7"/>
            </p:cNvCxnSpPr>
            <p:nvPr/>
          </p:nvCxnSpPr>
          <p:spPr bwMode="auto">
            <a:xfrm>
              <a:off x="3200" y="2838"/>
              <a:ext cx="50" cy="434"/>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8"/>
            <p:cNvCxnSpPr>
              <a:cxnSpLocks noChangeShapeType="1"/>
              <a:stCxn id="48" idx="3"/>
              <a:endCxn id="49" idx="7"/>
            </p:cNvCxnSpPr>
            <p:nvPr/>
          </p:nvCxnSpPr>
          <p:spPr bwMode="auto">
            <a:xfrm flipH="1">
              <a:off x="2242" y="2824"/>
              <a:ext cx="924" cy="496"/>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19"/>
            <p:cNvCxnSpPr>
              <a:cxnSpLocks noChangeShapeType="1"/>
              <a:stCxn id="47" idx="2"/>
              <a:endCxn id="49" idx="6"/>
            </p:cNvCxnSpPr>
            <p:nvPr/>
          </p:nvCxnSpPr>
          <p:spPr bwMode="auto">
            <a:xfrm flipH="1">
              <a:off x="2262" y="3312"/>
              <a:ext cx="900" cy="48"/>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Oval 20"/>
            <p:cNvSpPr>
              <a:spLocks noChangeArrowheads="1"/>
            </p:cNvSpPr>
            <p:nvPr/>
          </p:nvSpPr>
          <p:spPr bwMode="auto">
            <a:xfrm>
              <a:off x="2640" y="355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7" name="Oval 21"/>
            <p:cNvSpPr>
              <a:spLocks noChangeArrowheads="1"/>
            </p:cNvSpPr>
            <p:nvPr/>
          </p:nvSpPr>
          <p:spPr bwMode="auto">
            <a:xfrm>
              <a:off x="3168" y="3264"/>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8" name="Oval 22"/>
            <p:cNvSpPr>
              <a:spLocks noChangeArrowheads="1"/>
            </p:cNvSpPr>
            <p:nvPr/>
          </p:nvSpPr>
          <p:spPr bwMode="auto">
            <a:xfrm>
              <a:off x="3152" y="2736"/>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9" name="Oval 23"/>
            <p:cNvSpPr>
              <a:spLocks noChangeArrowheads="1"/>
            </p:cNvSpPr>
            <p:nvPr/>
          </p:nvSpPr>
          <p:spPr bwMode="auto">
            <a:xfrm>
              <a:off x="2160" y="3312"/>
              <a:ext cx="96" cy="96"/>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50" name="AutoShape 24"/>
            <p:cNvCxnSpPr>
              <a:cxnSpLocks noChangeShapeType="1"/>
              <a:stCxn id="46" idx="1"/>
              <a:endCxn id="49" idx="5"/>
            </p:cNvCxnSpPr>
            <p:nvPr/>
          </p:nvCxnSpPr>
          <p:spPr bwMode="auto">
            <a:xfrm flipH="1" flipV="1">
              <a:off x="2242" y="3400"/>
              <a:ext cx="412" cy="16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 Box 25"/>
            <p:cNvSpPr txBox="1">
              <a:spLocks noChangeArrowheads="1"/>
            </p:cNvSpPr>
            <p:nvPr/>
          </p:nvSpPr>
          <p:spPr bwMode="auto">
            <a:xfrm>
              <a:off x="3552" y="248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rPr>
                <a:t>r</a:t>
              </a:r>
              <a:r>
                <a:rPr kumimoji="0" lang="en-US" altLang="zh-CN" sz="2400" b="0" i="0" u="none" strike="noStrike" kern="0" cap="none" spc="0" normalizeH="0" baseline="-25000" noProof="0" smtClean="0">
                  <a:ln>
                    <a:noFill/>
                  </a:ln>
                  <a:solidFill>
                    <a:srgbClr val="000000"/>
                  </a:solidFill>
                  <a:effectLst/>
                  <a:uLnTx/>
                  <a:uFillTx/>
                  <a:latin typeface="Comic Sans MS" panose="030F0702030302020204" pitchFamily="66" charset="0"/>
                </a:rPr>
                <a:t>3</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ndParaRPr>
            </a:p>
          </p:txBody>
        </p:sp>
        <p:sp>
          <p:nvSpPr>
            <p:cNvPr id="52" name="Text Box 26"/>
            <p:cNvSpPr txBox="1">
              <a:spLocks noChangeArrowheads="1"/>
            </p:cNvSpPr>
            <p:nvPr/>
          </p:nvSpPr>
          <p:spPr bwMode="auto">
            <a:xfrm>
              <a:off x="3648" y="31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0" i="0" u="none" strike="noStrike" kern="0" cap="none" spc="0" normalizeH="0" baseline="0" noProof="0" smtClean="0">
                  <a:ln>
                    <a:noFill/>
                  </a:ln>
                  <a:solidFill>
                    <a:srgbClr val="FF3300"/>
                  </a:solidFill>
                  <a:effectLst/>
                  <a:uLnTx/>
                  <a:uFillTx/>
                  <a:latin typeface="Comic Sans MS" panose="030F0702030302020204" pitchFamily="66" charset="0"/>
                </a:rPr>
                <a:t>r</a:t>
              </a:r>
              <a:r>
                <a:rPr kumimoji="0" lang="en-US" altLang="zh-CN" sz="2400" b="0" i="0" u="none" strike="noStrike" kern="0" cap="none" spc="0" normalizeH="0" baseline="-25000" noProof="0" smtClean="0">
                  <a:ln>
                    <a:noFill/>
                  </a:ln>
                  <a:solidFill>
                    <a:srgbClr val="FF3300"/>
                  </a:solidFill>
                  <a:effectLst/>
                  <a:uLnTx/>
                  <a:uFillTx/>
                  <a:latin typeface="Comic Sans MS" panose="030F0702030302020204" pitchFamily="66" charset="0"/>
                </a:rPr>
                <a:t>1</a:t>
              </a:r>
              <a:endParaRPr kumimoji="0" lang="en-US" altLang="zh-CN" sz="2400" b="0" i="0" u="none" strike="noStrike" kern="0" cap="none" spc="0" normalizeH="0" baseline="0" noProof="0" smtClean="0">
                <a:ln>
                  <a:noFill/>
                </a:ln>
                <a:solidFill>
                  <a:srgbClr val="FF3300"/>
                </a:solidFill>
                <a:effectLst/>
                <a:uLnTx/>
                <a:uFillTx/>
                <a:latin typeface="Comic Sans MS" panose="030F0702030302020204" pitchFamily="66" charset="0"/>
              </a:endParaRPr>
            </a:p>
          </p:txBody>
        </p:sp>
        <p:sp>
          <p:nvSpPr>
            <p:cNvPr id="53" name="Text Box 27"/>
            <p:cNvSpPr txBox="1">
              <a:spLocks noChangeArrowheads="1"/>
            </p:cNvSpPr>
            <p:nvPr/>
          </p:nvSpPr>
          <p:spPr bwMode="auto">
            <a:xfrm>
              <a:off x="1568" y="32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0" i="0" u="none" strike="noStrike" kern="0" cap="none" spc="0" normalizeH="0" baseline="0" noProof="0" smtClean="0">
                  <a:ln>
                    <a:noFill/>
                  </a:ln>
                  <a:solidFill>
                    <a:srgbClr val="CC0099"/>
                  </a:solidFill>
                  <a:effectLst/>
                  <a:uLnTx/>
                  <a:uFillTx/>
                  <a:latin typeface="Comic Sans MS" panose="030F0702030302020204" pitchFamily="66" charset="0"/>
                </a:rPr>
                <a:t>r</a:t>
              </a:r>
              <a:r>
                <a:rPr kumimoji="0" lang="en-US" altLang="zh-CN" sz="2400" b="0" i="0" u="none" strike="noStrike" kern="0" cap="none" spc="0" normalizeH="0" baseline="-25000" noProof="0" smtClean="0">
                  <a:ln>
                    <a:noFill/>
                  </a:ln>
                  <a:solidFill>
                    <a:srgbClr val="CC0099"/>
                  </a:solidFill>
                  <a:effectLst/>
                  <a:uLnTx/>
                  <a:uFillTx/>
                  <a:latin typeface="Comic Sans MS" panose="030F0702030302020204" pitchFamily="66" charset="0"/>
                </a:rPr>
                <a:t>2</a:t>
              </a:r>
              <a:endParaRPr kumimoji="0" lang="en-US" altLang="zh-CN" sz="2400" b="0" i="0" u="none" strike="noStrike" kern="0" cap="none" spc="0" normalizeH="0" baseline="0" noProof="0" smtClean="0">
                <a:ln>
                  <a:noFill/>
                </a:ln>
                <a:solidFill>
                  <a:srgbClr val="CC0099"/>
                </a:solidFill>
                <a:effectLst/>
                <a:uLnTx/>
                <a:uFillTx/>
                <a:latin typeface="Comic Sans MS" panose="030F0702030302020204" pitchFamily="66" charset="0"/>
              </a:endParaRPr>
            </a:p>
          </p:txBody>
        </p:sp>
        <p:sp>
          <p:nvSpPr>
            <p:cNvPr id="54" name="Text Box 28"/>
            <p:cNvSpPr txBox="1">
              <a:spLocks noChangeArrowheads="1"/>
            </p:cNvSpPr>
            <p:nvPr/>
          </p:nvSpPr>
          <p:spPr bwMode="auto">
            <a:xfrm>
              <a:off x="2832" y="36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rPr>
                <a:t>r</a:t>
              </a:r>
              <a:r>
                <a:rPr kumimoji="0" lang="en-US" altLang="zh-CN" sz="2400" b="0" i="0" u="none" strike="noStrike" kern="0" cap="none" spc="0" normalizeH="0" baseline="-25000" noProof="0" smtClean="0">
                  <a:ln>
                    <a:noFill/>
                  </a:ln>
                  <a:solidFill>
                    <a:srgbClr val="000000"/>
                  </a:solidFill>
                  <a:effectLst/>
                  <a:uLnTx/>
                  <a:uFillTx/>
                  <a:latin typeface="Comic Sans MS" panose="030F0702030302020204" pitchFamily="66" charset="0"/>
                </a:rPr>
                <a:t>3</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ndParaRPr>
            </a:p>
          </p:txBody>
        </p:sp>
      </p:grpSp>
      <p:sp>
        <p:nvSpPr>
          <p:cNvPr id="55" name="Text Box 29"/>
          <p:cNvSpPr txBox="1">
            <a:spLocks noChangeArrowheads="1"/>
          </p:cNvSpPr>
          <p:nvPr/>
        </p:nvSpPr>
        <p:spPr bwMode="auto">
          <a:xfrm>
            <a:off x="2514600" y="4114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smtClean="0">
                <a:solidFill>
                  <a:srgbClr val="CC0099"/>
                </a:solidFill>
                <a:latin typeface="Comic Sans MS" panose="030F0702030302020204" pitchFamily="66" charset="0"/>
              </a:rPr>
              <a:t>?</a:t>
            </a:r>
          </a:p>
        </p:txBody>
      </p:sp>
    </p:spTree>
    <p:extLst>
      <p:ext uri="{BB962C8B-B14F-4D97-AF65-F5344CB8AC3E}">
        <p14:creationId xmlns:p14="http://schemas.microsoft.com/office/powerpoint/2010/main" val="20694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dissolv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指令中的</a:t>
            </a:r>
            <a:r>
              <a:rPr lang="en-US" altLang="zh-CN" dirty="0" err="1" smtClean="0"/>
              <a:t>dst</a:t>
            </a:r>
            <a:r>
              <a:rPr lang="zh-CN" altLang="en-US" dirty="0" smtClean="0"/>
              <a:t>和</a:t>
            </a:r>
            <a:r>
              <a:rPr lang="en-US" altLang="zh-CN" dirty="0" err="1" smtClean="0"/>
              <a:t>src</a:t>
            </a:r>
            <a:endParaRPr lang="zh-CN" altLang="en-US" dirty="0" smtClean="0"/>
          </a:p>
        </p:txBody>
      </p:sp>
      <p:sp>
        <p:nvSpPr>
          <p:cNvPr id="3" name="内容占位符 2"/>
          <p:cNvSpPr>
            <a:spLocks noGrp="1"/>
          </p:cNvSpPr>
          <p:nvPr>
            <p:ph idx="1"/>
          </p:nvPr>
        </p:nvSpPr>
        <p:spPr>
          <a:xfrm>
            <a:off x="628650" y="1582616"/>
            <a:ext cx="7886700" cy="5275384"/>
          </a:xfrm>
        </p:spPr>
        <p:txBody>
          <a:bodyPr>
            <a:normAutofit fontScale="92500"/>
          </a:bodyPr>
          <a:lstStyle/>
          <a:p>
            <a:r>
              <a:rPr lang="zh-CN" altLang="en-US" dirty="0" smtClean="0"/>
              <a:t>变量名</a:t>
            </a:r>
            <a:r>
              <a:rPr lang="en-US" altLang="zh-CN" dirty="0" smtClean="0"/>
              <a:t>x</a:t>
            </a:r>
            <a:r>
              <a:rPr lang="zh-CN" altLang="en-US" dirty="0" smtClean="0"/>
              <a:t>（内存中的位置）</a:t>
            </a:r>
            <a:endParaRPr lang="en-US" altLang="zh-CN" dirty="0" smtClean="0"/>
          </a:p>
          <a:p>
            <a:r>
              <a:rPr lang="zh-CN" altLang="en-US" dirty="0" smtClean="0"/>
              <a:t>寄存器</a:t>
            </a:r>
            <a:r>
              <a:rPr lang="en-US" altLang="zh-CN" dirty="0"/>
              <a:t>r</a:t>
            </a:r>
            <a:endParaRPr lang="en-US" altLang="zh-CN" dirty="0" smtClean="0"/>
          </a:p>
          <a:p>
            <a:r>
              <a:rPr lang="en-US" altLang="zh-CN" dirty="0" smtClean="0"/>
              <a:t>a(r)</a:t>
            </a:r>
            <a:r>
              <a:rPr lang="zh-CN" altLang="en-US" dirty="0" smtClean="0"/>
              <a:t>，其中</a:t>
            </a:r>
            <a:r>
              <a:rPr lang="en-US" altLang="zh-CN" dirty="0" smtClean="0"/>
              <a:t>a</a:t>
            </a:r>
            <a:r>
              <a:rPr lang="zh-CN" altLang="en-US" dirty="0" smtClean="0"/>
              <a:t>是一个变量，</a:t>
            </a:r>
            <a:r>
              <a:rPr lang="en-US" altLang="zh-CN" dirty="0" smtClean="0"/>
              <a:t>r</a:t>
            </a:r>
            <a:r>
              <a:rPr lang="zh-CN" altLang="en-US" dirty="0" smtClean="0"/>
              <a:t>是一个寄存器</a:t>
            </a:r>
            <a:endParaRPr lang="en-US" altLang="zh-CN" dirty="0" smtClean="0"/>
          </a:p>
          <a:p>
            <a:pPr lvl="1"/>
            <a:r>
              <a:rPr lang="en-US" altLang="zh-CN" dirty="0" smtClean="0"/>
              <a:t>a(r)</a:t>
            </a:r>
            <a:r>
              <a:rPr lang="zh-CN" altLang="en-US" dirty="0" smtClean="0"/>
              <a:t>的内存位置：</a:t>
            </a:r>
            <a:r>
              <a:rPr lang="en-US" altLang="zh-CN" dirty="0" smtClean="0"/>
              <a:t>a</a:t>
            </a:r>
            <a:r>
              <a:rPr lang="zh-CN" altLang="en-US" dirty="0" smtClean="0"/>
              <a:t>的地址加上存放在寄存器</a:t>
            </a:r>
            <a:r>
              <a:rPr lang="en-US" altLang="zh-CN" dirty="0" smtClean="0"/>
              <a:t>r</a:t>
            </a:r>
            <a:r>
              <a:rPr lang="zh-CN" altLang="en-US" dirty="0" smtClean="0"/>
              <a:t>中的值</a:t>
            </a:r>
            <a:endParaRPr lang="en-US" altLang="zh-CN" dirty="0" smtClean="0"/>
          </a:p>
          <a:p>
            <a:pPr lvl="1"/>
            <a:r>
              <a:rPr lang="en-US" altLang="zh-CN" dirty="0" smtClean="0"/>
              <a:t>LD R1, a(R2)</a:t>
            </a:r>
            <a:r>
              <a:rPr lang="zh-CN" altLang="en-US" dirty="0" smtClean="0"/>
              <a:t>表示赋值</a:t>
            </a:r>
            <a:r>
              <a:rPr lang="en-US" altLang="zh-CN" dirty="0" smtClean="0"/>
              <a:t>R1 = contents(</a:t>
            </a:r>
            <a:r>
              <a:rPr lang="en-US" altLang="zh-CN" dirty="0" err="1" smtClean="0"/>
              <a:t>a+contents</a:t>
            </a:r>
            <a:r>
              <a:rPr lang="en-US" altLang="zh-CN" dirty="0" smtClean="0"/>
              <a:t>(R2))</a:t>
            </a:r>
          </a:p>
          <a:p>
            <a:r>
              <a:rPr lang="en-US" altLang="zh-CN" dirty="0" smtClean="0"/>
              <a:t>n(r)</a:t>
            </a:r>
            <a:r>
              <a:rPr lang="zh-CN" altLang="en-US" dirty="0" smtClean="0"/>
              <a:t>，其中</a:t>
            </a:r>
            <a:r>
              <a:rPr lang="en-US" altLang="zh-CN" dirty="0" smtClean="0"/>
              <a:t>n</a:t>
            </a:r>
            <a:r>
              <a:rPr lang="zh-CN" altLang="en-US" dirty="0" smtClean="0"/>
              <a:t>是一个整数，</a:t>
            </a:r>
            <a:r>
              <a:rPr lang="en-US" altLang="zh-CN" dirty="0" smtClean="0"/>
              <a:t>r</a:t>
            </a:r>
            <a:r>
              <a:rPr lang="zh-CN" altLang="en-US" dirty="0" smtClean="0"/>
              <a:t>是一个寄存器</a:t>
            </a:r>
            <a:endParaRPr lang="en-US" altLang="zh-CN" dirty="0" smtClean="0"/>
          </a:p>
          <a:p>
            <a:pPr lvl="1"/>
            <a:r>
              <a:rPr lang="en-US" altLang="zh-CN" dirty="0" smtClean="0"/>
              <a:t>LD R1, 100(R2)</a:t>
            </a:r>
            <a:r>
              <a:rPr lang="zh-CN" altLang="en-US" dirty="0" smtClean="0"/>
              <a:t>表示赋值</a:t>
            </a:r>
            <a:r>
              <a:rPr lang="en-US" altLang="zh-CN" dirty="0" smtClean="0"/>
              <a:t>R1 = contents(100+content(R2))</a:t>
            </a:r>
          </a:p>
          <a:p>
            <a:r>
              <a:rPr lang="en-US" altLang="zh-CN" dirty="0" smtClean="0"/>
              <a:t>*r</a:t>
            </a:r>
            <a:r>
              <a:rPr lang="zh-CN" altLang="en-US" dirty="0" smtClean="0"/>
              <a:t>，表示</a:t>
            </a:r>
            <a:r>
              <a:rPr lang="en-US" altLang="zh-CN" dirty="0" smtClean="0"/>
              <a:t>r</a:t>
            </a:r>
            <a:r>
              <a:rPr lang="zh-CN" altLang="en-US" dirty="0" smtClean="0"/>
              <a:t>的内容所表示的位置上存放的内存位置</a:t>
            </a:r>
            <a:endParaRPr lang="en-US" altLang="zh-CN" dirty="0" smtClean="0"/>
          </a:p>
          <a:p>
            <a:r>
              <a:rPr lang="en-US" altLang="zh-CN" dirty="0" smtClean="0"/>
              <a:t>*n(r)</a:t>
            </a:r>
          </a:p>
          <a:p>
            <a:pPr lvl="1"/>
            <a:r>
              <a:rPr lang="en-US" altLang="zh-CN" dirty="0" smtClean="0"/>
              <a:t>LD R1, *100(R2)</a:t>
            </a:r>
            <a:r>
              <a:rPr lang="zh-CN" altLang="en-US" dirty="0" smtClean="0"/>
              <a:t>表示</a:t>
            </a:r>
            <a:r>
              <a:rPr lang="en-US" altLang="zh-CN" dirty="0" smtClean="0"/>
              <a:t>R1 = content(contents(100+content(R2)))</a:t>
            </a:r>
          </a:p>
          <a:p>
            <a:r>
              <a:rPr lang="en-US" altLang="zh-CN" dirty="0" smtClean="0"/>
              <a:t>#n</a:t>
            </a:r>
            <a:r>
              <a:rPr lang="zh-CN" altLang="en-US" dirty="0" smtClean="0"/>
              <a:t>，表示一个直接常数</a:t>
            </a:r>
            <a:endParaRPr lang="en-US" altLang="zh-CN" dirty="0" smtClean="0"/>
          </a:p>
          <a:p>
            <a:pPr lvl="1"/>
            <a:r>
              <a:rPr lang="zh-CN" altLang="en-US" dirty="0" smtClean="0"/>
              <a:t> </a:t>
            </a:r>
            <a:r>
              <a:rPr lang="en-US" altLang="zh-CN" dirty="0" smtClean="0"/>
              <a:t>LD R1, #100   ADD R1,R1,#100</a:t>
            </a:r>
          </a:p>
        </p:txBody>
      </p:sp>
    </p:spTree>
    <p:extLst>
      <p:ext uri="{BB962C8B-B14F-4D97-AF65-F5344CB8AC3E}">
        <p14:creationId xmlns:p14="http://schemas.microsoft.com/office/powerpoint/2010/main" val="21862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dissolv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dissolv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dissolv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Spilling</a:t>
            </a:r>
            <a:endParaRPr lang="zh-CN" altLang="en-US" dirty="0"/>
          </a:p>
        </p:txBody>
      </p:sp>
      <p:sp>
        <p:nvSpPr>
          <p:cNvPr id="3" name="内容占位符 2"/>
          <p:cNvSpPr>
            <a:spLocks noGrp="1"/>
          </p:cNvSpPr>
          <p:nvPr>
            <p:ph idx="1"/>
          </p:nvPr>
        </p:nvSpPr>
        <p:spPr/>
        <p:txBody>
          <a:bodyPr/>
          <a:lstStyle/>
          <a:p>
            <a:r>
              <a:rPr lang="zh-CN" altLang="en-US" dirty="0" smtClean="0"/>
              <a:t>若不幸运，则要为</a:t>
            </a:r>
            <a:r>
              <a:rPr lang="en-US" altLang="zh-CN" dirty="0" smtClean="0"/>
              <a:t>f</a:t>
            </a:r>
            <a:r>
              <a:rPr lang="zh-CN" altLang="en-US" dirty="0" smtClean="0"/>
              <a:t>分配内存空间（通常在栈上）</a:t>
            </a:r>
            <a:endParaRPr lang="en-US" altLang="zh-CN" dirty="0" smtClean="0"/>
          </a:p>
          <a:p>
            <a:pPr lvl="1"/>
            <a:r>
              <a:rPr lang="zh-CN" altLang="en-US" dirty="0" smtClean="0"/>
              <a:t>称这个地址为</a:t>
            </a:r>
            <a:r>
              <a:rPr lang="en-US" altLang="zh-CN" dirty="0" smtClean="0"/>
              <a:t>fa</a:t>
            </a:r>
          </a:p>
          <a:p>
            <a:pPr lvl="1"/>
            <a:endParaRPr lang="en-US" altLang="zh-CN" dirty="0"/>
          </a:p>
          <a:p>
            <a:r>
              <a:rPr lang="zh-CN" altLang="en-US" dirty="0" smtClean="0"/>
              <a:t>在</a:t>
            </a:r>
            <a:r>
              <a:rPr lang="zh-CN" altLang="en-US" dirty="0" smtClean="0">
                <a:solidFill>
                  <a:srgbClr val="0000FF"/>
                </a:solidFill>
              </a:rPr>
              <a:t>使用</a:t>
            </a:r>
            <a:r>
              <a:rPr lang="en-US" altLang="zh-CN" dirty="0" smtClean="0"/>
              <a:t>f</a:t>
            </a:r>
            <a:r>
              <a:rPr lang="zh-CN" altLang="en-US" dirty="0" smtClean="0"/>
              <a:t>的每条指令</a:t>
            </a:r>
            <a:r>
              <a:rPr lang="zh-CN" altLang="en-US" dirty="0">
                <a:solidFill>
                  <a:srgbClr val="0000FF"/>
                </a:solidFill>
              </a:rPr>
              <a:t>之</a:t>
            </a:r>
            <a:r>
              <a:rPr lang="zh-CN" altLang="en-US" dirty="0" smtClean="0">
                <a:solidFill>
                  <a:srgbClr val="0000FF"/>
                </a:solidFill>
              </a:rPr>
              <a:t>前</a:t>
            </a:r>
            <a:r>
              <a:rPr lang="zh-CN" altLang="en-US" dirty="0" smtClean="0"/>
              <a:t>插入“</a:t>
            </a:r>
            <a:r>
              <a:rPr lang="en-US" altLang="zh-CN" dirty="0"/>
              <a:t>LD f, fa</a:t>
            </a:r>
            <a:r>
              <a:rPr lang="zh-CN" altLang="en-US" dirty="0" smtClean="0"/>
              <a:t>”</a:t>
            </a:r>
            <a:endParaRPr lang="en-US" altLang="zh-CN" dirty="0" smtClean="0"/>
          </a:p>
          <a:p>
            <a:pPr lvl="1"/>
            <a:endParaRPr lang="en-US" altLang="zh-CN" dirty="0"/>
          </a:p>
          <a:p>
            <a:r>
              <a:rPr lang="zh-CN" altLang="en-US" dirty="0" smtClean="0"/>
              <a:t>在给</a:t>
            </a:r>
            <a:r>
              <a:rPr lang="en-US" altLang="zh-CN" dirty="0" smtClean="0"/>
              <a:t>f</a:t>
            </a:r>
            <a:r>
              <a:rPr lang="zh-CN" altLang="en-US" dirty="0" smtClean="0">
                <a:solidFill>
                  <a:srgbClr val="0000FF"/>
                </a:solidFill>
              </a:rPr>
              <a:t>定值</a:t>
            </a:r>
            <a:r>
              <a:rPr lang="zh-CN" altLang="en-US" dirty="0" smtClean="0"/>
              <a:t>的每条指令</a:t>
            </a:r>
            <a:r>
              <a:rPr lang="zh-CN" altLang="en-US" dirty="0" smtClean="0">
                <a:solidFill>
                  <a:srgbClr val="0000FF"/>
                </a:solidFill>
              </a:rPr>
              <a:t>之后</a:t>
            </a:r>
            <a:r>
              <a:rPr lang="zh-CN" altLang="en-US" dirty="0" smtClean="0"/>
              <a:t>插入“</a:t>
            </a:r>
            <a:r>
              <a:rPr lang="en-US" altLang="zh-CN" dirty="0"/>
              <a:t>ST fa, f</a:t>
            </a:r>
            <a:r>
              <a:rPr lang="zh-CN" altLang="en-US" dirty="0" smtClean="0"/>
              <a:t>”</a:t>
            </a:r>
            <a:endParaRPr lang="zh-CN" altLang="en-US" dirty="0"/>
          </a:p>
        </p:txBody>
      </p:sp>
    </p:spTree>
    <p:extLst>
      <p:ext uri="{BB962C8B-B14F-4D97-AF65-F5344CB8AC3E}">
        <p14:creationId xmlns:p14="http://schemas.microsoft.com/office/powerpoint/2010/main" val="249920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ea typeface="宋体" panose="02010600030101010101" pitchFamily="2" charset="-122"/>
              </a:rPr>
              <a:t>Spilling. Example.</a:t>
            </a:r>
          </a:p>
        </p:txBody>
      </p:sp>
      <p:sp>
        <p:nvSpPr>
          <p:cNvPr id="518147" name="Rectangle 3"/>
          <p:cNvSpPr>
            <a:spLocks noGrp="1" noChangeArrowheads="1"/>
          </p:cNvSpPr>
          <p:nvPr>
            <p:ph type="body" idx="1"/>
          </p:nvPr>
        </p:nvSpPr>
        <p:spPr>
          <a:xfrm>
            <a:off x="457200" y="1600200"/>
            <a:ext cx="8305800" cy="533400"/>
          </a:xfrm>
        </p:spPr>
        <p:txBody>
          <a:bodyPr/>
          <a:lstStyle/>
          <a:p>
            <a:r>
              <a:rPr lang="en-US" altLang="zh-CN">
                <a:ea typeface="宋体" panose="02010600030101010101" pitchFamily="2" charset="-122"/>
              </a:rPr>
              <a:t>This is the new code after spilling </a:t>
            </a:r>
            <a:r>
              <a:rPr lang="en-US" altLang="zh-CN">
                <a:solidFill>
                  <a:schemeClr val="accent2"/>
                </a:solidFill>
                <a:ea typeface="宋体" panose="02010600030101010101" pitchFamily="2" charset="-122"/>
              </a:rPr>
              <a:t>f</a:t>
            </a:r>
          </a:p>
        </p:txBody>
      </p:sp>
      <p:sp>
        <p:nvSpPr>
          <p:cNvPr id="518148" name="Text Box 4"/>
          <p:cNvSpPr txBox="1">
            <a:spLocks noChangeArrowheads="1"/>
          </p:cNvSpPr>
          <p:nvPr/>
        </p:nvSpPr>
        <p:spPr bwMode="auto">
          <a:xfrm>
            <a:off x="3505200" y="2209800"/>
            <a:ext cx="1676400" cy="129548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50000"/>
              </a:spcBef>
              <a:spcAft>
                <a:spcPct val="0"/>
              </a:spcAft>
            </a:pPr>
            <a:r>
              <a:rPr lang="en-US" altLang="zh-CN" sz="2000" dirty="0" smtClean="0">
                <a:solidFill>
                  <a:srgbClr val="3333CC"/>
                </a:solidFill>
                <a:ea typeface="宋体" panose="02010600030101010101" pitchFamily="2" charset="-122"/>
              </a:rPr>
              <a:t>a := b + c</a:t>
            </a:r>
          </a:p>
          <a:p>
            <a:pPr eaLnBrk="0" fontAlgn="base" hangingPunct="0">
              <a:lnSpc>
                <a:spcPct val="50000"/>
              </a:lnSpc>
              <a:spcBef>
                <a:spcPct val="50000"/>
              </a:spcBef>
              <a:spcAft>
                <a:spcPct val="0"/>
              </a:spcAft>
            </a:pPr>
            <a:r>
              <a:rPr lang="en-US" altLang="zh-CN" sz="2000" dirty="0" smtClean="0">
                <a:solidFill>
                  <a:srgbClr val="3333CC"/>
                </a:solidFill>
                <a:ea typeface="宋体" panose="02010600030101010101" pitchFamily="2" charset="-122"/>
              </a:rPr>
              <a:t>d := -a</a:t>
            </a:r>
          </a:p>
          <a:p>
            <a:pPr eaLnBrk="0" fontAlgn="base" hangingPunct="0">
              <a:lnSpc>
                <a:spcPct val="50000"/>
              </a:lnSpc>
              <a:spcBef>
                <a:spcPct val="50000"/>
              </a:spcBef>
              <a:spcAft>
                <a:spcPct val="0"/>
              </a:spcAft>
            </a:pPr>
            <a:r>
              <a:rPr lang="en-US" altLang="zh-CN" sz="2000" dirty="0" smtClean="0">
                <a:solidFill>
                  <a:srgbClr val="FF0000"/>
                </a:solidFill>
                <a:ea typeface="宋体" panose="02010600030101010101" pitchFamily="2" charset="-122"/>
              </a:rPr>
              <a:t>LD f, fa</a:t>
            </a:r>
            <a:endParaRPr lang="en-US" altLang="zh-CN" sz="2000" dirty="0" smtClean="0">
              <a:solidFill>
                <a:srgbClr val="FF0000"/>
              </a:solidFill>
              <a:ea typeface="宋体" panose="02010600030101010101" pitchFamily="2" charset="-122"/>
            </a:endParaRPr>
          </a:p>
          <a:p>
            <a:pPr eaLnBrk="0" fontAlgn="base" hangingPunct="0">
              <a:lnSpc>
                <a:spcPct val="40000"/>
              </a:lnSpc>
              <a:spcBef>
                <a:spcPct val="50000"/>
              </a:spcBef>
              <a:spcAft>
                <a:spcPct val="0"/>
              </a:spcAft>
            </a:pPr>
            <a:r>
              <a:rPr lang="en-US" altLang="zh-CN" sz="2000" dirty="0" smtClean="0">
                <a:solidFill>
                  <a:srgbClr val="3333CC"/>
                </a:solidFill>
                <a:ea typeface="宋体" panose="02010600030101010101" pitchFamily="2" charset="-122"/>
              </a:rPr>
              <a:t>e := d + f</a:t>
            </a:r>
          </a:p>
        </p:txBody>
      </p:sp>
      <p:sp>
        <p:nvSpPr>
          <p:cNvPr id="518149" name="Text Box 5"/>
          <p:cNvSpPr txBox="1">
            <a:spLocks noChangeArrowheads="1"/>
          </p:cNvSpPr>
          <p:nvPr/>
        </p:nvSpPr>
        <p:spPr bwMode="auto">
          <a:xfrm>
            <a:off x="2057400" y="3886200"/>
            <a:ext cx="1752600" cy="7413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dirty="0" smtClean="0">
                <a:solidFill>
                  <a:srgbClr val="3333CC"/>
                </a:solidFill>
                <a:ea typeface="宋体" panose="02010600030101010101" pitchFamily="2" charset="-122"/>
              </a:rPr>
              <a:t>f := 2 * e</a:t>
            </a:r>
          </a:p>
          <a:p>
            <a:pPr eaLnBrk="0" fontAlgn="base" hangingPunct="0">
              <a:lnSpc>
                <a:spcPct val="60000"/>
              </a:lnSpc>
              <a:spcBef>
                <a:spcPct val="50000"/>
              </a:spcBef>
              <a:spcAft>
                <a:spcPct val="0"/>
              </a:spcAft>
            </a:pPr>
            <a:r>
              <a:rPr lang="en-US" altLang="zh-CN" sz="2000" dirty="0" smtClean="0">
                <a:solidFill>
                  <a:srgbClr val="FF0000"/>
                </a:solidFill>
                <a:ea typeface="宋体" panose="02010600030101010101" pitchFamily="2" charset="-122"/>
              </a:rPr>
              <a:t>ST fa, f</a:t>
            </a:r>
            <a:endParaRPr lang="en-US" altLang="zh-CN" sz="2000" dirty="0" smtClean="0">
              <a:solidFill>
                <a:srgbClr val="FF0000"/>
              </a:solidFill>
              <a:ea typeface="宋体" panose="02010600030101010101" pitchFamily="2" charset="-122"/>
            </a:endParaRPr>
          </a:p>
        </p:txBody>
      </p:sp>
      <p:sp>
        <p:nvSpPr>
          <p:cNvPr id="518150" name="Text Box 6"/>
          <p:cNvSpPr txBox="1">
            <a:spLocks noChangeArrowheads="1"/>
          </p:cNvSpPr>
          <p:nvPr/>
        </p:nvSpPr>
        <p:spPr bwMode="auto">
          <a:xfrm>
            <a:off x="5105400" y="3810000"/>
            <a:ext cx="1524000" cy="7715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smtClean="0">
                <a:solidFill>
                  <a:srgbClr val="3333CC"/>
                </a:solidFill>
                <a:ea typeface="宋体" panose="02010600030101010101" pitchFamily="2" charset="-122"/>
              </a:rPr>
              <a:t>b := d + e</a:t>
            </a:r>
          </a:p>
          <a:p>
            <a:pPr eaLnBrk="0" fontAlgn="base" hangingPunct="0">
              <a:lnSpc>
                <a:spcPct val="70000"/>
              </a:lnSpc>
              <a:spcBef>
                <a:spcPct val="50000"/>
              </a:spcBef>
              <a:spcAft>
                <a:spcPct val="0"/>
              </a:spcAft>
            </a:pPr>
            <a:r>
              <a:rPr lang="en-US" altLang="zh-CN" sz="2000" smtClean="0">
                <a:solidFill>
                  <a:srgbClr val="3333CC"/>
                </a:solidFill>
                <a:ea typeface="宋体" panose="02010600030101010101" pitchFamily="2" charset="-122"/>
              </a:rPr>
              <a:t>e := e - 1</a:t>
            </a:r>
          </a:p>
        </p:txBody>
      </p:sp>
      <p:sp>
        <p:nvSpPr>
          <p:cNvPr id="518151" name="Text Box 7"/>
          <p:cNvSpPr txBox="1">
            <a:spLocks noChangeArrowheads="1"/>
          </p:cNvSpPr>
          <p:nvPr/>
        </p:nvSpPr>
        <p:spPr bwMode="auto">
          <a:xfrm>
            <a:off x="3505200" y="4953000"/>
            <a:ext cx="1600200" cy="68103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dirty="0" smtClean="0">
                <a:solidFill>
                  <a:srgbClr val="FF0000"/>
                </a:solidFill>
                <a:ea typeface="宋体" panose="02010600030101010101" pitchFamily="2" charset="-122"/>
              </a:rPr>
              <a:t>LD f, </a:t>
            </a:r>
            <a:r>
              <a:rPr lang="en-US" altLang="zh-CN" sz="2000" dirty="0" smtClean="0">
                <a:solidFill>
                  <a:srgbClr val="FF0000"/>
                </a:solidFill>
                <a:ea typeface="宋体" panose="02010600030101010101" pitchFamily="2" charset="-122"/>
              </a:rPr>
              <a:t>fa</a:t>
            </a:r>
          </a:p>
          <a:p>
            <a:pPr eaLnBrk="0" fontAlgn="base" hangingPunct="0">
              <a:lnSpc>
                <a:spcPct val="40000"/>
              </a:lnSpc>
              <a:spcBef>
                <a:spcPct val="50000"/>
              </a:spcBef>
              <a:spcAft>
                <a:spcPct val="0"/>
              </a:spcAft>
            </a:pPr>
            <a:r>
              <a:rPr lang="en-US" altLang="zh-CN" sz="2000" dirty="0" smtClean="0">
                <a:solidFill>
                  <a:srgbClr val="3333CC"/>
                </a:solidFill>
                <a:ea typeface="宋体" panose="02010600030101010101" pitchFamily="2" charset="-122"/>
              </a:rPr>
              <a:t>b := f + c</a:t>
            </a:r>
          </a:p>
        </p:txBody>
      </p:sp>
      <p:cxnSp>
        <p:nvCxnSpPr>
          <p:cNvPr id="518152" name="AutoShape 8"/>
          <p:cNvCxnSpPr>
            <a:cxnSpLocks noChangeShapeType="1"/>
            <a:stCxn id="518148" idx="2"/>
            <a:endCxn id="518149" idx="0"/>
          </p:cNvCxnSpPr>
          <p:nvPr/>
        </p:nvCxnSpPr>
        <p:spPr bwMode="auto">
          <a:xfrm flipH="1">
            <a:off x="2933700" y="3505283"/>
            <a:ext cx="1409700" cy="38091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53" name="AutoShape 9"/>
          <p:cNvCxnSpPr>
            <a:cxnSpLocks noChangeShapeType="1"/>
            <a:stCxn id="518148" idx="2"/>
            <a:endCxn id="518150" idx="0"/>
          </p:cNvCxnSpPr>
          <p:nvPr/>
        </p:nvCxnSpPr>
        <p:spPr bwMode="auto">
          <a:xfrm>
            <a:off x="4343400" y="3505283"/>
            <a:ext cx="1524000" cy="30471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54" name="AutoShape 10"/>
          <p:cNvCxnSpPr>
            <a:cxnSpLocks noChangeShapeType="1"/>
            <a:stCxn id="518149" idx="2"/>
            <a:endCxn id="518151" idx="0"/>
          </p:cNvCxnSpPr>
          <p:nvPr/>
        </p:nvCxnSpPr>
        <p:spPr bwMode="auto">
          <a:xfrm>
            <a:off x="2933700" y="4627563"/>
            <a:ext cx="1371600" cy="32543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55" name="AutoShape 11"/>
          <p:cNvCxnSpPr>
            <a:cxnSpLocks noChangeShapeType="1"/>
            <a:stCxn id="518150" idx="2"/>
            <a:endCxn id="518151" idx="0"/>
          </p:cNvCxnSpPr>
          <p:nvPr/>
        </p:nvCxnSpPr>
        <p:spPr bwMode="auto">
          <a:xfrm flipH="1">
            <a:off x="4305300" y="4581525"/>
            <a:ext cx="1562100" cy="371475"/>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157" name="Freeform 13"/>
          <p:cNvSpPr>
            <a:spLocks/>
          </p:cNvSpPr>
          <p:nvPr/>
        </p:nvSpPr>
        <p:spPr bwMode="auto">
          <a:xfrm>
            <a:off x="4241800" y="2565400"/>
            <a:ext cx="4227513" cy="3551238"/>
          </a:xfrm>
          <a:custGeom>
            <a:avLst/>
            <a:gdLst>
              <a:gd name="T0" fmla="*/ 0 w 2663"/>
              <a:gd name="T1" fmla="*/ 1944 h 2237"/>
              <a:gd name="T2" fmla="*/ 1216 w 2663"/>
              <a:gd name="T3" fmla="*/ 2224 h 2237"/>
              <a:gd name="T4" fmla="*/ 2360 w 2663"/>
              <a:gd name="T5" fmla="*/ 1864 h 2237"/>
              <a:gd name="T6" fmla="*/ 2552 w 2663"/>
              <a:gd name="T7" fmla="*/ 696 h 2237"/>
              <a:gd name="T8" fmla="*/ 1696 w 2663"/>
              <a:gd name="T9" fmla="*/ 128 h 2237"/>
              <a:gd name="T10" fmla="*/ 560 w 2663"/>
              <a:gd name="T11" fmla="*/ 0 h 2237"/>
            </a:gdLst>
            <a:ahLst/>
            <a:cxnLst>
              <a:cxn ang="0">
                <a:pos x="T0" y="T1"/>
              </a:cxn>
              <a:cxn ang="0">
                <a:pos x="T2" y="T3"/>
              </a:cxn>
              <a:cxn ang="0">
                <a:pos x="T4" y="T5"/>
              </a:cxn>
              <a:cxn ang="0">
                <a:pos x="T6" y="T7"/>
              </a:cxn>
              <a:cxn ang="0">
                <a:pos x="T8" y="T9"/>
              </a:cxn>
              <a:cxn ang="0">
                <a:pos x="T10" y="T11"/>
              </a:cxn>
            </a:cxnLst>
            <a:rect l="0" t="0" r="r" b="b"/>
            <a:pathLst>
              <a:path w="2663" h="2237">
                <a:moveTo>
                  <a:pt x="0" y="1944"/>
                </a:moveTo>
                <a:cubicBezTo>
                  <a:pt x="201" y="1991"/>
                  <a:pt x="823" y="2237"/>
                  <a:pt x="1216" y="2224"/>
                </a:cubicBezTo>
                <a:cubicBezTo>
                  <a:pt x="1609" y="2211"/>
                  <a:pt x="2137" y="2119"/>
                  <a:pt x="2360" y="1864"/>
                </a:cubicBezTo>
                <a:cubicBezTo>
                  <a:pt x="2583" y="1609"/>
                  <a:pt x="2663" y="985"/>
                  <a:pt x="2552" y="696"/>
                </a:cubicBezTo>
                <a:cubicBezTo>
                  <a:pt x="2441" y="407"/>
                  <a:pt x="2028" y="244"/>
                  <a:pt x="1696" y="128"/>
                </a:cubicBezTo>
                <a:cubicBezTo>
                  <a:pt x="1364" y="12"/>
                  <a:pt x="797" y="27"/>
                  <a:pt x="560"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
        <p:nvSpPr>
          <p:cNvPr id="518158" name="Line 14"/>
          <p:cNvSpPr>
            <a:spLocks noChangeShapeType="1"/>
          </p:cNvSpPr>
          <p:nvPr/>
        </p:nvSpPr>
        <p:spPr bwMode="auto">
          <a:xfrm flipH="1">
            <a:off x="3352800" y="5638800"/>
            <a:ext cx="83820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2400" i="1"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552023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重做活跃变量分析</a:t>
            </a:r>
            <a:endParaRPr lang="zh-CN" altLang="en-US" dirty="0"/>
          </a:p>
        </p:txBody>
      </p:sp>
      <p:sp>
        <p:nvSpPr>
          <p:cNvPr id="3" name="内容占位符 2"/>
          <p:cNvSpPr>
            <a:spLocks noGrp="1"/>
          </p:cNvSpPr>
          <p:nvPr>
            <p:ph idx="1"/>
          </p:nvPr>
        </p:nvSpPr>
        <p:spPr/>
        <p:txBody>
          <a:bodyPr/>
          <a:lstStyle/>
          <a:p>
            <a:r>
              <a:rPr lang="zh-CN" altLang="en-US" dirty="0" smtClean="0"/>
              <a:t>新的活跃变量信息与原来的差不多，除了</a:t>
            </a:r>
            <a:r>
              <a:rPr lang="en-US" altLang="zh-CN" dirty="0" smtClean="0"/>
              <a:t>f</a:t>
            </a:r>
          </a:p>
          <a:p>
            <a:pPr lvl="1"/>
            <a:endParaRPr lang="en-US" altLang="zh-CN" dirty="0"/>
          </a:p>
          <a:p>
            <a:r>
              <a:rPr lang="zh-CN" altLang="en-US" dirty="0" smtClean="0"/>
              <a:t>现在</a:t>
            </a:r>
            <a:r>
              <a:rPr lang="en-US" altLang="zh-CN" dirty="0" smtClean="0"/>
              <a:t>f</a:t>
            </a:r>
            <a:r>
              <a:rPr lang="zh-CN" altLang="en-US" dirty="0" smtClean="0"/>
              <a:t>只在下面两种程序点活跃：</a:t>
            </a:r>
            <a:endParaRPr lang="en-US" altLang="zh-CN" dirty="0" smtClean="0"/>
          </a:p>
          <a:p>
            <a:pPr lvl="1"/>
            <a:r>
              <a:rPr lang="zh-CN" altLang="en-US" dirty="0" smtClean="0"/>
              <a:t>在</a:t>
            </a:r>
            <a:r>
              <a:rPr lang="en-US" altLang="zh-CN" dirty="0"/>
              <a:t>LD f, </a:t>
            </a:r>
            <a:r>
              <a:rPr lang="en-US" altLang="zh-CN" dirty="0" smtClean="0"/>
              <a:t>fa</a:t>
            </a:r>
            <a:r>
              <a:rPr lang="zh-CN" altLang="en-US" dirty="0" smtClean="0"/>
              <a:t>和下一条指令之间</a:t>
            </a:r>
            <a:endParaRPr lang="en-US" altLang="zh-CN" dirty="0"/>
          </a:p>
          <a:p>
            <a:pPr lvl="1"/>
            <a:r>
              <a:rPr lang="zh-CN" altLang="en-US" dirty="0" smtClean="0"/>
              <a:t>在</a:t>
            </a:r>
            <a:r>
              <a:rPr lang="en-US" altLang="zh-CN" dirty="0"/>
              <a:t>ST fa, </a:t>
            </a:r>
            <a:r>
              <a:rPr lang="en-US" altLang="zh-CN" dirty="0" smtClean="0"/>
              <a:t>f</a:t>
            </a:r>
            <a:r>
              <a:rPr lang="zh-CN" altLang="en-US" dirty="0" smtClean="0"/>
              <a:t>和上一条指令之间</a:t>
            </a:r>
            <a:endParaRPr lang="en-US" altLang="zh-CN" dirty="0" smtClean="0"/>
          </a:p>
          <a:p>
            <a:pPr lvl="1"/>
            <a:endParaRPr lang="en-US" altLang="zh-CN" dirty="0"/>
          </a:p>
          <a:p>
            <a:r>
              <a:rPr lang="en-US" altLang="zh-CN" dirty="0" smtClean="0"/>
              <a:t>Spilling</a:t>
            </a:r>
            <a:r>
              <a:rPr lang="zh-CN" altLang="en-US" dirty="0" smtClean="0"/>
              <a:t>缩减了</a:t>
            </a:r>
            <a:r>
              <a:rPr lang="en-US" altLang="zh-CN" dirty="0" smtClean="0"/>
              <a:t>f</a:t>
            </a:r>
            <a:r>
              <a:rPr lang="zh-CN" altLang="en-US" dirty="0" smtClean="0"/>
              <a:t>的活跃区间，因此减少了它和其他变量冲突的可能</a:t>
            </a:r>
            <a:endParaRPr lang="en-US" altLang="zh-CN" dirty="0" smtClean="0"/>
          </a:p>
          <a:p>
            <a:r>
              <a:rPr lang="zh-CN" altLang="en-US" dirty="0" smtClean="0"/>
              <a:t>所以寄存器冲突图上</a:t>
            </a:r>
            <a:r>
              <a:rPr lang="en-US" altLang="zh-CN" dirty="0" smtClean="0"/>
              <a:t>f</a:t>
            </a:r>
            <a:r>
              <a:rPr lang="zh-CN" altLang="en-US" dirty="0" smtClean="0"/>
              <a:t>的邻居变少</a:t>
            </a:r>
            <a:endParaRPr lang="zh-CN" altLang="en-US" dirty="0"/>
          </a:p>
        </p:txBody>
      </p:sp>
    </p:spTree>
    <p:extLst>
      <p:ext uri="{BB962C8B-B14F-4D97-AF65-F5344CB8AC3E}">
        <p14:creationId xmlns:p14="http://schemas.microsoft.com/office/powerpoint/2010/main" val="423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dissolv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Spilling</a:t>
            </a:r>
            <a:r>
              <a:rPr lang="zh-CN" altLang="en-US" dirty="0" smtClean="0"/>
              <a:t>后的寄存器冲突图</a:t>
            </a:r>
            <a:endParaRPr lang="zh-CN" altLang="en-US" dirty="0"/>
          </a:p>
        </p:txBody>
      </p:sp>
      <p:sp>
        <p:nvSpPr>
          <p:cNvPr id="3" name="内容占位符 2"/>
          <p:cNvSpPr>
            <a:spLocks noGrp="1"/>
          </p:cNvSpPr>
          <p:nvPr>
            <p:ph idx="1"/>
          </p:nvPr>
        </p:nvSpPr>
        <p:spPr/>
        <p:txBody>
          <a:bodyPr/>
          <a:lstStyle/>
          <a:p>
            <a:r>
              <a:rPr lang="zh-CN" altLang="en-US" dirty="0" smtClean="0"/>
              <a:t>与原图的唯一区别：被</a:t>
            </a:r>
            <a:r>
              <a:rPr lang="en-US" altLang="zh-CN" dirty="0" smtClean="0"/>
              <a:t>spill</a:t>
            </a:r>
            <a:r>
              <a:rPr lang="zh-CN" altLang="en-US" dirty="0" smtClean="0"/>
              <a:t>的结点</a:t>
            </a:r>
            <a:r>
              <a:rPr lang="en-US" altLang="zh-CN" dirty="0" smtClean="0"/>
              <a:t>f</a:t>
            </a:r>
            <a:r>
              <a:rPr lang="zh-CN" altLang="en-US" dirty="0" smtClean="0"/>
              <a:t>的边减少了</a:t>
            </a:r>
            <a:endParaRPr lang="en-US" altLang="zh-CN" dirty="0" smtClean="0"/>
          </a:p>
          <a:p>
            <a:pPr lvl="1"/>
            <a:endParaRPr lang="en-US" altLang="zh-CN" dirty="0"/>
          </a:p>
          <a:p>
            <a:r>
              <a:rPr lang="zh-CN" altLang="en-US" dirty="0" smtClean="0"/>
              <a:t>现在的图是</a:t>
            </a:r>
            <a:r>
              <a:rPr lang="en-US" altLang="zh-CN" dirty="0" smtClean="0"/>
              <a:t>3-</a:t>
            </a:r>
            <a:r>
              <a:rPr lang="zh-CN" altLang="en-US" dirty="0" smtClean="0"/>
              <a:t>可着色的</a:t>
            </a:r>
            <a:endParaRPr lang="zh-CN" altLang="en-US" dirty="0"/>
          </a:p>
        </p:txBody>
      </p:sp>
      <p:grpSp>
        <p:nvGrpSpPr>
          <p:cNvPr id="44" name="组合 43"/>
          <p:cNvGrpSpPr/>
          <p:nvPr/>
        </p:nvGrpSpPr>
        <p:grpSpPr>
          <a:xfrm>
            <a:off x="2995246" y="3568699"/>
            <a:ext cx="2701925" cy="2743200"/>
            <a:chOff x="2819400" y="4038600"/>
            <a:chExt cx="2701925" cy="2743200"/>
          </a:xfrm>
        </p:grpSpPr>
        <p:sp>
          <p:nvSpPr>
            <p:cNvPr id="24" name="Text Box 4"/>
            <p:cNvSpPr txBox="1">
              <a:spLocks noChangeArrowheads="1"/>
            </p:cNvSpPr>
            <p:nvPr/>
          </p:nvSpPr>
          <p:spPr bwMode="auto">
            <a:xfrm>
              <a:off x="3810000" y="4038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a</a:t>
              </a:r>
            </a:p>
          </p:txBody>
        </p:sp>
        <p:sp>
          <p:nvSpPr>
            <p:cNvPr id="25" name="Text Box 5"/>
            <p:cNvSpPr txBox="1">
              <a:spLocks noChangeArrowheads="1"/>
            </p:cNvSpPr>
            <p:nvPr/>
          </p:nvSpPr>
          <p:spPr bwMode="auto">
            <a:xfrm>
              <a:off x="2819400" y="47244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f</a:t>
              </a:r>
            </a:p>
          </p:txBody>
        </p:sp>
        <p:sp>
          <p:nvSpPr>
            <p:cNvPr id="26" name="Text Box 6"/>
            <p:cNvSpPr txBox="1">
              <a:spLocks noChangeArrowheads="1"/>
            </p:cNvSpPr>
            <p:nvPr/>
          </p:nvSpPr>
          <p:spPr bwMode="auto">
            <a:xfrm>
              <a:off x="2819400" y="57150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e</a:t>
              </a:r>
            </a:p>
          </p:txBody>
        </p:sp>
        <p:sp>
          <p:nvSpPr>
            <p:cNvPr id="27" name="Text Box 7"/>
            <p:cNvSpPr txBox="1">
              <a:spLocks noChangeArrowheads="1"/>
            </p:cNvSpPr>
            <p:nvPr/>
          </p:nvSpPr>
          <p:spPr bwMode="auto">
            <a:xfrm>
              <a:off x="3962400" y="63246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d</a:t>
              </a:r>
            </a:p>
          </p:txBody>
        </p:sp>
        <p:sp>
          <p:nvSpPr>
            <p:cNvPr id="28" name="Text Box 8"/>
            <p:cNvSpPr txBox="1">
              <a:spLocks noChangeArrowheads="1"/>
            </p:cNvSpPr>
            <p:nvPr/>
          </p:nvSpPr>
          <p:spPr bwMode="auto">
            <a:xfrm>
              <a:off x="5181600" y="5562600"/>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c</a:t>
              </a:r>
            </a:p>
          </p:txBody>
        </p:sp>
        <p:sp>
          <p:nvSpPr>
            <p:cNvPr id="29" name="Text Box 9"/>
            <p:cNvSpPr txBox="1">
              <a:spLocks noChangeArrowheads="1"/>
            </p:cNvSpPr>
            <p:nvPr/>
          </p:nvSpPr>
          <p:spPr bwMode="auto">
            <a:xfrm>
              <a:off x="5003800" y="44958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3333CC"/>
                  </a:solidFill>
                  <a:latin typeface="Comic Sans MS" panose="030F0702030302020204" pitchFamily="66" charset="0"/>
                </a:rPr>
                <a:t>b</a:t>
              </a:r>
            </a:p>
          </p:txBody>
        </p:sp>
        <p:cxnSp>
          <p:nvCxnSpPr>
            <p:cNvPr id="30" name="AutoShape 10"/>
            <p:cNvCxnSpPr>
              <a:cxnSpLocks noChangeShapeType="1"/>
              <a:stCxn id="37" idx="3"/>
              <a:endCxn id="36" idx="7"/>
            </p:cNvCxnSpPr>
            <p:nvPr/>
          </p:nvCxnSpPr>
          <p:spPr bwMode="auto">
            <a:xfrm flipH="1">
              <a:off x="4168775" y="5854700"/>
              <a:ext cx="730250" cy="3302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1"/>
            <p:cNvCxnSpPr>
              <a:cxnSpLocks noChangeShapeType="1"/>
              <a:stCxn id="38" idx="5"/>
              <a:endCxn id="37" idx="1"/>
            </p:cNvCxnSpPr>
            <p:nvPr/>
          </p:nvCxnSpPr>
          <p:spPr bwMode="auto">
            <a:xfrm>
              <a:off x="4016375" y="4635500"/>
              <a:ext cx="882650" cy="10922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2"/>
            <p:cNvCxnSpPr>
              <a:cxnSpLocks noChangeShapeType="1"/>
              <a:stCxn id="39" idx="4"/>
              <a:endCxn id="37" idx="7"/>
            </p:cNvCxnSpPr>
            <p:nvPr/>
          </p:nvCxnSpPr>
          <p:spPr bwMode="auto">
            <a:xfrm>
              <a:off x="4927600" y="5038725"/>
              <a:ext cx="79375" cy="688975"/>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3"/>
            <p:cNvCxnSpPr>
              <a:cxnSpLocks noChangeShapeType="1"/>
              <a:stCxn id="39" idx="3"/>
              <a:endCxn id="40" idx="7"/>
            </p:cNvCxnSpPr>
            <p:nvPr/>
          </p:nvCxnSpPr>
          <p:spPr bwMode="auto">
            <a:xfrm flipH="1">
              <a:off x="3406775" y="5016500"/>
              <a:ext cx="1466850" cy="7874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4"/>
            <p:cNvCxnSpPr>
              <a:cxnSpLocks noChangeShapeType="1"/>
              <a:stCxn id="37" idx="2"/>
              <a:endCxn id="40" idx="6"/>
            </p:cNvCxnSpPr>
            <p:nvPr/>
          </p:nvCxnSpPr>
          <p:spPr bwMode="auto">
            <a:xfrm flipH="1">
              <a:off x="3438525" y="5791200"/>
              <a:ext cx="1428750" cy="762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15"/>
            <p:cNvSpPr>
              <a:spLocks noChangeArrowheads="1"/>
            </p:cNvSpPr>
            <p:nvPr/>
          </p:nvSpPr>
          <p:spPr bwMode="auto">
            <a:xfrm>
              <a:off x="3200400" y="49530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6" name="Oval 16"/>
            <p:cNvSpPr>
              <a:spLocks noChangeArrowheads="1"/>
            </p:cNvSpPr>
            <p:nvPr/>
          </p:nvSpPr>
          <p:spPr bwMode="auto">
            <a:xfrm>
              <a:off x="4038600" y="61722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 name="Oval 17"/>
            <p:cNvSpPr>
              <a:spLocks noChangeArrowheads="1"/>
            </p:cNvSpPr>
            <p:nvPr/>
          </p:nvSpPr>
          <p:spPr bwMode="auto">
            <a:xfrm>
              <a:off x="4876800" y="57150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8" name="Oval 18"/>
            <p:cNvSpPr>
              <a:spLocks noChangeArrowheads="1"/>
            </p:cNvSpPr>
            <p:nvPr/>
          </p:nvSpPr>
          <p:spPr bwMode="auto">
            <a:xfrm>
              <a:off x="3886200" y="44958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9" name="Oval 19"/>
            <p:cNvSpPr>
              <a:spLocks noChangeArrowheads="1"/>
            </p:cNvSpPr>
            <p:nvPr/>
          </p:nvSpPr>
          <p:spPr bwMode="auto">
            <a:xfrm>
              <a:off x="4851400" y="48768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0" name="Oval 20"/>
            <p:cNvSpPr>
              <a:spLocks noChangeArrowheads="1"/>
            </p:cNvSpPr>
            <p:nvPr/>
          </p:nvSpPr>
          <p:spPr bwMode="auto">
            <a:xfrm>
              <a:off x="3276600" y="5791200"/>
              <a:ext cx="152400" cy="152400"/>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41" name="AutoShape 21"/>
            <p:cNvCxnSpPr>
              <a:cxnSpLocks noChangeShapeType="1"/>
              <a:stCxn id="36" idx="1"/>
              <a:endCxn id="40" idx="5"/>
            </p:cNvCxnSpPr>
            <p:nvPr/>
          </p:nvCxnSpPr>
          <p:spPr bwMode="auto">
            <a:xfrm flipH="1" flipV="1">
              <a:off x="3406775" y="5930900"/>
              <a:ext cx="654050" cy="2540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22"/>
            <p:cNvCxnSpPr>
              <a:cxnSpLocks noChangeShapeType="1"/>
              <a:stCxn id="37" idx="1"/>
              <a:endCxn id="35" idx="5"/>
            </p:cNvCxnSpPr>
            <p:nvPr/>
          </p:nvCxnSpPr>
          <p:spPr bwMode="auto">
            <a:xfrm flipH="1" flipV="1">
              <a:off x="3330575" y="5092700"/>
              <a:ext cx="1568450" cy="63500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23"/>
            <p:cNvCxnSpPr>
              <a:cxnSpLocks noChangeShapeType="1"/>
              <a:stCxn id="36" idx="0"/>
              <a:endCxn id="35" idx="5"/>
            </p:cNvCxnSpPr>
            <p:nvPr/>
          </p:nvCxnSpPr>
          <p:spPr bwMode="auto">
            <a:xfrm flipH="1" flipV="1">
              <a:off x="3330575" y="5092700"/>
              <a:ext cx="784225" cy="1069975"/>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0330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Spilling</a:t>
            </a:r>
            <a:endParaRPr lang="zh-CN" altLang="en-US" dirty="0"/>
          </a:p>
        </p:txBody>
      </p:sp>
      <p:sp>
        <p:nvSpPr>
          <p:cNvPr id="3" name="内容占位符 2"/>
          <p:cNvSpPr>
            <a:spLocks noGrp="1"/>
          </p:cNvSpPr>
          <p:nvPr>
            <p:ph idx="1"/>
          </p:nvPr>
        </p:nvSpPr>
        <p:spPr/>
        <p:txBody>
          <a:bodyPr/>
          <a:lstStyle/>
          <a:p>
            <a:r>
              <a:rPr lang="zh-CN" altLang="en-US" dirty="0" smtClean="0"/>
              <a:t>可能需要多次</a:t>
            </a:r>
            <a:r>
              <a:rPr lang="en-US" altLang="zh-CN" dirty="0" smtClean="0"/>
              <a:t>spill</a:t>
            </a:r>
            <a:r>
              <a:rPr lang="zh-CN" altLang="en-US" dirty="0" smtClean="0"/>
              <a:t>才能成功着色</a:t>
            </a:r>
            <a:endParaRPr lang="en-US" altLang="zh-CN" dirty="0" smtClean="0"/>
          </a:p>
          <a:p>
            <a:endParaRPr lang="en-US" altLang="zh-CN" dirty="0" smtClean="0"/>
          </a:p>
          <a:p>
            <a:r>
              <a:rPr lang="zh-CN" altLang="en-US" dirty="0" smtClean="0"/>
              <a:t>最困难的是选择哪个变量</a:t>
            </a:r>
            <a:r>
              <a:rPr lang="en-US" altLang="zh-CN" dirty="0" smtClean="0"/>
              <a:t>spill</a:t>
            </a:r>
          </a:p>
          <a:p>
            <a:pPr lvl="1"/>
            <a:r>
              <a:rPr lang="zh-CN" altLang="en-US" dirty="0" smtClean="0"/>
              <a:t>一些启发式技术</a:t>
            </a:r>
            <a:endParaRPr lang="zh-CN" altLang="en-US" dirty="0"/>
          </a:p>
        </p:txBody>
      </p:sp>
    </p:spTree>
    <p:extLst>
      <p:ext uri="{BB962C8B-B14F-4D97-AF65-F5344CB8AC3E}">
        <p14:creationId xmlns:p14="http://schemas.microsoft.com/office/powerpoint/2010/main" val="35917310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220494"/>
            <a:ext cx="9144000" cy="48382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代码生成怎么做？</a:t>
            </a:r>
            <a:endParaRPr lang="zh-CN" altLang="en-US" dirty="0"/>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 </a:t>
            </a:r>
            <a:r>
              <a:rPr lang="zh-CN" altLang="en-US" dirty="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窥孔</a:t>
            </a:r>
            <a:r>
              <a:rPr lang="zh-CN" altLang="en-US" dirty="0" smtClean="0"/>
              <a:t>优化：对目标代码进行优化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全局寄存器分配算法：图着色</a:t>
            </a:r>
            <a:r>
              <a:rPr lang="zh-CN" altLang="en-US" dirty="0" smtClean="0"/>
              <a:t>方法</a:t>
            </a:r>
            <a:r>
              <a:rPr lang="en-US" altLang="zh-CN" dirty="0" smtClean="0"/>
              <a:t> </a:t>
            </a:r>
            <a:r>
              <a:rPr lang="zh-CN" altLang="en-US" dirty="0" smtClean="0">
                <a:solidFill>
                  <a:srgbClr val="FF0000"/>
                </a:solidFill>
                <a:sym typeface="Wingdings 2" panose="05020102010507070707" pitchFamily="18" charset="2"/>
              </a:rPr>
              <a:t></a:t>
            </a:r>
            <a:endParaRPr lang="en-US" altLang="zh-CN" dirty="0" smtClean="0"/>
          </a:p>
          <a:p>
            <a:pPr>
              <a:spcBef>
                <a:spcPts val="1800"/>
              </a:spcBef>
            </a:pPr>
            <a:r>
              <a:rPr lang="zh-CN" altLang="en-US" dirty="0" smtClean="0"/>
              <a:t>基于树重写的指令选择</a:t>
            </a:r>
            <a:endParaRPr lang="zh-CN" altLang="en-US" dirty="0"/>
          </a:p>
        </p:txBody>
      </p:sp>
    </p:spTree>
    <p:extLst>
      <p:ext uri="{BB962C8B-B14F-4D97-AF65-F5344CB8AC3E}">
        <p14:creationId xmlns:p14="http://schemas.microsoft.com/office/powerpoint/2010/main" val="10765515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树重写实现指令选择</a:t>
            </a:r>
            <a:endParaRPr lang="zh-CN" altLang="en-US" dirty="0"/>
          </a:p>
        </p:txBody>
      </p:sp>
      <p:sp>
        <p:nvSpPr>
          <p:cNvPr id="3" name="内容占位符 2"/>
          <p:cNvSpPr>
            <a:spLocks noGrp="1"/>
          </p:cNvSpPr>
          <p:nvPr>
            <p:ph idx="1"/>
          </p:nvPr>
        </p:nvSpPr>
        <p:spPr/>
        <p:txBody>
          <a:bodyPr>
            <a:normAutofit/>
          </a:bodyPr>
          <a:lstStyle/>
          <a:p>
            <a:r>
              <a:rPr lang="zh-CN" altLang="en-US" dirty="0"/>
              <a:t>在某些机器上，同一个三地址指令可以使用</a:t>
            </a:r>
            <a:r>
              <a:rPr lang="zh-CN" altLang="en-US" dirty="0" smtClean="0"/>
              <a:t>多种机器指令实现</a:t>
            </a:r>
            <a:endParaRPr lang="en-US" altLang="zh-CN" dirty="0" smtClean="0"/>
          </a:p>
          <a:p>
            <a:pPr lvl="1"/>
            <a:endParaRPr lang="en-US" altLang="zh-CN" dirty="0" smtClean="0"/>
          </a:p>
          <a:p>
            <a:r>
              <a:rPr lang="zh-CN" altLang="en-US" dirty="0" smtClean="0"/>
              <a:t>指令选择：为实现中间</a:t>
            </a:r>
            <a:r>
              <a:rPr lang="zh-CN" altLang="en-US" dirty="0"/>
              <a:t>表示</a:t>
            </a:r>
            <a:r>
              <a:rPr lang="zh-CN" altLang="en-US" dirty="0" smtClean="0"/>
              <a:t>形式中出现的运算符而选择适当的机器指令</a:t>
            </a:r>
            <a:endParaRPr lang="en-US" altLang="zh-CN" dirty="0" smtClean="0"/>
          </a:p>
          <a:p>
            <a:pPr lvl="1"/>
            <a:endParaRPr lang="zh-CN" altLang="en-US" dirty="0"/>
          </a:p>
          <a:p>
            <a:r>
              <a:rPr lang="zh-CN" altLang="en-US" dirty="0" smtClean="0"/>
              <a:t>树重写：用</a:t>
            </a:r>
            <a:r>
              <a:rPr lang="zh-CN" altLang="en-US" dirty="0"/>
              <a:t>树来表示中间代码，按照特定的规则</a:t>
            </a:r>
            <a:r>
              <a:rPr lang="zh-CN" altLang="en-US" dirty="0" smtClean="0"/>
              <a:t>不断</a:t>
            </a:r>
            <a:r>
              <a:rPr lang="zh-CN" altLang="en-US" dirty="0" smtClean="0">
                <a:solidFill>
                  <a:srgbClr val="FF0000"/>
                </a:solidFill>
              </a:rPr>
              <a:t>覆盖</a:t>
            </a:r>
            <a:r>
              <a:rPr lang="zh-CN" altLang="en-US" dirty="0" smtClean="0"/>
              <a:t>这棵树并生成机器指令</a:t>
            </a:r>
            <a:endParaRPr lang="zh-CN" altLang="en-US" dirty="0"/>
          </a:p>
        </p:txBody>
      </p:sp>
    </p:spTree>
    <p:extLst>
      <p:ext uri="{BB962C8B-B14F-4D97-AF65-F5344CB8AC3E}">
        <p14:creationId xmlns:p14="http://schemas.microsoft.com/office/powerpoint/2010/main" val="241454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4" name="图片 3"/>
          <p:cNvPicPr>
            <a:picLocks noChangeAspect="1"/>
          </p:cNvPicPr>
          <p:nvPr/>
        </p:nvPicPr>
        <p:blipFill>
          <a:blip r:embed="rId2"/>
          <a:stretch>
            <a:fillRect/>
          </a:stretch>
        </p:blipFill>
        <p:spPr>
          <a:xfrm>
            <a:off x="747712" y="1690689"/>
            <a:ext cx="7648575" cy="4714875"/>
          </a:xfrm>
          <a:prstGeom prst="rect">
            <a:avLst/>
          </a:prstGeom>
        </p:spPr>
      </p:pic>
    </p:spTree>
    <p:extLst>
      <p:ext uri="{BB962C8B-B14F-4D97-AF65-F5344CB8AC3E}">
        <p14:creationId xmlns:p14="http://schemas.microsoft.com/office/powerpoint/2010/main" val="3939452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目标指令选择</a:t>
            </a:r>
          </a:p>
        </p:txBody>
      </p:sp>
      <p:sp>
        <p:nvSpPr>
          <p:cNvPr id="62467" name="内容占位符 2"/>
          <p:cNvSpPr>
            <a:spLocks noGrp="1"/>
          </p:cNvSpPr>
          <p:nvPr>
            <p:ph idx="1"/>
          </p:nvPr>
        </p:nvSpPr>
        <p:spPr/>
        <p:txBody>
          <a:bodyPr/>
          <a:lstStyle/>
          <a:p>
            <a:r>
              <a:rPr lang="zh-CN" altLang="en-US" smtClean="0"/>
              <a:t>通过应用一个树重写规则序列来生成。</a:t>
            </a:r>
            <a:endParaRPr lang="en-US" altLang="zh-CN" smtClean="0"/>
          </a:p>
          <a:p>
            <a:r>
              <a:rPr lang="zh-CN" altLang="en-US" smtClean="0"/>
              <a:t>重写规则形式：</a:t>
            </a:r>
            <a:endParaRPr lang="en-US" altLang="zh-CN" smtClean="0"/>
          </a:p>
          <a:p>
            <a:endParaRPr lang="en-US" altLang="zh-CN" smtClean="0"/>
          </a:p>
          <a:p>
            <a:endParaRPr lang="en-US" altLang="zh-CN" smtClean="0"/>
          </a:p>
          <a:p>
            <a:r>
              <a:rPr lang="zh-CN" altLang="en-US" smtClean="0"/>
              <a:t>一组树重写规则被称为一个树翻译方案</a:t>
            </a:r>
            <a:endParaRPr lang="en-US" altLang="zh-CN" smtClean="0"/>
          </a:p>
          <a:p>
            <a:r>
              <a:rPr lang="zh-CN" altLang="en-US" smtClean="0"/>
              <a:t>树重写规则示例：</a:t>
            </a:r>
            <a:endParaRPr lang="en-US" altLang="zh-CN" smtClean="0"/>
          </a:p>
        </p:txBody>
      </p:sp>
      <p:pic>
        <p:nvPicPr>
          <p:cNvPr id="62468" name="Picture 2"/>
          <p:cNvPicPr>
            <a:picLocks noChangeAspect="1" noChangeArrowheads="1"/>
          </p:cNvPicPr>
          <p:nvPr/>
        </p:nvPicPr>
        <p:blipFill>
          <a:blip r:embed="rId2" cstate="print"/>
          <a:srcRect/>
          <a:stretch>
            <a:fillRect/>
          </a:stretch>
        </p:blipFill>
        <p:spPr bwMode="auto">
          <a:xfrm>
            <a:off x="609600" y="2895600"/>
            <a:ext cx="8096250" cy="790575"/>
          </a:xfrm>
          <a:prstGeom prst="rect">
            <a:avLst/>
          </a:prstGeom>
          <a:noFill/>
          <a:ln w="38100" algn="ctr">
            <a:noFill/>
            <a:miter lim="800000"/>
            <a:headEnd/>
            <a:tailEnd/>
          </a:ln>
        </p:spPr>
      </p:pic>
      <p:pic>
        <p:nvPicPr>
          <p:cNvPr id="62469" name="Picture 3"/>
          <p:cNvPicPr>
            <a:picLocks noChangeAspect="1" noChangeArrowheads="1"/>
          </p:cNvPicPr>
          <p:nvPr/>
        </p:nvPicPr>
        <p:blipFill>
          <a:blip r:embed="rId3" cstate="print"/>
          <a:srcRect/>
          <a:stretch>
            <a:fillRect/>
          </a:stretch>
        </p:blipFill>
        <p:spPr bwMode="auto">
          <a:xfrm>
            <a:off x="838200" y="5181600"/>
            <a:ext cx="4152900" cy="561975"/>
          </a:xfrm>
          <a:prstGeom prst="rect">
            <a:avLst/>
          </a:prstGeom>
          <a:noFill/>
          <a:ln w="38100" algn="ctr">
            <a:noFill/>
            <a:miter lim="800000"/>
            <a:headEnd/>
            <a:tailEnd/>
          </a:ln>
        </p:spPr>
      </p:pic>
    </p:spTree>
    <p:extLst>
      <p:ext uri="{BB962C8B-B14F-4D97-AF65-F5344CB8AC3E}">
        <p14:creationId xmlns:p14="http://schemas.microsoft.com/office/powerpoint/2010/main" val="18228769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2"/>
          <p:cNvPicPr>
            <a:picLocks noChangeAspect="1" noChangeArrowheads="1"/>
          </p:cNvPicPr>
          <p:nvPr/>
        </p:nvPicPr>
        <p:blipFill>
          <a:blip r:embed="rId2" cstate="print"/>
          <a:srcRect/>
          <a:stretch>
            <a:fillRect/>
          </a:stretch>
        </p:blipFill>
        <p:spPr bwMode="auto">
          <a:xfrm>
            <a:off x="95330" y="93784"/>
            <a:ext cx="5191778" cy="6731811"/>
          </a:xfrm>
          <a:prstGeom prst="rect">
            <a:avLst/>
          </a:prstGeom>
          <a:noFill/>
          <a:ln w="38100" algn="ctr">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5150278" y="1364995"/>
            <a:ext cx="3958553" cy="2515344"/>
          </a:xfrm>
          <a:prstGeom prst="rect">
            <a:avLst/>
          </a:prstGeom>
          <a:noFill/>
          <a:ln w="38100" algn="ctr">
            <a:noFill/>
            <a:miter lim="800000"/>
            <a:headEnd/>
            <a:tailEnd/>
          </a:ln>
        </p:spPr>
      </p:pic>
    </p:spTree>
    <p:extLst>
      <p:ext uri="{BB962C8B-B14F-4D97-AF65-F5344CB8AC3E}">
        <p14:creationId xmlns:p14="http://schemas.microsoft.com/office/powerpoint/2010/main" val="4054388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目标机指令序列示例</a:t>
            </a:r>
          </a:p>
        </p:txBody>
      </p:sp>
      <p:pic>
        <p:nvPicPr>
          <p:cNvPr id="12292" name="Picture 2"/>
          <p:cNvPicPr>
            <a:picLocks noChangeAspect="1" noChangeArrowheads="1"/>
          </p:cNvPicPr>
          <p:nvPr/>
        </p:nvPicPr>
        <p:blipFill>
          <a:blip r:embed="rId2" cstate="print"/>
          <a:srcRect/>
          <a:stretch>
            <a:fillRect/>
          </a:stretch>
        </p:blipFill>
        <p:spPr bwMode="auto">
          <a:xfrm>
            <a:off x="914400" y="1983343"/>
            <a:ext cx="1085850" cy="276225"/>
          </a:xfrm>
          <a:prstGeom prst="rect">
            <a:avLst/>
          </a:prstGeom>
          <a:noFill/>
          <a:ln w="38100" algn="ctr">
            <a:noFill/>
            <a:miter lim="800000"/>
            <a:headEnd/>
            <a:tailEnd/>
          </a:ln>
        </p:spPr>
      </p:pic>
      <p:pic>
        <p:nvPicPr>
          <p:cNvPr id="12293" name="Picture 3"/>
          <p:cNvPicPr>
            <a:picLocks noChangeAspect="1" noChangeArrowheads="1"/>
          </p:cNvPicPr>
          <p:nvPr/>
        </p:nvPicPr>
        <p:blipFill>
          <a:blip r:embed="rId3" cstate="print"/>
          <a:srcRect/>
          <a:stretch>
            <a:fillRect/>
          </a:stretch>
        </p:blipFill>
        <p:spPr bwMode="auto">
          <a:xfrm>
            <a:off x="2286000" y="1602343"/>
            <a:ext cx="4181475" cy="1085850"/>
          </a:xfrm>
          <a:prstGeom prst="rect">
            <a:avLst/>
          </a:prstGeom>
          <a:noFill/>
          <a:ln w="38100" algn="ctr">
            <a:noFill/>
            <a:miter lim="800000"/>
            <a:headEnd/>
            <a:tailEnd/>
          </a:ln>
        </p:spPr>
      </p:pic>
      <p:pic>
        <p:nvPicPr>
          <p:cNvPr id="12294" name="Picture 4"/>
          <p:cNvPicPr>
            <a:picLocks noChangeAspect="1" noChangeArrowheads="1"/>
          </p:cNvPicPr>
          <p:nvPr/>
        </p:nvPicPr>
        <p:blipFill>
          <a:blip r:embed="rId4" cstate="print"/>
          <a:srcRect/>
          <a:stretch>
            <a:fillRect/>
          </a:stretch>
        </p:blipFill>
        <p:spPr bwMode="auto">
          <a:xfrm>
            <a:off x="914400" y="3124200"/>
            <a:ext cx="1143000" cy="371475"/>
          </a:xfrm>
          <a:prstGeom prst="rect">
            <a:avLst/>
          </a:prstGeom>
          <a:noFill/>
          <a:ln w="38100" algn="ctr">
            <a:noFill/>
            <a:miter lim="800000"/>
            <a:headEnd/>
            <a:tailEnd/>
          </a:ln>
        </p:spPr>
      </p:pic>
      <p:pic>
        <p:nvPicPr>
          <p:cNvPr id="12295" name="Picture 5"/>
          <p:cNvPicPr>
            <a:picLocks noChangeAspect="1" noChangeArrowheads="1"/>
          </p:cNvPicPr>
          <p:nvPr/>
        </p:nvPicPr>
        <p:blipFill>
          <a:blip r:embed="rId5" cstate="print"/>
          <a:srcRect/>
          <a:stretch>
            <a:fillRect/>
          </a:stretch>
        </p:blipFill>
        <p:spPr bwMode="auto">
          <a:xfrm>
            <a:off x="2286000" y="3048000"/>
            <a:ext cx="6238875" cy="1063625"/>
          </a:xfrm>
          <a:prstGeom prst="rect">
            <a:avLst/>
          </a:prstGeom>
          <a:noFill/>
          <a:ln w="38100" algn="ctr">
            <a:noFill/>
            <a:miter lim="800000"/>
            <a:headEnd/>
            <a:tailEnd/>
          </a:ln>
        </p:spPr>
      </p:pic>
      <p:pic>
        <p:nvPicPr>
          <p:cNvPr id="12296" name="Picture 6"/>
          <p:cNvPicPr>
            <a:picLocks noChangeAspect="1" noChangeArrowheads="1"/>
          </p:cNvPicPr>
          <p:nvPr/>
        </p:nvPicPr>
        <p:blipFill>
          <a:blip r:embed="rId6" cstate="print"/>
          <a:srcRect/>
          <a:stretch>
            <a:fillRect/>
          </a:stretch>
        </p:blipFill>
        <p:spPr bwMode="auto">
          <a:xfrm>
            <a:off x="838200" y="4648200"/>
            <a:ext cx="1171575" cy="361950"/>
          </a:xfrm>
          <a:prstGeom prst="rect">
            <a:avLst/>
          </a:prstGeom>
          <a:noFill/>
          <a:ln w="38100" algn="ctr">
            <a:noFill/>
            <a:miter lim="800000"/>
            <a:headEnd/>
            <a:tailEnd/>
          </a:ln>
        </p:spPr>
      </p:pic>
      <p:pic>
        <p:nvPicPr>
          <p:cNvPr id="12297" name="Picture 7"/>
          <p:cNvPicPr>
            <a:picLocks noChangeAspect="1" noChangeArrowheads="1"/>
          </p:cNvPicPr>
          <p:nvPr/>
        </p:nvPicPr>
        <p:blipFill>
          <a:blip r:embed="rId7" cstate="print"/>
          <a:srcRect/>
          <a:stretch>
            <a:fillRect/>
          </a:stretch>
        </p:blipFill>
        <p:spPr bwMode="auto">
          <a:xfrm>
            <a:off x="2286000" y="4343400"/>
            <a:ext cx="6334125" cy="1123950"/>
          </a:xfrm>
          <a:prstGeom prst="rect">
            <a:avLst/>
          </a:prstGeom>
          <a:noFill/>
          <a:ln w="38100" algn="ctr">
            <a:noFill/>
            <a:miter lim="800000"/>
            <a:headEnd/>
            <a:tailEnd/>
          </a:ln>
        </p:spPr>
      </p:pic>
      <p:pic>
        <p:nvPicPr>
          <p:cNvPr id="12298" name="Picture 8"/>
          <p:cNvPicPr>
            <a:picLocks noChangeAspect="1" noChangeArrowheads="1"/>
          </p:cNvPicPr>
          <p:nvPr/>
        </p:nvPicPr>
        <p:blipFill>
          <a:blip r:embed="rId8" cstate="print"/>
          <a:srcRect/>
          <a:stretch>
            <a:fillRect/>
          </a:stretch>
        </p:blipFill>
        <p:spPr bwMode="auto">
          <a:xfrm>
            <a:off x="914400" y="5801458"/>
            <a:ext cx="923925" cy="381000"/>
          </a:xfrm>
          <a:prstGeom prst="rect">
            <a:avLst/>
          </a:prstGeom>
          <a:noFill/>
          <a:ln w="38100" algn="ctr">
            <a:noFill/>
            <a:miter lim="800000"/>
            <a:headEnd/>
            <a:tailEnd/>
          </a:ln>
        </p:spPr>
      </p:pic>
      <p:pic>
        <p:nvPicPr>
          <p:cNvPr id="12299" name="Picture 9"/>
          <p:cNvPicPr>
            <a:picLocks noChangeAspect="1" noChangeArrowheads="1"/>
          </p:cNvPicPr>
          <p:nvPr/>
        </p:nvPicPr>
        <p:blipFill>
          <a:blip r:embed="rId9" cstate="print"/>
          <a:srcRect/>
          <a:stretch>
            <a:fillRect/>
          </a:stretch>
        </p:blipFill>
        <p:spPr bwMode="auto">
          <a:xfrm>
            <a:off x="2209800" y="5635625"/>
            <a:ext cx="5981700" cy="887413"/>
          </a:xfrm>
          <a:prstGeom prst="rect">
            <a:avLst/>
          </a:prstGeom>
          <a:noFill/>
          <a:ln w="38100" algn="ctr">
            <a:noFill/>
            <a:miter lim="800000"/>
            <a:headEnd/>
            <a:tailEnd/>
          </a:ln>
        </p:spPr>
      </p:pic>
      <p:sp>
        <p:nvSpPr>
          <p:cNvPr id="2" name="文本框 1"/>
          <p:cNvSpPr txBox="1"/>
          <p:nvPr/>
        </p:nvSpPr>
        <p:spPr>
          <a:xfrm>
            <a:off x="343796" y="2754868"/>
            <a:ext cx="1911101" cy="369332"/>
          </a:xfrm>
          <a:prstGeom prst="rect">
            <a:avLst/>
          </a:prstGeom>
          <a:noFill/>
        </p:spPr>
        <p:txBody>
          <a:bodyPr wrap="none" rtlCol="0">
            <a:spAutoFit/>
          </a:bodyPr>
          <a:lstStyle/>
          <a:p>
            <a:r>
              <a:rPr lang="zh-CN" altLang="en-US" dirty="0" smtClean="0"/>
              <a:t>对于实数数组</a:t>
            </a:r>
            <a:r>
              <a:rPr lang="en-US" altLang="zh-CN" dirty="0" smtClean="0"/>
              <a:t>a</a:t>
            </a:r>
            <a:r>
              <a:rPr lang="zh-CN" altLang="en-US" dirty="0" smtClean="0"/>
              <a:t>，</a:t>
            </a:r>
            <a:endParaRPr lang="zh-CN" altLang="en-US" dirty="0"/>
          </a:p>
        </p:txBody>
      </p:sp>
    </p:spTree>
    <p:extLst>
      <p:ext uri="{BB962C8B-B14F-4D97-AF65-F5344CB8AC3E}">
        <p14:creationId xmlns:p14="http://schemas.microsoft.com/office/powerpoint/2010/main" val="26087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12294"/>
                                        </p:tgtEl>
                                        <p:attrNameLst>
                                          <p:attrName>style.visibility</p:attrName>
                                        </p:attrNameLst>
                                      </p:cBhvr>
                                      <p:to>
                                        <p:strVal val="visible"/>
                                      </p:to>
                                    </p:set>
                                    <p:animEffect transition="in" filter="dissolve">
                                      <p:cBhvr>
                                        <p:cTn id="10" dur="500"/>
                                        <p:tgtEl>
                                          <p:spTgt spid="12294"/>
                                        </p:tgtEl>
                                      </p:cBhvr>
                                    </p:animEffect>
                                  </p:childTnLst>
                                </p:cTn>
                              </p:par>
                              <p:par>
                                <p:cTn id="11" presetID="9" presetClass="entr" presetSubtype="0" fill="hold" nodeType="withEffect">
                                  <p:stCondLst>
                                    <p:cond delay="0"/>
                                  </p:stCondLst>
                                  <p:childTnLst>
                                    <p:set>
                                      <p:cBhvr>
                                        <p:cTn id="12" dur="1" fill="hold">
                                          <p:stCondLst>
                                            <p:cond delay="0"/>
                                          </p:stCondLst>
                                        </p:cTn>
                                        <p:tgtEl>
                                          <p:spTgt spid="12295"/>
                                        </p:tgtEl>
                                        <p:attrNameLst>
                                          <p:attrName>style.visibility</p:attrName>
                                        </p:attrNameLst>
                                      </p:cBhvr>
                                      <p:to>
                                        <p:strVal val="visible"/>
                                      </p:to>
                                    </p:set>
                                    <p:animEffect transition="in" filter="dissolve">
                                      <p:cBhvr>
                                        <p:cTn id="13" dur="500"/>
                                        <p:tgtEl>
                                          <p:spTgt spid="1229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296"/>
                                        </p:tgtEl>
                                        <p:attrNameLst>
                                          <p:attrName>style.visibility</p:attrName>
                                        </p:attrNameLst>
                                      </p:cBhvr>
                                      <p:to>
                                        <p:strVal val="visible"/>
                                      </p:to>
                                    </p:set>
                                    <p:animEffect transition="in" filter="dissolve">
                                      <p:cBhvr>
                                        <p:cTn id="18" dur="500"/>
                                        <p:tgtEl>
                                          <p:spTgt spid="12296"/>
                                        </p:tgtEl>
                                      </p:cBhvr>
                                    </p:animEffect>
                                  </p:childTnLst>
                                </p:cTn>
                              </p:par>
                              <p:par>
                                <p:cTn id="19" presetID="9" presetClass="entr" presetSubtype="0" fill="hold" nodeType="withEffect">
                                  <p:stCondLst>
                                    <p:cond delay="0"/>
                                  </p:stCondLst>
                                  <p:childTnLst>
                                    <p:set>
                                      <p:cBhvr>
                                        <p:cTn id="20" dur="1" fill="hold">
                                          <p:stCondLst>
                                            <p:cond delay="0"/>
                                          </p:stCondLst>
                                        </p:cTn>
                                        <p:tgtEl>
                                          <p:spTgt spid="12297"/>
                                        </p:tgtEl>
                                        <p:attrNameLst>
                                          <p:attrName>style.visibility</p:attrName>
                                        </p:attrNameLst>
                                      </p:cBhvr>
                                      <p:to>
                                        <p:strVal val="visible"/>
                                      </p:to>
                                    </p:set>
                                    <p:animEffect transition="in" filter="dissolve">
                                      <p:cBhvr>
                                        <p:cTn id="21" dur="500"/>
                                        <p:tgtEl>
                                          <p:spTgt spid="1229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298"/>
                                        </p:tgtEl>
                                        <p:attrNameLst>
                                          <p:attrName>style.visibility</p:attrName>
                                        </p:attrNameLst>
                                      </p:cBhvr>
                                      <p:to>
                                        <p:strVal val="visible"/>
                                      </p:to>
                                    </p:set>
                                    <p:animEffect transition="in" filter="dissolve">
                                      <p:cBhvr>
                                        <p:cTn id="26" dur="500"/>
                                        <p:tgtEl>
                                          <p:spTgt spid="12298"/>
                                        </p:tgtEl>
                                      </p:cBhvr>
                                    </p:animEffect>
                                  </p:childTnLst>
                                </p:cTn>
                              </p:par>
                              <p:par>
                                <p:cTn id="27" presetID="9" presetClass="entr" presetSubtype="0" fill="hold" nodeType="withEffect">
                                  <p:stCondLst>
                                    <p:cond delay="0"/>
                                  </p:stCondLst>
                                  <p:childTnLst>
                                    <p:set>
                                      <p:cBhvr>
                                        <p:cTn id="28" dur="1" fill="hold">
                                          <p:stCondLst>
                                            <p:cond delay="0"/>
                                          </p:stCondLst>
                                        </p:cTn>
                                        <p:tgtEl>
                                          <p:spTgt spid="12299"/>
                                        </p:tgtEl>
                                        <p:attrNameLst>
                                          <p:attrName>style.visibility</p:attrName>
                                        </p:attrNameLst>
                                      </p:cBhvr>
                                      <p:to>
                                        <p:strVal val="visible"/>
                                      </p:to>
                                    </p:set>
                                    <p:animEffect transition="in" filter="dissolve">
                                      <p:cBhvr>
                                        <p:cTn id="29"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树翻译方案的工作模式</a:t>
            </a:r>
          </a:p>
        </p:txBody>
      </p:sp>
      <p:sp>
        <p:nvSpPr>
          <p:cNvPr id="3" name="内容占位符 2"/>
          <p:cNvSpPr>
            <a:spLocks noGrp="1"/>
          </p:cNvSpPr>
          <p:nvPr>
            <p:ph idx="1"/>
          </p:nvPr>
        </p:nvSpPr>
        <p:spPr>
          <a:xfrm>
            <a:off x="628650" y="1825624"/>
            <a:ext cx="7886700" cy="4797913"/>
          </a:xfrm>
        </p:spPr>
        <p:txBody>
          <a:bodyPr>
            <a:normAutofit/>
          </a:bodyPr>
          <a:lstStyle/>
          <a:p>
            <a:r>
              <a:rPr lang="zh-CN" altLang="en-US" dirty="0" smtClean="0"/>
              <a:t>给定一颗输入树，树重写规则中的</a:t>
            </a:r>
            <a:r>
              <a:rPr lang="zh-CN" altLang="en-US" dirty="0" smtClean="0">
                <a:solidFill>
                  <a:srgbClr val="FF0000"/>
                </a:solidFill>
              </a:rPr>
              <a:t>模板</a:t>
            </a:r>
            <a:r>
              <a:rPr lang="zh-CN" altLang="en-US" dirty="0" smtClean="0"/>
              <a:t>被用来匹配输入树的</a:t>
            </a:r>
            <a:r>
              <a:rPr lang="zh-CN" altLang="en-US" dirty="0" smtClean="0">
                <a:solidFill>
                  <a:srgbClr val="FF0000"/>
                </a:solidFill>
              </a:rPr>
              <a:t>子</a:t>
            </a:r>
            <a:r>
              <a:rPr lang="zh-CN" altLang="en-US" dirty="0" smtClean="0">
                <a:solidFill>
                  <a:srgbClr val="FF0000"/>
                </a:solidFill>
              </a:rPr>
              <a:t>树</a:t>
            </a:r>
            <a:endParaRPr lang="en-US" altLang="zh-CN" dirty="0" smtClean="0">
              <a:solidFill>
                <a:srgbClr val="FF0000"/>
              </a:solidFill>
            </a:endParaRPr>
          </a:p>
          <a:p>
            <a:r>
              <a:rPr lang="zh-CN" altLang="en-US" dirty="0" smtClean="0"/>
              <a:t>如果</a:t>
            </a:r>
            <a:r>
              <a:rPr lang="zh-CN" altLang="en-US" dirty="0" smtClean="0"/>
              <a:t>找到一个匹配的模板，那么输入树中匹配的子树将被替换为相应规则中的</a:t>
            </a:r>
            <a:r>
              <a:rPr lang="zh-CN" altLang="en-US" dirty="0" smtClean="0">
                <a:solidFill>
                  <a:srgbClr val="FF0000"/>
                </a:solidFill>
              </a:rPr>
              <a:t>替换结点</a:t>
            </a:r>
            <a:r>
              <a:rPr lang="zh-CN" altLang="en-US" dirty="0" smtClean="0"/>
              <a:t>，并且执行规则的相应</a:t>
            </a:r>
            <a:r>
              <a:rPr lang="zh-CN" altLang="en-US" dirty="0" smtClean="0">
                <a:solidFill>
                  <a:srgbClr val="FF0000"/>
                </a:solidFill>
              </a:rPr>
              <a:t>动作</a:t>
            </a:r>
            <a:r>
              <a:rPr lang="zh-CN" altLang="en-US" dirty="0" smtClean="0"/>
              <a:t>。动作可能是生成相应的机器指令</a:t>
            </a:r>
            <a:r>
              <a:rPr lang="zh-CN" altLang="en-US" dirty="0" smtClean="0"/>
              <a:t>序列</a:t>
            </a:r>
            <a:endParaRPr lang="en-US" altLang="zh-CN" dirty="0" smtClean="0"/>
          </a:p>
          <a:p>
            <a:r>
              <a:rPr lang="zh-CN" altLang="en-US" dirty="0" smtClean="0"/>
              <a:t>不断</a:t>
            </a:r>
            <a:r>
              <a:rPr lang="zh-CN" altLang="en-US" dirty="0" smtClean="0"/>
              <a:t>匹配，直到这颗树</a:t>
            </a:r>
            <a:r>
              <a:rPr lang="zh-CN" altLang="en-US" dirty="0" smtClean="0"/>
              <a:t>被归约成</a:t>
            </a:r>
            <a:r>
              <a:rPr lang="zh-CN" altLang="en-US" dirty="0" smtClean="0">
                <a:solidFill>
                  <a:srgbClr val="FF0000"/>
                </a:solidFill>
              </a:rPr>
              <a:t>单个结点</a:t>
            </a:r>
            <a:r>
              <a:rPr lang="zh-CN" altLang="en-US" dirty="0" smtClean="0"/>
              <a:t>，或找不到匹配的模板</a:t>
            </a:r>
            <a:r>
              <a:rPr lang="zh-CN" altLang="en-US" dirty="0" smtClean="0"/>
              <a:t>为止</a:t>
            </a:r>
            <a:endParaRPr lang="en-US" altLang="zh-CN" dirty="0" smtClean="0"/>
          </a:p>
          <a:p>
            <a:r>
              <a:rPr lang="zh-CN" altLang="en-US" dirty="0" smtClean="0"/>
              <a:t>在此过程</a:t>
            </a:r>
            <a:r>
              <a:rPr lang="zh-CN" altLang="en-US" dirty="0" smtClean="0"/>
              <a:t>中生成的机器指令代码序列就是树翻译方案作用于给定输入树而得到的</a:t>
            </a:r>
            <a:r>
              <a:rPr lang="zh-CN" altLang="en-US" dirty="0" smtClean="0"/>
              <a:t>输出</a:t>
            </a:r>
            <a:endParaRPr lang="en-US" altLang="zh-CN" dirty="0" smtClean="0"/>
          </a:p>
        </p:txBody>
      </p:sp>
    </p:spTree>
    <p:extLst>
      <p:ext uri="{BB962C8B-B14F-4D97-AF65-F5344CB8AC3E}">
        <p14:creationId xmlns:p14="http://schemas.microsoft.com/office/powerpoint/2010/main" val="18926218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树翻译方案生成目标指令示例</a:t>
            </a:r>
          </a:p>
        </p:txBody>
      </p:sp>
      <p:sp>
        <p:nvSpPr>
          <p:cNvPr id="65539" name="内容占位符 2"/>
          <p:cNvSpPr>
            <a:spLocks noGrp="1"/>
          </p:cNvSpPr>
          <p:nvPr>
            <p:ph idx="1"/>
          </p:nvPr>
        </p:nvSpPr>
        <p:spPr/>
        <p:txBody>
          <a:bodyPr/>
          <a:lstStyle/>
          <a:p>
            <a:r>
              <a:rPr lang="zh-CN" altLang="en-US" dirty="0" smtClean="0"/>
              <a:t>如何完成树匹配</a:t>
            </a:r>
            <a:r>
              <a:rPr lang="zh-CN" altLang="en-US" dirty="0" smtClean="0"/>
              <a:t>？</a:t>
            </a:r>
            <a:endParaRPr lang="en-US" altLang="zh-CN" dirty="0" smtClean="0"/>
          </a:p>
          <a:p>
            <a:pPr lvl="1"/>
            <a:r>
              <a:rPr lang="zh-CN" altLang="en-US" dirty="0" smtClean="0"/>
              <a:t>把树重写规则替换成相应的上下文无关文法的产生式</a:t>
            </a:r>
            <a:endParaRPr lang="en-US" altLang="zh-CN" dirty="0"/>
          </a:p>
          <a:p>
            <a:pPr lvl="1"/>
            <a:r>
              <a:rPr lang="zh-CN" altLang="en-US" dirty="0" smtClean="0"/>
              <a:t>产生式的右部是其指令模板的</a:t>
            </a:r>
            <a:r>
              <a:rPr lang="zh-CN" altLang="en-US" dirty="0" smtClean="0">
                <a:solidFill>
                  <a:srgbClr val="FF0000"/>
                </a:solidFill>
              </a:rPr>
              <a:t>前缀表示</a:t>
            </a:r>
            <a:endParaRPr lang="en-US" altLang="zh-CN" dirty="0" smtClean="0">
              <a:solidFill>
                <a:srgbClr val="FF0000"/>
              </a:solidFill>
            </a:endParaRPr>
          </a:p>
          <a:p>
            <a:r>
              <a:rPr lang="zh-CN" altLang="en-US" dirty="0" smtClean="0"/>
              <a:t>如果在某个给定时刻有多个模板可以</a:t>
            </a:r>
            <a:r>
              <a:rPr lang="zh-CN" altLang="en-US" dirty="0" smtClean="0"/>
              <a:t>匹配</a:t>
            </a:r>
            <a:endParaRPr lang="zh-CN" altLang="en-US" dirty="0" smtClean="0"/>
          </a:p>
          <a:p>
            <a:pPr lvl="1"/>
            <a:r>
              <a:rPr lang="zh-CN" altLang="en-US" dirty="0" smtClean="0"/>
              <a:t>匹配到</a:t>
            </a:r>
            <a:r>
              <a:rPr lang="zh-CN" altLang="en-US" dirty="0" smtClean="0">
                <a:solidFill>
                  <a:srgbClr val="FF0000"/>
                </a:solidFill>
              </a:rPr>
              <a:t>大树</a:t>
            </a:r>
            <a:r>
              <a:rPr lang="zh-CN" altLang="en-US" dirty="0" smtClean="0"/>
              <a:t>优先</a:t>
            </a:r>
            <a:endParaRPr lang="en-US" altLang="zh-CN" dirty="0" smtClean="0"/>
          </a:p>
        </p:txBody>
      </p:sp>
      <p:pic>
        <p:nvPicPr>
          <p:cNvPr id="65540" name="Picture 2"/>
          <p:cNvPicPr>
            <a:picLocks noChangeAspect="1" noChangeArrowheads="1"/>
          </p:cNvPicPr>
          <p:nvPr/>
        </p:nvPicPr>
        <p:blipFill>
          <a:blip r:embed="rId2" cstate="print"/>
          <a:srcRect/>
          <a:stretch>
            <a:fillRect/>
          </a:stretch>
        </p:blipFill>
        <p:spPr bwMode="auto">
          <a:xfrm>
            <a:off x="4671768" y="3582866"/>
            <a:ext cx="4437063" cy="2819400"/>
          </a:xfrm>
          <a:prstGeom prst="rect">
            <a:avLst/>
          </a:prstGeom>
          <a:noFill/>
          <a:ln w="38100" algn="ctr">
            <a:noFill/>
            <a:miter lim="800000"/>
            <a:headEnd/>
            <a:tailEnd/>
          </a:ln>
        </p:spPr>
      </p:pic>
      <p:pic>
        <p:nvPicPr>
          <p:cNvPr id="2" name="图片 1"/>
          <p:cNvPicPr>
            <a:picLocks noChangeAspect="1"/>
          </p:cNvPicPr>
          <p:nvPr/>
        </p:nvPicPr>
        <p:blipFill>
          <a:blip r:embed="rId3"/>
          <a:stretch>
            <a:fillRect/>
          </a:stretch>
        </p:blipFill>
        <p:spPr>
          <a:xfrm>
            <a:off x="258029" y="4122493"/>
            <a:ext cx="4485533" cy="2547938"/>
          </a:xfrm>
          <a:prstGeom prst="rect">
            <a:avLst/>
          </a:prstGeom>
        </p:spPr>
      </p:pic>
    </p:spTree>
    <p:extLst>
      <p:ext uri="{BB962C8B-B14F-4D97-AF65-F5344CB8AC3E}">
        <p14:creationId xmlns:p14="http://schemas.microsoft.com/office/powerpoint/2010/main" val="166896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dissolve">
                                      <p:cBhvr>
                                        <p:cTn id="7" dur="500"/>
                                        <p:tgtEl>
                                          <p:spTgt spid="65539">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dissolve">
                                      <p:cBhvr>
                                        <p:cTn id="10" dur="500"/>
                                        <p:tgtEl>
                                          <p:spTgt spid="6553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5539">
                                            <p:txEl>
                                              <p:pRg st="3" end="3"/>
                                            </p:txEl>
                                          </p:spTgt>
                                        </p:tgtEl>
                                        <p:attrNameLst>
                                          <p:attrName>style.visibility</p:attrName>
                                        </p:attrNameLst>
                                      </p:cBhvr>
                                      <p:to>
                                        <p:strVal val="visible"/>
                                      </p:to>
                                    </p:set>
                                    <p:animEffect transition="in" filter="dissolve">
                                      <p:cBhvr>
                                        <p:cTn id="20" dur="500"/>
                                        <p:tgtEl>
                                          <p:spTgt spid="655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Effect transition="in" filter="dissolve">
                                      <p:cBhvr>
                                        <p:cTn id="25"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本章总结</a:t>
            </a:r>
            <a:endParaRPr lang="zh-CN" altLang="en-US" dirty="0"/>
          </a:p>
        </p:txBody>
      </p:sp>
      <p:sp>
        <p:nvSpPr>
          <p:cNvPr id="3" name="内容占位符 2"/>
          <p:cNvSpPr>
            <a:spLocks noGrp="1"/>
          </p:cNvSpPr>
          <p:nvPr>
            <p:ph idx="1"/>
          </p:nvPr>
        </p:nvSpPr>
        <p:spPr/>
        <p:txBody>
          <a:bodyPr>
            <a:normAutofit/>
          </a:bodyPr>
          <a:lstStyle/>
          <a:p>
            <a:r>
              <a:rPr lang="zh-CN" altLang="en-US" dirty="0" smtClean="0"/>
              <a:t>过程调用和返回的代码生成，名字（</a:t>
            </a:r>
            <a:r>
              <a:rPr lang="zh-CN" altLang="en-US" dirty="0"/>
              <a:t>过程名或变量名</a:t>
            </a:r>
            <a:r>
              <a:rPr lang="zh-CN" altLang="en-US" dirty="0" smtClean="0"/>
              <a:t>）的运行时刻地址 </a:t>
            </a:r>
            <a:r>
              <a:rPr lang="zh-CN" altLang="en-US" dirty="0" smtClean="0">
                <a:solidFill>
                  <a:srgbClr val="FF0000"/>
                </a:solidFill>
              </a:rPr>
              <a:t> </a:t>
            </a:r>
            <a:r>
              <a:rPr lang="zh-CN" altLang="en-US" dirty="0" smtClean="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将中间代码划分为</a:t>
            </a:r>
            <a:r>
              <a:rPr lang="zh-CN" altLang="en-US" dirty="0" smtClean="0">
                <a:solidFill>
                  <a:srgbClr val="FF0000"/>
                </a:solidFill>
              </a:rPr>
              <a:t>基本块</a:t>
            </a:r>
            <a:r>
              <a:rPr lang="zh-CN" altLang="en-US" dirty="0" smtClean="0"/>
              <a:t>，形成</a:t>
            </a:r>
            <a:r>
              <a:rPr lang="zh-CN" altLang="en-US" dirty="0" smtClean="0">
                <a:solidFill>
                  <a:srgbClr val="FF0000"/>
                </a:solidFill>
              </a:rPr>
              <a:t>流图 </a:t>
            </a:r>
            <a:r>
              <a:rPr lang="zh-CN" altLang="en-US" dirty="0">
                <a:solidFill>
                  <a:srgbClr val="FF0000"/>
                </a:solidFill>
                <a:sym typeface="Wingdings 2" panose="05020102010507070707" pitchFamily="18" charset="2"/>
              </a:rPr>
              <a:t></a:t>
            </a:r>
            <a:endParaRPr lang="en-US" altLang="zh-CN" dirty="0" smtClean="0">
              <a:solidFill>
                <a:srgbClr val="FF0000"/>
              </a:solidFill>
            </a:endParaRPr>
          </a:p>
          <a:p>
            <a:pPr>
              <a:spcBef>
                <a:spcPts val="1800"/>
              </a:spcBef>
            </a:pPr>
            <a:r>
              <a:rPr lang="zh-CN" altLang="en-US" dirty="0" smtClean="0"/>
              <a:t>为单个基本块生成代码的简单</a:t>
            </a:r>
            <a:r>
              <a:rPr lang="zh-CN" altLang="en-US" dirty="0"/>
              <a:t>的</a:t>
            </a:r>
            <a:r>
              <a:rPr lang="zh-CN" altLang="en-US" dirty="0" smtClean="0"/>
              <a:t>算法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窥孔</a:t>
            </a:r>
            <a:r>
              <a:rPr lang="zh-CN" altLang="en-US" dirty="0" smtClean="0"/>
              <a:t>优化：对目标代码进行优化 </a:t>
            </a:r>
            <a:r>
              <a:rPr lang="zh-CN" altLang="en-US" dirty="0">
                <a:solidFill>
                  <a:srgbClr val="FF0000"/>
                </a:solidFill>
                <a:sym typeface="Wingdings 2" panose="05020102010507070707" pitchFamily="18" charset="2"/>
              </a:rPr>
              <a:t></a:t>
            </a:r>
            <a:endParaRPr lang="en-US" altLang="zh-CN" dirty="0" smtClean="0"/>
          </a:p>
          <a:p>
            <a:pPr>
              <a:spcBef>
                <a:spcPts val="1800"/>
              </a:spcBef>
            </a:pPr>
            <a:r>
              <a:rPr lang="zh-CN" altLang="en-US" dirty="0"/>
              <a:t>全局寄存器分配算法：图着色</a:t>
            </a:r>
            <a:r>
              <a:rPr lang="zh-CN" altLang="en-US" dirty="0" smtClean="0"/>
              <a:t>方法 </a:t>
            </a:r>
            <a:r>
              <a:rPr lang="zh-CN" altLang="en-US" dirty="0" smtClean="0">
                <a:solidFill>
                  <a:srgbClr val="FF0000"/>
                </a:solidFill>
                <a:sym typeface="Wingdings 2" panose="05020102010507070707" pitchFamily="18" charset="2"/>
              </a:rPr>
              <a:t></a:t>
            </a:r>
            <a:endParaRPr lang="en-US" altLang="zh-CN" dirty="0" smtClean="0"/>
          </a:p>
          <a:p>
            <a:pPr>
              <a:spcBef>
                <a:spcPts val="1800"/>
              </a:spcBef>
            </a:pPr>
            <a:r>
              <a:rPr lang="zh-CN" altLang="en-US" dirty="0" smtClean="0"/>
              <a:t>基于树重写的指令选择 </a:t>
            </a:r>
            <a:r>
              <a:rPr lang="zh-CN" altLang="en-US" dirty="0">
                <a:solidFill>
                  <a:srgbClr val="FF0000"/>
                </a:solidFill>
                <a:sym typeface="Wingdings 2" panose="05020102010507070707" pitchFamily="18" charset="2"/>
              </a:rPr>
              <a:t></a:t>
            </a:r>
            <a:endParaRPr lang="zh-CN" altLang="en-US" dirty="0"/>
          </a:p>
        </p:txBody>
      </p:sp>
    </p:spTree>
    <p:extLst>
      <p:ext uri="{BB962C8B-B14F-4D97-AF65-F5344CB8AC3E}">
        <p14:creationId xmlns:p14="http://schemas.microsoft.com/office/powerpoint/2010/main" val="259082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cfp99">
  <a:themeElements>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6137</Words>
  <Application>Microsoft Office PowerPoint</Application>
  <PresentationFormat>全屏显示(4:3)</PresentationFormat>
  <Paragraphs>726</Paragraphs>
  <Slides>92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92</vt:i4>
      </vt:variant>
    </vt:vector>
  </HeadingPairs>
  <TitlesOfParts>
    <vt:vector size="103" baseType="lpstr">
      <vt:lpstr>宋体</vt:lpstr>
      <vt:lpstr>Arial</vt:lpstr>
      <vt:lpstr>Calibri</vt:lpstr>
      <vt:lpstr>Calibri Light</vt:lpstr>
      <vt:lpstr>Comic Sans MS</vt:lpstr>
      <vt:lpstr>Courier New</vt:lpstr>
      <vt:lpstr>Symbol</vt:lpstr>
      <vt:lpstr>Times New Roman</vt:lpstr>
      <vt:lpstr>Wingdings 2</vt:lpstr>
      <vt:lpstr>Office 主题</vt:lpstr>
      <vt:lpstr>icfp99</vt:lpstr>
      <vt:lpstr>目标代码生成</vt:lpstr>
      <vt:lpstr>代码生成器</vt:lpstr>
      <vt:lpstr>要考虑的问题</vt:lpstr>
      <vt:lpstr>要考虑的问题</vt:lpstr>
      <vt:lpstr>要考虑的问题</vt:lpstr>
      <vt:lpstr>本书的目标语言</vt:lpstr>
      <vt:lpstr>本书的目标语言的指令集</vt:lpstr>
      <vt:lpstr>指令中的dst和src</vt:lpstr>
      <vt:lpstr>目标机指令序列示例</vt:lpstr>
      <vt:lpstr>目标机指令序列示例（续）</vt:lpstr>
      <vt:lpstr>程序和指令的代价</vt:lpstr>
      <vt:lpstr>代码生成怎么做？</vt:lpstr>
      <vt:lpstr>回顾程序运行时空间的划分</vt:lpstr>
      <vt:lpstr>活动记录的栈分配</vt:lpstr>
      <vt:lpstr>活动记录的栈分配</vt:lpstr>
      <vt:lpstr>例子</vt:lpstr>
      <vt:lpstr>名字的运行时刻地址</vt:lpstr>
      <vt:lpstr>代码生成怎么做？</vt:lpstr>
      <vt:lpstr>基本块和流图</vt:lpstr>
      <vt:lpstr>划分基本块的算法</vt:lpstr>
      <vt:lpstr>划分示例</vt:lpstr>
      <vt:lpstr>基本块内的后续使用信息</vt:lpstr>
      <vt:lpstr>算法 – 确定基本块内每条语句中变量的活跃性和下一次使用信息</vt:lpstr>
      <vt:lpstr>例子</vt:lpstr>
      <vt:lpstr>例2</vt:lpstr>
      <vt:lpstr>流图</vt:lpstr>
      <vt:lpstr>流图示例</vt:lpstr>
      <vt:lpstr>循环</vt:lpstr>
      <vt:lpstr>循环示例</vt:lpstr>
      <vt:lpstr>基本块的优化</vt:lpstr>
      <vt:lpstr>DAG的构造</vt:lpstr>
      <vt:lpstr>PowerPoint 演示文稿</vt:lpstr>
      <vt:lpstr>DAG的作用</vt:lpstr>
      <vt:lpstr>DAG中的局部公共子表达式</vt:lpstr>
      <vt:lpstr>消除死代码</vt:lpstr>
      <vt:lpstr>基于代数恒等式的优化</vt:lpstr>
      <vt:lpstr>数组引用的DAG表示</vt:lpstr>
      <vt:lpstr>例子</vt:lpstr>
      <vt:lpstr>例2</vt:lpstr>
      <vt:lpstr>指针赋值和过程调用</vt:lpstr>
      <vt:lpstr>从DAG重构三地址代码</vt:lpstr>
      <vt:lpstr>例子</vt:lpstr>
      <vt:lpstr>重构的规则</vt:lpstr>
      <vt:lpstr>代码生成怎么做？</vt:lpstr>
      <vt:lpstr>一个简单的代码生成器</vt:lpstr>
      <vt:lpstr>算法的基本思想</vt:lpstr>
      <vt:lpstr>代码生成算法（1）</vt:lpstr>
      <vt:lpstr>代码生成算法（2）</vt:lpstr>
      <vt:lpstr>代码生成算法（3）</vt:lpstr>
      <vt:lpstr>代码生成算法（4）</vt:lpstr>
      <vt:lpstr>例子</vt:lpstr>
      <vt:lpstr>getReg的设计（1）</vt:lpstr>
      <vt:lpstr>getReg的设计（2）</vt:lpstr>
      <vt:lpstr>getReg的设计（3）</vt:lpstr>
      <vt:lpstr>示例</vt:lpstr>
      <vt:lpstr>PowerPoint 演示文稿</vt:lpstr>
      <vt:lpstr>代码生成怎么做？</vt:lpstr>
      <vt:lpstr>窥孔优化</vt:lpstr>
      <vt:lpstr>消除冗余指令</vt:lpstr>
      <vt:lpstr>消除不可达代码</vt:lpstr>
      <vt:lpstr>控制流优化</vt:lpstr>
      <vt:lpstr>其它两种类型的窥孔优化</vt:lpstr>
      <vt:lpstr>代码生成怎么做？</vt:lpstr>
      <vt:lpstr>全局寄存器分配</vt:lpstr>
      <vt:lpstr>寄存器冲突图(register interference graph)</vt:lpstr>
      <vt:lpstr>例子</vt:lpstr>
      <vt:lpstr>图着色问题</vt:lpstr>
      <vt:lpstr>用图着色进行寄存器分配</vt:lpstr>
      <vt:lpstr>Graph Coloring. Example.</vt:lpstr>
      <vt:lpstr>PowerPoint 演示文稿</vt:lpstr>
      <vt:lpstr>解决图着色问题</vt:lpstr>
      <vt:lpstr>图着色问题的启发式算法</vt:lpstr>
      <vt:lpstr>Graph Coloring Example (1)</vt:lpstr>
      <vt:lpstr>Graph Coloring Example (2)</vt:lpstr>
      <vt:lpstr>Graph Coloring Example (3)</vt:lpstr>
      <vt:lpstr>若化简的最终图不空</vt:lpstr>
      <vt:lpstr>若化简的最终图不空</vt:lpstr>
      <vt:lpstr>PowerPoint 演示文稿</vt:lpstr>
      <vt:lpstr>PowerPoint 演示文稿</vt:lpstr>
      <vt:lpstr>Spilling</vt:lpstr>
      <vt:lpstr>Spilling. Example.</vt:lpstr>
      <vt:lpstr>重做活跃变量分析</vt:lpstr>
      <vt:lpstr>Spilling后的寄存器冲突图</vt:lpstr>
      <vt:lpstr>Spilling</vt:lpstr>
      <vt:lpstr>代码生成怎么做？</vt:lpstr>
      <vt:lpstr>树重写实现指令选择</vt:lpstr>
      <vt:lpstr>例子</vt:lpstr>
      <vt:lpstr>目标指令选择</vt:lpstr>
      <vt:lpstr>PowerPoint 演示文稿</vt:lpstr>
      <vt:lpstr>树翻译方案的工作模式</vt:lpstr>
      <vt:lpstr>树翻译方案生成目标指令示例</vt:lpstr>
      <vt:lpstr>本章总结</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Hongjin</dc:creator>
  <cp:lastModifiedBy>Hongjin</cp:lastModifiedBy>
  <cp:revision>1318</cp:revision>
  <dcterms:created xsi:type="dcterms:W3CDTF">2018-11-21T01:52:19Z</dcterms:created>
  <dcterms:modified xsi:type="dcterms:W3CDTF">2018-11-25T09:21:54Z</dcterms:modified>
</cp:coreProperties>
</file>