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58" r:id="rId3"/>
    <p:sldId id="259" r:id="rId4"/>
    <p:sldId id="260" r:id="rId5"/>
    <p:sldId id="261" r:id="rId6"/>
    <p:sldId id="358" r:id="rId7"/>
    <p:sldId id="359" r:id="rId8"/>
    <p:sldId id="360" r:id="rId9"/>
    <p:sldId id="365" r:id="rId10"/>
    <p:sldId id="367" r:id="rId11"/>
    <p:sldId id="368" r:id="rId12"/>
    <p:sldId id="361" r:id="rId13"/>
    <p:sldId id="362" r:id="rId14"/>
    <p:sldId id="363" r:id="rId15"/>
    <p:sldId id="265" r:id="rId16"/>
    <p:sldId id="266" r:id="rId17"/>
    <p:sldId id="267" r:id="rId18"/>
    <p:sldId id="268" r:id="rId19"/>
    <p:sldId id="369" r:id="rId20"/>
    <p:sldId id="269" r:id="rId21"/>
    <p:sldId id="290" r:id="rId22"/>
    <p:sldId id="370" r:id="rId23"/>
    <p:sldId id="291" r:id="rId24"/>
    <p:sldId id="292" r:id="rId25"/>
    <p:sldId id="371" r:id="rId26"/>
    <p:sldId id="293" r:id="rId27"/>
    <p:sldId id="372" r:id="rId28"/>
    <p:sldId id="373" r:id="rId29"/>
    <p:sldId id="374" r:id="rId30"/>
    <p:sldId id="375" r:id="rId31"/>
    <p:sldId id="295" r:id="rId32"/>
    <p:sldId id="296" r:id="rId33"/>
    <p:sldId id="376" r:id="rId34"/>
    <p:sldId id="379" r:id="rId35"/>
    <p:sldId id="380" r:id="rId36"/>
    <p:sldId id="297" r:id="rId37"/>
    <p:sldId id="377" r:id="rId38"/>
    <p:sldId id="298" r:id="rId39"/>
    <p:sldId id="381" r:id="rId40"/>
    <p:sldId id="299" r:id="rId41"/>
    <p:sldId id="382" r:id="rId42"/>
    <p:sldId id="301" r:id="rId43"/>
    <p:sldId id="302" r:id="rId44"/>
    <p:sldId id="383" r:id="rId45"/>
    <p:sldId id="303" r:id="rId46"/>
    <p:sldId id="384" r:id="rId47"/>
    <p:sldId id="385" r:id="rId48"/>
    <p:sldId id="386" r:id="rId49"/>
    <p:sldId id="389" r:id="rId50"/>
    <p:sldId id="388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387" r:id="rId67"/>
    <p:sldId id="406" r:id="rId68"/>
    <p:sldId id="306" r:id="rId69"/>
    <p:sldId id="408" r:id="rId70"/>
    <p:sldId id="411" r:id="rId71"/>
    <p:sldId id="410" r:id="rId72"/>
    <p:sldId id="409" r:id="rId73"/>
    <p:sldId id="308" r:id="rId74"/>
    <p:sldId id="309" r:id="rId75"/>
    <p:sldId id="412" r:id="rId76"/>
    <p:sldId id="414" r:id="rId77"/>
    <p:sldId id="415" r:id="rId78"/>
    <p:sldId id="407" r:id="rId79"/>
    <p:sldId id="310" r:id="rId80"/>
    <p:sldId id="311" r:id="rId81"/>
    <p:sldId id="416" r:id="rId82"/>
    <p:sldId id="417" r:id="rId83"/>
    <p:sldId id="315" r:id="rId84"/>
    <p:sldId id="313" r:id="rId85"/>
    <p:sldId id="418" r:id="rId86"/>
    <p:sldId id="317" r:id="rId87"/>
    <p:sldId id="421" r:id="rId88"/>
    <p:sldId id="420" r:id="rId89"/>
    <p:sldId id="319" r:id="rId90"/>
    <p:sldId id="320" r:id="rId91"/>
    <p:sldId id="357" r:id="rId9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905E-2C3F-4A8D-8AB9-2D3D9566D31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97B88-755B-435E-8ED3-0FBB85B09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97B88-755B-435E-8ED3-0FBB85B097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3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E5AEB0-3716-417D-9BFE-ED63AAF20431}" type="slidenum">
              <a:rPr lang="en-US" altLang="zh-CN" smtClean="0">
                <a:ea typeface="宋体" pitchFamily="2" charset="-122"/>
              </a:rPr>
              <a:pPr/>
              <a:t>80</a:t>
            </a:fld>
            <a:endParaRPr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21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B2823-446C-49DD-84F1-3E67923E8106}" type="slidenum">
              <a:rPr lang="x-none" altLang="en-US" smtClean="0">
                <a:ea typeface="宋体" pitchFamily="2" charset="-122"/>
              </a:rPr>
              <a:pPr/>
              <a:t>85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85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E1FC2-0AD7-4DDF-82C8-4448312B0EC4}" type="slidenum">
              <a:rPr lang="x-none" altLang="en-US" smtClean="0">
                <a:ea typeface="宋体" pitchFamily="2" charset="-122"/>
              </a:rPr>
              <a:pPr/>
              <a:t>86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4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8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1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2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9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4C2A-ADF5-4618-87E3-427A7386AAB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15E2-308C-4282-BA25-D32FC6FA1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机器无关的优化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168" r="3973" b="7058"/>
          <a:stretch/>
        </p:blipFill>
        <p:spPr bwMode="auto">
          <a:xfrm>
            <a:off x="3974124" y="258614"/>
            <a:ext cx="5134708" cy="6509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65127"/>
            <a:ext cx="836295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全局公共子表达式</a:t>
            </a:r>
            <a:r>
              <a:rPr lang="zh-CN" altLang="en-US" sz="4000" dirty="0"/>
              <a:t>消除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377354" y="2039815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48247" y="5040923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8247" y="5216770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948247" y="5392615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77354" y="973015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48247" y="5568461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28488" y="5756031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40920" y="6084277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853354" y="4677508"/>
            <a:ext cx="1641231" cy="1887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2326" t="79091" r="50292" b="3781"/>
          <a:stretch/>
        </p:blipFill>
        <p:spPr bwMode="auto">
          <a:xfrm>
            <a:off x="4647855" y="4677508"/>
            <a:ext cx="2216352" cy="13525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 flipH="1">
            <a:off x="5439508" y="5908431"/>
            <a:ext cx="70338" cy="656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55907" y="4906741"/>
            <a:ext cx="104204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t11, t12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=&gt; t2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t13, t15 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=&gt; t1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561385" y="5908432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04377" y="4635979"/>
            <a:ext cx="2196024" cy="1394066"/>
            <a:chOff x="1131728" y="3698325"/>
            <a:chExt cx="2196024" cy="1394066"/>
          </a:xfrm>
        </p:grpSpPr>
        <p:sp>
          <p:nvSpPr>
            <p:cNvPr id="20" name="文本框 19"/>
            <p:cNvSpPr txBox="1"/>
            <p:nvPr/>
          </p:nvSpPr>
          <p:spPr>
            <a:xfrm>
              <a:off x="1131728" y="3892062"/>
              <a:ext cx="1701107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= a[t2]</a:t>
              </a:r>
            </a:p>
            <a:p>
              <a:r>
                <a:rPr lang="en-US" altLang="zh-CN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t14 = a[t1]</a:t>
              </a:r>
            </a:p>
            <a:p>
              <a:r>
                <a:rPr lang="en-US" altLang="zh-CN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a[t2] = t14</a:t>
              </a:r>
            </a:p>
            <a:p>
              <a:r>
                <a:rPr lang="en-US" altLang="zh-CN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a[t1] = x</a:t>
              </a:r>
              <a:endPara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17062" y="3698325"/>
              <a:ext cx="41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smtClean="0"/>
                <a:t>B</a:t>
              </a:r>
              <a:r>
                <a:rPr lang="en-US" altLang="zh-CN" sz="2000" baseline="-25000" dirty="0" smtClean="0"/>
                <a:t>6</a:t>
              </a:r>
              <a:endParaRPr lang="zh-CN" altLang="en-US" sz="2000" baseline="-25000" dirty="0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7573108" y="6260123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20154" y="2203938"/>
            <a:ext cx="9440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524000" y="5134708"/>
            <a:ext cx="9440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3064" t="78863" r="9109" b="3796"/>
          <a:stretch/>
        </p:blipFill>
        <p:spPr bwMode="auto">
          <a:xfrm>
            <a:off x="901296" y="4666349"/>
            <a:ext cx="2274277" cy="138275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8168" r="3973" b="7058"/>
          <a:stretch/>
        </p:blipFill>
        <p:spPr bwMode="auto">
          <a:xfrm>
            <a:off x="3974124" y="258614"/>
            <a:ext cx="5134708" cy="6509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65127"/>
            <a:ext cx="836295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全局公共子表达式</a:t>
            </a:r>
            <a:r>
              <a:rPr lang="zh-CN" altLang="en-US" sz="4000" dirty="0"/>
              <a:t>消除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377354" y="2039815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48247" y="5040923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8247" y="5216770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948247" y="5392615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77354" y="973015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48247" y="5568461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28488" y="5756031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40920" y="6084277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853354" y="4677508"/>
            <a:ext cx="1641231" cy="1887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2326" t="79091" r="50292" b="3781"/>
          <a:stretch/>
        </p:blipFill>
        <p:spPr bwMode="auto">
          <a:xfrm>
            <a:off x="4647855" y="4677508"/>
            <a:ext cx="2216352" cy="13525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 flipH="1">
            <a:off x="5439508" y="5908431"/>
            <a:ext cx="70338" cy="656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55907" y="4906741"/>
            <a:ext cx="104204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t11, t12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=&gt; t2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t13, t15 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=&gt; t1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561385" y="5908432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573108" y="6260123"/>
            <a:ext cx="3868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20154" y="2203938"/>
            <a:ext cx="9440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50" y="2979758"/>
            <a:ext cx="3095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8301" r="9109"/>
          <a:stretch/>
        </p:blipFill>
        <p:spPr bwMode="auto">
          <a:xfrm>
            <a:off x="4759568" y="461727"/>
            <a:ext cx="4349263" cy="51375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140676" y="586860"/>
            <a:ext cx="4360985" cy="5966340"/>
            <a:chOff x="140676" y="586860"/>
            <a:chExt cx="4360985" cy="5966340"/>
          </a:xfrm>
        </p:grpSpPr>
        <p:grpSp>
          <p:nvGrpSpPr>
            <p:cNvPr id="5" name="组合 4"/>
            <p:cNvGrpSpPr/>
            <p:nvPr/>
          </p:nvGrpSpPr>
          <p:grpSpPr>
            <a:xfrm>
              <a:off x="140676" y="586860"/>
              <a:ext cx="4360985" cy="5966340"/>
              <a:chOff x="281355" y="164829"/>
              <a:chExt cx="5134708" cy="6509088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8168" r="3973" b="7058"/>
              <a:stretch/>
            </p:blipFill>
            <p:spPr bwMode="auto">
              <a:xfrm>
                <a:off x="281355" y="164829"/>
                <a:ext cx="5134708" cy="6509088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cxnSp>
            <p:nvCxnSpPr>
              <p:cNvPr id="6" name="直接连接符 5"/>
              <p:cNvCxnSpPr/>
              <p:nvPr/>
            </p:nvCxnSpPr>
            <p:spPr>
              <a:xfrm>
                <a:off x="2684585" y="3176953"/>
                <a:ext cx="386862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684585" y="1946030"/>
                <a:ext cx="38686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676401" y="4947138"/>
                <a:ext cx="38686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711570" y="5122985"/>
                <a:ext cx="38686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711570" y="5287107"/>
                <a:ext cx="38686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711570" y="5474677"/>
                <a:ext cx="386862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834663" y="5662246"/>
                <a:ext cx="386862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793633" y="5990492"/>
                <a:ext cx="386862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430217" y="6178061"/>
                <a:ext cx="386862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395048" y="5826369"/>
                <a:ext cx="38686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/>
            <p:cNvCxnSpPr/>
            <p:nvPr/>
          </p:nvCxnSpPr>
          <p:spPr>
            <a:xfrm>
              <a:off x="3493478" y="4977191"/>
              <a:ext cx="3868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493478" y="5117869"/>
              <a:ext cx="3868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493478" y="5293714"/>
              <a:ext cx="3868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181776" y="1237530"/>
              <a:ext cx="38686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493478" y="5434391"/>
              <a:ext cx="38686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626827" y="5610238"/>
              <a:ext cx="38686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86151" y="5926761"/>
              <a:ext cx="38686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188677" y="5776323"/>
              <a:ext cx="3868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165231" y="6102607"/>
              <a:ext cx="38686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右箭头 16"/>
          <p:cNvSpPr/>
          <p:nvPr/>
        </p:nvSpPr>
        <p:spPr>
          <a:xfrm>
            <a:off x="4185138" y="2965938"/>
            <a:ext cx="504093" cy="58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654920" cy="4351338"/>
          </a:xfrm>
        </p:spPr>
        <p:txBody>
          <a:bodyPr/>
          <a:lstStyle/>
          <a:p>
            <a:r>
              <a:rPr lang="zh-CN" altLang="en-US" dirty="0"/>
              <a:t>复制语句：形如</a:t>
            </a:r>
            <a:r>
              <a:rPr lang="en-US" altLang="zh-CN" dirty="0" smtClean="0"/>
              <a:t>u=v</a:t>
            </a:r>
            <a:endParaRPr lang="en-US" altLang="zh-CN" dirty="0"/>
          </a:p>
          <a:p>
            <a:r>
              <a:rPr lang="zh-CN" altLang="en-US" dirty="0"/>
              <a:t>复制语句的产生，有时是</a:t>
            </a:r>
            <a:r>
              <a:rPr lang="zh-CN" altLang="en-US" dirty="0" smtClean="0"/>
              <a:t>由公共</a:t>
            </a:r>
            <a:r>
              <a:rPr lang="zh-CN" altLang="en-US" dirty="0"/>
              <a:t>子表达式</a:t>
            </a:r>
            <a:r>
              <a:rPr lang="zh-CN" altLang="en-US" dirty="0" smtClean="0"/>
              <a:t>消除引入的</a:t>
            </a:r>
            <a:endParaRPr lang="en-US" altLang="zh-CN" dirty="0"/>
          </a:p>
          <a:p>
            <a:r>
              <a:rPr lang="zh-CN" altLang="en-US" dirty="0"/>
              <a:t>复制</a:t>
            </a:r>
            <a:r>
              <a:rPr lang="zh-CN" altLang="en-US" dirty="0" smtClean="0"/>
              <a:t>传播：在</a:t>
            </a:r>
            <a:r>
              <a:rPr lang="zh-CN" altLang="en-US" dirty="0"/>
              <a:t>复制语句</a:t>
            </a:r>
            <a:r>
              <a:rPr lang="en-US" altLang="zh-CN" dirty="0"/>
              <a:t>u=v</a:t>
            </a:r>
            <a:r>
              <a:rPr lang="zh-CN" altLang="en-US" dirty="0"/>
              <a:t>之后</a:t>
            </a:r>
            <a:r>
              <a:rPr lang="zh-CN" altLang="en-US" dirty="0" smtClean="0"/>
              <a:t>尽可能</a:t>
            </a:r>
            <a:r>
              <a:rPr lang="zh-CN" altLang="en-US" dirty="0"/>
              <a:t>的用</a:t>
            </a:r>
            <a:r>
              <a:rPr lang="en-US" altLang="zh-CN" dirty="0"/>
              <a:t>v</a:t>
            </a:r>
            <a:r>
              <a:rPr lang="zh-CN" altLang="en-US" dirty="0"/>
              <a:t>来替代</a:t>
            </a:r>
            <a:r>
              <a:rPr lang="en-US" altLang="zh-CN" dirty="0" smtClean="0"/>
              <a:t>u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有时</a:t>
            </a:r>
            <a:r>
              <a:rPr lang="zh-CN" altLang="en-US" dirty="0" smtClean="0"/>
              <a:t>可以彻底消除对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的使用，从而消除对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的赋值</a:t>
            </a:r>
            <a:r>
              <a:rPr lang="en-US" altLang="zh-CN" dirty="0" smtClean="0"/>
              <a:t>u=v</a:t>
            </a:r>
            <a:r>
              <a:rPr lang="zh-CN" altLang="en-US" dirty="0" smtClean="0"/>
              <a:t>（死代码消除）</a:t>
            </a:r>
            <a:endParaRPr lang="en-US" altLang="zh-CN" dirty="0" smtClean="0"/>
          </a:p>
          <a:p>
            <a:pPr lvl="1"/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b)</a:t>
            </a:r>
            <a:r>
              <a:rPr lang="zh-CN" altLang="en-US" dirty="0" smtClean="0"/>
              <a:t>，若尽可能用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来替换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，可能就不需要</a:t>
            </a:r>
            <a:r>
              <a:rPr lang="en-US" altLang="zh-CN" dirty="0" smtClean="0"/>
              <a:t>c=t</a:t>
            </a:r>
            <a:r>
              <a:rPr lang="zh-CN" altLang="en-US" dirty="0" smtClean="0"/>
              <a:t>这条语句了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570" y="1371599"/>
            <a:ext cx="2719753" cy="45588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复制传播的例子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8" y="1770734"/>
            <a:ext cx="2775803" cy="46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死代码消除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一个变量在一个程序点上的值可能会在之后被使用，那么这个变量在该点</a:t>
            </a:r>
            <a:r>
              <a:rPr lang="zh-CN" altLang="en-US" dirty="0" smtClean="0">
                <a:solidFill>
                  <a:srgbClr val="FF0000"/>
                </a:solidFill>
              </a:rPr>
              <a:t>活跃</a:t>
            </a:r>
            <a:r>
              <a:rPr lang="zh-CN" altLang="en-US" dirty="0" smtClean="0"/>
              <a:t>；否则，这个变量就是死的，此时对该变量的赋值就是</a:t>
            </a:r>
            <a:r>
              <a:rPr lang="zh-CN" altLang="en-US" dirty="0" smtClean="0">
                <a:solidFill>
                  <a:srgbClr val="FF0000"/>
                </a:solidFill>
              </a:rPr>
              <a:t>死代码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死代码：其计算结果永远不会被使用的语句</a:t>
            </a:r>
            <a:endParaRPr lang="en-US" altLang="zh-CN" dirty="0" smtClean="0"/>
          </a:p>
          <a:p>
            <a:r>
              <a:rPr lang="zh-CN" altLang="en-US" dirty="0" smtClean="0"/>
              <a:t>死代码通常是因为其他的优化而产生的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复制传播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04" y="4530724"/>
            <a:ext cx="1714500" cy="178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64" y="4795838"/>
            <a:ext cx="1724025" cy="138112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33848" y="5180986"/>
            <a:ext cx="527539" cy="48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代码移动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尽可能</a:t>
            </a:r>
            <a:r>
              <a:rPr lang="zh-CN" altLang="en-US" dirty="0">
                <a:solidFill>
                  <a:srgbClr val="FF0000"/>
                </a:solidFill>
              </a:rPr>
              <a:t>减少循环内部的</a:t>
            </a:r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r>
              <a:rPr lang="zh-CN" altLang="en-US" dirty="0" smtClean="0"/>
              <a:t>，即使可能增加循环外的指令个数也是值得的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循环不变表达式</a:t>
            </a:r>
            <a:r>
              <a:rPr lang="zh-CN" altLang="en-US" dirty="0" smtClean="0"/>
              <a:t>：不管循环执行多少轮，表达式的值不变</a:t>
            </a:r>
            <a:endParaRPr lang="en-US" altLang="zh-CN" dirty="0" smtClean="0"/>
          </a:p>
          <a:p>
            <a:r>
              <a:rPr lang="zh-CN" altLang="en-US" dirty="0" smtClean="0"/>
              <a:t>把循环不变表达式移动到循环入口之前</a:t>
            </a:r>
            <a:endParaRPr lang="en-US" altLang="zh-CN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816" y="4260265"/>
            <a:ext cx="7613534" cy="5307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473" y="5603020"/>
            <a:ext cx="7182420" cy="855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3532975" y="5229958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7245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归纳变量和强度消减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16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归纳变量：对于变量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，如果存在一个正的或负的常数</a:t>
            </a:r>
            <a:r>
              <a:rPr lang="en-US" altLang="zh-CN" dirty="0" smtClean="0"/>
              <a:t>c</a:t>
            </a:r>
            <a:r>
              <a:rPr lang="zh-CN" altLang="en-US" dirty="0" smtClean="0"/>
              <a:t>使得每次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被赋值时它的值总是增加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被称为</a:t>
            </a:r>
            <a:r>
              <a:rPr lang="zh-CN" altLang="en-US" dirty="0" smtClean="0">
                <a:solidFill>
                  <a:srgbClr val="FF0000"/>
                </a:solidFill>
              </a:rPr>
              <a:t>归纳变量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例如右图</a:t>
            </a:r>
            <a:r>
              <a:rPr lang="en-US" altLang="zh-CN" dirty="0" smtClean="0"/>
              <a:t>B2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t2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强度消减</a:t>
            </a:r>
            <a:r>
              <a:rPr lang="zh-CN" altLang="en-US" dirty="0" smtClean="0"/>
              <a:t>：把一个高代价的运算（比如乘法）替换为一个代价较低的运算（比如加法）的转换</a:t>
            </a:r>
            <a:endParaRPr lang="en-US" altLang="zh-CN" dirty="0" smtClean="0"/>
          </a:p>
          <a:p>
            <a:r>
              <a:rPr lang="zh-CN" altLang="en-US" dirty="0" smtClean="0"/>
              <a:t>此外，如果有一组归纳变量的值的变化保持步调一致，常常可以将这组变量删到只剩一个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05" y="2842479"/>
            <a:ext cx="3728607" cy="15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强度</a:t>
            </a:r>
            <a:r>
              <a:rPr lang="zh-CN" altLang="en-US" dirty="0" smtClean="0"/>
              <a:t>消减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301" r="9109"/>
          <a:stretch/>
        </p:blipFill>
        <p:spPr bwMode="auto">
          <a:xfrm>
            <a:off x="35167" y="1296670"/>
            <a:ext cx="4349263" cy="51375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4487" r="7397"/>
          <a:stretch/>
        </p:blipFill>
        <p:spPr bwMode="auto">
          <a:xfrm>
            <a:off x="4372707" y="1385025"/>
            <a:ext cx="4747847" cy="54063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右箭头 1"/>
          <p:cNvSpPr/>
          <p:nvPr/>
        </p:nvSpPr>
        <p:spPr>
          <a:xfrm>
            <a:off x="3634155" y="3695482"/>
            <a:ext cx="574430" cy="339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051539" y="4103077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强度</a:t>
            </a:r>
            <a:r>
              <a:rPr lang="zh-CN" altLang="en-US" dirty="0" smtClean="0"/>
              <a:t>消减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487" r="7397" b="6722"/>
          <a:stretch/>
        </p:blipFill>
        <p:spPr bwMode="auto">
          <a:xfrm>
            <a:off x="413972" y="1596398"/>
            <a:ext cx="4747847" cy="504294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右箭头 1"/>
          <p:cNvSpPr/>
          <p:nvPr/>
        </p:nvSpPr>
        <p:spPr>
          <a:xfrm>
            <a:off x="4372710" y="4117869"/>
            <a:ext cx="574430" cy="339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5157" r="22891" b="28429"/>
          <a:stretch/>
        </p:blipFill>
        <p:spPr bwMode="auto">
          <a:xfrm>
            <a:off x="5161819" y="1357708"/>
            <a:ext cx="3102950" cy="4289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7577" r="21355" b="77799"/>
          <a:stretch/>
        </p:blipFill>
        <p:spPr>
          <a:xfrm>
            <a:off x="5920892" y="1027907"/>
            <a:ext cx="2344615" cy="14117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6063" y="297229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t2+4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/>
          <p:cNvCxnSpPr>
            <a:endCxn id="3" idx="1"/>
          </p:cNvCxnSpPr>
          <p:nvPr/>
        </p:nvCxnSpPr>
        <p:spPr>
          <a:xfrm>
            <a:off x="6498248" y="3126183"/>
            <a:ext cx="2878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84585" y="3256625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前面介绍了局部代码优化（在一个基本块内优化）</a:t>
            </a:r>
            <a:endParaRPr lang="en-US" altLang="zh-CN" dirty="0" smtClean="0"/>
          </a:p>
          <a:p>
            <a:r>
              <a:rPr lang="zh-CN" altLang="en-US" dirty="0" smtClean="0"/>
              <a:t>本章关注</a:t>
            </a:r>
            <a:r>
              <a:rPr lang="zh-CN" altLang="en-US" dirty="0" smtClean="0">
                <a:solidFill>
                  <a:srgbClr val="FF0000"/>
                </a:solidFill>
              </a:rPr>
              <a:t>全局</a:t>
            </a:r>
            <a:r>
              <a:rPr lang="zh-CN" altLang="en-US" dirty="0" smtClean="0"/>
              <a:t>优化问题</a:t>
            </a:r>
            <a:endParaRPr lang="en-US" altLang="zh-CN" dirty="0" smtClean="0"/>
          </a:p>
          <a:p>
            <a:r>
              <a:rPr lang="zh-CN" altLang="en-US" dirty="0" smtClean="0"/>
              <a:t>有哪些可能的优化机会？</a:t>
            </a:r>
            <a:endParaRPr lang="en-US" altLang="zh-CN" dirty="0" smtClean="0"/>
          </a:p>
          <a:p>
            <a:r>
              <a:rPr lang="zh-CN" altLang="en-US" dirty="0" smtClean="0"/>
              <a:t>具体的优化实现基于</a:t>
            </a:r>
            <a:r>
              <a:rPr lang="zh-CN" altLang="en-US" dirty="0" smtClean="0">
                <a:solidFill>
                  <a:srgbClr val="FF0000"/>
                </a:solidFill>
              </a:rPr>
              <a:t>数据流分析技术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用以收集程序相关信息的算法</a:t>
            </a:r>
          </a:p>
        </p:txBody>
      </p:sp>
    </p:spTree>
    <p:extLst>
      <p:ext uri="{BB962C8B-B14F-4D97-AF65-F5344CB8AC3E}">
        <p14:creationId xmlns:p14="http://schemas.microsoft.com/office/powerpoint/2010/main" val="17035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9" y="264626"/>
            <a:ext cx="5709138" cy="6359135"/>
          </a:xfrm>
          <a:prstGeom prst="rect">
            <a:avLst/>
          </a:prstGeom>
        </p:spPr>
      </p:pic>
      <p:sp>
        <p:nvSpPr>
          <p:cNvPr id="1034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248150" cy="1393336"/>
          </a:xfrm>
        </p:spPr>
        <p:txBody>
          <a:bodyPr/>
          <a:lstStyle/>
          <a:p>
            <a:r>
              <a:rPr lang="zh-CN" altLang="en-US" dirty="0" smtClean="0"/>
              <a:t>删除同</a:t>
            </a:r>
            <a:r>
              <a:rPr lang="zh-CN" altLang="en-US" dirty="0"/>
              <a:t>步调变化的归纳变量</a:t>
            </a:r>
            <a:endParaRPr lang="zh-CN" altLang="en-US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5873262" y="4958862"/>
            <a:ext cx="5978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475087" y="468923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t2&gt;=t4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0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数据流分析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上述所有的优化都依赖于数据流分析</a:t>
            </a:r>
            <a:endParaRPr lang="en-US" altLang="zh-CN" dirty="0" smtClean="0"/>
          </a:p>
          <a:p>
            <a:r>
              <a:rPr lang="zh-CN" altLang="en-US" dirty="0" smtClean="0"/>
              <a:t>数据流分析是用来获取有关</a:t>
            </a:r>
            <a:r>
              <a:rPr lang="zh-CN" altLang="en-US" dirty="0" smtClean="0">
                <a:solidFill>
                  <a:srgbClr val="FF0000"/>
                </a:solidFill>
              </a:rPr>
              <a:t>数据如何沿着程序执行路径流动</a:t>
            </a:r>
            <a:r>
              <a:rPr lang="zh-CN" altLang="en-US" dirty="0" smtClean="0"/>
              <a:t>的信息的技术</a:t>
            </a:r>
            <a:endParaRPr lang="en-US" altLang="zh-CN" dirty="0" smtClean="0"/>
          </a:p>
          <a:p>
            <a:r>
              <a:rPr lang="zh-CN" altLang="en-US" dirty="0" smtClean="0"/>
              <a:t>全局公共子表达式：需要确定表达式中变量的值是否改变</a:t>
            </a:r>
            <a:endParaRPr lang="en-US" altLang="zh-CN" dirty="0" smtClean="0"/>
          </a:p>
          <a:p>
            <a:r>
              <a:rPr lang="zh-CN" altLang="en-US" dirty="0" smtClean="0"/>
              <a:t>死代码消除：需要确定某一个赋值语句的结果是否被后续使用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924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数据流分析相关概念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程序点</a:t>
            </a:r>
          </a:p>
          <a:p>
            <a:pPr lvl="1"/>
            <a:r>
              <a:rPr lang="zh-CN" altLang="en-US" dirty="0" smtClean="0"/>
              <a:t>一条指令之前或之后的位置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基本块内：一条语句之后的程序点</a:t>
            </a:r>
            <a:r>
              <a:rPr lang="zh-CN" altLang="en-US" dirty="0" smtClean="0">
                <a:solidFill>
                  <a:srgbClr val="FF0000"/>
                </a:solidFill>
              </a:rPr>
              <a:t>等于</a:t>
            </a:r>
            <a:r>
              <a:rPr lang="zh-CN" altLang="en-US" dirty="0" smtClean="0"/>
              <a:t>下一条语句之前的程序点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如果流图中有</a:t>
            </a:r>
            <a:r>
              <a:rPr lang="en-US" altLang="zh-CN" dirty="0" smtClean="0"/>
              <a:t>B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的边，则</a:t>
            </a:r>
            <a:r>
              <a:rPr lang="en-US" altLang="zh-CN" dirty="0" smtClean="0"/>
              <a:t>B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的第一条语句之前的程序点</a:t>
            </a:r>
            <a:r>
              <a:rPr lang="zh-CN" altLang="en-US" dirty="0" smtClean="0">
                <a:solidFill>
                  <a:srgbClr val="0000FF"/>
                </a:solidFill>
              </a:rPr>
              <a:t>可能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的最后一条语句之后的程序点</a:t>
            </a:r>
            <a:endParaRPr lang="zh-CN" altLang="en-US" dirty="0" smtClean="0"/>
          </a:p>
          <a:p>
            <a:r>
              <a:rPr lang="zh-CN" altLang="en-US" dirty="0" smtClean="0"/>
              <a:t>执行路径：点序列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满足</a:t>
            </a:r>
            <a:r>
              <a:rPr lang="zh-CN" altLang="en-US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(1  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 n-1)</a:t>
            </a:r>
            <a:r>
              <a:rPr lang="zh-CN" altLang="en-US" dirty="0" smtClean="0">
                <a:sym typeface="Symbol" panose="05050102010706020507" pitchFamily="18" charset="2"/>
              </a:rPr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要么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是一个语句前的点，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i+1</a:t>
            </a:r>
            <a:r>
              <a:rPr lang="zh-CN" altLang="en-US" dirty="0" smtClean="0"/>
              <a:t>是该</a:t>
            </a:r>
            <a:r>
              <a:rPr lang="zh-CN" altLang="en-US" dirty="0" smtClean="0"/>
              <a:t>语句后的</a:t>
            </a:r>
            <a:r>
              <a:rPr lang="zh-CN" altLang="en-US" dirty="0" smtClean="0"/>
              <a:t>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要么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是某块的结束点，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i+1</a:t>
            </a:r>
            <a:r>
              <a:rPr lang="zh-CN" altLang="en-US" dirty="0" smtClean="0"/>
              <a:t>是后继块的开始点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9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数据流分析相关概念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某个程序点的</a:t>
            </a:r>
            <a:r>
              <a:rPr lang="zh-CN" altLang="en-US" dirty="0" smtClean="0">
                <a:solidFill>
                  <a:srgbClr val="FF0000"/>
                </a:solidFill>
              </a:rPr>
              <a:t>程序状态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此时（当指令指针指向这个程序点时）</a:t>
            </a:r>
            <a:r>
              <a:rPr lang="zh-CN" altLang="en-US" dirty="0"/>
              <a:t>所有变量的</a:t>
            </a:r>
            <a:r>
              <a:rPr lang="zh-CN" altLang="en-US" dirty="0" smtClean="0"/>
              <a:t>取值</a:t>
            </a:r>
            <a:endParaRPr lang="en-US" altLang="zh-CN" dirty="0" smtClean="0"/>
          </a:p>
          <a:p>
            <a:pPr lvl="1"/>
            <a:r>
              <a:rPr lang="zh-CN" altLang="en-US" dirty="0"/>
              <a:t>指令</a:t>
            </a:r>
            <a:r>
              <a:rPr lang="zh-CN" altLang="en-US" dirty="0" smtClean="0"/>
              <a:t>指针可能多次指向同一个程序点，因此一个程序点可能有</a:t>
            </a:r>
            <a:r>
              <a:rPr lang="zh-CN" altLang="en-US" dirty="0" smtClean="0">
                <a:solidFill>
                  <a:srgbClr val="FF0000"/>
                </a:solidFill>
              </a:rPr>
              <a:t>多个</a:t>
            </a:r>
            <a:r>
              <a:rPr lang="zh-CN" altLang="en-US" dirty="0" smtClean="0"/>
              <a:t>程序状态</a:t>
            </a:r>
            <a:endParaRPr lang="en-US" altLang="zh-CN" dirty="0" smtClean="0"/>
          </a:p>
          <a:p>
            <a:pPr lvl="1"/>
            <a:r>
              <a:rPr lang="zh-CN" altLang="en-US" dirty="0"/>
              <a:t>无穷</a:t>
            </a:r>
            <a:r>
              <a:rPr lang="zh-CN" altLang="en-US" dirty="0" smtClean="0"/>
              <a:t>循环：一个程序点可能有无穷多个程序状态</a:t>
            </a:r>
            <a:endParaRPr lang="en-US" altLang="zh-CN" dirty="0" smtClean="0"/>
          </a:p>
          <a:p>
            <a:r>
              <a:rPr lang="zh-CN" altLang="en-US" dirty="0" smtClean="0"/>
              <a:t>数据流分析</a:t>
            </a:r>
            <a:r>
              <a:rPr lang="zh-CN" altLang="en-US" dirty="0"/>
              <a:t>把可能出现在某个程序点上</a:t>
            </a:r>
            <a:r>
              <a:rPr lang="zh-CN" altLang="en-US" dirty="0" smtClean="0"/>
              <a:t>的程序状态集合</a:t>
            </a:r>
            <a:r>
              <a:rPr lang="zh-CN" altLang="en-US" dirty="0" smtClean="0">
                <a:solidFill>
                  <a:srgbClr val="FF0000"/>
                </a:solidFill>
              </a:rPr>
              <a:t>抽象</a:t>
            </a:r>
            <a:r>
              <a:rPr lang="zh-CN" altLang="en-US" dirty="0" smtClean="0"/>
              <a:t>为</a:t>
            </a:r>
            <a:r>
              <a:rPr lang="zh-CN" altLang="en-US" dirty="0"/>
              <a:t>一些</a:t>
            </a:r>
            <a:r>
              <a:rPr lang="zh-CN" altLang="en-US" dirty="0">
                <a:solidFill>
                  <a:srgbClr val="FF0000"/>
                </a:solidFill>
              </a:rPr>
              <a:t>特性</a:t>
            </a:r>
          </a:p>
          <a:p>
            <a:pPr lvl="1"/>
            <a:r>
              <a:rPr lang="zh-CN" altLang="en-US" dirty="0" smtClean="0"/>
              <a:t>不管</a:t>
            </a:r>
            <a:r>
              <a:rPr lang="zh-CN" altLang="en-US" dirty="0"/>
              <a:t>程序怎么运行，当它到达</a:t>
            </a:r>
            <a:r>
              <a:rPr lang="zh-CN" altLang="en-US" dirty="0" smtClean="0"/>
              <a:t>某个程序点时，程序状态</a:t>
            </a:r>
            <a:r>
              <a:rPr lang="zh-CN" altLang="en-US" dirty="0">
                <a:solidFill>
                  <a:srgbClr val="FF0000"/>
                </a:solidFill>
              </a:rPr>
              <a:t>总是满足</a:t>
            </a:r>
            <a:r>
              <a:rPr lang="zh-CN" altLang="en-US" dirty="0"/>
              <a:t>分析得到的特性</a:t>
            </a:r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的分析技术</a:t>
            </a:r>
            <a:r>
              <a:rPr lang="zh-CN" altLang="en-US" dirty="0" smtClean="0"/>
              <a:t>关心不同的信息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5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数据流抽象的例子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04092" y="1825625"/>
            <a:ext cx="3833446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可能有无穷多个</a:t>
            </a:r>
            <a:r>
              <a:rPr lang="zh-CN" altLang="en-US" sz="2400" dirty="0" smtClean="0"/>
              <a:t>路径，如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1, 2, 3, 4, 9</a:t>
            </a:r>
          </a:p>
          <a:p>
            <a:pPr lvl="1"/>
            <a:r>
              <a:rPr lang="en-US" altLang="zh-CN" sz="2000" dirty="0" smtClean="0"/>
              <a:t>1, 2, 3, 4, 5, 6, 7, 8, 3, 4, 9</a:t>
            </a:r>
          </a:p>
          <a:p>
            <a:r>
              <a:rPr lang="zh-CN" altLang="en-US" sz="2400" dirty="0" smtClean="0"/>
              <a:t>第一次</a:t>
            </a:r>
            <a:r>
              <a:rPr lang="zh-CN" altLang="en-US" sz="2400" dirty="0" smtClean="0"/>
              <a:t>到程序</a:t>
            </a:r>
            <a:r>
              <a:rPr lang="zh-CN" altLang="en-US" sz="2400" dirty="0" smtClean="0"/>
              <a:t>点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的值为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r>
              <a:rPr lang="zh-CN" altLang="en-US" sz="2400" dirty="0"/>
              <a:t>以后到达程序点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的值为</a:t>
            </a:r>
            <a:r>
              <a:rPr lang="en-US" altLang="zh-CN" sz="2400" dirty="0" smtClean="0"/>
              <a:t>243</a:t>
            </a:r>
            <a:endParaRPr lang="en-US" altLang="zh-CN" sz="2400" dirty="0" smtClean="0"/>
          </a:p>
          <a:p>
            <a:r>
              <a:rPr lang="zh-CN" altLang="en-US" sz="2400" dirty="0" smtClean="0"/>
              <a:t>可以得出一个抽象</a:t>
            </a:r>
            <a:r>
              <a:rPr lang="zh-CN" altLang="en-US" sz="2400" dirty="0" smtClean="0"/>
              <a:t>信息：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在程序点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值集合是</a:t>
            </a:r>
            <a:r>
              <a:rPr lang="en-US" altLang="zh-CN" sz="2400" dirty="0" smtClean="0"/>
              <a:t>{1</a:t>
            </a:r>
            <a:r>
              <a:rPr lang="en-US" altLang="zh-CN" sz="2400" dirty="0" smtClean="0"/>
              <a:t>, 243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，且由</a:t>
            </a:r>
            <a:r>
              <a:rPr lang="en-US" altLang="zh-CN" sz="2400" dirty="0" smtClean="0"/>
              <a:t>{d1,d2}</a:t>
            </a:r>
            <a:r>
              <a:rPr lang="zh-CN" altLang="en-US" sz="2400" dirty="0" smtClean="0"/>
              <a:t>定</a:t>
            </a:r>
            <a:r>
              <a:rPr lang="zh-CN" altLang="en-US" sz="2400" dirty="0" smtClean="0"/>
              <a:t>值</a:t>
            </a:r>
            <a:endParaRPr lang="zh-CN" altLang="en-US" sz="2400" dirty="0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96" r="7108"/>
          <a:stretch/>
        </p:blipFill>
        <p:spPr bwMode="auto">
          <a:xfrm>
            <a:off x="4654061" y="1690689"/>
            <a:ext cx="4314093" cy="421704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0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数据流分析的模式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数据流分析中，</a:t>
            </a:r>
            <a:r>
              <a:rPr lang="zh-CN" altLang="en-US" dirty="0" smtClean="0"/>
              <a:t>每个程序点和一个数据流值相关联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数据流值表达了程序运行经过该点时必然满足的性质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这个值是在该点可能观察到的所有程序状态的集合的抽象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不同的数据流分析，数据流值的类型可能不同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数据流问题：对一组约束求解，得到各个程序点上的数据流值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两类约束：基于</a:t>
            </a:r>
            <a:r>
              <a:rPr lang="zh-CN" altLang="en-US" dirty="0" smtClean="0">
                <a:solidFill>
                  <a:srgbClr val="FF0000"/>
                </a:solidFill>
              </a:rPr>
              <a:t>语句语义</a:t>
            </a:r>
            <a:r>
              <a:rPr lang="zh-CN" altLang="en-US" dirty="0" smtClean="0"/>
              <a:t>的约束，基于</a:t>
            </a:r>
            <a:r>
              <a:rPr lang="zh-CN" altLang="en-US" dirty="0" smtClean="0">
                <a:solidFill>
                  <a:srgbClr val="FF0000"/>
                </a:solidFill>
              </a:rPr>
              <a:t>控制流</a:t>
            </a:r>
            <a:r>
              <a:rPr lang="zh-CN" altLang="en-US" dirty="0" smtClean="0"/>
              <a:t>的约束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92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</a:t>
            </a:r>
            <a:r>
              <a:rPr lang="zh-CN" altLang="en-US" dirty="0"/>
              <a:t>求解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3421"/>
          </a:xfrm>
        </p:spPr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IN[s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OUT[s]</a:t>
            </a:r>
            <a:r>
              <a:rPr lang="zh-CN" altLang="en-US" dirty="0" smtClean="0"/>
              <a:t>分别表示每个语句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之前和之后的数据</a:t>
            </a:r>
            <a:r>
              <a:rPr lang="zh-CN" altLang="en-US" dirty="0" smtClean="0"/>
              <a:t>流值</a:t>
            </a:r>
            <a:endParaRPr lang="en-US" altLang="zh-CN" dirty="0" smtClean="0"/>
          </a:p>
          <a:p>
            <a:r>
              <a:rPr lang="zh-CN" altLang="en-US" dirty="0" smtClean="0"/>
              <a:t>基于语句语义（传递函数）的约束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传递函数</a:t>
            </a:r>
            <a:r>
              <a:rPr lang="en-US" altLang="zh-CN" i="1" dirty="0"/>
              <a:t>f</a:t>
            </a:r>
            <a:r>
              <a:rPr lang="en-US" altLang="zh-CN" baseline="-25000" dirty="0"/>
              <a:t>s</a:t>
            </a:r>
            <a:r>
              <a:rPr lang="zh-CN" altLang="en-US" dirty="0" smtClean="0"/>
              <a:t>：把一个数据流值映射为一个数据流值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正向：</a:t>
            </a:r>
            <a:r>
              <a:rPr lang="en-US" altLang="zh-CN" dirty="0" smtClean="0"/>
              <a:t>OUT[s] =</a:t>
            </a:r>
            <a:r>
              <a:rPr lang="en-US" altLang="zh-CN" i="1" dirty="0" smtClean="0"/>
              <a:t> </a:t>
            </a:r>
            <a:r>
              <a:rPr lang="en-US" altLang="zh-CN" i="1" dirty="0"/>
              <a:t>f</a:t>
            </a:r>
            <a:r>
              <a:rPr lang="en-US" altLang="zh-CN" baseline="-25000" dirty="0"/>
              <a:t>s</a:t>
            </a:r>
            <a:r>
              <a:rPr lang="en-US" altLang="zh-CN" dirty="0" smtClean="0"/>
              <a:t>(IN[s</a:t>
            </a:r>
            <a:r>
              <a:rPr lang="en-US" altLang="zh-CN" dirty="0" smtClean="0"/>
              <a:t>])</a:t>
            </a:r>
          </a:p>
          <a:p>
            <a:pPr lvl="2"/>
            <a:r>
              <a:rPr lang="zh-CN" altLang="en-US" dirty="0" smtClean="0"/>
              <a:t>逆向：</a:t>
            </a:r>
            <a:r>
              <a:rPr lang="en-US" altLang="zh-CN" dirty="0" smtClean="0"/>
              <a:t>IN[s] =</a:t>
            </a:r>
            <a:r>
              <a:rPr lang="en-US" altLang="zh-CN" i="1" dirty="0" smtClean="0"/>
              <a:t> </a:t>
            </a:r>
            <a:r>
              <a:rPr lang="en-US" altLang="zh-CN" i="1" dirty="0"/>
              <a:t>f</a:t>
            </a:r>
            <a:r>
              <a:rPr lang="en-US" altLang="zh-CN" baseline="-25000" dirty="0"/>
              <a:t>s</a:t>
            </a:r>
            <a:r>
              <a:rPr lang="en-US" altLang="zh-CN" dirty="0" smtClean="0"/>
              <a:t>(OUT[s</a:t>
            </a:r>
            <a:r>
              <a:rPr lang="en-US" altLang="zh-CN" dirty="0" smtClean="0"/>
              <a:t>])</a:t>
            </a:r>
          </a:p>
          <a:p>
            <a:r>
              <a:rPr lang="zh-CN" altLang="en-US" dirty="0" smtClean="0"/>
              <a:t>基于控制流的约束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在基本块内部，</a:t>
            </a:r>
            <a:r>
              <a:rPr lang="en-US" altLang="zh-CN" dirty="0" smtClean="0"/>
              <a:t>IN[s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] = out[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</a:t>
            </a:r>
            <a:r>
              <a:rPr lang="en-US" altLang="zh-CN" dirty="0" smtClean="0"/>
              <a:t>,…,</a:t>
            </a:r>
            <a:r>
              <a:rPr lang="en-US" altLang="zh-CN" dirty="0" smtClean="0"/>
              <a:t>n-1</a:t>
            </a:r>
          </a:p>
          <a:p>
            <a:pPr lvl="1"/>
            <a:r>
              <a:rPr lang="zh-CN" altLang="en-US" dirty="0"/>
              <a:t>基本块</a:t>
            </a:r>
            <a:r>
              <a:rPr lang="zh-CN" altLang="en-US" dirty="0" smtClean="0"/>
              <a:t>之间：基本块的最后一条语句和后继基本块的第一条语句之间的约束，更复杂 </a:t>
            </a:r>
            <a:r>
              <a:rPr lang="en-US" altLang="zh-CN" dirty="0" smtClean="0"/>
              <a:t>– </a:t>
            </a:r>
            <a:r>
              <a:rPr lang="zh-CN" altLang="en-US" dirty="0"/>
              <a:t>本章</a:t>
            </a:r>
            <a:r>
              <a:rPr lang="zh-CN" altLang="en-US" dirty="0" smtClean="0"/>
              <a:t>重点讨论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4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2612"/>
            <a:ext cx="70199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基本块上</a:t>
            </a:r>
            <a:r>
              <a:rPr lang="zh-CN" altLang="en-US" dirty="0" smtClean="0"/>
              <a:t>的数据流模式（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为了讨论基本块上的约束，用</a:t>
            </a:r>
            <a:r>
              <a:rPr lang="en-US" altLang="zh-CN" dirty="0" smtClean="0"/>
              <a:t>IN[B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OUT[B</a:t>
            </a:r>
            <a:r>
              <a:rPr lang="en-US" altLang="zh-CN" dirty="0" smtClean="0"/>
              <a:t>]</a:t>
            </a:r>
            <a:r>
              <a:rPr lang="zh-CN" altLang="en-US" dirty="0" smtClean="0"/>
              <a:t>分别表示</a:t>
            </a:r>
            <a:r>
              <a:rPr lang="zh-CN" altLang="en-US" dirty="0"/>
              <a:t>进入和</a:t>
            </a:r>
            <a:r>
              <a:rPr lang="zh-CN" altLang="en-US" dirty="0" smtClean="0"/>
              <a:t>离开基本块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</a:t>
            </a:r>
            <a:r>
              <a:rPr lang="zh-CN" altLang="en-US" dirty="0"/>
              <a:t>的数据</a:t>
            </a:r>
            <a:r>
              <a:rPr lang="zh-CN" altLang="en-US" dirty="0" smtClean="0"/>
              <a:t>流值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对于同一个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IN[B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OUT[B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的约束关系：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基本块内语句从头到尾不会中断，没有分支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基本块的效果就是各个语句的效果的</a:t>
            </a:r>
            <a:r>
              <a:rPr lang="zh-CN" altLang="en-US" dirty="0" smtClean="0">
                <a:solidFill>
                  <a:srgbClr val="FF0000"/>
                </a:solidFill>
              </a:rPr>
              <a:t>复合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OUT[B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f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(IN[B])  </a:t>
            </a:r>
            <a:r>
              <a:rPr lang="zh-CN" altLang="en-US" dirty="0" smtClean="0"/>
              <a:t>或  </a:t>
            </a:r>
            <a:r>
              <a:rPr lang="en-US" altLang="zh-CN" dirty="0" smtClean="0"/>
              <a:t>IN[B] = </a:t>
            </a:r>
            <a:r>
              <a:rPr lang="en-US" altLang="zh-CN" i="1" dirty="0" err="1" smtClean="0"/>
              <a:t>f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(OUT[B</a:t>
            </a:r>
            <a:r>
              <a:rPr lang="en-US" altLang="zh-CN" dirty="0"/>
              <a:t>])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若基本块内语句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，则传递函数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96" y="5218968"/>
            <a:ext cx="2411657" cy="4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基本块上</a:t>
            </a:r>
            <a:r>
              <a:rPr lang="zh-CN" altLang="en-US" dirty="0" smtClean="0"/>
              <a:t>的数据流模式（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基本块之间的控制流约束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/>
              <a:t>IN[B</a:t>
            </a:r>
            <a:r>
              <a:rPr lang="en-US" altLang="zh-CN" dirty="0" smtClean="0"/>
              <a:t>] = ∪</a:t>
            </a:r>
            <a:r>
              <a:rPr lang="en-US" altLang="zh-CN" baseline="-25000" dirty="0" smtClean="0"/>
              <a:t>P</a:t>
            </a:r>
            <a:r>
              <a:rPr lang="zh-CN" altLang="en-US" baseline="-25000" dirty="0"/>
              <a:t>是</a:t>
            </a:r>
            <a:r>
              <a:rPr lang="en-US" altLang="zh-CN" baseline="-25000" dirty="0"/>
              <a:t>B</a:t>
            </a:r>
            <a:r>
              <a:rPr lang="zh-CN" altLang="en-US" baseline="-25000" dirty="0"/>
              <a:t>的一个</a:t>
            </a:r>
            <a:r>
              <a:rPr lang="zh-CN" altLang="en-US" baseline="-25000" dirty="0" smtClean="0"/>
              <a:t>前驱 </a:t>
            </a:r>
            <a:r>
              <a:rPr lang="en-US" altLang="zh-CN" dirty="0" smtClean="0"/>
              <a:t>OUT[P]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或 </a:t>
            </a:r>
            <a:r>
              <a:rPr lang="en-US" altLang="zh-CN" dirty="0" smtClean="0"/>
              <a:t>OUT[B] = ∪</a:t>
            </a:r>
            <a:r>
              <a:rPr lang="en-US" altLang="zh-CN" baseline="-25000" dirty="0" smtClean="0"/>
              <a:t>S</a:t>
            </a:r>
            <a:r>
              <a:rPr lang="zh-CN" altLang="en-US" baseline="-25000" dirty="0" smtClean="0"/>
              <a:t>是</a:t>
            </a:r>
            <a:r>
              <a:rPr lang="en-US" altLang="zh-CN" baseline="-25000" dirty="0" smtClean="0"/>
              <a:t>B</a:t>
            </a:r>
            <a:r>
              <a:rPr lang="zh-CN" altLang="en-US" baseline="-25000" dirty="0" smtClean="0"/>
              <a:t>的一个后继 </a:t>
            </a:r>
            <a:r>
              <a:rPr lang="en-US" altLang="zh-CN" dirty="0" smtClean="0"/>
              <a:t>IN[S]</a:t>
            </a:r>
          </a:p>
          <a:p>
            <a:pPr lvl="1">
              <a:spcBef>
                <a:spcPts val="1200"/>
              </a:spcBef>
            </a:pP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这里</a:t>
            </a:r>
            <a:r>
              <a:rPr lang="en-US" altLang="zh-CN" dirty="0" smtClean="0"/>
              <a:t>∪</a:t>
            </a:r>
            <a:r>
              <a:rPr lang="zh-CN" altLang="en-US" dirty="0" smtClean="0"/>
              <a:t>是某种“</a:t>
            </a:r>
            <a:r>
              <a:rPr lang="zh-CN" altLang="en-US" dirty="0" smtClean="0">
                <a:solidFill>
                  <a:srgbClr val="FF0000"/>
                </a:solidFill>
              </a:rPr>
              <a:t>交汇运算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不同的数据流分析中</a:t>
            </a:r>
            <a:r>
              <a:rPr lang="en-US" altLang="zh-CN" dirty="0" smtClean="0"/>
              <a:t>∪</a:t>
            </a:r>
            <a:r>
              <a:rPr lang="zh-CN" altLang="en-US" dirty="0"/>
              <a:t>是</a:t>
            </a:r>
            <a:r>
              <a:rPr lang="zh-CN" altLang="en-US" dirty="0" smtClean="0"/>
              <a:t>不同的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到达定值分析、活跃变量分析中</a:t>
            </a:r>
            <a:r>
              <a:rPr lang="en-US" altLang="zh-CN" dirty="0" smtClean="0"/>
              <a:t>∪</a:t>
            </a:r>
            <a:r>
              <a:rPr lang="zh-CN" altLang="en-US" dirty="0" smtClean="0"/>
              <a:t>是集合的并集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可用表达式分析中</a:t>
            </a:r>
            <a:r>
              <a:rPr lang="en-US" altLang="zh-CN" dirty="0" smtClean="0"/>
              <a:t>∪</a:t>
            </a:r>
            <a:r>
              <a:rPr lang="zh-CN" altLang="en-US" dirty="0" smtClean="0"/>
              <a:t>是集合的交集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优化的来源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程序的冗余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冗余是使用高级程序设计语言编程的副产品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比如：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][j].f1 = 0;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][j].f2 = 1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通过抽象的易于书写的方式编程和程序的高效之间存在矛盾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给编译器提供了优化的机会</a:t>
            </a:r>
          </a:p>
        </p:txBody>
      </p:sp>
    </p:spTree>
    <p:extLst>
      <p:ext uri="{BB962C8B-B14F-4D97-AF65-F5344CB8AC3E}">
        <p14:creationId xmlns:p14="http://schemas.microsoft.com/office/powerpoint/2010/main" val="17772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基本块上</a:t>
            </a:r>
            <a:r>
              <a:rPr lang="zh-CN" altLang="en-US" dirty="0"/>
              <a:t>的数据流模式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正向</a:t>
            </a:r>
            <a:endParaRPr lang="en-US" altLang="zh-CN" dirty="0" smtClean="0"/>
          </a:p>
          <a:p>
            <a:pPr lvl="1"/>
            <a:r>
              <a:rPr lang="en-US" altLang="zh-CN" dirty="0"/>
              <a:t>OUT[B] = 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B</a:t>
            </a:r>
            <a:r>
              <a:rPr lang="en-US" altLang="zh-CN" dirty="0"/>
              <a:t>(IN[B])</a:t>
            </a:r>
            <a:endParaRPr lang="en-US" altLang="zh-CN" dirty="0" smtClean="0"/>
          </a:p>
          <a:p>
            <a:pPr lvl="1"/>
            <a:r>
              <a:rPr lang="en-US" altLang="zh-CN" dirty="0"/>
              <a:t>IN[B] = ∪</a:t>
            </a:r>
            <a:r>
              <a:rPr lang="en-US" altLang="zh-CN" baseline="-25000" dirty="0"/>
              <a:t>P</a:t>
            </a:r>
            <a:r>
              <a:rPr lang="zh-CN" altLang="en-US" baseline="-25000" dirty="0"/>
              <a:t>是</a:t>
            </a:r>
            <a:r>
              <a:rPr lang="en-US" altLang="zh-CN" baseline="-25000" dirty="0"/>
              <a:t>B</a:t>
            </a:r>
            <a:r>
              <a:rPr lang="zh-CN" altLang="en-US" baseline="-25000" dirty="0"/>
              <a:t>的一个前驱 </a:t>
            </a:r>
            <a:r>
              <a:rPr lang="en-US" altLang="zh-CN" dirty="0"/>
              <a:t>OUT[P]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逆向</a:t>
            </a:r>
            <a:endParaRPr lang="en-US" altLang="zh-CN" dirty="0" smtClean="0"/>
          </a:p>
          <a:p>
            <a:pPr lvl="1"/>
            <a:r>
              <a:rPr lang="en-US" altLang="zh-CN" dirty="0"/>
              <a:t>IN[B] = 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B</a:t>
            </a:r>
            <a:r>
              <a:rPr lang="en-US" altLang="zh-CN" dirty="0"/>
              <a:t>(OUT[B]) </a:t>
            </a:r>
          </a:p>
          <a:p>
            <a:pPr lvl="1"/>
            <a:r>
              <a:rPr lang="en-US" altLang="zh-CN" dirty="0"/>
              <a:t>OUT[B] = ∪</a:t>
            </a:r>
            <a:r>
              <a:rPr lang="en-US" altLang="zh-CN" baseline="-25000" dirty="0"/>
              <a:t>S</a:t>
            </a:r>
            <a:r>
              <a:rPr lang="zh-CN" altLang="en-US" baseline="-25000" dirty="0"/>
              <a:t>是</a:t>
            </a:r>
            <a:r>
              <a:rPr lang="en-US" altLang="zh-CN" baseline="-25000" dirty="0"/>
              <a:t>B</a:t>
            </a:r>
            <a:r>
              <a:rPr lang="zh-CN" altLang="en-US" baseline="-25000" dirty="0"/>
              <a:t>的一个后继 </a:t>
            </a:r>
            <a:r>
              <a:rPr lang="en-US" altLang="zh-CN" dirty="0"/>
              <a:t>IN[S]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117" y="1487732"/>
            <a:ext cx="3562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几种常见的数据流分析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到达定值分析</a:t>
            </a:r>
            <a:endParaRPr lang="en-US" altLang="zh-CN" smtClean="0"/>
          </a:p>
          <a:p>
            <a:r>
              <a:rPr lang="zh-CN" altLang="en-US" smtClean="0"/>
              <a:t>活跃变量分析</a:t>
            </a:r>
            <a:endParaRPr lang="en-US" altLang="zh-CN" smtClean="0"/>
          </a:p>
          <a:p>
            <a:r>
              <a:rPr lang="zh-CN" altLang="en-US" smtClean="0"/>
              <a:t>可用表达式分析</a:t>
            </a:r>
          </a:p>
        </p:txBody>
      </p:sp>
    </p:spTree>
    <p:extLst>
      <p:ext uri="{BB962C8B-B14F-4D97-AF65-F5344CB8AC3E}">
        <p14:creationId xmlns:p14="http://schemas.microsoft.com/office/powerpoint/2010/main" val="37001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到达定值分析相关概念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</a:t>
            </a:r>
            <a:r>
              <a:rPr lang="zh-CN" altLang="en-US" dirty="0" smtClean="0"/>
              <a:t>值：</a:t>
            </a:r>
            <a:r>
              <a:rPr lang="zh-CN" altLang="en-US" dirty="0" smtClean="0"/>
              <a:t>使变量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（可能）获得值的语句称为对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的定</a:t>
            </a:r>
            <a:r>
              <a:rPr lang="zh-CN" altLang="en-US" dirty="0" smtClean="0"/>
              <a:t>值</a:t>
            </a:r>
            <a:endParaRPr lang="zh-CN" altLang="en-US" dirty="0" smtClean="0"/>
          </a:p>
          <a:p>
            <a:r>
              <a:rPr lang="zh-CN" altLang="en-US" dirty="0" smtClean="0"/>
              <a:t>变量获得值的方式：</a:t>
            </a:r>
          </a:p>
          <a:p>
            <a:pPr lvl="1"/>
            <a:r>
              <a:rPr lang="zh-CN" altLang="en-US" dirty="0" smtClean="0"/>
              <a:t>通过赋值语句；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通过输入语句；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 smtClean="0"/>
              <a:t>过程的形式参数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过程调用的副作用</a:t>
            </a:r>
            <a:r>
              <a:rPr lang="zh-CN" altLang="en-US" dirty="0" smtClean="0"/>
              <a:t>（局部过程引用全局变量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指针间接赋值、数组引用赋值等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引用：使用某个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的值的语句称为对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引用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0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到达定值分析相关概念（续）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1698"/>
          </a:xfrm>
        </p:spPr>
        <p:txBody>
          <a:bodyPr/>
          <a:lstStyle/>
          <a:p>
            <a:r>
              <a:rPr lang="zh-CN" altLang="en-US" dirty="0" smtClean="0"/>
              <a:t>到达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有定值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，如果</a:t>
            </a:r>
            <a:r>
              <a:rPr lang="zh-CN" altLang="en-US" dirty="0" smtClean="0">
                <a:solidFill>
                  <a:srgbClr val="FF0000"/>
                </a:solidFill>
              </a:rPr>
              <a:t>存在</a:t>
            </a:r>
            <a:r>
              <a:rPr lang="zh-CN" altLang="en-US" dirty="0" smtClean="0"/>
              <a:t>一个</a:t>
            </a:r>
            <a:r>
              <a:rPr lang="zh-CN" altLang="en-US" dirty="0" smtClean="0"/>
              <a:t>路径从</a:t>
            </a:r>
            <a:r>
              <a:rPr lang="zh-CN" altLang="en-US" dirty="0" smtClean="0"/>
              <a:t>紧随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的点</a:t>
            </a:r>
            <a:r>
              <a:rPr lang="zh-CN" altLang="en-US" dirty="0" smtClean="0"/>
              <a:t>到达点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，并且此路径上面没有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的其他定值点，则称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的定值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到达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 smtClean="0"/>
              <a:t>在这条路径上有对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的其它定值，我们就说变量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的这个定值被“杀死”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到达定值分析的解（数据流值）</a:t>
            </a:r>
            <a:endParaRPr lang="en-US" altLang="zh-CN" dirty="0"/>
          </a:p>
          <a:p>
            <a:pPr lvl="1"/>
            <a:r>
              <a:rPr lang="en-US" altLang="zh-CN" dirty="0"/>
              <a:t>IN[s]</a:t>
            </a:r>
            <a:r>
              <a:rPr lang="zh-CN" altLang="en-US" dirty="0"/>
              <a:t>和</a:t>
            </a:r>
            <a:r>
              <a:rPr lang="en-US" altLang="zh-CN" dirty="0"/>
              <a:t>OUT[s]</a:t>
            </a:r>
            <a:r>
              <a:rPr lang="zh-CN" altLang="en-US" dirty="0"/>
              <a:t>：到达</a:t>
            </a:r>
            <a:r>
              <a:rPr lang="en-US" altLang="zh-CN" dirty="0"/>
              <a:t>s</a:t>
            </a:r>
            <a:r>
              <a:rPr lang="zh-CN" altLang="en-US" dirty="0"/>
              <a:t>之前和之后程序点的定值集合</a:t>
            </a:r>
            <a:endParaRPr lang="en-US" altLang="zh-CN" dirty="0"/>
          </a:p>
          <a:p>
            <a:pPr lvl="1"/>
            <a:r>
              <a:rPr lang="en-US" altLang="zh-CN" dirty="0"/>
              <a:t>IN[B]</a:t>
            </a:r>
            <a:r>
              <a:rPr lang="zh-CN" altLang="en-US" dirty="0"/>
              <a:t>和</a:t>
            </a:r>
            <a:r>
              <a:rPr lang="en-US" altLang="zh-CN" dirty="0"/>
              <a:t>OUT[B]</a:t>
            </a:r>
            <a:r>
              <a:rPr lang="zh-CN" altLang="en-US" dirty="0"/>
              <a:t>：到达</a:t>
            </a:r>
            <a:r>
              <a:rPr lang="en-US" altLang="zh-CN" dirty="0"/>
              <a:t>B</a:t>
            </a:r>
            <a:r>
              <a:rPr lang="zh-CN" altLang="en-US" dirty="0"/>
              <a:t>的入口点和出口点的定值集合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如果变量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的一个定值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到达了点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，那么在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点使用变量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的值是由</a:t>
            </a:r>
            <a:r>
              <a:rPr lang="en-US" altLang="zh-CN" dirty="0" smtClean="0"/>
              <a:t>d</a:t>
            </a:r>
            <a:r>
              <a:rPr lang="zh-CN" altLang="en-US" dirty="0" smtClean="0"/>
              <a:t>最后定值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5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到达定值分析的应用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/>
          <a:lstStyle/>
          <a:p>
            <a:r>
              <a:rPr lang="zh-CN" altLang="en-US" dirty="0" smtClean="0"/>
              <a:t>假设语句</a:t>
            </a:r>
            <a:r>
              <a:rPr lang="en-US" altLang="zh-CN" dirty="0" smtClean="0"/>
              <a:t>n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n: y = … x …</a:t>
            </a:r>
            <a:endParaRPr lang="en-US" altLang="zh-CN" dirty="0"/>
          </a:p>
          <a:p>
            <a:r>
              <a:rPr lang="zh-CN" altLang="en-US" dirty="0" smtClean="0"/>
              <a:t>如果到达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的定值都是如下的形式：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d: x = c  // c is a constant</a:t>
            </a:r>
            <a:endParaRPr lang="en-US" altLang="zh-CN" dirty="0"/>
          </a:p>
          <a:p>
            <a:r>
              <a:rPr lang="zh-CN" altLang="en-US" dirty="0" smtClean="0"/>
              <a:t>那么可以将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的使用替换为</a:t>
            </a:r>
            <a:r>
              <a:rPr lang="en-US" altLang="zh-CN" dirty="0" smtClean="0"/>
              <a:t>c</a:t>
            </a:r>
          </a:p>
          <a:p>
            <a:pPr lvl="3"/>
            <a:endParaRPr lang="en-US" altLang="zh-CN" dirty="0"/>
          </a:p>
          <a:p>
            <a:r>
              <a:rPr lang="zh-CN" altLang="en-US" dirty="0" smtClean="0"/>
              <a:t>这是</a:t>
            </a:r>
            <a:r>
              <a:rPr lang="zh-CN" altLang="en-US" dirty="0">
                <a:solidFill>
                  <a:srgbClr val="FF0000"/>
                </a:solidFill>
              </a:rPr>
              <a:t>常量传播</a:t>
            </a:r>
            <a:r>
              <a:rPr lang="zh-CN" altLang="en-US" dirty="0"/>
              <a:t>的</a:t>
            </a:r>
            <a:r>
              <a:rPr lang="zh-CN" altLang="en-US" dirty="0" smtClean="0"/>
              <a:t>一个非常简单的实现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如果语言允许</a:t>
            </a:r>
            <a:r>
              <a:rPr lang="zh-CN" altLang="en-US" dirty="0" smtClean="0">
                <a:solidFill>
                  <a:srgbClr val="0000FF"/>
                </a:solidFill>
              </a:rPr>
              <a:t>未初始化变量的使用</a:t>
            </a:r>
            <a:r>
              <a:rPr lang="zh-CN" altLang="en-US" dirty="0" smtClean="0"/>
              <a:t>，则在上述实现中还需要对未初始化变量做额外处理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更好的常量传播的实现（见书）：定义数据流值的“格”，包含特殊值“</a:t>
            </a:r>
            <a:r>
              <a:rPr lang="zh-CN" altLang="en-US" dirty="0"/>
              <a:t>未初始化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39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到达定值分析的其他应用举例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6184652" cy="4351338"/>
          </a:xfrm>
        </p:spPr>
        <p:txBody>
          <a:bodyPr/>
          <a:lstStyle/>
          <a:p>
            <a:r>
              <a:rPr lang="zh-CN" altLang="en-US" dirty="0" smtClean="0"/>
              <a:t>循环不变代码移动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右图：如果到达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的所有对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的定值都在循环外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那么</a:t>
            </a:r>
            <a:r>
              <a:rPr lang="en-US" altLang="zh-CN" dirty="0" smtClean="0"/>
              <a:t>e</a:t>
            </a:r>
            <a:r>
              <a:rPr lang="zh-CN" altLang="en-US" dirty="0" smtClean="0"/>
              <a:t>本身也可以移动到循环外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86" y="1825625"/>
            <a:ext cx="1544886" cy="30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数据流分析中的</a:t>
            </a:r>
            <a:r>
              <a:rPr lang="zh-CN" altLang="en-US" dirty="0" smtClean="0">
                <a:solidFill>
                  <a:srgbClr val="FF0000"/>
                </a:solidFill>
              </a:rPr>
              <a:t>保守</a:t>
            </a:r>
            <a:r>
              <a:rPr lang="zh-CN" altLang="en-US" dirty="0" smtClean="0"/>
              <a:t>主义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1698"/>
          </a:xfrm>
        </p:spPr>
        <p:txBody>
          <a:bodyPr/>
          <a:lstStyle/>
          <a:p>
            <a:r>
              <a:rPr lang="zh-CN" altLang="en-US" dirty="0" smtClean="0"/>
              <a:t>到达定值的解允许不精确，但必须是安全的：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分析得到的到达定值可能实际上不会到达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但是实际上到达的一定能被分析出来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zh-CN" altLang="en-US" dirty="0" smtClean="0"/>
              <a:t>到达定值的解可以用于常量传播</a:t>
            </a:r>
            <a:endParaRPr lang="en-US" altLang="zh-CN" dirty="0" smtClean="0"/>
          </a:p>
          <a:p>
            <a:pPr lvl="1"/>
            <a:r>
              <a:rPr lang="zh-CN" altLang="en-US" dirty="0"/>
              <a:t>忽略</a:t>
            </a:r>
            <a:r>
              <a:rPr lang="zh-CN" altLang="en-US" dirty="0" smtClean="0"/>
              <a:t>实际的到达定值，将使得变化的值被误认为常量，把这些变量替换为常量是错误的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7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到达定值的例子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93" y="887230"/>
            <a:ext cx="4428026" cy="5647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1690689"/>
            <a:ext cx="396240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" y="2391508"/>
            <a:ext cx="3629025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8" y="3073277"/>
            <a:ext cx="4095750" cy="88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75" y="4183671"/>
            <a:ext cx="3895725" cy="895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38" y="5303590"/>
            <a:ext cx="2552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到达定值的例子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969" y="1825625"/>
            <a:ext cx="2598317" cy="4351338"/>
          </a:xfrm>
        </p:spPr>
        <p:txBody>
          <a:bodyPr>
            <a:normAutofit/>
          </a:bodyPr>
          <a:lstStyle/>
          <a:p>
            <a:r>
              <a:rPr lang="en-US" altLang="zh-CN" sz="2400" i="1" dirty="0" err="1" smtClean="0"/>
              <a:t>gen</a:t>
            </a:r>
            <a:r>
              <a:rPr lang="en-US" altLang="zh-CN" sz="2400" baseline="-25000" dirty="0" err="1" smtClean="0"/>
              <a:t>B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内定</a:t>
            </a:r>
            <a:r>
              <a:rPr lang="zh-CN" altLang="en-US" sz="2400" dirty="0" smtClean="0"/>
              <a:t>值的，</a:t>
            </a:r>
            <a:r>
              <a:rPr lang="zh-CN" altLang="en-US" sz="2400" dirty="0" smtClean="0"/>
              <a:t>并能够到达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的出口点的所有定值的</a:t>
            </a:r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pPr lvl="2"/>
            <a:endParaRPr lang="zh-CN" altLang="en-US" sz="1600" dirty="0" smtClean="0"/>
          </a:p>
          <a:p>
            <a:r>
              <a:rPr lang="en-US" altLang="zh-CN" sz="2400" i="1" dirty="0" err="1"/>
              <a:t>k</a:t>
            </a:r>
            <a:r>
              <a:rPr lang="en-US" altLang="zh-CN" sz="2400" i="1" dirty="0" err="1" smtClean="0"/>
              <a:t>ill</a:t>
            </a:r>
            <a:r>
              <a:rPr lang="en-US" altLang="zh-CN" sz="2400" baseline="-25000" dirty="0" err="1" smtClean="0"/>
              <a:t>B</a:t>
            </a:r>
            <a:r>
              <a:rPr lang="zh-CN" altLang="en-US" sz="2400" dirty="0" smtClean="0"/>
              <a:t>：被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内定值“杀死”的定值的集合，即程序中所有其他的对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内定值变量的</a:t>
            </a:r>
            <a:r>
              <a:rPr lang="zh-CN" altLang="en-US" sz="2400" dirty="0" smtClean="0"/>
              <a:t>定值的集合</a:t>
            </a:r>
            <a:endParaRPr lang="zh-CN" altLang="en-US" sz="2400" dirty="0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6811108" y="2053829"/>
            <a:ext cx="2262554" cy="400929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55" y="1576325"/>
            <a:ext cx="3802578" cy="48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语句的传递方程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3084"/>
          </a:xfrm>
        </p:spPr>
        <p:txBody>
          <a:bodyPr/>
          <a:lstStyle/>
          <a:p>
            <a:r>
              <a:rPr lang="zh-CN" altLang="en-US" dirty="0" smtClean="0"/>
              <a:t>考虑一个定值 </a:t>
            </a:r>
            <a:r>
              <a:rPr lang="en-US" altLang="zh-CN" dirty="0" smtClean="0"/>
              <a:t>d: </a:t>
            </a:r>
            <a:r>
              <a:rPr lang="en-US" altLang="zh-CN" dirty="0" smtClean="0"/>
              <a:t>u=</a:t>
            </a:r>
            <a:r>
              <a:rPr lang="en-US" altLang="zh-CN" dirty="0" err="1" smtClean="0"/>
              <a:t>v+w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生成了对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的定值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，杀死了程序中其他的对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的定值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的传递函数：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d</a:t>
            </a:r>
            <a:r>
              <a:rPr lang="en-US" altLang="zh-CN" dirty="0"/>
              <a:t>(x</a:t>
            </a:r>
            <a:r>
              <a:rPr lang="en-US" altLang="zh-CN" dirty="0" smtClean="0"/>
              <a:t>) = </a:t>
            </a:r>
            <a:r>
              <a:rPr lang="en-US" altLang="zh-CN" i="1" dirty="0" err="1" smtClean="0"/>
              <a:t>gen</a:t>
            </a:r>
            <a:r>
              <a:rPr lang="en-US" altLang="zh-CN" baseline="-25000" dirty="0" err="1" smtClean="0"/>
              <a:t>d</a:t>
            </a:r>
            <a:r>
              <a:rPr lang="en-US" altLang="zh-CN" dirty="0"/>
              <a:t>∪(</a:t>
            </a:r>
            <a:r>
              <a:rPr lang="en-US" altLang="zh-CN" dirty="0" smtClean="0"/>
              <a:t>x – </a:t>
            </a:r>
            <a:r>
              <a:rPr lang="en-US" altLang="zh-CN" i="1" dirty="0" err="1" smtClean="0"/>
              <a:t>kill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)    </a:t>
            </a:r>
            <a:r>
              <a:rPr lang="zh-CN" altLang="en-US" dirty="0" smtClean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杀死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en-US" altLang="zh-CN" i="1" dirty="0" err="1"/>
              <a:t>gen</a:t>
            </a:r>
            <a:r>
              <a:rPr lang="en-US" altLang="zh-CN" baseline="-25000" dirty="0" err="1"/>
              <a:t>d</a:t>
            </a:r>
            <a:r>
              <a:rPr lang="en-US" altLang="zh-CN" dirty="0"/>
              <a:t> </a:t>
            </a:r>
            <a:r>
              <a:rPr lang="en-US" altLang="zh-CN" dirty="0" smtClean="0"/>
              <a:t>= {</a:t>
            </a:r>
            <a:r>
              <a:rPr lang="en-US" altLang="zh-CN" dirty="0"/>
              <a:t>d}, 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kill</a:t>
            </a:r>
            <a:r>
              <a:rPr lang="en-US" altLang="zh-CN" baseline="-25000" dirty="0" err="1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= {</a:t>
            </a:r>
            <a:r>
              <a:rPr lang="zh-CN" altLang="en-US" dirty="0" smtClean="0"/>
              <a:t>程序中其他的对</a:t>
            </a:r>
            <a:r>
              <a:rPr lang="en-US" altLang="zh-CN" dirty="0"/>
              <a:t>u</a:t>
            </a:r>
            <a:r>
              <a:rPr lang="zh-CN" altLang="en-US" dirty="0"/>
              <a:t>的定</a:t>
            </a:r>
            <a:r>
              <a:rPr lang="zh-CN" altLang="en-US" dirty="0" smtClean="0"/>
              <a:t>值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注意此时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是语句之前程序点的</a:t>
            </a:r>
            <a:r>
              <a:rPr lang="zh-CN" altLang="en-US" dirty="0"/>
              <a:t>定值集合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杀死形式的函数复合仍具有该形式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生成的定值：由第二部分生成的 </a:t>
            </a:r>
            <a:r>
              <a:rPr lang="en-US" altLang="zh-CN" dirty="0"/>
              <a:t>∪</a:t>
            </a:r>
            <a:r>
              <a:rPr lang="en-US" altLang="zh-CN" dirty="0" smtClean="0"/>
              <a:t> </a:t>
            </a:r>
            <a:r>
              <a:rPr lang="zh-CN" altLang="en-US" dirty="0" smtClean="0"/>
              <a:t>由第一部分生成且没有被第二部分杀死的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杀死的定值：被第一部分杀死的</a:t>
            </a:r>
            <a:r>
              <a:rPr lang="en-US" altLang="zh-CN" dirty="0" smtClean="0"/>
              <a:t>∪</a:t>
            </a:r>
            <a:r>
              <a:rPr lang="zh-CN" altLang="en-US" dirty="0" smtClean="0"/>
              <a:t>被第二部分杀死的</a:t>
            </a: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892" y="4368318"/>
            <a:ext cx="7472998" cy="86017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1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本章的例子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快速排序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466" r="1319"/>
          <a:stretch/>
        </p:blipFill>
        <p:spPr bwMode="auto">
          <a:xfrm>
            <a:off x="58616" y="1793489"/>
            <a:ext cx="4654062" cy="356228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189" r="2876"/>
          <a:stretch/>
        </p:blipFill>
        <p:spPr bwMode="auto">
          <a:xfrm>
            <a:off x="4712677" y="1857364"/>
            <a:ext cx="4372708" cy="34076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1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基本块的传递方程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7237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条语句：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i="1" dirty="0" err="1" smtClean="0"/>
              <a:t>gen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是被第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条语句生成，且没有被其后的语句杀死的定值的集合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kill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是被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中各个语句杀死的集合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447" y="2192217"/>
            <a:ext cx="8041666" cy="24970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7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0344"/>
          </a:xfrm>
        </p:spPr>
        <p:txBody>
          <a:bodyPr/>
          <a:lstStyle/>
          <a:p>
            <a:r>
              <a:rPr lang="zh-CN" altLang="en-US" dirty="0" smtClean="0"/>
              <a:t>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d1: a = 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d2: a = 4</a:t>
            </a:r>
            <a:endParaRPr lang="en-US" altLang="zh-CN" dirty="0"/>
          </a:p>
          <a:p>
            <a:r>
              <a:rPr lang="en-US" altLang="zh-CN" i="1" dirty="0" err="1"/>
              <a:t>gen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= {d2}</a:t>
            </a:r>
          </a:p>
          <a:p>
            <a:r>
              <a:rPr lang="en-US" altLang="zh-CN" i="1" dirty="0" err="1"/>
              <a:t>kill</a:t>
            </a:r>
            <a:r>
              <a:rPr lang="en-US" altLang="zh-CN" baseline="-25000" dirty="0" err="1"/>
              <a:t>B</a:t>
            </a:r>
            <a:r>
              <a:rPr lang="en-US" altLang="zh-CN" dirty="0" smtClean="0"/>
              <a:t> = {d1, d2}</a:t>
            </a:r>
          </a:p>
          <a:p>
            <a:pPr lvl="3"/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个定值可能同时出现在基本块的</a:t>
            </a:r>
            <a:r>
              <a:rPr lang="en-US" altLang="zh-CN" dirty="0"/>
              <a:t>gen</a:t>
            </a:r>
            <a:r>
              <a:rPr lang="zh-CN" altLang="en-US" dirty="0"/>
              <a:t>集和</a:t>
            </a:r>
            <a:r>
              <a:rPr lang="en-US" altLang="zh-CN" dirty="0"/>
              <a:t>kill</a:t>
            </a:r>
            <a:r>
              <a:rPr lang="zh-CN" altLang="en-US" dirty="0"/>
              <a:t>集中</a:t>
            </a:r>
            <a:r>
              <a:rPr lang="zh-CN" altLang="en-US" dirty="0" smtClean="0"/>
              <a:t>。尽管如此，因为 </a:t>
            </a:r>
            <a:r>
              <a:rPr lang="en-US" altLang="zh-CN" i="1" dirty="0" err="1" smtClean="0"/>
              <a:t>f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(x</a:t>
            </a:r>
            <a:r>
              <a:rPr lang="en-US" altLang="zh-CN" dirty="0"/>
              <a:t>) = </a:t>
            </a:r>
            <a:r>
              <a:rPr lang="en-US" altLang="zh-CN" i="1" dirty="0" err="1" smtClean="0"/>
              <a:t>gen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∪</a:t>
            </a:r>
            <a:r>
              <a:rPr lang="en-US" altLang="zh-CN" dirty="0"/>
              <a:t>(x – </a:t>
            </a:r>
            <a:r>
              <a:rPr lang="en-US" altLang="zh-CN" i="1" dirty="0" err="1" smtClean="0"/>
              <a:t>kill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B</a:t>
            </a:r>
            <a:r>
              <a:rPr lang="en-US" altLang="zh-CN" dirty="0"/>
              <a:t>(x)</a:t>
            </a:r>
            <a:r>
              <a:rPr lang="zh-CN" altLang="en-US" dirty="0" smtClean="0"/>
              <a:t>中总是包含该</a:t>
            </a:r>
            <a:r>
              <a:rPr lang="zh-CN" altLang="en-US" dirty="0"/>
              <a:t>定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控制流</a:t>
            </a:r>
            <a:r>
              <a:rPr lang="zh-CN" altLang="en-US" dirty="0" smtClean="0"/>
              <a:t>方程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5584581" cy="4351338"/>
          </a:xfrm>
        </p:spPr>
        <p:txBody>
          <a:bodyPr/>
          <a:lstStyle/>
          <a:p>
            <a:r>
              <a:rPr lang="zh-CN" altLang="en-US" dirty="0" smtClean="0"/>
              <a:t>定值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只要</a:t>
            </a:r>
            <a:r>
              <a:rPr lang="zh-CN" altLang="en-US" dirty="0"/>
              <a:t>能够</a:t>
            </a:r>
            <a:r>
              <a:rPr lang="zh-CN" altLang="en-US" dirty="0" smtClean="0"/>
              <a:t>沿着</a:t>
            </a:r>
            <a:r>
              <a:rPr lang="zh-CN" altLang="en-US" dirty="0" smtClean="0">
                <a:solidFill>
                  <a:srgbClr val="FF0000"/>
                </a:solidFill>
              </a:rPr>
              <a:t>某条</a:t>
            </a:r>
            <a:r>
              <a:rPr lang="zh-CN" altLang="en-US" dirty="0" smtClean="0"/>
              <a:t>路径到达程序点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就到达</a:t>
            </a:r>
            <a:r>
              <a:rPr lang="en-US" altLang="zh-CN" dirty="0" smtClean="0"/>
              <a:t>n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IN[B</a:t>
            </a:r>
            <a:r>
              <a:rPr lang="en-US" altLang="zh-CN" dirty="0" smtClean="0"/>
              <a:t>] = ∪</a:t>
            </a:r>
            <a:r>
              <a:rPr lang="en-US" altLang="zh-CN" baseline="-25000" dirty="0" smtClean="0"/>
              <a:t>P</a:t>
            </a:r>
            <a:r>
              <a:rPr lang="zh-CN" altLang="en-US" baseline="-25000" dirty="0" smtClean="0"/>
              <a:t>是</a:t>
            </a:r>
            <a:r>
              <a:rPr lang="en-US" altLang="zh-CN" baseline="-25000" dirty="0" smtClean="0"/>
              <a:t>B</a:t>
            </a:r>
            <a:r>
              <a:rPr lang="zh-CN" altLang="en-US" baseline="-25000" dirty="0" smtClean="0"/>
              <a:t>的一个前驱</a:t>
            </a:r>
            <a:r>
              <a:rPr lang="en-US" altLang="zh-CN" dirty="0" smtClean="0"/>
              <a:t>OUT[P</a:t>
            </a:r>
            <a:r>
              <a:rPr lang="en-US" altLang="zh-CN" dirty="0" smtClean="0"/>
              <a:t>]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∪</a:t>
            </a:r>
            <a:r>
              <a:rPr lang="zh-CN" altLang="en-US" dirty="0" smtClean="0"/>
              <a:t>是集合的并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如果从基本块</a:t>
            </a:r>
            <a:r>
              <a:rPr lang="en-US" altLang="zh-CN" dirty="0" smtClean="0"/>
              <a:t>P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有一条控制流边，那么</a:t>
            </a:r>
            <a:r>
              <a:rPr lang="en-US" altLang="zh-CN" dirty="0"/>
              <a:t>OUT[P</a:t>
            </a:r>
            <a:r>
              <a:rPr lang="en-US" altLang="zh-CN" dirty="0" smtClean="0"/>
              <a:t>]</a:t>
            </a:r>
            <a:r>
              <a:rPr lang="zh-CN" altLang="en-US" dirty="0" smtClean="0"/>
              <a:t>里的定值都在</a:t>
            </a:r>
            <a:r>
              <a:rPr lang="en-US" altLang="zh-CN" dirty="0"/>
              <a:t>IN[B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/>
              <a:t>一</a:t>
            </a:r>
            <a:r>
              <a:rPr lang="zh-CN" altLang="en-US" dirty="0" smtClean="0"/>
              <a:t>个定值必然先在某个前驱的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里，才能出现在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2" y="2234712"/>
            <a:ext cx="2366230" cy="20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到达定</a:t>
            </a:r>
            <a:r>
              <a:rPr lang="zh-CN" altLang="en-US" dirty="0"/>
              <a:t>值分析的数据流方程组</a:t>
            </a:r>
            <a:endParaRPr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假设流</a:t>
            </a:r>
            <a:r>
              <a:rPr lang="zh-CN" altLang="en-US" dirty="0" smtClean="0"/>
              <a:t>图有两</a:t>
            </a:r>
            <a:r>
              <a:rPr lang="zh-CN" altLang="en-US" dirty="0" smtClean="0"/>
              <a:t>个空基本</a:t>
            </a:r>
            <a:r>
              <a:rPr lang="zh-CN" altLang="en-US" dirty="0" smtClean="0"/>
              <a:t>块：开始</a:t>
            </a:r>
            <a:r>
              <a:rPr lang="zh-CN" altLang="en-US" dirty="0" smtClean="0"/>
              <a:t>块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和出口块</a:t>
            </a:r>
            <a:r>
              <a:rPr lang="en-US" altLang="zh-CN" dirty="0" smtClean="0"/>
              <a:t>EXIT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05" y="3048000"/>
            <a:ext cx="8646917" cy="235515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6" name="线形标注 1 5"/>
          <p:cNvSpPr>
            <a:spLocks/>
          </p:cNvSpPr>
          <p:nvPr/>
        </p:nvSpPr>
        <p:spPr bwMode="auto">
          <a:xfrm>
            <a:off x="6923974" y="2801938"/>
            <a:ext cx="1222110" cy="533400"/>
          </a:xfrm>
          <a:prstGeom prst="borderCallout1">
            <a:avLst>
              <a:gd name="adj1" fmla="val 52528"/>
              <a:gd name="adj2" fmla="val 46"/>
              <a:gd name="adj3" fmla="val 112500"/>
              <a:gd name="adj4" fmla="val -38333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en-US"/>
              <a:t>边界条件</a:t>
            </a:r>
          </a:p>
        </p:txBody>
      </p:sp>
      <p:sp>
        <p:nvSpPr>
          <p:cNvPr id="7" name="线形标注 1 6"/>
          <p:cNvSpPr>
            <a:spLocks/>
          </p:cNvSpPr>
          <p:nvPr/>
        </p:nvSpPr>
        <p:spPr bwMode="auto">
          <a:xfrm>
            <a:off x="7930399" y="3734594"/>
            <a:ext cx="1103379" cy="533400"/>
          </a:xfrm>
          <a:prstGeom prst="borderCallout1">
            <a:avLst>
              <a:gd name="adj1" fmla="val 52528"/>
              <a:gd name="adj2" fmla="val 46"/>
              <a:gd name="adj3" fmla="val 112500"/>
              <a:gd name="adj4" fmla="val -38333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en-US"/>
              <a:t>传递方程</a:t>
            </a:r>
          </a:p>
        </p:txBody>
      </p:sp>
      <p:sp>
        <p:nvSpPr>
          <p:cNvPr id="8" name="线形标注 1 7"/>
          <p:cNvSpPr>
            <a:spLocks/>
          </p:cNvSpPr>
          <p:nvPr/>
        </p:nvSpPr>
        <p:spPr bwMode="auto">
          <a:xfrm>
            <a:off x="7582526" y="5523358"/>
            <a:ext cx="1357469" cy="533400"/>
          </a:xfrm>
          <a:prstGeom prst="borderCallout1">
            <a:avLst>
              <a:gd name="adj1" fmla="val 52528"/>
              <a:gd name="adj2" fmla="val 46"/>
              <a:gd name="adj3" fmla="val -13743"/>
              <a:gd name="adj4" fmla="val -27961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en-US" dirty="0"/>
              <a:t>控制流方程</a:t>
            </a:r>
          </a:p>
        </p:txBody>
      </p:sp>
    </p:spTree>
    <p:extLst>
      <p:ext uri="{BB962C8B-B14F-4D97-AF65-F5344CB8AC3E}">
        <p14:creationId xmlns:p14="http://schemas.microsoft.com/office/powerpoint/2010/main" val="17291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到达定</a:t>
            </a:r>
            <a:r>
              <a:rPr lang="zh-CN" altLang="en-US" dirty="0" smtClean="0"/>
              <a:t>值分析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对方程组进行</a:t>
            </a:r>
            <a:r>
              <a:rPr lang="zh-CN" altLang="en-US" dirty="0" smtClean="0"/>
              <a:t>求解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首先求出各基本块的</a:t>
            </a:r>
            <a:r>
              <a:rPr lang="en-US" altLang="zh-CN" i="1" dirty="0" err="1" smtClean="0"/>
              <a:t>gen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和</a:t>
            </a:r>
            <a:r>
              <a:rPr lang="en-US" altLang="zh-CN" i="1" dirty="0" err="1" smtClean="0"/>
              <a:t>kill</a:t>
            </a:r>
            <a:r>
              <a:rPr lang="en-US" altLang="zh-CN" baseline="-25000" dirty="0" err="1" smtClean="0"/>
              <a:t>B</a:t>
            </a:r>
            <a:endParaRPr lang="en-US" altLang="zh-CN" baseline="-25000" dirty="0"/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….</a:t>
            </a:r>
          </a:p>
          <a:p>
            <a:pPr lvl="1"/>
            <a:r>
              <a:rPr lang="zh-CN" altLang="en-US" dirty="0" smtClean="0"/>
              <a:t>如果流图中有循环？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---- </a:t>
            </a:r>
            <a:r>
              <a:rPr lang="zh-CN" altLang="en-US" dirty="0" smtClean="0">
                <a:solidFill>
                  <a:srgbClr val="FF0000"/>
                </a:solidFill>
              </a:rPr>
              <a:t>迭代算法</a:t>
            </a:r>
            <a:r>
              <a:rPr lang="zh-CN" altLang="en-US" dirty="0" smtClean="0"/>
              <a:t>：令所有的</a:t>
            </a:r>
            <a:r>
              <a:rPr lang="en-US" altLang="zh-CN" dirty="0" smtClean="0"/>
              <a:t>OUT[B]</a:t>
            </a:r>
            <a:r>
              <a:rPr lang="zh-CN" altLang="en-US" dirty="0" smtClean="0"/>
              <a:t>初始都是空集，然后不停迭代，直到不变（得到“最小不动点”的解）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---- </a:t>
            </a:r>
            <a:r>
              <a:rPr lang="zh-CN" altLang="en-US" dirty="0" smtClean="0"/>
              <a:t>能终止吗？正确吗？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4821" t="56247" r="1898"/>
          <a:stretch/>
        </p:blipFill>
        <p:spPr bwMode="auto">
          <a:xfrm>
            <a:off x="4454769" y="2168768"/>
            <a:ext cx="4607169" cy="1030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7158" t="17920" r="14235" b="66152"/>
          <a:stretch/>
        </p:blipFill>
        <p:spPr bwMode="auto">
          <a:xfrm>
            <a:off x="4454769" y="1538593"/>
            <a:ext cx="2473569" cy="3751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29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到达定值的迭代算法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输入：流</a:t>
            </a:r>
            <a:r>
              <a:rPr lang="zh-CN" altLang="en-US" dirty="0" smtClean="0"/>
              <a:t>图，已知每个基本块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i="1" dirty="0" err="1" smtClean="0"/>
              <a:t>gen</a:t>
            </a:r>
            <a:r>
              <a:rPr lang="en-US" altLang="zh-CN" baseline="-25000" dirty="0" err="1" smtClean="0"/>
              <a:t>B</a:t>
            </a:r>
            <a:r>
              <a:rPr lang="zh-CN" altLang="en-US" dirty="0"/>
              <a:t>和</a:t>
            </a:r>
            <a:r>
              <a:rPr lang="en-US" altLang="zh-CN" i="1" dirty="0" err="1" smtClean="0"/>
              <a:t>kill</a:t>
            </a:r>
            <a:r>
              <a:rPr lang="en-US" altLang="zh-CN" baseline="-25000" dirty="0" err="1" smtClean="0"/>
              <a:t>B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zh-CN" altLang="en-US" dirty="0" smtClean="0"/>
              <a:t>：每个</a:t>
            </a:r>
            <a:r>
              <a:rPr lang="zh-CN" altLang="en-US" dirty="0" smtClean="0"/>
              <a:t>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IN[B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OUT[B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zh-CN" altLang="en-US" dirty="0" smtClean="0"/>
              <a:t>迭代算法，逐步逼近想要求得的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endParaRPr lang="zh-CN" altLang="en-US" dirty="0" smtClean="0"/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908" y="3317631"/>
            <a:ext cx="7767442" cy="324729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迭代算法（</a:t>
            </a:r>
            <a:r>
              <a:rPr lang="zh-CN" altLang="en-US" dirty="0"/>
              <a:t>直观</a:t>
            </a:r>
            <a:r>
              <a:rPr lang="zh-CN" altLang="en-US" dirty="0" smtClean="0"/>
              <a:t>上的）正确性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该算法不断向前传播各个定值，直到该定值被杀死</a:t>
            </a:r>
            <a:endParaRPr lang="en-US" altLang="zh-CN" dirty="0" smtClean="0"/>
          </a:p>
          <a:p>
            <a:r>
              <a:rPr lang="zh-CN" altLang="en-US" dirty="0"/>
              <a:t>直观</a:t>
            </a:r>
            <a:r>
              <a:rPr lang="zh-CN" altLang="en-US" dirty="0" smtClean="0"/>
              <a:t>上模拟了程序的执行情况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908" y="3317631"/>
            <a:ext cx="7767442" cy="324729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23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迭代算法的终止性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为什么会终止？</a:t>
            </a:r>
            <a:endParaRPr lang="en-US" altLang="zh-CN" dirty="0" smtClean="0"/>
          </a:p>
          <a:p>
            <a:pPr lvl="1"/>
            <a:r>
              <a:rPr lang="zh-CN" altLang="en-US" dirty="0"/>
              <a:t>只有一次迭代之后某个</a:t>
            </a:r>
            <a:r>
              <a:rPr lang="en-US" altLang="zh-CN" dirty="0"/>
              <a:t>OUT[B]</a:t>
            </a:r>
            <a:r>
              <a:rPr lang="zh-CN" altLang="en-US" dirty="0"/>
              <a:t>变化了，算法才会进行下一次迭代</a:t>
            </a:r>
            <a:endParaRPr lang="en-US" altLang="zh-CN" dirty="0"/>
          </a:p>
          <a:p>
            <a:pPr lvl="1"/>
            <a:r>
              <a:rPr lang="zh-CN" altLang="en-US" dirty="0" smtClean="0"/>
              <a:t>各个</a:t>
            </a:r>
            <a:r>
              <a:rPr lang="en-US" altLang="zh-CN" dirty="0"/>
              <a:t>OUT[B]</a:t>
            </a:r>
            <a:r>
              <a:rPr lang="zh-CN" altLang="en-US" dirty="0"/>
              <a:t>在算法执行过程中不会变小</a:t>
            </a:r>
          </a:p>
          <a:p>
            <a:pPr lvl="1"/>
            <a:r>
              <a:rPr lang="zh-CN" altLang="en-US" dirty="0" smtClean="0"/>
              <a:t>且</a:t>
            </a:r>
            <a:r>
              <a:rPr lang="en-US" altLang="zh-CN" dirty="0"/>
              <a:t>OUT[B</a:t>
            </a:r>
            <a:r>
              <a:rPr lang="en-US" altLang="zh-CN" dirty="0" smtClean="0"/>
              <a:t>]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有穷上界</a:t>
            </a:r>
            <a:r>
              <a:rPr lang="zh-CN" altLang="en-US" dirty="0" smtClean="0"/>
              <a:t>：所有定值的集合是有限的</a:t>
            </a:r>
            <a:endParaRPr lang="zh-CN" altLang="en-US" dirty="0"/>
          </a:p>
          <a:p>
            <a:pPr lvl="2"/>
            <a:endParaRPr lang="zh-CN" altLang="en-US" dirty="0"/>
          </a:p>
          <a:p>
            <a:r>
              <a:rPr lang="zh-CN" altLang="en-US" dirty="0" smtClean="0"/>
              <a:t>最大</a:t>
            </a:r>
            <a:r>
              <a:rPr lang="zh-CN" altLang="en-US" dirty="0"/>
              <a:t>的迭代次数是流图结点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n</a:t>
            </a:r>
            <a:endParaRPr lang="en-US" altLang="zh-CN" dirty="0"/>
          </a:p>
          <a:p>
            <a:pPr lvl="1"/>
            <a:r>
              <a:rPr lang="zh-CN" altLang="en-US" dirty="0" smtClean="0"/>
              <a:t>定</a:t>
            </a:r>
            <a:r>
              <a:rPr lang="zh-CN" altLang="en-US" dirty="0"/>
              <a:t>值经过</a:t>
            </a:r>
            <a:r>
              <a:rPr lang="en-US" altLang="zh-CN" dirty="0"/>
              <a:t>n</a:t>
            </a:r>
            <a:r>
              <a:rPr lang="zh-CN" altLang="en-US" dirty="0"/>
              <a:t>步必然已经到达所有</a:t>
            </a:r>
            <a:r>
              <a:rPr lang="zh-CN" altLang="en-US" dirty="0" smtClean="0"/>
              <a:t>可能到达的</a:t>
            </a:r>
            <a:r>
              <a:rPr lang="zh-CN" altLang="en-US" dirty="0"/>
              <a:t>结点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489" t="4662" r="5366" b="26340"/>
            <a:stretch/>
          </p:blipFill>
          <p:spPr bwMode="auto">
            <a:xfrm>
              <a:off x="808892" y="4733809"/>
              <a:ext cx="7526215" cy="19383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>
            <a:xfrm>
              <a:off x="3270738" y="5189215"/>
              <a:ext cx="4958862" cy="141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8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3270738" y="5439509"/>
                <a:ext cx="4958862" cy="1168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583720" y="5179436"/>
              <a:ext cx="3645879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本章的例子</a:t>
            </a:r>
            <a:endParaRPr lang="zh-CN" altLang="en-US" dirty="0" smtClean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949" r="3201"/>
          <a:stretch/>
        </p:blipFill>
        <p:spPr bwMode="auto">
          <a:xfrm>
            <a:off x="4592879" y="381000"/>
            <a:ext cx="4480783" cy="604324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189" r="2876"/>
          <a:stretch/>
        </p:blipFill>
        <p:spPr bwMode="auto">
          <a:xfrm>
            <a:off x="117231" y="1880810"/>
            <a:ext cx="4372708" cy="340761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3270738" y="5439509"/>
                <a:ext cx="4958862" cy="1168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49814" y="5169024"/>
              <a:ext cx="2508740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9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2" name="组合 1"/>
            <p:cNvGrpSpPr/>
            <p:nvPr/>
          </p:nvGrpSpPr>
          <p:grpSpPr>
            <a:xfrm>
              <a:off x="808892" y="4733809"/>
              <a:ext cx="7549662" cy="1938307"/>
              <a:chOff x="808892" y="4733809"/>
              <a:chExt cx="7549662" cy="193830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08892" y="4733809"/>
                <a:ext cx="7526215" cy="1938307"/>
                <a:chOff x="808892" y="4733809"/>
                <a:chExt cx="7526215" cy="1938307"/>
              </a:xfrm>
            </p:grpSpPr>
            <p:pic>
              <p:nvPicPr>
                <p:cNvPr id="5018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/>
                <a:srcRect l="3489" t="4662" r="5366" b="26340"/>
                <a:stretch/>
              </p:blipFill>
              <p:spPr bwMode="auto">
                <a:xfrm>
                  <a:off x="808892" y="4733809"/>
                  <a:ext cx="7526215" cy="193830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3270738" y="5778623"/>
                  <a:ext cx="4958862" cy="8290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5849814" y="5169024"/>
                <a:ext cx="2508740" cy="6095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595444" y="5449164"/>
              <a:ext cx="2508740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3270738" y="5778623"/>
                <a:ext cx="4958862" cy="8290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49814" y="5169024"/>
              <a:ext cx="2508740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2" name="组合 1"/>
            <p:cNvGrpSpPr/>
            <p:nvPr/>
          </p:nvGrpSpPr>
          <p:grpSpPr>
            <a:xfrm>
              <a:off x="808892" y="4733809"/>
              <a:ext cx="7549662" cy="1938307"/>
              <a:chOff x="808892" y="4733809"/>
              <a:chExt cx="7549662" cy="193830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08892" y="4733809"/>
                <a:ext cx="7526215" cy="1938307"/>
                <a:chOff x="808892" y="4733809"/>
                <a:chExt cx="7526215" cy="1938307"/>
              </a:xfrm>
            </p:grpSpPr>
            <p:pic>
              <p:nvPicPr>
                <p:cNvPr id="5018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/>
                <a:srcRect l="3489" t="4662" r="5366" b="26340"/>
                <a:stretch/>
              </p:blipFill>
              <p:spPr bwMode="auto">
                <a:xfrm>
                  <a:off x="808892" y="4733809"/>
                  <a:ext cx="7526215" cy="193830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3270738" y="6058763"/>
                  <a:ext cx="4958862" cy="5489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5849814" y="5169024"/>
                <a:ext cx="2508740" cy="825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583721" y="5751277"/>
              <a:ext cx="2508740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2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3270738" y="6058763"/>
                <a:ext cx="4958862" cy="548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49814" y="5169023"/>
              <a:ext cx="2508740" cy="889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3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2" name="组合 1"/>
            <p:cNvGrpSpPr/>
            <p:nvPr/>
          </p:nvGrpSpPr>
          <p:grpSpPr>
            <a:xfrm>
              <a:off x="808892" y="4733809"/>
              <a:ext cx="7549662" cy="1938307"/>
              <a:chOff x="808892" y="4733809"/>
              <a:chExt cx="7549662" cy="193830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08892" y="4733809"/>
                <a:ext cx="7526215" cy="1938307"/>
                <a:chOff x="808892" y="4733809"/>
                <a:chExt cx="7526215" cy="1938307"/>
              </a:xfrm>
            </p:grpSpPr>
            <p:pic>
              <p:nvPicPr>
                <p:cNvPr id="5018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/>
                <a:srcRect l="3489" t="4662" r="5366" b="26340"/>
                <a:stretch/>
              </p:blipFill>
              <p:spPr bwMode="auto">
                <a:xfrm>
                  <a:off x="808892" y="4733809"/>
                  <a:ext cx="7526215" cy="193830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3270738" y="6360875"/>
                  <a:ext cx="4958862" cy="2468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5849814" y="5169023"/>
                <a:ext cx="2508740" cy="1127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583721" y="6041246"/>
              <a:ext cx="2508740" cy="366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3270738" y="6360875"/>
                <a:ext cx="4958862" cy="246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49814" y="5169023"/>
              <a:ext cx="2508740" cy="1290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3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49662" cy="1938307"/>
            <a:chOff x="808892" y="4733809"/>
            <a:chExt cx="7549662" cy="1938307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489" t="4662" r="5366" b="26340"/>
            <a:stretch/>
          </p:blipFill>
          <p:spPr bwMode="auto">
            <a:xfrm>
              <a:off x="808892" y="4733809"/>
              <a:ext cx="7526215" cy="19383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849814" y="5169022"/>
              <a:ext cx="2508740" cy="1419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2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7080737" y="5173985"/>
                <a:ext cx="1160586" cy="288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26367" y="5474676"/>
              <a:ext cx="2508740" cy="113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2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489" t="4662" r="5366" b="26340"/>
            <a:stretch/>
          </p:blipFill>
          <p:spPr bwMode="auto">
            <a:xfrm>
              <a:off x="808892" y="4733809"/>
              <a:ext cx="7526215" cy="19383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826367" y="5474676"/>
              <a:ext cx="2508740" cy="113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81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（全局）公共子表达式</a:t>
            </a:r>
            <a:r>
              <a:rPr lang="zh-CN" altLang="en-US" dirty="0"/>
              <a:t>消除</a:t>
            </a:r>
            <a:endParaRPr lang="en-US" altLang="zh-CN" dirty="0" smtClean="0"/>
          </a:p>
          <a:p>
            <a:r>
              <a:rPr lang="zh-CN" altLang="en-US" dirty="0"/>
              <a:t>复制</a:t>
            </a:r>
            <a:r>
              <a:rPr lang="zh-CN" altLang="en-US" dirty="0" smtClean="0"/>
              <a:t>传播</a:t>
            </a:r>
            <a:endParaRPr lang="en-US" altLang="zh-CN" dirty="0" smtClean="0"/>
          </a:p>
          <a:p>
            <a:r>
              <a:rPr lang="zh-CN" altLang="en-US" dirty="0"/>
              <a:t>死</a:t>
            </a:r>
            <a:r>
              <a:rPr lang="zh-CN" altLang="en-US" dirty="0" smtClean="0"/>
              <a:t>代码消除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r>
              <a:rPr lang="zh-CN" altLang="en-US" dirty="0" smtClean="0"/>
              <a:t>归纳变量删除、强度消减</a:t>
            </a:r>
            <a:endParaRPr lang="en-US" altLang="zh-CN" dirty="0" smtClean="0"/>
          </a:p>
          <a:p>
            <a:r>
              <a:rPr lang="en-US" altLang="zh-CN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7174521" y="5446569"/>
                <a:ext cx="1160586" cy="288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26367" y="5744308"/>
              <a:ext cx="2508740" cy="863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489" t="4662" r="5366" b="26340"/>
            <a:stretch/>
          </p:blipFill>
          <p:spPr bwMode="auto">
            <a:xfrm>
              <a:off x="808892" y="4733809"/>
              <a:ext cx="7526215" cy="19383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826367" y="5744308"/>
              <a:ext cx="2508740" cy="863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4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7174521" y="5771863"/>
                <a:ext cx="1160586" cy="288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26367" y="6060831"/>
              <a:ext cx="2508740" cy="54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5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489" t="4662" r="5366" b="26340"/>
            <a:stretch/>
          </p:blipFill>
          <p:spPr bwMode="auto">
            <a:xfrm>
              <a:off x="808892" y="4733809"/>
              <a:ext cx="7526215" cy="19383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826367" y="6060831"/>
              <a:ext cx="2508740" cy="54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5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grpSp>
          <p:nvGrpSpPr>
            <p:cNvPr id="4" name="组合 3"/>
            <p:cNvGrpSpPr/>
            <p:nvPr/>
          </p:nvGrpSpPr>
          <p:grpSpPr>
            <a:xfrm>
              <a:off x="808892" y="4733809"/>
              <a:ext cx="7526215" cy="1938307"/>
              <a:chOff x="808892" y="4733809"/>
              <a:chExt cx="7526215" cy="1938307"/>
            </a:xfrm>
          </p:grpSpPr>
          <p:pic>
            <p:nvPicPr>
              <p:cNvPr id="5018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3489" t="4662" r="5366" b="26340"/>
              <a:stretch/>
            </p:blipFill>
            <p:spPr bwMode="auto">
              <a:xfrm>
                <a:off x="808892" y="4733809"/>
                <a:ext cx="7526215" cy="1938307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</p:pic>
          <p:sp>
            <p:nvSpPr>
              <p:cNvPr id="3" name="矩形 2"/>
              <p:cNvSpPr/>
              <p:nvPr/>
            </p:nvSpPr>
            <p:spPr>
              <a:xfrm>
                <a:off x="7174521" y="6036739"/>
                <a:ext cx="1160586" cy="288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26367" y="6377353"/>
              <a:ext cx="2508740" cy="230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1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808892" y="4733809"/>
            <a:ext cx="7526215" cy="1938307"/>
            <a:chOff x="808892" y="4733809"/>
            <a:chExt cx="7526215" cy="1938307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489" t="4662" r="5366" b="26340"/>
            <a:stretch/>
          </p:blipFill>
          <p:spPr bwMode="auto">
            <a:xfrm>
              <a:off x="808892" y="4733809"/>
              <a:ext cx="7526215" cy="193830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5826367" y="6377353"/>
              <a:ext cx="2508740" cy="230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7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489" t="4662" r="5366" b="26340"/>
          <a:stretch/>
        </p:blipFill>
        <p:spPr bwMode="auto">
          <a:xfrm>
            <a:off x="808892" y="4733809"/>
            <a:ext cx="7526215" cy="19383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7035" t="16130" r="1105" b="9822"/>
          <a:stretch/>
        </p:blipFill>
        <p:spPr bwMode="auto">
          <a:xfrm>
            <a:off x="5873260" y="218109"/>
            <a:ext cx="2625971" cy="43624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48" y="64449"/>
            <a:ext cx="3657600" cy="4665028"/>
          </a:xfrm>
          <a:prstGeom prst="rect">
            <a:avLst/>
          </a:prstGeom>
        </p:spPr>
      </p:pic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2738" y="365127"/>
            <a:ext cx="8276493" cy="7251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求解过程示例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539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几种常见的数据流分析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到达定值</a:t>
            </a:r>
            <a:r>
              <a:rPr lang="zh-CN" altLang="en-US" dirty="0" smtClean="0"/>
              <a:t>分析  </a:t>
            </a:r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活跃变量分析</a:t>
            </a:r>
            <a:endParaRPr lang="en-US" altLang="zh-CN" dirty="0" smtClean="0"/>
          </a:p>
          <a:p>
            <a:r>
              <a:rPr lang="zh-CN" altLang="en-US" dirty="0" smtClean="0"/>
              <a:t>可用表达式分析</a:t>
            </a:r>
          </a:p>
        </p:txBody>
      </p:sp>
    </p:spTree>
    <p:extLst>
      <p:ext uri="{BB962C8B-B14F-4D97-AF65-F5344CB8AC3E}">
        <p14:creationId xmlns:p14="http://schemas.microsoft.com/office/powerpoint/2010/main" val="763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活跃变量分析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48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回顾“活跃”“死”的定义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和程序点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上的值是否</a:t>
            </a:r>
            <a:r>
              <a:rPr lang="zh-CN" altLang="en-US" dirty="0" smtClean="0"/>
              <a:t>会在</a:t>
            </a:r>
            <a:r>
              <a:rPr lang="zh-CN" altLang="en-US" dirty="0" smtClean="0">
                <a:solidFill>
                  <a:srgbClr val="FF0000"/>
                </a:solidFill>
              </a:rPr>
              <a:t>某</a:t>
            </a:r>
            <a:r>
              <a:rPr lang="zh-CN" altLang="en-US" dirty="0" smtClean="0">
                <a:solidFill>
                  <a:srgbClr val="FF0000"/>
                </a:solidFill>
              </a:rPr>
              <a:t>条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</a:t>
            </a:r>
            <a:r>
              <a:rPr lang="zh-CN" altLang="en-US" dirty="0" smtClean="0"/>
              <a:t>出发的路径中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 smtClean="0"/>
              <a:t>是，则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上“活跃”；否则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上是“死”的</a:t>
            </a:r>
            <a:endParaRPr lang="en-US" altLang="zh-CN" dirty="0" smtClean="0"/>
          </a:p>
          <a:p>
            <a:r>
              <a:rPr lang="zh-CN" altLang="en-US" dirty="0" smtClean="0"/>
              <a:t>活跃变量分析：分析各个变量在各个程序点上是否</a:t>
            </a:r>
            <a:r>
              <a:rPr lang="zh-CN" altLang="en-US" dirty="0" smtClean="0"/>
              <a:t>活跃</a:t>
            </a:r>
            <a:endParaRPr lang="en-US" altLang="zh-CN" dirty="0" smtClean="0"/>
          </a:p>
          <a:p>
            <a:r>
              <a:rPr lang="zh-CN" altLang="en-US" dirty="0" smtClean="0"/>
              <a:t>用途：寄存器分配，死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删除，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流值：活跃变量的集合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37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语句的传递方程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传递函数仍然是生成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杀死形式，但是从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值计算</a:t>
            </a:r>
            <a:r>
              <a:rPr lang="en-US" altLang="zh-CN" dirty="0" smtClean="0"/>
              <a:t>IN</a:t>
            </a:r>
            <a:r>
              <a:rPr lang="zh-CN" altLang="en-US" dirty="0" smtClean="0"/>
              <a:t>值（</a:t>
            </a:r>
            <a:r>
              <a:rPr lang="zh-CN" altLang="en-US" b="1" dirty="0" smtClean="0">
                <a:solidFill>
                  <a:srgbClr val="FF0000"/>
                </a:solidFill>
              </a:rPr>
              <a:t>逆向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数据流值：活跃变量的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考虑语句 </a:t>
            </a:r>
            <a:r>
              <a:rPr lang="en-US" altLang="zh-CN" dirty="0"/>
              <a:t>d: u=</a:t>
            </a:r>
            <a:r>
              <a:rPr lang="en-US" altLang="zh-CN" dirty="0" err="1"/>
              <a:t>v+w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zh-CN" altLang="en-US" dirty="0" smtClean="0"/>
              <a:t>了活跃的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zh-CN" altLang="en-US" dirty="0"/>
              <a:t>杀死了程序</a:t>
            </a:r>
            <a:r>
              <a:rPr lang="zh-CN" altLang="en-US" dirty="0" smtClean="0"/>
              <a:t>中后面语句的活跃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 lvl="1"/>
            <a:r>
              <a:rPr lang="en-US" altLang="zh-CN" i="1" dirty="0" smtClean="0"/>
              <a:t>use</a:t>
            </a:r>
            <a:r>
              <a:rPr lang="en-US" altLang="zh-CN" baseline="-25000" dirty="0" smtClean="0"/>
              <a:t>d </a:t>
            </a:r>
            <a:r>
              <a:rPr lang="en-US" altLang="zh-CN" dirty="0" smtClean="0"/>
              <a:t>= {v, w},   </a:t>
            </a:r>
            <a:r>
              <a:rPr lang="en-US" altLang="zh-CN" i="1" dirty="0" err="1" smtClean="0"/>
              <a:t>def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 = {u}</a:t>
            </a:r>
            <a:endParaRPr lang="en-US" altLang="zh-CN" dirty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/>
              <a:t>的传递函数：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= </a:t>
            </a:r>
            <a:r>
              <a:rPr lang="en-US" altLang="zh-CN" i="1" dirty="0" smtClean="0"/>
              <a:t>use</a:t>
            </a:r>
            <a:r>
              <a:rPr lang="en-US" altLang="zh-CN" baseline="-25000" dirty="0" smtClean="0"/>
              <a:t>d</a:t>
            </a:r>
            <a:r>
              <a:rPr lang="en-US" altLang="zh-CN" dirty="0"/>
              <a:t>∪(x – </a:t>
            </a:r>
            <a:r>
              <a:rPr lang="en-US" altLang="zh-CN" i="1" dirty="0" err="1" smtClean="0"/>
              <a:t>def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注意</a:t>
            </a:r>
            <a:r>
              <a:rPr lang="zh-CN" altLang="en-US" dirty="0"/>
              <a:t>此时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之后</a:t>
            </a:r>
            <a:r>
              <a:rPr lang="zh-CN" altLang="en-US" dirty="0" smtClean="0"/>
              <a:t>程序</a:t>
            </a:r>
            <a:r>
              <a:rPr lang="zh-CN" altLang="en-US" dirty="0"/>
              <a:t>点</a:t>
            </a:r>
            <a:r>
              <a:rPr lang="zh-CN" altLang="en-US" dirty="0" smtClean="0"/>
              <a:t>的活跃变量集合</a:t>
            </a:r>
            <a:endParaRPr lang="en-US" altLang="zh-CN" dirty="0"/>
          </a:p>
          <a:p>
            <a:r>
              <a:rPr lang="zh-CN" altLang="en-US" dirty="0"/>
              <a:t>上一</a:t>
            </a:r>
            <a:r>
              <a:rPr lang="zh-CN" altLang="en-US" dirty="0" smtClean="0"/>
              <a:t>章介绍了算法确定</a:t>
            </a:r>
            <a:r>
              <a:rPr lang="zh-CN" altLang="en-US" dirty="0"/>
              <a:t>基本块内每条语句中变量的活跃性和下一次使用信息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3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公共子表达式</a:t>
            </a:r>
            <a:r>
              <a:rPr lang="zh-CN" altLang="en-US" dirty="0"/>
              <a:t>消除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表达式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出现多次，且其中</a:t>
            </a:r>
            <a:r>
              <a:rPr lang="zh-CN" altLang="en-US" sz="2400" dirty="0"/>
              <a:t>的变量值都没有改变过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被</a:t>
            </a:r>
            <a:r>
              <a:rPr lang="zh-CN" altLang="en-US" sz="2400" dirty="0"/>
              <a:t>称为公共子</a:t>
            </a:r>
            <a:r>
              <a:rPr lang="zh-CN" altLang="en-US" sz="2400" dirty="0" smtClean="0"/>
              <a:t>表达式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E</a:t>
            </a:r>
            <a:r>
              <a:rPr lang="zh-CN" altLang="en-US" sz="2400" dirty="0"/>
              <a:t>上一次计算结果</a:t>
            </a:r>
            <a:r>
              <a:rPr lang="zh-CN" altLang="en-US" sz="2400" dirty="0" smtClean="0"/>
              <a:t>赋给了变量</a:t>
            </a:r>
            <a:r>
              <a:rPr lang="en-US" altLang="zh-CN" sz="2400" dirty="0"/>
              <a:t>x</a:t>
            </a:r>
            <a:r>
              <a:rPr lang="zh-CN" altLang="en-US" sz="2400" dirty="0"/>
              <a:t>，且</a:t>
            </a:r>
            <a:r>
              <a:rPr lang="en-US" altLang="zh-CN" sz="2400" dirty="0"/>
              <a:t>x</a:t>
            </a:r>
            <a:r>
              <a:rPr lang="zh-CN" altLang="en-US" sz="2400" dirty="0"/>
              <a:t>的值中间没有被改变，那么就可以使用</a:t>
            </a:r>
            <a:r>
              <a:rPr lang="en-US" altLang="zh-CN" sz="2400" dirty="0"/>
              <a:t>x</a:t>
            </a:r>
            <a:r>
              <a:rPr lang="zh-CN" altLang="en-US" sz="2400" dirty="0"/>
              <a:t>而避免重新计算</a:t>
            </a:r>
            <a:r>
              <a:rPr lang="en-US" altLang="zh-CN" sz="2400" dirty="0" smtClean="0"/>
              <a:t>E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7337"/>
          <a:stretch/>
        </p:blipFill>
        <p:spPr>
          <a:xfrm>
            <a:off x="797169" y="3570410"/>
            <a:ext cx="2231048" cy="27414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871" y="4829175"/>
            <a:ext cx="21621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3563"/>
          <a:stretch/>
        </p:blipFill>
        <p:spPr>
          <a:xfrm>
            <a:off x="3540735" y="3725619"/>
            <a:ext cx="2231048" cy="2417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152" y="4829175"/>
            <a:ext cx="1219200" cy="6000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668647" y="4829175"/>
            <a:ext cx="651273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基本块的</a:t>
            </a:r>
            <a:r>
              <a:rPr lang="zh-CN" altLang="en-US" dirty="0"/>
              <a:t>传递</a:t>
            </a:r>
            <a:r>
              <a:rPr lang="zh-CN" altLang="en-US" dirty="0" smtClean="0"/>
              <a:t>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语句的传递函数</a:t>
            </a:r>
            <a:r>
              <a:rPr lang="zh-CN" altLang="en-US" dirty="0"/>
              <a:t>的</a:t>
            </a:r>
            <a:r>
              <a:rPr lang="zh-CN" altLang="en-US" dirty="0" smtClean="0"/>
              <a:t>复合</a:t>
            </a:r>
            <a:endParaRPr lang="en-US" altLang="zh-CN" dirty="0" smtClean="0"/>
          </a:p>
          <a:p>
            <a:pPr marL="457200" lvl="1" indent="0">
              <a:spcBef>
                <a:spcPts val="1800"/>
              </a:spcBef>
              <a:buNone/>
            </a:pPr>
            <a:r>
              <a:rPr lang="zh-CN" altLang="en-US" dirty="0" smtClean="0"/>
              <a:t>如果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</a:t>
            </a:r>
            <a:r>
              <a:rPr lang="en-US" altLang="zh-CN" dirty="0"/>
              <a:t>) = </a:t>
            </a:r>
            <a:r>
              <a:rPr lang="en-US" altLang="zh-CN" i="1" dirty="0" smtClean="0"/>
              <a:t>use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∪</a:t>
            </a:r>
            <a:r>
              <a:rPr lang="en-US" altLang="zh-CN" dirty="0"/>
              <a:t>(x – </a:t>
            </a:r>
            <a:r>
              <a:rPr lang="en-US" altLang="zh-CN" i="1" dirty="0" smtClean="0"/>
              <a:t>def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i="1" dirty="0" smtClean="0"/>
              <a:t>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</a:t>
            </a:r>
            <a:r>
              <a:rPr lang="en-US" altLang="zh-CN" dirty="0"/>
              <a:t>) = </a:t>
            </a:r>
            <a:r>
              <a:rPr lang="en-US" altLang="zh-CN" i="1" dirty="0" smtClean="0"/>
              <a:t>use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∪</a:t>
            </a:r>
            <a:r>
              <a:rPr lang="en-US" altLang="zh-CN" dirty="0"/>
              <a:t>(x – </a:t>
            </a:r>
            <a:r>
              <a:rPr lang="en-US" altLang="zh-CN" i="1" dirty="0" smtClean="0"/>
              <a:t>def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zh-CN" altLang="en-US" dirty="0" smtClean="0"/>
              <a:t>那么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(x)) </a:t>
            </a:r>
            <a:r>
              <a:rPr lang="en-US" altLang="zh-CN" dirty="0"/>
              <a:t>= </a:t>
            </a:r>
            <a:r>
              <a:rPr lang="en-US" altLang="zh-CN" i="1" dirty="0" smtClean="0"/>
              <a:t>use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∪( (</a:t>
            </a:r>
            <a:r>
              <a:rPr lang="en-US" altLang="zh-CN" i="1" dirty="0" smtClean="0"/>
              <a:t>use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∪(x – </a:t>
            </a:r>
            <a:r>
              <a:rPr lang="en-US" altLang="zh-CN" i="1" dirty="0"/>
              <a:t>def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)) </a:t>
            </a:r>
            <a:r>
              <a:rPr lang="en-US" altLang="zh-CN" dirty="0"/>
              <a:t>– </a:t>
            </a:r>
            <a:r>
              <a:rPr lang="en-US" altLang="zh-CN" i="1" dirty="0" smtClean="0"/>
              <a:t>def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= (</a:t>
            </a:r>
            <a:r>
              <a:rPr lang="en-US" altLang="zh-CN" i="1" dirty="0"/>
              <a:t>use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∪</a:t>
            </a:r>
            <a:r>
              <a:rPr lang="en-US" altLang="zh-CN" dirty="0"/>
              <a:t> (</a:t>
            </a:r>
            <a:r>
              <a:rPr lang="en-US" altLang="zh-CN" i="1" dirty="0" smtClean="0"/>
              <a:t>use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 – </a:t>
            </a:r>
            <a:r>
              <a:rPr lang="en-US" altLang="zh-CN" i="1" dirty="0"/>
              <a:t>def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)) ∪ (x – (</a:t>
            </a:r>
            <a:r>
              <a:rPr lang="en-US" altLang="zh-CN" i="1" dirty="0" smtClean="0"/>
              <a:t>def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∪</a:t>
            </a:r>
            <a:r>
              <a:rPr lang="en-US" altLang="zh-CN" i="1" dirty="0"/>
              <a:t> def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基本块的传递方程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条语句：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defRPr/>
            </a:pPr>
            <a:r>
              <a:rPr lang="en-US" altLang="zh-CN" i="1" dirty="0" err="1"/>
              <a:t>use</a:t>
            </a:r>
            <a:r>
              <a:rPr lang="en-US" altLang="zh-CN" baseline="-25000" dirty="0" err="1"/>
              <a:t>B</a:t>
            </a:r>
            <a:r>
              <a:rPr lang="zh-CN" altLang="en-US" dirty="0"/>
              <a:t>：在基本块</a:t>
            </a:r>
            <a:r>
              <a:rPr lang="en-US" altLang="zh-CN" dirty="0"/>
              <a:t>B</a:t>
            </a:r>
            <a:r>
              <a:rPr lang="zh-CN" altLang="en-US" dirty="0"/>
              <a:t>中引用，但是引用前在</a:t>
            </a:r>
            <a:r>
              <a:rPr lang="en-US" altLang="zh-CN" dirty="0"/>
              <a:t>B</a:t>
            </a:r>
            <a:r>
              <a:rPr lang="zh-CN" altLang="en-US" dirty="0"/>
              <a:t>中没有被定值的变量的集合</a:t>
            </a:r>
            <a:endParaRPr lang="en-US" altLang="zh-CN" dirty="0"/>
          </a:p>
          <a:p>
            <a:pPr lvl="1">
              <a:defRPr/>
            </a:pPr>
            <a:r>
              <a:rPr lang="en-US" altLang="zh-CN" i="1" dirty="0" err="1"/>
              <a:t>def</a:t>
            </a:r>
            <a:r>
              <a:rPr lang="en-US" altLang="zh-CN" baseline="-25000" dirty="0" err="1"/>
              <a:t>B</a:t>
            </a:r>
            <a:r>
              <a:rPr lang="zh-CN" altLang="en-US" dirty="0"/>
              <a:t>：在基本块</a:t>
            </a:r>
            <a:r>
              <a:rPr lang="en-US" altLang="zh-CN" dirty="0"/>
              <a:t>B</a:t>
            </a:r>
            <a:r>
              <a:rPr lang="zh-CN" altLang="en-US" dirty="0"/>
              <a:t>内定值的变量的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“在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内定值且在定值前没有引用的变量集合”也是可以的，不影响数据流方程组的解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11292" y="2357440"/>
            <a:ext cx="342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 smtClean="0">
                <a:solidFill>
                  <a:prstClr val="black"/>
                </a:solidFill>
              </a:rPr>
              <a:t>f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(x</a:t>
            </a:r>
            <a:r>
              <a:rPr lang="en-US" altLang="zh-CN" sz="2800" dirty="0">
                <a:solidFill>
                  <a:prstClr val="black"/>
                </a:solidFill>
              </a:rPr>
              <a:t>) = </a:t>
            </a:r>
            <a:r>
              <a:rPr lang="en-US" altLang="zh-CN" sz="2800" i="1" dirty="0" err="1" smtClean="0">
                <a:solidFill>
                  <a:prstClr val="black"/>
                </a:solidFill>
              </a:rPr>
              <a:t>use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∪</a:t>
            </a:r>
            <a:r>
              <a:rPr lang="en-US" altLang="zh-CN" sz="2800" dirty="0">
                <a:solidFill>
                  <a:prstClr val="black"/>
                </a:solidFill>
              </a:rPr>
              <a:t>(x – </a:t>
            </a:r>
            <a:r>
              <a:rPr lang="en-US" altLang="zh-CN" sz="2800" i="1" dirty="0" err="1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492" y="3093382"/>
            <a:ext cx="472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=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</a:rPr>
              <a:t> ∪</a:t>
            </a:r>
            <a:r>
              <a:rPr lang="en-US" altLang="zh-CN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800" dirty="0" smtClean="0">
                <a:solidFill>
                  <a:prstClr val="black"/>
                </a:solidFill>
              </a:rPr>
              <a:t> ∪</a:t>
            </a:r>
            <a:r>
              <a:rPr lang="en-US" altLang="zh-CN" sz="2800" i="1" dirty="0">
                <a:solidFill>
                  <a:prstClr val="black"/>
                </a:solidFill>
              </a:rPr>
              <a:t>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… </a:t>
            </a:r>
            <a:r>
              <a:rPr lang="en-US" altLang="zh-CN" sz="2800" dirty="0" smtClean="0">
                <a:solidFill>
                  <a:prstClr val="black"/>
                </a:solidFill>
              </a:rPr>
              <a:t>∪ </a:t>
            </a:r>
            <a:r>
              <a:rPr lang="en-US" altLang="zh-CN" sz="2800" i="1" dirty="0" err="1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2491" y="3691412"/>
            <a:ext cx="7632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i="1" dirty="0" err="1" smtClean="0">
                <a:solidFill>
                  <a:prstClr val="black"/>
                </a:solidFill>
              </a:rPr>
              <a:t>use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= </a:t>
            </a:r>
            <a:r>
              <a:rPr lang="en-US" altLang="zh-CN" sz="2800" i="1" dirty="0" smtClean="0"/>
              <a:t>use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∪ (</a:t>
            </a:r>
            <a:r>
              <a:rPr lang="en-US" altLang="zh-CN" sz="2800" i="1" dirty="0" smtClean="0"/>
              <a:t>use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 – </a:t>
            </a:r>
            <a:r>
              <a:rPr lang="en-US" altLang="zh-CN" sz="2800" i="1" dirty="0" smtClean="0"/>
              <a:t>def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 </a:t>
            </a:r>
            <a:r>
              <a:rPr lang="en-US" altLang="zh-CN" sz="2800" dirty="0">
                <a:solidFill>
                  <a:prstClr val="black"/>
                </a:solidFill>
              </a:rPr>
              <a:t>∪ (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use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– </a:t>
            </a:r>
            <a:r>
              <a:rPr lang="en-US" altLang="zh-CN" sz="2800" i="1" dirty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>
                <a:solidFill>
                  <a:prstClr val="black"/>
                </a:solidFill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</a:rPr>
              <a:t>) ∪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                 </a:t>
            </a:r>
            <a:r>
              <a:rPr lang="en-US" altLang="zh-CN" sz="2800" dirty="0" smtClean="0">
                <a:solidFill>
                  <a:prstClr val="black"/>
                </a:solidFill>
              </a:rPr>
              <a:t>… ∪ (</a:t>
            </a:r>
            <a:r>
              <a:rPr lang="en-US" altLang="zh-CN" sz="2800" i="1" dirty="0" err="1" smtClean="0">
                <a:solidFill>
                  <a:prstClr val="black"/>
                </a:solidFill>
              </a:rPr>
              <a:t>use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n</a:t>
            </a:r>
            <a:r>
              <a:rPr lang="en-US" altLang="zh-CN" sz="2800" dirty="0" smtClean="0">
                <a:solidFill>
                  <a:prstClr val="black"/>
                </a:solidFill>
              </a:rPr>
              <a:t> –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n-1</a:t>
            </a:r>
            <a:r>
              <a:rPr lang="en-US" altLang="zh-CN" sz="2800" dirty="0" smtClean="0">
                <a:solidFill>
                  <a:prstClr val="black"/>
                </a:solidFill>
              </a:rPr>
              <a:t> –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n-2</a:t>
            </a:r>
            <a:r>
              <a:rPr lang="en-US" altLang="zh-CN" sz="2800" dirty="0">
                <a:solidFill>
                  <a:prstClr val="black"/>
                </a:solidFill>
              </a:rPr>
              <a:t> – </a:t>
            </a:r>
            <a:r>
              <a:rPr lang="en-US" altLang="zh-CN" sz="2800" dirty="0" smtClean="0">
                <a:solidFill>
                  <a:prstClr val="black"/>
                </a:solidFill>
              </a:rPr>
              <a:t>… –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def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基本块的传递方程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IN[B] = </a:t>
            </a:r>
            <a:r>
              <a:rPr lang="en-US" altLang="zh-CN" i="1" dirty="0" err="1"/>
              <a:t>use</a:t>
            </a:r>
            <a:r>
              <a:rPr lang="en-US" altLang="zh-CN" baseline="-25000" dirty="0" err="1"/>
              <a:t>B</a:t>
            </a:r>
            <a:r>
              <a:rPr lang="en-US" altLang="zh-CN" dirty="0"/>
              <a:t>∪(OUT[B] – </a:t>
            </a:r>
            <a:r>
              <a:rPr lang="en-US" altLang="zh-CN" i="1" dirty="0" err="1"/>
              <a:t>def</a:t>
            </a:r>
            <a:r>
              <a:rPr lang="en-US" altLang="zh-CN" baseline="-25000" dirty="0" err="1"/>
              <a:t>B</a:t>
            </a:r>
            <a:r>
              <a:rPr lang="en-US" altLang="zh-CN" dirty="0"/>
              <a:t>)</a:t>
            </a:r>
          </a:p>
          <a:p>
            <a:pPr lvl="1">
              <a:defRPr/>
            </a:pPr>
            <a:r>
              <a:rPr lang="en-US" altLang="zh-CN" i="1" dirty="0" err="1" smtClean="0"/>
              <a:t>use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：在</a:t>
            </a:r>
            <a:r>
              <a:rPr lang="zh-CN" altLang="en-US" dirty="0"/>
              <a:t>基本</a:t>
            </a:r>
            <a:r>
              <a:rPr lang="zh-CN" altLang="en-US" dirty="0" smtClean="0"/>
              <a:t>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zh-CN" altLang="en-US" dirty="0"/>
              <a:t>引用，但是引用前在</a:t>
            </a:r>
            <a:r>
              <a:rPr lang="en-US" altLang="zh-CN" dirty="0"/>
              <a:t>B</a:t>
            </a:r>
            <a:r>
              <a:rPr lang="zh-CN" altLang="en-US" dirty="0"/>
              <a:t>中没有被定值的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i="1" dirty="0" err="1" smtClean="0"/>
              <a:t>def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：在</a:t>
            </a:r>
            <a:r>
              <a:rPr lang="zh-CN" altLang="en-US" dirty="0"/>
              <a:t>基本块</a:t>
            </a:r>
            <a:r>
              <a:rPr lang="en-US" altLang="zh-CN" dirty="0"/>
              <a:t>B</a:t>
            </a:r>
            <a:r>
              <a:rPr lang="zh-CN" altLang="en-US" dirty="0" smtClean="0"/>
              <a:t>内定值的</a:t>
            </a:r>
            <a:r>
              <a:rPr lang="zh-CN" altLang="en-US" dirty="0"/>
              <a:t>变量的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B: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+ 1; j = j – 1;</a:t>
            </a:r>
          </a:p>
          <a:p>
            <a:pPr lvl="1"/>
            <a:r>
              <a:rPr lang="en-US" altLang="zh-CN" i="1" dirty="0" err="1"/>
              <a:t>use</a:t>
            </a:r>
            <a:r>
              <a:rPr lang="en-US" altLang="zh-CN" baseline="-25000" dirty="0" err="1"/>
              <a:t>B</a:t>
            </a:r>
            <a:r>
              <a:rPr lang="en-US" altLang="zh-CN" dirty="0" smtClean="0"/>
              <a:t> = 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j},    </a:t>
            </a:r>
            <a:r>
              <a:rPr lang="en-US" altLang="zh-CN" i="1" dirty="0" err="1" smtClean="0"/>
              <a:t>def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 = 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j}</a:t>
            </a:r>
          </a:p>
          <a:p>
            <a:pPr lvl="1">
              <a:spcBef>
                <a:spcPts val="2400"/>
              </a:spcBef>
            </a:pPr>
            <a:r>
              <a:rPr lang="en-US" altLang="zh-CN" dirty="0" smtClean="0"/>
              <a:t>B’:  j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 + 1;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j – 1;</a:t>
            </a:r>
          </a:p>
          <a:p>
            <a:pPr lvl="1"/>
            <a:r>
              <a:rPr lang="en-US" altLang="zh-CN" i="1" dirty="0" err="1" smtClean="0"/>
              <a:t>use</a:t>
            </a:r>
            <a:r>
              <a:rPr lang="en-US" altLang="zh-CN" baseline="-25000" dirty="0" err="1" smtClean="0"/>
              <a:t>B</a:t>
            </a:r>
            <a:r>
              <a:rPr lang="en-US" altLang="zh-CN" baseline="-25000" dirty="0" smtClean="0"/>
              <a:t>’</a:t>
            </a:r>
            <a:r>
              <a:rPr lang="en-US" altLang="zh-CN" dirty="0" smtClean="0"/>
              <a:t> </a:t>
            </a:r>
            <a:r>
              <a:rPr lang="en-US" altLang="zh-CN" dirty="0"/>
              <a:t>= 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},    </a:t>
            </a:r>
            <a:r>
              <a:rPr lang="en-US" altLang="zh-CN" i="1" dirty="0" err="1" smtClean="0"/>
              <a:t>def</a:t>
            </a:r>
            <a:r>
              <a:rPr lang="en-US" altLang="zh-CN" baseline="-25000" dirty="0" err="1" smtClean="0"/>
              <a:t>B</a:t>
            </a:r>
            <a:r>
              <a:rPr lang="en-US" altLang="zh-CN" baseline="-25000" dirty="0" smtClean="0"/>
              <a:t>’</a:t>
            </a:r>
            <a:r>
              <a:rPr lang="en-US" altLang="zh-CN" dirty="0" smtClean="0"/>
              <a:t> </a:t>
            </a:r>
            <a:r>
              <a:rPr lang="en-US" altLang="zh-CN" dirty="0"/>
              <a:t>= {</a:t>
            </a:r>
            <a:r>
              <a:rPr lang="en-US" altLang="zh-CN" dirty="0" err="1"/>
              <a:t>i</a:t>
            </a:r>
            <a:r>
              <a:rPr lang="en-US" altLang="zh-CN" dirty="0"/>
              <a:t>, j}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7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活跃变量</a:t>
            </a:r>
            <a:r>
              <a:rPr lang="zh-CN" altLang="en-US" dirty="0" smtClean="0"/>
              <a:t>分析</a:t>
            </a:r>
            <a:r>
              <a:rPr lang="zh-CN" altLang="en-US" dirty="0"/>
              <a:t>的</a:t>
            </a:r>
            <a:r>
              <a:rPr lang="zh-CN" altLang="en-US" dirty="0" smtClean="0"/>
              <a:t>数据流方程组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5145"/>
          </a:xfrm>
        </p:spPr>
        <p:txBody>
          <a:bodyPr>
            <a:normAutofit/>
          </a:bodyPr>
          <a:lstStyle/>
          <a:p>
            <a:r>
              <a:rPr lang="zh-CN" altLang="en-US" dirty="0"/>
              <a:t>在程序出口处任何</a:t>
            </a:r>
            <a:r>
              <a:rPr lang="zh-CN" altLang="en-US" dirty="0" smtClean="0"/>
              <a:t>变量都不活跃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IN[EXIT]=</a:t>
            </a:r>
            <a:r>
              <a:rPr lang="el-GR" altLang="zh-CN" dirty="0" smtClean="0"/>
              <a:t>Φ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的基本块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IN[B] = </a:t>
            </a:r>
            <a:r>
              <a:rPr lang="en-US" altLang="zh-CN" i="1" dirty="0" err="1"/>
              <a:t>use</a:t>
            </a:r>
            <a:r>
              <a:rPr lang="en-US" altLang="zh-CN" baseline="-25000" dirty="0" err="1"/>
              <a:t>B</a:t>
            </a:r>
            <a:r>
              <a:rPr lang="en-US" altLang="zh-CN" dirty="0"/>
              <a:t>∪(OUT[B] – </a:t>
            </a:r>
            <a:r>
              <a:rPr lang="en-US" altLang="zh-CN" i="1" dirty="0" err="1"/>
              <a:t>def</a:t>
            </a:r>
            <a:r>
              <a:rPr lang="en-US" altLang="zh-CN" baseline="-25000" dirty="0" err="1"/>
              <a:t>B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如果某个变量在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中没有定值就使用了，显然，变量在入口处的值会被使用。</a:t>
            </a:r>
          </a:p>
          <a:p>
            <a:pPr lvl="2"/>
            <a:r>
              <a:rPr lang="zh-CN" altLang="en-US" dirty="0" smtClean="0"/>
              <a:t>如果这个变量在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的出口处活跃，并且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中没有对它进行定值，那么变量在入口处也是活跃的。</a:t>
            </a:r>
          </a:p>
          <a:p>
            <a:pPr lvl="1"/>
            <a:r>
              <a:rPr lang="en-US" altLang="zh-CN" dirty="0" smtClean="0"/>
              <a:t>OUT[B]= ∪</a:t>
            </a:r>
            <a:r>
              <a:rPr lang="en-US" altLang="zh-CN" baseline="-25000" dirty="0" smtClean="0"/>
              <a:t>S</a:t>
            </a:r>
            <a:r>
              <a:rPr lang="zh-CN" altLang="en-US" baseline="-25000" dirty="0" smtClean="0"/>
              <a:t>是</a:t>
            </a:r>
            <a:r>
              <a:rPr lang="en-US" altLang="zh-CN" baseline="-25000" dirty="0" smtClean="0"/>
              <a:t>B</a:t>
            </a:r>
            <a:r>
              <a:rPr lang="zh-CN" altLang="en-US" baseline="-25000" dirty="0" smtClean="0"/>
              <a:t>的一个后继</a:t>
            </a:r>
            <a:r>
              <a:rPr lang="en-US" altLang="zh-CN" dirty="0" smtClean="0"/>
              <a:t>IN[S]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的某个后继中会使用某个变量的值，那么该变量在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中也是活跃的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与到达定值分析相比较：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都使用并集</a:t>
            </a:r>
            <a:r>
              <a:rPr lang="en-US" altLang="zh-CN" dirty="0" smtClean="0"/>
              <a:t>∪</a:t>
            </a:r>
            <a:r>
              <a:rPr lang="zh-CN" altLang="en-US" dirty="0" smtClean="0"/>
              <a:t>作为交汇运算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但数据流的传递方向相反，边界条件不同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活跃变量分析的迭代算法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zh-CN" altLang="en-US" dirty="0" smtClean="0"/>
              <a:t>：流</a:t>
            </a:r>
            <a:r>
              <a:rPr lang="zh-CN" altLang="en-US" dirty="0" smtClean="0"/>
              <a:t>图，每个基本块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i="1" dirty="0" err="1"/>
              <a:t>use</a:t>
            </a:r>
            <a:r>
              <a:rPr lang="en-US" altLang="zh-CN" baseline="-25000" dirty="0" err="1"/>
              <a:t>B</a:t>
            </a:r>
            <a:r>
              <a:rPr lang="zh-CN" altLang="en-US" dirty="0" smtClean="0"/>
              <a:t>和</a:t>
            </a:r>
            <a:r>
              <a:rPr lang="en-US" altLang="zh-CN" i="1" dirty="0" err="1" smtClean="0"/>
              <a:t>def</a:t>
            </a:r>
            <a:r>
              <a:rPr lang="en-US" altLang="zh-CN" baseline="-25000" dirty="0" err="1" smtClean="0"/>
              <a:t>B</a:t>
            </a:r>
            <a:endParaRPr lang="en-US" altLang="zh-CN" dirty="0" smtClean="0"/>
          </a:p>
          <a:p>
            <a:r>
              <a:rPr lang="zh-CN" altLang="en-US" dirty="0" smtClean="0"/>
              <a:t>输出：每个基本块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的入口和出口处的活跃变量集合，即</a:t>
            </a:r>
            <a:r>
              <a:rPr lang="en-US" altLang="zh-CN" dirty="0" smtClean="0"/>
              <a:t>IN[B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OUT[B]</a:t>
            </a:r>
          </a:p>
          <a:p>
            <a:endParaRPr lang="zh-CN" altLang="en-US" dirty="0" smtClean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9635"/>
          <a:stretch/>
        </p:blipFill>
        <p:spPr bwMode="auto">
          <a:xfrm>
            <a:off x="1055076" y="3333065"/>
            <a:ext cx="6770077" cy="297883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迭代算法的终止性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为什么会终止？</a:t>
            </a:r>
            <a:endParaRPr lang="en-US" altLang="zh-CN" dirty="0"/>
          </a:p>
          <a:p>
            <a:pPr lvl="1"/>
            <a:r>
              <a:rPr lang="zh-CN" altLang="en-US" dirty="0"/>
              <a:t>只有一次迭代之后</a:t>
            </a:r>
            <a:r>
              <a:rPr lang="zh-CN" altLang="en-US" dirty="0" smtClean="0"/>
              <a:t>某个</a:t>
            </a:r>
            <a:r>
              <a:rPr lang="en-US" altLang="zh-CN" dirty="0" smtClean="0"/>
              <a:t>IN[B</a:t>
            </a:r>
            <a:r>
              <a:rPr lang="en-US" altLang="zh-CN" dirty="0"/>
              <a:t>]</a:t>
            </a:r>
            <a:r>
              <a:rPr lang="zh-CN" altLang="en-US" dirty="0"/>
              <a:t>变化了，算法才会进行下一次迭代</a:t>
            </a:r>
            <a:endParaRPr lang="en-US" altLang="zh-CN" dirty="0"/>
          </a:p>
          <a:p>
            <a:pPr lvl="1"/>
            <a:r>
              <a:rPr lang="zh-CN" altLang="en-US" dirty="0" smtClean="0"/>
              <a:t>各个</a:t>
            </a:r>
            <a:r>
              <a:rPr lang="en-US" altLang="zh-CN" dirty="0" smtClean="0"/>
              <a:t>IN[B</a:t>
            </a:r>
            <a:r>
              <a:rPr lang="en-US" altLang="zh-CN" dirty="0"/>
              <a:t>]</a:t>
            </a:r>
            <a:r>
              <a:rPr lang="zh-CN" altLang="en-US" dirty="0"/>
              <a:t>在算法执行过程中不会变小</a:t>
            </a:r>
          </a:p>
          <a:p>
            <a:pPr lvl="1"/>
            <a:r>
              <a:rPr lang="zh-CN" altLang="en-US" dirty="0" smtClean="0"/>
              <a:t>且</a:t>
            </a:r>
            <a:r>
              <a:rPr lang="en-US" altLang="zh-CN" dirty="0" smtClean="0"/>
              <a:t>IN[B</a:t>
            </a:r>
            <a:r>
              <a:rPr lang="en-US" altLang="zh-CN" dirty="0"/>
              <a:t>]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有穷上界</a:t>
            </a:r>
            <a:r>
              <a:rPr lang="zh-CN" altLang="en-US" dirty="0"/>
              <a:t>：</a:t>
            </a:r>
            <a:r>
              <a:rPr lang="zh-CN" altLang="en-US" dirty="0" smtClean="0"/>
              <a:t>所有变量的</a:t>
            </a:r>
            <a:r>
              <a:rPr lang="zh-CN" altLang="en-US" dirty="0"/>
              <a:t>集合是有限的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9635"/>
          <a:stretch/>
        </p:blipFill>
        <p:spPr bwMode="auto">
          <a:xfrm>
            <a:off x="1758462" y="3993310"/>
            <a:ext cx="5269522" cy="231858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51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活跃变量分析的</a:t>
            </a:r>
            <a:r>
              <a:rPr lang="zh-CN" altLang="en-US" dirty="0" smtClean="0">
                <a:solidFill>
                  <a:srgbClr val="FF0000"/>
                </a:solidFill>
              </a:rPr>
              <a:t>保守</a:t>
            </a:r>
            <a:r>
              <a:rPr lang="zh-CN" altLang="en-US" dirty="0" smtClean="0"/>
              <a:t>主义（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4822581" cy="4351338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abs(x)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的绝对值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b2</a:t>
            </a:r>
            <a:r>
              <a:rPr lang="zh-CN" altLang="en-US" dirty="0" smtClean="0"/>
              <a:t>的入口点，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是否活跃？</a:t>
            </a:r>
            <a:endParaRPr lang="en-US" altLang="zh-CN" dirty="0" smtClean="0"/>
          </a:p>
          <a:p>
            <a:r>
              <a:rPr lang="zh-CN" altLang="en-US" dirty="0" smtClean="0"/>
              <a:t>程序实际执行时：不活跃</a:t>
            </a:r>
            <a:endParaRPr lang="en-US" altLang="zh-CN" dirty="0" smtClean="0"/>
          </a:p>
          <a:p>
            <a:r>
              <a:rPr lang="zh-CN" altLang="en-US" dirty="0" smtClean="0"/>
              <a:t>但编译器只能</a:t>
            </a:r>
            <a:r>
              <a:rPr lang="zh-CN" altLang="en-US" dirty="0" smtClean="0">
                <a:solidFill>
                  <a:srgbClr val="FF0000"/>
                </a:solidFill>
              </a:rPr>
              <a:t>保守地</a:t>
            </a:r>
            <a:r>
              <a:rPr lang="zh-CN" altLang="en-US" dirty="0" smtClean="0"/>
              <a:t>假设所有分支都可能被执行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所以认为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b2</a:t>
            </a:r>
            <a:r>
              <a:rPr lang="zh-CN" altLang="en-US" dirty="0" smtClean="0"/>
              <a:t>的入口活跃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78" y="1825625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活跃变量分析的</a:t>
            </a:r>
            <a:r>
              <a:rPr lang="zh-CN" altLang="en-US" dirty="0" smtClean="0">
                <a:solidFill>
                  <a:srgbClr val="FF0000"/>
                </a:solidFill>
              </a:rPr>
              <a:t>保守</a:t>
            </a:r>
            <a:r>
              <a:rPr lang="zh-CN" altLang="en-US" dirty="0" smtClean="0"/>
              <a:t>主义（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4822581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b2</a:t>
            </a:r>
            <a:r>
              <a:rPr lang="zh-CN" altLang="en-US" dirty="0" smtClean="0"/>
              <a:t>的入口点，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是否活跃？</a:t>
            </a:r>
            <a:endParaRPr lang="en-US" altLang="zh-CN" dirty="0" smtClean="0"/>
          </a:p>
          <a:p>
            <a:r>
              <a:rPr lang="zh-CN" altLang="en-US" dirty="0" smtClean="0"/>
              <a:t>程序实际执行时：不活跃</a:t>
            </a:r>
          </a:p>
          <a:p>
            <a:r>
              <a:rPr lang="zh-CN" altLang="en-US" dirty="0" smtClean="0"/>
              <a:t>我们的分析是保守的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/>
              <a:t>b2</a:t>
            </a:r>
            <a:r>
              <a:rPr lang="zh-CN" altLang="en-US" dirty="0"/>
              <a:t>的入口</a:t>
            </a:r>
            <a:r>
              <a:rPr lang="zh-CN" altLang="en-US" dirty="0" smtClean="0"/>
              <a:t>活跃</a:t>
            </a:r>
            <a:endParaRPr lang="en-US" altLang="zh-CN" dirty="0"/>
          </a:p>
          <a:p>
            <a:r>
              <a:rPr lang="zh-CN" altLang="en-US" dirty="0" smtClean="0"/>
              <a:t>要想分析得到“不活跃”，需要</a:t>
            </a:r>
            <a:r>
              <a:rPr lang="zh-CN" altLang="en-US" dirty="0" smtClean="0">
                <a:solidFill>
                  <a:srgbClr val="FF0000"/>
                </a:solidFill>
              </a:rPr>
              <a:t>路径敏感</a:t>
            </a:r>
            <a:r>
              <a:rPr lang="zh-CN" altLang="en-US" dirty="0" smtClean="0"/>
              <a:t>的数据流分析（</a:t>
            </a:r>
            <a:r>
              <a:rPr lang="en-US" altLang="zh-CN" dirty="0" smtClean="0"/>
              <a:t>path-sensitive data flow analysis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73" y="1690689"/>
            <a:ext cx="32289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几种常见的数据流分析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到达定值</a:t>
            </a:r>
            <a:r>
              <a:rPr lang="zh-CN" altLang="en-US" dirty="0" smtClean="0"/>
              <a:t>分析  </a:t>
            </a:r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活跃变量</a:t>
            </a:r>
            <a:r>
              <a:rPr lang="zh-CN" altLang="en-US" dirty="0" smtClean="0"/>
              <a:t>分析  </a:t>
            </a:r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en-US" altLang="zh-CN" dirty="0" smtClean="0"/>
          </a:p>
          <a:p>
            <a:r>
              <a:rPr lang="zh-CN" altLang="en-US" dirty="0" smtClean="0"/>
              <a:t>可用表达式分析</a:t>
            </a:r>
          </a:p>
        </p:txBody>
      </p:sp>
    </p:spTree>
    <p:extLst>
      <p:ext uri="{BB962C8B-B14F-4D97-AF65-F5344CB8AC3E}">
        <p14:creationId xmlns:p14="http://schemas.microsoft.com/office/powerpoint/2010/main" val="25029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</a:t>
            </a:r>
            <a:r>
              <a:rPr lang="zh-CN" altLang="en-US" dirty="0" smtClean="0"/>
              <a:t>表达式</a:t>
            </a:r>
            <a:r>
              <a:rPr lang="zh-CN" altLang="en-US" dirty="0"/>
              <a:t>分析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用途：寻找全局公共子表达式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x </a:t>
            </a:r>
            <a:r>
              <a:rPr lang="en-US" altLang="zh-CN" dirty="0" smtClean="0"/>
              <a:t>+</a:t>
            </a:r>
            <a:r>
              <a:rPr lang="en-US" altLang="en-US" dirty="0" smtClean="0"/>
              <a:t> </a:t>
            </a:r>
            <a:r>
              <a:rPr lang="en-US" altLang="en-US" dirty="0"/>
              <a:t>y</a:t>
            </a:r>
            <a:r>
              <a:rPr lang="zh-CN" altLang="en-US" dirty="0"/>
              <a:t>在点</a:t>
            </a:r>
            <a:r>
              <a:rPr lang="en-US" altLang="en-US" dirty="0"/>
              <a:t>p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可用</a:t>
            </a:r>
            <a:r>
              <a:rPr lang="zh-CN" altLang="en-US" dirty="0" smtClean="0"/>
              <a:t>的：从</a:t>
            </a:r>
            <a:r>
              <a:rPr lang="zh-CN" altLang="en-US" dirty="0" smtClean="0"/>
              <a:t>流图入口结点到达</a:t>
            </a:r>
            <a:r>
              <a:rPr lang="zh-CN" altLang="en-US" dirty="0" smtClean="0"/>
              <a:t>点</a:t>
            </a:r>
            <a:r>
              <a:rPr lang="en-US" altLang="en-US" dirty="0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每条路径</a:t>
            </a:r>
            <a:r>
              <a:rPr lang="zh-CN" altLang="en-US" dirty="0" smtClean="0"/>
              <a:t>都对</a:t>
            </a:r>
            <a:r>
              <a:rPr lang="en-US" altLang="en-US" dirty="0" smtClean="0"/>
              <a:t>x </a:t>
            </a:r>
            <a:r>
              <a:rPr lang="en-US" altLang="zh-CN" dirty="0" smtClean="0"/>
              <a:t>+</a:t>
            </a:r>
            <a:r>
              <a:rPr lang="en-US" altLang="en-US" dirty="0" smtClean="0"/>
              <a:t> y</a:t>
            </a:r>
            <a:r>
              <a:rPr lang="zh-CN" altLang="en-US" dirty="0" smtClean="0"/>
              <a:t>求值，</a:t>
            </a:r>
            <a:r>
              <a:rPr lang="zh-CN" altLang="en-US" dirty="0" smtClean="0"/>
              <a:t>并且在最后</a:t>
            </a:r>
            <a:r>
              <a:rPr lang="zh-CN" altLang="en-US" dirty="0" smtClean="0"/>
              <a:t>一次求值到点</a:t>
            </a:r>
            <a:r>
              <a:rPr lang="en-US" altLang="en-US" dirty="0" smtClean="0"/>
              <a:t>p</a:t>
            </a:r>
            <a:r>
              <a:rPr lang="zh-CN" altLang="en-US" dirty="0" smtClean="0"/>
              <a:t>之间没有对</a:t>
            </a:r>
            <a:r>
              <a:rPr lang="en-US" altLang="en-US" dirty="0" smtClean="0"/>
              <a:t>x</a:t>
            </a:r>
            <a:r>
              <a:rPr lang="zh-CN" altLang="en-US" dirty="0" smtClean="0"/>
              <a:t>或</a:t>
            </a:r>
            <a:r>
              <a:rPr lang="en-US" altLang="en-US" dirty="0" smtClean="0"/>
              <a:t>y</a:t>
            </a:r>
            <a:r>
              <a:rPr lang="zh-CN" altLang="en-US" dirty="0" smtClean="0"/>
              <a:t>进行定</a:t>
            </a:r>
            <a:r>
              <a:rPr lang="zh-CN" altLang="en-US" dirty="0" smtClean="0"/>
              <a:t>值</a:t>
            </a:r>
            <a:endParaRPr lang="zh-CN" altLang="en-US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直观</a:t>
            </a:r>
            <a:r>
              <a:rPr lang="zh-CN" altLang="en-US" dirty="0"/>
              <a:t>意义：在点</a:t>
            </a:r>
            <a:r>
              <a:rPr lang="en-US" altLang="en-US" dirty="0"/>
              <a:t>p</a:t>
            </a:r>
            <a:r>
              <a:rPr lang="zh-CN" altLang="en-US" dirty="0"/>
              <a:t>上，</a:t>
            </a:r>
            <a:r>
              <a:rPr lang="en-US" altLang="zh-CN" dirty="0"/>
              <a:t>x </a:t>
            </a:r>
            <a:r>
              <a:rPr lang="en-US" altLang="zh-CN" dirty="0" smtClean="0"/>
              <a:t>+ y</a:t>
            </a:r>
            <a:r>
              <a:rPr lang="zh-CN" altLang="en-US" dirty="0" smtClean="0"/>
              <a:t>的值已经</a:t>
            </a:r>
            <a:r>
              <a:rPr lang="zh-CN" altLang="en-US" dirty="0"/>
              <a:t>在之前被计算过，不需要重新</a:t>
            </a:r>
            <a:r>
              <a:rPr lang="zh-CN" altLang="en-US" dirty="0" smtClean="0"/>
              <a:t>计算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168" r="3973" b="7058"/>
          <a:stretch/>
        </p:blipFill>
        <p:spPr bwMode="auto">
          <a:xfrm>
            <a:off x="3974124" y="258614"/>
            <a:ext cx="5134708" cy="6509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65127"/>
            <a:ext cx="836295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全局公共子表达式</a:t>
            </a:r>
            <a:r>
              <a:rPr lang="zh-CN" altLang="en-US" sz="4000" dirty="0"/>
              <a:t>消除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377354" y="3270738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377354" y="2039815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3" y="1400353"/>
            <a:ext cx="3048000" cy="115252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369170" y="5040923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04339" y="5216770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404339" y="5380892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04339" y="5568462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27432" y="5756031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86402" y="6084277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22986" y="6271846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87817" y="5920154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3" y="5168234"/>
            <a:ext cx="762000" cy="1390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9" y="2784231"/>
            <a:ext cx="3086100" cy="1066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9" y="4082384"/>
            <a:ext cx="2981325" cy="1085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41" y="5399587"/>
            <a:ext cx="3095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可用表达式示例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44862" b="17322"/>
          <a:stretch/>
        </p:blipFill>
        <p:spPr bwMode="auto">
          <a:xfrm>
            <a:off x="4764698" y="1929730"/>
            <a:ext cx="4129454" cy="28022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409" b="61388"/>
          <a:stretch/>
        </p:blipFill>
        <p:spPr bwMode="auto">
          <a:xfrm>
            <a:off x="299671" y="1879764"/>
            <a:ext cx="4272329" cy="28522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74809" y="5228492"/>
            <a:ext cx="3522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没有在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中定值，那么</a:t>
            </a:r>
            <a:r>
              <a:rPr lang="en-US" altLang="zh-CN" sz="2400" dirty="0" smtClean="0"/>
              <a:t>4*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3</a:t>
            </a:r>
            <a:r>
              <a:rPr lang="zh-CN" altLang="en-US" sz="2400" dirty="0" smtClean="0"/>
              <a:t>的入口点可用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86400" y="5228492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4*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3</a:t>
            </a:r>
            <a:r>
              <a:rPr lang="zh-CN" altLang="en-US" sz="2400" dirty="0" smtClean="0"/>
              <a:t>的入口点可用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9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可用表达式分析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477" y="1825624"/>
            <a:ext cx="4319221" cy="49151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数据流值：可用表达式的集合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-</a:t>
            </a:r>
            <a:r>
              <a:rPr lang="zh-CN" altLang="en-US" dirty="0" smtClean="0"/>
              <a:t>杀死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s</a:t>
            </a:r>
            <a:r>
              <a:rPr lang="zh-CN" altLang="en-US" dirty="0" smtClean="0"/>
              <a:t>：语句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y</a:t>
            </a:r>
            <a:r>
              <a:rPr lang="zh-CN" altLang="en-US" dirty="0"/>
              <a:t>求值</a:t>
            </a:r>
            <a:r>
              <a:rPr lang="zh-CN" altLang="en-US" dirty="0" smtClean="0"/>
              <a:t>，且没有</a:t>
            </a:r>
            <a:r>
              <a:rPr lang="zh-CN" altLang="en-US" dirty="0"/>
              <a:t>对</a:t>
            </a:r>
            <a:r>
              <a:rPr lang="en-US" altLang="zh-CN" i="1" dirty="0"/>
              <a:t>x</a:t>
            </a:r>
            <a:r>
              <a:rPr lang="zh-CN" altLang="en-US" dirty="0"/>
              <a:t>或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定值</a:t>
            </a:r>
            <a:r>
              <a:rPr lang="zh-CN" altLang="en-US" dirty="0"/>
              <a:t>，那么它生成了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y</a:t>
            </a:r>
            <a:endParaRPr lang="zh-CN" altLang="en-US" dirty="0"/>
          </a:p>
          <a:p>
            <a:pPr lvl="1"/>
            <a:r>
              <a:rPr lang="en-US" altLang="zh-CN" i="1" dirty="0" err="1" smtClean="0"/>
              <a:t>e_kill</a:t>
            </a:r>
            <a:r>
              <a:rPr lang="en-US" altLang="zh-CN" baseline="-25000" dirty="0" err="1" smtClean="0"/>
              <a:t>s</a:t>
            </a:r>
            <a:r>
              <a:rPr lang="zh-CN" altLang="en-US" dirty="0" smtClean="0"/>
              <a:t>：语句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</a:t>
            </a:r>
            <a:r>
              <a:rPr lang="en-US" altLang="zh-CN" i="1" dirty="0"/>
              <a:t>x</a:t>
            </a:r>
            <a:r>
              <a:rPr lang="zh-CN" altLang="en-US" dirty="0"/>
              <a:t>或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定值，那么</a:t>
            </a:r>
            <a:r>
              <a:rPr lang="zh-CN" altLang="en-US" dirty="0"/>
              <a:t>它杀死了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y</a:t>
            </a:r>
          </a:p>
          <a:p>
            <a:pPr lvl="1"/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：对</a:t>
            </a:r>
            <a:r>
              <a:rPr lang="en-US" altLang="zh-CN" i="1" dirty="0"/>
              <a:t>x </a:t>
            </a:r>
            <a:r>
              <a:rPr lang="en-US" altLang="zh-CN" dirty="0"/>
              <a:t>+ </a:t>
            </a:r>
            <a:r>
              <a:rPr lang="en-US" altLang="zh-CN" i="1" dirty="0"/>
              <a:t>y</a:t>
            </a:r>
            <a:r>
              <a:rPr lang="zh-CN" altLang="en-US" dirty="0"/>
              <a:t>求值，</a:t>
            </a:r>
            <a:r>
              <a:rPr lang="zh-CN" altLang="en-US" dirty="0" smtClean="0"/>
              <a:t>且之后没有</a:t>
            </a:r>
            <a:r>
              <a:rPr lang="zh-CN" altLang="en-US" dirty="0"/>
              <a:t>对</a:t>
            </a:r>
            <a:r>
              <a:rPr lang="en-US" altLang="zh-CN" i="1" dirty="0"/>
              <a:t>x</a:t>
            </a:r>
            <a:r>
              <a:rPr lang="zh-CN" altLang="en-US" dirty="0"/>
              <a:t>或</a:t>
            </a:r>
            <a:r>
              <a:rPr lang="en-US" altLang="zh-CN" i="1" dirty="0"/>
              <a:t>y</a:t>
            </a:r>
            <a:r>
              <a:rPr lang="zh-CN" altLang="en-US" dirty="0"/>
              <a:t>定值</a:t>
            </a:r>
            <a:endParaRPr lang="en-US" altLang="zh-CN" baseline="-25000" dirty="0" smtClean="0"/>
          </a:p>
          <a:p>
            <a:pPr lvl="1"/>
            <a:r>
              <a:rPr lang="en-US" altLang="zh-CN" i="1" dirty="0" err="1" smtClean="0"/>
              <a:t>e_kill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：对</a:t>
            </a:r>
            <a:r>
              <a:rPr lang="en-US" altLang="zh-CN" i="1" dirty="0"/>
              <a:t>x</a:t>
            </a:r>
            <a:r>
              <a:rPr lang="zh-CN" altLang="en-US" dirty="0"/>
              <a:t>或</a:t>
            </a:r>
            <a:r>
              <a:rPr lang="en-US" altLang="zh-CN" i="1" dirty="0"/>
              <a:t>y</a:t>
            </a:r>
            <a:r>
              <a:rPr lang="zh-CN" altLang="en-US" dirty="0"/>
              <a:t>定</a:t>
            </a:r>
            <a:r>
              <a:rPr lang="zh-CN" altLang="en-US" dirty="0" smtClean="0"/>
              <a:t>值</a:t>
            </a:r>
            <a:endParaRPr lang="en-US" altLang="zh-CN" i="1" dirty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向：从</a:t>
            </a:r>
            <a:r>
              <a:rPr lang="en-US" altLang="zh-CN" dirty="0" smtClean="0"/>
              <a:t>IN</a:t>
            </a:r>
            <a:r>
              <a:rPr lang="zh-CN" altLang="en-US" dirty="0" smtClean="0"/>
              <a:t>值计算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值</a:t>
            </a:r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4862" b="17322"/>
          <a:stretch/>
        </p:blipFill>
        <p:spPr bwMode="auto">
          <a:xfrm>
            <a:off x="4764698" y="1929730"/>
            <a:ext cx="4129454" cy="280228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基本块的传递方程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考虑语句 </a:t>
            </a:r>
            <a:r>
              <a:rPr lang="en-US" altLang="zh-CN" dirty="0"/>
              <a:t>d: u=</a:t>
            </a:r>
            <a:r>
              <a:rPr lang="en-US" altLang="zh-CN" dirty="0" err="1"/>
              <a:t>v+w</a:t>
            </a:r>
            <a:endParaRPr lang="en-US" altLang="zh-CN" dirty="0"/>
          </a:p>
          <a:p>
            <a:pPr lvl="1"/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d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= {</a:t>
            </a:r>
            <a:r>
              <a:rPr lang="en-US" altLang="zh-CN" dirty="0" err="1" smtClean="0"/>
              <a:t>v+w</a:t>
            </a:r>
            <a:r>
              <a:rPr lang="en-US" altLang="zh-CN" dirty="0"/>
              <a:t>},  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e_kill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{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的所有表达式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的</a:t>
            </a:r>
            <a:r>
              <a:rPr lang="zh-CN" altLang="en-US" dirty="0" smtClean="0"/>
              <a:t>传递函数（正向）：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= </a:t>
            </a:r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d</a:t>
            </a:r>
            <a:r>
              <a:rPr lang="en-US" altLang="zh-CN" dirty="0"/>
              <a:t>∪(x – </a:t>
            </a:r>
            <a:r>
              <a:rPr lang="en-US" altLang="zh-CN" i="1" dirty="0" err="1" smtClean="0"/>
              <a:t>e_kill</a:t>
            </a:r>
            <a:r>
              <a:rPr lang="en-US" altLang="zh-CN" baseline="-25000" dirty="0" err="1" smtClean="0"/>
              <a:t>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是所有出现在程序中的表达式的</a:t>
            </a:r>
            <a:r>
              <a:rPr lang="zh-CN" altLang="en-US" dirty="0" smtClean="0">
                <a:solidFill>
                  <a:srgbClr val="FF0000"/>
                </a:solidFill>
              </a:rPr>
              <a:t>全集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条语句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09338" y="4172325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 smtClean="0">
                <a:solidFill>
                  <a:prstClr val="black"/>
                </a:solidFill>
              </a:rPr>
              <a:t>f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(x</a:t>
            </a:r>
            <a:r>
              <a:rPr lang="en-US" altLang="zh-CN" sz="2800" dirty="0">
                <a:solidFill>
                  <a:prstClr val="black"/>
                </a:solidFill>
              </a:rPr>
              <a:t>) = </a:t>
            </a:r>
            <a:r>
              <a:rPr lang="en-US" altLang="zh-CN" sz="2800" i="1" dirty="0" err="1" smtClean="0">
                <a:solidFill>
                  <a:prstClr val="black"/>
                </a:solidFill>
              </a:rPr>
              <a:t>e_gen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∪</a:t>
            </a:r>
            <a:r>
              <a:rPr lang="en-US" altLang="zh-CN" sz="2800" dirty="0">
                <a:solidFill>
                  <a:prstClr val="black"/>
                </a:solidFill>
              </a:rPr>
              <a:t>(x – </a:t>
            </a:r>
            <a:r>
              <a:rPr lang="en-US" altLang="zh-CN" sz="28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8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3708" y="4924569"/>
            <a:ext cx="425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000" dirty="0" smtClean="0">
                <a:solidFill>
                  <a:prstClr val="black"/>
                </a:solidFill>
              </a:rPr>
              <a:t> =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 ∪</a:t>
            </a:r>
            <a:r>
              <a:rPr lang="en-US" altLang="zh-CN" sz="2000" i="1" dirty="0">
                <a:solidFill>
                  <a:prstClr val="black"/>
                </a:solidFill>
              </a:rPr>
              <a:t>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</a:rPr>
              <a:t> ∪</a:t>
            </a:r>
            <a:r>
              <a:rPr lang="en-US" altLang="zh-CN" sz="2000" i="1" dirty="0">
                <a:solidFill>
                  <a:prstClr val="black"/>
                </a:solidFill>
              </a:rPr>
              <a:t>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… </a:t>
            </a:r>
            <a:r>
              <a:rPr lang="en-US" altLang="zh-CN" sz="2000" dirty="0" smtClean="0">
                <a:solidFill>
                  <a:prstClr val="black"/>
                </a:solidFill>
              </a:rPr>
              <a:t>∪ </a:t>
            </a:r>
            <a:r>
              <a:rPr lang="en-US" altLang="zh-CN" sz="20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n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984738" y="5469077"/>
            <a:ext cx="7697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i="1" dirty="0" err="1" smtClean="0">
                <a:solidFill>
                  <a:prstClr val="black"/>
                </a:solidFill>
              </a:rPr>
              <a:t>e_gen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000" dirty="0" smtClean="0">
                <a:solidFill>
                  <a:prstClr val="black"/>
                </a:solidFill>
              </a:rPr>
              <a:t> = </a:t>
            </a:r>
            <a:r>
              <a:rPr lang="en-US" altLang="zh-CN" sz="2000" i="1" dirty="0" err="1" smtClean="0"/>
              <a:t>e_gen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∪ (</a:t>
            </a:r>
            <a:r>
              <a:rPr lang="en-US" altLang="zh-CN" sz="2000" i="1" dirty="0" smtClean="0"/>
              <a:t>e_gen</a:t>
            </a:r>
            <a:r>
              <a:rPr lang="en-US" altLang="zh-CN" sz="2000" baseline="-25000" dirty="0" smtClean="0"/>
              <a:t>n-1</a:t>
            </a:r>
            <a:r>
              <a:rPr lang="en-US" altLang="zh-CN" sz="2000" dirty="0" smtClean="0"/>
              <a:t> – </a:t>
            </a:r>
            <a:r>
              <a:rPr lang="en-US" altLang="zh-CN" sz="2000" i="1" dirty="0" err="1" smtClean="0"/>
              <a:t>e_kill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prstClr val="black"/>
                </a:solidFill>
              </a:rPr>
              <a:t>∪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e_gen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n-2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–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n-1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– </a:t>
            </a:r>
            <a:r>
              <a:rPr lang="en-US" altLang="zh-CN" sz="20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n</a:t>
            </a:r>
            <a:r>
              <a:rPr lang="en-US" altLang="zh-CN" sz="2000" dirty="0" smtClean="0">
                <a:solidFill>
                  <a:prstClr val="black"/>
                </a:solidFill>
              </a:rPr>
              <a:t>) ∪</a:t>
            </a:r>
            <a:endParaRPr lang="en-US" altLang="zh-CN" sz="1400" dirty="0" smtClean="0"/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</a:rPr>
              <a:t>                 </a:t>
            </a:r>
            <a:r>
              <a:rPr lang="en-US" altLang="zh-CN" sz="2000" dirty="0" smtClean="0">
                <a:solidFill>
                  <a:prstClr val="black"/>
                </a:solidFill>
              </a:rPr>
              <a:t>… ∪ (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e_gen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 –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</a:rPr>
              <a:t> –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3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– </a:t>
            </a:r>
            <a:r>
              <a:rPr lang="en-US" altLang="zh-CN" sz="2000" dirty="0" smtClean="0">
                <a:solidFill>
                  <a:prstClr val="black"/>
                </a:solidFill>
              </a:rPr>
              <a:t>… – </a:t>
            </a:r>
            <a:r>
              <a:rPr lang="en-US" altLang="zh-CN" sz="20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n</a:t>
            </a:r>
            <a:r>
              <a:rPr lang="en-US" altLang="zh-CN" sz="2000" dirty="0" smtClean="0">
                <a:solidFill>
                  <a:prstClr val="black"/>
                </a:solidFill>
              </a:rPr>
              <a:t>)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计算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初始设置</a:t>
            </a:r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B</a:t>
            </a:r>
            <a:r>
              <a:rPr lang="en-US" altLang="zh-CN" baseline="-25000" dirty="0" smtClean="0"/>
              <a:t> </a:t>
            </a:r>
            <a:r>
              <a:rPr lang="en-US" altLang="en-US" dirty="0" smtClean="0"/>
              <a:t>=</a:t>
            </a:r>
            <a:r>
              <a:rPr lang="el-GR" altLang="zh-CN" dirty="0"/>
              <a:t> Φ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顺序扫描</a:t>
            </a:r>
            <a:r>
              <a:rPr lang="zh-CN" altLang="en-US" dirty="0" smtClean="0"/>
              <a:t>每条语句</a:t>
            </a:r>
            <a:r>
              <a:rPr lang="en-US" altLang="zh-CN" dirty="0" smtClean="0"/>
              <a:t>z =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zh-CN" dirty="0"/>
              <a:t>op </a:t>
            </a:r>
            <a:r>
              <a:rPr lang="en-US" altLang="en-US" dirty="0"/>
              <a:t>y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先把</a:t>
            </a:r>
            <a:r>
              <a:rPr lang="en-US" altLang="en-US" dirty="0" smtClean="0"/>
              <a:t>x op y</a:t>
            </a:r>
            <a:r>
              <a:rPr lang="zh-CN" altLang="en-US" dirty="0"/>
              <a:t>加入当前</a:t>
            </a:r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B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然后从当前</a:t>
            </a:r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中删除使用</a:t>
            </a:r>
            <a:r>
              <a:rPr lang="en-US" altLang="en-US" dirty="0" smtClean="0"/>
              <a:t>z</a:t>
            </a:r>
            <a:r>
              <a:rPr lang="zh-CN" altLang="en-US" dirty="0" smtClean="0"/>
              <a:t>的表达式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17409" y="1825625"/>
            <a:ext cx="7697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000" i="1" dirty="0" err="1" smtClean="0">
                <a:solidFill>
                  <a:prstClr val="black"/>
                </a:solidFill>
              </a:rPr>
              <a:t>e_gen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000" dirty="0" smtClean="0">
                <a:solidFill>
                  <a:prstClr val="black"/>
                </a:solidFill>
              </a:rPr>
              <a:t> = </a:t>
            </a:r>
            <a:r>
              <a:rPr lang="en-US" altLang="zh-CN" sz="2000" i="1" dirty="0" err="1" smtClean="0"/>
              <a:t>e_gen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∪ (</a:t>
            </a:r>
            <a:r>
              <a:rPr lang="en-US" altLang="zh-CN" sz="2000" i="1" dirty="0" smtClean="0"/>
              <a:t>e_gen</a:t>
            </a:r>
            <a:r>
              <a:rPr lang="en-US" altLang="zh-CN" sz="2000" baseline="-25000" dirty="0" smtClean="0"/>
              <a:t>n-1</a:t>
            </a:r>
            <a:r>
              <a:rPr lang="en-US" altLang="zh-CN" sz="2000" dirty="0" smtClean="0"/>
              <a:t> – </a:t>
            </a:r>
            <a:r>
              <a:rPr lang="en-US" altLang="zh-CN" sz="2000" i="1" dirty="0" err="1" smtClean="0"/>
              <a:t>e_kill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prstClr val="black"/>
                </a:solidFill>
              </a:rPr>
              <a:t>∪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e_gen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n-2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–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n-1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– </a:t>
            </a:r>
            <a:r>
              <a:rPr lang="en-US" altLang="zh-CN" sz="20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n</a:t>
            </a:r>
            <a:r>
              <a:rPr lang="en-US" altLang="zh-CN" sz="2000" dirty="0" smtClean="0">
                <a:solidFill>
                  <a:prstClr val="black"/>
                </a:solidFill>
              </a:rPr>
              <a:t>) ∪</a:t>
            </a:r>
            <a:endParaRPr lang="en-US" altLang="zh-CN" sz="1400" dirty="0" smtClean="0"/>
          </a:p>
          <a:p>
            <a:pPr lvl="0"/>
            <a:r>
              <a:rPr lang="en-US" altLang="zh-CN" sz="1400" dirty="0" smtClean="0">
                <a:solidFill>
                  <a:prstClr val="black"/>
                </a:solidFill>
              </a:rPr>
              <a:t>                 </a:t>
            </a:r>
            <a:r>
              <a:rPr lang="en-US" altLang="zh-CN" sz="2000" dirty="0" smtClean="0">
                <a:solidFill>
                  <a:prstClr val="black"/>
                </a:solidFill>
              </a:rPr>
              <a:t>… ∪ (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e_gen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 –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</a:rPr>
              <a:t> – </a:t>
            </a:r>
            <a:r>
              <a:rPr lang="en-US" altLang="zh-CN" sz="2000" i="1" dirty="0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3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– </a:t>
            </a:r>
            <a:r>
              <a:rPr lang="en-US" altLang="zh-CN" sz="2000" dirty="0" smtClean="0">
                <a:solidFill>
                  <a:prstClr val="black"/>
                </a:solidFill>
              </a:rPr>
              <a:t>… – </a:t>
            </a:r>
            <a:r>
              <a:rPr lang="en-US" altLang="zh-CN" sz="2000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sz="2000" baseline="-25000" dirty="0" err="1" smtClean="0">
                <a:solidFill>
                  <a:prstClr val="black"/>
                </a:solidFill>
              </a:rPr>
              <a:t>n</a:t>
            </a:r>
            <a:r>
              <a:rPr lang="en-US" altLang="zh-CN" sz="2000" dirty="0" smtClean="0">
                <a:solidFill>
                  <a:prstClr val="black"/>
                </a:solidFill>
              </a:rPr>
              <a:t>)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/>
              <a:t>e_gen</a:t>
            </a:r>
            <a:r>
              <a:rPr lang="en-US" altLang="zh-CN" baseline="-25000" dirty="0" err="1" smtClean="0"/>
              <a:t>B</a:t>
            </a:r>
            <a:r>
              <a:rPr lang="zh-CN" altLang="en-US" dirty="0"/>
              <a:t>的</a:t>
            </a:r>
            <a:r>
              <a:rPr lang="zh-CN" altLang="en-US" dirty="0" smtClean="0"/>
              <a:t>计算例子</a:t>
            </a:r>
            <a:endParaRPr lang="zh-CN" altLang="en-US" dirty="0" smtClean="0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1860" y="1570893"/>
            <a:ext cx="4812323" cy="46945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77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数据流方程组</a:t>
            </a:r>
            <a:endParaRPr lang="zh-CN" altLang="en-US" dirty="0" smtClean="0"/>
          </a:p>
        </p:txBody>
      </p:sp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6103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OUT[ENTRY]=</a:t>
            </a:r>
            <a:r>
              <a:rPr lang="el-GR" altLang="zh-CN" dirty="0" smtClean="0"/>
              <a:t> Φ</a:t>
            </a:r>
            <a:r>
              <a:rPr lang="zh-CN" altLang="en-US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在程序开始的时候，无可用表达式。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prstClr val="black"/>
                </a:solidFill>
              </a:rPr>
              <a:t>OUT[B] </a:t>
            </a:r>
            <a:r>
              <a:rPr lang="en-US" altLang="zh-CN" dirty="0">
                <a:solidFill>
                  <a:prstClr val="black"/>
                </a:solidFill>
              </a:rPr>
              <a:t>= </a:t>
            </a:r>
            <a:r>
              <a:rPr lang="en-US" altLang="zh-CN" i="1" dirty="0" err="1">
                <a:solidFill>
                  <a:prstClr val="black"/>
                </a:solidFill>
              </a:rPr>
              <a:t>e_gen</a:t>
            </a:r>
            <a:r>
              <a:rPr lang="en-US" altLang="zh-CN" baseline="-25000" dirty="0" err="1">
                <a:solidFill>
                  <a:prstClr val="black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∪</a:t>
            </a:r>
            <a:r>
              <a:rPr lang="en-US" altLang="zh-CN" dirty="0" smtClean="0">
                <a:solidFill>
                  <a:prstClr val="black"/>
                </a:solidFill>
              </a:rPr>
              <a:t>(IN[B] </a:t>
            </a:r>
            <a:r>
              <a:rPr lang="en-US" altLang="zh-CN" dirty="0">
                <a:solidFill>
                  <a:prstClr val="black"/>
                </a:solidFill>
              </a:rPr>
              <a:t>– </a:t>
            </a:r>
            <a:r>
              <a:rPr lang="en-US" altLang="zh-CN" i="1" dirty="0" err="1">
                <a:solidFill>
                  <a:prstClr val="black"/>
                </a:solidFill>
              </a:rPr>
              <a:t>e_kill</a:t>
            </a:r>
            <a:r>
              <a:rPr lang="en-US" altLang="zh-CN" baseline="-25000" dirty="0" err="1">
                <a:solidFill>
                  <a:prstClr val="black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一</a:t>
            </a:r>
            <a:r>
              <a:rPr lang="zh-CN" altLang="en-US" dirty="0" smtClean="0"/>
              <a:t>个表达式</a:t>
            </a:r>
            <a:r>
              <a:rPr lang="zh-CN" altLang="en-US" dirty="0" smtClean="0"/>
              <a:t>在基本块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出口点</a:t>
            </a:r>
            <a:r>
              <a:rPr lang="zh-CN" altLang="en-US" dirty="0" smtClean="0"/>
              <a:t>可用：要么该</a:t>
            </a:r>
            <a:r>
              <a:rPr lang="zh-CN" altLang="en-US" dirty="0" smtClean="0"/>
              <a:t>表达式</a:t>
            </a:r>
            <a:r>
              <a:rPr lang="zh-CN" altLang="en-US" dirty="0" smtClean="0"/>
              <a:t>是</a:t>
            </a:r>
            <a:r>
              <a:rPr lang="en-US" altLang="zh-CN" dirty="0"/>
              <a:t>B</a:t>
            </a:r>
            <a:r>
              <a:rPr lang="zh-CN" altLang="en-US" dirty="0" smtClean="0"/>
              <a:t>生成</a:t>
            </a:r>
            <a:r>
              <a:rPr lang="zh-CN" altLang="en-US" dirty="0" smtClean="0"/>
              <a:t>的；要么该</a:t>
            </a:r>
            <a:r>
              <a:rPr lang="zh-CN" altLang="en-US" dirty="0" smtClean="0"/>
              <a:t>表达式在入口点可用，且没有</a:t>
            </a:r>
            <a:r>
              <a:rPr lang="zh-CN" altLang="en-US" dirty="0" smtClean="0"/>
              <a:t>被杀死。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IN[B</a:t>
            </a:r>
            <a:r>
              <a:rPr lang="en-US" altLang="zh-CN" dirty="0" smtClean="0"/>
              <a:t>] = </a:t>
            </a:r>
            <a:r>
              <a:rPr lang="en-US" altLang="zh-CN" dirty="0" smtClean="0">
                <a:solidFill>
                  <a:srgbClr val="FF0000"/>
                </a:solidFill>
              </a:rPr>
              <a:t>∩</a:t>
            </a:r>
            <a:r>
              <a:rPr lang="en-US" altLang="zh-CN" baseline="-25000" dirty="0" smtClean="0"/>
              <a:t>P</a:t>
            </a:r>
            <a:r>
              <a:rPr lang="zh-CN" altLang="en-US" baseline="-25000" dirty="0" smtClean="0"/>
              <a:t>是</a:t>
            </a:r>
            <a:r>
              <a:rPr lang="en-US" altLang="zh-CN" baseline="-25000" dirty="0" smtClean="0"/>
              <a:t>B</a:t>
            </a:r>
            <a:r>
              <a:rPr lang="zh-CN" altLang="en-US" baseline="-25000" dirty="0" smtClean="0"/>
              <a:t>的一个前驱</a:t>
            </a:r>
            <a:r>
              <a:rPr lang="en-US" altLang="zh-CN" dirty="0" smtClean="0"/>
              <a:t>OUT[p]</a:t>
            </a:r>
            <a:endParaRPr lang="zh-CN" altLang="en-US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一个表达式在某个基本块的入口点可用，必须要求它在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前驱的出口</a:t>
            </a:r>
            <a:r>
              <a:rPr lang="zh-CN" altLang="en-US" dirty="0" smtClean="0"/>
              <a:t>点都可用。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与其他分析对比：正向传播，且交汇运算是交集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8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zh-CN" altLang="en-US" dirty="0" smtClean="0"/>
              <a:t>算法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r>
              <a:rPr lang="zh-CN" altLang="en-US" dirty="0" smtClean="0"/>
              <a:t>：流</a:t>
            </a:r>
            <a:r>
              <a:rPr lang="zh-CN" altLang="en-US" dirty="0" smtClean="0"/>
              <a:t>图，每个基本块</a:t>
            </a:r>
            <a:r>
              <a:rPr lang="zh-CN" altLang="en-US" dirty="0" smtClean="0"/>
              <a:t>的</a:t>
            </a:r>
            <a:r>
              <a:rPr lang="en-US" altLang="zh-CN" i="1" dirty="0" err="1">
                <a:solidFill>
                  <a:prstClr val="black"/>
                </a:solidFill>
              </a:rPr>
              <a:t>e_gen</a:t>
            </a:r>
            <a:r>
              <a:rPr lang="en-US" altLang="zh-CN" baseline="-25000" dirty="0" err="1">
                <a:solidFill>
                  <a:prstClr val="black"/>
                </a:solidFill>
              </a:rPr>
              <a:t>B</a:t>
            </a:r>
            <a:r>
              <a:rPr lang="zh-CN" altLang="en-US" dirty="0" smtClean="0"/>
              <a:t>和</a:t>
            </a:r>
            <a:r>
              <a:rPr lang="en-US" altLang="zh-CN" i="1" dirty="0" err="1" smtClean="0">
                <a:solidFill>
                  <a:prstClr val="black"/>
                </a:solidFill>
              </a:rPr>
              <a:t>e_kill</a:t>
            </a:r>
            <a:r>
              <a:rPr lang="en-US" altLang="zh-CN" baseline="-25000" dirty="0" err="1" smtClean="0">
                <a:solidFill>
                  <a:prstClr val="black"/>
                </a:solidFill>
              </a:rPr>
              <a:t>B</a:t>
            </a:r>
            <a:endParaRPr lang="en-US" altLang="zh-CN" dirty="0" smtClean="0"/>
          </a:p>
          <a:p>
            <a:r>
              <a:rPr lang="zh-CN" altLang="en-US" dirty="0" smtClean="0"/>
              <a:t>输出：各个基本块入口处和出口处的可用表达式集合</a:t>
            </a:r>
            <a:r>
              <a:rPr lang="en-US" altLang="zh-CN" dirty="0" smtClean="0"/>
              <a:t>IN[B]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OUT[B]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800" b="7352"/>
          <a:stretch/>
        </p:blipFill>
        <p:spPr bwMode="auto">
          <a:xfrm>
            <a:off x="890954" y="3470030"/>
            <a:ext cx="7714551" cy="30480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圆角矩形标注 1"/>
          <p:cNvSpPr/>
          <p:nvPr/>
        </p:nvSpPr>
        <p:spPr>
          <a:xfrm>
            <a:off x="6717323" y="2942493"/>
            <a:ext cx="1888182" cy="867508"/>
          </a:xfrm>
          <a:prstGeom prst="wedgeRoundRectCallout">
            <a:avLst>
              <a:gd name="adj1" fmla="val -2207"/>
              <a:gd name="adj2" fmla="val 8044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OUT[B]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初始化为表达式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全集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迭代算法（</a:t>
            </a:r>
            <a:r>
              <a:rPr lang="zh-CN" altLang="en-US" dirty="0"/>
              <a:t>直观</a:t>
            </a:r>
            <a:r>
              <a:rPr lang="zh-CN" altLang="en-US" dirty="0" smtClean="0"/>
              <a:t>上的）正确性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一开始，假设除了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外所有地方，所有表达式都是可用的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发现有一条路径使得某个表达式不可用时，就删除这个表达式</a:t>
            </a:r>
            <a:endParaRPr lang="en-US" altLang="zh-CN" dirty="0" smtClean="0"/>
          </a:p>
          <a:p>
            <a:r>
              <a:rPr lang="zh-CN" altLang="en-US" dirty="0" smtClean="0"/>
              <a:t>直观上模拟了程序的执行情况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800" b="7352"/>
          <a:stretch/>
        </p:blipFill>
        <p:spPr bwMode="auto">
          <a:xfrm>
            <a:off x="1844594" y="4243754"/>
            <a:ext cx="5869957" cy="231920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7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迭代算法的终止性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为什么会终止？</a:t>
            </a:r>
            <a:endParaRPr lang="en-US" altLang="zh-CN" dirty="0"/>
          </a:p>
          <a:p>
            <a:pPr lvl="1"/>
            <a:r>
              <a:rPr lang="zh-CN" altLang="en-US" dirty="0"/>
              <a:t>只有一次迭代之后</a:t>
            </a:r>
            <a:r>
              <a:rPr lang="zh-CN" altLang="en-US" dirty="0" smtClean="0"/>
              <a:t>某个</a:t>
            </a:r>
            <a:r>
              <a:rPr lang="en-US" altLang="zh-CN" dirty="0" smtClean="0"/>
              <a:t>OUT[B</a:t>
            </a:r>
            <a:r>
              <a:rPr lang="en-US" altLang="zh-CN" dirty="0"/>
              <a:t>]</a:t>
            </a:r>
            <a:r>
              <a:rPr lang="zh-CN" altLang="en-US" dirty="0"/>
              <a:t>变化了，算法才会进行下一次迭代</a:t>
            </a:r>
            <a:endParaRPr lang="en-US" altLang="zh-CN" dirty="0"/>
          </a:p>
          <a:p>
            <a:pPr lvl="1"/>
            <a:r>
              <a:rPr lang="zh-CN" altLang="en-US" dirty="0" smtClean="0"/>
              <a:t>各个</a:t>
            </a:r>
            <a:r>
              <a:rPr lang="en-US" altLang="zh-CN" dirty="0" smtClean="0"/>
              <a:t>OUT[B</a:t>
            </a:r>
            <a:r>
              <a:rPr lang="en-US" altLang="zh-CN" dirty="0"/>
              <a:t>]</a:t>
            </a:r>
            <a:r>
              <a:rPr lang="zh-CN" altLang="en-US" dirty="0"/>
              <a:t>在算法执行过程中不会</a:t>
            </a:r>
            <a:r>
              <a:rPr lang="zh-CN" altLang="en-US" dirty="0" smtClean="0"/>
              <a:t>变大</a:t>
            </a:r>
            <a:endParaRPr lang="zh-CN" altLang="en-US" dirty="0"/>
          </a:p>
          <a:p>
            <a:pPr lvl="1"/>
            <a:r>
              <a:rPr lang="zh-CN" altLang="en-US" dirty="0" smtClean="0"/>
              <a:t>且</a:t>
            </a:r>
            <a:r>
              <a:rPr lang="en-US" altLang="zh-CN" dirty="0" smtClean="0"/>
              <a:t>OUT[B</a:t>
            </a:r>
            <a:r>
              <a:rPr lang="en-US" altLang="zh-CN" dirty="0"/>
              <a:t>]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下界</a:t>
            </a:r>
            <a:r>
              <a:rPr lang="el-GR" altLang="zh-CN" dirty="0"/>
              <a:t>Φ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800" b="7352"/>
          <a:stretch/>
        </p:blipFill>
        <p:spPr bwMode="auto">
          <a:xfrm>
            <a:off x="1844594" y="4243754"/>
            <a:ext cx="5869957" cy="231920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数据流分析小结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514"/>
          <a:stretch/>
        </p:blipFill>
        <p:spPr bwMode="auto">
          <a:xfrm>
            <a:off x="225805" y="1690688"/>
            <a:ext cx="8754071" cy="41689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56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168" r="3973" b="7058"/>
          <a:stretch/>
        </p:blipFill>
        <p:spPr bwMode="auto">
          <a:xfrm>
            <a:off x="3974124" y="258614"/>
            <a:ext cx="5134708" cy="6509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65127"/>
            <a:ext cx="836295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全局公共子表达式</a:t>
            </a:r>
            <a:r>
              <a:rPr lang="zh-CN" altLang="en-US" sz="4000" dirty="0"/>
              <a:t>消除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377354" y="3270738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377354" y="2039815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69170" y="5040923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04339" y="5216770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404339" y="5380892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04339" y="5568462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27432" y="5756031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86402" y="6084277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22986" y="6271846"/>
            <a:ext cx="38686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87817" y="5920154"/>
            <a:ext cx="38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3" y="5168234"/>
            <a:ext cx="762000" cy="1390650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22326" t="79091" r="50292" b="3781"/>
          <a:stretch/>
        </p:blipFill>
        <p:spPr bwMode="auto">
          <a:xfrm>
            <a:off x="908194" y="4731740"/>
            <a:ext cx="2216352" cy="135253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7" name="右箭头 16"/>
          <p:cNvSpPr/>
          <p:nvPr/>
        </p:nvSpPr>
        <p:spPr>
          <a:xfrm rot="10800000">
            <a:off x="3124545" y="5168233"/>
            <a:ext cx="1669849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数据流分析的理论基础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有关数据流算法的基本问题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数据流分析中用到的迭代算法在什么情况下是正确的？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通过迭代算法得到的解准确吗？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迭代算法能收敛吗？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数据流方程组的解有什么含义？</a:t>
            </a:r>
            <a:endParaRPr lang="en-US" altLang="zh-CN" dirty="0" smtClean="0"/>
          </a:p>
          <a:p>
            <a:r>
              <a:rPr lang="zh-CN" altLang="en-US" dirty="0" smtClean="0"/>
              <a:t>通过定义一个数据流分析框架，利用数学中半格、偏序等概念和性质，给出数据流分析算法的</a:t>
            </a:r>
            <a:r>
              <a:rPr lang="zh-CN" altLang="en-US" dirty="0" smtClean="0"/>
              <a:t>理论依据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 smtClean="0"/>
              <a:t>总结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几种全局优化技术</a:t>
            </a:r>
            <a:endParaRPr lang="en-US" altLang="zh-CN" dirty="0" smtClean="0"/>
          </a:p>
          <a:p>
            <a:r>
              <a:rPr lang="zh-CN" altLang="en-US" dirty="0" smtClean="0"/>
              <a:t>数据流分析</a:t>
            </a:r>
            <a:endParaRPr lang="en-US" altLang="zh-CN" dirty="0" smtClean="0"/>
          </a:p>
          <a:p>
            <a:pPr lvl="1"/>
            <a:r>
              <a:rPr lang="zh-CN" altLang="en-US" dirty="0"/>
              <a:t>到达定值分析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活跃变量分析</a:t>
            </a:r>
            <a:endParaRPr lang="en-US" altLang="zh-CN" dirty="0"/>
          </a:p>
          <a:p>
            <a:pPr lvl="1"/>
            <a:r>
              <a:rPr lang="zh-CN" altLang="en-US" dirty="0"/>
              <a:t>可用表达式分析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4117</Words>
  <Application>Microsoft Office PowerPoint</Application>
  <PresentationFormat>全屏显示(4:3)</PresentationFormat>
  <Paragraphs>449</Paragraphs>
  <Slides>91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9" baseType="lpstr">
      <vt:lpstr>宋体</vt:lpstr>
      <vt:lpstr>Arial</vt:lpstr>
      <vt:lpstr>Calibri</vt:lpstr>
      <vt:lpstr>Calibri Light</vt:lpstr>
      <vt:lpstr>Courier New</vt:lpstr>
      <vt:lpstr>Symbol</vt:lpstr>
      <vt:lpstr>Wingdings 2</vt:lpstr>
      <vt:lpstr>Office 主题</vt:lpstr>
      <vt:lpstr>机器无关的优化</vt:lpstr>
      <vt:lpstr>引言</vt:lpstr>
      <vt:lpstr>优化的来源</vt:lpstr>
      <vt:lpstr>本章的例子</vt:lpstr>
      <vt:lpstr>本章的例子</vt:lpstr>
      <vt:lpstr>优化的例子</vt:lpstr>
      <vt:lpstr>公共子表达式消除</vt:lpstr>
      <vt:lpstr>全局公共子表达式消除</vt:lpstr>
      <vt:lpstr>全局公共子表达式消除</vt:lpstr>
      <vt:lpstr>全局公共子表达式消除</vt:lpstr>
      <vt:lpstr>全局公共子表达式消除</vt:lpstr>
      <vt:lpstr>PowerPoint 演示文稿</vt:lpstr>
      <vt:lpstr>复制传播</vt:lpstr>
      <vt:lpstr>复制传播的例子</vt:lpstr>
      <vt:lpstr>死代码消除</vt:lpstr>
      <vt:lpstr>代码移动</vt:lpstr>
      <vt:lpstr>归纳变量和强度消减</vt:lpstr>
      <vt:lpstr>强度消减(1)</vt:lpstr>
      <vt:lpstr>强度消减(2)</vt:lpstr>
      <vt:lpstr>删除同步调变化的归纳变量</vt:lpstr>
      <vt:lpstr>数据流分析</vt:lpstr>
      <vt:lpstr>数据流分析相关概念</vt:lpstr>
      <vt:lpstr>数据流分析相关概念</vt:lpstr>
      <vt:lpstr>数据流抽象的例子</vt:lpstr>
      <vt:lpstr>数据流分析的模式</vt:lpstr>
      <vt:lpstr>约束求解</vt:lpstr>
      <vt:lpstr>例子</vt:lpstr>
      <vt:lpstr>基本块上的数据流模式（1）</vt:lpstr>
      <vt:lpstr>基本块上的数据流模式（2）</vt:lpstr>
      <vt:lpstr>基本块上的数据流模式（3）</vt:lpstr>
      <vt:lpstr>几种常见的数据流分析</vt:lpstr>
      <vt:lpstr>到达定值分析相关概念</vt:lpstr>
      <vt:lpstr>到达定值分析相关概念（续）</vt:lpstr>
      <vt:lpstr>到达定值分析的应用</vt:lpstr>
      <vt:lpstr>到达定值分析的其他应用举例</vt:lpstr>
      <vt:lpstr>数据流分析中的保守主义</vt:lpstr>
      <vt:lpstr>到达定值的例子</vt:lpstr>
      <vt:lpstr>到达定值的例子</vt:lpstr>
      <vt:lpstr>语句的传递方程</vt:lpstr>
      <vt:lpstr>基本块的传递方程</vt:lpstr>
      <vt:lpstr>例子</vt:lpstr>
      <vt:lpstr>控制流方程</vt:lpstr>
      <vt:lpstr>到达定值分析的数据流方程组</vt:lpstr>
      <vt:lpstr>到达定值分析</vt:lpstr>
      <vt:lpstr>到达定值的迭代算法</vt:lpstr>
      <vt:lpstr>迭代算法（直观上的）正确性</vt:lpstr>
      <vt:lpstr>迭代算法的终止性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求解过程示例</vt:lpstr>
      <vt:lpstr>几种常见的数据流分析</vt:lpstr>
      <vt:lpstr>活跃变量分析</vt:lpstr>
      <vt:lpstr>语句的传递方程</vt:lpstr>
      <vt:lpstr>基本块的传递方程</vt:lpstr>
      <vt:lpstr>基本块的传递方程</vt:lpstr>
      <vt:lpstr>基本块的传递方程</vt:lpstr>
      <vt:lpstr>活跃变量分析的数据流方程组</vt:lpstr>
      <vt:lpstr>活跃变量分析的迭代算法</vt:lpstr>
      <vt:lpstr>迭代算法的终止性</vt:lpstr>
      <vt:lpstr>活跃变量分析的保守主义（1）</vt:lpstr>
      <vt:lpstr>活跃变量分析的保守主义（2）</vt:lpstr>
      <vt:lpstr>几种常见的数据流分析</vt:lpstr>
      <vt:lpstr>可用表达式分析</vt:lpstr>
      <vt:lpstr>可用表达式示例</vt:lpstr>
      <vt:lpstr>可用表达式分析</vt:lpstr>
      <vt:lpstr>语句/基本块的传递方程</vt:lpstr>
      <vt:lpstr>e_genB的计算</vt:lpstr>
      <vt:lpstr>e_genB的计算例子</vt:lpstr>
      <vt:lpstr>数据流方程组</vt:lpstr>
      <vt:lpstr>迭代算法</vt:lpstr>
      <vt:lpstr>迭代算法（直观上的）正确性</vt:lpstr>
      <vt:lpstr>迭代算法的终止性</vt:lpstr>
      <vt:lpstr>数据流分析小结</vt:lpstr>
      <vt:lpstr>数据流分析的理论基础</vt:lpstr>
      <vt:lpstr>本章总结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机器无关的优化</dc:title>
  <dc:creator>Hongjin</dc:creator>
  <cp:lastModifiedBy>Hongjin</cp:lastModifiedBy>
  <cp:revision>1129</cp:revision>
  <dcterms:created xsi:type="dcterms:W3CDTF">2018-11-24T08:58:08Z</dcterms:created>
  <dcterms:modified xsi:type="dcterms:W3CDTF">2018-12-06T02:46:25Z</dcterms:modified>
</cp:coreProperties>
</file>