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6" r:id="rId3"/>
    <p:sldId id="257" r:id="rId4"/>
    <p:sldId id="258" r:id="rId5"/>
    <p:sldId id="267" r:id="rId6"/>
    <p:sldId id="268" r:id="rId7"/>
    <p:sldId id="269" r:id="rId8"/>
    <p:sldId id="270" r:id="rId9"/>
    <p:sldId id="271" r:id="rId10"/>
    <p:sldId id="272" r:id="rId11"/>
    <p:sldId id="273" r:id="rId12"/>
    <p:sldId id="274" r:id="rId13"/>
    <p:sldId id="275" r:id="rId14"/>
    <p:sldId id="276" r:id="rId15"/>
    <p:sldId id="277" r:id="rId16"/>
    <p:sldId id="278" r:id="rId17"/>
    <p:sldId id="280" r:id="rId18"/>
    <p:sldId id="279" r:id="rId19"/>
    <p:sldId id="281" r:id="rId20"/>
    <p:sldId id="259" r:id="rId21"/>
    <p:sldId id="284" r:id="rId22"/>
    <p:sldId id="285" r:id="rId23"/>
    <p:sldId id="260" r:id="rId24"/>
    <p:sldId id="261" r:id="rId25"/>
    <p:sldId id="262" r:id="rId26"/>
    <p:sldId id="263" r:id="rId27"/>
    <p:sldId id="282" r:id="rId28"/>
    <p:sldId id="287" r:id="rId29"/>
    <p:sldId id="288" r:id="rId30"/>
    <p:sldId id="286"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35"/>
    <p:restoredTop sz="94633"/>
  </p:normalViewPr>
  <p:slideViewPr>
    <p:cSldViewPr snapToGrid="0" snapToObjects="1">
      <p:cViewPr varScale="1">
        <p:scale>
          <a:sx n="97" d="100"/>
          <a:sy n="97"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1052736"/>
            <a:ext cx="9144000" cy="1470025"/>
          </a:xfrm>
        </p:spPr>
        <p:txBody>
          <a:bodyPr/>
          <a:lstStyle>
            <a:lvl1pPr>
              <a:defRPr b="1" i="0">
                <a:latin typeface="+mj-lt"/>
                <a:ea typeface="+mj-ea"/>
                <a:cs typeface="Helvetica" charset="0"/>
              </a:defRPr>
            </a:lvl1pPr>
          </a:lstStyle>
          <a:p>
            <a:r>
              <a:rPr lang="zh-CN" altLang="en-US" dirty="0"/>
              <a:t>单击此处编辑母版标题样式</a:t>
            </a:r>
          </a:p>
        </p:txBody>
      </p:sp>
      <p:sp>
        <p:nvSpPr>
          <p:cNvPr id="3" name="副标题 2"/>
          <p:cNvSpPr>
            <a:spLocks noGrp="1"/>
          </p:cNvSpPr>
          <p:nvPr>
            <p:ph type="subTitle" idx="1"/>
          </p:nvPr>
        </p:nvSpPr>
        <p:spPr>
          <a:xfrm>
            <a:off x="1371600" y="2708920"/>
            <a:ext cx="6400800" cy="2929880"/>
          </a:xfrm>
        </p:spPr>
        <p:txBody>
          <a:bodyPr/>
          <a:lstStyle>
            <a:lvl1pPr marL="0" indent="0" algn="ctr">
              <a:buNone/>
              <a:defRPr b="0" i="0">
                <a:solidFill>
                  <a:schemeClr val="tx1"/>
                </a:solidFill>
                <a:latin typeface="+mn-ea"/>
                <a:ea typeface="+mn-ea"/>
                <a:cs typeface="Helvetic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4B5B4EBD-E418-482E-90F8-EA5F57C849CF}" type="datetime1">
              <a:rPr lang="zh-CN" altLang="en-US" smtClean="0">
                <a:solidFill>
                  <a:prstClr val="black">
                    <a:tint val="75000"/>
                  </a:prstClr>
                </a:solidFill>
              </a:rPr>
              <a:pPr/>
              <a:t>2018/9/26</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21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39E9757-2567-416D-B5EE-28EA98E1BC2A}"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99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623D94-3BAD-4C69-A0C6-8613BA005A0E}"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92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ea typeface="+mj-ea"/>
                <a:cs typeface="Helvetica"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aseline="0">
                <a:latin typeface="Calibri" charset="0"/>
                <a:ea typeface="+mn-ea"/>
                <a:cs typeface="Helvetica" charset="0"/>
              </a:defRPr>
            </a:lvl1pPr>
            <a:lvl2pPr>
              <a:defRPr baseline="0">
                <a:latin typeface="Calibri" charset="0"/>
                <a:ea typeface="+mn-ea"/>
                <a:cs typeface="Helvetica" charset="0"/>
              </a:defRPr>
            </a:lvl2pPr>
            <a:lvl3pPr>
              <a:defRPr baseline="0">
                <a:latin typeface="Calibri" charset="0"/>
                <a:ea typeface="+mn-ea"/>
                <a:cs typeface="Helvetica" charset="0"/>
              </a:defRPr>
            </a:lvl3pPr>
            <a:lvl4pPr>
              <a:defRPr baseline="0">
                <a:latin typeface="Calibri" charset="0"/>
                <a:ea typeface="+mn-ea"/>
                <a:cs typeface="Helvetica" charset="0"/>
              </a:defRPr>
            </a:lvl4pPr>
            <a:lvl5pPr>
              <a:defRPr baseline="0">
                <a:latin typeface="Calibri" charset="0"/>
                <a:ea typeface="+mn-ea"/>
                <a:cs typeface="Helvetica"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6B3C1F88-4297-4FBB-A407-1D896C7232E8}"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313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a:latin typeface="Helvetica" charset="0"/>
                <a:ea typeface="Helvetica" charset="0"/>
                <a:cs typeface="Helvetica" charset="0"/>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E489B765-A0E3-4C6C-A731-B1E50F21CC68}"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533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566FBE9-D5FD-495F-9738-0DAAC8A93436}"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286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0143D0D-6117-49C0-A512-BD1CDDAF6F85}"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731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Helvetica" charset="0"/>
                <a:ea typeface="Helvetica" charset="0"/>
                <a:cs typeface="Helvetica" charset="0"/>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atin typeface="DengXian" charset="-122"/>
                <a:ea typeface="DengXian" charset="-122"/>
                <a:cs typeface="DengXian" charset="-122"/>
              </a:defRPr>
            </a:lvl1pPr>
          </a:lstStyle>
          <a:p>
            <a:fld id="{4D272D84-1BE5-47A7-B31C-4059CFC027F1}"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281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4890AE-D20D-4F4F-8FC1-25A97E138ACF}"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854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5804AF7-01CE-42F7-80FE-170C52B6F368}"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856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49E4FB-464C-41D8-B4E2-7960D986AECE}" type="datetime1">
              <a:rPr lang="zh-CN" altLang="en-US" smtClean="0">
                <a:solidFill>
                  <a:prstClr val="black">
                    <a:tint val="75000"/>
                  </a:prstClr>
                </a:solidFill>
              </a:rPr>
              <a:pPr/>
              <a:t>2018/9/26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3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0"/>
            <a:ext cx="9144000" cy="836712"/>
          </a:xfrm>
          <a:prstGeom prst="rect">
            <a:avLst/>
          </a:prstGeom>
          <a:solidFill>
            <a:schemeClr val="accent4">
              <a:lumMod val="60000"/>
              <a:lumOff val="40000"/>
            </a:schemeClr>
          </a:solidFill>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107504" y="980728"/>
            <a:ext cx="8928992" cy="547260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6520259"/>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charset="0"/>
                <a:ea typeface="Helvetica" charset="0"/>
                <a:cs typeface="Helvetica" charset="0"/>
              </a:defRPr>
            </a:lvl1pPr>
          </a:lstStyle>
          <a:p>
            <a:fld id="{9E3B0408-2C4B-4D71-B497-AE5B2D8BE725}" type="datetime1">
              <a:rPr lang="zh-CN" altLang="en-US" smtClean="0">
                <a:solidFill>
                  <a:prstClr val="black">
                    <a:tint val="75000"/>
                  </a:prstClr>
                </a:solidFill>
              </a:rPr>
              <a:pPr/>
              <a:t>2018/9/26</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3124200" y="6520259"/>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charset="0"/>
                <a:ea typeface="Helvetica" charset="0"/>
                <a:cs typeface="Helvetica" charset="0"/>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902896" y="6520259"/>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charset="0"/>
                <a:ea typeface="Helvetica" charset="0"/>
                <a:cs typeface="Helvetica" charset="0"/>
              </a:defRPr>
            </a:lvl1pPr>
          </a:lstStyle>
          <a:p>
            <a:fld id="{0C913308-F349-4B6D-A68A-DD1791B4A57B}"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6007001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b="1" i="0" kern="1200" baseline="0">
          <a:solidFill>
            <a:schemeClr val="tx1"/>
          </a:solidFill>
          <a:latin typeface="Calibri" charset="0"/>
          <a:ea typeface="+mj-ea"/>
          <a:cs typeface="Helvetica" charset="0"/>
        </a:defRPr>
      </a:lvl1pPr>
    </p:titleStyle>
    <p:bodyStyle>
      <a:lvl1pPr marL="342900" indent="-342900" algn="l" defTabSz="914400" rtl="0" eaLnBrk="1" latinLnBrk="0" hangingPunct="1">
        <a:spcBef>
          <a:spcPct val="20000"/>
        </a:spcBef>
        <a:buFont typeface="Arial" pitchFamily="34" charset="0"/>
        <a:buChar char="•"/>
        <a:defRPr sz="3200" b="0" i="0" kern="1200" baseline="0">
          <a:solidFill>
            <a:schemeClr val="tx1"/>
          </a:solidFill>
          <a:latin typeface="Calibri" charset="0"/>
          <a:ea typeface="+mn-ea"/>
          <a:cs typeface="Helvetica" charset="0"/>
        </a:defRPr>
      </a:lvl1pPr>
      <a:lvl2pPr marL="742950" indent="-285750" algn="l" defTabSz="914400" rtl="0" eaLnBrk="1" latinLnBrk="0" hangingPunct="1">
        <a:spcBef>
          <a:spcPct val="20000"/>
        </a:spcBef>
        <a:buFont typeface="Arial" pitchFamily="34" charset="0"/>
        <a:buChar char="–"/>
        <a:defRPr sz="2800" b="0" i="0" kern="1200" baseline="0">
          <a:solidFill>
            <a:schemeClr val="tx1"/>
          </a:solidFill>
          <a:latin typeface="Calibri" charset="0"/>
          <a:ea typeface="+mn-ea"/>
          <a:cs typeface="Helvetica" charset="0"/>
        </a:defRPr>
      </a:lvl2pPr>
      <a:lvl3pPr marL="1143000" indent="-228600" algn="l" defTabSz="914400" rtl="0" eaLnBrk="1" latinLnBrk="0" hangingPunct="1">
        <a:spcBef>
          <a:spcPct val="20000"/>
        </a:spcBef>
        <a:buFont typeface="Arial" pitchFamily="34" charset="0"/>
        <a:buChar char="•"/>
        <a:defRPr sz="2400" b="0" i="0" kern="1200" baseline="0">
          <a:solidFill>
            <a:schemeClr val="tx1"/>
          </a:solidFill>
          <a:latin typeface="Calibri" charset="0"/>
          <a:ea typeface="+mn-ea"/>
          <a:cs typeface="Helvetica" charset="0"/>
        </a:defRPr>
      </a:lvl3pPr>
      <a:lvl4pPr marL="1600200" indent="-228600" algn="l" defTabSz="914400" rtl="0" eaLnBrk="1" latinLnBrk="0" hangingPunct="1">
        <a:spcBef>
          <a:spcPct val="20000"/>
        </a:spcBef>
        <a:buFont typeface="Arial" pitchFamily="34" charset="0"/>
        <a:buChar char="–"/>
        <a:defRPr sz="2000" b="0" i="0" kern="1200" baseline="0">
          <a:solidFill>
            <a:schemeClr val="tx1"/>
          </a:solidFill>
          <a:latin typeface="Calibri" charset="0"/>
          <a:ea typeface="+mn-ea"/>
          <a:cs typeface="Helvetica" charset="0"/>
        </a:defRPr>
      </a:lvl4pPr>
      <a:lvl5pPr marL="2057400" indent="-228600" algn="l" defTabSz="914400" rtl="0" eaLnBrk="1" latinLnBrk="0" hangingPunct="1">
        <a:spcBef>
          <a:spcPct val="20000"/>
        </a:spcBef>
        <a:buFont typeface="Arial" pitchFamily="34" charset="0"/>
        <a:buChar char="»"/>
        <a:defRPr sz="2000" b="0" i="0" kern="1200" baseline="0">
          <a:solidFill>
            <a:schemeClr val="tx1"/>
          </a:solidFill>
          <a:latin typeface="Calibri" charset="0"/>
          <a:ea typeface="+mn-ea"/>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cslabcms.nju.edu.c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programmerts.blogspot.com/2014/05/flex-bison-step-by-step-compile-o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498386"/>
            <a:ext cx="9144000" cy="1470025"/>
          </a:xfrm>
        </p:spPr>
        <p:txBody>
          <a:bodyPr>
            <a:normAutofit/>
          </a:bodyPr>
          <a:lstStyle/>
          <a:p>
            <a:r>
              <a:rPr kumimoji="1" lang="zh-CN" altLang="en-US" sz="4000" b="1" dirty="0">
                <a:latin typeface="DengXian" charset="-122"/>
                <a:ea typeface="DengXian" charset="-122"/>
                <a:cs typeface="DengXian" charset="-122"/>
              </a:rPr>
              <a:t>实验一  词法分析和语法分析</a:t>
            </a:r>
          </a:p>
        </p:txBody>
      </p:sp>
      <p:sp>
        <p:nvSpPr>
          <p:cNvPr id="3" name="副标题 2"/>
          <p:cNvSpPr>
            <a:spLocks noGrp="1"/>
          </p:cNvSpPr>
          <p:nvPr>
            <p:ph type="subTitle" idx="1"/>
          </p:nvPr>
        </p:nvSpPr>
        <p:spPr>
          <a:xfrm>
            <a:off x="1384852" y="4392710"/>
            <a:ext cx="6400800" cy="1729794"/>
          </a:xfrm>
        </p:spPr>
        <p:txBody>
          <a:bodyPr>
            <a:normAutofit fontScale="92500" lnSpcReduction="20000"/>
          </a:bodyPr>
          <a:lstStyle/>
          <a:p>
            <a:r>
              <a:rPr kumimoji="1" lang="zh-CN" altLang="en-US" sz="2800" dirty="0">
                <a:cs typeface="DengXian" charset="-122"/>
              </a:rPr>
              <a:t>老师：戴新宇，梁红瑾 </a:t>
            </a:r>
            <a:endParaRPr kumimoji="1" lang="en-US" altLang="zh-CN" sz="2800" dirty="0">
              <a:cs typeface="DengXian" charset="-122"/>
            </a:endParaRPr>
          </a:p>
          <a:p>
            <a:r>
              <a:rPr kumimoji="1" lang="zh-CN" altLang="en-US" sz="2800" dirty="0">
                <a:cs typeface="DengXian" charset="-122"/>
              </a:rPr>
              <a:t>助教：邱丰羽，欧阳亚文</a:t>
            </a:r>
            <a:endParaRPr kumimoji="1" lang="en-US" altLang="zh-CN" sz="2800" dirty="0">
              <a:cs typeface="DengXian" charset="-122"/>
            </a:endParaRPr>
          </a:p>
          <a:p>
            <a:r>
              <a:rPr kumimoji="1" lang="en-US" altLang="zh-CN" sz="2800" dirty="0">
                <a:latin typeface="+mj-lt"/>
                <a:ea typeface="DengXian" charset="-122"/>
                <a:cs typeface="DengXian" charset="-122"/>
              </a:rPr>
              <a:t>{</a:t>
            </a:r>
            <a:r>
              <a:rPr kumimoji="1" lang="en-US" altLang="zh-CN" sz="2800" dirty="0" err="1">
                <a:latin typeface="+mj-lt"/>
                <a:ea typeface="DengXian" charset="-122"/>
                <a:cs typeface="DengXian" charset="-122"/>
              </a:rPr>
              <a:t>qiufy</a:t>
            </a:r>
            <a:r>
              <a:rPr kumimoji="1" lang="en-US" altLang="zh-CN" sz="2800" dirty="0">
                <a:latin typeface="+mj-lt"/>
                <a:ea typeface="DengXian" charset="-122"/>
                <a:cs typeface="DengXian" charset="-122"/>
              </a:rPr>
              <a:t>,</a:t>
            </a:r>
            <a:r>
              <a:rPr kumimoji="1" lang="zh-CN" altLang="en-US" sz="2800" dirty="0">
                <a:latin typeface="+mj-lt"/>
                <a:ea typeface="DengXian" charset="-122"/>
                <a:cs typeface="DengXian" charset="-122"/>
              </a:rPr>
              <a:t> </a:t>
            </a:r>
            <a:r>
              <a:rPr kumimoji="1" lang="en-US" altLang="zh-CN" sz="2800" dirty="0" err="1">
                <a:latin typeface="+mj-lt"/>
                <a:ea typeface="DengXian" charset="-122"/>
                <a:cs typeface="DengXian" charset="-122"/>
              </a:rPr>
              <a:t>ouyangyw</a:t>
            </a:r>
            <a:r>
              <a:rPr kumimoji="1" lang="en-US" altLang="zh-CN" sz="2800" dirty="0">
                <a:latin typeface="+mj-lt"/>
                <a:ea typeface="DengXian" charset="-122"/>
                <a:cs typeface="DengXian" charset="-122"/>
              </a:rPr>
              <a:t>}@</a:t>
            </a:r>
            <a:r>
              <a:rPr kumimoji="1" lang="en-US" altLang="zh-CN" sz="2800" dirty="0" err="1">
                <a:latin typeface="+mj-lt"/>
                <a:ea typeface="DengXian" charset="-122"/>
                <a:cs typeface="DengXian" charset="-122"/>
              </a:rPr>
              <a:t>nlp.nju.edu.cn</a:t>
            </a:r>
            <a:endParaRPr kumimoji="1" lang="en-US" altLang="zh-CN" sz="2800" dirty="0">
              <a:latin typeface="+mj-lt"/>
              <a:ea typeface="DengXian" charset="-122"/>
              <a:cs typeface="DengXian" charset="-122"/>
            </a:endParaRPr>
          </a:p>
          <a:p>
            <a:r>
              <a:rPr kumimoji="1" lang="zh-CN" altLang="en-US" sz="2800" dirty="0">
                <a:latin typeface="+mn-lt"/>
                <a:cs typeface="DengXian" charset="-122"/>
              </a:rPr>
              <a:t>或者在课程 </a:t>
            </a:r>
            <a:r>
              <a:rPr kumimoji="1" lang="en-US" altLang="zh-CN" sz="2800" dirty="0">
                <a:latin typeface="+mn-lt"/>
                <a:cs typeface="DengXian" charset="-122"/>
              </a:rPr>
              <a:t>QQ</a:t>
            </a:r>
            <a:r>
              <a:rPr kumimoji="1" lang="zh-CN" altLang="en-US" sz="2800" dirty="0">
                <a:latin typeface="+mn-lt"/>
                <a:cs typeface="DengXian" charset="-122"/>
              </a:rPr>
              <a:t> 群中联系</a:t>
            </a:r>
            <a:endParaRPr kumimoji="1" lang="en-US" altLang="zh-CN" sz="2800" dirty="0">
              <a:latin typeface="+mn-lt"/>
              <a:cs typeface="DengXian" charset="-122"/>
            </a:endParaRPr>
          </a:p>
        </p:txBody>
      </p:sp>
      <p:grpSp>
        <p:nvGrpSpPr>
          <p:cNvPr id="8" name="组 7"/>
          <p:cNvGrpSpPr/>
          <p:nvPr/>
        </p:nvGrpSpPr>
        <p:grpSpPr>
          <a:xfrm>
            <a:off x="915057" y="288567"/>
            <a:ext cx="1785520" cy="1785520"/>
            <a:chOff x="702365" y="155503"/>
            <a:chExt cx="1987826" cy="1987826"/>
          </a:xfrm>
        </p:grpSpPr>
        <p:sp>
          <p:nvSpPr>
            <p:cNvPr id="6" name="椭圆 5"/>
            <p:cNvSpPr/>
            <p:nvPr/>
          </p:nvSpPr>
          <p:spPr>
            <a:xfrm>
              <a:off x="702365" y="155503"/>
              <a:ext cx="1987826" cy="19878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51" y="302224"/>
              <a:ext cx="1606933" cy="1694384"/>
            </a:xfrm>
            <a:prstGeom prst="rect">
              <a:avLst/>
            </a:prstGeom>
          </p:spPr>
        </p:pic>
      </p:gr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65583"/>
          <a:stretch/>
        </p:blipFill>
        <p:spPr>
          <a:xfrm>
            <a:off x="5511750" y="530053"/>
            <a:ext cx="1277670" cy="1302547"/>
          </a:xfrm>
          <a:prstGeom prst="rect">
            <a:avLst/>
          </a:prstGeom>
        </p:spPr>
      </p:pic>
      <p:sp>
        <p:nvSpPr>
          <p:cNvPr id="4" name="文本框 3"/>
          <p:cNvSpPr txBox="1"/>
          <p:nvPr/>
        </p:nvSpPr>
        <p:spPr>
          <a:xfrm>
            <a:off x="6629400" y="661183"/>
            <a:ext cx="2080260" cy="1040285"/>
          </a:xfrm>
          <a:prstGeom prst="rect">
            <a:avLst/>
          </a:prstGeom>
          <a:noFill/>
        </p:spPr>
        <p:txBody>
          <a:bodyPr wrap="square" rtlCol="0">
            <a:spAutoFit/>
          </a:bodyPr>
          <a:lstStyle/>
          <a:p>
            <a:pPr algn="r">
              <a:lnSpc>
                <a:spcPct val="110000"/>
              </a:lnSpc>
            </a:pPr>
            <a:r>
              <a:rPr kumimoji="1" lang="zh-CN" altLang="en-US" sz="2800" dirty="0">
                <a:solidFill>
                  <a:schemeClr val="bg1">
                    <a:lumMod val="50000"/>
                  </a:schemeClr>
                </a:solidFill>
                <a:latin typeface="FZSuXinShiLiuKaiS-R-GB" charset="-122"/>
                <a:ea typeface="FZSuXinShiLiuKaiS-R-GB" charset="-122"/>
                <a:cs typeface="FZSuXinShiLiuKaiS-R-GB" charset="-122"/>
              </a:rPr>
              <a:t>计算机科学</a:t>
            </a:r>
            <a:endParaRPr kumimoji="1" lang="en-US" altLang="zh-CN" sz="2800" dirty="0">
              <a:solidFill>
                <a:schemeClr val="bg1">
                  <a:lumMod val="50000"/>
                </a:schemeClr>
              </a:solidFill>
              <a:latin typeface="FZSuXinShiLiuKaiS-R-GB" charset="-122"/>
              <a:ea typeface="FZSuXinShiLiuKaiS-R-GB" charset="-122"/>
              <a:cs typeface="FZSuXinShiLiuKaiS-R-GB" charset="-122"/>
            </a:endParaRPr>
          </a:p>
          <a:p>
            <a:pPr algn="r">
              <a:lnSpc>
                <a:spcPct val="110000"/>
              </a:lnSpc>
            </a:pPr>
            <a:r>
              <a:rPr kumimoji="1" lang="zh-CN" altLang="en-US" sz="2800" dirty="0">
                <a:solidFill>
                  <a:schemeClr val="bg1">
                    <a:lumMod val="50000"/>
                  </a:schemeClr>
                </a:solidFill>
                <a:latin typeface="FZSuXinShiLiuKaiS-R-GB" charset="-122"/>
                <a:ea typeface="FZSuXinShiLiuKaiS-R-GB" charset="-122"/>
                <a:cs typeface="FZSuXinShiLiuKaiS-R-GB" charset="-122"/>
              </a:rPr>
              <a:t>  与技术系</a:t>
            </a:r>
          </a:p>
        </p:txBody>
      </p:sp>
    </p:spTree>
    <p:extLst>
      <p:ext uri="{BB962C8B-B14F-4D97-AF65-F5344CB8AC3E}">
        <p14:creationId xmlns:p14="http://schemas.microsoft.com/office/powerpoint/2010/main" val="1462946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3</a:t>
            </a:r>
            <a:endParaRPr lang="zh-CN" altLang="en-US" dirty="0"/>
          </a:p>
        </p:txBody>
      </p:sp>
      <p:sp>
        <p:nvSpPr>
          <p:cNvPr id="3" name="内容占位符 2"/>
          <p:cNvSpPr>
            <a:spLocks noGrp="1"/>
          </p:cNvSpPr>
          <p:nvPr>
            <p:ph idx="1"/>
          </p:nvPr>
        </p:nvSpPr>
        <p:spPr/>
        <p:txBody>
          <a:bodyPr/>
          <a:lstStyle/>
          <a:p>
            <a:r>
              <a:rPr lang="en-US" altLang="zh-CN" dirty="0">
                <a:solidFill>
                  <a:srgbClr val="7030A0"/>
                </a:solidFill>
              </a:rPr>
              <a:t>Flex</a:t>
            </a:r>
            <a:r>
              <a:rPr lang="en-US" altLang="zh-CN" dirty="0"/>
              <a:t> &amp; </a:t>
            </a:r>
            <a:r>
              <a:rPr lang="en-US" altLang="zh-CN" dirty="0">
                <a:solidFill>
                  <a:srgbClr val="FF5050"/>
                </a:solidFill>
              </a:rPr>
              <a:t>Bison</a:t>
            </a:r>
            <a:endParaRPr lang="en-US" altLang="zh-CN" dirty="0">
              <a:solidFill>
                <a:srgbClr val="FF5050"/>
              </a:solidFill>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pPr lvl="1"/>
            <a:endParaRPr lang="zh-CN" altLang="en-US"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10</a:t>
            </a:fld>
            <a:endParaRPr lang="zh-CN" altLang="en-US">
              <a:solidFill>
                <a:prstClr val="black">
                  <a:tint val="75000"/>
                </a:prstClr>
              </a:solidFill>
            </a:endParaRPr>
          </a:p>
        </p:txBody>
      </p:sp>
      <p:sp>
        <p:nvSpPr>
          <p:cNvPr id="21" name="内容占位符 2"/>
          <p:cNvSpPr txBox="1">
            <a:spLocks/>
          </p:cNvSpPr>
          <p:nvPr/>
        </p:nvSpPr>
        <p:spPr>
          <a:xfrm>
            <a:off x="251520" y="1723340"/>
            <a:ext cx="4176464" cy="4796919"/>
          </a:xfrm>
          <a:prstGeom prst="rect">
            <a:avLst/>
          </a:prstGeom>
          <a:solidFill>
            <a:schemeClr val="tx2">
              <a:lumMod val="20000"/>
              <a:lumOff val="8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b="0" i="0" kern="1200" baseline="0">
                <a:solidFill>
                  <a:schemeClr val="tx1"/>
                </a:solidFill>
                <a:latin typeface="Calibri" charset="0"/>
                <a:ea typeface="+mn-ea"/>
                <a:cs typeface="Helvetica" charset="0"/>
              </a:defRPr>
            </a:lvl1pPr>
            <a:lvl2pPr marL="742950" indent="-285750" algn="l" defTabSz="914400" rtl="0" eaLnBrk="1" latinLnBrk="0" hangingPunct="1">
              <a:spcBef>
                <a:spcPct val="20000"/>
              </a:spcBef>
              <a:buFont typeface="Arial" pitchFamily="34" charset="0"/>
              <a:buChar char="–"/>
              <a:defRPr sz="2800" b="0" i="0" kern="1200" baseline="0">
                <a:solidFill>
                  <a:schemeClr val="tx1"/>
                </a:solidFill>
                <a:latin typeface="Calibri" charset="0"/>
                <a:ea typeface="+mn-ea"/>
                <a:cs typeface="Helvetica" charset="0"/>
              </a:defRPr>
            </a:lvl2pPr>
            <a:lvl3pPr marL="1143000" indent="-228600" algn="l" defTabSz="914400" rtl="0" eaLnBrk="1" latinLnBrk="0" hangingPunct="1">
              <a:spcBef>
                <a:spcPct val="20000"/>
              </a:spcBef>
              <a:buFont typeface="Arial" pitchFamily="34" charset="0"/>
              <a:buChar char="•"/>
              <a:defRPr sz="2400" b="0" i="0" kern="1200" baseline="0">
                <a:solidFill>
                  <a:schemeClr val="tx1"/>
                </a:solidFill>
                <a:latin typeface="Calibri" charset="0"/>
                <a:ea typeface="+mn-ea"/>
                <a:cs typeface="Helvetica" charset="0"/>
              </a:defRPr>
            </a:lvl3pPr>
            <a:lvl4pPr marL="1600200" indent="-228600" algn="l" defTabSz="914400" rtl="0" eaLnBrk="1" latinLnBrk="0" hangingPunct="1">
              <a:spcBef>
                <a:spcPct val="20000"/>
              </a:spcBef>
              <a:buFont typeface="Arial" pitchFamily="34" charset="0"/>
              <a:buChar char="–"/>
              <a:defRPr sz="2000" b="0" i="0" kern="1200" baseline="0">
                <a:solidFill>
                  <a:schemeClr val="tx1"/>
                </a:solidFill>
                <a:latin typeface="Calibri" charset="0"/>
                <a:ea typeface="+mn-ea"/>
                <a:cs typeface="Helvetica" charset="0"/>
              </a:defRPr>
            </a:lvl4pPr>
            <a:lvl5pPr marL="2057400" indent="-228600" algn="l" defTabSz="914400" rtl="0" eaLnBrk="1" latinLnBrk="0" hangingPunct="1">
              <a:spcBef>
                <a:spcPct val="20000"/>
              </a:spcBef>
              <a:buFont typeface="Arial" pitchFamily="34" charset="0"/>
              <a:buChar char="»"/>
              <a:defRPr sz="2000" b="0" i="0" kern="1200" baseline="0">
                <a:solidFill>
                  <a:schemeClr val="tx1"/>
                </a:solidFill>
                <a:latin typeface="Calibri" charset="0"/>
                <a:ea typeface="+mn-ea"/>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              </a:t>
            </a:r>
            <a:r>
              <a:rPr lang="en-US" altLang="zh-CN" sz="2000" b="1" i="1" u="sng" dirty="0" err="1">
                <a:solidFill>
                  <a:srgbClr val="002060"/>
                </a:solidFill>
                <a:latin typeface="Courier New" panose="02070309020205020404" pitchFamily="49" charset="0"/>
                <a:cs typeface="Courier New" panose="02070309020205020404" pitchFamily="49" charset="0"/>
              </a:rPr>
              <a:t>lexical.l</a:t>
            </a:r>
            <a:endParaRPr lang="en-US" altLang="zh-CN" sz="2000" b="1" i="1" u="sng" dirty="0">
              <a:solidFill>
                <a:srgbClr val="002060"/>
              </a:solidFill>
              <a:latin typeface="Courier New" panose="02070309020205020404" pitchFamily="49" charset="0"/>
              <a:cs typeface="Courier New" panose="02070309020205020404" pitchFamily="49" charset="0"/>
            </a:endParaRP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Declarations</a:t>
            </a:r>
          </a:p>
          <a:p>
            <a:pPr marL="0" lvl="1" indent="0">
              <a:buFont typeface="Arial" pitchFamily="34" charset="0"/>
              <a:buNone/>
            </a:pPr>
            <a:r>
              <a:rPr lang="en-US" altLang="zh-CN" sz="2400" b="1" i="1" u="sng" dirty="0">
                <a:solidFill>
                  <a:srgbClr val="7030A0"/>
                </a:solidFill>
                <a:latin typeface="Courier New" panose="02070309020205020404" pitchFamily="49" charset="0"/>
                <a:cs typeface="Courier New" panose="02070309020205020404" pitchFamily="49" charset="0"/>
              </a:rPr>
              <a:t>#include “ex1.tab.h”</a:t>
            </a:r>
            <a:endParaRPr lang="en-US" altLang="zh-CN" sz="2000" b="1" i="1" u="sng" dirty="0">
              <a:solidFill>
                <a:srgbClr val="7030A0"/>
              </a:solidFill>
              <a:latin typeface="Courier New" panose="02070309020205020404" pitchFamily="49" charset="0"/>
              <a:cs typeface="Courier New" panose="02070309020205020404" pitchFamily="49" charset="0"/>
            </a:endParaRP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Definitions (</a:t>
            </a:r>
            <a:r>
              <a:rPr lang="en-US" altLang="zh-CN" sz="2000" b="1" u="sng" dirty="0" err="1">
                <a:solidFill>
                  <a:srgbClr val="002060"/>
                </a:solidFill>
                <a:latin typeface="Courier New" panose="02070309020205020404" pitchFamily="49" charset="0"/>
                <a:cs typeface="Courier New" panose="02070309020205020404" pitchFamily="49" charset="0"/>
              </a:rPr>
              <a:t>RegEx</a:t>
            </a:r>
            <a:r>
              <a:rPr lang="en-US" altLang="zh-CN" sz="2000" dirty="0">
                <a:solidFill>
                  <a:srgbClr val="00B050"/>
                </a:solidFill>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b="1" dirty="0">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Rules	</a:t>
            </a:r>
          </a:p>
          <a:p>
            <a:pPr marL="0" indent="0">
              <a:buFont typeface="Arial" pitchFamily="34" charset="0"/>
              <a:buNone/>
            </a:pPr>
            <a:r>
              <a:rPr lang="en-US" altLang="zh-CN" sz="2000" b="1" dirty="0">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subroutines (</a:t>
            </a:r>
            <a:r>
              <a:rPr lang="en-US" altLang="zh-CN" sz="2000" b="1" i="1" dirty="0" err="1">
                <a:solidFill>
                  <a:srgbClr val="C00000"/>
                </a:solidFill>
                <a:latin typeface="Courier New" panose="02070309020205020404" pitchFamily="49" charset="0"/>
                <a:cs typeface="Courier New" panose="02070309020205020404" pitchFamily="49" charset="0"/>
              </a:rPr>
              <a:t>e.g</a:t>
            </a:r>
            <a:r>
              <a:rPr lang="en-US" altLang="zh-CN" sz="2000" b="1" i="1" dirty="0">
                <a:solidFill>
                  <a:srgbClr val="C00000"/>
                </a:solidFill>
                <a:latin typeface="Courier New" panose="02070309020205020404" pitchFamily="49" charset="0"/>
                <a:cs typeface="Courier New" panose="02070309020205020404" pitchFamily="49" charset="0"/>
              </a:rPr>
              <a:t> </a:t>
            </a:r>
            <a:r>
              <a:rPr lang="en-US" altLang="zh-CN" sz="2000" b="1" i="1" dirty="0">
                <a:solidFill>
                  <a:srgbClr val="C0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main</a:t>
            </a:r>
            <a:r>
              <a:rPr lang="en-US" altLang="zh-CN" sz="2000" dirty="0">
                <a:solidFill>
                  <a:srgbClr val="00B050"/>
                </a:solidFill>
                <a:latin typeface="Courier New" panose="02070309020205020404" pitchFamily="49" charset="0"/>
                <a:cs typeface="Courier New" panose="02070309020205020404" pitchFamily="49" charset="0"/>
              </a:rPr>
              <a:t>)</a:t>
            </a:r>
          </a:p>
        </p:txBody>
      </p:sp>
      <p:sp>
        <p:nvSpPr>
          <p:cNvPr id="22" name="内容占位符 2"/>
          <p:cNvSpPr txBox="1">
            <a:spLocks/>
          </p:cNvSpPr>
          <p:nvPr/>
        </p:nvSpPr>
        <p:spPr>
          <a:xfrm>
            <a:off x="4644008" y="1723340"/>
            <a:ext cx="4176464" cy="4796919"/>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dirty="0">
                <a:solidFill>
                  <a:srgbClr val="00B050"/>
                </a:solidFill>
                <a:latin typeface="Courier New" panose="02070309020205020404" pitchFamily="49" charset="0"/>
                <a:cs typeface="Courier New" panose="02070309020205020404" pitchFamily="49" charset="0"/>
              </a:rPr>
              <a:t>%{		    </a:t>
            </a:r>
            <a:r>
              <a:rPr lang="zh-CN" altLang="en-US" sz="2000" dirty="0">
                <a:solidFill>
                  <a:srgbClr val="00B050"/>
                </a:solidFill>
                <a:latin typeface="Courier New" panose="02070309020205020404" pitchFamily="49" charset="0"/>
                <a:cs typeface="Courier New" panose="02070309020205020404" pitchFamily="49" charset="0"/>
              </a:rPr>
              <a:t>  </a:t>
            </a:r>
            <a:r>
              <a:rPr lang="en-US" altLang="zh-CN" sz="2000" b="1" i="1" u="sng" dirty="0" err="1">
                <a:solidFill>
                  <a:srgbClr val="002060"/>
                </a:solidFill>
                <a:latin typeface="Courier New" panose="02070309020205020404" pitchFamily="49" charset="0"/>
                <a:cs typeface="Courier New" panose="02070309020205020404" pitchFamily="49" charset="0"/>
              </a:rPr>
              <a:t>syntax.y</a:t>
            </a:r>
            <a:endParaRPr lang="en-US" altLang="zh-CN" sz="2000" b="1" i="1" u="sng" dirty="0">
              <a:solidFill>
                <a:srgbClr val="002060"/>
              </a:solidFill>
              <a:latin typeface="Courier New" panose="02070309020205020404" pitchFamily="49" charset="0"/>
              <a:cs typeface="Courier New" panose="02070309020205020404" pitchFamily="49" charset="0"/>
            </a:endParaRP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Declarations</a:t>
            </a:r>
          </a:p>
          <a:p>
            <a:pPr marL="0" indent="0">
              <a:buNone/>
            </a:pPr>
            <a:r>
              <a:rPr lang="en-US" altLang="zh-CN" sz="2400" b="1" i="1" u="sng" dirty="0">
                <a:solidFill>
                  <a:srgbClr val="FF5050"/>
                </a:solidFill>
                <a:latin typeface="Courier New" panose="02070309020205020404" pitchFamily="49" charset="0"/>
                <a:cs typeface="Courier New" panose="02070309020205020404" pitchFamily="49" charset="0"/>
              </a:rPr>
              <a:t>#include "</a:t>
            </a:r>
            <a:r>
              <a:rPr lang="en-US" altLang="zh-CN" sz="2400" b="1" i="1" u="sng" dirty="0" err="1">
                <a:solidFill>
                  <a:srgbClr val="FF5050"/>
                </a:solidFill>
                <a:latin typeface="Courier New" panose="02070309020205020404" pitchFamily="49" charset="0"/>
                <a:cs typeface="Courier New" panose="02070309020205020404" pitchFamily="49" charset="0"/>
              </a:rPr>
              <a:t>lex.yy.c</a:t>
            </a:r>
            <a:r>
              <a:rPr lang="en-US" altLang="zh-CN" sz="2400" b="1" i="1" u="sng" dirty="0">
                <a:solidFill>
                  <a:srgbClr val="FF5050"/>
                </a:solidFill>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Definitions </a:t>
            </a:r>
            <a:r>
              <a:rPr lang="en-US" altLang="zh-CN" sz="2000" u="sng" dirty="0">
                <a:solidFill>
                  <a:srgbClr val="00B050"/>
                </a:solidFill>
                <a:latin typeface="Courier New" panose="02070309020205020404" pitchFamily="49" charset="0"/>
                <a:cs typeface="Courier New" panose="02070309020205020404" pitchFamily="49" charset="0"/>
              </a:rPr>
              <a:t>(</a:t>
            </a:r>
            <a:r>
              <a:rPr lang="en-US" altLang="zh-CN" sz="2000" b="1" u="sng" dirty="0">
                <a:solidFill>
                  <a:schemeClr val="accent6">
                    <a:lumMod val="50000"/>
                  </a:schemeClr>
                </a:solidFill>
                <a:latin typeface="Courier New" panose="02070309020205020404" pitchFamily="49" charset="0"/>
                <a:cs typeface="Courier New" panose="02070309020205020404" pitchFamily="49" charset="0"/>
              </a:rPr>
              <a:t>%Token</a:t>
            </a:r>
            <a:r>
              <a:rPr lang="en-US" altLang="zh-CN" sz="2000" dirty="0">
                <a:solidFill>
                  <a:srgbClr val="00B050"/>
                </a:solidFill>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b="1" dirty="0">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Productions</a:t>
            </a:r>
          </a:p>
          <a:p>
            <a:pPr marL="0" indent="0">
              <a:buFont typeface="Arial" pitchFamily="34" charset="0"/>
              <a:buNone/>
            </a:pPr>
            <a:r>
              <a:rPr lang="en-US" altLang="zh-CN" sz="2000" b="1" dirty="0">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000" dirty="0">
                <a:solidFill>
                  <a:srgbClr val="00B050"/>
                </a:solidFill>
                <a:latin typeface="Courier New" panose="02070309020205020404" pitchFamily="49" charset="0"/>
                <a:cs typeface="Courier New" panose="02070309020205020404" pitchFamily="49" charset="0"/>
              </a:rPr>
              <a:t>subroutines</a:t>
            </a:r>
            <a:endParaRPr lang="en-US" altLang="zh-CN"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857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4</a:t>
            </a:r>
            <a:endParaRPr lang="zh-CN" altLang="en-US" dirty="0"/>
          </a:p>
        </p:txBody>
      </p:sp>
      <p:sp>
        <p:nvSpPr>
          <p:cNvPr id="3" name="内容占位符 2"/>
          <p:cNvSpPr>
            <a:spLocks noGrp="1"/>
          </p:cNvSpPr>
          <p:nvPr>
            <p:ph idx="1"/>
          </p:nvPr>
        </p:nvSpPr>
        <p:spPr/>
        <p:txBody>
          <a:bodyPr/>
          <a:lstStyle/>
          <a:p>
            <a:r>
              <a:rPr lang="en-US" altLang="zh-CN" dirty="0"/>
              <a:t>Flex: .l </a:t>
            </a:r>
            <a:r>
              <a:rPr lang="zh-CN" altLang="en-US" dirty="0"/>
              <a:t>文件格式</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pPr lvl="1"/>
            <a:endParaRPr lang="zh-CN" altLang="en-US"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11</a:t>
            </a:fld>
            <a:endParaRPr lang="zh-CN" altLang="en-US">
              <a:solidFill>
                <a:prstClr val="black">
                  <a:tint val="75000"/>
                </a:prstClr>
              </a:solidFill>
            </a:endParaRPr>
          </a:p>
        </p:txBody>
      </p:sp>
      <p:sp>
        <p:nvSpPr>
          <p:cNvPr id="7" name="内容占位符 2"/>
          <p:cNvSpPr txBox="1">
            <a:spLocks/>
          </p:cNvSpPr>
          <p:nvPr/>
        </p:nvSpPr>
        <p:spPr>
          <a:xfrm>
            <a:off x="608473" y="1769736"/>
            <a:ext cx="7671231" cy="3822682"/>
          </a:xfrm>
          <a:prstGeom prst="rect">
            <a:avLst/>
          </a:prstGeom>
          <a:solidFill>
            <a:schemeClr val="tx2">
              <a:lumMod val="20000"/>
              <a:lumOff val="8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b="0" i="0" kern="1200" baseline="0">
                <a:solidFill>
                  <a:schemeClr val="tx1"/>
                </a:solidFill>
                <a:latin typeface="Calibri" charset="0"/>
                <a:ea typeface="+mn-ea"/>
                <a:cs typeface="Helvetica" charset="0"/>
              </a:defRPr>
            </a:lvl1pPr>
            <a:lvl2pPr marL="742950" indent="-285750" algn="l" defTabSz="914400" rtl="0" eaLnBrk="1" latinLnBrk="0" hangingPunct="1">
              <a:spcBef>
                <a:spcPct val="20000"/>
              </a:spcBef>
              <a:buFont typeface="Arial" pitchFamily="34" charset="0"/>
              <a:buChar char="–"/>
              <a:defRPr sz="2800" b="0" i="0" kern="1200" baseline="0">
                <a:solidFill>
                  <a:schemeClr val="tx1"/>
                </a:solidFill>
                <a:latin typeface="Calibri" charset="0"/>
                <a:ea typeface="+mn-ea"/>
                <a:cs typeface="Helvetica" charset="0"/>
              </a:defRPr>
            </a:lvl2pPr>
            <a:lvl3pPr marL="1143000" indent="-228600" algn="l" defTabSz="914400" rtl="0" eaLnBrk="1" latinLnBrk="0" hangingPunct="1">
              <a:spcBef>
                <a:spcPct val="20000"/>
              </a:spcBef>
              <a:buFont typeface="Arial" pitchFamily="34" charset="0"/>
              <a:buChar char="•"/>
              <a:defRPr sz="2400" b="0" i="0" kern="1200" baseline="0">
                <a:solidFill>
                  <a:schemeClr val="tx1"/>
                </a:solidFill>
                <a:latin typeface="Calibri" charset="0"/>
                <a:ea typeface="+mn-ea"/>
                <a:cs typeface="Helvetica" charset="0"/>
              </a:defRPr>
            </a:lvl3pPr>
            <a:lvl4pPr marL="1600200" indent="-228600" algn="l" defTabSz="914400" rtl="0" eaLnBrk="1" latinLnBrk="0" hangingPunct="1">
              <a:spcBef>
                <a:spcPct val="20000"/>
              </a:spcBef>
              <a:buFont typeface="Arial" pitchFamily="34" charset="0"/>
              <a:buChar char="–"/>
              <a:defRPr sz="2000" b="0" i="0" kern="1200" baseline="0">
                <a:solidFill>
                  <a:schemeClr val="tx1"/>
                </a:solidFill>
                <a:latin typeface="Calibri" charset="0"/>
                <a:ea typeface="+mn-ea"/>
                <a:cs typeface="Helvetica" charset="0"/>
              </a:defRPr>
            </a:lvl4pPr>
            <a:lvl5pPr marL="2057400" indent="-228600" algn="l" defTabSz="914400" rtl="0" eaLnBrk="1" latinLnBrk="0" hangingPunct="1">
              <a:spcBef>
                <a:spcPct val="20000"/>
              </a:spcBef>
              <a:buFont typeface="Arial" pitchFamily="34" charset="0"/>
              <a:buChar char="»"/>
              <a:defRPr sz="2000" b="0" i="0" kern="1200" baseline="0">
                <a:solidFill>
                  <a:schemeClr val="tx1"/>
                </a:solidFill>
                <a:latin typeface="Calibri" charset="0"/>
                <a:ea typeface="+mn-ea"/>
                <a:cs typeface="Helvetica"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Declarations</a:t>
            </a:r>
          </a:p>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Definitions</a:t>
            </a:r>
          </a:p>
          <a:p>
            <a:pPr marL="0" indent="0">
              <a:buFont typeface="Arial" pitchFamily="34" charset="0"/>
              <a:buNone/>
            </a:pPr>
            <a:r>
              <a:rPr lang="en-US" altLang="zh-CN" sz="2400" b="1" dirty="0">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400" b="1" dirty="0">
                <a:solidFill>
                  <a:srgbClr val="002060"/>
                </a:solidFill>
                <a:latin typeface="Courier New" panose="02070309020205020404" pitchFamily="49" charset="0"/>
                <a:cs typeface="Courier New" panose="02070309020205020404" pitchFamily="49" charset="0"/>
              </a:rPr>
              <a:t>Rules</a:t>
            </a:r>
            <a:r>
              <a:rPr lang="en-US" altLang="zh-CN" sz="2400" dirty="0">
                <a:solidFill>
                  <a:srgbClr val="002060"/>
                </a:solidFill>
                <a:latin typeface="Courier New" panose="02070309020205020404" pitchFamily="49" charset="0"/>
                <a:cs typeface="Courier New" panose="02070309020205020404" pitchFamily="49" charset="0"/>
              </a:rPr>
              <a:t>	</a:t>
            </a:r>
            <a:r>
              <a:rPr lang="en-US" altLang="zh-CN" sz="2400"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r>
              <a:rPr lang="zh-CN" altLang="en-US" sz="2400" b="1" dirty="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将保留字置于标识符</a:t>
            </a:r>
            <a:r>
              <a:rPr lang="en-US" altLang="zh-CN" sz="2400" b="1" dirty="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{id}</a:t>
            </a:r>
            <a:r>
              <a:rPr lang="zh-CN" altLang="en-US" sz="2400" b="1" dirty="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之前</a:t>
            </a:r>
            <a:endParaRPr lang="en-US" altLang="zh-CN" sz="2400" b="1" dirty="0">
              <a:solidFill>
                <a:srgbClr val="00206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pPr marL="0" indent="0">
              <a:buFont typeface="Arial" pitchFamily="34" charset="0"/>
              <a:buNone/>
            </a:pPr>
            <a:r>
              <a:rPr lang="en-US" altLang="zh-CN" sz="2400" b="1" dirty="0">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subroutines</a:t>
            </a:r>
          </a:p>
        </p:txBody>
      </p:sp>
    </p:spTree>
    <p:extLst>
      <p:ext uri="{BB962C8B-B14F-4D97-AF65-F5344CB8AC3E}">
        <p14:creationId xmlns:p14="http://schemas.microsoft.com/office/powerpoint/2010/main" val="2527078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5</a:t>
            </a:r>
            <a:endParaRPr lang="zh-CN" altLang="en-US" dirty="0"/>
          </a:p>
        </p:txBody>
      </p:sp>
      <p:sp>
        <p:nvSpPr>
          <p:cNvPr id="3" name="内容占位符 2"/>
          <p:cNvSpPr>
            <a:spLocks noGrp="1"/>
          </p:cNvSpPr>
          <p:nvPr>
            <p:ph idx="1"/>
          </p:nvPr>
        </p:nvSpPr>
        <p:spPr/>
        <p:txBody>
          <a:bodyPr/>
          <a:lstStyle/>
          <a:p>
            <a:r>
              <a:rPr lang="en-US" altLang="zh-CN" dirty="0"/>
              <a:t>Flex </a:t>
            </a:r>
            <a:r>
              <a:rPr lang="zh-CN" altLang="en-US" dirty="0"/>
              <a:t>程序示例</a:t>
            </a:r>
            <a:endParaRPr lang="en-US" altLang="zh-CN" dirty="0">
              <a:latin typeface="Courier New" panose="02070309020205020404" pitchFamily="49" charset="0"/>
              <a:cs typeface="Courier New" panose="02070309020205020404" pitchFamily="49" charset="0"/>
            </a:endParaRPr>
          </a:p>
          <a:p>
            <a:pPr lvl="1"/>
            <a:endParaRPr lang="zh-CN" altLang="en-US"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12</a:t>
            </a:fld>
            <a:endParaRPr lang="zh-CN" altLang="en-US">
              <a:solidFill>
                <a:prstClr val="black">
                  <a:tint val="75000"/>
                </a:prstClr>
              </a:solidFill>
            </a:endParaRPr>
          </a:p>
        </p:txBody>
      </p:sp>
      <p:sp>
        <p:nvSpPr>
          <p:cNvPr id="5" name="矩形 4"/>
          <p:cNvSpPr/>
          <p:nvPr/>
        </p:nvSpPr>
        <p:spPr>
          <a:xfrm>
            <a:off x="4797469" y="1420457"/>
            <a:ext cx="3983275" cy="11387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latin typeface="+mn-ea"/>
                <a:cs typeface="Courier New" panose="02070309020205020404" pitchFamily="49" charset="0"/>
              </a:rPr>
              <a:t>运行过程：</a:t>
            </a:r>
            <a:endParaRPr lang="en-US" altLang="zh-CN" dirty="0">
              <a:latin typeface="+mn-ea"/>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flex </a:t>
            </a:r>
            <a:r>
              <a:rPr lang="en-US" altLang="zh-CN" sz="1600" dirty="0" err="1">
                <a:latin typeface="Courier New" panose="02070309020205020404" pitchFamily="49" charset="0"/>
                <a:cs typeface="Courier New" panose="02070309020205020404" pitchFamily="49" charset="0"/>
              </a:rPr>
              <a:t>test.l</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gcc</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lex.yy.c</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lfl</a:t>
            </a:r>
            <a:r>
              <a:rPr lang="en-US" altLang="zh-CN" sz="1600" dirty="0">
                <a:latin typeface="Courier New" panose="02070309020205020404" pitchFamily="49" charset="0"/>
                <a:cs typeface="Courier New" panose="02070309020205020404" pitchFamily="49" charset="0"/>
              </a:rPr>
              <a:t> –o parser</a:t>
            </a:r>
          </a:p>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./parser </a:t>
            </a:r>
            <a:r>
              <a:rPr lang="en-US" altLang="zh-CN" sz="1600" dirty="0" err="1">
                <a:latin typeface="Courier New" panose="02070309020205020404" pitchFamily="49" charset="0"/>
                <a:cs typeface="Courier New" panose="02070309020205020404" pitchFamily="49" charset="0"/>
              </a:rPr>
              <a:t>test.cmm</a:t>
            </a:r>
            <a:endParaRPr lang="en-US" altLang="zh-CN" sz="1600" dirty="0">
              <a:latin typeface="Courier New" panose="02070309020205020404" pitchFamily="49" charset="0"/>
              <a:cs typeface="Courier New" panose="02070309020205020404" pitchFamily="49" charset="0"/>
            </a:endParaRPr>
          </a:p>
        </p:txBody>
      </p:sp>
      <p:sp>
        <p:nvSpPr>
          <p:cNvPr id="8" name="文本框 7"/>
          <p:cNvSpPr txBox="1"/>
          <p:nvPr/>
        </p:nvSpPr>
        <p:spPr>
          <a:xfrm>
            <a:off x="4797470" y="4442318"/>
            <a:ext cx="3983275"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285750" indent="-285750">
              <a:buFont typeface="Arial" panose="020B0604020202020204" pitchFamily="34" charset="0"/>
              <a:buChar char="•"/>
            </a:pPr>
            <a:r>
              <a:rPr lang="zh-CN" altLang="en-US" dirty="0"/>
              <a:t>每遇到一个换行符就把行数加一</a:t>
            </a:r>
            <a:endParaRPr lang="en-US" altLang="zh-CN" dirty="0"/>
          </a:p>
          <a:p>
            <a:pPr marL="285750" indent="-285750">
              <a:buFont typeface="Arial" panose="020B0604020202020204" pitchFamily="34" charset="0"/>
              <a:buChar char="•"/>
            </a:pPr>
            <a:r>
              <a:rPr lang="zh-CN" altLang="en-US" dirty="0"/>
              <a:t>每识别出一个单词就把单词数加一</a:t>
            </a:r>
            <a:endParaRPr lang="en-US" altLang="zh-CN" dirty="0"/>
          </a:p>
          <a:p>
            <a:pPr marL="285750" indent="-285750">
              <a:buFont typeface="Arial" panose="020B0604020202020204" pitchFamily="34" charset="0"/>
              <a:buChar char="•"/>
            </a:pPr>
            <a:r>
              <a:rPr lang="zh-CN" altLang="en-US" dirty="0"/>
              <a:t>每读入一个字符就把字符数加一</a:t>
            </a:r>
            <a:endParaRPr lang="en-US" altLang="zh-CN" dirty="0"/>
          </a:p>
          <a:p>
            <a:pPr marL="285750" indent="-285750">
              <a:buFont typeface="Arial" panose="020B0604020202020204" pitchFamily="34" charset="0"/>
              <a:buChar char="•"/>
            </a:pPr>
            <a:r>
              <a:rPr lang="zh-CN" altLang="en-US" dirty="0"/>
              <a:t>最后在 </a:t>
            </a:r>
            <a:r>
              <a:rPr lang="en-US" altLang="zh-CN" dirty="0"/>
              <a:t>main</a:t>
            </a:r>
            <a:r>
              <a:rPr lang="zh-CN" altLang="en-US" dirty="0"/>
              <a:t> 函数中把 </a:t>
            </a:r>
            <a:r>
              <a:rPr lang="en-US" altLang="zh-CN" dirty="0"/>
              <a:t>chars</a:t>
            </a:r>
            <a:r>
              <a:rPr lang="zh-CN" altLang="en-US" dirty="0"/>
              <a:t>、</a:t>
            </a:r>
            <a:r>
              <a:rPr lang="en-US" altLang="zh-CN" dirty="0"/>
              <a:t>words</a:t>
            </a:r>
            <a:r>
              <a:rPr lang="zh-CN" altLang="en-US" dirty="0"/>
              <a:t>和 </a:t>
            </a:r>
            <a:r>
              <a:rPr lang="en-US" altLang="zh-CN" dirty="0"/>
              <a:t>lines</a:t>
            </a:r>
            <a:r>
              <a:rPr lang="zh-CN" altLang="en-US" dirty="0"/>
              <a:t> 的值全部打印出来。</a:t>
            </a:r>
          </a:p>
        </p:txBody>
      </p:sp>
      <p:pic>
        <p:nvPicPr>
          <p:cNvPr id="10" name="图片 9"/>
          <p:cNvPicPr>
            <a:picLocks noChangeAspect="1"/>
          </p:cNvPicPr>
          <p:nvPr/>
        </p:nvPicPr>
        <p:blipFill>
          <a:blip r:embed="rId2"/>
          <a:stretch>
            <a:fillRect/>
          </a:stretch>
        </p:blipFill>
        <p:spPr>
          <a:xfrm>
            <a:off x="528965" y="1718764"/>
            <a:ext cx="4093159" cy="3983276"/>
          </a:xfrm>
          <a:prstGeom prst="rect">
            <a:avLst/>
          </a:prstGeom>
        </p:spPr>
      </p:pic>
      <p:sp>
        <p:nvSpPr>
          <p:cNvPr id="9" name="文本框 8">
            <a:extLst>
              <a:ext uri="{FF2B5EF4-FFF2-40B4-BE49-F238E27FC236}">
                <a16:creationId xmlns:a16="http://schemas.microsoft.com/office/drawing/2014/main" id="{B418D49E-A216-1048-B7CD-BCA895B1EC37}"/>
              </a:ext>
            </a:extLst>
          </p:cNvPr>
          <p:cNvSpPr txBox="1"/>
          <p:nvPr/>
        </p:nvSpPr>
        <p:spPr>
          <a:xfrm>
            <a:off x="4797469" y="2762110"/>
            <a:ext cx="3983275"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altLang="zh-CN" dirty="0"/>
              <a:t>Flex</a:t>
            </a:r>
            <a:r>
              <a:rPr lang="zh-CN" altLang="en-US" dirty="0"/>
              <a:t> 有一个内置变量，</a:t>
            </a:r>
            <a:r>
              <a:rPr lang="en-US" altLang="zh-CN" dirty="0" err="1"/>
              <a:t>yytext</a:t>
            </a:r>
            <a:r>
              <a:rPr lang="zh-CN" altLang="en-US" dirty="0"/>
              <a:t>，类型为 </a:t>
            </a:r>
            <a:r>
              <a:rPr lang="en-US" altLang="zh-CN" dirty="0"/>
              <a:t>char*</a:t>
            </a:r>
            <a:r>
              <a:rPr lang="zh-CN" altLang="en-US" dirty="0"/>
              <a:t>，里面保存了当前词法单元 所对应的词素</a:t>
            </a:r>
            <a:endParaRPr lang="en-US" altLang="zh-CN" dirty="0"/>
          </a:p>
          <a:p>
            <a:pPr marL="285750" indent="-285750">
              <a:buFont typeface="Arial" panose="020B0604020202020204" pitchFamily="34" charset="0"/>
              <a:buChar char="•"/>
            </a:pPr>
            <a:r>
              <a:rPr lang="en-US" altLang="zh-CN" dirty="0" err="1"/>
              <a:t>yyleng</a:t>
            </a:r>
            <a:r>
              <a:rPr lang="zh-CN" altLang="en-US" dirty="0"/>
              <a:t> 也是 </a:t>
            </a:r>
            <a:r>
              <a:rPr lang="en-US" altLang="zh-CN" dirty="0"/>
              <a:t>Flex</a:t>
            </a:r>
            <a:r>
              <a:rPr lang="zh-CN" altLang="en-US" dirty="0"/>
              <a:t> 提供的变量，这里可以理解为 </a:t>
            </a:r>
            <a:r>
              <a:rPr lang="en-US" altLang="zh-CN" dirty="0" err="1"/>
              <a:t>strlen</a:t>
            </a:r>
            <a:r>
              <a:rPr lang="en-US" altLang="zh-CN" dirty="0"/>
              <a:t>(</a:t>
            </a:r>
            <a:r>
              <a:rPr lang="en-US" altLang="zh-CN" dirty="0" err="1"/>
              <a:t>yytext</a:t>
            </a:r>
            <a:r>
              <a:rPr lang="en-US" altLang="zh-CN" dirty="0"/>
              <a:t>)</a:t>
            </a:r>
            <a:endParaRPr lang="zh-CN" altLang="en-US" dirty="0"/>
          </a:p>
        </p:txBody>
      </p:sp>
    </p:spTree>
    <p:extLst>
      <p:ext uri="{BB962C8B-B14F-4D97-AF65-F5344CB8AC3E}">
        <p14:creationId xmlns:p14="http://schemas.microsoft.com/office/powerpoint/2010/main" val="264733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6</a:t>
            </a:r>
            <a:endParaRPr lang="zh-CN" altLang="en-US" dirty="0"/>
          </a:p>
        </p:txBody>
      </p:sp>
      <p:sp>
        <p:nvSpPr>
          <p:cNvPr id="3" name="内容占位符 2"/>
          <p:cNvSpPr>
            <a:spLocks noGrp="1"/>
          </p:cNvSpPr>
          <p:nvPr>
            <p:ph idx="1"/>
          </p:nvPr>
        </p:nvSpPr>
        <p:spPr/>
        <p:txBody>
          <a:bodyPr>
            <a:normAutofit/>
          </a:bodyPr>
          <a:lstStyle/>
          <a:p>
            <a:r>
              <a:rPr lang="en-US" altLang="zh-CN" dirty="0"/>
              <a:t>Flex </a:t>
            </a:r>
            <a:r>
              <a:rPr lang="zh-CN" altLang="en-US" dirty="0"/>
              <a:t>中你需要做的内容</a:t>
            </a:r>
            <a:endParaRPr lang="en-US" altLang="zh-CN" dirty="0"/>
          </a:p>
          <a:p>
            <a:pPr lvl="1"/>
            <a:r>
              <a:rPr lang="zh-CN" altLang="en-US" dirty="0">
                <a:latin typeface="+mn-lt"/>
                <a:cs typeface="Courier New" panose="02070309020205020404" pitchFamily="49" charset="0"/>
              </a:rPr>
              <a:t>我们有</a:t>
            </a:r>
            <a:endParaRPr lang="en-US" altLang="zh-CN" dirty="0">
              <a:latin typeface="+mn-lt"/>
              <a:cs typeface="Courier New" panose="02070309020205020404" pitchFamily="49" charset="0"/>
            </a:endParaRPr>
          </a:p>
          <a:p>
            <a:pPr lvl="2"/>
            <a:r>
              <a:rPr lang="en-US" altLang="zh-CN" dirty="0" err="1">
                <a:latin typeface="+mn-lt"/>
                <a:cs typeface="Courier New" panose="02070309020205020404" pitchFamily="49" charset="0"/>
              </a:rPr>
              <a:t>yytext</a:t>
            </a:r>
            <a:r>
              <a:rPr lang="en-US" altLang="zh-CN" dirty="0">
                <a:latin typeface="+mn-lt"/>
                <a:cs typeface="Courier New" panose="02070309020205020404" pitchFamily="49" charset="0"/>
              </a:rPr>
              <a:t>,</a:t>
            </a:r>
            <a:r>
              <a:rPr lang="zh-CN" altLang="en-US" dirty="0">
                <a:latin typeface="+mn-lt"/>
                <a:cs typeface="Courier New" panose="02070309020205020404" pitchFamily="49" charset="0"/>
              </a:rPr>
              <a:t> </a:t>
            </a:r>
            <a:r>
              <a:rPr lang="en-US" altLang="zh-CN" dirty="0" err="1">
                <a:latin typeface="+mn-lt"/>
                <a:cs typeface="Courier New" panose="02070309020205020404" pitchFamily="49" charset="0"/>
              </a:rPr>
              <a:t>yyleng</a:t>
            </a:r>
            <a:r>
              <a:rPr lang="zh-CN" altLang="en-US" dirty="0">
                <a:latin typeface="+mn-lt"/>
                <a:cs typeface="Courier New" panose="02070309020205020404" pitchFamily="49" charset="0"/>
              </a:rPr>
              <a:t>：词素字符串</a:t>
            </a:r>
            <a:endParaRPr lang="en-US" altLang="zh-CN" dirty="0">
              <a:latin typeface="+mn-lt"/>
              <a:cs typeface="Courier New" panose="02070309020205020404" pitchFamily="49" charset="0"/>
            </a:endParaRPr>
          </a:p>
          <a:p>
            <a:pPr lvl="2"/>
            <a:r>
              <a:rPr lang="en-US" altLang="zh-CN" dirty="0" err="1">
                <a:latin typeface="+mn-lt"/>
                <a:cs typeface="Courier New" panose="02070309020205020404" pitchFamily="49" charset="0"/>
              </a:rPr>
              <a:t>yylineno</a:t>
            </a:r>
            <a:r>
              <a:rPr lang="zh-CN" altLang="en-US" dirty="0">
                <a:latin typeface="+mn-lt"/>
                <a:cs typeface="Courier New" panose="02070309020205020404" pitchFamily="49" charset="0"/>
              </a:rPr>
              <a:t>：使用 </a:t>
            </a:r>
            <a:r>
              <a:rPr lang="en-US" altLang="zh-CN" sz="2000" dirty="0">
                <a:latin typeface="Courier New" panose="02070309020205020404" pitchFamily="49" charset="0"/>
                <a:cs typeface="Courier New" panose="02070309020205020404" pitchFamily="49" charset="0"/>
              </a:rPr>
              <a:t>%option</a:t>
            </a: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yylineno</a:t>
            </a:r>
            <a:r>
              <a:rPr lang="zh-CN" altLang="en-US" sz="2000" dirty="0">
                <a:latin typeface="Courier New" panose="02070309020205020404" pitchFamily="49" charset="0"/>
                <a:cs typeface="Courier New" panose="02070309020205020404" pitchFamily="49" charset="0"/>
              </a:rPr>
              <a:t> </a:t>
            </a:r>
            <a:r>
              <a:rPr lang="zh-CN" altLang="en-US" dirty="0">
                <a:latin typeface="+mn-lt"/>
                <a:cs typeface="Courier New" panose="02070309020205020404" pitchFamily="49" charset="0"/>
              </a:rPr>
              <a:t>开启，可以</a:t>
            </a:r>
            <a:r>
              <a:rPr lang="zh-CN" altLang="en-US" dirty="0"/>
              <a:t>记录行号，以便在报错时提示输入文件的哪一行出 现了问题 </a:t>
            </a:r>
            <a:endParaRPr lang="en-US" altLang="zh-CN" dirty="0"/>
          </a:p>
          <a:p>
            <a:pPr lvl="2"/>
            <a:r>
              <a:rPr lang="en-US" altLang="zh-CN" dirty="0" err="1"/>
              <a:t>yylval</a:t>
            </a:r>
            <a:r>
              <a:rPr lang="zh-CN" altLang="en-US" dirty="0"/>
              <a:t>：全局变量，当前词法单元的属性值</a:t>
            </a:r>
            <a:endParaRPr lang="en-US" altLang="zh-CN" dirty="0"/>
          </a:p>
          <a:p>
            <a:pPr lvl="1"/>
            <a:r>
              <a:rPr lang="zh-CN" altLang="en-US" dirty="0"/>
              <a:t>在 </a:t>
            </a:r>
            <a:r>
              <a:rPr lang="en-US" altLang="zh-CN" dirty="0"/>
              <a:t>Flex</a:t>
            </a:r>
            <a:r>
              <a:rPr lang="zh-CN" altLang="en-US" dirty="0"/>
              <a:t> 的 </a:t>
            </a:r>
            <a:r>
              <a:rPr lang="en-US" altLang="zh-CN" dirty="0"/>
              <a:t>rules</a:t>
            </a:r>
            <a:r>
              <a:rPr lang="zh-CN" altLang="en-US" dirty="0"/>
              <a:t> 部分，给出 </a:t>
            </a:r>
            <a:r>
              <a:rPr lang="en-US" altLang="zh-CN" dirty="0"/>
              <a:t>C--</a:t>
            </a:r>
            <a:r>
              <a:rPr lang="zh-CN" altLang="en-US" dirty="0"/>
              <a:t> 词法相关的正则表达式和相应的响应函数，例如</a:t>
            </a:r>
            <a:endParaRPr lang="en-US" altLang="zh-CN" dirty="0"/>
          </a:p>
          <a:p>
            <a:pPr lvl="2"/>
            <a:r>
              <a:rPr lang="zh-CN" altLang="en-US" dirty="0"/>
              <a:t>在 </a:t>
            </a:r>
            <a:r>
              <a:rPr lang="en-US" altLang="zh-CN" dirty="0"/>
              <a:t>definition</a:t>
            </a:r>
            <a:r>
              <a:rPr lang="zh-CN" altLang="en-US" dirty="0"/>
              <a:t> 部分，有：</a:t>
            </a:r>
            <a:r>
              <a:rPr lang="en-US" altLang="zh-CN" sz="1800" b="1" dirty="0">
                <a:latin typeface="Courier New" panose="02070309020205020404" pitchFamily="49" charset="0"/>
                <a:cs typeface="Courier New" panose="02070309020205020404" pitchFamily="49" charset="0"/>
              </a:rPr>
              <a:t>id</a:t>
            </a:r>
            <a:r>
              <a:rPr lang="zh-CN" altLang="en-US" sz="1800" b="1" dirty="0">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{letter}({letter}|{digit})*</a:t>
            </a:r>
            <a:endParaRPr lang="en-US" altLang="zh-CN" b="1" dirty="0">
              <a:latin typeface="Courier New" panose="02070309020205020404" pitchFamily="49" charset="0"/>
              <a:cs typeface="Courier New" panose="02070309020205020404" pitchFamily="49" charset="0"/>
            </a:endParaRPr>
          </a:p>
          <a:p>
            <a:pPr lvl="2"/>
            <a:r>
              <a:rPr lang="zh-CN" altLang="en-US" dirty="0">
                <a:latin typeface="+mn-lt"/>
              </a:rPr>
              <a:t>一旦匹配到 </a:t>
            </a:r>
            <a:r>
              <a:rPr lang="en-US" altLang="zh-CN" dirty="0">
                <a:latin typeface="+mn-lt"/>
              </a:rPr>
              <a:t>id</a:t>
            </a:r>
            <a:r>
              <a:rPr lang="zh-CN" altLang="en-US" dirty="0">
                <a:latin typeface="+mn-lt"/>
              </a:rPr>
              <a:t>，对应的响应函数可以是</a:t>
            </a:r>
            <a:endParaRPr lang="en-US" altLang="zh-CN" dirty="0">
              <a:latin typeface="+mn-lt"/>
            </a:endParaRPr>
          </a:p>
          <a:p>
            <a:pPr lvl="2"/>
            <a:r>
              <a:rPr lang="en-US" altLang="zh-CN" sz="1800" dirty="0">
                <a:latin typeface="Courier New" panose="02070309020205020404" pitchFamily="49" charset="0"/>
                <a:cs typeface="Courier New" panose="02070309020205020404" pitchFamily="49" charset="0"/>
              </a:rPr>
              <a:t>{id}</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printf</a:t>
            </a:r>
            <a:r>
              <a:rPr lang="en-US" altLang="zh-CN" sz="1800" dirty="0">
                <a:latin typeface="Courier New" panose="02070309020205020404" pitchFamily="49" charset="0"/>
                <a:cs typeface="Courier New" panose="02070309020205020404" pitchFamily="49" charset="0"/>
              </a:rPr>
              <a:t>(“Line</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%d:</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(ID,</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%s)\n”,</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yylineno</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yytext</a:t>
            </a:r>
            <a:r>
              <a:rPr lang="en-US" altLang="zh-CN" sz="1800" dirty="0">
                <a:latin typeface="Courier New" panose="02070309020205020404" pitchFamily="49" charset="0"/>
                <a:cs typeface="Courier New" panose="02070309020205020404" pitchFamily="49" charset="0"/>
              </a:rPr>
              <a:t>);}</a:t>
            </a:r>
            <a:endParaRPr lang="zh-CN" altLang="en-US" sz="1800" dirty="0">
              <a:latin typeface="Courier New" panose="02070309020205020404" pitchFamily="49" charset="0"/>
              <a:cs typeface="Courier New" panose="02070309020205020404" pitchFamily="49" charset="0"/>
            </a:endParaRPr>
          </a:p>
          <a:p>
            <a:pPr lvl="2"/>
            <a:endParaRPr lang="en-US" altLang="zh-CN" dirty="0">
              <a:latin typeface="+mn-lt"/>
              <a:cs typeface="Courier New" panose="02070309020205020404" pitchFamily="49" charset="0"/>
            </a:endParaRPr>
          </a:p>
          <a:p>
            <a:pPr lvl="1"/>
            <a:endParaRPr lang="en-US" altLang="zh-CN" dirty="0">
              <a:latin typeface="+mn-lt"/>
              <a:cs typeface="Courier New" panose="02070309020205020404" pitchFamily="49" charset="0"/>
            </a:endParaRPr>
          </a:p>
          <a:p>
            <a:endParaRPr lang="en-US" altLang="zh-CN" dirty="0">
              <a:latin typeface="+mn-lt"/>
              <a:cs typeface="Courier New" panose="02070309020205020404" pitchFamily="49" charset="0"/>
            </a:endParaRPr>
          </a:p>
          <a:p>
            <a:pPr lvl="1"/>
            <a:endParaRPr lang="zh-CN" altLang="en-US"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13</a:t>
            </a:fld>
            <a:endParaRPr lang="zh-CN" altLang="en-US">
              <a:solidFill>
                <a:prstClr val="black">
                  <a:tint val="75000"/>
                </a:prstClr>
              </a:solidFill>
            </a:endParaRPr>
          </a:p>
        </p:txBody>
      </p:sp>
    </p:spTree>
    <p:extLst>
      <p:ext uri="{BB962C8B-B14F-4D97-AF65-F5344CB8AC3E}">
        <p14:creationId xmlns:p14="http://schemas.microsoft.com/office/powerpoint/2010/main" val="168168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7</a:t>
            </a:r>
            <a:endParaRPr lang="zh-CN" altLang="en-US" dirty="0"/>
          </a:p>
        </p:txBody>
      </p:sp>
      <p:sp>
        <p:nvSpPr>
          <p:cNvPr id="3" name="内容占位符 2"/>
          <p:cNvSpPr>
            <a:spLocks noGrp="1"/>
          </p:cNvSpPr>
          <p:nvPr>
            <p:ph idx="1"/>
          </p:nvPr>
        </p:nvSpPr>
        <p:spPr/>
        <p:txBody>
          <a:bodyPr>
            <a:normAutofit/>
          </a:bodyPr>
          <a:lstStyle/>
          <a:p>
            <a:r>
              <a:rPr lang="en-US" altLang="zh-CN" dirty="0"/>
              <a:t>Flex </a:t>
            </a:r>
            <a:r>
              <a:rPr lang="zh-CN" altLang="en-US" dirty="0"/>
              <a:t>中你需要做的内容</a:t>
            </a:r>
            <a:endParaRPr lang="en-US" altLang="zh-CN" dirty="0"/>
          </a:p>
          <a:p>
            <a:pPr lvl="1"/>
            <a:r>
              <a:rPr lang="zh-CN" altLang="en-US" dirty="0">
                <a:latin typeface="+mn-lt"/>
                <a:cs typeface="Courier New" panose="02070309020205020404" pitchFamily="49" charset="0"/>
              </a:rPr>
              <a:t>通常我们需要把所有的节点用语法树组织起来</a:t>
            </a:r>
            <a:endParaRPr lang="en-US" altLang="zh-CN" dirty="0">
              <a:latin typeface="+mn-lt"/>
              <a:cs typeface="Courier New" panose="02070309020205020404" pitchFamily="49" charset="0"/>
            </a:endParaRPr>
          </a:p>
          <a:p>
            <a:pPr lvl="2"/>
            <a:r>
              <a:rPr lang="zh-CN" altLang="en-US" dirty="0">
                <a:latin typeface="+mn-lt"/>
                <a:cs typeface="Courier New" panose="02070309020205020404" pitchFamily="49" charset="0"/>
              </a:rPr>
              <a:t>预定义树的结构后，可以有</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14</a:t>
            </a:fld>
            <a:endParaRPr lang="zh-CN" altLang="en-US">
              <a:solidFill>
                <a:prstClr val="black">
                  <a:tint val="75000"/>
                </a:prstClr>
              </a:solidFill>
            </a:endParaRPr>
          </a:p>
        </p:txBody>
      </p:sp>
      <p:sp>
        <p:nvSpPr>
          <p:cNvPr id="5" name="矩形 4">
            <a:extLst>
              <a:ext uri="{FF2B5EF4-FFF2-40B4-BE49-F238E27FC236}">
                <a16:creationId xmlns:a16="http://schemas.microsoft.com/office/drawing/2014/main" id="{99071843-FC2C-0242-82FC-959AD40AF14B}"/>
              </a:ext>
            </a:extLst>
          </p:cNvPr>
          <p:cNvSpPr/>
          <p:nvPr/>
        </p:nvSpPr>
        <p:spPr>
          <a:xfrm>
            <a:off x="470452" y="2733916"/>
            <a:ext cx="8203096" cy="258532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{id} {</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printf</a:t>
            </a:r>
            <a:r>
              <a:rPr lang="en-US" altLang="zh-CN" dirty="0">
                <a:latin typeface="Courier New" panose="02070309020205020404" pitchFamily="49" charset="0"/>
                <a:cs typeface="Courier New" panose="02070309020205020404" pitchFamily="49" charset="0"/>
              </a:rPr>
              <a:t>(“Line %d:(ID, %s)\n”,</a:t>
            </a:r>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yylineno</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yytext</a:t>
            </a:r>
            <a:r>
              <a:rPr lang="en-US" altLang="zh-CN" dirty="0">
                <a:latin typeface="Courier New" panose="02070309020205020404" pitchFamily="49" charset="0"/>
                <a:cs typeface="Courier New" panose="02070309020205020404" pitchFamily="49" charset="0"/>
              </a:rPr>
              <a:t>);</a:t>
            </a:r>
          </a:p>
          <a:p>
            <a:pPr marL="857250" lvl="2"/>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yylval.node</a:t>
            </a:r>
            <a:r>
              <a:rPr lang="en-US" altLang="zh-CN"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TreeNode</a:t>
            </a:r>
            <a:r>
              <a:rPr lang="en-US" altLang="zh-CN" dirty="0">
                <a:latin typeface="Courier New" panose="02070309020205020404" pitchFamily="49" charset="0"/>
                <a:cs typeface="Courier New" panose="02070309020205020404" pitchFamily="49" charset="0"/>
              </a:rPr>
              <a:t>*)malloc(</a:t>
            </a:r>
            <a:r>
              <a:rPr lang="en-US" altLang="zh-CN" dirty="0" err="1">
                <a:latin typeface="Courier New" panose="02070309020205020404" pitchFamily="49" charset="0"/>
                <a:cs typeface="Courier New" panose="02070309020205020404" pitchFamily="49" charset="0"/>
              </a:rPr>
              <a:t>sizeof</a:t>
            </a:r>
            <a:r>
              <a:rPr lang="en-US" altLang="zh-CN"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TreeNode</a:t>
            </a:r>
            <a:r>
              <a:rPr lang="en-US" altLang="zh-CN" dirty="0">
                <a:latin typeface="Courier New" panose="02070309020205020404" pitchFamily="49" charset="0"/>
                <a:cs typeface="Courier New" panose="02070309020205020404" pitchFamily="49" charset="0"/>
              </a:rPr>
              <a:t>));</a:t>
            </a:r>
          </a:p>
          <a:p>
            <a:pPr marL="857250" lvl="2"/>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yylval.node</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lineno</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yylineno</a:t>
            </a:r>
            <a:r>
              <a:rPr lang="en-US" altLang="zh-CN" dirty="0">
                <a:latin typeface="Courier New" panose="02070309020205020404" pitchFamily="49" charset="0"/>
                <a:cs typeface="Courier New" panose="02070309020205020404" pitchFamily="49" charset="0"/>
              </a:rPr>
              <a:t>;</a:t>
            </a:r>
          </a:p>
          <a:p>
            <a:pPr marL="857250" lvl="2"/>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yylval.node</a:t>
            </a:r>
            <a:r>
              <a:rPr lang="en-US" altLang="zh-CN" dirty="0">
                <a:latin typeface="Courier New" panose="02070309020205020404" pitchFamily="49" charset="0"/>
                <a:cs typeface="Courier New" panose="02070309020205020404" pitchFamily="49" charset="0"/>
              </a:rPr>
              <a:t>-&gt;type = 1;</a:t>
            </a:r>
          </a:p>
          <a:p>
            <a:pPr marL="857250" lvl="2"/>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yylval.node</a:t>
            </a:r>
            <a:r>
              <a:rPr lang="en-US" altLang="zh-CN" dirty="0">
                <a:latin typeface="Courier New" panose="02070309020205020404" pitchFamily="49" charset="0"/>
                <a:cs typeface="Courier New" panose="02070309020205020404" pitchFamily="49" charset="0"/>
              </a:rPr>
              <a:t>-&gt;</a:t>
            </a:r>
            <a:r>
              <a:rPr lang="en-US" altLang="zh-CN" dirty="0" err="1">
                <a:latin typeface="Courier New" panose="02070309020205020404" pitchFamily="49" charset="0"/>
                <a:cs typeface="Courier New" panose="02070309020205020404" pitchFamily="49" charset="0"/>
              </a:rPr>
              <a:t>tokentype</a:t>
            </a:r>
            <a:r>
              <a:rPr lang="en-US" altLang="zh-CN" dirty="0">
                <a:latin typeface="Courier New" panose="02070309020205020404" pitchFamily="49" charset="0"/>
                <a:cs typeface="Courier New" panose="02070309020205020404" pitchFamily="49" charset="0"/>
              </a:rPr>
              <a:t> = 26;</a:t>
            </a:r>
          </a:p>
          <a:p>
            <a:pPr marL="857250" lvl="2"/>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yylval.node</a:t>
            </a:r>
            <a:r>
              <a:rPr lang="en-US" altLang="zh-CN" dirty="0">
                <a:latin typeface="Courier New" panose="02070309020205020404" pitchFamily="49" charset="0"/>
                <a:cs typeface="Courier New" panose="02070309020205020404" pitchFamily="49" charset="0"/>
              </a:rPr>
              <a:t>-&gt;name = malloc(</a:t>
            </a:r>
            <a:r>
              <a:rPr lang="en-US" altLang="zh-CN" dirty="0" err="1">
                <a:latin typeface="Courier New" panose="02070309020205020404" pitchFamily="49" charset="0"/>
                <a:cs typeface="Courier New" panose="02070309020205020404" pitchFamily="49" charset="0"/>
              </a:rPr>
              <a:t>strlen</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yytext</a:t>
            </a:r>
            <a:r>
              <a:rPr lang="en-US" altLang="zh-CN" dirty="0">
                <a:latin typeface="Courier New" panose="02070309020205020404" pitchFamily="49" charset="0"/>
                <a:cs typeface="Courier New" panose="02070309020205020404" pitchFamily="49" charset="0"/>
              </a:rPr>
              <a:t>)+1);</a:t>
            </a:r>
          </a:p>
          <a:p>
            <a:pPr marL="857250" lvl="2"/>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strcpy</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yylval.node</a:t>
            </a:r>
            <a:r>
              <a:rPr lang="en-US" altLang="zh-CN" dirty="0">
                <a:latin typeface="Courier New" panose="02070309020205020404" pitchFamily="49" charset="0"/>
                <a:cs typeface="Courier New" panose="02070309020205020404" pitchFamily="49" charset="0"/>
              </a:rPr>
              <a:t>-&gt;name,</a:t>
            </a:r>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yytext</a:t>
            </a:r>
            <a:r>
              <a:rPr lang="en-US" altLang="zh-CN" dirty="0">
                <a:latin typeface="Courier New" panose="02070309020205020404" pitchFamily="49" charset="0"/>
                <a:cs typeface="Courier New" panose="02070309020205020404" pitchFamily="49" charset="0"/>
              </a:rPr>
              <a:t>);	</a:t>
            </a:r>
          </a:p>
          <a:p>
            <a:pPr marL="857250" lvl="2"/>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return ID;</a:t>
            </a:r>
          </a:p>
          <a:p>
            <a:pPr marL="400050" lvl="1" indent="0">
              <a:buFont typeface="Arial" pitchFamily="34" charset="0"/>
              <a:buNone/>
            </a:pP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B3E3550B-1B13-E34B-A534-9C00B38641E6}"/>
              </a:ext>
            </a:extLst>
          </p:cNvPr>
          <p:cNvSpPr txBox="1"/>
          <p:nvPr/>
        </p:nvSpPr>
        <p:spPr>
          <a:xfrm>
            <a:off x="760700" y="5686232"/>
            <a:ext cx="7622600" cy="400110"/>
          </a:xfrm>
          <a:prstGeom prst="rect">
            <a:avLst/>
          </a:prstGeom>
          <a:noFill/>
        </p:spPr>
        <p:txBody>
          <a:bodyPr wrap="none" rtlCol="0">
            <a:spAutoFit/>
          </a:bodyPr>
          <a:lstStyle/>
          <a:p>
            <a:r>
              <a:rPr kumimoji="1" lang="zh-CN" altLang="en-US" sz="2000" b="1" dirty="0">
                <a:solidFill>
                  <a:schemeClr val="tx2"/>
                </a:solidFill>
              </a:rPr>
              <a:t>这些都是示例代码，使用需谨慎，并且这不是一种比较好的做法！</a:t>
            </a:r>
          </a:p>
        </p:txBody>
      </p:sp>
    </p:spTree>
    <p:extLst>
      <p:ext uri="{BB962C8B-B14F-4D97-AF65-F5344CB8AC3E}">
        <p14:creationId xmlns:p14="http://schemas.microsoft.com/office/powerpoint/2010/main" val="210717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8</a:t>
            </a:r>
            <a:endParaRPr lang="zh-CN" altLang="en-US" dirty="0"/>
          </a:p>
        </p:txBody>
      </p:sp>
      <p:sp>
        <p:nvSpPr>
          <p:cNvPr id="3" name="内容占位符 2"/>
          <p:cNvSpPr>
            <a:spLocks noGrp="1"/>
          </p:cNvSpPr>
          <p:nvPr>
            <p:ph idx="1"/>
          </p:nvPr>
        </p:nvSpPr>
        <p:spPr/>
        <p:txBody>
          <a:bodyPr>
            <a:normAutofit/>
          </a:bodyPr>
          <a:lstStyle/>
          <a:p>
            <a:r>
              <a:rPr lang="en-US" altLang="zh-CN" dirty="0"/>
              <a:t>Bison</a:t>
            </a:r>
            <a:r>
              <a:rPr lang="zh-CN" altLang="en-US" dirty="0"/>
              <a:t>：</a:t>
            </a:r>
            <a:r>
              <a:rPr lang="en-US" altLang="zh-CN" dirty="0"/>
              <a:t>.y</a:t>
            </a:r>
            <a:r>
              <a:rPr lang="zh-CN" altLang="en-US" dirty="0"/>
              <a:t> 文件内容</a:t>
            </a:r>
            <a:endParaRPr lang="zh-CN" altLang="en-US" dirty="0">
              <a:latin typeface="+mn-lt"/>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15</a:t>
            </a:fld>
            <a:endParaRPr lang="zh-CN" altLang="en-US">
              <a:solidFill>
                <a:prstClr val="black">
                  <a:tint val="75000"/>
                </a:prstClr>
              </a:solidFill>
            </a:endParaRPr>
          </a:p>
        </p:txBody>
      </p:sp>
      <p:sp>
        <p:nvSpPr>
          <p:cNvPr id="7" name="内容占位符 2">
            <a:extLst>
              <a:ext uri="{FF2B5EF4-FFF2-40B4-BE49-F238E27FC236}">
                <a16:creationId xmlns:a16="http://schemas.microsoft.com/office/drawing/2014/main" id="{B08EE2AB-3ED7-7B4E-8BB4-6EEF91EE9E9C}"/>
              </a:ext>
            </a:extLst>
          </p:cNvPr>
          <p:cNvSpPr txBox="1">
            <a:spLocks/>
          </p:cNvSpPr>
          <p:nvPr/>
        </p:nvSpPr>
        <p:spPr>
          <a:xfrm>
            <a:off x="570384" y="1872613"/>
            <a:ext cx="8003232" cy="3971596"/>
          </a:xfrm>
          <a:prstGeom prst="rect">
            <a:avLst/>
          </a:prstGeom>
          <a:solidFill>
            <a:schemeClr val="accent6">
              <a:lumMod val="40000"/>
              <a:lumOff val="6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Declarations</a:t>
            </a:r>
          </a:p>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a:t>
            </a:r>
          </a:p>
          <a:p>
            <a:pPr marL="0" indent="0">
              <a:buNone/>
            </a:pPr>
            <a:r>
              <a:rPr lang="en-US" altLang="zh-CN" sz="2400" b="1" dirty="0">
                <a:solidFill>
                  <a:srgbClr val="C00000"/>
                </a:solidFill>
                <a:latin typeface="Courier New" panose="02070309020205020404" pitchFamily="49" charset="0"/>
                <a:cs typeface="Courier New" panose="02070309020205020404" pitchFamily="49" charset="0"/>
              </a:rPr>
              <a:t>Definitions</a:t>
            </a:r>
            <a:r>
              <a:rPr lang="en-US" altLang="zh-CN" sz="2400" dirty="0">
                <a:solidFill>
                  <a:srgbClr val="00B050"/>
                </a:solidFill>
                <a:latin typeface="Courier New" panose="02070309020205020404" pitchFamily="49" charset="0"/>
                <a:cs typeface="Courier New" panose="02070309020205020404" pitchFamily="49" charset="0"/>
              </a:rPr>
              <a:t>   </a:t>
            </a:r>
          </a:p>
          <a:p>
            <a:pPr marL="0" indent="0">
              <a:buNone/>
            </a:pPr>
            <a:r>
              <a:rPr lang="en-US" altLang="zh-CN" sz="2400" b="1" dirty="0">
                <a:solidFill>
                  <a:srgbClr val="C00000"/>
                </a:solidFill>
                <a:latin typeface="Courier New" panose="02070309020205020404" pitchFamily="49" charset="0"/>
                <a:cs typeface="Courier New" panose="02070309020205020404" pitchFamily="49" charset="0"/>
              </a:rPr>
              <a:t>//</a:t>
            </a:r>
            <a:r>
              <a:rPr lang="zh-CN" altLang="en-US" sz="2400" b="1" dirty="0">
                <a:solidFill>
                  <a:srgbClr val="C00000"/>
                </a:solidFill>
                <a:latin typeface="Courier New" panose="02070309020205020404" pitchFamily="49" charset="0"/>
                <a:cs typeface="Courier New" panose="02070309020205020404" pitchFamily="49" charset="0"/>
              </a:rPr>
              <a:t> 考虑优先级与结合性</a:t>
            </a:r>
            <a:endParaRPr lang="en-US" altLang="zh-CN" sz="2400" dirty="0">
              <a:solidFill>
                <a:srgbClr val="00B050"/>
              </a:solidFill>
              <a:latin typeface="Courier New" panose="02070309020205020404" pitchFamily="49" charset="0"/>
              <a:cs typeface="Courier New" panose="02070309020205020404" pitchFamily="49" charset="0"/>
            </a:endParaRPr>
          </a:p>
          <a:p>
            <a:pPr marL="0" indent="0">
              <a:buFont typeface="Arial" pitchFamily="34" charset="0"/>
              <a:buNone/>
            </a:pPr>
            <a:r>
              <a:rPr lang="en-US" altLang="zh-CN" sz="2400" b="1" dirty="0">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Productions	</a:t>
            </a:r>
          </a:p>
          <a:p>
            <a:pPr marL="0" indent="0">
              <a:buFont typeface="Arial" pitchFamily="34" charset="0"/>
              <a:buNone/>
            </a:pPr>
            <a:r>
              <a:rPr lang="en-US" altLang="zh-CN" sz="2400" b="1" dirty="0">
                <a:latin typeface="Courier New" panose="02070309020205020404" pitchFamily="49" charset="0"/>
                <a:cs typeface="Courier New" panose="02070309020205020404" pitchFamily="49" charset="0"/>
              </a:rPr>
              <a:t>%%</a:t>
            </a:r>
          </a:p>
          <a:p>
            <a:pPr marL="0" indent="0">
              <a:buFont typeface="Arial" pitchFamily="34" charset="0"/>
              <a:buNone/>
            </a:pPr>
            <a:r>
              <a:rPr lang="en-US" altLang="zh-CN" sz="2400" dirty="0">
                <a:solidFill>
                  <a:srgbClr val="00B050"/>
                </a:solidFill>
                <a:latin typeface="Courier New" panose="02070309020205020404" pitchFamily="49" charset="0"/>
                <a:cs typeface="Courier New" panose="02070309020205020404" pitchFamily="49" charset="0"/>
              </a:rPr>
              <a:t>subroutines</a:t>
            </a:r>
          </a:p>
        </p:txBody>
      </p:sp>
      <p:sp>
        <p:nvSpPr>
          <p:cNvPr id="8" name="TextBox 5">
            <a:extLst>
              <a:ext uri="{FF2B5EF4-FFF2-40B4-BE49-F238E27FC236}">
                <a16:creationId xmlns:a16="http://schemas.microsoft.com/office/drawing/2014/main" id="{2D459ACA-BAA0-CD40-92E8-2D675CE5B71C}"/>
              </a:ext>
            </a:extLst>
          </p:cNvPr>
          <p:cNvSpPr txBox="1"/>
          <p:nvPr/>
        </p:nvSpPr>
        <p:spPr>
          <a:xfrm>
            <a:off x="4242792" y="1874438"/>
            <a:ext cx="4330824" cy="2031325"/>
          </a:xfrm>
          <a:prstGeom prst="rect">
            <a:avLst/>
          </a:prstGeom>
          <a:solidFill>
            <a:schemeClr val="accent1">
              <a:lumMod val="40000"/>
              <a:lumOff val="60000"/>
            </a:schemeClr>
          </a:solidFill>
        </p:spPr>
        <p:txBody>
          <a:bodyPr wrap="square" rtlCol="0">
            <a:spAutoFit/>
          </a:bodyPr>
          <a:lstStyle/>
          <a:p>
            <a:r>
              <a:rPr lang="en-US" altLang="zh-CN" dirty="0">
                <a:latin typeface="Courier New" panose="02070309020205020404" pitchFamily="49" charset="0"/>
                <a:cs typeface="Courier New" panose="02070309020205020404" pitchFamily="49" charset="0"/>
              </a:rPr>
              <a:t>%right  </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ASSIGNOP</a:t>
            </a:r>
          </a:p>
          <a:p>
            <a:r>
              <a:rPr lang="en-US" altLang="zh-CN" dirty="0">
                <a:latin typeface="Courier New" panose="02070309020205020404" pitchFamily="49" charset="0"/>
                <a:cs typeface="Courier New" panose="02070309020205020404" pitchFamily="49" charset="0"/>
              </a:rPr>
              <a:t>%left    AND</a:t>
            </a:r>
          </a:p>
          <a:p>
            <a:r>
              <a:rPr lang="en-US" altLang="zh-CN" dirty="0">
                <a:latin typeface="Courier New" panose="02070309020205020404" pitchFamily="49" charset="0"/>
                <a:cs typeface="Courier New" panose="02070309020205020404" pitchFamily="49" charset="0"/>
              </a:rPr>
              <a:t>%left    RELOP</a:t>
            </a:r>
          </a:p>
          <a:p>
            <a:r>
              <a:rPr lang="en-US" altLang="zh-CN" dirty="0">
                <a:latin typeface="Courier New" panose="02070309020205020404" pitchFamily="49" charset="0"/>
                <a:cs typeface="Courier New" panose="02070309020205020404" pitchFamily="49" charset="0"/>
              </a:rPr>
              <a:t>%left    PLUS MINUS</a:t>
            </a:r>
          </a:p>
          <a:p>
            <a:r>
              <a:rPr lang="en-US" altLang="zh-CN" dirty="0">
                <a:latin typeface="Courier New" panose="02070309020205020404" pitchFamily="49" charset="0"/>
                <a:cs typeface="Courier New" panose="02070309020205020404" pitchFamily="49" charset="0"/>
              </a:rPr>
              <a:t>%left    STAR DIV</a:t>
            </a:r>
          </a:p>
          <a:p>
            <a:r>
              <a:rPr lang="en-US" altLang="zh-CN" dirty="0">
                <a:latin typeface="Courier New" panose="02070309020205020404" pitchFamily="49" charset="0"/>
                <a:cs typeface="Courier New" panose="02070309020205020404" pitchFamily="49" charset="0"/>
              </a:rPr>
              <a:t>%right  </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NOT UMINUS</a:t>
            </a:r>
          </a:p>
          <a:p>
            <a:r>
              <a:rPr lang="en-US" altLang="zh-CN" dirty="0">
                <a:latin typeface="Courier New" panose="02070309020205020404" pitchFamily="49" charset="0"/>
                <a:cs typeface="Courier New" panose="02070309020205020404" pitchFamily="49" charset="0"/>
              </a:rPr>
              <a:t>%left    DOT LB RB LP RP</a:t>
            </a:r>
          </a:p>
        </p:txBody>
      </p:sp>
      <p:sp>
        <p:nvSpPr>
          <p:cNvPr id="9" name="TextBox 6">
            <a:extLst>
              <a:ext uri="{FF2B5EF4-FFF2-40B4-BE49-F238E27FC236}">
                <a16:creationId xmlns:a16="http://schemas.microsoft.com/office/drawing/2014/main" id="{4AE901F4-E1B8-DE47-B6E2-BD7F80F5203F}"/>
              </a:ext>
            </a:extLst>
          </p:cNvPr>
          <p:cNvSpPr txBox="1"/>
          <p:nvPr/>
        </p:nvSpPr>
        <p:spPr>
          <a:xfrm>
            <a:off x="2812976" y="4348279"/>
            <a:ext cx="5760640" cy="1200329"/>
          </a:xfrm>
          <a:prstGeom prst="rect">
            <a:avLst/>
          </a:prstGeom>
          <a:solidFill>
            <a:schemeClr val="accent6">
              <a:lumMod val="20000"/>
              <a:lumOff val="80000"/>
            </a:schemeClr>
          </a:solidFill>
        </p:spPr>
        <p:txBody>
          <a:bodyPr wrap="square" rtlCol="0">
            <a:spAutoFit/>
          </a:bodyPr>
          <a:lstStyle/>
          <a:p>
            <a:r>
              <a:rPr lang="en-US" altLang="zh-CN" dirty="0" err="1">
                <a:latin typeface="Courier New" panose="02070309020205020404" pitchFamily="49" charset="0"/>
                <a:cs typeface="Courier New" panose="02070309020205020404" pitchFamily="49" charset="0"/>
              </a:rPr>
              <a:t>Exp</a:t>
            </a:r>
            <a:r>
              <a:rPr lang="en-US" altLang="zh-CN" dirty="0">
                <a:latin typeface="Courier New" panose="02070309020205020404" pitchFamily="49" charset="0"/>
                <a:cs typeface="Courier New" panose="02070309020205020404" pitchFamily="49" charset="0"/>
              </a:rPr>
              <a:t> | MINUS EXP </a:t>
            </a:r>
            <a:r>
              <a:rPr lang="en-US" altLang="zh-CN" b="1" i="1" dirty="0">
                <a:latin typeface="Courier New" panose="02070309020205020404" pitchFamily="49" charset="0"/>
                <a:cs typeface="Courier New" panose="02070309020205020404" pitchFamily="49" charset="0"/>
              </a:rPr>
              <a:t>%</a:t>
            </a:r>
            <a:r>
              <a:rPr lang="en-US" altLang="zh-CN" b="1" i="1" dirty="0" err="1">
                <a:latin typeface="Courier New" panose="02070309020205020404" pitchFamily="49" charset="0"/>
                <a:cs typeface="Courier New" panose="02070309020205020404" pitchFamily="49" charset="0"/>
              </a:rPr>
              <a:t>prec</a:t>
            </a:r>
            <a:r>
              <a:rPr lang="en-US" altLang="zh-CN" b="1" i="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UMINUS</a:t>
            </a:r>
          </a:p>
          <a:p>
            <a:r>
              <a:rPr lang="en-US" altLang="zh-CN" dirty="0" err="1">
                <a:latin typeface="Courier New" panose="02070309020205020404" pitchFamily="49" charset="0"/>
                <a:cs typeface="Courier New" panose="02070309020205020404" pitchFamily="49" charset="0"/>
              </a:rPr>
              <a:t>Stmt</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悬空 </a:t>
            </a:r>
            <a:r>
              <a:rPr lang="en-US" altLang="zh-CN" dirty="0">
                <a:latin typeface="Courier New" panose="02070309020205020404" pitchFamily="49" charset="0"/>
                <a:cs typeface="Courier New" panose="02070309020205020404" pitchFamily="49" charset="0"/>
              </a:rPr>
              <a:t>else</a:t>
            </a:r>
            <a:r>
              <a:rPr lang="zh-CN" altLang="en-US" dirty="0">
                <a:latin typeface="Courier New" panose="02070309020205020404" pitchFamily="49" charset="0"/>
                <a:cs typeface="Courier New" panose="02070309020205020404" pitchFamily="49" charset="0"/>
              </a:rPr>
              <a:t> 问题 *</a:t>
            </a:r>
            <a:r>
              <a:rPr lang="en-US" altLang="zh-CN"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IF LP </a:t>
            </a:r>
            <a:r>
              <a:rPr lang="en-US" altLang="zh-CN" dirty="0" err="1">
                <a:latin typeface="Courier New" panose="02070309020205020404" pitchFamily="49" charset="0"/>
                <a:cs typeface="Courier New" panose="02070309020205020404" pitchFamily="49" charset="0"/>
              </a:rPr>
              <a:t>Exp</a:t>
            </a:r>
            <a:r>
              <a:rPr lang="en-US" altLang="zh-CN" dirty="0">
                <a:latin typeface="Courier New" panose="02070309020205020404" pitchFamily="49" charset="0"/>
                <a:cs typeface="Courier New" panose="02070309020205020404" pitchFamily="49" charset="0"/>
              </a:rPr>
              <a:t> RP </a:t>
            </a:r>
            <a:r>
              <a:rPr lang="en-US" altLang="zh-CN" dirty="0" err="1">
                <a:latin typeface="Courier New" panose="02070309020205020404" pitchFamily="49" charset="0"/>
                <a:cs typeface="Courier New" panose="02070309020205020404" pitchFamily="49" charset="0"/>
              </a:rPr>
              <a:t>Stmt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prec</a:t>
            </a:r>
            <a:r>
              <a:rPr lang="en-US" altLang="zh-CN" dirty="0">
                <a:latin typeface="Courier New" panose="02070309020205020404" pitchFamily="49" charset="0"/>
                <a:cs typeface="Courier New" panose="02070309020205020404" pitchFamily="49" charset="0"/>
              </a:rPr>
              <a:t> LOWER_ELSE</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IF LP </a:t>
            </a:r>
            <a:r>
              <a:rPr lang="en-US" altLang="zh-CN" dirty="0" err="1">
                <a:latin typeface="Courier New" panose="02070309020205020404" pitchFamily="49" charset="0"/>
                <a:cs typeface="Courier New" panose="02070309020205020404" pitchFamily="49" charset="0"/>
              </a:rPr>
              <a:t>Exp</a:t>
            </a:r>
            <a:r>
              <a:rPr lang="en-US" altLang="zh-CN" dirty="0">
                <a:latin typeface="Courier New" panose="02070309020205020404" pitchFamily="49" charset="0"/>
                <a:cs typeface="Courier New" panose="02070309020205020404" pitchFamily="49" charset="0"/>
              </a:rPr>
              <a:t> RP </a:t>
            </a:r>
            <a:r>
              <a:rPr lang="en-US" altLang="zh-CN" dirty="0" err="1">
                <a:latin typeface="Courier New" panose="02070309020205020404" pitchFamily="49" charset="0"/>
                <a:cs typeface="Courier New" panose="02070309020205020404" pitchFamily="49" charset="0"/>
              </a:rPr>
              <a:t>Stmt</a:t>
            </a:r>
            <a:r>
              <a:rPr lang="en-US" altLang="zh-CN" dirty="0">
                <a:latin typeface="Courier New" panose="02070309020205020404" pitchFamily="49" charset="0"/>
                <a:cs typeface="Courier New" panose="02070309020205020404" pitchFamily="49" charset="0"/>
              </a:rPr>
              <a:t> ELSE </a:t>
            </a:r>
            <a:r>
              <a:rPr lang="en-US" altLang="zh-CN" dirty="0" err="1">
                <a:latin typeface="Courier New" panose="02070309020205020404" pitchFamily="49" charset="0"/>
                <a:cs typeface="Courier New" panose="02070309020205020404" pitchFamily="49" charset="0"/>
              </a:rPr>
              <a:t>Stmt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571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9</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Bison</a:t>
            </a:r>
            <a:r>
              <a:rPr lang="zh-CN" altLang="en-US" dirty="0"/>
              <a:t> 语法树生成</a:t>
            </a:r>
            <a:endParaRPr lang="en-US" altLang="zh-CN" dirty="0"/>
          </a:p>
          <a:p>
            <a:pPr lvl="1"/>
            <a:r>
              <a:rPr lang="zh-CN" altLang="en-US" dirty="0">
                <a:latin typeface="+mn-lt"/>
                <a:cs typeface="Courier New" panose="02070309020205020404" pitchFamily="49" charset="0"/>
              </a:rPr>
              <a:t>语法树应该是一棵多叉树</a:t>
            </a:r>
            <a:endParaRPr lang="en-US" altLang="zh-CN" dirty="0">
              <a:latin typeface="+mn-lt"/>
              <a:cs typeface="Courier New" panose="02070309020205020404" pitchFamily="49" charset="0"/>
            </a:endParaRPr>
          </a:p>
          <a:p>
            <a:pPr lvl="1"/>
            <a:r>
              <a:rPr lang="zh-CN" altLang="en-US" dirty="0">
                <a:latin typeface="+mn-lt"/>
                <a:cs typeface="Courier New" panose="02070309020205020404" pitchFamily="49" charset="0"/>
              </a:rPr>
              <a:t>定义树节点数据结构 </a:t>
            </a:r>
            <a:r>
              <a:rPr lang="en-US" altLang="zh-CN" sz="2400" dirty="0">
                <a:latin typeface="Courier New" panose="02070309020205020404" pitchFamily="49" charset="0"/>
                <a:cs typeface="Courier New" panose="02070309020205020404" pitchFamily="49" charset="0"/>
              </a:rPr>
              <a:t>struct</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TreeNode</a:t>
            </a:r>
            <a:r>
              <a:rPr lang="zh-CN" altLang="en-US" sz="2500" dirty="0">
                <a:latin typeface="Courier New" panose="02070309020205020404" pitchFamily="49" charset="0"/>
                <a:cs typeface="Courier New" panose="02070309020205020404" pitchFamily="49" charset="0"/>
              </a:rPr>
              <a:t>，</a:t>
            </a:r>
            <a:r>
              <a:rPr lang="zh-CN" altLang="en-US" dirty="0">
                <a:latin typeface="+mn-lt"/>
                <a:cs typeface="Courier New" panose="02070309020205020404" pitchFamily="49" charset="0"/>
              </a:rPr>
              <a:t>大致有：</a:t>
            </a:r>
            <a:endParaRPr lang="en-US" altLang="zh-CN" dirty="0">
              <a:latin typeface="+mn-lt"/>
              <a:cs typeface="Courier New" panose="02070309020205020404" pitchFamily="49" charset="0"/>
            </a:endParaRPr>
          </a:p>
          <a:p>
            <a:pPr lvl="2"/>
            <a:r>
              <a:rPr lang="zh-CN" altLang="en-US" dirty="0">
                <a:latin typeface="+mn-lt"/>
                <a:cs typeface="Courier New" panose="02070309020205020404" pitchFamily="49" charset="0"/>
              </a:rPr>
              <a:t>节点类型：非终结符号、终结符号（数，标识符）</a:t>
            </a:r>
            <a:endParaRPr lang="en-US" altLang="zh-CN" dirty="0">
              <a:latin typeface="+mn-lt"/>
              <a:cs typeface="Courier New" panose="02070309020205020404" pitchFamily="49" charset="0"/>
            </a:endParaRPr>
          </a:p>
          <a:p>
            <a:pPr lvl="2"/>
            <a:r>
              <a:rPr lang="zh-CN" altLang="en-US" dirty="0">
                <a:latin typeface="+mn-lt"/>
                <a:cs typeface="Courier New" panose="02070309020205020404" pitchFamily="49" charset="0"/>
              </a:rPr>
              <a:t>节点名字：</a:t>
            </a:r>
            <a:r>
              <a:rPr lang="en-US" altLang="zh-CN" dirty="0" err="1">
                <a:latin typeface="+mn-lt"/>
                <a:cs typeface="Courier New" panose="02070309020205020404" pitchFamily="49" charset="0"/>
              </a:rPr>
              <a:t>Exp</a:t>
            </a:r>
            <a:r>
              <a:rPr lang="zh-CN" altLang="en-US" dirty="0">
                <a:latin typeface="+mn-lt"/>
                <a:cs typeface="Courier New" panose="02070309020205020404" pitchFamily="49" charset="0"/>
              </a:rPr>
              <a:t>，</a:t>
            </a:r>
            <a:r>
              <a:rPr lang="en-US" altLang="zh-CN" dirty="0">
                <a:latin typeface="+mn-lt"/>
                <a:cs typeface="Courier New" panose="02070309020205020404" pitchFamily="49" charset="0"/>
              </a:rPr>
              <a:t>Type</a:t>
            </a:r>
            <a:r>
              <a:rPr lang="zh-CN" altLang="en-US" dirty="0">
                <a:latin typeface="+mn-lt"/>
                <a:cs typeface="Courier New" panose="02070309020205020404" pitchFamily="49" charset="0"/>
              </a:rPr>
              <a:t>，</a:t>
            </a:r>
            <a:r>
              <a:rPr lang="en-US" altLang="zh-CN" dirty="0">
                <a:latin typeface="+mn-lt"/>
                <a:cs typeface="Courier New" panose="02070309020205020404" pitchFamily="49" charset="0"/>
              </a:rPr>
              <a:t>ID</a:t>
            </a:r>
            <a:r>
              <a:rPr lang="zh-CN" altLang="en-US" dirty="0">
                <a:latin typeface="+mn-lt"/>
                <a:cs typeface="Courier New" panose="02070309020205020404" pitchFamily="49" charset="0"/>
              </a:rPr>
              <a:t> 等</a:t>
            </a:r>
            <a:endParaRPr lang="en-US" altLang="zh-CN" dirty="0">
              <a:latin typeface="+mn-lt"/>
              <a:cs typeface="Courier New" panose="02070309020205020404" pitchFamily="49" charset="0"/>
            </a:endParaRPr>
          </a:p>
          <a:p>
            <a:pPr lvl="2"/>
            <a:r>
              <a:rPr lang="zh-CN" altLang="en-US" dirty="0">
                <a:latin typeface="+mn-lt"/>
                <a:cs typeface="Courier New" panose="02070309020205020404" pitchFamily="49" charset="0"/>
              </a:rPr>
              <a:t>所在行号：由 </a:t>
            </a:r>
            <a:r>
              <a:rPr lang="en-US" altLang="zh-CN" dirty="0" err="1">
                <a:latin typeface="+mn-lt"/>
                <a:cs typeface="Courier New" panose="02070309020205020404" pitchFamily="49" charset="0"/>
              </a:rPr>
              <a:t>yylineno</a:t>
            </a:r>
            <a:r>
              <a:rPr lang="zh-CN" altLang="en-US" dirty="0">
                <a:latin typeface="+mn-lt"/>
                <a:cs typeface="Courier New" panose="02070309020205020404" pitchFamily="49" charset="0"/>
              </a:rPr>
              <a:t> 给出</a:t>
            </a:r>
            <a:endParaRPr lang="en-US" altLang="zh-CN" dirty="0">
              <a:latin typeface="+mn-lt"/>
              <a:cs typeface="Courier New" panose="02070309020205020404" pitchFamily="49" charset="0"/>
            </a:endParaRPr>
          </a:p>
          <a:p>
            <a:pPr lvl="2"/>
            <a:r>
              <a:rPr lang="zh-CN" altLang="en-US" dirty="0">
                <a:latin typeface="+mn-lt"/>
                <a:cs typeface="Courier New" panose="02070309020205020404" pitchFamily="49" charset="0"/>
              </a:rPr>
              <a:t>数值的属性值：</a:t>
            </a:r>
            <a:r>
              <a:rPr lang="en-US" altLang="zh-CN" dirty="0">
                <a:latin typeface="+mn-lt"/>
                <a:cs typeface="Courier New" panose="02070309020205020404" pitchFamily="49" charset="0"/>
              </a:rPr>
              <a:t>INT</a:t>
            </a:r>
            <a:r>
              <a:rPr lang="zh-CN" altLang="en-US" dirty="0">
                <a:latin typeface="+mn-lt"/>
                <a:cs typeface="Courier New" panose="02070309020205020404" pitchFamily="49" charset="0"/>
              </a:rPr>
              <a:t>，</a:t>
            </a:r>
            <a:r>
              <a:rPr lang="en-US" altLang="zh-CN" dirty="0">
                <a:latin typeface="+mn-lt"/>
                <a:cs typeface="Courier New" panose="02070309020205020404" pitchFamily="49" charset="0"/>
              </a:rPr>
              <a:t>FLOAT</a:t>
            </a:r>
            <a:r>
              <a:rPr lang="zh-CN" altLang="en-US" dirty="0">
                <a:latin typeface="+mn-lt"/>
                <a:cs typeface="Courier New" panose="02070309020205020404" pitchFamily="49" charset="0"/>
              </a:rPr>
              <a:t> 的值</a:t>
            </a:r>
            <a:endParaRPr lang="en-US" altLang="zh-CN" dirty="0">
              <a:latin typeface="+mn-lt"/>
              <a:cs typeface="Courier New" panose="02070309020205020404" pitchFamily="49" charset="0"/>
            </a:endParaRPr>
          </a:p>
          <a:p>
            <a:pPr lvl="1"/>
            <a:r>
              <a:rPr lang="zh-CN" altLang="en-US" dirty="0">
                <a:latin typeface="+mn-lt"/>
                <a:cs typeface="Courier New" panose="02070309020205020404" pitchFamily="49" charset="0"/>
              </a:rPr>
              <a:t>维护多叉树结构的节点指针</a:t>
            </a:r>
            <a:endParaRPr lang="en-US" altLang="zh-CN" dirty="0">
              <a:latin typeface="+mn-lt"/>
              <a:cs typeface="Courier New" panose="02070309020205020404" pitchFamily="49" charset="0"/>
            </a:endParaRPr>
          </a:p>
          <a:p>
            <a:pPr lvl="2"/>
            <a:r>
              <a:rPr lang="zh-CN" altLang="en-US" dirty="0">
                <a:latin typeface="+mn-lt"/>
                <a:cs typeface="Courier New" panose="02070309020205020404" pitchFamily="49" charset="0"/>
              </a:rPr>
              <a:t>对于某节点，维护需要有一个访问其所有子节点的方式，与二叉树类似，维护一个子节点的列表？</a:t>
            </a:r>
            <a:r>
              <a:rPr lang="en-US" altLang="zh-CN" dirty="0">
                <a:latin typeface="+mn-lt"/>
                <a:cs typeface="Courier New" panose="02070309020205020404" pitchFamily="49" charset="0"/>
              </a:rPr>
              <a:t>(</a:t>
            </a:r>
            <a:r>
              <a:rPr lang="en-US" altLang="zh-CN" dirty="0" err="1">
                <a:latin typeface="+mn-lt"/>
                <a:cs typeface="Courier New" panose="02070309020205020404" pitchFamily="49" charset="0"/>
              </a:rPr>
              <a:t>array?vector?linkedlist</a:t>
            </a:r>
            <a:r>
              <a:rPr lang="en-US" altLang="zh-CN" dirty="0">
                <a:latin typeface="+mn-lt"/>
                <a:cs typeface="Courier New" panose="02070309020205020404" pitchFamily="49" charset="0"/>
              </a:rPr>
              <a:t>?)</a:t>
            </a:r>
          </a:p>
          <a:p>
            <a:pPr lvl="2"/>
            <a:r>
              <a:rPr lang="zh-CN" altLang="en-US" dirty="0">
                <a:latin typeface="+mn-lt"/>
                <a:cs typeface="Courier New" panose="02070309020205020404" pitchFamily="49" charset="0"/>
              </a:rPr>
              <a:t>通过第一个子节点上的 </a:t>
            </a:r>
            <a:r>
              <a:rPr lang="en-US" altLang="zh-CN" dirty="0">
                <a:latin typeface="+mn-lt"/>
                <a:cs typeface="Courier New" panose="02070309020205020404" pitchFamily="49" charset="0"/>
              </a:rPr>
              <a:t>sibling</a:t>
            </a:r>
            <a:r>
              <a:rPr lang="zh-CN" altLang="en-US" dirty="0">
                <a:latin typeface="+mn-lt"/>
                <a:cs typeface="Courier New" panose="02070309020205020404" pitchFamily="49" charset="0"/>
              </a:rPr>
              <a:t> 指针访问？</a:t>
            </a:r>
            <a:endParaRPr lang="en-US" altLang="zh-CN" dirty="0">
              <a:latin typeface="+mn-lt"/>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16</a:t>
            </a:fld>
            <a:endParaRPr lang="zh-CN" altLang="en-US">
              <a:solidFill>
                <a:prstClr val="black">
                  <a:tint val="75000"/>
                </a:prstClr>
              </a:solidFill>
            </a:endParaRPr>
          </a:p>
        </p:txBody>
      </p:sp>
    </p:spTree>
    <p:extLst>
      <p:ext uri="{BB962C8B-B14F-4D97-AF65-F5344CB8AC3E}">
        <p14:creationId xmlns:p14="http://schemas.microsoft.com/office/powerpoint/2010/main" val="329199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10</a:t>
            </a:r>
            <a:endParaRPr lang="zh-CN" altLang="en-US" dirty="0"/>
          </a:p>
        </p:txBody>
      </p:sp>
      <p:sp>
        <p:nvSpPr>
          <p:cNvPr id="3" name="内容占位符 2"/>
          <p:cNvSpPr>
            <a:spLocks noGrp="1"/>
          </p:cNvSpPr>
          <p:nvPr>
            <p:ph idx="1"/>
          </p:nvPr>
        </p:nvSpPr>
        <p:spPr/>
        <p:txBody>
          <a:bodyPr>
            <a:normAutofit/>
          </a:bodyPr>
          <a:lstStyle/>
          <a:p>
            <a:r>
              <a:rPr lang="en-US" altLang="zh-CN" dirty="0"/>
              <a:t>Bison</a:t>
            </a:r>
            <a:r>
              <a:rPr lang="zh-CN" altLang="en-US" dirty="0"/>
              <a:t> 语法树生成</a:t>
            </a:r>
            <a:endParaRPr lang="en-US" altLang="zh-CN" dirty="0"/>
          </a:p>
          <a:p>
            <a:pPr lvl="1"/>
            <a:r>
              <a:rPr lang="zh-CN" altLang="en-US" dirty="0">
                <a:latin typeface="+mn-lt"/>
                <a:cs typeface="Courier New" panose="02070309020205020404" pitchFamily="49" charset="0"/>
              </a:rPr>
              <a:t>语法树应该是一棵多叉树</a:t>
            </a:r>
            <a:endParaRPr lang="en-US" altLang="zh-CN" dirty="0">
              <a:latin typeface="+mn-lt"/>
              <a:cs typeface="Courier New" panose="02070309020205020404" pitchFamily="49" charset="0"/>
            </a:endParaRPr>
          </a:p>
          <a:p>
            <a:pPr lvl="2"/>
            <a:r>
              <a:rPr lang="zh-CN" altLang="en-US" dirty="0">
                <a:latin typeface="+mn-lt"/>
                <a:cs typeface="Courier New" panose="02070309020205020404" pitchFamily="49" charset="0"/>
              </a:rPr>
              <a:t>定义树节点数据结构，方便维护父节点、兄弟节点关系</a:t>
            </a:r>
            <a:endParaRPr lang="en-US" altLang="zh-CN" dirty="0">
              <a:latin typeface="+mn-lt"/>
              <a:cs typeface="Courier New" panose="02070309020205020404" pitchFamily="49" charset="0"/>
            </a:endParaRPr>
          </a:p>
          <a:p>
            <a:pPr lvl="2"/>
            <a:endParaRPr lang="en-US" altLang="zh-CN" dirty="0">
              <a:latin typeface="+mn-lt"/>
              <a:cs typeface="Courier New" panose="02070309020205020404" pitchFamily="49" charset="0"/>
            </a:endParaRPr>
          </a:p>
          <a:p>
            <a:pPr lvl="2"/>
            <a:endParaRPr lang="en-US" altLang="zh-CN" dirty="0">
              <a:latin typeface="+mn-lt"/>
              <a:cs typeface="Courier New" panose="02070309020205020404" pitchFamily="49" charset="0"/>
            </a:endParaRPr>
          </a:p>
          <a:p>
            <a:pPr lvl="2"/>
            <a:endParaRPr lang="en-US" altLang="zh-CN" dirty="0">
              <a:latin typeface="+mn-lt"/>
              <a:cs typeface="Courier New" panose="02070309020205020404" pitchFamily="49" charset="0"/>
            </a:endParaRPr>
          </a:p>
          <a:p>
            <a:pPr marL="914400" lvl="2" indent="0">
              <a:buNone/>
            </a:pPr>
            <a:endParaRPr lang="en-US" altLang="zh-CN" dirty="0">
              <a:latin typeface="+mn-lt"/>
              <a:cs typeface="Courier New" panose="02070309020205020404" pitchFamily="49" charset="0"/>
            </a:endParaRPr>
          </a:p>
          <a:p>
            <a:pPr lvl="2"/>
            <a:r>
              <a:rPr lang="en-US" altLang="zh-CN" dirty="0">
                <a:latin typeface="+mn-lt"/>
                <a:cs typeface="Courier New" panose="02070309020205020404" pitchFamily="49" charset="0"/>
              </a:rPr>
              <a:t>$$</a:t>
            </a:r>
            <a:r>
              <a:rPr lang="zh-CN" altLang="en-US" dirty="0">
                <a:latin typeface="+mn-lt"/>
                <a:cs typeface="Courier New" panose="02070309020205020404" pitchFamily="49" charset="0"/>
              </a:rPr>
              <a:t> 是父节点 </a:t>
            </a:r>
            <a:r>
              <a:rPr lang="en-US" altLang="zh-CN" b="1" dirty="0">
                <a:solidFill>
                  <a:srgbClr val="C00000"/>
                </a:solidFill>
                <a:latin typeface="Courier New" panose="02070309020205020404" pitchFamily="49" charset="0"/>
                <a:cs typeface="Courier New" panose="02070309020205020404" pitchFamily="49" charset="0"/>
              </a:rPr>
              <a:t>E</a:t>
            </a:r>
            <a:r>
              <a:rPr lang="zh-CN" altLang="en-US" b="1" dirty="0">
                <a:solidFill>
                  <a:srgbClr val="C00000"/>
                </a:solidFill>
                <a:latin typeface="Courier New" panose="02070309020205020404" pitchFamily="49" charset="0"/>
                <a:cs typeface="Courier New" panose="02070309020205020404" pitchFamily="49" charset="0"/>
              </a:rPr>
              <a:t>xp</a:t>
            </a:r>
            <a:r>
              <a:rPr lang="zh-CN" altLang="en-US" dirty="0">
                <a:latin typeface="Courier New" panose="02070309020205020404" pitchFamily="49" charset="0"/>
                <a:cs typeface="Courier New" panose="02070309020205020404" pitchFamily="49" charset="0"/>
              </a:rPr>
              <a:t>，需要创建一个树节点，这里</a:t>
            </a:r>
            <a:r>
              <a:rPr lang="zh-CN" altLang="en-US" dirty="0">
                <a:latin typeface="+mn-lt"/>
                <a:cs typeface="Courier New" panose="02070309020205020404" pitchFamily="49" charset="0"/>
              </a:rPr>
              <a:t>第一个参数是名字 </a:t>
            </a:r>
            <a:r>
              <a:rPr lang="en-US" altLang="zh-CN" dirty="0" err="1">
                <a:latin typeface="+mn-lt"/>
                <a:cs typeface="Courier New" panose="02070309020205020404" pitchFamily="49" charset="0"/>
              </a:rPr>
              <a:t>Exp</a:t>
            </a:r>
            <a:r>
              <a:rPr lang="zh-CN" altLang="en-US" dirty="0">
                <a:latin typeface="+mn-lt"/>
                <a:cs typeface="Courier New" panose="02070309020205020404" pitchFamily="49" charset="0"/>
              </a:rPr>
              <a:t>；第二个参数是这个节点的行号，而第三个参数是这个文法符号对应的字符串</a:t>
            </a:r>
            <a:endParaRPr lang="en-US" altLang="zh-CN" dirty="0">
              <a:latin typeface="+mn-lt"/>
              <a:cs typeface="Courier New" panose="02070309020205020404" pitchFamily="49" charset="0"/>
            </a:endParaRPr>
          </a:p>
          <a:p>
            <a:pPr lvl="2"/>
            <a:r>
              <a:rPr lang="en-US" altLang="zh-CN" dirty="0" err="1">
                <a:latin typeface="+mn-lt"/>
                <a:cs typeface="Courier New" panose="02070309020205020404" pitchFamily="49" charset="0"/>
              </a:rPr>
              <a:t>add_child</a:t>
            </a:r>
            <a:r>
              <a:rPr lang="en-US" altLang="zh-CN" dirty="0">
                <a:latin typeface="+mn-lt"/>
                <a:cs typeface="Courier New" panose="02070309020205020404" pitchFamily="49" charset="0"/>
              </a:rPr>
              <a:t>,</a:t>
            </a:r>
            <a:r>
              <a:rPr lang="zh-CN" altLang="en-US" dirty="0">
                <a:latin typeface="+mn-lt"/>
                <a:cs typeface="Courier New" panose="02070309020205020404" pitchFamily="49" charset="0"/>
              </a:rPr>
              <a:t> </a:t>
            </a:r>
            <a:r>
              <a:rPr lang="en-US" altLang="zh-CN" dirty="0" err="1">
                <a:latin typeface="+mn-lt"/>
                <a:cs typeface="Courier New" panose="02070309020205020404" pitchFamily="49" charset="0"/>
              </a:rPr>
              <a:t>add_sibling</a:t>
            </a:r>
            <a:r>
              <a:rPr lang="zh-CN" altLang="en-US" dirty="0">
                <a:latin typeface="+mn-lt"/>
                <a:cs typeface="Courier New" panose="02070309020205020404" pitchFamily="49" charset="0"/>
              </a:rPr>
              <a:t> 分别将节点作为父节点的子节点以及子节点的兄弟节点添加到多叉语法树中</a:t>
            </a:r>
            <a:endParaRPr lang="en-US" altLang="zh-CN" dirty="0">
              <a:latin typeface="+mn-lt"/>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17</a:t>
            </a:fld>
            <a:endParaRPr lang="zh-CN" altLang="en-US">
              <a:solidFill>
                <a:prstClr val="black">
                  <a:tint val="75000"/>
                </a:prstClr>
              </a:solidFill>
            </a:endParaRPr>
          </a:p>
        </p:txBody>
      </p:sp>
      <p:sp>
        <p:nvSpPr>
          <p:cNvPr id="5" name="矩形 4">
            <a:extLst>
              <a:ext uri="{FF2B5EF4-FFF2-40B4-BE49-F238E27FC236}">
                <a16:creationId xmlns:a16="http://schemas.microsoft.com/office/drawing/2014/main" id="{EE37984B-76DE-B444-8F49-A6852E8EC8DF}"/>
              </a:ext>
            </a:extLst>
          </p:cNvPr>
          <p:cNvSpPr/>
          <p:nvPr/>
        </p:nvSpPr>
        <p:spPr>
          <a:xfrm>
            <a:off x="602974" y="2543554"/>
            <a:ext cx="8168479" cy="1754326"/>
          </a:xfrm>
          <a:prstGeom prst="rect">
            <a:avLst/>
          </a:prstGeom>
        </p:spPr>
        <p:txBody>
          <a:bodyPr wrap="square">
            <a:spAutoFit/>
          </a:bodyPr>
          <a:lstStyle/>
          <a:p>
            <a:r>
              <a:rPr lang="en-US" altLang="zh-CN" b="1" dirty="0">
                <a:solidFill>
                  <a:srgbClr val="C00000"/>
                </a:solidFill>
                <a:latin typeface="Courier New" panose="02070309020205020404" pitchFamily="49" charset="0"/>
                <a:cs typeface="Courier New" panose="02070309020205020404" pitchFamily="49" charset="0"/>
              </a:rPr>
              <a:t>E</a:t>
            </a:r>
            <a:r>
              <a:rPr lang="zh-CN" altLang="en-US" b="1" dirty="0">
                <a:solidFill>
                  <a:srgbClr val="C00000"/>
                </a:solidFill>
                <a:latin typeface="Courier New" panose="02070309020205020404" pitchFamily="49" charset="0"/>
                <a:cs typeface="Courier New" panose="02070309020205020404" pitchFamily="49" charset="0"/>
              </a:rPr>
              <a:t>xp</a:t>
            </a:r>
            <a:r>
              <a:rPr lang="zh-CN" altLang="en-US" dirty="0">
                <a:latin typeface="Courier New" panose="02070309020205020404" pitchFamily="49" charset="0"/>
                <a:cs typeface="Courier New" panose="02070309020205020404" pitchFamily="49" charset="0"/>
              </a:rPr>
              <a:t>: </a:t>
            </a:r>
            <a:r>
              <a:rPr lang="zh-CN" altLang="en-US" b="1" dirty="0">
                <a:solidFill>
                  <a:schemeClr val="accent1"/>
                </a:solidFill>
                <a:latin typeface="Courier New" panose="02070309020205020404" pitchFamily="49" charset="0"/>
                <a:cs typeface="Courier New" panose="02070309020205020404" pitchFamily="49" charset="0"/>
              </a:rPr>
              <a:t>Exp</a:t>
            </a:r>
            <a:r>
              <a:rPr lang="zh-CN" altLang="en-US" b="1" dirty="0">
                <a:latin typeface="Courier New" panose="02070309020205020404" pitchFamily="49" charset="0"/>
                <a:cs typeface="Courier New" panose="02070309020205020404" pitchFamily="49" charset="0"/>
              </a:rPr>
              <a:t> ASSIGNOP </a:t>
            </a:r>
            <a:r>
              <a:rPr lang="zh-CN" altLang="en-US" b="1" dirty="0">
                <a:solidFill>
                  <a:srgbClr val="00B050"/>
                </a:solidFill>
                <a:latin typeface="Courier New" panose="02070309020205020404" pitchFamily="49" charset="0"/>
                <a:cs typeface="Courier New" panose="02070309020205020404" pitchFamily="49" charset="0"/>
              </a:rPr>
              <a:t>Exp</a:t>
            </a:r>
            <a:r>
              <a:rPr lang="zh-CN" altLang="en-US" b="1"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	</a:t>
            </a:r>
            <a:r>
              <a:rPr lang="zh-CN" altLang="en-US" b="1" dirty="0">
                <a:solidFill>
                  <a:srgbClr val="C00000"/>
                </a:solidFill>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 </a:t>
            </a:r>
            <a:r>
              <a:rPr lang="en-US" altLang="zh-CN" dirty="0">
                <a:latin typeface="Courier New" panose="02070309020205020404" pitchFamily="49" charset="0"/>
                <a:cs typeface="Courier New" panose="02070309020205020404" pitchFamily="49" charset="0"/>
              </a:rPr>
              <a:t>create</a:t>
            </a:r>
            <a:r>
              <a:rPr lang="zh-CN" altLang="en-US" dirty="0">
                <a:latin typeface="Courier New" panose="02070309020205020404" pitchFamily="49" charset="0"/>
                <a:cs typeface="Courier New" panose="02070309020205020404" pitchFamily="49" charset="0"/>
              </a:rPr>
              <a:t>_node("</a:t>
            </a:r>
            <a:r>
              <a:rPr lang="en-US" altLang="zh-CN" dirty="0" err="1">
                <a:latin typeface="Courier New" panose="02070309020205020404" pitchFamily="49" charset="0"/>
                <a:cs typeface="Courier New" panose="02070309020205020404" pitchFamily="49" charset="0"/>
              </a:rPr>
              <a:t>Exp</a:t>
            </a:r>
            <a:r>
              <a:rPr lang="zh-CN" altLang="en-US" dirty="0">
                <a:latin typeface="Courier New" panose="02070309020205020404" pitchFamily="49" charset="0"/>
                <a:cs typeface="Courier New" panose="02070309020205020404" pitchFamily="49" charset="0"/>
              </a:rPr>
              <a:t>", @$.first_line, "");</a:t>
            </a:r>
          </a:p>
          <a:p>
            <a:r>
              <a:rPr lang="zh-CN" altLang="en-US" dirty="0">
                <a:latin typeface="Courier New" panose="02070309020205020404" pitchFamily="49" charset="0"/>
                <a:cs typeface="Courier New" panose="02070309020205020404" pitchFamily="49" charset="0"/>
              </a:rPr>
              <a:t>	add_child(</a:t>
            </a:r>
            <a:r>
              <a:rPr lang="zh-CN" altLang="en-US" b="1" dirty="0">
                <a:solidFill>
                  <a:srgbClr val="C00000"/>
                </a:solidFill>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a:t>
            </a:r>
            <a:r>
              <a:rPr lang="zh-CN" altLang="en-US" b="1" dirty="0">
                <a:solidFill>
                  <a:schemeClr val="accent1"/>
                </a:solidFill>
                <a:latin typeface="Courier New" panose="02070309020205020404" pitchFamily="49" charset="0"/>
                <a:cs typeface="Courier New" panose="02070309020205020404" pitchFamily="49" charset="0"/>
              </a:rPr>
              <a:t>$1</a:t>
            </a:r>
            <a:r>
              <a:rPr lang="zh-CN" altLang="en-US"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	add_sibling(</a:t>
            </a:r>
            <a:r>
              <a:rPr lang="zh-CN" altLang="en-US" b="1" dirty="0">
                <a:solidFill>
                  <a:schemeClr val="accent1"/>
                </a:solidFill>
                <a:latin typeface="Courier New" panose="02070309020205020404" pitchFamily="49" charset="0"/>
                <a:cs typeface="Courier New" panose="02070309020205020404" pitchFamily="49" charset="0"/>
              </a:rPr>
              <a:t>$1</a:t>
            </a:r>
            <a:r>
              <a:rPr lang="zh-CN" altLang="en-US"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$2</a:t>
            </a:r>
            <a:r>
              <a:rPr lang="zh-CN" altLang="en-US"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	add_sibling(</a:t>
            </a:r>
            <a:r>
              <a:rPr lang="zh-CN" altLang="en-US" b="1" dirty="0">
                <a:latin typeface="Courier New" panose="02070309020205020404" pitchFamily="49" charset="0"/>
                <a:cs typeface="Courier New" panose="02070309020205020404" pitchFamily="49" charset="0"/>
              </a:rPr>
              <a:t>$2</a:t>
            </a:r>
            <a:r>
              <a:rPr lang="zh-CN" altLang="en-US" dirty="0">
                <a:latin typeface="Courier New" panose="02070309020205020404" pitchFamily="49" charset="0"/>
                <a:cs typeface="Courier New" panose="02070309020205020404" pitchFamily="49" charset="0"/>
              </a:rPr>
              <a:t>, </a:t>
            </a:r>
            <a:r>
              <a:rPr lang="zh-CN" altLang="en-US" b="1" dirty="0">
                <a:solidFill>
                  <a:srgbClr val="00B050"/>
                </a:solidFill>
                <a:latin typeface="Courier New" panose="02070309020205020404" pitchFamily="49" charset="0"/>
                <a:cs typeface="Courier New" panose="02070309020205020404" pitchFamily="49" charset="0"/>
              </a:rPr>
              <a:t>$3</a:t>
            </a:r>
            <a:r>
              <a:rPr lang="zh-CN" altLang="en-US"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70205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11</a:t>
            </a:r>
            <a:endParaRPr lang="zh-CN" altLang="en-US" dirty="0"/>
          </a:p>
        </p:txBody>
      </p:sp>
      <p:sp>
        <p:nvSpPr>
          <p:cNvPr id="3" name="内容占位符 2"/>
          <p:cNvSpPr>
            <a:spLocks noGrp="1"/>
          </p:cNvSpPr>
          <p:nvPr>
            <p:ph idx="1"/>
          </p:nvPr>
        </p:nvSpPr>
        <p:spPr/>
        <p:txBody>
          <a:bodyPr>
            <a:normAutofit/>
          </a:bodyPr>
          <a:lstStyle/>
          <a:p>
            <a:r>
              <a:rPr lang="en-US" altLang="zh-CN" dirty="0"/>
              <a:t>Bison</a:t>
            </a:r>
            <a:r>
              <a:rPr lang="zh-CN" altLang="en-US" dirty="0"/>
              <a:t> 语法树输出</a:t>
            </a:r>
            <a:endParaRPr lang="en-US" altLang="zh-CN" dirty="0"/>
          </a:p>
          <a:p>
            <a:pPr lvl="1"/>
            <a:r>
              <a:rPr lang="zh-CN" altLang="en-US" dirty="0">
                <a:latin typeface="+mn-lt"/>
                <a:cs typeface="Courier New" panose="02070309020205020404" pitchFamily="49" charset="0"/>
              </a:rPr>
              <a:t>多叉树的输出，符合输出的格式要求</a:t>
            </a:r>
            <a:endParaRPr lang="en-US" altLang="zh-CN" dirty="0">
              <a:latin typeface="+mn-lt"/>
              <a:cs typeface="Courier New" panose="02070309020205020404" pitchFamily="49" charset="0"/>
            </a:endParaRPr>
          </a:p>
          <a:p>
            <a:pPr lvl="1"/>
            <a:r>
              <a:rPr lang="zh-CN" altLang="en-US" dirty="0">
                <a:latin typeface="+mn-lt"/>
                <a:cs typeface="Courier New" panose="02070309020205020404" pitchFamily="49" charset="0"/>
              </a:rPr>
              <a:t>使用</a:t>
            </a:r>
            <a:r>
              <a:rPr lang="zh-CN" altLang="en-US" b="1" dirty="0">
                <a:latin typeface="+mn-lt"/>
                <a:cs typeface="Courier New" panose="02070309020205020404" pitchFamily="49" charset="0"/>
              </a:rPr>
              <a:t>深度优先</a:t>
            </a:r>
            <a:r>
              <a:rPr lang="zh-CN" altLang="en-US" dirty="0">
                <a:latin typeface="+mn-lt"/>
                <a:cs typeface="Courier New" panose="02070309020205020404" pitchFamily="49" charset="0"/>
              </a:rPr>
              <a:t>递归</a:t>
            </a:r>
            <a:r>
              <a:rPr lang="zh-CN" altLang="en-US" b="1" dirty="0">
                <a:latin typeface="+mn-lt"/>
                <a:cs typeface="Courier New" panose="02070309020205020404" pitchFamily="49" charset="0"/>
              </a:rPr>
              <a:t>前序</a:t>
            </a:r>
            <a:r>
              <a:rPr lang="zh-CN" altLang="en-US" dirty="0">
                <a:latin typeface="+mn-lt"/>
                <a:cs typeface="Courier New" panose="02070309020205020404" pitchFamily="49" charset="0"/>
              </a:rPr>
              <a:t>遍历即可</a:t>
            </a:r>
            <a:endParaRPr lang="en-US" altLang="zh-CN" dirty="0">
              <a:latin typeface="+mn-lt"/>
              <a:cs typeface="Courier New" panose="02070309020205020404" pitchFamily="49" charset="0"/>
            </a:endParaRPr>
          </a:p>
          <a:p>
            <a:pPr lvl="1"/>
            <a:endParaRPr lang="en-US" altLang="zh-CN" dirty="0">
              <a:latin typeface="+mn-lt"/>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18</a:t>
            </a:fld>
            <a:endParaRPr lang="zh-CN" altLang="en-US">
              <a:solidFill>
                <a:prstClr val="black">
                  <a:tint val="75000"/>
                </a:prstClr>
              </a:solidFill>
            </a:endParaRPr>
          </a:p>
        </p:txBody>
      </p:sp>
      <p:sp>
        <p:nvSpPr>
          <p:cNvPr id="6" name="文本框 5">
            <a:extLst>
              <a:ext uri="{FF2B5EF4-FFF2-40B4-BE49-F238E27FC236}">
                <a16:creationId xmlns:a16="http://schemas.microsoft.com/office/drawing/2014/main" id="{77BE316E-A6B7-CF4E-BB6E-C7AC6D6FECD0}"/>
              </a:ext>
            </a:extLst>
          </p:cNvPr>
          <p:cNvSpPr txBox="1"/>
          <p:nvPr/>
        </p:nvSpPr>
        <p:spPr>
          <a:xfrm>
            <a:off x="721843" y="2831236"/>
            <a:ext cx="7700313" cy="3416320"/>
          </a:xfrm>
          <a:prstGeom prst="rect">
            <a:avLst/>
          </a:prstGeom>
          <a:noFill/>
        </p:spPr>
        <p:txBody>
          <a:bodyPr wrap="square" rtlCol="0">
            <a:spAutoFit/>
          </a:bodyPr>
          <a:lstStyle/>
          <a:p>
            <a:r>
              <a:rPr kumimoji="1" lang="en-US" altLang="zh-CN" dirty="0">
                <a:latin typeface="Courier New" panose="02070309020205020404" pitchFamily="49" charset="0"/>
                <a:cs typeface="Courier New" panose="02070309020205020404" pitchFamily="49" charset="0"/>
              </a:rPr>
              <a:t>void</a:t>
            </a:r>
            <a:r>
              <a:rPr kumimoji="1" lang="zh-CN" altLang="en-US" dirty="0">
                <a:latin typeface="Courier New" panose="02070309020205020404" pitchFamily="49" charset="0"/>
                <a:cs typeface="Courier New" panose="02070309020205020404" pitchFamily="49" charset="0"/>
              </a:rPr>
              <a:t> </a:t>
            </a:r>
            <a:r>
              <a:rPr kumimoji="1" lang="en-US" altLang="zh-CN" dirty="0" err="1">
                <a:latin typeface="Courier New" panose="02070309020205020404" pitchFamily="49" charset="0"/>
                <a:cs typeface="Courier New" panose="02070309020205020404" pitchFamily="49" charset="0"/>
              </a:rPr>
              <a:t>printTree</a:t>
            </a:r>
            <a:r>
              <a:rPr kumimoji="1" lang="en-US" altLang="zh-CN" dirty="0">
                <a:latin typeface="Courier New" panose="02070309020205020404" pitchFamily="49" charset="0"/>
                <a:cs typeface="Courier New" panose="02070309020205020404" pitchFamily="49" charset="0"/>
              </a:rPr>
              <a:t>(</a:t>
            </a:r>
            <a:r>
              <a:rPr kumimoji="1" lang="en-US" altLang="zh-CN" dirty="0" err="1">
                <a:latin typeface="Courier New" panose="02070309020205020404" pitchFamily="49" charset="0"/>
                <a:cs typeface="Courier New" panose="02070309020205020404" pitchFamily="49" charset="0"/>
              </a:rPr>
              <a:t>TreeNode</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root,</a:t>
            </a:r>
            <a:r>
              <a:rPr kumimoji="1" lang="zh-CN" altLang="en-US" dirty="0">
                <a:latin typeface="Courier New" panose="02070309020205020404" pitchFamily="49" charset="0"/>
                <a:cs typeface="Courier New" panose="02070309020205020404" pitchFamily="49" charset="0"/>
              </a:rPr>
              <a:t> </a:t>
            </a:r>
            <a:r>
              <a:rPr kumimoji="1" lang="en-US" altLang="zh-CN" dirty="0" err="1">
                <a:latin typeface="Courier New" panose="02070309020205020404" pitchFamily="49" charset="0"/>
                <a:cs typeface="Courier New" panose="02070309020205020404" pitchFamily="49" charset="0"/>
              </a:rPr>
              <a:t>int</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layer)</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a:t>
            </a:r>
          </a:p>
          <a:p>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if(root)</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a:t>
            </a:r>
          </a:p>
          <a:p>
            <a:pPr lvl="1"/>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for(</a:t>
            </a:r>
            <a:r>
              <a:rPr kumimoji="1" lang="en-US" altLang="zh-CN" dirty="0" err="1">
                <a:latin typeface="Courier New" panose="02070309020205020404" pitchFamily="49" charset="0"/>
                <a:cs typeface="Courier New" panose="02070309020205020404" pitchFamily="49" charset="0"/>
              </a:rPr>
              <a:t>int</a:t>
            </a:r>
            <a:r>
              <a:rPr kumimoji="1" lang="zh-CN" altLang="en-US" dirty="0">
                <a:latin typeface="Courier New" panose="02070309020205020404" pitchFamily="49" charset="0"/>
                <a:cs typeface="Courier New" panose="02070309020205020404" pitchFamily="49" charset="0"/>
              </a:rPr>
              <a:t> </a:t>
            </a:r>
            <a:r>
              <a:rPr kumimoji="1" lang="en-US" altLang="zh-CN" dirty="0" err="1">
                <a:latin typeface="Courier New" panose="02070309020205020404" pitchFamily="49" charset="0"/>
                <a:cs typeface="Courier New" panose="02070309020205020404" pitchFamily="49" charset="0"/>
              </a:rPr>
              <a:t>i</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0;</a:t>
            </a:r>
            <a:r>
              <a:rPr kumimoji="1" lang="zh-CN" altLang="en-US" dirty="0">
                <a:latin typeface="Courier New" panose="02070309020205020404" pitchFamily="49" charset="0"/>
                <a:cs typeface="Courier New" panose="02070309020205020404" pitchFamily="49" charset="0"/>
              </a:rPr>
              <a:t> </a:t>
            </a:r>
            <a:r>
              <a:rPr kumimoji="1" lang="en-US" altLang="zh-CN" dirty="0" err="1">
                <a:latin typeface="Courier New" panose="02070309020205020404" pitchFamily="49" charset="0"/>
                <a:cs typeface="Courier New" panose="02070309020205020404" pitchFamily="49" charset="0"/>
              </a:rPr>
              <a:t>i</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&lt;</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layer;</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a:t>
            </a:r>
            <a:r>
              <a:rPr kumimoji="1" lang="en-US" altLang="zh-CN" dirty="0" err="1">
                <a:latin typeface="Courier New" panose="02070309020205020404" pitchFamily="49" charset="0"/>
                <a:cs typeface="Courier New" panose="02070309020205020404" pitchFamily="49" charset="0"/>
              </a:rPr>
              <a:t>i</a:t>
            </a:r>
            <a:r>
              <a:rPr kumimoji="1" lang="en-US" altLang="zh-CN" dirty="0">
                <a:latin typeface="Courier New" panose="02070309020205020404" pitchFamily="49" charset="0"/>
                <a:cs typeface="Courier New" panose="02070309020205020404" pitchFamily="49" charset="0"/>
              </a:rPr>
              <a:t>)</a:t>
            </a:r>
          </a:p>
          <a:p>
            <a:pPr lvl="1"/>
            <a:r>
              <a:rPr kumimoji="1" lang="zh-CN" altLang="en-US" dirty="0">
                <a:latin typeface="Courier New" panose="02070309020205020404" pitchFamily="49" charset="0"/>
                <a:cs typeface="Courier New" panose="02070309020205020404" pitchFamily="49" charset="0"/>
              </a:rPr>
              <a:t>         </a:t>
            </a:r>
            <a:r>
              <a:rPr kumimoji="1" lang="en-US" altLang="zh-CN" dirty="0" err="1">
                <a:latin typeface="Courier New" panose="02070309020205020404" pitchFamily="49" charset="0"/>
                <a:cs typeface="Courier New" panose="02070309020205020404" pitchFamily="49" charset="0"/>
              </a:rPr>
              <a:t>printf</a:t>
            </a:r>
            <a:r>
              <a:rPr kumimoji="1" lang="en-US" altLang="zh-CN" dirty="0">
                <a:latin typeface="Courier New" panose="02070309020205020404" pitchFamily="49" charset="0"/>
                <a:cs typeface="Courier New" panose="02070309020205020404" pitchFamily="49" charset="0"/>
              </a:rPr>
              <a:t>(“</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a:t>
            </a:r>
            <a:r>
              <a:rPr kumimoji="1" lang="zh-CN" altLang="en-US" dirty="0">
                <a:latin typeface="Courier New" panose="02070309020205020404" pitchFamily="49" charset="0"/>
                <a:cs typeface="Courier New" panose="02070309020205020404" pitchFamily="49" charset="0"/>
              </a:rPr>
              <a:t> </a:t>
            </a:r>
            <a:r>
              <a:rPr kumimoji="1" lang="en-US" altLang="zh-CN" dirty="0">
                <a:latin typeface="Courier New" panose="02070309020205020404" pitchFamily="49" charset="0"/>
                <a:cs typeface="Courier New" panose="02070309020205020404" pitchFamily="49" charset="0"/>
              </a:rPr>
              <a:t>//</a:t>
            </a:r>
            <a:r>
              <a:rPr kumimoji="1" lang="zh-CN" altLang="en-US" dirty="0">
                <a:latin typeface="Courier New" panose="02070309020205020404" pitchFamily="49" charset="0"/>
                <a:cs typeface="Courier New" panose="02070309020205020404" pitchFamily="49" charset="0"/>
              </a:rPr>
              <a:t> 按要求缩进</a:t>
            </a:r>
            <a:endParaRPr kumimoji="1" lang="en-US" altLang="zh-CN" dirty="0">
              <a:latin typeface="Courier New" panose="02070309020205020404" pitchFamily="49" charset="0"/>
              <a:cs typeface="Courier New" panose="02070309020205020404" pitchFamily="49" charset="0"/>
            </a:endParaRPr>
          </a:p>
          <a:p>
            <a:pPr lvl="1"/>
            <a:r>
              <a:rPr kumimoji="1"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printf</a:t>
            </a:r>
            <a:r>
              <a:rPr lang="en-US" altLang="zh-CN" dirty="0">
                <a:latin typeface="Courier New" panose="02070309020205020404" pitchFamily="49" charset="0"/>
                <a:cs typeface="Courier New" panose="02070309020205020404" pitchFamily="49" charset="0"/>
              </a:rPr>
              <a:t>("%s (%d)\n", root-&gt;name, root-&gt;</a:t>
            </a:r>
            <a:r>
              <a:rPr lang="en-US" altLang="zh-CN" dirty="0" err="1">
                <a:latin typeface="Courier New" panose="02070309020205020404" pitchFamily="49" charset="0"/>
                <a:cs typeface="Courier New" panose="02070309020205020404" pitchFamily="49" charset="0"/>
              </a:rPr>
              <a:t>lineno</a:t>
            </a:r>
            <a:r>
              <a:rPr lang="en-US" altLang="zh-CN" dirty="0">
                <a:latin typeface="Courier New" panose="02070309020205020404" pitchFamily="49" charset="0"/>
                <a:cs typeface="Courier New" panose="02070309020205020404" pitchFamily="49" charset="0"/>
              </a:rPr>
              <a:t>);</a:t>
            </a:r>
          </a:p>
          <a:p>
            <a:pPr lvl="1"/>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TreeNode</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temp</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root-&gt;child;</a:t>
            </a:r>
          </a:p>
          <a:p>
            <a:pPr lvl="1"/>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while(temp)</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pPr lvl="1"/>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printTree</a:t>
            </a:r>
            <a:r>
              <a:rPr lang="en-US" altLang="zh-CN" dirty="0">
                <a:latin typeface="Courier New" panose="02070309020205020404" pitchFamily="49" charset="0"/>
                <a:cs typeface="Courier New" panose="02070309020205020404" pitchFamily="49" charset="0"/>
              </a:rPr>
              <a:t>(temp, layer+1);</a:t>
            </a:r>
          </a:p>
          <a:p>
            <a:pPr lvl="1"/>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temp = temp-&gt;sibling;</a:t>
            </a:r>
          </a:p>
          <a:p>
            <a:pPr lvl="1"/>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487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12</a:t>
            </a:r>
            <a:endParaRPr lang="zh-CN" altLang="en-US" dirty="0"/>
          </a:p>
        </p:txBody>
      </p:sp>
      <p:sp>
        <p:nvSpPr>
          <p:cNvPr id="3" name="内容占位符 2"/>
          <p:cNvSpPr>
            <a:spLocks noGrp="1"/>
          </p:cNvSpPr>
          <p:nvPr>
            <p:ph idx="1"/>
          </p:nvPr>
        </p:nvSpPr>
        <p:spPr/>
        <p:txBody>
          <a:bodyPr>
            <a:normAutofit/>
          </a:bodyPr>
          <a:lstStyle/>
          <a:p>
            <a:r>
              <a:rPr lang="en-US" altLang="zh-CN" dirty="0"/>
              <a:t>Bison</a:t>
            </a:r>
            <a:r>
              <a:rPr lang="zh-CN" altLang="en-US" dirty="0"/>
              <a:t> </a:t>
            </a:r>
            <a:r>
              <a:rPr lang="zh-CN" altLang="en-US" dirty="0">
                <a:latin typeface="+mn-ea"/>
              </a:rPr>
              <a:t>语法解析的错误恢复产生式</a:t>
            </a:r>
            <a:endParaRPr lang="en-US" altLang="zh-CN" dirty="0">
              <a:latin typeface="+mn-ea"/>
            </a:endParaRPr>
          </a:p>
          <a:p>
            <a:pPr lvl="1"/>
            <a:r>
              <a:rPr lang="en-US" altLang="zh-CN" dirty="0"/>
              <a:t>Bison</a:t>
            </a:r>
            <a:r>
              <a:rPr lang="zh-CN" altLang="en-US" dirty="0"/>
              <a:t> 在当前状态对 </a:t>
            </a:r>
            <a:r>
              <a:rPr lang="en-US" altLang="zh-CN" dirty="0" err="1"/>
              <a:t>yylex</a:t>
            </a:r>
            <a:r>
              <a:rPr lang="en-US" altLang="zh-CN" dirty="0"/>
              <a:t>()</a:t>
            </a:r>
            <a:r>
              <a:rPr lang="zh-CN" altLang="en-US" dirty="0"/>
              <a:t> 返回的 </a:t>
            </a:r>
            <a:r>
              <a:rPr lang="en-US" altLang="zh-CN" dirty="0"/>
              <a:t>token</a:t>
            </a:r>
            <a:r>
              <a:rPr lang="zh-CN" altLang="en-US" dirty="0"/>
              <a:t> 没有定义 时即发生了语法错误，调用 </a:t>
            </a:r>
            <a:r>
              <a:rPr lang="en-US" altLang="zh-CN" dirty="0" err="1"/>
              <a:t>yyerror</a:t>
            </a:r>
            <a:endParaRPr lang="en-US" altLang="zh-CN" dirty="0">
              <a:latin typeface="+mn-ea"/>
            </a:endParaRPr>
          </a:p>
          <a:p>
            <a:pPr lvl="1"/>
            <a:r>
              <a:rPr lang="en-US" altLang="zh-CN" sz="2000" dirty="0" err="1">
                <a:latin typeface="Courier New" panose="02070309020205020404" pitchFamily="49" charset="0"/>
                <a:cs typeface="Courier New" panose="02070309020205020404" pitchFamily="49" charset="0"/>
              </a:rPr>
              <a:t>yyerror</a:t>
            </a:r>
            <a:r>
              <a:rPr lang="en-US" altLang="zh-CN" sz="2000" dirty="0">
                <a:latin typeface="Courier New" panose="02070309020205020404" pitchFamily="49" charset="0"/>
                <a:cs typeface="Courier New" panose="02070309020205020404" pitchFamily="49" charset="0"/>
              </a:rPr>
              <a:t>(char* </a:t>
            </a:r>
            <a:r>
              <a:rPr lang="en-US" altLang="zh-CN" sz="2000" dirty="0" err="1">
                <a:latin typeface="Courier New" panose="02070309020205020404" pitchFamily="49" charset="0"/>
                <a:cs typeface="Courier New" panose="02070309020205020404" pitchFamily="49" charset="0"/>
              </a:rPr>
              <a:t>str</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printf</a:t>
            </a:r>
            <a:r>
              <a:rPr lang="en-US" altLang="zh-CN" sz="2000" dirty="0">
                <a:latin typeface="Courier New" panose="02070309020205020404" pitchFamily="49" charset="0"/>
                <a:cs typeface="Courier New" panose="02070309020205020404" pitchFamily="49" charset="0"/>
              </a:rPr>
              <a:t>(“syntax error\n”); }</a:t>
            </a:r>
          </a:p>
          <a:p>
            <a:pPr lvl="1"/>
            <a:r>
              <a:rPr lang="en-US" altLang="zh-CN" sz="2800" dirty="0"/>
              <a:t>Bison</a:t>
            </a:r>
            <a:r>
              <a:rPr lang="zh-CN" altLang="en-US" sz="2800" dirty="0"/>
              <a:t> 不断丢弃词法单元直至遇到给出的同步单元</a:t>
            </a:r>
            <a:r>
              <a:rPr lang="en-US" altLang="zh-CN" sz="2800" dirty="0"/>
              <a:t> </a:t>
            </a:r>
            <a:r>
              <a:rPr lang="zh-CN" altLang="en-US" sz="2800" dirty="0"/>
              <a:t>（例如通常是分号</a:t>
            </a:r>
            <a:r>
              <a:rPr lang="zh-CN" altLang="en-US" dirty="0"/>
              <a:t>、</a:t>
            </a:r>
            <a:r>
              <a:rPr lang="zh-CN" altLang="en-US" sz="2800" dirty="0"/>
              <a:t>括号）</a:t>
            </a:r>
            <a:endParaRPr lang="en-US" altLang="zh-CN" sz="2800" dirty="0"/>
          </a:p>
          <a:p>
            <a:pPr lvl="1"/>
            <a:r>
              <a:rPr lang="zh-CN" altLang="en-US" dirty="0"/>
              <a:t>机制：错误恢复产生式</a:t>
            </a:r>
            <a:endParaRPr lang="en-US" altLang="zh-CN" dirty="0"/>
          </a:p>
          <a:p>
            <a:pPr lvl="2"/>
            <a:r>
              <a:rPr lang="zh-CN" altLang="en-US" dirty="0"/>
              <a:t>例 </a:t>
            </a:r>
            <a:r>
              <a:rPr lang="en-US" altLang="zh-CN" dirty="0" err="1"/>
              <a:t>Stmt</a:t>
            </a:r>
            <a:r>
              <a:rPr lang="en-US" altLang="zh-CN" dirty="0"/>
              <a:t>:</a:t>
            </a:r>
            <a:r>
              <a:rPr lang="zh-CN" altLang="en-US" dirty="0"/>
              <a:t> </a:t>
            </a:r>
            <a:r>
              <a:rPr lang="en-US" altLang="zh-CN" dirty="0"/>
              <a:t>error</a:t>
            </a:r>
            <a:r>
              <a:rPr lang="zh-CN" altLang="en-US" dirty="0"/>
              <a:t> </a:t>
            </a:r>
            <a:r>
              <a:rPr lang="en-US" altLang="zh-CN" dirty="0"/>
              <a:t>SEMI</a:t>
            </a:r>
          </a:p>
          <a:p>
            <a:pPr lvl="1"/>
            <a:r>
              <a:rPr lang="zh-CN" altLang="en-US" dirty="0"/>
              <a:t>在语法里指定 </a:t>
            </a:r>
            <a:r>
              <a:rPr lang="en-US" altLang="zh-CN" dirty="0"/>
              <a:t>error </a:t>
            </a:r>
            <a:r>
              <a:rPr lang="zh-CN" altLang="en-US" dirty="0"/>
              <a:t>符号应该放到哪里，需谨慎考虑放置 </a:t>
            </a:r>
            <a:r>
              <a:rPr lang="en-US" altLang="zh-CN" dirty="0"/>
              <a:t>error</a:t>
            </a:r>
            <a:r>
              <a:rPr lang="zh-CN" altLang="en-US" dirty="0"/>
              <a:t> 符号的位置，这将最终决定能否检测出各种可能的文法上的错误</a:t>
            </a:r>
          </a:p>
          <a:p>
            <a:pPr lvl="1"/>
            <a:endParaRPr lang="en-US" altLang="zh-CN" dirty="0"/>
          </a:p>
          <a:p>
            <a:pPr lvl="1"/>
            <a:endParaRPr lang="en-US" altLang="zh-CN" dirty="0">
              <a:latin typeface="+mn-ea"/>
            </a:endParaRPr>
          </a:p>
          <a:p>
            <a:pPr lvl="1"/>
            <a:endParaRPr lang="en-US" altLang="zh-CN" dirty="0">
              <a:latin typeface="+mn-lt"/>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19</a:t>
            </a:fld>
            <a:endParaRPr lang="zh-CN" altLang="en-US">
              <a:solidFill>
                <a:prstClr val="black">
                  <a:tint val="75000"/>
                </a:prstClr>
              </a:solidFill>
            </a:endParaRPr>
          </a:p>
        </p:txBody>
      </p:sp>
    </p:spTree>
    <p:extLst>
      <p:ext uri="{BB962C8B-B14F-4D97-AF65-F5344CB8AC3E}">
        <p14:creationId xmlns:p14="http://schemas.microsoft.com/office/powerpoint/2010/main" val="175822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写在前面</a:t>
            </a:r>
          </a:p>
        </p:txBody>
      </p:sp>
      <p:sp>
        <p:nvSpPr>
          <p:cNvPr id="3" name="内容占位符 2"/>
          <p:cNvSpPr>
            <a:spLocks noGrp="1"/>
          </p:cNvSpPr>
          <p:nvPr>
            <p:ph idx="1"/>
          </p:nvPr>
        </p:nvSpPr>
        <p:spPr/>
        <p:txBody>
          <a:bodyPr>
            <a:normAutofit/>
          </a:bodyPr>
          <a:lstStyle/>
          <a:p>
            <a:r>
              <a:rPr lang="zh-CN" altLang="en-US" dirty="0"/>
              <a:t>实验一与书本上第三、四章的知识对应</a:t>
            </a:r>
            <a:endParaRPr lang="en-US" altLang="zh-CN" dirty="0"/>
          </a:p>
          <a:p>
            <a:r>
              <a:rPr lang="zh-CN" altLang="en-US" dirty="0"/>
              <a:t>请首先了解一下附录中的 </a:t>
            </a:r>
            <a:r>
              <a:rPr lang="en-US" altLang="zh-CN" dirty="0"/>
              <a:t>C-- </a:t>
            </a:r>
            <a:r>
              <a:rPr lang="zh-CN" altLang="en-US" dirty="0"/>
              <a:t>语言的文法！</a:t>
            </a:r>
            <a:endParaRPr lang="en-US" altLang="zh-CN" dirty="0"/>
          </a:p>
          <a:p>
            <a:r>
              <a:rPr lang="zh-CN" altLang="en-US" dirty="0"/>
              <a:t>请务必花时间认真阅读实验手册，</a:t>
            </a:r>
            <a:r>
              <a:rPr lang="en-US" altLang="zh-CN" dirty="0"/>
              <a:t>Project_1.pdf</a:t>
            </a:r>
            <a:r>
              <a:rPr lang="zh-CN" altLang="en-US" dirty="0"/>
              <a:t>，这将是同学们理解整个实验的流程、项目设计、甚至是写代码时的重要参考</a:t>
            </a:r>
            <a:endParaRPr lang="en-US" altLang="zh-CN" dirty="0"/>
          </a:p>
          <a:p>
            <a:r>
              <a:rPr lang="zh-CN" altLang="en-US" dirty="0"/>
              <a:t>实验手册的 </a:t>
            </a:r>
            <a:r>
              <a:rPr lang="en-US" altLang="zh-CN" dirty="0"/>
              <a:t>2.2 </a:t>
            </a:r>
            <a:r>
              <a:rPr lang="zh-CN" altLang="en-US" dirty="0"/>
              <a:t>节实验指导部分，相当于 </a:t>
            </a:r>
            <a:r>
              <a:rPr lang="en-US" altLang="zh-CN" dirty="0"/>
              <a:t>Hello World </a:t>
            </a:r>
            <a:r>
              <a:rPr lang="zh-CN" altLang="en-US" dirty="0"/>
              <a:t>程序，请按照说明 </a:t>
            </a:r>
            <a:r>
              <a:rPr lang="en-US" altLang="zh-CN" dirty="0"/>
              <a:t>walk through</a:t>
            </a:r>
            <a:r>
              <a:rPr lang="zh-CN" altLang="en-US" dirty="0"/>
              <a:t>，就会对项目中的 </a:t>
            </a:r>
            <a:r>
              <a:rPr lang="en-US" altLang="zh-CN" dirty="0"/>
              <a:t>Flex</a:t>
            </a:r>
            <a:r>
              <a:rPr lang="zh-CN" altLang="en-US" dirty="0"/>
              <a:t>、</a:t>
            </a:r>
            <a:r>
              <a:rPr lang="en-US" altLang="zh-CN" dirty="0"/>
              <a:t>Bison </a:t>
            </a:r>
            <a:r>
              <a:rPr lang="zh-CN" altLang="en-US" dirty="0"/>
              <a:t>有大体的了解，同时能够建立起一个项目代码的总体结构</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a:t>
            </a:fld>
            <a:endParaRPr lang="zh-CN" altLang="en-US">
              <a:solidFill>
                <a:prstClr val="black">
                  <a:tint val="75000"/>
                </a:prstClr>
              </a:solidFill>
            </a:endParaRPr>
          </a:p>
        </p:txBody>
      </p:sp>
    </p:spTree>
    <p:extLst>
      <p:ext uri="{BB962C8B-B14F-4D97-AF65-F5344CB8AC3E}">
        <p14:creationId xmlns:p14="http://schemas.microsoft.com/office/powerpoint/2010/main" val="335677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836712"/>
          </a:xfrm>
        </p:spPr>
        <p:txBody>
          <a:bodyPr/>
          <a:lstStyle/>
          <a:p>
            <a:r>
              <a:rPr kumimoji="1" lang="zh-CN" altLang="en-US" dirty="0"/>
              <a:t>实验提交方式</a:t>
            </a:r>
          </a:p>
        </p:txBody>
      </p:sp>
      <p:sp>
        <p:nvSpPr>
          <p:cNvPr id="3" name="内容占位符 2"/>
          <p:cNvSpPr>
            <a:spLocks noGrp="1"/>
          </p:cNvSpPr>
          <p:nvPr>
            <p:ph idx="1"/>
          </p:nvPr>
        </p:nvSpPr>
        <p:spPr/>
        <p:txBody>
          <a:bodyPr>
            <a:normAutofit fontScale="92500"/>
          </a:bodyPr>
          <a:lstStyle/>
          <a:p>
            <a:r>
              <a:rPr kumimoji="1" lang="zh-CN" altLang="en-US" dirty="0"/>
              <a:t>提交至：</a:t>
            </a:r>
            <a:r>
              <a:rPr kumimoji="1" lang="en-US" altLang="zh-CN" dirty="0">
                <a:hlinkClick r:id="rId2"/>
              </a:rPr>
              <a:t>http://cslabcms.nju.edu.cn</a:t>
            </a:r>
            <a:endParaRPr kumimoji="1" lang="en-US" altLang="zh-CN" dirty="0"/>
          </a:p>
          <a:p>
            <a:pPr lvl="1"/>
            <a:r>
              <a:rPr kumimoji="1" lang="zh-CN" altLang="en-US" dirty="0"/>
              <a:t>使用个人账号登录，独立完成</a:t>
            </a:r>
            <a:endParaRPr kumimoji="1" lang="en-US" altLang="zh-CN" dirty="0"/>
          </a:p>
          <a:p>
            <a:pPr lvl="1"/>
            <a:r>
              <a:rPr kumimoji="1" lang="zh-CN" altLang="en-US" dirty="0"/>
              <a:t>上述过程中的任何问题请联系助教或老师</a:t>
            </a:r>
            <a:endParaRPr kumimoji="1" lang="en-US" altLang="zh-CN" dirty="0"/>
          </a:p>
          <a:p>
            <a:pPr lvl="1"/>
            <a:r>
              <a:rPr kumimoji="1" lang="zh-CN" altLang="en-US" dirty="0"/>
              <a:t>无特殊情况不接受其他提交方式</a:t>
            </a:r>
            <a:endParaRPr kumimoji="1" lang="en-US" altLang="zh-CN" dirty="0"/>
          </a:p>
          <a:p>
            <a:r>
              <a:rPr kumimoji="1" lang="zh-CN" altLang="en-US" dirty="0"/>
              <a:t>提交第四周的 </a:t>
            </a:r>
            <a:r>
              <a:rPr kumimoji="1" lang="en-US" altLang="zh-CN" dirty="0"/>
              <a:t>Project</a:t>
            </a:r>
            <a:r>
              <a:rPr kumimoji="1" lang="zh-CN" altLang="en-US" dirty="0"/>
              <a:t> </a:t>
            </a:r>
            <a:r>
              <a:rPr kumimoji="1" lang="en-US" altLang="zh-CN" dirty="0"/>
              <a:t>1 </a:t>
            </a:r>
            <a:r>
              <a:rPr kumimoji="1" lang="zh-CN" altLang="en-US" dirty="0"/>
              <a:t>词法分析和语法分析项目</a:t>
            </a:r>
          </a:p>
          <a:p>
            <a:pPr lvl="1"/>
            <a:r>
              <a:rPr kumimoji="1" lang="zh-CN" altLang="en-US" dirty="0"/>
              <a:t>所有内容打包并压缩，命名为学号</a:t>
            </a:r>
            <a:r>
              <a:rPr kumimoji="1" lang="en-US" altLang="zh-CN" dirty="0"/>
              <a:t>.zip/</a:t>
            </a:r>
            <a:r>
              <a:rPr kumimoji="1" lang="en-US" altLang="zh-CN" dirty="0" err="1"/>
              <a:t>rar</a:t>
            </a:r>
            <a:r>
              <a:rPr kumimoji="1" lang="en-US" altLang="zh-CN" dirty="0"/>
              <a:t>/tar.gz</a:t>
            </a:r>
            <a:r>
              <a:rPr kumimoji="1" lang="zh-CN" altLang="en-US" dirty="0"/>
              <a:t>，如</a:t>
            </a:r>
            <a:r>
              <a:rPr kumimoji="1" lang="en-US" altLang="zh-CN" dirty="0"/>
              <a:t>161220001.zip</a:t>
            </a:r>
            <a:r>
              <a:rPr kumimoji="1" lang="zh-CN" altLang="en-US" dirty="0"/>
              <a:t>，重复提交需要先删除旧版本</a:t>
            </a:r>
            <a:endParaRPr kumimoji="1" lang="en-US" altLang="zh-CN" dirty="0"/>
          </a:p>
          <a:p>
            <a:pPr lvl="1"/>
            <a:r>
              <a:rPr lang="zh-CN" altLang="en-US" dirty="0"/>
              <a:t>提交后请确认作业状态为“已经提交”、“已提交等待评分 ”，而不是“草稿</a:t>
            </a:r>
            <a:r>
              <a:rPr lang="en-US" altLang="zh-CN" dirty="0"/>
              <a:t>(</a:t>
            </a:r>
            <a:r>
              <a:rPr lang="zh-CN" altLang="en-US" dirty="0"/>
              <a:t>未提交</a:t>
            </a:r>
            <a:r>
              <a:rPr lang="en-US" altLang="zh-CN" dirty="0"/>
              <a:t>)</a:t>
            </a:r>
            <a:r>
              <a:rPr lang="zh-CN" altLang="en-US" dirty="0"/>
              <a:t>” </a:t>
            </a:r>
            <a:endParaRPr kumimoji="1" lang="en-US" altLang="zh-CN" dirty="0"/>
          </a:p>
          <a:p>
            <a:r>
              <a:rPr kumimoji="1" lang="zh-CN" altLang="en-US" dirty="0"/>
              <a:t>截止日期：</a:t>
            </a:r>
            <a:r>
              <a:rPr kumimoji="1" lang="en-US" altLang="zh-CN" b="1" dirty="0">
                <a:solidFill>
                  <a:srgbClr val="FF0000"/>
                </a:solidFill>
              </a:rPr>
              <a:t>10</a:t>
            </a:r>
            <a:r>
              <a:rPr kumimoji="1" lang="zh-CN" altLang="en-US" b="1" dirty="0">
                <a:solidFill>
                  <a:srgbClr val="FF0000"/>
                </a:solidFill>
              </a:rPr>
              <a:t> 月 </a:t>
            </a:r>
            <a:r>
              <a:rPr kumimoji="1" lang="en-US" altLang="zh-CN" b="1" dirty="0">
                <a:solidFill>
                  <a:srgbClr val="FF0000"/>
                </a:solidFill>
              </a:rPr>
              <a:t>21</a:t>
            </a:r>
            <a:r>
              <a:rPr kumimoji="1" lang="zh-CN" altLang="en-US" b="1" dirty="0">
                <a:solidFill>
                  <a:srgbClr val="FF0000"/>
                </a:solidFill>
              </a:rPr>
              <a:t> 日，</a:t>
            </a:r>
            <a:r>
              <a:rPr kumimoji="1" lang="en-US" altLang="zh-CN" b="1" dirty="0">
                <a:solidFill>
                  <a:srgbClr val="FF0000"/>
                </a:solidFill>
              </a:rPr>
              <a:t>23:59:59</a:t>
            </a:r>
            <a:r>
              <a:rPr kumimoji="1" lang="zh-CN" altLang="en-US" dirty="0"/>
              <a:t>，请尽量不要在此之前的几分钟提交，网络有风险</a:t>
            </a:r>
            <a:endParaRPr kumimoji="1" lang="en-US" altLang="zh-CN" dirty="0"/>
          </a:p>
          <a:p>
            <a:pPr lvl="1"/>
            <a:endParaRPr kumimoji="1" lang="en-US" altLang="zh-CN" dirty="0"/>
          </a:p>
          <a:p>
            <a:endParaRPr kumimoji="1" lang="en-US" altLang="zh-CN" dirty="0"/>
          </a:p>
          <a:p>
            <a:pPr lvl="1"/>
            <a:endParaRPr kumimoji="1" lang="en-US" altLang="zh-CN" dirty="0"/>
          </a:p>
          <a:p>
            <a:pPr lvl="1"/>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20</a:t>
            </a:fld>
            <a:endParaRPr lang="zh-CN" altLang="en-US">
              <a:solidFill>
                <a:prstClr val="black">
                  <a:tint val="75000"/>
                </a:prstClr>
              </a:solidFill>
            </a:endParaRPr>
          </a:p>
        </p:txBody>
      </p:sp>
    </p:spTree>
    <p:extLst>
      <p:ext uri="{BB962C8B-B14F-4D97-AF65-F5344CB8AC3E}">
        <p14:creationId xmlns:p14="http://schemas.microsoft.com/office/powerpoint/2010/main" val="1480562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A2FC8-41FD-C94E-9DE3-9541597F026C}"/>
              </a:ext>
            </a:extLst>
          </p:cNvPr>
          <p:cNvSpPr>
            <a:spLocks noGrp="1"/>
          </p:cNvSpPr>
          <p:nvPr>
            <p:ph type="title"/>
          </p:nvPr>
        </p:nvSpPr>
        <p:spPr/>
        <p:txBody>
          <a:bodyPr/>
          <a:lstStyle/>
          <a:p>
            <a:r>
              <a:rPr kumimoji="1" lang="zh-CN" altLang="en-US" dirty="0"/>
              <a:t>创建小组与提交作业</a:t>
            </a:r>
          </a:p>
        </p:txBody>
      </p:sp>
      <p:sp>
        <p:nvSpPr>
          <p:cNvPr id="3" name="内容占位符 2">
            <a:extLst>
              <a:ext uri="{FF2B5EF4-FFF2-40B4-BE49-F238E27FC236}">
                <a16:creationId xmlns:a16="http://schemas.microsoft.com/office/drawing/2014/main" id="{8577E4DD-1337-AA4D-99F8-78395C8CF7D2}"/>
              </a:ext>
            </a:extLst>
          </p:cNvPr>
          <p:cNvSpPr>
            <a:spLocks noGrp="1"/>
          </p:cNvSpPr>
          <p:nvPr>
            <p:ph idx="1"/>
          </p:nvPr>
        </p:nvSpPr>
        <p:spPr/>
        <p:txBody>
          <a:bodyPr>
            <a:normAutofit lnSpcReduction="10000"/>
          </a:bodyPr>
          <a:lstStyle/>
          <a:p>
            <a:r>
              <a:rPr lang="zh-CN" altLang="en-US" dirty="0"/>
              <a:t>点击小组信息，加入一个小组或创建一个小组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实验设置为该课程系统中的项目作业， 但要求独立完成， 所以请</a:t>
            </a:r>
            <a:r>
              <a:rPr lang="zh-CN" altLang="en-US" dirty="0">
                <a:solidFill>
                  <a:schemeClr val="accent1"/>
                </a:solidFill>
              </a:rPr>
              <a:t>创建一个只有自己一个成员的小组</a:t>
            </a:r>
            <a:r>
              <a:rPr lang="zh-CN" altLang="en-US" dirty="0"/>
              <a:t>后提交  </a:t>
            </a:r>
          </a:p>
          <a:p>
            <a:endParaRPr kumimoji="1" lang="zh-CN" altLang="en-US" dirty="0"/>
          </a:p>
        </p:txBody>
      </p:sp>
      <p:sp>
        <p:nvSpPr>
          <p:cNvPr id="4" name="灯片编号占位符 3">
            <a:extLst>
              <a:ext uri="{FF2B5EF4-FFF2-40B4-BE49-F238E27FC236}">
                <a16:creationId xmlns:a16="http://schemas.microsoft.com/office/drawing/2014/main" id="{CE1428E0-59AE-8444-BF11-A2D2ADD09DDC}"/>
              </a:ext>
            </a:extLst>
          </p:cNvPr>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21</a:t>
            </a:fld>
            <a:endParaRPr lang="zh-CN" altLang="en-US">
              <a:solidFill>
                <a:prstClr val="black">
                  <a:tint val="75000"/>
                </a:prstClr>
              </a:solidFill>
            </a:endParaRPr>
          </a:p>
        </p:txBody>
      </p:sp>
      <p:pic>
        <p:nvPicPr>
          <p:cNvPr id="5" name="Picture 1" descr="page6image1815712">
            <a:extLst>
              <a:ext uri="{FF2B5EF4-FFF2-40B4-BE49-F238E27FC236}">
                <a16:creationId xmlns:a16="http://schemas.microsoft.com/office/drawing/2014/main" id="{331D2920-1374-BE4D-99F1-610581025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1695685"/>
            <a:ext cx="8445500" cy="283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0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DD206-5750-7546-B486-820979C444AF}"/>
              </a:ext>
            </a:extLst>
          </p:cNvPr>
          <p:cNvSpPr>
            <a:spLocks noGrp="1"/>
          </p:cNvSpPr>
          <p:nvPr>
            <p:ph type="title"/>
          </p:nvPr>
        </p:nvSpPr>
        <p:spPr/>
        <p:txBody>
          <a:bodyPr/>
          <a:lstStyle/>
          <a:p>
            <a:r>
              <a:rPr kumimoji="1" lang="zh-CN" altLang="en-US" dirty="0"/>
              <a:t>创建小组与提交作业</a:t>
            </a:r>
          </a:p>
        </p:txBody>
      </p:sp>
      <p:sp>
        <p:nvSpPr>
          <p:cNvPr id="3" name="内容占位符 2">
            <a:extLst>
              <a:ext uri="{FF2B5EF4-FFF2-40B4-BE49-F238E27FC236}">
                <a16:creationId xmlns:a16="http://schemas.microsoft.com/office/drawing/2014/main" id="{1A835F94-3A4E-4048-B07A-9D1F89432291}"/>
              </a:ext>
            </a:extLst>
          </p:cNvPr>
          <p:cNvSpPr>
            <a:spLocks noGrp="1"/>
          </p:cNvSpPr>
          <p:nvPr>
            <p:ph idx="1"/>
          </p:nvPr>
        </p:nvSpPr>
        <p:spPr/>
        <p:txBody>
          <a:bodyPr/>
          <a:lstStyle/>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lang="zh-CN" altLang="en-US" dirty="0"/>
              <a:t>注意：只有在加入某个组之后才能提交作业！</a:t>
            </a:r>
            <a:endParaRPr kumimoji="1" lang="zh-CN" altLang="en-US" dirty="0"/>
          </a:p>
        </p:txBody>
      </p:sp>
      <p:sp>
        <p:nvSpPr>
          <p:cNvPr id="4" name="灯片编号占位符 3">
            <a:extLst>
              <a:ext uri="{FF2B5EF4-FFF2-40B4-BE49-F238E27FC236}">
                <a16:creationId xmlns:a16="http://schemas.microsoft.com/office/drawing/2014/main" id="{DEBAE1CD-2033-F046-8D16-D774376A6CE6}"/>
              </a:ext>
            </a:extLst>
          </p:cNvPr>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22</a:t>
            </a:fld>
            <a:endParaRPr lang="zh-CN" altLang="en-US">
              <a:solidFill>
                <a:prstClr val="black">
                  <a:tint val="75000"/>
                </a:prstClr>
              </a:solidFill>
            </a:endParaRPr>
          </a:p>
        </p:txBody>
      </p:sp>
      <p:pic>
        <p:nvPicPr>
          <p:cNvPr id="3073" name="Picture 1" descr="page7image1802944">
            <a:extLst>
              <a:ext uri="{FF2B5EF4-FFF2-40B4-BE49-F238E27FC236}">
                <a16:creationId xmlns:a16="http://schemas.microsoft.com/office/drawing/2014/main" id="{E1D067F7-DDB2-644F-8267-C233A6CF3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51721"/>
            <a:ext cx="8382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5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实验提交内容</a:t>
            </a:r>
          </a:p>
        </p:txBody>
      </p:sp>
      <p:sp>
        <p:nvSpPr>
          <p:cNvPr id="3" name="内容占位符 2"/>
          <p:cNvSpPr>
            <a:spLocks noGrp="1"/>
          </p:cNvSpPr>
          <p:nvPr>
            <p:ph idx="1"/>
          </p:nvPr>
        </p:nvSpPr>
        <p:spPr/>
        <p:txBody>
          <a:bodyPr>
            <a:normAutofit fontScale="92500" lnSpcReduction="10000"/>
          </a:bodyPr>
          <a:lstStyle/>
          <a:p>
            <a:r>
              <a:rPr kumimoji="1" lang="zh-CN" altLang="en-US" dirty="0"/>
              <a:t>压缩包内容</a:t>
            </a:r>
            <a:r>
              <a:rPr kumimoji="1" lang="zh-CN" altLang="en-US" b="1" dirty="0">
                <a:solidFill>
                  <a:srgbClr val="FF0000"/>
                </a:solidFill>
              </a:rPr>
              <a:t>至少</a:t>
            </a:r>
            <a:r>
              <a:rPr kumimoji="1" lang="zh-CN" altLang="en-US" dirty="0"/>
              <a:t>包含</a:t>
            </a:r>
            <a:endParaRPr kumimoji="1" lang="en-US" altLang="zh-CN" dirty="0"/>
          </a:p>
          <a:p>
            <a:pPr lvl="1"/>
            <a:r>
              <a:rPr kumimoji="1" lang="zh-CN" altLang="en-US" dirty="0">
                <a:solidFill>
                  <a:srgbClr val="FF0000"/>
                </a:solidFill>
              </a:rPr>
              <a:t>请遵循右侧的压缩包结构！</a:t>
            </a:r>
            <a:endParaRPr kumimoji="1" lang="en-US" altLang="zh-CN" dirty="0">
              <a:solidFill>
                <a:srgbClr val="FF0000"/>
              </a:solidFill>
            </a:endParaRPr>
          </a:p>
          <a:p>
            <a:pPr lvl="1"/>
            <a:r>
              <a:rPr kumimoji="1" lang="zh-CN" altLang="en-US" dirty="0"/>
              <a:t>源代码（*</a:t>
            </a:r>
            <a:r>
              <a:rPr kumimoji="1" lang="en-US" altLang="zh-CN" dirty="0"/>
              <a:t>.l,</a:t>
            </a:r>
            <a:r>
              <a:rPr kumimoji="1" lang="zh-CN" altLang="en-US" dirty="0"/>
              <a:t> *</a:t>
            </a:r>
            <a:r>
              <a:rPr kumimoji="1" lang="en-US" altLang="zh-CN" dirty="0"/>
              <a:t>.y,</a:t>
            </a:r>
            <a:r>
              <a:rPr kumimoji="1" lang="zh-CN" altLang="en-US" dirty="0"/>
              <a:t> 其他 </a:t>
            </a:r>
            <a:r>
              <a:rPr kumimoji="1" lang="en-US" altLang="zh-CN" dirty="0"/>
              <a:t>.h,</a:t>
            </a:r>
            <a:r>
              <a:rPr kumimoji="1" lang="zh-CN" altLang="en-US" dirty="0"/>
              <a:t> </a:t>
            </a:r>
            <a:r>
              <a:rPr kumimoji="1" lang="en-US" altLang="zh-CN" dirty="0"/>
              <a:t>.c</a:t>
            </a:r>
            <a:r>
              <a:rPr kumimoji="1" lang="zh-CN" altLang="en-US" dirty="0"/>
              <a:t> 文件）</a:t>
            </a:r>
            <a:endParaRPr kumimoji="1" lang="en-US" altLang="zh-CN" dirty="0"/>
          </a:p>
          <a:p>
            <a:pPr lvl="2"/>
            <a:r>
              <a:rPr kumimoji="1" lang="zh-CN" altLang="en-US" dirty="0"/>
              <a:t>尽量遵循优秀代码规范，有必要注释</a:t>
            </a:r>
            <a:endParaRPr kumimoji="1" lang="en-US" altLang="zh-CN" dirty="0"/>
          </a:p>
          <a:p>
            <a:pPr lvl="2"/>
            <a:r>
              <a:rPr kumimoji="1" lang="zh-CN" altLang="en-US" dirty="0"/>
              <a:t>请使用 </a:t>
            </a:r>
            <a:r>
              <a:rPr kumimoji="1" lang="en-US" altLang="zh-CN" dirty="0" err="1"/>
              <a:t>Makefile</a:t>
            </a:r>
            <a:r>
              <a:rPr kumimoji="1" lang="zh-CN" altLang="en-US" dirty="0"/>
              <a:t>，可以自建，即便使用</a:t>
            </a:r>
            <a:endParaRPr kumimoji="1" lang="en-US" altLang="zh-CN" dirty="0"/>
          </a:p>
          <a:p>
            <a:pPr lvl="2"/>
            <a:r>
              <a:rPr kumimoji="1" lang="zh-CN" altLang="en-US" dirty="0"/>
              <a:t>提供的版本，请一并放在代码文件夹内</a:t>
            </a:r>
            <a:endParaRPr kumimoji="1" lang="en-US" altLang="zh-CN" dirty="0"/>
          </a:p>
          <a:p>
            <a:pPr lvl="1"/>
            <a:r>
              <a:rPr kumimoji="1" lang="zh-CN" altLang="en-US" dirty="0"/>
              <a:t>可执行文件（命名为 </a:t>
            </a:r>
            <a:r>
              <a:rPr kumimoji="1" lang="en-US" altLang="zh-CN" dirty="0"/>
              <a:t>parser</a:t>
            </a:r>
            <a:r>
              <a:rPr kumimoji="1" lang="zh-CN" altLang="en-US" dirty="0"/>
              <a:t>）</a:t>
            </a:r>
            <a:endParaRPr kumimoji="1" lang="en-US" altLang="zh-CN" dirty="0"/>
          </a:p>
          <a:p>
            <a:pPr lvl="1"/>
            <a:r>
              <a:rPr kumimoji="1" lang="zh-CN" altLang="en-US" dirty="0"/>
              <a:t>实验报告</a:t>
            </a:r>
            <a:endParaRPr kumimoji="1" lang="en-US" altLang="zh-CN" dirty="0"/>
          </a:p>
          <a:p>
            <a:pPr lvl="2"/>
            <a:r>
              <a:rPr kumimoji="1" lang="zh-CN" altLang="en-US" dirty="0"/>
              <a:t>推荐 </a:t>
            </a:r>
            <a:r>
              <a:rPr kumimoji="1" lang="en-US" altLang="zh-CN" dirty="0"/>
              <a:t>pdf</a:t>
            </a:r>
            <a:r>
              <a:rPr kumimoji="1" lang="zh-CN" altLang="en-US" dirty="0"/>
              <a:t>， </a:t>
            </a:r>
            <a:r>
              <a:rPr kumimoji="1" lang="en-US" altLang="zh-CN" dirty="0" err="1"/>
              <a:t>docx</a:t>
            </a:r>
            <a:r>
              <a:rPr kumimoji="1" lang="zh-CN" altLang="en-US" dirty="0"/>
              <a:t> 也可以</a:t>
            </a:r>
            <a:endParaRPr kumimoji="1" lang="en-US" altLang="zh-CN" dirty="0"/>
          </a:p>
          <a:p>
            <a:pPr lvl="2"/>
            <a:r>
              <a:rPr kumimoji="1" lang="zh-CN" altLang="en-US" dirty="0"/>
              <a:t>报告内容包括个人信息、</a:t>
            </a:r>
            <a:r>
              <a:rPr lang="zh-CN" altLang="en-US" dirty="0">
                <a:latin typeface="+mn-ea"/>
              </a:rPr>
              <a:t>完成的功能点</a:t>
            </a:r>
            <a:r>
              <a:rPr lang="en-US" altLang="zh-CN" dirty="0">
                <a:latin typeface="+mn-ea"/>
              </a:rPr>
              <a:t>，</a:t>
            </a:r>
            <a:r>
              <a:rPr lang="zh-CN" altLang="en-US" dirty="0">
                <a:latin typeface="+mn-ea"/>
              </a:rPr>
              <a:t>实现方法，用到的数据结构表示，编译运行方法，实验总结等</a:t>
            </a:r>
            <a:endParaRPr lang="en-US" altLang="zh-CN" dirty="0">
              <a:latin typeface="+mn-ea"/>
            </a:endParaRPr>
          </a:p>
          <a:p>
            <a:pPr lvl="2"/>
            <a:r>
              <a:rPr lang="zh-CN" altLang="en-US" b="1" dirty="0">
                <a:latin typeface="+mn-ea"/>
              </a:rPr>
              <a:t>不要贴大段代码，篇幅</a:t>
            </a:r>
            <a:r>
              <a:rPr lang="zh-CN" altLang="en-US" b="1" dirty="0">
                <a:latin typeface="+mn-lt"/>
              </a:rPr>
              <a:t>不超过 </a:t>
            </a:r>
            <a:r>
              <a:rPr lang="en-US" altLang="zh-CN" b="1" dirty="0">
                <a:latin typeface="+mn-lt"/>
              </a:rPr>
              <a:t>4</a:t>
            </a:r>
            <a:r>
              <a:rPr lang="zh-CN" altLang="en-US" b="1" dirty="0">
                <a:latin typeface="+mn-lt"/>
              </a:rPr>
              <a:t> 页</a:t>
            </a:r>
            <a:endParaRPr lang="en-US" altLang="zh-CN" b="1" dirty="0">
              <a:latin typeface="+mn-lt"/>
            </a:endParaRPr>
          </a:p>
          <a:p>
            <a:pPr lvl="1"/>
            <a:r>
              <a:rPr kumimoji="1" lang="en-US" altLang="zh-CN" dirty="0">
                <a:latin typeface="+mn-lt"/>
              </a:rPr>
              <a:t>README</a:t>
            </a:r>
            <a:r>
              <a:rPr kumimoji="1" lang="zh-CN" altLang="en-US" dirty="0">
                <a:latin typeface="+mn-lt"/>
              </a:rPr>
              <a:t> 可选</a:t>
            </a:r>
            <a:endParaRPr kumimoji="1" lang="en-US" altLang="zh-CN" dirty="0">
              <a:latin typeface="+mn-lt"/>
            </a:endParaRP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23</a:t>
            </a:fld>
            <a:endParaRPr lang="zh-CN" altLang="en-US">
              <a:solidFill>
                <a:prstClr val="black">
                  <a:tint val="75000"/>
                </a:prstClr>
              </a:solidFill>
            </a:endParaRPr>
          </a:p>
        </p:txBody>
      </p:sp>
      <p:pic>
        <p:nvPicPr>
          <p:cNvPr id="7" name="图片 6">
            <a:extLst>
              <a:ext uri="{FF2B5EF4-FFF2-40B4-BE49-F238E27FC236}">
                <a16:creationId xmlns:a16="http://schemas.microsoft.com/office/drawing/2014/main" id="{7C5E3ED3-0317-8242-B00E-F5D895E04ACA}"/>
              </a:ext>
            </a:extLst>
          </p:cNvPr>
          <p:cNvPicPr>
            <a:picLocks noChangeAspect="1"/>
          </p:cNvPicPr>
          <p:nvPr/>
        </p:nvPicPr>
        <p:blipFill>
          <a:blip r:embed="rId2"/>
          <a:stretch>
            <a:fillRect/>
          </a:stretch>
        </p:blipFill>
        <p:spPr>
          <a:xfrm>
            <a:off x="6385339" y="980728"/>
            <a:ext cx="2082800" cy="3139515"/>
          </a:xfrm>
          <a:prstGeom prst="rect">
            <a:avLst/>
          </a:prstGeom>
        </p:spPr>
      </p:pic>
    </p:spTree>
    <p:extLst>
      <p:ext uri="{BB962C8B-B14F-4D97-AF65-F5344CB8AC3E}">
        <p14:creationId xmlns:p14="http://schemas.microsoft.com/office/powerpoint/2010/main" val="97349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实验检查</a:t>
            </a:r>
          </a:p>
        </p:txBody>
      </p:sp>
      <p:sp>
        <p:nvSpPr>
          <p:cNvPr id="3" name="内容占位符 2"/>
          <p:cNvSpPr>
            <a:spLocks noGrp="1"/>
          </p:cNvSpPr>
          <p:nvPr>
            <p:ph idx="1"/>
          </p:nvPr>
        </p:nvSpPr>
        <p:spPr/>
        <p:txBody>
          <a:bodyPr>
            <a:normAutofit lnSpcReduction="10000"/>
          </a:bodyPr>
          <a:lstStyle/>
          <a:p>
            <a:r>
              <a:rPr kumimoji="1" lang="zh-CN" altLang="en-US" dirty="0"/>
              <a:t>推荐（默认）检查环境</a:t>
            </a:r>
            <a:endParaRPr kumimoji="1" lang="en-US" altLang="zh-CN" dirty="0"/>
          </a:p>
          <a:p>
            <a:pPr lvl="1"/>
            <a:r>
              <a:rPr kumimoji="1" lang="en-US" altLang="zh-CN" dirty="0"/>
              <a:t>Ubuntu</a:t>
            </a:r>
            <a:r>
              <a:rPr kumimoji="1" lang="zh-CN" altLang="en-US" dirty="0"/>
              <a:t> </a:t>
            </a:r>
            <a:r>
              <a:rPr kumimoji="1" lang="en-US" altLang="zh-CN" dirty="0"/>
              <a:t>18.04</a:t>
            </a:r>
            <a:r>
              <a:rPr kumimoji="1" lang="zh-CN" altLang="en-US" dirty="0"/>
              <a:t> </a:t>
            </a:r>
            <a:r>
              <a:rPr kumimoji="1" lang="en-US" altLang="zh-CN" dirty="0"/>
              <a:t>LTS</a:t>
            </a:r>
          </a:p>
          <a:p>
            <a:pPr lvl="1"/>
            <a:r>
              <a:rPr kumimoji="1" lang="en-US" altLang="zh-CN" dirty="0"/>
              <a:t>GCC</a:t>
            </a:r>
            <a:r>
              <a:rPr kumimoji="1" lang="zh-CN" altLang="en-US" dirty="0"/>
              <a:t> </a:t>
            </a:r>
            <a:r>
              <a:rPr kumimoji="1" lang="en-US" altLang="zh-CN" dirty="0"/>
              <a:t>7.3.0</a:t>
            </a:r>
          </a:p>
          <a:p>
            <a:pPr lvl="1"/>
            <a:r>
              <a:rPr kumimoji="1" lang="en-US" altLang="zh-CN" dirty="0"/>
              <a:t>GNU</a:t>
            </a:r>
            <a:r>
              <a:rPr kumimoji="1" lang="zh-CN" altLang="en-US" dirty="0"/>
              <a:t> </a:t>
            </a:r>
            <a:r>
              <a:rPr kumimoji="1" lang="en-US" altLang="zh-CN" dirty="0"/>
              <a:t>Flex</a:t>
            </a:r>
            <a:r>
              <a:rPr kumimoji="1" lang="zh-CN" altLang="en-US" dirty="0"/>
              <a:t> </a:t>
            </a:r>
            <a:r>
              <a:rPr kumimoji="1" lang="en-US" altLang="zh-CN" dirty="0"/>
              <a:t>2.6.4</a:t>
            </a:r>
          </a:p>
          <a:p>
            <a:pPr lvl="1"/>
            <a:r>
              <a:rPr kumimoji="1" lang="en-US" altLang="zh-CN" dirty="0"/>
              <a:t>GNU</a:t>
            </a:r>
            <a:r>
              <a:rPr kumimoji="1" lang="zh-CN" altLang="en-US" dirty="0"/>
              <a:t> </a:t>
            </a:r>
            <a:r>
              <a:rPr kumimoji="1" lang="en-US" altLang="zh-CN" dirty="0"/>
              <a:t>Bison</a:t>
            </a:r>
            <a:r>
              <a:rPr kumimoji="1" lang="zh-CN" altLang="en-US" dirty="0"/>
              <a:t> </a:t>
            </a:r>
            <a:r>
              <a:rPr kumimoji="1" lang="en-US" altLang="zh-CN" dirty="0"/>
              <a:t>3.0.4</a:t>
            </a:r>
          </a:p>
          <a:p>
            <a:pPr>
              <a:lnSpc>
                <a:spcPct val="123000"/>
              </a:lnSpc>
            </a:pPr>
            <a:r>
              <a:rPr kumimoji="1" lang="zh-CN" altLang="en-US" dirty="0"/>
              <a:t>事实上，如果不使用较冷门或非正式、非稳定版本，基本不会有兼容问题，</a:t>
            </a:r>
            <a:endParaRPr kumimoji="1" lang="en-US" altLang="zh-CN" dirty="0"/>
          </a:p>
          <a:p>
            <a:pPr lvl="1">
              <a:lnSpc>
                <a:spcPct val="123000"/>
              </a:lnSpc>
            </a:pPr>
            <a:r>
              <a:rPr kumimoji="1" lang="zh-CN" altLang="en-US" dirty="0"/>
              <a:t>甚至可以在 </a:t>
            </a:r>
            <a:r>
              <a:rPr kumimoji="1" lang="en-US" altLang="zh-CN" dirty="0"/>
              <a:t>macOS </a:t>
            </a:r>
            <a:r>
              <a:rPr kumimoji="1" lang="zh-CN" altLang="en-US" dirty="0"/>
              <a:t>上完成</a:t>
            </a:r>
            <a:endParaRPr kumimoji="1" lang="en-US" altLang="zh-CN" dirty="0"/>
          </a:p>
          <a:p>
            <a:pPr lvl="2">
              <a:lnSpc>
                <a:spcPct val="123000"/>
              </a:lnSpc>
            </a:pPr>
            <a:r>
              <a:rPr lang="zh-CN" altLang="en-US" dirty="0"/>
              <a:t>编译选项中的 </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lfl</a:t>
            </a:r>
            <a:r>
              <a:rPr lang="zh-CN" altLang="en-US" sz="2000" dirty="0">
                <a:latin typeface="Courier New" panose="02070309020205020404" pitchFamily="49" charset="0"/>
                <a:cs typeface="Courier New" panose="02070309020205020404" pitchFamily="49" charset="0"/>
              </a:rPr>
              <a:t> </a:t>
            </a:r>
            <a:r>
              <a:rPr lang="zh-CN" altLang="en-US" dirty="0"/>
              <a:t>需要改为 </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ll</a:t>
            </a:r>
            <a:r>
              <a:rPr lang="en-US" altLang="zh-CN" sz="2000" dirty="0">
                <a:latin typeface="Courier New" panose="02070309020205020404" pitchFamily="49" charset="0"/>
                <a:cs typeface="Courier New" panose="02070309020205020404" pitchFamily="49" charset="0"/>
              </a:rPr>
              <a:t> </a:t>
            </a:r>
            <a:endParaRPr kumimoji="1" lang="en-US" altLang="zh-CN" sz="2000" dirty="0">
              <a:latin typeface="Courier New" panose="02070309020205020404" pitchFamily="49" charset="0"/>
              <a:cs typeface="Courier New" panose="02070309020205020404" pitchFamily="49" charset="0"/>
            </a:endParaRPr>
          </a:p>
          <a:p>
            <a:pPr lvl="1">
              <a:lnSpc>
                <a:spcPct val="123000"/>
              </a:lnSpc>
            </a:pPr>
            <a:r>
              <a:rPr kumimoji="1" lang="zh-CN" altLang="en-US" dirty="0"/>
              <a:t>黑科技：</a:t>
            </a:r>
            <a:r>
              <a:rPr kumimoji="1" lang="en-US" altLang="zh-CN" dirty="0">
                <a:hlinkClick r:id="rId2"/>
              </a:rPr>
              <a:t>Flex Bison step by step compile on windows</a:t>
            </a:r>
            <a:endParaRPr kumimoji="1" lang="en-US" altLang="zh-CN" dirty="0"/>
          </a:p>
          <a:p>
            <a:pPr lvl="2">
              <a:lnSpc>
                <a:spcPct val="123000"/>
              </a:lnSpc>
            </a:pPr>
            <a:endParaRPr kumimoji="1" lang="en-US" altLang="zh-CN" dirty="0"/>
          </a:p>
          <a:p>
            <a:pPr lvl="2">
              <a:lnSpc>
                <a:spcPct val="123000"/>
              </a:lnSpc>
            </a:pPr>
            <a:endParaRPr kumimoji="1" lang="en-US" altLang="zh-CN" dirty="0"/>
          </a:p>
          <a:p>
            <a:pPr lvl="1"/>
            <a:endParaRPr kumimoji="1" lang="en-US" altLang="zh-CN" dirty="0"/>
          </a:p>
          <a:p>
            <a:pPr lvl="1"/>
            <a:endParaRPr kumimoji="1" lang="en-US" altLang="zh-CN" dirty="0"/>
          </a:p>
          <a:p>
            <a:pPr lvl="1"/>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24</a:t>
            </a:fld>
            <a:endParaRPr lang="zh-CN" altLang="en-US">
              <a:solidFill>
                <a:prstClr val="black">
                  <a:tint val="75000"/>
                </a:prstClr>
              </a:solidFill>
            </a:endParaRPr>
          </a:p>
        </p:txBody>
      </p:sp>
    </p:spTree>
    <p:extLst>
      <p:ext uri="{BB962C8B-B14F-4D97-AF65-F5344CB8AC3E}">
        <p14:creationId xmlns:p14="http://schemas.microsoft.com/office/powerpoint/2010/main" val="21060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实验评分</a:t>
            </a:r>
          </a:p>
        </p:txBody>
      </p:sp>
      <p:sp>
        <p:nvSpPr>
          <p:cNvPr id="3" name="内容占位符 2"/>
          <p:cNvSpPr>
            <a:spLocks noGrp="1"/>
          </p:cNvSpPr>
          <p:nvPr>
            <p:ph idx="1"/>
          </p:nvPr>
        </p:nvSpPr>
        <p:spPr/>
        <p:txBody>
          <a:bodyPr>
            <a:normAutofit/>
          </a:bodyPr>
          <a:lstStyle/>
          <a:p>
            <a:r>
              <a:rPr kumimoji="1" lang="zh-CN" altLang="en-US" dirty="0"/>
              <a:t>你可以先试试实验手册上的测试样例，我们会使用其他的测试样例，根据通过样例情况评分</a:t>
            </a:r>
            <a:endParaRPr kumimoji="1" lang="en-US" altLang="zh-CN" dirty="0"/>
          </a:p>
          <a:p>
            <a:r>
              <a:rPr kumimoji="1" lang="zh-CN" altLang="en-US" b="1" dirty="0"/>
              <a:t>必做部分（</a:t>
            </a:r>
            <a:r>
              <a:rPr kumimoji="1" lang="en-US" altLang="zh-CN" b="1" dirty="0"/>
              <a:t>80%</a:t>
            </a:r>
            <a:r>
              <a:rPr kumimoji="1" lang="zh-CN" altLang="en-US" b="1" dirty="0"/>
              <a:t>）</a:t>
            </a:r>
            <a:endParaRPr kumimoji="1" lang="en-US" altLang="zh-CN" b="1" dirty="0"/>
          </a:p>
          <a:p>
            <a:pPr lvl="1"/>
            <a:r>
              <a:rPr kumimoji="1" lang="zh-CN" altLang="en-US" dirty="0"/>
              <a:t>识别词法（</a:t>
            </a:r>
            <a:r>
              <a:rPr kumimoji="1" lang="en-US" altLang="zh-CN" dirty="0"/>
              <a:t>10%</a:t>
            </a:r>
            <a:r>
              <a:rPr kumimoji="1" lang="zh-CN" altLang="en-US" dirty="0"/>
              <a:t>）、语法（</a:t>
            </a:r>
            <a:r>
              <a:rPr kumimoji="1" lang="en-US" altLang="zh-CN" dirty="0"/>
              <a:t>55%</a:t>
            </a:r>
            <a:r>
              <a:rPr kumimoji="1" lang="zh-CN" altLang="en-US" dirty="0"/>
              <a:t>）错误</a:t>
            </a:r>
            <a:endParaRPr kumimoji="1" lang="en-US" altLang="zh-CN" dirty="0"/>
          </a:p>
          <a:p>
            <a:pPr lvl="1"/>
            <a:r>
              <a:rPr kumimoji="1" lang="zh-CN" altLang="en-US" dirty="0"/>
              <a:t>正确输出没有词法、语法错误代码的语法树（</a:t>
            </a:r>
            <a:r>
              <a:rPr kumimoji="1" lang="en-US" altLang="zh-CN" dirty="0"/>
              <a:t>15%</a:t>
            </a:r>
            <a:r>
              <a:rPr kumimoji="1" lang="zh-CN" altLang="en-US" dirty="0"/>
              <a:t>）</a:t>
            </a:r>
            <a:endParaRPr kumimoji="1" lang="en-US" altLang="zh-CN" dirty="0"/>
          </a:p>
          <a:p>
            <a:r>
              <a:rPr kumimoji="1" lang="zh-CN" altLang="en-US" b="1" dirty="0"/>
              <a:t>实验报告及代码风格、实现方式等（</a:t>
            </a:r>
            <a:r>
              <a:rPr kumimoji="1" lang="en-US" altLang="zh-CN" b="1" dirty="0"/>
              <a:t>20%</a:t>
            </a:r>
            <a:r>
              <a:rPr kumimoji="1" lang="zh-CN" altLang="en-US" b="1" dirty="0"/>
              <a:t>）</a:t>
            </a:r>
            <a:endParaRPr kumimoji="1" lang="en-US" altLang="zh-CN" b="1" dirty="0"/>
          </a:p>
          <a:p>
            <a:r>
              <a:rPr kumimoji="1" lang="zh-CN" altLang="en-US" dirty="0">
                <a:solidFill>
                  <a:srgbClr val="0070C0"/>
                </a:solidFill>
              </a:rPr>
              <a:t>选做部分（</a:t>
            </a:r>
            <a:r>
              <a:rPr kumimoji="1" lang="en-US" altLang="zh-CN" dirty="0">
                <a:solidFill>
                  <a:srgbClr val="0070C0"/>
                </a:solidFill>
              </a:rPr>
              <a:t>bonus</a:t>
            </a:r>
            <a:r>
              <a:rPr kumimoji="1" lang="zh-CN" altLang="en-US" dirty="0">
                <a:solidFill>
                  <a:srgbClr val="0070C0"/>
                </a:solidFill>
              </a:rPr>
              <a:t> </a:t>
            </a:r>
            <a:r>
              <a:rPr kumimoji="1" lang="en-US" altLang="zh-CN" dirty="0">
                <a:solidFill>
                  <a:srgbClr val="0070C0"/>
                </a:solidFill>
              </a:rPr>
              <a:t>15%</a:t>
            </a:r>
            <a:r>
              <a:rPr kumimoji="1" lang="zh-CN" altLang="en-US" dirty="0">
                <a:solidFill>
                  <a:srgbClr val="0070C0"/>
                </a:solidFill>
              </a:rPr>
              <a:t>）</a:t>
            </a:r>
            <a:endParaRPr kumimoji="1" lang="en-US" altLang="zh-CN" dirty="0">
              <a:solidFill>
                <a:srgbClr val="0070C0"/>
              </a:solidFill>
            </a:endParaRPr>
          </a:p>
          <a:p>
            <a:pPr lvl="1"/>
            <a:r>
              <a:rPr kumimoji="1" lang="zh-CN" altLang="en-US" dirty="0">
                <a:solidFill>
                  <a:srgbClr val="0070C0"/>
                </a:solidFill>
              </a:rPr>
              <a:t>识别八进制、十六进制整数（</a:t>
            </a:r>
            <a:r>
              <a:rPr kumimoji="1" lang="en-US" altLang="zh-CN" dirty="0">
                <a:solidFill>
                  <a:srgbClr val="0070C0"/>
                </a:solidFill>
              </a:rPr>
              <a:t>5%</a:t>
            </a:r>
            <a:r>
              <a:rPr kumimoji="1" lang="zh-CN" altLang="en-US" dirty="0">
                <a:solidFill>
                  <a:srgbClr val="0070C0"/>
                </a:solidFill>
              </a:rPr>
              <a:t>）</a:t>
            </a:r>
            <a:endParaRPr kumimoji="1" lang="en-US" altLang="zh-CN" dirty="0">
              <a:solidFill>
                <a:srgbClr val="0070C0"/>
              </a:solidFill>
            </a:endParaRPr>
          </a:p>
          <a:p>
            <a:pPr lvl="1"/>
            <a:r>
              <a:rPr kumimoji="1" lang="zh-CN" altLang="en-US" dirty="0">
                <a:solidFill>
                  <a:srgbClr val="0070C0"/>
                </a:solidFill>
              </a:rPr>
              <a:t>识别指数形式（含有</a:t>
            </a:r>
            <a:r>
              <a:rPr kumimoji="1" lang="en-US" altLang="zh-CN" dirty="0">
                <a:solidFill>
                  <a:srgbClr val="0070C0"/>
                </a:solidFill>
              </a:rPr>
              <a:t>E</a:t>
            </a:r>
            <a:r>
              <a:rPr kumimoji="1" lang="zh-CN" altLang="en-US" dirty="0">
                <a:solidFill>
                  <a:srgbClr val="0070C0"/>
                </a:solidFill>
              </a:rPr>
              <a:t>、</a:t>
            </a:r>
            <a:r>
              <a:rPr kumimoji="1" lang="en-US" altLang="zh-CN" dirty="0">
                <a:solidFill>
                  <a:srgbClr val="0070C0"/>
                </a:solidFill>
              </a:rPr>
              <a:t>e</a:t>
            </a:r>
            <a:r>
              <a:rPr kumimoji="1" lang="zh-CN" altLang="en-US" dirty="0">
                <a:solidFill>
                  <a:srgbClr val="0070C0"/>
                </a:solidFill>
              </a:rPr>
              <a:t>）浮点数（</a:t>
            </a:r>
            <a:r>
              <a:rPr kumimoji="1" lang="en-US" altLang="zh-CN" dirty="0">
                <a:solidFill>
                  <a:srgbClr val="0070C0"/>
                </a:solidFill>
              </a:rPr>
              <a:t>5%</a:t>
            </a:r>
            <a:r>
              <a:rPr kumimoji="1" lang="zh-CN" altLang="en-US" dirty="0">
                <a:solidFill>
                  <a:srgbClr val="0070C0"/>
                </a:solidFill>
              </a:rPr>
              <a:t>）</a:t>
            </a:r>
            <a:endParaRPr kumimoji="1" lang="en-US" altLang="zh-CN" dirty="0">
              <a:solidFill>
                <a:srgbClr val="0070C0"/>
              </a:solidFill>
            </a:endParaRPr>
          </a:p>
          <a:p>
            <a:pPr lvl="1"/>
            <a:r>
              <a:rPr kumimoji="1" lang="zh-CN" altLang="en-US" dirty="0">
                <a:solidFill>
                  <a:srgbClr val="0070C0"/>
                </a:solidFill>
              </a:rPr>
              <a:t>识别两种注释风格（</a:t>
            </a:r>
            <a:r>
              <a:rPr kumimoji="1" lang="en-US" altLang="zh-CN" dirty="0">
                <a:solidFill>
                  <a:srgbClr val="0070C0"/>
                </a:solidFill>
              </a:rPr>
              <a:t>5%</a:t>
            </a:r>
            <a:r>
              <a:rPr kumimoji="1" lang="zh-CN" altLang="en-US" dirty="0">
                <a:solidFill>
                  <a:srgbClr val="0070C0"/>
                </a:solidFill>
              </a:rPr>
              <a:t>）</a:t>
            </a:r>
            <a:endParaRPr kumimoji="1" lang="en-US" altLang="zh-CN" dirty="0">
              <a:solidFill>
                <a:srgbClr val="0070C0"/>
              </a:solidFill>
            </a:endParaRPr>
          </a:p>
          <a:p>
            <a:pPr lvl="1"/>
            <a:endParaRPr kumimoji="1" lang="en-US" altLang="zh-CN" dirty="0"/>
          </a:p>
          <a:p>
            <a:pPr lvl="1"/>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25</a:t>
            </a:fld>
            <a:endParaRPr lang="zh-CN" altLang="en-US">
              <a:solidFill>
                <a:prstClr val="black">
                  <a:tint val="75000"/>
                </a:prstClr>
              </a:solidFill>
            </a:endParaRPr>
          </a:p>
        </p:txBody>
      </p:sp>
    </p:spTree>
    <p:extLst>
      <p:ext uri="{BB962C8B-B14F-4D97-AF65-F5344CB8AC3E}">
        <p14:creationId xmlns:p14="http://schemas.microsoft.com/office/powerpoint/2010/main" val="86225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严格的代码查重</a:t>
            </a:r>
          </a:p>
        </p:txBody>
      </p:sp>
      <p:sp>
        <p:nvSpPr>
          <p:cNvPr id="3" name="内容占位符 2"/>
          <p:cNvSpPr>
            <a:spLocks noGrp="1"/>
          </p:cNvSpPr>
          <p:nvPr>
            <p:ph idx="1"/>
          </p:nvPr>
        </p:nvSpPr>
        <p:spPr/>
        <p:txBody>
          <a:bodyPr>
            <a:normAutofit/>
          </a:bodyPr>
          <a:lstStyle/>
          <a:p>
            <a:r>
              <a:rPr kumimoji="1" lang="zh-CN" altLang="en-US" sz="2800" dirty="0"/>
              <a:t>参考网上的任何代码请指明出处！</a:t>
            </a:r>
            <a:endParaRPr kumimoji="1" lang="en-US" altLang="zh-CN" sz="2800" dirty="0"/>
          </a:p>
          <a:p>
            <a:pPr>
              <a:lnSpc>
                <a:spcPct val="110000"/>
              </a:lnSpc>
            </a:pPr>
            <a:r>
              <a:rPr kumimoji="1" lang="zh-CN" altLang="en-US" sz="2800" dirty="0"/>
              <a:t>区别参考与抄袭，任何形式的代码抄袭都是不允许的！被确认的抄袭者与被抄袭者本次实验都记为 </a:t>
            </a:r>
            <a:r>
              <a:rPr kumimoji="1" lang="en-US" altLang="zh-CN" sz="2800" dirty="0"/>
              <a:t>0</a:t>
            </a:r>
            <a:r>
              <a:rPr kumimoji="1" lang="zh-CN" altLang="en-US" sz="2800" dirty="0"/>
              <a:t> 分！</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zh-CN" altLang="en-US" dirty="0"/>
              <a:t>祝你好运！</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26</a:t>
            </a:fld>
            <a:endParaRPr lang="zh-CN" altLang="en-US">
              <a:solidFill>
                <a:prstClr val="black">
                  <a:tint val="75000"/>
                </a:prstClr>
              </a:solidFill>
            </a:endParaRPr>
          </a:p>
        </p:txBody>
      </p:sp>
      <p:grpSp>
        <p:nvGrpSpPr>
          <p:cNvPr id="7" name="组 6"/>
          <p:cNvGrpSpPr/>
          <p:nvPr/>
        </p:nvGrpSpPr>
        <p:grpSpPr>
          <a:xfrm>
            <a:off x="2964976" y="2544415"/>
            <a:ext cx="3278825" cy="3278825"/>
            <a:chOff x="2964976" y="2354237"/>
            <a:chExt cx="3214048" cy="3214048"/>
          </a:xfrm>
        </p:grpSpPr>
        <p:sp>
          <p:nvSpPr>
            <p:cNvPr id="5" name="禁止符 4"/>
            <p:cNvSpPr/>
            <p:nvPr/>
          </p:nvSpPr>
          <p:spPr>
            <a:xfrm>
              <a:off x="2964976" y="2354237"/>
              <a:ext cx="3214048" cy="3214048"/>
            </a:xfrm>
            <a:prstGeom prst="noSmoking">
              <a:avLst>
                <a:gd name="adj" fmla="val 742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Helvetica" charset="0"/>
                  <a:ea typeface="Helvetica" charset="0"/>
                  <a:cs typeface="Helvetica" charset="0"/>
                </a:rPr>
                <a:t> </a:t>
              </a:r>
              <a:endParaRPr kumimoji="1" lang="zh-CN" altLang="en-US" sz="2400" dirty="0">
                <a:solidFill>
                  <a:schemeClr val="tx1"/>
                </a:solidFill>
                <a:latin typeface="Helvetica" charset="0"/>
                <a:ea typeface="Helvetica" charset="0"/>
                <a:cs typeface="Helvetica" charset="0"/>
              </a:endParaRPr>
            </a:p>
          </p:txBody>
        </p:sp>
        <p:sp>
          <p:nvSpPr>
            <p:cNvPr id="6" name="文本框 5"/>
            <p:cNvSpPr txBox="1"/>
            <p:nvPr/>
          </p:nvSpPr>
          <p:spPr>
            <a:xfrm>
              <a:off x="3220174" y="3674649"/>
              <a:ext cx="2640155" cy="573222"/>
            </a:xfrm>
            <a:prstGeom prst="rect">
              <a:avLst/>
            </a:prstGeom>
            <a:noFill/>
          </p:spPr>
          <p:txBody>
            <a:bodyPr wrap="none" rtlCol="0">
              <a:spAutoFit/>
            </a:bodyPr>
            <a:lstStyle/>
            <a:p>
              <a:pPr algn="ctr"/>
              <a:r>
                <a:rPr lang="en-US" altLang="zh-CN" sz="3200" dirty="0">
                  <a:latin typeface="Arial" panose="020B0604020202020204" pitchFamily="34" charset="0"/>
                  <a:ea typeface="Helvetica" charset="0"/>
                  <a:cs typeface="Arial" panose="020B0604020202020204" pitchFamily="34" charset="0"/>
                </a:rPr>
                <a:t>PLAGIARISM</a:t>
              </a:r>
              <a:endParaRPr kumimoji="1" lang="zh-CN" altLang="en-US" sz="3200" dirty="0">
                <a:latin typeface="Arial" panose="020B0604020202020204" pitchFamily="34" charset="0"/>
                <a:ea typeface="Helvetica" charset="0"/>
                <a:cs typeface="Arial" panose="020B0604020202020204" pitchFamily="34" charset="0"/>
              </a:endParaRPr>
            </a:p>
          </p:txBody>
        </p:sp>
      </p:grpSp>
    </p:spTree>
    <p:extLst>
      <p:ext uri="{BB962C8B-B14F-4D97-AF65-F5344CB8AC3E}">
        <p14:creationId xmlns:p14="http://schemas.microsoft.com/office/powerpoint/2010/main" val="654118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99150-CB5C-BD45-A954-C20E9132A130}"/>
              </a:ext>
            </a:extLst>
          </p:cNvPr>
          <p:cNvSpPr>
            <a:spLocks noGrp="1"/>
          </p:cNvSpPr>
          <p:nvPr>
            <p:ph type="title"/>
          </p:nvPr>
        </p:nvSpPr>
        <p:spPr>
          <a:xfrm>
            <a:off x="0" y="0"/>
            <a:ext cx="9144000" cy="836712"/>
          </a:xfrm>
        </p:spPr>
        <p:txBody>
          <a:bodyPr/>
          <a:lstStyle/>
          <a:p>
            <a:r>
              <a:rPr kumimoji="1" lang="zh-CN" altLang="en-US" dirty="0"/>
              <a:t>写在最后</a:t>
            </a:r>
          </a:p>
        </p:txBody>
      </p:sp>
      <p:sp>
        <p:nvSpPr>
          <p:cNvPr id="3" name="内容占位符 2">
            <a:extLst>
              <a:ext uri="{FF2B5EF4-FFF2-40B4-BE49-F238E27FC236}">
                <a16:creationId xmlns:a16="http://schemas.microsoft.com/office/drawing/2014/main" id="{EED99256-00CF-F14B-8602-394E537FCD97}"/>
              </a:ext>
            </a:extLst>
          </p:cNvPr>
          <p:cNvSpPr>
            <a:spLocks noGrp="1"/>
          </p:cNvSpPr>
          <p:nvPr>
            <p:ph idx="1"/>
          </p:nvPr>
        </p:nvSpPr>
        <p:spPr/>
        <p:txBody>
          <a:bodyPr>
            <a:normAutofit fontScale="85000" lnSpcReduction="10000"/>
          </a:bodyPr>
          <a:lstStyle/>
          <a:p>
            <a:pPr>
              <a:lnSpc>
                <a:spcPct val="120000"/>
              </a:lnSpc>
              <a:spcBef>
                <a:spcPts val="0"/>
              </a:spcBef>
            </a:pPr>
            <a:r>
              <a:rPr lang="zh-CN" altLang="en-US" sz="2800" dirty="0">
                <a:latin typeface="+mn-ea"/>
              </a:rPr>
              <a:t>本次实验是本学期实验的第一阶段，包括词法分析和语法分析两部分， 这将是以后完成各阶段实验的基础，具有前后依赖和继承的关系，务必重视！</a:t>
            </a:r>
            <a:r>
              <a:rPr lang="en-US" altLang="zh-CN" sz="2800" dirty="0">
                <a:latin typeface="+mn-ea"/>
              </a:rPr>
              <a:t> </a:t>
            </a:r>
            <a:endParaRPr lang="zh-CN" altLang="en-US" sz="2800" dirty="0">
              <a:latin typeface="+mn-ea"/>
            </a:endParaRPr>
          </a:p>
          <a:p>
            <a:pPr>
              <a:lnSpc>
                <a:spcPct val="120000"/>
              </a:lnSpc>
              <a:spcBef>
                <a:spcPts val="0"/>
              </a:spcBef>
            </a:pPr>
            <a:r>
              <a:rPr lang="zh-CN" altLang="en-US" sz="2800" b="1" dirty="0">
                <a:latin typeface="+mn-ea"/>
              </a:rPr>
              <a:t>预告</a:t>
            </a:r>
            <a:r>
              <a:rPr lang="zh-CN" altLang="en-US" sz="2800" dirty="0">
                <a:latin typeface="+mn-ea"/>
              </a:rPr>
              <a:t>：后续实验是很大程度上是基于本次实验得到的语法树进行的， 请小心地设计语法树中的节点数据结构和树的组织形式。这应该是本次实验中最富有创意的地方了，也是难点。</a:t>
            </a:r>
          </a:p>
          <a:p>
            <a:pPr>
              <a:lnSpc>
                <a:spcPct val="120000"/>
              </a:lnSpc>
              <a:spcBef>
                <a:spcPts val="0"/>
              </a:spcBef>
            </a:pPr>
            <a:r>
              <a:rPr lang="zh-CN" altLang="en-US" sz="2800" dirty="0">
                <a:latin typeface="+mn-ea"/>
              </a:rPr>
              <a:t>实验手册中的讲解已经较为详细了，但如果有任何困难，请联系任何一位助教，我们会义无反顾地帮助你。当然，这不会对你最终实验的得分有任何影响。</a:t>
            </a:r>
          </a:p>
          <a:p>
            <a:pPr fontAlgn="auto">
              <a:lnSpc>
                <a:spcPct val="120000"/>
              </a:lnSpc>
              <a:spcBef>
                <a:spcPts val="0"/>
              </a:spcBef>
            </a:pPr>
            <a:r>
              <a:rPr lang="zh-CN" altLang="en-US" sz="2800" dirty="0">
                <a:latin typeface="+mn-ea"/>
              </a:rPr>
              <a:t>如果想要完成一些高级功能，当然是十分欢迎的！请在实验报 告中指出，据此会有一定的额外奖励加分。如果你没有精力完成选做部分， 没有关系，漂亮地完成基本功能也可以得到满分，并且不会对后续的实验有影响。</a:t>
            </a:r>
          </a:p>
          <a:p>
            <a:endParaRPr kumimoji="1" lang="zh-CN" altLang="en-US" dirty="0"/>
          </a:p>
        </p:txBody>
      </p:sp>
      <p:sp>
        <p:nvSpPr>
          <p:cNvPr id="4" name="灯片编号占位符 3">
            <a:extLst>
              <a:ext uri="{FF2B5EF4-FFF2-40B4-BE49-F238E27FC236}">
                <a16:creationId xmlns:a16="http://schemas.microsoft.com/office/drawing/2014/main" id="{B8BDAC96-2201-2D4D-8398-55E457C22FCB}"/>
              </a:ext>
            </a:extLst>
          </p:cNvPr>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27</a:t>
            </a:fld>
            <a:endParaRPr lang="zh-CN" altLang="en-US">
              <a:solidFill>
                <a:prstClr val="black">
                  <a:tint val="75000"/>
                </a:prstClr>
              </a:solidFill>
            </a:endParaRPr>
          </a:p>
        </p:txBody>
      </p:sp>
    </p:spTree>
    <p:extLst>
      <p:ext uri="{BB962C8B-B14F-4D97-AF65-F5344CB8AC3E}">
        <p14:creationId xmlns:p14="http://schemas.microsoft.com/office/powerpoint/2010/main" val="118185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5A54747-A295-4444-B4C9-0B2C3095F370}"/>
              </a:ext>
            </a:extLst>
          </p:cNvPr>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28</a:t>
            </a:fld>
            <a:endParaRPr lang="zh-CN" altLang="en-US">
              <a:solidFill>
                <a:prstClr val="black">
                  <a:tint val="75000"/>
                </a:prstClr>
              </a:solidFill>
            </a:endParaRPr>
          </a:p>
        </p:txBody>
      </p:sp>
      <p:sp>
        <p:nvSpPr>
          <p:cNvPr id="3" name="矩形 2">
            <a:extLst>
              <a:ext uri="{FF2B5EF4-FFF2-40B4-BE49-F238E27FC236}">
                <a16:creationId xmlns:a16="http://schemas.microsoft.com/office/drawing/2014/main" id="{945277B5-089C-D34D-BB8B-D6CDE0B25776}"/>
              </a:ext>
            </a:extLst>
          </p:cNvPr>
          <p:cNvSpPr/>
          <p:nvPr/>
        </p:nvSpPr>
        <p:spPr>
          <a:xfrm>
            <a:off x="2962037" y="2543266"/>
            <a:ext cx="3511474" cy="1754326"/>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Thank</a:t>
            </a:r>
            <a:r>
              <a:rPr lang="zh-CN" altLang="en-US" sz="5400" b="1" dirty="0">
                <a:ln w="22225">
                  <a:solidFill>
                    <a:schemeClr val="accent2"/>
                  </a:solidFill>
                  <a:prstDash val="solid"/>
                </a:ln>
                <a:solidFill>
                  <a:schemeClr val="accent2">
                    <a:lumMod val="40000"/>
                    <a:lumOff val="60000"/>
                  </a:schemeClr>
                </a:solidFill>
              </a:rPr>
              <a:t> </a:t>
            </a:r>
            <a:r>
              <a:rPr lang="en-US" altLang="zh-CN" sz="5400" b="1" dirty="0">
                <a:ln w="22225">
                  <a:solidFill>
                    <a:schemeClr val="accent2"/>
                  </a:solidFill>
                  <a:prstDash val="solid"/>
                </a:ln>
                <a:solidFill>
                  <a:schemeClr val="accent2">
                    <a:lumMod val="40000"/>
                    <a:lumOff val="60000"/>
                  </a:schemeClr>
                </a:solidFill>
              </a:rPr>
              <a:t>you~</a:t>
            </a:r>
          </a:p>
          <a:p>
            <a:pPr algn="ctr"/>
            <a:r>
              <a:rPr lang="en-US" altLang="zh-CN" sz="5400" b="1" dirty="0">
                <a:ln w="22225">
                  <a:solidFill>
                    <a:schemeClr val="accent2"/>
                  </a:solidFill>
                  <a:prstDash val="solid"/>
                </a:ln>
                <a:solidFill>
                  <a:schemeClr val="accent2">
                    <a:lumMod val="40000"/>
                    <a:lumOff val="60000"/>
                  </a:schemeClr>
                </a:solidFill>
              </a:rPr>
              <a:t>Q</a:t>
            </a:r>
            <a:r>
              <a:rPr lang="zh-CN" altLang="en-US" sz="5400" b="1" dirty="0">
                <a:ln w="22225">
                  <a:solidFill>
                    <a:schemeClr val="accent2"/>
                  </a:solidFill>
                  <a:prstDash val="solid"/>
                </a:ln>
                <a:solidFill>
                  <a:schemeClr val="accent2">
                    <a:lumMod val="40000"/>
                    <a:lumOff val="60000"/>
                  </a:schemeClr>
                </a:solidFill>
              </a:rPr>
              <a:t> </a:t>
            </a:r>
            <a:r>
              <a:rPr lang="en-US" altLang="zh-CN" sz="5400" b="1" dirty="0">
                <a:ln w="22225">
                  <a:solidFill>
                    <a:schemeClr val="accent2"/>
                  </a:solidFill>
                  <a:prstDash val="solid"/>
                </a:ln>
                <a:solidFill>
                  <a:schemeClr val="accent2">
                    <a:lumMod val="40000"/>
                    <a:lumOff val="60000"/>
                  </a:schemeClr>
                </a:solidFill>
              </a:rPr>
              <a:t>&amp;</a:t>
            </a:r>
            <a:r>
              <a:rPr lang="zh-CN" altLang="en-US" sz="5400" b="1" dirty="0">
                <a:ln w="22225">
                  <a:solidFill>
                    <a:schemeClr val="accent2"/>
                  </a:solidFill>
                  <a:prstDash val="solid"/>
                </a:ln>
                <a:solidFill>
                  <a:schemeClr val="accent2">
                    <a:lumMod val="40000"/>
                    <a:lumOff val="60000"/>
                  </a:schemeClr>
                </a:solidFill>
              </a:rPr>
              <a:t> </a:t>
            </a:r>
            <a:r>
              <a:rPr lang="en-US" altLang="zh-CN" sz="5400" b="1" dirty="0">
                <a:ln w="22225">
                  <a:solidFill>
                    <a:schemeClr val="accent2"/>
                  </a:solidFill>
                  <a:prstDash val="solid"/>
                </a:ln>
                <a:solidFill>
                  <a:schemeClr val="accent2">
                    <a:lumMod val="40000"/>
                    <a:lumOff val="60000"/>
                  </a:schemeClr>
                </a:solidFill>
              </a:rPr>
              <a:t>A</a:t>
            </a:r>
            <a:endParaRPr lang="zh-CN" alt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59591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3DF9ECC-BAD2-8448-BBEC-BA189E63CF1A}"/>
              </a:ext>
            </a:extLst>
          </p:cNvPr>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29</a:t>
            </a:fld>
            <a:endParaRPr lang="zh-CN" altLang="en-US">
              <a:solidFill>
                <a:prstClr val="black">
                  <a:tint val="75000"/>
                </a:prstClr>
              </a:solidFill>
            </a:endParaRPr>
          </a:p>
        </p:txBody>
      </p:sp>
    </p:spTree>
    <p:extLst>
      <p:ext uri="{BB962C8B-B14F-4D97-AF65-F5344CB8AC3E}">
        <p14:creationId xmlns:p14="http://schemas.microsoft.com/office/powerpoint/2010/main" val="405904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mj-ea"/>
                <a:cs typeface="DengXian" charset="-122"/>
              </a:rPr>
              <a:t>概要</a:t>
            </a:r>
          </a:p>
        </p:txBody>
      </p:sp>
      <p:sp>
        <p:nvSpPr>
          <p:cNvPr id="3" name="内容占位符 2"/>
          <p:cNvSpPr>
            <a:spLocks noGrp="1"/>
          </p:cNvSpPr>
          <p:nvPr>
            <p:ph idx="1"/>
          </p:nvPr>
        </p:nvSpPr>
        <p:spPr/>
        <p:txBody>
          <a:bodyPr/>
          <a:lstStyle/>
          <a:p>
            <a:r>
              <a:rPr kumimoji="1" lang="zh-CN" altLang="en-US" dirty="0"/>
              <a:t>实验任务</a:t>
            </a:r>
            <a:endParaRPr kumimoji="1" lang="en-US" altLang="zh-CN" dirty="0"/>
          </a:p>
          <a:p>
            <a:pPr lvl="1"/>
            <a:r>
              <a:rPr kumimoji="1" lang="zh-CN" altLang="en-US" dirty="0"/>
              <a:t>必做部分</a:t>
            </a:r>
            <a:endParaRPr kumimoji="1" lang="en-US" altLang="zh-CN" dirty="0"/>
          </a:p>
          <a:p>
            <a:pPr lvl="1"/>
            <a:r>
              <a:rPr kumimoji="1" lang="zh-CN" altLang="en-US" dirty="0"/>
              <a:t>选做部分</a:t>
            </a:r>
            <a:endParaRPr kumimoji="1" lang="en-US" altLang="zh-CN" dirty="0"/>
          </a:p>
          <a:p>
            <a:r>
              <a:rPr kumimoji="1" lang="zh-CN" altLang="en-US" dirty="0"/>
              <a:t>实验讲解</a:t>
            </a:r>
            <a:endParaRPr kumimoji="1" lang="en-US" altLang="zh-CN" dirty="0"/>
          </a:p>
          <a:p>
            <a:pPr lvl="1"/>
            <a:r>
              <a:rPr kumimoji="1" lang="zh-CN" altLang="en-US" dirty="0"/>
              <a:t>示例</a:t>
            </a:r>
            <a:endParaRPr kumimoji="1" lang="en-US" altLang="zh-CN" dirty="0"/>
          </a:p>
          <a:p>
            <a:pPr lvl="1"/>
            <a:r>
              <a:rPr kumimoji="1" lang="zh-CN" altLang="en-US" dirty="0"/>
              <a:t>快速上手</a:t>
            </a:r>
            <a:endParaRPr kumimoji="1" lang="en-US" altLang="zh-CN" dirty="0"/>
          </a:p>
          <a:p>
            <a:r>
              <a:rPr kumimoji="1" lang="zh-CN" altLang="en-US" dirty="0"/>
              <a:t>实验提交</a:t>
            </a:r>
            <a:endParaRPr kumimoji="1" lang="en-US" altLang="zh-CN" dirty="0"/>
          </a:p>
          <a:p>
            <a:r>
              <a:rPr kumimoji="1" lang="zh-CN" altLang="en-US" dirty="0"/>
              <a:t>实验检查</a:t>
            </a:r>
            <a:endParaRPr kumimoji="1" lang="en-US" altLang="zh-CN" dirty="0"/>
          </a:p>
          <a:p>
            <a:pPr lvl="1"/>
            <a:r>
              <a:rPr kumimoji="1" lang="zh-CN" altLang="en-US" dirty="0"/>
              <a:t>运行环境</a:t>
            </a:r>
            <a:endParaRPr kumimoji="1" lang="en-US" altLang="zh-CN" dirty="0"/>
          </a:p>
          <a:p>
            <a:pPr lvl="1"/>
            <a:r>
              <a:rPr kumimoji="1" lang="zh-CN" altLang="en-US" dirty="0"/>
              <a:t>代码查重</a:t>
            </a:r>
            <a:endParaRPr kumimoji="1" lang="en-US" altLang="zh-CN" dirty="0"/>
          </a:p>
          <a:p>
            <a:endParaRPr kumimoji="1" lang="en-US" altLang="zh-CN"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3</a:t>
            </a:fld>
            <a:endParaRPr lang="zh-CN" altLang="en-US">
              <a:solidFill>
                <a:prstClr val="black">
                  <a:tint val="75000"/>
                </a:prstClr>
              </a:solidFill>
            </a:endParaRPr>
          </a:p>
        </p:txBody>
      </p:sp>
      <p:grpSp>
        <p:nvGrpSpPr>
          <p:cNvPr id="43" name="组 42"/>
          <p:cNvGrpSpPr/>
          <p:nvPr/>
        </p:nvGrpSpPr>
        <p:grpSpPr>
          <a:xfrm>
            <a:off x="2703442" y="2031100"/>
            <a:ext cx="6175514" cy="3207027"/>
            <a:chOff x="2703442" y="2031100"/>
            <a:chExt cx="6175514" cy="3207027"/>
          </a:xfrm>
        </p:grpSpPr>
        <p:grpSp>
          <p:nvGrpSpPr>
            <p:cNvPr id="42" name="组 41"/>
            <p:cNvGrpSpPr/>
            <p:nvPr/>
          </p:nvGrpSpPr>
          <p:grpSpPr>
            <a:xfrm>
              <a:off x="2703442" y="2031100"/>
              <a:ext cx="6175514" cy="3207027"/>
              <a:chOff x="2703442" y="1676257"/>
              <a:chExt cx="6175514" cy="3207027"/>
            </a:xfrm>
          </p:grpSpPr>
          <p:sp>
            <p:nvSpPr>
              <p:cNvPr id="7" name="矩形 6"/>
              <p:cNvSpPr/>
              <p:nvPr/>
            </p:nvSpPr>
            <p:spPr>
              <a:xfrm>
                <a:off x="2703442" y="1676257"/>
                <a:ext cx="6175513" cy="3207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椭圆 7"/>
              <p:cNvSpPr/>
              <p:nvPr/>
            </p:nvSpPr>
            <p:spPr>
              <a:xfrm>
                <a:off x="2857830" y="1925604"/>
                <a:ext cx="5969663" cy="1749287"/>
              </a:xfrm>
              <a:prstGeom prst="ellipse">
                <a:avLst/>
              </a:prstGeom>
              <a:solidFill>
                <a:schemeClr val="accent6">
                  <a:lumMod val="20000"/>
                  <a:lumOff val="80000"/>
                </a:schemeClr>
              </a:solidFill>
              <a:effectLst>
                <a:glow rad="228600">
                  <a:schemeClr val="accent6">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p:cNvSpPr/>
              <p:nvPr/>
            </p:nvSpPr>
            <p:spPr>
              <a:xfrm>
                <a:off x="3784157" y="2388318"/>
                <a:ext cx="1492416" cy="758025"/>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b="1" dirty="0"/>
                  <a:t>词法分析</a:t>
                </a:r>
              </a:p>
            </p:txBody>
          </p:sp>
          <p:sp>
            <p:nvSpPr>
              <p:cNvPr id="10" name="矩形 9"/>
              <p:cNvSpPr/>
              <p:nvPr/>
            </p:nvSpPr>
            <p:spPr>
              <a:xfrm>
                <a:off x="5945586" y="2392081"/>
                <a:ext cx="1749729" cy="758025"/>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400" b="1" dirty="0"/>
                  <a:t>语法分析</a:t>
                </a:r>
              </a:p>
            </p:txBody>
          </p:sp>
          <p:cxnSp>
            <p:nvCxnSpPr>
              <p:cNvPr id="13" name="直接箭头连接符 13"/>
              <p:cNvCxnSpPr>
                <a:endCxn id="9" idx="1"/>
              </p:cNvCxnSpPr>
              <p:nvPr/>
            </p:nvCxnSpPr>
            <p:spPr>
              <a:xfrm>
                <a:off x="3114261" y="2767330"/>
                <a:ext cx="669896"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4"/>
              <p:cNvSpPr txBox="1"/>
              <p:nvPr/>
            </p:nvSpPr>
            <p:spPr>
              <a:xfrm>
                <a:off x="5273809" y="2414674"/>
                <a:ext cx="694745" cy="702628"/>
              </a:xfrm>
              <a:prstGeom prst="rect">
                <a:avLst/>
              </a:prstGeom>
              <a:noFill/>
            </p:spPr>
            <p:txBody>
              <a:bodyPr wrap="square" rtlCol="0">
                <a:spAutoFit/>
              </a:bodyPr>
              <a:lstStyle/>
              <a:p>
                <a:pPr>
                  <a:lnSpc>
                    <a:spcPct val="130000"/>
                  </a:lnSpc>
                </a:pPr>
                <a:r>
                  <a:rPr lang="zh-CN" altLang="en-US" sz="1600" b="1" dirty="0">
                    <a:solidFill>
                      <a:srgbClr val="00B050"/>
                    </a:solidFill>
                  </a:rPr>
                  <a:t>字符</a:t>
                </a:r>
                <a:endParaRPr lang="en-US" altLang="zh-CN" sz="1600" b="1" dirty="0">
                  <a:solidFill>
                    <a:srgbClr val="00B050"/>
                  </a:solidFill>
                </a:endParaRPr>
              </a:p>
              <a:p>
                <a:pPr>
                  <a:lnSpc>
                    <a:spcPct val="130000"/>
                  </a:lnSpc>
                </a:pPr>
                <a:r>
                  <a:rPr lang="zh-CN" altLang="en-US" sz="1600" b="1" dirty="0">
                    <a:solidFill>
                      <a:srgbClr val="00B050"/>
                    </a:solidFill>
                  </a:rPr>
                  <a:t>单元</a:t>
                </a:r>
              </a:p>
            </p:txBody>
          </p:sp>
          <p:sp>
            <p:nvSpPr>
              <p:cNvPr id="15" name="TextBox 17"/>
              <p:cNvSpPr txBox="1"/>
              <p:nvPr/>
            </p:nvSpPr>
            <p:spPr>
              <a:xfrm>
                <a:off x="7655559" y="2367012"/>
                <a:ext cx="720477" cy="778931"/>
              </a:xfrm>
              <a:prstGeom prst="rect">
                <a:avLst/>
              </a:prstGeom>
              <a:noFill/>
            </p:spPr>
            <p:txBody>
              <a:bodyPr wrap="square" rtlCol="0">
                <a:spAutoFit/>
              </a:bodyPr>
              <a:lstStyle/>
              <a:p>
                <a:pPr>
                  <a:lnSpc>
                    <a:spcPct val="130000"/>
                  </a:lnSpc>
                </a:pPr>
                <a:r>
                  <a:rPr lang="zh-CN" altLang="en-US" b="1" dirty="0">
                    <a:solidFill>
                      <a:srgbClr val="C00000"/>
                    </a:solidFill>
                    <a:effectLst>
                      <a:outerShdw blurRad="38100" dist="38100" dir="2700000" algn="tl">
                        <a:srgbClr val="000000">
                          <a:alpha val="43137"/>
                        </a:srgbClr>
                      </a:outerShdw>
                    </a:effectLst>
                  </a:rPr>
                  <a:t>语法树</a:t>
                </a:r>
              </a:p>
            </p:txBody>
          </p:sp>
          <p:cxnSp>
            <p:nvCxnSpPr>
              <p:cNvPr id="16" name="直接箭头连接符 25"/>
              <p:cNvCxnSpPr/>
              <p:nvPr/>
            </p:nvCxnSpPr>
            <p:spPr>
              <a:xfrm>
                <a:off x="7695315" y="2784139"/>
                <a:ext cx="72047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矩形 16"/>
              <p:cNvSpPr/>
              <p:nvPr/>
            </p:nvSpPr>
            <p:spPr>
              <a:xfrm>
                <a:off x="3269531" y="3833712"/>
                <a:ext cx="1492416" cy="758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语义分析</a:t>
                </a:r>
              </a:p>
            </p:txBody>
          </p:sp>
          <p:sp>
            <p:nvSpPr>
              <p:cNvPr id="18" name="矩形 17"/>
              <p:cNvSpPr/>
              <p:nvPr/>
            </p:nvSpPr>
            <p:spPr>
              <a:xfrm>
                <a:off x="4916334" y="3833712"/>
                <a:ext cx="1492416" cy="758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中间代码</a:t>
                </a:r>
                <a:endParaRPr lang="en-US" altLang="zh-CN" dirty="0"/>
              </a:p>
              <a:p>
                <a:pPr algn="ctr"/>
                <a:r>
                  <a:rPr lang="zh-CN" altLang="en-US" dirty="0"/>
                  <a:t>生成</a:t>
                </a:r>
              </a:p>
            </p:txBody>
          </p:sp>
          <p:sp>
            <p:nvSpPr>
              <p:cNvPr id="19" name="矩形 18"/>
              <p:cNvSpPr/>
              <p:nvPr/>
            </p:nvSpPr>
            <p:spPr>
              <a:xfrm>
                <a:off x="6563138" y="3833712"/>
                <a:ext cx="1492416" cy="758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机器代码生成</a:t>
                </a:r>
              </a:p>
            </p:txBody>
          </p:sp>
          <p:cxnSp>
            <p:nvCxnSpPr>
              <p:cNvPr id="20" name="直接箭头连接符 30"/>
              <p:cNvCxnSpPr>
                <a:endCxn id="18" idx="1"/>
              </p:cNvCxnSpPr>
              <p:nvPr/>
            </p:nvCxnSpPr>
            <p:spPr>
              <a:xfrm>
                <a:off x="4736215" y="4212724"/>
                <a:ext cx="18011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直接箭头连接符 32"/>
              <p:cNvCxnSpPr>
                <a:stCxn id="18" idx="3"/>
                <a:endCxn id="19" idx="1"/>
              </p:cNvCxnSpPr>
              <p:nvPr/>
            </p:nvCxnSpPr>
            <p:spPr>
              <a:xfrm>
                <a:off x="6408750" y="4212725"/>
                <a:ext cx="15438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44"/>
              <p:cNvSpPr txBox="1"/>
              <p:nvPr/>
            </p:nvSpPr>
            <p:spPr>
              <a:xfrm>
                <a:off x="8041110" y="3843973"/>
                <a:ext cx="837846" cy="732508"/>
              </a:xfrm>
              <a:prstGeom prst="rect">
                <a:avLst/>
              </a:prstGeom>
              <a:noFill/>
            </p:spPr>
            <p:txBody>
              <a:bodyPr wrap="square" rtlCol="0">
                <a:spAutoFit/>
              </a:bodyPr>
              <a:lstStyle/>
              <a:p>
                <a:pPr>
                  <a:lnSpc>
                    <a:spcPct val="130000"/>
                  </a:lnSpc>
                </a:pPr>
                <a:r>
                  <a:rPr lang="zh-CN" altLang="en-US" sz="1600" b="1" i="1" dirty="0">
                    <a:solidFill>
                      <a:srgbClr val="00B050"/>
                    </a:solidFill>
                  </a:rPr>
                  <a:t>汇编</a:t>
                </a:r>
                <a:endParaRPr lang="en-US" altLang="zh-CN" sz="1600" b="1" i="1" dirty="0">
                  <a:solidFill>
                    <a:srgbClr val="00B050"/>
                  </a:solidFill>
                </a:endParaRPr>
              </a:p>
              <a:p>
                <a:pPr>
                  <a:lnSpc>
                    <a:spcPct val="130000"/>
                  </a:lnSpc>
                </a:pPr>
                <a:r>
                  <a:rPr lang="zh-CN" altLang="en-US" sz="1600" b="1" i="1" dirty="0">
                    <a:solidFill>
                      <a:srgbClr val="00B050"/>
                    </a:solidFill>
                  </a:rPr>
                  <a:t>代码</a:t>
                </a:r>
              </a:p>
            </p:txBody>
          </p:sp>
          <p:cxnSp>
            <p:nvCxnSpPr>
              <p:cNvPr id="23" name="直接箭头连接符 45"/>
              <p:cNvCxnSpPr/>
              <p:nvPr/>
            </p:nvCxnSpPr>
            <p:spPr>
              <a:xfrm>
                <a:off x="8055554" y="4223331"/>
                <a:ext cx="66901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35" name="TextBox 17"/>
            <p:cNvSpPr txBox="1"/>
            <p:nvPr/>
          </p:nvSpPr>
          <p:spPr>
            <a:xfrm>
              <a:off x="3065908" y="2752462"/>
              <a:ext cx="720477" cy="702628"/>
            </a:xfrm>
            <a:prstGeom prst="rect">
              <a:avLst/>
            </a:prstGeom>
            <a:noFill/>
          </p:spPr>
          <p:txBody>
            <a:bodyPr wrap="square" rtlCol="0">
              <a:spAutoFit/>
            </a:bodyPr>
            <a:lstStyle/>
            <a:p>
              <a:pPr>
                <a:lnSpc>
                  <a:spcPct val="130000"/>
                </a:lnSpc>
              </a:pPr>
              <a:r>
                <a:rPr lang="en-US" altLang="zh-CN" sz="1600" b="1" dirty="0">
                  <a:solidFill>
                    <a:srgbClr val="C00000"/>
                  </a:solidFill>
                  <a:effectLst>
                    <a:outerShdw blurRad="38100" dist="38100" dir="2700000" algn="tl">
                      <a:srgbClr val="000000">
                        <a:alpha val="43137"/>
                      </a:srgbClr>
                    </a:outerShdw>
                  </a:effectLst>
                </a:rPr>
                <a:t>C</a:t>
              </a:r>
              <a:r>
                <a:rPr lang="mr-IN" altLang="zh-CN" sz="1600" b="1" dirty="0">
                  <a:solidFill>
                    <a:srgbClr val="C00000"/>
                  </a:solidFill>
                  <a:effectLst>
                    <a:outerShdw blurRad="38100" dist="38100" dir="2700000" algn="tl">
                      <a:srgbClr val="000000">
                        <a:alpha val="43137"/>
                      </a:srgbClr>
                    </a:outerShdw>
                  </a:effectLst>
                </a:rPr>
                <a:t>--</a:t>
              </a:r>
              <a:r>
                <a:rPr lang="zh-CN" altLang="en-US" sz="1600" b="1" dirty="0">
                  <a:solidFill>
                    <a:srgbClr val="C00000"/>
                  </a:solidFill>
                  <a:effectLst>
                    <a:outerShdw blurRad="38100" dist="38100" dir="2700000" algn="tl">
                      <a:srgbClr val="000000">
                        <a:alpha val="43137"/>
                      </a:srgbClr>
                    </a:outerShdw>
                  </a:effectLst>
                </a:rPr>
                <a:t>源代码</a:t>
              </a:r>
            </a:p>
          </p:txBody>
        </p:sp>
      </p:grpSp>
      <p:cxnSp>
        <p:nvCxnSpPr>
          <p:cNvPr id="37" name="直线箭头连接符 36"/>
          <p:cNvCxnSpPr>
            <a:stCxn id="9" idx="3"/>
            <a:endCxn id="10" idx="1"/>
          </p:cNvCxnSpPr>
          <p:nvPr/>
        </p:nvCxnSpPr>
        <p:spPr>
          <a:xfrm>
            <a:off x="5276573" y="3122174"/>
            <a:ext cx="669013" cy="3763"/>
          </a:xfrm>
          <a:prstGeom prst="straightConnector1">
            <a:avLst/>
          </a:prstGeom>
          <a:ln w="38100">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5390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AABB7-6D9B-F146-85F0-C662E81056E6}"/>
              </a:ext>
            </a:extLst>
          </p:cNvPr>
          <p:cNvSpPr>
            <a:spLocks noGrp="1"/>
          </p:cNvSpPr>
          <p:nvPr>
            <p:ph type="title"/>
          </p:nvPr>
        </p:nvSpPr>
        <p:spPr/>
        <p:txBody>
          <a:bodyPr/>
          <a:lstStyle/>
          <a:p>
            <a:r>
              <a:rPr kumimoji="1" lang="zh-CN" altLang="en-US" dirty="0"/>
              <a:t>课堂练习</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BA0848E-1A4A-9440-8160-44A4440D29FB}"/>
                  </a:ext>
                </a:extLst>
              </p:cNvPr>
              <p:cNvSpPr>
                <a:spLocks noGrp="1"/>
              </p:cNvSpPr>
              <p:nvPr>
                <p:ph idx="1"/>
              </p:nvPr>
            </p:nvSpPr>
            <p:spPr>
              <a:xfrm>
                <a:off x="107504" y="848208"/>
                <a:ext cx="8928992" cy="5472608"/>
              </a:xfrm>
            </p:spPr>
            <p:txBody>
              <a:bodyPr/>
              <a:lstStyle/>
              <a:p>
                <a:pPr>
                  <a:spcBef>
                    <a:spcPts val="1368"/>
                  </a:spcBef>
                </a:pPr>
                <a:endParaRPr lang="en-US" altLang="zh-CN" dirty="0"/>
              </a:p>
              <a:p>
                <a:pPr>
                  <a:spcBef>
                    <a:spcPts val="1368"/>
                  </a:spcBef>
                </a:pPr>
                <a:r>
                  <a:rPr lang="zh-CN" altLang="zh-CN" dirty="0"/>
                  <a:t>请构造出正则表达式</a:t>
                </a:r>
                <a:r>
                  <a:rPr lang="zh-CN" altLang="en-US" dirty="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𝑏𝑐</m:t>
                            </m:r>
                          </m:e>
                        </m:d>
                        <m:r>
                          <a:rPr lang="zh-CN" altLang="en-US"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oMath>
                </a14:m>
                <a:r>
                  <a:rPr lang="zh-CN" altLang="en-US" dirty="0"/>
                  <a:t> </a:t>
                </a:r>
                <a:r>
                  <a:rPr lang="zh-CN" altLang="zh-CN" dirty="0"/>
                  <a:t>对应的</a:t>
                </a:r>
                <a:r>
                  <a:rPr lang="zh-CN" altLang="en-US" dirty="0"/>
                  <a:t> </a:t>
                </a:r>
                <a:r>
                  <a:rPr lang="en-US" altLang="zh-CN" b="1" dirty="0"/>
                  <a:t>DFA</a:t>
                </a:r>
                <a:endParaRPr lang="en-US" altLang="zh-CN" b="1" dirty="0">
                  <a:effectLst/>
                </a:endParaRPr>
              </a:p>
              <a:p>
                <a:pPr>
                  <a:spcBef>
                    <a:spcPts val="3168"/>
                  </a:spcBef>
                </a:pPr>
                <a:r>
                  <a:rPr kumimoji="1" lang="zh-CN" altLang="en-US" dirty="0"/>
                  <a:t>考虑下列 </a:t>
                </a:r>
                <a:r>
                  <a:rPr kumimoji="1" lang="en-US" altLang="zh-CN" dirty="0"/>
                  <a:t>(a)</a:t>
                </a:r>
                <a:r>
                  <a:rPr kumimoji="1" lang="zh-CN" altLang="en-US" dirty="0"/>
                  <a:t> </a:t>
                </a:r>
                <a:r>
                  <a:rPr kumimoji="1" lang="en-US" altLang="zh-CN" dirty="0"/>
                  <a:t>(b)</a:t>
                </a:r>
                <a:r>
                  <a:rPr kumimoji="1" lang="zh-CN" altLang="en-US" dirty="0"/>
                  <a:t> 两个文法 </a:t>
                </a:r>
                <a:r>
                  <a:rPr kumimoji="1" lang="en-US" altLang="zh-CN" dirty="0"/>
                  <a:t>G</a:t>
                </a:r>
                <a:r>
                  <a:rPr kumimoji="1" lang="en-US" altLang="zh-CN" baseline="-25000" dirty="0"/>
                  <a:t>1</a:t>
                </a:r>
                <a:r>
                  <a:rPr kumimoji="1" lang="zh-CN" altLang="en-US" dirty="0"/>
                  <a:t> </a:t>
                </a:r>
                <a:r>
                  <a:rPr kumimoji="1" lang="en-US" altLang="zh-CN" dirty="0"/>
                  <a:t>G</a:t>
                </a:r>
                <a:r>
                  <a:rPr kumimoji="1" lang="en-US" altLang="zh-CN" baseline="-25000" dirty="0"/>
                  <a:t>2</a:t>
                </a:r>
                <a:r>
                  <a:rPr kumimoji="1" lang="zh-CN" altLang="en-US" dirty="0"/>
                  <a:t>，判断它们是否具有二义性，并说明理由。</a:t>
                </a:r>
                <a:endParaRPr kumimoji="1" lang="en-US" altLang="zh-CN" dirty="0"/>
              </a:p>
              <a:p>
                <a:endParaRPr kumimoji="1" lang="en-US" altLang="zh-CN" dirty="0"/>
              </a:p>
              <a:p>
                <a:endParaRPr kumimoji="1" lang="zh-CN" altLang="en-US" dirty="0"/>
              </a:p>
            </p:txBody>
          </p:sp>
        </mc:Choice>
        <mc:Fallback>
          <p:sp>
            <p:nvSpPr>
              <p:cNvPr id="3" name="内容占位符 2">
                <a:extLst>
                  <a:ext uri="{FF2B5EF4-FFF2-40B4-BE49-F238E27FC236}">
                    <a16:creationId xmlns:a16="http://schemas.microsoft.com/office/drawing/2014/main" id="{ABA0848E-1A4A-9440-8160-44A4440D29FB}"/>
                  </a:ext>
                </a:extLst>
              </p:cNvPr>
              <p:cNvSpPr>
                <a:spLocks noGrp="1" noRot="1" noChangeAspect="1" noMove="1" noResize="1" noEditPoints="1" noAdjustHandles="1" noChangeArrowheads="1" noChangeShapeType="1" noTextEdit="1"/>
              </p:cNvSpPr>
              <p:nvPr>
                <p:ph idx="1"/>
              </p:nvPr>
            </p:nvSpPr>
            <p:spPr>
              <a:xfrm>
                <a:off x="107504" y="848208"/>
                <a:ext cx="8928992" cy="5472608"/>
              </a:xfrm>
              <a:blipFill>
                <a:blip r:embed="rId2"/>
                <a:stretch>
                  <a:fillRect l="-1277" r="-42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07F49BF-81D6-D14B-B915-CDAA6C9A84E8}"/>
              </a:ext>
            </a:extLst>
          </p:cNvPr>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30</a:t>
            </a:fld>
            <a:endParaRPr lang="zh-CN" altLang="en-US">
              <a:solidFill>
                <a:prstClr val="black">
                  <a:tint val="75000"/>
                </a:prstClr>
              </a:solidFill>
            </a:endParaRPr>
          </a:p>
        </p:txBody>
      </p:sp>
      <p:graphicFrame>
        <p:nvGraphicFramePr>
          <p:cNvPr id="5" name="表格 4">
            <a:extLst>
              <a:ext uri="{FF2B5EF4-FFF2-40B4-BE49-F238E27FC236}">
                <a16:creationId xmlns:a16="http://schemas.microsoft.com/office/drawing/2014/main" id="{8CEBD3AC-46BE-7E43-894C-FB033E35FC68}"/>
              </a:ext>
            </a:extLst>
          </p:cNvPr>
          <p:cNvGraphicFramePr>
            <a:graphicFrameLocks noGrp="1"/>
          </p:cNvGraphicFramePr>
          <p:nvPr>
            <p:extLst>
              <p:ext uri="{D42A27DB-BD31-4B8C-83A1-F6EECF244321}">
                <p14:modId xmlns:p14="http://schemas.microsoft.com/office/powerpoint/2010/main" val="111757925"/>
              </p:ext>
            </p:extLst>
          </p:nvPr>
        </p:nvGraphicFramePr>
        <p:xfrm>
          <a:off x="1535770" y="3451992"/>
          <a:ext cx="6707085" cy="2709064"/>
        </p:xfrm>
        <a:graphic>
          <a:graphicData uri="http://schemas.openxmlformats.org/drawingml/2006/table">
            <a:tbl>
              <a:tblPr firstRow="1" firstCol="1" bandRow="1">
                <a:tableStyleId>{2D5ABB26-0587-4C30-8999-92F81FD0307C}</a:tableStyleId>
              </a:tblPr>
              <a:tblGrid>
                <a:gridCol w="906520">
                  <a:extLst>
                    <a:ext uri="{9D8B030D-6E8A-4147-A177-3AD203B41FA5}">
                      <a16:colId xmlns:a16="http://schemas.microsoft.com/office/drawing/2014/main" val="2835256921"/>
                    </a:ext>
                  </a:extLst>
                </a:gridCol>
                <a:gridCol w="950269">
                  <a:extLst>
                    <a:ext uri="{9D8B030D-6E8A-4147-A177-3AD203B41FA5}">
                      <a16:colId xmlns:a16="http://schemas.microsoft.com/office/drawing/2014/main" val="1081164223"/>
                    </a:ext>
                  </a:extLst>
                </a:gridCol>
                <a:gridCol w="4850296">
                  <a:extLst>
                    <a:ext uri="{9D8B030D-6E8A-4147-A177-3AD203B41FA5}">
                      <a16:colId xmlns:a16="http://schemas.microsoft.com/office/drawing/2014/main" val="2470049079"/>
                    </a:ext>
                  </a:extLst>
                </a:gridCol>
              </a:tblGrid>
              <a:tr h="677266">
                <a:tc>
                  <a:txBody>
                    <a:bodyPr/>
                    <a:lstStyle/>
                    <a:p>
                      <a:pPr algn="just">
                        <a:lnSpc>
                          <a:spcPct val="115000"/>
                        </a:lnSpc>
                        <a:spcAft>
                          <a:spcPts val="0"/>
                        </a:spcAft>
                      </a:pPr>
                      <a:r>
                        <a:rPr lang="en-US" sz="3200" kern="100" dirty="0">
                          <a:effectLst/>
                        </a:rPr>
                        <a:t>(a)</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0"/>
                        </a:spcAft>
                      </a:pPr>
                      <a:r>
                        <a:rPr lang="en-US" sz="3200" kern="100" dirty="0">
                          <a:effectLst/>
                        </a:rPr>
                        <a:t>G</a:t>
                      </a:r>
                      <a:r>
                        <a:rPr lang="en-US" altLang="zh-CN" sz="3200" kern="100" baseline="-25000" dirty="0">
                          <a:effectLst/>
                        </a:rPr>
                        <a:t>1</a:t>
                      </a:r>
                      <a:r>
                        <a:rPr lang="en-US" altLang="zh-CN" sz="3200" kern="100" dirty="0">
                          <a:effectLst/>
                        </a:rPr>
                        <a:t>:</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0"/>
                        </a:spcAft>
                      </a:pPr>
                      <a:r>
                        <a:rPr lang="en-US" sz="3200" i="1" kern="100" dirty="0">
                          <a:effectLst/>
                          <a:latin typeface="Times New Roman" panose="02020603050405020304" pitchFamily="18" charset="0"/>
                          <a:cs typeface="Times New Roman" panose="02020603050405020304" pitchFamily="18" charset="0"/>
                        </a:rPr>
                        <a:t>Start</a:t>
                      </a:r>
                      <a:r>
                        <a:rPr lang="en-US" sz="3200" kern="100" dirty="0">
                          <a:effectLst/>
                          <a:latin typeface="Times New Roman" panose="02020603050405020304" pitchFamily="18" charset="0"/>
                          <a:cs typeface="Times New Roman" panose="02020603050405020304" pitchFamily="18" charset="0"/>
                        </a:rPr>
                        <a:t> → </a:t>
                      </a:r>
                      <a:r>
                        <a:rPr lang="en-US" sz="3200" i="1" kern="100" dirty="0">
                          <a:effectLst/>
                          <a:latin typeface="Times New Roman" panose="02020603050405020304" pitchFamily="18" charset="0"/>
                          <a:cs typeface="Times New Roman" panose="02020603050405020304" pitchFamily="18" charset="0"/>
                        </a:rPr>
                        <a:t>E $</a:t>
                      </a:r>
                      <a:endParaRPr lang="zh-CN" sz="3200" i="1"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4280368"/>
                  </a:ext>
                </a:extLst>
              </a:tr>
              <a:tr h="677266">
                <a:tc>
                  <a:txBody>
                    <a:bodyPr/>
                    <a:lstStyle/>
                    <a:p>
                      <a:pPr algn="just">
                        <a:lnSpc>
                          <a:spcPct val="115000"/>
                        </a:lnSpc>
                        <a:spcAft>
                          <a:spcPts val="0"/>
                        </a:spcAft>
                      </a:pPr>
                      <a:r>
                        <a:rPr lang="en-US" sz="3200" kern="100" dirty="0">
                          <a:effectLst/>
                        </a:rPr>
                        <a:t> </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0"/>
                        </a:spcAft>
                      </a:pPr>
                      <a:r>
                        <a:rPr lang="en-US" sz="3200" kern="100" dirty="0">
                          <a:effectLst/>
                        </a:rPr>
                        <a:t> </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0"/>
                        </a:spcAft>
                      </a:pPr>
                      <a:r>
                        <a:rPr lang="en-US" sz="3200" i="1" kern="100" dirty="0">
                          <a:effectLst/>
                          <a:latin typeface="Times New Roman" panose="02020603050405020304" pitchFamily="18" charset="0"/>
                          <a:cs typeface="Times New Roman" panose="02020603050405020304" pitchFamily="18" charset="0"/>
                        </a:rPr>
                        <a:t>E</a:t>
                      </a:r>
                      <a:r>
                        <a:rPr lang="en-US" sz="3200" kern="100" dirty="0">
                          <a:effectLst/>
                          <a:latin typeface="Times New Roman" panose="02020603050405020304" pitchFamily="18" charset="0"/>
                          <a:cs typeface="Times New Roman" panose="02020603050405020304" pitchFamily="18" charset="0"/>
                        </a:rPr>
                        <a:t> → ( </a:t>
                      </a:r>
                      <a:r>
                        <a:rPr lang="en-US" sz="3200" i="1" kern="100" dirty="0">
                          <a:effectLst/>
                          <a:latin typeface="Times New Roman" panose="02020603050405020304" pitchFamily="18" charset="0"/>
                          <a:cs typeface="Times New Roman" panose="02020603050405020304" pitchFamily="18" charset="0"/>
                        </a:rPr>
                        <a:t>E</a:t>
                      </a:r>
                      <a:r>
                        <a:rPr lang="en-US" sz="3200" kern="100" dirty="0">
                          <a:effectLst/>
                          <a:latin typeface="Times New Roman" panose="02020603050405020304" pitchFamily="18" charset="0"/>
                          <a:cs typeface="Times New Roman" panose="02020603050405020304" pitchFamily="18" charset="0"/>
                        </a:rPr>
                        <a:t> + </a:t>
                      </a:r>
                      <a:r>
                        <a:rPr lang="en-US" sz="3200" i="1" kern="100" dirty="0">
                          <a:effectLst/>
                          <a:latin typeface="Times New Roman" panose="02020603050405020304" pitchFamily="18" charset="0"/>
                          <a:cs typeface="Times New Roman" panose="02020603050405020304" pitchFamily="18" charset="0"/>
                        </a:rPr>
                        <a:t>E</a:t>
                      </a:r>
                      <a:r>
                        <a:rPr lang="en-US" sz="3200" kern="100" dirty="0">
                          <a:effectLst/>
                          <a:latin typeface="Times New Roman" panose="02020603050405020304" pitchFamily="18" charset="0"/>
                          <a:cs typeface="Times New Roman" panose="02020603050405020304" pitchFamily="18" charset="0"/>
                        </a:rPr>
                        <a:t> | </a:t>
                      </a:r>
                      <a:r>
                        <a:rPr lang="en-US" sz="3200" i="1" kern="100" dirty="0" err="1">
                          <a:effectLst/>
                          <a:latin typeface="Times New Roman" panose="02020603050405020304" pitchFamily="18" charset="0"/>
                          <a:cs typeface="Times New Roman" panose="02020603050405020304" pitchFamily="18" charset="0"/>
                        </a:rPr>
                        <a:t>num</a:t>
                      </a:r>
                      <a:endParaRPr lang="zh-CN" sz="3200" i="1"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7142104"/>
                  </a:ext>
                </a:extLst>
              </a:tr>
              <a:tr h="677266">
                <a:tc>
                  <a:txBody>
                    <a:bodyPr/>
                    <a:lstStyle/>
                    <a:p>
                      <a:pPr algn="just">
                        <a:lnSpc>
                          <a:spcPct val="115000"/>
                        </a:lnSpc>
                        <a:spcAft>
                          <a:spcPts val="0"/>
                        </a:spcAft>
                      </a:pPr>
                      <a:r>
                        <a:rPr lang="en-US" sz="3200" kern="100">
                          <a:effectLst/>
                        </a:rPr>
                        <a:t>(b)</a:t>
                      </a:r>
                      <a:endParaRPr lang="zh-CN" sz="32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0"/>
                        </a:spcAft>
                      </a:pPr>
                      <a:r>
                        <a:rPr lang="en-US" sz="3200" kern="100" dirty="0">
                          <a:effectLst/>
                        </a:rPr>
                        <a:t>G</a:t>
                      </a:r>
                      <a:r>
                        <a:rPr lang="en-US" altLang="zh-CN" sz="3200" kern="100" baseline="-25000" dirty="0">
                          <a:effectLst/>
                        </a:rPr>
                        <a:t>2</a:t>
                      </a:r>
                      <a:r>
                        <a:rPr lang="en-US" altLang="zh-CN" sz="3200" kern="100" dirty="0">
                          <a:effectLst/>
                        </a:rPr>
                        <a:t>:</a:t>
                      </a:r>
                      <a:endParaRPr lang="zh-CN" sz="32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0"/>
                        </a:spcAft>
                      </a:pPr>
                      <a:r>
                        <a:rPr lang="en-US" sz="3200" i="1" kern="100" dirty="0">
                          <a:effectLst/>
                          <a:latin typeface="Times New Roman" panose="02020603050405020304" pitchFamily="18" charset="0"/>
                          <a:cs typeface="Times New Roman" panose="02020603050405020304" pitchFamily="18" charset="0"/>
                        </a:rPr>
                        <a:t>Start </a:t>
                      </a:r>
                      <a:r>
                        <a:rPr lang="en-US" sz="3200" kern="100" dirty="0">
                          <a:effectLst/>
                          <a:latin typeface="Times New Roman" panose="02020603050405020304" pitchFamily="18" charset="0"/>
                          <a:cs typeface="Times New Roman" panose="02020603050405020304" pitchFamily="18" charset="0"/>
                        </a:rPr>
                        <a:t>→ </a:t>
                      </a:r>
                      <a:r>
                        <a:rPr lang="en-US" sz="3200" i="1" kern="100" dirty="0">
                          <a:effectLst/>
                          <a:latin typeface="Times New Roman" panose="02020603050405020304" pitchFamily="18" charset="0"/>
                          <a:cs typeface="Times New Roman" panose="02020603050405020304" pitchFamily="18" charset="0"/>
                        </a:rPr>
                        <a:t>E</a:t>
                      </a:r>
                      <a:r>
                        <a:rPr lang="en-US" sz="3200" kern="100" dirty="0">
                          <a:effectLst/>
                          <a:latin typeface="Times New Roman" panose="02020603050405020304" pitchFamily="18" charset="0"/>
                          <a:cs typeface="Times New Roman" panose="02020603050405020304" pitchFamily="18" charset="0"/>
                        </a:rPr>
                        <a:t> $</a:t>
                      </a:r>
                      <a:endParaRPr lang="zh-CN" sz="3200"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7679972"/>
                  </a:ext>
                </a:extLst>
              </a:tr>
              <a:tr h="677266">
                <a:tc>
                  <a:txBody>
                    <a:bodyPr/>
                    <a:lstStyle/>
                    <a:p>
                      <a:pPr algn="just">
                        <a:lnSpc>
                          <a:spcPct val="115000"/>
                        </a:lnSpc>
                        <a:spcAft>
                          <a:spcPts val="0"/>
                        </a:spcAft>
                      </a:pPr>
                      <a:r>
                        <a:rPr lang="en-US" sz="3200" kern="100">
                          <a:effectLst/>
                        </a:rPr>
                        <a:t> </a:t>
                      </a:r>
                      <a:endParaRPr lang="zh-CN" sz="32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0"/>
                        </a:spcAft>
                      </a:pPr>
                      <a:r>
                        <a:rPr lang="en-US" sz="3200" kern="100">
                          <a:effectLst/>
                        </a:rPr>
                        <a:t> </a:t>
                      </a:r>
                      <a:endParaRPr lang="zh-CN" sz="32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0"/>
                        </a:spcAft>
                      </a:pPr>
                      <a:r>
                        <a:rPr lang="en-US" sz="3200" i="1" kern="100" dirty="0">
                          <a:effectLst/>
                          <a:latin typeface="Times New Roman" panose="02020603050405020304" pitchFamily="18" charset="0"/>
                          <a:cs typeface="Times New Roman" panose="02020603050405020304" pitchFamily="18" charset="0"/>
                        </a:rPr>
                        <a:t>E</a:t>
                      </a:r>
                      <a:r>
                        <a:rPr lang="en-US" sz="3200" kern="100" dirty="0">
                          <a:effectLst/>
                          <a:latin typeface="Times New Roman" panose="02020603050405020304" pitchFamily="18" charset="0"/>
                          <a:cs typeface="Times New Roman" panose="02020603050405020304" pitchFamily="18" charset="0"/>
                        </a:rPr>
                        <a:t> → </a:t>
                      </a:r>
                      <a:r>
                        <a:rPr lang="en-US" sz="3200" i="1" kern="100" dirty="0">
                          <a:effectLst/>
                          <a:latin typeface="Times New Roman" panose="02020603050405020304" pitchFamily="18" charset="0"/>
                          <a:cs typeface="Times New Roman" panose="02020603050405020304" pitchFamily="18" charset="0"/>
                        </a:rPr>
                        <a:t>E</a:t>
                      </a:r>
                      <a:r>
                        <a:rPr lang="en-US" sz="3200" kern="100" dirty="0">
                          <a:effectLst/>
                          <a:latin typeface="Times New Roman" panose="02020603050405020304" pitchFamily="18" charset="0"/>
                          <a:cs typeface="Times New Roman" panose="02020603050405020304" pitchFamily="18" charset="0"/>
                        </a:rPr>
                        <a:t> ( + </a:t>
                      </a:r>
                      <a:r>
                        <a:rPr lang="en-US" sz="3200" i="1" kern="100" dirty="0">
                          <a:effectLst/>
                          <a:latin typeface="Times New Roman" panose="02020603050405020304" pitchFamily="18" charset="0"/>
                          <a:cs typeface="Times New Roman" panose="02020603050405020304" pitchFamily="18" charset="0"/>
                        </a:rPr>
                        <a:t>E</a:t>
                      </a:r>
                      <a:r>
                        <a:rPr lang="en-US" sz="3200" kern="100" dirty="0">
                          <a:effectLst/>
                          <a:latin typeface="Times New Roman" panose="02020603050405020304" pitchFamily="18" charset="0"/>
                          <a:cs typeface="Times New Roman" panose="02020603050405020304" pitchFamily="18" charset="0"/>
                        </a:rPr>
                        <a:t> | </a:t>
                      </a:r>
                      <a:r>
                        <a:rPr lang="en-US" sz="3200" i="1" kern="100" dirty="0" err="1">
                          <a:effectLst/>
                          <a:latin typeface="Times New Roman" panose="02020603050405020304" pitchFamily="18" charset="0"/>
                          <a:cs typeface="Times New Roman" panose="02020603050405020304" pitchFamily="18" charset="0"/>
                        </a:rPr>
                        <a:t>num</a:t>
                      </a:r>
                      <a:endParaRPr lang="zh-CN" sz="3200" i="1" kern="1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4859014"/>
                  </a:ext>
                </a:extLst>
              </a:tr>
            </a:tbl>
          </a:graphicData>
        </a:graphic>
      </p:graphicFrame>
    </p:spTree>
    <p:extLst>
      <p:ext uri="{BB962C8B-B14F-4D97-AF65-F5344CB8AC3E}">
        <p14:creationId xmlns:p14="http://schemas.microsoft.com/office/powerpoint/2010/main" val="346635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t>实验任务</a:t>
            </a:r>
          </a:p>
        </p:txBody>
      </p:sp>
      <p:sp>
        <p:nvSpPr>
          <p:cNvPr id="3" name="内容占位符 2"/>
          <p:cNvSpPr>
            <a:spLocks noGrp="1"/>
          </p:cNvSpPr>
          <p:nvPr>
            <p:ph idx="1"/>
          </p:nvPr>
        </p:nvSpPr>
        <p:spPr/>
        <p:txBody>
          <a:bodyPr>
            <a:normAutofit/>
          </a:bodyPr>
          <a:lstStyle/>
          <a:p>
            <a:r>
              <a:rPr kumimoji="1" lang="zh-CN" altLang="en-US" dirty="0"/>
              <a:t>词法分析</a:t>
            </a:r>
            <a:endParaRPr kumimoji="1" lang="en-US" altLang="zh-CN" dirty="0"/>
          </a:p>
          <a:p>
            <a:pPr lvl="1"/>
            <a:r>
              <a:rPr kumimoji="1" lang="zh-CN" altLang="en-US" b="1" dirty="0">
                <a:solidFill>
                  <a:srgbClr val="FF0000"/>
                </a:solidFill>
              </a:rPr>
              <a:t>必做</a:t>
            </a:r>
            <a:r>
              <a:rPr kumimoji="1" lang="zh-CN" altLang="en-US" dirty="0"/>
              <a:t>：</a:t>
            </a:r>
            <a:r>
              <a:rPr lang="zh-CN" altLang="en-US" dirty="0"/>
              <a:t>能够查出</a:t>
            </a:r>
            <a:r>
              <a:rPr lang="en-US" altLang="zh-CN" dirty="0"/>
              <a:t>C--</a:t>
            </a:r>
            <a:r>
              <a:rPr lang="zh-CN" altLang="en-US" dirty="0"/>
              <a:t>源代码中的词法错误</a:t>
            </a:r>
          </a:p>
          <a:p>
            <a:pPr lvl="1"/>
            <a:r>
              <a:rPr kumimoji="1" lang="zh-CN" altLang="en-US" b="1" dirty="0">
                <a:solidFill>
                  <a:srgbClr val="0070C0"/>
                </a:solidFill>
              </a:rPr>
              <a:t>选做</a:t>
            </a:r>
            <a:r>
              <a:rPr kumimoji="1" lang="zh-CN" altLang="en-US" dirty="0"/>
              <a:t>：识别合法八进制（</a:t>
            </a:r>
            <a:r>
              <a:rPr kumimoji="1" lang="en-US" altLang="zh-CN" dirty="0"/>
              <a:t>012</a:t>
            </a:r>
            <a:r>
              <a:rPr kumimoji="1" lang="zh-CN" altLang="en-US" dirty="0">
                <a:solidFill>
                  <a:srgbClr val="FF0000"/>
                </a:solidFill>
              </a:rPr>
              <a:t>✓</a:t>
            </a:r>
            <a:r>
              <a:rPr kumimoji="1" lang="zh-CN" altLang="en-US" dirty="0"/>
              <a:t>，</a:t>
            </a:r>
            <a:r>
              <a:rPr kumimoji="1" lang="en-US" altLang="zh-CN" dirty="0"/>
              <a:t>081</a:t>
            </a:r>
            <a:r>
              <a:rPr kumimoji="1" lang="zh-CN" altLang="en-US" dirty="0">
                <a:solidFill>
                  <a:srgbClr val="FF0000"/>
                </a:solidFill>
              </a:rPr>
              <a:t>✗</a:t>
            </a:r>
            <a:r>
              <a:rPr kumimoji="1" lang="zh-CN" altLang="en-US" dirty="0"/>
              <a:t>）、十六进制整数（</a:t>
            </a:r>
            <a:r>
              <a:rPr kumimoji="1" lang="en-US" altLang="zh-CN" dirty="0"/>
              <a:t>0x89/0xAb/0XaB</a:t>
            </a:r>
            <a:r>
              <a:rPr kumimoji="1" lang="zh-CN" altLang="en-US" dirty="0">
                <a:solidFill>
                  <a:srgbClr val="FF0000"/>
                </a:solidFill>
              </a:rPr>
              <a:t> ✓</a:t>
            </a:r>
            <a:r>
              <a:rPr kumimoji="1" lang="zh-CN" altLang="en-US" dirty="0"/>
              <a:t>，</a:t>
            </a:r>
            <a:r>
              <a:rPr kumimoji="1" lang="en-US" altLang="zh-CN" dirty="0"/>
              <a:t>0xG5</a:t>
            </a:r>
            <a:r>
              <a:rPr kumimoji="1" lang="zh-CN" altLang="en-US" dirty="0">
                <a:solidFill>
                  <a:srgbClr val="FF0000"/>
                </a:solidFill>
              </a:rPr>
              <a:t>✗ </a:t>
            </a:r>
            <a:r>
              <a:rPr kumimoji="1" lang="zh-CN" altLang="en-US" dirty="0"/>
              <a:t>），识别指数形式的浮点数（</a:t>
            </a:r>
            <a:r>
              <a:rPr kumimoji="1" lang="en-US" altLang="zh-CN" dirty="0"/>
              <a:t>1E-2/</a:t>
            </a:r>
            <a:r>
              <a:rPr lang="pt-BR" altLang="zh-CN" dirty="0"/>
              <a:t>01.2E</a:t>
            </a:r>
            <a:r>
              <a:rPr lang="en-US" altLang="zh-CN" dirty="0"/>
              <a:t>+34</a:t>
            </a:r>
            <a:r>
              <a:rPr lang="en-US" altLang="zh-CN" dirty="0">
                <a:latin typeface="+mn-lt"/>
              </a:rPr>
              <a:t>/</a:t>
            </a:r>
            <a:r>
              <a:rPr lang="mr-IN" altLang="zh-CN" dirty="0">
                <a:latin typeface="+mn-lt"/>
              </a:rPr>
              <a:t> </a:t>
            </a:r>
            <a:r>
              <a:rPr lang="en-US" altLang="zh-CN" dirty="0">
                <a:latin typeface="+mn-lt"/>
              </a:rPr>
              <a:t>43.e-3</a:t>
            </a:r>
            <a:r>
              <a:rPr lang="en-US" altLang="zh-CN" dirty="0"/>
              <a:t>/.5e02</a:t>
            </a:r>
            <a:r>
              <a:rPr kumimoji="1" lang="zh-CN" altLang="en-US" dirty="0">
                <a:solidFill>
                  <a:srgbClr val="FF0000"/>
                </a:solidFill>
              </a:rPr>
              <a:t> ✓</a:t>
            </a:r>
            <a:r>
              <a:rPr kumimoji="1" lang="zh-CN" altLang="en-US" dirty="0"/>
              <a:t>， </a:t>
            </a:r>
            <a:r>
              <a:rPr kumimoji="1" lang="en-US" altLang="zh-CN" dirty="0"/>
              <a:t>9.8E7.6/5.6eE-7</a:t>
            </a:r>
            <a:r>
              <a:rPr kumimoji="1" lang="zh-CN" altLang="en-US" dirty="0">
                <a:solidFill>
                  <a:srgbClr val="FF0000"/>
                </a:solidFill>
              </a:rPr>
              <a:t> ✗ </a:t>
            </a:r>
            <a:r>
              <a:rPr kumimoji="1" lang="zh-CN" altLang="en-US" dirty="0"/>
              <a:t>）</a:t>
            </a:r>
            <a:endParaRPr kumimoji="1" lang="en-US" altLang="zh-CN" dirty="0"/>
          </a:p>
          <a:p>
            <a:r>
              <a:rPr kumimoji="1" lang="zh-CN" altLang="en-US" dirty="0"/>
              <a:t>语法分析</a:t>
            </a:r>
            <a:endParaRPr kumimoji="1" lang="en-US" altLang="zh-CN" dirty="0"/>
          </a:p>
          <a:p>
            <a:pPr lvl="1"/>
            <a:r>
              <a:rPr kumimoji="1" lang="zh-CN" altLang="en-US" b="1" dirty="0">
                <a:solidFill>
                  <a:srgbClr val="FF0000"/>
                </a:solidFill>
              </a:rPr>
              <a:t>必做</a:t>
            </a:r>
            <a:r>
              <a:rPr kumimoji="1" lang="zh-CN" altLang="en-US" dirty="0"/>
              <a:t>：能够查出</a:t>
            </a:r>
            <a:r>
              <a:rPr kumimoji="1" lang="en-US" altLang="zh-CN" dirty="0"/>
              <a:t>C</a:t>
            </a:r>
            <a:r>
              <a:rPr kumimoji="1" lang="mr-IN" altLang="zh-CN" dirty="0"/>
              <a:t>--</a:t>
            </a:r>
            <a:r>
              <a:rPr kumimoji="1" lang="zh-CN" altLang="en-US" dirty="0"/>
              <a:t>源代码中的语法错误</a:t>
            </a:r>
            <a:endParaRPr kumimoji="1" lang="en-US" altLang="zh-CN" dirty="0"/>
          </a:p>
          <a:p>
            <a:pPr lvl="1"/>
            <a:r>
              <a:rPr kumimoji="1" lang="zh-CN" altLang="en-US" b="1" dirty="0">
                <a:solidFill>
                  <a:srgbClr val="0070C0"/>
                </a:solidFill>
              </a:rPr>
              <a:t>选做</a:t>
            </a:r>
            <a:r>
              <a:rPr kumimoji="1" lang="zh-CN" altLang="en-US" dirty="0"/>
              <a:t>：正确处理两种风格的注释</a:t>
            </a:r>
            <a:endParaRPr kumimoji="1" lang="en-US" altLang="zh-CN" dirty="0"/>
          </a:p>
          <a:p>
            <a:r>
              <a:rPr kumimoji="1" lang="zh-CN" altLang="en-US" dirty="0"/>
              <a:t>没有词法和语法错误的情况，则打印语法树</a:t>
            </a: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4</a:t>
            </a:fld>
            <a:endParaRPr lang="zh-CN" altLang="en-US">
              <a:solidFill>
                <a:prstClr val="black">
                  <a:tint val="75000"/>
                </a:prstClr>
              </a:solidFill>
            </a:endParaRPr>
          </a:p>
        </p:txBody>
      </p:sp>
    </p:spTree>
    <p:extLst>
      <p:ext uri="{BB962C8B-B14F-4D97-AF65-F5344CB8AC3E}">
        <p14:creationId xmlns:p14="http://schemas.microsoft.com/office/powerpoint/2010/main" val="4101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实验示例 </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检测错误类型 </a:t>
            </a:r>
            <a:r>
              <a:rPr lang="en-US" altLang="zh-CN" dirty="0"/>
              <a:t>1</a:t>
            </a:r>
            <a:r>
              <a:rPr lang="zh-CN" altLang="en-US" dirty="0"/>
              <a:t>，词法错误</a:t>
            </a:r>
            <a:endParaRPr lang="en-US" altLang="zh-CN" dirty="0"/>
          </a:p>
          <a:p>
            <a:endParaRPr lang="en-US" altLang="zh-CN" dirty="0"/>
          </a:p>
          <a:p>
            <a:endParaRPr lang="en-US" altLang="zh-CN" dirty="0"/>
          </a:p>
          <a:p>
            <a:endParaRPr lang="en-US" altLang="zh-CN" dirty="0"/>
          </a:p>
          <a:p>
            <a:r>
              <a:rPr lang="zh-CN" altLang="en-US" dirty="0"/>
              <a:t>示例输出</a:t>
            </a:r>
            <a:endParaRPr lang="en-US" altLang="zh-CN" dirty="0"/>
          </a:p>
          <a:p>
            <a:pPr lvl="1"/>
            <a:r>
              <a:rPr lang="en-US" altLang="zh-CN" dirty="0"/>
              <a:t>Error type A at line 4: Mysterious character ‘~’</a:t>
            </a:r>
          </a:p>
          <a:p>
            <a:r>
              <a:rPr kumimoji="1" lang="zh-CN" altLang="en-US" dirty="0"/>
              <a:t>要求类型和行号正确均正确</a:t>
            </a:r>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5</a:t>
            </a:fld>
            <a:endParaRPr lang="zh-CN" altLang="en-US">
              <a:solidFill>
                <a:prstClr val="black">
                  <a:tint val="75000"/>
                </a:prstClr>
              </a:solidFill>
            </a:endParaRPr>
          </a:p>
        </p:txBody>
      </p:sp>
      <p:sp>
        <p:nvSpPr>
          <p:cNvPr id="5" name="文本框 4"/>
          <p:cNvSpPr txBox="1"/>
          <p:nvPr/>
        </p:nvSpPr>
        <p:spPr>
          <a:xfrm>
            <a:off x="488515" y="1716066"/>
            <a:ext cx="3382028" cy="1477328"/>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1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main()</a:t>
            </a:r>
          </a:p>
          <a:p>
            <a:r>
              <a:rPr lang="en-US" altLang="zh-CN" dirty="0">
                <a:latin typeface="Courier New" panose="02070309020205020404" pitchFamily="49" charset="0"/>
                <a:cs typeface="Courier New" panose="02070309020205020404" pitchFamily="49" charset="0"/>
              </a:rPr>
              <a:t>2  {</a:t>
            </a:r>
          </a:p>
          <a:p>
            <a:r>
              <a:rPr lang="en-US" altLang="zh-CN" dirty="0">
                <a:latin typeface="Courier New" panose="02070309020205020404" pitchFamily="49" charset="0"/>
                <a:cs typeface="Courier New" panose="02070309020205020404" pitchFamily="49" charset="0"/>
              </a:rPr>
              <a:t>3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 1;</a:t>
            </a:r>
          </a:p>
          <a:p>
            <a:r>
              <a:rPr lang="en-US" altLang="zh-CN" dirty="0">
                <a:latin typeface="Courier New" panose="02070309020205020404" pitchFamily="49" charset="0"/>
                <a:cs typeface="Courier New" panose="02070309020205020404" pitchFamily="49" charset="0"/>
              </a:rPr>
              <a:t>4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j =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5  }</a:t>
            </a:r>
          </a:p>
        </p:txBody>
      </p:sp>
    </p:spTree>
    <p:extLst>
      <p:ext uri="{BB962C8B-B14F-4D97-AF65-F5344CB8AC3E}">
        <p14:creationId xmlns:p14="http://schemas.microsoft.com/office/powerpoint/2010/main" val="121906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实验示例 </a:t>
            </a:r>
            <a:r>
              <a:rPr lang="en-US" altLang="zh-CN" dirty="0"/>
              <a:t>2</a:t>
            </a:r>
            <a:endParaRPr lang="zh-CN" altLang="en-US" dirty="0"/>
          </a:p>
        </p:txBody>
      </p:sp>
      <p:sp>
        <p:nvSpPr>
          <p:cNvPr id="3" name="内容占位符 2"/>
          <p:cNvSpPr>
            <a:spLocks noGrp="1"/>
          </p:cNvSpPr>
          <p:nvPr>
            <p:ph idx="1"/>
          </p:nvPr>
        </p:nvSpPr>
        <p:spPr/>
        <p:txBody>
          <a:bodyPr>
            <a:normAutofit/>
          </a:bodyPr>
          <a:lstStyle/>
          <a:p>
            <a:r>
              <a:rPr lang="zh-CN" altLang="en-US" dirty="0"/>
              <a:t>检测错误类型 </a:t>
            </a:r>
            <a:r>
              <a:rPr lang="en-US" altLang="zh-CN" dirty="0"/>
              <a:t>2</a:t>
            </a:r>
            <a:r>
              <a:rPr lang="zh-CN" altLang="en-US" dirty="0"/>
              <a:t>，语法错误</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示例输出</a:t>
            </a:r>
            <a:endParaRPr lang="en-US" altLang="zh-CN" dirty="0"/>
          </a:p>
          <a:p>
            <a:pPr lvl="1"/>
            <a:r>
              <a:rPr lang="en-US" altLang="zh-CN" dirty="0"/>
              <a:t>Error type B at line 4: syntax error</a:t>
            </a:r>
          </a:p>
          <a:p>
            <a:pPr lvl="1"/>
            <a:r>
              <a:rPr lang="en-US" altLang="zh-CN" dirty="0"/>
              <a:t>Error type B at line 6: syntax error</a:t>
            </a:r>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6</a:t>
            </a:fld>
            <a:endParaRPr lang="zh-CN" altLang="en-US">
              <a:solidFill>
                <a:prstClr val="black">
                  <a:tint val="75000"/>
                </a:prstClr>
              </a:solidFill>
            </a:endParaRPr>
          </a:p>
        </p:txBody>
      </p:sp>
      <p:sp>
        <p:nvSpPr>
          <p:cNvPr id="5" name="文本框 4"/>
          <p:cNvSpPr txBox="1"/>
          <p:nvPr/>
        </p:nvSpPr>
        <p:spPr>
          <a:xfrm>
            <a:off x="488515" y="1649806"/>
            <a:ext cx="3382028" cy="2862322"/>
          </a:xfrm>
          <a:prstGeom prst="rect">
            <a:avLst/>
          </a:prstGeom>
          <a:noFill/>
        </p:spPr>
        <p:txBody>
          <a:bodyPr wrap="square" rtlCol="0">
            <a:spAutoFit/>
          </a:bodyPr>
          <a:lstStyle/>
          <a:p>
            <a:pPr marL="342900" indent="-342900">
              <a:buAutoNum type="arabicPlain"/>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main()</a:t>
            </a:r>
          </a:p>
          <a:p>
            <a:pPr marL="342900" indent="-342900">
              <a:buAutoNum type="arabicPlain"/>
            </a:pPr>
            <a:r>
              <a:rPr lang="en-US" altLang="zh-CN" dirty="0">
                <a:latin typeface="Courier New" panose="02070309020205020404" pitchFamily="49" charset="0"/>
                <a:cs typeface="Courier New" panose="02070309020205020404" pitchFamily="49" charset="0"/>
              </a:rPr>
              <a:t>{</a:t>
            </a:r>
          </a:p>
          <a:p>
            <a:pPr marL="342900" indent="-342900">
              <a:buAutoNum type="arabicPlain" startAt="2"/>
            </a:pPr>
            <a:r>
              <a:rPr lang="en-US" altLang="zh-CN" dirty="0">
                <a:latin typeface="Courier New" panose="02070309020205020404" pitchFamily="49" charset="0"/>
                <a:cs typeface="Courier New" panose="02070309020205020404" pitchFamily="49" charset="0"/>
              </a:rPr>
              <a:t>    float a[10][2];</a:t>
            </a:r>
          </a:p>
          <a:p>
            <a:pPr marL="342900" indent="-342900">
              <a:buAutoNum type="arabicPlain" startAt="2"/>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p>
          <a:p>
            <a:pPr marL="342900" indent="-342900">
              <a:buAutoNum type="arabicPlain" startAt="2"/>
            </a:pPr>
            <a:r>
              <a:rPr lang="en-US" altLang="zh-CN" dirty="0">
                <a:latin typeface="Courier New" panose="02070309020205020404" pitchFamily="49" charset="0"/>
                <a:cs typeface="Courier New" panose="02070309020205020404" pitchFamily="49" charset="0"/>
              </a:rPr>
              <a:t>    a[5,3] = 1.5;</a:t>
            </a:r>
          </a:p>
          <a:p>
            <a:pPr marL="342900" indent="-342900">
              <a:buAutoNum type="arabicPlain" startAt="2"/>
            </a:pPr>
            <a:r>
              <a:rPr lang="en-US" altLang="zh-CN" dirty="0">
                <a:latin typeface="Courier New" panose="02070309020205020404" pitchFamily="49" charset="0"/>
                <a:cs typeface="Courier New" panose="02070309020205020404" pitchFamily="49" charset="0"/>
              </a:rPr>
              <a:t>    if (a[1][2] == 0)</a:t>
            </a:r>
          </a:p>
          <a:p>
            <a:pPr marL="342900" indent="-342900">
              <a:buAutoNum type="arabicPlain" startAt="2"/>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 1   </a:t>
            </a:r>
          </a:p>
          <a:p>
            <a:pPr marL="342900" indent="-342900">
              <a:buAutoNum type="arabicPlain" startAt="2"/>
            </a:pPr>
            <a:r>
              <a:rPr lang="en-US" altLang="zh-CN" dirty="0">
                <a:latin typeface="Courier New" panose="02070309020205020404" pitchFamily="49" charset="0"/>
                <a:cs typeface="Courier New" panose="02070309020205020404" pitchFamily="49" charset="0"/>
              </a:rPr>
              <a:t>    else</a:t>
            </a:r>
          </a:p>
          <a:p>
            <a:pPr marL="342900" indent="-342900">
              <a:buAutoNum type="arabicPlain" startAt="2"/>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 0;</a:t>
            </a:r>
          </a:p>
          <a:p>
            <a:pPr marL="342900" indent="-342900">
              <a:buAutoNum type="arabicPlain" startAt="2"/>
            </a:pPr>
            <a:r>
              <a:rPr lang="en-US" altLang="zh-CN" dirty="0">
                <a:latin typeface="Courier New" panose="02070309020205020404" pitchFamily="49" charset="0"/>
                <a:cs typeface="Courier New" panose="02070309020205020404" pitchFamily="49" charset="0"/>
              </a:rPr>
              <a:t>} </a:t>
            </a:r>
          </a:p>
        </p:txBody>
      </p:sp>
      <p:sp>
        <p:nvSpPr>
          <p:cNvPr id="6" name="文本框 5"/>
          <p:cNvSpPr txBox="1"/>
          <p:nvPr/>
        </p:nvSpPr>
        <p:spPr>
          <a:xfrm>
            <a:off x="5496333" y="1978456"/>
            <a:ext cx="3091076" cy="2677656"/>
          </a:xfrm>
          <a:prstGeom prst="rect">
            <a:avLst/>
          </a:prstGeom>
          <a:noFill/>
        </p:spPr>
        <p:txBody>
          <a:bodyPr wrap="square" rtlCol="0">
            <a:spAutoFit/>
          </a:bodyPr>
          <a:lstStyle/>
          <a:p>
            <a:pPr marL="457200" indent="-457200">
              <a:buAutoNum type="arabicPeriod"/>
            </a:pPr>
            <a:r>
              <a:rPr lang="zh-CN" altLang="en-US" sz="2400" dirty="0">
                <a:solidFill>
                  <a:srgbClr val="C00000"/>
                </a:solidFill>
              </a:rPr>
              <a:t>代码中可能有多种错误；</a:t>
            </a:r>
            <a:endParaRPr lang="en-US" altLang="zh-CN" sz="2400" dirty="0">
              <a:solidFill>
                <a:srgbClr val="C00000"/>
              </a:solidFill>
            </a:endParaRPr>
          </a:p>
          <a:p>
            <a:pPr marL="457200" indent="-457200">
              <a:buFontTx/>
              <a:buAutoNum type="arabicPeriod"/>
            </a:pPr>
            <a:r>
              <a:rPr lang="zh-CN" altLang="en-US" sz="2400" dirty="0"/>
              <a:t>这里第二个错误也可以显示在第 </a:t>
            </a:r>
            <a:r>
              <a:rPr lang="en-US" altLang="zh-CN" sz="2400" dirty="0"/>
              <a:t>7 </a:t>
            </a:r>
            <a:r>
              <a:rPr lang="zh-CN" altLang="en-US" sz="2400" dirty="0"/>
              <a:t>行，</a:t>
            </a:r>
            <a:r>
              <a:rPr lang="en-US" altLang="zh-CN" sz="2400" dirty="0"/>
              <a:t>‘;’</a:t>
            </a:r>
            <a:r>
              <a:rPr lang="zh-CN" altLang="en-US" sz="2400" dirty="0"/>
              <a:t>  </a:t>
            </a:r>
            <a:r>
              <a:rPr lang="en-US" altLang="zh-CN" sz="2400" dirty="0"/>
              <a:t>is expected but</a:t>
            </a:r>
            <a:r>
              <a:rPr lang="zh-CN" altLang="en-US" sz="2400" dirty="0"/>
              <a:t> </a:t>
            </a:r>
            <a:r>
              <a:rPr lang="en-US" altLang="zh-CN" sz="2400" dirty="0"/>
              <a:t>sees else instead.</a:t>
            </a:r>
            <a:endParaRPr lang="zh-CN" altLang="en-US" sz="2400" dirty="0"/>
          </a:p>
          <a:p>
            <a:r>
              <a:rPr lang="en-US" altLang="zh-CN" sz="2400" dirty="0"/>
              <a:t> </a:t>
            </a:r>
            <a:endParaRPr lang="zh-CN" altLang="en-US" sz="2400" dirty="0"/>
          </a:p>
        </p:txBody>
      </p:sp>
    </p:spTree>
    <p:extLst>
      <p:ext uri="{BB962C8B-B14F-4D97-AF65-F5344CB8AC3E}">
        <p14:creationId xmlns:p14="http://schemas.microsoft.com/office/powerpoint/2010/main" val="181227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实验示例 </a:t>
            </a:r>
            <a:r>
              <a:rPr lang="en-US" altLang="zh-CN" dirty="0"/>
              <a:t>3</a:t>
            </a:r>
            <a:endParaRPr lang="zh-CN" altLang="en-US" dirty="0"/>
          </a:p>
        </p:txBody>
      </p:sp>
      <p:sp>
        <p:nvSpPr>
          <p:cNvPr id="3" name="内容占位符 2"/>
          <p:cNvSpPr>
            <a:spLocks noGrp="1"/>
          </p:cNvSpPr>
          <p:nvPr>
            <p:ph idx="1"/>
          </p:nvPr>
        </p:nvSpPr>
        <p:spPr/>
        <p:txBody>
          <a:bodyPr>
            <a:normAutofit/>
          </a:bodyPr>
          <a:lstStyle/>
          <a:p>
            <a:r>
              <a:rPr lang="zh-CN" altLang="en-US" dirty="0"/>
              <a:t>没有词法、语法错误，打印语法树</a:t>
            </a:r>
            <a:endParaRPr lang="en-US" altLang="zh-CN" dirty="0"/>
          </a:p>
          <a:p>
            <a:endParaRPr lang="en-US" altLang="zh-CN" dirty="0"/>
          </a:p>
          <a:p>
            <a:endParaRPr lang="en-US" altLang="zh-CN" dirty="0"/>
          </a:p>
          <a:p>
            <a:endParaRPr lang="en-US" altLang="zh-CN" dirty="0"/>
          </a:p>
          <a:p>
            <a:r>
              <a:rPr lang="zh-CN" altLang="en-US" dirty="0"/>
              <a:t>虽然这里没有返回语句</a:t>
            </a:r>
            <a:r>
              <a:rPr lang="en-US" altLang="zh-CN" dirty="0"/>
              <a:t>…</a:t>
            </a:r>
          </a:p>
          <a:p>
            <a:pPr lvl="1"/>
            <a:r>
              <a:rPr lang="zh-CN" altLang="en-US" dirty="0"/>
              <a:t>有语义上错误，但词法、语法没问题</a:t>
            </a:r>
            <a:endParaRPr lang="en-US" altLang="zh-CN" dirty="0"/>
          </a:p>
          <a:p>
            <a:pPr lvl="1"/>
            <a:r>
              <a:rPr lang="zh-CN" altLang="en-US" dirty="0"/>
              <a:t>这是实验二的内容 </a:t>
            </a:r>
            <a:r>
              <a:rPr lang="en-US" altLang="zh-CN" dirty="0"/>
              <a:t>:D</a:t>
            </a:r>
          </a:p>
          <a:p>
            <a:endParaRPr lang="en-US" altLang="zh-CN" dirty="0"/>
          </a:p>
          <a:p>
            <a:endParaRPr lang="en-US" altLang="zh-CN" dirty="0"/>
          </a:p>
          <a:p>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7</a:t>
            </a:fld>
            <a:endParaRPr lang="zh-CN" altLang="en-US">
              <a:solidFill>
                <a:prstClr val="black">
                  <a:tint val="75000"/>
                </a:prstClr>
              </a:solidFill>
            </a:endParaRPr>
          </a:p>
        </p:txBody>
      </p:sp>
      <p:sp>
        <p:nvSpPr>
          <p:cNvPr id="5" name="文本框 4"/>
          <p:cNvSpPr txBox="1"/>
          <p:nvPr/>
        </p:nvSpPr>
        <p:spPr>
          <a:xfrm>
            <a:off x="488515" y="1716066"/>
            <a:ext cx="3382028" cy="1477328"/>
          </a:xfrm>
          <a:prstGeom prst="rect">
            <a:avLst/>
          </a:prstGeom>
          <a:noFill/>
        </p:spPr>
        <p:txBody>
          <a:bodyPr wrap="square" rtlCol="0">
            <a:spAutoFit/>
          </a:bodyPr>
          <a:lstStyle/>
          <a:p>
            <a:pPr marL="342900" indent="-342900">
              <a:buAutoNum type="arabicPlain"/>
            </a:pP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inc</a:t>
            </a:r>
            <a:r>
              <a:rPr lang="en-US" altLang="zh-CN" dirty="0">
                <a:latin typeface="Courier New" panose="02070309020205020404" pitchFamily="49" charset="0"/>
                <a:cs typeface="Courier New" panose="02070309020205020404" pitchFamily="49" charset="0"/>
              </a:rPr>
              <a:t>()</a:t>
            </a:r>
          </a:p>
          <a:p>
            <a:pPr marL="342900" indent="-342900">
              <a:buAutoNum type="arabicPlain"/>
            </a:pPr>
            <a:r>
              <a:rPr lang="en-US" altLang="zh-CN" dirty="0">
                <a:latin typeface="Courier New" panose="02070309020205020404" pitchFamily="49" charset="0"/>
                <a:cs typeface="Courier New" panose="02070309020205020404" pitchFamily="49" charset="0"/>
              </a:rPr>
              <a:t>{</a:t>
            </a:r>
          </a:p>
          <a:p>
            <a:pPr marL="342900" indent="-342900">
              <a:buAutoNum type="arabicPlain"/>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p>
          <a:p>
            <a:pPr marL="342900" indent="-342900">
              <a:buAutoNum type="arabicPlain"/>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+ 1;</a:t>
            </a:r>
          </a:p>
          <a:p>
            <a:pPr marL="342900" indent="-342900">
              <a:buAutoNum type="arabicPlain"/>
            </a:pPr>
            <a:r>
              <a:rPr lang="en-US" altLang="zh-CN" dirty="0">
                <a:latin typeface="Courier New" panose="02070309020205020404" pitchFamily="49" charset="0"/>
                <a:cs typeface="Courier New" panose="02070309020205020404" pitchFamily="49" charset="0"/>
              </a:rPr>
              <a:t>} </a:t>
            </a:r>
          </a:p>
        </p:txBody>
      </p:sp>
      <p:pic>
        <p:nvPicPr>
          <p:cNvPr id="7" name="图片 6"/>
          <p:cNvPicPr>
            <a:picLocks noChangeAspect="1"/>
          </p:cNvPicPr>
          <p:nvPr/>
        </p:nvPicPr>
        <p:blipFill>
          <a:blip r:embed="rId2"/>
          <a:stretch>
            <a:fillRect/>
          </a:stretch>
        </p:blipFill>
        <p:spPr>
          <a:xfrm>
            <a:off x="6745946" y="913805"/>
            <a:ext cx="2290550" cy="5434686"/>
          </a:xfrm>
          <a:prstGeom prst="rect">
            <a:avLst/>
          </a:prstGeom>
        </p:spPr>
      </p:pic>
    </p:spTree>
    <p:extLst>
      <p:ext uri="{BB962C8B-B14F-4D97-AF65-F5344CB8AC3E}">
        <p14:creationId xmlns:p14="http://schemas.microsoft.com/office/powerpoint/2010/main" val="386783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编译环境及过程</a:t>
            </a:r>
            <a:endParaRPr lang="en-US" altLang="zh-CN" dirty="0"/>
          </a:p>
          <a:p>
            <a:pPr lvl="1"/>
            <a:r>
              <a:rPr lang="en-US" altLang="zh-CN" dirty="0"/>
              <a:t>GNU Flex, GNU Bison, GCC</a:t>
            </a:r>
            <a:r>
              <a:rPr lang="zh-CN" altLang="en-US" dirty="0"/>
              <a:t> </a:t>
            </a:r>
            <a:r>
              <a:rPr lang="en-US" altLang="zh-CN" dirty="0"/>
              <a:t>on Linux Ubuntu</a:t>
            </a:r>
          </a:p>
          <a:p>
            <a:pPr lvl="2"/>
            <a:r>
              <a:rPr lang="en-US" altLang="zh-CN" dirty="0" err="1">
                <a:latin typeface="Courier New" panose="02070309020205020404" pitchFamily="49" charset="0"/>
                <a:cs typeface="Courier New" panose="02070309020205020404" pitchFamily="49" charset="0"/>
              </a:rPr>
              <a:t>sudo</a:t>
            </a:r>
            <a:r>
              <a:rPr lang="en-US" altLang="zh-CN" dirty="0">
                <a:latin typeface="Courier New" panose="02070309020205020404" pitchFamily="49" charset="0"/>
                <a:cs typeface="Courier New" panose="02070309020205020404" pitchFamily="49" charset="0"/>
              </a:rPr>
              <a:t> apt-get install flex</a:t>
            </a:r>
          </a:p>
          <a:p>
            <a:pPr lvl="2"/>
            <a:r>
              <a:rPr lang="en-US" altLang="zh-CN" dirty="0" err="1">
                <a:latin typeface="Courier New" panose="02070309020205020404" pitchFamily="49" charset="0"/>
                <a:cs typeface="Courier New" panose="02070309020205020404" pitchFamily="49" charset="0"/>
              </a:rPr>
              <a:t>sudo</a:t>
            </a:r>
            <a:r>
              <a:rPr lang="en-US" altLang="zh-CN" dirty="0">
                <a:latin typeface="Courier New" panose="02070309020205020404" pitchFamily="49" charset="0"/>
                <a:cs typeface="Courier New" panose="02070309020205020404" pitchFamily="49" charset="0"/>
              </a:rPr>
              <a:t> apt-get install bison</a:t>
            </a:r>
          </a:p>
          <a:p>
            <a:pPr lvl="1"/>
            <a:r>
              <a:rPr lang="zh-CN" altLang="en-US" dirty="0"/>
              <a:t>源文件 </a:t>
            </a:r>
            <a:r>
              <a:rPr lang="en-US" altLang="zh-CN" dirty="0"/>
              <a:t>{ </a:t>
            </a:r>
            <a:r>
              <a:rPr lang="en-US" altLang="zh-CN" dirty="0" err="1"/>
              <a:t>lexical.l</a:t>
            </a:r>
            <a:r>
              <a:rPr lang="en-US" altLang="zh-CN" dirty="0"/>
              <a:t>, </a:t>
            </a:r>
            <a:r>
              <a:rPr lang="en-US" altLang="zh-CN" dirty="0" err="1"/>
              <a:t>syntax.y</a:t>
            </a:r>
            <a:r>
              <a:rPr lang="en-US" altLang="zh-CN" dirty="0"/>
              <a:t> }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可执行</a:t>
            </a:r>
            <a:r>
              <a:rPr lang="zh-CN" altLang="en-US" dirty="0">
                <a:latin typeface="+mn-lt"/>
                <a:cs typeface="Times New Roman" panose="02020603050405020304" pitchFamily="18" charset="0"/>
              </a:rPr>
              <a:t>程序 </a:t>
            </a:r>
            <a:r>
              <a:rPr lang="en-US" altLang="zh-CN" dirty="0">
                <a:latin typeface="+mn-lt"/>
                <a:cs typeface="Times New Roman" panose="02020603050405020304" pitchFamily="18" charset="0"/>
              </a:rPr>
              <a:t>parser</a:t>
            </a:r>
          </a:p>
          <a:p>
            <a:pPr lvl="2"/>
            <a:r>
              <a:rPr lang="en-US" altLang="zh-CN" dirty="0">
                <a:latin typeface="+mn-lt"/>
                <a:cs typeface="Times New Roman" panose="02020603050405020304" pitchFamily="18" charset="0"/>
              </a:rPr>
              <a:t>Flex: </a:t>
            </a:r>
            <a:r>
              <a:rPr lang="en-US" altLang="zh-CN" dirty="0" err="1">
                <a:latin typeface="+mn-lt"/>
                <a:cs typeface="Times New Roman" panose="02020603050405020304" pitchFamily="18" charset="0"/>
              </a:rPr>
              <a:t>lexical.l</a:t>
            </a:r>
            <a:r>
              <a:rPr lang="en-US" altLang="zh-CN" dirty="0">
                <a:latin typeface="+mn-lt"/>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a:latin typeface="+mn-lt"/>
                <a:cs typeface="Times New Roman" panose="02020603050405020304" pitchFamily="18" charset="0"/>
              </a:rPr>
              <a:t> </a:t>
            </a:r>
            <a:r>
              <a:rPr lang="en-US" altLang="zh-CN" dirty="0" err="1">
                <a:latin typeface="+mn-lt"/>
                <a:cs typeface="Times New Roman" panose="02020603050405020304" pitchFamily="18" charset="0"/>
              </a:rPr>
              <a:t>lex.yy.c</a:t>
            </a:r>
            <a:endParaRPr lang="en-US" altLang="zh-CN" dirty="0">
              <a:latin typeface="+mn-lt"/>
              <a:cs typeface="Times New Roman" panose="02020603050405020304" pitchFamily="18" charset="0"/>
            </a:endParaRPr>
          </a:p>
          <a:p>
            <a:pPr lvl="2"/>
            <a:r>
              <a:rPr lang="en-US" altLang="zh-CN" dirty="0">
                <a:latin typeface="+mn-lt"/>
                <a:cs typeface="Times New Roman" panose="02020603050405020304" pitchFamily="18" charset="0"/>
              </a:rPr>
              <a:t>Bison: </a:t>
            </a:r>
            <a:r>
              <a:rPr lang="en-US" altLang="zh-CN" dirty="0" err="1">
                <a:latin typeface="+mn-lt"/>
                <a:cs typeface="Times New Roman" panose="02020603050405020304" pitchFamily="18" charset="0"/>
              </a:rPr>
              <a:t>syntax.y</a:t>
            </a:r>
            <a:r>
              <a:rPr lang="en-US" altLang="zh-CN" dirty="0">
                <a:latin typeface="+mn-lt"/>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a:latin typeface="+mn-lt"/>
                <a:cs typeface="Times New Roman" panose="02020603050405020304" pitchFamily="18" charset="0"/>
              </a:rPr>
              <a:t> </a:t>
            </a:r>
            <a:r>
              <a:rPr lang="en-US" altLang="zh-CN" dirty="0" err="1">
                <a:latin typeface="+mn-lt"/>
                <a:cs typeface="Times New Roman" panose="02020603050405020304" pitchFamily="18" charset="0"/>
              </a:rPr>
              <a:t>syntax.tab.h</a:t>
            </a:r>
            <a:r>
              <a:rPr lang="en-US" altLang="zh-CN" dirty="0">
                <a:latin typeface="+mn-lt"/>
                <a:cs typeface="Times New Roman" panose="02020603050405020304" pitchFamily="18" charset="0"/>
              </a:rPr>
              <a:t>, </a:t>
            </a:r>
            <a:r>
              <a:rPr lang="en-US" altLang="zh-CN" dirty="0" err="1">
                <a:latin typeface="+mn-lt"/>
                <a:cs typeface="Times New Roman" panose="02020603050405020304" pitchFamily="18" charset="0"/>
              </a:rPr>
              <a:t>syntax.tab.c</a:t>
            </a:r>
            <a:endParaRPr lang="en-US" altLang="zh-CN" dirty="0">
              <a:latin typeface="+mn-lt"/>
              <a:cs typeface="Times New Roman" panose="02020603050405020304" pitchFamily="18" charset="0"/>
            </a:endParaRPr>
          </a:p>
          <a:p>
            <a:pPr lvl="2"/>
            <a:r>
              <a:rPr lang="en-US" altLang="zh-CN" dirty="0">
                <a:latin typeface="+mn-lt"/>
                <a:cs typeface="Times New Roman" panose="02020603050405020304" pitchFamily="18" charset="0"/>
              </a:rPr>
              <a:t>GCC: *.c </a:t>
            </a:r>
            <a:r>
              <a:rPr lang="en-US" altLang="zh-CN" dirty="0">
                <a:latin typeface="Times New Roman" panose="02020603050405020304" pitchFamily="18" charset="0"/>
                <a:cs typeface="Times New Roman" panose="02020603050405020304" pitchFamily="18" charset="0"/>
              </a:rPr>
              <a:t>→</a:t>
            </a:r>
            <a:r>
              <a:rPr lang="en-US" altLang="zh-CN" dirty="0">
                <a:latin typeface="+mn-lt"/>
                <a:cs typeface="Times New Roman" panose="02020603050405020304" pitchFamily="18" charset="0"/>
              </a:rPr>
              <a:t> parser</a:t>
            </a:r>
          </a:p>
          <a:p>
            <a:pPr lvl="1"/>
            <a:r>
              <a:rPr lang="zh-CN" altLang="en-US" dirty="0">
                <a:latin typeface="+mn-lt"/>
              </a:rPr>
              <a:t>测试</a:t>
            </a:r>
            <a:endParaRPr lang="en-US" altLang="zh-CN" dirty="0">
              <a:latin typeface="+mn-lt"/>
            </a:endParaRPr>
          </a:p>
          <a:p>
            <a:pPr lvl="2"/>
            <a:r>
              <a:rPr lang="en-US" altLang="zh-CN" dirty="0">
                <a:latin typeface="Courier New" panose="02070309020205020404" pitchFamily="49" charset="0"/>
                <a:cs typeface="Courier New" panose="02070309020205020404" pitchFamily="49" charset="0"/>
              </a:rPr>
              <a:t>./parser </a:t>
            </a:r>
            <a:r>
              <a:rPr lang="en-US" altLang="zh-CN" dirty="0" err="1">
                <a:latin typeface="Courier New" panose="02070309020205020404" pitchFamily="49" charset="0"/>
                <a:cs typeface="Courier New" panose="02070309020205020404" pitchFamily="49" charset="0"/>
              </a:rPr>
              <a:t>test.cmm</a:t>
            </a:r>
            <a:endParaRPr lang="zh-CN" altLang="en-US"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8</a:t>
            </a:fld>
            <a:endParaRPr lang="zh-CN" altLang="en-US">
              <a:solidFill>
                <a:prstClr val="black">
                  <a:tint val="75000"/>
                </a:prstClr>
              </a:solidFill>
            </a:endParaRPr>
          </a:p>
        </p:txBody>
      </p:sp>
    </p:spTree>
    <p:extLst>
      <p:ext uri="{BB962C8B-B14F-4D97-AF65-F5344CB8AC3E}">
        <p14:creationId xmlns:p14="http://schemas.microsoft.com/office/powerpoint/2010/main" val="288431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实验快速上手 </a:t>
            </a:r>
            <a:r>
              <a:rPr lang="en-US" altLang="zh-CN" dirty="0"/>
              <a:t>2</a:t>
            </a:r>
            <a:endParaRPr lang="zh-CN" altLang="en-US" dirty="0"/>
          </a:p>
        </p:txBody>
      </p:sp>
      <p:sp>
        <p:nvSpPr>
          <p:cNvPr id="3" name="内容占位符 2"/>
          <p:cNvSpPr>
            <a:spLocks noGrp="1"/>
          </p:cNvSpPr>
          <p:nvPr>
            <p:ph idx="1"/>
          </p:nvPr>
        </p:nvSpPr>
        <p:spPr/>
        <p:txBody>
          <a:bodyPr>
            <a:normAutofit/>
          </a:bodyPr>
          <a:lstStyle/>
          <a:p>
            <a:r>
              <a:rPr lang="zh-CN" altLang="en-US" dirty="0"/>
              <a:t>编译方法</a:t>
            </a:r>
            <a:endParaRPr lang="en-US" altLang="zh-CN" dirty="0"/>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编译命令</a:t>
            </a:r>
            <a:endParaRPr lang="en-US" altLang="zh-CN" dirty="0">
              <a:latin typeface="Courier New" panose="02070309020205020404" pitchFamily="49" charset="0"/>
              <a:cs typeface="Courier New" panose="02070309020205020404" pitchFamily="49" charset="0"/>
            </a:endParaRPr>
          </a:p>
          <a:p>
            <a:pPr lvl="1"/>
            <a:r>
              <a:rPr lang="en-US" altLang="zh-CN" sz="2400" dirty="0">
                <a:latin typeface="Courier New" panose="02070309020205020404" pitchFamily="49" charset="0"/>
                <a:cs typeface="Courier New" panose="02070309020205020404" pitchFamily="49" charset="0"/>
              </a:rPr>
              <a:t>flex </a:t>
            </a:r>
            <a:r>
              <a:rPr lang="en-US" altLang="zh-CN" sz="2400" dirty="0" err="1">
                <a:latin typeface="Courier New" panose="02070309020205020404" pitchFamily="49" charset="0"/>
                <a:cs typeface="Courier New" panose="02070309020205020404" pitchFamily="49" charset="0"/>
              </a:rPr>
              <a:t>lexical.l</a:t>
            </a:r>
            <a:endParaRPr lang="en-US" altLang="zh-CN" sz="2400" dirty="0">
              <a:latin typeface="Courier New" panose="02070309020205020404" pitchFamily="49" charset="0"/>
              <a:cs typeface="Courier New" panose="02070309020205020404" pitchFamily="49" charset="0"/>
            </a:endParaRPr>
          </a:p>
          <a:p>
            <a:pPr lvl="1"/>
            <a:r>
              <a:rPr lang="en-US" altLang="zh-CN" sz="2400" dirty="0">
                <a:latin typeface="Courier New" panose="02070309020205020404" pitchFamily="49" charset="0"/>
                <a:cs typeface="Courier New" panose="02070309020205020404" pitchFamily="49" charset="0"/>
              </a:rPr>
              <a:t>bison –d </a:t>
            </a:r>
            <a:r>
              <a:rPr lang="en-US" altLang="zh-CN" sz="2400" dirty="0" err="1">
                <a:latin typeface="Courier New" panose="02070309020205020404" pitchFamily="49" charset="0"/>
                <a:cs typeface="Courier New" panose="02070309020205020404" pitchFamily="49" charset="0"/>
              </a:rPr>
              <a:t>syntax.y</a:t>
            </a:r>
            <a:endParaRPr lang="en-US" altLang="zh-CN" sz="2400" dirty="0">
              <a:latin typeface="Courier New" panose="02070309020205020404" pitchFamily="49" charset="0"/>
              <a:cs typeface="Courier New" panose="02070309020205020404" pitchFamily="49" charset="0"/>
            </a:endParaRPr>
          </a:p>
          <a:p>
            <a:pPr lvl="1"/>
            <a:r>
              <a:rPr lang="en-US" altLang="zh-CN" sz="2400" dirty="0" err="1">
                <a:latin typeface="Courier New" panose="02070309020205020404" pitchFamily="49" charset="0"/>
                <a:cs typeface="Courier New" panose="02070309020205020404" pitchFamily="49" charset="0"/>
              </a:rPr>
              <a:t>gcc</a:t>
            </a:r>
            <a:r>
              <a:rPr lang="en-US" altLang="zh-CN" sz="2400" dirty="0">
                <a:latin typeface="Courier New" panose="02070309020205020404" pitchFamily="49" charset="0"/>
                <a:cs typeface="Courier New" panose="02070309020205020404" pitchFamily="49" charset="0"/>
              </a:rPr>
              <a:t> –o parser </a:t>
            </a:r>
            <a:r>
              <a:rPr lang="en-US" altLang="zh-CN" sz="2400" dirty="0" err="1">
                <a:latin typeface="Courier New" panose="02070309020205020404" pitchFamily="49" charset="0"/>
                <a:cs typeface="Courier New" panose="02070309020205020404" pitchFamily="49" charset="0"/>
              </a:rPr>
              <a:t>syntax.tab.c</a:t>
            </a: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lfl</a:t>
            </a: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ly</a:t>
            </a:r>
            <a:r>
              <a:rPr lang="en-US" altLang="zh-CN" sz="2400" dirty="0">
                <a:latin typeface="Courier New" panose="02070309020205020404" pitchFamily="49" charset="0"/>
                <a:cs typeface="Courier New" panose="02070309020205020404" pitchFamily="49" charset="0"/>
              </a:rPr>
              <a:t> </a:t>
            </a:r>
          </a:p>
          <a:p>
            <a:r>
              <a:rPr lang="zh-CN" altLang="en-US" sz="2800" dirty="0">
                <a:latin typeface="Courier New" panose="02070309020205020404" pitchFamily="49" charset="0"/>
                <a:cs typeface="Courier New" panose="02070309020205020404" pitchFamily="49" charset="0"/>
              </a:rPr>
              <a:t>我们提供了一个 </a:t>
            </a:r>
            <a:r>
              <a:rPr lang="en-US" altLang="zh-CN" sz="2400" dirty="0" err="1">
                <a:latin typeface="Courier New" panose="02070309020205020404" pitchFamily="49" charset="0"/>
                <a:cs typeface="Courier New" panose="02070309020205020404" pitchFamily="49" charset="0"/>
              </a:rPr>
              <a:t>Makefile</a:t>
            </a:r>
            <a:r>
              <a:rPr lang="en-US" altLang="zh-CN" sz="2800" dirty="0">
                <a:latin typeface="Courier New" panose="02070309020205020404" pitchFamily="49" charset="0"/>
                <a:cs typeface="Courier New" panose="02070309020205020404" pitchFamily="49" charset="0"/>
              </a:rPr>
              <a:t> </a:t>
            </a:r>
            <a:r>
              <a:rPr lang="zh-CN" altLang="en-US" sz="2800" dirty="0">
                <a:latin typeface="Courier New" panose="02070309020205020404" pitchFamily="49" charset="0"/>
                <a:cs typeface="Courier New" panose="02070309020205020404" pitchFamily="49" charset="0"/>
              </a:rPr>
              <a:t>作参考，随实验材料发布</a:t>
            </a:r>
            <a:endParaRPr lang="en-US" altLang="zh-CN" sz="2800" dirty="0">
              <a:latin typeface="Courier New" panose="02070309020205020404" pitchFamily="49" charset="0"/>
              <a:cs typeface="Courier New" panose="02070309020205020404" pitchFamily="49" charset="0"/>
            </a:endParaRPr>
          </a:p>
          <a:p>
            <a:pPr lvl="1"/>
            <a:endParaRPr lang="zh-CN" altLang="en-US"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9</a:t>
            </a:fld>
            <a:endParaRPr lang="zh-CN" altLang="en-US">
              <a:solidFill>
                <a:prstClr val="black">
                  <a:tint val="75000"/>
                </a:prstClr>
              </a:solidFill>
            </a:endParaRPr>
          </a:p>
        </p:txBody>
      </p:sp>
      <p:grpSp>
        <p:nvGrpSpPr>
          <p:cNvPr id="27" name="组合 26"/>
          <p:cNvGrpSpPr/>
          <p:nvPr/>
        </p:nvGrpSpPr>
        <p:grpSpPr>
          <a:xfrm>
            <a:off x="579688" y="1617656"/>
            <a:ext cx="7950537" cy="1936039"/>
            <a:chOff x="667370" y="1617656"/>
            <a:chExt cx="7950537" cy="1936039"/>
          </a:xfrm>
        </p:grpSpPr>
        <p:sp>
          <p:nvSpPr>
            <p:cNvPr id="5" name="圆角矩形 4"/>
            <p:cNvSpPr/>
            <p:nvPr/>
          </p:nvSpPr>
          <p:spPr>
            <a:xfrm>
              <a:off x="2058015" y="1778696"/>
              <a:ext cx="1528175" cy="6012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a:t>Flex</a:t>
              </a:r>
              <a:endParaRPr lang="zh-CN" altLang="en-US" sz="2800" dirty="0"/>
            </a:p>
          </p:txBody>
        </p:sp>
        <p:sp>
          <p:nvSpPr>
            <p:cNvPr id="6" name="圆角矩形 5"/>
            <p:cNvSpPr/>
            <p:nvPr/>
          </p:nvSpPr>
          <p:spPr>
            <a:xfrm>
              <a:off x="2058014" y="2952445"/>
              <a:ext cx="1528175" cy="6012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800" dirty="0"/>
                <a:t>Bison</a:t>
              </a:r>
              <a:endParaRPr lang="zh-CN" altLang="en-US" sz="2800" dirty="0"/>
            </a:p>
          </p:txBody>
        </p:sp>
        <p:cxnSp>
          <p:nvCxnSpPr>
            <p:cNvPr id="8" name="直接箭头连接符 7"/>
            <p:cNvCxnSpPr>
              <a:endCxn id="5" idx="1"/>
            </p:cNvCxnSpPr>
            <p:nvPr/>
          </p:nvCxnSpPr>
          <p:spPr>
            <a:xfrm>
              <a:off x="676405" y="2079321"/>
              <a:ext cx="1381610" cy="0"/>
            </a:xfrm>
            <a:prstGeom prst="straightConnector1">
              <a:avLst/>
            </a:prstGeom>
            <a:ln w="28575">
              <a:headEnd type="none" w="med" len="med"/>
              <a:tailEnd type="arrow"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9" name="TextBox 4"/>
            <p:cNvSpPr txBox="1"/>
            <p:nvPr/>
          </p:nvSpPr>
          <p:spPr>
            <a:xfrm>
              <a:off x="723018" y="1617656"/>
              <a:ext cx="1224136" cy="461665"/>
            </a:xfrm>
            <a:prstGeom prst="rect">
              <a:avLst/>
            </a:prstGeom>
            <a:noFill/>
          </p:spPr>
          <p:txBody>
            <a:bodyPr wrap="square" rtlCol="0">
              <a:spAutoFit/>
            </a:bodyPr>
            <a:lstStyle/>
            <a:p>
              <a:r>
                <a:rPr lang="en-US" altLang="zh-CN" sz="2400" b="1" dirty="0" err="1">
                  <a:solidFill>
                    <a:srgbClr val="00B050"/>
                  </a:solidFill>
                </a:rPr>
                <a:t>lexical.l</a:t>
              </a:r>
              <a:endParaRPr lang="zh-CN" altLang="en-US" sz="2400" b="1" dirty="0">
                <a:solidFill>
                  <a:srgbClr val="00B050"/>
                </a:solidFill>
              </a:endParaRPr>
            </a:p>
          </p:txBody>
        </p:sp>
        <p:cxnSp>
          <p:nvCxnSpPr>
            <p:cNvPr id="11" name="直接箭头连接符 10"/>
            <p:cNvCxnSpPr/>
            <p:nvPr/>
          </p:nvCxnSpPr>
          <p:spPr>
            <a:xfrm>
              <a:off x="667370" y="3258437"/>
              <a:ext cx="1381610" cy="0"/>
            </a:xfrm>
            <a:prstGeom prst="straightConnector1">
              <a:avLst/>
            </a:prstGeom>
            <a:ln w="28575">
              <a:headEnd type="none" w="med" len="med"/>
              <a:tailEnd type="arrow"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2" name="TextBox 4"/>
            <p:cNvSpPr txBox="1"/>
            <p:nvPr/>
          </p:nvSpPr>
          <p:spPr>
            <a:xfrm>
              <a:off x="713983" y="2796772"/>
              <a:ext cx="1224136" cy="461665"/>
            </a:xfrm>
            <a:prstGeom prst="rect">
              <a:avLst/>
            </a:prstGeom>
            <a:noFill/>
          </p:spPr>
          <p:txBody>
            <a:bodyPr wrap="square" rtlCol="0">
              <a:spAutoFit/>
            </a:bodyPr>
            <a:lstStyle/>
            <a:p>
              <a:r>
                <a:rPr lang="en-US" altLang="zh-CN" sz="2400" b="1" dirty="0" err="1">
                  <a:solidFill>
                    <a:srgbClr val="00B050"/>
                  </a:solidFill>
                </a:rPr>
                <a:t>syntax.y</a:t>
              </a:r>
              <a:endParaRPr lang="zh-CN" altLang="en-US" sz="2400" b="1" dirty="0">
                <a:solidFill>
                  <a:srgbClr val="00B050"/>
                </a:solidFill>
              </a:endParaRPr>
            </a:p>
          </p:txBody>
        </p:sp>
        <p:cxnSp>
          <p:nvCxnSpPr>
            <p:cNvPr id="13" name="直接箭头连接符 12"/>
            <p:cNvCxnSpPr/>
            <p:nvPr/>
          </p:nvCxnSpPr>
          <p:spPr>
            <a:xfrm>
              <a:off x="3571430" y="2079321"/>
              <a:ext cx="2315803" cy="0"/>
            </a:xfrm>
            <a:prstGeom prst="straightConnector1">
              <a:avLst/>
            </a:prstGeom>
            <a:ln w="28575">
              <a:headEnd type="none" w="med" len="med"/>
              <a:tailEnd type="arrow"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4" name="TextBox 4"/>
            <p:cNvSpPr txBox="1"/>
            <p:nvPr/>
          </p:nvSpPr>
          <p:spPr>
            <a:xfrm>
              <a:off x="3655621" y="1617656"/>
              <a:ext cx="1224136" cy="461665"/>
            </a:xfrm>
            <a:prstGeom prst="rect">
              <a:avLst/>
            </a:prstGeom>
            <a:noFill/>
          </p:spPr>
          <p:txBody>
            <a:bodyPr wrap="square" rtlCol="0">
              <a:spAutoFit/>
            </a:bodyPr>
            <a:lstStyle/>
            <a:p>
              <a:r>
                <a:rPr lang="en-US" altLang="zh-CN" sz="2400" b="1" dirty="0" err="1">
                  <a:solidFill>
                    <a:srgbClr val="00B050"/>
                  </a:solidFill>
                </a:rPr>
                <a:t>lex.yy.c</a:t>
              </a:r>
              <a:endParaRPr lang="zh-CN" altLang="en-US" sz="2400" b="1" dirty="0">
                <a:solidFill>
                  <a:srgbClr val="00B050"/>
                </a:solidFill>
              </a:endParaRPr>
            </a:p>
          </p:txBody>
        </p:sp>
        <p:cxnSp>
          <p:nvCxnSpPr>
            <p:cNvPr id="15" name="直接箭头连接符 14"/>
            <p:cNvCxnSpPr/>
            <p:nvPr/>
          </p:nvCxnSpPr>
          <p:spPr>
            <a:xfrm>
              <a:off x="3586188" y="3287375"/>
              <a:ext cx="2301045" cy="0"/>
            </a:xfrm>
            <a:prstGeom prst="straightConnector1">
              <a:avLst/>
            </a:prstGeom>
            <a:ln w="28575">
              <a:headEnd type="none" w="med" len="med"/>
              <a:tailEnd type="arrow"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6" name="TextBox 4"/>
            <p:cNvSpPr txBox="1"/>
            <p:nvPr/>
          </p:nvSpPr>
          <p:spPr>
            <a:xfrm>
              <a:off x="3657852" y="2825710"/>
              <a:ext cx="2041489" cy="461665"/>
            </a:xfrm>
            <a:prstGeom prst="rect">
              <a:avLst/>
            </a:prstGeom>
            <a:noFill/>
          </p:spPr>
          <p:txBody>
            <a:bodyPr wrap="square" rtlCol="0">
              <a:spAutoFit/>
            </a:bodyPr>
            <a:lstStyle/>
            <a:p>
              <a:r>
                <a:rPr lang="en-US" altLang="zh-CN" sz="2400" b="1" dirty="0" err="1">
                  <a:solidFill>
                    <a:srgbClr val="00B050"/>
                  </a:solidFill>
                </a:rPr>
                <a:t>syntax.tab</a:t>
              </a:r>
              <a:r>
                <a:rPr lang="en-US" altLang="zh-CN" sz="2400" b="1" dirty="0">
                  <a:solidFill>
                    <a:srgbClr val="00B050"/>
                  </a:solidFill>
                </a:rPr>
                <a:t>.[</a:t>
              </a:r>
              <a:r>
                <a:rPr lang="en-US" altLang="zh-CN" sz="2400" b="1" dirty="0" err="1">
                  <a:solidFill>
                    <a:srgbClr val="00B050"/>
                  </a:solidFill>
                </a:rPr>
                <a:t>hc</a:t>
              </a:r>
              <a:r>
                <a:rPr lang="en-US" altLang="zh-CN" sz="2400" b="1" dirty="0">
                  <a:solidFill>
                    <a:srgbClr val="00B050"/>
                  </a:solidFill>
                </a:rPr>
                <a:t>]</a:t>
              </a:r>
              <a:endParaRPr lang="zh-CN" altLang="en-US" sz="2400" b="1" dirty="0">
                <a:solidFill>
                  <a:srgbClr val="00B050"/>
                </a:solidFill>
              </a:endParaRPr>
            </a:p>
          </p:txBody>
        </p:sp>
        <p:cxnSp>
          <p:nvCxnSpPr>
            <p:cNvPr id="20" name="直接箭头连接符 19"/>
            <p:cNvCxnSpPr/>
            <p:nvPr/>
          </p:nvCxnSpPr>
          <p:spPr>
            <a:xfrm>
              <a:off x="5887233" y="2229633"/>
              <a:ext cx="0" cy="939452"/>
            </a:xfrm>
            <a:prstGeom prst="straightConnector1">
              <a:avLst/>
            </a:prstGeom>
            <a:ln w="28575">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990583" y="3287375"/>
              <a:ext cx="1099149" cy="0"/>
            </a:xfrm>
            <a:prstGeom prst="straightConnector1">
              <a:avLst/>
            </a:prstGeom>
            <a:ln w="28575">
              <a:headEnd type="none" w="med" len="med"/>
              <a:tailEnd type="arrow" w="med" len="med"/>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5" name="TextBox 4"/>
            <p:cNvSpPr txBox="1"/>
            <p:nvPr/>
          </p:nvSpPr>
          <p:spPr>
            <a:xfrm>
              <a:off x="6134759" y="2828858"/>
              <a:ext cx="810796" cy="461665"/>
            </a:xfrm>
            <a:prstGeom prst="rect">
              <a:avLst/>
            </a:prstGeom>
            <a:noFill/>
          </p:spPr>
          <p:txBody>
            <a:bodyPr wrap="square" rtlCol="0">
              <a:spAutoFit/>
            </a:bodyPr>
            <a:lstStyle/>
            <a:p>
              <a:r>
                <a:rPr lang="en-US" altLang="zh-CN" sz="2400" b="1" dirty="0">
                  <a:solidFill>
                    <a:schemeClr val="accent1"/>
                  </a:solidFill>
                </a:rPr>
                <a:t>GCC</a:t>
              </a:r>
              <a:endParaRPr lang="zh-CN" altLang="en-US" sz="2400" b="1" dirty="0">
                <a:solidFill>
                  <a:schemeClr val="accent1"/>
                </a:solidFill>
              </a:endParaRPr>
            </a:p>
          </p:txBody>
        </p:sp>
        <p:sp>
          <p:nvSpPr>
            <p:cNvPr id="26" name="圆角矩形 25"/>
            <p:cNvSpPr/>
            <p:nvPr/>
          </p:nvSpPr>
          <p:spPr>
            <a:xfrm>
              <a:off x="7089732" y="2952445"/>
              <a:ext cx="1528175" cy="60125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800" dirty="0"/>
                <a:t>parser</a:t>
              </a:r>
              <a:endParaRPr lang="zh-CN" altLang="en-US" sz="2800" dirty="0"/>
            </a:p>
          </p:txBody>
        </p:sp>
      </p:grpSp>
    </p:spTree>
    <p:extLst>
      <p:ext uri="{BB962C8B-B14F-4D97-AF65-F5344CB8AC3E}">
        <p14:creationId xmlns:p14="http://schemas.microsoft.com/office/powerpoint/2010/main" val="2788650231"/>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1363</TotalTime>
  <Words>2527</Words>
  <Application>Microsoft Macintosh PowerPoint</Application>
  <PresentationFormat>全屏显示(4:3)</PresentationFormat>
  <Paragraphs>396</Paragraphs>
  <Slides>30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DengXian</vt:lpstr>
      <vt:lpstr>宋体</vt:lpstr>
      <vt:lpstr>FZSuXinShiLiuKaiS-R-GB</vt:lpstr>
      <vt:lpstr>Arial</vt:lpstr>
      <vt:lpstr>Calibri</vt:lpstr>
      <vt:lpstr>Cambria Math</vt:lpstr>
      <vt:lpstr>Courier New</vt:lpstr>
      <vt:lpstr>Helvetica</vt:lpstr>
      <vt:lpstr>Mangal</vt:lpstr>
      <vt:lpstr>Times New Roman</vt:lpstr>
      <vt:lpstr>1_Office 主题</vt:lpstr>
      <vt:lpstr>实验一  词法分析和语法分析</vt:lpstr>
      <vt:lpstr>写在前面</vt:lpstr>
      <vt:lpstr>概要</vt:lpstr>
      <vt:lpstr>实验任务</vt:lpstr>
      <vt:lpstr>实验示例 1</vt:lpstr>
      <vt:lpstr>实验示例 2</vt:lpstr>
      <vt:lpstr>实验示例 3</vt:lpstr>
      <vt:lpstr>实验快速上手 1</vt:lpstr>
      <vt:lpstr>实验快速上手 2</vt:lpstr>
      <vt:lpstr>实验快速上手 3</vt:lpstr>
      <vt:lpstr>实验快速上手 4</vt:lpstr>
      <vt:lpstr>实验快速上手 5</vt:lpstr>
      <vt:lpstr>实验快速上手 6</vt:lpstr>
      <vt:lpstr>实验快速上手 7</vt:lpstr>
      <vt:lpstr>实验快速上手 8</vt:lpstr>
      <vt:lpstr>实验快速上手 9</vt:lpstr>
      <vt:lpstr>实验快速上手 10</vt:lpstr>
      <vt:lpstr>实验快速上手 11</vt:lpstr>
      <vt:lpstr>实验快速上手 12</vt:lpstr>
      <vt:lpstr>实验提交方式</vt:lpstr>
      <vt:lpstr>创建小组与提交作业</vt:lpstr>
      <vt:lpstr>创建小组与提交作业</vt:lpstr>
      <vt:lpstr>实验提交内容</vt:lpstr>
      <vt:lpstr>实验检查</vt:lpstr>
      <vt:lpstr>实验评分</vt:lpstr>
      <vt:lpstr>严格的代码查重</vt:lpstr>
      <vt:lpstr>写在最后</vt:lpstr>
      <vt:lpstr>PowerPoint 演示文稿</vt:lpstr>
      <vt:lpstr>PowerPoint 演示文稿</vt:lpstr>
      <vt:lpstr>课堂练习</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邱丰羽</dc:creator>
  <cp:lastModifiedBy>Qiu Fengyu</cp:lastModifiedBy>
  <cp:revision>230</cp:revision>
  <cp:lastPrinted>2018-09-22T17:34:54Z</cp:lastPrinted>
  <dcterms:created xsi:type="dcterms:W3CDTF">2016-11-29T16:00:16Z</dcterms:created>
  <dcterms:modified xsi:type="dcterms:W3CDTF">2018-09-26T16:53:49Z</dcterms:modified>
</cp:coreProperties>
</file>