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301" r:id="rId4"/>
    <p:sldId id="289" r:id="rId5"/>
    <p:sldId id="264" r:id="rId6"/>
    <p:sldId id="300" r:id="rId8"/>
    <p:sldId id="307" r:id="rId9"/>
    <p:sldId id="266" r:id="rId10"/>
    <p:sldId id="302" r:id="rId11"/>
    <p:sldId id="291" r:id="rId12"/>
    <p:sldId id="303" r:id="rId13"/>
    <p:sldId id="292" r:id="rId14"/>
    <p:sldId id="308" r:id="rId15"/>
    <p:sldId id="293" r:id="rId16"/>
    <p:sldId id="309" r:id="rId17"/>
    <p:sldId id="265" r:id="rId18"/>
    <p:sldId id="304" r:id="rId19"/>
    <p:sldId id="295" r:id="rId20"/>
    <p:sldId id="296" r:id="rId21"/>
    <p:sldId id="310" r:id="rId22"/>
    <p:sldId id="297" r:id="rId23"/>
    <p:sldId id="298" r:id="rId24"/>
    <p:sldId id="287" r:id="rId25"/>
    <p:sldId id="311" r:id="rId26"/>
    <p:sldId id="31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5"/>
    <p:restoredTop sz="94592"/>
  </p:normalViewPr>
  <p:slideViewPr>
    <p:cSldViewPr snapToGrid="0" snapToObjects="1">
      <p:cViewPr varScale="1">
        <p:scale>
          <a:sx n="108" d="100"/>
          <a:sy n="108" d="100"/>
        </p:scale>
        <p:origin x="19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F22D4-4ED7-2C4D-9851-3DEA67A57D4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91055-4DA6-5948-AB72-F18C0C39409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这里的中间代码生成方式还是使用 </a:t>
            </a:r>
            <a:r>
              <a:rPr kumimoji="1" lang="en-US" altLang="zh-CN" dirty="0"/>
              <a:t>S</a:t>
            </a:r>
            <a:r>
              <a:rPr kumimoji="1" lang="zh-CN" altLang="en-US" dirty="0"/>
              <a:t> 属性的 </a:t>
            </a:r>
            <a:r>
              <a:rPr kumimoji="1" lang="en-US" altLang="zh-CN" dirty="0"/>
              <a:t>SDT</a:t>
            </a:r>
            <a:r>
              <a:rPr kumimoji="1" lang="zh-CN" altLang="en-US" dirty="0"/>
              <a:t> 方案，遍历语法树即可。维护一个中间代码的数据结构，那么什么本次实验的中间代码具体是什么样的呢？</a:t>
            </a:r>
            <a:endParaRPr kumimoji="1" lang="zh-CN" altLang="en-US" dirty="0"/>
          </a:p>
        </p:txBody>
      </p:sp>
      <p:sp>
        <p:nvSpPr>
          <p:cNvPr id="4" name="灯片编号占位符 3"/>
          <p:cNvSpPr>
            <a:spLocks noGrp="1"/>
          </p:cNvSpPr>
          <p:nvPr>
            <p:ph type="sldNum" sz="quarter" idx="5"/>
          </p:nvPr>
        </p:nvSpPr>
        <p:spPr/>
        <p:txBody>
          <a:bodyPr/>
          <a:lstStyle/>
          <a:p>
            <a:fld id="{4F691055-4DA6-5948-AB72-F18C0C394096}"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本次实验设计的关于 </a:t>
            </a:r>
            <a:r>
              <a:rPr kumimoji="1" lang="en-US" altLang="zh-CN" dirty="0"/>
              <a:t>C</a:t>
            </a:r>
            <a:r>
              <a:rPr kumimoji="1" lang="zh-CN" altLang="en-US" dirty="0"/>
              <a:t> </a:t>
            </a:r>
            <a:r>
              <a:rPr kumimoji="1" lang="en-US" altLang="zh-CN" dirty="0"/>
              <a:t>-</a:t>
            </a:r>
            <a:r>
              <a:rPr kumimoji="1" lang="zh-CN" altLang="en-US" dirty="0"/>
              <a:t> </a:t>
            </a:r>
            <a:r>
              <a:rPr kumimoji="1" lang="en-US" altLang="zh-CN" dirty="0"/>
              <a:t>- </a:t>
            </a:r>
            <a:r>
              <a:rPr kumimoji="1" lang="zh-CN" altLang="en-US" dirty="0"/>
              <a:t>语言的中间代码，在实验四中会被翻译成汇编语言，机器码，指令集主要包括</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4F691055-4DA6-5948-AB72-F18C0C394096}"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往后开始给出一些翻译的方案</a:t>
            </a:r>
            <a:endParaRPr kumimoji="1" lang="zh-CN" altLang="en-US" dirty="0"/>
          </a:p>
        </p:txBody>
      </p:sp>
      <p:sp>
        <p:nvSpPr>
          <p:cNvPr id="4" name="灯片编号占位符 3"/>
          <p:cNvSpPr>
            <a:spLocks noGrp="1"/>
          </p:cNvSpPr>
          <p:nvPr>
            <p:ph type="sldNum" sz="quarter" idx="5"/>
          </p:nvPr>
        </p:nvSpPr>
        <p:spPr/>
        <p:txBody>
          <a:bodyPr/>
          <a:lstStyle/>
          <a:p>
            <a:fld id="{4F691055-4DA6-5948-AB72-F18C0C394096}"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0" y="1052736"/>
            <a:ext cx="9144000" cy="1470025"/>
          </a:xfrm>
        </p:spPr>
        <p:txBody>
          <a:bodyPr/>
          <a:lstStyle>
            <a:lvl1pPr>
              <a:defRPr b="1" i="0">
                <a:latin typeface="+mj-lt"/>
                <a:ea typeface="+mj-ea"/>
                <a:cs typeface="Helvetica" charset="0"/>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371600" y="2708920"/>
            <a:ext cx="6400800" cy="2929880"/>
          </a:xfrm>
        </p:spPr>
        <p:txBody>
          <a:bodyPr/>
          <a:lstStyle>
            <a:lvl1pPr marL="0" indent="0" algn="ctr">
              <a:buNone/>
              <a:defRPr b="0" i="0">
                <a:solidFill>
                  <a:schemeClr val="tx1"/>
                </a:solidFill>
                <a:latin typeface="+mn-ea"/>
                <a:ea typeface="+mn-ea"/>
                <a:cs typeface="Helvetic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4B5B4EBD-E418-482E-90F8-EA5F57C849CF}"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39E9757-2567-416D-B5EE-28EA98E1BC2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B623D94-3BAD-4C69-A0C6-8613BA005A0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ea typeface="+mj-ea"/>
                <a:cs typeface="Helvetica"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baseline="0">
                <a:latin typeface="Calibri" charset="0"/>
                <a:ea typeface="+mn-ea"/>
                <a:cs typeface="Helvetica" charset="0"/>
              </a:defRPr>
            </a:lvl1pPr>
            <a:lvl2pPr>
              <a:defRPr baseline="0">
                <a:latin typeface="Calibri" charset="0"/>
                <a:ea typeface="+mn-ea"/>
                <a:cs typeface="Helvetica" charset="0"/>
              </a:defRPr>
            </a:lvl2pPr>
            <a:lvl3pPr>
              <a:defRPr baseline="0">
                <a:latin typeface="Calibri" charset="0"/>
                <a:ea typeface="+mn-ea"/>
                <a:cs typeface="Helvetica" charset="0"/>
              </a:defRPr>
            </a:lvl3pPr>
            <a:lvl4pPr>
              <a:defRPr baseline="0">
                <a:latin typeface="Calibri" charset="0"/>
                <a:ea typeface="+mn-ea"/>
                <a:cs typeface="Helvetica" charset="0"/>
              </a:defRPr>
            </a:lvl4pPr>
            <a:lvl5pPr>
              <a:defRPr baseline="0">
                <a:latin typeface="Calibri" charset="0"/>
                <a:ea typeface="+mn-ea"/>
                <a:cs typeface="Helvetica"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6B3C1F88-4297-4FBB-A407-1D896C7232E8}"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0" i="0" cap="all">
                <a:latin typeface="Helvetica" charset="0"/>
                <a:ea typeface="Helvetica" charset="0"/>
                <a:cs typeface="Helvetica" charset="0"/>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charset="0"/>
                <a:ea typeface="Helvetica" charset="0"/>
                <a:cs typeface="Helvetica"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lvl1pPr>
              <a:defRPr>
                <a:latin typeface="DengXian" charset="-122"/>
                <a:ea typeface="DengXian" charset="-122"/>
                <a:cs typeface="DengXian" charset="-122"/>
              </a:defRPr>
            </a:lvl1pPr>
          </a:lstStyle>
          <a:p>
            <a:fld id="{E489B765-A0E3-4C6C-A731-B1E50F21CC68}"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566FBE9-D5FD-495F-9738-0DAAC8A93436}"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0143D0D-6117-49C0-A512-BD1CDDAF6F85}"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Helvetica" charset="0"/>
                <a:ea typeface="Helvetica" charset="0"/>
                <a:cs typeface="Helvetica"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lvl1pPr>
              <a:defRPr>
                <a:latin typeface="DengXian" charset="-122"/>
                <a:ea typeface="DengXian" charset="-122"/>
                <a:cs typeface="DengXian" charset="-122"/>
              </a:defRPr>
            </a:lvl1pPr>
          </a:lstStyle>
          <a:p>
            <a:fld id="{4D272D84-1BE5-47A7-B31C-4059CFC027F1}"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lvl1pPr>
              <a:defRPr>
                <a:latin typeface="DengXian" charset="-122"/>
                <a:ea typeface="DengXian" charset="-122"/>
                <a:cs typeface="DengXian" charset="-122"/>
              </a:defRPr>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lvl1pPr>
              <a:defRPr>
                <a:latin typeface="DengXian" charset="-122"/>
                <a:ea typeface="DengXian" charset="-122"/>
                <a:cs typeface="DengXian" charset="-122"/>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4890AE-D20D-4F4F-8FC1-25A97E138ACF}"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5804AF7-01CE-42F7-80FE-170C52B6F368}"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E49E4FB-464C-41D8-B4E2-7960D986AEC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9144000" cy="836712"/>
          </a:xfrm>
          <a:prstGeom prst="rect">
            <a:avLst/>
          </a:prstGeom>
          <a:solidFill>
            <a:schemeClr val="accent4">
              <a:lumMod val="60000"/>
              <a:lumOff val="40000"/>
            </a:schemeClr>
          </a:solidFill>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980728"/>
            <a:ext cx="8928992" cy="547260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6520259"/>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charset="0"/>
                <a:ea typeface="Helvetica" charset="0"/>
                <a:cs typeface="Helvetica" charset="0"/>
              </a:defRPr>
            </a:lvl1pPr>
          </a:lstStyle>
          <a:p>
            <a:fld id="{9E3B0408-2C4B-4D71-B497-AE5B2D8BE725}" type="datetime1">
              <a:rPr lang="zh-CN" altLang="en-US" smtClean="0">
                <a:solidFill>
                  <a:prstClr val="black">
                    <a:tint val="75000"/>
                  </a:prstClr>
                </a:solidFill>
              </a:rPr>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3124200" y="6520259"/>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charset="0"/>
                <a:ea typeface="Helvetica" charset="0"/>
                <a:cs typeface="Helvetica" charset="0"/>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6902896" y="6520259"/>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charset="0"/>
                <a:ea typeface="Helvetica" charset="0"/>
                <a:cs typeface="Helvetica" charset="0"/>
              </a:defRPr>
            </a:lvl1pPr>
          </a:lstStyle>
          <a:p>
            <a:fld id="{0C913308-F349-4B6D-A68A-DD1791B4A57B}" type="slidenum">
              <a:rPr lang="zh-CN" altLang="en-US" smtClean="0">
                <a:solidFill>
                  <a:prstClr val="black">
                    <a:tint val="75000"/>
                  </a:prstClr>
                </a:solidFill>
              </a:rPr>
            </a:fld>
            <a:endParaRPr lang="zh-CN" alt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1" i="0" kern="1200" baseline="0">
          <a:solidFill>
            <a:schemeClr val="tx1"/>
          </a:solidFill>
          <a:latin typeface="Calibri" charset="0"/>
          <a:ea typeface="+mj-ea"/>
          <a:cs typeface="Helvetica" charset="0"/>
        </a:defRPr>
      </a:lvl1pPr>
    </p:titleStyle>
    <p:bodyStyle>
      <a:lvl1pPr marL="342900" indent="-342900" algn="l" defTabSz="914400" rtl="0" eaLnBrk="1" latinLnBrk="0" hangingPunct="1">
        <a:spcBef>
          <a:spcPct val="20000"/>
        </a:spcBef>
        <a:buFont typeface="Arial" panose="020B0604020202020204" pitchFamily="34" charset="0"/>
        <a:buChar char="•"/>
        <a:defRPr sz="3200" b="0" i="0" kern="1200" baseline="0">
          <a:solidFill>
            <a:schemeClr val="tx1"/>
          </a:solidFill>
          <a:latin typeface="Calibri" charset="0"/>
          <a:ea typeface="+mn-ea"/>
          <a:cs typeface="Helvetica" charset="0"/>
        </a:defRPr>
      </a:lvl1pPr>
      <a:lvl2pPr marL="742950" indent="-285750" algn="l" defTabSz="914400" rtl="0" eaLnBrk="1" latinLnBrk="0" hangingPunct="1">
        <a:spcBef>
          <a:spcPct val="20000"/>
        </a:spcBef>
        <a:buFont typeface="Arial" panose="020B0604020202020204" pitchFamily="34" charset="0"/>
        <a:buChar char="–"/>
        <a:defRPr sz="2800" b="0" i="0" kern="1200" baseline="0">
          <a:solidFill>
            <a:schemeClr val="tx1"/>
          </a:solidFill>
          <a:latin typeface="Calibri" charset="0"/>
          <a:ea typeface="+mn-ea"/>
          <a:cs typeface="Helvetica" charset="0"/>
        </a:defRPr>
      </a:lvl2pPr>
      <a:lvl3pPr marL="1143000" indent="-228600" algn="l" defTabSz="914400" rtl="0" eaLnBrk="1" latinLnBrk="0" hangingPunct="1">
        <a:spcBef>
          <a:spcPct val="20000"/>
        </a:spcBef>
        <a:buFont typeface="Arial" panose="020B0604020202020204" pitchFamily="34" charset="0"/>
        <a:buChar char="•"/>
        <a:defRPr sz="2400" b="0" i="0" kern="1200" baseline="0">
          <a:solidFill>
            <a:schemeClr val="tx1"/>
          </a:solidFill>
          <a:latin typeface="Calibri" charset="0"/>
          <a:ea typeface="+mn-ea"/>
          <a:cs typeface="Helvetica" charset="0"/>
        </a:defRPr>
      </a:lvl3pPr>
      <a:lvl4pPr marL="1600200" indent="-228600" algn="l" defTabSz="914400" rtl="0" eaLnBrk="1" latinLnBrk="0" hangingPunct="1">
        <a:spcBef>
          <a:spcPct val="20000"/>
        </a:spcBef>
        <a:buFont typeface="Arial" panose="020B0604020202020204" pitchFamily="34" charset="0"/>
        <a:buChar char="–"/>
        <a:defRPr sz="2000" b="0" i="0" kern="1200" baseline="0">
          <a:solidFill>
            <a:schemeClr val="tx1"/>
          </a:solidFill>
          <a:latin typeface="Calibri" charset="0"/>
          <a:ea typeface="+mn-ea"/>
          <a:cs typeface="Helvetica" charset="0"/>
        </a:defRPr>
      </a:lvl4pPr>
      <a:lvl5pPr marL="2057400" indent="-228600" algn="l" defTabSz="914400" rtl="0" eaLnBrk="1" latinLnBrk="0" hangingPunct="1">
        <a:spcBef>
          <a:spcPct val="20000"/>
        </a:spcBef>
        <a:buFont typeface="Arial" panose="020B0604020202020204" pitchFamily="34" charset="0"/>
        <a:buChar char="»"/>
        <a:defRPr sz="2000" b="0" i="0" kern="1200" baseline="0">
          <a:solidFill>
            <a:schemeClr val="tx1"/>
          </a:solidFill>
          <a:latin typeface="Calibri" charset="0"/>
          <a:ea typeface="+mn-ea"/>
          <a:cs typeface="Helvetica"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cslabcms.nju.edu.c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498386"/>
            <a:ext cx="9144000" cy="1470025"/>
          </a:xfrm>
        </p:spPr>
        <p:txBody>
          <a:bodyPr>
            <a:normAutofit/>
          </a:bodyPr>
          <a:lstStyle/>
          <a:p>
            <a:r>
              <a:rPr kumimoji="1" lang="zh-CN" altLang="en-US" sz="4000" b="1" dirty="0">
                <a:latin typeface="黑体" panose="02010609060101010101" pitchFamily="49" charset="-122"/>
                <a:ea typeface="黑体" panose="02010609060101010101" pitchFamily="49" charset="-122"/>
                <a:cs typeface="DengXian" charset="-122"/>
              </a:rPr>
              <a:t>实验三  中间代码生成</a:t>
            </a:r>
            <a:endParaRPr kumimoji="1" lang="zh-CN" altLang="en-US" sz="4000" b="1" dirty="0">
              <a:latin typeface="黑体" panose="02010609060101010101" pitchFamily="49" charset="-122"/>
              <a:ea typeface="黑体" panose="02010609060101010101" pitchFamily="49" charset="-122"/>
              <a:cs typeface="DengXian" charset="-122"/>
            </a:endParaRPr>
          </a:p>
        </p:txBody>
      </p:sp>
      <p:sp>
        <p:nvSpPr>
          <p:cNvPr id="3" name="副标题 2"/>
          <p:cNvSpPr>
            <a:spLocks noGrp="1"/>
          </p:cNvSpPr>
          <p:nvPr>
            <p:ph type="subTitle" idx="1"/>
          </p:nvPr>
        </p:nvSpPr>
        <p:spPr>
          <a:xfrm>
            <a:off x="1384852" y="4392710"/>
            <a:ext cx="6400800" cy="1729794"/>
          </a:xfrm>
        </p:spPr>
        <p:txBody>
          <a:bodyPr>
            <a:normAutofit fontScale="92500" lnSpcReduction="20000"/>
          </a:bodyPr>
          <a:lstStyle/>
          <a:p>
            <a:r>
              <a:rPr kumimoji="1" lang="zh-CN" altLang="en-US" sz="2800" dirty="0">
                <a:cs typeface="DengXian" charset="-122"/>
              </a:rPr>
              <a:t>老师：梁红瑾，戴新宇</a:t>
            </a:r>
            <a:endParaRPr kumimoji="1" lang="en-US" altLang="zh-CN" sz="2800" dirty="0">
              <a:cs typeface="DengXian" charset="-122"/>
            </a:endParaRPr>
          </a:p>
          <a:p>
            <a:r>
              <a:rPr kumimoji="1" lang="zh-CN" altLang="en-US" sz="2800" dirty="0">
                <a:cs typeface="DengXian" charset="-122"/>
              </a:rPr>
              <a:t>助教：邱丰羽，欧阳亚文</a:t>
            </a:r>
            <a:endParaRPr kumimoji="1" lang="en-US" altLang="zh-CN" sz="2800" dirty="0">
              <a:cs typeface="DengXian" charset="-122"/>
            </a:endParaRPr>
          </a:p>
          <a:p>
            <a:r>
              <a:rPr kumimoji="1" lang="en-US" altLang="zh-CN" sz="2800" dirty="0">
                <a:latin typeface="+mj-lt"/>
                <a:ea typeface="DengXian" charset="-122"/>
                <a:cs typeface="DengXian" charset="-122"/>
              </a:rPr>
              <a:t>{</a:t>
            </a:r>
            <a:r>
              <a:rPr kumimoji="1" lang="en-US" altLang="zh-CN" sz="2800" dirty="0" err="1">
                <a:latin typeface="+mj-lt"/>
                <a:ea typeface="DengXian" charset="-122"/>
                <a:cs typeface="DengXian" charset="-122"/>
              </a:rPr>
              <a:t>qiufy</a:t>
            </a:r>
            <a:r>
              <a:rPr kumimoji="1" lang="en-US" altLang="zh-CN" sz="2800" dirty="0">
                <a:latin typeface="+mj-lt"/>
                <a:ea typeface="DengXian" charset="-122"/>
                <a:cs typeface="DengXian" charset="-122"/>
              </a:rPr>
              <a:t>,</a:t>
            </a:r>
            <a:r>
              <a:rPr kumimoji="1" lang="zh-CN" altLang="en-US" sz="2800" dirty="0">
                <a:latin typeface="+mj-lt"/>
                <a:ea typeface="DengXian" charset="-122"/>
                <a:cs typeface="DengXian" charset="-122"/>
              </a:rPr>
              <a:t> </a:t>
            </a:r>
            <a:r>
              <a:rPr kumimoji="1" lang="en-US" altLang="zh-CN" sz="2800" dirty="0" err="1">
                <a:latin typeface="+mj-lt"/>
                <a:ea typeface="DengXian" charset="-122"/>
                <a:cs typeface="DengXian" charset="-122"/>
              </a:rPr>
              <a:t>ouyangyw</a:t>
            </a:r>
            <a:r>
              <a:rPr kumimoji="1" lang="en-US" altLang="zh-CN" sz="2800" dirty="0">
                <a:latin typeface="+mj-lt"/>
                <a:ea typeface="DengXian" charset="-122"/>
                <a:cs typeface="DengXian" charset="-122"/>
              </a:rPr>
              <a:t>}@</a:t>
            </a:r>
            <a:r>
              <a:rPr kumimoji="1" lang="en-US" altLang="zh-CN" sz="2800" dirty="0" err="1">
                <a:latin typeface="+mj-lt"/>
                <a:ea typeface="DengXian" charset="-122"/>
                <a:cs typeface="DengXian" charset="-122"/>
              </a:rPr>
              <a:t>nlp.nju.edu.cn</a:t>
            </a:r>
            <a:endParaRPr kumimoji="1" lang="en-US" altLang="zh-CN" sz="2800" dirty="0">
              <a:latin typeface="+mj-lt"/>
              <a:ea typeface="DengXian" charset="-122"/>
              <a:cs typeface="DengXian" charset="-122"/>
            </a:endParaRPr>
          </a:p>
          <a:p>
            <a:r>
              <a:rPr kumimoji="1" lang="zh-CN" altLang="en-US" sz="2800" dirty="0">
                <a:latin typeface="+mn-lt"/>
                <a:cs typeface="DengXian" charset="-122"/>
              </a:rPr>
              <a:t>或者在课程 </a:t>
            </a:r>
            <a:r>
              <a:rPr kumimoji="1" lang="en-US" altLang="zh-CN" sz="2800" dirty="0">
                <a:latin typeface="+mn-lt"/>
                <a:cs typeface="DengXian" charset="-122"/>
              </a:rPr>
              <a:t>QQ</a:t>
            </a:r>
            <a:r>
              <a:rPr kumimoji="1" lang="zh-CN" altLang="en-US" sz="2800" dirty="0">
                <a:latin typeface="+mn-lt"/>
                <a:cs typeface="DengXian" charset="-122"/>
              </a:rPr>
              <a:t> 群中联系</a:t>
            </a:r>
            <a:endParaRPr kumimoji="1" lang="en-US" altLang="zh-CN" sz="2800" dirty="0">
              <a:latin typeface="+mn-lt"/>
              <a:cs typeface="DengXian" charset="-122"/>
            </a:endParaRPr>
          </a:p>
        </p:txBody>
      </p:sp>
      <p:grpSp>
        <p:nvGrpSpPr>
          <p:cNvPr id="8" name="组 7"/>
          <p:cNvGrpSpPr/>
          <p:nvPr/>
        </p:nvGrpSpPr>
        <p:grpSpPr>
          <a:xfrm>
            <a:off x="915057" y="288567"/>
            <a:ext cx="1785520" cy="1785520"/>
            <a:chOff x="702365" y="155503"/>
            <a:chExt cx="1987826" cy="1987826"/>
          </a:xfrm>
        </p:grpSpPr>
        <p:sp>
          <p:nvSpPr>
            <p:cNvPr id="6" name="椭圆 5"/>
            <p:cNvSpPr/>
            <p:nvPr/>
          </p:nvSpPr>
          <p:spPr>
            <a:xfrm>
              <a:off x="702365" y="155503"/>
              <a:ext cx="1987826" cy="19878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6951" y="302224"/>
              <a:ext cx="1606933" cy="1694384"/>
            </a:xfrm>
            <a:prstGeom prst="rect">
              <a:avLst/>
            </a:prstGeom>
          </p:spPr>
        </p:pic>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r="65583"/>
          <a:stretch>
            <a:fillRect/>
          </a:stretch>
        </p:blipFill>
        <p:spPr>
          <a:xfrm>
            <a:off x="5511750" y="530053"/>
            <a:ext cx="1277670" cy="1302547"/>
          </a:xfrm>
          <a:prstGeom prst="rect">
            <a:avLst/>
          </a:prstGeom>
        </p:spPr>
      </p:pic>
      <p:sp>
        <p:nvSpPr>
          <p:cNvPr id="4" name="文本框 3"/>
          <p:cNvSpPr txBox="1"/>
          <p:nvPr/>
        </p:nvSpPr>
        <p:spPr>
          <a:xfrm>
            <a:off x="6629400" y="661183"/>
            <a:ext cx="2080260" cy="1040285"/>
          </a:xfrm>
          <a:prstGeom prst="rect">
            <a:avLst/>
          </a:prstGeom>
          <a:noFill/>
        </p:spPr>
        <p:txBody>
          <a:bodyPr wrap="square" rtlCol="0">
            <a:spAutoFit/>
          </a:bodyPr>
          <a:lstStyle/>
          <a:p>
            <a:pPr algn="r">
              <a:lnSpc>
                <a:spcPct val="110000"/>
              </a:lnSpc>
            </a:pPr>
            <a:r>
              <a:rPr kumimoji="1" lang="zh-CN" altLang="en-US" sz="2800" dirty="0">
                <a:solidFill>
                  <a:schemeClr val="bg1">
                    <a:lumMod val="50000"/>
                  </a:schemeClr>
                </a:solidFill>
                <a:latin typeface="FZSuXinShiLiuKaiS-R-GB" charset="-122"/>
                <a:ea typeface="FZSuXinShiLiuKaiS-R-GB" charset="-122"/>
                <a:cs typeface="FZSuXinShiLiuKaiS-R-GB" charset="-122"/>
              </a:rPr>
              <a:t>计算机科学</a:t>
            </a:r>
            <a:endParaRPr kumimoji="1" lang="en-US" altLang="zh-CN" sz="2800" dirty="0">
              <a:solidFill>
                <a:schemeClr val="bg1">
                  <a:lumMod val="50000"/>
                </a:schemeClr>
              </a:solidFill>
              <a:latin typeface="FZSuXinShiLiuKaiS-R-GB" charset="-122"/>
              <a:ea typeface="FZSuXinShiLiuKaiS-R-GB" charset="-122"/>
              <a:cs typeface="FZSuXinShiLiuKaiS-R-GB" charset="-122"/>
            </a:endParaRPr>
          </a:p>
          <a:p>
            <a:pPr algn="r">
              <a:lnSpc>
                <a:spcPct val="110000"/>
              </a:lnSpc>
            </a:pPr>
            <a:r>
              <a:rPr kumimoji="1" lang="zh-CN" altLang="en-US" sz="2800" dirty="0">
                <a:solidFill>
                  <a:schemeClr val="bg1">
                    <a:lumMod val="50000"/>
                  </a:schemeClr>
                </a:solidFill>
                <a:latin typeface="FZSuXinShiLiuKaiS-R-GB" charset="-122"/>
                <a:ea typeface="FZSuXinShiLiuKaiS-R-GB" charset="-122"/>
                <a:cs typeface="FZSuXinShiLiuKaiS-R-GB" charset="-122"/>
              </a:rPr>
              <a:t>  与技术系</a:t>
            </a:r>
            <a:endParaRPr kumimoji="1" lang="zh-CN" altLang="en-US" sz="2800" dirty="0">
              <a:solidFill>
                <a:schemeClr val="bg1">
                  <a:lumMod val="50000"/>
                </a:schemeClr>
              </a:solidFill>
              <a:latin typeface="FZSuXinShiLiuKaiS-R-GB" charset="-122"/>
              <a:ea typeface="FZSuXinShiLiuKaiS-R-GB" charset="-122"/>
              <a:cs typeface="FZSuXinShiLiuKaiS-R-GB"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中间代码形式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基本语句模式</a:t>
            </a:r>
            <a:endParaRPr lang="en-US" altLang="zh-CN" dirty="0"/>
          </a:p>
          <a:p>
            <a:pPr lvl="1"/>
            <a:r>
              <a:rPr lang="zh-CN" altLang="en-US" dirty="0"/>
              <a:t>语句块</a:t>
            </a:r>
            <a:endParaRPr lang="en-US" altLang="zh-CN" dirty="0"/>
          </a:p>
          <a:p>
            <a:pPr lvl="1"/>
            <a:r>
              <a:rPr lang="zh-CN" altLang="en-US" dirty="0"/>
              <a:t>变量赋值</a:t>
            </a:r>
            <a:endParaRPr lang="en-US" altLang="zh-CN" dirty="0"/>
          </a:p>
          <a:p>
            <a:pPr lvl="1"/>
            <a:r>
              <a:rPr lang="zh-CN" altLang="en-US" dirty="0"/>
              <a:t>数组赋值</a:t>
            </a:r>
            <a:endParaRPr lang="en-US" altLang="zh-CN" dirty="0"/>
          </a:p>
          <a:p>
            <a:pPr lvl="1"/>
            <a:r>
              <a:rPr lang="en-US" altLang="zh-CN" dirty="0"/>
              <a:t>If-then</a:t>
            </a:r>
            <a:endParaRPr lang="en-US" altLang="zh-CN" dirty="0"/>
          </a:p>
          <a:p>
            <a:pPr lvl="1"/>
            <a:r>
              <a:rPr lang="en-US" altLang="zh-CN" dirty="0"/>
              <a:t>If-then-else</a:t>
            </a:r>
            <a:endParaRPr lang="en-US" altLang="zh-CN" dirty="0"/>
          </a:p>
          <a:p>
            <a:pPr lvl="1"/>
            <a:r>
              <a:rPr lang="en-US" altLang="zh-CN" dirty="0"/>
              <a:t>While </a:t>
            </a:r>
            <a:r>
              <a:rPr lang="zh-CN" altLang="en-US" dirty="0"/>
              <a:t>循环</a:t>
            </a:r>
            <a:endParaRPr lang="en-US" altLang="zh-CN" dirty="0"/>
          </a:p>
          <a:p>
            <a:pPr lvl="1"/>
            <a:r>
              <a:rPr lang="zh-CN" altLang="en-US" b="1" dirty="0">
                <a:solidFill>
                  <a:schemeClr val="tx2"/>
                </a:solidFill>
              </a:rPr>
              <a:t>函数调用</a:t>
            </a:r>
            <a:endParaRPr lang="en-US" altLang="zh-CN" b="1" dirty="0">
              <a:solidFill>
                <a:schemeClr val="tx2"/>
              </a:solidFill>
            </a:endParaRPr>
          </a:p>
          <a:p>
            <a:pPr lvl="2"/>
            <a:r>
              <a:rPr lang="en-US" altLang="zh-CN" b="1" dirty="0">
                <a:solidFill>
                  <a:schemeClr val="tx2"/>
                </a:solidFill>
              </a:rPr>
              <a:t>read</a:t>
            </a:r>
            <a:endParaRPr lang="en-US" altLang="zh-CN" b="1" dirty="0">
              <a:solidFill>
                <a:schemeClr val="tx2"/>
              </a:solidFill>
            </a:endParaRPr>
          </a:p>
          <a:p>
            <a:pPr lvl="2"/>
            <a:r>
              <a:rPr lang="en-US" altLang="zh-CN" b="1" dirty="0">
                <a:solidFill>
                  <a:schemeClr val="tx2"/>
                </a:solidFill>
              </a:rPr>
              <a:t>write(int)</a:t>
            </a:r>
            <a:endParaRPr lang="en-US" altLang="zh-CN" b="1" dirty="0">
              <a:solidFill>
                <a:schemeClr val="tx2"/>
              </a:solidFill>
            </a:endParaRPr>
          </a:p>
          <a:p>
            <a:pPr lvl="1"/>
            <a:r>
              <a:rPr lang="en-US" altLang="zh-CN" dirty="0"/>
              <a:t>Return </a:t>
            </a:r>
            <a:r>
              <a:rPr lang="zh-CN" altLang="en-US" dirty="0"/>
              <a:t>语句</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5" name="图片 4"/>
          <p:cNvPicPr>
            <a:picLocks noChangeAspect="1"/>
          </p:cNvPicPr>
          <p:nvPr/>
        </p:nvPicPr>
        <p:blipFill>
          <a:blip r:embed="rId1"/>
          <a:stretch>
            <a:fillRect/>
          </a:stretch>
        </p:blipFill>
        <p:spPr>
          <a:xfrm>
            <a:off x="3199983" y="1157287"/>
            <a:ext cx="5534441" cy="4543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翻译示例 </a:t>
            </a:r>
            <a:r>
              <a:rPr kumimoji="1" lang="en-US" altLang="zh-CN" dirty="0"/>
              <a:t>- </a:t>
            </a:r>
            <a:r>
              <a:rPr kumimoji="1" lang="zh-CN" altLang="en-US" dirty="0"/>
              <a:t>条件语句</a:t>
            </a:r>
            <a:endParaRPr kumimoji="1" lang="zh-CN" altLang="en-US" dirty="0"/>
          </a:p>
        </p:txBody>
      </p:sp>
      <p:sp>
        <p:nvSpPr>
          <p:cNvPr id="3" name="内容占位符 2"/>
          <p:cNvSpPr>
            <a:spLocks noGrp="1"/>
          </p:cNvSpPr>
          <p:nvPr>
            <p:ph idx="1"/>
          </p:nvPr>
        </p:nvSpPr>
        <p:spPr/>
        <p:txBody>
          <a:bodyPr/>
          <a:lstStyle/>
          <a:p>
            <a:r>
              <a:rPr lang="en-US" altLang="zh-CN" b="1" dirty="0" err="1">
                <a:solidFill>
                  <a:srgbClr val="002060"/>
                </a:solidFill>
              </a:rPr>
              <a:t>Stmt</a:t>
            </a:r>
            <a:r>
              <a:rPr lang="en-US" altLang="zh-CN" b="1" dirty="0">
                <a:solidFill>
                  <a:srgbClr val="002060"/>
                </a:solidFill>
              </a:rPr>
              <a:t> </a:t>
            </a:r>
            <a:r>
              <a:rPr lang="zh-CN" altLang="en-US" b="1" dirty="0">
                <a:solidFill>
                  <a:srgbClr val="002060"/>
                </a:solidFill>
              </a:rPr>
              <a:t>→ </a:t>
            </a:r>
            <a:r>
              <a:rPr lang="en-US" altLang="zh-CN" b="1" dirty="0">
                <a:solidFill>
                  <a:srgbClr val="002060"/>
                </a:solidFill>
              </a:rPr>
              <a:t>IF LP </a:t>
            </a:r>
            <a:r>
              <a:rPr lang="en-US" altLang="zh-CN" b="1" dirty="0" err="1">
                <a:solidFill>
                  <a:srgbClr val="002060"/>
                </a:solidFill>
              </a:rPr>
              <a:t>Exp</a:t>
            </a:r>
            <a:r>
              <a:rPr lang="en-US" altLang="zh-CN" b="1" dirty="0">
                <a:solidFill>
                  <a:srgbClr val="002060"/>
                </a:solidFill>
              </a:rPr>
              <a:t> RP Stmt1</a:t>
            </a:r>
            <a:endParaRPr lang="zh-CN" altLang="en-US" sz="2000" b="1"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18" name="图片 17"/>
          <p:cNvPicPr>
            <a:picLocks noChangeAspect="1"/>
          </p:cNvPicPr>
          <p:nvPr/>
        </p:nvPicPr>
        <p:blipFill>
          <a:blip r:embed="rId1"/>
          <a:stretch>
            <a:fillRect/>
          </a:stretch>
        </p:blipFill>
        <p:spPr>
          <a:xfrm>
            <a:off x="160512" y="1815547"/>
            <a:ext cx="5897907" cy="4105395"/>
          </a:xfrm>
          <a:prstGeom prst="rect">
            <a:avLst/>
          </a:prstGeom>
        </p:spPr>
      </p:pic>
      <p:grpSp>
        <p:nvGrpSpPr>
          <p:cNvPr id="19" name="组 18"/>
          <p:cNvGrpSpPr/>
          <p:nvPr/>
        </p:nvGrpSpPr>
        <p:grpSpPr>
          <a:xfrm>
            <a:off x="5617113" y="1606185"/>
            <a:ext cx="3142573" cy="4593266"/>
            <a:chOff x="6865161" y="444969"/>
            <a:chExt cx="4801906" cy="5394702"/>
          </a:xfrm>
        </p:grpSpPr>
        <p:sp>
          <p:nvSpPr>
            <p:cNvPr id="20" name="矩形 19"/>
            <p:cNvSpPr/>
            <p:nvPr/>
          </p:nvSpPr>
          <p:spPr>
            <a:xfrm>
              <a:off x="9155081" y="591626"/>
              <a:ext cx="2511986" cy="1497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t>Exp</a:t>
              </a:r>
              <a:endParaRPr lang="en-US" altLang="zh-CN" sz="1600" dirty="0"/>
            </a:p>
            <a:p>
              <a:pPr algn="ctr"/>
              <a:endParaRPr lang="zh-CN" altLang="en-US" sz="1600" dirty="0"/>
            </a:p>
          </p:txBody>
        </p:sp>
        <p:sp>
          <p:nvSpPr>
            <p:cNvPr id="21" name="矩形 20"/>
            <p:cNvSpPr/>
            <p:nvPr/>
          </p:nvSpPr>
          <p:spPr>
            <a:xfrm>
              <a:off x="9155081" y="444969"/>
              <a:ext cx="2511986" cy="431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22" name="直接箭头连接符 9"/>
            <p:cNvCxnSpPr>
              <a:stCxn id="30" idx="3"/>
              <a:endCxn id="21" idx="1"/>
            </p:cNvCxnSpPr>
            <p:nvPr/>
          </p:nvCxnSpPr>
          <p:spPr>
            <a:xfrm>
              <a:off x="8525295" y="658961"/>
              <a:ext cx="629786" cy="1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155078" y="3950899"/>
              <a:ext cx="2511986" cy="1017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Stmt1</a:t>
              </a:r>
              <a:endParaRPr lang="zh-CN" altLang="en-US" sz="1600" dirty="0"/>
            </a:p>
          </p:txBody>
        </p:sp>
        <p:sp>
          <p:nvSpPr>
            <p:cNvPr id="24" name="矩形 23"/>
            <p:cNvSpPr/>
            <p:nvPr/>
          </p:nvSpPr>
          <p:spPr>
            <a:xfrm>
              <a:off x="9155080" y="3559939"/>
              <a:ext cx="2511987" cy="437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25" name="直接箭头连接符 13"/>
            <p:cNvCxnSpPr>
              <a:stCxn id="29" idx="3"/>
              <a:endCxn id="24" idx="1"/>
            </p:cNvCxnSpPr>
            <p:nvPr/>
          </p:nvCxnSpPr>
          <p:spPr>
            <a:xfrm flipV="1">
              <a:off x="8632392" y="3778930"/>
              <a:ext cx="5226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155080" y="5389207"/>
              <a:ext cx="2511987" cy="450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LABEL label2 </a:t>
              </a:r>
              <a:endParaRPr lang="zh-CN" altLang="en-US" sz="1600" dirty="0"/>
            </a:p>
          </p:txBody>
        </p:sp>
        <p:sp>
          <p:nvSpPr>
            <p:cNvPr id="27" name="矩形 26"/>
            <p:cNvSpPr/>
            <p:nvPr/>
          </p:nvSpPr>
          <p:spPr>
            <a:xfrm>
              <a:off x="6928672" y="5389207"/>
              <a:ext cx="1717727" cy="45046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a:t>labelcode2</a:t>
              </a:r>
              <a:endParaRPr lang="zh-CN" altLang="en-US" sz="1600" dirty="0"/>
            </a:p>
          </p:txBody>
        </p:sp>
        <p:cxnSp>
          <p:nvCxnSpPr>
            <p:cNvPr id="28" name="直接箭头连接符 17"/>
            <p:cNvCxnSpPr>
              <a:stCxn id="27" idx="3"/>
              <a:endCxn id="26" idx="1"/>
            </p:cNvCxnSpPr>
            <p:nvPr/>
          </p:nvCxnSpPr>
          <p:spPr>
            <a:xfrm>
              <a:off x="8646398" y="5614440"/>
              <a:ext cx="5086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928674" y="3559939"/>
              <a:ext cx="1703718" cy="4379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a:t>code2</a:t>
              </a:r>
              <a:endParaRPr lang="zh-CN" altLang="en-US" sz="1600" dirty="0"/>
            </a:p>
          </p:txBody>
        </p:sp>
        <p:sp>
          <p:nvSpPr>
            <p:cNvPr id="30" name="矩形 29"/>
            <p:cNvSpPr/>
            <p:nvPr/>
          </p:nvSpPr>
          <p:spPr>
            <a:xfrm>
              <a:off x="6865161" y="444969"/>
              <a:ext cx="1660134" cy="4279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a:t>code1</a:t>
              </a:r>
              <a:endParaRPr lang="zh-CN" altLang="en-US" sz="1600" dirty="0"/>
            </a:p>
          </p:txBody>
        </p:sp>
        <p:sp>
          <p:nvSpPr>
            <p:cNvPr id="31" name="矩形 30"/>
            <p:cNvSpPr/>
            <p:nvPr/>
          </p:nvSpPr>
          <p:spPr>
            <a:xfrm>
              <a:off x="9155078" y="2745575"/>
              <a:ext cx="2511986" cy="473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LABEL  label1: </a:t>
              </a:r>
              <a:endParaRPr lang="zh-CN" altLang="en-US" sz="1600" dirty="0"/>
            </a:p>
          </p:txBody>
        </p:sp>
        <p:sp>
          <p:nvSpPr>
            <p:cNvPr id="32" name="矩形 31"/>
            <p:cNvSpPr/>
            <p:nvPr/>
          </p:nvSpPr>
          <p:spPr>
            <a:xfrm>
              <a:off x="6928672" y="2745575"/>
              <a:ext cx="1676719" cy="4733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600" dirty="0"/>
                <a:t>labelcode1</a:t>
              </a:r>
              <a:endParaRPr lang="zh-CN" altLang="en-US" sz="1600" dirty="0"/>
            </a:p>
          </p:txBody>
        </p:sp>
        <p:cxnSp>
          <p:nvCxnSpPr>
            <p:cNvPr id="33" name="直接箭头连接符 22"/>
            <p:cNvCxnSpPr>
              <a:stCxn id="32" idx="3"/>
              <a:endCxn id="31" idx="1"/>
            </p:cNvCxnSpPr>
            <p:nvPr/>
          </p:nvCxnSpPr>
          <p:spPr>
            <a:xfrm>
              <a:off x="8605391" y="2982251"/>
              <a:ext cx="5496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155080" y="1614315"/>
              <a:ext cx="2511986" cy="474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If XXXX GOTO label1</a:t>
              </a:r>
              <a:endParaRPr lang="zh-CN" altLang="en-US" sz="1400" dirty="0"/>
            </a:p>
          </p:txBody>
        </p:sp>
        <p:sp>
          <p:nvSpPr>
            <p:cNvPr id="35" name="矩形 34"/>
            <p:cNvSpPr/>
            <p:nvPr/>
          </p:nvSpPr>
          <p:spPr>
            <a:xfrm>
              <a:off x="9155079" y="2088595"/>
              <a:ext cx="2511985" cy="341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GOTO label2</a:t>
              </a:r>
              <a:endParaRPr lang="zh-CN" altLang="en-US" sz="16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翻译示例 </a:t>
            </a:r>
            <a:r>
              <a:rPr lang="en-US" altLang="zh-CN" dirty="0"/>
              <a:t>– </a:t>
            </a:r>
            <a:r>
              <a:rPr lang="zh-CN" altLang="en-US" dirty="0"/>
              <a:t>条件语句</a:t>
            </a:r>
            <a:endParaRPr lang="zh-CN" altLang="en-US" dirty="0"/>
          </a:p>
        </p:txBody>
      </p:sp>
      <p:sp>
        <p:nvSpPr>
          <p:cNvPr id="3" name="内容占位符 2"/>
          <p:cNvSpPr>
            <a:spLocks noGrp="1"/>
          </p:cNvSpPr>
          <p:nvPr>
            <p:ph idx="1"/>
          </p:nvPr>
        </p:nvSpPr>
        <p:spPr/>
        <p:txBody>
          <a:bodyPr>
            <a:normAutofit/>
          </a:bodyPr>
          <a:lstStyle/>
          <a:p>
            <a:r>
              <a:rPr lang="en-US" altLang="zh-CN" b="1" dirty="0" err="1">
                <a:solidFill>
                  <a:srgbClr val="002060"/>
                </a:solidFill>
              </a:rPr>
              <a:t>Stmt</a:t>
            </a:r>
            <a:r>
              <a:rPr lang="en-US" altLang="zh-CN" b="1" dirty="0">
                <a:solidFill>
                  <a:srgbClr val="002060"/>
                </a:solidFill>
              </a:rPr>
              <a:t> </a:t>
            </a:r>
            <a:r>
              <a:rPr lang="zh-CN" altLang="en-US" b="1" dirty="0">
                <a:solidFill>
                  <a:srgbClr val="002060"/>
                </a:solidFill>
              </a:rPr>
              <a:t>→ </a:t>
            </a:r>
            <a:r>
              <a:rPr lang="en-US" altLang="zh-CN" b="1" dirty="0">
                <a:solidFill>
                  <a:srgbClr val="002060"/>
                </a:solidFill>
              </a:rPr>
              <a:t>IF LP Exp RP Stmt1 ELSE Stmt2</a:t>
            </a:r>
            <a:endParaRPr lang="en-US" altLang="zh-CN" b="1" dirty="0">
              <a:solidFill>
                <a:srgbClr val="002060"/>
              </a:solidFill>
            </a:endParaRPr>
          </a:p>
          <a:p>
            <a:endParaRPr lang="en-US" altLang="zh-CN" sz="2000" b="1" dirty="0">
              <a:solidFill>
                <a:srgbClr val="002060"/>
              </a:solidFill>
            </a:endParaRPr>
          </a:p>
          <a:p>
            <a:endParaRPr lang="en-US" altLang="zh-CN" sz="2000" b="1" dirty="0">
              <a:solidFill>
                <a:srgbClr val="002060"/>
              </a:solidFill>
            </a:endParaRPr>
          </a:p>
          <a:p>
            <a:endParaRPr lang="en-US" altLang="zh-CN" sz="2000" b="1" dirty="0">
              <a:solidFill>
                <a:srgbClr val="002060"/>
              </a:solidFill>
            </a:endParaRPr>
          </a:p>
          <a:p>
            <a:endParaRPr lang="en-US" altLang="zh-CN" sz="2000" b="1" dirty="0">
              <a:solidFill>
                <a:srgbClr val="002060"/>
              </a:solidFill>
            </a:endParaRPr>
          </a:p>
          <a:p>
            <a:endParaRPr lang="en-US" altLang="zh-CN" sz="2000" b="1" dirty="0">
              <a:solidFill>
                <a:srgbClr val="002060"/>
              </a:solidFill>
            </a:endParaRPr>
          </a:p>
          <a:p>
            <a:r>
              <a:rPr lang="zh-CN" altLang="en-US" dirty="0"/>
              <a:t>翻译 </a:t>
            </a:r>
            <a:r>
              <a:rPr lang="en-US" altLang="zh-CN" sz="1600" dirty="0">
                <a:latin typeface="Fira Code" panose="020B0509050000020004" pitchFamily="49" charset="0"/>
                <a:ea typeface="Fira Code" panose="020B0509050000020004" pitchFamily="49" charset="0"/>
              </a:rPr>
              <a:t>if (n &gt; 0) write(1); else m = n + 2; k = </a:t>
            </a:r>
            <a:r>
              <a:rPr lang="en-US" altLang="zh-CN" sz="1600" dirty="0" err="1">
                <a:latin typeface="Fira Code" panose="020B0509050000020004" pitchFamily="49" charset="0"/>
                <a:ea typeface="Fira Code" panose="020B0509050000020004" pitchFamily="49" charset="0"/>
              </a:rPr>
              <a:t>func</a:t>
            </a:r>
            <a:r>
              <a:rPr lang="en-US" altLang="zh-CN" sz="1600" dirty="0">
                <a:latin typeface="Fira Code" panose="020B0509050000020004" pitchFamily="49" charset="0"/>
                <a:ea typeface="Fira Code" panose="020B0509050000020004" pitchFamily="49" charset="0"/>
              </a:rPr>
              <a:t>(-m);</a:t>
            </a:r>
            <a:endParaRPr lang="en-US" altLang="zh-CN" dirty="0">
              <a:latin typeface="Fira Code" panose="020B0509050000020004" pitchFamily="49" charset="0"/>
              <a:ea typeface="Fira Code" panose="020B0509050000020004" pitchFamily="49" charset="0"/>
            </a:endParaRPr>
          </a:p>
          <a:p>
            <a:pPr lvl="1"/>
            <a:r>
              <a:rPr lang="zh-CN" altLang="en-US" dirty="0"/>
              <a:t>生成三个</a:t>
            </a:r>
            <a:r>
              <a:rPr lang="en-US" altLang="zh-CN" dirty="0"/>
              <a:t> LABEL </a:t>
            </a:r>
            <a:r>
              <a:rPr lang="zh-CN" altLang="en-US" dirty="0"/>
              <a:t>标号</a:t>
            </a:r>
            <a:endParaRPr lang="en-US" altLang="zh-CN" dirty="0"/>
          </a:p>
          <a:p>
            <a:pPr lvl="1"/>
            <a:r>
              <a:rPr lang="zh-CN" altLang="en-US" dirty="0"/>
              <a:t>翻译条件（比较）表达式： </a:t>
            </a:r>
            <a:r>
              <a:rPr lang="en-US" altLang="zh-CN" dirty="0"/>
              <a:t>n &gt; 0</a:t>
            </a:r>
            <a:r>
              <a:rPr lang="zh-CN" altLang="en-US" dirty="0"/>
              <a:t>，生成 </a:t>
            </a:r>
            <a:r>
              <a:rPr lang="en-US" altLang="zh-CN" dirty="0"/>
              <a:t>code1</a:t>
            </a:r>
            <a:endParaRPr lang="en-US" altLang="zh-CN" dirty="0"/>
          </a:p>
          <a:p>
            <a:pPr lvl="1"/>
            <a:r>
              <a:rPr lang="zh-CN" altLang="en-US" dirty="0"/>
              <a:t>翻译语句 </a:t>
            </a:r>
            <a:r>
              <a:rPr lang="en-US" altLang="zh-CN" dirty="0"/>
              <a:t>Stmt1</a:t>
            </a:r>
            <a:r>
              <a:rPr lang="zh-CN" altLang="en-US" dirty="0"/>
              <a:t>，</a:t>
            </a:r>
            <a:r>
              <a:rPr lang="en-US" altLang="zh-CN" dirty="0"/>
              <a:t>write</a:t>
            </a:r>
            <a:r>
              <a:rPr lang="zh-CN" altLang="en-US" dirty="0"/>
              <a:t> 函数调用</a:t>
            </a:r>
            <a:endParaRPr lang="en-US" altLang="zh-CN" dirty="0"/>
          </a:p>
          <a:p>
            <a:pPr lvl="1"/>
            <a:r>
              <a:rPr lang="zh-CN" altLang="en-US" dirty="0"/>
              <a:t>翻译语句 </a:t>
            </a:r>
            <a:r>
              <a:rPr lang="en-US" altLang="zh-CN" dirty="0"/>
              <a:t>Stmt2</a:t>
            </a:r>
            <a:r>
              <a:rPr lang="zh-CN" altLang="en-US" dirty="0"/>
              <a:t>，语句块与函数调用</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5" name="图片 4"/>
          <p:cNvPicPr>
            <a:picLocks noChangeAspect="1"/>
          </p:cNvPicPr>
          <p:nvPr/>
        </p:nvPicPr>
        <p:blipFill>
          <a:blip r:embed="rId1"/>
          <a:stretch>
            <a:fillRect/>
          </a:stretch>
        </p:blipFill>
        <p:spPr>
          <a:xfrm>
            <a:off x="1095375" y="1724025"/>
            <a:ext cx="6610350" cy="1524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翻译示例 </a:t>
            </a:r>
            <a:r>
              <a:rPr kumimoji="1" lang="en-US" altLang="zh-CN" dirty="0"/>
              <a:t>- </a:t>
            </a:r>
            <a:r>
              <a:rPr kumimoji="1" lang="zh-CN" altLang="en-US" dirty="0"/>
              <a:t>循环语句</a:t>
            </a:r>
            <a:endParaRPr kumimoji="1" lang="zh-CN" altLang="en-US" dirty="0"/>
          </a:p>
        </p:txBody>
      </p:sp>
      <p:sp>
        <p:nvSpPr>
          <p:cNvPr id="3" name="内容占位符 2"/>
          <p:cNvSpPr>
            <a:spLocks noGrp="1"/>
          </p:cNvSpPr>
          <p:nvPr>
            <p:ph idx="1"/>
          </p:nvPr>
        </p:nvSpPr>
        <p:spPr/>
        <p:txBody>
          <a:bodyPr/>
          <a:lstStyle/>
          <a:p>
            <a:r>
              <a:rPr lang="en-US" altLang="zh-CN" b="1" dirty="0" err="1">
                <a:solidFill>
                  <a:srgbClr val="002060"/>
                </a:solidFill>
              </a:rPr>
              <a:t>Stmt</a:t>
            </a:r>
            <a:r>
              <a:rPr lang="en-US" altLang="zh-CN" b="1" dirty="0">
                <a:solidFill>
                  <a:srgbClr val="002060"/>
                </a:solidFill>
              </a:rPr>
              <a:t> </a:t>
            </a:r>
            <a:r>
              <a:rPr lang="zh-CN" altLang="en-US" b="1" dirty="0">
                <a:solidFill>
                  <a:srgbClr val="002060"/>
                </a:solidFill>
              </a:rPr>
              <a:t>→ </a:t>
            </a:r>
            <a:r>
              <a:rPr lang="en-US" altLang="zh-CN" b="1" dirty="0">
                <a:solidFill>
                  <a:srgbClr val="002060"/>
                </a:solidFill>
              </a:rPr>
              <a:t>WHILE LP </a:t>
            </a:r>
            <a:r>
              <a:rPr lang="en-US" altLang="zh-CN" b="1" dirty="0" err="1">
                <a:solidFill>
                  <a:srgbClr val="002060"/>
                </a:solidFill>
              </a:rPr>
              <a:t>Exp</a:t>
            </a:r>
            <a:r>
              <a:rPr lang="en-US" altLang="zh-CN" b="1" dirty="0">
                <a:solidFill>
                  <a:srgbClr val="002060"/>
                </a:solidFill>
              </a:rPr>
              <a:t> RP Stmt1</a:t>
            </a:r>
            <a:endParaRPr lang="zh-CN" altLang="en-US" b="1" dirty="0"/>
          </a:p>
          <a:p>
            <a:endParaRPr lang="zh-CN" altLang="en-US" sz="2000" b="1"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36" name="图片 35"/>
          <p:cNvPicPr>
            <a:picLocks noChangeAspect="1"/>
          </p:cNvPicPr>
          <p:nvPr/>
        </p:nvPicPr>
        <p:blipFill rotWithShape="1">
          <a:blip r:embed="rId1"/>
          <a:srcRect t="2004" b="1"/>
          <a:stretch>
            <a:fillRect/>
          </a:stretch>
        </p:blipFill>
        <p:spPr>
          <a:xfrm>
            <a:off x="246711" y="2061448"/>
            <a:ext cx="5401614" cy="3398284"/>
          </a:xfrm>
          <a:prstGeom prst="rect">
            <a:avLst/>
          </a:prstGeom>
        </p:spPr>
      </p:pic>
      <p:grpSp>
        <p:nvGrpSpPr>
          <p:cNvPr id="37" name="组 36"/>
          <p:cNvGrpSpPr/>
          <p:nvPr/>
        </p:nvGrpSpPr>
        <p:grpSpPr>
          <a:xfrm>
            <a:off x="5310069" y="1566469"/>
            <a:ext cx="3458374" cy="5087365"/>
            <a:chOff x="7106211" y="366813"/>
            <a:chExt cx="4454989" cy="6075823"/>
          </a:xfrm>
        </p:grpSpPr>
        <p:sp>
          <p:nvSpPr>
            <p:cNvPr id="38" name="矩形 37"/>
            <p:cNvSpPr/>
            <p:nvPr/>
          </p:nvSpPr>
          <p:spPr>
            <a:xfrm>
              <a:off x="9035963" y="1511148"/>
              <a:ext cx="2511985" cy="909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Exp</a:t>
              </a:r>
              <a:endParaRPr lang="zh-CN" altLang="en-US" sz="1400" dirty="0"/>
            </a:p>
          </p:txBody>
        </p:sp>
        <p:sp>
          <p:nvSpPr>
            <p:cNvPr id="39" name="矩形 38"/>
            <p:cNvSpPr/>
            <p:nvPr/>
          </p:nvSpPr>
          <p:spPr>
            <a:xfrm>
              <a:off x="9035965" y="1198166"/>
              <a:ext cx="2511985" cy="393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cxnSp>
          <p:nvCxnSpPr>
            <p:cNvPr id="40" name="直接箭头连接符 10"/>
            <p:cNvCxnSpPr>
              <a:stCxn id="54" idx="3"/>
              <a:endCxn id="45" idx="1"/>
            </p:cNvCxnSpPr>
            <p:nvPr/>
          </p:nvCxnSpPr>
          <p:spPr>
            <a:xfrm>
              <a:off x="8549077" y="1394828"/>
              <a:ext cx="486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9035963" y="4281965"/>
              <a:ext cx="2511985" cy="947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Stmt1</a:t>
              </a:r>
              <a:endParaRPr lang="zh-CN" altLang="en-US" sz="1400" dirty="0"/>
            </a:p>
          </p:txBody>
        </p:sp>
        <p:sp>
          <p:nvSpPr>
            <p:cNvPr id="42" name="矩形 41"/>
            <p:cNvSpPr/>
            <p:nvPr/>
          </p:nvSpPr>
          <p:spPr>
            <a:xfrm>
              <a:off x="9035963" y="3999947"/>
              <a:ext cx="2511985" cy="356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cxnSp>
          <p:nvCxnSpPr>
            <p:cNvPr id="43" name="直接箭头连接符 13"/>
            <p:cNvCxnSpPr>
              <a:stCxn id="53" idx="3"/>
              <a:endCxn id="48" idx="1"/>
            </p:cNvCxnSpPr>
            <p:nvPr/>
          </p:nvCxnSpPr>
          <p:spPr>
            <a:xfrm>
              <a:off x="8549077" y="4178397"/>
              <a:ext cx="486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035964" y="6052904"/>
              <a:ext cx="2511984" cy="389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LABEL label3 </a:t>
              </a:r>
              <a:endParaRPr lang="zh-CN" altLang="en-US" sz="1400" dirty="0"/>
            </a:p>
          </p:txBody>
        </p:sp>
        <p:sp>
          <p:nvSpPr>
            <p:cNvPr id="45" name="矩形 44"/>
            <p:cNvSpPr/>
            <p:nvPr/>
          </p:nvSpPr>
          <p:spPr>
            <a:xfrm>
              <a:off x="7106211" y="6052904"/>
              <a:ext cx="1442866" cy="38973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labelcode3</a:t>
              </a:r>
              <a:endParaRPr lang="zh-CN" altLang="en-US" sz="1400" dirty="0"/>
            </a:p>
          </p:txBody>
        </p:sp>
        <p:cxnSp>
          <p:nvCxnSpPr>
            <p:cNvPr id="46" name="直接箭头连接符 16"/>
            <p:cNvCxnSpPr>
              <a:stCxn id="51" idx="3"/>
              <a:endCxn id="50" idx="1"/>
            </p:cNvCxnSpPr>
            <p:nvPr/>
          </p:nvCxnSpPr>
          <p:spPr>
            <a:xfrm>
              <a:off x="8549077" y="6247770"/>
              <a:ext cx="486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106211" y="3999947"/>
              <a:ext cx="1442866" cy="3569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code2</a:t>
              </a:r>
              <a:endParaRPr lang="zh-CN" altLang="en-US" sz="1400" dirty="0"/>
            </a:p>
          </p:txBody>
        </p:sp>
        <p:sp>
          <p:nvSpPr>
            <p:cNvPr id="48" name="矩形 47"/>
            <p:cNvSpPr/>
            <p:nvPr/>
          </p:nvSpPr>
          <p:spPr>
            <a:xfrm>
              <a:off x="7106212" y="1198166"/>
              <a:ext cx="1442865" cy="39332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code1</a:t>
              </a:r>
              <a:endParaRPr lang="zh-CN" altLang="en-US" sz="1400" dirty="0"/>
            </a:p>
          </p:txBody>
        </p:sp>
        <p:sp>
          <p:nvSpPr>
            <p:cNvPr id="49" name="矩形 48"/>
            <p:cNvSpPr/>
            <p:nvPr/>
          </p:nvSpPr>
          <p:spPr>
            <a:xfrm>
              <a:off x="9035963" y="3248532"/>
              <a:ext cx="2511985" cy="410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LABEL  label2: </a:t>
              </a:r>
              <a:endParaRPr lang="zh-CN" altLang="en-US" sz="1400" dirty="0"/>
            </a:p>
          </p:txBody>
        </p:sp>
        <p:sp>
          <p:nvSpPr>
            <p:cNvPr id="50" name="矩形 49"/>
            <p:cNvSpPr/>
            <p:nvPr/>
          </p:nvSpPr>
          <p:spPr>
            <a:xfrm>
              <a:off x="7106211" y="3248532"/>
              <a:ext cx="1442866" cy="41040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labelcode2</a:t>
              </a:r>
              <a:endParaRPr lang="zh-CN" altLang="en-US" sz="1400" dirty="0"/>
            </a:p>
          </p:txBody>
        </p:sp>
        <p:cxnSp>
          <p:nvCxnSpPr>
            <p:cNvPr id="51" name="直接箭头连接符 21"/>
            <p:cNvCxnSpPr>
              <a:stCxn id="56" idx="3"/>
              <a:endCxn id="55" idx="1"/>
            </p:cNvCxnSpPr>
            <p:nvPr/>
          </p:nvCxnSpPr>
          <p:spPr>
            <a:xfrm>
              <a:off x="8549077" y="3453734"/>
              <a:ext cx="486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035963" y="2395013"/>
              <a:ext cx="2511985" cy="405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If XXXX GOTO label2</a:t>
              </a:r>
              <a:endParaRPr lang="zh-CN" altLang="en-US" sz="1400" dirty="0"/>
            </a:p>
          </p:txBody>
        </p:sp>
        <p:sp>
          <p:nvSpPr>
            <p:cNvPr id="53" name="矩形 52"/>
            <p:cNvSpPr/>
            <p:nvPr/>
          </p:nvSpPr>
          <p:spPr>
            <a:xfrm>
              <a:off x="9035963" y="2787406"/>
              <a:ext cx="2511985" cy="3542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GOTO label3</a:t>
              </a:r>
              <a:endParaRPr lang="zh-CN" altLang="en-US" sz="1400" dirty="0"/>
            </a:p>
          </p:txBody>
        </p:sp>
        <p:sp>
          <p:nvSpPr>
            <p:cNvPr id="54" name="矩形 53"/>
            <p:cNvSpPr/>
            <p:nvPr/>
          </p:nvSpPr>
          <p:spPr>
            <a:xfrm>
              <a:off x="9035963" y="366813"/>
              <a:ext cx="2525237" cy="4204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LABEL label1 </a:t>
              </a:r>
              <a:endParaRPr lang="zh-CN" altLang="en-US" sz="1400" dirty="0"/>
            </a:p>
          </p:txBody>
        </p:sp>
        <p:sp>
          <p:nvSpPr>
            <p:cNvPr id="55" name="矩形 54"/>
            <p:cNvSpPr/>
            <p:nvPr/>
          </p:nvSpPr>
          <p:spPr>
            <a:xfrm>
              <a:off x="7106212" y="366813"/>
              <a:ext cx="1442865" cy="42044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labelcode1</a:t>
              </a:r>
              <a:endParaRPr lang="zh-CN" altLang="en-US" sz="1400" dirty="0"/>
            </a:p>
          </p:txBody>
        </p:sp>
        <p:cxnSp>
          <p:nvCxnSpPr>
            <p:cNvPr id="56" name="直接箭头连接符 26"/>
            <p:cNvCxnSpPr/>
            <p:nvPr/>
          </p:nvCxnSpPr>
          <p:spPr>
            <a:xfrm>
              <a:off x="8549077" y="577034"/>
              <a:ext cx="4868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9035964" y="5390776"/>
              <a:ext cx="2511984" cy="378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GOTO label1 </a:t>
              </a:r>
              <a:endParaRPr lang="zh-CN" altLang="en-US" sz="1400" dirty="0"/>
            </a:p>
          </p:txBody>
        </p:sp>
        <p:sp>
          <p:nvSpPr>
            <p:cNvPr id="58" name="矩形 57"/>
            <p:cNvSpPr/>
            <p:nvPr/>
          </p:nvSpPr>
          <p:spPr>
            <a:xfrm>
              <a:off x="7106211" y="5390776"/>
              <a:ext cx="1442866" cy="37487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err="1"/>
                <a:t>labelgoto</a:t>
              </a:r>
              <a:endParaRPr lang="zh-CN" altLang="en-US" sz="1400" dirty="0"/>
            </a:p>
          </p:txBody>
        </p:sp>
        <p:cxnSp>
          <p:nvCxnSpPr>
            <p:cNvPr id="59" name="直接箭头连接符 34"/>
            <p:cNvCxnSpPr/>
            <p:nvPr/>
          </p:nvCxnSpPr>
          <p:spPr>
            <a:xfrm>
              <a:off x="8549077" y="5578213"/>
              <a:ext cx="486887" cy="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翻译示例 </a:t>
            </a:r>
            <a:r>
              <a:rPr lang="en-US" altLang="zh-CN" dirty="0"/>
              <a:t>– </a:t>
            </a:r>
            <a:r>
              <a:rPr lang="zh-CN" altLang="en-US" dirty="0"/>
              <a:t>函数</a:t>
            </a:r>
            <a:endParaRPr lang="zh-CN" altLang="en-US" dirty="0"/>
          </a:p>
        </p:txBody>
      </p:sp>
      <p:sp>
        <p:nvSpPr>
          <p:cNvPr id="3" name="内容占位符 2"/>
          <p:cNvSpPr>
            <a:spLocks noGrp="1"/>
          </p:cNvSpPr>
          <p:nvPr>
            <p:ph idx="1"/>
          </p:nvPr>
        </p:nvSpPr>
        <p:spPr/>
        <p:txBody>
          <a:bodyPr>
            <a:normAutofit/>
          </a:bodyPr>
          <a:lstStyle/>
          <a:p>
            <a:r>
              <a:rPr lang="zh-CN" altLang="en-US" dirty="0"/>
              <a:t>函数翻译</a:t>
            </a:r>
            <a:endParaRPr lang="en-US" altLang="zh-CN" dirty="0"/>
          </a:p>
          <a:p>
            <a:pPr lvl="1"/>
            <a:r>
              <a:rPr lang="zh-CN" altLang="en-US" dirty="0"/>
              <a:t>预定义的 </a:t>
            </a:r>
            <a:r>
              <a:rPr lang="en-US" altLang="zh-CN" dirty="0"/>
              <a:t>read</a:t>
            </a:r>
            <a:r>
              <a:rPr lang="zh-CN" altLang="en-US" dirty="0"/>
              <a:t>、</a:t>
            </a:r>
            <a:r>
              <a:rPr lang="en-US" altLang="zh-CN" dirty="0"/>
              <a:t>write </a:t>
            </a:r>
            <a:r>
              <a:rPr lang="zh-CN" altLang="en-US" dirty="0"/>
              <a:t>函数</a:t>
            </a:r>
            <a:endParaRPr lang="en-US" altLang="zh-CN" dirty="0"/>
          </a:p>
          <a:p>
            <a:pPr lvl="2"/>
            <a:r>
              <a:rPr lang="zh-CN" altLang="en-US" dirty="0"/>
              <a:t>用于和控制台进行交互，输入 </a:t>
            </a:r>
            <a:r>
              <a:rPr lang="en-US" altLang="zh-CN" dirty="0"/>
              <a:t>/ </a:t>
            </a:r>
            <a:r>
              <a:rPr lang="zh-CN" altLang="en-US" dirty="0"/>
              <a:t>输出一个整形变量</a:t>
            </a:r>
            <a:endParaRPr lang="en-US" altLang="zh-CN" dirty="0"/>
          </a:p>
          <a:p>
            <a:pPr lvl="2">
              <a:lnSpc>
                <a:spcPct val="130000"/>
              </a:lnSpc>
            </a:pPr>
            <a:r>
              <a:rPr lang="zh-CN" altLang="en-US" dirty="0">
                <a:solidFill>
                  <a:srgbClr val="FF0000"/>
                </a:solidFill>
              </a:rPr>
              <a:t>直接在符号表中添加 </a:t>
            </a:r>
            <a:r>
              <a:rPr lang="en-US" altLang="zh-CN" dirty="0">
                <a:solidFill>
                  <a:srgbClr val="FF0000"/>
                </a:solidFill>
              </a:rPr>
              <a:t>read</a:t>
            </a:r>
            <a:r>
              <a:rPr lang="zh-CN" altLang="en-US" dirty="0">
                <a:solidFill>
                  <a:srgbClr val="FF0000"/>
                </a:solidFill>
              </a:rPr>
              <a:t> 和 </a:t>
            </a:r>
            <a:r>
              <a:rPr lang="en-US" altLang="zh-CN" dirty="0">
                <a:solidFill>
                  <a:srgbClr val="FF0000"/>
                </a:solidFill>
              </a:rPr>
              <a:t>write</a:t>
            </a:r>
            <a:r>
              <a:rPr lang="zh-CN" altLang="en-US" dirty="0">
                <a:solidFill>
                  <a:srgbClr val="FF0000"/>
                </a:solidFill>
              </a:rPr>
              <a:t> 两个函数条目</a:t>
            </a:r>
            <a:endParaRPr lang="en-US" altLang="zh-CN" dirty="0"/>
          </a:p>
          <a:p>
            <a:pPr lvl="1"/>
            <a:r>
              <a:rPr lang="zh-CN" altLang="en-US" dirty="0"/>
              <a:t>在翻译函数本身时</a:t>
            </a:r>
            <a:endParaRPr lang="en-US" altLang="zh-CN" dirty="0"/>
          </a:p>
          <a:p>
            <a:pPr lvl="2"/>
            <a:r>
              <a:rPr lang="zh-CN" altLang="en-US" dirty="0"/>
              <a:t>用 </a:t>
            </a:r>
            <a:r>
              <a:rPr lang="en-US" altLang="zh-CN" dirty="0"/>
              <a:t>PARAM </a:t>
            </a:r>
            <a:r>
              <a:rPr lang="zh-CN" altLang="en-US" dirty="0"/>
              <a:t>声明形参（为了简化实现的难度，这个形参也是全局唯一的）</a:t>
            </a:r>
            <a:endParaRPr lang="en-US" altLang="zh-CN" dirty="0"/>
          </a:p>
          <a:p>
            <a:pPr lvl="1"/>
            <a:r>
              <a:rPr lang="zh-CN" altLang="en-US" dirty="0"/>
              <a:t>在翻译函数调用时</a:t>
            </a:r>
            <a:endParaRPr lang="en-US" altLang="zh-CN" dirty="0"/>
          </a:p>
          <a:p>
            <a:pPr lvl="2"/>
            <a:r>
              <a:rPr lang="zh-CN" altLang="en-US" dirty="0"/>
              <a:t>使用 </a:t>
            </a:r>
            <a:r>
              <a:rPr lang="en-US" altLang="zh-CN" dirty="0"/>
              <a:t>ARG </a:t>
            </a:r>
            <a:r>
              <a:rPr lang="zh-CN" altLang="en-US" dirty="0"/>
              <a:t>传递实参，并且需要先翻译好实参</a:t>
            </a:r>
            <a:endParaRPr lang="en-US" altLang="zh-CN" dirty="0"/>
          </a:p>
          <a:p>
            <a:pPr lvl="2"/>
            <a:r>
              <a:rPr lang="zh-CN" altLang="en-US" dirty="0"/>
              <a:t>多个参数按照顺序“压栈”</a:t>
            </a:r>
            <a:endParaRPr lang="en-US" altLang="zh-CN" dirty="0"/>
          </a:p>
          <a:p>
            <a:pPr lvl="2"/>
            <a:r>
              <a:rPr lang="zh-CN" altLang="en-US" dirty="0"/>
              <a:t>使用 </a:t>
            </a:r>
            <a:r>
              <a:rPr lang="en-US" altLang="zh-CN" dirty="0"/>
              <a:t>CALL </a:t>
            </a:r>
            <a:r>
              <a:rPr lang="zh-CN" altLang="en-US" dirty="0"/>
              <a:t>进行函数调用，并记录好返回结果</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翻译示例 </a:t>
            </a:r>
            <a:r>
              <a:rPr lang="en-US" altLang="zh-CN" dirty="0"/>
              <a:t>– </a:t>
            </a:r>
            <a:r>
              <a:rPr lang="zh-CN" altLang="en-US" dirty="0"/>
              <a:t>函数</a:t>
            </a:r>
            <a:endParaRPr lang="zh-CN" altLang="en-US" dirty="0"/>
          </a:p>
        </p:txBody>
      </p:sp>
      <p:sp>
        <p:nvSpPr>
          <p:cNvPr id="8" name="文本占位符 7"/>
          <p:cNvSpPr>
            <a:spLocks noGrp="1"/>
          </p:cNvSpPr>
          <p:nvPr>
            <p:ph type="body" idx="1"/>
          </p:nvPr>
        </p:nvSpPr>
        <p:spPr>
          <a:xfrm>
            <a:off x="457200" y="978528"/>
            <a:ext cx="4040188" cy="639762"/>
          </a:xfrm>
        </p:spPr>
        <p:txBody>
          <a:bodyPr/>
          <a:lstStyle/>
          <a:p>
            <a:r>
              <a:rPr kumimoji="1" lang="en-US" altLang="zh-CN" dirty="0"/>
              <a:t>C</a:t>
            </a:r>
            <a:r>
              <a:rPr kumimoji="1" lang="zh-CN" altLang="en-US" dirty="0"/>
              <a:t> </a:t>
            </a:r>
            <a:r>
              <a:rPr kumimoji="1" lang="en-US" altLang="zh-CN" dirty="0"/>
              <a:t>--</a:t>
            </a:r>
            <a:r>
              <a:rPr kumimoji="1" lang="zh-CN" altLang="en-US" dirty="0"/>
              <a:t> 源码</a:t>
            </a:r>
            <a:endParaRPr kumimoji="1" lang="zh-CN" altLang="en-US" dirty="0"/>
          </a:p>
        </p:txBody>
      </p:sp>
      <p:sp>
        <p:nvSpPr>
          <p:cNvPr id="9" name="文本占位符 8"/>
          <p:cNvSpPr>
            <a:spLocks noGrp="1"/>
          </p:cNvSpPr>
          <p:nvPr>
            <p:ph type="body" sz="quarter" idx="3"/>
          </p:nvPr>
        </p:nvSpPr>
        <p:spPr>
          <a:xfrm>
            <a:off x="3419061" y="978528"/>
            <a:ext cx="5267739" cy="639762"/>
          </a:xfrm>
        </p:spPr>
        <p:txBody>
          <a:bodyPr/>
          <a:lstStyle/>
          <a:p>
            <a:r>
              <a:rPr kumimoji="1" lang="zh-CN" altLang="en-US" dirty="0"/>
              <a:t>生成的中间代码</a:t>
            </a:r>
            <a:endParaRPr kumimoji="1"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11"/>
          <p:cNvSpPr txBox="1"/>
          <p:nvPr/>
        </p:nvSpPr>
        <p:spPr>
          <a:xfrm>
            <a:off x="113402" y="1740096"/>
            <a:ext cx="3210823" cy="3970318"/>
          </a:xfrm>
          <a:prstGeom prst="rect">
            <a:avLst/>
          </a:prstGeom>
          <a:noFill/>
        </p:spPr>
        <p:txBody>
          <a:bodyPr wrap="square" rtlCol="0">
            <a:spAutoFit/>
          </a:bodyPr>
          <a:lstStyle/>
          <a:p>
            <a:r>
              <a:rPr lang="en-US" altLang="zh-CN" sz="1400" dirty="0">
                <a:latin typeface="Fira Code" panose="020B0509050000020004" pitchFamily="49" charset="0"/>
                <a:ea typeface="Fira Code" panose="020B0509050000020004" pitchFamily="49" charset="0"/>
              </a:rPr>
              <a:t>1 </a:t>
            </a:r>
            <a:r>
              <a:rPr lang="en-US" altLang="zh-CN" sz="1400" dirty="0">
                <a:solidFill>
                  <a:srgbClr val="FF0000"/>
                </a:solidFill>
                <a:latin typeface="Fira Code" panose="020B0509050000020004" pitchFamily="49" charset="0"/>
                <a:ea typeface="Fira Code" panose="020B0509050000020004" pitchFamily="49" charset="0"/>
              </a:rPr>
              <a:t>int f(int n) </a:t>
            </a:r>
            <a:endParaRPr lang="en-US" altLang="zh-CN" sz="1400" dirty="0">
              <a:solidFill>
                <a:srgbClr val="FF000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2 {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3   </a:t>
            </a:r>
            <a:r>
              <a:rPr lang="en-US" altLang="zh-CN" sz="1400" dirty="0">
                <a:solidFill>
                  <a:srgbClr val="FFC000"/>
                </a:solidFill>
                <a:latin typeface="Fira Code" panose="020B0509050000020004" pitchFamily="49" charset="0"/>
                <a:ea typeface="Fira Code" panose="020B0509050000020004" pitchFamily="49" charset="0"/>
              </a:rPr>
              <a:t>if (n == 1)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4     </a:t>
            </a:r>
            <a:r>
              <a:rPr lang="en-US" altLang="zh-CN" sz="1400" dirty="0">
                <a:solidFill>
                  <a:srgbClr val="00B050"/>
                </a:solidFill>
                <a:latin typeface="Fira Code" panose="020B0509050000020004" pitchFamily="49" charset="0"/>
                <a:ea typeface="Fira Code" panose="020B0509050000020004" pitchFamily="49" charset="0"/>
              </a:rPr>
              <a:t>return n;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5   </a:t>
            </a:r>
            <a:r>
              <a:rPr lang="en-US" altLang="zh-CN" sz="1400" dirty="0">
                <a:solidFill>
                  <a:srgbClr val="FFC000"/>
                </a:solidFill>
                <a:latin typeface="Fira Code" panose="020B0509050000020004" pitchFamily="49" charset="0"/>
                <a:ea typeface="Fira Code" panose="020B0509050000020004" pitchFamily="49" charset="0"/>
              </a:rPr>
              <a:t>else</a:t>
            </a:r>
            <a:r>
              <a:rPr lang="en-US" altLang="zh-CN" sz="1400" dirty="0">
                <a:latin typeface="Fira Code" panose="020B0509050000020004" pitchFamily="49" charset="0"/>
                <a:ea typeface="Fira Code" panose="020B0509050000020004" pitchFamily="49" charset="0"/>
              </a:rPr>
              <a:t>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6     </a:t>
            </a:r>
            <a:r>
              <a:rPr lang="en-US" altLang="zh-CN" sz="1400" dirty="0">
                <a:solidFill>
                  <a:srgbClr val="7030A0"/>
                </a:solidFill>
                <a:latin typeface="Fira Code" panose="020B0509050000020004" pitchFamily="49" charset="0"/>
                <a:ea typeface="Fira Code" panose="020B0509050000020004" pitchFamily="49" charset="0"/>
              </a:rPr>
              <a:t>return (n * </a:t>
            </a:r>
            <a:r>
              <a:rPr lang="en-US" altLang="zh-CN" sz="1400" dirty="0">
                <a:solidFill>
                  <a:srgbClr val="00B0F0"/>
                </a:solidFill>
                <a:latin typeface="Fira Code" panose="020B0509050000020004" pitchFamily="49" charset="0"/>
                <a:ea typeface="Fira Code" panose="020B0509050000020004" pitchFamily="49" charset="0"/>
              </a:rPr>
              <a:t>f(n - 1)</a:t>
            </a:r>
            <a:r>
              <a:rPr lang="en-US" altLang="zh-CN" sz="1400" dirty="0">
                <a:solidFill>
                  <a:srgbClr val="7030A0"/>
                </a:solidFill>
                <a:latin typeface="Fira Code" panose="020B0509050000020004" pitchFamily="49" charset="0"/>
                <a:ea typeface="Fira Code" panose="020B0509050000020004" pitchFamily="49" charset="0"/>
              </a:rPr>
              <a:t>);</a:t>
            </a:r>
            <a:r>
              <a:rPr lang="en-US" altLang="zh-CN" sz="1400" dirty="0">
                <a:latin typeface="Fira Code" panose="020B0509050000020004" pitchFamily="49" charset="0"/>
                <a:ea typeface="Fira Code" panose="020B0509050000020004" pitchFamily="49" charset="0"/>
              </a:rPr>
              <a:t>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7 }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8 </a:t>
            </a:r>
            <a:r>
              <a:rPr lang="en-US" altLang="zh-CN" sz="1400" dirty="0">
                <a:solidFill>
                  <a:srgbClr val="FF0000"/>
                </a:solidFill>
                <a:latin typeface="Fira Code" panose="020B0509050000020004" pitchFamily="49" charset="0"/>
                <a:ea typeface="Fira Code" panose="020B0509050000020004" pitchFamily="49" charset="0"/>
              </a:rPr>
              <a:t>int main() </a:t>
            </a:r>
            <a:endParaRPr lang="en-US" altLang="zh-CN" sz="1400" dirty="0">
              <a:solidFill>
                <a:srgbClr val="FF000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9 {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10   int m, result;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11   </a:t>
            </a:r>
            <a:r>
              <a:rPr lang="en-US" altLang="zh-CN" sz="1400" dirty="0">
                <a:solidFill>
                  <a:srgbClr val="FFC000"/>
                </a:solidFill>
                <a:latin typeface="Fira Code" panose="020B0509050000020004" pitchFamily="49" charset="0"/>
                <a:ea typeface="Fira Code" panose="020B0509050000020004" pitchFamily="49" charset="0"/>
              </a:rPr>
              <a:t>m = read();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12   </a:t>
            </a:r>
            <a:r>
              <a:rPr lang="en-US" altLang="zh-CN" sz="1400" dirty="0">
                <a:solidFill>
                  <a:srgbClr val="00B050"/>
                </a:solidFill>
                <a:latin typeface="Fira Code" panose="020B0509050000020004" pitchFamily="49" charset="0"/>
                <a:ea typeface="Fira Code" panose="020B0509050000020004" pitchFamily="49" charset="0"/>
              </a:rPr>
              <a:t>if (m &gt; 1)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13     </a:t>
            </a:r>
            <a:r>
              <a:rPr lang="en-US" altLang="zh-CN" sz="1400" dirty="0">
                <a:solidFill>
                  <a:srgbClr val="00B0F0"/>
                </a:solidFill>
                <a:latin typeface="Fira Code" panose="020B0509050000020004" pitchFamily="49" charset="0"/>
                <a:ea typeface="Fira Code" panose="020B0509050000020004" pitchFamily="49" charset="0"/>
              </a:rPr>
              <a:t>result = fact(m);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14   </a:t>
            </a:r>
            <a:r>
              <a:rPr lang="en-US" altLang="zh-CN" sz="1400" dirty="0">
                <a:solidFill>
                  <a:srgbClr val="00B050"/>
                </a:solidFill>
                <a:latin typeface="Fira Code" panose="020B0509050000020004" pitchFamily="49" charset="0"/>
                <a:ea typeface="Fira Code" panose="020B0509050000020004" pitchFamily="49" charset="0"/>
              </a:rPr>
              <a:t>else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15     </a:t>
            </a:r>
            <a:r>
              <a:rPr lang="en-US" altLang="zh-CN" sz="1400" dirty="0">
                <a:solidFill>
                  <a:srgbClr val="7030A0"/>
                </a:solidFill>
                <a:latin typeface="Fira Code" panose="020B0509050000020004" pitchFamily="49" charset="0"/>
                <a:ea typeface="Fira Code" panose="020B0509050000020004" pitchFamily="49" charset="0"/>
              </a:rPr>
              <a:t>result = 1; </a:t>
            </a:r>
            <a:endParaRPr lang="en-US" altLang="zh-CN" sz="1400" dirty="0">
              <a:solidFill>
                <a:srgbClr val="7030A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16   </a:t>
            </a:r>
            <a:r>
              <a:rPr lang="en-US" altLang="zh-CN" sz="1400" dirty="0">
                <a:solidFill>
                  <a:schemeClr val="accent2">
                    <a:lumMod val="75000"/>
                  </a:schemeClr>
                </a:solidFill>
                <a:latin typeface="Fira Code" panose="020B0509050000020004" pitchFamily="49" charset="0"/>
                <a:ea typeface="Fira Code" panose="020B0509050000020004" pitchFamily="49" charset="0"/>
              </a:rPr>
              <a:t>write(result); </a:t>
            </a:r>
            <a:endParaRPr lang="en-US" altLang="zh-CN" sz="1400" dirty="0">
              <a:solidFill>
                <a:schemeClr val="accent2">
                  <a:lumMod val="75000"/>
                </a:schemeClr>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17   return 0; </a:t>
            </a:r>
            <a:endParaRPr lang="en-US" altLang="zh-CN" sz="1400" dirty="0">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18 } </a:t>
            </a:r>
            <a:endParaRPr kumimoji="1" lang="zh-CN" altLang="en-US" sz="1400" dirty="0">
              <a:latin typeface="Fira Code" panose="020B0509050000020004" pitchFamily="49" charset="0"/>
              <a:ea typeface="Consolas" charset="0"/>
              <a:cs typeface="Consolas" charset="0"/>
            </a:endParaRPr>
          </a:p>
        </p:txBody>
      </p:sp>
      <p:sp>
        <p:nvSpPr>
          <p:cNvPr id="3" name="矩形 2"/>
          <p:cNvSpPr/>
          <p:nvPr/>
        </p:nvSpPr>
        <p:spPr>
          <a:xfrm>
            <a:off x="3397696" y="1660485"/>
            <a:ext cx="4572000" cy="3108543"/>
          </a:xfrm>
          <a:prstGeom prst="rect">
            <a:avLst/>
          </a:prstGeom>
        </p:spPr>
        <p:txBody>
          <a:bodyPr>
            <a:spAutoFit/>
          </a:bodyPr>
          <a:lstStyle/>
          <a:p>
            <a:r>
              <a:rPr lang="en-US" altLang="zh-CN" sz="1400" dirty="0">
                <a:solidFill>
                  <a:srgbClr val="FF0000"/>
                </a:solidFill>
                <a:latin typeface="Fira Code" panose="020B0509050000020004" pitchFamily="49" charset="0"/>
                <a:ea typeface="Fira Code" panose="020B0509050000020004" pitchFamily="49" charset="0"/>
              </a:rPr>
              <a:t>1 FUNCTION f : </a:t>
            </a:r>
            <a:endParaRPr lang="en-US" altLang="zh-CN" sz="1400" dirty="0">
              <a:solidFill>
                <a:srgbClr val="FF0000"/>
              </a:solidFill>
              <a:latin typeface="Fira Code" panose="020B0509050000020004" pitchFamily="49" charset="0"/>
              <a:ea typeface="Fira Code" panose="020B0509050000020004" pitchFamily="49" charset="0"/>
            </a:endParaRPr>
          </a:p>
          <a:p>
            <a:r>
              <a:rPr lang="en-US" altLang="zh-CN" sz="1400" dirty="0">
                <a:solidFill>
                  <a:srgbClr val="FF0000"/>
                </a:solidFill>
                <a:latin typeface="Fira Code" panose="020B0509050000020004" pitchFamily="49" charset="0"/>
                <a:ea typeface="Fira Code" panose="020B0509050000020004" pitchFamily="49" charset="0"/>
              </a:rPr>
              <a:t>2 PARAM v1 </a:t>
            </a:r>
            <a:endParaRPr lang="en-US" altLang="zh-CN" sz="1400" dirty="0">
              <a:solidFill>
                <a:srgbClr val="FF0000"/>
              </a:solidFill>
              <a:latin typeface="Fira Code" panose="020B0509050000020004" pitchFamily="49" charset="0"/>
              <a:ea typeface="Fira Code" panose="020B0509050000020004" pitchFamily="49" charset="0"/>
            </a:endParaRPr>
          </a:p>
          <a:p>
            <a:r>
              <a:rPr lang="en-US" altLang="zh-CN" sz="1400" dirty="0">
                <a:solidFill>
                  <a:srgbClr val="FFC000"/>
                </a:solidFill>
                <a:latin typeface="Fira Code" panose="020B0509050000020004" pitchFamily="49" charset="0"/>
                <a:ea typeface="Fira Code" panose="020B0509050000020004" pitchFamily="49" charset="0"/>
              </a:rPr>
              <a:t>3 IF v1 == #1 GOTO label1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solidFill>
                  <a:srgbClr val="FFC000"/>
                </a:solidFill>
                <a:latin typeface="Fira Code" panose="020B0509050000020004" pitchFamily="49" charset="0"/>
                <a:ea typeface="Fira Code" panose="020B0509050000020004" pitchFamily="49" charset="0"/>
              </a:rPr>
              <a:t>4 GOTO label2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solidFill>
                  <a:srgbClr val="FFC000"/>
                </a:solidFill>
                <a:latin typeface="Fira Code" panose="020B0509050000020004" pitchFamily="49" charset="0"/>
                <a:ea typeface="Fira Code" panose="020B0509050000020004" pitchFamily="49" charset="0"/>
              </a:rPr>
              <a:t>5 LABEL label1 :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6 RETURN v1</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rgbClr val="FFC000"/>
                </a:solidFill>
                <a:latin typeface="Fira Code" panose="020B0509050000020004" pitchFamily="49" charset="0"/>
                <a:ea typeface="Fira Code" panose="020B0509050000020004" pitchFamily="49" charset="0"/>
              </a:rPr>
              <a:t>7 LABEL label2 :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solidFill>
                  <a:srgbClr val="00B0F0"/>
                </a:solidFill>
                <a:latin typeface="Fira Code" panose="020B0509050000020004" pitchFamily="49" charset="0"/>
                <a:ea typeface="Fira Code" panose="020B0509050000020004" pitchFamily="49" charset="0"/>
              </a:rPr>
              <a:t>8 t1 := v1 - #1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solidFill>
                  <a:srgbClr val="00B0F0"/>
                </a:solidFill>
                <a:latin typeface="Fira Code" panose="020B0509050000020004" pitchFamily="49" charset="0"/>
                <a:ea typeface="Fira Code" panose="020B0509050000020004" pitchFamily="49" charset="0"/>
              </a:rPr>
              <a:t>9 ARG t1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solidFill>
                  <a:srgbClr val="00B0F0"/>
                </a:solidFill>
                <a:latin typeface="Fira Code" panose="020B0509050000020004" pitchFamily="49" charset="0"/>
                <a:ea typeface="Fira Code" panose="020B0509050000020004" pitchFamily="49" charset="0"/>
              </a:rPr>
              <a:t>10 t2 := CALL f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solidFill>
                  <a:srgbClr val="7030A0"/>
                </a:solidFill>
                <a:latin typeface="Fira Code" panose="020B0509050000020004" pitchFamily="49" charset="0"/>
                <a:ea typeface="Fira Code" panose="020B0509050000020004" pitchFamily="49" charset="0"/>
              </a:rPr>
              <a:t>11 t3 := v1 * t2 </a:t>
            </a:r>
            <a:endParaRPr lang="en-US" altLang="zh-CN" sz="1400" dirty="0">
              <a:solidFill>
                <a:srgbClr val="7030A0"/>
              </a:solidFill>
              <a:latin typeface="Fira Code" panose="020B0509050000020004" pitchFamily="49" charset="0"/>
              <a:ea typeface="Fira Code" panose="020B0509050000020004" pitchFamily="49" charset="0"/>
            </a:endParaRPr>
          </a:p>
          <a:p>
            <a:r>
              <a:rPr lang="en-US" altLang="zh-CN" sz="1400" dirty="0">
                <a:solidFill>
                  <a:srgbClr val="7030A0"/>
                </a:solidFill>
                <a:latin typeface="Fira Code" panose="020B0509050000020004" pitchFamily="49" charset="0"/>
                <a:ea typeface="Fira Code" panose="020B0509050000020004" pitchFamily="49" charset="0"/>
              </a:rPr>
              <a:t>12 RETURN t3 </a:t>
            </a:r>
            <a:endParaRPr lang="en-US" altLang="zh-CN" sz="1400" dirty="0">
              <a:solidFill>
                <a:srgbClr val="7030A0"/>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13 </a:t>
            </a:r>
            <a:endParaRPr lang="en-US" altLang="zh-CN" sz="1400" dirty="0">
              <a:latin typeface="Fira Code" panose="020B0509050000020004" pitchFamily="49" charset="0"/>
              <a:ea typeface="Fira Code" panose="020B0509050000020004" pitchFamily="49" charset="0"/>
            </a:endParaRPr>
          </a:p>
          <a:p>
            <a:endParaRPr lang="zh-CN" altLang="en-US" sz="1400" dirty="0">
              <a:latin typeface="Fira Code" panose="020B0509050000020004" pitchFamily="49" charset="0"/>
            </a:endParaRPr>
          </a:p>
        </p:txBody>
      </p:sp>
      <p:sp>
        <p:nvSpPr>
          <p:cNvPr id="5" name="矩形 4"/>
          <p:cNvSpPr/>
          <p:nvPr/>
        </p:nvSpPr>
        <p:spPr>
          <a:xfrm>
            <a:off x="6302407" y="1618290"/>
            <a:ext cx="3003518" cy="3323987"/>
          </a:xfrm>
          <a:prstGeom prst="rect">
            <a:avLst/>
          </a:prstGeom>
        </p:spPr>
        <p:txBody>
          <a:bodyPr wrap="square">
            <a:spAutoFit/>
          </a:bodyPr>
          <a:lstStyle/>
          <a:p>
            <a:r>
              <a:rPr lang="en-US" altLang="zh-CN" sz="1400" dirty="0">
                <a:solidFill>
                  <a:srgbClr val="FF0000"/>
                </a:solidFill>
                <a:latin typeface="Fira Code" panose="020B0509050000020004" pitchFamily="49" charset="0"/>
                <a:ea typeface="Fira Code" panose="020B0509050000020004" pitchFamily="49" charset="0"/>
              </a:rPr>
              <a:t>14 FUNCTION main : </a:t>
            </a:r>
            <a:endParaRPr lang="en-US" altLang="zh-CN" sz="1400" dirty="0">
              <a:solidFill>
                <a:srgbClr val="FF0000"/>
              </a:solidFill>
              <a:latin typeface="Fira Code" panose="020B0509050000020004" pitchFamily="49" charset="0"/>
              <a:ea typeface="Fira Code" panose="020B0509050000020004" pitchFamily="49" charset="0"/>
            </a:endParaRPr>
          </a:p>
          <a:p>
            <a:r>
              <a:rPr lang="en-US" altLang="zh-CN" sz="1400" dirty="0">
                <a:solidFill>
                  <a:srgbClr val="FFC000"/>
                </a:solidFill>
                <a:latin typeface="Fira Code" panose="020B0509050000020004" pitchFamily="49" charset="0"/>
                <a:ea typeface="Fira Code" panose="020B0509050000020004" pitchFamily="49" charset="0"/>
              </a:rPr>
              <a:t>15 READ t4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solidFill>
                  <a:srgbClr val="FFC000"/>
                </a:solidFill>
                <a:latin typeface="Fira Code" panose="020B0509050000020004" pitchFamily="49" charset="0"/>
                <a:ea typeface="Fira Code" panose="020B0509050000020004" pitchFamily="49" charset="0"/>
              </a:rPr>
              <a:t>16 v2 := t4 </a:t>
            </a:r>
            <a:endParaRPr lang="en-US" altLang="zh-CN" sz="1400" dirty="0">
              <a:solidFill>
                <a:srgbClr val="FFC00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17 IF v2 &gt; #1 GOTO label3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18 GOTO label4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19 LABEL label3 :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rgbClr val="00B0F0"/>
                </a:solidFill>
                <a:latin typeface="Fira Code" panose="020B0509050000020004" pitchFamily="49" charset="0"/>
                <a:ea typeface="Fira Code" panose="020B0509050000020004" pitchFamily="49" charset="0"/>
              </a:rPr>
              <a:t>20 ARG v2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solidFill>
                  <a:srgbClr val="00B0F0"/>
                </a:solidFill>
                <a:latin typeface="Fira Code" panose="020B0509050000020004" pitchFamily="49" charset="0"/>
                <a:ea typeface="Fira Code" panose="020B0509050000020004" pitchFamily="49" charset="0"/>
              </a:rPr>
              <a:t>21 t5 := CALL f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solidFill>
                  <a:srgbClr val="00B0F0"/>
                </a:solidFill>
                <a:latin typeface="Fira Code" panose="020B0509050000020004" pitchFamily="49" charset="0"/>
                <a:ea typeface="Fira Code" panose="020B0509050000020004" pitchFamily="49" charset="0"/>
              </a:rPr>
              <a:t>22 v3 := t5 </a:t>
            </a:r>
            <a:endParaRPr lang="en-US" altLang="zh-CN" sz="1400" dirty="0">
              <a:solidFill>
                <a:srgbClr val="00B0F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23 GOTO label5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24 LABEL label4 :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rgbClr val="7030A0"/>
                </a:solidFill>
                <a:latin typeface="Fira Code" panose="020B0509050000020004" pitchFamily="49" charset="0"/>
                <a:ea typeface="Fira Code" panose="020B0509050000020004" pitchFamily="49" charset="0"/>
              </a:rPr>
              <a:t>25 v3 := #1 </a:t>
            </a:r>
            <a:endParaRPr lang="en-US" altLang="zh-CN" sz="1400" dirty="0">
              <a:solidFill>
                <a:srgbClr val="7030A0"/>
              </a:solidFill>
              <a:latin typeface="Fira Code" panose="020B0509050000020004" pitchFamily="49" charset="0"/>
              <a:ea typeface="Fira Code" panose="020B0509050000020004" pitchFamily="49" charset="0"/>
            </a:endParaRPr>
          </a:p>
          <a:p>
            <a:r>
              <a:rPr lang="en-US" altLang="zh-CN" sz="1400" dirty="0">
                <a:solidFill>
                  <a:srgbClr val="00B050"/>
                </a:solidFill>
                <a:latin typeface="Fira Code" panose="020B0509050000020004" pitchFamily="49" charset="0"/>
                <a:ea typeface="Fira Code" panose="020B0509050000020004" pitchFamily="49" charset="0"/>
              </a:rPr>
              <a:t>26 LABEL label5 : </a:t>
            </a:r>
            <a:endParaRPr lang="en-US" altLang="zh-CN" sz="1400" dirty="0">
              <a:solidFill>
                <a:srgbClr val="00B050"/>
              </a:solidFill>
              <a:latin typeface="Fira Code" panose="020B0509050000020004" pitchFamily="49" charset="0"/>
              <a:ea typeface="Fira Code" panose="020B0509050000020004" pitchFamily="49" charset="0"/>
            </a:endParaRPr>
          </a:p>
          <a:p>
            <a:r>
              <a:rPr lang="en-US" altLang="zh-CN" sz="1400" dirty="0">
                <a:solidFill>
                  <a:schemeClr val="accent2">
                    <a:lumMod val="75000"/>
                  </a:schemeClr>
                </a:solidFill>
                <a:latin typeface="Fira Code" panose="020B0509050000020004" pitchFamily="49" charset="0"/>
                <a:ea typeface="Fira Code" panose="020B0509050000020004" pitchFamily="49" charset="0"/>
              </a:rPr>
              <a:t>27 WRITE v3 </a:t>
            </a:r>
            <a:endParaRPr lang="en-US" altLang="zh-CN" sz="1400" dirty="0">
              <a:solidFill>
                <a:schemeClr val="accent2">
                  <a:lumMod val="75000"/>
                </a:schemeClr>
              </a:solidFill>
              <a:latin typeface="Fira Code" panose="020B0509050000020004" pitchFamily="49" charset="0"/>
              <a:ea typeface="Fira Code" panose="020B0509050000020004" pitchFamily="49" charset="0"/>
            </a:endParaRPr>
          </a:p>
          <a:p>
            <a:r>
              <a:rPr lang="en-US" altLang="zh-CN" sz="1400" dirty="0">
                <a:latin typeface="Fira Code" panose="020B0509050000020004" pitchFamily="49" charset="0"/>
                <a:ea typeface="Fira Code" panose="020B0509050000020004" pitchFamily="49" charset="0"/>
              </a:rPr>
              <a:t>28 RETURN #0 </a:t>
            </a:r>
            <a:endParaRPr lang="zh-CN" altLang="en-US" sz="1400" dirty="0"/>
          </a:p>
        </p:txBody>
      </p:sp>
      <p:sp>
        <p:nvSpPr>
          <p:cNvPr id="6" name="文本框 5"/>
          <p:cNvSpPr txBox="1"/>
          <p:nvPr/>
        </p:nvSpPr>
        <p:spPr>
          <a:xfrm>
            <a:off x="457200" y="5923210"/>
            <a:ext cx="5232523" cy="369332"/>
          </a:xfrm>
          <a:prstGeom prst="rect">
            <a:avLst/>
          </a:prstGeom>
          <a:noFill/>
        </p:spPr>
        <p:txBody>
          <a:bodyPr wrap="none" rtlCol="0">
            <a:spAutoFit/>
          </a:bodyPr>
          <a:lstStyle/>
          <a:p>
            <a:r>
              <a:rPr lang="zh-CN" altLang="en-US" dirty="0"/>
              <a:t>注意：这里在翻译 </a:t>
            </a:r>
            <a:r>
              <a:rPr lang="en-US" altLang="zh-CN" dirty="0"/>
              <a:t>f </a:t>
            </a:r>
            <a:r>
              <a:rPr lang="zh-CN" altLang="en-US" dirty="0"/>
              <a:t>的时候，已经做了一些优化！</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翻译示例 </a:t>
            </a:r>
            <a:r>
              <a:rPr lang="en-US" altLang="zh-CN" dirty="0"/>
              <a:t>– </a:t>
            </a:r>
            <a:r>
              <a:rPr lang="zh-CN" altLang="en-US" dirty="0"/>
              <a:t>数组访问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数组、结构体</a:t>
            </a:r>
            <a:endParaRPr lang="zh-CN" altLang="en-US" dirty="0"/>
          </a:p>
          <a:p>
            <a:pPr lvl="1"/>
            <a:r>
              <a:rPr lang="en-US" altLang="zh-CN" dirty="0"/>
              <a:t>DEC </a:t>
            </a:r>
            <a:r>
              <a:rPr lang="zh-CN" altLang="en-US" dirty="0"/>
              <a:t>声明空间</a:t>
            </a:r>
            <a:endParaRPr lang="en-US" altLang="zh-CN" dirty="0"/>
          </a:p>
          <a:p>
            <a:pPr lvl="1"/>
            <a:r>
              <a:rPr lang="zh-CN" altLang="en-US" dirty="0"/>
              <a:t>查找符号表确定首地址</a:t>
            </a:r>
            <a:endParaRPr lang="en-US" altLang="zh-CN" dirty="0"/>
          </a:p>
          <a:p>
            <a:pPr lvl="1"/>
            <a:r>
              <a:rPr lang="zh-CN" altLang="en-US" dirty="0"/>
              <a:t>根据数组下标、结构体的域名称计算偏移地址</a:t>
            </a:r>
            <a:endParaRPr lang="en-US" altLang="zh-CN" dirty="0"/>
          </a:p>
          <a:p>
            <a:r>
              <a:rPr lang="zh-CN" altLang="en-US" dirty="0"/>
              <a:t>翻译 </a:t>
            </a:r>
            <a:r>
              <a:rPr lang="en-US" altLang="zh-CN" sz="2400" dirty="0">
                <a:latin typeface="Fira Code" panose="020B0509050000020004" pitchFamily="49" charset="0"/>
                <a:ea typeface="Fira Code" panose="020B0509050000020004" pitchFamily="49" charset="0"/>
              </a:rPr>
              <a:t>int a[10]; …; x = a [</a:t>
            </a:r>
            <a:r>
              <a:rPr lang="en-US" altLang="zh-CN" sz="2400" dirty="0" err="1">
                <a:latin typeface="Fira Code" panose="020B0509050000020004" pitchFamily="49" charset="0"/>
                <a:ea typeface="Fira Code" panose="020B0509050000020004" pitchFamily="49" charset="0"/>
              </a:rPr>
              <a:t>i</a:t>
            </a:r>
            <a:r>
              <a:rPr lang="en-US" altLang="zh-CN" sz="2400" dirty="0">
                <a:latin typeface="Fira Code" panose="020B0509050000020004" pitchFamily="49" charset="0"/>
                <a:ea typeface="Fira Code" panose="020B0509050000020004" pitchFamily="49" charset="0"/>
              </a:rPr>
              <a:t>]; </a:t>
            </a:r>
            <a:endParaRPr lang="en-US" altLang="zh-CN" dirty="0">
              <a:latin typeface="Fira Code" panose="020B0509050000020004" pitchFamily="49" charset="0"/>
              <a:ea typeface="Fira Code" panose="020B0509050000020004" pitchFamily="49" charset="0"/>
            </a:endParaRPr>
          </a:p>
          <a:p>
            <a:pPr lvl="1"/>
            <a:r>
              <a:rPr lang="zh-CN" altLang="en-US" dirty="0"/>
              <a:t>声明 </a:t>
            </a:r>
            <a:r>
              <a:rPr lang="en-US" altLang="zh-CN" sz="2400" dirty="0">
                <a:latin typeface="Fira Code" panose="020B0509050000020004" pitchFamily="49" charset="0"/>
                <a:ea typeface="Fira Code" panose="020B0509050000020004" pitchFamily="49" charset="0"/>
              </a:rPr>
              <a:t>DEC v1 40</a:t>
            </a:r>
            <a:r>
              <a:rPr lang="zh-CN" altLang="en-US" sz="2400" dirty="0"/>
              <a:t> ， </a:t>
            </a:r>
            <a:r>
              <a:rPr lang="en-US" altLang="zh-CN" sz="2400" dirty="0">
                <a:latin typeface="+mn-ea"/>
              </a:rPr>
              <a:t>…</a:t>
            </a:r>
            <a:endParaRPr lang="en-US" altLang="zh-CN" dirty="0">
              <a:latin typeface="+mn-ea"/>
            </a:endParaRPr>
          </a:p>
          <a:p>
            <a:pPr lvl="1"/>
            <a:r>
              <a:rPr lang="zh-CN" altLang="en-US" dirty="0"/>
              <a:t>翻译 </a:t>
            </a:r>
            <a:r>
              <a:rPr lang="en-US" altLang="zh-CN" dirty="0"/>
              <a:t>Exp</a:t>
            </a:r>
            <a:r>
              <a:rPr lang="zh-CN" altLang="en-US" dirty="0"/>
              <a:t> </a:t>
            </a:r>
            <a:r>
              <a:rPr lang="en-US" altLang="zh-CN" sz="2400" dirty="0" err="1">
                <a:latin typeface="Fira Code" panose="020B0509050000020004" pitchFamily="49" charset="0"/>
                <a:ea typeface="Fira Code" panose="020B0509050000020004" pitchFamily="49" charset="0"/>
              </a:rPr>
              <a:t>i</a:t>
            </a:r>
            <a:r>
              <a:rPr lang="en-US" altLang="zh-CN" dirty="0"/>
              <a:t>, </a:t>
            </a:r>
            <a:r>
              <a:rPr lang="en-US" altLang="zh-CN" sz="2400" dirty="0" err="1">
                <a:latin typeface="Fira Code" panose="020B0509050000020004" pitchFamily="49" charset="0"/>
                <a:ea typeface="Fira Code" panose="020B0509050000020004" pitchFamily="49" charset="0"/>
              </a:rPr>
              <a:t>i</a:t>
            </a:r>
            <a:r>
              <a:rPr lang="en-US" altLang="zh-CN" dirty="0"/>
              <a:t> </a:t>
            </a:r>
            <a:r>
              <a:rPr lang="zh-CN" altLang="en-US" dirty="0"/>
              <a:t>的结果存放于 </a:t>
            </a:r>
            <a:r>
              <a:rPr lang="en-US" altLang="zh-CN" sz="2400" dirty="0">
                <a:latin typeface="Fira Code" panose="020B0509050000020004" pitchFamily="49" charset="0"/>
                <a:ea typeface="Fira Code" panose="020B0509050000020004" pitchFamily="49" charset="0"/>
              </a:rPr>
              <a:t>v2</a:t>
            </a:r>
            <a:r>
              <a:rPr lang="en-US" altLang="zh-CN" dirty="0"/>
              <a:t> </a:t>
            </a:r>
            <a:r>
              <a:rPr lang="zh-CN" altLang="en-US" dirty="0"/>
              <a:t>中</a:t>
            </a:r>
            <a:endParaRPr lang="en-US" altLang="zh-CN" dirty="0"/>
          </a:p>
          <a:p>
            <a:pPr lvl="1"/>
            <a:r>
              <a:rPr lang="zh-CN" altLang="en-US" dirty="0"/>
              <a:t>计算偏移量 </a:t>
            </a:r>
            <a:r>
              <a:rPr lang="en-US" altLang="zh-CN" sz="2400" dirty="0">
                <a:latin typeface="Fira Code" panose="020B0509050000020004" pitchFamily="49" charset="0"/>
                <a:ea typeface="Fira Code" panose="020B0509050000020004" pitchFamily="49" charset="0"/>
              </a:rPr>
              <a:t>t1 := v2 * #4</a:t>
            </a:r>
            <a:endParaRPr lang="en-US" altLang="zh-CN" sz="2400" dirty="0">
              <a:latin typeface="Fira Code" panose="020B0509050000020004" pitchFamily="49" charset="0"/>
              <a:ea typeface="Fira Code" panose="020B0509050000020004" pitchFamily="49" charset="0"/>
            </a:endParaRPr>
          </a:p>
          <a:p>
            <a:pPr lvl="1"/>
            <a:r>
              <a:rPr lang="zh-CN" altLang="en-US" dirty="0"/>
              <a:t>计算目标地址 </a:t>
            </a:r>
            <a:r>
              <a:rPr lang="en-US" altLang="zh-CN" sz="2400" dirty="0">
                <a:latin typeface="Fira Code" panose="020B0509050000020004" pitchFamily="49" charset="0"/>
                <a:ea typeface="Fira Code" panose="020B0509050000020004" pitchFamily="49" charset="0"/>
              </a:rPr>
              <a:t>t2 := &amp;v1 + t1</a:t>
            </a:r>
            <a:endParaRPr lang="en-US" altLang="zh-CN" sz="2400" dirty="0">
              <a:latin typeface="Fira Code" panose="020B0509050000020004" pitchFamily="49" charset="0"/>
              <a:ea typeface="Fira Code" panose="020B0509050000020004" pitchFamily="49" charset="0"/>
            </a:endParaRPr>
          </a:p>
          <a:p>
            <a:pPr lvl="1"/>
            <a:r>
              <a:rPr lang="zh-CN" altLang="en-US" dirty="0"/>
              <a:t>取出目标地址的值 </a:t>
            </a:r>
            <a:r>
              <a:rPr lang="en-US" altLang="zh-CN" sz="2400" dirty="0">
                <a:latin typeface="Fira Code" panose="020B0509050000020004" pitchFamily="49" charset="0"/>
                <a:ea typeface="Fira Code" panose="020B0509050000020004" pitchFamily="49" charset="0"/>
              </a:rPr>
              <a:t>t3 := *t2</a:t>
            </a:r>
            <a:endParaRPr lang="en-US" altLang="zh-CN" sz="2400" dirty="0">
              <a:latin typeface="Fira Code" panose="020B0509050000020004" pitchFamily="49" charset="0"/>
              <a:ea typeface="Fira Code" panose="020B0509050000020004" pitchFamily="49" charset="0"/>
            </a:endParaRPr>
          </a:p>
          <a:p>
            <a:pPr lvl="1"/>
            <a:r>
              <a:rPr lang="zh-CN" altLang="en-US" dirty="0"/>
              <a:t>赋值 </a:t>
            </a:r>
            <a:r>
              <a:rPr lang="en-US" altLang="zh-CN" sz="2400" dirty="0">
                <a:latin typeface="Fira Code" panose="020B0509050000020004" pitchFamily="49" charset="0"/>
                <a:ea typeface="Fira Code" panose="020B0509050000020004" pitchFamily="49" charset="0"/>
              </a:rPr>
              <a:t>v3 := t3</a:t>
            </a:r>
            <a:endParaRPr lang="en-US" altLang="zh-CN" sz="2400" dirty="0">
              <a:latin typeface="Fira Code" panose="020B0509050000020004" pitchFamily="49" charset="0"/>
              <a:ea typeface="Fira Code" panose="020B0509050000020004" pitchFamily="49" charset="0"/>
            </a:endParaRPr>
          </a:p>
          <a:p>
            <a:pPr lvl="1"/>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内容占位符 2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00581" y="1063438"/>
            <a:ext cx="6580438" cy="5159848"/>
          </a:xfrm>
        </p:spPr>
      </p:pic>
      <p:sp>
        <p:nvSpPr>
          <p:cNvPr id="2" name="标题 1"/>
          <p:cNvSpPr>
            <a:spLocks noGrp="1"/>
          </p:cNvSpPr>
          <p:nvPr>
            <p:ph type="title"/>
          </p:nvPr>
        </p:nvSpPr>
        <p:spPr/>
        <p:txBody>
          <a:bodyPr/>
          <a:lstStyle/>
          <a:p>
            <a:r>
              <a:rPr lang="en-US" altLang="zh-CN" dirty="0"/>
              <a:t>IR Simulator</a:t>
            </a:r>
            <a:r>
              <a:rPr lang="zh-CN" altLang="en-US" dirty="0"/>
              <a:t> 中间代码解释器</a:t>
            </a:r>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
        <p:nvSpPr>
          <p:cNvPr id="7" name="矩形 6"/>
          <p:cNvSpPr/>
          <p:nvPr/>
        </p:nvSpPr>
        <p:spPr>
          <a:xfrm>
            <a:off x="1143001" y="1616529"/>
            <a:ext cx="3151383" cy="4266112"/>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9" name="直线箭头连接符 8"/>
          <p:cNvCxnSpPr/>
          <p:nvPr/>
        </p:nvCxnSpPr>
        <p:spPr>
          <a:xfrm flipH="1">
            <a:off x="629328" y="3715476"/>
            <a:ext cx="1624015" cy="4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93296" y="2976812"/>
            <a:ext cx="506186" cy="1477328"/>
          </a:xfrm>
          <a:prstGeom prst="rect">
            <a:avLst/>
          </a:prstGeom>
          <a:noFill/>
        </p:spPr>
        <p:txBody>
          <a:bodyPr wrap="square" rtlCol="0">
            <a:spAutoFit/>
          </a:bodyPr>
          <a:lstStyle/>
          <a:p>
            <a:r>
              <a:rPr kumimoji="1" lang="zh-CN" altLang="en-US" dirty="0"/>
              <a:t>中间代码区</a:t>
            </a:r>
            <a:endParaRPr kumimoji="1" lang="zh-CN" altLang="en-US" dirty="0"/>
          </a:p>
        </p:txBody>
      </p:sp>
      <p:sp>
        <p:nvSpPr>
          <p:cNvPr id="13" name="矩形 12"/>
          <p:cNvSpPr/>
          <p:nvPr/>
        </p:nvSpPr>
        <p:spPr>
          <a:xfrm>
            <a:off x="4477323" y="1622038"/>
            <a:ext cx="3020757" cy="2034311"/>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4" name="直线箭头连接符 13"/>
          <p:cNvCxnSpPr/>
          <p:nvPr/>
        </p:nvCxnSpPr>
        <p:spPr>
          <a:xfrm flipV="1">
            <a:off x="7004267" y="2347637"/>
            <a:ext cx="1415142" cy="649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6" name="文本框 15"/>
          <p:cNvSpPr txBox="1"/>
          <p:nvPr/>
        </p:nvSpPr>
        <p:spPr>
          <a:xfrm>
            <a:off x="8419409" y="1885972"/>
            <a:ext cx="506186" cy="923330"/>
          </a:xfrm>
          <a:prstGeom prst="rect">
            <a:avLst/>
          </a:prstGeom>
          <a:noFill/>
        </p:spPr>
        <p:txBody>
          <a:bodyPr wrap="square" rtlCol="0">
            <a:spAutoFit/>
          </a:bodyPr>
          <a:lstStyle/>
          <a:p>
            <a:r>
              <a:rPr kumimoji="1" lang="zh-CN" altLang="en-US"/>
              <a:t>变量区</a:t>
            </a:r>
            <a:endParaRPr kumimoji="1" lang="zh-CN" altLang="en-US"/>
          </a:p>
        </p:txBody>
      </p:sp>
      <p:sp>
        <p:nvSpPr>
          <p:cNvPr id="17" name="矩形 16"/>
          <p:cNvSpPr/>
          <p:nvPr/>
        </p:nvSpPr>
        <p:spPr>
          <a:xfrm>
            <a:off x="4477324" y="3865054"/>
            <a:ext cx="3020756" cy="2017587"/>
          </a:xfrm>
          <a:prstGeom prst="rect">
            <a:avLst/>
          </a:prstGeom>
          <a:no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8" name="直线箭头连接符 17"/>
          <p:cNvCxnSpPr/>
          <p:nvPr/>
        </p:nvCxnSpPr>
        <p:spPr>
          <a:xfrm flipV="1">
            <a:off x="7004267" y="4684431"/>
            <a:ext cx="1415142" cy="6491"/>
          </a:xfrm>
          <a:prstGeom prst="straightConnector1">
            <a:avLst/>
          </a:prstGeom>
          <a:ln>
            <a:solidFill>
              <a:schemeClr val="accent4"/>
            </a:solidFill>
            <a:tailEnd type="triangle"/>
          </a:ln>
        </p:spPr>
        <p:style>
          <a:lnRef idx="1">
            <a:schemeClr val="accent3"/>
          </a:lnRef>
          <a:fillRef idx="0">
            <a:schemeClr val="accent3"/>
          </a:fillRef>
          <a:effectRef idx="0">
            <a:schemeClr val="accent3"/>
          </a:effectRef>
          <a:fontRef idx="minor">
            <a:schemeClr val="tx1"/>
          </a:fontRef>
        </p:style>
      </p:cxnSp>
      <p:sp>
        <p:nvSpPr>
          <p:cNvPr id="19" name="文本框 18"/>
          <p:cNvSpPr txBox="1"/>
          <p:nvPr/>
        </p:nvSpPr>
        <p:spPr>
          <a:xfrm>
            <a:off x="8419409" y="4222765"/>
            <a:ext cx="506186" cy="923330"/>
          </a:xfrm>
          <a:prstGeom prst="rect">
            <a:avLst/>
          </a:prstGeom>
          <a:noFill/>
        </p:spPr>
        <p:txBody>
          <a:bodyPr wrap="square" rtlCol="0">
            <a:spAutoFit/>
          </a:bodyPr>
          <a:lstStyle/>
          <a:p>
            <a:r>
              <a:rPr kumimoji="1" lang="zh-CN" altLang="en-US" dirty="0"/>
              <a:t>控制台</a:t>
            </a:r>
            <a:endParaRPr kumimoji="1" lang="zh-CN" altLang="en-US" dirty="0"/>
          </a:p>
        </p:txBody>
      </p:sp>
      <p:sp>
        <p:nvSpPr>
          <p:cNvPr id="23" name="矩形 22"/>
          <p:cNvSpPr/>
          <p:nvPr/>
        </p:nvSpPr>
        <p:spPr>
          <a:xfrm>
            <a:off x="2100283" y="4155981"/>
            <a:ext cx="2282366" cy="1106899"/>
          </a:xfrm>
          <a:prstGeom prst="rect">
            <a:avLst/>
          </a:prstGeom>
          <a:no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24" name="直线箭头连接符 23"/>
          <p:cNvCxnSpPr/>
          <p:nvPr/>
        </p:nvCxnSpPr>
        <p:spPr>
          <a:xfrm flipH="1">
            <a:off x="629327" y="5192804"/>
            <a:ext cx="1624015" cy="455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93295" y="4590360"/>
            <a:ext cx="506186" cy="1200329"/>
          </a:xfrm>
          <a:prstGeom prst="rect">
            <a:avLst/>
          </a:prstGeom>
          <a:noFill/>
        </p:spPr>
        <p:txBody>
          <a:bodyPr wrap="square" rtlCol="0">
            <a:spAutoFit/>
          </a:bodyPr>
          <a:lstStyle/>
          <a:p>
            <a:r>
              <a:rPr kumimoji="1" lang="zh-CN" altLang="en-US" dirty="0"/>
              <a:t>运行结果</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IR Simulator</a:t>
            </a:r>
            <a:r>
              <a:rPr lang="zh-CN" altLang="en-US" dirty="0"/>
              <a:t> 中间代码解释器</a:t>
            </a:r>
            <a:endParaRPr kumimoji="1" lang="zh-CN" altLang="en-US" dirty="0"/>
          </a:p>
        </p:txBody>
      </p:sp>
      <p:sp>
        <p:nvSpPr>
          <p:cNvPr id="3" name="内容占位符 2"/>
          <p:cNvSpPr>
            <a:spLocks noGrp="1"/>
          </p:cNvSpPr>
          <p:nvPr>
            <p:ph idx="1"/>
          </p:nvPr>
        </p:nvSpPr>
        <p:spPr/>
        <p:txBody>
          <a:bodyPr/>
          <a:lstStyle/>
          <a:p>
            <a:r>
              <a:rPr kumimoji="1" lang="zh-CN" altLang="en-US" dirty="0"/>
              <a:t>运行环境：</a:t>
            </a:r>
            <a:r>
              <a:rPr kumimoji="1" lang="en-US" altLang="zh-CN" dirty="0"/>
              <a:t>python2.7</a:t>
            </a:r>
            <a:r>
              <a:rPr kumimoji="1" lang="zh-CN" altLang="en-US" dirty="0"/>
              <a:t> </a:t>
            </a:r>
            <a:r>
              <a:rPr kumimoji="1" lang="en-US" altLang="zh-CN" dirty="0"/>
              <a:t>+</a:t>
            </a:r>
            <a:r>
              <a:rPr kumimoji="1" lang="zh-CN" altLang="en-US" dirty="0"/>
              <a:t> </a:t>
            </a:r>
            <a:r>
              <a:rPr kumimoji="1" lang="en-US" altLang="zh-CN" dirty="0"/>
              <a:t>pyqt4</a:t>
            </a:r>
            <a:endParaRPr kumimoji="1" lang="en-US" altLang="zh-CN" dirty="0"/>
          </a:p>
          <a:p>
            <a:pPr lvl="1"/>
            <a:r>
              <a:rPr lang="zh-CN" altLang="en-US" i="1" dirty="0"/>
              <a:t>若环境不兼容可提供 </a:t>
            </a:r>
            <a:r>
              <a:rPr lang="en-US" altLang="zh-CN" i="1" dirty="0"/>
              <a:t>python3.6</a:t>
            </a:r>
            <a:r>
              <a:rPr lang="zh-CN" altLang="en-US" i="1" dirty="0"/>
              <a:t> </a:t>
            </a:r>
            <a:r>
              <a:rPr lang="en-US" altLang="zh-CN" i="1" dirty="0"/>
              <a:t>+</a:t>
            </a:r>
            <a:r>
              <a:rPr lang="zh-CN" altLang="en-US" i="1" dirty="0"/>
              <a:t> </a:t>
            </a:r>
            <a:r>
              <a:rPr lang="en-US" altLang="zh-CN" i="1" dirty="0"/>
              <a:t>pyqt5</a:t>
            </a:r>
            <a:r>
              <a:rPr lang="zh-CN" altLang="en-US" i="1" dirty="0"/>
              <a:t> 版本</a:t>
            </a:r>
            <a:endParaRPr lang="en-US" altLang="zh-CN" i="1" dirty="0"/>
          </a:p>
          <a:p>
            <a:r>
              <a:rPr lang="zh-CN" altLang="en-US" dirty="0"/>
              <a:t>将三个 </a:t>
            </a:r>
            <a:r>
              <a:rPr lang="en-US" altLang="zh-CN" dirty="0" err="1"/>
              <a:t>pyc</a:t>
            </a:r>
            <a:r>
              <a:rPr lang="zh-CN" altLang="en-US" dirty="0"/>
              <a:t> 文件放在当前目录，在命令行运行命令 </a:t>
            </a:r>
            <a:r>
              <a:rPr lang="en-US" altLang="zh-CN" dirty="0"/>
              <a:t>python </a:t>
            </a:r>
            <a:r>
              <a:rPr lang="en-US" altLang="zh-CN" dirty="0" err="1"/>
              <a:t>irsim.pyc</a:t>
            </a:r>
            <a:r>
              <a:rPr lang="zh-CN" altLang="en-US" dirty="0"/>
              <a:t>，载入</a:t>
            </a:r>
            <a:r>
              <a:rPr lang="en-US" altLang="zh-CN" dirty="0"/>
              <a:t>*.</a:t>
            </a:r>
            <a:r>
              <a:rPr lang="en-US" altLang="zh-CN" dirty="0" err="1"/>
              <a:t>ir</a:t>
            </a:r>
            <a:r>
              <a:rPr lang="zh-CN" altLang="en-US" dirty="0"/>
              <a:t> 中间代码文件，即可执行，支持用户输入</a:t>
            </a:r>
            <a:endParaRPr lang="zh-CN" altLang="en-US" dirty="0"/>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dirty="0">
              <a:solidFill>
                <a:prstClr val="black">
                  <a:tint val="75000"/>
                </a:prstClr>
              </a:solidFill>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916"/>
          <a:stretch>
            <a:fillRect/>
          </a:stretch>
        </p:blipFill>
        <p:spPr>
          <a:xfrm>
            <a:off x="994953" y="3697844"/>
            <a:ext cx="4282683" cy="2693580"/>
          </a:xfrm>
          <a:prstGeom prst="rect">
            <a:avLst/>
          </a:prstGeom>
        </p:spPr>
      </p:pic>
      <p:sp>
        <p:nvSpPr>
          <p:cNvPr id="8" name="文本框 7"/>
          <p:cNvSpPr txBox="1"/>
          <p:nvPr/>
        </p:nvSpPr>
        <p:spPr>
          <a:xfrm>
            <a:off x="5823186" y="4121304"/>
            <a:ext cx="2850914" cy="1846659"/>
          </a:xfrm>
          <a:prstGeom prst="rect">
            <a:avLst/>
          </a:prstGeom>
          <a:noFill/>
        </p:spPr>
        <p:txBody>
          <a:bodyPr wrap="square" rtlCol="0">
            <a:spAutoFit/>
          </a:bodyPr>
          <a:lstStyle/>
          <a:p>
            <a:pPr>
              <a:lnSpc>
                <a:spcPct val="120000"/>
              </a:lnSpc>
            </a:pPr>
            <a:r>
              <a:rPr lang="zh-CN" altLang="en-US" sz="2000" b="1" dirty="0">
                <a:solidFill>
                  <a:srgbClr val="FF0000"/>
                </a:solidFill>
              </a:rPr>
              <a:t>注意：只能是后缀为 </a:t>
            </a:r>
            <a:r>
              <a:rPr lang="en-US" altLang="zh-CN" sz="2000" b="1" dirty="0">
                <a:solidFill>
                  <a:srgbClr val="FF0000"/>
                </a:solidFill>
              </a:rPr>
              <a:t>.</a:t>
            </a:r>
            <a:r>
              <a:rPr lang="en-US" altLang="zh-CN" sz="2000" b="1" dirty="0" err="1">
                <a:solidFill>
                  <a:srgbClr val="FF0000"/>
                </a:solidFill>
              </a:rPr>
              <a:t>ir</a:t>
            </a:r>
            <a:r>
              <a:rPr lang="en-US" altLang="zh-CN" sz="2000" b="1" dirty="0">
                <a:solidFill>
                  <a:srgbClr val="FF0000"/>
                </a:solidFill>
              </a:rPr>
              <a:t> </a:t>
            </a:r>
            <a:r>
              <a:rPr lang="zh-CN" altLang="en-US" sz="2000" b="1" dirty="0">
                <a:solidFill>
                  <a:srgbClr val="FF0000"/>
                </a:solidFill>
              </a:rPr>
              <a:t>的中间代码文件；不合法或不符合规范的中间代码文件将会加载失败！</a:t>
            </a:r>
            <a:endParaRPr lang="zh-CN" altLang="en-US" sz="2000" b="1" dirty="0">
              <a:solidFill>
                <a:srgbClr val="FF0000"/>
              </a:solidFill>
            </a:endParaRPr>
          </a:p>
          <a:p>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代码优化</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原则：保证正确的前提下进行优化</a:t>
            </a:r>
            <a:endParaRPr lang="en-US" altLang="zh-CN" dirty="0"/>
          </a:p>
          <a:p>
            <a:r>
              <a:rPr lang="zh-CN" altLang="en-US" dirty="0"/>
              <a:t>优化的目标：减少中间代码的条数</a:t>
            </a:r>
            <a:endParaRPr lang="en-US" altLang="zh-CN" dirty="0"/>
          </a:p>
          <a:p>
            <a:pPr lvl="1"/>
            <a:r>
              <a:rPr lang="zh-CN" altLang="en-US" dirty="0"/>
              <a:t>减少中间临时变量的生成</a:t>
            </a:r>
            <a:endParaRPr lang="en-US" altLang="zh-CN" dirty="0"/>
          </a:p>
          <a:p>
            <a:pPr lvl="2"/>
            <a:r>
              <a:rPr lang="zh-CN" altLang="en-US" dirty="0"/>
              <a:t>不再为变量新建临时变量，计算结果直接赋给变量</a:t>
            </a:r>
            <a:endParaRPr lang="en-US" altLang="zh-CN" dirty="0"/>
          </a:p>
          <a:p>
            <a:pPr lvl="2"/>
            <a:r>
              <a:rPr lang="zh-CN" altLang="en-US" dirty="0"/>
              <a:t>对同一常量生成了多个临时变量，甚至不需要临时变量</a:t>
            </a:r>
            <a:endParaRPr lang="en-US" altLang="zh-CN" dirty="0"/>
          </a:p>
          <a:p>
            <a:pPr lvl="2"/>
            <a:r>
              <a:rPr lang="zh-CN" altLang="en-US" dirty="0"/>
              <a:t>负数可以不使用 </a:t>
            </a:r>
            <a:r>
              <a:rPr lang="en-US" altLang="zh-CN" dirty="0"/>
              <a:t>#0 – #1 </a:t>
            </a:r>
            <a:r>
              <a:rPr lang="zh-CN" altLang="en-US" dirty="0"/>
              <a:t>作为中间变量再赋值</a:t>
            </a:r>
            <a:endParaRPr lang="en-US" altLang="zh-CN" dirty="0"/>
          </a:p>
          <a:p>
            <a:pPr lvl="2"/>
            <a:r>
              <a:rPr lang="zh-CN" altLang="en-US" dirty="0"/>
              <a:t>数组访问时直接计算好偏移量作为立即数</a:t>
            </a:r>
            <a:endParaRPr lang="en-US" altLang="zh-CN" dirty="0"/>
          </a:p>
          <a:p>
            <a:pPr lvl="1"/>
            <a:r>
              <a:rPr lang="zh-CN" altLang="en-US" dirty="0"/>
              <a:t>赋值号两边时相同的变量的语句可以删去</a:t>
            </a:r>
            <a:endParaRPr lang="en-US" altLang="zh-CN" dirty="0"/>
          </a:p>
          <a:p>
            <a:pPr lvl="1"/>
            <a:r>
              <a:rPr lang="zh-CN" altLang="en-US" dirty="0"/>
              <a:t>冗余的跳转指令、标号（布尔表达式短路）</a:t>
            </a:r>
            <a:endParaRPr lang="en-US" altLang="zh-CN" dirty="0"/>
          </a:p>
          <a:p>
            <a:r>
              <a:rPr lang="zh-CN" altLang="en-US" dirty="0"/>
              <a:t>方案：一边生成一边优化或者生成完毕后再从头至尾扫描时优化</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Roadmap</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grpSp>
        <p:nvGrpSpPr>
          <p:cNvPr id="98" name="组合 97"/>
          <p:cNvGrpSpPr/>
          <p:nvPr/>
        </p:nvGrpSpPr>
        <p:grpSpPr>
          <a:xfrm>
            <a:off x="933450" y="1162184"/>
            <a:ext cx="7269292" cy="4842256"/>
            <a:chOff x="933450" y="1162184"/>
            <a:chExt cx="7269292" cy="4842256"/>
          </a:xfrm>
        </p:grpSpPr>
        <p:sp>
          <p:nvSpPr>
            <p:cNvPr id="5" name="矩形 4"/>
            <p:cNvSpPr/>
            <p:nvPr/>
          </p:nvSpPr>
          <p:spPr>
            <a:xfrm>
              <a:off x="3340100" y="1742232"/>
              <a:ext cx="2298700" cy="469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bg1">
                      <a:lumMod val="50000"/>
                    </a:schemeClr>
                  </a:solidFill>
                </a:rPr>
                <a:t>词法分析</a:t>
              </a:r>
              <a:endParaRPr lang="zh-CN" altLang="en-US" b="1" dirty="0">
                <a:solidFill>
                  <a:schemeClr val="bg1">
                    <a:lumMod val="50000"/>
                  </a:schemeClr>
                </a:solidFill>
              </a:endParaRPr>
            </a:p>
          </p:txBody>
        </p:sp>
        <p:sp>
          <p:nvSpPr>
            <p:cNvPr id="6" name="矩形 5"/>
            <p:cNvSpPr/>
            <p:nvPr/>
          </p:nvSpPr>
          <p:spPr>
            <a:xfrm>
              <a:off x="3340100" y="2686248"/>
              <a:ext cx="2298700" cy="469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bg1">
                      <a:lumMod val="50000"/>
                    </a:schemeClr>
                  </a:solidFill>
                </a:rPr>
                <a:t>语法分析</a:t>
              </a:r>
              <a:endParaRPr lang="zh-CN" altLang="en-US" b="1" dirty="0">
                <a:solidFill>
                  <a:schemeClr val="bg1">
                    <a:lumMod val="50000"/>
                  </a:schemeClr>
                </a:solidFill>
              </a:endParaRPr>
            </a:p>
          </p:txBody>
        </p:sp>
        <p:sp>
          <p:nvSpPr>
            <p:cNvPr id="7" name="矩形 6"/>
            <p:cNvSpPr/>
            <p:nvPr/>
          </p:nvSpPr>
          <p:spPr>
            <a:xfrm>
              <a:off x="3340100" y="3630264"/>
              <a:ext cx="2298700" cy="469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solidFill>
                    <a:schemeClr val="bg1">
                      <a:lumMod val="50000"/>
                    </a:schemeClr>
                  </a:solidFill>
                </a:rPr>
                <a:t>语义分析</a:t>
              </a:r>
              <a:endParaRPr lang="zh-CN" altLang="en-US" b="1" dirty="0">
                <a:solidFill>
                  <a:schemeClr val="bg1">
                    <a:lumMod val="50000"/>
                  </a:schemeClr>
                </a:solidFill>
              </a:endParaRPr>
            </a:p>
          </p:txBody>
        </p:sp>
        <p:sp>
          <p:nvSpPr>
            <p:cNvPr id="8" name="矩形 7"/>
            <p:cNvSpPr/>
            <p:nvPr/>
          </p:nvSpPr>
          <p:spPr>
            <a:xfrm>
              <a:off x="3340100" y="4574280"/>
              <a:ext cx="2298700" cy="469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b="1" dirty="0"/>
                <a:t>中间代码生成</a:t>
              </a:r>
              <a:endParaRPr lang="zh-CN" altLang="en-US" b="1" dirty="0"/>
            </a:p>
          </p:txBody>
        </p:sp>
        <p:cxnSp>
          <p:nvCxnSpPr>
            <p:cNvPr id="12" name="连接符: 肘形 11"/>
            <p:cNvCxnSpPr>
              <a:endCxn id="5" idx="0"/>
            </p:cNvCxnSpPr>
            <p:nvPr/>
          </p:nvCxnSpPr>
          <p:spPr>
            <a:xfrm>
              <a:off x="2400300" y="1346200"/>
              <a:ext cx="2089150" cy="396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099944" y="1162184"/>
              <a:ext cx="1338828" cy="646331"/>
            </a:xfrm>
            <a:prstGeom prst="rect">
              <a:avLst/>
            </a:prstGeom>
            <a:noFill/>
          </p:spPr>
          <p:txBody>
            <a:bodyPr wrap="none" rtlCol="0">
              <a:spAutoFit/>
            </a:bodyPr>
            <a:lstStyle/>
            <a:p>
              <a:r>
                <a:rPr lang="en-US" altLang="zh-CN" dirty="0">
                  <a:solidFill>
                    <a:schemeClr val="bg1">
                      <a:lumMod val="50000"/>
                    </a:schemeClr>
                  </a:solidFill>
                </a:rPr>
                <a:t>C - - </a:t>
              </a:r>
              <a:r>
                <a:rPr lang="zh-CN" altLang="en-US" dirty="0">
                  <a:solidFill>
                    <a:schemeClr val="bg1">
                      <a:lumMod val="50000"/>
                    </a:schemeClr>
                  </a:solidFill>
                </a:rPr>
                <a:t>源代码</a:t>
              </a:r>
              <a:endParaRPr lang="en-US" altLang="zh-CN" dirty="0">
                <a:solidFill>
                  <a:schemeClr val="bg1">
                    <a:lumMod val="50000"/>
                  </a:schemeClr>
                </a:solidFill>
              </a:endParaRPr>
            </a:p>
            <a:p>
              <a:r>
                <a:rPr lang="zh-CN" altLang="en-US" dirty="0">
                  <a:solidFill>
                    <a:schemeClr val="bg1">
                      <a:lumMod val="50000"/>
                    </a:schemeClr>
                  </a:solidFill>
                </a:rPr>
                <a:t>（字符流）</a:t>
              </a:r>
              <a:endParaRPr lang="zh-CN" altLang="en-US" dirty="0">
                <a:solidFill>
                  <a:schemeClr val="bg1">
                    <a:lumMod val="50000"/>
                  </a:schemeClr>
                </a:solidFill>
              </a:endParaRPr>
            </a:p>
          </p:txBody>
        </p:sp>
        <p:cxnSp>
          <p:nvCxnSpPr>
            <p:cNvPr id="15" name="直接箭头连接符 14"/>
            <p:cNvCxnSpPr>
              <a:stCxn id="5" idx="2"/>
              <a:endCxn id="6" idx="0"/>
            </p:cNvCxnSpPr>
            <p:nvPr/>
          </p:nvCxnSpPr>
          <p:spPr>
            <a:xfrm>
              <a:off x="4489450" y="2212132"/>
              <a:ext cx="0" cy="474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6" idx="2"/>
              <a:endCxn id="7" idx="0"/>
            </p:cNvCxnSpPr>
            <p:nvPr/>
          </p:nvCxnSpPr>
          <p:spPr>
            <a:xfrm>
              <a:off x="4489450" y="3156148"/>
              <a:ext cx="0" cy="474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7" idx="2"/>
              <a:endCxn id="8" idx="0"/>
            </p:cNvCxnSpPr>
            <p:nvPr/>
          </p:nvCxnSpPr>
          <p:spPr>
            <a:xfrm>
              <a:off x="4489450" y="4100164"/>
              <a:ext cx="0" cy="474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2400300" y="2449190"/>
              <a:ext cx="208915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1384381" y="2264524"/>
              <a:ext cx="1015919" cy="369332"/>
            </a:xfrm>
            <a:prstGeom prst="rect">
              <a:avLst/>
            </a:prstGeom>
            <a:noFill/>
          </p:spPr>
          <p:txBody>
            <a:bodyPr wrap="none" rtlCol="0">
              <a:spAutoFit/>
            </a:bodyPr>
            <a:lstStyle/>
            <a:p>
              <a:r>
                <a:rPr lang="en-US" altLang="zh-CN" dirty="0">
                  <a:solidFill>
                    <a:schemeClr val="bg1">
                      <a:lumMod val="50000"/>
                    </a:schemeClr>
                  </a:solidFill>
                </a:rPr>
                <a:t>Token</a:t>
              </a:r>
              <a:r>
                <a:rPr lang="zh-CN" altLang="en-US" dirty="0">
                  <a:solidFill>
                    <a:schemeClr val="bg1">
                      <a:lumMod val="50000"/>
                    </a:schemeClr>
                  </a:solidFill>
                </a:rPr>
                <a:t> 流</a:t>
              </a:r>
              <a:endParaRPr lang="zh-CN" altLang="en-US" dirty="0">
                <a:solidFill>
                  <a:schemeClr val="bg1">
                    <a:lumMod val="50000"/>
                  </a:schemeClr>
                </a:solidFill>
              </a:endParaRPr>
            </a:p>
          </p:txBody>
        </p:sp>
        <p:sp>
          <p:nvSpPr>
            <p:cNvPr id="29" name="文本框 28"/>
            <p:cNvSpPr txBox="1"/>
            <p:nvPr/>
          </p:nvSpPr>
          <p:spPr>
            <a:xfrm>
              <a:off x="5932569" y="1792516"/>
              <a:ext cx="1338828" cy="369332"/>
            </a:xfrm>
            <a:prstGeom prst="rect">
              <a:avLst/>
            </a:prstGeom>
            <a:noFill/>
          </p:spPr>
          <p:txBody>
            <a:bodyPr wrap="none" rtlCol="0">
              <a:spAutoFit/>
            </a:bodyPr>
            <a:lstStyle/>
            <a:p>
              <a:r>
                <a:rPr lang="zh-CN" altLang="en-US" dirty="0">
                  <a:solidFill>
                    <a:schemeClr val="bg1">
                      <a:lumMod val="50000"/>
                    </a:schemeClr>
                  </a:solidFill>
                </a:rPr>
                <a:t>正则表达式</a:t>
              </a:r>
              <a:endParaRPr lang="zh-CN" altLang="en-US" dirty="0">
                <a:solidFill>
                  <a:schemeClr val="bg1">
                    <a:lumMod val="50000"/>
                  </a:schemeClr>
                </a:solidFill>
              </a:endParaRPr>
            </a:p>
          </p:txBody>
        </p:sp>
        <p:sp>
          <p:nvSpPr>
            <p:cNvPr id="30" name="文本框 29"/>
            <p:cNvSpPr txBox="1"/>
            <p:nvPr/>
          </p:nvSpPr>
          <p:spPr>
            <a:xfrm>
              <a:off x="5932569" y="2736532"/>
              <a:ext cx="646331" cy="369332"/>
            </a:xfrm>
            <a:prstGeom prst="rect">
              <a:avLst/>
            </a:prstGeom>
            <a:noFill/>
          </p:spPr>
          <p:txBody>
            <a:bodyPr wrap="none" rtlCol="0">
              <a:spAutoFit/>
            </a:bodyPr>
            <a:lstStyle/>
            <a:p>
              <a:r>
                <a:rPr lang="zh-CN" altLang="en-US" dirty="0">
                  <a:solidFill>
                    <a:schemeClr val="bg1">
                      <a:lumMod val="50000"/>
                    </a:schemeClr>
                  </a:solidFill>
                </a:rPr>
                <a:t>文法</a:t>
              </a:r>
              <a:endParaRPr lang="zh-CN" altLang="en-US" dirty="0">
                <a:solidFill>
                  <a:schemeClr val="bg1">
                    <a:lumMod val="50000"/>
                  </a:schemeClr>
                </a:solidFill>
              </a:endParaRPr>
            </a:p>
          </p:txBody>
        </p:sp>
        <p:cxnSp>
          <p:nvCxnSpPr>
            <p:cNvPr id="31" name="直接连接符 30"/>
            <p:cNvCxnSpPr/>
            <p:nvPr/>
          </p:nvCxnSpPr>
          <p:spPr>
            <a:xfrm>
              <a:off x="2400300" y="3393206"/>
              <a:ext cx="208915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061472" y="3208540"/>
              <a:ext cx="1338828" cy="369332"/>
            </a:xfrm>
            <a:prstGeom prst="rect">
              <a:avLst/>
            </a:prstGeom>
            <a:noFill/>
          </p:spPr>
          <p:txBody>
            <a:bodyPr wrap="none" rtlCol="0">
              <a:spAutoFit/>
            </a:bodyPr>
            <a:lstStyle/>
            <a:p>
              <a:r>
                <a:rPr lang="zh-CN" altLang="en-US" dirty="0">
                  <a:solidFill>
                    <a:schemeClr val="bg1">
                      <a:lumMod val="50000"/>
                    </a:schemeClr>
                  </a:solidFill>
                </a:rPr>
                <a:t>抽象语法树</a:t>
              </a:r>
              <a:endParaRPr lang="zh-CN" altLang="en-US" dirty="0">
                <a:solidFill>
                  <a:schemeClr val="bg1">
                    <a:lumMod val="50000"/>
                  </a:schemeClr>
                </a:solidFill>
              </a:endParaRPr>
            </a:p>
          </p:txBody>
        </p:sp>
        <p:sp>
          <p:nvSpPr>
            <p:cNvPr id="35" name="文本框 34"/>
            <p:cNvSpPr txBox="1"/>
            <p:nvPr/>
          </p:nvSpPr>
          <p:spPr>
            <a:xfrm>
              <a:off x="5932569" y="3680548"/>
              <a:ext cx="1107996" cy="369332"/>
            </a:xfrm>
            <a:prstGeom prst="rect">
              <a:avLst/>
            </a:prstGeom>
            <a:noFill/>
          </p:spPr>
          <p:txBody>
            <a:bodyPr wrap="none" rtlCol="0">
              <a:spAutoFit/>
            </a:bodyPr>
            <a:lstStyle/>
            <a:p>
              <a:r>
                <a:rPr lang="zh-CN" altLang="en-US" dirty="0">
                  <a:solidFill>
                    <a:schemeClr val="bg1">
                      <a:lumMod val="50000"/>
                    </a:schemeClr>
                  </a:solidFill>
                </a:rPr>
                <a:t>静态语义</a:t>
              </a:r>
              <a:endParaRPr lang="zh-CN" altLang="en-US" dirty="0">
                <a:solidFill>
                  <a:schemeClr val="bg1">
                    <a:lumMod val="50000"/>
                  </a:schemeClr>
                </a:solidFill>
              </a:endParaRPr>
            </a:p>
          </p:txBody>
        </p:sp>
        <p:sp>
          <p:nvSpPr>
            <p:cNvPr id="36" name="文本框 35"/>
            <p:cNvSpPr txBox="1"/>
            <p:nvPr/>
          </p:nvSpPr>
          <p:spPr>
            <a:xfrm>
              <a:off x="933450" y="4051635"/>
              <a:ext cx="2031325" cy="646331"/>
            </a:xfrm>
            <a:prstGeom prst="rect">
              <a:avLst/>
            </a:prstGeom>
            <a:noFill/>
          </p:spPr>
          <p:txBody>
            <a:bodyPr wrap="none" rtlCol="0">
              <a:spAutoFit/>
            </a:bodyPr>
            <a:lstStyle/>
            <a:p>
              <a:r>
                <a:rPr lang="zh-CN" altLang="en-US" dirty="0"/>
                <a:t>抽象语法树、</a:t>
              </a:r>
              <a:endParaRPr lang="en-US" altLang="zh-CN" dirty="0"/>
            </a:p>
            <a:p>
              <a:r>
                <a:rPr lang="zh-CN" altLang="en-US" dirty="0"/>
                <a:t>符号表、类型对象</a:t>
              </a:r>
              <a:endParaRPr lang="zh-CN" altLang="en-US" dirty="0"/>
            </a:p>
          </p:txBody>
        </p:sp>
        <p:cxnSp>
          <p:nvCxnSpPr>
            <p:cNvPr id="37" name="直接连接符 36"/>
            <p:cNvCxnSpPr/>
            <p:nvPr/>
          </p:nvCxnSpPr>
          <p:spPr>
            <a:xfrm>
              <a:off x="2400300" y="4325420"/>
              <a:ext cx="2089150"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8" name="箭头: 右 37"/>
            <p:cNvSpPr/>
            <p:nvPr/>
          </p:nvSpPr>
          <p:spPr>
            <a:xfrm>
              <a:off x="933450" y="4696211"/>
              <a:ext cx="2217172" cy="281662"/>
            </a:xfrm>
            <a:prstGeom prst="rightArrow">
              <a:avLst>
                <a:gd name="adj1" fmla="val 50000"/>
                <a:gd name="adj2" fmla="val 50000"/>
              </a:avLst>
            </a:prstGeom>
            <a:solidFill>
              <a:schemeClr val="bg1">
                <a:lumMod val="75000"/>
              </a:schemeClr>
            </a:solid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40" name="连接符: 肘形 39"/>
            <p:cNvCxnSpPr>
              <a:stCxn id="8" idx="2"/>
            </p:cNvCxnSpPr>
            <p:nvPr/>
          </p:nvCxnSpPr>
          <p:spPr>
            <a:xfrm rot="16200000" flipH="1">
              <a:off x="4823212" y="4710417"/>
              <a:ext cx="775595" cy="14431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5932569" y="5635108"/>
              <a:ext cx="2270173" cy="369332"/>
            </a:xfrm>
            <a:prstGeom prst="rect">
              <a:avLst/>
            </a:prstGeom>
            <a:noFill/>
          </p:spPr>
          <p:txBody>
            <a:bodyPr wrap="none" rtlCol="0">
              <a:spAutoFit/>
            </a:bodyPr>
            <a:lstStyle/>
            <a:p>
              <a:r>
                <a:rPr lang="zh-CN" altLang="en-US" dirty="0"/>
                <a:t>中间代码（</a:t>
              </a:r>
              <a:r>
                <a:rPr lang="en-US" altLang="zh-CN" dirty="0"/>
                <a:t>CMMIR</a:t>
              </a:r>
              <a:r>
                <a:rPr lang="zh-CN" altLang="en-US" dirty="0"/>
                <a:t>）</a:t>
              </a:r>
              <a:endParaRPr lang="zh-CN" altLang="en-US" dirty="0"/>
            </a:p>
          </p:txBody>
        </p:sp>
        <p:sp>
          <p:nvSpPr>
            <p:cNvPr id="96" name="任意多边形: 形状 95"/>
            <p:cNvSpPr/>
            <p:nvPr/>
          </p:nvSpPr>
          <p:spPr>
            <a:xfrm rot="20760871">
              <a:off x="5635194" y="4390175"/>
              <a:ext cx="757862" cy="767574"/>
            </a:xfrm>
            <a:custGeom>
              <a:avLst/>
              <a:gdLst>
                <a:gd name="connsiteX0" fmla="*/ 0 w 1064638"/>
                <a:gd name="connsiteY0" fmla="*/ 778967 h 1266083"/>
                <a:gd name="connsiteX1" fmla="*/ 781050 w 1064638"/>
                <a:gd name="connsiteY1" fmla="*/ 1236167 h 1266083"/>
                <a:gd name="connsiteX2" fmla="*/ 1028700 w 1064638"/>
                <a:gd name="connsiteY2" fmla="*/ 26492 h 1266083"/>
                <a:gd name="connsiteX3" fmla="*/ 76200 w 1064638"/>
                <a:gd name="connsiteY3" fmla="*/ 397967 h 1266083"/>
              </a:gdLst>
              <a:ahLst/>
              <a:cxnLst>
                <a:cxn ang="0">
                  <a:pos x="connsiteX0" y="connsiteY0"/>
                </a:cxn>
                <a:cxn ang="0">
                  <a:pos x="connsiteX1" y="connsiteY1"/>
                </a:cxn>
                <a:cxn ang="0">
                  <a:pos x="connsiteX2" y="connsiteY2"/>
                </a:cxn>
                <a:cxn ang="0">
                  <a:pos x="connsiteX3" y="connsiteY3"/>
                </a:cxn>
              </a:cxnLst>
              <a:rect l="l" t="t" r="r" b="b"/>
              <a:pathLst>
                <a:path w="1064638" h="1266083">
                  <a:moveTo>
                    <a:pt x="0" y="778967"/>
                  </a:moveTo>
                  <a:cubicBezTo>
                    <a:pt x="304800" y="1070273"/>
                    <a:pt x="609600" y="1361579"/>
                    <a:pt x="781050" y="1236167"/>
                  </a:cubicBezTo>
                  <a:cubicBezTo>
                    <a:pt x="952500" y="1110755"/>
                    <a:pt x="1146175" y="166192"/>
                    <a:pt x="1028700" y="26492"/>
                  </a:cubicBezTo>
                  <a:cubicBezTo>
                    <a:pt x="911225" y="-113208"/>
                    <a:pt x="215900" y="342405"/>
                    <a:pt x="76200" y="397967"/>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7" name="文本框 96"/>
            <p:cNvSpPr txBox="1"/>
            <p:nvPr/>
          </p:nvSpPr>
          <p:spPr>
            <a:xfrm>
              <a:off x="6301461" y="4565699"/>
              <a:ext cx="646331" cy="369332"/>
            </a:xfrm>
            <a:prstGeom prst="rect">
              <a:avLst/>
            </a:prstGeom>
            <a:noFill/>
          </p:spPr>
          <p:txBody>
            <a:bodyPr wrap="none" rtlCol="0">
              <a:spAutoFit/>
            </a:bodyPr>
            <a:lstStyle/>
            <a:p>
              <a:r>
                <a:rPr lang="zh-CN" altLang="en-US" dirty="0"/>
                <a:t>优化</a:t>
              </a:r>
              <a:endParaRPr lang="zh-CN" alt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实验提交说明</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提交平台：</a:t>
            </a:r>
            <a:r>
              <a:rPr kumimoji="1" lang="en-US" altLang="zh-CN" dirty="0">
                <a:hlinkClick r:id="rId1"/>
              </a:rPr>
              <a:t>http://cslabcms.nju.edu.cn</a:t>
            </a:r>
            <a:endParaRPr kumimoji="1" lang="en-US" altLang="zh-CN" dirty="0"/>
          </a:p>
          <a:p>
            <a:pPr lvl="1"/>
            <a:r>
              <a:rPr kumimoji="1" lang="zh-CN" altLang="en-US" dirty="0"/>
              <a:t>独立完成，以个人为小组单位提交</a:t>
            </a:r>
            <a:endParaRPr kumimoji="1" lang="en-US" altLang="zh-CN" dirty="0"/>
          </a:p>
          <a:p>
            <a:pPr lvl="1"/>
            <a:r>
              <a:rPr kumimoji="1" lang="zh-CN" altLang="en-US" dirty="0"/>
              <a:t>无特殊情况不接受其他提交方式</a:t>
            </a:r>
            <a:endParaRPr kumimoji="1" lang="en-US" altLang="zh-CN" dirty="0"/>
          </a:p>
          <a:p>
            <a:r>
              <a:rPr kumimoji="1" lang="zh-CN" altLang="en-US" dirty="0"/>
              <a:t>提交第</a:t>
            </a:r>
            <a:r>
              <a:rPr kumimoji="1" lang="en-US" altLang="zh-CN" dirty="0"/>
              <a:t> 11 </a:t>
            </a:r>
            <a:r>
              <a:rPr kumimoji="1" lang="zh-CN" altLang="en-US" dirty="0"/>
              <a:t>周的项目作业</a:t>
            </a:r>
            <a:endParaRPr kumimoji="1" lang="en-US" altLang="zh-CN" dirty="0"/>
          </a:p>
          <a:p>
            <a:pPr lvl="1"/>
            <a:r>
              <a:rPr kumimoji="1" lang="en-US" altLang="zh-CN" dirty="0"/>
              <a:t>Project 3</a:t>
            </a:r>
            <a:r>
              <a:rPr kumimoji="1" lang="zh-CN" altLang="en-US" dirty="0"/>
              <a:t> </a:t>
            </a:r>
            <a:r>
              <a:rPr kumimoji="1" lang="en-US" altLang="zh-CN" dirty="0"/>
              <a:t>–</a:t>
            </a:r>
            <a:r>
              <a:rPr kumimoji="1" lang="zh-CN" altLang="en-US" dirty="0"/>
              <a:t> 中间代码生成</a:t>
            </a:r>
            <a:endParaRPr kumimoji="1" lang="en-US" altLang="zh-CN" dirty="0"/>
          </a:p>
          <a:p>
            <a:pPr lvl="1"/>
            <a:r>
              <a:rPr kumimoji="1" lang="zh-CN" altLang="en-US" dirty="0"/>
              <a:t>所有内容打包并压缩，命名为学号</a:t>
            </a:r>
            <a:r>
              <a:rPr kumimoji="1" lang="en-US" altLang="zh-CN" dirty="0"/>
              <a:t>+”_”+lab3.</a:t>
            </a:r>
            <a:r>
              <a:rPr kumimoji="1" lang="en-US" altLang="zh-CN" b="1" dirty="0"/>
              <a:t>zip</a:t>
            </a:r>
            <a:r>
              <a:rPr kumimoji="1" lang="en-US" altLang="zh-CN" dirty="0"/>
              <a:t>/</a:t>
            </a:r>
            <a:r>
              <a:rPr kumimoji="1" lang="zh-CN" altLang="en-US" dirty="0"/>
              <a:t> </a:t>
            </a:r>
            <a:r>
              <a:rPr kumimoji="1" lang="en-US" altLang="zh-CN" b="1" dirty="0" err="1"/>
              <a:t>tar.gz</a:t>
            </a:r>
            <a:r>
              <a:rPr kumimoji="1" lang="zh-CN" altLang="en-US" dirty="0"/>
              <a:t>，如</a:t>
            </a:r>
            <a:r>
              <a:rPr kumimoji="1" lang="en-US" altLang="zh-CN" dirty="0"/>
              <a:t>161220001_lab3.zip</a:t>
            </a:r>
            <a:endParaRPr kumimoji="1" lang="en-US" altLang="zh-CN" dirty="0"/>
          </a:p>
          <a:p>
            <a:pPr lvl="1"/>
            <a:r>
              <a:rPr kumimoji="1" lang="zh-CN" altLang="en-US" dirty="0"/>
              <a:t>其他要求与实验一相同</a:t>
            </a:r>
            <a:endParaRPr kumimoji="1" lang="en-US" altLang="zh-CN" dirty="0"/>
          </a:p>
          <a:p>
            <a:r>
              <a:rPr kumimoji="1" lang="zh-CN" altLang="en-US" b="1" dirty="0">
                <a:solidFill>
                  <a:srgbClr val="FF0000"/>
                </a:solidFill>
              </a:rPr>
              <a:t>截止日期：</a:t>
            </a:r>
            <a:r>
              <a:rPr kumimoji="1" lang="en-US" altLang="zh-CN" b="1" dirty="0">
                <a:solidFill>
                  <a:srgbClr val="FF0000"/>
                </a:solidFill>
              </a:rPr>
              <a:t>12</a:t>
            </a:r>
            <a:r>
              <a:rPr kumimoji="1" lang="zh-CN" altLang="en-US" b="1" dirty="0">
                <a:solidFill>
                  <a:srgbClr val="FF0000"/>
                </a:solidFill>
              </a:rPr>
              <a:t>月</a:t>
            </a:r>
            <a:r>
              <a:rPr kumimoji="1" lang="en-US" altLang="zh-CN" b="1">
                <a:solidFill>
                  <a:srgbClr val="FF0000"/>
                </a:solidFill>
              </a:rPr>
              <a:t>16</a:t>
            </a:r>
            <a:r>
              <a:rPr kumimoji="1" lang="zh-CN" altLang="en-US" b="1">
                <a:solidFill>
                  <a:srgbClr val="FF0000"/>
                </a:solidFill>
              </a:rPr>
              <a:t>日</a:t>
            </a:r>
            <a:r>
              <a:rPr kumimoji="1" lang="zh-CN" altLang="en-US" b="1" dirty="0">
                <a:solidFill>
                  <a:srgbClr val="FF0000"/>
                </a:solidFill>
              </a:rPr>
              <a:t>，</a:t>
            </a:r>
            <a:r>
              <a:rPr kumimoji="1" lang="en-US" altLang="zh-CN" b="1" dirty="0">
                <a:solidFill>
                  <a:srgbClr val="FF0000"/>
                </a:solidFill>
              </a:rPr>
              <a:t>23:59:59</a:t>
            </a:r>
            <a:r>
              <a:rPr kumimoji="1" lang="zh-CN" altLang="en-US" dirty="0"/>
              <a:t>，请尽量不要在此之前的几分钟提交，网络有风险</a:t>
            </a:r>
            <a:endParaRPr kumimoji="1" lang="en-US" altLang="zh-CN" dirty="0"/>
          </a:p>
          <a:p>
            <a:pPr lvl="1"/>
            <a:endParaRPr kumimoji="1" lang="en-US" altLang="zh-CN" dirty="0"/>
          </a:p>
          <a:p>
            <a:pPr lvl="1"/>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实验检查要求</a:t>
            </a:r>
            <a:endParaRPr kumimoji="1"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kumimoji="1" lang="zh-CN" altLang="en-US" b="1" dirty="0">
                <a:solidFill>
                  <a:srgbClr val="FF0000"/>
                </a:solidFill>
              </a:rPr>
              <a:t>必做部分（</a:t>
            </a:r>
            <a:r>
              <a:rPr kumimoji="1" lang="en-US" altLang="zh-CN" b="1" dirty="0">
                <a:solidFill>
                  <a:srgbClr val="FF0000"/>
                </a:solidFill>
              </a:rPr>
              <a:t>85%</a:t>
            </a:r>
            <a:r>
              <a:rPr kumimoji="1" lang="zh-CN" altLang="en-US" b="1" dirty="0">
                <a:solidFill>
                  <a:srgbClr val="FF0000"/>
                </a:solidFill>
              </a:rPr>
              <a:t>）</a:t>
            </a:r>
            <a:endParaRPr kumimoji="1" lang="en-US" altLang="zh-CN" b="1" dirty="0">
              <a:solidFill>
                <a:srgbClr val="FF0000"/>
              </a:solidFill>
            </a:endParaRPr>
          </a:p>
          <a:p>
            <a:pPr lvl="1">
              <a:lnSpc>
                <a:spcPct val="110000"/>
              </a:lnSpc>
            </a:pPr>
            <a:r>
              <a:rPr lang="zh-CN" altLang="en-US" sz="2400" dirty="0"/>
              <a:t>提交的源程序必须能通过编译，否则将扣分</a:t>
            </a:r>
            <a:endParaRPr lang="en-US" altLang="zh-CN" sz="2600" b="1" dirty="0"/>
          </a:p>
          <a:p>
            <a:pPr lvl="1">
              <a:lnSpc>
                <a:spcPct val="110000"/>
              </a:lnSpc>
            </a:pPr>
            <a:r>
              <a:rPr lang="zh-CN" altLang="en-US" sz="2600" b="1" dirty="0"/>
              <a:t>输出要求：</a:t>
            </a:r>
            <a:r>
              <a:rPr lang="en-US" altLang="zh-CN" sz="2600" b="1" dirty="0">
                <a:solidFill>
                  <a:srgbClr val="FF0000"/>
                </a:solidFill>
              </a:rPr>
              <a:t> ./parser test1.cmm test1.ir</a:t>
            </a:r>
            <a:endParaRPr lang="en-US" altLang="zh-CN" sz="2600" b="1" dirty="0">
              <a:solidFill>
                <a:srgbClr val="FF0000"/>
              </a:solidFill>
            </a:endParaRPr>
          </a:p>
          <a:p>
            <a:pPr lvl="1">
              <a:lnSpc>
                <a:spcPct val="110000"/>
              </a:lnSpc>
            </a:pPr>
            <a:r>
              <a:rPr lang="zh-CN" altLang="en-US" sz="2600" b="1" dirty="0">
                <a:solidFill>
                  <a:srgbClr val="FF0000"/>
                </a:solidFill>
              </a:rPr>
              <a:t>把生成的中间代码逐行写入 </a:t>
            </a:r>
            <a:r>
              <a:rPr lang="en-US" altLang="zh-CN" sz="2600" b="1" dirty="0">
                <a:solidFill>
                  <a:srgbClr val="FF0000"/>
                </a:solidFill>
              </a:rPr>
              <a:t>test1.ir</a:t>
            </a:r>
            <a:r>
              <a:rPr lang="zh-CN" altLang="en-US" sz="2600" b="1" dirty="0">
                <a:solidFill>
                  <a:srgbClr val="FF0000"/>
                </a:solidFill>
              </a:rPr>
              <a:t> ，并通过虚拟机测试</a:t>
            </a:r>
            <a:endParaRPr lang="en-US" altLang="zh-CN" sz="2600" b="1" dirty="0">
              <a:solidFill>
                <a:srgbClr val="FF0000"/>
              </a:solidFill>
            </a:endParaRPr>
          </a:p>
          <a:p>
            <a:pPr>
              <a:lnSpc>
                <a:spcPct val="110000"/>
              </a:lnSpc>
            </a:pPr>
            <a:r>
              <a:rPr kumimoji="1" lang="zh-CN" altLang="en-US" b="1" dirty="0"/>
              <a:t>实验报告及代码风格、实现方式等（</a:t>
            </a:r>
            <a:r>
              <a:rPr kumimoji="1" lang="en-US" altLang="zh-CN" b="1" dirty="0"/>
              <a:t>15%</a:t>
            </a:r>
            <a:r>
              <a:rPr kumimoji="1" lang="zh-CN" altLang="en-US" b="1" dirty="0"/>
              <a:t>）</a:t>
            </a:r>
            <a:endParaRPr kumimoji="1" lang="en-US" altLang="zh-CN" b="1" dirty="0"/>
          </a:p>
          <a:p>
            <a:pPr>
              <a:lnSpc>
                <a:spcPct val="110000"/>
              </a:lnSpc>
            </a:pPr>
            <a:r>
              <a:rPr kumimoji="1" lang="zh-CN" altLang="en-US" dirty="0">
                <a:solidFill>
                  <a:srgbClr val="0070C0"/>
                </a:solidFill>
              </a:rPr>
              <a:t>选做部分</a:t>
            </a:r>
            <a:endParaRPr kumimoji="1" lang="en-US" altLang="zh-CN" dirty="0">
              <a:solidFill>
                <a:srgbClr val="0070C0"/>
              </a:solidFill>
            </a:endParaRPr>
          </a:p>
          <a:p>
            <a:pPr lvl="1">
              <a:lnSpc>
                <a:spcPct val="110000"/>
              </a:lnSpc>
            </a:pPr>
            <a:r>
              <a:rPr kumimoji="1" lang="zh-CN" altLang="en-US" sz="2600" dirty="0">
                <a:solidFill>
                  <a:srgbClr val="0070C0"/>
                </a:solidFill>
              </a:rPr>
              <a:t>多维数组和结构体相关中间代码生成，</a:t>
            </a:r>
            <a:r>
              <a:rPr kumimoji="1" lang="zh-CN" altLang="en-US" sz="2600" dirty="0">
                <a:solidFill>
                  <a:srgbClr val="7030A0"/>
                </a:solidFill>
              </a:rPr>
              <a:t>以及简单的中间代码优化，</a:t>
            </a:r>
            <a:r>
              <a:rPr lang="zh-CN" altLang="en-US" sz="2600" dirty="0">
                <a:solidFill>
                  <a:srgbClr val="7030A0"/>
                </a:solidFill>
              </a:rPr>
              <a:t>虚拟机小程序将以总共执行过的中间代码条数为标准来衡量你的编译器所输出的中间代码的运行效率。</a:t>
            </a:r>
            <a:endParaRPr lang="en-US" altLang="zh-CN" sz="2600" dirty="0">
              <a:solidFill>
                <a:srgbClr val="7030A0"/>
              </a:solidFill>
            </a:endParaRPr>
          </a:p>
          <a:p>
            <a:pPr>
              <a:lnSpc>
                <a:spcPct val="110000"/>
              </a:lnSpc>
            </a:pPr>
            <a:r>
              <a:rPr kumimoji="1" lang="zh-CN" altLang="en-US" b="1" dirty="0">
                <a:solidFill>
                  <a:schemeClr val="accent2"/>
                </a:solidFill>
              </a:rPr>
              <a:t>代码查重</a:t>
            </a:r>
            <a:endParaRPr kumimoji="1" lang="en-US" altLang="zh-CN" b="1" dirty="0">
              <a:solidFill>
                <a:schemeClr val="accent2"/>
              </a:solidFill>
            </a:endParaRPr>
          </a:p>
          <a:p>
            <a:pPr lvl="1">
              <a:lnSpc>
                <a:spcPct val="110000"/>
              </a:lnSpc>
            </a:pPr>
            <a:r>
              <a:rPr kumimoji="1" lang="zh-CN" altLang="en-US" b="1" dirty="0">
                <a:solidFill>
                  <a:schemeClr val="accent2"/>
                </a:solidFill>
              </a:rPr>
              <a:t>教学平台提供，请注重学术诚信，一旦抄袭，即为</a:t>
            </a:r>
            <a:r>
              <a:rPr kumimoji="1" lang="en-US" altLang="zh-CN" b="1" dirty="0">
                <a:solidFill>
                  <a:schemeClr val="accent2"/>
                </a:solidFill>
              </a:rPr>
              <a:t>0</a:t>
            </a:r>
            <a:r>
              <a:rPr kumimoji="1" lang="zh-CN" altLang="en-US" b="1" dirty="0">
                <a:solidFill>
                  <a:schemeClr val="accent2"/>
                </a:solidFill>
              </a:rPr>
              <a:t>分！</a:t>
            </a:r>
            <a:endParaRPr kumimoji="1" lang="en-US" altLang="zh-CN" b="1" dirty="0">
              <a:solidFill>
                <a:schemeClr val="accent2"/>
              </a:solidFill>
            </a:endParaRPr>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
        <p:nvSpPr>
          <p:cNvPr id="3" name="矩形 2"/>
          <p:cNvSpPr/>
          <p:nvPr/>
        </p:nvSpPr>
        <p:spPr>
          <a:xfrm>
            <a:off x="2962037" y="2543266"/>
            <a:ext cx="3511474" cy="1754326"/>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Thank</a:t>
            </a:r>
            <a:r>
              <a:rPr lang="zh-CN" altLang="en-US" sz="5400" b="1" dirty="0">
                <a:ln w="22225">
                  <a:solidFill>
                    <a:schemeClr val="accent2"/>
                  </a:solidFill>
                  <a:prstDash val="solid"/>
                </a:ln>
                <a:solidFill>
                  <a:schemeClr val="accent2">
                    <a:lumMod val="40000"/>
                    <a:lumOff val="60000"/>
                  </a:schemeClr>
                </a:solidFill>
              </a:rPr>
              <a:t> </a:t>
            </a:r>
            <a:r>
              <a:rPr lang="en-US" altLang="zh-CN" sz="5400" b="1" dirty="0">
                <a:ln w="22225">
                  <a:solidFill>
                    <a:schemeClr val="accent2"/>
                  </a:solidFill>
                  <a:prstDash val="solid"/>
                </a:ln>
                <a:solidFill>
                  <a:schemeClr val="accent2">
                    <a:lumMod val="40000"/>
                    <a:lumOff val="60000"/>
                  </a:schemeClr>
                </a:solidFill>
              </a:rPr>
              <a:t>you~</a:t>
            </a:r>
            <a:endParaRPr lang="en-US" altLang="zh-CN" sz="5400" b="1" dirty="0">
              <a:ln w="22225">
                <a:solidFill>
                  <a:schemeClr val="accent2"/>
                </a:solidFill>
                <a:prstDash val="solid"/>
              </a:ln>
              <a:solidFill>
                <a:schemeClr val="accent2">
                  <a:lumMod val="40000"/>
                  <a:lumOff val="60000"/>
                </a:schemeClr>
              </a:solidFill>
            </a:endParaRPr>
          </a:p>
          <a:p>
            <a:pPr algn="ctr"/>
            <a:r>
              <a:rPr lang="en-US" altLang="zh-CN" sz="5400" b="1" dirty="0">
                <a:ln w="22225">
                  <a:solidFill>
                    <a:schemeClr val="accent2"/>
                  </a:solidFill>
                  <a:prstDash val="solid"/>
                </a:ln>
                <a:solidFill>
                  <a:schemeClr val="accent2">
                    <a:lumMod val="40000"/>
                    <a:lumOff val="60000"/>
                  </a:schemeClr>
                </a:solidFill>
              </a:rPr>
              <a:t>Q</a:t>
            </a:r>
            <a:r>
              <a:rPr lang="zh-CN" altLang="en-US" sz="5400" b="1" dirty="0">
                <a:ln w="22225">
                  <a:solidFill>
                    <a:schemeClr val="accent2"/>
                  </a:solidFill>
                  <a:prstDash val="solid"/>
                </a:ln>
                <a:solidFill>
                  <a:schemeClr val="accent2">
                    <a:lumMod val="40000"/>
                    <a:lumOff val="60000"/>
                  </a:schemeClr>
                </a:solidFill>
              </a:rPr>
              <a:t> </a:t>
            </a:r>
            <a:r>
              <a:rPr lang="en-US" altLang="zh-CN" sz="5400" b="1" dirty="0">
                <a:ln w="22225">
                  <a:solidFill>
                    <a:schemeClr val="accent2"/>
                  </a:solidFill>
                  <a:prstDash val="solid"/>
                </a:ln>
                <a:solidFill>
                  <a:schemeClr val="accent2">
                    <a:lumMod val="40000"/>
                    <a:lumOff val="60000"/>
                  </a:schemeClr>
                </a:solidFill>
              </a:rPr>
              <a:t>&amp;</a:t>
            </a:r>
            <a:r>
              <a:rPr lang="zh-CN" altLang="en-US" sz="5400" b="1" dirty="0">
                <a:ln w="22225">
                  <a:solidFill>
                    <a:schemeClr val="accent2"/>
                  </a:solidFill>
                  <a:prstDash val="solid"/>
                </a:ln>
                <a:solidFill>
                  <a:schemeClr val="accent2">
                    <a:lumMod val="40000"/>
                    <a:lumOff val="60000"/>
                  </a:schemeClr>
                </a:solidFill>
              </a:rPr>
              <a:t> </a:t>
            </a:r>
            <a:r>
              <a:rPr lang="en-US" altLang="zh-CN" sz="5400" b="1" dirty="0">
                <a:ln w="22225">
                  <a:solidFill>
                    <a:schemeClr val="accent2"/>
                  </a:solidFill>
                  <a:prstDash val="solid"/>
                </a:ln>
                <a:solidFill>
                  <a:schemeClr val="accent2">
                    <a:lumMod val="40000"/>
                    <a:lumOff val="60000"/>
                  </a:schemeClr>
                </a:solidFill>
              </a:rPr>
              <a:t>A</a:t>
            </a:r>
            <a:endParaRPr lang="zh-CN" altLang="en-US" sz="5400" b="1" dirty="0">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 </a:t>
            </a:r>
            <a:r>
              <a:rPr lang="en-US" altLang="zh-CN" dirty="0"/>
              <a:t>1</a:t>
            </a:r>
            <a:endParaRPr lang="zh-CN" altLang="en-US" dirty="0"/>
          </a:p>
        </p:txBody>
      </p:sp>
      <p:sp>
        <p:nvSpPr>
          <p:cNvPr id="3" name="内容占位符 2"/>
          <p:cNvSpPr>
            <a:spLocks noGrp="1"/>
          </p:cNvSpPr>
          <p:nvPr>
            <p:ph idx="1"/>
          </p:nvPr>
        </p:nvSpPr>
        <p:spPr/>
        <p:txBody>
          <a:bodyPr/>
          <a:lstStyle/>
          <a:p>
            <a:r>
              <a:rPr lang="en-US" altLang="zh-CN" dirty="0">
                <a:highlight>
                  <a:srgbClr val="C0C0C0"/>
                </a:highlight>
              </a:rPr>
              <a:t>Ex 6.6.1</a:t>
            </a:r>
            <a:r>
              <a:rPr lang="en-US" altLang="zh-CN" dirty="0"/>
              <a:t> </a:t>
            </a:r>
            <a:r>
              <a:rPr lang="zh-CN" altLang="en-US" sz="2800" dirty="0"/>
              <a:t>在图 </a:t>
            </a:r>
            <a:r>
              <a:rPr lang="en-US" altLang="zh-CN" sz="2800" dirty="0"/>
              <a:t>6-36 </a:t>
            </a:r>
            <a:r>
              <a:rPr lang="zh-CN" altLang="en-US" sz="2800" dirty="0"/>
              <a:t>的 </a:t>
            </a:r>
            <a:r>
              <a:rPr lang="en-US" altLang="zh-CN" sz="2800" dirty="0"/>
              <a:t>SDD </a:t>
            </a:r>
            <a:r>
              <a:rPr lang="zh-CN" altLang="en-US" sz="2800" dirty="0"/>
              <a:t>中添加处理下列控制流构造的规则</a:t>
            </a:r>
            <a:endParaRPr lang="en-US" altLang="zh-CN" sz="2800" dirty="0"/>
          </a:p>
          <a:p>
            <a:pPr lvl="1"/>
            <a:r>
              <a:rPr lang="en-US" altLang="zh-CN" sz="2400" dirty="0"/>
              <a:t>1) </a:t>
            </a:r>
            <a:r>
              <a:rPr lang="zh-CN" altLang="en-US" sz="2400" dirty="0"/>
              <a:t>一个 </a:t>
            </a:r>
            <a:r>
              <a:rPr lang="en-US" altLang="zh-CN" sz="2400" dirty="0"/>
              <a:t>repeat </a:t>
            </a:r>
            <a:r>
              <a:rPr lang="zh-CN" altLang="en-US" sz="2400" dirty="0"/>
              <a:t>语句</a:t>
            </a:r>
            <a:endParaRPr lang="en-US" altLang="zh-CN" sz="2400" dirty="0"/>
          </a:p>
          <a:p>
            <a:pPr lvl="2"/>
            <a:r>
              <a:rPr lang="en-US" altLang="zh-CN" sz="2000" b="1" dirty="0"/>
              <a:t>repeat</a:t>
            </a:r>
            <a:r>
              <a:rPr lang="en-US" altLang="zh-CN" sz="2000" dirty="0"/>
              <a:t> </a:t>
            </a:r>
            <a:r>
              <a:rPr lang="en-US" altLang="zh-CN" sz="2000" i="1" dirty="0"/>
              <a:t>S</a:t>
            </a:r>
            <a:r>
              <a:rPr lang="en-US" altLang="zh-CN" sz="2000" dirty="0"/>
              <a:t> </a:t>
            </a:r>
            <a:r>
              <a:rPr lang="en-US" altLang="zh-CN" sz="2000" b="1" dirty="0"/>
              <a:t>while</a:t>
            </a:r>
            <a:r>
              <a:rPr lang="en-US" altLang="zh-CN" sz="2000" dirty="0"/>
              <a:t> </a:t>
            </a:r>
            <a:r>
              <a:rPr lang="en-US" altLang="zh-CN" sz="2000" i="1" dirty="0"/>
              <a:t>B</a:t>
            </a:r>
            <a:endParaRPr lang="en-US" altLang="zh-CN" sz="2000" i="1" dirty="0"/>
          </a:p>
          <a:p>
            <a:pPr lvl="1"/>
            <a:r>
              <a:rPr lang="en-US" altLang="zh-CN" sz="2400" dirty="0"/>
              <a:t>2) </a:t>
            </a:r>
            <a:r>
              <a:rPr lang="zh-CN" altLang="en-US" sz="2400" dirty="0"/>
              <a:t>一个 </a:t>
            </a:r>
            <a:r>
              <a:rPr lang="en-US" altLang="zh-CN" sz="2400" dirty="0"/>
              <a:t>for </a:t>
            </a:r>
            <a:r>
              <a:rPr lang="zh-CN" altLang="en-US" sz="2400" dirty="0"/>
              <a:t>循环语句</a:t>
            </a:r>
            <a:endParaRPr lang="en-US" altLang="zh-CN" sz="2400" dirty="0"/>
          </a:p>
          <a:p>
            <a:pPr lvl="2"/>
            <a:r>
              <a:rPr lang="en-US" altLang="zh-CN" sz="2000" b="1" dirty="0"/>
              <a:t>for</a:t>
            </a:r>
            <a:r>
              <a:rPr lang="en-US" altLang="zh-CN" sz="2000" dirty="0"/>
              <a:t> (</a:t>
            </a:r>
            <a:r>
              <a:rPr lang="en-US" altLang="zh-CN" sz="2000" i="1" dirty="0"/>
              <a:t>S</a:t>
            </a:r>
            <a:r>
              <a:rPr lang="en-US" altLang="zh-CN" sz="2000" baseline="-25000" dirty="0"/>
              <a:t>1</a:t>
            </a:r>
            <a:r>
              <a:rPr lang="en-US" altLang="zh-CN" sz="2000" dirty="0"/>
              <a:t>; </a:t>
            </a:r>
            <a:r>
              <a:rPr lang="en-US" altLang="zh-CN" sz="2000" i="1" dirty="0"/>
              <a:t>B</a:t>
            </a:r>
            <a:r>
              <a:rPr lang="en-US" altLang="zh-CN" sz="2000" dirty="0"/>
              <a:t>; </a:t>
            </a:r>
            <a:r>
              <a:rPr lang="en-US" altLang="zh-CN" sz="2000" i="1" dirty="0"/>
              <a:t>S</a:t>
            </a:r>
            <a:r>
              <a:rPr lang="en-US" altLang="zh-CN" sz="2000" baseline="-25000" dirty="0"/>
              <a:t>2</a:t>
            </a:r>
            <a:r>
              <a:rPr lang="en-US" altLang="zh-CN" sz="2000" dirty="0"/>
              <a:t>) </a:t>
            </a:r>
            <a:r>
              <a:rPr lang="en-US" altLang="zh-CN" sz="2000" i="1" dirty="0"/>
              <a:t>S</a:t>
            </a:r>
            <a:r>
              <a:rPr lang="en-US" altLang="zh-CN" sz="2000" baseline="-25000" dirty="0"/>
              <a:t>3</a:t>
            </a:r>
            <a:endParaRPr lang="zh-CN" altLang="en-US" sz="2000" baseline="-25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5" name="图片 4"/>
          <p:cNvPicPr>
            <a:picLocks noChangeAspect="1"/>
          </p:cNvPicPr>
          <p:nvPr/>
        </p:nvPicPr>
        <p:blipFill>
          <a:blip r:embed="rId1"/>
          <a:stretch>
            <a:fillRect/>
          </a:stretch>
        </p:blipFill>
        <p:spPr>
          <a:xfrm>
            <a:off x="4222304" y="1468419"/>
            <a:ext cx="4893121" cy="54086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 </a:t>
            </a:r>
            <a:r>
              <a:rPr lang="en-US" altLang="zh-CN"/>
              <a:t>2</a:t>
            </a:r>
            <a:endParaRPr lang="zh-CN" altLang="en-US" dirty="0"/>
          </a:p>
        </p:txBody>
      </p:sp>
      <p:sp>
        <p:nvSpPr>
          <p:cNvPr id="3" name="内容占位符 2"/>
          <p:cNvSpPr>
            <a:spLocks noGrp="1"/>
          </p:cNvSpPr>
          <p:nvPr>
            <p:ph idx="1"/>
          </p:nvPr>
        </p:nvSpPr>
        <p:spPr/>
        <p:txBody>
          <a:bodyPr/>
          <a:lstStyle/>
          <a:p>
            <a:r>
              <a:rPr lang="en-US" altLang="zh-CN" dirty="0">
                <a:highlight>
                  <a:srgbClr val="C0C0C0"/>
                </a:highlight>
              </a:rPr>
              <a:t>Ex 6.6.3</a:t>
            </a:r>
            <a:r>
              <a:rPr lang="en-US" altLang="zh-CN" dirty="0"/>
              <a:t> </a:t>
            </a:r>
            <a:r>
              <a:rPr lang="zh-CN" altLang="en-US" sz="2800" dirty="0"/>
              <a:t>假设 </a:t>
            </a:r>
            <a:r>
              <a:rPr lang="en-US" altLang="zh-CN" sz="2800" dirty="0"/>
              <a:t>C </a:t>
            </a:r>
            <a:r>
              <a:rPr lang="zh-CN" altLang="en-US" sz="2800" dirty="0"/>
              <a:t>中存在一个异或运算（当且仅当两个分量恰有一个为真时，表达式为真）。按照图 </a:t>
            </a:r>
            <a:r>
              <a:rPr lang="en-US" altLang="zh-CN" sz="2800" dirty="0"/>
              <a:t>6-37 </a:t>
            </a:r>
            <a:r>
              <a:rPr lang="zh-CN" altLang="en-US" sz="2800" dirty="0"/>
              <a:t>的风格写出这个运算符的代码生成规则。</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6" name="图片 5"/>
          <p:cNvPicPr>
            <a:picLocks noChangeAspect="1"/>
          </p:cNvPicPr>
          <p:nvPr/>
        </p:nvPicPr>
        <p:blipFill>
          <a:blip r:embed="rId1"/>
          <a:stretch>
            <a:fillRect/>
          </a:stretch>
        </p:blipFill>
        <p:spPr>
          <a:xfrm>
            <a:off x="2230911" y="2505571"/>
            <a:ext cx="4682178" cy="42529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mj-ea"/>
                <a:cs typeface="DengXian" charset="-122"/>
              </a:rPr>
              <a:t>实验</a:t>
            </a:r>
            <a:r>
              <a:rPr kumimoji="1" lang="zh-CN" altLang="en-US" b="1" dirty="0">
                <a:latin typeface="+mj-ea"/>
                <a:cs typeface="DengXian" charset="-122"/>
              </a:rPr>
              <a:t>概要</a:t>
            </a:r>
            <a:endParaRPr kumimoji="1" lang="zh-CN" altLang="en-US" b="1" dirty="0">
              <a:latin typeface="+mj-ea"/>
              <a:cs typeface="DengXian" charset="-122"/>
            </a:endParaRPr>
          </a:p>
        </p:txBody>
      </p:sp>
      <p:sp>
        <p:nvSpPr>
          <p:cNvPr id="3" name="内容占位符 2"/>
          <p:cNvSpPr>
            <a:spLocks noGrp="1"/>
          </p:cNvSpPr>
          <p:nvPr>
            <p:ph idx="1"/>
          </p:nvPr>
        </p:nvSpPr>
        <p:spPr/>
        <p:txBody>
          <a:bodyPr/>
          <a:lstStyle/>
          <a:p>
            <a:r>
              <a:rPr kumimoji="1" lang="zh-CN" altLang="en-US" dirty="0"/>
              <a:t>实验任务</a:t>
            </a:r>
            <a:endParaRPr kumimoji="1" lang="en-US" altLang="zh-CN" dirty="0"/>
          </a:p>
          <a:p>
            <a:r>
              <a:rPr kumimoji="1" lang="zh-CN" altLang="en-US" dirty="0"/>
              <a:t>中间代码介绍</a:t>
            </a:r>
            <a:endParaRPr kumimoji="1" lang="en-US" altLang="zh-CN" dirty="0"/>
          </a:p>
          <a:p>
            <a:r>
              <a:rPr kumimoji="1" lang="zh-CN" altLang="en-US" dirty="0"/>
              <a:t>实验攻略与示例</a:t>
            </a:r>
            <a:endParaRPr kumimoji="1" lang="en-US" altLang="zh-CN" dirty="0"/>
          </a:p>
          <a:p>
            <a:r>
              <a:rPr kumimoji="1" lang="en-US" altLang="zh-CN" dirty="0"/>
              <a:t>IR</a:t>
            </a:r>
            <a:r>
              <a:rPr kumimoji="1" lang="zh-CN" altLang="en-US" dirty="0"/>
              <a:t> </a:t>
            </a:r>
            <a:r>
              <a:rPr kumimoji="1" lang="en-US" altLang="zh-CN" dirty="0"/>
              <a:t>Simulator</a:t>
            </a:r>
            <a:endParaRPr kumimoji="1" lang="en-US" altLang="zh-CN" dirty="0"/>
          </a:p>
          <a:p>
            <a:r>
              <a:rPr kumimoji="1" lang="zh-CN" altLang="en-US" dirty="0"/>
              <a:t>实验提交</a:t>
            </a:r>
            <a:endParaRPr kumimoji="1" lang="en-US" altLang="zh-CN" dirty="0"/>
          </a:p>
          <a:p>
            <a:r>
              <a:rPr kumimoji="1" lang="zh-CN" altLang="en-US" dirty="0"/>
              <a:t>实验检查</a:t>
            </a:r>
            <a:endParaRPr kumimoji="1" lang="en-US" altLang="zh-CN" dirty="0"/>
          </a:p>
          <a:p>
            <a:endParaRPr kumimoji="1" lang="en-US" altLang="zh-CN"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
        <p:nvSpPr>
          <p:cNvPr id="5" name="文本框 4"/>
          <p:cNvSpPr txBox="1"/>
          <p:nvPr/>
        </p:nvSpPr>
        <p:spPr>
          <a:xfrm>
            <a:off x="3266944" y="3006682"/>
            <a:ext cx="2114681" cy="369332"/>
          </a:xfrm>
          <a:prstGeom prst="rect">
            <a:avLst/>
          </a:prstGeom>
          <a:noFill/>
        </p:spPr>
        <p:txBody>
          <a:bodyPr wrap="none" rtlCol="0">
            <a:spAutoFit/>
          </a:bodyPr>
          <a:lstStyle/>
          <a:p>
            <a:r>
              <a:rPr lang="en-US" altLang="zh-CN" dirty="0">
                <a:latin typeface="Fira Code" panose="020B0509050000020004" pitchFamily="49" charset="0"/>
                <a:ea typeface="Fira Code" panose="020B0509050000020004" pitchFamily="49" charset="0"/>
              </a:rPr>
              <a:t>a</a:t>
            </a:r>
            <a:r>
              <a:rPr lang="zh-CN" altLang="en-US" dirty="0">
                <a:latin typeface="Fira Code" panose="020B0509050000020004" pitchFamily="49" charset="0"/>
              </a:rPr>
              <a:t> </a:t>
            </a:r>
            <a:r>
              <a:rPr lang="en-US" altLang="zh-CN" dirty="0">
                <a:latin typeface="Fira Code" panose="020B0509050000020004" pitchFamily="49" charset="0"/>
                <a:ea typeface="Fira Code" panose="020B0509050000020004" pitchFamily="49" charset="0"/>
              </a:rPr>
              <a:t>= (</a:t>
            </a:r>
            <a:r>
              <a:rPr lang="en-US" altLang="zh-CN" dirty="0" err="1">
                <a:latin typeface="Fira Code" panose="020B0509050000020004" pitchFamily="49" charset="0"/>
                <a:ea typeface="Fira Code" panose="020B0509050000020004" pitchFamily="49" charset="0"/>
              </a:rPr>
              <a:t>b+c</a:t>
            </a:r>
            <a:r>
              <a:rPr lang="en-US" altLang="zh-CN" dirty="0">
                <a:latin typeface="Fira Code" panose="020B0509050000020004" pitchFamily="49" charset="0"/>
                <a:ea typeface="Fira Code" panose="020B0509050000020004" pitchFamily="49" charset="0"/>
              </a:rPr>
              <a:t>)*(-d)</a:t>
            </a:r>
            <a:endParaRPr lang="zh-CN" altLang="en-US" dirty="0">
              <a:latin typeface="Fira Code" panose="020B0509050000020004" pitchFamily="49" charset="0"/>
            </a:endParaRPr>
          </a:p>
        </p:txBody>
      </p:sp>
      <p:sp>
        <p:nvSpPr>
          <p:cNvPr id="6" name="箭头: 右 5"/>
          <p:cNvSpPr/>
          <p:nvPr/>
        </p:nvSpPr>
        <p:spPr>
          <a:xfrm>
            <a:off x="5381625" y="3034188"/>
            <a:ext cx="981075" cy="31432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6505529" y="2729683"/>
            <a:ext cx="1701107" cy="923330"/>
          </a:xfrm>
          <a:prstGeom prst="rect">
            <a:avLst/>
          </a:prstGeom>
          <a:noFill/>
        </p:spPr>
        <p:txBody>
          <a:bodyPr wrap="none" rtlCol="0">
            <a:spAutoFit/>
          </a:bodyPr>
          <a:lstStyle/>
          <a:p>
            <a:r>
              <a:rPr lang="en-US" altLang="zh-CN" dirty="0">
                <a:latin typeface="Fira Code" panose="020B0509050000020004" pitchFamily="49" charset="0"/>
                <a:ea typeface="Fira Code" panose="020B0509050000020004" pitchFamily="49" charset="0"/>
              </a:rPr>
              <a:t>t1 = b + c</a:t>
            </a:r>
            <a:endParaRPr lang="en-US" altLang="zh-CN" dirty="0">
              <a:latin typeface="Fira Code" panose="020B0509050000020004" pitchFamily="49" charset="0"/>
              <a:ea typeface="Fira Code" panose="020B0509050000020004" pitchFamily="49" charset="0"/>
            </a:endParaRPr>
          </a:p>
          <a:p>
            <a:r>
              <a:rPr lang="en-US" altLang="zh-CN" dirty="0">
                <a:latin typeface="Fira Code" panose="020B0509050000020004" pitchFamily="49" charset="0"/>
                <a:ea typeface="Fira Code" panose="020B0509050000020004" pitchFamily="49" charset="0"/>
              </a:rPr>
              <a:t>t2 = #0 - d</a:t>
            </a:r>
            <a:endParaRPr lang="en-US" altLang="zh-CN" dirty="0">
              <a:latin typeface="Fira Code" panose="020B0509050000020004" pitchFamily="49" charset="0"/>
              <a:ea typeface="Fira Code" panose="020B0509050000020004" pitchFamily="49" charset="0"/>
            </a:endParaRPr>
          </a:p>
          <a:p>
            <a:r>
              <a:rPr lang="en-US" altLang="zh-CN" dirty="0">
                <a:latin typeface="Fira Code" panose="020B0509050000020004" pitchFamily="49" charset="0"/>
                <a:ea typeface="Fira Code" panose="020B0509050000020004" pitchFamily="49" charset="0"/>
              </a:rPr>
              <a:t>a = t1 * t2</a:t>
            </a:r>
            <a:endParaRPr lang="zh-CN" altLang="en-US" dirty="0">
              <a:latin typeface="Fira Code" panose="020B05090500000200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实验任务</a:t>
            </a:r>
            <a:endParaRPr kumimoji="1" lang="zh-CN" altLang="en-US" b="1" dirty="0"/>
          </a:p>
        </p:txBody>
      </p:sp>
      <p:sp>
        <p:nvSpPr>
          <p:cNvPr id="3" name="内容占位符 2"/>
          <p:cNvSpPr>
            <a:spLocks noGrp="1"/>
          </p:cNvSpPr>
          <p:nvPr>
            <p:ph idx="1"/>
          </p:nvPr>
        </p:nvSpPr>
        <p:spPr/>
        <p:txBody>
          <a:bodyPr>
            <a:normAutofit/>
          </a:bodyPr>
          <a:lstStyle/>
          <a:p>
            <a:pPr>
              <a:lnSpc>
                <a:spcPct val="110000"/>
              </a:lnSpc>
            </a:pPr>
            <a:r>
              <a:rPr kumimoji="1" lang="zh-CN" altLang="en-US" b="1" dirty="0"/>
              <a:t>预备工作</a:t>
            </a:r>
            <a:endParaRPr kumimoji="1" lang="en-US" altLang="zh-CN" b="1" dirty="0"/>
          </a:p>
          <a:p>
            <a:pPr lvl="1">
              <a:lnSpc>
                <a:spcPct val="110000"/>
              </a:lnSpc>
            </a:pPr>
            <a:r>
              <a:rPr kumimoji="1" lang="zh-CN" altLang="en-US" dirty="0"/>
              <a:t>实验一、二全部必做内容</a:t>
            </a:r>
            <a:endParaRPr kumimoji="1" lang="en-US" altLang="zh-CN" dirty="0"/>
          </a:p>
          <a:p>
            <a:pPr lvl="1">
              <a:lnSpc>
                <a:spcPct val="110000"/>
              </a:lnSpc>
            </a:pPr>
            <a:r>
              <a:rPr kumimoji="1" lang="zh-CN" altLang="en-US" dirty="0"/>
              <a:t>本次实验的测试样例中不会包含之前的任何词法、语法、语义错误</a:t>
            </a:r>
            <a:endParaRPr kumimoji="1" lang="en-US" altLang="zh-CN" dirty="0"/>
          </a:p>
          <a:p>
            <a:r>
              <a:rPr lang="zh-CN" altLang="en-US" b="1" dirty="0"/>
              <a:t>中间代码生成</a:t>
            </a:r>
            <a:endParaRPr lang="en-US" altLang="zh-CN" b="1" dirty="0"/>
          </a:p>
          <a:p>
            <a:pPr lvl="1"/>
            <a:r>
              <a:rPr lang="zh-CN" altLang="en-US" dirty="0"/>
              <a:t>根据生成的语法树产生中间代码</a:t>
            </a:r>
            <a:endParaRPr lang="en-US" altLang="zh-CN" dirty="0"/>
          </a:p>
          <a:p>
            <a:pPr lvl="1"/>
            <a:r>
              <a:rPr lang="zh-CN" altLang="en-US" dirty="0"/>
              <a:t>将中间代码按照输出格式输出到文件中</a:t>
            </a:r>
            <a:endParaRPr lang="en-US" altLang="zh-CN" dirty="0"/>
          </a:p>
          <a:p>
            <a:r>
              <a:rPr lang="zh-CN" altLang="en-US" b="1" dirty="0"/>
              <a:t>基本方案</a:t>
            </a:r>
            <a:endParaRPr lang="en-US" altLang="zh-CN" b="1" dirty="0"/>
          </a:p>
          <a:p>
            <a:pPr lvl="1"/>
            <a:r>
              <a:rPr lang="zh-CN" altLang="en-US" dirty="0"/>
              <a:t>依次递归遍历整个语法树</a:t>
            </a:r>
            <a:endParaRPr lang="en-US" altLang="zh-CN" dirty="0"/>
          </a:p>
          <a:p>
            <a:pPr lvl="1"/>
            <a:r>
              <a:rPr lang="zh-CN" altLang="en-US" dirty="0"/>
              <a:t>将生成的中间代码使用链表拼接起来</a:t>
            </a:r>
            <a:endParaRPr lang="en-US" altLang="zh-CN" dirty="0"/>
          </a:p>
          <a:p>
            <a:pPr lvl="1">
              <a:lnSpc>
                <a:spcPct val="110000"/>
              </a:lnSpc>
            </a:pPr>
            <a:endParaRPr kumimoji="1" lang="en-US" altLang="zh-CN"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中间代码</a:t>
            </a:r>
            <a:endParaRPr lang="zh-CN" altLang="en-US" dirty="0"/>
          </a:p>
        </p:txBody>
      </p:sp>
      <p:sp>
        <p:nvSpPr>
          <p:cNvPr id="3" name="内容占位符 2"/>
          <p:cNvSpPr>
            <a:spLocks noGrp="1"/>
          </p:cNvSpPr>
          <p:nvPr>
            <p:ph idx="1"/>
          </p:nvPr>
        </p:nvSpPr>
        <p:spPr/>
        <p:txBody>
          <a:bodyPr/>
          <a:lstStyle/>
          <a:p>
            <a:r>
              <a:rPr lang="zh-CN" altLang="en-US" dirty="0"/>
              <a:t>一种新的节点结构，本质上也是抽象语法树</a:t>
            </a:r>
            <a:endParaRPr lang="en-US" altLang="zh-CN" dirty="0"/>
          </a:p>
          <a:p>
            <a:r>
              <a:rPr lang="zh-CN" altLang="en-US" dirty="0"/>
              <a:t>从抽象语法树翻译而来，可翻译为汇编语言</a:t>
            </a:r>
            <a:endParaRPr lang="en-US" altLang="zh-CN" dirty="0"/>
          </a:p>
          <a:p>
            <a:pPr lvl="1"/>
            <a:r>
              <a:rPr lang="zh-CN" altLang="en-US" dirty="0"/>
              <a:t>适用于多种高级语言的中间表示</a:t>
            </a:r>
            <a:endParaRPr lang="en-US" altLang="zh-CN" dirty="0"/>
          </a:p>
          <a:p>
            <a:pPr lvl="1"/>
            <a:r>
              <a:rPr lang="zh-CN" altLang="en-US" dirty="0"/>
              <a:t>可翻译为特定的机器码</a:t>
            </a:r>
            <a:endParaRPr lang="en-US" altLang="zh-CN" dirty="0"/>
          </a:p>
          <a:p>
            <a:r>
              <a:rPr lang="zh-CN" altLang="en-US" dirty="0"/>
              <a:t>如何设计好的中间代码？</a:t>
            </a:r>
            <a:endParaRPr lang="en-US" altLang="zh-CN" dirty="0"/>
          </a:p>
          <a:p>
            <a:pPr lvl="1"/>
            <a:r>
              <a:rPr lang="zh-CN" altLang="en-US" dirty="0"/>
              <a:t>易于从抽象语法树翻译</a:t>
            </a:r>
            <a:endParaRPr lang="en-US" altLang="zh-CN" dirty="0"/>
          </a:p>
          <a:p>
            <a:pPr lvl="1"/>
            <a:r>
              <a:rPr lang="zh-CN" altLang="en-US" dirty="0"/>
              <a:t>较小规模的指令类型</a:t>
            </a:r>
            <a:endParaRPr lang="en-US" altLang="zh-CN" dirty="0"/>
          </a:p>
          <a:p>
            <a:pPr lvl="2"/>
            <a:r>
              <a:rPr lang="zh-CN" altLang="en-US" dirty="0"/>
              <a:t>可进行机器无关的优化</a:t>
            </a:r>
            <a:endParaRPr lang="en-US" altLang="zh-CN" dirty="0"/>
          </a:p>
          <a:p>
            <a:pPr lvl="2"/>
            <a:r>
              <a:rPr lang="zh-CN" altLang="en-US" dirty="0"/>
              <a:t>方便进一步翻译为更为低层次的中间代码或机器代码</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
        <p:nvSpPr>
          <p:cNvPr id="5" name="文本框 4"/>
          <p:cNvSpPr txBox="1"/>
          <p:nvPr/>
        </p:nvSpPr>
        <p:spPr>
          <a:xfrm>
            <a:off x="5257800" y="3777734"/>
            <a:ext cx="534121" cy="369332"/>
          </a:xfrm>
          <a:prstGeom prst="rect">
            <a:avLst/>
          </a:prstGeom>
          <a:noFill/>
        </p:spPr>
        <p:txBody>
          <a:bodyPr wrap="none" rtlCol="0">
            <a:spAutoFit/>
          </a:bodyPr>
          <a:lstStyle/>
          <a:p>
            <a:r>
              <a:rPr lang="en-US" altLang="zh-CN" dirty="0"/>
              <a:t>AST</a:t>
            </a:r>
            <a:endParaRPr lang="zh-CN" altLang="en-US" dirty="0"/>
          </a:p>
        </p:txBody>
      </p:sp>
      <p:sp>
        <p:nvSpPr>
          <p:cNvPr id="6" name="文本框 5"/>
          <p:cNvSpPr txBox="1"/>
          <p:nvPr/>
        </p:nvSpPr>
        <p:spPr>
          <a:xfrm>
            <a:off x="6262661" y="3777734"/>
            <a:ext cx="367408" cy="369332"/>
          </a:xfrm>
          <a:prstGeom prst="rect">
            <a:avLst/>
          </a:prstGeom>
          <a:noFill/>
        </p:spPr>
        <p:txBody>
          <a:bodyPr wrap="none" rtlCol="0">
            <a:spAutoFit/>
          </a:bodyPr>
          <a:lstStyle/>
          <a:p>
            <a:r>
              <a:rPr lang="en-US" altLang="zh-CN" dirty="0"/>
              <a:t>IR</a:t>
            </a:r>
            <a:endParaRPr lang="zh-CN" altLang="en-US" dirty="0"/>
          </a:p>
        </p:txBody>
      </p:sp>
      <p:sp>
        <p:nvSpPr>
          <p:cNvPr id="7" name="文本框 6"/>
          <p:cNvSpPr txBox="1"/>
          <p:nvPr/>
        </p:nvSpPr>
        <p:spPr>
          <a:xfrm>
            <a:off x="7317850" y="3033236"/>
            <a:ext cx="1462260" cy="369332"/>
          </a:xfrm>
          <a:prstGeom prst="rect">
            <a:avLst/>
          </a:prstGeom>
          <a:noFill/>
        </p:spPr>
        <p:txBody>
          <a:bodyPr wrap="none" rtlCol="0">
            <a:spAutoFit/>
          </a:bodyPr>
          <a:lstStyle/>
          <a:p>
            <a:r>
              <a:rPr lang="en-US" altLang="zh-CN" dirty="0"/>
              <a:t>x86 Assembly</a:t>
            </a:r>
            <a:endParaRPr lang="zh-CN" altLang="en-US" dirty="0"/>
          </a:p>
        </p:txBody>
      </p:sp>
      <p:sp>
        <p:nvSpPr>
          <p:cNvPr id="8" name="文本框 7"/>
          <p:cNvSpPr txBox="1"/>
          <p:nvPr/>
        </p:nvSpPr>
        <p:spPr>
          <a:xfrm>
            <a:off x="7317850" y="3777734"/>
            <a:ext cx="1502399" cy="369332"/>
          </a:xfrm>
          <a:prstGeom prst="rect">
            <a:avLst/>
          </a:prstGeom>
          <a:noFill/>
        </p:spPr>
        <p:txBody>
          <a:bodyPr wrap="none" rtlCol="0">
            <a:spAutoFit/>
          </a:bodyPr>
          <a:lstStyle/>
          <a:p>
            <a:r>
              <a:rPr lang="en-US" altLang="zh-CN" dirty="0"/>
              <a:t>Java Bytecode</a:t>
            </a:r>
            <a:endParaRPr lang="zh-CN" altLang="en-US" dirty="0"/>
          </a:p>
        </p:txBody>
      </p:sp>
      <p:sp>
        <p:nvSpPr>
          <p:cNvPr id="9" name="文本框 8"/>
          <p:cNvSpPr txBox="1"/>
          <p:nvPr/>
        </p:nvSpPr>
        <p:spPr>
          <a:xfrm>
            <a:off x="7344171" y="4522232"/>
            <a:ext cx="724878" cy="369332"/>
          </a:xfrm>
          <a:prstGeom prst="rect">
            <a:avLst/>
          </a:prstGeom>
          <a:noFill/>
        </p:spPr>
        <p:txBody>
          <a:bodyPr wrap="none" rtlCol="0">
            <a:spAutoFit/>
          </a:bodyPr>
          <a:lstStyle/>
          <a:p>
            <a:r>
              <a:rPr lang="en-US" altLang="zh-CN" dirty="0"/>
              <a:t>Alpha</a:t>
            </a:r>
            <a:endParaRPr lang="zh-CN" altLang="en-US" dirty="0"/>
          </a:p>
        </p:txBody>
      </p:sp>
      <p:cxnSp>
        <p:nvCxnSpPr>
          <p:cNvPr id="11" name="直接箭头连接符 10"/>
          <p:cNvCxnSpPr>
            <a:stCxn id="5" idx="3"/>
            <a:endCxn id="6" idx="1"/>
          </p:cNvCxnSpPr>
          <p:nvPr/>
        </p:nvCxnSpPr>
        <p:spPr>
          <a:xfrm>
            <a:off x="5791921" y="3962400"/>
            <a:ext cx="4707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a:stCxn id="6" idx="3"/>
            <a:endCxn id="7" idx="1"/>
          </p:cNvCxnSpPr>
          <p:nvPr/>
        </p:nvCxnSpPr>
        <p:spPr>
          <a:xfrm flipV="1">
            <a:off x="6630069" y="3217902"/>
            <a:ext cx="687781" cy="74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6" idx="3"/>
            <a:endCxn id="8" idx="1"/>
          </p:cNvCxnSpPr>
          <p:nvPr/>
        </p:nvCxnSpPr>
        <p:spPr>
          <a:xfrm>
            <a:off x="6630069" y="3962400"/>
            <a:ext cx="687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6" idx="3"/>
            <a:endCxn id="9" idx="1"/>
          </p:cNvCxnSpPr>
          <p:nvPr/>
        </p:nvCxnSpPr>
        <p:spPr>
          <a:xfrm>
            <a:off x="6630069" y="3962400"/>
            <a:ext cx="714102" cy="744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任意多边形: 形状 23"/>
          <p:cNvSpPr/>
          <p:nvPr/>
        </p:nvSpPr>
        <p:spPr>
          <a:xfrm rot="20874340">
            <a:off x="6207971" y="3411833"/>
            <a:ext cx="487742" cy="452969"/>
          </a:xfrm>
          <a:custGeom>
            <a:avLst/>
            <a:gdLst>
              <a:gd name="connsiteX0" fmla="*/ 230458 w 487742"/>
              <a:gd name="connsiteY0" fmla="*/ 447882 h 452969"/>
              <a:gd name="connsiteX1" fmla="*/ 487633 w 487742"/>
              <a:gd name="connsiteY1" fmla="*/ 247857 h 452969"/>
              <a:gd name="connsiteX2" fmla="*/ 259033 w 487742"/>
              <a:gd name="connsiteY2" fmla="*/ 207 h 452969"/>
              <a:gd name="connsiteX3" fmla="*/ 1858 w 487742"/>
              <a:gd name="connsiteY3" fmla="*/ 209757 h 452969"/>
              <a:gd name="connsiteX4" fmla="*/ 116158 w 487742"/>
              <a:gd name="connsiteY4" fmla="*/ 447882 h 452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742" h="452969">
                <a:moveTo>
                  <a:pt x="230458" y="447882"/>
                </a:moveTo>
                <a:cubicBezTo>
                  <a:pt x="356664" y="385175"/>
                  <a:pt x="482871" y="322469"/>
                  <a:pt x="487633" y="247857"/>
                </a:cubicBezTo>
                <a:cubicBezTo>
                  <a:pt x="492396" y="173244"/>
                  <a:pt x="339995" y="6557"/>
                  <a:pt x="259033" y="207"/>
                </a:cubicBezTo>
                <a:cubicBezTo>
                  <a:pt x="178071" y="-6143"/>
                  <a:pt x="25670" y="135145"/>
                  <a:pt x="1858" y="209757"/>
                </a:cubicBezTo>
                <a:cubicBezTo>
                  <a:pt x="-21954" y="284369"/>
                  <a:pt x="192358" y="487569"/>
                  <a:pt x="116158" y="447882"/>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p:cNvSpPr txBox="1"/>
          <p:nvPr/>
        </p:nvSpPr>
        <p:spPr>
          <a:xfrm>
            <a:off x="5524860" y="3059668"/>
            <a:ext cx="1394356" cy="369332"/>
          </a:xfrm>
          <a:prstGeom prst="rect">
            <a:avLst/>
          </a:prstGeom>
          <a:noFill/>
        </p:spPr>
        <p:txBody>
          <a:bodyPr wrap="none" rtlCol="0">
            <a:spAutoFit/>
          </a:bodyPr>
          <a:lstStyle/>
          <a:p>
            <a:r>
              <a:rPr lang="en-US" altLang="zh-CN" dirty="0"/>
              <a:t>Optimization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实验中间代码语言规范</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5" name="图片 4"/>
          <p:cNvPicPr>
            <a:picLocks noChangeAspect="1"/>
          </p:cNvPicPr>
          <p:nvPr/>
        </p:nvPicPr>
        <p:blipFill rotWithShape="1">
          <a:blip r:embed="rId1"/>
          <a:srcRect t="7334"/>
          <a:stretch>
            <a:fillRect/>
          </a:stretch>
        </p:blipFill>
        <p:spPr>
          <a:xfrm>
            <a:off x="1069181" y="1219726"/>
            <a:ext cx="7005638" cy="5300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实验攻略</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pPr>
            <a:r>
              <a:rPr lang="zh-CN" altLang="en-US" b="1" dirty="0"/>
              <a:t>操作数数据结构</a:t>
            </a:r>
            <a:endParaRPr lang="en-US" altLang="zh-CN" b="1" dirty="0"/>
          </a:p>
          <a:p>
            <a:pPr lvl="1">
              <a:lnSpc>
                <a:spcPct val="110000"/>
              </a:lnSpc>
            </a:pPr>
            <a:r>
              <a:rPr lang="zh-CN" altLang="en-US" dirty="0"/>
              <a:t>操作数可能是变量、临时变量、常量值、地址</a:t>
            </a:r>
            <a:r>
              <a:rPr lang="en-US" altLang="zh-CN" dirty="0"/>
              <a:t>…</a:t>
            </a:r>
            <a:endParaRPr lang="en-US" altLang="zh-CN" dirty="0"/>
          </a:p>
          <a:p>
            <a:pPr>
              <a:lnSpc>
                <a:spcPct val="110000"/>
              </a:lnSpc>
            </a:pPr>
            <a:r>
              <a:rPr lang="zh-CN" altLang="en-US" b="1" dirty="0"/>
              <a:t>中间代码数据结构</a:t>
            </a:r>
            <a:endParaRPr lang="en-US" altLang="zh-CN" b="1" dirty="0"/>
          </a:p>
          <a:p>
            <a:pPr lvl="1"/>
            <a:r>
              <a:rPr lang="zh-CN" altLang="en-US" dirty="0"/>
              <a:t>使用（双向）链表存储中间代码</a:t>
            </a:r>
            <a:endParaRPr lang="en-US" altLang="zh-CN" dirty="0"/>
          </a:p>
          <a:p>
            <a:pPr lvl="1"/>
            <a:r>
              <a:rPr lang="zh-CN" altLang="en-US" dirty="0"/>
              <a:t>每一行中间代码存于一个中间代码结构体中</a:t>
            </a:r>
            <a:endParaRPr lang="zh-CN" altLang="en-US" dirty="0"/>
          </a:p>
          <a:p>
            <a:pPr lvl="1"/>
            <a:r>
              <a:rPr lang="en-US" altLang="zh-CN" b="1" dirty="0"/>
              <a:t>struct </a:t>
            </a:r>
            <a:r>
              <a:rPr lang="en-US" altLang="zh-CN" b="1" dirty="0" err="1"/>
              <a:t>IntermediateCode</a:t>
            </a:r>
            <a:r>
              <a:rPr lang="en-US" altLang="zh-CN" b="1" dirty="0"/>
              <a:t> </a:t>
            </a:r>
            <a:r>
              <a:rPr lang="zh-CN" altLang="en-US" b="1" dirty="0"/>
              <a:t>需包含内容</a:t>
            </a:r>
            <a:endParaRPr lang="en-US" altLang="zh-CN" b="1" dirty="0"/>
          </a:p>
          <a:p>
            <a:pPr lvl="2"/>
            <a:r>
              <a:rPr lang="zh-CN" altLang="en-US" dirty="0"/>
              <a:t>中间代码类型：</a:t>
            </a:r>
            <a:r>
              <a:rPr lang="en-US" altLang="zh-CN" dirty="0" err="1"/>
              <a:t>enum</a:t>
            </a:r>
            <a:r>
              <a:rPr lang="en-US" altLang="zh-CN" dirty="0"/>
              <a:t> kind (ASSIGN, ADD, SUB, MUL, DIV_, ETURN_, LABEL_CODE, LABEL_TRUE,  LABEL_GOTO, READ, WRITE, CALLFUNC, FUNCTION, ARG, PARAM, REFASSIGN, DEC,</a:t>
            </a:r>
            <a:r>
              <a:rPr lang="zh-CN" altLang="en-US" dirty="0"/>
              <a:t> </a:t>
            </a:r>
            <a:r>
              <a:rPr lang="en-US" altLang="zh-CN" dirty="0"/>
              <a:t>…)</a:t>
            </a:r>
            <a:endParaRPr lang="en-US" altLang="zh-CN" dirty="0"/>
          </a:p>
          <a:p>
            <a:pPr lvl="2"/>
            <a:r>
              <a:rPr lang="zh-CN" altLang="en-US" dirty="0"/>
              <a:t>操作数相关：</a:t>
            </a:r>
            <a:r>
              <a:rPr lang="en-US" altLang="zh-CN" dirty="0"/>
              <a:t>union u</a:t>
            </a:r>
            <a:r>
              <a:rPr lang="zh-CN" altLang="en-US" dirty="0"/>
              <a:t> </a:t>
            </a:r>
            <a:r>
              <a:rPr lang="en-US" altLang="zh-CN" dirty="0"/>
              <a:t>(assign,</a:t>
            </a:r>
            <a:r>
              <a:rPr lang="zh-CN" altLang="en-US" dirty="0"/>
              <a:t> </a:t>
            </a:r>
            <a:r>
              <a:rPr lang="en-US" altLang="zh-CN" dirty="0"/>
              <a:t>add,</a:t>
            </a:r>
            <a:r>
              <a:rPr lang="zh-CN" altLang="en-US" dirty="0"/>
              <a:t> </a:t>
            </a:r>
            <a:r>
              <a:rPr lang="en-US" altLang="zh-CN" dirty="0"/>
              <a:t>call,</a:t>
            </a:r>
            <a:r>
              <a:rPr lang="zh-CN" altLang="en-US" dirty="0"/>
              <a:t> </a:t>
            </a:r>
            <a:r>
              <a:rPr lang="en-US" altLang="zh-CN" dirty="0" err="1"/>
              <a:t>func</a:t>
            </a:r>
            <a:r>
              <a:rPr lang="en-US" altLang="zh-CN" dirty="0"/>
              <a:t>,</a:t>
            </a:r>
            <a:r>
              <a:rPr lang="zh-CN" altLang="en-US" dirty="0"/>
              <a:t> </a:t>
            </a:r>
            <a:r>
              <a:rPr lang="en-US" altLang="zh-CN" dirty="0" err="1"/>
              <a:t>arg</a:t>
            </a:r>
            <a:r>
              <a:rPr lang="en-US" altLang="zh-CN" dirty="0"/>
              <a:t>…) </a:t>
            </a:r>
            <a:endParaRPr lang="en-US" altLang="zh-CN" dirty="0"/>
          </a:p>
          <a:p>
            <a:pPr lvl="2"/>
            <a:r>
              <a:rPr lang="en-US" altLang="zh-CN" dirty="0" err="1"/>
              <a:t>prev</a:t>
            </a:r>
            <a:r>
              <a:rPr lang="zh-CN" altLang="en-US" dirty="0"/>
              <a:t>、</a:t>
            </a:r>
            <a:r>
              <a:rPr lang="en-US" altLang="zh-CN" dirty="0"/>
              <a:t>next</a:t>
            </a:r>
            <a:r>
              <a:rPr lang="zh-CN" altLang="en-US" dirty="0"/>
              <a:t> 域维护双向链表结构</a:t>
            </a:r>
            <a:endParaRPr lang="en-US" altLang="zh-CN" dirty="0"/>
          </a:p>
          <a:p>
            <a:pPr lvl="2"/>
            <a:r>
              <a:rPr lang="en-US" altLang="zh-CN" dirty="0"/>
              <a:t>… </a:t>
            </a:r>
            <a:endParaRPr lang="en-US" altLang="zh-CN" dirty="0"/>
          </a:p>
          <a:p>
            <a:pPr lvl="1"/>
            <a:r>
              <a:rPr lang="zh-CN" altLang="en-US" dirty="0"/>
              <a:t>根据代码类型和相关的操作数，遍历输出中间代码</a:t>
            </a:r>
            <a:endParaRPr lang="en-US" altLang="zh-CN" dirty="0"/>
          </a:p>
          <a:p>
            <a:pPr lvl="1">
              <a:lnSpc>
                <a:spcPct val="110000"/>
              </a:lnSpc>
            </a:pPr>
            <a:endParaRPr lang="en-US" altLang="zh-CN" b="1" dirty="0"/>
          </a:p>
          <a:p>
            <a:pPr>
              <a:lnSpc>
                <a:spcPct val="110000"/>
              </a:lnSpc>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中间代码形式</a:t>
            </a:r>
            <a:endParaRPr lang="zh-CN" altLang="en-US" dirty="0"/>
          </a:p>
        </p:txBody>
      </p:sp>
      <p:sp>
        <p:nvSpPr>
          <p:cNvPr id="3" name="内容占位符 2"/>
          <p:cNvSpPr>
            <a:spLocks noGrp="1"/>
          </p:cNvSpPr>
          <p:nvPr>
            <p:ph idx="1"/>
          </p:nvPr>
        </p:nvSpPr>
        <p:spPr/>
        <p:txBody>
          <a:bodyPr/>
          <a:lstStyle/>
          <a:p>
            <a:r>
              <a:rPr lang="zh-CN" altLang="en-US" dirty="0"/>
              <a:t>基本的表达式</a:t>
            </a:r>
            <a:endParaRPr lang="en-US" altLang="zh-CN" dirty="0"/>
          </a:p>
          <a:p>
            <a:pPr lvl="1"/>
            <a:r>
              <a:rPr lang="zh-CN" altLang="en-US" dirty="0"/>
              <a:t>常量、变量</a:t>
            </a:r>
            <a:endParaRPr lang="en-US" altLang="zh-CN" dirty="0"/>
          </a:p>
          <a:p>
            <a:pPr lvl="1"/>
            <a:r>
              <a:rPr lang="zh-CN" altLang="en-US" dirty="0"/>
              <a:t>二元运算</a:t>
            </a:r>
            <a:endParaRPr lang="en-US" altLang="zh-CN" dirty="0"/>
          </a:p>
          <a:p>
            <a:pPr lvl="2"/>
            <a:r>
              <a:rPr lang="zh-CN" altLang="en-US" dirty="0"/>
              <a:t>算术运算：</a:t>
            </a:r>
            <a:r>
              <a:rPr lang="en-US" altLang="zh-CN" dirty="0"/>
              <a:t>+</a:t>
            </a:r>
            <a:r>
              <a:rPr lang="zh-CN" altLang="en-US" dirty="0"/>
              <a:t>，</a:t>
            </a:r>
            <a:r>
              <a:rPr lang="en-US" altLang="zh-CN" dirty="0"/>
              <a:t>-</a:t>
            </a:r>
            <a:r>
              <a:rPr lang="zh-CN" altLang="en-US" dirty="0"/>
              <a:t>，*，</a:t>
            </a:r>
            <a:r>
              <a:rPr lang="en-US" altLang="zh-CN" dirty="0"/>
              <a:t>/</a:t>
            </a:r>
            <a:endParaRPr lang="en-US" altLang="zh-CN" dirty="0"/>
          </a:p>
          <a:p>
            <a:pPr lvl="2"/>
            <a:r>
              <a:rPr lang="zh-CN" altLang="en-US" b="1" dirty="0">
                <a:solidFill>
                  <a:schemeClr val="tx2"/>
                </a:solidFill>
              </a:rPr>
              <a:t>逻辑运算：</a:t>
            </a:r>
            <a:r>
              <a:rPr lang="en-US" altLang="zh-CN" b="1" dirty="0">
                <a:solidFill>
                  <a:schemeClr val="tx2"/>
                </a:solidFill>
              </a:rPr>
              <a:t>&amp;&amp;</a:t>
            </a:r>
            <a:r>
              <a:rPr lang="zh-CN" altLang="en-US" b="1" dirty="0">
                <a:solidFill>
                  <a:schemeClr val="tx2"/>
                </a:solidFill>
              </a:rPr>
              <a:t>，</a:t>
            </a:r>
            <a:r>
              <a:rPr lang="en-US" altLang="zh-CN" b="1" dirty="0">
                <a:solidFill>
                  <a:schemeClr val="tx2"/>
                </a:solidFill>
              </a:rPr>
              <a:t>||</a:t>
            </a:r>
            <a:endParaRPr lang="en-US" altLang="zh-CN" b="1" dirty="0">
              <a:solidFill>
                <a:schemeClr val="tx2"/>
              </a:solidFill>
            </a:endParaRPr>
          </a:p>
          <a:p>
            <a:pPr lvl="2"/>
            <a:r>
              <a:rPr lang="zh-CN" altLang="en-US" b="1" dirty="0">
                <a:solidFill>
                  <a:schemeClr val="tx2"/>
                </a:solidFill>
              </a:rPr>
              <a:t>比较运算：</a:t>
            </a:r>
            <a:r>
              <a:rPr lang="en-US" altLang="zh-CN" b="1" dirty="0">
                <a:solidFill>
                  <a:schemeClr val="tx2"/>
                </a:solidFill>
              </a:rPr>
              <a:t>&gt;</a:t>
            </a:r>
            <a:r>
              <a:rPr lang="zh-CN" altLang="en-US" b="1" dirty="0">
                <a:solidFill>
                  <a:schemeClr val="tx2"/>
                </a:solidFill>
              </a:rPr>
              <a:t>，</a:t>
            </a:r>
            <a:r>
              <a:rPr lang="en-US" altLang="zh-CN" b="1" dirty="0">
                <a:solidFill>
                  <a:schemeClr val="tx2"/>
                </a:solidFill>
              </a:rPr>
              <a:t>==</a:t>
            </a:r>
            <a:endParaRPr lang="en-US" altLang="zh-CN" b="1" dirty="0">
              <a:solidFill>
                <a:schemeClr val="tx2"/>
              </a:solidFill>
            </a:endParaRPr>
          </a:p>
          <a:p>
            <a:pPr lvl="1"/>
            <a:r>
              <a:rPr lang="zh-CN" altLang="en-US" dirty="0"/>
              <a:t>一元运算</a:t>
            </a:r>
            <a:endParaRPr lang="en-US" altLang="zh-CN" dirty="0"/>
          </a:p>
          <a:p>
            <a:pPr lvl="2"/>
            <a:r>
              <a:rPr lang="zh-CN" altLang="en-US" dirty="0"/>
              <a:t>取负 </a:t>
            </a:r>
            <a:r>
              <a:rPr lang="en-US" altLang="zh-CN" dirty="0"/>
              <a:t>-</a:t>
            </a:r>
            <a:r>
              <a:rPr lang="zh-CN" altLang="en-US" dirty="0"/>
              <a:t>，取反 </a:t>
            </a:r>
            <a:r>
              <a:rPr lang="en-US" altLang="zh-CN" dirty="0"/>
              <a:t>!</a:t>
            </a:r>
            <a:endParaRPr lang="en-US" altLang="zh-CN" dirty="0"/>
          </a:p>
          <a:p>
            <a:pPr lvl="1"/>
            <a:r>
              <a:rPr lang="zh-CN" altLang="en-US" b="1" dirty="0">
                <a:solidFill>
                  <a:schemeClr val="tx2"/>
                </a:solidFill>
              </a:rPr>
              <a:t>数组访问</a:t>
            </a:r>
            <a:endParaRPr lang="en-US" altLang="zh-CN" b="1" dirty="0">
              <a:solidFill>
                <a:schemeClr val="tx2"/>
              </a:solidFill>
            </a:endParaRPr>
          </a:p>
          <a:p>
            <a:pPr lvl="1"/>
            <a:r>
              <a:rPr lang="zh-CN" altLang="en-US" b="1" dirty="0">
                <a:solidFill>
                  <a:schemeClr val="tx2"/>
                </a:solidFill>
              </a:rPr>
              <a:t>结构体访问</a:t>
            </a:r>
            <a:endParaRPr lang="en-US" altLang="zh-CN" b="1" dirty="0">
              <a:solidFill>
                <a:schemeClr val="tx2"/>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6" name="图片 5"/>
          <p:cNvPicPr>
            <a:picLocks noChangeAspect="1"/>
          </p:cNvPicPr>
          <p:nvPr/>
        </p:nvPicPr>
        <p:blipFill>
          <a:blip r:embed="rId1"/>
          <a:stretch>
            <a:fillRect/>
          </a:stretch>
        </p:blipFill>
        <p:spPr>
          <a:xfrm>
            <a:off x="4381500" y="1653523"/>
            <a:ext cx="4684837" cy="36652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翻译示例 </a:t>
            </a:r>
            <a:r>
              <a:rPr kumimoji="1" lang="en-US" altLang="zh-CN" dirty="0"/>
              <a:t>- </a:t>
            </a:r>
            <a:r>
              <a:rPr kumimoji="1" lang="zh-CN" altLang="en-US" dirty="0"/>
              <a:t>表达式翻译</a:t>
            </a:r>
            <a:endParaRPr kumimoji="1" lang="zh-CN" altLang="en-US" dirty="0"/>
          </a:p>
        </p:txBody>
      </p:sp>
      <p:sp>
        <p:nvSpPr>
          <p:cNvPr id="3" name="内容占位符 2"/>
          <p:cNvSpPr>
            <a:spLocks noGrp="1"/>
          </p:cNvSpPr>
          <p:nvPr>
            <p:ph idx="1"/>
          </p:nvPr>
        </p:nvSpPr>
        <p:spPr/>
        <p:txBody>
          <a:bodyPr/>
          <a:lstStyle/>
          <a:p>
            <a:r>
              <a:rPr lang="en-US" altLang="zh-CN" b="1" dirty="0" err="1">
                <a:solidFill>
                  <a:srgbClr val="002060"/>
                </a:solidFill>
              </a:rPr>
              <a:t>Exp</a:t>
            </a:r>
            <a:r>
              <a:rPr lang="en-US" altLang="zh-CN" b="1" dirty="0">
                <a:solidFill>
                  <a:srgbClr val="002060"/>
                </a:solidFill>
              </a:rPr>
              <a:t> </a:t>
            </a:r>
            <a:r>
              <a:rPr lang="zh-CN" altLang="en-US" b="1" dirty="0">
                <a:solidFill>
                  <a:srgbClr val="002060"/>
                </a:solidFill>
              </a:rPr>
              <a:t>→ </a:t>
            </a:r>
            <a:r>
              <a:rPr lang="en-US" altLang="zh-CN" b="1" dirty="0">
                <a:solidFill>
                  <a:srgbClr val="002060"/>
                </a:solidFill>
                <a:sym typeface="Wingdings" panose="05000000000000000000" pitchFamily="2" charset="2"/>
              </a:rPr>
              <a:t>Exp1 PLUS Exp2</a:t>
            </a:r>
            <a:endParaRPr lang="en-US" altLang="zh-CN" b="1" dirty="0">
              <a:solidFill>
                <a:srgbClr val="002060"/>
              </a:solidFill>
              <a:sym typeface="Wingdings" panose="05000000000000000000" pitchFamily="2" charset="2"/>
            </a:endParaRPr>
          </a:p>
          <a:p>
            <a:endParaRPr kumimoji="1" lang="zh-CN" altLang="en-US" dirty="0"/>
          </a:p>
        </p:txBody>
      </p:sp>
      <p:sp>
        <p:nvSpPr>
          <p:cNvPr id="4" name="幻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
        <p:nvSpPr>
          <p:cNvPr id="5" name="文本框 4"/>
          <p:cNvSpPr txBox="1"/>
          <p:nvPr/>
        </p:nvSpPr>
        <p:spPr>
          <a:xfrm>
            <a:off x="386273" y="3496163"/>
            <a:ext cx="5641160" cy="2308324"/>
          </a:xfrm>
          <a:prstGeom prst="rect">
            <a:avLst/>
          </a:prstGeom>
          <a:noFill/>
        </p:spPr>
        <p:txBody>
          <a:bodyPr wrap="square" rtlCol="0">
            <a:spAutoFit/>
          </a:bodyPr>
          <a:lstStyle/>
          <a:p>
            <a:r>
              <a:rPr lang="fr-FR" altLang="zh-CN" sz="1600" dirty="0" err="1">
                <a:latin typeface="Fira Code" panose="020B0509050000020004" pitchFamily="49" charset="0"/>
                <a:ea typeface="Fira Code" panose="020B0509050000020004" pitchFamily="49" charset="0"/>
              </a:rPr>
              <a:t>InterCodes</a:t>
            </a:r>
            <a:r>
              <a:rPr lang="fr-FR" altLang="zh-CN" sz="1600" dirty="0">
                <a:latin typeface="Fira Code" panose="020B0509050000020004" pitchFamily="49" charset="0"/>
                <a:ea typeface="Fira Code" panose="020B0509050000020004" pitchFamily="49" charset="0"/>
              </a:rPr>
              <a:t>* code1 = translate_Exp(Exp1</a:t>
            </a:r>
            <a:r>
              <a:rPr lang="en-US" altLang="zh-CN" sz="1600" dirty="0">
                <a:latin typeface="Fira Code" panose="020B0509050000020004" pitchFamily="49" charset="0"/>
                <a:ea typeface="Fira Code" panose="020B0509050000020004" pitchFamily="49" charset="0"/>
              </a:rPr>
              <a:t>, t1</a:t>
            </a:r>
            <a:r>
              <a:rPr lang="fr-FR" altLang="zh-CN" sz="1600" dirty="0">
                <a:latin typeface="Fira Code" panose="020B0509050000020004" pitchFamily="49" charset="0"/>
                <a:ea typeface="Fira Code" panose="020B0509050000020004" pitchFamily="49" charset="0"/>
              </a:rPr>
              <a:t>);</a:t>
            </a:r>
            <a:endParaRPr lang="fr-FR" altLang="zh-CN" sz="1600" dirty="0">
              <a:latin typeface="Fira Code" panose="020B0509050000020004" pitchFamily="49" charset="0"/>
              <a:ea typeface="Fira Code" panose="020B0509050000020004" pitchFamily="49" charset="0"/>
            </a:endParaRPr>
          </a:p>
          <a:p>
            <a:r>
              <a:rPr lang="fr-FR" altLang="zh-CN" sz="1600" dirty="0" err="1">
                <a:latin typeface="Fira Code" panose="020B0509050000020004" pitchFamily="49" charset="0"/>
                <a:ea typeface="Fira Code" panose="020B0509050000020004" pitchFamily="49" charset="0"/>
              </a:rPr>
              <a:t>InterCodes</a:t>
            </a:r>
            <a:r>
              <a:rPr lang="fr-FR" altLang="zh-CN" sz="1600" dirty="0">
                <a:latin typeface="Fira Code" panose="020B0509050000020004" pitchFamily="49" charset="0"/>
                <a:ea typeface="Fira Code" panose="020B0509050000020004" pitchFamily="49" charset="0"/>
              </a:rPr>
              <a:t>* code2 = translate_Exp(Exp2, t2);</a:t>
            </a:r>
            <a:endParaRPr lang="zh-CN" altLang="en-US" sz="1600" dirty="0">
              <a:latin typeface="Fira Code" panose="020B0509050000020004" pitchFamily="49" charset="0"/>
            </a:endParaRPr>
          </a:p>
          <a:p>
            <a:r>
              <a:rPr lang="en-US" altLang="zh-CN" sz="1600" dirty="0" err="1">
                <a:latin typeface="Fira Code" panose="020B0509050000020004" pitchFamily="49" charset="0"/>
                <a:ea typeface="Fira Code" panose="020B0509050000020004" pitchFamily="49" charset="0"/>
              </a:rPr>
              <a:t>InterCodes</a:t>
            </a:r>
            <a:r>
              <a:rPr lang="en-US" altLang="zh-CN" sz="1600" dirty="0">
                <a:latin typeface="Fira Code" panose="020B0509050000020004" pitchFamily="49" charset="0"/>
                <a:ea typeface="Fira Code" panose="020B0509050000020004" pitchFamily="49" charset="0"/>
              </a:rPr>
              <a:t>* code3 = </a:t>
            </a:r>
            <a:endParaRPr lang="en-US" altLang="zh-CN" sz="1600" dirty="0">
              <a:latin typeface="Fira Code" panose="020B0509050000020004" pitchFamily="49" charset="0"/>
              <a:ea typeface="Fira Code" panose="020B0509050000020004" pitchFamily="49" charset="0"/>
            </a:endParaRPr>
          </a:p>
          <a:p>
            <a:r>
              <a:rPr lang="zh-CN" altLang="en-US" sz="1600" dirty="0">
                <a:latin typeface="Fira Code" panose="020B0509050000020004" pitchFamily="49" charset="0"/>
              </a:rPr>
              <a:t>    </a:t>
            </a:r>
            <a:r>
              <a:rPr lang="en-US" altLang="zh-CN" sz="1600" dirty="0">
                <a:latin typeface="Fira Code" panose="020B0509050000020004" pitchFamily="49" charset="0"/>
                <a:ea typeface="Fira Code" panose="020B0509050000020004" pitchFamily="49" charset="0"/>
              </a:rPr>
              <a:t>(</a:t>
            </a:r>
            <a:r>
              <a:rPr lang="en-US" altLang="zh-CN" sz="1600" dirty="0" err="1">
                <a:latin typeface="Fira Code" panose="020B0509050000020004" pitchFamily="49" charset="0"/>
                <a:ea typeface="Fira Code" panose="020B0509050000020004" pitchFamily="49" charset="0"/>
              </a:rPr>
              <a:t>InterCodes</a:t>
            </a:r>
            <a:r>
              <a:rPr lang="en-US" altLang="zh-CN" sz="1600" dirty="0">
                <a:latin typeface="Fira Code" panose="020B0509050000020004" pitchFamily="49" charset="0"/>
                <a:ea typeface="Fira Code" panose="020B0509050000020004" pitchFamily="49" charset="0"/>
              </a:rPr>
              <a:t>*)</a:t>
            </a:r>
            <a:r>
              <a:rPr lang="en-US" altLang="zh-CN" sz="1600" dirty="0" err="1">
                <a:latin typeface="Fira Code" panose="020B0509050000020004" pitchFamily="49" charset="0"/>
                <a:ea typeface="Fira Code" panose="020B0509050000020004" pitchFamily="49" charset="0"/>
              </a:rPr>
              <a:t>malloc</a:t>
            </a:r>
            <a:r>
              <a:rPr lang="en-US" altLang="zh-CN" sz="1600" dirty="0">
                <a:latin typeface="Fira Code" panose="020B0509050000020004" pitchFamily="49" charset="0"/>
                <a:ea typeface="Fira Code" panose="020B0509050000020004" pitchFamily="49" charset="0"/>
              </a:rPr>
              <a:t>(</a:t>
            </a:r>
            <a:r>
              <a:rPr lang="en-US" altLang="zh-CN" sz="1600" dirty="0" err="1">
                <a:latin typeface="Fira Code" panose="020B0509050000020004" pitchFamily="49" charset="0"/>
                <a:ea typeface="Fira Code" panose="020B0509050000020004" pitchFamily="49" charset="0"/>
              </a:rPr>
              <a:t>sizeof</a:t>
            </a:r>
            <a:r>
              <a:rPr lang="en-US" altLang="zh-CN" sz="1600" dirty="0">
                <a:latin typeface="Fira Code" panose="020B0509050000020004" pitchFamily="49" charset="0"/>
                <a:ea typeface="Fira Code" panose="020B0509050000020004" pitchFamily="49" charset="0"/>
              </a:rPr>
              <a:t>(</a:t>
            </a:r>
            <a:r>
              <a:rPr lang="en-US" altLang="zh-CN" sz="1600" dirty="0" err="1">
                <a:latin typeface="Fira Code" panose="020B0509050000020004" pitchFamily="49" charset="0"/>
                <a:ea typeface="Fira Code" panose="020B0509050000020004" pitchFamily="49" charset="0"/>
              </a:rPr>
              <a:t>InterCodes</a:t>
            </a:r>
            <a:r>
              <a:rPr lang="en-US" altLang="zh-CN" sz="1600" dirty="0">
                <a:latin typeface="Fira Code" panose="020B0509050000020004" pitchFamily="49" charset="0"/>
                <a:ea typeface="Fira Code" panose="020B0509050000020004" pitchFamily="49" charset="0"/>
              </a:rPr>
              <a:t>));</a:t>
            </a:r>
            <a:endParaRPr lang="en-US" altLang="zh-CN" sz="1600" dirty="0">
              <a:latin typeface="Fira Code" panose="020B0509050000020004" pitchFamily="49" charset="0"/>
              <a:ea typeface="Fira Code" panose="020B0509050000020004" pitchFamily="49" charset="0"/>
            </a:endParaRPr>
          </a:p>
          <a:p>
            <a:r>
              <a:rPr lang="en-US" altLang="zh-CN" sz="1600" dirty="0">
                <a:latin typeface="Fira Code" panose="020B0509050000020004" pitchFamily="49" charset="0"/>
                <a:ea typeface="Fira Code" panose="020B0509050000020004" pitchFamily="49" charset="0"/>
              </a:rPr>
              <a:t>code3-&gt;</a:t>
            </a:r>
            <a:r>
              <a:rPr lang="en-US" altLang="zh-CN" sz="1600" dirty="0" err="1">
                <a:latin typeface="Fira Code" panose="020B0509050000020004" pitchFamily="49" charset="0"/>
                <a:ea typeface="Fira Code" panose="020B0509050000020004" pitchFamily="49" charset="0"/>
              </a:rPr>
              <a:t>code.kind</a:t>
            </a:r>
            <a:r>
              <a:rPr lang="en-US" altLang="zh-CN" sz="1600" dirty="0">
                <a:latin typeface="Fira Code" panose="020B0509050000020004" pitchFamily="49" charset="0"/>
                <a:ea typeface="Fira Code" panose="020B0509050000020004" pitchFamily="49" charset="0"/>
              </a:rPr>
              <a:t> = ADD;</a:t>
            </a:r>
            <a:endParaRPr lang="en-US" altLang="zh-CN" sz="1600" dirty="0">
              <a:latin typeface="Fira Code" panose="020B0509050000020004" pitchFamily="49" charset="0"/>
              <a:ea typeface="Fira Code" panose="020B0509050000020004" pitchFamily="49" charset="0"/>
            </a:endParaRPr>
          </a:p>
          <a:p>
            <a:r>
              <a:rPr lang="en-US" altLang="zh-CN" sz="1600" dirty="0">
                <a:latin typeface="Fira Code" panose="020B0509050000020004" pitchFamily="49" charset="0"/>
                <a:ea typeface="Fira Code" panose="020B0509050000020004" pitchFamily="49" charset="0"/>
              </a:rPr>
              <a:t>code3-&gt;code.u.binop.op1 = t1;</a:t>
            </a:r>
            <a:endParaRPr lang="en-US" altLang="zh-CN" sz="1600" dirty="0">
              <a:latin typeface="Fira Code" panose="020B0509050000020004" pitchFamily="49" charset="0"/>
              <a:ea typeface="Fira Code" panose="020B0509050000020004" pitchFamily="49" charset="0"/>
            </a:endParaRPr>
          </a:p>
          <a:p>
            <a:r>
              <a:rPr lang="en-US" altLang="zh-CN" sz="1600" dirty="0">
                <a:latin typeface="Fira Code" panose="020B0509050000020004" pitchFamily="49" charset="0"/>
                <a:ea typeface="Fira Code" panose="020B0509050000020004" pitchFamily="49" charset="0"/>
              </a:rPr>
              <a:t>code3-&gt;code.u.binop.op2 = t2;</a:t>
            </a:r>
            <a:endParaRPr lang="en-US" altLang="zh-CN" sz="1600" dirty="0">
              <a:latin typeface="Fira Code" panose="020B0509050000020004" pitchFamily="49" charset="0"/>
              <a:ea typeface="Fira Code" panose="020B0509050000020004" pitchFamily="49" charset="0"/>
            </a:endParaRPr>
          </a:p>
          <a:p>
            <a:r>
              <a:rPr lang="en-US" altLang="zh-CN" sz="1600" dirty="0">
                <a:latin typeface="Fira Code" panose="020B0509050000020004" pitchFamily="49" charset="0"/>
                <a:ea typeface="Fira Code" panose="020B0509050000020004" pitchFamily="49" charset="0"/>
              </a:rPr>
              <a:t>…</a:t>
            </a:r>
            <a:r>
              <a:rPr lang="zh-CN" altLang="en-US" sz="1600" dirty="0">
                <a:latin typeface="Fira Code" panose="020B0509050000020004" pitchFamily="49" charset="0"/>
              </a:rPr>
              <a:t>  </a:t>
            </a:r>
            <a:r>
              <a:rPr lang="en-US" altLang="zh-CN" sz="1600" dirty="0">
                <a:latin typeface="Fira Code" panose="020B0509050000020004" pitchFamily="49" charset="0"/>
                <a:ea typeface="Fira Code" panose="020B0509050000020004" pitchFamily="49" charset="0"/>
              </a:rPr>
              <a:t>//</a:t>
            </a:r>
            <a:r>
              <a:rPr lang="zh-CN" altLang="en-US" sz="1600" dirty="0">
                <a:latin typeface="Fira Code" panose="020B0509050000020004" pitchFamily="49" charset="0"/>
              </a:rPr>
              <a:t> 初始化</a:t>
            </a:r>
            <a:r>
              <a:rPr lang="en-US" altLang="zh-CN" sz="1600" dirty="0">
                <a:latin typeface="Fira Code" panose="020B0509050000020004" pitchFamily="49" charset="0"/>
                <a:ea typeface="Fira Code" panose="020B0509050000020004" pitchFamily="49" charset="0"/>
              </a:rPr>
              <a:t>code3</a:t>
            </a:r>
            <a:r>
              <a:rPr lang="zh-CN" altLang="en-US" sz="1600" dirty="0">
                <a:latin typeface="Fira Code" panose="020B0509050000020004" pitchFamily="49" charset="0"/>
              </a:rPr>
              <a:t>的其他信息</a:t>
            </a:r>
            <a:endParaRPr lang="en-US" altLang="zh-CN" sz="1600" dirty="0">
              <a:latin typeface="Fira Code" panose="020B0509050000020004" pitchFamily="49" charset="0"/>
              <a:ea typeface="Fira Code" panose="020B0509050000020004" pitchFamily="49" charset="0"/>
            </a:endParaRPr>
          </a:p>
          <a:p>
            <a:r>
              <a:rPr lang="en-US" altLang="zh-CN" sz="1600" dirty="0">
                <a:latin typeface="Fira Code" panose="020B0509050000020004" pitchFamily="49" charset="0"/>
                <a:ea typeface="Fira Code" panose="020B0509050000020004" pitchFamily="49" charset="0"/>
              </a:rPr>
              <a:t>return </a:t>
            </a:r>
            <a:r>
              <a:rPr lang="en-US" altLang="zh-CN" sz="1600" dirty="0" err="1">
                <a:latin typeface="Fira Code" panose="020B0509050000020004" pitchFamily="49" charset="0"/>
                <a:ea typeface="Fira Code" panose="020B0509050000020004" pitchFamily="49" charset="0"/>
              </a:rPr>
              <a:t>bindCode</a:t>
            </a:r>
            <a:r>
              <a:rPr lang="en-US" altLang="zh-CN" sz="1600" dirty="0">
                <a:latin typeface="Fira Code" panose="020B0509050000020004" pitchFamily="49" charset="0"/>
                <a:ea typeface="Fira Code" panose="020B0509050000020004" pitchFamily="49" charset="0"/>
              </a:rPr>
              <a:t>(</a:t>
            </a:r>
            <a:r>
              <a:rPr lang="en-US" altLang="zh-CN" sz="1600" dirty="0" err="1">
                <a:latin typeface="Fira Code" panose="020B0509050000020004" pitchFamily="49" charset="0"/>
                <a:ea typeface="Fira Code" panose="020B0509050000020004" pitchFamily="49" charset="0"/>
              </a:rPr>
              <a:t>bindCode</a:t>
            </a:r>
            <a:r>
              <a:rPr lang="en-US" altLang="zh-CN" sz="1600" dirty="0">
                <a:latin typeface="Fira Code" panose="020B0509050000020004" pitchFamily="49" charset="0"/>
                <a:ea typeface="Fira Code" panose="020B0509050000020004" pitchFamily="49" charset="0"/>
              </a:rPr>
              <a:t>(code1,code2),code3);</a:t>
            </a:r>
            <a:endParaRPr lang="zh-CN" altLang="en-US" sz="1600" dirty="0">
              <a:latin typeface="Fira Code" panose="020B0509050000020004" pitchFamily="49" charset="0"/>
            </a:endParaRPr>
          </a:p>
        </p:txBody>
      </p:sp>
      <p:grpSp>
        <p:nvGrpSpPr>
          <p:cNvPr id="6" name="组 5"/>
          <p:cNvGrpSpPr/>
          <p:nvPr/>
        </p:nvGrpSpPr>
        <p:grpSpPr>
          <a:xfrm>
            <a:off x="5850835" y="3105389"/>
            <a:ext cx="2906892" cy="3094007"/>
            <a:chOff x="7182809" y="1943305"/>
            <a:chExt cx="4170991" cy="3402786"/>
          </a:xfrm>
        </p:grpSpPr>
        <p:sp>
          <p:nvSpPr>
            <p:cNvPr id="7" name="矩形 6"/>
            <p:cNvSpPr/>
            <p:nvPr/>
          </p:nvSpPr>
          <p:spPr>
            <a:xfrm>
              <a:off x="9242367" y="1943305"/>
              <a:ext cx="2111433" cy="1198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exp1</a:t>
              </a:r>
              <a:endParaRPr lang="zh-CN" altLang="en-US" dirty="0"/>
            </a:p>
          </p:txBody>
        </p:sp>
        <p:sp>
          <p:nvSpPr>
            <p:cNvPr id="8" name="矩形 7"/>
            <p:cNvSpPr/>
            <p:nvPr/>
          </p:nvSpPr>
          <p:spPr>
            <a:xfrm>
              <a:off x="9242367" y="1943305"/>
              <a:ext cx="2111433" cy="28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箭头连接符 10"/>
            <p:cNvCxnSpPr/>
            <p:nvPr/>
          </p:nvCxnSpPr>
          <p:spPr>
            <a:xfrm>
              <a:off x="8246225" y="2109034"/>
              <a:ext cx="99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182809" y="1966782"/>
              <a:ext cx="1137538" cy="25697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code1</a:t>
              </a:r>
              <a:endParaRPr lang="zh-CN" altLang="en-US" sz="2000" dirty="0"/>
            </a:p>
          </p:txBody>
        </p:sp>
        <p:sp>
          <p:nvSpPr>
            <p:cNvPr id="11" name="矩形 10"/>
            <p:cNvSpPr/>
            <p:nvPr/>
          </p:nvSpPr>
          <p:spPr>
            <a:xfrm>
              <a:off x="9242367" y="3493418"/>
              <a:ext cx="2111433" cy="1198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exp2</a:t>
              </a:r>
              <a:endParaRPr lang="zh-CN" altLang="en-US" dirty="0"/>
            </a:p>
          </p:txBody>
        </p:sp>
        <p:sp>
          <p:nvSpPr>
            <p:cNvPr id="12" name="矩形 11"/>
            <p:cNvSpPr/>
            <p:nvPr/>
          </p:nvSpPr>
          <p:spPr>
            <a:xfrm>
              <a:off x="9242367" y="3493418"/>
              <a:ext cx="2111433" cy="28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5"/>
            <p:cNvCxnSpPr/>
            <p:nvPr/>
          </p:nvCxnSpPr>
          <p:spPr>
            <a:xfrm>
              <a:off x="8246225" y="3659147"/>
              <a:ext cx="9961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182809" y="3516894"/>
              <a:ext cx="1137538" cy="26103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code2</a:t>
              </a:r>
              <a:endParaRPr lang="zh-CN" altLang="en-US" dirty="0"/>
            </a:p>
          </p:txBody>
        </p:sp>
        <p:sp>
          <p:nvSpPr>
            <p:cNvPr id="15" name="矩形 14"/>
            <p:cNvSpPr/>
            <p:nvPr/>
          </p:nvSpPr>
          <p:spPr>
            <a:xfrm>
              <a:off x="9242366" y="5061585"/>
              <a:ext cx="2111434" cy="28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op3 =</a:t>
              </a:r>
              <a:r>
                <a:rPr lang="zh-CN" altLang="en-US" sz="1400" dirty="0"/>
                <a:t> </a:t>
              </a:r>
              <a:r>
                <a:rPr lang="en-US" altLang="zh-CN" sz="1400" dirty="0"/>
                <a:t>op1</a:t>
              </a:r>
              <a:r>
                <a:rPr lang="zh-CN" altLang="en-US" sz="1400" dirty="0"/>
                <a:t> </a:t>
              </a:r>
              <a:r>
                <a:rPr lang="en-US" altLang="zh-CN" sz="1400" dirty="0"/>
                <a:t>+</a:t>
              </a:r>
              <a:r>
                <a:rPr lang="zh-CN" altLang="en-US" sz="1400" dirty="0"/>
                <a:t> </a:t>
              </a:r>
              <a:r>
                <a:rPr lang="en-US" altLang="zh-CN" sz="1400" dirty="0"/>
                <a:t>op2 </a:t>
              </a:r>
              <a:endParaRPr lang="zh-CN" altLang="en-US" sz="1400" dirty="0"/>
            </a:p>
          </p:txBody>
        </p:sp>
        <p:sp>
          <p:nvSpPr>
            <p:cNvPr id="16" name="矩形 15"/>
            <p:cNvSpPr/>
            <p:nvPr/>
          </p:nvSpPr>
          <p:spPr>
            <a:xfrm>
              <a:off x="7182809" y="5061585"/>
              <a:ext cx="1137538" cy="2845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1400" dirty="0"/>
                <a:t>code3</a:t>
              </a:r>
              <a:endParaRPr lang="zh-CN" altLang="en-US" sz="1400" dirty="0"/>
            </a:p>
          </p:txBody>
        </p:sp>
        <p:cxnSp>
          <p:nvCxnSpPr>
            <p:cNvPr id="17" name="直接箭头连接符 19"/>
            <p:cNvCxnSpPr/>
            <p:nvPr/>
          </p:nvCxnSpPr>
          <p:spPr>
            <a:xfrm>
              <a:off x="8346326" y="5203838"/>
              <a:ext cx="896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0" name="图片 19"/>
          <p:cNvPicPr>
            <a:picLocks noChangeAspect="1"/>
          </p:cNvPicPr>
          <p:nvPr/>
        </p:nvPicPr>
        <p:blipFill>
          <a:blip r:embed="rId1"/>
          <a:stretch>
            <a:fillRect/>
          </a:stretch>
        </p:blipFill>
        <p:spPr>
          <a:xfrm>
            <a:off x="1256144" y="1715675"/>
            <a:ext cx="6572250" cy="1162050"/>
          </a:xfrm>
          <a:prstGeom prst="rect">
            <a:avLst/>
          </a:prstGeom>
        </p:spPr>
      </p:pic>
      <p:sp>
        <p:nvSpPr>
          <p:cNvPr id="21" name="矩形 20"/>
          <p:cNvSpPr/>
          <p:nvPr/>
        </p:nvSpPr>
        <p:spPr>
          <a:xfrm>
            <a:off x="5276850" y="2038350"/>
            <a:ext cx="828675" cy="262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endCxn id="21" idx="0"/>
          </p:cNvCxnSpPr>
          <p:nvPr/>
        </p:nvCxnSpPr>
        <p:spPr>
          <a:xfrm flipH="1">
            <a:off x="5691188" y="1504736"/>
            <a:ext cx="557212" cy="533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194620" y="1172017"/>
            <a:ext cx="2852063" cy="584775"/>
          </a:xfrm>
          <a:prstGeom prst="rect">
            <a:avLst/>
          </a:prstGeom>
          <a:noFill/>
        </p:spPr>
        <p:txBody>
          <a:bodyPr wrap="none" rtlCol="0">
            <a:spAutoFit/>
          </a:bodyPr>
          <a:lstStyle/>
          <a:p>
            <a:r>
              <a:rPr lang="zh-CN" altLang="en-US" sz="1600" dirty="0"/>
              <a:t>符号表设计为全局变量，</a:t>
            </a:r>
            <a:endParaRPr lang="en-US" altLang="zh-CN" sz="1600" dirty="0"/>
          </a:p>
          <a:p>
            <a:r>
              <a:rPr lang="zh-CN" altLang="en-US" sz="1600" dirty="0"/>
              <a:t>可以不必每次都作为参数传入</a:t>
            </a:r>
            <a:endParaRPr lang="zh-CN" altLang="en-US" sz="1600" dirty="0"/>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4119</Words>
  <Application>WPS Presentation</Application>
  <PresentationFormat>全屏显示(4:3)</PresentationFormat>
  <Paragraphs>447</Paragraphs>
  <Slides>24</Slides>
  <Notes>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24</vt:i4>
      </vt:variant>
    </vt:vector>
  </HeadingPairs>
  <TitlesOfParts>
    <vt:vector size="44" baseType="lpstr">
      <vt:lpstr>Arial</vt:lpstr>
      <vt:lpstr>SimSun</vt:lpstr>
      <vt:lpstr>Wingdings</vt:lpstr>
      <vt:lpstr>Helvetica</vt:lpstr>
      <vt:lpstr>Calibri</vt:lpstr>
      <vt:lpstr>DengXian</vt:lpstr>
      <vt:lpstr>黑体</vt:lpstr>
      <vt:lpstr>FZSuXinShiLiuKaiS-R-GB</vt:lpstr>
      <vt:lpstr>Fira Code</vt:lpstr>
      <vt:lpstr>Consolas</vt:lpstr>
      <vt:lpstr>Heiti SC</vt:lpstr>
      <vt:lpstr>SimSun</vt:lpstr>
      <vt:lpstr>Songti SC</vt:lpstr>
      <vt:lpstr>Helvetica Neue</vt:lpstr>
      <vt:lpstr>PingFang SC</vt:lpstr>
      <vt:lpstr>微软雅黑</vt:lpstr>
      <vt:lpstr/>
      <vt:lpstr>Arial Unicode MS</vt:lpstr>
      <vt:lpstr>等线</vt:lpstr>
      <vt:lpstr>1_Office 主题</vt:lpstr>
      <vt:lpstr>实验三  中间代码生成</vt:lpstr>
      <vt:lpstr>Roadmap</vt:lpstr>
      <vt:lpstr>实验概要</vt:lpstr>
      <vt:lpstr>实验任务</vt:lpstr>
      <vt:lpstr>中间代码</vt:lpstr>
      <vt:lpstr>实验中间代码语言规范</vt:lpstr>
      <vt:lpstr>实验攻略</vt:lpstr>
      <vt:lpstr>中间代码形式</vt:lpstr>
      <vt:lpstr>翻译示例 - 表达式翻译</vt:lpstr>
      <vt:lpstr>中间代码形式</vt:lpstr>
      <vt:lpstr>翻译示例 - 条件语句</vt:lpstr>
      <vt:lpstr>翻译示例 – 条件语句</vt:lpstr>
      <vt:lpstr>翻译示例 - 循环语句</vt:lpstr>
      <vt:lpstr>翻译示例 – 函数</vt:lpstr>
      <vt:lpstr>翻译示例 – 函数</vt:lpstr>
      <vt:lpstr>翻译示例 – 数组访问</vt:lpstr>
      <vt:lpstr>IR Simulator 中间代码解释器</vt:lpstr>
      <vt:lpstr>IR Simulator 中间代码解释器</vt:lpstr>
      <vt:lpstr>代码优化</vt:lpstr>
      <vt:lpstr>实验提交说明</vt:lpstr>
      <vt:lpstr>实验检查要求</vt:lpstr>
      <vt:lpstr>PowerPoint 演示文稿</vt:lpstr>
      <vt:lpstr>课堂练习 1</vt:lpstr>
      <vt:lpstr>课堂练习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邱丰羽</dc:creator>
  <cp:lastModifiedBy>lixinye</cp:lastModifiedBy>
  <cp:revision>268</cp:revision>
  <cp:lastPrinted>2018-11-19T14:07:04Z</cp:lastPrinted>
  <dcterms:created xsi:type="dcterms:W3CDTF">2018-11-19T14:07:04Z</dcterms:created>
  <dcterms:modified xsi:type="dcterms:W3CDTF">2018-11-19T14:07:04Z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1033-1.2.6.548</vt:lpwstr>
  </property>
</Properties>
</file>