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  <p:sldId id="257" r:id="rId3"/>
    <p:sldId id="264" r:id="rId4"/>
    <p:sldId id="258" r:id="rId5"/>
    <p:sldId id="265" r:id="rId6"/>
    <p:sldId id="288" r:id="rId7"/>
    <p:sldId id="266" r:id="rId8"/>
    <p:sldId id="267" r:id="rId9"/>
    <p:sldId id="268" r:id="rId10"/>
    <p:sldId id="269" r:id="rId11"/>
    <p:sldId id="259" r:id="rId12"/>
    <p:sldId id="260" r:id="rId13"/>
    <p:sldId id="261" r:id="rId14"/>
    <p:sldId id="262" r:id="rId15"/>
    <p:sldId id="263" r:id="rId16"/>
    <p:sldId id="287" r:id="rId17"/>
    <p:sldId id="28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2"/>
    <p:restoredTop sz="94633"/>
  </p:normalViewPr>
  <p:slideViewPr>
    <p:cSldViewPr snapToGrid="0" snapToObjects="1">
      <p:cViewPr varScale="1">
        <p:scale>
          <a:sx n="131" d="100"/>
          <a:sy n="131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1470025"/>
          </a:xfrm>
        </p:spPr>
        <p:txBody>
          <a:bodyPr/>
          <a:lstStyle>
            <a:lvl1pPr>
              <a:defRPr b="1" i="0">
                <a:latin typeface="+mj-lt"/>
                <a:ea typeface="+mj-ea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92988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+mn-ea"/>
                <a:ea typeface="+mn-ea"/>
                <a:cs typeface="Helvetic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4B5B4EBD-E418-482E-90F8-EA5F57C849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9757-2567-416D-B5EE-28EA98E1BC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3D94-3BAD-4C69-A0C6-8613BA005A0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charset="0"/>
                <a:ea typeface="+mn-ea"/>
                <a:cs typeface="Helvetica" charset="0"/>
              </a:defRPr>
            </a:lvl1pPr>
            <a:lvl2pPr>
              <a:defRPr baseline="0">
                <a:latin typeface="Calibri" charset="0"/>
                <a:ea typeface="+mn-ea"/>
                <a:cs typeface="Helvetica" charset="0"/>
              </a:defRPr>
            </a:lvl2pPr>
            <a:lvl3pPr>
              <a:defRPr baseline="0">
                <a:latin typeface="Calibri" charset="0"/>
                <a:ea typeface="+mn-ea"/>
                <a:cs typeface="Helvetica" charset="0"/>
              </a:defRPr>
            </a:lvl3pPr>
            <a:lvl4pPr>
              <a:defRPr baseline="0">
                <a:latin typeface="Calibri" charset="0"/>
                <a:ea typeface="+mn-ea"/>
                <a:cs typeface="Helvetica" charset="0"/>
              </a:defRPr>
            </a:lvl4pPr>
            <a:lvl5pPr>
              <a:defRPr baseline="0">
                <a:latin typeface="Calibri" charset="0"/>
                <a:ea typeface="+mn-ea"/>
                <a:cs typeface="Helvetica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6B3C1F88-4297-4FBB-A407-1D896C7232E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E489B765-A0E3-4C6C-A731-B1E50F21CC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3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FBE9-D5FD-495F-9738-0DAAC8A934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6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3D0D-6117-49C0-A512-BD1CDDAF6F8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4D272D84-1BE5-47A7-B31C-4059CFC027F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1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90AE-D20D-4F4F-8FC1-25A97E138AC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4AF7-01CE-42F7-80FE-170C52B6F36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6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E4FB-464C-41D8-B4E2-7960D986AEC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E3B0408-2C4B-4D71-B497-AE5B2D8BE72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2018/10/24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0289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0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i="0" kern="1200" baseline="0">
          <a:solidFill>
            <a:schemeClr val="tx1"/>
          </a:solidFill>
          <a:latin typeface="Calibri" charset="0"/>
          <a:ea typeface="+mj-ea"/>
          <a:cs typeface="Helvetica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 baseline="0">
          <a:solidFill>
            <a:schemeClr val="tx1"/>
          </a:solidFill>
          <a:latin typeface="Calibri" charset="0"/>
          <a:ea typeface="+mn-ea"/>
          <a:cs typeface="Helvetica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slabcms.nju.edu.c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98386"/>
            <a:ext cx="9144000" cy="1470025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DengXian" charset="-122"/>
                <a:ea typeface="DengXian" charset="-122"/>
                <a:cs typeface="DengXian" charset="-122"/>
              </a:rPr>
              <a:t>实验</a:t>
            </a:r>
            <a:r>
              <a:rPr kumimoji="1" lang="zh-Hans" altLang="en-US" sz="4000" b="1" dirty="0">
                <a:latin typeface="DengXian" charset="-122"/>
                <a:ea typeface="DengXian" charset="-122"/>
                <a:cs typeface="DengXian" charset="-122"/>
              </a:rPr>
              <a:t>二</a:t>
            </a:r>
            <a:r>
              <a:rPr kumimoji="1" lang="zh-CN" altLang="en-US" sz="4000" b="1" dirty="0">
                <a:latin typeface="DengXian" charset="-122"/>
                <a:ea typeface="DengXian" charset="-122"/>
                <a:cs typeface="DengXian" charset="-122"/>
              </a:rPr>
              <a:t>  </a:t>
            </a:r>
            <a:r>
              <a:rPr kumimoji="1" lang="zh-Hans" altLang="en-US" sz="4000" dirty="0">
                <a:latin typeface="DengXian" charset="-122"/>
                <a:ea typeface="DengXian" charset="-122"/>
                <a:cs typeface="DengXian" charset="-122"/>
              </a:rPr>
              <a:t>语义</a:t>
            </a:r>
            <a:r>
              <a:rPr kumimoji="1" lang="zh-CN" altLang="en-US" sz="4000" b="1" dirty="0">
                <a:latin typeface="DengXian" charset="-122"/>
                <a:ea typeface="DengXian" charset="-122"/>
                <a:cs typeface="DengXian" charset="-122"/>
              </a:rPr>
              <a:t>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4852" y="4392710"/>
            <a:ext cx="6400800" cy="1729794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2800" dirty="0">
                <a:cs typeface="DengXian" charset="-122"/>
              </a:rPr>
              <a:t>老师：戴新宇，梁红瑾 </a:t>
            </a:r>
            <a:endParaRPr kumimoji="1" lang="en-US" altLang="zh-CN" sz="2800" dirty="0">
              <a:cs typeface="DengXian" charset="-122"/>
            </a:endParaRPr>
          </a:p>
          <a:p>
            <a:r>
              <a:rPr kumimoji="1" lang="zh-CN" altLang="en-US" sz="2800" dirty="0">
                <a:cs typeface="DengXian" charset="-122"/>
              </a:rPr>
              <a:t>助教：邱丰羽，欧阳亚文</a:t>
            </a:r>
            <a:endParaRPr kumimoji="1" lang="en-US" altLang="zh-CN" sz="2800" dirty="0">
              <a:cs typeface="DengXian" charset="-122"/>
            </a:endParaRPr>
          </a:p>
          <a:p>
            <a:r>
              <a:rPr kumimoji="1" lang="en-US" altLang="zh-CN" sz="2800" dirty="0">
                <a:latin typeface="+mj-lt"/>
                <a:ea typeface="DengXian" charset="-122"/>
                <a:cs typeface="DengXian" charset="-122"/>
              </a:rPr>
              <a:t>{</a:t>
            </a:r>
            <a:r>
              <a:rPr kumimoji="1" lang="en-US" altLang="zh-CN" sz="2800" dirty="0" err="1">
                <a:latin typeface="+mj-lt"/>
                <a:ea typeface="DengXian" charset="-122"/>
                <a:cs typeface="DengXian" charset="-122"/>
              </a:rPr>
              <a:t>qiufy</a:t>
            </a:r>
            <a:r>
              <a:rPr kumimoji="1" lang="en-US" altLang="zh-CN" sz="2800" dirty="0">
                <a:latin typeface="+mj-lt"/>
                <a:ea typeface="DengXian" charset="-122"/>
                <a:cs typeface="DengXian" charset="-122"/>
              </a:rPr>
              <a:t>,</a:t>
            </a:r>
            <a:r>
              <a:rPr kumimoji="1" lang="zh-CN" altLang="en-US" sz="2800" dirty="0">
                <a:latin typeface="+mj-lt"/>
                <a:ea typeface="DengXian" charset="-122"/>
                <a:cs typeface="DengXian" charset="-122"/>
              </a:rPr>
              <a:t> </a:t>
            </a:r>
            <a:r>
              <a:rPr kumimoji="1" lang="en-US" altLang="zh-CN" sz="2800" dirty="0" err="1">
                <a:latin typeface="+mj-lt"/>
                <a:ea typeface="DengXian" charset="-122"/>
                <a:cs typeface="DengXian" charset="-122"/>
              </a:rPr>
              <a:t>ouyangyw</a:t>
            </a:r>
            <a:r>
              <a:rPr kumimoji="1" lang="en-US" altLang="zh-CN" sz="2800" dirty="0">
                <a:latin typeface="+mj-lt"/>
                <a:ea typeface="DengXian" charset="-122"/>
                <a:cs typeface="DengXian" charset="-122"/>
              </a:rPr>
              <a:t>}@</a:t>
            </a:r>
            <a:r>
              <a:rPr kumimoji="1" lang="en-US" altLang="zh-CN" sz="2800" dirty="0" err="1">
                <a:latin typeface="+mj-lt"/>
                <a:ea typeface="DengXian" charset="-122"/>
                <a:cs typeface="DengXian" charset="-122"/>
              </a:rPr>
              <a:t>nlp.nju.edu.cn</a:t>
            </a:r>
            <a:endParaRPr kumimoji="1" lang="en-US" altLang="zh-CN" sz="2800" dirty="0">
              <a:latin typeface="+mj-lt"/>
              <a:ea typeface="DengXian" charset="-122"/>
              <a:cs typeface="DengXian" charset="-122"/>
            </a:endParaRPr>
          </a:p>
          <a:p>
            <a:r>
              <a:rPr kumimoji="1" lang="zh-CN" altLang="en-US" sz="2800" dirty="0">
                <a:latin typeface="+mn-lt"/>
                <a:cs typeface="DengXian" charset="-122"/>
              </a:rPr>
              <a:t>或者在课程 </a:t>
            </a:r>
            <a:r>
              <a:rPr kumimoji="1" lang="en-US" altLang="zh-CN" sz="2800" dirty="0">
                <a:latin typeface="+mn-lt"/>
                <a:cs typeface="DengXian" charset="-122"/>
              </a:rPr>
              <a:t>QQ</a:t>
            </a:r>
            <a:r>
              <a:rPr kumimoji="1" lang="zh-CN" altLang="en-US" sz="2800" dirty="0">
                <a:latin typeface="+mn-lt"/>
                <a:cs typeface="DengXian" charset="-122"/>
              </a:rPr>
              <a:t> 群中联系</a:t>
            </a:r>
            <a:endParaRPr kumimoji="1" lang="en-US" altLang="zh-CN" sz="2800" dirty="0">
              <a:latin typeface="+mn-lt"/>
              <a:cs typeface="DengXian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915057" y="288567"/>
            <a:ext cx="1785520" cy="1785520"/>
            <a:chOff x="702365" y="155503"/>
            <a:chExt cx="1987826" cy="1987826"/>
          </a:xfrm>
        </p:grpSpPr>
        <p:sp>
          <p:nvSpPr>
            <p:cNvPr id="6" name="椭圆 5"/>
            <p:cNvSpPr/>
            <p:nvPr/>
          </p:nvSpPr>
          <p:spPr>
            <a:xfrm>
              <a:off x="702365" y="155503"/>
              <a:ext cx="1987826" cy="198782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951" y="302224"/>
              <a:ext cx="1606933" cy="1694384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83"/>
          <a:stretch/>
        </p:blipFill>
        <p:spPr>
          <a:xfrm>
            <a:off x="5511750" y="530053"/>
            <a:ext cx="1277670" cy="13025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29400" y="661183"/>
            <a:ext cx="208026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FZSuXinShiLiuKaiS-R-GB" charset="-122"/>
                <a:ea typeface="FZSuXinShiLiuKaiS-R-GB" charset="-122"/>
                <a:cs typeface="FZSuXinShiLiuKaiS-R-GB" charset="-122"/>
              </a:rPr>
              <a:t>计算机科学</a:t>
            </a:r>
            <a:endParaRPr kumimoji="1" lang="en-US" altLang="zh-CN" sz="2800" dirty="0">
              <a:solidFill>
                <a:schemeClr val="bg1">
                  <a:lumMod val="50000"/>
                </a:schemeClr>
              </a:solidFill>
              <a:latin typeface="FZSuXinShiLiuKaiS-R-GB" charset="-122"/>
              <a:ea typeface="FZSuXinShiLiuKaiS-R-GB" charset="-122"/>
              <a:cs typeface="FZSuXinShiLiuKaiS-R-GB" charset="-122"/>
            </a:endParaRPr>
          </a:p>
          <a:p>
            <a:pPr algn="r">
              <a:lnSpc>
                <a:spcPct val="110000"/>
              </a:lnSpc>
            </a:pPr>
            <a:r>
              <a:rPr kumimoji="1" lang="zh-CN" altLang="en-US" sz="2800" dirty="0">
                <a:solidFill>
                  <a:schemeClr val="bg1">
                    <a:lumMod val="50000"/>
                  </a:schemeClr>
                </a:solidFill>
                <a:latin typeface="FZSuXinShiLiuKaiS-R-GB" charset="-122"/>
                <a:ea typeface="FZSuXinShiLiuKaiS-R-GB" charset="-122"/>
                <a:cs typeface="FZSuXinShiLiuKaiS-R-GB" charset="-122"/>
              </a:rPr>
              <a:t>  与技术系</a:t>
            </a:r>
          </a:p>
        </p:txBody>
      </p:sp>
    </p:spTree>
    <p:extLst>
      <p:ext uri="{BB962C8B-B14F-4D97-AF65-F5344CB8AC3E}">
        <p14:creationId xmlns:p14="http://schemas.microsoft.com/office/powerpoint/2010/main" val="382931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需要检查出输入程序文件中的所有错误，切勿遇到一个错误就退出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每个测试样例中可能包含</a:t>
            </a:r>
            <a:r>
              <a:rPr lang="zh-CN" altLang="en-US" b="1" dirty="0">
                <a:solidFill>
                  <a:srgbClr val="FF0000"/>
                </a:solidFill>
              </a:rPr>
              <a:t>多种不同类型的错误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可以检测到一个就输出一个，也可以检测到一个错误信息就存到链表里，最后遍历链表输出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实验体系设计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每一个实验都与前面的实验有很强的关联性，需要系统地设计代码结构和各模块之间的接口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自己使用的</a:t>
            </a:r>
            <a:r>
              <a:rPr lang="en-US" altLang="zh-CN" dirty="0" err="1"/>
              <a:t>struct</a:t>
            </a:r>
            <a:r>
              <a:rPr lang="zh-CN" altLang="en-US" dirty="0"/>
              <a:t>结构定义在 </a:t>
            </a:r>
            <a:r>
              <a:rPr lang="en-US" altLang="zh-CN" dirty="0"/>
              <a:t>.h </a:t>
            </a:r>
            <a:r>
              <a:rPr lang="zh-CN" altLang="en-US" dirty="0"/>
              <a:t>文件中，</a:t>
            </a:r>
            <a:r>
              <a:rPr lang="en-US" altLang="zh-CN" dirty="0"/>
              <a:t>.y</a:t>
            </a:r>
            <a:r>
              <a:rPr lang="zh-CN" altLang="en-US" dirty="0"/>
              <a:t>和</a:t>
            </a:r>
            <a:r>
              <a:rPr lang="en-US" altLang="zh-CN" dirty="0"/>
              <a:t>.l</a:t>
            </a:r>
            <a:r>
              <a:rPr lang="zh-CN" altLang="en-US" dirty="0"/>
              <a:t>文件头部保持精简，每一次实验都是在添加新的模块，具有可扩展性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0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提交平台：</a:t>
            </a:r>
            <a:r>
              <a:rPr kumimoji="1" lang="en-US" altLang="zh-CN" dirty="0">
                <a:hlinkClick r:id="rId2"/>
              </a:rPr>
              <a:t>http://cslabcms.nju.edu.cn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独立完成，以个人为小组单位提交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无特殊情况不接受其他提交方式</a:t>
            </a:r>
            <a:endParaRPr kumimoji="1" lang="en-US" altLang="zh-CN" dirty="0"/>
          </a:p>
          <a:p>
            <a:r>
              <a:rPr kumimoji="1" lang="zh-CN" altLang="en-US" dirty="0"/>
              <a:t>提交</a:t>
            </a:r>
            <a:r>
              <a:rPr kumimoji="1" lang="en" altLang="zh-CN" dirty="0"/>
              <a:t>Project2 </a:t>
            </a:r>
            <a:r>
              <a:rPr kumimoji="1" lang="zh-CN" altLang="en-US" dirty="0"/>
              <a:t>语义分析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所有内容打包并压缩，命名为学号</a:t>
            </a:r>
            <a:r>
              <a:rPr kumimoji="1" lang="en-US" altLang="zh-CN" dirty="0"/>
              <a:t>+”_”+lab2.</a:t>
            </a:r>
            <a:r>
              <a:rPr kumimoji="1" lang="en-US" altLang="zh-CN" b="1" dirty="0"/>
              <a:t>zip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tar.gz</a:t>
            </a:r>
            <a:r>
              <a:rPr kumimoji="1" lang="zh-CN" altLang="en-US" dirty="0"/>
              <a:t>，如</a:t>
            </a:r>
            <a:r>
              <a:rPr kumimoji="1" lang="en-US" altLang="zh-CN" dirty="0"/>
              <a:t>141220001_lab2.zip</a:t>
            </a:r>
          </a:p>
          <a:p>
            <a:pPr lvl="1"/>
            <a:r>
              <a:rPr kumimoji="1" lang="zh-CN" altLang="en-US" dirty="0"/>
              <a:t>其他要求与实验一相同</a:t>
            </a:r>
            <a:endParaRPr kumimoji="1" lang="en-US" altLang="zh-CN" dirty="0"/>
          </a:p>
          <a:p>
            <a:r>
              <a:rPr kumimoji="1" lang="zh-CN" altLang="en-US" dirty="0"/>
              <a:t>截止日期：</a:t>
            </a:r>
            <a:r>
              <a:rPr kumimoji="1" lang="en-US" altLang="zh-Hans" b="1" dirty="0">
                <a:solidFill>
                  <a:srgbClr val="FF0000"/>
                </a:solidFill>
              </a:rPr>
              <a:t>11</a:t>
            </a:r>
            <a:r>
              <a:rPr kumimoji="1" lang="zh-CN" altLang="en-US" b="1" dirty="0">
                <a:solidFill>
                  <a:srgbClr val="FF0000"/>
                </a:solidFill>
              </a:rPr>
              <a:t>月</a:t>
            </a:r>
            <a:r>
              <a:rPr kumimoji="1" lang="en-US" altLang="zh-Hans" b="1" dirty="0">
                <a:solidFill>
                  <a:srgbClr val="FF0000"/>
                </a:solidFill>
              </a:rPr>
              <a:t>22</a:t>
            </a:r>
            <a:r>
              <a:rPr kumimoji="1" lang="zh-CN" altLang="en-US" b="1" dirty="0">
                <a:solidFill>
                  <a:srgbClr val="FF0000"/>
                </a:solidFill>
              </a:rPr>
              <a:t>日，</a:t>
            </a:r>
            <a:r>
              <a:rPr kumimoji="1" lang="en-US" altLang="zh-CN" b="1" dirty="0">
                <a:solidFill>
                  <a:srgbClr val="FF0000"/>
                </a:solidFill>
              </a:rPr>
              <a:t>23:59:59</a:t>
            </a:r>
            <a:r>
              <a:rPr kumimoji="1" lang="zh-CN" altLang="en-US" dirty="0"/>
              <a:t>，请尽量不要在此之前的几分钟提交，网络有风险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6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实验提交</a:t>
            </a:r>
            <a:r>
              <a:rPr kumimoji="1" lang="en-US" altLang="zh-CN" dirty="0"/>
              <a:t>(</a:t>
            </a:r>
            <a:r>
              <a:rPr kumimoji="1" lang="en-US" altLang="zh-Hans" dirty="0"/>
              <a:t>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压缩包内容</a:t>
            </a:r>
            <a:r>
              <a:rPr kumimoji="1" lang="zh-CN" altLang="en-US" b="1" dirty="0">
                <a:solidFill>
                  <a:srgbClr val="FF0000"/>
                </a:solidFill>
              </a:rPr>
              <a:t>至少</a:t>
            </a:r>
            <a:r>
              <a:rPr kumimoji="1" lang="zh-CN" altLang="en-US" dirty="0"/>
              <a:t>包含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请遵循右侧的压缩包结构！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源代码（*</a:t>
            </a:r>
            <a:r>
              <a:rPr kumimoji="1" lang="en-US" altLang="zh-CN" dirty="0"/>
              <a:t>.l,</a:t>
            </a:r>
            <a:r>
              <a:rPr kumimoji="1" lang="zh-CN" altLang="en-US" dirty="0"/>
              <a:t> *</a:t>
            </a:r>
            <a:r>
              <a:rPr kumimoji="1" lang="en-US" altLang="zh-CN" dirty="0"/>
              <a:t>.y,</a:t>
            </a:r>
            <a:r>
              <a:rPr kumimoji="1" lang="zh-CN" altLang="en-US" dirty="0"/>
              <a:t> 其他 </a:t>
            </a:r>
            <a:r>
              <a:rPr kumimoji="1" lang="en-US" altLang="zh-CN" dirty="0"/>
              <a:t>.h,</a:t>
            </a:r>
            <a:r>
              <a:rPr kumimoji="1" lang="zh-CN" altLang="en-US" dirty="0"/>
              <a:t> </a:t>
            </a:r>
            <a:r>
              <a:rPr kumimoji="1" lang="en-US" altLang="zh-CN" dirty="0"/>
              <a:t>.c</a:t>
            </a:r>
            <a:r>
              <a:rPr kumimoji="1" lang="zh-CN" altLang="en-US" dirty="0"/>
              <a:t> 文件）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尽量遵循优秀代码规范，有必要注释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请使用 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，可以自建，即便使用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提供的版本，请一并放在代码文件夹内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可执行文件（命名为 </a:t>
            </a:r>
            <a:r>
              <a:rPr kumimoji="1" lang="en-US" altLang="zh-CN" dirty="0"/>
              <a:t>parser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实验报告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推荐 </a:t>
            </a:r>
            <a:r>
              <a:rPr kumimoji="1" lang="en-US" altLang="zh-CN" dirty="0"/>
              <a:t>pdf</a:t>
            </a:r>
            <a:r>
              <a:rPr kumimoji="1" lang="zh-CN" altLang="en-US" dirty="0"/>
              <a:t>， </a:t>
            </a:r>
            <a:r>
              <a:rPr kumimoji="1" lang="en-US" altLang="zh-CN" dirty="0" err="1"/>
              <a:t>docx</a:t>
            </a:r>
            <a:r>
              <a:rPr kumimoji="1" lang="zh-CN" altLang="en-US" dirty="0"/>
              <a:t> 也可以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报告内容包括个人信息、</a:t>
            </a:r>
            <a:r>
              <a:rPr lang="zh-CN" altLang="en-US" dirty="0">
                <a:latin typeface="+mn-ea"/>
              </a:rPr>
              <a:t>完成的功能点</a:t>
            </a:r>
            <a:r>
              <a:rPr lang="en-US" altLang="zh-C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实现方法，用到的数据结构表示，编译运行方法，实验总结等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b="1" dirty="0">
                <a:latin typeface="+mn-ea"/>
              </a:rPr>
              <a:t>不要贴大段代码，篇幅</a:t>
            </a:r>
            <a:r>
              <a:rPr lang="zh-CN" altLang="en-US" b="1" dirty="0">
                <a:latin typeface="+mn-lt"/>
              </a:rPr>
              <a:t>不超过 </a:t>
            </a:r>
            <a:r>
              <a:rPr lang="en-US" altLang="zh-CN" b="1" dirty="0">
                <a:latin typeface="+mn-lt"/>
              </a:rPr>
              <a:t>4</a:t>
            </a:r>
            <a:r>
              <a:rPr lang="zh-CN" altLang="en-US" b="1" dirty="0">
                <a:latin typeface="+mn-lt"/>
              </a:rPr>
              <a:t> 页</a:t>
            </a:r>
            <a:endParaRPr lang="en-US" altLang="zh-CN" b="1" dirty="0">
              <a:latin typeface="+mn-lt"/>
            </a:endParaRPr>
          </a:p>
          <a:p>
            <a:pPr lvl="1"/>
            <a:r>
              <a:rPr kumimoji="1" lang="en-US" altLang="zh-CN" dirty="0">
                <a:latin typeface="+mn-lt"/>
              </a:rPr>
              <a:t>README</a:t>
            </a:r>
            <a:r>
              <a:rPr kumimoji="1" lang="zh-CN" altLang="en-US" dirty="0">
                <a:latin typeface="+mn-lt"/>
              </a:rPr>
              <a:t> 可选</a:t>
            </a:r>
            <a:endParaRPr kumimoji="1" lang="en-US" altLang="zh-CN" dirty="0">
              <a:latin typeface="+mn-lt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A2192D-83BF-794E-956D-C6A0AD08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62" y="903635"/>
            <a:ext cx="1963230" cy="32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0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推荐（默认）检查环境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Ubuntu</a:t>
            </a:r>
            <a:r>
              <a:rPr kumimoji="1" lang="zh-CN" altLang="en-US" dirty="0"/>
              <a:t> </a:t>
            </a:r>
            <a:r>
              <a:rPr kumimoji="1" lang="en-US" altLang="zh-CN" dirty="0"/>
              <a:t>18.04</a:t>
            </a:r>
            <a:r>
              <a:rPr kumimoji="1" lang="zh-CN" altLang="en-US" dirty="0"/>
              <a:t> </a:t>
            </a:r>
            <a:r>
              <a:rPr kumimoji="1" lang="en-US" altLang="zh-CN" dirty="0"/>
              <a:t>LTS</a:t>
            </a:r>
          </a:p>
          <a:p>
            <a:pPr lvl="1"/>
            <a:r>
              <a:rPr kumimoji="1" lang="en-US" altLang="zh-CN" dirty="0"/>
              <a:t>GCC</a:t>
            </a:r>
            <a:r>
              <a:rPr kumimoji="1" lang="zh-CN" altLang="en-US" dirty="0"/>
              <a:t> </a:t>
            </a:r>
            <a:r>
              <a:rPr kumimoji="1" lang="en-US" altLang="zh-CN" dirty="0"/>
              <a:t>7.3.0</a:t>
            </a:r>
          </a:p>
          <a:p>
            <a:pPr lvl="1"/>
            <a:r>
              <a:rPr kumimoji="1" lang="en-US" altLang="zh-CN" dirty="0"/>
              <a:t>GNU</a:t>
            </a:r>
            <a:r>
              <a:rPr kumimoji="1" lang="zh-CN" altLang="en-US" dirty="0"/>
              <a:t> </a:t>
            </a:r>
            <a:r>
              <a:rPr kumimoji="1" lang="en-US" altLang="zh-CN" dirty="0"/>
              <a:t>Flex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2.6.4</a:t>
            </a:r>
          </a:p>
          <a:p>
            <a:pPr lvl="1"/>
            <a:r>
              <a:rPr kumimoji="1" lang="en-US" altLang="zh-CN" dirty="0"/>
              <a:t>GNU</a:t>
            </a:r>
            <a:r>
              <a:rPr kumimoji="1" lang="zh-CN" altLang="en-US" dirty="0"/>
              <a:t> </a:t>
            </a:r>
            <a:r>
              <a:rPr kumimoji="1" lang="en-US" altLang="zh-CN" dirty="0"/>
              <a:t>Bison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3.0.4</a:t>
            </a:r>
          </a:p>
          <a:p>
            <a:pPr>
              <a:lnSpc>
                <a:spcPct val="123000"/>
              </a:lnSpc>
            </a:pPr>
            <a:r>
              <a:rPr kumimoji="1" lang="zh-Hans" altLang="en-US" dirty="0"/>
              <a:t>一般不会出现兼容问题，有问题助教会主动联系，不用太担心。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07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你可以先试试实验手册上的测试样例，我们会使用其他类似的测试样例进行检查并评分</a:t>
            </a:r>
            <a:endParaRPr kumimoji="1" lang="en-US" altLang="zh-CN" dirty="0"/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必做部分（</a:t>
            </a:r>
            <a:r>
              <a:rPr kumimoji="1" lang="en-US" altLang="zh-CN" b="1" dirty="0">
                <a:solidFill>
                  <a:srgbClr val="FF0000"/>
                </a:solidFill>
              </a:rPr>
              <a:t>80%</a:t>
            </a:r>
            <a:r>
              <a:rPr kumimoji="1" lang="zh-CN" altLang="en-US" b="1" dirty="0">
                <a:solidFill>
                  <a:srgbClr val="FF0000"/>
                </a:solidFill>
              </a:rPr>
              <a:t>）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正确识别</a:t>
            </a:r>
            <a:r>
              <a:rPr kumimoji="1" lang="en-US" altLang="zh-CN" b="1" dirty="0">
                <a:solidFill>
                  <a:srgbClr val="FF0000"/>
                </a:solidFill>
              </a:rPr>
              <a:t>17</a:t>
            </a:r>
            <a:r>
              <a:rPr kumimoji="1" lang="zh-CN" altLang="en-US" b="1" dirty="0">
                <a:solidFill>
                  <a:srgbClr val="FF0000"/>
                </a:solidFill>
              </a:rPr>
              <a:t>种错误类型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kumimoji="1" lang="zh-CN" altLang="en-US" b="1" dirty="0"/>
              <a:t>实验报告及代码风格、实现方式等（</a:t>
            </a:r>
            <a:r>
              <a:rPr kumimoji="1" lang="en-US" altLang="zh-CN" b="1" dirty="0"/>
              <a:t>20%</a:t>
            </a:r>
            <a:r>
              <a:rPr kumimoji="1" lang="zh-CN" altLang="en-US" b="1" dirty="0"/>
              <a:t>）</a:t>
            </a:r>
            <a:endParaRPr kumimoji="1" lang="en-US" altLang="zh-CN" b="1" dirty="0"/>
          </a:p>
          <a:p>
            <a:r>
              <a:rPr kumimoji="1" lang="zh-CN" altLang="en-US" dirty="0">
                <a:solidFill>
                  <a:srgbClr val="0070C0"/>
                </a:solidFill>
              </a:rPr>
              <a:t>选做部分（</a:t>
            </a:r>
            <a:r>
              <a:rPr kumimoji="1" lang="en-US" altLang="zh-Hans" dirty="0">
                <a:solidFill>
                  <a:srgbClr val="0070C0"/>
                </a:solidFill>
              </a:rPr>
              <a:t>15</a:t>
            </a:r>
            <a:r>
              <a:rPr kumimoji="1" lang="en-US" altLang="zh-CN" dirty="0">
                <a:solidFill>
                  <a:srgbClr val="0070C0"/>
                </a:solidFill>
              </a:rPr>
              <a:t>% bonus</a:t>
            </a:r>
            <a:r>
              <a:rPr kumimoji="1" lang="zh-CN" altLang="en-US" dirty="0">
                <a:solidFill>
                  <a:srgbClr val="0070C0"/>
                </a:solidFill>
              </a:rPr>
              <a:t>）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5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严格的代码查重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参考网上的任何代码请指明出处！</a:t>
            </a:r>
            <a:endParaRPr kumimoji="1" lang="en-US" altLang="zh-CN" sz="2800" dirty="0"/>
          </a:p>
          <a:p>
            <a:pPr>
              <a:lnSpc>
                <a:spcPct val="110000"/>
              </a:lnSpc>
            </a:pPr>
            <a:r>
              <a:rPr kumimoji="1" lang="zh-CN" altLang="en-US" sz="2800" dirty="0"/>
              <a:t>区别参考与抄袭，任何形式的代码抄袭都是不允许的！被确认的抄袭者与被抄袭者本次实验都记为 </a:t>
            </a:r>
            <a:r>
              <a:rPr kumimoji="1" lang="en-US" altLang="zh-CN" sz="2800" dirty="0"/>
              <a:t>0</a:t>
            </a:r>
            <a:r>
              <a:rPr kumimoji="1" lang="zh-CN" altLang="en-US" sz="2800" dirty="0"/>
              <a:t> 分！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祝你好运！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964976" y="2544415"/>
            <a:ext cx="3278825" cy="3278825"/>
            <a:chOff x="2964976" y="2354237"/>
            <a:chExt cx="3214048" cy="3214048"/>
          </a:xfrm>
        </p:grpSpPr>
        <p:sp>
          <p:nvSpPr>
            <p:cNvPr id="5" name="禁止符 4"/>
            <p:cNvSpPr/>
            <p:nvPr/>
          </p:nvSpPr>
          <p:spPr>
            <a:xfrm>
              <a:off x="2964976" y="2354237"/>
              <a:ext cx="3214048" cy="3214048"/>
            </a:xfrm>
            <a:prstGeom prst="noSmoking">
              <a:avLst>
                <a:gd name="adj" fmla="val 742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Helvetica" charset="0"/>
                  <a:ea typeface="Helvetica" charset="0"/>
                  <a:cs typeface="Helvetica" charset="0"/>
                </a:rPr>
                <a:t> </a:t>
              </a:r>
              <a:endParaRPr kumimoji="1" lang="zh-CN" altLang="en-US" sz="24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20174" y="3674649"/>
              <a:ext cx="2640155" cy="573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rPr>
                <a:t>PLAGIARISM</a:t>
              </a:r>
              <a:endParaRPr kumimoji="1" lang="zh-CN" altLang="en-US" sz="3200" dirty="0">
                <a:latin typeface="Arial" panose="020B0604020202020204" pitchFamily="34" charset="0"/>
                <a:ea typeface="Helvetica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64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A54747-A295-4444-B4C9-0B2C3095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5277B5-089C-D34D-BB8B-D6CDE0B25776}"/>
              </a:ext>
            </a:extLst>
          </p:cNvPr>
          <p:cNvSpPr/>
          <p:nvPr/>
        </p:nvSpPr>
        <p:spPr>
          <a:xfrm>
            <a:off x="2962037" y="2543266"/>
            <a:ext cx="35114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you~</a:t>
            </a:r>
          </a:p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&amp;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4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AABB7-6D9B-F146-85F0-C662E810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0848E-1A4A-9440-8160-44A4440D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8208"/>
            <a:ext cx="8928992" cy="5472608"/>
          </a:xfrm>
        </p:spPr>
        <p:txBody>
          <a:bodyPr/>
          <a:lstStyle/>
          <a:p>
            <a:pPr>
              <a:spcBef>
                <a:spcPts val="1368"/>
              </a:spcBef>
            </a:pPr>
            <a:endParaRPr lang="en-US" altLang="zh-CN" dirty="0"/>
          </a:p>
          <a:p>
            <a:pPr>
              <a:spcBef>
                <a:spcPts val="1368"/>
              </a:spcBef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分别说明在预测分析和移进规约的语法分析中，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first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集和</a:t>
            </a:r>
            <a:r>
              <a:rPr lang="en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follow</a:t>
            </a: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集所起的作用。</a:t>
            </a:r>
          </a:p>
          <a:p>
            <a:pPr>
              <a:spcBef>
                <a:spcPts val="1368"/>
              </a:spcBef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练习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5.2.4</a:t>
            </a:r>
          </a:p>
          <a:p>
            <a:pPr>
              <a:spcBef>
                <a:spcPts val="1368"/>
              </a:spcBef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练习</a:t>
            </a:r>
            <a:r>
              <a:rPr lang="en-US" altLang="zh-CN" dirty="0">
                <a:solidFill>
                  <a:srgbClr val="000000"/>
                </a:solidFill>
                <a:latin typeface="Helvetica Neue" panose="02000503000000020004" pitchFamily="2" charset="0"/>
              </a:rPr>
              <a:t>5.4.3</a:t>
            </a:r>
            <a:endParaRPr lang="en-US" altLang="zh-CN" b="1" dirty="0">
              <a:effectLst/>
            </a:endParaRP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7F49BF-81D6-D14B-B915-CDAA6C9A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9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j-ea"/>
                <a:cs typeface="DengXian" charset="-122"/>
              </a:rPr>
              <a:t>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必做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选做</a:t>
            </a:r>
            <a:endParaRPr kumimoji="1" lang="en-US" altLang="zh-CN" dirty="0"/>
          </a:p>
          <a:p>
            <a:r>
              <a:rPr kumimoji="1" lang="zh-CN" altLang="en-US" dirty="0"/>
              <a:t>实验思路</a:t>
            </a:r>
            <a:endParaRPr kumimoji="1" lang="en-US" altLang="zh-CN" dirty="0"/>
          </a:p>
          <a:p>
            <a:r>
              <a:rPr kumimoji="1" lang="zh-CN" altLang="en-US"/>
              <a:t>实验示例</a:t>
            </a:r>
            <a:endParaRPr kumimoji="1" lang="en-US" altLang="zh-CN" dirty="0"/>
          </a:p>
          <a:p>
            <a:r>
              <a:rPr kumimoji="1" lang="zh-CN" altLang="en-US" dirty="0"/>
              <a:t>实验提交</a:t>
            </a:r>
            <a:endParaRPr kumimoji="1" lang="en-US" altLang="zh-CN" dirty="0"/>
          </a:p>
          <a:p>
            <a:r>
              <a:rPr kumimoji="1" lang="zh-CN" altLang="en-US" dirty="0"/>
              <a:t>实验检查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755639" y="1449894"/>
            <a:ext cx="5913189" cy="4335885"/>
            <a:chOff x="2574106" y="1173212"/>
            <a:chExt cx="5913189" cy="4335885"/>
          </a:xfrm>
        </p:grpSpPr>
        <p:grpSp>
          <p:nvGrpSpPr>
            <p:cNvPr id="56" name="组合 55"/>
            <p:cNvGrpSpPr/>
            <p:nvPr/>
          </p:nvGrpSpPr>
          <p:grpSpPr>
            <a:xfrm>
              <a:off x="2574106" y="1173213"/>
              <a:ext cx="5913189" cy="4335884"/>
              <a:chOff x="2574106" y="641199"/>
              <a:chExt cx="5913189" cy="433588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74106" y="641199"/>
                <a:ext cx="5913189" cy="433588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884516" y="2665213"/>
                <a:ext cx="5361468" cy="127413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629769" y="1834153"/>
                <a:ext cx="1492416" cy="597149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词法分析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008755" y="1834153"/>
                <a:ext cx="1492416" cy="60091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语法分析</a:t>
                </a:r>
              </a:p>
            </p:txBody>
          </p:sp>
          <p:cxnSp>
            <p:nvCxnSpPr>
              <p:cNvPr id="13" name="直接箭头连接符 13"/>
              <p:cNvCxnSpPr>
                <a:endCxn id="9" idx="1"/>
              </p:cNvCxnSpPr>
              <p:nvPr/>
            </p:nvCxnSpPr>
            <p:spPr>
              <a:xfrm>
                <a:off x="2959873" y="2132728"/>
                <a:ext cx="669896" cy="0"/>
              </a:xfrm>
              <a:prstGeom prst="straightConnector1">
                <a:avLst/>
              </a:prstGeom>
              <a:ln w="12700"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7"/>
              <p:cNvSpPr txBox="1"/>
              <p:nvPr/>
            </p:nvSpPr>
            <p:spPr>
              <a:xfrm>
                <a:off x="3767663" y="2930864"/>
                <a:ext cx="935860" cy="38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语法树</a:t>
                </a:r>
              </a:p>
            </p:txBody>
          </p:sp>
          <p:cxnSp>
            <p:nvCxnSpPr>
              <p:cNvPr id="16" name="直接箭头连接符 25"/>
              <p:cNvCxnSpPr>
                <a:endCxn id="17" idx="1"/>
              </p:cNvCxnSpPr>
              <p:nvPr/>
            </p:nvCxnSpPr>
            <p:spPr>
              <a:xfrm>
                <a:off x="3629769" y="3330386"/>
                <a:ext cx="1186487" cy="0"/>
              </a:xfrm>
              <a:prstGeom prst="straightConnector1">
                <a:avLst/>
              </a:prstGeom>
              <a:ln w="12700"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4816256" y="3024591"/>
                <a:ext cx="1492416" cy="611589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语义分析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108960" y="4152422"/>
                <a:ext cx="1689029" cy="6115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中间代码生成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684559" y="4143826"/>
                <a:ext cx="1892411" cy="62018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机器代码生成</a:t>
                </a:r>
              </a:p>
            </p:txBody>
          </p:sp>
          <p:cxnSp>
            <p:nvCxnSpPr>
              <p:cNvPr id="20" name="直接箭头连接符 30"/>
              <p:cNvCxnSpPr/>
              <p:nvPr/>
            </p:nvCxnSpPr>
            <p:spPr>
              <a:xfrm>
                <a:off x="6326185" y="3330385"/>
                <a:ext cx="1408979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32"/>
              <p:cNvCxnSpPr>
                <a:stCxn id="18" idx="3"/>
                <a:endCxn id="19" idx="1"/>
              </p:cNvCxnSpPr>
              <p:nvPr/>
            </p:nvCxnSpPr>
            <p:spPr>
              <a:xfrm flipV="1">
                <a:off x="4797989" y="4453919"/>
                <a:ext cx="886570" cy="42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44"/>
              <p:cNvSpPr txBox="1"/>
              <p:nvPr/>
            </p:nvSpPr>
            <p:spPr>
              <a:xfrm>
                <a:off x="7562526" y="4078859"/>
                <a:ext cx="837846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b="1" i="1" dirty="0">
                    <a:solidFill>
                      <a:srgbClr val="00B050"/>
                    </a:solidFill>
                  </a:rPr>
                  <a:t>汇编</a:t>
                </a:r>
                <a:endParaRPr lang="en-US" altLang="zh-CN" sz="1600" b="1" i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1600" b="1" i="1" dirty="0">
                    <a:solidFill>
                      <a:srgbClr val="00B050"/>
                    </a:solidFill>
                  </a:rPr>
                  <a:t>代码</a:t>
                </a:r>
              </a:p>
            </p:txBody>
          </p:sp>
          <p:cxnSp>
            <p:nvCxnSpPr>
              <p:cNvPr id="23" name="直接箭头连接符 45"/>
              <p:cNvCxnSpPr/>
              <p:nvPr/>
            </p:nvCxnSpPr>
            <p:spPr>
              <a:xfrm>
                <a:off x="7576970" y="4458217"/>
                <a:ext cx="6690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>
                <a:stCxn id="9" idx="3"/>
                <a:endCxn id="10" idx="1"/>
              </p:cNvCxnSpPr>
              <p:nvPr/>
            </p:nvCxnSpPr>
            <p:spPr>
              <a:xfrm>
                <a:off x="5122185" y="2132728"/>
                <a:ext cx="886570" cy="1882"/>
              </a:xfrm>
              <a:prstGeom prst="straightConnector1">
                <a:avLst/>
              </a:prstGeom>
              <a:ln w="12700"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17"/>
              <p:cNvSpPr txBox="1"/>
              <p:nvPr/>
            </p:nvSpPr>
            <p:spPr>
              <a:xfrm>
                <a:off x="6433050" y="2921136"/>
                <a:ext cx="1068121" cy="41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符号表等</a:t>
                </a: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4069081" y="1173212"/>
              <a:ext cx="292323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i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Roadmap</a:t>
              </a:r>
              <a:endParaRPr lang="zh-CN" altLang="en-US" sz="5400" b="1" i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53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/>
              <a:t>预备工作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zh-CN" altLang="en-US" dirty="0"/>
              <a:t>实验一全部必做内容，能得到正确的语法树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zh-CN" altLang="en-US" dirty="0"/>
              <a:t>本次实验的测试样例中不会包含任何词法、语法错误以及实验一的选做内容</a:t>
            </a:r>
            <a:endParaRPr kumimoji="1" lang="en-US" altLang="zh-CN" dirty="0"/>
          </a:p>
          <a:p>
            <a:pPr>
              <a:lnSpc>
                <a:spcPct val="11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必做内容</a:t>
            </a:r>
            <a:r>
              <a:rPr kumimoji="1" lang="en-US" altLang="zh-CN" dirty="0">
                <a:solidFill>
                  <a:srgbClr val="FF0000"/>
                </a:solidFill>
              </a:rPr>
              <a:t>(17</a:t>
            </a:r>
            <a:r>
              <a:rPr kumimoji="1" lang="zh-CN" altLang="en-US" dirty="0">
                <a:solidFill>
                  <a:srgbClr val="FF0000"/>
                </a:solidFill>
              </a:rPr>
              <a:t>种错误类型）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dirty="0"/>
              <a:t>错误类型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：变量在使用时未经定义。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zh-CN" altLang="en-US" dirty="0"/>
              <a:t>错误类型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：函数在调用时未经定义。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kumimoji="1" lang="en-US" altLang="zh-CN" dirty="0"/>
              <a:t>……</a:t>
            </a:r>
          </a:p>
          <a:p>
            <a:pPr lvl="1">
              <a:lnSpc>
                <a:spcPct val="110000"/>
              </a:lnSpc>
            </a:pPr>
            <a:r>
              <a:rPr kumimoji="1" lang="zh-CN" altLang="en-US" dirty="0"/>
              <a:t>错误类型</a:t>
            </a:r>
            <a:r>
              <a:rPr kumimoji="1" lang="en-US" altLang="zh-CN" dirty="0"/>
              <a:t>17</a:t>
            </a:r>
            <a:r>
              <a:rPr kumimoji="1" lang="zh-CN" altLang="en-US" dirty="0"/>
              <a:t>：直接使用未定义过的结构体来定义变量。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9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实验任务 </a:t>
            </a:r>
            <a:r>
              <a:rPr kumimoji="1" lang="en-US" altLang="zh-CN" b="1" dirty="0"/>
              <a:t>(cont.)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dirty="0"/>
              <a:t>输出格式</a:t>
            </a:r>
            <a:endParaRPr kumimoji="1" lang="en-US" altLang="zh-CN" sz="2800" dirty="0"/>
          </a:p>
          <a:p>
            <a:pPr lvl="1">
              <a:lnSpc>
                <a:spcPct val="110000"/>
              </a:lnSpc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 type [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错误类型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at Line [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行号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]: [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说明文字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 </a:t>
            </a:r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类型和出错的行号一定要正确，且不要使用中文</a:t>
            </a:r>
            <a:endParaRPr kumimoji="1" lang="en-US" altLang="zh-CN" sz="2400" dirty="0"/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没有语义错误的情况，不需要输出任何内容</a:t>
            </a:r>
            <a:endParaRPr kumimoji="1" lang="en-US" altLang="zh-CN" sz="28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zh-CN" altLang="en-US" sz="2800" dirty="0">
                <a:solidFill>
                  <a:srgbClr val="0070C0"/>
                </a:solidFill>
              </a:rPr>
              <a:t>选做内容</a:t>
            </a:r>
            <a:endParaRPr kumimoji="1" lang="en-US" altLang="zh-CN" sz="2800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支持函数声明</a:t>
            </a:r>
            <a:endParaRPr kumimoji="1" lang="en-US" altLang="zh-CN" sz="2400" dirty="0"/>
          </a:p>
          <a:p>
            <a:pPr lvl="2">
              <a:lnSpc>
                <a:spcPct val="110000"/>
              </a:lnSpc>
            </a:pPr>
            <a:r>
              <a:rPr kumimoji="1" lang="zh-CN" altLang="en-US" sz="2000" dirty="0"/>
              <a:t>需修改文法</a:t>
            </a:r>
            <a:endParaRPr kumimoji="1" lang="en-US" altLang="zh-CN" sz="2000" dirty="0"/>
          </a:p>
          <a:p>
            <a:pPr lvl="2">
              <a:lnSpc>
                <a:spcPct val="110000"/>
              </a:lnSpc>
            </a:pPr>
            <a:r>
              <a:rPr kumimoji="1" lang="zh-CN" altLang="en-US" sz="2000" dirty="0"/>
              <a:t>错误类型</a:t>
            </a:r>
            <a:r>
              <a:rPr kumimoji="1" lang="en-US" altLang="zh-CN" sz="2000" dirty="0"/>
              <a:t>18</a:t>
            </a:r>
            <a:r>
              <a:rPr kumimoji="1" lang="zh-Hans" altLang="en-US" sz="2000" dirty="0"/>
              <a:t>：</a:t>
            </a:r>
            <a:r>
              <a:rPr kumimoji="1" lang="zh-CN" altLang="en-US" sz="2000" dirty="0"/>
              <a:t>函数进行了声明，但没有被定义。</a:t>
            </a:r>
            <a:endParaRPr kumimoji="1" lang="en-US" altLang="zh-CN" sz="2000" dirty="0"/>
          </a:p>
          <a:p>
            <a:pPr lvl="2">
              <a:lnSpc>
                <a:spcPct val="110000"/>
              </a:lnSpc>
            </a:pPr>
            <a:r>
              <a:rPr kumimoji="1" lang="zh-Hans" altLang="en-US" sz="2000" dirty="0"/>
              <a:t>错误类型</a:t>
            </a:r>
            <a:r>
              <a:rPr kumimoji="1" lang="en-US" altLang="zh-Hans" sz="2000" dirty="0"/>
              <a:t>19</a:t>
            </a:r>
            <a:r>
              <a:rPr kumimoji="1" lang="zh-Hans" altLang="en-US" sz="2000" dirty="0"/>
              <a:t>：</a:t>
            </a:r>
            <a:r>
              <a:rPr kumimoji="1" lang="zh-CN" altLang="en-US" sz="2000" dirty="0"/>
              <a:t>函数的多次声明互相冲突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即函数名一致，但返回类型、形参数量 或者形参类型不一致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，或者声明与定义之间互相冲突。</a:t>
            </a:r>
            <a:endParaRPr kumimoji="1" lang="en-US" altLang="zh-CN" sz="2000" dirty="0"/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作用域可嵌套（主要影响</a:t>
            </a:r>
            <a:r>
              <a:rPr kumimoji="1" lang="zh-Hans" altLang="en-US" sz="2400" dirty="0"/>
              <a:t>已知</a:t>
            </a:r>
            <a:r>
              <a:rPr kumimoji="1" lang="zh-CN" altLang="en-US" sz="2400" dirty="0"/>
              <a:t>错误类型</a:t>
            </a:r>
            <a:r>
              <a:rPr kumimoji="1" lang="zh-Hans" altLang="en-US" sz="2400" dirty="0"/>
              <a:t>的发现与处理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>
              <a:lnSpc>
                <a:spcPct val="110000"/>
              </a:lnSpc>
            </a:pPr>
            <a:r>
              <a:rPr kumimoji="1" lang="zh-CN" altLang="en-US" sz="2400" dirty="0"/>
              <a:t>结构体类型结构等价（主要影响错误类型）</a:t>
            </a:r>
            <a:endParaRPr kumimoji="1"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整体思路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先建立语法树再遍历节点执行语义分析（</a:t>
            </a:r>
            <a:r>
              <a:rPr lang="zh-CN" altLang="en-US" b="1" dirty="0"/>
              <a:t>推荐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在可能产生错误的地方加上检查代码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4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实验思路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Hans" altLang="en-US" dirty="0"/>
              <a:t>一些细节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设计变量类型，</a:t>
            </a:r>
            <a:r>
              <a:rPr lang="zh-Hans" altLang="en-US" dirty="0"/>
              <a:t>符号表</a:t>
            </a:r>
            <a:r>
              <a:rPr lang="zh-CN" altLang="en-US" dirty="0"/>
              <a:t>的数据结构</a:t>
            </a:r>
            <a:endParaRPr lang="en-US" altLang="zh-Han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zh-Hans" altLang="en-US" dirty="0"/>
              <a:t> 变量类型：存储特征信息</a:t>
            </a:r>
            <a:endParaRPr lang="en-US" altLang="zh-Hans" dirty="0"/>
          </a:p>
          <a:p>
            <a:pPr lvl="3">
              <a:lnSpc>
                <a:spcPct val="110000"/>
              </a:lnSpc>
            </a:pPr>
            <a:r>
              <a:rPr lang="zh-Hans" altLang="en-US" sz="2800" dirty="0"/>
              <a:t> </a:t>
            </a:r>
            <a:r>
              <a:rPr lang="zh-CN" altLang="en-US" sz="2800" dirty="0"/>
              <a:t>函数类型：</a:t>
            </a:r>
            <a:r>
              <a:rPr lang="zh-Hans" altLang="en-US" sz="2800" dirty="0"/>
              <a:t>存储</a:t>
            </a:r>
            <a:r>
              <a:rPr lang="zh-CN" altLang="en-US" sz="2800" dirty="0"/>
              <a:t>函数的特征信息，</a:t>
            </a:r>
            <a:r>
              <a:rPr lang="zh-Hans" altLang="en-US" sz="2800" dirty="0"/>
              <a:t>比如</a:t>
            </a:r>
            <a:r>
              <a:rPr lang="zh-CN" altLang="en-US" sz="2800" dirty="0"/>
              <a:t>保存返回类型、参数列表等。</a:t>
            </a:r>
            <a:endParaRPr lang="en-US" altLang="zh-Hans" sz="2800" dirty="0"/>
          </a:p>
          <a:p>
            <a:pPr lvl="3">
              <a:lnSpc>
                <a:spcPct val="110000"/>
              </a:lnSpc>
            </a:pPr>
            <a:r>
              <a:rPr lang="zh-Hans" altLang="en-US" sz="2800" dirty="0"/>
              <a:t> </a:t>
            </a:r>
            <a:r>
              <a:rPr lang="en-US" altLang="zh-Hans" sz="2800" dirty="0" err="1"/>
              <a:t>struct</a:t>
            </a:r>
            <a:r>
              <a:rPr lang="zh-Hans" altLang="en-US" sz="2800" dirty="0"/>
              <a:t>类型：存储</a:t>
            </a:r>
            <a:r>
              <a:rPr lang="zh-CN" altLang="en-US" sz="2800" dirty="0"/>
              <a:t>结构体类型的特征信息，</a:t>
            </a:r>
            <a:r>
              <a:rPr lang="zh-Hans" altLang="en-US" sz="2800" dirty="0"/>
              <a:t>比如结构体的域的</a:t>
            </a:r>
            <a:r>
              <a:rPr lang="en-US" altLang="zh-Hans" sz="2800" dirty="0"/>
              <a:t>ID</a:t>
            </a:r>
            <a:r>
              <a:rPr lang="zh-Hans" altLang="en-US" sz="2800" dirty="0"/>
              <a:t>和类型。</a:t>
            </a:r>
            <a:endParaRPr lang="en-US" altLang="zh-CN" sz="2800" dirty="0"/>
          </a:p>
          <a:p>
            <a:pPr lvl="3">
              <a:lnSpc>
                <a:spcPct val="110000"/>
              </a:lnSpc>
            </a:pPr>
            <a:r>
              <a:rPr lang="en-US" altLang="zh-CN" sz="2800" dirty="0"/>
              <a:t>…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Hans" altLang="en-US" dirty="0"/>
              <a:t>      符号表：记录源程序中各种名字的特征信息。</a:t>
            </a:r>
            <a:endParaRPr lang="en-US" altLang="zh-Hans" sz="2800" dirty="0"/>
          </a:p>
          <a:p>
            <a:pPr lvl="3">
              <a:lnSpc>
                <a:spcPct val="110000"/>
              </a:lnSpc>
            </a:pPr>
            <a:r>
              <a:rPr lang="zh-Hans" altLang="en-US" sz="2800" dirty="0"/>
              <a:t> 填表：说明或定义语句等。</a:t>
            </a:r>
            <a:endParaRPr lang="en-US" altLang="zh-Hans" sz="2800" dirty="0"/>
          </a:p>
          <a:p>
            <a:pPr lvl="3">
              <a:lnSpc>
                <a:spcPct val="110000"/>
              </a:lnSpc>
            </a:pPr>
            <a:r>
              <a:rPr lang="zh-Hans" altLang="en-US" sz="2800" dirty="0"/>
              <a:t> 查表：填表前查表是否重复定义等。</a:t>
            </a:r>
            <a:endParaRPr lang="en-US" altLang="zh-Hans" sz="2800" dirty="0"/>
          </a:p>
          <a:p>
            <a:pPr lvl="3">
              <a:lnSpc>
                <a:spcPct val="110000"/>
              </a:lnSpc>
            </a:pPr>
            <a:endParaRPr lang="en-US" altLang="zh-Hans" sz="2800" dirty="0"/>
          </a:p>
          <a:p>
            <a:pPr marL="1371600" lvl="3" indent="0">
              <a:lnSpc>
                <a:spcPct val="110000"/>
              </a:lnSpc>
              <a:buNone/>
            </a:pPr>
            <a:endParaRPr lang="en-US" altLang="zh-Hans" sz="28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Han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4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实验思路 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lang="zh-Hans" altLang="en-US" dirty="0"/>
              <a:t>符号表的</a:t>
            </a:r>
            <a:r>
              <a:rPr lang="zh-CN" altLang="en-US" dirty="0"/>
              <a:t>实现：</a:t>
            </a:r>
            <a:endParaRPr lang="en-US" altLang="zh-CN" dirty="0"/>
          </a:p>
          <a:p>
            <a:pPr marL="857250" lvl="2" indent="0">
              <a:lnSpc>
                <a:spcPct val="110000"/>
              </a:lnSpc>
              <a:buNone/>
            </a:pPr>
            <a:r>
              <a:rPr lang="en-US" altLang="zh-CN" sz="2800" dirty="0"/>
              <a:t>-</a:t>
            </a:r>
            <a:r>
              <a:rPr lang="zh-Hans" altLang="en-US" sz="2800" dirty="0"/>
              <a:t> </a:t>
            </a:r>
            <a:r>
              <a:rPr lang="zh-CN" altLang="en-US" sz="2800" dirty="0"/>
              <a:t>线性链表：</a:t>
            </a:r>
            <a:endParaRPr lang="en-US" altLang="zh-CN" sz="2800" dirty="0"/>
          </a:p>
          <a:p>
            <a:pPr marL="857250" lvl="2" indent="0">
              <a:lnSpc>
                <a:spcPct val="110000"/>
              </a:lnSpc>
              <a:buNone/>
            </a:pPr>
            <a:r>
              <a:rPr lang="zh-CN" altLang="en-US" sz="2800" dirty="0"/>
              <a:t>   </a:t>
            </a:r>
            <a:r>
              <a:rPr lang="zh-Hans" altLang="en-US" sz="2800" dirty="0"/>
              <a:t>优点：实现简单</a:t>
            </a:r>
            <a:endParaRPr lang="en-US" altLang="zh-Hans" sz="2800" dirty="0"/>
          </a:p>
          <a:p>
            <a:pPr marL="857250" lvl="2" indent="0">
              <a:lnSpc>
                <a:spcPct val="110000"/>
              </a:lnSpc>
              <a:buNone/>
            </a:pPr>
            <a:r>
              <a:rPr lang="zh-Hans" altLang="en-US" sz="2800" dirty="0"/>
              <a:t>   缺点：</a:t>
            </a:r>
            <a:r>
              <a:rPr lang="zh-CN" altLang="en-US" sz="2800" dirty="0"/>
              <a:t>查找效率不高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Hans" altLang="en-US" sz="3200" dirty="0"/>
              <a:t>    </a:t>
            </a:r>
            <a:r>
              <a:rPr lang="en-US" altLang="zh-Hans" sz="3200" dirty="0"/>
              <a:t>-</a:t>
            </a:r>
            <a:r>
              <a:rPr lang="zh-Hans" altLang="en-US" sz="3200" dirty="0"/>
              <a:t> </a:t>
            </a:r>
            <a:r>
              <a:rPr lang="zh-CN" altLang="en-US" dirty="0"/>
              <a:t>平衡二叉树：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400" dirty="0"/>
              <a:t>      </a:t>
            </a:r>
            <a:r>
              <a:rPr lang="zh-Hans" altLang="en-US" sz="2400" dirty="0"/>
              <a:t>      </a:t>
            </a:r>
            <a:r>
              <a:rPr lang="zh-Hans" altLang="en-US" dirty="0"/>
              <a:t>优点：</a:t>
            </a:r>
            <a:r>
              <a:rPr lang="zh-CN" altLang="en-US" dirty="0"/>
              <a:t>查找效率较高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          </a:t>
            </a:r>
            <a:r>
              <a:rPr lang="zh-Hans" altLang="en-US" dirty="0"/>
              <a:t>缺点：</a:t>
            </a:r>
            <a:r>
              <a:rPr lang="zh-CN" altLang="en-US" dirty="0"/>
              <a:t>实现起来复杂</a:t>
            </a:r>
            <a:r>
              <a:rPr lang="en-US" altLang="zh-CN" dirty="0"/>
              <a:t>(</a:t>
            </a:r>
            <a:r>
              <a:rPr lang="zh-CN" altLang="en-US" dirty="0"/>
              <a:t>可从网上找代码</a:t>
            </a:r>
            <a:r>
              <a:rPr lang="en-US" altLang="zh-CN" dirty="0"/>
              <a:t>)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    </a:t>
            </a:r>
            <a:r>
              <a:rPr lang="en-US" altLang="zh-Hans" dirty="0"/>
              <a:t>-</a:t>
            </a:r>
            <a:r>
              <a:rPr lang="zh-Hans" altLang="en-US" dirty="0"/>
              <a:t>  </a:t>
            </a:r>
            <a:r>
              <a:rPr lang="zh-CN" altLang="en-US" dirty="0"/>
              <a:t>哈希表</a:t>
            </a:r>
            <a:r>
              <a:rPr lang="en-US" altLang="zh-CN" dirty="0"/>
              <a:t>(</a:t>
            </a:r>
            <a:r>
              <a:rPr lang="zh-Hans" altLang="en-US" dirty="0"/>
              <a:t>推荐</a:t>
            </a:r>
            <a:r>
              <a:rPr lang="en-US" altLang="zh-Hans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Hans" altLang="en-US" dirty="0"/>
              <a:t>          </a:t>
            </a:r>
            <a:r>
              <a:rPr lang="zh-CN" altLang="en-US" sz="3000" dirty="0"/>
              <a:t>优点</a:t>
            </a:r>
            <a:r>
              <a:rPr lang="en-US" altLang="zh-CN" sz="3000" dirty="0"/>
              <a:t>:</a:t>
            </a:r>
            <a:r>
              <a:rPr lang="zh-Hans" altLang="en-US" dirty="0"/>
              <a:t>  </a:t>
            </a:r>
            <a:r>
              <a:rPr lang="zh-CN" altLang="en-US" dirty="0"/>
              <a:t>查询效率高 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Hans" altLang="en-US" dirty="0"/>
              <a:t>          缺点：存储寻求大</a:t>
            </a:r>
            <a:endParaRPr lang="zh-CN" alt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2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实验示例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错误类型</a:t>
            </a:r>
            <a:r>
              <a:rPr lang="en-US" altLang="zh-CN" dirty="0"/>
              <a:t>1</a:t>
            </a:r>
            <a:r>
              <a:rPr lang="zh-CN" altLang="en-US" dirty="0"/>
              <a:t>：变量在使用时未经定义</a:t>
            </a:r>
            <a:endParaRPr lang="en-US" altLang="zh-CN" dirty="0"/>
          </a:p>
          <a:p>
            <a:endParaRPr lang="en-US" altLang="zh-CN" dirty="0"/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  {</a:t>
            </a:r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4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5    return 0;</a:t>
            </a:r>
          </a:p>
          <a:p>
            <a:pPr marL="800100" lvl="2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  }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 type 1 at line 4: Undefined variable “z”.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5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实验示例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错误类型</a:t>
            </a:r>
            <a:r>
              <a:rPr lang="en-US" altLang="zh-CN" sz="2800" dirty="0"/>
              <a:t>1</a:t>
            </a:r>
            <a:r>
              <a:rPr lang="zh-CN" altLang="en-US" sz="2800" dirty="0"/>
              <a:t>：变量在使用时未经定义</a:t>
            </a:r>
            <a:endParaRPr lang="en-US" altLang="zh-CN" sz="2800" dirty="0"/>
          </a:p>
          <a:p>
            <a:r>
              <a:rPr lang="zh-CN" altLang="en-US" sz="2800" dirty="0"/>
              <a:t>深度遍历语法树</a:t>
            </a:r>
            <a:endParaRPr lang="en-US" altLang="zh-CN" sz="2800" dirty="0"/>
          </a:p>
          <a:p>
            <a:pPr lvl="1"/>
            <a:r>
              <a:rPr lang="zh-CN" altLang="en-US" sz="2400" dirty="0"/>
              <a:t>发现</a:t>
            </a:r>
            <a:r>
              <a:rPr lang="en-US" altLang="zh-CN" sz="2400" dirty="0" err="1"/>
              <a:t>ExtDef</a:t>
            </a:r>
            <a:r>
              <a:rPr lang="en-US" altLang="zh-CN" sz="2400" dirty="0"/>
              <a:t> (1)</a:t>
            </a:r>
            <a:r>
              <a:rPr lang="zh-CN" altLang="en-US" sz="2400" dirty="0"/>
              <a:t>节点</a:t>
            </a:r>
            <a:endParaRPr lang="en-US" altLang="zh-CN" sz="2400" dirty="0"/>
          </a:p>
          <a:p>
            <a:pPr lvl="2"/>
            <a:r>
              <a:rPr lang="zh-CN" altLang="en-US" sz="2000" dirty="0"/>
              <a:t>子节点是</a:t>
            </a:r>
            <a:r>
              <a:rPr lang="en-US" altLang="zh-CN" sz="2000" dirty="0" err="1"/>
              <a:t>FunDec</a:t>
            </a:r>
            <a:r>
              <a:rPr lang="en-US" altLang="zh-CN" sz="2000" dirty="0"/>
              <a:t> (1)</a:t>
            </a:r>
          </a:p>
          <a:p>
            <a:pPr lvl="3"/>
            <a:r>
              <a:rPr lang="zh-CN" altLang="en-US" sz="1800" dirty="0"/>
              <a:t>后续节点是</a:t>
            </a:r>
            <a:r>
              <a:rPr lang="en-US" altLang="zh-CN" sz="1800" dirty="0" err="1"/>
              <a:t>CompSt</a:t>
            </a:r>
            <a:r>
              <a:rPr lang="en-US" altLang="zh-CN" sz="1800" dirty="0"/>
              <a:t> (2) </a:t>
            </a:r>
            <a:r>
              <a:rPr lang="zh-CN" altLang="en-US" sz="1800" dirty="0"/>
              <a:t>，表明正在进行函数的定义</a:t>
            </a:r>
            <a:endParaRPr lang="en-US" altLang="zh-CN" sz="1800" dirty="0"/>
          </a:p>
          <a:p>
            <a:pPr lvl="4"/>
            <a:r>
              <a:rPr lang="zh-CN" altLang="en-US" sz="1800" dirty="0"/>
              <a:t>符号表加入函数定义及其特征信息</a:t>
            </a:r>
            <a:endParaRPr lang="en-US" altLang="zh-CN" sz="1800" dirty="0"/>
          </a:p>
          <a:p>
            <a:pPr lvl="4"/>
            <a:r>
              <a:rPr lang="zh-CN" altLang="en-US" sz="1800" dirty="0"/>
              <a:t>子节点为</a:t>
            </a:r>
            <a:r>
              <a:rPr lang="en-US" altLang="zh-CN" sz="1800" dirty="0" err="1"/>
              <a:t>DefList</a:t>
            </a:r>
            <a:r>
              <a:rPr lang="en-US" altLang="zh-CN" sz="1800" dirty="0"/>
              <a:t> (3)</a:t>
            </a:r>
            <a:r>
              <a:rPr lang="zh-CN" altLang="en-US" sz="1800" dirty="0"/>
              <a:t>，符号表加入变量 </a:t>
            </a:r>
            <a:r>
              <a:rPr lang="en-US" altLang="zh-Han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800" dirty="0"/>
              <a:t>的信息</a:t>
            </a:r>
            <a:endParaRPr lang="en-US" altLang="zh-CN" sz="1800" dirty="0"/>
          </a:p>
          <a:p>
            <a:pPr lvl="4"/>
            <a:r>
              <a:rPr lang="zh-CN" altLang="en-US" sz="1800" dirty="0"/>
              <a:t>后续节点为</a:t>
            </a:r>
            <a:r>
              <a:rPr lang="en-US" altLang="zh-CN" sz="1800" dirty="0" err="1"/>
              <a:t>StmtList</a:t>
            </a:r>
            <a:r>
              <a:rPr lang="en-US" altLang="zh-CN" sz="1800" dirty="0"/>
              <a:t> (4)</a:t>
            </a:r>
            <a:r>
              <a:rPr lang="zh-CN" altLang="en-US" sz="1800" dirty="0"/>
              <a:t>，表明正在处理语句</a:t>
            </a:r>
            <a:endParaRPr lang="en-US" altLang="zh-CN" sz="1800" dirty="0"/>
          </a:p>
          <a:p>
            <a:pPr lvl="5"/>
            <a:r>
              <a:rPr lang="zh-CN" altLang="en-US" sz="1800" dirty="0"/>
              <a:t>发现</a:t>
            </a:r>
            <a:r>
              <a:rPr lang="en-US" altLang="zh-CN" sz="1800" dirty="0" err="1"/>
              <a:t>Exp</a:t>
            </a:r>
            <a:r>
              <a:rPr lang="en-US" altLang="zh-CN" sz="1800" dirty="0"/>
              <a:t> (4)</a:t>
            </a:r>
            <a:r>
              <a:rPr lang="zh-CN" altLang="en-US" sz="1800" dirty="0"/>
              <a:t>节点，子节点为</a:t>
            </a:r>
            <a:r>
              <a:rPr lang="en-US" altLang="zh-CN" sz="1800" dirty="0"/>
              <a:t>ID</a:t>
            </a:r>
            <a:r>
              <a:rPr lang="zh-CN" altLang="en-US" sz="1800" dirty="0"/>
              <a:t>（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zh-CN" altLang="en-US" sz="1800" dirty="0"/>
              <a:t>），提取变量名与符号表对比，判断是否报错。 </a:t>
            </a:r>
            <a:r>
              <a:rPr lang="zh-CN" altLang="en-US" sz="1800" dirty="0">
                <a:solidFill>
                  <a:srgbClr val="FF0000"/>
                </a:solidFill>
              </a:rPr>
              <a:t>发现未定义的变量！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4"/>
            <a:r>
              <a:rPr lang="en-US" altLang="zh-CN" sz="1800" dirty="0"/>
              <a:t>……</a:t>
            </a:r>
          </a:p>
          <a:p>
            <a:pPr lvl="3"/>
            <a:r>
              <a:rPr lang="en-US" altLang="zh-CN" sz="1800" dirty="0"/>
              <a:t>……</a:t>
            </a:r>
          </a:p>
          <a:p>
            <a:pPr lvl="2"/>
            <a:r>
              <a:rPr lang="en-US" altLang="zh-CN" sz="2000" dirty="0"/>
              <a:t>……</a:t>
            </a:r>
          </a:p>
          <a:p>
            <a:pPr lvl="1"/>
            <a:r>
              <a:rPr lang="en-US" altLang="zh-CN" sz="2400" dirty="0"/>
              <a:t>… </a:t>
            </a:r>
            <a:r>
              <a:rPr lang="zh-CN" altLang="en-US" sz="2400" dirty="0"/>
              <a:t>语义分析结束</a:t>
            </a:r>
            <a:endParaRPr lang="en-US" altLang="zh-CN" sz="2400" dirty="0"/>
          </a:p>
          <a:p>
            <a:pPr lvl="5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7121" y="1210468"/>
            <a:ext cx="2117278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{</a:t>
            </a:r>
          </a:p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z = </a:t>
            </a:r>
            <a:r>
              <a:rPr lang="en-US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a;</a:t>
            </a:r>
          </a:p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return 0;</a:t>
            </a:r>
          </a:p>
          <a:p>
            <a:pPr indent="-114300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71379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</TotalTime>
  <Words>1167</Words>
  <Application>Microsoft Macintosh PowerPoint</Application>
  <PresentationFormat>全屏显示(4:3)</PresentationFormat>
  <Paragraphs>180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DengXian</vt:lpstr>
      <vt:lpstr>宋体</vt:lpstr>
      <vt:lpstr>FZSuXinShiLiuKaiS-R-GB</vt:lpstr>
      <vt:lpstr>Arial</vt:lpstr>
      <vt:lpstr>Calibri</vt:lpstr>
      <vt:lpstr>Courier New</vt:lpstr>
      <vt:lpstr>Helvetica</vt:lpstr>
      <vt:lpstr>Helvetica Neue</vt:lpstr>
      <vt:lpstr>1_Office 主题</vt:lpstr>
      <vt:lpstr>实验二  语义分析</vt:lpstr>
      <vt:lpstr>概要</vt:lpstr>
      <vt:lpstr>实验任务</vt:lpstr>
      <vt:lpstr>实验任务 (cont.)</vt:lpstr>
      <vt:lpstr>实验思路</vt:lpstr>
      <vt:lpstr>实验思路(cont.)</vt:lpstr>
      <vt:lpstr>实验思路 (cont.)</vt:lpstr>
      <vt:lpstr>实验示例</vt:lpstr>
      <vt:lpstr>实验示例(cont.)</vt:lpstr>
      <vt:lpstr>Tips</vt:lpstr>
      <vt:lpstr>实验提交</vt:lpstr>
      <vt:lpstr>实验提交(cont.)</vt:lpstr>
      <vt:lpstr>实验检查</vt:lpstr>
      <vt:lpstr>实验评分</vt:lpstr>
      <vt:lpstr>严格的代码查重</vt:lpstr>
      <vt:lpstr>PowerPoint 演示文稿</vt:lpstr>
      <vt:lpstr>课堂练习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邱丰羽</dc:creator>
  <cp:lastModifiedBy>Microsoft Office 用户</cp:lastModifiedBy>
  <cp:revision>257</cp:revision>
  <cp:lastPrinted>2016-12-06T13:24:18Z</cp:lastPrinted>
  <dcterms:created xsi:type="dcterms:W3CDTF">2016-11-29T16:00:16Z</dcterms:created>
  <dcterms:modified xsi:type="dcterms:W3CDTF">2018-10-24T15:21:10Z</dcterms:modified>
</cp:coreProperties>
</file>