
<file path=[Content_Types].xml><?xml version="1.0" encoding="utf-8"?>
<Types xmlns="http://schemas.openxmlformats.org/package/2006/content-types">
  <Default Extension="xml" ContentType="application/xml"/>
  <Default Extension="bin" ContentType="application/vnd.openxmlformats-officedocument.oleObject"/>
  <Default Extension="jpeg" ContentType="image/jpeg"/>
  <Default Extension="tiff" ContentType="image/tiff"/>
  <Default Extension="rels" ContentType="application/vnd.openxmlformats-package.relationships+xml"/>
  <Default Extension="vml" ContentType="application/vnd.openxmlformats-officedocument.vmlDrawing"/>
  <Default Extension="png" ContentType="image/png"/>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152"/>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6" r:id="rId20"/>
    <p:sldId id="277" r:id="rId21"/>
    <p:sldId id="278" r:id="rId22"/>
    <p:sldId id="279" r:id="rId23"/>
    <p:sldId id="401" r:id="rId24"/>
    <p:sldId id="280" r:id="rId25"/>
    <p:sldId id="281" r:id="rId26"/>
    <p:sldId id="413" r:id="rId27"/>
    <p:sldId id="282" r:id="rId28"/>
    <p:sldId id="283" r:id="rId29"/>
    <p:sldId id="284" r:id="rId30"/>
    <p:sldId id="41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402" r:id="rId44"/>
    <p:sldId id="297" r:id="rId45"/>
    <p:sldId id="298" r:id="rId46"/>
    <p:sldId id="299" r:id="rId47"/>
    <p:sldId id="300" r:id="rId48"/>
    <p:sldId id="301" r:id="rId49"/>
    <p:sldId id="302" r:id="rId50"/>
    <p:sldId id="303" r:id="rId51"/>
    <p:sldId id="304" r:id="rId52"/>
    <p:sldId id="305" r:id="rId53"/>
    <p:sldId id="306" r:id="rId54"/>
    <p:sldId id="307" r:id="rId55"/>
    <p:sldId id="308" r:id="rId56"/>
    <p:sldId id="309" r:id="rId57"/>
    <p:sldId id="310" r:id="rId58"/>
    <p:sldId id="311" r:id="rId59"/>
    <p:sldId id="312" r:id="rId60"/>
    <p:sldId id="313" r:id="rId61"/>
    <p:sldId id="314" r:id="rId62"/>
    <p:sldId id="315" r:id="rId63"/>
    <p:sldId id="316" r:id="rId64"/>
    <p:sldId id="317" r:id="rId65"/>
    <p:sldId id="403" r:id="rId66"/>
    <p:sldId id="404" r:id="rId67"/>
    <p:sldId id="405" r:id="rId68"/>
    <p:sldId id="406" r:id="rId69"/>
    <p:sldId id="407" r:id="rId70"/>
    <p:sldId id="408" r:id="rId71"/>
    <p:sldId id="409" r:id="rId72"/>
    <p:sldId id="318" r:id="rId73"/>
    <p:sldId id="319" r:id="rId74"/>
    <p:sldId id="320" r:id="rId75"/>
    <p:sldId id="321" r:id="rId76"/>
    <p:sldId id="399" r:id="rId77"/>
    <p:sldId id="322" r:id="rId78"/>
    <p:sldId id="323" r:id="rId79"/>
    <p:sldId id="324" r:id="rId80"/>
    <p:sldId id="325" r:id="rId81"/>
    <p:sldId id="326" r:id="rId82"/>
    <p:sldId id="327" r:id="rId83"/>
    <p:sldId id="328" r:id="rId84"/>
    <p:sldId id="329" r:id="rId85"/>
    <p:sldId id="330" r:id="rId86"/>
    <p:sldId id="331" r:id="rId87"/>
    <p:sldId id="332" r:id="rId88"/>
    <p:sldId id="333" r:id="rId89"/>
    <p:sldId id="334" r:id="rId90"/>
    <p:sldId id="335" r:id="rId91"/>
    <p:sldId id="336" r:id="rId92"/>
    <p:sldId id="337" r:id="rId93"/>
    <p:sldId id="338" r:id="rId94"/>
    <p:sldId id="339" r:id="rId95"/>
    <p:sldId id="340" r:id="rId96"/>
    <p:sldId id="341" r:id="rId97"/>
    <p:sldId id="342" r:id="rId98"/>
    <p:sldId id="344" r:id="rId99"/>
    <p:sldId id="345" r:id="rId100"/>
    <p:sldId id="346" r:id="rId101"/>
    <p:sldId id="347" r:id="rId102"/>
    <p:sldId id="348" r:id="rId103"/>
    <p:sldId id="349" r:id="rId104"/>
    <p:sldId id="350" r:id="rId105"/>
    <p:sldId id="351" r:id="rId106"/>
    <p:sldId id="352" r:id="rId107"/>
    <p:sldId id="353" r:id="rId108"/>
    <p:sldId id="410" r:id="rId109"/>
    <p:sldId id="411" r:id="rId110"/>
    <p:sldId id="412" r:id="rId111"/>
    <p:sldId id="354" r:id="rId112"/>
    <p:sldId id="355" r:id="rId113"/>
    <p:sldId id="356" r:id="rId114"/>
    <p:sldId id="357" r:id="rId115"/>
    <p:sldId id="358" r:id="rId116"/>
    <p:sldId id="359" r:id="rId117"/>
    <p:sldId id="360" r:id="rId118"/>
    <p:sldId id="361" r:id="rId119"/>
    <p:sldId id="362" r:id="rId120"/>
    <p:sldId id="363" r:id="rId121"/>
    <p:sldId id="364" r:id="rId122"/>
    <p:sldId id="365" r:id="rId123"/>
    <p:sldId id="366" r:id="rId124"/>
    <p:sldId id="367" r:id="rId125"/>
    <p:sldId id="368" r:id="rId126"/>
    <p:sldId id="369" r:id="rId127"/>
    <p:sldId id="370" r:id="rId128"/>
    <p:sldId id="371" r:id="rId129"/>
    <p:sldId id="372" r:id="rId130"/>
    <p:sldId id="373" r:id="rId131"/>
    <p:sldId id="374" r:id="rId132"/>
    <p:sldId id="375" r:id="rId133"/>
    <p:sldId id="376" r:id="rId134"/>
    <p:sldId id="377" r:id="rId135"/>
    <p:sldId id="378" r:id="rId136"/>
    <p:sldId id="379" r:id="rId137"/>
    <p:sldId id="380" r:id="rId138"/>
    <p:sldId id="381" r:id="rId139"/>
    <p:sldId id="382" r:id="rId140"/>
    <p:sldId id="383" r:id="rId141"/>
    <p:sldId id="384" r:id="rId142"/>
    <p:sldId id="391" r:id="rId143"/>
    <p:sldId id="392" r:id="rId144"/>
    <p:sldId id="393" r:id="rId145"/>
    <p:sldId id="394" r:id="rId146"/>
    <p:sldId id="395" r:id="rId147"/>
    <p:sldId id="396" r:id="rId148"/>
    <p:sldId id="397" r:id="rId149"/>
    <p:sldId id="398" r:id="rId150"/>
    <p:sldId id="415" r:id="rId15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516" autoAdjust="0"/>
    <p:restoredTop sz="95470" autoAdjust="0"/>
  </p:normalViewPr>
  <p:slideViewPr>
    <p:cSldViewPr>
      <p:cViewPr varScale="1">
        <p:scale>
          <a:sx n="127" d="100"/>
          <a:sy n="127" d="100"/>
        </p:scale>
        <p:origin x="1152" y="1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notesMaster" Target="notesMasters/notesMaster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53" Type="http://schemas.openxmlformats.org/officeDocument/2006/relationships/presProps" Target="presProps.xml"/><Relationship Id="rId154" Type="http://schemas.openxmlformats.org/officeDocument/2006/relationships/viewProps" Target="viewProps.xml"/><Relationship Id="rId155" Type="http://schemas.openxmlformats.org/officeDocument/2006/relationships/theme" Target="theme/theme1.xml"/><Relationship Id="rId156" Type="http://schemas.openxmlformats.org/officeDocument/2006/relationships/tableStyles" Target="tableStyle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40" Type="http://schemas.openxmlformats.org/officeDocument/2006/relationships/slide" Target="slides/slide139.xml"/><Relationship Id="rId141" Type="http://schemas.openxmlformats.org/officeDocument/2006/relationships/slide" Target="slides/slide14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1.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1.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65.wmf"/><Relationship Id="rId2" Type="http://schemas.openxmlformats.org/officeDocument/2006/relationships/image" Target="../media/image66.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65.wmf"/><Relationship Id="rId2" Type="http://schemas.openxmlformats.org/officeDocument/2006/relationships/image" Target="../media/image88.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65.wmf"/><Relationship Id="rId2" Type="http://schemas.openxmlformats.org/officeDocument/2006/relationships/image" Target="../media/image9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4E416F5-3C28-43F4-A742-70BDD574CB16}" type="datetimeFigureOut">
              <a:rPr lang="zh-CN" altLang="en-US" smtClean="0"/>
              <a:pPr/>
              <a:t>2018/9/17</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2909142-AF0B-4AD7-ABA3-E53DAA2DBDB3}" type="slidenum">
              <a:rPr lang="zh-CN" altLang="en-US" smtClean="0"/>
              <a:pPr/>
              <a:t>‹#›</a:t>
            </a:fld>
            <a:endParaRPr lang="zh-CN" altLang="en-US"/>
          </a:p>
        </p:txBody>
      </p:sp>
    </p:spTree>
    <p:extLst>
      <p:ext uri="{BB962C8B-B14F-4D97-AF65-F5344CB8AC3E}">
        <p14:creationId xmlns:p14="http://schemas.microsoft.com/office/powerpoint/2010/main" val="27225265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w</a:t>
            </a:r>
            <a:r>
              <a:rPr lang="zh-CN" altLang="en-US" dirty="0"/>
              <a:t>是</a:t>
            </a:r>
            <a:r>
              <a:rPr lang="zh-CN" altLang="en-US" baseline="0" dirty="0"/>
              <a:t>终结符号串</a:t>
            </a:r>
            <a:endParaRPr lang="zh-CN" altLang="en-US" dirty="0"/>
          </a:p>
        </p:txBody>
      </p:sp>
      <p:sp>
        <p:nvSpPr>
          <p:cNvPr id="4" name="灯片编号占位符 3"/>
          <p:cNvSpPr>
            <a:spLocks noGrp="1"/>
          </p:cNvSpPr>
          <p:nvPr>
            <p:ph type="sldNum" sz="quarter" idx="10"/>
          </p:nvPr>
        </p:nvSpPr>
        <p:spPr/>
        <p:txBody>
          <a:bodyPr/>
          <a:lstStyle/>
          <a:p>
            <a:fld id="{D2909142-AF0B-4AD7-ABA3-E53DAA2DBDB3}" type="slidenum">
              <a:rPr lang="zh-CN" altLang="en-US" smtClean="0"/>
              <a:pPr/>
              <a:t>14</a:t>
            </a:fld>
            <a:endParaRPr lang="zh-CN" altLang="en-US"/>
          </a:p>
        </p:txBody>
      </p:sp>
    </p:spTree>
    <p:extLst>
      <p:ext uri="{BB962C8B-B14F-4D97-AF65-F5344CB8AC3E}">
        <p14:creationId xmlns:p14="http://schemas.microsoft.com/office/powerpoint/2010/main" val="5290468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D2909142-AF0B-4AD7-ABA3-E53DAA2DBDB3}" type="slidenum">
              <a:rPr lang="zh-CN" altLang="en-US" smtClean="0"/>
              <a:pPr/>
              <a:t>29</a:t>
            </a:fld>
            <a:endParaRPr lang="zh-CN" altLang="en-US"/>
          </a:p>
        </p:txBody>
      </p:sp>
    </p:spTree>
    <p:extLst>
      <p:ext uri="{BB962C8B-B14F-4D97-AF65-F5344CB8AC3E}">
        <p14:creationId xmlns:p14="http://schemas.microsoft.com/office/powerpoint/2010/main" val="4176251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7"/>
          <p:cNvSpPr>
            <a:spLocks noGrp="1" noChangeArrowheads="1"/>
          </p:cNvSpPr>
          <p:nvPr>
            <p:ph type="sldNum" sz="quarter" idx="5"/>
          </p:nvPr>
        </p:nvSpPr>
        <p:spPr>
          <a:noFill/>
        </p:spPr>
        <p:txBody>
          <a:bodyPr/>
          <a:lstStyle/>
          <a:p>
            <a:fld id="{66B02926-0236-4B31-BFEF-CCB4268FD051}" type="slidenum">
              <a:rPr lang="en-US" altLang="zh-CN" smtClean="0">
                <a:ea typeface="宋体" charset="-122"/>
              </a:rPr>
              <a:pPr/>
              <a:t>67</a:t>
            </a:fld>
            <a:endParaRPr lang="en-US" altLang="zh-CN">
              <a:ea typeface="宋体" charset="-122"/>
            </a:endParaRPr>
          </a:p>
        </p:txBody>
      </p:sp>
      <p:sp>
        <p:nvSpPr>
          <p:cNvPr id="151555" name="Rectangle 2"/>
          <p:cNvSpPr>
            <a:spLocks noGrp="1" noRot="1" noChangeAspect="1" noChangeArrowheads="1" noTextEdit="1"/>
          </p:cNvSpPr>
          <p:nvPr>
            <p:ph type="sldImg"/>
          </p:nvPr>
        </p:nvSpPr>
        <p:spPr>
          <a:ln/>
        </p:spPr>
      </p:sp>
      <p:sp>
        <p:nvSpPr>
          <p:cNvPr id="151556" name="Rectangle 3"/>
          <p:cNvSpPr>
            <a:spLocks noGrp="1" noChangeArrowheads="1"/>
          </p:cNvSpPr>
          <p:nvPr>
            <p:ph type="body" idx="1"/>
          </p:nvPr>
        </p:nvSpPr>
        <p:spPr>
          <a:noFill/>
          <a:ln/>
        </p:spPr>
        <p:txBody>
          <a:bodyPr/>
          <a:lstStyle/>
          <a:p>
            <a:endParaRPr lang="zh-CN" altLang="zh-CN">
              <a:ea typeface="宋体" charset="-122"/>
            </a:endParaRPr>
          </a:p>
        </p:txBody>
      </p:sp>
    </p:spTree>
    <p:extLst>
      <p:ext uri="{BB962C8B-B14F-4D97-AF65-F5344CB8AC3E}">
        <p14:creationId xmlns:p14="http://schemas.microsoft.com/office/powerpoint/2010/main" val="12641542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7"/>
          <p:cNvSpPr>
            <a:spLocks noGrp="1" noChangeArrowheads="1"/>
          </p:cNvSpPr>
          <p:nvPr>
            <p:ph type="sldNum" sz="quarter" idx="5"/>
          </p:nvPr>
        </p:nvSpPr>
        <p:spPr>
          <a:noFill/>
        </p:spPr>
        <p:txBody>
          <a:bodyPr/>
          <a:lstStyle/>
          <a:p>
            <a:fld id="{6240DDA3-0E6F-41C3-9C91-0D15297170A0}" type="slidenum">
              <a:rPr lang="en-US" altLang="zh-CN" smtClean="0">
                <a:ea typeface="宋体" charset="-122"/>
              </a:rPr>
              <a:pPr/>
              <a:t>68</a:t>
            </a:fld>
            <a:endParaRPr lang="en-US" altLang="zh-CN">
              <a:ea typeface="宋体" charset="-122"/>
            </a:endParaRPr>
          </a:p>
        </p:txBody>
      </p:sp>
      <p:sp>
        <p:nvSpPr>
          <p:cNvPr id="152579" name="Rectangle 2"/>
          <p:cNvSpPr>
            <a:spLocks noGrp="1" noRot="1" noChangeAspect="1" noChangeArrowheads="1" noTextEdit="1"/>
          </p:cNvSpPr>
          <p:nvPr>
            <p:ph type="sldImg"/>
          </p:nvPr>
        </p:nvSpPr>
        <p:spPr>
          <a:ln/>
        </p:spPr>
      </p:sp>
      <p:sp>
        <p:nvSpPr>
          <p:cNvPr id="152580" name="Rectangle 3"/>
          <p:cNvSpPr>
            <a:spLocks noGrp="1" noChangeArrowheads="1"/>
          </p:cNvSpPr>
          <p:nvPr>
            <p:ph type="body" idx="1"/>
          </p:nvPr>
        </p:nvSpPr>
        <p:spPr>
          <a:noFill/>
          <a:ln/>
        </p:spPr>
        <p:txBody>
          <a:bodyPr/>
          <a:lstStyle/>
          <a:p>
            <a:endParaRPr lang="zh-CN" altLang="zh-CN">
              <a:ea typeface="宋体" charset="-122"/>
            </a:endParaRPr>
          </a:p>
        </p:txBody>
      </p:sp>
    </p:spTree>
    <p:extLst>
      <p:ext uri="{BB962C8B-B14F-4D97-AF65-F5344CB8AC3E}">
        <p14:creationId xmlns:p14="http://schemas.microsoft.com/office/powerpoint/2010/main" val="15853818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7"/>
          <p:cNvSpPr>
            <a:spLocks noGrp="1" noChangeArrowheads="1"/>
          </p:cNvSpPr>
          <p:nvPr>
            <p:ph type="sldNum" sz="quarter" idx="5"/>
          </p:nvPr>
        </p:nvSpPr>
        <p:spPr>
          <a:noFill/>
        </p:spPr>
        <p:txBody>
          <a:bodyPr/>
          <a:lstStyle/>
          <a:p>
            <a:fld id="{0D43EA35-C440-4AF8-9EC4-AF533135F15C}" type="slidenum">
              <a:rPr lang="en-US" altLang="zh-CN" smtClean="0">
                <a:ea typeface="宋体" charset="-122"/>
              </a:rPr>
              <a:pPr/>
              <a:t>69</a:t>
            </a:fld>
            <a:endParaRPr lang="en-US" altLang="zh-CN">
              <a:ea typeface="宋体" charset="-122"/>
            </a:endParaRPr>
          </a:p>
        </p:txBody>
      </p:sp>
      <p:sp>
        <p:nvSpPr>
          <p:cNvPr id="153603" name="Rectangle 2"/>
          <p:cNvSpPr>
            <a:spLocks noGrp="1" noRot="1" noChangeAspect="1" noChangeArrowheads="1" noTextEdit="1"/>
          </p:cNvSpPr>
          <p:nvPr>
            <p:ph type="sldImg"/>
          </p:nvPr>
        </p:nvSpPr>
        <p:spPr>
          <a:ln/>
        </p:spPr>
      </p:sp>
      <p:sp>
        <p:nvSpPr>
          <p:cNvPr id="153604" name="Rectangle 3"/>
          <p:cNvSpPr>
            <a:spLocks noGrp="1" noChangeArrowheads="1"/>
          </p:cNvSpPr>
          <p:nvPr>
            <p:ph type="body" idx="1"/>
          </p:nvPr>
        </p:nvSpPr>
        <p:spPr>
          <a:noFill/>
          <a:ln/>
        </p:spPr>
        <p:txBody>
          <a:bodyPr/>
          <a:lstStyle/>
          <a:p>
            <a:endParaRPr lang="zh-CN" altLang="zh-CN">
              <a:ea typeface="宋体" charset="-122"/>
            </a:endParaRPr>
          </a:p>
        </p:txBody>
      </p:sp>
    </p:spTree>
    <p:extLst>
      <p:ext uri="{BB962C8B-B14F-4D97-AF65-F5344CB8AC3E}">
        <p14:creationId xmlns:p14="http://schemas.microsoft.com/office/powerpoint/2010/main" val="16829429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7"/>
          <p:cNvSpPr>
            <a:spLocks noGrp="1" noChangeArrowheads="1"/>
          </p:cNvSpPr>
          <p:nvPr>
            <p:ph type="sldNum" sz="quarter" idx="5"/>
          </p:nvPr>
        </p:nvSpPr>
        <p:spPr>
          <a:noFill/>
        </p:spPr>
        <p:txBody>
          <a:bodyPr/>
          <a:lstStyle/>
          <a:p>
            <a:fld id="{5C70641C-FB43-491D-9CC6-9F4757504E0D}" type="slidenum">
              <a:rPr lang="en-US" altLang="zh-CN" smtClean="0">
                <a:ea typeface="宋体" charset="-122"/>
              </a:rPr>
              <a:pPr/>
              <a:t>70</a:t>
            </a:fld>
            <a:endParaRPr lang="en-US" altLang="zh-CN">
              <a:ea typeface="宋体" charset="-122"/>
            </a:endParaRPr>
          </a:p>
        </p:txBody>
      </p:sp>
      <p:sp>
        <p:nvSpPr>
          <p:cNvPr id="154627" name="Rectangle 2"/>
          <p:cNvSpPr>
            <a:spLocks noGrp="1" noRot="1" noChangeAspect="1" noChangeArrowheads="1" noTextEdit="1"/>
          </p:cNvSpPr>
          <p:nvPr>
            <p:ph type="sldImg"/>
          </p:nvPr>
        </p:nvSpPr>
        <p:spPr>
          <a:ln/>
        </p:spPr>
      </p:sp>
      <p:sp>
        <p:nvSpPr>
          <p:cNvPr id="154628" name="Rectangle 3"/>
          <p:cNvSpPr>
            <a:spLocks noGrp="1" noChangeArrowheads="1"/>
          </p:cNvSpPr>
          <p:nvPr>
            <p:ph type="body" idx="1"/>
          </p:nvPr>
        </p:nvSpPr>
        <p:spPr>
          <a:noFill/>
          <a:ln/>
        </p:spPr>
        <p:txBody>
          <a:bodyPr/>
          <a:lstStyle/>
          <a:p>
            <a:endParaRPr lang="zh-CN" altLang="zh-CN">
              <a:ea typeface="宋体" charset="-122"/>
            </a:endParaRPr>
          </a:p>
        </p:txBody>
      </p:sp>
    </p:spTree>
    <p:extLst>
      <p:ext uri="{BB962C8B-B14F-4D97-AF65-F5344CB8AC3E}">
        <p14:creationId xmlns:p14="http://schemas.microsoft.com/office/powerpoint/2010/main" val="10473102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7"/>
          <p:cNvSpPr>
            <a:spLocks noGrp="1" noChangeArrowheads="1"/>
          </p:cNvSpPr>
          <p:nvPr>
            <p:ph type="sldNum" sz="quarter" idx="5"/>
          </p:nvPr>
        </p:nvSpPr>
        <p:spPr>
          <a:noFill/>
        </p:spPr>
        <p:txBody>
          <a:bodyPr/>
          <a:lstStyle/>
          <a:p>
            <a:fld id="{52A45B3D-3E82-4147-9612-0359A1D0885E}" type="slidenum">
              <a:rPr lang="en-US" altLang="zh-CN" smtClean="0">
                <a:ea typeface="宋体" charset="-122"/>
              </a:rPr>
              <a:pPr/>
              <a:t>71</a:t>
            </a:fld>
            <a:endParaRPr lang="en-US" altLang="zh-CN">
              <a:ea typeface="宋体" charset="-122"/>
            </a:endParaRPr>
          </a:p>
        </p:txBody>
      </p:sp>
      <p:sp>
        <p:nvSpPr>
          <p:cNvPr id="155651" name="Rectangle 2"/>
          <p:cNvSpPr>
            <a:spLocks noGrp="1" noRot="1" noChangeAspect="1" noChangeArrowheads="1" noTextEdit="1"/>
          </p:cNvSpPr>
          <p:nvPr>
            <p:ph type="sldImg"/>
          </p:nvPr>
        </p:nvSpPr>
        <p:spPr>
          <a:ln/>
        </p:spPr>
      </p:sp>
      <p:sp>
        <p:nvSpPr>
          <p:cNvPr id="155652" name="Rectangle 3"/>
          <p:cNvSpPr>
            <a:spLocks noGrp="1" noChangeArrowheads="1"/>
          </p:cNvSpPr>
          <p:nvPr>
            <p:ph type="body" idx="1"/>
          </p:nvPr>
        </p:nvSpPr>
        <p:spPr>
          <a:noFill/>
          <a:ln/>
        </p:spPr>
        <p:txBody>
          <a:bodyPr/>
          <a:lstStyle/>
          <a:p>
            <a:endParaRPr lang="zh-CN" altLang="zh-CN">
              <a:ea typeface="宋体" charset="-122"/>
            </a:endParaRPr>
          </a:p>
        </p:txBody>
      </p:sp>
    </p:spTree>
    <p:extLst>
      <p:ext uri="{BB962C8B-B14F-4D97-AF65-F5344CB8AC3E}">
        <p14:creationId xmlns:p14="http://schemas.microsoft.com/office/powerpoint/2010/main" val="13666278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2">
        <a:schemeClr val="bg2"/>
      </p:bgRef>
    </p:bg>
    <p:spTree>
      <p:nvGrpSpPr>
        <p:cNvPr id="1" name=""/>
        <p:cNvGrpSpPr/>
        <p:nvPr/>
      </p:nvGrpSpPr>
      <p:grpSpPr>
        <a:xfrm>
          <a:off x="0" y="0"/>
          <a:ext cx="0" cy="0"/>
          <a:chOff x="0" y="0"/>
          <a:chExt cx="0" cy="0"/>
        </a:xfrm>
      </p:grpSpPr>
      <p:sp>
        <p:nvSpPr>
          <p:cNvPr id="9" name="标题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zh-CN" altLang="en-US"/>
              <a:t>单击此处编辑母版标题样式</a:t>
            </a:r>
            <a:endParaRPr kumimoji="0" lang="en-US"/>
          </a:p>
        </p:txBody>
      </p:sp>
      <p:sp>
        <p:nvSpPr>
          <p:cNvPr id="17" name="副标题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a:t>单击此处编辑母版副标题样式</a:t>
            </a:r>
            <a:endParaRPr kumimoji="0" lang="en-US"/>
          </a:p>
        </p:txBody>
      </p:sp>
      <p:sp>
        <p:nvSpPr>
          <p:cNvPr id="30" name="日期占位符 29"/>
          <p:cNvSpPr>
            <a:spLocks noGrp="1"/>
          </p:cNvSpPr>
          <p:nvPr>
            <p:ph type="dt" sz="half" idx="10"/>
          </p:nvPr>
        </p:nvSpPr>
        <p:spPr/>
        <p:txBody>
          <a:bodyPr/>
          <a:lstStyle/>
          <a:p>
            <a:fld id="{530820CF-B880-4189-942D-D702A7CBA730}" type="datetimeFigureOut">
              <a:rPr lang="zh-CN" altLang="en-US" smtClean="0"/>
              <a:pPr/>
              <a:t>2018/9/17</a:t>
            </a:fld>
            <a:endParaRPr lang="zh-CN" altLang="en-US"/>
          </a:p>
        </p:txBody>
      </p:sp>
      <p:sp>
        <p:nvSpPr>
          <p:cNvPr id="19" name="页脚占位符 18"/>
          <p:cNvSpPr>
            <a:spLocks noGrp="1"/>
          </p:cNvSpPr>
          <p:nvPr>
            <p:ph type="ftr" sz="quarter" idx="11"/>
          </p:nvPr>
        </p:nvSpPr>
        <p:spPr/>
        <p:txBody>
          <a:bodyPr/>
          <a:lstStyle/>
          <a:p>
            <a:endParaRPr lang="zh-CN" altLang="en-US"/>
          </a:p>
        </p:txBody>
      </p:sp>
      <p:sp>
        <p:nvSpPr>
          <p:cNvPr id="27" name="灯片编号占位符 2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2018/9/17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914401"/>
            <a:ext cx="2057400" cy="5211763"/>
          </a:xfrm>
        </p:spPr>
        <p:txBody>
          <a:bodyPr vert="eaVert"/>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a:xfrm>
            <a:off x="457200" y="914401"/>
            <a:ext cx="6019800" cy="5211763"/>
          </a:xfrm>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2018/9/17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574675" y="304800"/>
            <a:ext cx="8001000" cy="1216025"/>
          </a:xfrm>
        </p:spPr>
        <p:txBody>
          <a:bodyPr/>
          <a:lstStyle/>
          <a:p>
            <a:r>
              <a:rPr lang="zh-CN" altLang="en-US"/>
              <a:t>单击此处编辑母版标题样式</a:t>
            </a:r>
          </a:p>
        </p:txBody>
      </p:sp>
      <p:sp>
        <p:nvSpPr>
          <p:cNvPr id="3" name="文本占位符 2"/>
          <p:cNvSpPr>
            <a:spLocks noGrp="1"/>
          </p:cNvSpPr>
          <p:nvPr>
            <p:ph type="body" sz="half" idx="1"/>
          </p:nvPr>
        </p:nvSpPr>
        <p:spPr>
          <a:xfrm>
            <a:off x="566738" y="1752600"/>
            <a:ext cx="3924300" cy="4267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3438" y="1752600"/>
            <a:ext cx="3924300" cy="4267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a:defRPr/>
            </a:lvl1pPr>
          </a:lstStyle>
          <a:p>
            <a:pPr>
              <a:defRPr/>
            </a:pPr>
            <a:endParaRPr lang="en-US" altLang="zh-CN"/>
          </a:p>
        </p:txBody>
      </p:sp>
      <p:sp>
        <p:nvSpPr>
          <p:cNvPr id="6" name="页脚占位符 5"/>
          <p:cNvSpPr>
            <a:spLocks noGrp="1"/>
          </p:cNvSpPr>
          <p:nvPr>
            <p:ph type="ftr" sz="quarter" idx="11"/>
          </p:nvPr>
        </p:nvSpPr>
        <p:spPr/>
        <p:txBody>
          <a:bodyPr/>
          <a:lstStyle>
            <a:lvl1pPr>
              <a:defRPr/>
            </a:lvl1pPr>
          </a:lstStyle>
          <a:p>
            <a:pPr>
              <a:defRPr/>
            </a:pPr>
            <a:endParaRPr lang="en-US" altLang="zh-CN"/>
          </a:p>
        </p:txBody>
      </p:sp>
      <p:sp>
        <p:nvSpPr>
          <p:cNvPr id="7" name="灯片编号占位符 6"/>
          <p:cNvSpPr>
            <a:spLocks noGrp="1"/>
          </p:cNvSpPr>
          <p:nvPr>
            <p:ph type="sldNum" sz="quarter" idx="12"/>
          </p:nvPr>
        </p:nvSpPr>
        <p:spPr/>
        <p:txBody>
          <a:bodyPr/>
          <a:lstStyle>
            <a:lvl1pPr>
              <a:defRPr/>
            </a:lvl1pPr>
          </a:lstStyle>
          <a:p>
            <a:pPr>
              <a:defRPr/>
            </a:pPr>
            <a:fld id="{32A9E345-7E14-4C20-A26A-F2A7B8DB9322}" type="slidenum">
              <a:rPr lang="zh-CN" altLang="en-US"/>
              <a:pPr>
                <a:defRPr/>
              </a:pPr>
              <a:t>‹#›</a:t>
            </a:fld>
            <a:endParaRPr lang="en-US" altLang="zh-CN"/>
          </a:p>
        </p:txBody>
      </p:sp>
    </p:spTree>
  </p:cSld>
  <p:clrMapOvr>
    <a:masterClrMapping/>
  </p:clrMapOvr>
  <p:transition>
    <p:split orient="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2018/9/17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zh-CN" altLang="en-US"/>
              <a:t>单击此处编辑母版标题样式</a:t>
            </a:r>
            <a:endParaRPr kumimoji="0" lang="en-US"/>
          </a:p>
        </p:txBody>
      </p:sp>
      <p:sp>
        <p:nvSpPr>
          <p:cNvPr id="3" name="文本占位符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2018/9/17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1143000"/>
          </a:xfrm>
        </p:spPr>
        <p:txBody>
          <a:bodyPr/>
          <a:lstStyle/>
          <a:p>
            <a:r>
              <a:rPr kumimoji="0" lang="zh-CN" altLang="en-US"/>
              <a:t>单击此处编辑母版标题样式</a:t>
            </a:r>
            <a:endParaRPr kumimoji="0" lang="en-US"/>
          </a:p>
        </p:txBody>
      </p:sp>
      <p:sp>
        <p:nvSpPr>
          <p:cNvPr id="3" name="内容占位符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内容占位符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2018/9/17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1143000"/>
          </a:xfrm>
        </p:spPr>
        <p:txBody>
          <a:bodyPr tIns="45720" anchor="b"/>
          <a:lstStyle>
            <a:lvl1pPr>
              <a:defRPr/>
            </a:lvl1pPr>
          </a:lstStyle>
          <a:p>
            <a:r>
              <a:rPr kumimoji="0" lang="zh-CN" altLang="en-US"/>
              <a:t>单击此处编辑母版标题样式</a:t>
            </a:r>
            <a:endParaRPr kumimoji="0" lang="en-US"/>
          </a:p>
        </p:txBody>
      </p:sp>
      <p:sp>
        <p:nvSpPr>
          <p:cNvPr id="3" name="文本占位符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a:t>单击此处编辑母版文本样式</a:t>
            </a:r>
          </a:p>
        </p:txBody>
      </p:sp>
      <p:sp>
        <p:nvSpPr>
          <p:cNvPr id="4" name="文本占位符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a:t>单击此处编辑母版文本样式</a:t>
            </a:r>
          </a:p>
        </p:txBody>
      </p:sp>
      <p:sp>
        <p:nvSpPr>
          <p:cNvPr id="5" name="内容占位符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6" name="内容占位符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2018/9/17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zh-CN" altLang="en-US"/>
              <a:t>单击此处编辑母版标题样式</a:t>
            </a:r>
            <a:endParaRPr kumimoji="0" 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2018/9/17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2018/9/17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zh-CN" altLang="en-US"/>
              <a:t>单击此处编辑母版标题样式</a:t>
            </a:r>
            <a:endParaRPr kumimoji="0" lang="en-US"/>
          </a:p>
        </p:txBody>
      </p:sp>
      <p:sp>
        <p:nvSpPr>
          <p:cNvPr id="3" name="文本占位符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zh-CN" altLang="en-US"/>
              <a:t>单击此处编辑母版文本样式</a:t>
            </a:r>
          </a:p>
        </p:txBody>
      </p:sp>
      <p:sp>
        <p:nvSpPr>
          <p:cNvPr id="4" name="内容占位符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2018/9/17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9" name="单圆角矩形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直角三角形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标题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zh-CN" altLang="en-US"/>
              <a:t>单击此处编辑母版标题样式</a:t>
            </a:r>
            <a:endParaRPr kumimoji="0" lang="en-US"/>
          </a:p>
        </p:txBody>
      </p:sp>
      <p:sp>
        <p:nvSpPr>
          <p:cNvPr id="4" name="文本占位符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2018/9/17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a:xfrm>
            <a:off x="8077200" y="6356350"/>
            <a:ext cx="609600" cy="365125"/>
          </a:xfrm>
        </p:spPr>
        <p:txBody>
          <a:bodyPr/>
          <a:lstStyle/>
          <a:p>
            <a:fld id="{0C913308-F349-4B6D-A68A-DD1791B4A57B}" type="slidenum">
              <a:rPr lang="zh-CN" altLang="en-US" smtClean="0"/>
              <a:pPr/>
              <a:t>‹#›</a:t>
            </a:fld>
            <a:endParaRPr lang="zh-CN" altLang="en-US"/>
          </a:p>
        </p:txBody>
      </p:sp>
      <p:sp>
        <p:nvSpPr>
          <p:cNvPr id="3" name="图片占位符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zh-CN" altLang="en-US"/>
              <a:t>单击图标添加图片</a:t>
            </a:r>
            <a:endParaRPr kumimoji="0" lang="en-US" dirty="0"/>
          </a:p>
        </p:txBody>
      </p:sp>
      <p:sp>
        <p:nvSpPr>
          <p:cNvPr id="10" name="任意多边形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任意多边形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任意多边形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任意多边形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标题占位符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zh-CN" altLang="en-US"/>
              <a:t>单击此处编辑母版标题样式</a:t>
            </a:r>
            <a:endParaRPr kumimoji="0" lang="en-US"/>
          </a:p>
        </p:txBody>
      </p:sp>
      <p:sp>
        <p:nvSpPr>
          <p:cNvPr id="30" name="文本占位符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zh-CN" altLang="en-US"/>
              <a:t>单击此处编辑母版文本样式</a:t>
            </a:r>
          </a:p>
          <a:p>
            <a:pPr lvl="1" eaLnBrk="1" latinLnBrk="0" hangingPunct="1"/>
            <a:r>
              <a:rPr kumimoji="0" lang="zh-CN" altLang="en-US"/>
              <a:t>第二级</a:t>
            </a:r>
          </a:p>
          <a:p>
            <a:pPr lvl="2" eaLnBrk="1" latinLnBrk="0" hangingPunct="1"/>
            <a:r>
              <a:rPr kumimoji="0" lang="zh-CN" altLang="en-US"/>
              <a:t>第三级</a:t>
            </a:r>
          </a:p>
          <a:p>
            <a:pPr lvl="3" eaLnBrk="1" latinLnBrk="0" hangingPunct="1"/>
            <a:r>
              <a:rPr kumimoji="0" lang="zh-CN" altLang="en-US"/>
              <a:t>第四级</a:t>
            </a:r>
          </a:p>
          <a:p>
            <a:pPr lvl="4" eaLnBrk="1" latinLnBrk="0" hangingPunct="1"/>
            <a:r>
              <a:rPr kumimoji="0" lang="zh-CN" altLang="en-US"/>
              <a:t>第五级</a:t>
            </a:r>
            <a:endParaRPr kumimoji="0" lang="en-US"/>
          </a:p>
        </p:txBody>
      </p:sp>
      <p:sp>
        <p:nvSpPr>
          <p:cNvPr id="10" name="日期占位符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530820CF-B880-4189-942D-D702A7CBA730}" type="datetimeFigureOut">
              <a:rPr lang="zh-CN" altLang="en-US" smtClean="0"/>
              <a:pPr/>
              <a:t>2018/9/17</a:t>
            </a:fld>
            <a:endParaRPr lang="zh-CN" altLang="en-US"/>
          </a:p>
        </p:txBody>
      </p:sp>
      <p:sp>
        <p:nvSpPr>
          <p:cNvPr id="22" name="页脚占位符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zh-CN" altLang="en-US"/>
          </a:p>
        </p:txBody>
      </p:sp>
      <p:sp>
        <p:nvSpPr>
          <p:cNvPr id="18" name="灯片编号占位符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0C913308-F349-4B6D-A68A-DD1791B4A57B}" type="slidenum">
              <a:rPr lang="zh-CN" altLang="en-US" smtClean="0"/>
              <a:pPr/>
              <a:t>‹#›</a:t>
            </a:fld>
            <a:endParaRPr lang="zh-CN" altLang="en-US"/>
          </a:p>
        </p:txBody>
      </p:sp>
      <p:grpSp>
        <p:nvGrpSpPr>
          <p:cNvPr id="2" name="组合 1"/>
          <p:cNvGrpSpPr/>
          <p:nvPr/>
        </p:nvGrpSpPr>
        <p:grpSpPr>
          <a:xfrm>
            <a:off x="-19017" y="202408"/>
            <a:ext cx="9180548" cy="649224"/>
            <a:chOff x="-19045" y="216550"/>
            <a:chExt cx="9180548" cy="649224"/>
          </a:xfrm>
        </p:grpSpPr>
        <p:sp>
          <p:nvSpPr>
            <p:cNvPr id="12" name="任意多边形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任意多边形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5.png"/></Relationships>
</file>

<file path=ppt/slides/_rels/slide103.xml.rels><?xml version="1.0" encoding="UTF-8" standalone="yes"?>
<Relationships xmlns="http://schemas.openxmlformats.org/package/2006/relationships"><Relationship Id="rId3" Type="http://schemas.openxmlformats.org/officeDocument/2006/relationships/image" Target="../media/image86.png"/><Relationship Id="rId4" Type="http://schemas.openxmlformats.org/officeDocument/2006/relationships/image" Target="../media/image87.png"/><Relationship Id="rId1" Type="http://schemas.openxmlformats.org/officeDocument/2006/relationships/slideLayout" Target="../slideLayouts/slideLayout2.xml"/><Relationship Id="rId2" Type="http://schemas.openxmlformats.org/officeDocument/2006/relationships/image" Target="../media/image79.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9.png"/><Relationship Id="rId3" Type="http://schemas.openxmlformats.org/officeDocument/2006/relationships/image" Target="../media/image81.png"/></Relationships>
</file>

<file path=ppt/slides/_rels/slide108.xml.rels><?xml version="1.0" encoding="UTF-8" standalone="yes"?>
<Relationships xmlns="http://schemas.openxmlformats.org/package/2006/relationships"><Relationship Id="rId3" Type="http://schemas.openxmlformats.org/officeDocument/2006/relationships/image" Target="../media/image86.png"/><Relationship Id="rId4" Type="http://schemas.openxmlformats.org/officeDocument/2006/relationships/image" Target="../media/image81.png"/><Relationship Id="rId1" Type="http://schemas.openxmlformats.org/officeDocument/2006/relationships/slideLayout" Target="../slideLayouts/slideLayout2.xml"/><Relationship Id="rId2" Type="http://schemas.openxmlformats.org/officeDocument/2006/relationships/image" Target="../media/image79.png"/></Relationships>
</file>

<file path=ppt/slides/_rels/slide109.xml.rels><?xml version="1.0" encoding="UTF-8" standalone="yes"?>
<Relationships xmlns="http://schemas.openxmlformats.org/package/2006/relationships"><Relationship Id="rId3" Type="http://schemas.openxmlformats.org/officeDocument/2006/relationships/oleObject" Target="../embeddings/oleObject11.bin"/><Relationship Id="rId4" Type="http://schemas.openxmlformats.org/officeDocument/2006/relationships/image" Target="../media/image65.wmf"/><Relationship Id="rId5" Type="http://schemas.openxmlformats.org/officeDocument/2006/relationships/oleObject" Target="../embeddings/oleObject12.bin"/><Relationship Id="rId6" Type="http://schemas.openxmlformats.org/officeDocument/2006/relationships/image" Target="../media/image88.wmf"/><Relationship Id="rId1" Type="http://schemas.openxmlformats.org/officeDocument/2006/relationships/vmlDrawing" Target="../drawings/vmlDrawing6.vml"/><Relationship Id="rId2"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wmf"/><Relationship Id="rId4" Type="http://schemas.openxmlformats.org/officeDocument/2006/relationships/image" Target="../media/image7.wmf"/><Relationship Id="rId5" Type="http://schemas.openxmlformats.org/officeDocument/2006/relationships/image" Target="../media/image8.wmf"/><Relationship Id="rId6" Type="http://schemas.openxmlformats.org/officeDocument/2006/relationships/image" Target="../media/image9.wmf"/><Relationship Id="rId7" Type="http://schemas.openxmlformats.org/officeDocument/2006/relationships/image" Target="../media/image10.wmf"/><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9.png"/><Relationship Id="rId3" Type="http://schemas.openxmlformats.org/officeDocument/2006/relationships/image" Target="../media/image90.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3" Type="http://schemas.openxmlformats.org/officeDocument/2006/relationships/oleObject" Target="../embeddings/oleObject13.bin"/><Relationship Id="rId4" Type="http://schemas.openxmlformats.org/officeDocument/2006/relationships/image" Target="../media/image65.wmf"/><Relationship Id="rId5" Type="http://schemas.openxmlformats.org/officeDocument/2006/relationships/oleObject" Target="../embeddings/oleObject14.bin"/><Relationship Id="rId6" Type="http://schemas.openxmlformats.org/officeDocument/2006/relationships/image" Target="../media/image91.wmf"/><Relationship Id="rId1" Type="http://schemas.openxmlformats.org/officeDocument/2006/relationships/vmlDrawing" Target="../drawings/vmlDrawing7.vml"/><Relationship Id="rId2"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2.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3.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wmf"/></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5.png"/><Relationship Id="rId3" Type="http://schemas.openxmlformats.org/officeDocument/2006/relationships/image" Target="../media/image96.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3" Type="http://schemas.openxmlformats.org/officeDocument/2006/relationships/image" Target="../media/image96.png"/><Relationship Id="rId4" Type="http://schemas.openxmlformats.org/officeDocument/2006/relationships/image" Target="../media/image97.png"/><Relationship Id="rId1" Type="http://schemas.openxmlformats.org/officeDocument/2006/relationships/slideLayout" Target="../slideLayouts/slideLayout2.xml"/><Relationship Id="rId2" Type="http://schemas.openxmlformats.org/officeDocument/2006/relationships/image" Target="../media/image95.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6.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6.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8.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3" Type="http://schemas.openxmlformats.org/officeDocument/2006/relationships/image" Target="../media/image100.png"/><Relationship Id="rId4" Type="http://schemas.openxmlformats.org/officeDocument/2006/relationships/image" Target="../media/image101.png"/><Relationship Id="rId5" Type="http://schemas.openxmlformats.org/officeDocument/2006/relationships/image" Target="../media/image102.png"/><Relationship Id="rId6" Type="http://schemas.openxmlformats.org/officeDocument/2006/relationships/image" Target="../media/image103.png"/><Relationship Id="rId1" Type="http://schemas.openxmlformats.org/officeDocument/2006/relationships/slideLayout" Target="../slideLayouts/slideLayout2.xml"/><Relationship Id="rId2" Type="http://schemas.openxmlformats.org/officeDocument/2006/relationships/image" Target="../media/image99.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4.png"/><Relationship Id="rId3" Type="http://schemas.openxmlformats.org/officeDocument/2006/relationships/image" Target="../media/image105.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6.png"/><Relationship Id="rId3" Type="http://schemas.openxmlformats.org/officeDocument/2006/relationships/image" Target="../media/image104.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7.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8.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9.png"/><Relationship Id="rId3" Type="http://schemas.openxmlformats.org/officeDocument/2006/relationships/image" Target="../media/image110.png"/></Relationships>
</file>

<file path=ppt/slides/_rels/slide14.xml.rels><?xml version="1.0" encoding="UTF-8" standalone="yes"?>
<Relationships xmlns="http://schemas.openxmlformats.org/package/2006/relationships"><Relationship Id="rId3" Type="http://schemas.openxmlformats.org/officeDocument/2006/relationships/image" Target="../media/image12.wmf"/><Relationship Id="rId4" Type="http://schemas.openxmlformats.org/officeDocument/2006/relationships/image" Target="../media/image13.png"/><Relationship Id="rId5" Type="http://schemas.openxmlformats.org/officeDocument/2006/relationships/image" Target="../media/image14.wmf"/><Relationship Id="rId6" Type="http://schemas.openxmlformats.org/officeDocument/2006/relationships/image" Target="../media/image15.png"/><Relationship Id="rId7" Type="http://schemas.openxmlformats.org/officeDocument/2006/relationships/image" Target="../media/image16.wmf"/><Relationship Id="rId8" Type="http://schemas.openxmlformats.org/officeDocument/2006/relationships/image" Target="../media/image17.wmf"/><Relationship Id="rId9" Type="http://schemas.openxmlformats.org/officeDocument/2006/relationships/image" Target="../media/image18.wmf"/><Relationship Id="rId10" Type="http://schemas.openxmlformats.org/officeDocument/2006/relationships/image" Target="../media/image19.wmf"/><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2.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3.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wmf"/><Relationship Id="rId4" Type="http://schemas.openxmlformats.org/officeDocument/2006/relationships/image" Target="../media/image23.png"/><Relationship Id="rId5" Type="http://schemas.openxmlformats.org/officeDocument/2006/relationships/image" Target="../media/image24.wmf"/><Relationship Id="rId6" Type="http://schemas.openxmlformats.org/officeDocument/2006/relationships/image" Target="../media/image25.wmf"/><Relationship Id="rId1" Type="http://schemas.openxmlformats.org/officeDocument/2006/relationships/slideLayout" Target="../slideLayouts/slideLayout2.xml"/><Relationship Id="rId2" Type="http://schemas.openxmlformats.org/officeDocument/2006/relationships/image" Target="../media/image21.w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wmf"/><Relationship Id="rId3" Type="http://schemas.openxmlformats.org/officeDocument/2006/relationships/image" Target="../media/image2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7.wmf"/><Relationship Id="rId3" Type="http://schemas.openxmlformats.org/officeDocument/2006/relationships/image" Target="../media/image28.w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9.w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0.png"/></Relationships>
</file>

<file path=ppt/slides/_rels/slide27.xml.rels><?xml version="1.0" encoding="UTF-8" standalone="yes"?>
<Relationships xmlns="http://schemas.openxmlformats.org/package/2006/relationships"><Relationship Id="rId3" Type="http://schemas.openxmlformats.org/officeDocument/2006/relationships/image" Target="../media/image32.wmf"/><Relationship Id="rId4" Type="http://schemas.openxmlformats.org/officeDocument/2006/relationships/image" Target="../media/image33.png"/><Relationship Id="rId1" Type="http://schemas.openxmlformats.org/officeDocument/2006/relationships/slideLayout" Target="../slideLayouts/slideLayout2.xml"/><Relationship Id="rId2" Type="http://schemas.openxmlformats.org/officeDocument/2006/relationships/image" Target="../media/image3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4.png"/><Relationship Id="rId3" Type="http://schemas.openxmlformats.org/officeDocument/2006/relationships/image" Target="../media/image31.png"/></Relationships>
</file>

<file path=ppt/slides/_rels/slide29.xml.rels><?xml version="1.0" encoding="UTF-8" standalone="yes"?>
<Relationships xmlns="http://schemas.openxmlformats.org/package/2006/relationships"><Relationship Id="rId3" Type="http://schemas.openxmlformats.org/officeDocument/2006/relationships/image" Target="../media/image35.png"/><Relationship Id="rId4" Type="http://schemas.openxmlformats.org/officeDocument/2006/relationships/image" Target="../media/image36.wmf"/><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homepages.e3.net.nz/~djm/cppgrammar.html" TargetMode="External"/><Relationship Id="rId3" Type="http://schemas.openxmlformats.org/officeDocument/2006/relationships/hyperlink" Target="http://docs.oracle.com/javase/specs/jls/se7/html/index.html"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7.tiff"/><Relationship Id="rId3" Type="http://schemas.openxmlformats.org/officeDocument/2006/relationships/image" Target="../media/image38.tif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9.w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9.wmf"/><Relationship Id="rId3" Type="http://schemas.openxmlformats.org/officeDocument/2006/relationships/image" Target="../media/image4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1.wmf"/><Relationship Id="rId3" Type="http://schemas.openxmlformats.org/officeDocument/2006/relationships/image" Target="../media/image42.w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w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3.wm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4.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5.wmf"/><Relationship Id="rId3" Type="http://schemas.openxmlformats.org/officeDocument/2006/relationships/image" Target="../media/image46.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7.png"/><Relationship Id="rId3" Type="http://schemas.openxmlformats.org/officeDocument/2006/relationships/image" Target="../media/image48.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9.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9.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9.png"/><Relationship Id="rId3" Type="http://schemas.openxmlformats.org/officeDocument/2006/relationships/image" Target="../media/image50.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image" Target="../media/image51.w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wmf"/></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2.png"/></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2.bin"/><Relationship Id="rId4" Type="http://schemas.openxmlformats.org/officeDocument/2006/relationships/image" Target="../media/image51.wmf"/><Relationship Id="rId5" Type="http://schemas.openxmlformats.org/officeDocument/2006/relationships/oleObject" Target="../embeddings/oleObject3.bin"/><Relationship Id="rId6" Type="http://schemas.openxmlformats.org/officeDocument/2006/relationships/oleObject" Target="../embeddings/oleObject4.bin"/><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5.bin"/><Relationship Id="rId4" Type="http://schemas.openxmlformats.org/officeDocument/2006/relationships/image" Target="../media/image51.wmf"/><Relationship Id="rId5" Type="http://schemas.openxmlformats.org/officeDocument/2006/relationships/oleObject" Target="../embeddings/oleObject6.bin"/><Relationship Id="rId6" Type="http://schemas.openxmlformats.org/officeDocument/2006/relationships/oleObject" Target="../embeddings/oleObject7.bin"/><Relationship Id="rId1" Type="http://schemas.openxmlformats.org/officeDocument/2006/relationships/vmlDrawing" Target="../drawings/vmlDrawing3.vml"/><Relationship Id="rId2"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oleObject" Target="../embeddings/oleObject8.bin"/><Relationship Id="rId4" Type="http://schemas.openxmlformats.org/officeDocument/2006/relationships/image" Target="../media/image51.wmf"/><Relationship Id="rId1" Type="http://schemas.openxmlformats.org/officeDocument/2006/relationships/vmlDrawing" Target="../drawings/vmlDrawing4.vml"/><Relationship Id="rId2"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49.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3.png"/><Relationship Id="rId3" Type="http://schemas.openxmlformats.org/officeDocument/2006/relationships/image" Target="../media/image54.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55.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6.png"/></Relationships>
</file>

<file path=ppt/slides/_rels/slide64.xml.rels><?xml version="1.0" encoding="UTF-8" standalone="yes"?>
<Relationships xmlns="http://schemas.openxmlformats.org/package/2006/relationships"><Relationship Id="rId3" Type="http://schemas.openxmlformats.org/officeDocument/2006/relationships/image" Target="../media/image58.png"/><Relationship Id="rId4" Type="http://schemas.openxmlformats.org/officeDocument/2006/relationships/image" Target="../media/image59.png"/><Relationship Id="rId5" Type="http://schemas.openxmlformats.org/officeDocument/2006/relationships/image" Target="../media/image60.png"/><Relationship Id="rId1" Type="http://schemas.openxmlformats.org/officeDocument/2006/relationships/slideLayout" Target="../slideLayouts/slideLayout2.xml"/><Relationship Id="rId2" Type="http://schemas.openxmlformats.org/officeDocument/2006/relationships/image" Target="../media/image57.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6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62.png"/><Relationship Id="rId4" Type="http://schemas.openxmlformats.org/officeDocument/2006/relationships/image" Target="../media/image61.pn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64.png"/><Relationship Id="rId1" Type="http://schemas.openxmlformats.org/officeDocument/2006/relationships/slideLayout" Target="../slideLayouts/slideLayout2.xml"/><Relationship Id="rId2" Type="http://schemas.openxmlformats.org/officeDocument/2006/relationships/image" Target="../media/image63.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oleObject" Target="../embeddings/oleObject9.bin"/><Relationship Id="rId4" Type="http://schemas.openxmlformats.org/officeDocument/2006/relationships/image" Target="../media/image65.wmf"/><Relationship Id="rId5" Type="http://schemas.openxmlformats.org/officeDocument/2006/relationships/oleObject" Target="../embeddings/oleObject10.bin"/><Relationship Id="rId6" Type="http://schemas.openxmlformats.org/officeDocument/2006/relationships/image" Target="../media/image66.wmf"/><Relationship Id="rId7" Type="http://schemas.openxmlformats.org/officeDocument/2006/relationships/image" Target="../media/image67.png"/><Relationship Id="rId1" Type="http://schemas.openxmlformats.org/officeDocument/2006/relationships/vmlDrawing" Target="../drawings/vmlDrawing5.vml"/><Relationship Id="rId2"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8.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wmf"/></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0.png"/><Relationship Id="rId3" Type="http://schemas.openxmlformats.org/officeDocument/2006/relationships/image" Target="../media/image7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2.png"/><Relationship Id="rId3" Type="http://schemas.openxmlformats.org/officeDocument/2006/relationships/image" Target="../media/image73.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4.png"/><Relationship Id="rId3" Type="http://schemas.openxmlformats.org/officeDocument/2006/relationships/image" Target="../media/image75.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6.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7.png"/><Relationship Id="rId3" Type="http://schemas.openxmlformats.org/officeDocument/2006/relationships/image" Target="../media/image78.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9.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0.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1.png"/><Relationship Id="rId3" Type="http://schemas.openxmlformats.org/officeDocument/2006/relationships/image" Target="../media/image82.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3.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ctrTitle"/>
          </p:nvPr>
        </p:nvSpPr>
        <p:spPr>
          <a:xfrm>
            <a:off x="685800" y="914400"/>
            <a:ext cx="7772400" cy="1295400"/>
          </a:xfrm>
        </p:spPr>
        <p:txBody>
          <a:bodyPr/>
          <a:lstStyle/>
          <a:p>
            <a:r>
              <a:rPr lang="zh-CN" altLang="en-US"/>
              <a:t>第四章    语法分析</a:t>
            </a:r>
          </a:p>
        </p:txBody>
      </p:sp>
      <p:sp>
        <p:nvSpPr>
          <p:cNvPr id="13316" name="Rectangle 3"/>
          <p:cNvSpPr>
            <a:spLocks noGrp="1" noChangeArrowheads="1"/>
          </p:cNvSpPr>
          <p:nvPr>
            <p:ph type="subTitle" idx="1"/>
          </p:nvPr>
        </p:nvSpPr>
        <p:spPr>
          <a:xfrm>
            <a:off x="4038600" y="4038600"/>
            <a:ext cx="4724400" cy="1752600"/>
          </a:xfrm>
        </p:spPr>
        <p:txBody>
          <a:bodyPr/>
          <a:lstStyle/>
          <a:p>
            <a:r>
              <a:rPr lang="zh-CN" altLang="en-US" dirty="0"/>
              <a:t>南京大学计算机系</a:t>
            </a:r>
            <a:endParaRPr lang="en-US" altLang="zh-CN" dirty="0"/>
          </a:p>
          <a:p>
            <a:r>
              <a:rPr lang="zh-CN" altLang="en-US" dirty="0"/>
              <a:t>戴新宇</a:t>
            </a:r>
          </a:p>
          <a:p>
            <a:r>
              <a:rPr lang="en-US" altLang="zh-CN"/>
              <a:t>2018-9</a:t>
            </a:r>
            <a:endParaRPr lang="en-US" altLang="zh-CN" dirty="0"/>
          </a:p>
        </p:txBody>
      </p:sp>
      <p:sp>
        <p:nvSpPr>
          <p:cNvPr id="5" name="灯片编号占位符 5"/>
          <p:cNvSpPr>
            <a:spLocks noGrp="1"/>
          </p:cNvSpPr>
          <p:nvPr>
            <p:ph type="sldNum" sz="quarter" idx="12"/>
          </p:nvPr>
        </p:nvSpPr>
        <p:spPr/>
        <p:txBody>
          <a:bodyPr/>
          <a:lstStyle/>
          <a:p>
            <a:pPr>
              <a:defRPr/>
            </a:pPr>
            <a:fld id="{267595A3-B725-43C5-8BB0-FEC24527BB35}" type="slidenum">
              <a:rPr lang="en-US" altLang="zh-CN"/>
              <a:pPr>
                <a:defRPr/>
              </a:pPr>
              <a:t>1</a:t>
            </a:fld>
            <a:endParaRPr lang="en-US" alt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p:txBody>
          <a:bodyPr/>
          <a:lstStyle/>
          <a:p>
            <a:r>
              <a:rPr lang="zh-CN" altLang="en-US"/>
              <a:t>推导</a:t>
            </a:r>
          </a:p>
        </p:txBody>
      </p:sp>
      <p:sp>
        <p:nvSpPr>
          <p:cNvPr id="22532" name="Rectangle 3"/>
          <p:cNvSpPr>
            <a:spLocks noGrp="1" noChangeArrowheads="1"/>
          </p:cNvSpPr>
          <p:nvPr>
            <p:ph idx="1"/>
          </p:nvPr>
        </p:nvSpPr>
        <p:spPr/>
        <p:txBody>
          <a:bodyPr/>
          <a:lstStyle/>
          <a:p>
            <a:r>
              <a:rPr lang="zh-CN" altLang="en-US" sz="2400" dirty="0"/>
              <a:t>产生式又可称为重写规则（</a:t>
            </a:r>
            <a:r>
              <a:rPr lang="en-US" altLang="zh-CN" sz="2400" dirty="0"/>
              <a:t>Rewriting rule</a:t>
            </a:r>
            <a:r>
              <a:rPr lang="zh-CN" altLang="en-US" sz="2400" dirty="0"/>
              <a:t>）</a:t>
            </a:r>
          </a:p>
          <a:p>
            <a:r>
              <a:rPr lang="zh-CN" altLang="en-US" sz="2400" dirty="0"/>
              <a:t>从开始符号出发，每个重写步骤把一个非终结符号替换为它的某个产生式的体。</a:t>
            </a:r>
          </a:p>
          <a:p>
            <a:r>
              <a:rPr lang="en-US" altLang="zh-CN" sz="2400" dirty="0"/>
              <a:t>e.g.  </a:t>
            </a:r>
            <a:r>
              <a:rPr lang="en-US" altLang="zh-CN" sz="2400" i="1" dirty="0"/>
              <a:t>E</a:t>
            </a:r>
            <a:r>
              <a:rPr lang="en-US" altLang="zh-CN" sz="2400" dirty="0"/>
              <a:t>       -</a:t>
            </a:r>
            <a:r>
              <a:rPr lang="en-US" altLang="zh-CN" sz="2400" i="1" dirty="0"/>
              <a:t>E</a:t>
            </a:r>
            <a:r>
              <a:rPr lang="en-US" altLang="zh-CN" sz="2400" dirty="0"/>
              <a:t>       –(</a:t>
            </a:r>
            <a:r>
              <a:rPr lang="en-US" altLang="zh-CN" sz="2400" i="1" dirty="0"/>
              <a:t>E</a:t>
            </a:r>
            <a:r>
              <a:rPr lang="en-US" altLang="zh-CN" sz="2400" dirty="0"/>
              <a:t>)       –(id) </a:t>
            </a:r>
            <a:r>
              <a:rPr lang="zh-CN" altLang="en-US" sz="2400" dirty="0"/>
              <a:t>， 称为从</a:t>
            </a:r>
            <a:r>
              <a:rPr lang="en-US" altLang="zh-CN" sz="2400" i="1" dirty="0"/>
              <a:t>E</a:t>
            </a:r>
            <a:r>
              <a:rPr lang="zh-CN" altLang="en-US" sz="2400" dirty="0"/>
              <a:t>到</a:t>
            </a:r>
            <a:r>
              <a:rPr lang="en-US" altLang="zh-CN" sz="2400" dirty="0"/>
              <a:t>-(id)</a:t>
            </a:r>
            <a:r>
              <a:rPr lang="zh-CN" altLang="en-US" sz="2400" dirty="0"/>
              <a:t>的推导。这个推导说明了</a:t>
            </a:r>
            <a:r>
              <a:rPr lang="en-US" altLang="zh-CN" sz="2400" dirty="0"/>
              <a:t>–(id)</a:t>
            </a:r>
            <a:r>
              <a:rPr lang="zh-CN" altLang="en-US" sz="2400" dirty="0"/>
              <a:t>是表达式</a:t>
            </a:r>
            <a:r>
              <a:rPr lang="en-US" altLang="zh-CN" sz="2400" i="1" dirty="0"/>
              <a:t>E</a:t>
            </a:r>
            <a:r>
              <a:rPr lang="zh-CN" altLang="en-US" sz="2400" dirty="0"/>
              <a:t>的一个实例，或者说由</a:t>
            </a:r>
            <a:r>
              <a:rPr lang="en-US" altLang="zh-CN" sz="2400" i="1" dirty="0"/>
              <a:t>E</a:t>
            </a:r>
            <a:r>
              <a:rPr lang="zh-CN" altLang="en-US" sz="2400" dirty="0"/>
              <a:t>产生。</a:t>
            </a:r>
          </a:p>
          <a:p>
            <a:r>
              <a:rPr lang="zh-CN" altLang="en-US" sz="2400" dirty="0"/>
              <a:t>推导的一般性定义：</a:t>
            </a:r>
          </a:p>
          <a:p>
            <a:pPr lvl="1"/>
            <a:r>
              <a:rPr lang="zh-CN" altLang="en-US" sz="2000" dirty="0"/>
              <a:t>假设一个产生式</a:t>
            </a:r>
            <a:r>
              <a:rPr lang="en-US" altLang="zh-CN" sz="2000" i="1" dirty="0"/>
              <a:t>A</a:t>
            </a:r>
            <a:r>
              <a:rPr lang="en-US" altLang="zh-CN" sz="2000" dirty="0"/>
              <a:t> </a:t>
            </a:r>
            <a:r>
              <a:rPr lang="en-US" altLang="zh-CN" dirty="0"/>
              <a:t>→ </a:t>
            </a:r>
            <a:r>
              <a:rPr lang="el-GR" altLang="zh-CN" dirty="0"/>
              <a:t>γ</a:t>
            </a:r>
            <a:r>
              <a:rPr lang="zh-CN" altLang="en-US" dirty="0"/>
              <a:t>，</a:t>
            </a:r>
            <a:r>
              <a:rPr lang="el-GR" altLang="zh-CN" dirty="0"/>
              <a:t>α</a:t>
            </a:r>
            <a:r>
              <a:rPr lang="en-US" altLang="zh-CN" sz="2000" i="1" dirty="0"/>
              <a:t>A</a:t>
            </a:r>
            <a:r>
              <a:rPr lang="el-GR" altLang="zh-CN" dirty="0"/>
              <a:t>β</a:t>
            </a:r>
            <a:r>
              <a:rPr lang="en-US" altLang="zh-CN" dirty="0"/>
              <a:t>    </a:t>
            </a:r>
            <a:r>
              <a:rPr lang="zh-CN" altLang="en-US" dirty="0"/>
              <a:t>  </a:t>
            </a:r>
            <a:r>
              <a:rPr lang="el-GR" altLang="zh-CN" dirty="0"/>
              <a:t>αγβ </a:t>
            </a:r>
            <a:r>
              <a:rPr lang="zh-CN" altLang="en-US" dirty="0"/>
              <a:t>，符号      </a:t>
            </a:r>
          </a:p>
          <a:p>
            <a:pPr lvl="1">
              <a:buFont typeface="Wingdings" pitchFamily="2" charset="2"/>
              <a:buNone/>
            </a:pPr>
            <a:r>
              <a:rPr lang="zh-CN" altLang="en-US" dirty="0"/>
              <a:t>表示“通过一步推导出”。</a:t>
            </a:r>
            <a:endParaRPr lang="zh-CN" altLang="el-GR" dirty="0"/>
          </a:p>
        </p:txBody>
      </p:sp>
      <p:sp>
        <p:nvSpPr>
          <p:cNvPr id="10" name="灯片编号占位符 5"/>
          <p:cNvSpPr>
            <a:spLocks noGrp="1"/>
          </p:cNvSpPr>
          <p:nvPr>
            <p:ph type="sldNum" sz="quarter" idx="12"/>
          </p:nvPr>
        </p:nvSpPr>
        <p:spPr/>
        <p:txBody>
          <a:bodyPr/>
          <a:lstStyle/>
          <a:p>
            <a:pPr>
              <a:defRPr/>
            </a:pPr>
            <a:fld id="{46AAC98D-8693-475A-8AB0-8A232FD91D8A}" type="slidenum">
              <a:rPr lang="en-US" altLang="zh-CN"/>
              <a:pPr>
                <a:defRPr/>
              </a:pPr>
              <a:t>10</a:t>
            </a:fld>
            <a:endParaRPr lang="en-US" altLang="zh-CN"/>
          </a:p>
        </p:txBody>
      </p:sp>
      <p:sp>
        <p:nvSpPr>
          <p:cNvPr id="22533" name="Line 4"/>
          <p:cNvSpPr>
            <a:spLocks noChangeShapeType="1"/>
          </p:cNvSpPr>
          <p:nvPr/>
        </p:nvSpPr>
        <p:spPr bwMode="auto">
          <a:xfrm>
            <a:off x="1643042" y="3429000"/>
            <a:ext cx="457200" cy="0"/>
          </a:xfrm>
          <a:prstGeom prst="line">
            <a:avLst/>
          </a:prstGeom>
          <a:noFill/>
          <a:ln w="50800" cmpd="dbl">
            <a:solidFill>
              <a:schemeClr val="tx1"/>
            </a:solidFill>
            <a:round/>
            <a:headEnd/>
            <a:tailEnd type="triangle" w="med" len="med"/>
          </a:ln>
        </p:spPr>
        <p:txBody>
          <a:bodyPr/>
          <a:lstStyle/>
          <a:p>
            <a:endParaRPr lang="zh-CN" altLang="en-US"/>
          </a:p>
        </p:txBody>
      </p:sp>
      <p:sp>
        <p:nvSpPr>
          <p:cNvPr id="22534" name="Line 5"/>
          <p:cNvSpPr>
            <a:spLocks noChangeShapeType="1"/>
          </p:cNvSpPr>
          <p:nvPr/>
        </p:nvSpPr>
        <p:spPr bwMode="auto">
          <a:xfrm>
            <a:off x="2428860" y="3429000"/>
            <a:ext cx="457200" cy="0"/>
          </a:xfrm>
          <a:prstGeom prst="line">
            <a:avLst/>
          </a:prstGeom>
          <a:noFill/>
          <a:ln w="50800" cmpd="dbl">
            <a:solidFill>
              <a:schemeClr val="tx1"/>
            </a:solidFill>
            <a:round/>
            <a:headEnd/>
            <a:tailEnd type="triangle" w="med" len="med"/>
          </a:ln>
        </p:spPr>
        <p:txBody>
          <a:bodyPr/>
          <a:lstStyle/>
          <a:p>
            <a:endParaRPr lang="zh-CN" altLang="en-US"/>
          </a:p>
        </p:txBody>
      </p:sp>
      <p:sp>
        <p:nvSpPr>
          <p:cNvPr id="22535" name="Line 6"/>
          <p:cNvSpPr>
            <a:spLocks noChangeShapeType="1"/>
          </p:cNvSpPr>
          <p:nvPr/>
        </p:nvSpPr>
        <p:spPr bwMode="auto">
          <a:xfrm>
            <a:off x="3500430" y="3429000"/>
            <a:ext cx="457200" cy="0"/>
          </a:xfrm>
          <a:prstGeom prst="line">
            <a:avLst/>
          </a:prstGeom>
          <a:noFill/>
          <a:ln w="50800" cmpd="dbl">
            <a:solidFill>
              <a:schemeClr val="tx1"/>
            </a:solidFill>
            <a:round/>
            <a:headEnd/>
            <a:tailEnd type="triangle" w="med" len="med"/>
          </a:ln>
        </p:spPr>
        <p:txBody>
          <a:bodyPr/>
          <a:lstStyle/>
          <a:p>
            <a:endParaRPr lang="zh-CN" altLang="en-US"/>
          </a:p>
        </p:txBody>
      </p:sp>
      <p:sp>
        <p:nvSpPr>
          <p:cNvPr id="22536" name="Line 7"/>
          <p:cNvSpPr>
            <a:spLocks noChangeShapeType="1"/>
          </p:cNvSpPr>
          <p:nvPr/>
        </p:nvSpPr>
        <p:spPr bwMode="auto">
          <a:xfrm>
            <a:off x="4500562" y="5000636"/>
            <a:ext cx="457200" cy="0"/>
          </a:xfrm>
          <a:prstGeom prst="line">
            <a:avLst/>
          </a:prstGeom>
          <a:noFill/>
          <a:ln w="50800" cmpd="dbl">
            <a:solidFill>
              <a:schemeClr val="tx1"/>
            </a:solidFill>
            <a:round/>
            <a:headEnd/>
            <a:tailEnd type="triangle" w="med" len="med"/>
          </a:ln>
        </p:spPr>
        <p:txBody>
          <a:bodyPr/>
          <a:lstStyle/>
          <a:p>
            <a:endParaRPr lang="zh-CN" altLang="en-US"/>
          </a:p>
        </p:txBody>
      </p:sp>
      <p:sp>
        <p:nvSpPr>
          <p:cNvPr id="22537" name="Line 8"/>
          <p:cNvSpPr>
            <a:spLocks noChangeShapeType="1"/>
          </p:cNvSpPr>
          <p:nvPr/>
        </p:nvSpPr>
        <p:spPr bwMode="auto">
          <a:xfrm>
            <a:off x="6429388" y="5000636"/>
            <a:ext cx="457200" cy="0"/>
          </a:xfrm>
          <a:prstGeom prst="line">
            <a:avLst/>
          </a:prstGeom>
          <a:noFill/>
          <a:ln w="50800" cmpd="dbl">
            <a:solidFill>
              <a:schemeClr val="tx1"/>
            </a:solidFill>
            <a:round/>
            <a:headEnd/>
            <a:tailEnd type="triangle" w="med" len="med"/>
          </a:ln>
        </p:spPr>
        <p:txBody>
          <a:bodyPr/>
          <a:lstStyle/>
          <a:p>
            <a:endParaRPr lang="zh-CN" altLang="en-US"/>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标题 1"/>
          <p:cNvSpPr>
            <a:spLocks noGrp="1"/>
          </p:cNvSpPr>
          <p:nvPr>
            <p:ph type="title"/>
          </p:nvPr>
        </p:nvSpPr>
        <p:spPr/>
        <p:txBody>
          <a:bodyPr/>
          <a:lstStyle/>
          <a:p>
            <a:r>
              <a:rPr lang="en-US" altLang="zh-CN"/>
              <a:t>LR</a:t>
            </a:r>
            <a:r>
              <a:rPr lang="zh-CN" altLang="en-US"/>
              <a:t>语法分析器的格局</a:t>
            </a:r>
          </a:p>
        </p:txBody>
      </p:sp>
      <p:sp>
        <p:nvSpPr>
          <p:cNvPr id="98307" name="内容占位符 2"/>
          <p:cNvSpPr>
            <a:spLocks noGrp="1"/>
          </p:cNvSpPr>
          <p:nvPr>
            <p:ph idx="1"/>
          </p:nvPr>
        </p:nvSpPr>
        <p:spPr/>
        <p:txBody>
          <a:bodyPr/>
          <a:lstStyle/>
          <a:p>
            <a:r>
              <a:rPr lang="zh-CN" altLang="en-US" dirty="0"/>
              <a:t>在分析过程中的中间分析状态，称为格局</a:t>
            </a:r>
            <a:endParaRPr lang="en-US" altLang="zh-CN" dirty="0"/>
          </a:p>
          <a:p>
            <a:pPr>
              <a:buFontTx/>
              <a:buNone/>
            </a:pPr>
            <a:r>
              <a:rPr lang="en-US" altLang="zh-CN" sz="1800" dirty="0"/>
              <a:t>               ( </a:t>
            </a:r>
            <a:r>
              <a:rPr lang="en-US" altLang="zh-CN" sz="1800" i="1" dirty="0"/>
              <a:t>S</a:t>
            </a:r>
            <a:r>
              <a:rPr lang="en-US" altLang="zh-CN" sz="1800" i="1" baseline="-25000" dirty="0"/>
              <a:t>o</a:t>
            </a:r>
            <a:r>
              <a:rPr lang="en-US" altLang="zh-CN" sz="1800" i="1" dirty="0"/>
              <a:t>  S</a:t>
            </a:r>
            <a:r>
              <a:rPr lang="en-US" altLang="zh-CN" sz="1800" i="1" baseline="-25000" dirty="0"/>
              <a:t>1 </a:t>
            </a:r>
            <a:r>
              <a:rPr lang="en-US" altLang="zh-CN" sz="1800" i="1" dirty="0"/>
              <a:t>...  </a:t>
            </a:r>
            <a:r>
              <a:rPr lang="en-US" altLang="zh-CN" sz="1800" i="1" dirty="0" err="1">
                <a:solidFill>
                  <a:schemeClr val="accent2"/>
                </a:solidFill>
              </a:rPr>
              <a:t>S</a:t>
            </a:r>
            <a:r>
              <a:rPr lang="en-US" altLang="zh-CN" sz="1800" i="1" baseline="-25000" dirty="0" err="1">
                <a:solidFill>
                  <a:schemeClr val="accent2"/>
                </a:solidFill>
              </a:rPr>
              <a:t>m</a:t>
            </a:r>
            <a:r>
              <a:rPr lang="en-US" altLang="zh-CN" sz="1800" i="1" dirty="0"/>
              <a:t>,  </a:t>
            </a:r>
            <a:r>
              <a:rPr lang="en-US" altLang="zh-CN" sz="1800" i="1" dirty="0" err="1">
                <a:solidFill>
                  <a:schemeClr val="accent2"/>
                </a:solidFill>
              </a:rPr>
              <a:t>a</a:t>
            </a:r>
            <a:r>
              <a:rPr lang="en-US" altLang="zh-CN" sz="1800" i="1" baseline="-25000" dirty="0" err="1">
                <a:solidFill>
                  <a:schemeClr val="accent2"/>
                </a:solidFill>
              </a:rPr>
              <a:t>i</a:t>
            </a:r>
            <a:r>
              <a:rPr lang="en-US" altLang="zh-CN" sz="1800" i="1" dirty="0"/>
              <a:t> a</a:t>
            </a:r>
            <a:r>
              <a:rPr lang="en-US" altLang="zh-CN" sz="1800" i="1" baseline="-25000" dirty="0"/>
              <a:t>i+1</a:t>
            </a:r>
            <a:r>
              <a:rPr lang="en-US" altLang="zh-CN" sz="1800" i="1" dirty="0"/>
              <a:t> ... a</a:t>
            </a:r>
            <a:r>
              <a:rPr lang="en-US" altLang="zh-CN" sz="1800" i="1" baseline="-25000" dirty="0"/>
              <a:t>n</a:t>
            </a:r>
            <a:r>
              <a:rPr lang="en-US" altLang="zh-CN" sz="1800" i="1" dirty="0"/>
              <a:t> $ </a:t>
            </a:r>
            <a:r>
              <a:rPr lang="en-US" altLang="zh-CN" sz="1800" dirty="0"/>
              <a:t>)</a:t>
            </a:r>
          </a:p>
          <a:p>
            <a:pPr>
              <a:buFontTx/>
              <a:buNone/>
            </a:pPr>
            <a:endParaRPr lang="en-US" altLang="zh-CN" sz="1800" dirty="0"/>
          </a:p>
          <a:p>
            <a:pPr>
              <a:buFontTx/>
              <a:buNone/>
            </a:pPr>
            <a:r>
              <a:rPr lang="en-US" altLang="zh-CN" sz="1800" dirty="0"/>
              <a:t>	</a:t>
            </a:r>
            <a:r>
              <a:rPr lang="zh-CN" altLang="en-US" sz="1800" dirty="0"/>
              <a:t>     </a:t>
            </a:r>
            <a:r>
              <a:rPr lang="en-US" altLang="zh-CN" sz="1800" dirty="0"/>
              <a:t>stack		Rest of Input</a:t>
            </a:r>
          </a:p>
          <a:p>
            <a:r>
              <a:rPr lang="zh-CN" altLang="en-US" dirty="0"/>
              <a:t>对应于句型 </a:t>
            </a:r>
            <a:r>
              <a:rPr lang="en-US" altLang="zh-CN" i="1" dirty="0"/>
              <a:t>X</a:t>
            </a:r>
            <a:r>
              <a:rPr lang="en-US" altLang="zh-CN" i="1" baseline="-25000" dirty="0"/>
              <a:t>1</a:t>
            </a:r>
            <a:r>
              <a:rPr lang="en-US" altLang="zh-CN" i="1" dirty="0"/>
              <a:t>X</a:t>
            </a:r>
            <a:r>
              <a:rPr lang="en-US" altLang="zh-CN" i="1" baseline="-25000" dirty="0"/>
              <a:t>2</a:t>
            </a:r>
            <a:r>
              <a:rPr lang="en-US" altLang="zh-CN" i="1" dirty="0"/>
              <a:t>…X</a:t>
            </a:r>
            <a:r>
              <a:rPr lang="en-US" altLang="zh-CN" i="1" baseline="-25000" dirty="0"/>
              <a:t>m</a:t>
            </a:r>
            <a:r>
              <a:rPr lang="en-US" altLang="zh-CN" i="1" dirty="0"/>
              <a:t>a</a:t>
            </a:r>
            <a:r>
              <a:rPr lang="en-US" altLang="zh-CN" i="1" baseline="-25000" dirty="0"/>
              <a:t>i</a:t>
            </a:r>
            <a:r>
              <a:rPr lang="en-US" altLang="zh-CN" i="1" dirty="0"/>
              <a:t>a</a:t>
            </a:r>
            <a:r>
              <a:rPr lang="en-US" altLang="zh-CN" i="1" baseline="-25000" dirty="0"/>
              <a:t>i+1</a:t>
            </a:r>
            <a:r>
              <a:rPr lang="en-US" altLang="zh-CN" i="1" dirty="0"/>
              <a:t>…a</a:t>
            </a:r>
            <a:r>
              <a:rPr lang="en-US" altLang="zh-CN" i="1" baseline="-25000" dirty="0"/>
              <a:t>n</a:t>
            </a:r>
          </a:p>
          <a:p>
            <a:r>
              <a:rPr lang="zh-CN" altLang="en-US" dirty="0"/>
              <a:t>因为栈中存放的是状态，因此需要从状态中复原出与其相关联的的文法符号。</a:t>
            </a:r>
            <a:r>
              <a:rPr lang="en-US" altLang="zh-CN" i="1" dirty="0"/>
              <a:t>X</a:t>
            </a:r>
            <a:r>
              <a:rPr lang="en-US" altLang="zh-CN" i="1" baseline="-25000" dirty="0"/>
              <a:t>i</a:t>
            </a:r>
            <a:r>
              <a:rPr lang="zh-CN" altLang="en-US" dirty="0"/>
              <a:t>是</a:t>
            </a:r>
            <a:r>
              <a:rPr lang="en-US" altLang="zh-CN" i="1" dirty="0"/>
              <a:t>S</a:t>
            </a:r>
            <a:r>
              <a:rPr lang="en-US" altLang="zh-CN" i="1" baseline="-25000" dirty="0"/>
              <a:t>i</a:t>
            </a:r>
            <a:r>
              <a:rPr lang="zh-CN" altLang="en-US" dirty="0"/>
              <a:t>所关联的文法符号。</a:t>
            </a:r>
            <a:r>
              <a:rPr lang="en-US" altLang="zh-CN" dirty="0"/>
              <a:t> </a:t>
            </a:r>
            <a:r>
              <a:rPr lang="en-US" altLang="zh-CN" i="1" dirty="0"/>
              <a:t>S</a:t>
            </a:r>
            <a:r>
              <a:rPr lang="en-US" altLang="zh-CN" i="1" baseline="-25000" dirty="0"/>
              <a:t>0</a:t>
            </a:r>
            <a:r>
              <a:rPr lang="zh-CN" altLang="en-US" dirty="0"/>
              <a:t>不代表任何文法符号。</a:t>
            </a:r>
          </a:p>
        </p:txBody>
      </p:sp>
      <p:sp>
        <p:nvSpPr>
          <p:cNvPr id="4" name="灯片编号占位符 3"/>
          <p:cNvSpPr>
            <a:spLocks noGrp="1"/>
          </p:cNvSpPr>
          <p:nvPr>
            <p:ph type="sldNum" sz="quarter" idx="12"/>
          </p:nvPr>
        </p:nvSpPr>
        <p:spPr/>
        <p:txBody>
          <a:bodyPr/>
          <a:lstStyle/>
          <a:p>
            <a:pPr>
              <a:defRPr/>
            </a:pPr>
            <a:fld id="{11574073-B91B-4EE2-9D6B-161537BE8C02}" type="slidenum">
              <a:rPr lang="en-US" altLang="zh-CN" smtClean="0"/>
              <a:pPr>
                <a:defRPr/>
              </a:pPr>
              <a:t>100</a:t>
            </a:fld>
            <a:endParaRPr lang="en-US" altLang="zh-CN"/>
          </a:p>
        </p:txBody>
      </p:sp>
      <p:sp>
        <p:nvSpPr>
          <p:cNvPr id="98309" name="Line 4"/>
          <p:cNvSpPr>
            <a:spLocks noChangeShapeType="1"/>
          </p:cNvSpPr>
          <p:nvPr/>
        </p:nvSpPr>
        <p:spPr bwMode="auto">
          <a:xfrm>
            <a:off x="1898650" y="2667000"/>
            <a:ext cx="1970088" cy="0"/>
          </a:xfrm>
          <a:prstGeom prst="line">
            <a:avLst/>
          </a:prstGeom>
          <a:noFill/>
          <a:ln w="9525">
            <a:solidFill>
              <a:srgbClr val="CC0000"/>
            </a:solidFill>
            <a:round/>
            <a:headEnd/>
            <a:tailEnd/>
          </a:ln>
        </p:spPr>
        <p:txBody>
          <a:bodyPr/>
          <a:lstStyle/>
          <a:p>
            <a:endParaRPr lang="zh-CN" altLang="en-US"/>
          </a:p>
        </p:txBody>
      </p:sp>
      <p:sp>
        <p:nvSpPr>
          <p:cNvPr id="98310" name="Line 5"/>
          <p:cNvSpPr>
            <a:spLocks noChangeShapeType="1"/>
          </p:cNvSpPr>
          <p:nvPr/>
        </p:nvSpPr>
        <p:spPr bwMode="auto">
          <a:xfrm>
            <a:off x="4079875" y="2667000"/>
            <a:ext cx="1406525" cy="0"/>
          </a:xfrm>
          <a:prstGeom prst="line">
            <a:avLst/>
          </a:prstGeom>
          <a:noFill/>
          <a:ln w="9525">
            <a:solidFill>
              <a:srgbClr val="CC0000"/>
            </a:solidFill>
            <a:round/>
            <a:headEnd/>
            <a:tailEnd/>
          </a:ln>
        </p:spPr>
        <p:txBody>
          <a:bodyPr/>
          <a:lstStyle/>
          <a:p>
            <a:endParaRPr lang="zh-CN" altLang="en-US"/>
          </a:p>
        </p:txBody>
      </p:sp>
      <p:sp>
        <p:nvSpPr>
          <p:cNvPr id="98311" name="Line 6"/>
          <p:cNvSpPr>
            <a:spLocks noChangeShapeType="1"/>
          </p:cNvSpPr>
          <p:nvPr/>
        </p:nvSpPr>
        <p:spPr bwMode="auto">
          <a:xfrm flipV="1">
            <a:off x="1571604" y="2714620"/>
            <a:ext cx="609600" cy="304800"/>
          </a:xfrm>
          <a:prstGeom prst="line">
            <a:avLst/>
          </a:prstGeom>
          <a:noFill/>
          <a:ln w="9525">
            <a:solidFill>
              <a:schemeClr val="tx1"/>
            </a:solidFill>
            <a:round/>
            <a:headEnd/>
            <a:tailEnd type="triangle" w="med" len="med"/>
          </a:ln>
        </p:spPr>
        <p:txBody>
          <a:bodyPr/>
          <a:lstStyle/>
          <a:p>
            <a:endParaRPr lang="zh-CN" altLang="en-US"/>
          </a:p>
        </p:txBody>
      </p:sp>
      <p:sp>
        <p:nvSpPr>
          <p:cNvPr id="98312" name="Line 7"/>
          <p:cNvSpPr>
            <a:spLocks noChangeShapeType="1"/>
          </p:cNvSpPr>
          <p:nvPr/>
        </p:nvSpPr>
        <p:spPr bwMode="auto">
          <a:xfrm flipH="1" flipV="1">
            <a:off x="3571868" y="2714620"/>
            <a:ext cx="315912" cy="381000"/>
          </a:xfrm>
          <a:prstGeom prst="line">
            <a:avLst/>
          </a:prstGeom>
          <a:noFill/>
          <a:ln w="9525">
            <a:solidFill>
              <a:schemeClr val="tx1"/>
            </a:solidFill>
            <a:round/>
            <a:headEnd/>
            <a:tailEnd type="triangle" w="med" len="med"/>
          </a:ln>
        </p:spPr>
        <p:txBody>
          <a:bodyPr/>
          <a:lstStyle/>
          <a:p>
            <a:endParaRPr lang="zh-CN" altLang="en-US"/>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标题 1"/>
          <p:cNvSpPr>
            <a:spLocks noGrp="1"/>
          </p:cNvSpPr>
          <p:nvPr>
            <p:ph type="title"/>
          </p:nvPr>
        </p:nvSpPr>
        <p:spPr/>
        <p:txBody>
          <a:bodyPr/>
          <a:lstStyle/>
          <a:p>
            <a:r>
              <a:rPr lang="en-US" altLang="zh-CN"/>
              <a:t>LR</a:t>
            </a:r>
            <a:r>
              <a:rPr lang="zh-CN" altLang="en-US"/>
              <a:t>语法分析程序行为</a:t>
            </a:r>
          </a:p>
        </p:txBody>
      </p:sp>
      <p:sp>
        <p:nvSpPr>
          <p:cNvPr id="3" name="内容占位符 2"/>
          <p:cNvSpPr>
            <a:spLocks noGrp="1"/>
          </p:cNvSpPr>
          <p:nvPr>
            <p:ph idx="1"/>
          </p:nvPr>
        </p:nvSpPr>
        <p:spPr/>
        <p:txBody>
          <a:bodyPr>
            <a:normAutofit/>
          </a:bodyPr>
          <a:lstStyle/>
          <a:p>
            <a:pPr>
              <a:defRPr/>
            </a:pPr>
            <a:r>
              <a:rPr lang="zh-CN" altLang="en-US" dirty="0"/>
              <a:t>基于某个格局，语法分析器根据当前输入符号</a:t>
            </a:r>
            <a:r>
              <a:rPr lang="en-US" altLang="zh-CN" sz="3200" i="1" dirty="0" err="1"/>
              <a:t>a</a:t>
            </a:r>
            <a:r>
              <a:rPr lang="en-US" altLang="zh-CN" sz="3200" i="1" baseline="-25000" dirty="0" err="1"/>
              <a:t>i</a:t>
            </a:r>
            <a:r>
              <a:rPr lang="zh-CN" altLang="en-US" dirty="0"/>
              <a:t>和栈顶的状态</a:t>
            </a:r>
            <a:r>
              <a:rPr lang="en-US" altLang="zh-CN" dirty="0" err="1"/>
              <a:t>s</a:t>
            </a:r>
            <a:r>
              <a:rPr lang="en-US" altLang="zh-CN" i="1" baseline="-25000" dirty="0" err="1"/>
              <a:t>m</a:t>
            </a:r>
            <a:r>
              <a:rPr lang="en-US" altLang="zh-CN" i="1" baseline="-25000" dirty="0"/>
              <a:t> </a:t>
            </a:r>
            <a:r>
              <a:rPr lang="zh-CN" altLang="en-US" dirty="0"/>
              <a:t>，然后在分析动作表中查询条目</a:t>
            </a:r>
            <a:r>
              <a:rPr lang="en-US" altLang="zh-CN" dirty="0"/>
              <a:t>ACTION[</a:t>
            </a:r>
            <a:r>
              <a:rPr lang="en-US" altLang="zh-CN" dirty="0" err="1"/>
              <a:t>s</a:t>
            </a:r>
            <a:r>
              <a:rPr lang="en-US" altLang="zh-CN" i="1" baseline="-25000" dirty="0" err="1"/>
              <a:t>m</a:t>
            </a:r>
            <a:r>
              <a:rPr lang="en-US" altLang="zh-CN" i="1" baseline="-25000" dirty="0"/>
              <a:t> </a:t>
            </a:r>
            <a:r>
              <a:rPr lang="zh-CN" altLang="en-US" dirty="0"/>
              <a:t>，</a:t>
            </a:r>
            <a:r>
              <a:rPr lang="en-US" altLang="zh-CN" sz="2800" i="1" dirty="0" err="1"/>
              <a:t>a</a:t>
            </a:r>
            <a:r>
              <a:rPr lang="en-US" altLang="zh-CN" sz="2800" i="1" baseline="-25000" dirty="0" err="1"/>
              <a:t>i</a:t>
            </a:r>
            <a:r>
              <a:rPr lang="en-US" altLang="zh-CN" dirty="0"/>
              <a:t>]</a:t>
            </a:r>
            <a:r>
              <a:rPr lang="zh-CN" altLang="en-US" dirty="0"/>
              <a:t>，做完一个动作，分别进入以下格局：</a:t>
            </a:r>
            <a:endParaRPr lang="en-US" altLang="zh-CN" dirty="0"/>
          </a:p>
          <a:p>
            <a:pPr lvl="1">
              <a:defRPr/>
            </a:pPr>
            <a:r>
              <a:rPr lang="zh-CN" altLang="en-US" dirty="0"/>
              <a:t>如果</a:t>
            </a:r>
            <a:r>
              <a:rPr lang="en-US" altLang="zh-CN" dirty="0"/>
              <a:t>ACTION[</a:t>
            </a:r>
            <a:r>
              <a:rPr lang="en-US" altLang="zh-CN" dirty="0" err="1"/>
              <a:t>s</a:t>
            </a:r>
            <a:r>
              <a:rPr lang="en-US" altLang="zh-CN" i="1" baseline="-25000" dirty="0" err="1"/>
              <a:t>m</a:t>
            </a:r>
            <a:r>
              <a:rPr lang="en-US" altLang="zh-CN" i="1" baseline="-25000" dirty="0"/>
              <a:t> </a:t>
            </a:r>
            <a:r>
              <a:rPr lang="zh-CN" altLang="en-US" dirty="0"/>
              <a:t>，</a:t>
            </a:r>
            <a:r>
              <a:rPr lang="en-US" altLang="zh-CN" sz="2400" i="1" dirty="0" err="1"/>
              <a:t>a</a:t>
            </a:r>
            <a:r>
              <a:rPr lang="en-US" altLang="zh-CN" sz="2400" i="1" baseline="-25000" dirty="0" err="1"/>
              <a:t>i</a:t>
            </a:r>
            <a:r>
              <a:rPr lang="en-US" altLang="zh-CN" dirty="0"/>
              <a:t>]=</a:t>
            </a:r>
            <a:r>
              <a:rPr lang="zh-CN" altLang="en-US" dirty="0"/>
              <a:t>移入</a:t>
            </a:r>
            <a:r>
              <a:rPr lang="en-US" altLang="zh-CN" i="1" dirty="0"/>
              <a:t>s</a:t>
            </a:r>
            <a:r>
              <a:rPr lang="zh-CN" altLang="en-US" dirty="0"/>
              <a:t>，将状态</a:t>
            </a:r>
            <a:r>
              <a:rPr lang="en-US" altLang="zh-CN" i="1" dirty="0"/>
              <a:t>s</a:t>
            </a:r>
            <a:r>
              <a:rPr lang="zh-CN" altLang="en-US" dirty="0"/>
              <a:t>移入栈中，进入格局</a:t>
            </a:r>
            <a:r>
              <a:rPr lang="en-US" altLang="zh-CN" sz="2800" dirty="0"/>
              <a:t>(s</a:t>
            </a:r>
            <a:r>
              <a:rPr lang="en-US" altLang="zh-CN" sz="2800" i="1" baseline="-25000" dirty="0"/>
              <a:t>o</a:t>
            </a:r>
            <a:r>
              <a:rPr lang="en-US" altLang="zh-CN" sz="2800" i="1" dirty="0"/>
              <a:t>s</a:t>
            </a:r>
            <a:r>
              <a:rPr lang="en-US" altLang="zh-CN" sz="2800" i="1" baseline="-25000" dirty="0"/>
              <a:t>1</a:t>
            </a:r>
            <a:r>
              <a:rPr lang="en-US" altLang="zh-CN" sz="2800" i="1" dirty="0"/>
              <a:t>...</a:t>
            </a:r>
            <a:r>
              <a:rPr lang="en-US" altLang="zh-CN" sz="2800" i="1" dirty="0" err="1"/>
              <a:t>s</a:t>
            </a:r>
            <a:r>
              <a:rPr lang="en-US" altLang="zh-CN" sz="2800" i="1" baseline="-25000" dirty="0" err="1"/>
              <a:t>m</a:t>
            </a:r>
            <a:r>
              <a:rPr lang="en-US" altLang="zh-CN" sz="2800" i="1" dirty="0" err="1"/>
              <a:t>s</a:t>
            </a:r>
            <a:r>
              <a:rPr lang="en-US" altLang="zh-CN" sz="2800" i="1" dirty="0"/>
              <a:t>, a</a:t>
            </a:r>
            <a:r>
              <a:rPr lang="en-US" altLang="zh-CN" sz="2800" i="1" baseline="-25000" dirty="0"/>
              <a:t>i+1</a:t>
            </a:r>
            <a:r>
              <a:rPr lang="en-US" altLang="zh-CN" sz="2800" i="1" dirty="0"/>
              <a:t>...a</a:t>
            </a:r>
            <a:r>
              <a:rPr lang="en-US" altLang="zh-CN" sz="2800" i="1" baseline="-25000" dirty="0"/>
              <a:t>n</a:t>
            </a:r>
            <a:r>
              <a:rPr lang="en-US" altLang="zh-CN" sz="2800" i="1" dirty="0"/>
              <a:t>$</a:t>
            </a:r>
            <a:r>
              <a:rPr lang="en-US" altLang="zh-CN" sz="2800" dirty="0"/>
              <a:t>)</a:t>
            </a:r>
            <a:r>
              <a:rPr lang="zh-CN" altLang="en-US" sz="2800" dirty="0"/>
              <a:t>；</a:t>
            </a:r>
            <a:endParaRPr lang="en-US" altLang="zh-CN" dirty="0"/>
          </a:p>
          <a:p>
            <a:pPr lvl="1">
              <a:defRPr/>
            </a:pPr>
            <a:r>
              <a:rPr lang="zh-CN" altLang="en-US" dirty="0"/>
              <a:t>如果</a:t>
            </a:r>
            <a:r>
              <a:rPr lang="en-US" altLang="zh-CN" dirty="0"/>
              <a:t>ACTION[</a:t>
            </a:r>
            <a:r>
              <a:rPr lang="en-US" altLang="zh-CN" dirty="0" err="1"/>
              <a:t>s</a:t>
            </a:r>
            <a:r>
              <a:rPr lang="en-US" altLang="zh-CN" i="1" baseline="-25000" dirty="0" err="1"/>
              <a:t>m</a:t>
            </a:r>
            <a:r>
              <a:rPr lang="zh-CN" altLang="en-US" dirty="0"/>
              <a:t>，</a:t>
            </a:r>
            <a:r>
              <a:rPr lang="en-US" altLang="zh-CN" sz="2000" i="1" dirty="0" err="1"/>
              <a:t>a</a:t>
            </a:r>
            <a:r>
              <a:rPr lang="en-US" altLang="zh-CN" sz="2000" i="1" baseline="-25000" dirty="0" err="1"/>
              <a:t>i</a:t>
            </a:r>
            <a:r>
              <a:rPr lang="en-US" altLang="zh-CN" dirty="0"/>
              <a:t>]=</a:t>
            </a:r>
            <a:r>
              <a:rPr lang="zh-CN" altLang="en-US" dirty="0"/>
              <a:t>归约</a:t>
            </a:r>
            <a:r>
              <a:rPr lang="en-US" altLang="zh-CN" i="1" dirty="0"/>
              <a:t>A</a:t>
            </a:r>
            <a:r>
              <a:rPr lang="el-GR" altLang="zh-CN" i="1" dirty="0"/>
              <a:t>→β</a:t>
            </a:r>
            <a:r>
              <a:rPr lang="zh-CN" altLang="en-US" dirty="0"/>
              <a:t>，执行归约动作，进入格局</a:t>
            </a:r>
            <a:r>
              <a:rPr lang="en-US" altLang="zh-CN" sz="2400" dirty="0"/>
              <a:t>(s</a:t>
            </a:r>
            <a:r>
              <a:rPr lang="en-US" altLang="zh-CN" sz="2400" i="1" baseline="-25000" dirty="0"/>
              <a:t>o</a:t>
            </a:r>
            <a:r>
              <a:rPr lang="en-US" altLang="zh-CN" sz="2400" i="1" dirty="0"/>
              <a:t>s</a:t>
            </a:r>
            <a:r>
              <a:rPr lang="en-US" altLang="zh-CN" sz="2400" i="1" baseline="-25000" dirty="0"/>
              <a:t>1</a:t>
            </a:r>
            <a:r>
              <a:rPr lang="en-US" altLang="zh-CN" sz="2400" i="1" dirty="0"/>
              <a:t>...</a:t>
            </a:r>
            <a:r>
              <a:rPr lang="en-US" altLang="zh-CN" sz="2400" i="1" dirty="0" err="1"/>
              <a:t>s</a:t>
            </a:r>
            <a:r>
              <a:rPr lang="en-US" altLang="zh-CN" sz="2400" i="1" baseline="-25000" dirty="0" err="1"/>
              <a:t>m-r</a:t>
            </a:r>
            <a:r>
              <a:rPr lang="en-US" altLang="zh-CN" sz="2400" i="1" dirty="0" err="1"/>
              <a:t>s</a:t>
            </a:r>
            <a:r>
              <a:rPr lang="en-US" altLang="zh-CN" sz="2400" i="1" dirty="0"/>
              <a:t>, </a:t>
            </a:r>
            <a:r>
              <a:rPr lang="en-US" altLang="zh-CN" sz="2400" i="1" dirty="0" err="1"/>
              <a:t>a</a:t>
            </a:r>
            <a:r>
              <a:rPr lang="en-US" altLang="zh-CN" sz="2400" i="1" baseline="-25000" dirty="0" err="1"/>
              <a:t>i</a:t>
            </a:r>
            <a:r>
              <a:rPr lang="en-US" altLang="zh-CN" sz="2400" i="1" dirty="0"/>
              <a:t>...a</a:t>
            </a:r>
            <a:r>
              <a:rPr lang="en-US" altLang="zh-CN" sz="2400" i="1" baseline="-25000" dirty="0"/>
              <a:t>n</a:t>
            </a:r>
            <a:r>
              <a:rPr lang="en-US" altLang="zh-CN" sz="2400" i="1" dirty="0"/>
              <a:t>$</a:t>
            </a:r>
            <a:r>
              <a:rPr lang="en-US" altLang="zh-CN" sz="2400" dirty="0"/>
              <a:t>)</a:t>
            </a:r>
            <a:r>
              <a:rPr lang="zh-CN" altLang="en-US" sz="2400" dirty="0"/>
              <a:t>，</a:t>
            </a:r>
            <a:r>
              <a:rPr lang="en-US" altLang="zh-CN" sz="2400" dirty="0"/>
              <a:t>r</a:t>
            </a:r>
            <a:r>
              <a:rPr lang="zh-CN" altLang="en-US" sz="2400" dirty="0"/>
              <a:t>是</a:t>
            </a:r>
            <a:r>
              <a:rPr lang="el-GR" altLang="zh-CN" sz="2400" i="1" dirty="0"/>
              <a:t>β</a:t>
            </a:r>
            <a:r>
              <a:rPr lang="zh-CN" altLang="en-US" sz="2400" dirty="0"/>
              <a:t>的长度，</a:t>
            </a:r>
            <a:r>
              <a:rPr lang="en-US" altLang="zh-CN" sz="2400" dirty="0"/>
              <a:t>s=GOTO[</a:t>
            </a:r>
            <a:r>
              <a:rPr lang="en-US" altLang="zh-CN" sz="2400" i="1" dirty="0" err="1"/>
              <a:t>s</a:t>
            </a:r>
            <a:r>
              <a:rPr lang="en-US" altLang="zh-CN" sz="2400" i="1" baseline="-25000" dirty="0" err="1"/>
              <a:t>m</a:t>
            </a:r>
            <a:r>
              <a:rPr lang="en-US" altLang="zh-CN" sz="2400" i="1" baseline="-25000" dirty="0"/>
              <a:t>-r</a:t>
            </a:r>
            <a:r>
              <a:rPr lang="en-US" altLang="zh-CN" sz="2400" i="1" dirty="0"/>
              <a:t> ,A</a:t>
            </a:r>
            <a:r>
              <a:rPr lang="en-US" altLang="zh-CN" sz="2400" dirty="0"/>
              <a:t>]</a:t>
            </a:r>
            <a:r>
              <a:rPr lang="zh-CN" altLang="en-US" sz="2400" dirty="0"/>
              <a:t>；</a:t>
            </a:r>
            <a:endParaRPr lang="en-US" altLang="zh-CN" sz="2400" dirty="0"/>
          </a:p>
          <a:p>
            <a:pPr lvl="1">
              <a:defRPr/>
            </a:pPr>
            <a:r>
              <a:rPr lang="zh-CN" altLang="en-US" sz="2400" dirty="0"/>
              <a:t>如果</a:t>
            </a:r>
            <a:r>
              <a:rPr lang="en-US" altLang="zh-CN" sz="2400" dirty="0"/>
              <a:t>ACTION[</a:t>
            </a:r>
            <a:r>
              <a:rPr lang="en-US" altLang="zh-CN" sz="2400" dirty="0" err="1"/>
              <a:t>s</a:t>
            </a:r>
            <a:r>
              <a:rPr lang="en-US" altLang="zh-CN" sz="2400" i="1" baseline="-25000" dirty="0" err="1"/>
              <a:t>m</a:t>
            </a:r>
            <a:r>
              <a:rPr lang="zh-CN" altLang="en-US" sz="2400" dirty="0"/>
              <a:t>，</a:t>
            </a:r>
            <a:r>
              <a:rPr lang="en-US" altLang="zh-CN" sz="1600" i="1" dirty="0" err="1"/>
              <a:t>a</a:t>
            </a:r>
            <a:r>
              <a:rPr lang="en-US" altLang="zh-CN" sz="1600" i="1" baseline="-25000" dirty="0" err="1"/>
              <a:t>i</a:t>
            </a:r>
            <a:r>
              <a:rPr lang="en-US" altLang="zh-CN" sz="2400" dirty="0"/>
              <a:t>]=</a:t>
            </a:r>
            <a:r>
              <a:rPr lang="zh-CN" altLang="en-US" sz="2400" dirty="0"/>
              <a:t>接受，那么语法分析顺利结束；</a:t>
            </a:r>
            <a:endParaRPr lang="en-US" altLang="zh-CN" sz="2400" dirty="0"/>
          </a:p>
          <a:p>
            <a:pPr lvl="1">
              <a:defRPr/>
            </a:pPr>
            <a:r>
              <a:rPr lang="zh-CN" altLang="en-US" sz="2400" dirty="0"/>
              <a:t>如果</a:t>
            </a:r>
            <a:r>
              <a:rPr lang="en-US" altLang="zh-CN" sz="2400" dirty="0"/>
              <a:t>ACTION[</a:t>
            </a:r>
            <a:r>
              <a:rPr lang="en-US" altLang="zh-CN" sz="2400" dirty="0" err="1"/>
              <a:t>s</a:t>
            </a:r>
            <a:r>
              <a:rPr lang="en-US" altLang="zh-CN" sz="2400" i="1" baseline="-25000" dirty="0" err="1"/>
              <a:t>m</a:t>
            </a:r>
            <a:r>
              <a:rPr lang="zh-CN" altLang="en-US" sz="2400" dirty="0"/>
              <a:t>，</a:t>
            </a:r>
            <a:r>
              <a:rPr lang="en-US" altLang="zh-CN" sz="1600" i="1" dirty="0" err="1"/>
              <a:t>a</a:t>
            </a:r>
            <a:r>
              <a:rPr lang="en-US" altLang="zh-CN" sz="1600" i="1" baseline="-25000" dirty="0" err="1"/>
              <a:t>i</a:t>
            </a:r>
            <a:r>
              <a:rPr lang="en-US" altLang="zh-CN" sz="2400" dirty="0"/>
              <a:t>]=</a:t>
            </a:r>
            <a:r>
              <a:rPr lang="zh-CN" altLang="en-US" sz="2400" dirty="0"/>
              <a:t>报错，那么发现语法错误，并进行出错处理。</a:t>
            </a:r>
            <a:endParaRPr lang="en-US" altLang="zh-CN" sz="2400" dirty="0"/>
          </a:p>
          <a:p>
            <a:pPr lvl="1">
              <a:defRPr/>
            </a:pPr>
            <a:endParaRPr lang="zh-CN" altLang="en-US" dirty="0"/>
          </a:p>
        </p:txBody>
      </p:sp>
      <p:sp>
        <p:nvSpPr>
          <p:cNvPr id="4" name="灯片编号占位符 3"/>
          <p:cNvSpPr>
            <a:spLocks noGrp="1"/>
          </p:cNvSpPr>
          <p:nvPr>
            <p:ph type="sldNum" sz="quarter" idx="12"/>
          </p:nvPr>
        </p:nvSpPr>
        <p:spPr/>
        <p:txBody>
          <a:bodyPr/>
          <a:lstStyle/>
          <a:p>
            <a:pPr>
              <a:defRPr/>
            </a:pPr>
            <a:fld id="{58A447C0-F9A5-4EB1-AC7A-AB73C7ABC443}" type="slidenum">
              <a:rPr lang="en-US" altLang="zh-CN" smtClean="0"/>
              <a:pPr>
                <a:defRPr/>
              </a:pPr>
              <a:t>101</a:t>
            </a:fld>
            <a:endParaRPr lang="en-US" altLang="zh-CN"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标题 1"/>
          <p:cNvSpPr>
            <a:spLocks noGrp="1"/>
          </p:cNvSpPr>
          <p:nvPr>
            <p:ph type="title"/>
          </p:nvPr>
        </p:nvSpPr>
        <p:spPr>
          <a:xfrm>
            <a:off x="457200" y="44624"/>
            <a:ext cx="8229600" cy="1143000"/>
          </a:xfrm>
        </p:spPr>
        <p:txBody>
          <a:bodyPr/>
          <a:lstStyle/>
          <a:p>
            <a:r>
              <a:rPr lang="en-US" altLang="zh-CN" dirty="0"/>
              <a:t>LR</a:t>
            </a:r>
            <a:r>
              <a:rPr lang="zh-CN" altLang="en-US" dirty="0"/>
              <a:t>语法分析算法</a:t>
            </a:r>
          </a:p>
        </p:txBody>
      </p:sp>
      <p:sp>
        <p:nvSpPr>
          <p:cNvPr id="100355" name="内容占位符 2"/>
          <p:cNvSpPr>
            <a:spLocks noGrp="1"/>
          </p:cNvSpPr>
          <p:nvPr>
            <p:ph idx="1"/>
          </p:nvPr>
        </p:nvSpPr>
        <p:spPr>
          <a:xfrm>
            <a:off x="457200" y="1276016"/>
            <a:ext cx="8229600" cy="4389120"/>
          </a:xfrm>
        </p:spPr>
        <p:txBody>
          <a:bodyPr/>
          <a:lstStyle/>
          <a:p>
            <a:r>
              <a:rPr lang="zh-CN" altLang="en-US"/>
              <a:t>输入：一个输入串</a:t>
            </a:r>
            <a:r>
              <a:rPr lang="en-US" altLang="zh-CN" i="1"/>
              <a:t>w</a:t>
            </a:r>
            <a:r>
              <a:rPr lang="zh-CN" altLang="en-US"/>
              <a:t>和一个</a:t>
            </a:r>
            <a:r>
              <a:rPr lang="en-US" altLang="zh-CN"/>
              <a:t>LR</a:t>
            </a:r>
            <a:r>
              <a:rPr lang="zh-CN" altLang="en-US"/>
              <a:t>语法分析表</a:t>
            </a:r>
            <a:endParaRPr lang="en-US" altLang="zh-CN"/>
          </a:p>
          <a:p>
            <a:r>
              <a:rPr lang="zh-CN" altLang="en-US"/>
              <a:t>输出：如果</a:t>
            </a:r>
            <a:r>
              <a:rPr lang="en-US" altLang="zh-CN" i="1"/>
              <a:t>w</a:t>
            </a:r>
            <a:r>
              <a:rPr lang="zh-CN" altLang="en-US"/>
              <a:t>在</a:t>
            </a:r>
            <a:r>
              <a:rPr lang="en-US" altLang="zh-CN"/>
              <a:t>L(</a:t>
            </a:r>
            <a:r>
              <a:rPr lang="en-US" altLang="zh-CN" i="1"/>
              <a:t>G</a:t>
            </a:r>
            <a:r>
              <a:rPr lang="en-US" altLang="zh-CN"/>
              <a:t>)</a:t>
            </a:r>
            <a:r>
              <a:rPr lang="zh-CN" altLang="en-US"/>
              <a:t>中，则输出</a:t>
            </a:r>
            <a:r>
              <a:rPr lang="en-US" altLang="zh-CN"/>
              <a:t>w</a:t>
            </a:r>
            <a:r>
              <a:rPr lang="zh-CN" altLang="en-US"/>
              <a:t>的自底向上语法分析过程中的归约步骤，否则报错。</a:t>
            </a:r>
            <a:endParaRPr lang="en-US" altLang="zh-CN"/>
          </a:p>
          <a:p>
            <a:r>
              <a:rPr lang="zh-CN" altLang="en-US"/>
              <a:t>栈中初始状态：</a:t>
            </a:r>
            <a:r>
              <a:rPr lang="en-US" altLang="zh-CN" i="1"/>
              <a:t>S</a:t>
            </a:r>
            <a:r>
              <a:rPr lang="en-US" altLang="zh-CN" i="1" baseline="-25000"/>
              <a:t>0</a:t>
            </a:r>
            <a:r>
              <a:rPr lang="zh-CN" altLang="en-US"/>
              <a:t>， 输入缓冲区：</a:t>
            </a:r>
            <a:r>
              <a:rPr lang="en-US" altLang="zh-CN" i="1"/>
              <a:t>w$</a:t>
            </a:r>
            <a:endParaRPr lang="zh-CN" altLang="en-US" i="1"/>
          </a:p>
        </p:txBody>
      </p:sp>
      <p:sp>
        <p:nvSpPr>
          <p:cNvPr id="4" name="灯片编号占位符 3"/>
          <p:cNvSpPr>
            <a:spLocks noGrp="1"/>
          </p:cNvSpPr>
          <p:nvPr>
            <p:ph type="sldNum" sz="quarter" idx="12"/>
          </p:nvPr>
        </p:nvSpPr>
        <p:spPr/>
        <p:txBody>
          <a:bodyPr/>
          <a:lstStyle/>
          <a:p>
            <a:pPr>
              <a:defRPr/>
            </a:pPr>
            <a:fld id="{F6ADB147-C9C5-4C1E-97E1-9BCEBB28C913}" type="slidenum">
              <a:rPr lang="en-US" altLang="zh-CN" smtClean="0"/>
              <a:pPr>
                <a:defRPr/>
              </a:pPr>
              <a:t>102</a:t>
            </a:fld>
            <a:endParaRPr lang="en-US" altLang="zh-CN"/>
          </a:p>
        </p:txBody>
      </p:sp>
      <p:pic>
        <p:nvPicPr>
          <p:cNvPr id="99333" name="Picture 2"/>
          <p:cNvPicPr>
            <a:picLocks noChangeAspect="1" noChangeArrowheads="1"/>
          </p:cNvPicPr>
          <p:nvPr/>
        </p:nvPicPr>
        <p:blipFill>
          <a:blip r:embed="rId2" cstate="print"/>
          <a:srcRect/>
          <a:stretch>
            <a:fillRect/>
          </a:stretch>
        </p:blipFill>
        <p:spPr bwMode="auto">
          <a:xfrm>
            <a:off x="1619672" y="3212976"/>
            <a:ext cx="6045299" cy="3978197"/>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9333"/>
                                        </p:tgtEl>
                                        <p:attrNameLst>
                                          <p:attrName>style.visibility</p:attrName>
                                        </p:attrNameLst>
                                      </p:cBhvr>
                                      <p:to>
                                        <p:strVal val="visible"/>
                                      </p:to>
                                    </p:set>
                                    <p:anim calcmode="lin" valueType="num">
                                      <p:cBhvr additive="base">
                                        <p:cTn id="7" dur="500" fill="hold"/>
                                        <p:tgtEl>
                                          <p:spTgt spid="99333"/>
                                        </p:tgtEl>
                                        <p:attrNameLst>
                                          <p:attrName>ppt_x</p:attrName>
                                        </p:attrNameLst>
                                      </p:cBhvr>
                                      <p:tavLst>
                                        <p:tav tm="0">
                                          <p:val>
                                            <p:strVal val="#ppt_x"/>
                                          </p:val>
                                        </p:tav>
                                        <p:tav tm="100000">
                                          <p:val>
                                            <p:strVal val="#ppt_x"/>
                                          </p:val>
                                        </p:tav>
                                      </p:tavLst>
                                    </p:anim>
                                    <p:anim calcmode="lin" valueType="num">
                                      <p:cBhvr additive="base">
                                        <p:cTn id="8" dur="500" fill="hold"/>
                                        <p:tgtEl>
                                          <p:spTgt spid="993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标题 1"/>
          <p:cNvSpPr>
            <a:spLocks noGrp="1"/>
          </p:cNvSpPr>
          <p:nvPr>
            <p:ph type="title"/>
          </p:nvPr>
        </p:nvSpPr>
        <p:spPr/>
        <p:txBody>
          <a:bodyPr/>
          <a:lstStyle/>
          <a:p>
            <a:r>
              <a:rPr lang="en-US" altLang="zh-CN"/>
              <a:t>LR</a:t>
            </a:r>
            <a:r>
              <a:rPr lang="zh-CN" altLang="en-US"/>
              <a:t>分析示例</a:t>
            </a:r>
          </a:p>
        </p:txBody>
      </p:sp>
      <p:sp>
        <p:nvSpPr>
          <p:cNvPr id="101379" name="内容占位符 2"/>
          <p:cNvSpPr>
            <a:spLocks noGrp="1"/>
          </p:cNvSpPr>
          <p:nvPr>
            <p:ph idx="1"/>
          </p:nvPr>
        </p:nvSpPr>
        <p:spPr>
          <a:xfrm>
            <a:off x="533400" y="4876800"/>
            <a:ext cx="8001000" cy="1600200"/>
          </a:xfrm>
        </p:spPr>
        <p:txBody>
          <a:bodyPr/>
          <a:lstStyle/>
          <a:p>
            <a:r>
              <a:rPr lang="en-US" altLang="zh-CN" sz="1200" i="1"/>
              <a:t>si</a:t>
            </a:r>
            <a:r>
              <a:rPr lang="zh-CN" altLang="en-US" sz="1200"/>
              <a:t>表示移入并将状态</a:t>
            </a:r>
            <a:r>
              <a:rPr lang="en-US" altLang="zh-CN" sz="1200" i="1"/>
              <a:t>i</a:t>
            </a:r>
            <a:r>
              <a:rPr lang="zh-CN" altLang="en-US" sz="1200"/>
              <a:t>压入栈</a:t>
            </a:r>
            <a:endParaRPr lang="en-US" altLang="zh-CN" sz="1200"/>
          </a:p>
          <a:p>
            <a:r>
              <a:rPr lang="en-US" altLang="zh-CN" sz="1200" i="1"/>
              <a:t>rj</a:t>
            </a:r>
            <a:r>
              <a:rPr lang="zh-CN" altLang="en-US" sz="1200"/>
              <a:t>表示按照编号为</a:t>
            </a:r>
            <a:r>
              <a:rPr lang="en-US" altLang="zh-CN" sz="1200" i="1"/>
              <a:t>j</a:t>
            </a:r>
            <a:r>
              <a:rPr lang="zh-CN" altLang="en-US" sz="1200"/>
              <a:t>的产生式进行归约</a:t>
            </a:r>
            <a:endParaRPr lang="en-US" altLang="zh-CN" sz="1200"/>
          </a:p>
          <a:p>
            <a:r>
              <a:rPr lang="en-US" altLang="zh-CN" sz="1200" i="1"/>
              <a:t>Acc</a:t>
            </a:r>
            <a:r>
              <a:rPr lang="zh-CN" altLang="en-US" sz="1200"/>
              <a:t>表示接受</a:t>
            </a:r>
            <a:endParaRPr lang="en-US" altLang="zh-CN" sz="1200"/>
          </a:p>
          <a:p>
            <a:r>
              <a:rPr lang="zh-CN" altLang="en-US" sz="1200"/>
              <a:t>空白表示报错</a:t>
            </a:r>
          </a:p>
        </p:txBody>
      </p:sp>
      <p:sp>
        <p:nvSpPr>
          <p:cNvPr id="4" name="灯片编号占位符 3"/>
          <p:cNvSpPr>
            <a:spLocks noGrp="1"/>
          </p:cNvSpPr>
          <p:nvPr>
            <p:ph type="sldNum" sz="quarter" idx="12"/>
          </p:nvPr>
        </p:nvSpPr>
        <p:spPr/>
        <p:txBody>
          <a:bodyPr/>
          <a:lstStyle/>
          <a:p>
            <a:pPr>
              <a:defRPr/>
            </a:pPr>
            <a:fld id="{71DD4851-EE6F-4CB6-A3E8-93B0EA0DDCCC}" type="slidenum">
              <a:rPr lang="en-US" altLang="zh-CN" smtClean="0"/>
              <a:pPr>
                <a:defRPr/>
              </a:pPr>
              <a:t>103</a:t>
            </a:fld>
            <a:endParaRPr lang="en-US" altLang="zh-CN"/>
          </a:p>
        </p:txBody>
      </p:sp>
      <p:pic>
        <p:nvPicPr>
          <p:cNvPr id="101381" name="Picture 2"/>
          <p:cNvPicPr>
            <a:picLocks noChangeAspect="1" noChangeArrowheads="1"/>
          </p:cNvPicPr>
          <p:nvPr/>
        </p:nvPicPr>
        <p:blipFill>
          <a:blip r:embed="rId2" cstate="print"/>
          <a:srcRect/>
          <a:stretch>
            <a:fillRect/>
          </a:stretch>
        </p:blipFill>
        <p:spPr bwMode="auto">
          <a:xfrm>
            <a:off x="381000" y="304800"/>
            <a:ext cx="5362575" cy="1190625"/>
          </a:xfrm>
          <a:prstGeom prst="rect">
            <a:avLst/>
          </a:prstGeom>
          <a:noFill/>
          <a:ln w="9525">
            <a:noFill/>
            <a:miter lim="800000"/>
            <a:headEnd/>
            <a:tailEnd/>
          </a:ln>
        </p:spPr>
      </p:pic>
      <p:pic>
        <p:nvPicPr>
          <p:cNvPr id="101382" name="Picture 3"/>
          <p:cNvPicPr>
            <a:picLocks noChangeAspect="1" noChangeArrowheads="1"/>
          </p:cNvPicPr>
          <p:nvPr/>
        </p:nvPicPr>
        <p:blipFill>
          <a:blip r:embed="rId3" cstate="print"/>
          <a:srcRect/>
          <a:stretch>
            <a:fillRect/>
          </a:stretch>
        </p:blipFill>
        <p:spPr bwMode="auto">
          <a:xfrm>
            <a:off x="228600" y="1600200"/>
            <a:ext cx="3805238" cy="2914650"/>
          </a:xfrm>
          <a:prstGeom prst="rect">
            <a:avLst/>
          </a:prstGeom>
          <a:noFill/>
          <a:ln w="9525">
            <a:noFill/>
            <a:miter lim="800000"/>
            <a:headEnd/>
            <a:tailEnd/>
          </a:ln>
        </p:spPr>
      </p:pic>
      <p:pic>
        <p:nvPicPr>
          <p:cNvPr id="101383" name="Picture 4"/>
          <p:cNvPicPr>
            <a:picLocks noChangeAspect="1" noChangeArrowheads="1"/>
          </p:cNvPicPr>
          <p:nvPr/>
        </p:nvPicPr>
        <p:blipFill>
          <a:blip r:embed="rId4" cstate="print"/>
          <a:srcRect/>
          <a:stretch>
            <a:fillRect/>
          </a:stretch>
        </p:blipFill>
        <p:spPr bwMode="auto">
          <a:xfrm>
            <a:off x="3843338" y="1828800"/>
            <a:ext cx="5300662" cy="3587750"/>
          </a:xfrm>
          <a:prstGeom prst="rect">
            <a:avLst/>
          </a:prstGeom>
          <a:noFill/>
          <a:ln w="9525">
            <a:noFill/>
            <a:miter lim="800000"/>
            <a:headEnd/>
            <a:tailEnd/>
          </a:ln>
        </p:spPr>
      </p:pic>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标题 1"/>
          <p:cNvSpPr>
            <a:spLocks noGrp="1"/>
          </p:cNvSpPr>
          <p:nvPr>
            <p:ph type="title"/>
          </p:nvPr>
        </p:nvSpPr>
        <p:spPr/>
        <p:txBody>
          <a:bodyPr/>
          <a:lstStyle/>
          <a:p>
            <a:r>
              <a:rPr lang="en-US" altLang="zh-CN"/>
              <a:t>SLR</a:t>
            </a:r>
            <a:r>
              <a:rPr lang="zh-CN" altLang="en-US"/>
              <a:t>分析表构造</a:t>
            </a:r>
          </a:p>
        </p:txBody>
      </p:sp>
      <p:sp>
        <p:nvSpPr>
          <p:cNvPr id="102403" name="内容占位符 2"/>
          <p:cNvSpPr>
            <a:spLocks noGrp="1"/>
          </p:cNvSpPr>
          <p:nvPr>
            <p:ph idx="1"/>
          </p:nvPr>
        </p:nvSpPr>
        <p:spPr/>
        <p:txBody>
          <a:bodyPr/>
          <a:lstStyle/>
          <a:p>
            <a:r>
              <a:rPr lang="zh-CN" altLang="en-US"/>
              <a:t>以</a:t>
            </a:r>
            <a:r>
              <a:rPr lang="en-US" altLang="zh-CN"/>
              <a:t>LR(0)</a:t>
            </a:r>
            <a:r>
              <a:rPr lang="zh-CN" altLang="en-US"/>
              <a:t>项和</a:t>
            </a:r>
            <a:r>
              <a:rPr lang="en-US" altLang="zh-CN"/>
              <a:t>LR(0)</a:t>
            </a:r>
            <a:r>
              <a:rPr lang="zh-CN" altLang="en-US"/>
              <a:t>自动机为基础，基于文法</a:t>
            </a:r>
            <a:r>
              <a:rPr lang="en-US" altLang="zh-CN" i="1"/>
              <a:t>G</a:t>
            </a:r>
            <a:r>
              <a:rPr lang="zh-CN" altLang="en-US"/>
              <a:t>的规范项集族</a:t>
            </a:r>
            <a:r>
              <a:rPr lang="en-US" altLang="zh-CN" i="1"/>
              <a:t>C</a:t>
            </a:r>
            <a:r>
              <a:rPr lang="zh-CN" altLang="en-US"/>
              <a:t>和</a:t>
            </a:r>
            <a:r>
              <a:rPr lang="en-US" altLang="zh-CN"/>
              <a:t>GOTO</a:t>
            </a:r>
            <a:r>
              <a:rPr lang="zh-CN" altLang="en-US"/>
              <a:t>函数就可以构造出</a:t>
            </a:r>
            <a:r>
              <a:rPr lang="en-US" altLang="zh-CN"/>
              <a:t>SLR</a:t>
            </a:r>
            <a:r>
              <a:rPr lang="zh-CN" altLang="en-US"/>
              <a:t>的语法分析表。</a:t>
            </a:r>
          </a:p>
        </p:txBody>
      </p:sp>
      <p:sp>
        <p:nvSpPr>
          <p:cNvPr id="4" name="灯片编号占位符 3"/>
          <p:cNvSpPr>
            <a:spLocks noGrp="1"/>
          </p:cNvSpPr>
          <p:nvPr>
            <p:ph type="sldNum" sz="quarter" idx="12"/>
          </p:nvPr>
        </p:nvSpPr>
        <p:spPr/>
        <p:txBody>
          <a:bodyPr/>
          <a:lstStyle/>
          <a:p>
            <a:pPr>
              <a:defRPr/>
            </a:pPr>
            <a:fld id="{3BDE3EB0-1AE0-479A-A091-FA09F8116FDC}" type="slidenum">
              <a:rPr lang="en-US" altLang="zh-CN" smtClean="0"/>
              <a:pPr>
                <a:defRPr/>
              </a:pPr>
              <a:t>104</a:t>
            </a:fld>
            <a:endParaRPr lang="en-US" altLang="zh-CN"/>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标题 1"/>
          <p:cNvSpPr>
            <a:spLocks noGrp="1"/>
          </p:cNvSpPr>
          <p:nvPr>
            <p:ph type="title"/>
          </p:nvPr>
        </p:nvSpPr>
        <p:spPr/>
        <p:txBody>
          <a:bodyPr/>
          <a:lstStyle/>
          <a:p>
            <a:r>
              <a:rPr lang="en-US" altLang="zh-CN"/>
              <a:t>SLR</a:t>
            </a:r>
            <a:r>
              <a:rPr lang="zh-CN" altLang="en-US"/>
              <a:t>分析表构造算法</a:t>
            </a:r>
          </a:p>
        </p:txBody>
      </p:sp>
      <p:sp>
        <p:nvSpPr>
          <p:cNvPr id="3" name="内容占位符 2"/>
          <p:cNvSpPr>
            <a:spLocks noGrp="1"/>
          </p:cNvSpPr>
          <p:nvPr>
            <p:ph idx="1"/>
          </p:nvPr>
        </p:nvSpPr>
        <p:spPr/>
        <p:txBody>
          <a:bodyPr>
            <a:normAutofit fontScale="85000" lnSpcReduction="10000"/>
          </a:bodyPr>
          <a:lstStyle/>
          <a:p>
            <a:pPr>
              <a:defRPr/>
            </a:pPr>
            <a:r>
              <a:rPr lang="zh-CN" altLang="en-US" dirty="0"/>
              <a:t>输入：一个增广文法</a:t>
            </a:r>
            <a:r>
              <a:rPr lang="en-US" altLang="zh-CN" i="1" dirty="0"/>
              <a:t>G’</a:t>
            </a:r>
          </a:p>
          <a:p>
            <a:pPr>
              <a:defRPr/>
            </a:pPr>
            <a:r>
              <a:rPr lang="zh-CN" altLang="en-US" dirty="0"/>
              <a:t>输出：</a:t>
            </a:r>
            <a:r>
              <a:rPr lang="en-US" altLang="zh-CN" sz="3100" i="1" dirty="0"/>
              <a:t>G’</a:t>
            </a:r>
            <a:r>
              <a:rPr lang="zh-CN" altLang="en-US" dirty="0"/>
              <a:t>的</a:t>
            </a:r>
            <a:r>
              <a:rPr lang="en-US" altLang="zh-CN" dirty="0"/>
              <a:t>SLR</a:t>
            </a:r>
            <a:r>
              <a:rPr lang="zh-CN" altLang="en-US" dirty="0"/>
              <a:t>语法分析表函数</a:t>
            </a:r>
            <a:r>
              <a:rPr lang="en-US" altLang="zh-CN" dirty="0"/>
              <a:t>ACTION</a:t>
            </a:r>
            <a:r>
              <a:rPr lang="zh-CN" altLang="en-US" dirty="0"/>
              <a:t>和</a:t>
            </a:r>
            <a:r>
              <a:rPr lang="en-US" altLang="zh-CN" dirty="0"/>
              <a:t>GOTO</a:t>
            </a:r>
          </a:p>
          <a:p>
            <a:pPr>
              <a:defRPr/>
            </a:pPr>
            <a:r>
              <a:rPr lang="zh-CN" altLang="en-US" dirty="0"/>
              <a:t>方法：</a:t>
            </a:r>
            <a:endParaRPr lang="en-US" altLang="zh-CN" dirty="0"/>
          </a:p>
          <a:p>
            <a:pPr>
              <a:buFont typeface="Wingdings" pitchFamily="2" charset="2"/>
              <a:buNone/>
              <a:defRPr/>
            </a:pPr>
            <a:r>
              <a:rPr lang="en-US" altLang="zh-CN" dirty="0"/>
              <a:t>	1</a:t>
            </a:r>
            <a:r>
              <a:rPr lang="zh-CN" altLang="en-US" dirty="0"/>
              <a:t>）构造</a:t>
            </a:r>
            <a:r>
              <a:rPr lang="en-US" altLang="zh-CN" sz="3100" i="1" dirty="0"/>
              <a:t>G’</a:t>
            </a:r>
            <a:r>
              <a:rPr lang="en-US" altLang="zh-CN" dirty="0"/>
              <a:t> LR(0)</a:t>
            </a:r>
            <a:r>
              <a:rPr lang="zh-CN" altLang="en-US" dirty="0"/>
              <a:t>项集规范族</a:t>
            </a:r>
            <a:r>
              <a:rPr lang="en-US" altLang="zh-CN" sz="3100" i="1" dirty="0"/>
              <a:t>C</a:t>
            </a:r>
            <a:r>
              <a:rPr lang="en-US" altLang="zh-CN" dirty="0"/>
              <a:t>={</a:t>
            </a:r>
            <a:r>
              <a:rPr lang="en-US" altLang="zh-CN" i="1" dirty="0"/>
              <a:t>I</a:t>
            </a:r>
            <a:r>
              <a:rPr lang="en-US" altLang="zh-CN" i="1" baseline="-25000" dirty="0"/>
              <a:t>0</a:t>
            </a:r>
            <a:r>
              <a:rPr lang="en-US" altLang="zh-CN" dirty="0"/>
              <a:t>,</a:t>
            </a:r>
            <a:r>
              <a:rPr lang="en-US" altLang="zh-CN" i="1" dirty="0"/>
              <a:t> I</a:t>
            </a:r>
            <a:r>
              <a:rPr lang="en-US" altLang="zh-CN" i="1" baseline="-25000" dirty="0"/>
              <a:t>1</a:t>
            </a:r>
            <a:r>
              <a:rPr lang="en-US" altLang="zh-CN" dirty="0"/>
              <a:t>,…</a:t>
            </a:r>
            <a:r>
              <a:rPr lang="en-US" altLang="zh-CN" i="1" dirty="0"/>
              <a:t> I</a:t>
            </a:r>
            <a:r>
              <a:rPr lang="en-US" altLang="zh-CN" i="1" baseline="-25000" dirty="0"/>
              <a:t>n</a:t>
            </a:r>
            <a:r>
              <a:rPr lang="en-US" altLang="zh-CN" dirty="0"/>
              <a:t>,}</a:t>
            </a:r>
          </a:p>
          <a:p>
            <a:pPr>
              <a:buFont typeface="Wingdings" pitchFamily="2" charset="2"/>
              <a:buNone/>
              <a:defRPr/>
            </a:pPr>
            <a:r>
              <a:rPr lang="en-US" altLang="zh-CN" dirty="0"/>
              <a:t>    2</a:t>
            </a:r>
            <a:r>
              <a:rPr lang="zh-CN" altLang="en-US" dirty="0"/>
              <a:t>）对于状态</a:t>
            </a:r>
            <a:r>
              <a:rPr lang="en-US" altLang="zh-CN" i="1" dirty="0" err="1"/>
              <a:t>i</a:t>
            </a:r>
            <a:r>
              <a:rPr lang="zh-CN" altLang="en-US" dirty="0"/>
              <a:t>中的项：</a:t>
            </a:r>
            <a:endParaRPr lang="en-US" altLang="zh-CN" dirty="0"/>
          </a:p>
          <a:p>
            <a:pPr lvl="2">
              <a:buFont typeface="Wingdings" pitchFamily="2" charset="2"/>
              <a:buChar char="l"/>
              <a:defRPr/>
            </a:pPr>
            <a:r>
              <a:rPr lang="en-US" altLang="zh-CN" dirty="0"/>
              <a:t>[</a:t>
            </a:r>
            <a:r>
              <a:rPr lang="en-US" altLang="zh-CN" i="1" dirty="0"/>
              <a:t>A → </a:t>
            </a:r>
            <a:r>
              <a:rPr lang="el-GR" altLang="zh-CN" i="1" dirty="0"/>
              <a:t>α·</a:t>
            </a:r>
            <a:r>
              <a:rPr lang="en-US" altLang="zh-CN" i="1" dirty="0"/>
              <a:t>a</a:t>
            </a:r>
            <a:r>
              <a:rPr lang="el-GR" altLang="zh-CN" i="1" dirty="0"/>
              <a:t>β</a:t>
            </a:r>
            <a:r>
              <a:rPr lang="en-US" altLang="zh-CN" dirty="0"/>
              <a:t>]</a:t>
            </a:r>
            <a:r>
              <a:rPr lang="zh-CN" altLang="en-US" dirty="0"/>
              <a:t>且</a:t>
            </a:r>
            <a:r>
              <a:rPr lang="en-US" altLang="zh-CN" dirty="0"/>
              <a:t>GOTO[</a:t>
            </a:r>
            <a:r>
              <a:rPr lang="en-US" altLang="zh-CN" i="1" dirty="0"/>
              <a:t>I</a:t>
            </a:r>
            <a:r>
              <a:rPr lang="en-US" altLang="zh-CN" i="1" baseline="-25000" dirty="0"/>
              <a:t>i</a:t>
            </a:r>
            <a:r>
              <a:rPr lang="en-US" altLang="zh-CN" i="1" dirty="0"/>
              <a:t> ,a</a:t>
            </a:r>
            <a:r>
              <a:rPr lang="en-US" altLang="zh-CN" dirty="0"/>
              <a:t>]=</a:t>
            </a:r>
            <a:r>
              <a:rPr lang="en-US" altLang="zh-CN" i="1" dirty="0" err="1"/>
              <a:t>I</a:t>
            </a:r>
            <a:r>
              <a:rPr lang="en-US" altLang="zh-CN" i="1" baseline="-25000" dirty="0" err="1"/>
              <a:t>j</a:t>
            </a:r>
            <a:r>
              <a:rPr lang="en-US" altLang="zh-CN" dirty="0"/>
              <a:t>, </a:t>
            </a:r>
            <a:r>
              <a:rPr lang="zh-CN" altLang="en-US" dirty="0"/>
              <a:t>那么</a:t>
            </a:r>
            <a:r>
              <a:rPr lang="en-US" altLang="zh-CN" dirty="0"/>
              <a:t>ACTION[</a:t>
            </a:r>
            <a:r>
              <a:rPr lang="en-US" altLang="zh-CN" i="1" dirty="0" err="1"/>
              <a:t>i,a</a:t>
            </a:r>
            <a:r>
              <a:rPr lang="en-US" altLang="zh-CN" dirty="0"/>
              <a:t>]=</a:t>
            </a:r>
            <a:r>
              <a:rPr lang="zh-CN" altLang="en-US" dirty="0"/>
              <a:t>移入</a:t>
            </a:r>
            <a:r>
              <a:rPr lang="en-US" altLang="zh-CN" i="1" dirty="0"/>
              <a:t>j</a:t>
            </a:r>
            <a:r>
              <a:rPr lang="zh-CN" altLang="en-US" i="1" dirty="0"/>
              <a:t>。</a:t>
            </a:r>
            <a:r>
              <a:rPr lang="zh-CN" altLang="en-US" dirty="0"/>
              <a:t>这里的</a:t>
            </a:r>
            <a:r>
              <a:rPr lang="en-US" altLang="zh-CN" i="1" dirty="0"/>
              <a:t>a</a:t>
            </a:r>
            <a:r>
              <a:rPr lang="zh-CN" altLang="en-US" dirty="0"/>
              <a:t>是终结符号</a:t>
            </a:r>
            <a:endParaRPr lang="en-US" altLang="zh-CN" dirty="0"/>
          </a:p>
          <a:p>
            <a:pPr lvl="2">
              <a:buFont typeface="Wingdings" pitchFamily="2" charset="2"/>
              <a:buChar char="l"/>
              <a:defRPr/>
            </a:pPr>
            <a:r>
              <a:rPr lang="en-US" altLang="zh-CN" dirty="0"/>
              <a:t>[</a:t>
            </a:r>
            <a:r>
              <a:rPr lang="en-US" altLang="zh-CN" i="1" dirty="0"/>
              <a:t>A → </a:t>
            </a:r>
            <a:r>
              <a:rPr lang="el-GR" altLang="zh-CN" i="1" dirty="0"/>
              <a:t>α·</a:t>
            </a:r>
            <a:r>
              <a:rPr lang="en-US" altLang="zh-CN" dirty="0"/>
              <a:t>]</a:t>
            </a:r>
            <a:r>
              <a:rPr lang="zh-CN" altLang="en-US" dirty="0"/>
              <a:t>，那么对于</a:t>
            </a:r>
            <a:r>
              <a:rPr lang="en-US" altLang="zh-CN" dirty="0"/>
              <a:t>FOLLOW(</a:t>
            </a:r>
            <a:r>
              <a:rPr lang="en-US" altLang="zh-CN" i="1" dirty="0"/>
              <a:t>A</a:t>
            </a:r>
            <a:r>
              <a:rPr lang="en-US" altLang="zh-CN" dirty="0"/>
              <a:t>)</a:t>
            </a:r>
            <a:r>
              <a:rPr lang="zh-CN" altLang="en-US" dirty="0"/>
              <a:t>中的所有</a:t>
            </a:r>
            <a:r>
              <a:rPr lang="en-US" altLang="zh-CN" i="1" dirty="0"/>
              <a:t>a</a:t>
            </a:r>
            <a:r>
              <a:rPr lang="zh-CN" altLang="en-US" dirty="0"/>
              <a:t>，</a:t>
            </a:r>
            <a:r>
              <a:rPr lang="en-US" altLang="zh-CN" dirty="0"/>
              <a:t> ACTION[</a:t>
            </a:r>
            <a:r>
              <a:rPr lang="en-US" altLang="zh-CN" i="1" dirty="0" err="1"/>
              <a:t>i,a</a:t>
            </a:r>
            <a:r>
              <a:rPr lang="en-US" altLang="zh-CN" dirty="0"/>
              <a:t>]=</a:t>
            </a:r>
            <a:r>
              <a:rPr lang="zh-CN" altLang="en-US" dirty="0"/>
              <a:t>归约</a:t>
            </a:r>
            <a:r>
              <a:rPr lang="en-US" altLang="zh-CN" i="1" dirty="0"/>
              <a:t>A → </a:t>
            </a:r>
            <a:r>
              <a:rPr lang="el-GR" altLang="zh-CN" i="1" dirty="0"/>
              <a:t>α</a:t>
            </a:r>
            <a:endParaRPr lang="en-US" altLang="zh-CN" i="1" dirty="0"/>
          </a:p>
          <a:p>
            <a:pPr lvl="2">
              <a:buFont typeface="Wingdings" pitchFamily="2" charset="2"/>
              <a:buChar char="l"/>
              <a:defRPr/>
            </a:pPr>
            <a:r>
              <a:rPr lang="en-US" altLang="zh-CN" dirty="0"/>
              <a:t>[</a:t>
            </a:r>
            <a:r>
              <a:rPr lang="en-US" altLang="zh-CN" i="1" dirty="0"/>
              <a:t>S’ →S</a:t>
            </a:r>
            <a:r>
              <a:rPr lang="el-GR" altLang="zh-CN" i="1" dirty="0"/>
              <a:t>·</a:t>
            </a:r>
            <a:r>
              <a:rPr lang="en-US" altLang="zh-CN" dirty="0"/>
              <a:t>], </a:t>
            </a:r>
            <a:r>
              <a:rPr lang="zh-CN" altLang="en-US" dirty="0"/>
              <a:t>那么</a:t>
            </a:r>
            <a:r>
              <a:rPr lang="en-US" altLang="zh-CN" dirty="0"/>
              <a:t>ACTION[</a:t>
            </a:r>
            <a:r>
              <a:rPr lang="en-US" altLang="zh-CN" i="1" dirty="0" err="1"/>
              <a:t>i</a:t>
            </a:r>
            <a:r>
              <a:rPr lang="en-US" altLang="zh-CN" i="1" dirty="0"/>
              <a:t>,$</a:t>
            </a:r>
            <a:r>
              <a:rPr lang="en-US" altLang="zh-CN" dirty="0"/>
              <a:t>]=</a:t>
            </a:r>
            <a:r>
              <a:rPr lang="zh-CN" altLang="en-US" dirty="0"/>
              <a:t>接受</a:t>
            </a:r>
            <a:endParaRPr lang="en-US" altLang="zh-CN" dirty="0"/>
          </a:p>
          <a:p>
            <a:pPr>
              <a:buFont typeface="Wingdings" pitchFamily="2" charset="2"/>
              <a:buNone/>
              <a:defRPr/>
            </a:pPr>
            <a:r>
              <a:rPr lang="en-US" altLang="zh-CN" dirty="0"/>
              <a:t>    3</a:t>
            </a:r>
            <a:r>
              <a:rPr lang="zh-CN" altLang="en-US" dirty="0"/>
              <a:t>）状态</a:t>
            </a:r>
            <a:r>
              <a:rPr lang="en-US" altLang="zh-CN" dirty="0" err="1"/>
              <a:t>i</a:t>
            </a:r>
            <a:r>
              <a:rPr lang="zh-CN" altLang="en-US" dirty="0"/>
              <a:t>对于非终结符号</a:t>
            </a:r>
            <a:r>
              <a:rPr lang="en-US" altLang="zh-CN" dirty="0"/>
              <a:t>A</a:t>
            </a:r>
            <a:r>
              <a:rPr lang="zh-CN" altLang="en-US" dirty="0"/>
              <a:t>的转换规则：如果</a:t>
            </a:r>
            <a:r>
              <a:rPr lang="en-US" altLang="zh-CN" sz="3100" dirty="0"/>
              <a:t>GOTO[</a:t>
            </a:r>
            <a:r>
              <a:rPr lang="en-US" altLang="zh-CN" sz="3100" i="1" dirty="0"/>
              <a:t>I</a:t>
            </a:r>
            <a:r>
              <a:rPr lang="en-US" altLang="zh-CN" sz="2100" i="1" baseline="-25000" dirty="0"/>
              <a:t>i</a:t>
            </a:r>
            <a:r>
              <a:rPr lang="en-US" altLang="zh-CN" sz="3100" i="1" dirty="0"/>
              <a:t> ,A</a:t>
            </a:r>
            <a:r>
              <a:rPr lang="en-US" altLang="zh-CN" sz="3100" dirty="0"/>
              <a:t>]=</a:t>
            </a:r>
            <a:r>
              <a:rPr lang="en-US" altLang="zh-CN" sz="3100" i="1" dirty="0" err="1"/>
              <a:t>I</a:t>
            </a:r>
            <a:r>
              <a:rPr lang="en-US" altLang="zh-CN" sz="2100" i="1" baseline="-25000" dirty="0" err="1"/>
              <a:t>j</a:t>
            </a:r>
            <a:r>
              <a:rPr lang="zh-CN" altLang="en-US" sz="3100" dirty="0"/>
              <a:t>，那么</a:t>
            </a:r>
            <a:r>
              <a:rPr lang="en-US" altLang="zh-CN" sz="3100" dirty="0"/>
              <a:t>GOTO[</a:t>
            </a:r>
            <a:r>
              <a:rPr lang="en-US" altLang="zh-CN" sz="3100" i="1" dirty="0" err="1"/>
              <a:t>i</a:t>
            </a:r>
            <a:r>
              <a:rPr lang="en-US" altLang="zh-CN" sz="3100" i="1" dirty="0"/>
              <a:t> ,A</a:t>
            </a:r>
            <a:r>
              <a:rPr lang="en-US" altLang="zh-CN" sz="3100" dirty="0"/>
              <a:t>]=</a:t>
            </a:r>
            <a:r>
              <a:rPr lang="en-US" altLang="zh-CN" sz="3100" i="1" dirty="0"/>
              <a:t>j</a:t>
            </a:r>
            <a:endParaRPr lang="en-US" altLang="zh-CN" sz="3100" dirty="0"/>
          </a:p>
          <a:p>
            <a:pPr>
              <a:buFont typeface="Wingdings" pitchFamily="2" charset="2"/>
              <a:buNone/>
              <a:defRPr/>
            </a:pPr>
            <a:r>
              <a:rPr lang="en-US" altLang="zh-CN" sz="3100" i="1" dirty="0"/>
              <a:t>    </a:t>
            </a:r>
            <a:r>
              <a:rPr lang="en-US" altLang="zh-CN" sz="3100" dirty="0"/>
              <a:t>4)  </a:t>
            </a:r>
            <a:r>
              <a:rPr lang="zh-CN" altLang="en-US" sz="3100" dirty="0"/>
              <a:t>规则</a:t>
            </a:r>
            <a:r>
              <a:rPr lang="en-US" altLang="zh-CN" sz="3100" dirty="0"/>
              <a:t>2)</a:t>
            </a:r>
            <a:r>
              <a:rPr lang="zh-CN" altLang="en-US" sz="3100" dirty="0"/>
              <a:t>和</a:t>
            </a:r>
            <a:r>
              <a:rPr lang="en-US" altLang="zh-CN" sz="3100" dirty="0"/>
              <a:t>3)</a:t>
            </a:r>
            <a:r>
              <a:rPr lang="zh-CN" altLang="en-US" sz="3100" dirty="0"/>
              <a:t>没有定义的所有条目设置为“报错”</a:t>
            </a:r>
            <a:endParaRPr lang="en-US" altLang="zh-CN" sz="3100" dirty="0"/>
          </a:p>
        </p:txBody>
      </p:sp>
      <p:sp>
        <p:nvSpPr>
          <p:cNvPr id="4" name="灯片编号占位符 3"/>
          <p:cNvSpPr>
            <a:spLocks noGrp="1"/>
          </p:cNvSpPr>
          <p:nvPr>
            <p:ph type="sldNum" sz="quarter" idx="12"/>
          </p:nvPr>
        </p:nvSpPr>
        <p:spPr/>
        <p:txBody>
          <a:bodyPr/>
          <a:lstStyle/>
          <a:p>
            <a:pPr>
              <a:defRPr/>
            </a:pPr>
            <a:fld id="{01A8DF4A-1502-4D10-A0EE-848ED09BFC92}" type="slidenum">
              <a:rPr lang="en-US" altLang="zh-CN" smtClean="0"/>
              <a:pPr>
                <a:defRPr/>
              </a:pPr>
              <a:t>105</a:t>
            </a:fld>
            <a:endParaRPr lang="en-US" altLang="zh-CN"/>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标题 1"/>
          <p:cNvSpPr>
            <a:spLocks noGrp="1"/>
          </p:cNvSpPr>
          <p:nvPr>
            <p:ph type="title"/>
          </p:nvPr>
        </p:nvSpPr>
        <p:spPr/>
        <p:txBody>
          <a:bodyPr/>
          <a:lstStyle/>
          <a:p>
            <a:r>
              <a:rPr lang="en-US" altLang="zh-CN"/>
              <a:t>SLR</a:t>
            </a:r>
            <a:r>
              <a:rPr lang="zh-CN" altLang="en-US"/>
              <a:t>（</a:t>
            </a:r>
            <a:r>
              <a:rPr lang="en-US" altLang="zh-CN"/>
              <a:t>1</a:t>
            </a:r>
            <a:r>
              <a:rPr lang="zh-CN" altLang="en-US"/>
              <a:t>）</a:t>
            </a:r>
          </a:p>
        </p:txBody>
      </p:sp>
      <p:sp>
        <p:nvSpPr>
          <p:cNvPr id="104451" name="内容占位符 2"/>
          <p:cNvSpPr>
            <a:spLocks noGrp="1"/>
          </p:cNvSpPr>
          <p:nvPr>
            <p:ph idx="1"/>
          </p:nvPr>
        </p:nvSpPr>
        <p:spPr/>
        <p:txBody>
          <a:bodyPr/>
          <a:lstStyle/>
          <a:p>
            <a:r>
              <a:rPr lang="zh-CN" altLang="en-US" sz="2400" dirty="0"/>
              <a:t>根据上一算法构造的语法分析表，若表中各位置没有多个条目，则称为文法</a:t>
            </a:r>
            <a:r>
              <a:rPr lang="en-US" altLang="zh-CN" sz="2400" i="1" dirty="0"/>
              <a:t>G</a:t>
            </a:r>
            <a:r>
              <a:rPr lang="zh-CN" altLang="en-US" sz="2400" dirty="0"/>
              <a:t>的</a:t>
            </a:r>
            <a:r>
              <a:rPr lang="en-US" altLang="zh-CN" sz="2400" b="1" i="1" dirty="0"/>
              <a:t>SLR(1)</a:t>
            </a:r>
            <a:r>
              <a:rPr lang="zh-CN" altLang="en-US" sz="2400" b="1" i="1" dirty="0"/>
              <a:t>分析表</a:t>
            </a:r>
            <a:r>
              <a:rPr lang="zh-CN" altLang="en-US" sz="2400" dirty="0"/>
              <a:t>。使用该分析表的分析器，称为</a:t>
            </a:r>
            <a:r>
              <a:rPr lang="en-US" altLang="zh-CN" sz="2400" i="1" dirty="0"/>
              <a:t>G</a:t>
            </a:r>
            <a:r>
              <a:rPr lang="zh-CN" altLang="en-US" sz="2400" dirty="0"/>
              <a:t>的</a:t>
            </a:r>
            <a:r>
              <a:rPr lang="en-US" altLang="zh-CN" sz="2400" b="1" i="1" dirty="0"/>
              <a:t>SLR(1)</a:t>
            </a:r>
            <a:r>
              <a:rPr lang="zh-CN" altLang="en-US" sz="2400" b="1" i="1" dirty="0"/>
              <a:t>语法分析器</a:t>
            </a:r>
            <a:r>
              <a:rPr lang="zh-CN" altLang="en-US" sz="2400" dirty="0"/>
              <a:t>。</a:t>
            </a:r>
            <a:r>
              <a:rPr lang="en-US" altLang="zh-CN" sz="2400" i="1" dirty="0"/>
              <a:t>G</a:t>
            </a:r>
            <a:r>
              <a:rPr lang="zh-CN" altLang="en-US" sz="2400" dirty="0"/>
              <a:t>称为</a:t>
            </a:r>
            <a:r>
              <a:rPr lang="en-US" altLang="zh-CN" sz="2400" b="1" i="1" dirty="0"/>
              <a:t>SLR(1)</a:t>
            </a:r>
            <a:r>
              <a:rPr lang="zh-CN" altLang="en-US" sz="2400" b="1" i="1" dirty="0"/>
              <a:t>文法</a:t>
            </a:r>
            <a:endParaRPr lang="en-US" altLang="zh-CN" sz="2400" b="1" i="1" dirty="0"/>
          </a:p>
          <a:p>
            <a:r>
              <a:rPr lang="zh-CN" altLang="en-US" sz="2400" dirty="0"/>
              <a:t>若表中某位置存在多个条目（多个可选的动作，冲突），则该文法是非</a:t>
            </a:r>
            <a:r>
              <a:rPr lang="en-US" altLang="zh-CN" sz="2400" dirty="0"/>
              <a:t>SLR(1)</a:t>
            </a:r>
            <a:r>
              <a:rPr lang="zh-CN" altLang="en-US" sz="2400" dirty="0"/>
              <a:t>文法</a:t>
            </a:r>
            <a:endParaRPr lang="en-US" altLang="zh-CN" sz="2400" dirty="0"/>
          </a:p>
          <a:p>
            <a:endParaRPr lang="en-US" altLang="zh-CN" sz="2400" dirty="0"/>
          </a:p>
          <a:p>
            <a:endParaRPr lang="en-US" altLang="zh-CN" sz="2400" dirty="0"/>
          </a:p>
          <a:p>
            <a:endParaRPr lang="en-US" altLang="zh-CN" sz="2400" dirty="0"/>
          </a:p>
          <a:p>
            <a:endParaRPr lang="zh-CN" altLang="en-US" sz="2400" dirty="0"/>
          </a:p>
        </p:txBody>
      </p:sp>
      <p:sp>
        <p:nvSpPr>
          <p:cNvPr id="4" name="灯片编号占位符 3"/>
          <p:cNvSpPr>
            <a:spLocks noGrp="1"/>
          </p:cNvSpPr>
          <p:nvPr>
            <p:ph type="sldNum" sz="quarter" idx="12"/>
          </p:nvPr>
        </p:nvSpPr>
        <p:spPr/>
        <p:txBody>
          <a:bodyPr/>
          <a:lstStyle/>
          <a:p>
            <a:pPr>
              <a:defRPr/>
            </a:pPr>
            <a:fld id="{611AC853-3149-44A0-B03C-83411344E51F}" type="slidenum">
              <a:rPr lang="en-US" altLang="zh-CN" smtClean="0"/>
              <a:pPr>
                <a:defRPr/>
              </a:pPr>
              <a:t>106</a:t>
            </a:fld>
            <a:endParaRPr lang="en-US" altLang="zh-CN"/>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标题 1"/>
          <p:cNvSpPr>
            <a:spLocks noGrp="1"/>
          </p:cNvSpPr>
          <p:nvPr>
            <p:ph type="title"/>
          </p:nvPr>
        </p:nvSpPr>
        <p:spPr/>
        <p:txBody>
          <a:bodyPr/>
          <a:lstStyle/>
          <a:p>
            <a:r>
              <a:rPr lang="zh-CN" altLang="en-US"/>
              <a:t>构造示例</a:t>
            </a:r>
          </a:p>
        </p:txBody>
      </p:sp>
      <p:sp>
        <p:nvSpPr>
          <p:cNvPr id="105475"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pPr>
              <a:defRPr/>
            </a:pPr>
            <a:fld id="{F2EAE748-0AD5-4BA5-87BC-A19BEE62E195}" type="slidenum">
              <a:rPr lang="en-US" altLang="zh-CN" smtClean="0"/>
              <a:pPr>
                <a:defRPr/>
              </a:pPr>
              <a:t>107</a:t>
            </a:fld>
            <a:endParaRPr lang="en-US" altLang="zh-CN"/>
          </a:p>
        </p:txBody>
      </p:sp>
      <p:pic>
        <p:nvPicPr>
          <p:cNvPr id="105477" name="Picture 2"/>
          <p:cNvPicPr>
            <a:picLocks noChangeAspect="1" noChangeArrowheads="1"/>
          </p:cNvPicPr>
          <p:nvPr/>
        </p:nvPicPr>
        <p:blipFill>
          <a:blip r:embed="rId2" cstate="print"/>
          <a:srcRect/>
          <a:stretch>
            <a:fillRect/>
          </a:stretch>
        </p:blipFill>
        <p:spPr bwMode="auto">
          <a:xfrm>
            <a:off x="3581400" y="228600"/>
            <a:ext cx="5362575" cy="1190625"/>
          </a:xfrm>
          <a:prstGeom prst="rect">
            <a:avLst/>
          </a:prstGeom>
          <a:noFill/>
          <a:ln w="9525">
            <a:noFill/>
            <a:miter lim="800000"/>
            <a:headEnd/>
            <a:tailEnd/>
          </a:ln>
        </p:spPr>
      </p:pic>
      <p:pic>
        <p:nvPicPr>
          <p:cNvPr id="105479" name="Picture 2"/>
          <p:cNvPicPr>
            <a:picLocks noChangeAspect="1" noChangeArrowheads="1"/>
          </p:cNvPicPr>
          <p:nvPr/>
        </p:nvPicPr>
        <p:blipFill>
          <a:blip r:embed="rId3" cstate="print"/>
          <a:srcRect/>
          <a:stretch>
            <a:fillRect/>
          </a:stretch>
        </p:blipFill>
        <p:spPr bwMode="auto">
          <a:xfrm>
            <a:off x="152400" y="1676400"/>
            <a:ext cx="4387850" cy="4486275"/>
          </a:xfrm>
          <a:prstGeom prst="rect">
            <a:avLst/>
          </a:prstGeom>
          <a:noFill/>
          <a:ln w="9525">
            <a:noFill/>
            <a:miter lim="800000"/>
            <a:headEnd/>
            <a:tailEnd/>
          </a:ln>
        </p:spPr>
      </p:pic>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标题 1"/>
          <p:cNvSpPr>
            <a:spLocks noGrp="1"/>
          </p:cNvSpPr>
          <p:nvPr>
            <p:ph type="title"/>
          </p:nvPr>
        </p:nvSpPr>
        <p:spPr/>
        <p:txBody>
          <a:bodyPr/>
          <a:lstStyle/>
          <a:p>
            <a:r>
              <a:rPr lang="zh-CN" altLang="en-US"/>
              <a:t>构造示例</a:t>
            </a:r>
          </a:p>
        </p:txBody>
      </p:sp>
      <p:sp>
        <p:nvSpPr>
          <p:cNvPr id="105475"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pPr>
              <a:defRPr/>
            </a:pPr>
            <a:fld id="{F2EAE748-0AD5-4BA5-87BC-A19BEE62E195}" type="slidenum">
              <a:rPr lang="en-US" altLang="zh-CN" smtClean="0"/>
              <a:pPr>
                <a:defRPr/>
              </a:pPr>
              <a:t>108</a:t>
            </a:fld>
            <a:endParaRPr lang="en-US" altLang="zh-CN"/>
          </a:p>
        </p:txBody>
      </p:sp>
      <p:pic>
        <p:nvPicPr>
          <p:cNvPr id="105477" name="Picture 2"/>
          <p:cNvPicPr>
            <a:picLocks noChangeAspect="1" noChangeArrowheads="1"/>
          </p:cNvPicPr>
          <p:nvPr/>
        </p:nvPicPr>
        <p:blipFill>
          <a:blip r:embed="rId2" cstate="print"/>
          <a:srcRect/>
          <a:stretch>
            <a:fillRect/>
          </a:stretch>
        </p:blipFill>
        <p:spPr bwMode="auto">
          <a:xfrm>
            <a:off x="3581400" y="228600"/>
            <a:ext cx="5362575" cy="1190625"/>
          </a:xfrm>
          <a:prstGeom prst="rect">
            <a:avLst/>
          </a:prstGeom>
          <a:noFill/>
          <a:ln w="9525">
            <a:noFill/>
            <a:miter lim="800000"/>
            <a:headEnd/>
            <a:tailEnd/>
          </a:ln>
        </p:spPr>
      </p:pic>
      <p:pic>
        <p:nvPicPr>
          <p:cNvPr id="105478" name="Picture 3"/>
          <p:cNvPicPr>
            <a:picLocks noChangeAspect="1" noChangeArrowheads="1"/>
          </p:cNvPicPr>
          <p:nvPr/>
        </p:nvPicPr>
        <p:blipFill>
          <a:blip r:embed="rId3" cstate="print"/>
          <a:srcRect/>
          <a:stretch>
            <a:fillRect/>
          </a:stretch>
        </p:blipFill>
        <p:spPr bwMode="auto">
          <a:xfrm>
            <a:off x="4876800" y="3124200"/>
            <a:ext cx="3805238" cy="2914650"/>
          </a:xfrm>
          <a:prstGeom prst="rect">
            <a:avLst/>
          </a:prstGeom>
          <a:noFill/>
          <a:ln w="9525">
            <a:noFill/>
            <a:miter lim="800000"/>
            <a:headEnd/>
            <a:tailEnd/>
          </a:ln>
        </p:spPr>
      </p:pic>
      <p:pic>
        <p:nvPicPr>
          <p:cNvPr id="105479" name="Picture 2"/>
          <p:cNvPicPr>
            <a:picLocks noChangeAspect="1" noChangeArrowheads="1"/>
          </p:cNvPicPr>
          <p:nvPr/>
        </p:nvPicPr>
        <p:blipFill>
          <a:blip r:embed="rId4" cstate="print"/>
          <a:srcRect/>
          <a:stretch>
            <a:fillRect/>
          </a:stretch>
        </p:blipFill>
        <p:spPr bwMode="auto">
          <a:xfrm>
            <a:off x="152400" y="1628800"/>
            <a:ext cx="4387850" cy="4486275"/>
          </a:xfrm>
          <a:prstGeom prst="rect">
            <a:avLst/>
          </a:prstGeom>
          <a:noFill/>
          <a:ln w="9525">
            <a:noFill/>
            <a:miter lim="800000"/>
            <a:headEnd/>
            <a:tailEnd/>
          </a:ln>
        </p:spPr>
      </p:pic>
    </p:spTree>
    <p:extLst>
      <p:ext uri="{BB962C8B-B14F-4D97-AF65-F5344CB8AC3E}">
        <p14:creationId xmlns:p14="http://schemas.microsoft.com/office/powerpoint/2010/main" val="478967595"/>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标题 1"/>
          <p:cNvSpPr>
            <a:spLocks noGrp="1"/>
          </p:cNvSpPr>
          <p:nvPr>
            <p:ph type="title"/>
          </p:nvPr>
        </p:nvSpPr>
        <p:spPr>
          <a:xfrm>
            <a:off x="428596" y="214290"/>
            <a:ext cx="8229600" cy="1143000"/>
          </a:xfrm>
        </p:spPr>
        <p:txBody>
          <a:bodyPr/>
          <a:lstStyle/>
          <a:p>
            <a:r>
              <a:rPr lang="en-US" altLang="zh-CN" sz="3200" dirty="0"/>
              <a:t>LR(0)</a:t>
            </a:r>
            <a:r>
              <a:rPr lang="zh-CN" altLang="en-US" sz="3200" dirty="0"/>
              <a:t>自动机进行语法分析的基本原理</a:t>
            </a:r>
          </a:p>
        </p:txBody>
      </p:sp>
      <p:sp>
        <p:nvSpPr>
          <p:cNvPr id="3" name="内容占位符 2"/>
          <p:cNvSpPr>
            <a:spLocks noGrp="1"/>
          </p:cNvSpPr>
          <p:nvPr>
            <p:ph idx="1"/>
          </p:nvPr>
        </p:nvSpPr>
        <p:spPr>
          <a:xfrm>
            <a:off x="500034" y="1428736"/>
            <a:ext cx="8001000" cy="5286412"/>
          </a:xfrm>
        </p:spPr>
        <p:txBody>
          <a:bodyPr>
            <a:noAutofit/>
          </a:bodyPr>
          <a:lstStyle/>
          <a:p>
            <a:pPr>
              <a:defRPr/>
            </a:pPr>
            <a:r>
              <a:rPr lang="zh-CN" altLang="en-US" sz="2000" dirty="0"/>
              <a:t>语法分析的栈中内容一定是某个最右句型的前缀。但是不会跨过句柄。</a:t>
            </a:r>
            <a:endParaRPr lang="en-US" altLang="zh-CN" sz="2000" dirty="0"/>
          </a:p>
          <a:p>
            <a:pPr>
              <a:defRPr/>
            </a:pPr>
            <a:r>
              <a:rPr lang="zh-CN" altLang="en-US" sz="2000" dirty="0"/>
              <a:t>可行前缀：可以出现在一个移入</a:t>
            </a:r>
            <a:r>
              <a:rPr lang="en-US" altLang="zh-CN" sz="2000" dirty="0"/>
              <a:t>-</a:t>
            </a:r>
            <a:r>
              <a:rPr lang="zh-CN" altLang="en-US" sz="2000" dirty="0"/>
              <a:t>归约语法分析器的栈中的最右句型前缀。</a:t>
            </a:r>
            <a:endParaRPr lang="en-US" altLang="zh-CN" sz="2000" dirty="0"/>
          </a:p>
          <a:p>
            <a:pPr>
              <a:defRPr/>
            </a:pPr>
            <a:r>
              <a:rPr lang="en-US" altLang="zh-CN" sz="2000" dirty="0"/>
              <a:t>LR(0)</a:t>
            </a:r>
            <a:r>
              <a:rPr lang="zh-CN" altLang="en-US" sz="2000" dirty="0"/>
              <a:t>自动机能够识别可行前缀。</a:t>
            </a:r>
            <a:endParaRPr lang="en-US" altLang="zh-CN" sz="2000" dirty="0"/>
          </a:p>
          <a:p>
            <a:pPr>
              <a:defRPr/>
            </a:pPr>
            <a:r>
              <a:rPr lang="zh-CN" altLang="en-US" sz="2000" dirty="0"/>
              <a:t>如果存在一个推导过程</a:t>
            </a:r>
            <a:r>
              <a:rPr lang="en-US" altLang="zh-CN" sz="2000" i="1" dirty="0"/>
              <a:t>S   </a:t>
            </a:r>
            <a:r>
              <a:rPr lang="el-GR" altLang="zh-CN" sz="2000" i="1" dirty="0"/>
              <a:t>α</a:t>
            </a:r>
            <a:r>
              <a:rPr lang="en-US" altLang="zh-CN" sz="2000" i="1" dirty="0"/>
              <a:t>Aw   </a:t>
            </a:r>
            <a:r>
              <a:rPr lang="el-GR" altLang="zh-CN" sz="2000" i="1" dirty="0"/>
              <a:t>αβ</a:t>
            </a:r>
            <a:r>
              <a:rPr lang="en-US" altLang="zh-CN" sz="2000" i="1" baseline="-25000" dirty="0"/>
              <a:t>1</a:t>
            </a:r>
            <a:r>
              <a:rPr lang="el-GR" altLang="zh-CN" sz="2000" i="1" dirty="0"/>
              <a:t>β</a:t>
            </a:r>
            <a:r>
              <a:rPr lang="en-US" altLang="zh-CN" sz="2000" i="1" baseline="-25000" dirty="0"/>
              <a:t>2</a:t>
            </a:r>
            <a:r>
              <a:rPr lang="en-US" altLang="zh-CN" sz="2000" i="1" dirty="0"/>
              <a:t>w</a:t>
            </a:r>
            <a:r>
              <a:rPr lang="zh-CN" altLang="en-US" sz="2000" i="1" dirty="0"/>
              <a:t>，</a:t>
            </a:r>
            <a:r>
              <a:rPr lang="zh-CN" altLang="en-US" sz="2000" dirty="0"/>
              <a:t>项</a:t>
            </a:r>
            <a:r>
              <a:rPr lang="en-US" altLang="zh-CN" sz="2000" i="1" dirty="0"/>
              <a:t>A→</a:t>
            </a:r>
            <a:r>
              <a:rPr lang="el-GR" altLang="zh-CN" sz="2000" i="1" dirty="0"/>
              <a:t>β</a:t>
            </a:r>
            <a:r>
              <a:rPr lang="en-US" altLang="zh-CN" sz="2000" i="1" baseline="-25000" dirty="0"/>
              <a:t>1</a:t>
            </a:r>
            <a:r>
              <a:rPr lang="el-GR" altLang="zh-CN" sz="2000" i="1" dirty="0"/>
              <a:t>·β</a:t>
            </a:r>
            <a:r>
              <a:rPr lang="en-US" altLang="zh-CN" sz="2000" i="1" baseline="-25000" dirty="0"/>
              <a:t>2</a:t>
            </a:r>
            <a:r>
              <a:rPr lang="zh-CN" altLang="en-US" sz="2000" dirty="0"/>
              <a:t>是可行前缀</a:t>
            </a:r>
            <a:r>
              <a:rPr lang="el-GR" altLang="zh-CN" sz="2000" i="1" dirty="0"/>
              <a:t>αβ</a:t>
            </a:r>
            <a:r>
              <a:rPr lang="en-US" altLang="zh-CN" sz="2000" i="1" baseline="-25000" dirty="0"/>
              <a:t>1</a:t>
            </a:r>
            <a:r>
              <a:rPr lang="zh-CN" altLang="en-US" sz="2000" dirty="0"/>
              <a:t>的有效项。</a:t>
            </a:r>
            <a:endParaRPr lang="en-US" altLang="zh-CN" sz="2000" dirty="0"/>
          </a:p>
          <a:p>
            <a:pPr>
              <a:defRPr/>
            </a:pPr>
            <a:r>
              <a:rPr lang="zh-CN" altLang="en-US" sz="2000" dirty="0"/>
              <a:t>有效项的意义：语法分析栈中发现</a:t>
            </a:r>
            <a:r>
              <a:rPr lang="el-GR" altLang="zh-CN" sz="2000" i="1" dirty="0"/>
              <a:t>αβ</a:t>
            </a:r>
            <a:r>
              <a:rPr lang="en-US" altLang="zh-CN" sz="2000" i="1" baseline="-25000" dirty="0"/>
              <a:t>1</a:t>
            </a:r>
            <a:r>
              <a:rPr lang="zh-CN" altLang="en-US" sz="2000" dirty="0"/>
              <a:t>时，如果</a:t>
            </a:r>
            <a:r>
              <a:rPr lang="el-GR" altLang="zh-CN" sz="2000" i="1" dirty="0"/>
              <a:t>β</a:t>
            </a:r>
            <a:r>
              <a:rPr lang="en-US" altLang="zh-CN" sz="2000" i="1" baseline="-25000" dirty="0"/>
              <a:t>2</a:t>
            </a:r>
            <a:r>
              <a:rPr lang="en-US" altLang="zh-CN" sz="2000" dirty="0">
                <a:latin typeface="宋体"/>
                <a:ea typeface="宋体"/>
                <a:sym typeface="Symbol" pitchFamily="18" charset="2"/>
              </a:rPr>
              <a:t>≠</a:t>
            </a:r>
            <a:r>
              <a:rPr lang="el-GR" altLang="zh-CN" sz="2000" dirty="0"/>
              <a:t>ε</a:t>
            </a:r>
            <a:r>
              <a:rPr lang="zh-CN" altLang="en-US" sz="2000" dirty="0">
                <a:sym typeface="Symbol" pitchFamily="18" charset="2"/>
              </a:rPr>
              <a:t>，表示句柄还没有全部移入到栈，因此选择移入。如果</a:t>
            </a:r>
            <a:r>
              <a:rPr lang="el-GR" altLang="zh-CN" sz="2000" i="1" dirty="0"/>
              <a:t>β</a:t>
            </a:r>
            <a:r>
              <a:rPr lang="en-US" altLang="zh-CN" sz="2000" i="1" baseline="-25000" dirty="0"/>
              <a:t>2</a:t>
            </a:r>
            <a:r>
              <a:rPr lang="en-US" altLang="zh-CN" sz="2000" dirty="0">
                <a:sym typeface="Symbol" pitchFamily="18" charset="2"/>
              </a:rPr>
              <a:t> =</a:t>
            </a:r>
            <a:r>
              <a:rPr lang="el-GR" altLang="zh-CN" sz="2000" dirty="0"/>
              <a:t>ε</a:t>
            </a:r>
            <a:r>
              <a:rPr lang="zh-CN" altLang="en-US" sz="2000" dirty="0">
                <a:sym typeface="Symbol" pitchFamily="18" charset="2"/>
              </a:rPr>
              <a:t>，那么</a:t>
            </a:r>
            <a:r>
              <a:rPr lang="el-GR" altLang="zh-CN" sz="2000" i="1" dirty="0"/>
              <a:t>β</a:t>
            </a:r>
            <a:r>
              <a:rPr lang="en-US" altLang="zh-CN" sz="2000" i="1" baseline="-25000" dirty="0"/>
              <a:t>1</a:t>
            </a:r>
            <a:r>
              <a:rPr lang="zh-CN" altLang="en-US" sz="2000" dirty="0">
                <a:sym typeface="Symbol" pitchFamily="18" charset="2"/>
              </a:rPr>
              <a:t>就是句柄，可以归约到</a:t>
            </a:r>
            <a:r>
              <a:rPr lang="en-US" altLang="zh-CN" sz="2000" dirty="0">
                <a:sym typeface="Symbol" pitchFamily="18" charset="2"/>
              </a:rPr>
              <a:t>A</a:t>
            </a:r>
            <a:r>
              <a:rPr lang="zh-CN" altLang="en-US" sz="2000" dirty="0">
                <a:sym typeface="Symbol" pitchFamily="18" charset="2"/>
              </a:rPr>
              <a:t>。同一个可行前缀可能会有不同的有效项，要求做不同的事情，这样的冲突需要向前看输入符号来解决。后面会有更一般的解决方案。</a:t>
            </a:r>
            <a:endParaRPr lang="en-US" altLang="zh-CN" sz="2000" dirty="0">
              <a:sym typeface="Symbol" pitchFamily="18" charset="2"/>
            </a:endParaRPr>
          </a:p>
          <a:p>
            <a:pPr>
              <a:defRPr/>
            </a:pPr>
            <a:r>
              <a:rPr lang="en-US" altLang="zh-CN" sz="2000" dirty="0"/>
              <a:t>LR</a:t>
            </a:r>
            <a:r>
              <a:rPr lang="zh-CN" altLang="en-US" sz="2000" dirty="0"/>
              <a:t>语法分析理论的核心思想：如果我们在某个文法的</a:t>
            </a:r>
            <a:r>
              <a:rPr lang="en-US" altLang="zh-CN" sz="2000" dirty="0"/>
              <a:t>LR(0)</a:t>
            </a:r>
            <a:r>
              <a:rPr lang="zh-CN" altLang="en-US" sz="2000" dirty="0"/>
              <a:t>自动机中从初始状态开始沿着标号为某个可行前缀的路径到达一个状态，那么该状态对应的项集就是的有效项集。</a:t>
            </a:r>
          </a:p>
        </p:txBody>
      </p:sp>
      <p:sp>
        <p:nvSpPr>
          <p:cNvPr id="4" name="灯片编号占位符 3"/>
          <p:cNvSpPr>
            <a:spLocks noGrp="1"/>
          </p:cNvSpPr>
          <p:nvPr>
            <p:ph type="sldNum" sz="quarter" idx="12"/>
          </p:nvPr>
        </p:nvSpPr>
        <p:spPr/>
        <p:txBody>
          <a:bodyPr/>
          <a:lstStyle/>
          <a:p>
            <a:pPr>
              <a:defRPr/>
            </a:pPr>
            <a:fld id="{7DF198E6-212B-45C4-8FD6-74156A4C05EE}" type="slidenum">
              <a:rPr lang="en-US" altLang="zh-CN" smtClean="0"/>
              <a:pPr>
                <a:defRPr/>
              </a:pPr>
              <a:t>109</a:t>
            </a:fld>
            <a:endParaRPr lang="en-US" altLang="zh-CN"/>
          </a:p>
        </p:txBody>
      </p:sp>
      <p:graphicFrame>
        <p:nvGraphicFramePr>
          <p:cNvPr id="6146" name="Object 3"/>
          <p:cNvGraphicFramePr>
            <a:graphicFrameLocks noChangeAspect="1"/>
          </p:cNvGraphicFramePr>
          <p:nvPr/>
        </p:nvGraphicFramePr>
        <p:xfrm>
          <a:off x="3500430" y="3143248"/>
          <a:ext cx="190500" cy="368300"/>
        </p:xfrm>
        <a:graphic>
          <a:graphicData uri="http://schemas.openxmlformats.org/presentationml/2006/ole">
            <mc:AlternateContent xmlns:mc="http://schemas.openxmlformats.org/markup-compatibility/2006">
              <mc:Choice xmlns:v="urn:schemas-microsoft-com:vml" Requires="v">
                <p:oleObj spid="_x0000_s8245" name="公式" r:id="rId3" imgW="190440" imgH="368280" progId="Equation.3">
                  <p:embed/>
                </p:oleObj>
              </mc:Choice>
              <mc:Fallback>
                <p:oleObj name="公式" r:id="rId3" imgW="190440" imgH="36828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0430" y="3143248"/>
                        <a:ext cx="190500" cy="3683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6147" name="Object 3"/>
          <p:cNvGraphicFramePr>
            <a:graphicFrameLocks noChangeAspect="1"/>
          </p:cNvGraphicFramePr>
          <p:nvPr/>
        </p:nvGraphicFramePr>
        <p:xfrm>
          <a:off x="4143372" y="3143248"/>
          <a:ext cx="190500" cy="368300"/>
        </p:xfrm>
        <a:graphic>
          <a:graphicData uri="http://schemas.openxmlformats.org/presentationml/2006/ole">
            <mc:AlternateContent xmlns:mc="http://schemas.openxmlformats.org/markup-compatibility/2006">
              <mc:Choice xmlns:v="urn:schemas-microsoft-com:vml" Requires="v">
                <p:oleObj spid="_x0000_s8246" name="公式" r:id="rId5" imgW="190440" imgH="368280" progId="Equation.3">
                  <p:embed/>
                </p:oleObj>
              </mc:Choice>
              <mc:Fallback>
                <p:oleObj name="公式" r:id="rId5" imgW="190440" imgH="36828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43372" y="3143248"/>
                        <a:ext cx="190500" cy="3683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spTree>
    <p:extLst>
      <p:ext uri="{BB962C8B-B14F-4D97-AF65-F5344CB8AC3E}">
        <p14:creationId xmlns:p14="http://schemas.microsoft.com/office/powerpoint/2010/main" val="26427598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a:xfrm>
            <a:off x="609600" y="304800"/>
            <a:ext cx="8001000" cy="1216025"/>
          </a:xfrm>
        </p:spPr>
        <p:txBody>
          <a:bodyPr/>
          <a:lstStyle/>
          <a:p>
            <a:r>
              <a:rPr lang="zh-CN" altLang="en-US"/>
              <a:t>推导（续）</a:t>
            </a:r>
          </a:p>
        </p:txBody>
      </p:sp>
      <p:sp>
        <p:nvSpPr>
          <p:cNvPr id="23556" name="Rectangle 3"/>
          <p:cNvSpPr>
            <a:spLocks noGrp="1" noChangeArrowheads="1"/>
          </p:cNvSpPr>
          <p:nvPr>
            <p:ph idx="1"/>
          </p:nvPr>
        </p:nvSpPr>
        <p:spPr>
          <a:xfrm>
            <a:off x="533400" y="1752600"/>
            <a:ext cx="8001000" cy="4267200"/>
          </a:xfrm>
        </p:spPr>
        <p:txBody>
          <a:bodyPr/>
          <a:lstStyle/>
          <a:p>
            <a:pPr>
              <a:lnSpc>
                <a:spcPct val="90000"/>
              </a:lnSpc>
            </a:pPr>
            <a:r>
              <a:rPr lang="zh-CN" altLang="en-US" sz="2400" dirty="0"/>
              <a:t>推导序列</a:t>
            </a:r>
            <a:r>
              <a:rPr lang="el-GR" altLang="zh-CN" sz="2400" dirty="0"/>
              <a:t>α</a:t>
            </a:r>
            <a:r>
              <a:rPr lang="en-US" altLang="zh-CN" sz="2400" baseline="-25000" dirty="0"/>
              <a:t>1      </a:t>
            </a:r>
            <a:r>
              <a:rPr lang="el-GR" altLang="zh-CN" sz="2400" dirty="0"/>
              <a:t>α</a:t>
            </a:r>
            <a:r>
              <a:rPr lang="en-US" altLang="zh-CN" sz="2400" baseline="-25000" dirty="0"/>
              <a:t>2</a:t>
            </a:r>
            <a:r>
              <a:rPr lang="en-US" altLang="zh-CN" sz="2400" dirty="0"/>
              <a:t>      …      </a:t>
            </a:r>
            <a:r>
              <a:rPr lang="el-GR" altLang="zh-CN" sz="2400" dirty="0"/>
              <a:t>α</a:t>
            </a:r>
            <a:r>
              <a:rPr lang="en-US" altLang="zh-CN" sz="2400" baseline="-25000" dirty="0"/>
              <a:t>n</a:t>
            </a:r>
            <a:r>
              <a:rPr lang="zh-CN" altLang="en-US" sz="2400" dirty="0"/>
              <a:t>， 称为</a:t>
            </a:r>
            <a:r>
              <a:rPr lang="el-GR" altLang="zh-CN" sz="2400" dirty="0"/>
              <a:t>α</a:t>
            </a:r>
            <a:r>
              <a:rPr lang="en-US" altLang="zh-CN" sz="2400" baseline="-25000" dirty="0"/>
              <a:t>1</a:t>
            </a:r>
            <a:r>
              <a:rPr lang="zh-CN" altLang="en-US" sz="2400" dirty="0"/>
              <a:t>推导到</a:t>
            </a:r>
            <a:r>
              <a:rPr lang="el-GR" altLang="zh-CN" sz="2400" dirty="0"/>
              <a:t>α</a:t>
            </a:r>
            <a:r>
              <a:rPr lang="en-US" altLang="zh-CN" sz="2400" baseline="-25000" dirty="0"/>
              <a:t>n</a:t>
            </a:r>
            <a:r>
              <a:rPr lang="zh-CN" altLang="en-US" sz="2400" dirty="0"/>
              <a:t>。记作      </a:t>
            </a:r>
            <a:r>
              <a:rPr lang="el-GR" altLang="zh-CN" sz="2400" dirty="0"/>
              <a:t>α</a:t>
            </a:r>
            <a:r>
              <a:rPr lang="en-US" altLang="zh-CN" sz="2400" baseline="-25000" dirty="0"/>
              <a:t>1</a:t>
            </a:r>
            <a:r>
              <a:rPr lang="zh-CN" altLang="en-US" sz="2400" baseline="-25000" dirty="0"/>
              <a:t>  </a:t>
            </a:r>
            <a:r>
              <a:rPr lang="en-US" altLang="zh-CN" sz="2400" baseline="-25000" dirty="0"/>
              <a:t>    </a:t>
            </a:r>
            <a:r>
              <a:rPr lang="zh-CN" altLang="en-US" sz="2400" baseline="-25000" dirty="0"/>
              <a:t> </a:t>
            </a:r>
            <a:r>
              <a:rPr lang="el-GR" altLang="zh-CN" sz="2400" dirty="0"/>
              <a:t>α</a:t>
            </a:r>
            <a:r>
              <a:rPr lang="en-US" altLang="zh-CN" sz="2400" baseline="-25000" dirty="0"/>
              <a:t>n</a:t>
            </a:r>
            <a:r>
              <a:rPr lang="zh-CN" altLang="en-US" sz="2400" dirty="0"/>
              <a:t>，   指经过零步或多步推导。</a:t>
            </a:r>
          </a:p>
          <a:p>
            <a:pPr>
              <a:lnSpc>
                <a:spcPct val="90000"/>
              </a:lnSpc>
            </a:pPr>
            <a:r>
              <a:rPr lang="zh-CN" altLang="en-US" sz="2400" dirty="0"/>
              <a:t>对于任意串</a:t>
            </a:r>
          </a:p>
          <a:p>
            <a:pPr>
              <a:lnSpc>
                <a:spcPct val="90000"/>
              </a:lnSpc>
            </a:pPr>
            <a:r>
              <a:rPr lang="zh-CN" altLang="en-US" sz="2400" dirty="0"/>
              <a:t>如果</a:t>
            </a:r>
          </a:p>
          <a:p>
            <a:pPr>
              <a:lnSpc>
                <a:spcPct val="90000"/>
              </a:lnSpc>
            </a:pPr>
            <a:r>
              <a:rPr lang="zh-CN" altLang="en-US" sz="2400" dirty="0"/>
              <a:t>         表示经过一步或多步推导出</a:t>
            </a:r>
          </a:p>
          <a:p>
            <a:pPr>
              <a:lnSpc>
                <a:spcPct val="90000"/>
              </a:lnSpc>
            </a:pPr>
            <a:r>
              <a:rPr lang="zh-CN" altLang="en-US" sz="2400" dirty="0"/>
              <a:t>句型：如果从文法的开始符号</a:t>
            </a:r>
            <a:r>
              <a:rPr lang="en-US" altLang="zh-CN" sz="2400" dirty="0"/>
              <a:t>S</a:t>
            </a:r>
            <a:r>
              <a:rPr lang="zh-CN" altLang="en-US" sz="2400" dirty="0"/>
              <a:t>开始，      ，则称</a:t>
            </a:r>
            <a:r>
              <a:rPr lang="el-GR" altLang="zh-CN" sz="2400" dirty="0"/>
              <a:t>α</a:t>
            </a:r>
            <a:r>
              <a:rPr lang="zh-CN" altLang="en-US" sz="2400" dirty="0"/>
              <a:t>是</a:t>
            </a:r>
            <a:r>
              <a:rPr lang="en-US" altLang="zh-CN" sz="2400" dirty="0"/>
              <a:t>G</a:t>
            </a:r>
            <a:r>
              <a:rPr lang="zh-CN" altLang="en-US" sz="2400" dirty="0"/>
              <a:t>的一个句型。</a:t>
            </a:r>
          </a:p>
          <a:p>
            <a:pPr>
              <a:lnSpc>
                <a:spcPct val="90000"/>
              </a:lnSpc>
            </a:pPr>
            <a:r>
              <a:rPr lang="zh-CN" altLang="en-US" sz="2400" dirty="0"/>
              <a:t>句子，不包括非终结符号的句型。</a:t>
            </a:r>
          </a:p>
          <a:p>
            <a:pPr>
              <a:lnSpc>
                <a:spcPct val="90000"/>
              </a:lnSpc>
            </a:pPr>
            <a:r>
              <a:rPr lang="zh-CN" altLang="en-US" sz="2400" dirty="0"/>
              <a:t>语言：句子的集合</a:t>
            </a:r>
            <a:r>
              <a:rPr lang="en-US" altLang="zh-CN" sz="2400" dirty="0"/>
              <a:t>{</a:t>
            </a:r>
            <a:r>
              <a:rPr lang="en-US" altLang="zh-CN" sz="2400" dirty="0" err="1"/>
              <a:t>w|S</a:t>
            </a:r>
            <a:r>
              <a:rPr lang="en-US" altLang="zh-CN" sz="2400" dirty="0"/>
              <a:t>    w}</a:t>
            </a:r>
            <a:r>
              <a:rPr lang="zh-CN" altLang="en-US" sz="2400" dirty="0"/>
              <a:t>，由文法</a:t>
            </a:r>
            <a:r>
              <a:rPr lang="en-US" altLang="zh-CN" sz="2400" i="1" dirty="0"/>
              <a:t>G</a:t>
            </a:r>
            <a:r>
              <a:rPr lang="zh-CN" altLang="en-US" sz="2400" dirty="0"/>
              <a:t>生成的语言被称为上下文无关语言</a:t>
            </a:r>
            <a:r>
              <a:rPr lang="en-US" altLang="zh-CN" sz="2400" i="1" dirty="0"/>
              <a:t>L(G)</a:t>
            </a:r>
            <a:r>
              <a:rPr lang="zh-CN" altLang="en-US" sz="2400" dirty="0"/>
              <a:t>。</a:t>
            </a:r>
          </a:p>
          <a:p>
            <a:pPr>
              <a:lnSpc>
                <a:spcPct val="90000"/>
              </a:lnSpc>
            </a:pPr>
            <a:r>
              <a:rPr lang="zh-CN" altLang="en-US" sz="2400" dirty="0"/>
              <a:t>文法的等价性：两个文法生成相同语言，则两文法等价</a:t>
            </a:r>
          </a:p>
        </p:txBody>
      </p:sp>
      <p:sp>
        <p:nvSpPr>
          <p:cNvPr id="13" name="灯片编号占位符 5"/>
          <p:cNvSpPr>
            <a:spLocks noGrp="1"/>
          </p:cNvSpPr>
          <p:nvPr>
            <p:ph type="sldNum" sz="quarter" idx="12"/>
          </p:nvPr>
        </p:nvSpPr>
        <p:spPr/>
        <p:txBody>
          <a:bodyPr/>
          <a:lstStyle/>
          <a:p>
            <a:pPr>
              <a:defRPr/>
            </a:pPr>
            <a:fld id="{23C8C245-CB2A-40DB-950B-9210A9ECEA8C}" type="slidenum">
              <a:rPr lang="en-US" altLang="zh-CN"/>
              <a:pPr>
                <a:defRPr/>
              </a:pPr>
              <a:t>11</a:t>
            </a:fld>
            <a:endParaRPr lang="en-US" altLang="zh-CN"/>
          </a:p>
        </p:txBody>
      </p:sp>
      <p:pic>
        <p:nvPicPr>
          <p:cNvPr id="23557" name="Picture 4"/>
          <p:cNvPicPr>
            <a:picLocks noChangeAspect="1" noChangeArrowheads="1"/>
          </p:cNvPicPr>
          <p:nvPr/>
        </p:nvPicPr>
        <p:blipFill>
          <a:blip r:embed="rId2" cstate="print"/>
          <a:srcRect/>
          <a:stretch>
            <a:fillRect/>
          </a:stretch>
        </p:blipFill>
        <p:spPr bwMode="auto">
          <a:xfrm>
            <a:off x="2928926" y="1828056"/>
            <a:ext cx="241300" cy="304800"/>
          </a:xfrm>
          <a:prstGeom prst="rect">
            <a:avLst/>
          </a:prstGeom>
          <a:noFill/>
          <a:ln w="9525">
            <a:noFill/>
            <a:miter lim="800000"/>
            <a:headEnd/>
            <a:tailEnd/>
          </a:ln>
        </p:spPr>
      </p:pic>
      <p:pic>
        <p:nvPicPr>
          <p:cNvPr id="23558" name="Picture 5"/>
          <p:cNvPicPr>
            <a:picLocks noChangeAspect="1" noChangeArrowheads="1"/>
          </p:cNvPicPr>
          <p:nvPr/>
        </p:nvPicPr>
        <p:blipFill>
          <a:blip r:embed="rId2" cstate="print"/>
          <a:srcRect/>
          <a:stretch>
            <a:fillRect/>
          </a:stretch>
        </p:blipFill>
        <p:spPr bwMode="auto">
          <a:xfrm>
            <a:off x="2401874" y="1785926"/>
            <a:ext cx="241300" cy="304800"/>
          </a:xfrm>
          <a:prstGeom prst="rect">
            <a:avLst/>
          </a:prstGeom>
          <a:noFill/>
          <a:ln w="9525">
            <a:noFill/>
            <a:miter lim="800000"/>
            <a:headEnd/>
            <a:tailEnd/>
          </a:ln>
        </p:spPr>
      </p:pic>
      <p:pic>
        <p:nvPicPr>
          <p:cNvPr id="23559" name="Picture 6"/>
          <p:cNvPicPr>
            <a:picLocks noChangeAspect="1" noChangeArrowheads="1"/>
          </p:cNvPicPr>
          <p:nvPr/>
        </p:nvPicPr>
        <p:blipFill>
          <a:blip r:embed="rId3" cstate="print"/>
          <a:srcRect/>
          <a:stretch>
            <a:fillRect/>
          </a:stretch>
        </p:blipFill>
        <p:spPr bwMode="auto">
          <a:xfrm>
            <a:off x="7685484" y="1785926"/>
            <a:ext cx="342900" cy="317500"/>
          </a:xfrm>
          <a:prstGeom prst="rect">
            <a:avLst/>
          </a:prstGeom>
          <a:noFill/>
          <a:ln w="9525">
            <a:noFill/>
            <a:miter lim="800000"/>
            <a:headEnd/>
            <a:tailEnd/>
          </a:ln>
        </p:spPr>
      </p:pic>
      <p:pic>
        <p:nvPicPr>
          <p:cNvPr id="23560" name="Picture 7"/>
          <p:cNvPicPr>
            <a:picLocks noChangeAspect="1" noChangeArrowheads="1"/>
          </p:cNvPicPr>
          <p:nvPr/>
        </p:nvPicPr>
        <p:blipFill>
          <a:blip r:embed="rId3" cstate="print"/>
          <a:srcRect/>
          <a:stretch>
            <a:fillRect/>
          </a:stretch>
        </p:blipFill>
        <p:spPr bwMode="auto">
          <a:xfrm>
            <a:off x="1115616" y="2132856"/>
            <a:ext cx="342900" cy="317500"/>
          </a:xfrm>
          <a:prstGeom prst="rect">
            <a:avLst/>
          </a:prstGeom>
          <a:noFill/>
          <a:ln w="9525">
            <a:noFill/>
            <a:miter lim="800000"/>
            <a:headEnd/>
            <a:tailEnd/>
          </a:ln>
        </p:spPr>
      </p:pic>
      <p:pic>
        <p:nvPicPr>
          <p:cNvPr id="23561" name="Picture 8"/>
          <p:cNvPicPr>
            <a:picLocks noChangeAspect="1" noChangeArrowheads="1"/>
          </p:cNvPicPr>
          <p:nvPr/>
        </p:nvPicPr>
        <p:blipFill>
          <a:blip r:embed="rId4" cstate="print"/>
          <a:srcRect/>
          <a:stretch>
            <a:fillRect/>
          </a:stretch>
        </p:blipFill>
        <p:spPr bwMode="auto">
          <a:xfrm>
            <a:off x="2667000" y="2438400"/>
            <a:ext cx="1154113" cy="431800"/>
          </a:xfrm>
          <a:prstGeom prst="rect">
            <a:avLst/>
          </a:prstGeom>
          <a:noFill/>
          <a:ln w="9525">
            <a:noFill/>
            <a:miter lim="800000"/>
            <a:headEnd/>
            <a:tailEnd/>
          </a:ln>
        </p:spPr>
      </p:pic>
      <p:pic>
        <p:nvPicPr>
          <p:cNvPr id="23562" name="Picture 9"/>
          <p:cNvPicPr>
            <a:picLocks noChangeAspect="1" noChangeArrowheads="1"/>
          </p:cNvPicPr>
          <p:nvPr/>
        </p:nvPicPr>
        <p:blipFill>
          <a:blip r:embed="rId5" cstate="print"/>
          <a:srcRect/>
          <a:stretch>
            <a:fillRect/>
          </a:stretch>
        </p:blipFill>
        <p:spPr bwMode="auto">
          <a:xfrm>
            <a:off x="1752600" y="2895600"/>
            <a:ext cx="3186113" cy="444500"/>
          </a:xfrm>
          <a:prstGeom prst="rect">
            <a:avLst/>
          </a:prstGeom>
          <a:noFill/>
          <a:ln w="9525">
            <a:noFill/>
            <a:miter lim="800000"/>
            <a:headEnd/>
            <a:tailEnd/>
          </a:ln>
        </p:spPr>
      </p:pic>
      <p:pic>
        <p:nvPicPr>
          <p:cNvPr id="23563" name="Picture 10"/>
          <p:cNvPicPr>
            <a:picLocks noChangeAspect="1" noChangeArrowheads="1"/>
          </p:cNvPicPr>
          <p:nvPr/>
        </p:nvPicPr>
        <p:blipFill>
          <a:blip r:embed="rId6" cstate="print"/>
          <a:srcRect/>
          <a:stretch>
            <a:fillRect/>
          </a:stretch>
        </p:blipFill>
        <p:spPr bwMode="auto">
          <a:xfrm>
            <a:off x="1219200" y="3276600"/>
            <a:ext cx="292100" cy="368300"/>
          </a:xfrm>
          <a:prstGeom prst="rect">
            <a:avLst/>
          </a:prstGeom>
          <a:noFill/>
          <a:ln w="9525">
            <a:noFill/>
            <a:miter lim="800000"/>
            <a:headEnd/>
            <a:tailEnd/>
          </a:ln>
        </p:spPr>
      </p:pic>
      <p:pic>
        <p:nvPicPr>
          <p:cNvPr id="23564" name="Picture 11"/>
          <p:cNvPicPr>
            <a:picLocks noChangeAspect="1" noChangeArrowheads="1"/>
          </p:cNvPicPr>
          <p:nvPr/>
        </p:nvPicPr>
        <p:blipFill>
          <a:blip r:embed="rId7" cstate="print"/>
          <a:srcRect/>
          <a:stretch>
            <a:fillRect/>
          </a:stretch>
        </p:blipFill>
        <p:spPr bwMode="auto">
          <a:xfrm>
            <a:off x="6019800" y="3657600"/>
            <a:ext cx="698500" cy="469900"/>
          </a:xfrm>
          <a:prstGeom prst="rect">
            <a:avLst/>
          </a:prstGeom>
          <a:noFill/>
          <a:ln w="9525">
            <a:noFill/>
            <a:miter lim="800000"/>
            <a:headEnd/>
            <a:tailEnd/>
          </a:ln>
        </p:spPr>
      </p:pic>
      <p:pic>
        <p:nvPicPr>
          <p:cNvPr id="14" name="Picture 4"/>
          <p:cNvPicPr>
            <a:picLocks noChangeAspect="1" noChangeArrowheads="1"/>
          </p:cNvPicPr>
          <p:nvPr/>
        </p:nvPicPr>
        <p:blipFill>
          <a:blip r:embed="rId2" cstate="print"/>
          <a:srcRect/>
          <a:stretch>
            <a:fillRect/>
          </a:stretch>
        </p:blipFill>
        <p:spPr bwMode="auto">
          <a:xfrm>
            <a:off x="3682628" y="1857652"/>
            <a:ext cx="241300" cy="304800"/>
          </a:xfrm>
          <a:prstGeom prst="rect">
            <a:avLst/>
          </a:prstGeom>
          <a:noFill/>
          <a:ln w="9525">
            <a:noFill/>
            <a:miter lim="800000"/>
            <a:headEnd/>
            <a:tailEnd/>
          </a:ln>
        </p:spPr>
      </p:pic>
      <p:pic>
        <p:nvPicPr>
          <p:cNvPr id="15" name="Picture 6"/>
          <p:cNvPicPr>
            <a:picLocks noChangeAspect="1" noChangeArrowheads="1"/>
          </p:cNvPicPr>
          <p:nvPr/>
        </p:nvPicPr>
        <p:blipFill>
          <a:blip r:embed="rId3" cstate="print"/>
          <a:srcRect/>
          <a:stretch>
            <a:fillRect/>
          </a:stretch>
        </p:blipFill>
        <p:spPr bwMode="auto">
          <a:xfrm>
            <a:off x="3923928" y="4809980"/>
            <a:ext cx="342900" cy="3175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可行前缀示例</a:t>
            </a:r>
          </a:p>
        </p:txBody>
      </p:sp>
      <p:sp>
        <p:nvSpPr>
          <p:cNvPr id="3" name="内容占位符 2"/>
          <p:cNvSpPr>
            <a:spLocks noGrp="1"/>
          </p:cNvSpPr>
          <p:nvPr>
            <p:ph idx="1"/>
          </p:nvPr>
        </p:nvSpPr>
        <p:spPr/>
        <p:txBody>
          <a:bodyPr/>
          <a:lstStyle/>
          <a:p>
            <a:r>
              <a:rPr lang="zh-CN" altLang="en-US" dirty="0"/>
              <a:t>可行前缀</a:t>
            </a:r>
            <a:r>
              <a:rPr lang="en-US" altLang="zh-CN" dirty="0"/>
              <a:t>E+T</a:t>
            </a:r>
            <a:r>
              <a:rPr lang="zh-CN" altLang="en-US" dirty="0"/>
              <a:t>＊对应的有效项：</a:t>
            </a:r>
            <a:endParaRPr lang="en-US" altLang="zh-CN" dirty="0"/>
          </a:p>
          <a:p>
            <a:pPr lvl="1"/>
            <a:r>
              <a:rPr lang="en-US" altLang="zh-CN" dirty="0"/>
              <a:t>T</a:t>
            </a:r>
            <a:r>
              <a:rPr lang="en-US" altLang="zh-CN" i="1" dirty="0"/>
              <a:t> → T</a:t>
            </a:r>
            <a:r>
              <a:rPr lang="zh-CN" altLang="en-US" dirty="0"/>
              <a:t>＊</a:t>
            </a:r>
            <a:r>
              <a:rPr lang="el-GR" altLang="zh-CN" i="1" dirty="0"/>
              <a:t>·</a:t>
            </a:r>
            <a:r>
              <a:rPr lang="en-US" altLang="zh-CN" i="1" dirty="0"/>
              <a:t>F</a:t>
            </a:r>
          </a:p>
          <a:p>
            <a:pPr lvl="1"/>
            <a:r>
              <a:rPr lang="en-US" altLang="zh-CN" i="1" dirty="0"/>
              <a:t>F → </a:t>
            </a:r>
            <a:r>
              <a:rPr lang="el-GR" altLang="zh-CN" i="1" dirty="0"/>
              <a:t>·</a:t>
            </a:r>
            <a:r>
              <a:rPr lang="en-US" altLang="zh-CN" i="1" dirty="0"/>
              <a:t>(E)</a:t>
            </a:r>
          </a:p>
          <a:p>
            <a:pPr lvl="1"/>
            <a:r>
              <a:rPr lang="en-US" altLang="zh-CN" i="1" dirty="0"/>
              <a:t>F → </a:t>
            </a:r>
            <a:r>
              <a:rPr lang="el-GR" altLang="zh-CN" i="1" dirty="0"/>
              <a:t>·</a:t>
            </a:r>
            <a:r>
              <a:rPr lang="en-US" altLang="zh-CN" i="1" dirty="0"/>
              <a:t>id</a:t>
            </a:r>
            <a:endParaRPr lang="zh-CN" altLang="en-US" dirty="0"/>
          </a:p>
        </p:txBody>
      </p:sp>
    </p:spTree>
    <p:extLst>
      <p:ext uri="{BB962C8B-B14F-4D97-AF65-F5344CB8AC3E}">
        <p14:creationId xmlns:p14="http://schemas.microsoft.com/office/powerpoint/2010/main" val="1098518450"/>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标题 1"/>
          <p:cNvSpPr>
            <a:spLocks noGrp="1"/>
          </p:cNvSpPr>
          <p:nvPr>
            <p:ph type="title"/>
          </p:nvPr>
        </p:nvSpPr>
        <p:spPr>
          <a:xfrm>
            <a:off x="457200" y="928670"/>
            <a:ext cx="8229600" cy="918418"/>
          </a:xfrm>
        </p:spPr>
        <p:txBody>
          <a:bodyPr/>
          <a:lstStyle/>
          <a:p>
            <a:r>
              <a:rPr lang="zh-CN" altLang="en-US" dirty="0"/>
              <a:t>分析表冲突</a:t>
            </a:r>
          </a:p>
        </p:txBody>
      </p:sp>
      <p:sp>
        <p:nvSpPr>
          <p:cNvPr id="105475" name="内容占位符 2"/>
          <p:cNvSpPr>
            <a:spLocks noGrp="1"/>
          </p:cNvSpPr>
          <p:nvPr>
            <p:ph idx="1"/>
          </p:nvPr>
        </p:nvSpPr>
        <p:spPr>
          <a:xfrm>
            <a:off x="5334000" y="1752600"/>
            <a:ext cx="3233738" cy="4267200"/>
          </a:xfrm>
        </p:spPr>
        <p:txBody>
          <a:bodyPr>
            <a:normAutofit/>
          </a:bodyPr>
          <a:lstStyle/>
          <a:p>
            <a:pPr>
              <a:defRPr/>
            </a:pPr>
            <a:r>
              <a:rPr lang="zh-CN" altLang="en-US" dirty="0"/>
              <a:t>状态</a:t>
            </a:r>
            <a:r>
              <a:rPr lang="en-US" altLang="zh-CN" dirty="0"/>
              <a:t>2</a:t>
            </a:r>
            <a:r>
              <a:rPr lang="zh-CN" altLang="en-US" dirty="0"/>
              <a:t>，输入符号为</a:t>
            </a:r>
            <a:r>
              <a:rPr lang="en-US" altLang="zh-CN" dirty="0"/>
              <a:t>=</a:t>
            </a:r>
            <a:r>
              <a:rPr lang="zh-CN" altLang="en-US" dirty="0"/>
              <a:t>时，选择移入还是归约</a:t>
            </a:r>
            <a:r>
              <a:rPr lang="en-US" altLang="zh-CN" dirty="0"/>
              <a:t>……</a:t>
            </a:r>
          </a:p>
          <a:p>
            <a:pPr>
              <a:defRPr/>
            </a:pPr>
            <a:r>
              <a:rPr lang="zh-CN" altLang="en-US" dirty="0"/>
              <a:t>没有参考更多的上下文信息</a:t>
            </a:r>
            <a:endParaRPr lang="en-US" altLang="zh-CN" dirty="0"/>
          </a:p>
          <a:p>
            <a:pPr>
              <a:defRPr/>
            </a:pPr>
            <a:r>
              <a:rPr lang="zh-CN" altLang="en-US" dirty="0"/>
              <a:t>为什么归约出错？</a:t>
            </a:r>
            <a:r>
              <a:rPr lang="en-US" altLang="zh-CN" dirty="0"/>
              <a:t>Follow</a:t>
            </a:r>
            <a:r>
              <a:rPr lang="zh-CN" altLang="en-US" dirty="0"/>
              <a:t>集合？</a:t>
            </a:r>
            <a:endParaRPr lang="en-US" altLang="zh-CN" dirty="0"/>
          </a:p>
          <a:p>
            <a:pPr>
              <a:buFont typeface="Wingdings" pitchFamily="2" charset="2"/>
              <a:buNone/>
              <a:defRPr/>
            </a:pPr>
            <a:endParaRPr lang="zh-CN" altLang="en-US" dirty="0"/>
          </a:p>
        </p:txBody>
      </p:sp>
      <p:sp>
        <p:nvSpPr>
          <p:cNvPr id="4" name="灯片编号占位符 3"/>
          <p:cNvSpPr>
            <a:spLocks noGrp="1"/>
          </p:cNvSpPr>
          <p:nvPr>
            <p:ph type="sldNum" sz="quarter" idx="12"/>
          </p:nvPr>
        </p:nvSpPr>
        <p:spPr/>
        <p:txBody>
          <a:bodyPr/>
          <a:lstStyle/>
          <a:p>
            <a:pPr>
              <a:defRPr/>
            </a:pPr>
            <a:fld id="{6FB7BB03-B659-4260-807E-95C978C2B2C2}" type="slidenum">
              <a:rPr lang="en-US" altLang="zh-CN" smtClean="0"/>
              <a:pPr>
                <a:defRPr/>
              </a:pPr>
              <a:t>111</a:t>
            </a:fld>
            <a:endParaRPr lang="en-US" altLang="zh-CN"/>
          </a:p>
        </p:txBody>
      </p:sp>
      <p:pic>
        <p:nvPicPr>
          <p:cNvPr id="106501" name="Picture 2"/>
          <p:cNvPicPr>
            <a:picLocks noChangeAspect="1" noChangeArrowheads="1"/>
          </p:cNvPicPr>
          <p:nvPr/>
        </p:nvPicPr>
        <p:blipFill>
          <a:blip r:embed="rId2" cstate="print"/>
          <a:srcRect/>
          <a:stretch>
            <a:fillRect/>
          </a:stretch>
        </p:blipFill>
        <p:spPr bwMode="auto">
          <a:xfrm>
            <a:off x="5562600" y="304800"/>
            <a:ext cx="1857375" cy="952500"/>
          </a:xfrm>
          <a:prstGeom prst="rect">
            <a:avLst/>
          </a:prstGeom>
          <a:noFill/>
          <a:ln w="9525">
            <a:noFill/>
            <a:miter lim="800000"/>
            <a:headEnd/>
            <a:tailEnd/>
          </a:ln>
        </p:spPr>
      </p:pic>
      <p:pic>
        <p:nvPicPr>
          <p:cNvPr id="106502" name="Picture 3"/>
          <p:cNvPicPr>
            <a:picLocks noChangeAspect="1" noChangeArrowheads="1"/>
          </p:cNvPicPr>
          <p:nvPr/>
        </p:nvPicPr>
        <p:blipFill>
          <a:blip r:embed="rId3" cstate="print"/>
          <a:srcRect/>
          <a:stretch>
            <a:fillRect/>
          </a:stretch>
        </p:blipFill>
        <p:spPr bwMode="auto">
          <a:xfrm>
            <a:off x="609600" y="1828800"/>
            <a:ext cx="4667250" cy="40862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5475">
                                            <p:txEl>
                                              <p:pRg st="0" end="0"/>
                                            </p:txEl>
                                          </p:spTgt>
                                        </p:tgtEl>
                                        <p:attrNameLst>
                                          <p:attrName>style.visibility</p:attrName>
                                        </p:attrNameLst>
                                      </p:cBhvr>
                                      <p:to>
                                        <p:strVal val="visible"/>
                                      </p:to>
                                    </p:set>
                                    <p:anim calcmode="lin" valueType="num">
                                      <p:cBhvr additive="base">
                                        <p:cTn id="7" dur="500" fill="hold"/>
                                        <p:tgtEl>
                                          <p:spTgt spid="10547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547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05475">
                                            <p:txEl>
                                              <p:pRg st="1" end="1"/>
                                            </p:txEl>
                                          </p:spTgt>
                                        </p:tgtEl>
                                        <p:attrNameLst>
                                          <p:attrName>style.visibility</p:attrName>
                                        </p:attrNameLst>
                                      </p:cBhvr>
                                      <p:to>
                                        <p:strVal val="visible"/>
                                      </p:to>
                                    </p:set>
                                    <p:anim calcmode="lin" valueType="num">
                                      <p:cBhvr additive="base">
                                        <p:cTn id="11" dur="500" fill="hold"/>
                                        <p:tgtEl>
                                          <p:spTgt spid="105475">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05475">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05475">
                                            <p:txEl>
                                              <p:pRg st="2" end="2"/>
                                            </p:txEl>
                                          </p:spTgt>
                                        </p:tgtEl>
                                        <p:attrNameLst>
                                          <p:attrName>style.visibility</p:attrName>
                                        </p:attrNameLst>
                                      </p:cBhvr>
                                      <p:to>
                                        <p:strVal val="visible"/>
                                      </p:to>
                                    </p:set>
                                    <p:anim calcmode="lin" valueType="num">
                                      <p:cBhvr additive="base">
                                        <p:cTn id="15" dur="500" fill="hold"/>
                                        <p:tgtEl>
                                          <p:spTgt spid="105475">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0547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75" grpId="0" build="allAtOnce"/>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标题 1"/>
          <p:cNvSpPr>
            <a:spLocks noGrp="1"/>
          </p:cNvSpPr>
          <p:nvPr>
            <p:ph type="title"/>
          </p:nvPr>
        </p:nvSpPr>
        <p:spPr/>
        <p:txBody>
          <a:bodyPr/>
          <a:lstStyle/>
          <a:p>
            <a:r>
              <a:rPr lang="zh-CN" altLang="en-US"/>
              <a:t>更强大的</a:t>
            </a:r>
            <a:r>
              <a:rPr lang="en-US" altLang="zh-CN"/>
              <a:t>LR</a:t>
            </a:r>
            <a:r>
              <a:rPr lang="zh-CN" altLang="en-US"/>
              <a:t>语法分析器</a:t>
            </a:r>
          </a:p>
        </p:txBody>
      </p:sp>
      <p:sp>
        <p:nvSpPr>
          <p:cNvPr id="107523" name="内容占位符 2"/>
          <p:cNvSpPr>
            <a:spLocks noGrp="1"/>
          </p:cNvSpPr>
          <p:nvPr>
            <p:ph idx="1"/>
          </p:nvPr>
        </p:nvSpPr>
        <p:spPr/>
        <p:txBody>
          <a:bodyPr/>
          <a:lstStyle/>
          <a:p>
            <a:r>
              <a:rPr lang="zh-CN" altLang="en-US"/>
              <a:t>规范</a:t>
            </a:r>
            <a:r>
              <a:rPr lang="en-US" altLang="zh-CN"/>
              <a:t>LR</a:t>
            </a:r>
            <a:r>
              <a:rPr lang="zh-CN" altLang="en-US"/>
              <a:t>方法。充分利用向前看符号。这种方法是用了一个更大的项集，称为</a:t>
            </a:r>
            <a:r>
              <a:rPr lang="en-US" altLang="zh-CN"/>
              <a:t>LR(1)</a:t>
            </a:r>
            <a:r>
              <a:rPr lang="zh-CN" altLang="en-US"/>
              <a:t>项集</a:t>
            </a:r>
            <a:endParaRPr lang="en-US" altLang="zh-CN"/>
          </a:p>
          <a:p>
            <a:r>
              <a:rPr lang="zh-CN" altLang="en-US"/>
              <a:t>向前看</a:t>
            </a:r>
            <a:r>
              <a:rPr lang="en-US" altLang="zh-CN"/>
              <a:t>LR</a:t>
            </a:r>
            <a:r>
              <a:rPr lang="zh-CN" altLang="en-US"/>
              <a:t>，又称</a:t>
            </a:r>
            <a:r>
              <a:rPr lang="en-US" altLang="zh-CN"/>
              <a:t>LALR</a:t>
            </a:r>
            <a:endParaRPr lang="zh-CN" altLang="en-US"/>
          </a:p>
        </p:txBody>
      </p:sp>
      <p:sp>
        <p:nvSpPr>
          <p:cNvPr id="4" name="灯片编号占位符 3"/>
          <p:cNvSpPr>
            <a:spLocks noGrp="1"/>
          </p:cNvSpPr>
          <p:nvPr>
            <p:ph type="sldNum" sz="quarter" idx="12"/>
          </p:nvPr>
        </p:nvSpPr>
        <p:spPr/>
        <p:txBody>
          <a:bodyPr/>
          <a:lstStyle/>
          <a:p>
            <a:pPr>
              <a:defRPr/>
            </a:pPr>
            <a:fld id="{946C5AEB-4BA8-4A3E-9449-A8A09EAC5205}" type="slidenum">
              <a:rPr lang="en-US" altLang="zh-CN" smtClean="0"/>
              <a:pPr>
                <a:defRPr/>
              </a:pPr>
              <a:t>112</a:t>
            </a:fld>
            <a:endParaRPr lang="en-US" altLang="zh-CN"/>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标题 1"/>
          <p:cNvSpPr>
            <a:spLocks noGrp="1"/>
          </p:cNvSpPr>
          <p:nvPr>
            <p:ph type="title"/>
          </p:nvPr>
        </p:nvSpPr>
        <p:spPr/>
        <p:txBody>
          <a:bodyPr/>
          <a:lstStyle/>
          <a:p>
            <a:r>
              <a:rPr lang="en-US" altLang="zh-CN"/>
              <a:t>LR(1)</a:t>
            </a:r>
            <a:r>
              <a:rPr lang="zh-CN" altLang="en-US"/>
              <a:t>项</a:t>
            </a:r>
          </a:p>
        </p:txBody>
      </p:sp>
      <p:sp>
        <p:nvSpPr>
          <p:cNvPr id="3" name="内容占位符 2"/>
          <p:cNvSpPr>
            <a:spLocks noGrp="1"/>
          </p:cNvSpPr>
          <p:nvPr>
            <p:ph idx="1"/>
          </p:nvPr>
        </p:nvSpPr>
        <p:spPr/>
        <p:txBody>
          <a:bodyPr>
            <a:normAutofit/>
          </a:bodyPr>
          <a:lstStyle/>
          <a:p>
            <a:pPr>
              <a:defRPr/>
            </a:pPr>
            <a:r>
              <a:rPr lang="zh-CN" altLang="en-US" dirty="0"/>
              <a:t>在</a:t>
            </a:r>
            <a:r>
              <a:rPr lang="en-US" altLang="zh-CN" dirty="0"/>
              <a:t>SLR</a:t>
            </a:r>
            <a:r>
              <a:rPr lang="zh-CN" altLang="en-US" dirty="0"/>
              <a:t>中，如果项集</a:t>
            </a:r>
            <a:r>
              <a:rPr lang="en-US" altLang="zh-CN" dirty="0"/>
              <a:t>I</a:t>
            </a:r>
            <a:r>
              <a:rPr lang="en-US" altLang="zh-CN" baseline="-25000" dirty="0"/>
              <a:t>i</a:t>
            </a:r>
            <a:r>
              <a:rPr lang="zh-CN" altLang="en-US" dirty="0"/>
              <a:t>中包含项</a:t>
            </a:r>
            <a:r>
              <a:rPr lang="en-US" altLang="zh-CN" sz="3200" dirty="0"/>
              <a:t>[</a:t>
            </a:r>
            <a:r>
              <a:rPr lang="en-US" altLang="zh-CN" sz="3200" i="1" dirty="0"/>
              <a:t>A → </a:t>
            </a:r>
            <a:r>
              <a:rPr lang="el-GR" altLang="zh-CN" sz="3200" i="1" dirty="0"/>
              <a:t>α·</a:t>
            </a:r>
            <a:r>
              <a:rPr lang="en-US" altLang="zh-CN" sz="3200" dirty="0"/>
              <a:t>]</a:t>
            </a:r>
            <a:r>
              <a:rPr lang="zh-CN" altLang="en-US" sz="3200" dirty="0"/>
              <a:t>，且当前符号</a:t>
            </a:r>
            <a:r>
              <a:rPr lang="en-US" altLang="zh-CN" sz="3200" i="1" dirty="0"/>
              <a:t>a</a:t>
            </a:r>
            <a:r>
              <a:rPr lang="zh-CN" altLang="en-US" sz="3200" dirty="0"/>
              <a:t>在</a:t>
            </a:r>
            <a:r>
              <a:rPr lang="en-US" altLang="zh-CN" sz="3200" dirty="0"/>
              <a:t>FOLLOW(</a:t>
            </a:r>
            <a:r>
              <a:rPr lang="en-US" altLang="zh-CN" sz="3200" i="1" dirty="0"/>
              <a:t>A</a:t>
            </a:r>
            <a:r>
              <a:rPr lang="en-US" altLang="zh-CN" sz="3200" dirty="0"/>
              <a:t>)</a:t>
            </a:r>
            <a:r>
              <a:rPr lang="zh-CN" altLang="en-US" sz="3200" dirty="0"/>
              <a:t>中，那么就可以按照</a:t>
            </a:r>
            <a:r>
              <a:rPr lang="en-US" altLang="zh-CN" sz="3200" i="1" dirty="0"/>
              <a:t>A→</a:t>
            </a:r>
            <a:r>
              <a:rPr lang="el-GR" altLang="zh-CN" sz="3200" i="1" dirty="0"/>
              <a:t>α</a:t>
            </a:r>
            <a:r>
              <a:rPr lang="zh-CN" altLang="en-US" sz="3200" dirty="0"/>
              <a:t>进行归约。</a:t>
            </a:r>
            <a:endParaRPr lang="en-US" altLang="zh-CN" sz="3200" dirty="0"/>
          </a:p>
          <a:p>
            <a:pPr>
              <a:defRPr/>
            </a:pPr>
            <a:r>
              <a:rPr lang="zh-CN" altLang="en-US" dirty="0"/>
              <a:t>有时，</a:t>
            </a:r>
            <a:r>
              <a:rPr lang="zh-CN" altLang="en-US" dirty="0">
                <a:solidFill>
                  <a:srgbClr val="FF0000"/>
                </a:solidFill>
              </a:rPr>
              <a:t>在任何最右句型中</a:t>
            </a:r>
            <a:r>
              <a:rPr lang="en-US" altLang="zh-CN" i="1" dirty="0"/>
              <a:t>a</a:t>
            </a:r>
            <a:r>
              <a:rPr lang="zh-CN" altLang="en-US" dirty="0"/>
              <a:t>都不可能跟在</a:t>
            </a:r>
            <a:r>
              <a:rPr lang="el-GR" altLang="zh-CN" i="1" dirty="0"/>
              <a:t>β</a:t>
            </a:r>
            <a:r>
              <a:rPr lang="en-US" altLang="zh-CN" i="1" dirty="0"/>
              <a:t>A</a:t>
            </a:r>
            <a:r>
              <a:rPr lang="zh-CN" altLang="en-US" dirty="0"/>
              <a:t>之后，这时输入为</a:t>
            </a:r>
            <a:r>
              <a:rPr lang="en-US" altLang="zh-CN" i="1" dirty="0"/>
              <a:t>a</a:t>
            </a:r>
            <a:r>
              <a:rPr lang="zh-CN" altLang="en-US" dirty="0"/>
              <a:t>不能按照</a:t>
            </a:r>
            <a:r>
              <a:rPr lang="en-US" altLang="zh-CN" sz="2800" i="1" dirty="0"/>
              <a:t>A → </a:t>
            </a:r>
            <a:r>
              <a:rPr lang="el-GR" altLang="zh-CN" sz="2800" i="1" dirty="0"/>
              <a:t>α</a:t>
            </a:r>
            <a:r>
              <a:rPr lang="zh-CN" altLang="en-US" sz="2800" dirty="0"/>
              <a:t>进行归约。如上面的示例二。</a:t>
            </a:r>
            <a:endParaRPr lang="en-US" altLang="zh-CN" sz="2800" dirty="0"/>
          </a:p>
          <a:p>
            <a:pPr>
              <a:defRPr/>
            </a:pPr>
            <a:r>
              <a:rPr lang="en-US" altLang="zh-CN" sz="2800" dirty="0">
                <a:solidFill>
                  <a:srgbClr val="FF0000"/>
                </a:solidFill>
              </a:rPr>
              <a:t>FOLLOW</a:t>
            </a:r>
            <a:r>
              <a:rPr lang="zh-CN" altLang="en-US" sz="2800" dirty="0">
                <a:solidFill>
                  <a:srgbClr val="FF0000"/>
                </a:solidFill>
              </a:rPr>
              <a:t>集提供的可归约条件过松</a:t>
            </a:r>
            <a:endParaRPr lang="en-US" altLang="zh-CN" sz="2800" dirty="0">
              <a:solidFill>
                <a:srgbClr val="FF0000"/>
              </a:solidFill>
            </a:endParaRPr>
          </a:p>
          <a:p>
            <a:pPr>
              <a:defRPr/>
            </a:pPr>
            <a:r>
              <a:rPr lang="zh-CN" altLang="en-US" sz="2800" dirty="0"/>
              <a:t>每个状态能否明确指出哪些输入符号可以跟在句柄</a:t>
            </a:r>
            <a:r>
              <a:rPr lang="el-GR" altLang="zh-CN" sz="2800" i="1" dirty="0"/>
              <a:t>α</a:t>
            </a:r>
            <a:r>
              <a:rPr lang="zh-CN" altLang="en-US" sz="2800" dirty="0"/>
              <a:t>后面，从而使句柄</a:t>
            </a:r>
            <a:r>
              <a:rPr lang="el-GR" altLang="zh-CN" sz="2800" i="1" dirty="0"/>
              <a:t>α</a:t>
            </a:r>
            <a:r>
              <a:rPr lang="zh-CN" altLang="en-US" sz="2800" dirty="0"/>
              <a:t>可能被归约为</a:t>
            </a:r>
            <a:r>
              <a:rPr lang="en-US" altLang="zh-CN" sz="2800" i="1" dirty="0"/>
              <a:t>A</a:t>
            </a:r>
            <a:r>
              <a:rPr lang="zh-CN" altLang="en-US" sz="2800" dirty="0"/>
              <a:t>。</a:t>
            </a:r>
            <a:endParaRPr lang="en-US" altLang="zh-CN" sz="2800" dirty="0"/>
          </a:p>
        </p:txBody>
      </p:sp>
      <p:sp>
        <p:nvSpPr>
          <p:cNvPr id="4" name="灯片编号占位符 3"/>
          <p:cNvSpPr>
            <a:spLocks noGrp="1"/>
          </p:cNvSpPr>
          <p:nvPr>
            <p:ph type="sldNum" sz="quarter" idx="12"/>
          </p:nvPr>
        </p:nvSpPr>
        <p:spPr/>
        <p:txBody>
          <a:bodyPr/>
          <a:lstStyle/>
          <a:p>
            <a:pPr>
              <a:defRPr/>
            </a:pPr>
            <a:fld id="{5720CB35-E62A-463E-9A21-D690A4A18B00}" type="slidenum">
              <a:rPr lang="en-US" altLang="zh-CN" smtClean="0"/>
              <a:pPr>
                <a:defRPr/>
              </a:pPr>
              <a:t>113</a:t>
            </a:fld>
            <a:endParaRPr lang="en-US" altLang="zh-CN"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标题 1"/>
          <p:cNvSpPr>
            <a:spLocks noGrp="1"/>
          </p:cNvSpPr>
          <p:nvPr>
            <p:ph type="title"/>
          </p:nvPr>
        </p:nvSpPr>
        <p:spPr>
          <a:xfrm>
            <a:off x="609600" y="304800"/>
            <a:ext cx="8001000" cy="1216025"/>
          </a:xfrm>
        </p:spPr>
        <p:txBody>
          <a:bodyPr/>
          <a:lstStyle/>
          <a:p>
            <a:r>
              <a:rPr lang="en-US" altLang="zh-CN"/>
              <a:t>LR(1)</a:t>
            </a:r>
            <a:r>
              <a:rPr lang="zh-CN" altLang="en-US"/>
              <a:t>项 </a:t>
            </a:r>
            <a:r>
              <a:rPr lang="en-US" altLang="zh-CN"/>
              <a:t>(</a:t>
            </a:r>
            <a:r>
              <a:rPr lang="zh-CN" altLang="en-US"/>
              <a:t>续</a:t>
            </a:r>
            <a:r>
              <a:rPr lang="en-US" altLang="zh-CN"/>
              <a:t>)</a:t>
            </a:r>
            <a:endParaRPr lang="zh-CN" altLang="en-US"/>
          </a:p>
        </p:txBody>
      </p:sp>
      <p:sp>
        <p:nvSpPr>
          <p:cNvPr id="3" name="内容占位符 2"/>
          <p:cNvSpPr>
            <a:spLocks noGrp="1"/>
          </p:cNvSpPr>
          <p:nvPr>
            <p:ph idx="1"/>
          </p:nvPr>
        </p:nvSpPr>
        <p:spPr/>
        <p:txBody>
          <a:bodyPr/>
          <a:lstStyle/>
          <a:p>
            <a:r>
              <a:rPr lang="zh-CN" altLang="en-US"/>
              <a:t>形式如</a:t>
            </a:r>
            <a:r>
              <a:rPr lang="en-US" altLang="zh-CN"/>
              <a:t>[</a:t>
            </a:r>
            <a:r>
              <a:rPr lang="en-US" altLang="zh-CN" i="1"/>
              <a:t>A → </a:t>
            </a:r>
            <a:r>
              <a:rPr lang="el-GR" altLang="zh-CN" i="1"/>
              <a:t>α·β</a:t>
            </a:r>
            <a:r>
              <a:rPr lang="en-US" altLang="zh-CN" i="1"/>
              <a:t>,a</a:t>
            </a:r>
            <a:r>
              <a:rPr lang="en-US" altLang="zh-CN"/>
              <a:t>]</a:t>
            </a:r>
            <a:r>
              <a:rPr lang="zh-CN" altLang="en-US"/>
              <a:t>，其中</a:t>
            </a:r>
            <a:r>
              <a:rPr lang="en-US" altLang="zh-CN" i="1"/>
              <a:t>A → </a:t>
            </a:r>
            <a:r>
              <a:rPr lang="el-GR" altLang="zh-CN" i="1"/>
              <a:t>αβ</a:t>
            </a:r>
            <a:r>
              <a:rPr lang="zh-CN" altLang="en-US"/>
              <a:t>是一条产生式，</a:t>
            </a:r>
            <a:r>
              <a:rPr lang="en-US" altLang="zh-CN" i="1"/>
              <a:t>a</a:t>
            </a:r>
            <a:r>
              <a:rPr lang="zh-CN" altLang="en-US"/>
              <a:t>是一个终结符号或者</a:t>
            </a:r>
            <a:r>
              <a:rPr lang="en-US" altLang="zh-CN"/>
              <a:t>$</a:t>
            </a:r>
            <a:r>
              <a:rPr lang="zh-CN" altLang="en-US"/>
              <a:t>符</a:t>
            </a:r>
            <a:endParaRPr lang="en-US" altLang="zh-CN"/>
          </a:p>
          <a:p>
            <a:r>
              <a:rPr lang="en-US" altLang="zh-CN" i="1"/>
              <a:t>a</a:t>
            </a:r>
            <a:r>
              <a:rPr lang="zh-CN" altLang="en-US"/>
              <a:t>是向前看符号，长度为</a:t>
            </a:r>
            <a:r>
              <a:rPr lang="en-US" altLang="zh-CN"/>
              <a:t>1</a:t>
            </a:r>
            <a:r>
              <a:rPr lang="zh-CN" altLang="en-US"/>
              <a:t>。其意义是若栈顶状态中存在</a:t>
            </a:r>
            <a:r>
              <a:rPr lang="en-US" altLang="zh-CN"/>
              <a:t>LR(1)</a:t>
            </a:r>
            <a:r>
              <a:rPr lang="zh-CN" altLang="en-US"/>
              <a:t>项</a:t>
            </a:r>
            <a:r>
              <a:rPr lang="en-US" altLang="zh-CN"/>
              <a:t>[</a:t>
            </a:r>
            <a:r>
              <a:rPr lang="en-US" altLang="zh-CN" i="1"/>
              <a:t>A → </a:t>
            </a:r>
            <a:r>
              <a:rPr lang="el-GR" altLang="zh-CN" i="1"/>
              <a:t>α·</a:t>
            </a:r>
            <a:r>
              <a:rPr lang="en-US" altLang="zh-CN" i="1"/>
              <a:t>,a</a:t>
            </a:r>
            <a:r>
              <a:rPr lang="en-US" altLang="zh-CN"/>
              <a:t>] </a:t>
            </a:r>
            <a:r>
              <a:rPr lang="zh-CN" altLang="en-US"/>
              <a:t>，在输入符号为</a:t>
            </a:r>
            <a:r>
              <a:rPr lang="en-US" altLang="zh-CN" i="1"/>
              <a:t>a</a:t>
            </a:r>
            <a:r>
              <a:rPr lang="zh-CN" altLang="en-US"/>
              <a:t>时才会进行归约</a:t>
            </a:r>
            <a:endParaRPr lang="en-US" altLang="zh-CN"/>
          </a:p>
          <a:p>
            <a:r>
              <a:rPr lang="en-US" altLang="zh-CN" i="1"/>
              <a:t>a</a:t>
            </a:r>
            <a:r>
              <a:rPr lang="zh-CN" altLang="en-US"/>
              <a:t>的集合总是</a:t>
            </a:r>
            <a:r>
              <a:rPr lang="en-US" altLang="zh-CN"/>
              <a:t>FOLLOW(</a:t>
            </a:r>
            <a:r>
              <a:rPr lang="en-US" altLang="zh-CN" i="1"/>
              <a:t>A</a:t>
            </a:r>
            <a:r>
              <a:rPr lang="en-US" altLang="zh-CN"/>
              <a:t>)</a:t>
            </a:r>
            <a:r>
              <a:rPr lang="zh-CN" altLang="en-US"/>
              <a:t>的子集</a:t>
            </a:r>
            <a:endParaRPr lang="en-US" altLang="zh-CN"/>
          </a:p>
          <a:p>
            <a:r>
              <a:rPr lang="el-GR" altLang="zh-CN" i="1"/>
              <a:t>β≠ε</a:t>
            </a:r>
            <a:r>
              <a:rPr lang="zh-CN" altLang="en-US"/>
              <a:t>时，</a:t>
            </a:r>
            <a:r>
              <a:rPr lang="en-US" altLang="zh-CN" i="1"/>
              <a:t> a</a:t>
            </a:r>
            <a:r>
              <a:rPr lang="zh-CN" altLang="en-US"/>
              <a:t>没有任何作用</a:t>
            </a:r>
            <a:endParaRPr lang="en-US" altLang="zh-CN"/>
          </a:p>
          <a:p>
            <a:r>
              <a:rPr lang="en-US" altLang="zh-CN" i="1">
                <a:solidFill>
                  <a:srgbClr val="FF5050"/>
                </a:solidFill>
              </a:rPr>
              <a:t>a</a:t>
            </a:r>
            <a:r>
              <a:rPr lang="zh-CN" altLang="en-US">
                <a:solidFill>
                  <a:srgbClr val="FF5050"/>
                </a:solidFill>
              </a:rPr>
              <a:t>指出能够进行归约的准确判断</a:t>
            </a:r>
            <a:endParaRPr lang="en-US" altLang="zh-CN"/>
          </a:p>
          <a:p>
            <a:pPr>
              <a:buFont typeface="Wingdings" pitchFamily="2" charset="2"/>
              <a:buNone/>
            </a:pPr>
            <a:endParaRPr lang="en-US" altLang="zh-CN"/>
          </a:p>
          <a:p>
            <a:endParaRPr lang="zh-CN" altLang="en-US"/>
          </a:p>
        </p:txBody>
      </p:sp>
      <p:sp>
        <p:nvSpPr>
          <p:cNvPr id="4" name="灯片编号占位符 3"/>
          <p:cNvSpPr>
            <a:spLocks noGrp="1"/>
          </p:cNvSpPr>
          <p:nvPr>
            <p:ph type="sldNum" sz="quarter" idx="12"/>
          </p:nvPr>
        </p:nvSpPr>
        <p:spPr>
          <a:xfrm>
            <a:off x="6553200" y="6245225"/>
            <a:ext cx="1981200" cy="460375"/>
          </a:xfrm>
        </p:spPr>
        <p:txBody>
          <a:bodyPr/>
          <a:lstStyle/>
          <a:p>
            <a:pPr>
              <a:defRPr/>
            </a:pPr>
            <a:fld id="{BB92B955-9F8F-4A1D-9CE2-5F2D0A2551C1}" type="slidenum">
              <a:rPr lang="en-US" altLang="zh-CN" smtClean="0"/>
              <a:pPr>
                <a:defRPr/>
              </a:pPr>
              <a:t>114</a:t>
            </a:fld>
            <a:endParaRPr lang="en-US" altLang="zh-CN" dirty="0"/>
          </a:p>
        </p:txBody>
      </p:sp>
      <p:sp>
        <p:nvSpPr>
          <p:cNvPr id="5" name="AutoShape 5"/>
          <p:cNvSpPr>
            <a:spLocks noChangeArrowheads="1"/>
          </p:cNvSpPr>
          <p:nvPr/>
        </p:nvSpPr>
        <p:spPr bwMode="auto">
          <a:xfrm>
            <a:off x="7391400" y="3657600"/>
            <a:ext cx="2087563" cy="2057400"/>
          </a:xfrm>
          <a:prstGeom prst="wedgeEllipseCallout">
            <a:avLst>
              <a:gd name="adj1" fmla="val -76565"/>
              <a:gd name="adj2" fmla="val -47361"/>
            </a:avLst>
          </a:prstGeom>
          <a:noFill/>
          <a:ln w="9525" algn="ctr">
            <a:solidFill>
              <a:srgbClr val="0000FF"/>
            </a:solidFill>
            <a:miter lim="800000"/>
            <a:headEnd/>
            <a:tailEnd/>
          </a:ln>
        </p:spPr>
        <p:txBody>
          <a:bodyPr lIns="90000" tIns="46800" rIns="90000" bIns="46800"/>
          <a:lstStyle/>
          <a:p>
            <a:pPr algn="ctr"/>
            <a:r>
              <a:rPr lang="zh-CN" altLang="en-US" sz="2000">
                <a:solidFill>
                  <a:srgbClr val="3366FF"/>
                </a:solidFill>
              </a:rPr>
              <a:t>向前看符号与确定归约有关</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标题 1"/>
          <p:cNvSpPr>
            <a:spLocks noGrp="1"/>
          </p:cNvSpPr>
          <p:nvPr>
            <p:ph type="title"/>
          </p:nvPr>
        </p:nvSpPr>
        <p:spPr/>
        <p:txBody>
          <a:bodyPr/>
          <a:lstStyle/>
          <a:p>
            <a:r>
              <a:rPr lang="en-US" altLang="zh-CN"/>
              <a:t>LR(1)</a:t>
            </a:r>
            <a:r>
              <a:rPr lang="zh-CN" altLang="en-US"/>
              <a:t>项 </a:t>
            </a:r>
            <a:r>
              <a:rPr lang="en-US" altLang="zh-CN"/>
              <a:t>(</a:t>
            </a:r>
            <a:r>
              <a:rPr lang="zh-CN" altLang="en-US"/>
              <a:t>续</a:t>
            </a:r>
            <a:r>
              <a:rPr lang="en-US" altLang="zh-CN"/>
              <a:t>)</a:t>
            </a:r>
            <a:endParaRPr lang="zh-CN" altLang="en-US"/>
          </a:p>
        </p:txBody>
      </p:sp>
      <p:sp>
        <p:nvSpPr>
          <p:cNvPr id="7173" name="内容占位符 2"/>
          <p:cNvSpPr>
            <a:spLocks noGrp="1"/>
          </p:cNvSpPr>
          <p:nvPr>
            <p:ph idx="1"/>
          </p:nvPr>
        </p:nvSpPr>
        <p:spPr/>
        <p:txBody>
          <a:bodyPr/>
          <a:lstStyle/>
          <a:p>
            <a:r>
              <a:rPr lang="zh-CN" altLang="en-US"/>
              <a:t>从可行前缀和有效项的角度看：</a:t>
            </a:r>
            <a:endParaRPr lang="en-US" altLang="zh-CN"/>
          </a:p>
          <a:p>
            <a:r>
              <a:rPr lang="en-US" altLang="zh-CN"/>
              <a:t>LR(1)</a:t>
            </a:r>
            <a:r>
              <a:rPr lang="zh-CN" altLang="en-US"/>
              <a:t>项</a:t>
            </a:r>
            <a:r>
              <a:rPr lang="en-US" altLang="zh-CN"/>
              <a:t>[</a:t>
            </a:r>
            <a:r>
              <a:rPr lang="en-US" altLang="zh-CN" i="1"/>
              <a:t>A → </a:t>
            </a:r>
            <a:r>
              <a:rPr lang="el-GR" altLang="zh-CN" i="1"/>
              <a:t>α·β</a:t>
            </a:r>
            <a:r>
              <a:rPr lang="en-US" altLang="zh-CN" i="1"/>
              <a:t>,a</a:t>
            </a:r>
            <a:r>
              <a:rPr lang="en-US" altLang="zh-CN"/>
              <a:t>]</a:t>
            </a:r>
            <a:r>
              <a:rPr lang="zh-CN" altLang="en-US"/>
              <a:t>对于一个可行前缀</a:t>
            </a:r>
            <a:r>
              <a:rPr lang="el-GR" altLang="zh-CN" i="1"/>
              <a:t>δα</a:t>
            </a:r>
            <a:r>
              <a:rPr lang="zh-CN" altLang="en-US"/>
              <a:t>有效的条件是存在一个推导</a:t>
            </a:r>
            <a:r>
              <a:rPr lang="en-US" altLang="zh-CN" i="1"/>
              <a:t>S   </a:t>
            </a:r>
            <a:r>
              <a:rPr lang="el-GR" altLang="zh-CN" i="1"/>
              <a:t>δ</a:t>
            </a:r>
            <a:r>
              <a:rPr lang="en-US" altLang="zh-CN" i="1"/>
              <a:t>Aw  </a:t>
            </a:r>
            <a:r>
              <a:rPr lang="el-GR" altLang="zh-CN" i="1"/>
              <a:t>δαβ</a:t>
            </a:r>
            <a:r>
              <a:rPr lang="en-US" altLang="zh-CN" i="1"/>
              <a:t>w</a:t>
            </a:r>
            <a:r>
              <a:rPr lang="zh-CN" altLang="en-US"/>
              <a:t>，其中</a:t>
            </a:r>
            <a:r>
              <a:rPr lang="en-US" altLang="zh-CN" i="1"/>
              <a:t>a</a:t>
            </a:r>
            <a:r>
              <a:rPr lang="zh-CN" altLang="en-US"/>
              <a:t>∈</a:t>
            </a:r>
            <a:r>
              <a:rPr lang="en-US" altLang="zh-CN"/>
              <a:t>First(</a:t>
            </a:r>
            <a:r>
              <a:rPr lang="en-US" altLang="zh-CN" i="1"/>
              <a:t>w</a:t>
            </a:r>
            <a:r>
              <a:rPr lang="en-US" altLang="zh-CN"/>
              <a:t>)</a:t>
            </a:r>
            <a:r>
              <a:rPr lang="zh-CN" altLang="en-US"/>
              <a:t>。当</a:t>
            </a:r>
            <a:r>
              <a:rPr lang="en-US" altLang="zh-CN"/>
              <a:t>w</a:t>
            </a:r>
            <a:r>
              <a:rPr lang="zh-CN" altLang="en-US"/>
              <a:t>为</a:t>
            </a:r>
            <a:r>
              <a:rPr lang="el-GR" altLang="zh-CN" i="1"/>
              <a:t>ε</a:t>
            </a:r>
            <a:r>
              <a:rPr lang="zh-CN" altLang="en-US"/>
              <a:t>，</a:t>
            </a:r>
            <a:r>
              <a:rPr lang="en-US" altLang="zh-CN" i="1"/>
              <a:t>a</a:t>
            </a:r>
            <a:r>
              <a:rPr lang="en-US" altLang="zh-CN"/>
              <a:t>=$</a:t>
            </a:r>
            <a:endParaRPr lang="zh-CN" altLang="en-US"/>
          </a:p>
        </p:txBody>
      </p:sp>
      <p:sp>
        <p:nvSpPr>
          <p:cNvPr id="4" name="灯片编号占位符 3"/>
          <p:cNvSpPr>
            <a:spLocks noGrp="1"/>
          </p:cNvSpPr>
          <p:nvPr>
            <p:ph type="sldNum" sz="quarter" idx="12"/>
          </p:nvPr>
        </p:nvSpPr>
        <p:spPr/>
        <p:txBody>
          <a:bodyPr/>
          <a:lstStyle/>
          <a:p>
            <a:pPr>
              <a:defRPr/>
            </a:pPr>
            <a:fld id="{9EBBEFCD-5DA2-4310-A0EC-F2AB98B312A7}" type="slidenum">
              <a:rPr lang="en-US" altLang="zh-CN" smtClean="0"/>
              <a:pPr>
                <a:defRPr/>
              </a:pPr>
              <a:t>115</a:t>
            </a:fld>
            <a:endParaRPr lang="en-US" altLang="zh-CN"/>
          </a:p>
        </p:txBody>
      </p:sp>
      <p:graphicFrame>
        <p:nvGraphicFramePr>
          <p:cNvPr id="7170" name="Object 3"/>
          <p:cNvGraphicFramePr>
            <a:graphicFrameLocks noChangeAspect="1"/>
          </p:cNvGraphicFramePr>
          <p:nvPr/>
        </p:nvGraphicFramePr>
        <p:xfrm>
          <a:off x="3000364" y="2857496"/>
          <a:ext cx="190500" cy="368300"/>
        </p:xfrm>
        <a:graphic>
          <a:graphicData uri="http://schemas.openxmlformats.org/presentationml/2006/ole">
            <mc:AlternateContent xmlns:mc="http://schemas.openxmlformats.org/markup-compatibility/2006">
              <mc:Choice xmlns:v="urn:schemas-microsoft-com:vml" Requires="v">
                <p:oleObj spid="_x0000_s7275" name="公式" r:id="rId3" imgW="190440" imgH="368280" progId="Equation.3">
                  <p:embed/>
                </p:oleObj>
              </mc:Choice>
              <mc:Fallback>
                <p:oleObj name="公式" r:id="rId3" imgW="190440" imgH="36828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00364" y="2857496"/>
                        <a:ext cx="190500" cy="3683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7171" name="Object 3"/>
          <p:cNvGraphicFramePr>
            <a:graphicFrameLocks noChangeAspect="1"/>
          </p:cNvGraphicFramePr>
          <p:nvPr/>
        </p:nvGraphicFramePr>
        <p:xfrm>
          <a:off x="3786182" y="2857496"/>
          <a:ext cx="190500" cy="368300"/>
        </p:xfrm>
        <a:graphic>
          <a:graphicData uri="http://schemas.openxmlformats.org/presentationml/2006/ole">
            <mc:AlternateContent xmlns:mc="http://schemas.openxmlformats.org/markup-compatibility/2006">
              <mc:Choice xmlns:v="urn:schemas-microsoft-com:vml" Requires="v">
                <p:oleObj spid="_x0000_s7276" name="公式" r:id="rId5" imgW="190440" imgH="368280" progId="Equation.3">
                  <p:embed/>
                </p:oleObj>
              </mc:Choice>
              <mc:Fallback>
                <p:oleObj name="公式" r:id="rId5" imgW="190440" imgH="36828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86182" y="2857496"/>
                        <a:ext cx="190500" cy="3683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标题 1"/>
          <p:cNvSpPr>
            <a:spLocks noGrp="1"/>
          </p:cNvSpPr>
          <p:nvPr>
            <p:ph type="title"/>
          </p:nvPr>
        </p:nvSpPr>
        <p:spPr/>
        <p:txBody>
          <a:bodyPr/>
          <a:lstStyle/>
          <a:p>
            <a:r>
              <a:rPr lang="en-US" altLang="zh-CN"/>
              <a:t>LR(1)</a:t>
            </a:r>
            <a:r>
              <a:rPr lang="zh-CN" altLang="en-US"/>
              <a:t>项集构造</a:t>
            </a:r>
          </a:p>
        </p:txBody>
      </p:sp>
      <p:sp>
        <p:nvSpPr>
          <p:cNvPr id="110595" name="内容占位符 2"/>
          <p:cNvSpPr>
            <a:spLocks noGrp="1"/>
          </p:cNvSpPr>
          <p:nvPr>
            <p:ph idx="1"/>
          </p:nvPr>
        </p:nvSpPr>
        <p:spPr/>
        <p:txBody>
          <a:bodyPr/>
          <a:lstStyle/>
          <a:p>
            <a:r>
              <a:rPr lang="zh-CN" altLang="en-US"/>
              <a:t>过程类似于</a:t>
            </a:r>
            <a:r>
              <a:rPr lang="en-US" altLang="zh-CN"/>
              <a:t>LR(0)</a:t>
            </a:r>
            <a:r>
              <a:rPr lang="zh-CN" altLang="en-US"/>
              <a:t>项集构造</a:t>
            </a:r>
            <a:endParaRPr lang="en-US" altLang="zh-CN"/>
          </a:p>
          <a:p>
            <a:r>
              <a:rPr lang="zh-CN" altLang="en-US"/>
              <a:t>多了一个</a:t>
            </a:r>
            <a:r>
              <a:rPr lang="zh-CN" altLang="en-US" i="1"/>
              <a:t>向前看符号</a:t>
            </a:r>
            <a:r>
              <a:rPr lang="zh-CN" altLang="en-US"/>
              <a:t>分量的计算</a:t>
            </a:r>
            <a:endParaRPr lang="en-US" altLang="zh-CN"/>
          </a:p>
          <a:p>
            <a:r>
              <a:rPr lang="en-US" altLang="zh-CN"/>
              <a:t>CLOSURE</a:t>
            </a:r>
          </a:p>
          <a:p>
            <a:r>
              <a:rPr lang="en-US" altLang="zh-CN"/>
              <a:t>GOTO</a:t>
            </a:r>
            <a:endParaRPr lang="zh-CN" altLang="en-US"/>
          </a:p>
        </p:txBody>
      </p:sp>
      <p:sp>
        <p:nvSpPr>
          <p:cNvPr id="4" name="灯片编号占位符 3"/>
          <p:cNvSpPr>
            <a:spLocks noGrp="1"/>
          </p:cNvSpPr>
          <p:nvPr>
            <p:ph type="sldNum" sz="quarter" idx="12"/>
          </p:nvPr>
        </p:nvSpPr>
        <p:spPr/>
        <p:txBody>
          <a:bodyPr/>
          <a:lstStyle/>
          <a:p>
            <a:pPr>
              <a:defRPr/>
            </a:pPr>
            <a:fld id="{D81DB662-21B4-4CE4-AC7F-44C94DC61C2B}" type="slidenum">
              <a:rPr lang="en-US" altLang="zh-CN" smtClean="0"/>
              <a:pPr>
                <a:defRPr/>
              </a:pPr>
              <a:t>116</a:t>
            </a:fld>
            <a:endParaRPr lang="en-US" altLang="zh-CN"/>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标题 1"/>
          <p:cNvSpPr>
            <a:spLocks noGrp="1"/>
          </p:cNvSpPr>
          <p:nvPr>
            <p:ph type="title"/>
          </p:nvPr>
        </p:nvSpPr>
        <p:spPr/>
        <p:txBody>
          <a:bodyPr/>
          <a:lstStyle/>
          <a:p>
            <a:r>
              <a:rPr lang="en-US" altLang="zh-CN"/>
              <a:t>LR(1)</a:t>
            </a:r>
            <a:r>
              <a:rPr lang="zh-CN" altLang="en-US"/>
              <a:t>项集闭包</a:t>
            </a:r>
            <a:r>
              <a:rPr lang="en-US" altLang="zh-CN"/>
              <a:t>CLOSURE</a:t>
            </a:r>
            <a:endParaRPr lang="zh-CN" altLang="en-US"/>
          </a:p>
        </p:txBody>
      </p:sp>
      <p:sp>
        <p:nvSpPr>
          <p:cNvPr id="111619" name="内容占位符 2"/>
          <p:cNvSpPr>
            <a:spLocks noGrp="1"/>
          </p:cNvSpPr>
          <p:nvPr>
            <p:ph idx="1"/>
          </p:nvPr>
        </p:nvSpPr>
        <p:spPr/>
        <p:txBody>
          <a:bodyPr/>
          <a:lstStyle/>
          <a:p>
            <a:pPr eaLnBrk="1" hangingPunct="1"/>
            <a:r>
              <a:rPr lang="en-US" altLang="zh-CN" sz="3200"/>
              <a:t>CLOSURE(I)=I U {[</a:t>
            </a:r>
            <a:r>
              <a:rPr lang="en-US" altLang="zh-CN" sz="3200" i="1"/>
              <a:t>B </a:t>
            </a:r>
            <a:r>
              <a:rPr lang="en-US" altLang="zh-CN" sz="2800" i="1">
                <a:latin typeface="Times New Roman" pitchFamily="18" charset="0"/>
                <a:cs typeface="Times New Roman" pitchFamily="18" charset="0"/>
              </a:rPr>
              <a:t>→</a:t>
            </a:r>
            <a:r>
              <a:rPr lang="en-US" altLang="zh-CN" sz="3200" i="1"/>
              <a:t> .</a:t>
            </a:r>
            <a:r>
              <a:rPr lang="el-GR" altLang="zh-CN" sz="3200" i="1"/>
              <a:t>γ</a:t>
            </a:r>
            <a:r>
              <a:rPr lang="zh-CN" altLang="en-US" sz="3200" i="1"/>
              <a:t>，</a:t>
            </a:r>
            <a:r>
              <a:rPr lang="en-US" altLang="zh-CN" sz="3200" i="1"/>
              <a:t>b</a:t>
            </a:r>
            <a:r>
              <a:rPr lang="en-US" altLang="zh-CN" sz="3200"/>
              <a:t>] | [</a:t>
            </a:r>
            <a:r>
              <a:rPr lang="en-US" altLang="zh-CN" sz="3200" i="1"/>
              <a:t>A</a:t>
            </a:r>
            <a:r>
              <a:rPr lang="en-US" altLang="zh-CN" sz="3200"/>
              <a:t> </a:t>
            </a:r>
            <a:r>
              <a:rPr lang="en-US" altLang="zh-CN" sz="2800">
                <a:latin typeface="Times New Roman" pitchFamily="18" charset="0"/>
                <a:cs typeface="Times New Roman" pitchFamily="18" charset="0"/>
              </a:rPr>
              <a:t>→</a:t>
            </a:r>
            <a:r>
              <a:rPr lang="el-GR" altLang="zh-CN" sz="3200" i="1"/>
              <a:t> α·</a:t>
            </a:r>
            <a:r>
              <a:rPr lang="en-US" altLang="zh-CN" sz="3200" i="1"/>
              <a:t>B</a:t>
            </a:r>
            <a:r>
              <a:rPr lang="el-GR" altLang="zh-CN" sz="3200" i="1"/>
              <a:t>β</a:t>
            </a:r>
            <a:r>
              <a:rPr lang="en-US" altLang="zh-CN" sz="3200"/>
              <a:t>,</a:t>
            </a:r>
            <a:r>
              <a:rPr lang="en-US" altLang="zh-CN" sz="3200" i="1"/>
              <a:t>a</a:t>
            </a:r>
            <a:r>
              <a:rPr lang="en-US" altLang="zh-CN" sz="3200"/>
              <a:t>] ∈CLOSURE(I)</a:t>
            </a:r>
            <a:r>
              <a:rPr lang="zh-CN" altLang="en-US" sz="3200"/>
              <a:t>，</a:t>
            </a:r>
            <a:r>
              <a:rPr lang="en-US" altLang="zh-CN" sz="3200"/>
              <a:t>b∈First(</a:t>
            </a:r>
            <a:r>
              <a:rPr lang="el-GR" altLang="zh-CN" sz="3200" i="1"/>
              <a:t>β</a:t>
            </a:r>
            <a:r>
              <a:rPr lang="en-US" altLang="zh-CN" sz="3200" i="1"/>
              <a:t>a</a:t>
            </a:r>
            <a:r>
              <a:rPr lang="en-US" altLang="zh-CN" sz="3200"/>
              <a:t>)</a:t>
            </a:r>
            <a:r>
              <a:rPr lang="zh-CN" altLang="en-US" sz="3200"/>
              <a:t>，且</a:t>
            </a:r>
            <a:r>
              <a:rPr lang="en-US" altLang="zh-CN" sz="3200" i="1"/>
              <a:t>B </a:t>
            </a:r>
            <a:r>
              <a:rPr lang="en-US" altLang="zh-CN" sz="2800" i="1">
                <a:latin typeface="Times New Roman" pitchFamily="18" charset="0"/>
                <a:cs typeface="Times New Roman" pitchFamily="18" charset="0"/>
              </a:rPr>
              <a:t>→</a:t>
            </a:r>
            <a:r>
              <a:rPr lang="el-GR" altLang="zh-CN" sz="3200" i="1"/>
              <a:t>γ</a:t>
            </a:r>
            <a:r>
              <a:rPr lang="zh-CN" altLang="en-US" sz="3200"/>
              <a:t>为文法规则</a:t>
            </a:r>
            <a:r>
              <a:rPr lang="en-US" altLang="zh-CN" sz="3200"/>
              <a:t>}</a:t>
            </a:r>
          </a:p>
        </p:txBody>
      </p:sp>
      <p:sp>
        <p:nvSpPr>
          <p:cNvPr id="4" name="灯片编号占位符 3"/>
          <p:cNvSpPr>
            <a:spLocks noGrp="1"/>
          </p:cNvSpPr>
          <p:nvPr>
            <p:ph type="sldNum" sz="quarter" idx="12"/>
          </p:nvPr>
        </p:nvSpPr>
        <p:spPr/>
        <p:txBody>
          <a:bodyPr/>
          <a:lstStyle/>
          <a:p>
            <a:pPr>
              <a:defRPr/>
            </a:pPr>
            <a:fld id="{DC78EF47-93C3-4D94-951C-67A0AE99F188}" type="slidenum">
              <a:rPr lang="en-US" altLang="zh-CN" smtClean="0"/>
              <a:pPr>
                <a:defRPr/>
              </a:pPr>
              <a:t>117</a:t>
            </a:fld>
            <a:endParaRPr lang="en-US" altLang="zh-CN"/>
          </a:p>
        </p:txBody>
      </p:sp>
      <p:pic>
        <p:nvPicPr>
          <p:cNvPr id="111621" name="Picture 2"/>
          <p:cNvPicPr>
            <a:picLocks noChangeAspect="1" noChangeArrowheads="1"/>
          </p:cNvPicPr>
          <p:nvPr/>
        </p:nvPicPr>
        <p:blipFill>
          <a:blip r:embed="rId2" cstate="print"/>
          <a:srcRect/>
          <a:stretch>
            <a:fillRect/>
          </a:stretch>
        </p:blipFill>
        <p:spPr bwMode="auto">
          <a:xfrm>
            <a:off x="609600" y="3657600"/>
            <a:ext cx="5248275" cy="2133600"/>
          </a:xfrm>
          <a:prstGeom prst="rect">
            <a:avLst/>
          </a:prstGeom>
          <a:noFill/>
          <a:ln w="9525">
            <a:noFill/>
            <a:miter lim="800000"/>
            <a:headEnd/>
            <a:tailEnd/>
          </a:ln>
        </p:spPr>
      </p:pic>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标题 1"/>
          <p:cNvSpPr>
            <a:spLocks noGrp="1"/>
          </p:cNvSpPr>
          <p:nvPr>
            <p:ph type="title"/>
          </p:nvPr>
        </p:nvSpPr>
        <p:spPr/>
        <p:txBody>
          <a:bodyPr/>
          <a:lstStyle/>
          <a:p>
            <a:r>
              <a:rPr lang="en-US" altLang="zh-CN"/>
              <a:t>LR(1)</a:t>
            </a:r>
            <a:r>
              <a:rPr lang="zh-CN" altLang="en-US"/>
              <a:t>项集</a:t>
            </a:r>
            <a:r>
              <a:rPr lang="en-US" altLang="zh-CN"/>
              <a:t>GOTO</a:t>
            </a:r>
            <a:r>
              <a:rPr lang="zh-CN" altLang="en-US"/>
              <a:t>函数</a:t>
            </a:r>
          </a:p>
        </p:txBody>
      </p:sp>
      <p:sp>
        <p:nvSpPr>
          <p:cNvPr id="11264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pPr>
              <a:defRPr/>
            </a:pPr>
            <a:fld id="{5E523753-6C5F-40EE-B1D9-BE576244098D}" type="slidenum">
              <a:rPr lang="en-US" altLang="zh-CN" smtClean="0"/>
              <a:pPr>
                <a:defRPr/>
              </a:pPr>
              <a:t>118</a:t>
            </a:fld>
            <a:endParaRPr lang="en-US" altLang="zh-CN"/>
          </a:p>
        </p:txBody>
      </p:sp>
      <p:pic>
        <p:nvPicPr>
          <p:cNvPr id="112645" name="Picture 2"/>
          <p:cNvPicPr>
            <a:picLocks noChangeAspect="1" noChangeArrowheads="1"/>
          </p:cNvPicPr>
          <p:nvPr/>
        </p:nvPicPr>
        <p:blipFill>
          <a:blip r:embed="rId2" cstate="print"/>
          <a:srcRect/>
          <a:stretch>
            <a:fillRect/>
          </a:stretch>
        </p:blipFill>
        <p:spPr bwMode="auto">
          <a:xfrm>
            <a:off x="609600" y="2209800"/>
            <a:ext cx="4757738" cy="1676400"/>
          </a:xfrm>
          <a:prstGeom prst="rect">
            <a:avLst/>
          </a:prstGeom>
          <a:noFill/>
          <a:ln w="9525">
            <a:noFill/>
            <a:miter lim="800000"/>
            <a:headEnd/>
            <a:tailEnd/>
          </a:ln>
        </p:spPr>
      </p:pic>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标题 1"/>
          <p:cNvSpPr>
            <a:spLocks noGrp="1"/>
          </p:cNvSpPr>
          <p:nvPr>
            <p:ph type="title"/>
          </p:nvPr>
        </p:nvSpPr>
        <p:spPr>
          <a:xfrm>
            <a:off x="533400" y="0"/>
            <a:ext cx="8001000" cy="685800"/>
          </a:xfrm>
        </p:spPr>
        <p:txBody>
          <a:bodyPr>
            <a:normAutofit fontScale="90000"/>
          </a:bodyPr>
          <a:lstStyle/>
          <a:p>
            <a:r>
              <a:rPr lang="en-US" altLang="zh-CN"/>
              <a:t>LR(1)</a:t>
            </a:r>
            <a:r>
              <a:rPr lang="zh-CN" altLang="en-US"/>
              <a:t>项集规范族构造算法</a:t>
            </a:r>
          </a:p>
        </p:txBody>
      </p:sp>
      <p:sp>
        <p:nvSpPr>
          <p:cNvPr id="113667"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pPr>
              <a:defRPr/>
            </a:pPr>
            <a:fld id="{1C549808-FD00-43A0-8275-B516BE514155}" type="slidenum">
              <a:rPr lang="en-US" altLang="zh-CN" smtClean="0"/>
              <a:pPr>
                <a:defRPr/>
              </a:pPr>
              <a:t>119</a:t>
            </a:fld>
            <a:endParaRPr lang="en-US" altLang="zh-CN"/>
          </a:p>
        </p:txBody>
      </p:sp>
      <p:pic>
        <p:nvPicPr>
          <p:cNvPr id="113669" name="Picture 2"/>
          <p:cNvPicPr>
            <a:picLocks noChangeAspect="1" noChangeArrowheads="1"/>
          </p:cNvPicPr>
          <p:nvPr/>
        </p:nvPicPr>
        <p:blipFill>
          <a:blip r:embed="rId2" cstate="print"/>
          <a:srcRect/>
          <a:stretch>
            <a:fillRect/>
          </a:stretch>
        </p:blipFill>
        <p:spPr bwMode="auto">
          <a:xfrm>
            <a:off x="1828800" y="762000"/>
            <a:ext cx="5486400" cy="5915025"/>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a:xfrm>
            <a:off x="609600" y="304800"/>
            <a:ext cx="8001000" cy="1216025"/>
          </a:xfrm>
        </p:spPr>
        <p:txBody>
          <a:bodyPr/>
          <a:lstStyle/>
          <a:p>
            <a:r>
              <a:rPr lang="zh-CN" altLang="en-US"/>
              <a:t>推导例子</a:t>
            </a:r>
          </a:p>
        </p:txBody>
      </p:sp>
      <p:sp>
        <p:nvSpPr>
          <p:cNvPr id="6" name="灯片编号占位符 5"/>
          <p:cNvSpPr>
            <a:spLocks noGrp="1"/>
          </p:cNvSpPr>
          <p:nvPr>
            <p:ph type="sldNum" sz="quarter" idx="12"/>
          </p:nvPr>
        </p:nvSpPr>
        <p:spPr/>
        <p:txBody>
          <a:bodyPr/>
          <a:lstStyle/>
          <a:p>
            <a:pPr>
              <a:defRPr/>
            </a:pPr>
            <a:fld id="{06C46428-93C9-4BFF-87D7-BD3F494510F0}" type="slidenum">
              <a:rPr lang="en-US" altLang="zh-CN"/>
              <a:pPr>
                <a:defRPr/>
              </a:pPr>
              <a:t>12</a:t>
            </a:fld>
            <a:endParaRPr lang="en-US" altLang="zh-CN"/>
          </a:p>
        </p:txBody>
      </p:sp>
      <p:pic>
        <p:nvPicPr>
          <p:cNvPr id="24581" name="Picture 4"/>
          <p:cNvPicPr>
            <a:picLocks noChangeAspect="1" noChangeArrowheads="1"/>
          </p:cNvPicPr>
          <p:nvPr/>
        </p:nvPicPr>
        <p:blipFill>
          <a:blip r:embed="rId2" cstate="print"/>
          <a:srcRect/>
          <a:stretch>
            <a:fillRect/>
          </a:stretch>
        </p:blipFill>
        <p:spPr bwMode="auto">
          <a:xfrm>
            <a:off x="323850" y="1828800"/>
            <a:ext cx="8820150" cy="4699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标题 1"/>
          <p:cNvSpPr>
            <a:spLocks noGrp="1"/>
          </p:cNvSpPr>
          <p:nvPr>
            <p:ph type="title"/>
          </p:nvPr>
        </p:nvSpPr>
        <p:spPr/>
        <p:txBody>
          <a:bodyPr/>
          <a:lstStyle/>
          <a:p>
            <a:r>
              <a:rPr lang="en-US" altLang="zh-CN"/>
              <a:t>LR(1)</a:t>
            </a:r>
            <a:r>
              <a:rPr lang="zh-CN" altLang="en-US"/>
              <a:t>项集规范组构造示例</a:t>
            </a:r>
          </a:p>
        </p:txBody>
      </p:sp>
      <p:sp>
        <p:nvSpPr>
          <p:cNvPr id="114691"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pPr>
              <a:defRPr/>
            </a:pPr>
            <a:fld id="{E26FE107-A1B8-4E02-A33F-D827487B73D1}" type="slidenum">
              <a:rPr lang="en-US" altLang="zh-CN" smtClean="0"/>
              <a:pPr>
                <a:defRPr/>
              </a:pPr>
              <a:t>120</a:t>
            </a:fld>
            <a:endParaRPr lang="en-US" altLang="zh-CN"/>
          </a:p>
        </p:txBody>
      </p:sp>
      <p:pic>
        <p:nvPicPr>
          <p:cNvPr id="114693" name="Picture 2"/>
          <p:cNvPicPr>
            <a:picLocks noChangeAspect="1" noChangeArrowheads="1"/>
          </p:cNvPicPr>
          <p:nvPr/>
        </p:nvPicPr>
        <p:blipFill>
          <a:blip r:embed="rId2" cstate="print"/>
          <a:srcRect/>
          <a:stretch>
            <a:fillRect/>
          </a:stretch>
        </p:blipFill>
        <p:spPr bwMode="auto">
          <a:xfrm>
            <a:off x="6629400" y="457200"/>
            <a:ext cx="1457325" cy="962025"/>
          </a:xfrm>
          <a:prstGeom prst="rect">
            <a:avLst/>
          </a:prstGeom>
          <a:noFill/>
          <a:ln w="9525">
            <a:noFill/>
            <a:miter lim="800000"/>
            <a:headEnd/>
            <a:tailEnd/>
          </a:ln>
        </p:spPr>
      </p:pic>
      <p:pic>
        <p:nvPicPr>
          <p:cNvPr id="146435" name="Picture 3"/>
          <p:cNvPicPr>
            <a:picLocks noChangeAspect="1" noChangeArrowheads="1"/>
          </p:cNvPicPr>
          <p:nvPr/>
        </p:nvPicPr>
        <p:blipFill>
          <a:blip r:embed="rId3" cstate="print"/>
          <a:srcRect/>
          <a:stretch>
            <a:fillRect/>
          </a:stretch>
        </p:blipFill>
        <p:spPr bwMode="auto">
          <a:xfrm>
            <a:off x="1066800" y="1447800"/>
            <a:ext cx="5695950" cy="475297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6435"/>
                                        </p:tgtEl>
                                        <p:attrNameLst>
                                          <p:attrName>style.visibility</p:attrName>
                                        </p:attrNameLst>
                                      </p:cBhvr>
                                      <p:to>
                                        <p:strVal val="visible"/>
                                      </p:to>
                                    </p:set>
                                    <p:anim calcmode="lin" valueType="num">
                                      <p:cBhvr additive="base">
                                        <p:cTn id="7" dur="500" fill="hold"/>
                                        <p:tgtEl>
                                          <p:spTgt spid="146435"/>
                                        </p:tgtEl>
                                        <p:attrNameLst>
                                          <p:attrName>ppt_x</p:attrName>
                                        </p:attrNameLst>
                                      </p:cBhvr>
                                      <p:tavLst>
                                        <p:tav tm="0">
                                          <p:val>
                                            <p:strVal val="#ppt_x"/>
                                          </p:val>
                                        </p:tav>
                                        <p:tav tm="100000">
                                          <p:val>
                                            <p:strVal val="#ppt_x"/>
                                          </p:val>
                                        </p:tav>
                                      </p:tavLst>
                                    </p:anim>
                                    <p:anim calcmode="lin" valueType="num">
                                      <p:cBhvr additive="base">
                                        <p:cTn id="8" dur="500" fill="hold"/>
                                        <p:tgtEl>
                                          <p:spTgt spid="14643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标题 1"/>
          <p:cNvSpPr>
            <a:spLocks noGrp="1"/>
          </p:cNvSpPr>
          <p:nvPr>
            <p:ph type="title"/>
          </p:nvPr>
        </p:nvSpPr>
        <p:spPr/>
        <p:txBody>
          <a:bodyPr/>
          <a:lstStyle/>
          <a:p>
            <a:r>
              <a:rPr lang="zh-CN" altLang="en-US"/>
              <a:t>规范</a:t>
            </a:r>
            <a:r>
              <a:rPr lang="en-US" altLang="zh-CN"/>
              <a:t>LR(1)</a:t>
            </a:r>
            <a:r>
              <a:rPr lang="zh-CN" altLang="en-US"/>
              <a:t>语法分析表</a:t>
            </a:r>
          </a:p>
        </p:txBody>
      </p:sp>
      <p:sp>
        <p:nvSpPr>
          <p:cNvPr id="3" name="内容占位符 2"/>
          <p:cNvSpPr>
            <a:spLocks noGrp="1"/>
          </p:cNvSpPr>
          <p:nvPr>
            <p:ph idx="1"/>
          </p:nvPr>
        </p:nvSpPr>
        <p:spPr/>
        <p:txBody>
          <a:bodyPr>
            <a:normAutofit fontScale="92500" lnSpcReduction="20000"/>
          </a:bodyPr>
          <a:lstStyle/>
          <a:p>
            <a:pPr>
              <a:defRPr/>
            </a:pPr>
            <a:r>
              <a:rPr lang="zh-CN" altLang="en-US" dirty="0"/>
              <a:t>输入：一个增广文法</a:t>
            </a:r>
            <a:r>
              <a:rPr lang="en-US" altLang="zh-CN" i="1" dirty="0"/>
              <a:t>G’</a:t>
            </a:r>
          </a:p>
          <a:p>
            <a:pPr>
              <a:defRPr/>
            </a:pPr>
            <a:r>
              <a:rPr lang="zh-CN" altLang="en-US" dirty="0"/>
              <a:t>输出：</a:t>
            </a:r>
            <a:r>
              <a:rPr lang="en-US" altLang="zh-CN" sz="3100" i="1" dirty="0"/>
              <a:t>G’</a:t>
            </a:r>
            <a:r>
              <a:rPr lang="zh-CN" altLang="en-US" dirty="0"/>
              <a:t>的规范</a:t>
            </a:r>
            <a:r>
              <a:rPr lang="en-US" altLang="zh-CN" dirty="0"/>
              <a:t>LR</a:t>
            </a:r>
            <a:r>
              <a:rPr lang="zh-CN" altLang="en-US" dirty="0"/>
              <a:t>语法分析表函数</a:t>
            </a:r>
            <a:r>
              <a:rPr lang="en-US" altLang="zh-CN" dirty="0"/>
              <a:t>ACTION</a:t>
            </a:r>
            <a:r>
              <a:rPr lang="zh-CN" altLang="en-US" dirty="0"/>
              <a:t>和</a:t>
            </a:r>
            <a:r>
              <a:rPr lang="en-US" altLang="zh-CN" dirty="0"/>
              <a:t>GOTO</a:t>
            </a:r>
          </a:p>
          <a:p>
            <a:pPr>
              <a:defRPr/>
            </a:pPr>
            <a:r>
              <a:rPr lang="zh-CN" altLang="en-US" dirty="0"/>
              <a:t>方法：</a:t>
            </a:r>
            <a:endParaRPr lang="en-US" altLang="zh-CN" dirty="0"/>
          </a:p>
          <a:p>
            <a:pPr>
              <a:buFont typeface="Wingdings" pitchFamily="2" charset="2"/>
              <a:buNone/>
              <a:defRPr/>
            </a:pPr>
            <a:r>
              <a:rPr lang="en-US" altLang="zh-CN" dirty="0"/>
              <a:t>	1</a:t>
            </a:r>
            <a:r>
              <a:rPr lang="zh-CN" altLang="en-US" dirty="0"/>
              <a:t>）构造</a:t>
            </a:r>
            <a:r>
              <a:rPr lang="en-US" altLang="zh-CN" sz="3100" i="1" dirty="0"/>
              <a:t>G’</a:t>
            </a:r>
            <a:r>
              <a:rPr lang="en-US" altLang="zh-CN" dirty="0"/>
              <a:t> LR(0)</a:t>
            </a:r>
            <a:r>
              <a:rPr lang="zh-CN" altLang="en-US" dirty="0"/>
              <a:t>项集规范族</a:t>
            </a:r>
            <a:r>
              <a:rPr lang="en-US" altLang="zh-CN" sz="3100" i="1" dirty="0"/>
              <a:t>C</a:t>
            </a:r>
            <a:r>
              <a:rPr lang="en-US" altLang="zh-CN" dirty="0"/>
              <a:t>={</a:t>
            </a:r>
            <a:r>
              <a:rPr lang="en-US" altLang="zh-CN" i="1" dirty="0"/>
              <a:t>I</a:t>
            </a:r>
            <a:r>
              <a:rPr lang="en-US" altLang="zh-CN" i="1" baseline="-25000" dirty="0"/>
              <a:t>0</a:t>
            </a:r>
            <a:r>
              <a:rPr lang="en-US" altLang="zh-CN" dirty="0"/>
              <a:t>,</a:t>
            </a:r>
            <a:r>
              <a:rPr lang="en-US" altLang="zh-CN" i="1" dirty="0"/>
              <a:t> I</a:t>
            </a:r>
            <a:r>
              <a:rPr lang="en-US" altLang="zh-CN" i="1" baseline="-25000" dirty="0"/>
              <a:t>1</a:t>
            </a:r>
            <a:r>
              <a:rPr lang="en-US" altLang="zh-CN" dirty="0"/>
              <a:t>,…</a:t>
            </a:r>
            <a:r>
              <a:rPr lang="en-US" altLang="zh-CN" i="1" dirty="0"/>
              <a:t> I</a:t>
            </a:r>
            <a:r>
              <a:rPr lang="en-US" altLang="zh-CN" i="1" baseline="-25000" dirty="0"/>
              <a:t>n</a:t>
            </a:r>
            <a:r>
              <a:rPr lang="en-US" altLang="zh-CN" dirty="0"/>
              <a:t>}</a:t>
            </a:r>
          </a:p>
          <a:p>
            <a:pPr>
              <a:buFont typeface="Wingdings" pitchFamily="2" charset="2"/>
              <a:buNone/>
              <a:defRPr/>
            </a:pPr>
            <a:r>
              <a:rPr lang="en-US" altLang="zh-CN" dirty="0"/>
              <a:t>    2</a:t>
            </a:r>
            <a:r>
              <a:rPr lang="zh-CN" altLang="en-US" dirty="0"/>
              <a:t>）对于状态</a:t>
            </a:r>
            <a:r>
              <a:rPr lang="en-US" altLang="zh-CN" i="1" dirty="0" err="1"/>
              <a:t>i</a:t>
            </a:r>
            <a:r>
              <a:rPr lang="zh-CN" altLang="en-US" dirty="0"/>
              <a:t>中的项：</a:t>
            </a:r>
            <a:endParaRPr lang="en-US" altLang="zh-CN" dirty="0"/>
          </a:p>
          <a:p>
            <a:pPr lvl="2">
              <a:buFont typeface="Wingdings" pitchFamily="2" charset="2"/>
              <a:buChar char="l"/>
              <a:defRPr/>
            </a:pPr>
            <a:r>
              <a:rPr lang="en-US" altLang="zh-CN" dirty="0"/>
              <a:t>[</a:t>
            </a:r>
            <a:r>
              <a:rPr lang="en-US" altLang="zh-CN" i="1" dirty="0"/>
              <a:t>A → </a:t>
            </a:r>
            <a:r>
              <a:rPr lang="el-GR" altLang="zh-CN" i="1" dirty="0"/>
              <a:t>α·</a:t>
            </a:r>
            <a:r>
              <a:rPr lang="en-US" altLang="zh-CN" i="1" dirty="0"/>
              <a:t>a</a:t>
            </a:r>
            <a:r>
              <a:rPr lang="el-GR" altLang="zh-CN" i="1" dirty="0"/>
              <a:t>β</a:t>
            </a:r>
            <a:r>
              <a:rPr lang="zh-CN" altLang="en-US" i="1" dirty="0"/>
              <a:t>，</a:t>
            </a:r>
            <a:r>
              <a:rPr lang="en-US" altLang="zh-CN" i="1" dirty="0"/>
              <a:t>b</a:t>
            </a:r>
            <a:r>
              <a:rPr lang="en-US" altLang="zh-CN" dirty="0"/>
              <a:t>]</a:t>
            </a:r>
            <a:r>
              <a:rPr lang="zh-CN" altLang="en-US" dirty="0"/>
              <a:t>且</a:t>
            </a:r>
            <a:r>
              <a:rPr lang="en-US" altLang="zh-CN" dirty="0"/>
              <a:t>GOTO[</a:t>
            </a:r>
            <a:r>
              <a:rPr lang="en-US" altLang="zh-CN" i="1" dirty="0"/>
              <a:t>I</a:t>
            </a:r>
            <a:r>
              <a:rPr lang="en-US" altLang="zh-CN" i="1" baseline="-25000" dirty="0"/>
              <a:t>i</a:t>
            </a:r>
            <a:r>
              <a:rPr lang="en-US" altLang="zh-CN" i="1" dirty="0"/>
              <a:t> ,a</a:t>
            </a:r>
            <a:r>
              <a:rPr lang="en-US" altLang="zh-CN" dirty="0"/>
              <a:t>]=</a:t>
            </a:r>
            <a:r>
              <a:rPr lang="en-US" altLang="zh-CN" i="1" dirty="0" err="1"/>
              <a:t>I</a:t>
            </a:r>
            <a:r>
              <a:rPr lang="en-US" altLang="zh-CN" i="1" baseline="-25000" dirty="0" err="1"/>
              <a:t>j</a:t>
            </a:r>
            <a:r>
              <a:rPr lang="en-US" altLang="zh-CN" dirty="0"/>
              <a:t>, </a:t>
            </a:r>
            <a:r>
              <a:rPr lang="zh-CN" altLang="en-US" dirty="0"/>
              <a:t>那么</a:t>
            </a:r>
            <a:r>
              <a:rPr lang="en-US" altLang="zh-CN" dirty="0"/>
              <a:t>ACTION[</a:t>
            </a:r>
            <a:r>
              <a:rPr lang="en-US" altLang="zh-CN" i="1" dirty="0" err="1"/>
              <a:t>i,a</a:t>
            </a:r>
            <a:r>
              <a:rPr lang="en-US" altLang="zh-CN" dirty="0"/>
              <a:t>]=</a:t>
            </a:r>
            <a:r>
              <a:rPr lang="zh-CN" altLang="en-US" dirty="0"/>
              <a:t>移入</a:t>
            </a:r>
            <a:r>
              <a:rPr lang="en-US" altLang="zh-CN" i="1" dirty="0"/>
              <a:t>j</a:t>
            </a:r>
          </a:p>
          <a:p>
            <a:pPr lvl="2">
              <a:buFont typeface="Wingdings" pitchFamily="2" charset="2"/>
              <a:buChar char="l"/>
              <a:defRPr/>
            </a:pPr>
            <a:r>
              <a:rPr lang="en-US" altLang="zh-CN" dirty="0"/>
              <a:t>[</a:t>
            </a:r>
            <a:r>
              <a:rPr lang="en-US" altLang="zh-CN" i="1" dirty="0"/>
              <a:t>A → </a:t>
            </a:r>
            <a:r>
              <a:rPr lang="el-GR" altLang="zh-CN" i="1" dirty="0"/>
              <a:t>α·</a:t>
            </a:r>
            <a:r>
              <a:rPr lang="zh-CN" altLang="en-US" i="1" dirty="0"/>
              <a:t>，</a:t>
            </a:r>
            <a:r>
              <a:rPr lang="en-US" altLang="zh-CN" i="1" dirty="0"/>
              <a:t>a</a:t>
            </a:r>
            <a:r>
              <a:rPr lang="en-US" altLang="zh-CN" dirty="0"/>
              <a:t>]</a:t>
            </a:r>
            <a:r>
              <a:rPr lang="zh-CN" altLang="en-US" dirty="0"/>
              <a:t>，且</a:t>
            </a:r>
            <a:r>
              <a:rPr lang="en-US" altLang="zh-CN" i="1" dirty="0"/>
              <a:t>A ≠ S’ </a:t>
            </a:r>
            <a:r>
              <a:rPr lang="zh-CN" altLang="en-US" dirty="0"/>
              <a:t>，</a:t>
            </a:r>
            <a:r>
              <a:rPr lang="en-US" altLang="zh-CN" dirty="0"/>
              <a:t> ACTION[</a:t>
            </a:r>
            <a:r>
              <a:rPr lang="en-US" altLang="zh-CN" i="1" dirty="0" err="1"/>
              <a:t>i,a</a:t>
            </a:r>
            <a:r>
              <a:rPr lang="en-US" altLang="zh-CN" dirty="0"/>
              <a:t>]=</a:t>
            </a:r>
            <a:r>
              <a:rPr lang="zh-CN" altLang="en-US" dirty="0"/>
              <a:t>归约</a:t>
            </a:r>
            <a:r>
              <a:rPr lang="en-US" altLang="zh-CN" i="1" dirty="0"/>
              <a:t>A → </a:t>
            </a:r>
            <a:r>
              <a:rPr lang="el-GR" altLang="zh-CN" i="1" dirty="0"/>
              <a:t>α</a:t>
            </a:r>
            <a:endParaRPr lang="en-US" altLang="zh-CN" i="1" dirty="0"/>
          </a:p>
          <a:p>
            <a:pPr lvl="2">
              <a:buFont typeface="Wingdings" pitchFamily="2" charset="2"/>
              <a:buChar char="l"/>
              <a:defRPr/>
            </a:pPr>
            <a:r>
              <a:rPr lang="en-US" altLang="zh-CN" dirty="0"/>
              <a:t>[</a:t>
            </a:r>
            <a:r>
              <a:rPr lang="en-US" altLang="zh-CN" i="1" dirty="0"/>
              <a:t>S’ →S</a:t>
            </a:r>
            <a:r>
              <a:rPr lang="el-GR" altLang="zh-CN" i="1" dirty="0"/>
              <a:t>·</a:t>
            </a:r>
            <a:r>
              <a:rPr lang="en-US" altLang="zh-CN" i="1" dirty="0"/>
              <a:t>, $</a:t>
            </a:r>
            <a:r>
              <a:rPr lang="en-US" altLang="zh-CN" dirty="0"/>
              <a:t>], </a:t>
            </a:r>
            <a:r>
              <a:rPr lang="zh-CN" altLang="en-US" dirty="0"/>
              <a:t>那么</a:t>
            </a:r>
            <a:r>
              <a:rPr lang="en-US" altLang="zh-CN" dirty="0"/>
              <a:t>ACTION[</a:t>
            </a:r>
            <a:r>
              <a:rPr lang="en-US" altLang="zh-CN" i="1" dirty="0" err="1"/>
              <a:t>i</a:t>
            </a:r>
            <a:r>
              <a:rPr lang="en-US" altLang="zh-CN" i="1" dirty="0"/>
              <a:t>,$</a:t>
            </a:r>
            <a:r>
              <a:rPr lang="en-US" altLang="zh-CN" dirty="0"/>
              <a:t>]=</a:t>
            </a:r>
            <a:r>
              <a:rPr lang="zh-CN" altLang="en-US" dirty="0"/>
              <a:t>接受</a:t>
            </a:r>
            <a:endParaRPr lang="en-US" altLang="zh-CN" dirty="0"/>
          </a:p>
          <a:p>
            <a:pPr>
              <a:buFont typeface="Wingdings" pitchFamily="2" charset="2"/>
              <a:buNone/>
              <a:defRPr/>
            </a:pPr>
            <a:r>
              <a:rPr lang="en-US" altLang="zh-CN" dirty="0"/>
              <a:t>    3</a:t>
            </a:r>
            <a:r>
              <a:rPr lang="zh-CN" altLang="en-US" dirty="0"/>
              <a:t>）状态</a:t>
            </a:r>
            <a:r>
              <a:rPr lang="en-US" altLang="zh-CN" dirty="0" err="1"/>
              <a:t>i</a:t>
            </a:r>
            <a:r>
              <a:rPr lang="zh-CN" altLang="en-US" dirty="0"/>
              <a:t>对于非终结符号</a:t>
            </a:r>
            <a:r>
              <a:rPr lang="en-US" altLang="zh-CN" dirty="0"/>
              <a:t>A</a:t>
            </a:r>
            <a:r>
              <a:rPr lang="zh-CN" altLang="en-US" dirty="0"/>
              <a:t>的转换规则：如果</a:t>
            </a:r>
            <a:r>
              <a:rPr lang="en-US" altLang="zh-CN" sz="3100" dirty="0"/>
              <a:t>GOTO[</a:t>
            </a:r>
            <a:r>
              <a:rPr lang="en-US" altLang="zh-CN" sz="3100" i="1" dirty="0"/>
              <a:t>I</a:t>
            </a:r>
            <a:r>
              <a:rPr lang="en-US" altLang="zh-CN" sz="2100" i="1" baseline="-25000" dirty="0"/>
              <a:t>i</a:t>
            </a:r>
            <a:r>
              <a:rPr lang="en-US" altLang="zh-CN" sz="3100" i="1" dirty="0"/>
              <a:t> ,A</a:t>
            </a:r>
            <a:r>
              <a:rPr lang="en-US" altLang="zh-CN" sz="3100" dirty="0"/>
              <a:t>]=</a:t>
            </a:r>
            <a:r>
              <a:rPr lang="en-US" altLang="zh-CN" sz="3100" i="1" dirty="0" err="1"/>
              <a:t>I</a:t>
            </a:r>
            <a:r>
              <a:rPr lang="en-US" altLang="zh-CN" sz="2100" i="1" baseline="-25000" dirty="0" err="1"/>
              <a:t>j</a:t>
            </a:r>
            <a:r>
              <a:rPr lang="zh-CN" altLang="en-US" sz="3100" dirty="0"/>
              <a:t>，那么</a:t>
            </a:r>
            <a:r>
              <a:rPr lang="en-US" altLang="zh-CN" sz="3100" dirty="0"/>
              <a:t>GOTO[</a:t>
            </a:r>
            <a:r>
              <a:rPr lang="en-US" altLang="zh-CN" sz="3100" i="1" dirty="0" err="1"/>
              <a:t>i</a:t>
            </a:r>
            <a:r>
              <a:rPr lang="en-US" altLang="zh-CN" sz="3100" i="1" dirty="0"/>
              <a:t> ,A</a:t>
            </a:r>
            <a:r>
              <a:rPr lang="en-US" altLang="zh-CN" sz="3100" dirty="0"/>
              <a:t>]=</a:t>
            </a:r>
            <a:r>
              <a:rPr lang="en-US" altLang="zh-CN" sz="3100" i="1" dirty="0"/>
              <a:t>j</a:t>
            </a:r>
            <a:endParaRPr lang="en-US" altLang="zh-CN" sz="3100" dirty="0"/>
          </a:p>
          <a:p>
            <a:pPr>
              <a:buFont typeface="Wingdings" pitchFamily="2" charset="2"/>
              <a:buNone/>
              <a:defRPr/>
            </a:pPr>
            <a:r>
              <a:rPr lang="en-US" altLang="zh-CN" sz="3100" i="1" dirty="0"/>
              <a:t>    </a:t>
            </a:r>
            <a:r>
              <a:rPr lang="en-US" altLang="zh-CN" sz="3100" dirty="0"/>
              <a:t>4)  </a:t>
            </a:r>
            <a:r>
              <a:rPr lang="zh-CN" altLang="en-US" sz="3100" dirty="0"/>
              <a:t>规则</a:t>
            </a:r>
            <a:r>
              <a:rPr lang="en-US" altLang="zh-CN" sz="3100" dirty="0"/>
              <a:t>2)</a:t>
            </a:r>
            <a:r>
              <a:rPr lang="zh-CN" altLang="en-US" sz="3100" dirty="0"/>
              <a:t>和</a:t>
            </a:r>
            <a:r>
              <a:rPr lang="en-US" altLang="zh-CN" sz="3100" dirty="0"/>
              <a:t>3)</a:t>
            </a:r>
            <a:r>
              <a:rPr lang="zh-CN" altLang="en-US" sz="3100" dirty="0"/>
              <a:t>没有定义的所有条目设置为“报错”</a:t>
            </a:r>
            <a:endParaRPr lang="en-US" altLang="zh-CN" sz="3100" dirty="0"/>
          </a:p>
          <a:p>
            <a:pPr>
              <a:buFont typeface="Wingdings" pitchFamily="2" charset="2"/>
              <a:buNone/>
              <a:defRPr/>
            </a:pPr>
            <a:endParaRPr lang="en-US" altLang="zh-CN" sz="3100" dirty="0"/>
          </a:p>
          <a:p>
            <a:pPr>
              <a:defRPr/>
            </a:pPr>
            <a:endParaRPr lang="zh-CN" altLang="en-US" dirty="0"/>
          </a:p>
        </p:txBody>
      </p:sp>
      <p:sp>
        <p:nvSpPr>
          <p:cNvPr id="4" name="灯片编号占位符 3"/>
          <p:cNvSpPr>
            <a:spLocks noGrp="1"/>
          </p:cNvSpPr>
          <p:nvPr>
            <p:ph type="sldNum" sz="quarter" idx="12"/>
          </p:nvPr>
        </p:nvSpPr>
        <p:spPr/>
        <p:txBody>
          <a:bodyPr/>
          <a:lstStyle/>
          <a:p>
            <a:pPr>
              <a:defRPr/>
            </a:pPr>
            <a:fld id="{19A0A105-4923-4181-B56B-E3E6B5D1B54E}" type="slidenum">
              <a:rPr lang="en-US" altLang="zh-CN" smtClean="0"/>
              <a:pPr>
                <a:defRPr/>
              </a:pPr>
              <a:t>121</a:t>
            </a:fld>
            <a:endParaRPr lang="en-US" altLang="zh-CN"/>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标题 1"/>
          <p:cNvSpPr>
            <a:spLocks noGrp="1"/>
          </p:cNvSpPr>
          <p:nvPr>
            <p:ph type="title"/>
          </p:nvPr>
        </p:nvSpPr>
        <p:spPr/>
        <p:txBody>
          <a:bodyPr/>
          <a:lstStyle/>
          <a:p>
            <a:r>
              <a:rPr lang="zh-CN" altLang="en-US"/>
              <a:t>语法分析表示例</a:t>
            </a:r>
          </a:p>
        </p:txBody>
      </p:sp>
      <p:sp>
        <p:nvSpPr>
          <p:cNvPr id="4" name="灯片编号占位符 3"/>
          <p:cNvSpPr>
            <a:spLocks noGrp="1"/>
          </p:cNvSpPr>
          <p:nvPr>
            <p:ph type="sldNum" sz="quarter" idx="12"/>
          </p:nvPr>
        </p:nvSpPr>
        <p:spPr/>
        <p:txBody>
          <a:bodyPr/>
          <a:lstStyle/>
          <a:p>
            <a:pPr>
              <a:defRPr/>
            </a:pPr>
            <a:fld id="{646C675C-5B18-4052-BF20-C68ECDBBD151}" type="slidenum">
              <a:rPr lang="en-US" altLang="zh-CN" smtClean="0"/>
              <a:pPr>
                <a:defRPr/>
              </a:pPr>
              <a:t>122</a:t>
            </a:fld>
            <a:endParaRPr lang="en-US" altLang="zh-CN"/>
          </a:p>
        </p:txBody>
      </p:sp>
      <p:pic>
        <p:nvPicPr>
          <p:cNvPr id="116740" name="Picture 2"/>
          <p:cNvPicPr>
            <a:picLocks noChangeAspect="1" noChangeArrowheads="1"/>
          </p:cNvPicPr>
          <p:nvPr/>
        </p:nvPicPr>
        <p:blipFill>
          <a:blip r:embed="rId2" cstate="print"/>
          <a:srcRect/>
          <a:stretch>
            <a:fillRect/>
          </a:stretch>
        </p:blipFill>
        <p:spPr bwMode="auto">
          <a:xfrm>
            <a:off x="6629400" y="457200"/>
            <a:ext cx="1457325" cy="962025"/>
          </a:xfrm>
          <a:prstGeom prst="rect">
            <a:avLst/>
          </a:prstGeom>
          <a:noFill/>
          <a:ln w="9525">
            <a:noFill/>
            <a:miter lim="800000"/>
            <a:headEnd/>
            <a:tailEnd/>
          </a:ln>
        </p:spPr>
      </p:pic>
      <p:pic>
        <p:nvPicPr>
          <p:cNvPr id="6" name="Picture 3"/>
          <p:cNvPicPr>
            <a:picLocks noChangeAspect="1" noChangeArrowheads="1"/>
          </p:cNvPicPr>
          <p:nvPr/>
        </p:nvPicPr>
        <p:blipFill>
          <a:blip r:embed="rId3" cstate="print"/>
          <a:srcRect/>
          <a:stretch>
            <a:fillRect/>
          </a:stretch>
        </p:blipFill>
        <p:spPr bwMode="auto">
          <a:xfrm>
            <a:off x="3448050" y="1600200"/>
            <a:ext cx="5695950" cy="4752975"/>
          </a:xfrm>
          <a:prstGeom prst="rect">
            <a:avLst/>
          </a:prstGeom>
          <a:noFill/>
          <a:ln w="9525">
            <a:noFill/>
            <a:miter lim="800000"/>
            <a:headEnd/>
            <a:tailEnd/>
          </a:ln>
        </p:spPr>
      </p:pic>
      <p:pic>
        <p:nvPicPr>
          <p:cNvPr id="116742" name="Picture 7"/>
          <p:cNvPicPr>
            <a:picLocks noChangeAspect="1" noChangeArrowheads="1"/>
          </p:cNvPicPr>
          <p:nvPr/>
        </p:nvPicPr>
        <p:blipFill>
          <a:blip r:embed="rId4" cstate="print"/>
          <a:srcRect/>
          <a:stretch>
            <a:fillRect/>
          </a:stretch>
        </p:blipFill>
        <p:spPr bwMode="auto">
          <a:xfrm>
            <a:off x="0" y="1600200"/>
            <a:ext cx="3276600" cy="34099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标题 1"/>
          <p:cNvSpPr>
            <a:spLocks noGrp="1"/>
          </p:cNvSpPr>
          <p:nvPr>
            <p:ph type="title"/>
          </p:nvPr>
        </p:nvSpPr>
        <p:spPr/>
        <p:txBody>
          <a:bodyPr/>
          <a:lstStyle/>
          <a:p>
            <a:r>
              <a:rPr lang="en-US" altLang="zh-CN"/>
              <a:t>LR(1)</a:t>
            </a:r>
            <a:r>
              <a:rPr lang="zh-CN" altLang="en-US"/>
              <a:t>文法</a:t>
            </a:r>
          </a:p>
        </p:txBody>
      </p:sp>
      <p:sp>
        <p:nvSpPr>
          <p:cNvPr id="117763" name="内容占位符 2"/>
          <p:cNvSpPr>
            <a:spLocks noGrp="1"/>
          </p:cNvSpPr>
          <p:nvPr>
            <p:ph idx="1"/>
          </p:nvPr>
        </p:nvSpPr>
        <p:spPr/>
        <p:txBody>
          <a:bodyPr/>
          <a:lstStyle/>
          <a:p>
            <a:r>
              <a:rPr lang="zh-CN" altLang="en-US"/>
              <a:t>通过上述算法构造的</a:t>
            </a:r>
            <a:r>
              <a:rPr lang="en-US" altLang="zh-CN"/>
              <a:t>LR(1)</a:t>
            </a:r>
            <a:r>
              <a:rPr lang="zh-CN" altLang="en-US"/>
              <a:t>语法分析表中若不存在冲突条目，则给定的文法称为</a:t>
            </a:r>
            <a:r>
              <a:rPr lang="en-US" altLang="zh-CN"/>
              <a:t>LR(1)</a:t>
            </a:r>
            <a:r>
              <a:rPr lang="zh-CN" altLang="en-US"/>
              <a:t>文法。</a:t>
            </a:r>
            <a:endParaRPr lang="en-US" altLang="zh-CN"/>
          </a:p>
        </p:txBody>
      </p:sp>
      <p:sp>
        <p:nvSpPr>
          <p:cNvPr id="4" name="灯片编号占位符 3"/>
          <p:cNvSpPr>
            <a:spLocks noGrp="1"/>
          </p:cNvSpPr>
          <p:nvPr>
            <p:ph type="sldNum" sz="quarter" idx="12"/>
          </p:nvPr>
        </p:nvSpPr>
        <p:spPr/>
        <p:txBody>
          <a:bodyPr/>
          <a:lstStyle/>
          <a:p>
            <a:pPr>
              <a:defRPr/>
            </a:pPr>
            <a:fld id="{9C47FE74-8759-4A7E-9C05-7BEFC75D99EB}" type="slidenum">
              <a:rPr lang="en-US" altLang="zh-CN" smtClean="0"/>
              <a:pPr>
                <a:defRPr/>
              </a:pPr>
              <a:t>123</a:t>
            </a:fld>
            <a:endParaRPr lang="en-US" altLang="zh-CN"/>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标题 1"/>
          <p:cNvSpPr>
            <a:spLocks noGrp="1"/>
          </p:cNvSpPr>
          <p:nvPr>
            <p:ph type="title"/>
          </p:nvPr>
        </p:nvSpPr>
        <p:spPr/>
        <p:txBody>
          <a:bodyPr/>
          <a:lstStyle/>
          <a:p>
            <a:r>
              <a:rPr lang="en-US" altLang="zh-CN"/>
              <a:t>LR(1)</a:t>
            </a:r>
            <a:r>
              <a:rPr lang="zh-CN" altLang="en-US"/>
              <a:t>语法分析器状态再观察</a:t>
            </a:r>
          </a:p>
        </p:txBody>
      </p:sp>
      <p:sp>
        <p:nvSpPr>
          <p:cNvPr id="118787" name="内容占位符 2"/>
          <p:cNvSpPr>
            <a:spLocks noGrp="1"/>
          </p:cNvSpPr>
          <p:nvPr>
            <p:ph idx="1"/>
          </p:nvPr>
        </p:nvSpPr>
        <p:spPr>
          <a:xfrm>
            <a:off x="0" y="1752600"/>
            <a:ext cx="3581400" cy="4267200"/>
          </a:xfrm>
        </p:spPr>
        <p:txBody>
          <a:bodyPr/>
          <a:lstStyle/>
          <a:p>
            <a:pPr>
              <a:buFont typeface="Wingdings" pitchFamily="2" charset="2"/>
              <a:buNone/>
            </a:pPr>
            <a:r>
              <a:rPr lang="zh-CN" altLang="en-US"/>
              <a:t>    在</a:t>
            </a:r>
            <a:r>
              <a:rPr lang="en-US" altLang="zh-CN"/>
              <a:t>(3,6) (4,7) (8,9)</a:t>
            </a:r>
            <a:r>
              <a:rPr lang="zh-CN" altLang="en-US"/>
              <a:t>中，项的第一个分量是一样的，实质上它们来自于同样的</a:t>
            </a:r>
            <a:r>
              <a:rPr lang="en-US" altLang="zh-CN"/>
              <a:t>LR(0)</a:t>
            </a:r>
            <a:r>
              <a:rPr lang="zh-CN" altLang="en-US"/>
              <a:t>状态</a:t>
            </a:r>
          </a:p>
        </p:txBody>
      </p:sp>
      <p:sp>
        <p:nvSpPr>
          <p:cNvPr id="4" name="灯片编号占位符 3"/>
          <p:cNvSpPr>
            <a:spLocks noGrp="1"/>
          </p:cNvSpPr>
          <p:nvPr>
            <p:ph type="sldNum" sz="quarter" idx="12"/>
          </p:nvPr>
        </p:nvSpPr>
        <p:spPr/>
        <p:txBody>
          <a:bodyPr/>
          <a:lstStyle/>
          <a:p>
            <a:pPr>
              <a:defRPr/>
            </a:pPr>
            <a:fld id="{52A0BC67-1791-48CE-9BED-BF3AAF215127}" type="slidenum">
              <a:rPr lang="en-US" altLang="zh-CN" smtClean="0"/>
              <a:pPr>
                <a:defRPr/>
              </a:pPr>
              <a:t>124</a:t>
            </a:fld>
            <a:endParaRPr lang="en-US" altLang="zh-CN"/>
          </a:p>
        </p:txBody>
      </p:sp>
      <p:pic>
        <p:nvPicPr>
          <p:cNvPr id="6" name="Picture 3"/>
          <p:cNvPicPr>
            <a:picLocks noChangeAspect="1" noChangeArrowheads="1"/>
          </p:cNvPicPr>
          <p:nvPr/>
        </p:nvPicPr>
        <p:blipFill>
          <a:blip r:embed="rId2" cstate="print"/>
          <a:srcRect/>
          <a:stretch>
            <a:fillRect/>
          </a:stretch>
        </p:blipFill>
        <p:spPr bwMode="auto">
          <a:xfrm>
            <a:off x="3581400" y="1752600"/>
            <a:ext cx="5695950" cy="475297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标题 1"/>
          <p:cNvSpPr>
            <a:spLocks noGrp="1"/>
          </p:cNvSpPr>
          <p:nvPr>
            <p:ph type="title"/>
          </p:nvPr>
        </p:nvSpPr>
        <p:spPr/>
        <p:txBody>
          <a:bodyPr/>
          <a:lstStyle/>
          <a:p>
            <a:r>
              <a:rPr lang="en-US" altLang="zh-CN"/>
              <a:t>LALR</a:t>
            </a:r>
            <a:r>
              <a:rPr lang="zh-CN" altLang="en-US"/>
              <a:t>分析</a:t>
            </a:r>
          </a:p>
        </p:txBody>
      </p:sp>
      <p:sp>
        <p:nvSpPr>
          <p:cNvPr id="119811" name="内容占位符 2"/>
          <p:cNvSpPr>
            <a:spLocks noGrp="1"/>
          </p:cNvSpPr>
          <p:nvPr>
            <p:ph idx="1"/>
          </p:nvPr>
        </p:nvSpPr>
        <p:spPr/>
        <p:txBody>
          <a:bodyPr/>
          <a:lstStyle/>
          <a:p>
            <a:r>
              <a:rPr lang="en-US" altLang="zh-CN"/>
              <a:t>LR(1)</a:t>
            </a:r>
            <a:r>
              <a:rPr lang="zh-CN" altLang="en-US"/>
              <a:t>语法分析器的状态过多</a:t>
            </a:r>
            <a:endParaRPr lang="en-US" altLang="zh-CN"/>
          </a:p>
          <a:p>
            <a:r>
              <a:rPr lang="zh-CN" altLang="en-US"/>
              <a:t>但</a:t>
            </a:r>
            <a:r>
              <a:rPr lang="en-US" altLang="zh-CN"/>
              <a:t>LR(1)</a:t>
            </a:r>
            <a:r>
              <a:rPr lang="zh-CN" altLang="en-US"/>
              <a:t>的分析能力强于</a:t>
            </a:r>
            <a:r>
              <a:rPr lang="en-US" altLang="zh-CN"/>
              <a:t>SLR(1)</a:t>
            </a:r>
          </a:p>
          <a:p>
            <a:r>
              <a:rPr lang="en-US" altLang="zh-CN"/>
              <a:t>LALR</a:t>
            </a:r>
            <a:r>
              <a:rPr lang="zh-CN" altLang="en-US"/>
              <a:t>分析</a:t>
            </a:r>
            <a:endParaRPr lang="en-US" altLang="zh-CN"/>
          </a:p>
          <a:p>
            <a:pPr lvl="1"/>
            <a:r>
              <a:rPr lang="zh-CN" altLang="en-US"/>
              <a:t>状态和</a:t>
            </a:r>
            <a:r>
              <a:rPr lang="en-US" altLang="zh-CN"/>
              <a:t>SLR</a:t>
            </a:r>
            <a:r>
              <a:rPr lang="zh-CN" altLang="en-US"/>
              <a:t>一样多</a:t>
            </a:r>
            <a:endParaRPr lang="en-US" altLang="zh-CN"/>
          </a:p>
          <a:p>
            <a:pPr lvl="1"/>
            <a:r>
              <a:rPr lang="zh-CN" altLang="en-US"/>
              <a:t>能力又比</a:t>
            </a:r>
            <a:r>
              <a:rPr lang="en-US" altLang="zh-CN"/>
              <a:t>SLR</a:t>
            </a:r>
            <a:r>
              <a:rPr lang="zh-CN" altLang="en-US"/>
              <a:t>稍微强一些</a:t>
            </a:r>
            <a:endParaRPr lang="en-US" altLang="zh-CN"/>
          </a:p>
          <a:p>
            <a:endParaRPr lang="zh-CN" altLang="en-US"/>
          </a:p>
        </p:txBody>
      </p:sp>
      <p:sp>
        <p:nvSpPr>
          <p:cNvPr id="4" name="灯片编号占位符 3"/>
          <p:cNvSpPr>
            <a:spLocks noGrp="1"/>
          </p:cNvSpPr>
          <p:nvPr>
            <p:ph type="sldNum" sz="quarter" idx="12"/>
          </p:nvPr>
        </p:nvSpPr>
        <p:spPr/>
        <p:txBody>
          <a:bodyPr/>
          <a:lstStyle/>
          <a:p>
            <a:pPr>
              <a:defRPr/>
            </a:pPr>
            <a:fld id="{7821A39F-CFD3-4CAA-ACEC-250892846530}" type="slidenum">
              <a:rPr lang="en-US" altLang="zh-CN" smtClean="0"/>
              <a:pPr>
                <a:defRPr/>
              </a:pPr>
              <a:t>125</a:t>
            </a:fld>
            <a:endParaRPr lang="en-US" altLang="zh-CN"/>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标题 1"/>
          <p:cNvSpPr>
            <a:spLocks noGrp="1"/>
          </p:cNvSpPr>
          <p:nvPr>
            <p:ph type="title"/>
          </p:nvPr>
        </p:nvSpPr>
        <p:spPr/>
        <p:txBody>
          <a:bodyPr/>
          <a:lstStyle/>
          <a:p>
            <a:r>
              <a:rPr lang="zh-CN" altLang="en-US"/>
              <a:t>项集合并</a:t>
            </a:r>
          </a:p>
        </p:txBody>
      </p:sp>
      <p:sp>
        <p:nvSpPr>
          <p:cNvPr id="3" name="内容占位符 2"/>
          <p:cNvSpPr>
            <a:spLocks noGrp="1"/>
          </p:cNvSpPr>
          <p:nvPr>
            <p:ph idx="1"/>
          </p:nvPr>
        </p:nvSpPr>
        <p:spPr>
          <a:xfrm>
            <a:off x="566738" y="1752600"/>
            <a:ext cx="8001000" cy="4876800"/>
          </a:xfrm>
        </p:spPr>
        <p:txBody>
          <a:bodyPr>
            <a:normAutofit lnSpcReduction="10000"/>
          </a:bodyPr>
          <a:lstStyle/>
          <a:p>
            <a:pPr>
              <a:defRPr/>
            </a:pPr>
            <a:r>
              <a:rPr lang="zh-CN" altLang="en-US" dirty="0"/>
              <a:t>将</a:t>
            </a:r>
            <a:r>
              <a:rPr lang="en-US" altLang="zh-CN" dirty="0"/>
              <a:t>LR(1)</a:t>
            </a:r>
            <a:r>
              <a:rPr lang="zh-CN" altLang="en-US" dirty="0"/>
              <a:t>项集中具有相同核心的项集合并为一个项集</a:t>
            </a:r>
            <a:endParaRPr lang="en-US" altLang="zh-CN" dirty="0"/>
          </a:p>
          <a:p>
            <a:pPr>
              <a:defRPr/>
            </a:pPr>
            <a:r>
              <a:rPr lang="zh-CN" altLang="en-US" dirty="0"/>
              <a:t>项集核心是指</a:t>
            </a:r>
            <a:r>
              <a:rPr lang="en-US" altLang="zh-CN" dirty="0"/>
              <a:t>LR(1)</a:t>
            </a:r>
            <a:r>
              <a:rPr lang="zh-CN" altLang="en-US" dirty="0"/>
              <a:t>项集中第一个分量的集合</a:t>
            </a:r>
            <a:endParaRPr lang="en-US" altLang="zh-CN" dirty="0"/>
          </a:p>
          <a:p>
            <a:pPr>
              <a:defRPr/>
            </a:pPr>
            <a:r>
              <a:rPr lang="zh-CN" altLang="en-US" dirty="0"/>
              <a:t>被合并项集的</a:t>
            </a:r>
            <a:r>
              <a:rPr lang="en-US" altLang="zh-CN" dirty="0"/>
              <a:t>GOTO</a:t>
            </a:r>
            <a:r>
              <a:rPr lang="zh-CN" altLang="en-US" dirty="0"/>
              <a:t>目标显然也可以被合并</a:t>
            </a:r>
            <a:endParaRPr lang="en-US" altLang="zh-CN" dirty="0"/>
          </a:p>
          <a:p>
            <a:pPr>
              <a:defRPr/>
            </a:pPr>
            <a:endParaRPr lang="en-US" altLang="zh-CN" dirty="0"/>
          </a:p>
          <a:p>
            <a:pPr>
              <a:defRPr/>
            </a:pPr>
            <a:endParaRPr lang="en-US" altLang="zh-CN" dirty="0"/>
          </a:p>
          <a:p>
            <a:pPr>
              <a:defRPr/>
            </a:pPr>
            <a:endParaRPr lang="en-US" altLang="zh-CN" dirty="0"/>
          </a:p>
          <a:p>
            <a:pPr>
              <a:defRPr/>
            </a:pPr>
            <a:r>
              <a:rPr lang="en-US" altLang="zh-CN" sz="2400" dirty="0"/>
              <a:t>I3={[</a:t>
            </a:r>
            <a:r>
              <a:rPr lang="en-US" altLang="zh-CN" sz="2400" dirty="0" err="1"/>
              <a:t>C</a:t>
            </a:r>
            <a:r>
              <a:rPr lang="en-US" altLang="zh-CN" sz="2400" i="1" dirty="0" err="1"/>
              <a:t>→c</a:t>
            </a:r>
            <a:r>
              <a:rPr lang="el-GR" altLang="zh-CN" sz="2400" i="1" dirty="0"/>
              <a:t>·</a:t>
            </a:r>
            <a:r>
              <a:rPr lang="en-US" altLang="zh-CN" sz="2400" i="1" dirty="0"/>
              <a:t>C, c/d</a:t>
            </a:r>
            <a:r>
              <a:rPr lang="en-US" altLang="zh-CN" sz="2400" dirty="0"/>
              <a:t>],[C</a:t>
            </a:r>
            <a:r>
              <a:rPr lang="en-US" altLang="zh-CN" sz="2400" i="1" dirty="0"/>
              <a:t>→</a:t>
            </a:r>
            <a:r>
              <a:rPr lang="el-GR" altLang="zh-CN" sz="2400" i="1" dirty="0"/>
              <a:t>·</a:t>
            </a:r>
            <a:r>
              <a:rPr lang="en-US" altLang="zh-CN" sz="2400" i="1" dirty="0" err="1"/>
              <a:t>cC</a:t>
            </a:r>
            <a:r>
              <a:rPr lang="en-US" altLang="zh-CN" sz="2400" i="1" dirty="0"/>
              <a:t>, c/d</a:t>
            </a:r>
            <a:r>
              <a:rPr lang="en-US" altLang="zh-CN" sz="2400" dirty="0"/>
              <a:t>],[C</a:t>
            </a:r>
            <a:r>
              <a:rPr lang="en-US" altLang="zh-CN" sz="2400" i="1" dirty="0"/>
              <a:t>→</a:t>
            </a:r>
            <a:r>
              <a:rPr lang="el-GR" altLang="zh-CN" sz="2400" i="1" dirty="0"/>
              <a:t>·</a:t>
            </a:r>
            <a:r>
              <a:rPr lang="en-US" altLang="zh-CN" sz="2400" i="1" dirty="0"/>
              <a:t>d, c/d</a:t>
            </a:r>
            <a:r>
              <a:rPr lang="en-US" altLang="zh-CN" sz="2400" dirty="0"/>
              <a:t>]}</a:t>
            </a:r>
          </a:p>
          <a:p>
            <a:pPr>
              <a:defRPr/>
            </a:pPr>
            <a:r>
              <a:rPr lang="en-US" altLang="zh-CN" sz="2400" dirty="0"/>
              <a:t>I6={[</a:t>
            </a:r>
            <a:r>
              <a:rPr lang="en-US" altLang="zh-CN" sz="2400" dirty="0" err="1"/>
              <a:t>C</a:t>
            </a:r>
            <a:r>
              <a:rPr lang="en-US" altLang="zh-CN" sz="2400" i="1" dirty="0" err="1"/>
              <a:t>→c</a:t>
            </a:r>
            <a:r>
              <a:rPr lang="el-GR" altLang="zh-CN" sz="2400" i="1" dirty="0"/>
              <a:t>·</a:t>
            </a:r>
            <a:r>
              <a:rPr lang="en-US" altLang="zh-CN" sz="2400" i="1" dirty="0"/>
              <a:t>C, $</a:t>
            </a:r>
            <a:r>
              <a:rPr lang="en-US" altLang="zh-CN" sz="2400" dirty="0"/>
              <a:t>],[C</a:t>
            </a:r>
            <a:r>
              <a:rPr lang="en-US" altLang="zh-CN" sz="2400" i="1" dirty="0"/>
              <a:t>→</a:t>
            </a:r>
            <a:r>
              <a:rPr lang="el-GR" altLang="zh-CN" sz="2400" i="1" dirty="0"/>
              <a:t>·</a:t>
            </a:r>
            <a:r>
              <a:rPr lang="en-US" altLang="zh-CN" sz="2400" i="1" dirty="0" err="1"/>
              <a:t>cC</a:t>
            </a:r>
            <a:r>
              <a:rPr lang="en-US" altLang="zh-CN" sz="2400" i="1" dirty="0"/>
              <a:t>, $</a:t>
            </a:r>
            <a:r>
              <a:rPr lang="en-US" altLang="zh-CN" sz="2400" dirty="0"/>
              <a:t>],[C</a:t>
            </a:r>
            <a:r>
              <a:rPr lang="en-US" altLang="zh-CN" sz="2400" i="1" dirty="0"/>
              <a:t>→</a:t>
            </a:r>
            <a:r>
              <a:rPr lang="el-GR" altLang="zh-CN" sz="2400" i="1" dirty="0"/>
              <a:t>·</a:t>
            </a:r>
            <a:r>
              <a:rPr lang="en-US" altLang="zh-CN" sz="2400" i="1" dirty="0"/>
              <a:t>d, $</a:t>
            </a:r>
            <a:r>
              <a:rPr lang="en-US" altLang="zh-CN" sz="2400" dirty="0"/>
              <a:t>]}</a:t>
            </a:r>
          </a:p>
          <a:p>
            <a:pPr>
              <a:defRPr/>
            </a:pPr>
            <a:r>
              <a:rPr lang="zh-CN" altLang="en-US" sz="2400" dirty="0"/>
              <a:t>合并后：</a:t>
            </a:r>
            <a:endParaRPr lang="en-US" altLang="zh-CN" sz="2400" dirty="0"/>
          </a:p>
          <a:p>
            <a:pPr lvl="1">
              <a:defRPr/>
            </a:pPr>
            <a:r>
              <a:rPr lang="en-US" altLang="zh-CN" sz="2000" dirty="0"/>
              <a:t>I36= {[</a:t>
            </a:r>
            <a:r>
              <a:rPr lang="en-US" altLang="zh-CN" sz="2000" dirty="0" err="1"/>
              <a:t>C</a:t>
            </a:r>
            <a:r>
              <a:rPr lang="en-US" altLang="zh-CN" sz="2000" i="1" dirty="0" err="1"/>
              <a:t>→c</a:t>
            </a:r>
            <a:r>
              <a:rPr lang="el-GR" altLang="zh-CN" sz="2000" i="1" dirty="0"/>
              <a:t>·</a:t>
            </a:r>
            <a:r>
              <a:rPr lang="en-US" altLang="zh-CN" sz="2000" i="1" dirty="0"/>
              <a:t>C, c/d/$</a:t>
            </a:r>
            <a:r>
              <a:rPr lang="en-US" altLang="zh-CN" sz="2000" dirty="0"/>
              <a:t>],[C</a:t>
            </a:r>
            <a:r>
              <a:rPr lang="en-US" altLang="zh-CN" sz="2000" i="1" dirty="0"/>
              <a:t>→</a:t>
            </a:r>
            <a:r>
              <a:rPr lang="el-GR" altLang="zh-CN" sz="2000" i="1" dirty="0"/>
              <a:t>·</a:t>
            </a:r>
            <a:r>
              <a:rPr lang="en-US" altLang="zh-CN" sz="2000" i="1" dirty="0" err="1"/>
              <a:t>cC</a:t>
            </a:r>
            <a:r>
              <a:rPr lang="en-US" altLang="zh-CN" sz="2000" i="1" dirty="0"/>
              <a:t>, c/d/$</a:t>
            </a:r>
            <a:r>
              <a:rPr lang="en-US" altLang="zh-CN" sz="2000" dirty="0"/>
              <a:t>],[C</a:t>
            </a:r>
            <a:r>
              <a:rPr lang="en-US" altLang="zh-CN" sz="2000" i="1" dirty="0"/>
              <a:t>→</a:t>
            </a:r>
            <a:r>
              <a:rPr lang="el-GR" altLang="zh-CN" sz="2000" i="1" dirty="0"/>
              <a:t>·</a:t>
            </a:r>
            <a:r>
              <a:rPr lang="en-US" altLang="zh-CN" sz="2000" i="1" dirty="0"/>
              <a:t>d, c/d</a:t>
            </a:r>
            <a:r>
              <a:rPr lang="en-US" altLang="zh-CN" sz="2000" dirty="0"/>
              <a:t>]/$}</a:t>
            </a:r>
          </a:p>
          <a:p>
            <a:pPr>
              <a:defRPr/>
            </a:pPr>
            <a:r>
              <a:rPr lang="en-US" altLang="zh-CN" sz="2400" dirty="0"/>
              <a:t>GOTO(I3,C)</a:t>
            </a:r>
            <a:r>
              <a:rPr lang="zh-CN" altLang="en-US" sz="2400" dirty="0"/>
              <a:t>和</a:t>
            </a:r>
            <a:r>
              <a:rPr lang="en-US" altLang="zh-CN" sz="2400" dirty="0"/>
              <a:t>GOTO(I6,C)</a:t>
            </a:r>
            <a:r>
              <a:rPr lang="zh-CN" altLang="en-US" sz="2400" dirty="0"/>
              <a:t>显然也可以合并</a:t>
            </a:r>
            <a:r>
              <a:rPr lang="en-US" altLang="zh-CN" sz="2400" dirty="0"/>
              <a:t>……</a:t>
            </a:r>
          </a:p>
          <a:p>
            <a:pPr>
              <a:defRPr/>
            </a:pPr>
            <a:endParaRPr lang="en-US" altLang="zh-CN" sz="2400" dirty="0"/>
          </a:p>
          <a:p>
            <a:pPr>
              <a:defRPr/>
            </a:pPr>
            <a:endParaRPr lang="en-US" altLang="zh-CN" dirty="0"/>
          </a:p>
          <a:p>
            <a:pPr>
              <a:buFont typeface="Wingdings" pitchFamily="2" charset="2"/>
              <a:buNone/>
              <a:defRPr/>
            </a:pPr>
            <a:endParaRPr lang="zh-CN" altLang="en-US" dirty="0"/>
          </a:p>
        </p:txBody>
      </p:sp>
      <p:sp>
        <p:nvSpPr>
          <p:cNvPr id="4" name="灯片编号占位符 3"/>
          <p:cNvSpPr>
            <a:spLocks noGrp="1"/>
          </p:cNvSpPr>
          <p:nvPr>
            <p:ph type="sldNum" sz="quarter" idx="12"/>
          </p:nvPr>
        </p:nvSpPr>
        <p:spPr/>
        <p:txBody>
          <a:bodyPr/>
          <a:lstStyle/>
          <a:p>
            <a:pPr>
              <a:defRPr/>
            </a:pPr>
            <a:fld id="{F54E83BD-F55F-40F8-B743-3BB00CE4837E}" type="slidenum">
              <a:rPr lang="en-US" altLang="zh-CN" smtClean="0"/>
              <a:pPr>
                <a:defRPr/>
              </a:pPr>
              <a:t>126</a:t>
            </a:fld>
            <a:endParaRPr lang="en-US" altLang="zh-CN" dirty="0"/>
          </a:p>
        </p:txBody>
      </p:sp>
      <p:pic>
        <p:nvPicPr>
          <p:cNvPr id="7" name="Picture 3"/>
          <p:cNvPicPr>
            <a:picLocks noChangeAspect="1" noChangeArrowheads="1"/>
          </p:cNvPicPr>
          <p:nvPr/>
        </p:nvPicPr>
        <p:blipFill>
          <a:blip r:embed="rId2" cstate="print"/>
          <a:srcRect/>
          <a:stretch>
            <a:fillRect/>
          </a:stretch>
        </p:blipFill>
        <p:spPr bwMode="auto">
          <a:xfrm>
            <a:off x="2590800" y="-152400"/>
            <a:ext cx="5695950" cy="475297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标题 1"/>
          <p:cNvSpPr>
            <a:spLocks noGrp="1"/>
          </p:cNvSpPr>
          <p:nvPr>
            <p:ph type="title"/>
          </p:nvPr>
        </p:nvSpPr>
        <p:spPr/>
        <p:txBody>
          <a:bodyPr/>
          <a:lstStyle/>
          <a:p>
            <a:r>
              <a:rPr lang="zh-CN" altLang="en-US"/>
              <a:t>合并可能产生的冲突</a:t>
            </a:r>
          </a:p>
        </p:txBody>
      </p:sp>
      <p:sp>
        <p:nvSpPr>
          <p:cNvPr id="3" name="内容占位符 2"/>
          <p:cNvSpPr>
            <a:spLocks noGrp="1"/>
          </p:cNvSpPr>
          <p:nvPr>
            <p:ph idx="1"/>
          </p:nvPr>
        </p:nvSpPr>
        <p:spPr/>
        <p:txBody>
          <a:bodyPr/>
          <a:lstStyle/>
          <a:p>
            <a:pPr marL="342900" indent="-342900" eaLnBrk="1" hangingPunct="1">
              <a:defRPr/>
            </a:pPr>
            <a:r>
              <a:rPr lang="zh-CN" altLang="en-US" sz="2100" dirty="0"/>
              <a:t>合并引起的冲突是指：本来的</a:t>
            </a:r>
            <a:r>
              <a:rPr lang="en-US" altLang="zh-CN" sz="2100" dirty="0"/>
              <a:t>LR(1)</a:t>
            </a:r>
            <a:r>
              <a:rPr lang="zh-CN" altLang="en-US" sz="2100" dirty="0"/>
              <a:t>项集没有冲突，而合并具有相同核心的项集后有冲突。</a:t>
            </a:r>
          </a:p>
          <a:p>
            <a:pPr marL="342900" indent="-342900" eaLnBrk="1" hangingPunct="1">
              <a:defRPr/>
            </a:pPr>
            <a:r>
              <a:rPr lang="zh-CN" altLang="en-US" sz="2100" dirty="0"/>
              <a:t>不可能引入归约</a:t>
            </a:r>
            <a:r>
              <a:rPr lang="en-US" altLang="zh-CN" sz="2100" dirty="0"/>
              <a:t>-</a:t>
            </a:r>
            <a:r>
              <a:rPr lang="zh-CN" altLang="en-US" sz="2100" dirty="0"/>
              <a:t>移入型冲突。</a:t>
            </a:r>
          </a:p>
          <a:p>
            <a:pPr marL="742950" lvl="1" indent="-285750" eaLnBrk="1" hangingPunct="1">
              <a:defRPr/>
            </a:pPr>
            <a:r>
              <a:rPr lang="zh-CN" altLang="en-US" sz="2200" dirty="0"/>
              <a:t>假定合并后有移入</a:t>
            </a:r>
            <a:r>
              <a:rPr lang="en-US" altLang="zh-CN" sz="2200" dirty="0"/>
              <a:t>_</a:t>
            </a:r>
            <a:r>
              <a:rPr lang="zh-CN" altLang="en-US" sz="2200" dirty="0"/>
              <a:t>归约冲突，就是说：有项</a:t>
            </a:r>
            <a:r>
              <a:rPr lang="en-US" altLang="zh-CN" sz="2200" dirty="0"/>
              <a:t>[A→</a:t>
            </a:r>
            <a:r>
              <a:rPr lang="el-GR" altLang="zh-CN" sz="2200" dirty="0"/>
              <a:t>α</a:t>
            </a:r>
            <a:r>
              <a:rPr lang="el-GR" altLang="zh-CN" sz="2400" i="1" dirty="0"/>
              <a:t>·</a:t>
            </a:r>
            <a:r>
              <a:rPr lang="en-US" altLang="zh-CN" sz="2200" dirty="0"/>
              <a:t>, a]</a:t>
            </a:r>
            <a:r>
              <a:rPr lang="zh-CN" altLang="en-US" sz="2200" dirty="0"/>
              <a:t>和项</a:t>
            </a:r>
            <a:r>
              <a:rPr lang="en-US" altLang="zh-CN" sz="2200" dirty="0"/>
              <a:t>[B→</a:t>
            </a:r>
            <a:r>
              <a:rPr lang="el-GR" altLang="zh-CN" sz="2200" dirty="0"/>
              <a:t>β</a:t>
            </a:r>
            <a:r>
              <a:rPr lang="el-GR" altLang="zh-CN" sz="2000" i="1" dirty="0"/>
              <a:t>·</a:t>
            </a:r>
            <a:r>
              <a:rPr lang="en-US" altLang="zh-CN" sz="2200" dirty="0"/>
              <a:t>a</a:t>
            </a:r>
            <a:r>
              <a:rPr lang="el-GR" altLang="zh-CN" sz="2200" dirty="0"/>
              <a:t>γ</a:t>
            </a:r>
            <a:r>
              <a:rPr lang="en-US" altLang="zh-CN" sz="2200" dirty="0"/>
              <a:t>, b]</a:t>
            </a:r>
            <a:r>
              <a:rPr lang="zh-CN" altLang="en-US" sz="2200" dirty="0"/>
              <a:t>。显然，原来的项集中都有</a:t>
            </a:r>
            <a:r>
              <a:rPr lang="en-US" altLang="zh-CN" sz="2200" dirty="0"/>
              <a:t>[B→</a:t>
            </a:r>
            <a:r>
              <a:rPr lang="el-GR" altLang="zh-CN" sz="2200" dirty="0"/>
              <a:t>β</a:t>
            </a:r>
            <a:r>
              <a:rPr lang="el-GR" altLang="zh-CN" sz="2000" i="1" dirty="0"/>
              <a:t>·</a:t>
            </a:r>
            <a:r>
              <a:rPr lang="en-US" altLang="zh-CN" sz="2200" dirty="0"/>
              <a:t>a</a:t>
            </a:r>
            <a:r>
              <a:rPr lang="el-GR" altLang="zh-CN" sz="2200" dirty="0"/>
              <a:t>γ</a:t>
            </a:r>
            <a:r>
              <a:rPr lang="en-US" altLang="zh-CN" sz="2200" dirty="0"/>
              <a:t>, ?]</a:t>
            </a:r>
            <a:r>
              <a:rPr lang="zh-CN" altLang="en-US" sz="2200" dirty="0"/>
              <a:t>。而</a:t>
            </a:r>
            <a:r>
              <a:rPr lang="en-US" altLang="zh-CN" sz="2200" dirty="0"/>
              <a:t>[A→</a:t>
            </a:r>
            <a:r>
              <a:rPr lang="el-GR" altLang="zh-CN" sz="2200" dirty="0"/>
              <a:t>α</a:t>
            </a:r>
            <a:r>
              <a:rPr lang="el-GR" altLang="zh-CN" sz="2400" i="1" dirty="0"/>
              <a:t>·</a:t>
            </a:r>
            <a:r>
              <a:rPr lang="en-US" altLang="zh-CN" sz="2200" dirty="0"/>
              <a:t>, a]</a:t>
            </a:r>
            <a:r>
              <a:rPr lang="zh-CN" altLang="en-US" sz="2200" dirty="0"/>
              <a:t>必然也在某个原来的项集中。这样，合并前的</a:t>
            </a:r>
            <a:r>
              <a:rPr lang="en-US" altLang="zh-CN" sz="2200" dirty="0"/>
              <a:t>LR(1)</a:t>
            </a:r>
            <a:r>
              <a:rPr lang="zh-CN" altLang="en-US" sz="2200" dirty="0"/>
              <a:t>项集已经存在移入</a:t>
            </a:r>
            <a:r>
              <a:rPr lang="en-US" altLang="zh-CN" sz="2200" dirty="0"/>
              <a:t>-</a:t>
            </a:r>
            <a:r>
              <a:rPr lang="zh-CN" altLang="en-US" sz="2200" dirty="0"/>
              <a:t>归约冲突。</a:t>
            </a:r>
          </a:p>
          <a:p>
            <a:pPr marL="342900" indent="-342900" eaLnBrk="1" hangingPunct="1">
              <a:defRPr/>
            </a:pPr>
            <a:r>
              <a:rPr lang="zh-CN" altLang="en-US" sz="2100" dirty="0"/>
              <a:t>但是可能引起归约</a:t>
            </a:r>
            <a:r>
              <a:rPr lang="en-US" altLang="zh-CN" sz="2100" dirty="0"/>
              <a:t>_</a:t>
            </a:r>
            <a:r>
              <a:rPr lang="zh-CN" altLang="en-US" sz="2100" dirty="0"/>
              <a:t>归约冲突。</a:t>
            </a:r>
          </a:p>
          <a:p>
            <a:pPr>
              <a:defRPr/>
            </a:pPr>
            <a:endParaRPr lang="zh-CN" altLang="en-US" dirty="0"/>
          </a:p>
        </p:txBody>
      </p:sp>
      <p:sp>
        <p:nvSpPr>
          <p:cNvPr id="4" name="灯片编号占位符 3"/>
          <p:cNvSpPr>
            <a:spLocks noGrp="1"/>
          </p:cNvSpPr>
          <p:nvPr>
            <p:ph type="sldNum" sz="quarter" idx="12"/>
          </p:nvPr>
        </p:nvSpPr>
        <p:spPr/>
        <p:txBody>
          <a:bodyPr/>
          <a:lstStyle/>
          <a:p>
            <a:pPr>
              <a:defRPr/>
            </a:pPr>
            <a:fld id="{55836F2A-DF10-46D0-B9D2-3FA4AE5C04ED}" type="slidenum">
              <a:rPr lang="en-US" altLang="zh-CN" smtClean="0"/>
              <a:pPr>
                <a:defRPr/>
              </a:pPr>
              <a:t>127</a:t>
            </a:fld>
            <a:endParaRPr lang="en-US" altLang="zh-CN"/>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标题 1"/>
          <p:cNvSpPr>
            <a:spLocks noGrp="1"/>
          </p:cNvSpPr>
          <p:nvPr>
            <p:ph type="title"/>
          </p:nvPr>
        </p:nvSpPr>
        <p:spPr/>
        <p:txBody>
          <a:bodyPr/>
          <a:lstStyle/>
          <a:p>
            <a:r>
              <a:rPr lang="zh-CN" altLang="en-US"/>
              <a:t>归约</a:t>
            </a:r>
            <a:r>
              <a:rPr lang="en-US" altLang="zh-CN"/>
              <a:t>-</a:t>
            </a:r>
            <a:r>
              <a:rPr lang="zh-CN" altLang="en-US"/>
              <a:t>归约冲突</a:t>
            </a:r>
          </a:p>
        </p:txBody>
      </p:sp>
      <p:sp>
        <p:nvSpPr>
          <p:cNvPr id="3" name="内容占位符 2"/>
          <p:cNvSpPr>
            <a:spLocks noGrp="1"/>
          </p:cNvSpPr>
          <p:nvPr>
            <p:ph idx="1"/>
          </p:nvPr>
        </p:nvSpPr>
        <p:spPr/>
        <p:txBody>
          <a:bodyPr/>
          <a:lstStyle/>
          <a:p>
            <a:r>
              <a:rPr lang="zh-CN" altLang="en-US" sz="2600">
                <a:sym typeface="Wingdings" pitchFamily="2" charset="2"/>
              </a:rPr>
              <a:t>语言</a:t>
            </a:r>
            <a:r>
              <a:rPr lang="en-US" altLang="zh-CN" sz="2600">
                <a:sym typeface="Wingdings" pitchFamily="2" charset="2"/>
              </a:rPr>
              <a:t>{</a:t>
            </a:r>
            <a:r>
              <a:rPr lang="en-US" altLang="zh-CN" sz="2600" i="1">
                <a:sym typeface="Wingdings" pitchFamily="2" charset="2"/>
              </a:rPr>
              <a:t>acd</a:t>
            </a:r>
            <a:r>
              <a:rPr lang="zh-CN" altLang="en-US" sz="2600" i="1">
                <a:sym typeface="Wingdings" pitchFamily="2" charset="2"/>
              </a:rPr>
              <a:t>，</a:t>
            </a:r>
            <a:r>
              <a:rPr lang="en-US" altLang="zh-CN" sz="2600" i="1">
                <a:sym typeface="Wingdings" pitchFamily="2" charset="2"/>
              </a:rPr>
              <a:t>ace</a:t>
            </a:r>
            <a:r>
              <a:rPr lang="zh-CN" altLang="en-US" sz="2600" i="1">
                <a:sym typeface="Wingdings" pitchFamily="2" charset="2"/>
              </a:rPr>
              <a:t>，</a:t>
            </a:r>
            <a:r>
              <a:rPr lang="en-US" altLang="zh-CN" sz="2600" i="1">
                <a:sym typeface="Wingdings" pitchFamily="2" charset="2"/>
              </a:rPr>
              <a:t>bcd</a:t>
            </a:r>
            <a:r>
              <a:rPr lang="zh-CN" altLang="en-US" sz="2600" i="1">
                <a:sym typeface="Wingdings" pitchFamily="2" charset="2"/>
              </a:rPr>
              <a:t>，</a:t>
            </a:r>
            <a:r>
              <a:rPr lang="en-US" altLang="zh-CN" sz="2600" i="1">
                <a:sym typeface="Wingdings" pitchFamily="2" charset="2"/>
              </a:rPr>
              <a:t>bce</a:t>
            </a:r>
            <a:r>
              <a:rPr lang="en-US" altLang="zh-CN" sz="2600">
                <a:sym typeface="Wingdings" pitchFamily="2" charset="2"/>
              </a:rPr>
              <a:t>}</a:t>
            </a:r>
          </a:p>
          <a:p>
            <a:r>
              <a:rPr lang="zh-CN" altLang="en-US" sz="2600">
                <a:sym typeface="Wingdings" pitchFamily="2" charset="2"/>
              </a:rPr>
              <a:t>可行前缀</a:t>
            </a:r>
            <a:r>
              <a:rPr lang="en-US" altLang="zh-CN" sz="2600">
                <a:sym typeface="Wingdings" pitchFamily="2" charset="2"/>
              </a:rPr>
              <a:t>ac</a:t>
            </a:r>
            <a:r>
              <a:rPr lang="zh-CN" altLang="en-US" sz="2600">
                <a:sym typeface="Wingdings" pitchFamily="2" charset="2"/>
              </a:rPr>
              <a:t>的有效项集</a:t>
            </a:r>
            <a:r>
              <a:rPr lang="en-US" altLang="zh-CN" sz="2600">
                <a:sym typeface="Wingdings" pitchFamily="2" charset="2"/>
              </a:rPr>
              <a:t>{[</a:t>
            </a:r>
            <a:r>
              <a:rPr lang="en-US" altLang="zh-CN" sz="2600" i="1">
                <a:sym typeface="Wingdings" pitchFamily="2" charset="2"/>
              </a:rPr>
              <a:t>Ac</a:t>
            </a:r>
            <a:r>
              <a:rPr lang="el-GR" altLang="zh-CN" sz="2600" i="1"/>
              <a:t> ·</a:t>
            </a:r>
            <a:r>
              <a:rPr lang="en-US" altLang="zh-CN" sz="2600" i="1">
                <a:sym typeface="Wingdings" pitchFamily="2" charset="2"/>
              </a:rPr>
              <a:t>,d</a:t>
            </a:r>
            <a:r>
              <a:rPr lang="en-US" altLang="zh-CN" sz="2600">
                <a:sym typeface="Wingdings" pitchFamily="2" charset="2"/>
              </a:rPr>
              <a:t>],[</a:t>
            </a:r>
            <a:r>
              <a:rPr lang="en-US" altLang="zh-CN" sz="2600" i="1">
                <a:sym typeface="Wingdings" pitchFamily="2" charset="2"/>
              </a:rPr>
              <a:t>Bc</a:t>
            </a:r>
            <a:r>
              <a:rPr lang="el-GR" altLang="zh-CN" sz="2600" i="1"/>
              <a:t> ·</a:t>
            </a:r>
            <a:r>
              <a:rPr lang="en-US" altLang="zh-CN" sz="2600" i="1">
                <a:sym typeface="Wingdings" pitchFamily="2" charset="2"/>
              </a:rPr>
              <a:t>,e</a:t>
            </a:r>
            <a:r>
              <a:rPr lang="en-US" altLang="zh-CN" sz="2600">
                <a:sym typeface="Wingdings" pitchFamily="2" charset="2"/>
              </a:rPr>
              <a:t>]}</a:t>
            </a:r>
          </a:p>
          <a:p>
            <a:r>
              <a:rPr lang="zh-CN" altLang="en-US" sz="2600">
                <a:sym typeface="Wingdings" pitchFamily="2" charset="2"/>
              </a:rPr>
              <a:t>可行前缀</a:t>
            </a:r>
            <a:r>
              <a:rPr lang="en-US" altLang="zh-CN" sz="2600">
                <a:sym typeface="Wingdings" pitchFamily="2" charset="2"/>
              </a:rPr>
              <a:t>bc</a:t>
            </a:r>
            <a:r>
              <a:rPr lang="zh-CN" altLang="en-US" sz="2600">
                <a:sym typeface="Wingdings" pitchFamily="2" charset="2"/>
              </a:rPr>
              <a:t>的有效项集</a:t>
            </a:r>
            <a:r>
              <a:rPr lang="en-US" altLang="zh-CN" sz="2600">
                <a:sym typeface="Wingdings" pitchFamily="2" charset="2"/>
              </a:rPr>
              <a:t>{[</a:t>
            </a:r>
            <a:r>
              <a:rPr lang="en-US" altLang="zh-CN" sz="2600" i="1">
                <a:sym typeface="Wingdings" pitchFamily="2" charset="2"/>
              </a:rPr>
              <a:t>Ac</a:t>
            </a:r>
            <a:r>
              <a:rPr lang="el-GR" altLang="zh-CN" sz="2600" i="1"/>
              <a:t> ·</a:t>
            </a:r>
            <a:r>
              <a:rPr lang="en-US" altLang="zh-CN" sz="2600" i="1">
                <a:sym typeface="Wingdings" pitchFamily="2" charset="2"/>
              </a:rPr>
              <a:t>,e</a:t>
            </a:r>
            <a:r>
              <a:rPr lang="en-US" altLang="zh-CN" sz="2600">
                <a:sym typeface="Wingdings" pitchFamily="2" charset="2"/>
              </a:rPr>
              <a:t>],[</a:t>
            </a:r>
            <a:r>
              <a:rPr lang="en-US" altLang="zh-CN" sz="2600" i="1">
                <a:sym typeface="Wingdings" pitchFamily="2" charset="2"/>
              </a:rPr>
              <a:t>Bc</a:t>
            </a:r>
            <a:r>
              <a:rPr lang="el-GR" altLang="zh-CN" sz="2600" i="1"/>
              <a:t> ·</a:t>
            </a:r>
            <a:r>
              <a:rPr lang="en-US" altLang="zh-CN" sz="2600" i="1">
                <a:sym typeface="Wingdings" pitchFamily="2" charset="2"/>
              </a:rPr>
              <a:t>,d</a:t>
            </a:r>
            <a:r>
              <a:rPr lang="en-US" altLang="zh-CN" sz="2600">
                <a:sym typeface="Wingdings" pitchFamily="2" charset="2"/>
              </a:rPr>
              <a:t>]}</a:t>
            </a:r>
          </a:p>
          <a:p>
            <a:r>
              <a:rPr lang="zh-CN" altLang="en-US" sz="2600">
                <a:sym typeface="Wingdings" pitchFamily="2" charset="2"/>
              </a:rPr>
              <a:t>合并之后的项集为</a:t>
            </a:r>
            <a:r>
              <a:rPr lang="en-US" altLang="zh-CN" sz="2600">
                <a:sym typeface="Wingdings" pitchFamily="2" charset="2"/>
              </a:rPr>
              <a:t>{[</a:t>
            </a:r>
            <a:r>
              <a:rPr lang="en-US" altLang="zh-CN" sz="2600" i="1">
                <a:sym typeface="Wingdings" pitchFamily="2" charset="2"/>
              </a:rPr>
              <a:t>Ac</a:t>
            </a:r>
            <a:r>
              <a:rPr lang="el-GR" altLang="zh-CN" sz="2600" i="1"/>
              <a:t> ·</a:t>
            </a:r>
            <a:r>
              <a:rPr lang="en-US" altLang="zh-CN" sz="2600" i="1">
                <a:sym typeface="Wingdings" pitchFamily="2" charset="2"/>
              </a:rPr>
              <a:t>,d/e</a:t>
            </a:r>
            <a:r>
              <a:rPr lang="en-US" altLang="zh-CN" sz="2600">
                <a:sym typeface="Wingdings" pitchFamily="2" charset="2"/>
              </a:rPr>
              <a:t>],[</a:t>
            </a:r>
            <a:r>
              <a:rPr lang="en-US" altLang="zh-CN" sz="2600" i="1">
                <a:sym typeface="Wingdings" pitchFamily="2" charset="2"/>
              </a:rPr>
              <a:t>Bc</a:t>
            </a:r>
            <a:r>
              <a:rPr lang="el-GR" altLang="zh-CN" sz="2600" i="1"/>
              <a:t> ·</a:t>
            </a:r>
            <a:r>
              <a:rPr lang="en-US" altLang="zh-CN" sz="2600" i="1">
                <a:sym typeface="Wingdings" pitchFamily="2" charset="2"/>
              </a:rPr>
              <a:t>,d/e</a:t>
            </a:r>
            <a:r>
              <a:rPr lang="en-US" altLang="zh-CN" sz="2600">
                <a:sym typeface="Wingdings" pitchFamily="2" charset="2"/>
              </a:rPr>
              <a:t>]}</a:t>
            </a:r>
          </a:p>
          <a:p>
            <a:pPr lvl="1"/>
            <a:r>
              <a:rPr lang="zh-CN" altLang="en-US">
                <a:sym typeface="Wingdings" pitchFamily="2" charset="2"/>
              </a:rPr>
              <a:t>当输入为</a:t>
            </a:r>
            <a:r>
              <a:rPr lang="en-US" altLang="zh-CN" i="1">
                <a:sym typeface="Wingdings" pitchFamily="2" charset="2"/>
              </a:rPr>
              <a:t>d</a:t>
            </a:r>
            <a:r>
              <a:rPr lang="zh-CN" altLang="en-US">
                <a:sym typeface="Wingdings" pitchFamily="2" charset="2"/>
              </a:rPr>
              <a:t>或</a:t>
            </a:r>
            <a:r>
              <a:rPr lang="en-US" altLang="zh-CN" i="1">
                <a:sym typeface="Wingdings" pitchFamily="2" charset="2"/>
              </a:rPr>
              <a:t>e</a:t>
            </a:r>
            <a:r>
              <a:rPr lang="zh-CN" altLang="en-US">
                <a:sym typeface="Wingdings" pitchFamily="2" charset="2"/>
              </a:rPr>
              <a:t>时，用哪个归约？</a:t>
            </a:r>
            <a:endParaRPr lang="en-US" altLang="zh-CN">
              <a:sym typeface="Wingdings" pitchFamily="2" charset="2"/>
            </a:endParaRPr>
          </a:p>
          <a:p>
            <a:pPr lvl="1"/>
            <a:endParaRPr lang="en-US" altLang="zh-CN">
              <a:sym typeface="Wingdings" pitchFamily="2" charset="2"/>
            </a:endParaRPr>
          </a:p>
          <a:p>
            <a:r>
              <a:rPr lang="zh-CN" altLang="en-US" sz="2600"/>
              <a:t>从引起新的冲突可以看出：</a:t>
            </a:r>
            <a:r>
              <a:rPr lang="en-US" altLang="zh-CN" sz="2600"/>
              <a:t>LALR</a:t>
            </a:r>
            <a:r>
              <a:rPr lang="zh-CN" altLang="en-US" sz="2600"/>
              <a:t>的分析能力比规范</a:t>
            </a:r>
            <a:r>
              <a:rPr lang="en-US" altLang="zh-CN" sz="2600"/>
              <a:t>LR</a:t>
            </a:r>
            <a:r>
              <a:rPr lang="zh-CN" altLang="en-US" sz="2600"/>
              <a:t>弱一些</a:t>
            </a:r>
          </a:p>
        </p:txBody>
      </p:sp>
      <p:sp>
        <p:nvSpPr>
          <p:cNvPr id="4" name="灯片编号占位符 3"/>
          <p:cNvSpPr>
            <a:spLocks noGrp="1"/>
          </p:cNvSpPr>
          <p:nvPr>
            <p:ph type="sldNum" sz="quarter" idx="12"/>
          </p:nvPr>
        </p:nvSpPr>
        <p:spPr/>
        <p:txBody>
          <a:bodyPr/>
          <a:lstStyle/>
          <a:p>
            <a:pPr>
              <a:defRPr/>
            </a:pPr>
            <a:fld id="{CA7EEE58-A547-45CF-BFAD-F7604F3E369B}" type="slidenum">
              <a:rPr lang="en-US" altLang="zh-CN" smtClean="0"/>
              <a:pPr>
                <a:defRPr/>
              </a:pPr>
              <a:t>128</a:t>
            </a:fld>
            <a:endParaRPr lang="en-US" altLang="zh-CN"/>
          </a:p>
        </p:txBody>
      </p:sp>
      <p:pic>
        <p:nvPicPr>
          <p:cNvPr id="122885" name="Picture 2"/>
          <p:cNvPicPr>
            <a:picLocks noChangeAspect="1" noChangeArrowheads="1"/>
          </p:cNvPicPr>
          <p:nvPr/>
        </p:nvPicPr>
        <p:blipFill>
          <a:blip r:embed="rId2" cstate="print"/>
          <a:srcRect/>
          <a:stretch>
            <a:fillRect/>
          </a:stretch>
        </p:blipFill>
        <p:spPr bwMode="auto">
          <a:xfrm>
            <a:off x="4648200" y="228600"/>
            <a:ext cx="3771900" cy="128587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 calcmode="lin" valueType="num">
                                      <p:cBhvr additive="base">
                                        <p:cTn id="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标题 1"/>
          <p:cNvSpPr>
            <a:spLocks noGrp="1"/>
          </p:cNvSpPr>
          <p:nvPr>
            <p:ph type="title"/>
          </p:nvPr>
        </p:nvSpPr>
        <p:spPr/>
        <p:txBody>
          <a:bodyPr/>
          <a:lstStyle/>
          <a:p>
            <a:r>
              <a:rPr lang="en-US" altLang="zh-CN"/>
              <a:t>LALR</a:t>
            </a:r>
            <a:r>
              <a:rPr lang="zh-CN" altLang="en-US"/>
              <a:t>语法分析表构造方法</a:t>
            </a:r>
          </a:p>
        </p:txBody>
      </p:sp>
      <p:sp>
        <p:nvSpPr>
          <p:cNvPr id="122883" name="内容占位符 2"/>
          <p:cNvSpPr>
            <a:spLocks noGrp="1"/>
          </p:cNvSpPr>
          <p:nvPr>
            <p:ph idx="1"/>
          </p:nvPr>
        </p:nvSpPr>
        <p:spPr/>
        <p:txBody>
          <a:bodyPr/>
          <a:lstStyle/>
          <a:p>
            <a:r>
              <a:rPr lang="zh-CN" altLang="en-US"/>
              <a:t>最朴素的方法</a:t>
            </a:r>
            <a:endParaRPr lang="en-US" altLang="zh-CN"/>
          </a:p>
          <a:p>
            <a:r>
              <a:rPr lang="zh-CN" altLang="en-US"/>
              <a:t>高效的方法</a:t>
            </a:r>
          </a:p>
        </p:txBody>
      </p:sp>
      <p:sp>
        <p:nvSpPr>
          <p:cNvPr id="4" name="灯片编号占位符 3"/>
          <p:cNvSpPr>
            <a:spLocks noGrp="1"/>
          </p:cNvSpPr>
          <p:nvPr>
            <p:ph type="sldNum" sz="quarter" idx="12"/>
          </p:nvPr>
        </p:nvSpPr>
        <p:spPr/>
        <p:txBody>
          <a:bodyPr/>
          <a:lstStyle/>
          <a:p>
            <a:pPr>
              <a:defRPr/>
            </a:pPr>
            <a:fld id="{F4F68AFB-91B6-47A9-AC9F-29E53BD51DC7}" type="slidenum">
              <a:rPr lang="en-US" altLang="zh-CN" smtClean="0"/>
              <a:pPr>
                <a:defRPr/>
              </a:pPr>
              <a:t>129</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mph" presetSubtype="0" nodeType="clickEffect">
                                  <p:stCondLst>
                                    <p:cond delay="0"/>
                                  </p:stCondLst>
                                  <p:childTnLst>
                                    <p:set>
                                      <p:cBhvr override="childStyle">
                                        <p:cTn id="6" dur="indefinite"/>
                                        <p:tgtEl>
                                          <p:spTgt spid="122883">
                                            <p:txEl>
                                              <p:pRg st="0" end="0"/>
                                            </p:txEl>
                                          </p:spTgt>
                                        </p:tgtEl>
                                        <p:attrNameLst>
                                          <p:attrName>style.fontFamily</p:attrName>
                                        </p:attrNameLst>
                                      </p:cBhvr>
                                      <p:to>
                                        <p:strVal val="黑体"/>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p:txBody>
          <a:bodyPr/>
          <a:lstStyle/>
          <a:p>
            <a:r>
              <a:rPr lang="zh-CN" altLang="en-US"/>
              <a:t>推导中的问题</a:t>
            </a:r>
          </a:p>
        </p:txBody>
      </p:sp>
      <p:sp>
        <p:nvSpPr>
          <p:cNvPr id="25604" name="Rectangle 3"/>
          <p:cNvSpPr>
            <a:spLocks noGrp="1" noChangeArrowheads="1"/>
          </p:cNvSpPr>
          <p:nvPr>
            <p:ph idx="1"/>
          </p:nvPr>
        </p:nvSpPr>
        <p:spPr/>
        <p:txBody>
          <a:bodyPr/>
          <a:lstStyle/>
          <a:p>
            <a:r>
              <a:rPr lang="zh-CN" altLang="en-US"/>
              <a:t>从推导的角度看，语法分析的任务是：接受一个终结符号串作为输入，找出从文法的开始符号推导出这个串的方法。</a:t>
            </a:r>
          </a:p>
          <a:p>
            <a:r>
              <a:rPr lang="zh-CN" altLang="en-US"/>
              <a:t>推导中可能遇到的两个问题</a:t>
            </a:r>
          </a:p>
          <a:p>
            <a:pPr lvl="1"/>
            <a:r>
              <a:rPr lang="zh-CN" altLang="en-US"/>
              <a:t>每一步替换哪个非终结符号</a:t>
            </a:r>
          </a:p>
          <a:p>
            <a:pPr lvl="1"/>
            <a:r>
              <a:rPr lang="zh-CN" altLang="en-US"/>
              <a:t>若以这个非终结符号为头的产生式有多个，用哪个产生式的右部替换</a:t>
            </a:r>
          </a:p>
        </p:txBody>
      </p:sp>
      <p:sp>
        <p:nvSpPr>
          <p:cNvPr id="5" name="灯片编号占位符 5"/>
          <p:cNvSpPr>
            <a:spLocks noGrp="1"/>
          </p:cNvSpPr>
          <p:nvPr>
            <p:ph type="sldNum" sz="quarter" idx="12"/>
          </p:nvPr>
        </p:nvSpPr>
        <p:spPr/>
        <p:txBody>
          <a:bodyPr/>
          <a:lstStyle/>
          <a:p>
            <a:pPr>
              <a:defRPr/>
            </a:pPr>
            <a:fld id="{B3E468BA-A432-4F5B-9757-FDF639425C4C}" type="slidenum">
              <a:rPr lang="en-US" altLang="zh-CN"/>
              <a:pPr>
                <a:defRPr/>
              </a:pPr>
              <a:t>13</a:t>
            </a:fld>
            <a:endParaRPr lang="en-US" altLang="zh-CN"/>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标题 1"/>
          <p:cNvSpPr>
            <a:spLocks noGrp="1"/>
          </p:cNvSpPr>
          <p:nvPr>
            <p:ph type="title"/>
          </p:nvPr>
        </p:nvSpPr>
        <p:spPr/>
        <p:txBody>
          <a:bodyPr>
            <a:normAutofit fontScale="90000"/>
          </a:bodyPr>
          <a:lstStyle/>
          <a:p>
            <a:r>
              <a:rPr lang="en-US" altLang="zh-CN"/>
              <a:t>LALR</a:t>
            </a:r>
            <a:r>
              <a:rPr lang="zh-CN" altLang="en-US"/>
              <a:t>语法分析表构造方法 </a:t>
            </a:r>
            <a:r>
              <a:rPr lang="en-US" altLang="zh-CN"/>
              <a:t>– </a:t>
            </a:r>
            <a:r>
              <a:rPr lang="zh-CN" altLang="en-US"/>
              <a:t>朴素的方法</a:t>
            </a:r>
          </a:p>
        </p:txBody>
      </p:sp>
      <p:sp>
        <p:nvSpPr>
          <p:cNvPr id="3" name="内容占位符 2"/>
          <p:cNvSpPr>
            <a:spLocks noGrp="1"/>
          </p:cNvSpPr>
          <p:nvPr>
            <p:ph idx="1"/>
          </p:nvPr>
        </p:nvSpPr>
        <p:spPr/>
        <p:txBody>
          <a:bodyPr>
            <a:normAutofit fontScale="77500" lnSpcReduction="20000"/>
          </a:bodyPr>
          <a:lstStyle/>
          <a:p>
            <a:pPr>
              <a:defRPr/>
            </a:pPr>
            <a:r>
              <a:rPr lang="zh-CN" altLang="en-US" dirty="0"/>
              <a:t>基本思想：</a:t>
            </a:r>
            <a:endParaRPr lang="en-US" altLang="zh-CN" dirty="0"/>
          </a:p>
          <a:p>
            <a:pPr lvl="1">
              <a:defRPr/>
            </a:pPr>
            <a:r>
              <a:rPr lang="zh-CN" altLang="en-US" dirty="0"/>
              <a:t>先构造出</a:t>
            </a:r>
            <a:r>
              <a:rPr lang="en-US" altLang="zh-CN" dirty="0"/>
              <a:t>LR(1)</a:t>
            </a:r>
            <a:r>
              <a:rPr lang="zh-CN" altLang="en-US" dirty="0"/>
              <a:t>项集，如果没有出现冲突，就将先通核心的项集进行合并。然后根据合并后得到的项集规范组构造语法分析表。</a:t>
            </a:r>
            <a:endParaRPr lang="en-US" altLang="zh-CN" dirty="0"/>
          </a:p>
          <a:p>
            <a:pPr>
              <a:defRPr/>
            </a:pPr>
            <a:r>
              <a:rPr lang="zh-CN" altLang="en-US" dirty="0"/>
              <a:t>输入：一个增广文法</a:t>
            </a:r>
            <a:r>
              <a:rPr lang="en-US" altLang="zh-CN" i="1" dirty="0"/>
              <a:t>G’</a:t>
            </a:r>
          </a:p>
          <a:p>
            <a:pPr>
              <a:defRPr/>
            </a:pPr>
            <a:r>
              <a:rPr lang="zh-CN" altLang="en-US" dirty="0"/>
              <a:t>输出：文法</a:t>
            </a:r>
            <a:r>
              <a:rPr lang="en-US" altLang="zh-CN" i="1" dirty="0"/>
              <a:t>G’</a:t>
            </a:r>
            <a:r>
              <a:rPr lang="zh-CN" altLang="en-US" dirty="0"/>
              <a:t>的</a:t>
            </a:r>
            <a:r>
              <a:rPr lang="en-US" altLang="zh-CN" dirty="0"/>
              <a:t>LALR</a:t>
            </a:r>
            <a:r>
              <a:rPr lang="zh-CN" altLang="en-US" dirty="0"/>
              <a:t>语法分析表</a:t>
            </a:r>
            <a:endParaRPr lang="en-US" altLang="zh-CN" dirty="0"/>
          </a:p>
          <a:p>
            <a:pPr>
              <a:defRPr/>
            </a:pPr>
            <a:r>
              <a:rPr lang="zh-CN" altLang="en-US" dirty="0"/>
              <a:t>方法：</a:t>
            </a:r>
            <a:endParaRPr lang="en-US" altLang="zh-CN" dirty="0"/>
          </a:p>
          <a:p>
            <a:pPr lvl="1">
              <a:defRPr/>
            </a:pPr>
            <a:r>
              <a:rPr lang="zh-CN" altLang="en-US" dirty="0">
                <a:latin typeface="Times New Roman" pitchFamily="18" charset="0"/>
                <a:cs typeface="Times New Roman" pitchFamily="18" charset="0"/>
              </a:rPr>
              <a:t>得到的分析表成为</a:t>
            </a:r>
            <a:r>
              <a:rPr lang="en-US" altLang="zh-CN" dirty="0">
                <a:latin typeface="Times New Roman" pitchFamily="18" charset="0"/>
                <a:cs typeface="Times New Roman" pitchFamily="18" charset="0"/>
              </a:rPr>
              <a:t>LALR</a:t>
            </a:r>
            <a:r>
              <a:rPr lang="zh-CN" altLang="en-US" dirty="0">
                <a:latin typeface="Times New Roman" pitchFamily="18" charset="0"/>
                <a:cs typeface="Times New Roman" pitchFamily="18" charset="0"/>
              </a:rPr>
              <a:t>语法分析表。构造得到</a:t>
            </a:r>
            <a:r>
              <a:rPr lang="en-US" altLang="zh-CN" dirty="0">
                <a:latin typeface="Times New Roman" pitchFamily="18" charset="0"/>
                <a:cs typeface="Times New Roman" pitchFamily="18" charset="0"/>
              </a:rPr>
              <a:t>LR(1)</a:t>
            </a:r>
            <a:r>
              <a:rPr lang="zh-CN" altLang="en-US" dirty="0">
                <a:latin typeface="Times New Roman" pitchFamily="18" charset="0"/>
                <a:cs typeface="Times New Roman" pitchFamily="18" charset="0"/>
              </a:rPr>
              <a:t>项集族</a:t>
            </a:r>
            <a:r>
              <a:rPr lang="en-US" altLang="zh-CN" dirty="0">
                <a:latin typeface="Times New Roman" pitchFamily="18" charset="0"/>
                <a:cs typeface="Times New Roman" pitchFamily="18" charset="0"/>
              </a:rPr>
              <a:t>C={</a:t>
            </a:r>
            <a:r>
              <a:rPr lang="en-US" altLang="zh-CN" i="1" dirty="0">
                <a:latin typeface="Times New Roman" pitchFamily="18" charset="0"/>
                <a:cs typeface="Times New Roman" pitchFamily="18" charset="0"/>
              </a:rPr>
              <a:t>I</a:t>
            </a:r>
            <a:r>
              <a:rPr lang="en-US" altLang="zh-CN" i="1" baseline="-25000" dirty="0">
                <a:latin typeface="Times New Roman" pitchFamily="18" charset="0"/>
                <a:cs typeface="Times New Roman" pitchFamily="18" charset="0"/>
              </a:rPr>
              <a:t>0</a:t>
            </a:r>
            <a:r>
              <a:rPr lang="en-US" altLang="zh-CN" i="1" dirty="0">
                <a:latin typeface="Times New Roman" pitchFamily="18" charset="0"/>
                <a:cs typeface="Times New Roman" pitchFamily="18" charset="0"/>
              </a:rPr>
              <a:t>,I</a:t>
            </a:r>
            <a:r>
              <a:rPr lang="en-US" altLang="zh-CN" i="1" baseline="-25000" dirty="0">
                <a:latin typeface="Times New Roman" pitchFamily="18" charset="0"/>
                <a:cs typeface="Times New Roman" pitchFamily="18" charset="0"/>
              </a:rPr>
              <a:t>1</a:t>
            </a:r>
            <a:r>
              <a:rPr lang="en-US" altLang="zh-CN" i="1" dirty="0">
                <a:latin typeface="Times New Roman" pitchFamily="18" charset="0"/>
                <a:cs typeface="Times New Roman" pitchFamily="18" charset="0"/>
              </a:rPr>
              <a:t>,…,I</a:t>
            </a:r>
            <a:r>
              <a:rPr lang="en-US" altLang="zh-CN" i="1" baseline="-25000" dirty="0">
                <a:latin typeface="Times New Roman" pitchFamily="18" charset="0"/>
                <a:cs typeface="Times New Roman" pitchFamily="18" charset="0"/>
              </a:rPr>
              <a:t>n</a:t>
            </a:r>
            <a:r>
              <a:rPr lang="en-US" altLang="zh-CN" dirty="0">
                <a:latin typeface="Times New Roman" pitchFamily="18" charset="0"/>
                <a:cs typeface="Times New Roman" pitchFamily="18" charset="0"/>
              </a:rPr>
              <a:t>}</a:t>
            </a:r>
            <a:r>
              <a:rPr lang="zh-CN" altLang="en-US" dirty="0">
                <a:latin typeface="Times New Roman" pitchFamily="18" charset="0"/>
                <a:cs typeface="Times New Roman" pitchFamily="18" charset="0"/>
              </a:rPr>
              <a:t>。</a:t>
            </a:r>
            <a:endParaRPr lang="en-US" altLang="zh-CN" dirty="0">
              <a:latin typeface="Times New Roman" pitchFamily="18" charset="0"/>
              <a:cs typeface="Times New Roman" pitchFamily="18" charset="0"/>
            </a:endParaRPr>
          </a:p>
          <a:p>
            <a:pPr lvl="1">
              <a:defRPr/>
            </a:pPr>
            <a:r>
              <a:rPr lang="zh-CN" altLang="en-US" dirty="0">
                <a:latin typeface="Times New Roman" pitchFamily="18" charset="0"/>
                <a:cs typeface="Times New Roman" pitchFamily="18" charset="0"/>
              </a:rPr>
              <a:t>对于</a:t>
            </a:r>
            <a:r>
              <a:rPr lang="en-US" altLang="zh-CN" dirty="0">
                <a:latin typeface="Times New Roman" pitchFamily="18" charset="0"/>
                <a:cs typeface="Times New Roman" pitchFamily="18" charset="0"/>
              </a:rPr>
              <a:t>LR(1)</a:t>
            </a:r>
            <a:r>
              <a:rPr lang="zh-CN" altLang="en-US" dirty="0">
                <a:latin typeface="Times New Roman" pitchFamily="18" charset="0"/>
                <a:cs typeface="Times New Roman" pitchFamily="18" charset="0"/>
              </a:rPr>
              <a:t>项集中的每个核心</a:t>
            </a:r>
            <a:r>
              <a:rPr lang="zh-CN" altLang="en-US" i="1" dirty="0">
                <a:latin typeface="Times New Roman" pitchFamily="18" charset="0"/>
                <a:cs typeface="Times New Roman" pitchFamily="18" charset="0"/>
              </a:rPr>
              <a:t>，</a:t>
            </a:r>
            <a:r>
              <a:rPr lang="zh-CN" altLang="en-US" dirty="0">
                <a:latin typeface="Times New Roman" pitchFamily="18" charset="0"/>
                <a:cs typeface="Times New Roman" pitchFamily="18" charset="0"/>
              </a:rPr>
              <a:t>找出所有具有这个核心的项集，并把这些项集替换为它们的并集</a:t>
            </a:r>
            <a:endParaRPr lang="en-US" altLang="zh-CN" dirty="0">
              <a:latin typeface="Times New Roman" pitchFamily="18" charset="0"/>
              <a:cs typeface="Times New Roman" pitchFamily="18" charset="0"/>
            </a:endParaRPr>
          </a:p>
          <a:p>
            <a:pPr lvl="1">
              <a:defRPr/>
            </a:pPr>
            <a:r>
              <a:rPr lang="zh-CN" altLang="en-US" dirty="0">
                <a:latin typeface="Times New Roman" pitchFamily="18" charset="0"/>
                <a:cs typeface="Times New Roman" pitchFamily="18" charset="0"/>
              </a:rPr>
              <a:t>令</a:t>
            </a:r>
            <a:r>
              <a:rPr lang="en-US" altLang="zh-CN" dirty="0">
                <a:latin typeface="Times New Roman" pitchFamily="18" charset="0"/>
                <a:cs typeface="Times New Roman" pitchFamily="18" charset="0"/>
              </a:rPr>
              <a:t>C’={</a:t>
            </a:r>
            <a:r>
              <a:rPr lang="en-US" altLang="zh-CN" i="1" dirty="0">
                <a:latin typeface="Times New Roman" pitchFamily="18" charset="0"/>
                <a:cs typeface="Times New Roman" pitchFamily="18" charset="0"/>
              </a:rPr>
              <a:t>J</a:t>
            </a:r>
            <a:r>
              <a:rPr lang="en-US" altLang="zh-CN" i="1" baseline="-25000" dirty="0">
                <a:latin typeface="Times New Roman" pitchFamily="18" charset="0"/>
                <a:cs typeface="Times New Roman" pitchFamily="18" charset="0"/>
              </a:rPr>
              <a:t>0</a:t>
            </a:r>
            <a:r>
              <a:rPr lang="en-US" altLang="zh-CN" i="1" dirty="0">
                <a:latin typeface="Times New Roman" pitchFamily="18" charset="0"/>
                <a:cs typeface="Times New Roman" pitchFamily="18" charset="0"/>
              </a:rPr>
              <a:t>,J</a:t>
            </a:r>
            <a:r>
              <a:rPr lang="en-US" altLang="zh-CN" i="1" baseline="-25000" dirty="0">
                <a:latin typeface="Times New Roman" pitchFamily="18" charset="0"/>
                <a:cs typeface="Times New Roman" pitchFamily="18" charset="0"/>
              </a:rPr>
              <a:t>1</a:t>
            </a:r>
            <a:r>
              <a:rPr lang="en-US" altLang="zh-CN" i="1" dirty="0">
                <a:latin typeface="Times New Roman" pitchFamily="18" charset="0"/>
                <a:cs typeface="Times New Roman" pitchFamily="18" charset="0"/>
              </a:rPr>
              <a:t>,…,</a:t>
            </a:r>
            <a:r>
              <a:rPr lang="en-US" altLang="zh-CN" i="1" dirty="0" err="1">
                <a:latin typeface="Times New Roman" pitchFamily="18" charset="0"/>
                <a:cs typeface="Times New Roman" pitchFamily="18" charset="0"/>
              </a:rPr>
              <a:t>J</a:t>
            </a:r>
            <a:r>
              <a:rPr lang="en-US" altLang="zh-CN" i="1" baseline="-25000" dirty="0" err="1">
                <a:latin typeface="Times New Roman" pitchFamily="18" charset="0"/>
                <a:cs typeface="Times New Roman" pitchFamily="18" charset="0"/>
              </a:rPr>
              <a:t>n</a:t>
            </a:r>
            <a:r>
              <a:rPr lang="en-US" altLang="zh-CN" i="1" dirty="0">
                <a:latin typeface="Times New Roman" pitchFamily="18" charset="0"/>
                <a:cs typeface="Times New Roman" pitchFamily="18" charset="0"/>
              </a:rPr>
              <a:t>}</a:t>
            </a:r>
            <a:r>
              <a:rPr lang="zh-CN" altLang="en-US" dirty="0">
                <a:latin typeface="Times New Roman" pitchFamily="18" charset="0"/>
                <a:cs typeface="Times New Roman" pitchFamily="18" charset="0"/>
              </a:rPr>
              <a:t>是得到的</a:t>
            </a:r>
            <a:r>
              <a:rPr lang="en-US" altLang="zh-CN" dirty="0">
                <a:latin typeface="Times New Roman" pitchFamily="18" charset="0"/>
                <a:cs typeface="Times New Roman" pitchFamily="18" charset="0"/>
              </a:rPr>
              <a:t>LR(1)</a:t>
            </a:r>
            <a:r>
              <a:rPr lang="zh-CN" altLang="en-US" dirty="0">
                <a:latin typeface="Times New Roman" pitchFamily="18" charset="0"/>
                <a:cs typeface="Times New Roman" pitchFamily="18" charset="0"/>
              </a:rPr>
              <a:t>项集族。按照</a:t>
            </a:r>
            <a:r>
              <a:rPr lang="en-US" altLang="zh-CN" dirty="0">
                <a:latin typeface="Times New Roman" pitchFamily="18" charset="0"/>
                <a:cs typeface="Times New Roman" pitchFamily="18" charset="0"/>
              </a:rPr>
              <a:t>LR(1)</a:t>
            </a:r>
            <a:r>
              <a:rPr lang="zh-CN" altLang="en-US" dirty="0">
                <a:latin typeface="Times New Roman" pitchFamily="18" charset="0"/>
                <a:cs typeface="Times New Roman" pitchFamily="18" charset="0"/>
              </a:rPr>
              <a:t>分析表的构造方法得到</a:t>
            </a:r>
            <a:r>
              <a:rPr lang="en-US" altLang="zh-CN" dirty="0">
                <a:latin typeface="Times New Roman" pitchFamily="18" charset="0"/>
                <a:cs typeface="Times New Roman" pitchFamily="18" charset="0"/>
              </a:rPr>
              <a:t>ACTION</a:t>
            </a:r>
            <a:r>
              <a:rPr lang="zh-CN" altLang="en-US" dirty="0">
                <a:latin typeface="Times New Roman" pitchFamily="18" charset="0"/>
                <a:cs typeface="Times New Roman" pitchFamily="18" charset="0"/>
              </a:rPr>
              <a:t>表。（注意检查若存在冲突，则这个文法不是</a:t>
            </a:r>
            <a:r>
              <a:rPr lang="en-US" altLang="zh-CN" dirty="0">
                <a:latin typeface="Times New Roman" pitchFamily="18" charset="0"/>
                <a:cs typeface="Times New Roman" pitchFamily="18" charset="0"/>
              </a:rPr>
              <a:t>LALR</a:t>
            </a:r>
            <a:r>
              <a:rPr lang="zh-CN" altLang="en-US" dirty="0">
                <a:latin typeface="Times New Roman" pitchFamily="18" charset="0"/>
                <a:cs typeface="Times New Roman" pitchFamily="18" charset="0"/>
              </a:rPr>
              <a:t>的）</a:t>
            </a:r>
            <a:endParaRPr lang="en-US" altLang="zh-CN" dirty="0">
              <a:latin typeface="Times New Roman" pitchFamily="18" charset="0"/>
              <a:cs typeface="Times New Roman" pitchFamily="18" charset="0"/>
            </a:endParaRPr>
          </a:p>
          <a:p>
            <a:pPr lvl="1">
              <a:defRPr/>
            </a:pPr>
            <a:r>
              <a:rPr lang="en-US" altLang="zh-CN" dirty="0">
                <a:latin typeface="Times New Roman" pitchFamily="18" charset="0"/>
                <a:cs typeface="Times New Roman" pitchFamily="18" charset="0"/>
              </a:rPr>
              <a:t>GOTO</a:t>
            </a:r>
            <a:r>
              <a:rPr lang="zh-CN" altLang="en-US" dirty="0">
                <a:latin typeface="Times New Roman" pitchFamily="18" charset="0"/>
                <a:cs typeface="Times New Roman" pitchFamily="18" charset="0"/>
              </a:rPr>
              <a:t>表的构造：若</a:t>
            </a:r>
            <a:r>
              <a:rPr lang="en-US" altLang="zh-CN" i="1" dirty="0">
                <a:latin typeface="Times New Roman" pitchFamily="18" charset="0"/>
                <a:cs typeface="Times New Roman" pitchFamily="18" charset="0"/>
              </a:rPr>
              <a:t>J</a:t>
            </a:r>
            <a:r>
              <a:rPr lang="zh-CN" altLang="en-US" dirty="0">
                <a:latin typeface="Times New Roman" pitchFamily="18" charset="0"/>
                <a:cs typeface="Times New Roman" pitchFamily="18" charset="0"/>
              </a:rPr>
              <a:t>是一个或者多个</a:t>
            </a:r>
            <a:r>
              <a:rPr lang="en-US" altLang="zh-CN" dirty="0">
                <a:latin typeface="Times New Roman" pitchFamily="18" charset="0"/>
                <a:cs typeface="Times New Roman" pitchFamily="18" charset="0"/>
              </a:rPr>
              <a:t>LR(1)</a:t>
            </a:r>
            <a:r>
              <a:rPr lang="zh-CN" altLang="en-US" dirty="0">
                <a:latin typeface="Times New Roman" pitchFamily="18" charset="0"/>
                <a:cs typeface="Times New Roman" pitchFamily="18" charset="0"/>
              </a:rPr>
              <a:t>项集的并集，即</a:t>
            </a:r>
            <a:r>
              <a:rPr lang="en-US" altLang="zh-CN" i="1" dirty="0">
                <a:latin typeface="Times New Roman" pitchFamily="18" charset="0"/>
                <a:cs typeface="Times New Roman" pitchFamily="18" charset="0"/>
              </a:rPr>
              <a:t>J=I</a:t>
            </a:r>
            <a:r>
              <a:rPr lang="en-US" altLang="zh-CN" i="1" baseline="-25000" dirty="0">
                <a:latin typeface="Times New Roman" pitchFamily="18" charset="0"/>
                <a:cs typeface="Times New Roman" pitchFamily="18" charset="0"/>
              </a:rPr>
              <a:t>1</a:t>
            </a:r>
            <a:r>
              <a:rPr lang="en-US" altLang="zh-CN" dirty="0">
                <a:latin typeface="Times New Roman" pitchFamily="18" charset="0"/>
                <a:cs typeface="Times New Roman" pitchFamily="18" charset="0"/>
              </a:rPr>
              <a:t>∪</a:t>
            </a:r>
            <a:r>
              <a:rPr lang="en-US" altLang="zh-CN" i="1" dirty="0">
                <a:latin typeface="Times New Roman" pitchFamily="18" charset="0"/>
                <a:cs typeface="Times New Roman" pitchFamily="18" charset="0"/>
              </a:rPr>
              <a:t>I</a:t>
            </a:r>
            <a:r>
              <a:rPr lang="en-US" altLang="zh-CN" i="1" baseline="-25000" dirty="0">
                <a:latin typeface="Times New Roman" pitchFamily="18" charset="0"/>
                <a:cs typeface="Times New Roman" pitchFamily="18" charset="0"/>
              </a:rPr>
              <a:t>2</a:t>
            </a:r>
            <a:r>
              <a:rPr lang="en-US" altLang="zh-CN" i="1" dirty="0">
                <a:latin typeface="Times New Roman" pitchFamily="18" charset="0"/>
                <a:cs typeface="Times New Roman" pitchFamily="18" charset="0"/>
              </a:rPr>
              <a:t> </a:t>
            </a:r>
            <a:r>
              <a:rPr lang="en-US" altLang="zh-CN" dirty="0">
                <a:latin typeface="Times New Roman" pitchFamily="18" charset="0"/>
                <a:cs typeface="Times New Roman" pitchFamily="18" charset="0"/>
              </a:rPr>
              <a:t>∪</a:t>
            </a:r>
            <a:r>
              <a:rPr lang="en-US" altLang="zh-CN" i="1" dirty="0">
                <a:latin typeface="Times New Roman" pitchFamily="18" charset="0"/>
                <a:cs typeface="Times New Roman" pitchFamily="18" charset="0"/>
              </a:rPr>
              <a:t> … </a:t>
            </a:r>
            <a:r>
              <a:rPr lang="en-US" altLang="zh-CN" dirty="0">
                <a:latin typeface="Times New Roman" pitchFamily="18" charset="0"/>
                <a:cs typeface="Times New Roman" pitchFamily="18" charset="0"/>
              </a:rPr>
              <a:t>∪</a:t>
            </a:r>
            <a:r>
              <a:rPr lang="en-US" altLang="zh-CN" i="1" dirty="0">
                <a:latin typeface="Times New Roman" pitchFamily="18" charset="0"/>
                <a:cs typeface="Times New Roman" pitchFamily="18" charset="0"/>
              </a:rPr>
              <a:t> I</a:t>
            </a:r>
            <a:r>
              <a:rPr lang="en-US" altLang="zh-CN" i="1" baseline="-25000" dirty="0">
                <a:latin typeface="Times New Roman" pitchFamily="18" charset="0"/>
                <a:cs typeface="Times New Roman" pitchFamily="18" charset="0"/>
              </a:rPr>
              <a:t>K</a:t>
            </a:r>
            <a:r>
              <a:rPr lang="zh-CN" altLang="en-US" dirty="0">
                <a:latin typeface="Times New Roman" pitchFamily="18" charset="0"/>
                <a:cs typeface="Times New Roman" pitchFamily="18" charset="0"/>
              </a:rPr>
              <a:t>，令</a:t>
            </a:r>
            <a:r>
              <a:rPr lang="en-US" altLang="zh-CN" i="1" dirty="0">
                <a:latin typeface="Times New Roman" pitchFamily="18" charset="0"/>
                <a:cs typeface="Times New Roman" pitchFamily="18" charset="0"/>
              </a:rPr>
              <a:t>K</a:t>
            </a:r>
            <a:r>
              <a:rPr lang="zh-CN" altLang="en-US" dirty="0">
                <a:latin typeface="Times New Roman" pitchFamily="18" charset="0"/>
                <a:cs typeface="Times New Roman" pitchFamily="18" charset="0"/>
              </a:rPr>
              <a:t>是所有和</a:t>
            </a:r>
            <a:r>
              <a:rPr lang="en-US" altLang="zh-CN" dirty="0">
                <a:latin typeface="Times New Roman" pitchFamily="18" charset="0"/>
                <a:cs typeface="Times New Roman" pitchFamily="18" charset="0"/>
              </a:rPr>
              <a:t>GOTO(</a:t>
            </a:r>
            <a:r>
              <a:rPr lang="en-US" altLang="zh-CN" i="1" dirty="0">
                <a:latin typeface="Times New Roman" pitchFamily="18" charset="0"/>
                <a:cs typeface="Times New Roman" pitchFamily="18" charset="0"/>
              </a:rPr>
              <a:t>I</a:t>
            </a:r>
            <a:r>
              <a:rPr lang="en-US" altLang="zh-CN" i="1" baseline="-25000" dirty="0">
                <a:latin typeface="Times New Roman" pitchFamily="18" charset="0"/>
                <a:cs typeface="Times New Roman" pitchFamily="18" charset="0"/>
              </a:rPr>
              <a:t>1</a:t>
            </a:r>
            <a:r>
              <a:rPr lang="en-US" altLang="zh-CN" i="1" dirty="0">
                <a:latin typeface="Times New Roman" pitchFamily="18" charset="0"/>
                <a:cs typeface="Times New Roman" pitchFamily="18" charset="0"/>
              </a:rPr>
              <a:t>,X</a:t>
            </a:r>
            <a:r>
              <a:rPr lang="en-US" altLang="zh-CN" dirty="0">
                <a:latin typeface="Times New Roman" pitchFamily="18" charset="0"/>
                <a:cs typeface="Times New Roman" pitchFamily="18" charset="0"/>
              </a:rPr>
              <a:t>)</a:t>
            </a:r>
            <a:r>
              <a:rPr lang="zh-CN" altLang="en-US" dirty="0">
                <a:latin typeface="Times New Roman" pitchFamily="18" charset="0"/>
                <a:cs typeface="Times New Roman" pitchFamily="18" charset="0"/>
              </a:rPr>
              <a:t>具有相同核心的项集的并集，那么</a:t>
            </a:r>
            <a:r>
              <a:rPr lang="en-US" altLang="zh-CN" dirty="0">
                <a:latin typeface="Times New Roman" pitchFamily="18" charset="0"/>
                <a:cs typeface="Times New Roman" pitchFamily="18" charset="0"/>
              </a:rPr>
              <a:t>GOTO(</a:t>
            </a:r>
            <a:r>
              <a:rPr lang="en-US" altLang="zh-CN" i="1" dirty="0">
                <a:latin typeface="Times New Roman" pitchFamily="18" charset="0"/>
                <a:cs typeface="Times New Roman" pitchFamily="18" charset="0"/>
              </a:rPr>
              <a:t>J,X</a:t>
            </a:r>
            <a:r>
              <a:rPr lang="en-US" altLang="zh-CN" dirty="0">
                <a:latin typeface="Times New Roman" pitchFamily="18" charset="0"/>
                <a:cs typeface="Times New Roman" pitchFamily="18" charset="0"/>
              </a:rPr>
              <a:t>)=</a:t>
            </a:r>
            <a:r>
              <a:rPr lang="en-US" altLang="zh-CN" i="1" dirty="0">
                <a:latin typeface="Times New Roman" pitchFamily="18" charset="0"/>
                <a:cs typeface="Times New Roman" pitchFamily="18" charset="0"/>
              </a:rPr>
              <a:t>K</a:t>
            </a:r>
            <a:r>
              <a:rPr lang="zh-CN" altLang="en-US" dirty="0">
                <a:latin typeface="Times New Roman" pitchFamily="18" charset="0"/>
                <a:cs typeface="Times New Roman" pitchFamily="18" charset="0"/>
              </a:rPr>
              <a:t>。</a:t>
            </a:r>
            <a:endParaRPr lang="en-US" altLang="zh-CN" dirty="0">
              <a:latin typeface="Times New Roman" pitchFamily="18" charset="0"/>
              <a:cs typeface="Times New Roman" pitchFamily="18" charset="0"/>
            </a:endParaRPr>
          </a:p>
          <a:p>
            <a:pPr>
              <a:defRPr/>
            </a:pPr>
            <a:endParaRPr lang="zh-CN" altLang="en-US" dirty="0"/>
          </a:p>
        </p:txBody>
      </p:sp>
      <p:sp>
        <p:nvSpPr>
          <p:cNvPr id="4" name="灯片编号占位符 3"/>
          <p:cNvSpPr>
            <a:spLocks noGrp="1"/>
          </p:cNvSpPr>
          <p:nvPr>
            <p:ph type="sldNum" sz="quarter" idx="12"/>
          </p:nvPr>
        </p:nvSpPr>
        <p:spPr/>
        <p:txBody>
          <a:bodyPr/>
          <a:lstStyle/>
          <a:p>
            <a:pPr>
              <a:defRPr/>
            </a:pPr>
            <a:fld id="{27E08381-A29D-4EBD-9404-3993FA0A61CF}" type="slidenum">
              <a:rPr lang="en-US" altLang="zh-CN" smtClean="0"/>
              <a:pPr>
                <a:defRPr/>
              </a:pPr>
              <a:t>130</a:t>
            </a:fld>
            <a:endParaRPr lang="en-US" altLang="zh-CN"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标题 1"/>
          <p:cNvSpPr>
            <a:spLocks noGrp="1"/>
          </p:cNvSpPr>
          <p:nvPr>
            <p:ph type="title"/>
          </p:nvPr>
        </p:nvSpPr>
        <p:spPr/>
        <p:txBody>
          <a:bodyPr/>
          <a:lstStyle/>
          <a:p>
            <a:r>
              <a:rPr lang="en-US" altLang="zh-CN"/>
              <a:t>LALR</a:t>
            </a:r>
            <a:r>
              <a:rPr lang="zh-CN" altLang="en-US"/>
              <a:t>分析表构造示例</a:t>
            </a:r>
          </a:p>
        </p:txBody>
      </p:sp>
      <p:pic>
        <p:nvPicPr>
          <p:cNvPr id="125956" name="Picture 2"/>
          <p:cNvPicPr>
            <a:picLocks noGrp="1" noChangeAspect="1" noChangeArrowheads="1"/>
          </p:cNvPicPr>
          <p:nvPr>
            <p:ph idx="1"/>
          </p:nvPr>
        </p:nvPicPr>
        <p:blipFill>
          <a:blip r:embed="rId2" cstate="print"/>
          <a:srcRect/>
          <a:stretch>
            <a:fillRect/>
          </a:stretch>
        </p:blipFill>
        <p:spPr>
          <a:xfrm>
            <a:off x="6324600" y="381000"/>
            <a:ext cx="1524000" cy="1038225"/>
          </a:xfrm>
          <a:noFill/>
        </p:spPr>
      </p:pic>
      <p:sp>
        <p:nvSpPr>
          <p:cNvPr id="4" name="灯片编号占位符 3"/>
          <p:cNvSpPr>
            <a:spLocks noGrp="1"/>
          </p:cNvSpPr>
          <p:nvPr>
            <p:ph type="sldNum" sz="quarter" idx="12"/>
          </p:nvPr>
        </p:nvSpPr>
        <p:spPr/>
        <p:txBody>
          <a:bodyPr/>
          <a:lstStyle/>
          <a:p>
            <a:pPr>
              <a:defRPr/>
            </a:pPr>
            <a:fld id="{D693C1BE-FEC3-4071-907D-B1A8823AF352}" type="slidenum">
              <a:rPr lang="en-US" altLang="zh-CN" smtClean="0"/>
              <a:pPr>
                <a:defRPr/>
              </a:pPr>
              <a:t>131</a:t>
            </a:fld>
            <a:endParaRPr lang="en-US" altLang="zh-CN"/>
          </a:p>
        </p:txBody>
      </p:sp>
      <p:pic>
        <p:nvPicPr>
          <p:cNvPr id="125957" name="Picture 3"/>
          <p:cNvPicPr>
            <a:picLocks noChangeAspect="1" noChangeArrowheads="1"/>
          </p:cNvPicPr>
          <p:nvPr/>
        </p:nvPicPr>
        <p:blipFill>
          <a:blip r:embed="rId3" cstate="print"/>
          <a:srcRect/>
          <a:stretch>
            <a:fillRect/>
          </a:stretch>
        </p:blipFill>
        <p:spPr bwMode="auto">
          <a:xfrm>
            <a:off x="685800" y="1752600"/>
            <a:ext cx="2266950" cy="981075"/>
          </a:xfrm>
          <a:prstGeom prst="rect">
            <a:avLst/>
          </a:prstGeom>
          <a:noFill/>
          <a:ln w="9525">
            <a:noFill/>
            <a:miter lim="800000"/>
            <a:headEnd/>
            <a:tailEnd/>
          </a:ln>
        </p:spPr>
      </p:pic>
      <p:pic>
        <p:nvPicPr>
          <p:cNvPr id="125958" name="Picture 4"/>
          <p:cNvPicPr>
            <a:picLocks noChangeAspect="1" noChangeArrowheads="1"/>
          </p:cNvPicPr>
          <p:nvPr/>
        </p:nvPicPr>
        <p:blipFill>
          <a:blip r:embed="rId4" cstate="print"/>
          <a:srcRect/>
          <a:stretch>
            <a:fillRect/>
          </a:stretch>
        </p:blipFill>
        <p:spPr bwMode="auto">
          <a:xfrm>
            <a:off x="685800" y="3276600"/>
            <a:ext cx="1981200" cy="409575"/>
          </a:xfrm>
          <a:prstGeom prst="rect">
            <a:avLst/>
          </a:prstGeom>
          <a:noFill/>
          <a:ln w="9525">
            <a:noFill/>
            <a:miter lim="800000"/>
            <a:headEnd/>
            <a:tailEnd/>
          </a:ln>
        </p:spPr>
      </p:pic>
      <p:pic>
        <p:nvPicPr>
          <p:cNvPr id="125959" name="Picture 5"/>
          <p:cNvPicPr>
            <a:picLocks noChangeAspect="1" noChangeArrowheads="1"/>
          </p:cNvPicPr>
          <p:nvPr/>
        </p:nvPicPr>
        <p:blipFill>
          <a:blip r:embed="rId5" cstate="print"/>
          <a:srcRect/>
          <a:stretch>
            <a:fillRect/>
          </a:stretch>
        </p:blipFill>
        <p:spPr bwMode="auto">
          <a:xfrm>
            <a:off x="685800" y="4343400"/>
            <a:ext cx="2114550" cy="342900"/>
          </a:xfrm>
          <a:prstGeom prst="rect">
            <a:avLst/>
          </a:prstGeom>
          <a:noFill/>
          <a:ln w="9525">
            <a:noFill/>
            <a:miter lim="800000"/>
            <a:headEnd/>
            <a:tailEnd/>
          </a:ln>
        </p:spPr>
      </p:pic>
      <p:pic>
        <p:nvPicPr>
          <p:cNvPr id="125960" name="Picture 6"/>
          <p:cNvPicPr>
            <a:picLocks noChangeAspect="1" noChangeArrowheads="1"/>
          </p:cNvPicPr>
          <p:nvPr/>
        </p:nvPicPr>
        <p:blipFill>
          <a:blip r:embed="rId6" cstate="print"/>
          <a:srcRect/>
          <a:stretch>
            <a:fillRect/>
          </a:stretch>
        </p:blipFill>
        <p:spPr bwMode="auto">
          <a:xfrm>
            <a:off x="4648200" y="1981200"/>
            <a:ext cx="2914650" cy="2238375"/>
          </a:xfrm>
          <a:prstGeom prst="rect">
            <a:avLst/>
          </a:prstGeom>
          <a:noFill/>
          <a:ln w="9525">
            <a:noFill/>
            <a:miter lim="800000"/>
            <a:headEnd/>
            <a:tailEnd/>
          </a:ln>
        </p:spPr>
      </p:pic>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标题 1"/>
          <p:cNvSpPr>
            <a:spLocks noGrp="1"/>
          </p:cNvSpPr>
          <p:nvPr>
            <p:ph type="title"/>
          </p:nvPr>
        </p:nvSpPr>
        <p:spPr/>
        <p:txBody>
          <a:bodyPr/>
          <a:lstStyle/>
          <a:p>
            <a:r>
              <a:rPr lang="en-US" altLang="zh-CN"/>
              <a:t>LALR</a:t>
            </a:r>
            <a:r>
              <a:rPr lang="zh-CN" altLang="en-US"/>
              <a:t>分析器和</a:t>
            </a:r>
            <a:r>
              <a:rPr lang="en-US" altLang="zh-CN"/>
              <a:t>LR</a:t>
            </a:r>
            <a:r>
              <a:rPr lang="zh-CN" altLang="en-US"/>
              <a:t>分析器</a:t>
            </a:r>
          </a:p>
        </p:txBody>
      </p:sp>
      <p:sp>
        <p:nvSpPr>
          <p:cNvPr id="126979" name="内容占位符 2"/>
          <p:cNvSpPr>
            <a:spLocks noGrp="1"/>
          </p:cNvSpPr>
          <p:nvPr>
            <p:ph idx="1"/>
          </p:nvPr>
        </p:nvSpPr>
        <p:spPr/>
        <p:txBody>
          <a:bodyPr/>
          <a:lstStyle/>
          <a:p>
            <a:r>
              <a:rPr lang="zh-CN" altLang="en-US"/>
              <a:t>若构造出的</a:t>
            </a:r>
            <a:r>
              <a:rPr lang="en-US" altLang="zh-CN"/>
              <a:t>LALR</a:t>
            </a:r>
            <a:r>
              <a:rPr lang="zh-CN" altLang="en-US"/>
              <a:t>分析表中没有冲突，则可以用</a:t>
            </a:r>
            <a:r>
              <a:rPr lang="en-US" altLang="zh-CN"/>
              <a:t>LALR</a:t>
            </a:r>
            <a:r>
              <a:rPr lang="zh-CN" altLang="en-US"/>
              <a:t>分析表进行语法分析。</a:t>
            </a:r>
            <a:endParaRPr lang="en-US" altLang="zh-CN"/>
          </a:p>
          <a:p>
            <a:r>
              <a:rPr lang="zh-CN" altLang="en-US"/>
              <a:t>如果是正确的输入串</a:t>
            </a:r>
            <a:endParaRPr lang="en-US" altLang="zh-CN"/>
          </a:p>
          <a:p>
            <a:pPr lvl="1"/>
            <a:r>
              <a:rPr lang="en-US" altLang="zh-CN"/>
              <a:t>LALR</a:t>
            </a:r>
            <a:r>
              <a:rPr lang="zh-CN" altLang="en-US"/>
              <a:t>和</a:t>
            </a:r>
            <a:r>
              <a:rPr lang="en-US" altLang="zh-CN"/>
              <a:t>LR</a:t>
            </a:r>
            <a:r>
              <a:rPr lang="zh-CN" altLang="en-US"/>
              <a:t>分析器执行完全相同的移入和归约动作序列，只是栈中的状态名字有所不同</a:t>
            </a:r>
            <a:endParaRPr lang="en-US" altLang="zh-CN"/>
          </a:p>
          <a:p>
            <a:r>
              <a:rPr lang="zh-CN" altLang="en-US"/>
              <a:t>如果是错误的输入串</a:t>
            </a:r>
            <a:endParaRPr lang="en-US" altLang="zh-CN"/>
          </a:p>
          <a:p>
            <a:pPr lvl="1"/>
            <a:r>
              <a:rPr lang="zh-CN" altLang="en-US"/>
              <a:t>则</a:t>
            </a:r>
            <a:r>
              <a:rPr lang="en-US" altLang="zh-CN"/>
              <a:t>LALR</a:t>
            </a:r>
            <a:r>
              <a:rPr lang="zh-CN" altLang="en-US"/>
              <a:t>分析器可能会比</a:t>
            </a:r>
            <a:r>
              <a:rPr lang="en-US" altLang="zh-CN"/>
              <a:t>LR</a:t>
            </a:r>
            <a:r>
              <a:rPr lang="zh-CN" altLang="en-US"/>
              <a:t>分析器晚一点报错</a:t>
            </a:r>
            <a:endParaRPr lang="en-US" altLang="zh-CN"/>
          </a:p>
          <a:p>
            <a:pPr lvl="1"/>
            <a:r>
              <a:rPr lang="en-US" altLang="zh-CN"/>
              <a:t>LALR</a:t>
            </a:r>
            <a:r>
              <a:rPr lang="zh-CN" altLang="en-US"/>
              <a:t>分析器不会在</a:t>
            </a:r>
            <a:r>
              <a:rPr lang="en-US" altLang="zh-CN"/>
              <a:t>LR</a:t>
            </a:r>
            <a:r>
              <a:rPr lang="zh-CN" altLang="en-US"/>
              <a:t>分析器报错后再移入任何符号，但是可能会继续执行一些归约。</a:t>
            </a:r>
          </a:p>
        </p:txBody>
      </p:sp>
      <p:sp>
        <p:nvSpPr>
          <p:cNvPr id="4" name="灯片编号占位符 3"/>
          <p:cNvSpPr>
            <a:spLocks noGrp="1"/>
          </p:cNvSpPr>
          <p:nvPr>
            <p:ph type="sldNum" sz="quarter" idx="12"/>
          </p:nvPr>
        </p:nvSpPr>
        <p:spPr/>
        <p:txBody>
          <a:bodyPr/>
          <a:lstStyle/>
          <a:p>
            <a:pPr>
              <a:defRPr/>
            </a:pPr>
            <a:fld id="{53BCBA8B-58D9-40CC-B53D-2177D6B1B9AB}" type="slidenum">
              <a:rPr lang="en-US" altLang="zh-CN" smtClean="0"/>
              <a:pPr>
                <a:defRPr/>
              </a:pPr>
              <a:t>132</a:t>
            </a:fld>
            <a:endParaRPr lang="en-US" altLang="zh-CN"/>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3" name="Rectangle 2"/>
          <p:cNvSpPr>
            <a:spLocks noGrp="1" noChangeArrowheads="1"/>
          </p:cNvSpPr>
          <p:nvPr>
            <p:ph type="title"/>
          </p:nvPr>
        </p:nvSpPr>
        <p:spPr/>
        <p:txBody>
          <a:bodyPr/>
          <a:lstStyle/>
          <a:p>
            <a:pPr eaLnBrk="1" hangingPunct="1"/>
            <a:r>
              <a:rPr lang="en-US" altLang="zh-CN"/>
              <a:t>LALR</a:t>
            </a:r>
            <a:r>
              <a:rPr lang="zh-CN" altLang="en-US"/>
              <a:t>技术本质</a:t>
            </a:r>
          </a:p>
        </p:txBody>
      </p:sp>
      <p:sp>
        <p:nvSpPr>
          <p:cNvPr id="128004" name="Rectangle 3"/>
          <p:cNvSpPr>
            <a:spLocks noGrp="1" noChangeArrowheads="1"/>
          </p:cNvSpPr>
          <p:nvPr>
            <p:ph idx="1"/>
          </p:nvPr>
        </p:nvSpPr>
        <p:spPr/>
        <p:txBody>
          <a:bodyPr/>
          <a:lstStyle/>
          <a:p>
            <a:pPr eaLnBrk="1" hangingPunct="1"/>
            <a:r>
              <a:rPr lang="zh-CN" altLang="en-US"/>
              <a:t>对</a:t>
            </a:r>
            <a:r>
              <a:rPr lang="en-US" altLang="zh-CN"/>
              <a:t>LR(1)</a:t>
            </a:r>
            <a:r>
              <a:rPr lang="zh-CN" altLang="en-US"/>
              <a:t>项集规范族中所谓的同心项集进行合并，从而使得分析表既保持了</a:t>
            </a:r>
            <a:r>
              <a:rPr lang="en-US" altLang="zh-CN"/>
              <a:t>LR(1)</a:t>
            </a:r>
            <a:r>
              <a:rPr lang="zh-CN" altLang="en-US"/>
              <a:t>项中向前看符号的信息，又使状态数减少到与</a:t>
            </a:r>
            <a:r>
              <a:rPr lang="en-US" altLang="zh-CN"/>
              <a:t>SLR</a:t>
            </a:r>
            <a:r>
              <a:rPr lang="zh-CN" altLang="en-US"/>
              <a:t>分析表的一样多。</a:t>
            </a:r>
          </a:p>
        </p:txBody>
      </p:sp>
      <p:sp>
        <p:nvSpPr>
          <p:cNvPr id="6" name="灯片编号占位符 5"/>
          <p:cNvSpPr>
            <a:spLocks noGrp="1"/>
          </p:cNvSpPr>
          <p:nvPr>
            <p:ph type="sldNum" sz="quarter" idx="12"/>
          </p:nvPr>
        </p:nvSpPr>
        <p:spPr/>
        <p:txBody>
          <a:bodyPr/>
          <a:lstStyle/>
          <a:p>
            <a:pPr>
              <a:defRPr/>
            </a:pPr>
            <a:fld id="{E22A4FB4-606B-4ED1-968B-6CC04D0071BC}" type="slidenum">
              <a:rPr lang="zh-CN" altLang="en-US"/>
              <a:pPr>
                <a:defRPr/>
              </a:pPr>
              <a:t>133</a:t>
            </a:fld>
            <a:endParaRPr lang="en-US" altLang="zh-CN"/>
          </a:p>
        </p:txBody>
      </p:sp>
    </p:spTree>
  </p:cSld>
  <p:clrMapOvr>
    <a:masterClrMapping/>
  </p:clrMapOvr>
  <p:transition/>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标题 1"/>
          <p:cNvSpPr>
            <a:spLocks noGrp="1"/>
          </p:cNvSpPr>
          <p:nvPr>
            <p:ph type="title"/>
          </p:nvPr>
        </p:nvSpPr>
        <p:spPr/>
        <p:txBody>
          <a:bodyPr/>
          <a:lstStyle/>
          <a:p>
            <a:r>
              <a:rPr lang="zh-CN" altLang="en-US"/>
              <a:t>二义性文法的自底向上分析</a:t>
            </a:r>
          </a:p>
        </p:txBody>
      </p:sp>
      <p:sp>
        <p:nvSpPr>
          <p:cNvPr id="129027" name="内容占位符 2"/>
          <p:cNvSpPr>
            <a:spLocks noGrp="1"/>
          </p:cNvSpPr>
          <p:nvPr>
            <p:ph idx="1"/>
          </p:nvPr>
        </p:nvSpPr>
        <p:spPr/>
        <p:txBody>
          <a:bodyPr/>
          <a:lstStyle/>
          <a:p>
            <a:r>
              <a:rPr lang="zh-CN" altLang="en-US"/>
              <a:t>二义性文法都不是</a:t>
            </a:r>
            <a:r>
              <a:rPr lang="en-US" altLang="zh-CN"/>
              <a:t>LR</a:t>
            </a:r>
            <a:r>
              <a:rPr lang="zh-CN" altLang="en-US"/>
              <a:t>的</a:t>
            </a:r>
            <a:endParaRPr lang="en-US" altLang="zh-CN"/>
          </a:p>
          <a:p>
            <a:r>
              <a:rPr lang="zh-CN" altLang="en-US"/>
              <a:t>二义性文法却有其存在的必要</a:t>
            </a:r>
            <a:endParaRPr lang="en-US" altLang="zh-CN"/>
          </a:p>
          <a:p>
            <a:r>
              <a:rPr lang="zh-CN" altLang="en-US"/>
              <a:t>对于某些二义性文法</a:t>
            </a:r>
            <a:endParaRPr lang="en-US" altLang="zh-CN"/>
          </a:p>
          <a:p>
            <a:pPr lvl="1"/>
            <a:r>
              <a:rPr lang="zh-CN" altLang="en-US"/>
              <a:t>可以通过消除二义性规则来保证每个句子只有一棵语法分析树</a:t>
            </a:r>
            <a:endParaRPr lang="en-US" altLang="zh-CN"/>
          </a:p>
          <a:p>
            <a:pPr lvl="1"/>
            <a:r>
              <a:rPr lang="zh-CN" altLang="en-US"/>
              <a:t>且可以在</a:t>
            </a:r>
            <a:r>
              <a:rPr lang="en-US" altLang="zh-CN"/>
              <a:t>LR</a:t>
            </a:r>
            <a:r>
              <a:rPr lang="zh-CN" altLang="en-US"/>
              <a:t>分析器中实现这个规则</a:t>
            </a:r>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标题 1"/>
          <p:cNvSpPr>
            <a:spLocks noGrp="1"/>
          </p:cNvSpPr>
          <p:nvPr>
            <p:ph type="title"/>
          </p:nvPr>
        </p:nvSpPr>
        <p:spPr/>
        <p:txBody>
          <a:bodyPr/>
          <a:lstStyle/>
          <a:p>
            <a:r>
              <a:rPr lang="zh-CN" altLang="en-US"/>
              <a:t>优先级</a:t>
            </a:r>
            <a:r>
              <a:rPr lang="en-US" altLang="zh-CN"/>
              <a:t>/</a:t>
            </a:r>
            <a:r>
              <a:rPr lang="zh-CN" altLang="en-US"/>
              <a:t>结合性消除冲突</a:t>
            </a:r>
          </a:p>
        </p:txBody>
      </p:sp>
      <p:sp>
        <p:nvSpPr>
          <p:cNvPr id="130051" name="内容占位符 2"/>
          <p:cNvSpPr>
            <a:spLocks noGrp="1"/>
          </p:cNvSpPr>
          <p:nvPr>
            <p:ph idx="1"/>
          </p:nvPr>
        </p:nvSpPr>
        <p:spPr/>
        <p:txBody>
          <a:bodyPr/>
          <a:lstStyle/>
          <a:p>
            <a:endParaRPr lang="en-US" altLang="zh-CN"/>
          </a:p>
          <a:p>
            <a:endParaRPr lang="en-US" altLang="zh-CN"/>
          </a:p>
          <a:p>
            <a:r>
              <a:rPr lang="zh-CN" altLang="en-US">
                <a:sym typeface="Wingdings" pitchFamily="2" charset="2"/>
              </a:rPr>
              <a:t>二义性文法的优点：</a:t>
            </a:r>
            <a:endParaRPr lang="en-US" altLang="zh-CN">
              <a:sym typeface="Wingdings" pitchFamily="2" charset="2"/>
            </a:endParaRPr>
          </a:p>
          <a:p>
            <a:pPr lvl="1"/>
            <a:r>
              <a:rPr lang="zh-CN" altLang="en-US">
                <a:sym typeface="Wingdings" pitchFamily="2" charset="2"/>
              </a:rPr>
              <a:t>容易修改算符的优先级和结合性。</a:t>
            </a:r>
            <a:endParaRPr lang="en-US" altLang="zh-CN">
              <a:sym typeface="Wingdings" pitchFamily="2" charset="2"/>
            </a:endParaRPr>
          </a:p>
          <a:p>
            <a:pPr lvl="1"/>
            <a:r>
              <a:rPr lang="zh-CN" altLang="en-US">
                <a:sym typeface="Wingdings" pitchFamily="2" charset="2"/>
              </a:rPr>
              <a:t>简洁：较少的非终结文法符号</a:t>
            </a:r>
            <a:endParaRPr lang="en-US" altLang="zh-CN">
              <a:sym typeface="Wingdings" pitchFamily="2" charset="2"/>
            </a:endParaRPr>
          </a:p>
          <a:p>
            <a:pPr lvl="1"/>
            <a:r>
              <a:rPr lang="zh-CN" altLang="en-US">
                <a:sym typeface="Wingdings" pitchFamily="2" charset="2"/>
              </a:rPr>
              <a:t>高效：不需要处理</a:t>
            </a:r>
            <a:r>
              <a:rPr lang="en-US" altLang="zh-CN">
                <a:sym typeface="Wingdings" pitchFamily="2" charset="2"/>
              </a:rPr>
              <a:t>ET</a:t>
            </a:r>
            <a:r>
              <a:rPr lang="zh-CN" altLang="en-US">
                <a:sym typeface="Wingdings" pitchFamily="2" charset="2"/>
              </a:rPr>
              <a:t>这样的归约。</a:t>
            </a:r>
            <a:endParaRPr lang="en-US" altLang="zh-CN">
              <a:sym typeface="Wingdings" pitchFamily="2" charset="2"/>
            </a:endParaRPr>
          </a:p>
          <a:p>
            <a:pPr lvl="1"/>
            <a:endParaRPr lang="en-US" altLang="zh-CN">
              <a:sym typeface="Wingdings" pitchFamily="2" charset="2"/>
            </a:endParaRPr>
          </a:p>
        </p:txBody>
      </p:sp>
      <p:pic>
        <p:nvPicPr>
          <p:cNvPr id="130052" name="Picture 4"/>
          <p:cNvPicPr>
            <a:picLocks noChangeAspect="1" noChangeArrowheads="1"/>
          </p:cNvPicPr>
          <p:nvPr/>
        </p:nvPicPr>
        <p:blipFill>
          <a:blip r:embed="rId2" cstate="print"/>
          <a:srcRect/>
          <a:stretch>
            <a:fillRect/>
          </a:stretch>
        </p:blipFill>
        <p:spPr bwMode="auto">
          <a:xfrm>
            <a:off x="685800" y="1828800"/>
            <a:ext cx="3490913" cy="457200"/>
          </a:xfrm>
          <a:prstGeom prst="rect">
            <a:avLst/>
          </a:prstGeom>
          <a:noFill/>
          <a:ln w="9525">
            <a:noFill/>
            <a:miter lim="800000"/>
            <a:headEnd/>
            <a:tailEnd/>
          </a:ln>
        </p:spPr>
      </p:pic>
      <p:pic>
        <p:nvPicPr>
          <p:cNvPr id="130053" name="Picture 5"/>
          <p:cNvPicPr>
            <a:picLocks noChangeAspect="1" noChangeArrowheads="1"/>
          </p:cNvPicPr>
          <p:nvPr/>
        </p:nvPicPr>
        <p:blipFill>
          <a:blip r:embed="rId3" cstate="print"/>
          <a:srcRect/>
          <a:stretch>
            <a:fillRect/>
          </a:stretch>
        </p:blipFill>
        <p:spPr bwMode="auto">
          <a:xfrm>
            <a:off x="5072066" y="1714488"/>
            <a:ext cx="2133600" cy="1246188"/>
          </a:xfrm>
          <a:prstGeom prst="rect">
            <a:avLst/>
          </a:prstGeom>
          <a:noFill/>
          <a:ln w="9525">
            <a:noFill/>
            <a:miter lim="800000"/>
            <a:headEnd/>
            <a:tailEnd/>
          </a:ln>
        </p:spPr>
      </p:pic>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标题 1"/>
          <p:cNvSpPr>
            <a:spLocks noGrp="1"/>
          </p:cNvSpPr>
          <p:nvPr>
            <p:ph type="title"/>
          </p:nvPr>
        </p:nvSpPr>
        <p:spPr>
          <a:xfrm>
            <a:off x="574675" y="304800"/>
            <a:ext cx="8001000" cy="990600"/>
          </a:xfrm>
        </p:spPr>
        <p:txBody>
          <a:bodyPr>
            <a:normAutofit fontScale="90000"/>
          </a:bodyPr>
          <a:lstStyle/>
          <a:p>
            <a:r>
              <a:rPr lang="zh-CN" altLang="en-US"/>
              <a:t>二义性表达式文法的</a:t>
            </a:r>
            <a:r>
              <a:rPr lang="en-US" altLang="zh-CN"/>
              <a:t>LR(0)</a:t>
            </a:r>
            <a:r>
              <a:rPr lang="zh-CN" altLang="en-US"/>
              <a:t>项集</a:t>
            </a:r>
          </a:p>
        </p:txBody>
      </p:sp>
      <p:sp>
        <p:nvSpPr>
          <p:cNvPr id="3" name="内容占位符 2"/>
          <p:cNvSpPr>
            <a:spLocks noGrp="1"/>
          </p:cNvSpPr>
          <p:nvPr>
            <p:ph idx="1"/>
          </p:nvPr>
        </p:nvSpPr>
        <p:spPr>
          <a:xfrm>
            <a:off x="457200" y="1600200"/>
            <a:ext cx="3043238" cy="4043363"/>
          </a:xfrm>
        </p:spPr>
        <p:txBody>
          <a:bodyPr>
            <a:normAutofit/>
          </a:bodyPr>
          <a:lstStyle/>
          <a:p>
            <a:pPr>
              <a:defRPr/>
            </a:pPr>
            <a:endParaRPr lang="en-US" altLang="zh-CN" dirty="0">
              <a:latin typeface="Times New Roman" pitchFamily="18" charset="0"/>
              <a:cs typeface="Times New Roman" pitchFamily="18" charset="0"/>
            </a:endParaRPr>
          </a:p>
          <a:p>
            <a:pPr>
              <a:defRPr/>
            </a:pPr>
            <a:endParaRPr lang="en-US" altLang="zh-CN" dirty="0">
              <a:latin typeface="Times New Roman" pitchFamily="18" charset="0"/>
              <a:cs typeface="Times New Roman" pitchFamily="18" charset="0"/>
            </a:endParaRPr>
          </a:p>
          <a:p>
            <a:pPr>
              <a:defRPr/>
            </a:pPr>
            <a:r>
              <a:rPr lang="en-US" altLang="zh-CN" dirty="0">
                <a:latin typeface="Times New Roman" pitchFamily="18" charset="0"/>
                <a:cs typeface="Times New Roman" pitchFamily="18" charset="0"/>
              </a:rPr>
              <a:t>I</a:t>
            </a:r>
            <a:r>
              <a:rPr lang="en-US" altLang="zh-CN" baseline="-25000" dirty="0">
                <a:latin typeface="Times New Roman" pitchFamily="18" charset="0"/>
                <a:cs typeface="Times New Roman" pitchFamily="18" charset="0"/>
              </a:rPr>
              <a:t>7</a:t>
            </a:r>
            <a:r>
              <a:rPr lang="zh-CN" altLang="en-US" dirty="0">
                <a:latin typeface="Times New Roman" pitchFamily="18" charset="0"/>
                <a:cs typeface="Times New Roman" pitchFamily="18" charset="0"/>
              </a:rPr>
              <a:t>，</a:t>
            </a:r>
            <a:r>
              <a:rPr lang="en-US" altLang="zh-CN" dirty="0">
                <a:latin typeface="Times New Roman" pitchFamily="18" charset="0"/>
                <a:cs typeface="Times New Roman" pitchFamily="18" charset="0"/>
              </a:rPr>
              <a:t>I</a:t>
            </a:r>
            <a:r>
              <a:rPr lang="en-US" altLang="zh-CN" baseline="-25000" dirty="0">
                <a:latin typeface="Times New Roman" pitchFamily="18" charset="0"/>
                <a:cs typeface="Times New Roman" pitchFamily="18" charset="0"/>
              </a:rPr>
              <a:t>8</a:t>
            </a:r>
            <a:r>
              <a:rPr lang="zh-CN" altLang="en-US" dirty="0">
                <a:latin typeface="Times New Roman" pitchFamily="18" charset="0"/>
                <a:cs typeface="Times New Roman" pitchFamily="18" charset="0"/>
              </a:rPr>
              <a:t>中有冲突，在输入</a:t>
            </a:r>
            <a:r>
              <a:rPr lang="en-US" altLang="zh-CN" dirty="0">
                <a:latin typeface="Times New Roman" pitchFamily="18" charset="0"/>
                <a:cs typeface="Times New Roman" pitchFamily="18" charset="0"/>
              </a:rPr>
              <a:t>+</a:t>
            </a:r>
            <a:r>
              <a:rPr lang="zh-CN" altLang="en-US" dirty="0">
                <a:latin typeface="Times New Roman" pitchFamily="18" charset="0"/>
                <a:cs typeface="Times New Roman" pitchFamily="18" charset="0"/>
              </a:rPr>
              <a:t>或</a:t>
            </a:r>
            <a:r>
              <a:rPr lang="en-US" altLang="zh-CN" dirty="0">
                <a:latin typeface="Times New Roman" pitchFamily="18" charset="0"/>
                <a:cs typeface="Times New Roman" pitchFamily="18" charset="0"/>
              </a:rPr>
              <a:t>*</a:t>
            </a:r>
            <a:r>
              <a:rPr lang="zh-CN" altLang="en-US" dirty="0">
                <a:latin typeface="Times New Roman" pitchFamily="18" charset="0"/>
                <a:cs typeface="Times New Roman" pitchFamily="18" charset="0"/>
              </a:rPr>
              <a:t>时，不能确定是归约还是移入。且不可能通过向前看符号解决</a:t>
            </a:r>
          </a:p>
        </p:txBody>
      </p:sp>
      <p:pic>
        <p:nvPicPr>
          <p:cNvPr id="131076" name="Picture 2"/>
          <p:cNvPicPr>
            <a:picLocks noChangeAspect="1" noChangeArrowheads="1"/>
          </p:cNvPicPr>
          <p:nvPr/>
        </p:nvPicPr>
        <p:blipFill>
          <a:blip r:embed="rId2" cstate="print"/>
          <a:srcRect/>
          <a:stretch>
            <a:fillRect/>
          </a:stretch>
        </p:blipFill>
        <p:spPr bwMode="auto">
          <a:xfrm>
            <a:off x="3581400" y="1300163"/>
            <a:ext cx="5143500" cy="5557837"/>
          </a:xfrm>
          <a:prstGeom prst="rect">
            <a:avLst/>
          </a:prstGeom>
          <a:noFill/>
          <a:ln w="9525">
            <a:noFill/>
            <a:miter lim="800000"/>
            <a:headEnd/>
            <a:tailEnd/>
          </a:ln>
        </p:spPr>
      </p:pic>
      <p:pic>
        <p:nvPicPr>
          <p:cNvPr id="131077" name="Picture 4"/>
          <p:cNvPicPr>
            <a:picLocks noChangeAspect="1" noChangeArrowheads="1"/>
          </p:cNvPicPr>
          <p:nvPr/>
        </p:nvPicPr>
        <p:blipFill>
          <a:blip r:embed="rId3" cstate="print"/>
          <a:srcRect/>
          <a:stretch>
            <a:fillRect/>
          </a:stretch>
        </p:blipFill>
        <p:spPr bwMode="auto">
          <a:xfrm>
            <a:off x="0" y="1828800"/>
            <a:ext cx="3490913" cy="457200"/>
          </a:xfrm>
          <a:prstGeom prst="rect">
            <a:avLst/>
          </a:prstGeom>
          <a:noFill/>
          <a:ln w="9525">
            <a:noFill/>
            <a:miter lim="800000"/>
            <a:headEnd/>
            <a:tailEnd/>
          </a:ln>
        </p:spPr>
      </p:pic>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标题 1"/>
          <p:cNvSpPr>
            <a:spLocks noGrp="1"/>
          </p:cNvSpPr>
          <p:nvPr>
            <p:ph type="title"/>
          </p:nvPr>
        </p:nvSpPr>
        <p:spPr/>
        <p:txBody>
          <a:bodyPr/>
          <a:lstStyle/>
          <a:p>
            <a:r>
              <a:rPr lang="zh-CN" altLang="en-US"/>
              <a:t>基于优先级解决冲突</a:t>
            </a:r>
          </a:p>
        </p:txBody>
      </p:sp>
      <p:sp>
        <p:nvSpPr>
          <p:cNvPr id="132099" name="内容占位符 2"/>
          <p:cNvSpPr>
            <a:spLocks noGrp="1"/>
          </p:cNvSpPr>
          <p:nvPr>
            <p:ph idx="1"/>
          </p:nvPr>
        </p:nvSpPr>
        <p:spPr/>
        <p:txBody>
          <a:bodyPr/>
          <a:lstStyle/>
          <a:p>
            <a:pPr>
              <a:buFont typeface="Wingdings" pitchFamily="2" charset="2"/>
              <a:buNone/>
            </a:pPr>
            <a:endParaRPr lang="en-US" altLang="zh-CN"/>
          </a:p>
          <a:p>
            <a:pPr>
              <a:buFont typeface="Wingdings" pitchFamily="2" charset="2"/>
              <a:buNone/>
            </a:pPr>
            <a:endParaRPr lang="en-US" altLang="zh-CN"/>
          </a:p>
          <a:p>
            <a:r>
              <a:rPr lang="zh-CN" altLang="en-US"/>
              <a:t>如果*的优先级大于</a:t>
            </a:r>
            <a:r>
              <a:rPr lang="en-US" altLang="zh-CN"/>
              <a:t>+</a:t>
            </a:r>
            <a:r>
              <a:rPr lang="zh-CN" altLang="en-US"/>
              <a:t>，且</a:t>
            </a:r>
            <a:r>
              <a:rPr lang="en-US" altLang="zh-CN"/>
              <a:t>+</a:t>
            </a:r>
            <a:r>
              <a:rPr lang="zh-CN" altLang="en-US"/>
              <a:t>是左结合的</a:t>
            </a:r>
            <a:endParaRPr lang="en-US" altLang="zh-CN"/>
          </a:p>
          <a:p>
            <a:pPr lvl="1"/>
            <a:r>
              <a:rPr lang="zh-CN" altLang="en-US"/>
              <a:t>下一个符号为</a:t>
            </a:r>
            <a:r>
              <a:rPr lang="en-US" altLang="zh-CN"/>
              <a:t>+</a:t>
            </a:r>
            <a:r>
              <a:rPr lang="zh-CN" altLang="en-US"/>
              <a:t>时，我们应该将</a:t>
            </a:r>
            <a:r>
              <a:rPr lang="en-US" altLang="zh-CN"/>
              <a:t>E+E</a:t>
            </a:r>
            <a:r>
              <a:rPr lang="zh-CN" altLang="en-US"/>
              <a:t>归约为</a:t>
            </a:r>
            <a:r>
              <a:rPr lang="en-US" altLang="zh-CN"/>
              <a:t>E</a:t>
            </a:r>
          </a:p>
          <a:p>
            <a:pPr lvl="1"/>
            <a:r>
              <a:rPr lang="zh-CN" altLang="en-US"/>
              <a:t>下一个符号为*时，我们应该移入*，期待移入下一个符号。</a:t>
            </a:r>
            <a:endParaRPr lang="en-US" altLang="zh-CN"/>
          </a:p>
        </p:txBody>
      </p:sp>
      <p:pic>
        <p:nvPicPr>
          <p:cNvPr id="132100" name="Picture 6"/>
          <p:cNvPicPr>
            <a:picLocks noChangeAspect="1" noChangeArrowheads="1"/>
          </p:cNvPicPr>
          <p:nvPr/>
        </p:nvPicPr>
        <p:blipFill>
          <a:blip r:embed="rId2" cstate="print"/>
          <a:srcRect/>
          <a:stretch>
            <a:fillRect/>
          </a:stretch>
        </p:blipFill>
        <p:spPr bwMode="auto">
          <a:xfrm>
            <a:off x="1066800" y="1828800"/>
            <a:ext cx="3962400" cy="790575"/>
          </a:xfrm>
          <a:prstGeom prst="rect">
            <a:avLst/>
          </a:prstGeom>
          <a:noFill/>
          <a:ln w="9525">
            <a:noFill/>
            <a:miter lim="800000"/>
            <a:headEnd/>
            <a:tailEnd/>
          </a:ln>
        </p:spPr>
      </p:pic>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标题 1"/>
          <p:cNvSpPr>
            <a:spLocks noGrp="1"/>
          </p:cNvSpPr>
          <p:nvPr>
            <p:ph type="title"/>
          </p:nvPr>
        </p:nvSpPr>
        <p:spPr>
          <a:xfrm>
            <a:off x="428596" y="571480"/>
            <a:ext cx="8229600" cy="1143000"/>
          </a:xfrm>
        </p:spPr>
        <p:txBody>
          <a:bodyPr/>
          <a:lstStyle/>
          <a:p>
            <a:r>
              <a:rPr lang="zh-CN" altLang="en-US" dirty="0"/>
              <a:t>解决冲突之后的</a:t>
            </a:r>
            <a:r>
              <a:rPr lang="en-US" altLang="zh-CN" dirty="0"/>
              <a:t>SLR(1)</a:t>
            </a:r>
            <a:r>
              <a:rPr lang="zh-CN" altLang="en-US" dirty="0"/>
              <a:t>分析表</a:t>
            </a:r>
          </a:p>
        </p:txBody>
      </p:sp>
      <p:sp>
        <p:nvSpPr>
          <p:cNvPr id="133123" name="内容占位符 2"/>
          <p:cNvSpPr>
            <a:spLocks noGrp="1"/>
          </p:cNvSpPr>
          <p:nvPr>
            <p:ph idx="1"/>
          </p:nvPr>
        </p:nvSpPr>
        <p:spPr>
          <a:xfrm>
            <a:off x="285750" y="1643063"/>
            <a:ext cx="2686050" cy="4525962"/>
          </a:xfrm>
        </p:spPr>
        <p:txBody>
          <a:bodyPr/>
          <a:lstStyle/>
          <a:p>
            <a:r>
              <a:rPr lang="zh-CN" altLang="en-US"/>
              <a:t>对于状态</a:t>
            </a:r>
            <a:r>
              <a:rPr lang="en-US" altLang="zh-CN"/>
              <a:t>7</a:t>
            </a:r>
            <a:r>
              <a:rPr lang="zh-CN" altLang="en-US"/>
              <a:t>，输入</a:t>
            </a:r>
            <a:endParaRPr lang="en-US" altLang="zh-CN"/>
          </a:p>
          <a:p>
            <a:pPr lvl="1"/>
            <a:r>
              <a:rPr lang="en-US" altLang="zh-CN"/>
              <a:t>+</a:t>
            </a:r>
            <a:r>
              <a:rPr lang="zh-CN" altLang="en-US"/>
              <a:t>时归约</a:t>
            </a:r>
            <a:endParaRPr lang="en-US" altLang="zh-CN"/>
          </a:p>
          <a:p>
            <a:pPr lvl="1"/>
            <a:r>
              <a:rPr lang="zh-CN" altLang="en-US"/>
              <a:t>*时移入</a:t>
            </a:r>
            <a:endParaRPr lang="en-US" altLang="zh-CN"/>
          </a:p>
          <a:p>
            <a:r>
              <a:rPr lang="zh-CN" altLang="en-US"/>
              <a:t>对于状态</a:t>
            </a:r>
            <a:r>
              <a:rPr lang="en-US" altLang="zh-CN"/>
              <a:t>8</a:t>
            </a:r>
          </a:p>
          <a:p>
            <a:pPr lvl="1"/>
            <a:r>
              <a:rPr lang="zh-CN" altLang="en-US"/>
              <a:t>执行归约</a:t>
            </a:r>
            <a:endParaRPr lang="en-US" altLang="zh-CN"/>
          </a:p>
        </p:txBody>
      </p:sp>
      <p:pic>
        <p:nvPicPr>
          <p:cNvPr id="133124" name="Picture 2"/>
          <p:cNvPicPr>
            <a:picLocks noChangeAspect="1" noChangeArrowheads="1"/>
          </p:cNvPicPr>
          <p:nvPr/>
        </p:nvPicPr>
        <p:blipFill>
          <a:blip r:embed="rId2" cstate="print"/>
          <a:srcRect/>
          <a:stretch>
            <a:fillRect/>
          </a:stretch>
        </p:blipFill>
        <p:spPr bwMode="auto">
          <a:xfrm>
            <a:off x="2857488" y="1714488"/>
            <a:ext cx="6057900" cy="4562475"/>
          </a:xfrm>
          <a:prstGeom prst="rect">
            <a:avLst/>
          </a:prstGeom>
          <a:noFill/>
          <a:ln w="9525">
            <a:noFill/>
            <a:miter lim="800000"/>
            <a:headEnd/>
            <a:tailEnd/>
          </a:ln>
        </p:spPr>
      </p:pic>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标题 1"/>
          <p:cNvSpPr>
            <a:spLocks noGrp="1"/>
          </p:cNvSpPr>
          <p:nvPr>
            <p:ph type="title"/>
          </p:nvPr>
        </p:nvSpPr>
        <p:spPr/>
        <p:txBody>
          <a:bodyPr/>
          <a:lstStyle/>
          <a:p>
            <a:r>
              <a:rPr lang="zh-CN" altLang="en-US"/>
              <a:t>悬空</a:t>
            </a:r>
            <a:r>
              <a:rPr lang="en-US" altLang="zh-CN"/>
              <a:t>else</a:t>
            </a:r>
            <a:r>
              <a:rPr lang="zh-CN" altLang="en-US"/>
              <a:t>的二义性</a:t>
            </a:r>
          </a:p>
        </p:txBody>
      </p:sp>
      <p:sp>
        <p:nvSpPr>
          <p:cNvPr id="3" name="内容占位符 2"/>
          <p:cNvSpPr>
            <a:spLocks noGrp="1"/>
          </p:cNvSpPr>
          <p:nvPr>
            <p:ph idx="1"/>
          </p:nvPr>
        </p:nvSpPr>
        <p:spPr>
          <a:xfrm>
            <a:off x="457200" y="1600200"/>
            <a:ext cx="2614613" cy="4525963"/>
          </a:xfrm>
        </p:spPr>
        <p:txBody>
          <a:bodyPr>
            <a:normAutofit/>
          </a:bodyPr>
          <a:lstStyle/>
          <a:p>
            <a:pPr>
              <a:defRPr/>
            </a:pPr>
            <a:endParaRPr lang="en-US" altLang="zh-CN" dirty="0">
              <a:latin typeface="Times New Roman" pitchFamily="18" charset="0"/>
              <a:cs typeface="Times New Roman" pitchFamily="18" charset="0"/>
              <a:sym typeface="Wingdings" pitchFamily="2" charset="2"/>
            </a:endParaRPr>
          </a:p>
          <a:p>
            <a:pPr>
              <a:defRPr/>
            </a:pPr>
            <a:endParaRPr lang="en-US" altLang="zh-CN" dirty="0">
              <a:latin typeface="Times New Roman" pitchFamily="18" charset="0"/>
              <a:cs typeface="Times New Roman" pitchFamily="18" charset="0"/>
              <a:sym typeface="Wingdings" pitchFamily="2" charset="2"/>
            </a:endParaRPr>
          </a:p>
          <a:p>
            <a:pPr>
              <a:defRPr/>
            </a:pPr>
            <a:endParaRPr lang="en-US" altLang="zh-CN" dirty="0">
              <a:latin typeface="Times New Roman" pitchFamily="18" charset="0"/>
              <a:cs typeface="Times New Roman" pitchFamily="18" charset="0"/>
              <a:sym typeface="Wingdings" pitchFamily="2" charset="2"/>
            </a:endParaRPr>
          </a:p>
          <a:p>
            <a:pPr>
              <a:defRPr/>
            </a:pPr>
            <a:r>
              <a:rPr lang="zh-CN" altLang="en-US" dirty="0">
                <a:latin typeface="Times New Roman" pitchFamily="18" charset="0"/>
                <a:cs typeface="Times New Roman" pitchFamily="18" charset="0"/>
                <a:sym typeface="Wingdings" pitchFamily="2" charset="2"/>
              </a:rPr>
              <a:t>栈中内容</a:t>
            </a:r>
            <a:r>
              <a:rPr lang="en-US" altLang="zh-CN" dirty="0">
                <a:latin typeface="Times New Roman" pitchFamily="18" charset="0"/>
                <a:cs typeface="Times New Roman" pitchFamily="18" charset="0"/>
                <a:sym typeface="Wingdings" pitchFamily="2" charset="2"/>
              </a:rPr>
              <a:t>if </a:t>
            </a:r>
            <a:r>
              <a:rPr lang="en-US" altLang="zh-CN" i="1" dirty="0" err="1">
                <a:latin typeface="Times New Roman" pitchFamily="18" charset="0"/>
                <a:cs typeface="Times New Roman" pitchFamily="18" charset="0"/>
                <a:sym typeface="Wingdings" pitchFamily="2" charset="2"/>
              </a:rPr>
              <a:t>expr</a:t>
            </a:r>
            <a:r>
              <a:rPr lang="en-US" altLang="zh-CN" dirty="0">
                <a:latin typeface="Times New Roman" pitchFamily="18" charset="0"/>
                <a:cs typeface="Times New Roman" pitchFamily="18" charset="0"/>
                <a:sym typeface="Wingdings" pitchFamily="2" charset="2"/>
              </a:rPr>
              <a:t> then </a:t>
            </a:r>
            <a:r>
              <a:rPr lang="en-US" altLang="zh-CN" i="1" dirty="0">
                <a:latin typeface="Times New Roman" pitchFamily="18" charset="0"/>
                <a:cs typeface="Times New Roman" pitchFamily="18" charset="0"/>
                <a:sym typeface="Wingdings" pitchFamily="2" charset="2"/>
              </a:rPr>
              <a:t>stmt</a:t>
            </a:r>
            <a:r>
              <a:rPr lang="en-US" altLang="zh-CN" dirty="0">
                <a:latin typeface="Times New Roman" pitchFamily="18" charset="0"/>
                <a:cs typeface="Times New Roman" pitchFamily="18" charset="0"/>
                <a:sym typeface="Wingdings" pitchFamily="2" charset="2"/>
              </a:rPr>
              <a:t>, </a:t>
            </a:r>
            <a:r>
              <a:rPr lang="zh-CN" altLang="en-US" dirty="0">
                <a:latin typeface="Times New Roman" pitchFamily="18" charset="0"/>
                <a:cs typeface="Times New Roman" pitchFamily="18" charset="0"/>
                <a:sym typeface="Wingdings" pitchFamily="2" charset="2"/>
              </a:rPr>
              <a:t>是输入</a:t>
            </a:r>
            <a:r>
              <a:rPr lang="en-US" altLang="zh-CN" dirty="0">
                <a:latin typeface="Times New Roman" pitchFamily="18" charset="0"/>
                <a:cs typeface="Times New Roman" pitchFamily="18" charset="0"/>
                <a:sym typeface="Wingdings" pitchFamily="2" charset="2"/>
              </a:rPr>
              <a:t>else</a:t>
            </a:r>
            <a:r>
              <a:rPr lang="zh-CN" altLang="en-US" dirty="0">
                <a:latin typeface="Times New Roman" pitchFamily="18" charset="0"/>
                <a:cs typeface="Times New Roman" pitchFamily="18" charset="0"/>
                <a:sym typeface="Wingdings" pitchFamily="2" charset="2"/>
              </a:rPr>
              <a:t>，还是归约？</a:t>
            </a:r>
            <a:endParaRPr lang="en-US" altLang="zh-CN" dirty="0">
              <a:latin typeface="Times New Roman" pitchFamily="18" charset="0"/>
              <a:cs typeface="Times New Roman" pitchFamily="18" charset="0"/>
              <a:sym typeface="Wingdings" pitchFamily="2" charset="2"/>
            </a:endParaRPr>
          </a:p>
          <a:p>
            <a:pPr>
              <a:defRPr/>
            </a:pPr>
            <a:r>
              <a:rPr lang="zh-CN" altLang="en-US" dirty="0">
                <a:latin typeface="Times New Roman" pitchFamily="18" charset="0"/>
                <a:cs typeface="Times New Roman" pitchFamily="18" charset="0"/>
                <a:sym typeface="Wingdings" pitchFamily="2" charset="2"/>
              </a:rPr>
              <a:t>答案是移入</a:t>
            </a:r>
            <a:endParaRPr lang="en-US" altLang="zh-CN" dirty="0">
              <a:latin typeface="Times New Roman" pitchFamily="18" charset="0"/>
              <a:cs typeface="Times New Roman" pitchFamily="18" charset="0"/>
              <a:sym typeface="Wingdings" pitchFamily="2" charset="2"/>
            </a:endParaRPr>
          </a:p>
        </p:txBody>
      </p:sp>
      <p:pic>
        <p:nvPicPr>
          <p:cNvPr id="134148" name="Picture 4"/>
          <p:cNvPicPr>
            <a:picLocks noChangeAspect="1" noChangeArrowheads="1"/>
          </p:cNvPicPr>
          <p:nvPr/>
        </p:nvPicPr>
        <p:blipFill>
          <a:blip r:embed="rId2" cstate="print"/>
          <a:srcRect/>
          <a:stretch>
            <a:fillRect/>
          </a:stretch>
        </p:blipFill>
        <p:spPr bwMode="auto">
          <a:xfrm>
            <a:off x="3286116" y="2857496"/>
            <a:ext cx="5597525" cy="3695700"/>
          </a:xfrm>
          <a:prstGeom prst="rect">
            <a:avLst/>
          </a:prstGeom>
          <a:noFill/>
          <a:ln w="9525">
            <a:noFill/>
            <a:miter lim="800000"/>
            <a:headEnd/>
            <a:tailEnd/>
          </a:ln>
        </p:spPr>
      </p:pic>
      <p:pic>
        <p:nvPicPr>
          <p:cNvPr id="134149" name="Picture 2"/>
          <p:cNvPicPr>
            <a:picLocks noChangeAspect="1" noChangeArrowheads="1"/>
          </p:cNvPicPr>
          <p:nvPr/>
        </p:nvPicPr>
        <p:blipFill>
          <a:blip r:embed="rId3" cstate="print"/>
          <a:srcRect/>
          <a:stretch>
            <a:fillRect/>
          </a:stretch>
        </p:blipFill>
        <p:spPr bwMode="auto">
          <a:xfrm>
            <a:off x="3309938" y="1752600"/>
            <a:ext cx="2328862" cy="762000"/>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a:xfrm>
            <a:off x="609600" y="838200"/>
            <a:ext cx="8001000" cy="682625"/>
          </a:xfrm>
        </p:spPr>
        <p:txBody>
          <a:bodyPr>
            <a:normAutofit fontScale="90000"/>
          </a:bodyPr>
          <a:lstStyle/>
          <a:p>
            <a:r>
              <a:rPr lang="zh-CN" altLang="en-US"/>
              <a:t>非终结符号的替换顺序</a:t>
            </a:r>
          </a:p>
        </p:txBody>
      </p:sp>
      <p:sp>
        <p:nvSpPr>
          <p:cNvPr id="26628" name="Rectangle 3"/>
          <p:cNvSpPr>
            <a:spLocks noGrp="1" noChangeArrowheads="1"/>
          </p:cNvSpPr>
          <p:nvPr>
            <p:ph idx="1"/>
          </p:nvPr>
        </p:nvSpPr>
        <p:spPr>
          <a:xfrm>
            <a:off x="533400" y="1752600"/>
            <a:ext cx="8001000" cy="4267200"/>
          </a:xfrm>
        </p:spPr>
        <p:txBody>
          <a:bodyPr/>
          <a:lstStyle/>
          <a:p>
            <a:r>
              <a:rPr lang="zh-CN" altLang="en-US" sz="2600" dirty="0"/>
              <a:t>通常使用两种方式进行推导</a:t>
            </a:r>
          </a:p>
          <a:p>
            <a:pPr lvl="1"/>
            <a:r>
              <a:rPr lang="zh-CN" altLang="en-US" sz="2200" dirty="0"/>
              <a:t>最左推导：总是选择每个句型的最左非终结符号。记作</a:t>
            </a:r>
          </a:p>
          <a:p>
            <a:pPr lvl="1"/>
            <a:r>
              <a:rPr lang="zh-CN" altLang="en-US" sz="2200" dirty="0"/>
              <a:t>最右推导：总是选择最右边的非终结符号。记作     </a:t>
            </a:r>
          </a:p>
          <a:p>
            <a:r>
              <a:rPr lang="zh-CN" altLang="en-US" sz="2600" dirty="0"/>
              <a:t>每个最左推导步骤可以写成           ，      </a:t>
            </a:r>
            <a:r>
              <a:rPr lang="en-US" altLang="zh-CN" sz="2600" dirty="0"/>
              <a:t>,              </a:t>
            </a:r>
            <a:r>
              <a:rPr lang="zh-CN" altLang="en-US" sz="2600" dirty="0"/>
              <a:t>是应用的产生式</a:t>
            </a:r>
          </a:p>
          <a:p>
            <a:r>
              <a:rPr lang="zh-CN" altLang="en-US" sz="2600" dirty="0"/>
              <a:t>如果   经过最左推导得到   ，记作</a:t>
            </a:r>
          </a:p>
          <a:p>
            <a:r>
              <a:rPr lang="zh-CN" altLang="en-US" sz="2600" dirty="0"/>
              <a:t>最左句型   ：</a:t>
            </a:r>
            <a:r>
              <a:rPr lang="en-US" altLang="zh-CN" sz="2600" dirty="0"/>
              <a:t>S</a:t>
            </a:r>
            <a:r>
              <a:rPr lang="zh-CN" altLang="en-US" sz="2600" dirty="0"/>
              <a:t>是文法</a:t>
            </a:r>
            <a:r>
              <a:rPr lang="en-US" altLang="zh-CN" sz="2600" dirty="0"/>
              <a:t>G</a:t>
            </a:r>
            <a:r>
              <a:rPr lang="zh-CN" altLang="en-US" sz="2600" dirty="0"/>
              <a:t>的识别符号，如果       ，则                是</a:t>
            </a:r>
            <a:r>
              <a:rPr lang="en-US" altLang="zh-CN" sz="2600" dirty="0"/>
              <a:t>G</a:t>
            </a:r>
            <a:r>
              <a:rPr lang="zh-CN" altLang="en-US" sz="2600" dirty="0"/>
              <a:t>的最左句型</a:t>
            </a:r>
          </a:p>
        </p:txBody>
      </p:sp>
      <p:sp>
        <p:nvSpPr>
          <p:cNvPr id="15" name="灯片编号占位符 5"/>
          <p:cNvSpPr>
            <a:spLocks noGrp="1"/>
          </p:cNvSpPr>
          <p:nvPr>
            <p:ph type="sldNum" sz="quarter" idx="12"/>
          </p:nvPr>
        </p:nvSpPr>
        <p:spPr/>
        <p:txBody>
          <a:bodyPr/>
          <a:lstStyle/>
          <a:p>
            <a:pPr>
              <a:defRPr/>
            </a:pPr>
            <a:fld id="{2ED8269D-C42E-487D-B881-1F87236BA40C}" type="slidenum">
              <a:rPr lang="en-US" altLang="zh-CN"/>
              <a:pPr>
                <a:defRPr/>
              </a:pPr>
              <a:t>14</a:t>
            </a:fld>
            <a:endParaRPr lang="en-US" altLang="zh-CN"/>
          </a:p>
        </p:txBody>
      </p:sp>
      <p:pic>
        <p:nvPicPr>
          <p:cNvPr id="26629" name="Picture 4"/>
          <p:cNvPicPr>
            <a:picLocks noChangeAspect="1" noChangeArrowheads="1"/>
          </p:cNvPicPr>
          <p:nvPr/>
        </p:nvPicPr>
        <p:blipFill>
          <a:blip r:embed="rId3" cstate="print"/>
          <a:srcRect/>
          <a:stretch>
            <a:fillRect/>
          </a:stretch>
        </p:blipFill>
        <p:spPr bwMode="auto">
          <a:xfrm>
            <a:off x="8072462" y="2214554"/>
            <a:ext cx="292100" cy="444500"/>
          </a:xfrm>
          <a:prstGeom prst="rect">
            <a:avLst/>
          </a:prstGeom>
          <a:noFill/>
          <a:ln w="9525">
            <a:noFill/>
            <a:miter lim="800000"/>
            <a:headEnd/>
            <a:tailEnd/>
          </a:ln>
        </p:spPr>
      </p:pic>
      <p:pic>
        <p:nvPicPr>
          <p:cNvPr id="26630" name="Picture 5"/>
          <p:cNvPicPr>
            <a:picLocks noChangeAspect="1" noChangeArrowheads="1"/>
          </p:cNvPicPr>
          <p:nvPr/>
        </p:nvPicPr>
        <p:blipFill>
          <a:blip r:embed="rId4" cstate="print"/>
          <a:srcRect/>
          <a:stretch>
            <a:fillRect/>
          </a:stretch>
        </p:blipFill>
        <p:spPr bwMode="auto">
          <a:xfrm>
            <a:off x="7215206" y="2640010"/>
            <a:ext cx="241300" cy="431800"/>
          </a:xfrm>
          <a:prstGeom prst="rect">
            <a:avLst/>
          </a:prstGeom>
          <a:noFill/>
          <a:ln w="9525">
            <a:noFill/>
            <a:miter lim="800000"/>
            <a:headEnd/>
            <a:tailEnd/>
          </a:ln>
        </p:spPr>
      </p:pic>
      <p:pic>
        <p:nvPicPr>
          <p:cNvPr id="26631" name="Picture 6"/>
          <p:cNvPicPr>
            <a:picLocks noChangeAspect="1" noChangeArrowheads="1"/>
          </p:cNvPicPr>
          <p:nvPr/>
        </p:nvPicPr>
        <p:blipFill>
          <a:blip r:embed="rId5" cstate="print"/>
          <a:srcRect/>
          <a:stretch>
            <a:fillRect/>
          </a:stretch>
        </p:blipFill>
        <p:spPr bwMode="auto">
          <a:xfrm>
            <a:off x="5105400" y="3048000"/>
            <a:ext cx="1255713" cy="444500"/>
          </a:xfrm>
          <a:prstGeom prst="rect">
            <a:avLst/>
          </a:prstGeom>
          <a:noFill/>
          <a:ln w="9525">
            <a:noFill/>
            <a:miter lim="800000"/>
            <a:headEnd/>
            <a:tailEnd/>
          </a:ln>
        </p:spPr>
      </p:pic>
      <p:pic>
        <p:nvPicPr>
          <p:cNvPr id="26632" name="Picture 10"/>
          <p:cNvPicPr>
            <a:picLocks noChangeAspect="1" noChangeArrowheads="1"/>
          </p:cNvPicPr>
          <p:nvPr/>
        </p:nvPicPr>
        <p:blipFill>
          <a:blip r:embed="rId6" cstate="print"/>
          <a:srcRect/>
          <a:stretch>
            <a:fillRect/>
          </a:stretch>
        </p:blipFill>
        <p:spPr bwMode="auto">
          <a:xfrm>
            <a:off x="2214546" y="4429132"/>
            <a:ext cx="241300" cy="368300"/>
          </a:xfrm>
          <a:prstGeom prst="rect">
            <a:avLst/>
          </a:prstGeom>
          <a:noFill/>
          <a:ln w="9525">
            <a:noFill/>
            <a:miter lim="800000"/>
            <a:headEnd/>
            <a:tailEnd/>
          </a:ln>
        </p:spPr>
      </p:pic>
      <p:pic>
        <p:nvPicPr>
          <p:cNvPr id="26633" name="Picture 11"/>
          <p:cNvPicPr>
            <a:picLocks noChangeAspect="1" noChangeArrowheads="1"/>
          </p:cNvPicPr>
          <p:nvPr/>
        </p:nvPicPr>
        <p:blipFill>
          <a:blip r:embed="rId7" cstate="print"/>
          <a:srcRect/>
          <a:stretch>
            <a:fillRect/>
          </a:stretch>
        </p:blipFill>
        <p:spPr bwMode="auto">
          <a:xfrm>
            <a:off x="4906764" y="3929066"/>
            <a:ext cx="241300" cy="355600"/>
          </a:xfrm>
          <a:prstGeom prst="rect">
            <a:avLst/>
          </a:prstGeom>
          <a:noFill/>
          <a:ln w="9525">
            <a:noFill/>
            <a:miter lim="800000"/>
            <a:headEnd/>
            <a:tailEnd/>
          </a:ln>
        </p:spPr>
      </p:pic>
      <p:pic>
        <p:nvPicPr>
          <p:cNvPr id="26634" name="Picture 12"/>
          <p:cNvPicPr>
            <a:picLocks noChangeAspect="1" noChangeArrowheads="1"/>
          </p:cNvPicPr>
          <p:nvPr/>
        </p:nvPicPr>
        <p:blipFill>
          <a:blip r:embed="rId8" cstate="print"/>
          <a:srcRect/>
          <a:stretch>
            <a:fillRect/>
          </a:stretch>
        </p:blipFill>
        <p:spPr bwMode="auto">
          <a:xfrm>
            <a:off x="5786446" y="3929066"/>
            <a:ext cx="698500" cy="431800"/>
          </a:xfrm>
          <a:prstGeom prst="rect">
            <a:avLst/>
          </a:prstGeom>
          <a:noFill/>
          <a:ln w="9525">
            <a:noFill/>
            <a:miter lim="800000"/>
            <a:headEnd/>
            <a:tailEnd/>
          </a:ln>
        </p:spPr>
      </p:pic>
      <p:pic>
        <p:nvPicPr>
          <p:cNvPr id="26635" name="Picture 13"/>
          <p:cNvPicPr>
            <a:picLocks noChangeAspect="1" noChangeArrowheads="1"/>
          </p:cNvPicPr>
          <p:nvPr/>
        </p:nvPicPr>
        <p:blipFill>
          <a:blip r:embed="rId9" cstate="print"/>
          <a:srcRect/>
          <a:stretch>
            <a:fillRect/>
          </a:stretch>
        </p:blipFill>
        <p:spPr bwMode="auto">
          <a:xfrm>
            <a:off x="7236296" y="4386560"/>
            <a:ext cx="749300" cy="482600"/>
          </a:xfrm>
          <a:prstGeom prst="rect">
            <a:avLst/>
          </a:prstGeom>
          <a:noFill/>
          <a:ln w="9525">
            <a:noFill/>
            <a:miter lim="800000"/>
            <a:headEnd/>
            <a:tailEnd/>
          </a:ln>
        </p:spPr>
      </p:pic>
      <p:pic>
        <p:nvPicPr>
          <p:cNvPr id="26636" name="Picture 14"/>
          <p:cNvPicPr>
            <a:picLocks noChangeAspect="1" noChangeArrowheads="1"/>
          </p:cNvPicPr>
          <p:nvPr/>
        </p:nvPicPr>
        <p:blipFill>
          <a:blip r:embed="rId6" cstate="print"/>
          <a:srcRect/>
          <a:stretch>
            <a:fillRect/>
          </a:stretch>
        </p:blipFill>
        <p:spPr bwMode="auto">
          <a:xfrm>
            <a:off x="1954436" y="4860900"/>
            <a:ext cx="241300" cy="368300"/>
          </a:xfrm>
          <a:prstGeom prst="rect">
            <a:avLst/>
          </a:prstGeom>
          <a:noFill/>
          <a:ln w="9525">
            <a:noFill/>
            <a:miter lim="800000"/>
            <a:headEnd/>
            <a:tailEnd/>
          </a:ln>
        </p:spPr>
      </p:pic>
      <p:pic>
        <p:nvPicPr>
          <p:cNvPr id="26637" name="Picture 21"/>
          <p:cNvPicPr>
            <a:picLocks noChangeAspect="1" noChangeArrowheads="1"/>
          </p:cNvPicPr>
          <p:nvPr/>
        </p:nvPicPr>
        <p:blipFill>
          <a:blip r:embed="rId6" cstate="print"/>
          <a:srcRect/>
          <a:stretch>
            <a:fillRect/>
          </a:stretch>
        </p:blipFill>
        <p:spPr bwMode="auto">
          <a:xfrm>
            <a:off x="1500166" y="3929066"/>
            <a:ext cx="241300" cy="368300"/>
          </a:xfrm>
          <a:prstGeom prst="rect">
            <a:avLst/>
          </a:prstGeom>
          <a:noFill/>
          <a:ln w="9525">
            <a:noFill/>
            <a:miter lim="800000"/>
            <a:headEnd/>
            <a:tailEnd/>
          </a:ln>
        </p:spPr>
      </p:pic>
      <p:pic>
        <p:nvPicPr>
          <p:cNvPr id="26638" name="Picture 22"/>
          <p:cNvPicPr>
            <a:picLocks noChangeAspect="1" noChangeArrowheads="1"/>
          </p:cNvPicPr>
          <p:nvPr/>
        </p:nvPicPr>
        <p:blipFill>
          <a:blip r:embed="rId10" cstate="print"/>
          <a:srcRect/>
          <a:stretch>
            <a:fillRect/>
          </a:stretch>
        </p:blipFill>
        <p:spPr bwMode="auto">
          <a:xfrm>
            <a:off x="7072330" y="3071810"/>
            <a:ext cx="698500" cy="393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标题 1"/>
          <p:cNvSpPr>
            <a:spLocks noGrp="1"/>
          </p:cNvSpPr>
          <p:nvPr>
            <p:ph type="title"/>
          </p:nvPr>
        </p:nvSpPr>
        <p:spPr/>
        <p:txBody>
          <a:bodyPr/>
          <a:lstStyle/>
          <a:p>
            <a:r>
              <a:rPr lang="zh-CN" altLang="en-US"/>
              <a:t>文法比较</a:t>
            </a:r>
          </a:p>
        </p:txBody>
      </p:sp>
      <p:pic>
        <p:nvPicPr>
          <p:cNvPr id="135172" name="Picture 3"/>
          <p:cNvPicPr>
            <a:picLocks noGrp="1" noChangeAspect="1" noChangeArrowheads="1"/>
          </p:cNvPicPr>
          <p:nvPr>
            <p:ph idx="1"/>
          </p:nvPr>
        </p:nvPicPr>
        <p:blipFill>
          <a:blip r:embed="rId2" cstate="print"/>
          <a:srcRect/>
          <a:stretch>
            <a:fillRect/>
          </a:stretch>
        </p:blipFill>
        <p:spPr>
          <a:xfrm>
            <a:off x="1408113" y="1752600"/>
            <a:ext cx="6318250" cy="4267200"/>
          </a:xfrm>
        </p:spPr>
      </p:pic>
      <p:sp>
        <p:nvSpPr>
          <p:cNvPr id="4" name="灯片编号占位符 3"/>
          <p:cNvSpPr>
            <a:spLocks noGrp="1"/>
          </p:cNvSpPr>
          <p:nvPr>
            <p:ph type="sldNum" sz="quarter" idx="12"/>
          </p:nvPr>
        </p:nvSpPr>
        <p:spPr/>
        <p:txBody>
          <a:bodyPr/>
          <a:lstStyle/>
          <a:p>
            <a:pPr>
              <a:defRPr/>
            </a:pPr>
            <a:fld id="{A6AF768A-0620-440A-824E-01C34330FFF3}" type="slidenum">
              <a:rPr lang="en-US" altLang="zh-CN" smtClean="0"/>
              <a:pPr>
                <a:defRPr/>
              </a:pPr>
              <a:t>140</a:t>
            </a:fld>
            <a:endParaRPr lang="en-US" altLang="zh-CN"/>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标题 1"/>
          <p:cNvSpPr>
            <a:spLocks noGrp="1"/>
          </p:cNvSpPr>
          <p:nvPr>
            <p:ph type="title"/>
          </p:nvPr>
        </p:nvSpPr>
        <p:spPr/>
        <p:txBody>
          <a:bodyPr/>
          <a:lstStyle/>
          <a:p>
            <a:r>
              <a:rPr lang="zh-CN" altLang="en-US"/>
              <a:t>语法错误的处理</a:t>
            </a:r>
          </a:p>
        </p:txBody>
      </p:sp>
      <p:sp>
        <p:nvSpPr>
          <p:cNvPr id="3" name="内容占位符 2"/>
          <p:cNvSpPr>
            <a:spLocks noGrp="1"/>
          </p:cNvSpPr>
          <p:nvPr>
            <p:ph idx="1"/>
          </p:nvPr>
        </p:nvSpPr>
        <p:spPr/>
        <p:txBody>
          <a:bodyPr>
            <a:normAutofit fontScale="85000" lnSpcReduction="10000"/>
          </a:bodyPr>
          <a:lstStyle/>
          <a:p>
            <a:pPr>
              <a:defRPr/>
            </a:pPr>
            <a:r>
              <a:rPr lang="zh-CN" altLang="en-US" dirty="0"/>
              <a:t>错误难以避免</a:t>
            </a:r>
            <a:endParaRPr lang="en-US" altLang="zh-CN" dirty="0"/>
          </a:p>
          <a:p>
            <a:pPr>
              <a:defRPr/>
            </a:pPr>
            <a:r>
              <a:rPr lang="zh-CN" altLang="en-US" dirty="0"/>
              <a:t>编译器需要具有处理错误的能力</a:t>
            </a:r>
            <a:endParaRPr lang="en-US" altLang="zh-CN" dirty="0"/>
          </a:p>
          <a:p>
            <a:pPr>
              <a:defRPr/>
            </a:pPr>
            <a:r>
              <a:rPr lang="zh-CN" altLang="en-US" dirty="0"/>
              <a:t>程序中可能存在不同层次的错误</a:t>
            </a:r>
            <a:endParaRPr lang="en-US" altLang="zh-CN" dirty="0"/>
          </a:p>
          <a:p>
            <a:pPr lvl="1">
              <a:defRPr/>
            </a:pPr>
            <a:r>
              <a:rPr lang="zh-CN" altLang="en-US" dirty="0"/>
              <a:t>词法错误</a:t>
            </a:r>
            <a:endParaRPr lang="en-US" altLang="zh-CN" dirty="0"/>
          </a:p>
          <a:p>
            <a:pPr lvl="1">
              <a:defRPr/>
            </a:pPr>
            <a:r>
              <a:rPr lang="zh-CN" altLang="en-US" dirty="0"/>
              <a:t>语法错误</a:t>
            </a:r>
            <a:endParaRPr lang="en-US" altLang="zh-CN" dirty="0"/>
          </a:p>
          <a:p>
            <a:pPr lvl="1">
              <a:defRPr/>
            </a:pPr>
            <a:r>
              <a:rPr lang="zh-CN" altLang="en-US" dirty="0"/>
              <a:t>语义错误</a:t>
            </a:r>
            <a:endParaRPr lang="en-US" altLang="zh-CN" dirty="0"/>
          </a:p>
          <a:p>
            <a:pPr lvl="1">
              <a:defRPr/>
            </a:pPr>
            <a:r>
              <a:rPr lang="zh-CN" altLang="en-US" dirty="0"/>
              <a:t>逻辑错误</a:t>
            </a:r>
            <a:endParaRPr lang="en-US" altLang="zh-CN" dirty="0"/>
          </a:p>
          <a:p>
            <a:pPr>
              <a:defRPr/>
            </a:pPr>
            <a:r>
              <a:rPr lang="zh-CN" altLang="en-US" dirty="0"/>
              <a:t>语法错误相同容易发现，语义和逻辑错误较难精确的检测到</a:t>
            </a:r>
            <a:endParaRPr lang="en-US" altLang="zh-CN" dirty="0"/>
          </a:p>
          <a:p>
            <a:pPr>
              <a:defRPr/>
            </a:pPr>
            <a:r>
              <a:rPr lang="zh-CN" altLang="en-US" dirty="0"/>
              <a:t>语法分析器中错误处理程序的设计目标：</a:t>
            </a:r>
            <a:endParaRPr lang="en-US" altLang="zh-CN" dirty="0"/>
          </a:p>
          <a:p>
            <a:pPr lvl="1">
              <a:defRPr/>
            </a:pPr>
            <a:r>
              <a:rPr lang="zh-CN" altLang="en-US" dirty="0"/>
              <a:t>清晰准确地报告出现错误，并指出错误的位置</a:t>
            </a:r>
            <a:endParaRPr lang="en-US" altLang="zh-CN" dirty="0"/>
          </a:p>
          <a:p>
            <a:pPr lvl="1">
              <a:defRPr/>
            </a:pPr>
            <a:r>
              <a:rPr lang="zh-CN" altLang="en-US" dirty="0"/>
              <a:t>能从当前错误中恢复，以继续检测后面的错误</a:t>
            </a:r>
            <a:endParaRPr lang="en-US" altLang="zh-CN" dirty="0"/>
          </a:p>
          <a:p>
            <a:pPr lvl="1">
              <a:defRPr/>
            </a:pPr>
            <a:r>
              <a:rPr lang="zh-CN" altLang="en-US" dirty="0"/>
              <a:t>尽可能减少处理正确程序的开销</a:t>
            </a:r>
            <a:endParaRPr lang="en-US" altLang="zh-CN"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标题 1"/>
          <p:cNvSpPr>
            <a:spLocks noGrp="1"/>
          </p:cNvSpPr>
          <p:nvPr>
            <p:ph type="title"/>
          </p:nvPr>
        </p:nvSpPr>
        <p:spPr/>
        <p:txBody>
          <a:bodyPr/>
          <a:lstStyle/>
          <a:p>
            <a:r>
              <a:rPr lang="en-US" altLang="zh-CN"/>
              <a:t>LR</a:t>
            </a:r>
            <a:r>
              <a:rPr lang="zh-CN" altLang="en-US"/>
              <a:t>语法分析中的错误恢复（</a:t>
            </a:r>
            <a:r>
              <a:rPr lang="en-US" altLang="zh-CN"/>
              <a:t>1</a:t>
            </a:r>
            <a:r>
              <a:rPr lang="zh-CN" altLang="en-US"/>
              <a:t>）</a:t>
            </a:r>
          </a:p>
        </p:txBody>
      </p:sp>
      <p:sp>
        <p:nvSpPr>
          <p:cNvPr id="3" name="内容占位符 2"/>
          <p:cNvSpPr>
            <a:spLocks noGrp="1"/>
          </p:cNvSpPr>
          <p:nvPr>
            <p:ph idx="1"/>
          </p:nvPr>
        </p:nvSpPr>
        <p:spPr/>
        <p:txBody>
          <a:bodyPr>
            <a:normAutofit fontScale="92500" lnSpcReduction="20000"/>
          </a:bodyPr>
          <a:lstStyle/>
          <a:p>
            <a:pPr>
              <a:defRPr/>
            </a:pPr>
            <a:r>
              <a:rPr lang="en-US" altLang="zh-CN"/>
              <a:t>LR</a:t>
            </a:r>
            <a:r>
              <a:rPr lang="zh-CN" altLang="en-US"/>
              <a:t>语法分析器查询</a:t>
            </a:r>
            <a:r>
              <a:rPr lang="en-US" altLang="zh-CN"/>
              <a:t>GOTO</a:t>
            </a:r>
            <a:r>
              <a:rPr lang="zh-CN" altLang="en-US"/>
              <a:t>表时不会发现错误。</a:t>
            </a:r>
          </a:p>
          <a:p>
            <a:pPr>
              <a:defRPr/>
            </a:pPr>
            <a:r>
              <a:rPr lang="zh-CN" altLang="en-US"/>
              <a:t>但是可能在查询</a:t>
            </a:r>
            <a:r>
              <a:rPr lang="en-US" altLang="zh-CN"/>
              <a:t>ACTION</a:t>
            </a:r>
            <a:r>
              <a:rPr lang="zh-CN" altLang="en-US"/>
              <a:t>表时发现报错条目</a:t>
            </a:r>
            <a:endParaRPr lang="en-US" altLang="zh-CN"/>
          </a:p>
          <a:p>
            <a:pPr lvl="1">
              <a:defRPr/>
            </a:pPr>
            <a:r>
              <a:rPr lang="zh-CN" altLang="en-US"/>
              <a:t>假设栈中的符号串为</a:t>
            </a:r>
            <a:r>
              <a:rPr lang="el-GR" altLang="zh-CN"/>
              <a:t>α</a:t>
            </a:r>
            <a:r>
              <a:rPr lang="zh-CN" altLang="en-US"/>
              <a:t>，当前输入符号为</a:t>
            </a:r>
            <a:r>
              <a:rPr lang="en-US" altLang="zh-CN"/>
              <a:t>a</a:t>
            </a:r>
            <a:r>
              <a:rPr lang="zh-CN" altLang="en-US"/>
              <a:t>；报错表示不可能存在终结符号串</a:t>
            </a:r>
            <a:r>
              <a:rPr lang="en-US" altLang="zh-CN"/>
              <a:t>x</a:t>
            </a:r>
            <a:r>
              <a:rPr lang="zh-CN" altLang="en-US"/>
              <a:t>使得</a:t>
            </a:r>
            <a:r>
              <a:rPr lang="el-GR" altLang="zh-CN"/>
              <a:t>α</a:t>
            </a:r>
            <a:r>
              <a:rPr lang="en-US" altLang="zh-CN"/>
              <a:t>ax</a:t>
            </a:r>
            <a:r>
              <a:rPr lang="zh-CN" altLang="en-US"/>
              <a:t>是一个最右句型。</a:t>
            </a:r>
            <a:endParaRPr lang="en-US" altLang="zh-CN"/>
          </a:p>
          <a:p>
            <a:pPr>
              <a:defRPr/>
            </a:pPr>
            <a:r>
              <a:rPr lang="zh-CN" altLang="en-US"/>
              <a:t>恐慌模式的错误恢复策略</a:t>
            </a:r>
            <a:endParaRPr lang="en-US" altLang="zh-CN"/>
          </a:p>
          <a:p>
            <a:pPr lvl="1">
              <a:defRPr/>
            </a:pPr>
            <a:r>
              <a:rPr lang="zh-CN" altLang="en-US"/>
              <a:t>从栈顶向下扫描，找到状态</a:t>
            </a:r>
            <a:r>
              <a:rPr lang="en-US" altLang="zh-CN"/>
              <a:t>s</a:t>
            </a:r>
            <a:r>
              <a:rPr lang="zh-CN" altLang="en-US"/>
              <a:t>，</a:t>
            </a:r>
            <a:r>
              <a:rPr lang="en-US" altLang="zh-CN"/>
              <a:t>s</a:t>
            </a:r>
            <a:r>
              <a:rPr lang="zh-CN" altLang="en-US"/>
              <a:t>有一个对应于非终结符号</a:t>
            </a:r>
            <a:r>
              <a:rPr lang="en-US" altLang="zh-CN"/>
              <a:t>A</a:t>
            </a:r>
            <a:r>
              <a:rPr lang="zh-CN" altLang="en-US"/>
              <a:t>的</a:t>
            </a:r>
            <a:r>
              <a:rPr lang="en-US" altLang="zh-CN"/>
              <a:t>GOTO</a:t>
            </a:r>
            <a:r>
              <a:rPr lang="zh-CN" altLang="en-US"/>
              <a:t>目标；（</a:t>
            </a:r>
            <a:r>
              <a:rPr lang="en-US" altLang="zh-CN"/>
              <a:t>s</a:t>
            </a:r>
            <a:r>
              <a:rPr lang="zh-CN" altLang="en-US"/>
              <a:t>之上的状态被丢弃）</a:t>
            </a:r>
            <a:endParaRPr lang="en-US" altLang="zh-CN"/>
          </a:p>
          <a:p>
            <a:pPr lvl="1">
              <a:defRPr/>
            </a:pPr>
            <a:r>
              <a:rPr lang="zh-CN" altLang="en-US"/>
              <a:t>在输入中读入并丢弃一些符号，直到找到一个可以合法跟在</a:t>
            </a:r>
            <a:r>
              <a:rPr lang="en-US" altLang="zh-CN"/>
              <a:t>A</a:t>
            </a:r>
            <a:r>
              <a:rPr lang="zh-CN" altLang="en-US"/>
              <a:t>之后的符号</a:t>
            </a:r>
            <a:r>
              <a:rPr lang="en-US" altLang="zh-CN"/>
              <a:t>a</a:t>
            </a:r>
            <a:r>
              <a:rPr lang="zh-CN" altLang="en-US"/>
              <a:t>（不丢弃</a:t>
            </a:r>
            <a:r>
              <a:rPr lang="en-US" altLang="zh-CN"/>
              <a:t>a</a:t>
            </a:r>
            <a:r>
              <a:rPr lang="zh-CN" altLang="en-US"/>
              <a:t>）；</a:t>
            </a:r>
            <a:endParaRPr lang="en-US" altLang="zh-CN"/>
          </a:p>
          <a:p>
            <a:pPr lvl="1">
              <a:defRPr/>
            </a:pPr>
            <a:r>
              <a:rPr lang="zh-CN" altLang="en-US"/>
              <a:t>将</a:t>
            </a:r>
            <a:r>
              <a:rPr lang="en-US" altLang="zh-CN"/>
              <a:t>GOTO(s,A)</a:t>
            </a:r>
            <a:r>
              <a:rPr lang="zh-CN" altLang="en-US"/>
              <a:t>压栈；继续进行正常的语法分析。</a:t>
            </a:r>
            <a:endParaRPr lang="en-US" altLang="zh-CN"/>
          </a:p>
          <a:p>
            <a:pPr lvl="1">
              <a:defRPr/>
            </a:pPr>
            <a:r>
              <a:rPr lang="zh-CN" altLang="en-US"/>
              <a:t>基本思想：假定当前正在试图归约到</a:t>
            </a:r>
            <a:r>
              <a:rPr lang="en-US" altLang="zh-CN"/>
              <a:t>A</a:t>
            </a:r>
            <a:r>
              <a:rPr lang="zh-CN" altLang="en-US"/>
              <a:t>且碰到了语法错误。因此设法扫描完包含语法错误的</a:t>
            </a:r>
            <a:r>
              <a:rPr lang="en-US" altLang="zh-CN"/>
              <a:t>A</a:t>
            </a:r>
            <a:r>
              <a:rPr lang="zh-CN" altLang="en-US"/>
              <a:t>的子串，假装找到了</a:t>
            </a:r>
            <a:r>
              <a:rPr lang="en-US" altLang="zh-CN"/>
              <a:t>A</a:t>
            </a:r>
            <a:r>
              <a:rPr lang="zh-CN" altLang="en-US"/>
              <a:t>的一个实例。</a:t>
            </a:r>
            <a:endParaRPr lang="en-US" altLang="zh-CN"/>
          </a:p>
          <a:p>
            <a:pPr>
              <a:defRPr/>
            </a:pPr>
            <a:endParaRPr lang="en-US" altLang="zh-CN"/>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标题 1"/>
          <p:cNvSpPr>
            <a:spLocks noGrp="1"/>
          </p:cNvSpPr>
          <p:nvPr>
            <p:ph type="title"/>
          </p:nvPr>
        </p:nvSpPr>
        <p:spPr/>
        <p:txBody>
          <a:bodyPr/>
          <a:lstStyle/>
          <a:p>
            <a:r>
              <a:rPr lang="en-US" altLang="zh-CN"/>
              <a:t>LR</a:t>
            </a:r>
            <a:r>
              <a:rPr lang="zh-CN" altLang="en-US"/>
              <a:t>语法分析中的错误恢复（</a:t>
            </a:r>
            <a:r>
              <a:rPr lang="en-US" altLang="zh-CN"/>
              <a:t>2</a:t>
            </a:r>
            <a:r>
              <a:rPr lang="zh-CN" altLang="en-US"/>
              <a:t>）</a:t>
            </a:r>
          </a:p>
        </p:txBody>
      </p:sp>
      <p:sp>
        <p:nvSpPr>
          <p:cNvPr id="143363" name="内容占位符 2"/>
          <p:cNvSpPr>
            <a:spLocks noGrp="1"/>
          </p:cNvSpPr>
          <p:nvPr>
            <p:ph idx="1"/>
          </p:nvPr>
        </p:nvSpPr>
        <p:spPr/>
        <p:txBody>
          <a:bodyPr/>
          <a:lstStyle/>
          <a:p>
            <a:r>
              <a:rPr lang="zh-CN" altLang="en-US"/>
              <a:t>短语层次的恢复</a:t>
            </a:r>
            <a:endParaRPr lang="en-US" altLang="zh-CN"/>
          </a:p>
          <a:p>
            <a:pPr lvl="1"/>
            <a:r>
              <a:rPr lang="zh-CN" altLang="en-US"/>
              <a:t>检查</a:t>
            </a:r>
            <a:r>
              <a:rPr lang="en-US" altLang="zh-CN"/>
              <a:t>LR</a:t>
            </a:r>
            <a:r>
              <a:rPr lang="zh-CN" altLang="en-US"/>
              <a:t>分析表中的每个报错条目，根据语言的特性来确定程序员最可能犯了什么错误，然后构造适当的恢复程序。</a:t>
            </a:r>
            <a:endParaRPr lang="en-US" altLang="zh-CN"/>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标题 1"/>
          <p:cNvSpPr>
            <a:spLocks noGrp="1"/>
          </p:cNvSpPr>
          <p:nvPr>
            <p:ph type="title"/>
          </p:nvPr>
        </p:nvSpPr>
        <p:spPr/>
        <p:txBody>
          <a:bodyPr/>
          <a:lstStyle/>
          <a:p>
            <a:r>
              <a:rPr lang="zh-CN" altLang="en-US"/>
              <a:t>语法分析器生成工具</a:t>
            </a:r>
            <a:r>
              <a:rPr lang="en-US" altLang="zh-CN"/>
              <a:t>YACC</a:t>
            </a:r>
            <a:endParaRPr lang="zh-CN" altLang="en-US"/>
          </a:p>
        </p:txBody>
      </p:sp>
      <p:sp>
        <p:nvSpPr>
          <p:cNvPr id="144387" name="内容占位符 2"/>
          <p:cNvSpPr>
            <a:spLocks noGrp="1"/>
          </p:cNvSpPr>
          <p:nvPr>
            <p:ph idx="1"/>
          </p:nvPr>
        </p:nvSpPr>
        <p:spPr>
          <a:xfrm>
            <a:off x="457200" y="1600200"/>
            <a:ext cx="8186738" cy="685800"/>
          </a:xfrm>
        </p:spPr>
        <p:txBody>
          <a:bodyPr/>
          <a:lstStyle/>
          <a:p>
            <a:r>
              <a:rPr lang="en-US" altLang="zh-CN"/>
              <a:t>YACC</a:t>
            </a:r>
            <a:r>
              <a:rPr lang="zh-CN" altLang="en-US"/>
              <a:t>的使用方法如下：</a:t>
            </a:r>
          </a:p>
        </p:txBody>
      </p:sp>
      <p:pic>
        <p:nvPicPr>
          <p:cNvPr id="144388" name="Picture 2"/>
          <p:cNvPicPr>
            <a:picLocks noChangeAspect="1" noChangeArrowheads="1"/>
          </p:cNvPicPr>
          <p:nvPr/>
        </p:nvPicPr>
        <p:blipFill>
          <a:blip r:embed="rId2" cstate="print"/>
          <a:srcRect/>
          <a:stretch>
            <a:fillRect/>
          </a:stretch>
        </p:blipFill>
        <p:spPr bwMode="auto">
          <a:xfrm>
            <a:off x="533400" y="2438400"/>
            <a:ext cx="6334125" cy="3276600"/>
          </a:xfrm>
          <a:prstGeom prst="rect">
            <a:avLst/>
          </a:prstGeom>
          <a:noFill/>
          <a:ln w="9525">
            <a:noFill/>
            <a:miter lim="800000"/>
            <a:headEnd/>
            <a:tailEnd/>
          </a:ln>
        </p:spPr>
      </p:pic>
      <p:sp>
        <p:nvSpPr>
          <p:cNvPr id="5" name="AutoShape 5"/>
          <p:cNvSpPr>
            <a:spLocks noChangeArrowheads="1"/>
          </p:cNvSpPr>
          <p:nvPr/>
        </p:nvSpPr>
        <p:spPr bwMode="auto">
          <a:xfrm>
            <a:off x="7056438" y="3200400"/>
            <a:ext cx="2087562" cy="2057400"/>
          </a:xfrm>
          <a:prstGeom prst="wedgeEllipseCallout">
            <a:avLst>
              <a:gd name="adj1" fmla="val -76565"/>
              <a:gd name="adj2" fmla="val -47361"/>
            </a:avLst>
          </a:prstGeom>
          <a:noFill/>
          <a:ln w="9525" algn="ctr">
            <a:solidFill>
              <a:srgbClr val="0000FF"/>
            </a:solidFill>
            <a:miter lim="800000"/>
            <a:headEnd/>
            <a:tailEnd/>
          </a:ln>
        </p:spPr>
        <p:txBody>
          <a:bodyPr lIns="90000" tIns="46800" rIns="90000" bIns="46800"/>
          <a:lstStyle/>
          <a:p>
            <a:pPr algn="ctr"/>
            <a:r>
              <a:rPr lang="en-US" altLang="zh-CN" sz="2000">
                <a:solidFill>
                  <a:srgbClr val="3366FF"/>
                </a:solidFill>
              </a:rPr>
              <a:t>C</a:t>
            </a:r>
            <a:r>
              <a:rPr lang="zh-CN" altLang="en-US" sz="2000">
                <a:solidFill>
                  <a:srgbClr val="3366FF"/>
                </a:solidFill>
              </a:rPr>
              <a:t>语言写的</a:t>
            </a:r>
            <a:r>
              <a:rPr lang="en-US" altLang="zh-CN" sz="2000">
                <a:solidFill>
                  <a:srgbClr val="3366FF"/>
                </a:solidFill>
              </a:rPr>
              <a:t>LALR</a:t>
            </a:r>
            <a:r>
              <a:rPr lang="zh-CN" altLang="en-US" sz="2000">
                <a:solidFill>
                  <a:srgbClr val="3366FF"/>
                </a:solidFill>
              </a:rPr>
              <a:t>语法分析器</a:t>
            </a:r>
            <a:endParaRPr lang="en-US" altLang="zh-CN" sz="2000">
              <a:solidFill>
                <a:srgbClr val="3366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标题 1"/>
          <p:cNvSpPr>
            <a:spLocks noGrp="1"/>
          </p:cNvSpPr>
          <p:nvPr>
            <p:ph type="title"/>
          </p:nvPr>
        </p:nvSpPr>
        <p:spPr/>
        <p:txBody>
          <a:bodyPr/>
          <a:lstStyle/>
          <a:p>
            <a:r>
              <a:rPr lang="en-US" altLang="zh-CN"/>
              <a:t>YACC</a:t>
            </a:r>
            <a:r>
              <a:rPr lang="zh-CN" altLang="en-US"/>
              <a:t>源程序的结构</a:t>
            </a:r>
          </a:p>
        </p:txBody>
      </p:sp>
      <p:sp>
        <p:nvSpPr>
          <p:cNvPr id="3" name="内容占位符 2"/>
          <p:cNvSpPr>
            <a:spLocks noGrp="1"/>
          </p:cNvSpPr>
          <p:nvPr>
            <p:ph idx="1"/>
          </p:nvPr>
        </p:nvSpPr>
        <p:spPr>
          <a:xfrm>
            <a:off x="457200" y="1722438"/>
            <a:ext cx="3971925" cy="4525962"/>
          </a:xfrm>
        </p:spPr>
        <p:txBody>
          <a:bodyPr>
            <a:normAutofit fontScale="92500" lnSpcReduction="20000"/>
          </a:bodyPr>
          <a:lstStyle/>
          <a:p>
            <a:pPr>
              <a:defRPr/>
            </a:pPr>
            <a:r>
              <a:rPr lang="zh-CN" altLang="en-US" dirty="0"/>
              <a:t>声明</a:t>
            </a:r>
            <a:endParaRPr lang="en-US" altLang="zh-CN" dirty="0"/>
          </a:p>
          <a:p>
            <a:pPr lvl="1">
              <a:defRPr/>
            </a:pPr>
            <a:r>
              <a:rPr lang="zh-CN" altLang="en-US" dirty="0"/>
              <a:t>分为可选的两节：第一节放置</a:t>
            </a:r>
            <a:r>
              <a:rPr lang="en-US" altLang="zh-CN" dirty="0"/>
              <a:t>C</a:t>
            </a:r>
            <a:r>
              <a:rPr lang="zh-CN" altLang="en-US" dirty="0"/>
              <a:t>声明，第二节是对词法单元的声明。</a:t>
            </a:r>
            <a:endParaRPr lang="en-US" altLang="zh-CN" dirty="0"/>
          </a:p>
          <a:p>
            <a:pPr>
              <a:defRPr/>
            </a:pPr>
            <a:r>
              <a:rPr lang="zh-CN" altLang="en-US" dirty="0"/>
              <a:t>翻译规则：</a:t>
            </a:r>
            <a:endParaRPr lang="en-US" altLang="zh-CN" dirty="0"/>
          </a:p>
          <a:p>
            <a:pPr lvl="1">
              <a:defRPr/>
            </a:pPr>
            <a:r>
              <a:rPr lang="zh-CN" altLang="en-US" dirty="0"/>
              <a:t>指明产生式及相关的语义动作</a:t>
            </a:r>
            <a:endParaRPr lang="en-US" altLang="zh-CN" dirty="0"/>
          </a:p>
          <a:p>
            <a:pPr>
              <a:defRPr/>
            </a:pPr>
            <a:r>
              <a:rPr lang="zh-CN" altLang="en-US" dirty="0"/>
              <a:t>辅助性</a:t>
            </a:r>
            <a:r>
              <a:rPr lang="en-US" altLang="zh-CN" dirty="0"/>
              <a:t>C</a:t>
            </a:r>
            <a:r>
              <a:rPr lang="zh-CN" altLang="en-US" dirty="0"/>
              <a:t>语言例程</a:t>
            </a:r>
            <a:endParaRPr lang="en-US" altLang="zh-CN" dirty="0"/>
          </a:p>
          <a:p>
            <a:pPr lvl="1">
              <a:defRPr/>
            </a:pPr>
            <a:r>
              <a:rPr lang="zh-CN" altLang="en-US" dirty="0"/>
              <a:t>被直接拷贝到生成的</a:t>
            </a:r>
            <a:r>
              <a:rPr lang="en-US" altLang="zh-CN" dirty="0"/>
              <a:t>C</a:t>
            </a:r>
            <a:r>
              <a:rPr lang="zh-CN" altLang="en-US" dirty="0"/>
              <a:t>语言源程序中，</a:t>
            </a:r>
            <a:endParaRPr lang="en-US" altLang="zh-CN" dirty="0"/>
          </a:p>
          <a:p>
            <a:pPr lvl="1">
              <a:defRPr/>
            </a:pPr>
            <a:r>
              <a:rPr lang="zh-CN" altLang="en-US" dirty="0"/>
              <a:t>可以在语义动作中调用。</a:t>
            </a:r>
            <a:endParaRPr lang="en-US" altLang="zh-CN" dirty="0"/>
          </a:p>
          <a:p>
            <a:pPr lvl="1">
              <a:defRPr/>
            </a:pPr>
            <a:r>
              <a:rPr lang="zh-CN" altLang="en-US" dirty="0"/>
              <a:t>其中必须包括</a:t>
            </a:r>
            <a:r>
              <a:rPr lang="en-US" altLang="zh-CN" dirty="0" err="1"/>
              <a:t>yylex</a:t>
            </a:r>
            <a:r>
              <a:rPr lang="en-US" altLang="zh-CN" dirty="0"/>
              <a:t>()</a:t>
            </a:r>
            <a:r>
              <a:rPr lang="zh-CN" altLang="en-US" dirty="0"/>
              <a:t>。这个函数返回词法单元，可以由</a:t>
            </a:r>
            <a:r>
              <a:rPr lang="en-US" altLang="zh-CN" dirty="0"/>
              <a:t>LEX</a:t>
            </a:r>
            <a:r>
              <a:rPr lang="zh-CN" altLang="en-US" dirty="0"/>
              <a:t>生成</a:t>
            </a:r>
          </a:p>
        </p:txBody>
      </p:sp>
      <p:sp>
        <p:nvSpPr>
          <p:cNvPr id="145412" name="TextBox 3"/>
          <p:cNvSpPr txBox="1">
            <a:spLocks noChangeArrowheads="1"/>
          </p:cNvSpPr>
          <p:nvPr/>
        </p:nvSpPr>
        <p:spPr bwMode="auto">
          <a:xfrm>
            <a:off x="4876800" y="1828800"/>
            <a:ext cx="3657600" cy="1754188"/>
          </a:xfrm>
          <a:prstGeom prst="rect">
            <a:avLst/>
          </a:prstGeom>
          <a:noFill/>
          <a:ln w="9525">
            <a:noFill/>
            <a:miter lim="800000"/>
            <a:headEnd/>
            <a:tailEnd/>
          </a:ln>
        </p:spPr>
        <p:txBody>
          <a:bodyPr>
            <a:spAutoFit/>
          </a:bodyPr>
          <a:lstStyle/>
          <a:p>
            <a:r>
              <a:rPr lang="zh-CN" altLang="en-US"/>
              <a:t>声明</a:t>
            </a:r>
            <a:endParaRPr lang="en-US" altLang="zh-CN"/>
          </a:p>
          <a:p>
            <a:r>
              <a:rPr lang="en-US" altLang="zh-CN"/>
              <a:t>%%</a:t>
            </a:r>
          </a:p>
          <a:p>
            <a:r>
              <a:rPr lang="zh-CN" altLang="en-US"/>
              <a:t>翻译规则</a:t>
            </a:r>
            <a:endParaRPr lang="en-US" altLang="zh-CN"/>
          </a:p>
          <a:p>
            <a:r>
              <a:rPr lang="en-US" altLang="zh-CN"/>
              <a:t>%%</a:t>
            </a:r>
          </a:p>
          <a:p>
            <a:r>
              <a:rPr lang="zh-CN" altLang="en-US"/>
              <a:t>辅助性</a:t>
            </a:r>
            <a:r>
              <a:rPr lang="en-US" altLang="zh-CN"/>
              <a:t>C</a:t>
            </a:r>
            <a:r>
              <a:rPr lang="zh-CN" altLang="en-US"/>
              <a:t>语言程序</a:t>
            </a:r>
          </a:p>
          <a:p>
            <a:endParaRPr lang="zh-CN" altLang="en-US"/>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标题 1"/>
          <p:cNvSpPr>
            <a:spLocks noGrp="1"/>
          </p:cNvSpPr>
          <p:nvPr>
            <p:ph type="title"/>
          </p:nvPr>
        </p:nvSpPr>
        <p:spPr/>
        <p:txBody>
          <a:bodyPr/>
          <a:lstStyle/>
          <a:p>
            <a:r>
              <a:rPr lang="zh-CN" altLang="en-US"/>
              <a:t>翻译规则的格式</a:t>
            </a:r>
          </a:p>
        </p:txBody>
      </p:sp>
      <p:sp>
        <p:nvSpPr>
          <p:cNvPr id="3" name="内容占位符 2"/>
          <p:cNvSpPr>
            <a:spLocks noGrp="1"/>
          </p:cNvSpPr>
          <p:nvPr>
            <p:ph idx="1"/>
          </p:nvPr>
        </p:nvSpPr>
        <p:spPr>
          <a:xfrm>
            <a:off x="609600" y="1752600"/>
            <a:ext cx="8001000" cy="4419600"/>
          </a:xfrm>
        </p:spPr>
        <p:txBody>
          <a:bodyPr>
            <a:normAutofit fontScale="85000" lnSpcReduction="20000"/>
          </a:bodyPr>
          <a:lstStyle/>
          <a:p>
            <a:pPr>
              <a:buFont typeface="Wingdings" pitchFamily="2" charset="2"/>
              <a:buNone/>
              <a:defRPr/>
            </a:pPr>
            <a:r>
              <a:rPr lang="en-US" altLang="zh-CN" sz="2600" dirty="0"/>
              <a:t>&lt;</a:t>
            </a:r>
            <a:r>
              <a:rPr lang="zh-CN" altLang="en-US" sz="2600" dirty="0"/>
              <a:t>产生式头</a:t>
            </a:r>
            <a:r>
              <a:rPr lang="en-US" altLang="zh-CN" sz="2600" dirty="0"/>
              <a:t>&gt;	:	&lt;</a:t>
            </a:r>
            <a:r>
              <a:rPr lang="zh-CN" altLang="en-US" sz="2600" dirty="0"/>
              <a:t>产生式体</a:t>
            </a:r>
            <a:r>
              <a:rPr lang="en-US" altLang="zh-CN" sz="2600" dirty="0"/>
              <a:t>&gt;1 {&lt;</a:t>
            </a:r>
            <a:r>
              <a:rPr lang="zh-CN" altLang="en-US" sz="2600" dirty="0"/>
              <a:t>语义动作</a:t>
            </a:r>
            <a:r>
              <a:rPr lang="en-US" altLang="zh-CN" sz="2600" dirty="0"/>
              <a:t>&gt;1}</a:t>
            </a:r>
          </a:p>
          <a:p>
            <a:pPr>
              <a:buFont typeface="Wingdings" pitchFamily="2" charset="2"/>
              <a:buNone/>
              <a:defRPr/>
            </a:pPr>
            <a:r>
              <a:rPr lang="en-US" altLang="zh-CN" sz="2600" dirty="0"/>
              <a:t>				|	 &lt;</a:t>
            </a:r>
            <a:r>
              <a:rPr lang="zh-CN" altLang="en-US" sz="2600" dirty="0"/>
              <a:t>产生式体</a:t>
            </a:r>
            <a:r>
              <a:rPr lang="en-US" altLang="zh-CN" sz="2600" dirty="0"/>
              <a:t>&gt;2 {&lt;</a:t>
            </a:r>
            <a:r>
              <a:rPr lang="zh-CN" altLang="en-US" sz="2600" dirty="0"/>
              <a:t>语义动作</a:t>
            </a:r>
            <a:r>
              <a:rPr lang="en-US" altLang="zh-CN" sz="2600" dirty="0"/>
              <a:t>&gt;2}</a:t>
            </a:r>
          </a:p>
          <a:p>
            <a:pPr>
              <a:buFont typeface="Wingdings" pitchFamily="2" charset="2"/>
              <a:buNone/>
              <a:defRPr/>
            </a:pPr>
            <a:r>
              <a:rPr lang="en-US" altLang="zh-CN" sz="2600" dirty="0"/>
              <a:t>				… … … …</a:t>
            </a:r>
          </a:p>
          <a:p>
            <a:pPr>
              <a:buFont typeface="Wingdings" pitchFamily="2" charset="2"/>
              <a:buNone/>
              <a:defRPr/>
            </a:pPr>
            <a:r>
              <a:rPr lang="en-US" altLang="zh-CN" sz="2600" dirty="0"/>
              <a:t>				|	&lt;</a:t>
            </a:r>
            <a:r>
              <a:rPr lang="zh-CN" altLang="en-US" sz="2600" dirty="0"/>
              <a:t>产生式体</a:t>
            </a:r>
            <a:r>
              <a:rPr lang="en-US" altLang="zh-CN" sz="2600" dirty="0"/>
              <a:t>&gt;n {&lt;</a:t>
            </a:r>
            <a:r>
              <a:rPr lang="zh-CN" altLang="en-US" sz="2600" dirty="0"/>
              <a:t>语义动作</a:t>
            </a:r>
            <a:r>
              <a:rPr lang="en-US" altLang="zh-CN" sz="2600" dirty="0"/>
              <a:t>&gt;n}</a:t>
            </a:r>
          </a:p>
          <a:p>
            <a:pPr>
              <a:buFont typeface="Wingdings" pitchFamily="2" charset="2"/>
              <a:buNone/>
              <a:defRPr/>
            </a:pPr>
            <a:r>
              <a:rPr lang="en-US" altLang="zh-CN" sz="2600" dirty="0"/>
              <a:t>				;</a:t>
            </a:r>
          </a:p>
          <a:p>
            <a:pPr>
              <a:defRPr/>
            </a:pPr>
            <a:r>
              <a:rPr lang="zh-CN" altLang="en-US" dirty="0"/>
              <a:t>第一个产生式的头被看作开始符号；</a:t>
            </a:r>
            <a:endParaRPr lang="en-US" altLang="zh-CN" dirty="0"/>
          </a:p>
          <a:p>
            <a:pPr>
              <a:defRPr/>
            </a:pPr>
            <a:r>
              <a:rPr lang="zh-CN" altLang="en-US" dirty="0"/>
              <a:t>语义动作是</a:t>
            </a:r>
            <a:r>
              <a:rPr lang="en-US" altLang="zh-CN" dirty="0"/>
              <a:t>C</a:t>
            </a:r>
            <a:r>
              <a:rPr lang="zh-CN" altLang="en-US" dirty="0"/>
              <a:t>语句序列；</a:t>
            </a:r>
            <a:endParaRPr lang="en-US" altLang="zh-CN" dirty="0"/>
          </a:p>
          <a:p>
            <a:pPr>
              <a:defRPr/>
            </a:pPr>
            <a:r>
              <a:rPr lang="en-US" altLang="zh-CN" dirty="0"/>
              <a:t>$$</a:t>
            </a:r>
            <a:r>
              <a:rPr lang="zh-CN" altLang="en-US" dirty="0"/>
              <a:t>表示和产生式头相关的属性值，</a:t>
            </a:r>
            <a:r>
              <a:rPr lang="en-US" altLang="zh-CN" dirty="0"/>
              <a:t>$</a:t>
            </a:r>
            <a:r>
              <a:rPr lang="en-US" altLang="zh-CN" dirty="0" err="1"/>
              <a:t>i</a:t>
            </a:r>
            <a:r>
              <a:rPr lang="zh-CN" altLang="en-US" dirty="0"/>
              <a:t>表示产生式体中第</a:t>
            </a:r>
            <a:r>
              <a:rPr lang="en-US" altLang="zh-CN" dirty="0" err="1"/>
              <a:t>i</a:t>
            </a:r>
            <a:r>
              <a:rPr lang="zh-CN" altLang="en-US" dirty="0"/>
              <a:t>个文法符号的属性值。</a:t>
            </a:r>
            <a:endParaRPr lang="en-US" altLang="zh-CN" dirty="0"/>
          </a:p>
          <a:p>
            <a:pPr>
              <a:defRPr/>
            </a:pPr>
            <a:r>
              <a:rPr lang="zh-CN" altLang="en-US" dirty="0"/>
              <a:t>当我们按照某个产生式归约时，执行相应的语义动作。通常可以根据</a:t>
            </a:r>
            <a:r>
              <a:rPr lang="en-US" altLang="zh-CN" dirty="0"/>
              <a:t>$</a:t>
            </a:r>
            <a:r>
              <a:rPr lang="en-US" altLang="zh-CN" dirty="0" err="1"/>
              <a:t>i</a:t>
            </a:r>
            <a:r>
              <a:rPr lang="zh-CN" altLang="en-US" dirty="0"/>
              <a:t>来计算</a:t>
            </a:r>
            <a:r>
              <a:rPr lang="en-US" altLang="zh-CN" dirty="0"/>
              <a:t>$$</a:t>
            </a:r>
            <a:r>
              <a:rPr lang="zh-CN" altLang="en-US" dirty="0"/>
              <a:t>的值。</a:t>
            </a:r>
            <a:endParaRPr lang="en-US" altLang="zh-CN" dirty="0"/>
          </a:p>
          <a:p>
            <a:pPr>
              <a:defRPr/>
            </a:pPr>
            <a:r>
              <a:rPr lang="zh-CN" altLang="en-US" dirty="0"/>
              <a:t>在</a:t>
            </a:r>
            <a:r>
              <a:rPr lang="en-US" altLang="zh-CN" dirty="0"/>
              <a:t>YACC</a:t>
            </a:r>
            <a:r>
              <a:rPr lang="zh-CN" altLang="en-US" dirty="0"/>
              <a:t>源程序中，可以通过定义</a:t>
            </a:r>
            <a:r>
              <a:rPr lang="en-US" altLang="zh-CN" dirty="0"/>
              <a:t>YYSTYPE</a:t>
            </a:r>
            <a:r>
              <a:rPr lang="zh-CN" altLang="en-US" dirty="0"/>
              <a:t>来定义</a:t>
            </a:r>
            <a:r>
              <a:rPr lang="en-US" altLang="zh-CN" dirty="0"/>
              <a:t>$$</a:t>
            </a:r>
            <a:r>
              <a:rPr lang="zh-CN" altLang="en-US" dirty="0"/>
              <a:t>，</a:t>
            </a:r>
            <a:r>
              <a:rPr lang="en-US" altLang="zh-CN" dirty="0"/>
              <a:t>$</a:t>
            </a:r>
            <a:r>
              <a:rPr lang="en-US" altLang="zh-CN" dirty="0" err="1"/>
              <a:t>i</a:t>
            </a:r>
            <a:r>
              <a:rPr lang="zh-CN" altLang="en-US" dirty="0"/>
              <a:t>的类型。</a:t>
            </a:r>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标题 1"/>
          <p:cNvSpPr>
            <a:spLocks noGrp="1"/>
          </p:cNvSpPr>
          <p:nvPr>
            <p:ph type="title"/>
          </p:nvPr>
        </p:nvSpPr>
        <p:spPr>
          <a:xfrm>
            <a:off x="457200" y="274638"/>
            <a:ext cx="1828800" cy="6226175"/>
          </a:xfrm>
        </p:spPr>
        <p:txBody>
          <a:bodyPr/>
          <a:lstStyle/>
          <a:p>
            <a:r>
              <a:rPr lang="en-US" altLang="zh-CN"/>
              <a:t>YACC</a:t>
            </a:r>
            <a:r>
              <a:rPr lang="zh-CN" altLang="en-US"/>
              <a:t>源程序的例子</a:t>
            </a:r>
          </a:p>
        </p:txBody>
      </p:sp>
      <p:pic>
        <p:nvPicPr>
          <p:cNvPr id="147459" name="Picture 2"/>
          <p:cNvPicPr>
            <a:picLocks noChangeAspect="1" noChangeArrowheads="1"/>
          </p:cNvPicPr>
          <p:nvPr/>
        </p:nvPicPr>
        <p:blipFill>
          <a:blip r:embed="rId2" cstate="print"/>
          <a:srcRect/>
          <a:stretch>
            <a:fillRect/>
          </a:stretch>
        </p:blipFill>
        <p:spPr bwMode="auto">
          <a:xfrm>
            <a:off x="3643313" y="68263"/>
            <a:ext cx="5214937" cy="6575425"/>
          </a:xfrm>
          <a:prstGeom prst="rect">
            <a:avLst/>
          </a:prstGeom>
          <a:noFill/>
          <a:ln w="9525">
            <a:noFill/>
            <a:miter lim="800000"/>
            <a:headEnd/>
            <a:tailEnd/>
          </a:ln>
        </p:spPr>
      </p:pic>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标题 1"/>
          <p:cNvSpPr>
            <a:spLocks noGrp="1"/>
          </p:cNvSpPr>
          <p:nvPr>
            <p:ph type="title"/>
          </p:nvPr>
        </p:nvSpPr>
        <p:spPr/>
        <p:txBody>
          <a:bodyPr/>
          <a:lstStyle/>
          <a:p>
            <a:r>
              <a:rPr lang="en-US" altLang="zh-CN"/>
              <a:t>YACC</a:t>
            </a:r>
            <a:r>
              <a:rPr lang="zh-CN" altLang="en-US"/>
              <a:t>对于二义性文法的处理</a:t>
            </a:r>
          </a:p>
        </p:txBody>
      </p:sp>
      <p:sp>
        <p:nvSpPr>
          <p:cNvPr id="3" name="内容占位符 2"/>
          <p:cNvSpPr>
            <a:spLocks noGrp="1"/>
          </p:cNvSpPr>
          <p:nvPr>
            <p:ph idx="1"/>
          </p:nvPr>
        </p:nvSpPr>
        <p:spPr>
          <a:xfrm>
            <a:off x="457200" y="1676400"/>
            <a:ext cx="8229600" cy="4495800"/>
          </a:xfrm>
        </p:spPr>
        <p:txBody>
          <a:bodyPr>
            <a:normAutofit fontScale="85000" lnSpcReduction="10000"/>
          </a:bodyPr>
          <a:lstStyle/>
          <a:p>
            <a:pPr>
              <a:defRPr/>
            </a:pPr>
            <a:r>
              <a:rPr lang="zh-CN" altLang="en-US" dirty="0"/>
              <a:t>缺省的处理方法</a:t>
            </a:r>
            <a:endParaRPr lang="en-US" altLang="zh-CN" dirty="0"/>
          </a:p>
          <a:p>
            <a:pPr lvl="1">
              <a:defRPr/>
            </a:pPr>
            <a:r>
              <a:rPr lang="zh-CN" altLang="en-US" dirty="0"/>
              <a:t>对于归约</a:t>
            </a:r>
            <a:r>
              <a:rPr lang="en-US" altLang="zh-CN" dirty="0"/>
              <a:t>/</a:t>
            </a:r>
            <a:r>
              <a:rPr lang="zh-CN" altLang="en-US" dirty="0"/>
              <a:t>归约冲突，选择前面的产生式</a:t>
            </a:r>
            <a:endParaRPr lang="en-US" altLang="zh-CN" dirty="0"/>
          </a:p>
          <a:p>
            <a:pPr lvl="1">
              <a:defRPr/>
            </a:pPr>
            <a:r>
              <a:rPr lang="zh-CN" altLang="en-US" dirty="0"/>
              <a:t>对于归约</a:t>
            </a:r>
            <a:r>
              <a:rPr lang="en-US" altLang="zh-CN" dirty="0"/>
              <a:t>/</a:t>
            </a:r>
            <a:r>
              <a:rPr lang="zh-CN" altLang="en-US" dirty="0"/>
              <a:t>移入冲突，总是移入（悬空</a:t>
            </a:r>
            <a:r>
              <a:rPr lang="en-US" altLang="zh-CN" dirty="0"/>
              <a:t>-else</a:t>
            </a:r>
            <a:r>
              <a:rPr lang="zh-CN" altLang="en-US" dirty="0"/>
              <a:t>的解决）</a:t>
            </a:r>
            <a:endParaRPr lang="en-US" altLang="zh-CN" dirty="0"/>
          </a:p>
          <a:p>
            <a:pPr>
              <a:defRPr/>
            </a:pPr>
            <a:r>
              <a:rPr lang="zh-CN" altLang="en-US" dirty="0"/>
              <a:t>运行选项</a:t>
            </a:r>
            <a:r>
              <a:rPr lang="en-US" altLang="zh-CN" dirty="0"/>
              <a:t>-v</a:t>
            </a:r>
            <a:r>
              <a:rPr lang="zh-CN" altLang="en-US" dirty="0"/>
              <a:t>可以在文件</a:t>
            </a:r>
            <a:r>
              <a:rPr lang="en-US" altLang="zh-CN" dirty="0" err="1"/>
              <a:t>y.output</a:t>
            </a:r>
            <a:r>
              <a:rPr lang="zh-CN" altLang="en-US" dirty="0"/>
              <a:t>中看到冲突的描述及其解决方法；</a:t>
            </a:r>
            <a:endParaRPr lang="en-US" altLang="zh-CN" dirty="0"/>
          </a:p>
          <a:p>
            <a:pPr>
              <a:defRPr/>
            </a:pPr>
            <a:r>
              <a:rPr lang="zh-CN" altLang="en-US" dirty="0"/>
              <a:t>可以通过一些命令来确定终结符号的优先级</a:t>
            </a:r>
            <a:r>
              <a:rPr lang="en-US" altLang="zh-CN" dirty="0"/>
              <a:t>/</a:t>
            </a:r>
            <a:r>
              <a:rPr lang="zh-CN" altLang="en-US" dirty="0"/>
              <a:t>结合性，解决移入</a:t>
            </a:r>
            <a:r>
              <a:rPr lang="en-US" altLang="zh-CN" dirty="0"/>
              <a:t>/</a:t>
            </a:r>
            <a:r>
              <a:rPr lang="zh-CN" altLang="en-US" dirty="0"/>
              <a:t>归约冲突。</a:t>
            </a:r>
            <a:endParaRPr lang="en-US" altLang="zh-CN" dirty="0"/>
          </a:p>
          <a:p>
            <a:pPr lvl="1">
              <a:defRPr/>
            </a:pPr>
            <a:r>
              <a:rPr lang="zh-CN" altLang="en-US" dirty="0"/>
              <a:t>结合性：</a:t>
            </a:r>
            <a:r>
              <a:rPr lang="en-US" altLang="zh-CN" dirty="0"/>
              <a:t>%left	%right		%</a:t>
            </a:r>
            <a:r>
              <a:rPr lang="en-US" altLang="zh-CN" dirty="0" err="1"/>
              <a:t>nonassoc</a:t>
            </a:r>
            <a:endParaRPr lang="en-US" altLang="zh-CN" dirty="0"/>
          </a:p>
          <a:p>
            <a:pPr lvl="1">
              <a:defRPr/>
            </a:pPr>
            <a:r>
              <a:rPr lang="zh-CN" altLang="en-US" dirty="0"/>
              <a:t>终结符号的优先级通过它们在声明部分的出现顺序而定。</a:t>
            </a:r>
            <a:endParaRPr lang="en-US" altLang="zh-CN" dirty="0"/>
          </a:p>
          <a:p>
            <a:pPr lvl="1">
              <a:defRPr/>
            </a:pPr>
            <a:r>
              <a:rPr lang="zh-CN" altLang="en-US" dirty="0"/>
              <a:t>产生式的优先级设定为它的最右终结符号的优先级。也可以加标记</a:t>
            </a:r>
            <a:r>
              <a:rPr lang="en-US" altLang="zh-CN" dirty="0"/>
              <a:t>%</a:t>
            </a:r>
            <a:r>
              <a:rPr lang="en-US" altLang="zh-CN" dirty="0" err="1"/>
              <a:t>prec</a:t>
            </a:r>
            <a:r>
              <a:rPr lang="en-US" altLang="zh-CN" dirty="0"/>
              <a:t>&lt;</a:t>
            </a:r>
            <a:r>
              <a:rPr lang="zh-CN" altLang="en-US" dirty="0"/>
              <a:t>终结符号</a:t>
            </a:r>
            <a:r>
              <a:rPr lang="en-US" altLang="zh-CN" dirty="0"/>
              <a:t>&gt;</a:t>
            </a:r>
            <a:r>
              <a:rPr lang="zh-CN" altLang="en-US" dirty="0"/>
              <a:t>，指明产生式的优先级等同于该终结符号</a:t>
            </a:r>
            <a:endParaRPr lang="en-US" altLang="zh-CN" dirty="0"/>
          </a:p>
          <a:p>
            <a:pPr lvl="1">
              <a:defRPr/>
            </a:pPr>
            <a:r>
              <a:rPr lang="zh-CN" altLang="en-US" dirty="0"/>
              <a:t>移入符号</a:t>
            </a:r>
            <a:r>
              <a:rPr lang="en-US" altLang="zh-CN" dirty="0"/>
              <a:t>a/</a:t>
            </a:r>
            <a:r>
              <a:rPr lang="zh-CN" altLang="en-US" dirty="0"/>
              <a:t>按照</a:t>
            </a:r>
            <a:r>
              <a:rPr lang="en-US" altLang="zh-CN" dirty="0"/>
              <a:t>A</a:t>
            </a:r>
            <a:r>
              <a:rPr lang="en-US" altLang="zh-CN" dirty="0">
                <a:sym typeface="Wingdings" pitchFamily="2" charset="2"/>
              </a:rPr>
              <a:t></a:t>
            </a:r>
            <a:r>
              <a:rPr lang="el-GR" altLang="zh-CN" dirty="0">
                <a:sym typeface="Wingdings" pitchFamily="2" charset="2"/>
              </a:rPr>
              <a:t>α</a:t>
            </a:r>
            <a:r>
              <a:rPr lang="zh-CN" altLang="en-US" dirty="0">
                <a:sym typeface="Wingdings" pitchFamily="2" charset="2"/>
              </a:rPr>
              <a:t>归约：当</a:t>
            </a:r>
            <a:r>
              <a:rPr lang="en-US" altLang="zh-CN" dirty="0"/>
              <a:t>A</a:t>
            </a:r>
            <a:r>
              <a:rPr lang="en-US" altLang="zh-CN" dirty="0">
                <a:sym typeface="Wingdings" pitchFamily="2" charset="2"/>
              </a:rPr>
              <a:t></a:t>
            </a:r>
            <a:r>
              <a:rPr lang="el-GR" altLang="zh-CN" dirty="0">
                <a:sym typeface="Wingdings" pitchFamily="2" charset="2"/>
              </a:rPr>
              <a:t>α</a:t>
            </a:r>
            <a:r>
              <a:rPr lang="zh-CN" altLang="en-US" dirty="0">
                <a:sym typeface="Wingdings" pitchFamily="2" charset="2"/>
              </a:rPr>
              <a:t>的优先级高于</a:t>
            </a:r>
            <a:r>
              <a:rPr lang="en-US" altLang="zh-CN" dirty="0">
                <a:sym typeface="Wingdings" pitchFamily="2" charset="2"/>
              </a:rPr>
              <a:t>a</a:t>
            </a:r>
            <a:r>
              <a:rPr lang="zh-CN" altLang="en-US" dirty="0">
                <a:sym typeface="Wingdings" pitchFamily="2" charset="2"/>
              </a:rPr>
              <a:t>，或者两者优先级相同但产生式是左结合时，选择归约，否则移入。</a:t>
            </a:r>
            <a:endParaRPr lang="zh-CN" alt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标题 1"/>
          <p:cNvSpPr>
            <a:spLocks noGrp="1"/>
          </p:cNvSpPr>
          <p:nvPr>
            <p:ph type="title"/>
          </p:nvPr>
        </p:nvSpPr>
        <p:spPr/>
        <p:txBody>
          <a:bodyPr/>
          <a:lstStyle/>
          <a:p>
            <a:r>
              <a:rPr lang="en-US" altLang="zh-CN"/>
              <a:t>YACC</a:t>
            </a:r>
            <a:r>
              <a:rPr lang="zh-CN" altLang="en-US"/>
              <a:t>的错误恢复</a:t>
            </a:r>
          </a:p>
        </p:txBody>
      </p:sp>
      <p:sp>
        <p:nvSpPr>
          <p:cNvPr id="3" name="内容占位符 2"/>
          <p:cNvSpPr>
            <a:spLocks noGrp="1"/>
          </p:cNvSpPr>
          <p:nvPr>
            <p:ph idx="1"/>
          </p:nvPr>
        </p:nvSpPr>
        <p:spPr>
          <a:xfrm>
            <a:off x="609600" y="1752600"/>
            <a:ext cx="8001000" cy="4419600"/>
          </a:xfrm>
        </p:spPr>
        <p:txBody>
          <a:bodyPr>
            <a:normAutofit fontScale="92500" lnSpcReduction="10000"/>
          </a:bodyPr>
          <a:lstStyle/>
          <a:p>
            <a:pPr>
              <a:defRPr/>
            </a:pPr>
            <a:r>
              <a:rPr lang="zh-CN" altLang="en-US" dirty="0"/>
              <a:t>使用错误产生式的方式来完成语法错误恢复</a:t>
            </a:r>
            <a:endParaRPr lang="en-US" altLang="zh-CN" dirty="0"/>
          </a:p>
          <a:p>
            <a:pPr lvl="1">
              <a:defRPr/>
            </a:pPr>
            <a:r>
              <a:rPr lang="zh-CN" altLang="en-US" dirty="0"/>
              <a:t>错误产生式</a:t>
            </a:r>
            <a:r>
              <a:rPr lang="en-US" altLang="zh-CN" dirty="0" err="1"/>
              <a:t>A</a:t>
            </a:r>
            <a:r>
              <a:rPr lang="en-US" altLang="zh-CN" dirty="0" err="1">
                <a:sym typeface="Wingdings" pitchFamily="2" charset="2"/>
              </a:rPr>
              <a:t></a:t>
            </a:r>
            <a:r>
              <a:rPr lang="en-US" altLang="zh-CN" b="1" dirty="0" err="1">
                <a:sym typeface="Wingdings" pitchFamily="2" charset="2"/>
              </a:rPr>
              <a:t>error</a:t>
            </a:r>
            <a:r>
              <a:rPr lang="en-US" altLang="zh-CN" dirty="0">
                <a:sym typeface="Wingdings" pitchFamily="2" charset="2"/>
              </a:rPr>
              <a:t> </a:t>
            </a:r>
            <a:r>
              <a:rPr lang="el-GR" altLang="zh-CN" dirty="0">
                <a:sym typeface="Wingdings" pitchFamily="2" charset="2"/>
              </a:rPr>
              <a:t>α</a:t>
            </a:r>
            <a:endParaRPr lang="en-US" altLang="zh-CN" dirty="0">
              <a:sym typeface="Wingdings" pitchFamily="2" charset="2"/>
            </a:endParaRPr>
          </a:p>
          <a:p>
            <a:pPr lvl="1">
              <a:defRPr/>
            </a:pPr>
            <a:r>
              <a:rPr lang="zh-CN" altLang="en-US" dirty="0">
                <a:sym typeface="Wingdings" pitchFamily="2" charset="2"/>
              </a:rPr>
              <a:t>例如：</a:t>
            </a:r>
            <a:r>
              <a:rPr lang="en-US" altLang="zh-CN" i="1" dirty="0">
                <a:sym typeface="Wingdings" pitchFamily="2" charset="2"/>
              </a:rPr>
              <a:t>stmt</a:t>
            </a:r>
            <a:r>
              <a:rPr lang="en-US" altLang="zh-CN" dirty="0">
                <a:sym typeface="Wingdings" pitchFamily="2" charset="2"/>
              </a:rPr>
              <a:t>  </a:t>
            </a:r>
            <a:r>
              <a:rPr lang="en-US" altLang="zh-CN" b="1" dirty="0">
                <a:sym typeface="Wingdings" pitchFamily="2" charset="2"/>
              </a:rPr>
              <a:t>error</a:t>
            </a:r>
            <a:r>
              <a:rPr lang="en-US" altLang="zh-CN" dirty="0">
                <a:sym typeface="Wingdings" pitchFamily="2" charset="2"/>
              </a:rPr>
              <a:t> ;</a:t>
            </a:r>
            <a:endParaRPr lang="en-US" altLang="zh-CN" dirty="0"/>
          </a:p>
          <a:p>
            <a:pPr>
              <a:defRPr/>
            </a:pPr>
            <a:r>
              <a:rPr lang="zh-CN" altLang="en-US" dirty="0"/>
              <a:t>首先定义哪些“主要”非终结符号有相关的错误恢复动作；</a:t>
            </a:r>
            <a:endParaRPr lang="en-US" altLang="zh-CN" dirty="0"/>
          </a:p>
          <a:p>
            <a:pPr lvl="1">
              <a:defRPr/>
            </a:pPr>
            <a:r>
              <a:rPr lang="zh-CN" altLang="en-US" dirty="0"/>
              <a:t>比如：表达式，语句，块，函数定义等对应的非终结符号</a:t>
            </a:r>
            <a:endParaRPr lang="en-US" altLang="zh-CN" dirty="0"/>
          </a:p>
          <a:p>
            <a:pPr>
              <a:defRPr/>
            </a:pPr>
            <a:r>
              <a:rPr lang="zh-CN" altLang="en-US" dirty="0"/>
              <a:t>当语法分析器碰到错误时</a:t>
            </a:r>
            <a:endParaRPr lang="en-US" altLang="zh-CN" dirty="0"/>
          </a:p>
          <a:p>
            <a:pPr lvl="1">
              <a:defRPr/>
            </a:pPr>
            <a:r>
              <a:rPr lang="zh-CN" altLang="en-US" dirty="0"/>
              <a:t>不断弹出栈中状态，直到有一个状态包含</a:t>
            </a:r>
            <a:r>
              <a:rPr lang="en-US" altLang="zh-CN" dirty="0" err="1"/>
              <a:t>A</a:t>
            </a:r>
            <a:r>
              <a:rPr lang="en-US" altLang="zh-CN" dirty="0" err="1">
                <a:sym typeface="Wingdings" pitchFamily="2" charset="2"/>
              </a:rPr>
              <a:t>.</a:t>
            </a:r>
            <a:r>
              <a:rPr lang="en-US" altLang="zh-CN" b="1" dirty="0" err="1">
                <a:sym typeface="Wingdings" pitchFamily="2" charset="2"/>
              </a:rPr>
              <a:t>error</a:t>
            </a:r>
            <a:r>
              <a:rPr lang="en-US" altLang="zh-CN" dirty="0">
                <a:sym typeface="Wingdings" pitchFamily="2" charset="2"/>
              </a:rPr>
              <a:t> </a:t>
            </a:r>
            <a:r>
              <a:rPr lang="el-GR" altLang="zh-CN" dirty="0">
                <a:sym typeface="Wingdings" pitchFamily="2" charset="2"/>
              </a:rPr>
              <a:t>α</a:t>
            </a:r>
            <a:r>
              <a:rPr lang="en-US" altLang="zh-CN" dirty="0">
                <a:sym typeface="Wingdings" pitchFamily="2" charset="2"/>
              </a:rPr>
              <a:t>;</a:t>
            </a:r>
          </a:p>
          <a:p>
            <a:pPr lvl="1">
              <a:defRPr/>
            </a:pPr>
            <a:r>
              <a:rPr lang="zh-CN" altLang="en-US" dirty="0">
                <a:sym typeface="Wingdings" pitchFamily="2" charset="2"/>
              </a:rPr>
              <a:t>分析器将</a:t>
            </a:r>
            <a:r>
              <a:rPr lang="en-US" altLang="zh-CN" dirty="0">
                <a:sym typeface="Wingdings" pitchFamily="2" charset="2"/>
              </a:rPr>
              <a:t>error</a:t>
            </a:r>
            <a:r>
              <a:rPr lang="zh-CN" altLang="en-US" dirty="0">
                <a:sym typeface="Wingdings" pitchFamily="2" charset="2"/>
              </a:rPr>
              <a:t>移入栈中。</a:t>
            </a:r>
            <a:endParaRPr lang="en-US" altLang="zh-CN" dirty="0">
              <a:sym typeface="Wingdings" pitchFamily="2" charset="2"/>
            </a:endParaRPr>
          </a:p>
          <a:p>
            <a:pPr lvl="1">
              <a:defRPr/>
            </a:pPr>
            <a:r>
              <a:rPr lang="zh-CN" altLang="en-US" dirty="0">
                <a:sym typeface="Wingdings" pitchFamily="2" charset="2"/>
              </a:rPr>
              <a:t>如果</a:t>
            </a:r>
            <a:r>
              <a:rPr lang="el-GR" altLang="zh-CN" dirty="0">
                <a:sym typeface="Wingdings" pitchFamily="2" charset="2"/>
              </a:rPr>
              <a:t>α</a:t>
            </a:r>
            <a:r>
              <a:rPr lang="zh-CN" altLang="en-US" dirty="0">
                <a:sym typeface="Wingdings" pitchFamily="2" charset="2"/>
              </a:rPr>
              <a:t>为空，分析器直接执行归约，并调用相关的语义动作；否则向前跳过一些符号，直到找到可以归约为</a:t>
            </a:r>
            <a:r>
              <a:rPr lang="el-GR" altLang="zh-CN" dirty="0">
                <a:sym typeface="Wingdings" pitchFamily="2" charset="2"/>
              </a:rPr>
              <a:t>α</a:t>
            </a:r>
            <a:r>
              <a:rPr lang="zh-CN" altLang="en-US" dirty="0">
                <a:sym typeface="Wingdings" pitchFamily="2" charset="2"/>
              </a:rPr>
              <a:t>的串。</a:t>
            </a:r>
            <a:endParaRPr lang="en-US" altLang="zh-C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a:xfrm>
            <a:off x="609600" y="304800"/>
            <a:ext cx="8001000" cy="1216025"/>
          </a:xfrm>
        </p:spPr>
        <p:txBody>
          <a:bodyPr/>
          <a:lstStyle/>
          <a:p>
            <a:r>
              <a:rPr lang="zh-CN" altLang="en-US"/>
              <a:t>语法分析树</a:t>
            </a:r>
          </a:p>
        </p:txBody>
      </p:sp>
      <p:sp>
        <p:nvSpPr>
          <p:cNvPr id="27652" name="Rectangle 3"/>
          <p:cNvSpPr>
            <a:spLocks noGrp="1" noChangeArrowheads="1"/>
          </p:cNvSpPr>
          <p:nvPr>
            <p:ph idx="1"/>
          </p:nvPr>
        </p:nvSpPr>
        <p:spPr>
          <a:xfrm>
            <a:off x="566738" y="1752600"/>
            <a:ext cx="4843462" cy="4267200"/>
          </a:xfrm>
        </p:spPr>
        <p:txBody>
          <a:bodyPr/>
          <a:lstStyle/>
          <a:p>
            <a:pPr>
              <a:lnSpc>
                <a:spcPct val="80000"/>
              </a:lnSpc>
            </a:pPr>
            <a:r>
              <a:rPr lang="zh-CN" altLang="en-US" sz="2600"/>
              <a:t>是推导的图形表示形式，树上看不出来推导的顺序</a:t>
            </a:r>
          </a:p>
          <a:p>
            <a:pPr>
              <a:lnSpc>
                <a:spcPct val="80000"/>
              </a:lnSpc>
            </a:pPr>
            <a:r>
              <a:rPr lang="zh-CN" altLang="en-US" sz="2600"/>
              <a:t>能够反映串的语法层次结构</a:t>
            </a:r>
          </a:p>
          <a:p>
            <a:pPr>
              <a:lnSpc>
                <a:spcPct val="80000"/>
              </a:lnSpc>
            </a:pPr>
            <a:r>
              <a:rPr lang="zh-CN" altLang="en-US" sz="2600"/>
              <a:t>语法分析树</a:t>
            </a:r>
          </a:p>
          <a:p>
            <a:pPr lvl="1">
              <a:lnSpc>
                <a:spcPct val="80000"/>
              </a:lnSpc>
            </a:pPr>
            <a:r>
              <a:rPr lang="zh-CN" altLang="en-US" sz="2200"/>
              <a:t>内部节点：对应于一个非终结符号</a:t>
            </a:r>
          </a:p>
          <a:p>
            <a:pPr lvl="1">
              <a:lnSpc>
                <a:spcPct val="80000"/>
              </a:lnSpc>
            </a:pPr>
            <a:r>
              <a:rPr lang="zh-CN" altLang="en-US" sz="2200"/>
              <a:t>子节点：对应于其父节点为头的产生式体</a:t>
            </a:r>
          </a:p>
          <a:p>
            <a:pPr lvl="1">
              <a:lnSpc>
                <a:spcPct val="80000"/>
              </a:lnSpc>
            </a:pPr>
            <a:r>
              <a:rPr lang="zh-CN" altLang="en-US" sz="2200"/>
              <a:t>叶子节点：可以是终结符号或非终结符号，从左到右排列可以得到一个句型，称为这棵树的结果。</a:t>
            </a:r>
          </a:p>
        </p:txBody>
      </p:sp>
      <p:sp>
        <p:nvSpPr>
          <p:cNvPr id="6" name="灯片编号占位符 5"/>
          <p:cNvSpPr>
            <a:spLocks noGrp="1"/>
          </p:cNvSpPr>
          <p:nvPr>
            <p:ph type="sldNum" sz="quarter" idx="12"/>
          </p:nvPr>
        </p:nvSpPr>
        <p:spPr/>
        <p:txBody>
          <a:bodyPr/>
          <a:lstStyle/>
          <a:p>
            <a:pPr>
              <a:defRPr/>
            </a:pPr>
            <a:fld id="{A76BE3D7-F8B9-43B7-9BED-F084BEFBBAD9}" type="slidenum">
              <a:rPr lang="en-US" altLang="zh-CN"/>
              <a:pPr>
                <a:defRPr/>
              </a:pPr>
              <a:t>15</a:t>
            </a:fld>
            <a:endParaRPr lang="en-US" altLang="zh-CN"/>
          </a:p>
        </p:txBody>
      </p:sp>
      <p:pic>
        <p:nvPicPr>
          <p:cNvPr id="27653" name="Picture 4"/>
          <p:cNvPicPr>
            <a:picLocks noChangeAspect="1" noChangeArrowheads="1"/>
          </p:cNvPicPr>
          <p:nvPr/>
        </p:nvPicPr>
        <p:blipFill>
          <a:blip r:embed="rId2" cstate="print"/>
          <a:srcRect/>
          <a:stretch>
            <a:fillRect/>
          </a:stretch>
        </p:blipFill>
        <p:spPr bwMode="auto">
          <a:xfrm>
            <a:off x="5486400" y="1828800"/>
            <a:ext cx="3103563" cy="3886200"/>
          </a:xfrm>
          <a:prstGeom prst="rect">
            <a:avLst/>
          </a:prstGeom>
          <a:noFill/>
          <a:ln w="9525">
            <a:noFill/>
            <a:miter lim="800000"/>
            <a:headEnd/>
            <a:tailEnd/>
          </a:ln>
        </p:spPr>
      </p:pic>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83568" y="1484784"/>
            <a:ext cx="8064896" cy="4893647"/>
          </a:xfrm>
          <a:prstGeom prst="rect">
            <a:avLst/>
          </a:prstGeom>
          <a:noFill/>
        </p:spPr>
        <p:txBody>
          <a:bodyPr wrap="square" rtlCol="0">
            <a:spAutoFit/>
          </a:bodyPr>
          <a:lstStyle/>
          <a:p>
            <a:r>
              <a:rPr lang="en-US" altLang="zh-CN" sz="2400" dirty="0"/>
              <a:t>1.</a:t>
            </a:r>
            <a:r>
              <a:rPr lang="zh-CN" altLang="en-US" sz="2400" dirty="0"/>
              <a:t> </a:t>
            </a:r>
            <a:r>
              <a:rPr lang="zh-CN" altLang="zh-CN" sz="2400" dirty="0"/>
              <a:t>文法：</a:t>
            </a:r>
            <a:r>
              <a:rPr lang="en-US" altLang="zh-CN" sz="2400" dirty="0"/>
              <a:t>S</a:t>
            </a:r>
            <a:r>
              <a:rPr lang="zh-CN" altLang="zh-CN" sz="2400" dirty="0"/>
              <a:t>→</a:t>
            </a:r>
            <a:r>
              <a:rPr lang="en-US" altLang="zh-CN" sz="2400" dirty="0"/>
              <a:t> L=R|R</a:t>
            </a:r>
            <a:endParaRPr lang="zh-CN" altLang="zh-CN" sz="2400" dirty="0"/>
          </a:p>
          <a:p>
            <a:r>
              <a:rPr lang="zh-CN" altLang="en-US" sz="2400" dirty="0"/>
              <a:t>               </a:t>
            </a:r>
            <a:r>
              <a:rPr lang="en-US" altLang="zh-CN" sz="2400" dirty="0"/>
              <a:t>L</a:t>
            </a:r>
            <a:r>
              <a:rPr lang="zh-CN" altLang="zh-CN" sz="2400" dirty="0"/>
              <a:t>→</a:t>
            </a:r>
            <a:r>
              <a:rPr lang="en-US" altLang="zh-CN" sz="2400" dirty="0"/>
              <a:t> *</a:t>
            </a:r>
            <a:r>
              <a:rPr lang="en-US" altLang="zh-CN" sz="2400" dirty="0" err="1"/>
              <a:t>R|id</a:t>
            </a:r>
            <a:endParaRPr lang="zh-CN" altLang="zh-CN" sz="2400" dirty="0"/>
          </a:p>
          <a:p>
            <a:r>
              <a:rPr lang="zh-CN" altLang="en-US" sz="2400" dirty="0"/>
              <a:t>               </a:t>
            </a:r>
            <a:r>
              <a:rPr lang="en-US" altLang="zh-CN" sz="2400" dirty="0"/>
              <a:t>R</a:t>
            </a:r>
            <a:r>
              <a:rPr lang="zh-CN" altLang="zh-CN" sz="2400" dirty="0"/>
              <a:t>→</a:t>
            </a:r>
            <a:r>
              <a:rPr lang="en-US" altLang="zh-CN" sz="2400" dirty="0"/>
              <a:t> L</a:t>
            </a:r>
            <a:endParaRPr lang="zh-CN" altLang="zh-CN" sz="2400" dirty="0"/>
          </a:p>
          <a:p>
            <a:r>
              <a:rPr lang="en-US" altLang="zh-CN" sz="2400" dirty="0"/>
              <a:t> </a:t>
            </a:r>
            <a:endParaRPr lang="zh-CN" altLang="zh-CN" sz="2400" dirty="0"/>
          </a:p>
          <a:p>
            <a:pPr lvl="0"/>
            <a:r>
              <a:rPr lang="en-US" altLang="zh-CN" sz="2400" dirty="0"/>
              <a:t>1</a:t>
            </a:r>
            <a:r>
              <a:rPr lang="zh-CN" altLang="en-US" sz="2400" dirty="0"/>
              <a:t>）</a:t>
            </a:r>
            <a:r>
              <a:rPr lang="en-US" altLang="zh-CN" sz="2400" dirty="0"/>
              <a:t>.</a:t>
            </a:r>
            <a:r>
              <a:rPr lang="zh-CN" altLang="en-US" sz="2400" dirty="0"/>
              <a:t> </a:t>
            </a:r>
            <a:r>
              <a:rPr lang="zh-CN" altLang="zh-CN" sz="2400" dirty="0"/>
              <a:t>请分别构造该文法的</a:t>
            </a:r>
            <a:r>
              <a:rPr lang="en-US" altLang="zh-CN" sz="2400" dirty="0"/>
              <a:t>LR(0)</a:t>
            </a:r>
            <a:r>
              <a:rPr lang="zh-CN" altLang="zh-CN" sz="2400" dirty="0"/>
              <a:t>和</a:t>
            </a:r>
            <a:r>
              <a:rPr lang="en-US" altLang="zh-CN" sz="2400" dirty="0"/>
              <a:t>LR</a:t>
            </a:r>
            <a:r>
              <a:rPr lang="zh-CN" altLang="zh-CN" sz="2400" dirty="0"/>
              <a:t>（</a:t>
            </a:r>
            <a:r>
              <a:rPr lang="en-US" altLang="zh-CN" sz="2400" dirty="0"/>
              <a:t>1</a:t>
            </a:r>
            <a:r>
              <a:rPr lang="zh-CN" altLang="zh-CN" sz="2400" dirty="0"/>
              <a:t>）相集规范族及自动机</a:t>
            </a:r>
          </a:p>
          <a:p>
            <a:pPr lvl="0"/>
            <a:r>
              <a:rPr lang="en-US" altLang="zh-CN" sz="2400" dirty="0"/>
              <a:t>2).</a:t>
            </a:r>
            <a:r>
              <a:rPr lang="zh-CN" altLang="en-US" sz="2400" dirty="0"/>
              <a:t> </a:t>
            </a:r>
            <a:r>
              <a:rPr lang="zh-CN" altLang="zh-CN" sz="2400" dirty="0"/>
              <a:t>构造</a:t>
            </a:r>
            <a:r>
              <a:rPr lang="en-US" altLang="zh-CN" sz="2400" dirty="0"/>
              <a:t>SLR</a:t>
            </a:r>
            <a:r>
              <a:rPr lang="zh-CN" altLang="zh-CN" sz="2400" dirty="0"/>
              <a:t>语法分析表和</a:t>
            </a:r>
            <a:r>
              <a:rPr lang="en-US" altLang="zh-CN" sz="2400" dirty="0"/>
              <a:t>LR</a:t>
            </a:r>
            <a:r>
              <a:rPr lang="zh-CN" altLang="zh-CN" sz="2400" dirty="0"/>
              <a:t>（</a:t>
            </a:r>
            <a:r>
              <a:rPr lang="en-US" altLang="zh-CN" sz="2400" dirty="0"/>
              <a:t>1</a:t>
            </a:r>
            <a:r>
              <a:rPr lang="zh-CN" altLang="zh-CN" sz="2400" dirty="0"/>
              <a:t>）分析表</a:t>
            </a:r>
          </a:p>
          <a:p>
            <a:pPr lvl="0"/>
            <a:r>
              <a:rPr lang="en-US" altLang="zh-CN" sz="2400" dirty="0"/>
              <a:t>3).</a:t>
            </a:r>
            <a:r>
              <a:rPr lang="zh-CN" altLang="en-US" sz="2400" dirty="0"/>
              <a:t> </a:t>
            </a:r>
            <a:r>
              <a:rPr lang="zh-CN" altLang="zh-CN" sz="2400" dirty="0"/>
              <a:t>基于分析表，写出串</a:t>
            </a:r>
            <a:r>
              <a:rPr lang="en-US" altLang="zh-CN" sz="2400" dirty="0"/>
              <a:t>id=id</a:t>
            </a:r>
            <a:r>
              <a:rPr lang="zh-CN" altLang="zh-CN" sz="2400" dirty="0"/>
              <a:t>和</a:t>
            </a:r>
            <a:r>
              <a:rPr lang="en-US" altLang="zh-CN" sz="2400" dirty="0"/>
              <a:t>*id=id</a:t>
            </a:r>
            <a:r>
              <a:rPr lang="zh-CN" altLang="zh-CN" sz="2400" dirty="0"/>
              <a:t>的移进规约的分析过程。</a:t>
            </a:r>
            <a:endParaRPr lang="zh-CN" altLang="en-US" sz="2400" dirty="0"/>
          </a:p>
          <a:p>
            <a:pPr lvl="0"/>
            <a:endParaRPr lang="zh-CN" altLang="en-US" sz="2400" dirty="0"/>
          </a:p>
          <a:p>
            <a:r>
              <a:rPr lang="en-US" altLang="zh-CN" sz="2400" dirty="0"/>
              <a:t>2.</a:t>
            </a:r>
            <a:r>
              <a:rPr lang="zh-CN" altLang="en-US" sz="2400" dirty="0"/>
              <a:t> </a:t>
            </a:r>
            <a:r>
              <a:rPr lang="zh-CN" altLang="zh-CN" sz="2400" dirty="0"/>
              <a:t>请将语言</a:t>
            </a:r>
            <a:r>
              <a:rPr lang="en-US" altLang="zh-CN" sz="2400" dirty="0"/>
              <a:t>{ </a:t>
            </a:r>
            <a:r>
              <a:rPr lang="en-US" altLang="zh-CN" sz="2400" dirty="0" err="1"/>
              <a:t>x</a:t>
            </a:r>
            <a:r>
              <a:rPr lang="en-US" altLang="zh-CN" sz="2400" baseline="30000" dirty="0" err="1"/>
              <a:t>m</a:t>
            </a:r>
            <a:r>
              <a:rPr lang="en-US" altLang="zh-CN" sz="2400" dirty="0"/>
              <a:t> y z</a:t>
            </a:r>
            <a:r>
              <a:rPr lang="en-US" altLang="zh-CN" sz="2400" baseline="30000" dirty="0"/>
              <a:t>m+1</a:t>
            </a:r>
            <a:r>
              <a:rPr lang="en-US" altLang="zh-CN" sz="2400" dirty="0"/>
              <a:t> a | m ≥ 1 }</a:t>
            </a:r>
            <a:r>
              <a:rPr lang="zh-CN" altLang="zh-CN" sz="2400" dirty="0"/>
              <a:t>用上下文无关文法描述</a:t>
            </a:r>
            <a:r>
              <a:rPr lang="zh-CN" altLang="en-US" sz="2400" dirty="0"/>
              <a:t>。</a:t>
            </a:r>
          </a:p>
          <a:p>
            <a:pPr lvl="0"/>
            <a:endParaRPr lang="zh-CN" altLang="zh-CN" sz="2400" dirty="0"/>
          </a:p>
          <a:p>
            <a:endParaRPr kumimoji="1" lang="zh-CN" altLang="en-US" sz="2400" dirty="0"/>
          </a:p>
        </p:txBody>
      </p:sp>
    </p:spTree>
    <p:extLst>
      <p:ext uri="{BB962C8B-B14F-4D97-AF65-F5344CB8AC3E}">
        <p14:creationId xmlns:p14="http://schemas.microsoft.com/office/powerpoint/2010/main" val="6313516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Line 4"/>
          <p:cNvSpPr>
            <a:spLocks noChangeShapeType="1"/>
          </p:cNvSpPr>
          <p:nvPr/>
        </p:nvSpPr>
        <p:spPr bwMode="auto">
          <a:xfrm flipH="1">
            <a:off x="2490788" y="1479550"/>
            <a:ext cx="503237" cy="647700"/>
          </a:xfrm>
          <a:prstGeom prst="line">
            <a:avLst/>
          </a:prstGeom>
          <a:noFill/>
          <a:ln w="9525">
            <a:solidFill>
              <a:schemeClr val="tx1"/>
            </a:solidFill>
            <a:round/>
            <a:headEnd/>
            <a:tailEnd/>
          </a:ln>
        </p:spPr>
        <p:txBody>
          <a:bodyPr/>
          <a:lstStyle/>
          <a:p>
            <a:endParaRPr lang="zh-CN" altLang="en-US"/>
          </a:p>
        </p:txBody>
      </p:sp>
      <p:sp>
        <p:nvSpPr>
          <p:cNvPr id="28675" name="Line 5"/>
          <p:cNvSpPr>
            <a:spLocks noChangeShapeType="1"/>
          </p:cNvSpPr>
          <p:nvPr/>
        </p:nvSpPr>
        <p:spPr bwMode="auto">
          <a:xfrm>
            <a:off x="3136900" y="1479550"/>
            <a:ext cx="504825" cy="647700"/>
          </a:xfrm>
          <a:prstGeom prst="line">
            <a:avLst/>
          </a:prstGeom>
          <a:noFill/>
          <a:ln w="9525">
            <a:solidFill>
              <a:schemeClr val="tx1"/>
            </a:solidFill>
            <a:round/>
            <a:headEnd/>
            <a:tailEnd/>
          </a:ln>
        </p:spPr>
        <p:txBody>
          <a:bodyPr/>
          <a:lstStyle/>
          <a:p>
            <a:endParaRPr lang="zh-CN" altLang="en-US"/>
          </a:p>
        </p:txBody>
      </p:sp>
      <p:sp>
        <p:nvSpPr>
          <p:cNvPr id="28676" name="Line 6"/>
          <p:cNvSpPr>
            <a:spLocks noChangeShapeType="1"/>
          </p:cNvSpPr>
          <p:nvPr/>
        </p:nvSpPr>
        <p:spPr bwMode="auto">
          <a:xfrm flipH="1">
            <a:off x="1770063" y="2487613"/>
            <a:ext cx="503237" cy="647700"/>
          </a:xfrm>
          <a:prstGeom prst="line">
            <a:avLst/>
          </a:prstGeom>
          <a:noFill/>
          <a:ln w="9525">
            <a:solidFill>
              <a:schemeClr val="tx1"/>
            </a:solidFill>
            <a:round/>
            <a:headEnd/>
            <a:tailEnd/>
          </a:ln>
        </p:spPr>
        <p:txBody>
          <a:bodyPr/>
          <a:lstStyle/>
          <a:p>
            <a:endParaRPr lang="zh-CN" altLang="en-US"/>
          </a:p>
        </p:txBody>
      </p:sp>
      <p:sp>
        <p:nvSpPr>
          <p:cNvPr id="28677" name="Line 7"/>
          <p:cNvSpPr>
            <a:spLocks noChangeShapeType="1"/>
          </p:cNvSpPr>
          <p:nvPr/>
        </p:nvSpPr>
        <p:spPr bwMode="auto">
          <a:xfrm flipH="1">
            <a:off x="3067050" y="2487613"/>
            <a:ext cx="503238" cy="647700"/>
          </a:xfrm>
          <a:prstGeom prst="line">
            <a:avLst/>
          </a:prstGeom>
          <a:noFill/>
          <a:ln w="9525">
            <a:solidFill>
              <a:schemeClr val="tx1"/>
            </a:solidFill>
            <a:round/>
            <a:headEnd/>
            <a:tailEnd/>
          </a:ln>
        </p:spPr>
        <p:txBody>
          <a:bodyPr/>
          <a:lstStyle/>
          <a:p>
            <a:endParaRPr lang="zh-CN" altLang="en-US"/>
          </a:p>
        </p:txBody>
      </p:sp>
      <p:sp>
        <p:nvSpPr>
          <p:cNvPr id="28678" name="Line 8"/>
          <p:cNvSpPr>
            <a:spLocks noChangeShapeType="1"/>
          </p:cNvSpPr>
          <p:nvPr/>
        </p:nvSpPr>
        <p:spPr bwMode="auto">
          <a:xfrm flipH="1">
            <a:off x="1050925" y="3495675"/>
            <a:ext cx="503238" cy="647700"/>
          </a:xfrm>
          <a:prstGeom prst="line">
            <a:avLst/>
          </a:prstGeom>
          <a:noFill/>
          <a:ln w="9525">
            <a:solidFill>
              <a:schemeClr val="tx1"/>
            </a:solidFill>
            <a:round/>
            <a:headEnd/>
            <a:tailEnd/>
          </a:ln>
        </p:spPr>
        <p:txBody>
          <a:bodyPr/>
          <a:lstStyle/>
          <a:p>
            <a:endParaRPr lang="zh-CN" altLang="en-US"/>
          </a:p>
        </p:txBody>
      </p:sp>
      <p:sp>
        <p:nvSpPr>
          <p:cNvPr id="28679" name="Line 9"/>
          <p:cNvSpPr>
            <a:spLocks noChangeShapeType="1"/>
          </p:cNvSpPr>
          <p:nvPr/>
        </p:nvSpPr>
        <p:spPr bwMode="auto">
          <a:xfrm flipH="1">
            <a:off x="2346325" y="3495675"/>
            <a:ext cx="503238" cy="647700"/>
          </a:xfrm>
          <a:prstGeom prst="line">
            <a:avLst/>
          </a:prstGeom>
          <a:noFill/>
          <a:ln w="9525">
            <a:solidFill>
              <a:schemeClr val="tx1"/>
            </a:solidFill>
            <a:round/>
            <a:headEnd/>
            <a:tailEnd/>
          </a:ln>
        </p:spPr>
        <p:txBody>
          <a:bodyPr/>
          <a:lstStyle/>
          <a:p>
            <a:endParaRPr lang="zh-CN" altLang="en-US"/>
          </a:p>
        </p:txBody>
      </p:sp>
      <p:sp>
        <p:nvSpPr>
          <p:cNvPr id="28680" name="Line 10"/>
          <p:cNvSpPr>
            <a:spLocks noChangeShapeType="1"/>
          </p:cNvSpPr>
          <p:nvPr/>
        </p:nvSpPr>
        <p:spPr bwMode="auto">
          <a:xfrm flipH="1">
            <a:off x="3714750" y="3567113"/>
            <a:ext cx="503238" cy="647700"/>
          </a:xfrm>
          <a:prstGeom prst="line">
            <a:avLst/>
          </a:prstGeom>
          <a:noFill/>
          <a:ln w="9525">
            <a:solidFill>
              <a:schemeClr val="tx1"/>
            </a:solidFill>
            <a:round/>
            <a:headEnd/>
            <a:tailEnd/>
          </a:ln>
        </p:spPr>
        <p:txBody>
          <a:bodyPr/>
          <a:lstStyle/>
          <a:p>
            <a:endParaRPr lang="zh-CN" altLang="en-US"/>
          </a:p>
        </p:txBody>
      </p:sp>
      <p:sp>
        <p:nvSpPr>
          <p:cNvPr id="28681" name="Line 11"/>
          <p:cNvSpPr>
            <a:spLocks noChangeShapeType="1"/>
          </p:cNvSpPr>
          <p:nvPr/>
        </p:nvSpPr>
        <p:spPr bwMode="auto">
          <a:xfrm>
            <a:off x="3857625" y="2487613"/>
            <a:ext cx="504825" cy="647700"/>
          </a:xfrm>
          <a:prstGeom prst="line">
            <a:avLst/>
          </a:prstGeom>
          <a:noFill/>
          <a:ln w="9525">
            <a:solidFill>
              <a:schemeClr val="tx1"/>
            </a:solidFill>
            <a:round/>
            <a:headEnd/>
            <a:tailEnd/>
          </a:ln>
        </p:spPr>
        <p:txBody>
          <a:bodyPr/>
          <a:lstStyle/>
          <a:p>
            <a:endParaRPr lang="zh-CN" altLang="en-US"/>
          </a:p>
        </p:txBody>
      </p:sp>
      <p:sp>
        <p:nvSpPr>
          <p:cNvPr id="28682" name="Line 12"/>
          <p:cNvSpPr>
            <a:spLocks noChangeShapeType="1"/>
          </p:cNvSpPr>
          <p:nvPr/>
        </p:nvSpPr>
        <p:spPr bwMode="auto">
          <a:xfrm>
            <a:off x="4578350" y="3567113"/>
            <a:ext cx="504825" cy="647700"/>
          </a:xfrm>
          <a:prstGeom prst="line">
            <a:avLst/>
          </a:prstGeom>
          <a:noFill/>
          <a:ln w="9525">
            <a:solidFill>
              <a:schemeClr val="tx1"/>
            </a:solidFill>
            <a:round/>
            <a:headEnd/>
            <a:tailEnd/>
          </a:ln>
        </p:spPr>
        <p:txBody>
          <a:bodyPr/>
          <a:lstStyle/>
          <a:p>
            <a:endParaRPr lang="zh-CN" altLang="en-US"/>
          </a:p>
        </p:txBody>
      </p:sp>
      <p:sp>
        <p:nvSpPr>
          <p:cNvPr id="28683" name="Line 13"/>
          <p:cNvSpPr>
            <a:spLocks noChangeShapeType="1"/>
          </p:cNvSpPr>
          <p:nvPr/>
        </p:nvSpPr>
        <p:spPr bwMode="auto">
          <a:xfrm>
            <a:off x="3570288" y="4648200"/>
            <a:ext cx="0" cy="431800"/>
          </a:xfrm>
          <a:prstGeom prst="line">
            <a:avLst/>
          </a:prstGeom>
          <a:noFill/>
          <a:ln w="9525">
            <a:solidFill>
              <a:schemeClr val="tx1"/>
            </a:solidFill>
            <a:round/>
            <a:headEnd/>
            <a:tailEnd/>
          </a:ln>
        </p:spPr>
        <p:txBody>
          <a:bodyPr/>
          <a:lstStyle/>
          <a:p>
            <a:endParaRPr lang="zh-CN" altLang="en-US"/>
          </a:p>
        </p:txBody>
      </p:sp>
      <p:sp>
        <p:nvSpPr>
          <p:cNvPr id="28684" name="Line 14"/>
          <p:cNvSpPr>
            <a:spLocks noChangeShapeType="1"/>
          </p:cNvSpPr>
          <p:nvPr/>
        </p:nvSpPr>
        <p:spPr bwMode="auto">
          <a:xfrm>
            <a:off x="5178425" y="4648200"/>
            <a:ext cx="0" cy="431800"/>
          </a:xfrm>
          <a:prstGeom prst="line">
            <a:avLst/>
          </a:prstGeom>
          <a:noFill/>
          <a:ln w="9525">
            <a:solidFill>
              <a:schemeClr val="tx1"/>
            </a:solidFill>
            <a:round/>
            <a:headEnd/>
            <a:tailEnd/>
          </a:ln>
        </p:spPr>
        <p:txBody>
          <a:bodyPr/>
          <a:lstStyle/>
          <a:p>
            <a:endParaRPr lang="zh-CN" altLang="en-US"/>
          </a:p>
        </p:txBody>
      </p:sp>
      <p:sp>
        <p:nvSpPr>
          <p:cNvPr id="28685" name="Text Box 15"/>
          <p:cNvSpPr txBox="1">
            <a:spLocks noChangeArrowheads="1"/>
          </p:cNvSpPr>
          <p:nvPr/>
        </p:nvSpPr>
        <p:spPr bwMode="auto">
          <a:xfrm>
            <a:off x="2943225" y="990600"/>
            <a:ext cx="339725" cy="366713"/>
          </a:xfrm>
          <a:prstGeom prst="rect">
            <a:avLst/>
          </a:prstGeom>
          <a:noFill/>
          <a:ln w="9525">
            <a:noFill/>
            <a:miter lim="800000"/>
            <a:headEnd/>
            <a:tailEnd/>
          </a:ln>
        </p:spPr>
        <p:txBody>
          <a:bodyPr wrap="none">
            <a:spAutoFit/>
          </a:bodyPr>
          <a:lstStyle/>
          <a:p>
            <a:r>
              <a:rPr lang="en-US" altLang="zh-CN" b="0"/>
              <a:t>S</a:t>
            </a:r>
          </a:p>
        </p:txBody>
      </p:sp>
      <p:sp>
        <p:nvSpPr>
          <p:cNvPr id="28686" name="Text Box 16"/>
          <p:cNvSpPr txBox="1">
            <a:spLocks noChangeArrowheads="1"/>
          </p:cNvSpPr>
          <p:nvPr/>
        </p:nvSpPr>
        <p:spPr bwMode="auto">
          <a:xfrm>
            <a:off x="2201863" y="2135188"/>
            <a:ext cx="493712" cy="366712"/>
          </a:xfrm>
          <a:prstGeom prst="rect">
            <a:avLst/>
          </a:prstGeom>
          <a:noFill/>
          <a:ln w="9525">
            <a:noFill/>
            <a:miter lim="800000"/>
            <a:headEnd/>
            <a:tailEnd/>
          </a:ln>
        </p:spPr>
        <p:txBody>
          <a:bodyPr wrap="none">
            <a:spAutoFit/>
          </a:bodyPr>
          <a:lstStyle/>
          <a:p>
            <a:r>
              <a:rPr lang="en-US" altLang="zh-CN" b="0"/>
              <a:t>NP</a:t>
            </a:r>
          </a:p>
        </p:txBody>
      </p:sp>
      <p:sp>
        <p:nvSpPr>
          <p:cNvPr id="28687" name="Text Box 17"/>
          <p:cNvSpPr txBox="1">
            <a:spLocks noChangeArrowheads="1"/>
          </p:cNvSpPr>
          <p:nvPr/>
        </p:nvSpPr>
        <p:spPr bwMode="auto">
          <a:xfrm>
            <a:off x="3446463" y="2120900"/>
            <a:ext cx="477837" cy="366713"/>
          </a:xfrm>
          <a:prstGeom prst="rect">
            <a:avLst/>
          </a:prstGeom>
          <a:noFill/>
          <a:ln w="9525">
            <a:noFill/>
            <a:miter lim="800000"/>
            <a:headEnd/>
            <a:tailEnd/>
          </a:ln>
        </p:spPr>
        <p:txBody>
          <a:bodyPr wrap="none">
            <a:spAutoFit/>
          </a:bodyPr>
          <a:lstStyle/>
          <a:p>
            <a:r>
              <a:rPr lang="en-US" altLang="zh-CN" b="0"/>
              <a:t>VP</a:t>
            </a:r>
          </a:p>
        </p:txBody>
      </p:sp>
      <p:sp>
        <p:nvSpPr>
          <p:cNvPr id="28688" name="Text Box 18"/>
          <p:cNvSpPr txBox="1">
            <a:spLocks noChangeArrowheads="1"/>
          </p:cNvSpPr>
          <p:nvPr/>
        </p:nvSpPr>
        <p:spPr bwMode="auto">
          <a:xfrm>
            <a:off x="1266825" y="3135313"/>
            <a:ext cx="847725" cy="366712"/>
          </a:xfrm>
          <a:prstGeom prst="rect">
            <a:avLst/>
          </a:prstGeom>
          <a:noFill/>
          <a:ln w="9525">
            <a:noFill/>
            <a:miter lim="800000"/>
            <a:headEnd/>
            <a:tailEnd/>
          </a:ln>
        </p:spPr>
        <p:txBody>
          <a:bodyPr wrap="none">
            <a:spAutoFit/>
          </a:bodyPr>
          <a:lstStyle/>
          <a:p>
            <a:r>
              <a:rPr lang="en-US" altLang="zh-CN" b="0"/>
              <a:t>NAME</a:t>
            </a:r>
          </a:p>
        </p:txBody>
      </p:sp>
      <p:sp>
        <p:nvSpPr>
          <p:cNvPr id="28689" name="Text Box 19"/>
          <p:cNvSpPr txBox="1">
            <a:spLocks noChangeArrowheads="1"/>
          </p:cNvSpPr>
          <p:nvPr/>
        </p:nvSpPr>
        <p:spPr bwMode="auto">
          <a:xfrm>
            <a:off x="762000" y="4214813"/>
            <a:ext cx="795338" cy="366712"/>
          </a:xfrm>
          <a:prstGeom prst="rect">
            <a:avLst/>
          </a:prstGeom>
          <a:noFill/>
          <a:ln w="9525">
            <a:noFill/>
            <a:miter lim="800000"/>
            <a:headEnd/>
            <a:tailEnd/>
          </a:ln>
        </p:spPr>
        <p:txBody>
          <a:bodyPr wrap="none">
            <a:spAutoFit/>
          </a:bodyPr>
          <a:lstStyle/>
          <a:p>
            <a:r>
              <a:rPr lang="en-US" altLang="zh-CN"/>
              <a:t>John</a:t>
            </a:r>
          </a:p>
        </p:txBody>
      </p:sp>
      <p:sp>
        <p:nvSpPr>
          <p:cNvPr id="28690" name="Text Box 20"/>
          <p:cNvSpPr txBox="1">
            <a:spLocks noChangeArrowheads="1"/>
          </p:cNvSpPr>
          <p:nvPr/>
        </p:nvSpPr>
        <p:spPr bwMode="auto">
          <a:xfrm>
            <a:off x="2778125" y="3135313"/>
            <a:ext cx="339725" cy="366712"/>
          </a:xfrm>
          <a:prstGeom prst="rect">
            <a:avLst/>
          </a:prstGeom>
          <a:noFill/>
          <a:ln w="9525">
            <a:noFill/>
            <a:miter lim="800000"/>
            <a:headEnd/>
            <a:tailEnd/>
          </a:ln>
        </p:spPr>
        <p:txBody>
          <a:bodyPr wrap="none">
            <a:spAutoFit/>
          </a:bodyPr>
          <a:lstStyle/>
          <a:p>
            <a:r>
              <a:rPr lang="en-US" altLang="zh-CN" b="0"/>
              <a:t>V</a:t>
            </a:r>
          </a:p>
        </p:txBody>
      </p:sp>
      <p:sp>
        <p:nvSpPr>
          <p:cNvPr id="28691" name="Text Box 21"/>
          <p:cNvSpPr txBox="1">
            <a:spLocks noChangeArrowheads="1"/>
          </p:cNvSpPr>
          <p:nvPr/>
        </p:nvSpPr>
        <p:spPr bwMode="auto">
          <a:xfrm>
            <a:off x="4146550" y="3135313"/>
            <a:ext cx="493713" cy="366712"/>
          </a:xfrm>
          <a:prstGeom prst="rect">
            <a:avLst/>
          </a:prstGeom>
          <a:noFill/>
          <a:ln w="9525">
            <a:noFill/>
            <a:miter lim="800000"/>
            <a:headEnd/>
            <a:tailEnd/>
          </a:ln>
        </p:spPr>
        <p:txBody>
          <a:bodyPr wrap="none">
            <a:spAutoFit/>
          </a:bodyPr>
          <a:lstStyle/>
          <a:p>
            <a:r>
              <a:rPr lang="en-US" altLang="zh-CN" b="0"/>
              <a:t>NP</a:t>
            </a:r>
          </a:p>
        </p:txBody>
      </p:sp>
      <p:sp>
        <p:nvSpPr>
          <p:cNvPr id="28692" name="Text Box 22"/>
          <p:cNvSpPr txBox="1">
            <a:spLocks noChangeArrowheads="1"/>
          </p:cNvSpPr>
          <p:nvPr/>
        </p:nvSpPr>
        <p:spPr bwMode="auto">
          <a:xfrm>
            <a:off x="2058988" y="4214813"/>
            <a:ext cx="593725" cy="366712"/>
          </a:xfrm>
          <a:prstGeom prst="rect">
            <a:avLst/>
          </a:prstGeom>
          <a:noFill/>
          <a:ln w="9525">
            <a:noFill/>
            <a:miter lim="800000"/>
            <a:headEnd/>
            <a:tailEnd/>
          </a:ln>
        </p:spPr>
        <p:txBody>
          <a:bodyPr wrap="none">
            <a:spAutoFit/>
          </a:bodyPr>
          <a:lstStyle/>
          <a:p>
            <a:r>
              <a:rPr lang="en-US" altLang="zh-CN"/>
              <a:t>ate</a:t>
            </a:r>
          </a:p>
        </p:txBody>
      </p:sp>
      <p:sp>
        <p:nvSpPr>
          <p:cNvPr id="28693" name="Text Box 23"/>
          <p:cNvSpPr txBox="1">
            <a:spLocks noChangeArrowheads="1"/>
          </p:cNvSpPr>
          <p:nvPr/>
        </p:nvSpPr>
        <p:spPr bwMode="auto">
          <a:xfrm>
            <a:off x="3375025" y="4281488"/>
            <a:ext cx="639763" cy="366712"/>
          </a:xfrm>
          <a:prstGeom prst="rect">
            <a:avLst/>
          </a:prstGeom>
          <a:noFill/>
          <a:ln w="9525">
            <a:noFill/>
            <a:miter lim="800000"/>
            <a:headEnd/>
            <a:tailEnd/>
          </a:ln>
        </p:spPr>
        <p:txBody>
          <a:bodyPr wrap="none">
            <a:spAutoFit/>
          </a:bodyPr>
          <a:lstStyle/>
          <a:p>
            <a:r>
              <a:rPr lang="en-US" altLang="zh-CN" b="0"/>
              <a:t>ART</a:t>
            </a:r>
          </a:p>
        </p:txBody>
      </p:sp>
      <p:sp>
        <p:nvSpPr>
          <p:cNvPr id="28694" name="Text Box 24"/>
          <p:cNvSpPr txBox="1">
            <a:spLocks noChangeArrowheads="1"/>
          </p:cNvSpPr>
          <p:nvPr/>
        </p:nvSpPr>
        <p:spPr bwMode="auto">
          <a:xfrm>
            <a:off x="4983163" y="4281488"/>
            <a:ext cx="355600" cy="366712"/>
          </a:xfrm>
          <a:prstGeom prst="rect">
            <a:avLst/>
          </a:prstGeom>
          <a:noFill/>
          <a:ln w="9525">
            <a:noFill/>
            <a:miter lim="800000"/>
            <a:headEnd/>
            <a:tailEnd/>
          </a:ln>
        </p:spPr>
        <p:txBody>
          <a:bodyPr wrap="none">
            <a:spAutoFit/>
          </a:bodyPr>
          <a:lstStyle/>
          <a:p>
            <a:r>
              <a:rPr lang="en-US" altLang="zh-CN" b="0"/>
              <a:t>N</a:t>
            </a:r>
          </a:p>
        </p:txBody>
      </p:sp>
      <p:sp>
        <p:nvSpPr>
          <p:cNvPr id="28695" name="Text Box 25"/>
          <p:cNvSpPr txBox="1">
            <a:spLocks noChangeArrowheads="1"/>
          </p:cNvSpPr>
          <p:nvPr/>
        </p:nvSpPr>
        <p:spPr bwMode="auto">
          <a:xfrm>
            <a:off x="3354388" y="5080000"/>
            <a:ext cx="604837" cy="366713"/>
          </a:xfrm>
          <a:prstGeom prst="rect">
            <a:avLst/>
          </a:prstGeom>
          <a:noFill/>
          <a:ln w="9525">
            <a:noFill/>
            <a:miter lim="800000"/>
            <a:headEnd/>
            <a:tailEnd/>
          </a:ln>
        </p:spPr>
        <p:txBody>
          <a:bodyPr wrap="none">
            <a:spAutoFit/>
          </a:bodyPr>
          <a:lstStyle/>
          <a:p>
            <a:r>
              <a:rPr lang="en-US" altLang="zh-CN"/>
              <a:t>the</a:t>
            </a:r>
          </a:p>
        </p:txBody>
      </p:sp>
      <p:sp>
        <p:nvSpPr>
          <p:cNvPr id="28696" name="Text Box 26"/>
          <p:cNvSpPr txBox="1">
            <a:spLocks noChangeArrowheads="1"/>
          </p:cNvSpPr>
          <p:nvPr/>
        </p:nvSpPr>
        <p:spPr bwMode="auto">
          <a:xfrm>
            <a:off x="4911725" y="5080000"/>
            <a:ext cx="576263" cy="366713"/>
          </a:xfrm>
          <a:prstGeom prst="rect">
            <a:avLst/>
          </a:prstGeom>
          <a:noFill/>
          <a:ln w="9525">
            <a:noFill/>
            <a:miter lim="800000"/>
            <a:headEnd/>
            <a:tailEnd/>
          </a:ln>
        </p:spPr>
        <p:txBody>
          <a:bodyPr wrap="none">
            <a:spAutoFit/>
          </a:bodyPr>
          <a:lstStyle/>
          <a:p>
            <a:r>
              <a:rPr lang="en-US" altLang="zh-CN"/>
              <a:t>cat</a:t>
            </a:r>
          </a:p>
        </p:txBody>
      </p:sp>
      <p:sp>
        <p:nvSpPr>
          <p:cNvPr id="33819" name="Rectangle 27"/>
          <p:cNvSpPr>
            <a:spLocks noChangeArrowheads="1"/>
          </p:cNvSpPr>
          <p:nvPr/>
        </p:nvSpPr>
        <p:spPr bwMode="auto">
          <a:xfrm>
            <a:off x="5943600" y="0"/>
            <a:ext cx="3200400" cy="2289175"/>
          </a:xfrm>
          <a:prstGeom prst="rect">
            <a:avLst/>
          </a:prstGeom>
          <a:noFill/>
          <a:ln w="9525">
            <a:noFill/>
            <a:miter lim="800000"/>
            <a:headEnd/>
            <a:tailEnd/>
          </a:ln>
        </p:spPr>
        <p:txBody>
          <a:bodyPr>
            <a:spAutoFit/>
          </a:bodyPr>
          <a:lstStyle/>
          <a:p>
            <a:r>
              <a:rPr lang="en-US" altLang="zh-CN">
                <a:solidFill>
                  <a:schemeClr val="accent2"/>
                </a:solidFill>
              </a:rPr>
              <a:t>S -&gt; NP VP</a:t>
            </a:r>
          </a:p>
          <a:p>
            <a:r>
              <a:rPr lang="en-US" altLang="zh-CN">
                <a:solidFill>
                  <a:schemeClr val="accent2"/>
                </a:solidFill>
              </a:rPr>
              <a:t>VP -&gt; V NP</a:t>
            </a:r>
          </a:p>
          <a:p>
            <a:r>
              <a:rPr lang="en-US" altLang="zh-CN">
                <a:solidFill>
                  <a:schemeClr val="accent2"/>
                </a:solidFill>
              </a:rPr>
              <a:t>NP -&gt; NAME</a:t>
            </a:r>
          </a:p>
          <a:p>
            <a:r>
              <a:rPr lang="en-US" altLang="zh-CN">
                <a:solidFill>
                  <a:schemeClr val="accent2"/>
                </a:solidFill>
              </a:rPr>
              <a:t>NP -&gt; ART N</a:t>
            </a:r>
          </a:p>
          <a:p>
            <a:r>
              <a:rPr lang="en-US" altLang="zh-CN">
                <a:solidFill>
                  <a:schemeClr val="accent2"/>
                </a:solidFill>
              </a:rPr>
              <a:t>NAME -&gt; John</a:t>
            </a:r>
          </a:p>
          <a:p>
            <a:r>
              <a:rPr lang="en-US" altLang="zh-CN">
                <a:solidFill>
                  <a:schemeClr val="accent2"/>
                </a:solidFill>
              </a:rPr>
              <a:t>V -&gt; ate</a:t>
            </a:r>
          </a:p>
          <a:p>
            <a:r>
              <a:rPr lang="en-US" altLang="zh-CN">
                <a:solidFill>
                  <a:schemeClr val="accent2"/>
                </a:solidFill>
              </a:rPr>
              <a:t>ART -&gt; the</a:t>
            </a:r>
          </a:p>
          <a:p>
            <a:r>
              <a:rPr lang="en-US" altLang="zh-CN">
                <a:solidFill>
                  <a:schemeClr val="accent2"/>
                </a:solidFill>
              </a:rPr>
              <a:t>N -&gt; cat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3819"/>
                                        </p:tgtEl>
                                        <p:attrNameLst>
                                          <p:attrName>style.visibility</p:attrName>
                                        </p:attrNameLst>
                                      </p:cBhvr>
                                      <p:to>
                                        <p:strVal val="visible"/>
                                      </p:to>
                                    </p:set>
                                    <p:anim calcmode="lin" valueType="num">
                                      <p:cBhvr additive="base">
                                        <p:cTn id="7" dur="500" fill="hold"/>
                                        <p:tgtEl>
                                          <p:spTgt spid="33819"/>
                                        </p:tgtEl>
                                        <p:attrNameLst>
                                          <p:attrName>ppt_x</p:attrName>
                                        </p:attrNameLst>
                                      </p:cBhvr>
                                      <p:tavLst>
                                        <p:tav tm="0">
                                          <p:val>
                                            <p:strVal val="#ppt_x"/>
                                          </p:val>
                                        </p:tav>
                                        <p:tav tm="100000">
                                          <p:val>
                                            <p:strVal val="#ppt_x"/>
                                          </p:val>
                                        </p:tav>
                                      </p:tavLst>
                                    </p:anim>
                                    <p:anim calcmode="lin" valueType="num">
                                      <p:cBhvr additive="base">
                                        <p:cTn id="8" dur="500" fill="hold"/>
                                        <p:tgtEl>
                                          <p:spTgt spid="338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81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p:txBody>
          <a:bodyPr/>
          <a:lstStyle/>
          <a:p>
            <a:r>
              <a:rPr lang="zh-CN" altLang="en-US"/>
              <a:t>推导和语法树</a:t>
            </a:r>
          </a:p>
        </p:txBody>
      </p:sp>
      <p:sp>
        <p:nvSpPr>
          <p:cNvPr id="29700" name="Rectangle 3"/>
          <p:cNvSpPr>
            <a:spLocks noGrp="1" noChangeArrowheads="1"/>
          </p:cNvSpPr>
          <p:nvPr>
            <p:ph idx="1"/>
          </p:nvPr>
        </p:nvSpPr>
        <p:spPr/>
        <p:txBody>
          <a:bodyPr/>
          <a:lstStyle/>
          <a:p>
            <a:r>
              <a:rPr lang="zh-CN" altLang="en-US" dirty="0"/>
              <a:t>对于推导中的每个句型    ，我们都可以构造出一个结果为    的语法树</a:t>
            </a:r>
          </a:p>
        </p:txBody>
      </p:sp>
      <p:sp>
        <p:nvSpPr>
          <p:cNvPr id="11" name="灯片编号占位符 5"/>
          <p:cNvSpPr>
            <a:spLocks noGrp="1"/>
          </p:cNvSpPr>
          <p:nvPr>
            <p:ph type="sldNum" sz="quarter" idx="12"/>
          </p:nvPr>
        </p:nvSpPr>
        <p:spPr/>
        <p:txBody>
          <a:bodyPr/>
          <a:lstStyle/>
          <a:p>
            <a:pPr>
              <a:defRPr/>
            </a:pPr>
            <a:fld id="{E839B4C3-C00E-46E3-92AC-8EE35969E20F}" type="slidenum">
              <a:rPr lang="en-US" altLang="zh-CN"/>
              <a:pPr>
                <a:defRPr/>
              </a:pPr>
              <a:t>17</a:t>
            </a:fld>
            <a:endParaRPr lang="en-US" altLang="zh-CN"/>
          </a:p>
        </p:txBody>
      </p:sp>
      <p:pic>
        <p:nvPicPr>
          <p:cNvPr id="29701" name="Picture 4"/>
          <p:cNvPicPr>
            <a:picLocks noChangeAspect="1" noChangeArrowheads="1"/>
          </p:cNvPicPr>
          <p:nvPr/>
        </p:nvPicPr>
        <p:blipFill>
          <a:blip r:embed="rId2" cstate="print"/>
          <a:srcRect/>
          <a:stretch>
            <a:fillRect/>
          </a:stretch>
        </p:blipFill>
        <p:spPr bwMode="auto">
          <a:xfrm>
            <a:off x="4071934" y="1928802"/>
            <a:ext cx="342900" cy="393700"/>
          </a:xfrm>
          <a:prstGeom prst="rect">
            <a:avLst/>
          </a:prstGeom>
          <a:noFill/>
          <a:ln w="9525">
            <a:noFill/>
            <a:miter lim="800000"/>
            <a:headEnd/>
            <a:tailEnd/>
          </a:ln>
        </p:spPr>
      </p:pic>
      <p:pic>
        <p:nvPicPr>
          <p:cNvPr id="29702" name="Picture 5"/>
          <p:cNvPicPr>
            <a:picLocks noChangeAspect="1" noChangeArrowheads="1"/>
          </p:cNvPicPr>
          <p:nvPr/>
        </p:nvPicPr>
        <p:blipFill>
          <a:blip r:embed="rId2" cstate="print"/>
          <a:srcRect/>
          <a:stretch>
            <a:fillRect/>
          </a:stretch>
        </p:blipFill>
        <p:spPr bwMode="auto">
          <a:xfrm>
            <a:off x="1924844" y="2420888"/>
            <a:ext cx="342900" cy="393700"/>
          </a:xfrm>
          <a:prstGeom prst="rect">
            <a:avLst/>
          </a:prstGeom>
          <a:noFill/>
          <a:ln w="9525">
            <a:noFill/>
            <a:miter lim="800000"/>
            <a:headEnd/>
            <a:tailEnd/>
          </a:ln>
        </p:spPr>
      </p:pic>
      <p:pic>
        <p:nvPicPr>
          <p:cNvPr id="29703" name="Picture 6"/>
          <p:cNvPicPr>
            <a:picLocks noChangeAspect="1" noChangeArrowheads="1"/>
          </p:cNvPicPr>
          <p:nvPr/>
        </p:nvPicPr>
        <p:blipFill>
          <a:blip r:embed="rId3" cstate="print"/>
          <a:srcRect/>
          <a:stretch>
            <a:fillRect/>
          </a:stretch>
        </p:blipFill>
        <p:spPr bwMode="auto">
          <a:xfrm>
            <a:off x="228600" y="3068960"/>
            <a:ext cx="2119313" cy="469900"/>
          </a:xfrm>
          <a:prstGeom prst="rect">
            <a:avLst/>
          </a:prstGeom>
          <a:noFill/>
          <a:ln w="9525">
            <a:noFill/>
            <a:miter lim="800000"/>
            <a:headEnd/>
            <a:tailEnd/>
          </a:ln>
        </p:spPr>
      </p:pic>
      <p:pic>
        <p:nvPicPr>
          <p:cNvPr id="29704" name="Picture 7"/>
          <p:cNvPicPr>
            <a:picLocks noChangeAspect="1" noChangeArrowheads="1"/>
          </p:cNvPicPr>
          <p:nvPr/>
        </p:nvPicPr>
        <p:blipFill>
          <a:blip r:embed="rId4" cstate="print"/>
          <a:srcRect/>
          <a:stretch>
            <a:fillRect/>
          </a:stretch>
        </p:blipFill>
        <p:spPr bwMode="auto">
          <a:xfrm>
            <a:off x="2500298" y="3128516"/>
            <a:ext cx="698500" cy="444500"/>
          </a:xfrm>
          <a:prstGeom prst="rect">
            <a:avLst/>
          </a:prstGeom>
          <a:noFill/>
          <a:ln w="9525">
            <a:noFill/>
            <a:miter lim="800000"/>
            <a:headEnd/>
            <a:tailEnd/>
          </a:ln>
        </p:spPr>
      </p:pic>
      <p:pic>
        <p:nvPicPr>
          <p:cNvPr id="29705" name="Picture 8"/>
          <p:cNvPicPr>
            <a:picLocks noChangeAspect="1" noChangeArrowheads="1"/>
          </p:cNvPicPr>
          <p:nvPr/>
        </p:nvPicPr>
        <p:blipFill>
          <a:blip r:embed="rId5" cstate="print"/>
          <a:srcRect/>
          <a:stretch>
            <a:fillRect/>
          </a:stretch>
        </p:blipFill>
        <p:spPr bwMode="auto">
          <a:xfrm>
            <a:off x="3505200" y="3120008"/>
            <a:ext cx="1712913" cy="381000"/>
          </a:xfrm>
          <a:prstGeom prst="rect">
            <a:avLst/>
          </a:prstGeom>
          <a:noFill/>
          <a:ln w="9525">
            <a:noFill/>
            <a:miter lim="800000"/>
            <a:headEnd/>
            <a:tailEnd/>
          </a:ln>
        </p:spPr>
      </p:pic>
      <p:pic>
        <p:nvPicPr>
          <p:cNvPr id="29706" name="Picture 9"/>
          <p:cNvPicPr>
            <a:picLocks noChangeAspect="1" noChangeArrowheads="1"/>
          </p:cNvPicPr>
          <p:nvPr/>
        </p:nvPicPr>
        <p:blipFill>
          <a:blip r:embed="rId6" cstate="print"/>
          <a:srcRect/>
          <a:stretch>
            <a:fillRect/>
          </a:stretch>
        </p:blipFill>
        <p:spPr bwMode="auto">
          <a:xfrm>
            <a:off x="5562600" y="3140968"/>
            <a:ext cx="3236913" cy="381000"/>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p:nvPr>
        </p:nvSpPr>
        <p:spPr>
          <a:xfrm>
            <a:off x="609600" y="304800"/>
            <a:ext cx="8001000" cy="1216025"/>
          </a:xfrm>
        </p:spPr>
        <p:txBody>
          <a:bodyPr/>
          <a:lstStyle/>
          <a:p>
            <a:r>
              <a:rPr lang="zh-CN" altLang="en-US"/>
              <a:t>推导与语法树例子</a:t>
            </a:r>
          </a:p>
        </p:txBody>
      </p:sp>
      <p:sp>
        <p:nvSpPr>
          <p:cNvPr id="30724" name="Rectangle 3"/>
          <p:cNvSpPr>
            <a:spLocks noGrp="1" noChangeArrowheads="1"/>
          </p:cNvSpPr>
          <p:nvPr>
            <p:ph idx="1"/>
          </p:nvPr>
        </p:nvSpPr>
        <p:spPr>
          <a:xfrm>
            <a:off x="533400" y="1752600"/>
            <a:ext cx="8001000" cy="4267200"/>
          </a:xfrm>
        </p:spPr>
        <p:txBody>
          <a:bodyPr/>
          <a:lstStyle/>
          <a:p>
            <a:endParaRPr lang="zh-CN" altLang="zh-CN"/>
          </a:p>
        </p:txBody>
      </p:sp>
      <p:sp>
        <p:nvSpPr>
          <p:cNvPr id="7" name="灯片编号占位符 5"/>
          <p:cNvSpPr>
            <a:spLocks noGrp="1"/>
          </p:cNvSpPr>
          <p:nvPr>
            <p:ph type="sldNum" sz="quarter" idx="12"/>
          </p:nvPr>
        </p:nvSpPr>
        <p:spPr/>
        <p:txBody>
          <a:bodyPr/>
          <a:lstStyle/>
          <a:p>
            <a:pPr>
              <a:defRPr/>
            </a:pPr>
            <a:fld id="{FD7F2436-121F-4C6A-B71A-FC4FE0B9A7DA}" type="slidenum">
              <a:rPr lang="en-US" altLang="zh-CN"/>
              <a:pPr>
                <a:defRPr/>
              </a:pPr>
              <a:t>18</a:t>
            </a:fld>
            <a:endParaRPr lang="en-US" altLang="zh-CN"/>
          </a:p>
        </p:txBody>
      </p:sp>
      <p:pic>
        <p:nvPicPr>
          <p:cNvPr id="30725" name="Picture 4"/>
          <p:cNvPicPr>
            <a:picLocks noChangeAspect="1" noChangeArrowheads="1"/>
          </p:cNvPicPr>
          <p:nvPr/>
        </p:nvPicPr>
        <p:blipFill>
          <a:blip r:embed="rId2" cstate="print"/>
          <a:srcRect/>
          <a:stretch>
            <a:fillRect/>
          </a:stretch>
        </p:blipFill>
        <p:spPr bwMode="auto">
          <a:xfrm>
            <a:off x="323850" y="1828800"/>
            <a:ext cx="8820150" cy="469900"/>
          </a:xfrm>
          <a:prstGeom prst="rect">
            <a:avLst/>
          </a:prstGeom>
          <a:noFill/>
          <a:ln w="9525">
            <a:noFill/>
            <a:miter lim="800000"/>
            <a:headEnd/>
            <a:tailEnd/>
          </a:ln>
        </p:spPr>
      </p:pic>
      <p:pic>
        <p:nvPicPr>
          <p:cNvPr id="30726" name="Picture 5"/>
          <p:cNvPicPr>
            <a:picLocks noChangeAspect="1" noChangeArrowheads="1"/>
          </p:cNvPicPr>
          <p:nvPr/>
        </p:nvPicPr>
        <p:blipFill>
          <a:blip r:embed="rId3" cstate="print"/>
          <a:srcRect/>
          <a:stretch>
            <a:fillRect/>
          </a:stretch>
        </p:blipFill>
        <p:spPr bwMode="auto">
          <a:xfrm>
            <a:off x="304800" y="2535238"/>
            <a:ext cx="7854950" cy="4322762"/>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noChangeArrowheads="1"/>
          </p:cNvSpPr>
          <p:nvPr>
            <p:ph type="title"/>
          </p:nvPr>
        </p:nvSpPr>
        <p:spPr>
          <a:xfrm>
            <a:off x="457200" y="476672"/>
            <a:ext cx="8229600" cy="1143000"/>
          </a:xfrm>
        </p:spPr>
        <p:txBody>
          <a:bodyPr/>
          <a:lstStyle/>
          <a:p>
            <a:r>
              <a:rPr lang="zh-CN" altLang="en-US" dirty="0"/>
              <a:t>词法分析和语法分析比较</a:t>
            </a:r>
          </a:p>
        </p:txBody>
      </p:sp>
      <p:graphicFrame>
        <p:nvGraphicFramePr>
          <p:cNvPr id="29761" name="Group 65"/>
          <p:cNvGraphicFramePr>
            <a:graphicFrameLocks noGrp="1"/>
          </p:cNvGraphicFramePr>
          <p:nvPr>
            <p:ph idx="1"/>
          </p:nvPr>
        </p:nvGraphicFramePr>
        <p:xfrm>
          <a:off x="0" y="1752600"/>
          <a:ext cx="8001000" cy="2133600"/>
        </p:xfrm>
        <a:graphic>
          <a:graphicData uri="http://schemas.openxmlformats.org/drawingml/2006/table">
            <a:tbl>
              <a:tblPr/>
              <a:tblGrid>
                <a:gridCol w="2000250">
                  <a:extLst>
                    <a:ext uri="{9D8B030D-6E8A-4147-A177-3AD203B41FA5}">
                      <a16:colId xmlns:a16="http://schemas.microsoft.com/office/drawing/2014/main" xmlns="" val="20000"/>
                    </a:ext>
                  </a:extLst>
                </a:gridCol>
                <a:gridCol w="2081213">
                  <a:extLst>
                    <a:ext uri="{9D8B030D-6E8A-4147-A177-3AD203B41FA5}">
                      <a16:colId xmlns:a16="http://schemas.microsoft.com/office/drawing/2014/main" xmlns="" val="20001"/>
                    </a:ext>
                  </a:extLst>
                </a:gridCol>
                <a:gridCol w="1919287">
                  <a:extLst>
                    <a:ext uri="{9D8B030D-6E8A-4147-A177-3AD203B41FA5}">
                      <a16:colId xmlns:a16="http://schemas.microsoft.com/office/drawing/2014/main" xmlns="" val="20002"/>
                    </a:ext>
                  </a:extLst>
                </a:gridCol>
                <a:gridCol w="2000250">
                  <a:extLst>
                    <a:ext uri="{9D8B030D-6E8A-4147-A177-3AD203B41FA5}">
                      <a16:colId xmlns:a16="http://schemas.microsoft.com/office/drawing/2014/main" xmlns="" val="20003"/>
                    </a:ext>
                  </a:extLst>
                </a:gridCol>
              </a:tblGrid>
              <a:tr h="762000">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a:ln>
                            <a:noFill/>
                          </a:ln>
                          <a:solidFill>
                            <a:schemeClr val="tx1"/>
                          </a:solidFill>
                          <a:effectLst/>
                          <a:latin typeface="Verdana" pitchFamily="34" charset="0"/>
                          <a:ea typeface="宋体" pitchFamily="2" charset="-122"/>
                        </a:rPr>
                        <a:t>   </a:t>
                      </a:r>
                      <a:r>
                        <a:rPr kumimoji="0" lang="zh-CN" altLang="en-US" sz="2600" b="0" i="0" u="none" strike="noStrike" cap="none" normalizeH="0" baseline="0">
                          <a:ln>
                            <a:noFill/>
                          </a:ln>
                          <a:solidFill>
                            <a:schemeClr val="tx1"/>
                          </a:solidFill>
                          <a:effectLst/>
                          <a:latin typeface="Verdana" pitchFamily="34" charset="0"/>
                          <a:ea typeface="宋体" pitchFamily="2" charset="-122"/>
                        </a:rPr>
                        <a:t>阶段</a:t>
                      </a: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Wingdings" pitchFamily="2" charset="2"/>
                        <a:buNone/>
                        <a:tabLst/>
                      </a:pPr>
                      <a:r>
                        <a:rPr kumimoji="0" lang="zh-CN" altLang="en-US" sz="2600" b="0" i="0" u="none" strike="noStrike" cap="none" normalizeH="0" baseline="0">
                          <a:ln>
                            <a:noFill/>
                          </a:ln>
                          <a:solidFill>
                            <a:schemeClr val="tx1"/>
                          </a:solidFill>
                          <a:effectLst/>
                          <a:latin typeface="Verdana" pitchFamily="34" charset="0"/>
                          <a:ea typeface="宋体" pitchFamily="2" charset="-122"/>
                        </a:rPr>
                        <a:t>输入</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Wingdings" pitchFamily="2" charset="2"/>
                        <a:buNone/>
                        <a:tabLst/>
                      </a:pPr>
                      <a:r>
                        <a:rPr kumimoji="0" lang="zh-CN" altLang="en-US" sz="2600" b="0" i="0" u="none" strike="noStrike" cap="none" normalizeH="0" baseline="0">
                          <a:ln>
                            <a:noFill/>
                          </a:ln>
                          <a:solidFill>
                            <a:schemeClr val="tx1"/>
                          </a:solidFill>
                          <a:effectLst/>
                          <a:latin typeface="Verdana" pitchFamily="34" charset="0"/>
                          <a:ea typeface="宋体" pitchFamily="2" charset="-122"/>
                        </a:rPr>
                        <a:t>输出</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Wingdings" pitchFamily="2" charset="2"/>
                        <a:buNone/>
                        <a:tabLst/>
                      </a:pPr>
                      <a:r>
                        <a:rPr kumimoji="0" lang="zh-CN" altLang="en-US" sz="2600" b="0" i="0" u="none" strike="noStrike" cap="none" normalizeH="0" baseline="0">
                          <a:ln>
                            <a:noFill/>
                          </a:ln>
                          <a:solidFill>
                            <a:schemeClr val="tx1"/>
                          </a:solidFill>
                          <a:effectLst/>
                          <a:latin typeface="Verdana" pitchFamily="34" charset="0"/>
                          <a:ea typeface="宋体" pitchFamily="2" charset="-122"/>
                        </a:rPr>
                        <a:t>描述体系</a:t>
                      </a: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762000">
                <a:tc>
                  <a:txBody>
                    <a:bodyPr/>
                    <a:lstStyle/>
                    <a:p>
                      <a:pPr marL="0" marR="0" lvl="0" indent="0" algn="ctr" defTabSz="914400" rtl="0" eaLnBrk="0" fontAlgn="base" latinLnBrk="0" hangingPunct="0">
                        <a:lnSpc>
                          <a:spcPct val="100000"/>
                        </a:lnSpc>
                        <a:spcBef>
                          <a:spcPct val="20000"/>
                        </a:spcBef>
                        <a:spcAft>
                          <a:spcPct val="0"/>
                        </a:spcAft>
                        <a:buClr>
                          <a:schemeClr val="accent2"/>
                        </a:buClr>
                        <a:buSzTx/>
                        <a:buFont typeface="Wingdings" pitchFamily="2" charset="2"/>
                        <a:buNone/>
                        <a:tabLst/>
                      </a:pPr>
                      <a:r>
                        <a:rPr kumimoji="0" lang="zh-CN" altLang="en-US" sz="2000" b="0" i="0" u="none" strike="noStrike" cap="none" normalizeH="0" baseline="0">
                          <a:ln>
                            <a:noFill/>
                          </a:ln>
                          <a:solidFill>
                            <a:schemeClr val="tx1"/>
                          </a:solidFill>
                          <a:effectLst/>
                          <a:latin typeface="Verdana" pitchFamily="34" charset="0"/>
                          <a:ea typeface="宋体" pitchFamily="2" charset="-122"/>
                        </a:rPr>
                        <a:t>词法分析</a:t>
                      </a: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Tx/>
                        <a:buFont typeface="Wingdings" pitchFamily="2" charset="2"/>
                        <a:buNone/>
                        <a:tabLst/>
                      </a:pPr>
                      <a:r>
                        <a:rPr kumimoji="0" lang="zh-CN" altLang="en-US" sz="2000" b="0" i="0" u="none" strike="noStrike" cap="none" normalizeH="0" baseline="0">
                          <a:ln>
                            <a:noFill/>
                          </a:ln>
                          <a:solidFill>
                            <a:schemeClr val="tx1"/>
                          </a:solidFill>
                          <a:effectLst/>
                          <a:latin typeface="Verdana" pitchFamily="34" charset="0"/>
                          <a:ea typeface="宋体" pitchFamily="2" charset="-122"/>
                        </a:rPr>
                        <a:t>源程序符号串</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Tx/>
                        <a:buFont typeface="Wingdings" pitchFamily="2" charset="2"/>
                        <a:buNone/>
                        <a:tabLst/>
                      </a:pPr>
                      <a:r>
                        <a:rPr kumimoji="0" lang="zh-CN" altLang="en-US" sz="2000" b="0" i="0" u="none" strike="noStrike" cap="none" normalizeH="0" baseline="0">
                          <a:ln>
                            <a:noFill/>
                          </a:ln>
                          <a:solidFill>
                            <a:schemeClr val="tx1"/>
                          </a:solidFill>
                          <a:effectLst/>
                          <a:latin typeface="Verdana" pitchFamily="34" charset="0"/>
                          <a:ea typeface="宋体" pitchFamily="2" charset="-122"/>
                        </a:rPr>
                        <a:t>词法单元序列</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Tx/>
                        <a:buFont typeface="Wingdings" pitchFamily="2" charset="2"/>
                        <a:buNone/>
                        <a:tabLst/>
                      </a:pPr>
                      <a:r>
                        <a:rPr kumimoji="0" lang="zh-CN" altLang="en-US" sz="2000" b="0" i="0" u="none" strike="noStrike" cap="none" normalizeH="0" baseline="0">
                          <a:ln>
                            <a:noFill/>
                          </a:ln>
                          <a:solidFill>
                            <a:schemeClr val="tx1"/>
                          </a:solidFill>
                          <a:effectLst/>
                          <a:latin typeface="Verdana" pitchFamily="34" charset="0"/>
                          <a:ea typeface="宋体" pitchFamily="2" charset="-122"/>
                        </a:rPr>
                        <a:t>正则表达式</a:t>
                      </a: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609600">
                <a:tc>
                  <a:txBody>
                    <a:bodyPr/>
                    <a:lstStyle/>
                    <a:p>
                      <a:pPr marL="0" marR="0" lvl="0" indent="0" algn="ctr" defTabSz="914400" rtl="0" eaLnBrk="0" fontAlgn="base" latinLnBrk="0" hangingPunct="0">
                        <a:lnSpc>
                          <a:spcPct val="100000"/>
                        </a:lnSpc>
                        <a:spcBef>
                          <a:spcPct val="20000"/>
                        </a:spcBef>
                        <a:spcAft>
                          <a:spcPct val="0"/>
                        </a:spcAft>
                        <a:buClr>
                          <a:schemeClr val="accent2"/>
                        </a:buClr>
                        <a:buSzTx/>
                        <a:buFont typeface="Wingdings" pitchFamily="2" charset="2"/>
                        <a:buNone/>
                        <a:tabLst/>
                      </a:pPr>
                      <a:r>
                        <a:rPr kumimoji="0" lang="zh-CN" altLang="en-US" sz="2000" b="0" i="0" u="none" strike="noStrike" cap="none" normalizeH="0" baseline="0">
                          <a:ln>
                            <a:noFill/>
                          </a:ln>
                          <a:solidFill>
                            <a:schemeClr val="tx1"/>
                          </a:solidFill>
                          <a:effectLst/>
                          <a:latin typeface="Verdana" pitchFamily="34" charset="0"/>
                          <a:ea typeface="宋体" pitchFamily="2" charset="-122"/>
                        </a:rPr>
                        <a:t>句法分析</a:t>
                      </a: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Tx/>
                        <a:buFont typeface="Wingdings" pitchFamily="2" charset="2"/>
                        <a:buNone/>
                        <a:tabLst/>
                      </a:pPr>
                      <a:r>
                        <a:rPr kumimoji="0" lang="zh-CN" altLang="en-US" sz="2000" b="0" i="0" u="none" strike="noStrike" cap="none" normalizeH="0" baseline="0">
                          <a:ln>
                            <a:noFill/>
                          </a:ln>
                          <a:solidFill>
                            <a:schemeClr val="tx1"/>
                          </a:solidFill>
                          <a:effectLst/>
                          <a:latin typeface="Verdana" pitchFamily="34" charset="0"/>
                          <a:ea typeface="宋体" pitchFamily="2" charset="-122"/>
                        </a:rPr>
                        <a:t>词法单元序列</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Tx/>
                        <a:buFont typeface="Wingdings" pitchFamily="2" charset="2"/>
                        <a:buNone/>
                        <a:tabLst/>
                      </a:pPr>
                      <a:r>
                        <a:rPr kumimoji="0" lang="zh-CN" altLang="en-US" sz="2000" b="0" i="0" u="none" strike="noStrike" cap="none" normalizeH="0" baseline="0">
                          <a:ln>
                            <a:noFill/>
                          </a:ln>
                          <a:solidFill>
                            <a:schemeClr val="tx1"/>
                          </a:solidFill>
                          <a:effectLst/>
                          <a:latin typeface="Verdana" pitchFamily="34" charset="0"/>
                          <a:ea typeface="宋体" pitchFamily="2" charset="-122"/>
                        </a:rPr>
                        <a:t>语法树</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Tx/>
                        <a:buFont typeface="Wingdings" pitchFamily="2" charset="2"/>
                        <a:buNone/>
                        <a:tabLst/>
                      </a:pPr>
                      <a:r>
                        <a:rPr kumimoji="0" lang="zh-CN" altLang="en-US" sz="2000" b="0" i="0" u="none" strike="noStrike" cap="none" normalizeH="0" baseline="0" dirty="0">
                          <a:ln>
                            <a:noFill/>
                          </a:ln>
                          <a:solidFill>
                            <a:schemeClr val="tx1"/>
                          </a:solidFill>
                          <a:effectLst/>
                          <a:latin typeface="Verdana" pitchFamily="34" charset="0"/>
                          <a:ea typeface="宋体" pitchFamily="2" charset="-122"/>
                        </a:rPr>
                        <a:t>上下文无关文法</a:t>
                      </a: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bl>
          </a:graphicData>
        </a:graphic>
      </p:graphicFrame>
      <p:sp>
        <p:nvSpPr>
          <p:cNvPr id="27" name="灯片编号占位符 5"/>
          <p:cNvSpPr>
            <a:spLocks noGrp="1"/>
          </p:cNvSpPr>
          <p:nvPr>
            <p:ph type="sldNum" sz="quarter" idx="12"/>
          </p:nvPr>
        </p:nvSpPr>
        <p:spPr/>
        <p:txBody>
          <a:bodyPr/>
          <a:lstStyle/>
          <a:p>
            <a:pPr>
              <a:defRPr/>
            </a:pPr>
            <a:fld id="{5D0CB714-1D41-421F-8F09-6E909CDA5E0D}" type="slidenum">
              <a:rPr lang="en-US" altLang="zh-CN"/>
              <a:pPr>
                <a:defRPr/>
              </a:pPr>
              <a:t>19</a:t>
            </a:fld>
            <a:endParaRPr lang="en-US" altLang="zh-CN"/>
          </a:p>
        </p:txBody>
      </p:sp>
      <p:sp>
        <p:nvSpPr>
          <p:cNvPr id="32772" name="Rectangle 66"/>
          <p:cNvSpPr>
            <a:spLocks noGrp="1" noChangeArrowheads="1"/>
          </p:cNvSpPr>
          <p:nvPr>
            <p:ph type="body" idx="4294967295"/>
          </p:nvPr>
        </p:nvSpPr>
        <p:spPr>
          <a:xfrm>
            <a:off x="0" y="4038600"/>
            <a:ext cx="8001000" cy="2057400"/>
          </a:xfrm>
        </p:spPr>
        <p:txBody>
          <a:bodyPr/>
          <a:lstStyle/>
          <a:p>
            <a:pPr>
              <a:lnSpc>
                <a:spcPct val="80000"/>
              </a:lnSpc>
            </a:pPr>
            <a:r>
              <a:rPr lang="zh-CN" altLang="en-US" sz="2600" dirty="0"/>
              <a:t>文法比正则表达式描述能力更强</a:t>
            </a:r>
          </a:p>
          <a:p>
            <a:pPr>
              <a:lnSpc>
                <a:spcPct val="80000"/>
              </a:lnSpc>
            </a:pPr>
            <a:r>
              <a:rPr lang="zh-CN" altLang="en-US" sz="2600" dirty="0"/>
              <a:t>正则表达式描述词法单元比较简洁</a:t>
            </a:r>
          </a:p>
          <a:p>
            <a:pPr>
              <a:lnSpc>
                <a:spcPct val="80000"/>
              </a:lnSpc>
            </a:pPr>
            <a:r>
              <a:rPr lang="zh-CN" altLang="en-US" sz="2600" dirty="0"/>
              <a:t>基于正则表达式构造的词法分析器效率更高</a:t>
            </a:r>
          </a:p>
          <a:p>
            <a:pPr>
              <a:lnSpc>
                <a:spcPct val="80000"/>
              </a:lnSpc>
            </a:pPr>
            <a:r>
              <a:rPr lang="zh-CN" altLang="en-US" sz="2600" dirty="0"/>
              <a:t>正则表达式适合描述词法结构，文法适合描述嵌套结构</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p:txBody>
          <a:bodyPr/>
          <a:lstStyle/>
          <a:p>
            <a:r>
              <a:rPr lang="zh-CN" altLang="en-US"/>
              <a:t>概要</a:t>
            </a:r>
          </a:p>
        </p:txBody>
      </p:sp>
      <p:sp>
        <p:nvSpPr>
          <p:cNvPr id="14340" name="Rectangle 3"/>
          <p:cNvSpPr>
            <a:spLocks noGrp="1" noChangeArrowheads="1"/>
          </p:cNvSpPr>
          <p:nvPr>
            <p:ph idx="1"/>
          </p:nvPr>
        </p:nvSpPr>
        <p:spPr/>
        <p:txBody>
          <a:bodyPr/>
          <a:lstStyle/>
          <a:p>
            <a:r>
              <a:rPr lang="zh-CN" altLang="en-US"/>
              <a:t>语法分析器</a:t>
            </a:r>
          </a:p>
          <a:p>
            <a:r>
              <a:rPr lang="zh-CN" altLang="en-US"/>
              <a:t>上下文无关文法</a:t>
            </a:r>
          </a:p>
          <a:p>
            <a:r>
              <a:rPr lang="zh-CN" altLang="en-US"/>
              <a:t>语法分析技术</a:t>
            </a:r>
          </a:p>
          <a:p>
            <a:pPr lvl="1"/>
            <a:r>
              <a:rPr lang="zh-CN" altLang="en-US"/>
              <a:t>自顶向下</a:t>
            </a:r>
          </a:p>
          <a:p>
            <a:pPr lvl="1"/>
            <a:r>
              <a:rPr lang="zh-CN" altLang="en-US"/>
              <a:t>自底向上</a:t>
            </a:r>
          </a:p>
          <a:p>
            <a:r>
              <a:rPr lang="zh-CN" altLang="en-US"/>
              <a:t>语法分析器生成工具</a:t>
            </a:r>
          </a:p>
        </p:txBody>
      </p:sp>
      <p:sp>
        <p:nvSpPr>
          <p:cNvPr id="5" name="灯片编号占位符 5"/>
          <p:cNvSpPr>
            <a:spLocks noGrp="1"/>
          </p:cNvSpPr>
          <p:nvPr>
            <p:ph type="sldNum" sz="quarter" idx="12"/>
          </p:nvPr>
        </p:nvSpPr>
        <p:spPr/>
        <p:txBody>
          <a:bodyPr/>
          <a:lstStyle/>
          <a:p>
            <a:pPr>
              <a:defRPr/>
            </a:pPr>
            <a:fld id="{02406C73-6332-404F-B83B-AB70842D2D03}" type="slidenum">
              <a:rPr lang="en-US" altLang="zh-CN"/>
              <a:pPr>
                <a:defRPr/>
              </a:pPr>
              <a:t>2</a:t>
            </a:fld>
            <a:endParaRPr lang="en-US" altLang="zh-CN"/>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title"/>
          </p:nvPr>
        </p:nvSpPr>
        <p:spPr/>
        <p:txBody>
          <a:bodyPr/>
          <a:lstStyle/>
          <a:p>
            <a:r>
              <a:rPr lang="zh-CN" altLang="en-US"/>
              <a:t>补充</a:t>
            </a:r>
          </a:p>
        </p:txBody>
      </p:sp>
      <p:sp>
        <p:nvSpPr>
          <p:cNvPr id="33796" name="Rectangle 3"/>
          <p:cNvSpPr>
            <a:spLocks noGrp="1" noChangeArrowheads="1"/>
          </p:cNvSpPr>
          <p:nvPr>
            <p:ph idx="1"/>
          </p:nvPr>
        </p:nvSpPr>
        <p:spPr/>
        <p:txBody>
          <a:bodyPr/>
          <a:lstStyle/>
          <a:p>
            <a:r>
              <a:rPr lang="zh-CN" altLang="en-US"/>
              <a:t>文法的类别，</a:t>
            </a:r>
            <a:r>
              <a:rPr lang="en-US" altLang="zh-CN"/>
              <a:t>Chomsky</a:t>
            </a:r>
            <a:r>
              <a:rPr lang="zh-CN" altLang="en-US"/>
              <a:t>文法类</a:t>
            </a:r>
          </a:p>
          <a:p>
            <a:pPr lvl="1"/>
            <a:r>
              <a:rPr lang="en-US" altLang="zh-CN"/>
              <a:t>0</a:t>
            </a:r>
            <a:r>
              <a:rPr lang="zh-CN" altLang="en-US"/>
              <a:t>型文法</a:t>
            </a:r>
            <a:r>
              <a:rPr lang="en-US" altLang="zh-CN"/>
              <a:t>(</a:t>
            </a:r>
            <a:r>
              <a:rPr lang="zh-CN" altLang="en-US"/>
              <a:t>短语结构文法</a:t>
            </a:r>
            <a:r>
              <a:rPr lang="en-US" altLang="zh-CN"/>
              <a:t>)</a:t>
            </a:r>
            <a:r>
              <a:rPr lang="zh-CN" altLang="en-US"/>
              <a:t>， </a:t>
            </a:r>
            <a:r>
              <a:rPr lang="el-GR" altLang="zh-CN"/>
              <a:t>α</a:t>
            </a:r>
            <a:r>
              <a:rPr lang="en-US" altLang="zh-CN"/>
              <a:t> →</a:t>
            </a:r>
            <a:r>
              <a:rPr lang="el-GR" altLang="zh-CN"/>
              <a:t>β</a:t>
            </a:r>
            <a:r>
              <a:rPr lang="en-US" altLang="zh-CN"/>
              <a:t> </a:t>
            </a:r>
          </a:p>
          <a:p>
            <a:pPr lvl="1"/>
            <a:r>
              <a:rPr lang="en-US" altLang="zh-CN"/>
              <a:t>1</a:t>
            </a:r>
            <a:r>
              <a:rPr lang="zh-CN" altLang="en-US"/>
              <a:t>型文法</a:t>
            </a:r>
            <a:r>
              <a:rPr lang="en-US" altLang="zh-CN"/>
              <a:t>(</a:t>
            </a:r>
            <a:r>
              <a:rPr lang="zh-CN" altLang="en-US"/>
              <a:t>上下文相关文法</a:t>
            </a:r>
            <a:r>
              <a:rPr lang="en-US" altLang="zh-CN"/>
              <a:t>)</a:t>
            </a:r>
            <a:r>
              <a:rPr lang="zh-CN" altLang="en-US"/>
              <a:t>， </a:t>
            </a:r>
            <a:r>
              <a:rPr lang="el-GR" altLang="zh-CN"/>
              <a:t>α</a:t>
            </a:r>
            <a:r>
              <a:rPr lang="en-US" altLang="zh-CN"/>
              <a:t>A</a:t>
            </a:r>
            <a:r>
              <a:rPr lang="el-GR" altLang="zh-CN"/>
              <a:t>β </a:t>
            </a:r>
            <a:r>
              <a:rPr lang="en-US" altLang="zh-CN"/>
              <a:t>→ </a:t>
            </a:r>
            <a:r>
              <a:rPr lang="el-GR" altLang="zh-CN"/>
              <a:t>αγβ</a:t>
            </a:r>
            <a:endParaRPr lang="en-US" altLang="zh-CN"/>
          </a:p>
          <a:p>
            <a:pPr lvl="1"/>
            <a:r>
              <a:rPr lang="en-US" altLang="zh-CN"/>
              <a:t>2</a:t>
            </a:r>
            <a:r>
              <a:rPr lang="zh-CN" altLang="en-US"/>
              <a:t>型文法</a:t>
            </a:r>
            <a:r>
              <a:rPr lang="en-US" altLang="zh-CN"/>
              <a:t>(</a:t>
            </a:r>
            <a:r>
              <a:rPr lang="zh-CN" altLang="en-US"/>
              <a:t>上下文无关文法</a:t>
            </a:r>
            <a:r>
              <a:rPr lang="en-US" altLang="zh-CN"/>
              <a:t>)</a:t>
            </a:r>
            <a:r>
              <a:rPr lang="zh-CN" altLang="en-US"/>
              <a:t>， </a:t>
            </a:r>
            <a:r>
              <a:rPr lang="en-US" altLang="zh-CN"/>
              <a:t>A →</a:t>
            </a:r>
            <a:r>
              <a:rPr lang="el-GR" altLang="zh-CN"/>
              <a:t>γ</a:t>
            </a:r>
            <a:endParaRPr lang="en-US" altLang="zh-CN"/>
          </a:p>
          <a:p>
            <a:pPr lvl="1"/>
            <a:r>
              <a:rPr lang="en-US" altLang="zh-CN"/>
              <a:t>3</a:t>
            </a:r>
            <a:r>
              <a:rPr lang="zh-CN" altLang="en-US"/>
              <a:t>型文法</a:t>
            </a:r>
            <a:r>
              <a:rPr lang="en-US" altLang="zh-CN"/>
              <a:t>(</a:t>
            </a:r>
            <a:r>
              <a:rPr lang="zh-CN" altLang="en-US"/>
              <a:t>正则文法</a:t>
            </a:r>
            <a:r>
              <a:rPr lang="en-US" altLang="zh-CN"/>
              <a:t>)</a:t>
            </a:r>
            <a:r>
              <a:rPr lang="zh-CN" altLang="en-US"/>
              <a:t>，</a:t>
            </a:r>
            <a:r>
              <a:rPr lang="en-US" altLang="zh-CN"/>
              <a:t>A →t, A →tB</a:t>
            </a:r>
          </a:p>
        </p:txBody>
      </p:sp>
      <p:sp>
        <p:nvSpPr>
          <p:cNvPr id="5" name="灯片编号占位符 5"/>
          <p:cNvSpPr>
            <a:spLocks noGrp="1"/>
          </p:cNvSpPr>
          <p:nvPr>
            <p:ph type="sldNum" sz="quarter" idx="12"/>
          </p:nvPr>
        </p:nvSpPr>
        <p:spPr/>
        <p:txBody>
          <a:bodyPr/>
          <a:lstStyle/>
          <a:p>
            <a:pPr>
              <a:defRPr/>
            </a:pPr>
            <a:fld id="{639DB663-C245-4A07-BB24-81615391A21A}" type="slidenum">
              <a:rPr lang="en-US" altLang="zh-CN"/>
              <a:pPr>
                <a:defRPr/>
              </a:pPr>
              <a:t>20</a:t>
            </a:fld>
            <a:endParaRPr lang="en-US" altLang="zh-CN"/>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noChangeArrowheads="1"/>
          </p:cNvSpPr>
          <p:nvPr>
            <p:ph type="title"/>
          </p:nvPr>
        </p:nvSpPr>
        <p:spPr/>
        <p:txBody>
          <a:bodyPr>
            <a:normAutofit fontScale="90000"/>
          </a:bodyPr>
          <a:lstStyle/>
          <a:p>
            <a:r>
              <a:rPr lang="zh-CN" altLang="en-US" dirty="0"/>
              <a:t>上下文无关文法和正则表达式</a:t>
            </a:r>
          </a:p>
        </p:txBody>
      </p:sp>
      <p:sp>
        <p:nvSpPr>
          <p:cNvPr id="34820" name="Rectangle 3"/>
          <p:cNvSpPr>
            <a:spLocks noGrp="1" noChangeArrowheads="1"/>
          </p:cNvSpPr>
          <p:nvPr>
            <p:ph idx="1"/>
          </p:nvPr>
        </p:nvSpPr>
        <p:spPr>
          <a:xfrm>
            <a:off x="457200" y="1935480"/>
            <a:ext cx="8229600" cy="4279602"/>
          </a:xfrm>
        </p:spPr>
        <p:txBody>
          <a:bodyPr/>
          <a:lstStyle/>
          <a:p>
            <a:r>
              <a:rPr lang="en-US" altLang="zh-CN" dirty="0"/>
              <a:t>CFG</a:t>
            </a:r>
            <a:r>
              <a:rPr lang="zh-CN" altLang="en-US" dirty="0"/>
              <a:t>的表达能力更强</a:t>
            </a:r>
          </a:p>
          <a:p>
            <a:r>
              <a:rPr lang="zh-CN" altLang="en-US" dirty="0"/>
              <a:t>每个正则表达式都可以用一个上下文无关文法来描述，反之不成立</a:t>
            </a:r>
          </a:p>
          <a:p>
            <a:r>
              <a:rPr lang="zh-CN" altLang="en-US" dirty="0"/>
              <a:t>每个正则语言都是一个上下文无关语言，反之不成立</a:t>
            </a:r>
          </a:p>
          <a:p>
            <a:r>
              <a:rPr lang="zh-CN" altLang="en-US" dirty="0"/>
              <a:t>正则表达式</a:t>
            </a:r>
            <a:r>
              <a:rPr lang="en-US" altLang="zh-CN" dirty="0"/>
              <a:t>(</a:t>
            </a:r>
            <a:r>
              <a:rPr lang="en-US" altLang="zh-CN" dirty="0" err="1"/>
              <a:t>a|b</a:t>
            </a:r>
            <a:r>
              <a:rPr lang="en-US" altLang="zh-CN" dirty="0"/>
              <a:t>)*</a:t>
            </a:r>
            <a:r>
              <a:rPr lang="en-US" altLang="zh-CN" dirty="0" err="1"/>
              <a:t>abb</a:t>
            </a:r>
            <a:r>
              <a:rPr lang="en-US" altLang="zh-CN" dirty="0"/>
              <a:t> </a:t>
            </a:r>
            <a:r>
              <a:rPr lang="zh-CN" altLang="en-US" dirty="0"/>
              <a:t>等价于文法</a:t>
            </a:r>
          </a:p>
          <a:p>
            <a:pPr>
              <a:buFont typeface="Wingdings" pitchFamily="2" charset="2"/>
              <a:buNone/>
            </a:pPr>
            <a:endParaRPr lang="en-US" altLang="zh-CN" dirty="0"/>
          </a:p>
        </p:txBody>
      </p:sp>
      <p:sp>
        <p:nvSpPr>
          <p:cNvPr id="6" name="灯片编号占位符 5"/>
          <p:cNvSpPr>
            <a:spLocks noGrp="1"/>
          </p:cNvSpPr>
          <p:nvPr>
            <p:ph type="sldNum" sz="quarter" idx="12"/>
          </p:nvPr>
        </p:nvSpPr>
        <p:spPr/>
        <p:txBody>
          <a:bodyPr/>
          <a:lstStyle/>
          <a:p>
            <a:pPr>
              <a:defRPr/>
            </a:pPr>
            <a:fld id="{77CFAF6C-9D8F-4D72-BA7C-1D6091817AA8}" type="slidenum">
              <a:rPr lang="en-US" altLang="zh-CN"/>
              <a:pPr>
                <a:defRPr/>
              </a:pPr>
              <a:t>21</a:t>
            </a:fld>
            <a:endParaRPr lang="en-US" altLang="zh-CN"/>
          </a:p>
        </p:txBody>
      </p:sp>
      <p:sp>
        <p:nvSpPr>
          <p:cNvPr id="34821" name="Rectangle 4"/>
          <p:cNvSpPr>
            <a:spLocks noChangeArrowheads="1"/>
          </p:cNvSpPr>
          <p:nvPr/>
        </p:nvSpPr>
        <p:spPr bwMode="auto">
          <a:xfrm>
            <a:off x="1071538" y="4643446"/>
            <a:ext cx="4572000" cy="1190625"/>
          </a:xfrm>
          <a:prstGeom prst="rect">
            <a:avLst/>
          </a:prstGeom>
          <a:noFill/>
          <a:ln w="9525">
            <a:noFill/>
            <a:miter lim="800000"/>
            <a:headEnd/>
            <a:tailEnd/>
          </a:ln>
        </p:spPr>
        <p:txBody>
          <a:bodyPr>
            <a:spAutoFit/>
          </a:bodyPr>
          <a:lstStyle/>
          <a:p>
            <a:r>
              <a:rPr lang="zh-CN" altLang="en-US" b="0" dirty="0"/>
              <a:t>Ａ</a:t>
            </a:r>
            <a:r>
              <a:rPr lang="zh-CN" altLang="en-US" b="0" baseline="-25000" dirty="0"/>
              <a:t>０</a:t>
            </a:r>
            <a:r>
              <a:rPr lang="zh-CN" altLang="en-US" b="0" dirty="0"/>
              <a:t>→ａＡ</a:t>
            </a:r>
            <a:r>
              <a:rPr lang="zh-CN" altLang="en-US" b="0" baseline="-25000" dirty="0"/>
              <a:t>０</a:t>
            </a:r>
            <a:r>
              <a:rPr lang="zh-CN" altLang="en-US" b="0" dirty="0"/>
              <a:t>｜ｂＡ</a:t>
            </a:r>
            <a:r>
              <a:rPr lang="zh-CN" altLang="en-US" b="0" baseline="-25000" dirty="0"/>
              <a:t>０</a:t>
            </a:r>
            <a:r>
              <a:rPr lang="zh-CN" altLang="en-US" b="0" dirty="0"/>
              <a:t>｜ａＡ</a:t>
            </a:r>
            <a:r>
              <a:rPr lang="zh-CN" altLang="en-US" b="0" baseline="-25000" dirty="0"/>
              <a:t>１</a:t>
            </a:r>
          </a:p>
          <a:p>
            <a:r>
              <a:rPr lang="zh-CN" altLang="en-US" b="0" dirty="0"/>
              <a:t>Ａ</a:t>
            </a:r>
            <a:r>
              <a:rPr lang="zh-CN" altLang="en-US" b="0" baseline="-25000" dirty="0"/>
              <a:t>１</a:t>
            </a:r>
            <a:r>
              <a:rPr lang="zh-CN" altLang="en-US" b="0" dirty="0"/>
              <a:t>→ｂＡ</a:t>
            </a:r>
            <a:r>
              <a:rPr lang="zh-CN" altLang="en-US" b="0" baseline="-25000" dirty="0"/>
              <a:t>２</a:t>
            </a:r>
          </a:p>
          <a:p>
            <a:r>
              <a:rPr lang="zh-CN" altLang="en-US" b="0" dirty="0"/>
              <a:t>Ａ</a:t>
            </a:r>
            <a:r>
              <a:rPr lang="zh-CN" altLang="en-US" b="0" baseline="-25000" dirty="0"/>
              <a:t>２</a:t>
            </a:r>
            <a:r>
              <a:rPr lang="zh-CN" altLang="en-US" b="0" dirty="0"/>
              <a:t>→ｂＡ</a:t>
            </a:r>
            <a:r>
              <a:rPr lang="zh-CN" altLang="en-US" b="0" baseline="-25000" dirty="0"/>
              <a:t>３</a:t>
            </a:r>
          </a:p>
          <a:p>
            <a:r>
              <a:rPr lang="zh-CN" altLang="en-US" b="0" dirty="0"/>
              <a:t>Ａ</a:t>
            </a:r>
            <a:r>
              <a:rPr lang="zh-CN" altLang="en-US" b="0" baseline="-25000" dirty="0"/>
              <a:t>３</a:t>
            </a:r>
            <a:r>
              <a:rPr lang="zh-CN" altLang="en-US" b="0" dirty="0"/>
              <a:t>→</a:t>
            </a:r>
            <a:r>
              <a:rPr lang="el-GR" altLang="zh-CN" b="0" dirty="0">
                <a:latin typeface="宋体" charset="-122"/>
              </a:rPr>
              <a:t>ε</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noChangeArrowheads="1"/>
          </p:cNvSpPr>
          <p:nvPr>
            <p:ph type="title"/>
          </p:nvPr>
        </p:nvSpPr>
        <p:spPr>
          <a:xfrm>
            <a:off x="457200" y="548680"/>
            <a:ext cx="8229600" cy="1143000"/>
          </a:xfrm>
        </p:spPr>
        <p:txBody>
          <a:bodyPr/>
          <a:lstStyle/>
          <a:p>
            <a:r>
              <a:rPr lang="zh-CN" altLang="en-US" dirty="0"/>
              <a:t>为</a:t>
            </a:r>
            <a:r>
              <a:rPr lang="en-US" altLang="zh-CN" dirty="0"/>
              <a:t>NFA</a:t>
            </a:r>
            <a:r>
              <a:rPr lang="zh-CN" altLang="en-US" dirty="0"/>
              <a:t>构造等价文法</a:t>
            </a:r>
          </a:p>
        </p:txBody>
      </p:sp>
      <p:pic>
        <p:nvPicPr>
          <p:cNvPr id="35844" name="Picture 5"/>
          <p:cNvPicPr>
            <a:picLocks noGrp="1" noChangeAspect="1" noChangeArrowheads="1"/>
          </p:cNvPicPr>
          <p:nvPr>
            <p:ph idx="1"/>
          </p:nvPr>
        </p:nvPicPr>
        <p:blipFill>
          <a:blip r:embed="rId2" cstate="print"/>
          <a:srcRect/>
          <a:stretch>
            <a:fillRect/>
          </a:stretch>
        </p:blipFill>
        <p:spPr>
          <a:xfrm>
            <a:off x="457200" y="1844673"/>
            <a:ext cx="8001000" cy="1370013"/>
          </a:xfrm>
          <a:noFill/>
        </p:spPr>
      </p:pic>
      <p:sp>
        <p:nvSpPr>
          <p:cNvPr id="6" name="灯片编号占位符 5"/>
          <p:cNvSpPr>
            <a:spLocks noGrp="1"/>
          </p:cNvSpPr>
          <p:nvPr>
            <p:ph type="sldNum" sz="quarter" idx="12"/>
          </p:nvPr>
        </p:nvSpPr>
        <p:spPr/>
        <p:txBody>
          <a:bodyPr/>
          <a:lstStyle/>
          <a:p>
            <a:pPr>
              <a:defRPr/>
            </a:pPr>
            <a:fld id="{2ED75A60-FDDB-4E2C-B4C8-1E78E505CFF6}" type="slidenum">
              <a:rPr lang="en-US" altLang="zh-CN"/>
              <a:pPr>
                <a:defRPr/>
              </a:pPr>
              <a:t>22</a:t>
            </a:fld>
            <a:endParaRPr lang="en-US" altLang="zh-CN"/>
          </a:p>
        </p:txBody>
      </p:sp>
      <p:pic>
        <p:nvPicPr>
          <p:cNvPr id="35845" name="Picture 6"/>
          <p:cNvPicPr>
            <a:picLocks noChangeAspect="1" noChangeArrowheads="1"/>
          </p:cNvPicPr>
          <p:nvPr/>
        </p:nvPicPr>
        <p:blipFill>
          <a:blip r:embed="rId3" cstate="print"/>
          <a:srcRect/>
          <a:stretch>
            <a:fillRect/>
          </a:stretch>
        </p:blipFill>
        <p:spPr bwMode="auto">
          <a:xfrm>
            <a:off x="457200" y="3276600"/>
            <a:ext cx="5534025" cy="1974850"/>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上下文无关文法和正则表达式</a:t>
            </a:r>
            <a:endParaRPr kumimoji="1" lang="zh-CN" altLang="en-US" dirty="0"/>
          </a:p>
        </p:txBody>
      </p:sp>
      <p:sp>
        <p:nvSpPr>
          <p:cNvPr id="3" name="内容占位符 2"/>
          <p:cNvSpPr>
            <a:spLocks noGrp="1"/>
          </p:cNvSpPr>
          <p:nvPr>
            <p:ph idx="1"/>
          </p:nvPr>
        </p:nvSpPr>
        <p:spPr/>
        <p:txBody>
          <a:bodyPr/>
          <a:lstStyle/>
          <a:p>
            <a:r>
              <a:rPr kumimoji="1" lang="zh-CN" altLang="en-US" dirty="0"/>
              <a:t>正则表达式 </a:t>
            </a:r>
            <a:r>
              <a:rPr kumimoji="1" lang="en-US" altLang="zh-CN" dirty="0"/>
              <a:t>     </a:t>
            </a:r>
            <a:r>
              <a:rPr kumimoji="1" lang="zh-CN" altLang="en-US" dirty="0"/>
              <a:t>上下文无关文法  </a:t>
            </a:r>
            <a:r>
              <a:rPr lang="zh-CN" altLang="en-US" dirty="0">
                <a:latin typeface="Zapf Dingbats"/>
                <a:ea typeface="Zapf Dingbats"/>
                <a:cs typeface="Zapf Dingbats"/>
              </a:rPr>
              <a:t>✔</a:t>
            </a:r>
            <a:endParaRPr kumimoji="1" lang="en-US" altLang="zh-CN" dirty="0"/>
          </a:p>
          <a:p>
            <a:r>
              <a:rPr kumimoji="1" lang="zh-CN" altLang="en-US" dirty="0"/>
              <a:t>上下文无关文法 </a:t>
            </a:r>
            <a:r>
              <a:rPr kumimoji="1" lang="en-US" altLang="zh-CN" dirty="0"/>
              <a:t>     </a:t>
            </a:r>
            <a:r>
              <a:rPr kumimoji="1" lang="zh-CN" altLang="en-US" dirty="0"/>
              <a:t>正则表达式  ？</a:t>
            </a:r>
            <a:endParaRPr kumimoji="1" lang="en-US" altLang="zh-CN" dirty="0"/>
          </a:p>
          <a:p>
            <a:endParaRPr kumimoji="1" lang="en-US" altLang="zh-CN" dirty="0"/>
          </a:p>
          <a:p>
            <a:r>
              <a:rPr kumimoji="1" lang="en-US" altLang="zh-CN" dirty="0"/>
              <a:t>L={</a:t>
            </a:r>
            <a:r>
              <a:rPr kumimoji="1" lang="en-US" altLang="zh-CN" dirty="0" err="1"/>
              <a:t>a</a:t>
            </a:r>
            <a:r>
              <a:rPr kumimoji="1" lang="en-US" altLang="zh-CN" baseline="30000" dirty="0" err="1"/>
              <a:t>n</a:t>
            </a:r>
            <a:r>
              <a:rPr kumimoji="1" lang="en-US" altLang="zh-CN" dirty="0" err="1"/>
              <a:t>b</a:t>
            </a:r>
            <a:r>
              <a:rPr kumimoji="1" lang="en-US" altLang="zh-CN" baseline="30000" dirty="0" err="1"/>
              <a:t>n</a:t>
            </a:r>
            <a:r>
              <a:rPr kumimoji="1" lang="en-US" altLang="zh-CN" dirty="0" err="1"/>
              <a:t>|n</a:t>
            </a:r>
            <a:r>
              <a:rPr kumimoji="1" lang="en-US" altLang="zh-CN" dirty="0"/>
              <a:t>&gt;=1}</a:t>
            </a:r>
          </a:p>
          <a:p>
            <a:r>
              <a:rPr kumimoji="1" lang="zh-CN" altLang="en-US" dirty="0"/>
              <a:t>描述该语言的文法？</a:t>
            </a:r>
            <a:endParaRPr kumimoji="1" lang="en-US" altLang="zh-CN" dirty="0"/>
          </a:p>
          <a:p>
            <a:r>
              <a:rPr kumimoji="1" lang="zh-CN" altLang="en-US" dirty="0"/>
              <a:t>可以用正则表达式描述该语言吗？</a:t>
            </a:r>
            <a:endParaRPr kumimoji="1" lang="en-US" altLang="zh-CN" dirty="0"/>
          </a:p>
          <a:p>
            <a:endParaRPr kumimoji="1" lang="zh-CN" altLang="en-US" dirty="0"/>
          </a:p>
        </p:txBody>
      </p:sp>
      <p:sp>
        <p:nvSpPr>
          <p:cNvPr id="4" name="右箭头 3"/>
          <p:cNvSpPr/>
          <p:nvPr/>
        </p:nvSpPr>
        <p:spPr>
          <a:xfrm>
            <a:off x="2699792" y="1988840"/>
            <a:ext cx="504056" cy="320839"/>
          </a:xfrm>
          <a:prstGeom prst="rightArrow">
            <a:avLst/>
          </a:prstGeom>
          <a:ln/>
        </p:spPr>
        <p:style>
          <a:lnRef idx="1">
            <a:schemeClr val="accent1"/>
          </a:lnRef>
          <a:fillRef idx="3">
            <a:schemeClr val="accent1"/>
          </a:fillRef>
          <a:effectRef idx="2">
            <a:schemeClr val="accent1"/>
          </a:effectRef>
          <a:fontRef idx="minor">
            <a:schemeClr val="lt1"/>
          </a:fontRef>
        </p:style>
        <p:txBody>
          <a:bodyPr/>
          <a:lstStyle/>
          <a:p>
            <a:endParaRPr lang="zh-CN" altLang="en-US"/>
          </a:p>
        </p:txBody>
      </p:sp>
      <p:sp>
        <p:nvSpPr>
          <p:cNvPr id="5" name="右箭头 4"/>
          <p:cNvSpPr/>
          <p:nvPr/>
        </p:nvSpPr>
        <p:spPr>
          <a:xfrm>
            <a:off x="3419872" y="2492896"/>
            <a:ext cx="504056" cy="320839"/>
          </a:xfrm>
          <a:prstGeom prst="rightArrow">
            <a:avLst/>
          </a:prstGeom>
          <a:ln/>
        </p:spPr>
        <p:style>
          <a:lnRef idx="1">
            <a:schemeClr val="accent1"/>
          </a:lnRef>
          <a:fillRef idx="3">
            <a:schemeClr val="accent1"/>
          </a:fillRef>
          <a:effectRef idx="2">
            <a:schemeClr val="accent1"/>
          </a:effectRef>
          <a:fontRef idx="minor">
            <a:schemeClr val="lt1"/>
          </a:fontRef>
        </p:style>
        <p:txBody>
          <a:bodyPr/>
          <a:lstStyle/>
          <a:p>
            <a:endParaRPr lang="zh-CN" altLang="en-US"/>
          </a:p>
        </p:txBody>
      </p:sp>
    </p:spTree>
    <p:extLst>
      <p:ext uri="{BB962C8B-B14F-4D97-AF65-F5344CB8AC3E}">
        <p14:creationId xmlns:p14="http://schemas.microsoft.com/office/powerpoint/2010/main" val="2166758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p:nvPr>
        </p:nvSpPr>
        <p:spPr/>
        <p:txBody>
          <a:bodyPr/>
          <a:lstStyle/>
          <a:p>
            <a:r>
              <a:rPr lang="zh-CN" altLang="en-US"/>
              <a:t>文法及其生成的语言</a:t>
            </a:r>
          </a:p>
        </p:txBody>
      </p:sp>
      <p:sp>
        <p:nvSpPr>
          <p:cNvPr id="36868" name="Rectangle 3"/>
          <p:cNvSpPr>
            <a:spLocks noGrp="1" noChangeArrowheads="1"/>
          </p:cNvSpPr>
          <p:nvPr>
            <p:ph idx="1"/>
          </p:nvPr>
        </p:nvSpPr>
        <p:spPr/>
        <p:txBody>
          <a:bodyPr>
            <a:normAutofit fontScale="92500" lnSpcReduction="10000"/>
          </a:bodyPr>
          <a:lstStyle/>
          <a:p>
            <a:r>
              <a:rPr lang="zh-CN" altLang="en-US" dirty="0"/>
              <a:t>语言是由文法的开始符号出发，能够推导得到的所有句子的集合。</a:t>
            </a:r>
          </a:p>
          <a:p>
            <a:r>
              <a:rPr lang="zh-CN" altLang="en-US" sz="2200" dirty="0"/>
              <a:t>文法</a:t>
            </a:r>
            <a:r>
              <a:rPr lang="en-US" altLang="zh-CN" sz="2200" dirty="0"/>
              <a:t>G: S → </a:t>
            </a:r>
            <a:r>
              <a:rPr lang="en-US" altLang="zh-CN" sz="2200" dirty="0" err="1"/>
              <a:t>aS|a|b</a:t>
            </a:r>
            <a:r>
              <a:rPr lang="en-US" altLang="zh-CN" sz="2200" dirty="0"/>
              <a:t>,  </a:t>
            </a:r>
          </a:p>
          <a:p>
            <a:pPr lvl="1"/>
            <a:r>
              <a:rPr lang="en-US" altLang="zh-CN" sz="2000" dirty="0"/>
              <a:t>L(G)={</a:t>
            </a:r>
            <a:r>
              <a:rPr lang="en-US" altLang="zh-CN" sz="2000" dirty="0" err="1"/>
              <a:t>a</a:t>
            </a:r>
            <a:r>
              <a:rPr lang="en-US" altLang="zh-CN" sz="2000" baseline="30000" dirty="0" err="1"/>
              <a:t>i</a:t>
            </a:r>
            <a:r>
              <a:rPr lang="en-US" altLang="zh-CN" sz="2000" dirty="0"/>
              <a:t>(</a:t>
            </a:r>
            <a:r>
              <a:rPr lang="en-US" altLang="zh-CN" sz="2000" dirty="0" err="1"/>
              <a:t>a|b</a:t>
            </a:r>
            <a:r>
              <a:rPr lang="en-US" altLang="zh-CN" sz="2000" dirty="0"/>
              <a:t>), </a:t>
            </a:r>
            <a:r>
              <a:rPr lang="en-US" altLang="zh-CN" sz="2000" dirty="0" err="1"/>
              <a:t>i</a:t>
            </a:r>
            <a:r>
              <a:rPr kumimoji="1" lang="en-US" altLang="zh-CN" sz="2000" dirty="0"/>
              <a:t>&gt;=0</a:t>
            </a:r>
            <a:r>
              <a:rPr lang="en-US" altLang="zh-CN" sz="2000" dirty="0"/>
              <a:t>}</a:t>
            </a:r>
          </a:p>
          <a:p>
            <a:r>
              <a:rPr lang="zh-CN" altLang="en-US" sz="2200" dirty="0"/>
              <a:t>文法</a:t>
            </a:r>
            <a:r>
              <a:rPr lang="en-US" altLang="zh-CN" sz="2200" dirty="0"/>
              <a:t>G</a:t>
            </a:r>
            <a:r>
              <a:rPr lang="zh-CN" altLang="en-US" sz="2200" dirty="0"/>
              <a:t>：</a:t>
            </a:r>
            <a:r>
              <a:rPr lang="en-US" altLang="zh-CN" sz="2200" dirty="0"/>
              <a:t>S → </a:t>
            </a:r>
            <a:r>
              <a:rPr lang="en-US" altLang="zh-CN" sz="2200" dirty="0" err="1"/>
              <a:t>aSb|ab</a:t>
            </a:r>
            <a:endParaRPr lang="en-US" altLang="zh-CN" sz="2200" dirty="0"/>
          </a:p>
          <a:p>
            <a:pPr lvl="1"/>
            <a:r>
              <a:rPr lang="en-US" altLang="zh-CN" sz="2000" dirty="0"/>
              <a:t>L(G)={</a:t>
            </a:r>
            <a:r>
              <a:rPr lang="en-US" altLang="zh-CN" sz="2000" dirty="0" err="1"/>
              <a:t>a</a:t>
            </a:r>
            <a:r>
              <a:rPr lang="en-US" altLang="zh-CN" sz="2000" baseline="30000" dirty="0" err="1"/>
              <a:t>n</a:t>
            </a:r>
            <a:r>
              <a:rPr lang="en-US" altLang="zh-CN" sz="2000" dirty="0" err="1"/>
              <a:t>b</a:t>
            </a:r>
            <a:r>
              <a:rPr lang="en-US" altLang="zh-CN" sz="2000" baseline="30000" dirty="0" err="1"/>
              <a:t>n</a:t>
            </a:r>
            <a:r>
              <a:rPr lang="en-US" altLang="zh-CN" sz="2000" dirty="0"/>
              <a:t>, n&gt;=1}</a:t>
            </a:r>
          </a:p>
          <a:p>
            <a:r>
              <a:rPr lang="zh-CN" altLang="en-US" sz="2200" dirty="0"/>
              <a:t>文法</a:t>
            </a:r>
            <a:r>
              <a:rPr lang="en-US" altLang="zh-CN" sz="2200" dirty="0"/>
              <a:t>G</a:t>
            </a:r>
            <a:r>
              <a:rPr lang="zh-CN" altLang="en-US" sz="2200" dirty="0"/>
              <a:t>：</a:t>
            </a:r>
            <a:r>
              <a:rPr lang="en-US" altLang="zh-CN" sz="2200" dirty="0"/>
              <a:t>S → (S)S|</a:t>
            </a:r>
            <a:r>
              <a:rPr lang="el-GR" altLang="zh-CN" sz="2200" dirty="0"/>
              <a:t>ε</a:t>
            </a:r>
            <a:endParaRPr lang="en-US" altLang="zh-CN" sz="2200" dirty="0"/>
          </a:p>
          <a:p>
            <a:pPr lvl="1"/>
            <a:r>
              <a:rPr lang="en-US" altLang="zh-CN" sz="2000" dirty="0"/>
              <a:t>L(G)={</a:t>
            </a:r>
            <a:r>
              <a:rPr lang="zh-CN" altLang="en-US" sz="2000" dirty="0"/>
              <a:t>所有具有对称括号对的串</a:t>
            </a:r>
            <a:r>
              <a:rPr lang="en-US" altLang="zh-CN" sz="2000" dirty="0"/>
              <a:t>}</a:t>
            </a:r>
          </a:p>
          <a:p>
            <a:endParaRPr lang="en-US" altLang="zh-CN" sz="2200" dirty="0"/>
          </a:p>
          <a:p>
            <a:r>
              <a:rPr lang="zh-CN" altLang="en-US" sz="2200" dirty="0"/>
              <a:t>如何验证文法</a:t>
            </a:r>
            <a:r>
              <a:rPr lang="en-US" altLang="zh-CN" sz="2200" dirty="0"/>
              <a:t>G</a:t>
            </a:r>
            <a:r>
              <a:rPr lang="zh-CN" altLang="en-US" sz="2200" dirty="0"/>
              <a:t>所确定的语言</a:t>
            </a:r>
            <a:r>
              <a:rPr lang="en-US" altLang="zh-CN" sz="2200" dirty="0"/>
              <a:t>L</a:t>
            </a:r>
          </a:p>
          <a:p>
            <a:pPr lvl="1"/>
            <a:r>
              <a:rPr lang="zh-CN" altLang="en-US" sz="2000" dirty="0"/>
              <a:t>证明</a:t>
            </a:r>
            <a:r>
              <a:rPr lang="en-US" altLang="zh-CN" sz="2000" dirty="0"/>
              <a:t>G</a:t>
            </a:r>
            <a:r>
              <a:rPr lang="zh-CN" altLang="en-US" sz="2000" dirty="0"/>
              <a:t>生成的每个串都在</a:t>
            </a:r>
            <a:r>
              <a:rPr lang="en-US" altLang="zh-CN" sz="2000" dirty="0"/>
              <a:t>L</a:t>
            </a:r>
            <a:r>
              <a:rPr lang="zh-CN" altLang="en-US" sz="2000" dirty="0"/>
              <a:t>中</a:t>
            </a:r>
          </a:p>
          <a:p>
            <a:pPr lvl="1"/>
            <a:r>
              <a:rPr lang="zh-CN" altLang="en-US" sz="2000" dirty="0"/>
              <a:t>证明</a:t>
            </a:r>
            <a:r>
              <a:rPr lang="en-US" altLang="zh-CN" sz="2000" dirty="0"/>
              <a:t>L</a:t>
            </a:r>
            <a:r>
              <a:rPr lang="zh-CN" altLang="en-US" sz="2000" dirty="0"/>
              <a:t>中的每个串都能被</a:t>
            </a:r>
            <a:r>
              <a:rPr lang="en-US" altLang="zh-CN" sz="2000" dirty="0"/>
              <a:t>G</a:t>
            </a:r>
            <a:r>
              <a:rPr lang="zh-CN" altLang="en-US" sz="2000" dirty="0"/>
              <a:t>生成</a:t>
            </a:r>
          </a:p>
          <a:p>
            <a:r>
              <a:rPr lang="zh-CN" altLang="en-US" sz="2400" dirty="0"/>
              <a:t>实质上回归到了原始的定义，证明采用数学归纳法</a:t>
            </a:r>
          </a:p>
        </p:txBody>
      </p:sp>
      <p:sp>
        <p:nvSpPr>
          <p:cNvPr id="5" name="灯片编号占位符 5"/>
          <p:cNvSpPr>
            <a:spLocks noGrp="1"/>
          </p:cNvSpPr>
          <p:nvPr>
            <p:ph type="sldNum" sz="quarter" idx="12"/>
          </p:nvPr>
        </p:nvSpPr>
        <p:spPr/>
        <p:txBody>
          <a:bodyPr/>
          <a:lstStyle/>
          <a:p>
            <a:pPr>
              <a:defRPr/>
            </a:pPr>
            <a:fld id="{E2EE7247-B3F0-4E9A-9B3B-642ABD691394}" type="slidenum">
              <a:rPr lang="en-US" altLang="zh-CN"/>
              <a:pPr>
                <a:defRPr/>
              </a:pPr>
              <a:t>24</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868">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6868">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686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p:cNvSpPr>
            <a:spLocks noGrp="1" noChangeArrowheads="1"/>
          </p:cNvSpPr>
          <p:nvPr>
            <p:ph type="title"/>
          </p:nvPr>
        </p:nvSpPr>
        <p:spPr/>
        <p:txBody>
          <a:bodyPr/>
          <a:lstStyle/>
          <a:p>
            <a:r>
              <a:rPr lang="zh-CN" altLang="en-US"/>
              <a:t>文法的设计</a:t>
            </a:r>
          </a:p>
        </p:txBody>
      </p:sp>
      <p:sp>
        <p:nvSpPr>
          <p:cNvPr id="37892" name="Rectangle 3"/>
          <p:cNvSpPr>
            <a:spLocks noGrp="1" noChangeArrowheads="1"/>
          </p:cNvSpPr>
          <p:nvPr>
            <p:ph idx="1"/>
          </p:nvPr>
        </p:nvSpPr>
        <p:spPr/>
        <p:txBody>
          <a:bodyPr/>
          <a:lstStyle/>
          <a:p>
            <a:pPr>
              <a:lnSpc>
                <a:spcPct val="90000"/>
              </a:lnSpc>
            </a:pPr>
            <a:r>
              <a:rPr lang="zh-CN" altLang="en-US" dirty="0"/>
              <a:t>在进行高效的语法分析之前，需要对文法做以下处理</a:t>
            </a:r>
          </a:p>
          <a:p>
            <a:pPr lvl="1">
              <a:lnSpc>
                <a:spcPct val="90000"/>
              </a:lnSpc>
            </a:pPr>
            <a:r>
              <a:rPr lang="zh-CN" altLang="en-US" dirty="0"/>
              <a:t>消除二义性</a:t>
            </a:r>
          </a:p>
          <a:p>
            <a:pPr lvl="2">
              <a:lnSpc>
                <a:spcPct val="90000"/>
              </a:lnSpc>
            </a:pPr>
            <a:r>
              <a:rPr lang="zh-CN" altLang="en-US" dirty="0"/>
              <a:t>文法的二义性：文法可以为一个句子生成多颗不同的树</a:t>
            </a:r>
          </a:p>
          <a:p>
            <a:pPr lvl="1">
              <a:lnSpc>
                <a:spcPct val="90000"/>
              </a:lnSpc>
            </a:pPr>
            <a:r>
              <a:rPr lang="zh-CN" altLang="en-US" dirty="0"/>
              <a:t>消除左递归</a:t>
            </a:r>
          </a:p>
          <a:p>
            <a:pPr lvl="2">
              <a:lnSpc>
                <a:spcPct val="90000"/>
              </a:lnSpc>
            </a:pPr>
            <a:r>
              <a:rPr lang="zh-CN" altLang="en-US" dirty="0"/>
              <a:t>左递归：文法中一个非终结符号</a:t>
            </a:r>
            <a:r>
              <a:rPr lang="en-US" altLang="zh-CN" dirty="0"/>
              <a:t>A</a:t>
            </a:r>
            <a:r>
              <a:rPr lang="zh-CN" altLang="en-US" dirty="0"/>
              <a:t>使得对某个串</a:t>
            </a:r>
            <a:r>
              <a:rPr lang="el-GR" altLang="zh-CN" dirty="0"/>
              <a:t>α</a:t>
            </a:r>
            <a:r>
              <a:rPr lang="zh-CN" altLang="en-US" dirty="0"/>
              <a:t>，存在一个推导           ，则称这个文法是左递归的。</a:t>
            </a:r>
          </a:p>
          <a:p>
            <a:pPr lvl="1">
              <a:lnSpc>
                <a:spcPct val="90000"/>
              </a:lnSpc>
            </a:pPr>
            <a:r>
              <a:rPr lang="zh-CN" altLang="en-US" dirty="0"/>
              <a:t>提取左公因子</a:t>
            </a:r>
          </a:p>
        </p:txBody>
      </p:sp>
      <p:sp>
        <p:nvSpPr>
          <p:cNvPr id="6" name="灯片编号占位符 5"/>
          <p:cNvSpPr>
            <a:spLocks noGrp="1"/>
          </p:cNvSpPr>
          <p:nvPr>
            <p:ph type="sldNum" sz="quarter" idx="12"/>
          </p:nvPr>
        </p:nvSpPr>
        <p:spPr/>
        <p:txBody>
          <a:bodyPr/>
          <a:lstStyle/>
          <a:p>
            <a:pPr>
              <a:defRPr/>
            </a:pPr>
            <a:fld id="{81D1229B-51E3-4D81-9E4B-AB75EF9067D1}" type="slidenum">
              <a:rPr lang="en-US" altLang="zh-CN"/>
              <a:pPr>
                <a:defRPr/>
              </a:pPr>
              <a:t>25</a:t>
            </a:fld>
            <a:endParaRPr lang="en-US" altLang="zh-CN"/>
          </a:p>
        </p:txBody>
      </p:sp>
      <p:pic>
        <p:nvPicPr>
          <p:cNvPr id="37893" name="Picture 4"/>
          <p:cNvPicPr>
            <a:picLocks noChangeAspect="1" noChangeArrowheads="1"/>
          </p:cNvPicPr>
          <p:nvPr/>
        </p:nvPicPr>
        <p:blipFill>
          <a:blip r:embed="rId2" cstate="print"/>
          <a:srcRect/>
          <a:stretch>
            <a:fillRect/>
          </a:stretch>
        </p:blipFill>
        <p:spPr bwMode="auto">
          <a:xfrm>
            <a:off x="1928794" y="3786190"/>
            <a:ext cx="685800" cy="328613"/>
          </a:xfrm>
          <a:prstGeom prst="rect">
            <a:avLst/>
          </a:prstGeom>
          <a:noFill/>
          <a:ln w="9525">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Grp="1" noChangeArrowheads="1"/>
          </p:cNvSpPr>
          <p:nvPr>
            <p:ph type="title"/>
          </p:nvPr>
        </p:nvSpPr>
        <p:spPr>
          <a:xfrm>
            <a:off x="609600" y="838200"/>
            <a:ext cx="8001000" cy="682625"/>
          </a:xfrm>
        </p:spPr>
        <p:txBody>
          <a:bodyPr>
            <a:normAutofit fontScale="90000"/>
          </a:bodyPr>
          <a:lstStyle/>
          <a:p>
            <a:r>
              <a:rPr lang="zh-CN" altLang="en-US"/>
              <a:t>二义性文法</a:t>
            </a:r>
          </a:p>
        </p:txBody>
      </p:sp>
      <p:sp>
        <p:nvSpPr>
          <p:cNvPr id="31748" name="Rectangle 3"/>
          <p:cNvSpPr>
            <a:spLocks noGrp="1" noChangeArrowheads="1"/>
          </p:cNvSpPr>
          <p:nvPr>
            <p:ph idx="1"/>
          </p:nvPr>
        </p:nvSpPr>
        <p:spPr/>
        <p:txBody>
          <a:bodyPr/>
          <a:lstStyle/>
          <a:p>
            <a:r>
              <a:rPr lang="zh-CN" altLang="en-US" sz="2600"/>
              <a:t>如果一个文法可以为一个句子生成多颗不同的语法分析树，则该文法为二义性文法。</a:t>
            </a:r>
          </a:p>
          <a:p>
            <a:endParaRPr lang="zh-CN" altLang="en-US" sz="2600" dirty="0"/>
          </a:p>
          <a:p>
            <a:endParaRPr lang="zh-CN" altLang="en-US" sz="2600" dirty="0"/>
          </a:p>
          <a:p>
            <a:endParaRPr lang="zh-CN" altLang="en-US" sz="2600" dirty="0"/>
          </a:p>
          <a:p>
            <a:endParaRPr lang="zh-CN" altLang="en-US" sz="2600" dirty="0"/>
          </a:p>
          <a:p>
            <a:endParaRPr lang="zh-CN" altLang="en-US" sz="2600" dirty="0"/>
          </a:p>
          <a:p>
            <a:endParaRPr lang="zh-CN" altLang="en-US" sz="2600" dirty="0"/>
          </a:p>
          <a:p>
            <a:r>
              <a:rPr lang="zh-CN" altLang="en-US" sz="2600" dirty="0"/>
              <a:t>通常情况下，我们需要无二义性的文法</a:t>
            </a:r>
          </a:p>
        </p:txBody>
      </p:sp>
      <p:sp>
        <p:nvSpPr>
          <p:cNvPr id="6" name="灯片编号占位符 5"/>
          <p:cNvSpPr>
            <a:spLocks noGrp="1"/>
          </p:cNvSpPr>
          <p:nvPr>
            <p:ph type="sldNum" sz="quarter" idx="12"/>
          </p:nvPr>
        </p:nvSpPr>
        <p:spPr/>
        <p:txBody>
          <a:bodyPr/>
          <a:lstStyle/>
          <a:p>
            <a:pPr>
              <a:defRPr/>
            </a:pPr>
            <a:fld id="{9B09DB5B-E295-4738-9722-5158A8838A48}" type="slidenum">
              <a:rPr lang="en-US" altLang="zh-CN"/>
              <a:pPr>
                <a:defRPr/>
              </a:pPr>
              <a:t>26</a:t>
            </a:fld>
            <a:endParaRPr lang="en-US" altLang="zh-CN"/>
          </a:p>
        </p:txBody>
      </p:sp>
      <p:pic>
        <p:nvPicPr>
          <p:cNvPr id="31749" name="Picture 4"/>
          <p:cNvPicPr>
            <a:picLocks noChangeAspect="1" noChangeArrowheads="1"/>
          </p:cNvPicPr>
          <p:nvPr/>
        </p:nvPicPr>
        <p:blipFill>
          <a:blip r:embed="rId2" cstate="print"/>
          <a:srcRect/>
          <a:stretch>
            <a:fillRect/>
          </a:stretch>
        </p:blipFill>
        <p:spPr bwMode="auto">
          <a:xfrm>
            <a:off x="1219200" y="2743200"/>
            <a:ext cx="4860925" cy="2743200"/>
          </a:xfrm>
          <a:prstGeom prst="rect">
            <a:avLst/>
          </a:prstGeom>
          <a:noFill/>
          <a:ln w="9525">
            <a:noFill/>
            <a:miter lim="800000"/>
            <a:headEnd/>
            <a:tailEnd/>
          </a:ln>
        </p:spPr>
      </p:pic>
    </p:spTree>
    <p:extLst>
      <p:ext uri="{BB962C8B-B14F-4D97-AF65-F5344CB8AC3E}">
        <p14:creationId xmlns:p14="http://schemas.microsoft.com/office/powerpoint/2010/main" val="8664451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p:nvPr>
        </p:nvSpPr>
        <p:spPr/>
        <p:txBody>
          <a:bodyPr/>
          <a:lstStyle/>
          <a:p>
            <a:r>
              <a:rPr lang="zh-CN" altLang="en-US"/>
              <a:t>消除文法的二义性</a:t>
            </a:r>
          </a:p>
        </p:txBody>
      </p:sp>
      <p:sp>
        <p:nvSpPr>
          <p:cNvPr id="38916" name="Rectangle 3"/>
          <p:cNvSpPr>
            <a:spLocks noGrp="1" noChangeArrowheads="1"/>
          </p:cNvSpPr>
          <p:nvPr>
            <p:ph idx="1"/>
          </p:nvPr>
        </p:nvSpPr>
        <p:spPr/>
        <p:txBody>
          <a:bodyPr/>
          <a:lstStyle/>
          <a:p>
            <a:r>
              <a:rPr lang="zh-CN" altLang="en-US"/>
              <a:t>把二义性文法改写成无二义性文法</a:t>
            </a:r>
          </a:p>
        </p:txBody>
      </p:sp>
      <p:sp>
        <p:nvSpPr>
          <p:cNvPr id="8" name="灯片编号占位符 5"/>
          <p:cNvSpPr>
            <a:spLocks noGrp="1"/>
          </p:cNvSpPr>
          <p:nvPr>
            <p:ph type="sldNum" sz="quarter" idx="12"/>
          </p:nvPr>
        </p:nvSpPr>
        <p:spPr/>
        <p:txBody>
          <a:bodyPr/>
          <a:lstStyle/>
          <a:p>
            <a:pPr>
              <a:defRPr/>
            </a:pPr>
            <a:fld id="{936C3D30-9B09-462C-A295-0E77EE87E050}" type="slidenum">
              <a:rPr lang="en-US" altLang="zh-CN"/>
              <a:pPr>
                <a:defRPr/>
              </a:pPr>
              <a:t>27</a:t>
            </a:fld>
            <a:endParaRPr lang="en-US" altLang="zh-CN"/>
          </a:p>
        </p:txBody>
      </p:sp>
      <p:pic>
        <p:nvPicPr>
          <p:cNvPr id="38917" name="Picture 4"/>
          <p:cNvPicPr>
            <a:picLocks noChangeAspect="1" noChangeArrowheads="1"/>
          </p:cNvPicPr>
          <p:nvPr/>
        </p:nvPicPr>
        <p:blipFill>
          <a:blip r:embed="rId2" cstate="print"/>
          <a:srcRect/>
          <a:stretch>
            <a:fillRect/>
          </a:stretch>
        </p:blipFill>
        <p:spPr bwMode="auto">
          <a:xfrm>
            <a:off x="639763" y="2387600"/>
            <a:ext cx="5227637" cy="1382713"/>
          </a:xfrm>
          <a:prstGeom prst="rect">
            <a:avLst/>
          </a:prstGeom>
          <a:noFill/>
          <a:ln w="9525">
            <a:noFill/>
            <a:miter lim="800000"/>
            <a:headEnd/>
            <a:tailEnd/>
          </a:ln>
        </p:spPr>
      </p:pic>
      <p:pic>
        <p:nvPicPr>
          <p:cNvPr id="38918" name="Picture 5"/>
          <p:cNvPicPr>
            <a:picLocks noChangeAspect="1" noChangeArrowheads="1"/>
          </p:cNvPicPr>
          <p:nvPr/>
        </p:nvPicPr>
        <p:blipFill>
          <a:blip r:embed="rId3" cstate="print"/>
          <a:srcRect/>
          <a:stretch>
            <a:fillRect/>
          </a:stretch>
        </p:blipFill>
        <p:spPr bwMode="auto">
          <a:xfrm>
            <a:off x="609600" y="3962400"/>
            <a:ext cx="4797425" cy="347663"/>
          </a:xfrm>
          <a:prstGeom prst="rect">
            <a:avLst/>
          </a:prstGeom>
          <a:noFill/>
          <a:ln w="9525">
            <a:noFill/>
            <a:miter lim="800000"/>
            <a:headEnd/>
            <a:tailEnd/>
          </a:ln>
        </p:spPr>
      </p:pic>
      <p:pic>
        <p:nvPicPr>
          <p:cNvPr id="38919" name="Picture 7"/>
          <p:cNvPicPr>
            <a:picLocks noChangeAspect="1" noChangeArrowheads="1"/>
          </p:cNvPicPr>
          <p:nvPr/>
        </p:nvPicPr>
        <p:blipFill>
          <a:blip r:embed="rId4" cstate="print"/>
          <a:srcRect/>
          <a:stretch>
            <a:fillRect/>
          </a:stretch>
        </p:blipFill>
        <p:spPr bwMode="auto">
          <a:xfrm>
            <a:off x="609600" y="4572000"/>
            <a:ext cx="5356225" cy="1781175"/>
          </a:xfrm>
          <a:prstGeom prst="rect">
            <a:avLst/>
          </a:prstGeom>
          <a:noFill/>
          <a:ln w="9525">
            <a:noFill/>
            <a:miter lim="800000"/>
            <a:headEnd/>
            <a:tailEnd/>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ChangeArrowheads="1"/>
          </p:cNvSpPr>
          <p:nvPr>
            <p:ph type="title"/>
          </p:nvPr>
        </p:nvSpPr>
        <p:spPr/>
        <p:txBody>
          <a:bodyPr/>
          <a:lstStyle/>
          <a:p>
            <a:r>
              <a:rPr lang="zh-CN" altLang="en-US"/>
              <a:t>消除文法的二义性（续）</a:t>
            </a:r>
          </a:p>
        </p:txBody>
      </p:sp>
      <p:sp>
        <p:nvSpPr>
          <p:cNvPr id="39941" name="Picture 5"/>
          <p:cNvSpPr>
            <a:spLocks noGrp="1" noChangeAspect="1" noChangeArrowheads="1"/>
          </p:cNvSpPr>
          <p:nvPr>
            <p:ph idx="1"/>
          </p:nvPr>
        </p:nvSpPr>
        <p:spPr>
          <a:xfrm>
            <a:off x="533400" y="2743200"/>
            <a:ext cx="8001000" cy="1630363"/>
          </a:xfrm>
          <a:noFill/>
        </p:spPr>
        <p:txBody>
          <a:bodyPr/>
          <a:lstStyle/>
          <a:p>
            <a:endParaRPr lang="zh-CN" altLang="en-US"/>
          </a:p>
        </p:txBody>
      </p:sp>
      <p:sp>
        <p:nvSpPr>
          <p:cNvPr id="6" name="灯片编号占位符 5"/>
          <p:cNvSpPr>
            <a:spLocks noGrp="1"/>
          </p:cNvSpPr>
          <p:nvPr>
            <p:ph type="sldNum" sz="quarter" idx="12"/>
          </p:nvPr>
        </p:nvSpPr>
        <p:spPr/>
        <p:txBody>
          <a:bodyPr/>
          <a:lstStyle/>
          <a:p>
            <a:pPr>
              <a:defRPr/>
            </a:pPr>
            <a:fld id="{4892E677-FC33-42C4-917C-0B6F98759824}" type="slidenum">
              <a:rPr lang="en-US" altLang="zh-CN"/>
              <a:pPr>
                <a:defRPr/>
              </a:pPr>
              <a:t>28</a:t>
            </a:fld>
            <a:endParaRPr lang="en-US" altLang="zh-CN"/>
          </a:p>
        </p:txBody>
      </p:sp>
      <p:pic>
        <p:nvPicPr>
          <p:cNvPr id="39940" name="Picture 4"/>
          <p:cNvPicPr>
            <a:picLocks noChangeAspect="1" noChangeArrowheads="1"/>
          </p:cNvPicPr>
          <p:nvPr/>
        </p:nvPicPr>
        <p:blipFill>
          <a:blip r:embed="rId2" cstate="print"/>
          <a:srcRect/>
          <a:stretch>
            <a:fillRect/>
          </a:stretch>
        </p:blipFill>
        <p:spPr bwMode="auto">
          <a:xfrm>
            <a:off x="685800" y="1752600"/>
            <a:ext cx="4611688" cy="482600"/>
          </a:xfrm>
          <a:prstGeom prst="rect">
            <a:avLst/>
          </a:prstGeom>
          <a:noFill/>
          <a:ln w="9525">
            <a:noFill/>
            <a:miter lim="800000"/>
            <a:headEnd/>
            <a:tailEnd/>
          </a:ln>
        </p:spPr>
      </p:pic>
      <p:pic>
        <p:nvPicPr>
          <p:cNvPr id="7" name="Picture 4"/>
          <p:cNvPicPr>
            <a:picLocks noChangeAspect="1" noChangeArrowheads="1"/>
          </p:cNvPicPr>
          <p:nvPr/>
        </p:nvPicPr>
        <p:blipFill>
          <a:blip r:embed="rId3" cstate="print"/>
          <a:srcRect/>
          <a:stretch>
            <a:fillRect/>
          </a:stretch>
        </p:blipFill>
        <p:spPr bwMode="auto">
          <a:xfrm>
            <a:off x="3916363" y="-142900"/>
            <a:ext cx="5227637" cy="1382713"/>
          </a:xfrm>
          <a:prstGeom prst="rect">
            <a:avLst/>
          </a:prstGeom>
          <a:noFill/>
          <a:ln w="9525">
            <a:noFill/>
            <a:miter lim="800000"/>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ChangeArrowheads="1"/>
          </p:cNvSpPr>
          <p:nvPr>
            <p:ph type="title"/>
          </p:nvPr>
        </p:nvSpPr>
        <p:spPr/>
        <p:txBody>
          <a:bodyPr/>
          <a:lstStyle/>
          <a:p>
            <a:r>
              <a:rPr lang="zh-CN" altLang="en-US"/>
              <a:t>消除文法的二义性（续）</a:t>
            </a:r>
          </a:p>
        </p:txBody>
      </p:sp>
      <p:sp>
        <p:nvSpPr>
          <p:cNvPr id="40964" name="Rectangle 3"/>
          <p:cNvSpPr>
            <a:spLocks noGrp="1" noChangeArrowheads="1"/>
          </p:cNvSpPr>
          <p:nvPr>
            <p:ph idx="1"/>
          </p:nvPr>
        </p:nvSpPr>
        <p:spPr/>
        <p:txBody>
          <a:bodyPr/>
          <a:lstStyle/>
          <a:p>
            <a:r>
              <a:rPr lang="zh-CN" altLang="en-US" sz="2400" dirty="0"/>
              <a:t>改写文法，基本思想</a:t>
            </a:r>
            <a:r>
              <a:rPr lang="en-US" altLang="zh-CN" sz="2400" dirty="0"/>
              <a:t>: </a:t>
            </a:r>
            <a:r>
              <a:rPr lang="zh-CN" altLang="en-US" sz="2400" dirty="0"/>
              <a:t>在一个</a:t>
            </a:r>
            <a:r>
              <a:rPr lang="en-US" altLang="zh-CN" sz="2400" dirty="0"/>
              <a:t>then</a:t>
            </a:r>
            <a:r>
              <a:rPr lang="zh-CN" altLang="en-US" sz="2400" dirty="0"/>
              <a:t>和一个</a:t>
            </a:r>
            <a:r>
              <a:rPr lang="en-US" altLang="zh-CN" sz="2400" dirty="0"/>
              <a:t>else</a:t>
            </a:r>
            <a:r>
              <a:rPr lang="zh-CN" altLang="en-US" sz="2400" dirty="0"/>
              <a:t>之间出现的语句必须是“已匹配的”。也就是说</a:t>
            </a:r>
            <a:r>
              <a:rPr lang="en-US" altLang="zh-CN" sz="2400" dirty="0"/>
              <a:t>then</a:t>
            </a:r>
            <a:r>
              <a:rPr lang="zh-CN" altLang="en-US" sz="2400" dirty="0"/>
              <a:t>和</a:t>
            </a:r>
            <a:r>
              <a:rPr lang="en-US" altLang="zh-CN" sz="2400" dirty="0"/>
              <a:t>else</a:t>
            </a:r>
            <a:r>
              <a:rPr lang="zh-CN" altLang="en-US" sz="2400" dirty="0"/>
              <a:t>中间的语句不能以一个尚未匹配的</a:t>
            </a:r>
            <a:r>
              <a:rPr lang="en-US" altLang="zh-CN" sz="2400" dirty="0"/>
              <a:t>then</a:t>
            </a:r>
            <a:r>
              <a:rPr lang="zh-CN" altLang="en-US" sz="2400" dirty="0"/>
              <a:t>结尾。</a:t>
            </a:r>
          </a:p>
          <a:p>
            <a:r>
              <a:rPr lang="zh-CN" altLang="en-US" sz="2400" dirty="0"/>
              <a:t>解决方案：引入新的非终结符号，用来区分是否是成对的</a:t>
            </a:r>
            <a:r>
              <a:rPr lang="en-US" altLang="zh-CN" sz="2400" dirty="0"/>
              <a:t>then/else</a:t>
            </a:r>
            <a:r>
              <a:rPr lang="zh-CN" altLang="en-US" sz="2400" dirty="0"/>
              <a:t>。</a:t>
            </a:r>
          </a:p>
        </p:txBody>
      </p:sp>
      <p:sp>
        <p:nvSpPr>
          <p:cNvPr id="7" name="灯片编号占位符 5"/>
          <p:cNvSpPr>
            <a:spLocks noGrp="1"/>
          </p:cNvSpPr>
          <p:nvPr>
            <p:ph type="sldNum" sz="quarter" idx="12"/>
          </p:nvPr>
        </p:nvSpPr>
        <p:spPr/>
        <p:txBody>
          <a:bodyPr/>
          <a:lstStyle/>
          <a:p>
            <a:pPr>
              <a:defRPr/>
            </a:pPr>
            <a:fld id="{1E7D3266-5DEE-4618-A48C-7ACE5B73849D}" type="slidenum">
              <a:rPr lang="en-US" altLang="zh-CN"/>
              <a:pPr>
                <a:defRPr/>
              </a:pPr>
              <a:t>29</a:t>
            </a:fld>
            <a:endParaRPr lang="en-US" altLang="zh-CN"/>
          </a:p>
        </p:txBody>
      </p:sp>
      <p:pic>
        <p:nvPicPr>
          <p:cNvPr id="40965" name="Picture 4"/>
          <p:cNvPicPr>
            <a:picLocks noChangeAspect="1" noChangeArrowheads="1"/>
          </p:cNvPicPr>
          <p:nvPr/>
        </p:nvPicPr>
        <p:blipFill>
          <a:blip r:embed="rId3" cstate="print"/>
          <a:srcRect/>
          <a:stretch>
            <a:fillRect/>
          </a:stretch>
        </p:blipFill>
        <p:spPr bwMode="auto">
          <a:xfrm>
            <a:off x="838200" y="3810000"/>
            <a:ext cx="7537450" cy="2398713"/>
          </a:xfrm>
          <a:prstGeom prst="rect">
            <a:avLst/>
          </a:prstGeom>
          <a:noFill/>
          <a:ln w="9525">
            <a:noFill/>
            <a:miter lim="800000"/>
            <a:headEnd/>
            <a:tailEnd/>
          </a:ln>
        </p:spPr>
      </p:pic>
      <p:pic>
        <p:nvPicPr>
          <p:cNvPr id="40966" name="Picture 5"/>
          <p:cNvPicPr>
            <a:picLocks noChangeAspect="1" noChangeArrowheads="1"/>
          </p:cNvPicPr>
          <p:nvPr/>
        </p:nvPicPr>
        <p:blipFill>
          <a:blip r:embed="rId4" cstate="print"/>
          <a:srcRect/>
          <a:stretch>
            <a:fillRect/>
          </a:stretch>
        </p:blipFill>
        <p:spPr bwMode="auto">
          <a:xfrm>
            <a:off x="838200" y="6299200"/>
            <a:ext cx="4084638" cy="558800"/>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lstStyle/>
          <a:p>
            <a:r>
              <a:rPr lang="zh-CN" altLang="en-US"/>
              <a:t>引言</a:t>
            </a:r>
          </a:p>
        </p:txBody>
      </p:sp>
      <p:sp>
        <p:nvSpPr>
          <p:cNvPr id="15364" name="Rectangle 3"/>
          <p:cNvSpPr>
            <a:spLocks noGrp="1" noChangeArrowheads="1"/>
          </p:cNvSpPr>
          <p:nvPr>
            <p:ph idx="1"/>
          </p:nvPr>
        </p:nvSpPr>
        <p:spPr/>
        <p:txBody>
          <a:bodyPr/>
          <a:lstStyle/>
          <a:p>
            <a:r>
              <a:rPr lang="zh-CN" altLang="en-US" sz="2600" dirty="0"/>
              <a:t>程序设计语言源程序的构成</a:t>
            </a:r>
          </a:p>
          <a:p>
            <a:r>
              <a:rPr lang="zh-CN" altLang="en-US" sz="2500" dirty="0"/>
              <a:t>文法：一种用于描述程序设计语言语法的表示方法，能够自然地描述程序设计语言构造的层次化语法结构。</a:t>
            </a:r>
            <a:endParaRPr lang="zh-CN" altLang="en-US" sz="2600" dirty="0"/>
          </a:p>
          <a:p>
            <a:pPr lvl="1"/>
            <a:r>
              <a:rPr lang="zh-CN" altLang="en-US" sz="2200" dirty="0"/>
              <a:t>文法给出了一个程序设计语言的精确易懂的语法规约</a:t>
            </a:r>
          </a:p>
          <a:p>
            <a:pPr lvl="1"/>
            <a:r>
              <a:rPr lang="zh-CN" altLang="en-US" sz="2200" dirty="0"/>
              <a:t>可以基于文法构造语法分析器，帮助确定源程序的语法结构</a:t>
            </a:r>
          </a:p>
          <a:p>
            <a:pPr lvl="1"/>
            <a:r>
              <a:rPr lang="zh-CN" altLang="en-US" sz="2200" dirty="0"/>
              <a:t>语法结构有助于把源程序翻译为正确的目标代码，以及检测导语法错误。</a:t>
            </a:r>
          </a:p>
          <a:p>
            <a:pPr lvl="1"/>
            <a:r>
              <a:rPr lang="zh-CN" altLang="en-US" sz="2200" dirty="0"/>
              <a:t>文法的扩展性</a:t>
            </a:r>
            <a:endParaRPr lang="en-US" altLang="zh-CN" sz="2200" dirty="0"/>
          </a:p>
          <a:p>
            <a:r>
              <a:rPr lang="en-US" altLang="zh-CN" dirty="0">
                <a:hlinkClick r:id="rId2"/>
              </a:rPr>
              <a:t>Standard C++ Grammar</a:t>
            </a:r>
            <a:endParaRPr lang="en-US" altLang="zh-CN" dirty="0"/>
          </a:p>
          <a:p>
            <a:r>
              <a:rPr lang="en-US" altLang="zh-CN" dirty="0">
                <a:hlinkClick r:id="rId3"/>
              </a:rPr>
              <a:t>Java SE7 Grammar</a:t>
            </a:r>
            <a:endParaRPr lang="en-US" altLang="zh-CN" dirty="0"/>
          </a:p>
        </p:txBody>
      </p:sp>
      <p:sp>
        <p:nvSpPr>
          <p:cNvPr id="6" name="灯片编号占位符 5"/>
          <p:cNvSpPr>
            <a:spLocks noGrp="1"/>
          </p:cNvSpPr>
          <p:nvPr>
            <p:ph type="sldNum" sz="quarter" idx="12"/>
          </p:nvPr>
        </p:nvSpPr>
        <p:spPr/>
        <p:txBody>
          <a:bodyPr/>
          <a:lstStyle/>
          <a:p>
            <a:pPr>
              <a:defRPr/>
            </a:pPr>
            <a:fld id="{FAB1AB70-2979-4051-B125-B73D6BD29E80}" type="slidenum">
              <a:rPr lang="en-US" altLang="zh-CN"/>
              <a:pPr>
                <a:defRPr/>
              </a:pPr>
              <a:t>3</a:t>
            </a:fld>
            <a:endParaRPr lang="en-US" altLang="zh-CN"/>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消除文法的二义性示例</a:t>
            </a:r>
            <a:r>
              <a:rPr kumimoji="1" lang="en-US" altLang="zh-CN" dirty="0"/>
              <a:t>2</a:t>
            </a:r>
            <a:endParaRPr kumimoji="1" lang="zh-CN" altLang="en-US" dirty="0"/>
          </a:p>
        </p:txBody>
      </p:sp>
      <p:sp>
        <p:nvSpPr>
          <p:cNvPr id="3" name="内容占位符 2"/>
          <p:cNvSpPr>
            <a:spLocks noGrp="1"/>
          </p:cNvSpPr>
          <p:nvPr>
            <p:ph idx="1"/>
          </p:nvPr>
        </p:nvSpPr>
        <p:spPr/>
        <p:txBody>
          <a:bodyPr/>
          <a:lstStyle/>
          <a:p>
            <a:endParaRPr kumimoji="1" lang="zh-CN" altLang="en-US" dirty="0"/>
          </a:p>
        </p:txBody>
      </p:sp>
      <p:pic>
        <p:nvPicPr>
          <p:cNvPr id="7" name="图片 6"/>
          <p:cNvPicPr>
            <a:picLocks noChangeAspect="1"/>
          </p:cNvPicPr>
          <p:nvPr/>
        </p:nvPicPr>
        <p:blipFill>
          <a:blip r:embed="rId2"/>
          <a:stretch>
            <a:fillRect/>
          </a:stretch>
        </p:blipFill>
        <p:spPr>
          <a:xfrm>
            <a:off x="611560" y="4437112"/>
            <a:ext cx="2667000" cy="914400"/>
          </a:xfrm>
          <a:prstGeom prst="rect">
            <a:avLst/>
          </a:prstGeom>
        </p:spPr>
      </p:pic>
      <p:pic>
        <p:nvPicPr>
          <p:cNvPr id="8" name="图片 7"/>
          <p:cNvPicPr>
            <a:picLocks noChangeAspect="1"/>
          </p:cNvPicPr>
          <p:nvPr/>
        </p:nvPicPr>
        <p:blipFill>
          <a:blip r:embed="rId3"/>
          <a:stretch>
            <a:fillRect/>
          </a:stretch>
        </p:blipFill>
        <p:spPr>
          <a:xfrm>
            <a:off x="611560" y="2924328"/>
            <a:ext cx="5346700" cy="495300"/>
          </a:xfrm>
          <a:prstGeom prst="rect">
            <a:avLst/>
          </a:prstGeom>
        </p:spPr>
      </p:pic>
    </p:spTree>
    <p:extLst>
      <p:ext uri="{BB962C8B-B14F-4D97-AF65-F5344CB8AC3E}">
        <p14:creationId xmlns:p14="http://schemas.microsoft.com/office/powerpoint/2010/main" val="21197990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2"/>
          <p:cNvSpPr>
            <a:spLocks noGrp="1" noChangeArrowheads="1"/>
          </p:cNvSpPr>
          <p:nvPr>
            <p:ph type="title"/>
          </p:nvPr>
        </p:nvSpPr>
        <p:spPr/>
        <p:txBody>
          <a:bodyPr/>
          <a:lstStyle/>
          <a:p>
            <a:r>
              <a:rPr lang="zh-CN" altLang="en-US"/>
              <a:t>消除左递归</a:t>
            </a:r>
          </a:p>
        </p:txBody>
      </p:sp>
      <p:sp>
        <p:nvSpPr>
          <p:cNvPr id="41988" name="Rectangle 3"/>
          <p:cNvSpPr>
            <a:spLocks noGrp="1" noChangeArrowheads="1"/>
          </p:cNvSpPr>
          <p:nvPr>
            <p:ph idx="1"/>
          </p:nvPr>
        </p:nvSpPr>
        <p:spPr/>
        <p:txBody>
          <a:bodyPr/>
          <a:lstStyle/>
          <a:p>
            <a:r>
              <a:rPr lang="zh-CN" altLang="en-US" dirty="0"/>
              <a:t>左递归：文法中一个非终结符号</a:t>
            </a:r>
            <a:r>
              <a:rPr lang="en-US" altLang="zh-CN" dirty="0"/>
              <a:t>A</a:t>
            </a:r>
            <a:r>
              <a:rPr lang="zh-CN" altLang="en-US" dirty="0"/>
              <a:t>使得对某个串</a:t>
            </a:r>
            <a:r>
              <a:rPr lang="el-GR" altLang="zh-CN" dirty="0"/>
              <a:t>α</a:t>
            </a:r>
            <a:r>
              <a:rPr lang="zh-CN" altLang="en-US" dirty="0"/>
              <a:t>，存在一个推导           ，则称这个文法是左递归的           </a:t>
            </a:r>
          </a:p>
          <a:p>
            <a:r>
              <a:rPr lang="zh-CN" altLang="en-US" dirty="0"/>
              <a:t>如果存在</a:t>
            </a:r>
            <a:r>
              <a:rPr lang="en-US" altLang="zh-CN" i="1" dirty="0"/>
              <a:t>A→ A</a:t>
            </a:r>
            <a:r>
              <a:rPr lang="el-GR" altLang="zh-CN" i="1" dirty="0"/>
              <a:t>α</a:t>
            </a:r>
            <a:r>
              <a:rPr lang="en-US" altLang="zh-CN" dirty="0"/>
              <a:t>,</a:t>
            </a:r>
            <a:r>
              <a:rPr lang="zh-CN" altLang="en-US" dirty="0"/>
              <a:t>则称为立即左递归</a:t>
            </a:r>
          </a:p>
          <a:p>
            <a:r>
              <a:rPr lang="zh-CN" altLang="en-US" dirty="0"/>
              <a:t>自顶向下的语法分析技术不能处理左递归的文法</a:t>
            </a:r>
          </a:p>
          <a:p>
            <a:r>
              <a:rPr lang="zh-CN" altLang="en-US" dirty="0"/>
              <a:t>立即左递归消除：</a:t>
            </a:r>
          </a:p>
          <a:p>
            <a:pPr lvl="1"/>
            <a:endParaRPr lang="el-GR" altLang="zh-CN" sz="2200" dirty="0"/>
          </a:p>
        </p:txBody>
      </p:sp>
      <p:sp>
        <p:nvSpPr>
          <p:cNvPr id="9" name="灯片编号占位符 5"/>
          <p:cNvSpPr>
            <a:spLocks noGrp="1"/>
          </p:cNvSpPr>
          <p:nvPr>
            <p:ph type="sldNum" sz="quarter" idx="12"/>
          </p:nvPr>
        </p:nvSpPr>
        <p:spPr/>
        <p:txBody>
          <a:bodyPr/>
          <a:lstStyle/>
          <a:p>
            <a:pPr>
              <a:defRPr/>
            </a:pPr>
            <a:fld id="{D87D2781-300A-4AC8-A27D-27291A76D552}" type="slidenum">
              <a:rPr lang="en-US" altLang="zh-CN"/>
              <a:pPr>
                <a:defRPr/>
              </a:pPr>
              <a:t>31</a:t>
            </a:fld>
            <a:endParaRPr lang="en-US" altLang="zh-CN"/>
          </a:p>
        </p:txBody>
      </p:sp>
      <p:pic>
        <p:nvPicPr>
          <p:cNvPr id="41989" name="Picture 4"/>
          <p:cNvPicPr>
            <a:picLocks noChangeAspect="1" noChangeArrowheads="1"/>
          </p:cNvPicPr>
          <p:nvPr/>
        </p:nvPicPr>
        <p:blipFill>
          <a:blip r:embed="rId2" cstate="print"/>
          <a:srcRect/>
          <a:stretch>
            <a:fillRect/>
          </a:stretch>
        </p:blipFill>
        <p:spPr bwMode="auto">
          <a:xfrm>
            <a:off x="2500298" y="2285992"/>
            <a:ext cx="914400" cy="438150"/>
          </a:xfrm>
          <a:prstGeom prst="rect">
            <a:avLst/>
          </a:prstGeom>
          <a:noFill/>
          <a:ln w="9525">
            <a:noFill/>
            <a:miter lim="800000"/>
            <a:headEnd/>
            <a:tailEnd/>
          </a:ln>
        </p:spPr>
      </p:pic>
      <p:sp>
        <p:nvSpPr>
          <p:cNvPr id="41990" name="Text Box 5"/>
          <p:cNvSpPr txBox="1">
            <a:spLocks noChangeArrowheads="1"/>
          </p:cNvSpPr>
          <p:nvPr/>
        </p:nvSpPr>
        <p:spPr bwMode="auto">
          <a:xfrm>
            <a:off x="1295400" y="5562600"/>
            <a:ext cx="1828800" cy="376238"/>
          </a:xfrm>
          <a:prstGeom prst="rect">
            <a:avLst/>
          </a:prstGeom>
          <a:noFill/>
          <a:ln w="9525">
            <a:solidFill>
              <a:schemeClr val="tx1"/>
            </a:solidFill>
            <a:miter lim="800000"/>
            <a:headEnd/>
            <a:tailEnd/>
          </a:ln>
        </p:spPr>
        <p:txBody>
          <a:bodyPr>
            <a:spAutoFit/>
          </a:bodyPr>
          <a:lstStyle/>
          <a:p>
            <a:pPr>
              <a:spcBef>
                <a:spcPct val="50000"/>
              </a:spcBef>
            </a:pPr>
            <a:r>
              <a:rPr lang="en-US" altLang="zh-CN"/>
              <a:t> </a:t>
            </a:r>
            <a:r>
              <a:rPr lang="en-US" altLang="zh-CN" b="0" i="1"/>
              <a:t>A→ A</a:t>
            </a:r>
            <a:r>
              <a:rPr lang="el-GR" altLang="zh-CN" b="0" i="1"/>
              <a:t>α</a:t>
            </a:r>
            <a:r>
              <a:rPr lang="en-US" altLang="zh-CN" b="0" i="1"/>
              <a:t>|</a:t>
            </a:r>
            <a:r>
              <a:rPr lang="el-GR" altLang="zh-CN" b="0" i="1"/>
              <a:t>β</a:t>
            </a:r>
            <a:endParaRPr lang="en-US" altLang="zh-CN" b="0" i="1"/>
          </a:p>
        </p:txBody>
      </p:sp>
      <p:sp>
        <p:nvSpPr>
          <p:cNvPr id="41991" name="Text Box 6"/>
          <p:cNvSpPr txBox="1">
            <a:spLocks noChangeArrowheads="1"/>
          </p:cNvSpPr>
          <p:nvPr/>
        </p:nvSpPr>
        <p:spPr bwMode="auto">
          <a:xfrm>
            <a:off x="4267200" y="5334000"/>
            <a:ext cx="1905000" cy="788988"/>
          </a:xfrm>
          <a:prstGeom prst="rect">
            <a:avLst/>
          </a:prstGeom>
          <a:noFill/>
          <a:ln w="9525">
            <a:solidFill>
              <a:schemeClr val="tx1"/>
            </a:solidFill>
            <a:miter lim="800000"/>
            <a:headEnd/>
            <a:tailEnd/>
          </a:ln>
        </p:spPr>
        <p:txBody>
          <a:bodyPr>
            <a:spAutoFit/>
          </a:bodyPr>
          <a:lstStyle/>
          <a:p>
            <a:pPr>
              <a:spcBef>
                <a:spcPct val="50000"/>
              </a:spcBef>
            </a:pPr>
            <a:r>
              <a:rPr lang="en-US" altLang="zh-CN" b="0" i="1"/>
              <a:t>A→ </a:t>
            </a:r>
            <a:r>
              <a:rPr lang="el-GR" altLang="zh-CN" b="0" i="1"/>
              <a:t>β</a:t>
            </a:r>
            <a:r>
              <a:rPr lang="en-US" altLang="zh-CN" b="0" i="1"/>
              <a:t> A’</a:t>
            </a:r>
          </a:p>
          <a:p>
            <a:pPr>
              <a:spcBef>
                <a:spcPct val="50000"/>
              </a:spcBef>
            </a:pPr>
            <a:r>
              <a:rPr lang="en-US" altLang="zh-CN" b="0" i="1"/>
              <a:t>A’ →</a:t>
            </a:r>
            <a:r>
              <a:rPr lang="el-GR" altLang="zh-CN" b="0" i="1"/>
              <a:t>α</a:t>
            </a:r>
            <a:r>
              <a:rPr lang="en-US" altLang="zh-CN" b="0" i="1"/>
              <a:t>A’| </a:t>
            </a:r>
            <a:r>
              <a:rPr lang="el-GR" altLang="zh-CN" b="0"/>
              <a:t>ε</a:t>
            </a:r>
            <a:endParaRPr lang="en-US" altLang="zh-CN" b="0"/>
          </a:p>
        </p:txBody>
      </p:sp>
      <p:sp>
        <p:nvSpPr>
          <p:cNvPr id="41992" name="Line 7"/>
          <p:cNvSpPr>
            <a:spLocks noChangeShapeType="1"/>
          </p:cNvSpPr>
          <p:nvPr/>
        </p:nvSpPr>
        <p:spPr bwMode="auto">
          <a:xfrm>
            <a:off x="3200400" y="5715000"/>
            <a:ext cx="990600" cy="0"/>
          </a:xfrm>
          <a:prstGeom prst="line">
            <a:avLst/>
          </a:prstGeom>
          <a:noFill/>
          <a:ln w="38100" cmpd="dbl">
            <a:solidFill>
              <a:schemeClr val="tx1"/>
            </a:solidFill>
            <a:round/>
            <a:headEnd/>
            <a:tailEnd type="triangle" w="med" len="med"/>
          </a:ln>
        </p:spPr>
        <p:txBody>
          <a:bodyPr/>
          <a:lstStyle/>
          <a:p>
            <a:endParaRPr lang="zh-CN"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p:cNvSpPr>
            <a:spLocks noGrp="1" noChangeArrowheads="1"/>
          </p:cNvSpPr>
          <p:nvPr>
            <p:ph type="title"/>
          </p:nvPr>
        </p:nvSpPr>
        <p:spPr/>
        <p:txBody>
          <a:bodyPr/>
          <a:lstStyle/>
          <a:p>
            <a:r>
              <a:rPr lang="zh-CN" altLang="en-US"/>
              <a:t>立即左递归消除示例</a:t>
            </a:r>
          </a:p>
        </p:txBody>
      </p:sp>
      <p:pic>
        <p:nvPicPr>
          <p:cNvPr id="43013" name="Picture 5"/>
          <p:cNvPicPr>
            <a:picLocks noGrp="1" noChangeAspect="1" noChangeArrowheads="1"/>
          </p:cNvPicPr>
          <p:nvPr>
            <p:ph idx="1"/>
          </p:nvPr>
        </p:nvPicPr>
        <p:blipFill>
          <a:blip r:embed="rId2" cstate="print"/>
          <a:srcRect/>
          <a:stretch>
            <a:fillRect/>
          </a:stretch>
        </p:blipFill>
        <p:spPr>
          <a:xfrm>
            <a:off x="4149725" y="1828800"/>
            <a:ext cx="5222875" cy="3576638"/>
          </a:xfrm>
          <a:noFill/>
        </p:spPr>
      </p:pic>
      <p:sp>
        <p:nvSpPr>
          <p:cNvPr id="7" name="灯片编号占位符 5"/>
          <p:cNvSpPr>
            <a:spLocks noGrp="1"/>
          </p:cNvSpPr>
          <p:nvPr>
            <p:ph type="sldNum" sz="quarter" idx="12"/>
          </p:nvPr>
        </p:nvSpPr>
        <p:spPr/>
        <p:txBody>
          <a:bodyPr/>
          <a:lstStyle/>
          <a:p>
            <a:pPr>
              <a:defRPr/>
            </a:pPr>
            <a:fld id="{FBA75DF5-67FC-4B01-9A0A-AD8DCCB91812}" type="slidenum">
              <a:rPr lang="en-US" altLang="zh-CN"/>
              <a:pPr>
                <a:defRPr/>
              </a:pPr>
              <a:t>32</a:t>
            </a:fld>
            <a:endParaRPr lang="en-US" altLang="zh-CN"/>
          </a:p>
        </p:txBody>
      </p:sp>
      <p:pic>
        <p:nvPicPr>
          <p:cNvPr id="43012" name="Picture 4"/>
          <p:cNvPicPr>
            <a:picLocks noChangeAspect="1" noChangeArrowheads="1"/>
          </p:cNvPicPr>
          <p:nvPr/>
        </p:nvPicPr>
        <p:blipFill>
          <a:blip r:embed="rId3" cstate="print"/>
          <a:srcRect/>
          <a:stretch>
            <a:fillRect/>
          </a:stretch>
        </p:blipFill>
        <p:spPr bwMode="auto">
          <a:xfrm>
            <a:off x="0" y="2286000"/>
            <a:ext cx="3189288" cy="2208213"/>
          </a:xfrm>
          <a:prstGeom prst="rect">
            <a:avLst/>
          </a:prstGeom>
          <a:noFill/>
          <a:ln w="9525">
            <a:noFill/>
            <a:miter lim="800000"/>
            <a:headEnd/>
            <a:tailEnd/>
          </a:ln>
        </p:spPr>
      </p:pic>
      <p:sp>
        <p:nvSpPr>
          <p:cNvPr id="43014" name="Line 6"/>
          <p:cNvSpPr>
            <a:spLocks noChangeShapeType="1"/>
          </p:cNvSpPr>
          <p:nvPr/>
        </p:nvSpPr>
        <p:spPr bwMode="auto">
          <a:xfrm>
            <a:off x="3352800" y="3429000"/>
            <a:ext cx="609600" cy="0"/>
          </a:xfrm>
          <a:prstGeom prst="line">
            <a:avLst/>
          </a:prstGeom>
          <a:noFill/>
          <a:ln w="50800" cmpd="dbl">
            <a:solidFill>
              <a:schemeClr val="tx1"/>
            </a:solidFill>
            <a:round/>
            <a:headEnd/>
            <a:tailEnd type="triangle" w="med" len="med"/>
          </a:ln>
        </p:spPr>
        <p:txBody>
          <a:bodyPr/>
          <a:lstStyle/>
          <a:p>
            <a:endParaRPr lang="zh-CN"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p:cNvSpPr>
            <a:spLocks noGrp="1" noChangeArrowheads="1"/>
          </p:cNvSpPr>
          <p:nvPr>
            <p:ph type="title"/>
          </p:nvPr>
        </p:nvSpPr>
        <p:spPr/>
        <p:txBody>
          <a:bodyPr/>
          <a:lstStyle/>
          <a:p>
            <a:r>
              <a:rPr lang="zh-CN" altLang="en-US"/>
              <a:t>消除立即左递归步骤</a:t>
            </a:r>
          </a:p>
        </p:txBody>
      </p:sp>
      <p:sp>
        <p:nvSpPr>
          <p:cNvPr id="44036" name="Rectangle 3"/>
          <p:cNvSpPr>
            <a:spLocks noGrp="1" noChangeArrowheads="1"/>
          </p:cNvSpPr>
          <p:nvPr>
            <p:ph idx="1"/>
          </p:nvPr>
        </p:nvSpPr>
        <p:spPr>
          <a:xfrm>
            <a:off x="566738" y="1752600"/>
            <a:ext cx="8424862" cy="4267200"/>
          </a:xfrm>
        </p:spPr>
        <p:txBody>
          <a:bodyPr/>
          <a:lstStyle/>
          <a:p>
            <a:r>
              <a:rPr lang="zh-CN" altLang="en-US" sz="2400" dirty="0"/>
              <a:t>首先对</a:t>
            </a:r>
            <a:r>
              <a:rPr lang="en-US" altLang="zh-CN" sz="2400" i="1" dirty="0"/>
              <a:t>A</a:t>
            </a:r>
            <a:r>
              <a:rPr lang="zh-CN" altLang="en-US" sz="2400" dirty="0"/>
              <a:t>产生式分组</a:t>
            </a:r>
            <a:r>
              <a:rPr lang="en-US" altLang="zh-CN" sz="2400" dirty="0"/>
              <a:t>(</a:t>
            </a:r>
            <a:r>
              <a:rPr lang="zh-CN" altLang="en-US" sz="2400" dirty="0"/>
              <a:t>所有</a:t>
            </a:r>
            <a:r>
              <a:rPr lang="el-GR" altLang="zh-CN" sz="2400" i="1" dirty="0"/>
              <a:t>α</a:t>
            </a:r>
            <a:r>
              <a:rPr lang="en-US" altLang="zh-CN" sz="2400" i="1" baseline="-25000" dirty="0" err="1"/>
              <a:t>i</a:t>
            </a:r>
            <a:r>
              <a:rPr lang="zh-CN" altLang="en-US" sz="2400" dirty="0"/>
              <a:t>不等于</a:t>
            </a:r>
            <a:r>
              <a:rPr lang="el-GR" altLang="zh-CN" sz="2400" dirty="0">
                <a:latin typeface="宋体" charset="-122"/>
              </a:rPr>
              <a:t>ε</a:t>
            </a:r>
            <a:r>
              <a:rPr lang="zh-CN" altLang="en-US" sz="2400" dirty="0">
                <a:latin typeface="宋体" charset="-122"/>
              </a:rPr>
              <a:t>，</a:t>
            </a:r>
            <a:r>
              <a:rPr lang="el-GR" altLang="zh-CN" sz="2400" i="1" dirty="0"/>
              <a:t>β</a:t>
            </a:r>
            <a:r>
              <a:rPr lang="en-US" altLang="zh-CN" sz="2400" i="1" baseline="-25000" dirty="0" err="1"/>
              <a:t>i</a:t>
            </a:r>
            <a:r>
              <a:rPr lang="zh-CN" altLang="en-US" sz="2400" dirty="0"/>
              <a:t>不以</a:t>
            </a:r>
            <a:r>
              <a:rPr lang="en-US" altLang="zh-CN" sz="2400" i="1" dirty="0"/>
              <a:t>A</a:t>
            </a:r>
            <a:r>
              <a:rPr lang="zh-CN" altLang="en-US" sz="2400" dirty="0"/>
              <a:t>开头</a:t>
            </a:r>
            <a:r>
              <a:rPr lang="en-US" altLang="zh-CN" sz="2400" dirty="0"/>
              <a:t>)</a:t>
            </a:r>
            <a:r>
              <a:rPr lang="zh-CN" altLang="en-US" sz="2400" dirty="0"/>
              <a:t>：</a:t>
            </a:r>
          </a:p>
          <a:p>
            <a:endParaRPr lang="zh-CN" altLang="en-US" dirty="0"/>
          </a:p>
          <a:p>
            <a:endParaRPr lang="zh-CN" altLang="en-US" dirty="0"/>
          </a:p>
          <a:p>
            <a:r>
              <a:rPr lang="zh-CN" altLang="en-US" dirty="0"/>
              <a:t>然后将这些产生式替换为：</a:t>
            </a:r>
          </a:p>
        </p:txBody>
      </p:sp>
      <p:sp>
        <p:nvSpPr>
          <p:cNvPr id="7" name="灯片编号占位符 5"/>
          <p:cNvSpPr>
            <a:spLocks noGrp="1"/>
          </p:cNvSpPr>
          <p:nvPr>
            <p:ph type="sldNum" sz="quarter" idx="12"/>
          </p:nvPr>
        </p:nvSpPr>
        <p:spPr/>
        <p:txBody>
          <a:bodyPr/>
          <a:lstStyle/>
          <a:p>
            <a:pPr>
              <a:defRPr/>
            </a:pPr>
            <a:fld id="{4773CFBB-FCA0-4ACA-BC67-1F8D59C018ED}" type="slidenum">
              <a:rPr lang="en-US" altLang="zh-CN"/>
              <a:pPr>
                <a:defRPr/>
              </a:pPr>
              <a:t>33</a:t>
            </a:fld>
            <a:endParaRPr lang="en-US" altLang="zh-CN"/>
          </a:p>
        </p:txBody>
      </p:sp>
      <p:pic>
        <p:nvPicPr>
          <p:cNvPr id="44037" name="Picture 4"/>
          <p:cNvPicPr>
            <a:picLocks noChangeAspect="1" noChangeArrowheads="1"/>
          </p:cNvPicPr>
          <p:nvPr/>
        </p:nvPicPr>
        <p:blipFill>
          <a:blip r:embed="rId2" cstate="print"/>
          <a:srcRect/>
          <a:stretch>
            <a:fillRect/>
          </a:stretch>
        </p:blipFill>
        <p:spPr bwMode="auto">
          <a:xfrm>
            <a:off x="685800" y="2514600"/>
            <a:ext cx="7586663" cy="690563"/>
          </a:xfrm>
          <a:prstGeom prst="rect">
            <a:avLst/>
          </a:prstGeom>
          <a:noFill/>
          <a:ln w="9525">
            <a:noFill/>
            <a:miter lim="800000"/>
            <a:headEnd/>
            <a:tailEnd/>
          </a:ln>
        </p:spPr>
      </p:pic>
      <p:pic>
        <p:nvPicPr>
          <p:cNvPr id="44038" name="Picture 5"/>
          <p:cNvPicPr>
            <a:picLocks noChangeAspect="1" noChangeArrowheads="1"/>
          </p:cNvPicPr>
          <p:nvPr/>
        </p:nvPicPr>
        <p:blipFill>
          <a:blip r:embed="rId3" cstate="print"/>
          <a:srcRect/>
          <a:stretch>
            <a:fillRect/>
          </a:stretch>
        </p:blipFill>
        <p:spPr bwMode="auto">
          <a:xfrm>
            <a:off x="762000" y="4114800"/>
            <a:ext cx="6494463" cy="1397000"/>
          </a:xfrm>
          <a:prstGeom prst="rect">
            <a:avLst/>
          </a:prstGeom>
          <a:noFill/>
          <a:ln w="9525">
            <a:noFill/>
            <a:miter lim="800000"/>
            <a:headEnd/>
            <a:tailEnd/>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2"/>
          <p:cNvSpPr>
            <a:spLocks noGrp="1" noChangeArrowheads="1"/>
          </p:cNvSpPr>
          <p:nvPr>
            <p:ph type="title"/>
          </p:nvPr>
        </p:nvSpPr>
        <p:spPr/>
        <p:txBody>
          <a:bodyPr/>
          <a:lstStyle/>
          <a:p>
            <a:r>
              <a:rPr lang="zh-CN" altLang="en-US"/>
              <a:t>消除多步左递归</a:t>
            </a:r>
          </a:p>
        </p:txBody>
      </p:sp>
      <p:sp>
        <p:nvSpPr>
          <p:cNvPr id="45060" name="Rectangle 3"/>
          <p:cNvSpPr>
            <a:spLocks noGrp="1" noChangeArrowheads="1"/>
          </p:cNvSpPr>
          <p:nvPr>
            <p:ph idx="1"/>
          </p:nvPr>
        </p:nvSpPr>
        <p:spPr/>
        <p:txBody>
          <a:bodyPr/>
          <a:lstStyle/>
          <a:p>
            <a:r>
              <a:rPr lang="zh-CN" altLang="en-US" dirty="0"/>
              <a:t>消除立即左递归的方法并不能消除因为两步或多步推导而产生的左递归</a:t>
            </a:r>
          </a:p>
          <a:p>
            <a:r>
              <a:rPr lang="zh-CN" altLang="en-US" dirty="0"/>
              <a:t>文法：</a:t>
            </a:r>
            <a:r>
              <a:rPr lang="en-US" altLang="zh-CN" i="1" dirty="0" err="1"/>
              <a:t>S→Aa|b</a:t>
            </a:r>
            <a:r>
              <a:rPr lang="en-US" altLang="zh-CN" i="1" dirty="0"/>
              <a:t>, </a:t>
            </a:r>
            <a:r>
              <a:rPr lang="en-US" altLang="zh-CN" i="1" dirty="0" err="1"/>
              <a:t>A→Ac|Sd</a:t>
            </a:r>
            <a:r>
              <a:rPr lang="en-US" altLang="zh-CN" i="1" dirty="0"/>
              <a:t>|</a:t>
            </a:r>
            <a:r>
              <a:rPr lang="el-GR" altLang="zh-CN" i="1" dirty="0">
                <a:latin typeface="宋体" charset="-122"/>
              </a:rPr>
              <a:t>ε</a:t>
            </a:r>
            <a:endParaRPr lang="en-US" altLang="zh-CN" i="1" dirty="0">
              <a:latin typeface="宋体" charset="-122"/>
            </a:endParaRPr>
          </a:p>
          <a:p>
            <a:r>
              <a:rPr lang="en-US" altLang="zh-CN" i="1" dirty="0"/>
              <a:t>S </a:t>
            </a:r>
            <a:r>
              <a:rPr lang="en-US" altLang="zh-CN" dirty="0"/>
              <a:t>=&gt;</a:t>
            </a:r>
            <a:r>
              <a:rPr lang="en-US" altLang="zh-CN" dirty="0">
                <a:latin typeface="宋体" charset="-122"/>
              </a:rPr>
              <a:t> </a:t>
            </a:r>
            <a:r>
              <a:rPr lang="en-US" altLang="zh-CN" i="1" dirty="0"/>
              <a:t>Aa </a:t>
            </a:r>
            <a:r>
              <a:rPr lang="en-US" altLang="zh-CN" dirty="0"/>
              <a:t>=&gt;</a:t>
            </a:r>
            <a:r>
              <a:rPr lang="en-US" altLang="zh-CN" i="1" dirty="0"/>
              <a:t> </a:t>
            </a:r>
            <a:r>
              <a:rPr lang="en-US" altLang="zh-CN" i="1" dirty="0" err="1"/>
              <a:t>Sda</a:t>
            </a:r>
            <a:endParaRPr lang="en-US" altLang="zh-CN" i="1" dirty="0"/>
          </a:p>
          <a:p>
            <a:r>
              <a:rPr lang="zh-CN" altLang="en-US" dirty="0"/>
              <a:t>如何消除？</a:t>
            </a:r>
            <a:endParaRPr lang="zh-CN" altLang="el-GR" dirty="0"/>
          </a:p>
        </p:txBody>
      </p:sp>
      <p:sp>
        <p:nvSpPr>
          <p:cNvPr id="5" name="灯片编号占位符 5"/>
          <p:cNvSpPr>
            <a:spLocks noGrp="1"/>
          </p:cNvSpPr>
          <p:nvPr>
            <p:ph type="sldNum" sz="quarter" idx="12"/>
          </p:nvPr>
        </p:nvSpPr>
        <p:spPr/>
        <p:txBody>
          <a:bodyPr/>
          <a:lstStyle/>
          <a:p>
            <a:pPr>
              <a:defRPr/>
            </a:pPr>
            <a:fld id="{35DD80D2-545F-44C1-A625-19A27A992E0F}" type="slidenum">
              <a:rPr lang="en-US" altLang="zh-CN"/>
              <a:pPr>
                <a:defRPr/>
              </a:pPr>
              <a:t>34</a:t>
            </a:fld>
            <a:endParaRPr lang="en-US" altLang="zh-CN"/>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2"/>
          <p:cNvSpPr>
            <a:spLocks noGrp="1" noChangeArrowheads="1"/>
          </p:cNvSpPr>
          <p:nvPr>
            <p:ph type="title"/>
          </p:nvPr>
        </p:nvSpPr>
        <p:spPr/>
        <p:txBody>
          <a:bodyPr/>
          <a:lstStyle/>
          <a:p>
            <a:r>
              <a:rPr lang="zh-CN" altLang="en-US"/>
              <a:t>消除算法</a:t>
            </a:r>
          </a:p>
        </p:txBody>
      </p:sp>
      <p:sp>
        <p:nvSpPr>
          <p:cNvPr id="46084" name="Rectangle 3"/>
          <p:cNvSpPr>
            <a:spLocks noGrp="1" noChangeArrowheads="1"/>
          </p:cNvSpPr>
          <p:nvPr>
            <p:ph idx="1"/>
          </p:nvPr>
        </p:nvSpPr>
        <p:spPr/>
        <p:txBody>
          <a:bodyPr/>
          <a:lstStyle/>
          <a:p>
            <a:r>
              <a:rPr lang="zh-CN" altLang="en-US" sz="1800" dirty="0"/>
              <a:t>算法原理：</a:t>
            </a:r>
          </a:p>
          <a:p>
            <a:pPr lvl="1"/>
            <a:r>
              <a:rPr lang="zh-CN" altLang="en-US" sz="1600" dirty="0"/>
              <a:t>给非终结符号排序，</a:t>
            </a:r>
            <a:r>
              <a:rPr lang="en-US" altLang="zh-CN" sz="1600" dirty="0"/>
              <a:t>A</a:t>
            </a:r>
            <a:r>
              <a:rPr lang="en-US" altLang="zh-CN" sz="1600" baseline="-25000" dirty="0"/>
              <a:t>1</a:t>
            </a:r>
            <a:r>
              <a:rPr lang="en-US" altLang="zh-CN" sz="1600" dirty="0"/>
              <a:t>,A</a:t>
            </a:r>
            <a:r>
              <a:rPr lang="en-US" altLang="zh-CN" sz="1600" baseline="-25000" dirty="0"/>
              <a:t>2</a:t>
            </a:r>
            <a:r>
              <a:rPr lang="en-US" altLang="zh-CN" sz="1600" dirty="0"/>
              <a:t>…,A</a:t>
            </a:r>
            <a:r>
              <a:rPr lang="en-US" altLang="zh-CN" sz="1600" baseline="-25000" dirty="0"/>
              <a:t>n</a:t>
            </a:r>
          </a:p>
          <a:p>
            <a:pPr lvl="1"/>
            <a:r>
              <a:rPr lang="zh-CN" altLang="en-US" sz="1600" dirty="0"/>
              <a:t>如果只有</a:t>
            </a:r>
            <a:r>
              <a:rPr lang="en-US" altLang="zh-CN" sz="1600" dirty="0"/>
              <a:t>A</a:t>
            </a:r>
            <a:r>
              <a:rPr lang="en-US" altLang="zh-CN" sz="1600" baseline="-25000" dirty="0"/>
              <a:t>i </a:t>
            </a:r>
            <a:r>
              <a:rPr lang="en-US" altLang="zh-CN" sz="1600" dirty="0"/>
              <a:t>-&gt; </a:t>
            </a:r>
            <a:r>
              <a:rPr lang="en-US" altLang="zh-CN" sz="1600" dirty="0" err="1"/>
              <a:t>A</a:t>
            </a:r>
            <a:r>
              <a:rPr lang="en-US" altLang="zh-CN" sz="1600" baseline="-25000" dirty="0" err="1"/>
              <a:t>j</a:t>
            </a:r>
            <a:r>
              <a:rPr lang="el-GR" altLang="zh-CN" sz="1600" i="1" dirty="0"/>
              <a:t>α</a:t>
            </a:r>
            <a:r>
              <a:rPr lang="en-US" altLang="zh-CN" sz="1600" dirty="0"/>
              <a:t> (</a:t>
            </a:r>
            <a:r>
              <a:rPr lang="en-US" altLang="zh-CN" sz="1600" dirty="0" err="1"/>
              <a:t>i</a:t>
            </a:r>
            <a:r>
              <a:rPr lang="en-US" altLang="zh-CN" sz="1600" dirty="0"/>
              <a:t>&lt;j)</a:t>
            </a:r>
            <a:r>
              <a:rPr lang="zh-CN" altLang="en-US" sz="1600" dirty="0"/>
              <a:t>，则不会有左递归</a:t>
            </a:r>
          </a:p>
          <a:p>
            <a:pPr lvl="1"/>
            <a:r>
              <a:rPr lang="zh-CN" altLang="en-US" sz="1600" dirty="0"/>
              <a:t>如果发现</a:t>
            </a:r>
            <a:r>
              <a:rPr lang="en-US" altLang="zh-CN" sz="1600" dirty="0"/>
              <a:t>A</a:t>
            </a:r>
            <a:r>
              <a:rPr lang="en-US" altLang="zh-CN" sz="1600" baseline="-25000" dirty="0"/>
              <a:t>i </a:t>
            </a:r>
            <a:r>
              <a:rPr lang="en-US" altLang="zh-CN" sz="1600" dirty="0"/>
              <a:t>-&gt; </a:t>
            </a:r>
            <a:r>
              <a:rPr lang="en-US" altLang="zh-CN" sz="1600" dirty="0" err="1"/>
              <a:t>A</a:t>
            </a:r>
            <a:r>
              <a:rPr lang="en-US" altLang="zh-CN" sz="1600" baseline="-25000" dirty="0" err="1"/>
              <a:t>j</a:t>
            </a:r>
            <a:r>
              <a:rPr lang="el-GR" altLang="zh-CN" sz="1600" i="1" dirty="0"/>
              <a:t>α</a:t>
            </a:r>
            <a:r>
              <a:rPr lang="en-US" altLang="zh-CN" sz="1600" dirty="0"/>
              <a:t> (</a:t>
            </a:r>
            <a:r>
              <a:rPr lang="en-US" altLang="zh-CN" sz="1600" dirty="0" err="1"/>
              <a:t>i</a:t>
            </a:r>
            <a:r>
              <a:rPr lang="en-US" altLang="zh-CN" sz="1600" dirty="0"/>
              <a:t>&gt;j),</a:t>
            </a:r>
            <a:r>
              <a:rPr lang="zh-CN" altLang="en-US" sz="1600" dirty="0"/>
              <a:t>代入</a:t>
            </a:r>
            <a:r>
              <a:rPr lang="en-US" altLang="zh-CN" sz="1600" dirty="0" err="1"/>
              <a:t>A</a:t>
            </a:r>
            <a:r>
              <a:rPr lang="en-US" altLang="zh-CN" sz="1600" baseline="-25000" dirty="0" err="1"/>
              <a:t>j</a:t>
            </a:r>
            <a:r>
              <a:rPr lang="zh-CN" altLang="en-US" sz="1600" dirty="0"/>
              <a:t>的当前产生式，若替换后有</a:t>
            </a:r>
            <a:r>
              <a:rPr lang="en-US" altLang="zh-CN" sz="1600" dirty="0"/>
              <a:t>A</a:t>
            </a:r>
            <a:r>
              <a:rPr lang="en-US" altLang="zh-CN" sz="1600" baseline="-25000" dirty="0"/>
              <a:t>i</a:t>
            </a:r>
            <a:r>
              <a:rPr lang="zh-CN" altLang="en-US" sz="1600" dirty="0"/>
              <a:t>的直接左递归，再消除</a:t>
            </a:r>
          </a:p>
          <a:p>
            <a:endParaRPr lang="en-US" altLang="zh-CN" sz="1800" dirty="0"/>
          </a:p>
          <a:p>
            <a:r>
              <a:rPr lang="zh-CN" altLang="en-US" sz="1800" dirty="0"/>
              <a:t>输入：没有环</a:t>
            </a:r>
            <a:r>
              <a:rPr lang="en-US" altLang="zh-CN" sz="1800" dirty="0"/>
              <a:t>A</a:t>
            </a:r>
            <a:r>
              <a:rPr lang="en-US" altLang="zh-CN" sz="1800" baseline="-25000" dirty="0"/>
              <a:t>i        </a:t>
            </a:r>
            <a:r>
              <a:rPr lang="en-US" altLang="zh-CN" sz="1800" dirty="0"/>
              <a:t>A</a:t>
            </a:r>
            <a:r>
              <a:rPr lang="en-US" altLang="zh-CN" sz="1800" baseline="-25000" dirty="0"/>
              <a:t>i</a:t>
            </a:r>
            <a:r>
              <a:rPr lang="zh-CN" altLang="en-US" sz="1800" dirty="0"/>
              <a:t>和 </a:t>
            </a:r>
            <a:r>
              <a:rPr lang="en-US" altLang="zh-CN" sz="1800" dirty="0"/>
              <a:t>A →</a:t>
            </a:r>
            <a:r>
              <a:rPr lang="el-GR" altLang="zh-CN" sz="1800" dirty="0"/>
              <a:t>ε</a:t>
            </a:r>
            <a:endParaRPr lang="en-US" altLang="zh-CN" sz="1800" dirty="0"/>
          </a:p>
          <a:p>
            <a:r>
              <a:rPr lang="zh-CN" altLang="en-US" sz="1800" dirty="0"/>
              <a:t>输出：一个等价的无左递归的文法</a:t>
            </a:r>
          </a:p>
        </p:txBody>
      </p:sp>
      <p:sp>
        <p:nvSpPr>
          <p:cNvPr id="7" name="灯片编号占位符 5"/>
          <p:cNvSpPr>
            <a:spLocks noGrp="1"/>
          </p:cNvSpPr>
          <p:nvPr>
            <p:ph type="sldNum" sz="quarter" idx="12"/>
          </p:nvPr>
        </p:nvSpPr>
        <p:spPr/>
        <p:txBody>
          <a:bodyPr/>
          <a:lstStyle/>
          <a:p>
            <a:pPr>
              <a:defRPr/>
            </a:pPr>
            <a:fld id="{AED6428C-86A3-4245-B10E-AD7832FF6E0C}" type="slidenum">
              <a:rPr lang="en-US" altLang="zh-CN"/>
              <a:pPr>
                <a:defRPr/>
              </a:pPr>
              <a:t>35</a:t>
            </a:fld>
            <a:endParaRPr lang="en-US" altLang="zh-CN"/>
          </a:p>
        </p:txBody>
      </p:sp>
      <p:sp>
        <p:nvSpPr>
          <p:cNvPr id="46085" name="Picture 4"/>
          <p:cNvSpPr>
            <a:spLocks noChangeAspect="1" noChangeArrowheads="1"/>
          </p:cNvSpPr>
          <p:nvPr/>
        </p:nvSpPr>
        <p:spPr bwMode="auto">
          <a:xfrm>
            <a:off x="685800" y="3924300"/>
            <a:ext cx="7997825" cy="2857500"/>
          </a:xfrm>
          <a:prstGeom prst="rect">
            <a:avLst/>
          </a:prstGeom>
          <a:noFill/>
          <a:ln w="9525">
            <a:noFill/>
            <a:miter lim="800000"/>
            <a:headEnd/>
            <a:tailEnd/>
          </a:ln>
        </p:spPr>
        <p:txBody>
          <a:bodyPr/>
          <a:lstStyle/>
          <a:p>
            <a:endParaRPr lang="zh-CN" altLang="en-US"/>
          </a:p>
        </p:txBody>
      </p:sp>
      <p:pic>
        <p:nvPicPr>
          <p:cNvPr id="46086" name="Picture 5"/>
          <p:cNvPicPr>
            <a:picLocks noChangeAspect="1" noChangeArrowheads="1"/>
          </p:cNvPicPr>
          <p:nvPr/>
        </p:nvPicPr>
        <p:blipFill>
          <a:blip r:embed="rId2" cstate="print"/>
          <a:srcRect/>
          <a:stretch>
            <a:fillRect/>
          </a:stretch>
        </p:blipFill>
        <p:spPr bwMode="auto">
          <a:xfrm>
            <a:off x="2428860" y="3429000"/>
            <a:ext cx="231775" cy="292100"/>
          </a:xfrm>
          <a:prstGeom prst="rect">
            <a:avLst/>
          </a:prstGeom>
          <a:noFill/>
          <a:ln w="9525">
            <a:noFill/>
            <a:miter lim="800000"/>
            <a:headEnd/>
            <a:tailEnd/>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2"/>
          <p:cNvSpPr>
            <a:spLocks noGrp="1" noChangeArrowheads="1"/>
          </p:cNvSpPr>
          <p:nvPr>
            <p:ph type="title"/>
          </p:nvPr>
        </p:nvSpPr>
        <p:spPr/>
        <p:txBody>
          <a:bodyPr/>
          <a:lstStyle/>
          <a:p>
            <a:r>
              <a:rPr lang="zh-CN" altLang="en-US"/>
              <a:t>消除算法（示例）</a:t>
            </a:r>
          </a:p>
        </p:txBody>
      </p:sp>
      <p:sp>
        <p:nvSpPr>
          <p:cNvPr id="47108" name="Rectangle 3"/>
          <p:cNvSpPr>
            <a:spLocks noGrp="1" noChangeArrowheads="1"/>
          </p:cNvSpPr>
          <p:nvPr>
            <p:ph idx="1"/>
          </p:nvPr>
        </p:nvSpPr>
        <p:spPr/>
        <p:txBody>
          <a:bodyPr/>
          <a:lstStyle/>
          <a:p>
            <a:r>
              <a:rPr lang="en-US" altLang="zh-CN" sz="2400" i="1" dirty="0" err="1"/>
              <a:t>S→Aa|b</a:t>
            </a:r>
            <a:r>
              <a:rPr lang="en-US" altLang="zh-CN" sz="2400" i="1" dirty="0"/>
              <a:t>, </a:t>
            </a:r>
            <a:r>
              <a:rPr lang="en-US" altLang="zh-CN" sz="2400" i="1" dirty="0" err="1"/>
              <a:t>A→Ac|Sd</a:t>
            </a:r>
            <a:r>
              <a:rPr lang="en-US" altLang="zh-CN" sz="2400" i="1" dirty="0"/>
              <a:t>|</a:t>
            </a:r>
            <a:r>
              <a:rPr lang="el-GR" altLang="zh-CN" sz="2400" i="1" dirty="0">
                <a:latin typeface="宋体" charset="-122"/>
              </a:rPr>
              <a:t>ε</a:t>
            </a:r>
            <a:endParaRPr lang="en-US" altLang="zh-CN" sz="2400" i="1" dirty="0">
              <a:latin typeface="宋体" charset="-122"/>
            </a:endParaRPr>
          </a:p>
          <a:p>
            <a:r>
              <a:rPr lang="zh-CN" altLang="en-US" sz="2400" dirty="0">
                <a:latin typeface="宋体" charset="-122"/>
              </a:rPr>
              <a:t>排序</a:t>
            </a:r>
            <a:r>
              <a:rPr lang="zh-CN" altLang="en-US" sz="2400" i="1" dirty="0">
                <a:latin typeface="宋体" charset="-122"/>
              </a:rPr>
              <a:t> </a:t>
            </a:r>
            <a:r>
              <a:rPr lang="en-US" altLang="zh-CN" sz="2400" i="1" dirty="0"/>
              <a:t>S A</a:t>
            </a:r>
          </a:p>
          <a:p>
            <a:r>
              <a:rPr lang="en-US" altLang="zh-CN" sz="2400" i="1" dirty="0" err="1"/>
              <a:t>i</a:t>
            </a:r>
            <a:r>
              <a:rPr lang="en-US" altLang="zh-CN" sz="2400" i="1" dirty="0"/>
              <a:t>=1</a:t>
            </a:r>
            <a:r>
              <a:rPr lang="zh-CN" altLang="en-US" sz="2400" i="1" dirty="0"/>
              <a:t>，</a:t>
            </a:r>
            <a:r>
              <a:rPr lang="zh-CN" altLang="en-US" sz="2400" dirty="0"/>
              <a:t>没有处理</a:t>
            </a:r>
          </a:p>
          <a:p>
            <a:r>
              <a:rPr lang="en-US" altLang="zh-CN" sz="2400" dirty="0" err="1"/>
              <a:t>i</a:t>
            </a:r>
            <a:r>
              <a:rPr lang="en-US" altLang="zh-CN" sz="2400" dirty="0"/>
              <a:t>=2, </a:t>
            </a:r>
            <a:r>
              <a:rPr lang="zh-CN" altLang="en-US" sz="2400" dirty="0"/>
              <a:t>替换</a:t>
            </a:r>
            <a:r>
              <a:rPr lang="en-US" altLang="zh-CN" sz="2400" i="1" dirty="0" err="1"/>
              <a:t>A→Sd</a:t>
            </a:r>
            <a:r>
              <a:rPr lang="zh-CN" altLang="en-US" sz="2400" dirty="0"/>
              <a:t>中的</a:t>
            </a:r>
            <a:r>
              <a:rPr lang="en-US" altLang="zh-CN" sz="2400" i="1" dirty="0"/>
              <a:t>S</a:t>
            </a:r>
            <a:r>
              <a:rPr lang="zh-CN" altLang="en-US" sz="2400" i="1" dirty="0"/>
              <a:t>，</a:t>
            </a:r>
            <a:r>
              <a:rPr lang="zh-CN" altLang="en-US" sz="2400" dirty="0"/>
              <a:t>得到</a:t>
            </a:r>
            <a:r>
              <a:rPr lang="en-US" altLang="zh-CN" sz="2400" i="1" dirty="0" err="1"/>
              <a:t>A→Ac|Aad|bd</a:t>
            </a:r>
            <a:r>
              <a:rPr lang="en-US" altLang="zh-CN" sz="2400" i="1" dirty="0"/>
              <a:t>|</a:t>
            </a:r>
            <a:r>
              <a:rPr lang="el-GR" altLang="zh-CN" sz="2400" i="1" dirty="0">
                <a:latin typeface="宋体" charset="-122"/>
              </a:rPr>
              <a:t>ε</a:t>
            </a:r>
            <a:endParaRPr lang="en-US" altLang="zh-CN" sz="2400" i="1" dirty="0">
              <a:latin typeface="宋体" charset="-122"/>
            </a:endParaRPr>
          </a:p>
          <a:p>
            <a:r>
              <a:rPr lang="zh-CN" altLang="en-US" sz="2400" dirty="0">
                <a:latin typeface="宋体" charset="-122"/>
              </a:rPr>
              <a:t>消除立即左递归</a:t>
            </a:r>
          </a:p>
        </p:txBody>
      </p:sp>
      <p:sp>
        <p:nvSpPr>
          <p:cNvPr id="6" name="灯片编号占位符 5"/>
          <p:cNvSpPr>
            <a:spLocks noGrp="1"/>
          </p:cNvSpPr>
          <p:nvPr>
            <p:ph type="sldNum" sz="quarter" idx="12"/>
          </p:nvPr>
        </p:nvSpPr>
        <p:spPr/>
        <p:txBody>
          <a:bodyPr/>
          <a:lstStyle/>
          <a:p>
            <a:pPr>
              <a:defRPr/>
            </a:pPr>
            <a:fld id="{EC227C86-9F14-435B-B5A9-7EA6FB16D250}" type="slidenum">
              <a:rPr lang="en-US" altLang="zh-CN"/>
              <a:pPr>
                <a:defRPr/>
              </a:pPr>
              <a:t>36</a:t>
            </a:fld>
            <a:endParaRPr lang="en-US" altLang="zh-CN"/>
          </a:p>
        </p:txBody>
      </p:sp>
      <p:pic>
        <p:nvPicPr>
          <p:cNvPr id="47109" name="Picture 4"/>
          <p:cNvPicPr>
            <a:picLocks noChangeAspect="1" noChangeArrowheads="1"/>
          </p:cNvPicPr>
          <p:nvPr/>
        </p:nvPicPr>
        <p:blipFill>
          <a:blip r:embed="rId2" cstate="print"/>
          <a:srcRect/>
          <a:stretch>
            <a:fillRect/>
          </a:stretch>
        </p:blipFill>
        <p:spPr bwMode="auto">
          <a:xfrm>
            <a:off x="1142976" y="4214818"/>
            <a:ext cx="3962400" cy="1754188"/>
          </a:xfrm>
          <a:prstGeom prst="rect">
            <a:avLst/>
          </a:prstGeom>
          <a:noFill/>
          <a:ln w="9525">
            <a:noFill/>
            <a:miter lim="800000"/>
            <a:headEnd/>
            <a:tailEnd/>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2"/>
          <p:cNvSpPr>
            <a:spLocks noGrp="1" noChangeArrowheads="1"/>
          </p:cNvSpPr>
          <p:nvPr>
            <p:ph type="title"/>
          </p:nvPr>
        </p:nvSpPr>
        <p:spPr/>
        <p:txBody>
          <a:bodyPr/>
          <a:lstStyle/>
          <a:p>
            <a:r>
              <a:rPr lang="zh-CN" altLang="en-US"/>
              <a:t>提取左公因子</a:t>
            </a:r>
          </a:p>
        </p:txBody>
      </p:sp>
      <p:sp>
        <p:nvSpPr>
          <p:cNvPr id="48132" name="Rectangle 3"/>
          <p:cNvSpPr>
            <a:spLocks noGrp="1" noChangeArrowheads="1"/>
          </p:cNvSpPr>
          <p:nvPr>
            <p:ph idx="1"/>
          </p:nvPr>
        </p:nvSpPr>
        <p:spPr/>
        <p:txBody>
          <a:bodyPr/>
          <a:lstStyle/>
          <a:p>
            <a:r>
              <a:rPr lang="zh-CN" altLang="en-US" dirty="0"/>
              <a:t>在推导的时候，不知道该如何选择（自顶向下算法会详细描述）</a:t>
            </a:r>
          </a:p>
          <a:p>
            <a:endParaRPr lang="en-US" altLang="zh-CN" dirty="0"/>
          </a:p>
        </p:txBody>
      </p:sp>
      <p:sp>
        <p:nvSpPr>
          <p:cNvPr id="9" name="灯片编号占位符 5"/>
          <p:cNvSpPr>
            <a:spLocks noGrp="1"/>
          </p:cNvSpPr>
          <p:nvPr>
            <p:ph type="sldNum" sz="quarter" idx="12"/>
          </p:nvPr>
        </p:nvSpPr>
        <p:spPr/>
        <p:txBody>
          <a:bodyPr/>
          <a:lstStyle/>
          <a:p>
            <a:pPr>
              <a:defRPr/>
            </a:pPr>
            <a:fld id="{0634764F-1465-4EEA-89BB-7BFCB743AA45}" type="slidenum">
              <a:rPr lang="en-US" altLang="zh-CN"/>
              <a:pPr>
                <a:defRPr/>
              </a:pPr>
              <a:t>37</a:t>
            </a:fld>
            <a:endParaRPr lang="en-US" altLang="zh-CN"/>
          </a:p>
        </p:txBody>
      </p:sp>
      <p:pic>
        <p:nvPicPr>
          <p:cNvPr id="48133" name="Picture 4"/>
          <p:cNvPicPr>
            <a:picLocks noChangeAspect="1" noChangeArrowheads="1"/>
          </p:cNvPicPr>
          <p:nvPr/>
        </p:nvPicPr>
        <p:blipFill>
          <a:blip r:embed="rId2" cstate="print"/>
          <a:srcRect/>
          <a:stretch>
            <a:fillRect/>
          </a:stretch>
        </p:blipFill>
        <p:spPr bwMode="auto">
          <a:xfrm>
            <a:off x="685800" y="3048000"/>
            <a:ext cx="7154863" cy="1446213"/>
          </a:xfrm>
          <a:prstGeom prst="rect">
            <a:avLst/>
          </a:prstGeom>
          <a:noFill/>
          <a:ln w="9525">
            <a:noFill/>
            <a:miter lim="800000"/>
            <a:headEnd/>
            <a:tailEnd/>
          </a:ln>
        </p:spPr>
      </p:pic>
      <p:sp>
        <p:nvSpPr>
          <p:cNvPr id="48134" name="Text Box 5"/>
          <p:cNvSpPr txBox="1">
            <a:spLocks noChangeArrowheads="1"/>
          </p:cNvSpPr>
          <p:nvPr/>
        </p:nvSpPr>
        <p:spPr bwMode="auto">
          <a:xfrm>
            <a:off x="762000" y="4800600"/>
            <a:ext cx="1981200" cy="788988"/>
          </a:xfrm>
          <a:prstGeom prst="rect">
            <a:avLst/>
          </a:prstGeom>
          <a:noFill/>
          <a:ln w="9525">
            <a:solidFill>
              <a:schemeClr val="tx1"/>
            </a:solidFill>
            <a:miter lim="800000"/>
            <a:headEnd/>
            <a:tailEnd/>
          </a:ln>
        </p:spPr>
        <p:txBody>
          <a:bodyPr>
            <a:spAutoFit/>
          </a:bodyPr>
          <a:lstStyle/>
          <a:p>
            <a:pPr>
              <a:spcBef>
                <a:spcPct val="50000"/>
              </a:spcBef>
            </a:pPr>
            <a:r>
              <a:rPr lang="en-US" altLang="zh-CN" b="0" i="1" dirty="0">
                <a:latin typeface="宋体" charset="-122"/>
              </a:rPr>
              <a:t>A→</a:t>
            </a:r>
            <a:r>
              <a:rPr lang="el-GR" altLang="zh-CN" b="0" i="1" dirty="0" err="1">
                <a:latin typeface="宋体" charset="-122"/>
              </a:rPr>
              <a:t>αβ</a:t>
            </a:r>
            <a:r>
              <a:rPr lang="en-US" altLang="zh-CN" b="0" i="1" baseline="-25000" dirty="0">
                <a:latin typeface="宋体" charset="-122"/>
              </a:rPr>
              <a:t>1</a:t>
            </a:r>
            <a:r>
              <a:rPr lang="en-US" altLang="zh-CN" dirty="0">
                <a:latin typeface="宋体" charset="-122"/>
              </a:rPr>
              <a:t> | </a:t>
            </a:r>
            <a:r>
              <a:rPr lang="el-GR" altLang="zh-CN" b="0" i="1" dirty="0" err="1">
                <a:latin typeface="宋体" charset="-122"/>
              </a:rPr>
              <a:t>αβ</a:t>
            </a:r>
            <a:r>
              <a:rPr lang="en-US" altLang="zh-CN" b="0" i="1" baseline="-25000" dirty="0">
                <a:latin typeface="宋体" charset="-122"/>
              </a:rPr>
              <a:t>2</a:t>
            </a:r>
            <a:endParaRPr lang="el-GR" altLang="zh-CN" b="0" i="1" baseline="-25000" dirty="0">
              <a:latin typeface="宋体" charset="-122"/>
            </a:endParaRPr>
          </a:p>
          <a:p>
            <a:pPr>
              <a:spcBef>
                <a:spcPct val="50000"/>
              </a:spcBef>
            </a:pPr>
            <a:endParaRPr lang="el-GR" altLang="zh-CN" dirty="0">
              <a:latin typeface="宋体" charset="-122"/>
            </a:endParaRPr>
          </a:p>
        </p:txBody>
      </p:sp>
      <p:sp>
        <p:nvSpPr>
          <p:cNvPr id="48135" name="Text Box 6"/>
          <p:cNvSpPr txBox="1">
            <a:spLocks noChangeArrowheads="1"/>
          </p:cNvSpPr>
          <p:nvPr/>
        </p:nvSpPr>
        <p:spPr bwMode="auto">
          <a:xfrm>
            <a:off x="3962400" y="4800600"/>
            <a:ext cx="2514600" cy="788988"/>
          </a:xfrm>
          <a:prstGeom prst="rect">
            <a:avLst/>
          </a:prstGeom>
          <a:noFill/>
          <a:ln w="9525">
            <a:solidFill>
              <a:schemeClr val="tx1"/>
            </a:solidFill>
            <a:miter lim="800000"/>
            <a:headEnd/>
            <a:tailEnd/>
          </a:ln>
        </p:spPr>
        <p:txBody>
          <a:bodyPr>
            <a:spAutoFit/>
          </a:bodyPr>
          <a:lstStyle/>
          <a:p>
            <a:pPr>
              <a:spcBef>
                <a:spcPct val="50000"/>
              </a:spcBef>
            </a:pPr>
            <a:r>
              <a:rPr lang="en-US" altLang="zh-CN" dirty="0">
                <a:latin typeface="宋体" charset="-122"/>
              </a:rPr>
              <a:t>A </a:t>
            </a:r>
            <a:r>
              <a:rPr lang="en-US" altLang="zh-CN" b="0" i="1" dirty="0">
                <a:latin typeface="宋体" charset="-122"/>
              </a:rPr>
              <a:t>→  </a:t>
            </a:r>
            <a:r>
              <a:rPr lang="el-GR" altLang="zh-CN" b="0" i="1" dirty="0">
                <a:latin typeface="宋体" charset="-122"/>
              </a:rPr>
              <a:t>α</a:t>
            </a:r>
            <a:r>
              <a:rPr lang="en-US" altLang="zh-CN" b="0" i="1" dirty="0">
                <a:latin typeface="宋体" charset="-122"/>
              </a:rPr>
              <a:t>A’</a:t>
            </a:r>
          </a:p>
          <a:p>
            <a:pPr>
              <a:spcBef>
                <a:spcPct val="50000"/>
              </a:spcBef>
            </a:pPr>
            <a:r>
              <a:rPr lang="en-US" altLang="zh-CN" b="0" i="1" dirty="0">
                <a:latin typeface="宋体" charset="-122"/>
              </a:rPr>
              <a:t>A’→</a:t>
            </a:r>
            <a:r>
              <a:rPr lang="el-GR" altLang="zh-CN" b="0" i="1" dirty="0">
                <a:latin typeface="宋体" charset="-122"/>
              </a:rPr>
              <a:t>β</a:t>
            </a:r>
            <a:r>
              <a:rPr lang="en-US" altLang="zh-CN" b="0" i="1" baseline="-25000" dirty="0">
                <a:latin typeface="宋体" charset="-122"/>
              </a:rPr>
              <a:t>1</a:t>
            </a:r>
            <a:r>
              <a:rPr lang="en-US" altLang="zh-CN" dirty="0">
                <a:latin typeface="宋体" charset="-122"/>
              </a:rPr>
              <a:t> | </a:t>
            </a:r>
            <a:r>
              <a:rPr lang="el-GR" altLang="zh-CN" b="0" i="1" dirty="0">
                <a:latin typeface="宋体" charset="-122"/>
              </a:rPr>
              <a:t>β</a:t>
            </a:r>
            <a:r>
              <a:rPr lang="en-US" altLang="zh-CN" b="0" i="1" baseline="-25000" dirty="0">
                <a:latin typeface="宋体" charset="-122"/>
              </a:rPr>
              <a:t>2 </a:t>
            </a:r>
          </a:p>
        </p:txBody>
      </p:sp>
      <p:sp>
        <p:nvSpPr>
          <p:cNvPr id="48136" name="Line 7"/>
          <p:cNvSpPr>
            <a:spLocks noChangeShapeType="1"/>
          </p:cNvSpPr>
          <p:nvPr/>
        </p:nvSpPr>
        <p:spPr bwMode="auto">
          <a:xfrm>
            <a:off x="2819400" y="5257800"/>
            <a:ext cx="914400" cy="0"/>
          </a:xfrm>
          <a:prstGeom prst="line">
            <a:avLst/>
          </a:prstGeom>
          <a:noFill/>
          <a:ln w="38100" cmpd="dbl">
            <a:solidFill>
              <a:schemeClr val="tx1"/>
            </a:solidFill>
            <a:round/>
            <a:headEnd/>
            <a:tailEnd type="triangle" w="med" len="med"/>
          </a:ln>
        </p:spPr>
        <p:txBody>
          <a:bodyPr/>
          <a:lstStyle/>
          <a:p>
            <a:endParaRPr lang="zh-CN" alt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2"/>
          <p:cNvSpPr>
            <a:spLocks noGrp="1" noChangeArrowheads="1"/>
          </p:cNvSpPr>
          <p:nvPr>
            <p:ph type="title"/>
          </p:nvPr>
        </p:nvSpPr>
        <p:spPr/>
        <p:txBody>
          <a:bodyPr/>
          <a:lstStyle/>
          <a:p>
            <a:r>
              <a:rPr lang="zh-CN" altLang="en-US"/>
              <a:t>提取左公因子算法</a:t>
            </a:r>
          </a:p>
        </p:txBody>
      </p:sp>
      <p:sp>
        <p:nvSpPr>
          <p:cNvPr id="49156" name="Rectangle 3"/>
          <p:cNvSpPr>
            <a:spLocks noGrp="1" noChangeArrowheads="1"/>
          </p:cNvSpPr>
          <p:nvPr>
            <p:ph idx="1"/>
          </p:nvPr>
        </p:nvSpPr>
        <p:spPr/>
        <p:txBody>
          <a:bodyPr/>
          <a:lstStyle/>
          <a:p>
            <a:r>
              <a:rPr lang="zh-CN" altLang="en-US" sz="2600" dirty="0"/>
              <a:t>输入：文法</a:t>
            </a:r>
            <a:r>
              <a:rPr lang="en-US" altLang="zh-CN" sz="2600" i="1" dirty="0"/>
              <a:t>G</a:t>
            </a:r>
          </a:p>
          <a:p>
            <a:r>
              <a:rPr lang="zh-CN" altLang="en-US" sz="2600" dirty="0"/>
              <a:t>输出：一个等价的提取了左公因子的文法</a:t>
            </a:r>
          </a:p>
          <a:p>
            <a:r>
              <a:rPr lang="zh-CN" altLang="en-US" sz="2600" dirty="0"/>
              <a:t>方法：对于每个非终结符号</a:t>
            </a:r>
            <a:r>
              <a:rPr lang="en-US" altLang="zh-CN" sz="2600" i="1" dirty="0"/>
              <a:t>A</a:t>
            </a:r>
            <a:r>
              <a:rPr lang="zh-CN" altLang="en-US" sz="2600" dirty="0"/>
              <a:t>，找出它的两个或多个可选项之间的最长公共前缀</a:t>
            </a:r>
            <a:r>
              <a:rPr lang="el-GR" altLang="zh-CN" sz="2600" i="1" dirty="0"/>
              <a:t>α</a:t>
            </a:r>
            <a:r>
              <a:rPr lang="zh-CN" altLang="en-US" sz="2600" dirty="0"/>
              <a:t>，且</a:t>
            </a:r>
            <a:r>
              <a:rPr lang="el-GR" altLang="zh-CN" sz="2600" i="1" dirty="0"/>
              <a:t>α</a:t>
            </a:r>
            <a:r>
              <a:rPr lang="zh-CN" altLang="el-GR" sz="2600" i="1" dirty="0"/>
              <a:t>≠</a:t>
            </a:r>
            <a:r>
              <a:rPr lang="el-GR" altLang="zh-CN" sz="2600" i="1" dirty="0">
                <a:latin typeface="宋体" charset="-122"/>
              </a:rPr>
              <a:t>ε</a:t>
            </a:r>
            <a:r>
              <a:rPr lang="zh-CN" altLang="en-US" sz="2600" dirty="0">
                <a:latin typeface="宋体" charset="-122"/>
              </a:rPr>
              <a:t>，那么将</a:t>
            </a:r>
            <a:r>
              <a:rPr lang="en-US" altLang="zh-CN" sz="2600" i="1" dirty="0"/>
              <a:t>A</a:t>
            </a:r>
            <a:r>
              <a:rPr lang="zh-CN" altLang="en-US" sz="2600" dirty="0">
                <a:latin typeface="宋体" charset="-122"/>
              </a:rPr>
              <a:t>所有的产生式</a:t>
            </a:r>
          </a:p>
          <a:p>
            <a:pPr>
              <a:buFont typeface="Wingdings" pitchFamily="2" charset="2"/>
              <a:buNone/>
            </a:pPr>
            <a:r>
              <a:rPr lang="zh-CN" altLang="en-US" sz="2600" i="1" dirty="0">
                <a:latin typeface="宋体" charset="-122"/>
              </a:rPr>
              <a:t>   </a:t>
            </a:r>
            <a:r>
              <a:rPr lang="en-US" altLang="zh-CN" sz="2600" i="1" dirty="0">
                <a:latin typeface="宋体" charset="-122"/>
              </a:rPr>
              <a:t>A</a:t>
            </a:r>
            <a:r>
              <a:rPr lang="zh-CN" altLang="el-GR" sz="2600" i="1" dirty="0">
                <a:latin typeface="宋体" charset="-122"/>
              </a:rPr>
              <a:t>→</a:t>
            </a:r>
            <a:r>
              <a:rPr lang="el-GR" altLang="zh-CN" sz="2600" i="1" dirty="0" err="1">
                <a:latin typeface="宋体" charset="-122"/>
              </a:rPr>
              <a:t>αβ</a:t>
            </a:r>
            <a:r>
              <a:rPr lang="en-US" altLang="zh-CN" sz="2600" i="1" baseline="-25000" dirty="0">
                <a:latin typeface="宋体" charset="-122"/>
              </a:rPr>
              <a:t>1</a:t>
            </a:r>
            <a:r>
              <a:rPr lang="zh-CN" altLang="en-US" sz="2600" i="1" baseline="-25000" dirty="0">
                <a:latin typeface="宋体" charset="-122"/>
              </a:rPr>
              <a:t> </a:t>
            </a:r>
            <a:r>
              <a:rPr lang="en-US" altLang="zh-CN" sz="2600" dirty="0">
                <a:latin typeface="宋体" charset="-122"/>
              </a:rPr>
              <a:t>|</a:t>
            </a:r>
            <a:r>
              <a:rPr lang="en-US" altLang="zh-CN" sz="2600" i="1" dirty="0">
                <a:latin typeface="宋体" charset="-122"/>
              </a:rPr>
              <a:t> </a:t>
            </a:r>
            <a:r>
              <a:rPr lang="el-GR" altLang="zh-CN" sz="2600" i="1" dirty="0" err="1">
                <a:latin typeface="宋体" charset="-122"/>
              </a:rPr>
              <a:t>αβ</a:t>
            </a:r>
            <a:r>
              <a:rPr lang="en-US" altLang="zh-CN" sz="2600" i="1" baseline="-25000" dirty="0">
                <a:latin typeface="宋体" charset="-122"/>
              </a:rPr>
              <a:t>2</a:t>
            </a:r>
            <a:r>
              <a:rPr lang="zh-CN" altLang="en-US" i="1" dirty="0">
                <a:latin typeface="宋体" charset="-122"/>
              </a:rPr>
              <a:t> </a:t>
            </a:r>
            <a:r>
              <a:rPr lang="en-US" altLang="zh-CN" dirty="0">
                <a:latin typeface="宋体" charset="-122"/>
              </a:rPr>
              <a:t>|</a:t>
            </a:r>
            <a:r>
              <a:rPr lang="zh-CN" altLang="en-US" i="1" dirty="0">
                <a:latin typeface="宋体" charset="-122"/>
              </a:rPr>
              <a:t> </a:t>
            </a:r>
            <a:r>
              <a:rPr lang="en-US" altLang="zh-CN" sz="2600" i="1" dirty="0">
                <a:latin typeface="宋体" charset="-122"/>
              </a:rPr>
              <a:t>...</a:t>
            </a:r>
            <a:r>
              <a:rPr lang="en-US" altLang="zh-CN" dirty="0">
                <a:latin typeface="宋体" charset="-122"/>
              </a:rPr>
              <a:t> | </a:t>
            </a:r>
            <a:r>
              <a:rPr lang="el-GR" altLang="zh-CN" sz="2600" i="1" dirty="0" err="1">
                <a:latin typeface="宋体" charset="-122"/>
              </a:rPr>
              <a:t>αβ</a:t>
            </a:r>
            <a:r>
              <a:rPr lang="en-US" altLang="zh-CN" sz="2600" i="1" baseline="-25000" dirty="0">
                <a:latin typeface="宋体" charset="-122"/>
              </a:rPr>
              <a:t>n</a:t>
            </a:r>
            <a:r>
              <a:rPr lang="en-US" altLang="zh-CN" dirty="0">
                <a:latin typeface="宋体" charset="-122"/>
              </a:rPr>
              <a:t> | </a:t>
            </a:r>
            <a:r>
              <a:rPr lang="el-GR" altLang="zh-CN" sz="2600" i="1" dirty="0">
                <a:latin typeface="宋体" charset="-122"/>
              </a:rPr>
              <a:t>γ</a:t>
            </a:r>
            <a:endParaRPr lang="en-US" altLang="zh-CN" sz="2600" i="1" dirty="0">
              <a:latin typeface="宋体" charset="-122"/>
            </a:endParaRPr>
          </a:p>
          <a:p>
            <a:pPr>
              <a:buFont typeface="Wingdings" pitchFamily="2" charset="2"/>
              <a:buNone/>
            </a:pPr>
            <a:r>
              <a:rPr lang="en-US" altLang="zh-CN" sz="2600" i="1" dirty="0">
                <a:latin typeface="宋体" charset="-122"/>
              </a:rPr>
              <a:t>   </a:t>
            </a:r>
            <a:r>
              <a:rPr lang="zh-CN" altLang="en-US" sz="2600" dirty="0">
                <a:latin typeface="宋体" charset="-122"/>
              </a:rPr>
              <a:t>替换为</a:t>
            </a:r>
          </a:p>
          <a:p>
            <a:pPr>
              <a:buFont typeface="Wingdings" pitchFamily="2" charset="2"/>
              <a:buNone/>
            </a:pPr>
            <a:r>
              <a:rPr lang="zh-CN" altLang="en-US" sz="2600" dirty="0">
                <a:latin typeface="宋体" charset="-122"/>
              </a:rPr>
              <a:t>    </a:t>
            </a:r>
            <a:r>
              <a:rPr lang="en-US" altLang="zh-CN" sz="2600" i="1" dirty="0">
                <a:latin typeface="宋体" charset="-122"/>
              </a:rPr>
              <a:t>A</a:t>
            </a:r>
            <a:r>
              <a:rPr lang="zh-CN" altLang="el-GR" sz="2600" i="1" dirty="0">
                <a:latin typeface="宋体" charset="-122"/>
              </a:rPr>
              <a:t>→</a:t>
            </a:r>
            <a:r>
              <a:rPr lang="el-GR" altLang="zh-CN" sz="2600" i="1" dirty="0">
                <a:latin typeface="宋体" charset="-122"/>
              </a:rPr>
              <a:t>α</a:t>
            </a:r>
            <a:r>
              <a:rPr lang="en-US" altLang="zh-CN" sz="2600" i="1" dirty="0">
                <a:latin typeface="宋体" charset="-122"/>
              </a:rPr>
              <a:t>A’</a:t>
            </a:r>
            <a:r>
              <a:rPr lang="en-US" altLang="zh-CN" dirty="0">
                <a:latin typeface="宋体" charset="-122"/>
              </a:rPr>
              <a:t> | </a:t>
            </a:r>
            <a:r>
              <a:rPr lang="el-GR" altLang="zh-CN" sz="2600" i="1" dirty="0">
                <a:latin typeface="宋体" charset="-122"/>
              </a:rPr>
              <a:t>γ</a:t>
            </a:r>
            <a:endParaRPr lang="en-US" altLang="zh-CN" sz="2600" i="1" dirty="0">
              <a:latin typeface="宋体" charset="-122"/>
            </a:endParaRPr>
          </a:p>
          <a:p>
            <a:pPr>
              <a:buFont typeface="Wingdings" pitchFamily="2" charset="2"/>
              <a:buNone/>
            </a:pPr>
            <a:r>
              <a:rPr lang="en-US" altLang="zh-CN" sz="2600" i="1" dirty="0">
                <a:latin typeface="宋体" charset="-122"/>
              </a:rPr>
              <a:t>    A’</a:t>
            </a:r>
            <a:r>
              <a:rPr lang="zh-CN" altLang="el-GR" sz="2600" i="1" dirty="0">
                <a:latin typeface="宋体" charset="-122"/>
              </a:rPr>
              <a:t>→</a:t>
            </a:r>
            <a:r>
              <a:rPr lang="el-GR" altLang="zh-CN" sz="2600" i="1" dirty="0">
                <a:latin typeface="宋体" charset="-122"/>
              </a:rPr>
              <a:t>β</a:t>
            </a:r>
            <a:r>
              <a:rPr lang="en-US" altLang="zh-CN" sz="2600" i="1" baseline="-25000" dirty="0">
                <a:latin typeface="宋体" charset="-122"/>
              </a:rPr>
              <a:t>1</a:t>
            </a:r>
            <a:r>
              <a:rPr lang="en-US" altLang="zh-CN" dirty="0">
                <a:latin typeface="宋体" charset="-122"/>
              </a:rPr>
              <a:t> | </a:t>
            </a:r>
            <a:r>
              <a:rPr lang="el-GR" altLang="zh-CN" sz="2600" i="1" dirty="0">
                <a:latin typeface="宋体" charset="-122"/>
              </a:rPr>
              <a:t>β</a:t>
            </a:r>
            <a:r>
              <a:rPr lang="en-US" altLang="zh-CN" sz="2600" i="1" baseline="-25000" dirty="0">
                <a:latin typeface="宋体" charset="-122"/>
              </a:rPr>
              <a:t>2</a:t>
            </a:r>
            <a:r>
              <a:rPr lang="en-US" altLang="zh-CN" dirty="0">
                <a:latin typeface="宋体" charset="-122"/>
              </a:rPr>
              <a:t> |</a:t>
            </a:r>
            <a:r>
              <a:rPr lang="en-US" altLang="zh-CN" sz="2600" i="1" dirty="0">
                <a:latin typeface="宋体" charset="-122"/>
              </a:rPr>
              <a:t>...</a:t>
            </a:r>
            <a:r>
              <a:rPr lang="en-US" altLang="zh-CN" dirty="0">
                <a:latin typeface="宋体" charset="-122"/>
              </a:rPr>
              <a:t> | </a:t>
            </a:r>
            <a:r>
              <a:rPr lang="el-GR" altLang="zh-CN" sz="2600" i="1" dirty="0">
                <a:latin typeface="宋体" charset="-122"/>
              </a:rPr>
              <a:t>β</a:t>
            </a:r>
            <a:r>
              <a:rPr lang="en-US" altLang="zh-CN" sz="2600" i="1" baseline="-25000" dirty="0">
                <a:latin typeface="宋体" charset="-122"/>
              </a:rPr>
              <a:t>n</a:t>
            </a:r>
            <a:endParaRPr lang="el-GR" altLang="zh-CN" sz="2600" i="1" dirty="0">
              <a:latin typeface="宋体" charset="-122"/>
            </a:endParaRPr>
          </a:p>
        </p:txBody>
      </p:sp>
      <p:sp>
        <p:nvSpPr>
          <p:cNvPr id="5" name="灯片编号占位符 5"/>
          <p:cNvSpPr>
            <a:spLocks noGrp="1"/>
          </p:cNvSpPr>
          <p:nvPr>
            <p:ph type="sldNum" sz="quarter" idx="12"/>
          </p:nvPr>
        </p:nvSpPr>
        <p:spPr/>
        <p:txBody>
          <a:bodyPr/>
          <a:lstStyle/>
          <a:p>
            <a:pPr>
              <a:defRPr/>
            </a:pPr>
            <a:fld id="{49FA870D-B2F7-48BE-82C2-FAB8BF89D1B0}" type="slidenum">
              <a:rPr lang="en-US" altLang="zh-CN"/>
              <a:pPr>
                <a:defRPr/>
              </a:pPr>
              <a:t>38</a:t>
            </a:fld>
            <a:endParaRPr lang="en-US" altLang="zh-CN"/>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2"/>
          <p:cNvSpPr>
            <a:spLocks noGrp="1" noChangeArrowheads="1"/>
          </p:cNvSpPr>
          <p:nvPr>
            <p:ph type="title"/>
          </p:nvPr>
        </p:nvSpPr>
        <p:spPr/>
        <p:txBody>
          <a:bodyPr/>
          <a:lstStyle/>
          <a:p>
            <a:r>
              <a:rPr lang="zh-CN" altLang="en-US"/>
              <a:t>提取左公因子</a:t>
            </a:r>
          </a:p>
        </p:txBody>
      </p:sp>
      <p:pic>
        <p:nvPicPr>
          <p:cNvPr id="50181" name="Picture 5"/>
          <p:cNvPicPr>
            <a:picLocks noGrp="1" noChangeAspect="1" noChangeArrowheads="1"/>
          </p:cNvPicPr>
          <p:nvPr>
            <p:ph idx="1"/>
          </p:nvPr>
        </p:nvPicPr>
        <p:blipFill>
          <a:blip r:embed="rId2" cstate="print"/>
          <a:srcRect/>
          <a:stretch>
            <a:fillRect/>
          </a:stretch>
        </p:blipFill>
        <p:spPr>
          <a:xfrm>
            <a:off x="914400" y="3352800"/>
            <a:ext cx="3276600" cy="1566863"/>
          </a:xfrm>
          <a:noFill/>
        </p:spPr>
      </p:pic>
      <p:sp>
        <p:nvSpPr>
          <p:cNvPr id="6" name="灯片编号占位符 5"/>
          <p:cNvSpPr>
            <a:spLocks noGrp="1"/>
          </p:cNvSpPr>
          <p:nvPr>
            <p:ph type="sldNum" sz="quarter" idx="12"/>
          </p:nvPr>
        </p:nvSpPr>
        <p:spPr/>
        <p:txBody>
          <a:bodyPr/>
          <a:lstStyle/>
          <a:p>
            <a:pPr>
              <a:defRPr/>
            </a:pPr>
            <a:fld id="{021C1C25-2672-4EEC-B717-3CAF2ABD3C9D}" type="slidenum">
              <a:rPr lang="en-US" altLang="zh-CN"/>
              <a:pPr>
                <a:defRPr/>
              </a:pPr>
              <a:t>39</a:t>
            </a:fld>
            <a:endParaRPr lang="en-US" altLang="zh-CN"/>
          </a:p>
        </p:txBody>
      </p:sp>
      <p:pic>
        <p:nvPicPr>
          <p:cNvPr id="50180" name="Picture 4"/>
          <p:cNvPicPr>
            <a:picLocks noChangeAspect="1" noChangeArrowheads="1"/>
          </p:cNvPicPr>
          <p:nvPr/>
        </p:nvPicPr>
        <p:blipFill>
          <a:blip r:embed="rId3" cstate="print"/>
          <a:srcRect/>
          <a:stretch>
            <a:fillRect/>
          </a:stretch>
        </p:blipFill>
        <p:spPr bwMode="auto">
          <a:xfrm>
            <a:off x="914400" y="1905000"/>
            <a:ext cx="4876800" cy="930275"/>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lstStyle/>
          <a:p>
            <a:r>
              <a:rPr lang="zh-CN" altLang="en-US" dirty="0"/>
              <a:t>语法分析器（</a:t>
            </a:r>
            <a:r>
              <a:rPr lang="en-US" altLang="zh-CN" dirty="0"/>
              <a:t>What</a:t>
            </a:r>
            <a:r>
              <a:rPr lang="zh-CN" altLang="en-US" dirty="0"/>
              <a:t>）</a:t>
            </a:r>
          </a:p>
        </p:txBody>
      </p:sp>
      <p:sp>
        <p:nvSpPr>
          <p:cNvPr id="16388" name="Rectangle 3"/>
          <p:cNvSpPr>
            <a:spLocks noGrp="1" noChangeArrowheads="1"/>
          </p:cNvSpPr>
          <p:nvPr>
            <p:ph idx="1"/>
          </p:nvPr>
        </p:nvSpPr>
        <p:spPr/>
        <p:txBody>
          <a:bodyPr/>
          <a:lstStyle/>
          <a:p>
            <a:pPr>
              <a:lnSpc>
                <a:spcPct val="90000"/>
              </a:lnSpc>
            </a:pPr>
            <a:r>
              <a:rPr lang="zh-CN" altLang="en-US" sz="2100" dirty="0"/>
              <a:t>输入：词法分析器输出的词法单元序列</a:t>
            </a:r>
          </a:p>
          <a:p>
            <a:pPr>
              <a:lnSpc>
                <a:spcPct val="90000"/>
              </a:lnSpc>
            </a:pPr>
            <a:r>
              <a:rPr lang="zh-CN" altLang="en-US" sz="2100" dirty="0"/>
              <a:t>输出：语法树表示</a:t>
            </a:r>
          </a:p>
          <a:p>
            <a:pPr>
              <a:lnSpc>
                <a:spcPct val="90000"/>
              </a:lnSpc>
            </a:pPr>
            <a:endParaRPr lang="zh-CN" altLang="en-US" sz="2100" dirty="0"/>
          </a:p>
          <a:p>
            <a:pPr>
              <a:lnSpc>
                <a:spcPct val="90000"/>
              </a:lnSpc>
            </a:pPr>
            <a:r>
              <a:rPr lang="zh-CN" altLang="en-US" sz="2100" dirty="0"/>
              <a:t>语法分析器的类型：</a:t>
            </a:r>
          </a:p>
          <a:p>
            <a:pPr lvl="1">
              <a:lnSpc>
                <a:spcPct val="90000"/>
              </a:lnSpc>
            </a:pPr>
            <a:r>
              <a:rPr lang="zh-CN" altLang="en-US" sz="2000" dirty="0"/>
              <a:t>通用型</a:t>
            </a:r>
            <a:r>
              <a:rPr lang="en-US" altLang="zh-CN" sz="2000" dirty="0"/>
              <a:t>(CKY</a:t>
            </a:r>
            <a:r>
              <a:rPr lang="zh-CN" altLang="en-US" sz="2000" dirty="0"/>
              <a:t>，</a:t>
            </a:r>
            <a:r>
              <a:rPr lang="en-US" altLang="zh-CN" sz="2000" dirty="0" err="1"/>
              <a:t>Earley</a:t>
            </a:r>
            <a:r>
              <a:rPr lang="en-US" altLang="zh-CN" sz="2000" dirty="0"/>
              <a:t>)</a:t>
            </a:r>
            <a:endParaRPr lang="zh-CN" altLang="en-US" sz="2000" dirty="0"/>
          </a:p>
          <a:p>
            <a:pPr lvl="1">
              <a:lnSpc>
                <a:spcPct val="90000"/>
              </a:lnSpc>
            </a:pPr>
            <a:r>
              <a:rPr lang="zh-CN" altLang="en-US" sz="2000" dirty="0"/>
              <a:t>自顶向下：通常处理</a:t>
            </a:r>
            <a:r>
              <a:rPr lang="en-US" altLang="zh-CN" sz="2000" dirty="0"/>
              <a:t>LL</a:t>
            </a:r>
            <a:r>
              <a:rPr lang="zh-CN" altLang="en-US" sz="2000" dirty="0"/>
              <a:t>文法</a:t>
            </a:r>
          </a:p>
          <a:p>
            <a:pPr lvl="1">
              <a:lnSpc>
                <a:spcPct val="90000"/>
              </a:lnSpc>
            </a:pPr>
            <a:r>
              <a:rPr lang="zh-CN" altLang="en-US" sz="2000" dirty="0"/>
              <a:t>自底向上：通常处理</a:t>
            </a:r>
            <a:r>
              <a:rPr lang="en-US" altLang="zh-CN" sz="2000" dirty="0"/>
              <a:t>LR</a:t>
            </a:r>
            <a:r>
              <a:rPr lang="zh-CN" altLang="en-US" sz="2000" dirty="0"/>
              <a:t>文法</a:t>
            </a:r>
          </a:p>
        </p:txBody>
      </p:sp>
      <p:sp>
        <p:nvSpPr>
          <p:cNvPr id="5" name="灯片编号占位符 5"/>
          <p:cNvSpPr>
            <a:spLocks noGrp="1"/>
          </p:cNvSpPr>
          <p:nvPr>
            <p:ph type="sldNum" sz="quarter" idx="12"/>
          </p:nvPr>
        </p:nvSpPr>
        <p:spPr/>
        <p:txBody>
          <a:bodyPr/>
          <a:lstStyle/>
          <a:p>
            <a:pPr>
              <a:defRPr/>
            </a:pPr>
            <a:fld id="{083EBC9B-7CA7-4E37-B4BB-45F94E9E2685}" type="slidenum">
              <a:rPr lang="en-US" altLang="zh-CN"/>
              <a:pPr>
                <a:defRPr/>
              </a:pPr>
              <a:t>4</a:t>
            </a:fld>
            <a:endParaRPr lang="en-US" altLang="zh-CN"/>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p:cNvSpPr>
            <a:spLocks noGrp="1" noChangeArrowheads="1"/>
          </p:cNvSpPr>
          <p:nvPr>
            <p:ph type="title"/>
          </p:nvPr>
        </p:nvSpPr>
        <p:spPr/>
        <p:txBody>
          <a:bodyPr/>
          <a:lstStyle/>
          <a:p>
            <a:r>
              <a:rPr lang="zh-CN" altLang="en-US" dirty="0"/>
              <a:t>自顶向下分析技术</a:t>
            </a:r>
          </a:p>
        </p:txBody>
      </p:sp>
      <p:sp>
        <p:nvSpPr>
          <p:cNvPr id="51204" name="Rectangle 3"/>
          <p:cNvSpPr>
            <a:spLocks noGrp="1" noChangeArrowheads="1"/>
          </p:cNvSpPr>
          <p:nvPr>
            <p:ph idx="1"/>
          </p:nvPr>
        </p:nvSpPr>
        <p:spPr/>
        <p:txBody>
          <a:bodyPr/>
          <a:lstStyle/>
          <a:p>
            <a:r>
              <a:rPr lang="zh-CN" altLang="en-US" dirty="0"/>
              <a:t>自顶向下分析可以被看作是为输入串构造语法分析树的问题。也可以看作一个寻找输入串的最左推导的过程。</a:t>
            </a:r>
          </a:p>
        </p:txBody>
      </p:sp>
      <p:sp>
        <p:nvSpPr>
          <p:cNvPr id="5" name="灯片编号占位符 5"/>
          <p:cNvSpPr>
            <a:spLocks noGrp="1"/>
          </p:cNvSpPr>
          <p:nvPr>
            <p:ph type="sldNum" sz="quarter" idx="12"/>
          </p:nvPr>
        </p:nvSpPr>
        <p:spPr/>
        <p:txBody>
          <a:bodyPr/>
          <a:lstStyle/>
          <a:p>
            <a:pPr>
              <a:defRPr/>
            </a:pPr>
            <a:fld id="{686E1D28-0F68-4C25-BA95-5CACD4E32867}" type="slidenum">
              <a:rPr lang="en-US" altLang="zh-CN"/>
              <a:pPr>
                <a:defRPr/>
              </a:pPr>
              <a:t>40</a:t>
            </a:fld>
            <a:endParaRPr lang="en-US" altLang="zh-CN"/>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标题 1"/>
          <p:cNvSpPr>
            <a:spLocks noGrp="1"/>
          </p:cNvSpPr>
          <p:nvPr>
            <p:ph type="title"/>
          </p:nvPr>
        </p:nvSpPr>
        <p:spPr/>
        <p:txBody>
          <a:bodyPr/>
          <a:lstStyle/>
          <a:p>
            <a:r>
              <a:rPr lang="en-US" altLang="zh-CN"/>
              <a:t>id+id*id</a:t>
            </a:r>
            <a:r>
              <a:rPr lang="zh-CN" altLang="en-US"/>
              <a:t>的自顶向下分析</a:t>
            </a:r>
          </a:p>
        </p:txBody>
      </p:sp>
      <p:pic>
        <p:nvPicPr>
          <p:cNvPr id="52228" name="Picture 2"/>
          <p:cNvPicPr>
            <a:picLocks noGrp="1" noChangeAspect="1" noChangeArrowheads="1"/>
          </p:cNvPicPr>
          <p:nvPr>
            <p:ph idx="1"/>
          </p:nvPr>
        </p:nvPicPr>
        <p:blipFill>
          <a:blip r:embed="rId2" cstate="print"/>
          <a:srcRect/>
          <a:stretch>
            <a:fillRect/>
          </a:stretch>
        </p:blipFill>
        <p:spPr>
          <a:xfrm>
            <a:off x="304800" y="1752600"/>
            <a:ext cx="2219325" cy="2028825"/>
          </a:xfrm>
          <a:noFill/>
        </p:spPr>
      </p:pic>
      <p:sp>
        <p:nvSpPr>
          <p:cNvPr id="4" name="灯片编号占位符 3"/>
          <p:cNvSpPr>
            <a:spLocks noGrp="1"/>
          </p:cNvSpPr>
          <p:nvPr>
            <p:ph type="sldNum" sz="quarter" idx="12"/>
          </p:nvPr>
        </p:nvSpPr>
        <p:spPr/>
        <p:txBody>
          <a:bodyPr/>
          <a:lstStyle/>
          <a:p>
            <a:pPr>
              <a:defRPr/>
            </a:pPr>
            <a:fld id="{473967DC-B47A-4E46-8632-378F08931C6B}" type="slidenum">
              <a:rPr lang="en-US" altLang="zh-CN" smtClean="0"/>
              <a:pPr>
                <a:defRPr/>
              </a:pPr>
              <a:t>41</a:t>
            </a:fld>
            <a:endParaRPr lang="en-US" altLang="zh-CN"/>
          </a:p>
        </p:txBody>
      </p:sp>
      <p:pic>
        <p:nvPicPr>
          <p:cNvPr id="52229" name="Picture 3"/>
          <p:cNvPicPr>
            <a:picLocks noChangeAspect="1" noChangeArrowheads="1"/>
          </p:cNvPicPr>
          <p:nvPr/>
        </p:nvPicPr>
        <p:blipFill>
          <a:blip r:embed="rId3" cstate="print"/>
          <a:srcRect/>
          <a:stretch>
            <a:fillRect/>
          </a:stretch>
        </p:blipFill>
        <p:spPr bwMode="auto">
          <a:xfrm>
            <a:off x="2571736" y="1928802"/>
            <a:ext cx="5873750" cy="4591050"/>
          </a:xfrm>
          <a:prstGeom prst="rect">
            <a:avLst/>
          </a:prstGeom>
          <a:noFill/>
          <a:ln w="9525">
            <a:noFill/>
            <a:miter lim="800000"/>
            <a:headEnd/>
            <a:tailEnd/>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标题 1"/>
          <p:cNvSpPr>
            <a:spLocks noGrp="1"/>
          </p:cNvSpPr>
          <p:nvPr>
            <p:ph type="title"/>
          </p:nvPr>
        </p:nvSpPr>
        <p:spPr/>
        <p:txBody>
          <a:bodyPr/>
          <a:lstStyle/>
          <a:p>
            <a:r>
              <a:rPr lang="zh-CN" altLang="en-US"/>
              <a:t>自顶向下语法分析</a:t>
            </a:r>
          </a:p>
        </p:txBody>
      </p:sp>
      <p:sp>
        <p:nvSpPr>
          <p:cNvPr id="53251" name="内容占位符 2"/>
          <p:cNvSpPr>
            <a:spLocks noGrp="1"/>
          </p:cNvSpPr>
          <p:nvPr>
            <p:ph idx="1"/>
          </p:nvPr>
        </p:nvSpPr>
        <p:spPr/>
        <p:txBody>
          <a:bodyPr/>
          <a:lstStyle/>
          <a:p>
            <a:r>
              <a:rPr lang="zh-CN" altLang="en-US" sz="2000" dirty="0"/>
              <a:t>一种通用的递归下降分析框架</a:t>
            </a:r>
            <a:endParaRPr lang="en-US" altLang="zh-CN" sz="2000" dirty="0"/>
          </a:p>
          <a:p>
            <a:pPr lvl="1"/>
            <a:r>
              <a:rPr lang="zh-CN" altLang="en-US" sz="1800" dirty="0"/>
              <a:t>由一组过程组成，每个非终结符号对应一个过程</a:t>
            </a:r>
            <a:endParaRPr lang="en-US" altLang="zh-CN" sz="1800" dirty="0"/>
          </a:p>
          <a:p>
            <a:pPr lvl="1"/>
            <a:r>
              <a:rPr lang="zh-CN" altLang="en-US" sz="1800" dirty="0"/>
              <a:t>程序的执行从开始符号对应的过程开始</a:t>
            </a:r>
            <a:endParaRPr lang="en-US" altLang="zh-CN" sz="1800" dirty="0"/>
          </a:p>
          <a:p>
            <a:pPr lvl="1"/>
            <a:r>
              <a:rPr lang="zh-CN" altLang="en-US" sz="1800" dirty="0"/>
              <a:t>每个过程的功能是：选择一个产生式体，扫描相应的句子。若遇到非终结符号，调用该符号对应的过程。</a:t>
            </a:r>
          </a:p>
        </p:txBody>
      </p:sp>
      <p:sp>
        <p:nvSpPr>
          <p:cNvPr id="4" name="灯片编号占位符 3"/>
          <p:cNvSpPr>
            <a:spLocks noGrp="1"/>
          </p:cNvSpPr>
          <p:nvPr>
            <p:ph type="sldNum" sz="quarter" idx="12"/>
          </p:nvPr>
        </p:nvSpPr>
        <p:spPr/>
        <p:txBody>
          <a:bodyPr/>
          <a:lstStyle/>
          <a:p>
            <a:pPr>
              <a:defRPr/>
            </a:pPr>
            <a:fld id="{8CEDF5AA-D82F-45F3-A0AB-1AD1910D8C32}" type="slidenum">
              <a:rPr lang="en-US" altLang="zh-CN" smtClean="0"/>
              <a:pPr>
                <a:defRPr/>
              </a:pPr>
              <a:t>42</a:t>
            </a:fld>
            <a:endParaRPr lang="en-US" altLang="zh-CN"/>
          </a:p>
        </p:txBody>
      </p:sp>
      <p:pic>
        <p:nvPicPr>
          <p:cNvPr id="53253" name="Picture 3"/>
          <p:cNvPicPr>
            <a:picLocks noChangeAspect="1" noChangeArrowheads="1"/>
          </p:cNvPicPr>
          <p:nvPr/>
        </p:nvPicPr>
        <p:blipFill>
          <a:blip r:embed="rId2" cstate="print"/>
          <a:srcRect/>
          <a:stretch>
            <a:fillRect/>
          </a:stretch>
        </p:blipFill>
        <p:spPr bwMode="auto">
          <a:xfrm>
            <a:off x="1071538" y="3789040"/>
            <a:ext cx="4953000" cy="2781300"/>
          </a:xfrm>
          <a:prstGeom prst="rect">
            <a:avLst/>
          </a:prstGeom>
          <a:noFill/>
          <a:ln w="9525">
            <a:noFill/>
            <a:miter lim="800000"/>
            <a:headEnd/>
            <a:tailEnd/>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自顶向下分析技术</a:t>
            </a:r>
            <a:endParaRPr lang="en-US" dirty="0"/>
          </a:p>
        </p:txBody>
      </p:sp>
      <p:sp>
        <p:nvSpPr>
          <p:cNvPr id="3" name="Content Placeholder 2"/>
          <p:cNvSpPr>
            <a:spLocks noGrp="1"/>
          </p:cNvSpPr>
          <p:nvPr>
            <p:ph idx="1"/>
          </p:nvPr>
        </p:nvSpPr>
        <p:spPr/>
        <p:txBody>
          <a:bodyPr/>
          <a:lstStyle/>
          <a:p>
            <a:r>
              <a:rPr lang="zh-CN" altLang="en-US" dirty="0"/>
              <a:t>问题：在推导的每一步，对非终结符号</a:t>
            </a:r>
            <a:r>
              <a:rPr lang="en-US" altLang="zh-CN" dirty="0"/>
              <a:t>A</a:t>
            </a:r>
            <a:r>
              <a:rPr lang="zh-CN" altLang="en-US" dirty="0"/>
              <a:t>，应用哪个产生式，以可能产生于输入串相匹配的终结符号串。</a:t>
            </a:r>
          </a:p>
          <a:p>
            <a:r>
              <a:rPr lang="zh-CN" altLang="en-US" sz="2800" dirty="0"/>
              <a:t>在递归下降的框架中：对于非终结符号</a:t>
            </a:r>
            <a:r>
              <a:rPr lang="en-US" altLang="zh-CN" sz="2800" i="1" dirty="0"/>
              <a:t>A</a:t>
            </a:r>
            <a:r>
              <a:rPr lang="zh-CN" altLang="en-US" sz="2800" dirty="0"/>
              <a:t>，选择哪一个产生式</a:t>
            </a:r>
            <a:endParaRPr lang="en-US" altLang="zh-CN" sz="2800" dirty="0"/>
          </a:p>
          <a:p>
            <a:endParaRPr lang="en-US" dirty="0"/>
          </a:p>
        </p:txBody>
      </p:sp>
      <p:pic>
        <p:nvPicPr>
          <p:cNvPr id="4" name="Picture 3"/>
          <p:cNvPicPr>
            <a:picLocks noChangeAspect="1" noChangeArrowheads="1"/>
          </p:cNvPicPr>
          <p:nvPr/>
        </p:nvPicPr>
        <p:blipFill>
          <a:blip r:embed="rId2" cstate="print"/>
          <a:srcRect/>
          <a:stretch>
            <a:fillRect/>
          </a:stretch>
        </p:blipFill>
        <p:spPr bwMode="auto">
          <a:xfrm>
            <a:off x="1071538" y="3789040"/>
            <a:ext cx="4953000" cy="2781300"/>
          </a:xfrm>
          <a:prstGeom prst="rect">
            <a:avLst/>
          </a:prstGeom>
          <a:noFill/>
          <a:ln w="9525">
            <a:noFill/>
            <a:miter lim="800000"/>
            <a:headEnd/>
            <a:tailEnd/>
          </a:ln>
        </p:spPr>
      </p:pic>
    </p:spTree>
    <p:extLst>
      <p:ext uri="{BB962C8B-B14F-4D97-AF65-F5344CB8AC3E}">
        <p14:creationId xmlns:p14="http://schemas.microsoft.com/office/powerpoint/2010/main" val="193433587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标题 1"/>
          <p:cNvSpPr>
            <a:spLocks noGrp="1"/>
          </p:cNvSpPr>
          <p:nvPr>
            <p:ph type="title"/>
          </p:nvPr>
        </p:nvSpPr>
        <p:spPr/>
        <p:txBody>
          <a:bodyPr/>
          <a:lstStyle/>
          <a:p>
            <a:r>
              <a:rPr lang="zh-CN" altLang="en-US"/>
              <a:t>递归下降分析过程示例</a:t>
            </a:r>
          </a:p>
        </p:txBody>
      </p:sp>
      <p:sp>
        <p:nvSpPr>
          <p:cNvPr id="54275" name="内容占位符 2"/>
          <p:cNvSpPr>
            <a:spLocks noGrp="1"/>
          </p:cNvSpPr>
          <p:nvPr>
            <p:ph idx="1"/>
          </p:nvPr>
        </p:nvSpPr>
        <p:spPr/>
        <p:txBody>
          <a:bodyPr/>
          <a:lstStyle/>
          <a:p>
            <a:r>
              <a:rPr lang="zh-CN" altLang="en-US"/>
              <a:t>输入串</a:t>
            </a:r>
            <a:r>
              <a:rPr lang="en-US" altLang="zh-CN" i="1"/>
              <a:t>w=cad</a:t>
            </a:r>
          </a:p>
          <a:p>
            <a:r>
              <a:rPr lang="zh-CN" altLang="en-US"/>
              <a:t>文法：</a:t>
            </a:r>
            <a:endParaRPr lang="en-US" altLang="zh-CN"/>
          </a:p>
          <a:p>
            <a:pPr lvl="1"/>
            <a:r>
              <a:rPr lang="en-US" altLang="zh-CN" i="1"/>
              <a:t>S →cAd</a:t>
            </a:r>
          </a:p>
          <a:p>
            <a:pPr lvl="1"/>
            <a:r>
              <a:rPr lang="en-US" altLang="zh-CN" i="1"/>
              <a:t>A →ab|a</a:t>
            </a:r>
            <a:endParaRPr lang="zh-CN" altLang="en-US" i="1"/>
          </a:p>
        </p:txBody>
      </p:sp>
      <p:sp>
        <p:nvSpPr>
          <p:cNvPr id="4" name="灯片编号占位符 3"/>
          <p:cNvSpPr>
            <a:spLocks noGrp="1"/>
          </p:cNvSpPr>
          <p:nvPr>
            <p:ph type="sldNum" sz="quarter" idx="12"/>
          </p:nvPr>
        </p:nvSpPr>
        <p:spPr/>
        <p:txBody>
          <a:bodyPr/>
          <a:lstStyle/>
          <a:p>
            <a:pPr>
              <a:defRPr/>
            </a:pPr>
            <a:fld id="{FAC362C4-F397-45E8-BE89-E8C1C5F88839}" type="slidenum">
              <a:rPr lang="en-US" altLang="zh-CN" smtClean="0"/>
              <a:pPr>
                <a:defRPr/>
              </a:pPr>
              <a:t>44</a:t>
            </a:fld>
            <a:endParaRPr lang="en-US" altLang="zh-CN"/>
          </a:p>
        </p:txBody>
      </p:sp>
      <p:pic>
        <p:nvPicPr>
          <p:cNvPr id="54277" name="Picture 3"/>
          <p:cNvPicPr>
            <a:picLocks noChangeAspect="1" noChangeArrowheads="1"/>
          </p:cNvPicPr>
          <p:nvPr/>
        </p:nvPicPr>
        <p:blipFill>
          <a:blip r:embed="rId2" cstate="print"/>
          <a:srcRect/>
          <a:stretch>
            <a:fillRect/>
          </a:stretch>
        </p:blipFill>
        <p:spPr bwMode="auto">
          <a:xfrm>
            <a:off x="3810000" y="1828800"/>
            <a:ext cx="4953000" cy="2781300"/>
          </a:xfrm>
          <a:prstGeom prst="rect">
            <a:avLst/>
          </a:prstGeom>
          <a:noFill/>
          <a:ln w="9525">
            <a:noFill/>
            <a:miter lim="800000"/>
            <a:headEnd/>
            <a:tailEnd/>
          </a:ln>
        </p:spPr>
      </p:pic>
      <p:pic>
        <p:nvPicPr>
          <p:cNvPr id="54278" name="Picture 2"/>
          <p:cNvPicPr>
            <a:picLocks noChangeAspect="1" noChangeArrowheads="1"/>
          </p:cNvPicPr>
          <p:nvPr/>
        </p:nvPicPr>
        <p:blipFill>
          <a:blip r:embed="rId3" cstate="print"/>
          <a:srcRect/>
          <a:stretch>
            <a:fillRect/>
          </a:stretch>
        </p:blipFill>
        <p:spPr bwMode="auto">
          <a:xfrm>
            <a:off x="914400" y="4419600"/>
            <a:ext cx="5067300" cy="1895475"/>
          </a:xfrm>
          <a:prstGeom prst="rect">
            <a:avLst/>
          </a:prstGeom>
          <a:noFill/>
          <a:ln w="9525">
            <a:noFill/>
            <a:miter lim="800000"/>
            <a:headEnd/>
            <a:tailEnd/>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标题 1"/>
          <p:cNvSpPr>
            <a:spLocks noGrp="1"/>
          </p:cNvSpPr>
          <p:nvPr>
            <p:ph type="title"/>
          </p:nvPr>
        </p:nvSpPr>
        <p:spPr/>
        <p:txBody>
          <a:bodyPr/>
          <a:lstStyle/>
          <a:p>
            <a:r>
              <a:rPr lang="zh-CN" altLang="en-US"/>
              <a:t>递归下降过程示例</a:t>
            </a:r>
            <a:r>
              <a:rPr lang="en-US" altLang="zh-CN"/>
              <a:t>(</a:t>
            </a:r>
            <a:r>
              <a:rPr lang="zh-CN" altLang="en-US"/>
              <a:t>续</a:t>
            </a:r>
            <a:r>
              <a:rPr lang="en-US" altLang="zh-CN"/>
              <a:t>)</a:t>
            </a:r>
            <a:endParaRPr lang="zh-CN" altLang="en-US"/>
          </a:p>
        </p:txBody>
      </p:sp>
      <p:sp>
        <p:nvSpPr>
          <p:cNvPr id="55299" name="内容占位符 2"/>
          <p:cNvSpPr>
            <a:spLocks noGrp="1"/>
          </p:cNvSpPr>
          <p:nvPr>
            <p:ph idx="1"/>
          </p:nvPr>
        </p:nvSpPr>
        <p:spPr/>
        <p:txBody>
          <a:bodyPr/>
          <a:lstStyle/>
          <a:p>
            <a:r>
              <a:rPr lang="zh-CN" altLang="en-US" dirty="0"/>
              <a:t>可能需要回溯。或者说，可能需要重复扫描输入。</a:t>
            </a:r>
            <a:endParaRPr lang="en-US" altLang="zh-CN" dirty="0"/>
          </a:p>
          <a:p>
            <a:r>
              <a:rPr lang="zh-CN" altLang="en-US" sz="2400" i="1" dirty="0"/>
              <a:t>“在回到</a:t>
            </a:r>
            <a:r>
              <a:rPr lang="en-US" altLang="zh-CN" sz="2400" i="1" dirty="0"/>
              <a:t>A</a:t>
            </a:r>
            <a:r>
              <a:rPr lang="zh-CN" altLang="en-US" sz="2400" i="1" dirty="0"/>
              <a:t>时，我们必须把输入指针重新设置到位置</a:t>
            </a:r>
            <a:r>
              <a:rPr lang="en-US" altLang="zh-CN" sz="2400" i="1" dirty="0"/>
              <a:t>2</a:t>
            </a:r>
            <a:r>
              <a:rPr lang="zh-CN" altLang="en-US" sz="2400" i="1" dirty="0"/>
              <a:t>，即我们第一次尝试展开</a:t>
            </a:r>
            <a:r>
              <a:rPr lang="en-US" altLang="zh-CN" sz="2400" i="1" dirty="0"/>
              <a:t>A</a:t>
            </a:r>
            <a:r>
              <a:rPr lang="zh-CN" altLang="en-US" sz="2400" i="1" dirty="0"/>
              <a:t>时该指针指向的位置。这意味着</a:t>
            </a:r>
            <a:r>
              <a:rPr lang="en-US" altLang="zh-CN" sz="2400" i="1" dirty="0"/>
              <a:t>A</a:t>
            </a:r>
            <a:r>
              <a:rPr lang="zh-CN" altLang="en-US" sz="2400" i="1" dirty="0"/>
              <a:t>的过程必须将输入指针存放在一个局部变量中。”</a:t>
            </a:r>
            <a:endParaRPr lang="en-US" altLang="zh-CN" sz="2400" i="1" dirty="0"/>
          </a:p>
          <a:p>
            <a:r>
              <a:rPr lang="zh-CN" altLang="en-US" dirty="0"/>
              <a:t>如果文法中存在左递归</a:t>
            </a:r>
            <a:r>
              <a:rPr lang="en-US" altLang="zh-CN" dirty="0"/>
              <a:t>……</a:t>
            </a:r>
          </a:p>
          <a:p>
            <a:r>
              <a:rPr lang="zh-CN" altLang="en-US" dirty="0"/>
              <a:t>回溯（盲目地试）显然是最愚蠢的办法</a:t>
            </a:r>
            <a:endParaRPr lang="en-US" altLang="zh-CN" dirty="0"/>
          </a:p>
        </p:txBody>
      </p:sp>
      <p:sp>
        <p:nvSpPr>
          <p:cNvPr id="4" name="灯片编号占位符 3"/>
          <p:cNvSpPr>
            <a:spLocks noGrp="1"/>
          </p:cNvSpPr>
          <p:nvPr>
            <p:ph type="sldNum" sz="quarter" idx="12"/>
          </p:nvPr>
        </p:nvSpPr>
        <p:spPr/>
        <p:txBody>
          <a:bodyPr/>
          <a:lstStyle/>
          <a:p>
            <a:pPr>
              <a:defRPr/>
            </a:pPr>
            <a:fld id="{9FF69A77-EF90-421A-A69E-FF035B2AB713}" type="slidenum">
              <a:rPr lang="en-US" altLang="zh-CN" smtClean="0"/>
              <a:pPr>
                <a:defRPr/>
              </a:pPr>
              <a:t>45</a:t>
            </a:fld>
            <a:endParaRPr lang="en-US" altLang="zh-CN"/>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标题 1"/>
          <p:cNvSpPr>
            <a:spLocks noGrp="1"/>
          </p:cNvSpPr>
          <p:nvPr>
            <p:ph type="title"/>
          </p:nvPr>
        </p:nvSpPr>
        <p:spPr/>
        <p:txBody>
          <a:bodyPr/>
          <a:lstStyle/>
          <a:p>
            <a:r>
              <a:rPr lang="zh-CN" altLang="en-US"/>
              <a:t>预测分析技术</a:t>
            </a:r>
          </a:p>
        </p:txBody>
      </p:sp>
      <p:sp>
        <p:nvSpPr>
          <p:cNvPr id="56323" name="内容占位符 2"/>
          <p:cNvSpPr>
            <a:spLocks noGrp="1"/>
          </p:cNvSpPr>
          <p:nvPr>
            <p:ph idx="1"/>
          </p:nvPr>
        </p:nvSpPr>
        <p:spPr/>
        <p:txBody>
          <a:bodyPr/>
          <a:lstStyle/>
          <a:p>
            <a:r>
              <a:rPr lang="zh-CN" altLang="en-US"/>
              <a:t>一种确定性的、无回溯的分析技术</a:t>
            </a:r>
            <a:endParaRPr lang="en-US" altLang="zh-CN"/>
          </a:p>
          <a:p>
            <a:r>
              <a:rPr lang="zh-CN" altLang="en-US"/>
              <a:t>在每一步选择正确的产生式</a:t>
            </a:r>
            <a:endParaRPr lang="en-US" altLang="zh-CN"/>
          </a:p>
        </p:txBody>
      </p:sp>
      <p:sp>
        <p:nvSpPr>
          <p:cNvPr id="4" name="灯片编号占位符 3"/>
          <p:cNvSpPr>
            <a:spLocks noGrp="1"/>
          </p:cNvSpPr>
          <p:nvPr>
            <p:ph type="sldNum" sz="quarter" idx="12"/>
          </p:nvPr>
        </p:nvSpPr>
        <p:spPr/>
        <p:txBody>
          <a:bodyPr/>
          <a:lstStyle/>
          <a:p>
            <a:pPr>
              <a:defRPr/>
            </a:pPr>
            <a:fld id="{AD6E87B5-C5EB-4AE7-BAB8-F0D44205E459}" type="slidenum">
              <a:rPr lang="en-US" altLang="zh-CN" smtClean="0"/>
              <a:pPr>
                <a:defRPr/>
              </a:pPr>
              <a:t>46</a:t>
            </a:fld>
            <a:endParaRPr lang="en-US" altLang="zh-CN"/>
          </a:p>
        </p:txBody>
      </p:sp>
      <p:sp>
        <p:nvSpPr>
          <p:cNvPr id="5" name="Rectangle 3"/>
          <p:cNvSpPr txBox="1">
            <a:spLocks noChangeArrowheads="1"/>
          </p:cNvSpPr>
          <p:nvPr/>
        </p:nvSpPr>
        <p:spPr bwMode="auto">
          <a:xfrm>
            <a:off x="609600" y="2995613"/>
            <a:ext cx="4510088" cy="3405187"/>
          </a:xfrm>
          <a:prstGeom prst="rect">
            <a:avLst/>
          </a:prstGeom>
          <a:noFill/>
          <a:ln w="9525">
            <a:noFill/>
            <a:miter lim="800000"/>
            <a:headEnd/>
            <a:tailEnd/>
          </a:ln>
        </p:spPr>
        <p:txBody>
          <a:bodyPr/>
          <a:lstStyle/>
          <a:p>
            <a:pPr marL="469900" indent="-469900" eaLnBrk="0" hangingPunct="0">
              <a:spcBef>
                <a:spcPct val="20000"/>
              </a:spcBef>
              <a:buClr>
                <a:schemeClr val="accent2"/>
              </a:buClr>
              <a:buFont typeface="Wingdings" pitchFamily="2" charset="2"/>
              <a:buChar char="o"/>
              <a:defRPr/>
            </a:pPr>
            <a:r>
              <a:rPr kumimoji="1" lang="zh-CN" altLang="en-US" sz="3000" b="0" kern="0" dirty="0">
                <a:latin typeface="+mn-lt"/>
                <a:ea typeface="+mn-ea"/>
              </a:rPr>
              <a:t>例</a:t>
            </a:r>
            <a:r>
              <a:rPr kumimoji="1" lang="en-US" altLang="zh-CN" sz="3000" b="0" kern="0" dirty="0">
                <a:latin typeface="+mn-lt"/>
                <a:ea typeface="+mn-ea"/>
              </a:rPr>
              <a:t>1</a:t>
            </a:r>
            <a:r>
              <a:rPr kumimoji="1" lang="zh-CN" altLang="en-US" sz="3000" b="0" kern="0" dirty="0">
                <a:latin typeface="+mn-lt"/>
                <a:ea typeface="+mn-ea"/>
              </a:rPr>
              <a:t>：文法</a:t>
            </a:r>
            <a:r>
              <a:rPr kumimoji="1" lang="en-US" altLang="zh-CN" sz="3000" b="0" kern="0" dirty="0">
                <a:latin typeface="+mn-lt"/>
                <a:ea typeface="+mn-ea"/>
              </a:rPr>
              <a:t>G(S)</a:t>
            </a:r>
            <a:r>
              <a:rPr kumimoji="1" lang="zh-CN" altLang="en-US" sz="3000" b="0" kern="0" dirty="0">
                <a:latin typeface="+mn-lt"/>
                <a:ea typeface="+mn-ea"/>
              </a:rPr>
              <a:t>：</a:t>
            </a:r>
          </a:p>
          <a:p>
            <a:pPr marL="469900" indent="-469900" eaLnBrk="0" hangingPunct="0">
              <a:spcBef>
                <a:spcPct val="20000"/>
              </a:spcBef>
              <a:buClr>
                <a:schemeClr val="accent2"/>
              </a:buClr>
              <a:buFont typeface="Wingdings" pitchFamily="2" charset="2"/>
              <a:buNone/>
              <a:defRPr/>
            </a:pPr>
            <a:r>
              <a:rPr kumimoji="1" lang="en-US" altLang="zh-CN" sz="3000" b="0" kern="0" dirty="0">
                <a:latin typeface="+mn-lt"/>
                <a:ea typeface="+mn-ea"/>
              </a:rPr>
              <a:t>       </a:t>
            </a:r>
            <a:r>
              <a:rPr kumimoji="1" lang="en-US" altLang="zh-CN" sz="3000" b="0" kern="0" dirty="0" err="1">
                <a:latin typeface="+mn-lt"/>
                <a:ea typeface="+mn-ea"/>
              </a:rPr>
              <a:t>S→pA</a:t>
            </a:r>
            <a:r>
              <a:rPr kumimoji="1" lang="en-US" altLang="zh-CN" sz="3000" b="0" kern="0" dirty="0">
                <a:latin typeface="+mn-lt"/>
                <a:ea typeface="+mn-ea"/>
              </a:rPr>
              <a:t>   </a:t>
            </a:r>
          </a:p>
          <a:p>
            <a:pPr marL="469900" indent="-469900" eaLnBrk="0" hangingPunct="0">
              <a:spcBef>
                <a:spcPct val="20000"/>
              </a:spcBef>
              <a:buClr>
                <a:schemeClr val="accent2"/>
              </a:buClr>
              <a:buFont typeface="Wingdings" pitchFamily="2" charset="2"/>
              <a:buNone/>
              <a:defRPr/>
            </a:pPr>
            <a:r>
              <a:rPr kumimoji="1" lang="en-US" altLang="zh-CN" sz="3000" b="0" kern="0" dirty="0">
                <a:latin typeface="+mn-lt"/>
                <a:ea typeface="+mn-ea"/>
              </a:rPr>
              <a:t>            </a:t>
            </a:r>
            <a:r>
              <a:rPr kumimoji="1" lang="en-US" altLang="zh-CN" sz="3000" b="0" kern="0" dirty="0" err="1">
                <a:latin typeface="+mn-lt"/>
                <a:ea typeface="+mn-ea"/>
              </a:rPr>
              <a:t>S→qB</a:t>
            </a:r>
            <a:endParaRPr kumimoji="1" lang="en-US" altLang="zh-CN" sz="3000" b="0" kern="0" dirty="0">
              <a:latin typeface="+mn-lt"/>
              <a:ea typeface="+mn-ea"/>
            </a:endParaRPr>
          </a:p>
          <a:p>
            <a:pPr marL="469900" indent="-469900" eaLnBrk="0" hangingPunct="0">
              <a:spcBef>
                <a:spcPct val="20000"/>
              </a:spcBef>
              <a:buClr>
                <a:schemeClr val="accent2"/>
              </a:buClr>
              <a:buFont typeface="Wingdings" pitchFamily="2" charset="2"/>
              <a:buNone/>
              <a:defRPr/>
            </a:pPr>
            <a:r>
              <a:rPr kumimoji="1" lang="en-US" altLang="zh-CN" sz="3000" b="0" kern="0" dirty="0">
                <a:latin typeface="+mn-lt"/>
                <a:ea typeface="+mn-ea"/>
              </a:rPr>
              <a:t>            </a:t>
            </a:r>
            <a:r>
              <a:rPr kumimoji="1" lang="en-US" altLang="zh-CN" sz="3000" b="0" kern="0" dirty="0" err="1">
                <a:latin typeface="+mn-lt"/>
                <a:ea typeface="+mn-ea"/>
              </a:rPr>
              <a:t>A→cAd</a:t>
            </a:r>
            <a:endParaRPr kumimoji="1" lang="en-US" altLang="zh-CN" sz="3000" b="0" kern="0" dirty="0">
              <a:latin typeface="+mn-lt"/>
              <a:ea typeface="+mn-ea"/>
            </a:endParaRPr>
          </a:p>
          <a:p>
            <a:pPr marL="469900" indent="-469900" eaLnBrk="0" hangingPunct="0">
              <a:spcBef>
                <a:spcPct val="20000"/>
              </a:spcBef>
              <a:buClr>
                <a:schemeClr val="accent2"/>
              </a:buClr>
              <a:buFont typeface="Wingdings" pitchFamily="2" charset="2"/>
              <a:buNone/>
              <a:defRPr/>
            </a:pPr>
            <a:r>
              <a:rPr kumimoji="1" lang="en-US" altLang="zh-CN" sz="3000" b="0" kern="0" dirty="0">
                <a:latin typeface="+mn-lt"/>
                <a:ea typeface="+mn-ea"/>
              </a:rPr>
              <a:t>            </a:t>
            </a:r>
            <a:r>
              <a:rPr kumimoji="1" lang="en-US" altLang="zh-CN" sz="3000" b="0" kern="0" dirty="0" err="1">
                <a:latin typeface="+mn-lt"/>
                <a:ea typeface="+mn-ea"/>
              </a:rPr>
              <a:t>A→a</a:t>
            </a:r>
            <a:endParaRPr kumimoji="1" lang="en-US" altLang="zh-CN" sz="3000" b="0" kern="0" dirty="0">
              <a:latin typeface="+mn-lt"/>
              <a:ea typeface="+mn-ea"/>
            </a:endParaRPr>
          </a:p>
          <a:p>
            <a:pPr marL="469900" indent="-469900" eaLnBrk="0" hangingPunct="0">
              <a:spcBef>
                <a:spcPct val="20000"/>
              </a:spcBef>
              <a:buClr>
                <a:schemeClr val="accent2"/>
              </a:buClr>
              <a:buFont typeface="Wingdings" pitchFamily="2" charset="2"/>
              <a:buChar char="o"/>
              <a:defRPr/>
            </a:pPr>
            <a:r>
              <a:rPr kumimoji="1" lang="zh-CN" altLang="en-US" sz="3000" b="0" kern="0" dirty="0">
                <a:latin typeface="+mn-lt"/>
                <a:ea typeface="+mn-ea"/>
              </a:rPr>
              <a:t>输入串 </a:t>
            </a:r>
            <a:r>
              <a:rPr kumimoji="1" lang="en-US" altLang="zh-CN" sz="3000" b="0" kern="0" dirty="0">
                <a:latin typeface="+mn-lt"/>
                <a:ea typeface="+mn-ea"/>
              </a:rPr>
              <a:t>W=</a:t>
            </a:r>
            <a:r>
              <a:rPr kumimoji="1" lang="en-US" altLang="zh-CN" sz="3000" b="0" kern="0" dirty="0" err="1">
                <a:latin typeface="+mn-lt"/>
                <a:ea typeface="+mn-ea"/>
              </a:rPr>
              <a:t>pccadd</a:t>
            </a:r>
            <a:r>
              <a:rPr kumimoji="1" lang="en-US" altLang="zh-CN" sz="3000" b="0" kern="0" dirty="0">
                <a:latin typeface="+mn-lt"/>
                <a:ea typeface="+mn-ea"/>
              </a:rPr>
              <a:t> </a:t>
            </a:r>
          </a:p>
          <a:p>
            <a:pPr marL="469900" indent="-469900" eaLnBrk="0" hangingPunct="0">
              <a:spcBef>
                <a:spcPct val="20000"/>
              </a:spcBef>
              <a:buClr>
                <a:schemeClr val="accent2"/>
              </a:buClr>
              <a:buFont typeface="Wingdings" pitchFamily="2" charset="2"/>
              <a:buChar char="o"/>
              <a:defRPr/>
            </a:pPr>
            <a:endParaRPr kumimoji="1" lang="zh-CN" altLang="en-US" sz="3000" b="0" kern="0" dirty="0">
              <a:latin typeface="+mn-lt"/>
              <a:ea typeface="+mn-ea"/>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标题 1"/>
          <p:cNvSpPr>
            <a:spLocks noGrp="1"/>
          </p:cNvSpPr>
          <p:nvPr>
            <p:ph type="title"/>
          </p:nvPr>
        </p:nvSpPr>
        <p:spPr/>
        <p:txBody>
          <a:bodyPr/>
          <a:lstStyle/>
          <a:p>
            <a:r>
              <a:rPr lang="zh-CN" altLang="en-US"/>
              <a:t>预测分析技术（续）</a:t>
            </a:r>
          </a:p>
        </p:txBody>
      </p:sp>
      <p:sp>
        <p:nvSpPr>
          <p:cNvPr id="57347" name="内容占位符 2"/>
          <p:cNvSpPr>
            <a:spLocks noGrp="1"/>
          </p:cNvSpPr>
          <p:nvPr>
            <p:ph idx="1"/>
          </p:nvPr>
        </p:nvSpPr>
        <p:spPr/>
        <p:txBody>
          <a:bodyPr/>
          <a:lstStyle/>
          <a:p>
            <a:pPr>
              <a:buFont typeface="Wingdings" pitchFamily="2" charset="2"/>
              <a:buNone/>
            </a:pPr>
            <a:endParaRPr lang="zh-CN" altLang="en-US"/>
          </a:p>
        </p:txBody>
      </p:sp>
      <p:sp>
        <p:nvSpPr>
          <p:cNvPr id="4" name="灯片编号占位符 3"/>
          <p:cNvSpPr>
            <a:spLocks noGrp="1"/>
          </p:cNvSpPr>
          <p:nvPr>
            <p:ph type="sldNum" sz="quarter" idx="12"/>
          </p:nvPr>
        </p:nvSpPr>
        <p:spPr/>
        <p:txBody>
          <a:bodyPr/>
          <a:lstStyle/>
          <a:p>
            <a:pPr>
              <a:defRPr/>
            </a:pPr>
            <a:fld id="{76A00BCB-4702-453C-ACCF-13A4D4A7621F}" type="slidenum">
              <a:rPr lang="en-US" altLang="zh-CN" smtClean="0"/>
              <a:pPr>
                <a:defRPr/>
              </a:pPr>
              <a:t>47</a:t>
            </a:fld>
            <a:endParaRPr lang="en-US" altLang="zh-CN"/>
          </a:p>
        </p:txBody>
      </p:sp>
      <p:sp>
        <p:nvSpPr>
          <p:cNvPr id="5" name="Rectangle 3"/>
          <p:cNvSpPr txBox="1">
            <a:spLocks noChangeArrowheads="1"/>
          </p:cNvSpPr>
          <p:nvPr/>
        </p:nvSpPr>
        <p:spPr bwMode="auto">
          <a:xfrm>
            <a:off x="727075" y="2500313"/>
            <a:ext cx="4149725" cy="4052887"/>
          </a:xfrm>
          <a:prstGeom prst="rect">
            <a:avLst/>
          </a:prstGeom>
          <a:noFill/>
          <a:ln w="9525">
            <a:noFill/>
            <a:miter lim="800000"/>
            <a:headEnd/>
            <a:tailEnd/>
          </a:ln>
        </p:spPr>
        <p:txBody>
          <a:bodyPr/>
          <a:lstStyle/>
          <a:p>
            <a:pPr marL="469900" indent="-469900" eaLnBrk="0" hangingPunct="0">
              <a:spcBef>
                <a:spcPct val="20000"/>
              </a:spcBef>
              <a:buClr>
                <a:schemeClr val="accent2"/>
              </a:buClr>
              <a:buFont typeface="Wingdings" pitchFamily="2" charset="2"/>
              <a:buChar char="o"/>
              <a:defRPr/>
            </a:pPr>
            <a:r>
              <a:rPr kumimoji="1" lang="zh-CN" altLang="en-US" sz="3000" b="0" kern="0" dirty="0">
                <a:latin typeface="+mn-lt"/>
                <a:ea typeface="+mn-ea"/>
              </a:rPr>
              <a:t>例</a:t>
            </a:r>
            <a:r>
              <a:rPr kumimoji="1" lang="en-US" altLang="zh-CN" sz="3000" b="0" kern="0" dirty="0">
                <a:latin typeface="+mn-lt"/>
                <a:ea typeface="+mn-ea"/>
              </a:rPr>
              <a:t>2</a:t>
            </a:r>
            <a:r>
              <a:rPr kumimoji="1" lang="zh-CN" altLang="en-US" sz="3000" b="0" kern="0" dirty="0">
                <a:latin typeface="+mn-lt"/>
                <a:ea typeface="+mn-ea"/>
              </a:rPr>
              <a:t>：文法</a:t>
            </a:r>
            <a:r>
              <a:rPr kumimoji="1" lang="en-US" altLang="zh-CN" sz="3000" b="0" kern="0" dirty="0">
                <a:latin typeface="+mn-lt"/>
                <a:ea typeface="+mn-ea"/>
              </a:rPr>
              <a:t>G(S)</a:t>
            </a:r>
            <a:r>
              <a:rPr kumimoji="1" lang="zh-CN" altLang="en-US" sz="3000" b="0" kern="0" dirty="0">
                <a:latin typeface="+mn-lt"/>
                <a:ea typeface="+mn-ea"/>
              </a:rPr>
              <a:t>为：</a:t>
            </a:r>
          </a:p>
          <a:p>
            <a:pPr marL="469900" indent="-469900" eaLnBrk="0" hangingPunct="0">
              <a:spcBef>
                <a:spcPct val="20000"/>
              </a:spcBef>
              <a:buClr>
                <a:schemeClr val="accent2"/>
              </a:buClr>
              <a:buFont typeface="Wingdings" pitchFamily="2" charset="2"/>
              <a:buNone/>
              <a:defRPr/>
            </a:pPr>
            <a:r>
              <a:rPr kumimoji="1" lang="zh-CN" altLang="en-US" sz="3000" b="0" kern="0" dirty="0">
                <a:latin typeface="+mn-lt"/>
                <a:ea typeface="+mn-ea"/>
              </a:rPr>
              <a:t>      </a:t>
            </a:r>
            <a:r>
              <a:rPr kumimoji="1" lang="en-US" altLang="en-US" sz="3000" kern="0" dirty="0"/>
              <a:t> </a:t>
            </a:r>
            <a:r>
              <a:rPr kumimoji="1" lang="en-US" altLang="zh-CN" sz="3000" b="0" kern="0" dirty="0">
                <a:latin typeface="+mn-lt"/>
                <a:ea typeface="+mn-ea"/>
              </a:rPr>
              <a:t>S →</a:t>
            </a:r>
            <a:r>
              <a:rPr kumimoji="1" lang="en-US" altLang="zh-CN" sz="3000" b="0" kern="0" dirty="0" err="1">
                <a:latin typeface="+mn-lt"/>
                <a:ea typeface="+mn-ea"/>
              </a:rPr>
              <a:t>Ap</a:t>
            </a:r>
            <a:endParaRPr kumimoji="1" lang="en-US" altLang="zh-CN" sz="3000" b="0" kern="0" dirty="0">
              <a:latin typeface="+mn-lt"/>
              <a:ea typeface="+mn-ea"/>
            </a:endParaRPr>
          </a:p>
          <a:p>
            <a:pPr marL="469900" indent="-469900" eaLnBrk="0" hangingPunct="0">
              <a:spcBef>
                <a:spcPct val="20000"/>
              </a:spcBef>
              <a:buClr>
                <a:schemeClr val="accent2"/>
              </a:buClr>
              <a:buFont typeface="Wingdings" pitchFamily="2" charset="2"/>
              <a:buNone/>
              <a:defRPr/>
            </a:pPr>
            <a:r>
              <a:rPr kumimoji="1" lang="en-US" altLang="zh-CN" sz="3000" b="0" kern="0" dirty="0">
                <a:latin typeface="+mn-lt"/>
                <a:ea typeface="+mn-ea"/>
              </a:rPr>
              <a:t>             S → </a:t>
            </a:r>
            <a:r>
              <a:rPr kumimoji="1" lang="en-US" altLang="zh-CN" sz="3000" b="0" kern="0" dirty="0" err="1">
                <a:latin typeface="+mn-lt"/>
                <a:ea typeface="+mn-ea"/>
              </a:rPr>
              <a:t>Bq</a:t>
            </a:r>
            <a:endParaRPr kumimoji="1" lang="en-US" altLang="zh-CN" sz="3000" b="0" kern="0" dirty="0">
              <a:latin typeface="+mn-lt"/>
              <a:ea typeface="+mn-ea"/>
            </a:endParaRPr>
          </a:p>
          <a:p>
            <a:pPr marL="469900" indent="-469900" eaLnBrk="0" hangingPunct="0">
              <a:spcBef>
                <a:spcPct val="20000"/>
              </a:spcBef>
              <a:buClr>
                <a:schemeClr val="accent2"/>
              </a:buClr>
              <a:buFont typeface="Wingdings" pitchFamily="2" charset="2"/>
              <a:buNone/>
              <a:defRPr/>
            </a:pPr>
            <a:r>
              <a:rPr kumimoji="1" lang="en-US" altLang="zh-CN" sz="3000" b="0" kern="0" dirty="0">
                <a:latin typeface="+mn-lt"/>
                <a:ea typeface="+mn-ea"/>
              </a:rPr>
              <a:t>             A →</a:t>
            </a:r>
            <a:r>
              <a:rPr kumimoji="1" lang="en-US" altLang="zh-CN" sz="3000" b="0" kern="0" dirty="0" err="1">
                <a:latin typeface="+mn-lt"/>
                <a:ea typeface="+mn-ea"/>
              </a:rPr>
              <a:t>a∣cA</a:t>
            </a:r>
            <a:endParaRPr kumimoji="1" lang="en-US" altLang="zh-CN" sz="3000" b="0" kern="0" dirty="0">
              <a:latin typeface="+mn-lt"/>
              <a:ea typeface="+mn-ea"/>
            </a:endParaRPr>
          </a:p>
          <a:p>
            <a:pPr marL="469900" indent="-469900" eaLnBrk="0" hangingPunct="0">
              <a:spcBef>
                <a:spcPct val="20000"/>
              </a:spcBef>
              <a:buClr>
                <a:schemeClr val="accent2"/>
              </a:buClr>
              <a:buFont typeface="Wingdings" pitchFamily="2" charset="2"/>
              <a:buNone/>
              <a:defRPr/>
            </a:pPr>
            <a:r>
              <a:rPr kumimoji="1" lang="en-US" altLang="zh-CN" sz="3000" b="0" kern="0" dirty="0">
                <a:latin typeface="+mn-lt"/>
                <a:ea typeface="+mn-ea"/>
              </a:rPr>
              <a:t>             </a:t>
            </a:r>
            <a:r>
              <a:rPr kumimoji="1" lang="en-US" altLang="zh-CN" sz="3000" b="0" kern="0" dirty="0" err="1">
                <a:latin typeface="+mn-lt"/>
                <a:ea typeface="+mn-ea"/>
              </a:rPr>
              <a:t>B→b∣dB</a:t>
            </a:r>
            <a:endParaRPr kumimoji="1" lang="en-US" altLang="zh-CN" sz="3000" b="0" kern="0" dirty="0">
              <a:latin typeface="+mn-lt"/>
              <a:ea typeface="+mn-ea"/>
            </a:endParaRPr>
          </a:p>
          <a:p>
            <a:pPr marL="469900" indent="-469900" eaLnBrk="0" hangingPunct="0">
              <a:spcBef>
                <a:spcPct val="20000"/>
              </a:spcBef>
              <a:buClr>
                <a:schemeClr val="accent2"/>
              </a:buClr>
              <a:buFont typeface="Wingdings" pitchFamily="2" charset="2"/>
              <a:buChar char="o"/>
              <a:defRPr/>
            </a:pPr>
            <a:r>
              <a:rPr kumimoji="1" lang="zh-CN" altLang="en-US" sz="3000" b="0" kern="0" dirty="0">
                <a:latin typeface="+mn-lt"/>
                <a:ea typeface="+mn-ea"/>
              </a:rPr>
              <a:t>输入</a:t>
            </a:r>
            <a:r>
              <a:rPr kumimoji="1" lang="en-US" altLang="zh-CN" sz="3000" b="0" kern="0" dirty="0">
                <a:latin typeface="+mn-lt"/>
                <a:ea typeface="+mn-ea"/>
              </a:rPr>
              <a:t>W=</a:t>
            </a:r>
            <a:r>
              <a:rPr kumimoji="1" lang="en-US" altLang="zh-CN" sz="3000" b="0" kern="0" dirty="0" err="1">
                <a:latin typeface="+mn-lt"/>
                <a:ea typeface="+mn-ea"/>
              </a:rPr>
              <a:t>ccap</a:t>
            </a:r>
            <a:endParaRPr kumimoji="1" lang="zh-CN" altLang="en-US" sz="3000" b="0" kern="0" dirty="0">
              <a:latin typeface="+mn-lt"/>
              <a:ea typeface="+mn-ea"/>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标题 1"/>
          <p:cNvSpPr>
            <a:spLocks noGrp="1"/>
          </p:cNvSpPr>
          <p:nvPr>
            <p:ph type="title"/>
          </p:nvPr>
        </p:nvSpPr>
        <p:spPr/>
        <p:txBody>
          <a:bodyPr/>
          <a:lstStyle/>
          <a:p>
            <a:r>
              <a:rPr lang="zh-CN" altLang="en-US"/>
              <a:t>预测分析技术（续）</a:t>
            </a:r>
          </a:p>
        </p:txBody>
      </p:sp>
      <p:sp>
        <p:nvSpPr>
          <p:cNvPr id="58371" name="内容占位符 2"/>
          <p:cNvSpPr>
            <a:spLocks noGrp="1"/>
          </p:cNvSpPr>
          <p:nvPr>
            <p:ph idx="1"/>
          </p:nvPr>
        </p:nvSpPr>
        <p:spPr/>
        <p:txBody>
          <a:bodyPr/>
          <a:lstStyle/>
          <a:p>
            <a:r>
              <a:rPr lang="zh-CN" altLang="en-US" dirty="0"/>
              <a:t>通过在输入中向前看固定多个符号来选择正确的产生式</a:t>
            </a:r>
            <a:endParaRPr lang="en-US" altLang="zh-CN" dirty="0"/>
          </a:p>
          <a:p>
            <a:r>
              <a:rPr lang="zh-CN" altLang="en-US" dirty="0"/>
              <a:t>通常情况下，我们只需要向前看一个符号</a:t>
            </a:r>
            <a:endParaRPr lang="en-US" altLang="zh-CN" dirty="0"/>
          </a:p>
          <a:p>
            <a:r>
              <a:rPr lang="zh-CN" altLang="en-US" dirty="0"/>
              <a:t>给出两个与文法相关的两个函数</a:t>
            </a:r>
            <a:endParaRPr lang="en-US" altLang="zh-CN" dirty="0"/>
          </a:p>
          <a:p>
            <a:pPr lvl="1"/>
            <a:r>
              <a:rPr lang="en-US" altLang="zh-CN" dirty="0"/>
              <a:t>FIRST</a:t>
            </a:r>
          </a:p>
          <a:p>
            <a:pPr lvl="1"/>
            <a:r>
              <a:rPr lang="en-US" altLang="zh-CN" dirty="0"/>
              <a:t>FOLLOW</a:t>
            </a:r>
          </a:p>
          <a:p>
            <a:r>
              <a:rPr lang="zh-CN" altLang="en-US" dirty="0"/>
              <a:t>基于上述两个函数，可以根据下一个输入符号来选择应用哪个产生式</a:t>
            </a:r>
          </a:p>
        </p:txBody>
      </p:sp>
      <p:sp>
        <p:nvSpPr>
          <p:cNvPr id="4" name="灯片编号占位符 3"/>
          <p:cNvSpPr>
            <a:spLocks noGrp="1"/>
          </p:cNvSpPr>
          <p:nvPr>
            <p:ph type="sldNum" sz="quarter" idx="12"/>
          </p:nvPr>
        </p:nvSpPr>
        <p:spPr/>
        <p:txBody>
          <a:bodyPr/>
          <a:lstStyle/>
          <a:p>
            <a:pPr>
              <a:defRPr/>
            </a:pPr>
            <a:fld id="{7849E9CD-2596-4C62-90C4-0360815F63C3}" type="slidenum">
              <a:rPr lang="en-US" altLang="zh-CN" smtClean="0"/>
              <a:pPr>
                <a:defRPr/>
              </a:pPr>
              <a:t>48</a:t>
            </a:fld>
            <a:endParaRPr lang="en-US" altLang="zh-CN"/>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标题 1"/>
          <p:cNvSpPr>
            <a:spLocks noGrp="1"/>
          </p:cNvSpPr>
          <p:nvPr>
            <p:ph type="title"/>
          </p:nvPr>
        </p:nvSpPr>
        <p:spPr/>
        <p:txBody>
          <a:bodyPr/>
          <a:lstStyle/>
          <a:p>
            <a:r>
              <a:rPr lang="en-US" altLang="zh-CN" dirty="0"/>
              <a:t>FIRST(</a:t>
            </a:r>
            <a:r>
              <a:rPr lang="el-GR" altLang="zh-CN" dirty="0"/>
              <a:t>α</a:t>
            </a:r>
            <a:r>
              <a:rPr lang="en-US" altLang="zh-CN" dirty="0"/>
              <a:t>)</a:t>
            </a:r>
            <a:endParaRPr lang="zh-CN" altLang="en-US" dirty="0"/>
          </a:p>
        </p:txBody>
      </p:sp>
      <p:sp>
        <p:nvSpPr>
          <p:cNvPr id="1028" name="内容占位符 2"/>
          <p:cNvSpPr>
            <a:spLocks noGrp="1"/>
          </p:cNvSpPr>
          <p:nvPr>
            <p:ph idx="1"/>
          </p:nvPr>
        </p:nvSpPr>
        <p:spPr/>
        <p:txBody>
          <a:bodyPr/>
          <a:lstStyle/>
          <a:p>
            <a:r>
              <a:rPr lang="zh-CN" altLang="en-US" dirty="0"/>
              <a:t>定义：可从</a:t>
            </a:r>
            <a:r>
              <a:rPr lang="el-GR" altLang="zh-CN" dirty="0"/>
              <a:t>α</a:t>
            </a:r>
            <a:r>
              <a:rPr lang="zh-CN" altLang="en-US" dirty="0"/>
              <a:t>推导得到的串的首符号的集合，其中</a:t>
            </a:r>
            <a:r>
              <a:rPr lang="el-GR" altLang="zh-CN" dirty="0"/>
              <a:t>α</a:t>
            </a:r>
            <a:r>
              <a:rPr lang="zh-CN" altLang="en-US" dirty="0"/>
              <a:t>是任意的文法符号串。如果</a:t>
            </a:r>
            <a:r>
              <a:rPr lang="el-GR" altLang="zh-CN" dirty="0"/>
              <a:t>α</a:t>
            </a:r>
            <a:r>
              <a:rPr lang="en-US" altLang="zh-CN" dirty="0"/>
              <a:t>  </a:t>
            </a:r>
            <a:r>
              <a:rPr lang="el-GR" altLang="zh-CN" dirty="0"/>
              <a:t>ε</a:t>
            </a:r>
            <a:r>
              <a:rPr lang="zh-CN" altLang="en-US" dirty="0"/>
              <a:t>，那么</a:t>
            </a:r>
            <a:r>
              <a:rPr lang="el-GR" altLang="zh-CN" dirty="0"/>
              <a:t>ε</a:t>
            </a:r>
            <a:r>
              <a:rPr lang="zh-CN" altLang="en-US" dirty="0"/>
              <a:t>也在</a:t>
            </a:r>
            <a:r>
              <a:rPr lang="en-US" altLang="zh-CN" dirty="0"/>
              <a:t>FIRST(</a:t>
            </a:r>
            <a:r>
              <a:rPr lang="el-GR" altLang="zh-CN" dirty="0"/>
              <a:t>α</a:t>
            </a:r>
            <a:r>
              <a:rPr lang="en-US" altLang="zh-CN" dirty="0"/>
              <a:t>)</a:t>
            </a:r>
            <a:r>
              <a:rPr lang="zh-CN" altLang="en-US" dirty="0"/>
              <a:t>中。</a:t>
            </a:r>
            <a:endParaRPr lang="en-US" altLang="zh-CN" dirty="0"/>
          </a:p>
          <a:p>
            <a:r>
              <a:rPr lang="en-US" altLang="zh-CN" dirty="0"/>
              <a:t>FIRST</a:t>
            </a:r>
            <a:r>
              <a:rPr lang="zh-CN" altLang="en-US" dirty="0"/>
              <a:t>函数的意义</a:t>
            </a:r>
            <a:endParaRPr lang="en-US" altLang="zh-CN" dirty="0"/>
          </a:p>
          <a:p>
            <a:pPr lvl="1"/>
            <a:r>
              <a:rPr lang="zh-CN" altLang="en-US" dirty="0"/>
              <a:t>如果两个</a:t>
            </a:r>
            <a:r>
              <a:rPr lang="en-US" altLang="zh-CN" i="1" dirty="0"/>
              <a:t>A</a:t>
            </a:r>
            <a:r>
              <a:rPr lang="zh-CN" altLang="en-US" dirty="0"/>
              <a:t>产生式 </a:t>
            </a:r>
            <a:r>
              <a:rPr lang="en-US" altLang="zh-CN" i="1" dirty="0"/>
              <a:t>A</a:t>
            </a:r>
            <a:r>
              <a:rPr kumimoji="1" lang="en-US" altLang="zh-CN" sz="2800" i="1" dirty="0"/>
              <a:t> →</a:t>
            </a:r>
            <a:r>
              <a:rPr lang="el-GR" altLang="zh-CN" i="1" dirty="0"/>
              <a:t> α</a:t>
            </a:r>
            <a:r>
              <a:rPr lang="en-US" altLang="zh-CN" i="1" dirty="0"/>
              <a:t>|</a:t>
            </a:r>
            <a:r>
              <a:rPr lang="el-GR" altLang="zh-CN" i="1" dirty="0"/>
              <a:t>β</a:t>
            </a:r>
            <a:r>
              <a:rPr lang="zh-CN" altLang="en-US" dirty="0"/>
              <a:t>，其中</a:t>
            </a:r>
            <a:r>
              <a:rPr lang="en-US" altLang="zh-CN" dirty="0"/>
              <a:t>First(</a:t>
            </a:r>
            <a:r>
              <a:rPr lang="el-GR" altLang="zh-CN" i="1" dirty="0"/>
              <a:t>α</a:t>
            </a:r>
            <a:r>
              <a:rPr lang="en-US" altLang="zh-CN" dirty="0"/>
              <a:t>)</a:t>
            </a:r>
            <a:r>
              <a:rPr lang="zh-CN" altLang="en-US" dirty="0"/>
              <a:t>和</a:t>
            </a:r>
            <a:r>
              <a:rPr lang="en-US" altLang="zh-CN" dirty="0"/>
              <a:t>First(</a:t>
            </a:r>
            <a:r>
              <a:rPr lang="el-GR" altLang="zh-CN" i="1" dirty="0"/>
              <a:t>β</a:t>
            </a:r>
            <a:r>
              <a:rPr lang="en-US" altLang="zh-CN" dirty="0"/>
              <a:t>)</a:t>
            </a:r>
            <a:r>
              <a:rPr lang="zh-CN" altLang="en-US" dirty="0"/>
              <a:t>是不相交的集合。下一个输入符号是</a:t>
            </a:r>
            <a:r>
              <a:rPr lang="en-US" altLang="zh-CN" dirty="0"/>
              <a:t>a</a:t>
            </a:r>
            <a:r>
              <a:rPr lang="zh-CN" altLang="en-US" dirty="0"/>
              <a:t>，若</a:t>
            </a:r>
            <a:r>
              <a:rPr lang="en-US" altLang="zh-CN" dirty="0"/>
              <a:t>a</a:t>
            </a:r>
            <a:r>
              <a:rPr lang="en-US" altLang="zh-CN" dirty="0">
                <a:latin typeface="宋体" charset="-122"/>
                <a:cs typeface="Times New Roman" pitchFamily="18" charset="0"/>
              </a:rPr>
              <a:t>∈</a:t>
            </a:r>
            <a:r>
              <a:rPr lang="en-US" altLang="zh-CN" dirty="0"/>
              <a:t> First(</a:t>
            </a:r>
            <a:r>
              <a:rPr lang="el-GR" altLang="zh-CN" i="1" dirty="0"/>
              <a:t>α</a:t>
            </a:r>
            <a:r>
              <a:rPr lang="en-US" altLang="zh-CN" dirty="0"/>
              <a:t>)</a:t>
            </a:r>
            <a:r>
              <a:rPr lang="zh-CN" altLang="en-US" dirty="0"/>
              <a:t>，则选择</a:t>
            </a:r>
            <a:r>
              <a:rPr lang="en-US" altLang="zh-CN" i="1" dirty="0"/>
              <a:t>A</a:t>
            </a:r>
            <a:r>
              <a:rPr kumimoji="1" lang="en-US" altLang="zh-CN" sz="2400" i="1" dirty="0"/>
              <a:t> →</a:t>
            </a:r>
            <a:r>
              <a:rPr lang="el-GR" altLang="zh-CN" i="1" dirty="0"/>
              <a:t> α</a:t>
            </a:r>
            <a:r>
              <a:rPr lang="zh-CN" altLang="en-US" dirty="0"/>
              <a:t> ，若</a:t>
            </a:r>
            <a:r>
              <a:rPr lang="en-US" altLang="zh-CN" dirty="0"/>
              <a:t>a</a:t>
            </a:r>
            <a:r>
              <a:rPr lang="en-US" altLang="zh-CN" dirty="0">
                <a:latin typeface="宋体" charset="-122"/>
                <a:cs typeface="Times New Roman" pitchFamily="18" charset="0"/>
              </a:rPr>
              <a:t>∈</a:t>
            </a:r>
            <a:r>
              <a:rPr lang="en-US" altLang="zh-CN" dirty="0"/>
              <a:t> First(</a:t>
            </a:r>
            <a:r>
              <a:rPr lang="el-GR" altLang="zh-CN" i="1" dirty="0"/>
              <a:t>β</a:t>
            </a:r>
            <a:r>
              <a:rPr lang="en-US" altLang="zh-CN" dirty="0"/>
              <a:t>)</a:t>
            </a:r>
            <a:r>
              <a:rPr lang="zh-CN" altLang="en-US" dirty="0"/>
              <a:t>，则选择</a:t>
            </a:r>
            <a:r>
              <a:rPr lang="en-US" altLang="zh-CN" i="1" dirty="0"/>
              <a:t>A</a:t>
            </a:r>
            <a:r>
              <a:rPr kumimoji="1" lang="en-US" altLang="zh-CN" sz="2000" i="1" dirty="0"/>
              <a:t> →</a:t>
            </a:r>
            <a:r>
              <a:rPr lang="el-GR" altLang="zh-CN" i="1" dirty="0"/>
              <a:t> β</a:t>
            </a:r>
            <a:r>
              <a:rPr lang="zh-CN" altLang="en-US" i="1" dirty="0"/>
              <a:t>。</a:t>
            </a:r>
            <a:endParaRPr lang="zh-CN" altLang="en-US" b="1" dirty="0"/>
          </a:p>
        </p:txBody>
      </p:sp>
      <p:sp>
        <p:nvSpPr>
          <p:cNvPr id="4" name="灯片编号占位符 3"/>
          <p:cNvSpPr>
            <a:spLocks noGrp="1"/>
          </p:cNvSpPr>
          <p:nvPr>
            <p:ph type="sldNum" sz="quarter" idx="12"/>
          </p:nvPr>
        </p:nvSpPr>
        <p:spPr/>
        <p:txBody>
          <a:bodyPr/>
          <a:lstStyle/>
          <a:p>
            <a:pPr>
              <a:defRPr/>
            </a:pPr>
            <a:fld id="{622C4AE4-9580-427E-ABCD-85E3C3791BAD}" type="slidenum">
              <a:rPr lang="en-US" altLang="zh-CN" smtClean="0"/>
              <a:pPr>
                <a:defRPr/>
              </a:pPr>
              <a:t>49</a:t>
            </a:fld>
            <a:endParaRPr lang="en-US" altLang="zh-CN"/>
          </a:p>
        </p:txBody>
      </p:sp>
      <p:graphicFrame>
        <p:nvGraphicFramePr>
          <p:cNvPr id="1026" name="Object 3"/>
          <p:cNvGraphicFramePr>
            <a:graphicFrameLocks noChangeAspect="1"/>
          </p:cNvGraphicFramePr>
          <p:nvPr/>
        </p:nvGraphicFramePr>
        <p:xfrm>
          <a:off x="4643438" y="2428868"/>
          <a:ext cx="190500" cy="279400"/>
        </p:xfrm>
        <a:graphic>
          <a:graphicData uri="http://schemas.openxmlformats.org/presentationml/2006/ole">
            <mc:AlternateContent xmlns:mc="http://schemas.openxmlformats.org/markup-compatibility/2006">
              <mc:Choice xmlns:v="urn:schemas-microsoft-com:vml" Requires="v">
                <p:oleObj spid="_x0000_s1089" name="公式" r:id="rId3" imgW="190440" imgH="279360" progId="Equation.3">
                  <p:embed/>
                </p:oleObj>
              </mc:Choice>
              <mc:Fallback>
                <p:oleObj name="公式" r:id="rId3" imgW="190440" imgH="27936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3438" y="2428868"/>
                        <a:ext cx="190500" cy="279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a:xfrm>
            <a:off x="609600" y="304800"/>
            <a:ext cx="8001000" cy="1216025"/>
          </a:xfrm>
        </p:spPr>
        <p:txBody>
          <a:bodyPr/>
          <a:lstStyle/>
          <a:p>
            <a:r>
              <a:rPr lang="zh-CN" altLang="en-US" dirty="0"/>
              <a:t>语法分析器（</a:t>
            </a:r>
            <a:r>
              <a:rPr lang="en-US" altLang="zh-CN" dirty="0"/>
              <a:t>Why</a:t>
            </a:r>
            <a:r>
              <a:rPr lang="zh-CN" altLang="en-US" dirty="0"/>
              <a:t>）</a:t>
            </a:r>
          </a:p>
        </p:txBody>
      </p:sp>
      <p:sp>
        <p:nvSpPr>
          <p:cNvPr id="17412" name="Rectangle 3"/>
          <p:cNvSpPr>
            <a:spLocks noGrp="1" noChangeArrowheads="1"/>
          </p:cNvSpPr>
          <p:nvPr>
            <p:ph idx="1"/>
          </p:nvPr>
        </p:nvSpPr>
        <p:spPr>
          <a:xfrm>
            <a:off x="533400" y="2690192"/>
            <a:ext cx="8001000" cy="4267200"/>
          </a:xfrm>
        </p:spPr>
        <p:txBody>
          <a:bodyPr>
            <a:normAutofit/>
          </a:bodyPr>
          <a:lstStyle/>
          <a:p>
            <a:pPr>
              <a:lnSpc>
                <a:spcPct val="80000"/>
              </a:lnSpc>
            </a:pPr>
            <a:endParaRPr lang="en-US" altLang="zh-CN" sz="1700" dirty="0"/>
          </a:p>
          <a:p>
            <a:pPr>
              <a:lnSpc>
                <a:spcPct val="80000"/>
              </a:lnSpc>
            </a:pPr>
            <a:endParaRPr lang="en-US" altLang="zh-CN" sz="1700" dirty="0"/>
          </a:p>
          <a:p>
            <a:pPr>
              <a:lnSpc>
                <a:spcPct val="80000"/>
              </a:lnSpc>
            </a:pPr>
            <a:endParaRPr lang="en-US" altLang="zh-CN" sz="1700" dirty="0"/>
          </a:p>
          <a:p>
            <a:pPr>
              <a:lnSpc>
                <a:spcPct val="80000"/>
              </a:lnSpc>
            </a:pPr>
            <a:endParaRPr lang="en-US" altLang="zh-CN" sz="1700" dirty="0"/>
          </a:p>
          <a:p>
            <a:pPr>
              <a:lnSpc>
                <a:spcPct val="80000"/>
              </a:lnSpc>
            </a:pPr>
            <a:endParaRPr lang="en-US" altLang="zh-CN" sz="1700" dirty="0"/>
          </a:p>
          <a:p>
            <a:pPr>
              <a:lnSpc>
                <a:spcPct val="80000"/>
              </a:lnSpc>
            </a:pPr>
            <a:endParaRPr lang="en-US" altLang="zh-CN" sz="1700" dirty="0"/>
          </a:p>
          <a:p>
            <a:pPr>
              <a:lnSpc>
                <a:spcPct val="80000"/>
              </a:lnSpc>
            </a:pPr>
            <a:endParaRPr lang="en-US" altLang="zh-CN" sz="1700" dirty="0"/>
          </a:p>
          <a:p>
            <a:pPr>
              <a:lnSpc>
                <a:spcPct val="90000"/>
              </a:lnSpc>
            </a:pPr>
            <a:r>
              <a:rPr lang="zh-CN" altLang="en-US" sz="2100" dirty="0"/>
              <a:t>语法分析器功能：</a:t>
            </a:r>
          </a:p>
          <a:p>
            <a:pPr lvl="1">
              <a:lnSpc>
                <a:spcPct val="90000"/>
              </a:lnSpc>
            </a:pPr>
            <a:r>
              <a:rPr lang="zh-CN" altLang="en-US" sz="2000" dirty="0"/>
              <a:t>验证输入源程序的合法性，并输出良构程序的语法结构</a:t>
            </a:r>
          </a:p>
          <a:p>
            <a:pPr lvl="1">
              <a:lnSpc>
                <a:spcPct val="90000"/>
              </a:lnSpc>
            </a:pPr>
            <a:r>
              <a:rPr lang="zh-CN" altLang="en-US" sz="2000" dirty="0"/>
              <a:t>对于病构的程序，能够报告语法错误，并进行错误回复</a:t>
            </a:r>
          </a:p>
          <a:p>
            <a:pPr>
              <a:lnSpc>
                <a:spcPct val="80000"/>
              </a:lnSpc>
            </a:pPr>
            <a:endParaRPr lang="en-US" altLang="zh-CN" sz="1700" dirty="0"/>
          </a:p>
          <a:p>
            <a:pPr>
              <a:lnSpc>
                <a:spcPct val="80000"/>
              </a:lnSpc>
            </a:pPr>
            <a:r>
              <a:rPr lang="zh-CN" altLang="en-US" sz="2000" dirty="0"/>
              <a:t>写入符号表，类型检查，语义分析，翻译生成中间代码等往往和语法分析过程交错完成，实践中往往和语法分析放入一个模块，图上用“前端的其余部分”表示上述活动。</a:t>
            </a:r>
          </a:p>
          <a:p>
            <a:pPr>
              <a:lnSpc>
                <a:spcPct val="80000"/>
              </a:lnSpc>
            </a:pPr>
            <a:endParaRPr lang="zh-CN" altLang="en-US" sz="2000" dirty="0"/>
          </a:p>
          <a:p>
            <a:pPr>
              <a:lnSpc>
                <a:spcPct val="80000"/>
              </a:lnSpc>
            </a:pPr>
            <a:endParaRPr lang="zh-CN" altLang="en-US" sz="1700" dirty="0"/>
          </a:p>
          <a:p>
            <a:pPr>
              <a:lnSpc>
                <a:spcPct val="80000"/>
              </a:lnSpc>
            </a:pPr>
            <a:endParaRPr lang="zh-CN" altLang="en-US" sz="1700" dirty="0"/>
          </a:p>
          <a:p>
            <a:pPr>
              <a:lnSpc>
                <a:spcPct val="80000"/>
              </a:lnSpc>
            </a:pPr>
            <a:endParaRPr lang="zh-CN" altLang="en-US" sz="1700" dirty="0"/>
          </a:p>
          <a:p>
            <a:pPr>
              <a:lnSpc>
                <a:spcPct val="80000"/>
              </a:lnSpc>
            </a:pPr>
            <a:endParaRPr lang="zh-CN" altLang="en-US" sz="1700" dirty="0"/>
          </a:p>
          <a:p>
            <a:pPr>
              <a:lnSpc>
                <a:spcPct val="80000"/>
              </a:lnSpc>
            </a:pPr>
            <a:endParaRPr lang="zh-CN" altLang="en-US" sz="1400" dirty="0"/>
          </a:p>
          <a:p>
            <a:pPr>
              <a:lnSpc>
                <a:spcPct val="80000"/>
              </a:lnSpc>
            </a:pPr>
            <a:endParaRPr lang="en-US" altLang="zh-CN" sz="1400" dirty="0"/>
          </a:p>
        </p:txBody>
      </p:sp>
      <p:sp>
        <p:nvSpPr>
          <p:cNvPr id="6" name="灯片编号占位符 5"/>
          <p:cNvSpPr>
            <a:spLocks noGrp="1"/>
          </p:cNvSpPr>
          <p:nvPr>
            <p:ph type="sldNum" sz="quarter" idx="12"/>
          </p:nvPr>
        </p:nvSpPr>
        <p:spPr/>
        <p:txBody>
          <a:bodyPr/>
          <a:lstStyle/>
          <a:p>
            <a:pPr>
              <a:defRPr/>
            </a:pPr>
            <a:fld id="{FF7F2E3B-9442-4F42-A19A-4A453CB5F637}" type="slidenum">
              <a:rPr lang="en-US" altLang="zh-CN"/>
              <a:pPr>
                <a:defRPr/>
              </a:pPr>
              <a:t>5</a:t>
            </a:fld>
            <a:endParaRPr lang="en-US" altLang="zh-CN"/>
          </a:p>
        </p:txBody>
      </p:sp>
      <p:pic>
        <p:nvPicPr>
          <p:cNvPr id="17413" name="Picture 4"/>
          <p:cNvPicPr>
            <a:picLocks noChangeAspect="1" noChangeArrowheads="1"/>
          </p:cNvPicPr>
          <p:nvPr/>
        </p:nvPicPr>
        <p:blipFill>
          <a:blip r:embed="rId2" cstate="print"/>
          <a:srcRect/>
          <a:stretch>
            <a:fillRect/>
          </a:stretch>
        </p:blipFill>
        <p:spPr bwMode="auto">
          <a:xfrm>
            <a:off x="0" y="1752600"/>
            <a:ext cx="9175750" cy="2832100"/>
          </a:xfrm>
          <a:prstGeom prst="rect">
            <a:avLst/>
          </a:prstGeom>
          <a:noFill/>
          <a:ln w="9525">
            <a:noFill/>
            <a:miter lim="800000"/>
            <a:headEnd/>
            <a:tailEnd/>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标题 1"/>
          <p:cNvSpPr>
            <a:spLocks noGrp="1"/>
          </p:cNvSpPr>
          <p:nvPr>
            <p:ph type="title"/>
          </p:nvPr>
        </p:nvSpPr>
        <p:spPr/>
        <p:txBody>
          <a:bodyPr/>
          <a:lstStyle/>
          <a:p>
            <a:r>
              <a:rPr lang="en-US" altLang="zh-CN" dirty="0"/>
              <a:t>First(X)</a:t>
            </a:r>
            <a:r>
              <a:rPr lang="zh-CN" altLang="en-US" dirty="0"/>
              <a:t>的计算</a:t>
            </a:r>
          </a:p>
        </p:txBody>
      </p:sp>
      <p:sp>
        <p:nvSpPr>
          <p:cNvPr id="53251" name="内容占位符 2"/>
          <p:cNvSpPr>
            <a:spLocks noGrp="1"/>
          </p:cNvSpPr>
          <p:nvPr>
            <p:ph idx="1"/>
          </p:nvPr>
        </p:nvSpPr>
        <p:spPr/>
        <p:txBody>
          <a:bodyPr>
            <a:normAutofit fontScale="92500"/>
          </a:bodyPr>
          <a:lstStyle/>
          <a:p>
            <a:pPr>
              <a:defRPr/>
            </a:pPr>
            <a:r>
              <a:rPr lang="zh-CN" altLang="en-US" dirty="0"/>
              <a:t>对于文法符号</a:t>
            </a:r>
            <a:r>
              <a:rPr lang="en-US" altLang="zh-CN" dirty="0"/>
              <a:t>X</a:t>
            </a:r>
            <a:r>
              <a:rPr lang="zh-CN" altLang="en-US" dirty="0"/>
              <a:t>的</a:t>
            </a:r>
            <a:r>
              <a:rPr lang="en-US" altLang="zh-CN" dirty="0"/>
              <a:t>FIRST(X)</a:t>
            </a:r>
            <a:r>
              <a:rPr lang="zh-CN" altLang="en-US" dirty="0"/>
              <a:t>，通过不断应用下列规则，直到没有新的终结符号或者</a:t>
            </a:r>
            <a:r>
              <a:rPr lang="el-GR" altLang="zh-CN" dirty="0"/>
              <a:t>ε</a:t>
            </a:r>
            <a:r>
              <a:rPr lang="zh-CN" altLang="en-US" dirty="0"/>
              <a:t>可以加入到任何</a:t>
            </a:r>
            <a:r>
              <a:rPr lang="en-US" altLang="zh-CN" dirty="0"/>
              <a:t>FIRST</a:t>
            </a:r>
            <a:r>
              <a:rPr lang="zh-CN" altLang="en-US" dirty="0"/>
              <a:t>集合为止。</a:t>
            </a:r>
            <a:endParaRPr lang="en-US" altLang="zh-CN" dirty="0"/>
          </a:p>
          <a:p>
            <a:pPr marL="742950" lvl="1" indent="-285750">
              <a:defRPr/>
            </a:pPr>
            <a:r>
              <a:rPr lang="zh-CN" altLang="en-US" sz="2800" dirty="0"/>
              <a:t>如果</a:t>
            </a:r>
            <a:r>
              <a:rPr lang="en-US" altLang="zh-CN" sz="2800" dirty="0"/>
              <a:t>X</a:t>
            </a:r>
            <a:r>
              <a:rPr lang="zh-CN" altLang="en-US" sz="2800" dirty="0"/>
              <a:t>是终结符号</a:t>
            </a:r>
            <a:r>
              <a:rPr lang="zh-CN" altLang="en-US" sz="2800" dirty="0">
                <a:sym typeface="Symbol" pitchFamily="18" charset="2"/>
              </a:rPr>
              <a:t>，那么</a:t>
            </a:r>
            <a:r>
              <a:rPr lang="en-US" altLang="zh-CN" sz="2800" dirty="0">
                <a:sym typeface="Symbol" pitchFamily="18" charset="2"/>
              </a:rPr>
              <a:t>FIRST(X)={X}</a:t>
            </a:r>
          </a:p>
          <a:p>
            <a:pPr marL="742950" lvl="1" indent="-285750">
              <a:defRPr/>
            </a:pPr>
            <a:r>
              <a:rPr lang="zh-CN" altLang="en-US" sz="2800" dirty="0"/>
              <a:t>如果</a:t>
            </a:r>
            <a:r>
              <a:rPr lang="en-US" altLang="zh-CN" sz="2800" dirty="0"/>
              <a:t>X</a:t>
            </a:r>
            <a:r>
              <a:rPr lang="zh-CN" altLang="en-US" sz="2800" dirty="0"/>
              <a:t>是非终结符号</a:t>
            </a:r>
            <a:r>
              <a:rPr lang="zh-CN" altLang="en-US" sz="2800" dirty="0">
                <a:sym typeface="Symbol" pitchFamily="18" charset="2"/>
              </a:rPr>
              <a:t>，且有规则</a:t>
            </a:r>
            <a:r>
              <a:rPr lang="en-US" altLang="zh-CN" sz="2800" dirty="0">
                <a:sym typeface="Symbol" pitchFamily="18" charset="2"/>
              </a:rPr>
              <a:t>X</a:t>
            </a:r>
            <a:r>
              <a:rPr kumimoji="1" lang="en-US" altLang="zh-CN" sz="2800" i="1" dirty="0"/>
              <a:t> → </a:t>
            </a:r>
            <a:r>
              <a:rPr lang="en-US" altLang="zh-CN" sz="2800" dirty="0">
                <a:sym typeface="Symbol" pitchFamily="18" charset="2"/>
              </a:rPr>
              <a:t>a</a:t>
            </a:r>
            <a:r>
              <a:rPr lang="en-US" altLang="zh-CN" sz="2800" dirty="0">
                <a:latin typeface="Arial"/>
                <a:sym typeface="Symbol" pitchFamily="18" charset="2"/>
              </a:rPr>
              <a:t>…</a:t>
            </a:r>
            <a:r>
              <a:rPr lang="en-US" altLang="zh-CN" sz="2800" dirty="0">
                <a:sym typeface="Symbol" pitchFamily="18" charset="2"/>
              </a:rPr>
              <a:t>,</a:t>
            </a:r>
            <a:r>
              <a:rPr lang="zh-CN" altLang="en-US" sz="2800" dirty="0">
                <a:sym typeface="Symbol" pitchFamily="18" charset="2"/>
              </a:rPr>
              <a:t>那么将</a:t>
            </a:r>
            <a:r>
              <a:rPr lang="en-US" altLang="zh-CN" sz="2800" dirty="0">
                <a:sym typeface="Symbol" pitchFamily="18" charset="2"/>
              </a:rPr>
              <a:t>a</a:t>
            </a:r>
            <a:r>
              <a:rPr lang="zh-CN" altLang="en-US" sz="2800" dirty="0">
                <a:sym typeface="Symbol" pitchFamily="18" charset="2"/>
              </a:rPr>
              <a:t>添加到</a:t>
            </a:r>
            <a:r>
              <a:rPr lang="en-US" altLang="zh-CN" sz="2800" dirty="0">
                <a:sym typeface="Symbol" pitchFamily="18" charset="2"/>
              </a:rPr>
              <a:t>FIRST(X)</a:t>
            </a:r>
            <a:r>
              <a:rPr lang="zh-CN" altLang="en-US" sz="2800" dirty="0">
                <a:sym typeface="Symbol" pitchFamily="18" charset="2"/>
              </a:rPr>
              <a:t>中。如果</a:t>
            </a:r>
            <a:r>
              <a:rPr lang="en-US" altLang="zh-CN" sz="2800" dirty="0">
                <a:sym typeface="Symbol" pitchFamily="18" charset="2"/>
              </a:rPr>
              <a:t>X</a:t>
            </a:r>
            <a:r>
              <a:rPr kumimoji="1" lang="en-US" altLang="zh-CN" sz="2800" i="1" dirty="0"/>
              <a:t> →</a:t>
            </a:r>
            <a:r>
              <a:rPr lang="en-US" altLang="zh-CN" sz="2800" dirty="0">
                <a:sym typeface="Symbol" pitchFamily="18" charset="2"/>
              </a:rPr>
              <a:t> </a:t>
            </a:r>
            <a:r>
              <a:rPr lang="el-GR" altLang="zh-CN" sz="2800" dirty="0"/>
              <a:t>ε</a:t>
            </a:r>
            <a:r>
              <a:rPr lang="zh-CN" altLang="en-US" sz="2800" dirty="0">
                <a:sym typeface="Symbol" pitchFamily="18" charset="2"/>
              </a:rPr>
              <a:t>，那么</a:t>
            </a:r>
            <a:r>
              <a:rPr lang="el-GR" altLang="zh-CN" sz="2800" dirty="0"/>
              <a:t>ε</a:t>
            </a:r>
            <a:r>
              <a:rPr lang="zh-CN" altLang="en-US" sz="2800" dirty="0">
                <a:sym typeface="Symbol" pitchFamily="18" charset="2"/>
              </a:rPr>
              <a:t>也在</a:t>
            </a:r>
            <a:r>
              <a:rPr lang="en-US" altLang="zh-CN" sz="2800" dirty="0">
                <a:sym typeface="Symbol" pitchFamily="18" charset="2"/>
              </a:rPr>
              <a:t>FIRST(X)</a:t>
            </a:r>
            <a:r>
              <a:rPr lang="zh-CN" altLang="en-US" sz="2800" dirty="0">
                <a:sym typeface="Symbol" pitchFamily="18" charset="2"/>
              </a:rPr>
              <a:t>中。</a:t>
            </a:r>
          </a:p>
          <a:p>
            <a:pPr marL="742950" lvl="1" indent="-285750">
              <a:defRPr/>
            </a:pPr>
            <a:r>
              <a:rPr lang="zh-CN" altLang="en-US" sz="2800" dirty="0">
                <a:sym typeface="Symbol" pitchFamily="18" charset="2"/>
              </a:rPr>
              <a:t>对于产生式</a:t>
            </a:r>
            <a:r>
              <a:rPr lang="en-US" altLang="zh-CN" sz="2800" dirty="0">
                <a:sym typeface="Symbol" pitchFamily="18" charset="2"/>
              </a:rPr>
              <a:t>X</a:t>
            </a:r>
            <a:r>
              <a:rPr kumimoji="1" lang="en-US" altLang="zh-CN" sz="2800" i="1" dirty="0"/>
              <a:t>→</a:t>
            </a:r>
            <a:r>
              <a:rPr lang="en-US" altLang="zh-CN" sz="2800" dirty="0">
                <a:sym typeface="Symbol" pitchFamily="18" charset="2"/>
              </a:rPr>
              <a:t> Y</a:t>
            </a:r>
            <a:r>
              <a:rPr lang="en-US" altLang="zh-CN" sz="2800" baseline="-25000" dirty="0"/>
              <a:t>1</a:t>
            </a:r>
            <a:r>
              <a:rPr lang="en-US" altLang="zh-CN" sz="2800" dirty="0"/>
              <a:t>Y</a:t>
            </a:r>
            <a:r>
              <a:rPr lang="en-US" altLang="zh-CN" sz="2800" baseline="-25000" dirty="0"/>
              <a:t>2</a:t>
            </a:r>
            <a:r>
              <a:rPr lang="en-US" altLang="zh-CN" sz="2800" dirty="0">
                <a:latin typeface="Arial"/>
              </a:rPr>
              <a:t>…</a:t>
            </a:r>
            <a:r>
              <a:rPr lang="en-US" altLang="zh-CN" sz="2800" dirty="0" err="1">
                <a:latin typeface="Arial"/>
              </a:rPr>
              <a:t>Y</a:t>
            </a:r>
            <a:r>
              <a:rPr lang="en-US" altLang="zh-CN" sz="2800" baseline="-25000" dirty="0" err="1"/>
              <a:t>n</a:t>
            </a:r>
            <a:r>
              <a:rPr lang="en-US" altLang="zh-CN" sz="2800" dirty="0">
                <a:sym typeface="Symbol" pitchFamily="18" charset="2"/>
              </a:rPr>
              <a:t>,</a:t>
            </a:r>
            <a:r>
              <a:rPr lang="zh-CN" altLang="en-US" sz="2800" dirty="0">
                <a:sym typeface="Symbol" pitchFamily="18" charset="2"/>
              </a:rPr>
              <a:t>把</a:t>
            </a:r>
            <a:r>
              <a:rPr lang="en-US" altLang="zh-CN" sz="2800" dirty="0">
                <a:sym typeface="Symbol" pitchFamily="18" charset="2"/>
              </a:rPr>
              <a:t>FIRST(Y</a:t>
            </a:r>
            <a:r>
              <a:rPr lang="en-US" altLang="zh-CN" sz="2800" baseline="-25000" dirty="0"/>
              <a:t>1</a:t>
            </a:r>
            <a:r>
              <a:rPr lang="en-US" altLang="zh-CN" sz="2800" dirty="0">
                <a:sym typeface="Symbol" pitchFamily="18" charset="2"/>
              </a:rPr>
              <a:t>)</a:t>
            </a:r>
            <a:r>
              <a:rPr lang="zh-CN" altLang="en-US" sz="2800" dirty="0">
                <a:sym typeface="Symbol" pitchFamily="18" charset="2"/>
              </a:rPr>
              <a:t>中的非</a:t>
            </a:r>
            <a:r>
              <a:rPr lang="el-GR" altLang="zh-CN" sz="2800" dirty="0"/>
              <a:t>ε</a:t>
            </a:r>
            <a:r>
              <a:rPr lang="zh-CN" altLang="en-US" sz="2800" dirty="0">
                <a:sym typeface="Symbol" pitchFamily="18" charset="2"/>
              </a:rPr>
              <a:t>符号添加到</a:t>
            </a:r>
            <a:r>
              <a:rPr lang="en-US" altLang="zh-CN" sz="2800" dirty="0">
                <a:sym typeface="Symbol" pitchFamily="18" charset="2"/>
              </a:rPr>
              <a:t>FIRST(X)</a:t>
            </a:r>
            <a:r>
              <a:rPr lang="zh-CN" altLang="en-US" sz="2800" dirty="0">
                <a:sym typeface="Symbol" pitchFamily="18" charset="2"/>
              </a:rPr>
              <a:t>中。如果</a:t>
            </a:r>
            <a:r>
              <a:rPr lang="el-GR" altLang="zh-CN" sz="2800" dirty="0"/>
              <a:t>ε</a:t>
            </a:r>
            <a:r>
              <a:rPr lang="zh-CN" altLang="en-US" sz="2800" dirty="0">
                <a:sym typeface="Symbol" pitchFamily="18" charset="2"/>
              </a:rPr>
              <a:t>在</a:t>
            </a:r>
            <a:r>
              <a:rPr lang="en-US" altLang="zh-CN" sz="2800" dirty="0">
                <a:sym typeface="Symbol" pitchFamily="18" charset="2"/>
              </a:rPr>
              <a:t>FIRST(Y</a:t>
            </a:r>
            <a:r>
              <a:rPr lang="en-US" altLang="zh-CN" sz="2800" baseline="-25000" dirty="0"/>
              <a:t>1</a:t>
            </a:r>
            <a:r>
              <a:rPr lang="en-US" altLang="zh-CN" sz="2800" dirty="0">
                <a:sym typeface="Symbol" pitchFamily="18" charset="2"/>
              </a:rPr>
              <a:t>)</a:t>
            </a:r>
            <a:r>
              <a:rPr lang="zh-CN" altLang="en-US" sz="2800" dirty="0">
                <a:sym typeface="Symbol" pitchFamily="18" charset="2"/>
              </a:rPr>
              <a:t>中，把</a:t>
            </a:r>
            <a:r>
              <a:rPr lang="en-US" altLang="zh-CN" sz="2800" dirty="0">
                <a:sym typeface="Symbol" pitchFamily="18" charset="2"/>
              </a:rPr>
              <a:t>FIRST(Y</a:t>
            </a:r>
            <a:r>
              <a:rPr lang="en-US" altLang="zh-CN" sz="2800" baseline="-25000" dirty="0"/>
              <a:t>2</a:t>
            </a:r>
            <a:r>
              <a:rPr lang="en-US" altLang="zh-CN" sz="2800" dirty="0">
                <a:sym typeface="Symbol" pitchFamily="18" charset="2"/>
              </a:rPr>
              <a:t>)</a:t>
            </a:r>
            <a:r>
              <a:rPr lang="zh-CN" altLang="en-US" sz="2800" dirty="0">
                <a:sym typeface="Symbol" pitchFamily="18" charset="2"/>
              </a:rPr>
              <a:t>中的非</a:t>
            </a:r>
            <a:r>
              <a:rPr lang="el-GR" altLang="zh-CN" sz="2800" dirty="0"/>
              <a:t>ε</a:t>
            </a:r>
            <a:r>
              <a:rPr lang="zh-CN" altLang="en-US" sz="2800" dirty="0">
                <a:sym typeface="Symbol" pitchFamily="18" charset="2"/>
              </a:rPr>
              <a:t>符号添加到</a:t>
            </a:r>
            <a:r>
              <a:rPr lang="en-US" altLang="zh-CN" sz="2800" dirty="0">
                <a:sym typeface="Symbol" pitchFamily="18" charset="2"/>
              </a:rPr>
              <a:t>FIRST(X)</a:t>
            </a:r>
            <a:r>
              <a:rPr lang="zh-CN" altLang="en-US" sz="2800" dirty="0">
                <a:sym typeface="Symbol" pitchFamily="18" charset="2"/>
              </a:rPr>
              <a:t>中</a:t>
            </a:r>
            <a:r>
              <a:rPr lang="en-US" altLang="zh-CN" sz="2800" dirty="0">
                <a:latin typeface="Arial"/>
                <a:sym typeface="Symbol" pitchFamily="18" charset="2"/>
              </a:rPr>
              <a:t>…</a:t>
            </a:r>
            <a:r>
              <a:rPr lang="zh-CN" altLang="en-US" sz="2800" dirty="0">
                <a:sym typeface="Symbol" pitchFamily="18" charset="2"/>
              </a:rPr>
              <a:t>；如果在</a:t>
            </a:r>
            <a:r>
              <a:rPr lang="en-US" altLang="zh-CN" sz="2800" dirty="0">
                <a:sym typeface="Symbol" pitchFamily="18" charset="2"/>
              </a:rPr>
              <a:t>FIRST(</a:t>
            </a:r>
            <a:r>
              <a:rPr lang="en-US" altLang="zh-CN" sz="2800" dirty="0" err="1">
                <a:sym typeface="Symbol" pitchFamily="18" charset="2"/>
              </a:rPr>
              <a:t>Y</a:t>
            </a:r>
            <a:r>
              <a:rPr lang="en-US" altLang="zh-CN" sz="2800" baseline="-25000" dirty="0" err="1"/>
              <a:t>n</a:t>
            </a:r>
            <a:r>
              <a:rPr lang="en-US" altLang="zh-CN" sz="2800" dirty="0">
                <a:sym typeface="Symbol" pitchFamily="18" charset="2"/>
              </a:rPr>
              <a:t>)</a:t>
            </a:r>
            <a:r>
              <a:rPr lang="zh-CN" altLang="en-US" sz="2800" dirty="0">
                <a:sym typeface="Symbol" pitchFamily="18" charset="2"/>
              </a:rPr>
              <a:t>中，把</a:t>
            </a:r>
            <a:r>
              <a:rPr lang="el-GR" altLang="zh-CN" sz="2800" dirty="0"/>
              <a:t>ε</a:t>
            </a:r>
            <a:r>
              <a:rPr lang="zh-CN" altLang="en-US" sz="2800" dirty="0">
                <a:sym typeface="Symbol" pitchFamily="18" charset="2"/>
              </a:rPr>
              <a:t>添加到</a:t>
            </a:r>
            <a:r>
              <a:rPr lang="en-US" altLang="zh-CN" sz="2800" dirty="0">
                <a:sym typeface="Symbol" pitchFamily="18" charset="2"/>
              </a:rPr>
              <a:t>FIRST(X)</a:t>
            </a:r>
            <a:r>
              <a:rPr lang="zh-CN" altLang="en-US" sz="2800" dirty="0">
                <a:sym typeface="Symbol" pitchFamily="18" charset="2"/>
              </a:rPr>
              <a:t>中。</a:t>
            </a:r>
          </a:p>
          <a:p>
            <a:pPr lvl="1">
              <a:defRPr/>
            </a:pPr>
            <a:endParaRPr lang="zh-CN" altLang="en-US" dirty="0"/>
          </a:p>
        </p:txBody>
      </p:sp>
      <p:sp>
        <p:nvSpPr>
          <p:cNvPr id="4" name="灯片编号占位符 3"/>
          <p:cNvSpPr>
            <a:spLocks noGrp="1"/>
          </p:cNvSpPr>
          <p:nvPr>
            <p:ph type="sldNum" sz="quarter" idx="12"/>
          </p:nvPr>
        </p:nvSpPr>
        <p:spPr/>
        <p:txBody>
          <a:bodyPr/>
          <a:lstStyle/>
          <a:p>
            <a:pPr>
              <a:defRPr/>
            </a:pPr>
            <a:fld id="{18FF99B3-7719-4F4A-AE81-0F941CC40023}" type="slidenum">
              <a:rPr lang="en-US" altLang="zh-CN" smtClean="0"/>
              <a:pPr>
                <a:defRPr/>
              </a:pPr>
              <a:t>50</a:t>
            </a:fld>
            <a:endParaRPr lang="en-US" altLang="zh-CN"/>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标题 1"/>
          <p:cNvSpPr>
            <a:spLocks noGrp="1"/>
          </p:cNvSpPr>
          <p:nvPr>
            <p:ph type="title"/>
          </p:nvPr>
        </p:nvSpPr>
        <p:spPr/>
        <p:txBody>
          <a:bodyPr/>
          <a:lstStyle/>
          <a:p>
            <a:r>
              <a:rPr lang="en-US" altLang="zh-CN" dirty="0"/>
              <a:t>First(</a:t>
            </a:r>
            <a:r>
              <a:rPr lang="el-GR" altLang="zh-CN" dirty="0"/>
              <a:t>α</a:t>
            </a:r>
            <a:r>
              <a:rPr lang="en-US" altLang="zh-CN" dirty="0"/>
              <a:t>)</a:t>
            </a:r>
            <a:r>
              <a:rPr lang="zh-CN" altLang="en-US" dirty="0"/>
              <a:t>的计算（续）</a:t>
            </a:r>
          </a:p>
        </p:txBody>
      </p:sp>
      <p:sp>
        <p:nvSpPr>
          <p:cNvPr id="60419" name="内容占位符 2"/>
          <p:cNvSpPr>
            <a:spLocks noGrp="1"/>
          </p:cNvSpPr>
          <p:nvPr>
            <p:ph idx="1"/>
          </p:nvPr>
        </p:nvSpPr>
        <p:spPr/>
        <p:txBody>
          <a:bodyPr/>
          <a:lstStyle/>
          <a:p>
            <a:r>
              <a:rPr lang="zh-CN" altLang="en-US" dirty="0"/>
              <a:t>对于文法符号串</a:t>
            </a:r>
            <a:r>
              <a:rPr lang="el-GR" altLang="zh-CN" dirty="0"/>
              <a:t>α</a:t>
            </a:r>
            <a:r>
              <a:rPr lang="en-US" altLang="zh-CN" dirty="0"/>
              <a:t>=</a:t>
            </a:r>
            <a:r>
              <a:rPr lang="en-US" altLang="zh-CN" i="1" dirty="0"/>
              <a:t>X</a:t>
            </a:r>
            <a:r>
              <a:rPr lang="en-US" altLang="zh-CN" i="1" baseline="-25000" dirty="0"/>
              <a:t>1</a:t>
            </a:r>
            <a:r>
              <a:rPr lang="en-US" altLang="zh-CN" i="1" dirty="0"/>
              <a:t>X</a:t>
            </a:r>
            <a:r>
              <a:rPr lang="en-US" altLang="zh-CN" i="1" baseline="-25000" dirty="0"/>
              <a:t>2</a:t>
            </a:r>
            <a:r>
              <a:rPr lang="en-US" altLang="zh-CN" i="1" dirty="0"/>
              <a:t>…</a:t>
            </a:r>
            <a:r>
              <a:rPr lang="en-US" altLang="zh-CN" i="1" dirty="0" err="1"/>
              <a:t>X</a:t>
            </a:r>
            <a:r>
              <a:rPr lang="en-US" altLang="zh-CN" i="1" baseline="-25000" dirty="0" err="1"/>
              <a:t>n</a:t>
            </a:r>
            <a:r>
              <a:rPr lang="zh-CN" altLang="en-US" dirty="0"/>
              <a:t>的</a:t>
            </a:r>
            <a:r>
              <a:rPr lang="en-US" altLang="zh-CN" dirty="0"/>
              <a:t>First</a:t>
            </a:r>
            <a:r>
              <a:rPr lang="zh-CN" altLang="en-US" dirty="0"/>
              <a:t>集合</a:t>
            </a:r>
            <a:endParaRPr lang="en-US" altLang="zh-CN" dirty="0"/>
          </a:p>
          <a:p>
            <a:pPr lvl="1"/>
            <a:r>
              <a:rPr lang="zh-CN" altLang="en-US" dirty="0"/>
              <a:t>向</a:t>
            </a:r>
            <a:r>
              <a:rPr lang="en-US" altLang="zh-CN" dirty="0"/>
              <a:t>First(</a:t>
            </a:r>
            <a:r>
              <a:rPr lang="en-US" altLang="zh-CN" i="1" dirty="0"/>
              <a:t>X</a:t>
            </a:r>
            <a:r>
              <a:rPr lang="en-US" altLang="zh-CN" i="1" baseline="-25000" dirty="0"/>
              <a:t>1</a:t>
            </a:r>
            <a:r>
              <a:rPr lang="en-US" altLang="zh-CN" i="1" dirty="0"/>
              <a:t>X</a:t>
            </a:r>
            <a:r>
              <a:rPr lang="en-US" altLang="zh-CN" i="1" baseline="-25000" dirty="0"/>
              <a:t>2</a:t>
            </a:r>
            <a:r>
              <a:rPr lang="en-US" altLang="zh-CN" i="1" dirty="0"/>
              <a:t>…</a:t>
            </a:r>
            <a:r>
              <a:rPr lang="en-US" altLang="zh-CN" i="1" dirty="0" err="1"/>
              <a:t>X</a:t>
            </a:r>
            <a:r>
              <a:rPr lang="en-US" altLang="zh-CN" i="1" baseline="-25000" dirty="0" err="1"/>
              <a:t>n</a:t>
            </a:r>
            <a:r>
              <a:rPr lang="en-US" altLang="zh-CN" dirty="0"/>
              <a:t>)</a:t>
            </a:r>
            <a:r>
              <a:rPr lang="zh-CN" altLang="en-US" dirty="0"/>
              <a:t>加入</a:t>
            </a:r>
            <a:r>
              <a:rPr lang="en-US" altLang="zh-CN" dirty="0"/>
              <a:t>First(</a:t>
            </a:r>
            <a:r>
              <a:rPr lang="en-US" altLang="zh-CN" i="1" dirty="0"/>
              <a:t>X</a:t>
            </a:r>
            <a:r>
              <a:rPr lang="en-US" altLang="zh-CN" i="1" baseline="-25000" dirty="0"/>
              <a:t>1</a:t>
            </a:r>
            <a:r>
              <a:rPr lang="en-US" altLang="zh-CN" dirty="0"/>
              <a:t>)</a:t>
            </a:r>
            <a:r>
              <a:rPr lang="zh-CN" altLang="en-US" dirty="0"/>
              <a:t>中所有的非</a:t>
            </a:r>
            <a:r>
              <a:rPr lang="el-GR" altLang="zh-CN" dirty="0"/>
              <a:t>ε</a:t>
            </a:r>
            <a:r>
              <a:rPr lang="zh-CN" altLang="en-US" dirty="0"/>
              <a:t>符号。</a:t>
            </a:r>
            <a:endParaRPr lang="en-US" altLang="zh-CN" dirty="0"/>
          </a:p>
          <a:p>
            <a:pPr lvl="1"/>
            <a:r>
              <a:rPr lang="zh-CN" altLang="en-US" dirty="0"/>
              <a:t>如果</a:t>
            </a:r>
            <a:r>
              <a:rPr lang="el-GR" altLang="zh-CN" dirty="0"/>
              <a:t>ε</a:t>
            </a:r>
            <a:r>
              <a:rPr lang="zh-CN" altLang="en-US" dirty="0"/>
              <a:t>在</a:t>
            </a:r>
            <a:r>
              <a:rPr lang="en-US" altLang="zh-CN" dirty="0"/>
              <a:t>First(</a:t>
            </a:r>
            <a:r>
              <a:rPr lang="en-US" altLang="zh-CN" i="1" dirty="0"/>
              <a:t>X</a:t>
            </a:r>
            <a:r>
              <a:rPr lang="en-US" altLang="zh-CN" i="1" baseline="-25000" dirty="0"/>
              <a:t>1</a:t>
            </a:r>
            <a:r>
              <a:rPr lang="en-US" altLang="zh-CN" dirty="0"/>
              <a:t>)</a:t>
            </a:r>
            <a:r>
              <a:rPr lang="zh-CN" altLang="en-US" dirty="0"/>
              <a:t>中，再加入</a:t>
            </a:r>
            <a:r>
              <a:rPr lang="en-US" altLang="zh-CN" dirty="0"/>
              <a:t>First(</a:t>
            </a:r>
            <a:r>
              <a:rPr lang="en-US" altLang="zh-CN" i="1" dirty="0"/>
              <a:t>X</a:t>
            </a:r>
            <a:r>
              <a:rPr lang="en-US" altLang="zh-CN" i="1" baseline="-25000" dirty="0"/>
              <a:t>2</a:t>
            </a:r>
            <a:r>
              <a:rPr lang="en-US" altLang="zh-CN" dirty="0"/>
              <a:t>)</a:t>
            </a:r>
            <a:r>
              <a:rPr lang="zh-CN" altLang="en-US" dirty="0"/>
              <a:t>中的所有非</a:t>
            </a:r>
            <a:r>
              <a:rPr lang="el-GR" altLang="zh-CN" dirty="0"/>
              <a:t>ε</a:t>
            </a:r>
            <a:r>
              <a:rPr lang="zh-CN" altLang="en-US" dirty="0"/>
              <a:t>符号。如果</a:t>
            </a:r>
            <a:r>
              <a:rPr lang="el-GR" altLang="zh-CN" dirty="0"/>
              <a:t>ε</a:t>
            </a:r>
            <a:r>
              <a:rPr lang="zh-CN" altLang="en-US" dirty="0"/>
              <a:t>在</a:t>
            </a:r>
            <a:r>
              <a:rPr lang="en-US" altLang="zh-CN" dirty="0"/>
              <a:t>First(</a:t>
            </a:r>
            <a:r>
              <a:rPr lang="en-US" altLang="zh-CN" i="1" dirty="0"/>
              <a:t>X</a:t>
            </a:r>
            <a:r>
              <a:rPr lang="en-US" altLang="zh-CN" i="1" baseline="-25000" dirty="0"/>
              <a:t>1</a:t>
            </a:r>
            <a:r>
              <a:rPr lang="en-US" altLang="zh-CN" dirty="0"/>
              <a:t>)</a:t>
            </a:r>
            <a:r>
              <a:rPr lang="zh-CN" altLang="en-US" dirty="0"/>
              <a:t>和</a:t>
            </a:r>
            <a:r>
              <a:rPr lang="en-US" altLang="zh-CN" dirty="0"/>
              <a:t>First(</a:t>
            </a:r>
            <a:r>
              <a:rPr lang="en-US" altLang="zh-CN" i="1" dirty="0"/>
              <a:t>X</a:t>
            </a:r>
            <a:r>
              <a:rPr lang="en-US" altLang="zh-CN" i="1" baseline="-25000" dirty="0"/>
              <a:t>2</a:t>
            </a:r>
            <a:r>
              <a:rPr lang="en-US" altLang="zh-CN" dirty="0"/>
              <a:t>)</a:t>
            </a:r>
            <a:r>
              <a:rPr lang="zh-CN" altLang="en-US" dirty="0"/>
              <a:t>中，再加入</a:t>
            </a:r>
            <a:r>
              <a:rPr lang="en-US" altLang="zh-CN" dirty="0"/>
              <a:t>First(</a:t>
            </a:r>
            <a:r>
              <a:rPr lang="en-US" altLang="zh-CN" i="1" dirty="0"/>
              <a:t>X</a:t>
            </a:r>
            <a:r>
              <a:rPr lang="en-US" altLang="zh-CN" i="1" baseline="-25000" dirty="0"/>
              <a:t>3</a:t>
            </a:r>
            <a:r>
              <a:rPr lang="en-US" altLang="zh-CN" dirty="0"/>
              <a:t>)</a:t>
            </a:r>
            <a:r>
              <a:rPr lang="zh-CN" altLang="en-US" dirty="0"/>
              <a:t>中的所有非</a:t>
            </a:r>
            <a:r>
              <a:rPr lang="el-GR" altLang="zh-CN" dirty="0"/>
              <a:t>ε</a:t>
            </a:r>
            <a:r>
              <a:rPr lang="zh-CN" altLang="en-US" dirty="0"/>
              <a:t>符号。依次类推。</a:t>
            </a:r>
            <a:endParaRPr lang="en-US" altLang="zh-CN" dirty="0"/>
          </a:p>
          <a:p>
            <a:pPr lvl="1"/>
            <a:r>
              <a:rPr lang="zh-CN" altLang="en-US" dirty="0"/>
              <a:t>如果对所有的</a:t>
            </a:r>
            <a:r>
              <a:rPr lang="en-US" altLang="zh-CN" dirty="0" err="1"/>
              <a:t>i</a:t>
            </a:r>
            <a:r>
              <a:rPr lang="zh-CN" altLang="en-US" dirty="0"/>
              <a:t>（</a:t>
            </a:r>
            <a:r>
              <a:rPr lang="en-US" altLang="zh-CN" dirty="0"/>
              <a:t>1</a:t>
            </a:r>
            <a:r>
              <a:rPr lang="zh-CN" altLang="en-US" dirty="0"/>
              <a:t>到</a:t>
            </a:r>
            <a:r>
              <a:rPr lang="en-US" altLang="zh-CN" dirty="0"/>
              <a:t>n</a:t>
            </a:r>
            <a:r>
              <a:rPr lang="zh-CN" altLang="en-US" dirty="0"/>
              <a:t>），</a:t>
            </a:r>
            <a:r>
              <a:rPr lang="el-GR" altLang="zh-CN" dirty="0"/>
              <a:t>ε</a:t>
            </a:r>
            <a:r>
              <a:rPr lang="zh-CN" altLang="en-US" dirty="0"/>
              <a:t>都在</a:t>
            </a:r>
            <a:r>
              <a:rPr lang="en-US" altLang="zh-CN" dirty="0"/>
              <a:t>First(</a:t>
            </a:r>
            <a:r>
              <a:rPr lang="en-US" altLang="zh-CN" i="1" dirty="0"/>
              <a:t>X</a:t>
            </a:r>
            <a:r>
              <a:rPr lang="en-US" altLang="zh-CN" i="1" baseline="-25000" dirty="0"/>
              <a:t>i</a:t>
            </a:r>
            <a:r>
              <a:rPr lang="en-US" altLang="zh-CN" dirty="0"/>
              <a:t>)</a:t>
            </a:r>
            <a:r>
              <a:rPr lang="zh-CN" altLang="en-US" dirty="0"/>
              <a:t>中，则</a:t>
            </a:r>
            <a:r>
              <a:rPr lang="el-GR" altLang="zh-CN" dirty="0"/>
              <a:t>ε</a:t>
            </a:r>
            <a:r>
              <a:rPr lang="zh-CN" altLang="en-US" dirty="0"/>
              <a:t>加入</a:t>
            </a:r>
            <a:r>
              <a:rPr lang="en-US" altLang="zh-CN" dirty="0"/>
              <a:t>First(</a:t>
            </a:r>
            <a:r>
              <a:rPr lang="en-US" altLang="zh-CN" i="1" dirty="0"/>
              <a:t>X</a:t>
            </a:r>
            <a:r>
              <a:rPr lang="en-US" altLang="zh-CN" i="1" baseline="-25000" dirty="0"/>
              <a:t>1</a:t>
            </a:r>
            <a:r>
              <a:rPr lang="en-US" altLang="zh-CN" i="1" dirty="0"/>
              <a:t>X</a:t>
            </a:r>
            <a:r>
              <a:rPr lang="en-US" altLang="zh-CN" i="1" baseline="-25000" dirty="0"/>
              <a:t>2</a:t>
            </a:r>
            <a:r>
              <a:rPr lang="en-US" altLang="zh-CN" i="1" dirty="0"/>
              <a:t>…</a:t>
            </a:r>
            <a:r>
              <a:rPr lang="en-US" altLang="zh-CN" i="1" dirty="0" err="1"/>
              <a:t>X</a:t>
            </a:r>
            <a:r>
              <a:rPr lang="en-US" altLang="zh-CN" i="1" baseline="-25000" dirty="0" err="1"/>
              <a:t>n</a:t>
            </a:r>
            <a:r>
              <a:rPr lang="en-US" altLang="zh-CN" dirty="0"/>
              <a:t>)</a:t>
            </a:r>
            <a:r>
              <a:rPr lang="zh-CN" altLang="en-US" dirty="0"/>
              <a:t>中。</a:t>
            </a:r>
          </a:p>
        </p:txBody>
      </p:sp>
      <p:sp>
        <p:nvSpPr>
          <p:cNvPr id="4" name="灯片编号占位符 3"/>
          <p:cNvSpPr>
            <a:spLocks noGrp="1"/>
          </p:cNvSpPr>
          <p:nvPr>
            <p:ph type="sldNum" sz="quarter" idx="12"/>
          </p:nvPr>
        </p:nvSpPr>
        <p:spPr/>
        <p:txBody>
          <a:bodyPr/>
          <a:lstStyle/>
          <a:p>
            <a:pPr>
              <a:defRPr/>
            </a:pPr>
            <a:fld id="{F09AD2D3-A290-49EE-ABB0-1F681CE77A5E}" type="slidenum">
              <a:rPr lang="en-US" altLang="zh-CN" smtClean="0"/>
              <a:pPr>
                <a:defRPr/>
              </a:pPr>
              <a:t>51</a:t>
            </a:fld>
            <a:endParaRPr lang="en-US" altLang="zh-CN"/>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标题 1"/>
          <p:cNvSpPr>
            <a:spLocks noGrp="1"/>
          </p:cNvSpPr>
          <p:nvPr>
            <p:ph type="title"/>
          </p:nvPr>
        </p:nvSpPr>
        <p:spPr/>
        <p:txBody>
          <a:bodyPr/>
          <a:lstStyle/>
          <a:p>
            <a:r>
              <a:rPr lang="en-US" altLang="zh-CN"/>
              <a:t>First</a:t>
            </a:r>
            <a:r>
              <a:rPr lang="zh-CN" altLang="en-US"/>
              <a:t>的计算示例</a:t>
            </a:r>
          </a:p>
        </p:txBody>
      </p:sp>
      <p:sp>
        <p:nvSpPr>
          <p:cNvPr id="61443" name="内容占位符 2"/>
          <p:cNvSpPr>
            <a:spLocks noGrp="1"/>
          </p:cNvSpPr>
          <p:nvPr>
            <p:ph idx="1"/>
          </p:nvPr>
        </p:nvSpPr>
        <p:spPr>
          <a:xfrm>
            <a:off x="3810000" y="1752600"/>
            <a:ext cx="4757738" cy="4267200"/>
          </a:xfrm>
        </p:spPr>
        <p:txBody>
          <a:bodyPr/>
          <a:lstStyle/>
          <a:p>
            <a:r>
              <a:rPr lang="en-US" altLang="zh-CN"/>
              <a:t>First(F)=First(T)=First(E)={(,id}</a:t>
            </a:r>
          </a:p>
          <a:p>
            <a:r>
              <a:rPr lang="en-US" altLang="zh-CN"/>
              <a:t>First(E’)={+,</a:t>
            </a:r>
            <a:r>
              <a:rPr lang="el-GR" altLang="zh-CN"/>
              <a:t> ε</a:t>
            </a:r>
            <a:r>
              <a:rPr lang="en-US" altLang="zh-CN"/>
              <a:t>}</a:t>
            </a:r>
          </a:p>
          <a:p>
            <a:r>
              <a:rPr lang="en-US" altLang="zh-CN"/>
              <a:t>First(T’)={*,</a:t>
            </a:r>
            <a:r>
              <a:rPr lang="el-GR" altLang="zh-CN"/>
              <a:t> ε</a:t>
            </a:r>
            <a:r>
              <a:rPr lang="en-US" altLang="zh-CN"/>
              <a:t>}</a:t>
            </a:r>
          </a:p>
          <a:p>
            <a:r>
              <a:rPr lang="en-US" altLang="zh-CN"/>
              <a:t>First(TE’)=First(T)={(,id}</a:t>
            </a:r>
          </a:p>
          <a:p>
            <a:r>
              <a:rPr lang="en-US" altLang="zh-CN"/>
              <a:t>First(+TE’)={+}</a:t>
            </a:r>
          </a:p>
          <a:p>
            <a:r>
              <a:rPr lang="en-US" altLang="zh-CN"/>
              <a:t>……</a:t>
            </a:r>
            <a:endParaRPr lang="zh-CN" altLang="en-US"/>
          </a:p>
        </p:txBody>
      </p:sp>
      <p:sp>
        <p:nvSpPr>
          <p:cNvPr id="4" name="灯片编号占位符 3"/>
          <p:cNvSpPr>
            <a:spLocks noGrp="1"/>
          </p:cNvSpPr>
          <p:nvPr>
            <p:ph type="sldNum" sz="quarter" idx="12"/>
          </p:nvPr>
        </p:nvSpPr>
        <p:spPr/>
        <p:txBody>
          <a:bodyPr/>
          <a:lstStyle/>
          <a:p>
            <a:pPr>
              <a:defRPr/>
            </a:pPr>
            <a:fld id="{F6E6EC9F-EB61-416C-8684-0B3244851CE0}" type="slidenum">
              <a:rPr lang="en-US" altLang="zh-CN" smtClean="0"/>
              <a:pPr>
                <a:defRPr/>
              </a:pPr>
              <a:t>52</a:t>
            </a:fld>
            <a:endParaRPr lang="en-US" altLang="zh-CN"/>
          </a:p>
        </p:txBody>
      </p:sp>
      <p:pic>
        <p:nvPicPr>
          <p:cNvPr id="61445" name="Picture 2"/>
          <p:cNvPicPr>
            <a:picLocks noChangeAspect="1" noChangeArrowheads="1"/>
          </p:cNvPicPr>
          <p:nvPr/>
        </p:nvPicPr>
        <p:blipFill>
          <a:blip r:embed="rId2" cstate="print"/>
          <a:srcRect/>
          <a:stretch>
            <a:fillRect/>
          </a:stretch>
        </p:blipFill>
        <p:spPr bwMode="auto">
          <a:xfrm>
            <a:off x="609600" y="2286000"/>
            <a:ext cx="2400300" cy="2057400"/>
          </a:xfrm>
          <a:prstGeom prst="rect">
            <a:avLst/>
          </a:prstGeom>
          <a:noFill/>
          <a:ln w="9525">
            <a:noFill/>
            <a:miter lim="800000"/>
            <a:headEnd/>
            <a:tailEnd/>
          </a:ln>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标题 1"/>
          <p:cNvSpPr>
            <a:spLocks noGrp="1"/>
          </p:cNvSpPr>
          <p:nvPr>
            <p:ph type="title"/>
          </p:nvPr>
        </p:nvSpPr>
        <p:spPr/>
        <p:txBody>
          <a:bodyPr/>
          <a:lstStyle/>
          <a:p>
            <a:r>
              <a:rPr lang="en-US" altLang="zh-CN"/>
              <a:t>FOLLOW</a:t>
            </a:r>
            <a:r>
              <a:rPr lang="zh-CN" altLang="en-US"/>
              <a:t>函数</a:t>
            </a:r>
          </a:p>
        </p:txBody>
      </p:sp>
      <p:sp>
        <p:nvSpPr>
          <p:cNvPr id="2053" name="内容占位符 2"/>
          <p:cNvSpPr>
            <a:spLocks noGrp="1"/>
          </p:cNvSpPr>
          <p:nvPr>
            <p:ph idx="1"/>
          </p:nvPr>
        </p:nvSpPr>
        <p:spPr>
          <a:xfrm>
            <a:off x="566738" y="1752600"/>
            <a:ext cx="8196262" cy="4267200"/>
          </a:xfrm>
        </p:spPr>
        <p:txBody>
          <a:bodyPr>
            <a:normAutofit fontScale="92500" lnSpcReduction="10000"/>
          </a:bodyPr>
          <a:lstStyle/>
          <a:p>
            <a:r>
              <a:rPr lang="zh-CN" altLang="en-US" sz="2800" dirty="0"/>
              <a:t>对于非终结符号</a:t>
            </a:r>
            <a:r>
              <a:rPr lang="en-US" altLang="zh-CN" sz="2800" i="1" dirty="0"/>
              <a:t>A</a:t>
            </a:r>
            <a:r>
              <a:rPr lang="zh-CN" altLang="en-US" sz="2800" dirty="0"/>
              <a:t>，</a:t>
            </a:r>
            <a:r>
              <a:rPr lang="en-US" altLang="zh-CN" sz="2800" dirty="0"/>
              <a:t>FOLLOW(</a:t>
            </a:r>
            <a:r>
              <a:rPr lang="en-US" altLang="zh-CN" sz="2800" i="1" dirty="0"/>
              <a:t>A</a:t>
            </a:r>
            <a:r>
              <a:rPr lang="en-US" altLang="zh-CN" sz="2800" dirty="0"/>
              <a:t>)</a:t>
            </a:r>
            <a:r>
              <a:rPr lang="zh-CN" altLang="en-US" sz="2800" dirty="0"/>
              <a:t>定义为可能在某些句型中紧跟在</a:t>
            </a:r>
            <a:r>
              <a:rPr lang="en-US" altLang="zh-CN" sz="2800" i="1" dirty="0"/>
              <a:t>A</a:t>
            </a:r>
            <a:r>
              <a:rPr lang="zh-CN" altLang="en-US" sz="2800" dirty="0"/>
              <a:t>右边的终结符号的集合。</a:t>
            </a:r>
            <a:r>
              <a:rPr lang="en-US" altLang="zh-CN" sz="2800" i="1" dirty="0"/>
              <a:t>S</a:t>
            </a:r>
            <a:r>
              <a:rPr lang="el-GR" altLang="zh-CN" sz="2800" i="1" dirty="0"/>
              <a:t> </a:t>
            </a:r>
            <a:r>
              <a:rPr lang="en-US" altLang="zh-CN" sz="2800" i="1" dirty="0"/>
              <a:t>  </a:t>
            </a:r>
            <a:r>
              <a:rPr lang="el-GR" altLang="zh-CN" sz="2800" i="1" dirty="0"/>
              <a:t>α</a:t>
            </a:r>
            <a:r>
              <a:rPr lang="en-US" altLang="zh-CN" sz="2800" i="1" dirty="0" err="1"/>
              <a:t>Aa</a:t>
            </a:r>
            <a:r>
              <a:rPr lang="el-GR" altLang="zh-CN" sz="2800" i="1" dirty="0"/>
              <a:t>β</a:t>
            </a:r>
            <a:r>
              <a:rPr lang="zh-CN" altLang="en-US" sz="2800" dirty="0"/>
              <a:t>，终结符号</a:t>
            </a:r>
            <a:r>
              <a:rPr lang="en-US" altLang="zh-CN" sz="2800" dirty="0" err="1"/>
              <a:t>a</a:t>
            </a:r>
            <a:r>
              <a:rPr lang="en-US" altLang="zh-CN" sz="2800" dirty="0" err="1">
                <a:latin typeface="宋体" charset="-122"/>
                <a:cs typeface="Times New Roman" pitchFamily="18" charset="0"/>
              </a:rPr>
              <a:t>∈</a:t>
            </a:r>
            <a:r>
              <a:rPr lang="en-US" altLang="zh-CN" sz="2800" dirty="0" err="1"/>
              <a:t>Follow</a:t>
            </a:r>
            <a:r>
              <a:rPr lang="en-US" altLang="zh-CN" sz="2800" dirty="0"/>
              <a:t>(</a:t>
            </a:r>
            <a:r>
              <a:rPr lang="en-US" altLang="zh-CN" sz="2800" i="1" dirty="0"/>
              <a:t>A</a:t>
            </a:r>
            <a:r>
              <a:rPr lang="en-US" altLang="zh-CN" sz="2800" dirty="0"/>
              <a:t>)</a:t>
            </a:r>
            <a:r>
              <a:rPr lang="zh-CN" altLang="en-US" sz="2800" dirty="0"/>
              <a:t>。</a:t>
            </a:r>
            <a:endParaRPr lang="en-US" altLang="zh-CN" sz="2800" dirty="0"/>
          </a:p>
          <a:p>
            <a:r>
              <a:rPr lang="zh-CN" altLang="en-US" sz="2800" dirty="0"/>
              <a:t>如果</a:t>
            </a:r>
            <a:r>
              <a:rPr lang="en-US" altLang="zh-CN" sz="2800" dirty="0"/>
              <a:t>A</a:t>
            </a:r>
            <a:r>
              <a:rPr lang="zh-CN" altLang="en-US" sz="2800" dirty="0"/>
              <a:t>是某些句型的最右符号，那么</a:t>
            </a:r>
            <a:r>
              <a:rPr lang="en-US" altLang="zh-CN" sz="2800" dirty="0"/>
              <a:t>$</a:t>
            </a:r>
            <a:r>
              <a:rPr lang="en-US" altLang="zh-CN" sz="2800" dirty="0">
                <a:latin typeface="宋体" charset="-122"/>
                <a:cs typeface="Times New Roman" pitchFamily="18" charset="0"/>
              </a:rPr>
              <a:t> ∈</a:t>
            </a:r>
            <a:r>
              <a:rPr lang="en-US" altLang="zh-CN" sz="2800" dirty="0"/>
              <a:t>Follow(</a:t>
            </a:r>
            <a:r>
              <a:rPr lang="en-US" altLang="zh-CN" sz="2800" i="1" dirty="0"/>
              <a:t>A</a:t>
            </a:r>
            <a:r>
              <a:rPr lang="en-US" altLang="zh-CN" sz="2800" dirty="0"/>
              <a:t>)</a:t>
            </a:r>
            <a:r>
              <a:rPr lang="zh-CN" altLang="en-US" sz="2800" dirty="0"/>
              <a:t>。</a:t>
            </a:r>
            <a:r>
              <a:rPr lang="en-US" altLang="zh-CN" sz="2800" dirty="0"/>
              <a:t> $</a:t>
            </a:r>
            <a:r>
              <a:rPr lang="zh-CN" altLang="en-US" sz="2800" dirty="0"/>
              <a:t>是特殊的输入串“结束标记”</a:t>
            </a:r>
            <a:endParaRPr lang="en-US" altLang="zh-CN" sz="2800" dirty="0"/>
          </a:p>
          <a:p>
            <a:r>
              <a:rPr lang="en-US" altLang="zh-CN" sz="2800" dirty="0"/>
              <a:t>FOLLOW</a:t>
            </a:r>
            <a:r>
              <a:rPr lang="zh-CN" altLang="en-US" sz="2800" dirty="0"/>
              <a:t>函数的意义：</a:t>
            </a:r>
            <a:endParaRPr lang="en-US" altLang="zh-CN" sz="2800" dirty="0"/>
          </a:p>
          <a:p>
            <a:pPr lvl="1"/>
            <a:r>
              <a:rPr lang="zh-CN" altLang="en-US" sz="2400" dirty="0"/>
              <a:t>如果</a:t>
            </a:r>
            <a:r>
              <a:rPr lang="en-US" altLang="zh-CN" sz="2400" i="1" dirty="0"/>
              <a:t>A</a:t>
            </a:r>
            <a:r>
              <a:rPr kumimoji="1" lang="en-US" altLang="zh-CN" sz="2000" i="1" dirty="0"/>
              <a:t> →</a:t>
            </a:r>
            <a:r>
              <a:rPr lang="el-GR" altLang="zh-CN" sz="2400" i="1" dirty="0"/>
              <a:t> α</a:t>
            </a:r>
            <a:r>
              <a:rPr lang="zh-CN" altLang="en-US" sz="2400" i="1" dirty="0"/>
              <a:t>，当</a:t>
            </a:r>
            <a:r>
              <a:rPr lang="el-GR" altLang="zh-CN" sz="2400" i="1" dirty="0"/>
              <a:t>α</a:t>
            </a:r>
            <a:r>
              <a:rPr kumimoji="1" lang="en-US" altLang="zh-CN" sz="2400" i="1" dirty="0"/>
              <a:t>→ </a:t>
            </a:r>
            <a:r>
              <a:rPr lang="el-GR" altLang="zh-CN" dirty="0"/>
              <a:t>ε</a:t>
            </a:r>
            <a:r>
              <a:rPr lang="zh-CN" altLang="en-US" sz="2400" dirty="0">
                <a:sym typeface="Symbol" pitchFamily="18" charset="2"/>
              </a:rPr>
              <a:t>或</a:t>
            </a:r>
            <a:r>
              <a:rPr lang="el-GR" altLang="zh-CN" sz="2400" i="1" dirty="0"/>
              <a:t>α</a:t>
            </a:r>
            <a:r>
              <a:rPr kumimoji="1" lang="en-US" altLang="zh-CN" sz="2400" i="1" dirty="0"/>
              <a:t>    </a:t>
            </a:r>
            <a:r>
              <a:rPr lang="el-GR" altLang="zh-CN" dirty="0"/>
              <a:t>ε</a:t>
            </a:r>
            <a:r>
              <a:rPr lang="zh-CN" altLang="en-US" sz="2400" dirty="0">
                <a:sym typeface="Symbol" pitchFamily="18" charset="2"/>
              </a:rPr>
              <a:t>时，</a:t>
            </a:r>
            <a:r>
              <a:rPr lang="en-US" altLang="zh-CN" sz="2400" dirty="0">
                <a:sym typeface="Symbol" pitchFamily="18" charset="2"/>
              </a:rPr>
              <a:t>FOLLOW(A)</a:t>
            </a:r>
            <a:r>
              <a:rPr lang="zh-CN" altLang="en-US" sz="2400" dirty="0">
                <a:sym typeface="Symbol" pitchFamily="18" charset="2"/>
              </a:rPr>
              <a:t>可以帮助我们做出选择恰当的产生式</a:t>
            </a:r>
            <a:endParaRPr lang="en-US" altLang="zh-CN" sz="2400" dirty="0">
              <a:sym typeface="Symbol" pitchFamily="18" charset="2"/>
            </a:endParaRPr>
          </a:p>
          <a:p>
            <a:pPr lvl="1"/>
            <a:r>
              <a:rPr lang="zh-CN" altLang="en-US" sz="2400" dirty="0">
                <a:sym typeface="Symbol" pitchFamily="18" charset="2"/>
              </a:rPr>
              <a:t>例如：</a:t>
            </a:r>
            <a:r>
              <a:rPr lang="en-US" altLang="zh-CN" sz="2400" dirty="0">
                <a:sym typeface="Symbol" pitchFamily="18" charset="2"/>
              </a:rPr>
              <a:t>if </a:t>
            </a:r>
            <a:r>
              <a:rPr lang="en-US" altLang="zh-CN" sz="2400" i="1" dirty="0"/>
              <a:t>A</a:t>
            </a:r>
            <a:r>
              <a:rPr kumimoji="1" lang="en-US" altLang="zh-CN" sz="2000" i="1" dirty="0"/>
              <a:t> →</a:t>
            </a:r>
            <a:r>
              <a:rPr lang="el-GR" altLang="zh-CN" sz="2400" i="1" dirty="0"/>
              <a:t> α</a:t>
            </a:r>
            <a:r>
              <a:rPr lang="en-US" altLang="zh-CN" sz="2400" i="1" dirty="0"/>
              <a:t>, b</a:t>
            </a:r>
            <a:r>
              <a:rPr lang="zh-CN" altLang="en-US" sz="2400" dirty="0"/>
              <a:t>属于</a:t>
            </a:r>
            <a:r>
              <a:rPr lang="en-US" altLang="zh-CN" sz="2400" dirty="0">
                <a:sym typeface="Symbol" pitchFamily="18" charset="2"/>
              </a:rPr>
              <a:t>FOLLOW(A)</a:t>
            </a:r>
            <a:r>
              <a:rPr lang="zh-CN" altLang="en-US" sz="2400" dirty="0">
                <a:sym typeface="Symbol" pitchFamily="18" charset="2"/>
              </a:rPr>
              <a:t>，如果</a:t>
            </a:r>
            <a:r>
              <a:rPr lang="el-GR" altLang="zh-CN" sz="2400" i="1" dirty="0"/>
              <a:t>α</a:t>
            </a:r>
            <a:r>
              <a:rPr kumimoji="1" lang="en-US" altLang="zh-CN" sz="2400" i="1" dirty="0"/>
              <a:t>    </a:t>
            </a:r>
            <a:r>
              <a:rPr lang="el-GR" altLang="zh-CN" dirty="0"/>
              <a:t>ε</a:t>
            </a:r>
            <a:r>
              <a:rPr lang="zh-CN" altLang="en-US" sz="2400" dirty="0">
                <a:sym typeface="Symbol" pitchFamily="18" charset="2"/>
              </a:rPr>
              <a:t>，则若当前输入符号是</a:t>
            </a:r>
            <a:r>
              <a:rPr lang="en-US" altLang="zh-CN" sz="2400" dirty="0">
                <a:sym typeface="Symbol" pitchFamily="18" charset="2"/>
              </a:rPr>
              <a:t>b</a:t>
            </a:r>
            <a:r>
              <a:rPr lang="zh-CN" altLang="en-US" sz="2400" dirty="0">
                <a:sym typeface="Symbol" pitchFamily="18" charset="2"/>
              </a:rPr>
              <a:t>，可以选择</a:t>
            </a:r>
            <a:r>
              <a:rPr lang="en-US" altLang="zh-CN" sz="2400" i="1" dirty="0"/>
              <a:t>A</a:t>
            </a:r>
            <a:r>
              <a:rPr kumimoji="1" lang="en-US" altLang="zh-CN" sz="2000" i="1" dirty="0"/>
              <a:t> →</a:t>
            </a:r>
            <a:r>
              <a:rPr lang="el-GR" altLang="zh-CN" sz="2400" i="1" dirty="0"/>
              <a:t> α</a:t>
            </a:r>
            <a:r>
              <a:rPr lang="zh-CN" altLang="en-US" sz="2400" i="1" dirty="0"/>
              <a:t>，因为</a:t>
            </a:r>
            <a:r>
              <a:rPr lang="en-US" altLang="zh-CN" sz="2400" i="1" dirty="0"/>
              <a:t>A</a:t>
            </a:r>
            <a:r>
              <a:rPr lang="zh-CN" altLang="en-US" sz="2400" i="1" dirty="0"/>
              <a:t>最终到达了</a:t>
            </a:r>
            <a:r>
              <a:rPr lang="el-GR" altLang="zh-CN" dirty="0"/>
              <a:t>ε</a:t>
            </a:r>
            <a:r>
              <a:rPr lang="zh-CN" altLang="en-US" sz="2400" dirty="0">
                <a:sym typeface="Symbol" pitchFamily="18" charset="2"/>
              </a:rPr>
              <a:t>，而且后面跟着</a:t>
            </a:r>
            <a:r>
              <a:rPr lang="en-US" altLang="zh-CN" sz="2400" dirty="0">
                <a:sym typeface="Symbol" pitchFamily="18" charset="2"/>
              </a:rPr>
              <a:t>b</a:t>
            </a:r>
            <a:r>
              <a:rPr lang="zh-CN" altLang="en-US" sz="2400" dirty="0">
                <a:sym typeface="Symbol" pitchFamily="18" charset="2"/>
              </a:rPr>
              <a:t>。</a:t>
            </a:r>
            <a:endParaRPr lang="zh-CN" altLang="en-US" sz="2400" dirty="0"/>
          </a:p>
        </p:txBody>
      </p:sp>
      <p:sp>
        <p:nvSpPr>
          <p:cNvPr id="4" name="灯片编号占位符 3"/>
          <p:cNvSpPr>
            <a:spLocks noGrp="1"/>
          </p:cNvSpPr>
          <p:nvPr>
            <p:ph type="sldNum" sz="quarter" idx="12"/>
          </p:nvPr>
        </p:nvSpPr>
        <p:spPr/>
        <p:txBody>
          <a:bodyPr/>
          <a:lstStyle/>
          <a:p>
            <a:pPr>
              <a:defRPr/>
            </a:pPr>
            <a:fld id="{93CD0FB1-F008-4A28-9CD8-DEE10F029475}" type="slidenum">
              <a:rPr lang="en-US" altLang="zh-CN" smtClean="0"/>
              <a:pPr>
                <a:defRPr/>
              </a:pPr>
              <a:t>53</a:t>
            </a:fld>
            <a:endParaRPr lang="en-US" altLang="zh-CN"/>
          </a:p>
        </p:txBody>
      </p:sp>
      <p:graphicFrame>
        <p:nvGraphicFramePr>
          <p:cNvPr id="2050" name="Object 2"/>
          <p:cNvGraphicFramePr>
            <a:graphicFrameLocks noChangeAspect="1"/>
          </p:cNvGraphicFramePr>
          <p:nvPr/>
        </p:nvGraphicFramePr>
        <p:xfrm>
          <a:off x="6500826" y="4857760"/>
          <a:ext cx="190500" cy="279400"/>
        </p:xfrm>
        <a:graphic>
          <a:graphicData uri="http://schemas.openxmlformats.org/presentationml/2006/ole">
            <mc:AlternateContent xmlns:mc="http://schemas.openxmlformats.org/markup-compatibility/2006">
              <mc:Choice xmlns:v="urn:schemas-microsoft-com:vml" Requires="v">
                <p:oleObj spid="_x0000_s2197" name="公式" r:id="rId3" imgW="190440" imgH="279360" progId="Equation.3">
                  <p:embed/>
                </p:oleObj>
              </mc:Choice>
              <mc:Fallback>
                <p:oleObj name="公式" r:id="rId3" imgW="190440" imgH="27936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00826" y="4857760"/>
                        <a:ext cx="190500" cy="279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2051" name="Object 10"/>
          <p:cNvGraphicFramePr>
            <a:graphicFrameLocks noChangeAspect="1"/>
          </p:cNvGraphicFramePr>
          <p:nvPr/>
        </p:nvGraphicFramePr>
        <p:xfrm>
          <a:off x="6643702" y="2143116"/>
          <a:ext cx="190500" cy="279400"/>
        </p:xfrm>
        <a:graphic>
          <a:graphicData uri="http://schemas.openxmlformats.org/presentationml/2006/ole">
            <mc:AlternateContent xmlns:mc="http://schemas.openxmlformats.org/markup-compatibility/2006">
              <mc:Choice xmlns:v="urn:schemas-microsoft-com:vml" Requires="v">
                <p:oleObj spid="_x0000_s2198" name="公式" r:id="rId5" imgW="190440" imgH="279360" progId="Equation.3">
                  <p:embed/>
                </p:oleObj>
              </mc:Choice>
              <mc:Fallback>
                <p:oleObj name="公式" r:id="rId5" imgW="190440" imgH="279360" progId="Equation.3">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43702" y="2143116"/>
                        <a:ext cx="190500" cy="279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11" name="TextBox 10"/>
          <p:cNvSpPr txBox="1">
            <a:spLocks noChangeArrowheads="1"/>
          </p:cNvSpPr>
          <p:nvPr/>
        </p:nvSpPr>
        <p:spPr bwMode="auto">
          <a:xfrm>
            <a:off x="5638800" y="152400"/>
            <a:ext cx="2362200" cy="1727200"/>
          </a:xfrm>
          <a:prstGeom prst="rect">
            <a:avLst/>
          </a:prstGeom>
          <a:noFill/>
          <a:ln w="9525">
            <a:noFill/>
            <a:miter lim="800000"/>
            <a:headEnd/>
            <a:tailEnd/>
          </a:ln>
        </p:spPr>
        <p:txBody>
          <a:bodyPr>
            <a:spAutoFit/>
          </a:bodyPr>
          <a:lstStyle/>
          <a:p>
            <a:pPr>
              <a:lnSpc>
                <a:spcPct val="90000"/>
              </a:lnSpc>
            </a:pPr>
            <a:r>
              <a:rPr lang="zh-CN" altLang="en-US" sz="1400">
                <a:latin typeface="Times New Roman" pitchFamily="18" charset="0"/>
                <a:cs typeface="Times New Roman" pitchFamily="18" charset="0"/>
              </a:rPr>
              <a:t>文法</a:t>
            </a:r>
            <a:r>
              <a:rPr lang="en-US" altLang="zh-CN" sz="1400">
                <a:latin typeface="Times New Roman" pitchFamily="18" charset="0"/>
                <a:cs typeface="Times New Roman" pitchFamily="18" charset="0"/>
              </a:rPr>
              <a:t>G[S], </a:t>
            </a:r>
            <a:r>
              <a:rPr lang="zh-CN" altLang="en-US" sz="1400">
                <a:latin typeface="Times New Roman" pitchFamily="18" charset="0"/>
                <a:cs typeface="Times New Roman" pitchFamily="18" charset="0"/>
              </a:rPr>
              <a:t>输入</a:t>
            </a:r>
            <a:r>
              <a:rPr lang="en-US" altLang="zh-CN" sz="1400">
                <a:latin typeface="Times New Roman" pitchFamily="18" charset="0"/>
                <a:cs typeface="Times New Roman" pitchFamily="18" charset="0"/>
              </a:rPr>
              <a:t>bcd</a:t>
            </a:r>
          </a:p>
          <a:p>
            <a:pPr lvl="1">
              <a:lnSpc>
                <a:spcPct val="90000"/>
              </a:lnSpc>
            </a:pPr>
            <a:endParaRPr lang="en-US" altLang="zh-CN" sz="1400">
              <a:latin typeface="Times New Roman" pitchFamily="18" charset="0"/>
              <a:cs typeface="Times New Roman" pitchFamily="18" charset="0"/>
            </a:endParaRPr>
          </a:p>
          <a:p>
            <a:pPr lvl="1">
              <a:lnSpc>
                <a:spcPct val="90000"/>
              </a:lnSpc>
            </a:pPr>
            <a:r>
              <a:rPr lang="en-US" altLang="zh-CN" sz="1400">
                <a:latin typeface="Times New Roman" pitchFamily="18" charset="0"/>
                <a:cs typeface="Times New Roman" pitchFamily="18" charset="0"/>
              </a:rPr>
              <a:t>S → AB|CD</a:t>
            </a:r>
          </a:p>
          <a:p>
            <a:pPr lvl="1">
              <a:lnSpc>
                <a:spcPct val="90000"/>
              </a:lnSpc>
            </a:pPr>
            <a:r>
              <a:rPr lang="en-US" altLang="zh-CN" sz="1400">
                <a:latin typeface="Times New Roman" pitchFamily="18" charset="0"/>
                <a:cs typeface="Times New Roman" pitchFamily="18" charset="0"/>
              </a:rPr>
              <a:t>A →aD| </a:t>
            </a:r>
            <a:r>
              <a:rPr lang="el-GR" altLang="zh-CN" sz="1400">
                <a:latin typeface="Times New Roman" pitchFamily="18" charset="0"/>
                <a:cs typeface="Times New Roman" pitchFamily="18" charset="0"/>
              </a:rPr>
              <a:t>ε</a:t>
            </a:r>
            <a:endParaRPr lang="en-US" altLang="zh-CN" sz="1400">
              <a:latin typeface="Times New Roman" pitchFamily="18" charset="0"/>
              <a:cs typeface="Times New Roman" pitchFamily="18" charset="0"/>
            </a:endParaRPr>
          </a:p>
          <a:p>
            <a:pPr lvl="1">
              <a:lnSpc>
                <a:spcPct val="90000"/>
              </a:lnSpc>
            </a:pPr>
            <a:r>
              <a:rPr lang="en-US" altLang="zh-CN" sz="1400">
                <a:latin typeface="Times New Roman" pitchFamily="18" charset="0"/>
                <a:cs typeface="Times New Roman" pitchFamily="18" charset="0"/>
              </a:rPr>
              <a:t>C →cD</a:t>
            </a:r>
          </a:p>
          <a:p>
            <a:pPr lvl="1">
              <a:lnSpc>
                <a:spcPct val="90000"/>
              </a:lnSpc>
            </a:pPr>
            <a:r>
              <a:rPr lang="en-US" altLang="zh-CN" sz="1400">
                <a:latin typeface="Times New Roman" pitchFamily="18" charset="0"/>
                <a:cs typeface="Times New Roman" pitchFamily="18" charset="0"/>
              </a:rPr>
              <a:t>B →bC</a:t>
            </a:r>
          </a:p>
          <a:p>
            <a:pPr lvl="1">
              <a:lnSpc>
                <a:spcPct val="90000"/>
              </a:lnSpc>
            </a:pPr>
            <a:r>
              <a:rPr lang="en-US" altLang="zh-CN" sz="1400">
                <a:latin typeface="Times New Roman" pitchFamily="18" charset="0"/>
                <a:cs typeface="Times New Roman" pitchFamily="18" charset="0"/>
              </a:rPr>
              <a:t>D →d</a:t>
            </a:r>
          </a:p>
          <a:p>
            <a:endParaRPr lang="zh-CN" altLang="en-US"/>
          </a:p>
        </p:txBody>
      </p:sp>
      <p:graphicFrame>
        <p:nvGraphicFramePr>
          <p:cNvPr id="2" name="Object 2"/>
          <p:cNvGraphicFramePr>
            <a:graphicFrameLocks noChangeAspect="1"/>
          </p:cNvGraphicFramePr>
          <p:nvPr/>
        </p:nvGraphicFramePr>
        <p:xfrm>
          <a:off x="4214810" y="4143380"/>
          <a:ext cx="190500" cy="279400"/>
        </p:xfrm>
        <a:graphic>
          <a:graphicData uri="http://schemas.openxmlformats.org/presentationml/2006/ole">
            <mc:AlternateContent xmlns:mc="http://schemas.openxmlformats.org/markup-compatibility/2006">
              <mc:Choice xmlns:v="urn:schemas-microsoft-com:vml" Requires="v">
                <p:oleObj spid="_x0000_s2199" name="公式" r:id="rId6" imgW="190440" imgH="279360" progId="Equation.3">
                  <p:embed/>
                </p:oleObj>
              </mc:Choice>
              <mc:Fallback>
                <p:oleObj name="公式" r:id="rId6" imgW="190440" imgH="279360" progId="Equation.3">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14810" y="4143380"/>
                        <a:ext cx="190500" cy="279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1">
                                            <p:txEl>
                                              <p:pRg st="2" end="2"/>
                                            </p:txEl>
                                          </p:spTgt>
                                        </p:tgtEl>
                                        <p:attrNameLst>
                                          <p:attrName>style.visibility</p:attrName>
                                        </p:attrNameLst>
                                      </p:cBhvr>
                                      <p:to>
                                        <p:strVal val="visible"/>
                                      </p:to>
                                    </p:set>
                                    <p:anim calcmode="lin" valueType="num">
                                      <p:cBhvr additive="base">
                                        <p:cTn id="11" dur="500" fill="hold"/>
                                        <p:tgtEl>
                                          <p:spTgt spid="11">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1">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1">
                                            <p:txEl>
                                              <p:pRg st="3" end="3"/>
                                            </p:txEl>
                                          </p:spTgt>
                                        </p:tgtEl>
                                        <p:attrNameLst>
                                          <p:attrName>style.visibility</p:attrName>
                                        </p:attrNameLst>
                                      </p:cBhvr>
                                      <p:to>
                                        <p:strVal val="visible"/>
                                      </p:to>
                                    </p:set>
                                    <p:anim calcmode="lin" valueType="num">
                                      <p:cBhvr additive="base">
                                        <p:cTn id="15" dur="500" fill="hold"/>
                                        <p:tgtEl>
                                          <p:spTgt spid="11">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1">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1">
                                            <p:txEl>
                                              <p:pRg st="4" end="4"/>
                                            </p:txEl>
                                          </p:spTgt>
                                        </p:tgtEl>
                                        <p:attrNameLst>
                                          <p:attrName>style.visibility</p:attrName>
                                        </p:attrNameLst>
                                      </p:cBhvr>
                                      <p:to>
                                        <p:strVal val="visible"/>
                                      </p:to>
                                    </p:set>
                                    <p:anim calcmode="lin" valueType="num">
                                      <p:cBhvr additive="base">
                                        <p:cTn id="19" dur="500" fill="hold"/>
                                        <p:tgtEl>
                                          <p:spTgt spid="11">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1">
                                            <p:txEl>
                                              <p:pRg st="5" end="5"/>
                                            </p:txEl>
                                          </p:spTgt>
                                        </p:tgtEl>
                                        <p:attrNameLst>
                                          <p:attrName>style.visibility</p:attrName>
                                        </p:attrNameLst>
                                      </p:cBhvr>
                                      <p:to>
                                        <p:strVal val="visible"/>
                                      </p:to>
                                    </p:set>
                                    <p:anim calcmode="lin" valueType="num">
                                      <p:cBhvr additive="base">
                                        <p:cTn id="23" dur="500" fill="hold"/>
                                        <p:tgtEl>
                                          <p:spTgt spid="11">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1">
                                            <p:txEl>
                                              <p:pRg st="5" end="5"/>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1">
                                            <p:txEl>
                                              <p:pRg st="6" end="6"/>
                                            </p:txEl>
                                          </p:spTgt>
                                        </p:tgtEl>
                                        <p:attrNameLst>
                                          <p:attrName>style.visibility</p:attrName>
                                        </p:attrNameLst>
                                      </p:cBhvr>
                                      <p:to>
                                        <p:strVal val="visible"/>
                                      </p:to>
                                    </p:set>
                                    <p:anim calcmode="lin" valueType="num">
                                      <p:cBhvr additive="base">
                                        <p:cTn id="27" dur="500" fill="hold"/>
                                        <p:tgtEl>
                                          <p:spTgt spid="11">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1">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allAtOnce"/>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标题 1"/>
          <p:cNvSpPr>
            <a:spLocks noGrp="1"/>
          </p:cNvSpPr>
          <p:nvPr>
            <p:ph type="title"/>
          </p:nvPr>
        </p:nvSpPr>
        <p:spPr/>
        <p:txBody>
          <a:bodyPr/>
          <a:lstStyle/>
          <a:p>
            <a:r>
              <a:rPr lang="en-US" altLang="zh-CN"/>
              <a:t>FOLLOW</a:t>
            </a:r>
            <a:r>
              <a:rPr lang="zh-CN" altLang="en-US"/>
              <a:t>计算</a:t>
            </a:r>
          </a:p>
        </p:txBody>
      </p:sp>
      <p:sp>
        <p:nvSpPr>
          <p:cNvPr id="3" name="内容占位符 2"/>
          <p:cNvSpPr>
            <a:spLocks noGrp="1"/>
          </p:cNvSpPr>
          <p:nvPr>
            <p:ph idx="1"/>
          </p:nvPr>
        </p:nvSpPr>
        <p:spPr/>
        <p:txBody>
          <a:bodyPr>
            <a:normAutofit/>
          </a:bodyPr>
          <a:lstStyle/>
          <a:p>
            <a:pPr>
              <a:defRPr/>
            </a:pPr>
            <a:r>
              <a:rPr lang="zh-CN" altLang="en-US" dirty="0"/>
              <a:t>计算各个非终结符号</a:t>
            </a:r>
            <a:r>
              <a:rPr lang="en-US" altLang="zh-CN" i="1" dirty="0"/>
              <a:t>A</a:t>
            </a:r>
            <a:r>
              <a:rPr lang="zh-CN" altLang="en-US" dirty="0"/>
              <a:t>的</a:t>
            </a:r>
            <a:r>
              <a:rPr lang="en-US" altLang="zh-CN" dirty="0"/>
              <a:t>FOLLOW(</a:t>
            </a:r>
            <a:r>
              <a:rPr lang="en-US" altLang="zh-CN" i="1" dirty="0"/>
              <a:t>A</a:t>
            </a:r>
            <a:r>
              <a:rPr lang="en-US" altLang="zh-CN" dirty="0"/>
              <a:t>)</a:t>
            </a:r>
            <a:r>
              <a:rPr lang="zh-CN" altLang="en-US" dirty="0"/>
              <a:t>集合，不断应用下列规则，直到没有新的终结符号可以被加入到任意</a:t>
            </a:r>
            <a:r>
              <a:rPr lang="en-US" altLang="zh-CN" dirty="0"/>
              <a:t>FOLLOW</a:t>
            </a:r>
            <a:r>
              <a:rPr lang="zh-CN" altLang="en-US" dirty="0"/>
              <a:t>集合中。</a:t>
            </a:r>
            <a:endParaRPr lang="en-US" altLang="zh-CN" dirty="0"/>
          </a:p>
          <a:p>
            <a:pPr lvl="1">
              <a:defRPr/>
            </a:pPr>
            <a:r>
              <a:rPr lang="zh-CN" altLang="en-US" dirty="0"/>
              <a:t>将</a:t>
            </a:r>
            <a:r>
              <a:rPr lang="en-US" altLang="zh-CN" dirty="0"/>
              <a:t>$</a:t>
            </a:r>
            <a:r>
              <a:rPr lang="zh-CN" altLang="en-US" dirty="0"/>
              <a:t>放入</a:t>
            </a:r>
            <a:r>
              <a:rPr lang="en-US" altLang="zh-CN" dirty="0"/>
              <a:t>FOLLOW(</a:t>
            </a:r>
            <a:r>
              <a:rPr lang="en-US" altLang="zh-CN" i="1" dirty="0"/>
              <a:t>S</a:t>
            </a:r>
            <a:r>
              <a:rPr lang="en-US" altLang="zh-CN" dirty="0"/>
              <a:t>)</a:t>
            </a:r>
            <a:r>
              <a:rPr lang="zh-CN" altLang="en-US" dirty="0"/>
              <a:t>，</a:t>
            </a:r>
            <a:r>
              <a:rPr lang="en-US" altLang="zh-CN" i="1" dirty="0"/>
              <a:t>S</a:t>
            </a:r>
            <a:r>
              <a:rPr lang="zh-CN" altLang="en-US" dirty="0"/>
              <a:t>是开始符号。而</a:t>
            </a:r>
            <a:r>
              <a:rPr lang="en-US" altLang="zh-CN" dirty="0"/>
              <a:t>$</a:t>
            </a:r>
            <a:r>
              <a:rPr lang="zh-CN" altLang="en-US" dirty="0"/>
              <a:t>是输入串的结束标记。</a:t>
            </a:r>
            <a:endParaRPr lang="en-US" altLang="zh-CN" dirty="0"/>
          </a:p>
          <a:p>
            <a:pPr lvl="1">
              <a:defRPr/>
            </a:pPr>
            <a:r>
              <a:rPr lang="zh-CN" altLang="en-US" dirty="0"/>
              <a:t>如果存在产生式</a:t>
            </a:r>
            <a:r>
              <a:rPr lang="en-US" altLang="zh-CN" i="1" dirty="0"/>
              <a:t>A</a:t>
            </a:r>
            <a:r>
              <a:rPr kumimoji="1" lang="en-US" altLang="zh-CN" sz="2400" i="1" dirty="0"/>
              <a:t> →</a:t>
            </a:r>
            <a:r>
              <a:rPr lang="el-GR" altLang="zh-CN" i="1" dirty="0"/>
              <a:t> α</a:t>
            </a:r>
            <a:r>
              <a:rPr lang="en-US" altLang="zh-CN" i="1" dirty="0"/>
              <a:t>B</a:t>
            </a:r>
            <a:r>
              <a:rPr lang="el-GR" altLang="zh-CN" i="1" dirty="0"/>
              <a:t>β</a:t>
            </a:r>
            <a:r>
              <a:rPr lang="zh-CN" altLang="en-US" dirty="0"/>
              <a:t>，那么</a:t>
            </a:r>
            <a:r>
              <a:rPr lang="en-US" altLang="zh-CN" dirty="0"/>
              <a:t>First(</a:t>
            </a:r>
            <a:r>
              <a:rPr lang="el-GR" altLang="zh-CN" i="1" dirty="0"/>
              <a:t>β</a:t>
            </a:r>
            <a:r>
              <a:rPr lang="en-US" altLang="zh-CN" dirty="0"/>
              <a:t>)</a:t>
            </a:r>
            <a:r>
              <a:rPr lang="zh-CN" altLang="en-US" dirty="0"/>
              <a:t>中除</a:t>
            </a:r>
            <a:r>
              <a:rPr lang="el-GR" altLang="zh-CN" dirty="0"/>
              <a:t>ε</a:t>
            </a:r>
            <a:r>
              <a:rPr lang="zh-CN" altLang="en-US" dirty="0"/>
              <a:t>之外的所有符号都在</a:t>
            </a:r>
            <a:r>
              <a:rPr lang="en-US" altLang="zh-CN" dirty="0"/>
              <a:t>Follow(B)</a:t>
            </a:r>
            <a:r>
              <a:rPr lang="zh-CN" altLang="en-US" dirty="0"/>
              <a:t>中。</a:t>
            </a:r>
            <a:endParaRPr lang="en-US" altLang="zh-CN" dirty="0"/>
          </a:p>
          <a:p>
            <a:pPr lvl="1">
              <a:defRPr/>
            </a:pPr>
            <a:r>
              <a:rPr lang="zh-CN" altLang="en-US" dirty="0"/>
              <a:t>如果存在一个产生式</a:t>
            </a:r>
            <a:r>
              <a:rPr lang="en-US" altLang="zh-CN" i="1" dirty="0"/>
              <a:t>A</a:t>
            </a:r>
            <a:r>
              <a:rPr kumimoji="1" lang="en-US" altLang="zh-CN" sz="2000" i="1" dirty="0"/>
              <a:t> →</a:t>
            </a:r>
            <a:r>
              <a:rPr lang="el-GR" altLang="zh-CN" i="1" dirty="0"/>
              <a:t> α</a:t>
            </a:r>
            <a:r>
              <a:rPr lang="en-US" altLang="zh-CN" i="1" dirty="0"/>
              <a:t>B</a:t>
            </a:r>
            <a:r>
              <a:rPr lang="zh-CN" altLang="en-US" i="1" dirty="0"/>
              <a:t>，</a:t>
            </a:r>
            <a:r>
              <a:rPr lang="zh-CN" altLang="en-US" dirty="0"/>
              <a:t>或存在产生式</a:t>
            </a:r>
            <a:r>
              <a:rPr lang="en-US" altLang="zh-CN" i="1" dirty="0"/>
              <a:t>A</a:t>
            </a:r>
            <a:r>
              <a:rPr kumimoji="1" lang="en-US" altLang="zh-CN" sz="2000" i="1" dirty="0"/>
              <a:t> →</a:t>
            </a:r>
            <a:r>
              <a:rPr lang="el-GR" altLang="zh-CN" i="1" dirty="0"/>
              <a:t> α</a:t>
            </a:r>
            <a:r>
              <a:rPr lang="en-US" altLang="zh-CN" i="1" dirty="0"/>
              <a:t>B</a:t>
            </a:r>
            <a:r>
              <a:rPr lang="el-GR" altLang="zh-CN" i="1" dirty="0"/>
              <a:t>β</a:t>
            </a:r>
            <a:r>
              <a:rPr lang="zh-CN" altLang="en-US" dirty="0"/>
              <a:t>且</a:t>
            </a:r>
            <a:r>
              <a:rPr lang="en-US" altLang="zh-CN" dirty="0"/>
              <a:t>First(</a:t>
            </a:r>
            <a:r>
              <a:rPr lang="el-GR" altLang="zh-CN" i="1" dirty="0"/>
              <a:t>β</a:t>
            </a:r>
            <a:r>
              <a:rPr lang="en-US" altLang="zh-CN" dirty="0"/>
              <a:t>)</a:t>
            </a:r>
            <a:r>
              <a:rPr lang="zh-CN" altLang="en-US" dirty="0"/>
              <a:t>包含</a:t>
            </a:r>
            <a:r>
              <a:rPr lang="el-GR" altLang="zh-CN" dirty="0"/>
              <a:t>ε</a:t>
            </a:r>
            <a:r>
              <a:rPr lang="zh-CN" altLang="en-US" dirty="0"/>
              <a:t>，那么</a:t>
            </a:r>
            <a:r>
              <a:rPr lang="en-US" altLang="zh-CN" dirty="0"/>
              <a:t>Follow(</a:t>
            </a:r>
            <a:r>
              <a:rPr lang="en-US" altLang="zh-CN" i="1" dirty="0"/>
              <a:t>A</a:t>
            </a:r>
            <a:r>
              <a:rPr lang="en-US" altLang="zh-CN" dirty="0"/>
              <a:t>)</a:t>
            </a:r>
            <a:r>
              <a:rPr lang="zh-CN" altLang="en-US" dirty="0"/>
              <a:t>中的所有符号都在</a:t>
            </a:r>
            <a:r>
              <a:rPr lang="en-US" altLang="zh-CN" dirty="0"/>
              <a:t>Follow</a:t>
            </a:r>
            <a:r>
              <a:rPr lang="zh-CN" altLang="en-US" dirty="0"/>
              <a:t>（</a:t>
            </a:r>
            <a:r>
              <a:rPr lang="en-US" altLang="zh-CN" i="1" dirty="0"/>
              <a:t>B</a:t>
            </a:r>
            <a:r>
              <a:rPr lang="zh-CN" altLang="en-US" dirty="0"/>
              <a:t>）中。</a:t>
            </a:r>
          </a:p>
        </p:txBody>
      </p:sp>
      <p:sp>
        <p:nvSpPr>
          <p:cNvPr id="4" name="灯片编号占位符 3"/>
          <p:cNvSpPr>
            <a:spLocks noGrp="1"/>
          </p:cNvSpPr>
          <p:nvPr>
            <p:ph type="sldNum" sz="quarter" idx="12"/>
          </p:nvPr>
        </p:nvSpPr>
        <p:spPr/>
        <p:txBody>
          <a:bodyPr/>
          <a:lstStyle/>
          <a:p>
            <a:pPr>
              <a:defRPr/>
            </a:pPr>
            <a:fld id="{2A3F6E19-D9EC-4F77-9C14-3BDFCC89AD08}" type="slidenum">
              <a:rPr lang="en-US" altLang="zh-CN" smtClean="0"/>
              <a:pPr>
                <a:defRPr/>
              </a:pPr>
              <a:t>54</a:t>
            </a:fld>
            <a:endParaRPr lang="en-US" altLang="zh-CN"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标题 1"/>
          <p:cNvSpPr>
            <a:spLocks noGrp="1"/>
          </p:cNvSpPr>
          <p:nvPr>
            <p:ph type="title"/>
          </p:nvPr>
        </p:nvSpPr>
        <p:spPr/>
        <p:txBody>
          <a:bodyPr/>
          <a:lstStyle/>
          <a:p>
            <a:r>
              <a:rPr lang="en-US" altLang="zh-CN"/>
              <a:t>Follow</a:t>
            </a:r>
            <a:r>
              <a:rPr lang="zh-CN" altLang="en-US"/>
              <a:t>的计算示例</a:t>
            </a:r>
          </a:p>
        </p:txBody>
      </p:sp>
      <p:sp>
        <p:nvSpPr>
          <p:cNvPr id="4" name="灯片编号占位符 3"/>
          <p:cNvSpPr>
            <a:spLocks noGrp="1"/>
          </p:cNvSpPr>
          <p:nvPr>
            <p:ph type="sldNum" sz="quarter" idx="12"/>
          </p:nvPr>
        </p:nvSpPr>
        <p:spPr/>
        <p:txBody>
          <a:bodyPr/>
          <a:lstStyle/>
          <a:p>
            <a:pPr>
              <a:defRPr/>
            </a:pPr>
            <a:fld id="{3F349B35-61AA-4B00-980C-22A0B7514BF1}" type="slidenum">
              <a:rPr lang="en-US" altLang="zh-CN" smtClean="0"/>
              <a:pPr>
                <a:defRPr/>
              </a:pPr>
              <a:t>55</a:t>
            </a:fld>
            <a:endParaRPr lang="en-US" altLang="zh-CN"/>
          </a:p>
        </p:txBody>
      </p:sp>
      <p:sp>
        <p:nvSpPr>
          <p:cNvPr id="12" name="Rectangle 3"/>
          <p:cNvSpPr txBox="1">
            <a:spLocks noChangeArrowheads="1"/>
          </p:cNvSpPr>
          <p:nvPr/>
        </p:nvSpPr>
        <p:spPr bwMode="auto">
          <a:xfrm>
            <a:off x="566738" y="1752600"/>
            <a:ext cx="8001000" cy="4267200"/>
          </a:xfrm>
          <a:prstGeom prst="rect">
            <a:avLst/>
          </a:prstGeom>
          <a:noFill/>
          <a:ln w="9525">
            <a:noFill/>
            <a:miter lim="800000"/>
            <a:headEnd/>
            <a:tailEnd/>
          </a:ln>
        </p:spPr>
        <p:txBody>
          <a:bodyPr/>
          <a:lstStyle/>
          <a:p>
            <a:pPr marL="469900" indent="-469900" eaLnBrk="0" hangingPunct="0">
              <a:spcBef>
                <a:spcPct val="20000"/>
              </a:spcBef>
              <a:buClr>
                <a:schemeClr val="accent2"/>
              </a:buClr>
              <a:buFont typeface="Wingdings" pitchFamily="2" charset="2"/>
              <a:buChar char="o"/>
              <a:defRPr/>
            </a:pPr>
            <a:r>
              <a:rPr lang="zh-CN" altLang="en-US" sz="2000" b="0" kern="0" dirty="0">
                <a:latin typeface="+mn-lt"/>
                <a:ea typeface="+mn-ea"/>
              </a:rPr>
              <a:t>文法</a:t>
            </a:r>
            <a:endParaRPr lang="en-US" altLang="zh-CN" sz="2000" b="0" kern="0" dirty="0">
              <a:latin typeface="+mn-lt"/>
              <a:ea typeface="+mn-ea"/>
            </a:endParaRPr>
          </a:p>
          <a:p>
            <a:pPr marL="469900" indent="-469900" eaLnBrk="0" hangingPunct="0">
              <a:spcBef>
                <a:spcPct val="20000"/>
              </a:spcBef>
              <a:buClr>
                <a:schemeClr val="accent2"/>
              </a:buClr>
              <a:buFont typeface="Wingdings" pitchFamily="2" charset="2"/>
              <a:buNone/>
              <a:defRPr/>
            </a:pPr>
            <a:r>
              <a:rPr lang="en-US" altLang="zh-CN" sz="2000" b="0" kern="0" dirty="0">
                <a:latin typeface="+mn-lt"/>
                <a:ea typeface="+mn-ea"/>
              </a:rPr>
              <a:t>	   E::=TE</a:t>
            </a:r>
            <a:r>
              <a:rPr lang="en-US" altLang="zh-CN" sz="2000" b="0" kern="0" dirty="0">
                <a:latin typeface="Arial"/>
                <a:ea typeface="+mn-ea"/>
              </a:rPr>
              <a:t>’</a:t>
            </a:r>
            <a:r>
              <a:rPr lang="en-US" altLang="zh-CN" sz="2000" b="0" kern="0" dirty="0">
                <a:latin typeface="+mn-lt"/>
                <a:ea typeface="+mn-ea"/>
              </a:rPr>
              <a:t>		E</a:t>
            </a:r>
            <a:r>
              <a:rPr lang="en-US" altLang="zh-CN" sz="2000" b="0" kern="0" dirty="0">
                <a:latin typeface="Arial"/>
                <a:ea typeface="+mn-ea"/>
              </a:rPr>
              <a:t>’</a:t>
            </a:r>
            <a:r>
              <a:rPr lang="en-US" altLang="zh-CN" sz="2000" b="0" kern="0" dirty="0">
                <a:latin typeface="+mn-lt"/>
                <a:ea typeface="+mn-ea"/>
              </a:rPr>
              <a:t>::=+TE</a:t>
            </a:r>
            <a:r>
              <a:rPr lang="en-US" altLang="zh-CN" sz="2000" b="0" kern="0" dirty="0">
                <a:latin typeface="Arial"/>
                <a:ea typeface="+mn-ea"/>
              </a:rPr>
              <a:t>’</a:t>
            </a:r>
            <a:r>
              <a:rPr lang="en-US" altLang="zh-CN" sz="2000" b="0" kern="0" dirty="0">
                <a:latin typeface="+mn-lt"/>
                <a:ea typeface="+mn-ea"/>
              </a:rPr>
              <a:t>| </a:t>
            </a:r>
            <a:r>
              <a:rPr lang="el-GR" altLang="zh-CN" sz="2000" dirty="0"/>
              <a:t>ε</a:t>
            </a:r>
            <a:r>
              <a:rPr lang="en-US" altLang="zh-CN" sz="2000" b="0" kern="0" dirty="0">
                <a:latin typeface="+mn-lt"/>
                <a:ea typeface="+mn-ea"/>
                <a:sym typeface="Symbol" pitchFamily="18" charset="2"/>
              </a:rPr>
              <a:t>		T::=FT</a:t>
            </a:r>
            <a:r>
              <a:rPr lang="en-US" altLang="zh-CN" sz="2000" b="0" kern="0" dirty="0">
                <a:latin typeface="Arial"/>
                <a:ea typeface="+mn-ea"/>
                <a:sym typeface="Symbol" pitchFamily="18" charset="2"/>
              </a:rPr>
              <a:t>’</a:t>
            </a:r>
            <a:r>
              <a:rPr lang="en-US" altLang="zh-CN" sz="2000" b="0" kern="0" dirty="0">
                <a:latin typeface="+mn-lt"/>
                <a:ea typeface="+mn-ea"/>
                <a:sym typeface="Symbol" pitchFamily="18" charset="2"/>
              </a:rPr>
              <a:t>   	T</a:t>
            </a:r>
            <a:r>
              <a:rPr lang="en-US" altLang="zh-CN" sz="2000" b="0" kern="0" dirty="0">
                <a:latin typeface="Arial"/>
                <a:ea typeface="+mn-ea"/>
                <a:sym typeface="Symbol" pitchFamily="18" charset="2"/>
              </a:rPr>
              <a:t>’</a:t>
            </a:r>
            <a:r>
              <a:rPr lang="en-US" altLang="zh-CN" sz="2000" b="0" kern="0" dirty="0">
                <a:latin typeface="+mn-lt"/>
                <a:ea typeface="+mn-ea"/>
                <a:sym typeface="Symbol" pitchFamily="18" charset="2"/>
              </a:rPr>
              <a:t>::=*FT</a:t>
            </a:r>
            <a:r>
              <a:rPr lang="en-US" altLang="zh-CN" sz="2000" b="0" kern="0" dirty="0">
                <a:latin typeface="Arial"/>
                <a:ea typeface="+mn-ea"/>
                <a:sym typeface="Symbol" pitchFamily="18" charset="2"/>
              </a:rPr>
              <a:t>’</a:t>
            </a:r>
            <a:r>
              <a:rPr lang="en-US" altLang="zh-CN" sz="2000" b="0" kern="0" dirty="0">
                <a:latin typeface="+mn-lt"/>
                <a:ea typeface="+mn-ea"/>
                <a:sym typeface="Symbol" pitchFamily="18" charset="2"/>
              </a:rPr>
              <a:t>| </a:t>
            </a:r>
            <a:r>
              <a:rPr lang="el-GR" altLang="zh-CN" sz="2000" dirty="0"/>
              <a:t>ε</a:t>
            </a:r>
            <a:r>
              <a:rPr lang="en-US" altLang="zh-CN" sz="2000" b="0" kern="0" dirty="0">
                <a:latin typeface="+mn-lt"/>
                <a:ea typeface="+mn-ea"/>
                <a:sym typeface="Symbol" pitchFamily="18" charset="2"/>
              </a:rPr>
              <a:t>	F::=(E)|</a:t>
            </a:r>
            <a:r>
              <a:rPr lang="en-US" altLang="zh-CN" sz="2000" b="0" kern="0" dirty="0" err="1">
                <a:latin typeface="+mn-lt"/>
                <a:ea typeface="+mn-ea"/>
                <a:sym typeface="Symbol" pitchFamily="18" charset="2"/>
              </a:rPr>
              <a:t>i</a:t>
            </a:r>
            <a:endParaRPr lang="en-US" altLang="zh-CN" sz="2000" b="0" kern="0" dirty="0">
              <a:latin typeface="+mn-lt"/>
              <a:ea typeface="+mn-ea"/>
              <a:sym typeface="Symbol" pitchFamily="18" charset="2"/>
            </a:endParaRPr>
          </a:p>
          <a:p>
            <a:pPr marL="469900" indent="-469900" eaLnBrk="0" hangingPunct="0">
              <a:spcBef>
                <a:spcPct val="20000"/>
              </a:spcBef>
              <a:buClr>
                <a:schemeClr val="accent2"/>
              </a:buClr>
              <a:buFont typeface="Wingdings" pitchFamily="2" charset="2"/>
              <a:buChar char="o"/>
              <a:defRPr/>
            </a:pPr>
            <a:r>
              <a:rPr lang="en-US" altLang="zh-CN" sz="2000" b="0" kern="0" dirty="0">
                <a:latin typeface="+mn-lt"/>
                <a:ea typeface="+mn-ea"/>
              </a:rPr>
              <a:t>FOLLOW(E)={) </a:t>
            </a:r>
            <a:r>
              <a:rPr lang="zh-CN" altLang="en-US" sz="2000" b="0" kern="0" dirty="0">
                <a:latin typeface="+mn-lt"/>
                <a:ea typeface="+mn-ea"/>
              </a:rPr>
              <a:t>，</a:t>
            </a:r>
            <a:r>
              <a:rPr lang="en-US" altLang="zh-CN" sz="2000" b="0" kern="0" dirty="0">
                <a:latin typeface="+mn-lt"/>
                <a:ea typeface="+mn-ea"/>
              </a:rPr>
              <a:t> $}                </a:t>
            </a:r>
          </a:p>
          <a:p>
            <a:pPr marL="469900" indent="-469900" eaLnBrk="0" hangingPunct="0">
              <a:spcBef>
                <a:spcPct val="20000"/>
              </a:spcBef>
              <a:buClr>
                <a:schemeClr val="accent2"/>
              </a:buClr>
              <a:buFont typeface="Wingdings" pitchFamily="2" charset="2"/>
              <a:buChar char="o"/>
              <a:defRPr/>
            </a:pPr>
            <a:r>
              <a:rPr lang="en-US" altLang="zh-CN" sz="2000" b="0" kern="0" dirty="0">
                <a:latin typeface="+mn-lt"/>
                <a:ea typeface="+mn-ea"/>
              </a:rPr>
              <a:t>FOLLOW(E</a:t>
            </a:r>
            <a:r>
              <a:rPr lang="en-US" altLang="zh-CN" sz="2000" b="0" kern="0" dirty="0">
                <a:latin typeface="Arial"/>
                <a:ea typeface="+mn-ea"/>
              </a:rPr>
              <a:t>’</a:t>
            </a:r>
            <a:r>
              <a:rPr lang="en-US" altLang="zh-CN" sz="2000" b="0" kern="0" dirty="0">
                <a:latin typeface="+mn-lt"/>
                <a:ea typeface="+mn-ea"/>
              </a:rPr>
              <a:t>)={) </a:t>
            </a:r>
            <a:r>
              <a:rPr lang="zh-CN" altLang="en-US" sz="2000" b="0" kern="0" dirty="0">
                <a:latin typeface="+mn-lt"/>
                <a:ea typeface="+mn-ea"/>
              </a:rPr>
              <a:t>，</a:t>
            </a:r>
            <a:r>
              <a:rPr lang="en-US" altLang="zh-CN" sz="2000" b="0" kern="0" dirty="0">
                <a:latin typeface="+mn-lt"/>
                <a:ea typeface="+mn-ea"/>
              </a:rPr>
              <a:t> $}</a:t>
            </a:r>
          </a:p>
          <a:p>
            <a:pPr marL="469900" indent="-469900" eaLnBrk="0" hangingPunct="0">
              <a:spcBef>
                <a:spcPct val="20000"/>
              </a:spcBef>
              <a:buClr>
                <a:schemeClr val="accent2"/>
              </a:buClr>
              <a:buFont typeface="Wingdings" pitchFamily="2" charset="2"/>
              <a:buChar char="o"/>
              <a:defRPr/>
            </a:pPr>
            <a:r>
              <a:rPr lang="en-US" altLang="zh-CN" sz="2000" b="0" kern="0" dirty="0">
                <a:latin typeface="+mn-lt"/>
                <a:ea typeface="+mn-ea"/>
              </a:rPr>
              <a:t>FOLLOW(T)={+</a:t>
            </a:r>
            <a:r>
              <a:rPr lang="zh-CN" altLang="en-US" sz="2000" b="0" kern="0" dirty="0">
                <a:latin typeface="+mn-lt"/>
                <a:ea typeface="+mn-ea"/>
              </a:rPr>
              <a:t>，</a:t>
            </a:r>
            <a:r>
              <a:rPr lang="en-US" altLang="zh-CN" sz="2000" b="0" kern="0" dirty="0">
                <a:latin typeface="+mn-lt"/>
                <a:ea typeface="+mn-ea"/>
              </a:rPr>
              <a:t>)</a:t>
            </a:r>
            <a:r>
              <a:rPr lang="zh-CN" altLang="en-US" sz="2000" b="0" kern="0" dirty="0">
                <a:latin typeface="+mn-lt"/>
                <a:ea typeface="+mn-ea"/>
              </a:rPr>
              <a:t>，</a:t>
            </a:r>
            <a:r>
              <a:rPr lang="en-US" altLang="zh-CN" sz="2000" b="0" kern="0" dirty="0">
                <a:latin typeface="+mn-lt"/>
                <a:ea typeface="+mn-ea"/>
              </a:rPr>
              <a:t>$}</a:t>
            </a:r>
          </a:p>
          <a:p>
            <a:pPr marL="469900" indent="-469900" eaLnBrk="0" hangingPunct="0">
              <a:spcBef>
                <a:spcPct val="20000"/>
              </a:spcBef>
              <a:buClr>
                <a:schemeClr val="accent2"/>
              </a:buClr>
              <a:buFont typeface="Wingdings" pitchFamily="2" charset="2"/>
              <a:buChar char="o"/>
              <a:defRPr/>
            </a:pPr>
            <a:r>
              <a:rPr lang="en-US" altLang="zh-CN" sz="2000" b="0" kern="0" dirty="0">
                <a:latin typeface="+mn-lt"/>
                <a:ea typeface="+mn-ea"/>
              </a:rPr>
              <a:t>FOLLOW(</a:t>
            </a:r>
            <a:r>
              <a:rPr lang="en-US" altLang="zh-CN" sz="2000" b="0" kern="0" dirty="0">
                <a:latin typeface="+mn-lt"/>
                <a:ea typeface="+mn-ea"/>
                <a:sym typeface="Symbol" pitchFamily="18" charset="2"/>
              </a:rPr>
              <a:t>T</a:t>
            </a:r>
            <a:r>
              <a:rPr lang="en-US" altLang="zh-CN" sz="2000" b="0" kern="0" dirty="0">
                <a:latin typeface="Arial"/>
                <a:ea typeface="+mn-ea"/>
                <a:sym typeface="Symbol" pitchFamily="18" charset="2"/>
              </a:rPr>
              <a:t>’</a:t>
            </a:r>
            <a:r>
              <a:rPr lang="en-US" altLang="zh-CN" sz="2000" b="0" kern="0" dirty="0">
                <a:latin typeface="+mn-lt"/>
                <a:ea typeface="+mn-ea"/>
              </a:rPr>
              <a:t>)={+</a:t>
            </a:r>
            <a:r>
              <a:rPr lang="zh-CN" altLang="en-US" sz="2000" b="0" kern="0" dirty="0">
                <a:latin typeface="+mn-lt"/>
                <a:ea typeface="+mn-ea"/>
              </a:rPr>
              <a:t>，</a:t>
            </a:r>
            <a:r>
              <a:rPr lang="en-US" altLang="zh-CN" sz="2000" b="0" kern="0" dirty="0">
                <a:latin typeface="+mn-lt"/>
                <a:ea typeface="+mn-ea"/>
              </a:rPr>
              <a:t>)</a:t>
            </a:r>
            <a:r>
              <a:rPr lang="zh-CN" altLang="en-US" sz="2000" b="0" kern="0" dirty="0">
                <a:latin typeface="+mn-lt"/>
                <a:ea typeface="+mn-ea"/>
              </a:rPr>
              <a:t>，</a:t>
            </a:r>
            <a:r>
              <a:rPr lang="en-US" altLang="zh-CN" sz="2000" b="0" kern="0" dirty="0">
                <a:latin typeface="+mn-lt"/>
                <a:ea typeface="+mn-ea"/>
              </a:rPr>
              <a:t>$}</a:t>
            </a:r>
          </a:p>
          <a:p>
            <a:pPr marL="469900" indent="-469900" eaLnBrk="0" hangingPunct="0">
              <a:spcBef>
                <a:spcPct val="20000"/>
              </a:spcBef>
              <a:buClr>
                <a:schemeClr val="accent2"/>
              </a:buClr>
              <a:buFont typeface="Wingdings" pitchFamily="2" charset="2"/>
              <a:buChar char="o"/>
              <a:defRPr/>
            </a:pPr>
            <a:r>
              <a:rPr lang="en-US" altLang="zh-CN" sz="2000" b="0" kern="0" dirty="0">
                <a:latin typeface="+mn-lt"/>
                <a:ea typeface="+mn-ea"/>
              </a:rPr>
              <a:t>FOLLOW(F)=(*</a:t>
            </a:r>
            <a:r>
              <a:rPr lang="zh-CN" altLang="en-US" sz="2000" b="0" kern="0" dirty="0">
                <a:latin typeface="+mn-lt"/>
                <a:ea typeface="+mn-ea"/>
              </a:rPr>
              <a:t>，</a:t>
            </a:r>
            <a:r>
              <a:rPr lang="en-US" altLang="zh-CN" sz="2000" b="0" kern="0" dirty="0">
                <a:latin typeface="+mn-lt"/>
                <a:ea typeface="+mn-ea"/>
              </a:rPr>
              <a:t>+</a:t>
            </a:r>
            <a:r>
              <a:rPr lang="zh-CN" altLang="en-US" sz="2000" b="0" kern="0" dirty="0">
                <a:latin typeface="+mn-lt"/>
                <a:ea typeface="+mn-ea"/>
              </a:rPr>
              <a:t>，</a:t>
            </a:r>
            <a:r>
              <a:rPr lang="en-US" altLang="zh-CN" sz="2000" b="0" kern="0" dirty="0">
                <a:latin typeface="+mn-lt"/>
                <a:ea typeface="+mn-ea"/>
              </a:rPr>
              <a:t>)</a:t>
            </a:r>
            <a:r>
              <a:rPr lang="zh-CN" altLang="en-US" sz="2000" b="0" kern="0" dirty="0">
                <a:latin typeface="+mn-lt"/>
                <a:ea typeface="+mn-ea"/>
              </a:rPr>
              <a:t>，</a:t>
            </a:r>
            <a:r>
              <a:rPr lang="en-US" altLang="zh-CN" sz="2000" b="0" kern="0" dirty="0">
                <a:latin typeface="+mn-lt"/>
                <a:ea typeface="+mn-ea"/>
              </a:rPr>
              <a:t>$)</a:t>
            </a:r>
          </a:p>
        </p:txBody>
      </p:sp>
      <p:sp>
        <p:nvSpPr>
          <p:cNvPr id="13" name="Text Box 4"/>
          <p:cNvSpPr txBox="1">
            <a:spLocks noChangeArrowheads="1"/>
          </p:cNvSpPr>
          <p:nvPr/>
        </p:nvSpPr>
        <p:spPr bwMode="auto">
          <a:xfrm>
            <a:off x="5219700" y="2781300"/>
            <a:ext cx="3384550" cy="371475"/>
          </a:xfrm>
          <a:prstGeom prst="rect">
            <a:avLst/>
          </a:prstGeom>
          <a:noFill/>
          <a:ln w="9525" algn="ctr">
            <a:noFill/>
            <a:miter lim="800000"/>
            <a:headEnd/>
            <a:tailEnd/>
          </a:ln>
        </p:spPr>
        <p:txBody>
          <a:bodyPr lIns="90000" tIns="46800" rIns="90000" bIns="46800">
            <a:spAutoFit/>
          </a:bodyPr>
          <a:lstStyle/>
          <a:p>
            <a:r>
              <a:rPr lang="en-US" altLang="zh-CN">
                <a:solidFill>
                  <a:srgbClr val="FF5050"/>
                </a:solidFill>
              </a:rPr>
              <a:t>   </a:t>
            </a:r>
            <a:r>
              <a:rPr lang="en-US" altLang="zh-CN">
                <a:solidFill>
                  <a:srgbClr val="FF5050"/>
                </a:solidFill>
                <a:cs typeface="Times New Roman" pitchFamily="18" charset="0"/>
              </a:rPr>
              <a:t>←</a:t>
            </a:r>
            <a:r>
              <a:rPr lang="en-US" altLang="zh-CN">
                <a:solidFill>
                  <a:srgbClr val="FF5050"/>
                </a:solidFill>
              </a:rPr>
              <a:t>FIRST( ) )  U {$}</a:t>
            </a:r>
          </a:p>
        </p:txBody>
      </p:sp>
      <p:sp>
        <p:nvSpPr>
          <p:cNvPr id="14" name="Text Box 5"/>
          <p:cNvSpPr txBox="1">
            <a:spLocks noChangeArrowheads="1"/>
          </p:cNvSpPr>
          <p:nvPr/>
        </p:nvSpPr>
        <p:spPr bwMode="auto">
          <a:xfrm>
            <a:off x="5219700" y="3141663"/>
            <a:ext cx="3384550" cy="366712"/>
          </a:xfrm>
          <a:prstGeom prst="rect">
            <a:avLst/>
          </a:prstGeom>
          <a:noFill/>
          <a:ln w="9525" algn="ctr">
            <a:noFill/>
            <a:miter lim="800000"/>
            <a:headEnd/>
            <a:tailEnd/>
          </a:ln>
        </p:spPr>
        <p:txBody>
          <a:bodyPr lIns="90000" tIns="46800" rIns="90000" bIns="46800">
            <a:spAutoFit/>
          </a:bodyPr>
          <a:lstStyle/>
          <a:p>
            <a:r>
              <a:rPr lang="en-US" altLang="zh-CN">
                <a:solidFill>
                  <a:srgbClr val="FF5050"/>
                </a:solidFill>
              </a:rPr>
              <a:t>   </a:t>
            </a:r>
            <a:r>
              <a:rPr lang="en-US" altLang="zh-CN">
                <a:solidFill>
                  <a:srgbClr val="FF5050"/>
                </a:solidFill>
                <a:cs typeface="Times New Roman" pitchFamily="18" charset="0"/>
              </a:rPr>
              <a:t>← FOLLOW(E)</a:t>
            </a:r>
            <a:endParaRPr lang="en-US" altLang="zh-CN">
              <a:solidFill>
                <a:srgbClr val="FF5050"/>
              </a:solidFill>
            </a:endParaRPr>
          </a:p>
        </p:txBody>
      </p:sp>
      <p:sp>
        <p:nvSpPr>
          <p:cNvPr id="15" name="Text Box 6"/>
          <p:cNvSpPr txBox="1">
            <a:spLocks noChangeArrowheads="1"/>
          </p:cNvSpPr>
          <p:nvPr/>
        </p:nvSpPr>
        <p:spPr bwMode="auto">
          <a:xfrm>
            <a:off x="5219700" y="3516313"/>
            <a:ext cx="4152900" cy="371475"/>
          </a:xfrm>
          <a:prstGeom prst="rect">
            <a:avLst/>
          </a:prstGeom>
          <a:noFill/>
          <a:ln w="9525" algn="ctr">
            <a:noFill/>
            <a:miter lim="800000"/>
            <a:headEnd/>
            <a:tailEnd/>
          </a:ln>
        </p:spPr>
        <p:txBody>
          <a:bodyPr lIns="90000" tIns="46800" rIns="90000" bIns="46800">
            <a:spAutoFit/>
          </a:bodyPr>
          <a:lstStyle/>
          <a:p>
            <a:r>
              <a:rPr lang="en-US" altLang="zh-CN">
                <a:solidFill>
                  <a:srgbClr val="FF5050"/>
                </a:solidFill>
              </a:rPr>
              <a:t>   </a:t>
            </a:r>
            <a:r>
              <a:rPr lang="en-US" altLang="zh-CN">
                <a:solidFill>
                  <a:srgbClr val="FF5050"/>
                </a:solidFill>
                <a:cs typeface="Times New Roman" pitchFamily="18" charset="0"/>
              </a:rPr>
              <a:t>←FIRST(E</a:t>
            </a:r>
            <a:r>
              <a:rPr lang="en-US" altLang="zh-CN">
                <a:solidFill>
                  <a:srgbClr val="FF5050"/>
                </a:solidFill>
              </a:rPr>
              <a:t>’) U FOLLOW(E’)</a:t>
            </a:r>
          </a:p>
        </p:txBody>
      </p:sp>
      <p:sp>
        <p:nvSpPr>
          <p:cNvPr id="16" name="Text Box 7"/>
          <p:cNvSpPr txBox="1">
            <a:spLocks noChangeArrowheads="1"/>
          </p:cNvSpPr>
          <p:nvPr/>
        </p:nvSpPr>
        <p:spPr bwMode="auto">
          <a:xfrm>
            <a:off x="5219700" y="3933825"/>
            <a:ext cx="3384550" cy="366713"/>
          </a:xfrm>
          <a:prstGeom prst="rect">
            <a:avLst/>
          </a:prstGeom>
          <a:noFill/>
          <a:ln w="9525" algn="ctr">
            <a:noFill/>
            <a:miter lim="800000"/>
            <a:headEnd/>
            <a:tailEnd/>
          </a:ln>
        </p:spPr>
        <p:txBody>
          <a:bodyPr lIns="90000" tIns="46800" rIns="90000" bIns="46800">
            <a:spAutoFit/>
          </a:bodyPr>
          <a:lstStyle/>
          <a:p>
            <a:r>
              <a:rPr lang="en-US" altLang="zh-CN">
                <a:solidFill>
                  <a:srgbClr val="FF5050"/>
                </a:solidFill>
              </a:rPr>
              <a:t>   </a:t>
            </a:r>
            <a:r>
              <a:rPr lang="en-US" altLang="zh-CN">
                <a:solidFill>
                  <a:srgbClr val="FF5050"/>
                </a:solidFill>
                <a:cs typeface="Times New Roman" pitchFamily="18" charset="0"/>
              </a:rPr>
              <a:t>← FOLLOW(T)</a:t>
            </a:r>
            <a:endParaRPr lang="en-US" altLang="zh-CN">
              <a:solidFill>
                <a:srgbClr val="FF5050"/>
              </a:solidFill>
            </a:endParaRPr>
          </a:p>
        </p:txBody>
      </p:sp>
      <p:sp>
        <p:nvSpPr>
          <p:cNvPr id="17" name="Text Box 8"/>
          <p:cNvSpPr txBox="1">
            <a:spLocks noChangeArrowheads="1"/>
          </p:cNvSpPr>
          <p:nvPr/>
        </p:nvSpPr>
        <p:spPr bwMode="auto">
          <a:xfrm>
            <a:off x="5219700" y="4286250"/>
            <a:ext cx="4457700" cy="371475"/>
          </a:xfrm>
          <a:prstGeom prst="rect">
            <a:avLst/>
          </a:prstGeom>
          <a:noFill/>
          <a:ln w="9525" algn="ctr">
            <a:noFill/>
            <a:miter lim="800000"/>
            <a:headEnd/>
            <a:tailEnd/>
          </a:ln>
        </p:spPr>
        <p:txBody>
          <a:bodyPr lIns="90000" tIns="46800" rIns="90000" bIns="46800">
            <a:spAutoFit/>
          </a:bodyPr>
          <a:lstStyle/>
          <a:p>
            <a:r>
              <a:rPr lang="en-US" altLang="zh-CN">
                <a:solidFill>
                  <a:srgbClr val="FF5050"/>
                </a:solidFill>
              </a:rPr>
              <a:t>   </a:t>
            </a:r>
            <a:r>
              <a:rPr lang="en-US" altLang="zh-CN">
                <a:solidFill>
                  <a:srgbClr val="FF5050"/>
                </a:solidFill>
                <a:cs typeface="Times New Roman" pitchFamily="18" charset="0"/>
              </a:rPr>
              <a:t>←FIRST(T</a:t>
            </a:r>
            <a:r>
              <a:rPr lang="en-US" altLang="zh-CN">
                <a:solidFill>
                  <a:srgbClr val="FF5050"/>
                </a:solidFill>
              </a:rPr>
              <a:t>’) U FOLLOW(T’)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additive="base">
                                        <p:cTn id="13" dur="500" fill="hold"/>
                                        <p:tgtEl>
                                          <p:spTgt spid="14"/>
                                        </p:tgtEl>
                                        <p:attrNameLst>
                                          <p:attrName>ppt_x</p:attrName>
                                        </p:attrNameLst>
                                      </p:cBhvr>
                                      <p:tavLst>
                                        <p:tav tm="0">
                                          <p:val>
                                            <p:strVal val="#ppt_x"/>
                                          </p:val>
                                        </p:tav>
                                        <p:tav tm="100000">
                                          <p:val>
                                            <p:strVal val="#ppt_x"/>
                                          </p:val>
                                        </p:tav>
                                      </p:tavLst>
                                    </p:anim>
                                    <p:anim calcmode="lin" valueType="num">
                                      <p:cBhvr additive="base">
                                        <p:cTn id="1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ppt_x"/>
                                          </p:val>
                                        </p:tav>
                                        <p:tav tm="100000">
                                          <p:val>
                                            <p:strVal val="#ppt_x"/>
                                          </p:val>
                                        </p:tav>
                                      </p:tavLst>
                                    </p:anim>
                                    <p:anim calcmode="lin" valueType="num">
                                      <p:cBhvr additive="base">
                                        <p:cTn id="2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6"/>
                                        </p:tgtEl>
                                        <p:attrNameLst>
                                          <p:attrName>style.visibility</p:attrName>
                                        </p:attrNameLst>
                                      </p:cBhvr>
                                      <p:to>
                                        <p:strVal val="visible"/>
                                      </p:to>
                                    </p:set>
                                    <p:anim calcmode="lin" valueType="num">
                                      <p:cBhvr additive="base">
                                        <p:cTn id="25" dur="500" fill="hold"/>
                                        <p:tgtEl>
                                          <p:spTgt spid="16"/>
                                        </p:tgtEl>
                                        <p:attrNameLst>
                                          <p:attrName>ppt_x</p:attrName>
                                        </p:attrNameLst>
                                      </p:cBhvr>
                                      <p:tavLst>
                                        <p:tav tm="0">
                                          <p:val>
                                            <p:strVal val="#ppt_x"/>
                                          </p:val>
                                        </p:tav>
                                        <p:tav tm="100000">
                                          <p:val>
                                            <p:strVal val="#ppt_x"/>
                                          </p:val>
                                        </p:tav>
                                      </p:tavLst>
                                    </p:anim>
                                    <p:anim calcmode="lin" valueType="num">
                                      <p:cBhvr additive="base">
                                        <p:cTn id="26"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anim calcmode="lin" valueType="num">
                                      <p:cBhvr additive="base">
                                        <p:cTn id="31" dur="500" fill="hold"/>
                                        <p:tgtEl>
                                          <p:spTgt spid="17"/>
                                        </p:tgtEl>
                                        <p:attrNameLst>
                                          <p:attrName>ppt_x</p:attrName>
                                        </p:attrNameLst>
                                      </p:cBhvr>
                                      <p:tavLst>
                                        <p:tav tm="0">
                                          <p:val>
                                            <p:strVal val="#ppt_x"/>
                                          </p:val>
                                        </p:tav>
                                        <p:tav tm="100000">
                                          <p:val>
                                            <p:strVal val="#ppt_x"/>
                                          </p:val>
                                        </p:tav>
                                      </p:tavLst>
                                    </p:anim>
                                    <p:anim calcmode="lin" valueType="num">
                                      <p:cBhvr additive="base">
                                        <p:cTn id="32"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P spid="16" grpId="0"/>
      <p:bldP spid="17"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标题 1"/>
          <p:cNvSpPr>
            <a:spLocks noGrp="1"/>
          </p:cNvSpPr>
          <p:nvPr>
            <p:ph type="title"/>
          </p:nvPr>
        </p:nvSpPr>
        <p:spPr/>
        <p:txBody>
          <a:bodyPr/>
          <a:lstStyle/>
          <a:p>
            <a:r>
              <a:rPr lang="en-US" altLang="zh-CN"/>
              <a:t>LL(1)</a:t>
            </a:r>
            <a:r>
              <a:rPr lang="zh-CN" altLang="en-US"/>
              <a:t>文法</a:t>
            </a:r>
          </a:p>
        </p:txBody>
      </p:sp>
      <p:sp>
        <p:nvSpPr>
          <p:cNvPr id="3" name="内容占位符 2"/>
          <p:cNvSpPr>
            <a:spLocks noGrp="1"/>
          </p:cNvSpPr>
          <p:nvPr>
            <p:ph idx="1"/>
          </p:nvPr>
        </p:nvSpPr>
        <p:spPr/>
        <p:txBody>
          <a:bodyPr>
            <a:normAutofit fontScale="92500" lnSpcReduction="10000"/>
          </a:bodyPr>
          <a:lstStyle/>
          <a:p>
            <a:pPr>
              <a:defRPr/>
            </a:pPr>
            <a:r>
              <a:rPr lang="zh-CN" altLang="en-US" dirty="0"/>
              <a:t>如果对于文法</a:t>
            </a:r>
            <a:r>
              <a:rPr lang="en-US" altLang="zh-CN" dirty="0"/>
              <a:t>G</a:t>
            </a:r>
            <a:r>
              <a:rPr lang="zh-CN" altLang="en-US" dirty="0"/>
              <a:t>的任意两个不同的产生式</a:t>
            </a:r>
            <a:r>
              <a:rPr lang="en-US" altLang="zh-CN" i="1" dirty="0"/>
              <a:t>A</a:t>
            </a:r>
            <a:r>
              <a:rPr kumimoji="1" lang="en-US" altLang="zh-CN" sz="2800" i="1" dirty="0"/>
              <a:t> →</a:t>
            </a:r>
            <a:r>
              <a:rPr lang="el-GR" altLang="zh-CN" i="1" dirty="0"/>
              <a:t> α</a:t>
            </a:r>
            <a:r>
              <a:rPr lang="en-US" altLang="zh-CN" i="1" dirty="0"/>
              <a:t>|</a:t>
            </a:r>
            <a:r>
              <a:rPr lang="el-GR" altLang="zh-CN" i="1" dirty="0"/>
              <a:t>β</a:t>
            </a:r>
            <a:r>
              <a:rPr lang="zh-CN" altLang="en-US" dirty="0"/>
              <a:t>满足下列条件：</a:t>
            </a:r>
            <a:endParaRPr lang="en-US" altLang="zh-CN" dirty="0"/>
          </a:p>
          <a:p>
            <a:pPr lvl="1">
              <a:defRPr/>
            </a:pPr>
            <a:r>
              <a:rPr lang="en-US" altLang="zh-CN" sz="2400" dirty="0"/>
              <a:t>First(</a:t>
            </a:r>
            <a:r>
              <a:rPr lang="el-GR" altLang="zh-CN" sz="2400" i="1" dirty="0"/>
              <a:t>α</a:t>
            </a:r>
            <a:r>
              <a:rPr lang="en-US" altLang="zh-CN" sz="2400" dirty="0"/>
              <a:t>)</a:t>
            </a:r>
            <a:r>
              <a:rPr lang="en-US" altLang="zh-CN" sz="2400" dirty="0">
                <a:sym typeface="Symbol" pitchFamily="18" charset="2"/>
              </a:rPr>
              <a:t> </a:t>
            </a:r>
            <a:r>
              <a:rPr lang="en-US" b="1" dirty="0"/>
              <a:t>∩</a:t>
            </a:r>
            <a:r>
              <a:rPr lang="en-US" altLang="zh-CN" sz="2400" dirty="0"/>
              <a:t> First(</a:t>
            </a:r>
            <a:r>
              <a:rPr lang="el-GR" altLang="zh-CN" sz="2400" i="1" dirty="0"/>
              <a:t>β</a:t>
            </a:r>
            <a:r>
              <a:rPr lang="en-US" altLang="zh-CN" sz="2400" dirty="0"/>
              <a:t>)</a:t>
            </a:r>
            <a:r>
              <a:rPr lang="en-US" altLang="zh-CN" sz="2400" dirty="0">
                <a:sym typeface="Symbol" pitchFamily="18" charset="2"/>
              </a:rPr>
              <a:t> </a:t>
            </a:r>
            <a:r>
              <a:rPr lang="en-US" altLang="zh-CN" sz="2400" dirty="0"/>
              <a:t>= </a:t>
            </a:r>
            <a:r>
              <a:rPr lang="en-US" b="1" dirty="0"/>
              <a:t>∅</a:t>
            </a:r>
            <a:endParaRPr lang="en-US" altLang="zh-CN" sz="2400" dirty="0">
              <a:sym typeface="Symbol" pitchFamily="18" charset="2"/>
            </a:endParaRPr>
          </a:p>
          <a:p>
            <a:pPr lvl="1">
              <a:defRPr/>
            </a:pPr>
            <a:r>
              <a:rPr lang="el-GR" altLang="zh-CN" sz="2400" i="1" dirty="0"/>
              <a:t>α</a:t>
            </a:r>
            <a:r>
              <a:rPr lang="en-US" altLang="zh-CN" sz="2400" dirty="0">
                <a:sym typeface="Symbol" pitchFamily="18" charset="2"/>
              </a:rPr>
              <a:t>   </a:t>
            </a:r>
            <a:r>
              <a:rPr lang="el-GR" altLang="zh-CN" dirty="0"/>
              <a:t>ε</a:t>
            </a:r>
            <a:r>
              <a:rPr lang="zh-CN" altLang="en-US" sz="2400" dirty="0">
                <a:sym typeface="Symbol" pitchFamily="18" charset="2"/>
              </a:rPr>
              <a:t>和</a:t>
            </a:r>
            <a:r>
              <a:rPr lang="el-GR" altLang="zh-CN" sz="2400" i="1" dirty="0"/>
              <a:t>β</a:t>
            </a:r>
            <a:r>
              <a:rPr lang="en-US" altLang="zh-CN" sz="2400" dirty="0">
                <a:sym typeface="Symbol" pitchFamily="18" charset="2"/>
              </a:rPr>
              <a:t>    </a:t>
            </a:r>
            <a:r>
              <a:rPr lang="el-GR" altLang="zh-CN" dirty="0"/>
              <a:t>ε</a:t>
            </a:r>
            <a:r>
              <a:rPr lang="zh-CN" altLang="en-US" sz="2400" dirty="0">
                <a:sym typeface="Symbol" pitchFamily="18" charset="2"/>
              </a:rPr>
              <a:t>不能同时成立</a:t>
            </a:r>
            <a:endParaRPr lang="en-US" altLang="zh-CN" sz="2400" dirty="0">
              <a:sym typeface="Symbol" pitchFamily="18" charset="2"/>
            </a:endParaRPr>
          </a:p>
          <a:p>
            <a:pPr lvl="1">
              <a:defRPr/>
            </a:pPr>
            <a:r>
              <a:rPr lang="zh-CN" altLang="en-US" sz="2400" dirty="0">
                <a:sym typeface="Symbol" pitchFamily="18" charset="2"/>
              </a:rPr>
              <a:t>如果</a:t>
            </a:r>
            <a:r>
              <a:rPr lang="el-GR" altLang="zh-CN" sz="2400" i="1" dirty="0"/>
              <a:t>β </a:t>
            </a:r>
            <a:r>
              <a:rPr lang="en-US" altLang="zh-CN" sz="2400" i="1" dirty="0"/>
              <a:t>   </a:t>
            </a:r>
            <a:r>
              <a:rPr lang="el-GR" altLang="zh-CN" dirty="0"/>
              <a:t>ε</a:t>
            </a:r>
            <a:r>
              <a:rPr lang="zh-CN" altLang="en-US" sz="2400" dirty="0">
                <a:sym typeface="Symbol" pitchFamily="18" charset="2"/>
              </a:rPr>
              <a:t>，那么</a:t>
            </a:r>
            <a:r>
              <a:rPr lang="en-US" altLang="zh-CN" sz="2400" dirty="0">
                <a:sym typeface="Symbol" pitchFamily="18" charset="2"/>
              </a:rPr>
              <a:t>FIRST(</a:t>
            </a:r>
            <a:r>
              <a:rPr lang="el-GR" altLang="zh-CN" sz="2400" i="1" dirty="0"/>
              <a:t>α</a:t>
            </a:r>
            <a:r>
              <a:rPr lang="en-US" altLang="zh-CN" sz="2400" dirty="0">
                <a:sym typeface="Symbol" pitchFamily="18" charset="2"/>
              </a:rPr>
              <a:t>) </a:t>
            </a:r>
            <a:r>
              <a:rPr lang="en-US" b="1" dirty="0"/>
              <a:t>∩</a:t>
            </a:r>
            <a:r>
              <a:rPr lang="en-US" altLang="zh-CN" sz="2400" dirty="0">
                <a:sym typeface="Symbol" pitchFamily="18" charset="2"/>
              </a:rPr>
              <a:t>FOLLOW(A)=</a:t>
            </a:r>
            <a:r>
              <a:rPr lang="en-US" b="1" dirty="0"/>
              <a:t>∅</a:t>
            </a:r>
            <a:endParaRPr lang="en-US" altLang="zh-CN" sz="2400" dirty="0">
              <a:sym typeface="Symbol" pitchFamily="18" charset="2"/>
            </a:endParaRPr>
          </a:p>
          <a:p>
            <a:pPr>
              <a:defRPr/>
            </a:pPr>
            <a:r>
              <a:rPr lang="zh-CN" altLang="en-US" sz="2800" dirty="0">
                <a:sym typeface="Symbol" pitchFamily="18" charset="2"/>
              </a:rPr>
              <a:t>满足上述条件的文法称为</a:t>
            </a:r>
            <a:r>
              <a:rPr lang="en-US" altLang="zh-CN" sz="2800" dirty="0">
                <a:sym typeface="Symbol" pitchFamily="18" charset="2"/>
              </a:rPr>
              <a:t>LL(1)</a:t>
            </a:r>
            <a:r>
              <a:rPr lang="zh-CN" altLang="en-US" sz="2800" dirty="0">
                <a:sym typeface="Symbol" pitchFamily="18" charset="2"/>
              </a:rPr>
              <a:t>文法，第一个</a:t>
            </a:r>
            <a:r>
              <a:rPr lang="en-US" altLang="zh-CN" sz="2800" dirty="0">
                <a:sym typeface="Symbol" pitchFamily="18" charset="2"/>
              </a:rPr>
              <a:t>L</a:t>
            </a:r>
            <a:r>
              <a:rPr lang="zh-CN" altLang="en-US" sz="2800" dirty="0">
                <a:sym typeface="Symbol" pitchFamily="18" charset="2"/>
              </a:rPr>
              <a:t>表示自左向右扫描，第二个</a:t>
            </a:r>
            <a:r>
              <a:rPr lang="en-US" altLang="zh-CN" sz="2800" dirty="0">
                <a:sym typeface="Symbol" pitchFamily="18" charset="2"/>
              </a:rPr>
              <a:t>L</a:t>
            </a:r>
            <a:r>
              <a:rPr lang="zh-CN" altLang="en-US" sz="2800" dirty="0">
                <a:sym typeface="Symbol" pitchFamily="18" charset="2"/>
              </a:rPr>
              <a:t>指产生最左推导，而</a:t>
            </a:r>
            <a:r>
              <a:rPr lang="en-US" altLang="zh-CN" sz="2800" dirty="0">
                <a:sym typeface="Symbol" pitchFamily="18" charset="2"/>
              </a:rPr>
              <a:t>1</a:t>
            </a:r>
            <a:r>
              <a:rPr lang="zh-CN" altLang="en-US" sz="2800" dirty="0">
                <a:sym typeface="Symbol" pitchFamily="18" charset="2"/>
              </a:rPr>
              <a:t>则表示向前看一个输入符号</a:t>
            </a:r>
            <a:endParaRPr lang="en-US" altLang="zh-CN" sz="2800" dirty="0">
              <a:sym typeface="Symbol" pitchFamily="18" charset="2"/>
            </a:endParaRPr>
          </a:p>
          <a:p>
            <a:pPr>
              <a:defRPr/>
            </a:pPr>
            <a:r>
              <a:rPr lang="en-US" altLang="zh-CN" sz="2800" dirty="0">
                <a:sym typeface="Symbol" pitchFamily="18" charset="2"/>
              </a:rPr>
              <a:t>LL(1)</a:t>
            </a:r>
            <a:r>
              <a:rPr lang="zh-CN" altLang="en-US" sz="2800" dirty="0">
                <a:sym typeface="Symbol" pitchFamily="18" charset="2"/>
              </a:rPr>
              <a:t>文法可以利用不回溯的确定性的预测分析技术，因为只需要检查当前输入符号就可以为一个非终结符号选择正确的产生式</a:t>
            </a:r>
          </a:p>
          <a:p>
            <a:pPr lvl="1">
              <a:defRPr/>
            </a:pPr>
            <a:endParaRPr lang="zh-CN" altLang="en-US" dirty="0"/>
          </a:p>
        </p:txBody>
      </p:sp>
      <p:sp>
        <p:nvSpPr>
          <p:cNvPr id="4" name="灯片编号占位符 3"/>
          <p:cNvSpPr>
            <a:spLocks noGrp="1"/>
          </p:cNvSpPr>
          <p:nvPr>
            <p:ph type="sldNum" sz="quarter" idx="12"/>
          </p:nvPr>
        </p:nvSpPr>
        <p:spPr/>
        <p:txBody>
          <a:bodyPr/>
          <a:lstStyle/>
          <a:p>
            <a:pPr>
              <a:defRPr/>
            </a:pPr>
            <a:fld id="{4FE36368-5075-4B50-821F-96BF459168AB}" type="slidenum">
              <a:rPr lang="en-US" altLang="zh-CN" smtClean="0"/>
              <a:pPr>
                <a:defRPr/>
              </a:pPr>
              <a:t>56</a:t>
            </a:fld>
            <a:endParaRPr lang="en-US" altLang="zh-CN"/>
          </a:p>
        </p:txBody>
      </p:sp>
      <p:graphicFrame>
        <p:nvGraphicFramePr>
          <p:cNvPr id="3074" name="Object 2"/>
          <p:cNvGraphicFramePr>
            <a:graphicFrameLocks noChangeAspect="1"/>
          </p:cNvGraphicFramePr>
          <p:nvPr/>
        </p:nvGraphicFramePr>
        <p:xfrm>
          <a:off x="2143108" y="3143248"/>
          <a:ext cx="190500" cy="279400"/>
        </p:xfrm>
        <a:graphic>
          <a:graphicData uri="http://schemas.openxmlformats.org/presentationml/2006/ole">
            <mc:AlternateContent xmlns:mc="http://schemas.openxmlformats.org/markup-compatibility/2006">
              <mc:Choice xmlns:v="urn:schemas-microsoft-com:vml" Requires="v">
                <p:oleObj spid="_x0000_s3221" name="公式" r:id="rId3" imgW="190440" imgH="279360" progId="Equation.3">
                  <p:embed/>
                </p:oleObj>
              </mc:Choice>
              <mc:Fallback>
                <p:oleObj name="公式" r:id="rId3" imgW="190440" imgH="27936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43108" y="3143248"/>
                        <a:ext cx="190500" cy="279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3075" name="Object 3"/>
          <p:cNvGraphicFramePr>
            <a:graphicFrameLocks noChangeAspect="1"/>
          </p:cNvGraphicFramePr>
          <p:nvPr/>
        </p:nvGraphicFramePr>
        <p:xfrm>
          <a:off x="1357290" y="3143248"/>
          <a:ext cx="190500" cy="279400"/>
        </p:xfrm>
        <a:graphic>
          <a:graphicData uri="http://schemas.openxmlformats.org/presentationml/2006/ole">
            <mc:AlternateContent xmlns:mc="http://schemas.openxmlformats.org/markup-compatibility/2006">
              <mc:Choice xmlns:v="urn:schemas-microsoft-com:vml" Requires="v">
                <p:oleObj spid="_x0000_s3222" name="公式" r:id="rId5" imgW="190440" imgH="279360" progId="Equation.3">
                  <p:embed/>
                </p:oleObj>
              </mc:Choice>
              <mc:Fallback>
                <p:oleObj name="公式" r:id="rId5" imgW="190440" imgH="27936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57290" y="3143248"/>
                        <a:ext cx="190500" cy="279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3076" name="Object 5"/>
          <p:cNvGraphicFramePr>
            <a:graphicFrameLocks noChangeAspect="1"/>
          </p:cNvGraphicFramePr>
          <p:nvPr/>
        </p:nvGraphicFramePr>
        <p:xfrm>
          <a:off x="1928794" y="3429000"/>
          <a:ext cx="190500" cy="279400"/>
        </p:xfrm>
        <a:graphic>
          <a:graphicData uri="http://schemas.openxmlformats.org/presentationml/2006/ole">
            <mc:AlternateContent xmlns:mc="http://schemas.openxmlformats.org/markup-compatibility/2006">
              <mc:Choice xmlns:v="urn:schemas-microsoft-com:vml" Requires="v">
                <p:oleObj spid="_x0000_s3223" name="公式" r:id="rId6" imgW="190440" imgH="279360" progId="Equation.3">
                  <p:embed/>
                </p:oleObj>
              </mc:Choice>
              <mc:Fallback>
                <p:oleObj name="公式" r:id="rId6" imgW="190440" imgH="27936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28794" y="3429000"/>
                        <a:ext cx="190500" cy="279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标题 1"/>
          <p:cNvSpPr>
            <a:spLocks noGrp="1"/>
          </p:cNvSpPr>
          <p:nvPr>
            <p:ph type="title"/>
          </p:nvPr>
        </p:nvSpPr>
        <p:spPr/>
        <p:txBody>
          <a:bodyPr/>
          <a:lstStyle/>
          <a:p>
            <a:r>
              <a:rPr lang="zh-CN" altLang="en-US"/>
              <a:t>预测分析技术</a:t>
            </a:r>
          </a:p>
        </p:txBody>
      </p:sp>
      <p:sp>
        <p:nvSpPr>
          <p:cNvPr id="3" name="内容占位符 2"/>
          <p:cNvSpPr>
            <a:spLocks noGrp="1"/>
          </p:cNvSpPr>
          <p:nvPr>
            <p:ph idx="1"/>
          </p:nvPr>
        </p:nvSpPr>
        <p:spPr/>
        <p:txBody>
          <a:bodyPr>
            <a:normAutofit/>
          </a:bodyPr>
          <a:lstStyle/>
          <a:p>
            <a:pPr>
              <a:defRPr/>
            </a:pPr>
            <a:r>
              <a:rPr lang="zh-CN" altLang="en-US" dirty="0"/>
              <a:t>前提：无左递归 </a:t>
            </a:r>
            <a:r>
              <a:rPr lang="en-US" altLang="zh-CN" dirty="0"/>
              <a:t>&amp; LL(1)</a:t>
            </a:r>
            <a:r>
              <a:rPr lang="zh-CN" altLang="en-US" dirty="0"/>
              <a:t>文法</a:t>
            </a:r>
            <a:endParaRPr lang="en-US" altLang="zh-CN" dirty="0"/>
          </a:p>
          <a:p>
            <a:pPr>
              <a:defRPr/>
            </a:pPr>
            <a:r>
              <a:rPr lang="zh-CN" altLang="en-US" dirty="0"/>
              <a:t>将</a:t>
            </a:r>
            <a:r>
              <a:rPr lang="en-US" altLang="zh-CN" dirty="0"/>
              <a:t>first</a:t>
            </a:r>
            <a:r>
              <a:rPr lang="zh-CN" altLang="en-US" dirty="0"/>
              <a:t>和</a:t>
            </a:r>
            <a:r>
              <a:rPr lang="en-US" altLang="zh-CN" dirty="0"/>
              <a:t>follow</a:t>
            </a:r>
            <a:r>
              <a:rPr lang="zh-CN" altLang="en-US" dirty="0"/>
              <a:t>集合中的信息放入一个预测分析表</a:t>
            </a:r>
            <a:r>
              <a:rPr lang="en-US" altLang="zh-CN" dirty="0"/>
              <a:t>M[</a:t>
            </a:r>
            <a:r>
              <a:rPr lang="en-US" altLang="zh-CN" dirty="0" err="1"/>
              <a:t>A,a</a:t>
            </a:r>
            <a:r>
              <a:rPr lang="en-US" altLang="zh-CN" dirty="0"/>
              <a:t>]</a:t>
            </a:r>
            <a:r>
              <a:rPr lang="zh-CN" altLang="en-US" dirty="0"/>
              <a:t>，该预测表告诉我们当非终结符号为</a:t>
            </a:r>
            <a:r>
              <a:rPr lang="en-US" altLang="zh-CN" dirty="0"/>
              <a:t>A</a:t>
            </a:r>
            <a:r>
              <a:rPr lang="zh-CN" altLang="en-US" dirty="0"/>
              <a:t>，当前输入符号为</a:t>
            </a:r>
            <a:r>
              <a:rPr lang="en-US" altLang="zh-CN" dirty="0"/>
              <a:t>a</a:t>
            </a:r>
            <a:r>
              <a:rPr lang="zh-CN" altLang="en-US" dirty="0"/>
              <a:t>时，要选择哪条产生式。</a:t>
            </a:r>
            <a:endParaRPr lang="en-US" altLang="zh-CN" dirty="0"/>
          </a:p>
          <a:p>
            <a:pPr>
              <a:defRPr/>
            </a:pPr>
            <a:r>
              <a:rPr lang="zh-CN" altLang="en-US" dirty="0"/>
              <a:t>预测分析表的构造</a:t>
            </a:r>
            <a:endParaRPr lang="en-US" altLang="zh-CN" dirty="0"/>
          </a:p>
          <a:p>
            <a:pPr lvl="1">
              <a:defRPr/>
            </a:pPr>
            <a:r>
              <a:rPr lang="zh-CN" altLang="en-US" dirty="0"/>
              <a:t>思想：若当前输入符号</a:t>
            </a:r>
            <a:r>
              <a:rPr lang="en-US" altLang="zh-CN" i="1" dirty="0"/>
              <a:t>a</a:t>
            </a:r>
            <a:r>
              <a:rPr lang="zh-CN" altLang="en-US" dirty="0"/>
              <a:t>在</a:t>
            </a:r>
            <a:r>
              <a:rPr lang="en-US" altLang="zh-CN" dirty="0"/>
              <a:t>First(</a:t>
            </a:r>
            <a:r>
              <a:rPr lang="el-GR" altLang="zh-CN" sz="2800" i="1" dirty="0"/>
              <a:t>α</a:t>
            </a:r>
            <a:r>
              <a:rPr lang="en-US" altLang="zh-CN" dirty="0"/>
              <a:t>)</a:t>
            </a:r>
            <a:r>
              <a:rPr lang="zh-CN" altLang="en-US" dirty="0"/>
              <a:t>中，选择产生式</a:t>
            </a:r>
            <a:r>
              <a:rPr lang="en-US" altLang="zh-CN" i="1" dirty="0"/>
              <a:t>A</a:t>
            </a:r>
            <a:r>
              <a:rPr kumimoji="1" lang="en-US" altLang="zh-CN" sz="2000" i="1" dirty="0"/>
              <a:t> →</a:t>
            </a:r>
            <a:r>
              <a:rPr lang="el-GR" altLang="zh-CN" i="1" dirty="0"/>
              <a:t> α</a:t>
            </a:r>
            <a:r>
              <a:rPr lang="zh-CN" altLang="en-US" dirty="0"/>
              <a:t>。若</a:t>
            </a:r>
            <a:r>
              <a:rPr lang="el-GR" altLang="zh-CN" i="1" dirty="0"/>
              <a:t>α</a:t>
            </a:r>
            <a:r>
              <a:rPr lang="en-US" altLang="zh-CN" sz="2800" dirty="0">
                <a:sym typeface="Symbol" pitchFamily="18" charset="2"/>
              </a:rPr>
              <a:t>   </a:t>
            </a:r>
            <a:r>
              <a:rPr lang="el-GR" altLang="zh-CN" sz="2800" dirty="0"/>
              <a:t>ε</a:t>
            </a:r>
            <a:r>
              <a:rPr lang="zh-CN" altLang="en-US" sz="2800" dirty="0">
                <a:sym typeface="Symbol" pitchFamily="18" charset="2"/>
              </a:rPr>
              <a:t>，如果</a:t>
            </a:r>
            <a:r>
              <a:rPr lang="en-US" altLang="zh-CN" i="1" dirty="0"/>
              <a:t>a</a:t>
            </a:r>
            <a:r>
              <a:rPr lang="zh-CN" altLang="en-US" dirty="0"/>
              <a:t>在</a:t>
            </a:r>
            <a:r>
              <a:rPr lang="en-US" altLang="zh-CN" dirty="0"/>
              <a:t>Follow(A)</a:t>
            </a:r>
            <a:r>
              <a:rPr lang="zh-CN" altLang="en-US" dirty="0"/>
              <a:t>中，选择产生式</a:t>
            </a:r>
            <a:r>
              <a:rPr lang="en-US" altLang="zh-CN" i="1" dirty="0"/>
              <a:t>A</a:t>
            </a:r>
            <a:r>
              <a:rPr kumimoji="1" lang="en-US" altLang="zh-CN" sz="1800" i="1" dirty="0"/>
              <a:t> →</a:t>
            </a:r>
            <a:r>
              <a:rPr lang="el-GR" altLang="zh-CN" i="1" dirty="0"/>
              <a:t> α</a:t>
            </a:r>
            <a:r>
              <a:rPr lang="en-US" altLang="zh-CN" dirty="0"/>
              <a:t>;</a:t>
            </a:r>
            <a:r>
              <a:rPr lang="zh-CN" altLang="en-US" dirty="0"/>
              <a:t>或如果当前符号</a:t>
            </a:r>
            <a:r>
              <a:rPr lang="en-US" altLang="zh-CN" dirty="0"/>
              <a:t>a</a:t>
            </a:r>
            <a:r>
              <a:rPr lang="zh-CN" altLang="en-US" dirty="0"/>
              <a:t>是</a:t>
            </a:r>
            <a:r>
              <a:rPr lang="en-US" altLang="zh-CN" dirty="0"/>
              <a:t>$</a:t>
            </a:r>
            <a:r>
              <a:rPr lang="zh-CN" altLang="en-US" dirty="0"/>
              <a:t>，且</a:t>
            </a:r>
            <a:r>
              <a:rPr lang="en-US" altLang="zh-CN" dirty="0"/>
              <a:t>$</a:t>
            </a:r>
            <a:r>
              <a:rPr lang="zh-CN" altLang="en-US" dirty="0"/>
              <a:t>在</a:t>
            </a:r>
            <a:r>
              <a:rPr lang="en-US" altLang="zh-CN" dirty="0"/>
              <a:t>Follow(A)</a:t>
            </a:r>
            <a:r>
              <a:rPr lang="zh-CN" altLang="en-US" dirty="0"/>
              <a:t>中，则选择产生式</a:t>
            </a:r>
            <a:r>
              <a:rPr lang="en-US" altLang="zh-CN" i="1" dirty="0"/>
              <a:t>A</a:t>
            </a:r>
            <a:r>
              <a:rPr kumimoji="1" lang="en-US" altLang="zh-CN" sz="1600" i="1" dirty="0"/>
              <a:t> →</a:t>
            </a:r>
            <a:r>
              <a:rPr lang="el-GR" altLang="zh-CN" i="1" dirty="0"/>
              <a:t> α</a:t>
            </a:r>
            <a:r>
              <a:rPr lang="zh-CN" altLang="en-US" dirty="0"/>
              <a:t>。</a:t>
            </a:r>
          </a:p>
        </p:txBody>
      </p:sp>
      <p:sp>
        <p:nvSpPr>
          <p:cNvPr id="4" name="灯片编号占位符 3"/>
          <p:cNvSpPr>
            <a:spLocks noGrp="1"/>
          </p:cNvSpPr>
          <p:nvPr>
            <p:ph type="sldNum" sz="quarter" idx="12"/>
          </p:nvPr>
        </p:nvSpPr>
        <p:spPr/>
        <p:txBody>
          <a:bodyPr/>
          <a:lstStyle/>
          <a:p>
            <a:pPr>
              <a:defRPr/>
            </a:pPr>
            <a:fld id="{C524A194-77B3-4F91-B360-6C59882725A3}" type="slidenum">
              <a:rPr lang="en-US" altLang="zh-CN" smtClean="0"/>
              <a:pPr>
                <a:defRPr/>
              </a:pPr>
              <a:t>57</a:t>
            </a:fld>
            <a:endParaRPr lang="en-US" altLang="zh-CN"/>
          </a:p>
        </p:txBody>
      </p:sp>
      <p:graphicFrame>
        <p:nvGraphicFramePr>
          <p:cNvPr id="4098" name="Object 2"/>
          <p:cNvGraphicFramePr>
            <a:graphicFrameLocks noChangeAspect="1"/>
          </p:cNvGraphicFramePr>
          <p:nvPr/>
        </p:nvGraphicFramePr>
        <p:xfrm>
          <a:off x="2143108" y="4714884"/>
          <a:ext cx="190500" cy="279400"/>
        </p:xfrm>
        <a:graphic>
          <a:graphicData uri="http://schemas.openxmlformats.org/presentationml/2006/ole">
            <mc:AlternateContent xmlns:mc="http://schemas.openxmlformats.org/markup-compatibility/2006">
              <mc:Choice xmlns:v="urn:schemas-microsoft-com:vml" Requires="v">
                <p:oleObj spid="_x0000_s4161" name="公式" r:id="rId3" imgW="190440" imgH="279360" progId="Equation.3">
                  <p:embed/>
                </p:oleObj>
              </mc:Choice>
              <mc:Fallback>
                <p:oleObj name="公式" r:id="rId3" imgW="190440" imgH="27936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43108" y="4714884"/>
                        <a:ext cx="190500" cy="279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标题 1"/>
          <p:cNvSpPr>
            <a:spLocks noGrp="1"/>
          </p:cNvSpPr>
          <p:nvPr>
            <p:ph type="title"/>
          </p:nvPr>
        </p:nvSpPr>
        <p:spPr/>
        <p:txBody>
          <a:bodyPr/>
          <a:lstStyle/>
          <a:p>
            <a:r>
              <a:rPr lang="zh-CN" altLang="en-US"/>
              <a:t>预测分析表构造</a:t>
            </a:r>
          </a:p>
        </p:txBody>
      </p:sp>
      <p:sp>
        <p:nvSpPr>
          <p:cNvPr id="3" name="内容占位符 2"/>
          <p:cNvSpPr>
            <a:spLocks noGrp="1"/>
          </p:cNvSpPr>
          <p:nvPr>
            <p:ph idx="1"/>
          </p:nvPr>
        </p:nvSpPr>
        <p:spPr/>
        <p:txBody>
          <a:bodyPr>
            <a:normAutofit/>
          </a:bodyPr>
          <a:lstStyle/>
          <a:p>
            <a:pPr>
              <a:defRPr/>
            </a:pPr>
            <a:r>
              <a:rPr lang="zh-CN" altLang="en-US" dirty="0"/>
              <a:t>输入：文法</a:t>
            </a:r>
            <a:r>
              <a:rPr lang="en-US" altLang="zh-CN" i="1" dirty="0"/>
              <a:t>G</a:t>
            </a:r>
          </a:p>
          <a:p>
            <a:pPr>
              <a:defRPr/>
            </a:pPr>
            <a:r>
              <a:rPr lang="zh-CN" altLang="en-US" dirty="0"/>
              <a:t>输出：预测分析表</a:t>
            </a:r>
            <a:r>
              <a:rPr lang="en-US" altLang="zh-CN" i="1" dirty="0"/>
              <a:t>M</a:t>
            </a:r>
          </a:p>
          <a:p>
            <a:pPr>
              <a:defRPr/>
            </a:pPr>
            <a:r>
              <a:rPr lang="zh-CN" altLang="en-US" dirty="0"/>
              <a:t>方法：对于文法</a:t>
            </a:r>
            <a:r>
              <a:rPr lang="en-US" altLang="zh-CN" i="1" dirty="0"/>
              <a:t>G</a:t>
            </a:r>
            <a:r>
              <a:rPr lang="zh-CN" altLang="en-US" dirty="0"/>
              <a:t>的每个产生式</a:t>
            </a:r>
            <a:r>
              <a:rPr lang="en-US" altLang="zh-CN" i="1" dirty="0"/>
              <a:t>A</a:t>
            </a:r>
            <a:r>
              <a:rPr kumimoji="1" lang="en-US" altLang="zh-CN" sz="2000" i="1" dirty="0"/>
              <a:t> →</a:t>
            </a:r>
            <a:r>
              <a:rPr lang="el-GR" altLang="zh-CN" i="1" dirty="0"/>
              <a:t> α </a:t>
            </a:r>
            <a:r>
              <a:rPr lang="zh-CN" altLang="en-US" dirty="0"/>
              <a:t>，进行如下处理：</a:t>
            </a:r>
            <a:endParaRPr lang="en-US" altLang="zh-CN" dirty="0"/>
          </a:p>
          <a:p>
            <a:pPr lvl="1">
              <a:defRPr/>
            </a:pPr>
            <a:r>
              <a:rPr lang="zh-CN" altLang="en-US" dirty="0"/>
              <a:t>对于</a:t>
            </a:r>
            <a:r>
              <a:rPr lang="en-US" altLang="zh-CN" dirty="0"/>
              <a:t>First(</a:t>
            </a:r>
            <a:r>
              <a:rPr lang="el-GR" altLang="zh-CN" i="1" dirty="0"/>
              <a:t>α</a:t>
            </a:r>
            <a:r>
              <a:rPr lang="en-US" altLang="zh-CN" dirty="0"/>
              <a:t>)</a:t>
            </a:r>
            <a:r>
              <a:rPr lang="zh-CN" altLang="en-US" dirty="0"/>
              <a:t>中的每个终结符号</a:t>
            </a:r>
            <a:r>
              <a:rPr lang="en-US" altLang="zh-CN" dirty="0"/>
              <a:t>a</a:t>
            </a:r>
            <a:r>
              <a:rPr lang="zh-CN" altLang="en-US" dirty="0"/>
              <a:t>，将</a:t>
            </a:r>
            <a:r>
              <a:rPr lang="en-US" altLang="zh-CN" i="1" dirty="0"/>
              <a:t>A</a:t>
            </a:r>
            <a:r>
              <a:rPr kumimoji="1" lang="en-US" altLang="zh-CN" sz="1800" i="1" dirty="0"/>
              <a:t> →</a:t>
            </a:r>
            <a:r>
              <a:rPr lang="el-GR" altLang="zh-CN" i="1" dirty="0"/>
              <a:t> α</a:t>
            </a:r>
            <a:r>
              <a:rPr lang="zh-CN" altLang="en-US" dirty="0"/>
              <a:t>加入到</a:t>
            </a:r>
            <a:r>
              <a:rPr lang="en-US" altLang="zh-CN" i="1" dirty="0"/>
              <a:t>M[</a:t>
            </a:r>
            <a:r>
              <a:rPr lang="en-US" altLang="zh-CN" i="1" dirty="0" err="1"/>
              <a:t>A,a</a:t>
            </a:r>
            <a:r>
              <a:rPr lang="en-US" altLang="zh-CN" i="1" dirty="0"/>
              <a:t>]</a:t>
            </a:r>
          </a:p>
          <a:p>
            <a:pPr lvl="1">
              <a:defRPr/>
            </a:pPr>
            <a:r>
              <a:rPr lang="zh-CN" altLang="en-US" dirty="0"/>
              <a:t>如果</a:t>
            </a:r>
            <a:r>
              <a:rPr lang="el-GR" altLang="zh-CN" dirty="0"/>
              <a:t>ε</a:t>
            </a:r>
            <a:r>
              <a:rPr lang="zh-CN" altLang="en-US" dirty="0"/>
              <a:t>在</a:t>
            </a:r>
            <a:r>
              <a:rPr lang="en-US" altLang="zh-CN" dirty="0"/>
              <a:t>First</a:t>
            </a:r>
            <a:r>
              <a:rPr lang="en-US" altLang="zh-CN" i="1" dirty="0"/>
              <a:t>(</a:t>
            </a:r>
            <a:r>
              <a:rPr lang="el-GR" altLang="zh-CN" i="1" dirty="0"/>
              <a:t>α</a:t>
            </a:r>
            <a:r>
              <a:rPr lang="en-US" altLang="zh-CN" i="1" dirty="0"/>
              <a:t>)</a:t>
            </a:r>
            <a:r>
              <a:rPr lang="zh-CN" altLang="en-US" dirty="0"/>
              <a:t>中，那么对于</a:t>
            </a:r>
            <a:r>
              <a:rPr lang="en-US" altLang="zh-CN" dirty="0"/>
              <a:t>Follow(A)</a:t>
            </a:r>
            <a:r>
              <a:rPr lang="zh-CN" altLang="en-US" dirty="0"/>
              <a:t>中的每个终结符号</a:t>
            </a:r>
            <a:r>
              <a:rPr lang="en-US" altLang="zh-CN" dirty="0"/>
              <a:t>b</a:t>
            </a:r>
            <a:r>
              <a:rPr lang="zh-CN" altLang="en-US" dirty="0"/>
              <a:t>，将</a:t>
            </a:r>
            <a:r>
              <a:rPr lang="en-US" altLang="zh-CN" i="1" dirty="0"/>
              <a:t>A</a:t>
            </a:r>
            <a:r>
              <a:rPr kumimoji="1" lang="en-US" altLang="zh-CN" sz="1600" i="1" dirty="0"/>
              <a:t> →</a:t>
            </a:r>
            <a:r>
              <a:rPr lang="el-GR" altLang="zh-CN" i="1" dirty="0"/>
              <a:t> α</a:t>
            </a:r>
            <a:r>
              <a:rPr lang="zh-CN" altLang="en-US" dirty="0"/>
              <a:t>加入到</a:t>
            </a:r>
            <a:r>
              <a:rPr lang="en-US" altLang="zh-CN" i="1" dirty="0"/>
              <a:t>M[</a:t>
            </a:r>
            <a:r>
              <a:rPr lang="en-US" altLang="zh-CN" i="1" dirty="0" err="1"/>
              <a:t>A,b</a:t>
            </a:r>
            <a:r>
              <a:rPr lang="en-US" altLang="zh-CN" i="1" dirty="0"/>
              <a:t>]</a:t>
            </a:r>
            <a:r>
              <a:rPr lang="zh-CN" altLang="en-US" dirty="0"/>
              <a:t>中</a:t>
            </a:r>
            <a:endParaRPr lang="en-US" altLang="zh-CN" dirty="0"/>
          </a:p>
          <a:p>
            <a:pPr lvl="1">
              <a:defRPr/>
            </a:pPr>
            <a:r>
              <a:rPr lang="zh-CN" altLang="en-US" dirty="0"/>
              <a:t>如果</a:t>
            </a:r>
            <a:r>
              <a:rPr lang="el-GR" altLang="zh-CN" dirty="0"/>
              <a:t>ε</a:t>
            </a:r>
            <a:r>
              <a:rPr lang="zh-CN" altLang="en-US" dirty="0"/>
              <a:t>在</a:t>
            </a:r>
            <a:r>
              <a:rPr lang="en-US" altLang="zh-CN" dirty="0"/>
              <a:t>First</a:t>
            </a:r>
            <a:r>
              <a:rPr lang="en-US" altLang="zh-CN" i="1" dirty="0"/>
              <a:t>(</a:t>
            </a:r>
            <a:r>
              <a:rPr lang="el-GR" altLang="zh-CN" i="1" dirty="0"/>
              <a:t>α</a:t>
            </a:r>
            <a:r>
              <a:rPr lang="en-US" altLang="zh-CN" i="1" dirty="0"/>
              <a:t>)</a:t>
            </a:r>
            <a:r>
              <a:rPr lang="zh-CN" altLang="en-US" dirty="0"/>
              <a:t>中，且</a:t>
            </a:r>
            <a:r>
              <a:rPr lang="en-US" altLang="zh-CN" dirty="0"/>
              <a:t>$</a:t>
            </a:r>
            <a:r>
              <a:rPr lang="zh-CN" altLang="en-US" dirty="0"/>
              <a:t>在</a:t>
            </a:r>
            <a:r>
              <a:rPr lang="en-US" altLang="zh-CN" dirty="0"/>
              <a:t>Follow(A)</a:t>
            </a:r>
            <a:r>
              <a:rPr lang="zh-CN" altLang="en-US" dirty="0"/>
              <a:t>中，将</a:t>
            </a:r>
            <a:r>
              <a:rPr lang="en-US" altLang="zh-CN" i="1" dirty="0"/>
              <a:t>A</a:t>
            </a:r>
            <a:r>
              <a:rPr kumimoji="1" lang="en-US" altLang="zh-CN" sz="1600" i="1" dirty="0"/>
              <a:t> →</a:t>
            </a:r>
            <a:r>
              <a:rPr lang="el-GR" altLang="zh-CN" i="1" dirty="0"/>
              <a:t> α</a:t>
            </a:r>
            <a:r>
              <a:rPr lang="zh-CN" altLang="en-US" dirty="0"/>
              <a:t>加入到</a:t>
            </a:r>
            <a:r>
              <a:rPr lang="en-US" altLang="zh-CN" i="1" dirty="0"/>
              <a:t>M[A,$]</a:t>
            </a:r>
            <a:r>
              <a:rPr lang="zh-CN" altLang="en-US" dirty="0"/>
              <a:t>中</a:t>
            </a:r>
            <a:endParaRPr lang="en-US" altLang="zh-CN" dirty="0"/>
          </a:p>
          <a:p>
            <a:pPr>
              <a:defRPr/>
            </a:pPr>
            <a:r>
              <a:rPr lang="zh-CN" altLang="en-US" dirty="0"/>
              <a:t>完成上述操作后，若</a:t>
            </a:r>
            <a:r>
              <a:rPr lang="en-US" altLang="zh-CN" i="1" dirty="0"/>
              <a:t>M[</a:t>
            </a:r>
            <a:r>
              <a:rPr lang="en-US" altLang="zh-CN" i="1" dirty="0" err="1"/>
              <a:t>A,a</a:t>
            </a:r>
            <a:r>
              <a:rPr lang="en-US" altLang="zh-CN" i="1" dirty="0"/>
              <a:t>]</a:t>
            </a:r>
            <a:r>
              <a:rPr lang="zh-CN" altLang="en-US" dirty="0"/>
              <a:t>中没有产生式，填为</a:t>
            </a:r>
            <a:r>
              <a:rPr lang="en-US" altLang="zh-CN" dirty="0"/>
              <a:t>error</a:t>
            </a:r>
          </a:p>
          <a:p>
            <a:pPr lvl="1">
              <a:defRPr/>
            </a:pPr>
            <a:endParaRPr lang="zh-CN" altLang="en-US" dirty="0"/>
          </a:p>
        </p:txBody>
      </p:sp>
      <p:sp>
        <p:nvSpPr>
          <p:cNvPr id="4" name="灯片编号占位符 3"/>
          <p:cNvSpPr>
            <a:spLocks noGrp="1"/>
          </p:cNvSpPr>
          <p:nvPr>
            <p:ph type="sldNum" sz="quarter" idx="12"/>
          </p:nvPr>
        </p:nvSpPr>
        <p:spPr/>
        <p:txBody>
          <a:bodyPr/>
          <a:lstStyle/>
          <a:p>
            <a:pPr>
              <a:defRPr/>
            </a:pPr>
            <a:fld id="{6A546404-30CB-430E-B894-A6503378D80D}" type="slidenum">
              <a:rPr lang="en-US" altLang="zh-CN" smtClean="0"/>
              <a:pPr>
                <a:defRPr/>
              </a:pPr>
              <a:t>58</a:t>
            </a:fld>
            <a:endParaRPr lang="en-US" altLang="zh-CN"/>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Rectangle 2"/>
          <p:cNvSpPr>
            <a:spLocks noGrp="1" noChangeArrowheads="1"/>
          </p:cNvSpPr>
          <p:nvPr>
            <p:ph type="title"/>
          </p:nvPr>
        </p:nvSpPr>
        <p:spPr/>
        <p:txBody>
          <a:bodyPr/>
          <a:lstStyle/>
          <a:p>
            <a:r>
              <a:rPr lang="zh-CN" altLang="en-US" sz="2800"/>
              <a:t>预测分析表构造示例</a:t>
            </a:r>
          </a:p>
        </p:txBody>
      </p:sp>
      <p:sp>
        <p:nvSpPr>
          <p:cNvPr id="65540" name="Rectangle 3"/>
          <p:cNvSpPr>
            <a:spLocks noGrp="1" noChangeArrowheads="1"/>
          </p:cNvSpPr>
          <p:nvPr>
            <p:ph type="body" sz="half" idx="1"/>
          </p:nvPr>
        </p:nvSpPr>
        <p:spPr>
          <a:xfrm>
            <a:off x="566738" y="1752600"/>
            <a:ext cx="8108950" cy="1747838"/>
          </a:xfrm>
        </p:spPr>
        <p:txBody>
          <a:bodyPr/>
          <a:lstStyle/>
          <a:p>
            <a:r>
              <a:rPr lang="zh-CN" altLang="en-US" sz="2600" dirty="0"/>
              <a:t>文法：</a:t>
            </a:r>
          </a:p>
          <a:p>
            <a:pPr>
              <a:buFont typeface="Wingdings" pitchFamily="2" charset="2"/>
              <a:buNone/>
            </a:pPr>
            <a:r>
              <a:rPr lang="en-US" altLang="zh-CN" sz="2600" dirty="0"/>
              <a:t>       E::=TE</a:t>
            </a:r>
            <a:r>
              <a:rPr lang="en-US" altLang="zh-CN" sz="2600" dirty="0">
                <a:latin typeface="Arial" charset="0"/>
              </a:rPr>
              <a:t>’</a:t>
            </a:r>
            <a:r>
              <a:rPr lang="en-US" altLang="zh-CN" sz="2600" dirty="0"/>
              <a:t>		E</a:t>
            </a:r>
            <a:r>
              <a:rPr lang="en-US" altLang="zh-CN" sz="2600" dirty="0">
                <a:latin typeface="Arial" charset="0"/>
              </a:rPr>
              <a:t>’</a:t>
            </a:r>
            <a:r>
              <a:rPr lang="en-US" altLang="zh-CN" sz="2600" dirty="0"/>
              <a:t>::=+TE</a:t>
            </a:r>
            <a:r>
              <a:rPr lang="en-US" altLang="zh-CN" sz="2600" dirty="0">
                <a:latin typeface="Arial" charset="0"/>
              </a:rPr>
              <a:t>’</a:t>
            </a:r>
            <a:r>
              <a:rPr lang="en-US" altLang="zh-CN" sz="2600" dirty="0"/>
              <a:t>| </a:t>
            </a:r>
            <a:r>
              <a:rPr lang="el-GR" altLang="zh-CN" dirty="0"/>
              <a:t>ε</a:t>
            </a:r>
            <a:r>
              <a:rPr lang="en-US" altLang="zh-CN" sz="2600" dirty="0">
                <a:sym typeface="Symbol" pitchFamily="18" charset="2"/>
              </a:rPr>
              <a:t>	T::=FT</a:t>
            </a:r>
            <a:r>
              <a:rPr lang="en-US" altLang="zh-CN" sz="2600" dirty="0">
                <a:latin typeface="Arial" charset="0"/>
                <a:sym typeface="Symbol" pitchFamily="18" charset="2"/>
              </a:rPr>
              <a:t>’</a:t>
            </a:r>
            <a:r>
              <a:rPr lang="en-US" altLang="zh-CN" sz="2600" dirty="0">
                <a:sym typeface="Symbol" pitchFamily="18" charset="2"/>
              </a:rPr>
              <a:t>	</a:t>
            </a:r>
          </a:p>
          <a:p>
            <a:pPr>
              <a:buFont typeface="Wingdings" pitchFamily="2" charset="2"/>
              <a:buNone/>
            </a:pPr>
            <a:r>
              <a:rPr lang="zh-CN" altLang="zh-CN" dirty="0">
                <a:sym typeface="Symbol" pitchFamily="18" charset="2"/>
              </a:rPr>
              <a:t> </a:t>
            </a:r>
            <a:r>
              <a:rPr lang="zh-CN" altLang="en-US" dirty="0">
                <a:sym typeface="Symbol" pitchFamily="18" charset="2"/>
              </a:rPr>
              <a:t>   </a:t>
            </a:r>
            <a:r>
              <a:rPr lang="en-US" altLang="zh-CN" sz="2600" dirty="0">
                <a:sym typeface="Symbol" pitchFamily="18" charset="2"/>
              </a:rPr>
              <a:t>T</a:t>
            </a:r>
            <a:r>
              <a:rPr lang="en-US" altLang="zh-CN" sz="2600" dirty="0">
                <a:latin typeface="Arial" charset="0"/>
                <a:sym typeface="Symbol" pitchFamily="18" charset="2"/>
              </a:rPr>
              <a:t>’</a:t>
            </a:r>
            <a:r>
              <a:rPr lang="en-US" altLang="zh-CN" sz="2600" dirty="0">
                <a:sym typeface="Symbol" pitchFamily="18" charset="2"/>
              </a:rPr>
              <a:t>::=*FT</a:t>
            </a:r>
            <a:r>
              <a:rPr lang="en-US" altLang="zh-CN" sz="2600" dirty="0">
                <a:latin typeface="Arial" charset="0"/>
                <a:sym typeface="Symbol" pitchFamily="18" charset="2"/>
              </a:rPr>
              <a:t>’</a:t>
            </a:r>
            <a:r>
              <a:rPr lang="en-US" altLang="zh-CN" sz="2600" dirty="0">
                <a:sym typeface="Symbol" pitchFamily="18" charset="2"/>
              </a:rPr>
              <a:t>| </a:t>
            </a:r>
            <a:r>
              <a:rPr lang="el-GR" altLang="zh-CN" dirty="0"/>
              <a:t>ε</a:t>
            </a:r>
            <a:r>
              <a:rPr lang="en-US" altLang="zh-CN" sz="2600" dirty="0">
                <a:sym typeface="Symbol" pitchFamily="18" charset="2"/>
              </a:rPr>
              <a:t>	F::=(E)|</a:t>
            </a:r>
            <a:r>
              <a:rPr lang="en-US" altLang="zh-CN" sz="2600" dirty="0" err="1">
                <a:sym typeface="Symbol" pitchFamily="18" charset="2"/>
              </a:rPr>
              <a:t>i</a:t>
            </a:r>
            <a:endParaRPr lang="zh-CN" altLang="en-US" sz="2600" dirty="0">
              <a:sym typeface="Symbol" pitchFamily="18" charset="2"/>
            </a:endParaRPr>
          </a:p>
        </p:txBody>
      </p:sp>
      <p:sp>
        <p:nvSpPr>
          <p:cNvPr id="81" name="灯片编号占位符 6"/>
          <p:cNvSpPr>
            <a:spLocks noGrp="1"/>
          </p:cNvSpPr>
          <p:nvPr>
            <p:ph type="sldNum" sz="quarter" idx="12"/>
          </p:nvPr>
        </p:nvSpPr>
        <p:spPr/>
        <p:txBody>
          <a:bodyPr/>
          <a:lstStyle/>
          <a:p>
            <a:pPr>
              <a:defRPr/>
            </a:pPr>
            <a:fld id="{97DBE55F-15D1-49F5-BDE2-E600F6CFA82B}" type="slidenum">
              <a:rPr lang="zh-CN" altLang="en-US"/>
              <a:pPr>
                <a:defRPr/>
              </a:pPr>
              <a:t>59</a:t>
            </a:fld>
            <a:endParaRPr lang="en-US" altLang="zh-CN"/>
          </a:p>
        </p:txBody>
      </p:sp>
      <p:sp>
        <p:nvSpPr>
          <p:cNvPr id="706634" name="Text Box 74"/>
          <p:cNvSpPr txBox="1">
            <a:spLocks noChangeArrowheads="1"/>
          </p:cNvSpPr>
          <p:nvPr/>
        </p:nvSpPr>
        <p:spPr bwMode="auto">
          <a:xfrm>
            <a:off x="3875088" y="0"/>
            <a:ext cx="2449512" cy="2219325"/>
          </a:xfrm>
          <a:prstGeom prst="rect">
            <a:avLst/>
          </a:prstGeom>
          <a:noFill/>
          <a:ln w="9525" algn="ctr">
            <a:noFill/>
            <a:miter lim="800000"/>
            <a:headEnd/>
            <a:tailEnd/>
          </a:ln>
        </p:spPr>
        <p:txBody>
          <a:bodyPr lIns="90000" tIns="46800" rIns="90000" bIns="46800">
            <a:spAutoFit/>
          </a:bodyPr>
          <a:lstStyle/>
          <a:p>
            <a:r>
              <a:rPr lang="en-US" altLang="zh-CN" sz="1400">
                <a:sym typeface="Symbol" pitchFamily="18" charset="2"/>
              </a:rPr>
              <a:t>FIRST(TE </a:t>
            </a:r>
            <a:r>
              <a:rPr lang="en-US" altLang="zh-CN" sz="1400"/>
              <a:t>’</a:t>
            </a:r>
            <a:r>
              <a:rPr lang="en-US" altLang="zh-CN" sz="1400">
                <a:sym typeface="Symbol" pitchFamily="18" charset="2"/>
              </a:rPr>
              <a:t>)={ (</a:t>
            </a:r>
            <a:r>
              <a:rPr lang="zh-CN" altLang="en-US" sz="1400">
                <a:sym typeface="Symbol" pitchFamily="18" charset="2"/>
              </a:rPr>
              <a:t>， </a:t>
            </a:r>
            <a:r>
              <a:rPr lang="en-US" altLang="zh-CN" sz="1400">
                <a:sym typeface="Symbol" pitchFamily="18" charset="2"/>
              </a:rPr>
              <a:t>i}</a:t>
            </a:r>
          </a:p>
          <a:p>
            <a:r>
              <a:rPr lang="en-US" altLang="zh-CN" sz="1400">
                <a:sym typeface="Symbol" pitchFamily="18" charset="2"/>
              </a:rPr>
              <a:t>FIRST(</a:t>
            </a:r>
            <a:r>
              <a:rPr lang="zh-CN" altLang="en-US" sz="1400">
                <a:sym typeface="Symbol" pitchFamily="18" charset="2"/>
              </a:rPr>
              <a:t>＋</a:t>
            </a:r>
            <a:r>
              <a:rPr lang="en-US" altLang="zh-CN" sz="1400">
                <a:sym typeface="Symbol" pitchFamily="18" charset="2"/>
              </a:rPr>
              <a:t>TE </a:t>
            </a:r>
            <a:r>
              <a:rPr lang="en-US" altLang="zh-CN" sz="1400"/>
              <a:t>’</a:t>
            </a:r>
            <a:r>
              <a:rPr lang="en-US" altLang="zh-CN" sz="1400">
                <a:sym typeface="Symbol" pitchFamily="18" charset="2"/>
              </a:rPr>
              <a:t>)={</a:t>
            </a:r>
            <a:r>
              <a:rPr lang="zh-CN" altLang="en-US" sz="1400">
                <a:sym typeface="Symbol" pitchFamily="18" charset="2"/>
              </a:rPr>
              <a:t>＋</a:t>
            </a:r>
            <a:r>
              <a:rPr lang="en-US" altLang="zh-CN" sz="1400">
                <a:sym typeface="Symbol" pitchFamily="18" charset="2"/>
              </a:rPr>
              <a:t>}</a:t>
            </a:r>
          </a:p>
          <a:p>
            <a:r>
              <a:rPr lang="en-US" altLang="zh-CN" sz="1400">
                <a:sym typeface="Symbol" pitchFamily="18" charset="2"/>
              </a:rPr>
              <a:t>FIRST(FT’)={(</a:t>
            </a:r>
            <a:r>
              <a:rPr lang="zh-CN" altLang="en-US" sz="1400">
                <a:sym typeface="Symbol" pitchFamily="18" charset="2"/>
              </a:rPr>
              <a:t>，</a:t>
            </a:r>
            <a:r>
              <a:rPr lang="en-US" altLang="zh-CN" sz="1400">
                <a:sym typeface="Symbol" pitchFamily="18" charset="2"/>
              </a:rPr>
              <a:t>i}</a:t>
            </a:r>
          </a:p>
          <a:p>
            <a:r>
              <a:rPr lang="en-US" altLang="zh-CN" sz="1400">
                <a:sym typeface="Symbol" pitchFamily="18" charset="2"/>
              </a:rPr>
              <a:t>FIRST(*FT’)={*}</a:t>
            </a:r>
          </a:p>
          <a:p>
            <a:r>
              <a:rPr lang="en-US" altLang="zh-CN" sz="1400">
                <a:sym typeface="Symbol" pitchFamily="18" charset="2"/>
              </a:rPr>
              <a:t>FIRST((E))={(}</a:t>
            </a:r>
          </a:p>
          <a:p>
            <a:r>
              <a:rPr lang="en-US" altLang="zh-CN" sz="1400">
                <a:sym typeface="Symbol" pitchFamily="18" charset="2"/>
              </a:rPr>
              <a:t>FIRST(i)</a:t>
            </a:r>
            <a:r>
              <a:rPr lang="zh-CN" altLang="en-US" sz="1400">
                <a:sym typeface="Symbol" pitchFamily="18" charset="2"/>
              </a:rPr>
              <a:t>＝</a:t>
            </a:r>
            <a:r>
              <a:rPr lang="en-US" altLang="zh-CN" sz="1400">
                <a:sym typeface="Symbol" pitchFamily="18" charset="2"/>
              </a:rPr>
              <a:t>{i}</a:t>
            </a:r>
          </a:p>
          <a:p>
            <a:endParaRPr lang="zh-CN" altLang="en-US" sz="1400"/>
          </a:p>
        </p:txBody>
      </p:sp>
      <p:sp>
        <p:nvSpPr>
          <p:cNvPr id="706635" name="Text Box 75"/>
          <p:cNvSpPr txBox="1">
            <a:spLocks noChangeArrowheads="1"/>
          </p:cNvSpPr>
          <p:nvPr/>
        </p:nvSpPr>
        <p:spPr bwMode="auto">
          <a:xfrm>
            <a:off x="6372225" y="0"/>
            <a:ext cx="2771775" cy="1387475"/>
          </a:xfrm>
          <a:prstGeom prst="rect">
            <a:avLst/>
          </a:prstGeom>
          <a:noFill/>
          <a:ln w="9525" algn="ctr">
            <a:noFill/>
            <a:miter lim="800000"/>
            <a:headEnd/>
            <a:tailEnd/>
          </a:ln>
        </p:spPr>
        <p:txBody>
          <a:bodyPr lIns="90000" tIns="46800" rIns="90000" bIns="46800">
            <a:spAutoFit/>
          </a:bodyPr>
          <a:lstStyle/>
          <a:p>
            <a:r>
              <a:rPr lang="en-US" altLang="zh-CN" sz="1400"/>
              <a:t>FOLLOW(E)={) </a:t>
            </a:r>
            <a:r>
              <a:rPr lang="zh-CN" altLang="en-US" sz="1400"/>
              <a:t>，</a:t>
            </a:r>
            <a:r>
              <a:rPr lang="en-US" altLang="zh-CN" sz="1400"/>
              <a:t> $}                </a:t>
            </a:r>
          </a:p>
          <a:p>
            <a:r>
              <a:rPr lang="en-US" altLang="zh-CN" sz="1400"/>
              <a:t>FOLLOW(E’)={) </a:t>
            </a:r>
            <a:r>
              <a:rPr lang="zh-CN" altLang="en-US" sz="1400"/>
              <a:t>，</a:t>
            </a:r>
            <a:r>
              <a:rPr lang="en-US" altLang="zh-CN" sz="1400"/>
              <a:t> $}</a:t>
            </a:r>
          </a:p>
          <a:p>
            <a:r>
              <a:rPr lang="en-US" altLang="zh-CN" sz="1400"/>
              <a:t>FOLLOW(T)={+</a:t>
            </a:r>
            <a:r>
              <a:rPr lang="zh-CN" altLang="en-US" sz="1400"/>
              <a:t>，</a:t>
            </a:r>
            <a:r>
              <a:rPr lang="en-US" altLang="zh-CN" sz="1400"/>
              <a:t>)</a:t>
            </a:r>
            <a:r>
              <a:rPr lang="zh-CN" altLang="en-US" sz="1400"/>
              <a:t>，</a:t>
            </a:r>
            <a:r>
              <a:rPr lang="en-US" altLang="zh-CN" sz="1400"/>
              <a:t>$}</a:t>
            </a:r>
          </a:p>
          <a:p>
            <a:r>
              <a:rPr lang="en-US" altLang="zh-CN" sz="1400"/>
              <a:t>FOLLOW(</a:t>
            </a:r>
            <a:r>
              <a:rPr lang="en-US" altLang="zh-CN" sz="1400">
                <a:sym typeface="Symbol" pitchFamily="18" charset="2"/>
              </a:rPr>
              <a:t>T’</a:t>
            </a:r>
            <a:r>
              <a:rPr lang="en-US" altLang="zh-CN" sz="1400"/>
              <a:t>)={+</a:t>
            </a:r>
            <a:r>
              <a:rPr lang="zh-CN" altLang="en-US" sz="1400"/>
              <a:t>，</a:t>
            </a:r>
            <a:r>
              <a:rPr lang="en-US" altLang="zh-CN" sz="1400"/>
              <a:t>)</a:t>
            </a:r>
            <a:r>
              <a:rPr lang="zh-CN" altLang="en-US" sz="1400"/>
              <a:t>，</a:t>
            </a:r>
            <a:r>
              <a:rPr lang="en-US" altLang="zh-CN" sz="1400"/>
              <a:t>$}</a:t>
            </a:r>
          </a:p>
          <a:p>
            <a:r>
              <a:rPr lang="en-US" altLang="zh-CN" sz="1400"/>
              <a:t>FOLLOW(F)=(*</a:t>
            </a:r>
            <a:r>
              <a:rPr lang="zh-CN" altLang="en-US" sz="1400"/>
              <a:t>，</a:t>
            </a:r>
            <a:r>
              <a:rPr lang="en-US" altLang="zh-CN" sz="1400"/>
              <a:t>+</a:t>
            </a:r>
            <a:r>
              <a:rPr lang="zh-CN" altLang="en-US" sz="1400"/>
              <a:t>，</a:t>
            </a:r>
            <a:r>
              <a:rPr lang="en-US" altLang="zh-CN" sz="1400"/>
              <a:t>)</a:t>
            </a:r>
            <a:r>
              <a:rPr lang="zh-CN" altLang="en-US" sz="1400"/>
              <a:t>，</a:t>
            </a:r>
            <a:r>
              <a:rPr lang="en-US" altLang="zh-CN" sz="1400"/>
              <a:t>$)</a:t>
            </a:r>
          </a:p>
          <a:p>
            <a:endParaRPr lang="zh-CN" altLang="en-US" sz="1400"/>
          </a:p>
        </p:txBody>
      </p:sp>
      <p:sp>
        <p:nvSpPr>
          <p:cNvPr id="65543" name="Text Box 107"/>
          <p:cNvSpPr txBox="1">
            <a:spLocks noChangeArrowheads="1"/>
          </p:cNvSpPr>
          <p:nvPr/>
        </p:nvSpPr>
        <p:spPr bwMode="auto">
          <a:xfrm>
            <a:off x="1258888" y="3716338"/>
            <a:ext cx="936625" cy="396875"/>
          </a:xfrm>
          <a:prstGeom prst="rect">
            <a:avLst/>
          </a:prstGeom>
          <a:noFill/>
          <a:ln w="9525" algn="ctr">
            <a:noFill/>
            <a:miter lim="800000"/>
            <a:headEnd/>
            <a:tailEnd/>
          </a:ln>
        </p:spPr>
        <p:txBody>
          <a:bodyPr lIns="90000" tIns="46800" rIns="90000" bIns="46800">
            <a:spAutoFit/>
          </a:bodyPr>
          <a:lstStyle/>
          <a:p>
            <a:endParaRPr lang="zh-CN" altLang="en-US" sz="2000"/>
          </a:p>
        </p:txBody>
      </p:sp>
      <p:sp>
        <p:nvSpPr>
          <p:cNvPr id="65544" name="Text Box 108"/>
          <p:cNvSpPr txBox="1">
            <a:spLocks noChangeArrowheads="1"/>
          </p:cNvSpPr>
          <p:nvPr/>
        </p:nvSpPr>
        <p:spPr bwMode="auto">
          <a:xfrm>
            <a:off x="1187450" y="3789363"/>
            <a:ext cx="936625" cy="396875"/>
          </a:xfrm>
          <a:prstGeom prst="rect">
            <a:avLst/>
          </a:prstGeom>
          <a:noFill/>
          <a:ln w="9525" algn="ctr">
            <a:noFill/>
            <a:miter lim="800000"/>
            <a:headEnd/>
            <a:tailEnd/>
          </a:ln>
        </p:spPr>
        <p:txBody>
          <a:bodyPr lIns="90000" tIns="46800" rIns="90000" bIns="46800">
            <a:spAutoFit/>
          </a:bodyPr>
          <a:lstStyle/>
          <a:p>
            <a:endParaRPr lang="zh-CN" altLang="en-US" sz="2000"/>
          </a:p>
        </p:txBody>
      </p:sp>
      <p:grpSp>
        <p:nvGrpSpPr>
          <p:cNvPr id="2" name="Group 122"/>
          <p:cNvGrpSpPr>
            <a:grpSpLocks/>
          </p:cNvGrpSpPr>
          <p:nvPr/>
        </p:nvGrpSpPr>
        <p:grpSpPr bwMode="auto">
          <a:xfrm>
            <a:off x="323850" y="3217863"/>
            <a:ext cx="7491413" cy="2659062"/>
            <a:chOff x="204" y="2027"/>
            <a:chExt cx="5112" cy="1857"/>
          </a:xfrm>
        </p:grpSpPr>
        <p:sp>
          <p:nvSpPr>
            <p:cNvPr id="65559" name="Rectangle 46"/>
            <p:cNvSpPr>
              <a:spLocks noChangeArrowheads="1"/>
            </p:cNvSpPr>
            <p:nvPr/>
          </p:nvSpPr>
          <p:spPr bwMode="auto">
            <a:xfrm>
              <a:off x="4609" y="3576"/>
              <a:ext cx="707" cy="308"/>
            </a:xfrm>
            <a:prstGeom prst="rect">
              <a:avLst/>
            </a:prstGeom>
            <a:noFill/>
            <a:ln w="9525" algn="ctr">
              <a:noFill/>
              <a:miter lim="800000"/>
              <a:headEnd/>
              <a:tailEnd/>
            </a:ln>
          </p:spPr>
          <p:txBody>
            <a:bodyPr lIns="90000" tIns="46800" rIns="90000" bIns="46800"/>
            <a:lstStyle/>
            <a:p>
              <a:pPr>
                <a:spcBef>
                  <a:spcPct val="20000"/>
                </a:spcBef>
                <a:buClr>
                  <a:schemeClr val="accent2"/>
                </a:buClr>
                <a:buFont typeface="Wingdings" pitchFamily="2" charset="2"/>
                <a:buNone/>
              </a:pPr>
              <a:endParaRPr lang="zh-CN" altLang="en-US" sz="2600"/>
            </a:p>
          </p:txBody>
        </p:sp>
        <p:sp>
          <p:nvSpPr>
            <p:cNvPr id="65560" name="Rectangle 45"/>
            <p:cNvSpPr>
              <a:spLocks noChangeArrowheads="1"/>
            </p:cNvSpPr>
            <p:nvPr/>
          </p:nvSpPr>
          <p:spPr bwMode="auto">
            <a:xfrm>
              <a:off x="3921" y="3576"/>
              <a:ext cx="688" cy="308"/>
            </a:xfrm>
            <a:prstGeom prst="rect">
              <a:avLst/>
            </a:prstGeom>
            <a:noFill/>
            <a:ln w="9525" algn="ctr">
              <a:noFill/>
              <a:miter lim="800000"/>
              <a:headEnd/>
              <a:tailEnd/>
            </a:ln>
          </p:spPr>
          <p:txBody>
            <a:bodyPr lIns="90000" tIns="46800" rIns="90000" bIns="46800"/>
            <a:lstStyle/>
            <a:p>
              <a:pPr>
                <a:spcBef>
                  <a:spcPct val="20000"/>
                </a:spcBef>
                <a:buClr>
                  <a:schemeClr val="accent2"/>
                </a:buClr>
                <a:buFont typeface="Wingdings" pitchFamily="2" charset="2"/>
                <a:buNone/>
              </a:pPr>
              <a:endParaRPr lang="zh-CN" altLang="en-US" sz="2600"/>
            </a:p>
          </p:txBody>
        </p:sp>
        <p:sp>
          <p:nvSpPr>
            <p:cNvPr id="65561" name="Rectangle 44"/>
            <p:cNvSpPr>
              <a:spLocks noChangeArrowheads="1"/>
            </p:cNvSpPr>
            <p:nvPr/>
          </p:nvSpPr>
          <p:spPr bwMode="auto">
            <a:xfrm>
              <a:off x="3193" y="3576"/>
              <a:ext cx="728" cy="308"/>
            </a:xfrm>
            <a:prstGeom prst="rect">
              <a:avLst/>
            </a:prstGeom>
            <a:noFill/>
            <a:ln w="9525" algn="ctr">
              <a:noFill/>
              <a:miter lim="800000"/>
              <a:headEnd/>
              <a:tailEnd/>
            </a:ln>
          </p:spPr>
          <p:txBody>
            <a:bodyPr lIns="90000" tIns="46800" rIns="90000" bIns="46800"/>
            <a:lstStyle/>
            <a:p>
              <a:pPr>
                <a:spcBef>
                  <a:spcPct val="20000"/>
                </a:spcBef>
                <a:buClr>
                  <a:schemeClr val="accent2"/>
                </a:buClr>
                <a:buFont typeface="Wingdings" pitchFamily="2" charset="2"/>
                <a:buNone/>
              </a:pPr>
              <a:endParaRPr lang="zh-CN" altLang="en-US" sz="2000">
                <a:sym typeface="Symbol" pitchFamily="18" charset="2"/>
              </a:endParaRPr>
            </a:p>
          </p:txBody>
        </p:sp>
        <p:sp>
          <p:nvSpPr>
            <p:cNvPr id="65562" name="Rectangle 43"/>
            <p:cNvSpPr>
              <a:spLocks noChangeArrowheads="1"/>
            </p:cNvSpPr>
            <p:nvPr/>
          </p:nvSpPr>
          <p:spPr bwMode="auto">
            <a:xfrm>
              <a:off x="2338" y="3576"/>
              <a:ext cx="855" cy="308"/>
            </a:xfrm>
            <a:prstGeom prst="rect">
              <a:avLst/>
            </a:prstGeom>
            <a:noFill/>
            <a:ln w="9525" algn="ctr">
              <a:noFill/>
              <a:miter lim="800000"/>
              <a:headEnd/>
              <a:tailEnd/>
            </a:ln>
          </p:spPr>
          <p:txBody>
            <a:bodyPr lIns="90000" tIns="46800" rIns="90000" bIns="46800"/>
            <a:lstStyle/>
            <a:p>
              <a:pPr>
                <a:spcBef>
                  <a:spcPct val="20000"/>
                </a:spcBef>
                <a:buClr>
                  <a:schemeClr val="accent2"/>
                </a:buClr>
                <a:buFont typeface="Wingdings" pitchFamily="2" charset="2"/>
                <a:buNone/>
              </a:pPr>
              <a:endParaRPr lang="zh-CN" altLang="en-US" sz="2600"/>
            </a:p>
          </p:txBody>
        </p:sp>
        <p:sp>
          <p:nvSpPr>
            <p:cNvPr id="65563" name="Rectangle 42"/>
            <p:cNvSpPr>
              <a:spLocks noChangeArrowheads="1"/>
            </p:cNvSpPr>
            <p:nvPr/>
          </p:nvSpPr>
          <p:spPr bwMode="auto">
            <a:xfrm>
              <a:off x="1443" y="3576"/>
              <a:ext cx="895" cy="308"/>
            </a:xfrm>
            <a:prstGeom prst="rect">
              <a:avLst/>
            </a:prstGeom>
            <a:noFill/>
            <a:ln w="9525" algn="ctr">
              <a:noFill/>
              <a:miter lim="800000"/>
              <a:headEnd/>
              <a:tailEnd/>
            </a:ln>
          </p:spPr>
          <p:txBody>
            <a:bodyPr lIns="90000" tIns="46800" rIns="90000" bIns="46800"/>
            <a:lstStyle/>
            <a:p>
              <a:pPr>
                <a:spcBef>
                  <a:spcPct val="20000"/>
                </a:spcBef>
                <a:buClr>
                  <a:schemeClr val="accent2"/>
                </a:buClr>
                <a:buFont typeface="Wingdings" pitchFamily="2" charset="2"/>
                <a:buNone/>
              </a:pPr>
              <a:endParaRPr lang="zh-CN" altLang="en-US" sz="2600"/>
            </a:p>
          </p:txBody>
        </p:sp>
        <p:sp>
          <p:nvSpPr>
            <p:cNvPr id="65564" name="Rectangle 41"/>
            <p:cNvSpPr>
              <a:spLocks noChangeArrowheads="1"/>
            </p:cNvSpPr>
            <p:nvPr/>
          </p:nvSpPr>
          <p:spPr bwMode="auto">
            <a:xfrm>
              <a:off x="715" y="3576"/>
              <a:ext cx="728" cy="308"/>
            </a:xfrm>
            <a:prstGeom prst="rect">
              <a:avLst/>
            </a:prstGeom>
            <a:noFill/>
            <a:ln w="9525" algn="ctr">
              <a:noFill/>
              <a:miter lim="800000"/>
              <a:headEnd/>
              <a:tailEnd/>
            </a:ln>
          </p:spPr>
          <p:txBody>
            <a:bodyPr lIns="90000" tIns="46800" rIns="90000" bIns="46800"/>
            <a:lstStyle/>
            <a:p>
              <a:pPr>
                <a:spcBef>
                  <a:spcPct val="20000"/>
                </a:spcBef>
                <a:buClr>
                  <a:schemeClr val="accent2"/>
                </a:buClr>
                <a:buFont typeface="Wingdings" pitchFamily="2" charset="2"/>
                <a:buNone/>
              </a:pPr>
              <a:endParaRPr lang="zh-CN" altLang="en-US" sz="2000">
                <a:sym typeface="Symbol" pitchFamily="18" charset="2"/>
              </a:endParaRPr>
            </a:p>
          </p:txBody>
        </p:sp>
        <p:sp>
          <p:nvSpPr>
            <p:cNvPr id="65565" name="Rectangle 40"/>
            <p:cNvSpPr>
              <a:spLocks noChangeArrowheads="1"/>
            </p:cNvSpPr>
            <p:nvPr/>
          </p:nvSpPr>
          <p:spPr bwMode="auto">
            <a:xfrm>
              <a:off x="204" y="3576"/>
              <a:ext cx="511" cy="308"/>
            </a:xfrm>
            <a:prstGeom prst="rect">
              <a:avLst/>
            </a:prstGeom>
            <a:noFill/>
            <a:ln w="9525" algn="ctr">
              <a:noFill/>
              <a:miter lim="800000"/>
              <a:headEnd/>
              <a:tailEnd/>
            </a:ln>
          </p:spPr>
          <p:txBody>
            <a:bodyPr lIns="90000" tIns="46800" rIns="90000" bIns="46800"/>
            <a:lstStyle/>
            <a:p>
              <a:pPr>
                <a:spcBef>
                  <a:spcPct val="20000"/>
                </a:spcBef>
                <a:buClr>
                  <a:schemeClr val="accent2"/>
                </a:buClr>
                <a:buFont typeface="Wingdings" pitchFamily="2" charset="2"/>
                <a:buNone/>
              </a:pPr>
              <a:r>
                <a:rPr lang="zh-CN" altLang="en-US"/>
                <a:t>   </a:t>
              </a:r>
              <a:r>
                <a:rPr lang="en-US" altLang="zh-CN"/>
                <a:t>F</a:t>
              </a:r>
            </a:p>
          </p:txBody>
        </p:sp>
        <p:sp>
          <p:nvSpPr>
            <p:cNvPr id="65566" name="Rectangle 39"/>
            <p:cNvSpPr>
              <a:spLocks noChangeArrowheads="1"/>
            </p:cNvSpPr>
            <p:nvPr/>
          </p:nvSpPr>
          <p:spPr bwMode="auto">
            <a:xfrm>
              <a:off x="4609" y="3268"/>
              <a:ext cx="707" cy="308"/>
            </a:xfrm>
            <a:prstGeom prst="rect">
              <a:avLst/>
            </a:prstGeom>
            <a:noFill/>
            <a:ln w="9525" algn="ctr">
              <a:noFill/>
              <a:miter lim="800000"/>
              <a:headEnd/>
              <a:tailEnd/>
            </a:ln>
          </p:spPr>
          <p:txBody>
            <a:bodyPr lIns="90000" tIns="46800" rIns="90000" bIns="46800"/>
            <a:lstStyle/>
            <a:p>
              <a:pPr>
                <a:spcBef>
                  <a:spcPct val="20000"/>
                </a:spcBef>
                <a:buClr>
                  <a:schemeClr val="accent2"/>
                </a:buClr>
                <a:buFont typeface="Wingdings" pitchFamily="2" charset="2"/>
                <a:buNone/>
              </a:pPr>
              <a:endParaRPr lang="zh-CN" altLang="en-US" sz="2000">
                <a:cs typeface="Times New Roman" pitchFamily="18" charset="0"/>
              </a:endParaRPr>
            </a:p>
          </p:txBody>
        </p:sp>
        <p:sp>
          <p:nvSpPr>
            <p:cNvPr id="65567" name="Rectangle 38"/>
            <p:cNvSpPr>
              <a:spLocks noChangeArrowheads="1"/>
            </p:cNvSpPr>
            <p:nvPr/>
          </p:nvSpPr>
          <p:spPr bwMode="auto">
            <a:xfrm>
              <a:off x="3921" y="3268"/>
              <a:ext cx="688" cy="308"/>
            </a:xfrm>
            <a:prstGeom prst="rect">
              <a:avLst/>
            </a:prstGeom>
            <a:noFill/>
            <a:ln w="9525" algn="ctr">
              <a:noFill/>
              <a:miter lim="800000"/>
              <a:headEnd/>
              <a:tailEnd/>
            </a:ln>
          </p:spPr>
          <p:txBody>
            <a:bodyPr lIns="90000" tIns="46800" rIns="90000" bIns="46800"/>
            <a:lstStyle/>
            <a:p>
              <a:pPr>
                <a:spcBef>
                  <a:spcPct val="20000"/>
                </a:spcBef>
                <a:buClr>
                  <a:schemeClr val="accent2"/>
                </a:buClr>
                <a:buFont typeface="Wingdings" pitchFamily="2" charset="2"/>
                <a:buNone/>
              </a:pPr>
              <a:endParaRPr lang="zh-CN" altLang="en-US" sz="2000">
                <a:sym typeface="Symbol" pitchFamily="18" charset="2"/>
              </a:endParaRPr>
            </a:p>
          </p:txBody>
        </p:sp>
        <p:sp>
          <p:nvSpPr>
            <p:cNvPr id="65568" name="Rectangle 37"/>
            <p:cNvSpPr>
              <a:spLocks noChangeArrowheads="1"/>
            </p:cNvSpPr>
            <p:nvPr/>
          </p:nvSpPr>
          <p:spPr bwMode="auto">
            <a:xfrm>
              <a:off x="3193" y="3268"/>
              <a:ext cx="728" cy="308"/>
            </a:xfrm>
            <a:prstGeom prst="rect">
              <a:avLst/>
            </a:prstGeom>
            <a:noFill/>
            <a:ln w="9525" algn="ctr">
              <a:noFill/>
              <a:miter lim="800000"/>
              <a:headEnd/>
              <a:tailEnd/>
            </a:ln>
          </p:spPr>
          <p:txBody>
            <a:bodyPr lIns="90000" tIns="46800" rIns="90000" bIns="46800"/>
            <a:lstStyle/>
            <a:p>
              <a:pPr>
                <a:spcBef>
                  <a:spcPct val="20000"/>
                </a:spcBef>
                <a:buClr>
                  <a:schemeClr val="accent2"/>
                </a:buClr>
                <a:buFont typeface="Wingdings" pitchFamily="2" charset="2"/>
                <a:buNone/>
              </a:pPr>
              <a:endParaRPr lang="zh-CN" altLang="en-US" sz="2600"/>
            </a:p>
          </p:txBody>
        </p:sp>
        <p:sp>
          <p:nvSpPr>
            <p:cNvPr id="65569" name="Rectangle 36"/>
            <p:cNvSpPr>
              <a:spLocks noChangeArrowheads="1"/>
            </p:cNvSpPr>
            <p:nvPr/>
          </p:nvSpPr>
          <p:spPr bwMode="auto">
            <a:xfrm>
              <a:off x="2338" y="3268"/>
              <a:ext cx="855" cy="308"/>
            </a:xfrm>
            <a:prstGeom prst="rect">
              <a:avLst/>
            </a:prstGeom>
            <a:noFill/>
            <a:ln w="9525" algn="ctr">
              <a:noFill/>
              <a:miter lim="800000"/>
              <a:headEnd/>
              <a:tailEnd/>
            </a:ln>
          </p:spPr>
          <p:txBody>
            <a:bodyPr lIns="90000" tIns="46800" rIns="90000" bIns="46800"/>
            <a:lstStyle/>
            <a:p>
              <a:pPr>
                <a:spcBef>
                  <a:spcPct val="20000"/>
                </a:spcBef>
                <a:buClr>
                  <a:schemeClr val="accent2"/>
                </a:buClr>
                <a:buFont typeface="Wingdings" pitchFamily="2" charset="2"/>
                <a:buNone/>
              </a:pPr>
              <a:endParaRPr lang="zh-CN" altLang="en-US" sz="2000">
                <a:sym typeface="Symbol" pitchFamily="18" charset="2"/>
              </a:endParaRPr>
            </a:p>
          </p:txBody>
        </p:sp>
        <p:sp>
          <p:nvSpPr>
            <p:cNvPr id="65570" name="Rectangle 35"/>
            <p:cNvSpPr>
              <a:spLocks noChangeArrowheads="1"/>
            </p:cNvSpPr>
            <p:nvPr/>
          </p:nvSpPr>
          <p:spPr bwMode="auto">
            <a:xfrm>
              <a:off x="1443" y="3268"/>
              <a:ext cx="895" cy="308"/>
            </a:xfrm>
            <a:prstGeom prst="rect">
              <a:avLst/>
            </a:prstGeom>
            <a:noFill/>
            <a:ln w="9525" algn="ctr">
              <a:noFill/>
              <a:miter lim="800000"/>
              <a:headEnd/>
              <a:tailEnd/>
            </a:ln>
          </p:spPr>
          <p:txBody>
            <a:bodyPr lIns="90000" tIns="46800" rIns="90000" bIns="46800"/>
            <a:lstStyle/>
            <a:p>
              <a:pPr>
                <a:spcBef>
                  <a:spcPct val="20000"/>
                </a:spcBef>
                <a:buClr>
                  <a:schemeClr val="accent2"/>
                </a:buClr>
                <a:buFont typeface="Wingdings" pitchFamily="2" charset="2"/>
                <a:buNone/>
              </a:pPr>
              <a:endParaRPr lang="zh-CN" altLang="en-US">
                <a:cs typeface="Times New Roman" pitchFamily="18" charset="0"/>
              </a:endParaRPr>
            </a:p>
          </p:txBody>
        </p:sp>
        <p:sp>
          <p:nvSpPr>
            <p:cNvPr id="65571" name="Rectangle 34"/>
            <p:cNvSpPr>
              <a:spLocks noChangeArrowheads="1"/>
            </p:cNvSpPr>
            <p:nvPr/>
          </p:nvSpPr>
          <p:spPr bwMode="auto">
            <a:xfrm>
              <a:off x="715" y="3268"/>
              <a:ext cx="728" cy="308"/>
            </a:xfrm>
            <a:prstGeom prst="rect">
              <a:avLst/>
            </a:prstGeom>
            <a:noFill/>
            <a:ln w="9525" algn="ctr">
              <a:noFill/>
              <a:miter lim="800000"/>
              <a:headEnd/>
              <a:tailEnd/>
            </a:ln>
          </p:spPr>
          <p:txBody>
            <a:bodyPr lIns="90000" tIns="46800" rIns="90000" bIns="46800"/>
            <a:lstStyle/>
            <a:p>
              <a:pPr>
                <a:spcBef>
                  <a:spcPct val="20000"/>
                </a:spcBef>
                <a:buClr>
                  <a:schemeClr val="accent2"/>
                </a:buClr>
                <a:buFont typeface="Wingdings" pitchFamily="2" charset="2"/>
                <a:buNone/>
              </a:pPr>
              <a:endParaRPr lang="zh-CN" altLang="en-US" sz="2600"/>
            </a:p>
          </p:txBody>
        </p:sp>
        <p:sp>
          <p:nvSpPr>
            <p:cNvPr id="65572" name="Rectangle 33"/>
            <p:cNvSpPr>
              <a:spLocks noChangeArrowheads="1"/>
            </p:cNvSpPr>
            <p:nvPr/>
          </p:nvSpPr>
          <p:spPr bwMode="auto">
            <a:xfrm>
              <a:off x="204" y="3268"/>
              <a:ext cx="511" cy="308"/>
            </a:xfrm>
            <a:prstGeom prst="rect">
              <a:avLst/>
            </a:prstGeom>
            <a:noFill/>
            <a:ln w="9525" algn="ctr">
              <a:noFill/>
              <a:miter lim="800000"/>
              <a:headEnd/>
              <a:tailEnd/>
            </a:ln>
          </p:spPr>
          <p:txBody>
            <a:bodyPr lIns="90000" tIns="46800" rIns="90000" bIns="46800"/>
            <a:lstStyle/>
            <a:p>
              <a:pPr>
                <a:spcBef>
                  <a:spcPct val="20000"/>
                </a:spcBef>
                <a:buClr>
                  <a:schemeClr val="accent2"/>
                </a:buClr>
                <a:buFont typeface="Wingdings" pitchFamily="2" charset="2"/>
                <a:buNone/>
              </a:pPr>
              <a:r>
                <a:rPr lang="en-US" altLang="zh-CN">
                  <a:sym typeface="Symbol" pitchFamily="18" charset="2"/>
                </a:rPr>
                <a:t>   T</a:t>
              </a:r>
              <a:r>
                <a:rPr lang="en-US" altLang="zh-CN">
                  <a:latin typeface="Arial" charset="0"/>
                  <a:sym typeface="Symbol" pitchFamily="18" charset="2"/>
                </a:rPr>
                <a:t>’</a:t>
              </a:r>
              <a:endParaRPr lang="zh-CN" altLang="en-US">
                <a:sym typeface="Symbol" pitchFamily="18" charset="2"/>
              </a:endParaRPr>
            </a:p>
          </p:txBody>
        </p:sp>
        <p:sp>
          <p:nvSpPr>
            <p:cNvPr id="65573" name="Rectangle 32"/>
            <p:cNvSpPr>
              <a:spLocks noChangeArrowheads="1"/>
            </p:cNvSpPr>
            <p:nvPr/>
          </p:nvSpPr>
          <p:spPr bwMode="auto">
            <a:xfrm>
              <a:off x="4609" y="2960"/>
              <a:ext cx="707" cy="308"/>
            </a:xfrm>
            <a:prstGeom prst="rect">
              <a:avLst/>
            </a:prstGeom>
            <a:noFill/>
            <a:ln w="9525" algn="ctr">
              <a:noFill/>
              <a:miter lim="800000"/>
              <a:headEnd/>
              <a:tailEnd/>
            </a:ln>
          </p:spPr>
          <p:txBody>
            <a:bodyPr lIns="90000" tIns="46800" rIns="90000" bIns="46800"/>
            <a:lstStyle/>
            <a:p>
              <a:pPr>
                <a:spcBef>
                  <a:spcPct val="20000"/>
                </a:spcBef>
                <a:buClr>
                  <a:schemeClr val="accent2"/>
                </a:buClr>
                <a:buFont typeface="Wingdings" pitchFamily="2" charset="2"/>
                <a:buNone/>
              </a:pPr>
              <a:endParaRPr lang="zh-CN" altLang="en-US" sz="2600"/>
            </a:p>
          </p:txBody>
        </p:sp>
        <p:sp>
          <p:nvSpPr>
            <p:cNvPr id="65574" name="Rectangle 31"/>
            <p:cNvSpPr>
              <a:spLocks noChangeArrowheads="1"/>
            </p:cNvSpPr>
            <p:nvPr/>
          </p:nvSpPr>
          <p:spPr bwMode="auto">
            <a:xfrm>
              <a:off x="3921" y="2960"/>
              <a:ext cx="688" cy="308"/>
            </a:xfrm>
            <a:prstGeom prst="rect">
              <a:avLst/>
            </a:prstGeom>
            <a:noFill/>
            <a:ln w="9525" algn="ctr">
              <a:noFill/>
              <a:miter lim="800000"/>
              <a:headEnd/>
              <a:tailEnd/>
            </a:ln>
          </p:spPr>
          <p:txBody>
            <a:bodyPr lIns="90000" tIns="46800" rIns="90000" bIns="46800"/>
            <a:lstStyle/>
            <a:p>
              <a:pPr>
                <a:spcBef>
                  <a:spcPct val="20000"/>
                </a:spcBef>
                <a:buClr>
                  <a:schemeClr val="accent2"/>
                </a:buClr>
                <a:buFont typeface="Wingdings" pitchFamily="2" charset="2"/>
                <a:buNone/>
              </a:pPr>
              <a:endParaRPr lang="zh-CN" altLang="en-US" sz="2600"/>
            </a:p>
          </p:txBody>
        </p:sp>
        <p:sp>
          <p:nvSpPr>
            <p:cNvPr id="65575" name="Rectangle 30"/>
            <p:cNvSpPr>
              <a:spLocks noChangeArrowheads="1"/>
            </p:cNvSpPr>
            <p:nvPr/>
          </p:nvSpPr>
          <p:spPr bwMode="auto">
            <a:xfrm>
              <a:off x="3193" y="2960"/>
              <a:ext cx="728" cy="308"/>
            </a:xfrm>
            <a:prstGeom prst="rect">
              <a:avLst/>
            </a:prstGeom>
            <a:noFill/>
            <a:ln w="9525" algn="ctr">
              <a:noFill/>
              <a:miter lim="800000"/>
              <a:headEnd/>
              <a:tailEnd/>
            </a:ln>
          </p:spPr>
          <p:txBody>
            <a:bodyPr lIns="90000" tIns="46800" rIns="90000" bIns="46800"/>
            <a:lstStyle/>
            <a:p>
              <a:pPr>
                <a:spcBef>
                  <a:spcPct val="20000"/>
                </a:spcBef>
                <a:buClr>
                  <a:schemeClr val="accent2"/>
                </a:buClr>
                <a:buFont typeface="Wingdings" pitchFamily="2" charset="2"/>
                <a:buNone/>
              </a:pPr>
              <a:endParaRPr lang="zh-CN" altLang="en-US" sz="2600"/>
            </a:p>
          </p:txBody>
        </p:sp>
        <p:sp>
          <p:nvSpPr>
            <p:cNvPr id="65576" name="Rectangle 29"/>
            <p:cNvSpPr>
              <a:spLocks noChangeArrowheads="1"/>
            </p:cNvSpPr>
            <p:nvPr/>
          </p:nvSpPr>
          <p:spPr bwMode="auto">
            <a:xfrm>
              <a:off x="2338" y="2960"/>
              <a:ext cx="855" cy="308"/>
            </a:xfrm>
            <a:prstGeom prst="rect">
              <a:avLst/>
            </a:prstGeom>
            <a:noFill/>
            <a:ln w="9525" algn="ctr">
              <a:noFill/>
              <a:miter lim="800000"/>
              <a:headEnd/>
              <a:tailEnd/>
            </a:ln>
          </p:spPr>
          <p:txBody>
            <a:bodyPr lIns="90000" tIns="46800" rIns="90000" bIns="46800"/>
            <a:lstStyle/>
            <a:p>
              <a:pPr>
                <a:spcBef>
                  <a:spcPct val="20000"/>
                </a:spcBef>
                <a:buClr>
                  <a:schemeClr val="accent2"/>
                </a:buClr>
                <a:buFont typeface="Wingdings" pitchFamily="2" charset="2"/>
                <a:buNone/>
              </a:pPr>
              <a:endParaRPr lang="zh-CN" altLang="en-US" sz="2600"/>
            </a:p>
          </p:txBody>
        </p:sp>
        <p:sp>
          <p:nvSpPr>
            <p:cNvPr id="65577" name="Rectangle 28"/>
            <p:cNvSpPr>
              <a:spLocks noChangeArrowheads="1"/>
            </p:cNvSpPr>
            <p:nvPr/>
          </p:nvSpPr>
          <p:spPr bwMode="auto">
            <a:xfrm>
              <a:off x="1443" y="2960"/>
              <a:ext cx="895" cy="308"/>
            </a:xfrm>
            <a:prstGeom prst="rect">
              <a:avLst/>
            </a:prstGeom>
            <a:noFill/>
            <a:ln w="9525" algn="ctr">
              <a:noFill/>
              <a:miter lim="800000"/>
              <a:headEnd/>
              <a:tailEnd/>
            </a:ln>
          </p:spPr>
          <p:txBody>
            <a:bodyPr lIns="90000" tIns="46800" rIns="90000" bIns="46800"/>
            <a:lstStyle/>
            <a:p>
              <a:pPr>
                <a:spcBef>
                  <a:spcPct val="20000"/>
                </a:spcBef>
                <a:buClr>
                  <a:schemeClr val="accent2"/>
                </a:buClr>
                <a:buFont typeface="Wingdings" pitchFamily="2" charset="2"/>
                <a:buNone/>
              </a:pPr>
              <a:endParaRPr lang="zh-CN" altLang="en-US" sz="2600"/>
            </a:p>
          </p:txBody>
        </p:sp>
        <p:sp>
          <p:nvSpPr>
            <p:cNvPr id="65578" name="Rectangle 27"/>
            <p:cNvSpPr>
              <a:spLocks noChangeArrowheads="1"/>
            </p:cNvSpPr>
            <p:nvPr/>
          </p:nvSpPr>
          <p:spPr bwMode="auto">
            <a:xfrm>
              <a:off x="715" y="2960"/>
              <a:ext cx="728" cy="308"/>
            </a:xfrm>
            <a:prstGeom prst="rect">
              <a:avLst/>
            </a:prstGeom>
            <a:noFill/>
            <a:ln w="9525" algn="ctr">
              <a:noFill/>
              <a:miter lim="800000"/>
              <a:headEnd/>
              <a:tailEnd/>
            </a:ln>
          </p:spPr>
          <p:txBody>
            <a:bodyPr lIns="90000" tIns="46800" rIns="90000" bIns="46800"/>
            <a:lstStyle/>
            <a:p>
              <a:pPr>
                <a:spcBef>
                  <a:spcPct val="20000"/>
                </a:spcBef>
                <a:buClr>
                  <a:schemeClr val="accent2"/>
                </a:buClr>
                <a:buFont typeface="Wingdings" pitchFamily="2" charset="2"/>
                <a:buNone/>
              </a:pPr>
              <a:endParaRPr lang="zh-CN" altLang="en-US" sz="1200">
                <a:sym typeface="Symbol" pitchFamily="18" charset="2"/>
              </a:endParaRPr>
            </a:p>
          </p:txBody>
        </p:sp>
        <p:sp>
          <p:nvSpPr>
            <p:cNvPr id="65579" name="Rectangle 26"/>
            <p:cNvSpPr>
              <a:spLocks noChangeArrowheads="1"/>
            </p:cNvSpPr>
            <p:nvPr/>
          </p:nvSpPr>
          <p:spPr bwMode="auto">
            <a:xfrm>
              <a:off x="204" y="2960"/>
              <a:ext cx="511" cy="308"/>
            </a:xfrm>
            <a:prstGeom prst="rect">
              <a:avLst/>
            </a:prstGeom>
            <a:noFill/>
            <a:ln w="9525" algn="ctr">
              <a:noFill/>
              <a:miter lim="800000"/>
              <a:headEnd/>
              <a:tailEnd/>
            </a:ln>
          </p:spPr>
          <p:txBody>
            <a:bodyPr lIns="90000" tIns="46800" rIns="90000" bIns="46800"/>
            <a:lstStyle/>
            <a:p>
              <a:pPr>
                <a:spcBef>
                  <a:spcPct val="20000"/>
                </a:spcBef>
                <a:buClr>
                  <a:schemeClr val="accent2"/>
                </a:buClr>
                <a:buFont typeface="Wingdings" pitchFamily="2" charset="2"/>
                <a:buNone/>
              </a:pPr>
              <a:r>
                <a:rPr lang="en-US" altLang="zh-CN"/>
                <a:t>   T</a:t>
              </a:r>
              <a:endParaRPr lang="zh-CN" altLang="en-US"/>
            </a:p>
          </p:txBody>
        </p:sp>
        <p:sp>
          <p:nvSpPr>
            <p:cNvPr id="65580" name="Rectangle 25"/>
            <p:cNvSpPr>
              <a:spLocks noChangeArrowheads="1"/>
            </p:cNvSpPr>
            <p:nvPr/>
          </p:nvSpPr>
          <p:spPr bwMode="auto">
            <a:xfrm>
              <a:off x="4609" y="2652"/>
              <a:ext cx="707" cy="308"/>
            </a:xfrm>
            <a:prstGeom prst="rect">
              <a:avLst/>
            </a:prstGeom>
            <a:noFill/>
            <a:ln w="9525" algn="ctr">
              <a:noFill/>
              <a:miter lim="800000"/>
              <a:headEnd/>
              <a:tailEnd/>
            </a:ln>
          </p:spPr>
          <p:txBody>
            <a:bodyPr lIns="90000" tIns="46800" rIns="90000" bIns="46800"/>
            <a:lstStyle/>
            <a:p>
              <a:pPr>
                <a:spcBef>
                  <a:spcPct val="20000"/>
                </a:spcBef>
                <a:buClr>
                  <a:schemeClr val="accent2"/>
                </a:buClr>
                <a:buFont typeface="Wingdings" pitchFamily="2" charset="2"/>
                <a:buNone/>
              </a:pPr>
              <a:endParaRPr lang="zh-CN" altLang="en-US" sz="2000">
                <a:cs typeface="Times New Roman" pitchFamily="18" charset="0"/>
              </a:endParaRPr>
            </a:p>
          </p:txBody>
        </p:sp>
        <p:sp>
          <p:nvSpPr>
            <p:cNvPr id="65581" name="Rectangle 24"/>
            <p:cNvSpPr>
              <a:spLocks noChangeArrowheads="1"/>
            </p:cNvSpPr>
            <p:nvPr/>
          </p:nvSpPr>
          <p:spPr bwMode="auto">
            <a:xfrm>
              <a:off x="3921" y="2652"/>
              <a:ext cx="688" cy="308"/>
            </a:xfrm>
            <a:prstGeom prst="rect">
              <a:avLst/>
            </a:prstGeom>
            <a:noFill/>
            <a:ln w="9525" algn="ctr">
              <a:noFill/>
              <a:miter lim="800000"/>
              <a:headEnd/>
              <a:tailEnd/>
            </a:ln>
          </p:spPr>
          <p:txBody>
            <a:bodyPr lIns="90000" tIns="46800" rIns="90000" bIns="46800"/>
            <a:lstStyle/>
            <a:p>
              <a:pPr>
                <a:spcBef>
                  <a:spcPct val="20000"/>
                </a:spcBef>
                <a:buClr>
                  <a:schemeClr val="accent2"/>
                </a:buClr>
                <a:buFont typeface="Wingdings" pitchFamily="2" charset="2"/>
                <a:buNone/>
              </a:pPr>
              <a:endParaRPr lang="el-GR" altLang="en-US" sz="2000">
                <a:cs typeface="Times New Roman" pitchFamily="18" charset="0"/>
              </a:endParaRPr>
            </a:p>
          </p:txBody>
        </p:sp>
        <p:sp>
          <p:nvSpPr>
            <p:cNvPr id="65582" name="Rectangle 23"/>
            <p:cNvSpPr>
              <a:spLocks noChangeArrowheads="1"/>
            </p:cNvSpPr>
            <p:nvPr/>
          </p:nvSpPr>
          <p:spPr bwMode="auto">
            <a:xfrm>
              <a:off x="3193" y="2652"/>
              <a:ext cx="728" cy="308"/>
            </a:xfrm>
            <a:prstGeom prst="rect">
              <a:avLst/>
            </a:prstGeom>
            <a:noFill/>
            <a:ln w="9525" algn="ctr">
              <a:noFill/>
              <a:miter lim="800000"/>
              <a:headEnd/>
              <a:tailEnd/>
            </a:ln>
          </p:spPr>
          <p:txBody>
            <a:bodyPr lIns="90000" tIns="46800" rIns="90000" bIns="46800"/>
            <a:lstStyle/>
            <a:p>
              <a:pPr>
                <a:spcBef>
                  <a:spcPct val="20000"/>
                </a:spcBef>
                <a:buClr>
                  <a:schemeClr val="accent2"/>
                </a:buClr>
                <a:buFont typeface="Wingdings" pitchFamily="2" charset="2"/>
                <a:buNone/>
              </a:pPr>
              <a:endParaRPr lang="zh-CN" altLang="en-US" sz="2600"/>
            </a:p>
          </p:txBody>
        </p:sp>
        <p:sp>
          <p:nvSpPr>
            <p:cNvPr id="65583" name="Rectangle 22"/>
            <p:cNvSpPr>
              <a:spLocks noChangeArrowheads="1"/>
            </p:cNvSpPr>
            <p:nvPr/>
          </p:nvSpPr>
          <p:spPr bwMode="auto">
            <a:xfrm>
              <a:off x="2338" y="2652"/>
              <a:ext cx="855" cy="308"/>
            </a:xfrm>
            <a:prstGeom prst="rect">
              <a:avLst/>
            </a:prstGeom>
            <a:noFill/>
            <a:ln w="9525" algn="ctr">
              <a:noFill/>
              <a:miter lim="800000"/>
              <a:headEnd/>
              <a:tailEnd/>
            </a:ln>
          </p:spPr>
          <p:txBody>
            <a:bodyPr lIns="90000" tIns="46800" rIns="90000" bIns="46800"/>
            <a:lstStyle/>
            <a:p>
              <a:pPr>
                <a:spcBef>
                  <a:spcPct val="20000"/>
                </a:spcBef>
                <a:buClr>
                  <a:schemeClr val="accent2"/>
                </a:buClr>
                <a:buFont typeface="Wingdings" pitchFamily="2" charset="2"/>
                <a:buNone/>
              </a:pPr>
              <a:endParaRPr lang="zh-CN" altLang="en-US" sz="2600"/>
            </a:p>
          </p:txBody>
        </p:sp>
        <p:sp>
          <p:nvSpPr>
            <p:cNvPr id="65584" name="Rectangle 21"/>
            <p:cNvSpPr>
              <a:spLocks noChangeArrowheads="1"/>
            </p:cNvSpPr>
            <p:nvPr/>
          </p:nvSpPr>
          <p:spPr bwMode="auto">
            <a:xfrm>
              <a:off x="1443" y="2652"/>
              <a:ext cx="895" cy="308"/>
            </a:xfrm>
            <a:prstGeom prst="rect">
              <a:avLst/>
            </a:prstGeom>
            <a:noFill/>
            <a:ln w="9525" algn="ctr">
              <a:noFill/>
              <a:miter lim="800000"/>
              <a:headEnd/>
              <a:tailEnd/>
            </a:ln>
          </p:spPr>
          <p:txBody>
            <a:bodyPr lIns="90000" tIns="46800" rIns="90000" bIns="46800"/>
            <a:lstStyle/>
            <a:p>
              <a:pPr>
                <a:spcBef>
                  <a:spcPct val="20000"/>
                </a:spcBef>
                <a:buClr>
                  <a:schemeClr val="accent2"/>
                </a:buClr>
                <a:buFont typeface="Wingdings" pitchFamily="2" charset="2"/>
                <a:buNone/>
              </a:pPr>
              <a:endParaRPr lang="zh-CN" altLang="en-US" sz="2000"/>
            </a:p>
          </p:txBody>
        </p:sp>
        <p:sp>
          <p:nvSpPr>
            <p:cNvPr id="65585" name="Rectangle 20"/>
            <p:cNvSpPr>
              <a:spLocks noChangeArrowheads="1"/>
            </p:cNvSpPr>
            <p:nvPr/>
          </p:nvSpPr>
          <p:spPr bwMode="auto">
            <a:xfrm>
              <a:off x="715" y="2652"/>
              <a:ext cx="728" cy="308"/>
            </a:xfrm>
            <a:prstGeom prst="rect">
              <a:avLst/>
            </a:prstGeom>
            <a:noFill/>
            <a:ln w="9525" algn="ctr">
              <a:noFill/>
              <a:miter lim="800000"/>
              <a:headEnd/>
              <a:tailEnd/>
            </a:ln>
          </p:spPr>
          <p:txBody>
            <a:bodyPr lIns="90000" tIns="46800" rIns="90000" bIns="46800"/>
            <a:lstStyle/>
            <a:p>
              <a:pPr>
                <a:spcBef>
                  <a:spcPct val="20000"/>
                </a:spcBef>
                <a:buClr>
                  <a:schemeClr val="accent2"/>
                </a:buClr>
                <a:buFont typeface="Wingdings" pitchFamily="2" charset="2"/>
                <a:buNone/>
              </a:pPr>
              <a:endParaRPr lang="zh-CN" altLang="en-US" sz="2600"/>
            </a:p>
          </p:txBody>
        </p:sp>
        <p:sp>
          <p:nvSpPr>
            <p:cNvPr id="65586" name="Rectangle 19"/>
            <p:cNvSpPr>
              <a:spLocks noChangeArrowheads="1"/>
            </p:cNvSpPr>
            <p:nvPr/>
          </p:nvSpPr>
          <p:spPr bwMode="auto">
            <a:xfrm>
              <a:off x="204" y="2652"/>
              <a:ext cx="511" cy="308"/>
            </a:xfrm>
            <a:prstGeom prst="rect">
              <a:avLst/>
            </a:prstGeom>
            <a:noFill/>
            <a:ln w="9525" algn="ctr">
              <a:noFill/>
              <a:miter lim="800000"/>
              <a:headEnd/>
              <a:tailEnd/>
            </a:ln>
          </p:spPr>
          <p:txBody>
            <a:bodyPr lIns="90000" tIns="46800" rIns="90000" bIns="46800"/>
            <a:lstStyle/>
            <a:p>
              <a:pPr>
                <a:spcBef>
                  <a:spcPct val="20000"/>
                </a:spcBef>
                <a:buClr>
                  <a:schemeClr val="accent2"/>
                </a:buClr>
                <a:buFont typeface="Wingdings" pitchFamily="2" charset="2"/>
                <a:buNone/>
              </a:pPr>
              <a:r>
                <a:rPr lang="zh-CN" altLang="en-US"/>
                <a:t>   </a:t>
              </a:r>
              <a:r>
                <a:rPr lang="en-US" altLang="zh-CN"/>
                <a:t>E</a:t>
              </a:r>
              <a:r>
                <a:rPr lang="en-US" altLang="zh-CN">
                  <a:latin typeface="Arial" charset="0"/>
                </a:rPr>
                <a:t>’</a:t>
              </a:r>
              <a:endParaRPr lang="zh-CN" altLang="en-US"/>
            </a:p>
          </p:txBody>
        </p:sp>
        <p:sp>
          <p:nvSpPr>
            <p:cNvPr id="65587" name="Rectangle 18"/>
            <p:cNvSpPr>
              <a:spLocks noChangeArrowheads="1"/>
            </p:cNvSpPr>
            <p:nvPr/>
          </p:nvSpPr>
          <p:spPr bwMode="auto">
            <a:xfrm>
              <a:off x="4609" y="2344"/>
              <a:ext cx="707" cy="308"/>
            </a:xfrm>
            <a:prstGeom prst="rect">
              <a:avLst/>
            </a:prstGeom>
            <a:noFill/>
            <a:ln w="9525" algn="ctr">
              <a:noFill/>
              <a:miter lim="800000"/>
              <a:headEnd/>
              <a:tailEnd/>
            </a:ln>
          </p:spPr>
          <p:txBody>
            <a:bodyPr lIns="90000" tIns="46800" rIns="90000" bIns="46800"/>
            <a:lstStyle/>
            <a:p>
              <a:pPr>
                <a:spcBef>
                  <a:spcPct val="20000"/>
                </a:spcBef>
                <a:buClr>
                  <a:schemeClr val="accent2"/>
                </a:buClr>
                <a:buFont typeface="Wingdings" pitchFamily="2" charset="2"/>
                <a:buNone/>
              </a:pPr>
              <a:endParaRPr lang="zh-CN" altLang="en-US" sz="2600"/>
            </a:p>
          </p:txBody>
        </p:sp>
        <p:sp>
          <p:nvSpPr>
            <p:cNvPr id="65588" name="Rectangle 17"/>
            <p:cNvSpPr>
              <a:spLocks noChangeArrowheads="1"/>
            </p:cNvSpPr>
            <p:nvPr/>
          </p:nvSpPr>
          <p:spPr bwMode="auto">
            <a:xfrm>
              <a:off x="3921" y="2344"/>
              <a:ext cx="688" cy="308"/>
            </a:xfrm>
            <a:prstGeom prst="rect">
              <a:avLst/>
            </a:prstGeom>
            <a:noFill/>
            <a:ln w="9525" algn="ctr">
              <a:noFill/>
              <a:miter lim="800000"/>
              <a:headEnd/>
              <a:tailEnd/>
            </a:ln>
          </p:spPr>
          <p:txBody>
            <a:bodyPr lIns="90000" tIns="46800" rIns="90000" bIns="46800"/>
            <a:lstStyle/>
            <a:p>
              <a:pPr>
                <a:spcBef>
                  <a:spcPct val="20000"/>
                </a:spcBef>
                <a:buClr>
                  <a:schemeClr val="accent2"/>
                </a:buClr>
                <a:buFont typeface="Wingdings" pitchFamily="2" charset="2"/>
                <a:buNone/>
              </a:pPr>
              <a:endParaRPr lang="zh-CN" altLang="en-US" sz="2600"/>
            </a:p>
          </p:txBody>
        </p:sp>
        <p:sp>
          <p:nvSpPr>
            <p:cNvPr id="65589" name="Rectangle 16"/>
            <p:cNvSpPr>
              <a:spLocks noChangeArrowheads="1"/>
            </p:cNvSpPr>
            <p:nvPr/>
          </p:nvSpPr>
          <p:spPr bwMode="auto">
            <a:xfrm>
              <a:off x="3193" y="2344"/>
              <a:ext cx="728" cy="308"/>
            </a:xfrm>
            <a:prstGeom prst="rect">
              <a:avLst/>
            </a:prstGeom>
            <a:noFill/>
            <a:ln w="9525" algn="ctr">
              <a:noFill/>
              <a:miter lim="800000"/>
              <a:headEnd/>
              <a:tailEnd/>
            </a:ln>
          </p:spPr>
          <p:txBody>
            <a:bodyPr lIns="90000" tIns="46800" rIns="90000" bIns="46800"/>
            <a:lstStyle/>
            <a:p>
              <a:pPr>
                <a:spcBef>
                  <a:spcPct val="20000"/>
                </a:spcBef>
                <a:buClr>
                  <a:schemeClr val="accent2"/>
                </a:buClr>
                <a:buFont typeface="Wingdings" pitchFamily="2" charset="2"/>
                <a:buNone/>
              </a:pPr>
              <a:endParaRPr lang="zh-CN" altLang="en-US" sz="2000"/>
            </a:p>
          </p:txBody>
        </p:sp>
        <p:sp>
          <p:nvSpPr>
            <p:cNvPr id="65590" name="Rectangle 15"/>
            <p:cNvSpPr>
              <a:spLocks noChangeArrowheads="1"/>
            </p:cNvSpPr>
            <p:nvPr/>
          </p:nvSpPr>
          <p:spPr bwMode="auto">
            <a:xfrm>
              <a:off x="2338" y="2344"/>
              <a:ext cx="855" cy="308"/>
            </a:xfrm>
            <a:prstGeom prst="rect">
              <a:avLst/>
            </a:prstGeom>
            <a:noFill/>
            <a:ln w="9525" algn="ctr">
              <a:noFill/>
              <a:miter lim="800000"/>
              <a:headEnd/>
              <a:tailEnd/>
            </a:ln>
          </p:spPr>
          <p:txBody>
            <a:bodyPr lIns="90000" tIns="46800" rIns="90000" bIns="46800"/>
            <a:lstStyle/>
            <a:p>
              <a:pPr>
                <a:spcBef>
                  <a:spcPct val="20000"/>
                </a:spcBef>
                <a:buClr>
                  <a:schemeClr val="accent2"/>
                </a:buClr>
                <a:buFont typeface="Wingdings" pitchFamily="2" charset="2"/>
                <a:buNone/>
              </a:pPr>
              <a:endParaRPr lang="zh-CN" altLang="en-US" sz="2600"/>
            </a:p>
          </p:txBody>
        </p:sp>
        <p:sp>
          <p:nvSpPr>
            <p:cNvPr id="65591" name="Rectangle 14"/>
            <p:cNvSpPr>
              <a:spLocks noChangeArrowheads="1"/>
            </p:cNvSpPr>
            <p:nvPr/>
          </p:nvSpPr>
          <p:spPr bwMode="auto">
            <a:xfrm>
              <a:off x="1443" y="2344"/>
              <a:ext cx="895" cy="308"/>
            </a:xfrm>
            <a:prstGeom prst="rect">
              <a:avLst/>
            </a:prstGeom>
            <a:noFill/>
            <a:ln w="9525" algn="ctr">
              <a:noFill/>
              <a:miter lim="800000"/>
              <a:headEnd/>
              <a:tailEnd/>
            </a:ln>
          </p:spPr>
          <p:txBody>
            <a:bodyPr lIns="90000" tIns="46800" rIns="90000" bIns="46800"/>
            <a:lstStyle/>
            <a:p>
              <a:pPr>
                <a:spcBef>
                  <a:spcPct val="20000"/>
                </a:spcBef>
                <a:buClr>
                  <a:schemeClr val="accent2"/>
                </a:buClr>
                <a:buFont typeface="Wingdings" pitchFamily="2" charset="2"/>
                <a:buNone/>
              </a:pPr>
              <a:endParaRPr lang="zh-CN" altLang="en-US" sz="2600"/>
            </a:p>
          </p:txBody>
        </p:sp>
        <p:sp>
          <p:nvSpPr>
            <p:cNvPr id="65592" name="Rectangle 13"/>
            <p:cNvSpPr>
              <a:spLocks noChangeArrowheads="1"/>
            </p:cNvSpPr>
            <p:nvPr/>
          </p:nvSpPr>
          <p:spPr bwMode="auto">
            <a:xfrm>
              <a:off x="715" y="2344"/>
              <a:ext cx="728" cy="308"/>
            </a:xfrm>
            <a:prstGeom prst="rect">
              <a:avLst/>
            </a:prstGeom>
            <a:noFill/>
            <a:ln w="9525" algn="ctr">
              <a:noFill/>
              <a:miter lim="800000"/>
              <a:headEnd/>
              <a:tailEnd/>
            </a:ln>
          </p:spPr>
          <p:txBody>
            <a:bodyPr lIns="90000" tIns="46800" rIns="90000" bIns="46800"/>
            <a:lstStyle/>
            <a:p>
              <a:pPr>
                <a:spcBef>
                  <a:spcPct val="20000"/>
                </a:spcBef>
                <a:buClr>
                  <a:schemeClr val="accent2"/>
                </a:buClr>
                <a:buFont typeface="Wingdings" pitchFamily="2" charset="2"/>
                <a:buNone/>
              </a:pPr>
              <a:endParaRPr lang="zh-CN" altLang="en-US"/>
            </a:p>
          </p:txBody>
        </p:sp>
        <p:sp>
          <p:nvSpPr>
            <p:cNvPr id="65593" name="Rectangle 12"/>
            <p:cNvSpPr>
              <a:spLocks noChangeArrowheads="1"/>
            </p:cNvSpPr>
            <p:nvPr/>
          </p:nvSpPr>
          <p:spPr bwMode="auto">
            <a:xfrm>
              <a:off x="204" y="2344"/>
              <a:ext cx="511" cy="308"/>
            </a:xfrm>
            <a:prstGeom prst="rect">
              <a:avLst/>
            </a:prstGeom>
            <a:noFill/>
            <a:ln w="9525" algn="ctr">
              <a:noFill/>
              <a:miter lim="800000"/>
              <a:headEnd/>
              <a:tailEnd/>
            </a:ln>
          </p:spPr>
          <p:txBody>
            <a:bodyPr lIns="90000" tIns="46800" rIns="90000" bIns="46800"/>
            <a:lstStyle/>
            <a:p>
              <a:pPr>
                <a:spcBef>
                  <a:spcPct val="20000"/>
                </a:spcBef>
                <a:buClr>
                  <a:schemeClr val="accent2"/>
                </a:buClr>
                <a:buFont typeface="Wingdings" pitchFamily="2" charset="2"/>
                <a:buNone/>
              </a:pPr>
              <a:r>
                <a:rPr lang="en-US" altLang="zh-CN"/>
                <a:t>   E</a:t>
              </a:r>
            </a:p>
          </p:txBody>
        </p:sp>
        <p:sp>
          <p:nvSpPr>
            <p:cNvPr id="65594" name="Rectangle 11"/>
            <p:cNvSpPr>
              <a:spLocks noChangeArrowheads="1"/>
            </p:cNvSpPr>
            <p:nvPr/>
          </p:nvSpPr>
          <p:spPr bwMode="auto">
            <a:xfrm>
              <a:off x="4609" y="2027"/>
              <a:ext cx="707" cy="317"/>
            </a:xfrm>
            <a:prstGeom prst="rect">
              <a:avLst/>
            </a:prstGeom>
            <a:noFill/>
            <a:ln w="9525" algn="ctr">
              <a:noFill/>
              <a:miter lim="800000"/>
              <a:headEnd/>
              <a:tailEnd/>
            </a:ln>
          </p:spPr>
          <p:txBody>
            <a:bodyPr lIns="90000" tIns="46800" rIns="90000" bIns="46800"/>
            <a:lstStyle/>
            <a:p>
              <a:pPr>
                <a:spcBef>
                  <a:spcPct val="20000"/>
                </a:spcBef>
                <a:buClr>
                  <a:schemeClr val="accent2"/>
                </a:buClr>
                <a:buFont typeface="Wingdings" pitchFamily="2" charset="2"/>
                <a:buNone/>
              </a:pPr>
              <a:r>
                <a:rPr lang="zh-CN" altLang="en-US"/>
                <a:t>   </a:t>
              </a:r>
              <a:r>
                <a:rPr lang="en-US" altLang="zh-CN"/>
                <a:t>$</a:t>
              </a:r>
            </a:p>
          </p:txBody>
        </p:sp>
        <p:sp>
          <p:nvSpPr>
            <p:cNvPr id="65595" name="Rectangle 10"/>
            <p:cNvSpPr>
              <a:spLocks noChangeArrowheads="1"/>
            </p:cNvSpPr>
            <p:nvPr/>
          </p:nvSpPr>
          <p:spPr bwMode="auto">
            <a:xfrm>
              <a:off x="3921" y="2027"/>
              <a:ext cx="688" cy="317"/>
            </a:xfrm>
            <a:prstGeom prst="rect">
              <a:avLst/>
            </a:prstGeom>
            <a:noFill/>
            <a:ln w="9525" algn="ctr">
              <a:noFill/>
              <a:miter lim="800000"/>
              <a:headEnd/>
              <a:tailEnd/>
            </a:ln>
          </p:spPr>
          <p:txBody>
            <a:bodyPr lIns="90000" tIns="46800" rIns="90000" bIns="46800"/>
            <a:lstStyle/>
            <a:p>
              <a:pPr>
                <a:spcBef>
                  <a:spcPct val="20000"/>
                </a:spcBef>
                <a:buClr>
                  <a:schemeClr val="accent2"/>
                </a:buClr>
                <a:buFont typeface="Wingdings" pitchFamily="2" charset="2"/>
                <a:buNone/>
              </a:pPr>
              <a:r>
                <a:rPr lang="zh-CN" altLang="en-US"/>
                <a:t>   </a:t>
              </a:r>
              <a:r>
                <a:rPr lang="en-US" altLang="zh-CN"/>
                <a:t>)</a:t>
              </a:r>
            </a:p>
          </p:txBody>
        </p:sp>
        <p:sp>
          <p:nvSpPr>
            <p:cNvPr id="65596" name="Rectangle 9"/>
            <p:cNvSpPr>
              <a:spLocks noChangeArrowheads="1"/>
            </p:cNvSpPr>
            <p:nvPr/>
          </p:nvSpPr>
          <p:spPr bwMode="auto">
            <a:xfrm>
              <a:off x="3193" y="2027"/>
              <a:ext cx="728" cy="317"/>
            </a:xfrm>
            <a:prstGeom prst="rect">
              <a:avLst/>
            </a:prstGeom>
            <a:noFill/>
            <a:ln w="9525" algn="ctr">
              <a:noFill/>
              <a:miter lim="800000"/>
              <a:headEnd/>
              <a:tailEnd/>
            </a:ln>
          </p:spPr>
          <p:txBody>
            <a:bodyPr lIns="90000" tIns="46800" rIns="90000" bIns="46800"/>
            <a:lstStyle/>
            <a:p>
              <a:pPr>
                <a:spcBef>
                  <a:spcPct val="20000"/>
                </a:spcBef>
                <a:buClr>
                  <a:schemeClr val="accent2"/>
                </a:buClr>
                <a:buFont typeface="Wingdings" pitchFamily="2" charset="2"/>
                <a:buNone/>
              </a:pPr>
              <a:r>
                <a:rPr lang="zh-CN" altLang="en-US"/>
                <a:t>   </a:t>
              </a:r>
              <a:r>
                <a:rPr lang="en-US" altLang="zh-CN"/>
                <a:t>(</a:t>
              </a:r>
            </a:p>
          </p:txBody>
        </p:sp>
        <p:sp>
          <p:nvSpPr>
            <p:cNvPr id="65597" name="Rectangle 8"/>
            <p:cNvSpPr>
              <a:spLocks noChangeArrowheads="1"/>
            </p:cNvSpPr>
            <p:nvPr/>
          </p:nvSpPr>
          <p:spPr bwMode="auto">
            <a:xfrm>
              <a:off x="2338" y="2027"/>
              <a:ext cx="855" cy="317"/>
            </a:xfrm>
            <a:prstGeom prst="rect">
              <a:avLst/>
            </a:prstGeom>
            <a:noFill/>
            <a:ln w="9525" algn="ctr">
              <a:noFill/>
              <a:miter lim="800000"/>
              <a:headEnd/>
              <a:tailEnd/>
            </a:ln>
          </p:spPr>
          <p:txBody>
            <a:bodyPr lIns="90000" tIns="46800" rIns="90000" bIns="46800"/>
            <a:lstStyle/>
            <a:p>
              <a:pPr>
                <a:spcBef>
                  <a:spcPct val="20000"/>
                </a:spcBef>
                <a:buClr>
                  <a:schemeClr val="accent2"/>
                </a:buClr>
                <a:buFont typeface="Wingdings" pitchFamily="2" charset="2"/>
                <a:buNone/>
              </a:pPr>
              <a:r>
                <a:rPr lang="zh-CN" altLang="en-US"/>
                <a:t>   *</a:t>
              </a:r>
            </a:p>
          </p:txBody>
        </p:sp>
        <p:sp>
          <p:nvSpPr>
            <p:cNvPr id="65598" name="Rectangle 7"/>
            <p:cNvSpPr>
              <a:spLocks noChangeArrowheads="1"/>
            </p:cNvSpPr>
            <p:nvPr/>
          </p:nvSpPr>
          <p:spPr bwMode="auto">
            <a:xfrm>
              <a:off x="1443" y="2027"/>
              <a:ext cx="895" cy="317"/>
            </a:xfrm>
            <a:prstGeom prst="rect">
              <a:avLst/>
            </a:prstGeom>
            <a:noFill/>
            <a:ln w="9525" algn="ctr">
              <a:noFill/>
              <a:miter lim="800000"/>
              <a:headEnd/>
              <a:tailEnd/>
            </a:ln>
          </p:spPr>
          <p:txBody>
            <a:bodyPr lIns="90000" tIns="46800" rIns="90000" bIns="46800"/>
            <a:lstStyle/>
            <a:p>
              <a:pPr>
                <a:spcBef>
                  <a:spcPct val="20000"/>
                </a:spcBef>
                <a:buClr>
                  <a:schemeClr val="accent2"/>
                </a:buClr>
                <a:buFont typeface="Wingdings" pitchFamily="2" charset="2"/>
                <a:buNone/>
              </a:pPr>
              <a:r>
                <a:rPr lang="zh-CN" altLang="en-US"/>
                <a:t>   </a:t>
              </a:r>
              <a:r>
                <a:rPr lang="en-US" altLang="zh-CN"/>
                <a:t>+</a:t>
              </a:r>
            </a:p>
          </p:txBody>
        </p:sp>
        <p:sp>
          <p:nvSpPr>
            <p:cNvPr id="65599" name="Rectangle 6"/>
            <p:cNvSpPr>
              <a:spLocks noChangeArrowheads="1"/>
            </p:cNvSpPr>
            <p:nvPr/>
          </p:nvSpPr>
          <p:spPr bwMode="auto">
            <a:xfrm>
              <a:off x="715" y="2027"/>
              <a:ext cx="728" cy="317"/>
            </a:xfrm>
            <a:prstGeom prst="rect">
              <a:avLst/>
            </a:prstGeom>
            <a:noFill/>
            <a:ln w="9525" algn="ctr">
              <a:noFill/>
              <a:miter lim="800000"/>
              <a:headEnd/>
              <a:tailEnd/>
            </a:ln>
          </p:spPr>
          <p:txBody>
            <a:bodyPr lIns="90000" tIns="46800" rIns="90000" bIns="46800"/>
            <a:lstStyle/>
            <a:p>
              <a:pPr>
                <a:spcBef>
                  <a:spcPct val="20000"/>
                </a:spcBef>
                <a:buClr>
                  <a:schemeClr val="accent2"/>
                </a:buClr>
                <a:buFont typeface="Wingdings" pitchFamily="2" charset="2"/>
                <a:buNone/>
              </a:pPr>
              <a:r>
                <a:rPr lang="zh-CN" altLang="en-US"/>
                <a:t>  </a:t>
              </a:r>
              <a:r>
                <a:rPr lang="en-US" altLang="zh-CN"/>
                <a:t>i</a:t>
              </a:r>
            </a:p>
          </p:txBody>
        </p:sp>
        <p:sp>
          <p:nvSpPr>
            <p:cNvPr id="65600" name="Rectangle 5"/>
            <p:cNvSpPr>
              <a:spLocks noChangeArrowheads="1"/>
            </p:cNvSpPr>
            <p:nvPr/>
          </p:nvSpPr>
          <p:spPr bwMode="auto">
            <a:xfrm>
              <a:off x="204" y="2027"/>
              <a:ext cx="511" cy="317"/>
            </a:xfrm>
            <a:prstGeom prst="rect">
              <a:avLst/>
            </a:prstGeom>
            <a:noFill/>
            <a:ln w="9525" algn="ctr">
              <a:noFill/>
              <a:miter lim="800000"/>
              <a:headEnd/>
              <a:tailEnd/>
            </a:ln>
          </p:spPr>
          <p:txBody>
            <a:bodyPr lIns="90000" tIns="46800" rIns="90000" bIns="46800"/>
            <a:lstStyle/>
            <a:p>
              <a:pPr>
                <a:spcBef>
                  <a:spcPct val="20000"/>
                </a:spcBef>
                <a:buClr>
                  <a:schemeClr val="accent2"/>
                </a:buClr>
                <a:buFont typeface="Wingdings" pitchFamily="2" charset="2"/>
                <a:buNone/>
              </a:pPr>
              <a:endParaRPr lang="zh-CN" altLang="en-US" sz="2600"/>
            </a:p>
          </p:txBody>
        </p:sp>
        <p:sp>
          <p:nvSpPr>
            <p:cNvPr id="65601" name="Line 47"/>
            <p:cNvSpPr>
              <a:spLocks noChangeShapeType="1"/>
            </p:cNvSpPr>
            <p:nvPr/>
          </p:nvSpPr>
          <p:spPr bwMode="auto">
            <a:xfrm>
              <a:off x="204" y="2027"/>
              <a:ext cx="5112" cy="0"/>
            </a:xfrm>
            <a:prstGeom prst="line">
              <a:avLst/>
            </a:prstGeom>
            <a:noFill/>
            <a:ln w="28575" cap="sq">
              <a:solidFill>
                <a:schemeClr val="tx1"/>
              </a:solidFill>
              <a:round/>
              <a:headEnd/>
              <a:tailEnd/>
            </a:ln>
          </p:spPr>
          <p:txBody>
            <a:bodyPr wrap="none" lIns="90000" tIns="46800" rIns="90000" bIns="46800"/>
            <a:lstStyle/>
            <a:p>
              <a:endParaRPr lang="zh-CN" altLang="en-US"/>
            </a:p>
          </p:txBody>
        </p:sp>
        <p:sp>
          <p:nvSpPr>
            <p:cNvPr id="65602" name="Line 48"/>
            <p:cNvSpPr>
              <a:spLocks noChangeShapeType="1"/>
            </p:cNvSpPr>
            <p:nvPr/>
          </p:nvSpPr>
          <p:spPr bwMode="auto">
            <a:xfrm>
              <a:off x="204" y="2344"/>
              <a:ext cx="5112" cy="0"/>
            </a:xfrm>
            <a:prstGeom prst="line">
              <a:avLst/>
            </a:prstGeom>
            <a:noFill/>
            <a:ln w="12700">
              <a:solidFill>
                <a:schemeClr val="tx1"/>
              </a:solidFill>
              <a:round/>
              <a:headEnd/>
              <a:tailEnd/>
            </a:ln>
          </p:spPr>
          <p:txBody>
            <a:bodyPr wrap="none" lIns="90000" tIns="46800" rIns="90000" bIns="46800"/>
            <a:lstStyle/>
            <a:p>
              <a:endParaRPr lang="zh-CN" altLang="en-US"/>
            </a:p>
          </p:txBody>
        </p:sp>
        <p:sp>
          <p:nvSpPr>
            <p:cNvPr id="65603" name="Line 49"/>
            <p:cNvSpPr>
              <a:spLocks noChangeShapeType="1"/>
            </p:cNvSpPr>
            <p:nvPr/>
          </p:nvSpPr>
          <p:spPr bwMode="auto">
            <a:xfrm>
              <a:off x="204" y="2652"/>
              <a:ext cx="5112" cy="0"/>
            </a:xfrm>
            <a:prstGeom prst="line">
              <a:avLst/>
            </a:prstGeom>
            <a:noFill/>
            <a:ln w="12700">
              <a:solidFill>
                <a:schemeClr val="tx1"/>
              </a:solidFill>
              <a:round/>
              <a:headEnd/>
              <a:tailEnd/>
            </a:ln>
          </p:spPr>
          <p:txBody>
            <a:bodyPr wrap="none" lIns="90000" tIns="46800" rIns="90000" bIns="46800"/>
            <a:lstStyle/>
            <a:p>
              <a:endParaRPr lang="zh-CN" altLang="en-US"/>
            </a:p>
          </p:txBody>
        </p:sp>
        <p:sp>
          <p:nvSpPr>
            <p:cNvPr id="65604" name="Line 50"/>
            <p:cNvSpPr>
              <a:spLocks noChangeShapeType="1"/>
            </p:cNvSpPr>
            <p:nvPr/>
          </p:nvSpPr>
          <p:spPr bwMode="auto">
            <a:xfrm>
              <a:off x="204" y="2960"/>
              <a:ext cx="5112" cy="0"/>
            </a:xfrm>
            <a:prstGeom prst="line">
              <a:avLst/>
            </a:prstGeom>
            <a:noFill/>
            <a:ln w="12700">
              <a:solidFill>
                <a:schemeClr val="tx1"/>
              </a:solidFill>
              <a:round/>
              <a:headEnd/>
              <a:tailEnd/>
            </a:ln>
          </p:spPr>
          <p:txBody>
            <a:bodyPr wrap="none" lIns="90000" tIns="46800" rIns="90000" bIns="46800"/>
            <a:lstStyle/>
            <a:p>
              <a:endParaRPr lang="zh-CN" altLang="en-US"/>
            </a:p>
          </p:txBody>
        </p:sp>
        <p:sp>
          <p:nvSpPr>
            <p:cNvPr id="65605" name="Line 51"/>
            <p:cNvSpPr>
              <a:spLocks noChangeShapeType="1"/>
            </p:cNvSpPr>
            <p:nvPr/>
          </p:nvSpPr>
          <p:spPr bwMode="auto">
            <a:xfrm>
              <a:off x="204" y="3268"/>
              <a:ext cx="5112" cy="0"/>
            </a:xfrm>
            <a:prstGeom prst="line">
              <a:avLst/>
            </a:prstGeom>
            <a:noFill/>
            <a:ln w="12700">
              <a:solidFill>
                <a:schemeClr val="tx1"/>
              </a:solidFill>
              <a:round/>
              <a:headEnd/>
              <a:tailEnd/>
            </a:ln>
          </p:spPr>
          <p:txBody>
            <a:bodyPr wrap="none" lIns="90000" tIns="46800" rIns="90000" bIns="46800"/>
            <a:lstStyle/>
            <a:p>
              <a:endParaRPr lang="zh-CN" altLang="en-US"/>
            </a:p>
          </p:txBody>
        </p:sp>
        <p:sp>
          <p:nvSpPr>
            <p:cNvPr id="65606" name="Line 52"/>
            <p:cNvSpPr>
              <a:spLocks noChangeShapeType="1"/>
            </p:cNvSpPr>
            <p:nvPr/>
          </p:nvSpPr>
          <p:spPr bwMode="auto">
            <a:xfrm>
              <a:off x="204" y="3576"/>
              <a:ext cx="5112" cy="0"/>
            </a:xfrm>
            <a:prstGeom prst="line">
              <a:avLst/>
            </a:prstGeom>
            <a:noFill/>
            <a:ln w="12700">
              <a:solidFill>
                <a:schemeClr val="tx1"/>
              </a:solidFill>
              <a:round/>
              <a:headEnd/>
              <a:tailEnd/>
            </a:ln>
          </p:spPr>
          <p:txBody>
            <a:bodyPr wrap="none" lIns="90000" tIns="46800" rIns="90000" bIns="46800"/>
            <a:lstStyle/>
            <a:p>
              <a:endParaRPr lang="zh-CN" altLang="en-US"/>
            </a:p>
          </p:txBody>
        </p:sp>
        <p:sp>
          <p:nvSpPr>
            <p:cNvPr id="65607" name="Line 53"/>
            <p:cNvSpPr>
              <a:spLocks noChangeShapeType="1"/>
            </p:cNvSpPr>
            <p:nvPr/>
          </p:nvSpPr>
          <p:spPr bwMode="auto">
            <a:xfrm>
              <a:off x="204" y="3884"/>
              <a:ext cx="5112" cy="0"/>
            </a:xfrm>
            <a:prstGeom prst="line">
              <a:avLst/>
            </a:prstGeom>
            <a:noFill/>
            <a:ln w="28575" cap="sq">
              <a:solidFill>
                <a:schemeClr val="tx1"/>
              </a:solidFill>
              <a:round/>
              <a:headEnd/>
              <a:tailEnd/>
            </a:ln>
          </p:spPr>
          <p:txBody>
            <a:bodyPr wrap="none" lIns="90000" tIns="46800" rIns="90000" bIns="46800"/>
            <a:lstStyle/>
            <a:p>
              <a:endParaRPr lang="zh-CN" altLang="en-US"/>
            </a:p>
          </p:txBody>
        </p:sp>
        <p:sp>
          <p:nvSpPr>
            <p:cNvPr id="65608" name="Line 54"/>
            <p:cNvSpPr>
              <a:spLocks noChangeShapeType="1"/>
            </p:cNvSpPr>
            <p:nvPr/>
          </p:nvSpPr>
          <p:spPr bwMode="auto">
            <a:xfrm>
              <a:off x="204" y="2027"/>
              <a:ext cx="0" cy="1857"/>
            </a:xfrm>
            <a:prstGeom prst="line">
              <a:avLst/>
            </a:prstGeom>
            <a:noFill/>
            <a:ln w="28575" cap="sq">
              <a:solidFill>
                <a:schemeClr val="tx1"/>
              </a:solidFill>
              <a:round/>
              <a:headEnd/>
              <a:tailEnd/>
            </a:ln>
          </p:spPr>
          <p:txBody>
            <a:bodyPr wrap="none" lIns="90000" tIns="46800" rIns="90000" bIns="46800"/>
            <a:lstStyle/>
            <a:p>
              <a:endParaRPr lang="zh-CN" altLang="en-US"/>
            </a:p>
          </p:txBody>
        </p:sp>
        <p:sp>
          <p:nvSpPr>
            <p:cNvPr id="65609" name="Line 55"/>
            <p:cNvSpPr>
              <a:spLocks noChangeShapeType="1"/>
            </p:cNvSpPr>
            <p:nvPr/>
          </p:nvSpPr>
          <p:spPr bwMode="auto">
            <a:xfrm>
              <a:off x="715" y="2027"/>
              <a:ext cx="0" cy="1857"/>
            </a:xfrm>
            <a:prstGeom prst="line">
              <a:avLst/>
            </a:prstGeom>
            <a:noFill/>
            <a:ln w="12700">
              <a:solidFill>
                <a:schemeClr val="tx1"/>
              </a:solidFill>
              <a:round/>
              <a:headEnd/>
              <a:tailEnd/>
            </a:ln>
          </p:spPr>
          <p:txBody>
            <a:bodyPr wrap="none" lIns="90000" tIns="46800" rIns="90000" bIns="46800"/>
            <a:lstStyle/>
            <a:p>
              <a:endParaRPr lang="zh-CN" altLang="en-US"/>
            </a:p>
          </p:txBody>
        </p:sp>
        <p:sp>
          <p:nvSpPr>
            <p:cNvPr id="65610" name="Line 56"/>
            <p:cNvSpPr>
              <a:spLocks noChangeShapeType="1"/>
            </p:cNvSpPr>
            <p:nvPr/>
          </p:nvSpPr>
          <p:spPr bwMode="auto">
            <a:xfrm>
              <a:off x="1443" y="2027"/>
              <a:ext cx="0" cy="1857"/>
            </a:xfrm>
            <a:prstGeom prst="line">
              <a:avLst/>
            </a:prstGeom>
            <a:noFill/>
            <a:ln w="12700">
              <a:solidFill>
                <a:schemeClr val="tx1"/>
              </a:solidFill>
              <a:round/>
              <a:headEnd/>
              <a:tailEnd/>
            </a:ln>
          </p:spPr>
          <p:txBody>
            <a:bodyPr wrap="none" lIns="90000" tIns="46800" rIns="90000" bIns="46800"/>
            <a:lstStyle/>
            <a:p>
              <a:endParaRPr lang="zh-CN" altLang="en-US"/>
            </a:p>
          </p:txBody>
        </p:sp>
        <p:sp>
          <p:nvSpPr>
            <p:cNvPr id="65611" name="Line 57"/>
            <p:cNvSpPr>
              <a:spLocks noChangeShapeType="1"/>
            </p:cNvSpPr>
            <p:nvPr/>
          </p:nvSpPr>
          <p:spPr bwMode="auto">
            <a:xfrm>
              <a:off x="2338" y="2027"/>
              <a:ext cx="0" cy="1857"/>
            </a:xfrm>
            <a:prstGeom prst="line">
              <a:avLst/>
            </a:prstGeom>
            <a:noFill/>
            <a:ln w="12700">
              <a:solidFill>
                <a:schemeClr val="tx1"/>
              </a:solidFill>
              <a:round/>
              <a:headEnd/>
              <a:tailEnd/>
            </a:ln>
          </p:spPr>
          <p:txBody>
            <a:bodyPr wrap="none" lIns="90000" tIns="46800" rIns="90000" bIns="46800"/>
            <a:lstStyle/>
            <a:p>
              <a:endParaRPr lang="zh-CN" altLang="en-US"/>
            </a:p>
          </p:txBody>
        </p:sp>
        <p:sp>
          <p:nvSpPr>
            <p:cNvPr id="65612" name="Line 58"/>
            <p:cNvSpPr>
              <a:spLocks noChangeShapeType="1"/>
            </p:cNvSpPr>
            <p:nvPr/>
          </p:nvSpPr>
          <p:spPr bwMode="auto">
            <a:xfrm>
              <a:off x="3193" y="2027"/>
              <a:ext cx="0" cy="1857"/>
            </a:xfrm>
            <a:prstGeom prst="line">
              <a:avLst/>
            </a:prstGeom>
            <a:noFill/>
            <a:ln w="12700">
              <a:solidFill>
                <a:schemeClr val="tx1"/>
              </a:solidFill>
              <a:round/>
              <a:headEnd/>
              <a:tailEnd/>
            </a:ln>
          </p:spPr>
          <p:txBody>
            <a:bodyPr wrap="none" lIns="90000" tIns="46800" rIns="90000" bIns="46800"/>
            <a:lstStyle/>
            <a:p>
              <a:endParaRPr lang="zh-CN" altLang="en-US"/>
            </a:p>
          </p:txBody>
        </p:sp>
        <p:sp>
          <p:nvSpPr>
            <p:cNvPr id="65613" name="Line 59"/>
            <p:cNvSpPr>
              <a:spLocks noChangeShapeType="1"/>
            </p:cNvSpPr>
            <p:nvPr/>
          </p:nvSpPr>
          <p:spPr bwMode="auto">
            <a:xfrm>
              <a:off x="3921" y="2027"/>
              <a:ext cx="0" cy="1857"/>
            </a:xfrm>
            <a:prstGeom prst="line">
              <a:avLst/>
            </a:prstGeom>
            <a:noFill/>
            <a:ln w="12700">
              <a:solidFill>
                <a:schemeClr val="tx1"/>
              </a:solidFill>
              <a:round/>
              <a:headEnd/>
              <a:tailEnd/>
            </a:ln>
          </p:spPr>
          <p:txBody>
            <a:bodyPr wrap="none" lIns="90000" tIns="46800" rIns="90000" bIns="46800"/>
            <a:lstStyle/>
            <a:p>
              <a:endParaRPr lang="zh-CN" altLang="en-US"/>
            </a:p>
          </p:txBody>
        </p:sp>
        <p:sp>
          <p:nvSpPr>
            <p:cNvPr id="65614" name="Line 60"/>
            <p:cNvSpPr>
              <a:spLocks noChangeShapeType="1"/>
            </p:cNvSpPr>
            <p:nvPr/>
          </p:nvSpPr>
          <p:spPr bwMode="auto">
            <a:xfrm>
              <a:off x="4609" y="2027"/>
              <a:ext cx="0" cy="1857"/>
            </a:xfrm>
            <a:prstGeom prst="line">
              <a:avLst/>
            </a:prstGeom>
            <a:noFill/>
            <a:ln w="12700">
              <a:solidFill>
                <a:schemeClr val="tx1"/>
              </a:solidFill>
              <a:round/>
              <a:headEnd/>
              <a:tailEnd/>
            </a:ln>
          </p:spPr>
          <p:txBody>
            <a:bodyPr wrap="none" lIns="90000" tIns="46800" rIns="90000" bIns="46800"/>
            <a:lstStyle/>
            <a:p>
              <a:endParaRPr lang="zh-CN" altLang="en-US"/>
            </a:p>
          </p:txBody>
        </p:sp>
        <p:sp>
          <p:nvSpPr>
            <p:cNvPr id="65615" name="Line 61"/>
            <p:cNvSpPr>
              <a:spLocks noChangeShapeType="1"/>
            </p:cNvSpPr>
            <p:nvPr/>
          </p:nvSpPr>
          <p:spPr bwMode="auto">
            <a:xfrm>
              <a:off x="5316" y="2027"/>
              <a:ext cx="0" cy="1857"/>
            </a:xfrm>
            <a:prstGeom prst="line">
              <a:avLst/>
            </a:prstGeom>
            <a:noFill/>
            <a:ln w="28575" cap="sq">
              <a:solidFill>
                <a:schemeClr val="tx1"/>
              </a:solidFill>
              <a:round/>
              <a:headEnd/>
              <a:tailEnd/>
            </a:ln>
          </p:spPr>
          <p:txBody>
            <a:bodyPr wrap="none" lIns="90000" tIns="46800" rIns="90000" bIns="46800"/>
            <a:lstStyle/>
            <a:p>
              <a:endParaRPr lang="zh-CN" altLang="en-US"/>
            </a:p>
          </p:txBody>
        </p:sp>
      </p:grpSp>
      <p:sp>
        <p:nvSpPr>
          <p:cNvPr id="706669" name="Text Box 109"/>
          <p:cNvSpPr txBox="1">
            <a:spLocks noChangeArrowheads="1"/>
          </p:cNvSpPr>
          <p:nvPr/>
        </p:nvSpPr>
        <p:spPr bwMode="auto">
          <a:xfrm>
            <a:off x="1066800" y="3735388"/>
            <a:ext cx="1089025" cy="371475"/>
          </a:xfrm>
          <a:prstGeom prst="rect">
            <a:avLst/>
          </a:prstGeom>
          <a:noFill/>
          <a:ln w="9525" algn="ctr">
            <a:noFill/>
            <a:miter lim="800000"/>
            <a:headEnd/>
            <a:tailEnd/>
          </a:ln>
        </p:spPr>
        <p:txBody>
          <a:bodyPr lIns="90000" tIns="46800" rIns="90000" bIns="46800">
            <a:spAutoFit/>
          </a:bodyPr>
          <a:lstStyle/>
          <a:p>
            <a:r>
              <a:rPr lang="en-US" altLang="zh-CN"/>
              <a:t>E::=TE’</a:t>
            </a:r>
            <a:endParaRPr lang="zh-CN" altLang="en-US"/>
          </a:p>
        </p:txBody>
      </p:sp>
      <p:sp>
        <p:nvSpPr>
          <p:cNvPr id="706670" name="Text Box 110"/>
          <p:cNvSpPr txBox="1">
            <a:spLocks noChangeArrowheads="1"/>
          </p:cNvSpPr>
          <p:nvPr/>
        </p:nvSpPr>
        <p:spPr bwMode="auto">
          <a:xfrm>
            <a:off x="4710113" y="3735388"/>
            <a:ext cx="1081087" cy="371475"/>
          </a:xfrm>
          <a:prstGeom prst="rect">
            <a:avLst/>
          </a:prstGeom>
          <a:noFill/>
          <a:ln w="9525" algn="ctr">
            <a:noFill/>
            <a:miter lim="800000"/>
            <a:headEnd/>
            <a:tailEnd/>
          </a:ln>
        </p:spPr>
        <p:txBody>
          <a:bodyPr lIns="90000" tIns="46800" rIns="90000" bIns="46800">
            <a:spAutoFit/>
          </a:bodyPr>
          <a:lstStyle/>
          <a:p>
            <a:r>
              <a:rPr lang="en-US" altLang="zh-CN"/>
              <a:t>E::=TE’</a:t>
            </a:r>
            <a:endParaRPr lang="zh-CN" altLang="en-US"/>
          </a:p>
        </p:txBody>
      </p:sp>
      <p:sp>
        <p:nvSpPr>
          <p:cNvPr id="706671" name="Text Box 111"/>
          <p:cNvSpPr txBox="1">
            <a:spLocks noChangeArrowheads="1"/>
          </p:cNvSpPr>
          <p:nvPr/>
        </p:nvSpPr>
        <p:spPr bwMode="auto">
          <a:xfrm>
            <a:off x="2133600" y="4122738"/>
            <a:ext cx="1330325" cy="371475"/>
          </a:xfrm>
          <a:prstGeom prst="rect">
            <a:avLst/>
          </a:prstGeom>
          <a:noFill/>
          <a:ln w="9525" algn="ctr">
            <a:noFill/>
            <a:miter lim="800000"/>
            <a:headEnd/>
            <a:tailEnd/>
          </a:ln>
        </p:spPr>
        <p:txBody>
          <a:bodyPr lIns="90000" tIns="46800" rIns="90000" bIns="46800">
            <a:spAutoFit/>
          </a:bodyPr>
          <a:lstStyle/>
          <a:p>
            <a:r>
              <a:rPr lang="en-US" altLang="zh-CN"/>
              <a:t>E’::=+TE’</a:t>
            </a:r>
            <a:endParaRPr lang="zh-CN" altLang="en-US"/>
          </a:p>
        </p:txBody>
      </p:sp>
      <p:sp>
        <p:nvSpPr>
          <p:cNvPr id="706672" name="Text Box 112"/>
          <p:cNvSpPr txBox="1">
            <a:spLocks noChangeArrowheads="1"/>
          </p:cNvSpPr>
          <p:nvPr/>
        </p:nvSpPr>
        <p:spPr bwMode="auto">
          <a:xfrm>
            <a:off x="5843588" y="4122738"/>
            <a:ext cx="1193800" cy="366712"/>
          </a:xfrm>
          <a:prstGeom prst="rect">
            <a:avLst/>
          </a:prstGeom>
          <a:noFill/>
          <a:ln w="9525" algn="ctr">
            <a:noFill/>
            <a:miter lim="800000"/>
            <a:headEnd/>
            <a:tailEnd/>
          </a:ln>
        </p:spPr>
        <p:txBody>
          <a:bodyPr lIns="90000" tIns="46800" rIns="90000" bIns="46800">
            <a:spAutoFit/>
          </a:bodyPr>
          <a:lstStyle/>
          <a:p>
            <a:r>
              <a:rPr lang="en-US" altLang="zh-CN"/>
              <a:t>E’::=</a:t>
            </a:r>
            <a:r>
              <a:rPr lang="el-GR" altLang="zh-CN"/>
              <a:t>ε</a:t>
            </a:r>
            <a:endParaRPr lang="zh-CN" altLang="en-US"/>
          </a:p>
        </p:txBody>
      </p:sp>
      <p:sp>
        <p:nvSpPr>
          <p:cNvPr id="706673" name="Text Box 113"/>
          <p:cNvSpPr txBox="1">
            <a:spLocks noChangeArrowheads="1"/>
          </p:cNvSpPr>
          <p:nvPr/>
        </p:nvSpPr>
        <p:spPr bwMode="auto">
          <a:xfrm>
            <a:off x="6905625" y="4154488"/>
            <a:ext cx="1195388" cy="366712"/>
          </a:xfrm>
          <a:prstGeom prst="rect">
            <a:avLst/>
          </a:prstGeom>
          <a:noFill/>
          <a:ln w="9525" algn="ctr">
            <a:noFill/>
            <a:miter lim="800000"/>
            <a:headEnd/>
            <a:tailEnd/>
          </a:ln>
        </p:spPr>
        <p:txBody>
          <a:bodyPr lIns="90000" tIns="46800" rIns="90000" bIns="46800">
            <a:spAutoFit/>
          </a:bodyPr>
          <a:lstStyle/>
          <a:p>
            <a:r>
              <a:rPr lang="en-US" altLang="zh-CN"/>
              <a:t>E’::=</a:t>
            </a:r>
            <a:r>
              <a:rPr lang="el-GR" altLang="zh-CN"/>
              <a:t>ε</a:t>
            </a:r>
            <a:endParaRPr lang="zh-CN" altLang="en-US"/>
          </a:p>
        </p:txBody>
      </p:sp>
      <p:sp>
        <p:nvSpPr>
          <p:cNvPr id="706674" name="Text Box 114"/>
          <p:cNvSpPr txBox="1">
            <a:spLocks noChangeArrowheads="1"/>
          </p:cNvSpPr>
          <p:nvPr/>
        </p:nvSpPr>
        <p:spPr bwMode="auto">
          <a:xfrm>
            <a:off x="1066800" y="4610100"/>
            <a:ext cx="1195388" cy="366713"/>
          </a:xfrm>
          <a:prstGeom prst="rect">
            <a:avLst/>
          </a:prstGeom>
          <a:noFill/>
          <a:ln w="9525" algn="ctr">
            <a:noFill/>
            <a:miter lim="800000"/>
            <a:headEnd/>
            <a:tailEnd/>
          </a:ln>
        </p:spPr>
        <p:txBody>
          <a:bodyPr lIns="90000" tIns="46800" rIns="90000" bIns="46800">
            <a:spAutoFit/>
          </a:bodyPr>
          <a:lstStyle/>
          <a:p>
            <a:r>
              <a:rPr lang="en-US" altLang="zh-CN">
                <a:sym typeface="Symbol" pitchFamily="18" charset="2"/>
              </a:rPr>
              <a:t>T::=FT’</a:t>
            </a:r>
            <a:endParaRPr lang="zh-CN" altLang="en-US">
              <a:sym typeface="Symbol" pitchFamily="18" charset="2"/>
            </a:endParaRPr>
          </a:p>
        </p:txBody>
      </p:sp>
      <p:sp>
        <p:nvSpPr>
          <p:cNvPr id="706675" name="Text Box 115"/>
          <p:cNvSpPr txBox="1">
            <a:spLocks noChangeArrowheads="1"/>
          </p:cNvSpPr>
          <p:nvPr/>
        </p:nvSpPr>
        <p:spPr bwMode="auto">
          <a:xfrm>
            <a:off x="4724400" y="4575175"/>
            <a:ext cx="1196975" cy="366713"/>
          </a:xfrm>
          <a:prstGeom prst="rect">
            <a:avLst/>
          </a:prstGeom>
          <a:noFill/>
          <a:ln w="9525" algn="ctr">
            <a:noFill/>
            <a:miter lim="800000"/>
            <a:headEnd/>
            <a:tailEnd/>
          </a:ln>
        </p:spPr>
        <p:txBody>
          <a:bodyPr lIns="90000" tIns="46800" rIns="90000" bIns="46800">
            <a:spAutoFit/>
          </a:bodyPr>
          <a:lstStyle/>
          <a:p>
            <a:r>
              <a:rPr lang="en-US" altLang="zh-CN">
                <a:sym typeface="Symbol" pitchFamily="18" charset="2"/>
              </a:rPr>
              <a:t>T::=FT’</a:t>
            </a:r>
            <a:endParaRPr lang="zh-CN" altLang="en-US">
              <a:sym typeface="Symbol" pitchFamily="18" charset="2"/>
            </a:endParaRPr>
          </a:p>
        </p:txBody>
      </p:sp>
      <p:sp>
        <p:nvSpPr>
          <p:cNvPr id="706676" name="Text Box 116"/>
          <p:cNvSpPr txBox="1">
            <a:spLocks noChangeArrowheads="1"/>
          </p:cNvSpPr>
          <p:nvPr/>
        </p:nvSpPr>
        <p:spPr bwMode="auto">
          <a:xfrm>
            <a:off x="3429000" y="5030788"/>
            <a:ext cx="1371600" cy="371475"/>
          </a:xfrm>
          <a:prstGeom prst="rect">
            <a:avLst/>
          </a:prstGeom>
          <a:noFill/>
          <a:ln w="9525" algn="ctr">
            <a:noFill/>
            <a:miter lim="800000"/>
            <a:headEnd/>
            <a:tailEnd/>
          </a:ln>
        </p:spPr>
        <p:txBody>
          <a:bodyPr lIns="90000" tIns="46800" rIns="90000" bIns="46800">
            <a:spAutoFit/>
          </a:bodyPr>
          <a:lstStyle/>
          <a:p>
            <a:r>
              <a:rPr lang="en-US" altLang="zh-CN">
                <a:sym typeface="Symbol" pitchFamily="18" charset="2"/>
              </a:rPr>
              <a:t>T’::=*FT’</a:t>
            </a:r>
            <a:endParaRPr lang="zh-CN" altLang="en-US">
              <a:sym typeface="Symbol" pitchFamily="18" charset="2"/>
            </a:endParaRPr>
          </a:p>
        </p:txBody>
      </p:sp>
      <p:sp>
        <p:nvSpPr>
          <p:cNvPr id="706677" name="Text Box 117"/>
          <p:cNvSpPr txBox="1">
            <a:spLocks noChangeArrowheads="1"/>
          </p:cNvSpPr>
          <p:nvPr/>
        </p:nvSpPr>
        <p:spPr bwMode="auto">
          <a:xfrm>
            <a:off x="2182813" y="5030788"/>
            <a:ext cx="1200150" cy="366712"/>
          </a:xfrm>
          <a:prstGeom prst="rect">
            <a:avLst/>
          </a:prstGeom>
          <a:noFill/>
          <a:ln w="9525" algn="ctr">
            <a:noFill/>
            <a:miter lim="800000"/>
            <a:headEnd/>
            <a:tailEnd/>
          </a:ln>
        </p:spPr>
        <p:txBody>
          <a:bodyPr lIns="90000" tIns="46800" rIns="90000" bIns="46800">
            <a:spAutoFit/>
          </a:bodyPr>
          <a:lstStyle/>
          <a:p>
            <a:r>
              <a:rPr lang="en-US" altLang="zh-CN">
                <a:sym typeface="Symbol" pitchFamily="18" charset="2"/>
              </a:rPr>
              <a:t>T’::= </a:t>
            </a:r>
            <a:r>
              <a:rPr lang="el-GR" altLang="zh-CN"/>
              <a:t>ε</a:t>
            </a:r>
            <a:endParaRPr lang="zh-CN" altLang="en-US"/>
          </a:p>
        </p:txBody>
      </p:sp>
      <p:sp>
        <p:nvSpPr>
          <p:cNvPr id="706678" name="Text Box 118"/>
          <p:cNvSpPr txBox="1">
            <a:spLocks noChangeArrowheads="1"/>
          </p:cNvSpPr>
          <p:nvPr/>
        </p:nvSpPr>
        <p:spPr bwMode="auto">
          <a:xfrm>
            <a:off x="5773738" y="5030788"/>
            <a:ext cx="1195387" cy="366712"/>
          </a:xfrm>
          <a:prstGeom prst="rect">
            <a:avLst/>
          </a:prstGeom>
          <a:noFill/>
          <a:ln w="9525" algn="ctr">
            <a:noFill/>
            <a:miter lim="800000"/>
            <a:headEnd/>
            <a:tailEnd/>
          </a:ln>
        </p:spPr>
        <p:txBody>
          <a:bodyPr lIns="90000" tIns="46800" rIns="90000" bIns="46800">
            <a:spAutoFit/>
          </a:bodyPr>
          <a:lstStyle/>
          <a:p>
            <a:r>
              <a:rPr lang="en-US" altLang="zh-CN">
                <a:sym typeface="Symbol" pitchFamily="18" charset="2"/>
              </a:rPr>
              <a:t>T’::= </a:t>
            </a:r>
            <a:r>
              <a:rPr lang="el-GR" altLang="zh-CN"/>
              <a:t>ε</a:t>
            </a:r>
            <a:endParaRPr lang="zh-CN" altLang="en-US"/>
          </a:p>
        </p:txBody>
      </p:sp>
      <p:sp>
        <p:nvSpPr>
          <p:cNvPr id="706679" name="Text Box 119"/>
          <p:cNvSpPr txBox="1">
            <a:spLocks noChangeArrowheads="1"/>
          </p:cNvSpPr>
          <p:nvPr/>
        </p:nvSpPr>
        <p:spPr bwMode="auto">
          <a:xfrm>
            <a:off x="6838950" y="5030788"/>
            <a:ext cx="1195388" cy="366712"/>
          </a:xfrm>
          <a:prstGeom prst="rect">
            <a:avLst/>
          </a:prstGeom>
          <a:noFill/>
          <a:ln w="9525" algn="ctr">
            <a:noFill/>
            <a:miter lim="800000"/>
            <a:headEnd/>
            <a:tailEnd/>
          </a:ln>
        </p:spPr>
        <p:txBody>
          <a:bodyPr lIns="90000" tIns="46800" rIns="90000" bIns="46800">
            <a:spAutoFit/>
          </a:bodyPr>
          <a:lstStyle/>
          <a:p>
            <a:r>
              <a:rPr lang="en-US" altLang="zh-CN">
                <a:sym typeface="Symbol" pitchFamily="18" charset="2"/>
              </a:rPr>
              <a:t>T’::= </a:t>
            </a:r>
            <a:r>
              <a:rPr lang="el-GR" altLang="zh-CN"/>
              <a:t>ε</a:t>
            </a:r>
            <a:endParaRPr lang="zh-CN" altLang="en-US"/>
          </a:p>
        </p:txBody>
      </p:sp>
      <p:sp>
        <p:nvSpPr>
          <p:cNvPr id="706680" name="Text Box 120"/>
          <p:cNvSpPr txBox="1">
            <a:spLocks noChangeArrowheads="1"/>
          </p:cNvSpPr>
          <p:nvPr/>
        </p:nvSpPr>
        <p:spPr bwMode="auto">
          <a:xfrm>
            <a:off x="4724400" y="5486400"/>
            <a:ext cx="1196975" cy="366713"/>
          </a:xfrm>
          <a:prstGeom prst="rect">
            <a:avLst/>
          </a:prstGeom>
          <a:noFill/>
          <a:ln w="9525" algn="ctr">
            <a:noFill/>
            <a:miter lim="800000"/>
            <a:headEnd/>
            <a:tailEnd/>
          </a:ln>
        </p:spPr>
        <p:txBody>
          <a:bodyPr lIns="90000" tIns="46800" rIns="90000" bIns="46800">
            <a:spAutoFit/>
          </a:bodyPr>
          <a:lstStyle/>
          <a:p>
            <a:r>
              <a:rPr lang="en-US" altLang="zh-CN">
                <a:sym typeface="Symbol" pitchFamily="18" charset="2"/>
              </a:rPr>
              <a:t>F::=(E)</a:t>
            </a:r>
            <a:endParaRPr lang="zh-CN" altLang="en-US">
              <a:sym typeface="Symbol" pitchFamily="18" charset="2"/>
            </a:endParaRPr>
          </a:p>
        </p:txBody>
      </p:sp>
      <p:sp>
        <p:nvSpPr>
          <p:cNvPr id="706681" name="Text Box 121"/>
          <p:cNvSpPr txBox="1">
            <a:spLocks noChangeArrowheads="1"/>
          </p:cNvSpPr>
          <p:nvPr/>
        </p:nvSpPr>
        <p:spPr bwMode="auto">
          <a:xfrm>
            <a:off x="1254125" y="5486400"/>
            <a:ext cx="1196975" cy="366713"/>
          </a:xfrm>
          <a:prstGeom prst="rect">
            <a:avLst/>
          </a:prstGeom>
          <a:noFill/>
          <a:ln w="9525" algn="ctr">
            <a:noFill/>
            <a:miter lim="800000"/>
            <a:headEnd/>
            <a:tailEnd/>
          </a:ln>
        </p:spPr>
        <p:txBody>
          <a:bodyPr lIns="90000" tIns="46800" rIns="90000" bIns="46800">
            <a:spAutoFit/>
          </a:bodyPr>
          <a:lstStyle/>
          <a:p>
            <a:r>
              <a:rPr lang="en-US" altLang="zh-CN">
                <a:sym typeface="Symbol" pitchFamily="18" charset="2"/>
              </a:rPr>
              <a:t>F::=i</a:t>
            </a:r>
            <a:endParaRPr lang="zh-CN" altLang="en-US">
              <a:sym typeface="Symbol" pitchFamily="18" charset="2"/>
            </a:endParaRPr>
          </a:p>
        </p:txBody>
      </p:sp>
    </p:spTree>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06634"/>
                                        </p:tgtEl>
                                        <p:attrNameLst>
                                          <p:attrName>style.visibility</p:attrName>
                                        </p:attrNameLst>
                                      </p:cBhvr>
                                      <p:to>
                                        <p:strVal val="visible"/>
                                      </p:to>
                                    </p:set>
                                    <p:anim calcmode="lin" valueType="num">
                                      <p:cBhvr additive="base">
                                        <p:cTn id="7" dur="500" fill="hold"/>
                                        <p:tgtEl>
                                          <p:spTgt spid="706634"/>
                                        </p:tgtEl>
                                        <p:attrNameLst>
                                          <p:attrName>ppt_x</p:attrName>
                                        </p:attrNameLst>
                                      </p:cBhvr>
                                      <p:tavLst>
                                        <p:tav tm="0">
                                          <p:val>
                                            <p:strVal val="#ppt_x"/>
                                          </p:val>
                                        </p:tav>
                                        <p:tav tm="100000">
                                          <p:val>
                                            <p:strVal val="#ppt_x"/>
                                          </p:val>
                                        </p:tav>
                                      </p:tavLst>
                                    </p:anim>
                                    <p:anim calcmode="lin" valueType="num">
                                      <p:cBhvr additive="base">
                                        <p:cTn id="8" dur="500" fill="hold"/>
                                        <p:tgtEl>
                                          <p:spTgt spid="70663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06635"/>
                                        </p:tgtEl>
                                        <p:attrNameLst>
                                          <p:attrName>style.visibility</p:attrName>
                                        </p:attrNameLst>
                                      </p:cBhvr>
                                      <p:to>
                                        <p:strVal val="visible"/>
                                      </p:to>
                                    </p:set>
                                    <p:anim calcmode="lin" valueType="num">
                                      <p:cBhvr additive="base">
                                        <p:cTn id="13" dur="500" fill="hold"/>
                                        <p:tgtEl>
                                          <p:spTgt spid="706635"/>
                                        </p:tgtEl>
                                        <p:attrNameLst>
                                          <p:attrName>ppt_x</p:attrName>
                                        </p:attrNameLst>
                                      </p:cBhvr>
                                      <p:tavLst>
                                        <p:tav tm="0">
                                          <p:val>
                                            <p:strVal val="#ppt_x"/>
                                          </p:val>
                                        </p:tav>
                                        <p:tav tm="100000">
                                          <p:val>
                                            <p:strVal val="#ppt_x"/>
                                          </p:val>
                                        </p:tav>
                                      </p:tavLst>
                                    </p:anim>
                                    <p:anim calcmode="lin" valueType="num">
                                      <p:cBhvr additive="base">
                                        <p:cTn id="14" dur="500" fill="hold"/>
                                        <p:tgtEl>
                                          <p:spTgt spid="70663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06670"/>
                                        </p:tgtEl>
                                        <p:attrNameLst>
                                          <p:attrName>style.visibility</p:attrName>
                                        </p:attrNameLst>
                                      </p:cBhvr>
                                      <p:to>
                                        <p:strVal val="visible"/>
                                      </p:to>
                                    </p:set>
                                    <p:anim calcmode="lin" valueType="num">
                                      <p:cBhvr additive="base">
                                        <p:cTn id="19" dur="500" fill="hold"/>
                                        <p:tgtEl>
                                          <p:spTgt spid="706670"/>
                                        </p:tgtEl>
                                        <p:attrNameLst>
                                          <p:attrName>ppt_x</p:attrName>
                                        </p:attrNameLst>
                                      </p:cBhvr>
                                      <p:tavLst>
                                        <p:tav tm="0">
                                          <p:val>
                                            <p:strVal val="#ppt_x"/>
                                          </p:val>
                                        </p:tav>
                                        <p:tav tm="100000">
                                          <p:val>
                                            <p:strVal val="#ppt_x"/>
                                          </p:val>
                                        </p:tav>
                                      </p:tavLst>
                                    </p:anim>
                                    <p:anim calcmode="lin" valueType="num">
                                      <p:cBhvr additive="base">
                                        <p:cTn id="20" dur="500" fill="hold"/>
                                        <p:tgtEl>
                                          <p:spTgt spid="70667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06669"/>
                                        </p:tgtEl>
                                        <p:attrNameLst>
                                          <p:attrName>style.visibility</p:attrName>
                                        </p:attrNameLst>
                                      </p:cBhvr>
                                      <p:to>
                                        <p:strVal val="visible"/>
                                      </p:to>
                                    </p:set>
                                    <p:anim calcmode="lin" valueType="num">
                                      <p:cBhvr additive="base">
                                        <p:cTn id="25" dur="500" fill="hold"/>
                                        <p:tgtEl>
                                          <p:spTgt spid="706669"/>
                                        </p:tgtEl>
                                        <p:attrNameLst>
                                          <p:attrName>ppt_x</p:attrName>
                                        </p:attrNameLst>
                                      </p:cBhvr>
                                      <p:tavLst>
                                        <p:tav tm="0">
                                          <p:val>
                                            <p:strVal val="#ppt_x"/>
                                          </p:val>
                                        </p:tav>
                                        <p:tav tm="100000">
                                          <p:val>
                                            <p:strVal val="#ppt_x"/>
                                          </p:val>
                                        </p:tav>
                                      </p:tavLst>
                                    </p:anim>
                                    <p:anim calcmode="lin" valueType="num">
                                      <p:cBhvr additive="base">
                                        <p:cTn id="26" dur="500" fill="hold"/>
                                        <p:tgtEl>
                                          <p:spTgt spid="706669"/>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06671"/>
                                        </p:tgtEl>
                                        <p:attrNameLst>
                                          <p:attrName>style.visibility</p:attrName>
                                        </p:attrNameLst>
                                      </p:cBhvr>
                                      <p:to>
                                        <p:strVal val="visible"/>
                                      </p:to>
                                    </p:set>
                                    <p:anim calcmode="lin" valueType="num">
                                      <p:cBhvr additive="base">
                                        <p:cTn id="31" dur="500" fill="hold"/>
                                        <p:tgtEl>
                                          <p:spTgt spid="706671"/>
                                        </p:tgtEl>
                                        <p:attrNameLst>
                                          <p:attrName>ppt_x</p:attrName>
                                        </p:attrNameLst>
                                      </p:cBhvr>
                                      <p:tavLst>
                                        <p:tav tm="0">
                                          <p:val>
                                            <p:strVal val="#ppt_x"/>
                                          </p:val>
                                        </p:tav>
                                        <p:tav tm="100000">
                                          <p:val>
                                            <p:strVal val="#ppt_x"/>
                                          </p:val>
                                        </p:tav>
                                      </p:tavLst>
                                    </p:anim>
                                    <p:anim calcmode="lin" valueType="num">
                                      <p:cBhvr additive="base">
                                        <p:cTn id="32" dur="500" fill="hold"/>
                                        <p:tgtEl>
                                          <p:spTgt spid="706671"/>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706672"/>
                                        </p:tgtEl>
                                        <p:attrNameLst>
                                          <p:attrName>style.visibility</p:attrName>
                                        </p:attrNameLst>
                                      </p:cBhvr>
                                      <p:to>
                                        <p:strVal val="visible"/>
                                      </p:to>
                                    </p:set>
                                    <p:anim calcmode="lin" valueType="num">
                                      <p:cBhvr additive="base">
                                        <p:cTn id="37" dur="500" fill="hold"/>
                                        <p:tgtEl>
                                          <p:spTgt spid="706672"/>
                                        </p:tgtEl>
                                        <p:attrNameLst>
                                          <p:attrName>ppt_x</p:attrName>
                                        </p:attrNameLst>
                                      </p:cBhvr>
                                      <p:tavLst>
                                        <p:tav tm="0">
                                          <p:val>
                                            <p:strVal val="#ppt_x"/>
                                          </p:val>
                                        </p:tav>
                                        <p:tav tm="100000">
                                          <p:val>
                                            <p:strVal val="#ppt_x"/>
                                          </p:val>
                                        </p:tav>
                                      </p:tavLst>
                                    </p:anim>
                                    <p:anim calcmode="lin" valueType="num">
                                      <p:cBhvr additive="base">
                                        <p:cTn id="38" dur="500" fill="hold"/>
                                        <p:tgtEl>
                                          <p:spTgt spid="706672"/>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706673"/>
                                        </p:tgtEl>
                                        <p:attrNameLst>
                                          <p:attrName>style.visibility</p:attrName>
                                        </p:attrNameLst>
                                      </p:cBhvr>
                                      <p:to>
                                        <p:strVal val="visible"/>
                                      </p:to>
                                    </p:set>
                                    <p:anim calcmode="lin" valueType="num">
                                      <p:cBhvr additive="base">
                                        <p:cTn id="43" dur="500" fill="hold"/>
                                        <p:tgtEl>
                                          <p:spTgt spid="706673"/>
                                        </p:tgtEl>
                                        <p:attrNameLst>
                                          <p:attrName>ppt_x</p:attrName>
                                        </p:attrNameLst>
                                      </p:cBhvr>
                                      <p:tavLst>
                                        <p:tav tm="0">
                                          <p:val>
                                            <p:strVal val="#ppt_x"/>
                                          </p:val>
                                        </p:tav>
                                        <p:tav tm="100000">
                                          <p:val>
                                            <p:strVal val="#ppt_x"/>
                                          </p:val>
                                        </p:tav>
                                      </p:tavLst>
                                    </p:anim>
                                    <p:anim calcmode="lin" valueType="num">
                                      <p:cBhvr additive="base">
                                        <p:cTn id="44" dur="500" fill="hold"/>
                                        <p:tgtEl>
                                          <p:spTgt spid="706673"/>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706674"/>
                                        </p:tgtEl>
                                        <p:attrNameLst>
                                          <p:attrName>style.visibility</p:attrName>
                                        </p:attrNameLst>
                                      </p:cBhvr>
                                      <p:to>
                                        <p:strVal val="visible"/>
                                      </p:to>
                                    </p:set>
                                    <p:anim calcmode="lin" valueType="num">
                                      <p:cBhvr additive="base">
                                        <p:cTn id="49" dur="500" fill="hold"/>
                                        <p:tgtEl>
                                          <p:spTgt spid="706674"/>
                                        </p:tgtEl>
                                        <p:attrNameLst>
                                          <p:attrName>ppt_x</p:attrName>
                                        </p:attrNameLst>
                                      </p:cBhvr>
                                      <p:tavLst>
                                        <p:tav tm="0">
                                          <p:val>
                                            <p:strVal val="#ppt_x"/>
                                          </p:val>
                                        </p:tav>
                                        <p:tav tm="100000">
                                          <p:val>
                                            <p:strVal val="#ppt_x"/>
                                          </p:val>
                                        </p:tav>
                                      </p:tavLst>
                                    </p:anim>
                                    <p:anim calcmode="lin" valueType="num">
                                      <p:cBhvr additive="base">
                                        <p:cTn id="50" dur="500" fill="hold"/>
                                        <p:tgtEl>
                                          <p:spTgt spid="706674"/>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706675"/>
                                        </p:tgtEl>
                                        <p:attrNameLst>
                                          <p:attrName>style.visibility</p:attrName>
                                        </p:attrNameLst>
                                      </p:cBhvr>
                                      <p:to>
                                        <p:strVal val="visible"/>
                                      </p:to>
                                    </p:set>
                                    <p:anim calcmode="lin" valueType="num">
                                      <p:cBhvr additive="base">
                                        <p:cTn id="55" dur="500" fill="hold"/>
                                        <p:tgtEl>
                                          <p:spTgt spid="706675"/>
                                        </p:tgtEl>
                                        <p:attrNameLst>
                                          <p:attrName>ppt_x</p:attrName>
                                        </p:attrNameLst>
                                      </p:cBhvr>
                                      <p:tavLst>
                                        <p:tav tm="0">
                                          <p:val>
                                            <p:strVal val="#ppt_x"/>
                                          </p:val>
                                        </p:tav>
                                        <p:tav tm="100000">
                                          <p:val>
                                            <p:strVal val="#ppt_x"/>
                                          </p:val>
                                        </p:tav>
                                      </p:tavLst>
                                    </p:anim>
                                    <p:anim calcmode="lin" valueType="num">
                                      <p:cBhvr additive="base">
                                        <p:cTn id="56" dur="500" fill="hold"/>
                                        <p:tgtEl>
                                          <p:spTgt spid="706675"/>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706676"/>
                                        </p:tgtEl>
                                        <p:attrNameLst>
                                          <p:attrName>style.visibility</p:attrName>
                                        </p:attrNameLst>
                                      </p:cBhvr>
                                      <p:to>
                                        <p:strVal val="visible"/>
                                      </p:to>
                                    </p:set>
                                    <p:anim calcmode="lin" valueType="num">
                                      <p:cBhvr additive="base">
                                        <p:cTn id="61" dur="500" fill="hold"/>
                                        <p:tgtEl>
                                          <p:spTgt spid="706676"/>
                                        </p:tgtEl>
                                        <p:attrNameLst>
                                          <p:attrName>ppt_x</p:attrName>
                                        </p:attrNameLst>
                                      </p:cBhvr>
                                      <p:tavLst>
                                        <p:tav tm="0">
                                          <p:val>
                                            <p:strVal val="#ppt_x"/>
                                          </p:val>
                                        </p:tav>
                                        <p:tav tm="100000">
                                          <p:val>
                                            <p:strVal val="#ppt_x"/>
                                          </p:val>
                                        </p:tav>
                                      </p:tavLst>
                                    </p:anim>
                                    <p:anim calcmode="lin" valueType="num">
                                      <p:cBhvr additive="base">
                                        <p:cTn id="62" dur="500" fill="hold"/>
                                        <p:tgtEl>
                                          <p:spTgt spid="706676"/>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706677"/>
                                        </p:tgtEl>
                                        <p:attrNameLst>
                                          <p:attrName>style.visibility</p:attrName>
                                        </p:attrNameLst>
                                      </p:cBhvr>
                                      <p:to>
                                        <p:strVal val="visible"/>
                                      </p:to>
                                    </p:set>
                                    <p:anim calcmode="lin" valueType="num">
                                      <p:cBhvr additive="base">
                                        <p:cTn id="67" dur="500" fill="hold"/>
                                        <p:tgtEl>
                                          <p:spTgt spid="706677"/>
                                        </p:tgtEl>
                                        <p:attrNameLst>
                                          <p:attrName>ppt_x</p:attrName>
                                        </p:attrNameLst>
                                      </p:cBhvr>
                                      <p:tavLst>
                                        <p:tav tm="0">
                                          <p:val>
                                            <p:strVal val="#ppt_x"/>
                                          </p:val>
                                        </p:tav>
                                        <p:tav tm="100000">
                                          <p:val>
                                            <p:strVal val="#ppt_x"/>
                                          </p:val>
                                        </p:tav>
                                      </p:tavLst>
                                    </p:anim>
                                    <p:anim calcmode="lin" valueType="num">
                                      <p:cBhvr additive="base">
                                        <p:cTn id="68" dur="500" fill="hold"/>
                                        <p:tgtEl>
                                          <p:spTgt spid="706677"/>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706678"/>
                                        </p:tgtEl>
                                        <p:attrNameLst>
                                          <p:attrName>style.visibility</p:attrName>
                                        </p:attrNameLst>
                                      </p:cBhvr>
                                      <p:to>
                                        <p:strVal val="visible"/>
                                      </p:to>
                                    </p:set>
                                    <p:anim calcmode="lin" valueType="num">
                                      <p:cBhvr additive="base">
                                        <p:cTn id="71" dur="500" fill="hold"/>
                                        <p:tgtEl>
                                          <p:spTgt spid="706678"/>
                                        </p:tgtEl>
                                        <p:attrNameLst>
                                          <p:attrName>ppt_x</p:attrName>
                                        </p:attrNameLst>
                                      </p:cBhvr>
                                      <p:tavLst>
                                        <p:tav tm="0">
                                          <p:val>
                                            <p:strVal val="#ppt_x"/>
                                          </p:val>
                                        </p:tav>
                                        <p:tav tm="100000">
                                          <p:val>
                                            <p:strVal val="#ppt_x"/>
                                          </p:val>
                                        </p:tav>
                                      </p:tavLst>
                                    </p:anim>
                                    <p:anim calcmode="lin" valueType="num">
                                      <p:cBhvr additive="base">
                                        <p:cTn id="72" dur="500" fill="hold"/>
                                        <p:tgtEl>
                                          <p:spTgt spid="706678"/>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706679"/>
                                        </p:tgtEl>
                                        <p:attrNameLst>
                                          <p:attrName>style.visibility</p:attrName>
                                        </p:attrNameLst>
                                      </p:cBhvr>
                                      <p:to>
                                        <p:strVal val="visible"/>
                                      </p:to>
                                    </p:set>
                                    <p:anim calcmode="lin" valueType="num">
                                      <p:cBhvr additive="base">
                                        <p:cTn id="75" dur="500" fill="hold"/>
                                        <p:tgtEl>
                                          <p:spTgt spid="706679"/>
                                        </p:tgtEl>
                                        <p:attrNameLst>
                                          <p:attrName>ppt_x</p:attrName>
                                        </p:attrNameLst>
                                      </p:cBhvr>
                                      <p:tavLst>
                                        <p:tav tm="0">
                                          <p:val>
                                            <p:strVal val="#ppt_x"/>
                                          </p:val>
                                        </p:tav>
                                        <p:tav tm="100000">
                                          <p:val>
                                            <p:strVal val="#ppt_x"/>
                                          </p:val>
                                        </p:tav>
                                      </p:tavLst>
                                    </p:anim>
                                    <p:anim calcmode="lin" valueType="num">
                                      <p:cBhvr additive="base">
                                        <p:cTn id="76" dur="500" fill="hold"/>
                                        <p:tgtEl>
                                          <p:spTgt spid="706679"/>
                                        </p:tgtEl>
                                        <p:attrNameLst>
                                          <p:attrName>ppt_y</p:attrName>
                                        </p:attrNameLst>
                                      </p:cBhvr>
                                      <p:tavLst>
                                        <p:tav tm="0">
                                          <p:val>
                                            <p:strVal val="1+#ppt_h/2"/>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2" presetClass="entr" presetSubtype="4" fill="hold" grpId="0" nodeType="clickEffect">
                                  <p:stCondLst>
                                    <p:cond delay="0"/>
                                  </p:stCondLst>
                                  <p:childTnLst>
                                    <p:set>
                                      <p:cBhvr>
                                        <p:cTn id="80" dur="1" fill="hold">
                                          <p:stCondLst>
                                            <p:cond delay="0"/>
                                          </p:stCondLst>
                                        </p:cTn>
                                        <p:tgtEl>
                                          <p:spTgt spid="706680"/>
                                        </p:tgtEl>
                                        <p:attrNameLst>
                                          <p:attrName>style.visibility</p:attrName>
                                        </p:attrNameLst>
                                      </p:cBhvr>
                                      <p:to>
                                        <p:strVal val="visible"/>
                                      </p:to>
                                    </p:set>
                                    <p:anim calcmode="lin" valueType="num">
                                      <p:cBhvr additive="base">
                                        <p:cTn id="81" dur="500" fill="hold"/>
                                        <p:tgtEl>
                                          <p:spTgt spid="706680"/>
                                        </p:tgtEl>
                                        <p:attrNameLst>
                                          <p:attrName>ppt_x</p:attrName>
                                        </p:attrNameLst>
                                      </p:cBhvr>
                                      <p:tavLst>
                                        <p:tav tm="0">
                                          <p:val>
                                            <p:strVal val="#ppt_x"/>
                                          </p:val>
                                        </p:tav>
                                        <p:tav tm="100000">
                                          <p:val>
                                            <p:strVal val="#ppt_x"/>
                                          </p:val>
                                        </p:tav>
                                      </p:tavLst>
                                    </p:anim>
                                    <p:anim calcmode="lin" valueType="num">
                                      <p:cBhvr additive="base">
                                        <p:cTn id="82" dur="500" fill="hold"/>
                                        <p:tgtEl>
                                          <p:spTgt spid="706680"/>
                                        </p:tgtEl>
                                        <p:attrNameLst>
                                          <p:attrName>ppt_y</p:attrName>
                                        </p:attrNameLst>
                                      </p:cBhvr>
                                      <p:tavLst>
                                        <p:tav tm="0">
                                          <p:val>
                                            <p:strVal val="1+#ppt_h/2"/>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2" presetClass="entr" presetSubtype="4" fill="hold" grpId="0" nodeType="clickEffect">
                                  <p:stCondLst>
                                    <p:cond delay="0"/>
                                  </p:stCondLst>
                                  <p:childTnLst>
                                    <p:set>
                                      <p:cBhvr>
                                        <p:cTn id="86" dur="1" fill="hold">
                                          <p:stCondLst>
                                            <p:cond delay="0"/>
                                          </p:stCondLst>
                                        </p:cTn>
                                        <p:tgtEl>
                                          <p:spTgt spid="706681"/>
                                        </p:tgtEl>
                                        <p:attrNameLst>
                                          <p:attrName>style.visibility</p:attrName>
                                        </p:attrNameLst>
                                      </p:cBhvr>
                                      <p:to>
                                        <p:strVal val="visible"/>
                                      </p:to>
                                    </p:set>
                                    <p:anim calcmode="lin" valueType="num">
                                      <p:cBhvr additive="base">
                                        <p:cTn id="87" dur="500" fill="hold"/>
                                        <p:tgtEl>
                                          <p:spTgt spid="706681"/>
                                        </p:tgtEl>
                                        <p:attrNameLst>
                                          <p:attrName>ppt_x</p:attrName>
                                        </p:attrNameLst>
                                      </p:cBhvr>
                                      <p:tavLst>
                                        <p:tav tm="0">
                                          <p:val>
                                            <p:strVal val="#ppt_x"/>
                                          </p:val>
                                        </p:tav>
                                        <p:tav tm="100000">
                                          <p:val>
                                            <p:strVal val="#ppt_x"/>
                                          </p:val>
                                        </p:tav>
                                      </p:tavLst>
                                    </p:anim>
                                    <p:anim calcmode="lin" valueType="num">
                                      <p:cBhvr additive="base">
                                        <p:cTn id="88" dur="500" fill="hold"/>
                                        <p:tgtEl>
                                          <p:spTgt spid="70668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634" grpId="0"/>
      <p:bldP spid="706635" grpId="0"/>
      <p:bldP spid="706669" grpId="0"/>
      <p:bldP spid="706670" grpId="0"/>
      <p:bldP spid="706671" grpId="0"/>
      <p:bldP spid="706672" grpId="0"/>
      <p:bldP spid="706673" grpId="0"/>
      <p:bldP spid="706674" grpId="0"/>
      <p:bldP spid="706675" grpId="0"/>
      <p:bldP spid="706676" grpId="0"/>
      <p:bldP spid="706677" grpId="0"/>
      <p:bldP spid="706678" grpId="0"/>
      <p:bldP spid="706679" grpId="0"/>
      <p:bldP spid="706680" grpId="0"/>
      <p:bldP spid="70668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p:txBody>
          <a:bodyPr/>
          <a:lstStyle/>
          <a:p>
            <a:r>
              <a:rPr lang="zh-CN" altLang="en-US"/>
              <a:t>文法</a:t>
            </a:r>
          </a:p>
        </p:txBody>
      </p:sp>
      <p:sp>
        <p:nvSpPr>
          <p:cNvPr id="18436" name="Rectangle 3"/>
          <p:cNvSpPr>
            <a:spLocks noGrp="1" noChangeArrowheads="1"/>
          </p:cNvSpPr>
          <p:nvPr>
            <p:ph idx="1"/>
          </p:nvPr>
        </p:nvSpPr>
        <p:spPr/>
        <p:txBody>
          <a:bodyPr/>
          <a:lstStyle/>
          <a:p>
            <a:r>
              <a:rPr lang="zh-CN" altLang="en-US" dirty="0"/>
              <a:t>本书特指上下文无关文法 （</a:t>
            </a:r>
            <a:r>
              <a:rPr lang="en-US" altLang="zh-CN" dirty="0"/>
              <a:t>Context Free Grammar, CFG</a:t>
            </a:r>
            <a:r>
              <a:rPr lang="zh-CN" altLang="en-US" dirty="0"/>
              <a:t>）</a:t>
            </a:r>
          </a:p>
          <a:p>
            <a:r>
              <a:rPr lang="zh-CN" altLang="en-US" dirty="0"/>
              <a:t>程序设计语言中往往存在嵌套结构</a:t>
            </a:r>
          </a:p>
          <a:p>
            <a:r>
              <a:rPr lang="zh-CN" altLang="en-US" dirty="0"/>
              <a:t>上下文无关文法是一种能够很好描述程序设计语言的表示方法</a:t>
            </a:r>
          </a:p>
          <a:p>
            <a:pPr>
              <a:buFont typeface="Wingdings" pitchFamily="2" charset="2"/>
              <a:buNone/>
            </a:pPr>
            <a:r>
              <a:rPr lang="zh-CN" altLang="en-US" i="1" dirty="0"/>
              <a:t>  </a:t>
            </a:r>
            <a:r>
              <a:rPr lang="en-US" altLang="zh-CN" i="1" dirty="0" err="1"/>
              <a:t>stmt</a:t>
            </a:r>
            <a:r>
              <a:rPr lang="en-US" altLang="zh-CN" dirty="0"/>
              <a:t> → if ( </a:t>
            </a:r>
            <a:r>
              <a:rPr lang="en-US" altLang="zh-CN" i="1" dirty="0" err="1"/>
              <a:t>expr</a:t>
            </a:r>
            <a:r>
              <a:rPr lang="en-US" altLang="zh-CN" dirty="0"/>
              <a:t> ) </a:t>
            </a:r>
            <a:r>
              <a:rPr lang="en-US" altLang="zh-CN" i="1" dirty="0" err="1"/>
              <a:t>stmt</a:t>
            </a:r>
            <a:r>
              <a:rPr lang="en-US" altLang="zh-CN" dirty="0"/>
              <a:t> else </a:t>
            </a:r>
            <a:r>
              <a:rPr lang="en-US" altLang="zh-CN" i="1" dirty="0" err="1"/>
              <a:t>stmt</a:t>
            </a:r>
            <a:endParaRPr lang="en-US" altLang="zh-CN" i="1" dirty="0"/>
          </a:p>
          <a:p>
            <a:pPr>
              <a:buFont typeface="Wingdings" pitchFamily="2" charset="2"/>
              <a:buNone/>
            </a:pPr>
            <a:r>
              <a:rPr lang="en-US" altLang="zh-CN" i="1" dirty="0"/>
              <a:t>    </a:t>
            </a:r>
            <a:r>
              <a:rPr lang="en-US" altLang="zh-CN" i="1" dirty="0" err="1"/>
              <a:t>expr</a:t>
            </a:r>
            <a:r>
              <a:rPr lang="en-US" altLang="zh-CN" i="1" dirty="0"/>
              <a:t> </a:t>
            </a:r>
            <a:r>
              <a:rPr lang="en-US" altLang="zh-CN" dirty="0"/>
              <a:t>→ ……</a:t>
            </a:r>
          </a:p>
          <a:p>
            <a:pPr>
              <a:buFont typeface="Wingdings" pitchFamily="2" charset="2"/>
              <a:buNone/>
            </a:pPr>
            <a:r>
              <a:rPr lang="en-US" altLang="zh-CN" dirty="0"/>
              <a:t>    </a:t>
            </a:r>
            <a:r>
              <a:rPr lang="en-US" altLang="zh-CN" i="1" dirty="0" err="1"/>
              <a:t>stmt</a:t>
            </a:r>
            <a:r>
              <a:rPr lang="en-US" altLang="zh-CN" dirty="0"/>
              <a:t> → ……</a:t>
            </a:r>
          </a:p>
        </p:txBody>
      </p:sp>
      <p:sp>
        <p:nvSpPr>
          <p:cNvPr id="5" name="灯片编号占位符 5"/>
          <p:cNvSpPr>
            <a:spLocks noGrp="1"/>
          </p:cNvSpPr>
          <p:nvPr>
            <p:ph type="sldNum" sz="quarter" idx="12"/>
          </p:nvPr>
        </p:nvSpPr>
        <p:spPr/>
        <p:txBody>
          <a:bodyPr/>
          <a:lstStyle/>
          <a:p>
            <a:pPr>
              <a:defRPr/>
            </a:pPr>
            <a:fld id="{332AD9C5-A75E-4F0D-B303-6A576409625B}" type="slidenum">
              <a:rPr lang="en-US" altLang="zh-CN"/>
              <a:pPr>
                <a:defRPr/>
              </a:pPr>
              <a:t>6</a:t>
            </a:fld>
            <a:endParaRPr lang="en-US" altLang="zh-CN"/>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标题 1"/>
          <p:cNvSpPr>
            <a:spLocks noGrp="1"/>
          </p:cNvSpPr>
          <p:nvPr>
            <p:ph type="title"/>
          </p:nvPr>
        </p:nvSpPr>
        <p:spPr/>
        <p:txBody>
          <a:bodyPr/>
          <a:lstStyle/>
          <a:p>
            <a:r>
              <a:rPr lang="zh-CN" altLang="en-US"/>
              <a:t>预测分析表（续）</a:t>
            </a:r>
          </a:p>
        </p:txBody>
      </p:sp>
      <p:sp>
        <p:nvSpPr>
          <p:cNvPr id="66563" name="文本占位符 2"/>
          <p:cNvSpPr>
            <a:spLocks noGrp="1"/>
          </p:cNvSpPr>
          <p:nvPr>
            <p:ph type="body" sz="half" idx="1"/>
          </p:nvPr>
        </p:nvSpPr>
        <p:spPr>
          <a:xfrm>
            <a:off x="566738" y="1752600"/>
            <a:ext cx="7967662" cy="4267200"/>
          </a:xfrm>
        </p:spPr>
        <p:txBody>
          <a:bodyPr/>
          <a:lstStyle/>
          <a:p>
            <a:r>
              <a:rPr lang="zh-CN" altLang="en-US" sz="2400"/>
              <a:t>对于任何文法</a:t>
            </a:r>
            <a:r>
              <a:rPr lang="en-US" altLang="zh-CN" sz="2400"/>
              <a:t>G</a:t>
            </a:r>
            <a:r>
              <a:rPr lang="zh-CN" altLang="en-US" sz="2400"/>
              <a:t>，都可以构造预测分析表。但是对于</a:t>
            </a:r>
            <a:r>
              <a:rPr lang="en-US" altLang="zh-CN" sz="2400"/>
              <a:t>LL(1)</a:t>
            </a:r>
            <a:r>
              <a:rPr lang="zh-CN" altLang="en-US" sz="2400"/>
              <a:t>文法，预测表中每个条目都唯一地指定了一个产生式，或者标明</a:t>
            </a:r>
            <a:r>
              <a:rPr lang="en-US" altLang="zh-CN" sz="2400"/>
              <a:t>error</a:t>
            </a:r>
          </a:p>
          <a:p>
            <a:r>
              <a:rPr lang="zh-CN" altLang="en-US" sz="2400"/>
              <a:t>对于</a:t>
            </a:r>
            <a:r>
              <a:rPr lang="en-US" altLang="zh-CN" sz="2400"/>
              <a:t>LL(1)</a:t>
            </a:r>
            <a:r>
              <a:rPr lang="zh-CN" altLang="en-US" sz="2400"/>
              <a:t>文法，如何改造递归下降程序，使之能够避免回溯？</a:t>
            </a:r>
            <a:endParaRPr lang="en-US" altLang="zh-CN" sz="2400"/>
          </a:p>
        </p:txBody>
      </p:sp>
      <p:sp>
        <p:nvSpPr>
          <p:cNvPr id="5" name="灯片编号占位符 4"/>
          <p:cNvSpPr>
            <a:spLocks noGrp="1"/>
          </p:cNvSpPr>
          <p:nvPr>
            <p:ph type="sldNum" sz="quarter" idx="12"/>
          </p:nvPr>
        </p:nvSpPr>
        <p:spPr/>
        <p:txBody>
          <a:bodyPr/>
          <a:lstStyle/>
          <a:p>
            <a:pPr>
              <a:defRPr/>
            </a:pPr>
            <a:fld id="{ED1BB699-9959-443E-8EFF-58A7FC1D11B5}" type="slidenum">
              <a:rPr lang="zh-CN" altLang="en-US" smtClean="0"/>
              <a:pPr>
                <a:defRPr/>
              </a:pPr>
              <a:t>60</a:t>
            </a:fld>
            <a:endParaRPr lang="en-US" altLang="zh-CN"/>
          </a:p>
        </p:txBody>
      </p:sp>
      <p:pic>
        <p:nvPicPr>
          <p:cNvPr id="66565" name="Picture 3"/>
          <p:cNvPicPr>
            <a:picLocks noChangeAspect="1" noChangeArrowheads="1"/>
          </p:cNvPicPr>
          <p:nvPr/>
        </p:nvPicPr>
        <p:blipFill>
          <a:blip r:embed="rId2" cstate="print"/>
          <a:srcRect/>
          <a:stretch>
            <a:fillRect/>
          </a:stretch>
        </p:blipFill>
        <p:spPr bwMode="auto">
          <a:xfrm>
            <a:off x="2667000" y="3429000"/>
            <a:ext cx="4953000" cy="2781300"/>
          </a:xfrm>
          <a:prstGeom prst="rect">
            <a:avLst/>
          </a:prstGeom>
          <a:noFill/>
          <a:ln w="9525">
            <a:noFill/>
            <a:miter lim="800000"/>
            <a:headEnd/>
            <a:tailEnd/>
          </a:ln>
        </p:spPr>
      </p:pic>
    </p:spTree>
  </p:cSld>
  <p:clrMapOvr>
    <a:masterClrMapping/>
  </p:clrMapOvr>
  <p:transition>
    <p:split orient="vert"/>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标题 1"/>
          <p:cNvSpPr>
            <a:spLocks noGrp="1"/>
          </p:cNvSpPr>
          <p:nvPr>
            <p:ph type="title"/>
          </p:nvPr>
        </p:nvSpPr>
        <p:spPr/>
        <p:txBody>
          <a:bodyPr/>
          <a:lstStyle/>
          <a:p>
            <a:r>
              <a:rPr lang="zh-CN" altLang="en-US"/>
              <a:t>二义性文法的预测分析表</a:t>
            </a:r>
          </a:p>
        </p:txBody>
      </p:sp>
      <p:sp>
        <p:nvSpPr>
          <p:cNvPr id="67587" name="内容占位符 9"/>
          <p:cNvSpPr>
            <a:spLocks noGrp="1"/>
          </p:cNvSpPr>
          <p:nvPr>
            <p:ph idx="1"/>
          </p:nvPr>
        </p:nvSpPr>
        <p:spPr/>
        <p:txBody>
          <a:bodyPr/>
          <a:lstStyle/>
          <a:p>
            <a:r>
              <a:rPr lang="zh-CN" altLang="en-US"/>
              <a:t>对于某些文法，表中可能会有一些多重定义的条目，比如左递归或二义性文法。</a:t>
            </a:r>
          </a:p>
          <a:p>
            <a:endParaRPr lang="zh-CN" altLang="en-US"/>
          </a:p>
        </p:txBody>
      </p:sp>
      <p:sp>
        <p:nvSpPr>
          <p:cNvPr id="5" name="灯片编号占位符 4"/>
          <p:cNvSpPr>
            <a:spLocks noGrp="1"/>
          </p:cNvSpPr>
          <p:nvPr>
            <p:ph type="sldNum" sz="quarter" idx="12"/>
          </p:nvPr>
        </p:nvSpPr>
        <p:spPr/>
        <p:txBody>
          <a:bodyPr/>
          <a:lstStyle/>
          <a:p>
            <a:pPr>
              <a:defRPr/>
            </a:pPr>
            <a:fld id="{902EC6CD-9624-49D3-AC69-A4C2421BCDD7}" type="slidenum">
              <a:rPr lang="zh-CN" altLang="en-US" smtClean="0"/>
              <a:pPr>
                <a:defRPr/>
              </a:pPr>
              <a:t>61</a:t>
            </a:fld>
            <a:endParaRPr lang="en-US" altLang="zh-CN"/>
          </a:p>
        </p:txBody>
      </p:sp>
      <p:pic>
        <p:nvPicPr>
          <p:cNvPr id="67589" name="Picture 2"/>
          <p:cNvPicPr>
            <a:picLocks noChangeAspect="1" noChangeArrowheads="1"/>
          </p:cNvPicPr>
          <p:nvPr/>
        </p:nvPicPr>
        <p:blipFill>
          <a:blip r:embed="rId2" cstate="print"/>
          <a:srcRect/>
          <a:stretch>
            <a:fillRect/>
          </a:stretch>
        </p:blipFill>
        <p:spPr bwMode="auto">
          <a:xfrm>
            <a:off x="762000" y="2895600"/>
            <a:ext cx="2362200" cy="1460500"/>
          </a:xfrm>
          <a:prstGeom prst="rect">
            <a:avLst/>
          </a:prstGeom>
          <a:noFill/>
          <a:ln w="9525">
            <a:noFill/>
            <a:miter lim="800000"/>
            <a:headEnd/>
            <a:tailEnd/>
          </a:ln>
        </p:spPr>
      </p:pic>
      <p:pic>
        <p:nvPicPr>
          <p:cNvPr id="67590" name="Picture 3"/>
          <p:cNvPicPr>
            <a:picLocks noChangeAspect="1" noChangeArrowheads="1"/>
          </p:cNvPicPr>
          <p:nvPr/>
        </p:nvPicPr>
        <p:blipFill>
          <a:blip r:embed="rId3" cstate="print"/>
          <a:srcRect/>
          <a:stretch>
            <a:fillRect/>
          </a:stretch>
        </p:blipFill>
        <p:spPr bwMode="auto">
          <a:xfrm>
            <a:off x="762000" y="4419600"/>
            <a:ext cx="7953375" cy="2133600"/>
          </a:xfrm>
          <a:prstGeom prst="rect">
            <a:avLst/>
          </a:prstGeom>
          <a:noFill/>
          <a:ln w="9525">
            <a:noFill/>
            <a:miter lim="800000"/>
            <a:headEnd/>
            <a:tailEnd/>
          </a:ln>
        </p:spPr>
      </p:pic>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标题 1"/>
          <p:cNvSpPr>
            <a:spLocks noGrp="1"/>
          </p:cNvSpPr>
          <p:nvPr>
            <p:ph type="title"/>
          </p:nvPr>
        </p:nvSpPr>
        <p:spPr>
          <a:xfrm>
            <a:off x="381000" y="304800"/>
            <a:ext cx="8001000" cy="1216025"/>
          </a:xfrm>
        </p:spPr>
        <p:txBody>
          <a:bodyPr/>
          <a:lstStyle/>
          <a:p>
            <a:r>
              <a:rPr lang="zh-CN" altLang="en-US" sz="3200"/>
              <a:t>非递归的预测分析技术</a:t>
            </a:r>
          </a:p>
        </p:txBody>
      </p:sp>
      <p:sp>
        <p:nvSpPr>
          <p:cNvPr id="64515" name="文本占位符 2"/>
          <p:cNvSpPr>
            <a:spLocks noGrp="1"/>
          </p:cNvSpPr>
          <p:nvPr>
            <p:ph type="body" sz="half" idx="1"/>
          </p:nvPr>
        </p:nvSpPr>
        <p:spPr>
          <a:xfrm>
            <a:off x="566738" y="1752600"/>
            <a:ext cx="8043862" cy="4267200"/>
          </a:xfrm>
        </p:spPr>
        <p:txBody>
          <a:bodyPr>
            <a:normAutofit lnSpcReduction="10000"/>
          </a:bodyPr>
          <a:lstStyle/>
          <a:p>
            <a:pPr>
              <a:defRPr/>
            </a:pPr>
            <a:r>
              <a:rPr lang="zh-CN" altLang="en-US" dirty="0"/>
              <a:t>文法符号栈</a:t>
            </a:r>
            <a:endParaRPr lang="en-US" altLang="zh-CN" dirty="0"/>
          </a:p>
          <a:p>
            <a:pPr>
              <a:defRPr/>
            </a:pPr>
            <a:r>
              <a:rPr lang="zh-CN" altLang="en-US" dirty="0"/>
              <a:t>输入缓冲区</a:t>
            </a:r>
            <a:endParaRPr lang="en-US" altLang="zh-CN" dirty="0"/>
          </a:p>
          <a:p>
            <a:pPr>
              <a:defRPr/>
            </a:pPr>
            <a:r>
              <a:rPr lang="zh-CN" altLang="en-US" dirty="0"/>
              <a:t>控制程序</a:t>
            </a:r>
            <a:endParaRPr lang="en-US" altLang="zh-CN" dirty="0"/>
          </a:p>
          <a:p>
            <a:pPr lvl="1">
              <a:defRPr/>
            </a:pPr>
            <a:r>
              <a:rPr lang="zh-CN" altLang="en-US" sz="2000" dirty="0"/>
              <a:t>在任何时刻，栈顶符号</a:t>
            </a:r>
            <a:r>
              <a:rPr lang="en-US" altLang="zh-CN" sz="2000" dirty="0"/>
              <a:t>X</a:t>
            </a:r>
            <a:r>
              <a:rPr lang="zh-CN" altLang="en-US" sz="2000" dirty="0"/>
              <a:t>与当前输入符号</a:t>
            </a:r>
            <a:r>
              <a:rPr lang="en-US" altLang="zh-CN" sz="2000" dirty="0"/>
              <a:t>a</a:t>
            </a:r>
            <a:r>
              <a:rPr lang="zh-CN" altLang="en-US" sz="2000" dirty="0"/>
              <a:t>决定了控制程序所应执行的分析动作。四种可能的动作</a:t>
            </a:r>
          </a:p>
          <a:p>
            <a:pPr lvl="2">
              <a:defRPr/>
            </a:pPr>
            <a:r>
              <a:rPr lang="zh-CN" altLang="en-US" sz="1900" dirty="0"/>
              <a:t>如果</a:t>
            </a:r>
            <a:r>
              <a:rPr lang="en-US" altLang="zh-CN" sz="1900" dirty="0"/>
              <a:t>X=a=</a:t>
            </a:r>
            <a:r>
              <a:rPr lang="en-US" altLang="zh-CN" sz="2000" dirty="0"/>
              <a:t> $ </a:t>
            </a:r>
            <a:r>
              <a:rPr lang="zh-CN" altLang="en-US" sz="1900" dirty="0"/>
              <a:t>，则分析成功结束</a:t>
            </a:r>
          </a:p>
          <a:p>
            <a:pPr lvl="2">
              <a:defRPr/>
            </a:pPr>
            <a:r>
              <a:rPr lang="zh-CN" altLang="en-US" sz="1900" dirty="0"/>
              <a:t>如果</a:t>
            </a:r>
            <a:r>
              <a:rPr lang="en-US" altLang="zh-CN" sz="1900" dirty="0"/>
              <a:t>X=a≠</a:t>
            </a:r>
            <a:r>
              <a:rPr lang="en-US" altLang="zh-CN" sz="2000" dirty="0"/>
              <a:t> $ </a:t>
            </a:r>
            <a:r>
              <a:rPr lang="zh-CN" altLang="en-US" sz="1900" dirty="0"/>
              <a:t>，则从栈中退去</a:t>
            </a:r>
            <a:r>
              <a:rPr lang="en-US" altLang="zh-CN" sz="1900" dirty="0"/>
              <a:t>X</a:t>
            </a:r>
            <a:r>
              <a:rPr lang="zh-CN" altLang="en-US" sz="1900" dirty="0"/>
              <a:t>，并把输入指针推进到指向下一个输入符号；</a:t>
            </a:r>
          </a:p>
          <a:p>
            <a:pPr lvl="2">
              <a:defRPr/>
            </a:pPr>
            <a:r>
              <a:rPr lang="zh-CN" altLang="en-US" sz="1900" dirty="0"/>
              <a:t>如果</a:t>
            </a:r>
            <a:r>
              <a:rPr lang="en-US" altLang="zh-CN" sz="1900" dirty="0"/>
              <a:t>X</a:t>
            </a:r>
            <a:r>
              <a:rPr lang="zh-CN" altLang="en-US" sz="1900" dirty="0"/>
              <a:t>是一个非终结符号，且分析表</a:t>
            </a:r>
            <a:r>
              <a:rPr lang="en-US" altLang="zh-CN" sz="1900" dirty="0"/>
              <a:t>A</a:t>
            </a:r>
            <a:r>
              <a:rPr lang="zh-CN" altLang="en-US" sz="1900" dirty="0"/>
              <a:t>的元素</a:t>
            </a:r>
            <a:r>
              <a:rPr lang="en-US" altLang="zh-CN" sz="1900" dirty="0"/>
              <a:t>A[X][a]=“X::=X</a:t>
            </a:r>
            <a:r>
              <a:rPr lang="en-US" altLang="zh-CN" sz="1900" baseline="-25000" dirty="0"/>
              <a:t>1</a:t>
            </a:r>
            <a:r>
              <a:rPr lang="en-US" altLang="zh-CN" sz="1900" dirty="0"/>
              <a:t>X</a:t>
            </a:r>
            <a:r>
              <a:rPr lang="en-US" altLang="zh-CN" sz="1900" baseline="-25000" dirty="0"/>
              <a:t>2</a:t>
            </a:r>
            <a:r>
              <a:rPr lang="en-US" altLang="zh-CN" sz="1900" dirty="0"/>
              <a:t>…</a:t>
            </a:r>
            <a:r>
              <a:rPr lang="en-US" altLang="zh-CN" sz="1900" dirty="0" err="1"/>
              <a:t>X</a:t>
            </a:r>
            <a:r>
              <a:rPr lang="en-US" altLang="zh-CN" sz="1900" baseline="-25000" dirty="0" err="1"/>
              <a:t>k</a:t>
            </a:r>
            <a:r>
              <a:rPr lang="en-US" altLang="zh-CN" sz="1900" dirty="0"/>
              <a:t>”</a:t>
            </a:r>
            <a:r>
              <a:rPr lang="zh-CN" altLang="en-US" sz="1900" dirty="0"/>
              <a:t>，则把栈顶的</a:t>
            </a:r>
            <a:r>
              <a:rPr lang="en-US" altLang="zh-CN" sz="1900" dirty="0"/>
              <a:t>X</a:t>
            </a:r>
            <a:r>
              <a:rPr lang="zh-CN" altLang="en-US" sz="1900" dirty="0"/>
              <a:t>替换为</a:t>
            </a:r>
            <a:r>
              <a:rPr lang="en-US" altLang="zh-CN" sz="1900" dirty="0"/>
              <a:t>X</a:t>
            </a:r>
            <a:r>
              <a:rPr lang="en-US" altLang="zh-CN" sz="1900" baseline="-25000" dirty="0"/>
              <a:t>k</a:t>
            </a:r>
            <a:r>
              <a:rPr lang="en-US" altLang="zh-CN" sz="1900" dirty="0"/>
              <a:t>X</a:t>
            </a:r>
            <a:r>
              <a:rPr lang="en-US" altLang="zh-CN" sz="1900" baseline="-25000" dirty="0"/>
              <a:t>2</a:t>
            </a:r>
            <a:r>
              <a:rPr lang="en-US" altLang="zh-CN" sz="1900" dirty="0"/>
              <a:t>…X</a:t>
            </a:r>
            <a:r>
              <a:rPr lang="en-US" altLang="zh-CN" sz="1900" baseline="-25000" dirty="0"/>
              <a:t>1 </a:t>
            </a:r>
            <a:r>
              <a:rPr lang="zh-CN" altLang="en-US" sz="1900" dirty="0"/>
              <a:t>（反向下推入栈，使得</a:t>
            </a:r>
            <a:r>
              <a:rPr lang="en-US" altLang="zh-CN" sz="1900" dirty="0"/>
              <a:t>X</a:t>
            </a:r>
            <a:r>
              <a:rPr lang="en-US" altLang="zh-CN" sz="1900" baseline="-25000" dirty="0"/>
              <a:t>1</a:t>
            </a:r>
            <a:r>
              <a:rPr lang="zh-CN" altLang="en-US" sz="1900" dirty="0"/>
              <a:t>在栈顶）。</a:t>
            </a:r>
          </a:p>
          <a:p>
            <a:pPr lvl="2">
              <a:defRPr/>
            </a:pPr>
            <a:r>
              <a:rPr lang="zh-CN" altLang="en-US" sz="1900" dirty="0"/>
              <a:t>除上述情况外的其它情况，调出出错程序。</a:t>
            </a:r>
          </a:p>
          <a:p>
            <a:pPr lvl="2">
              <a:defRPr/>
            </a:pPr>
            <a:endParaRPr lang="zh-CN" altLang="en-US" dirty="0"/>
          </a:p>
        </p:txBody>
      </p:sp>
      <p:sp>
        <p:nvSpPr>
          <p:cNvPr id="5" name="灯片编号占位符 4"/>
          <p:cNvSpPr>
            <a:spLocks noGrp="1"/>
          </p:cNvSpPr>
          <p:nvPr>
            <p:ph type="sldNum" sz="quarter" idx="12"/>
          </p:nvPr>
        </p:nvSpPr>
        <p:spPr/>
        <p:txBody>
          <a:bodyPr/>
          <a:lstStyle/>
          <a:p>
            <a:pPr>
              <a:defRPr/>
            </a:pPr>
            <a:fld id="{E5FF7AF7-305C-46D9-A612-E50C9A5DD1B1}" type="slidenum">
              <a:rPr lang="zh-CN" altLang="en-US" smtClean="0"/>
              <a:pPr>
                <a:defRPr/>
              </a:pPr>
              <a:t>62</a:t>
            </a:fld>
            <a:endParaRPr lang="en-US" altLang="zh-CN"/>
          </a:p>
        </p:txBody>
      </p:sp>
      <p:pic>
        <p:nvPicPr>
          <p:cNvPr id="68613" name="Picture 2"/>
          <p:cNvPicPr>
            <a:picLocks noChangeAspect="1" noChangeArrowheads="1"/>
          </p:cNvPicPr>
          <p:nvPr/>
        </p:nvPicPr>
        <p:blipFill>
          <a:blip r:embed="rId2" cstate="print"/>
          <a:srcRect/>
          <a:stretch>
            <a:fillRect/>
          </a:stretch>
        </p:blipFill>
        <p:spPr bwMode="auto">
          <a:xfrm>
            <a:off x="4724400" y="0"/>
            <a:ext cx="4248150" cy="2686050"/>
          </a:xfrm>
          <a:prstGeom prst="rect">
            <a:avLst/>
          </a:prstGeom>
          <a:noFill/>
          <a:ln w="9525">
            <a:noFill/>
            <a:miter lim="800000"/>
            <a:headEnd/>
            <a:tailEnd/>
          </a:ln>
        </p:spPr>
      </p:pic>
    </p:spTree>
  </p:cSld>
  <p:clrMapOvr>
    <a:masterClrMapping/>
  </p:clrMapOvr>
  <p:transition>
    <p:split orient="vert"/>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标题 5"/>
          <p:cNvSpPr>
            <a:spLocks noGrp="1"/>
          </p:cNvSpPr>
          <p:nvPr>
            <p:ph type="title"/>
          </p:nvPr>
        </p:nvSpPr>
        <p:spPr/>
        <p:txBody>
          <a:bodyPr>
            <a:normAutofit fontScale="90000"/>
          </a:bodyPr>
          <a:lstStyle/>
          <a:p>
            <a:r>
              <a:rPr lang="zh-CN" altLang="en-US"/>
              <a:t>表驱动的非递归的预测语法分析</a:t>
            </a:r>
          </a:p>
        </p:txBody>
      </p:sp>
      <p:sp>
        <p:nvSpPr>
          <p:cNvPr id="69635" name="内容占位符 6"/>
          <p:cNvSpPr>
            <a:spLocks noGrp="1"/>
          </p:cNvSpPr>
          <p:nvPr>
            <p:ph idx="1"/>
          </p:nvPr>
        </p:nvSpPr>
        <p:spPr/>
        <p:txBody>
          <a:bodyPr/>
          <a:lstStyle/>
          <a:p>
            <a:r>
              <a:rPr lang="zh-CN" altLang="en-US" sz="2400"/>
              <a:t>输入：一个串</a:t>
            </a:r>
            <a:r>
              <a:rPr lang="en-US" altLang="zh-CN" sz="2400" i="1"/>
              <a:t>w</a:t>
            </a:r>
            <a:r>
              <a:rPr lang="zh-CN" altLang="en-US" sz="2400"/>
              <a:t>，文法</a:t>
            </a:r>
            <a:r>
              <a:rPr lang="en-US" altLang="zh-CN" sz="2400" i="1"/>
              <a:t>G</a:t>
            </a:r>
            <a:r>
              <a:rPr lang="zh-CN" altLang="en-US" sz="2400"/>
              <a:t>的预测分析表</a:t>
            </a:r>
            <a:r>
              <a:rPr lang="en-US" altLang="zh-CN" sz="2400" i="1"/>
              <a:t>M</a:t>
            </a:r>
            <a:r>
              <a:rPr lang="zh-CN" altLang="en-US" sz="2400"/>
              <a:t>。</a:t>
            </a:r>
            <a:endParaRPr lang="en-US" altLang="zh-CN" sz="2400"/>
          </a:p>
          <a:p>
            <a:r>
              <a:rPr lang="zh-CN" altLang="en-US" sz="2400"/>
              <a:t>输出：如果</a:t>
            </a:r>
            <a:r>
              <a:rPr lang="en-US" altLang="zh-CN" sz="2400" i="1"/>
              <a:t>w</a:t>
            </a:r>
            <a:r>
              <a:rPr lang="zh-CN" altLang="en-US" sz="2400"/>
              <a:t>在</a:t>
            </a:r>
            <a:r>
              <a:rPr lang="en-US" altLang="zh-CN" sz="2400" i="1"/>
              <a:t>L(G)</a:t>
            </a:r>
            <a:r>
              <a:rPr lang="zh-CN" altLang="en-US" sz="2400"/>
              <a:t>中，输出</a:t>
            </a:r>
            <a:r>
              <a:rPr lang="en-US" altLang="zh-CN" sz="2400" i="1"/>
              <a:t>w</a:t>
            </a:r>
            <a:r>
              <a:rPr lang="zh-CN" altLang="en-US" sz="2400"/>
              <a:t>的一个最左推导；否则报错。</a:t>
            </a:r>
            <a:endParaRPr lang="en-US" altLang="zh-CN" sz="2400"/>
          </a:p>
          <a:p>
            <a:r>
              <a:rPr lang="zh-CN" altLang="en-US" sz="2400"/>
              <a:t>方法：初始化输入缓冲区为</a:t>
            </a:r>
            <a:r>
              <a:rPr lang="en-US" altLang="zh-CN" sz="2400" i="1"/>
              <a:t>w$</a:t>
            </a:r>
            <a:r>
              <a:rPr lang="en-US" altLang="zh-CN" sz="2400"/>
              <a:t>, </a:t>
            </a:r>
            <a:r>
              <a:rPr lang="zh-CN" altLang="en-US" sz="2400"/>
              <a:t>栈顶是</a:t>
            </a:r>
            <a:r>
              <a:rPr lang="en-US" altLang="zh-CN" sz="2400" i="1"/>
              <a:t>G</a:t>
            </a:r>
            <a:r>
              <a:rPr lang="zh-CN" altLang="en-US" sz="2400"/>
              <a:t>的开始符号</a:t>
            </a:r>
            <a:r>
              <a:rPr lang="en-US" altLang="zh-CN" sz="2400" i="1"/>
              <a:t>S</a:t>
            </a:r>
            <a:r>
              <a:rPr lang="zh-CN" altLang="en-US" sz="2400"/>
              <a:t>，下面是</a:t>
            </a:r>
            <a:r>
              <a:rPr lang="en-US" altLang="zh-CN" sz="2400" i="1"/>
              <a:t>$</a:t>
            </a:r>
            <a:r>
              <a:rPr lang="en-US" altLang="zh-CN" sz="2400"/>
              <a:t> </a:t>
            </a:r>
            <a:r>
              <a:rPr lang="zh-CN" altLang="en-US" sz="2400"/>
              <a:t>。</a:t>
            </a:r>
          </a:p>
        </p:txBody>
      </p:sp>
      <p:sp>
        <p:nvSpPr>
          <p:cNvPr id="5" name="灯片编号占位符 4"/>
          <p:cNvSpPr>
            <a:spLocks noGrp="1"/>
          </p:cNvSpPr>
          <p:nvPr>
            <p:ph type="sldNum" sz="quarter" idx="12"/>
          </p:nvPr>
        </p:nvSpPr>
        <p:spPr/>
        <p:txBody>
          <a:bodyPr/>
          <a:lstStyle/>
          <a:p>
            <a:pPr>
              <a:defRPr/>
            </a:pPr>
            <a:fld id="{852F4214-16EC-496E-B982-5BEDB7735B0D}" type="slidenum">
              <a:rPr lang="zh-CN" altLang="en-US" smtClean="0"/>
              <a:pPr>
                <a:defRPr/>
              </a:pPr>
              <a:t>63</a:t>
            </a:fld>
            <a:endParaRPr lang="en-US" altLang="zh-CN"/>
          </a:p>
        </p:txBody>
      </p:sp>
      <p:pic>
        <p:nvPicPr>
          <p:cNvPr id="69637" name="Picture 2"/>
          <p:cNvPicPr>
            <a:picLocks noChangeAspect="1" noChangeArrowheads="1"/>
          </p:cNvPicPr>
          <p:nvPr/>
        </p:nvPicPr>
        <p:blipFill>
          <a:blip r:embed="rId2" cstate="print"/>
          <a:srcRect/>
          <a:stretch>
            <a:fillRect/>
          </a:stretch>
        </p:blipFill>
        <p:spPr bwMode="auto">
          <a:xfrm>
            <a:off x="1000100" y="3643314"/>
            <a:ext cx="6496050" cy="3105150"/>
          </a:xfrm>
          <a:prstGeom prst="rect">
            <a:avLst/>
          </a:prstGeom>
          <a:noFill/>
          <a:ln w="9525">
            <a:noFill/>
            <a:miter lim="800000"/>
            <a:headEnd/>
            <a:tailEnd/>
          </a:ln>
        </p:spPr>
      </p:pic>
    </p:spTree>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标题 1"/>
          <p:cNvSpPr>
            <a:spLocks noGrp="1"/>
          </p:cNvSpPr>
          <p:nvPr>
            <p:ph type="title"/>
          </p:nvPr>
        </p:nvSpPr>
        <p:spPr>
          <a:xfrm>
            <a:off x="285720" y="704088"/>
            <a:ext cx="3929090" cy="1143000"/>
          </a:xfrm>
        </p:spPr>
        <p:txBody>
          <a:bodyPr/>
          <a:lstStyle/>
          <a:p>
            <a:r>
              <a:rPr lang="zh-CN" altLang="en-US" dirty="0"/>
              <a:t>预测分析示例</a:t>
            </a:r>
          </a:p>
        </p:txBody>
      </p:sp>
      <p:sp>
        <p:nvSpPr>
          <p:cNvPr id="4" name="灯片编号占位符 3"/>
          <p:cNvSpPr>
            <a:spLocks noGrp="1"/>
          </p:cNvSpPr>
          <p:nvPr>
            <p:ph type="sldNum" sz="quarter" idx="12"/>
          </p:nvPr>
        </p:nvSpPr>
        <p:spPr/>
        <p:txBody>
          <a:bodyPr/>
          <a:lstStyle/>
          <a:p>
            <a:pPr>
              <a:defRPr/>
            </a:pPr>
            <a:fld id="{92BBEDB2-34D3-43EB-A566-D15ACE8026D6}" type="slidenum">
              <a:rPr lang="en-US" altLang="zh-CN" smtClean="0"/>
              <a:pPr>
                <a:defRPr/>
              </a:pPr>
              <a:t>64</a:t>
            </a:fld>
            <a:endParaRPr lang="en-US" altLang="zh-CN"/>
          </a:p>
        </p:txBody>
      </p:sp>
      <p:pic>
        <p:nvPicPr>
          <p:cNvPr id="70660" name="Picture 2"/>
          <p:cNvPicPr>
            <a:picLocks noChangeAspect="1" noChangeArrowheads="1"/>
          </p:cNvPicPr>
          <p:nvPr/>
        </p:nvPicPr>
        <p:blipFill>
          <a:blip r:embed="rId2" cstate="print"/>
          <a:srcRect/>
          <a:stretch>
            <a:fillRect/>
          </a:stretch>
        </p:blipFill>
        <p:spPr bwMode="auto">
          <a:xfrm>
            <a:off x="4200525" y="0"/>
            <a:ext cx="4943475" cy="4514850"/>
          </a:xfrm>
          <a:prstGeom prst="rect">
            <a:avLst/>
          </a:prstGeom>
          <a:noFill/>
          <a:ln w="9525">
            <a:noFill/>
            <a:miter lim="800000"/>
            <a:headEnd/>
            <a:tailEnd/>
          </a:ln>
        </p:spPr>
      </p:pic>
      <p:pic>
        <p:nvPicPr>
          <p:cNvPr id="70661" name="Picture 3"/>
          <p:cNvPicPr>
            <a:picLocks noChangeAspect="1" noChangeArrowheads="1"/>
          </p:cNvPicPr>
          <p:nvPr/>
        </p:nvPicPr>
        <p:blipFill>
          <a:blip r:embed="rId3" cstate="print"/>
          <a:srcRect/>
          <a:stretch>
            <a:fillRect/>
          </a:stretch>
        </p:blipFill>
        <p:spPr bwMode="auto">
          <a:xfrm>
            <a:off x="0" y="4960938"/>
            <a:ext cx="5810250" cy="1897062"/>
          </a:xfrm>
          <a:prstGeom prst="rect">
            <a:avLst/>
          </a:prstGeom>
          <a:noFill/>
          <a:ln w="9525">
            <a:noFill/>
            <a:miter lim="800000"/>
            <a:headEnd/>
            <a:tailEnd/>
          </a:ln>
        </p:spPr>
      </p:pic>
      <p:pic>
        <p:nvPicPr>
          <p:cNvPr id="70662" name="Picture 4"/>
          <p:cNvPicPr>
            <a:picLocks noChangeAspect="1" noChangeArrowheads="1"/>
          </p:cNvPicPr>
          <p:nvPr/>
        </p:nvPicPr>
        <p:blipFill>
          <a:blip r:embed="rId4" cstate="print"/>
          <a:srcRect/>
          <a:stretch>
            <a:fillRect/>
          </a:stretch>
        </p:blipFill>
        <p:spPr bwMode="auto">
          <a:xfrm>
            <a:off x="914400" y="2209800"/>
            <a:ext cx="1657350" cy="1562100"/>
          </a:xfrm>
          <a:prstGeom prst="rect">
            <a:avLst/>
          </a:prstGeom>
          <a:noFill/>
          <a:ln w="9525">
            <a:noFill/>
            <a:miter lim="800000"/>
            <a:headEnd/>
            <a:tailEnd/>
          </a:ln>
        </p:spPr>
      </p:pic>
      <p:pic>
        <p:nvPicPr>
          <p:cNvPr id="70663" name="Picture 5"/>
          <p:cNvPicPr>
            <a:picLocks noChangeAspect="1" noChangeArrowheads="1"/>
          </p:cNvPicPr>
          <p:nvPr/>
        </p:nvPicPr>
        <p:blipFill>
          <a:blip r:embed="rId5" cstate="print"/>
          <a:srcRect/>
          <a:stretch>
            <a:fillRect/>
          </a:stretch>
        </p:blipFill>
        <p:spPr bwMode="auto">
          <a:xfrm>
            <a:off x="3429000" y="4419600"/>
            <a:ext cx="5257800" cy="514350"/>
          </a:xfrm>
          <a:prstGeom prst="rect">
            <a:avLst/>
          </a:prstGeom>
          <a:noFill/>
          <a:ln w="9525">
            <a:noFill/>
            <a:miter lim="800000"/>
            <a:headEnd/>
            <a:tailEnd/>
          </a:ln>
        </p:spPr>
      </p:pic>
      <p:cxnSp>
        <p:nvCxnSpPr>
          <p:cNvPr id="13" name="直接箭头连接符 12"/>
          <p:cNvCxnSpPr>
            <a:cxnSpLocks noChangeShapeType="1"/>
          </p:cNvCxnSpPr>
          <p:nvPr/>
        </p:nvCxnSpPr>
        <p:spPr bwMode="auto">
          <a:xfrm>
            <a:off x="3810000" y="762000"/>
            <a:ext cx="1447800" cy="381000"/>
          </a:xfrm>
          <a:prstGeom prst="straightConnector1">
            <a:avLst/>
          </a:prstGeom>
          <a:noFill/>
          <a:ln w="9525" algn="ctr">
            <a:solidFill>
              <a:schemeClr val="tx1"/>
            </a:solidFill>
            <a:round/>
            <a:headEnd/>
            <a:tailEnd type="arrow" w="med" len="med"/>
          </a:ln>
        </p:spPr>
      </p:cxnSp>
      <p:sp>
        <p:nvSpPr>
          <p:cNvPr id="14" name="圆角矩形 13"/>
          <p:cNvSpPr>
            <a:spLocks noChangeArrowheads="1"/>
          </p:cNvSpPr>
          <p:nvPr/>
        </p:nvSpPr>
        <p:spPr bwMode="auto">
          <a:xfrm>
            <a:off x="4114800" y="2057400"/>
            <a:ext cx="1905000" cy="228600"/>
          </a:xfrm>
          <a:prstGeom prst="roundRect">
            <a:avLst>
              <a:gd name="adj" fmla="val 16667"/>
            </a:avLst>
          </a:prstGeom>
          <a:noFill/>
          <a:ln w="9525" algn="ctr">
            <a:solidFill>
              <a:schemeClr val="tx1"/>
            </a:solidFill>
            <a:round/>
            <a:headEnd/>
            <a:tailEnd/>
          </a:ln>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additive="base">
                                        <p:cTn id="13" dur="500" fill="hold"/>
                                        <p:tgtEl>
                                          <p:spTgt spid="14"/>
                                        </p:tgtEl>
                                        <p:attrNameLst>
                                          <p:attrName>ppt_x</p:attrName>
                                        </p:attrNameLst>
                                      </p:cBhvr>
                                      <p:tavLst>
                                        <p:tav tm="0">
                                          <p:val>
                                            <p:strVal val="#ppt_x"/>
                                          </p:val>
                                        </p:tav>
                                        <p:tav tm="100000">
                                          <p:val>
                                            <p:strVal val="#ppt_x"/>
                                          </p:val>
                                        </p:tav>
                                      </p:tavLst>
                                    </p:anim>
                                    <p:anim calcmode="lin" valueType="num">
                                      <p:cBhvr additive="base">
                                        <p:cTn id="1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标题 1"/>
          <p:cNvSpPr>
            <a:spLocks noGrp="1"/>
          </p:cNvSpPr>
          <p:nvPr>
            <p:ph type="title"/>
          </p:nvPr>
        </p:nvSpPr>
        <p:spPr/>
        <p:txBody>
          <a:bodyPr/>
          <a:lstStyle/>
          <a:p>
            <a:r>
              <a:rPr lang="zh-CN" altLang="en-US"/>
              <a:t>语法错误的处理</a:t>
            </a:r>
          </a:p>
        </p:txBody>
      </p:sp>
      <p:sp>
        <p:nvSpPr>
          <p:cNvPr id="3" name="内容占位符 2"/>
          <p:cNvSpPr>
            <a:spLocks noGrp="1"/>
          </p:cNvSpPr>
          <p:nvPr>
            <p:ph idx="1"/>
          </p:nvPr>
        </p:nvSpPr>
        <p:spPr/>
        <p:txBody>
          <a:bodyPr>
            <a:normAutofit fontScale="85000" lnSpcReduction="10000"/>
          </a:bodyPr>
          <a:lstStyle/>
          <a:p>
            <a:pPr>
              <a:defRPr/>
            </a:pPr>
            <a:r>
              <a:rPr lang="zh-CN" altLang="en-US" dirty="0"/>
              <a:t>错误难以避免</a:t>
            </a:r>
            <a:endParaRPr lang="en-US" altLang="zh-CN" dirty="0"/>
          </a:p>
          <a:p>
            <a:pPr>
              <a:defRPr/>
            </a:pPr>
            <a:r>
              <a:rPr lang="zh-CN" altLang="en-US" dirty="0"/>
              <a:t>编译器需要具有处理错误的能力</a:t>
            </a:r>
            <a:endParaRPr lang="en-US" altLang="zh-CN" dirty="0"/>
          </a:p>
          <a:p>
            <a:pPr>
              <a:defRPr/>
            </a:pPr>
            <a:r>
              <a:rPr lang="zh-CN" altLang="en-US" dirty="0"/>
              <a:t>程序中可能存在不同层次的错误</a:t>
            </a:r>
            <a:endParaRPr lang="en-US" altLang="zh-CN" dirty="0"/>
          </a:p>
          <a:p>
            <a:pPr lvl="1">
              <a:defRPr/>
            </a:pPr>
            <a:r>
              <a:rPr lang="zh-CN" altLang="en-US" dirty="0"/>
              <a:t>词法错误</a:t>
            </a:r>
            <a:endParaRPr lang="en-US" altLang="zh-CN" dirty="0"/>
          </a:p>
          <a:p>
            <a:pPr lvl="1">
              <a:defRPr/>
            </a:pPr>
            <a:r>
              <a:rPr lang="zh-CN" altLang="en-US" dirty="0"/>
              <a:t>语法错误</a:t>
            </a:r>
            <a:endParaRPr lang="en-US" altLang="zh-CN" dirty="0"/>
          </a:p>
          <a:p>
            <a:pPr lvl="1">
              <a:defRPr/>
            </a:pPr>
            <a:r>
              <a:rPr lang="zh-CN" altLang="en-US" dirty="0"/>
              <a:t>语义错误</a:t>
            </a:r>
            <a:endParaRPr lang="en-US" altLang="zh-CN" dirty="0"/>
          </a:p>
          <a:p>
            <a:pPr lvl="1">
              <a:defRPr/>
            </a:pPr>
            <a:r>
              <a:rPr lang="zh-CN" altLang="en-US" dirty="0"/>
              <a:t>逻辑错误</a:t>
            </a:r>
            <a:endParaRPr lang="en-US" altLang="zh-CN" dirty="0"/>
          </a:p>
          <a:p>
            <a:pPr>
              <a:defRPr/>
            </a:pPr>
            <a:r>
              <a:rPr lang="zh-CN" altLang="en-US" dirty="0"/>
              <a:t>语法错误相同容易发现，语义和逻辑错误较难精确的检测到</a:t>
            </a:r>
            <a:endParaRPr lang="en-US" altLang="zh-CN" dirty="0"/>
          </a:p>
          <a:p>
            <a:pPr>
              <a:defRPr/>
            </a:pPr>
            <a:r>
              <a:rPr lang="zh-CN" altLang="en-US" dirty="0"/>
              <a:t>语法分析器中错误处理程序的设计目标：</a:t>
            </a:r>
            <a:endParaRPr lang="en-US" altLang="zh-CN" dirty="0"/>
          </a:p>
          <a:p>
            <a:pPr lvl="1">
              <a:defRPr/>
            </a:pPr>
            <a:r>
              <a:rPr lang="zh-CN" altLang="en-US" dirty="0"/>
              <a:t>清晰准确地报告出现错误，并指出错误的位置</a:t>
            </a:r>
            <a:endParaRPr lang="en-US" altLang="zh-CN" dirty="0"/>
          </a:p>
          <a:p>
            <a:pPr lvl="1">
              <a:defRPr/>
            </a:pPr>
            <a:r>
              <a:rPr lang="zh-CN" altLang="en-US" dirty="0"/>
              <a:t>能从当前错误中恢复，以继续检测后面的错误</a:t>
            </a:r>
            <a:endParaRPr lang="en-US" altLang="zh-CN" dirty="0"/>
          </a:p>
          <a:p>
            <a:pPr lvl="1">
              <a:defRPr/>
            </a:pPr>
            <a:r>
              <a:rPr lang="zh-CN" altLang="en-US" dirty="0"/>
              <a:t>尽可能减少处理正确程序的开销</a:t>
            </a:r>
            <a:endParaRPr lang="en-US" altLang="zh-CN" dirty="0"/>
          </a:p>
        </p:txBody>
      </p:sp>
    </p:spTree>
    <p:extLst>
      <p:ext uri="{BB962C8B-B14F-4D97-AF65-F5344CB8AC3E}">
        <p14:creationId xmlns:p14="http://schemas.microsoft.com/office/powerpoint/2010/main" val="122081614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标题 1"/>
          <p:cNvSpPr>
            <a:spLocks noGrp="1"/>
          </p:cNvSpPr>
          <p:nvPr>
            <p:ph type="title"/>
          </p:nvPr>
        </p:nvSpPr>
        <p:spPr/>
        <p:txBody>
          <a:bodyPr/>
          <a:lstStyle/>
          <a:p>
            <a:r>
              <a:rPr lang="zh-CN" altLang="en-US"/>
              <a:t>预测分析中的错误恢复</a:t>
            </a:r>
          </a:p>
        </p:txBody>
      </p:sp>
      <p:sp>
        <p:nvSpPr>
          <p:cNvPr id="3" name="内容占位符 2"/>
          <p:cNvSpPr>
            <a:spLocks noGrp="1"/>
          </p:cNvSpPr>
          <p:nvPr>
            <p:ph idx="1"/>
          </p:nvPr>
        </p:nvSpPr>
        <p:spPr/>
        <p:txBody>
          <a:bodyPr>
            <a:normAutofit fontScale="92500"/>
          </a:bodyPr>
          <a:lstStyle/>
          <a:p>
            <a:pPr>
              <a:defRPr/>
            </a:pPr>
            <a:r>
              <a:rPr lang="zh-CN" altLang="en-US" dirty="0"/>
              <a:t>错误恢复</a:t>
            </a:r>
            <a:endParaRPr lang="en-US" altLang="zh-CN" dirty="0"/>
          </a:p>
          <a:p>
            <a:pPr lvl="1">
              <a:defRPr/>
            </a:pPr>
            <a:r>
              <a:rPr lang="zh-CN" altLang="en-US" dirty="0"/>
              <a:t>当预测分析器报错时，表示输入的串不是句子。</a:t>
            </a:r>
            <a:endParaRPr lang="en-US" altLang="zh-CN" dirty="0"/>
          </a:p>
          <a:p>
            <a:pPr lvl="1">
              <a:defRPr/>
            </a:pPr>
            <a:r>
              <a:rPr lang="zh-CN" altLang="en-US" dirty="0"/>
              <a:t>对于使用者而言，希望预测分析器能够进行恢复处理后继续语法分析过程，以便在一次分析中找到更多的语法错误。</a:t>
            </a:r>
            <a:endParaRPr lang="en-US" altLang="zh-CN" dirty="0"/>
          </a:p>
          <a:p>
            <a:pPr lvl="1">
              <a:defRPr/>
            </a:pPr>
            <a:r>
              <a:rPr lang="zh-CN" altLang="en-US" dirty="0"/>
              <a:t>但是有可能恢复得并不成功，之后找到的语法错误有可能是假的。</a:t>
            </a:r>
            <a:endParaRPr lang="en-US" altLang="zh-CN" dirty="0"/>
          </a:p>
          <a:p>
            <a:pPr lvl="1">
              <a:defRPr/>
            </a:pPr>
            <a:r>
              <a:rPr lang="zh-CN" altLang="en-US" dirty="0"/>
              <a:t>进行错误恢复时可用的信息：栈里面的符号，待分析的符号</a:t>
            </a:r>
            <a:endParaRPr lang="en-US" altLang="zh-CN" dirty="0"/>
          </a:p>
          <a:p>
            <a:pPr>
              <a:defRPr/>
            </a:pPr>
            <a:r>
              <a:rPr lang="zh-CN" altLang="en-US" dirty="0"/>
              <a:t>两类错误恢复方法：</a:t>
            </a:r>
            <a:endParaRPr lang="en-US" altLang="zh-CN" dirty="0"/>
          </a:p>
          <a:p>
            <a:pPr lvl="1">
              <a:defRPr/>
            </a:pPr>
            <a:r>
              <a:rPr lang="zh-CN" altLang="en-US" dirty="0"/>
              <a:t>恐慌模式</a:t>
            </a:r>
            <a:endParaRPr lang="en-US" altLang="zh-CN" dirty="0"/>
          </a:p>
          <a:p>
            <a:pPr lvl="1">
              <a:defRPr/>
            </a:pPr>
            <a:r>
              <a:rPr lang="zh-CN" altLang="en-US" dirty="0"/>
              <a:t>短语层次的恢复</a:t>
            </a:r>
            <a:endParaRPr lang="en-US" altLang="zh-CN" dirty="0"/>
          </a:p>
        </p:txBody>
      </p:sp>
    </p:spTree>
    <p:extLst>
      <p:ext uri="{BB962C8B-B14F-4D97-AF65-F5344CB8AC3E}">
        <p14:creationId xmlns:p14="http://schemas.microsoft.com/office/powerpoint/2010/main" val="114366121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p:txBody>
          <a:bodyPr/>
          <a:lstStyle/>
          <a:p>
            <a:r>
              <a:rPr lang="zh-CN" altLang="en-US"/>
              <a:t>恐慌模式</a:t>
            </a:r>
          </a:p>
        </p:txBody>
      </p:sp>
      <p:sp>
        <p:nvSpPr>
          <p:cNvPr id="138243" name="Rectangle 3"/>
          <p:cNvSpPr>
            <a:spLocks noGrp="1" noChangeArrowheads="1"/>
          </p:cNvSpPr>
          <p:nvPr>
            <p:ph idx="1"/>
          </p:nvPr>
        </p:nvSpPr>
        <p:spPr/>
        <p:txBody>
          <a:bodyPr/>
          <a:lstStyle/>
          <a:p>
            <a:pPr>
              <a:lnSpc>
                <a:spcPct val="90000"/>
              </a:lnSpc>
            </a:pPr>
            <a:r>
              <a:rPr lang="zh-CN" altLang="en-US"/>
              <a:t>基本思想</a:t>
            </a:r>
          </a:p>
          <a:p>
            <a:pPr lvl="1">
              <a:lnSpc>
                <a:spcPct val="90000"/>
              </a:lnSpc>
            </a:pPr>
            <a:r>
              <a:rPr lang="zh-CN" altLang="en-US"/>
              <a:t>语法分析器忽略输入中的一些符号，直到出现由设计者选定的某个同步词法单元；</a:t>
            </a:r>
          </a:p>
          <a:p>
            <a:pPr lvl="1">
              <a:lnSpc>
                <a:spcPct val="90000"/>
              </a:lnSpc>
            </a:pPr>
            <a:r>
              <a:rPr lang="zh-CN" altLang="en-US"/>
              <a:t>解释：</a:t>
            </a:r>
          </a:p>
          <a:p>
            <a:pPr lvl="2">
              <a:lnSpc>
                <a:spcPct val="90000"/>
              </a:lnSpc>
            </a:pPr>
            <a:r>
              <a:rPr lang="zh-CN" altLang="en-US"/>
              <a:t>语法分析过程总是试图在输入的前缀中找到和某个非终结符号对应的串；出现错误表明现在已经不可能找到这个非终结符号（程序结构）的串。</a:t>
            </a:r>
          </a:p>
          <a:p>
            <a:pPr lvl="2">
              <a:lnSpc>
                <a:spcPct val="90000"/>
              </a:lnSpc>
            </a:pPr>
            <a:r>
              <a:rPr lang="zh-CN" altLang="en-US"/>
              <a:t>如果编程错误仅仅局限于这个程序结构，那么我们可以考虑跳过这个程序结构，假装已经找到了这个结构；然后继续进行语法分析处理。</a:t>
            </a:r>
          </a:p>
          <a:p>
            <a:pPr lvl="1">
              <a:lnSpc>
                <a:spcPct val="90000"/>
              </a:lnSpc>
            </a:pPr>
            <a:r>
              <a:rPr lang="zh-CN" altLang="en-US"/>
              <a:t>同步词法单元就是这个程序结构结束的标志。</a:t>
            </a:r>
          </a:p>
        </p:txBody>
      </p:sp>
    </p:spTree>
    <p:extLst>
      <p:ext uri="{BB962C8B-B14F-4D97-AF65-F5344CB8AC3E}">
        <p14:creationId xmlns:p14="http://schemas.microsoft.com/office/powerpoint/2010/main" val="5730159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p:txBody>
          <a:bodyPr/>
          <a:lstStyle/>
          <a:p>
            <a:r>
              <a:rPr lang="zh-CN" altLang="en-US"/>
              <a:t>同步词法单元的确定</a:t>
            </a:r>
          </a:p>
        </p:txBody>
      </p:sp>
      <p:sp>
        <p:nvSpPr>
          <p:cNvPr id="7171" name="Rectangle 3"/>
          <p:cNvSpPr>
            <a:spLocks noGrp="1" noChangeArrowheads="1"/>
          </p:cNvSpPr>
          <p:nvPr>
            <p:ph idx="1"/>
          </p:nvPr>
        </p:nvSpPr>
        <p:spPr>
          <a:xfrm>
            <a:off x="609600" y="1752600"/>
            <a:ext cx="8077200" cy="4419600"/>
          </a:xfrm>
        </p:spPr>
        <p:txBody>
          <a:bodyPr>
            <a:normAutofit fontScale="92500"/>
          </a:bodyPr>
          <a:lstStyle/>
          <a:p>
            <a:pPr>
              <a:lnSpc>
                <a:spcPct val="90000"/>
              </a:lnSpc>
              <a:defRPr/>
            </a:pPr>
            <a:r>
              <a:rPr lang="zh-CN" altLang="en-US" sz="2800" dirty="0"/>
              <a:t>非终结符号</a:t>
            </a:r>
            <a:r>
              <a:rPr lang="en-US" altLang="zh-CN" sz="2800" dirty="0"/>
              <a:t>A</a:t>
            </a:r>
            <a:r>
              <a:rPr lang="zh-CN" altLang="en-US" sz="2800" dirty="0"/>
              <a:t>的同步集合的启发式规则</a:t>
            </a:r>
          </a:p>
          <a:p>
            <a:pPr lvl="1">
              <a:lnSpc>
                <a:spcPct val="90000"/>
              </a:lnSpc>
              <a:defRPr/>
            </a:pPr>
            <a:r>
              <a:rPr lang="en-US" altLang="zh-CN" sz="2400" dirty="0"/>
              <a:t>FOLLOW(A)</a:t>
            </a:r>
            <a:r>
              <a:rPr lang="zh-CN" altLang="en-US" sz="2400" dirty="0"/>
              <a:t>的所有</a:t>
            </a:r>
            <a:r>
              <a:rPr lang="zh-CN" altLang="en-US" dirty="0"/>
              <a:t>符号在</a:t>
            </a:r>
            <a:r>
              <a:rPr lang="zh-CN" altLang="en-US" sz="2400" dirty="0"/>
              <a:t>非终结符号</a:t>
            </a:r>
            <a:r>
              <a:rPr lang="en-US" altLang="zh-CN" sz="2400" dirty="0"/>
              <a:t>A</a:t>
            </a:r>
            <a:r>
              <a:rPr lang="zh-CN" altLang="en-US" sz="2400" dirty="0"/>
              <a:t>的同步集合中</a:t>
            </a:r>
          </a:p>
          <a:p>
            <a:pPr lvl="2">
              <a:lnSpc>
                <a:spcPct val="90000"/>
              </a:lnSpc>
              <a:defRPr/>
            </a:pPr>
            <a:r>
              <a:rPr lang="zh-CN" altLang="en-US" sz="2000" dirty="0"/>
              <a:t>这些符号的出现可能表示之前的那些符号是错误的</a:t>
            </a:r>
            <a:r>
              <a:rPr lang="en-US" altLang="zh-CN" sz="2000" dirty="0"/>
              <a:t>A</a:t>
            </a:r>
            <a:r>
              <a:rPr lang="zh-CN" altLang="en-US" sz="2000" dirty="0"/>
              <a:t>的串；</a:t>
            </a:r>
          </a:p>
          <a:p>
            <a:pPr lvl="1">
              <a:lnSpc>
                <a:spcPct val="90000"/>
              </a:lnSpc>
              <a:defRPr/>
            </a:pPr>
            <a:r>
              <a:rPr lang="zh-CN" altLang="en-US" sz="2400" dirty="0"/>
              <a:t>将高层次的非终结符号对应串的开始符号加入到较低层次的非终结符号的同步集合</a:t>
            </a:r>
          </a:p>
          <a:p>
            <a:pPr lvl="2">
              <a:lnSpc>
                <a:spcPct val="90000"/>
              </a:lnSpc>
              <a:defRPr/>
            </a:pPr>
            <a:r>
              <a:rPr lang="zh-CN" altLang="en-US" sz="2000" dirty="0"/>
              <a:t>比如语句的开始符号，</a:t>
            </a:r>
            <a:r>
              <a:rPr lang="en-US" altLang="zh-CN" sz="2000" dirty="0"/>
              <a:t>if</a:t>
            </a:r>
            <a:r>
              <a:rPr lang="zh-CN" altLang="en-US" sz="2000" dirty="0"/>
              <a:t>，</a:t>
            </a:r>
            <a:r>
              <a:rPr lang="en-US" altLang="zh-CN" sz="2000" dirty="0"/>
              <a:t>while</a:t>
            </a:r>
            <a:r>
              <a:rPr lang="zh-CN" altLang="en-US" sz="2000" dirty="0"/>
              <a:t>等可以作为表达式的同步集合；</a:t>
            </a:r>
          </a:p>
          <a:p>
            <a:pPr lvl="1">
              <a:lnSpc>
                <a:spcPct val="90000"/>
              </a:lnSpc>
              <a:defRPr/>
            </a:pPr>
            <a:r>
              <a:rPr lang="en-US" altLang="zh-CN" sz="2400" dirty="0"/>
              <a:t>FIRST(A)</a:t>
            </a:r>
            <a:r>
              <a:rPr lang="zh-CN" altLang="en-US" sz="2400" dirty="0"/>
              <a:t>中的符号加入到非终级符号</a:t>
            </a:r>
            <a:r>
              <a:rPr lang="en-US" altLang="zh-CN" sz="2400" dirty="0"/>
              <a:t>A</a:t>
            </a:r>
            <a:r>
              <a:rPr lang="zh-CN" altLang="en-US" sz="2400" dirty="0"/>
              <a:t>的同步集合。</a:t>
            </a:r>
          </a:p>
          <a:p>
            <a:pPr lvl="2">
              <a:lnSpc>
                <a:spcPct val="90000"/>
              </a:lnSpc>
              <a:defRPr/>
            </a:pPr>
            <a:r>
              <a:rPr lang="zh-CN" altLang="en-US" sz="2000" dirty="0"/>
              <a:t>碰到这些符号时，可能意味着前面的符号是多余的符号</a:t>
            </a:r>
          </a:p>
          <a:p>
            <a:pPr lvl="1">
              <a:lnSpc>
                <a:spcPct val="90000"/>
              </a:lnSpc>
              <a:defRPr/>
            </a:pPr>
            <a:r>
              <a:rPr lang="zh-CN" altLang="en-US" sz="2400" dirty="0"/>
              <a:t>如果</a:t>
            </a:r>
            <a:r>
              <a:rPr lang="en-US" altLang="zh-CN" sz="2400" dirty="0"/>
              <a:t>A</a:t>
            </a:r>
            <a:r>
              <a:rPr lang="zh-CN" altLang="en-US" sz="2400" dirty="0"/>
              <a:t>可以推导出空串，那么把此产生式当作默认值。</a:t>
            </a:r>
          </a:p>
          <a:p>
            <a:pPr lvl="1">
              <a:lnSpc>
                <a:spcPct val="90000"/>
              </a:lnSpc>
              <a:defRPr/>
            </a:pPr>
            <a:r>
              <a:rPr lang="zh-CN" altLang="en-US" sz="2400" dirty="0"/>
              <a:t>在栈顶的终结符号出现匹配错误时，可以直接弹出相应的符号，并且发出消息称已经插入了这个终结符号；</a:t>
            </a:r>
          </a:p>
          <a:p>
            <a:pPr>
              <a:lnSpc>
                <a:spcPct val="90000"/>
              </a:lnSpc>
              <a:defRPr/>
            </a:pPr>
            <a:r>
              <a:rPr lang="zh-CN" altLang="en-US" sz="2800" dirty="0"/>
              <a:t>哪些符号需要确定同步集合需要根据特定的应用而定。</a:t>
            </a:r>
          </a:p>
        </p:txBody>
      </p:sp>
    </p:spTree>
    <p:extLst>
      <p:ext uri="{BB962C8B-B14F-4D97-AF65-F5344CB8AC3E}">
        <p14:creationId xmlns:p14="http://schemas.microsoft.com/office/powerpoint/2010/main" val="29374649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p:txBody>
          <a:bodyPr/>
          <a:lstStyle/>
          <a:p>
            <a:r>
              <a:rPr lang="zh-CN" altLang="en-US"/>
              <a:t>恐慌模式的例子（</a:t>
            </a:r>
            <a:r>
              <a:rPr lang="en-US" altLang="zh-CN"/>
              <a:t>1</a:t>
            </a:r>
            <a:r>
              <a:rPr lang="zh-CN" altLang="en-US"/>
              <a:t>）</a:t>
            </a:r>
          </a:p>
        </p:txBody>
      </p:sp>
      <p:sp>
        <p:nvSpPr>
          <p:cNvPr id="140291" name="Rectangle 3"/>
          <p:cNvSpPr>
            <a:spLocks noGrp="1" noChangeArrowheads="1"/>
          </p:cNvSpPr>
          <p:nvPr>
            <p:ph idx="1"/>
          </p:nvPr>
        </p:nvSpPr>
        <p:spPr>
          <a:xfrm>
            <a:off x="500034" y="1714488"/>
            <a:ext cx="8229600" cy="2743200"/>
          </a:xfrm>
        </p:spPr>
        <p:txBody>
          <a:bodyPr/>
          <a:lstStyle/>
          <a:p>
            <a:r>
              <a:rPr lang="zh-CN" altLang="en-US" sz="2800" dirty="0"/>
              <a:t>对文法</a:t>
            </a:r>
            <a:r>
              <a:rPr lang="en-US" altLang="zh-CN" sz="2800" dirty="0"/>
              <a:t>4.28</a:t>
            </a:r>
            <a:r>
              <a:rPr lang="zh-CN" altLang="en-US" sz="2800" dirty="0"/>
              <a:t>对表达式进行语法分析时，可以直接使用</a:t>
            </a:r>
            <a:r>
              <a:rPr lang="en-US" altLang="zh-CN" sz="2800" dirty="0"/>
              <a:t>FIRST</a:t>
            </a:r>
            <a:r>
              <a:rPr lang="zh-CN" altLang="en-US" sz="2800" dirty="0"/>
              <a:t>、</a:t>
            </a:r>
            <a:r>
              <a:rPr lang="en-US" altLang="zh-CN" sz="2800" dirty="0"/>
              <a:t>FOLLOW</a:t>
            </a:r>
            <a:r>
              <a:rPr lang="zh-CN" altLang="en-US" sz="2800" dirty="0"/>
              <a:t>作为同步集合。</a:t>
            </a:r>
          </a:p>
          <a:p>
            <a:pPr lvl="1"/>
            <a:r>
              <a:rPr lang="zh-CN" altLang="en-US" sz="2400" dirty="0"/>
              <a:t>我们为</a:t>
            </a:r>
            <a:r>
              <a:rPr lang="en-US" altLang="zh-CN" sz="2400" dirty="0"/>
              <a:t>E</a:t>
            </a:r>
            <a:r>
              <a:rPr lang="zh-CN" altLang="en-US" sz="2400" dirty="0"/>
              <a:t>、</a:t>
            </a:r>
            <a:r>
              <a:rPr lang="en-US" altLang="zh-CN" sz="2400" dirty="0"/>
              <a:t>T</a:t>
            </a:r>
            <a:r>
              <a:rPr lang="zh-CN" altLang="en-US" sz="2400" dirty="0"/>
              <a:t>和</a:t>
            </a:r>
            <a:r>
              <a:rPr lang="en-US" altLang="zh-CN" sz="2400" dirty="0"/>
              <a:t>F</a:t>
            </a:r>
            <a:r>
              <a:rPr lang="zh-CN" altLang="en-US" sz="2400" dirty="0"/>
              <a:t>设定同步集合；</a:t>
            </a:r>
          </a:p>
          <a:p>
            <a:pPr lvl="1"/>
            <a:r>
              <a:rPr lang="zh-CN" altLang="en-US" sz="2400" dirty="0"/>
              <a:t>空条目表示忽略输入符号；</a:t>
            </a:r>
            <a:r>
              <a:rPr lang="en-US" altLang="zh-CN" sz="2400" dirty="0"/>
              <a:t>synch</a:t>
            </a:r>
            <a:r>
              <a:rPr lang="zh-CN" altLang="en-US" sz="2400" dirty="0"/>
              <a:t>表示忽略到同步集合，然后弹出非终结符号；</a:t>
            </a:r>
          </a:p>
          <a:p>
            <a:pPr lvl="1"/>
            <a:r>
              <a:rPr lang="zh-CN" altLang="en-US" sz="2400" dirty="0"/>
              <a:t>终结符号不匹配时，弹出栈中终结符号；</a:t>
            </a:r>
          </a:p>
        </p:txBody>
      </p:sp>
      <p:pic>
        <p:nvPicPr>
          <p:cNvPr id="140292" name="Picture 4"/>
          <p:cNvPicPr>
            <a:picLocks noChangeAspect="1" noChangeArrowheads="1"/>
          </p:cNvPicPr>
          <p:nvPr/>
        </p:nvPicPr>
        <p:blipFill>
          <a:blip r:embed="rId3" cstate="print"/>
          <a:srcRect/>
          <a:stretch>
            <a:fillRect/>
          </a:stretch>
        </p:blipFill>
        <p:spPr bwMode="auto">
          <a:xfrm>
            <a:off x="1500166" y="4500570"/>
            <a:ext cx="5792788" cy="2057400"/>
          </a:xfrm>
          <a:prstGeom prst="rect">
            <a:avLst/>
          </a:prstGeom>
          <a:noFill/>
          <a:ln w="9525">
            <a:noFill/>
            <a:miter lim="800000"/>
            <a:headEnd/>
            <a:tailEnd/>
          </a:ln>
        </p:spPr>
      </p:pic>
    </p:spTree>
    <p:extLst>
      <p:ext uri="{BB962C8B-B14F-4D97-AF65-F5344CB8AC3E}">
        <p14:creationId xmlns:p14="http://schemas.microsoft.com/office/powerpoint/2010/main" val="36501905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a:xfrm>
            <a:off x="609600" y="304800"/>
            <a:ext cx="8001000" cy="1216025"/>
          </a:xfrm>
        </p:spPr>
        <p:txBody>
          <a:bodyPr/>
          <a:lstStyle/>
          <a:p>
            <a:r>
              <a:rPr lang="en-US" altLang="zh-CN"/>
              <a:t>CFG</a:t>
            </a:r>
            <a:r>
              <a:rPr lang="zh-CN" altLang="en-US"/>
              <a:t>的定义</a:t>
            </a:r>
          </a:p>
        </p:txBody>
      </p:sp>
      <p:sp>
        <p:nvSpPr>
          <p:cNvPr id="19460" name="Rectangle 3"/>
          <p:cNvSpPr>
            <a:spLocks noGrp="1" noChangeArrowheads="1"/>
          </p:cNvSpPr>
          <p:nvPr>
            <p:ph idx="1"/>
          </p:nvPr>
        </p:nvSpPr>
        <p:spPr>
          <a:xfrm>
            <a:off x="566738" y="1752600"/>
            <a:ext cx="8196262" cy="4267200"/>
          </a:xfrm>
        </p:spPr>
        <p:txBody>
          <a:bodyPr/>
          <a:lstStyle/>
          <a:p>
            <a:pPr>
              <a:lnSpc>
                <a:spcPct val="90000"/>
              </a:lnSpc>
            </a:pPr>
            <a:r>
              <a:rPr lang="zh-CN" altLang="en-US" sz="2100" dirty="0"/>
              <a:t>一个</a:t>
            </a:r>
            <a:r>
              <a:rPr lang="en-US" altLang="zh-CN" sz="2100" dirty="0"/>
              <a:t>CFG</a:t>
            </a:r>
            <a:r>
              <a:rPr lang="zh-CN" altLang="en-US" sz="2100" dirty="0"/>
              <a:t>由以下几个部分构成</a:t>
            </a:r>
          </a:p>
          <a:p>
            <a:pPr lvl="1">
              <a:lnSpc>
                <a:spcPct val="90000"/>
              </a:lnSpc>
            </a:pPr>
            <a:r>
              <a:rPr lang="zh-CN" altLang="en-US" sz="2000" dirty="0"/>
              <a:t>终结符号</a:t>
            </a:r>
          </a:p>
          <a:p>
            <a:pPr lvl="2">
              <a:lnSpc>
                <a:spcPct val="90000"/>
              </a:lnSpc>
            </a:pPr>
            <a:r>
              <a:rPr lang="zh-CN" altLang="en-US" sz="1800" dirty="0"/>
              <a:t>组成串的基本符号，与“词法单元名字”同义</a:t>
            </a:r>
          </a:p>
          <a:p>
            <a:pPr lvl="1">
              <a:lnSpc>
                <a:spcPct val="90000"/>
              </a:lnSpc>
            </a:pPr>
            <a:r>
              <a:rPr lang="zh-CN" altLang="en-US" sz="2000" dirty="0"/>
              <a:t>非终结符号</a:t>
            </a:r>
          </a:p>
          <a:p>
            <a:pPr lvl="2">
              <a:lnSpc>
                <a:spcPct val="90000"/>
              </a:lnSpc>
            </a:pPr>
            <a:r>
              <a:rPr lang="zh-CN" altLang="en-US" sz="1800" dirty="0"/>
              <a:t>语法变量，表示特定串的集合</a:t>
            </a:r>
          </a:p>
          <a:p>
            <a:pPr lvl="2">
              <a:lnSpc>
                <a:spcPct val="90000"/>
              </a:lnSpc>
            </a:pPr>
            <a:r>
              <a:rPr lang="zh-CN" altLang="en-US" sz="1800" dirty="0"/>
              <a:t>给出了语言的层次结构，这种层次结构是语法分析和翻译的关键</a:t>
            </a:r>
          </a:p>
          <a:p>
            <a:pPr lvl="1">
              <a:lnSpc>
                <a:spcPct val="90000"/>
              </a:lnSpc>
            </a:pPr>
            <a:r>
              <a:rPr lang="zh-CN" altLang="en-US" sz="2000" dirty="0"/>
              <a:t>一个开始符号</a:t>
            </a:r>
          </a:p>
          <a:p>
            <a:pPr lvl="2">
              <a:lnSpc>
                <a:spcPct val="90000"/>
              </a:lnSpc>
            </a:pPr>
            <a:r>
              <a:rPr lang="zh-CN" altLang="en-US" sz="1800" dirty="0"/>
              <a:t>某个特定的非终结符号，其表示的串集合是这个文法生成的语言</a:t>
            </a:r>
          </a:p>
          <a:p>
            <a:pPr lvl="1">
              <a:lnSpc>
                <a:spcPct val="90000"/>
              </a:lnSpc>
            </a:pPr>
            <a:r>
              <a:rPr lang="zh-CN" altLang="en-US" sz="2000" dirty="0"/>
              <a:t>一组产生式</a:t>
            </a:r>
          </a:p>
          <a:p>
            <a:pPr lvl="2">
              <a:lnSpc>
                <a:spcPct val="90000"/>
              </a:lnSpc>
            </a:pPr>
            <a:r>
              <a:rPr lang="zh-CN" altLang="en-US" sz="1800" dirty="0"/>
              <a:t>描述将终结符合和非终结符号组合成串的方法</a:t>
            </a:r>
          </a:p>
          <a:p>
            <a:pPr lvl="2">
              <a:lnSpc>
                <a:spcPct val="90000"/>
              </a:lnSpc>
            </a:pPr>
            <a:r>
              <a:rPr lang="zh-CN" altLang="en-US" sz="1800" dirty="0"/>
              <a:t>产生式左部（头）是一个非终结符号</a:t>
            </a:r>
          </a:p>
          <a:p>
            <a:pPr lvl="2">
              <a:lnSpc>
                <a:spcPct val="90000"/>
              </a:lnSpc>
            </a:pPr>
            <a:r>
              <a:rPr lang="zh-CN" altLang="en-US" sz="1800" dirty="0"/>
              <a:t>符号 “→”</a:t>
            </a:r>
          </a:p>
          <a:p>
            <a:pPr lvl="2">
              <a:lnSpc>
                <a:spcPct val="90000"/>
              </a:lnSpc>
            </a:pPr>
            <a:r>
              <a:rPr lang="zh-CN" altLang="en-US" sz="1800" dirty="0"/>
              <a:t>一个由零个或多个终结符号与非终结符号组成的产生式右部（体）</a:t>
            </a:r>
          </a:p>
        </p:txBody>
      </p:sp>
      <p:sp>
        <p:nvSpPr>
          <p:cNvPr id="5" name="灯片编号占位符 5"/>
          <p:cNvSpPr>
            <a:spLocks noGrp="1"/>
          </p:cNvSpPr>
          <p:nvPr>
            <p:ph type="sldNum" sz="quarter" idx="12"/>
          </p:nvPr>
        </p:nvSpPr>
        <p:spPr/>
        <p:txBody>
          <a:bodyPr/>
          <a:lstStyle/>
          <a:p>
            <a:pPr>
              <a:defRPr/>
            </a:pPr>
            <a:fld id="{CF72E9C7-38C0-4FAB-A6A9-EBEEE5EB9743}" type="slidenum">
              <a:rPr lang="en-US" altLang="zh-CN"/>
              <a:pPr>
                <a:defRPr/>
              </a:pPr>
              <a:t>7</a:t>
            </a:fld>
            <a:endParaRPr lang="en-US" altLang="zh-CN"/>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2"/>
          <p:cNvSpPr>
            <a:spLocks noGrp="1" noChangeArrowheads="1"/>
          </p:cNvSpPr>
          <p:nvPr>
            <p:ph type="title"/>
          </p:nvPr>
        </p:nvSpPr>
        <p:spPr/>
        <p:txBody>
          <a:bodyPr>
            <a:normAutofit fontScale="90000"/>
          </a:bodyPr>
          <a:lstStyle/>
          <a:p>
            <a:r>
              <a:rPr lang="zh-CN" altLang="en-US"/>
              <a:t>恐慌模式</a:t>
            </a:r>
            <a:r>
              <a:rPr lang="en-US" altLang="zh-CN"/>
              <a:t/>
            </a:r>
            <a:br>
              <a:rPr lang="en-US" altLang="zh-CN"/>
            </a:br>
            <a:r>
              <a:rPr lang="zh-CN" altLang="en-US"/>
              <a:t>的例子（</a:t>
            </a:r>
            <a:r>
              <a:rPr lang="en-US" altLang="zh-CN"/>
              <a:t>2</a:t>
            </a:r>
            <a:r>
              <a:rPr lang="zh-CN" altLang="en-US"/>
              <a:t>）</a:t>
            </a:r>
          </a:p>
        </p:txBody>
      </p:sp>
      <p:sp>
        <p:nvSpPr>
          <p:cNvPr id="8197" name="Rectangle 3"/>
          <p:cNvSpPr>
            <a:spLocks noGrp="1" noChangeArrowheads="1"/>
          </p:cNvSpPr>
          <p:nvPr>
            <p:ph idx="1"/>
          </p:nvPr>
        </p:nvSpPr>
        <p:spPr>
          <a:xfrm>
            <a:off x="457200" y="1600200"/>
            <a:ext cx="3048000" cy="2057400"/>
          </a:xfrm>
        </p:spPr>
        <p:txBody>
          <a:bodyPr/>
          <a:lstStyle/>
          <a:p>
            <a:r>
              <a:rPr lang="zh-CN" altLang="en-US"/>
              <a:t>错误输入：</a:t>
            </a:r>
          </a:p>
          <a:p>
            <a:pPr>
              <a:buFontTx/>
              <a:buNone/>
            </a:pPr>
            <a:r>
              <a:rPr lang="zh-CN" altLang="en-US"/>
              <a:t>	</a:t>
            </a:r>
            <a:r>
              <a:rPr lang="en-US" altLang="zh-CN"/>
              <a:t>+id * + id</a:t>
            </a:r>
          </a:p>
        </p:txBody>
      </p:sp>
      <p:pic>
        <p:nvPicPr>
          <p:cNvPr id="8198" name="Picture 4"/>
          <p:cNvPicPr>
            <a:picLocks noChangeAspect="1" noChangeArrowheads="1"/>
          </p:cNvPicPr>
          <p:nvPr/>
        </p:nvPicPr>
        <p:blipFill>
          <a:blip r:embed="rId3" cstate="print"/>
          <a:srcRect/>
          <a:stretch>
            <a:fillRect/>
          </a:stretch>
        </p:blipFill>
        <p:spPr bwMode="auto">
          <a:xfrm>
            <a:off x="3581400" y="0"/>
            <a:ext cx="5410200" cy="5257800"/>
          </a:xfrm>
          <a:prstGeom prst="rect">
            <a:avLst/>
          </a:prstGeom>
          <a:noFill/>
          <a:ln w="9525">
            <a:noFill/>
            <a:miter lim="800000"/>
            <a:headEnd/>
            <a:tailEnd/>
          </a:ln>
        </p:spPr>
      </p:pic>
      <p:pic>
        <p:nvPicPr>
          <p:cNvPr id="8199" name="Picture 4"/>
          <p:cNvPicPr>
            <a:picLocks noChangeAspect="1" noChangeArrowheads="1"/>
          </p:cNvPicPr>
          <p:nvPr/>
        </p:nvPicPr>
        <p:blipFill>
          <a:blip r:embed="rId4" cstate="print"/>
          <a:srcRect/>
          <a:stretch>
            <a:fillRect/>
          </a:stretch>
        </p:blipFill>
        <p:spPr bwMode="auto">
          <a:xfrm>
            <a:off x="0" y="4953000"/>
            <a:ext cx="5792788" cy="2057400"/>
          </a:xfrm>
          <a:prstGeom prst="rect">
            <a:avLst/>
          </a:prstGeom>
          <a:noFill/>
          <a:ln w="9525">
            <a:noFill/>
            <a:miter lim="800000"/>
            <a:headEnd/>
            <a:tailEnd/>
          </a:ln>
        </p:spPr>
      </p:pic>
      <p:sp>
        <p:nvSpPr>
          <p:cNvPr id="8194" name="Ink 2"/>
          <p:cNvSpPr>
            <a:spLocks noRot="1" noChangeAspect="1" noEditPoints="1" noChangeArrowheads="1" noChangeShapeType="1" noTextEdit="1"/>
          </p:cNvSpPr>
          <p:nvPr/>
        </p:nvSpPr>
        <p:spPr bwMode="auto">
          <a:xfrm>
            <a:off x="4983163" y="527050"/>
            <a:ext cx="133350" cy="160338"/>
          </a:xfrm>
          <a:custGeom>
            <a:avLst/>
            <a:gdLst>
              <a:gd name="T0" fmla="+- 0 13841 13841"/>
              <a:gd name="T1" fmla="*/ T0 w 373"/>
              <a:gd name="T2" fmla="+- 0 1712 1463"/>
              <a:gd name="T3" fmla="*/ 1712 h 448"/>
              <a:gd name="T4" fmla="+- 0 13841 13841"/>
              <a:gd name="T5" fmla="*/ T4 w 373"/>
              <a:gd name="T6" fmla="+- 0 1687 1463"/>
              <a:gd name="T7" fmla="*/ 1687 h 448"/>
              <a:gd name="T8" fmla="+- 0 14213 13841"/>
              <a:gd name="T9" fmla="*/ T8 w 373"/>
              <a:gd name="T10" fmla="+- 0 1687 1463"/>
              <a:gd name="T11" fmla="*/ 1687 h 448"/>
              <a:gd name="T12" fmla="+- 0 14064 13841"/>
              <a:gd name="T13" fmla="*/ T12 w 373"/>
              <a:gd name="T14" fmla="+- 0 1463 1463"/>
              <a:gd name="T15" fmla="*/ 1463 h 448"/>
              <a:gd name="T16" fmla="+- 0 14064 13841"/>
              <a:gd name="T17" fmla="*/ T16 w 373"/>
              <a:gd name="T18" fmla="+- 0 1563 1463"/>
              <a:gd name="T19" fmla="*/ 1563 h 448"/>
              <a:gd name="T20" fmla="+- 0 14089 13841"/>
              <a:gd name="T21" fmla="*/ T20 w 373"/>
              <a:gd name="T22" fmla="+- 0 1637 1463"/>
              <a:gd name="T23" fmla="*/ 1637 h 448"/>
              <a:gd name="T24" fmla="+- 0 14114 13841"/>
              <a:gd name="T25" fmla="*/ T24 w 373"/>
              <a:gd name="T26" fmla="+- 0 1885 1463"/>
              <a:gd name="T27" fmla="*/ 1885 h 448"/>
              <a:gd name="T28" fmla="+- 0 14114 13841"/>
              <a:gd name="T29" fmla="*/ T28 w 373"/>
              <a:gd name="T30" fmla="+- 0 1885 1463"/>
              <a:gd name="T31" fmla="*/ 1885 h 448"/>
            </a:gdLst>
            <a:ahLst/>
            <a:cxnLst>
              <a:cxn ang="0">
                <a:pos x="T1" y="T3"/>
              </a:cxn>
              <a:cxn ang="0">
                <a:pos x="T5" y="T7"/>
              </a:cxn>
              <a:cxn ang="0">
                <a:pos x="T9" y="T11"/>
              </a:cxn>
              <a:cxn ang="0">
                <a:pos x="T13" y="T15"/>
              </a:cxn>
              <a:cxn ang="0">
                <a:pos x="T17" y="T19"/>
              </a:cxn>
              <a:cxn ang="0">
                <a:pos x="T21" y="T23"/>
              </a:cxn>
              <a:cxn ang="0">
                <a:pos x="T25" y="T27"/>
              </a:cxn>
              <a:cxn ang="0">
                <a:pos x="T29" y="T31"/>
              </a:cxn>
            </a:cxnLst>
            <a:rect l="0" t="0" r="r" b="b"/>
            <a:pathLst>
              <a:path w="373" h="448" extrusionOk="0">
                <a:moveTo>
                  <a:pt x="0" y="249"/>
                </a:moveTo>
                <a:cubicBezTo>
                  <a:pt x="0" y="241"/>
                  <a:pt x="0" y="232"/>
                  <a:pt x="0" y="224"/>
                </a:cubicBezTo>
                <a:cubicBezTo>
                  <a:pt x="124" y="224"/>
                  <a:pt x="248" y="224"/>
                  <a:pt x="372" y="224"/>
                </a:cubicBezTo>
              </a:path>
              <a:path w="373" h="448" extrusionOk="0">
                <a:moveTo>
                  <a:pt x="223" y="0"/>
                </a:moveTo>
                <a:cubicBezTo>
                  <a:pt x="223" y="33"/>
                  <a:pt x="223" y="67"/>
                  <a:pt x="223" y="100"/>
                </a:cubicBezTo>
                <a:cubicBezTo>
                  <a:pt x="261" y="113"/>
                  <a:pt x="248" y="129"/>
                  <a:pt x="248" y="174"/>
                </a:cubicBezTo>
                <a:cubicBezTo>
                  <a:pt x="248" y="265"/>
                  <a:pt x="246" y="367"/>
                  <a:pt x="273" y="422"/>
                </a:cubicBezTo>
                <a:cubicBezTo>
                  <a:pt x="273" y="447"/>
                  <a:pt x="273" y="455"/>
                  <a:pt x="273" y="422"/>
                </a:cubicBezTo>
              </a:path>
            </a:pathLst>
          </a:custGeom>
          <a:noFill/>
          <a:ln w="19050" cap="rnd">
            <a:solidFill>
              <a:srgbClr val="FF0000"/>
            </a:solidFill>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195" name="Ink 3"/>
          <p:cNvSpPr>
            <a:spLocks noRot="1" noChangeAspect="1" noEditPoints="1" noChangeArrowheads="1" noChangeShapeType="1" noTextEdit="1"/>
          </p:cNvSpPr>
          <p:nvPr/>
        </p:nvSpPr>
        <p:spPr bwMode="auto">
          <a:xfrm>
            <a:off x="7456488" y="517525"/>
            <a:ext cx="133350" cy="188913"/>
          </a:xfrm>
          <a:custGeom>
            <a:avLst/>
            <a:gdLst>
              <a:gd name="T0" fmla="+- 0 20712 20712"/>
              <a:gd name="T1" fmla="*/ T0 w 373"/>
              <a:gd name="T2" fmla="+- 0 1712 1439"/>
              <a:gd name="T3" fmla="*/ 1712 h 522"/>
              <a:gd name="T4" fmla="+- 0 20811 20712"/>
              <a:gd name="T5" fmla="*/ T4 w 373"/>
              <a:gd name="T6" fmla="+- 0 1687 1439"/>
              <a:gd name="T7" fmla="*/ 1687 h 522"/>
              <a:gd name="T8" fmla="+- 0 20910 20712"/>
              <a:gd name="T9" fmla="*/ T8 w 373"/>
              <a:gd name="T10" fmla="+- 0 1662 1439"/>
              <a:gd name="T11" fmla="*/ 1662 h 522"/>
              <a:gd name="T12" fmla="+- 0 21084 20712"/>
              <a:gd name="T13" fmla="*/ T12 w 373"/>
              <a:gd name="T14" fmla="+- 0 1662 1439"/>
              <a:gd name="T15" fmla="*/ 1662 h 522"/>
              <a:gd name="T16" fmla="+- 0 20910 20712"/>
              <a:gd name="T17" fmla="*/ T16 w 373"/>
              <a:gd name="T18" fmla="+- 0 1439 1439"/>
              <a:gd name="T19" fmla="*/ 1439 h 522"/>
              <a:gd name="T20" fmla="+- 0 20935 20712"/>
              <a:gd name="T21" fmla="*/ T20 w 373"/>
              <a:gd name="T22" fmla="+- 0 1712 1439"/>
              <a:gd name="T23" fmla="*/ 1712 h 522"/>
              <a:gd name="T24" fmla="+- 0 20935 20712"/>
              <a:gd name="T25" fmla="*/ T24 w 373"/>
              <a:gd name="T26" fmla="+- 0 1811 1439"/>
              <a:gd name="T27" fmla="*/ 1811 h 522"/>
              <a:gd name="T28" fmla="+- 0 20960 20712"/>
              <a:gd name="T29" fmla="*/ T28 w 373"/>
              <a:gd name="T30" fmla="+- 0 1885 1439"/>
              <a:gd name="T31" fmla="*/ 1885 h 522"/>
              <a:gd name="T32" fmla="+- 0 20960 20712"/>
              <a:gd name="T33" fmla="*/ T32 w 373"/>
              <a:gd name="T34" fmla="+- 0 1960 1439"/>
              <a:gd name="T35" fmla="*/ 1960 h 52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373" h="522" extrusionOk="0">
                <a:moveTo>
                  <a:pt x="0" y="273"/>
                </a:moveTo>
                <a:cubicBezTo>
                  <a:pt x="51" y="273"/>
                  <a:pt x="58" y="262"/>
                  <a:pt x="99" y="248"/>
                </a:cubicBezTo>
                <a:cubicBezTo>
                  <a:pt x="129" y="238"/>
                  <a:pt x="169" y="226"/>
                  <a:pt x="198" y="223"/>
                </a:cubicBezTo>
                <a:cubicBezTo>
                  <a:pt x="254" y="217"/>
                  <a:pt x="315" y="223"/>
                  <a:pt x="372" y="223"/>
                </a:cubicBezTo>
              </a:path>
              <a:path w="373" h="522" extrusionOk="0">
                <a:moveTo>
                  <a:pt x="198" y="0"/>
                </a:moveTo>
                <a:cubicBezTo>
                  <a:pt x="198" y="98"/>
                  <a:pt x="194" y="189"/>
                  <a:pt x="223" y="273"/>
                </a:cubicBezTo>
                <a:cubicBezTo>
                  <a:pt x="232" y="299"/>
                  <a:pt x="223" y="345"/>
                  <a:pt x="223" y="372"/>
                </a:cubicBezTo>
                <a:cubicBezTo>
                  <a:pt x="261" y="385"/>
                  <a:pt x="248" y="401"/>
                  <a:pt x="248" y="446"/>
                </a:cubicBezTo>
                <a:cubicBezTo>
                  <a:pt x="248" y="471"/>
                  <a:pt x="248" y="496"/>
                  <a:pt x="248" y="521"/>
                </a:cubicBezTo>
              </a:path>
            </a:pathLst>
          </a:custGeom>
          <a:noFill/>
          <a:ln w="19050" cap="rnd">
            <a:solidFill>
              <a:srgbClr val="FF0000"/>
            </a:solidFill>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145146752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p:txBody>
          <a:bodyPr/>
          <a:lstStyle/>
          <a:p>
            <a:r>
              <a:rPr lang="zh-CN" altLang="en-US"/>
              <a:t>短语层次的恢复</a:t>
            </a:r>
          </a:p>
        </p:txBody>
      </p:sp>
      <p:sp>
        <p:nvSpPr>
          <p:cNvPr id="141315" name="Rectangle 3"/>
          <p:cNvSpPr>
            <a:spLocks noGrp="1" noChangeArrowheads="1"/>
          </p:cNvSpPr>
          <p:nvPr>
            <p:ph idx="1"/>
          </p:nvPr>
        </p:nvSpPr>
        <p:spPr/>
        <p:txBody>
          <a:bodyPr/>
          <a:lstStyle/>
          <a:p>
            <a:r>
              <a:rPr lang="zh-CN" altLang="en-US"/>
              <a:t>在预测语法分析表的空白条目中插入错误处理例程的函数指针；</a:t>
            </a:r>
          </a:p>
          <a:p>
            <a:r>
              <a:rPr lang="zh-CN" altLang="en-US"/>
              <a:t>例程可以改变、插入或删除输入中的符号；发出适当的错误消息；</a:t>
            </a:r>
          </a:p>
          <a:p>
            <a:pPr>
              <a:buFontTx/>
              <a:buNone/>
            </a:pPr>
            <a:endParaRPr lang="en-US" altLang="zh-CN"/>
          </a:p>
        </p:txBody>
      </p:sp>
    </p:spTree>
    <p:extLst>
      <p:ext uri="{BB962C8B-B14F-4D97-AF65-F5344CB8AC3E}">
        <p14:creationId xmlns:p14="http://schemas.microsoft.com/office/powerpoint/2010/main" val="13243853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标题 1"/>
          <p:cNvSpPr>
            <a:spLocks noGrp="1"/>
          </p:cNvSpPr>
          <p:nvPr>
            <p:ph type="title"/>
          </p:nvPr>
        </p:nvSpPr>
        <p:spPr/>
        <p:txBody>
          <a:bodyPr/>
          <a:lstStyle/>
          <a:p>
            <a:r>
              <a:rPr lang="zh-CN" altLang="en-US"/>
              <a:t>自底向上句法分析</a:t>
            </a:r>
          </a:p>
        </p:txBody>
      </p:sp>
      <p:sp>
        <p:nvSpPr>
          <p:cNvPr id="71683" name="内容占位符 2"/>
          <p:cNvSpPr>
            <a:spLocks noGrp="1"/>
          </p:cNvSpPr>
          <p:nvPr>
            <p:ph idx="1"/>
          </p:nvPr>
        </p:nvSpPr>
        <p:spPr/>
        <p:txBody>
          <a:bodyPr/>
          <a:lstStyle/>
          <a:p>
            <a:r>
              <a:rPr lang="zh-CN" altLang="en-US"/>
              <a:t>概述</a:t>
            </a:r>
            <a:endParaRPr lang="en-US" altLang="zh-CN"/>
          </a:p>
          <a:p>
            <a:r>
              <a:rPr lang="zh-CN" altLang="en-US"/>
              <a:t>移进</a:t>
            </a:r>
            <a:r>
              <a:rPr lang="en-US" altLang="zh-CN"/>
              <a:t>-</a:t>
            </a:r>
            <a:r>
              <a:rPr lang="zh-CN" altLang="en-US"/>
              <a:t>规约技术</a:t>
            </a:r>
            <a:endParaRPr lang="en-US" altLang="zh-CN"/>
          </a:p>
          <a:p>
            <a:r>
              <a:rPr lang="en-US" altLang="zh-CN"/>
              <a:t>LR</a:t>
            </a:r>
            <a:r>
              <a:rPr lang="zh-CN" altLang="en-US"/>
              <a:t>语法分析技术</a:t>
            </a:r>
            <a:endParaRPr lang="en-US" altLang="zh-CN"/>
          </a:p>
          <a:p>
            <a:pPr lvl="1"/>
            <a:r>
              <a:rPr lang="zh-CN" altLang="en-US"/>
              <a:t>简单</a:t>
            </a:r>
            <a:r>
              <a:rPr lang="en-US" altLang="zh-CN"/>
              <a:t>LR</a:t>
            </a:r>
            <a:r>
              <a:rPr lang="zh-CN" altLang="en-US"/>
              <a:t>技术</a:t>
            </a:r>
            <a:endParaRPr lang="en-US" altLang="zh-CN"/>
          </a:p>
          <a:p>
            <a:pPr lvl="1"/>
            <a:r>
              <a:rPr lang="en-US" altLang="zh-CN"/>
              <a:t>LR</a:t>
            </a:r>
            <a:r>
              <a:rPr lang="zh-CN" altLang="en-US"/>
              <a:t>技术</a:t>
            </a:r>
          </a:p>
        </p:txBody>
      </p:sp>
      <p:sp>
        <p:nvSpPr>
          <p:cNvPr id="4" name="灯片编号占位符 3"/>
          <p:cNvSpPr>
            <a:spLocks noGrp="1"/>
          </p:cNvSpPr>
          <p:nvPr>
            <p:ph type="sldNum" sz="quarter" idx="12"/>
          </p:nvPr>
        </p:nvSpPr>
        <p:spPr/>
        <p:txBody>
          <a:bodyPr/>
          <a:lstStyle/>
          <a:p>
            <a:pPr>
              <a:defRPr/>
            </a:pPr>
            <a:fld id="{52DA5849-E650-41D4-8251-64472181A49F}" type="slidenum">
              <a:rPr lang="en-US" altLang="zh-CN" smtClean="0"/>
              <a:pPr>
                <a:defRPr/>
              </a:pPr>
              <a:t>72</a:t>
            </a:fld>
            <a:endParaRPr lang="en-US" altLang="zh-CN"/>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标题 1"/>
          <p:cNvSpPr>
            <a:spLocks noGrp="1"/>
          </p:cNvSpPr>
          <p:nvPr>
            <p:ph type="title"/>
          </p:nvPr>
        </p:nvSpPr>
        <p:spPr>
          <a:xfrm>
            <a:off x="457200" y="928670"/>
            <a:ext cx="8229600" cy="918418"/>
          </a:xfrm>
        </p:spPr>
        <p:txBody>
          <a:bodyPr/>
          <a:lstStyle/>
          <a:p>
            <a:r>
              <a:rPr lang="zh-CN" altLang="en-US" dirty="0"/>
              <a:t>自底向上句法分析概述</a:t>
            </a:r>
          </a:p>
        </p:txBody>
      </p:sp>
      <p:sp>
        <p:nvSpPr>
          <p:cNvPr id="72707" name="内容占位符 2"/>
          <p:cNvSpPr>
            <a:spLocks noGrp="1"/>
          </p:cNvSpPr>
          <p:nvPr>
            <p:ph idx="1"/>
          </p:nvPr>
        </p:nvSpPr>
        <p:spPr>
          <a:xfrm>
            <a:off x="566738" y="1752600"/>
            <a:ext cx="7891462" cy="4267200"/>
          </a:xfrm>
        </p:spPr>
        <p:txBody>
          <a:bodyPr/>
          <a:lstStyle/>
          <a:p>
            <a:r>
              <a:rPr lang="zh-CN" altLang="en-US" dirty="0"/>
              <a:t>自底向上语法分析过程对应于为一个输入串构造语法分析树的过程。从叶子节点（底部）开始逐渐向上到达根节点（顶部）</a:t>
            </a:r>
            <a:endParaRPr lang="en-US" altLang="zh-CN" dirty="0"/>
          </a:p>
          <a:p>
            <a:r>
              <a:rPr lang="en-US" altLang="zh-CN" dirty="0"/>
              <a:t>Bottom-Up Parsing</a:t>
            </a:r>
          </a:p>
        </p:txBody>
      </p:sp>
      <p:sp>
        <p:nvSpPr>
          <p:cNvPr id="4" name="灯片编号占位符 3"/>
          <p:cNvSpPr>
            <a:spLocks noGrp="1"/>
          </p:cNvSpPr>
          <p:nvPr>
            <p:ph type="sldNum" sz="quarter" idx="12"/>
          </p:nvPr>
        </p:nvSpPr>
        <p:spPr/>
        <p:txBody>
          <a:bodyPr/>
          <a:lstStyle/>
          <a:p>
            <a:pPr>
              <a:defRPr/>
            </a:pPr>
            <a:fld id="{F76BBE60-0AF6-4EEE-98FA-FF8D8CB3BB2B}" type="slidenum">
              <a:rPr lang="en-US" altLang="zh-CN" smtClean="0"/>
              <a:pPr>
                <a:defRPr/>
              </a:pPr>
              <a:t>73</a:t>
            </a:fld>
            <a:endParaRPr lang="en-US" altLang="zh-CN"/>
          </a:p>
        </p:txBody>
      </p:sp>
      <p:pic>
        <p:nvPicPr>
          <p:cNvPr id="72709" name="Picture 5"/>
          <p:cNvPicPr>
            <a:picLocks noChangeAspect="1" noChangeArrowheads="1"/>
          </p:cNvPicPr>
          <p:nvPr/>
        </p:nvPicPr>
        <p:blipFill>
          <a:blip r:embed="rId2" cstate="print"/>
          <a:srcRect/>
          <a:stretch>
            <a:fillRect/>
          </a:stretch>
        </p:blipFill>
        <p:spPr bwMode="auto">
          <a:xfrm>
            <a:off x="1371600" y="4114800"/>
            <a:ext cx="5657850" cy="1876425"/>
          </a:xfrm>
          <a:prstGeom prst="rect">
            <a:avLst/>
          </a:prstGeom>
          <a:noFill/>
          <a:ln w="9525">
            <a:noFill/>
            <a:miter lim="800000"/>
            <a:headEnd/>
            <a:tailEnd/>
          </a:ln>
        </p:spPr>
      </p:pic>
      <p:pic>
        <p:nvPicPr>
          <p:cNvPr id="6" name="Picture 4"/>
          <p:cNvPicPr>
            <a:picLocks noChangeAspect="1" noChangeArrowheads="1"/>
          </p:cNvPicPr>
          <p:nvPr/>
        </p:nvPicPr>
        <p:blipFill>
          <a:blip r:embed="rId3" cstate="print"/>
          <a:srcRect/>
          <a:stretch>
            <a:fillRect/>
          </a:stretch>
        </p:blipFill>
        <p:spPr bwMode="auto">
          <a:xfrm>
            <a:off x="4643438" y="2714620"/>
            <a:ext cx="3235325" cy="1206500"/>
          </a:xfrm>
          <a:prstGeom prst="rect">
            <a:avLst/>
          </a:prstGeom>
          <a:noFill/>
          <a:ln w="9525">
            <a:noFill/>
            <a:miter lim="800000"/>
            <a:headEnd/>
            <a:tailEnd/>
          </a:ln>
        </p:spPr>
      </p:pic>
      <p:pic>
        <p:nvPicPr>
          <p:cNvPr id="7" name="Picture 1"/>
          <p:cNvPicPr>
            <a:picLocks noChangeAspect="1" noChangeArrowheads="1"/>
          </p:cNvPicPr>
          <p:nvPr/>
        </p:nvPicPr>
        <p:blipFill>
          <a:blip r:embed="rId4" cstate="print"/>
          <a:srcRect/>
          <a:stretch>
            <a:fillRect/>
          </a:stretch>
        </p:blipFill>
        <p:spPr bwMode="auto">
          <a:xfrm>
            <a:off x="1785918" y="6000768"/>
            <a:ext cx="5114925" cy="3143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标题 1"/>
          <p:cNvSpPr>
            <a:spLocks noGrp="1"/>
          </p:cNvSpPr>
          <p:nvPr>
            <p:ph type="title"/>
          </p:nvPr>
        </p:nvSpPr>
        <p:spPr/>
        <p:txBody>
          <a:bodyPr/>
          <a:lstStyle/>
          <a:p>
            <a:r>
              <a:rPr lang="zh-CN" altLang="en-US"/>
              <a:t>自底向上句法分析概述 </a:t>
            </a:r>
            <a:r>
              <a:rPr lang="en-US" altLang="zh-CN"/>
              <a:t>- </a:t>
            </a:r>
            <a:r>
              <a:rPr lang="zh-CN" altLang="en-US"/>
              <a:t>归约</a:t>
            </a:r>
          </a:p>
        </p:txBody>
      </p:sp>
      <p:sp>
        <p:nvSpPr>
          <p:cNvPr id="3" name="内容占位符 2"/>
          <p:cNvSpPr>
            <a:spLocks noGrp="1"/>
          </p:cNvSpPr>
          <p:nvPr>
            <p:ph idx="1"/>
          </p:nvPr>
        </p:nvSpPr>
        <p:spPr/>
        <p:txBody>
          <a:bodyPr>
            <a:normAutofit/>
          </a:bodyPr>
          <a:lstStyle/>
          <a:p>
            <a:pPr>
              <a:defRPr/>
            </a:pPr>
            <a:r>
              <a:rPr lang="en-US" altLang="zh-CN" dirty="0"/>
              <a:t>Bottom-up parsing – </a:t>
            </a:r>
            <a:r>
              <a:rPr lang="zh-CN" altLang="en-US" dirty="0"/>
              <a:t>将一个串</a:t>
            </a:r>
            <a:r>
              <a:rPr lang="en-US" altLang="zh-CN" i="1" dirty="0"/>
              <a:t>w</a:t>
            </a:r>
            <a:r>
              <a:rPr lang="zh-CN" altLang="en-US" dirty="0"/>
              <a:t>归约为文法符号的过程</a:t>
            </a:r>
            <a:endParaRPr lang="en-US" altLang="zh-CN" dirty="0"/>
          </a:p>
          <a:p>
            <a:pPr>
              <a:defRPr/>
            </a:pPr>
            <a:r>
              <a:rPr lang="zh-CN" altLang="en-US" dirty="0"/>
              <a:t>在每一步的归约中，一个与某产生式体相匹配的特定子串被替换为该产生式头部的非终结符号。一次归约实质上是一个推导的反向操作。</a:t>
            </a:r>
            <a:endParaRPr lang="en-US" altLang="zh-CN" dirty="0"/>
          </a:p>
          <a:p>
            <a:pPr>
              <a:defRPr/>
            </a:pPr>
            <a:r>
              <a:rPr lang="en-US" altLang="zh-CN" dirty="0"/>
              <a:t>Bottom-up parsing – </a:t>
            </a:r>
            <a:r>
              <a:rPr lang="zh-CN" altLang="en-US" dirty="0"/>
              <a:t>将一个串</a:t>
            </a:r>
            <a:r>
              <a:rPr lang="en-US" altLang="zh-CN" i="1" dirty="0"/>
              <a:t>w</a:t>
            </a:r>
            <a:r>
              <a:rPr lang="zh-CN" altLang="en-US" dirty="0"/>
              <a:t>归约为文法符号的过程 </a:t>
            </a:r>
            <a:r>
              <a:rPr lang="en-US" altLang="zh-CN" dirty="0"/>
              <a:t>– </a:t>
            </a:r>
            <a:r>
              <a:rPr lang="zh-CN" altLang="en-US" dirty="0"/>
              <a:t>反向构造一个推导的过程</a:t>
            </a:r>
            <a:endParaRPr lang="en-US" altLang="zh-CN" dirty="0"/>
          </a:p>
          <a:p>
            <a:pPr>
              <a:defRPr/>
            </a:pPr>
            <a:r>
              <a:rPr lang="zh-CN" altLang="en-US" dirty="0"/>
              <a:t>问题：</a:t>
            </a:r>
            <a:endParaRPr lang="en-US" altLang="zh-CN" dirty="0"/>
          </a:p>
          <a:p>
            <a:pPr lvl="1">
              <a:defRPr/>
            </a:pPr>
            <a:r>
              <a:rPr lang="zh-CN" altLang="en-US" dirty="0"/>
              <a:t>何时进行归约</a:t>
            </a:r>
            <a:endParaRPr lang="en-US" altLang="zh-CN" dirty="0"/>
          </a:p>
          <a:p>
            <a:pPr lvl="1">
              <a:defRPr/>
            </a:pPr>
            <a:r>
              <a:rPr lang="zh-CN" altLang="en-US" dirty="0"/>
              <a:t>应用哪个产生式进行归约</a:t>
            </a:r>
          </a:p>
        </p:txBody>
      </p:sp>
      <p:sp>
        <p:nvSpPr>
          <p:cNvPr id="4" name="灯片编号占位符 3"/>
          <p:cNvSpPr>
            <a:spLocks noGrp="1"/>
          </p:cNvSpPr>
          <p:nvPr>
            <p:ph type="sldNum" sz="quarter" idx="12"/>
          </p:nvPr>
        </p:nvSpPr>
        <p:spPr/>
        <p:txBody>
          <a:bodyPr/>
          <a:lstStyle/>
          <a:p>
            <a:pPr>
              <a:defRPr/>
            </a:pPr>
            <a:fld id="{E137BA91-5D57-4972-8CBA-19F507DA4149}" type="slidenum">
              <a:rPr lang="en-US" altLang="zh-CN" smtClean="0"/>
              <a:pPr>
                <a:defRPr/>
              </a:pPr>
              <a:t>74</a:t>
            </a:fld>
            <a:endParaRPr lang="en-US" altLang="zh-CN"/>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标题 1"/>
          <p:cNvSpPr>
            <a:spLocks noGrp="1"/>
          </p:cNvSpPr>
          <p:nvPr>
            <p:ph type="title"/>
          </p:nvPr>
        </p:nvSpPr>
        <p:spPr/>
        <p:txBody>
          <a:bodyPr>
            <a:normAutofit fontScale="90000"/>
          </a:bodyPr>
          <a:lstStyle/>
          <a:p>
            <a:r>
              <a:rPr lang="zh-CN" altLang="en-US"/>
              <a:t>自底向上句法分析概述 </a:t>
            </a:r>
            <a:r>
              <a:rPr lang="en-US" altLang="zh-CN"/>
              <a:t>– </a:t>
            </a:r>
            <a:r>
              <a:rPr lang="zh-CN" altLang="en-US"/>
              <a:t>句柄剪枝</a:t>
            </a:r>
          </a:p>
        </p:txBody>
      </p:sp>
      <p:sp>
        <p:nvSpPr>
          <p:cNvPr id="3" name="内容占位符 2"/>
          <p:cNvSpPr>
            <a:spLocks noGrp="1"/>
          </p:cNvSpPr>
          <p:nvPr>
            <p:ph idx="1"/>
          </p:nvPr>
        </p:nvSpPr>
        <p:spPr/>
        <p:txBody>
          <a:bodyPr>
            <a:normAutofit lnSpcReduction="10000"/>
          </a:bodyPr>
          <a:lstStyle/>
          <a:p>
            <a:pPr>
              <a:defRPr/>
            </a:pPr>
            <a:r>
              <a:rPr lang="en-US" altLang="zh-CN" dirty="0"/>
              <a:t>Bottom-Up Parsing – </a:t>
            </a:r>
            <a:r>
              <a:rPr lang="zh-CN" altLang="en-US" dirty="0"/>
              <a:t>归约过程 </a:t>
            </a:r>
            <a:r>
              <a:rPr lang="en-US" altLang="zh-CN" dirty="0"/>
              <a:t>– </a:t>
            </a:r>
            <a:r>
              <a:rPr lang="zh-CN" altLang="en-US" dirty="0"/>
              <a:t>反向最右推导过程 </a:t>
            </a:r>
            <a:r>
              <a:rPr lang="en-US" altLang="zh-CN" dirty="0"/>
              <a:t>– </a:t>
            </a:r>
            <a:r>
              <a:rPr lang="zh-CN" altLang="en-US" dirty="0"/>
              <a:t>句柄剪枝过程</a:t>
            </a:r>
            <a:endParaRPr lang="en-US" altLang="zh-CN" dirty="0"/>
          </a:p>
          <a:p>
            <a:pPr>
              <a:defRPr/>
            </a:pPr>
            <a:r>
              <a:rPr lang="zh-CN" altLang="en-US" dirty="0"/>
              <a:t>句柄：和某个产生式体相匹配的子串，对它的归约代表了相应的最右推导的一个反向步骤。</a:t>
            </a:r>
            <a:endParaRPr lang="en-US" altLang="zh-CN" dirty="0"/>
          </a:p>
          <a:p>
            <a:pPr>
              <a:defRPr/>
            </a:pPr>
            <a:r>
              <a:rPr lang="zh-CN" altLang="en-US" dirty="0"/>
              <a:t>句柄的形式定义：</a:t>
            </a:r>
            <a:r>
              <a:rPr lang="en-US" altLang="zh-CN" i="1" dirty="0"/>
              <a:t>S   </a:t>
            </a:r>
            <a:r>
              <a:rPr lang="el-GR" altLang="zh-CN" i="1" dirty="0"/>
              <a:t>α</a:t>
            </a:r>
            <a:r>
              <a:rPr lang="en-US" altLang="zh-CN" i="1" dirty="0"/>
              <a:t>Aw   </a:t>
            </a:r>
            <a:r>
              <a:rPr lang="el-GR" altLang="zh-CN" i="1" dirty="0"/>
              <a:t>αβ</a:t>
            </a:r>
            <a:r>
              <a:rPr lang="en-US" altLang="zh-CN" i="1" dirty="0"/>
              <a:t>w</a:t>
            </a:r>
            <a:r>
              <a:rPr lang="zh-CN" altLang="en-US" dirty="0"/>
              <a:t>，那么紧跟</a:t>
            </a:r>
            <a:r>
              <a:rPr lang="el-GR" altLang="zh-CN" i="1" dirty="0"/>
              <a:t>α</a:t>
            </a:r>
            <a:r>
              <a:rPr lang="zh-CN" altLang="en-US" dirty="0"/>
              <a:t>的</a:t>
            </a:r>
            <a:r>
              <a:rPr lang="el-GR" altLang="zh-CN" i="1" dirty="0"/>
              <a:t>β</a:t>
            </a:r>
            <a:r>
              <a:rPr lang="zh-CN" altLang="en-US" dirty="0"/>
              <a:t>可以一步归约到</a:t>
            </a:r>
            <a:r>
              <a:rPr lang="en-US" altLang="zh-CN" i="1" dirty="0"/>
              <a:t>A</a:t>
            </a:r>
            <a:r>
              <a:rPr lang="zh-CN" altLang="en-US" dirty="0"/>
              <a:t>。</a:t>
            </a:r>
            <a:r>
              <a:rPr lang="en-US" altLang="zh-CN" i="1" dirty="0"/>
              <a:t> w</a:t>
            </a:r>
            <a:r>
              <a:rPr lang="zh-CN" altLang="en-US" dirty="0"/>
              <a:t>是所有的终结符号串。</a:t>
            </a:r>
            <a:endParaRPr lang="en-US" altLang="zh-CN" dirty="0"/>
          </a:p>
          <a:p>
            <a:pPr>
              <a:defRPr/>
            </a:pPr>
            <a:r>
              <a:rPr lang="zh-CN" altLang="en-US" dirty="0"/>
              <a:t>注意：</a:t>
            </a:r>
            <a:endParaRPr lang="en-US" altLang="zh-CN" dirty="0"/>
          </a:p>
          <a:p>
            <a:pPr lvl="1">
              <a:defRPr/>
            </a:pPr>
            <a:r>
              <a:rPr lang="zh-CN" altLang="en-US" dirty="0"/>
              <a:t>归约前后都是最右句型</a:t>
            </a:r>
            <a:endParaRPr lang="en-US" altLang="zh-CN" dirty="0"/>
          </a:p>
          <a:p>
            <a:pPr lvl="1">
              <a:defRPr/>
            </a:pPr>
            <a:r>
              <a:rPr lang="zh-CN" altLang="en-US" dirty="0"/>
              <a:t>和某个产生式匹配的最左子串不一定是句柄</a:t>
            </a:r>
            <a:endParaRPr lang="en-US" altLang="zh-CN" dirty="0"/>
          </a:p>
          <a:p>
            <a:pPr lvl="1">
              <a:defRPr/>
            </a:pPr>
            <a:r>
              <a:rPr lang="zh-CN" altLang="en-US" dirty="0"/>
              <a:t>无二义性的文法，其每个右句型都有且只有一个句柄</a:t>
            </a:r>
            <a:r>
              <a:rPr lang="en-US" altLang="zh-CN" dirty="0"/>
              <a:t> </a:t>
            </a:r>
            <a:endParaRPr lang="zh-CN" altLang="en-US" dirty="0"/>
          </a:p>
        </p:txBody>
      </p:sp>
      <p:sp>
        <p:nvSpPr>
          <p:cNvPr id="4" name="灯片编号占位符 3"/>
          <p:cNvSpPr>
            <a:spLocks noGrp="1"/>
          </p:cNvSpPr>
          <p:nvPr>
            <p:ph type="sldNum" sz="quarter" idx="12"/>
          </p:nvPr>
        </p:nvSpPr>
        <p:spPr/>
        <p:txBody>
          <a:bodyPr/>
          <a:lstStyle/>
          <a:p>
            <a:pPr>
              <a:defRPr/>
            </a:pPr>
            <a:fld id="{25DDAC6B-11F7-4BE2-86E7-EC6FBD58824F}" type="slidenum">
              <a:rPr lang="en-US" altLang="zh-CN" smtClean="0"/>
              <a:pPr>
                <a:defRPr/>
              </a:pPr>
              <a:t>75</a:t>
            </a:fld>
            <a:endParaRPr lang="en-US" altLang="zh-CN"/>
          </a:p>
        </p:txBody>
      </p:sp>
      <p:graphicFrame>
        <p:nvGraphicFramePr>
          <p:cNvPr id="5122" name="Object 3"/>
          <p:cNvGraphicFramePr>
            <a:graphicFrameLocks noChangeAspect="1"/>
          </p:cNvGraphicFramePr>
          <p:nvPr/>
        </p:nvGraphicFramePr>
        <p:xfrm>
          <a:off x="3571868" y="3571876"/>
          <a:ext cx="190500" cy="368300"/>
        </p:xfrm>
        <a:graphic>
          <a:graphicData uri="http://schemas.openxmlformats.org/presentationml/2006/ole">
            <mc:AlternateContent xmlns:mc="http://schemas.openxmlformats.org/markup-compatibility/2006">
              <mc:Choice xmlns:v="urn:schemas-microsoft-com:vml" Requires="v">
                <p:oleObj spid="_x0000_s5227" name="公式" r:id="rId3" imgW="190440" imgH="368280" progId="Equation.3">
                  <p:embed/>
                </p:oleObj>
              </mc:Choice>
              <mc:Fallback>
                <p:oleObj name="公式" r:id="rId3" imgW="190440" imgH="36828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71868" y="3571876"/>
                        <a:ext cx="190500" cy="3683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5123" name="Object 4"/>
          <p:cNvGraphicFramePr>
            <a:graphicFrameLocks noChangeAspect="1"/>
          </p:cNvGraphicFramePr>
          <p:nvPr/>
        </p:nvGraphicFramePr>
        <p:xfrm>
          <a:off x="4500562" y="3571876"/>
          <a:ext cx="190500" cy="279400"/>
        </p:xfrm>
        <a:graphic>
          <a:graphicData uri="http://schemas.openxmlformats.org/presentationml/2006/ole">
            <mc:AlternateContent xmlns:mc="http://schemas.openxmlformats.org/markup-compatibility/2006">
              <mc:Choice xmlns:v="urn:schemas-microsoft-com:vml" Requires="v">
                <p:oleObj spid="_x0000_s5228" name="公式" r:id="rId5" imgW="190440" imgH="279360" progId="Equation.3">
                  <p:embed/>
                </p:oleObj>
              </mc:Choice>
              <mc:Fallback>
                <p:oleObj name="公式" r:id="rId5" imgW="190440" imgH="27936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00562" y="3571876"/>
                        <a:ext cx="190500" cy="279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pic>
        <p:nvPicPr>
          <p:cNvPr id="5127" name="Picture 5"/>
          <p:cNvPicPr>
            <a:picLocks noChangeAspect="1" noChangeArrowheads="1"/>
          </p:cNvPicPr>
          <p:nvPr/>
        </p:nvPicPr>
        <p:blipFill>
          <a:blip r:embed="rId7" cstate="print"/>
          <a:srcRect/>
          <a:stretch>
            <a:fillRect/>
          </a:stretch>
        </p:blipFill>
        <p:spPr bwMode="auto">
          <a:xfrm>
            <a:off x="7239000" y="4114800"/>
            <a:ext cx="2028825" cy="990600"/>
          </a:xfrm>
          <a:prstGeom prst="rect">
            <a:avLst/>
          </a:prstGeom>
          <a:noFill/>
          <a:ln w="9525">
            <a:noFill/>
            <a:miter lim="800000"/>
            <a:headEnd/>
            <a:tailEnd/>
          </a:ln>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句柄剪枝</a:t>
            </a:r>
          </a:p>
        </p:txBody>
      </p:sp>
      <p:graphicFrame>
        <p:nvGraphicFramePr>
          <p:cNvPr id="5" name="内容占位符 4"/>
          <p:cNvGraphicFramePr>
            <a:graphicFrameLocks noGrp="1"/>
          </p:cNvGraphicFramePr>
          <p:nvPr>
            <p:ph idx="1"/>
          </p:nvPr>
        </p:nvGraphicFramePr>
        <p:xfrm>
          <a:off x="457200" y="1935163"/>
          <a:ext cx="8229600" cy="2225040"/>
        </p:xfrm>
        <a:graphic>
          <a:graphicData uri="http://schemas.openxmlformats.org/drawingml/2006/table">
            <a:tbl>
              <a:tblPr firstRow="1" bandRow="1">
                <a:tableStyleId>{5C22544A-7EE6-4342-B048-85BDC9FD1C3A}</a:tableStyleId>
              </a:tblPr>
              <a:tblGrid>
                <a:gridCol w="2743200">
                  <a:extLst>
                    <a:ext uri="{9D8B030D-6E8A-4147-A177-3AD203B41FA5}">
                      <a16:colId xmlns:a16="http://schemas.microsoft.com/office/drawing/2014/main" xmlns="" val="20000"/>
                    </a:ext>
                  </a:extLst>
                </a:gridCol>
                <a:gridCol w="2743200">
                  <a:extLst>
                    <a:ext uri="{9D8B030D-6E8A-4147-A177-3AD203B41FA5}">
                      <a16:colId xmlns:a16="http://schemas.microsoft.com/office/drawing/2014/main" xmlns="" val="20001"/>
                    </a:ext>
                  </a:extLst>
                </a:gridCol>
                <a:gridCol w="2743200">
                  <a:extLst>
                    <a:ext uri="{9D8B030D-6E8A-4147-A177-3AD203B41FA5}">
                      <a16:colId xmlns:a16="http://schemas.microsoft.com/office/drawing/2014/main" xmlns="" val="20002"/>
                    </a:ext>
                  </a:extLst>
                </a:gridCol>
              </a:tblGrid>
              <a:tr h="370840">
                <a:tc>
                  <a:txBody>
                    <a:bodyPr/>
                    <a:lstStyle/>
                    <a:p>
                      <a:r>
                        <a:rPr lang="zh-CN" altLang="en-US" dirty="0"/>
                        <a:t>最右句型</a:t>
                      </a:r>
                    </a:p>
                  </a:txBody>
                  <a:tcPr/>
                </a:tc>
                <a:tc>
                  <a:txBody>
                    <a:bodyPr/>
                    <a:lstStyle/>
                    <a:p>
                      <a:r>
                        <a:rPr lang="zh-CN" altLang="en-US" dirty="0"/>
                        <a:t>句柄</a:t>
                      </a:r>
                    </a:p>
                  </a:txBody>
                  <a:tcPr/>
                </a:tc>
                <a:tc>
                  <a:txBody>
                    <a:bodyPr/>
                    <a:lstStyle/>
                    <a:p>
                      <a:r>
                        <a:rPr lang="zh-CN" altLang="en-US" dirty="0"/>
                        <a:t>归约用产生式</a:t>
                      </a:r>
                    </a:p>
                  </a:txBody>
                  <a:tcPr/>
                </a:tc>
                <a:extLst>
                  <a:ext uri="{0D108BD9-81ED-4DB2-BD59-A6C34878D82A}">
                    <a16:rowId xmlns:a16="http://schemas.microsoft.com/office/drawing/2014/main" xmlns="" val="10000"/>
                  </a:ext>
                </a:extLst>
              </a:tr>
              <a:tr h="370840">
                <a:tc>
                  <a:txBody>
                    <a:bodyPr/>
                    <a:lstStyle/>
                    <a:p>
                      <a:r>
                        <a:rPr lang="en-US" altLang="zh-CN" dirty="0"/>
                        <a:t>id1*id2</a:t>
                      </a:r>
                      <a:endParaRPr lang="zh-CN" altLang="en-US" dirty="0"/>
                    </a:p>
                  </a:txBody>
                  <a:tcPr/>
                </a:tc>
                <a:tc>
                  <a:txBody>
                    <a:bodyPr/>
                    <a:lstStyle/>
                    <a:p>
                      <a:r>
                        <a:rPr lang="en-US" altLang="zh-CN" dirty="0"/>
                        <a:t>id1</a:t>
                      </a:r>
                      <a:endParaRPr lang="zh-CN" altLang="en-US" dirty="0"/>
                    </a:p>
                  </a:txBody>
                  <a:tcPr/>
                </a:tc>
                <a:tc>
                  <a:txBody>
                    <a:bodyPr/>
                    <a:lstStyle/>
                    <a:p>
                      <a:r>
                        <a:rPr lang="en-US" altLang="zh-CN" dirty="0" err="1"/>
                        <a:t>F</a:t>
                      </a:r>
                      <a:r>
                        <a:rPr lang="en-US" altLang="zh-CN" dirty="0" err="1">
                          <a:latin typeface="宋体"/>
                          <a:ea typeface="宋体"/>
                        </a:rPr>
                        <a:t>→id</a:t>
                      </a:r>
                      <a:endParaRPr lang="zh-CN" altLang="en-US" dirty="0"/>
                    </a:p>
                  </a:txBody>
                  <a:tcPr/>
                </a:tc>
                <a:extLst>
                  <a:ext uri="{0D108BD9-81ED-4DB2-BD59-A6C34878D82A}">
                    <a16:rowId xmlns:a16="http://schemas.microsoft.com/office/drawing/2014/main" xmlns="" val="10001"/>
                  </a:ext>
                </a:extLst>
              </a:tr>
              <a:tr h="370840">
                <a:tc>
                  <a:txBody>
                    <a:bodyPr/>
                    <a:lstStyle/>
                    <a:p>
                      <a:r>
                        <a:rPr lang="en-US" altLang="zh-CN" dirty="0"/>
                        <a:t>F*id2</a:t>
                      </a:r>
                      <a:endParaRPr lang="zh-CN" altLang="en-US" dirty="0"/>
                    </a:p>
                  </a:txBody>
                  <a:tcPr/>
                </a:tc>
                <a:tc>
                  <a:txBody>
                    <a:bodyPr/>
                    <a:lstStyle/>
                    <a:p>
                      <a:r>
                        <a:rPr lang="en-US" altLang="zh-CN" dirty="0"/>
                        <a:t>F</a:t>
                      </a:r>
                      <a:endParaRPr lang="zh-CN" altLang="en-US" dirty="0"/>
                    </a:p>
                  </a:txBody>
                  <a:tcPr/>
                </a:tc>
                <a:tc>
                  <a:txBody>
                    <a:bodyPr/>
                    <a:lstStyle/>
                    <a:p>
                      <a:r>
                        <a:rPr lang="en-US" altLang="zh-CN" dirty="0"/>
                        <a:t>T</a:t>
                      </a:r>
                      <a:r>
                        <a:rPr lang="en-US" altLang="zh-CN" dirty="0">
                          <a:latin typeface="宋体"/>
                          <a:ea typeface="+mn-ea"/>
                        </a:rPr>
                        <a:t>→F</a:t>
                      </a:r>
                      <a:endParaRPr lang="zh-CN" altLang="en-US" dirty="0"/>
                    </a:p>
                  </a:txBody>
                  <a:tcPr/>
                </a:tc>
                <a:extLst>
                  <a:ext uri="{0D108BD9-81ED-4DB2-BD59-A6C34878D82A}">
                    <a16:rowId xmlns:a16="http://schemas.microsoft.com/office/drawing/2014/main" xmlns="" val="10002"/>
                  </a:ext>
                </a:extLst>
              </a:tr>
              <a:tr h="370840">
                <a:tc>
                  <a:txBody>
                    <a:bodyPr/>
                    <a:lstStyle/>
                    <a:p>
                      <a:r>
                        <a:rPr lang="en-US" altLang="zh-CN" dirty="0"/>
                        <a:t>T*id2</a:t>
                      </a:r>
                      <a:endParaRPr lang="zh-CN" altLang="en-US" dirty="0"/>
                    </a:p>
                  </a:txBody>
                  <a:tcPr/>
                </a:tc>
                <a:tc>
                  <a:txBody>
                    <a:bodyPr/>
                    <a:lstStyle/>
                    <a:p>
                      <a:r>
                        <a:rPr lang="en-US" altLang="zh-CN" dirty="0"/>
                        <a:t>id2</a:t>
                      </a:r>
                      <a:endParaRPr lang="zh-CN" altLang="en-US" dirty="0"/>
                    </a:p>
                  </a:txBody>
                  <a:tcPr/>
                </a:tc>
                <a:tc>
                  <a:txBody>
                    <a:bodyPr/>
                    <a:lstStyle/>
                    <a:p>
                      <a:r>
                        <a:rPr lang="en-US" altLang="zh-CN" dirty="0" err="1"/>
                        <a:t>F</a:t>
                      </a:r>
                      <a:r>
                        <a:rPr lang="en-US" altLang="zh-CN" dirty="0" err="1">
                          <a:latin typeface="宋体"/>
                          <a:ea typeface="+mn-ea"/>
                        </a:rPr>
                        <a:t>→id</a:t>
                      </a:r>
                      <a:endParaRPr lang="zh-CN" altLang="en-US" dirty="0"/>
                    </a:p>
                  </a:txBody>
                  <a:tcPr/>
                </a:tc>
                <a:extLst>
                  <a:ext uri="{0D108BD9-81ED-4DB2-BD59-A6C34878D82A}">
                    <a16:rowId xmlns:a16="http://schemas.microsoft.com/office/drawing/2014/main" xmlns="" val="10003"/>
                  </a:ext>
                </a:extLst>
              </a:tr>
              <a:tr h="370840">
                <a:tc>
                  <a:txBody>
                    <a:bodyPr/>
                    <a:lstStyle/>
                    <a:p>
                      <a:r>
                        <a:rPr lang="en-US" altLang="zh-CN" dirty="0"/>
                        <a:t>T*F</a:t>
                      </a:r>
                      <a:endParaRPr lang="zh-CN" altLang="en-US" dirty="0"/>
                    </a:p>
                  </a:txBody>
                  <a:tcPr/>
                </a:tc>
                <a:tc>
                  <a:txBody>
                    <a:bodyPr/>
                    <a:lstStyle/>
                    <a:p>
                      <a:r>
                        <a:rPr lang="en-US" altLang="zh-CN" dirty="0"/>
                        <a:t>T*F</a:t>
                      </a:r>
                      <a:endParaRPr lang="zh-CN" altLang="en-US" dirty="0"/>
                    </a:p>
                  </a:txBody>
                  <a:tcPr/>
                </a:tc>
                <a:tc>
                  <a:txBody>
                    <a:bodyPr/>
                    <a:lstStyle/>
                    <a:p>
                      <a:r>
                        <a:rPr lang="en-US" altLang="zh-CN" dirty="0"/>
                        <a:t>T</a:t>
                      </a:r>
                      <a:r>
                        <a:rPr lang="en-US" altLang="zh-CN" dirty="0">
                          <a:latin typeface="宋体"/>
                          <a:ea typeface="+mn-ea"/>
                        </a:rPr>
                        <a:t>→T*F</a:t>
                      </a:r>
                      <a:endParaRPr lang="zh-CN" altLang="en-US" dirty="0"/>
                    </a:p>
                  </a:txBody>
                  <a:tcPr/>
                </a:tc>
                <a:extLst>
                  <a:ext uri="{0D108BD9-81ED-4DB2-BD59-A6C34878D82A}">
                    <a16:rowId xmlns:a16="http://schemas.microsoft.com/office/drawing/2014/main" xmlns="" val="10004"/>
                  </a:ext>
                </a:extLst>
              </a:tr>
              <a:tr h="370840">
                <a:tc>
                  <a:txBody>
                    <a:bodyPr/>
                    <a:lstStyle/>
                    <a:p>
                      <a:r>
                        <a:rPr lang="en-US" altLang="zh-CN" dirty="0"/>
                        <a:t>T</a:t>
                      </a:r>
                      <a:endParaRPr lang="zh-CN" altLang="en-US" dirty="0"/>
                    </a:p>
                  </a:txBody>
                  <a:tcPr/>
                </a:tc>
                <a:tc>
                  <a:txBody>
                    <a:bodyPr/>
                    <a:lstStyle/>
                    <a:p>
                      <a:r>
                        <a:rPr lang="en-US" altLang="zh-CN" dirty="0"/>
                        <a:t>T</a:t>
                      </a:r>
                      <a:endParaRPr lang="zh-CN" altLang="en-US" dirty="0"/>
                    </a:p>
                  </a:txBody>
                  <a:tcPr/>
                </a:tc>
                <a:tc>
                  <a:txBody>
                    <a:bodyPr/>
                    <a:lstStyle/>
                    <a:p>
                      <a:r>
                        <a:rPr lang="en-US" altLang="zh-CN" dirty="0"/>
                        <a:t>E</a:t>
                      </a:r>
                      <a:r>
                        <a:rPr lang="en-US" altLang="zh-CN" dirty="0">
                          <a:latin typeface="宋体"/>
                          <a:ea typeface="+mn-ea"/>
                        </a:rPr>
                        <a:t>→T</a:t>
                      </a:r>
                      <a:endParaRPr lang="zh-CN" altLang="en-US" dirty="0"/>
                    </a:p>
                  </a:txBody>
                  <a:tcPr/>
                </a:tc>
                <a:extLst>
                  <a:ext uri="{0D108BD9-81ED-4DB2-BD59-A6C34878D82A}">
                    <a16:rowId xmlns:a16="http://schemas.microsoft.com/office/drawing/2014/main" xmlns="" val="10005"/>
                  </a:ext>
                </a:extLst>
              </a:tr>
            </a:tbl>
          </a:graphicData>
        </a:graphic>
      </p:graphicFrame>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标题 1"/>
          <p:cNvSpPr>
            <a:spLocks noGrp="1"/>
          </p:cNvSpPr>
          <p:nvPr>
            <p:ph type="title"/>
          </p:nvPr>
        </p:nvSpPr>
        <p:spPr/>
        <p:txBody>
          <a:bodyPr/>
          <a:lstStyle/>
          <a:p>
            <a:r>
              <a:rPr lang="zh-CN" altLang="en-US" sz="3200"/>
              <a:t>自底向上句法分析概述 </a:t>
            </a:r>
            <a:r>
              <a:rPr lang="en-US" altLang="zh-CN" sz="3200"/>
              <a:t>– </a:t>
            </a:r>
            <a:r>
              <a:rPr lang="zh-CN" altLang="en-US" sz="3200"/>
              <a:t>句柄剪枝（续）</a:t>
            </a:r>
          </a:p>
        </p:txBody>
      </p:sp>
      <p:sp>
        <p:nvSpPr>
          <p:cNvPr id="3" name="内容占位符 2"/>
          <p:cNvSpPr>
            <a:spLocks noGrp="1"/>
          </p:cNvSpPr>
          <p:nvPr>
            <p:ph idx="1"/>
          </p:nvPr>
        </p:nvSpPr>
        <p:spPr/>
        <p:txBody>
          <a:bodyPr>
            <a:normAutofit/>
          </a:bodyPr>
          <a:lstStyle/>
          <a:p>
            <a:pPr>
              <a:defRPr/>
            </a:pPr>
            <a:r>
              <a:rPr lang="zh-CN" altLang="en-US" dirty="0"/>
              <a:t>通过“句柄剪枝”可以得到一个反向的最右推导。从句子</a:t>
            </a:r>
            <a:r>
              <a:rPr lang="en-US" altLang="zh-CN" dirty="0"/>
              <a:t>w</a:t>
            </a:r>
            <a:r>
              <a:rPr lang="zh-CN" altLang="en-US" dirty="0"/>
              <a:t>开始，令</a:t>
            </a:r>
            <a:r>
              <a:rPr lang="en-US" altLang="zh-CN" i="1" dirty="0"/>
              <a:t>w=</a:t>
            </a:r>
            <a:r>
              <a:rPr lang="el-GR" altLang="zh-CN" i="1" dirty="0"/>
              <a:t>γ</a:t>
            </a:r>
            <a:r>
              <a:rPr lang="en-US" altLang="zh-CN" i="1" baseline="-25000" dirty="0"/>
              <a:t>n</a:t>
            </a:r>
            <a:r>
              <a:rPr lang="en-US" altLang="zh-CN" dirty="0"/>
              <a:t>,</a:t>
            </a:r>
            <a:r>
              <a:rPr lang="el-GR" altLang="zh-CN" i="1" dirty="0"/>
              <a:t> γ</a:t>
            </a:r>
            <a:r>
              <a:rPr lang="en-US" altLang="zh-CN" i="1" baseline="-25000" dirty="0"/>
              <a:t>n</a:t>
            </a:r>
            <a:r>
              <a:rPr lang="zh-CN" altLang="en-US" dirty="0"/>
              <a:t>是未知最右推导的第</a:t>
            </a:r>
            <a:r>
              <a:rPr lang="en-US" altLang="zh-CN" dirty="0"/>
              <a:t>n</a:t>
            </a:r>
            <a:r>
              <a:rPr lang="zh-CN" altLang="en-US" dirty="0"/>
              <a:t>个最右句型。</a:t>
            </a:r>
            <a:endParaRPr lang="en-US" altLang="zh-CN" dirty="0"/>
          </a:p>
          <a:p>
            <a:pPr>
              <a:defRPr/>
            </a:pPr>
            <a:endParaRPr lang="en-US" altLang="zh-CN" dirty="0"/>
          </a:p>
          <a:p>
            <a:pPr>
              <a:defRPr/>
            </a:pPr>
            <a:r>
              <a:rPr lang="zh-CN" altLang="en-US" dirty="0"/>
              <a:t>以相反的顺序重构这个推导（实际上是重构归约序列），我们在</a:t>
            </a:r>
            <a:r>
              <a:rPr lang="el-GR" altLang="zh-CN" i="1" dirty="0"/>
              <a:t>γ</a:t>
            </a:r>
            <a:r>
              <a:rPr lang="en-US" altLang="zh-CN" i="1" baseline="-25000" dirty="0"/>
              <a:t>n</a:t>
            </a:r>
            <a:r>
              <a:rPr lang="zh-CN" altLang="en-US" dirty="0"/>
              <a:t>中寻找句柄</a:t>
            </a:r>
            <a:r>
              <a:rPr lang="el-GR" altLang="zh-CN" i="1" dirty="0"/>
              <a:t>β</a:t>
            </a:r>
            <a:r>
              <a:rPr lang="en-US" altLang="zh-CN" i="1" baseline="-25000" dirty="0"/>
              <a:t>n </a:t>
            </a:r>
            <a:r>
              <a:rPr lang="zh-CN" altLang="en-US" dirty="0"/>
              <a:t>，并将替换为相应产生式</a:t>
            </a:r>
            <a:r>
              <a:rPr lang="en-US" altLang="zh-CN" i="1" dirty="0"/>
              <a:t>A</a:t>
            </a:r>
            <a:r>
              <a:rPr lang="el-GR" altLang="zh-CN" i="1" dirty="0"/>
              <a:t> → β</a:t>
            </a:r>
            <a:r>
              <a:rPr lang="en-US" altLang="zh-CN" i="1" baseline="-25000" dirty="0"/>
              <a:t>n</a:t>
            </a:r>
            <a:r>
              <a:rPr lang="zh-CN" altLang="en-US" dirty="0"/>
              <a:t>的头部，得到前一个最右句型</a:t>
            </a:r>
            <a:r>
              <a:rPr lang="el-GR" altLang="zh-CN" i="1" dirty="0"/>
              <a:t>γ</a:t>
            </a:r>
            <a:r>
              <a:rPr lang="en-US" altLang="zh-CN" i="1" baseline="-25000" dirty="0"/>
              <a:t>n -1</a:t>
            </a:r>
            <a:r>
              <a:rPr lang="zh-CN" altLang="en-US" dirty="0"/>
              <a:t>。重复这个过程，直到</a:t>
            </a:r>
            <a:r>
              <a:rPr lang="en-US" altLang="zh-CN" i="1" dirty="0"/>
              <a:t>S</a:t>
            </a:r>
            <a:r>
              <a:rPr lang="zh-CN" altLang="en-US" dirty="0"/>
              <a:t>。</a:t>
            </a:r>
            <a:endParaRPr lang="en-US" altLang="zh-CN" dirty="0"/>
          </a:p>
          <a:p>
            <a:pPr>
              <a:defRPr/>
            </a:pPr>
            <a:r>
              <a:rPr lang="zh-CN" altLang="en-US" dirty="0"/>
              <a:t>问题转变为：如何找到句柄？（搁置一下这个问题先）</a:t>
            </a:r>
          </a:p>
        </p:txBody>
      </p:sp>
      <p:sp>
        <p:nvSpPr>
          <p:cNvPr id="4" name="灯片编号占位符 3"/>
          <p:cNvSpPr>
            <a:spLocks noGrp="1"/>
          </p:cNvSpPr>
          <p:nvPr>
            <p:ph type="sldNum" sz="quarter" idx="12"/>
          </p:nvPr>
        </p:nvSpPr>
        <p:spPr/>
        <p:txBody>
          <a:bodyPr/>
          <a:lstStyle/>
          <a:p>
            <a:pPr>
              <a:defRPr/>
            </a:pPr>
            <a:fld id="{EA0D0AB8-5A3F-4448-964B-EE935A263784}" type="slidenum">
              <a:rPr lang="en-US" altLang="zh-CN" smtClean="0"/>
              <a:pPr>
                <a:defRPr/>
              </a:pPr>
              <a:t>77</a:t>
            </a:fld>
            <a:endParaRPr lang="en-US" altLang="zh-CN"/>
          </a:p>
        </p:txBody>
      </p:sp>
      <p:pic>
        <p:nvPicPr>
          <p:cNvPr id="74757" name="Picture 2"/>
          <p:cNvPicPr>
            <a:picLocks noChangeAspect="1" noChangeArrowheads="1"/>
          </p:cNvPicPr>
          <p:nvPr/>
        </p:nvPicPr>
        <p:blipFill>
          <a:blip r:embed="rId2" cstate="print"/>
          <a:srcRect/>
          <a:stretch>
            <a:fillRect/>
          </a:stretch>
        </p:blipFill>
        <p:spPr bwMode="auto">
          <a:xfrm>
            <a:off x="1071538" y="3214689"/>
            <a:ext cx="4419600" cy="500063"/>
          </a:xfrm>
          <a:prstGeom prst="rect">
            <a:avLst/>
          </a:prstGeom>
          <a:noFill/>
          <a:ln w="9525">
            <a:noFill/>
            <a:miter lim="800000"/>
            <a:headEnd/>
            <a:tailEnd/>
          </a:ln>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标题 1"/>
          <p:cNvSpPr>
            <a:spLocks noGrp="1"/>
          </p:cNvSpPr>
          <p:nvPr>
            <p:ph type="title"/>
          </p:nvPr>
        </p:nvSpPr>
        <p:spPr/>
        <p:txBody>
          <a:bodyPr/>
          <a:lstStyle/>
          <a:p>
            <a:r>
              <a:rPr lang="zh-CN" altLang="en-US"/>
              <a:t>移进归约语法分析框架</a:t>
            </a:r>
          </a:p>
        </p:txBody>
      </p:sp>
      <p:sp>
        <p:nvSpPr>
          <p:cNvPr id="69635" name="内容占位符 2"/>
          <p:cNvSpPr>
            <a:spLocks noGrp="1"/>
          </p:cNvSpPr>
          <p:nvPr>
            <p:ph idx="1"/>
          </p:nvPr>
        </p:nvSpPr>
        <p:spPr/>
        <p:txBody>
          <a:bodyPr>
            <a:normAutofit lnSpcReduction="10000"/>
          </a:bodyPr>
          <a:lstStyle/>
          <a:p>
            <a:pPr>
              <a:defRPr/>
            </a:pPr>
            <a:r>
              <a:rPr lang="zh-CN" altLang="en-US" dirty="0"/>
              <a:t>一种自底向上的分析形式</a:t>
            </a:r>
            <a:endParaRPr lang="en-US" altLang="zh-CN" dirty="0"/>
          </a:p>
          <a:p>
            <a:pPr>
              <a:defRPr/>
            </a:pPr>
            <a:r>
              <a:rPr lang="zh-CN" altLang="en-US" dirty="0"/>
              <a:t>使用一个栈保存文法符号，一个输入缓冲区存放将要进行分析的剩余符号</a:t>
            </a:r>
            <a:endParaRPr lang="en-US" altLang="zh-CN" dirty="0"/>
          </a:p>
          <a:p>
            <a:pPr>
              <a:defRPr/>
            </a:pPr>
            <a:r>
              <a:rPr lang="zh-CN" altLang="en-US" dirty="0"/>
              <a:t>初始栈： </a:t>
            </a:r>
            <a:r>
              <a:rPr lang="en-US" altLang="zh-CN" dirty="0"/>
              <a:t>$      </a:t>
            </a:r>
            <a:r>
              <a:rPr lang="zh-CN" altLang="en-US" dirty="0"/>
              <a:t>初始输入 </a:t>
            </a:r>
            <a:r>
              <a:rPr lang="en-US" altLang="zh-CN" i="1" dirty="0"/>
              <a:t>w</a:t>
            </a:r>
            <a:r>
              <a:rPr lang="en-US" altLang="zh-CN" dirty="0"/>
              <a:t>$</a:t>
            </a:r>
          </a:p>
          <a:p>
            <a:pPr>
              <a:defRPr/>
            </a:pPr>
            <a:r>
              <a:rPr lang="zh-CN" altLang="en-US" dirty="0"/>
              <a:t>对输入串的一次从左到右的扫描过程中，语法分析器将零个或多个输入符号移到栈的顶端，直到它可以对栈顶的一个文法符号串进行归约为止。它将归约为某个产生式的头。不断重复这个循环，直到它检测到一个语法错误，或者栈中包含了开始符号且输入缓冲区为空。</a:t>
            </a:r>
            <a:endParaRPr lang="en-US" altLang="zh-CN" dirty="0"/>
          </a:p>
          <a:p>
            <a:pPr>
              <a:defRPr/>
            </a:pPr>
            <a:r>
              <a:rPr lang="zh-CN" altLang="en-US" dirty="0"/>
              <a:t>分析成功时： 栈 </a:t>
            </a:r>
            <a:r>
              <a:rPr lang="en-US" altLang="zh-CN" dirty="0"/>
              <a:t>$ S,    </a:t>
            </a:r>
            <a:r>
              <a:rPr lang="zh-CN" altLang="en-US" dirty="0"/>
              <a:t>输入 </a:t>
            </a:r>
            <a:r>
              <a:rPr lang="en-US" altLang="zh-CN" dirty="0"/>
              <a:t>$</a:t>
            </a:r>
            <a:endParaRPr lang="zh-CN" altLang="en-US" dirty="0"/>
          </a:p>
        </p:txBody>
      </p:sp>
      <p:sp>
        <p:nvSpPr>
          <p:cNvPr id="4" name="灯片编号占位符 3"/>
          <p:cNvSpPr>
            <a:spLocks noGrp="1"/>
          </p:cNvSpPr>
          <p:nvPr>
            <p:ph type="sldNum" sz="quarter" idx="12"/>
          </p:nvPr>
        </p:nvSpPr>
        <p:spPr/>
        <p:txBody>
          <a:bodyPr/>
          <a:lstStyle/>
          <a:p>
            <a:pPr>
              <a:defRPr/>
            </a:pPr>
            <a:fld id="{02C27108-4695-47F4-B75A-FF41136A13C0}" type="slidenum">
              <a:rPr lang="en-US" altLang="zh-CN" smtClean="0"/>
              <a:pPr>
                <a:defRPr/>
              </a:pPr>
              <a:t>78</a:t>
            </a:fld>
            <a:endParaRPr lang="en-US" altLang="zh-CN"/>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标题 1"/>
          <p:cNvSpPr>
            <a:spLocks noGrp="1"/>
          </p:cNvSpPr>
          <p:nvPr>
            <p:ph type="title"/>
          </p:nvPr>
        </p:nvSpPr>
        <p:spPr/>
        <p:txBody>
          <a:bodyPr/>
          <a:lstStyle/>
          <a:p>
            <a:r>
              <a:rPr lang="zh-CN" altLang="en-US"/>
              <a:t>移进归约语法分析框架（续）</a:t>
            </a:r>
          </a:p>
        </p:txBody>
      </p:sp>
      <p:sp>
        <p:nvSpPr>
          <p:cNvPr id="76803" name="内容占位符 2"/>
          <p:cNvSpPr>
            <a:spLocks noGrp="1"/>
          </p:cNvSpPr>
          <p:nvPr>
            <p:ph idx="1"/>
          </p:nvPr>
        </p:nvSpPr>
        <p:spPr>
          <a:xfrm>
            <a:off x="566738" y="1752600"/>
            <a:ext cx="3471862" cy="4267200"/>
          </a:xfrm>
        </p:spPr>
        <p:txBody>
          <a:bodyPr/>
          <a:lstStyle/>
          <a:p>
            <a:r>
              <a:rPr lang="zh-CN" altLang="en-US" sz="2400"/>
              <a:t>移进归约分析器的四种可能动作</a:t>
            </a:r>
            <a:endParaRPr lang="en-US" altLang="zh-CN" sz="2400"/>
          </a:p>
          <a:p>
            <a:pPr lvl="1"/>
            <a:r>
              <a:rPr lang="zh-CN" altLang="en-US" sz="1800"/>
              <a:t>移入</a:t>
            </a:r>
            <a:r>
              <a:rPr lang="en-US" altLang="zh-CN" sz="1800"/>
              <a:t>(Shift)</a:t>
            </a:r>
            <a:r>
              <a:rPr lang="zh-CN" altLang="en-US" sz="1800"/>
              <a:t>： 将下一个输入符号移到栈顶</a:t>
            </a:r>
            <a:endParaRPr lang="en-US" altLang="zh-CN" sz="1800"/>
          </a:p>
          <a:p>
            <a:pPr lvl="1"/>
            <a:r>
              <a:rPr lang="zh-CN" altLang="en-US" sz="1800"/>
              <a:t>归约</a:t>
            </a:r>
            <a:r>
              <a:rPr lang="en-US" altLang="zh-CN" sz="1800"/>
              <a:t>(Reduce)</a:t>
            </a:r>
            <a:r>
              <a:rPr lang="zh-CN" altLang="en-US" sz="1800"/>
              <a:t>：被归约的符号串（句柄）的最右端必然是栈顶，语法分析器在栈中确定它的最左端，将句柄从栈中推出，将归约得到的非终结符号压入栈。</a:t>
            </a:r>
            <a:endParaRPr lang="en-US" altLang="zh-CN" sz="1800"/>
          </a:p>
          <a:p>
            <a:pPr lvl="1"/>
            <a:r>
              <a:rPr lang="zh-CN" altLang="en-US" sz="1800"/>
              <a:t>接受：分析结束并成功</a:t>
            </a:r>
            <a:endParaRPr lang="en-US" altLang="zh-CN" sz="1800"/>
          </a:p>
          <a:p>
            <a:pPr lvl="1"/>
            <a:r>
              <a:rPr lang="zh-CN" altLang="en-US" sz="1800"/>
              <a:t>报错：发现语法分析错误</a:t>
            </a:r>
          </a:p>
        </p:txBody>
      </p:sp>
      <p:sp>
        <p:nvSpPr>
          <p:cNvPr id="4" name="灯片编号占位符 3"/>
          <p:cNvSpPr>
            <a:spLocks noGrp="1"/>
          </p:cNvSpPr>
          <p:nvPr>
            <p:ph type="sldNum" sz="quarter" idx="12"/>
          </p:nvPr>
        </p:nvSpPr>
        <p:spPr/>
        <p:txBody>
          <a:bodyPr/>
          <a:lstStyle/>
          <a:p>
            <a:pPr>
              <a:defRPr/>
            </a:pPr>
            <a:fld id="{84806EEA-7D9B-4ECF-BB3A-B156B1D58CFD}" type="slidenum">
              <a:rPr lang="en-US" altLang="zh-CN" smtClean="0"/>
              <a:pPr>
                <a:defRPr/>
              </a:pPr>
              <a:t>79</a:t>
            </a:fld>
            <a:endParaRPr lang="en-US" altLang="zh-CN"/>
          </a:p>
        </p:txBody>
      </p:sp>
      <p:pic>
        <p:nvPicPr>
          <p:cNvPr id="76805" name="Picture 3"/>
          <p:cNvPicPr>
            <a:picLocks noChangeAspect="1" noChangeArrowheads="1"/>
          </p:cNvPicPr>
          <p:nvPr/>
        </p:nvPicPr>
        <p:blipFill>
          <a:blip r:embed="rId2" cstate="print"/>
          <a:srcRect/>
          <a:stretch>
            <a:fillRect/>
          </a:stretch>
        </p:blipFill>
        <p:spPr bwMode="auto">
          <a:xfrm>
            <a:off x="4495800" y="2743200"/>
            <a:ext cx="4648200" cy="2849563"/>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p:txBody>
          <a:bodyPr>
            <a:normAutofit fontScale="90000"/>
          </a:bodyPr>
          <a:lstStyle/>
          <a:p>
            <a:r>
              <a:rPr lang="zh-CN" altLang="en-US"/>
              <a:t>用于描述算术表达式的文法定义</a:t>
            </a:r>
          </a:p>
        </p:txBody>
      </p:sp>
      <p:pic>
        <p:nvPicPr>
          <p:cNvPr id="20484" name="Picture 4"/>
          <p:cNvPicPr>
            <a:picLocks noGrp="1" noChangeAspect="1" noChangeArrowheads="1"/>
          </p:cNvPicPr>
          <p:nvPr>
            <p:ph idx="1"/>
          </p:nvPr>
        </p:nvPicPr>
        <p:blipFill>
          <a:blip r:embed="rId2" cstate="print"/>
          <a:srcRect/>
          <a:stretch>
            <a:fillRect/>
          </a:stretch>
        </p:blipFill>
        <p:spPr>
          <a:xfrm>
            <a:off x="609600" y="1828800"/>
            <a:ext cx="5422900" cy="3556000"/>
          </a:xfrm>
          <a:noFill/>
        </p:spPr>
      </p:pic>
      <p:sp>
        <p:nvSpPr>
          <p:cNvPr id="5" name="灯片编号占位符 5"/>
          <p:cNvSpPr>
            <a:spLocks noGrp="1"/>
          </p:cNvSpPr>
          <p:nvPr>
            <p:ph type="sldNum" sz="quarter" idx="12"/>
          </p:nvPr>
        </p:nvSpPr>
        <p:spPr/>
        <p:txBody>
          <a:bodyPr/>
          <a:lstStyle/>
          <a:p>
            <a:pPr>
              <a:defRPr/>
            </a:pPr>
            <a:fld id="{5DB7F7D7-4E5A-4D0D-A8FF-C00EDB3714E8}" type="slidenum">
              <a:rPr lang="en-US" altLang="zh-CN"/>
              <a:pPr>
                <a:defRPr/>
              </a:pPr>
              <a:t>8</a:t>
            </a:fld>
            <a:endParaRPr lang="en-US" altLang="zh-CN"/>
          </a:p>
        </p:txBody>
      </p:sp>
      <p:sp>
        <p:nvSpPr>
          <p:cNvPr id="6" name="Rectangle 4"/>
          <p:cNvSpPr>
            <a:spLocks noChangeArrowheads="1"/>
          </p:cNvSpPr>
          <p:nvPr/>
        </p:nvSpPr>
        <p:spPr bwMode="auto">
          <a:xfrm>
            <a:off x="5943600" y="1931913"/>
            <a:ext cx="3200400" cy="2289175"/>
          </a:xfrm>
          <a:prstGeom prst="rect">
            <a:avLst/>
          </a:prstGeom>
          <a:noFill/>
          <a:ln w="9525">
            <a:noFill/>
            <a:miter lim="800000"/>
            <a:headEnd/>
            <a:tailEnd/>
          </a:ln>
        </p:spPr>
        <p:txBody>
          <a:bodyPr>
            <a:spAutoFit/>
          </a:bodyPr>
          <a:lstStyle/>
          <a:p>
            <a:r>
              <a:rPr lang="en-US" altLang="zh-CN" dirty="0">
                <a:solidFill>
                  <a:schemeClr val="accent2"/>
                </a:solidFill>
              </a:rPr>
              <a:t>S -&gt; NP VP</a:t>
            </a:r>
          </a:p>
          <a:p>
            <a:r>
              <a:rPr lang="en-US" altLang="zh-CN" dirty="0">
                <a:solidFill>
                  <a:schemeClr val="accent2"/>
                </a:solidFill>
              </a:rPr>
              <a:t>VP -&gt; V NP</a:t>
            </a:r>
          </a:p>
          <a:p>
            <a:r>
              <a:rPr lang="en-US" altLang="zh-CN" dirty="0">
                <a:solidFill>
                  <a:schemeClr val="accent2"/>
                </a:solidFill>
              </a:rPr>
              <a:t>NP -&gt; NAME</a:t>
            </a:r>
          </a:p>
          <a:p>
            <a:r>
              <a:rPr lang="en-US" altLang="zh-CN" dirty="0">
                <a:solidFill>
                  <a:schemeClr val="accent2"/>
                </a:solidFill>
              </a:rPr>
              <a:t>NP -&gt; ART N</a:t>
            </a:r>
          </a:p>
          <a:p>
            <a:r>
              <a:rPr lang="en-US" altLang="zh-CN" dirty="0">
                <a:solidFill>
                  <a:schemeClr val="accent2"/>
                </a:solidFill>
              </a:rPr>
              <a:t>NAME -&gt; John</a:t>
            </a:r>
          </a:p>
          <a:p>
            <a:r>
              <a:rPr lang="en-US" altLang="zh-CN" dirty="0">
                <a:solidFill>
                  <a:schemeClr val="accent2"/>
                </a:solidFill>
              </a:rPr>
              <a:t>V -&gt; ate</a:t>
            </a:r>
          </a:p>
          <a:p>
            <a:r>
              <a:rPr lang="en-US" altLang="zh-CN" dirty="0">
                <a:solidFill>
                  <a:schemeClr val="accent2"/>
                </a:solidFill>
              </a:rPr>
              <a:t>ART -&gt; the</a:t>
            </a:r>
          </a:p>
          <a:p>
            <a:r>
              <a:rPr lang="en-US" altLang="zh-CN" dirty="0">
                <a:solidFill>
                  <a:schemeClr val="accent2"/>
                </a:solidFill>
              </a:rPr>
              <a:t>N -&gt; cat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标题 1"/>
          <p:cNvSpPr>
            <a:spLocks noGrp="1"/>
          </p:cNvSpPr>
          <p:nvPr>
            <p:ph type="title"/>
          </p:nvPr>
        </p:nvSpPr>
        <p:spPr/>
        <p:txBody>
          <a:bodyPr/>
          <a:lstStyle/>
          <a:p>
            <a:r>
              <a:rPr lang="zh-CN" altLang="en-US"/>
              <a:t>移进归约语法分析框架（续）</a:t>
            </a:r>
          </a:p>
        </p:txBody>
      </p:sp>
      <p:sp>
        <p:nvSpPr>
          <p:cNvPr id="3" name="内容占位符 2"/>
          <p:cNvSpPr>
            <a:spLocks noGrp="1"/>
          </p:cNvSpPr>
          <p:nvPr>
            <p:ph idx="1"/>
          </p:nvPr>
        </p:nvSpPr>
        <p:spPr/>
        <p:txBody>
          <a:bodyPr>
            <a:normAutofit fontScale="92500" lnSpcReduction="10000"/>
          </a:bodyPr>
          <a:lstStyle/>
          <a:p>
            <a:pPr>
              <a:defRPr/>
            </a:pPr>
            <a:r>
              <a:rPr lang="zh-CN" altLang="en-US" dirty="0"/>
              <a:t>可行性分析：句柄总是出现在栈的顶端，绝不会出现在栈的中间。</a:t>
            </a:r>
            <a:endParaRPr lang="en-US" altLang="zh-CN" dirty="0"/>
          </a:p>
          <a:p>
            <a:pPr>
              <a:defRPr/>
            </a:pPr>
            <a:endParaRPr lang="en-US" altLang="zh-CN" dirty="0"/>
          </a:p>
          <a:p>
            <a:pPr>
              <a:defRPr/>
            </a:pPr>
            <a:endParaRPr lang="en-US" altLang="zh-CN" dirty="0"/>
          </a:p>
          <a:p>
            <a:pPr>
              <a:defRPr/>
            </a:pPr>
            <a:endParaRPr lang="en-US" altLang="zh-CN" dirty="0"/>
          </a:p>
          <a:p>
            <a:pPr>
              <a:defRPr/>
            </a:pPr>
            <a:endParaRPr lang="en-US" altLang="zh-CN" dirty="0"/>
          </a:p>
          <a:p>
            <a:pPr>
              <a:defRPr/>
            </a:pPr>
            <a:endParaRPr lang="en-US" altLang="zh-CN" dirty="0"/>
          </a:p>
          <a:p>
            <a:pPr>
              <a:defRPr/>
            </a:pPr>
            <a:endParaRPr lang="en-US" altLang="zh-CN" dirty="0"/>
          </a:p>
          <a:p>
            <a:pPr>
              <a:defRPr/>
            </a:pPr>
            <a:r>
              <a:rPr lang="zh-CN" altLang="en-US" dirty="0"/>
              <a:t>语法分析器进行一次归约以后，都必须接着移入零个或多个符号才能在栈顶找到下一个句柄。</a:t>
            </a:r>
            <a:endParaRPr lang="en-US" altLang="zh-CN" dirty="0"/>
          </a:p>
          <a:p>
            <a:pPr>
              <a:defRPr/>
            </a:pPr>
            <a:r>
              <a:rPr lang="zh-CN" altLang="en-US" dirty="0"/>
              <a:t>不需要去栈中间去寻找句柄</a:t>
            </a:r>
            <a:endParaRPr lang="en-US" altLang="zh-CN" dirty="0"/>
          </a:p>
        </p:txBody>
      </p:sp>
      <p:sp>
        <p:nvSpPr>
          <p:cNvPr id="4" name="灯片编号占位符 3"/>
          <p:cNvSpPr>
            <a:spLocks noGrp="1"/>
          </p:cNvSpPr>
          <p:nvPr>
            <p:ph type="sldNum" sz="quarter" idx="12"/>
          </p:nvPr>
        </p:nvSpPr>
        <p:spPr/>
        <p:txBody>
          <a:bodyPr/>
          <a:lstStyle/>
          <a:p>
            <a:pPr>
              <a:defRPr/>
            </a:pPr>
            <a:fld id="{BEB96DE4-275D-47A0-BC8E-C90EFB16B10D}" type="slidenum">
              <a:rPr lang="en-US" altLang="zh-CN" smtClean="0"/>
              <a:pPr>
                <a:defRPr/>
              </a:pPr>
              <a:t>80</a:t>
            </a:fld>
            <a:endParaRPr lang="en-US" altLang="zh-CN"/>
          </a:p>
        </p:txBody>
      </p:sp>
      <p:pic>
        <p:nvPicPr>
          <p:cNvPr id="77829" name="Picture 2"/>
          <p:cNvPicPr>
            <a:picLocks noChangeAspect="1" noChangeArrowheads="1"/>
          </p:cNvPicPr>
          <p:nvPr/>
        </p:nvPicPr>
        <p:blipFill>
          <a:blip r:embed="rId2" cstate="print"/>
          <a:srcRect/>
          <a:stretch>
            <a:fillRect/>
          </a:stretch>
        </p:blipFill>
        <p:spPr bwMode="auto">
          <a:xfrm>
            <a:off x="785786" y="2643182"/>
            <a:ext cx="4360862" cy="2152650"/>
          </a:xfrm>
          <a:prstGeom prst="rect">
            <a:avLst/>
          </a:prstGeom>
          <a:noFill/>
          <a:ln w="9525">
            <a:noFill/>
            <a:miter lim="800000"/>
            <a:headEnd/>
            <a:tailEnd/>
          </a:ln>
        </p:spPr>
      </p:pic>
      <p:pic>
        <p:nvPicPr>
          <p:cNvPr id="77830" name="Picture 3"/>
          <p:cNvPicPr>
            <a:picLocks noChangeAspect="1" noChangeArrowheads="1"/>
          </p:cNvPicPr>
          <p:nvPr/>
        </p:nvPicPr>
        <p:blipFill>
          <a:blip r:embed="rId3" cstate="print"/>
          <a:srcRect/>
          <a:stretch>
            <a:fillRect/>
          </a:stretch>
        </p:blipFill>
        <p:spPr bwMode="auto">
          <a:xfrm>
            <a:off x="5510213" y="3200400"/>
            <a:ext cx="3633787" cy="958850"/>
          </a:xfrm>
          <a:prstGeom prst="rect">
            <a:avLst/>
          </a:prstGeom>
          <a:noFill/>
          <a:ln w="9525">
            <a:noFill/>
            <a:miter lim="800000"/>
            <a:headEnd/>
            <a:tailEnd/>
          </a:ln>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标题 1"/>
          <p:cNvSpPr>
            <a:spLocks noGrp="1"/>
          </p:cNvSpPr>
          <p:nvPr>
            <p:ph type="title"/>
          </p:nvPr>
        </p:nvSpPr>
        <p:spPr/>
        <p:txBody>
          <a:bodyPr/>
          <a:lstStyle/>
          <a:p>
            <a:r>
              <a:rPr lang="zh-CN" altLang="en-US"/>
              <a:t>移进归约冲突</a:t>
            </a:r>
          </a:p>
        </p:txBody>
      </p:sp>
      <p:sp>
        <p:nvSpPr>
          <p:cNvPr id="78851" name="内容占位符 2"/>
          <p:cNvSpPr>
            <a:spLocks noGrp="1"/>
          </p:cNvSpPr>
          <p:nvPr>
            <p:ph idx="1"/>
          </p:nvPr>
        </p:nvSpPr>
        <p:spPr>
          <a:xfrm>
            <a:off x="566738" y="1752600"/>
            <a:ext cx="8043862" cy="4343400"/>
          </a:xfrm>
        </p:spPr>
        <p:txBody>
          <a:bodyPr/>
          <a:lstStyle/>
          <a:p>
            <a:r>
              <a:rPr lang="zh-CN" altLang="en-US"/>
              <a:t>移入</a:t>
            </a:r>
            <a:r>
              <a:rPr lang="en-US" altLang="zh-CN"/>
              <a:t>-</a:t>
            </a:r>
            <a:r>
              <a:rPr lang="zh-CN" altLang="en-US"/>
              <a:t>归约技术并不能处理所有上下文无关文法</a:t>
            </a:r>
            <a:endParaRPr lang="en-US" altLang="zh-CN"/>
          </a:p>
          <a:p>
            <a:r>
              <a:rPr lang="zh-CN" altLang="en-US"/>
              <a:t>某些上下文无关文法（比如二义性文法）：</a:t>
            </a:r>
            <a:endParaRPr lang="en-US" altLang="zh-CN"/>
          </a:p>
          <a:p>
            <a:pPr lvl="1"/>
            <a:r>
              <a:rPr lang="zh-CN" altLang="en-US"/>
              <a:t>移入</a:t>
            </a:r>
            <a:r>
              <a:rPr lang="en-US" altLang="zh-CN"/>
              <a:t>/</a:t>
            </a:r>
            <a:r>
              <a:rPr lang="zh-CN" altLang="en-US"/>
              <a:t>归约冲突：栈中的内容和接下来的</a:t>
            </a:r>
            <a:r>
              <a:rPr lang="en-US" altLang="zh-CN"/>
              <a:t>k</a:t>
            </a:r>
            <a:r>
              <a:rPr lang="zh-CN" altLang="en-US"/>
              <a:t>个输入符号，都不能确定进行移入还是归约操作。不能确定是否是句柄。</a:t>
            </a:r>
            <a:endParaRPr lang="en-US" altLang="zh-CN"/>
          </a:p>
          <a:p>
            <a:pPr lvl="1"/>
            <a:r>
              <a:rPr lang="zh-CN" altLang="en-US"/>
              <a:t>归约</a:t>
            </a:r>
            <a:r>
              <a:rPr lang="en-US" altLang="zh-CN"/>
              <a:t>/</a:t>
            </a:r>
            <a:r>
              <a:rPr lang="zh-CN" altLang="en-US"/>
              <a:t>归约冲突：存在多个可能的归约到不同非终结符号的归约。不能确定句柄归约到那个非终结符号。</a:t>
            </a:r>
            <a:endParaRPr lang="en-US" altLang="zh-CN"/>
          </a:p>
          <a:p>
            <a:endParaRPr lang="zh-CN" altLang="en-US"/>
          </a:p>
        </p:txBody>
      </p:sp>
      <p:sp>
        <p:nvSpPr>
          <p:cNvPr id="4" name="灯片编号占位符 3"/>
          <p:cNvSpPr>
            <a:spLocks noGrp="1"/>
          </p:cNvSpPr>
          <p:nvPr>
            <p:ph type="sldNum" sz="quarter" idx="12"/>
          </p:nvPr>
        </p:nvSpPr>
        <p:spPr/>
        <p:txBody>
          <a:bodyPr/>
          <a:lstStyle/>
          <a:p>
            <a:pPr>
              <a:defRPr/>
            </a:pPr>
            <a:fld id="{BF5CACD2-DBB4-40FF-952F-873F4470256E}" type="slidenum">
              <a:rPr lang="en-US" altLang="zh-CN" smtClean="0"/>
              <a:pPr>
                <a:defRPr/>
              </a:pPr>
              <a:t>81</a:t>
            </a:fld>
            <a:endParaRPr lang="en-US" altLang="zh-CN"/>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标题 1"/>
          <p:cNvSpPr>
            <a:spLocks noGrp="1"/>
          </p:cNvSpPr>
          <p:nvPr>
            <p:ph type="title"/>
          </p:nvPr>
        </p:nvSpPr>
        <p:spPr/>
        <p:txBody>
          <a:bodyPr/>
          <a:lstStyle/>
          <a:p>
            <a:r>
              <a:rPr lang="zh-CN" altLang="en-US"/>
              <a:t>移入</a:t>
            </a:r>
            <a:r>
              <a:rPr lang="en-US" altLang="zh-CN"/>
              <a:t>/</a:t>
            </a:r>
            <a:r>
              <a:rPr lang="zh-CN" altLang="en-US"/>
              <a:t>归约冲突</a:t>
            </a:r>
          </a:p>
        </p:txBody>
      </p:sp>
      <p:pic>
        <p:nvPicPr>
          <p:cNvPr id="79877" name="Picture 3"/>
          <p:cNvPicPr>
            <a:picLocks noGrp="1" noChangeAspect="1" noChangeArrowheads="1"/>
          </p:cNvPicPr>
          <p:nvPr>
            <p:ph idx="1"/>
          </p:nvPr>
        </p:nvPicPr>
        <p:blipFill>
          <a:blip r:embed="rId2" cstate="print"/>
          <a:srcRect/>
          <a:stretch>
            <a:fillRect/>
          </a:stretch>
        </p:blipFill>
        <p:spPr>
          <a:xfrm>
            <a:off x="685800" y="3733800"/>
            <a:ext cx="5138738" cy="590550"/>
          </a:xfrm>
          <a:noFill/>
        </p:spPr>
      </p:pic>
      <p:sp>
        <p:nvSpPr>
          <p:cNvPr id="4" name="灯片编号占位符 3"/>
          <p:cNvSpPr>
            <a:spLocks noGrp="1"/>
          </p:cNvSpPr>
          <p:nvPr>
            <p:ph type="sldNum" sz="quarter" idx="12"/>
          </p:nvPr>
        </p:nvSpPr>
        <p:spPr/>
        <p:txBody>
          <a:bodyPr/>
          <a:lstStyle/>
          <a:p>
            <a:pPr>
              <a:defRPr/>
            </a:pPr>
            <a:fld id="{6686E42E-9B50-4CFC-A872-57484DA1B5AA}" type="slidenum">
              <a:rPr lang="en-US" altLang="zh-CN" smtClean="0"/>
              <a:pPr>
                <a:defRPr/>
              </a:pPr>
              <a:t>82</a:t>
            </a:fld>
            <a:endParaRPr lang="en-US" altLang="zh-CN"/>
          </a:p>
        </p:txBody>
      </p:sp>
      <p:pic>
        <p:nvPicPr>
          <p:cNvPr id="79876" name="Picture 2"/>
          <p:cNvPicPr>
            <a:picLocks noChangeAspect="1" noChangeArrowheads="1"/>
          </p:cNvPicPr>
          <p:nvPr/>
        </p:nvPicPr>
        <p:blipFill>
          <a:blip r:embed="rId3" cstate="print"/>
          <a:srcRect/>
          <a:stretch>
            <a:fillRect/>
          </a:stretch>
        </p:blipFill>
        <p:spPr bwMode="auto">
          <a:xfrm>
            <a:off x="685800" y="1905000"/>
            <a:ext cx="4152900" cy="1409700"/>
          </a:xfrm>
          <a:prstGeom prst="rect">
            <a:avLst/>
          </a:prstGeom>
          <a:noFill/>
          <a:ln w="9525">
            <a:noFill/>
            <a:miter lim="800000"/>
            <a:headEnd/>
            <a:tailEnd/>
          </a:ln>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标题 1"/>
          <p:cNvSpPr>
            <a:spLocks noGrp="1"/>
          </p:cNvSpPr>
          <p:nvPr>
            <p:ph type="title"/>
          </p:nvPr>
        </p:nvSpPr>
        <p:spPr/>
        <p:txBody>
          <a:bodyPr/>
          <a:lstStyle/>
          <a:p>
            <a:r>
              <a:rPr lang="zh-CN" altLang="en-US"/>
              <a:t>归约</a:t>
            </a:r>
            <a:r>
              <a:rPr lang="en-US" altLang="zh-CN"/>
              <a:t>/</a:t>
            </a:r>
            <a:r>
              <a:rPr lang="zh-CN" altLang="en-US"/>
              <a:t>归约冲突</a:t>
            </a:r>
          </a:p>
        </p:txBody>
      </p:sp>
      <p:pic>
        <p:nvPicPr>
          <p:cNvPr id="80900" name="Picture 2"/>
          <p:cNvPicPr>
            <a:picLocks noGrp="1" noChangeAspect="1" noChangeArrowheads="1"/>
          </p:cNvPicPr>
          <p:nvPr>
            <p:ph idx="1"/>
          </p:nvPr>
        </p:nvPicPr>
        <p:blipFill>
          <a:blip r:embed="rId2" cstate="print"/>
          <a:srcRect/>
          <a:stretch>
            <a:fillRect/>
          </a:stretch>
        </p:blipFill>
        <p:spPr>
          <a:xfrm>
            <a:off x="609600" y="1752600"/>
            <a:ext cx="4694238" cy="2757488"/>
          </a:xfrm>
          <a:noFill/>
        </p:spPr>
      </p:pic>
      <p:sp>
        <p:nvSpPr>
          <p:cNvPr id="4" name="灯片编号占位符 3"/>
          <p:cNvSpPr>
            <a:spLocks noGrp="1"/>
          </p:cNvSpPr>
          <p:nvPr>
            <p:ph type="sldNum" sz="quarter" idx="12"/>
          </p:nvPr>
        </p:nvSpPr>
        <p:spPr/>
        <p:txBody>
          <a:bodyPr/>
          <a:lstStyle/>
          <a:p>
            <a:pPr>
              <a:defRPr/>
            </a:pPr>
            <a:fld id="{79BAE3F2-08EB-40F8-A9D9-AECA147AC46C}" type="slidenum">
              <a:rPr lang="en-US" altLang="zh-CN" smtClean="0"/>
              <a:pPr>
                <a:defRPr/>
              </a:pPr>
              <a:t>83</a:t>
            </a:fld>
            <a:endParaRPr lang="en-US" altLang="zh-CN"/>
          </a:p>
        </p:txBody>
      </p:sp>
      <p:pic>
        <p:nvPicPr>
          <p:cNvPr id="80901" name="Picture 3"/>
          <p:cNvPicPr>
            <a:picLocks noChangeAspect="1" noChangeArrowheads="1"/>
          </p:cNvPicPr>
          <p:nvPr/>
        </p:nvPicPr>
        <p:blipFill>
          <a:blip r:embed="rId3" cstate="print"/>
          <a:srcRect/>
          <a:stretch>
            <a:fillRect/>
          </a:stretch>
        </p:blipFill>
        <p:spPr bwMode="auto">
          <a:xfrm>
            <a:off x="762000" y="5105400"/>
            <a:ext cx="4667250" cy="752475"/>
          </a:xfrm>
          <a:prstGeom prst="rect">
            <a:avLst/>
          </a:prstGeom>
          <a:noFill/>
          <a:ln w="9525">
            <a:noFill/>
            <a:miter lim="800000"/>
            <a:headEnd/>
            <a:tailEnd/>
          </a:ln>
        </p:spPr>
      </p:pic>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标题 1"/>
          <p:cNvSpPr>
            <a:spLocks noGrp="1"/>
          </p:cNvSpPr>
          <p:nvPr>
            <p:ph type="title"/>
          </p:nvPr>
        </p:nvSpPr>
        <p:spPr/>
        <p:txBody>
          <a:bodyPr/>
          <a:lstStyle/>
          <a:p>
            <a:r>
              <a:rPr lang="zh-CN" altLang="en-US"/>
              <a:t>冲突问题</a:t>
            </a:r>
          </a:p>
        </p:txBody>
      </p:sp>
      <p:sp>
        <p:nvSpPr>
          <p:cNvPr id="81923" name="内容占位符 2"/>
          <p:cNvSpPr>
            <a:spLocks noGrp="1"/>
          </p:cNvSpPr>
          <p:nvPr>
            <p:ph idx="1"/>
          </p:nvPr>
        </p:nvSpPr>
        <p:spPr/>
        <p:txBody>
          <a:bodyPr/>
          <a:lstStyle/>
          <a:p>
            <a:r>
              <a:rPr lang="zh-CN" altLang="en-US"/>
              <a:t>让词法分析区分</a:t>
            </a:r>
            <a:r>
              <a:rPr lang="en-US" altLang="zh-CN"/>
              <a:t>id</a:t>
            </a:r>
            <a:r>
              <a:rPr lang="zh-CN" altLang="en-US"/>
              <a:t>和</a:t>
            </a:r>
            <a:r>
              <a:rPr lang="en-US" altLang="zh-CN"/>
              <a:t>procid</a:t>
            </a:r>
          </a:p>
          <a:p>
            <a:r>
              <a:rPr lang="zh-CN" altLang="en-US"/>
              <a:t>用</a:t>
            </a:r>
            <a:r>
              <a:rPr lang="en-US" altLang="zh-CN"/>
              <a:t>[]</a:t>
            </a:r>
            <a:r>
              <a:rPr lang="zh-CN" altLang="en-US"/>
              <a:t>表示数组，用</a:t>
            </a:r>
            <a:r>
              <a:rPr lang="en-US" altLang="zh-CN"/>
              <a:t>()</a:t>
            </a:r>
            <a:r>
              <a:rPr lang="zh-CN" altLang="en-US"/>
              <a:t>表示函数</a:t>
            </a:r>
            <a:endParaRPr lang="en-US" altLang="zh-CN"/>
          </a:p>
          <a:p>
            <a:r>
              <a:rPr lang="en-US" altLang="zh-CN"/>
              <a:t>……</a:t>
            </a:r>
          </a:p>
          <a:p>
            <a:r>
              <a:rPr lang="zh-CN" altLang="en-US"/>
              <a:t>但是并不能完全解决冲突问题</a:t>
            </a:r>
            <a:endParaRPr lang="en-US" altLang="zh-CN"/>
          </a:p>
          <a:p>
            <a:r>
              <a:rPr lang="zh-CN" altLang="en-US"/>
              <a:t>有一类文法可以解决句柄查找及归约唯一性的问题</a:t>
            </a:r>
          </a:p>
        </p:txBody>
      </p:sp>
      <p:sp>
        <p:nvSpPr>
          <p:cNvPr id="4" name="灯片编号占位符 3"/>
          <p:cNvSpPr>
            <a:spLocks noGrp="1"/>
          </p:cNvSpPr>
          <p:nvPr>
            <p:ph type="sldNum" sz="quarter" idx="12"/>
          </p:nvPr>
        </p:nvSpPr>
        <p:spPr/>
        <p:txBody>
          <a:bodyPr/>
          <a:lstStyle/>
          <a:p>
            <a:pPr>
              <a:defRPr/>
            </a:pPr>
            <a:fld id="{74E59B86-49F9-4B7A-8BC5-DB6B731594B2}" type="slidenum">
              <a:rPr lang="en-US" altLang="zh-CN" smtClean="0"/>
              <a:pPr>
                <a:defRPr/>
              </a:pPr>
              <a:t>84</a:t>
            </a:fld>
            <a:endParaRPr lang="en-US" altLang="zh-CN"/>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标题 1"/>
          <p:cNvSpPr>
            <a:spLocks noGrp="1"/>
          </p:cNvSpPr>
          <p:nvPr>
            <p:ph type="title"/>
          </p:nvPr>
        </p:nvSpPr>
        <p:spPr/>
        <p:txBody>
          <a:bodyPr/>
          <a:lstStyle/>
          <a:p>
            <a:r>
              <a:rPr lang="en-US" altLang="zh-CN"/>
              <a:t>Review of Bottom-up Parsing</a:t>
            </a:r>
            <a:endParaRPr lang="zh-CN" altLang="en-US"/>
          </a:p>
        </p:txBody>
      </p:sp>
      <p:sp>
        <p:nvSpPr>
          <p:cNvPr id="82947" name="内容占位符 2"/>
          <p:cNvSpPr>
            <a:spLocks noGrp="1"/>
          </p:cNvSpPr>
          <p:nvPr>
            <p:ph idx="1"/>
          </p:nvPr>
        </p:nvSpPr>
        <p:spPr/>
        <p:txBody>
          <a:bodyPr/>
          <a:lstStyle/>
          <a:p>
            <a:r>
              <a:rPr lang="zh-CN" altLang="en-US" sz="2800"/>
              <a:t>从输入串出发构造一个反向最右推导序列（归约）</a:t>
            </a:r>
            <a:endParaRPr lang="en-US" altLang="zh-CN" sz="2800"/>
          </a:p>
          <a:p>
            <a:r>
              <a:rPr lang="zh-CN" altLang="en-US" sz="2800"/>
              <a:t>每一步是对</a:t>
            </a:r>
            <a:r>
              <a:rPr lang="zh-CN" altLang="en-US" sz="2800" b="1" i="1"/>
              <a:t>句柄</a:t>
            </a:r>
            <a:r>
              <a:rPr lang="zh-CN" altLang="en-US" sz="2800"/>
              <a:t>进行归约  </a:t>
            </a:r>
            <a:r>
              <a:rPr lang="en-US" altLang="zh-CN" sz="2800"/>
              <a:t>--</a:t>
            </a:r>
            <a:r>
              <a:rPr lang="zh-CN" altLang="en-US" sz="2800"/>
              <a:t> 寻找句柄</a:t>
            </a:r>
            <a:endParaRPr lang="en-US" altLang="zh-CN" sz="2800"/>
          </a:p>
          <a:p>
            <a:r>
              <a:rPr lang="zh-CN" altLang="en-US" sz="2800"/>
              <a:t>一种移进</a:t>
            </a:r>
            <a:r>
              <a:rPr lang="en-US" altLang="zh-CN" sz="2800"/>
              <a:t>-</a:t>
            </a:r>
            <a:r>
              <a:rPr lang="zh-CN" altLang="en-US" sz="2800"/>
              <a:t>归约的分析框架</a:t>
            </a:r>
            <a:endParaRPr lang="en-US" altLang="zh-CN" sz="2800"/>
          </a:p>
          <a:p>
            <a:pPr lvl="1"/>
            <a:r>
              <a:rPr lang="zh-CN" altLang="en-US" sz="2400"/>
              <a:t>一个栈存放文法符号，一个输入缓冲区</a:t>
            </a:r>
            <a:endParaRPr lang="en-US" altLang="zh-CN" sz="2400"/>
          </a:p>
          <a:p>
            <a:pPr lvl="1"/>
            <a:r>
              <a:rPr lang="zh-CN" altLang="en-US" sz="2400"/>
              <a:t>移进 </a:t>
            </a:r>
            <a:r>
              <a:rPr lang="en-US" altLang="zh-CN" sz="2400"/>
              <a:t>or </a:t>
            </a:r>
            <a:r>
              <a:rPr lang="zh-CN" altLang="en-US" sz="2400"/>
              <a:t>归约</a:t>
            </a:r>
            <a:endParaRPr lang="en-US" altLang="zh-CN" sz="2400"/>
          </a:p>
          <a:p>
            <a:pPr lvl="1"/>
            <a:r>
              <a:rPr lang="zh-CN" altLang="en-US" sz="2400"/>
              <a:t>总是能够在栈的顶端找到句柄</a:t>
            </a:r>
            <a:endParaRPr lang="en-US" altLang="zh-CN" sz="2400"/>
          </a:p>
          <a:p>
            <a:pPr lvl="1"/>
            <a:r>
              <a:rPr lang="zh-CN" altLang="en-US" sz="2400"/>
              <a:t>通过证明是可行的</a:t>
            </a:r>
            <a:endParaRPr lang="en-US" altLang="zh-CN" sz="2400"/>
          </a:p>
          <a:p>
            <a:r>
              <a:rPr lang="zh-CN" altLang="en-US" sz="2800"/>
              <a:t>有时候会有冲突，是移进还是归约？ 怎么归约？</a:t>
            </a:r>
          </a:p>
        </p:txBody>
      </p:sp>
      <p:sp>
        <p:nvSpPr>
          <p:cNvPr id="4" name="灯片编号占位符 3"/>
          <p:cNvSpPr>
            <a:spLocks noGrp="1"/>
          </p:cNvSpPr>
          <p:nvPr>
            <p:ph type="sldNum" sz="quarter" idx="12"/>
          </p:nvPr>
        </p:nvSpPr>
        <p:spPr/>
        <p:txBody>
          <a:bodyPr/>
          <a:lstStyle/>
          <a:p>
            <a:pPr>
              <a:defRPr/>
            </a:pPr>
            <a:fld id="{CB1B1FD1-9358-4635-96C7-5068914A0CBC}" type="slidenum">
              <a:rPr lang="en-US" altLang="zh-CN" smtClean="0"/>
              <a:pPr>
                <a:defRPr/>
              </a:pPr>
              <a:t>85</a:t>
            </a:fld>
            <a:endParaRPr lang="en-US" altLang="zh-CN"/>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标题 1"/>
          <p:cNvSpPr>
            <a:spLocks noGrp="1"/>
          </p:cNvSpPr>
          <p:nvPr>
            <p:ph type="title"/>
          </p:nvPr>
        </p:nvSpPr>
        <p:spPr/>
        <p:txBody>
          <a:bodyPr/>
          <a:lstStyle/>
          <a:p>
            <a:r>
              <a:rPr lang="en-US" altLang="zh-CN"/>
              <a:t>LR</a:t>
            </a:r>
            <a:r>
              <a:rPr lang="zh-CN" altLang="en-US"/>
              <a:t>语法分析技术</a:t>
            </a:r>
          </a:p>
        </p:txBody>
      </p:sp>
      <p:sp>
        <p:nvSpPr>
          <p:cNvPr id="72707" name="内容占位符 2"/>
          <p:cNvSpPr>
            <a:spLocks noGrp="1"/>
          </p:cNvSpPr>
          <p:nvPr>
            <p:ph idx="1"/>
          </p:nvPr>
        </p:nvSpPr>
        <p:spPr/>
        <p:txBody>
          <a:bodyPr>
            <a:normAutofit fontScale="77500" lnSpcReduction="20000"/>
          </a:bodyPr>
          <a:lstStyle/>
          <a:p>
            <a:pPr>
              <a:defRPr/>
            </a:pPr>
            <a:r>
              <a:rPr lang="zh-CN" altLang="en-US" dirty="0"/>
              <a:t>表格驱动，如果能够用某个方法为一个文法构造出移进</a:t>
            </a:r>
            <a:r>
              <a:rPr lang="en-US" altLang="zh-CN" dirty="0"/>
              <a:t>-</a:t>
            </a:r>
            <a:r>
              <a:rPr lang="zh-CN" altLang="en-US" dirty="0"/>
              <a:t>归约语法分析表，那么就称为</a:t>
            </a:r>
            <a:r>
              <a:rPr lang="en-US" altLang="zh-CN" dirty="0"/>
              <a:t>LR</a:t>
            </a:r>
            <a:r>
              <a:rPr lang="zh-CN" altLang="en-US" dirty="0"/>
              <a:t>文法</a:t>
            </a:r>
            <a:endParaRPr lang="en-US" altLang="zh-CN" dirty="0"/>
          </a:p>
          <a:p>
            <a:pPr>
              <a:defRPr/>
            </a:pPr>
            <a:r>
              <a:rPr lang="zh-CN" altLang="en-US" dirty="0"/>
              <a:t>只要存在一个从左到右扫描的移进</a:t>
            </a:r>
            <a:r>
              <a:rPr lang="en-US" altLang="zh-CN" dirty="0"/>
              <a:t>-</a:t>
            </a:r>
            <a:r>
              <a:rPr lang="zh-CN" altLang="en-US" dirty="0"/>
              <a:t>归约语法分析器，它总能在某文法的最右句型的句柄出现在栈顶时识别出这个句柄，那么这个文法就是</a:t>
            </a:r>
            <a:r>
              <a:rPr lang="en-US" altLang="zh-CN" dirty="0"/>
              <a:t>LR</a:t>
            </a:r>
            <a:r>
              <a:rPr lang="zh-CN" altLang="en-US" dirty="0"/>
              <a:t>的。</a:t>
            </a:r>
            <a:endParaRPr lang="en-US" altLang="zh-CN" dirty="0"/>
          </a:p>
          <a:p>
            <a:pPr marL="469900" lvl="1" indent="-469900">
              <a:buFont typeface="Wingdings" pitchFamily="2" charset="2"/>
              <a:buChar char="o"/>
              <a:defRPr/>
            </a:pPr>
            <a:r>
              <a:rPr lang="en-US" altLang="zh-CN" dirty="0"/>
              <a:t>LR(k)</a:t>
            </a:r>
            <a:r>
              <a:rPr lang="zh-CN" altLang="en-US" dirty="0"/>
              <a:t>分析：目前最流行的无回溯的移入</a:t>
            </a:r>
            <a:r>
              <a:rPr lang="en-US" altLang="zh-CN" dirty="0"/>
              <a:t>-</a:t>
            </a:r>
            <a:r>
              <a:rPr lang="zh-CN" altLang="en-US" dirty="0"/>
              <a:t>归约分析技术，并且高效</a:t>
            </a:r>
            <a:endParaRPr lang="en-US" altLang="zh-CN" dirty="0"/>
          </a:p>
          <a:p>
            <a:pPr lvl="1">
              <a:defRPr/>
            </a:pPr>
            <a:r>
              <a:rPr lang="en-US" altLang="zh-CN" dirty="0"/>
              <a:t>L</a:t>
            </a:r>
            <a:r>
              <a:rPr lang="zh-CN" altLang="en-US" dirty="0"/>
              <a:t>：从左往右扫描输入</a:t>
            </a:r>
            <a:endParaRPr lang="en-US" altLang="zh-CN" dirty="0"/>
          </a:p>
          <a:p>
            <a:pPr lvl="1">
              <a:defRPr/>
            </a:pPr>
            <a:r>
              <a:rPr lang="en-US" altLang="zh-CN" dirty="0"/>
              <a:t>R: </a:t>
            </a:r>
            <a:r>
              <a:rPr lang="zh-CN" altLang="en-US" dirty="0"/>
              <a:t>反向构造一个最右推导序列</a:t>
            </a:r>
            <a:endParaRPr lang="en-US" altLang="zh-CN" dirty="0"/>
          </a:p>
          <a:p>
            <a:pPr lvl="1">
              <a:defRPr/>
            </a:pPr>
            <a:r>
              <a:rPr lang="en-US" altLang="zh-CN" dirty="0"/>
              <a:t>k:</a:t>
            </a:r>
            <a:r>
              <a:rPr lang="zh-CN" altLang="en-US" dirty="0"/>
              <a:t>向前看</a:t>
            </a:r>
            <a:r>
              <a:rPr lang="en-US" altLang="zh-CN" dirty="0"/>
              <a:t>k</a:t>
            </a:r>
            <a:r>
              <a:rPr lang="zh-CN" altLang="en-US" dirty="0"/>
              <a:t>个符号（通常</a:t>
            </a:r>
            <a:r>
              <a:rPr lang="en-US" altLang="zh-CN" dirty="0"/>
              <a:t>k&lt;=1, </a:t>
            </a:r>
            <a:r>
              <a:rPr lang="zh-CN" altLang="en-US" dirty="0"/>
              <a:t>缺省为</a:t>
            </a:r>
            <a:r>
              <a:rPr lang="en-US" altLang="zh-CN" dirty="0"/>
              <a:t>1</a:t>
            </a:r>
            <a:r>
              <a:rPr lang="zh-CN" altLang="en-US" dirty="0"/>
              <a:t>）以帮助做出移入或归约的决定</a:t>
            </a:r>
            <a:endParaRPr lang="en-US" altLang="zh-CN" dirty="0"/>
          </a:p>
          <a:p>
            <a:pPr>
              <a:defRPr/>
            </a:pPr>
            <a:r>
              <a:rPr lang="en-US" altLang="zh-CN" dirty="0"/>
              <a:t>LR</a:t>
            </a:r>
            <a:r>
              <a:rPr lang="zh-CN" altLang="en-US" dirty="0"/>
              <a:t>语法分析技术很有吸引力</a:t>
            </a:r>
            <a:endParaRPr lang="en-US" altLang="zh-CN" dirty="0"/>
          </a:p>
          <a:p>
            <a:pPr lvl="1">
              <a:defRPr/>
            </a:pPr>
            <a:r>
              <a:rPr lang="zh-CN" altLang="en-US" dirty="0"/>
              <a:t>用于描述程序设计语言的上下文无关文法，通常均可以使用</a:t>
            </a:r>
            <a:r>
              <a:rPr lang="en-US" altLang="zh-CN" dirty="0"/>
              <a:t>LR</a:t>
            </a:r>
            <a:r>
              <a:rPr lang="zh-CN" altLang="en-US" dirty="0"/>
              <a:t>分析技术</a:t>
            </a:r>
            <a:endParaRPr lang="en-US" altLang="zh-CN" dirty="0"/>
          </a:p>
          <a:p>
            <a:pPr lvl="1">
              <a:defRPr/>
            </a:pPr>
            <a:r>
              <a:rPr lang="zh-CN" altLang="en-US" dirty="0"/>
              <a:t>对输入进行扫描时可以尽早检测到错误</a:t>
            </a:r>
            <a:endParaRPr lang="en-US" altLang="zh-CN" dirty="0"/>
          </a:p>
          <a:p>
            <a:pPr lvl="1">
              <a:defRPr/>
            </a:pPr>
            <a:r>
              <a:rPr lang="zh-CN" altLang="en-US" dirty="0"/>
              <a:t>能用该技术的文法类是使用预测方法或</a:t>
            </a:r>
            <a:r>
              <a:rPr lang="en-US" altLang="zh-CN" dirty="0"/>
              <a:t>LL</a:t>
            </a:r>
            <a:r>
              <a:rPr lang="zh-CN" altLang="en-US" dirty="0"/>
              <a:t>方法的文法类的真超集。（能处理更多的文法）</a:t>
            </a:r>
            <a:endParaRPr lang="en-US" altLang="zh-CN" dirty="0"/>
          </a:p>
          <a:p>
            <a:pPr>
              <a:defRPr/>
            </a:pPr>
            <a:endParaRPr lang="zh-CN" altLang="en-US" dirty="0"/>
          </a:p>
        </p:txBody>
      </p:sp>
      <p:sp>
        <p:nvSpPr>
          <p:cNvPr id="4" name="灯片编号占位符 3"/>
          <p:cNvSpPr>
            <a:spLocks noGrp="1"/>
          </p:cNvSpPr>
          <p:nvPr>
            <p:ph type="sldNum" sz="quarter" idx="12"/>
          </p:nvPr>
        </p:nvSpPr>
        <p:spPr/>
        <p:txBody>
          <a:bodyPr/>
          <a:lstStyle/>
          <a:p>
            <a:pPr>
              <a:defRPr/>
            </a:pPr>
            <a:fld id="{85690D71-2F83-4173-9D98-D6F9C061BE07}" type="slidenum">
              <a:rPr lang="en-US" altLang="zh-CN" smtClean="0"/>
              <a:pPr>
                <a:defRPr/>
              </a:pPr>
              <a:t>86</a:t>
            </a:fld>
            <a:endParaRPr lang="en-US" altLang="zh-CN"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标题 1"/>
          <p:cNvSpPr>
            <a:spLocks noGrp="1"/>
          </p:cNvSpPr>
          <p:nvPr>
            <p:ph type="title"/>
          </p:nvPr>
        </p:nvSpPr>
        <p:spPr/>
        <p:txBody>
          <a:bodyPr/>
          <a:lstStyle/>
          <a:p>
            <a:r>
              <a:rPr lang="en-US" altLang="zh-CN"/>
              <a:t>LR</a:t>
            </a:r>
            <a:r>
              <a:rPr lang="zh-CN" altLang="en-US"/>
              <a:t>分析相关概念</a:t>
            </a:r>
          </a:p>
        </p:txBody>
      </p:sp>
      <p:sp>
        <p:nvSpPr>
          <p:cNvPr id="3" name="内容占位符 2"/>
          <p:cNvSpPr>
            <a:spLocks noGrp="1"/>
          </p:cNvSpPr>
          <p:nvPr>
            <p:ph idx="1"/>
          </p:nvPr>
        </p:nvSpPr>
        <p:spPr/>
        <p:txBody>
          <a:bodyPr>
            <a:normAutofit fontScale="77500" lnSpcReduction="20000"/>
          </a:bodyPr>
          <a:lstStyle/>
          <a:p>
            <a:pPr>
              <a:defRPr/>
            </a:pPr>
            <a:r>
              <a:rPr lang="zh-CN" altLang="en-US" dirty="0"/>
              <a:t>移入</a:t>
            </a:r>
            <a:r>
              <a:rPr lang="en-US" altLang="zh-CN" dirty="0"/>
              <a:t>-</a:t>
            </a:r>
            <a:r>
              <a:rPr lang="zh-CN" altLang="en-US" dirty="0"/>
              <a:t>归约语法分析器如何知道何时该移入、何时该归约呢？</a:t>
            </a:r>
            <a:endParaRPr lang="en-US" altLang="zh-CN" dirty="0"/>
          </a:p>
          <a:p>
            <a:pPr>
              <a:defRPr/>
            </a:pPr>
            <a:r>
              <a:rPr lang="en-US" altLang="zh-CN" dirty="0"/>
              <a:t>LR</a:t>
            </a:r>
            <a:r>
              <a:rPr lang="zh-CN" altLang="en-US" dirty="0"/>
              <a:t>语法分析器试图用一些</a:t>
            </a:r>
            <a:r>
              <a:rPr lang="zh-CN" altLang="en-US" b="1" i="1" dirty="0"/>
              <a:t>状态</a:t>
            </a:r>
            <a:r>
              <a:rPr lang="zh-CN" altLang="en-US" dirty="0"/>
              <a:t>来表明我们在移进归约语法分析过程中所处的位置，从而做出移入</a:t>
            </a:r>
            <a:r>
              <a:rPr lang="en-US" altLang="zh-CN" dirty="0"/>
              <a:t>-</a:t>
            </a:r>
            <a:r>
              <a:rPr lang="zh-CN" altLang="en-US" dirty="0"/>
              <a:t>归约决定。</a:t>
            </a:r>
            <a:endParaRPr lang="en-US" altLang="zh-CN" dirty="0"/>
          </a:p>
          <a:p>
            <a:pPr>
              <a:defRPr/>
            </a:pPr>
            <a:r>
              <a:rPr lang="en-US" altLang="zh-CN" dirty="0"/>
              <a:t>LR(0)</a:t>
            </a:r>
            <a:r>
              <a:rPr lang="zh-CN" altLang="en-US" dirty="0"/>
              <a:t>项</a:t>
            </a:r>
            <a:r>
              <a:rPr lang="en-US" altLang="zh-CN" dirty="0"/>
              <a:t>(item)</a:t>
            </a:r>
            <a:r>
              <a:rPr lang="zh-CN" altLang="en-US" dirty="0"/>
              <a:t>：一个文法</a:t>
            </a:r>
            <a:r>
              <a:rPr lang="en-US" altLang="zh-CN" dirty="0"/>
              <a:t>G</a:t>
            </a:r>
            <a:r>
              <a:rPr lang="zh-CN" altLang="en-US" dirty="0"/>
              <a:t>的一个</a:t>
            </a:r>
            <a:r>
              <a:rPr lang="en-US" altLang="zh-CN" dirty="0"/>
              <a:t>LR(0)</a:t>
            </a:r>
            <a:r>
              <a:rPr lang="zh-CN" altLang="en-US" dirty="0"/>
              <a:t>项是</a:t>
            </a:r>
            <a:r>
              <a:rPr lang="en-US" altLang="zh-CN" dirty="0"/>
              <a:t>G</a:t>
            </a:r>
            <a:r>
              <a:rPr lang="zh-CN" altLang="en-US" dirty="0"/>
              <a:t>的一个产生式再加上一个位于它的体中某处的点。</a:t>
            </a:r>
            <a:endParaRPr lang="en-US" altLang="zh-CN" dirty="0"/>
          </a:p>
          <a:p>
            <a:pPr>
              <a:defRPr/>
            </a:pPr>
            <a:endParaRPr lang="en-US" altLang="zh-CN" dirty="0"/>
          </a:p>
          <a:p>
            <a:pPr>
              <a:defRPr/>
            </a:pPr>
            <a:endParaRPr lang="en-US" altLang="zh-CN" dirty="0"/>
          </a:p>
          <a:p>
            <a:pPr>
              <a:defRPr/>
            </a:pPr>
            <a:endParaRPr lang="en-US" altLang="zh-CN" dirty="0"/>
          </a:p>
          <a:p>
            <a:pPr>
              <a:defRPr/>
            </a:pPr>
            <a:endParaRPr lang="en-US" altLang="zh-CN" dirty="0"/>
          </a:p>
          <a:p>
            <a:pPr>
              <a:defRPr/>
            </a:pPr>
            <a:endParaRPr lang="en-US" altLang="zh-CN" dirty="0"/>
          </a:p>
          <a:p>
            <a:pPr>
              <a:defRPr/>
            </a:pPr>
            <a:r>
              <a:rPr lang="zh-CN" altLang="en-US" dirty="0"/>
              <a:t>项的意义：指明在语法分析过程中的给定点上，我们已经看到了一个产生式的哪些部分。或者说，如果我们想用这个产生式进行归约，还需要看到哪些文法符号。</a:t>
            </a:r>
            <a:endParaRPr lang="en-US" altLang="zh-CN" dirty="0"/>
          </a:p>
          <a:p>
            <a:pPr>
              <a:defRPr/>
            </a:pPr>
            <a:r>
              <a:rPr lang="zh-CN" altLang="en-US" dirty="0"/>
              <a:t>项的集合（项集）对应于一个状态</a:t>
            </a:r>
          </a:p>
        </p:txBody>
      </p:sp>
      <p:sp>
        <p:nvSpPr>
          <p:cNvPr id="4" name="灯片编号占位符 3"/>
          <p:cNvSpPr>
            <a:spLocks noGrp="1"/>
          </p:cNvSpPr>
          <p:nvPr>
            <p:ph type="sldNum" sz="quarter" idx="12"/>
          </p:nvPr>
        </p:nvSpPr>
        <p:spPr/>
        <p:txBody>
          <a:bodyPr/>
          <a:lstStyle/>
          <a:p>
            <a:pPr>
              <a:defRPr/>
            </a:pPr>
            <a:fld id="{F8A99BB0-A234-433A-8E48-E7473B275064}" type="slidenum">
              <a:rPr lang="en-US" altLang="zh-CN" smtClean="0"/>
              <a:pPr>
                <a:defRPr/>
              </a:pPr>
              <a:t>87</a:t>
            </a:fld>
            <a:endParaRPr lang="en-US" altLang="zh-CN"/>
          </a:p>
        </p:txBody>
      </p:sp>
      <p:pic>
        <p:nvPicPr>
          <p:cNvPr id="84997" name="Picture 4"/>
          <p:cNvPicPr>
            <a:picLocks noChangeAspect="1" noChangeArrowheads="1"/>
          </p:cNvPicPr>
          <p:nvPr/>
        </p:nvPicPr>
        <p:blipFill>
          <a:blip r:embed="rId2" cstate="print"/>
          <a:srcRect/>
          <a:stretch>
            <a:fillRect/>
          </a:stretch>
        </p:blipFill>
        <p:spPr bwMode="auto">
          <a:xfrm>
            <a:off x="1676400" y="3276600"/>
            <a:ext cx="1509713" cy="1474788"/>
          </a:xfrm>
          <a:prstGeom prst="rect">
            <a:avLst/>
          </a:prstGeom>
          <a:noFill/>
          <a:ln w="9525">
            <a:noFill/>
            <a:miter lim="800000"/>
            <a:headEnd/>
            <a:tailEnd/>
          </a:ln>
        </p:spPr>
      </p:pic>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标题 1"/>
          <p:cNvSpPr>
            <a:spLocks noGrp="1"/>
          </p:cNvSpPr>
          <p:nvPr>
            <p:ph type="title"/>
          </p:nvPr>
        </p:nvSpPr>
        <p:spPr>
          <a:xfrm>
            <a:off x="533400" y="304800"/>
            <a:ext cx="8001000" cy="1216025"/>
          </a:xfrm>
        </p:spPr>
        <p:txBody>
          <a:bodyPr/>
          <a:lstStyle/>
          <a:p>
            <a:r>
              <a:rPr lang="en-US" altLang="zh-CN"/>
              <a:t>LR(0)</a:t>
            </a:r>
            <a:r>
              <a:rPr lang="zh-CN" altLang="en-US"/>
              <a:t>项集规范族</a:t>
            </a:r>
          </a:p>
        </p:txBody>
      </p:sp>
      <p:sp>
        <p:nvSpPr>
          <p:cNvPr id="86019" name="内容占位符 2"/>
          <p:cNvSpPr>
            <a:spLocks noGrp="1"/>
          </p:cNvSpPr>
          <p:nvPr>
            <p:ph idx="1"/>
          </p:nvPr>
        </p:nvSpPr>
        <p:spPr/>
        <p:txBody>
          <a:bodyPr/>
          <a:lstStyle/>
          <a:p>
            <a:r>
              <a:rPr lang="zh-CN" altLang="en-US"/>
              <a:t>三个相关定义：</a:t>
            </a:r>
            <a:endParaRPr lang="en-US" altLang="zh-CN"/>
          </a:p>
          <a:p>
            <a:pPr lvl="1"/>
            <a:r>
              <a:rPr lang="zh-CN" altLang="en-US"/>
              <a:t>增广文法</a:t>
            </a:r>
            <a:endParaRPr lang="en-US" altLang="zh-CN"/>
          </a:p>
          <a:p>
            <a:pPr lvl="1"/>
            <a:r>
              <a:rPr lang="zh-CN" altLang="en-US"/>
              <a:t>项集闭包</a:t>
            </a:r>
            <a:endParaRPr lang="en-US" altLang="zh-CN"/>
          </a:p>
          <a:p>
            <a:pPr lvl="1"/>
            <a:r>
              <a:rPr lang="en-US" altLang="zh-CN"/>
              <a:t>GOTO</a:t>
            </a:r>
            <a:r>
              <a:rPr lang="zh-CN" altLang="en-US"/>
              <a:t>函数</a:t>
            </a:r>
            <a:endParaRPr lang="en-US" altLang="zh-CN"/>
          </a:p>
          <a:p>
            <a:r>
              <a:rPr lang="zh-CN" altLang="en-US"/>
              <a:t>增广文法</a:t>
            </a:r>
            <a:r>
              <a:rPr lang="en-US" altLang="zh-CN" i="1"/>
              <a:t>G’</a:t>
            </a:r>
            <a:r>
              <a:rPr lang="zh-CN" altLang="en-US"/>
              <a:t>：在文法</a:t>
            </a:r>
            <a:r>
              <a:rPr lang="en-US" altLang="zh-CN" i="1"/>
              <a:t>G</a:t>
            </a:r>
            <a:r>
              <a:rPr lang="zh-CN" altLang="en-US"/>
              <a:t>上增加一个产生式</a:t>
            </a:r>
            <a:r>
              <a:rPr lang="en-US" altLang="zh-CN" i="1"/>
              <a:t>S’</a:t>
            </a:r>
            <a:r>
              <a:rPr lang="en-US" altLang="zh-CN"/>
              <a:t> →</a:t>
            </a:r>
            <a:r>
              <a:rPr lang="en-US" altLang="zh-CN" i="1"/>
              <a:t>S</a:t>
            </a:r>
            <a:r>
              <a:rPr lang="zh-CN" altLang="en-US"/>
              <a:t>。</a:t>
            </a:r>
            <a:endParaRPr lang="en-US" altLang="zh-CN"/>
          </a:p>
          <a:p>
            <a:pPr lvl="1"/>
            <a:r>
              <a:rPr lang="zh-CN" altLang="en-US"/>
              <a:t>意义：引入的目的是告诉语法分析器何时宣布接受输入符号串。即用</a:t>
            </a:r>
            <a:r>
              <a:rPr lang="en-US" altLang="zh-CN" i="1"/>
              <a:t>S’</a:t>
            </a:r>
            <a:r>
              <a:rPr lang="en-US" altLang="zh-CN"/>
              <a:t> →</a:t>
            </a:r>
            <a:r>
              <a:rPr lang="en-US" altLang="zh-CN" i="1"/>
              <a:t>S</a:t>
            </a:r>
            <a:r>
              <a:rPr lang="zh-CN" altLang="en-US"/>
              <a:t>进行归约时，表明分析结束。</a:t>
            </a:r>
            <a:endParaRPr lang="en-US" altLang="zh-CN"/>
          </a:p>
          <a:p>
            <a:endParaRPr lang="zh-CN" altLang="en-US"/>
          </a:p>
        </p:txBody>
      </p:sp>
      <p:sp>
        <p:nvSpPr>
          <p:cNvPr id="4" name="灯片编号占位符 3"/>
          <p:cNvSpPr>
            <a:spLocks noGrp="1"/>
          </p:cNvSpPr>
          <p:nvPr>
            <p:ph type="sldNum" sz="quarter" idx="12"/>
          </p:nvPr>
        </p:nvSpPr>
        <p:spPr/>
        <p:txBody>
          <a:bodyPr/>
          <a:lstStyle/>
          <a:p>
            <a:pPr>
              <a:defRPr/>
            </a:pPr>
            <a:fld id="{9C211386-CAB0-4134-8D19-7CC202E6CF0F}" type="slidenum">
              <a:rPr lang="en-US" altLang="zh-CN" smtClean="0"/>
              <a:pPr>
                <a:defRPr/>
              </a:pPr>
              <a:t>88</a:t>
            </a:fld>
            <a:endParaRPr lang="en-US" altLang="zh-CN"/>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标题 1"/>
          <p:cNvSpPr>
            <a:spLocks noGrp="1"/>
          </p:cNvSpPr>
          <p:nvPr>
            <p:ph type="title"/>
          </p:nvPr>
        </p:nvSpPr>
        <p:spPr/>
        <p:txBody>
          <a:bodyPr/>
          <a:lstStyle/>
          <a:p>
            <a:r>
              <a:rPr lang="en-US" altLang="zh-CN"/>
              <a:t>LR(0)</a:t>
            </a:r>
            <a:r>
              <a:rPr lang="zh-CN" altLang="en-US"/>
              <a:t>项集规范族  </a:t>
            </a:r>
            <a:r>
              <a:rPr lang="en-US" altLang="zh-CN"/>
              <a:t>-- </a:t>
            </a:r>
            <a:r>
              <a:rPr lang="zh-CN" altLang="en-US"/>
              <a:t>项集闭包</a:t>
            </a:r>
          </a:p>
        </p:txBody>
      </p:sp>
      <p:sp>
        <p:nvSpPr>
          <p:cNvPr id="3" name="内容占位符 2"/>
          <p:cNvSpPr>
            <a:spLocks noGrp="1"/>
          </p:cNvSpPr>
          <p:nvPr>
            <p:ph idx="1"/>
          </p:nvPr>
        </p:nvSpPr>
        <p:spPr/>
        <p:txBody>
          <a:bodyPr>
            <a:normAutofit lnSpcReduction="10000"/>
          </a:bodyPr>
          <a:lstStyle/>
          <a:p>
            <a:pPr>
              <a:defRPr/>
            </a:pPr>
            <a:r>
              <a:rPr lang="zh-CN" altLang="en-US" dirty="0"/>
              <a:t>项集的闭包</a:t>
            </a:r>
            <a:r>
              <a:rPr lang="en-US" altLang="zh-CN" dirty="0"/>
              <a:t>CLOSURE</a:t>
            </a:r>
            <a:r>
              <a:rPr lang="zh-CN" altLang="en-US" dirty="0"/>
              <a:t>：如果</a:t>
            </a:r>
            <a:r>
              <a:rPr lang="en-US" altLang="zh-CN" i="1" dirty="0"/>
              <a:t>I</a:t>
            </a:r>
            <a:r>
              <a:rPr lang="zh-CN" altLang="en-US" dirty="0"/>
              <a:t>是文法</a:t>
            </a:r>
            <a:r>
              <a:rPr lang="en-US" altLang="zh-CN" i="1" dirty="0"/>
              <a:t>G</a:t>
            </a:r>
            <a:r>
              <a:rPr lang="zh-CN" altLang="en-US" dirty="0"/>
              <a:t>的一个项集，那么</a:t>
            </a:r>
            <a:r>
              <a:rPr lang="en-US" altLang="zh-CN" dirty="0"/>
              <a:t>CLOSURE(</a:t>
            </a:r>
            <a:r>
              <a:rPr lang="en-US" altLang="zh-CN" i="1" dirty="0"/>
              <a:t>I</a:t>
            </a:r>
            <a:r>
              <a:rPr lang="en-US" altLang="zh-CN" dirty="0"/>
              <a:t>)</a:t>
            </a:r>
            <a:r>
              <a:rPr lang="zh-CN" altLang="en-US" dirty="0"/>
              <a:t>就是根据下列两条规则从</a:t>
            </a:r>
            <a:r>
              <a:rPr lang="en-US" altLang="zh-CN" i="1" dirty="0"/>
              <a:t>I</a:t>
            </a:r>
            <a:r>
              <a:rPr lang="zh-CN" altLang="en-US" dirty="0"/>
              <a:t>构造得到的项集</a:t>
            </a:r>
            <a:endParaRPr lang="en-US" altLang="zh-CN" dirty="0"/>
          </a:p>
          <a:p>
            <a:pPr lvl="1">
              <a:defRPr/>
            </a:pPr>
            <a:r>
              <a:rPr lang="zh-CN" altLang="en-US" dirty="0"/>
              <a:t>将</a:t>
            </a:r>
            <a:r>
              <a:rPr lang="en-US" altLang="zh-CN" i="1" dirty="0"/>
              <a:t>I</a:t>
            </a:r>
            <a:r>
              <a:rPr lang="zh-CN" altLang="en-US" dirty="0"/>
              <a:t>中的各个项加入到</a:t>
            </a:r>
            <a:r>
              <a:rPr lang="en-US" altLang="zh-CN" dirty="0"/>
              <a:t>CLOSURE(</a:t>
            </a:r>
            <a:r>
              <a:rPr lang="en-US" altLang="zh-CN" i="1" dirty="0"/>
              <a:t>I</a:t>
            </a:r>
            <a:r>
              <a:rPr lang="en-US" altLang="zh-CN" dirty="0"/>
              <a:t>)</a:t>
            </a:r>
            <a:r>
              <a:rPr lang="zh-CN" altLang="en-US" dirty="0"/>
              <a:t>中</a:t>
            </a:r>
            <a:endParaRPr lang="en-US" altLang="zh-CN" dirty="0"/>
          </a:p>
          <a:p>
            <a:pPr lvl="1">
              <a:defRPr/>
            </a:pPr>
            <a:r>
              <a:rPr lang="zh-CN" altLang="en-US" dirty="0"/>
              <a:t>如果</a:t>
            </a:r>
            <a:r>
              <a:rPr lang="en-US" altLang="zh-CN" i="1" dirty="0"/>
              <a:t>A → </a:t>
            </a:r>
            <a:r>
              <a:rPr lang="el-GR" altLang="zh-CN" i="1" dirty="0"/>
              <a:t>α·</a:t>
            </a:r>
            <a:r>
              <a:rPr lang="en-US" altLang="zh-CN" i="1" dirty="0"/>
              <a:t>B</a:t>
            </a:r>
            <a:r>
              <a:rPr lang="el-GR" altLang="zh-CN" i="1" dirty="0"/>
              <a:t>β</a:t>
            </a:r>
            <a:r>
              <a:rPr lang="zh-CN" altLang="en-US" dirty="0"/>
              <a:t>在</a:t>
            </a:r>
            <a:r>
              <a:rPr lang="en-US" altLang="zh-CN" dirty="0"/>
              <a:t>CLOSURE(</a:t>
            </a:r>
            <a:r>
              <a:rPr lang="en-US" altLang="zh-CN" i="1" dirty="0"/>
              <a:t>I</a:t>
            </a:r>
            <a:r>
              <a:rPr lang="en-US" altLang="zh-CN" dirty="0"/>
              <a:t>)</a:t>
            </a:r>
            <a:r>
              <a:rPr lang="zh-CN" altLang="en-US" dirty="0"/>
              <a:t>中，</a:t>
            </a:r>
            <a:r>
              <a:rPr lang="en-US" altLang="zh-CN" i="1" dirty="0"/>
              <a:t>B→</a:t>
            </a:r>
            <a:r>
              <a:rPr lang="el-GR" altLang="zh-CN" i="1" dirty="0"/>
              <a:t>γ</a:t>
            </a:r>
            <a:r>
              <a:rPr lang="zh-CN" altLang="en-US" dirty="0"/>
              <a:t>是一个产生式，并且项</a:t>
            </a:r>
            <a:r>
              <a:rPr lang="en-US" altLang="zh-CN" i="1" dirty="0"/>
              <a:t>B→</a:t>
            </a:r>
            <a:r>
              <a:rPr lang="el-GR" altLang="zh-CN" i="1" dirty="0"/>
              <a:t>·γ</a:t>
            </a:r>
            <a:r>
              <a:rPr lang="zh-CN" altLang="en-US" dirty="0"/>
              <a:t>不在</a:t>
            </a:r>
            <a:r>
              <a:rPr lang="en-US" altLang="zh-CN" dirty="0"/>
              <a:t>CLOSURE(</a:t>
            </a:r>
            <a:r>
              <a:rPr lang="en-US" altLang="zh-CN" i="1" dirty="0"/>
              <a:t>I</a:t>
            </a:r>
            <a:r>
              <a:rPr lang="en-US" altLang="zh-CN" dirty="0"/>
              <a:t>)</a:t>
            </a:r>
            <a:r>
              <a:rPr lang="zh-CN" altLang="en-US" dirty="0"/>
              <a:t>中，就将该项加入其中。不断应用这条规则，直到没有新项可以加入到</a:t>
            </a:r>
            <a:r>
              <a:rPr lang="en-US" altLang="zh-CN" dirty="0"/>
              <a:t>CLOSURE(</a:t>
            </a:r>
            <a:r>
              <a:rPr lang="en-US" altLang="zh-CN" i="1" dirty="0"/>
              <a:t>I</a:t>
            </a:r>
            <a:r>
              <a:rPr lang="en-US" altLang="zh-CN" dirty="0"/>
              <a:t>)</a:t>
            </a:r>
            <a:r>
              <a:rPr lang="zh-CN" altLang="en-US" dirty="0"/>
              <a:t>为止。</a:t>
            </a:r>
            <a:endParaRPr lang="en-US" altLang="zh-CN" dirty="0"/>
          </a:p>
          <a:p>
            <a:pPr>
              <a:defRPr/>
            </a:pPr>
            <a:r>
              <a:rPr lang="zh-CN" altLang="en-US" dirty="0"/>
              <a:t>意义：</a:t>
            </a:r>
            <a:r>
              <a:rPr lang="en-US" altLang="zh-CN" i="1" dirty="0"/>
              <a:t> A → </a:t>
            </a:r>
            <a:r>
              <a:rPr lang="el-GR" altLang="zh-CN" i="1" dirty="0"/>
              <a:t>α·</a:t>
            </a:r>
            <a:r>
              <a:rPr lang="en-US" altLang="zh-CN" i="1" dirty="0"/>
              <a:t>B</a:t>
            </a:r>
            <a:r>
              <a:rPr lang="el-GR" altLang="zh-CN" i="1" dirty="0"/>
              <a:t>β</a:t>
            </a:r>
            <a:r>
              <a:rPr lang="zh-CN" altLang="en-US" dirty="0"/>
              <a:t>，表示接下来希望看到由</a:t>
            </a:r>
            <a:r>
              <a:rPr lang="en-US" altLang="zh-CN" i="1" dirty="0"/>
              <a:t>B</a:t>
            </a:r>
            <a:r>
              <a:rPr lang="el-GR" altLang="zh-CN" i="1" dirty="0"/>
              <a:t>β</a:t>
            </a:r>
            <a:r>
              <a:rPr lang="zh-CN" altLang="en-US" dirty="0"/>
              <a:t>推导出的串，那首先要看到由</a:t>
            </a:r>
            <a:r>
              <a:rPr lang="en-US" altLang="zh-CN" dirty="0"/>
              <a:t>B</a:t>
            </a:r>
            <a:r>
              <a:rPr lang="zh-CN" altLang="en-US" dirty="0"/>
              <a:t>推导得到的子串，因此加上</a:t>
            </a:r>
            <a:r>
              <a:rPr lang="en-US" altLang="zh-CN" i="1" dirty="0"/>
              <a:t>B</a:t>
            </a:r>
            <a:r>
              <a:rPr lang="zh-CN" altLang="en-US" dirty="0"/>
              <a:t>的各个产生式对应的项。</a:t>
            </a:r>
            <a:endParaRPr lang="en-US" altLang="zh-CN" dirty="0"/>
          </a:p>
          <a:p>
            <a:pPr>
              <a:defRPr/>
            </a:pPr>
            <a:endParaRPr lang="zh-CN" altLang="en-US" dirty="0"/>
          </a:p>
        </p:txBody>
      </p:sp>
      <p:sp>
        <p:nvSpPr>
          <p:cNvPr id="4" name="灯片编号占位符 3"/>
          <p:cNvSpPr>
            <a:spLocks noGrp="1"/>
          </p:cNvSpPr>
          <p:nvPr>
            <p:ph type="sldNum" sz="quarter" idx="12"/>
          </p:nvPr>
        </p:nvSpPr>
        <p:spPr/>
        <p:txBody>
          <a:bodyPr/>
          <a:lstStyle/>
          <a:p>
            <a:pPr>
              <a:defRPr/>
            </a:pPr>
            <a:fld id="{780FA8BC-58E6-40F6-8004-DB14D40F4244}" type="slidenum">
              <a:rPr lang="en-US" altLang="zh-CN" smtClean="0"/>
              <a:pPr>
                <a:defRPr/>
              </a:pPr>
              <a:t>89</a:t>
            </a:fld>
            <a:endParaRPr lang="en-US" altLang="zh-C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p:txBody>
          <a:bodyPr/>
          <a:lstStyle/>
          <a:p>
            <a:r>
              <a:rPr lang="zh-CN" altLang="en-US" dirty="0"/>
              <a:t>符号表示约定</a:t>
            </a:r>
          </a:p>
        </p:txBody>
      </p:sp>
      <p:sp>
        <p:nvSpPr>
          <p:cNvPr id="21508" name="Rectangle 3"/>
          <p:cNvSpPr>
            <a:spLocks noGrp="1" noChangeArrowheads="1"/>
          </p:cNvSpPr>
          <p:nvPr>
            <p:ph idx="1"/>
          </p:nvPr>
        </p:nvSpPr>
        <p:spPr/>
        <p:txBody>
          <a:bodyPr/>
          <a:lstStyle/>
          <a:p>
            <a:r>
              <a:rPr lang="zh-CN" altLang="en-US" dirty="0"/>
              <a:t>终结符号：</a:t>
            </a:r>
            <a:r>
              <a:rPr lang="en-US" altLang="zh-CN" dirty="0"/>
              <a:t>a b + 3 </a:t>
            </a:r>
            <a:r>
              <a:rPr lang="en-US" altLang="zh-CN" b="1" dirty="0"/>
              <a:t>id</a:t>
            </a:r>
            <a:r>
              <a:rPr lang="en-US" altLang="zh-CN" dirty="0"/>
              <a:t>…</a:t>
            </a:r>
            <a:endParaRPr lang="zh-CN" altLang="en-US" dirty="0"/>
          </a:p>
          <a:p>
            <a:r>
              <a:rPr lang="zh-CN" altLang="en-US" dirty="0"/>
              <a:t>非终结符号</a:t>
            </a:r>
            <a:r>
              <a:rPr lang="en-US" altLang="zh-CN" dirty="0"/>
              <a:t>: </a:t>
            </a:r>
            <a:r>
              <a:rPr lang="en-US" altLang="zh-CN" i="1" dirty="0"/>
              <a:t>A B C…, S, stmt</a:t>
            </a:r>
            <a:endParaRPr lang="zh-CN" altLang="en-US" i="1" dirty="0"/>
          </a:p>
          <a:p>
            <a:r>
              <a:rPr lang="zh-CN" altLang="en-US" dirty="0"/>
              <a:t>文法符号</a:t>
            </a:r>
            <a:r>
              <a:rPr lang="en-US" altLang="zh-CN" dirty="0"/>
              <a:t>: </a:t>
            </a:r>
            <a:r>
              <a:rPr lang="en-US" altLang="zh-CN" i="1" dirty="0"/>
              <a:t>X Y</a:t>
            </a:r>
            <a:r>
              <a:rPr lang="en-US" altLang="zh-CN" dirty="0"/>
              <a:t> …</a:t>
            </a:r>
            <a:endParaRPr lang="zh-CN" altLang="en-US" dirty="0"/>
          </a:p>
          <a:p>
            <a:r>
              <a:rPr lang="zh-CN" altLang="en-US" dirty="0"/>
              <a:t>终结符号串</a:t>
            </a:r>
            <a:r>
              <a:rPr lang="en-US" altLang="zh-CN" dirty="0"/>
              <a:t>:</a:t>
            </a:r>
            <a:r>
              <a:rPr lang="en-US" altLang="zh-CN" i="1" dirty="0"/>
              <a:t>u v w</a:t>
            </a:r>
            <a:r>
              <a:rPr lang="en-US" altLang="zh-CN" dirty="0"/>
              <a:t>…</a:t>
            </a:r>
            <a:endParaRPr lang="zh-CN" altLang="en-US" dirty="0"/>
          </a:p>
          <a:p>
            <a:r>
              <a:rPr lang="zh-CN" altLang="en-US" dirty="0"/>
              <a:t>文法符号串</a:t>
            </a:r>
            <a:r>
              <a:rPr lang="en-US" altLang="zh-CN" dirty="0"/>
              <a:t>:</a:t>
            </a:r>
            <a:r>
              <a:rPr lang="el-GR" altLang="zh-CN" i="1" dirty="0"/>
              <a:t>α</a:t>
            </a:r>
            <a:r>
              <a:rPr lang="en-US" altLang="zh-CN" i="1" dirty="0"/>
              <a:t> </a:t>
            </a:r>
            <a:r>
              <a:rPr lang="el-GR" altLang="zh-CN" i="1" dirty="0"/>
              <a:t>β</a:t>
            </a:r>
            <a:r>
              <a:rPr lang="en-US" altLang="zh-CN" dirty="0"/>
              <a:t>…</a:t>
            </a:r>
            <a:endParaRPr lang="zh-CN" altLang="en-US" dirty="0"/>
          </a:p>
          <a:p>
            <a:r>
              <a:rPr lang="zh-CN" altLang="en-US" dirty="0"/>
              <a:t>不同可选体</a:t>
            </a:r>
            <a:r>
              <a:rPr lang="en-US" altLang="zh-CN" dirty="0"/>
              <a:t>:</a:t>
            </a:r>
            <a:r>
              <a:rPr lang="el-GR" altLang="zh-CN" dirty="0"/>
              <a:t> </a:t>
            </a:r>
            <a:r>
              <a:rPr lang="el-GR" altLang="zh-CN" i="1" dirty="0"/>
              <a:t>α</a:t>
            </a:r>
            <a:r>
              <a:rPr lang="en-US" altLang="zh-CN" i="1" baseline="-25000" dirty="0"/>
              <a:t>1</a:t>
            </a:r>
            <a:r>
              <a:rPr lang="en-US" altLang="zh-CN" i="1" dirty="0"/>
              <a:t> </a:t>
            </a:r>
            <a:r>
              <a:rPr lang="el-GR" altLang="zh-CN" i="1" dirty="0"/>
              <a:t>α</a:t>
            </a:r>
            <a:r>
              <a:rPr lang="en-US" altLang="zh-CN" i="1" baseline="-25000" dirty="0"/>
              <a:t>2</a:t>
            </a:r>
            <a:r>
              <a:rPr lang="en-US" altLang="zh-CN" i="1" dirty="0"/>
              <a:t> </a:t>
            </a:r>
            <a:r>
              <a:rPr lang="el-GR" altLang="zh-CN" i="1" dirty="0"/>
              <a:t>α</a:t>
            </a:r>
            <a:r>
              <a:rPr lang="en-US" altLang="zh-CN" i="1" baseline="-25000" dirty="0"/>
              <a:t>3</a:t>
            </a:r>
            <a:r>
              <a:rPr lang="en-US" altLang="zh-CN" dirty="0"/>
              <a:t>… </a:t>
            </a:r>
            <a:endParaRPr lang="zh-CN" altLang="en-US" dirty="0"/>
          </a:p>
          <a:p>
            <a:r>
              <a:rPr lang="zh-CN" altLang="en-US" dirty="0"/>
              <a:t>开始符号</a:t>
            </a:r>
            <a:r>
              <a:rPr lang="en-US" altLang="zh-CN" dirty="0"/>
              <a:t>: </a:t>
            </a:r>
            <a:r>
              <a:rPr lang="en-US" altLang="zh-CN" i="1" dirty="0"/>
              <a:t>S</a:t>
            </a:r>
            <a:endParaRPr lang="zh-CN" altLang="en-US" i="1" dirty="0"/>
          </a:p>
        </p:txBody>
      </p:sp>
      <p:sp>
        <p:nvSpPr>
          <p:cNvPr id="6" name="灯片编号占位符 5"/>
          <p:cNvSpPr>
            <a:spLocks noGrp="1"/>
          </p:cNvSpPr>
          <p:nvPr>
            <p:ph type="sldNum" sz="quarter" idx="12"/>
          </p:nvPr>
        </p:nvSpPr>
        <p:spPr/>
        <p:txBody>
          <a:bodyPr/>
          <a:lstStyle/>
          <a:p>
            <a:pPr>
              <a:defRPr/>
            </a:pPr>
            <a:fld id="{CE514898-A690-458B-8E31-43AC39F8A0E1}" type="slidenum">
              <a:rPr lang="en-US" altLang="zh-CN"/>
              <a:pPr>
                <a:defRPr/>
              </a:pPr>
              <a:t>9</a:t>
            </a:fld>
            <a:endParaRPr lang="en-US" altLang="zh-CN"/>
          </a:p>
        </p:txBody>
      </p:sp>
      <p:pic>
        <p:nvPicPr>
          <p:cNvPr id="2" name="Picture 4"/>
          <p:cNvPicPr>
            <a:picLocks noChangeAspect="1" noChangeArrowheads="1"/>
          </p:cNvPicPr>
          <p:nvPr/>
        </p:nvPicPr>
        <p:blipFill>
          <a:blip r:embed="rId2" cstate="print"/>
          <a:srcRect/>
          <a:stretch>
            <a:fillRect/>
          </a:stretch>
        </p:blipFill>
        <p:spPr bwMode="auto">
          <a:xfrm>
            <a:off x="4648200" y="2895600"/>
            <a:ext cx="3235325" cy="12065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标题 1"/>
          <p:cNvSpPr>
            <a:spLocks noGrp="1"/>
          </p:cNvSpPr>
          <p:nvPr>
            <p:ph type="title"/>
          </p:nvPr>
        </p:nvSpPr>
        <p:spPr/>
        <p:txBody>
          <a:bodyPr/>
          <a:lstStyle/>
          <a:p>
            <a:r>
              <a:rPr lang="zh-CN" altLang="en-US"/>
              <a:t>项集闭包计算示例及算法</a:t>
            </a:r>
          </a:p>
        </p:txBody>
      </p:sp>
      <p:sp>
        <p:nvSpPr>
          <p:cNvPr id="88067" name="内容占位符 2"/>
          <p:cNvSpPr>
            <a:spLocks noGrp="1"/>
          </p:cNvSpPr>
          <p:nvPr>
            <p:ph idx="1"/>
          </p:nvPr>
        </p:nvSpPr>
        <p:spPr>
          <a:xfrm>
            <a:off x="2590800" y="1752600"/>
            <a:ext cx="5976938" cy="4267200"/>
          </a:xfrm>
        </p:spPr>
        <p:txBody>
          <a:bodyPr/>
          <a:lstStyle/>
          <a:p>
            <a:r>
              <a:rPr lang="en-US" altLang="zh-CN" sz="2000" dirty="0"/>
              <a:t>I={[E’→</a:t>
            </a:r>
            <a:r>
              <a:rPr lang="el-GR" altLang="zh-CN" sz="2000" i="1" dirty="0"/>
              <a:t>·</a:t>
            </a:r>
            <a:r>
              <a:rPr lang="en-US" altLang="zh-CN" sz="2000" dirty="0"/>
              <a:t>E]}</a:t>
            </a:r>
          </a:p>
          <a:p>
            <a:r>
              <a:rPr lang="en-US" altLang="zh-CN" sz="2000" dirty="0"/>
              <a:t>CLOSURE(I)={[E’→</a:t>
            </a:r>
            <a:r>
              <a:rPr lang="el-GR" altLang="zh-CN" sz="2000" i="1" dirty="0"/>
              <a:t>·</a:t>
            </a:r>
            <a:r>
              <a:rPr lang="en-US" altLang="zh-CN" sz="2000" dirty="0"/>
              <a:t>E], [E→</a:t>
            </a:r>
            <a:r>
              <a:rPr lang="el-GR" altLang="zh-CN" sz="2000" i="1" dirty="0"/>
              <a:t> · </a:t>
            </a:r>
            <a:r>
              <a:rPr lang="en-US" altLang="zh-CN" sz="2000" dirty="0"/>
              <a:t>E+T], [E →</a:t>
            </a:r>
            <a:r>
              <a:rPr lang="el-GR" altLang="zh-CN" sz="2000" i="1" dirty="0"/>
              <a:t> · </a:t>
            </a:r>
            <a:r>
              <a:rPr lang="en-US" altLang="zh-CN" sz="2000" dirty="0"/>
              <a:t>T], [T →</a:t>
            </a:r>
            <a:r>
              <a:rPr lang="el-GR" altLang="zh-CN" sz="2000" i="1" dirty="0"/>
              <a:t> · </a:t>
            </a:r>
            <a:r>
              <a:rPr lang="en-US" altLang="zh-CN" sz="2000" dirty="0"/>
              <a:t>T*F], [T →</a:t>
            </a:r>
            <a:r>
              <a:rPr lang="el-GR" altLang="zh-CN" sz="2000" i="1" dirty="0"/>
              <a:t> · </a:t>
            </a:r>
            <a:r>
              <a:rPr lang="en-US" altLang="zh-CN" sz="2000" dirty="0"/>
              <a:t>F],[F →</a:t>
            </a:r>
            <a:r>
              <a:rPr lang="el-GR" altLang="zh-CN" sz="2000" i="1" dirty="0"/>
              <a:t> ·</a:t>
            </a:r>
            <a:r>
              <a:rPr lang="en-US" altLang="zh-CN" sz="2000" dirty="0"/>
              <a:t>(E)],[F →</a:t>
            </a:r>
            <a:r>
              <a:rPr lang="el-GR" altLang="zh-CN" sz="2000" i="1" dirty="0"/>
              <a:t> · </a:t>
            </a:r>
            <a:r>
              <a:rPr lang="en-US" altLang="zh-CN" sz="2000" dirty="0"/>
              <a:t>id]}</a:t>
            </a:r>
            <a:endParaRPr lang="zh-CN" altLang="en-US" sz="2000" dirty="0"/>
          </a:p>
        </p:txBody>
      </p:sp>
      <p:sp>
        <p:nvSpPr>
          <p:cNvPr id="4" name="灯片编号占位符 3"/>
          <p:cNvSpPr>
            <a:spLocks noGrp="1"/>
          </p:cNvSpPr>
          <p:nvPr>
            <p:ph type="sldNum" sz="quarter" idx="12"/>
          </p:nvPr>
        </p:nvSpPr>
        <p:spPr/>
        <p:txBody>
          <a:bodyPr/>
          <a:lstStyle/>
          <a:p>
            <a:pPr>
              <a:defRPr/>
            </a:pPr>
            <a:fld id="{19F25FD8-7716-4C3D-A98E-A0EE909248FC}" type="slidenum">
              <a:rPr lang="en-US" altLang="zh-CN" smtClean="0"/>
              <a:pPr>
                <a:defRPr/>
              </a:pPr>
              <a:t>90</a:t>
            </a:fld>
            <a:endParaRPr lang="en-US" altLang="zh-CN"/>
          </a:p>
        </p:txBody>
      </p:sp>
      <p:pic>
        <p:nvPicPr>
          <p:cNvPr id="88069" name="Picture 2"/>
          <p:cNvPicPr>
            <a:picLocks noChangeAspect="1" noChangeArrowheads="1"/>
          </p:cNvPicPr>
          <p:nvPr/>
        </p:nvPicPr>
        <p:blipFill>
          <a:blip r:embed="rId2" cstate="print"/>
          <a:srcRect/>
          <a:stretch>
            <a:fillRect/>
          </a:stretch>
        </p:blipFill>
        <p:spPr bwMode="auto">
          <a:xfrm>
            <a:off x="762000" y="1752600"/>
            <a:ext cx="1762125" cy="1495425"/>
          </a:xfrm>
          <a:prstGeom prst="rect">
            <a:avLst/>
          </a:prstGeom>
          <a:noFill/>
          <a:ln w="9525">
            <a:noFill/>
            <a:miter lim="800000"/>
            <a:headEnd/>
            <a:tailEnd/>
          </a:ln>
        </p:spPr>
      </p:pic>
      <p:pic>
        <p:nvPicPr>
          <p:cNvPr id="88070" name="Picture 3"/>
          <p:cNvPicPr>
            <a:picLocks noChangeAspect="1" noChangeArrowheads="1"/>
          </p:cNvPicPr>
          <p:nvPr/>
        </p:nvPicPr>
        <p:blipFill>
          <a:blip r:embed="rId3" cstate="print"/>
          <a:srcRect/>
          <a:stretch>
            <a:fillRect/>
          </a:stretch>
        </p:blipFill>
        <p:spPr bwMode="auto">
          <a:xfrm>
            <a:off x="685800" y="3505200"/>
            <a:ext cx="4486275" cy="2743200"/>
          </a:xfrm>
          <a:prstGeom prst="rect">
            <a:avLst/>
          </a:prstGeom>
          <a:noFill/>
          <a:ln w="9525">
            <a:noFill/>
            <a:miter lim="800000"/>
            <a:headEnd/>
            <a:tailEnd/>
          </a:ln>
        </p:spPr>
      </p:pic>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标题 1"/>
          <p:cNvSpPr>
            <a:spLocks noGrp="1"/>
          </p:cNvSpPr>
          <p:nvPr>
            <p:ph type="title"/>
          </p:nvPr>
        </p:nvSpPr>
        <p:spPr/>
        <p:txBody>
          <a:bodyPr/>
          <a:lstStyle/>
          <a:p>
            <a:r>
              <a:rPr lang="en-US" altLang="zh-CN"/>
              <a:t>LR(0)</a:t>
            </a:r>
            <a:r>
              <a:rPr lang="zh-CN" altLang="en-US"/>
              <a:t>项集规范族 </a:t>
            </a:r>
            <a:r>
              <a:rPr lang="en-US" altLang="zh-CN"/>
              <a:t>– GOTO</a:t>
            </a:r>
            <a:r>
              <a:rPr lang="zh-CN" altLang="en-US"/>
              <a:t>函数</a:t>
            </a:r>
          </a:p>
        </p:txBody>
      </p:sp>
      <p:sp>
        <p:nvSpPr>
          <p:cNvPr id="89091" name="内容占位符 2"/>
          <p:cNvSpPr>
            <a:spLocks noGrp="1"/>
          </p:cNvSpPr>
          <p:nvPr>
            <p:ph idx="1"/>
          </p:nvPr>
        </p:nvSpPr>
        <p:spPr/>
        <p:txBody>
          <a:bodyPr/>
          <a:lstStyle/>
          <a:p>
            <a:r>
              <a:rPr lang="en-US" altLang="zh-CN" dirty="0"/>
              <a:t>GOTO</a:t>
            </a:r>
            <a:r>
              <a:rPr lang="zh-CN" altLang="en-US" dirty="0"/>
              <a:t>函数：</a:t>
            </a:r>
            <a:r>
              <a:rPr lang="en-US" altLang="zh-CN" i="1" dirty="0"/>
              <a:t>I</a:t>
            </a:r>
            <a:r>
              <a:rPr lang="zh-CN" altLang="en-US" dirty="0"/>
              <a:t>是一个项集，</a:t>
            </a:r>
            <a:r>
              <a:rPr lang="en-US" altLang="zh-CN" i="1" dirty="0"/>
              <a:t>X</a:t>
            </a:r>
            <a:r>
              <a:rPr lang="zh-CN" altLang="en-US" dirty="0"/>
              <a:t>是一个文法符号，</a:t>
            </a:r>
            <a:r>
              <a:rPr lang="en-US" altLang="zh-CN" dirty="0"/>
              <a:t>GOTO(</a:t>
            </a:r>
            <a:r>
              <a:rPr lang="en-US" altLang="zh-CN" i="1" dirty="0"/>
              <a:t>I,X</a:t>
            </a:r>
            <a:r>
              <a:rPr lang="en-US" altLang="zh-CN" dirty="0"/>
              <a:t>)</a:t>
            </a:r>
            <a:r>
              <a:rPr lang="zh-CN" altLang="en-US" dirty="0"/>
              <a:t>定义</a:t>
            </a:r>
            <a:r>
              <a:rPr lang="en-US" altLang="zh-CN" dirty="0"/>
              <a:t>: </a:t>
            </a:r>
            <a:r>
              <a:rPr lang="en-US" altLang="zh-CN" i="1" dirty="0"/>
              <a:t>I</a:t>
            </a:r>
            <a:r>
              <a:rPr lang="zh-CN" altLang="en-US" dirty="0"/>
              <a:t>中所有形如</a:t>
            </a:r>
            <a:r>
              <a:rPr lang="en-US" altLang="zh-CN" dirty="0"/>
              <a:t>[</a:t>
            </a:r>
            <a:r>
              <a:rPr lang="en-US" altLang="zh-CN" i="1" dirty="0"/>
              <a:t>A → </a:t>
            </a:r>
            <a:r>
              <a:rPr lang="el-GR" altLang="zh-CN" i="1" dirty="0"/>
              <a:t>α·</a:t>
            </a:r>
            <a:r>
              <a:rPr lang="en-US" altLang="zh-CN" i="1" dirty="0"/>
              <a:t>X</a:t>
            </a:r>
            <a:r>
              <a:rPr lang="el-GR" altLang="zh-CN" i="1" dirty="0"/>
              <a:t>β</a:t>
            </a:r>
            <a:r>
              <a:rPr lang="en-US" altLang="zh-CN" dirty="0"/>
              <a:t>]</a:t>
            </a:r>
            <a:r>
              <a:rPr lang="zh-CN" altLang="en-US" dirty="0"/>
              <a:t>的项所对应的项</a:t>
            </a:r>
            <a:r>
              <a:rPr lang="en-US" altLang="zh-CN" dirty="0"/>
              <a:t>[</a:t>
            </a:r>
            <a:r>
              <a:rPr lang="en-US" altLang="zh-CN" i="1" dirty="0"/>
              <a:t>A → </a:t>
            </a:r>
            <a:r>
              <a:rPr lang="el-GR" altLang="zh-CN" i="1" dirty="0"/>
              <a:t>α</a:t>
            </a:r>
            <a:r>
              <a:rPr lang="en-US" altLang="zh-CN" i="1" dirty="0"/>
              <a:t>X</a:t>
            </a:r>
            <a:r>
              <a:rPr lang="el-GR" altLang="zh-CN" i="1" dirty="0"/>
              <a:t>·β</a:t>
            </a:r>
            <a:r>
              <a:rPr lang="en-US" altLang="zh-CN" dirty="0"/>
              <a:t>]</a:t>
            </a:r>
            <a:r>
              <a:rPr lang="zh-CN" altLang="en-US" dirty="0"/>
              <a:t>的集合的闭包。</a:t>
            </a:r>
            <a:endParaRPr lang="en-US" altLang="zh-CN" dirty="0"/>
          </a:p>
          <a:p>
            <a:r>
              <a:rPr lang="zh-CN" altLang="en-US" dirty="0"/>
              <a:t>示例：</a:t>
            </a:r>
            <a:endParaRPr lang="en-US" altLang="zh-CN" dirty="0"/>
          </a:p>
          <a:p>
            <a:pPr lvl="1"/>
            <a:r>
              <a:rPr lang="en-US" altLang="zh-CN" dirty="0"/>
              <a:t>I={[</a:t>
            </a:r>
            <a:r>
              <a:rPr lang="en-US" altLang="zh-CN" sz="2800" dirty="0"/>
              <a:t>E’→E</a:t>
            </a:r>
            <a:r>
              <a:rPr lang="el-GR" altLang="zh-CN" sz="2400" i="1" dirty="0"/>
              <a:t>·</a:t>
            </a:r>
            <a:r>
              <a:rPr lang="en-US" altLang="zh-CN" dirty="0"/>
              <a:t>],[</a:t>
            </a:r>
            <a:r>
              <a:rPr lang="en-US" altLang="zh-CN" sz="2800" dirty="0"/>
              <a:t>E→</a:t>
            </a:r>
            <a:r>
              <a:rPr lang="el-GR" altLang="zh-CN" sz="2800" i="1" dirty="0"/>
              <a:t> </a:t>
            </a:r>
            <a:r>
              <a:rPr lang="en-US" altLang="zh-CN" sz="2800" dirty="0"/>
              <a:t>E</a:t>
            </a:r>
            <a:r>
              <a:rPr lang="el-GR" altLang="zh-CN" sz="2800" i="1" dirty="0"/>
              <a:t>·</a:t>
            </a:r>
            <a:r>
              <a:rPr lang="en-US" altLang="zh-CN" sz="2800" dirty="0"/>
              <a:t>+T</a:t>
            </a:r>
            <a:r>
              <a:rPr lang="en-US" altLang="zh-CN" dirty="0"/>
              <a:t>]}</a:t>
            </a:r>
          </a:p>
          <a:p>
            <a:pPr lvl="1"/>
            <a:r>
              <a:rPr lang="en-US" altLang="zh-CN" dirty="0"/>
              <a:t>GOTO(I,+)={[</a:t>
            </a:r>
            <a:r>
              <a:rPr lang="en-US" altLang="zh-CN" sz="2400" dirty="0"/>
              <a:t>E→</a:t>
            </a:r>
            <a:r>
              <a:rPr lang="el-GR" altLang="zh-CN" sz="2400" i="1" dirty="0"/>
              <a:t> </a:t>
            </a:r>
            <a:r>
              <a:rPr lang="en-US" altLang="zh-CN" sz="2400" dirty="0"/>
              <a:t>E+</a:t>
            </a:r>
            <a:r>
              <a:rPr lang="el-GR" altLang="zh-CN" sz="2400" i="1" dirty="0"/>
              <a:t>·</a:t>
            </a:r>
            <a:r>
              <a:rPr lang="en-US" altLang="zh-CN" sz="2400" dirty="0"/>
              <a:t>T</a:t>
            </a:r>
            <a:r>
              <a:rPr lang="en-US" altLang="zh-CN" dirty="0"/>
              <a:t>],</a:t>
            </a:r>
            <a:r>
              <a:rPr lang="en-US" altLang="zh-CN" sz="2800" dirty="0"/>
              <a:t>[T→</a:t>
            </a:r>
            <a:r>
              <a:rPr lang="el-GR" altLang="zh-CN" sz="2800" i="1" dirty="0"/>
              <a:t>·</a:t>
            </a:r>
            <a:r>
              <a:rPr lang="en-US" altLang="zh-CN" sz="2800" dirty="0"/>
              <a:t>T*F], [T→</a:t>
            </a:r>
            <a:r>
              <a:rPr lang="el-GR" altLang="zh-CN" sz="2800" i="1" dirty="0"/>
              <a:t>·</a:t>
            </a:r>
            <a:r>
              <a:rPr lang="en-US" altLang="zh-CN" sz="2800" dirty="0"/>
              <a:t>F],[F→</a:t>
            </a:r>
            <a:r>
              <a:rPr lang="el-GR" altLang="zh-CN" sz="2800" i="1" dirty="0"/>
              <a:t>·</a:t>
            </a:r>
            <a:r>
              <a:rPr lang="en-US" altLang="zh-CN" sz="2800" dirty="0"/>
              <a:t>(E)],[F→</a:t>
            </a:r>
            <a:r>
              <a:rPr lang="el-GR" altLang="zh-CN" sz="2800" i="1" dirty="0"/>
              <a:t>·</a:t>
            </a:r>
            <a:r>
              <a:rPr lang="en-US" altLang="zh-CN" sz="2800" dirty="0"/>
              <a:t>id]</a:t>
            </a:r>
            <a:r>
              <a:rPr lang="en-US" altLang="zh-CN" dirty="0"/>
              <a:t>}</a:t>
            </a:r>
            <a:endParaRPr lang="zh-CN" altLang="en-US" dirty="0"/>
          </a:p>
          <a:p>
            <a:pPr lvl="1"/>
            <a:endParaRPr lang="en-US" altLang="zh-CN" dirty="0"/>
          </a:p>
        </p:txBody>
      </p:sp>
      <p:sp>
        <p:nvSpPr>
          <p:cNvPr id="4" name="灯片编号占位符 3"/>
          <p:cNvSpPr>
            <a:spLocks noGrp="1"/>
          </p:cNvSpPr>
          <p:nvPr>
            <p:ph type="sldNum" sz="quarter" idx="12"/>
          </p:nvPr>
        </p:nvSpPr>
        <p:spPr/>
        <p:txBody>
          <a:bodyPr/>
          <a:lstStyle/>
          <a:p>
            <a:pPr>
              <a:defRPr/>
            </a:pPr>
            <a:fld id="{953E3844-E1A2-4D81-8A25-1403E47F4F98}" type="slidenum">
              <a:rPr lang="en-US" altLang="zh-CN" smtClean="0"/>
              <a:pPr>
                <a:defRPr/>
              </a:pPr>
              <a:t>91</a:t>
            </a:fld>
            <a:endParaRPr lang="en-US" altLang="zh-CN"/>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标题 1"/>
          <p:cNvSpPr>
            <a:spLocks noGrp="1"/>
          </p:cNvSpPr>
          <p:nvPr>
            <p:ph type="title"/>
          </p:nvPr>
        </p:nvSpPr>
        <p:spPr>
          <a:xfrm>
            <a:off x="500034" y="500042"/>
            <a:ext cx="8229600" cy="1204170"/>
          </a:xfrm>
        </p:spPr>
        <p:txBody>
          <a:bodyPr/>
          <a:lstStyle/>
          <a:p>
            <a:r>
              <a:rPr lang="en-US" altLang="zh-CN" dirty="0"/>
              <a:t>LR(0)</a:t>
            </a:r>
            <a:r>
              <a:rPr lang="zh-CN" altLang="en-US" dirty="0"/>
              <a:t>项集规范族的构造</a:t>
            </a:r>
          </a:p>
        </p:txBody>
      </p:sp>
      <p:sp>
        <p:nvSpPr>
          <p:cNvPr id="3" name="内容占位符 2"/>
          <p:cNvSpPr>
            <a:spLocks noGrp="1"/>
          </p:cNvSpPr>
          <p:nvPr>
            <p:ph idx="1"/>
          </p:nvPr>
        </p:nvSpPr>
        <p:spPr>
          <a:xfrm>
            <a:off x="566738" y="1752600"/>
            <a:ext cx="7891462" cy="1905000"/>
          </a:xfrm>
        </p:spPr>
        <p:txBody>
          <a:bodyPr>
            <a:normAutofit fontScale="77500" lnSpcReduction="20000"/>
          </a:bodyPr>
          <a:lstStyle/>
          <a:p>
            <a:pPr>
              <a:defRPr/>
            </a:pPr>
            <a:r>
              <a:rPr lang="zh-CN" altLang="en-US" dirty="0"/>
              <a:t>为文法</a:t>
            </a:r>
            <a:r>
              <a:rPr lang="en-US" altLang="zh-CN" i="1" dirty="0"/>
              <a:t>G</a:t>
            </a:r>
            <a:r>
              <a:rPr lang="zh-CN" altLang="en-US" dirty="0"/>
              <a:t>构造</a:t>
            </a:r>
            <a:r>
              <a:rPr lang="en-US" altLang="zh-CN" dirty="0"/>
              <a:t>LR(0)</a:t>
            </a:r>
            <a:r>
              <a:rPr lang="zh-CN" altLang="en-US" dirty="0"/>
              <a:t>项集规范族</a:t>
            </a:r>
            <a:r>
              <a:rPr lang="en-US" altLang="zh-CN" i="1" dirty="0"/>
              <a:t>C</a:t>
            </a:r>
          </a:p>
          <a:p>
            <a:pPr>
              <a:defRPr/>
            </a:pPr>
            <a:r>
              <a:rPr lang="zh-CN" altLang="en-US" dirty="0"/>
              <a:t>步骤一：构造增广文法</a:t>
            </a:r>
            <a:r>
              <a:rPr lang="en-US" altLang="zh-CN" i="1" dirty="0"/>
              <a:t>G’: S’</a:t>
            </a:r>
            <a:r>
              <a:rPr lang="en-US" altLang="zh-CN" dirty="0"/>
              <a:t> →</a:t>
            </a:r>
            <a:r>
              <a:rPr lang="en-US" altLang="zh-CN" i="1" dirty="0"/>
              <a:t>S …… </a:t>
            </a:r>
            <a:endParaRPr lang="en-US" altLang="zh-CN" dirty="0"/>
          </a:p>
          <a:p>
            <a:pPr>
              <a:defRPr/>
            </a:pPr>
            <a:r>
              <a:rPr lang="zh-CN" altLang="en-US" dirty="0"/>
              <a:t>步骤二：构造</a:t>
            </a:r>
            <a:r>
              <a:rPr lang="en-US" altLang="zh-CN" i="1" dirty="0"/>
              <a:t>I</a:t>
            </a:r>
            <a:r>
              <a:rPr lang="en-US" altLang="zh-CN" i="1" baseline="-25000" dirty="0"/>
              <a:t>0</a:t>
            </a:r>
            <a:r>
              <a:rPr lang="en-US" altLang="zh-CN" i="1" dirty="0"/>
              <a:t>=</a:t>
            </a:r>
            <a:r>
              <a:rPr lang="en-US" altLang="zh-CN" dirty="0"/>
              <a:t>CLOSURE(</a:t>
            </a:r>
            <a:r>
              <a:rPr lang="en-US" altLang="zh-CN" i="1" dirty="0"/>
              <a:t>S’</a:t>
            </a:r>
            <a:r>
              <a:rPr lang="en-US" altLang="zh-CN" dirty="0"/>
              <a:t> →</a:t>
            </a:r>
            <a:r>
              <a:rPr lang="el-GR" altLang="zh-CN" sz="3200" i="1" dirty="0"/>
              <a:t>·</a:t>
            </a:r>
            <a:r>
              <a:rPr lang="en-US" altLang="zh-CN" i="1" dirty="0"/>
              <a:t>S</a:t>
            </a:r>
            <a:r>
              <a:rPr lang="en-US" altLang="zh-CN" dirty="0"/>
              <a:t>)</a:t>
            </a:r>
            <a:r>
              <a:rPr lang="zh-CN" altLang="en-US" dirty="0"/>
              <a:t>，</a:t>
            </a:r>
            <a:r>
              <a:rPr lang="en-US" altLang="zh-CN" i="1" dirty="0"/>
              <a:t>I</a:t>
            </a:r>
            <a:r>
              <a:rPr lang="en-US" altLang="zh-CN" i="1" baseline="-25000" dirty="0"/>
              <a:t>0</a:t>
            </a:r>
            <a:r>
              <a:rPr lang="zh-CN" altLang="en-US" dirty="0"/>
              <a:t>是</a:t>
            </a:r>
            <a:r>
              <a:rPr lang="en-US" altLang="zh-CN" i="1" dirty="0"/>
              <a:t>C</a:t>
            </a:r>
            <a:r>
              <a:rPr lang="zh-CN" altLang="en-US" dirty="0"/>
              <a:t>的初始项集</a:t>
            </a:r>
            <a:endParaRPr lang="en-US" altLang="zh-CN" dirty="0"/>
          </a:p>
          <a:p>
            <a:pPr>
              <a:defRPr/>
            </a:pPr>
            <a:r>
              <a:rPr lang="zh-CN" altLang="en-US" dirty="0"/>
              <a:t>步骤三：对</a:t>
            </a:r>
            <a:r>
              <a:rPr lang="en-US" altLang="zh-CN" i="1" dirty="0"/>
              <a:t>C</a:t>
            </a:r>
            <a:r>
              <a:rPr lang="zh-CN" altLang="en-US" dirty="0"/>
              <a:t>中的每个项集</a:t>
            </a:r>
            <a:r>
              <a:rPr lang="en-US" altLang="zh-CN" i="1" dirty="0"/>
              <a:t>I</a:t>
            </a:r>
            <a:r>
              <a:rPr lang="en-US" altLang="zh-CN" i="1" baseline="-25000" dirty="0"/>
              <a:t>i</a:t>
            </a:r>
            <a:r>
              <a:rPr lang="zh-CN" altLang="en-US" dirty="0"/>
              <a:t>及每个文法符号</a:t>
            </a:r>
            <a:r>
              <a:rPr lang="en-US" altLang="zh-CN" i="1" dirty="0" err="1"/>
              <a:t>X</a:t>
            </a:r>
            <a:r>
              <a:rPr lang="en-US" altLang="zh-CN" i="1" baseline="-25000" dirty="0" err="1"/>
              <a:t>j</a:t>
            </a:r>
            <a:r>
              <a:rPr lang="zh-CN" altLang="en-US" dirty="0"/>
              <a:t>，将</a:t>
            </a:r>
            <a:r>
              <a:rPr lang="en-US" altLang="zh-CN" dirty="0"/>
              <a:t>GOTO(</a:t>
            </a:r>
            <a:r>
              <a:rPr lang="en-US" altLang="zh-CN" i="1" dirty="0" err="1"/>
              <a:t>I</a:t>
            </a:r>
            <a:r>
              <a:rPr lang="en-US" altLang="zh-CN" i="1" baseline="-25000" dirty="0" err="1"/>
              <a:t>i</a:t>
            </a:r>
            <a:r>
              <a:rPr lang="en-US" altLang="zh-CN" i="1" dirty="0" err="1"/>
              <a:t>,X</a:t>
            </a:r>
            <a:r>
              <a:rPr lang="en-US" altLang="zh-CN" i="1" baseline="-25000" dirty="0" err="1"/>
              <a:t>j</a:t>
            </a:r>
            <a:r>
              <a:rPr lang="en-US" altLang="zh-CN" dirty="0"/>
              <a:t>)</a:t>
            </a:r>
            <a:r>
              <a:rPr lang="zh-CN" altLang="en-US" dirty="0"/>
              <a:t>加入到</a:t>
            </a:r>
            <a:r>
              <a:rPr lang="en-US" altLang="zh-CN" i="1" dirty="0"/>
              <a:t>C</a:t>
            </a:r>
            <a:r>
              <a:rPr lang="zh-CN" altLang="en-US" dirty="0"/>
              <a:t>中</a:t>
            </a:r>
            <a:endParaRPr lang="en-US" altLang="zh-CN" dirty="0"/>
          </a:p>
          <a:p>
            <a:pPr>
              <a:defRPr/>
            </a:pPr>
            <a:r>
              <a:rPr lang="zh-CN" altLang="en-US" dirty="0"/>
              <a:t>重复步骤三，直到没有新的项集可以加入</a:t>
            </a:r>
            <a:endParaRPr lang="en-US" altLang="zh-CN" dirty="0"/>
          </a:p>
          <a:p>
            <a:pPr>
              <a:defRPr/>
            </a:pPr>
            <a:endParaRPr lang="en-US" altLang="zh-CN" dirty="0"/>
          </a:p>
          <a:p>
            <a:pPr>
              <a:defRPr/>
            </a:pPr>
            <a:endParaRPr lang="en-US" altLang="zh-CN" dirty="0"/>
          </a:p>
        </p:txBody>
      </p:sp>
      <p:sp>
        <p:nvSpPr>
          <p:cNvPr id="4" name="灯片编号占位符 3"/>
          <p:cNvSpPr>
            <a:spLocks noGrp="1"/>
          </p:cNvSpPr>
          <p:nvPr>
            <p:ph type="sldNum" sz="quarter" idx="12"/>
          </p:nvPr>
        </p:nvSpPr>
        <p:spPr/>
        <p:txBody>
          <a:bodyPr/>
          <a:lstStyle/>
          <a:p>
            <a:pPr>
              <a:defRPr/>
            </a:pPr>
            <a:fld id="{4741E09E-77A2-4C5E-B2D2-A39E75C0FA8A}" type="slidenum">
              <a:rPr lang="en-US" altLang="zh-CN" smtClean="0"/>
              <a:pPr>
                <a:defRPr/>
              </a:pPr>
              <a:t>92</a:t>
            </a:fld>
            <a:endParaRPr lang="en-US" altLang="zh-CN"/>
          </a:p>
        </p:txBody>
      </p:sp>
      <p:sp>
        <p:nvSpPr>
          <p:cNvPr id="90117" name="矩形 4"/>
          <p:cNvSpPr>
            <a:spLocks noChangeArrowheads="1"/>
          </p:cNvSpPr>
          <p:nvPr/>
        </p:nvSpPr>
        <p:spPr bwMode="auto">
          <a:xfrm>
            <a:off x="762000" y="3733800"/>
            <a:ext cx="5638800" cy="2586038"/>
          </a:xfrm>
          <a:prstGeom prst="rect">
            <a:avLst/>
          </a:prstGeom>
          <a:noFill/>
          <a:ln w="9525">
            <a:solidFill>
              <a:schemeClr val="tx1"/>
            </a:solidFill>
            <a:miter lim="800000"/>
            <a:headEnd/>
            <a:tailEnd/>
          </a:ln>
        </p:spPr>
        <p:txBody>
          <a:bodyPr>
            <a:spAutoFit/>
          </a:bodyPr>
          <a:lstStyle/>
          <a:p>
            <a:pPr>
              <a:buFont typeface="Wingdings" pitchFamily="2" charset="2"/>
              <a:buNone/>
            </a:pPr>
            <a:r>
              <a:rPr lang="en-US" altLang="zh-CN"/>
              <a:t>Void items(</a:t>
            </a:r>
            <a:r>
              <a:rPr lang="en-US" altLang="zh-CN" i="1"/>
              <a:t>G’</a:t>
            </a:r>
            <a:r>
              <a:rPr lang="en-US" altLang="zh-CN"/>
              <a:t>)</a:t>
            </a:r>
            <a:r>
              <a:rPr lang="en-US" altLang="zh-CN" sz="1600"/>
              <a:t>{</a:t>
            </a:r>
            <a:endParaRPr lang="en-US" altLang="zh-CN"/>
          </a:p>
          <a:p>
            <a:pPr>
              <a:buFont typeface="Wingdings" pitchFamily="2" charset="2"/>
              <a:buNone/>
            </a:pPr>
            <a:r>
              <a:rPr lang="en-US" altLang="zh-CN"/>
              <a:t>     </a:t>
            </a:r>
            <a:r>
              <a:rPr lang="en-US" altLang="zh-CN" i="1"/>
              <a:t>C</a:t>
            </a:r>
            <a:r>
              <a:rPr lang="en-US" altLang="zh-CN"/>
              <a:t>={CLOSURE({[</a:t>
            </a:r>
            <a:r>
              <a:rPr lang="en-US" altLang="zh-CN" i="1"/>
              <a:t>S’ →</a:t>
            </a:r>
            <a:r>
              <a:rPr lang="el-GR" altLang="zh-CN" i="1"/>
              <a:t>·</a:t>
            </a:r>
            <a:r>
              <a:rPr lang="en-US" altLang="zh-CN" i="1"/>
              <a:t>S</a:t>
            </a:r>
            <a:r>
              <a:rPr lang="en-US" altLang="zh-CN"/>
              <a:t>]})};</a:t>
            </a:r>
          </a:p>
          <a:p>
            <a:pPr>
              <a:buFont typeface="Wingdings" pitchFamily="2" charset="2"/>
              <a:buNone/>
            </a:pPr>
            <a:r>
              <a:rPr lang="en-US" altLang="zh-CN"/>
              <a:t>     repeat</a:t>
            </a:r>
          </a:p>
          <a:p>
            <a:pPr>
              <a:buFont typeface="Wingdings" pitchFamily="2" charset="2"/>
              <a:buNone/>
            </a:pPr>
            <a:r>
              <a:rPr lang="en-US" altLang="zh-CN"/>
              <a:t>          for(</a:t>
            </a:r>
            <a:r>
              <a:rPr lang="en-US" altLang="zh-CN" i="1"/>
              <a:t>C</a:t>
            </a:r>
            <a:r>
              <a:rPr lang="zh-CN" altLang="en-US"/>
              <a:t>中的每个项集</a:t>
            </a:r>
            <a:r>
              <a:rPr lang="en-US" altLang="zh-CN" i="1"/>
              <a:t>I</a:t>
            </a:r>
            <a:r>
              <a:rPr lang="en-US" altLang="zh-CN"/>
              <a:t>)</a:t>
            </a:r>
          </a:p>
          <a:p>
            <a:pPr>
              <a:buFont typeface="Wingdings" pitchFamily="2" charset="2"/>
              <a:buNone/>
            </a:pPr>
            <a:r>
              <a:rPr lang="en-US" altLang="zh-CN"/>
              <a:t>             for(</a:t>
            </a:r>
            <a:r>
              <a:rPr lang="zh-CN" altLang="en-US"/>
              <a:t>每个文法符号</a:t>
            </a:r>
            <a:r>
              <a:rPr lang="en-US" altLang="zh-CN" i="1"/>
              <a:t>X</a:t>
            </a:r>
            <a:r>
              <a:rPr lang="en-US" altLang="zh-CN"/>
              <a:t>)</a:t>
            </a:r>
          </a:p>
          <a:p>
            <a:pPr>
              <a:buFont typeface="Wingdings" pitchFamily="2" charset="2"/>
              <a:buNone/>
            </a:pPr>
            <a:r>
              <a:rPr lang="en-US" altLang="zh-CN"/>
              <a:t>                if(GOTO(</a:t>
            </a:r>
            <a:r>
              <a:rPr lang="en-US" altLang="zh-CN" i="1"/>
              <a:t>I,X</a:t>
            </a:r>
            <a:r>
              <a:rPr lang="en-US" altLang="zh-CN"/>
              <a:t>)</a:t>
            </a:r>
            <a:r>
              <a:rPr lang="zh-CN" altLang="en-US"/>
              <a:t>非空且不在</a:t>
            </a:r>
            <a:r>
              <a:rPr lang="en-US" altLang="zh-CN" i="1"/>
              <a:t>C</a:t>
            </a:r>
            <a:r>
              <a:rPr lang="zh-CN" altLang="en-US"/>
              <a:t>中</a:t>
            </a:r>
            <a:r>
              <a:rPr lang="en-US" altLang="zh-CN"/>
              <a:t>)</a:t>
            </a:r>
          </a:p>
          <a:p>
            <a:pPr>
              <a:buFont typeface="Wingdings" pitchFamily="2" charset="2"/>
              <a:buNone/>
            </a:pPr>
            <a:r>
              <a:rPr lang="en-US" altLang="zh-CN"/>
              <a:t>                      </a:t>
            </a:r>
            <a:r>
              <a:rPr lang="zh-CN" altLang="en-US"/>
              <a:t>将</a:t>
            </a:r>
            <a:r>
              <a:rPr lang="en-US" altLang="zh-CN"/>
              <a:t>GOTO(</a:t>
            </a:r>
            <a:r>
              <a:rPr lang="en-US" altLang="zh-CN" i="1"/>
              <a:t>I,X</a:t>
            </a:r>
            <a:r>
              <a:rPr lang="en-US" altLang="zh-CN"/>
              <a:t>)</a:t>
            </a:r>
            <a:r>
              <a:rPr lang="zh-CN" altLang="en-US"/>
              <a:t>加入</a:t>
            </a:r>
            <a:r>
              <a:rPr lang="en-US" altLang="zh-CN" i="1"/>
              <a:t>C</a:t>
            </a:r>
            <a:r>
              <a:rPr lang="zh-CN" altLang="en-US"/>
              <a:t>中</a:t>
            </a:r>
            <a:endParaRPr lang="en-US" altLang="zh-CN"/>
          </a:p>
          <a:p>
            <a:pPr>
              <a:buFont typeface="Wingdings" pitchFamily="2" charset="2"/>
              <a:buNone/>
            </a:pPr>
            <a:r>
              <a:rPr lang="en-US" altLang="zh-CN"/>
              <a:t>     until</a:t>
            </a:r>
            <a:r>
              <a:rPr lang="zh-CN" altLang="en-US"/>
              <a:t>在某一轮中没有新的项集被加入到</a:t>
            </a:r>
            <a:r>
              <a:rPr lang="en-US" altLang="zh-CN" i="1"/>
              <a:t>C</a:t>
            </a:r>
            <a:r>
              <a:rPr lang="zh-CN" altLang="en-US"/>
              <a:t>中；</a:t>
            </a:r>
            <a:endParaRPr lang="en-US" altLang="zh-CN"/>
          </a:p>
          <a:p>
            <a:pPr>
              <a:buFont typeface="Wingdings" pitchFamily="2" charset="2"/>
              <a:buNone/>
            </a:pPr>
            <a:r>
              <a:rPr lang="en-US" altLang="zh-CN"/>
              <a:t>}</a:t>
            </a:r>
            <a:endParaRPr lang="zh-CN" altLang="en-US"/>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标题 1"/>
          <p:cNvSpPr>
            <a:spLocks noGrp="1"/>
          </p:cNvSpPr>
          <p:nvPr>
            <p:ph type="title"/>
          </p:nvPr>
        </p:nvSpPr>
        <p:spPr/>
        <p:txBody>
          <a:bodyPr/>
          <a:lstStyle/>
          <a:p>
            <a:r>
              <a:rPr lang="en-US" altLang="zh-CN"/>
              <a:t>LR(0)</a:t>
            </a:r>
            <a:r>
              <a:rPr lang="zh-CN" altLang="en-US"/>
              <a:t>项集规范族构造示例</a:t>
            </a:r>
          </a:p>
        </p:txBody>
      </p:sp>
      <p:sp>
        <p:nvSpPr>
          <p:cNvPr id="91139"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pPr>
              <a:defRPr/>
            </a:pPr>
            <a:fld id="{32A10512-20F7-4912-B478-A030E86C5F88}" type="slidenum">
              <a:rPr lang="en-US" altLang="zh-CN" smtClean="0"/>
              <a:pPr>
                <a:defRPr/>
              </a:pPr>
              <a:t>93</a:t>
            </a:fld>
            <a:endParaRPr lang="en-US" altLang="zh-CN"/>
          </a:p>
        </p:txBody>
      </p:sp>
      <p:pic>
        <p:nvPicPr>
          <p:cNvPr id="91141" name="Picture 2"/>
          <p:cNvPicPr>
            <a:picLocks noChangeAspect="1" noChangeArrowheads="1"/>
          </p:cNvPicPr>
          <p:nvPr/>
        </p:nvPicPr>
        <p:blipFill>
          <a:blip r:embed="rId2" cstate="print"/>
          <a:srcRect/>
          <a:stretch>
            <a:fillRect/>
          </a:stretch>
        </p:blipFill>
        <p:spPr bwMode="auto">
          <a:xfrm>
            <a:off x="3962400" y="0"/>
            <a:ext cx="4524375" cy="1004888"/>
          </a:xfrm>
          <a:prstGeom prst="rect">
            <a:avLst/>
          </a:prstGeom>
          <a:noFill/>
          <a:ln w="9525">
            <a:noFill/>
            <a:miter lim="800000"/>
            <a:headEnd/>
            <a:tailEnd/>
          </a:ln>
        </p:spPr>
      </p:pic>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标题 1"/>
          <p:cNvSpPr>
            <a:spLocks noGrp="1"/>
          </p:cNvSpPr>
          <p:nvPr>
            <p:ph type="title"/>
          </p:nvPr>
        </p:nvSpPr>
        <p:spPr>
          <a:xfrm>
            <a:off x="533400" y="304800"/>
            <a:ext cx="8001000" cy="1216025"/>
          </a:xfrm>
        </p:spPr>
        <p:txBody>
          <a:bodyPr>
            <a:normAutofit fontScale="90000"/>
          </a:bodyPr>
          <a:lstStyle/>
          <a:p>
            <a:r>
              <a:rPr lang="en-US" altLang="zh-CN"/>
              <a:t>LR(0)</a:t>
            </a:r>
            <a:r>
              <a:rPr lang="zh-CN" altLang="en-US"/>
              <a:t>项集规范族 → </a:t>
            </a:r>
            <a:r>
              <a:rPr lang="en-US" altLang="zh-CN"/>
              <a:t>LR(0)</a:t>
            </a:r>
            <a:r>
              <a:rPr lang="zh-CN" altLang="en-US"/>
              <a:t>自动机</a:t>
            </a:r>
          </a:p>
        </p:txBody>
      </p:sp>
      <p:sp>
        <p:nvSpPr>
          <p:cNvPr id="92163" name="内容占位符 2"/>
          <p:cNvSpPr>
            <a:spLocks noGrp="1"/>
          </p:cNvSpPr>
          <p:nvPr>
            <p:ph idx="1"/>
          </p:nvPr>
        </p:nvSpPr>
        <p:spPr>
          <a:xfrm>
            <a:off x="566738" y="1752600"/>
            <a:ext cx="7815262" cy="4267200"/>
          </a:xfrm>
        </p:spPr>
        <p:txBody>
          <a:bodyPr/>
          <a:lstStyle/>
          <a:p>
            <a:r>
              <a:rPr lang="zh-CN" altLang="en-US" dirty="0"/>
              <a:t>基于</a:t>
            </a:r>
            <a:r>
              <a:rPr lang="zh-CN" altLang="en-US" i="1" dirty="0"/>
              <a:t>规范</a:t>
            </a:r>
            <a:r>
              <a:rPr lang="en-US" altLang="zh-CN" i="1" dirty="0"/>
              <a:t>LR(0)</a:t>
            </a:r>
            <a:r>
              <a:rPr lang="zh-CN" altLang="en-US" i="1" dirty="0"/>
              <a:t>项集族</a:t>
            </a:r>
            <a:r>
              <a:rPr lang="zh-CN" altLang="en-US" dirty="0"/>
              <a:t>可以构造一个确定性的</a:t>
            </a:r>
            <a:r>
              <a:rPr lang="en-US" altLang="zh-CN" dirty="0"/>
              <a:t>LR(0)</a:t>
            </a:r>
            <a:r>
              <a:rPr lang="zh-CN" altLang="en-US" dirty="0"/>
              <a:t>自动机</a:t>
            </a:r>
            <a:endParaRPr lang="en-US" altLang="zh-CN" dirty="0"/>
          </a:p>
          <a:p>
            <a:r>
              <a:rPr lang="zh-CN" altLang="en-US" dirty="0"/>
              <a:t>规范</a:t>
            </a:r>
            <a:r>
              <a:rPr lang="en-US" altLang="zh-CN" dirty="0"/>
              <a:t>LR(0)</a:t>
            </a:r>
            <a:r>
              <a:rPr lang="zh-CN" altLang="en-US" dirty="0"/>
              <a:t>项集族中的一个项集对应于</a:t>
            </a:r>
            <a:r>
              <a:rPr lang="en-US" altLang="zh-CN" dirty="0"/>
              <a:t>LR(0)</a:t>
            </a:r>
            <a:r>
              <a:rPr lang="zh-CN" altLang="en-US" dirty="0"/>
              <a:t>自动机中的一个状态。</a:t>
            </a:r>
            <a:endParaRPr lang="en-US" altLang="zh-CN" dirty="0"/>
          </a:p>
          <a:p>
            <a:r>
              <a:rPr lang="en-US" altLang="zh-CN" dirty="0"/>
              <a:t>GOTO</a:t>
            </a:r>
            <a:r>
              <a:rPr lang="zh-CN" altLang="en-US" dirty="0"/>
              <a:t>函数则定义了</a:t>
            </a:r>
            <a:r>
              <a:rPr lang="en-US" altLang="zh-CN" dirty="0"/>
              <a:t>LR(0)</a:t>
            </a:r>
            <a:r>
              <a:rPr lang="zh-CN" altLang="en-US" dirty="0"/>
              <a:t>自动机中的状态转换。</a:t>
            </a:r>
            <a:r>
              <a:rPr lang="en-US" altLang="zh-CN" dirty="0"/>
              <a:t>GOTO(</a:t>
            </a:r>
            <a:r>
              <a:rPr lang="en-US" altLang="zh-CN" i="1" dirty="0"/>
              <a:t>I,X</a:t>
            </a:r>
            <a:r>
              <a:rPr lang="en-US" altLang="zh-CN" dirty="0"/>
              <a:t>)</a:t>
            </a:r>
            <a:r>
              <a:rPr lang="zh-CN" altLang="en-US" dirty="0"/>
              <a:t>描述了当输入为</a:t>
            </a:r>
            <a:r>
              <a:rPr lang="en-US" altLang="zh-CN" i="1" dirty="0"/>
              <a:t>X</a:t>
            </a:r>
            <a:r>
              <a:rPr lang="zh-CN" altLang="en-US" dirty="0"/>
              <a:t>时离开状态</a:t>
            </a:r>
            <a:r>
              <a:rPr lang="en-US" altLang="zh-CN" i="1" dirty="0"/>
              <a:t>I</a:t>
            </a:r>
            <a:r>
              <a:rPr lang="zh-CN" altLang="en-US" dirty="0"/>
              <a:t>的转换。</a:t>
            </a:r>
            <a:endParaRPr lang="en-US" altLang="zh-CN" dirty="0"/>
          </a:p>
          <a:p>
            <a:pPr>
              <a:buFont typeface="Wingdings" pitchFamily="2" charset="2"/>
              <a:buNone/>
            </a:pPr>
            <a:endParaRPr lang="zh-CN" altLang="en-US" dirty="0"/>
          </a:p>
        </p:txBody>
      </p:sp>
      <p:sp>
        <p:nvSpPr>
          <p:cNvPr id="4" name="灯片编号占位符 3"/>
          <p:cNvSpPr>
            <a:spLocks noGrp="1"/>
          </p:cNvSpPr>
          <p:nvPr>
            <p:ph type="sldNum" sz="quarter" idx="12"/>
          </p:nvPr>
        </p:nvSpPr>
        <p:spPr/>
        <p:txBody>
          <a:bodyPr/>
          <a:lstStyle/>
          <a:p>
            <a:pPr>
              <a:defRPr/>
            </a:pPr>
            <a:fld id="{786DFD99-EAE4-4DB3-B265-4FBBB87A0773}" type="slidenum">
              <a:rPr lang="en-US" altLang="zh-CN" smtClean="0"/>
              <a:pPr>
                <a:defRPr/>
              </a:pPr>
              <a:t>94</a:t>
            </a:fld>
            <a:endParaRPr lang="en-US" altLang="zh-CN"/>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标题 1"/>
          <p:cNvSpPr>
            <a:spLocks noGrp="1"/>
          </p:cNvSpPr>
          <p:nvPr>
            <p:ph type="title"/>
          </p:nvPr>
        </p:nvSpPr>
        <p:spPr/>
        <p:txBody>
          <a:bodyPr/>
          <a:lstStyle/>
          <a:p>
            <a:r>
              <a:rPr lang="en-US" altLang="zh-CN"/>
              <a:t>LR(0)</a:t>
            </a:r>
            <a:r>
              <a:rPr lang="zh-CN" altLang="en-US"/>
              <a:t>自动机</a:t>
            </a:r>
          </a:p>
        </p:txBody>
      </p:sp>
      <p:sp>
        <p:nvSpPr>
          <p:cNvPr id="93188" name="内容占位符 4"/>
          <p:cNvSpPr>
            <a:spLocks noGrp="1"/>
          </p:cNvSpPr>
          <p:nvPr>
            <p:ph idx="1"/>
          </p:nvPr>
        </p:nvSpPr>
        <p:spPr>
          <a:xfrm>
            <a:off x="304800" y="1752600"/>
            <a:ext cx="4038600" cy="4038600"/>
          </a:xfrm>
        </p:spPr>
        <p:txBody>
          <a:bodyPr/>
          <a:lstStyle/>
          <a:p>
            <a:r>
              <a:rPr lang="zh-CN" altLang="en-US" sz="2000"/>
              <a:t>通过构造</a:t>
            </a:r>
            <a:r>
              <a:rPr lang="en-US" altLang="zh-CN" sz="2000"/>
              <a:t>LR(0)</a:t>
            </a:r>
            <a:r>
              <a:rPr lang="zh-CN" altLang="en-US" sz="2000"/>
              <a:t>项集规范族可以得到</a:t>
            </a:r>
            <a:r>
              <a:rPr lang="en-US" altLang="zh-CN" sz="2000"/>
              <a:t>LR(0)</a:t>
            </a:r>
            <a:r>
              <a:rPr lang="zh-CN" altLang="en-US" sz="2000"/>
              <a:t>自动机</a:t>
            </a:r>
            <a:endParaRPr lang="en-US" altLang="zh-CN" sz="2000"/>
          </a:p>
          <a:p>
            <a:r>
              <a:rPr lang="en-US" altLang="zh-CN" sz="2000"/>
              <a:t>LR(0)</a:t>
            </a:r>
            <a:r>
              <a:rPr lang="zh-CN" altLang="en-US" sz="2000"/>
              <a:t>自动机的开始状态是</a:t>
            </a:r>
            <a:r>
              <a:rPr lang="en-US" altLang="zh-CN" sz="2000"/>
              <a:t>CLOSURE({[</a:t>
            </a:r>
            <a:r>
              <a:rPr lang="en-US" altLang="zh-CN" sz="2000" i="1"/>
              <a:t>S’ →</a:t>
            </a:r>
            <a:r>
              <a:rPr lang="el-GR" altLang="zh-CN" sz="2000" i="1"/>
              <a:t>·</a:t>
            </a:r>
            <a:r>
              <a:rPr lang="en-US" altLang="zh-CN" sz="2000" i="1"/>
              <a:t>S</a:t>
            </a:r>
            <a:r>
              <a:rPr lang="en-US" altLang="zh-CN" sz="2000"/>
              <a:t>]})</a:t>
            </a:r>
            <a:r>
              <a:rPr lang="zh-CN" altLang="en-US" sz="2000"/>
              <a:t>。状态</a:t>
            </a:r>
            <a:r>
              <a:rPr lang="en-US" altLang="zh-CN" sz="2000" i="1"/>
              <a:t>j</a:t>
            </a:r>
            <a:r>
              <a:rPr lang="zh-CN" altLang="en-US" sz="2000"/>
              <a:t>是指对应于项集</a:t>
            </a:r>
            <a:r>
              <a:rPr lang="en-US" altLang="zh-CN" sz="2000" i="1"/>
              <a:t>I</a:t>
            </a:r>
            <a:r>
              <a:rPr lang="en-US" altLang="zh-CN" sz="2000" i="1" baseline="-25000"/>
              <a:t>j</a:t>
            </a:r>
            <a:r>
              <a:rPr lang="zh-CN" altLang="en-US" sz="2000"/>
              <a:t>的状态</a:t>
            </a:r>
            <a:endParaRPr lang="en-US" altLang="zh-CN" sz="2000"/>
          </a:p>
          <a:p>
            <a:r>
              <a:rPr lang="zh-CN" altLang="en-US" sz="2000"/>
              <a:t>每个状态对应于一个文法符号，</a:t>
            </a:r>
            <a:r>
              <a:rPr lang="en-US" altLang="zh-CN" sz="2000"/>
              <a:t> GOTO(</a:t>
            </a:r>
            <a:r>
              <a:rPr lang="en-US" altLang="zh-CN" sz="2000" i="1"/>
              <a:t>I</a:t>
            </a:r>
            <a:r>
              <a:rPr lang="en-US" altLang="zh-CN" sz="2000" i="1" baseline="-25000"/>
              <a:t>i</a:t>
            </a:r>
            <a:r>
              <a:rPr lang="en-US" altLang="zh-CN" sz="2000" i="1"/>
              <a:t>,X</a:t>
            </a:r>
            <a:r>
              <a:rPr lang="en-US" altLang="zh-CN" sz="2000"/>
              <a:t>)=</a:t>
            </a:r>
            <a:r>
              <a:rPr lang="en-US" altLang="zh-CN" sz="2000" i="1"/>
              <a:t>I</a:t>
            </a:r>
            <a:r>
              <a:rPr lang="en-US" altLang="zh-CN" sz="2000" i="1" baseline="-25000"/>
              <a:t>j</a:t>
            </a:r>
            <a:r>
              <a:rPr lang="zh-CN" altLang="en-US" sz="2000"/>
              <a:t>，则到达</a:t>
            </a:r>
            <a:r>
              <a:rPr lang="en-US" altLang="zh-CN" sz="2000" i="1"/>
              <a:t>j</a:t>
            </a:r>
            <a:r>
              <a:rPr lang="zh-CN" altLang="en-US" sz="2000"/>
              <a:t>状态的转换一定对应于同一个文法符号</a:t>
            </a:r>
            <a:r>
              <a:rPr lang="en-US" altLang="zh-CN" sz="2000" i="1"/>
              <a:t>X</a:t>
            </a:r>
            <a:endParaRPr lang="en-US" altLang="zh-CN" sz="2000"/>
          </a:p>
          <a:p>
            <a:endParaRPr lang="zh-CN" altLang="en-US" sz="2400"/>
          </a:p>
        </p:txBody>
      </p:sp>
      <p:sp>
        <p:nvSpPr>
          <p:cNvPr id="4" name="灯片编号占位符 3"/>
          <p:cNvSpPr>
            <a:spLocks noGrp="1"/>
          </p:cNvSpPr>
          <p:nvPr>
            <p:ph type="sldNum" sz="quarter" idx="12"/>
          </p:nvPr>
        </p:nvSpPr>
        <p:spPr/>
        <p:txBody>
          <a:bodyPr/>
          <a:lstStyle/>
          <a:p>
            <a:pPr>
              <a:defRPr/>
            </a:pPr>
            <a:fld id="{D9BA6048-972F-48F4-B7F9-183FB752036E}" type="slidenum">
              <a:rPr lang="en-US" altLang="zh-CN" smtClean="0"/>
              <a:pPr>
                <a:defRPr/>
              </a:pPr>
              <a:t>95</a:t>
            </a:fld>
            <a:endParaRPr lang="en-US" altLang="zh-CN"/>
          </a:p>
        </p:txBody>
      </p:sp>
      <p:pic>
        <p:nvPicPr>
          <p:cNvPr id="93189" name="Picture 5"/>
          <p:cNvPicPr>
            <a:picLocks noChangeAspect="1" noChangeArrowheads="1"/>
          </p:cNvPicPr>
          <p:nvPr/>
        </p:nvPicPr>
        <p:blipFill>
          <a:blip r:embed="rId2" cstate="print"/>
          <a:srcRect/>
          <a:stretch>
            <a:fillRect/>
          </a:stretch>
        </p:blipFill>
        <p:spPr bwMode="auto">
          <a:xfrm>
            <a:off x="4359275" y="1524000"/>
            <a:ext cx="4784725" cy="4495800"/>
          </a:xfrm>
          <a:prstGeom prst="rect">
            <a:avLst/>
          </a:prstGeom>
          <a:noFill/>
          <a:ln w="9525">
            <a:noFill/>
            <a:miter lim="800000"/>
            <a:headEnd/>
            <a:tailEnd/>
          </a:ln>
        </p:spPr>
      </p:pic>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标题 1"/>
          <p:cNvSpPr>
            <a:spLocks noGrp="1"/>
          </p:cNvSpPr>
          <p:nvPr>
            <p:ph type="title"/>
          </p:nvPr>
        </p:nvSpPr>
        <p:spPr/>
        <p:txBody>
          <a:bodyPr/>
          <a:lstStyle/>
          <a:p>
            <a:r>
              <a:rPr lang="zh-CN" altLang="en-US" sz="3200"/>
              <a:t>利用</a:t>
            </a:r>
            <a:r>
              <a:rPr lang="en-US" altLang="zh-CN" sz="3200"/>
              <a:t>LR(0)</a:t>
            </a:r>
            <a:r>
              <a:rPr lang="zh-CN" altLang="en-US" sz="3200"/>
              <a:t>自动机进行移进归约语法分析</a:t>
            </a:r>
          </a:p>
        </p:txBody>
      </p:sp>
      <p:sp>
        <p:nvSpPr>
          <p:cNvPr id="3" name="内容占位符 2"/>
          <p:cNvSpPr>
            <a:spLocks noGrp="1"/>
          </p:cNvSpPr>
          <p:nvPr>
            <p:ph idx="1"/>
          </p:nvPr>
        </p:nvSpPr>
        <p:spPr/>
        <p:txBody>
          <a:bodyPr>
            <a:normAutofit/>
          </a:bodyPr>
          <a:lstStyle/>
          <a:p>
            <a:pPr>
              <a:buClr>
                <a:schemeClr val="accent1"/>
              </a:buClr>
              <a:buFont typeface="Wingdings" pitchFamily="2" charset="2"/>
              <a:buChar char="l"/>
              <a:defRPr/>
            </a:pPr>
            <a:r>
              <a:rPr lang="zh-CN" altLang="en-US" sz="2600" dirty="0"/>
              <a:t>简单</a:t>
            </a:r>
            <a:r>
              <a:rPr lang="en-US" altLang="zh-CN" sz="2600" dirty="0"/>
              <a:t>LR</a:t>
            </a:r>
            <a:r>
              <a:rPr lang="zh-CN" altLang="en-US" sz="2600" dirty="0"/>
              <a:t>语法分析技术（</a:t>
            </a:r>
            <a:r>
              <a:rPr lang="en-US" altLang="zh-CN" sz="2600" dirty="0"/>
              <a:t>SLR</a:t>
            </a:r>
            <a:r>
              <a:rPr lang="zh-CN" altLang="en-US" sz="2600" dirty="0"/>
              <a:t>分析）的中心思想：</a:t>
            </a:r>
            <a:endParaRPr lang="en-US" altLang="zh-CN" sz="2600" dirty="0"/>
          </a:p>
          <a:p>
            <a:pPr lvl="1">
              <a:defRPr/>
            </a:pPr>
            <a:r>
              <a:rPr lang="zh-CN" altLang="en-US" sz="2200" dirty="0"/>
              <a:t>根据文法构造出</a:t>
            </a:r>
            <a:r>
              <a:rPr lang="en-US" altLang="zh-CN" sz="2200" dirty="0"/>
              <a:t>LR(0)</a:t>
            </a:r>
            <a:r>
              <a:rPr lang="zh-CN" altLang="en-US" sz="2200" dirty="0"/>
              <a:t>自动机，通过自动机的运行进行语法分析。</a:t>
            </a:r>
            <a:endParaRPr lang="en-US" altLang="zh-CN" sz="2200" dirty="0"/>
          </a:p>
          <a:p>
            <a:pPr marL="469900" lvl="1" indent="-469900">
              <a:buFont typeface="Wingdings" pitchFamily="2" charset="2"/>
              <a:buChar char="l"/>
              <a:defRPr/>
            </a:pPr>
            <a:r>
              <a:rPr lang="zh-CN" altLang="en-US" sz="2600" dirty="0"/>
              <a:t>假设文法符号串</a:t>
            </a:r>
            <a:r>
              <a:rPr lang="el-GR" altLang="zh-CN" sz="2600" dirty="0"/>
              <a:t>γ</a:t>
            </a:r>
            <a:r>
              <a:rPr lang="zh-CN" altLang="en-US" sz="2600" dirty="0"/>
              <a:t>使</a:t>
            </a:r>
            <a:r>
              <a:rPr lang="en-US" altLang="zh-CN" sz="2600" dirty="0"/>
              <a:t>LR(0)</a:t>
            </a:r>
            <a:r>
              <a:rPr lang="zh-CN" altLang="en-US" sz="2600" dirty="0"/>
              <a:t>自动机从开始状态</a:t>
            </a:r>
            <a:r>
              <a:rPr lang="en-US" altLang="zh-CN" sz="2600" dirty="0"/>
              <a:t>0</a:t>
            </a:r>
            <a:r>
              <a:rPr lang="zh-CN" altLang="en-US" sz="2600" dirty="0"/>
              <a:t>运行到某个</a:t>
            </a:r>
            <a:r>
              <a:rPr lang="zh-CN" altLang="en-US" dirty="0">
                <a:cs typeface="+mn-cs"/>
              </a:rPr>
              <a:t>状态</a:t>
            </a:r>
            <a:r>
              <a:rPr lang="en-US" altLang="zh-CN" i="1" dirty="0">
                <a:cs typeface="+mn-cs"/>
              </a:rPr>
              <a:t>j</a:t>
            </a:r>
            <a:r>
              <a:rPr lang="zh-CN" altLang="en-US" dirty="0">
                <a:cs typeface="+mn-cs"/>
              </a:rPr>
              <a:t>，</a:t>
            </a:r>
            <a:r>
              <a:rPr lang="en-US" altLang="zh-CN" dirty="0">
                <a:cs typeface="+mn-cs"/>
              </a:rPr>
              <a:t>LR(0)</a:t>
            </a:r>
            <a:r>
              <a:rPr lang="zh-CN" altLang="en-US" dirty="0">
                <a:cs typeface="+mn-cs"/>
              </a:rPr>
              <a:t>自动机按照如下方式决定移入或归约：</a:t>
            </a:r>
            <a:endParaRPr lang="en-US" altLang="zh-CN" dirty="0">
              <a:cs typeface="+mn-cs"/>
            </a:endParaRPr>
          </a:p>
          <a:p>
            <a:pPr marL="866775" lvl="2" indent="-469900">
              <a:defRPr/>
            </a:pPr>
            <a:r>
              <a:rPr lang="zh-CN" altLang="en-US" dirty="0"/>
              <a:t>如果下一个输入符号为</a:t>
            </a:r>
            <a:r>
              <a:rPr lang="en-US" altLang="zh-CN" i="1" dirty="0">
                <a:cs typeface="+mn-cs"/>
              </a:rPr>
              <a:t>a</a:t>
            </a:r>
            <a:r>
              <a:rPr lang="zh-CN" altLang="en-US" dirty="0"/>
              <a:t>，且</a:t>
            </a:r>
            <a:r>
              <a:rPr lang="en-US" altLang="zh-CN" i="1" dirty="0">
                <a:cs typeface="+mn-cs"/>
              </a:rPr>
              <a:t>j</a:t>
            </a:r>
            <a:r>
              <a:rPr lang="zh-CN" altLang="en-US" dirty="0"/>
              <a:t>上有</a:t>
            </a:r>
            <a:r>
              <a:rPr lang="en-US" altLang="zh-CN" i="1" dirty="0">
                <a:cs typeface="+mn-cs"/>
              </a:rPr>
              <a:t>a</a:t>
            </a:r>
            <a:r>
              <a:rPr lang="zh-CN" altLang="en-US" dirty="0"/>
              <a:t>的转换，就移入</a:t>
            </a:r>
            <a:r>
              <a:rPr lang="en-US" altLang="zh-CN" i="1" dirty="0">
                <a:cs typeface="+mn-cs"/>
              </a:rPr>
              <a:t>a</a:t>
            </a:r>
          </a:p>
          <a:p>
            <a:pPr marL="866775" lvl="2" indent="-469900">
              <a:defRPr/>
            </a:pPr>
            <a:r>
              <a:rPr lang="zh-CN" altLang="en-US" dirty="0"/>
              <a:t>否则就归约，状态</a:t>
            </a:r>
            <a:r>
              <a:rPr lang="en-US" altLang="zh-CN" i="1" dirty="0">
                <a:cs typeface="+mn-cs"/>
              </a:rPr>
              <a:t>j</a:t>
            </a:r>
            <a:r>
              <a:rPr lang="zh-CN" altLang="en-US" dirty="0"/>
              <a:t>中的项会告诉我们使用那个产生式进行归约</a:t>
            </a:r>
            <a:endParaRPr lang="en-US" altLang="zh-CN" i="1" dirty="0">
              <a:cs typeface="+mn-cs"/>
            </a:endParaRPr>
          </a:p>
        </p:txBody>
      </p:sp>
      <p:sp>
        <p:nvSpPr>
          <p:cNvPr id="4" name="灯片编号占位符 3"/>
          <p:cNvSpPr>
            <a:spLocks noGrp="1"/>
          </p:cNvSpPr>
          <p:nvPr>
            <p:ph type="sldNum" sz="quarter" idx="12"/>
          </p:nvPr>
        </p:nvSpPr>
        <p:spPr/>
        <p:txBody>
          <a:bodyPr/>
          <a:lstStyle/>
          <a:p>
            <a:pPr>
              <a:defRPr/>
            </a:pPr>
            <a:fld id="{E5B11578-64FC-4682-8249-857B0E952EAF}" type="slidenum">
              <a:rPr lang="en-US" altLang="zh-CN" smtClean="0"/>
              <a:pPr>
                <a:defRPr/>
              </a:pPr>
              <a:t>96</a:t>
            </a:fld>
            <a:endParaRPr lang="en-US" altLang="zh-CN"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标题 1"/>
          <p:cNvSpPr>
            <a:spLocks noGrp="1"/>
          </p:cNvSpPr>
          <p:nvPr>
            <p:ph type="title"/>
          </p:nvPr>
        </p:nvSpPr>
        <p:spPr/>
        <p:txBody>
          <a:bodyPr/>
          <a:lstStyle/>
          <a:p>
            <a:r>
              <a:rPr lang="en-US" altLang="zh-CN"/>
              <a:t>LR(0)</a:t>
            </a:r>
            <a:r>
              <a:rPr lang="zh-CN" altLang="en-US"/>
              <a:t>运行语法分析示例</a:t>
            </a:r>
          </a:p>
        </p:txBody>
      </p:sp>
      <p:sp>
        <p:nvSpPr>
          <p:cNvPr id="95235"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pPr>
              <a:defRPr/>
            </a:pPr>
            <a:fld id="{C19ACCD6-52B3-421A-B518-79AEA0F1A98B}" type="slidenum">
              <a:rPr lang="en-US" altLang="zh-CN" smtClean="0"/>
              <a:pPr>
                <a:defRPr/>
              </a:pPr>
              <a:t>97</a:t>
            </a:fld>
            <a:endParaRPr lang="en-US" altLang="zh-CN"/>
          </a:p>
        </p:txBody>
      </p:sp>
      <p:pic>
        <p:nvPicPr>
          <p:cNvPr id="95237" name="Picture 2"/>
          <p:cNvPicPr>
            <a:picLocks noChangeAspect="1" noChangeArrowheads="1"/>
          </p:cNvPicPr>
          <p:nvPr/>
        </p:nvPicPr>
        <p:blipFill>
          <a:blip r:embed="rId2" cstate="print"/>
          <a:srcRect/>
          <a:stretch>
            <a:fillRect/>
          </a:stretch>
        </p:blipFill>
        <p:spPr bwMode="auto">
          <a:xfrm>
            <a:off x="-152400" y="1676400"/>
            <a:ext cx="4387850" cy="4486275"/>
          </a:xfrm>
          <a:prstGeom prst="rect">
            <a:avLst/>
          </a:prstGeom>
          <a:noFill/>
          <a:ln w="9525">
            <a:noFill/>
            <a:miter lim="800000"/>
            <a:headEnd/>
            <a:tailEnd/>
          </a:ln>
        </p:spPr>
      </p:pic>
      <p:pic>
        <p:nvPicPr>
          <p:cNvPr id="95238" name="Picture 3"/>
          <p:cNvPicPr>
            <a:picLocks noChangeAspect="1" noChangeArrowheads="1"/>
          </p:cNvPicPr>
          <p:nvPr/>
        </p:nvPicPr>
        <p:blipFill>
          <a:blip r:embed="rId3" cstate="print"/>
          <a:srcRect/>
          <a:stretch>
            <a:fillRect/>
          </a:stretch>
        </p:blipFill>
        <p:spPr bwMode="auto">
          <a:xfrm>
            <a:off x="4267200" y="1752600"/>
            <a:ext cx="5162550" cy="2800350"/>
          </a:xfrm>
          <a:prstGeom prst="rect">
            <a:avLst/>
          </a:prstGeom>
          <a:noFill/>
          <a:ln w="9525">
            <a:noFill/>
            <a:miter lim="800000"/>
            <a:headEnd/>
            <a:tailEnd/>
          </a:ln>
        </p:spPr>
      </p:pic>
      <p:sp>
        <p:nvSpPr>
          <p:cNvPr id="7" name="内容占位符 2"/>
          <p:cNvSpPr txBox="1">
            <a:spLocks/>
          </p:cNvSpPr>
          <p:nvPr/>
        </p:nvSpPr>
        <p:spPr bwMode="auto">
          <a:xfrm>
            <a:off x="4572000" y="4648200"/>
            <a:ext cx="3624263" cy="1295400"/>
          </a:xfrm>
          <a:prstGeom prst="rect">
            <a:avLst/>
          </a:prstGeom>
          <a:noFill/>
          <a:ln w="9525">
            <a:noFill/>
            <a:miter lim="800000"/>
            <a:headEnd/>
            <a:tailEnd/>
          </a:ln>
        </p:spPr>
        <p:txBody>
          <a:bodyPr/>
          <a:lstStyle/>
          <a:p>
            <a:pPr marL="469900" indent="-469900" eaLnBrk="0" hangingPunct="0">
              <a:spcBef>
                <a:spcPct val="20000"/>
              </a:spcBef>
              <a:buClr>
                <a:schemeClr val="accent2"/>
              </a:buClr>
              <a:defRPr/>
            </a:pPr>
            <a:r>
              <a:rPr lang="zh-CN" altLang="en-US" sz="2400" b="0" kern="0" dirty="0">
                <a:latin typeface="+mn-lt"/>
                <a:ea typeface="+mn-ea"/>
              </a:rPr>
              <a:t>    栈中只保留了状态，文法符号可以从相应的状态中获取</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标题 1"/>
          <p:cNvSpPr>
            <a:spLocks noGrp="1"/>
          </p:cNvSpPr>
          <p:nvPr>
            <p:ph type="title"/>
          </p:nvPr>
        </p:nvSpPr>
        <p:spPr/>
        <p:txBody>
          <a:bodyPr/>
          <a:lstStyle/>
          <a:p>
            <a:r>
              <a:rPr lang="en-US" altLang="zh-CN"/>
              <a:t>LR</a:t>
            </a:r>
            <a:r>
              <a:rPr lang="zh-CN" altLang="en-US"/>
              <a:t>语法分析算法框架</a:t>
            </a:r>
          </a:p>
        </p:txBody>
      </p:sp>
      <p:sp>
        <p:nvSpPr>
          <p:cNvPr id="92163" name="内容占位符 2"/>
          <p:cNvSpPr>
            <a:spLocks noGrp="1"/>
          </p:cNvSpPr>
          <p:nvPr>
            <p:ph idx="1"/>
          </p:nvPr>
        </p:nvSpPr>
        <p:spPr>
          <a:xfrm>
            <a:off x="533400" y="1752600"/>
            <a:ext cx="4572000" cy="3810000"/>
          </a:xfrm>
        </p:spPr>
        <p:txBody>
          <a:bodyPr>
            <a:normAutofit lnSpcReduction="10000"/>
          </a:bodyPr>
          <a:lstStyle/>
          <a:p>
            <a:pPr>
              <a:defRPr/>
            </a:pPr>
            <a:r>
              <a:rPr lang="zh-CN" altLang="en-US" dirty="0"/>
              <a:t>一个输入、一个输出、一个栈、一个驱动程序和一个语法分析表</a:t>
            </a:r>
            <a:endParaRPr lang="en-US" altLang="zh-CN" dirty="0"/>
          </a:p>
          <a:p>
            <a:pPr>
              <a:defRPr/>
            </a:pPr>
            <a:r>
              <a:rPr lang="zh-CN" altLang="en-US" dirty="0"/>
              <a:t>语法分析表包括</a:t>
            </a:r>
            <a:r>
              <a:rPr lang="en-US" altLang="zh-CN" dirty="0"/>
              <a:t>ACTION</a:t>
            </a:r>
            <a:r>
              <a:rPr lang="zh-CN" altLang="en-US" dirty="0"/>
              <a:t>和</a:t>
            </a:r>
            <a:r>
              <a:rPr lang="en-US" altLang="zh-CN" dirty="0"/>
              <a:t>GOTO</a:t>
            </a:r>
            <a:r>
              <a:rPr lang="zh-CN" altLang="en-US" dirty="0"/>
              <a:t>两个部分。</a:t>
            </a:r>
            <a:endParaRPr lang="en-US" altLang="zh-CN" dirty="0"/>
          </a:p>
          <a:p>
            <a:pPr>
              <a:defRPr/>
            </a:pPr>
            <a:r>
              <a:rPr lang="zh-CN" altLang="en-US" dirty="0"/>
              <a:t>栈中存放状态序列</a:t>
            </a:r>
            <a:r>
              <a:rPr lang="en-US" altLang="zh-CN" i="1" dirty="0"/>
              <a:t>s</a:t>
            </a:r>
            <a:r>
              <a:rPr lang="en-US" altLang="zh-CN" i="1" baseline="-25000" dirty="0"/>
              <a:t>0</a:t>
            </a:r>
            <a:r>
              <a:rPr lang="en-US" altLang="zh-CN" dirty="0"/>
              <a:t>…</a:t>
            </a:r>
            <a:r>
              <a:rPr lang="en-US" altLang="zh-CN" sz="3100" i="1" dirty="0" err="1"/>
              <a:t>s</a:t>
            </a:r>
            <a:r>
              <a:rPr lang="en-US" altLang="zh-CN" sz="3100" i="1" baseline="-25000" dirty="0" err="1"/>
              <a:t>m</a:t>
            </a:r>
            <a:r>
              <a:rPr lang="en-US" altLang="zh-CN" dirty="0" err="1"/>
              <a:t>,</a:t>
            </a:r>
            <a:r>
              <a:rPr lang="en-US" altLang="zh-CN" sz="3100" i="1" dirty="0" err="1"/>
              <a:t>s</a:t>
            </a:r>
            <a:r>
              <a:rPr lang="en-US" altLang="zh-CN" sz="3100" i="1" baseline="-25000" dirty="0" err="1"/>
              <a:t>m</a:t>
            </a:r>
            <a:r>
              <a:rPr lang="zh-CN" altLang="en-US" dirty="0"/>
              <a:t>在栈顶，在</a:t>
            </a:r>
            <a:r>
              <a:rPr lang="en-US" altLang="zh-CN" dirty="0"/>
              <a:t>SLR</a:t>
            </a:r>
            <a:r>
              <a:rPr lang="zh-CN" altLang="en-US" dirty="0"/>
              <a:t>中，这些状态就是</a:t>
            </a:r>
            <a:r>
              <a:rPr lang="en-US" altLang="zh-CN" dirty="0"/>
              <a:t>LR(0)</a:t>
            </a:r>
            <a:r>
              <a:rPr lang="zh-CN" altLang="en-US" dirty="0"/>
              <a:t>自动机中的状态</a:t>
            </a:r>
            <a:endParaRPr lang="en-US" altLang="zh-CN" dirty="0"/>
          </a:p>
        </p:txBody>
      </p:sp>
      <p:sp>
        <p:nvSpPr>
          <p:cNvPr id="4" name="灯片编号占位符 3"/>
          <p:cNvSpPr>
            <a:spLocks noGrp="1"/>
          </p:cNvSpPr>
          <p:nvPr>
            <p:ph type="sldNum" sz="quarter" idx="12"/>
          </p:nvPr>
        </p:nvSpPr>
        <p:spPr/>
        <p:txBody>
          <a:bodyPr/>
          <a:lstStyle/>
          <a:p>
            <a:pPr>
              <a:defRPr/>
            </a:pPr>
            <a:fld id="{B4DADFDD-5840-42AB-8DFD-869600E65A76}" type="slidenum">
              <a:rPr lang="en-US" altLang="zh-CN" smtClean="0"/>
              <a:pPr>
                <a:defRPr/>
              </a:pPr>
              <a:t>98</a:t>
            </a:fld>
            <a:endParaRPr lang="en-US" altLang="zh-CN"/>
          </a:p>
        </p:txBody>
      </p:sp>
      <p:pic>
        <p:nvPicPr>
          <p:cNvPr id="96261" name="Picture 2"/>
          <p:cNvPicPr>
            <a:picLocks noChangeAspect="1" noChangeArrowheads="1"/>
          </p:cNvPicPr>
          <p:nvPr/>
        </p:nvPicPr>
        <p:blipFill>
          <a:blip r:embed="rId2" cstate="print"/>
          <a:srcRect/>
          <a:stretch>
            <a:fillRect/>
          </a:stretch>
        </p:blipFill>
        <p:spPr bwMode="auto">
          <a:xfrm>
            <a:off x="4953000" y="2133600"/>
            <a:ext cx="4343400" cy="2654300"/>
          </a:xfrm>
          <a:prstGeom prst="rect">
            <a:avLst/>
          </a:prstGeom>
          <a:noFill/>
          <a:ln w="9525">
            <a:noFill/>
            <a:miter lim="800000"/>
            <a:headEnd/>
            <a:tailEnd/>
          </a:ln>
        </p:spPr>
      </p:pic>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标题 1"/>
          <p:cNvSpPr>
            <a:spLocks noGrp="1"/>
          </p:cNvSpPr>
          <p:nvPr>
            <p:ph type="title"/>
          </p:nvPr>
        </p:nvSpPr>
        <p:spPr/>
        <p:txBody>
          <a:bodyPr/>
          <a:lstStyle/>
          <a:p>
            <a:r>
              <a:rPr lang="en-US" altLang="zh-CN"/>
              <a:t>LR</a:t>
            </a:r>
            <a:r>
              <a:rPr lang="zh-CN" altLang="en-US"/>
              <a:t>语法分析表</a:t>
            </a:r>
          </a:p>
        </p:txBody>
      </p:sp>
      <p:sp>
        <p:nvSpPr>
          <p:cNvPr id="5" name="内容占位符 4"/>
          <p:cNvSpPr>
            <a:spLocks noGrp="1"/>
          </p:cNvSpPr>
          <p:nvPr>
            <p:ph idx="1"/>
          </p:nvPr>
        </p:nvSpPr>
        <p:spPr>
          <a:xfrm>
            <a:off x="457200" y="2784296"/>
            <a:ext cx="8229600" cy="4389120"/>
          </a:xfrm>
        </p:spPr>
        <p:txBody>
          <a:bodyPr>
            <a:normAutofit fontScale="92500"/>
          </a:bodyPr>
          <a:lstStyle/>
          <a:p>
            <a:pPr>
              <a:defRPr/>
            </a:pPr>
            <a:r>
              <a:rPr lang="zh-CN" altLang="en-US" dirty="0"/>
              <a:t>由语法分析动作函数</a:t>
            </a:r>
            <a:r>
              <a:rPr lang="en-US" altLang="zh-CN" dirty="0"/>
              <a:t>ACTION</a:t>
            </a:r>
            <a:r>
              <a:rPr lang="zh-CN" altLang="en-US" dirty="0"/>
              <a:t>和转换函数</a:t>
            </a:r>
            <a:r>
              <a:rPr lang="en-US" altLang="zh-CN" dirty="0"/>
              <a:t>GOTO</a:t>
            </a:r>
            <a:r>
              <a:rPr lang="zh-CN" altLang="en-US" dirty="0"/>
              <a:t>组成，帮助确定移入或归约动作及状态转换：</a:t>
            </a:r>
            <a:endParaRPr lang="en-US" altLang="zh-CN" dirty="0"/>
          </a:p>
          <a:p>
            <a:pPr lvl="1">
              <a:defRPr/>
            </a:pPr>
            <a:r>
              <a:rPr lang="en-US" altLang="zh-CN" dirty="0"/>
              <a:t>ACTION</a:t>
            </a:r>
            <a:r>
              <a:rPr lang="zh-CN" altLang="en-US" dirty="0"/>
              <a:t>函数：状态</a:t>
            </a:r>
            <a:r>
              <a:rPr lang="en-US" altLang="zh-CN" sz="2300" i="1" dirty="0" err="1"/>
              <a:t>i</a:t>
            </a:r>
            <a:r>
              <a:rPr lang="zh-CN" altLang="en-US" dirty="0"/>
              <a:t>和终结符号</a:t>
            </a:r>
            <a:r>
              <a:rPr lang="en-US" altLang="zh-CN" sz="2300" i="1" dirty="0"/>
              <a:t>a</a:t>
            </a:r>
            <a:r>
              <a:rPr lang="zh-CN" altLang="en-US" dirty="0"/>
              <a:t>（或</a:t>
            </a:r>
            <a:r>
              <a:rPr lang="en-US" altLang="zh-CN" sz="2300" i="1" dirty="0"/>
              <a:t>$</a:t>
            </a:r>
            <a:r>
              <a:rPr lang="zh-CN" altLang="en-US" dirty="0"/>
              <a:t>）决定四种动作形式</a:t>
            </a:r>
            <a:endParaRPr lang="en-US" altLang="zh-CN" dirty="0"/>
          </a:p>
          <a:p>
            <a:pPr lvl="2">
              <a:defRPr/>
            </a:pPr>
            <a:r>
              <a:rPr lang="zh-CN" altLang="en-US" dirty="0"/>
              <a:t>移入</a:t>
            </a:r>
            <a:r>
              <a:rPr lang="en-US" altLang="zh-CN" i="1" dirty="0"/>
              <a:t>j</a:t>
            </a:r>
            <a:r>
              <a:rPr lang="zh-CN" altLang="en-US" dirty="0"/>
              <a:t>，</a:t>
            </a:r>
            <a:r>
              <a:rPr lang="en-US" altLang="zh-CN" i="1" dirty="0"/>
              <a:t>j</a:t>
            </a:r>
            <a:r>
              <a:rPr lang="zh-CN" altLang="en-US" dirty="0"/>
              <a:t>是一个状态。语法分析器采取的动作是把输入符号</a:t>
            </a:r>
            <a:r>
              <a:rPr lang="en-US" altLang="zh-CN" i="1" dirty="0"/>
              <a:t>a</a:t>
            </a:r>
            <a:r>
              <a:rPr lang="zh-CN" altLang="en-US" dirty="0"/>
              <a:t>移入栈中，实际上是移入状态</a:t>
            </a:r>
            <a:r>
              <a:rPr lang="en-US" altLang="zh-CN" i="1" dirty="0"/>
              <a:t>j</a:t>
            </a:r>
            <a:r>
              <a:rPr lang="zh-CN" altLang="en-US" dirty="0"/>
              <a:t>。因为</a:t>
            </a:r>
            <a:r>
              <a:rPr lang="en-US" altLang="zh-CN" i="1" dirty="0"/>
              <a:t>j</a:t>
            </a:r>
            <a:r>
              <a:rPr lang="zh-CN" altLang="en-US" dirty="0"/>
              <a:t>可以和</a:t>
            </a:r>
            <a:r>
              <a:rPr lang="en-US" altLang="zh-CN" i="1" dirty="0"/>
              <a:t>a</a:t>
            </a:r>
            <a:r>
              <a:rPr lang="zh-CN" altLang="en-US" dirty="0"/>
              <a:t>相关联。</a:t>
            </a:r>
            <a:endParaRPr lang="en-US" altLang="zh-CN" dirty="0"/>
          </a:p>
          <a:p>
            <a:pPr lvl="2">
              <a:defRPr/>
            </a:pPr>
            <a:r>
              <a:rPr lang="zh-CN" altLang="en-US" dirty="0"/>
              <a:t>归约</a:t>
            </a:r>
            <a:r>
              <a:rPr lang="en-US" altLang="zh-CN" i="1" dirty="0"/>
              <a:t>A</a:t>
            </a:r>
            <a:r>
              <a:rPr lang="el-GR" altLang="zh-CN" i="1" dirty="0"/>
              <a:t> → β</a:t>
            </a:r>
            <a:r>
              <a:rPr lang="el-GR" altLang="zh-CN" dirty="0"/>
              <a:t> </a:t>
            </a:r>
            <a:r>
              <a:rPr lang="zh-CN" altLang="en-US" dirty="0"/>
              <a:t>，语法分析器的动作是把栈顶的</a:t>
            </a:r>
            <a:r>
              <a:rPr lang="el-GR" altLang="zh-CN" i="1" dirty="0"/>
              <a:t>β</a:t>
            </a:r>
            <a:r>
              <a:rPr lang="zh-CN" altLang="en-US" dirty="0"/>
              <a:t>归约为产生式头</a:t>
            </a:r>
            <a:r>
              <a:rPr lang="en-US" altLang="zh-CN" i="1" dirty="0"/>
              <a:t>A</a:t>
            </a:r>
            <a:endParaRPr lang="en-US" altLang="zh-CN" dirty="0"/>
          </a:p>
          <a:p>
            <a:pPr lvl="2">
              <a:defRPr/>
            </a:pPr>
            <a:r>
              <a:rPr lang="zh-CN" altLang="en-US" dirty="0"/>
              <a:t>接受</a:t>
            </a:r>
            <a:endParaRPr lang="en-US" altLang="zh-CN" dirty="0"/>
          </a:p>
          <a:p>
            <a:pPr lvl="2">
              <a:defRPr/>
            </a:pPr>
            <a:r>
              <a:rPr lang="zh-CN" altLang="en-US" dirty="0"/>
              <a:t>报错</a:t>
            </a:r>
            <a:endParaRPr lang="en-US" altLang="zh-CN" dirty="0"/>
          </a:p>
          <a:p>
            <a:pPr lvl="1">
              <a:defRPr/>
            </a:pPr>
            <a:r>
              <a:rPr lang="en-US" altLang="zh-CN" dirty="0"/>
              <a:t>GOTO</a:t>
            </a:r>
            <a:r>
              <a:rPr lang="zh-CN" altLang="en-US" dirty="0"/>
              <a:t>函数</a:t>
            </a:r>
            <a:endParaRPr lang="en-US" altLang="zh-CN" dirty="0"/>
          </a:p>
          <a:p>
            <a:pPr lvl="2">
              <a:defRPr/>
            </a:pPr>
            <a:r>
              <a:rPr lang="zh-CN" altLang="en-US" dirty="0"/>
              <a:t>如果</a:t>
            </a:r>
            <a:r>
              <a:rPr lang="en-US" altLang="zh-CN" sz="2400" dirty="0"/>
              <a:t>GOTO(</a:t>
            </a:r>
            <a:r>
              <a:rPr lang="en-US" altLang="zh-CN" sz="2400" i="1" dirty="0" err="1"/>
              <a:t>I</a:t>
            </a:r>
            <a:r>
              <a:rPr lang="en-US" altLang="zh-CN" sz="2400" i="1" baseline="-25000" dirty="0" err="1"/>
              <a:t>i</a:t>
            </a:r>
            <a:r>
              <a:rPr lang="en-US" altLang="zh-CN" sz="2400" i="1" dirty="0" err="1"/>
              <a:t>,X</a:t>
            </a:r>
            <a:r>
              <a:rPr lang="en-US" altLang="zh-CN" sz="2400" dirty="0"/>
              <a:t>)=</a:t>
            </a:r>
            <a:r>
              <a:rPr lang="en-US" altLang="zh-CN" sz="2400" i="1" dirty="0" err="1"/>
              <a:t>I</a:t>
            </a:r>
            <a:r>
              <a:rPr lang="en-US" altLang="zh-CN" sz="2400" i="1" baseline="-25000" dirty="0" err="1"/>
              <a:t>j</a:t>
            </a:r>
            <a:r>
              <a:rPr lang="zh-CN" altLang="en-US" dirty="0"/>
              <a:t>，即</a:t>
            </a:r>
            <a:r>
              <a:rPr lang="en-US" altLang="zh-CN" dirty="0"/>
              <a:t>GOTO</a:t>
            </a:r>
            <a:r>
              <a:rPr lang="zh-CN" altLang="en-US" dirty="0"/>
              <a:t>把状态</a:t>
            </a:r>
            <a:r>
              <a:rPr lang="en-US" altLang="zh-CN" i="1" dirty="0" err="1"/>
              <a:t>i</a:t>
            </a:r>
            <a:r>
              <a:rPr lang="zh-CN" altLang="en-US" dirty="0"/>
              <a:t>和一个非终结符号</a:t>
            </a:r>
            <a:r>
              <a:rPr lang="en-US" altLang="zh-CN" i="1" dirty="0"/>
              <a:t>A</a:t>
            </a:r>
            <a:r>
              <a:rPr lang="zh-CN" altLang="en-US" dirty="0"/>
              <a:t>映射到状态</a:t>
            </a:r>
            <a:r>
              <a:rPr lang="en-US" altLang="zh-CN" i="1" dirty="0"/>
              <a:t>j</a:t>
            </a:r>
            <a:r>
              <a:rPr lang="zh-CN" altLang="en-US" dirty="0"/>
              <a:t>。</a:t>
            </a:r>
            <a:endParaRPr lang="en-US" altLang="zh-CN" dirty="0"/>
          </a:p>
        </p:txBody>
      </p:sp>
      <p:sp>
        <p:nvSpPr>
          <p:cNvPr id="4" name="灯片编号占位符 3"/>
          <p:cNvSpPr>
            <a:spLocks noGrp="1"/>
          </p:cNvSpPr>
          <p:nvPr>
            <p:ph type="sldNum" sz="quarter" idx="12"/>
          </p:nvPr>
        </p:nvSpPr>
        <p:spPr/>
        <p:txBody>
          <a:bodyPr/>
          <a:lstStyle/>
          <a:p>
            <a:pPr>
              <a:defRPr/>
            </a:pPr>
            <a:fld id="{EADDC978-4F98-492A-A654-5FC16DF75088}" type="slidenum">
              <a:rPr lang="en-US" altLang="zh-CN" smtClean="0"/>
              <a:pPr>
                <a:defRPr/>
              </a:pPr>
              <a:t>99</a:t>
            </a:fld>
            <a:endParaRPr lang="en-US" altLang="zh-CN"/>
          </a:p>
        </p:txBody>
      </p:sp>
      <p:pic>
        <p:nvPicPr>
          <p:cNvPr id="6" name="Picture 2"/>
          <p:cNvPicPr>
            <a:picLocks noChangeAspect="1" noChangeArrowheads="1"/>
          </p:cNvPicPr>
          <p:nvPr/>
        </p:nvPicPr>
        <p:blipFill>
          <a:blip r:embed="rId2" cstate="print"/>
          <a:srcRect/>
          <a:stretch>
            <a:fillRect/>
          </a:stretch>
        </p:blipFill>
        <p:spPr bwMode="auto">
          <a:xfrm>
            <a:off x="5436096" y="-243408"/>
            <a:ext cx="3500462" cy="305691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流畅">
  <a:themeElements>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流畅">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流畅">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3127</TotalTime>
  <Words>10254</Words>
  <Application>Microsoft Macintosh PowerPoint</Application>
  <PresentationFormat>On-screen Show (4:3)</PresentationFormat>
  <Paragraphs>1075</Paragraphs>
  <Slides>150</Slides>
  <Notes>7</Notes>
  <HiddenSlides>0</HiddenSlides>
  <MMClips>0</MMClips>
  <ScaleCrop>false</ScaleCrop>
  <HeadingPairs>
    <vt:vector size="8" baseType="variant">
      <vt:variant>
        <vt:lpstr>Fonts Used</vt:lpstr>
      </vt:variant>
      <vt:variant>
        <vt:i4>12</vt:i4>
      </vt:variant>
      <vt:variant>
        <vt:lpstr>Theme</vt:lpstr>
      </vt:variant>
      <vt:variant>
        <vt:i4>1</vt:i4>
      </vt:variant>
      <vt:variant>
        <vt:lpstr>Embedded OLE Servers</vt:lpstr>
      </vt:variant>
      <vt:variant>
        <vt:i4>1</vt:i4>
      </vt:variant>
      <vt:variant>
        <vt:lpstr>Slide Titles</vt:lpstr>
      </vt:variant>
      <vt:variant>
        <vt:i4>150</vt:i4>
      </vt:variant>
    </vt:vector>
  </HeadingPairs>
  <TitlesOfParts>
    <vt:vector size="164" baseType="lpstr">
      <vt:lpstr>Arial</vt:lpstr>
      <vt:lpstr>Calibri</vt:lpstr>
      <vt:lpstr>Constantia</vt:lpstr>
      <vt:lpstr>Symbol</vt:lpstr>
      <vt:lpstr>Times New Roman</vt:lpstr>
      <vt:lpstr>Verdana</vt:lpstr>
      <vt:lpstr>Wingdings</vt:lpstr>
      <vt:lpstr>Wingdings 2</vt:lpstr>
      <vt:lpstr>Zapf Dingbats</vt:lpstr>
      <vt:lpstr>宋体</vt:lpstr>
      <vt:lpstr>隶书</vt:lpstr>
      <vt:lpstr>黑体</vt:lpstr>
      <vt:lpstr>流畅</vt:lpstr>
      <vt:lpstr>公式</vt:lpstr>
      <vt:lpstr>第四章    语法分析</vt:lpstr>
      <vt:lpstr>概要</vt:lpstr>
      <vt:lpstr>引言</vt:lpstr>
      <vt:lpstr>语法分析器（What）</vt:lpstr>
      <vt:lpstr>语法分析器（Why）</vt:lpstr>
      <vt:lpstr>文法</vt:lpstr>
      <vt:lpstr>CFG的定义</vt:lpstr>
      <vt:lpstr>用于描述算术表达式的文法定义</vt:lpstr>
      <vt:lpstr>符号表示约定</vt:lpstr>
      <vt:lpstr>推导</vt:lpstr>
      <vt:lpstr>推导（续）</vt:lpstr>
      <vt:lpstr>推导例子</vt:lpstr>
      <vt:lpstr>推导中的问题</vt:lpstr>
      <vt:lpstr>非终结符号的替换顺序</vt:lpstr>
      <vt:lpstr>语法分析树</vt:lpstr>
      <vt:lpstr>PowerPoint Presentation</vt:lpstr>
      <vt:lpstr>推导和语法树</vt:lpstr>
      <vt:lpstr>推导与语法树例子</vt:lpstr>
      <vt:lpstr>词法分析和语法分析比较</vt:lpstr>
      <vt:lpstr>补充</vt:lpstr>
      <vt:lpstr>上下文无关文法和正则表达式</vt:lpstr>
      <vt:lpstr>为NFA构造等价文法</vt:lpstr>
      <vt:lpstr>上下文无关文法和正则表达式</vt:lpstr>
      <vt:lpstr>文法及其生成的语言</vt:lpstr>
      <vt:lpstr>文法的设计</vt:lpstr>
      <vt:lpstr>二义性文法</vt:lpstr>
      <vt:lpstr>消除文法的二义性</vt:lpstr>
      <vt:lpstr>消除文法的二义性（续）</vt:lpstr>
      <vt:lpstr>消除文法的二义性（续）</vt:lpstr>
      <vt:lpstr>消除文法的二义性示例2</vt:lpstr>
      <vt:lpstr>消除左递归</vt:lpstr>
      <vt:lpstr>立即左递归消除示例</vt:lpstr>
      <vt:lpstr>消除立即左递归步骤</vt:lpstr>
      <vt:lpstr>消除多步左递归</vt:lpstr>
      <vt:lpstr>消除算法</vt:lpstr>
      <vt:lpstr>消除算法（示例）</vt:lpstr>
      <vt:lpstr>提取左公因子</vt:lpstr>
      <vt:lpstr>提取左公因子算法</vt:lpstr>
      <vt:lpstr>提取左公因子</vt:lpstr>
      <vt:lpstr>自顶向下分析技术</vt:lpstr>
      <vt:lpstr>id+id*id的自顶向下分析</vt:lpstr>
      <vt:lpstr>自顶向下语法分析</vt:lpstr>
      <vt:lpstr>自顶向下分析技术</vt:lpstr>
      <vt:lpstr>递归下降分析过程示例</vt:lpstr>
      <vt:lpstr>递归下降过程示例(续)</vt:lpstr>
      <vt:lpstr>预测分析技术</vt:lpstr>
      <vt:lpstr>预测分析技术（续）</vt:lpstr>
      <vt:lpstr>预测分析技术（续）</vt:lpstr>
      <vt:lpstr>FIRST(α)</vt:lpstr>
      <vt:lpstr>First(X)的计算</vt:lpstr>
      <vt:lpstr>First(α)的计算（续）</vt:lpstr>
      <vt:lpstr>First的计算示例</vt:lpstr>
      <vt:lpstr>FOLLOW函数</vt:lpstr>
      <vt:lpstr>FOLLOW计算</vt:lpstr>
      <vt:lpstr>Follow的计算示例</vt:lpstr>
      <vt:lpstr>LL(1)文法</vt:lpstr>
      <vt:lpstr>预测分析技术</vt:lpstr>
      <vt:lpstr>预测分析表构造</vt:lpstr>
      <vt:lpstr>预测分析表构造示例</vt:lpstr>
      <vt:lpstr>预测分析表（续）</vt:lpstr>
      <vt:lpstr>二义性文法的预测分析表</vt:lpstr>
      <vt:lpstr>非递归的预测分析技术</vt:lpstr>
      <vt:lpstr>表驱动的非递归的预测语法分析</vt:lpstr>
      <vt:lpstr>预测分析示例</vt:lpstr>
      <vt:lpstr>语法错误的处理</vt:lpstr>
      <vt:lpstr>预测分析中的错误恢复</vt:lpstr>
      <vt:lpstr>恐慌模式</vt:lpstr>
      <vt:lpstr>同步词法单元的确定</vt:lpstr>
      <vt:lpstr>恐慌模式的例子（1）</vt:lpstr>
      <vt:lpstr>恐慌模式 的例子（2）</vt:lpstr>
      <vt:lpstr>短语层次的恢复</vt:lpstr>
      <vt:lpstr>自底向上句法分析</vt:lpstr>
      <vt:lpstr>自底向上句法分析概述</vt:lpstr>
      <vt:lpstr>自底向上句法分析概述 - 归约</vt:lpstr>
      <vt:lpstr>自底向上句法分析概述 – 句柄剪枝</vt:lpstr>
      <vt:lpstr>句柄剪枝</vt:lpstr>
      <vt:lpstr>自底向上句法分析概述 – 句柄剪枝（续）</vt:lpstr>
      <vt:lpstr>移进归约语法分析框架</vt:lpstr>
      <vt:lpstr>移进归约语法分析框架（续）</vt:lpstr>
      <vt:lpstr>移进归约语法分析框架（续）</vt:lpstr>
      <vt:lpstr>移进归约冲突</vt:lpstr>
      <vt:lpstr>移入/归约冲突</vt:lpstr>
      <vt:lpstr>归约/归约冲突</vt:lpstr>
      <vt:lpstr>冲突问题</vt:lpstr>
      <vt:lpstr>Review of Bottom-up Parsing</vt:lpstr>
      <vt:lpstr>LR语法分析技术</vt:lpstr>
      <vt:lpstr>LR分析相关概念</vt:lpstr>
      <vt:lpstr>LR(0)项集规范族</vt:lpstr>
      <vt:lpstr>LR(0)项集规范族  -- 项集闭包</vt:lpstr>
      <vt:lpstr>项集闭包计算示例及算法</vt:lpstr>
      <vt:lpstr>LR(0)项集规范族 – GOTO函数</vt:lpstr>
      <vt:lpstr>LR(0)项集规范族的构造</vt:lpstr>
      <vt:lpstr>LR(0)项集规范族构造示例</vt:lpstr>
      <vt:lpstr>LR(0)项集规范族 → LR(0)自动机</vt:lpstr>
      <vt:lpstr>LR(0)自动机</vt:lpstr>
      <vt:lpstr>利用LR(0)自动机进行移进归约语法分析</vt:lpstr>
      <vt:lpstr>LR(0)运行语法分析示例</vt:lpstr>
      <vt:lpstr>LR语法分析算法框架</vt:lpstr>
      <vt:lpstr>LR语法分析表</vt:lpstr>
      <vt:lpstr>LR语法分析器的格局</vt:lpstr>
      <vt:lpstr>LR语法分析程序行为</vt:lpstr>
      <vt:lpstr>LR语法分析算法</vt:lpstr>
      <vt:lpstr>LR分析示例</vt:lpstr>
      <vt:lpstr>SLR分析表构造</vt:lpstr>
      <vt:lpstr>SLR分析表构造算法</vt:lpstr>
      <vt:lpstr>SLR（1）</vt:lpstr>
      <vt:lpstr>构造示例</vt:lpstr>
      <vt:lpstr>构造示例</vt:lpstr>
      <vt:lpstr>LR(0)自动机进行语法分析的基本原理</vt:lpstr>
      <vt:lpstr>可行前缀示例</vt:lpstr>
      <vt:lpstr>分析表冲突</vt:lpstr>
      <vt:lpstr>更强大的LR语法分析器</vt:lpstr>
      <vt:lpstr>LR(1)项</vt:lpstr>
      <vt:lpstr>LR(1)项 (续)</vt:lpstr>
      <vt:lpstr>LR(1)项 (续)</vt:lpstr>
      <vt:lpstr>LR(1)项集构造</vt:lpstr>
      <vt:lpstr>LR(1)项集闭包CLOSURE</vt:lpstr>
      <vt:lpstr>LR(1)项集GOTO函数</vt:lpstr>
      <vt:lpstr>LR(1)项集规范族构造算法</vt:lpstr>
      <vt:lpstr>LR(1)项集规范组构造示例</vt:lpstr>
      <vt:lpstr>规范LR(1)语法分析表</vt:lpstr>
      <vt:lpstr>语法分析表示例</vt:lpstr>
      <vt:lpstr>LR(1)文法</vt:lpstr>
      <vt:lpstr>LR(1)语法分析器状态再观察</vt:lpstr>
      <vt:lpstr>LALR分析</vt:lpstr>
      <vt:lpstr>项集合并</vt:lpstr>
      <vt:lpstr>合并可能产生的冲突</vt:lpstr>
      <vt:lpstr>归约-归约冲突</vt:lpstr>
      <vt:lpstr>LALR语法分析表构造方法</vt:lpstr>
      <vt:lpstr>LALR语法分析表构造方法 – 朴素的方法</vt:lpstr>
      <vt:lpstr>LALR分析表构造示例</vt:lpstr>
      <vt:lpstr>LALR分析器和LR分析器</vt:lpstr>
      <vt:lpstr>LALR技术本质</vt:lpstr>
      <vt:lpstr>二义性文法的自底向上分析</vt:lpstr>
      <vt:lpstr>优先级/结合性消除冲突</vt:lpstr>
      <vt:lpstr>二义性表达式文法的LR(0)项集</vt:lpstr>
      <vt:lpstr>基于优先级解决冲突</vt:lpstr>
      <vt:lpstr>解决冲突之后的SLR(1)分析表</vt:lpstr>
      <vt:lpstr>悬空else的二义性</vt:lpstr>
      <vt:lpstr>文法比较</vt:lpstr>
      <vt:lpstr>语法错误的处理</vt:lpstr>
      <vt:lpstr>LR语法分析中的错误恢复（1）</vt:lpstr>
      <vt:lpstr>LR语法分析中的错误恢复（2）</vt:lpstr>
      <vt:lpstr>语法分析器生成工具YACC</vt:lpstr>
      <vt:lpstr>YACC源程序的结构</vt:lpstr>
      <vt:lpstr>翻译规则的格式</vt:lpstr>
      <vt:lpstr>YACC源程序的例子</vt:lpstr>
      <vt:lpstr>YACC对于二义性文法的处理</vt:lpstr>
      <vt:lpstr>YACC的错误恢复</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第四章    语法分析</dc:title>
  <dc:creator>Dai Xinyu</dc:creator>
  <cp:lastModifiedBy>Microsoft Office User</cp:lastModifiedBy>
  <cp:revision>79</cp:revision>
  <dcterms:created xsi:type="dcterms:W3CDTF">2010-03-18T02:07:50Z</dcterms:created>
  <dcterms:modified xsi:type="dcterms:W3CDTF">2018-09-17T01:32:10Z</dcterms:modified>
</cp:coreProperties>
</file>