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E4E361-CACE-5D69-5BC5-D6F322915D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B1FBA3-8FD5-1B54-35A8-7C29694902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7F5625-88ED-7D92-DFB9-40EA6271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741EE3-4F9E-5E97-6A91-5DCDBB6B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8EA2A5-D631-54FA-6A57-D17CFA324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9829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A350B-6B29-7ACF-CD4E-0D643449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6985D4-A90F-6916-A816-763F1892C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A33B5A-22A6-3827-2AD9-71BF3936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A4E569-E88D-9411-57CB-46F28D2E7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902DB5-0CB0-6111-3D57-C75E07A9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29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7103C5-2C37-D34F-1813-EDAC5EC32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FA3144-D265-3334-7C52-6F5E43A88E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C5DD1-55FA-8976-606E-98CD073B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1DB709-9F85-E455-1766-AF007576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045FAC-EDF7-5523-541B-06A0B400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050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834C2-AE9D-A289-0AFD-93AFAD1E3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DE9AAB-6B25-744D-A1D9-0F9EC1FE5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B72D73-A75C-B635-79EC-F3CBF604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8DC7DA-012D-BEB3-F7AF-A6944A09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63496-8CDB-FE98-3DDD-AD0EAF41E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51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7F20E-3F00-283A-6014-1048273B8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38F7B-E3A4-0D20-799A-79E9A8BD1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3C5FD5-E92B-EE93-6BDF-A6509065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C339FD-0D7A-6473-2B1F-430FCE39D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AC884B-C888-3A5D-366B-429C0747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833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03F7CB-A584-DF7E-CF2A-AA91E4B92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EBD4A9-3F8D-55E5-265F-E7B09F807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0CD57-DC53-C9FB-0D6C-554624292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5F16F-D2F7-BA32-A9D5-BA110EF1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650DE1-C64B-66FF-9A0E-BA86A38A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73876B-7919-4767-0188-22072855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690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C3F55-BAD3-24B9-83C1-D57DE081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8340AC-9E0D-33B6-249B-89F0E4E4F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61ACD-6059-784B-62F8-7C70E4D5C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D13FDE8-8762-1CA6-77AF-63634A9282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5A2CC12-490A-BE39-2CF5-A921A1675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66E12B-AC41-AC38-C9BE-CDB2FAE6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C032AF-BB4D-320A-FA45-72ABEF0E2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D10057-6B5A-1AA9-CB1E-2136AA55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89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CE71E-36D1-CAE6-3D07-71C929A1B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8B7DC5-C187-EA54-CDE1-D0B1D5A1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402FE58-47D0-2D85-C9E4-152E81926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DD9400-197E-0FC5-AF03-EFBF30BA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9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7F586-2D51-700D-AF0E-64062224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8021EE-3215-BF6A-2455-46994743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8EDB1-4AD0-CEE1-20E0-A2A3B5479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41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E2B0B-5D32-01F5-E1B0-E85599B85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4E7E8E-6564-7D87-64FD-B89F2047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0C9579-7A1E-5D6A-DEC4-CED466DF55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F417F7-6DFD-4584-A582-0A606696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B673FA-C06B-5C77-5511-BF905B8D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2C717-72AE-BAF4-5F91-58E0FA46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782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9DA08-9361-9D65-9BEA-4AAE74DBE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5A09F0-2351-2F46-2070-2BFB76DCC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BBF4DA-5445-800A-D06C-7ABF3C187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CD88C-07FA-FF08-3DDD-B82E244E2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238299-D46D-9196-AEDB-49E7DE2E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CAEB7B-0324-984C-641F-A8664406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976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220B79-96D6-2200-193B-12B679FF6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B0FB6BE-E5BB-414F-9877-70E5302F1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90F374-CE73-F52F-9E70-B8B55DD4B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549AB-F0BF-4CC1-B7FE-DB0E5B10E255}" type="datetimeFigureOut">
              <a:rPr lang="zh-CN" altLang="en-US" smtClean="0"/>
              <a:t>2022/5/30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CBD92D-642D-898E-3862-82C581905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8D8E2C-B050-0BB5-C9AF-BFD34B934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DBF0B-956B-4BD7-A4CA-F5773694664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935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5568C-5AFE-8E09-E38B-737D41B09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随堂测验四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429ACC15-EE9F-3510-C52E-C54C6F884A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952502"/>
              </p:ext>
            </p:extLst>
          </p:nvPr>
        </p:nvGraphicFramePr>
        <p:xfrm>
          <a:off x="914402" y="3789576"/>
          <a:ext cx="5674936" cy="798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7776">
                  <a:extLst>
                    <a:ext uri="{9D8B030D-6E8A-4147-A177-3AD203B41FA5}">
                      <a16:colId xmlns:a16="http://schemas.microsoft.com/office/drawing/2014/main" val="2636053124"/>
                    </a:ext>
                  </a:extLst>
                </a:gridCol>
                <a:gridCol w="565608">
                  <a:extLst>
                    <a:ext uri="{9D8B030D-6E8A-4147-A177-3AD203B41FA5}">
                      <a16:colId xmlns:a16="http://schemas.microsoft.com/office/drawing/2014/main" val="3773494339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3180730215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2421634051"/>
                    </a:ext>
                  </a:extLst>
                </a:gridCol>
                <a:gridCol w="556181">
                  <a:extLst>
                    <a:ext uri="{9D8B030D-6E8A-4147-A177-3AD203B41FA5}">
                      <a16:colId xmlns:a16="http://schemas.microsoft.com/office/drawing/2014/main" val="2836467864"/>
                    </a:ext>
                  </a:extLst>
                </a:gridCol>
                <a:gridCol w="546755">
                  <a:extLst>
                    <a:ext uri="{9D8B030D-6E8A-4147-A177-3AD203B41FA5}">
                      <a16:colId xmlns:a16="http://schemas.microsoft.com/office/drawing/2014/main" val="3131815699"/>
                    </a:ext>
                  </a:extLst>
                </a:gridCol>
                <a:gridCol w="556182">
                  <a:extLst>
                    <a:ext uri="{9D8B030D-6E8A-4147-A177-3AD203B41FA5}">
                      <a16:colId xmlns:a16="http://schemas.microsoft.com/office/drawing/2014/main" val="3565786924"/>
                    </a:ext>
                  </a:extLst>
                </a:gridCol>
                <a:gridCol w="593888">
                  <a:extLst>
                    <a:ext uri="{9D8B030D-6E8A-4147-A177-3AD203B41FA5}">
                      <a16:colId xmlns:a16="http://schemas.microsoft.com/office/drawing/2014/main" val="3939286435"/>
                    </a:ext>
                  </a:extLst>
                </a:gridCol>
                <a:gridCol w="556183">
                  <a:extLst>
                    <a:ext uri="{9D8B030D-6E8A-4147-A177-3AD203B41FA5}">
                      <a16:colId xmlns:a16="http://schemas.microsoft.com/office/drawing/2014/main" val="3988599916"/>
                    </a:ext>
                  </a:extLst>
                </a:gridCol>
              </a:tblGrid>
              <a:tr h="399244">
                <a:tc>
                  <a:txBody>
                    <a:bodyPr/>
                    <a:lstStyle/>
                    <a:p>
                      <a:r>
                        <a:rPr lang="en-US" altLang="zh-CN" dirty="0"/>
                        <a:t>b0,b1,b2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904670"/>
                  </a:ext>
                </a:extLst>
              </a:tr>
              <a:tr h="39924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3567784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5C89B26-1D4A-9759-32D9-B7BA50F92F06}"/>
              </a:ext>
            </a:extLst>
          </p:cNvPr>
          <p:cNvSpPr txBox="1"/>
          <p:nvPr/>
        </p:nvSpPr>
        <p:spPr>
          <a:xfrm>
            <a:off x="439917" y="1063319"/>
            <a:ext cx="1131216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、如下图所示，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A0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A3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为基本块，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为二进制变量（逻辑变量），在循环的连续迭代中按如下方式取值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(b0,b1,b2)</a:t>
            </a:r>
            <a:r>
              <a:rPr lang="zh-CN" altLang="en-US" sz="2000" baseline="30000" dirty="0">
                <a:latin typeface="宋体" panose="02010600030101010101" pitchFamily="2" charset="-122"/>
                <a:ea typeface="宋体" panose="02010600030101010101" pitchFamily="2" charset="-122"/>
              </a:rPr>
              <a:t>*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的值分别为：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b0,b1,b2,b0,b1,b2,b0,b1,b2……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用作循环控制寄存器。假设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b0,b1,b2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的取值依赖于输入数据，即当循环迭代前输入数据不同，该程序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b0,b1,b2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的取值可能是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种组合的任一种，并且概率相同。我们忽略循环进入和推出的影响，假设循环迭代的次数无穷大，即分支预测缓冲器中的相关结构都已经完全预热。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）假定采用简单的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位预测器，并且两个分支之间没有别名，对于给定的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b0,b1,b2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的每种可能值，给出分支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(b=?)2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位预测器的预测错误率。</a:t>
            </a: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695E31E-3682-75F3-F095-9CCA096F6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1967" y="3429000"/>
            <a:ext cx="2815631" cy="32555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CD4D37-21FC-C212-36AD-5DE2623B6AF9}"/>
                  </a:ext>
                </a:extLst>
              </p:cNvPr>
              <p:cNvSpPr txBox="1"/>
              <p:nvPr/>
            </p:nvSpPr>
            <p:spPr>
              <a:xfrm>
                <a:off x="439917" y="4872121"/>
                <a:ext cx="7478598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2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、设指令流水线由取指、译码和执行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3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个阶段构成，每个部件经过的时间为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altLang="zh-CN" sz="20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t</a:t>
                </a:r>
                <a:r>
                  <a:rPr lang="zh-CN" altLang="en-US" sz="20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，连续流入</a:t>
                </a:r>
                <a:r>
                  <a:rPr lang="en-US" altLang="zh-CN" sz="20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8</a:t>
                </a:r>
                <a:r>
                  <a:rPr lang="zh-CN" altLang="en-US" sz="20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条指令。分别画出标量流水处理机以及</a:t>
                </a:r>
                <a:r>
                  <a:rPr lang="en-US" altLang="zh-CN" sz="20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ILP</a:t>
                </a:r>
                <a:r>
                  <a:rPr lang="zh-CN" altLang="en-US" sz="20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均为</a:t>
                </a:r>
                <a:r>
                  <a:rPr lang="en-US" altLang="zh-CN" sz="20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4</a:t>
                </a:r>
                <a:r>
                  <a:rPr lang="zh-CN" altLang="en-US" sz="2000" b="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的超标量处理机、超长指令字处理机的时空图，分别计算它们相对于标量流水处理机的加速比。</a:t>
                </a:r>
                <a:endParaRPr lang="en-US" altLang="zh-CN" sz="2000" b="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6CD4D37-21FC-C212-36AD-5DE2623B6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17" y="4872121"/>
                <a:ext cx="7478598" cy="1631216"/>
              </a:xfrm>
              <a:prstGeom prst="rect">
                <a:avLst/>
              </a:prstGeom>
              <a:blipFill>
                <a:blip r:embed="rId3"/>
                <a:stretch>
                  <a:fillRect l="-815" t="-1866" r="-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92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BEEB69A-93F9-2256-BD9D-225AD84AEC30}"/>
              </a:ext>
            </a:extLst>
          </p:cNvPr>
          <p:cNvSpPr txBox="1"/>
          <p:nvPr/>
        </p:nvSpPr>
        <p:spPr>
          <a:xfrm>
            <a:off x="1089289" y="784315"/>
            <a:ext cx="10033516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第一题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为例，检查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位预测器的状态转移情况。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状态开始，碰到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加一，碰到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减一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110 110 110 110…… 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011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等价）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00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01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……</a:t>
            </a:r>
          </a:p>
          <a:p>
            <a:endParaRPr lang="en-US" altLang="zh-CN" sz="2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状态保持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10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lang="zh-CN" altLang="en-US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→ </a:t>
            </a:r>
            <a:r>
              <a:rPr lang="en-US" alt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循环，总是预测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！错误率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1/3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结论：累积预测器具有“偏好”，偏向于预测出现较多的分支。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000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111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错误率为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，其他情况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1/3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2BC9BD-7E8D-32D2-EF40-57F88086D5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888" y="637254"/>
            <a:ext cx="2476056" cy="248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14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CF72F88-D43C-8E48-D129-5B66275C8EBD}"/>
              </a:ext>
            </a:extLst>
          </p:cNvPr>
          <p:cNvSpPr txBox="1"/>
          <p:nvPr/>
        </p:nvSpPr>
        <p:spPr>
          <a:xfrm>
            <a:off x="1046375" y="999241"/>
            <a:ext cx="7305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第二题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754690-7757-54D5-5A91-A5668FBFB0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58" y="2454227"/>
            <a:ext cx="4397900" cy="159107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70C240-9004-6B6E-1282-2697A3AD915D}"/>
              </a:ext>
            </a:extLst>
          </p:cNvPr>
          <p:cNvSpPr txBox="1"/>
          <p:nvPr/>
        </p:nvSpPr>
        <p:spPr>
          <a:xfrm>
            <a:off x="1932494" y="453429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标量处理机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306170-731F-AAA9-A7D1-FA5706DAFF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530" y="999241"/>
            <a:ext cx="2502273" cy="371803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EB9E0A2-CA77-54D7-B303-C5615A7D0B72}"/>
              </a:ext>
            </a:extLst>
          </p:cNvPr>
          <p:cNvSpPr txBox="1"/>
          <p:nvPr/>
        </p:nvSpPr>
        <p:spPr>
          <a:xfrm>
            <a:off x="5316717" y="5024487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超标量，一次同时发</a:t>
            </a:r>
            <a:r>
              <a:rPr lang="en-US" altLang="zh-CN" dirty="0"/>
              <a:t>4</a:t>
            </a:r>
            <a:r>
              <a:rPr lang="zh-CN" altLang="en-US" dirty="0"/>
              <a:t>个</a:t>
            </a:r>
            <a:endParaRPr lang="en-US" altLang="zh-CN" dirty="0"/>
          </a:p>
          <a:p>
            <a:r>
              <a:rPr lang="zh-CN" altLang="en-US" dirty="0"/>
              <a:t>加速比</a:t>
            </a:r>
            <a:r>
              <a:rPr lang="en-US" altLang="zh-CN" dirty="0"/>
              <a:t>2.5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67B8FF9-3A13-7A65-C749-7725B201E5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820" y="1230073"/>
            <a:ext cx="2324301" cy="3314987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BE63DF18-5AFA-14F5-83E4-BE98954FA3F9}"/>
              </a:ext>
            </a:extLst>
          </p:cNvPr>
          <p:cNvSpPr txBox="1"/>
          <p:nvPr/>
        </p:nvSpPr>
        <p:spPr>
          <a:xfrm>
            <a:off x="8738820" y="4562822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超长指令字，四合一</a:t>
            </a:r>
            <a:endParaRPr lang="en-US" altLang="zh-CN" dirty="0"/>
          </a:p>
          <a:p>
            <a:r>
              <a:rPr lang="zh-CN" altLang="en-US" dirty="0"/>
              <a:t>加速比</a:t>
            </a:r>
            <a:r>
              <a:rPr lang="en-US" altLang="zh-CN" dirty="0"/>
              <a:t>2.5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F15DFB1-4CDA-DC40-BCC6-F96F2DA6A641}"/>
              </a:ext>
            </a:extLst>
          </p:cNvPr>
          <p:cNvSpPr txBox="1"/>
          <p:nvPr/>
        </p:nvSpPr>
        <p:spPr>
          <a:xfrm>
            <a:off x="940387" y="3429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511B0DA-ED2C-AC33-9E09-8F83D7853E0F}"/>
              </a:ext>
            </a:extLst>
          </p:cNvPr>
          <p:cNvSpPr txBox="1"/>
          <p:nvPr/>
        </p:nvSpPr>
        <p:spPr>
          <a:xfrm>
            <a:off x="1246881" y="31194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FD39377-21DB-90EB-6008-1196D70A7F29}"/>
              </a:ext>
            </a:extLst>
          </p:cNvPr>
          <p:cNvSpPr txBox="1"/>
          <p:nvPr/>
        </p:nvSpPr>
        <p:spPr>
          <a:xfrm>
            <a:off x="1540040" y="283577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9295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B851C-8C46-749C-FF40-5345DD71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24" y="1060758"/>
            <a:ext cx="10491952" cy="564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假定有一种包含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体系结构。每条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指令的宽度为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，每个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处理器包含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个车道，用于执行单精度运算和载入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存储指令，也就是说，每个非分岔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个时钟周期可以生成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个结果。假定内核的分岔分支将导致平均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的线程为活动的。假定在所执行的全部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指令中，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为单精度运算、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为载入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存储。由于并不包含所有存储器延迟，所以假定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指令平均发射率为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0.85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。假定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的时钟速度为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1.5GHz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计算这个内核在这个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GPU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上的吞吐量，单位为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GFLOP/s</a:t>
            </a:r>
          </a:p>
          <a:p>
            <a:pPr marL="800100" lvl="1" indent="-342900">
              <a:lnSpc>
                <a:spcPct val="120000"/>
              </a:lnSpc>
              <a:buFont typeface="+mj-lt"/>
              <a:buAutoNum type="alphaLcPeriod"/>
            </a:pP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假定我们有以下改进，分别计算吞吐量的加速比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将单精度道数增大至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</a:p>
          <a:p>
            <a:pPr marL="1257300" lvl="2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将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处理器数增大至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15 (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假定这一改变不会影响所有其他性能度量，代码会扩展到增加的处理器上）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1257300" lvl="2" indent="-342900">
              <a:lnSpc>
                <a:spcPct val="120000"/>
              </a:lnSpc>
              <a:buFont typeface="+mj-ea"/>
              <a:buAutoNum type="circleNumDbPlain"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添加缓存可以有效地将存储器延迟缩减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，这样会将指令发射率增加至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0.95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89C54FB5-1348-B64D-0148-0AAA5DA8D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随堂测验五</a:t>
            </a:r>
          </a:p>
        </p:txBody>
      </p:sp>
    </p:spTree>
    <p:extLst>
      <p:ext uri="{BB962C8B-B14F-4D97-AF65-F5344CB8AC3E}">
        <p14:creationId xmlns:p14="http://schemas.microsoft.com/office/powerpoint/2010/main" val="3286683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E2BF9F-A2F0-6875-EF2A-3AC348945AB6}"/>
              </a:ext>
            </a:extLst>
          </p:cNvPr>
          <p:cNvSpPr txBox="1"/>
          <p:nvPr/>
        </p:nvSpPr>
        <p:spPr>
          <a:xfrm>
            <a:off x="801278" y="675930"/>
            <a:ext cx="102092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a.</a:t>
            </a: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每个非分岔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指令每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个时钟周期可以生成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个结果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每周期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个结果；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平均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的线程为活动的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个处理器活动；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70%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为单精度运算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求浮点运算性能要乘上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0.7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SIMD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指令平均发射率为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0.85——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乘上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0.85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时钟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1.5GHz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1.5GHz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10 * 0.8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0.85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* 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0.7 FLOP/cycle = 57 GFLOP/s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0BB1810-941C-4650-D22A-5EE8A2570D98}"/>
              </a:ext>
            </a:extLst>
          </p:cNvPr>
          <p:cNvSpPr txBox="1"/>
          <p:nvPr/>
        </p:nvSpPr>
        <p:spPr>
          <a:xfrm>
            <a:off x="801278" y="3748452"/>
            <a:ext cx="10680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b.</a:t>
            </a:r>
          </a:p>
          <a:p>
            <a:pPr marL="457200" indent="-457200">
              <a:buAutoNum type="arabicPeriod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加速比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处理器增大至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。加速比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1.5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3.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指令发射率增加至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0.95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。加速比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0.95 / 0.85 = 1.12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147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FB851C-8C46-749C-FF40-5345DD718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024" y="608271"/>
            <a:ext cx="10491952" cy="5641457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CRAY-1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机器上，按照链接方式执行下述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条向量指令（括号中给出了相应功能部件时间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，如果向量寄存器和功能部件之间的数据传送需要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拍，试画出链接方式的流水线示意图，并求此链接流水线的通过时间是多少拍？如果向量长度为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64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，则需多少拍才能得到全部结果。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V0 ← 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存储器  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从存储器中取数：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V2 ← V0 + V1          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向量加：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V3 ← V2 &lt; A3      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(A3)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左移：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V5 ← V3 ∧ V4      (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向量逻辑乘：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35031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CAEDFCD-AE4B-1117-60CA-F67B77F1923D}"/>
              </a:ext>
            </a:extLst>
          </p:cNvPr>
          <p:cNvSpPr txBox="1"/>
          <p:nvPr/>
        </p:nvSpPr>
        <p:spPr>
          <a:xfrm>
            <a:off x="6862713" y="480049"/>
            <a:ext cx="4978923" cy="1377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V0 ← 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存储器    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从存储器中取数：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7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V2 ← V0 + V1           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向量加：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V3 ← V2 &lt; A3       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按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(A3)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左移：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V5 ← V3 ∧ V4      (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向量逻辑乘：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800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en-US" altLang="zh-CN" sz="1800" dirty="0"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9966A5-893A-0A8D-93F1-49B76094E26C}"/>
              </a:ext>
            </a:extLst>
          </p:cNvPr>
          <p:cNvSpPr txBox="1"/>
          <p:nvPr/>
        </p:nvSpPr>
        <p:spPr>
          <a:xfrm>
            <a:off x="1008668" y="839233"/>
            <a:ext cx="585404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观察指令序列，前后均有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数据依赖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链接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执行。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注意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向量寄存器和功能部件之间的数据传送需要等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拍，也就是说，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在指令执行开头和结尾都要多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拍</a:t>
            </a: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用于和寄存器交互。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055C02-7CF1-0CE7-B1D2-B98E32C8B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8855" y="1993395"/>
            <a:ext cx="3546638" cy="46207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49212D7-2B7C-97F3-609C-CA901B8701C6}"/>
              </a:ext>
            </a:extLst>
          </p:cNvPr>
          <p:cNvSpPr txBox="1"/>
          <p:nvPr/>
        </p:nvSpPr>
        <p:spPr>
          <a:xfrm>
            <a:off x="1113932" y="3310474"/>
            <a:ext cx="5643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 = 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1+7+1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1+3+1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1+4+1</a:t>
            </a:r>
            <a:r>
              <a:rPr lang="zh-CN" altLang="en-US" sz="2400" dirty="0">
                <a:solidFill>
                  <a:srgbClr val="FF0000"/>
                </a:solidFill>
              </a:rPr>
              <a:t>）   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    +</a:t>
            </a:r>
            <a:r>
              <a:rPr lang="zh-CN" altLang="en-US" sz="2400" dirty="0">
                <a:solidFill>
                  <a:srgbClr val="FF0000"/>
                </a:solidFill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</a:rPr>
              <a:t>1+2+1</a:t>
            </a:r>
            <a:r>
              <a:rPr lang="zh-CN" altLang="en-US" sz="2400" dirty="0">
                <a:solidFill>
                  <a:srgbClr val="FF0000"/>
                </a:solidFill>
              </a:rPr>
              <a:t>）</a:t>
            </a:r>
            <a:r>
              <a:rPr lang="en-US" altLang="zh-CN" sz="2400" dirty="0">
                <a:solidFill>
                  <a:srgbClr val="FF0000"/>
                </a:solidFill>
              </a:rPr>
              <a:t>= 24</a:t>
            </a:r>
          </a:p>
          <a:p>
            <a:endParaRPr lang="en-US" altLang="zh-CN" sz="2400" dirty="0"/>
          </a:p>
          <a:p>
            <a:r>
              <a:rPr lang="zh-CN" altLang="en-US" sz="2400" dirty="0"/>
              <a:t>流水线充满后，每个</a:t>
            </a:r>
            <a:r>
              <a:rPr lang="en-US" altLang="zh-CN" sz="2400" dirty="0"/>
              <a:t>cycle</a:t>
            </a:r>
            <a:r>
              <a:rPr lang="zh-CN" altLang="en-US" sz="2400" dirty="0"/>
              <a:t>可以产生一个数据。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>
                <a:solidFill>
                  <a:srgbClr val="FF0000"/>
                </a:solidFill>
              </a:rPr>
              <a:t>T = 24 + 64 – 1 = 87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35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1000</Words>
  <Application>Microsoft Office PowerPoint</Application>
  <PresentationFormat>宽屏</PresentationFormat>
  <Paragraphs>74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黑体</vt:lpstr>
      <vt:lpstr>宋体</vt:lpstr>
      <vt:lpstr>Arial</vt:lpstr>
      <vt:lpstr>Cambria Math</vt:lpstr>
      <vt:lpstr>Office 主题​​</vt:lpstr>
      <vt:lpstr>随堂测验四</vt:lpstr>
      <vt:lpstr>PowerPoint 演示文稿</vt:lpstr>
      <vt:lpstr>PowerPoint 演示文稿</vt:lpstr>
      <vt:lpstr>随堂测验五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随堂测验四</dc:title>
  <dc:creator>G HY</dc:creator>
  <cp:lastModifiedBy>G HY</cp:lastModifiedBy>
  <cp:revision>210</cp:revision>
  <dcterms:created xsi:type="dcterms:W3CDTF">2022-05-06T11:46:42Z</dcterms:created>
  <dcterms:modified xsi:type="dcterms:W3CDTF">2022-05-29T18:58:37Z</dcterms:modified>
</cp:coreProperties>
</file>