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2" r:id="rId4"/>
    <p:sldId id="263" r:id="rId5"/>
    <p:sldId id="264" r:id="rId6"/>
    <p:sldId id="258" r:id="rId7"/>
    <p:sldId id="259" r:id="rId8"/>
    <p:sldId id="260" r:id="rId9"/>
    <p:sldId id="261"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27"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5E9E0-B3C8-4C4D-8A81-6CFE74BAEC75}" type="datetimeFigureOut">
              <a:rPr lang="en-US" smtClean="0"/>
              <a:t>4/26/2022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BC4B3-A816-49B1-9421-62EAADE4CDAF}" type="slidenum">
              <a:rPr lang="en-US" smtClean="0"/>
              <a:t>‹#›</a:t>
            </a:fld>
            <a:endParaRPr lang="en-US"/>
          </a:p>
        </p:txBody>
      </p:sp>
    </p:spTree>
    <p:extLst>
      <p:ext uri="{BB962C8B-B14F-4D97-AF65-F5344CB8AC3E}">
        <p14:creationId xmlns:p14="http://schemas.microsoft.com/office/powerpoint/2010/main" val="34693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36BC4B3-A816-49B1-9421-62EAADE4CDAF}" type="slidenum">
              <a:rPr lang="en-US" smtClean="0"/>
              <a:t>4</a:t>
            </a:fld>
            <a:endParaRPr lang="en-US"/>
          </a:p>
        </p:txBody>
      </p:sp>
    </p:spTree>
    <p:extLst>
      <p:ext uri="{BB962C8B-B14F-4D97-AF65-F5344CB8AC3E}">
        <p14:creationId xmlns:p14="http://schemas.microsoft.com/office/powerpoint/2010/main" val="63395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2140A-C801-4D12-BF1E-BC0015B728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D073FEA-A8C4-4E50-8EF1-FA6BDD784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E9D2F2B-124A-4EE9-9F05-01C2E06C3A7F}"/>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5" name="页脚占位符 4">
            <a:extLst>
              <a:ext uri="{FF2B5EF4-FFF2-40B4-BE49-F238E27FC236}">
                <a16:creationId xmlns:a16="http://schemas.microsoft.com/office/drawing/2014/main" id="{48FD7D87-B316-46B6-BE40-5FBD59C17F4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6599F4C-A0E8-4390-84B4-4F31D6EF9063}"/>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342942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EC564-BBAC-481F-9E04-926402A4C097}"/>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24445CB-68FB-424C-8AB4-A31F2D8EBB4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BA2CEF4-8D30-4418-85FF-4D2AD7CD312F}"/>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5" name="页脚占位符 4">
            <a:extLst>
              <a:ext uri="{FF2B5EF4-FFF2-40B4-BE49-F238E27FC236}">
                <a16:creationId xmlns:a16="http://schemas.microsoft.com/office/drawing/2014/main" id="{CA757738-9586-40D3-9B89-F2B50D9188B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62027A4-E7BB-4798-AD96-A6F7098C2DA0}"/>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297233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298F90-4B01-4289-9F6D-0C07CDA7DD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4AAFC1A-0B99-4DC7-81E8-EAC8091F32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94462F4-E791-46D5-813C-FAF9DDB2A551}"/>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5" name="页脚占位符 4">
            <a:extLst>
              <a:ext uri="{FF2B5EF4-FFF2-40B4-BE49-F238E27FC236}">
                <a16:creationId xmlns:a16="http://schemas.microsoft.com/office/drawing/2014/main" id="{8B4BED91-A228-4ECA-8F0C-68C42413AE6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5FA3439-17B8-4137-99CC-0A7B768975F6}"/>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212978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0D913-A0EA-4DCD-BD2D-FDD72DE2A53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2AE00FD-C293-4E90-A0FD-C2EC492A977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022502C-6180-419A-9394-CBED282D61BF}"/>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5" name="页脚占位符 4">
            <a:extLst>
              <a:ext uri="{FF2B5EF4-FFF2-40B4-BE49-F238E27FC236}">
                <a16:creationId xmlns:a16="http://schemas.microsoft.com/office/drawing/2014/main" id="{4526C7C1-7A8E-40CB-AD76-24D271B46D1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991EEA4-0356-468E-9837-EB69EF28F433}"/>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253588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9BA9F-84F8-41A6-BC1C-471A2DE618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28ADC05-B1DD-4D77-B3B5-48FAA4DEC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B74F8D-1B2D-4AD4-946B-5622F94204B1}"/>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5" name="页脚占位符 4">
            <a:extLst>
              <a:ext uri="{FF2B5EF4-FFF2-40B4-BE49-F238E27FC236}">
                <a16:creationId xmlns:a16="http://schemas.microsoft.com/office/drawing/2014/main" id="{98F2D7DB-6C12-4590-93B8-B311315155F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6B452A8-D4DE-4AAB-895E-707F1F8ECD92}"/>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404385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7E0D2-A799-45BC-A49F-C40705E6586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7AA954F4-642B-469E-9999-4D31067634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078F4B2-AE40-48E7-A1CE-D40838EC53A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8700E4D6-ECBE-4E67-A50F-F31413E8412C}"/>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6" name="页脚占位符 5">
            <a:extLst>
              <a:ext uri="{FF2B5EF4-FFF2-40B4-BE49-F238E27FC236}">
                <a16:creationId xmlns:a16="http://schemas.microsoft.com/office/drawing/2014/main" id="{EFD5FB38-6011-4F08-A2E6-AE6416EB00E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B98A234-81E3-4DDD-BD98-9B9FD2785690}"/>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272366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F5EBE-D49F-42BC-AF14-298FF68934F0}"/>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59BC310-9781-401F-85B2-5D5358478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F168E9-A86B-4F4D-BA01-7C1491E1A5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FAA972CF-EC86-4E7E-9991-CD02FA54FD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CB9E53-04DE-4A35-B134-316805F858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AEF58894-65B1-47F6-91D8-27B01ADBD309}"/>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8" name="页脚占位符 7">
            <a:extLst>
              <a:ext uri="{FF2B5EF4-FFF2-40B4-BE49-F238E27FC236}">
                <a16:creationId xmlns:a16="http://schemas.microsoft.com/office/drawing/2014/main" id="{CD5F53B0-F1E7-4AB1-A2C7-C599947DF9A1}"/>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EBBCBD-D552-4B00-BB2B-17BCA1302EB0}"/>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238460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B97E8-0016-42AA-B5DD-C0CABFECD5A5}"/>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224FD68F-3184-40B3-8770-ED34542D2900}"/>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4" name="页脚占位符 3">
            <a:extLst>
              <a:ext uri="{FF2B5EF4-FFF2-40B4-BE49-F238E27FC236}">
                <a16:creationId xmlns:a16="http://schemas.microsoft.com/office/drawing/2014/main" id="{C8CDC52E-CD3F-489F-9E6A-11A356473554}"/>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5B67981B-4895-489A-A779-4705E12588AF}"/>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222833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9A8847-16B0-41BE-AFC6-2C5AA0E3BAAA}"/>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3" name="页脚占位符 2">
            <a:extLst>
              <a:ext uri="{FF2B5EF4-FFF2-40B4-BE49-F238E27FC236}">
                <a16:creationId xmlns:a16="http://schemas.microsoft.com/office/drawing/2014/main" id="{D8E876F0-7DE6-44F1-88DF-33EB995CBFF4}"/>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6A04CC89-56E7-444F-82FE-63240ABE27A8}"/>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204743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7131C-D2FA-4F94-95BA-6444692B5B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8F25D06-E82A-443F-A73F-ECCDF188F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32ECE471-8DE8-4362-96CC-BA3D844F3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BCAA93-A2E4-45E9-B70E-155FA6DCF67C}"/>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6" name="页脚占位符 5">
            <a:extLst>
              <a:ext uri="{FF2B5EF4-FFF2-40B4-BE49-F238E27FC236}">
                <a16:creationId xmlns:a16="http://schemas.microsoft.com/office/drawing/2014/main" id="{9976B91A-BFE3-4972-A480-28BE1A0AF79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A51DC9B-6BB5-4888-A795-BEEE34E03914}"/>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115353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84F16-93AC-411C-AF29-D0CCC7D68F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AA2AABB-3F6E-4B17-AEAC-8BE72A863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6E66C28-4478-4809-9B2D-6487893FB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000FCB-573E-47BF-8750-845161EFA7F2}"/>
              </a:ext>
            </a:extLst>
          </p:cNvPr>
          <p:cNvSpPr>
            <a:spLocks noGrp="1"/>
          </p:cNvSpPr>
          <p:nvPr>
            <p:ph type="dt" sz="half" idx="10"/>
          </p:nvPr>
        </p:nvSpPr>
        <p:spPr/>
        <p:txBody>
          <a:bodyPr/>
          <a:lstStyle/>
          <a:p>
            <a:fld id="{CCCE8FA6-AEF8-4CE9-8553-1C02A4BA427B}" type="datetimeFigureOut">
              <a:rPr lang="en-US" smtClean="0"/>
              <a:t>4/26/2022</a:t>
            </a:fld>
            <a:endParaRPr lang="en-US"/>
          </a:p>
        </p:txBody>
      </p:sp>
      <p:sp>
        <p:nvSpPr>
          <p:cNvPr id="6" name="页脚占位符 5">
            <a:extLst>
              <a:ext uri="{FF2B5EF4-FFF2-40B4-BE49-F238E27FC236}">
                <a16:creationId xmlns:a16="http://schemas.microsoft.com/office/drawing/2014/main" id="{D94F6743-BAEA-49E9-BA24-B07A11A0AA6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831D7EA-6065-4057-8AF7-625E754FE975}"/>
              </a:ext>
            </a:extLst>
          </p:cNvPr>
          <p:cNvSpPr>
            <a:spLocks noGrp="1"/>
          </p:cNvSpPr>
          <p:nvPr>
            <p:ph type="sldNum" sz="quarter" idx="12"/>
          </p:nvPr>
        </p:nvSpPr>
        <p:spPr/>
        <p:txBody>
          <a:bodyPr/>
          <a:lstStyle/>
          <a:p>
            <a:fld id="{9E760102-609B-4E1B-B39E-1BAE41630FC5}" type="slidenum">
              <a:rPr lang="en-US" smtClean="0"/>
              <a:t>‹#›</a:t>
            </a:fld>
            <a:endParaRPr lang="en-US"/>
          </a:p>
        </p:txBody>
      </p:sp>
    </p:spTree>
    <p:extLst>
      <p:ext uri="{BB962C8B-B14F-4D97-AF65-F5344CB8AC3E}">
        <p14:creationId xmlns:p14="http://schemas.microsoft.com/office/powerpoint/2010/main" val="184377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C2D27F-6CCC-46F6-91B2-C3D2C2FD0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8F8503-7861-47CF-BD3C-3574C8A65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BE3EC42-6835-4223-9A2D-80D9D14B8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E8FA6-AEF8-4CE9-8553-1C02A4BA427B}" type="datetimeFigureOut">
              <a:rPr lang="en-US" smtClean="0"/>
              <a:t>4/26/2022</a:t>
            </a:fld>
            <a:endParaRPr lang="en-US"/>
          </a:p>
        </p:txBody>
      </p:sp>
      <p:sp>
        <p:nvSpPr>
          <p:cNvPr id="5" name="页脚占位符 4">
            <a:extLst>
              <a:ext uri="{FF2B5EF4-FFF2-40B4-BE49-F238E27FC236}">
                <a16:creationId xmlns:a16="http://schemas.microsoft.com/office/drawing/2014/main" id="{3EEF08B9-A79F-4264-88E1-5A16CB4AF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9491FDF9-1D94-46C6-8399-FE2478693E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60102-609B-4E1B-B39E-1BAE41630FC5}" type="slidenum">
              <a:rPr lang="en-US" smtClean="0"/>
              <a:t>‹#›</a:t>
            </a:fld>
            <a:endParaRPr lang="en-US"/>
          </a:p>
        </p:txBody>
      </p:sp>
    </p:spTree>
    <p:extLst>
      <p:ext uri="{BB962C8B-B14F-4D97-AF65-F5344CB8AC3E}">
        <p14:creationId xmlns:p14="http://schemas.microsoft.com/office/powerpoint/2010/main" val="10218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40AD7-DA8F-4559-B6D2-F0B4FE7453DF}"/>
              </a:ext>
            </a:extLst>
          </p:cNvPr>
          <p:cNvSpPr>
            <a:spLocks noGrp="1"/>
          </p:cNvSpPr>
          <p:nvPr>
            <p:ph type="ctrTitle"/>
          </p:nvPr>
        </p:nvSpPr>
        <p:spPr/>
        <p:txBody>
          <a:bodyPr/>
          <a:lstStyle/>
          <a:p>
            <a:r>
              <a:rPr lang="zh-CN" altLang="en-US" dirty="0"/>
              <a:t>习题课</a:t>
            </a:r>
            <a:r>
              <a:rPr lang="en-US" altLang="zh-CN" dirty="0"/>
              <a:t>1</a:t>
            </a:r>
            <a:endParaRPr lang="en-US" dirty="0"/>
          </a:p>
        </p:txBody>
      </p:sp>
      <p:sp>
        <p:nvSpPr>
          <p:cNvPr id="3" name="副标题 2">
            <a:extLst>
              <a:ext uri="{FF2B5EF4-FFF2-40B4-BE49-F238E27FC236}">
                <a16:creationId xmlns:a16="http://schemas.microsoft.com/office/drawing/2014/main" id="{D9B3E567-45D7-41C9-A40F-1BF1FBA5C476}"/>
              </a:ext>
            </a:extLst>
          </p:cNvPr>
          <p:cNvSpPr>
            <a:spLocks noGrp="1"/>
          </p:cNvSpPr>
          <p:nvPr>
            <p:ph type="subTitle" idx="1"/>
          </p:nvPr>
        </p:nvSpPr>
        <p:spPr/>
        <p:txBody>
          <a:bodyPr/>
          <a:lstStyle/>
          <a:p>
            <a:r>
              <a:rPr lang="en-US" altLang="zh-CN" dirty="0"/>
              <a:t>SA21011004</a:t>
            </a:r>
          </a:p>
          <a:p>
            <a:r>
              <a:rPr lang="zh-CN" altLang="en-US" dirty="0"/>
              <a:t>郭雨轩</a:t>
            </a:r>
            <a:endParaRPr lang="en-US" dirty="0"/>
          </a:p>
        </p:txBody>
      </p:sp>
    </p:spTree>
    <p:extLst>
      <p:ext uri="{BB962C8B-B14F-4D97-AF65-F5344CB8AC3E}">
        <p14:creationId xmlns:p14="http://schemas.microsoft.com/office/powerpoint/2010/main" val="252668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414B2-78A6-4232-BA21-FFBEF399DA56}"/>
              </a:ext>
            </a:extLst>
          </p:cNvPr>
          <p:cNvSpPr>
            <a:spLocks noGrp="1"/>
          </p:cNvSpPr>
          <p:nvPr>
            <p:ph type="title"/>
          </p:nvPr>
        </p:nvSpPr>
        <p:spPr/>
        <p:txBody>
          <a:bodyPr/>
          <a:lstStyle/>
          <a:p>
            <a:r>
              <a:rPr lang="zh-CN" altLang="en-US" dirty="0"/>
              <a:t>作业</a:t>
            </a:r>
            <a:r>
              <a:rPr lang="en-US" altLang="zh-CN" dirty="0"/>
              <a:t>3-1</a:t>
            </a:r>
            <a:endParaRPr lang="en-US" dirty="0"/>
          </a:p>
        </p:txBody>
      </p:sp>
      <p:sp>
        <p:nvSpPr>
          <p:cNvPr id="3" name="内容占位符 2">
            <a:extLst>
              <a:ext uri="{FF2B5EF4-FFF2-40B4-BE49-F238E27FC236}">
                <a16:creationId xmlns:a16="http://schemas.microsoft.com/office/drawing/2014/main" id="{86AE8AD2-4D6A-4F9F-8BA4-C78209F03E36}"/>
              </a:ext>
            </a:extLst>
          </p:cNvPr>
          <p:cNvSpPr>
            <a:spLocks noGrp="1"/>
          </p:cNvSpPr>
          <p:nvPr>
            <p:ph idx="1"/>
          </p:nvPr>
        </p:nvSpPr>
        <p:spPr>
          <a:xfrm>
            <a:off x="683559" y="3027577"/>
            <a:ext cx="10390094" cy="3465298"/>
          </a:xfrm>
        </p:spPr>
        <p:txBody>
          <a:bodyPr>
            <a:normAutofit/>
          </a:bodyPr>
          <a:lstStyle/>
          <a:p>
            <a:r>
              <a:rPr lang="zh-CN" altLang="en-US" sz="2000" dirty="0"/>
              <a:t>包含式层次结构，</a:t>
            </a:r>
            <a:r>
              <a:rPr lang="en-US" altLang="zh-CN" sz="2000" dirty="0"/>
              <a:t>L1 </a:t>
            </a:r>
            <a:r>
              <a:rPr lang="zh-CN" altLang="en-US" sz="2000" dirty="0"/>
              <a:t>中数据总是出现在 </a:t>
            </a:r>
            <a:r>
              <a:rPr lang="en-US" altLang="zh-CN" sz="2000" dirty="0"/>
              <a:t>L2 </a:t>
            </a:r>
            <a:r>
              <a:rPr lang="zh-CN" altLang="en-US" sz="2000" dirty="0"/>
              <a:t>中。</a:t>
            </a:r>
            <a:r>
              <a:rPr lang="en-US" altLang="zh-CN" sz="2000" dirty="0"/>
              <a:t>L1 </a:t>
            </a:r>
            <a:r>
              <a:rPr lang="zh-CN" altLang="en-US" sz="2000" dirty="0"/>
              <a:t>中块缺失，可以分两种情况：</a:t>
            </a:r>
            <a:endParaRPr lang="en-US" altLang="zh-CN" sz="2000" dirty="0"/>
          </a:p>
          <a:p>
            <a:pPr lvl="1"/>
            <a:r>
              <a:rPr lang="zh-CN" altLang="en-US" sz="1600" dirty="0"/>
              <a:t>缺失的块在 </a:t>
            </a:r>
            <a:r>
              <a:rPr lang="en-US" altLang="zh-CN" sz="1600" dirty="0"/>
              <a:t>L2 </a:t>
            </a:r>
            <a:r>
              <a:rPr lang="zh-CN" altLang="en-US" sz="1600" dirty="0"/>
              <a:t>中：</a:t>
            </a:r>
            <a:r>
              <a:rPr lang="en-US" altLang="zh-CN" sz="1600" dirty="0"/>
              <a:t>L2 </a:t>
            </a:r>
            <a:r>
              <a:rPr lang="zh-CN" altLang="en-US" sz="1600" dirty="0"/>
              <a:t>将该块 </a:t>
            </a:r>
            <a:r>
              <a:rPr lang="en-US" altLang="zh-CN" sz="1600" dirty="0"/>
              <a:t>b0 </a:t>
            </a:r>
            <a:r>
              <a:rPr lang="zh-CN" altLang="en-US" sz="1600" dirty="0"/>
              <a:t>提供给 </a:t>
            </a:r>
            <a:r>
              <a:rPr lang="en-US" altLang="zh-CN" sz="1600" dirty="0"/>
              <a:t>L1</a:t>
            </a:r>
            <a:r>
              <a:rPr lang="zh-CN" altLang="en-US" sz="1600" dirty="0"/>
              <a:t>，相应的 </a:t>
            </a:r>
            <a:r>
              <a:rPr lang="en-US" altLang="zh-CN" sz="1600" dirty="0"/>
              <a:t>L1 </a:t>
            </a:r>
            <a:r>
              <a:rPr lang="zh-CN" altLang="en-US" sz="1600" dirty="0"/>
              <a:t>中某块 </a:t>
            </a:r>
            <a:r>
              <a:rPr lang="en-US" altLang="zh-CN" sz="1600" dirty="0"/>
              <a:t>b1 </a:t>
            </a:r>
            <a:r>
              <a:rPr lang="zh-CN" altLang="en-US" sz="1600" dirty="0"/>
              <a:t>会被替代。由于两个缓存都采取写回策略，</a:t>
            </a:r>
            <a:r>
              <a:rPr lang="en-US" altLang="zh-CN" sz="1600" dirty="0"/>
              <a:t>L1 </a:t>
            </a:r>
            <a:r>
              <a:rPr lang="zh-CN" altLang="en-US" sz="1600" dirty="0"/>
              <a:t>中被替代的块 </a:t>
            </a:r>
            <a:r>
              <a:rPr lang="en-US" altLang="zh-CN" sz="1600" dirty="0"/>
              <a:t>b1 </a:t>
            </a:r>
            <a:r>
              <a:rPr lang="zh-CN" altLang="en-US" sz="1600" dirty="0"/>
              <a:t>可能是脏块，如果是脏块，将它写入 </a:t>
            </a:r>
            <a:r>
              <a:rPr lang="en-US" altLang="zh-CN" sz="1600" dirty="0"/>
              <a:t>L2 </a:t>
            </a:r>
            <a:r>
              <a:rPr lang="zh-CN" altLang="en-US" sz="1600" dirty="0"/>
              <a:t>对应的块 </a:t>
            </a:r>
            <a:r>
              <a:rPr lang="en-US" altLang="zh-CN" sz="1600" dirty="0"/>
              <a:t>b1</a:t>
            </a:r>
            <a:r>
              <a:rPr lang="zh-CN" altLang="en-US" sz="1600" dirty="0"/>
              <a:t>。</a:t>
            </a:r>
            <a:endParaRPr lang="en-US" altLang="zh-CN" sz="1600" dirty="0"/>
          </a:p>
          <a:p>
            <a:pPr lvl="1"/>
            <a:r>
              <a:rPr lang="zh-CN" altLang="en-US" sz="1600" dirty="0"/>
              <a:t>缺失的块不在 </a:t>
            </a:r>
            <a:r>
              <a:rPr lang="en-US" altLang="zh-CN" sz="1600" dirty="0"/>
              <a:t>L2 </a:t>
            </a:r>
            <a:r>
              <a:rPr lang="zh-CN" altLang="en-US" sz="1600" dirty="0"/>
              <a:t>中：</a:t>
            </a:r>
            <a:r>
              <a:rPr lang="en-US" altLang="zh-CN" sz="1600" dirty="0"/>
              <a:t>L2 </a:t>
            </a:r>
            <a:r>
              <a:rPr lang="zh-CN" altLang="en-US" sz="1600" dirty="0"/>
              <a:t>需要到内存中取，取回的块 </a:t>
            </a:r>
            <a:r>
              <a:rPr lang="en-US" altLang="zh-CN" sz="1600" dirty="0"/>
              <a:t>b0 </a:t>
            </a:r>
            <a:r>
              <a:rPr lang="zh-CN" altLang="en-US" sz="1600" dirty="0"/>
              <a:t>同时提供给 </a:t>
            </a:r>
            <a:r>
              <a:rPr lang="en-US" altLang="zh-CN" sz="1600" dirty="0"/>
              <a:t>L1 </a:t>
            </a:r>
            <a:r>
              <a:rPr lang="zh-CN" altLang="en-US" sz="1600" dirty="0"/>
              <a:t>和 </a:t>
            </a:r>
            <a:r>
              <a:rPr lang="en-US" altLang="zh-CN" sz="1600" dirty="0"/>
              <a:t>L2</a:t>
            </a:r>
            <a:r>
              <a:rPr lang="zh-CN" altLang="en-US" sz="1600" dirty="0"/>
              <a:t>。相应的 </a:t>
            </a:r>
            <a:r>
              <a:rPr lang="en-US" altLang="zh-CN" sz="1600" dirty="0"/>
              <a:t>L1</a:t>
            </a:r>
            <a:r>
              <a:rPr lang="zh-CN" altLang="en-US" sz="1600" dirty="0"/>
              <a:t>和 </a:t>
            </a:r>
            <a:r>
              <a:rPr lang="en-US" altLang="zh-CN" sz="1600" dirty="0"/>
              <a:t>L2 </a:t>
            </a:r>
            <a:r>
              <a:rPr lang="zh-CN" altLang="en-US" sz="1600" dirty="0"/>
              <a:t>中有块会被替代。</a:t>
            </a:r>
            <a:r>
              <a:rPr lang="en-US" altLang="zh-CN" sz="1600" dirty="0"/>
              <a:t>L2 </a:t>
            </a:r>
            <a:r>
              <a:rPr lang="zh-CN" altLang="en-US" sz="1600" dirty="0"/>
              <a:t>中被替代的块 </a:t>
            </a:r>
            <a:r>
              <a:rPr lang="en-US" altLang="zh-CN" sz="1600" dirty="0"/>
              <a:t>b1 </a:t>
            </a:r>
            <a:r>
              <a:rPr lang="zh-CN" altLang="en-US" sz="1600" dirty="0"/>
              <a:t>如果也在 </a:t>
            </a:r>
            <a:r>
              <a:rPr lang="en-US" altLang="zh-CN" sz="1600" dirty="0"/>
              <a:t>L1 </a:t>
            </a:r>
            <a:r>
              <a:rPr lang="zh-CN" altLang="en-US" sz="1600" dirty="0"/>
              <a:t>中，那么 </a:t>
            </a:r>
            <a:r>
              <a:rPr lang="en-US" altLang="zh-CN" sz="1600" dirty="0"/>
              <a:t>L1 </a:t>
            </a:r>
            <a:r>
              <a:rPr lang="zh-CN" altLang="en-US" sz="1600" dirty="0"/>
              <a:t>中的这一块 </a:t>
            </a:r>
            <a:r>
              <a:rPr lang="en-US" altLang="zh-CN" sz="1600" dirty="0"/>
              <a:t>b1 </a:t>
            </a:r>
            <a:r>
              <a:rPr lang="zh-CN" altLang="en-US" sz="1600" dirty="0"/>
              <a:t>需要被置失效。</a:t>
            </a:r>
            <a:r>
              <a:rPr lang="en-US" altLang="zh-CN" sz="1600" dirty="0"/>
              <a:t>L1 </a:t>
            </a:r>
            <a:r>
              <a:rPr lang="zh-CN" altLang="en-US" sz="1600" dirty="0"/>
              <a:t>中被替代的块 </a:t>
            </a:r>
            <a:r>
              <a:rPr lang="en-US" altLang="zh-CN" sz="1600" dirty="0"/>
              <a:t>b2 </a:t>
            </a:r>
            <a:r>
              <a:rPr lang="zh-CN" altLang="en-US" sz="1600" dirty="0"/>
              <a:t>如果是脏块，操作同上。</a:t>
            </a:r>
            <a:endParaRPr lang="en-US" sz="1600" dirty="0"/>
          </a:p>
          <a:p>
            <a:r>
              <a:rPr lang="zh-CN" altLang="en-US" sz="2000" b="0" i="0" dirty="0">
                <a:solidFill>
                  <a:srgbClr val="000000"/>
                </a:solidFill>
                <a:effectLst/>
                <a:latin typeface="CIDFont+F2"/>
              </a:rPr>
              <a:t>互斥式层次结构，</a:t>
            </a:r>
            <a:r>
              <a:rPr lang="en-US" altLang="zh-CN" sz="2000" b="0" i="0" dirty="0">
                <a:solidFill>
                  <a:srgbClr val="000000"/>
                </a:solidFill>
                <a:effectLst/>
                <a:latin typeface="CIDFont+F2"/>
              </a:rPr>
              <a:t>L1 </a:t>
            </a:r>
            <a:r>
              <a:rPr lang="zh-CN" altLang="en-US" sz="2000" b="0" i="0" dirty="0">
                <a:solidFill>
                  <a:srgbClr val="000000"/>
                </a:solidFill>
                <a:effectLst/>
                <a:latin typeface="CIDFont+F2"/>
              </a:rPr>
              <a:t>中数据绝不出现在 </a:t>
            </a:r>
            <a:r>
              <a:rPr lang="en-US" altLang="zh-CN" sz="2000" b="0" i="0" dirty="0">
                <a:solidFill>
                  <a:srgbClr val="000000"/>
                </a:solidFill>
                <a:effectLst/>
                <a:latin typeface="CIDFont+F2"/>
              </a:rPr>
              <a:t>L2 </a:t>
            </a:r>
            <a:r>
              <a:rPr lang="zh-CN" altLang="en-US" sz="2000" b="0" i="0" dirty="0">
                <a:solidFill>
                  <a:srgbClr val="000000"/>
                </a:solidFill>
                <a:effectLst/>
                <a:latin typeface="CIDFont+F2"/>
              </a:rPr>
              <a:t>中。</a:t>
            </a:r>
            <a:r>
              <a:rPr lang="en-US" altLang="zh-CN" sz="2000" b="0" i="0" dirty="0">
                <a:solidFill>
                  <a:srgbClr val="000000"/>
                </a:solidFill>
                <a:effectLst/>
                <a:latin typeface="CIDFont+F2"/>
              </a:rPr>
              <a:t>L1 </a:t>
            </a:r>
            <a:r>
              <a:rPr lang="zh-CN" altLang="en-US" sz="2000" b="0" i="0" dirty="0">
                <a:solidFill>
                  <a:srgbClr val="000000"/>
                </a:solidFill>
                <a:effectLst/>
                <a:latin typeface="CIDFont+F2"/>
              </a:rPr>
              <a:t>中块 </a:t>
            </a:r>
            <a:r>
              <a:rPr lang="en-US" altLang="zh-CN" sz="2000" b="0" i="0" dirty="0">
                <a:solidFill>
                  <a:srgbClr val="000000"/>
                </a:solidFill>
                <a:effectLst/>
                <a:latin typeface="CIDFont+F2"/>
              </a:rPr>
              <a:t>b0 </a:t>
            </a:r>
            <a:r>
              <a:rPr lang="zh-CN" altLang="en-US" sz="2000" b="0" i="0" dirty="0">
                <a:solidFill>
                  <a:srgbClr val="000000"/>
                </a:solidFill>
                <a:effectLst/>
                <a:latin typeface="CIDFont+F2"/>
              </a:rPr>
              <a:t>缺失，可以分两种情况：</a:t>
            </a:r>
            <a:endParaRPr lang="en-US" altLang="zh-CN" sz="2000" b="0" i="0" dirty="0">
              <a:solidFill>
                <a:srgbClr val="000000"/>
              </a:solidFill>
              <a:effectLst/>
              <a:latin typeface="CIDFont+F2"/>
            </a:endParaRPr>
          </a:p>
          <a:p>
            <a:pPr lvl="1"/>
            <a:r>
              <a:rPr lang="zh-CN" altLang="en-US" sz="1600" b="0" i="0" dirty="0">
                <a:solidFill>
                  <a:srgbClr val="000000"/>
                </a:solidFill>
                <a:effectLst/>
                <a:latin typeface="CIDFont+F2"/>
              </a:rPr>
              <a:t>缺失的块在 </a:t>
            </a:r>
            <a:r>
              <a:rPr lang="en-US" altLang="zh-CN" sz="1600" b="0" i="0" dirty="0">
                <a:solidFill>
                  <a:srgbClr val="000000"/>
                </a:solidFill>
                <a:effectLst/>
                <a:latin typeface="CIDFont+F2"/>
              </a:rPr>
              <a:t>L2 </a:t>
            </a:r>
            <a:r>
              <a:rPr lang="zh-CN" altLang="en-US" sz="1600" b="0" i="0" dirty="0">
                <a:solidFill>
                  <a:srgbClr val="000000"/>
                </a:solidFill>
                <a:effectLst/>
                <a:latin typeface="CIDFont+F2"/>
              </a:rPr>
              <a:t>中：</a:t>
            </a:r>
            <a:r>
              <a:rPr lang="en-US" altLang="zh-CN" sz="1600" b="0" i="0" dirty="0">
                <a:solidFill>
                  <a:srgbClr val="000000"/>
                </a:solidFill>
                <a:effectLst/>
                <a:latin typeface="CIDFont+F2"/>
              </a:rPr>
              <a:t>L2 </a:t>
            </a:r>
            <a:r>
              <a:rPr lang="zh-CN" altLang="en-US" sz="1600" b="0" i="0" dirty="0">
                <a:solidFill>
                  <a:srgbClr val="000000"/>
                </a:solidFill>
                <a:effectLst/>
                <a:latin typeface="CIDFont+F2"/>
              </a:rPr>
              <a:t>将该块 </a:t>
            </a:r>
            <a:r>
              <a:rPr lang="en-US" altLang="zh-CN" sz="1600" b="0" i="0" dirty="0">
                <a:solidFill>
                  <a:srgbClr val="000000"/>
                </a:solidFill>
                <a:effectLst/>
                <a:latin typeface="CIDFont+F2"/>
              </a:rPr>
              <a:t>b0 </a:t>
            </a:r>
            <a:r>
              <a:rPr lang="zh-CN" altLang="en-US" sz="1600" b="0" i="0" dirty="0">
                <a:solidFill>
                  <a:srgbClr val="000000"/>
                </a:solidFill>
                <a:effectLst/>
                <a:latin typeface="CIDFont+F2"/>
              </a:rPr>
              <a:t>提供给 </a:t>
            </a:r>
            <a:r>
              <a:rPr lang="en-US" altLang="zh-CN" sz="1600" b="0" i="0" dirty="0">
                <a:solidFill>
                  <a:srgbClr val="000000"/>
                </a:solidFill>
                <a:effectLst/>
                <a:latin typeface="CIDFont+F2"/>
              </a:rPr>
              <a:t>L1</a:t>
            </a:r>
            <a:r>
              <a:rPr lang="zh-CN" altLang="en-US" sz="1600" b="0" i="0" dirty="0">
                <a:solidFill>
                  <a:srgbClr val="000000"/>
                </a:solidFill>
                <a:effectLst/>
                <a:latin typeface="CIDFont+F2"/>
              </a:rPr>
              <a:t>，相应的 </a:t>
            </a:r>
            <a:r>
              <a:rPr lang="en-US" altLang="zh-CN" sz="1600" b="0" i="0" dirty="0">
                <a:solidFill>
                  <a:srgbClr val="000000"/>
                </a:solidFill>
                <a:effectLst/>
                <a:latin typeface="CIDFont+F2"/>
              </a:rPr>
              <a:t>L1 </a:t>
            </a:r>
            <a:r>
              <a:rPr lang="zh-CN" altLang="en-US" sz="1600" b="0" i="0" dirty="0">
                <a:solidFill>
                  <a:srgbClr val="000000"/>
                </a:solidFill>
                <a:effectLst/>
                <a:latin typeface="CIDFont+F2"/>
              </a:rPr>
              <a:t>中某块 </a:t>
            </a:r>
            <a:r>
              <a:rPr lang="en-US" altLang="zh-CN" sz="1600" b="0" i="0" dirty="0">
                <a:solidFill>
                  <a:srgbClr val="000000"/>
                </a:solidFill>
                <a:effectLst/>
                <a:latin typeface="CIDFont+F2"/>
              </a:rPr>
              <a:t>b1 </a:t>
            </a:r>
            <a:r>
              <a:rPr lang="zh-CN" altLang="en-US" sz="1600" b="0" i="0" dirty="0">
                <a:solidFill>
                  <a:srgbClr val="000000"/>
                </a:solidFill>
                <a:effectLst/>
                <a:latin typeface="CIDFont+F2"/>
              </a:rPr>
              <a:t>会被替代。互斥式层次结构 </a:t>
            </a:r>
            <a:r>
              <a:rPr lang="en-US" altLang="zh-CN" sz="1600" b="0" i="0" dirty="0">
                <a:solidFill>
                  <a:srgbClr val="000000"/>
                </a:solidFill>
                <a:effectLst/>
                <a:latin typeface="CIDFont+F2"/>
              </a:rPr>
              <a:t>L1 </a:t>
            </a:r>
            <a:r>
              <a:rPr lang="zh-CN" altLang="en-US" sz="1600" b="0" i="0" dirty="0">
                <a:solidFill>
                  <a:srgbClr val="000000"/>
                </a:solidFill>
                <a:effectLst/>
                <a:latin typeface="CIDFont+F2"/>
              </a:rPr>
              <a:t>中的缓存缺失会导致 </a:t>
            </a:r>
            <a:r>
              <a:rPr lang="en-US" altLang="zh-CN" sz="1600" b="0" i="0" dirty="0">
                <a:solidFill>
                  <a:srgbClr val="000000"/>
                </a:solidFill>
                <a:effectLst/>
                <a:latin typeface="CIDFont+F2"/>
              </a:rPr>
              <a:t>L1 </a:t>
            </a:r>
            <a:r>
              <a:rPr lang="zh-CN" altLang="en-US" sz="1600" b="0" i="0" dirty="0">
                <a:solidFill>
                  <a:srgbClr val="000000"/>
                </a:solidFill>
                <a:effectLst/>
                <a:latin typeface="CIDFont+F2"/>
              </a:rPr>
              <a:t>和 </a:t>
            </a:r>
            <a:r>
              <a:rPr lang="en-US" altLang="zh-CN" sz="1600" b="0" i="0" dirty="0">
                <a:solidFill>
                  <a:srgbClr val="000000"/>
                </a:solidFill>
                <a:effectLst/>
                <a:latin typeface="CIDFont+F2"/>
              </a:rPr>
              <a:t>L2 </a:t>
            </a:r>
            <a:r>
              <a:rPr lang="zh-CN" altLang="en-US" sz="1600" b="0" i="0" dirty="0">
                <a:solidFill>
                  <a:srgbClr val="000000"/>
                </a:solidFill>
                <a:effectLst/>
                <a:latin typeface="CIDFont+F2"/>
              </a:rPr>
              <a:t>中的块互换，即 </a:t>
            </a:r>
            <a:r>
              <a:rPr lang="en-US" altLang="zh-CN" sz="1600" b="0" i="0" dirty="0">
                <a:solidFill>
                  <a:srgbClr val="000000"/>
                </a:solidFill>
                <a:effectLst/>
                <a:latin typeface="CIDFont+F2"/>
              </a:rPr>
              <a:t>b1 </a:t>
            </a:r>
            <a:r>
              <a:rPr lang="zh-CN" altLang="en-US" sz="1600" b="0" i="0" dirty="0">
                <a:solidFill>
                  <a:srgbClr val="000000"/>
                </a:solidFill>
                <a:effectLst/>
                <a:latin typeface="CIDFont+F2"/>
              </a:rPr>
              <a:t>和 </a:t>
            </a:r>
            <a:r>
              <a:rPr lang="en-US" altLang="zh-CN" sz="1600" b="0" i="0" dirty="0">
                <a:solidFill>
                  <a:srgbClr val="000000"/>
                </a:solidFill>
                <a:effectLst/>
                <a:latin typeface="CIDFont+F2"/>
              </a:rPr>
              <a:t>b0 </a:t>
            </a:r>
            <a:r>
              <a:rPr lang="zh-CN" altLang="en-US" sz="1600" b="0" i="0" dirty="0">
                <a:solidFill>
                  <a:srgbClr val="000000"/>
                </a:solidFill>
                <a:effectLst/>
                <a:latin typeface="CIDFont+F2"/>
              </a:rPr>
              <a:t>互换。</a:t>
            </a:r>
            <a:endParaRPr lang="en-US" altLang="zh-CN" sz="1600" b="0" i="0" dirty="0">
              <a:solidFill>
                <a:srgbClr val="000000"/>
              </a:solidFill>
              <a:effectLst/>
              <a:latin typeface="CIDFont+F2"/>
            </a:endParaRPr>
          </a:p>
          <a:p>
            <a:pPr lvl="1"/>
            <a:r>
              <a:rPr lang="zh-CN" altLang="en-US" sz="1600" b="0" i="0" dirty="0">
                <a:solidFill>
                  <a:srgbClr val="000000"/>
                </a:solidFill>
                <a:effectLst/>
                <a:latin typeface="CIDFont+F2"/>
              </a:rPr>
              <a:t>缺失的块不在 </a:t>
            </a:r>
            <a:r>
              <a:rPr lang="en-US" altLang="zh-CN" sz="1600" b="0" i="0" dirty="0">
                <a:solidFill>
                  <a:srgbClr val="000000"/>
                </a:solidFill>
                <a:effectLst/>
                <a:latin typeface="CIDFont+F2"/>
              </a:rPr>
              <a:t>L2 </a:t>
            </a:r>
            <a:r>
              <a:rPr lang="zh-CN" altLang="en-US" sz="1600" b="0" i="0" dirty="0">
                <a:solidFill>
                  <a:srgbClr val="000000"/>
                </a:solidFill>
                <a:effectLst/>
                <a:latin typeface="CIDFont+F2"/>
              </a:rPr>
              <a:t>中：</a:t>
            </a:r>
            <a:r>
              <a:rPr lang="en-US" altLang="zh-CN" sz="1600" b="0" i="0" dirty="0">
                <a:solidFill>
                  <a:srgbClr val="000000"/>
                </a:solidFill>
                <a:effectLst/>
                <a:latin typeface="CIDFont+F2"/>
              </a:rPr>
              <a:t>L1 </a:t>
            </a:r>
            <a:r>
              <a:rPr lang="zh-CN" altLang="en-US" sz="1600" b="0" i="0" dirty="0">
                <a:solidFill>
                  <a:srgbClr val="000000"/>
                </a:solidFill>
                <a:effectLst/>
                <a:latin typeface="CIDFont+F2"/>
              </a:rPr>
              <a:t>需要到内存中取 </a:t>
            </a:r>
            <a:r>
              <a:rPr lang="en-US" altLang="zh-CN" sz="1600" b="0" i="0" dirty="0">
                <a:solidFill>
                  <a:srgbClr val="000000"/>
                </a:solidFill>
                <a:effectLst/>
                <a:latin typeface="CIDFont+F2"/>
              </a:rPr>
              <a:t>b0</a:t>
            </a:r>
            <a:r>
              <a:rPr lang="zh-CN" altLang="en-US" sz="1600" b="0" i="0" dirty="0">
                <a:solidFill>
                  <a:srgbClr val="000000"/>
                </a:solidFill>
                <a:effectLst/>
                <a:latin typeface="CIDFont+F2"/>
              </a:rPr>
              <a:t>，取回的块只提供给 </a:t>
            </a:r>
            <a:r>
              <a:rPr lang="en-US" altLang="zh-CN" sz="1600" b="0" i="0" dirty="0">
                <a:solidFill>
                  <a:srgbClr val="000000"/>
                </a:solidFill>
                <a:effectLst/>
                <a:latin typeface="CIDFont+F2"/>
              </a:rPr>
              <a:t>L1</a:t>
            </a:r>
            <a:r>
              <a:rPr lang="zh-CN" altLang="en-US" sz="1600" b="0" i="0" dirty="0">
                <a:solidFill>
                  <a:srgbClr val="000000"/>
                </a:solidFill>
                <a:effectLst/>
                <a:latin typeface="CIDFont+F2"/>
              </a:rPr>
              <a:t>。相应的 </a:t>
            </a:r>
            <a:r>
              <a:rPr lang="en-US" altLang="zh-CN" sz="1600" b="0" i="0" dirty="0">
                <a:solidFill>
                  <a:srgbClr val="000000"/>
                </a:solidFill>
                <a:effectLst/>
                <a:latin typeface="CIDFont+F2"/>
              </a:rPr>
              <a:t>L1 </a:t>
            </a:r>
            <a:r>
              <a:rPr lang="zh-CN" altLang="en-US" sz="1600" b="0" i="0" dirty="0">
                <a:solidFill>
                  <a:srgbClr val="000000"/>
                </a:solidFill>
                <a:effectLst/>
                <a:latin typeface="CIDFont+F2"/>
              </a:rPr>
              <a:t>有块 </a:t>
            </a:r>
            <a:r>
              <a:rPr lang="en-US" altLang="zh-CN" sz="1600" b="0" i="0" dirty="0">
                <a:solidFill>
                  <a:srgbClr val="000000"/>
                </a:solidFill>
                <a:effectLst/>
                <a:latin typeface="CIDFont+F2"/>
              </a:rPr>
              <a:t>b1</a:t>
            </a:r>
            <a:r>
              <a:rPr lang="zh-CN" altLang="en-US" sz="1600" b="0" i="0" dirty="0">
                <a:solidFill>
                  <a:srgbClr val="000000"/>
                </a:solidFill>
                <a:effectLst/>
                <a:latin typeface="CIDFont+F2"/>
              </a:rPr>
              <a:t>会被替代。将 </a:t>
            </a:r>
            <a:r>
              <a:rPr lang="en-US" altLang="zh-CN" sz="1600" b="0" i="0" dirty="0">
                <a:solidFill>
                  <a:srgbClr val="000000"/>
                </a:solidFill>
                <a:effectLst/>
                <a:latin typeface="CIDFont+F2"/>
              </a:rPr>
              <a:t>L1 </a:t>
            </a:r>
            <a:r>
              <a:rPr lang="zh-CN" altLang="en-US" sz="1600" b="0" i="0" dirty="0">
                <a:solidFill>
                  <a:srgbClr val="000000"/>
                </a:solidFill>
                <a:effectLst/>
                <a:latin typeface="CIDFont+F2"/>
              </a:rPr>
              <a:t>被替代的块 </a:t>
            </a:r>
            <a:r>
              <a:rPr lang="en-US" altLang="zh-CN" sz="1600" b="0" i="0" dirty="0">
                <a:solidFill>
                  <a:srgbClr val="000000"/>
                </a:solidFill>
                <a:effectLst/>
                <a:latin typeface="CIDFont+F2"/>
              </a:rPr>
              <a:t>b1 </a:t>
            </a:r>
            <a:r>
              <a:rPr lang="zh-CN" altLang="en-US" sz="1600" b="0" i="0" dirty="0">
                <a:solidFill>
                  <a:srgbClr val="000000"/>
                </a:solidFill>
                <a:effectLst/>
                <a:latin typeface="CIDFont+F2"/>
              </a:rPr>
              <a:t>写入 </a:t>
            </a:r>
            <a:r>
              <a:rPr lang="en-US" altLang="zh-CN" sz="1600" b="0" i="0" dirty="0">
                <a:solidFill>
                  <a:srgbClr val="000000"/>
                </a:solidFill>
                <a:effectLst/>
                <a:latin typeface="CIDFont+F2"/>
              </a:rPr>
              <a:t>L2</a:t>
            </a:r>
            <a:r>
              <a:rPr lang="zh-CN" altLang="en-US" sz="1600" b="0" i="0" dirty="0">
                <a:solidFill>
                  <a:srgbClr val="000000"/>
                </a:solidFill>
                <a:effectLst/>
                <a:latin typeface="CIDFont+F2"/>
              </a:rPr>
              <a:t>，</a:t>
            </a:r>
            <a:r>
              <a:rPr lang="en-US" altLang="zh-CN" sz="1600" b="0" i="0" dirty="0">
                <a:solidFill>
                  <a:srgbClr val="000000"/>
                </a:solidFill>
                <a:effectLst/>
                <a:latin typeface="CIDFont+F2"/>
              </a:rPr>
              <a:t>L2 </a:t>
            </a:r>
            <a:r>
              <a:rPr lang="zh-CN" altLang="en-US" sz="1600" b="0" i="0" dirty="0">
                <a:solidFill>
                  <a:srgbClr val="000000"/>
                </a:solidFill>
                <a:effectLst/>
                <a:latin typeface="CIDFont+F2"/>
              </a:rPr>
              <a:t>也有块 </a:t>
            </a:r>
            <a:r>
              <a:rPr lang="en-US" altLang="zh-CN" sz="1600" b="0" i="0" dirty="0">
                <a:solidFill>
                  <a:srgbClr val="000000"/>
                </a:solidFill>
                <a:effectLst/>
                <a:latin typeface="CIDFont+F2"/>
              </a:rPr>
              <a:t>b2 </a:t>
            </a:r>
            <a:r>
              <a:rPr lang="zh-CN" altLang="en-US" sz="1600" b="0" i="0" dirty="0">
                <a:solidFill>
                  <a:srgbClr val="000000"/>
                </a:solidFill>
                <a:effectLst/>
                <a:latin typeface="CIDFont+F2"/>
              </a:rPr>
              <a:t>被替代。</a:t>
            </a:r>
            <a:r>
              <a:rPr lang="en-US" altLang="zh-CN" sz="1600" b="0" i="0" dirty="0">
                <a:solidFill>
                  <a:srgbClr val="000000"/>
                </a:solidFill>
                <a:effectLst/>
                <a:latin typeface="CIDFont+F2"/>
              </a:rPr>
              <a:t>b2 </a:t>
            </a:r>
            <a:r>
              <a:rPr lang="zh-CN" altLang="en-US" sz="1600" b="0" i="0" dirty="0">
                <a:solidFill>
                  <a:srgbClr val="000000"/>
                </a:solidFill>
                <a:effectLst/>
                <a:latin typeface="CIDFont+F2"/>
              </a:rPr>
              <a:t>如果是脏块，需要写回内存。</a:t>
            </a:r>
            <a:r>
              <a:rPr lang="zh-CN" altLang="en-US" sz="1600" dirty="0"/>
              <a:t> </a:t>
            </a:r>
            <a:br>
              <a:rPr lang="zh-CN" altLang="en-US" sz="1600" dirty="0"/>
            </a:br>
            <a:endParaRPr lang="en-US" altLang="zh-CN" sz="1600" dirty="0"/>
          </a:p>
        </p:txBody>
      </p:sp>
      <p:pic>
        <p:nvPicPr>
          <p:cNvPr id="5" name="图片 4">
            <a:extLst>
              <a:ext uri="{FF2B5EF4-FFF2-40B4-BE49-F238E27FC236}">
                <a16:creationId xmlns:a16="http://schemas.microsoft.com/office/drawing/2014/main" id="{03A1A852-5B35-4231-BC67-A5178897CBD5}"/>
              </a:ext>
            </a:extLst>
          </p:cNvPr>
          <p:cNvPicPr>
            <a:picLocks noChangeAspect="1"/>
          </p:cNvPicPr>
          <p:nvPr/>
        </p:nvPicPr>
        <p:blipFill>
          <a:blip r:embed="rId2"/>
          <a:stretch>
            <a:fillRect/>
          </a:stretch>
        </p:blipFill>
        <p:spPr>
          <a:xfrm>
            <a:off x="5068252" y="0"/>
            <a:ext cx="5808056" cy="2950537"/>
          </a:xfrm>
          <a:prstGeom prst="rect">
            <a:avLst/>
          </a:prstGeom>
        </p:spPr>
      </p:pic>
    </p:spTree>
    <p:extLst>
      <p:ext uri="{BB962C8B-B14F-4D97-AF65-F5344CB8AC3E}">
        <p14:creationId xmlns:p14="http://schemas.microsoft.com/office/powerpoint/2010/main" val="381900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23D0E-6593-45C0-BE1A-5AF957188CB3}"/>
              </a:ext>
            </a:extLst>
          </p:cNvPr>
          <p:cNvSpPr>
            <a:spLocks noGrp="1"/>
          </p:cNvSpPr>
          <p:nvPr>
            <p:ph type="title"/>
          </p:nvPr>
        </p:nvSpPr>
        <p:spPr/>
        <p:txBody>
          <a:bodyPr/>
          <a:lstStyle/>
          <a:p>
            <a:r>
              <a:rPr lang="zh-CN" altLang="en-US" dirty="0"/>
              <a:t>作业</a:t>
            </a:r>
            <a:r>
              <a:rPr lang="en-US" altLang="zh-CN" dirty="0"/>
              <a:t>3-2</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680A448-6428-4D14-A424-83AA03BB6C32}"/>
                  </a:ext>
                </a:extLst>
              </p:cNvPr>
              <p:cNvSpPr>
                <a:spLocks noGrp="1"/>
              </p:cNvSpPr>
              <p:nvPr>
                <p:ph idx="1"/>
              </p:nvPr>
            </p:nvSpPr>
            <p:spPr>
              <a:xfrm>
                <a:off x="838200" y="2965469"/>
                <a:ext cx="10515600" cy="3211494"/>
              </a:xfrm>
            </p:spPr>
            <p:txBody>
              <a:bodyPr/>
              <a:lstStyle/>
              <a:p>
                <a:r>
                  <a:rPr lang="zh-CN" altLang="en-US" dirty="0"/>
                  <a:t>设空闲时间</a:t>
                </a:r>
                <a:r>
                  <a:rPr lang="en-US" altLang="zh-CN" dirty="0"/>
                  <a:t>T</a:t>
                </a:r>
              </a:p>
              <a:p>
                <a14:m>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rPr>
                      <m:t>𝑇</m:t>
                    </m:r>
                    <m:r>
                      <a:rPr lang="en-US" b="0" i="1" smtClean="0">
                        <a:latin typeface="Cambria Math" panose="02040503050406030204" pitchFamily="18" charset="0"/>
                      </a:rPr>
                      <m:t>&gt;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9</m:t>
                            </m:r>
                          </m:sup>
                        </m:sSup>
                      </m:num>
                      <m:den>
                        <m:r>
                          <a:rPr lang="en-US" b="0" i="1" smtClean="0">
                            <a:latin typeface="Cambria Math" panose="02040503050406030204" pitchFamily="18" charset="0"/>
                          </a:rPr>
                          <m:t>64</m:t>
                        </m:r>
                      </m:den>
                    </m:f>
                    <m:r>
                      <a:rPr lang="en-US" b="0" i="1" smtClean="0">
                        <a:latin typeface="Cambria Math" panose="02040503050406030204" pitchFamily="18" charset="0"/>
                      </a:rPr>
                      <m:t>×2×2.56×</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&gt;400</m:t>
                    </m:r>
                    <m:r>
                      <a:rPr lang="en-US" b="0" i="1" smtClean="0">
                        <a:latin typeface="Cambria Math" panose="02040503050406030204" pitchFamily="18" charset="0"/>
                      </a:rPr>
                      <m:t>𝑠</m:t>
                    </m:r>
                  </m:oMath>
                </a14:m>
                <a:endParaRPr lang="en-US" dirty="0"/>
              </a:p>
            </p:txBody>
          </p:sp>
        </mc:Choice>
        <mc:Fallback>
          <p:sp>
            <p:nvSpPr>
              <p:cNvPr id="3" name="内容占位符 2">
                <a:extLst>
                  <a:ext uri="{FF2B5EF4-FFF2-40B4-BE49-F238E27FC236}">
                    <a16:creationId xmlns:a16="http://schemas.microsoft.com/office/drawing/2014/main" id="{8680A448-6428-4D14-A424-83AA03BB6C32}"/>
                  </a:ext>
                </a:extLst>
              </p:cNvPr>
              <p:cNvSpPr>
                <a:spLocks noGrp="1" noRot="1" noChangeAspect="1" noMove="1" noResize="1" noEditPoints="1" noAdjustHandles="1" noChangeArrowheads="1" noChangeShapeType="1" noTextEdit="1"/>
              </p:cNvSpPr>
              <p:nvPr>
                <p:ph idx="1"/>
              </p:nvPr>
            </p:nvSpPr>
            <p:spPr>
              <a:xfrm>
                <a:off x="838200" y="2965469"/>
                <a:ext cx="10515600" cy="3211494"/>
              </a:xfrm>
              <a:blipFill>
                <a:blip r:embed="rId2"/>
                <a:stretch>
                  <a:fillRect l="-1043" t="-3416"/>
                </a:stretch>
              </a:blipFill>
            </p:spPr>
            <p:txBody>
              <a:bodyPr/>
              <a:lstStyle/>
              <a:p>
                <a:r>
                  <a:rPr lang="en-US">
                    <a:noFill/>
                  </a:rPr>
                  <a:t> </a:t>
                </a:r>
              </a:p>
            </p:txBody>
          </p:sp>
        </mc:Fallback>
      </mc:AlternateContent>
      <p:pic>
        <p:nvPicPr>
          <p:cNvPr id="5" name="图片 4">
            <a:extLst>
              <a:ext uri="{FF2B5EF4-FFF2-40B4-BE49-F238E27FC236}">
                <a16:creationId xmlns:a16="http://schemas.microsoft.com/office/drawing/2014/main" id="{C02D2404-4D49-4659-A86B-F2ED70771CF7}"/>
              </a:ext>
            </a:extLst>
          </p:cNvPr>
          <p:cNvPicPr>
            <a:picLocks noChangeAspect="1"/>
          </p:cNvPicPr>
          <p:nvPr/>
        </p:nvPicPr>
        <p:blipFill>
          <a:blip r:embed="rId3"/>
          <a:stretch>
            <a:fillRect/>
          </a:stretch>
        </p:blipFill>
        <p:spPr>
          <a:xfrm>
            <a:off x="4531773" y="252963"/>
            <a:ext cx="7081889" cy="2600344"/>
          </a:xfrm>
          <a:prstGeom prst="rect">
            <a:avLst/>
          </a:prstGeom>
        </p:spPr>
      </p:pic>
    </p:spTree>
    <p:extLst>
      <p:ext uri="{BB962C8B-B14F-4D97-AF65-F5344CB8AC3E}">
        <p14:creationId xmlns:p14="http://schemas.microsoft.com/office/powerpoint/2010/main" val="122959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3A66E-8D51-461F-81BD-8505943AA49E}"/>
              </a:ext>
            </a:extLst>
          </p:cNvPr>
          <p:cNvSpPr>
            <a:spLocks noGrp="1"/>
          </p:cNvSpPr>
          <p:nvPr>
            <p:ph type="title"/>
          </p:nvPr>
        </p:nvSpPr>
        <p:spPr/>
        <p:txBody>
          <a:bodyPr/>
          <a:lstStyle/>
          <a:p>
            <a:r>
              <a:rPr lang="zh-CN" altLang="en-US" dirty="0"/>
              <a:t>作业</a:t>
            </a:r>
            <a:r>
              <a:rPr lang="en-US" altLang="zh-CN" dirty="0"/>
              <a:t>3-3</a:t>
            </a:r>
            <a:endParaRPr lang="en-US" dirty="0"/>
          </a:p>
        </p:txBody>
      </p:sp>
      <p:sp>
        <p:nvSpPr>
          <p:cNvPr id="3" name="内容占位符 2">
            <a:extLst>
              <a:ext uri="{FF2B5EF4-FFF2-40B4-BE49-F238E27FC236}">
                <a16:creationId xmlns:a16="http://schemas.microsoft.com/office/drawing/2014/main" id="{8ED63423-00D0-4348-92CA-15F55BF1EE8A}"/>
              </a:ext>
            </a:extLst>
          </p:cNvPr>
          <p:cNvSpPr>
            <a:spLocks noGrp="1"/>
          </p:cNvSpPr>
          <p:nvPr>
            <p:ph idx="1"/>
          </p:nvPr>
        </p:nvSpPr>
        <p:spPr>
          <a:xfrm>
            <a:off x="838200" y="1690688"/>
            <a:ext cx="10515600" cy="4606412"/>
          </a:xfrm>
        </p:spPr>
        <p:txBody>
          <a:bodyPr>
            <a:normAutofit/>
          </a:bodyPr>
          <a:lstStyle/>
          <a:p>
            <a:r>
              <a:rPr lang="zh-CN" altLang="en-US" sz="1800" dirty="0"/>
              <a:t>你正要采用一个具有以下特征的处理器构建系统：</a:t>
            </a:r>
            <a:endParaRPr lang="en-US" altLang="zh-CN" sz="1800" dirty="0"/>
          </a:p>
          <a:p>
            <a:pPr lvl="1"/>
            <a:r>
              <a:rPr lang="zh-CN" altLang="en-US" sz="1600" dirty="0"/>
              <a:t>循序执行，运行频率为</a:t>
            </a:r>
            <a:r>
              <a:rPr lang="en-US" altLang="zh-CN" sz="1600" b="1" dirty="0">
                <a:solidFill>
                  <a:srgbClr val="FF0000"/>
                </a:solidFill>
              </a:rPr>
              <a:t>1.1GHz</a:t>
            </a:r>
            <a:r>
              <a:rPr lang="zh-CN" altLang="en-US" sz="1600" dirty="0"/>
              <a:t>，排除存储器访问在外的 </a:t>
            </a:r>
            <a:r>
              <a:rPr lang="en-US" altLang="zh-CN" sz="1600" dirty="0"/>
              <a:t>CPI </a:t>
            </a:r>
            <a:r>
              <a:rPr lang="zh-CN" altLang="en-US" sz="1600" dirty="0"/>
              <a:t>为 </a:t>
            </a:r>
            <a:r>
              <a:rPr lang="en-US" altLang="zh-CN" sz="1600" b="1" dirty="0">
                <a:solidFill>
                  <a:srgbClr val="FF0000"/>
                </a:solidFill>
              </a:rPr>
              <a:t>1</a:t>
            </a:r>
            <a:r>
              <a:rPr lang="zh-CN" altLang="en-US" sz="1600" dirty="0"/>
              <a:t>。</a:t>
            </a:r>
            <a:endParaRPr lang="en-US" altLang="zh-CN" sz="1600" dirty="0"/>
          </a:p>
          <a:p>
            <a:pPr lvl="1"/>
            <a:r>
              <a:rPr lang="zh-CN" altLang="en-US" sz="1600" dirty="0"/>
              <a:t>只有载入和存储指令能从存储器读写数据，载入指令占全部指令的 </a:t>
            </a:r>
            <a:r>
              <a:rPr lang="en-US" altLang="zh-CN" sz="1600" b="1" dirty="0">
                <a:solidFill>
                  <a:srgbClr val="FF0000"/>
                </a:solidFill>
              </a:rPr>
              <a:t>20%</a:t>
            </a:r>
            <a:r>
              <a:rPr lang="zh-CN" altLang="en-US" sz="1600" dirty="0"/>
              <a:t>，存储指令占 </a:t>
            </a:r>
            <a:r>
              <a:rPr lang="en-US" altLang="zh-CN" sz="1600" b="1" dirty="0">
                <a:solidFill>
                  <a:srgbClr val="FF0000"/>
                </a:solidFill>
              </a:rPr>
              <a:t>5%</a:t>
            </a:r>
            <a:r>
              <a:rPr lang="zh-CN" altLang="en-US" sz="1600" dirty="0"/>
              <a:t>。</a:t>
            </a:r>
            <a:endParaRPr lang="en-US" altLang="zh-CN" sz="1600" dirty="0"/>
          </a:p>
          <a:p>
            <a:pPr lvl="1"/>
            <a:r>
              <a:rPr lang="zh-CN" altLang="en-US" sz="1600" dirty="0"/>
              <a:t>此计算机的存储器系统包括一个分离的 </a:t>
            </a:r>
            <a:r>
              <a:rPr lang="en-US" altLang="zh-CN" sz="1600" dirty="0"/>
              <a:t>L1 </a:t>
            </a:r>
            <a:r>
              <a:rPr lang="zh-CN" altLang="en-US" sz="1600" dirty="0"/>
              <a:t>缓存，它在命中时不会产生任何代价。</a:t>
            </a:r>
            <a:r>
              <a:rPr lang="en-US" altLang="zh-CN" sz="1600" dirty="0"/>
              <a:t>I-Cache</a:t>
            </a:r>
            <a:r>
              <a:rPr lang="zh-CN" altLang="en-US" sz="1600" dirty="0"/>
              <a:t>和 </a:t>
            </a:r>
            <a:r>
              <a:rPr lang="en-US" altLang="zh-CN" sz="1600" dirty="0"/>
              <a:t>D-Cache</a:t>
            </a:r>
            <a:r>
              <a:rPr lang="zh-CN" altLang="en-US" sz="1600" dirty="0"/>
              <a:t>都是</a:t>
            </a:r>
            <a:r>
              <a:rPr lang="zh-CN" altLang="en-US" sz="1600" b="1" dirty="0">
                <a:solidFill>
                  <a:srgbClr val="FF0000"/>
                </a:solidFill>
              </a:rPr>
              <a:t>直接映射</a:t>
            </a:r>
            <a:r>
              <a:rPr lang="zh-CN" altLang="en-US" sz="1600" dirty="0"/>
              <a:t>，分别为 </a:t>
            </a:r>
            <a:r>
              <a:rPr lang="en-US" altLang="zh-CN" sz="1600" b="1" dirty="0">
                <a:solidFill>
                  <a:srgbClr val="FF0000"/>
                </a:solidFill>
              </a:rPr>
              <a:t>32KB</a:t>
            </a:r>
            <a:r>
              <a:rPr lang="zh-CN" altLang="en-US" sz="1600" dirty="0"/>
              <a:t>。</a:t>
            </a:r>
            <a:r>
              <a:rPr lang="en-US" altLang="zh-CN" sz="1600" dirty="0"/>
              <a:t> I-Cache</a:t>
            </a:r>
            <a:r>
              <a:rPr lang="zh-CN" altLang="en-US" sz="1600" dirty="0"/>
              <a:t>的缺失率为 </a:t>
            </a:r>
            <a:r>
              <a:rPr lang="en-US" altLang="zh-CN" sz="1600" b="1" dirty="0">
                <a:solidFill>
                  <a:srgbClr val="FF0000"/>
                </a:solidFill>
              </a:rPr>
              <a:t>2%</a:t>
            </a:r>
            <a:r>
              <a:rPr lang="zh-CN" altLang="en-US" sz="1600" dirty="0"/>
              <a:t>，块大小为 </a:t>
            </a:r>
            <a:r>
              <a:rPr lang="en-US" altLang="zh-CN" sz="1600" b="1" dirty="0">
                <a:solidFill>
                  <a:srgbClr val="FF0000"/>
                </a:solidFill>
              </a:rPr>
              <a:t>32 </a:t>
            </a:r>
            <a:r>
              <a:rPr lang="zh-CN" altLang="en-US" sz="1600" b="1" dirty="0">
                <a:solidFill>
                  <a:srgbClr val="FF0000"/>
                </a:solidFill>
              </a:rPr>
              <a:t>字节</a:t>
            </a:r>
            <a:r>
              <a:rPr lang="zh-CN" altLang="en-US" sz="1600" dirty="0"/>
              <a:t>，</a:t>
            </a:r>
            <a:r>
              <a:rPr lang="en-US" altLang="zh-CN" sz="1600" dirty="0"/>
              <a:t> D-Cache</a:t>
            </a:r>
            <a:r>
              <a:rPr lang="zh-CN" altLang="en-US" sz="1600" dirty="0"/>
              <a:t>为直写缓存，缺失率为 </a:t>
            </a:r>
            <a:r>
              <a:rPr lang="en-US" altLang="zh-CN" sz="1600" b="1" dirty="0">
                <a:solidFill>
                  <a:srgbClr val="FF0000"/>
                </a:solidFill>
              </a:rPr>
              <a:t>5%</a:t>
            </a:r>
            <a:r>
              <a:rPr lang="zh-CN" altLang="en-US" sz="1600" dirty="0"/>
              <a:t>，块大小为 </a:t>
            </a:r>
            <a:r>
              <a:rPr lang="en-US" altLang="zh-CN" sz="1600" b="1" dirty="0">
                <a:solidFill>
                  <a:srgbClr val="FF0000"/>
                </a:solidFill>
              </a:rPr>
              <a:t>16 </a:t>
            </a:r>
            <a:r>
              <a:rPr lang="zh-CN" altLang="en-US" sz="1600" b="1" dirty="0">
                <a:solidFill>
                  <a:srgbClr val="FF0000"/>
                </a:solidFill>
              </a:rPr>
              <a:t>字节</a:t>
            </a:r>
            <a:r>
              <a:rPr lang="zh-CN" altLang="en-US" sz="1600" dirty="0"/>
              <a:t>。</a:t>
            </a:r>
            <a:r>
              <a:rPr lang="en-US" altLang="zh-CN" sz="1600" dirty="0"/>
              <a:t> D-Cache</a:t>
            </a:r>
            <a:r>
              <a:rPr lang="zh-CN" altLang="en-US" sz="1600" dirty="0"/>
              <a:t>上有一个写入缓冲区，消除了绝大多数写入操作的停顿，占总写入操作的 </a:t>
            </a:r>
            <a:r>
              <a:rPr lang="en-US" altLang="zh-CN" sz="1600" b="1" dirty="0">
                <a:solidFill>
                  <a:srgbClr val="FF0000"/>
                </a:solidFill>
              </a:rPr>
              <a:t>95%</a:t>
            </a:r>
            <a:r>
              <a:rPr lang="zh-CN" altLang="en-US" sz="1600" dirty="0"/>
              <a:t>（指 </a:t>
            </a:r>
            <a:r>
              <a:rPr lang="en-US" altLang="zh-CN" sz="1600" dirty="0"/>
              <a:t>CPU </a:t>
            </a:r>
            <a:r>
              <a:rPr lang="zh-CN" altLang="en-US" sz="1600" dirty="0"/>
              <a:t>的写停顿比例）</a:t>
            </a:r>
            <a:endParaRPr lang="en-US" altLang="zh-CN" sz="1600" dirty="0"/>
          </a:p>
          <a:p>
            <a:pPr lvl="1"/>
            <a:r>
              <a:rPr lang="en-US" altLang="zh-CN" sz="1600" dirty="0"/>
              <a:t>L2 </a:t>
            </a:r>
            <a:r>
              <a:rPr lang="zh-CN" altLang="en-US" sz="1600" dirty="0"/>
              <a:t>为 </a:t>
            </a:r>
            <a:r>
              <a:rPr lang="en-US" altLang="zh-CN" sz="1600" b="1" dirty="0">
                <a:solidFill>
                  <a:srgbClr val="FF0000"/>
                </a:solidFill>
              </a:rPr>
              <a:t>512KB</a:t>
            </a:r>
            <a:r>
              <a:rPr lang="zh-CN" altLang="en-US" sz="1600" dirty="0"/>
              <a:t>，统一 </a:t>
            </a:r>
            <a:r>
              <a:rPr lang="en-US" altLang="zh-CN" sz="1600" dirty="0"/>
              <a:t>L2 </a:t>
            </a:r>
            <a:r>
              <a:rPr lang="zh-CN" altLang="en-US" sz="1600" dirty="0"/>
              <a:t>的块大小为 </a:t>
            </a:r>
            <a:r>
              <a:rPr lang="en-US" altLang="zh-CN" sz="1600" b="1" dirty="0">
                <a:solidFill>
                  <a:srgbClr val="FF0000"/>
                </a:solidFill>
              </a:rPr>
              <a:t>64 </a:t>
            </a:r>
            <a:r>
              <a:rPr lang="zh-CN" altLang="en-US" sz="1600" b="1" dirty="0">
                <a:solidFill>
                  <a:srgbClr val="FF0000"/>
                </a:solidFill>
              </a:rPr>
              <a:t>字节</a:t>
            </a:r>
            <a:r>
              <a:rPr lang="zh-CN" altLang="en-US" sz="1600" dirty="0"/>
              <a:t>，访问时间为 </a:t>
            </a:r>
            <a:r>
              <a:rPr lang="en-US" altLang="zh-CN" sz="1600" b="1" dirty="0">
                <a:solidFill>
                  <a:srgbClr val="FF0000"/>
                </a:solidFill>
              </a:rPr>
              <a:t>15ns</a:t>
            </a:r>
            <a:r>
              <a:rPr lang="zh-CN" altLang="en-US" sz="1600" dirty="0"/>
              <a:t>。它由 </a:t>
            </a:r>
            <a:r>
              <a:rPr lang="en-US" altLang="zh-CN" sz="1600" b="1" dirty="0">
                <a:solidFill>
                  <a:srgbClr val="FF0000"/>
                </a:solidFill>
              </a:rPr>
              <a:t>128 </a:t>
            </a:r>
            <a:r>
              <a:rPr lang="zh-CN" altLang="en-US" sz="1600" b="1" dirty="0">
                <a:solidFill>
                  <a:srgbClr val="FF0000"/>
                </a:solidFill>
              </a:rPr>
              <a:t>位数据总线</a:t>
            </a:r>
            <a:r>
              <a:rPr lang="zh-CN" altLang="en-US" sz="1600" dirty="0"/>
              <a:t>连接到 </a:t>
            </a:r>
            <a:r>
              <a:rPr lang="en-US" altLang="zh-CN" sz="1600" dirty="0"/>
              <a:t>L1</a:t>
            </a:r>
            <a:r>
              <a:rPr lang="zh-CN" altLang="en-US" sz="1600" dirty="0"/>
              <a:t>缓存，运行频率为 </a:t>
            </a:r>
            <a:r>
              <a:rPr lang="en-US" altLang="zh-CN" sz="1600" b="1" dirty="0">
                <a:solidFill>
                  <a:srgbClr val="FF0000"/>
                </a:solidFill>
              </a:rPr>
              <a:t>266MHz</a:t>
            </a:r>
            <a:r>
              <a:rPr lang="zh-CN" altLang="en-US" sz="1600" dirty="0"/>
              <a:t>，每条总线每个时间周期可以</a:t>
            </a:r>
            <a:r>
              <a:rPr lang="zh-CN" altLang="en-US" sz="1600" b="1" dirty="0">
                <a:solidFill>
                  <a:srgbClr val="FF0000"/>
                </a:solidFill>
              </a:rPr>
              <a:t>传送一个 </a:t>
            </a:r>
            <a:r>
              <a:rPr lang="en-US" altLang="zh-CN" sz="1600" b="1" dirty="0">
                <a:solidFill>
                  <a:srgbClr val="FF0000"/>
                </a:solidFill>
              </a:rPr>
              <a:t>128 </a:t>
            </a:r>
            <a:r>
              <a:rPr lang="zh-CN" altLang="en-US" sz="1600" b="1" dirty="0">
                <a:solidFill>
                  <a:srgbClr val="FF0000"/>
                </a:solidFill>
              </a:rPr>
              <a:t>位字</a:t>
            </a:r>
            <a:r>
              <a:rPr lang="zh-CN" altLang="en-US" sz="1600" dirty="0"/>
              <a:t>。在发往此系统 </a:t>
            </a:r>
            <a:r>
              <a:rPr lang="en-US" altLang="zh-CN" sz="1600" dirty="0"/>
              <a:t>L2 </a:t>
            </a:r>
            <a:r>
              <a:rPr lang="zh-CN" altLang="en-US" sz="1600" dirty="0"/>
              <a:t>缓存的所有存储器引用中，其中 </a:t>
            </a:r>
            <a:r>
              <a:rPr lang="en-US" altLang="zh-CN" sz="1600" b="1" dirty="0">
                <a:solidFill>
                  <a:srgbClr val="FF0000"/>
                </a:solidFill>
              </a:rPr>
              <a:t>80%</a:t>
            </a:r>
            <a:r>
              <a:rPr lang="zh-CN" altLang="en-US" sz="1600" dirty="0"/>
              <a:t>的引用无须进入主存储器就可以得到满足。另外，在被替换的所有块中，</a:t>
            </a:r>
            <a:r>
              <a:rPr lang="en-US" altLang="zh-CN" sz="1600" b="1" dirty="0">
                <a:solidFill>
                  <a:srgbClr val="FF0000"/>
                </a:solidFill>
              </a:rPr>
              <a:t>50%</a:t>
            </a:r>
            <a:r>
              <a:rPr lang="zh-CN" altLang="en-US" sz="1600" b="1" dirty="0">
                <a:solidFill>
                  <a:srgbClr val="FF0000"/>
                </a:solidFill>
              </a:rPr>
              <a:t>为脏块</a:t>
            </a:r>
            <a:r>
              <a:rPr lang="zh-CN" altLang="en-US" sz="1600" dirty="0"/>
              <a:t>。主存储器的宽度为</a:t>
            </a:r>
            <a:r>
              <a:rPr lang="en-US" altLang="zh-CN" sz="1600" b="1" dirty="0">
                <a:solidFill>
                  <a:srgbClr val="FF0000"/>
                </a:solidFill>
              </a:rPr>
              <a:t>128 </a:t>
            </a:r>
            <a:r>
              <a:rPr lang="zh-CN" altLang="en-US" sz="1600" b="1" dirty="0">
                <a:solidFill>
                  <a:srgbClr val="FF0000"/>
                </a:solidFill>
              </a:rPr>
              <a:t>位</a:t>
            </a:r>
            <a:r>
              <a:rPr lang="zh-CN" altLang="en-US" sz="1600" dirty="0"/>
              <a:t>，访问延迟为 </a:t>
            </a:r>
            <a:r>
              <a:rPr lang="en-US" altLang="zh-CN" sz="1600" b="1" dirty="0">
                <a:solidFill>
                  <a:srgbClr val="FF0000"/>
                </a:solidFill>
              </a:rPr>
              <a:t>60ns</a:t>
            </a:r>
            <a:r>
              <a:rPr lang="zh-CN" altLang="en-US" sz="1600" b="1" dirty="0"/>
              <a:t>，</a:t>
            </a:r>
            <a:r>
              <a:rPr lang="zh-CN" altLang="en-US" sz="1600" dirty="0"/>
              <a:t>在此之后，可以在这个宽 </a:t>
            </a:r>
            <a:r>
              <a:rPr lang="en-US" altLang="zh-CN" sz="1600" b="1" dirty="0">
                <a:solidFill>
                  <a:srgbClr val="FF0000"/>
                </a:solidFill>
              </a:rPr>
              <a:t>128 </a:t>
            </a:r>
            <a:r>
              <a:rPr lang="zh-CN" altLang="en-US" sz="1600" b="1" dirty="0">
                <a:solidFill>
                  <a:srgbClr val="FF0000"/>
                </a:solidFill>
              </a:rPr>
              <a:t>位</a:t>
            </a:r>
            <a:r>
              <a:rPr lang="zh-CN" altLang="en-US" sz="1600" dirty="0"/>
              <a:t>，频率为 </a:t>
            </a:r>
            <a:r>
              <a:rPr lang="en-US" altLang="zh-CN" sz="1600" b="1" dirty="0">
                <a:solidFill>
                  <a:srgbClr val="FF0000"/>
                </a:solidFill>
              </a:rPr>
              <a:t>133MHz</a:t>
            </a:r>
            <a:r>
              <a:rPr lang="en-US" altLang="zh-CN" sz="1600" dirty="0"/>
              <a:t> </a:t>
            </a:r>
            <a:r>
              <a:rPr lang="zh-CN" altLang="en-US" sz="1600" dirty="0"/>
              <a:t>的主存储器总线上以每个周期传送一个字的速率来传送任意数目的总线字。</a:t>
            </a:r>
            <a:endParaRPr lang="en-US" sz="1600" dirty="0"/>
          </a:p>
          <a:p>
            <a:r>
              <a:rPr lang="zh-CN" altLang="en-US" sz="1800" dirty="0"/>
              <a:t>问题：</a:t>
            </a:r>
            <a:endParaRPr lang="en-US" altLang="zh-CN" sz="1800" dirty="0"/>
          </a:p>
          <a:p>
            <a:pPr lvl="1"/>
            <a:r>
              <a:rPr lang="zh-CN" altLang="en-US" sz="1600" b="0" i="0" dirty="0">
                <a:solidFill>
                  <a:srgbClr val="000000"/>
                </a:solidFill>
                <a:effectLst/>
                <a:latin typeface="MicrosoftYaHeiLight"/>
              </a:rPr>
              <a:t>指令访问的存储器平均访问时间为多少</a:t>
            </a:r>
            <a:r>
              <a:rPr lang="zh-CN" altLang="en-US" sz="1600" dirty="0"/>
              <a:t> </a:t>
            </a:r>
            <a:endParaRPr lang="en-US" altLang="zh-CN" sz="1600" dirty="0"/>
          </a:p>
          <a:p>
            <a:pPr lvl="1"/>
            <a:r>
              <a:rPr lang="zh-CN" altLang="en-US" sz="1600" b="0" i="0" dirty="0">
                <a:solidFill>
                  <a:srgbClr val="000000"/>
                </a:solidFill>
                <a:effectLst/>
                <a:latin typeface="MicrosoftYaHeiLight"/>
              </a:rPr>
              <a:t>数据读取的存储器平均访问时间为多少</a:t>
            </a:r>
            <a:r>
              <a:rPr lang="zh-CN" altLang="en-US" sz="1600" dirty="0"/>
              <a:t> </a:t>
            </a:r>
            <a:endParaRPr lang="en-US" altLang="zh-CN" sz="1600" dirty="0"/>
          </a:p>
          <a:p>
            <a:pPr lvl="1"/>
            <a:r>
              <a:rPr lang="zh-CN" altLang="en-US" sz="1600" b="0" i="0" dirty="0">
                <a:solidFill>
                  <a:srgbClr val="000000"/>
                </a:solidFill>
                <a:effectLst/>
                <a:latin typeface="MicrosoftYaHeiLight"/>
              </a:rPr>
              <a:t>数据写入的存储器平均访问时间为多少</a:t>
            </a:r>
            <a:r>
              <a:rPr lang="zh-CN" altLang="en-US" sz="1600" dirty="0"/>
              <a:t> </a:t>
            </a:r>
            <a:endParaRPr lang="en-US" altLang="zh-CN" sz="1600" dirty="0"/>
          </a:p>
          <a:p>
            <a:pPr lvl="1"/>
            <a:r>
              <a:rPr lang="zh-CN" altLang="en-US" sz="1600" b="0" i="0" dirty="0">
                <a:solidFill>
                  <a:srgbClr val="000000"/>
                </a:solidFill>
                <a:effectLst/>
                <a:latin typeface="MicrosoftYaHeiLight"/>
              </a:rPr>
              <a:t>包括存储器访问在内的整体 </a:t>
            </a:r>
            <a:r>
              <a:rPr lang="en-US" altLang="zh-CN" sz="1600" b="0" i="0" dirty="0">
                <a:solidFill>
                  <a:srgbClr val="000000"/>
                </a:solidFill>
                <a:effectLst/>
                <a:latin typeface="MicrosoftYaHeiLight"/>
              </a:rPr>
              <a:t>CPI </a:t>
            </a:r>
            <a:r>
              <a:rPr lang="zh-CN" altLang="en-US" sz="1600" b="0" i="0" dirty="0">
                <a:solidFill>
                  <a:srgbClr val="000000"/>
                </a:solidFill>
                <a:effectLst/>
                <a:latin typeface="MicrosoftYaHeiLight"/>
              </a:rPr>
              <a:t>为多少</a:t>
            </a:r>
            <a:r>
              <a:rPr lang="zh-CN" altLang="en-US" sz="1600" dirty="0"/>
              <a:t> </a:t>
            </a:r>
            <a:endParaRPr lang="en-US" altLang="zh-CN" sz="1600" dirty="0"/>
          </a:p>
        </p:txBody>
      </p:sp>
    </p:spTree>
    <p:extLst>
      <p:ext uri="{BB962C8B-B14F-4D97-AF65-F5344CB8AC3E}">
        <p14:creationId xmlns:p14="http://schemas.microsoft.com/office/powerpoint/2010/main" val="177618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2155B-0BF6-42DC-9B93-098F24DE0900}"/>
              </a:ext>
            </a:extLst>
          </p:cNvPr>
          <p:cNvSpPr>
            <a:spLocks noGrp="1"/>
          </p:cNvSpPr>
          <p:nvPr>
            <p:ph type="title"/>
          </p:nvPr>
        </p:nvSpPr>
        <p:spPr/>
        <p:txBody>
          <a:bodyPr/>
          <a:lstStyle/>
          <a:p>
            <a:r>
              <a:rPr lang="zh-CN" altLang="en-US" dirty="0"/>
              <a:t>作业</a:t>
            </a:r>
            <a:r>
              <a:rPr lang="en-US" altLang="zh-CN" dirty="0"/>
              <a:t>3-3-cont.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A0C8DB3-2713-484E-A174-3DD3537099BD}"/>
                  </a:ext>
                </a:extLst>
              </p:cNvPr>
              <p:cNvSpPr>
                <a:spLocks noGrp="1"/>
              </p:cNvSpPr>
              <p:nvPr>
                <p:ph idx="1"/>
              </p:nvPr>
            </p:nvSpPr>
            <p:spPr/>
            <p:txBody>
              <a:bodyPr>
                <a:normAutofit/>
              </a:bodyPr>
              <a:lstStyle/>
              <a:p>
                <a:r>
                  <a:rPr lang="en-US" altLang="zh-CN" sz="2400" b="0" i="0" dirty="0">
                    <a:solidFill>
                      <a:srgbClr val="000000"/>
                    </a:solidFill>
                    <a:effectLst/>
                    <a:latin typeface="MicrosoftYaHeiLight"/>
                  </a:rPr>
                  <a:t>L1 I-Cache </a:t>
                </a:r>
                <a:r>
                  <a:rPr lang="zh-CN" altLang="en-US" sz="2400" b="0" i="0" dirty="0">
                    <a:solidFill>
                      <a:srgbClr val="000000"/>
                    </a:solidFill>
                    <a:effectLst/>
                    <a:latin typeface="MicrosoftYaHeiLight"/>
                  </a:rPr>
                  <a:t>缺失代价：</a:t>
                </a:r>
                <a:r>
                  <a:rPr lang="en-US" altLang="zh-CN" sz="2400" b="0" dirty="0"/>
                  <a:t> </a:t>
                </a:r>
                <a14:m>
                  <m:oMath xmlns:m="http://schemas.openxmlformats.org/officeDocument/2006/math">
                    <m:r>
                      <a:rPr lang="en-US" altLang="zh-CN" sz="2400" b="0" i="1" smtClean="0">
                        <a:latin typeface="Cambria Math" panose="02040503050406030204" pitchFamily="18" charset="0"/>
                      </a:rPr>
                      <m:t>15+</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32</m:t>
                        </m:r>
                      </m:num>
                      <m:den>
                        <m:r>
                          <a:rPr lang="en-US" altLang="zh-CN" sz="2400" b="0" i="1" smtClean="0">
                            <a:latin typeface="Cambria Math" panose="02040503050406030204" pitchFamily="18" charset="0"/>
                          </a:rPr>
                          <m:t>16</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9</m:t>
                            </m:r>
                          </m:sup>
                        </m:sSup>
                      </m:num>
                      <m:den>
                        <m:r>
                          <a:rPr lang="en-US" altLang="zh-CN" sz="2400" b="0" i="1" smtClean="0">
                            <a:latin typeface="Cambria Math" panose="02040503050406030204" pitchFamily="18" charset="0"/>
                          </a:rPr>
                          <m:t>266</m:t>
                        </m:r>
                        <m:r>
                          <a:rPr lang="en-US" altLang="zh-CN" sz="2400" b="0" i="1" smtClean="0">
                            <a:latin typeface="Cambria Math" panose="02040503050406030204" pitchFamily="18" charset="0"/>
                          </a:rPr>
                          <m:t>𝑀𝐻𝑧</m:t>
                        </m:r>
                      </m:den>
                    </m:f>
                    <m:r>
                      <a:rPr lang="en-US" altLang="zh-CN" sz="2400" b="0" i="1" smtClean="0">
                        <a:latin typeface="Cambria Math" panose="02040503050406030204" pitchFamily="18" charset="0"/>
                      </a:rPr>
                      <m:t>≈22.5</m:t>
                    </m:r>
                    <m:r>
                      <a:rPr lang="en-US" altLang="zh-CN" sz="2400" b="0" i="1" smtClean="0">
                        <a:latin typeface="Cambria Math" panose="02040503050406030204" pitchFamily="18" charset="0"/>
                      </a:rPr>
                      <m:t>𝑛𝑠</m:t>
                    </m:r>
                  </m:oMath>
                </a14:m>
                <a:endParaRPr lang="en-US" altLang="zh-CN" sz="2400" dirty="0"/>
              </a:p>
              <a:p>
                <a:r>
                  <a:rPr lang="en-US" altLang="zh-CN" sz="2400" b="0" i="0" dirty="0">
                    <a:solidFill>
                      <a:srgbClr val="000000"/>
                    </a:solidFill>
                    <a:effectLst/>
                    <a:latin typeface="MicrosoftYaHeiLight"/>
                  </a:rPr>
                  <a:t>L1 D-Cache </a:t>
                </a:r>
                <a:r>
                  <a:rPr lang="zh-CN" altLang="en-US" sz="2400" b="0" i="0" dirty="0">
                    <a:solidFill>
                      <a:srgbClr val="000000"/>
                    </a:solidFill>
                    <a:effectLst/>
                    <a:latin typeface="MicrosoftYaHeiLight"/>
                  </a:rPr>
                  <a:t>缺失代价：</a:t>
                </a:r>
                <a:r>
                  <a:rPr lang="en-US" altLang="zh-CN" sz="2400" b="0" dirty="0"/>
                  <a:t> </a:t>
                </a:r>
                <a14:m>
                  <m:oMath xmlns:m="http://schemas.openxmlformats.org/officeDocument/2006/math">
                    <m:r>
                      <a:rPr lang="en-US" altLang="zh-CN" sz="2400" b="0" i="1" smtClean="0">
                        <a:latin typeface="Cambria Math" panose="02040503050406030204" pitchFamily="18" charset="0"/>
                      </a:rPr>
                      <m:t>15+</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16</m:t>
                        </m:r>
                      </m:num>
                      <m:den>
                        <m:r>
                          <a:rPr lang="en-US" altLang="zh-CN" sz="2400" b="0" i="1" smtClean="0">
                            <a:latin typeface="Cambria Math" panose="02040503050406030204" pitchFamily="18" charset="0"/>
                          </a:rPr>
                          <m:t>16</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9</m:t>
                            </m:r>
                          </m:sup>
                        </m:sSup>
                      </m:num>
                      <m:den>
                        <m:r>
                          <a:rPr lang="en-US" altLang="zh-CN" sz="2400" b="0" i="1" smtClean="0">
                            <a:latin typeface="Cambria Math" panose="02040503050406030204" pitchFamily="18" charset="0"/>
                          </a:rPr>
                          <m:t>266</m:t>
                        </m:r>
                        <m:r>
                          <a:rPr lang="en-US" altLang="zh-CN" sz="2400" b="0" i="1" smtClean="0">
                            <a:latin typeface="Cambria Math" panose="02040503050406030204" pitchFamily="18" charset="0"/>
                          </a:rPr>
                          <m:t>𝑀𝐻𝑧</m:t>
                        </m:r>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18.75</m:t>
                    </m:r>
                    <m:r>
                      <a:rPr lang="en-US" altLang="zh-CN" sz="2400" b="0" i="1" smtClean="0">
                        <a:latin typeface="Cambria Math" panose="02040503050406030204" pitchFamily="18" charset="0"/>
                      </a:rPr>
                      <m:t>𝑛𝑠</m:t>
                    </m:r>
                  </m:oMath>
                </a14:m>
                <a:endParaRPr lang="en-US" altLang="zh-CN" sz="2400" dirty="0"/>
              </a:p>
              <a:p>
                <a:r>
                  <a:rPr lang="en-US" altLang="zh-CN" sz="2400" b="0" i="0" dirty="0">
                    <a:solidFill>
                      <a:srgbClr val="000000"/>
                    </a:solidFill>
                    <a:effectLst/>
                    <a:latin typeface="MicrosoftYaHeiLight"/>
                  </a:rPr>
                  <a:t>L2 </a:t>
                </a:r>
                <a:r>
                  <a:rPr lang="zh-CN" altLang="en-US" sz="2400" b="0" i="0" dirty="0">
                    <a:solidFill>
                      <a:srgbClr val="000000"/>
                    </a:solidFill>
                    <a:effectLst/>
                    <a:latin typeface="MicrosoftYaHeiLight"/>
                  </a:rPr>
                  <a:t>缺失代价</a:t>
                </a:r>
                <a:r>
                  <a:rPr lang="zh-CN" altLang="en-US" sz="2400" dirty="0">
                    <a:solidFill>
                      <a:srgbClr val="000000"/>
                    </a:solidFill>
                    <a:latin typeface="MicrosoftYaHeiLight"/>
                  </a:rPr>
                  <a:t>：</a:t>
                </a:r>
                <a:r>
                  <a:rPr lang="en-US" altLang="zh-CN" sz="2400" b="0" dirty="0"/>
                  <a:t> </a:t>
                </a:r>
                <a14:m>
                  <m:oMath xmlns:m="http://schemas.openxmlformats.org/officeDocument/2006/math">
                    <m:d>
                      <m:dPr>
                        <m:ctrlPr>
                          <a:rPr lang="en-US" altLang="zh-CN" sz="2400" b="0" i="0" smtClean="0">
                            <a:latin typeface="Cambria Math" panose="02040503050406030204" pitchFamily="18" charset="0"/>
                          </a:rPr>
                        </m:ctrlPr>
                      </m:dPr>
                      <m:e>
                        <m:r>
                          <a:rPr lang="en-US" altLang="zh-CN" sz="2400" b="0" i="1" smtClean="0">
                            <a:latin typeface="Cambria Math" panose="02040503050406030204" pitchFamily="18" charset="0"/>
                          </a:rPr>
                          <m:t>60+</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64</m:t>
                            </m:r>
                          </m:num>
                          <m:den>
                            <m:r>
                              <a:rPr lang="en-US" altLang="zh-CN" sz="2400" b="0" i="1" smtClean="0">
                                <a:latin typeface="Cambria Math" panose="02040503050406030204" pitchFamily="18" charset="0"/>
                              </a:rPr>
                              <m:t>16</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9</m:t>
                                </m:r>
                              </m:sup>
                            </m:sSup>
                          </m:num>
                          <m:den>
                            <m:r>
                              <a:rPr lang="en-US" altLang="zh-CN" sz="2400" b="0" i="1" smtClean="0">
                                <a:latin typeface="Cambria Math" panose="02040503050406030204" pitchFamily="18" charset="0"/>
                              </a:rPr>
                              <m:t>133</m:t>
                            </m:r>
                            <m:r>
                              <a:rPr lang="en-US" altLang="zh-CN" sz="2400" b="0" i="1" smtClean="0">
                                <a:latin typeface="Cambria Math" panose="02040503050406030204" pitchFamily="18" charset="0"/>
                              </a:rPr>
                              <m:t>𝑀𝐻𝑧</m:t>
                            </m:r>
                          </m:den>
                        </m:f>
                      </m:e>
                    </m:d>
                    <m:r>
                      <a:rPr lang="en-US" altLang="zh-CN" sz="2400" b="0" i="1" smtClean="0">
                        <a:latin typeface="Cambria Math" panose="02040503050406030204" pitchFamily="18" charset="0"/>
                      </a:rPr>
                      <m:t>×1.5≈135</m:t>
                    </m:r>
                    <m:r>
                      <a:rPr lang="en-US" altLang="zh-CN" sz="2400" b="0" i="1" smtClean="0">
                        <a:latin typeface="Cambria Math" panose="02040503050406030204" pitchFamily="18" charset="0"/>
                      </a:rPr>
                      <m:t>𝑛𝑠</m:t>
                    </m:r>
                  </m:oMath>
                </a14:m>
                <a:endParaRPr lang="en-US" altLang="zh-CN" sz="2400" b="0" i="1" dirty="0">
                  <a:latin typeface="Cambria Math" panose="02040503050406030204" pitchFamily="18" charset="0"/>
                </a:endParaRPr>
              </a:p>
              <a:p>
                <a:r>
                  <a:rPr lang="en-US" altLang="zh-CN" sz="2400" dirty="0"/>
                  <a:t>1</a:t>
                </a:r>
                <a:r>
                  <a:rPr lang="zh-CN" altLang="en-US" sz="2400" dirty="0"/>
                  <a:t>：</a:t>
                </a:r>
                <a14:m>
                  <m:oMath xmlns:m="http://schemas.openxmlformats.org/officeDocument/2006/math">
                    <m:r>
                      <a:rPr lang="en-US" altLang="zh-CN" sz="2400" b="0" i="1" smtClean="0">
                        <a:latin typeface="Cambria Math" panose="02040503050406030204" pitchFamily="18" charset="0"/>
                      </a:rPr>
                      <m:t>0.02×</m:t>
                    </m:r>
                    <m:d>
                      <m:dPr>
                        <m:ctrlPr>
                          <a:rPr lang="en-US" altLang="zh-CN" sz="2400" b="0" i="0" smtClean="0">
                            <a:latin typeface="Cambria Math" panose="02040503050406030204" pitchFamily="18" charset="0"/>
                          </a:rPr>
                        </m:ctrlPr>
                      </m:dPr>
                      <m:e>
                        <m:r>
                          <a:rPr lang="en-US" altLang="zh-CN" sz="2400" b="0" i="1" smtClean="0">
                            <a:latin typeface="Cambria Math" panose="02040503050406030204" pitchFamily="18" charset="0"/>
                          </a:rPr>
                          <m:t>22.5</m:t>
                        </m:r>
                        <m:r>
                          <a:rPr lang="en-US" altLang="zh-CN" sz="2400" b="0" i="1" smtClean="0">
                            <a:latin typeface="Cambria Math" panose="02040503050406030204" pitchFamily="18" charset="0"/>
                          </a:rPr>
                          <m:t>+0.2×135</m:t>
                        </m:r>
                      </m:e>
                    </m:d>
                    <m:r>
                      <a:rPr lang="en-US" altLang="zh-CN" sz="2400" b="0" i="1" smtClean="0">
                        <a:latin typeface="Cambria Math" panose="02040503050406030204" pitchFamily="18" charset="0"/>
                      </a:rPr>
                      <m:t>=0.99</m:t>
                    </m:r>
                    <m:r>
                      <a:rPr lang="en-US" altLang="zh-CN" sz="2400" b="0" i="1" smtClean="0">
                        <a:latin typeface="Cambria Math" panose="02040503050406030204" pitchFamily="18" charset="0"/>
                      </a:rPr>
                      <m:t>𝑛𝑠</m:t>
                    </m:r>
                    <m:r>
                      <a:rPr lang="en-US" altLang="zh-CN" sz="2400" b="0" i="1" smtClean="0">
                        <a:latin typeface="Cambria Math" panose="02040503050406030204" pitchFamily="18" charset="0"/>
                      </a:rPr>
                      <m:t> </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1.09 </m:t>
                        </m:r>
                        <m:r>
                          <a:rPr lang="en-US" altLang="zh-CN" sz="2400" b="0" i="1" smtClean="0">
                            <a:latin typeface="Cambria Math" panose="02040503050406030204" pitchFamily="18" charset="0"/>
                          </a:rPr>
                          <m:t>𝑐𝑦𝑐𝑙𝑒𝑠</m:t>
                        </m:r>
                      </m:e>
                    </m:d>
                  </m:oMath>
                </a14:m>
                <a:endParaRPr lang="en-US" altLang="zh-CN" sz="2400" dirty="0"/>
              </a:p>
              <a:p>
                <a:r>
                  <a:rPr lang="en-US" sz="2400" dirty="0"/>
                  <a:t>2</a:t>
                </a:r>
                <a:r>
                  <a:rPr lang="zh-CN" altLang="en-US" sz="2400" dirty="0"/>
                  <a:t>：</a:t>
                </a:r>
                <a14:m>
                  <m:oMath xmlns:m="http://schemas.openxmlformats.org/officeDocument/2006/math">
                    <m:r>
                      <a:rPr lang="en-US" altLang="zh-CN" sz="2400" b="0" i="1" smtClean="0">
                        <a:latin typeface="Cambria Math" panose="02040503050406030204" pitchFamily="18" charset="0"/>
                      </a:rPr>
                      <m:t>0.0</m:t>
                    </m:r>
                    <m:r>
                      <a:rPr lang="en-US" altLang="zh-CN" sz="2400" b="0" i="1" smtClean="0">
                        <a:latin typeface="Cambria Math" panose="02040503050406030204" pitchFamily="18" charset="0"/>
                      </a:rPr>
                      <m:t>5</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18.75</m:t>
                        </m:r>
                        <m:r>
                          <a:rPr lang="en-US" altLang="zh-CN" sz="2400" b="0" i="1" smtClean="0">
                            <a:latin typeface="Cambria Math" panose="02040503050406030204" pitchFamily="18" charset="0"/>
                          </a:rPr>
                          <m:t>+0.2×135</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2.29</m:t>
                    </m:r>
                    <m:r>
                      <a:rPr lang="en-US" altLang="zh-CN" sz="2400" b="0" i="1" smtClean="0">
                        <a:latin typeface="Cambria Math" panose="02040503050406030204" pitchFamily="18" charset="0"/>
                      </a:rPr>
                      <m:t>𝑛𝑠</m:t>
                    </m:r>
                    <m:r>
                      <a:rPr lang="en-US" altLang="zh-CN" sz="2400" b="0" i="1" smtClean="0">
                        <a:latin typeface="Cambria Math" panose="02040503050406030204" pitchFamily="18" charset="0"/>
                      </a:rPr>
                      <m:t> </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2.52</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𝑐𝑦𝑐𝑙𝑒𝑠</m:t>
                        </m:r>
                      </m:e>
                    </m:d>
                  </m:oMath>
                </a14:m>
                <a:endParaRPr lang="en-US" sz="2400" dirty="0"/>
              </a:p>
              <a:p>
                <a:r>
                  <a:rPr lang="en-US" sz="2400" dirty="0"/>
                  <a:t>3</a:t>
                </a:r>
                <a:r>
                  <a:rPr lang="zh-CN" altLang="en-US" sz="2400" dirty="0"/>
                  <a:t>：</a:t>
                </a:r>
                <a14:m>
                  <m:oMath xmlns:m="http://schemas.openxmlformats.org/officeDocument/2006/math">
                    <m:d>
                      <m:dPr>
                        <m:ctrlPr>
                          <a:rPr lang="en-US" altLang="zh-CN" sz="2400" b="0" i="0" smtClean="0">
                            <a:latin typeface="Cambria Math" panose="02040503050406030204" pitchFamily="18" charset="0"/>
                          </a:rPr>
                        </m:ctrlPr>
                      </m:dPr>
                      <m:e>
                        <m:r>
                          <a:rPr lang="en-US" altLang="zh-CN" sz="2400" b="0" i="1" smtClean="0">
                            <a:latin typeface="Cambria Math" panose="02040503050406030204" pitchFamily="18" charset="0"/>
                          </a:rPr>
                          <m:t>1−0</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9</m:t>
                        </m:r>
                        <m:r>
                          <a:rPr lang="en-US" altLang="zh-CN" sz="2400" b="0" i="1" smtClean="0">
                            <a:latin typeface="Cambria Math" panose="02040503050406030204" pitchFamily="18" charset="0"/>
                          </a:rPr>
                          <m:t>5</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18.75+0.2×135</m:t>
                        </m:r>
                      </m:e>
                    </m:d>
                    <m:r>
                      <a:rPr lang="en-US" altLang="zh-CN" sz="2400" b="0" i="1" smtClean="0">
                        <a:latin typeface="Cambria Math" panose="02040503050406030204" pitchFamily="18" charset="0"/>
                      </a:rPr>
                      <m:t>=2.29</m:t>
                    </m:r>
                    <m:r>
                      <a:rPr lang="en-US" altLang="zh-CN" sz="2400" b="0" i="1" smtClean="0">
                        <a:latin typeface="Cambria Math" panose="02040503050406030204" pitchFamily="18" charset="0"/>
                      </a:rPr>
                      <m:t>𝑛𝑠</m:t>
                    </m:r>
                    <m:r>
                      <a:rPr lang="en-US" altLang="zh-CN" sz="2400" b="0" i="1" smtClean="0">
                        <a:latin typeface="Cambria Math" panose="02040503050406030204" pitchFamily="18" charset="0"/>
                      </a:rPr>
                      <m:t> </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2.52 </m:t>
                        </m:r>
                        <m:r>
                          <a:rPr lang="en-US" altLang="zh-CN" sz="2400" b="0" i="1" smtClean="0">
                            <a:latin typeface="Cambria Math" panose="02040503050406030204" pitchFamily="18" charset="0"/>
                          </a:rPr>
                          <m:t>𝑐𝑦𝑐𝑙𝑒𝑠</m:t>
                        </m:r>
                      </m:e>
                    </m:d>
                  </m:oMath>
                </a14:m>
                <a:endParaRPr lang="en-US" sz="2400" dirty="0"/>
              </a:p>
              <a:p>
                <a:r>
                  <a:rPr lang="en-US" sz="2400" dirty="0"/>
                  <a:t>4</a:t>
                </a:r>
                <a:r>
                  <a:rPr lang="zh-CN" altLang="en-US" sz="2400" dirty="0"/>
                  <a:t>：</a:t>
                </a:r>
                <a14:m>
                  <m:oMath xmlns:m="http://schemas.openxmlformats.org/officeDocument/2006/math">
                    <m:r>
                      <m:rPr>
                        <m:sty m:val="p"/>
                      </m:rPr>
                      <a:rPr lang="en-US" altLang="zh-CN" sz="2400" b="0" i="0" smtClean="0">
                        <a:latin typeface="Cambria Math" panose="02040503050406030204" pitchFamily="18" charset="0"/>
                      </a:rPr>
                      <m:t>CPI</m:t>
                    </m:r>
                    <m:r>
                      <a:rPr lang="en-US" altLang="zh-CN" sz="2400" b="0" i="0" smtClean="0">
                        <a:latin typeface="Cambria Math" panose="02040503050406030204" pitchFamily="18" charset="0"/>
                      </a:rPr>
                      <m:t>=</m:t>
                    </m:r>
                    <m:r>
                      <a:rPr lang="en-US" altLang="zh-CN" sz="2400" i="1">
                        <a:latin typeface="Cambria Math" panose="02040503050406030204" pitchFamily="18" charset="0"/>
                      </a:rPr>
                      <m:t>1</m:t>
                    </m:r>
                    <m:r>
                      <a:rPr lang="en-US" altLang="zh-CN" sz="2400" b="0" i="1" smtClean="0">
                        <a:latin typeface="Cambria Math" panose="02040503050406030204" pitchFamily="18" charset="0"/>
                      </a:rPr>
                      <m:t>+</m:t>
                    </m:r>
                    <m:r>
                      <a:rPr lang="en-US" altLang="zh-CN" sz="2400" i="1">
                        <a:latin typeface="Cambria Math" panose="02040503050406030204" pitchFamily="18" charset="0"/>
                      </a:rPr>
                      <m:t>1.09+0.2×2.52+0.05×2.52</m:t>
                    </m:r>
                    <m:r>
                      <a:rPr lang="en-US" altLang="zh-CN" sz="2400" b="0" i="1" smtClean="0">
                        <a:latin typeface="Cambria Math" panose="02040503050406030204" pitchFamily="18" charset="0"/>
                      </a:rPr>
                      <m:t>=2.72</m:t>
                    </m:r>
                  </m:oMath>
                </a14:m>
                <a:endParaRPr lang="en-US" sz="2400" dirty="0"/>
              </a:p>
            </p:txBody>
          </p:sp>
        </mc:Choice>
        <mc:Fallback>
          <p:sp>
            <p:nvSpPr>
              <p:cNvPr id="3" name="内容占位符 2">
                <a:extLst>
                  <a:ext uri="{FF2B5EF4-FFF2-40B4-BE49-F238E27FC236}">
                    <a16:creationId xmlns:a16="http://schemas.microsoft.com/office/drawing/2014/main" id="{AA0C8DB3-2713-484E-A174-3DD3537099BD}"/>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Tree>
    <p:extLst>
      <p:ext uri="{BB962C8B-B14F-4D97-AF65-F5344CB8AC3E}">
        <p14:creationId xmlns:p14="http://schemas.microsoft.com/office/powerpoint/2010/main" val="379574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C8AEC-3435-49C3-86E6-9B1F1ED4BADF}"/>
              </a:ext>
            </a:extLst>
          </p:cNvPr>
          <p:cNvSpPr>
            <a:spLocks noGrp="1"/>
          </p:cNvSpPr>
          <p:nvPr>
            <p:ph type="title"/>
          </p:nvPr>
        </p:nvSpPr>
        <p:spPr/>
        <p:txBody>
          <a:bodyPr/>
          <a:lstStyle/>
          <a:p>
            <a:r>
              <a:rPr lang="zh-CN" altLang="en-US" dirty="0"/>
              <a:t>内容</a:t>
            </a:r>
            <a:endParaRPr lang="en-US" dirty="0"/>
          </a:p>
        </p:txBody>
      </p:sp>
      <p:sp>
        <p:nvSpPr>
          <p:cNvPr id="3" name="内容占位符 2">
            <a:extLst>
              <a:ext uri="{FF2B5EF4-FFF2-40B4-BE49-F238E27FC236}">
                <a16:creationId xmlns:a16="http://schemas.microsoft.com/office/drawing/2014/main" id="{18E9D115-83BA-4265-8A95-558F6260C989}"/>
              </a:ext>
            </a:extLst>
          </p:cNvPr>
          <p:cNvSpPr>
            <a:spLocks noGrp="1"/>
          </p:cNvSpPr>
          <p:nvPr>
            <p:ph idx="1"/>
          </p:nvPr>
        </p:nvSpPr>
        <p:spPr/>
        <p:txBody>
          <a:bodyPr/>
          <a:lstStyle/>
          <a:p>
            <a:r>
              <a:rPr lang="zh-CN" altLang="en-US" dirty="0"/>
              <a:t>作业</a:t>
            </a:r>
            <a:r>
              <a:rPr lang="en-US" altLang="zh-CN" dirty="0"/>
              <a:t>1</a:t>
            </a:r>
          </a:p>
          <a:p>
            <a:r>
              <a:rPr lang="zh-CN" altLang="en-US" dirty="0"/>
              <a:t>作业</a:t>
            </a:r>
            <a:r>
              <a:rPr lang="en-US" altLang="zh-CN" dirty="0"/>
              <a:t>2</a:t>
            </a:r>
          </a:p>
          <a:p>
            <a:r>
              <a:rPr lang="zh-CN" altLang="en-US" dirty="0"/>
              <a:t>作业</a:t>
            </a:r>
            <a:r>
              <a:rPr lang="en-US" altLang="zh-CN" dirty="0"/>
              <a:t>3</a:t>
            </a:r>
            <a:endParaRPr lang="en-US" dirty="0"/>
          </a:p>
        </p:txBody>
      </p:sp>
    </p:spTree>
    <p:extLst>
      <p:ext uri="{BB962C8B-B14F-4D97-AF65-F5344CB8AC3E}">
        <p14:creationId xmlns:p14="http://schemas.microsoft.com/office/powerpoint/2010/main" val="20045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723D1-FDE4-4D22-A0EF-E7F64F38D093}"/>
              </a:ext>
            </a:extLst>
          </p:cNvPr>
          <p:cNvSpPr>
            <a:spLocks noGrp="1"/>
          </p:cNvSpPr>
          <p:nvPr>
            <p:ph type="title"/>
          </p:nvPr>
        </p:nvSpPr>
        <p:spPr/>
        <p:txBody>
          <a:bodyPr/>
          <a:lstStyle/>
          <a:p>
            <a:r>
              <a:rPr lang="zh-CN" altLang="en-US" dirty="0"/>
              <a:t>作业</a:t>
            </a:r>
            <a:r>
              <a:rPr lang="en-US" altLang="zh-CN" dirty="0"/>
              <a:t>1-1</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D3A05C1-03BE-4D0E-9417-FDC9E1F10240}"/>
                  </a:ext>
                </a:extLst>
              </p:cNvPr>
              <p:cNvSpPr>
                <a:spLocks noGrp="1"/>
              </p:cNvSpPr>
              <p:nvPr>
                <p:ph idx="1"/>
              </p:nvPr>
            </p:nvSpPr>
            <p:spPr>
              <a:xfrm>
                <a:off x="838200" y="1825625"/>
                <a:ext cx="5755340" cy="4351338"/>
              </a:xfrm>
            </p:spPr>
            <p:txBody>
              <a:bodyPr>
                <a:normAutofit/>
              </a:bodyPr>
              <a:lstStyle/>
              <a:p>
                <a14:m>
                  <m:oMath xmlns:m="http://schemas.openxmlformats.org/officeDocument/2006/math">
                    <m:r>
                      <a:rPr lang="en-US" sz="2400" b="0" i="1" smtClean="0">
                        <a:latin typeface="Cambria Math" panose="02040503050406030204" pitchFamily="18" charset="0"/>
                      </a:rPr>
                      <m:t>𝐶𝑃𝐼</m:t>
                    </m:r>
                    <m:r>
                      <a:rPr lang="en-US" sz="2400" b="0" i="1" smtClean="0">
                        <a:latin typeface="Cambria Math" panose="02040503050406030204" pitchFamily="18" charset="0"/>
                      </a:rPr>
                      <m:t>=0.3×2+0.25×3+0.2×2+0.15×4+0.05×4+0.05×2=2.65</m:t>
                    </m:r>
                  </m:oMath>
                </a14:m>
                <a:endParaRPr lang="en-US" sz="2400" dirty="0"/>
              </a:p>
              <a:p>
                <a14:m>
                  <m:oMath xmlns:m="http://schemas.openxmlformats.org/officeDocument/2006/math">
                    <m:r>
                      <a:rPr lang="en-US" sz="2400" b="0" i="1" smtClean="0">
                        <a:latin typeface="Cambria Math" panose="02040503050406030204" pitchFamily="18" charset="0"/>
                      </a:rPr>
                      <m:t>𝑆𝑝𝑒𝑒𝑑𝑈</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=1÷0.9≈1.1</m:t>
                    </m:r>
                  </m:oMath>
                </a14:m>
                <a:endParaRPr lang="en-US" sz="2400" dirty="0"/>
              </a:p>
              <a:p>
                <a14:m>
                  <m:oMath xmlns:m="http://schemas.openxmlformats.org/officeDocument/2006/math">
                    <m:r>
                      <a:rPr lang="en-US" sz="2400" b="0" i="1" smtClean="0">
                        <a:latin typeface="Cambria Math" panose="02040503050406030204" pitchFamily="18" charset="0"/>
                      </a:rPr>
                      <m:t>𝑆𝑝𝑒𝑒𝑑𝑈</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=2.65÷2.45≈1.08</m:t>
                    </m:r>
                  </m:oMath>
                </a14:m>
                <a:endParaRPr lang="en-US" sz="2400" dirty="0"/>
              </a:p>
            </p:txBody>
          </p:sp>
        </mc:Choice>
        <mc:Fallback>
          <p:sp>
            <p:nvSpPr>
              <p:cNvPr id="3" name="内容占位符 2">
                <a:extLst>
                  <a:ext uri="{FF2B5EF4-FFF2-40B4-BE49-F238E27FC236}">
                    <a16:creationId xmlns:a16="http://schemas.microsoft.com/office/drawing/2014/main" id="{CD3A05C1-03BE-4D0E-9417-FDC9E1F10240}"/>
                  </a:ext>
                </a:extLst>
              </p:cNvPr>
              <p:cNvSpPr>
                <a:spLocks noGrp="1" noRot="1" noChangeAspect="1" noMove="1" noResize="1" noEditPoints="1" noAdjustHandles="1" noChangeArrowheads="1" noChangeShapeType="1" noTextEdit="1"/>
              </p:cNvSpPr>
              <p:nvPr>
                <p:ph idx="1"/>
              </p:nvPr>
            </p:nvSpPr>
            <p:spPr>
              <a:xfrm>
                <a:off x="838200" y="1825625"/>
                <a:ext cx="5755340" cy="4351338"/>
              </a:xfrm>
              <a:blipFill>
                <a:blip r:embed="rId2"/>
                <a:stretch>
                  <a:fillRect l="-1483" t="-1401"/>
                </a:stretch>
              </a:blipFill>
            </p:spPr>
            <p:txBody>
              <a:bodyPr/>
              <a:lstStyle/>
              <a:p>
                <a:r>
                  <a:rPr lang="en-US">
                    <a:noFill/>
                  </a:rPr>
                  <a:t> </a:t>
                </a:r>
              </a:p>
            </p:txBody>
          </p:sp>
        </mc:Fallback>
      </mc:AlternateContent>
      <p:pic>
        <p:nvPicPr>
          <p:cNvPr id="5" name="图片 4">
            <a:extLst>
              <a:ext uri="{FF2B5EF4-FFF2-40B4-BE49-F238E27FC236}">
                <a16:creationId xmlns:a16="http://schemas.microsoft.com/office/drawing/2014/main" id="{C561108E-6BB2-48DB-9C93-DA29F29D6528}"/>
              </a:ext>
            </a:extLst>
          </p:cNvPr>
          <p:cNvPicPr>
            <a:picLocks noChangeAspect="1"/>
          </p:cNvPicPr>
          <p:nvPr/>
        </p:nvPicPr>
        <p:blipFill>
          <a:blip r:embed="rId3"/>
          <a:stretch>
            <a:fillRect/>
          </a:stretch>
        </p:blipFill>
        <p:spPr>
          <a:xfrm>
            <a:off x="6593540" y="840954"/>
            <a:ext cx="5299658" cy="5176091"/>
          </a:xfrm>
          <a:prstGeom prst="rect">
            <a:avLst/>
          </a:prstGeom>
        </p:spPr>
      </p:pic>
    </p:spTree>
    <p:extLst>
      <p:ext uri="{BB962C8B-B14F-4D97-AF65-F5344CB8AC3E}">
        <p14:creationId xmlns:p14="http://schemas.microsoft.com/office/powerpoint/2010/main" val="111833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3881D-EF35-4845-9120-933AD12567AE}"/>
              </a:ext>
            </a:extLst>
          </p:cNvPr>
          <p:cNvSpPr>
            <a:spLocks noGrp="1"/>
          </p:cNvSpPr>
          <p:nvPr>
            <p:ph type="title"/>
          </p:nvPr>
        </p:nvSpPr>
        <p:spPr/>
        <p:txBody>
          <a:bodyPr/>
          <a:lstStyle/>
          <a:p>
            <a:r>
              <a:rPr lang="zh-CN" altLang="en-US" dirty="0"/>
              <a:t>作业</a:t>
            </a:r>
            <a:r>
              <a:rPr lang="en-US" altLang="zh-CN" dirty="0"/>
              <a:t>1-2</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5CE6FC4-E32E-409D-8EE5-D1405C472B65}"/>
                  </a:ext>
                </a:extLst>
              </p:cNvPr>
              <p:cNvSpPr>
                <a:spLocks noGrp="1"/>
              </p:cNvSpPr>
              <p:nvPr>
                <p:ph idx="1"/>
              </p:nvPr>
            </p:nvSpPr>
            <p:spPr>
              <a:xfrm>
                <a:off x="838200" y="2696135"/>
                <a:ext cx="10515600" cy="3480828"/>
              </a:xfrm>
            </p:spPr>
            <p:txBody>
              <a:bodyPr/>
              <a:lstStyle/>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r>
                          <a:rPr lang="en-US" b="0" i="1" smtClean="0">
                            <a:latin typeface="Cambria Math" panose="02040503050406030204" pitchFamily="18" charset="0"/>
                          </a:rPr>
                          <m:t>+0.05</m:t>
                        </m:r>
                        <m:r>
                          <a:rPr lang="en-US" b="0" i="1" smtClean="0">
                            <a:latin typeface="Cambria Math" panose="02040503050406030204" pitchFamily="18" charset="0"/>
                          </a:rPr>
                          <m:t>𝑥</m:t>
                        </m:r>
                      </m:den>
                    </m:f>
                    <m:r>
                      <a:rPr lang="en-US" b="0" i="1" smtClean="0">
                        <a:latin typeface="Cambria Math" panose="02040503050406030204" pitchFamily="18" charset="0"/>
                      </a:rPr>
                      <m:t>=3, </m:t>
                    </m:r>
                    <m:r>
                      <a:rPr lang="en-US" b="0" i="1" smtClean="0">
                        <a:latin typeface="Cambria Math" panose="02040503050406030204" pitchFamily="18" charset="0"/>
                      </a:rPr>
                      <m:t>𝑥</m:t>
                    </m:r>
                    <m:r>
                      <a:rPr lang="en-US" b="0" i="1" smtClean="0">
                        <a:latin typeface="Cambria Math" panose="02040503050406030204" pitchFamily="18" charset="0"/>
                      </a:rPr>
                      <m:t>≈0.702, </m:t>
                    </m:r>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0.05</m:t>
                        </m:r>
                        <m:r>
                          <a:rPr lang="en-US" b="0" i="1" smtClean="0">
                            <a:latin typeface="Cambria Math" panose="02040503050406030204" pitchFamily="18" charset="0"/>
                          </a:rPr>
                          <m:t>𝑥</m:t>
                        </m:r>
                      </m:num>
                      <m:den>
                        <m:r>
                          <a:rPr lang="en-US" b="0" i="1" smtClean="0">
                            <a:latin typeface="Cambria Math" panose="02040503050406030204" pitchFamily="18" charset="0"/>
                          </a:rPr>
                          <m:t>1−0.95</m:t>
                        </m:r>
                        <m:r>
                          <a:rPr lang="en-US" b="0" i="1" smtClean="0">
                            <a:latin typeface="Cambria Math" panose="02040503050406030204" pitchFamily="18" charset="0"/>
                          </a:rPr>
                          <m:t>𝑥</m:t>
                        </m:r>
                      </m:den>
                    </m:f>
                    <m:r>
                      <a:rPr lang="en-US" b="0" i="1" smtClean="0">
                        <a:latin typeface="Cambria Math" panose="02040503050406030204" pitchFamily="18" charset="0"/>
                      </a:rPr>
                      <m:t>=0.104</m:t>
                    </m:r>
                  </m:oMath>
                </a14:m>
                <a:endParaRPr lang="en-US" dirty="0"/>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≈0.702</m:t>
                    </m:r>
                  </m:oMath>
                </a14:m>
                <a:endParaRPr lang="en-US" dirty="0"/>
              </a:p>
              <a:p>
                <a:r>
                  <a:rPr lang="zh-CN" altLang="en-US" dirty="0"/>
                  <a:t>最大加速比</a:t>
                </a:r>
                <a:r>
                  <a:rPr lang="en-US" altLang="zh-CN" dirty="0"/>
                  <a:t>20</a:t>
                </a:r>
                <a:r>
                  <a:rPr lang="zh-CN" altLang="en-US" dirty="0"/>
                  <a:t>，</a:t>
                </a:r>
                <a:r>
                  <a:rPr lang="en-US" b="0"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r>
                          <a:rPr lang="en-US" b="0" i="1" smtClean="0">
                            <a:latin typeface="Cambria Math" panose="02040503050406030204" pitchFamily="18" charset="0"/>
                          </a:rPr>
                          <m:t>+0.05</m:t>
                        </m:r>
                        <m:r>
                          <a:rPr lang="en-US" b="0" i="1" smtClean="0">
                            <a:latin typeface="Cambria Math" panose="02040503050406030204" pitchFamily="18" charset="0"/>
                          </a:rPr>
                          <m:t>𝑥</m:t>
                        </m:r>
                      </m:den>
                    </m:f>
                    <m:r>
                      <a:rPr lang="en-US" b="0" i="1" smtClean="0">
                        <a:latin typeface="Cambria Math" panose="02040503050406030204" pitchFamily="18" charset="0"/>
                      </a:rPr>
                      <m:t>=</m:t>
                    </m:r>
                    <m:r>
                      <a:rPr lang="en-US" b="0" i="1" smtClean="0">
                        <a:latin typeface="Cambria Math" panose="02040503050406030204" pitchFamily="18" charset="0"/>
                      </a:rPr>
                      <m:t>10, </m:t>
                    </m:r>
                    <m:r>
                      <a:rPr lang="en-US" b="0" i="1" smtClean="0">
                        <a:latin typeface="Cambria Math" panose="02040503050406030204" pitchFamily="18" charset="0"/>
                      </a:rPr>
                      <m:t>𝑥</m:t>
                    </m:r>
                    <m:r>
                      <a:rPr lang="en-US" b="0" i="1" smtClean="0">
                        <a:latin typeface="Cambria Math" panose="02040503050406030204" pitchFamily="18" charset="0"/>
                      </a:rPr>
                      <m:t>≈0.947, </m:t>
                    </m:r>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0.05</m:t>
                        </m:r>
                        <m:r>
                          <a:rPr lang="en-US" b="0" i="1" smtClean="0">
                            <a:latin typeface="Cambria Math" panose="02040503050406030204" pitchFamily="18" charset="0"/>
                          </a:rPr>
                          <m:t>𝑥</m:t>
                        </m:r>
                      </m:num>
                      <m:den>
                        <m:r>
                          <a:rPr lang="en-US" b="0" i="1" smtClean="0">
                            <a:latin typeface="Cambria Math" panose="02040503050406030204" pitchFamily="18" charset="0"/>
                          </a:rPr>
                          <m:t>1−0.95</m:t>
                        </m:r>
                        <m:r>
                          <a:rPr lang="en-US" b="0" i="1" smtClean="0">
                            <a:latin typeface="Cambria Math" panose="02040503050406030204" pitchFamily="18" charset="0"/>
                          </a:rPr>
                          <m:t>𝑥</m:t>
                        </m:r>
                      </m:den>
                    </m:f>
                    <m:r>
                      <a:rPr lang="en-US" b="0" i="1" smtClean="0">
                        <a:latin typeface="Cambria Math" panose="02040503050406030204" pitchFamily="18" charset="0"/>
                      </a:rPr>
                      <m:t>=</m:t>
                    </m:r>
                  </m:oMath>
                </a14:m>
                <a:r>
                  <a:rPr lang="en-US" dirty="0"/>
                  <a:t>0.47</a:t>
                </a:r>
              </a:p>
            </p:txBody>
          </p:sp>
        </mc:Choice>
        <mc:Fallback>
          <p:sp>
            <p:nvSpPr>
              <p:cNvPr id="3" name="内容占位符 2">
                <a:extLst>
                  <a:ext uri="{FF2B5EF4-FFF2-40B4-BE49-F238E27FC236}">
                    <a16:creationId xmlns:a16="http://schemas.microsoft.com/office/drawing/2014/main" id="{E5CE6FC4-E32E-409D-8EE5-D1405C472B65}"/>
                  </a:ext>
                </a:extLst>
              </p:cNvPr>
              <p:cNvSpPr>
                <a:spLocks noGrp="1" noRot="1" noChangeAspect="1" noMove="1" noResize="1" noEditPoints="1" noAdjustHandles="1" noChangeArrowheads="1" noChangeShapeType="1" noTextEdit="1"/>
              </p:cNvSpPr>
              <p:nvPr>
                <p:ph idx="1"/>
              </p:nvPr>
            </p:nvSpPr>
            <p:spPr>
              <a:xfrm>
                <a:off x="838200" y="2696135"/>
                <a:ext cx="10515600" cy="3480828"/>
              </a:xfrm>
              <a:blipFill>
                <a:blip r:embed="rId3"/>
                <a:stretch>
                  <a:fillRect l="-1043"/>
                </a:stretch>
              </a:blipFill>
            </p:spPr>
            <p:txBody>
              <a:bodyPr/>
              <a:lstStyle/>
              <a:p>
                <a:r>
                  <a:rPr lang="en-US">
                    <a:noFill/>
                  </a:rPr>
                  <a:t> </a:t>
                </a:r>
              </a:p>
            </p:txBody>
          </p:sp>
        </mc:Fallback>
      </mc:AlternateContent>
      <p:pic>
        <p:nvPicPr>
          <p:cNvPr id="5" name="图片 4">
            <a:extLst>
              <a:ext uri="{FF2B5EF4-FFF2-40B4-BE49-F238E27FC236}">
                <a16:creationId xmlns:a16="http://schemas.microsoft.com/office/drawing/2014/main" id="{329066DD-F365-4D7A-AB28-54829C073E98}"/>
              </a:ext>
            </a:extLst>
          </p:cNvPr>
          <p:cNvPicPr>
            <a:picLocks noChangeAspect="1"/>
          </p:cNvPicPr>
          <p:nvPr/>
        </p:nvPicPr>
        <p:blipFill>
          <a:blip r:embed="rId4"/>
          <a:stretch>
            <a:fillRect/>
          </a:stretch>
        </p:blipFill>
        <p:spPr>
          <a:xfrm>
            <a:off x="3436954" y="681037"/>
            <a:ext cx="8491600" cy="1776425"/>
          </a:xfrm>
          <a:prstGeom prst="rect">
            <a:avLst/>
          </a:prstGeom>
        </p:spPr>
      </p:pic>
    </p:spTree>
    <p:extLst>
      <p:ext uri="{BB962C8B-B14F-4D97-AF65-F5344CB8AC3E}">
        <p14:creationId xmlns:p14="http://schemas.microsoft.com/office/powerpoint/2010/main" val="6405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C0ACD-C11D-4B1C-A52C-D7FB2B606048}"/>
              </a:ext>
            </a:extLst>
          </p:cNvPr>
          <p:cNvSpPr>
            <a:spLocks noGrp="1"/>
          </p:cNvSpPr>
          <p:nvPr>
            <p:ph type="title"/>
          </p:nvPr>
        </p:nvSpPr>
        <p:spPr/>
        <p:txBody>
          <a:bodyPr/>
          <a:lstStyle/>
          <a:p>
            <a:r>
              <a:rPr lang="zh-CN" altLang="en-US" dirty="0"/>
              <a:t>作业</a:t>
            </a:r>
            <a:r>
              <a:rPr lang="en-US" altLang="zh-CN" dirty="0"/>
              <a:t>1-3</a:t>
            </a:r>
            <a:endParaRPr lang="en-US" dirty="0"/>
          </a:p>
        </p:txBody>
      </p:sp>
      <p:sp>
        <p:nvSpPr>
          <p:cNvPr id="3" name="内容占位符 2">
            <a:extLst>
              <a:ext uri="{FF2B5EF4-FFF2-40B4-BE49-F238E27FC236}">
                <a16:creationId xmlns:a16="http://schemas.microsoft.com/office/drawing/2014/main" id="{BF951014-A7EF-44DA-A358-BE228D14F3F7}"/>
              </a:ext>
            </a:extLst>
          </p:cNvPr>
          <p:cNvSpPr>
            <a:spLocks noGrp="1"/>
          </p:cNvSpPr>
          <p:nvPr>
            <p:ph idx="1"/>
          </p:nvPr>
        </p:nvSpPr>
        <p:spPr>
          <a:xfrm>
            <a:off x="838200" y="3671047"/>
            <a:ext cx="10515600" cy="2505915"/>
          </a:xfrm>
        </p:spPr>
        <p:txBody>
          <a:bodyPr/>
          <a:lstStyle/>
          <a:p>
            <a:r>
              <a:rPr lang="en-US" dirty="0"/>
              <a:t>50%</a:t>
            </a:r>
          </a:p>
          <a:p>
            <a:r>
              <a:rPr lang="zh-CN" altLang="en-US" dirty="0"/>
              <a:t>降低到</a:t>
            </a:r>
            <a:r>
              <a:rPr lang="en-US" altLang="zh-CN" dirty="0"/>
              <a:t>1/4</a:t>
            </a:r>
            <a:r>
              <a:rPr lang="zh-CN" altLang="en-US" dirty="0"/>
              <a:t>左右，频率不影响功耗</a:t>
            </a:r>
            <a:endParaRPr lang="en-US" dirty="0"/>
          </a:p>
        </p:txBody>
      </p:sp>
      <p:pic>
        <p:nvPicPr>
          <p:cNvPr id="5" name="图片 4">
            <a:extLst>
              <a:ext uri="{FF2B5EF4-FFF2-40B4-BE49-F238E27FC236}">
                <a16:creationId xmlns:a16="http://schemas.microsoft.com/office/drawing/2014/main" id="{1E0E4822-CC38-49A3-B88C-D84619554850}"/>
              </a:ext>
            </a:extLst>
          </p:cNvPr>
          <p:cNvPicPr>
            <a:picLocks noChangeAspect="1"/>
          </p:cNvPicPr>
          <p:nvPr/>
        </p:nvPicPr>
        <p:blipFill>
          <a:blip r:embed="rId2"/>
          <a:stretch>
            <a:fillRect/>
          </a:stretch>
        </p:blipFill>
        <p:spPr>
          <a:xfrm>
            <a:off x="571456" y="1629466"/>
            <a:ext cx="11055876" cy="1685234"/>
          </a:xfrm>
          <a:prstGeom prst="rect">
            <a:avLst/>
          </a:prstGeom>
        </p:spPr>
      </p:pic>
    </p:spTree>
    <p:extLst>
      <p:ext uri="{BB962C8B-B14F-4D97-AF65-F5344CB8AC3E}">
        <p14:creationId xmlns:p14="http://schemas.microsoft.com/office/powerpoint/2010/main" val="307656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9090-738F-43DD-BB29-9DFB43A94B80}"/>
              </a:ext>
            </a:extLst>
          </p:cNvPr>
          <p:cNvSpPr>
            <a:spLocks noGrp="1"/>
          </p:cNvSpPr>
          <p:nvPr>
            <p:ph type="title"/>
          </p:nvPr>
        </p:nvSpPr>
        <p:spPr/>
        <p:txBody>
          <a:bodyPr/>
          <a:lstStyle/>
          <a:p>
            <a:r>
              <a:rPr lang="zh-CN" altLang="en-US" dirty="0"/>
              <a:t>作业</a:t>
            </a:r>
            <a:r>
              <a:rPr lang="en-US" altLang="zh-CN" dirty="0"/>
              <a:t>2-1</a:t>
            </a:r>
            <a:endParaRPr lang="en-US" dirty="0"/>
          </a:p>
        </p:txBody>
      </p:sp>
      <p:pic>
        <p:nvPicPr>
          <p:cNvPr id="7" name="图片 6">
            <a:extLst>
              <a:ext uri="{FF2B5EF4-FFF2-40B4-BE49-F238E27FC236}">
                <a16:creationId xmlns:a16="http://schemas.microsoft.com/office/drawing/2014/main" id="{2B244396-29A8-47A8-97D5-55A65661A6E0}"/>
              </a:ext>
            </a:extLst>
          </p:cNvPr>
          <p:cNvPicPr>
            <a:picLocks noChangeAspect="1"/>
          </p:cNvPicPr>
          <p:nvPr/>
        </p:nvPicPr>
        <p:blipFill>
          <a:blip r:embed="rId2"/>
          <a:stretch>
            <a:fillRect/>
          </a:stretch>
        </p:blipFill>
        <p:spPr>
          <a:xfrm>
            <a:off x="6804925" y="0"/>
            <a:ext cx="5198101" cy="6858000"/>
          </a:xfrm>
          <a:prstGeom prst="rect">
            <a:avLst/>
          </a:prstGeom>
        </p:spPr>
      </p:pic>
      <p:pic>
        <p:nvPicPr>
          <p:cNvPr id="9" name="图片 8">
            <a:extLst>
              <a:ext uri="{FF2B5EF4-FFF2-40B4-BE49-F238E27FC236}">
                <a16:creationId xmlns:a16="http://schemas.microsoft.com/office/drawing/2014/main" id="{838B3EBA-84C5-4768-959E-D62B4E181232}"/>
              </a:ext>
            </a:extLst>
          </p:cNvPr>
          <p:cNvPicPr>
            <a:picLocks noChangeAspect="1"/>
          </p:cNvPicPr>
          <p:nvPr/>
        </p:nvPicPr>
        <p:blipFill>
          <a:blip r:embed="rId3"/>
          <a:stretch>
            <a:fillRect/>
          </a:stretch>
        </p:blipFill>
        <p:spPr>
          <a:xfrm>
            <a:off x="838200" y="1690688"/>
            <a:ext cx="5187258" cy="4986923"/>
          </a:xfrm>
          <a:prstGeom prst="rect">
            <a:avLst/>
          </a:prstGeom>
        </p:spPr>
      </p:pic>
    </p:spTree>
    <p:extLst>
      <p:ext uri="{BB962C8B-B14F-4D97-AF65-F5344CB8AC3E}">
        <p14:creationId xmlns:p14="http://schemas.microsoft.com/office/powerpoint/2010/main" val="298944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3040F-68F3-4FEC-8CD5-99FE09146D9B}"/>
              </a:ext>
            </a:extLst>
          </p:cNvPr>
          <p:cNvSpPr>
            <a:spLocks noGrp="1"/>
          </p:cNvSpPr>
          <p:nvPr>
            <p:ph type="title"/>
          </p:nvPr>
        </p:nvSpPr>
        <p:spPr/>
        <p:txBody>
          <a:bodyPr/>
          <a:lstStyle/>
          <a:p>
            <a:r>
              <a:rPr lang="zh-CN" altLang="en-US" dirty="0"/>
              <a:t>作业</a:t>
            </a:r>
            <a:r>
              <a:rPr lang="en-US" altLang="zh-CN" dirty="0"/>
              <a:t>2-1-cont.</a:t>
            </a:r>
            <a:endParaRPr lang="en-US" dirty="0"/>
          </a:p>
        </p:txBody>
      </p:sp>
      <p:pic>
        <p:nvPicPr>
          <p:cNvPr id="4" name="图片 3">
            <a:extLst>
              <a:ext uri="{FF2B5EF4-FFF2-40B4-BE49-F238E27FC236}">
                <a16:creationId xmlns:a16="http://schemas.microsoft.com/office/drawing/2014/main" id="{ED282D8B-8782-46D8-A804-9936E87B918B}"/>
              </a:ext>
            </a:extLst>
          </p:cNvPr>
          <p:cNvPicPr>
            <a:picLocks noChangeAspect="1"/>
          </p:cNvPicPr>
          <p:nvPr/>
        </p:nvPicPr>
        <p:blipFill>
          <a:blip r:embed="rId2"/>
          <a:stretch>
            <a:fillRect/>
          </a:stretch>
        </p:blipFill>
        <p:spPr>
          <a:xfrm>
            <a:off x="6804925" y="0"/>
            <a:ext cx="5198101" cy="6858000"/>
          </a:xfrm>
          <a:prstGeom prst="rect">
            <a:avLst/>
          </a:prstGeom>
        </p:spPr>
      </p:pic>
      <p:pic>
        <p:nvPicPr>
          <p:cNvPr id="6" name="图片 5">
            <a:extLst>
              <a:ext uri="{FF2B5EF4-FFF2-40B4-BE49-F238E27FC236}">
                <a16:creationId xmlns:a16="http://schemas.microsoft.com/office/drawing/2014/main" id="{1110BB14-113F-4CC6-8832-E505F58E3C26}"/>
              </a:ext>
            </a:extLst>
          </p:cNvPr>
          <p:cNvPicPr>
            <a:picLocks noChangeAspect="1"/>
          </p:cNvPicPr>
          <p:nvPr/>
        </p:nvPicPr>
        <p:blipFill>
          <a:blip r:embed="rId3"/>
          <a:stretch>
            <a:fillRect/>
          </a:stretch>
        </p:blipFill>
        <p:spPr>
          <a:xfrm>
            <a:off x="838200" y="1877676"/>
            <a:ext cx="5659417" cy="2098781"/>
          </a:xfrm>
          <a:prstGeom prst="rect">
            <a:avLst/>
          </a:prstGeom>
        </p:spPr>
      </p:pic>
      <p:pic>
        <p:nvPicPr>
          <p:cNvPr id="8" name="图片 7">
            <a:extLst>
              <a:ext uri="{FF2B5EF4-FFF2-40B4-BE49-F238E27FC236}">
                <a16:creationId xmlns:a16="http://schemas.microsoft.com/office/drawing/2014/main" id="{4CBE6E85-41D8-424F-96E4-A4EDF4483607}"/>
              </a:ext>
            </a:extLst>
          </p:cNvPr>
          <p:cNvPicPr>
            <a:picLocks noChangeAspect="1"/>
          </p:cNvPicPr>
          <p:nvPr/>
        </p:nvPicPr>
        <p:blipFill>
          <a:blip r:embed="rId4"/>
          <a:stretch>
            <a:fillRect/>
          </a:stretch>
        </p:blipFill>
        <p:spPr>
          <a:xfrm>
            <a:off x="722731" y="4433652"/>
            <a:ext cx="5774886" cy="1957464"/>
          </a:xfrm>
          <a:prstGeom prst="rect">
            <a:avLst/>
          </a:prstGeom>
        </p:spPr>
      </p:pic>
    </p:spTree>
    <p:extLst>
      <p:ext uri="{BB962C8B-B14F-4D97-AF65-F5344CB8AC3E}">
        <p14:creationId xmlns:p14="http://schemas.microsoft.com/office/powerpoint/2010/main" val="350191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0FA42-CA86-456C-9955-6BE2D0B3E29B}"/>
              </a:ext>
            </a:extLst>
          </p:cNvPr>
          <p:cNvSpPr>
            <a:spLocks noGrp="1"/>
          </p:cNvSpPr>
          <p:nvPr>
            <p:ph type="title"/>
          </p:nvPr>
        </p:nvSpPr>
        <p:spPr/>
        <p:txBody>
          <a:bodyPr/>
          <a:lstStyle/>
          <a:p>
            <a:r>
              <a:rPr lang="zh-CN" altLang="en-US" dirty="0"/>
              <a:t>作业</a:t>
            </a:r>
            <a:r>
              <a:rPr lang="en-US" altLang="zh-CN" dirty="0"/>
              <a:t>2-2</a:t>
            </a:r>
            <a:endParaRPr lang="en-US" dirty="0"/>
          </a:p>
        </p:txBody>
      </p:sp>
      <p:sp>
        <p:nvSpPr>
          <p:cNvPr id="3" name="内容占位符 2">
            <a:extLst>
              <a:ext uri="{FF2B5EF4-FFF2-40B4-BE49-F238E27FC236}">
                <a16:creationId xmlns:a16="http://schemas.microsoft.com/office/drawing/2014/main" id="{2B8A1DB8-92EE-4327-912D-42602ACB1C5E}"/>
              </a:ext>
            </a:extLst>
          </p:cNvPr>
          <p:cNvSpPr>
            <a:spLocks noGrp="1"/>
          </p:cNvSpPr>
          <p:nvPr>
            <p:ph idx="1"/>
          </p:nvPr>
        </p:nvSpPr>
        <p:spPr>
          <a:xfrm>
            <a:off x="838200" y="1825625"/>
            <a:ext cx="5367618" cy="4351338"/>
          </a:xfrm>
        </p:spPr>
        <p:txBody>
          <a:bodyPr/>
          <a:lstStyle/>
          <a:p>
            <a:r>
              <a:rPr lang="zh-CN" altLang="en-US" dirty="0"/>
              <a:t>静态多功能流水线</a:t>
            </a:r>
            <a:endParaRPr lang="en-US" altLang="zh-CN" dirty="0"/>
          </a:p>
          <a:p>
            <a:pPr lvl="1"/>
            <a:r>
              <a:rPr lang="zh-CN" altLang="en-US" b="0" i="0" dirty="0">
                <a:solidFill>
                  <a:srgbClr val="333333"/>
                </a:solidFill>
                <a:effectLst/>
                <a:latin typeface="Helvetica Neue"/>
              </a:rPr>
              <a:t>具有多种功能、但在某段时间只呈现一种功能的流水线。</a:t>
            </a:r>
            <a:endParaRPr lang="en-US" dirty="0"/>
          </a:p>
        </p:txBody>
      </p:sp>
      <p:pic>
        <p:nvPicPr>
          <p:cNvPr id="5" name="图片 4">
            <a:extLst>
              <a:ext uri="{FF2B5EF4-FFF2-40B4-BE49-F238E27FC236}">
                <a16:creationId xmlns:a16="http://schemas.microsoft.com/office/drawing/2014/main" id="{F396F1B1-14EB-48F7-AE55-C960601C250A}"/>
              </a:ext>
            </a:extLst>
          </p:cNvPr>
          <p:cNvPicPr>
            <a:picLocks noChangeAspect="1"/>
          </p:cNvPicPr>
          <p:nvPr/>
        </p:nvPicPr>
        <p:blipFill>
          <a:blip r:embed="rId2"/>
          <a:stretch>
            <a:fillRect/>
          </a:stretch>
        </p:blipFill>
        <p:spPr>
          <a:xfrm>
            <a:off x="6475839" y="150914"/>
            <a:ext cx="5559279" cy="3079548"/>
          </a:xfrm>
          <a:prstGeom prst="rect">
            <a:avLst/>
          </a:prstGeom>
        </p:spPr>
      </p:pic>
      <p:pic>
        <p:nvPicPr>
          <p:cNvPr id="9" name="图片 8">
            <a:extLst>
              <a:ext uri="{FF2B5EF4-FFF2-40B4-BE49-F238E27FC236}">
                <a16:creationId xmlns:a16="http://schemas.microsoft.com/office/drawing/2014/main" id="{B5160659-72CD-4026-9DDC-6F443C62A3F7}"/>
              </a:ext>
            </a:extLst>
          </p:cNvPr>
          <p:cNvPicPr>
            <a:picLocks noChangeAspect="1"/>
          </p:cNvPicPr>
          <p:nvPr/>
        </p:nvPicPr>
        <p:blipFill>
          <a:blip r:embed="rId3"/>
          <a:stretch>
            <a:fillRect/>
          </a:stretch>
        </p:blipFill>
        <p:spPr>
          <a:xfrm>
            <a:off x="6475839" y="3230462"/>
            <a:ext cx="4519646" cy="3390925"/>
          </a:xfrm>
          <a:prstGeom prst="rect">
            <a:avLst/>
          </a:prstGeom>
        </p:spPr>
      </p:pic>
    </p:spTree>
    <p:extLst>
      <p:ext uri="{BB962C8B-B14F-4D97-AF65-F5344CB8AC3E}">
        <p14:creationId xmlns:p14="http://schemas.microsoft.com/office/powerpoint/2010/main" val="150068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7E830-1886-4E57-AD00-2B33EA950860}"/>
              </a:ext>
            </a:extLst>
          </p:cNvPr>
          <p:cNvSpPr>
            <a:spLocks noGrp="1"/>
          </p:cNvSpPr>
          <p:nvPr>
            <p:ph type="title"/>
          </p:nvPr>
        </p:nvSpPr>
        <p:spPr/>
        <p:txBody>
          <a:bodyPr/>
          <a:lstStyle/>
          <a:p>
            <a:r>
              <a:rPr lang="zh-CN" altLang="en-US" dirty="0"/>
              <a:t>作业</a:t>
            </a:r>
            <a:r>
              <a:rPr lang="en-US" altLang="zh-CN" dirty="0"/>
              <a:t>2-3</a:t>
            </a:r>
            <a:endParaRPr lang="en-US" dirty="0"/>
          </a:p>
        </p:txBody>
      </p:sp>
      <p:pic>
        <p:nvPicPr>
          <p:cNvPr id="7" name="内容占位符 6">
            <a:extLst>
              <a:ext uri="{FF2B5EF4-FFF2-40B4-BE49-F238E27FC236}">
                <a16:creationId xmlns:a16="http://schemas.microsoft.com/office/drawing/2014/main" id="{C0A818E4-386D-4FAC-9478-DA9423AE5745}"/>
              </a:ext>
            </a:extLst>
          </p:cNvPr>
          <p:cNvPicPr>
            <a:picLocks noGrp="1" noChangeAspect="1"/>
          </p:cNvPicPr>
          <p:nvPr>
            <p:ph idx="1"/>
          </p:nvPr>
        </p:nvPicPr>
        <p:blipFill>
          <a:blip r:embed="rId2"/>
          <a:stretch>
            <a:fillRect/>
          </a:stretch>
        </p:blipFill>
        <p:spPr>
          <a:xfrm>
            <a:off x="952500" y="2041873"/>
            <a:ext cx="6310412" cy="4278245"/>
          </a:xfrm>
        </p:spPr>
      </p:pic>
      <p:pic>
        <p:nvPicPr>
          <p:cNvPr id="5" name="图片 4">
            <a:extLst>
              <a:ext uri="{FF2B5EF4-FFF2-40B4-BE49-F238E27FC236}">
                <a16:creationId xmlns:a16="http://schemas.microsoft.com/office/drawing/2014/main" id="{405829BD-8E37-4C92-92E6-D9FEC299A2DD}"/>
              </a:ext>
            </a:extLst>
          </p:cNvPr>
          <p:cNvPicPr>
            <a:picLocks noChangeAspect="1"/>
          </p:cNvPicPr>
          <p:nvPr/>
        </p:nvPicPr>
        <p:blipFill>
          <a:blip r:embed="rId3"/>
          <a:stretch>
            <a:fillRect/>
          </a:stretch>
        </p:blipFill>
        <p:spPr>
          <a:xfrm>
            <a:off x="6212018" y="181731"/>
            <a:ext cx="5771190" cy="2787990"/>
          </a:xfrm>
          <a:prstGeom prst="rect">
            <a:avLst/>
          </a:prstGeom>
        </p:spPr>
      </p:pic>
    </p:spTree>
    <p:extLst>
      <p:ext uri="{BB962C8B-B14F-4D97-AF65-F5344CB8AC3E}">
        <p14:creationId xmlns:p14="http://schemas.microsoft.com/office/powerpoint/2010/main" val="20157998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820</Words>
  <Application>Microsoft Office PowerPoint</Application>
  <PresentationFormat>宽屏</PresentationFormat>
  <Paragraphs>54</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CIDFont+F2</vt:lpstr>
      <vt:lpstr>Helvetica Neue</vt:lpstr>
      <vt:lpstr>MicrosoftYaHeiLight</vt:lpstr>
      <vt:lpstr>Arial</vt:lpstr>
      <vt:lpstr>Calibri</vt:lpstr>
      <vt:lpstr>Calibri Light</vt:lpstr>
      <vt:lpstr>Cambria Math</vt:lpstr>
      <vt:lpstr>Office 主题​​</vt:lpstr>
      <vt:lpstr>习题课1</vt:lpstr>
      <vt:lpstr>内容</vt:lpstr>
      <vt:lpstr>作业1-1</vt:lpstr>
      <vt:lpstr>作业1-2</vt:lpstr>
      <vt:lpstr>作业1-3</vt:lpstr>
      <vt:lpstr>作业2-1</vt:lpstr>
      <vt:lpstr>作业2-1-cont.</vt:lpstr>
      <vt:lpstr>作业2-2</vt:lpstr>
      <vt:lpstr>作业2-3</vt:lpstr>
      <vt:lpstr>作业3-1</vt:lpstr>
      <vt:lpstr>作业3-2</vt:lpstr>
      <vt:lpstr>作业3-3</vt:lpstr>
      <vt:lpstr>作业3-3-cont.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习题课</dc:title>
  <dc:creator>郭 雨轩</dc:creator>
  <cp:lastModifiedBy>郭 雨轩</cp:lastModifiedBy>
  <cp:revision>167</cp:revision>
  <dcterms:created xsi:type="dcterms:W3CDTF">2022-04-26T08:07:56Z</dcterms:created>
  <dcterms:modified xsi:type="dcterms:W3CDTF">2022-04-26T11:28:26Z</dcterms:modified>
</cp:coreProperties>
</file>