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3EBB-EB7A-DB8E-7EBC-7744223F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C4FB7-C830-2F03-8801-75C8E9511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5A3F-BA31-F381-06E7-F884B14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8634F-5EA7-B84F-74F2-5BF35750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7BFDF-BF41-5A16-09D4-1FDAA33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45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AD5B-8870-353D-19F0-BA7A4EB38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EF9D2F-99B0-3691-C5B1-C6C94CD0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A853E-47AD-7081-A21E-A4B0423D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5588A-24FF-E368-761A-CC6AECE8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A85C4-DE4A-D01E-FA77-6B08F0FD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7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094DE-6760-13A6-9BFE-09EEC3261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37BD7C-2FBF-E43A-69E5-E79601900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C20AD-ACBC-F39C-A6B1-4EFF0297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5151AB-0BB8-395E-2E81-7B54CD3B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17064-7760-5872-4E16-D91E3DB1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618BB-B11E-A891-74CD-F3815F9E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4783F-D91F-E77C-B0B9-A1975A6C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4A309-3242-F425-B8B3-37ECAB4D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3487A-8E06-D326-6354-98E65F08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9939A-C7AA-192B-55BD-3C88FC9D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6BF44-8967-24EF-6820-8DF127F3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4A194-BD85-84FD-3443-D363F660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0C01D-F835-8CB9-D524-3B918A39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99940-5457-5770-C051-8F0EBBA2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E1BAB-620A-0540-FFD6-9E939238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6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07D24-D8FF-AF70-E126-8DD37237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DFC95-82CB-2AF6-9119-6773F7D8B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A5C2FA-C0FF-08B0-4E54-F4E03DC83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56893-37B5-06CC-C793-BDD43B8F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BF784D-4173-81EB-E64C-695B45E3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0A6C6-7C27-95D8-102E-45F38CA4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7294C-2333-89B4-3A87-EE602093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28E478-019A-0E60-72E7-37F2F46E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5348A-CB93-3A2C-AA33-33C3FA56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F4E2A0-9387-F45E-E5B2-43F518CC3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657A59-4721-D5C4-6883-38EA4104F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647C69-7379-B5E8-3E40-7CB08FD4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9D6449-4D16-0112-467E-2B2B8708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95A9DF-1F00-1D3D-85C8-900FE8ED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8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B450E-5C30-0477-59F4-3F6BC11B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430A4-8E3E-D983-AE4F-AAB58956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1F12B0-F81D-30AF-4602-780824B9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0F03DC-1A62-2982-800D-DFB5D1CF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2AA14A-BE2C-6607-A923-DE0F52F9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647D7-E40F-6D44-7324-7007F0B1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69CD46-B206-6EED-CFED-8BF4A9AA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3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3BAA2-E72A-BEBE-62D3-478C2606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E8ECF-73EA-19C6-1DCC-14A3B421E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B63BB9-EABC-3C26-3958-14B89296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250774-92F8-C921-94C2-2456BF58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DE7B4-90C7-BD91-EE27-5A1165C0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35909-C1BE-E1F8-C114-A35725A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0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00E3A-96CC-FF70-2209-0A2444F6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1238F7-6C10-A814-EADF-287A98383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C050EE-7BBD-29B2-8BDF-E82257876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C11CAF-DEA0-ED16-D2AA-C11F23D3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61106-9B90-3888-E99A-D3797878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7D1902-FB9B-33CA-A84F-43061A74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6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9EF48-8ADF-7727-BFBF-8AF8C884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16969-3638-D510-E855-4B6B1229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E5B2A-6D7E-4A68-CA55-8BD6667A7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718F-DDC1-4A21-A52D-867AC06F7B4E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849E8-85A5-F44A-7B49-17C047997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A2E78-F799-F15F-7E9A-3CDF4A5D4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D6652-3C56-4AEB-84F2-A45A488B76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2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0908-F921-BE6E-716D-1BA044ED1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计算机体系结构第二次习题课作业讲解</a:t>
            </a:r>
          </a:p>
        </p:txBody>
      </p:sp>
    </p:spTree>
    <p:extLst>
      <p:ext uri="{BB962C8B-B14F-4D97-AF65-F5344CB8AC3E}">
        <p14:creationId xmlns:p14="http://schemas.microsoft.com/office/powerpoint/2010/main" val="274295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6CAA22-C424-7008-3CFD-621C55319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556741" cy="680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3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A40F1B-2DE3-A380-C1BA-B7F31D4E6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0" y="525626"/>
            <a:ext cx="8941375" cy="57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5F9D9DB-F25A-B4DF-30FF-12EFE476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931120" cy="30106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38DBBB-6ECC-7B68-301B-619993EC0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4609"/>
            <a:ext cx="12019298" cy="13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0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7231AB3-0CCF-7C60-E79D-0CA91FC52F0C}"/>
              </a:ext>
            </a:extLst>
          </p:cNvPr>
          <p:cNvSpPr txBox="1"/>
          <p:nvPr/>
        </p:nvSpPr>
        <p:spPr>
          <a:xfrm>
            <a:off x="414068" y="414068"/>
            <a:ext cx="5460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去年和前年体系结构课程期末考试可能需要注意的知识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E30332-6B4E-D481-1288-7413FA647692}"/>
              </a:ext>
            </a:extLst>
          </p:cNvPr>
          <p:cNvSpPr txBox="1"/>
          <p:nvPr/>
        </p:nvSpPr>
        <p:spPr>
          <a:xfrm>
            <a:off x="527649" y="1958196"/>
            <a:ext cx="111367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量化分析，</a:t>
            </a:r>
            <a:r>
              <a:rPr lang="en-US" altLang="zh-CN" sz="2400" dirty="0"/>
              <a:t>CPI</a:t>
            </a:r>
            <a:r>
              <a:rPr lang="zh-CN" altLang="en-US" sz="2400" dirty="0"/>
              <a:t>计算，加速比计算等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循环展开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数据和控制相关分析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 err="1"/>
              <a:t>Tomasulo</a:t>
            </a:r>
            <a:r>
              <a:rPr lang="zh-CN" altLang="en-US" sz="2400" dirty="0"/>
              <a:t>的指令执行逻辑，</a:t>
            </a:r>
            <a:r>
              <a:rPr lang="en-US" altLang="zh-CN" sz="2400" dirty="0"/>
              <a:t>CDB</a:t>
            </a:r>
            <a:r>
              <a:rPr lang="zh-CN" altLang="en-US" sz="2400" dirty="0"/>
              <a:t>，</a:t>
            </a:r>
            <a:r>
              <a:rPr lang="en-US" altLang="zh-CN" sz="2400" dirty="0"/>
              <a:t>RS</a:t>
            </a:r>
            <a:r>
              <a:rPr lang="zh-CN" altLang="en-US" sz="2400" dirty="0"/>
              <a:t>等相关知识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分支预测逻辑，</a:t>
            </a:r>
            <a:r>
              <a:rPr lang="en-US" altLang="zh-CN" sz="2400" dirty="0"/>
              <a:t>BTB</a:t>
            </a:r>
            <a:r>
              <a:rPr lang="zh-CN" altLang="en-US" sz="2400" dirty="0"/>
              <a:t>，</a:t>
            </a:r>
            <a:r>
              <a:rPr lang="en-US" altLang="zh-CN" sz="2400" dirty="0"/>
              <a:t>BHT</a:t>
            </a:r>
            <a:r>
              <a:rPr lang="zh-CN" altLang="en-US" sz="2400" dirty="0"/>
              <a:t>的执行分析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向量处理器与</a:t>
            </a:r>
            <a:r>
              <a:rPr lang="en-US" altLang="zh-CN" sz="2400" dirty="0"/>
              <a:t>GPU</a:t>
            </a:r>
            <a:r>
              <a:rPr lang="zh-CN" altLang="en-US" sz="2400" dirty="0"/>
              <a:t>的基础认知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等等等等</a:t>
            </a:r>
          </a:p>
        </p:txBody>
      </p:sp>
    </p:spTree>
    <p:extLst>
      <p:ext uri="{BB962C8B-B14F-4D97-AF65-F5344CB8AC3E}">
        <p14:creationId xmlns:p14="http://schemas.microsoft.com/office/powerpoint/2010/main" val="3638546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A5F39-11DB-D243-C335-0CDC924A8A8D}"/>
              </a:ext>
            </a:extLst>
          </p:cNvPr>
          <p:cNvSpPr txBox="1"/>
          <p:nvPr/>
        </p:nvSpPr>
        <p:spPr>
          <a:xfrm>
            <a:off x="500332" y="319177"/>
            <a:ext cx="4175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复习建议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15FF8C-7DF0-A2DB-2655-80B547539E87}"/>
              </a:ext>
            </a:extLst>
          </p:cNvPr>
          <p:cNvSpPr txBox="1"/>
          <p:nvPr/>
        </p:nvSpPr>
        <p:spPr>
          <a:xfrm>
            <a:off x="500332" y="1130060"/>
            <a:ext cx="10455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PPT</a:t>
            </a:r>
            <a:r>
              <a:rPr lang="zh-CN" altLang="en-US" sz="2400" dirty="0"/>
              <a:t>为主，教材课本为辅，</a:t>
            </a:r>
            <a:r>
              <a:rPr lang="en-US" altLang="zh-CN" sz="2400" dirty="0"/>
              <a:t>PPT</a:t>
            </a:r>
            <a:r>
              <a:rPr lang="zh-CN" altLang="en-US" sz="2400" dirty="0"/>
              <a:t>上没有但教材上有的相关内容考察概率小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注意</a:t>
            </a:r>
            <a:r>
              <a:rPr lang="en-US" altLang="zh-CN" sz="2400" dirty="0"/>
              <a:t>PPT</a:t>
            </a:r>
            <a:r>
              <a:rPr lang="zh-CN" altLang="en-US" sz="2400" dirty="0"/>
              <a:t>上的例题题型，解题逻辑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往年题目以情境分析为主，一些不易出情境分析的知识点可能会考察基础知识的简答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1825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61F2BB-87EC-C0B5-0AF2-35B9C9523143}"/>
              </a:ext>
            </a:extLst>
          </p:cNvPr>
          <p:cNvSpPr txBox="1"/>
          <p:nvPr/>
        </p:nvSpPr>
        <p:spPr>
          <a:xfrm>
            <a:off x="431321" y="310551"/>
            <a:ext cx="408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关于实验的一些说明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AB88F-230F-ED35-68D8-E96F42A08D3F}"/>
              </a:ext>
            </a:extLst>
          </p:cNvPr>
          <p:cNvSpPr txBox="1"/>
          <p:nvPr/>
        </p:nvSpPr>
        <p:spPr>
          <a:xfrm>
            <a:off x="638355" y="1173192"/>
            <a:ext cx="11179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6</a:t>
            </a:r>
            <a:r>
              <a:rPr lang="zh-CN" altLang="en-US" sz="2400" dirty="0"/>
              <a:t>月</a:t>
            </a:r>
            <a:r>
              <a:rPr lang="en-US" altLang="zh-CN" sz="2400" dirty="0"/>
              <a:t>5</a:t>
            </a:r>
            <a:r>
              <a:rPr lang="zh-CN" altLang="en-US" sz="2400" dirty="0"/>
              <a:t>日会开放</a:t>
            </a:r>
            <a:r>
              <a:rPr lang="en-US" altLang="zh-CN" sz="2400" dirty="0"/>
              <a:t>gem5-lab1,2,3,4</a:t>
            </a:r>
            <a:r>
              <a:rPr lang="zh-CN" altLang="en-US" sz="2400" dirty="0"/>
              <a:t>和</a:t>
            </a:r>
            <a:r>
              <a:rPr lang="en-US" altLang="zh-CN" sz="2400" dirty="0"/>
              <a:t>verilog-lab3,4</a:t>
            </a:r>
            <a:r>
              <a:rPr lang="zh-CN" altLang="en-US" sz="2400" dirty="0"/>
              <a:t>的补交，这是最后一次接受实验补交，请有需要的同学留意时间。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两个分支的实验在给分方式，验收等一些实施方式上存在一些差异。这些在最后评分时会综合考虑，保证给分的公平。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Lab5</a:t>
            </a:r>
            <a:r>
              <a:rPr lang="zh-CN" altLang="en-US" sz="2400" dirty="0"/>
              <a:t>请大家注意避开</a:t>
            </a:r>
            <a:r>
              <a:rPr lang="en-US" altLang="zh-CN" sz="2400" dirty="0" err="1"/>
              <a:t>ddl</a:t>
            </a:r>
            <a:r>
              <a:rPr lang="zh-CN" altLang="en-US" sz="2400" dirty="0"/>
              <a:t>进行</a:t>
            </a:r>
            <a:r>
              <a:rPr lang="en-US" altLang="zh-CN" sz="2400" dirty="0"/>
              <a:t>GPU</a:t>
            </a:r>
            <a:r>
              <a:rPr lang="zh-CN" altLang="en-US" sz="2400" dirty="0"/>
              <a:t>平台的使用，防止由于资源不够无法使用。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暂定</a:t>
            </a:r>
            <a:r>
              <a:rPr lang="en-US" altLang="zh-CN" sz="2400" dirty="0"/>
              <a:t>6</a:t>
            </a:r>
            <a:r>
              <a:rPr lang="zh-CN" altLang="en-US" sz="2400" dirty="0"/>
              <a:t>个</a:t>
            </a:r>
            <a:r>
              <a:rPr lang="en-US" altLang="zh-CN" sz="2400" dirty="0"/>
              <a:t>lab</a:t>
            </a:r>
            <a:r>
              <a:rPr lang="zh-CN" altLang="en-US" sz="2400" dirty="0"/>
              <a:t>平均给分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这是</a:t>
            </a:r>
            <a:r>
              <a:rPr lang="en-US" altLang="zh-CN" sz="2400" dirty="0"/>
              <a:t>gem5</a:t>
            </a:r>
            <a:r>
              <a:rPr lang="zh-CN" altLang="en-US" sz="2400" dirty="0"/>
              <a:t>实验和</a:t>
            </a:r>
            <a:r>
              <a:rPr lang="en-US" altLang="zh-CN" sz="2400" dirty="0"/>
              <a:t>GPU</a:t>
            </a:r>
            <a:r>
              <a:rPr lang="zh-CN" altLang="en-US" sz="2400" dirty="0"/>
              <a:t>相关实验</a:t>
            </a:r>
            <a:r>
              <a:rPr lang="en-US" altLang="zh-CN" sz="2400" dirty="0"/>
              <a:t>(Lab5)</a:t>
            </a:r>
            <a:r>
              <a:rPr lang="zh-CN" altLang="en-US" sz="2400" dirty="0"/>
              <a:t>的首次发布，不可避免存在一些不足和没考虑到的情况，我们会继续完善实验设计，感谢大家的选用和实践。</a:t>
            </a: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17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963B47-9535-7172-ABB1-431A14989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8824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D40C1E-9C42-18D6-B47E-5F5A6772F97E}"/>
              </a:ext>
            </a:extLst>
          </p:cNvPr>
          <p:cNvSpPr txBox="1"/>
          <p:nvPr/>
        </p:nvSpPr>
        <p:spPr>
          <a:xfrm>
            <a:off x="7168551" y="655608"/>
            <a:ext cx="452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）未调度和对浮点运算和分支延迟进行调度后循环的执行情况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）循环展开消除循环开销指令，指令调度情况？</a:t>
            </a:r>
          </a:p>
        </p:txBody>
      </p:sp>
    </p:spTree>
    <p:extLst>
      <p:ext uri="{BB962C8B-B14F-4D97-AF65-F5344CB8AC3E}">
        <p14:creationId xmlns:p14="http://schemas.microsoft.com/office/powerpoint/2010/main" val="302219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6302B9-D720-8258-0FA8-B0108DCE3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93111" cy="65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3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97F7C31-7AB1-6BDC-127A-B92B3DCE7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7" y="377795"/>
            <a:ext cx="8256148" cy="44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C1F57B-8EFC-429E-93CB-7C9B083C6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" y="-1"/>
            <a:ext cx="7199158" cy="67544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A5C7C7-943A-005B-158B-18BD38B73FFF}"/>
              </a:ext>
            </a:extLst>
          </p:cNvPr>
          <p:cNvSpPr txBox="1"/>
          <p:nvPr/>
        </p:nvSpPr>
        <p:spPr>
          <a:xfrm>
            <a:off x="7582619" y="431321"/>
            <a:ext cx="445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Tomasulo</a:t>
            </a:r>
            <a:r>
              <a:rPr lang="en-US" altLang="zh-CN" dirty="0"/>
              <a:t> MIPS</a:t>
            </a:r>
            <a:r>
              <a:rPr lang="zh-CN" altLang="en-US" dirty="0"/>
              <a:t>流水线，给出循环的三次迭代情况</a:t>
            </a:r>
          </a:p>
        </p:txBody>
      </p:sp>
    </p:spTree>
    <p:extLst>
      <p:ext uri="{BB962C8B-B14F-4D97-AF65-F5344CB8AC3E}">
        <p14:creationId xmlns:p14="http://schemas.microsoft.com/office/powerpoint/2010/main" val="420404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F1073-FF10-C7BA-0BBD-2C4B7F78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365939" cy="45719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3973B-B46A-0EEE-A9D4-03B491DBE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40" y="0"/>
            <a:ext cx="6661492" cy="5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9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5363FD-9C6C-BE91-1E1C-0CDBF2199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45085" cy="22773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C960EE-0C4F-F478-4F3E-01D90AD10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83426"/>
            <a:ext cx="9877245" cy="3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0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D783B0-2F41-18CF-6B34-046636E83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72315" cy="2656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68C5EA-4297-4286-0BF2-3B74685E8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7398"/>
            <a:ext cx="7097271" cy="27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47C31D-4AF6-A696-15C9-A0A1D22CD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682057" cy="44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0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300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2022计算机体系结构第二次习题课作业讲解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2022计算机体系结构第二次习题课</dc:title>
  <dc:creator>pang jize</dc:creator>
  <cp:lastModifiedBy>pang jize</cp:lastModifiedBy>
  <cp:revision>91</cp:revision>
  <dcterms:created xsi:type="dcterms:W3CDTF">2022-05-25T12:42:36Z</dcterms:created>
  <dcterms:modified xsi:type="dcterms:W3CDTF">2022-05-30T16:14:06Z</dcterms:modified>
</cp:coreProperties>
</file>