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Helvetica" pitchFamily="2" charset="0"/>
              </a:rPr>
              <a:t>体系结构实验讲解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Lab</a:t>
            </a:r>
            <a:r>
              <a:rPr lang="en-US" altLang="zh-CN" dirty="0">
                <a:latin typeface="Helvetica" pitchFamily="2" charset="0"/>
              </a:rPr>
              <a:t>5</a:t>
            </a:r>
            <a:r>
              <a:rPr lang="zh-CN" altLang="en-US" dirty="0">
                <a:latin typeface="Helvetica" pitchFamily="2" charset="0"/>
              </a:rPr>
              <a:t> </a:t>
            </a:r>
            <a:r>
              <a:rPr lang="en-US" altLang="zh-CN" dirty="0">
                <a:latin typeface="Helvetica" pitchFamily="2" charset="0"/>
              </a:rPr>
              <a:t>Lab6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SA</a:t>
            </a:r>
            <a:r>
              <a:rPr lang="en-US" altLang="zh-CN" dirty="0">
                <a:latin typeface="Helvetica" pitchFamily="2" charset="0"/>
              </a:rPr>
              <a:t>21011004</a:t>
            </a:r>
          </a:p>
          <a:p>
            <a:r>
              <a:rPr lang="en-US" dirty="0">
                <a:latin typeface="Helvetica" pitchFamily="2" charset="0"/>
              </a:rPr>
              <a:t>郭雨轩</a:t>
            </a:r>
          </a:p>
        </p:txBody>
      </p:sp>
    </p:spTree>
    <p:extLst>
      <p:ext uri="{BB962C8B-B14F-4D97-AF65-F5344CB8AC3E}">
        <p14:creationId xmlns:p14="http://schemas.microsoft.com/office/powerpoint/2010/main" val="94222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A3BA-18F6-B24E-9835-96B17FBC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Helvetica" pitchFamily="2" charset="0"/>
              </a:rPr>
              <a:t>实验</a:t>
            </a:r>
            <a:r>
              <a:rPr lang="en-US" altLang="zh-CN" sz="2800" dirty="0">
                <a:latin typeface="Helvetica" pitchFamily="2" charset="0"/>
              </a:rPr>
              <a:t>5-</a:t>
            </a:r>
            <a:r>
              <a:rPr lang="zh-CN" altLang="en-US" sz="2800" dirty="0">
                <a:latin typeface="Helvetica" pitchFamily="2" charset="0"/>
              </a:rPr>
              <a:t>多</a:t>
            </a:r>
            <a:r>
              <a:rPr lang="en-US" altLang="zh-CN" sz="2800" dirty="0">
                <a:latin typeface="Helvetica" pitchFamily="2" charset="0"/>
              </a:rPr>
              <a:t>Cache</a:t>
            </a:r>
            <a:r>
              <a:rPr lang="zh-CN" altLang="en-US" sz="2800" dirty="0">
                <a:latin typeface="Helvetica" pitchFamily="2" charset="0"/>
              </a:rPr>
              <a:t>一致性与</a:t>
            </a:r>
            <a:r>
              <a:rPr lang="en-US" altLang="zh-CN" sz="2800" dirty="0" err="1">
                <a:latin typeface="Helvetica" pitchFamily="2" charset="0"/>
              </a:rPr>
              <a:t>Tomasulo</a:t>
            </a:r>
            <a:r>
              <a:rPr lang="zh-CN" altLang="en-US" sz="2800" dirty="0">
                <a:latin typeface="Helvetica" pitchFamily="2" charset="0"/>
              </a:rPr>
              <a:t>模拟器使用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55E4-C344-A148-8245-047D70EE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latin typeface="Helvetica" pitchFamily="2" charset="0"/>
              </a:rPr>
              <a:t>实验目的：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zh-CN" altLang="en-US" dirty="0">
                <a:latin typeface="Helvetica" pitchFamily="2" charset="0"/>
              </a:rPr>
              <a:t>熟悉</a:t>
            </a:r>
            <a:r>
              <a:rPr lang="en-US" dirty="0" err="1">
                <a:latin typeface="Helvetica" pitchFamily="2" charset="0"/>
              </a:rPr>
              <a:t>Tomasulo</a:t>
            </a:r>
            <a:r>
              <a:rPr lang="zh-CN" altLang="en-US" dirty="0">
                <a:latin typeface="Helvetica" pitchFamily="2" charset="0"/>
              </a:rPr>
              <a:t>模拟器和</a:t>
            </a:r>
            <a:r>
              <a:rPr lang="en-US" dirty="0">
                <a:latin typeface="Helvetica" pitchFamily="2" charset="0"/>
              </a:rPr>
              <a:t>cache</a:t>
            </a:r>
            <a:r>
              <a:rPr lang="zh-CN" altLang="en-US" dirty="0">
                <a:latin typeface="Helvetica" pitchFamily="2" charset="0"/>
              </a:rPr>
              <a:t>一致性模拟器（监听法和目录法）的使用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zh-CN" altLang="en-US" dirty="0">
                <a:latin typeface="Helvetica" pitchFamily="2" charset="0"/>
              </a:rPr>
              <a:t>加深对</a:t>
            </a:r>
            <a:r>
              <a:rPr lang="en-US" dirty="0" err="1">
                <a:latin typeface="Helvetica" pitchFamily="2" charset="0"/>
              </a:rPr>
              <a:t>Tomasulo</a:t>
            </a:r>
            <a:r>
              <a:rPr lang="zh-CN" altLang="en-US" dirty="0">
                <a:latin typeface="Helvetica" pitchFamily="2" charset="0"/>
              </a:rPr>
              <a:t>算法的理解，从而理解指令级并行的一种方式</a:t>
            </a:r>
            <a:r>
              <a:rPr lang="en-US" dirty="0">
                <a:latin typeface="Helvetica" pitchFamily="2" charset="0"/>
              </a:rPr>
              <a:t>-</a:t>
            </a:r>
            <a:r>
              <a:rPr lang="zh-CN" altLang="en-US" dirty="0">
                <a:latin typeface="Helvetica" pitchFamily="2" charset="0"/>
              </a:rPr>
              <a:t>动态指令调度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zh-CN" altLang="en-US" dirty="0">
                <a:latin typeface="Helvetica" pitchFamily="2" charset="0"/>
              </a:rPr>
              <a:t>掌握</a:t>
            </a:r>
            <a:r>
              <a:rPr lang="en-US" dirty="0" err="1">
                <a:latin typeface="Helvetica" pitchFamily="2" charset="0"/>
              </a:rPr>
              <a:t>Tomasulo</a:t>
            </a:r>
            <a:r>
              <a:rPr lang="zh-CN" altLang="en-US" dirty="0">
                <a:latin typeface="Helvetica" pitchFamily="2" charset="0"/>
              </a:rPr>
              <a:t>算法在指令流出、执行、写结果各阶段对浮点操作指令以及</a:t>
            </a:r>
            <a:r>
              <a:rPr lang="en-US" dirty="0">
                <a:latin typeface="Helvetica" pitchFamily="2" charset="0"/>
              </a:rPr>
              <a:t>load</a:t>
            </a:r>
            <a:r>
              <a:rPr lang="zh-CN" altLang="en-US" dirty="0">
                <a:latin typeface="Helvetica" pitchFamily="2" charset="0"/>
              </a:rPr>
              <a:t>和</a:t>
            </a:r>
            <a:r>
              <a:rPr lang="en-US" dirty="0">
                <a:latin typeface="Helvetica" pitchFamily="2" charset="0"/>
              </a:rPr>
              <a:t>store</a:t>
            </a:r>
            <a:r>
              <a:rPr lang="zh-CN" altLang="en-US" dirty="0">
                <a:latin typeface="Helvetica" pitchFamily="2" charset="0"/>
              </a:rPr>
              <a:t>指令进行什么处理；给定被执行代码片段，对于具体某个时钟周期，能够写出保留站、指令状态表以及浮点寄存器状态表内容的变化情况。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zh-CN" altLang="en-US" dirty="0">
                <a:latin typeface="Helvetica" pitchFamily="2" charset="0"/>
              </a:rPr>
              <a:t>理解监听法和目录法的基本思想，加深对多</a:t>
            </a:r>
            <a:r>
              <a:rPr lang="en-US" dirty="0">
                <a:latin typeface="Helvetica" pitchFamily="2" charset="0"/>
              </a:rPr>
              <a:t>cache</a:t>
            </a:r>
            <a:r>
              <a:rPr lang="zh-CN" altLang="en-US" dirty="0">
                <a:latin typeface="Helvetica" pitchFamily="2" charset="0"/>
              </a:rPr>
              <a:t>一致性的理解</a:t>
            </a:r>
            <a:endParaRPr lang="en-US" dirty="0">
              <a:latin typeface="Helvetica" pitchFamily="2" charset="0"/>
            </a:endParaRPr>
          </a:p>
          <a:p>
            <a:pPr lvl="1"/>
            <a:r>
              <a:rPr lang="zh-CN" altLang="en-US" dirty="0">
                <a:latin typeface="Helvetica" pitchFamily="2" charset="0"/>
              </a:rPr>
              <a:t>做到给出指定的读写序列，可以模拟出读写过程中发生的替换、换出等操作，同时模拟出</a:t>
            </a:r>
            <a:r>
              <a:rPr lang="en-US" dirty="0">
                <a:latin typeface="Helvetica" pitchFamily="2" charset="0"/>
              </a:rPr>
              <a:t>cache</a:t>
            </a:r>
            <a:r>
              <a:rPr lang="zh-CN" altLang="en-US" dirty="0">
                <a:latin typeface="Helvetica" pitchFamily="2" charset="0"/>
              </a:rPr>
              <a:t>块的无效、共享和独占态的相互切换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BC56-6FB6-8D48-9249-1E84FDC5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" pitchFamily="2" charset="0"/>
              </a:rPr>
              <a:t>实验</a:t>
            </a:r>
            <a:r>
              <a:rPr lang="en-US" altLang="zh-CN" sz="3200" dirty="0">
                <a:latin typeface="Helvetica" pitchFamily="2" charset="0"/>
              </a:rPr>
              <a:t>6-</a:t>
            </a:r>
            <a:r>
              <a:rPr lang="zh-CN" altLang="en-US" sz="3200" dirty="0">
                <a:latin typeface="Helvetica" pitchFamily="2" charset="0"/>
              </a:rPr>
              <a:t>数据级并行</a:t>
            </a:r>
            <a:endParaRPr lang="en-US" sz="3200" dirty="0">
              <a:latin typeface="Helvetica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087E-66A0-A647-91E8-4FAE86001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>
                <a:latin typeface="Helvetica" pitchFamily="2" charset="0"/>
              </a:rPr>
              <a:t>实验目的</a:t>
            </a:r>
            <a:r>
              <a:rPr lang="zh-CN" altLang="en-US" sz="2500" dirty="0">
                <a:latin typeface="Helvetica" pitchFamily="2" charset="0"/>
              </a:rPr>
              <a:t>：</a:t>
            </a:r>
            <a:endParaRPr lang="en-US" altLang="zh-CN" sz="2500" dirty="0">
              <a:latin typeface="Helvetica" pitchFamily="2" charset="0"/>
            </a:endParaRPr>
          </a:p>
          <a:p>
            <a:pPr lvl="1"/>
            <a:r>
              <a:rPr lang="zh-CN" altLang="en-US" sz="2000" dirty="0">
                <a:latin typeface="Helvetica" pitchFamily="2" charset="0"/>
              </a:rPr>
              <a:t>数据级并行是在计算机体系结构课程中重点讨论的一种并行方式，本实验将在</a:t>
            </a:r>
            <a:r>
              <a:rPr lang="en-US" sz="2000" dirty="0">
                <a:latin typeface="Helvetica" pitchFamily="2" charset="0"/>
              </a:rPr>
              <a:t>CPU</a:t>
            </a:r>
            <a:r>
              <a:rPr lang="zh-CN" altLang="en-US" sz="2000" dirty="0">
                <a:latin typeface="Helvetica" pitchFamily="2" charset="0"/>
              </a:rPr>
              <a:t>与</a:t>
            </a:r>
            <a:r>
              <a:rPr lang="en-US" sz="2000" dirty="0">
                <a:latin typeface="Helvetica" pitchFamily="2" charset="0"/>
              </a:rPr>
              <a:t>GPU</a:t>
            </a:r>
            <a:r>
              <a:rPr lang="zh-CN" altLang="en-US" sz="2000" dirty="0">
                <a:latin typeface="Helvetica" pitchFamily="2" charset="0"/>
              </a:rPr>
              <a:t>平台上开展，以矩阵乘法这一经典的例子作为切入点，动手实现不同版本的矩阵乘法实现，探讨不同矩阵规模与划分参数的性能以及其与底层硬件的可能关系。</a:t>
            </a:r>
            <a:endParaRPr 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4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240</Words>
  <Application>Microsoft Macintosh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体系结构实验讲解 Lab5 Lab6</vt:lpstr>
      <vt:lpstr>实验5-多Cache一致性与Tomasulo模拟器使用</vt:lpstr>
      <vt:lpstr>实验6-数据级并行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郭 雨轩</cp:lastModifiedBy>
  <cp:revision>18</cp:revision>
  <dcterms:created xsi:type="dcterms:W3CDTF">2014-01-14T12:05:24Z</dcterms:created>
  <dcterms:modified xsi:type="dcterms:W3CDTF">2022-02-28T08:03:13Z</dcterms:modified>
</cp:coreProperties>
</file>