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456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2502;&#12483;&#12463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2502;&#12483;&#12463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solidFill>
              <a:srgbClr val="C0504D"/>
            </a:solidFill>
            <a:ln>
              <a:solidFill>
                <a:schemeClr val="tx1"/>
              </a:solidFill>
            </a:ln>
            <a:effectLst/>
          </c:spPr>
          <c:dPt>
            <c:idx val="1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</c:dPt>
          <c:cat>
            <c:strRef>
              <c:f>Sheet1!$E$4:$E$5</c:f>
              <c:strCache>
                <c:ptCount val="2"/>
                <c:pt idx="0">
                  <c:v>買わない</c:v>
                </c:pt>
                <c:pt idx="1">
                  <c:v>買う</c:v>
                </c:pt>
              </c:strCache>
            </c:strRef>
          </c:cat>
          <c:val>
            <c:numRef>
              <c:f>Sheet1!$F$4:$F$5</c:f>
              <c:numCache>
                <c:formatCode>General</c:formatCode>
                <c:ptCount val="2"/>
                <c:pt idx="0">
                  <c:v>2.125345E6</c:v>
                </c:pt>
                <c:pt idx="1">
                  <c:v>473952.0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1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27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14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14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77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81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76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5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40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0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0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図形グループ 203"/>
          <p:cNvGrpSpPr/>
          <p:nvPr/>
        </p:nvGrpSpPr>
        <p:grpSpPr>
          <a:xfrm>
            <a:off x="472218" y="-101772"/>
            <a:ext cx="7140623" cy="5675602"/>
            <a:chOff x="472218" y="-101772"/>
            <a:chExt cx="7140623" cy="5675602"/>
          </a:xfrm>
        </p:grpSpPr>
        <p:grpSp>
          <p:nvGrpSpPr>
            <p:cNvPr id="90" name="図形グループ 89"/>
            <p:cNvGrpSpPr/>
            <p:nvPr/>
          </p:nvGrpSpPr>
          <p:grpSpPr>
            <a:xfrm>
              <a:off x="906679" y="833017"/>
              <a:ext cx="2031325" cy="2348626"/>
              <a:chOff x="1074646" y="1387058"/>
              <a:chExt cx="2031325" cy="2348626"/>
            </a:xfrm>
          </p:grpSpPr>
          <p:sp>
            <p:nvSpPr>
              <p:cNvPr id="91" name="正方形/長方形 90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2" name="図形グループ 91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95" name="テキスト ボックス 94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96" name="直線矢印コネクタ 95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3" name="図 92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94" name="テキスト ボックス 93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83" name="図形グループ 82"/>
            <p:cNvGrpSpPr/>
            <p:nvPr/>
          </p:nvGrpSpPr>
          <p:grpSpPr>
            <a:xfrm>
              <a:off x="3108836" y="859991"/>
              <a:ext cx="2031325" cy="2348626"/>
              <a:chOff x="1074646" y="1387058"/>
              <a:chExt cx="2031325" cy="2348626"/>
            </a:xfrm>
          </p:grpSpPr>
          <p:sp>
            <p:nvSpPr>
              <p:cNvPr id="84" name="正方形/長方形 83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5" name="図形グループ 84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89" name="直線矢印コネクタ 88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6" name="図 85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87" name="テキスト ボックス 86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98" name="図形グループ 97"/>
            <p:cNvGrpSpPr/>
            <p:nvPr/>
          </p:nvGrpSpPr>
          <p:grpSpPr>
            <a:xfrm>
              <a:off x="2093174" y="113753"/>
              <a:ext cx="2031325" cy="2348626"/>
              <a:chOff x="1074646" y="1387058"/>
              <a:chExt cx="2031325" cy="2348626"/>
            </a:xfrm>
          </p:grpSpPr>
          <p:sp>
            <p:nvSpPr>
              <p:cNvPr id="99" name="正方形/長方形 98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0" name="図形グループ 99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103" name="テキスト ボックス 102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04" name="直線矢印コネクタ 103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1" name="図 100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02" name="テキスト ボックス 101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05" name="図形グループ 104"/>
            <p:cNvGrpSpPr/>
            <p:nvPr/>
          </p:nvGrpSpPr>
          <p:grpSpPr>
            <a:xfrm>
              <a:off x="4979809" y="312900"/>
              <a:ext cx="2031325" cy="2348626"/>
              <a:chOff x="1074646" y="1387058"/>
              <a:chExt cx="2031325" cy="2348626"/>
            </a:xfrm>
          </p:grpSpPr>
          <p:sp>
            <p:nvSpPr>
              <p:cNvPr id="106" name="正方形/長方形 105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7" name="図形グループ 106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110" name="テキスト ボックス 109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11" name="直線矢印コネクタ 110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8" name="図 107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09" name="テキスト ボックス 108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12" name="図形グループ 111"/>
            <p:cNvGrpSpPr/>
            <p:nvPr/>
          </p:nvGrpSpPr>
          <p:grpSpPr>
            <a:xfrm>
              <a:off x="3358853" y="1288066"/>
              <a:ext cx="2031325" cy="2348626"/>
              <a:chOff x="1074646" y="1387058"/>
              <a:chExt cx="2031325" cy="2348626"/>
            </a:xfrm>
          </p:grpSpPr>
          <p:sp>
            <p:nvSpPr>
              <p:cNvPr id="113" name="正方形/長方形 112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4" name="図形グループ 113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117" name="テキスト ボックス 116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18" name="直線矢印コネクタ 117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5" name="図 114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16" name="テキスト ボックス 115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19" name="図形グループ 118"/>
            <p:cNvGrpSpPr/>
            <p:nvPr/>
          </p:nvGrpSpPr>
          <p:grpSpPr>
            <a:xfrm>
              <a:off x="1691680" y="1916832"/>
              <a:ext cx="2031325" cy="2348626"/>
              <a:chOff x="1074646" y="1387058"/>
              <a:chExt cx="2031325" cy="2348626"/>
            </a:xfrm>
          </p:grpSpPr>
          <p:sp>
            <p:nvSpPr>
              <p:cNvPr id="120" name="正方形/長方形 119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" name="図形グループ 120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124" name="テキスト ボックス 123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25" name="直線矢印コネクタ 124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2" name="図 121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23" name="テキスト ボックス 122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26" name="図形グループ 125"/>
            <p:cNvGrpSpPr/>
            <p:nvPr/>
          </p:nvGrpSpPr>
          <p:grpSpPr>
            <a:xfrm>
              <a:off x="956241" y="2731304"/>
              <a:ext cx="2031325" cy="2348626"/>
              <a:chOff x="1074646" y="1387058"/>
              <a:chExt cx="2031325" cy="2348626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8" name="図形グループ 127"/>
              <p:cNvGrpSpPr/>
              <p:nvPr/>
            </p:nvGrpSpPr>
            <p:grpSpPr>
              <a:xfrm>
                <a:off x="1569721" y="2864020"/>
                <a:ext cx="1044877" cy="763683"/>
                <a:chOff x="1569721" y="2864020"/>
                <a:chExt cx="1044877" cy="763683"/>
              </a:xfrm>
            </p:grpSpPr>
            <p:sp>
              <p:nvSpPr>
                <p:cNvPr id="131" name="テキスト ボックス 130"/>
                <p:cNvSpPr txBox="1"/>
                <p:nvPr/>
              </p:nvSpPr>
              <p:spPr>
                <a:xfrm>
                  <a:off x="1569721" y="3258371"/>
                  <a:ext cx="104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メイリオ"/>
                      <a:ea typeface="メイリオ"/>
                      <a:cs typeface="メイリオ"/>
                    </a:rPr>
                    <a:t>612323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32" name="直線矢印コネクタ 131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9" name="図 128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30" name="テキスト ボックス 129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33" name="図形グループ 132"/>
            <p:cNvGrpSpPr/>
            <p:nvPr/>
          </p:nvGrpSpPr>
          <p:grpSpPr>
            <a:xfrm>
              <a:off x="2442744" y="3002385"/>
              <a:ext cx="2031325" cy="2348626"/>
              <a:chOff x="1074646" y="1387058"/>
              <a:chExt cx="2031325" cy="2348626"/>
            </a:xfrm>
          </p:grpSpPr>
          <p:sp>
            <p:nvSpPr>
              <p:cNvPr id="134" name="正方形/長方形 133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5" name="図形グループ 134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138" name="テキスト ボックス 137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39" name="直線矢印コネクタ 138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6" name="図 135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37" name="テキスト ボックス 136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40" name="図形グループ 139"/>
            <p:cNvGrpSpPr/>
            <p:nvPr/>
          </p:nvGrpSpPr>
          <p:grpSpPr>
            <a:xfrm>
              <a:off x="3851920" y="3140968"/>
              <a:ext cx="2031325" cy="2348626"/>
              <a:chOff x="1074646" y="1387058"/>
              <a:chExt cx="2031325" cy="2348626"/>
            </a:xfrm>
          </p:grpSpPr>
          <p:sp>
            <p:nvSpPr>
              <p:cNvPr id="141" name="正方形/長方形 140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2" name="図形グループ 141"/>
              <p:cNvGrpSpPr/>
              <p:nvPr/>
            </p:nvGrpSpPr>
            <p:grpSpPr>
              <a:xfrm>
                <a:off x="1569721" y="2864020"/>
                <a:ext cx="1044877" cy="763683"/>
                <a:chOff x="1569721" y="2864020"/>
                <a:chExt cx="1044877" cy="763683"/>
              </a:xfrm>
            </p:grpSpPr>
            <p:sp>
              <p:nvSpPr>
                <p:cNvPr id="145" name="テキスト ボックス 144"/>
                <p:cNvSpPr txBox="1"/>
                <p:nvPr/>
              </p:nvSpPr>
              <p:spPr>
                <a:xfrm>
                  <a:off x="1569721" y="3258371"/>
                  <a:ext cx="104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メイリオ"/>
                      <a:ea typeface="メイリオ"/>
                      <a:cs typeface="メイリオ"/>
                    </a:rPr>
                    <a:t>758449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46" name="直線矢印コネクタ 145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3" name="図 142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44" name="テキスト ボックス 143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47" name="図形グループ 146"/>
            <p:cNvGrpSpPr/>
            <p:nvPr/>
          </p:nvGrpSpPr>
          <p:grpSpPr>
            <a:xfrm>
              <a:off x="4976222" y="2475318"/>
              <a:ext cx="2031325" cy="2348626"/>
              <a:chOff x="1074646" y="1387058"/>
              <a:chExt cx="2031325" cy="2348626"/>
            </a:xfrm>
          </p:grpSpPr>
          <p:sp>
            <p:nvSpPr>
              <p:cNvPr id="148" name="正方形/長方形 147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9" name="図形グループ 148"/>
              <p:cNvGrpSpPr/>
              <p:nvPr/>
            </p:nvGrpSpPr>
            <p:grpSpPr>
              <a:xfrm>
                <a:off x="1569721" y="2864020"/>
                <a:ext cx="1044877" cy="763683"/>
                <a:chOff x="1569721" y="2864020"/>
                <a:chExt cx="1044877" cy="763683"/>
              </a:xfrm>
            </p:grpSpPr>
            <p:sp>
              <p:nvSpPr>
                <p:cNvPr id="152" name="テキスト ボックス 151"/>
                <p:cNvSpPr txBox="1"/>
                <p:nvPr/>
              </p:nvSpPr>
              <p:spPr>
                <a:xfrm>
                  <a:off x="1569721" y="3258371"/>
                  <a:ext cx="104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メイリオ"/>
                      <a:ea typeface="メイリオ"/>
                      <a:cs typeface="メイリオ"/>
                    </a:rPr>
                    <a:t>320205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53" name="直線矢印コネクタ 152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0" name="図 149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51" name="テキスト ボックス 150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54" name="図形グループ 153"/>
            <p:cNvGrpSpPr/>
            <p:nvPr/>
          </p:nvGrpSpPr>
          <p:grpSpPr>
            <a:xfrm>
              <a:off x="5581516" y="1877534"/>
              <a:ext cx="2031325" cy="2348626"/>
              <a:chOff x="1074646" y="1387058"/>
              <a:chExt cx="2031325" cy="2348626"/>
            </a:xfrm>
          </p:grpSpPr>
          <p:sp>
            <p:nvSpPr>
              <p:cNvPr id="155" name="正方形/長方形 154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6" name="図形グループ 155"/>
              <p:cNvGrpSpPr/>
              <p:nvPr/>
            </p:nvGrpSpPr>
            <p:grpSpPr>
              <a:xfrm>
                <a:off x="1654497" y="2864020"/>
                <a:ext cx="901509" cy="798942"/>
                <a:chOff x="1654497" y="2864020"/>
                <a:chExt cx="901509" cy="798942"/>
              </a:xfrm>
            </p:grpSpPr>
            <p:sp>
              <p:nvSpPr>
                <p:cNvPr id="159" name="テキスト ボックス 158"/>
                <p:cNvSpPr txBox="1"/>
                <p:nvPr/>
              </p:nvSpPr>
              <p:spPr>
                <a:xfrm>
                  <a:off x="1654497" y="3293630"/>
                  <a:ext cx="9015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メイリオ"/>
                      <a:ea typeface="メイリオ"/>
                      <a:cs typeface="メイリオ"/>
                    </a:rPr>
                    <a:t>76402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60" name="直線矢印コネクタ 159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7" name="図 156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58" name="テキスト ボックス 157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61" name="図形グループ 160"/>
            <p:cNvGrpSpPr/>
            <p:nvPr/>
          </p:nvGrpSpPr>
          <p:grpSpPr>
            <a:xfrm>
              <a:off x="472218" y="1705473"/>
              <a:ext cx="2031325" cy="2348626"/>
              <a:chOff x="1074646" y="1387058"/>
              <a:chExt cx="2031325" cy="2348626"/>
            </a:xfrm>
          </p:grpSpPr>
          <p:sp>
            <p:nvSpPr>
              <p:cNvPr id="162" name="正方形/長方形 161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" name="図形グループ 162"/>
              <p:cNvGrpSpPr/>
              <p:nvPr/>
            </p:nvGrpSpPr>
            <p:grpSpPr>
              <a:xfrm>
                <a:off x="1551252" y="2864020"/>
                <a:ext cx="1044877" cy="798942"/>
                <a:chOff x="1551252" y="2864020"/>
                <a:chExt cx="1044877" cy="798942"/>
              </a:xfrm>
            </p:grpSpPr>
            <p:sp>
              <p:nvSpPr>
                <p:cNvPr id="166" name="テキスト ボックス 165"/>
                <p:cNvSpPr txBox="1"/>
                <p:nvPr/>
              </p:nvSpPr>
              <p:spPr>
                <a:xfrm>
                  <a:off x="1551252" y="3293630"/>
                  <a:ext cx="104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メイリオ"/>
                      <a:ea typeface="メイリオ"/>
                      <a:cs typeface="メイリオ"/>
                    </a:rPr>
                    <a:t>249450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67" name="直線矢印コネクタ 166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64" name="図 163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65" name="テキスト ボックス 164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68" name="図形グループ 167"/>
            <p:cNvGrpSpPr/>
            <p:nvPr/>
          </p:nvGrpSpPr>
          <p:grpSpPr>
            <a:xfrm>
              <a:off x="4979810" y="-101772"/>
              <a:ext cx="2031325" cy="2348626"/>
              <a:chOff x="1074646" y="1387058"/>
              <a:chExt cx="2031325" cy="2348626"/>
            </a:xfrm>
          </p:grpSpPr>
          <p:sp>
            <p:nvSpPr>
              <p:cNvPr id="169" name="正方形/長方形 168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1551252" y="2864020"/>
                <a:ext cx="1107996" cy="798942"/>
                <a:chOff x="1551252" y="2864020"/>
                <a:chExt cx="1107996" cy="798942"/>
              </a:xfrm>
            </p:grpSpPr>
            <p:sp>
              <p:nvSpPr>
                <p:cNvPr id="173" name="テキスト ボックス 172"/>
                <p:cNvSpPr txBox="1"/>
                <p:nvPr/>
              </p:nvSpPr>
              <p:spPr>
                <a:xfrm>
                  <a:off x="1551252" y="329363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買わない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74" name="直線矢印コネクタ 173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1" name="図 170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72" name="テキスト ボックス 171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75" name="図形グループ 174"/>
            <p:cNvGrpSpPr/>
            <p:nvPr/>
          </p:nvGrpSpPr>
          <p:grpSpPr>
            <a:xfrm>
              <a:off x="1820595" y="3225204"/>
              <a:ext cx="2031325" cy="2348626"/>
              <a:chOff x="1074646" y="1387058"/>
              <a:chExt cx="2031325" cy="2348626"/>
            </a:xfrm>
          </p:grpSpPr>
          <p:sp>
            <p:nvSpPr>
              <p:cNvPr id="176" name="正方形/長方形 175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7" name="図形グループ 176"/>
              <p:cNvGrpSpPr/>
              <p:nvPr/>
            </p:nvGrpSpPr>
            <p:grpSpPr>
              <a:xfrm>
                <a:off x="1726181" y="2864020"/>
                <a:ext cx="758140" cy="798942"/>
                <a:chOff x="1726181" y="2864020"/>
                <a:chExt cx="758140" cy="798942"/>
              </a:xfrm>
            </p:grpSpPr>
            <p:sp>
              <p:nvSpPr>
                <p:cNvPr id="180" name="テキスト ボックス 179"/>
                <p:cNvSpPr txBox="1"/>
                <p:nvPr/>
              </p:nvSpPr>
              <p:spPr>
                <a:xfrm>
                  <a:off x="1726181" y="3293630"/>
                  <a:ext cx="758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メイリオ"/>
                      <a:ea typeface="メイリオ"/>
                      <a:cs typeface="メイリオ"/>
                    </a:rPr>
                    <a:t>4375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81" name="直線矢印コネクタ 180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8" name="図 177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79" name="テキスト ボックス 178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82" name="図形グループ 181"/>
            <p:cNvGrpSpPr/>
            <p:nvPr/>
          </p:nvGrpSpPr>
          <p:grpSpPr>
            <a:xfrm>
              <a:off x="1543912" y="959533"/>
              <a:ext cx="5161173" cy="3977988"/>
              <a:chOff x="1354870" y="1387058"/>
              <a:chExt cx="5161173" cy="3977988"/>
            </a:xfrm>
          </p:grpSpPr>
          <p:grpSp>
            <p:nvGrpSpPr>
              <p:cNvPr id="183" name="図形グループ 182"/>
              <p:cNvGrpSpPr/>
              <p:nvPr/>
            </p:nvGrpSpPr>
            <p:grpSpPr>
              <a:xfrm>
                <a:off x="1354870" y="1387058"/>
                <a:ext cx="2031325" cy="2348626"/>
                <a:chOff x="1074646" y="1387058"/>
                <a:chExt cx="2031325" cy="2348626"/>
              </a:xfrm>
            </p:grpSpPr>
            <p:sp>
              <p:nvSpPr>
                <p:cNvPr id="198" name="正方形/長方形 197"/>
                <p:cNvSpPr/>
                <p:nvPr/>
              </p:nvSpPr>
              <p:spPr>
                <a:xfrm>
                  <a:off x="1074646" y="1387058"/>
                  <a:ext cx="2031325" cy="2348626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9" name="図形グループ 198"/>
                <p:cNvGrpSpPr/>
                <p:nvPr/>
              </p:nvGrpSpPr>
              <p:grpSpPr>
                <a:xfrm>
                  <a:off x="1482257" y="2864020"/>
                  <a:ext cx="1044877" cy="763683"/>
                  <a:chOff x="1482257" y="2864020"/>
                  <a:chExt cx="1044877" cy="763683"/>
                </a:xfrm>
              </p:grpSpPr>
              <p:sp>
                <p:nvSpPr>
                  <p:cNvPr id="202" name="テキスト ボックス 201"/>
                  <p:cNvSpPr txBox="1"/>
                  <p:nvPr/>
                </p:nvSpPr>
                <p:spPr>
                  <a:xfrm>
                    <a:off x="1482257" y="3258371"/>
                    <a:ext cx="10448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ja-JP" dirty="0" smtClean="0">
                        <a:latin typeface="メイリオ"/>
                        <a:ea typeface="メイリオ"/>
                        <a:cs typeface="メイリオ"/>
                      </a:rPr>
                      <a:t>11</a:t>
                    </a:r>
                    <a:r>
                      <a:rPr kumimoji="1" lang="en-US" altLang="ja-JP" dirty="0" smtClean="0">
                        <a:latin typeface="メイリオ"/>
                        <a:ea typeface="メイリオ"/>
                        <a:cs typeface="メイリオ"/>
                      </a:rPr>
                      <a:t>0645</a:t>
                    </a:r>
                    <a:endParaRPr kumimoji="1" lang="ja-JP" altLang="en-US" dirty="0">
                      <a:latin typeface="メイリオ"/>
                      <a:ea typeface="メイリオ"/>
                      <a:cs typeface="メイリオ"/>
                    </a:endParaRPr>
                  </a:p>
                </p:txBody>
              </p:sp>
              <p:cxnSp>
                <p:nvCxnSpPr>
                  <p:cNvPr id="203" name="直線矢印コネクタ 202"/>
                  <p:cNvCxnSpPr/>
                  <p:nvPr/>
                </p:nvCxnSpPr>
                <p:spPr>
                  <a:xfrm>
                    <a:off x="2090309" y="2864020"/>
                    <a:ext cx="0" cy="34459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0" name="図 199" descr="3921-300x300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4870" y="1755983"/>
                  <a:ext cx="1148349" cy="1148349"/>
                </a:xfrm>
                <a:prstGeom prst="rect">
                  <a:avLst/>
                </a:prstGeom>
              </p:spPr>
            </p:pic>
            <p:sp>
              <p:nvSpPr>
                <p:cNvPr id="201" name="テキスト ボックス 200"/>
                <p:cNvSpPr txBox="1"/>
                <p:nvPr/>
              </p:nvSpPr>
              <p:spPr>
                <a:xfrm>
                  <a:off x="1074646" y="1486600"/>
                  <a:ext cx="2031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最近のニュース数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</p:grpSp>
          <p:grpSp>
            <p:nvGrpSpPr>
              <p:cNvPr id="184" name="図形グループ 183"/>
              <p:cNvGrpSpPr/>
              <p:nvPr/>
            </p:nvGrpSpPr>
            <p:grpSpPr>
              <a:xfrm>
                <a:off x="2666463" y="3016420"/>
                <a:ext cx="2031325" cy="2348626"/>
                <a:chOff x="1074646" y="1387058"/>
                <a:chExt cx="2031325" cy="2348626"/>
              </a:xfrm>
            </p:grpSpPr>
            <p:sp>
              <p:nvSpPr>
                <p:cNvPr id="192" name="正方形/長方形 191"/>
                <p:cNvSpPr/>
                <p:nvPr/>
              </p:nvSpPr>
              <p:spPr>
                <a:xfrm>
                  <a:off x="1074646" y="1387058"/>
                  <a:ext cx="2031325" cy="2348626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3" name="図形グループ 192"/>
                <p:cNvGrpSpPr/>
                <p:nvPr/>
              </p:nvGrpSpPr>
              <p:grpSpPr>
                <a:xfrm>
                  <a:off x="1567611" y="2864020"/>
                  <a:ext cx="1044877" cy="763683"/>
                  <a:chOff x="1567611" y="2864020"/>
                  <a:chExt cx="1044877" cy="763683"/>
                </a:xfrm>
              </p:grpSpPr>
              <p:sp>
                <p:nvSpPr>
                  <p:cNvPr id="196" name="テキスト ボックス 195"/>
                  <p:cNvSpPr txBox="1"/>
                  <p:nvPr/>
                </p:nvSpPr>
                <p:spPr>
                  <a:xfrm>
                    <a:off x="1567611" y="3258371"/>
                    <a:ext cx="10448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ja-JP" dirty="0" smtClean="0">
                        <a:latin typeface="メイリオ"/>
                        <a:ea typeface="メイリオ"/>
                        <a:cs typeface="メイリオ"/>
                      </a:rPr>
                      <a:t>874020</a:t>
                    </a:r>
                    <a:endParaRPr kumimoji="1" lang="ja-JP" altLang="en-US" dirty="0">
                      <a:latin typeface="メイリオ"/>
                      <a:ea typeface="メイリオ"/>
                      <a:cs typeface="メイリオ"/>
                    </a:endParaRPr>
                  </a:p>
                </p:txBody>
              </p:sp>
              <p:cxnSp>
                <p:nvCxnSpPr>
                  <p:cNvPr id="197" name="直線矢印コネクタ 196"/>
                  <p:cNvCxnSpPr/>
                  <p:nvPr/>
                </p:nvCxnSpPr>
                <p:spPr>
                  <a:xfrm>
                    <a:off x="2090309" y="2864020"/>
                    <a:ext cx="0" cy="34459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4" name="図 193" descr="3921-300x300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4870" y="1755983"/>
                  <a:ext cx="1148349" cy="1148349"/>
                </a:xfrm>
                <a:prstGeom prst="rect">
                  <a:avLst/>
                </a:prstGeom>
              </p:spPr>
            </p:pic>
            <p:sp>
              <p:nvSpPr>
                <p:cNvPr id="195" name="テキスト ボックス 194"/>
                <p:cNvSpPr txBox="1"/>
                <p:nvPr/>
              </p:nvSpPr>
              <p:spPr>
                <a:xfrm>
                  <a:off x="1305479" y="1486600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ダウ平均株価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</p:grpSp>
          <p:grpSp>
            <p:nvGrpSpPr>
              <p:cNvPr id="185" name="図形グループ 184"/>
              <p:cNvGrpSpPr/>
              <p:nvPr/>
            </p:nvGrpSpPr>
            <p:grpSpPr>
              <a:xfrm>
                <a:off x="4466956" y="1785513"/>
                <a:ext cx="2049087" cy="2348626"/>
                <a:chOff x="1056884" y="1387058"/>
                <a:chExt cx="2049087" cy="2348626"/>
              </a:xfrm>
            </p:grpSpPr>
            <p:sp>
              <p:nvSpPr>
                <p:cNvPr id="186" name="正方形/長方形 185"/>
                <p:cNvSpPr/>
                <p:nvPr/>
              </p:nvSpPr>
              <p:spPr>
                <a:xfrm>
                  <a:off x="1074646" y="1387058"/>
                  <a:ext cx="2031325" cy="2348626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7" name="図形グループ 186"/>
                <p:cNvGrpSpPr/>
                <p:nvPr/>
              </p:nvGrpSpPr>
              <p:grpSpPr>
                <a:xfrm>
                  <a:off x="1498037" y="2864020"/>
                  <a:ext cx="1188246" cy="763683"/>
                  <a:chOff x="1498037" y="2864020"/>
                  <a:chExt cx="1188246" cy="763683"/>
                </a:xfrm>
              </p:grpSpPr>
              <p:sp>
                <p:nvSpPr>
                  <p:cNvPr id="190" name="テキスト ボックス 189"/>
                  <p:cNvSpPr txBox="1"/>
                  <p:nvPr/>
                </p:nvSpPr>
                <p:spPr>
                  <a:xfrm>
                    <a:off x="1498037" y="3258371"/>
                    <a:ext cx="11882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ja-JP" dirty="0" smtClean="0">
                        <a:latin typeface="メイリオ"/>
                        <a:ea typeface="メイリオ"/>
                        <a:cs typeface="メイリオ"/>
                      </a:rPr>
                      <a:t>2340101</a:t>
                    </a:r>
                    <a:endParaRPr kumimoji="1" lang="ja-JP" altLang="en-US" dirty="0">
                      <a:latin typeface="メイリオ"/>
                      <a:ea typeface="メイリオ"/>
                      <a:cs typeface="メイリオ"/>
                    </a:endParaRPr>
                  </a:p>
                </p:txBody>
              </p:sp>
              <p:cxnSp>
                <p:nvCxnSpPr>
                  <p:cNvPr id="191" name="直線矢印コネクタ 190"/>
                  <p:cNvCxnSpPr/>
                  <p:nvPr/>
                </p:nvCxnSpPr>
                <p:spPr>
                  <a:xfrm>
                    <a:off x="2090309" y="2864020"/>
                    <a:ext cx="0" cy="34459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88" name="図 187" descr="3921-300x300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4870" y="1755983"/>
                  <a:ext cx="1148349" cy="1148349"/>
                </a:xfrm>
                <a:prstGeom prst="rect">
                  <a:avLst/>
                </a:prstGeom>
              </p:spPr>
            </p:pic>
            <p:sp>
              <p:nvSpPr>
                <p:cNvPr id="189" name="テキスト ボックス 188"/>
                <p:cNvSpPr txBox="1"/>
                <p:nvPr/>
              </p:nvSpPr>
              <p:spPr>
                <a:xfrm>
                  <a:off x="1056884" y="1486600"/>
                  <a:ext cx="20313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1600" dirty="0" smtClean="0">
                      <a:latin typeface="メイリオ"/>
                      <a:ea typeface="メイリオ"/>
                      <a:cs typeface="メイリオ"/>
                    </a:rPr>
                    <a:t>関係するツイート数</a:t>
                  </a:r>
                  <a:endParaRPr kumimoji="1" lang="ja-JP" altLang="en-US" sz="1600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0519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図形グループ 136"/>
          <p:cNvGrpSpPr/>
          <p:nvPr/>
        </p:nvGrpSpPr>
        <p:grpSpPr>
          <a:xfrm>
            <a:off x="578808" y="1072913"/>
            <a:ext cx="7377288" cy="4010485"/>
            <a:chOff x="578808" y="1072913"/>
            <a:chExt cx="7377288" cy="4010485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578808" y="330054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元データ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14" name="直線矢印コネクタ 13"/>
            <p:cNvCxnSpPr/>
            <p:nvPr/>
          </p:nvCxnSpPr>
          <p:spPr>
            <a:xfrm flipV="1">
              <a:off x="1536396" y="2072231"/>
              <a:ext cx="1020081" cy="6896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1536396" y="2966805"/>
              <a:ext cx="10200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>
              <a:off x="1536396" y="3180102"/>
              <a:ext cx="1020081" cy="780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686804" y="123697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学習</a:t>
              </a:r>
              <a:endParaRPr kumimoji="1" lang="en-US" altLang="ja-JP" dirty="0" smtClean="0">
                <a:latin typeface="メイリオ"/>
                <a:ea typeface="メイリオ"/>
                <a:cs typeface="メイリオ"/>
              </a:endParaRPr>
            </a:p>
          </p:txBody>
        </p:sp>
        <p:grpSp>
          <p:nvGrpSpPr>
            <p:cNvPr id="105" name="図形グループ 104"/>
            <p:cNvGrpSpPr/>
            <p:nvPr/>
          </p:nvGrpSpPr>
          <p:grpSpPr>
            <a:xfrm>
              <a:off x="754619" y="2660481"/>
              <a:ext cx="682158" cy="612648"/>
              <a:chOff x="754619" y="2660481"/>
              <a:chExt cx="682158" cy="612648"/>
            </a:xfrm>
          </p:grpSpPr>
          <p:sp>
            <p:nvSpPr>
              <p:cNvPr id="2" name="フローチャート: 磁気ディスク 1"/>
              <p:cNvSpPr/>
              <p:nvPr/>
            </p:nvSpPr>
            <p:spPr>
              <a:xfrm>
                <a:off x="754619" y="2660481"/>
                <a:ext cx="682158" cy="612648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892347" y="2937705"/>
                <a:ext cx="87859" cy="8785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980206" y="3075275"/>
                <a:ext cx="87859" cy="87859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1068915" y="2981635"/>
                <a:ext cx="87859" cy="8785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1220465" y="2963646"/>
                <a:ext cx="87859" cy="87859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1156774" y="3081762"/>
                <a:ext cx="87859" cy="87859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4" name="直線矢印コネクタ 53"/>
            <p:cNvCxnSpPr/>
            <p:nvPr/>
          </p:nvCxnSpPr>
          <p:spPr>
            <a:xfrm>
              <a:off x="3516838" y="2937705"/>
              <a:ext cx="1026254" cy="36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>
              <a:off x="3516838" y="4105752"/>
              <a:ext cx="10262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6" name="図 55" descr="961660-2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484" y="2553084"/>
              <a:ext cx="769242" cy="769242"/>
            </a:xfrm>
            <a:prstGeom prst="rect">
              <a:avLst/>
            </a:prstGeom>
          </p:spPr>
        </p:pic>
        <p:cxnSp>
          <p:nvCxnSpPr>
            <p:cNvPr id="58" name="直線矢印コネクタ 57"/>
            <p:cNvCxnSpPr/>
            <p:nvPr/>
          </p:nvCxnSpPr>
          <p:spPr>
            <a:xfrm>
              <a:off x="3516838" y="1904026"/>
              <a:ext cx="10262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5418166" y="1936495"/>
              <a:ext cx="717239" cy="723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/>
            <p:nvPr/>
          </p:nvCxnSpPr>
          <p:spPr>
            <a:xfrm flipV="1">
              <a:off x="5418166" y="3348268"/>
              <a:ext cx="717239" cy="7418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/>
            <p:nvPr/>
          </p:nvCxnSpPr>
          <p:spPr>
            <a:xfrm>
              <a:off x="5418166" y="2963646"/>
              <a:ext cx="7172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3276437" y="1072913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元データを</a:t>
              </a:r>
              <a:endParaRPr kumimoji="1" lang="en-US" altLang="ja-JP" dirty="0" smtClean="0">
                <a:latin typeface="メイリオ"/>
                <a:ea typeface="メイリオ"/>
                <a:cs typeface="メイリオ"/>
              </a:endParaRPr>
            </a:p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すべて予測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2366228" y="4429242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種類の違う</a:t>
              </a:r>
              <a:endParaRPr kumimoji="1" lang="en-US" altLang="ja-JP" dirty="0" smtClean="0">
                <a:latin typeface="メイリオ"/>
                <a:ea typeface="メイリオ"/>
                <a:cs typeface="メイリオ"/>
              </a:endParaRPr>
            </a:p>
            <a:p>
              <a:pPr algn="ctr"/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モデル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pic>
          <p:nvPicPr>
            <p:cNvPr id="66" name="図 65" descr="1503825-20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461" y="1396079"/>
              <a:ext cx="1041550" cy="1041550"/>
            </a:xfrm>
            <a:prstGeom prst="rect">
              <a:avLst/>
            </a:prstGeom>
          </p:spPr>
        </p:pic>
        <p:pic>
          <p:nvPicPr>
            <p:cNvPr id="7" name="図 6" descr="img_53257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801" y="3740310"/>
              <a:ext cx="669413" cy="668731"/>
            </a:xfrm>
            <a:prstGeom prst="rect">
              <a:avLst/>
            </a:prstGeom>
          </p:spPr>
        </p:pic>
        <p:grpSp>
          <p:nvGrpSpPr>
            <p:cNvPr id="104" name="図形グループ 103"/>
            <p:cNvGrpSpPr/>
            <p:nvPr/>
          </p:nvGrpSpPr>
          <p:grpSpPr>
            <a:xfrm>
              <a:off x="6014974" y="2578727"/>
              <a:ext cx="1695983" cy="1260780"/>
              <a:chOff x="6004683" y="2456819"/>
              <a:chExt cx="1695983" cy="1260780"/>
            </a:xfrm>
          </p:grpSpPr>
          <p:sp>
            <p:nvSpPr>
              <p:cNvPr id="64" name="テキスト ボックス 63"/>
              <p:cNvSpPr txBox="1"/>
              <p:nvPr/>
            </p:nvSpPr>
            <p:spPr>
              <a:xfrm>
                <a:off x="6004683" y="334826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メタモデル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  <p:cxnSp>
            <p:nvCxnSpPr>
              <p:cNvPr id="65" name="直線矢印コネクタ 64"/>
              <p:cNvCxnSpPr/>
              <p:nvPr/>
            </p:nvCxnSpPr>
            <p:spPr>
              <a:xfrm>
                <a:off x="6877595" y="2958265"/>
                <a:ext cx="823071" cy="3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" name="図 7" descr="スクリーンショット 2019-05-29 0.49.13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35405" y="2456819"/>
                <a:ext cx="885887" cy="905573"/>
              </a:xfrm>
              <a:prstGeom prst="rect">
                <a:avLst/>
              </a:prstGeom>
            </p:spPr>
          </p:pic>
        </p:grpSp>
        <p:grpSp>
          <p:nvGrpSpPr>
            <p:cNvPr id="106" name="図形グループ 105"/>
            <p:cNvGrpSpPr/>
            <p:nvPr/>
          </p:nvGrpSpPr>
          <p:grpSpPr>
            <a:xfrm>
              <a:off x="4597240" y="1606310"/>
              <a:ext cx="682158" cy="612648"/>
              <a:chOff x="754619" y="2660481"/>
              <a:chExt cx="682158" cy="612648"/>
            </a:xfrm>
          </p:grpSpPr>
          <p:sp>
            <p:nvSpPr>
              <p:cNvPr id="107" name="フローチャート: 磁気ディスク 106"/>
              <p:cNvSpPr/>
              <p:nvPr/>
            </p:nvSpPr>
            <p:spPr>
              <a:xfrm>
                <a:off x="754619" y="2660481"/>
                <a:ext cx="682158" cy="612648"/>
              </a:xfrm>
              <a:prstGeom prst="flowChartMagneticDisk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円/楕円 107"/>
              <p:cNvSpPr/>
              <p:nvPr/>
            </p:nvSpPr>
            <p:spPr>
              <a:xfrm>
                <a:off x="892347" y="2937705"/>
                <a:ext cx="87859" cy="8785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円/楕円 108"/>
              <p:cNvSpPr/>
              <p:nvPr/>
            </p:nvSpPr>
            <p:spPr>
              <a:xfrm>
                <a:off x="980206" y="3075275"/>
                <a:ext cx="87859" cy="87859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円/楕円 109"/>
              <p:cNvSpPr/>
              <p:nvPr/>
            </p:nvSpPr>
            <p:spPr>
              <a:xfrm>
                <a:off x="1068915" y="2981635"/>
                <a:ext cx="87859" cy="8785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1220465" y="2963646"/>
                <a:ext cx="87859" cy="87859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円/楕円 111"/>
              <p:cNvSpPr/>
              <p:nvPr/>
            </p:nvSpPr>
            <p:spPr>
              <a:xfrm>
                <a:off x="1156774" y="3081762"/>
                <a:ext cx="87859" cy="87859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3" name="図形グループ 112"/>
            <p:cNvGrpSpPr/>
            <p:nvPr/>
          </p:nvGrpSpPr>
          <p:grpSpPr>
            <a:xfrm>
              <a:off x="4607124" y="2676718"/>
              <a:ext cx="682158" cy="612648"/>
              <a:chOff x="754619" y="2660481"/>
              <a:chExt cx="682158" cy="612648"/>
            </a:xfrm>
          </p:grpSpPr>
          <p:sp>
            <p:nvSpPr>
              <p:cNvPr id="114" name="フローチャート: 磁気ディスク 113"/>
              <p:cNvSpPr/>
              <p:nvPr/>
            </p:nvSpPr>
            <p:spPr>
              <a:xfrm>
                <a:off x="754619" y="2660481"/>
                <a:ext cx="682158" cy="612648"/>
              </a:xfrm>
              <a:prstGeom prst="flowChartMagneticDisk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円/楕円 114"/>
              <p:cNvSpPr/>
              <p:nvPr/>
            </p:nvSpPr>
            <p:spPr>
              <a:xfrm>
                <a:off x="892347" y="2937705"/>
                <a:ext cx="87859" cy="8785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円/楕円 115"/>
              <p:cNvSpPr/>
              <p:nvPr/>
            </p:nvSpPr>
            <p:spPr>
              <a:xfrm>
                <a:off x="980206" y="3075275"/>
                <a:ext cx="87859" cy="87859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円/楕円 116"/>
              <p:cNvSpPr/>
              <p:nvPr/>
            </p:nvSpPr>
            <p:spPr>
              <a:xfrm>
                <a:off x="1068915" y="2981635"/>
                <a:ext cx="87859" cy="8785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円/楕円 117"/>
              <p:cNvSpPr/>
              <p:nvPr/>
            </p:nvSpPr>
            <p:spPr>
              <a:xfrm>
                <a:off x="1220465" y="2963646"/>
                <a:ext cx="87859" cy="87859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円/楕円 118"/>
              <p:cNvSpPr/>
              <p:nvPr/>
            </p:nvSpPr>
            <p:spPr>
              <a:xfrm>
                <a:off x="1156774" y="3081762"/>
                <a:ext cx="87859" cy="87859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0" name="図形グループ 119"/>
            <p:cNvGrpSpPr/>
            <p:nvPr/>
          </p:nvGrpSpPr>
          <p:grpSpPr>
            <a:xfrm>
              <a:off x="4603346" y="3812938"/>
              <a:ext cx="682158" cy="612648"/>
              <a:chOff x="754619" y="2660481"/>
              <a:chExt cx="682158" cy="612648"/>
            </a:xfrm>
          </p:grpSpPr>
          <p:sp>
            <p:nvSpPr>
              <p:cNvPr id="121" name="フローチャート: 磁気ディスク 120"/>
              <p:cNvSpPr/>
              <p:nvPr/>
            </p:nvSpPr>
            <p:spPr>
              <a:xfrm>
                <a:off x="754619" y="2660481"/>
                <a:ext cx="682158" cy="612648"/>
              </a:xfrm>
              <a:prstGeom prst="flowChartMagneticDisk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円/楕円 121"/>
              <p:cNvSpPr/>
              <p:nvPr/>
            </p:nvSpPr>
            <p:spPr>
              <a:xfrm>
                <a:off x="892347" y="2937705"/>
                <a:ext cx="87859" cy="8785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円/楕円 122"/>
              <p:cNvSpPr/>
              <p:nvPr/>
            </p:nvSpPr>
            <p:spPr>
              <a:xfrm>
                <a:off x="980206" y="3075275"/>
                <a:ext cx="87859" cy="87859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円/楕円 123"/>
              <p:cNvSpPr/>
              <p:nvPr/>
            </p:nvSpPr>
            <p:spPr>
              <a:xfrm>
                <a:off x="1068915" y="2981635"/>
                <a:ext cx="87859" cy="8785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円/楕円 124"/>
              <p:cNvSpPr/>
              <p:nvPr/>
            </p:nvSpPr>
            <p:spPr>
              <a:xfrm>
                <a:off x="1220465" y="2963646"/>
                <a:ext cx="87859" cy="87859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円/楕円 125"/>
              <p:cNvSpPr/>
              <p:nvPr/>
            </p:nvSpPr>
            <p:spPr>
              <a:xfrm>
                <a:off x="1156774" y="3081762"/>
                <a:ext cx="87859" cy="87859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4" name="テキスト ボックス 133"/>
            <p:cNvSpPr txBox="1"/>
            <p:nvPr/>
          </p:nvSpPr>
          <p:spPr>
            <a:xfrm>
              <a:off x="4127208" y="4437067"/>
              <a:ext cx="16424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m</a:t>
              </a:r>
              <a:r>
                <a:rPr kumimoji="1" lang="en-US" altLang="ja-JP" dirty="0" smtClean="0">
                  <a:latin typeface="メイリオ"/>
                  <a:ea typeface="メイリオ"/>
                  <a:cs typeface="メイリオ"/>
                </a:rPr>
                <a:t>eta feature</a:t>
              </a:r>
            </a:p>
            <a:p>
              <a:pPr algn="ctr"/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（予測結果）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279398" y="1236978"/>
              <a:ext cx="1873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m</a:t>
              </a:r>
              <a:r>
                <a:rPr kumimoji="1" lang="en-US" altLang="ja-JP" dirty="0" smtClean="0">
                  <a:latin typeface="メイリオ"/>
                  <a:ea typeface="メイリオ"/>
                  <a:cs typeface="メイリオ"/>
                </a:rPr>
                <a:t>eta feature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を</a:t>
              </a:r>
              <a:endParaRPr kumimoji="1" lang="en-US" altLang="ja-JP" dirty="0" smtClean="0">
                <a:latin typeface="メイリオ"/>
                <a:ea typeface="メイリオ"/>
                <a:cs typeface="メイリオ"/>
              </a:endParaRPr>
            </a:p>
            <a:p>
              <a:pPr algn="ctr"/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学習</a:t>
              </a:r>
              <a:endParaRPr kumimoji="1" lang="en-US" altLang="ja-JP" dirty="0" smtClean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7868237" y="3017738"/>
              <a:ext cx="87859" cy="878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241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図形グループ 6"/>
          <p:cNvGrpSpPr/>
          <p:nvPr/>
        </p:nvGrpSpPr>
        <p:grpSpPr>
          <a:xfrm>
            <a:off x="3062940" y="2057400"/>
            <a:ext cx="3152589" cy="2743200"/>
            <a:chOff x="3062940" y="2057400"/>
            <a:chExt cx="3152589" cy="2743200"/>
          </a:xfrm>
        </p:grpSpPr>
        <p:graphicFrame>
          <p:nvGraphicFramePr>
            <p:cNvPr id="6" name="グラフ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6913302"/>
                </p:ext>
              </p:extLst>
            </p:nvPr>
          </p:nvGraphicFramePr>
          <p:xfrm>
            <a:off x="3062940" y="2057400"/>
            <a:ext cx="2667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" name="図形グループ 4"/>
            <p:cNvGrpSpPr/>
            <p:nvPr/>
          </p:nvGrpSpPr>
          <p:grpSpPr>
            <a:xfrm>
              <a:off x="3062940" y="2057400"/>
              <a:ext cx="3152589" cy="2743200"/>
              <a:chOff x="3062940" y="2057400"/>
              <a:chExt cx="3152589" cy="2743200"/>
            </a:xfrm>
          </p:grpSpPr>
          <p:graphicFrame>
            <p:nvGraphicFramePr>
              <p:cNvPr id="2" name="グラフ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8392367"/>
                  </p:ext>
                </p:extLst>
              </p:nvPr>
            </p:nvGraphicFramePr>
            <p:xfrm>
              <a:off x="3062940" y="2057400"/>
              <a:ext cx="3152589" cy="2743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" name="テキスト ボックス 2"/>
              <p:cNvSpPr txBox="1"/>
              <p:nvPr/>
            </p:nvSpPr>
            <p:spPr>
              <a:xfrm>
                <a:off x="3410703" y="2487958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買わない</a:t>
                </a:r>
                <a:endParaRPr kumimoji="1" lang="en-US" altLang="ja-JP" dirty="0" smtClean="0">
                  <a:latin typeface="メイリオ"/>
                  <a:ea typeface="メイリオ"/>
                  <a:cs typeface="メイリオ"/>
                </a:endParaRPr>
              </a:p>
              <a:p>
                <a:pPr algn="ctr"/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１８％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4326274" y="3492003"/>
                <a:ext cx="8771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買</a:t>
                </a:r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う</a:t>
                </a:r>
                <a:endParaRPr kumimoji="1" lang="en-US" altLang="ja-JP" dirty="0" smtClean="0">
                  <a:latin typeface="メイリオ"/>
                  <a:ea typeface="メイリオ"/>
                  <a:cs typeface="メイリオ"/>
                </a:endParaRPr>
              </a:p>
              <a:p>
                <a:pPr algn="ctr"/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７２％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5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106023" y="2676144"/>
            <a:ext cx="8745725" cy="3883032"/>
            <a:chOff x="106023" y="2676144"/>
            <a:chExt cx="8745725" cy="3883032"/>
          </a:xfrm>
        </p:grpSpPr>
        <p:pic>
          <p:nvPicPr>
            <p:cNvPr id="2" name="図 1" descr="ide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23" y="2676144"/>
              <a:ext cx="4878681" cy="3883032"/>
            </a:xfrm>
            <a:prstGeom prst="rect">
              <a:avLst/>
            </a:prstGeom>
          </p:spPr>
        </p:pic>
        <p:pic>
          <p:nvPicPr>
            <p:cNvPr id="3" name="図 2" descr="consensu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4704" y="2998074"/>
              <a:ext cx="3867044" cy="3366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410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838522"/>
            <a:ext cx="4748428" cy="3779361"/>
          </a:xfrm>
          <a:prstGeom prst="rect">
            <a:avLst/>
          </a:prstGeom>
        </p:spPr>
      </p:pic>
      <p:pic>
        <p:nvPicPr>
          <p:cNvPr id="3" name="図 2" descr="2018081709542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7" t="4916" r="4826" b="10250"/>
          <a:stretch/>
        </p:blipFill>
        <p:spPr>
          <a:xfrm>
            <a:off x="5062193" y="2181412"/>
            <a:ext cx="4004938" cy="3083706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>
            <a:off x="6594362" y="2181412"/>
            <a:ext cx="0" cy="3053824"/>
          </a:xfrm>
          <a:prstGeom prst="line">
            <a:avLst/>
          </a:prstGeom>
          <a:ln w="28575" cmpd="sng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6039881" y="5235236"/>
            <a:ext cx="111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ja-JP" dirty="0" smtClean="0"/>
              <a:t>954747</a:t>
            </a:r>
            <a:r>
              <a:rPr lang="ja-JP" altLang="en-US" dirty="0" smtClean="0"/>
              <a:t>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95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図形グループ 32"/>
          <p:cNvGrpSpPr/>
          <p:nvPr/>
        </p:nvGrpSpPr>
        <p:grpSpPr>
          <a:xfrm>
            <a:off x="216163" y="0"/>
            <a:ext cx="8510112" cy="7603762"/>
            <a:chOff x="216163" y="0"/>
            <a:chExt cx="8510112" cy="7603762"/>
          </a:xfrm>
        </p:grpSpPr>
        <p:pic>
          <p:nvPicPr>
            <p:cNvPr id="2" name="図 1" descr="bagging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577" y="0"/>
              <a:ext cx="7320080" cy="685800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517183" y="1667797"/>
              <a:ext cx="6688474" cy="40011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>
                  <a:latin typeface="メイリオ"/>
                  <a:ea typeface="メイリオ"/>
                  <a:cs typeface="メイリオ"/>
                </a:rPr>
                <a:t>重複ありランダムサンプリング（</a:t>
              </a:r>
              <a:r>
                <a:rPr kumimoji="1" lang="en-US" altLang="ja-JP" sz="2000" dirty="0" smtClean="0">
                  <a:latin typeface="メイリオ"/>
                  <a:ea typeface="メイリオ"/>
                  <a:cs typeface="メイリオ"/>
                </a:rPr>
                <a:t>bootstrap sampling</a:t>
              </a:r>
              <a:r>
                <a:rPr kumimoji="1" lang="ja-JP" altLang="en-US" sz="2000" dirty="0" smtClean="0">
                  <a:latin typeface="メイリオ"/>
                  <a:ea typeface="メイリオ"/>
                  <a:cs typeface="メイリオ"/>
                </a:rPr>
                <a:t>）</a:t>
              </a:r>
              <a:endParaRPr kumimoji="1" lang="ja-JP" altLang="en-US" sz="20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6" name="直線矢印コネクタ 5"/>
            <p:cNvCxnSpPr>
              <a:stCxn id="7" idx="3"/>
            </p:cNvCxnSpPr>
            <p:nvPr/>
          </p:nvCxnSpPr>
          <p:spPr>
            <a:xfrm>
              <a:off x="1554991" y="3442578"/>
              <a:ext cx="266290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16163" y="3257912"/>
              <a:ext cx="1338828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重複してる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 flipV="1">
              <a:off x="1554991" y="3028781"/>
              <a:ext cx="717433" cy="41379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2947019" y="3794995"/>
              <a:ext cx="1338828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重複してる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 flipV="1">
              <a:off x="4285847" y="3612007"/>
              <a:ext cx="576472" cy="36765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11" idx="3"/>
            </p:cNvCxnSpPr>
            <p:nvPr/>
          </p:nvCxnSpPr>
          <p:spPr>
            <a:xfrm flipV="1">
              <a:off x="4285847" y="3028781"/>
              <a:ext cx="576472" cy="95088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4285847" y="3442578"/>
              <a:ext cx="158747" cy="537083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811253" y="4924418"/>
              <a:ext cx="670000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メイリオ"/>
                  <a:ea typeface="メイリオ"/>
                  <a:cs typeface="メイリオ"/>
                </a:rPr>
                <a:t>A:✕</a:t>
              </a:r>
            </a:p>
            <a:p>
              <a:r>
                <a:rPr lang="en-US" altLang="ja-JP" dirty="0" smtClean="0">
                  <a:latin typeface="メイリオ"/>
                  <a:ea typeface="メイリオ"/>
                  <a:cs typeface="メイリオ"/>
                </a:rPr>
                <a:t>B:◯</a:t>
              </a:r>
            </a:p>
            <a:p>
              <a:r>
                <a:rPr lang="en-US" altLang="ja-JP" dirty="0" smtClean="0">
                  <a:latin typeface="メイリオ"/>
                  <a:ea typeface="メイリオ"/>
                  <a:cs typeface="メイリオ"/>
                </a:rPr>
                <a:t>C:◯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405530" y="4924418"/>
              <a:ext cx="66909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メイリオ"/>
                  <a:ea typeface="メイリオ"/>
                  <a:cs typeface="メイリオ"/>
                </a:rPr>
                <a:t>A:◯</a:t>
              </a:r>
            </a:p>
            <a:p>
              <a:r>
                <a:rPr kumimoji="1" lang="en-US" altLang="ja-JP" dirty="0" smtClean="0">
                  <a:latin typeface="メイリオ"/>
                  <a:ea typeface="メイリオ"/>
                  <a:cs typeface="メイリオ"/>
                </a:rPr>
                <a:t>B:◯</a:t>
              </a:r>
            </a:p>
            <a:p>
              <a:r>
                <a:rPr lang="en-US" altLang="ja-JP" dirty="0" smtClean="0">
                  <a:latin typeface="メイリオ"/>
                  <a:ea typeface="メイリオ"/>
                  <a:cs typeface="メイリオ"/>
                </a:rPr>
                <a:t>C:◯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860512" y="4923125"/>
              <a:ext cx="670000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メイリオ"/>
                  <a:ea typeface="メイリオ"/>
                  <a:cs typeface="メイリオ"/>
                </a:rPr>
                <a:t>A:✕</a:t>
              </a:r>
            </a:p>
            <a:p>
              <a:r>
                <a:rPr lang="en-US" altLang="ja-JP" dirty="0" smtClean="0">
                  <a:latin typeface="メイリオ"/>
                  <a:ea typeface="メイリオ"/>
                  <a:cs typeface="メイリオ"/>
                </a:rPr>
                <a:t>B:◯</a:t>
              </a:r>
            </a:p>
            <a:p>
              <a:r>
                <a:rPr lang="en-US" altLang="ja-JP" dirty="0" smtClean="0">
                  <a:latin typeface="メイリオ"/>
                  <a:ea typeface="メイリオ"/>
                  <a:cs typeface="メイリオ"/>
                </a:rPr>
                <a:t>C:✕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551270" y="6680432"/>
              <a:ext cx="670000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メイリオ"/>
                  <a:ea typeface="メイリオ"/>
                  <a:cs typeface="メイリオ"/>
                </a:rPr>
                <a:t>A:✕</a:t>
              </a:r>
            </a:p>
            <a:p>
              <a:r>
                <a:rPr kumimoji="1" lang="en-US" altLang="ja-JP" dirty="0" smtClean="0">
                  <a:latin typeface="メイリオ"/>
                  <a:ea typeface="メイリオ"/>
                  <a:cs typeface="メイリオ"/>
                </a:rPr>
                <a:t>B:◯</a:t>
              </a:r>
            </a:p>
            <a:p>
              <a:r>
                <a:rPr lang="en-US" altLang="ja-JP" dirty="0" smtClean="0">
                  <a:latin typeface="メイリオ"/>
                  <a:ea typeface="メイリオ"/>
                  <a:cs typeface="メイリオ"/>
                </a:rPr>
                <a:t>C:◯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5610443" y="6534834"/>
              <a:ext cx="3115832" cy="64633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アンサンブルする</a:t>
              </a:r>
              <a:endParaRPr lang="en-US" altLang="ja-JP" dirty="0" smtClean="0">
                <a:latin typeface="メイリオ"/>
                <a:ea typeface="メイリオ"/>
                <a:cs typeface="メイリオ"/>
              </a:endParaRPr>
            </a:p>
            <a:p>
              <a:pPr algn="ctr"/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（多数決、平均、最大、</a:t>
              </a:r>
              <a:r>
                <a:rPr lang="en-US" altLang="ja-JP" dirty="0" smtClean="0">
                  <a:latin typeface="メイリオ"/>
                  <a:ea typeface="メイリオ"/>
                  <a:cs typeface="メイリオ"/>
                </a:rPr>
                <a:t>..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）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94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boost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2" y="1420482"/>
            <a:ext cx="8022312" cy="469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6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50"/>
            <a:ext cx="9144000" cy="51435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432652" y="26738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68089" y="44305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◯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53399" y="3496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✕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76699" y="34644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373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図形グループ 89"/>
          <p:cNvGrpSpPr/>
          <p:nvPr/>
        </p:nvGrpSpPr>
        <p:grpSpPr>
          <a:xfrm>
            <a:off x="96619" y="1064858"/>
            <a:ext cx="6753351" cy="4010715"/>
            <a:chOff x="96619" y="1064858"/>
            <a:chExt cx="6753351" cy="4010715"/>
          </a:xfrm>
        </p:grpSpPr>
        <p:grpSp>
          <p:nvGrpSpPr>
            <p:cNvPr id="84" name="図形グループ 83"/>
            <p:cNvGrpSpPr/>
            <p:nvPr/>
          </p:nvGrpSpPr>
          <p:grpSpPr>
            <a:xfrm>
              <a:off x="96619" y="1064858"/>
              <a:ext cx="6753351" cy="4010715"/>
              <a:chOff x="96619" y="1064858"/>
              <a:chExt cx="6753351" cy="4010715"/>
            </a:xfrm>
          </p:grpSpPr>
          <p:grpSp>
            <p:nvGrpSpPr>
              <p:cNvPr id="4" name="図形グループ 3"/>
              <p:cNvGrpSpPr/>
              <p:nvPr/>
            </p:nvGrpSpPr>
            <p:grpSpPr>
              <a:xfrm>
                <a:off x="578808" y="2660481"/>
                <a:ext cx="1107996" cy="1009398"/>
                <a:chOff x="970831" y="2356003"/>
                <a:chExt cx="1107996" cy="1009398"/>
              </a:xfrm>
            </p:grpSpPr>
            <p:sp>
              <p:nvSpPr>
                <p:cNvPr id="2" name="フローチャート: 磁気ディスク 1"/>
                <p:cNvSpPr/>
                <p:nvPr/>
              </p:nvSpPr>
              <p:spPr>
                <a:xfrm>
                  <a:off x="1146642" y="2356003"/>
                  <a:ext cx="682158" cy="612648"/>
                </a:xfrm>
                <a:prstGeom prst="flowChartMagneticDisk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970831" y="299606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元データ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</p:grpSp>
          <p:sp>
            <p:nvSpPr>
              <p:cNvPr id="6" name="フローチャート: 磁気ディスク 5"/>
              <p:cNvSpPr/>
              <p:nvPr/>
            </p:nvSpPr>
            <p:spPr>
              <a:xfrm>
                <a:off x="2704282" y="1587266"/>
                <a:ext cx="719110" cy="612648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フローチャート: 磁気ディスク 8"/>
              <p:cNvSpPr/>
              <p:nvPr/>
            </p:nvSpPr>
            <p:spPr>
              <a:xfrm>
                <a:off x="2704282" y="2619380"/>
                <a:ext cx="719110" cy="612648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フローチャート: 磁気ディスク 10"/>
              <p:cNvSpPr/>
              <p:nvPr/>
            </p:nvSpPr>
            <p:spPr>
              <a:xfrm>
                <a:off x="2704282" y="3774473"/>
                <a:ext cx="719110" cy="612648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677699" y="4429242"/>
                <a:ext cx="27238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元データと</a:t>
                </a:r>
                <a:endParaRPr kumimoji="1" lang="en-US" altLang="ja-JP" dirty="0" smtClean="0">
                  <a:latin typeface="メイリオ"/>
                  <a:ea typeface="メイリオ"/>
                  <a:cs typeface="メイリオ"/>
                </a:endParaRPr>
              </a:p>
              <a:p>
                <a:pPr algn="ctr"/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ちょっと</a:t>
                </a:r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だけ違うデータ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  <p:cxnSp>
            <p:nvCxnSpPr>
              <p:cNvPr id="14" name="直線矢印コネクタ 13"/>
              <p:cNvCxnSpPr/>
              <p:nvPr/>
            </p:nvCxnSpPr>
            <p:spPr>
              <a:xfrm flipV="1">
                <a:off x="1536396" y="2072231"/>
                <a:ext cx="1020081" cy="6896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/>
              <p:cNvCxnSpPr/>
              <p:nvPr/>
            </p:nvCxnSpPr>
            <p:spPr>
              <a:xfrm>
                <a:off x="1536396" y="2966805"/>
                <a:ext cx="10200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/>
              <p:cNvCxnSpPr/>
              <p:nvPr/>
            </p:nvCxnSpPr>
            <p:spPr>
              <a:xfrm>
                <a:off x="1536396" y="3180102"/>
                <a:ext cx="1020081" cy="780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テキスト ボックス 21"/>
              <p:cNvSpPr txBox="1"/>
              <p:nvPr/>
            </p:nvSpPr>
            <p:spPr>
              <a:xfrm>
                <a:off x="96619" y="1064858"/>
                <a:ext cx="26803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重複ありの</a:t>
                </a:r>
                <a:endParaRPr lang="en-US" altLang="ja-JP" dirty="0" smtClean="0">
                  <a:latin typeface="メイリオ"/>
                  <a:ea typeface="メイリオ"/>
                  <a:cs typeface="メイリオ"/>
                </a:endParaRPr>
              </a:p>
              <a:p>
                <a:pPr algn="ctr"/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ランダムサンプリング</a:t>
                </a:r>
                <a:endParaRPr lang="en-US" altLang="ja-JP" dirty="0" smtClean="0">
                  <a:latin typeface="メイリオ"/>
                  <a:ea typeface="メイリオ"/>
                  <a:cs typeface="メイリオ"/>
                </a:endParaRPr>
              </a:p>
              <a:p>
                <a:pPr algn="ctr"/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（</a:t>
                </a:r>
                <a:r>
                  <a:rPr lang="en-US" altLang="ja-JP" dirty="0" err="1" smtClean="0">
                    <a:latin typeface="メイリオ"/>
                    <a:ea typeface="メイリオ"/>
                    <a:cs typeface="メイリオ"/>
                  </a:rPr>
                  <a:t>b</a:t>
                </a:r>
                <a:r>
                  <a:rPr kumimoji="1" lang="en-US" altLang="ja-JP" dirty="0" err="1" smtClean="0">
                    <a:latin typeface="メイリオ"/>
                    <a:ea typeface="メイリオ"/>
                    <a:cs typeface="メイリオ"/>
                  </a:rPr>
                  <a:t>ootstarp</a:t>
                </a:r>
                <a:r>
                  <a:rPr kumimoji="1" lang="en-US" altLang="ja-JP" dirty="0" smtClean="0">
                    <a:latin typeface="メイリオ"/>
                    <a:ea typeface="メイリオ"/>
                    <a:cs typeface="メイリオ"/>
                  </a:rPr>
                  <a:t> sampling)</a:t>
                </a:r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892347" y="2937705"/>
                <a:ext cx="87859" cy="8785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980206" y="3075275"/>
                <a:ext cx="87859" cy="87859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1068915" y="2981635"/>
                <a:ext cx="87859" cy="8785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1220465" y="2963646"/>
                <a:ext cx="87859" cy="87859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1156774" y="3081762"/>
                <a:ext cx="87859" cy="87859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1" name="図形グループ 40"/>
              <p:cNvGrpSpPr/>
              <p:nvPr/>
            </p:nvGrpSpPr>
            <p:grpSpPr>
              <a:xfrm>
                <a:off x="2863040" y="2909606"/>
                <a:ext cx="415977" cy="231916"/>
                <a:chOff x="1044747" y="3090105"/>
                <a:chExt cx="415977" cy="231916"/>
              </a:xfrm>
            </p:grpSpPr>
            <p:sp>
              <p:nvSpPr>
                <p:cNvPr id="36" name="円/楕円 35"/>
                <p:cNvSpPr/>
                <p:nvPr/>
              </p:nvSpPr>
              <p:spPr>
                <a:xfrm>
                  <a:off x="1044747" y="3090105"/>
                  <a:ext cx="87859" cy="878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円/楕円 36"/>
                <p:cNvSpPr/>
                <p:nvPr/>
              </p:nvSpPr>
              <p:spPr>
                <a:xfrm>
                  <a:off x="1132606" y="3227675"/>
                  <a:ext cx="87859" cy="87859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円/楕円 37"/>
                <p:cNvSpPr/>
                <p:nvPr/>
              </p:nvSpPr>
              <p:spPr>
                <a:xfrm>
                  <a:off x="1221315" y="3134035"/>
                  <a:ext cx="87859" cy="878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円/楕円 38"/>
                <p:cNvSpPr/>
                <p:nvPr/>
              </p:nvSpPr>
              <p:spPr>
                <a:xfrm>
                  <a:off x="1372865" y="3116046"/>
                  <a:ext cx="87859" cy="87859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円/楕円 39"/>
                <p:cNvSpPr/>
                <p:nvPr/>
              </p:nvSpPr>
              <p:spPr>
                <a:xfrm>
                  <a:off x="1309174" y="3234162"/>
                  <a:ext cx="87859" cy="87859"/>
                </a:xfrm>
                <a:prstGeom prst="ellipse">
                  <a:avLst/>
                </a:prstGeom>
                <a:solidFill>
                  <a:srgbClr val="660066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2" name="図形グループ 41"/>
              <p:cNvGrpSpPr/>
              <p:nvPr/>
            </p:nvGrpSpPr>
            <p:grpSpPr>
              <a:xfrm>
                <a:off x="2863040" y="4048735"/>
                <a:ext cx="415977" cy="231916"/>
                <a:chOff x="1044747" y="3090105"/>
                <a:chExt cx="415977" cy="231916"/>
              </a:xfrm>
            </p:grpSpPr>
            <p:sp>
              <p:nvSpPr>
                <p:cNvPr id="43" name="円/楕円 42"/>
                <p:cNvSpPr/>
                <p:nvPr/>
              </p:nvSpPr>
              <p:spPr>
                <a:xfrm>
                  <a:off x="1044747" y="3090105"/>
                  <a:ext cx="87859" cy="87859"/>
                </a:xfrm>
                <a:prstGeom prst="ellipse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" name="円/楕円 43"/>
                <p:cNvSpPr/>
                <p:nvPr/>
              </p:nvSpPr>
              <p:spPr>
                <a:xfrm>
                  <a:off x="1132606" y="3227675"/>
                  <a:ext cx="87859" cy="87859"/>
                </a:xfrm>
                <a:prstGeom prst="ellipse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" name="円/楕円 44"/>
                <p:cNvSpPr/>
                <p:nvPr/>
              </p:nvSpPr>
              <p:spPr>
                <a:xfrm>
                  <a:off x="1221315" y="3134035"/>
                  <a:ext cx="87859" cy="87859"/>
                </a:xfrm>
                <a:prstGeom prst="ellipse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円/楕円 45"/>
                <p:cNvSpPr/>
                <p:nvPr/>
              </p:nvSpPr>
              <p:spPr>
                <a:xfrm>
                  <a:off x="1372865" y="3116046"/>
                  <a:ext cx="87859" cy="87859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円/楕円 46"/>
                <p:cNvSpPr/>
                <p:nvPr/>
              </p:nvSpPr>
              <p:spPr>
                <a:xfrm>
                  <a:off x="1309174" y="3234162"/>
                  <a:ext cx="87859" cy="87859"/>
                </a:xfrm>
                <a:prstGeom prst="ellipse">
                  <a:avLst/>
                </a:prstGeom>
                <a:solidFill>
                  <a:srgbClr val="660066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8" name="図形グループ 47"/>
              <p:cNvGrpSpPr/>
              <p:nvPr/>
            </p:nvGrpSpPr>
            <p:grpSpPr>
              <a:xfrm>
                <a:off x="2863040" y="1856399"/>
                <a:ext cx="415977" cy="231916"/>
                <a:chOff x="1044747" y="3090105"/>
                <a:chExt cx="415977" cy="231916"/>
              </a:xfrm>
            </p:grpSpPr>
            <p:sp>
              <p:nvSpPr>
                <p:cNvPr id="49" name="円/楕円 48"/>
                <p:cNvSpPr/>
                <p:nvPr/>
              </p:nvSpPr>
              <p:spPr>
                <a:xfrm>
                  <a:off x="1044747" y="3090105"/>
                  <a:ext cx="87859" cy="878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円/楕円 49"/>
                <p:cNvSpPr/>
                <p:nvPr/>
              </p:nvSpPr>
              <p:spPr>
                <a:xfrm>
                  <a:off x="1132606" y="3227675"/>
                  <a:ext cx="87859" cy="87859"/>
                </a:xfrm>
                <a:prstGeom prst="ellipse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円/楕円 50"/>
                <p:cNvSpPr/>
                <p:nvPr/>
              </p:nvSpPr>
              <p:spPr>
                <a:xfrm>
                  <a:off x="1221315" y="3134035"/>
                  <a:ext cx="87859" cy="878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1372865" y="3116046"/>
                  <a:ext cx="87859" cy="878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円/楕円 52"/>
                <p:cNvSpPr/>
                <p:nvPr/>
              </p:nvSpPr>
              <p:spPr>
                <a:xfrm>
                  <a:off x="1309174" y="3234162"/>
                  <a:ext cx="87859" cy="87859"/>
                </a:xfrm>
                <a:prstGeom prst="ellipse">
                  <a:avLst/>
                </a:prstGeom>
                <a:solidFill>
                  <a:srgbClr val="660066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54" name="直線矢印コネクタ 53"/>
              <p:cNvCxnSpPr/>
              <p:nvPr/>
            </p:nvCxnSpPr>
            <p:spPr>
              <a:xfrm>
                <a:off x="3516838" y="2937705"/>
                <a:ext cx="1026254" cy="36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/>
              <p:cNvCxnSpPr/>
              <p:nvPr/>
            </p:nvCxnSpPr>
            <p:spPr>
              <a:xfrm>
                <a:off x="3516838" y="4105752"/>
                <a:ext cx="102625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6" name="図 55" descr="961660-200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3092" y="2553084"/>
                <a:ext cx="769242" cy="769242"/>
              </a:xfrm>
              <a:prstGeom prst="rect">
                <a:avLst/>
              </a:prstGeom>
            </p:spPr>
          </p:pic>
          <p:pic>
            <p:nvPicPr>
              <p:cNvPr id="57" name="図 56" descr="961660-200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3092" y="3678963"/>
                <a:ext cx="769242" cy="769242"/>
              </a:xfrm>
              <a:prstGeom prst="rect">
                <a:avLst/>
              </a:prstGeom>
            </p:spPr>
          </p:pic>
          <p:cxnSp>
            <p:nvCxnSpPr>
              <p:cNvPr id="58" name="直線矢印コネクタ 57"/>
              <p:cNvCxnSpPr/>
              <p:nvPr/>
            </p:nvCxnSpPr>
            <p:spPr>
              <a:xfrm>
                <a:off x="3516838" y="1904026"/>
                <a:ext cx="102625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9" name="図 58" descr="961660-200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3092" y="1515708"/>
                <a:ext cx="769242" cy="769242"/>
              </a:xfrm>
              <a:prstGeom prst="rect">
                <a:avLst/>
              </a:prstGeom>
            </p:spPr>
          </p:pic>
          <p:cxnSp>
            <p:nvCxnSpPr>
              <p:cNvPr id="60" name="直線矢印コネクタ 59"/>
              <p:cNvCxnSpPr/>
              <p:nvPr/>
            </p:nvCxnSpPr>
            <p:spPr>
              <a:xfrm>
                <a:off x="5312334" y="1904026"/>
                <a:ext cx="823071" cy="7564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/>
              <p:cNvCxnSpPr/>
              <p:nvPr/>
            </p:nvCxnSpPr>
            <p:spPr>
              <a:xfrm flipV="1">
                <a:off x="5312334" y="3348267"/>
                <a:ext cx="823071" cy="7264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/>
              <p:cNvCxnSpPr/>
              <p:nvPr/>
            </p:nvCxnSpPr>
            <p:spPr>
              <a:xfrm>
                <a:off x="5312334" y="2960059"/>
                <a:ext cx="823071" cy="3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テキスト ボックス 68"/>
              <p:cNvSpPr txBox="1"/>
              <p:nvPr/>
            </p:nvSpPr>
            <p:spPr>
              <a:xfrm>
                <a:off x="3705056" y="126890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学習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543092" y="442924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モデル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5972807" y="1268908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多数決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86" name="円/楕円 85"/>
            <p:cNvSpPr/>
            <p:nvPr/>
          </p:nvSpPr>
          <p:spPr>
            <a:xfrm>
              <a:off x="5332396" y="3791157"/>
              <a:ext cx="87859" cy="878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5396937" y="1794481"/>
              <a:ext cx="87859" cy="878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5396937" y="2772190"/>
              <a:ext cx="87859" cy="8785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6281088" y="2922875"/>
              <a:ext cx="87859" cy="878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979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図形グループ 72"/>
          <p:cNvGrpSpPr/>
          <p:nvPr/>
        </p:nvGrpSpPr>
        <p:grpSpPr>
          <a:xfrm>
            <a:off x="525152" y="1421555"/>
            <a:ext cx="7379990" cy="3377019"/>
            <a:chOff x="525152" y="1421555"/>
            <a:chExt cx="7379990" cy="3377019"/>
          </a:xfrm>
        </p:grpSpPr>
        <p:grpSp>
          <p:nvGrpSpPr>
            <p:cNvPr id="71" name="図形グループ 70"/>
            <p:cNvGrpSpPr/>
            <p:nvPr/>
          </p:nvGrpSpPr>
          <p:grpSpPr>
            <a:xfrm>
              <a:off x="525152" y="1421555"/>
              <a:ext cx="7175514" cy="3377019"/>
              <a:chOff x="525152" y="1421555"/>
              <a:chExt cx="7175514" cy="3377019"/>
            </a:xfrm>
          </p:grpSpPr>
          <p:grpSp>
            <p:nvGrpSpPr>
              <p:cNvPr id="67" name="図形グループ 66"/>
              <p:cNvGrpSpPr/>
              <p:nvPr/>
            </p:nvGrpSpPr>
            <p:grpSpPr>
              <a:xfrm>
                <a:off x="525152" y="1421555"/>
                <a:ext cx="6818359" cy="3377019"/>
                <a:chOff x="525152" y="1421555"/>
                <a:chExt cx="6818359" cy="3377019"/>
              </a:xfrm>
            </p:grpSpPr>
            <p:sp>
              <p:nvSpPr>
                <p:cNvPr id="9" name="フローチャート: 磁気ディスク 8"/>
                <p:cNvSpPr/>
                <p:nvPr/>
              </p:nvSpPr>
              <p:spPr>
                <a:xfrm>
                  <a:off x="2704282" y="2619380"/>
                  <a:ext cx="719110" cy="612648"/>
                </a:xfrm>
                <a:prstGeom prst="flowChartMagneticDisk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フローチャート: 磁気ディスク 10"/>
                <p:cNvSpPr/>
                <p:nvPr/>
              </p:nvSpPr>
              <p:spPr>
                <a:xfrm>
                  <a:off x="2704282" y="3774473"/>
                  <a:ext cx="719110" cy="612648"/>
                </a:xfrm>
                <a:prstGeom prst="flowChartMagneticDisk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" name="図形グループ 4"/>
                <p:cNvGrpSpPr/>
                <p:nvPr/>
              </p:nvGrpSpPr>
              <p:grpSpPr>
                <a:xfrm>
                  <a:off x="2556477" y="1513663"/>
                  <a:ext cx="1107996" cy="1009398"/>
                  <a:chOff x="578808" y="2660481"/>
                  <a:chExt cx="1107996" cy="1009398"/>
                </a:xfrm>
              </p:grpSpPr>
              <p:grpSp>
                <p:nvGrpSpPr>
                  <p:cNvPr id="4" name="図形グループ 3"/>
                  <p:cNvGrpSpPr/>
                  <p:nvPr/>
                </p:nvGrpSpPr>
                <p:grpSpPr>
                  <a:xfrm>
                    <a:off x="578808" y="2660481"/>
                    <a:ext cx="1107996" cy="1009398"/>
                    <a:chOff x="970831" y="2356003"/>
                    <a:chExt cx="1107996" cy="1009398"/>
                  </a:xfrm>
                </p:grpSpPr>
                <p:sp>
                  <p:nvSpPr>
                    <p:cNvPr id="2" name="フローチャート: 磁気ディスク 1"/>
                    <p:cNvSpPr/>
                    <p:nvPr/>
                  </p:nvSpPr>
                  <p:spPr>
                    <a:xfrm>
                      <a:off x="1146642" y="2356003"/>
                      <a:ext cx="682158" cy="612648"/>
                    </a:xfrm>
                    <a:prstGeom prst="flowChartMagneticDisk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テキスト ボックス 2"/>
                    <p:cNvSpPr txBox="1"/>
                    <p:nvPr/>
                  </p:nvSpPr>
                  <p:spPr>
                    <a:xfrm>
                      <a:off x="970831" y="2996069"/>
                      <a:ext cx="11079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元データ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p:txBody>
                </p:sp>
              </p:grpSp>
              <p:sp>
                <p:nvSpPr>
                  <p:cNvPr id="23" name="円/楕円 22"/>
                  <p:cNvSpPr/>
                  <p:nvPr/>
                </p:nvSpPr>
                <p:spPr>
                  <a:xfrm>
                    <a:off x="892347" y="2937705"/>
                    <a:ext cx="87859" cy="8785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" name="円/楕円 29"/>
                  <p:cNvSpPr/>
                  <p:nvPr/>
                </p:nvSpPr>
                <p:spPr>
                  <a:xfrm>
                    <a:off x="980206" y="3075275"/>
                    <a:ext cx="87859" cy="87859"/>
                  </a:xfrm>
                  <a:prstGeom prst="ellipse">
                    <a:avLst/>
                  </a:prstGeom>
                  <a:solidFill>
                    <a:srgbClr val="008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" name="円/楕円 30"/>
                  <p:cNvSpPr/>
                  <p:nvPr/>
                </p:nvSpPr>
                <p:spPr>
                  <a:xfrm>
                    <a:off x="1068915" y="2981635"/>
                    <a:ext cx="87859" cy="87859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" name="円/楕円 31"/>
                  <p:cNvSpPr/>
                  <p:nvPr/>
                </p:nvSpPr>
                <p:spPr>
                  <a:xfrm>
                    <a:off x="1220465" y="2963646"/>
                    <a:ext cx="87859" cy="87859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円/楕円 32"/>
                  <p:cNvSpPr/>
                  <p:nvPr/>
                </p:nvSpPr>
                <p:spPr>
                  <a:xfrm>
                    <a:off x="1156774" y="3081762"/>
                    <a:ext cx="87859" cy="87859"/>
                  </a:xfrm>
                  <a:prstGeom prst="ellipse">
                    <a:avLst/>
                  </a:prstGeom>
                  <a:solidFill>
                    <a:srgbClr val="660066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1" name="図形グループ 40"/>
                <p:cNvGrpSpPr/>
                <p:nvPr/>
              </p:nvGrpSpPr>
              <p:grpSpPr>
                <a:xfrm>
                  <a:off x="2786378" y="2832944"/>
                  <a:ext cx="492639" cy="347158"/>
                  <a:chOff x="968085" y="3013443"/>
                  <a:chExt cx="492639" cy="347158"/>
                </a:xfrm>
              </p:grpSpPr>
              <p:sp>
                <p:nvSpPr>
                  <p:cNvPr id="36" name="円/楕円 35"/>
                  <p:cNvSpPr/>
                  <p:nvPr/>
                </p:nvSpPr>
                <p:spPr>
                  <a:xfrm>
                    <a:off x="968085" y="3013443"/>
                    <a:ext cx="164521" cy="16452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" name="円/楕円 36"/>
                  <p:cNvSpPr/>
                  <p:nvPr/>
                </p:nvSpPr>
                <p:spPr>
                  <a:xfrm>
                    <a:off x="1087540" y="3227675"/>
                    <a:ext cx="132926" cy="132926"/>
                  </a:xfrm>
                  <a:prstGeom prst="ellipse">
                    <a:avLst/>
                  </a:prstGeom>
                  <a:solidFill>
                    <a:srgbClr val="008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" name="円/楕円 37"/>
                  <p:cNvSpPr/>
                  <p:nvPr/>
                </p:nvSpPr>
                <p:spPr>
                  <a:xfrm>
                    <a:off x="1221315" y="3134035"/>
                    <a:ext cx="87859" cy="87859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円/楕円 38"/>
                  <p:cNvSpPr/>
                  <p:nvPr/>
                </p:nvSpPr>
                <p:spPr>
                  <a:xfrm>
                    <a:off x="1372865" y="3116046"/>
                    <a:ext cx="87859" cy="87859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" name="円/楕円 39"/>
                  <p:cNvSpPr/>
                  <p:nvPr/>
                </p:nvSpPr>
                <p:spPr>
                  <a:xfrm>
                    <a:off x="1309174" y="3234162"/>
                    <a:ext cx="87859" cy="87859"/>
                  </a:xfrm>
                  <a:prstGeom prst="ellipse">
                    <a:avLst/>
                  </a:prstGeom>
                  <a:solidFill>
                    <a:srgbClr val="660066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2" name="図形グループ 41"/>
                <p:cNvGrpSpPr/>
                <p:nvPr/>
              </p:nvGrpSpPr>
              <p:grpSpPr>
                <a:xfrm>
                  <a:off x="2785241" y="4018424"/>
                  <a:ext cx="579022" cy="286165"/>
                  <a:chOff x="953912" y="3035856"/>
                  <a:chExt cx="579022" cy="286165"/>
                </a:xfrm>
              </p:grpSpPr>
              <p:sp>
                <p:nvSpPr>
                  <p:cNvPr id="43" name="円/楕円 42"/>
                  <p:cNvSpPr/>
                  <p:nvPr/>
                </p:nvSpPr>
                <p:spPr>
                  <a:xfrm>
                    <a:off x="953912" y="3048981"/>
                    <a:ext cx="120592" cy="12059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" name="円/楕円 43"/>
                  <p:cNvSpPr/>
                  <p:nvPr/>
                </p:nvSpPr>
                <p:spPr>
                  <a:xfrm>
                    <a:off x="1038687" y="3133756"/>
                    <a:ext cx="181779" cy="181779"/>
                  </a:xfrm>
                  <a:prstGeom prst="ellipse">
                    <a:avLst/>
                  </a:prstGeom>
                  <a:solidFill>
                    <a:srgbClr val="008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" name="円/楕円 44"/>
                  <p:cNvSpPr/>
                  <p:nvPr/>
                </p:nvSpPr>
                <p:spPr>
                  <a:xfrm>
                    <a:off x="1221315" y="3134035"/>
                    <a:ext cx="87859" cy="87859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" name="円/楕円 45"/>
                  <p:cNvSpPr/>
                  <p:nvPr/>
                </p:nvSpPr>
                <p:spPr>
                  <a:xfrm>
                    <a:off x="1366805" y="3035856"/>
                    <a:ext cx="166129" cy="166129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" name="円/楕円 46"/>
                  <p:cNvSpPr/>
                  <p:nvPr/>
                </p:nvSpPr>
                <p:spPr>
                  <a:xfrm>
                    <a:off x="1309174" y="3234162"/>
                    <a:ext cx="87859" cy="87859"/>
                  </a:xfrm>
                  <a:prstGeom prst="ellipse">
                    <a:avLst/>
                  </a:prstGeom>
                  <a:solidFill>
                    <a:srgbClr val="660066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4" name="直線矢印コネクタ 53"/>
                <p:cNvCxnSpPr/>
                <p:nvPr/>
              </p:nvCxnSpPr>
              <p:spPr>
                <a:xfrm>
                  <a:off x="3516838" y="2937705"/>
                  <a:ext cx="1026254" cy="36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矢印コネクタ 54"/>
                <p:cNvCxnSpPr/>
                <p:nvPr/>
              </p:nvCxnSpPr>
              <p:spPr>
                <a:xfrm>
                  <a:off x="3516838" y="4105752"/>
                  <a:ext cx="102625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56" name="図 55" descr="961660-200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3092" y="2553084"/>
                  <a:ext cx="769242" cy="769242"/>
                </a:xfrm>
                <a:prstGeom prst="rect">
                  <a:avLst/>
                </a:prstGeom>
              </p:spPr>
            </p:pic>
            <p:pic>
              <p:nvPicPr>
                <p:cNvPr id="57" name="図 56" descr="961660-200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3092" y="3678963"/>
                  <a:ext cx="769242" cy="769242"/>
                </a:xfrm>
                <a:prstGeom prst="rect">
                  <a:avLst/>
                </a:prstGeom>
              </p:spPr>
            </p:pic>
            <p:cxnSp>
              <p:nvCxnSpPr>
                <p:cNvPr id="58" name="直線矢印コネクタ 57"/>
                <p:cNvCxnSpPr/>
                <p:nvPr/>
              </p:nvCxnSpPr>
              <p:spPr>
                <a:xfrm>
                  <a:off x="3516838" y="1904026"/>
                  <a:ext cx="102625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59" name="図 58" descr="961660-200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3092" y="1515708"/>
                  <a:ext cx="769242" cy="769242"/>
                </a:xfrm>
                <a:prstGeom prst="rect">
                  <a:avLst/>
                </a:prstGeom>
              </p:spPr>
            </p:pic>
            <p:cxnSp>
              <p:nvCxnSpPr>
                <p:cNvPr id="60" name="直線矢印コネクタ 59"/>
                <p:cNvCxnSpPr/>
                <p:nvPr/>
              </p:nvCxnSpPr>
              <p:spPr>
                <a:xfrm flipH="1">
                  <a:off x="3516838" y="2144833"/>
                  <a:ext cx="1080346" cy="4745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矢印コネクタ 60"/>
                <p:cNvCxnSpPr/>
                <p:nvPr/>
              </p:nvCxnSpPr>
              <p:spPr>
                <a:xfrm flipV="1">
                  <a:off x="5312334" y="3348267"/>
                  <a:ext cx="823071" cy="7264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3664473" y="142155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学習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4543092" y="4429242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モデル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5543018" y="1468163"/>
                  <a:ext cx="1800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ja-JP" altLang="en-US" dirty="0" smtClean="0">
                      <a:latin typeface="メイリオ"/>
                      <a:ea typeface="メイリオ"/>
                      <a:cs typeface="メイリオ"/>
                    </a:rPr>
                    <a:t>重みをまとめる</a:t>
                  </a:r>
                  <a:endParaRPr lang="en-US" altLang="ja-JP" dirty="0" smtClean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63" name="直線矢印コネクタ 62"/>
                <p:cNvCxnSpPr/>
                <p:nvPr/>
              </p:nvCxnSpPr>
              <p:spPr>
                <a:xfrm flipH="1">
                  <a:off x="3582472" y="3237151"/>
                  <a:ext cx="1080346" cy="4745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矢印コネクタ 63"/>
                <p:cNvCxnSpPr/>
                <p:nvPr/>
              </p:nvCxnSpPr>
              <p:spPr>
                <a:xfrm>
                  <a:off x="5312334" y="1904026"/>
                  <a:ext cx="823071" cy="7564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矢印コネクタ 64"/>
                <p:cNvCxnSpPr/>
                <p:nvPr/>
              </p:nvCxnSpPr>
              <p:spPr>
                <a:xfrm>
                  <a:off x="5312334" y="2960059"/>
                  <a:ext cx="823071" cy="358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525152" y="2730497"/>
                  <a:ext cx="2031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間違えたデータは</a:t>
                  </a:r>
                  <a:endParaRPr kumimoji="1" lang="en-US" altLang="ja-JP" dirty="0" smtClean="0">
                    <a:latin typeface="メイリオ"/>
                    <a:ea typeface="メイリオ"/>
                    <a:cs typeface="メイリオ"/>
                  </a:endParaRPr>
                </a:p>
                <a:p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重みを増やす</a:t>
                  </a:r>
                  <a:endParaRPr kumimoji="1" lang="en-US" altLang="ja-JP" dirty="0" smtClean="0">
                    <a:latin typeface="メイリオ"/>
                    <a:ea typeface="メイリオ"/>
                    <a:cs typeface="メイリオ"/>
                  </a:endParaRPr>
                </a:p>
              </p:txBody>
            </p:sp>
          </p:grpSp>
          <p:pic>
            <p:nvPicPr>
              <p:cNvPr id="79" name="図 78" descr="961660-200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8771" y="2503887"/>
                <a:ext cx="769242" cy="769242"/>
              </a:xfrm>
              <a:prstGeom prst="rect">
                <a:avLst/>
              </a:prstGeom>
            </p:spPr>
          </p:pic>
          <p:cxnSp>
            <p:nvCxnSpPr>
              <p:cNvPr id="81" name="直線矢印コネクタ 80"/>
              <p:cNvCxnSpPr/>
              <p:nvPr/>
            </p:nvCxnSpPr>
            <p:spPr>
              <a:xfrm>
                <a:off x="6877595" y="2958265"/>
                <a:ext cx="823071" cy="3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正方形/長方形 67"/>
              <p:cNvSpPr/>
              <p:nvPr/>
            </p:nvSpPr>
            <p:spPr>
              <a:xfrm>
                <a:off x="6075441" y="3321778"/>
                <a:ext cx="1338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dirty="0">
                    <a:latin typeface="メイリオ"/>
                    <a:ea typeface="メイリオ"/>
                    <a:cs typeface="メイリオ"/>
                  </a:rPr>
                  <a:t>最終モデル</a:t>
                </a:r>
                <a:endParaRPr lang="en-US" altLang="ja-JP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86" name="円/楕円 85"/>
            <p:cNvSpPr/>
            <p:nvPr/>
          </p:nvSpPr>
          <p:spPr>
            <a:xfrm>
              <a:off x="7817283" y="2897472"/>
              <a:ext cx="87859" cy="878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500539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218</Words>
  <Application>Microsoft Macintosh PowerPoint</Application>
  <PresentationFormat>画面に合わせる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Mirai Chino</dc:creator>
  <cp:lastModifiedBy>Mirai Chino</cp:lastModifiedBy>
  <cp:revision>44</cp:revision>
  <dcterms:created xsi:type="dcterms:W3CDTF">2019-05-28T11:04:13Z</dcterms:created>
  <dcterms:modified xsi:type="dcterms:W3CDTF">2019-05-28T16:59:56Z</dcterms:modified>
</cp:coreProperties>
</file>