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635" cy="575945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A5"/>
    <a:srgbClr val="FFB85B"/>
    <a:srgbClr val="FFC36D"/>
    <a:srgbClr val="FFA837"/>
    <a:srgbClr val="FFA11B"/>
    <a:srgbClr val="60CD98"/>
    <a:srgbClr val="E88800"/>
    <a:srgbClr val="FFC169"/>
    <a:srgbClr val="FFAA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8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5991;&#26723;\WPS%20Cloud%20Files\.11022893\cachedata\7029111B2EEF424A8B8AA9BAF9D91643\&#37325;&#35201;&#31243;&#24230;&#37327;&#21270;%20&#2227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25991;&#26723;\WPS%20Cloud%20Files\.11022893\cachedata\7029111B2EEF424A8B8AA9BAF9D91643\&#37325;&#35201;&#31243;&#24230;&#37327;&#21270;%20&#2227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25991;&#26723;\WPS%20Cloud%20Files\.11022893\cachedata\7029111B2EEF424A8B8AA9BAF9D91643\&#37325;&#35201;&#31243;&#24230;&#37327;&#21270;%20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400"/>
              <a:t>环境干预</a:t>
            </a:r>
            <a:endParaRPr sz="2400"/>
          </a:p>
        </c:rich>
      </c:tx>
      <c:layout>
        <c:manualLayout>
          <c:xMode val="edge"/>
          <c:yMode val="edge"/>
          <c:x val="0.286034795617033"/>
          <c:y val="0.093547008683852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354640442532"/>
          <c:y val="0.242442136372611"/>
          <c:w val="0.68940790821553"/>
          <c:h val="0.37092151675485"/>
        </c:manualLayout>
      </c:layout>
      <c:doughnut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0CD98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'[重要程度量化 图.xlsx]环境'!$A$1:$A$2</c:f>
              <c:strCache>
                <c:ptCount val="2"/>
                <c:pt idx="0">
                  <c:v>风速</c:v>
                </c:pt>
                <c:pt idx="1">
                  <c:v>风向</c:v>
                </c:pt>
              </c:strCache>
            </c:strRef>
          </c:cat>
          <c:val>
            <c:numRef>
              <c:f>'[重要程度量化 图.xlsx]环境'!$B$1:$B$2</c:f>
              <c:numCache>
                <c:formatCode>General</c:formatCode>
                <c:ptCount val="2"/>
                <c:pt idx="0">
                  <c:v>0.7307033275</c:v>
                </c:pt>
                <c:pt idx="1">
                  <c:v>0.2692966725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313778910543274"/>
          <c:y val="0.7235655102627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400"/>
              <a:t>飞机状态</a:t>
            </a:r>
            <a:endParaRPr sz="2400"/>
          </a:p>
        </c:rich>
      </c:tx>
      <c:layout>
        <c:manualLayout>
          <c:xMode val="edge"/>
          <c:yMode val="edge"/>
          <c:x val="0.397878170585916"/>
          <c:y val="0.081410298273718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18979879533513"/>
          <c:y val="0.195976524291692"/>
          <c:w val="0.391644239395104"/>
          <c:h val="0.464720194647202"/>
        </c:manualLayout>
      </c:layout>
      <c:doughnut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rgbClr val="E888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A83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B8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C36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FFD8A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'[重要程度量化 图.xlsx]飞机'!$A$1:$A$10</c:f>
              <c:strCache>
                <c:ptCount val="10"/>
                <c:pt idx="0">
                  <c:v>姿态（俯仰角）</c:v>
                </c:pt>
                <c:pt idx="1">
                  <c:v>航向道偏差</c:v>
                </c:pt>
                <c:pt idx="2">
                  <c:v>磁航向</c:v>
                </c:pt>
                <c:pt idx="3">
                  <c:v>左侧发动机油门N1值</c:v>
                </c:pt>
                <c:pt idx="4">
                  <c:v>右侧发动机油门N1值</c:v>
                </c:pt>
                <c:pt idx="5">
                  <c:v>下滑道偏差</c:v>
                </c:pt>
                <c:pt idx="6">
                  <c:v>左发油门杆位置（角度）</c:v>
                </c:pt>
                <c:pt idx="7">
                  <c:v>右发油门杆位置（角度）</c:v>
                </c:pt>
                <c:pt idx="8">
                  <c:v>坡度（左负右正）</c:v>
                </c:pt>
                <c:pt idx="9">
                  <c:v>俯仰角率</c:v>
                </c:pt>
              </c:strCache>
            </c:strRef>
          </c:cat>
          <c:val>
            <c:numRef>
              <c:f>'[重要程度量化 图.xlsx]飞机'!$B$1:$B$10</c:f>
              <c:numCache>
                <c:formatCode>General</c:formatCode>
                <c:ptCount val="10"/>
                <c:pt idx="0">
                  <c:v>0.30799798625</c:v>
                </c:pt>
                <c:pt idx="1">
                  <c:v>0.2378829675</c:v>
                </c:pt>
                <c:pt idx="2">
                  <c:v>0.14799602875</c:v>
                </c:pt>
                <c:pt idx="3">
                  <c:v>0.080466155</c:v>
                </c:pt>
                <c:pt idx="4">
                  <c:v>0.07933219625</c:v>
                </c:pt>
                <c:pt idx="5">
                  <c:v>0.0577318575</c:v>
                </c:pt>
                <c:pt idx="6">
                  <c:v>0.03440044125</c:v>
                </c:pt>
                <c:pt idx="7">
                  <c:v>0.034270295</c:v>
                </c:pt>
                <c:pt idx="8">
                  <c:v>0.01750964125</c:v>
                </c:pt>
                <c:pt idx="9">
                  <c:v>0.00241243125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0377158597309037"/>
          <c:y val="0.697574421168688"/>
          <c:w val="0.959105837482784"/>
          <c:h val="0.29614112458654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400"/>
              <a:t>人为操作</a:t>
            </a:r>
            <a:endParaRPr sz="2400"/>
          </a:p>
        </c:rich>
      </c:tx>
      <c:layout>
        <c:manualLayout>
          <c:xMode val="edge"/>
          <c:yMode val="edge"/>
          <c:x val="0.340918686563772"/>
          <c:y val="0.098461400004126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4180837826628"/>
          <c:y val="0.214479782643439"/>
          <c:w val="0.649108253836582"/>
          <c:h val="0.500239731500719"/>
        </c:manualLayout>
      </c:layout>
      <c:doughnut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>
                  <a:shade val="47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shade val="82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tint val="82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tint val="47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'[重要程度量化 图.xlsx]人为'!$A$1:$A$7</c:f>
              <c:strCache>
                <c:ptCount val="7"/>
                <c:pt idx="0">
                  <c:v>起落架</c:v>
                </c:pt>
                <c:pt idx="1">
                  <c:v>地速</c:v>
                </c:pt>
                <c:pt idx="2">
                  <c:v>着陆G值</c:v>
                </c:pt>
                <c:pt idx="3">
                  <c:v>下降率</c:v>
                </c:pt>
                <c:pt idx="4">
                  <c:v>杆量</c:v>
                </c:pt>
                <c:pt idx="5">
                  <c:v>盘量</c:v>
                </c:pt>
                <c:pt idx="6">
                  <c:v>RUDD位置</c:v>
                </c:pt>
              </c:strCache>
            </c:strRef>
          </c:cat>
          <c:val>
            <c:numRef>
              <c:f>'[重要程度量化 图.xlsx]人为'!$B$1:$B$7</c:f>
              <c:numCache>
                <c:formatCode>General</c:formatCode>
                <c:ptCount val="7"/>
                <c:pt idx="0">
                  <c:v>0.89442287375</c:v>
                </c:pt>
                <c:pt idx="1">
                  <c:v>0.0485086067775</c:v>
                </c:pt>
                <c:pt idx="2">
                  <c:v>0.03266648046325</c:v>
                </c:pt>
                <c:pt idx="3">
                  <c:v>0.00870444551375</c:v>
                </c:pt>
                <c:pt idx="4">
                  <c:v>0.0081657548318</c:v>
                </c:pt>
                <c:pt idx="5">
                  <c:v>0.006740144647375</c:v>
                </c:pt>
                <c:pt idx="6">
                  <c:v>0.0007916928215875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0958451964843123"/>
          <c:y val="0.717602124007177"/>
          <c:w val="0.806097055163832"/>
          <c:h val="0.25986894677960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9029" y="768056"/>
            <a:ext cx="9801074" cy="215902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4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9029" y="2990582"/>
            <a:ext cx="9801074" cy="123675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15" spc="200"/>
            </a:lvl1pPr>
            <a:lvl2pPr marL="384175" indent="0" algn="ctr">
              <a:buNone/>
              <a:defRPr sz="1680"/>
            </a:lvl2pPr>
            <a:lvl3pPr marL="767715" indent="0" algn="ctr">
              <a:buNone/>
              <a:defRPr sz="1515"/>
            </a:lvl3pPr>
            <a:lvl4pPr marL="1152525" indent="0" algn="ctr">
              <a:buNone/>
              <a:defRPr sz="1345"/>
            </a:lvl4pPr>
            <a:lvl5pPr marL="1536065" indent="0" algn="ctr">
              <a:buNone/>
              <a:defRPr sz="1345"/>
            </a:lvl5pPr>
            <a:lvl6pPr marL="1920240" indent="0" algn="ctr">
              <a:buNone/>
              <a:defRPr sz="1345"/>
            </a:lvl6pPr>
            <a:lvl7pPr marL="2304415" indent="0" algn="ctr">
              <a:buNone/>
              <a:defRPr sz="1345"/>
            </a:lvl7pPr>
            <a:lvl8pPr marL="2687955" indent="0" algn="ctr">
              <a:buNone/>
              <a:defRPr sz="1345"/>
            </a:lvl8pPr>
            <a:lvl9pPr marL="3072765" indent="0" algn="ctr">
              <a:buNone/>
              <a:defRPr sz="134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516" y="650126"/>
            <a:ext cx="10974899" cy="460531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9029" y="2086452"/>
            <a:ext cx="9801074" cy="85574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4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9029" y="2990582"/>
            <a:ext cx="9801074" cy="3961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1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511030"/>
            <a:ext cx="10971298" cy="59267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516" y="1251871"/>
            <a:ext cx="10971298" cy="399752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181" y="3232489"/>
            <a:ext cx="7770286" cy="6440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9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181" y="3876568"/>
            <a:ext cx="7770286" cy="7287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1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417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76771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252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4pPr>
            <a:lvl5pPr marL="15360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6pPr>
            <a:lvl7pPr marL="230441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7pPr>
            <a:lvl8pPr marL="268795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8pPr>
            <a:lvl9pPr marL="30727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511030"/>
            <a:ext cx="10971298" cy="59267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516" y="1260943"/>
            <a:ext cx="5177790" cy="398845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826" y="1260943"/>
            <a:ext cx="5177790" cy="398845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511030"/>
            <a:ext cx="10971298" cy="59267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516" y="1200466"/>
            <a:ext cx="5343422" cy="32052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175" indent="0">
              <a:buNone/>
              <a:defRPr sz="1680" b="1"/>
            </a:lvl2pPr>
            <a:lvl3pPr marL="767715" indent="0">
              <a:buNone/>
              <a:defRPr sz="1515" b="1"/>
            </a:lvl3pPr>
            <a:lvl4pPr marL="1152525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20240" indent="0">
              <a:buNone/>
              <a:defRPr sz="1345" b="1"/>
            </a:lvl6pPr>
            <a:lvl7pPr marL="2304415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2765" indent="0">
              <a:buNone/>
              <a:defRPr sz="134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516" y="1557280"/>
            <a:ext cx="5343422" cy="369211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943" y="1194191"/>
            <a:ext cx="5343422" cy="32052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175" indent="0">
              <a:buNone/>
              <a:defRPr sz="1680" b="1"/>
            </a:lvl2pPr>
            <a:lvl3pPr marL="767715" indent="0">
              <a:buNone/>
              <a:defRPr sz="1515" b="1"/>
            </a:lvl3pPr>
            <a:lvl4pPr marL="1152525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20240" indent="0">
              <a:buNone/>
              <a:defRPr sz="1345" b="1"/>
            </a:lvl6pPr>
            <a:lvl7pPr marL="2304415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2765" indent="0">
              <a:buNone/>
              <a:defRPr sz="134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943" y="1557280"/>
            <a:ext cx="5343422" cy="369211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511030"/>
            <a:ext cx="10971298" cy="59267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516" y="1306301"/>
            <a:ext cx="5234078" cy="387052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4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615" y="1306301"/>
            <a:ext cx="5228200" cy="387052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4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6757" y="768056"/>
            <a:ext cx="1044200" cy="422431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575" y="768056"/>
            <a:ext cx="9170954" cy="4224310"/>
          </a:xfrm>
        </p:spPr>
        <p:txBody>
          <a:bodyPr vert="eaVert" lIns="46800" tIns="46800" rIns="46800" bIns="46800"/>
          <a:lstStyle>
            <a:lvl1pPr marL="192405" indent="-192405">
              <a:spcAft>
                <a:spcPts val="1000"/>
              </a:spcAft>
              <a:defRPr spc="300"/>
            </a:lvl1pPr>
            <a:lvl2pPr marL="575945" indent="-192405">
              <a:defRPr spc="300"/>
            </a:lvl2pPr>
            <a:lvl3pPr marL="960120" indent="-192405">
              <a:defRPr spc="300"/>
            </a:lvl3pPr>
            <a:lvl4pPr marL="1344295" indent="-192405">
              <a:defRPr spc="300"/>
            </a:lvl4pPr>
            <a:lvl5pPr marL="1727835" indent="-19240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516" y="511030"/>
            <a:ext cx="10971298" cy="59267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516" y="1251871"/>
            <a:ext cx="10971298" cy="399752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117" y="5303822"/>
            <a:ext cx="2700516" cy="266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787" y="5303822"/>
            <a:ext cx="3960757" cy="266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9298" y="5303822"/>
            <a:ext cx="2700516" cy="266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7715" rtl="0" eaLnBrk="1" fontAlgn="auto" latinLnBrk="0" hangingPunct="1">
        <a:lnSpc>
          <a:spcPct val="100000"/>
        </a:lnSpc>
        <a:spcBef>
          <a:spcPct val="0"/>
        </a:spcBef>
        <a:buNone/>
        <a:defRPr sz="302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2405" indent="-192405" algn="l" defTabSz="76771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5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5945" indent="-192405" algn="l" defTabSz="76771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351915" algn="l"/>
          <a:tab pos="1351915" algn="l"/>
          <a:tab pos="1351915" algn="l"/>
          <a:tab pos="1351915" algn="l"/>
        </a:tabLst>
        <a:defRPr sz="13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60120" indent="-192405" algn="l" defTabSz="76771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3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44295" indent="-192405" algn="l" defTabSz="76771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1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27835" indent="-192405" algn="l" defTabSz="76771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1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112645" indent="-192405" algn="l" defTabSz="76771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496820" indent="-192405" algn="l" defTabSz="76771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405" algn="l" defTabSz="76771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264535" indent="-192405" algn="l" defTabSz="76771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6771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5252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3606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0441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072765" algn="l" defTabSz="76771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custDataLst>
              <p:tags r:id="rId4"/>
            </p:custDataLst>
          </p:nvPr>
        </p:nvGraphicFramePr>
        <p:xfrm>
          <a:off x="635" y="-635"/>
          <a:ext cx="3099435" cy="576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>
            <p:custDataLst>
              <p:tags r:id="rId5"/>
            </p:custDataLst>
          </p:nvPr>
        </p:nvGraphicFramePr>
        <p:xfrm>
          <a:off x="3099435" y="0"/>
          <a:ext cx="5993765" cy="575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custDataLst>
              <p:tags r:id="rId6"/>
            </p:custDataLst>
          </p:nvPr>
        </p:nvGraphicFramePr>
        <p:xfrm>
          <a:off x="8724900" y="0"/>
          <a:ext cx="3467735" cy="576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 descr="飞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60000">
            <a:off x="5481539" y="1801150"/>
            <a:ext cx="1382501" cy="1382501"/>
          </a:xfrm>
          <a:prstGeom prst="rect">
            <a:avLst/>
          </a:prstGeom>
        </p:spPr>
      </p:pic>
      <p:pic>
        <p:nvPicPr>
          <p:cNvPr id="9" name="图片 8" descr="风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44" y="1778161"/>
            <a:ext cx="1382501" cy="1382501"/>
          </a:xfrm>
          <a:prstGeom prst="rect">
            <a:avLst/>
          </a:prstGeom>
        </p:spPr>
      </p:pic>
      <p:pic>
        <p:nvPicPr>
          <p:cNvPr id="11" name="图片 10" descr="飞行员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7885" y="1778000"/>
            <a:ext cx="1663065" cy="16630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NDJjNGNiYWFiNjFkOGU1NmI1YTNlMTIxNTVkZDBkM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155</cp:revision>
  <dcterms:created xsi:type="dcterms:W3CDTF">2019-06-19T02:08:00Z</dcterms:created>
  <dcterms:modified xsi:type="dcterms:W3CDTF">2023-04-16T00:44:39Z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B3B8AFF5BEFA4C9DBDBE7BC8191FF2D1_11</vt:lpwstr>
  </property>
</Properties>
</file>