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</p:sldIdLst>
  <p:sldSz cx="17999710" cy="899985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56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121" y="1472941"/>
            <a:ext cx="13500725" cy="3133384"/>
          </a:xfrm>
        </p:spPr>
        <p:txBody>
          <a:bodyPr anchor="b"/>
          <a:lstStyle>
            <a:lvl1pPr algn="ctr">
              <a:defRPr sz="7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121" y="4727160"/>
            <a:ext cx="13500725" cy="2172951"/>
          </a:xfrm>
        </p:spPr>
        <p:txBody>
          <a:bodyPr/>
          <a:lstStyle>
            <a:lvl1pPr marL="0" indent="0" algn="ctr">
              <a:buNone/>
              <a:defRPr sz="3150"/>
            </a:lvl1pPr>
            <a:lvl2pPr marL="600075" indent="0" algn="ctr">
              <a:buNone/>
              <a:defRPr sz="2625"/>
            </a:lvl2pPr>
            <a:lvl3pPr marL="1200150" indent="0" algn="ctr">
              <a:buNone/>
              <a:defRPr sz="2360"/>
            </a:lvl3pPr>
            <a:lvl4pPr marL="1800225" indent="0" algn="ctr">
              <a:buNone/>
              <a:defRPr sz="2100"/>
            </a:lvl4pPr>
            <a:lvl5pPr marL="2400300" indent="0" algn="ctr">
              <a:buNone/>
              <a:defRPr sz="2100"/>
            </a:lvl5pPr>
            <a:lvl6pPr marL="2999740" indent="0" algn="ctr">
              <a:buNone/>
              <a:defRPr sz="2100"/>
            </a:lvl6pPr>
            <a:lvl7pPr marL="3599815" indent="0" algn="ctr">
              <a:buNone/>
              <a:defRPr sz="2100"/>
            </a:lvl7pPr>
            <a:lvl8pPr marL="4199890" indent="0" algn="ctr">
              <a:buNone/>
              <a:defRPr sz="2100"/>
            </a:lvl8pPr>
            <a:lvl9pPr marL="4799965" indent="0" algn="ctr">
              <a:buNone/>
              <a:defRPr sz="21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942" y="479174"/>
            <a:ext cx="3881458" cy="76272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66" y="479174"/>
            <a:ext cx="11419363" cy="76272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91" y="2243787"/>
            <a:ext cx="15525834" cy="3743810"/>
          </a:xfrm>
        </p:spPr>
        <p:txBody>
          <a:bodyPr anchor="b"/>
          <a:lstStyle>
            <a:lvl1pPr>
              <a:defRPr sz="7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91" y="6023015"/>
            <a:ext cx="15525834" cy="1968781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600075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2001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3pPr>
            <a:lvl4pPr marL="18002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003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7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8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9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66" y="2395872"/>
            <a:ext cx="7650411" cy="57105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990" y="2395872"/>
            <a:ext cx="7650411" cy="57105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911" y="479174"/>
            <a:ext cx="15525834" cy="17396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911" y="2206286"/>
            <a:ext cx="7615252" cy="1081267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911" y="3287553"/>
            <a:ext cx="7615252" cy="48354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990" y="2206286"/>
            <a:ext cx="7652756" cy="1081267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990" y="3287553"/>
            <a:ext cx="7652756" cy="48354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911" y="600010"/>
            <a:ext cx="5805780" cy="2100034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756" y="1295854"/>
            <a:ext cx="9112990" cy="6395937"/>
          </a:xfrm>
        </p:spPr>
        <p:txBody>
          <a:bodyPr/>
          <a:lstStyle>
            <a:lvl1pPr>
              <a:defRPr sz="4200"/>
            </a:lvl1pPr>
            <a:lvl2pPr>
              <a:defRPr sz="3675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911" y="2700044"/>
            <a:ext cx="5805780" cy="5002165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400300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911" y="600010"/>
            <a:ext cx="5805780" cy="2100034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756" y="1295854"/>
            <a:ext cx="9112990" cy="6395937"/>
          </a:xfrm>
        </p:spPr>
        <p:txBody>
          <a:bodyPr/>
          <a:lstStyle>
            <a:lvl1pPr marL="0" indent="0">
              <a:buNone/>
              <a:defRPr sz="4200"/>
            </a:lvl1pPr>
            <a:lvl2pPr marL="600075" indent="0">
              <a:buNone/>
              <a:defRPr sz="3675"/>
            </a:lvl2pPr>
            <a:lvl3pPr marL="1200150" indent="0">
              <a:buNone/>
              <a:defRPr sz="3150"/>
            </a:lvl3pPr>
            <a:lvl4pPr marL="1800225" indent="0">
              <a:buNone/>
              <a:defRPr sz="2625"/>
            </a:lvl4pPr>
            <a:lvl5pPr marL="2400300" indent="0">
              <a:buNone/>
              <a:defRPr sz="2625"/>
            </a:lvl5pPr>
            <a:lvl6pPr marL="2999740" indent="0">
              <a:buNone/>
              <a:defRPr sz="2625"/>
            </a:lvl6pPr>
            <a:lvl7pPr marL="3599815" indent="0">
              <a:buNone/>
              <a:defRPr sz="2625"/>
            </a:lvl7pPr>
            <a:lvl8pPr marL="4199890" indent="0">
              <a:buNone/>
              <a:defRPr sz="2625"/>
            </a:lvl8pPr>
            <a:lvl9pPr marL="4799965" indent="0">
              <a:buNone/>
              <a:defRPr sz="26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911" y="2700044"/>
            <a:ext cx="5805780" cy="5002165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400300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66" y="479174"/>
            <a:ext cx="15525834" cy="173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66" y="2395872"/>
            <a:ext cx="15525834" cy="5710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66" y="8341801"/>
            <a:ext cx="4050218" cy="47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820" y="8341801"/>
            <a:ext cx="6075326" cy="47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3183" y="8341801"/>
            <a:ext cx="4050218" cy="47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00150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20" indent="-299720" algn="l" defTabSz="1200150" rtl="0" eaLnBrk="1" latinLnBrk="0" hangingPunct="1">
        <a:lnSpc>
          <a:spcPct val="90000"/>
        </a:lnSpc>
        <a:spcBef>
          <a:spcPct val="263000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87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2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330009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7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50024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509968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40030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299974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59981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19989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479996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7" Type="http://schemas.openxmlformats.org/officeDocument/2006/relationships/notesSlide" Target="../notesSlides/notesSlide1.xml"/><Relationship Id="rId56" Type="http://schemas.openxmlformats.org/officeDocument/2006/relationships/slideLayout" Target="../slideLayouts/slideLayout7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2" name="组合 181"/>
          <p:cNvGrpSpPr/>
          <p:nvPr/>
        </p:nvGrpSpPr>
        <p:grpSpPr>
          <a:xfrm>
            <a:off x="177800" y="111125"/>
            <a:ext cx="2463800" cy="2627630"/>
            <a:chOff x="280" y="175"/>
            <a:chExt cx="3880" cy="4138"/>
          </a:xfrm>
        </p:grpSpPr>
        <p:sp>
          <p:nvSpPr>
            <p:cNvPr id="7" name="圆角矩形 6"/>
            <p:cNvSpPr/>
            <p:nvPr/>
          </p:nvSpPr>
          <p:spPr>
            <a:xfrm>
              <a:off x="520" y="568"/>
              <a:ext cx="3402" cy="90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</a:rPr>
                <a:t>图像文件预处理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31" y="1883"/>
              <a:ext cx="2381" cy="1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</a:rPr>
                <a:t>人为再分类或剔除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endParaRPr>
            </a:p>
          </p:txBody>
        </p:sp>
        <p:sp>
          <p:nvSpPr>
            <p:cNvPr id="13" name="圆角矩形 12"/>
            <p:cNvSpPr/>
            <p:nvPr>
              <p:custDataLst>
                <p:tags r:id="rId1"/>
              </p:custDataLst>
            </p:nvPr>
          </p:nvSpPr>
          <p:spPr>
            <a:xfrm>
              <a:off x="1031" y="2894"/>
              <a:ext cx="2381" cy="1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</a:rPr>
                <a:t>按文件名分类放置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endParaRPr>
            </a:p>
          </p:txBody>
        </p:sp>
        <p:sp>
          <p:nvSpPr>
            <p:cNvPr id="156" name="圆角矩形 155"/>
            <p:cNvSpPr/>
            <p:nvPr/>
          </p:nvSpPr>
          <p:spPr>
            <a:xfrm>
              <a:off x="280" y="175"/>
              <a:ext cx="3881" cy="4081"/>
            </a:xfrm>
            <a:prstGeom prst="roundRect">
              <a:avLst>
                <a:gd name="adj" fmla="val 11053"/>
              </a:avLst>
            </a:prstGeom>
            <a:noFill/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80" y="3349"/>
              <a:ext cx="807" cy="9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800"/>
                <a:t>①</a:t>
              </a:r>
              <a:endParaRPr lang="zh-CN" altLang="en-US" sz="280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177800" y="3973830"/>
            <a:ext cx="7712710" cy="4852670"/>
            <a:chOff x="4688" y="175"/>
            <a:chExt cx="12146" cy="7642"/>
          </a:xfrm>
        </p:grpSpPr>
        <p:sp>
          <p:nvSpPr>
            <p:cNvPr id="61" name="圆角矩形 60"/>
            <p:cNvSpPr/>
            <p:nvPr>
              <p:custDataLst>
                <p:tags r:id="rId2"/>
              </p:custDataLst>
            </p:nvPr>
          </p:nvSpPr>
          <p:spPr>
            <a:xfrm>
              <a:off x="5093" y="568"/>
              <a:ext cx="11339" cy="90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</a:rPr>
                <a:t>图像数据预处理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endParaRPr>
            </a:p>
          </p:txBody>
        </p:sp>
        <p:sp>
          <p:nvSpPr>
            <p:cNvPr id="62" name="圆角矩形 61"/>
            <p:cNvSpPr/>
            <p:nvPr>
              <p:custDataLst>
                <p:tags r:id="rId3"/>
              </p:custDataLst>
            </p:nvPr>
          </p:nvSpPr>
          <p:spPr>
            <a:xfrm>
              <a:off x="6540" y="1883"/>
              <a:ext cx="1701" cy="11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openc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v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读取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6" name="圆角矩形 65"/>
            <p:cNvSpPr/>
            <p:nvPr>
              <p:custDataLst>
                <p:tags r:id="rId4"/>
              </p:custDataLst>
            </p:nvPr>
          </p:nvSpPr>
          <p:spPr>
            <a:xfrm>
              <a:off x="12246" y="1883"/>
              <a:ext cx="2835" cy="11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以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8: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2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划分训练、测试集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73" name="圆角矩形 72"/>
            <p:cNvSpPr/>
            <p:nvPr>
              <p:custDataLst>
                <p:tags r:id="rId5"/>
              </p:custDataLst>
            </p:nvPr>
          </p:nvSpPr>
          <p:spPr>
            <a:xfrm>
              <a:off x="9459" y="6402"/>
              <a:ext cx="2608" cy="11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图像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R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eshape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74" name="圆角矩形 73"/>
            <p:cNvSpPr/>
            <p:nvPr>
              <p:custDataLst>
                <p:tags r:id="rId6"/>
              </p:custDataLst>
            </p:nvPr>
          </p:nvSpPr>
          <p:spPr>
            <a:xfrm>
              <a:off x="9053" y="1883"/>
              <a:ext cx="2381" cy="11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</a:rPr>
                <a:t>分类数据平衡化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 rot="0">
              <a:off x="8436" y="3349"/>
              <a:ext cx="4653" cy="2722"/>
              <a:chOff x="4237" y="4668"/>
              <a:chExt cx="4653" cy="2722"/>
            </a:xfrm>
          </p:grpSpPr>
          <p:sp>
            <p:nvSpPr>
              <p:cNvPr id="90" name="圆角矩形 89"/>
              <p:cNvSpPr/>
              <p:nvPr>
                <p:custDataLst>
                  <p:tags r:id="rId7"/>
                </p:custDataLst>
              </p:nvPr>
            </p:nvSpPr>
            <p:spPr>
              <a:xfrm>
                <a:off x="4237" y="4668"/>
                <a:ext cx="1251" cy="272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charset="-122"/>
                    <a:cs typeface="Times New Roman" panose="02020603050405020304" charset="0"/>
                  </a:rPr>
                  <a:t>对测试集图像增强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92" name="圆角矩形 91"/>
              <p:cNvSpPr/>
              <p:nvPr>
                <p:custDataLst>
                  <p:tags r:id="rId8"/>
                </p:custDataLst>
              </p:nvPr>
            </p:nvSpPr>
            <p:spPr>
              <a:xfrm>
                <a:off x="5488" y="4668"/>
                <a:ext cx="3402" cy="90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charset="-122"/>
                    <a:cs typeface="Times New Roman" panose="02020603050405020304" charset="0"/>
                  </a:rPr>
                  <a:t>高斯滤波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00" name="圆角矩形 99"/>
              <p:cNvSpPr/>
              <p:nvPr>
                <p:custDataLst>
                  <p:tags r:id="rId9"/>
                </p:custDataLst>
              </p:nvPr>
            </p:nvSpPr>
            <p:spPr>
              <a:xfrm>
                <a:off x="5488" y="5575"/>
                <a:ext cx="3402" cy="90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charset="-122"/>
                    <a:cs typeface="Times New Roman" panose="02020603050405020304" charset="0"/>
                  </a:rPr>
                  <a:t>双边滤波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09" name="圆角矩形 108"/>
              <p:cNvSpPr/>
              <p:nvPr>
                <p:custDataLst>
                  <p:tags r:id="rId10"/>
                </p:custDataLst>
              </p:nvPr>
            </p:nvSpPr>
            <p:spPr>
              <a:xfrm>
                <a:off x="5488" y="6482"/>
                <a:ext cx="3402" cy="90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charset="-122"/>
                    <a:cs typeface="Times New Roman" panose="02020603050405020304" charset="0"/>
                    <a:sym typeface="+mn-ea"/>
                  </a:rPr>
                  <a:t>顺时针旋转30度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159" name="圆角矩形 158"/>
            <p:cNvSpPr/>
            <p:nvPr>
              <p:custDataLst>
                <p:tags r:id="rId11"/>
              </p:custDataLst>
            </p:nvPr>
          </p:nvSpPr>
          <p:spPr>
            <a:xfrm>
              <a:off x="4688" y="175"/>
              <a:ext cx="12147" cy="7643"/>
            </a:xfrm>
            <a:prstGeom prst="roundRect">
              <a:avLst>
                <a:gd name="adj" fmla="val 6568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文本框 175"/>
            <p:cNvSpPr txBox="1"/>
            <p:nvPr>
              <p:custDataLst>
                <p:tags r:id="rId12"/>
              </p:custDataLst>
            </p:nvPr>
          </p:nvSpPr>
          <p:spPr>
            <a:xfrm>
              <a:off x="4688" y="6853"/>
              <a:ext cx="2257" cy="9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800"/>
                <a:t>②（</a:t>
              </a:r>
              <a:r>
                <a:rPr lang="en-US" altLang="zh-CN" sz="2800"/>
                <a:t>1</a:t>
              </a:r>
              <a:r>
                <a:rPr lang="zh-CN" altLang="en-US" sz="2800"/>
                <a:t>）</a:t>
              </a:r>
              <a:endParaRPr lang="en-US" altLang="zh-CN" sz="2800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3049905" y="111125"/>
            <a:ext cx="9028430" cy="3333750"/>
            <a:chOff x="280" y="8629"/>
            <a:chExt cx="14218" cy="5250"/>
          </a:xfrm>
        </p:grpSpPr>
        <p:sp>
          <p:nvSpPr>
            <p:cNvPr id="6" name="圆角矩形 5"/>
            <p:cNvSpPr/>
            <p:nvPr>
              <p:custDataLst>
                <p:tags r:id="rId13"/>
              </p:custDataLst>
            </p:nvPr>
          </p:nvSpPr>
          <p:spPr>
            <a:xfrm>
              <a:off x="586" y="8935"/>
              <a:ext cx="13606" cy="9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</a:rPr>
                <a:t>机理分析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endParaRPr>
            </a:p>
          </p:txBody>
        </p:sp>
        <p:sp>
          <p:nvSpPr>
            <p:cNvPr id="12" name="圆角矩形 11"/>
            <p:cNvSpPr/>
            <p:nvPr>
              <p:custDataLst>
                <p:tags r:id="rId14"/>
              </p:custDataLst>
            </p:nvPr>
          </p:nvSpPr>
          <p:spPr>
            <a:xfrm>
              <a:off x="851" y="10250"/>
              <a:ext cx="1701" cy="9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sym typeface="+mn-ea"/>
                </a:rPr>
                <a:t>原图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sym typeface="+mn-ea"/>
                </a:rPr>
                <a:t>对比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endParaRPr>
            </a:p>
          </p:txBody>
        </p:sp>
        <p:sp>
          <p:nvSpPr>
            <p:cNvPr id="15" name="圆角矩形 14"/>
            <p:cNvSpPr/>
            <p:nvPr>
              <p:custDataLst>
                <p:tags r:id="rId15"/>
              </p:custDataLst>
            </p:nvPr>
          </p:nvSpPr>
          <p:spPr>
            <a:xfrm>
              <a:off x="4643" y="10250"/>
              <a:ext cx="1701" cy="9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RGB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直方图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16"/>
              </p:custDataLst>
            </p:nvPr>
          </p:nvSpPr>
          <p:spPr>
            <a:xfrm>
              <a:off x="6539" y="10250"/>
              <a:ext cx="1701" cy="9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sym typeface="+mn-ea"/>
                </a:rPr>
                <a:t>灰度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sym typeface="+mn-ea"/>
                </a:rPr>
                <a:t>直方图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endParaRPr>
            </a:p>
          </p:txBody>
        </p:sp>
        <p:sp>
          <p:nvSpPr>
            <p:cNvPr id="32" name="圆角矩形 31"/>
            <p:cNvSpPr/>
            <p:nvPr>
              <p:custDataLst>
                <p:tags r:id="rId17"/>
              </p:custDataLst>
            </p:nvPr>
          </p:nvSpPr>
          <p:spPr>
            <a:xfrm>
              <a:off x="8435" y="10250"/>
              <a:ext cx="1701" cy="9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sym typeface="+mn-ea"/>
                </a:rPr>
                <a:t>边缘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sym typeface="+mn-ea"/>
                </a:rPr>
                <a:t>检测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endParaRPr>
            </a:p>
          </p:txBody>
        </p:sp>
        <p:sp>
          <p:nvSpPr>
            <p:cNvPr id="33" name="圆角矩形 32"/>
            <p:cNvSpPr/>
            <p:nvPr>
              <p:custDataLst>
                <p:tags r:id="rId18"/>
              </p:custDataLst>
            </p:nvPr>
          </p:nvSpPr>
          <p:spPr>
            <a:xfrm>
              <a:off x="10331" y="10250"/>
              <a:ext cx="1701" cy="9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sym typeface="+mn-ea"/>
                </a:rPr>
                <a:t>轮廓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sym typeface="+mn-ea"/>
                </a:rPr>
                <a:t>检测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endParaRPr>
            </a:p>
          </p:txBody>
        </p:sp>
        <p:sp>
          <p:nvSpPr>
            <p:cNvPr id="34" name="圆角矩形 33"/>
            <p:cNvSpPr/>
            <p:nvPr>
              <p:custDataLst>
                <p:tags r:id="rId19"/>
              </p:custDataLst>
            </p:nvPr>
          </p:nvSpPr>
          <p:spPr>
            <a:xfrm>
              <a:off x="2747" y="10250"/>
              <a:ext cx="1701" cy="9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sym typeface="+mn-ea"/>
                </a:rPr>
                <a:t>热力图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endParaRPr>
            </a:p>
          </p:txBody>
        </p:sp>
        <p:sp>
          <p:nvSpPr>
            <p:cNvPr id="35" name="圆角矩形 34"/>
            <p:cNvSpPr/>
            <p:nvPr>
              <p:custDataLst>
                <p:tags r:id="rId20"/>
              </p:custDataLst>
            </p:nvPr>
          </p:nvSpPr>
          <p:spPr>
            <a:xfrm>
              <a:off x="12227" y="10250"/>
              <a:ext cx="1701" cy="9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sym typeface="+mn-ea"/>
                </a:rPr>
                <a:t>阈值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sym typeface="+mn-ea"/>
                </a:rPr>
                <a:t>分析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endParaRPr>
            </a:p>
          </p:txBody>
        </p:sp>
        <p:sp>
          <p:nvSpPr>
            <p:cNvPr id="36" name="圆角矩形 35"/>
            <p:cNvSpPr/>
            <p:nvPr>
              <p:custDataLst>
                <p:tags r:id="rId21"/>
              </p:custDataLst>
            </p:nvPr>
          </p:nvSpPr>
          <p:spPr>
            <a:xfrm>
              <a:off x="6215" y="12710"/>
              <a:ext cx="2349" cy="9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sym typeface="+mn-ea"/>
                </a:rPr>
                <a:t>提取特征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endParaRPr>
            </a:p>
          </p:txBody>
        </p:sp>
        <p:cxnSp>
          <p:nvCxnSpPr>
            <p:cNvPr id="37" name="直接箭头连接符 36"/>
            <p:cNvCxnSpPr>
              <a:stCxn id="12" idx="2"/>
              <a:endCxn id="36" idx="0"/>
            </p:cNvCxnSpPr>
            <p:nvPr>
              <p:custDataLst>
                <p:tags r:id="rId22"/>
              </p:custDataLst>
            </p:nvPr>
          </p:nvCxnSpPr>
          <p:spPr>
            <a:xfrm>
              <a:off x="1702" y="11157"/>
              <a:ext cx="5688" cy="1553"/>
            </a:xfrm>
            <a:prstGeom prst="straightConnector1">
              <a:avLst/>
            </a:prstGeom>
            <a:ln w="15875">
              <a:solidFill>
                <a:schemeClr val="accent3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>
              <p:custDataLst>
                <p:tags r:id="rId23"/>
              </p:custDataLst>
            </p:nvPr>
          </p:nvCxnSpPr>
          <p:spPr>
            <a:xfrm>
              <a:off x="3598" y="11157"/>
              <a:ext cx="3792" cy="1553"/>
            </a:xfrm>
            <a:prstGeom prst="straightConnector1">
              <a:avLst/>
            </a:prstGeom>
            <a:ln w="15875">
              <a:solidFill>
                <a:schemeClr val="accent3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5" idx="2"/>
              <a:endCxn id="36" idx="0"/>
            </p:cNvCxnSpPr>
            <p:nvPr>
              <p:custDataLst>
                <p:tags r:id="rId24"/>
              </p:custDataLst>
            </p:nvPr>
          </p:nvCxnSpPr>
          <p:spPr>
            <a:xfrm>
              <a:off x="5494" y="11157"/>
              <a:ext cx="1896" cy="1553"/>
            </a:xfrm>
            <a:prstGeom prst="straightConnector1">
              <a:avLst/>
            </a:prstGeom>
            <a:ln w="15875">
              <a:solidFill>
                <a:schemeClr val="accent3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6" idx="2"/>
              <a:endCxn id="36" idx="0"/>
            </p:cNvCxnSpPr>
            <p:nvPr>
              <p:custDataLst>
                <p:tags r:id="rId25"/>
              </p:custDataLst>
            </p:nvPr>
          </p:nvCxnSpPr>
          <p:spPr>
            <a:xfrm>
              <a:off x="7390" y="11157"/>
              <a:ext cx="0" cy="1553"/>
            </a:xfrm>
            <a:prstGeom prst="straightConnector1">
              <a:avLst/>
            </a:prstGeom>
            <a:ln w="15875">
              <a:solidFill>
                <a:schemeClr val="accent3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3" idx="2"/>
              <a:endCxn id="36" idx="0"/>
            </p:cNvCxnSpPr>
            <p:nvPr>
              <p:custDataLst>
                <p:tags r:id="rId26"/>
              </p:custDataLst>
            </p:nvPr>
          </p:nvCxnSpPr>
          <p:spPr>
            <a:xfrm flipH="1">
              <a:off x="7389" y="11157"/>
              <a:ext cx="3793" cy="1553"/>
            </a:xfrm>
            <a:prstGeom prst="straightConnector1">
              <a:avLst/>
            </a:prstGeom>
            <a:ln w="15875">
              <a:solidFill>
                <a:schemeClr val="accent3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2" idx="2"/>
              <a:endCxn id="36" idx="0"/>
            </p:cNvCxnSpPr>
            <p:nvPr>
              <p:custDataLst>
                <p:tags r:id="rId27"/>
              </p:custDataLst>
            </p:nvPr>
          </p:nvCxnSpPr>
          <p:spPr>
            <a:xfrm flipH="1">
              <a:off x="7389" y="11157"/>
              <a:ext cx="1897" cy="1553"/>
            </a:xfrm>
            <a:prstGeom prst="straightConnector1">
              <a:avLst/>
            </a:prstGeom>
            <a:ln w="15875">
              <a:solidFill>
                <a:schemeClr val="accent3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35" idx="2"/>
              <a:endCxn id="36" idx="0"/>
            </p:cNvCxnSpPr>
            <p:nvPr>
              <p:custDataLst>
                <p:tags r:id="rId28"/>
              </p:custDataLst>
            </p:nvPr>
          </p:nvCxnSpPr>
          <p:spPr>
            <a:xfrm flipH="1">
              <a:off x="7389" y="11157"/>
              <a:ext cx="5689" cy="1553"/>
            </a:xfrm>
            <a:prstGeom prst="straightConnector1">
              <a:avLst/>
            </a:prstGeom>
            <a:ln w="15875">
              <a:solidFill>
                <a:schemeClr val="accent3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1" name="圆角矩形 160"/>
            <p:cNvSpPr/>
            <p:nvPr>
              <p:custDataLst>
                <p:tags r:id="rId29"/>
              </p:custDataLst>
            </p:nvPr>
          </p:nvSpPr>
          <p:spPr>
            <a:xfrm>
              <a:off x="280" y="8629"/>
              <a:ext cx="14218" cy="5250"/>
            </a:xfrm>
            <a:prstGeom prst="roundRect">
              <a:avLst>
                <a:gd name="adj" fmla="val 1072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文本框 176"/>
            <p:cNvSpPr txBox="1"/>
            <p:nvPr>
              <p:custDataLst>
                <p:tags r:id="rId30"/>
              </p:custDataLst>
            </p:nvPr>
          </p:nvSpPr>
          <p:spPr>
            <a:xfrm>
              <a:off x="295" y="12914"/>
              <a:ext cx="2257" cy="9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800"/>
                <a:t>②（</a:t>
              </a:r>
              <a:r>
                <a:rPr lang="en-US" altLang="zh-CN" sz="2800"/>
                <a:t>2</a:t>
              </a:r>
              <a:r>
                <a:rPr lang="zh-CN" altLang="en-US" sz="2800"/>
                <a:t>）</a:t>
              </a:r>
              <a:endParaRPr lang="en-US" altLang="zh-CN" sz="2800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2821285" y="111125"/>
            <a:ext cx="4215130" cy="2590800"/>
            <a:chOff x="17111" y="175"/>
            <a:chExt cx="6638" cy="4080"/>
          </a:xfrm>
        </p:grpSpPr>
        <p:sp>
          <p:nvSpPr>
            <p:cNvPr id="121" name="圆角矩形 120"/>
            <p:cNvSpPr/>
            <p:nvPr>
              <p:custDataLst>
                <p:tags r:id="rId31"/>
              </p:custDataLst>
            </p:nvPr>
          </p:nvSpPr>
          <p:spPr>
            <a:xfrm>
              <a:off x="17596" y="447"/>
              <a:ext cx="5669" cy="90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</a:rPr>
                <a:t>模型建立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endParaRPr>
            </a:p>
          </p:txBody>
        </p:sp>
        <p:grpSp>
          <p:nvGrpSpPr>
            <p:cNvPr id="122" name="组合 121"/>
            <p:cNvGrpSpPr/>
            <p:nvPr/>
          </p:nvGrpSpPr>
          <p:grpSpPr>
            <a:xfrm rot="0">
              <a:off x="17992" y="1762"/>
              <a:ext cx="4877" cy="906"/>
              <a:chOff x="10231" y="2870"/>
              <a:chExt cx="4877" cy="906"/>
            </a:xfrm>
          </p:grpSpPr>
          <p:sp>
            <p:nvSpPr>
              <p:cNvPr id="123" name="圆角矩形 122"/>
              <p:cNvSpPr/>
              <p:nvPr>
                <p:custDataLst>
                  <p:tags r:id="rId32"/>
                </p:custDataLst>
              </p:nvPr>
            </p:nvSpPr>
            <p:spPr>
              <a:xfrm>
                <a:off x="10231" y="2870"/>
                <a:ext cx="2268" cy="90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charset="-122"/>
                    <a:cs typeface="Times New Roman" panose="02020603050405020304" charset="0"/>
                  </a:rPr>
                  <a:t>PCA-SVM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24" name="圆角矩形 123"/>
              <p:cNvSpPr/>
              <p:nvPr>
                <p:custDataLst>
                  <p:tags r:id="rId33"/>
                </p:custDataLst>
              </p:nvPr>
            </p:nvSpPr>
            <p:spPr>
              <a:xfrm>
                <a:off x="12840" y="2870"/>
                <a:ext cx="2268" cy="90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charset="-122"/>
                    <a:cs typeface="Times New Roman" panose="02020603050405020304" charset="0"/>
                  </a:rPr>
                  <a:t>CNN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125" name="圆角矩形 124"/>
            <p:cNvSpPr/>
            <p:nvPr>
              <p:custDataLst>
                <p:tags r:id="rId34"/>
              </p:custDataLst>
            </p:nvPr>
          </p:nvSpPr>
          <p:spPr>
            <a:xfrm>
              <a:off x="19090" y="2961"/>
              <a:ext cx="2681" cy="8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CNN-SVM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58" name="圆角矩形 157"/>
            <p:cNvSpPr/>
            <p:nvPr>
              <p:custDataLst>
                <p:tags r:id="rId35"/>
              </p:custDataLst>
            </p:nvPr>
          </p:nvSpPr>
          <p:spPr>
            <a:xfrm>
              <a:off x="17111" y="175"/>
              <a:ext cx="6638" cy="4081"/>
            </a:xfrm>
            <a:prstGeom prst="roundRect">
              <a:avLst>
                <a:gd name="adj" fmla="val 9605"/>
              </a:avLst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9" name="文本框 178"/>
            <p:cNvSpPr txBox="1"/>
            <p:nvPr>
              <p:custDataLst>
                <p:tags r:id="rId36"/>
              </p:custDataLst>
            </p:nvPr>
          </p:nvSpPr>
          <p:spPr>
            <a:xfrm>
              <a:off x="17111" y="3291"/>
              <a:ext cx="807" cy="9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800"/>
                <a:t>③</a:t>
              </a:r>
              <a:endParaRPr lang="zh-CN" altLang="en-US" sz="2800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12193905" y="2856865"/>
            <a:ext cx="4842510" cy="5970270"/>
            <a:chOff x="20601" y="4499"/>
            <a:chExt cx="7626" cy="9402"/>
          </a:xfrm>
        </p:grpSpPr>
        <p:sp>
          <p:nvSpPr>
            <p:cNvPr id="132" name="圆角矩形 131"/>
            <p:cNvSpPr/>
            <p:nvPr>
              <p:custDataLst>
                <p:tags r:id="rId37"/>
              </p:custDataLst>
            </p:nvPr>
          </p:nvSpPr>
          <p:spPr>
            <a:xfrm>
              <a:off x="21757" y="4753"/>
              <a:ext cx="5102" cy="90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</a:rPr>
                <a:t>模型评估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endParaRPr>
            </a:p>
          </p:txBody>
        </p:sp>
        <p:sp>
          <p:nvSpPr>
            <p:cNvPr id="133" name="圆角矩形 132"/>
            <p:cNvSpPr/>
            <p:nvPr>
              <p:custDataLst>
                <p:tags r:id="rId38"/>
              </p:custDataLst>
            </p:nvPr>
          </p:nvSpPr>
          <p:spPr>
            <a:xfrm>
              <a:off x="20892" y="6068"/>
              <a:ext cx="3647" cy="90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CNN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准确率及损失值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34" name="圆角矩形 133"/>
            <p:cNvSpPr/>
            <p:nvPr>
              <p:custDataLst>
                <p:tags r:id="rId39"/>
              </p:custDataLst>
            </p:nvPr>
          </p:nvSpPr>
          <p:spPr>
            <a:xfrm>
              <a:off x="24804" y="6068"/>
              <a:ext cx="3133" cy="90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SVM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准确率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35" name="圆角矩形 134"/>
            <p:cNvSpPr/>
            <p:nvPr>
              <p:custDataLst>
                <p:tags r:id="rId40"/>
              </p:custDataLst>
            </p:nvPr>
          </p:nvSpPr>
          <p:spPr>
            <a:xfrm>
              <a:off x="20954" y="9583"/>
              <a:ext cx="3523" cy="90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CNN-SVM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36" name="圆角矩形 135"/>
            <p:cNvSpPr/>
            <p:nvPr>
              <p:custDataLst>
                <p:tags r:id="rId41"/>
              </p:custDataLst>
            </p:nvPr>
          </p:nvSpPr>
          <p:spPr>
            <a:xfrm>
              <a:off x="25237" y="8692"/>
              <a:ext cx="2268" cy="102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分类报告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37" name="圆角矩形 136"/>
            <p:cNvSpPr/>
            <p:nvPr>
              <p:custDataLst>
                <p:tags r:id="rId42"/>
              </p:custDataLst>
            </p:nvPr>
          </p:nvSpPr>
          <p:spPr>
            <a:xfrm>
              <a:off x="25237" y="9712"/>
              <a:ext cx="2268" cy="102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sym typeface="+mn-ea"/>
                </a:rPr>
                <a:t>混淆矩阵热力图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endParaRPr>
            </a:p>
          </p:txBody>
        </p:sp>
        <p:sp>
          <p:nvSpPr>
            <p:cNvPr id="138" name="圆角矩形 137"/>
            <p:cNvSpPr/>
            <p:nvPr>
              <p:custDataLst>
                <p:tags r:id="rId43"/>
              </p:custDataLst>
            </p:nvPr>
          </p:nvSpPr>
          <p:spPr>
            <a:xfrm>
              <a:off x="25237" y="10732"/>
              <a:ext cx="2268" cy="102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ROC/AUC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39" name="圆角矩形 138"/>
            <p:cNvSpPr/>
            <p:nvPr>
              <p:custDataLst>
                <p:tags r:id="rId44"/>
              </p:custDataLst>
            </p:nvPr>
          </p:nvSpPr>
          <p:spPr>
            <a:xfrm>
              <a:off x="25237" y="11752"/>
              <a:ext cx="2268" cy="102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Precision-Recall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40" name="圆角矩形 139"/>
            <p:cNvSpPr/>
            <p:nvPr>
              <p:custDataLst>
                <p:tags r:id="rId45"/>
              </p:custDataLst>
            </p:nvPr>
          </p:nvSpPr>
          <p:spPr>
            <a:xfrm>
              <a:off x="25237" y="12772"/>
              <a:ext cx="2268" cy="102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五折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交叉验证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41" name="圆角矩形 140"/>
            <p:cNvSpPr/>
            <p:nvPr>
              <p:custDataLst>
                <p:tags r:id="rId46"/>
              </p:custDataLst>
            </p:nvPr>
          </p:nvSpPr>
          <p:spPr>
            <a:xfrm>
              <a:off x="25237" y="7672"/>
              <a:ext cx="2268" cy="102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时间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57" name="圆角矩形 156"/>
            <p:cNvSpPr/>
            <p:nvPr>
              <p:custDataLst>
                <p:tags r:id="rId47"/>
              </p:custDataLst>
            </p:nvPr>
          </p:nvSpPr>
          <p:spPr>
            <a:xfrm>
              <a:off x="20601" y="4499"/>
              <a:ext cx="7626" cy="9402"/>
            </a:xfrm>
            <a:prstGeom prst="roundRect">
              <a:avLst>
                <a:gd name="adj" fmla="val 5245"/>
              </a:avLst>
            </a:prstGeom>
            <a:noFill/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文本框 179"/>
            <p:cNvSpPr txBox="1"/>
            <p:nvPr>
              <p:custDataLst>
                <p:tags r:id="rId48"/>
              </p:custDataLst>
            </p:nvPr>
          </p:nvSpPr>
          <p:spPr>
            <a:xfrm>
              <a:off x="20601" y="12936"/>
              <a:ext cx="807" cy="9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800"/>
                <a:t>④</a:t>
              </a:r>
              <a:endParaRPr lang="zh-CN" altLang="en-US" sz="2800"/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8313420" y="5276215"/>
            <a:ext cx="3402330" cy="3550920"/>
            <a:chOff x="14901" y="8309"/>
            <a:chExt cx="5358" cy="5592"/>
          </a:xfrm>
        </p:grpSpPr>
        <p:sp>
          <p:nvSpPr>
            <p:cNvPr id="143" name="圆角矩形 142"/>
            <p:cNvSpPr/>
            <p:nvPr>
              <p:custDataLst>
                <p:tags r:id="rId49"/>
              </p:custDataLst>
            </p:nvPr>
          </p:nvSpPr>
          <p:spPr>
            <a:xfrm>
              <a:off x="15314" y="8629"/>
              <a:ext cx="4535" cy="9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2"/>
                  </a:solidFill>
                  <a:latin typeface="Times New Roman" panose="02020603050405020304" charset="0"/>
                  <a:ea typeface="楷体" panose="02010609060101010101" charset="-122"/>
                </a:rPr>
                <a:t>未知数据集</a:t>
              </a: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charset="0"/>
                  <a:ea typeface="楷体" panose="02010609060101010101" charset="-122"/>
                </a:rPr>
                <a:t>的预测</a:t>
              </a:r>
              <a:endParaRPr lang="zh-CN" altLang="en-US" sz="2000">
                <a:solidFill>
                  <a:schemeClr val="tx2"/>
                </a:solidFill>
                <a:latin typeface="Times New Roman" panose="02020603050405020304" charset="0"/>
                <a:ea typeface="楷体" panose="02010609060101010101" charset="-122"/>
              </a:endParaRPr>
            </a:p>
          </p:txBody>
        </p:sp>
        <p:sp>
          <p:nvSpPr>
            <p:cNvPr id="144" name="圆角矩形 143"/>
            <p:cNvSpPr/>
            <p:nvPr>
              <p:custDataLst>
                <p:tags r:id="rId50"/>
              </p:custDataLst>
            </p:nvPr>
          </p:nvSpPr>
          <p:spPr>
            <a:xfrm>
              <a:off x="15881" y="9944"/>
              <a:ext cx="3402" cy="9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2"/>
                  </a:solidFill>
                  <a:latin typeface="Times New Roman" panose="02020603050405020304" charset="0"/>
                  <a:ea typeface="楷体" panose="02010609060101010101" charset="-122"/>
                </a:rPr>
                <a:t>读取模型</a:t>
              </a:r>
              <a:endParaRPr lang="zh-CN" altLang="en-US" sz="2000">
                <a:solidFill>
                  <a:schemeClr val="tx2"/>
                </a:solidFill>
                <a:latin typeface="Times New Roman" panose="02020603050405020304" charset="0"/>
                <a:ea typeface="楷体" panose="02010609060101010101" charset="-122"/>
              </a:endParaRPr>
            </a:p>
          </p:txBody>
        </p:sp>
        <p:sp>
          <p:nvSpPr>
            <p:cNvPr id="145" name="圆角矩形 144"/>
            <p:cNvSpPr/>
            <p:nvPr>
              <p:custDataLst>
                <p:tags r:id="rId51"/>
              </p:custDataLst>
            </p:nvPr>
          </p:nvSpPr>
          <p:spPr>
            <a:xfrm>
              <a:off x="15881" y="10851"/>
              <a:ext cx="3402" cy="9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2"/>
                  </a:solidFill>
                  <a:latin typeface="Times New Roman" panose="02020603050405020304" charset="0"/>
                  <a:ea typeface="楷体" panose="02010609060101010101" charset="-122"/>
                </a:rPr>
                <a:t>数据规范</a:t>
              </a:r>
              <a:endParaRPr lang="zh-CN" altLang="en-US" sz="2000">
                <a:solidFill>
                  <a:schemeClr val="tx2"/>
                </a:solidFill>
                <a:latin typeface="Times New Roman" panose="02020603050405020304" charset="0"/>
                <a:ea typeface="楷体" panose="02010609060101010101" charset="-122"/>
              </a:endParaRPr>
            </a:p>
          </p:txBody>
        </p:sp>
        <p:sp>
          <p:nvSpPr>
            <p:cNvPr id="146" name="圆角矩形 145"/>
            <p:cNvSpPr/>
            <p:nvPr>
              <p:custDataLst>
                <p:tags r:id="rId52"/>
              </p:custDataLst>
            </p:nvPr>
          </p:nvSpPr>
          <p:spPr>
            <a:xfrm>
              <a:off x="15881" y="11758"/>
              <a:ext cx="3402" cy="9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2"/>
                  </a:solidFill>
                  <a:latin typeface="Times New Roman" panose="02020603050405020304" charset="0"/>
                  <a:ea typeface="楷体" panose="02010609060101010101" charset="-122"/>
                </a:rPr>
                <a:t>预测</a:t>
              </a:r>
              <a:endParaRPr lang="zh-CN" altLang="en-US" sz="2000">
                <a:solidFill>
                  <a:schemeClr val="tx2"/>
                </a:solidFill>
                <a:latin typeface="Times New Roman" panose="02020603050405020304" charset="0"/>
                <a:ea typeface="楷体" panose="02010609060101010101" charset="-122"/>
              </a:endParaRPr>
            </a:p>
          </p:txBody>
        </p:sp>
        <p:sp>
          <p:nvSpPr>
            <p:cNvPr id="147" name="圆角矩形 146"/>
            <p:cNvSpPr/>
            <p:nvPr>
              <p:custDataLst>
                <p:tags r:id="rId53"/>
              </p:custDataLst>
            </p:nvPr>
          </p:nvSpPr>
          <p:spPr>
            <a:xfrm>
              <a:off x="15881" y="12665"/>
              <a:ext cx="3402" cy="9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2"/>
                  </a:solidFill>
                  <a:latin typeface="Times New Roman" panose="02020603050405020304" charset="0"/>
                  <a:ea typeface="楷体" panose="02010609060101010101" charset="-122"/>
                </a:rPr>
                <a:t>得出结果</a:t>
              </a:r>
              <a:endParaRPr lang="zh-CN" altLang="en-US" sz="2000">
                <a:solidFill>
                  <a:schemeClr val="tx2"/>
                </a:solidFill>
                <a:latin typeface="Times New Roman" panose="02020603050405020304" charset="0"/>
                <a:ea typeface="楷体" panose="02010609060101010101" charset="-122"/>
              </a:endParaRPr>
            </a:p>
          </p:txBody>
        </p:sp>
        <p:sp>
          <p:nvSpPr>
            <p:cNvPr id="160" name="圆角矩形 159"/>
            <p:cNvSpPr/>
            <p:nvPr>
              <p:custDataLst>
                <p:tags r:id="rId54"/>
              </p:custDataLst>
            </p:nvPr>
          </p:nvSpPr>
          <p:spPr>
            <a:xfrm>
              <a:off x="14901" y="8309"/>
              <a:ext cx="5359" cy="5592"/>
            </a:xfrm>
            <a:prstGeom prst="roundRect">
              <a:avLst>
                <a:gd name="adj" fmla="val 8647"/>
              </a:avLst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文本框 180"/>
            <p:cNvSpPr txBox="1"/>
            <p:nvPr>
              <p:custDataLst>
                <p:tags r:id="rId55"/>
              </p:custDataLst>
            </p:nvPr>
          </p:nvSpPr>
          <p:spPr>
            <a:xfrm>
              <a:off x="14901" y="12936"/>
              <a:ext cx="807" cy="9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800"/>
                <a:t>⑤</a:t>
              </a:r>
              <a:endParaRPr lang="zh-CN" altLang="en-US" sz="2800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commondata" val="eyJoZGlkIjoiNTM1MDRkMTk2OWRiMTEwNjcyNDk4MjJjYzg1ZDNiNzAifQ=="/>
  <p:tag name="COMMONDATA" val="eyJoZGlkIjoiNDJjNGNiYWFiNjFkOGU1NmI1YTNlMTIxNTVkZDBkMTU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WPS 演示</Application>
  <PresentationFormat>宽屏</PresentationFormat>
  <Paragraphs>101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楷体</vt:lpstr>
      <vt:lpstr>Times New Roman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许诚粲</dc:creator>
  <cp:lastModifiedBy>Serein</cp:lastModifiedBy>
  <cp:revision>12</cp:revision>
  <dcterms:created xsi:type="dcterms:W3CDTF">2023-11-01T03:08:00Z</dcterms:created>
  <dcterms:modified xsi:type="dcterms:W3CDTF">2023-11-02T08:09:26Z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8C91D60384A0496D96EDCAD4BB2D6D90_12</vt:lpwstr>
  </property>
  <property fmtid="{D5CDD505-2E9C-101B-9397-08002B2CF9AE}" pid="3" name="KSOProductBuildVer">
    <vt:lpwstr>2052-12.1.0.15120</vt:lpwstr>
  </property>
</Properties>
</file>