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18719800" cy="899985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9456" y="1143000"/>
            <a:ext cx="64190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0164" y="1472965"/>
            <a:ext cx="14040980" cy="3133435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0164" y="4727236"/>
            <a:ext cx="14040980" cy="2172986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397435" y="479182"/>
            <a:ext cx="4036781" cy="7627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87089" y="479182"/>
            <a:ext cx="11876329" cy="762733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339" y="2243823"/>
            <a:ext cx="16147127" cy="3743870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7339" y="6023112"/>
            <a:ext cx="16147127" cy="1968813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7089" y="2395911"/>
            <a:ext cx="7956555" cy="5710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77662" y="2395911"/>
            <a:ext cx="7956555" cy="5710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479182"/>
            <a:ext cx="16147127" cy="1739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9528" y="2206322"/>
            <a:ext cx="7919990" cy="108128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9528" y="3287606"/>
            <a:ext cx="7919990" cy="48355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477662" y="2206322"/>
            <a:ext cx="7958994" cy="108128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477662" y="3287606"/>
            <a:ext cx="7958994" cy="48355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600020"/>
            <a:ext cx="6038108" cy="2100068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8994" y="1295875"/>
            <a:ext cx="9477662" cy="6396040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89528" y="2700088"/>
            <a:ext cx="6038108" cy="5002246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600020"/>
            <a:ext cx="6038108" cy="2100068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958994" y="1295875"/>
            <a:ext cx="9477662" cy="6396040"/>
          </a:xfrm>
        </p:spPr>
        <p:txBody>
          <a:bodyPr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89528" y="2700088"/>
            <a:ext cx="6038108" cy="5002246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87089" y="479182"/>
            <a:ext cx="16147127" cy="173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7089" y="2395911"/>
            <a:ext cx="16147127" cy="571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7089" y="8341935"/>
            <a:ext cx="4212295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01433" y="8341935"/>
            <a:ext cx="6318441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3221923" y="8341935"/>
            <a:ext cx="4212295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200150" rtl="0" eaLnBrk="1" latinLnBrk="0" hangingPunct="1">
        <a:lnSpc>
          <a:spcPct val="90000"/>
        </a:lnSpc>
        <a:spcBef>
          <a:spcPct val="26300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3" Type="http://schemas.openxmlformats.org/officeDocument/2006/relationships/notesSlide" Target="../notesSlides/notesSlide1.xml"/><Relationship Id="rId82" Type="http://schemas.openxmlformats.org/officeDocument/2006/relationships/slideLayout" Target="../slideLayouts/slideLayout7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88886" y="346716"/>
            <a:ext cx="3816062" cy="575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数据预处理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103463" y="147957"/>
            <a:ext cx="4168842" cy="8679320"/>
          </a:xfrm>
          <a:prstGeom prst="roundRect">
            <a:avLst>
              <a:gd name="adj" fmla="val 5239"/>
            </a:avLst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288886" y="2503845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data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.zip</a:t>
            </a:r>
            <a:endParaRPr lang="en-US" altLang="zh-CN" sz="2000" b="1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298693" y="1177309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人为再分类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78" name="圆角矩形 77"/>
          <p:cNvSpPr/>
          <p:nvPr>
            <p:custDataLst>
              <p:tags r:id="rId1"/>
            </p:custDataLst>
          </p:nvPr>
        </p:nvSpPr>
        <p:spPr>
          <a:xfrm>
            <a:off x="288886" y="4979115"/>
            <a:ext cx="1800029" cy="7200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testdata.zip</a:t>
            </a:r>
            <a:endParaRPr lang="zh-CN" altLang="en-US" sz="2000" b="1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80" name="圆角矩形 79"/>
          <p:cNvSpPr/>
          <p:nvPr>
            <p:custDataLst>
              <p:tags r:id="rId2"/>
            </p:custDataLst>
          </p:nvPr>
        </p:nvSpPr>
        <p:spPr>
          <a:xfrm>
            <a:off x="2304408" y="4979115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try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-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expect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异常处理方法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82" name="圆角矩形 81"/>
          <p:cNvSpPr/>
          <p:nvPr>
            <p:custDataLst>
              <p:tags r:id="rId3"/>
            </p:custDataLst>
          </p:nvPr>
        </p:nvSpPr>
        <p:spPr>
          <a:xfrm>
            <a:off x="277455" y="5852254"/>
            <a:ext cx="3816062" cy="1080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[A]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读取正常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4624100" y="342271"/>
            <a:ext cx="8639949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机理分析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4792378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原图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对比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>
          <a:xfrm>
            <a:off x="7200337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RGB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直方图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圆角矩形 17"/>
          <p:cNvSpPr/>
          <p:nvPr>
            <p:custDataLst>
              <p:tags r:id="rId7"/>
            </p:custDataLst>
          </p:nvPr>
        </p:nvSpPr>
        <p:spPr>
          <a:xfrm>
            <a:off x="8404316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灰度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直方图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9608296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边缘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检测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9"/>
            </p:custDataLst>
          </p:nvPr>
        </p:nvSpPr>
        <p:spPr>
          <a:xfrm>
            <a:off x="10812275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轮廓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检测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10"/>
            </p:custDataLst>
          </p:nvPr>
        </p:nvSpPr>
        <p:spPr>
          <a:xfrm>
            <a:off x="5996358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热力图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11"/>
            </p:custDataLst>
          </p:nvPr>
        </p:nvSpPr>
        <p:spPr>
          <a:xfrm>
            <a:off x="12016255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阈值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分析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45" name="圆角矩形 44"/>
          <p:cNvSpPr/>
          <p:nvPr>
            <p:custDataLst>
              <p:tags r:id="rId12"/>
            </p:custDataLst>
          </p:nvPr>
        </p:nvSpPr>
        <p:spPr>
          <a:xfrm>
            <a:off x="8198573" y="2739434"/>
            <a:ext cx="1491639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提取特征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cxnSp>
        <p:nvCxnSpPr>
          <p:cNvPr id="50" name="直接箭头连接符 49"/>
          <p:cNvCxnSpPr>
            <a:stCxn id="14" idx="2"/>
            <a:endCxn id="45" idx="0"/>
          </p:cNvCxnSpPr>
          <p:nvPr>
            <p:custDataLst>
              <p:tags r:id="rId13"/>
            </p:custDataLst>
          </p:nvPr>
        </p:nvCxnSpPr>
        <p:spPr>
          <a:xfrm>
            <a:off x="5332772" y="1753263"/>
            <a:ext cx="3611938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  <a:endCxn id="45" idx="0"/>
          </p:cNvCxnSpPr>
          <p:nvPr>
            <p:custDataLst>
              <p:tags r:id="rId14"/>
            </p:custDataLst>
          </p:nvPr>
        </p:nvCxnSpPr>
        <p:spPr>
          <a:xfrm>
            <a:off x="6536751" y="1753263"/>
            <a:ext cx="2407959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7" idx="2"/>
            <a:endCxn id="45" idx="0"/>
          </p:cNvCxnSpPr>
          <p:nvPr>
            <p:custDataLst>
              <p:tags r:id="rId15"/>
            </p:custDataLst>
          </p:nvPr>
        </p:nvCxnSpPr>
        <p:spPr>
          <a:xfrm>
            <a:off x="7740731" y="1753263"/>
            <a:ext cx="1203979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2"/>
            <a:endCxn id="45" idx="0"/>
          </p:cNvCxnSpPr>
          <p:nvPr>
            <p:custDataLst>
              <p:tags r:id="rId16"/>
            </p:custDataLst>
          </p:nvPr>
        </p:nvCxnSpPr>
        <p:spPr>
          <a:xfrm>
            <a:off x="8944710" y="1753263"/>
            <a:ext cx="0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0" idx="2"/>
            <a:endCxn id="45" idx="0"/>
          </p:cNvCxnSpPr>
          <p:nvPr>
            <p:custDataLst>
              <p:tags r:id="rId17"/>
            </p:custDataLst>
          </p:nvPr>
        </p:nvCxnSpPr>
        <p:spPr>
          <a:xfrm flipH="1">
            <a:off x="8944075" y="1753263"/>
            <a:ext cx="2408594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9" idx="2"/>
            <a:endCxn id="45" idx="0"/>
          </p:cNvCxnSpPr>
          <p:nvPr>
            <p:custDataLst>
              <p:tags r:id="rId18"/>
            </p:custDataLst>
          </p:nvPr>
        </p:nvCxnSpPr>
        <p:spPr>
          <a:xfrm flipH="1">
            <a:off x="8944075" y="1753263"/>
            <a:ext cx="1204614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8" idx="2"/>
            <a:endCxn id="45" idx="0"/>
          </p:cNvCxnSpPr>
          <p:nvPr>
            <p:custDataLst>
              <p:tags r:id="rId19"/>
            </p:custDataLst>
          </p:nvPr>
        </p:nvCxnSpPr>
        <p:spPr>
          <a:xfrm flipH="1">
            <a:off x="8944075" y="1753263"/>
            <a:ext cx="3612573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>
            <p:custDataLst>
              <p:tags r:id="rId20"/>
            </p:custDataLst>
          </p:nvPr>
        </p:nvSpPr>
        <p:spPr>
          <a:xfrm>
            <a:off x="4429787" y="147957"/>
            <a:ext cx="9028576" cy="3333804"/>
          </a:xfrm>
          <a:prstGeom prst="roundRect">
            <a:avLst>
              <a:gd name="adj" fmla="val 6152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>
            <p:custDataLst>
              <p:tags r:id="rId21"/>
            </p:custDataLst>
          </p:nvPr>
        </p:nvSpPr>
        <p:spPr>
          <a:xfrm>
            <a:off x="2298693" y="2054893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文件夹分类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2" name="圆角矩形 121"/>
          <p:cNvSpPr/>
          <p:nvPr>
            <p:custDataLst>
              <p:tags r:id="rId22"/>
            </p:custDataLst>
          </p:nvPr>
        </p:nvSpPr>
        <p:spPr>
          <a:xfrm>
            <a:off x="2298693" y="2932477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数据集的保留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6" name="圆角矩形 125"/>
          <p:cNvSpPr/>
          <p:nvPr>
            <p:custDataLst>
              <p:tags r:id="rId23"/>
            </p:custDataLst>
          </p:nvPr>
        </p:nvSpPr>
        <p:spPr>
          <a:xfrm>
            <a:off x="2298693" y="3810061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数据集的拓充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7" name="圆角矩形 126"/>
          <p:cNvSpPr/>
          <p:nvPr>
            <p:custDataLst>
              <p:tags r:id="rId24"/>
            </p:custDataLst>
          </p:nvPr>
        </p:nvSpPr>
        <p:spPr>
          <a:xfrm>
            <a:off x="277455" y="7033373"/>
            <a:ext cx="3816062" cy="1080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[B]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读取错误，人为处理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重新读取，直至读取正常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cxnSp>
        <p:nvCxnSpPr>
          <p:cNvPr id="128" name="直接箭头连接符 127"/>
          <p:cNvCxnSpPr>
            <a:stCxn id="67" idx="3"/>
            <a:endCxn id="69" idx="1"/>
          </p:cNvCxnSpPr>
          <p:nvPr>
            <p:custDataLst>
              <p:tags r:id="rId25"/>
            </p:custDataLst>
          </p:nvPr>
        </p:nvCxnSpPr>
        <p:spPr>
          <a:xfrm flipV="1">
            <a:off x="2089140" y="1537995"/>
            <a:ext cx="209553" cy="1326536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67" idx="3"/>
            <a:endCxn id="120" idx="1"/>
          </p:cNvCxnSpPr>
          <p:nvPr>
            <p:custDataLst>
              <p:tags r:id="rId26"/>
            </p:custDataLst>
          </p:nvPr>
        </p:nvCxnSpPr>
        <p:spPr>
          <a:xfrm flipV="1">
            <a:off x="2089140" y="2415579"/>
            <a:ext cx="209553" cy="448952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endCxn id="126" idx="1"/>
          </p:cNvCxnSpPr>
          <p:nvPr>
            <p:custDataLst>
              <p:tags r:id="rId27"/>
            </p:custDataLst>
          </p:nvPr>
        </p:nvCxnSpPr>
        <p:spPr>
          <a:xfrm>
            <a:off x="2084060" y="2870881"/>
            <a:ext cx="214633" cy="1299866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67" idx="3"/>
            <a:endCxn id="122" idx="1"/>
          </p:cNvCxnSpPr>
          <p:nvPr>
            <p:custDataLst>
              <p:tags r:id="rId28"/>
            </p:custDataLst>
          </p:nvPr>
        </p:nvCxnSpPr>
        <p:spPr>
          <a:xfrm>
            <a:off x="2089140" y="2864531"/>
            <a:ext cx="209553" cy="428632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78" idx="3"/>
            <a:endCxn id="80" idx="1"/>
          </p:cNvCxnSpPr>
          <p:nvPr>
            <p:custDataLst>
              <p:tags r:id="rId29"/>
            </p:custDataLst>
          </p:nvPr>
        </p:nvCxnSpPr>
        <p:spPr>
          <a:xfrm>
            <a:off x="2089140" y="5339166"/>
            <a:ext cx="215268" cy="63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>
            <p:custDataLst>
              <p:tags r:id="rId30"/>
            </p:custDataLst>
          </p:nvPr>
        </p:nvSpPr>
        <p:spPr>
          <a:xfrm>
            <a:off x="4624100" y="3810061"/>
            <a:ext cx="8640139" cy="5759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坑洼特性提取训练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39" name="圆角矩形 138"/>
          <p:cNvSpPr/>
          <p:nvPr>
            <p:custDataLst>
              <p:tags r:id="rId31"/>
            </p:custDataLst>
          </p:nvPr>
        </p:nvSpPr>
        <p:spPr>
          <a:xfrm>
            <a:off x="7073970" y="4526988"/>
            <a:ext cx="1368022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图像坑洼标注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0" name="圆角矩形 139"/>
          <p:cNvSpPr/>
          <p:nvPr>
            <p:custDataLst>
              <p:tags r:id="rId32"/>
            </p:custDataLst>
          </p:nvPr>
        </p:nvSpPr>
        <p:spPr>
          <a:xfrm>
            <a:off x="10778620" y="4522543"/>
            <a:ext cx="2286037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划分训练集、测试集、验证集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1" name="圆角矩形 140"/>
          <p:cNvSpPr/>
          <p:nvPr>
            <p:custDataLst>
              <p:tags r:id="rId33"/>
            </p:custDataLst>
          </p:nvPr>
        </p:nvSpPr>
        <p:spPr>
          <a:xfrm>
            <a:off x="7432751" y="6798420"/>
            <a:ext cx="2052033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高斯滤波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6" name="圆角矩形 145"/>
          <p:cNvSpPr/>
          <p:nvPr>
            <p:custDataLst>
              <p:tags r:id="rId34"/>
            </p:custDataLst>
          </p:nvPr>
        </p:nvSpPr>
        <p:spPr>
          <a:xfrm>
            <a:off x="7432751" y="7456925"/>
            <a:ext cx="2052033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双边滤波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7" name="圆角矩形 146"/>
          <p:cNvSpPr/>
          <p:nvPr>
            <p:custDataLst>
              <p:tags r:id="rId35"/>
            </p:custDataLst>
          </p:nvPr>
        </p:nvSpPr>
        <p:spPr>
          <a:xfrm>
            <a:off x="7432751" y="8094476"/>
            <a:ext cx="2052033" cy="5041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顺时针旋转30度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8" name="圆角矩形 147"/>
          <p:cNvSpPr/>
          <p:nvPr>
            <p:custDataLst>
              <p:tags r:id="rId36"/>
            </p:custDataLst>
          </p:nvPr>
        </p:nvSpPr>
        <p:spPr>
          <a:xfrm>
            <a:off x="4429787" y="3654484"/>
            <a:ext cx="9028576" cy="5172793"/>
          </a:xfrm>
          <a:prstGeom prst="roundRect">
            <a:avLst>
              <a:gd name="adj" fmla="val 4474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文本框 149"/>
          <p:cNvSpPr txBox="1"/>
          <p:nvPr>
            <p:custDataLst>
              <p:tags r:id="rId37"/>
            </p:custDataLst>
          </p:nvPr>
        </p:nvSpPr>
        <p:spPr>
          <a:xfrm>
            <a:off x="4429788" y="8305299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③</a:t>
            </a:r>
            <a:endParaRPr lang="zh-CN" altLang="en-US" sz="2800">
              <a:sym typeface="+mn-ea"/>
            </a:endParaRPr>
          </a:p>
        </p:txBody>
      </p:sp>
      <p:sp>
        <p:nvSpPr>
          <p:cNvPr id="152" name="圆角矩形 151"/>
          <p:cNvSpPr/>
          <p:nvPr>
            <p:custDataLst>
              <p:tags r:id="rId38"/>
            </p:custDataLst>
          </p:nvPr>
        </p:nvSpPr>
        <p:spPr>
          <a:xfrm>
            <a:off x="7164574" y="5343525"/>
            <a:ext cx="1186815" cy="504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SAM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54" name="圆角矩形 153"/>
          <p:cNvSpPr/>
          <p:nvPr>
            <p:custDataLst>
              <p:tags r:id="rId39"/>
            </p:custDataLst>
          </p:nvPr>
        </p:nvSpPr>
        <p:spPr>
          <a:xfrm>
            <a:off x="7164574" y="5962650"/>
            <a:ext cx="1186815" cy="504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labelimg</a:t>
            </a:r>
            <a:endParaRPr lang="en-US" altLang="zh-CN">
              <a:solidFill>
                <a:schemeClr val="tx2"/>
              </a:solidFill>
            </a:endParaRPr>
          </a:p>
        </p:txBody>
      </p:sp>
      <p:cxnSp>
        <p:nvCxnSpPr>
          <p:cNvPr id="163" name="直接箭头连接符 162"/>
          <p:cNvCxnSpPr>
            <a:stCxn id="184" idx="3"/>
            <a:endCxn id="141" idx="1"/>
          </p:cNvCxnSpPr>
          <p:nvPr>
            <p:custDataLst>
              <p:tags r:id="rId40"/>
            </p:custDataLst>
          </p:nvPr>
        </p:nvCxnSpPr>
        <p:spPr>
          <a:xfrm flipV="1">
            <a:off x="6927918" y="7050519"/>
            <a:ext cx="504833" cy="658506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84" idx="3"/>
            <a:endCxn id="146" idx="1"/>
          </p:cNvCxnSpPr>
          <p:nvPr>
            <p:custDataLst>
              <p:tags r:id="rId41"/>
            </p:custDataLst>
          </p:nvPr>
        </p:nvCxnSpPr>
        <p:spPr>
          <a:xfrm>
            <a:off x="6927918" y="7709024"/>
            <a:ext cx="50483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84" idx="3"/>
            <a:endCxn id="147" idx="1"/>
          </p:cNvCxnSpPr>
          <p:nvPr>
            <p:custDataLst>
              <p:tags r:id="rId42"/>
            </p:custDataLst>
          </p:nvPr>
        </p:nvCxnSpPr>
        <p:spPr>
          <a:xfrm>
            <a:off x="6927918" y="7709024"/>
            <a:ext cx="504833" cy="637550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>
            <p:custDataLst>
              <p:tags r:id="rId43"/>
            </p:custDataLst>
          </p:nvPr>
        </p:nvSpPr>
        <p:spPr>
          <a:xfrm>
            <a:off x="9912466" y="7321668"/>
            <a:ext cx="2304037" cy="792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训练文件配置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67" name="直接箭头连接符 166"/>
          <p:cNvCxnSpPr>
            <a:stCxn id="141" idx="3"/>
            <a:endCxn id="166" idx="1"/>
          </p:cNvCxnSpPr>
          <p:nvPr>
            <p:custDataLst>
              <p:tags r:id="rId44"/>
            </p:custDataLst>
          </p:nvPr>
        </p:nvCxnSpPr>
        <p:spPr>
          <a:xfrm>
            <a:off x="9484469" y="7050519"/>
            <a:ext cx="427997" cy="667396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6" idx="3"/>
            <a:endCxn id="166" idx="1"/>
          </p:cNvCxnSpPr>
          <p:nvPr>
            <p:custDataLst>
              <p:tags r:id="rId45"/>
            </p:custDataLst>
          </p:nvPr>
        </p:nvCxnSpPr>
        <p:spPr>
          <a:xfrm>
            <a:off x="9484469" y="7709024"/>
            <a:ext cx="427997" cy="889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47" idx="3"/>
            <a:endCxn id="166" idx="1"/>
          </p:cNvCxnSpPr>
          <p:nvPr>
            <p:custDataLst>
              <p:tags r:id="rId46"/>
            </p:custDataLst>
          </p:nvPr>
        </p:nvCxnSpPr>
        <p:spPr>
          <a:xfrm flipV="1">
            <a:off x="9484469" y="7717914"/>
            <a:ext cx="427997" cy="62866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66" idx="3"/>
            <a:endCxn id="171" idx="1"/>
          </p:cNvCxnSpPr>
          <p:nvPr>
            <p:custDataLst>
              <p:tags r:id="rId47"/>
            </p:custDataLst>
          </p:nvPr>
        </p:nvCxnSpPr>
        <p:spPr>
          <a:xfrm flipV="1">
            <a:off x="12216283" y="7713469"/>
            <a:ext cx="340365" cy="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>
            <p:custDataLst>
              <p:tags r:id="rId48"/>
            </p:custDataLst>
          </p:nvPr>
        </p:nvSpPr>
        <p:spPr>
          <a:xfrm>
            <a:off x="12556648" y="7079729"/>
            <a:ext cx="633105" cy="1266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训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练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4" name="圆角矩形 173"/>
          <p:cNvSpPr/>
          <p:nvPr>
            <p:custDataLst>
              <p:tags r:id="rId49"/>
            </p:custDataLst>
          </p:nvPr>
        </p:nvSpPr>
        <p:spPr>
          <a:xfrm>
            <a:off x="5181004" y="4522543"/>
            <a:ext cx="1368022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确定模型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78" name="圆角矩形 177"/>
          <p:cNvSpPr/>
          <p:nvPr>
            <p:custDataLst>
              <p:tags r:id="rId50"/>
            </p:custDataLst>
          </p:nvPr>
        </p:nvSpPr>
        <p:spPr>
          <a:xfrm>
            <a:off x="8864881" y="4522543"/>
            <a:ext cx="1511959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标注文件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格式转换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80" name="圆角矩形 179"/>
          <p:cNvSpPr/>
          <p:nvPr>
            <p:custDataLst>
              <p:tags r:id="rId51"/>
            </p:custDataLst>
          </p:nvPr>
        </p:nvSpPr>
        <p:spPr>
          <a:xfrm>
            <a:off x="8540844" y="533091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json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→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txt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1" name="圆角矩形 180"/>
          <p:cNvSpPr/>
          <p:nvPr>
            <p:custDataLst>
              <p:tags r:id="rId52"/>
            </p:custDataLst>
          </p:nvPr>
        </p:nvSpPr>
        <p:spPr>
          <a:xfrm>
            <a:off x="8540844" y="595830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json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→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txt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2" name="圆角矩形 181"/>
          <p:cNvSpPr/>
          <p:nvPr>
            <p:custDataLst>
              <p:tags r:id="rId53"/>
            </p:custDataLst>
          </p:nvPr>
        </p:nvSpPr>
        <p:spPr>
          <a:xfrm>
            <a:off x="10841621" y="533091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7:2:1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3" name="圆角矩形 182"/>
          <p:cNvSpPr/>
          <p:nvPr>
            <p:custDataLst>
              <p:tags r:id="rId54"/>
            </p:custDataLst>
          </p:nvPr>
        </p:nvSpPr>
        <p:spPr>
          <a:xfrm>
            <a:off x="10841621" y="5962746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8:1:1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4" name="圆角矩形 183"/>
          <p:cNvSpPr/>
          <p:nvPr>
            <p:custDataLst>
              <p:tags r:id="rId55"/>
            </p:custDataLst>
          </p:nvPr>
        </p:nvSpPr>
        <p:spPr>
          <a:xfrm>
            <a:off x="4624100" y="7312778"/>
            <a:ext cx="2304037" cy="792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对训练集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图像初次增强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6" name="圆角矩形 185"/>
          <p:cNvSpPr/>
          <p:nvPr>
            <p:custDataLst>
              <p:tags r:id="rId56"/>
            </p:custDataLst>
          </p:nvPr>
        </p:nvSpPr>
        <p:spPr>
          <a:xfrm>
            <a:off x="4785393" y="5330911"/>
            <a:ext cx="2160035" cy="5041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YOLOv8s-segment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187" name="圆角矩形 186"/>
          <p:cNvSpPr/>
          <p:nvPr>
            <p:custDataLst>
              <p:tags r:id="rId57"/>
            </p:custDataLst>
          </p:nvPr>
        </p:nvSpPr>
        <p:spPr>
          <a:xfrm>
            <a:off x="4785248" y="5962746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YOLOv8n-detect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189" name="文本框 188"/>
          <p:cNvSpPr txBox="1"/>
          <p:nvPr>
            <p:custDataLst>
              <p:tags r:id="rId58"/>
            </p:custDataLst>
          </p:nvPr>
        </p:nvSpPr>
        <p:spPr>
          <a:xfrm>
            <a:off x="103465" y="8299584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①</a:t>
            </a:r>
            <a:endParaRPr lang="zh-CN" altLang="en-US" sz="2800">
              <a:sym typeface="+mn-ea"/>
            </a:endParaRPr>
          </a:p>
        </p:txBody>
      </p:sp>
      <p:sp>
        <p:nvSpPr>
          <p:cNvPr id="190" name="文本框 189"/>
          <p:cNvSpPr txBox="1"/>
          <p:nvPr>
            <p:custDataLst>
              <p:tags r:id="rId59"/>
            </p:custDataLst>
          </p:nvPr>
        </p:nvSpPr>
        <p:spPr>
          <a:xfrm>
            <a:off x="4429790" y="2959780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②</a:t>
            </a:r>
            <a:endParaRPr lang="zh-CN" altLang="en-US" sz="2800">
              <a:sym typeface="+mn-ea"/>
            </a:endParaRPr>
          </a:p>
        </p:txBody>
      </p:sp>
      <p:sp>
        <p:nvSpPr>
          <p:cNvPr id="193" name="圆角矩形 192"/>
          <p:cNvSpPr/>
          <p:nvPr>
            <p:custDataLst>
              <p:tags r:id="rId60"/>
            </p:custDataLst>
          </p:nvPr>
        </p:nvSpPr>
        <p:spPr>
          <a:xfrm>
            <a:off x="13785723" y="346710"/>
            <a:ext cx="4680000" cy="575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坑洼特性预测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97" name="圆角矩形 196"/>
          <p:cNvSpPr/>
          <p:nvPr>
            <p:custDataLst>
              <p:tags r:id="rId61"/>
            </p:custDataLst>
          </p:nvPr>
        </p:nvSpPr>
        <p:spPr>
          <a:xfrm>
            <a:off x="13617575" y="147955"/>
            <a:ext cx="5015865" cy="4096385"/>
          </a:xfrm>
          <a:prstGeom prst="roundRect">
            <a:avLst>
              <a:gd name="adj" fmla="val 4251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圆角矩形 200"/>
          <p:cNvSpPr/>
          <p:nvPr>
            <p:custDataLst>
              <p:tags r:id="rId62"/>
            </p:custDataLst>
          </p:nvPr>
        </p:nvSpPr>
        <p:spPr>
          <a:xfrm>
            <a:off x="14277975" y="3293110"/>
            <a:ext cx="1800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计算坑洼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像素大小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2" name="圆角矩形 201"/>
          <p:cNvSpPr/>
          <p:nvPr>
            <p:custDataLst>
              <p:tags r:id="rId63"/>
            </p:custDataLst>
          </p:nvPr>
        </p:nvSpPr>
        <p:spPr>
          <a:xfrm>
            <a:off x="16221932" y="3293110"/>
            <a:ext cx="1800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估算占比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3" name="文本框 202"/>
          <p:cNvSpPr txBox="1"/>
          <p:nvPr>
            <p:custDataLst>
              <p:tags r:id="rId64"/>
            </p:custDataLst>
          </p:nvPr>
        </p:nvSpPr>
        <p:spPr>
          <a:xfrm>
            <a:off x="13617605" y="3722415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④</a:t>
            </a:r>
            <a:endParaRPr lang="zh-CN" altLang="en-US" sz="2800">
              <a:sym typeface="+mn-ea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14639823" y="1035050"/>
            <a:ext cx="2971800" cy="2044065"/>
            <a:chOff x="23272" y="1630"/>
            <a:chExt cx="4680" cy="3219"/>
          </a:xfrm>
        </p:grpSpPr>
        <p:sp>
          <p:nvSpPr>
            <p:cNvPr id="194" name="圆角矩形 193"/>
            <p:cNvSpPr/>
            <p:nvPr>
              <p:custDataLst>
                <p:tags r:id="rId65"/>
              </p:custDataLst>
            </p:nvPr>
          </p:nvSpPr>
          <p:spPr>
            <a:xfrm>
              <a:off x="25687" y="1630"/>
              <a:ext cx="2265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图像检测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95" name="圆角矩形 194"/>
            <p:cNvSpPr/>
            <p:nvPr>
              <p:custDataLst>
                <p:tags r:id="rId66"/>
              </p:custDataLst>
            </p:nvPr>
          </p:nvSpPr>
          <p:spPr>
            <a:xfrm>
              <a:off x="23272" y="2761"/>
              <a:ext cx="4680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坑洼边缘相对坐标保存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00" name="圆角矩形 199"/>
            <p:cNvSpPr/>
            <p:nvPr>
              <p:custDataLst>
                <p:tags r:id="rId67"/>
              </p:custDataLst>
            </p:nvPr>
          </p:nvSpPr>
          <p:spPr>
            <a:xfrm>
              <a:off x="23272" y="3943"/>
              <a:ext cx="4677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坑洼实际坐标计算转换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04" name="圆角矩形 203"/>
            <p:cNvSpPr/>
            <p:nvPr>
              <p:custDataLst>
                <p:tags r:id="rId68"/>
              </p:custDataLst>
            </p:nvPr>
          </p:nvSpPr>
          <p:spPr>
            <a:xfrm>
              <a:off x="23272" y="1630"/>
              <a:ext cx="2265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图像分割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07" name="圆角矩形 206"/>
          <p:cNvSpPr/>
          <p:nvPr>
            <p:custDataLst>
              <p:tags r:id="rId69"/>
            </p:custDataLst>
          </p:nvPr>
        </p:nvSpPr>
        <p:spPr>
          <a:xfrm>
            <a:off x="14325700" y="4601284"/>
            <a:ext cx="3600000" cy="576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模型评估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grpSp>
        <p:nvGrpSpPr>
          <p:cNvPr id="221" name="组合 220"/>
          <p:cNvGrpSpPr/>
          <p:nvPr/>
        </p:nvGrpSpPr>
        <p:grpSpPr>
          <a:xfrm>
            <a:off x="13869545" y="5890895"/>
            <a:ext cx="4512310" cy="575310"/>
            <a:chOff x="22091" y="9277"/>
            <a:chExt cx="7106" cy="906"/>
          </a:xfrm>
        </p:grpSpPr>
        <p:sp>
          <p:nvSpPr>
            <p:cNvPr id="209" name="圆角矩形 208"/>
            <p:cNvSpPr/>
            <p:nvPr>
              <p:custDataLst>
                <p:tags r:id="rId70"/>
              </p:custDataLst>
            </p:nvPr>
          </p:nvSpPr>
          <p:spPr>
            <a:xfrm>
              <a:off x="25795" y="9277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F1-curve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10" name="圆角矩形 209"/>
            <p:cNvSpPr/>
            <p:nvPr>
              <p:custDataLst>
                <p:tags r:id="rId71"/>
              </p:custDataLst>
            </p:nvPr>
          </p:nvSpPr>
          <p:spPr>
            <a:xfrm>
              <a:off x="22091" y="9277"/>
              <a:ext cx="3402" cy="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precision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211" name="圆角矩形 210"/>
          <p:cNvSpPr/>
          <p:nvPr>
            <p:custDataLst>
              <p:tags r:id="rId72"/>
            </p:custDataLst>
          </p:nvPr>
        </p:nvSpPr>
        <p:spPr>
          <a:xfrm>
            <a:off x="13617727" y="4483807"/>
            <a:ext cx="5015946" cy="4343470"/>
          </a:xfrm>
          <a:prstGeom prst="roundRect">
            <a:avLst>
              <a:gd name="adj" fmla="val 5245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13867957" y="6575425"/>
            <a:ext cx="4515485" cy="504190"/>
            <a:chOff x="22089" y="10523"/>
            <a:chExt cx="7111" cy="794"/>
          </a:xfrm>
        </p:grpSpPr>
        <p:sp>
          <p:nvSpPr>
            <p:cNvPr id="212" name="圆角矩形 211"/>
            <p:cNvSpPr/>
            <p:nvPr>
              <p:custDataLst>
                <p:tags r:id="rId73"/>
              </p:custDataLst>
            </p:nvPr>
          </p:nvSpPr>
          <p:spPr>
            <a:xfrm>
              <a:off x="22089" y="105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recall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3" name="圆角矩形 212"/>
            <p:cNvSpPr/>
            <p:nvPr>
              <p:custDataLst>
                <p:tags r:id="rId74"/>
              </p:custDataLst>
            </p:nvPr>
          </p:nvSpPr>
          <p:spPr>
            <a:xfrm>
              <a:off x="25798" y="105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PR-curve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3869545" y="5265420"/>
            <a:ext cx="4512310" cy="504190"/>
            <a:chOff x="22091" y="8292"/>
            <a:chExt cx="7106" cy="794"/>
          </a:xfrm>
        </p:grpSpPr>
        <p:sp>
          <p:nvSpPr>
            <p:cNvPr id="208" name="圆角矩形 207"/>
            <p:cNvSpPr/>
            <p:nvPr>
              <p:custDataLst>
                <p:tags r:id="rId75"/>
              </p:custDataLst>
            </p:nvPr>
          </p:nvSpPr>
          <p:spPr>
            <a:xfrm>
              <a:off x="22091" y="8292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loss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15" name="圆角矩形 214"/>
            <p:cNvSpPr/>
            <p:nvPr>
              <p:custDataLst>
                <p:tags r:id="rId76"/>
              </p:custDataLst>
            </p:nvPr>
          </p:nvSpPr>
          <p:spPr>
            <a:xfrm>
              <a:off x="25795" y="8292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F1-score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13858432" y="7204710"/>
            <a:ext cx="4534535" cy="504190"/>
            <a:chOff x="22089" y="11423"/>
            <a:chExt cx="7141" cy="794"/>
          </a:xfrm>
        </p:grpSpPr>
        <p:sp>
          <p:nvSpPr>
            <p:cNvPr id="214" name="圆角矩形 213"/>
            <p:cNvSpPr/>
            <p:nvPr>
              <p:custDataLst>
                <p:tags r:id="rId77"/>
              </p:custDataLst>
            </p:nvPr>
          </p:nvSpPr>
          <p:spPr>
            <a:xfrm>
              <a:off x="22089" y="114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mAP50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7" name="圆角矩形 216"/>
            <p:cNvSpPr/>
            <p:nvPr>
              <p:custDataLst>
                <p:tags r:id="rId78"/>
              </p:custDataLst>
            </p:nvPr>
          </p:nvSpPr>
          <p:spPr>
            <a:xfrm>
              <a:off x="25828" y="114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>
                <a:lnSpc>
                  <a:spcPts val="2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confusion matrix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18" name="文本框 217"/>
          <p:cNvSpPr txBox="1"/>
          <p:nvPr>
            <p:custDataLst>
              <p:tags r:id="rId79"/>
            </p:custDataLst>
          </p:nvPr>
        </p:nvSpPr>
        <p:spPr>
          <a:xfrm>
            <a:off x="13617726" y="8305299"/>
            <a:ext cx="569604" cy="51626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⑤</a:t>
            </a:r>
            <a:endParaRPr lang="zh-CN" altLang="en-US" sz="2800"/>
          </a:p>
        </p:txBody>
      </p:sp>
      <p:grpSp>
        <p:nvGrpSpPr>
          <p:cNvPr id="224" name="组合 223"/>
          <p:cNvGrpSpPr/>
          <p:nvPr/>
        </p:nvGrpSpPr>
        <p:grpSpPr>
          <a:xfrm>
            <a:off x="13858432" y="7842250"/>
            <a:ext cx="4533265" cy="504190"/>
            <a:chOff x="22091" y="12564"/>
            <a:chExt cx="7139" cy="794"/>
          </a:xfrm>
        </p:grpSpPr>
        <p:sp>
          <p:nvSpPr>
            <p:cNvPr id="216" name="圆角矩形 215"/>
            <p:cNvSpPr/>
            <p:nvPr>
              <p:custDataLst>
                <p:tags r:id="rId80"/>
              </p:custDataLst>
            </p:nvPr>
          </p:nvSpPr>
          <p:spPr>
            <a:xfrm>
              <a:off x="22091" y="12564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mAP50-95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9" name="圆角矩形 218"/>
            <p:cNvSpPr/>
            <p:nvPr>
              <p:custDataLst>
                <p:tags r:id="rId81"/>
              </p:custDataLst>
            </p:nvPr>
          </p:nvSpPr>
          <p:spPr>
            <a:xfrm>
              <a:off x="25828" y="12564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>
                <a:lnSpc>
                  <a:spcPts val="2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commondata" val="eyJoZGlkIjoiNTM1MDRkMTk2OWRiMTEwNjcyNDk4MjJjYzg1ZDNiNzAifQ=="/>
  <p:tag name="COMMONDATA" val="eyJoZGlkIjoiNDJjNGNiYWFiNjFkOGU1NmI1YTNlMTIxNTVkZDBkMTU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演示</Application>
  <PresentationFormat>宽屏</PresentationFormat>
  <Paragraphs>134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许诚粲</dc:creator>
  <cp:lastModifiedBy>Serein</cp:lastModifiedBy>
  <cp:revision>21</cp:revision>
  <dcterms:created xsi:type="dcterms:W3CDTF">2023-11-01T03:08:00Z</dcterms:created>
  <dcterms:modified xsi:type="dcterms:W3CDTF">2023-12-13T03:59:03Z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2B103B1FB5B94098ACCA0AF1A7F9DE90_13</vt:lpwstr>
  </property>
  <property fmtid="{D5CDD505-2E9C-101B-9397-08002B2CF9AE}" pid="3" name="KSOProductBuildVer">
    <vt:lpwstr>2052-12.1.0.15990</vt:lpwstr>
  </property>
</Properties>
</file>