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6479540" cy="467995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0" userDrawn="1">
          <p15:clr>
            <a:srgbClr val="A4A3A4"/>
          </p15:clr>
        </p15:guide>
        <p15:guide id="2" pos="2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500"/>
        <p:guide pos="20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92469" y="1143000"/>
            <a:ext cx="4273062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48177d0af_7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55377" y="685800"/>
            <a:ext cx="474784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48177d0af_7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7157" y="624000"/>
            <a:ext cx="5208236" cy="175407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9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37157" y="2429669"/>
            <a:ext cx="5208236" cy="100478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640" spc="200"/>
            </a:lvl1pPr>
            <a:lvl2pPr marL="311785" indent="0" algn="ctr">
              <a:buNone/>
              <a:defRPr sz="1365"/>
            </a:lvl2pPr>
            <a:lvl3pPr marL="624205" indent="0" algn="ctr">
              <a:buNone/>
              <a:defRPr sz="1230"/>
            </a:lvl3pPr>
            <a:lvl4pPr marL="935990" indent="0" algn="ctr">
              <a:buNone/>
              <a:defRPr sz="1090"/>
            </a:lvl4pPr>
            <a:lvl5pPr marL="1247775" indent="0" algn="ctr">
              <a:buNone/>
              <a:defRPr sz="1090"/>
            </a:lvl5pPr>
            <a:lvl6pPr marL="1560195" indent="0" algn="ctr">
              <a:buNone/>
              <a:defRPr sz="1090"/>
            </a:lvl6pPr>
            <a:lvl7pPr marL="1871980" indent="0" algn="ctr">
              <a:buNone/>
              <a:defRPr sz="1090"/>
            </a:lvl7pPr>
            <a:lvl8pPr marL="2183765" indent="0" algn="ctr">
              <a:buNone/>
              <a:defRPr sz="1090"/>
            </a:lvl8pPr>
            <a:lvl9pPr marL="2496185" indent="0" algn="ctr">
              <a:buNone/>
              <a:defRPr sz="109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23362" y="528189"/>
            <a:ext cx="5832000" cy="374154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7157" y="1695118"/>
            <a:ext cx="5208236" cy="69524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09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37157" y="2429669"/>
            <a:ext cx="5208236" cy="32182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64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0" y="404928"/>
            <a:ext cx="6038221" cy="521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0" y="1048638"/>
            <a:ext cx="6038221" cy="310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17500" lvl="0" indent="-238125">
              <a:spcBef>
                <a:spcPct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33730" lvl="1" indent="-220345">
              <a:spcBef>
                <a:spcPct val="222000"/>
              </a:spcBef>
              <a:spcAft>
                <a:spcPts val="0"/>
              </a:spcAft>
              <a:buSzPts val="1400"/>
              <a:buChar char="○"/>
              <a:defRPr/>
            </a:lvl2pPr>
            <a:lvl3pPr marL="951230" lvl="2" indent="-220345">
              <a:spcBef>
                <a:spcPct val="222000"/>
              </a:spcBef>
              <a:spcAft>
                <a:spcPts val="0"/>
              </a:spcAft>
              <a:buSzPts val="1400"/>
              <a:buChar char="■"/>
              <a:defRPr/>
            </a:lvl3pPr>
            <a:lvl4pPr marL="1268095" lvl="3" indent="-220345">
              <a:spcBef>
                <a:spcPct val="222000"/>
              </a:spcBef>
              <a:spcAft>
                <a:spcPts val="0"/>
              </a:spcAft>
              <a:buSzPts val="1400"/>
              <a:buChar char="●"/>
              <a:defRPr/>
            </a:lvl4pPr>
            <a:lvl5pPr marL="1584960" lvl="4" indent="-220345">
              <a:spcBef>
                <a:spcPct val="222000"/>
              </a:spcBef>
              <a:spcAft>
                <a:spcPts val="0"/>
              </a:spcAft>
              <a:buSzPts val="1400"/>
              <a:buChar char="○"/>
              <a:defRPr/>
            </a:lvl5pPr>
            <a:lvl6pPr marL="1901825" lvl="5" indent="-220345">
              <a:spcBef>
                <a:spcPct val="222000"/>
              </a:spcBef>
              <a:spcAft>
                <a:spcPts val="0"/>
              </a:spcAft>
              <a:buSzPts val="1400"/>
              <a:buChar char="■"/>
              <a:defRPr/>
            </a:lvl6pPr>
            <a:lvl7pPr marL="2219325" lvl="6" indent="-220345">
              <a:spcBef>
                <a:spcPct val="222000"/>
              </a:spcBef>
              <a:spcAft>
                <a:spcPts val="0"/>
              </a:spcAft>
              <a:buSzPts val="1400"/>
              <a:buChar char="●"/>
              <a:defRPr/>
            </a:lvl7pPr>
            <a:lvl8pPr marL="2535555" lvl="7" indent="-220345">
              <a:spcBef>
                <a:spcPct val="222000"/>
              </a:spcBef>
              <a:spcAft>
                <a:spcPts val="0"/>
              </a:spcAft>
              <a:buSzPts val="1400"/>
              <a:buChar char="○"/>
              <a:defRPr/>
            </a:lvl8pPr>
            <a:lvl9pPr marL="2853055" lvl="8" indent="-220345">
              <a:spcBef>
                <a:spcPct val="222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104" y="4243065"/>
            <a:ext cx="388843" cy="358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362" y="415181"/>
            <a:ext cx="5830087" cy="481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3362" y="1017071"/>
            <a:ext cx="5830087" cy="324774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58102" y="2626205"/>
            <a:ext cx="4129087" cy="5232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0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58102" y="3149480"/>
            <a:ext cx="4129087" cy="592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2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1178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2pPr>
            <a:lvl3pPr marL="62420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93599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777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6019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7198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8376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618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362" y="415181"/>
            <a:ext cx="5830087" cy="481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23362" y="1024441"/>
            <a:ext cx="2751449" cy="324037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07740" y="1024441"/>
            <a:ext cx="2751449" cy="324037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362" y="415181"/>
            <a:ext cx="5830087" cy="481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23362" y="975307"/>
            <a:ext cx="2839465" cy="26040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11785" indent="0">
              <a:buNone/>
              <a:defRPr sz="1365" b="1"/>
            </a:lvl2pPr>
            <a:lvl3pPr marL="624205" indent="0">
              <a:buNone/>
              <a:defRPr sz="1230" b="1"/>
            </a:lvl3pPr>
            <a:lvl4pPr marL="935990" indent="0">
              <a:buNone/>
              <a:defRPr sz="1090" b="1"/>
            </a:lvl4pPr>
            <a:lvl5pPr marL="1247775" indent="0">
              <a:buNone/>
              <a:defRPr sz="1090" b="1"/>
            </a:lvl5pPr>
            <a:lvl6pPr marL="1560195" indent="0">
              <a:buNone/>
              <a:defRPr sz="1090" b="1"/>
            </a:lvl6pPr>
            <a:lvl7pPr marL="1871980" indent="0">
              <a:buNone/>
              <a:defRPr sz="1090" b="1"/>
            </a:lvl7pPr>
            <a:lvl8pPr marL="2183765" indent="0">
              <a:buNone/>
              <a:defRPr sz="1090" b="1"/>
            </a:lvl8pPr>
            <a:lvl9pPr marL="2496185" indent="0">
              <a:buNone/>
              <a:defRPr sz="109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23362" y="1265197"/>
            <a:ext cx="2839465" cy="2999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314277" y="970209"/>
            <a:ext cx="2839465" cy="26040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11785" indent="0">
              <a:buNone/>
              <a:defRPr sz="1365" b="1"/>
            </a:lvl2pPr>
            <a:lvl3pPr marL="624205" indent="0">
              <a:buNone/>
              <a:defRPr sz="1230" b="1"/>
            </a:lvl3pPr>
            <a:lvl4pPr marL="935990" indent="0">
              <a:buNone/>
              <a:defRPr sz="1090" b="1"/>
            </a:lvl4pPr>
            <a:lvl5pPr marL="1247775" indent="0">
              <a:buNone/>
              <a:defRPr sz="1090" b="1"/>
            </a:lvl5pPr>
            <a:lvl6pPr marL="1560195" indent="0">
              <a:buNone/>
              <a:defRPr sz="1090" b="1"/>
            </a:lvl6pPr>
            <a:lvl7pPr marL="1871980" indent="0">
              <a:buNone/>
              <a:defRPr sz="1090" b="1"/>
            </a:lvl7pPr>
            <a:lvl8pPr marL="2183765" indent="0">
              <a:buNone/>
              <a:defRPr sz="1090" b="1"/>
            </a:lvl8pPr>
            <a:lvl9pPr marL="2496185" indent="0">
              <a:buNone/>
              <a:defRPr sz="109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314277" y="1265197"/>
            <a:ext cx="2839465" cy="2999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362" y="415181"/>
            <a:ext cx="5830087" cy="481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23362" y="1061291"/>
            <a:ext cx="2781360" cy="314456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375213" y="1061291"/>
            <a:ext cx="2778236" cy="314456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9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439756" y="624000"/>
            <a:ext cx="554882" cy="3432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9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86000" y="624000"/>
            <a:ext cx="4873394" cy="3432000"/>
          </a:xfrm>
        </p:spPr>
        <p:txBody>
          <a:bodyPr vert="eaVert" lIns="46800" tIns="46800" rIns="46800" bIns="46800"/>
          <a:lstStyle>
            <a:lvl1pPr marL="156210" indent="-156210">
              <a:spcAft>
                <a:spcPts val="1000"/>
              </a:spcAft>
              <a:defRPr spc="300"/>
            </a:lvl1pPr>
            <a:lvl2pPr marL="467995" indent="-156210">
              <a:defRPr spc="300"/>
            </a:lvl2pPr>
            <a:lvl3pPr marL="779780" indent="-156210">
              <a:defRPr spc="300"/>
            </a:lvl3pPr>
            <a:lvl4pPr marL="1092200" indent="-156210">
              <a:defRPr spc="300"/>
            </a:lvl4pPr>
            <a:lvl5pPr marL="1403985" indent="-15621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323362" y="415181"/>
            <a:ext cx="5830087" cy="48151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62" y="1017071"/>
            <a:ext cx="5830087" cy="324774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325276" y="4309039"/>
            <a:ext cx="1435039" cy="216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8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187638" y="4309039"/>
            <a:ext cx="2104724" cy="216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8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4718410" y="4309039"/>
            <a:ext cx="1435039" cy="216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8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24205" rtl="0" eaLnBrk="1" fontAlgn="auto" latinLnBrk="0" hangingPunct="1">
        <a:lnSpc>
          <a:spcPct val="100000"/>
        </a:lnSpc>
        <a:spcBef>
          <a:spcPct val="0"/>
        </a:spcBef>
        <a:buNone/>
        <a:defRPr sz="245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56210" indent="-156210" algn="l" defTabSz="62420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2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67995" indent="-156210" algn="l" defTabSz="62420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098550" algn="l"/>
          <a:tab pos="1098550" algn="l"/>
          <a:tab pos="1098550" algn="l"/>
          <a:tab pos="1098550" algn="l"/>
        </a:tabLst>
        <a:defRPr sz="10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79780" indent="-156210" algn="l" defTabSz="62420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0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92200" indent="-156210" algn="l" defTabSz="62420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9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403985" indent="-156210" algn="l" defTabSz="62420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9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715770" indent="-156210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30" kern="1200">
          <a:solidFill>
            <a:schemeClr val="tx1"/>
          </a:solidFill>
          <a:latin typeface="+mn-lt"/>
          <a:ea typeface="+mn-ea"/>
          <a:cs typeface="+mn-cs"/>
        </a:defRPr>
      </a:lvl6pPr>
      <a:lvl7pPr marL="2028190" indent="-156210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30" kern="1200">
          <a:solidFill>
            <a:schemeClr val="tx1"/>
          </a:solidFill>
          <a:latin typeface="+mn-lt"/>
          <a:ea typeface="+mn-ea"/>
          <a:cs typeface="+mn-cs"/>
        </a:defRPr>
      </a:lvl7pPr>
      <a:lvl8pPr marL="2339975" indent="-156210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3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156210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1pPr>
      <a:lvl2pPr marL="311785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2pPr>
      <a:lvl3pPr marL="624205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3pPr>
      <a:lvl4pPr marL="935990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4pPr>
      <a:lvl5pPr marL="1247775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5pPr>
      <a:lvl6pPr marL="1560195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80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7pPr>
      <a:lvl8pPr marL="2183765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8pPr>
      <a:lvl9pPr marL="2496185" algn="l" defTabSz="624205" rtl="0" eaLnBrk="1" latinLnBrk="0" hangingPunct="1">
        <a:defRPr sz="12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6440" y="59080"/>
            <a:ext cx="6177915" cy="4565650"/>
            <a:chOff x="4853" y="2759"/>
            <a:chExt cx="9729" cy="7190"/>
          </a:xfrm>
        </p:grpSpPr>
        <p:sp>
          <p:nvSpPr>
            <p:cNvPr id="384" name="Google Shape;384;p27"/>
            <p:cNvSpPr/>
            <p:nvPr/>
          </p:nvSpPr>
          <p:spPr>
            <a:xfrm flipH="1">
              <a:off x="4982" y="2922"/>
              <a:ext cx="1600" cy="1328"/>
            </a:xfrm>
            <a:prstGeom prst="rect">
              <a:avLst/>
            </a:prstGeom>
            <a:gradFill flip="none" rotWithShape="1">
              <a:gsLst>
                <a:gs pos="0">
                  <a:srgbClr val="89E1EE">
                    <a:alpha val="60000"/>
                  </a:srgbClr>
                </a:gs>
                <a:gs pos="100000">
                  <a:srgbClr val="FFC3D4"/>
                </a:gs>
              </a:gsLst>
              <a:lin ang="270000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lstStyle/>
            <a:p>
              <a:pPr lvl="0" algn="l">
                <a:buSzTx/>
              </a:pPr>
              <a:endParaRPr sz="1370">
                <a:sym typeface="+mn-ea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 flipH="1">
              <a:off x="5087" y="2843"/>
              <a:ext cx="1600" cy="1328"/>
            </a:xfrm>
            <a:prstGeom prst="rect">
              <a:avLst/>
            </a:prstGeom>
            <a:gradFill flip="none" rotWithShape="1">
              <a:gsLst>
                <a:gs pos="0">
                  <a:srgbClr val="89E1EE">
                    <a:alpha val="49000"/>
                  </a:srgbClr>
                </a:gs>
                <a:gs pos="100000">
                  <a:srgbClr val="FFC3D4"/>
                </a:gs>
              </a:gsLst>
              <a:lin ang="270000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lstStyle/>
            <a:p>
              <a:pPr lvl="0" algn="l">
                <a:buSzTx/>
              </a:pPr>
              <a:endParaRPr sz="1370">
                <a:sym typeface="+mn-ea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 flipH="1">
              <a:off x="5189" y="2759"/>
              <a:ext cx="1600" cy="1328"/>
            </a:xfrm>
            <a:prstGeom prst="rect">
              <a:avLst/>
            </a:prstGeom>
            <a:gradFill flip="none" rotWithShape="1">
              <a:gsLst>
                <a:gs pos="0">
                  <a:srgbClr val="89E1EE">
                    <a:alpha val="49000"/>
                  </a:srgbClr>
                </a:gs>
                <a:gs pos="100000">
                  <a:srgbClr val="FFC3D4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70"/>
            </a:p>
          </p:txBody>
        </p:sp>
        <p:cxnSp>
          <p:nvCxnSpPr>
            <p:cNvPr id="387" name="Google Shape;387;p27"/>
            <p:cNvCxnSpPr/>
            <p:nvPr/>
          </p:nvCxnSpPr>
          <p:spPr>
            <a:xfrm rot="10800000" flipH="1">
              <a:off x="6948" y="3423"/>
              <a:ext cx="783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8" name="Google Shape;388;p27"/>
            <p:cNvSpPr/>
            <p:nvPr/>
          </p:nvSpPr>
          <p:spPr>
            <a:xfrm>
              <a:off x="8050" y="2960"/>
              <a:ext cx="1252" cy="927"/>
            </a:xfrm>
            <a:prstGeom prst="rect">
              <a:avLst/>
            </a:prstGeom>
            <a:ln w="25400"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Conv2D-32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5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ReLU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389" name="Google Shape;389;p27"/>
            <p:cNvCxnSpPr/>
            <p:nvPr/>
          </p:nvCxnSpPr>
          <p:spPr>
            <a:xfrm rot="10800000" flipH="1">
              <a:off x="9605" y="3423"/>
              <a:ext cx="783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0" name="Google Shape;390;p27"/>
            <p:cNvSpPr/>
            <p:nvPr/>
          </p:nvSpPr>
          <p:spPr>
            <a:xfrm>
              <a:off x="10708" y="2960"/>
              <a:ext cx="1252" cy="927"/>
            </a:xfrm>
            <a:prstGeom prst="rect">
              <a:avLst/>
            </a:prstGeom>
            <a:ln w="2540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Maxpool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(2</a:t>
              </a: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2)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391" name="Google Shape;391;p27"/>
            <p:cNvCxnSpPr/>
            <p:nvPr/>
          </p:nvCxnSpPr>
          <p:spPr>
            <a:xfrm rot="10800000" flipH="1">
              <a:off x="12253" y="3423"/>
              <a:ext cx="783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2" name="Google Shape;392;p27"/>
            <p:cNvSpPr/>
            <p:nvPr/>
          </p:nvSpPr>
          <p:spPr>
            <a:xfrm>
              <a:off x="13330" y="2960"/>
              <a:ext cx="1252" cy="927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Conv2D-64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3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ReLU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393" name="Google Shape;393;p27"/>
            <p:cNvCxnSpPr/>
            <p:nvPr/>
          </p:nvCxnSpPr>
          <p:spPr>
            <a:xfrm>
              <a:off x="13938" y="4068"/>
              <a:ext cx="0" cy="7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4" name="Google Shape;404;p27"/>
            <p:cNvSpPr txBox="1"/>
            <p:nvPr/>
          </p:nvSpPr>
          <p:spPr>
            <a:xfrm>
              <a:off x="5087" y="3355"/>
              <a:ext cx="1316" cy="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666" tIns="69666" rIns="69666" bIns="69666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JetBrains Mono" charset="0"/>
                  <a:cs typeface="JetBrains Mono" charset="0"/>
                </a:rPr>
                <a:t>Input</a:t>
              </a:r>
              <a:endParaRPr sz="1200" b="1">
                <a:latin typeface="JetBrains Mono" charset="0"/>
                <a:cs typeface="JetBrains Mono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JetBrains Mono" charset="0"/>
                <a:cs typeface="JetBrains Mono" charset="0"/>
              </a:endParaRPr>
            </a:p>
          </p:txBody>
        </p:sp>
        <p:sp>
          <p:nvSpPr>
            <p:cNvPr id="405" name="Google Shape;405;p27"/>
            <p:cNvSpPr txBox="1"/>
            <p:nvPr/>
          </p:nvSpPr>
          <p:spPr>
            <a:xfrm>
              <a:off x="4853" y="4251"/>
              <a:ext cx="2037" cy="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666" tIns="69666" rIns="69666" bIns="69666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370" b="1">
                  <a:latin typeface="Times New Roman" panose="02020603050405020304" charset="0"/>
                  <a:cs typeface="Times New Roman" panose="02020603050405020304" charset="0"/>
                </a:rPr>
                <a:t>128</a:t>
              </a:r>
              <a:r>
                <a:rPr lang="zh-CN" altLang="en-US" sz="137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US" altLang="en-GB" sz="1370" b="1">
                  <a:latin typeface="Times New Roman" panose="02020603050405020304" charset="0"/>
                  <a:cs typeface="Times New Roman" panose="02020603050405020304" charset="0"/>
                </a:rPr>
                <a:t>128</a:t>
              </a:r>
              <a:r>
                <a:rPr lang="zh-CN" altLang="en-US" sz="1370" b="1">
                  <a:latin typeface="Times New Roman" panose="02020603050405020304" charset="0"/>
                  <a:cs typeface="Times New Roman" panose="02020603050405020304" charset="0"/>
                </a:rPr>
                <a:t>×</a:t>
              </a:r>
              <a:r>
                <a:rPr lang="en-GB" sz="1370" b="1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sz="137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8050" y="7071"/>
              <a:ext cx="1252" cy="9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Flatten</a:t>
              </a:r>
              <a:endParaRPr lang="en-GB" sz="900" b="1"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401" name="Google Shape;401;p27"/>
            <p:cNvCxnSpPr/>
            <p:nvPr/>
          </p:nvCxnSpPr>
          <p:spPr>
            <a:xfrm rot="10800000" flipH="1">
              <a:off x="9605" y="7536"/>
              <a:ext cx="783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2" name="Google Shape;402;p27"/>
            <p:cNvSpPr/>
            <p:nvPr/>
          </p:nvSpPr>
          <p:spPr>
            <a:xfrm>
              <a:off x="10708" y="9021"/>
              <a:ext cx="1252" cy="9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Feature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Vector</a:t>
              </a:r>
              <a:endParaRPr lang="en-GB" sz="900" b="1">
                <a:latin typeface="JetBrains Mono" charset="0"/>
                <a:cs typeface="JetBrains Mono" charset="0"/>
              </a:endParaRPr>
            </a:p>
          </p:txBody>
        </p:sp>
        <p:sp>
          <p:nvSpPr>
            <p:cNvPr id="403" name="Google Shape;403;p27"/>
            <p:cNvSpPr txBox="1"/>
            <p:nvPr/>
          </p:nvSpPr>
          <p:spPr>
            <a:xfrm>
              <a:off x="10596" y="8554"/>
              <a:ext cx="1475" cy="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666" tIns="69666" rIns="69666" bIns="69666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JetBrains Mono" charset="0"/>
                  <a:cs typeface="JetBrains Mono" charset="0"/>
                </a:rPr>
                <a:t>Output</a:t>
              </a:r>
              <a:endParaRPr lang="en-GB" sz="1200" b="1">
                <a:latin typeface="JetBrains Mono" charset="0"/>
                <a:cs typeface="JetBrains Mono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00" b="1">
                <a:latin typeface="JetBrains Mono" charset="0"/>
                <a:cs typeface="JetBrains Mono" charset="0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3330" y="5031"/>
              <a:ext cx="1252" cy="929"/>
            </a:xfrm>
            <a:prstGeom prst="rect">
              <a:avLst/>
            </a:prstGeom>
            <a:ln w="2540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Maxpool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(2</a:t>
              </a: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2)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395" name="Google Shape;395;p27"/>
            <p:cNvCxnSpPr/>
            <p:nvPr/>
          </p:nvCxnSpPr>
          <p:spPr>
            <a:xfrm flipH="1">
              <a:off x="12255" y="5499"/>
              <a:ext cx="78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6" name="Google Shape;396;p27"/>
            <p:cNvSpPr/>
            <p:nvPr/>
          </p:nvSpPr>
          <p:spPr>
            <a:xfrm>
              <a:off x="10707" y="5031"/>
              <a:ext cx="1253" cy="929"/>
            </a:xfrm>
            <a:prstGeom prst="rect">
              <a:avLst/>
            </a:prstGeom>
            <a:noFill/>
            <a:ln w="254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75000"/>
                    </a:schemeClr>
                  </a:solidFill>
                </a14:hiddenFill>
              </a:ext>
            </a:extLst>
          </p:spPr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Conv2D-128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latin typeface="JetBrains Mono" charset="0"/>
                  <a:cs typeface="JetBrains Mono" charset="0"/>
                </a:rPr>
                <a:t>3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ReLU</a:t>
              </a:r>
              <a:endParaRPr lang="en-GB" sz="900" b="1"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397" name="Google Shape;397;p27"/>
            <p:cNvCxnSpPr/>
            <p:nvPr/>
          </p:nvCxnSpPr>
          <p:spPr>
            <a:xfrm flipH="1">
              <a:off x="9606" y="5499"/>
              <a:ext cx="78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8" name="Google Shape;398;p27"/>
            <p:cNvSpPr/>
            <p:nvPr/>
          </p:nvSpPr>
          <p:spPr>
            <a:xfrm>
              <a:off x="8050" y="5031"/>
              <a:ext cx="1252" cy="929"/>
            </a:xfrm>
            <a:prstGeom prst="rect">
              <a:avLst/>
            </a:prstGeom>
            <a:ln w="2540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69666" tIns="69666" rIns="69666" bIns="69666" anchor="ctr" anchorCtr="0">
              <a:noAutofit/>
            </a:bodyPr>
            <a:lstStyle/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Maxpool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(2</a:t>
              </a: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2)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3" name="Google Shape;397;p27"/>
            <p:cNvCxnSpPr/>
            <p:nvPr>
              <p:custDataLst>
                <p:tags r:id="rId1"/>
              </p:custDataLst>
            </p:nvPr>
          </p:nvCxnSpPr>
          <p:spPr>
            <a:xfrm flipH="1">
              <a:off x="6949" y="5499"/>
              <a:ext cx="78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" name="Google Shape;396;p27"/>
            <p:cNvSpPr/>
            <p:nvPr>
              <p:custDataLst>
                <p:tags r:id="rId2"/>
              </p:custDataLst>
            </p:nvPr>
          </p:nvSpPr>
          <p:spPr>
            <a:xfrm>
              <a:off x="5330" y="5031"/>
              <a:ext cx="1253" cy="9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Conv2D-128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latin typeface="JetBrains Mono" charset="0"/>
                  <a:cs typeface="JetBrains Mono" charset="0"/>
                </a:rPr>
                <a:t>3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ReLU</a:t>
              </a:r>
              <a:endParaRPr lang="en-GB" sz="900" b="1">
                <a:latin typeface="JetBrains Mono" charset="0"/>
                <a:cs typeface="JetBrains Mono" charset="0"/>
              </a:endParaRPr>
            </a:p>
          </p:txBody>
        </p:sp>
        <p:sp>
          <p:nvSpPr>
            <p:cNvPr id="5" name="Google Shape;398;p27"/>
            <p:cNvSpPr/>
            <p:nvPr>
              <p:custDataLst>
                <p:tags r:id="rId3"/>
              </p:custDataLst>
            </p:nvPr>
          </p:nvSpPr>
          <p:spPr>
            <a:xfrm>
              <a:off x="5331" y="7075"/>
              <a:ext cx="1252" cy="929"/>
            </a:xfrm>
            <a:prstGeom prst="rect">
              <a:avLst/>
            </a:prstGeom>
            <a:ln w="2540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69666" tIns="69666" rIns="69666" bIns="69666" anchor="ctr" anchorCtr="0">
              <a:noAutofit/>
            </a:bodyPr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Maxpool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(2</a:t>
              </a:r>
              <a:r>
                <a:rPr lang="zh-CN" altLang="en-US" sz="9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×</a:t>
              </a:r>
              <a:r>
                <a:rPr lang="en-GB" sz="900" b="1">
                  <a:solidFill>
                    <a:schemeClr val="tx1"/>
                  </a:solidFill>
                  <a:latin typeface="JetBrains Mono" charset="0"/>
                  <a:cs typeface="JetBrains Mono" charset="0"/>
                </a:rPr>
                <a:t>2)</a:t>
              </a:r>
              <a:endParaRPr lang="en-GB" sz="900" b="1">
                <a:solidFill>
                  <a:schemeClr val="tx1"/>
                </a:solidFill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7" name="Google Shape;387;p27"/>
            <p:cNvCxnSpPr/>
            <p:nvPr>
              <p:custDataLst>
                <p:tags r:id="rId4"/>
              </p:custDataLst>
            </p:nvPr>
          </p:nvCxnSpPr>
          <p:spPr>
            <a:xfrm rot="10800000" flipH="1">
              <a:off x="6948" y="7536"/>
              <a:ext cx="783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" name="Google Shape;400;p27"/>
            <p:cNvSpPr/>
            <p:nvPr>
              <p:custDataLst>
                <p:tags r:id="rId5"/>
              </p:custDataLst>
            </p:nvPr>
          </p:nvSpPr>
          <p:spPr>
            <a:xfrm>
              <a:off x="10708" y="7075"/>
              <a:ext cx="1252" cy="9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Dropout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0.4</a:t>
              </a:r>
              <a:endParaRPr lang="en-GB" sz="900" b="1">
                <a:latin typeface="JetBrains Mono" charset="0"/>
                <a:cs typeface="JetBrains Mono" charset="0"/>
              </a:endParaRPr>
            </a:p>
          </p:txBody>
        </p:sp>
        <p:sp>
          <p:nvSpPr>
            <p:cNvPr id="12" name="Google Shape;402;p27"/>
            <p:cNvSpPr/>
            <p:nvPr>
              <p:custDataLst>
                <p:tags r:id="rId6"/>
              </p:custDataLst>
            </p:nvPr>
          </p:nvSpPr>
          <p:spPr>
            <a:xfrm>
              <a:off x="13330" y="7075"/>
              <a:ext cx="1252" cy="9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Dense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128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ReLU</a:t>
              </a:r>
              <a:endParaRPr lang="en-GB" sz="900" b="1"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13" name="Google Shape;387;p27"/>
            <p:cNvCxnSpPr/>
            <p:nvPr>
              <p:custDataLst>
                <p:tags r:id="rId7"/>
              </p:custDataLst>
            </p:nvPr>
          </p:nvCxnSpPr>
          <p:spPr>
            <a:xfrm rot="10800000" flipH="1">
              <a:off x="12253" y="7536"/>
              <a:ext cx="783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402;p27"/>
            <p:cNvSpPr/>
            <p:nvPr>
              <p:custDataLst>
                <p:tags r:id="rId8"/>
              </p:custDataLst>
            </p:nvPr>
          </p:nvSpPr>
          <p:spPr>
            <a:xfrm>
              <a:off x="13330" y="9022"/>
              <a:ext cx="1252" cy="92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666" tIns="69666" rIns="69666" bIns="69666" anchor="ctr" anchorCtr="0">
              <a:noAutofit/>
            </a:bodyPr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Dense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2</a:t>
              </a:r>
              <a:endParaRPr lang="en-GB" sz="900" b="1">
                <a:latin typeface="JetBrains Mono" charset="0"/>
                <a:cs typeface="JetBrains Mono" charset="0"/>
              </a:endParaRPr>
            </a:p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</a:pPr>
              <a:r>
                <a:rPr lang="en-GB" sz="900" b="1">
                  <a:latin typeface="JetBrains Mono" charset="0"/>
                  <a:cs typeface="JetBrains Mono" charset="0"/>
                </a:rPr>
                <a:t>softmax</a:t>
              </a:r>
              <a:endParaRPr lang="en-GB" sz="900" b="1">
                <a:latin typeface="JetBrains Mono" charset="0"/>
                <a:cs typeface="JetBrains Mono" charset="0"/>
              </a:endParaRPr>
            </a:p>
          </p:txBody>
        </p:sp>
        <p:cxnSp>
          <p:nvCxnSpPr>
            <p:cNvPr id="16" name="Google Shape;393;p27"/>
            <p:cNvCxnSpPr/>
            <p:nvPr>
              <p:custDataLst>
                <p:tags r:id="rId9"/>
              </p:custDataLst>
            </p:nvPr>
          </p:nvCxnSpPr>
          <p:spPr>
            <a:xfrm>
              <a:off x="5954" y="6127"/>
              <a:ext cx="0" cy="7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395;p27"/>
            <p:cNvCxnSpPr/>
            <p:nvPr>
              <p:custDataLst>
                <p:tags r:id="rId10"/>
              </p:custDataLst>
            </p:nvPr>
          </p:nvCxnSpPr>
          <p:spPr>
            <a:xfrm flipH="1">
              <a:off x="12255" y="9481"/>
              <a:ext cx="78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393;p27"/>
            <p:cNvCxnSpPr/>
            <p:nvPr>
              <p:custDataLst>
                <p:tags r:id="rId11"/>
              </p:custDataLst>
            </p:nvPr>
          </p:nvCxnSpPr>
          <p:spPr>
            <a:xfrm>
              <a:off x="13938" y="8122"/>
              <a:ext cx="0" cy="7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commondata" val="eyJoZGlkIjoiNTM1MDRkMTk2OWRiMTEwNjcyNDk4MjJjYzg1ZDNiNzAifQ=="/>
  <p:tag name="COMMONDATA" val="eyJoZGlkIjoiNDJjNGNiYWFiNjFkOGU1NmI1YTNlMTIxNTVkZDBkMT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宽屏</PresentationFormat>
  <Paragraphs>52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Arial</vt:lpstr>
      <vt:lpstr>微软雅黑</vt:lpstr>
      <vt:lpstr>Arial Unicode MS</vt:lpstr>
      <vt:lpstr>Calibri</vt:lpstr>
      <vt:lpstr>JetBrains Mono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Serein</cp:lastModifiedBy>
  <cp:revision>158</cp:revision>
  <dcterms:created xsi:type="dcterms:W3CDTF">2019-06-19T02:08:00Z</dcterms:created>
  <dcterms:modified xsi:type="dcterms:W3CDTF">2023-11-02T12:03:59Z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E15B1ACFE53445ACBBA499EA67087815_11</vt:lpwstr>
  </property>
</Properties>
</file>