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sldIdLst>
    <p:sldId id="256" r:id="rId2"/>
    <p:sldId id="307" r:id="rId3"/>
    <p:sldId id="263" r:id="rId4"/>
    <p:sldId id="273" r:id="rId5"/>
    <p:sldId id="269" r:id="rId6"/>
    <p:sldId id="268" r:id="rId7"/>
    <p:sldId id="302" r:id="rId8"/>
    <p:sldId id="303" r:id="rId9"/>
    <p:sldId id="272" r:id="rId10"/>
    <p:sldId id="274" r:id="rId11"/>
    <p:sldId id="275" r:id="rId12"/>
    <p:sldId id="276" r:id="rId13"/>
    <p:sldId id="278" r:id="rId14"/>
    <p:sldId id="279" r:id="rId15"/>
    <p:sldId id="280" r:id="rId16"/>
    <p:sldId id="282" r:id="rId17"/>
    <p:sldId id="283" r:id="rId18"/>
    <p:sldId id="284" r:id="rId19"/>
    <p:sldId id="287" r:id="rId20"/>
    <p:sldId id="286" r:id="rId21"/>
    <p:sldId id="288" r:id="rId22"/>
    <p:sldId id="290" r:id="rId23"/>
    <p:sldId id="292" r:id="rId24"/>
    <p:sldId id="293" r:id="rId25"/>
    <p:sldId id="294" r:id="rId26"/>
    <p:sldId id="296" r:id="rId27"/>
    <p:sldId id="297" r:id="rId28"/>
    <p:sldId id="298" r:id="rId29"/>
    <p:sldId id="300" r:id="rId30"/>
    <p:sldId id="304" r:id="rId31"/>
    <p:sldId id="305" r:id="rId32"/>
    <p:sldId id="309" r:id="rId33"/>
    <p:sldId id="308" r:id="rId34"/>
    <p:sldId id="306" r:id="rId35"/>
    <p:sldId id="30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3A8C23-77CB-47F4-B12E-2FAFA9592B0D}">
          <p14:sldIdLst>
            <p14:sldId id="256"/>
            <p14:sldId id="307"/>
          </p14:sldIdLst>
        </p14:section>
        <p14:section name="image" id="{849B787E-E239-4127-B59D-C8CFA25B8A46}">
          <p14:sldIdLst>
            <p14:sldId id="263"/>
            <p14:sldId id="273"/>
            <p14:sldId id="269"/>
          </p14:sldIdLst>
        </p14:section>
        <p14:section name="online scrappers" id="{F73B013B-8860-494D-A282-B1338A342628}">
          <p14:sldIdLst>
            <p14:sldId id="268"/>
            <p14:sldId id="302"/>
            <p14:sldId id="303"/>
            <p14:sldId id="272"/>
            <p14:sldId id="274"/>
            <p14:sldId id="275"/>
            <p14:sldId id="276"/>
          </p14:sldIdLst>
        </p14:section>
        <p14:section name="INFO WEB" id="{8CD7C504-1DBF-480B-9BA9-3C1D68717B36}">
          <p14:sldIdLst>
            <p14:sldId id="278"/>
            <p14:sldId id="279"/>
            <p14:sldId id="280"/>
            <p14:sldId id="282"/>
            <p14:sldId id="283"/>
            <p14:sldId id="284"/>
            <p14:sldId id="287"/>
            <p14:sldId id="286"/>
            <p14:sldId id="288"/>
            <p14:sldId id="290"/>
          </p14:sldIdLst>
        </p14:section>
        <p14:section name="backed technology" id="{0DDBFA33-F65A-4126-81D5-432DFD11B3F7}">
          <p14:sldIdLst>
            <p14:sldId id="292"/>
            <p14:sldId id="293"/>
            <p14:sldId id="294"/>
            <p14:sldId id="296"/>
          </p14:sldIdLst>
        </p14:section>
        <p14:section name="db" id="{3C5AE0B8-AD30-4E18-9D86-EC3AA0CFBE0C}">
          <p14:sldIdLst>
            <p14:sldId id="297"/>
            <p14:sldId id="298"/>
            <p14:sldId id="300"/>
            <p14:sldId id="304"/>
            <p14:sldId id="305"/>
            <p14:sldId id="309"/>
            <p14:sldId id="308"/>
            <p14:sldId id="306"/>
          </p14:sldIdLst>
        </p14:section>
        <p14:section name="THANKS" id="{EE4A65AC-35C2-4365-8753-2DB4992F073E}">
          <p14:sldIdLst>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798DF921-F74A-42A5-8C0A-887F63CCCBE8}" type="slidenum">
              <a:rPr lang="en-IN" smtClean="0"/>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63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B1970-8D6E-4514-958A-4B154EBE7A35}"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DF921-F74A-42A5-8C0A-887F63CCCBE8}" type="slidenum">
              <a:rPr lang="en-IN" smtClean="0"/>
              <a:t>‹#›</a:t>
            </a:fld>
            <a:endParaRPr lang="en-IN"/>
          </a:p>
        </p:txBody>
      </p:sp>
    </p:spTree>
    <p:extLst>
      <p:ext uri="{BB962C8B-B14F-4D97-AF65-F5344CB8AC3E}">
        <p14:creationId xmlns:p14="http://schemas.microsoft.com/office/powerpoint/2010/main" val="350045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0717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626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spTree>
    <p:extLst>
      <p:ext uri="{BB962C8B-B14F-4D97-AF65-F5344CB8AC3E}">
        <p14:creationId xmlns:p14="http://schemas.microsoft.com/office/powerpoint/2010/main" val="263446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91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48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26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63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spTree>
    <p:extLst>
      <p:ext uri="{BB962C8B-B14F-4D97-AF65-F5344CB8AC3E}">
        <p14:creationId xmlns:p14="http://schemas.microsoft.com/office/powerpoint/2010/main" val="418274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B1970-8D6E-4514-958A-4B154EBE7A35}"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DF921-F74A-42A5-8C0A-887F63CCCBE8}" type="slidenum">
              <a:rPr lang="en-IN" smtClean="0"/>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19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B1970-8D6E-4514-958A-4B154EBE7A35}"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DF921-F74A-42A5-8C0A-887F63CCCBE8}" type="slidenum">
              <a:rPr lang="en-IN" smtClean="0"/>
              <a:t>‹#›</a:t>
            </a:fld>
            <a:endParaRPr lang="en-IN"/>
          </a:p>
        </p:txBody>
      </p:sp>
    </p:spTree>
    <p:extLst>
      <p:ext uri="{BB962C8B-B14F-4D97-AF65-F5344CB8AC3E}">
        <p14:creationId xmlns:p14="http://schemas.microsoft.com/office/powerpoint/2010/main" val="254036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B1970-8D6E-4514-958A-4B154EBE7A35}" type="datetimeFigureOut">
              <a:rPr lang="en-IN" smtClean="0"/>
              <a:t>30-06-2021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8DF921-F74A-42A5-8C0A-887F63CCCBE8}" type="slidenum">
              <a:rPr lang="en-IN" smtClean="0"/>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38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B1970-8D6E-4514-958A-4B154EBE7A35}" type="datetimeFigureOut">
              <a:rPr lang="en-IN" smtClean="0"/>
              <a:t>30-06-2021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8DF921-F74A-42A5-8C0A-887F63CCCBE8}" type="slidenum">
              <a:rPr lang="en-IN" smtClean="0"/>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5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B1970-8D6E-4514-958A-4B154EBE7A35}" type="datetimeFigureOut">
              <a:rPr lang="en-IN" smtClean="0"/>
              <a:t>30-06-2021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8DF921-F74A-42A5-8C0A-887F63CCCBE8}" type="slidenum">
              <a:rPr lang="en-IN" smtClean="0"/>
              <a:t>‹#›</a:t>
            </a:fld>
            <a:endParaRPr lang="en-IN"/>
          </a:p>
        </p:txBody>
      </p:sp>
    </p:spTree>
    <p:extLst>
      <p:ext uri="{BB962C8B-B14F-4D97-AF65-F5344CB8AC3E}">
        <p14:creationId xmlns:p14="http://schemas.microsoft.com/office/powerpoint/2010/main" val="202118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B1970-8D6E-4514-958A-4B154EBE7A35}"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DF921-F74A-42A5-8C0A-887F63CCCBE8}" type="slidenum">
              <a:rPr lang="en-IN" smtClean="0"/>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44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B1970-8D6E-4514-958A-4B154EBE7A35}"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DF921-F74A-42A5-8C0A-887F63CCCBE8}" type="slidenum">
              <a:rPr lang="en-IN" smtClean="0"/>
              <a:t>‹#›</a:t>
            </a:fld>
            <a:endParaRPr lang="en-IN"/>
          </a:p>
        </p:txBody>
      </p:sp>
    </p:spTree>
    <p:extLst>
      <p:ext uri="{BB962C8B-B14F-4D97-AF65-F5344CB8AC3E}">
        <p14:creationId xmlns:p14="http://schemas.microsoft.com/office/powerpoint/2010/main" val="153968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1B1970-8D6E-4514-958A-4B154EBE7A35}" type="datetimeFigureOut">
              <a:rPr lang="en-IN" smtClean="0"/>
              <a:t>30-06-2021</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8DF921-F74A-42A5-8C0A-887F63CCCBE8}" type="slidenum">
              <a:rPr lang="en-IN" smtClean="0"/>
              <a:t>‹#›</a:t>
            </a:fld>
            <a:endParaRPr lang="en-IN"/>
          </a:p>
        </p:txBody>
      </p:sp>
    </p:spTree>
    <p:extLst>
      <p:ext uri="{BB962C8B-B14F-4D97-AF65-F5344CB8AC3E}">
        <p14:creationId xmlns:p14="http://schemas.microsoft.com/office/powerpoint/2010/main" val="133923729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F488-436C-4EB0-BF58-78B29FDCF105}"/>
              </a:ext>
            </a:extLst>
          </p:cNvPr>
          <p:cNvSpPr>
            <a:spLocks noGrp="1"/>
          </p:cNvSpPr>
          <p:nvPr>
            <p:ph type="ctrTitle"/>
          </p:nvPr>
        </p:nvSpPr>
        <p:spPr>
          <a:xfrm>
            <a:off x="1762539" y="1744140"/>
            <a:ext cx="5627287" cy="1515533"/>
          </a:xfrm>
        </p:spPr>
        <p:txBody>
          <a:bodyPr>
            <a:normAutofit fontScale="90000"/>
          </a:bodyPr>
          <a:lstStyle/>
          <a:p>
            <a:r>
              <a:rPr lang="en-US" b="1" dirty="0"/>
              <a:t>O</a:t>
            </a:r>
            <a:r>
              <a:rPr lang="en-IN" b="1" dirty="0"/>
              <a:t>NLINE RADDIWALA</a:t>
            </a:r>
          </a:p>
        </p:txBody>
      </p:sp>
      <p:sp>
        <p:nvSpPr>
          <p:cNvPr id="3" name="Subtitle 2">
            <a:extLst>
              <a:ext uri="{FF2B5EF4-FFF2-40B4-BE49-F238E27FC236}">
                <a16:creationId xmlns:a16="http://schemas.microsoft.com/office/drawing/2014/main" id="{0FE59AD7-1E7E-4A90-AF15-E45C6A3086CE}"/>
              </a:ext>
            </a:extLst>
          </p:cNvPr>
          <p:cNvSpPr>
            <a:spLocks noGrp="1"/>
          </p:cNvSpPr>
          <p:nvPr>
            <p:ph type="subTitle" idx="1"/>
          </p:nvPr>
        </p:nvSpPr>
        <p:spPr/>
        <p:txBody>
          <a:bodyPr/>
          <a:lstStyle/>
          <a:p>
            <a:r>
              <a:rPr lang="en-US" b="1" dirty="0"/>
              <a:t>SELL PAPERS, SAVE TRESS…</a:t>
            </a:r>
            <a:endParaRPr lang="en-IN" b="1" dirty="0"/>
          </a:p>
        </p:txBody>
      </p:sp>
    </p:spTree>
    <p:extLst>
      <p:ext uri="{BB962C8B-B14F-4D97-AF65-F5344CB8AC3E}">
        <p14:creationId xmlns:p14="http://schemas.microsoft.com/office/powerpoint/2010/main" val="182545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D34D-0F06-432F-920A-0EDF6FA6013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B55F26E-46E7-4044-BE56-5AF002E443EE}"/>
              </a:ext>
            </a:extLst>
          </p:cNvPr>
          <p:cNvPicPr>
            <a:picLocks noGrp="1" noChangeAspect="1" noChangeArrowheads="1"/>
          </p:cNvPicPr>
          <p:nvPr>
            <p:ph sz="half" idx="1"/>
          </p:nvPr>
        </p:nvPicPr>
        <p:blipFill>
          <a:blip r:embed="rId2"/>
          <a:srcRect/>
          <a:stretch>
            <a:fillRect/>
          </a:stretch>
        </p:blipFill>
        <p:spPr bwMode="auto">
          <a:xfrm>
            <a:off x="2006997" y="2297363"/>
            <a:ext cx="2503884" cy="2503884"/>
          </a:xfrm>
          <a:prstGeom prst="rect">
            <a:avLst/>
          </a:prstGeom>
          <a:noFill/>
          <a:ln w="9525">
            <a:noFill/>
            <a:miter lim="800000"/>
            <a:headEnd/>
            <a:tailEnd/>
          </a:ln>
          <a:effectLst/>
        </p:spPr>
      </p:pic>
      <p:pic>
        <p:nvPicPr>
          <p:cNvPr id="6" name="Content Placeholder 5">
            <a:extLst>
              <a:ext uri="{FF2B5EF4-FFF2-40B4-BE49-F238E27FC236}">
                <a16:creationId xmlns:a16="http://schemas.microsoft.com/office/drawing/2014/main" id="{486D0143-D487-479D-BC73-1D8AA7BB2374}"/>
              </a:ext>
            </a:extLst>
          </p:cNvPr>
          <p:cNvPicPr>
            <a:picLocks noGrp="1" noChangeAspect="1" noChangeArrowheads="1"/>
          </p:cNvPicPr>
          <p:nvPr>
            <p:ph sz="half" idx="2"/>
          </p:nvPr>
        </p:nvPicPr>
        <p:blipFill>
          <a:blip r:embed="rId3"/>
          <a:srcRect/>
          <a:stretch>
            <a:fillRect/>
          </a:stretch>
        </p:blipFill>
        <p:spPr bwMode="auto">
          <a:xfrm>
            <a:off x="4634309" y="2297363"/>
            <a:ext cx="2502694" cy="2503884"/>
          </a:xfrm>
          <a:prstGeom prst="rect">
            <a:avLst/>
          </a:prstGeom>
          <a:noFill/>
          <a:ln w="9525">
            <a:noFill/>
            <a:miter lim="800000"/>
            <a:headEnd/>
            <a:tailEnd/>
          </a:ln>
          <a:effectLst/>
        </p:spPr>
      </p:pic>
    </p:spTree>
    <p:extLst>
      <p:ext uri="{BB962C8B-B14F-4D97-AF65-F5344CB8AC3E}">
        <p14:creationId xmlns:p14="http://schemas.microsoft.com/office/powerpoint/2010/main" val="302789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D894-8FBE-4C9F-B215-A5C42EADAD16}"/>
              </a:ext>
            </a:extLst>
          </p:cNvPr>
          <p:cNvSpPr>
            <a:spLocks noGrp="1"/>
          </p:cNvSpPr>
          <p:nvPr>
            <p:ph type="title"/>
          </p:nvPr>
        </p:nvSpPr>
        <p:spPr/>
        <p:txBody>
          <a:bodyPr>
            <a:normAutofit/>
          </a:bodyPr>
          <a:lstStyle/>
          <a:p>
            <a:r>
              <a:rPr lang="en-US" b="1" cap="all" dirty="0">
                <a:ln>
                  <a:noFill/>
                </a:ln>
                <a:solidFill>
                  <a:prstClr val="black"/>
                </a:solidFill>
              </a:rPr>
              <a:t>Webpage…</a:t>
            </a:r>
            <a:endParaRPr lang="en-IN" b="1" dirty="0"/>
          </a:p>
        </p:txBody>
      </p:sp>
      <p:sp>
        <p:nvSpPr>
          <p:cNvPr id="3" name="Content Placeholder 2">
            <a:extLst>
              <a:ext uri="{FF2B5EF4-FFF2-40B4-BE49-F238E27FC236}">
                <a16:creationId xmlns:a16="http://schemas.microsoft.com/office/drawing/2014/main" id="{45287F04-FE88-4CBC-BE31-F4D14BE784D8}"/>
              </a:ext>
            </a:extLst>
          </p:cNvPr>
          <p:cNvSpPr>
            <a:spLocks noGrp="1"/>
          </p:cNvSpPr>
          <p:nvPr>
            <p:ph idx="1"/>
          </p:nvPr>
        </p:nvSpPr>
        <p:spPr/>
        <p:txBody>
          <a:bodyPr>
            <a:normAutofit fontScale="92500"/>
          </a:bodyPr>
          <a:lstStyle/>
          <a:p>
            <a:r>
              <a:rPr lang="en-US" dirty="0"/>
              <a:t>A web page is a specific collection of information provided by a website and displayed to a user in a web browser. A website typically consists of many web pages linked together in a </a:t>
            </a:r>
            <a:r>
              <a:rPr lang="en-US" i="1" u="sng" dirty="0">
                <a:effectLst>
                  <a:outerShdw blurRad="38100" dist="38100" dir="2700000" algn="tl">
                    <a:srgbClr val="000000">
                      <a:alpha val="43137"/>
                    </a:srgbClr>
                  </a:outerShdw>
                </a:effectLst>
              </a:rPr>
              <a:t>coherent fashion</a:t>
            </a:r>
            <a:r>
              <a:rPr lang="en-US" dirty="0"/>
              <a:t>. The name "</a:t>
            </a:r>
            <a:r>
              <a:rPr lang="en-US" b="1" dirty="0"/>
              <a:t>web page</a:t>
            </a:r>
            <a:r>
              <a:rPr lang="en-US" dirty="0"/>
              <a:t>" is a metaphor of paper pages bound together into a book.</a:t>
            </a:r>
          </a:p>
          <a:p>
            <a:r>
              <a:rPr lang="en-US" dirty="0"/>
              <a:t>The core element is one or more text files written in the Hypertext Markup Language (HTML),  CSS and JavaScript together. Images, videos are also embedded along with txt files.</a:t>
            </a:r>
          </a:p>
          <a:p>
            <a:endParaRPr lang="en-IN" dirty="0"/>
          </a:p>
        </p:txBody>
      </p:sp>
    </p:spTree>
    <p:extLst>
      <p:ext uri="{BB962C8B-B14F-4D97-AF65-F5344CB8AC3E}">
        <p14:creationId xmlns:p14="http://schemas.microsoft.com/office/powerpoint/2010/main" val="166814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1696-9E3B-4F40-92DB-FDA5AEBF6B2C}"/>
              </a:ext>
            </a:extLst>
          </p:cNvPr>
          <p:cNvSpPr>
            <a:spLocks noGrp="1"/>
          </p:cNvSpPr>
          <p:nvPr>
            <p:ph type="title"/>
          </p:nvPr>
        </p:nvSpPr>
        <p:spPr/>
        <p:txBody>
          <a:bodyPr>
            <a:normAutofit fontScale="90000"/>
          </a:bodyPr>
          <a:lstStyle/>
          <a:p>
            <a:pPr algn="l"/>
            <a:br>
              <a:rPr lang="en-US" sz="3200" b="1" dirty="0"/>
            </a:br>
            <a:br>
              <a:rPr lang="en-US" sz="3200" b="1" dirty="0"/>
            </a:br>
            <a:r>
              <a:rPr lang="en-US" sz="3200" b="1" dirty="0"/>
              <a:t>CONTIINUED …</a:t>
            </a:r>
            <a:endParaRPr lang="en-IN" sz="3200" b="1" dirty="0"/>
          </a:p>
        </p:txBody>
      </p:sp>
      <p:sp>
        <p:nvSpPr>
          <p:cNvPr id="3" name="Content Placeholder 2">
            <a:extLst>
              <a:ext uri="{FF2B5EF4-FFF2-40B4-BE49-F238E27FC236}">
                <a16:creationId xmlns:a16="http://schemas.microsoft.com/office/drawing/2014/main" id="{AC3A252F-CD7D-41A7-99E1-89F53C3B0AA6}"/>
              </a:ext>
            </a:extLst>
          </p:cNvPr>
          <p:cNvSpPr>
            <a:spLocks noGrp="1"/>
          </p:cNvSpPr>
          <p:nvPr>
            <p:ph idx="1"/>
          </p:nvPr>
        </p:nvSpPr>
        <p:spPr/>
        <p:txBody>
          <a:bodyPr/>
          <a:lstStyle/>
          <a:p>
            <a:r>
              <a:rPr lang="en-US" dirty="0"/>
              <a:t>Each web page is identified by a distinct Uniform Resource Locator (URL).</a:t>
            </a:r>
          </a:p>
          <a:p>
            <a:r>
              <a:rPr lang="en-US" dirty="0"/>
              <a:t>When the user inputs a URL into their browser, that page's elements are downloaded from web servers.</a:t>
            </a:r>
          </a:p>
          <a:p>
            <a:r>
              <a:rPr lang="en-US" dirty="0"/>
              <a:t>Static and Dynamic are the two types of  Web Page.</a:t>
            </a:r>
          </a:p>
          <a:p>
            <a:endParaRPr lang="en-IN" dirty="0"/>
          </a:p>
        </p:txBody>
      </p:sp>
    </p:spTree>
    <p:extLst>
      <p:ext uri="{BB962C8B-B14F-4D97-AF65-F5344CB8AC3E}">
        <p14:creationId xmlns:p14="http://schemas.microsoft.com/office/powerpoint/2010/main" val="318615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0959-CD0E-428D-B4AF-1EE8EE0895AC}"/>
              </a:ext>
            </a:extLst>
          </p:cNvPr>
          <p:cNvSpPr>
            <a:spLocks noGrp="1"/>
          </p:cNvSpPr>
          <p:nvPr>
            <p:ph type="title" idx="4294967295"/>
          </p:nvPr>
        </p:nvSpPr>
        <p:spPr>
          <a:xfrm>
            <a:off x="1033670" y="1020416"/>
            <a:ext cx="6930887" cy="4439479"/>
          </a:xfrm>
        </p:spPr>
        <p:txBody>
          <a:bodyPr>
            <a:normAutofit/>
          </a:bodyPr>
          <a:lstStyle/>
          <a:p>
            <a:r>
              <a:rPr lang="en-US" b="1" dirty="0"/>
              <a:t>FEATURES OF </a:t>
            </a:r>
            <a:br>
              <a:rPr lang="en-US" b="1" dirty="0"/>
            </a:br>
            <a:r>
              <a:rPr lang="en-US" b="1" dirty="0"/>
              <a:t>ONLINE RADDIWALA</a:t>
            </a:r>
            <a:endParaRPr lang="en-IN" b="1" dirty="0"/>
          </a:p>
        </p:txBody>
      </p:sp>
    </p:spTree>
    <p:extLst>
      <p:ext uri="{BB962C8B-B14F-4D97-AF65-F5344CB8AC3E}">
        <p14:creationId xmlns:p14="http://schemas.microsoft.com/office/powerpoint/2010/main" val="11021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0BFA-37A2-44A9-A217-C656D6751C35}"/>
              </a:ext>
            </a:extLst>
          </p:cNvPr>
          <p:cNvSpPr>
            <a:spLocks noGrp="1"/>
          </p:cNvSpPr>
          <p:nvPr>
            <p:ph type="title"/>
          </p:nvPr>
        </p:nvSpPr>
        <p:spPr/>
        <p:txBody>
          <a:bodyPr/>
          <a:lstStyle/>
          <a:p>
            <a:r>
              <a:rPr lang="en-US" b="1" dirty="0"/>
              <a:t>Information about the user</a:t>
            </a:r>
            <a:endParaRPr lang="en-IN" b="1" dirty="0"/>
          </a:p>
        </p:txBody>
      </p:sp>
      <p:sp>
        <p:nvSpPr>
          <p:cNvPr id="4" name="Content Placeholder 3">
            <a:extLst>
              <a:ext uri="{FF2B5EF4-FFF2-40B4-BE49-F238E27FC236}">
                <a16:creationId xmlns:a16="http://schemas.microsoft.com/office/drawing/2014/main" id="{765250F3-1C61-4994-94A9-0E129359798D}"/>
              </a:ext>
            </a:extLst>
          </p:cNvPr>
          <p:cNvSpPr>
            <a:spLocks noGrp="1"/>
          </p:cNvSpPr>
          <p:nvPr>
            <p:ph idx="1"/>
          </p:nvPr>
        </p:nvSpPr>
        <p:spPr/>
        <p:txBody>
          <a:bodyPr/>
          <a:lstStyle/>
          <a:p>
            <a:pPr>
              <a:buFont typeface="Arial" panose="020B0604020202020204" pitchFamily="34" charset="0"/>
              <a:buChar char="•"/>
            </a:pPr>
            <a:r>
              <a:rPr lang="en-US" dirty="0"/>
              <a:t>Here we ask for the user's name and mobile number and to reach the customer we need his address (so we get it from him along with a landmark).</a:t>
            </a:r>
          </a:p>
          <a:p>
            <a:endParaRPr lang="en-IN" dirty="0"/>
          </a:p>
        </p:txBody>
      </p:sp>
    </p:spTree>
    <p:extLst>
      <p:ext uri="{BB962C8B-B14F-4D97-AF65-F5344CB8AC3E}">
        <p14:creationId xmlns:p14="http://schemas.microsoft.com/office/powerpoint/2010/main" val="277967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86F9-7130-4F94-92F1-151A8D129414}"/>
              </a:ext>
            </a:extLst>
          </p:cNvPr>
          <p:cNvSpPr>
            <a:spLocks noGrp="1"/>
          </p:cNvSpPr>
          <p:nvPr>
            <p:ph type="title"/>
          </p:nvPr>
        </p:nvSpPr>
        <p:spPr/>
        <p:txBody>
          <a:bodyPr/>
          <a:lstStyle/>
          <a:p>
            <a:r>
              <a:rPr lang="en-US" b="1" dirty="0"/>
              <a:t>Schedule for the user</a:t>
            </a:r>
            <a:endParaRPr lang="en-IN" b="1" dirty="0"/>
          </a:p>
        </p:txBody>
      </p:sp>
      <p:sp>
        <p:nvSpPr>
          <p:cNvPr id="3" name="Content Placeholder 2">
            <a:extLst>
              <a:ext uri="{FF2B5EF4-FFF2-40B4-BE49-F238E27FC236}">
                <a16:creationId xmlns:a16="http://schemas.microsoft.com/office/drawing/2014/main" id="{E91365FF-6BA2-48C4-A54D-D1E4271409B9}"/>
              </a:ext>
            </a:extLst>
          </p:cNvPr>
          <p:cNvSpPr>
            <a:spLocks noGrp="1"/>
          </p:cNvSpPr>
          <p:nvPr>
            <p:ph idx="1"/>
          </p:nvPr>
        </p:nvSpPr>
        <p:spPr/>
        <p:txBody>
          <a:bodyPr/>
          <a:lstStyle/>
          <a:p>
            <a:pPr>
              <a:buFont typeface="Arial" panose="020B0604020202020204" pitchFamily="34" charset="0"/>
              <a:buChar char="•"/>
            </a:pPr>
            <a:r>
              <a:rPr lang="en-US" dirty="0"/>
              <a:t>We provide user options of Date and Time in which he is comfortable and can have a transaction. He can choose from the given number of options according to his comfort</a:t>
            </a:r>
          </a:p>
          <a:p>
            <a:endParaRPr lang="en-IN" dirty="0"/>
          </a:p>
        </p:txBody>
      </p:sp>
    </p:spTree>
    <p:extLst>
      <p:ext uri="{BB962C8B-B14F-4D97-AF65-F5344CB8AC3E}">
        <p14:creationId xmlns:p14="http://schemas.microsoft.com/office/powerpoint/2010/main" val="422056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CB6E6-0314-40FF-8C33-01159E02A9F4}"/>
              </a:ext>
            </a:extLst>
          </p:cNvPr>
          <p:cNvSpPr>
            <a:spLocks noGrp="1"/>
          </p:cNvSpPr>
          <p:nvPr>
            <p:ph type="title"/>
          </p:nvPr>
        </p:nvSpPr>
        <p:spPr>
          <a:xfrm>
            <a:off x="1176865" y="922868"/>
            <a:ext cx="6798734" cy="1303867"/>
          </a:xfrm>
        </p:spPr>
        <p:txBody>
          <a:bodyPr/>
          <a:lstStyle/>
          <a:p>
            <a:r>
              <a:rPr lang="en-US" b="1" dirty="0"/>
              <a:t>Cancel Request </a:t>
            </a:r>
            <a:endParaRPr lang="en-IN" b="1" dirty="0"/>
          </a:p>
        </p:txBody>
      </p:sp>
      <p:sp>
        <p:nvSpPr>
          <p:cNvPr id="5" name="Content Placeholder 4">
            <a:extLst>
              <a:ext uri="{FF2B5EF4-FFF2-40B4-BE49-F238E27FC236}">
                <a16:creationId xmlns:a16="http://schemas.microsoft.com/office/drawing/2014/main" id="{65FCC002-6E48-4513-A377-B45E5C5EBC28}"/>
              </a:ext>
            </a:extLst>
          </p:cNvPr>
          <p:cNvSpPr>
            <a:spLocks noGrp="1"/>
          </p:cNvSpPr>
          <p:nvPr>
            <p:ph idx="1"/>
          </p:nvPr>
        </p:nvSpPr>
        <p:spPr/>
        <p:txBody>
          <a:bodyPr/>
          <a:lstStyle/>
          <a:p>
            <a:r>
              <a:rPr lang="en-US" dirty="0"/>
              <a:t>The user can cancel the request if he has some problem in having the transaction on the day he specified earlier </a:t>
            </a:r>
          </a:p>
          <a:p>
            <a:endParaRPr lang="en-IN" dirty="0"/>
          </a:p>
        </p:txBody>
      </p:sp>
    </p:spTree>
    <p:extLst>
      <p:ext uri="{BB962C8B-B14F-4D97-AF65-F5344CB8AC3E}">
        <p14:creationId xmlns:p14="http://schemas.microsoft.com/office/powerpoint/2010/main" val="388743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4083-3616-406A-B123-3855FDF5396B}"/>
              </a:ext>
            </a:extLst>
          </p:cNvPr>
          <p:cNvSpPr>
            <a:spLocks noGrp="1"/>
          </p:cNvSpPr>
          <p:nvPr>
            <p:ph type="title"/>
          </p:nvPr>
        </p:nvSpPr>
        <p:spPr/>
        <p:txBody>
          <a:bodyPr/>
          <a:lstStyle/>
          <a:p>
            <a:r>
              <a:rPr lang="en-US" b="1" dirty="0"/>
              <a:t>Reschedule Request</a:t>
            </a:r>
            <a:endParaRPr lang="en-IN" b="1" dirty="0"/>
          </a:p>
        </p:txBody>
      </p:sp>
      <p:sp>
        <p:nvSpPr>
          <p:cNvPr id="3" name="Content Placeholder 2">
            <a:extLst>
              <a:ext uri="{FF2B5EF4-FFF2-40B4-BE49-F238E27FC236}">
                <a16:creationId xmlns:a16="http://schemas.microsoft.com/office/drawing/2014/main" id="{89A2A1C1-00BA-4AF0-9B0D-544D4B39F89F}"/>
              </a:ext>
            </a:extLst>
          </p:cNvPr>
          <p:cNvSpPr>
            <a:spLocks noGrp="1"/>
          </p:cNvSpPr>
          <p:nvPr>
            <p:ph idx="1"/>
          </p:nvPr>
        </p:nvSpPr>
        <p:spPr/>
        <p:txBody>
          <a:bodyPr/>
          <a:lstStyle/>
          <a:p>
            <a:pPr>
              <a:buFont typeface="Arial" panose="020B0604020202020204" pitchFamily="34" charset="0"/>
              <a:buChar char="•"/>
            </a:pPr>
            <a:r>
              <a:rPr lang="en-US" dirty="0"/>
              <a:t>Also the user can reschedule his timings once the request is submitted according to his convenience</a:t>
            </a:r>
          </a:p>
          <a:p>
            <a:endParaRPr lang="en-IN" dirty="0"/>
          </a:p>
        </p:txBody>
      </p:sp>
    </p:spTree>
    <p:extLst>
      <p:ext uri="{BB962C8B-B14F-4D97-AF65-F5344CB8AC3E}">
        <p14:creationId xmlns:p14="http://schemas.microsoft.com/office/powerpoint/2010/main" val="77582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95C4-B2A5-4B8D-BE49-0E5D34E3D915}"/>
              </a:ext>
            </a:extLst>
          </p:cNvPr>
          <p:cNvSpPr>
            <a:spLocks noGrp="1"/>
          </p:cNvSpPr>
          <p:nvPr>
            <p:ph type="title"/>
          </p:nvPr>
        </p:nvSpPr>
        <p:spPr/>
        <p:txBody>
          <a:bodyPr/>
          <a:lstStyle/>
          <a:p>
            <a:r>
              <a:rPr lang="en-US" b="1" dirty="0"/>
              <a:t>Price list</a:t>
            </a:r>
            <a:endParaRPr lang="en-IN" b="1" dirty="0"/>
          </a:p>
        </p:txBody>
      </p:sp>
      <p:sp>
        <p:nvSpPr>
          <p:cNvPr id="3" name="Content Placeholder 2">
            <a:extLst>
              <a:ext uri="{FF2B5EF4-FFF2-40B4-BE49-F238E27FC236}">
                <a16:creationId xmlns:a16="http://schemas.microsoft.com/office/drawing/2014/main" id="{CB290F6F-EDC3-48DC-9961-1943C89AAE24}"/>
              </a:ext>
            </a:extLst>
          </p:cNvPr>
          <p:cNvSpPr>
            <a:spLocks noGrp="1"/>
          </p:cNvSpPr>
          <p:nvPr>
            <p:ph idx="1"/>
          </p:nvPr>
        </p:nvSpPr>
        <p:spPr/>
        <p:txBody>
          <a:bodyPr/>
          <a:lstStyle/>
          <a:p>
            <a:pPr>
              <a:buFont typeface="Arial" panose="020B0604020202020204" pitchFamily="34" charset="0"/>
              <a:buChar char="•"/>
            </a:pPr>
            <a:r>
              <a:rPr lang="en-US" dirty="0"/>
              <a:t>We have a price list of the items and their rates per kg which varies according to different regions. For giving the demo we have included two such price lists in our webpage.</a:t>
            </a:r>
          </a:p>
          <a:p>
            <a:pPr>
              <a:buFont typeface="Arial" panose="020B0604020202020204" pitchFamily="34" charset="0"/>
              <a:buChar char="•"/>
            </a:pPr>
            <a:r>
              <a:rPr lang="en-US" dirty="0"/>
              <a:t>The user can contact us directly if the required item is not mentioned in the list with contact details, we have provided the user.</a:t>
            </a:r>
          </a:p>
          <a:p>
            <a:endParaRPr lang="en-IN" dirty="0"/>
          </a:p>
        </p:txBody>
      </p:sp>
    </p:spTree>
    <p:extLst>
      <p:ext uri="{BB962C8B-B14F-4D97-AF65-F5344CB8AC3E}">
        <p14:creationId xmlns:p14="http://schemas.microsoft.com/office/powerpoint/2010/main" val="318518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960-76C1-4804-8F2A-5524695AAAE2}"/>
              </a:ext>
            </a:extLst>
          </p:cNvPr>
          <p:cNvSpPr>
            <a:spLocks noGrp="1"/>
          </p:cNvSpPr>
          <p:nvPr>
            <p:ph type="title"/>
          </p:nvPr>
        </p:nvSpPr>
        <p:spPr/>
        <p:txBody>
          <a:bodyPr/>
          <a:lstStyle/>
          <a:p>
            <a:r>
              <a:rPr lang="en-US" dirty="0">
                <a:latin typeface="Arial Rounded MT Bold" panose="020F0704030504030204" pitchFamily="34" charset="0"/>
                <a:cs typeface="Aharoni" panose="020B0604020202020204" pitchFamily="2" charset="-79"/>
              </a:rPr>
              <a:t>WEB PAGE CREATION</a:t>
            </a:r>
            <a:endParaRPr lang="en-IN" dirty="0"/>
          </a:p>
        </p:txBody>
      </p:sp>
      <p:sp>
        <p:nvSpPr>
          <p:cNvPr id="3" name="Content Placeholder 2">
            <a:extLst>
              <a:ext uri="{FF2B5EF4-FFF2-40B4-BE49-F238E27FC236}">
                <a16:creationId xmlns:a16="http://schemas.microsoft.com/office/drawing/2014/main" id="{E58A9AE7-2433-455D-8D77-7E358894C860}"/>
              </a:ext>
            </a:extLst>
          </p:cNvPr>
          <p:cNvSpPr>
            <a:spLocks noGrp="1"/>
          </p:cNvSpPr>
          <p:nvPr>
            <p:ph idx="1"/>
          </p:nvPr>
        </p:nvSpPr>
        <p:spPr/>
        <p:txBody>
          <a:bodyPr/>
          <a:lstStyle/>
          <a:p>
            <a:pPr marL="0" indent="0">
              <a:buNone/>
            </a:pPr>
            <a:r>
              <a:rPr lang="en-US" sz="2000" dirty="0">
                <a:latin typeface="Bahnschrift SemiBold SemiConden" panose="020B0502040204020203" pitchFamily="34" charset="0"/>
              </a:rPr>
              <a:t>     IT INCLUDES TWO WIDE REGIONS:</a:t>
            </a:r>
          </a:p>
          <a:p>
            <a:r>
              <a:rPr lang="en-US" sz="2000" dirty="0">
                <a:latin typeface="Bahnschrift SemiBold SemiConden" panose="020B0502040204020203" pitchFamily="34" charset="0"/>
              </a:rPr>
              <a:t>FRONT-END</a:t>
            </a:r>
          </a:p>
          <a:p>
            <a:r>
              <a:rPr lang="en-US" sz="2000" dirty="0">
                <a:latin typeface="Bahnschrift SemiBold SemiConden" panose="020B0502040204020203" pitchFamily="34" charset="0"/>
              </a:rPr>
              <a:t>BACK-END</a:t>
            </a:r>
            <a:endParaRPr lang="en-IN" dirty="0"/>
          </a:p>
        </p:txBody>
      </p:sp>
    </p:spTree>
    <p:extLst>
      <p:ext uri="{BB962C8B-B14F-4D97-AF65-F5344CB8AC3E}">
        <p14:creationId xmlns:p14="http://schemas.microsoft.com/office/powerpoint/2010/main" val="3011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B95C-4406-4CFC-A805-037265C68F96}"/>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37FAB179-E60B-4C82-A3D9-7B06607D50D5}"/>
              </a:ext>
            </a:extLst>
          </p:cNvPr>
          <p:cNvSpPr>
            <a:spLocks noGrp="1"/>
          </p:cNvSpPr>
          <p:nvPr>
            <p:ph idx="1"/>
          </p:nvPr>
        </p:nvSpPr>
        <p:spPr/>
        <p:txBody>
          <a:bodyPr>
            <a:noAutofit/>
          </a:bodyPr>
          <a:lstStyle/>
          <a:p>
            <a:r>
              <a:rPr lang="en-US" sz="1800" dirty="0"/>
              <a:t>Disposal of </a:t>
            </a:r>
            <a:r>
              <a:rPr lang="en-US" sz="1800" dirty="0" err="1"/>
              <a:t>raddi</a:t>
            </a:r>
            <a:r>
              <a:rPr lang="en-US" sz="1800" dirty="0"/>
              <a:t> material nowadays is to complicated due to growing population and weak management of scrap dealers. People have to wait for weeks for the </a:t>
            </a:r>
            <a:r>
              <a:rPr lang="en-US" sz="1800" dirty="0" err="1"/>
              <a:t>scrappe's</a:t>
            </a:r>
            <a:r>
              <a:rPr lang="en-US" sz="1800" dirty="0"/>
              <a:t> to come and borrow the scrap.</a:t>
            </a:r>
          </a:p>
          <a:p>
            <a:r>
              <a:rPr lang="en-US" sz="1800" dirty="0"/>
              <a:t> Most of people burn papers just to get rid of scrap. So, why to burn them if they can be recycled and reused? Why can't scrap be disposed for recycling? </a:t>
            </a:r>
          </a:p>
          <a:p>
            <a:r>
              <a:rPr lang="en-US" sz="1800" dirty="0"/>
              <a:t>Answer to this is our website online </a:t>
            </a:r>
            <a:r>
              <a:rPr lang="en-US" sz="1800" dirty="0" err="1"/>
              <a:t>raddiwala</a:t>
            </a:r>
            <a:r>
              <a:rPr lang="en-US" sz="1800" dirty="0"/>
              <a:t>. We provide door to door pickup of scrap from the location given by costumers. We borrow the material at very fair prices. Later scarp is given for recycling</a:t>
            </a:r>
          </a:p>
          <a:p>
            <a:r>
              <a:rPr lang="en-US" sz="1800" dirty="0"/>
              <a:t>Hence proper use reuse of scrap can be done. Which helps the environment to be clean and can also prevent pollution</a:t>
            </a:r>
            <a:endParaRPr lang="en-IN" sz="1800" dirty="0"/>
          </a:p>
        </p:txBody>
      </p:sp>
    </p:spTree>
    <p:extLst>
      <p:ext uri="{BB962C8B-B14F-4D97-AF65-F5344CB8AC3E}">
        <p14:creationId xmlns:p14="http://schemas.microsoft.com/office/powerpoint/2010/main" val="670157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3308-A433-49AE-928A-E894A7EED92D}"/>
              </a:ext>
            </a:extLst>
          </p:cNvPr>
          <p:cNvSpPr>
            <a:spLocks noGrp="1"/>
          </p:cNvSpPr>
          <p:nvPr>
            <p:ph type="title"/>
          </p:nvPr>
        </p:nvSpPr>
        <p:spPr/>
        <p:txBody>
          <a:bodyPr/>
          <a:lstStyle/>
          <a:p>
            <a:r>
              <a:rPr lang="en-US" dirty="0">
                <a:latin typeface="Arial Rounded MT Bold" panose="020F0704030504030204" pitchFamily="34" charset="0"/>
              </a:rPr>
              <a:t>FRONT-END</a:t>
            </a:r>
            <a:endParaRPr lang="en-IN" dirty="0"/>
          </a:p>
        </p:txBody>
      </p:sp>
      <p:sp>
        <p:nvSpPr>
          <p:cNvPr id="3" name="Content Placeholder 2">
            <a:extLst>
              <a:ext uri="{FF2B5EF4-FFF2-40B4-BE49-F238E27FC236}">
                <a16:creationId xmlns:a16="http://schemas.microsoft.com/office/drawing/2014/main" id="{7BA04EAD-0EBD-4516-9F00-33A42FA4F53A}"/>
              </a:ext>
            </a:extLst>
          </p:cNvPr>
          <p:cNvSpPr>
            <a:spLocks noGrp="1"/>
          </p:cNvSpPr>
          <p:nvPr>
            <p:ph idx="1"/>
          </p:nvPr>
        </p:nvSpPr>
        <p:spPr>
          <a:xfrm>
            <a:off x="1176865" y="2835965"/>
            <a:ext cx="6798736" cy="3099167"/>
          </a:xfrm>
        </p:spPr>
        <p:txBody>
          <a:bodyPr/>
          <a:lstStyle/>
          <a:p>
            <a:r>
              <a:rPr lang="en-US" sz="2000" dirty="0">
                <a:latin typeface="Bahnschrift SemiBold SemiConden" panose="020B0502040204020203" pitchFamily="34" charset="0"/>
              </a:rPr>
              <a:t>WEBPAGE TEMPLATE</a:t>
            </a:r>
          </a:p>
          <a:p>
            <a:r>
              <a:rPr lang="en-US" sz="2000" dirty="0">
                <a:latin typeface="Bahnschrift SemiBold SemiConden" panose="020B0502040204020203" pitchFamily="34" charset="0"/>
              </a:rPr>
              <a:t>WEBPAGE ANIMATION </a:t>
            </a:r>
          </a:p>
          <a:p>
            <a:pPr marL="0" indent="0">
              <a:buNone/>
            </a:pPr>
            <a:endParaRPr lang="en-IN" dirty="0"/>
          </a:p>
        </p:txBody>
      </p:sp>
    </p:spTree>
    <p:extLst>
      <p:ext uri="{BB962C8B-B14F-4D97-AF65-F5344CB8AC3E}">
        <p14:creationId xmlns:p14="http://schemas.microsoft.com/office/powerpoint/2010/main" val="4225957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A5F7-B8DA-4115-B58A-698951F19587}"/>
              </a:ext>
            </a:extLst>
          </p:cNvPr>
          <p:cNvSpPr>
            <a:spLocks noGrp="1"/>
          </p:cNvSpPr>
          <p:nvPr>
            <p:ph type="title"/>
          </p:nvPr>
        </p:nvSpPr>
        <p:spPr/>
        <p:txBody>
          <a:bodyPr/>
          <a:lstStyle/>
          <a:p>
            <a:r>
              <a:rPr lang="en-US" dirty="0">
                <a:latin typeface="Arial Rounded MT Bold" panose="020F0704030504030204" pitchFamily="34" charset="0"/>
              </a:rPr>
              <a:t>WEBPAGE</a:t>
            </a:r>
            <a:r>
              <a:rPr lang="en-US" dirty="0">
                <a:latin typeface="Bahnschrift SemiBold SemiConden" panose="020B0502040204020203" pitchFamily="34" charset="0"/>
              </a:rPr>
              <a:t> </a:t>
            </a:r>
            <a:r>
              <a:rPr lang="en-US" dirty="0">
                <a:latin typeface="Arial Rounded MT Bold" panose="020F0704030504030204" pitchFamily="34" charset="0"/>
              </a:rPr>
              <a:t>TEMPLATE</a:t>
            </a:r>
            <a:endParaRPr lang="en-IN" dirty="0"/>
          </a:p>
        </p:txBody>
      </p:sp>
      <p:sp>
        <p:nvSpPr>
          <p:cNvPr id="3" name="Content Placeholder 2">
            <a:extLst>
              <a:ext uri="{FF2B5EF4-FFF2-40B4-BE49-F238E27FC236}">
                <a16:creationId xmlns:a16="http://schemas.microsoft.com/office/drawing/2014/main" id="{378AA2C5-CE52-446C-AE1F-227D0B2F619B}"/>
              </a:ext>
            </a:extLst>
          </p:cNvPr>
          <p:cNvSpPr>
            <a:spLocks noGrp="1"/>
          </p:cNvSpPr>
          <p:nvPr>
            <p:ph idx="1"/>
          </p:nvPr>
        </p:nvSpPr>
        <p:spPr/>
        <p:txBody>
          <a:bodyPr/>
          <a:lstStyle/>
          <a:p>
            <a:r>
              <a:rPr lang="en-US" sz="2000" dirty="0">
                <a:latin typeface="Bahnschrift SemiBold SemiConden" panose="020B0502040204020203" pitchFamily="34" charset="0"/>
              </a:rPr>
              <a:t>HTML[ HYPERTEXT MARK-UP LANGUAGE</a:t>
            </a:r>
            <a:r>
              <a:rPr lang="en-US" sz="2000" dirty="0"/>
              <a:t> </a:t>
            </a:r>
            <a:r>
              <a:rPr lang="en-US" sz="2000" dirty="0">
                <a:latin typeface="Bahnschrift SemiBold SemiConden" panose="020B0502040204020203" pitchFamily="34" charset="0"/>
              </a:rPr>
              <a:t>]</a:t>
            </a:r>
          </a:p>
          <a:p>
            <a:r>
              <a:rPr lang="en-US" sz="2000" dirty="0">
                <a:latin typeface="Bahnschrift SemiBold SemiConden" panose="020B0502040204020203" pitchFamily="34" charset="0"/>
              </a:rPr>
              <a:t>SASS[ SYNTACTICALLY AWESOME STYLE SHEETS ]</a:t>
            </a:r>
          </a:p>
          <a:p>
            <a:r>
              <a:rPr lang="en-US" sz="2000" dirty="0">
                <a:latin typeface="Bahnschrift SemiBold SemiConden" panose="020B0502040204020203" pitchFamily="34" charset="0"/>
              </a:rPr>
              <a:t>BOOTSTRAP[ CSS &amp; JS BASED DESIGN TEMPLATES ]</a:t>
            </a:r>
          </a:p>
          <a:p>
            <a:pPr marL="0" indent="0">
              <a:buNone/>
            </a:pPr>
            <a:endParaRPr lang="en-US" sz="2000" dirty="0">
              <a:latin typeface="Bahnschrift SemiBold SemiConden" panose="020B0502040204020203" pitchFamily="34" charset="0"/>
            </a:endParaRPr>
          </a:p>
          <a:p>
            <a:endParaRPr lang="en-IN" dirty="0"/>
          </a:p>
        </p:txBody>
      </p:sp>
    </p:spTree>
    <p:extLst>
      <p:ext uri="{BB962C8B-B14F-4D97-AF65-F5344CB8AC3E}">
        <p14:creationId xmlns:p14="http://schemas.microsoft.com/office/powerpoint/2010/main" val="162575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FE71-BBF5-4B4C-BD36-A1A9154C8DEF}"/>
              </a:ext>
            </a:extLst>
          </p:cNvPr>
          <p:cNvSpPr>
            <a:spLocks noGrp="1"/>
          </p:cNvSpPr>
          <p:nvPr>
            <p:ph type="title"/>
          </p:nvPr>
        </p:nvSpPr>
        <p:spPr/>
        <p:txBody>
          <a:bodyPr>
            <a:normAutofit/>
          </a:bodyPr>
          <a:lstStyle/>
          <a:p>
            <a:r>
              <a:rPr lang="en-US" sz="2800" dirty="0">
                <a:latin typeface="Arial Rounded MT Bold" panose="020F0704030504030204" pitchFamily="34" charset="0"/>
              </a:rPr>
              <a:t>WEBPAGE ANIMATION </a:t>
            </a:r>
            <a:endParaRPr lang="en-IN" sz="2800" dirty="0"/>
          </a:p>
        </p:txBody>
      </p:sp>
      <p:sp>
        <p:nvSpPr>
          <p:cNvPr id="3" name="Content Placeholder 2">
            <a:extLst>
              <a:ext uri="{FF2B5EF4-FFF2-40B4-BE49-F238E27FC236}">
                <a16:creationId xmlns:a16="http://schemas.microsoft.com/office/drawing/2014/main" id="{EA3581B5-1225-47CC-9E68-AFC37D6BDC8E}"/>
              </a:ext>
            </a:extLst>
          </p:cNvPr>
          <p:cNvSpPr>
            <a:spLocks noGrp="1"/>
          </p:cNvSpPr>
          <p:nvPr>
            <p:ph idx="1"/>
          </p:nvPr>
        </p:nvSpPr>
        <p:spPr/>
        <p:txBody>
          <a:bodyPr/>
          <a:lstStyle/>
          <a:p>
            <a:r>
              <a:rPr lang="en-US" sz="2000" dirty="0">
                <a:latin typeface="Bahnschrift SemiBold SemiConden" panose="020B0502040204020203" pitchFamily="34" charset="0"/>
              </a:rPr>
              <a:t>JAVASCRIPT[ PROGRAMMING LANGUAGE ]</a:t>
            </a:r>
          </a:p>
          <a:p>
            <a:r>
              <a:rPr lang="en-US" sz="2000" dirty="0">
                <a:latin typeface="Bahnschrift SemiBold SemiConden" panose="020B0502040204020203" pitchFamily="34" charset="0"/>
              </a:rPr>
              <a:t>GSAP[ JS LIBRARY FOR HIGH PERFORMANCE ANIMATION ]</a:t>
            </a:r>
          </a:p>
          <a:p>
            <a:r>
              <a:rPr lang="en-US" sz="2000" dirty="0">
                <a:latin typeface="Bahnschrift SemiBold SemiConden" panose="020B0502040204020203" pitchFamily="34" charset="0"/>
              </a:rPr>
              <a:t>BARBA.JS[ LIBRARY THAT CREATES FLUID &amp; SMOOTH TRANSITION BETWEEN WEBPAGES. ]</a:t>
            </a:r>
          </a:p>
          <a:p>
            <a:endParaRPr lang="en-IN" dirty="0"/>
          </a:p>
        </p:txBody>
      </p:sp>
    </p:spTree>
    <p:extLst>
      <p:ext uri="{BB962C8B-B14F-4D97-AF65-F5344CB8AC3E}">
        <p14:creationId xmlns:p14="http://schemas.microsoft.com/office/powerpoint/2010/main" val="1251469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6459-A376-4436-8D77-1DBFCB836D84}"/>
              </a:ext>
            </a:extLst>
          </p:cNvPr>
          <p:cNvSpPr>
            <a:spLocks noGrp="1"/>
          </p:cNvSpPr>
          <p:nvPr>
            <p:ph type="title"/>
          </p:nvPr>
        </p:nvSpPr>
        <p:spPr>
          <a:xfrm>
            <a:off x="1172632" y="851920"/>
            <a:ext cx="6798735" cy="5154159"/>
          </a:xfrm>
        </p:spPr>
        <p:txBody>
          <a:bodyPr/>
          <a:lstStyle/>
          <a:p>
            <a:r>
              <a:rPr lang="en-US" b="1" dirty="0"/>
              <a:t>BACK-END</a:t>
            </a:r>
            <a:endParaRPr lang="en-IN" b="1" dirty="0"/>
          </a:p>
        </p:txBody>
      </p:sp>
    </p:spTree>
    <p:extLst>
      <p:ext uri="{BB962C8B-B14F-4D97-AF65-F5344CB8AC3E}">
        <p14:creationId xmlns:p14="http://schemas.microsoft.com/office/powerpoint/2010/main" val="1278908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3541-A552-462C-9E05-663CF04D3ADD}"/>
              </a:ext>
            </a:extLst>
          </p:cNvPr>
          <p:cNvSpPr>
            <a:spLocks noGrp="1"/>
          </p:cNvSpPr>
          <p:nvPr>
            <p:ph type="title"/>
          </p:nvPr>
        </p:nvSpPr>
        <p:spPr>
          <a:xfrm>
            <a:off x="1176866" y="922868"/>
            <a:ext cx="6798734" cy="1223984"/>
          </a:xfrm>
        </p:spPr>
        <p:txBody>
          <a:bodyPr>
            <a:normAutofit fontScale="90000"/>
          </a:bodyPr>
          <a:lstStyle/>
          <a:p>
            <a:r>
              <a:rPr lang="en-IN" sz="4400" b="1" dirty="0"/>
              <a:t>PHP</a:t>
            </a:r>
            <a:br>
              <a:rPr lang="en-IN" dirty="0"/>
            </a:br>
            <a:r>
              <a:rPr lang="en-IN" sz="2700" b="1" dirty="0"/>
              <a:t>(</a:t>
            </a:r>
            <a:r>
              <a:rPr lang="en-IN" sz="2200" b="1" i="1" dirty="0">
                <a:solidFill>
                  <a:schemeClr val="tx1"/>
                </a:solidFill>
                <a:effectLst/>
              </a:rPr>
              <a:t>PHP : Hypertext </a:t>
            </a:r>
            <a:r>
              <a:rPr lang="en-IN" sz="2200" b="1" i="1" dirty="0" err="1">
                <a:solidFill>
                  <a:schemeClr val="tx1"/>
                </a:solidFill>
                <a:effectLst/>
              </a:rPr>
              <a:t>Preprocessor</a:t>
            </a:r>
            <a:r>
              <a:rPr lang="en-IN" sz="2200" b="1" i="1" dirty="0">
                <a:solidFill>
                  <a:schemeClr val="tx1"/>
                </a:solidFill>
              </a:rPr>
              <a:t> )</a:t>
            </a:r>
            <a:br>
              <a:rPr lang="en-IN" sz="2200" b="1" dirty="0">
                <a:solidFill>
                  <a:schemeClr val="tx1"/>
                </a:solidFill>
              </a:rPr>
            </a:br>
            <a:endParaRPr lang="en-IN" sz="2200" b="1" dirty="0"/>
          </a:p>
        </p:txBody>
      </p:sp>
      <p:sp>
        <p:nvSpPr>
          <p:cNvPr id="3" name="Text Placeholder 2">
            <a:extLst>
              <a:ext uri="{FF2B5EF4-FFF2-40B4-BE49-F238E27FC236}">
                <a16:creationId xmlns:a16="http://schemas.microsoft.com/office/drawing/2014/main" id="{9B3DCEAF-6F85-4554-8FBD-4E07F8F27658}"/>
              </a:ext>
            </a:extLst>
          </p:cNvPr>
          <p:cNvSpPr>
            <a:spLocks noGrp="1"/>
          </p:cNvSpPr>
          <p:nvPr>
            <p:ph idx="1"/>
          </p:nvPr>
        </p:nvSpPr>
        <p:spPr>
          <a:xfrm>
            <a:off x="1176865" y="2491409"/>
            <a:ext cx="6798736" cy="3443724"/>
          </a:xfrm>
        </p:spPr>
        <p:txBody>
          <a:bodyPr>
            <a:normAutofit/>
          </a:bodyPr>
          <a:lstStyle/>
          <a:p>
            <a:pPr>
              <a:lnSpc>
                <a:spcPct val="200000"/>
              </a:lnSpc>
              <a:buFont typeface="Arial" panose="020B0604020202020204" pitchFamily="34" charset="0"/>
              <a:buChar char="•"/>
            </a:pPr>
            <a:r>
              <a:rPr lang="en-IN" sz="2000" dirty="0"/>
              <a:t>Scripting language</a:t>
            </a:r>
          </a:p>
          <a:p>
            <a:pPr>
              <a:lnSpc>
                <a:spcPct val="200000"/>
              </a:lnSpc>
              <a:buFont typeface="Arial" panose="020B0604020202020204" pitchFamily="34" charset="0"/>
              <a:buChar char="•"/>
            </a:pPr>
            <a:r>
              <a:rPr lang="en-IN" sz="2000" dirty="0"/>
              <a:t> Graphical applications</a:t>
            </a:r>
          </a:p>
          <a:p>
            <a:pPr>
              <a:lnSpc>
                <a:spcPct val="200000"/>
              </a:lnSpc>
              <a:buFont typeface="Arial" panose="020B0604020202020204" pitchFamily="34" charset="0"/>
              <a:buChar char="•"/>
            </a:pPr>
            <a:r>
              <a:rPr lang="en-IN" sz="2000" dirty="0"/>
              <a:t> Build entire e-commerce sites..</a:t>
            </a:r>
          </a:p>
          <a:p>
            <a:pPr>
              <a:lnSpc>
                <a:spcPct val="200000"/>
              </a:lnSpc>
              <a:buFont typeface="Arial" panose="020B0604020202020204" pitchFamily="34" charset="0"/>
              <a:buChar char="•"/>
            </a:pPr>
            <a:r>
              <a:rPr lang="en-US" sz="2000" dirty="0"/>
              <a:t>Web template systems.</a:t>
            </a:r>
          </a:p>
          <a:p>
            <a:pPr>
              <a:lnSpc>
                <a:spcPct val="120000"/>
              </a:lnSpc>
              <a:buFont typeface="Arial" panose="020B0604020202020204" pitchFamily="34" charset="0"/>
              <a:buChar char="•"/>
            </a:pPr>
            <a:endParaRPr lang="en-IN" dirty="0"/>
          </a:p>
          <a:p>
            <a:pPr>
              <a:lnSpc>
                <a:spcPct val="120000"/>
              </a:lnSpc>
              <a:buFont typeface="Arial" panose="020B0604020202020204" pitchFamily="34" charset="0"/>
              <a:buChar char="•"/>
            </a:pPr>
            <a:endParaRPr lang="en-US" dirty="0"/>
          </a:p>
          <a:p>
            <a:endParaRPr lang="en-IN" sz="2400" b="1" dirty="0">
              <a:solidFill>
                <a:schemeClr val="tx1"/>
              </a:solidFill>
            </a:endParaRPr>
          </a:p>
        </p:txBody>
      </p:sp>
    </p:spTree>
    <p:extLst>
      <p:ext uri="{BB962C8B-B14F-4D97-AF65-F5344CB8AC3E}">
        <p14:creationId xmlns:p14="http://schemas.microsoft.com/office/powerpoint/2010/main" val="4056407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F3DDC-49BA-4049-8E88-1E9E7AA4C6F3}"/>
              </a:ext>
            </a:extLst>
          </p:cNvPr>
          <p:cNvSpPr>
            <a:spLocks noGrp="1"/>
          </p:cNvSpPr>
          <p:nvPr>
            <p:ph type="title"/>
          </p:nvPr>
        </p:nvSpPr>
        <p:spPr/>
        <p:txBody>
          <a:bodyPr>
            <a:normAutofit fontScale="90000"/>
          </a:bodyPr>
          <a:lstStyle/>
          <a:p>
            <a:pPr algn="l"/>
            <a:br>
              <a:rPr lang="en-US" sz="3200" b="1" dirty="0">
                <a:solidFill>
                  <a:schemeClr val="tx1"/>
                </a:solidFill>
              </a:rPr>
            </a:br>
            <a:br>
              <a:rPr lang="en-US" sz="3200" b="1" dirty="0">
                <a:solidFill>
                  <a:schemeClr val="tx1"/>
                </a:solidFill>
              </a:rPr>
            </a:br>
            <a:r>
              <a:rPr lang="en-US" sz="3200" b="1" dirty="0">
                <a:solidFill>
                  <a:schemeClr val="tx1"/>
                </a:solidFill>
              </a:rPr>
              <a:t>CONTINUED…</a:t>
            </a:r>
            <a:endParaRPr lang="en-IN" sz="3200" b="1" dirty="0">
              <a:solidFill>
                <a:schemeClr val="tx1"/>
              </a:solidFill>
            </a:endParaRPr>
          </a:p>
        </p:txBody>
      </p:sp>
      <p:sp>
        <p:nvSpPr>
          <p:cNvPr id="5" name="Content Placeholder 4">
            <a:extLst>
              <a:ext uri="{FF2B5EF4-FFF2-40B4-BE49-F238E27FC236}">
                <a16:creationId xmlns:a16="http://schemas.microsoft.com/office/drawing/2014/main" id="{42624024-9A6D-4C68-B985-A8B73AEBF09F}"/>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2000" dirty="0"/>
              <a:t>Web content management systems.</a:t>
            </a:r>
          </a:p>
          <a:p>
            <a:pPr>
              <a:lnSpc>
                <a:spcPct val="150000"/>
              </a:lnSpc>
            </a:pPr>
            <a:r>
              <a:rPr lang="en-US" sz="2000" dirty="0"/>
              <a:t>Web frameworks.</a:t>
            </a:r>
            <a:endParaRPr lang="en-IN" sz="2000" b="0" i="0" dirty="0">
              <a:solidFill>
                <a:schemeClr val="tx1">
                  <a:lumMod val="95000"/>
                </a:schemeClr>
              </a:solidFill>
              <a:effectLst/>
            </a:endParaRPr>
          </a:p>
          <a:p>
            <a:pPr>
              <a:lnSpc>
                <a:spcPct val="150000"/>
              </a:lnSpc>
            </a:pPr>
            <a:r>
              <a:rPr lang="en-IN" sz="2000" dirty="0">
                <a:solidFill>
                  <a:schemeClr val="tx1">
                    <a:lumMod val="95000"/>
                  </a:schemeClr>
                </a:solidFill>
              </a:rPr>
              <a:t>S</a:t>
            </a:r>
            <a:r>
              <a:rPr lang="en-IN" sz="2000" b="0" i="0" dirty="0">
                <a:solidFill>
                  <a:schemeClr val="tx1">
                    <a:lumMod val="95000"/>
                  </a:schemeClr>
                </a:solidFill>
                <a:effectLst/>
              </a:rPr>
              <a:t>ession tracking</a:t>
            </a:r>
          </a:p>
          <a:p>
            <a:pPr>
              <a:lnSpc>
                <a:spcPct val="150000"/>
              </a:lnSpc>
            </a:pPr>
            <a:r>
              <a:rPr lang="en-IN" sz="2000" b="0" i="0" dirty="0">
                <a:solidFill>
                  <a:schemeClr val="tx1">
                    <a:lumMod val="95000"/>
                  </a:schemeClr>
                </a:solidFill>
                <a:effectLst/>
              </a:rPr>
              <a:t> Number of popular databases, including MySQL, PostgreSQL, Oracle, Sybase, Informix, and Microsoft SQL Server.</a:t>
            </a:r>
          </a:p>
        </p:txBody>
      </p:sp>
    </p:spTree>
    <p:extLst>
      <p:ext uri="{BB962C8B-B14F-4D97-AF65-F5344CB8AC3E}">
        <p14:creationId xmlns:p14="http://schemas.microsoft.com/office/powerpoint/2010/main" val="260981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5ECB-A308-4483-AF09-40546D0A6751}"/>
              </a:ext>
            </a:extLst>
          </p:cNvPr>
          <p:cNvSpPr>
            <a:spLocks noGrp="1"/>
          </p:cNvSpPr>
          <p:nvPr>
            <p:ph type="title"/>
          </p:nvPr>
        </p:nvSpPr>
        <p:spPr>
          <a:xfrm>
            <a:off x="1663346" y="922868"/>
            <a:ext cx="5817307" cy="985445"/>
          </a:xfrm>
        </p:spPr>
        <p:txBody>
          <a:bodyPr>
            <a:normAutofit fontScale="90000"/>
          </a:bodyPr>
          <a:lstStyle/>
          <a:p>
            <a:r>
              <a:rPr kumimoji="0" lang="en-IN" sz="4400" b="1" i="0" u="none" strike="noStrike" kern="1200" cap="none" spc="0" normalizeH="0" baseline="0" noProof="0" dirty="0">
                <a:ln>
                  <a:noFill/>
                </a:ln>
                <a:solidFill>
                  <a:schemeClr val="tx1"/>
                </a:solidFill>
                <a:effectLst/>
                <a:uLnTx/>
                <a:uFillTx/>
                <a:ea typeface="+mn-ea"/>
                <a:cs typeface="Poppins" panose="00000500000000000000" pitchFamily="2" charset="0"/>
              </a:rPr>
              <a:t>SQL</a:t>
            </a:r>
            <a:br>
              <a:rPr kumimoji="0" lang="en-IN" sz="4400" b="0" i="0" u="none" strike="noStrike" kern="1200" cap="none" spc="0" normalizeH="0" baseline="0" noProof="0" dirty="0">
                <a:ln>
                  <a:noFill/>
                </a:ln>
                <a:solidFill>
                  <a:schemeClr val="tx1"/>
                </a:solidFill>
                <a:effectLst/>
                <a:uLnTx/>
                <a:uFillTx/>
                <a:ea typeface="+mn-ea"/>
                <a:cs typeface="Poppins" panose="00000500000000000000" pitchFamily="2" charset="0"/>
              </a:rPr>
            </a:br>
            <a:r>
              <a:rPr kumimoji="0" lang="en-IN" sz="2200" b="1" i="0" u="none" strike="noStrike" kern="1200" cap="none" spc="0" normalizeH="0" baseline="0" noProof="0" dirty="0">
                <a:ln>
                  <a:noFill/>
                </a:ln>
                <a:solidFill>
                  <a:schemeClr val="tx1"/>
                </a:solidFill>
                <a:effectLst/>
                <a:uLnTx/>
                <a:uFillTx/>
                <a:ea typeface="+mn-ea"/>
                <a:cs typeface="Poppins" panose="00000500000000000000" pitchFamily="2" charset="0"/>
              </a:rPr>
              <a:t>(QUERY LANGUAGE)</a:t>
            </a:r>
            <a:br>
              <a:rPr kumimoji="0" lang="en-IN" sz="2200" b="1"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rPr>
            </a:br>
            <a:endParaRPr lang="en-IN" sz="2200" b="1" dirty="0"/>
          </a:p>
        </p:txBody>
      </p:sp>
      <p:sp>
        <p:nvSpPr>
          <p:cNvPr id="3" name="Content Placeholder 2">
            <a:extLst>
              <a:ext uri="{FF2B5EF4-FFF2-40B4-BE49-F238E27FC236}">
                <a16:creationId xmlns:a16="http://schemas.microsoft.com/office/drawing/2014/main" id="{CDA7AB70-72C1-4F4D-BAD6-675A960DDC18}"/>
              </a:ext>
            </a:extLst>
          </p:cNvPr>
          <p:cNvSpPr>
            <a:spLocks noGrp="1"/>
          </p:cNvSpPr>
          <p:nvPr>
            <p:ph idx="1"/>
          </p:nvPr>
        </p:nvSpPr>
        <p:spPr/>
        <p:txBody>
          <a:bodyPr>
            <a:normAutofit/>
          </a:bodyPr>
          <a:lstStyle/>
          <a:p>
            <a:r>
              <a:rPr lang="en-US" dirty="0"/>
              <a:t>Data definition language(contains of commands which defines the data)</a:t>
            </a:r>
          </a:p>
          <a:p>
            <a:r>
              <a:rPr lang="en-US" dirty="0"/>
              <a:t>Data manipulation language.</a:t>
            </a:r>
          </a:p>
          <a:p>
            <a:r>
              <a:rPr lang="en-US" dirty="0"/>
              <a:t>Client server execution and remote database access.</a:t>
            </a:r>
          </a:p>
          <a:p>
            <a:r>
              <a:rPr lang="en-US" dirty="0"/>
              <a:t>Security and authentication</a:t>
            </a:r>
          </a:p>
          <a:p>
            <a:r>
              <a:rPr lang="en-US" dirty="0"/>
              <a:t>Embedded SQL</a:t>
            </a:r>
          </a:p>
        </p:txBody>
      </p:sp>
    </p:spTree>
    <p:extLst>
      <p:ext uri="{BB962C8B-B14F-4D97-AF65-F5344CB8AC3E}">
        <p14:creationId xmlns:p14="http://schemas.microsoft.com/office/powerpoint/2010/main" val="192310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955CF2-C5DA-4FA5-BF12-DED19263F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22" y="728870"/>
            <a:ext cx="7991155" cy="4996070"/>
          </a:xfrm>
          <a:prstGeom prst="rect">
            <a:avLst/>
          </a:prstGeom>
        </p:spPr>
      </p:pic>
    </p:spTree>
    <p:extLst>
      <p:ext uri="{BB962C8B-B14F-4D97-AF65-F5344CB8AC3E}">
        <p14:creationId xmlns:p14="http://schemas.microsoft.com/office/powerpoint/2010/main" val="676886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B2F9-724D-4040-AC71-8EAC3B259633}"/>
              </a:ext>
            </a:extLst>
          </p:cNvPr>
          <p:cNvSpPr>
            <a:spLocks noGrp="1"/>
          </p:cNvSpPr>
          <p:nvPr>
            <p:ph type="title"/>
          </p:nvPr>
        </p:nvSpPr>
        <p:spPr>
          <a:xfrm>
            <a:off x="809997" y="922868"/>
            <a:ext cx="7524003" cy="1316749"/>
          </a:xfrm>
        </p:spPr>
        <p:txBody>
          <a:bodyPr>
            <a:normAutofit/>
          </a:bodyPr>
          <a:lstStyle/>
          <a:p>
            <a:r>
              <a:rPr lang="en-US" b="1" dirty="0">
                <a:solidFill>
                  <a:schemeClr val="tx1"/>
                </a:solidFill>
                <a:ea typeface="+mn-ea"/>
              </a:rPr>
              <a:t>M</a:t>
            </a:r>
            <a:r>
              <a:rPr lang="en-IN" b="1" dirty="0" err="1">
                <a:solidFill>
                  <a:schemeClr val="tx1"/>
                </a:solidFill>
                <a:ea typeface="+mn-ea"/>
              </a:rPr>
              <a:t>yQUL</a:t>
            </a:r>
            <a:br>
              <a:rPr lang="en-IN" b="1" dirty="0">
                <a:solidFill>
                  <a:schemeClr val="tx1"/>
                </a:solidFill>
                <a:ea typeface="+mn-ea"/>
              </a:rPr>
            </a:br>
            <a:r>
              <a:rPr lang="en-IN" sz="2000" b="1" dirty="0">
                <a:solidFill>
                  <a:schemeClr val="tx1"/>
                </a:solidFill>
                <a:ea typeface="+mn-ea"/>
              </a:rPr>
              <a:t>(Database management)</a:t>
            </a:r>
            <a:endParaRPr lang="en-IN" sz="2000" b="1" dirty="0">
              <a:solidFill>
                <a:schemeClr val="tx1"/>
              </a:solidFill>
            </a:endParaRPr>
          </a:p>
        </p:txBody>
      </p:sp>
      <p:sp>
        <p:nvSpPr>
          <p:cNvPr id="3" name="Content Placeholder 2">
            <a:extLst>
              <a:ext uri="{FF2B5EF4-FFF2-40B4-BE49-F238E27FC236}">
                <a16:creationId xmlns:a16="http://schemas.microsoft.com/office/drawing/2014/main" id="{FEEEABB8-6898-4093-8FD6-5801C6A4FF9C}"/>
              </a:ext>
            </a:extLst>
          </p:cNvPr>
          <p:cNvSpPr>
            <a:spLocks noGrp="1"/>
          </p:cNvSpPr>
          <p:nvPr>
            <p:ph idx="1"/>
          </p:nvPr>
        </p:nvSpPr>
        <p:spPr/>
        <p:txBody>
          <a:bodyPr/>
          <a:lstStyle/>
          <a:p>
            <a:pPr marL="285750" marR="0" lvl="0" indent="-2857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chemeClr val="tx1"/>
                </a:solidFill>
                <a:effectLst/>
                <a:uLnTx/>
                <a:uFillTx/>
                <a:ea typeface="+mn-ea"/>
                <a:cs typeface="Poppins" panose="00000500000000000000" pitchFamily="2" charset="0"/>
              </a:rPr>
              <a:t>Easy to use</a:t>
            </a:r>
          </a:p>
          <a:p>
            <a:pPr marL="285750" marR="0" lvl="0" indent="-2857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chemeClr val="tx1"/>
                </a:solidFill>
                <a:effectLst/>
                <a:uLnTx/>
                <a:uFillTx/>
                <a:ea typeface="+mn-ea"/>
                <a:cs typeface="Poppins" panose="00000500000000000000" pitchFamily="2" charset="0"/>
              </a:rPr>
              <a:t>High flexibility</a:t>
            </a:r>
          </a:p>
          <a:p>
            <a:pPr marL="285750" marR="0" lvl="0" indent="-2857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chemeClr val="tx1"/>
                </a:solidFill>
                <a:effectLst/>
                <a:uLnTx/>
                <a:uFillTx/>
                <a:ea typeface="+mn-ea"/>
                <a:cs typeface="Poppins" panose="00000500000000000000" pitchFamily="2" charset="0"/>
              </a:rPr>
              <a:t>It is secure</a:t>
            </a:r>
          </a:p>
          <a:p>
            <a:pPr marL="285750" marR="0" lvl="0" indent="-2857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chemeClr val="tx1"/>
                </a:solidFill>
                <a:effectLst/>
                <a:uLnTx/>
                <a:uFillTx/>
                <a:ea typeface="+mn-ea"/>
                <a:cs typeface="Poppins" panose="00000500000000000000" pitchFamily="2" charset="0"/>
              </a:rPr>
              <a:t>Compatible on many operating system</a:t>
            </a:r>
          </a:p>
          <a:p>
            <a:pPr marL="285750" marR="0" lvl="0" indent="-2857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2000" dirty="0">
                <a:solidFill>
                  <a:schemeClr val="tx1"/>
                </a:solidFill>
                <a:cs typeface="Poppins" panose="00000500000000000000" pitchFamily="2" charset="0"/>
              </a:rPr>
              <a:t>High performance and productivity</a:t>
            </a:r>
            <a:endParaRPr kumimoji="0" lang="en-IN" sz="2000" b="0" i="0" u="none" strike="noStrike" kern="1200" cap="none" spc="0" normalizeH="0" baseline="0" noProof="0" dirty="0">
              <a:ln>
                <a:noFill/>
              </a:ln>
              <a:solidFill>
                <a:schemeClr val="tx1"/>
              </a:solidFill>
              <a:effectLst/>
              <a:uLnTx/>
              <a:uFillTx/>
              <a:ea typeface="+mn-ea"/>
              <a:cs typeface="Poppins" panose="00000500000000000000" pitchFamily="2" charset="0"/>
            </a:endParaRPr>
          </a:p>
          <a:p>
            <a:endParaRPr lang="en-IN" dirty="0"/>
          </a:p>
        </p:txBody>
      </p:sp>
    </p:spTree>
    <p:extLst>
      <p:ext uri="{BB962C8B-B14F-4D97-AF65-F5344CB8AC3E}">
        <p14:creationId xmlns:p14="http://schemas.microsoft.com/office/powerpoint/2010/main" val="3791383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best Node.js framework for your project: Express.js, Koa.js or ...">
            <a:extLst>
              <a:ext uri="{FF2B5EF4-FFF2-40B4-BE49-F238E27FC236}">
                <a16:creationId xmlns:a16="http://schemas.microsoft.com/office/drawing/2014/main" id="{CE40EC66-2BCC-48E6-A496-920A2079A6A6}"/>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391479" y="1298713"/>
            <a:ext cx="6480312" cy="437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75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now The Kabadiwala | Online Kabadiwala | Sell Scrap Online">
            <a:extLst>
              <a:ext uri="{FF2B5EF4-FFF2-40B4-BE49-F238E27FC236}">
                <a16:creationId xmlns:a16="http://schemas.microsoft.com/office/drawing/2014/main" id="{0FCF312F-7B57-4795-A235-C8E12B02B69B}"/>
              </a:ext>
            </a:extLst>
          </p:cNvPr>
          <p:cNvPicPr>
            <a:picLocks noChangeAspect="1" noChangeArrowheads="1"/>
          </p:cNvPicPr>
          <p:nvPr/>
        </p:nvPicPr>
        <p:blipFill>
          <a:blip r:embed="rId2" cstate="print"/>
          <a:srcRect/>
          <a:stretch>
            <a:fillRect/>
          </a:stretch>
        </p:blipFill>
        <p:spPr bwMode="auto">
          <a:xfrm>
            <a:off x="1143000" y="1565794"/>
            <a:ext cx="6858000" cy="3705878"/>
          </a:xfrm>
          <a:prstGeom prst="rect">
            <a:avLst/>
          </a:prstGeom>
          <a:noFill/>
        </p:spPr>
      </p:pic>
    </p:spTree>
    <p:extLst>
      <p:ext uri="{BB962C8B-B14F-4D97-AF65-F5344CB8AC3E}">
        <p14:creationId xmlns:p14="http://schemas.microsoft.com/office/powerpoint/2010/main" val="418766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7CF1-45C6-4AAF-9EA5-9A27D20370FE}"/>
              </a:ext>
            </a:extLst>
          </p:cNvPr>
          <p:cNvSpPr>
            <a:spLocks noGrp="1"/>
          </p:cNvSpPr>
          <p:nvPr>
            <p:ph type="title"/>
          </p:nvPr>
        </p:nvSpPr>
        <p:spPr/>
        <p:txBody>
          <a:bodyPr>
            <a:normAutofit/>
          </a:bodyPr>
          <a:lstStyle/>
          <a:p>
            <a:r>
              <a:rPr lang="en-US" b="1" dirty="0">
                <a:effectLst/>
                <a:ea typeface="Calibri" panose="020F0502020204030204" pitchFamily="34" charset="0"/>
              </a:rPr>
              <a:t>ADVANTAGES</a:t>
            </a:r>
            <a:endParaRPr lang="en-IN" dirty="0"/>
          </a:p>
        </p:txBody>
      </p:sp>
      <p:sp>
        <p:nvSpPr>
          <p:cNvPr id="3" name="Content Placeholder 2">
            <a:extLst>
              <a:ext uri="{FF2B5EF4-FFF2-40B4-BE49-F238E27FC236}">
                <a16:creationId xmlns:a16="http://schemas.microsoft.com/office/drawing/2014/main" id="{CB5B3A63-DD29-4D5E-A2C6-7B071CAA60D0}"/>
              </a:ext>
            </a:extLst>
          </p:cNvPr>
          <p:cNvSpPr>
            <a:spLocks noGrp="1"/>
          </p:cNvSpPr>
          <p:nvPr>
            <p:ph idx="1"/>
          </p:nvPr>
        </p:nvSpPr>
        <p:spPr/>
        <p:txBody>
          <a:bodyPr/>
          <a:lstStyle/>
          <a:p>
            <a:pPr lvl="0" algn="just">
              <a:lnSpc>
                <a:spcPct val="20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It is fast, cost efficient and reliable.</a:t>
            </a:r>
            <a:endParaRPr lang="en-IN" sz="2000" dirty="0">
              <a:effectLst/>
              <a:ea typeface="Calibri" panose="020F0502020204030204" pitchFamily="34" charset="0"/>
              <a:cs typeface="Wingdings" panose="05000000000000000000" pitchFamily="2" charset="2"/>
            </a:endParaRPr>
          </a:p>
          <a:p>
            <a:pPr lvl="0" algn="just">
              <a:lnSpc>
                <a:spcPct val="20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Data redundancy and inconsistency.</a:t>
            </a:r>
            <a:endParaRPr lang="en-IN" sz="2000" dirty="0">
              <a:effectLst/>
              <a:ea typeface="Calibri" panose="020F0502020204030204" pitchFamily="34" charset="0"/>
              <a:cs typeface="Wingdings" panose="05000000000000000000" pitchFamily="2" charset="2"/>
            </a:endParaRPr>
          </a:p>
          <a:p>
            <a:pPr lvl="0" algn="just">
              <a:lnSpc>
                <a:spcPct val="20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Very user-friendly.</a:t>
            </a:r>
            <a:endParaRPr lang="en-IN" sz="2000" dirty="0">
              <a:effectLst/>
              <a:ea typeface="Calibri" panose="020F0502020204030204" pitchFamily="34" charset="0"/>
              <a:cs typeface="Wingdings" panose="05000000000000000000" pitchFamily="2" charset="2"/>
            </a:endParaRPr>
          </a:p>
          <a:p>
            <a:pPr lvl="0" algn="just">
              <a:lnSpc>
                <a:spcPct val="20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Easy accessibility of data.</a:t>
            </a:r>
            <a:endParaRPr lang="en-IN" sz="2000" dirty="0">
              <a:effectLst/>
              <a:ea typeface="Calibri" panose="020F0502020204030204" pitchFamily="34" charset="0"/>
              <a:cs typeface="Wingdings" panose="05000000000000000000" pitchFamily="2" charset="2"/>
            </a:endParaRPr>
          </a:p>
          <a:p>
            <a:pPr marL="0" indent="0" algn="just">
              <a:buNone/>
              <a:tabLst>
                <a:tab pos="41783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65232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442F-8883-479B-9F09-4E243B6164D5}"/>
              </a:ext>
            </a:extLst>
          </p:cNvPr>
          <p:cNvSpPr>
            <a:spLocks noGrp="1"/>
          </p:cNvSpPr>
          <p:nvPr>
            <p:ph type="title"/>
          </p:nvPr>
        </p:nvSpPr>
        <p:spPr/>
        <p:txBody>
          <a:bodyPr/>
          <a:lstStyle/>
          <a:p>
            <a:r>
              <a:rPr lang="en-US" b="1" dirty="0"/>
              <a:t>DIS</a:t>
            </a:r>
            <a:r>
              <a:rPr lang="en-US" b="1" dirty="0">
                <a:effectLst/>
                <a:ea typeface="Calibri" panose="020F0502020204030204" pitchFamily="34" charset="0"/>
              </a:rPr>
              <a:t>ADVANTAGES</a:t>
            </a:r>
            <a:endParaRPr lang="en-IN" b="1" dirty="0"/>
          </a:p>
        </p:txBody>
      </p:sp>
      <p:sp>
        <p:nvSpPr>
          <p:cNvPr id="3" name="Content Placeholder 2">
            <a:extLst>
              <a:ext uri="{FF2B5EF4-FFF2-40B4-BE49-F238E27FC236}">
                <a16:creationId xmlns:a16="http://schemas.microsoft.com/office/drawing/2014/main" id="{748BDBAC-B9F1-4B44-B0F7-0A478CB9AE17}"/>
              </a:ext>
            </a:extLst>
          </p:cNvPr>
          <p:cNvSpPr>
            <a:spLocks noGrp="1"/>
          </p:cNvSpPr>
          <p:nvPr>
            <p:ph idx="1"/>
          </p:nvPr>
        </p:nvSpPr>
        <p:spPr/>
        <p:txBody>
          <a:bodyPr/>
          <a:lstStyle/>
          <a:p>
            <a:pPr lvl="0" algn="l">
              <a:lnSpc>
                <a:spcPct val="15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Rise In Competition.</a:t>
            </a:r>
            <a:endParaRPr lang="en-IN" sz="2000" dirty="0">
              <a:effectLst/>
              <a:ea typeface="Calibri" panose="020F0502020204030204" pitchFamily="34" charset="0"/>
              <a:cs typeface="Wingdings" panose="05000000000000000000" pitchFamily="2" charset="2"/>
            </a:endParaRPr>
          </a:p>
          <a:p>
            <a:pPr lvl="0" algn="l">
              <a:lnSpc>
                <a:spcPct val="15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No Personal Shopper Assistant.</a:t>
            </a:r>
            <a:endParaRPr lang="en-IN" sz="2000" dirty="0">
              <a:effectLst/>
              <a:ea typeface="Calibri" panose="020F0502020204030204" pitchFamily="34" charset="0"/>
              <a:cs typeface="Wingdings" panose="05000000000000000000" pitchFamily="2" charset="2"/>
            </a:endParaRPr>
          </a:p>
          <a:p>
            <a:pPr lvl="0" algn="l">
              <a:lnSpc>
                <a:spcPct val="15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Lack Customer Loyalty.</a:t>
            </a:r>
            <a:endParaRPr lang="en-IN" sz="2000" dirty="0">
              <a:effectLst/>
              <a:ea typeface="Calibri" panose="020F0502020204030204" pitchFamily="34" charset="0"/>
              <a:cs typeface="Wingdings" panose="05000000000000000000" pitchFamily="2" charset="2"/>
            </a:endParaRPr>
          </a:p>
          <a:p>
            <a:pPr lvl="0" algn="l">
              <a:lnSpc>
                <a:spcPct val="15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Delay in Pickup.</a:t>
            </a:r>
            <a:endParaRPr lang="en-IN" sz="2000" dirty="0">
              <a:effectLst/>
              <a:ea typeface="Calibri" panose="020F0502020204030204" pitchFamily="34" charset="0"/>
              <a:cs typeface="Wingdings" panose="05000000000000000000" pitchFamily="2" charset="2"/>
            </a:endParaRPr>
          </a:p>
          <a:p>
            <a:endParaRPr lang="en-IN" dirty="0"/>
          </a:p>
        </p:txBody>
      </p:sp>
    </p:spTree>
    <p:extLst>
      <p:ext uri="{BB962C8B-B14F-4D97-AF65-F5344CB8AC3E}">
        <p14:creationId xmlns:p14="http://schemas.microsoft.com/office/powerpoint/2010/main" val="3903071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5FB8-A569-4D02-86E3-5E2FC24946DD}"/>
              </a:ext>
            </a:extLst>
          </p:cNvPr>
          <p:cNvSpPr>
            <a:spLocks noGrp="1"/>
          </p:cNvSpPr>
          <p:nvPr>
            <p:ph type="title"/>
          </p:nvPr>
        </p:nvSpPr>
        <p:spPr/>
        <p:txBody>
          <a:bodyPr/>
          <a:lstStyle/>
          <a:p>
            <a:r>
              <a:rPr lang="en-US" b="1" dirty="0"/>
              <a:t>LIMITATIONS</a:t>
            </a:r>
            <a:endParaRPr lang="en-IN" b="1" dirty="0"/>
          </a:p>
        </p:txBody>
      </p:sp>
      <p:sp>
        <p:nvSpPr>
          <p:cNvPr id="3" name="Content Placeholder 2">
            <a:extLst>
              <a:ext uri="{FF2B5EF4-FFF2-40B4-BE49-F238E27FC236}">
                <a16:creationId xmlns:a16="http://schemas.microsoft.com/office/drawing/2014/main" id="{169887C8-C4E6-48F2-8D3C-F081EA30F680}"/>
              </a:ext>
            </a:extLst>
          </p:cNvPr>
          <p:cNvSpPr>
            <a:spLocks noGrp="1"/>
          </p:cNvSpPr>
          <p:nvPr>
            <p:ph idx="1"/>
          </p:nvPr>
        </p:nvSpPr>
        <p:spPr/>
        <p:txBody>
          <a:bodyPr/>
          <a:lstStyle/>
          <a:p>
            <a:pPr marL="342900" lvl="0" indent="-342900" algn="l">
              <a:lnSpc>
                <a:spcPct val="150000"/>
              </a:lnSpc>
              <a:spcAft>
                <a:spcPts val="800"/>
              </a:spcAft>
              <a:buFont typeface="Wingdings" panose="05000000000000000000" pitchFamily="2" charset="2"/>
              <a:buChar char=""/>
              <a:tabLst>
                <a:tab pos="1704975" algn="l"/>
              </a:tabLst>
            </a:pPr>
            <a:r>
              <a:rPr lang="en-US" sz="2000" dirty="0">
                <a:effectLst/>
                <a:ea typeface="Calibri" panose="020F0502020204030204" pitchFamily="34" charset="0"/>
                <a:cs typeface="Wingdings" panose="05000000000000000000" pitchFamily="2" charset="2"/>
              </a:rPr>
              <a:t>Due to time limit the survey was restricted.</a:t>
            </a:r>
            <a:endParaRPr lang="en-IN" sz="2000" dirty="0">
              <a:effectLst/>
              <a:ea typeface="Calibri" panose="020F0502020204030204" pitchFamily="34" charset="0"/>
              <a:cs typeface="Wingdings" panose="05000000000000000000" pitchFamily="2" charset="2"/>
            </a:endParaRPr>
          </a:p>
          <a:p>
            <a:pPr marL="342900" lvl="0" indent="-342900" algn="l">
              <a:lnSpc>
                <a:spcPct val="150000"/>
              </a:lnSpc>
              <a:spcAft>
                <a:spcPts val="800"/>
              </a:spcAft>
              <a:buFont typeface="Wingdings" panose="05000000000000000000" pitchFamily="2" charset="2"/>
              <a:buChar char=""/>
              <a:tabLst>
                <a:tab pos="1704975" algn="l"/>
              </a:tabLst>
            </a:pPr>
            <a:r>
              <a:rPr lang="en-US" sz="2000" dirty="0">
                <a:effectLst/>
                <a:ea typeface="Calibri" panose="020F0502020204030204" pitchFamily="34" charset="0"/>
                <a:cs typeface="Wingdings" panose="05000000000000000000" pitchFamily="2" charset="2"/>
              </a:rPr>
              <a:t>Payment can’t possible before paper waste collection</a:t>
            </a:r>
            <a:r>
              <a:rPr lang="en-US" sz="1800" dirty="0">
                <a:effectLst/>
                <a:latin typeface="Times New Roman" panose="02020603050405020304" pitchFamily="18" charset="0"/>
                <a:ea typeface="Calibri" panose="020F0502020204030204" pitchFamily="34" charset="0"/>
                <a:cs typeface="Wingdings" panose="05000000000000000000" pitchFamily="2" charset="2"/>
              </a:rPr>
              <a:t>.</a:t>
            </a:r>
            <a:endParaRPr lang="en-IN" sz="1800" dirty="0">
              <a:effectLst/>
              <a:latin typeface="Calibri" panose="020F0502020204030204" pitchFamily="34" charset="0"/>
              <a:ea typeface="Calibri" panose="020F0502020204030204" pitchFamily="34" charset="0"/>
              <a:cs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1195896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F7B2-B752-4D18-AAFE-97B018458919}"/>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213B0B0E-8CD5-4487-B963-561158786207}"/>
              </a:ext>
            </a:extLst>
          </p:cNvPr>
          <p:cNvSpPr>
            <a:spLocks noGrp="1"/>
          </p:cNvSpPr>
          <p:nvPr>
            <p:ph idx="1"/>
          </p:nvPr>
        </p:nvSpPr>
        <p:spPr/>
        <p:txBody>
          <a:bodyPr/>
          <a:lstStyle/>
          <a:p>
            <a:pPr marL="0" indent="0">
              <a:buNone/>
            </a:pPr>
            <a:r>
              <a:rPr lang="en-US" sz="2000" dirty="0">
                <a:effectLst/>
                <a:ea typeface="Calibri" panose="020F0502020204030204" pitchFamily="34" charset="0"/>
                <a:cs typeface="Mangal" panose="02040503050203030202" pitchFamily="18" charset="0"/>
              </a:rPr>
              <a:t>Objective of this project was to satisfy user’s requirement successfully implementation of this system design user friendly and easy operating system. Good communication and relation between waste collector and society can be established with the help of technology. Problem regarding proper disposal management and lack of society- management coordination are eliminated by application of technological skills in web development.</a:t>
            </a:r>
            <a:endParaRPr lang="en-IN" sz="2000" dirty="0">
              <a:effectLst/>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901070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F12E-AA63-4D25-AD34-91DA17B9695D}"/>
              </a:ext>
            </a:extLst>
          </p:cNvPr>
          <p:cNvSpPr>
            <a:spLocks noGrp="1"/>
          </p:cNvSpPr>
          <p:nvPr>
            <p:ph type="title"/>
          </p:nvPr>
        </p:nvSpPr>
        <p:spPr/>
        <p:txBody>
          <a:bodyPr>
            <a:normAutofit fontScale="90000"/>
          </a:bodyPr>
          <a:lstStyle/>
          <a:p>
            <a:br>
              <a:rPr lang="en-US" b="1" dirty="0">
                <a:effectLst/>
                <a:ea typeface="Calibri" panose="020F0502020204030204" pitchFamily="34" charset="0"/>
                <a:cs typeface="Mangal" panose="02040503050203030202" pitchFamily="18" charset="0"/>
              </a:rPr>
            </a:br>
            <a:r>
              <a:rPr lang="en-US" b="1" dirty="0">
                <a:effectLst/>
                <a:ea typeface="Calibri" panose="020F0502020204030204" pitchFamily="34" charset="0"/>
                <a:cs typeface="Mangal" panose="02040503050203030202" pitchFamily="18" charset="0"/>
              </a:rPr>
              <a:t>FUTURE ENHANCEMENT</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9511508-A2A4-4AD2-9D3F-ACC8CF6C59F6}"/>
              </a:ext>
            </a:extLst>
          </p:cNvPr>
          <p:cNvSpPr>
            <a:spLocks noGrp="1"/>
          </p:cNvSpPr>
          <p:nvPr>
            <p:ph idx="1"/>
          </p:nvPr>
        </p:nvSpPr>
        <p:spPr/>
        <p:txBody>
          <a:bodyPr/>
          <a:lstStyle/>
          <a:p>
            <a:pPr lvl="0" algn="just">
              <a:lnSpc>
                <a:spcPct val="20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OTP Generation for security purpose</a:t>
            </a:r>
            <a:endParaRPr lang="en-IN" sz="2000" dirty="0">
              <a:effectLst/>
              <a:ea typeface="Calibri" panose="020F0502020204030204" pitchFamily="34" charset="0"/>
              <a:cs typeface="Wingdings" panose="05000000000000000000" pitchFamily="2" charset="2"/>
            </a:endParaRPr>
          </a:p>
          <a:p>
            <a:pPr lvl="0" algn="just">
              <a:lnSpc>
                <a:spcPct val="200000"/>
              </a:lnSpc>
              <a:buFont typeface="Arial" panose="020B0604020202020204" pitchFamily="34" charset="0"/>
              <a:buChar char="•"/>
              <a:tabLst>
                <a:tab pos="4178300" algn="l"/>
              </a:tabLst>
            </a:pPr>
            <a:r>
              <a:rPr lang="en-US" sz="2000" dirty="0">
                <a:effectLst/>
                <a:ea typeface="Calibri" panose="020F0502020204030204" pitchFamily="34" charset="0"/>
                <a:cs typeface="Wingdings" panose="05000000000000000000" pitchFamily="2" charset="2"/>
              </a:rPr>
              <a:t>Send text message after accepting or deleting pickup request.</a:t>
            </a:r>
            <a:endParaRPr lang="en-IN" sz="2000" dirty="0">
              <a:effectLst/>
              <a:ea typeface="Calibri" panose="020F0502020204030204" pitchFamily="34" charset="0"/>
              <a:cs typeface="Wingdings" panose="05000000000000000000" pitchFamily="2" charset="2"/>
            </a:endParaRPr>
          </a:p>
          <a:p>
            <a:endParaRPr lang="en-IN" dirty="0"/>
          </a:p>
        </p:txBody>
      </p:sp>
    </p:spTree>
    <p:extLst>
      <p:ext uri="{BB962C8B-B14F-4D97-AF65-F5344CB8AC3E}">
        <p14:creationId xmlns:p14="http://schemas.microsoft.com/office/powerpoint/2010/main" val="3584137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B10C-E073-411C-849D-2C315B5A9241}"/>
              </a:ext>
            </a:extLst>
          </p:cNvPr>
          <p:cNvSpPr>
            <a:spLocks noGrp="1"/>
          </p:cNvSpPr>
          <p:nvPr>
            <p:ph type="title"/>
          </p:nvPr>
        </p:nvSpPr>
        <p:spPr>
          <a:xfrm>
            <a:off x="1205948" y="2941983"/>
            <a:ext cx="7023652" cy="1325217"/>
          </a:xfrm>
        </p:spPr>
        <p:txBody>
          <a:bodyPr>
            <a:normAutofit/>
          </a:bodyPr>
          <a:lstStyle/>
          <a:p>
            <a:r>
              <a:rPr lang="en-IN" sz="7200" b="1" dirty="0"/>
              <a:t>THANK YOU…</a:t>
            </a:r>
          </a:p>
        </p:txBody>
      </p:sp>
    </p:spTree>
    <p:extLst>
      <p:ext uri="{BB962C8B-B14F-4D97-AF65-F5344CB8AC3E}">
        <p14:creationId xmlns:p14="http://schemas.microsoft.com/office/powerpoint/2010/main" val="294136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F4B5-DDF5-4DBB-8378-7BCB25EBCB57}"/>
              </a:ext>
            </a:extLst>
          </p:cNvPr>
          <p:cNvSpPr>
            <a:spLocks noGrp="1"/>
          </p:cNvSpPr>
          <p:nvPr>
            <p:ph type="title"/>
          </p:nvPr>
        </p:nvSpPr>
        <p:spPr>
          <a:xfrm>
            <a:off x="1176866" y="915337"/>
            <a:ext cx="6906960" cy="1303867"/>
          </a:xfrm>
        </p:spPr>
        <p:txBody>
          <a:bodyPr/>
          <a:lstStyle/>
          <a:p>
            <a:r>
              <a:rPr lang="en-US" b="1" dirty="0"/>
              <a:t>WEBPAGE…… BUT WHY?</a:t>
            </a:r>
            <a:endParaRPr lang="en-IN" b="1" dirty="0"/>
          </a:p>
        </p:txBody>
      </p:sp>
      <p:sp>
        <p:nvSpPr>
          <p:cNvPr id="3" name="Content Placeholder 2">
            <a:extLst>
              <a:ext uri="{FF2B5EF4-FFF2-40B4-BE49-F238E27FC236}">
                <a16:creationId xmlns:a16="http://schemas.microsoft.com/office/drawing/2014/main" id="{43077221-3B17-4917-8879-114B301DED4D}"/>
              </a:ext>
            </a:extLst>
          </p:cNvPr>
          <p:cNvSpPr>
            <a:spLocks noGrp="1"/>
          </p:cNvSpPr>
          <p:nvPr>
            <p:ph idx="1"/>
          </p:nvPr>
        </p:nvSpPr>
        <p:spPr/>
        <p:txBody>
          <a:bodyPr/>
          <a:lstStyle/>
          <a:p>
            <a:r>
              <a:rPr lang="en-US" dirty="0"/>
              <a:t>Different E-Commerce websites, apps, pages are very trendy. e.g.  OLX, Book My Show, etc.</a:t>
            </a:r>
          </a:p>
          <a:p>
            <a:r>
              <a:rPr lang="en-US" dirty="0"/>
              <a:t>Need of system in order to have standardized rates, better management and coordination with customers.</a:t>
            </a:r>
          </a:p>
          <a:p>
            <a:endParaRPr lang="en-IN" dirty="0"/>
          </a:p>
        </p:txBody>
      </p:sp>
    </p:spTree>
    <p:extLst>
      <p:ext uri="{BB962C8B-B14F-4D97-AF65-F5344CB8AC3E}">
        <p14:creationId xmlns:p14="http://schemas.microsoft.com/office/powerpoint/2010/main" val="20985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0CF684-7E7E-4170-A3F5-8411186E7ED4}"/>
              </a:ext>
            </a:extLst>
          </p:cNvPr>
          <p:cNvPicPr>
            <a:picLocks noChangeAspect="1" noChangeArrowheads="1"/>
          </p:cNvPicPr>
          <p:nvPr/>
        </p:nvPicPr>
        <p:blipFill>
          <a:blip r:embed="rId2" cstate="print"/>
          <a:srcRect/>
          <a:stretch>
            <a:fillRect/>
          </a:stretch>
        </p:blipFill>
        <p:spPr bwMode="auto">
          <a:xfrm>
            <a:off x="2525316" y="1382317"/>
            <a:ext cx="4093369" cy="4093369"/>
          </a:xfrm>
          <a:prstGeom prst="rect">
            <a:avLst/>
          </a:prstGeom>
          <a:noFill/>
        </p:spPr>
      </p:pic>
    </p:spTree>
    <p:extLst>
      <p:ext uri="{BB962C8B-B14F-4D97-AF65-F5344CB8AC3E}">
        <p14:creationId xmlns:p14="http://schemas.microsoft.com/office/powerpoint/2010/main" val="151355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8A4B-C28C-4E0F-A22A-0EAFA13DFE42}"/>
              </a:ext>
            </a:extLst>
          </p:cNvPr>
          <p:cNvSpPr>
            <a:spLocks noGrp="1"/>
          </p:cNvSpPr>
          <p:nvPr>
            <p:ph type="title"/>
          </p:nvPr>
        </p:nvSpPr>
        <p:spPr/>
        <p:txBody>
          <a:bodyPr>
            <a:normAutofit fontScale="90000"/>
          </a:bodyPr>
          <a:lstStyle/>
          <a:p>
            <a:r>
              <a:rPr lang="en-IN" b="1" dirty="0"/>
              <a:t>WHAT CAN WE DO AS TECHIES??</a:t>
            </a:r>
          </a:p>
        </p:txBody>
      </p:sp>
      <p:sp>
        <p:nvSpPr>
          <p:cNvPr id="3" name="Content Placeholder 2">
            <a:extLst>
              <a:ext uri="{FF2B5EF4-FFF2-40B4-BE49-F238E27FC236}">
                <a16:creationId xmlns:a16="http://schemas.microsoft.com/office/drawing/2014/main" id="{C9393421-00FA-4CB8-A642-0590D3FA03F3}"/>
              </a:ext>
            </a:extLst>
          </p:cNvPr>
          <p:cNvSpPr>
            <a:spLocks noGrp="1"/>
          </p:cNvSpPr>
          <p:nvPr>
            <p:ph idx="1"/>
          </p:nvPr>
        </p:nvSpPr>
        <p:spPr/>
        <p:txBody>
          <a:bodyPr>
            <a:normAutofit/>
          </a:bodyPr>
          <a:lstStyle/>
          <a:p>
            <a:r>
              <a:rPr lang="en-IN" sz="2000" dirty="0"/>
              <a:t>Buying products online is easy. Getting rid of them when it becomes useless/redundant/old, is not. You have two options – either sell it in a second-hand market online or call the </a:t>
            </a:r>
            <a:r>
              <a:rPr lang="en-IN" sz="2000" dirty="0" err="1"/>
              <a:t>kabadiwala</a:t>
            </a:r>
            <a:r>
              <a:rPr lang="en-IN" sz="2000" dirty="0"/>
              <a:t> or </a:t>
            </a:r>
            <a:r>
              <a:rPr lang="en-IN" sz="2000" dirty="0" err="1"/>
              <a:t>raddiwala</a:t>
            </a:r>
            <a:r>
              <a:rPr lang="en-IN" sz="2000" dirty="0"/>
              <a:t> to get rid of it. </a:t>
            </a:r>
          </a:p>
          <a:p>
            <a:r>
              <a:rPr lang="en-IN" sz="2000" dirty="0"/>
              <a:t>First, you have to find them, coordinate timings, and then haggle</a:t>
            </a:r>
            <a:r>
              <a:rPr lang="en-IN" sz="2000" u="sng" dirty="0"/>
              <a:t> </a:t>
            </a:r>
            <a:r>
              <a:rPr lang="en-IN" sz="2000" dirty="0"/>
              <a:t>but we have developed a platform to help users which helps users to book a request in less than 2 seconds and schedule it as per their convenience.</a:t>
            </a:r>
          </a:p>
        </p:txBody>
      </p:sp>
    </p:spTree>
    <p:extLst>
      <p:ext uri="{BB962C8B-B14F-4D97-AF65-F5344CB8AC3E}">
        <p14:creationId xmlns:p14="http://schemas.microsoft.com/office/powerpoint/2010/main" val="257863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67CD-E41B-4437-8A0E-F400560B02F4}"/>
              </a:ext>
            </a:extLst>
          </p:cNvPr>
          <p:cNvSpPr>
            <a:spLocks noGrp="1"/>
          </p:cNvSpPr>
          <p:nvPr>
            <p:ph type="title"/>
          </p:nvPr>
        </p:nvSpPr>
        <p:spPr/>
        <p:txBody>
          <a:bodyPr>
            <a:normAutofit fontScale="90000"/>
          </a:bodyPr>
          <a:lstStyle/>
          <a:p>
            <a:r>
              <a:rPr lang="en-US" b="1" dirty="0"/>
              <a:t>PROBLEMS FACING TO SELL RADDI OFFLINE</a:t>
            </a:r>
            <a:endParaRPr lang="en-IN" b="1" dirty="0"/>
          </a:p>
        </p:txBody>
      </p:sp>
      <p:sp>
        <p:nvSpPr>
          <p:cNvPr id="3" name="Content Placeholder 2">
            <a:extLst>
              <a:ext uri="{FF2B5EF4-FFF2-40B4-BE49-F238E27FC236}">
                <a16:creationId xmlns:a16="http://schemas.microsoft.com/office/drawing/2014/main" id="{EA9014B9-5B93-4C10-B4B5-FED6375A74EE}"/>
              </a:ext>
            </a:extLst>
          </p:cNvPr>
          <p:cNvSpPr>
            <a:spLocks noGrp="1"/>
          </p:cNvSpPr>
          <p:nvPr>
            <p:ph idx="1"/>
          </p:nvPr>
        </p:nvSpPr>
        <p:spPr/>
        <p:txBody>
          <a:bodyPr>
            <a:normAutofit fontScale="92500"/>
          </a:bodyPr>
          <a:lstStyle/>
          <a:p>
            <a:r>
              <a:rPr lang="en-US" dirty="0"/>
              <a:t>Scrap collection is not regular since the scrappie's aren't able to find out who exactly wants to sell scrap. They get out only in particular areas according to their time. Selling scrap online can directly give them the location from where the scrap is to be picked up</a:t>
            </a:r>
          </a:p>
          <a:p>
            <a:r>
              <a:rPr lang="en-US" dirty="0"/>
              <a:t>It is unable for the scrap dealer to pick up big quantity of scrap at a time due to transportation methods they use. Online selling gives the idea of quantity to be picked .which helps both the costumer and the dealers</a:t>
            </a:r>
          </a:p>
          <a:p>
            <a:pPr marL="0" indent="0">
              <a:buNone/>
            </a:pPr>
            <a:endParaRPr lang="en-IN" dirty="0"/>
          </a:p>
        </p:txBody>
      </p:sp>
    </p:spTree>
    <p:extLst>
      <p:ext uri="{BB962C8B-B14F-4D97-AF65-F5344CB8AC3E}">
        <p14:creationId xmlns:p14="http://schemas.microsoft.com/office/powerpoint/2010/main" val="123938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71B4-9446-4D99-9CC4-59EE725239D7}"/>
              </a:ext>
            </a:extLst>
          </p:cNvPr>
          <p:cNvSpPr>
            <a:spLocks noGrp="1"/>
          </p:cNvSpPr>
          <p:nvPr>
            <p:ph type="title"/>
          </p:nvPr>
        </p:nvSpPr>
        <p:spPr/>
        <p:txBody>
          <a:bodyPr>
            <a:normAutofit fontScale="90000"/>
          </a:bodyPr>
          <a:lstStyle/>
          <a:p>
            <a:pPr algn="l"/>
            <a:br>
              <a:rPr lang="en-US" sz="3200" b="1" dirty="0"/>
            </a:br>
            <a:br>
              <a:rPr lang="en-US" sz="3200" b="1" dirty="0"/>
            </a:br>
            <a:r>
              <a:rPr lang="en-US" sz="3200" b="1" dirty="0"/>
              <a:t>CONTINUED…</a:t>
            </a:r>
            <a:endParaRPr lang="en-IN" sz="3200" b="1" dirty="0"/>
          </a:p>
        </p:txBody>
      </p:sp>
      <p:sp>
        <p:nvSpPr>
          <p:cNvPr id="3" name="Content Placeholder 2">
            <a:extLst>
              <a:ext uri="{FF2B5EF4-FFF2-40B4-BE49-F238E27FC236}">
                <a16:creationId xmlns:a16="http://schemas.microsoft.com/office/drawing/2014/main" id="{710857A1-9B33-4E7E-BBC6-9D342D53F248}"/>
              </a:ext>
            </a:extLst>
          </p:cNvPr>
          <p:cNvSpPr>
            <a:spLocks noGrp="1"/>
          </p:cNvSpPr>
          <p:nvPr>
            <p:ph idx="1"/>
          </p:nvPr>
        </p:nvSpPr>
        <p:spPr/>
        <p:txBody>
          <a:bodyPr/>
          <a:lstStyle/>
          <a:p>
            <a:r>
              <a:rPr lang="en-US" dirty="0"/>
              <a:t>Offline selling may not have any safety. Selling online can later be useful to find out the dealer back if costumer </a:t>
            </a:r>
            <a:r>
              <a:rPr lang="en-US" dirty="0" err="1"/>
              <a:t>mistakely</a:t>
            </a:r>
            <a:r>
              <a:rPr lang="en-US" dirty="0"/>
              <a:t> dumped his/her important documents or material in scrap.</a:t>
            </a:r>
            <a:endParaRPr lang="en-IN" dirty="0"/>
          </a:p>
        </p:txBody>
      </p:sp>
    </p:spTree>
    <p:extLst>
      <p:ext uri="{BB962C8B-B14F-4D97-AF65-F5344CB8AC3E}">
        <p14:creationId xmlns:p14="http://schemas.microsoft.com/office/powerpoint/2010/main" val="807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0D1B72-171B-4B39-B401-809086F0E49B}"/>
              </a:ext>
            </a:extLst>
          </p:cNvPr>
          <p:cNvSpPr>
            <a:spLocks noGrp="1"/>
          </p:cNvSpPr>
          <p:nvPr>
            <p:ph type="title"/>
          </p:nvPr>
        </p:nvSpPr>
        <p:spPr/>
        <p:txBody>
          <a:bodyPr>
            <a:noAutofit/>
          </a:bodyPr>
          <a:lstStyle/>
          <a:p>
            <a:r>
              <a:rPr lang="en-US" b="1" dirty="0"/>
              <a:t>HERE SYSTEMS NEED BETTER SOLUTIONS…</a:t>
            </a:r>
            <a:endParaRPr lang="en-IN" b="1" dirty="0"/>
          </a:p>
        </p:txBody>
      </p:sp>
      <p:sp>
        <p:nvSpPr>
          <p:cNvPr id="5" name="Content Placeholder 4">
            <a:extLst>
              <a:ext uri="{FF2B5EF4-FFF2-40B4-BE49-F238E27FC236}">
                <a16:creationId xmlns:a16="http://schemas.microsoft.com/office/drawing/2014/main" id="{F57898B0-5580-4CEF-B373-BD4CCAE842FA}"/>
              </a:ext>
            </a:extLst>
          </p:cNvPr>
          <p:cNvSpPr>
            <a:spLocks noGrp="1"/>
          </p:cNvSpPr>
          <p:nvPr>
            <p:ph idx="1"/>
          </p:nvPr>
        </p:nvSpPr>
        <p:spPr/>
        <p:txBody>
          <a:bodyPr>
            <a:normAutofit/>
          </a:bodyPr>
          <a:lstStyle/>
          <a:p>
            <a:r>
              <a:rPr lang="en-US" dirty="0"/>
              <a:t>Most of the times, different pricing is observed at different shops in same city.</a:t>
            </a:r>
          </a:p>
          <a:p>
            <a:r>
              <a:rPr lang="en-US" dirty="0"/>
              <a:t>Also due to lack of standardized instruments for weighing,  weights are less accurately measured. This leads to dissatisfaction of both customers and  scrap collectors</a:t>
            </a:r>
            <a:endParaRPr lang="en-IN" dirty="0"/>
          </a:p>
        </p:txBody>
      </p:sp>
    </p:spTree>
    <p:extLst>
      <p:ext uri="{BB962C8B-B14F-4D97-AF65-F5344CB8AC3E}">
        <p14:creationId xmlns:p14="http://schemas.microsoft.com/office/powerpoint/2010/main" val="14845504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311</TotalTime>
  <Words>1125</Words>
  <Application>Microsoft Office PowerPoint</Application>
  <PresentationFormat>On-screen Show (4:3)</PresentationFormat>
  <Paragraphs>98</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Rounded MT Bold</vt:lpstr>
      <vt:lpstr>Bahnschrift SemiBold SemiConden</vt:lpstr>
      <vt:lpstr>Calibri</vt:lpstr>
      <vt:lpstr>Garamond</vt:lpstr>
      <vt:lpstr>Poppins</vt:lpstr>
      <vt:lpstr>Times New Roman</vt:lpstr>
      <vt:lpstr>Wingdings</vt:lpstr>
      <vt:lpstr>Organic</vt:lpstr>
      <vt:lpstr>ONLINE RADDIWALA</vt:lpstr>
      <vt:lpstr>INTRODUCTION</vt:lpstr>
      <vt:lpstr>PowerPoint Presentation</vt:lpstr>
      <vt:lpstr>WEBPAGE…… BUT WHY?</vt:lpstr>
      <vt:lpstr>PowerPoint Presentation</vt:lpstr>
      <vt:lpstr>WHAT CAN WE DO AS TECHIES??</vt:lpstr>
      <vt:lpstr>PROBLEMS FACING TO SELL RADDI OFFLINE</vt:lpstr>
      <vt:lpstr>  CONTINUED…</vt:lpstr>
      <vt:lpstr>HERE SYSTEMS NEED BETTER SOLUTIONS…</vt:lpstr>
      <vt:lpstr>PowerPoint Presentation</vt:lpstr>
      <vt:lpstr>Webpage…</vt:lpstr>
      <vt:lpstr>  CONTIINUED …</vt:lpstr>
      <vt:lpstr>FEATURES OF  ONLINE RADDIWALA</vt:lpstr>
      <vt:lpstr>Information about the user</vt:lpstr>
      <vt:lpstr>Schedule for the user</vt:lpstr>
      <vt:lpstr>Cancel Request </vt:lpstr>
      <vt:lpstr>Reschedule Request</vt:lpstr>
      <vt:lpstr>Price list</vt:lpstr>
      <vt:lpstr>WEB PAGE CREATION</vt:lpstr>
      <vt:lpstr>FRONT-END</vt:lpstr>
      <vt:lpstr>WEBPAGE TEMPLATE</vt:lpstr>
      <vt:lpstr>WEBPAGE ANIMATION </vt:lpstr>
      <vt:lpstr>BACK-END</vt:lpstr>
      <vt:lpstr>PHP (PHP : Hypertext Preprocessor ) </vt:lpstr>
      <vt:lpstr>  CONTINUED…</vt:lpstr>
      <vt:lpstr>SQL (QUERY LANGUAGE) </vt:lpstr>
      <vt:lpstr>PowerPoint Presentation</vt:lpstr>
      <vt:lpstr>MyQUL (Database management)</vt:lpstr>
      <vt:lpstr>PowerPoint Presentation</vt:lpstr>
      <vt:lpstr>ADVANTAGES</vt:lpstr>
      <vt:lpstr>DISADVANTAGES</vt:lpstr>
      <vt:lpstr>LIMITATIONS</vt:lpstr>
      <vt:lpstr>CONCLUSION</vt:lpstr>
      <vt:lpstr> FUTURE ENHANCEMENT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SCRAPPERS</dc:title>
  <dc:creator>atharva masal</dc:creator>
  <cp:lastModifiedBy>Sakshi Kad</cp:lastModifiedBy>
  <cp:revision>34</cp:revision>
  <dcterms:created xsi:type="dcterms:W3CDTF">2021-06-29T14:31:40Z</dcterms:created>
  <dcterms:modified xsi:type="dcterms:W3CDTF">2021-06-30T14:09:58Z</dcterms:modified>
</cp:coreProperties>
</file>