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6"/>
  </p:notesMasterIdLst>
  <p:sldIdLst>
    <p:sldId id="256" r:id="rId5"/>
    <p:sldId id="265" r:id="rId6"/>
    <p:sldId id="271" r:id="rId7"/>
    <p:sldId id="266" r:id="rId8"/>
    <p:sldId id="269" r:id="rId9"/>
    <p:sldId id="263" r:id="rId10"/>
    <p:sldId id="259" r:id="rId11"/>
    <p:sldId id="264" r:id="rId12"/>
    <p:sldId id="268" r:id="rId13"/>
    <p:sldId id="267"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7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2:23.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6:16.016"/>
    </inkml:context>
    <inkml:brush xml:id="br0">
      <inkml:brushProperty name="width" value="0.025" units="cm"/>
      <inkml:brushProperty name="height" value="0.025" units="cm"/>
      <inkml:brushProperty name="color" value="#F6630D"/>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6:44.21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1298 1,'-1280'0,"1263"0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06.57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1035 1,'-1018'0,"1001"0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11.892"/>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287 1,'-5'0,"-14"0,-9 0,-4 0,-5 0,-2 0,3 0,2 0,2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7:27.256"/>
    </inkml:context>
    <inkml:brush xml:id="br0">
      <inkml:brushProperty name="width" value="0.05" units="cm"/>
      <inkml:brushProperty name="height" value="0.05" units="cm"/>
      <inkml:brushProperty name="color" value="#F6630D"/>
      <inkml:brushProperty name="ignorePressure" value="1"/>
    </inkml:brush>
  </inkml:definitions>
  <inkml:trace contextRef="#ctx0" brushRef="#br0">991 0,'-961'0,"932"0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8:01.2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0,'0'887,"0"-861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8:09.462"/>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0,'0'0,"0"9,0 8,0 4,0 5,0 1,0 0,0 1,0 0,0-1,0-4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4:54.230"/>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26.834"/>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28.404"/>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1 444,'0'445,"0"-1327,0 875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5:40.596"/>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0,'0'547,"0"-526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6:02.646"/>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4:56:05.04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0,'0'386,"0"-363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14:58:38.947"/>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2T16:25:30.193"/>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0A1D-3BFB-429D-8FAB-F6E2874F18D5}" type="datetimeFigureOut">
              <a:rPr lang="en-IN" smtClean="0"/>
              <a:pPr/>
              <a:t>12-05-2022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55691-1A5F-421F-BA7D-7B8BE347ACB4}" type="slidenum">
              <a:rPr lang="en-IN" smtClean="0"/>
              <a:pPr/>
              <a:t>‹#›</a:t>
            </a:fld>
            <a:endParaRPr lang="en-IN"/>
          </a:p>
        </p:txBody>
      </p:sp>
    </p:spTree>
    <p:extLst>
      <p:ext uri="{BB962C8B-B14F-4D97-AF65-F5344CB8AC3E}">
        <p14:creationId xmlns:p14="http://schemas.microsoft.com/office/powerpoint/2010/main" val="387230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D08050B-B76E-4317-84C3-54818903D078}" type="datetime1">
              <a:rPr lang="en-IN" smtClean="0"/>
              <a:pPr/>
              <a:t>12-05-2022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a:t>TE &lt;Class&gt;</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6C2354-2165-45A8-8C10-36D2E0F89CE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5F32E-BF90-4668-8592-130D483AC2AF}" type="datetime1">
              <a:rPr lang="en-IN" smtClean="0"/>
              <a:pPr/>
              <a:t>12-05-2022</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2DFB9-CEBB-4345-B731-1A8429723D72}" type="datetime1">
              <a:rPr lang="en-IN" smtClean="0"/>
              <a:pPr/>
              <a:t>12-05-2022</a:t>
            </a:fld>
            <a:endParaRPr lang="en-IN"/>
          </a:p>
        </p:txBody>
      </p:sp>
      <p:sp>
        <p:nvSpPr>
          <p:cNvPr id="5" name="Footer Placeholder 4"/>
          <p:cNvSpPr>
            <a:spLocks noGrp="1"/>
          </p:cNvSpPr>
          <p:nvPr>
            <p:ph type="ftr" sz="quarter" idx="11"/>
          </p:nvPr>
        </p:nvSpPr>
        <p:spPr/>
        <p:txBody>
          <a:bodyPr/>
          <a:lstStyle/>
          <a:p>
            <a:r>
              <a:rPr lang="en-IN"/>
              <a:t>TE &lt;Class&gt;</a:t>
            </a:r>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674083B-1E38-49C4-99F7-48CE4C3FBFAB}" type="datetime1">
              <a:rPr lang="en-IN" smtClean="0"/>
              <a:pPr/>
              <a:t>12-05-2022</a:t>
            </a:fld>
            <a:endParaRPr lang="en-IN"/>
          </a:p>
        </p:txBody>
      </p:sp>
      <p:sp>
        <p:nvSpPr>
          <p:cNvPr id="9" name="Slide Number Placeholder 8"/>
          <p:cNvSpPr>
            <a:spLocks noGrp="1"/>
          </p:cNvSpPr>
          <p:nvPr>
            <p:ph type="sldNum" sz="quarter" idx="15"/>
          </p:nvPr>
        </p:nvSpPr>
        <p:spPr/>
        <p:txBody>
          <a:bodyPr rtlCol="0"/>
          <a:lstStyle/>
          <a:p>
            <a:fld id="{8B6C2354-2165-45A8-8C10-36D2E0F89CEA}"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a:t>TE &lt;Class&gt;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E72A0F-B031-4EFC-81C4-351589013D47}" type="datetime1">
              <a:rPr lang="en-IN" smtClean="0"/>
              <a:pPr/>
              <a:t>12-05-2022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a:t>TE &lt;Class&gt;</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6C2354-2165-45A8-8C10-36D2E0F89C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CB0A414-AFE0-4B6D-81E4-9F07340409F3}" type="datetime1">
              <a:rPr lang="en-IN" smtClean="0"/>
              <a:pPr/>
              <a:t>12-05-2022</a:t>
            </a:fld>
            <a:endParaRPr lang="en-IN"/>
          </a:p>
        </p:txBody>
      </p:sp>
      <p:sp>
        <p:nvSpPr>
          <p:cNvPr id="6" name="Footer Placeholder 5"/>
          <p:cNvSpPr>
            <a:spLocks noGrp="1"/>
          </p:cNvSpPr>
          <p:nvPr>
            <p:ph type="ftr" sz="quarter" idx="11"/>
          </p:nvPr>
        </p:nvSpPr>
        <p:spPr/>
        <p:txBody>
          <a:bodyPr/>
          <a:lstStyle/>
          <a:p>
            <a:r>
              <a:rPr lang="en-IN"/>
              <a:t>TE &lt;Class&gt;</a:t>
            </a:r>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C0FE794-B376-4CEE-9516-17C8F82FD97B}" type="datetime1">
              <a:rPr lang="en-IN" smtClean="0"/>
              <a:pPr/>
              <a:t>12-05-2022</a:t>
            </a:fld>
            <a:endParaRPr lang="en-IN"/>
          </a:p>
        </p:txBody>
      </p:sp>
      <p:sp>
        <p:nvSpPr>
          <p:cNvPr id="8" name="Footer Placeholder 7"/>
          <p:cNvSpPr>
            <a:spLocks noGrp="1"/>
          </p:cNvSpPr>
          <p:nvPr>
            <p:ph type="ftr" sz="quarter" idx="11"/>
          </p:nvPr>
        </p:nvSpPr>
        <p:spPr/>
        <p:txBody>
          <a:bodyPr/>
          <a:lstStyle/>
          <a:p>
            <a:r>
              <a:rPr lang="en-IN"/>
              <a:t>TE &lt;Class&gt;</a:t>
            </a:r>
          </a:p>
        </p:txBody>
      </p:sp>
      <p:sp>
        <p:nvSpPr>
          <p:cNvPr id="9" name="Slide Number Placeholder 8"/>
          <p:cNvSpPr>
            <a:spLocks noGrp="1"/>
          </p:cNvSpPr>
          <p:nvPr>
            <p:ph type="sldNum" sz="quarter" idx="12"/>
          </p:nvPr>
        </p:nvSpPr>
        <p:spPr/>
        <p:txBody>
          <a:bodyPr/>
          <a:lstStyle/>
          <a:p>
            <a:fld id="{8B6C2354-2165-45A8-8C10-36D2E0F89CE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04ECB00-9448-40F6-8362-A95229BD74FE}" type="datetime1">
              <a:rPr lang="en-IN" smtClean="0"/>
              <a:pPr/>
              <a:t>12-05-2022</a:t>
            </a:fld>
            <a:endParaRPr lang="en-IN"/>
          </a:p>
        </p:txBody>
      </p:sp>
      <p:sp>
        <p:nvSpPr>
          <p:cNvPr id="7" name="Slide Number Placeholder 6"/>
          <p:cNvSpPr>
            <a:spLocks noGrp="1"/>
          </p:cNvSpPr>
          <p:nvPr>
            <p:ph type="sldNum" sz="quarter" idx="11"/>
          </p:nvPr>
        </p:nvSpPr>
        <p:spPr/>
        <p:txBody>
          <a:bodyPr rtlCol="0"/>
          <a:lstStyle/>
          <a:p>
            <a:fld id="{8B6C2354-2165-45A8-8C10-36D2E0F89CEA}" type="slidenum">
              <a:rPr lang="en-IN" smtClean="0"/>
              <a:pPr/>
              <a:t>‹#›</a:t>
            </a:fld>
            <a:endParaRPr lang="en-IN"/>
          </a:p>
        </p:txBody>
      </p:sp>
      <p:sp>
        <p:nvSpPr>
          <p:cNvPr id="8" name="Footer Placeholder 7"/>
          <p:cNvSpPr>
            <a:spLocks noGrp="1"/>
          </p:cNvSpPr>
          <p:nvPr>
            <p:ph type="ftr" sz="quarter" idx="12"/>
          </p:nvPr>
        </p:nvSpPr>
        <p:spPr/>
        <p:txBody>
          <a:bodyPr rtlCol="0"/>
          <a:lstStyle/>
          <a:p>
            <a:r>
              <a:rPr lang="en-IN"/>
              <a:t>TE &lt;Class&gt;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581C-CB8E-4B17-8D6F-0D6B0EEC405C}" type="datetime1">
              <a:rPr lang="en-IN" smtClean="0"/>
              <a:pPr/>
              <a:t>12-05-2022</a:t>
            </a:fld>
            <a:endParaRPr lang="en-IN"/>
          </a:p>
        </p:txBody>
      </p:sp>
      <p:sp>
        <p:nvSpPr>
          <p:cNvPr id="3" name="Footer Placeholder 2"/>
          <p:cNvSpPr>
            <a:spLocks noGrp="1"/>
          </p:cNvSpPr>
          <p:nvPr>
            <p:ph type="ftr" sz="quarter" idx="11"/>
          </p:nvPr>
        </p:nvSpPr>
        <p:spPr/>
        <p:txBody>
          <a:bodyPr/>
          <a:lstStyle/>
          <a:p>
            <a:r>
              <a:rPr lang="en-IN"/>
              <a:t>TE &lt;Class&gt;</a:t>
            </a:r>
          </a:p>
        </p:txBody>
      </p:sp>
      <p:sp>
        <p:nvSpPr>
          <p:cNvPr id="4" name="Slide Number Placeholder 3"/>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D0E187F-F26D-473D-AD78-CD292715EAF8}" type="datetime1">
              <a:rPr lang="en-IN" smtClean="0"/>
              <a:pPr/>
              <a:t>12-05-2022</a:t>
            </a:fld>
            <a:endParaRPr lang="en-IN"/>
          </a:p>
        </p:txBody>
      </p:sp>
      <p:sp>
        <p:nvSpPr>
          <p:cNvPr id="22" name="Slide Number Placeholder 21"/>
          <p:cNvSpPr>
            <a:spLocks noGrp="1"/>
          </p:cNvSpPr>
          <p:nvPr>
            <p:ph type="sldNum" sz="quarter" idx="15"/>
          </p:nvPr>
        </p:nvSpPr>
        <p:spPr/>
        <p:txBody>
          <a:bodyPr rtlCol="0"/>
          <a:lstStyle/>
          <a:p>
            <a:fld id="{8B6C2354-2165-45A8-8C10-36D2E0F89CEA}"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a:t>TE &lt;Class&gt;</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B591EB-9463-4A4A-B919-24175CAE0048}" type="datetime1">
              <a:rPr lang="en-IN" smtClean="0"/>
              <a:pPr/>
              <a:t>12-05-2022</a:t>
            </a:fld>
            <a:endParaRPr lang="en-IN"/>
          </a:p>
        </p:txBody>
      </p:sp>
      <p:sp>
        <p:nvSpPr>
          <p:cNvPr id="18" name="Slide Number Placeholder 17"/>
          <p:cNvSpPr>
            <a:spLocks noGrp="1"/>
          </p:cNvSpPr>
          <p:nvPr>
            <p:ph type="sldNum" sz="quarter" idx="11"/>
          </p:nvPr>
        </p:nvSpPr>
        <p:spPr/>
        <p:txBody>
          <a:bodyPr rtlCol="0"/>
          <a:lstStyle/>
          <a:p>
            <a:fld id="{8B6C2354-2165-45A8-8C10-36D2E0F89CEA}"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a:t>TE &lt;Class&gt;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DA2426-60CC-4F6B-A1A0-13641339C825}" type="datetime1">
              <a:rPr lang="en-IN" smtClean="0"/>
              <a:pPr/>
              <a:t>12-05-2022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a:t>TE &lt;Class&gt;</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6C2354-2165-45A8-8C10-36D2E0F89CE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tYwQTTG-GDg" TargetMode="External"/><Relationship Id="rId2" Type="http://schemas.openxmlformats.org/officeDocument/2006/relationships/hyperlink" Target="https://www.electronicshub.org/water-level-controller-using-8051-%20microcontroll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1.png"/><Relationship Id="rId26" Type="http://schemas.openxmlformats.org/officeDocument/2006/relationships/image" Target="../media/image14.png"/><Relationship Id="rId39" Type="http://schemas.openxmlformats.org/officeDocument/2006/relationships/image" Target="../media/image11.jpeg"/><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0.jpeg"/><Relationship Id="rId2" Type="http://schemas.openxmlformats.org/officeDocument/2006/relationships/image" Target="../media/image4.jpeg"/><Relationship Id="rId16" Type="http://schemas.openxmlformats.org/officeDocument/2006/relationships/image" Target="../media/image10.png"/><Relationship Id="rId20" Type="http://schemas.openxmlformats.org/officeDocument/2006/relationships/customXml" Target="../ink/ink9.xml"/><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image" Target="../media/image9.jpeg"/><Relationship Id="rId5"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8.jpeg"/><Relationship Id="rId10" Type="http://schemas.openxmlformats.org/officeDocument/2006/relationships/customXml" Target="../ink/ink4.xml"/><Relationship Id="rId19" Type="http://schemas.openxmlformats.org/officeDocument/2006/relationships/image" Target="../media/image6.jpeg"/><Relationship Id="rId31" Type="http://schemas.openxmlformats.org/officeDocument/2006/relationships/customXml" Target="../ink/ink15.xml"/><Relationship Id="rId4" Type="http://schemas.openxmlformats.org/officeDocument/2006/relationships/customXml" Target="../ink/ink1.xml"/><Relationship Id="rId9" Type="http://schemas.openxmlformats.org/officeDocument/2006/relationships/image" Target="../media/image70.png"/><Relationship Id="rId14" Type="http://schemas.openxmlformats.org/officeDocument/2006/relationships/customXml" Target="../ink/ink6.xml"/><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image" Target="../media/image7.jpeg"/><Relationship Id="rId8" Type="http://schemas.openxmlformats.org/officeDocument/2006/relationships/customXml" Target="../ink/ink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4"/>
            <a:ext cx="6786610" cy="2286016"/>
          </a:xfrm>
        </p:spPr>
        <p:txBody>
          <a:bodyPr>
            <a:normAutofit fontScale="90000"/>
          </a:bodyPr>
          <a:lstStyle/>
          <a:p>
            <a:pPr algn="ctr"/>
            <a:r>
              <a:rPr lang="en-US" sz="4000" b="1" dirty="0">
                <a:solidFill>
                  <a:srgbClr val="FF0000"/>
                </a:solidFill>
              </a:rPr>
              <a:t>Pune Institute of Computer Technology, Pune</a:t>
            </a:r>
            <a:br>
              <a:rPr lang="en-US" sz="4000" b="1" dirty="0">
                <a:solidFill>
                  <a:srgbClr val="FF0000"/>
                </a:solidFill>
              </a:rPr>
            </a:br>
            <a:r>
              <a:rPr lang="en-US" sz="3600" b="1" dirty="0"/>
              <a:t>Dept. of E&amp;TC</a:t>
            </a:r>
            <a:endParaRPr lang="en-IN" b="1" dirty="0"/>
          </a:p>
        </p:txBody>
      </p:sp>
      <p:sp>
        <p:nvSpPr>
          <p:cNvPr id="3" name="Subtitle 2"/>
          <p:cNvSpPr>
            <a:spLocks noGrp="1"/>
          </p:cNvSpPr>
          <p:nvPr>
            <p:ph type="subTitle" idx="1"/>
          </p:nvPr>
        </p:nvSpPr>
        <p:spPr>
          <a:xfrm>
            <a:off x="2000232" y="5033986"/>
            <a:ext cx="6400800" cy="1752600"/>
          </a:xfrm>
        </p:spPr>
        <p:txBody>
          <a:bodyPr>
            <a:normAutofit fontScale="92500" lnSpcReduction="10000"/>
          </a:bodyPr>
          <a:lstStyle/>
          <a:p>
            <a:pPr lvl="2" algn="l"/>
            <a:r>
              <a:rPr lang="en-US" sz="2600" b="1" dirty="0">
                <a:solidFill>
                  <a:schemeClr val="tx1"/>
                </a:solidFill>
              </a:rPr>
              <a:t>By:</a:t>
            </a:r>
          </a:p>
          <a:p>
            <a:pPr lvl="2" algn="l"/>
            <a:r>
              <a:rPr lang="en-US" sz="2600" b="1" dirty="0">
                <a:solidFill>
                  <a:schemeClr val="tx1"/>
                </a:solidFill>
              </a:rPr>
              <a:t>1) </a:t>
            </a:r>
            <a:r>
              <a:rPr lang="en-US" sz="2600" b="1" dirty="0" err="1">
                <a:solidFill>
                  <a:schemeClr val="tx1"/>
                </a:solidFill>
              </a:rPr>
              <a:t>Shivam</a:t>
            </a:r>
            <a:r>
              <a:rPr lang="en-US" sz="2600" b="1" dirty="0">
                <a:solidFill>
                  <a:schemeClr val="tx1"/>
                </a:solidFill>
              </a:rPr>
              <a:t> </a:t>
            </a:r>
            <a:r>
              <a:rPr lang="en-US" sz="2600" b="1" dirty="0"/>
              <a:t>S</a:t>
            </a:r>
            <a:r>
              <a:rPr lang="en-US" sz="2600" b="1" dirty="0">
                <a:solidFill>
                  <a:schemeClr val="tx1"/>
                </a:solidFill>
              </a:rPr>
              <a:t>uresh </a:t>
            </a:r>
            <a:r>
              <a:rPr lang="en-US" sz="2600" b="1" dirty="0" err="1">
                <a:solidFill>
                  <a:schemeClr val="tx1"/>
                </a:solidFill>
              </a:rPr>
              <a:t>Kabra</a:t>
            </a:r>
            <a:endParaRPr lang="en-US" sz="2600" b="1" dirty="0">
              <a:solidFill>
                <a:schemeClr val="tx1"/>
              </a:solidFill>
            </a:endParaRPr>
          </a:p>
          <a:p>
            <a:pPr lvl="2" algn="l"/>
            <a:r>
              <a:rPr lang="en-US" sz="2600" b="1" dirty="0">
                <a:solidFill>
                  <a:schemeClr val="tx1"/>
                </a:solidFill>
              </a:rPr>
              <a:t>2) Narendra </a:t>
            </a:r>
            <a:r>
              <a:rPr lang="en-US" sz="2600" b="1" dirty="0" err="1"/>
              <a:t>V</a:t>
            </a:r>
            <a:r>
              <a:rPr lang="en-US" sz="2600" b="1" dirty="0" err="1">
                <a:solidFill>
                  <a:schemeClr val="tx1"/>
                </a:solidFill>
              </a:rPr>
              <a:t>yankatrao</a:t>
            </a:r>
            <a:r>
              <a:rPr lang="en-US" sz="2600" b="1" dirty="0">
                <a:solidFill>
                  <a:schemeClr val="tx1"/>
                </a:solidFill>
              </a:rPr>
              <a:t> </a:t>
            </a:r>
            <a:r>
              <a:rPr lang="en-US" sz="2600" b="1" dirty="0" err="1">
                <a:solidFill>
                  <a:schemeClr val="tx1"/>
                </a:solidFill>
              </a:rPr>
              <a:t>Lungare</a:t>
            </a:r>
            <a:endParaRPr lang="en-US" sz="2600" b="1" dirty="0">
              <a:solidFill>
                <a:schemeClr val="tx1"/>
              </a:solidFill>
            </a:endParaRPr>
          </a:p>
          <a:p>
            <a:pPr lvl="2" algn="l"/>
            <a:r>
              <a:rPr lang="en-US" sz="2600" b="1" dirty="0">
                <a:solidFill>
                  <a:schemeClr val="tx1"/>
                </a:solidFill>
              </a:rPr>
              <a:t>3)</a:t>
            </a:r>
            <a:r>
              <a:rPr lang="en-US" sz="2600" dirty="0">
                <a:solidFill>
                  <a:schemeClr val="tx1"/>
                </a:solidFill>
              </a:rPr>
              <a:t> </a:t>
            </a:r>
            <a:r>
              <a:rPr lang="en-US" sz="2600" b="1" dirty="0"/>
              <a:t>Pratik Pramod Mirajkar</a:t>
            </a:r>
            <a:endParaRPr lang="en-IN" sz="2600" dirty="0">
              <a:solidFill>
                <a:schemeClr val="tx1"/>
              </a:solidFill>
            </a:endParaRPr>
          </a:p>
        </p:txBody>
      </p:sp>
      <p:sp>
        <p:nvSpPr>
          <p:cNvPr id="4" name="TextBox 3"/>
          <p:cNvSpPr txBox="1"/>
          <p:nvPr/>
        </p:nvSpPr>
        <p:spPr>
          <a:xfrm>
            <a:off x="2071670" y="3071810"/>
            <a:ext cx="6757989" cy="830997"/>
          </a:xfrm>
          <a:prstGeom prst="rect">
            <a:avLst/>
          </a:prstGeom>
          <a:noFill/>
        </p:spPr>
        <p:txBody>
          <a:bodyPr wrap="square" rtlCol="0">
            <a:spAutoFit/>
          </a:bodyPr>
          <a:lstStyle/>
          <a:p>
            <a:pPr algn="ctr"/>
            <a:r>
              <a:rPr lang="en-US" sz="2400" b="1" dirty="0"/>
              <a:t>“Title : Water Level Controller For Purifier”</a:t>
            </a:r>
            <a:endParaRPr lang="en-IN" sz="2400" b="1" dirty="0"/>
          </a:p>
        </p:txBody>
      </p:sp>
      <p:sp>
        <p:nvSpPr>
          <p:cNvPr id="5" name="Subtitle 2"/>
          <p:cNvSpPr txBox="1">
            <a:spLocks/>
          </p:cNvSpPr>
          <p:nvPr/>
        </p:nvSpPr>
        <p:spPr>
          <a:xfrm>
            <a:off x="2428860" y="4319606"/>
            <a:ext cx="6400800" cy="466716"/>
          </a:xfrm>
          <a:prstGeom prst="rect">
            <a:avLst/>
          </a:prstGeom>
        </p:spPr>
        <p:txBody>
          <a:bodyPr vert="horz">
            <a:normAutofit fontScale="92500"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Guided By: Prof. Sandeep </a:t>
            </a:r>
            <a:r>
              <a:rPr kumimoji="0" lang="en-US" sz="2800" b="1" i="0" u="none" strike="noStrike" kern="1200" cap="none" spc="0" normalizeH="0" baseline="0" noProof="0" dirty="0" err="1">
                <a:ln>
                  <a:noFill/>
                </a:ln>
                <a:solidFill>
                  <a:schemeClr val="tx1"/>
                </a:solidFill>
                <a:effectLst/>
                <a:uLnTx/>
                <a:uFillTx/>
                <a:latin typeface="+mn-lt"/>
                <a:ea typeface="+mn-ea"/>
                <a:cs typeface="+mn-cs"/>
              </a:rPr>
              <a:t>Dhende</a:t>
            </a:r>
            <a:r>
              <a:rPr kumimoji="0" 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ict_logo.jpg"/>
          <p:cNvPicPr>
            <a:picLocks noChangeAspect="1"/>
          </p:cNvPicPr>
          <p:nvPr/>
        </p:nvPicPr>
        <p:blipFill>
          <a:blip r:embed="rId2"/>
          <a:stretch>
            <a:fillRect/>
          </a:stretch>
        </p:blipFill>
        <p:spPr>
          <a:xfrm>
            <a:off x="285720" y="214290"/>
            <a:ext cx="1524000" cy="1524000"/>
          </a:xfrm>
          <a:prstGeom prst="rect">
            <a:avLst/>
          </a:prstGeom>
        </p:spPr>
      </p:pic>
      <p:sp>
        <p:nvSpPr>
          <p:cNvPr id="8" name="Title 1"/>
          <p:cNvSpPr txBox="1">
            <a:spLocks/>
          </p:cNvSpPr>
          <p:nvPr/>
        </p:nvSpPr>
        <p:spPr>
          <a:xfrm>
            <a:off x="1357290" y="2285992"/>
            <a:ext cx="8129590" cy="7858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j-lt"/>
                <a:ea typeface="+mj-ea"/>
                <a:cs typeface="+mj-cs"/>
              </a:rPr>
              <a:t>304200: Mini Project (MP)</a:t>
            </a:r>
            <a:br>
              <a:rPr kumimoji="0" lang="en-US" sz="2000" b="1" i="0" u="none" strike="noStrike" kern="1200" cap="none" spc="0" normalizeH="0" baseline="0" noProof="0" dirty="0">
                <a:ln>
                  <a:noFill/>
                </a:ln>
                <a:solidFill>
                  <a:schemeClr val="tx1"/>
                </a:solidFill>
                <a:effectLst/>
                <a:uLnTx/>
                <a:uFillTx/>
                <a:latin typeface="+mj-lt"/>
                <a:ea typeface="+mj-ea"/>
                <a:cs typeface="+mj-cs"/>
              </a:rPr>
            </a:br>
            <a:r>
              <a:rPr kumimoji="0" lang="en-US" sz="2000" b="1" i="0" u="none" strike="noStrike" kern="1200" cap="none" spc="0" normalizeH="0" baseline="0" noProof="0" dirty="0">
                <a:ln>
                  <a:noFill/>
                </a:ln>
                <a:solidFill>
                  <a:schemeClr val="tx1"/>
                </a:solidFill>
                <a:effectLst/>
                <a:uLnTx/>
                <a:uFillTx/>
                <a:latin typeface="+mj-lt"/>
                <a:ea typeface="+mj-ea"/>
                <a:cs typeface="+mj-cs"/>
              </a:rPr>
              <a:t>(2019 Course)</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F3E1A-C48F-470B-9E4B-E1B618E0B834}"/>
              </a:ext>
            </a:extLst>
          </p:cNvPr>
          <p:cNvSpPr>
            <a:spLocks noGrp="1"/>
          </p:cNvSpPr>
          <p:nvPr>
            <p:ph sz="quarter" idx="1"/>
          </p:nvPr>
        </p:nvSpPr>
        <p:spPr>
          <a:xfrm>
            <a:off x="393787" y="250550"/>
            <a:ext cx="7467600" cy="6004707"/>
          </a:xfrm>
        </p:spPr>
        <p:txBody>
          <a:bodyPr>
            <a:normAutofit/>
          </a:bodyPr>
          <a:lstStyle/>
          <a:p>
            <a:pPr marL="0" indent="0">
              <a:buNone/>
            </a:pPr>
            <a:r>
              <a:rPr lang="en-US" sz="3000" b="1" dirty="0">
                <a:solidFill>
                  <a:schemeClr val="bg1">
                    <a:lumMod val="50000"/>
                  </a:schemeClr>
                </a:solidFill>
              </a:rPr>
              <a:t>Resources required</a:t>
            </a:r>
          </a:p>
          <a:p>
            <a:pPr>
              <a:buFont typeface="Wingdings" panose="05000000000000000000" pitchFamily="2" charset="2"/>
              <a:buChar char="q"/>
            </a:pPr>
            <a:r>
              <a:rPr lang="en-IN" sz="1600" dirty="0"/>
              <a:t> </a:t>
            </a:r>
            <a:r>
              <a:rPr lang="en-IN" sz="1600" dirty="0">
                <a:hlinkClick r:id="rId2"/>
              </a:rPr>
              <a:t>https://www.electronicshub.org/water-level-controller-using-8051- microcontroller/</a:t>
            </a:r>
            <a:endParaRPr lang="en-IN" sz="1600" dirty="0"/>
          </a:p>
          <a:p>
            <a:pPr>
              <a:buFont typeface="Wingdings" panose="05000000000000000000" pitchFamily="2" charset="2"/>
              <a:buChar char="q"/>
            </a:pPr>
            <a:r>
              <a:rPr lang="en-IN" sz="1600" dirty="0">
                <a:hlinkClick r:id="rId3"/>
              </a:rPr>
              <a:t>https://youtu.be/tYwQTTG-GDg</a:t>
            </a:r>
            <a:endParaRPr lang="en-IN" sz="1600" dirty="0"/>
          </a:p>
          <a:p>
            <a:pPr>
              <a:buFont typeface="Wingdings" panose="05000000000000000000" pitchFamily="2" charset="2"/>
              <a:buChar char="q"/>
            </a:pPr>
            <a:r>
              <a:rPr lang="en-IN" sz="1600" dirty="0"/>
              <a:t>https://www.tutorialspoint.com/microprocessor/microcontrollers_8051_architec ture.html </a:t>
            </a:r>
          </a:p>
          <a:p>
            <a:pPr>
              <a:buFont typeface="Wingdings" panose="05000000000000000000" pitchFamily="2" charset="2"/>
              <a:buChar char="q"/>
            </a:pPr>
            <a:r>
              <a:rPr lang="en-IN" sz="1600" dirty="0"/>
              <a:t> https://www.electronicsforu.com/resources/learn-electronics/16x2-lcd-pinoutdiagram </a:t>
            </a:r>
          </a:p>
          <a:p>
            <a:pPr>
              <a:buFont typeface="Wingdings" panose="05000000000000000000" pitchFamily="2" charset="2"/>
              <a:buChar char="q"/>
            </a:pPr>
            <a:r>
              <a:rPr lang="en-IN" sz="1600" dirty="0"/>
              <a:t>https://www.instructables.com/id/All-You-Need-to-Know-About-Relays/ </a:t>
            </a:r>
          </a:p>
          <a:p>
            <a:pPr>
              <a:buFont typeface="Wingdings" panose="05000000000000000000" pitchFamily="2" charset="2"/>
              <a:buChar char="q"/>
            </a:pPr>
            <a:r>
              <a:rPr lang="en-IN" sz="1600" dirty="0"/>
              <a:t>https://www.alldatasheet.com/datasheet-pdf/pdf/11551/ONSEMI/BC547.html </a:t>
            </a:r>
          </a:p>
          <a:p>
            <a:pPr>
              <a:buFont typeface="Wingdings" panose="05000000000000000000" pitchFamily="2" charset="2"/>
              <a:buChar char="q"/>
            </a:pPr>
            <a:r>
              <a:rPr lang="en-IN" sz="1600" dirty="0"/>
              <a:t>http://www.circuitstoday.com/water-level-controller-using-8051 </a:t>
            </a:r>
          </a:p>
          <a:p>
            <a:pPr>
              <a:buFont typeface="Wingdings" panose="05000000000000000000" pitchFamily="2" charset="2"/>
              <a:buChar char="q"/>
            </a:pPr>
            <a:r>
              <a:rPr lang="en-IN" sz="1600" dirty="0"/>
              <a:t>https://m.indiamart.com/impcat/submersible-pumps.html </a:t>
            </a:r>
          </a:p>
          <a:p>
            <a:pPr>
              <a:buFont typeface="Wingdings" panose="05000000000000000000" pitchFamily="2" charset="2"/>
              <a:buChar char="q"/>
            </a:pPr>
            <a:r>
              <a:rPr lang="en-IN" sz="1600" dirty="0"/>
              <a:t>http://www.circuitstoday.com/5v-power-supply-using-7805</a:t>
            </a:r>
            <a:endParaRPr lang="en-IN" sz="1600" dirty="0">
              <a:solidFill>
                <a:schemeClr val="bg1">
                  <a:lumMod val="50000"/>
                </a:schemeClr>
              </a:solidFill>
            </a:endParaRPr>
          </a:p>
        </p:txBody>
      </p:sp>
      <p:sp>
        <p:nvSpPr>
          <p:cNvPr id="4" name="Date Placeholder 3">
            <a:extLst>
              <a:ext uri="{FF2B5EF4-FFF2-40B4-BE49-F238E27FC236}">
                <a16:creationId xmlns:a16="http://schemas.microsoft.com/office/drawing/2014/main" id="{66EBF682-BB84-4EAD-8582-1E16A47A669B}"/>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6A395934-0C42-496D-A69B-32DB9E6315D1}"/>
              </a:ext>
            </a:extLst>
          </p:cNvPr>
          <p:cNvSpPr>
            <a:spLocks noGrp="1"/>
          </p:cNvSpPr>
          <p:nvPr>
            <p:ph type="sldNum" sz="quarter" idx="15"/>
          </p:nvPr>
        </p:nvSpPr>
        <p:spPr/>
        <p:txBody>
          <a:bodyPr/>
          <a:lstStyle/>
          <a:p>
            <a:fld id="{8B6C2354-2165-45A8-8C10-36D2E0F89CEA}" type="slidenum">
              <a:rPr lang="en-IN" smtClean="0"/>
              <a:pPr/>
              <a:t>10</a:t>
            </a:fld>
            <a:endParaRPr lang="en-IN"/>
          </a:p>
        </p:txBody>
      </p:sp>
      <p:sp>
        <p:nvSpPr>
          <p:cNvPr id="6" name="Footer Placeholder 5">
            <a:extLst>
              <a:ext uri="{FF2B5EF4-FFF2-40B4-BE49-F238E27FC236}">
                <a16:creationId xmlns:a16="http://schemas.microsoft.com/office/drawing/2014/main" id="{8EFD205F-C060-4E5F-B758-92B09F657298}"/>
              </a:ext>
            </a:extLst>
          </p:cNvPr>
          <p:cNvSpPr>
            <a:spLocks noGrp="1"/>
          </p:cNvSpPr>
          <p:nvPr>
            <p:ph type="ftr" sz="quarter" idx="16"/>
          </p:nvPr>
        </p:nvSpPr>
        <p:spPr/>
        <p:txBody>
          <a:bodyPr/>
          <a:lstStyle/>
          <a:p>
            <a:r>
              <a:rPr lang="en-IN" dirty="0"/>
              <a:t>TE 8</a:t>
            </a:r>
          </a:p>
        </p:txBody>
      </p:sp>
    </p:spTree>
    <p:extLst>
      <p:ext uri="{BB962C8B-B14F-4D97-AF65-F5344CB8AC3E}">
        <p14:creationId xmlns:p14="http://schemas.microsoft.com/office/powerpoint/2010/main" val="306539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50168" y="986760"/>
            <a:ext cx="7467600" cy="4873752"/>
          </a:xfrm>
        </p:spPr>
        <p:txBody>
          <a:bodyPr/>
          <a:lstStyle/>
          <a:p>
            <a:pPr>
              <a:buNone/>
            </a:pPr>
            <a:endParaRPr lang="en-US" dirty="0"/>
          </a:p>
        </p:txBody>
      </p:sp>
      <p:sp>
        <p:nvSpPr>
          <p:cNvPr id="4" name="Date Placeholder 3"/>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11</a:t>
            </a:fld>
            <a:endParaRPr lang="en-IN"/>
          </a:p>
        </p:txBody>
      </p:sp>
      <p:sp>
        <p:nvSpPr>
          <p:cNvPr id="6" name="Footer Placeholder 5"/>
          <p:cNvSpPr>
            <a:spLocks noGrp="1"/>
          </p:cNvSpPr>
          <p:nvPr>
            <p:ph type="ftr" sz="quarter" idx="16"/>
          </p:nvPr>
        </p:nvSpPr>
        <p:spPr/>
        <p:txBody>
          <a:bodyPr/>
          <a:lstStyle/>
          <a:p>
            <a:r>
              <a:rPr lang="en-IN" dirty="0"/>
              <a:t>TE 8</a:t>
            </a:r>
          </a:p>
        </p:txBody>
      </p:sp>
      <p:sp>
        <p:nvSpPr>
          <p:cNvPr id="7" name="Rectangle 6"/>
          <p:cNvSpPr/>
          <p:nvPr/>
        </p:nvSpPr>
        <p:spPr>
          <a:xfrm>
            <a:off x="1716090" y="2500306"/>
            <a:ext cx="4141794" cy="923330"/>
          </a:xfrm>
          <a:prstGeom prst="rect">
            <a:avLst/>
          </a:prstGeom>
          <a:noFill/>
        </p:spPr>
        <p:txBody>
          <a:bodyPr wrap="squar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854F5-FD30-4991-9689-A1EAE776E3F2}"/>
              </a:ext>
            </a:extLst>
          </p:cNvPr>
          <p:cNvSpPr>
            <a:spLocks noGrp="1"/>
          </p:cNvSpPr>
          <p:nvPr>
            <p:ph sz="quarter" idx="1"/>
          </p:nvPr>
        </p:nvSpPr>
        <p:spPr>
          <a:xfrm>
            <a:off x="457200" y="268035"/>
            <a:ext cx="7467600" cy="6473333"/>
          </a:xfrm>
        </p:spPr>
        <p:txBody>
          <a:bodyPr>
            <a:normAutofit/>
          </a:bodyPr>
          <a:lstStyle/>
          <a:p>
            <a:pPr marL="0" indent="0" algn="ctr">
              <a:buNone/>
            </a:pPr>
            <a:r>
              <a:rPr lang="en-IN" sz="4000" b="1" dirty="0">
                <a:solidFill>
                  <a:schemeClr val="bg1">
                    <a:lumMod val="50000"/>
                  </a:schemeClr>
                </a:solidFill>
              </a:rPr>
              <a:t>Aim</a:t>
            </a:r>
          </a:p>
          <a:p>
            <a:pPr marL="0" indent="0">
              <a:buNone/>
            </a:pPr>
            <a:endParaRPr lang="en-IN" sz="3000" b="1" dirty="0">
              <a:solidFill>
                <a:schemeClr val="bg1">
                  <a:lumMod val="50000"/>
                </a:schemeClr>
              </a:solidFill>
            </a:endParaRPr>
          </a:p>
          <a:p>
            <a:pPr marL="342900" indent="-342900">
              <a:buFont typeface="+mj-lt"/>
              <a:buAutoNum type="arabicPeriod"/>
            </a:pPr>
            <a:r>
              <a:rPr lang="en-US" sz="1800" dirty="0">
                <a:latin typeface="+mj-lt"/>
              </a:rPr>
              <a:t>The basic function of a water level controller is to regulate water flow and optimize system performance. </a:t>
            </a:r>
          </a:p>
          <a:p>
            <a:pPr marL="342900" indent="-342900">
              <a:buFont typeface="+mj-lt"/>
              <a:buAutoNum type="arabicPeriod"/>
            </a:pPr>
            <a:r>
              <a:rPr lang="en-US" sz="1800" dirty="0">
                <a:latin typeface="+mj-lt"/>
              </a:rPr>
              <a:t>One of the main advantages of water level control devices includes the ability to control power fluctuations when the motor is switched on. </a:t>
            </a:r>
          </a:p>
          <a:p>
            <a:pPr marL="342900" indent="-342900">
              <a:buFont typeface="+mj-lt"/>
              <a:buAutoNum type="arabicPeriod"/>
            </a:pPr>
            <a:r>
              <a:rPr lang="en-US" sz="1800" dirty="0">
                <a:latin typeface="+mj-lt"/>
              </a:rPr>
              <a:t>Most of these devices ensures uninterrupted water supply by filling the overhead tank once it is below level. </a:t>
            </a:r>
          </a:p>
          <a:p>
            <a:pPr marL="342900" indent="-342900">
              <a:buFont typeface="+mj-lt"/>
              <a:buAutoNum type="arabicPeriod"/>
            </a:pPr>
            <a:r>
              <a:rPr lang="en-US" sz="1800" dirty="0">
                <a:latin typeface="+mj-lt"/>
              </a:rPr>
              <a:t>The motor power is switched on when the overhead tank becomes empty and switches off automatically when the overhead tank becomes full.</a:t>
            </a:r>
          </a:p>
          <a:p>
            <a:pPr marL="342900" indent="-342900">
              <a:buFont typeface="+mj-lt"/>
              <a:buAutoNum type="arabicPeriod"/>
            </a:pPr>
            <a:r>
              <a:rPr lang="en-US" sz="1800" dirty="0">
                <a:latin typeface="+mj-lt"/>
              </a:rPr>
              <a:t> In this way it becomes easy to ensure 24 hours water supply without any kind of interruption.</a:t>
            </a:r>
          </a:p>
          <a:p>
            <a:pPr marL="0" indent="0">
              <a:buNone/>
            </a:pPr>
            <a:endParaRPr lang="en-US" sz="1900" dirty="0">
              <a:latin typeface="+mj-lt"/>
            </a:endParaRPr>
          </a:p>
        </p:txBody>
      </p:sp>
      <p:sp>
        <p:nvSpPr>
          <p:cNvPr id="4" name="Date Placeholder 3">
            <a:extLst>
              <a:ext uri="{FF2B5EF4-FFF2-40B4-BE49-F238E27FC236}">
                <a16:creationId xmlns:a16="http://schemas.microsoft.com/office/drawing/2014/main" id="{09525BE2-BC59-45B8-B7BD-846E53725076}"/>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C50DE68F-A1B0-4DC7-BB68-B3F1C0469403}"/>
              </a:ext>
            </a:extLst>
          </p:cNvPr>
          <p:cNvSpPr>
            <a:spLocks noGrp="1"/>
          </p:cNvSpPr>
          <p:nvPr>
            <p:ph type="sldNum" sz="quarter" idx="15"/>
          </p:nvPr>
        </p:nvSpPr>
        <p:spPr/>
        <p:txBody>
          <a:bodyPr/>
          <a:lstStyle/>
          <a:p>
            <a:fld id="{8B6C2354-2165-45A8-8C10-36D2E0F89CEA}" type="slidenum">
              <a:rPr lang="en-IN" smtClean="0"/>
              <a:pPr/>
              <a:t>2</a:t>
            </a:fld>
            <a:endParaRPr lang="en-IN"/>
          </a:p>
        </p:txBody>
      </p:sp>
      <p:sp>
        <p:nvSpPr>
          <p:cNvPr id="6" name="Footer Placeholder 5">
            <a:extLst>
              <a:ext uri="{FF2B5EF4-FFF2-40B4-BE49-F238E27FC236}">
                <a16:creationId xmlns:a16="http://schemas.microsoft.com/office/drawing/2014/main" id="{217C808F-78F5-4C23-9BC5-E9B7438ADED4}"/>
              </a:ext>
            </a:extLst>
          </p:cNvPr>
          <p:cNvSpPr>
            <a:spLocks noGrp="1"/>
          </p:cNvSpPr>
          <p:nvPr>
            <p:ph type="ftr" sz="quarter" idx="16"/>
          </p:nvPr>
        </p:nvSpPr>
        <p:spPr/>
        <p:txBody>
          <a:bodyPr/>
          <a:lstStyle/>
          <a:p>
            <a:r>
              <a:rPr lang="en-IN" dirty="0"/>
              <a:t>TE 8</a:t>
            </a:r>
          </a:p>
        </p:txBody>
      </p:sp>
    </p:spTree>
    <p:extLst>
      <p:ext uri="{BB962C8B-B14F-4D97-AF65-F5344CB8AC3E}">
        <p14:creationId xmlns:p14="http://schemas.microsoft.com/office/powerpoint/2010/main" val="114544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9D7E14-B23A-4A3B-B8A7-3436DED9C5C2}"/>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B3DD6D98-DDD5-4471-A724-247994A0D305}"/>
              </a:ext>
            </a:extLst>
          </p:cNvPr>
          <p:cNvSpPr>
            <a:spLocks noGrp="1"/>
          </p:cNvSpPr>
          <p:nvPr>
            <p:ph type="sldNum" sz="quarter" idx="15"/>
          </p:nvPr>
        </p:nvSpPr>
        <p:spPr/>
        <p:txBody>
          <a:bodyPr/>
          <a:lstStyle/>
          <a:p>
            <a:fld id="{8B6C2354-2165-45A8-8C10-36D2E0F89CEA}" type="slidenum">
              <a:rPr lang="en-IN" smtClean="0"/>
              <a:pPr/>
              <a:t>3</a:t>
            </a:fld>
            <a:endParaRPr lang="en-IN"/>
          </a:p>
        </p:txBody>
      </p:sp>
      <p:sp>
        <p:nvSpPr>
          <p:cNvPr id="6" name="Footer Placeholder 5">
            <a:extLst>
              <a:ext uri="{FF2B5EF4-FFF2-40B4-BE49-F238E27FC236}">
                <a16:creationId xmlns:a16="http://schemas.microsoft.com/office/drawing/2014/main" id="{CE854099-09F7-4987-A5C2-098390FD9D5C}"/>
              </a:ext>
            </a:extLst>
          </p:cNvPr>
          <p:cNvSpPr>
            <a:spLocks noGrp="1"/>
          </p:cNvSpPr>
          <p:nvPr>
            <p:ph type="ftr" sz="quarter" idx="16"/>
          </p:nvPr>
        </p:nvSpPr>
        <p:spPr/>
        <p:txBody>
          <a:bodyPr/>
          <a:lstStyle/>
          <a:p>
            <a:r>
              <a:rPr lang="en-IN" dirty="0"/>
              <a:t>TE 8</a:t>
            </a:r>
          </a:p>
        </p:txBody>
      </p:sp>
      <p:sp>
        <p:nvSpPr>
          <p:cNvPr id="8" name="Title 1">
            <a:extLst>
              <a:ext uri="{FF2B5EF4-FFF2-40B4-BE49-F238E27FC236}">
                <a16:creationId xmlns:a16="http://schemas.microsoft.com/office/drawing/2014/main" id="{D0BE105D-B27D-484A-92A0-572A562ABF48}"/>
              </a:ext>
            </a:extLst>
          </p:cNvPr>
          <p:cNvSpPr>
            <a:spLocks noGrp="1"/>
          </p:cNvSpPr>
          <p:nvPr>
            <p:ph sz="quarter" idx="1"/>
          </p:nvPr>
        </p:nvSpPr>
        <p:spPr>
          <a:xfrm>
            <a:off x="457200" y="404813"/>
            <a:ext cx="7467600" cy="6069012"/>
          </a:xfrm>
        </p:spPr>
        <p:txBody>
          <a:bodyPr/>
          <a:lstStyle/>
          <a:p>
            <a:pPr marL="0" indent="0">
              <a:buNone/>
            </a:pPr>
            <a:r>
              <a:rPr lang="en-IN" sz="4000" b="1" dirty="0">
                <a:solidFill>
                  <a:schemeClr val="bg1">
                    <a:lumMod val="50000"/>
                  </a:schemeClr>
                </a:solidFill>
              </a:rPr>
              <a:t>               Objective</a:t>
            </a:r>
          </a:p>
          <a:p>
            <a:pPr marL="0" indent="0">
              <a:buNone/>
            </a:pPr>
            <a:endParaRPr lang="en-IN" sz="4000" b="1" dirty="0">
              <a:solidFill>
                <a:schemeClr val="bg1">
                  <a:lumMod val="50000"/>
                </a:schemeClr>
              </a:solidFill>
            </a:endParaRPr>
          </a:p>
          <a:p>
            <a:pPr marL="342900" indent="-342900">
              <a:buFont typeface="+mj-lt"/>
              <a:buAutoNum type="arabicPeriod"/>
            </a:pPr>
            <a:r>
              <a:rPr lang="en-US" sz="1800" dirty="0">
                <a:latin typeface="+mj-lt"/>
              </a:rPr>
              <a:t>The use of water level control also avoids running the pumps during odd hours, particularly at night. </a:t>
            </a:r>
          </a:p>
          <a:p>
            <a:pPr marL="342900" indent="-342900">
              <a:buFont typeface="+mj-lt"/>
              <a:buAutoNum type="arabicPeriod"/>
            </a:pPr>
            <a:r>
              <a:rPr lang="en-US" sz="1800" dirty="0">
                <a:latin typeface="+mj-lt"/>
              </a:rPr>
              <a:t>It also ensures maximum water supply during peak hours especially during morning hours.</a:t>
            </a:r>
          </a:p>
          <a:p>
            <a:pPr marL="342900" indent="-342900">
              <a:buFont typeface="+mj-lt"/>
              <a:buAutoNum type="arabicPeriod"/>
            </a:pPr>
            <a:r>
              <a:rPr lang="en-US" sz="1800" dirty="0">
                <a:latin typeface="+mj-lt"/>
              </a:rPr>
              <a:t>The special sensors and time controllers are apt in pumping the water level to its maximum before the peak hours. </a:t>
            </a:r>
          </a:p>
          <a:p>
            <a:pPr marL="342900" indent="-342900">
              <a:buFont typeface="+mj-lt"/>
              <a:buAutoNum type="arabicPeriod"/>
            </a:pPr>
            <a:r>
              <a:rPr lang="en-US" sz="1800" dirty="0">
                <a:latin typeface="+mj-lt"/>
              </a:rPr>
              <a:t>It also maintains the water level throughout the day</a:t>
            </a:r>
            <a:r>
              <a:rPr lang="en-US" sz="2200" dirty="0">
                <a:latin typeface="+mj-lt"/>
              </a:rPr>
              <a:t>.</a:t>
            </a:r>
            <a:endParaRPr lang="en-IN" sz="2200" dirty="0">
              <a:latin typeface="+mj-lt"/>
            </a:endParaRPr>
          </a:p>
          <a:p>
            <a:pPr marL="0" indent="0">
              <a:buNone/>
            </a:pPr>
            <a:endParaRPr lang="en-IN" dirty="0"/>
          </a:p>
        </p:txBody>
      </p:sp>
    </p:spTree>
    <p:extLst>
      <p:ext uri="{BB962C8B-B14F-4D97-AF65-F5344CB8AC3E}">
        <p14:creationId xmlns:p14="http://schemas.microsoft.com/office/powerpoint/2010/main" val="140402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CDC3B-D3C7-4142-B530-6E78F355A31F}"/>
              </a:ext>
            </a:extLst>
          </p:cNvPr>
          <p:cNvSpPr>
            <a:spLocks noGrp="1"/>
          </p:cNvSpPr>
          <p:nvPr>
            <p:ph sz="quarter" idx="1"/>
          </p:nvPr>
        </p:nvSpPr>
        <p:spPr>
          <a:xfrm>
            <a:off x="457200" y="404664"/>
            <a:ext cx="7467600" cy="6069288"/>
          </a:xfrm>
        </p:spPr>
        <p:txBody>
          <a:bodyPr>
            <a:normAutofit/>
          </a:bodyPr>
          <a:lstStyle/>
          <a:p>
            <a:pPr marL="0" indent="0" algn="ctr">
              <a:buNone/>
            </a:pPr>
            <a:r>
              <a:rPr lang="en-US" sz="3000" b="1" dirty="0">
                <a:solidFill>
                  <a:schemeClr val="bg1">
                    <a:lumMod val="50000"/>
                  </a:schemeClr>
                </a:solidFill>
              </a:rPr>
              <a:t>Block Schematic</a:t>
            </a:r>
          </a:p>
          <a:p>
            <a:pPr marL="0" indent="0">
              <a:buNone/>
            </a:pPr>
            <a:endParaRPr lang="en-IN" sz="3000" dirty="0">
              <a:solidFill>
                <a:schemeClr val="bg1">
                  <a:lumMod val="50000"/>
                </a:schemeClr>
              </a:solidFill>
            </a:endParaRPr>
          </a:p>
        </p:txBody>
      </p:sp>
      <p:sp>
        <p:nvSpPr>
          <p:cNvPr id="4" name="Date Placeholder 3">
            <a:extLst>
              <a:ext uri="{FF2B5EF4-FFF2-40B4-BE49-F238E27FC236}">
                <a16:creationId xmlns:a16="http://schemas.microsoft.com/office/drawing/2014/main" id="{E34A0F2E-DD0D-4A46-A14A-BB20DDFB05F1}"/>
              </a:ext>
            </a:extLst>
          </p:cNvPr>
          <p:cNvSpPr>
            <a:spLocks noGrp="1"/>
          </p:cNvSpPr>
          <p:nvPr>
            <p:ph type="dt" sz="half" idx="14"/>
          </p:nvPr>
        </p:nvSpPr>
        <p:spPr/>
        <p:txBody>
          <a:bodyPr/>
          <a:lstStyle/>
          <a:p>
            <a:fld id="{7674083B-1E38-49C4-99F7-48CE4C3FBFAB}" type="datetime1">
              <a:rPr lang="en-IN" smtClean="0"/>
              <a:pPr/>
              <a:t>12-05-2022</a:t>
            </a:fld>
            <a:endParaRPr lang="en-IN" dirty="0"/>
          </a:p>
        </p:txBody>
      </p:sp>
      <p:sp>
        <p:nvSpPr>
          <p:cNvPr id="5" name="Slide Number Placeholder 4">
            <a:extLst>
              <a:ext uri="{FF2B5EF4-FFF2-40B4-BE49-F238E27FC236}">
                <a16:creationId xmlns:a16="http://schemas.microsoft.com/office/drawing/2014/main" id="{55F26E6E-A889-494D-B34F-4D96372C177A}"/>
              </a:ext>
            </a:extLst>
          </p:cNvPr>
          <p:cNvSpPr>
            <a:spLocks noGrp="1"/>
          </p:cNvSpPr>
          <p:nvPr>
            <p:ph type="sldNum" sz="quarter" idx="15"/>
          </p:nvPr>
        </p:nvSpPr>
        <p:spPr/>
        <p:txBody>
          <a:bodyPr/>
          <a:lstStyle/>
          <a:p>
            <a:fld id="{8B6C2354-2165-45A8-8C10-36D2E0F89CEA}" type="slidenum">
              <a:rPr lang="en-IN" smtClean="0"/>
              <a:pPr/>
              <a:t>4</a:t>
            </a:fld>
            <a:endParaRPr lang="en-IN"/>
          </a:p>
        </p:txBody>
      </p:sp>
      <p:sp>
        <p:nvSpPr>
          <p:cNvPr id="6" name="Footer Placeholder 5">
            <a:extLst>
              <a:ext uri="{FF2B5EF4-FFF2-40B4-BE49-F238E27FC236}">
                <a16:creationId xmlns:a16="http://schemas.microsoft.com/office/drawing/2014/main" id="{C96580AC-6768-40DC-A217-0906FEA25454}"/>
              </a:ext>
            </a:extLst>
          </p:cNvPr>
          <p:cNvSpPr>
            <a:spLocks noGrp="1"/>
          </p:cNvSpPr>
          <p:nvPr>
            <p:ph type="ftr" sz="quarter" idx="16"/>
          </p:nvPr>
        </p:nvSpPr>
        <p:spPr/>
        <p:txBody>
          <a:bodyPr/>
          <a:lstStyle/>
          <a:p>
            <a:r>
              <a:rPr lang="en-IN" dirty="0"/>
              <a:t>TE 8</a:t>
            </a:r>
          </a:p>
        </p:txBody>
      </p:sp>
      <p:pic>
        <p:nvPicPr>
          <p:cNvPr id="8" name="Picture 7">
            <a:extLst>
              <a:ext uri="{FF2B5EF4-FFF2-40B4-BE49-F238E27FC236}">
                <a16:creationId xmlns:a16="http://schemas.microsoft.com/office/drawing/2014/main" id="{63ABF416-F7A0-1646-5B73-F2EE027A0E91}"/>
              </a:ext>
            </a:extLst>
          </p:cNvPr>
          <p:cNvPicPr>
            <a:picLocks noChangeAspect="1"/>
          </p:cNvPicPr>
          <p:nvPr/>
        </p:nvPicPr>
        <p:blipFill>
          <a:blip r:embed="rId2"/>
          <a:stretch>
            <a:fillRect/>
          </a:stretch>
        </p:blipFill>
        <p:spPr>
          <a:xfrm>
            <a:off x="1553527" y="1700808"/>
            <a:ext cx="6186825" cy="3744416"/>
          </a:xfrm>
          <a:prstGeom prst="rect">
            <a:avLst/>
          </a:prstGeom>
        </p:spPr>
      </p:pic>
    </p:spTree>
    <p:extLst>
      <p:ext uri="{BB962C8B-B14F-4D97-AF65-F5344CB8AC3E}">
        <p14:creationId xmlns:p14="http://schemas.microsoft.com/office/powerpoint/2010/main" val="398446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B8E2-9F7E-46EA-B271-5193D2FAC85F}"/>
              </a:ext>
            </a:extLst>
          </p:cNvPr>
          <p:cNvSpPr>
            <a:spLocks noGrp="1"/>
          </p:cNvSpPr>
          <p:nvPr>
            <p:ph type="title"/>
          </p:nvPr>
        </p:nvSpPr>
        <p:spPr>
          <a:xfrm>
            <a:off x="457200" y="274638"/>
            <a:ext cx="7467600" cy="778098"/>
          </a:xfrm>
        </p:spPr>
        <p:txBody>
          <a:bodyPr/>
          <a:lstStyle/>
          <a:p>
            <a:pPr algn="ctr"/>
            <a:r>
              <a:rPr lang="en-IN" b="1" dirty="0"/>
              <a:t>Explanation of Block Diagram </a:t>
            </a:r>
          </a:p>
        </p:txBody>
      </p:sp>
      <p:sp>
        <p:nvSpPr>
          <p:cNvPr id="3" name="Content Placeholder 2">
            <a:extLst>
              <a:ext uri="{FF2B5EF4-FFF2-40B4-BE49-F238E27FC236}">
                <a16:creationId xmlns:a16="http://schemas.microsoft.com/office/drawing/2014/main" id="{DEDD82F9-024B-4DB2-A82B-BEAE288E178A}"/>
              </a:ext>
            </a:extLst>
          </p:cNvPr>
          <p:cNvSpPr>
            <a:spLocks noGrp="1"/>
          </p:cNvSpPr>
          <p:nvPr>
            <p:ph sz="quarter" idx="1"/>
          </p:nvPr>
        </p:nvSpPr>
        <p:spPr>
          <a:xfrm>
            <a:off x="457200" y="1268760"/>
            <a:ext cx="7787208" cy="5589240"/>
          </a:xfrm>
        </p:spPr>
        <p:txBody>
          <a:bodyPr>
            <a:normAutofit lnSpcReduction="10000"/>
          </a:bodyPr>
          <a:lstStyle/>
          <a:p>
            <a:pPr marL="0" indent="0" algn="just">
              <a:lnSpc>
                <a:spcPct val="150000"/>
              </a:lnSpc>
              <a:spcAft>
                <a:spcPts val="600"/>
              </a:spcAft>
              <a:buNone/>
              <a:tabLst>
                <a:tab pos="457200" algn="l"/>
                <a:tab pos="1794510" algn="l"/>
              </a:tabLst>
            </a:pPr>
            <a:r>
              <a:rPr lang="en-US" sz="1800" b="1" dirty="0">
                <a:effectLst/>
                <a:latin typeface="+mj-lt"/>
                <a:ea typeface="Calibri" panose="020F0502020204030204" pitchFamily="34" charset="0"/>
                <a:cs typeface="Times New Roman" panose="02020603050405020304" pitchFamily="18" charset="0"/>
              </a:rPr>
              <a:t>The Block Diagram consists of-</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b="1" dirty="0">
                <a:effectLst/>
                <a:latin typeface="+mj-lt"/>
                <a:ea typeface="Calibri" panose="020F0502020204030204" pitchFamily="34" charset="0"/>
                <a:cs typeface="Times New Roman" panose="02020603050405020304" pitchFamily="18" charset="0"/>
              </a:rPr>
              <a:t> </a:t>
            </a:r>
            <a:r>
              <a:rPr lang="en-US" sz="1800" dirty="0">
                <a:effectLst/>
                <a:latin typeface="+mj-lt"/>
                <a:ea typeface="Calibri" panose="020F0502020204030204" pitchFamily="34" charset="0"/>
                <a:cs typeface="Times New Roman" panose="02020603050405020304" pitchFamily="18" charset="0"/>
              </a:rPr>
              <a:t>AC Mains - The AC supply of 230v/50Hz connected to main source. </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dirty="0">
                <a:effectLst/>
                <a:latin typeface="+mj-lt"/>
                <a:ea typeface="Calibri" panose="020F0502020204030204" pitchFamily="34" charset="0"/>
                <a:cs typeface="Times New Roman" panose="02020603050405020304" pitchFamily="18" charset="0"/>
              </a:rPr>
              <a:t> Stepdown transformer - It is used to stepdown the voltage which is required for the circuit.</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dirty="0">
                <a:effectLst/>
                <a:latin typeface="+mj-lt"/>
                <a:ea typeface="Calibri" panose="020F0502020204030204" pitchFamily="34" charset="0"/>
                <a:cs typeface="Times New Roman" panose="02020603050405020304" pitchFamily="18" charset="0"/>
              </a:rPr>
              <a:t>Bride Rectifier-The Bridge is consist of four diode which convert the Ac into DC. </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dirty="0">
                <a:effectLst/>
                <a:latin typeface="+mj-lt"/>
                <a:ea typeface="Calibri" panose="020F0502020204030204" pitchFamily="34" charset="0"/>
                <a:cs typeface="Times New Roman" panose="02020603050405020304" pitchFamily="18" charset="0"/>
              </a:rPr>
              <a:t>Filter circuit - This circuit is used to convert the pulsating DC into pure DC.</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dirty="0">
                <a:effectLst/>
                <a:latin typeface="+mj-lt"/>
                <a:ea typeface="Calibri" panose="020F0502020204030204" pitchFamily="34" charset="0"/>
                <a:cs typeface="Times New Roman" panose="02020603050405020304" pitchFamily="18" charset="0"/>
              </a:rPr>
              <a:t>Voltage Regulator - It is used to give regulated supply of 5V DC which is need for Controller circuit, </a:t>
            </a:r>
            <a:endParaRPr lang="en-IN" sz="1800" dirty="0">
              <a:latin typeface="+mj-lt"/>
              <a:ea typeface="Calibri" panose="020F0502020204030204" pitchFamily="34" charset="0"/>
              <a:cs typeface="Times New Roman" panose="02020603050405020304" pitchFamily="18" charset="0"/>
            </a:endParaRPr>
          </a:p>
          <a:p>
            <a:pPr algn="just">
              <a:lnSpc>
                <a:spcPct val="150000"/>
              </a:lnSpc>
              <a:spcAft>
                <a:spcPts val="600"/>
              </a:spcAft>
              <a:tabLst>
                <a:tab pos="457200" algn="l"/>
                <a:tab pos="1794510" algn="l"/>
              </a:tabLst>
            </a:pPr>
            <a:r>
              <a:rPr lang="en-US" sz="1800" dirty="0">
                <a:effectLst/>
                <a:latin typeface="+mj-lt"/>
                <a:ea typeface="Calibri" panose="020F0502020204030204" pitchFamily="34" charset="0"/>
                <a:cs typeface="Times New Roman" panose="02020603050405020304" pitchFamily="18" charset="0"/>
              </a:rPr>
              <a:t>Controller Circuit - This circuit control the motor and Sensor.</a:t>
            </a:r>
            <a:r>
              <a:rPr lang="en-US" sz="1800" b="1" dirty="0">
                <a:effectLst/>
                <a:latin typeface="+mj-lt"/>
                <a:ea typeface="Calibri" panose="020F0502020204030204" pitchFamily="34" charset="0"/>
                <a:cs typeface="Times New Roman" panose="02020603050405020304" pitchFamily="18" charset="0"/>
              </a:rPr>
              <a:t> </a:t>
            </a:r>
            <a:endParaRPr lang="en-IN" sz="1800" dirty="0">
              <a:effectLst/>
              <a:latin typeface="+mj-lt"/>
              <a:ea typeface="Calibri" panose="020F0502020204030204" pitchFamily="34" charset="0"/>
              <a:cs typeface="Times New Roman" panose="02020603050405020304" pitchFamily="18" charset="0"/>
            </a:endParaRPr>
          </a:p>
          <a:p>
            <a:pPr marL="0" indent="0">
              <a:buNone/>
            </a:pPr>
            <a:endParaRPr lang="en-US" sz="1400" dirty="0"/>
          </a:p>
        </p:txBody>
      </p:sp>
      <p:sp>
        <p:nvSpPr>
          <p:cNvPr id="4" name="Date Placeholder 3">
            <a:extLst>
              <a:ext uri="{FF2B5EF4-FFF2-40B4-BE49-F238E27FC236}">
                <a16:creationId xmlns:a16="http://schemas.microsoft.com/office/drawing/2014/main" id="{F0F1D787-15E9-46A7-94DB-6C77D82822F3}"/>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486069C8-484C-4C1C-8F44-84B61608ADF7}"/>
              </a:ext>
            </a:extLst>
          </p:cNvPr>
          <p:cNvSpPr>
            <a:spLocks noGrp="1"/>
          </p:cNvSpPr>
          <p:nvPr>
            <p:ph type="sldNum" sz="quarter" idx="15"/>
          </p:nvPr>
        </p:nvSpPr>
        <p:spPr/>
        <p:txBody>
          <a:bodyPr/>
          <a:lstStyle/>
          <a:p>
            <a:fld id="{8B6C2354-2165-45A8-8C10-36D2E0F89CEA}" type="slidenum">
              <a:rPr lang="en-IN" smtClean="0"/>
              <a:pPr/>
              <a:t>5</a:t>
            </a:fld>
            <a:endParaRPr lang="en-IN"/>
          </a:p>
        </p:txBody>
      </p:sp>
      <p:sp>
        <p:nvSpPr>
          <p:cNvPr id="6" name="Footer Placeholder 5">
            <a:extLst>
              <a:ext uri="{FF2B5EF4-FFF2-40B4-BE49-F238E27FC236}">
                <a16:creationId xmlns:a16="http://schemas.microsoft.com/office/drawing/2014/main" id="{9CB0E21F-6C3E-4540-82D1-162BC27595E6}"/>
              </a:ext>
            </a:extLst>
          </p:cNvPr>
          <p:cNvSpPr>
            <a:spLocks noGrp="1"/>
          </p:cNvSpPr>
          <p:nvPr>
            <p:ph type="ftr" sz="quarter" idx="16"/>
          </p:nvPr>
        </p:nvSpPr>
        <p:spPr/>
        <p:txBody>
          <a:bodyPr/>
          <a:lstStyle/>
          <a:p>
            <a:r>
              <a:rPr lang="en-IN" dirty="0"/>
              <a:t>TE 8</a:t>
            </a:r>
          </a:p>
        </p:txBody>
      </p:sp>
    </p:spTree>
    <p:extLst>
      <p:ext uri="{BB962C8B-B14F-4D97-AF65-F5344CB8AC3E}">
        <p14:creationId xmlns:p14="http://schemas.microsoft.com/office/powerpoint/2010/main" val="390330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774E7-0127-49E7-8931-BCF2099C01C9}"/>
              </a:ext>
            </a:extLst>
          </p:cNvPr>
          <p:cNvSpPr>
            <a:spLocks noGrp="1"/>
          </p:cNvSpPr>
          <p:nvPr>
            <p:ph sz="quarter" idx="1"/>
          </p:nvPr>
        </p:nvSpPr>
        <p:spPr>
          <a:xfrm>
            <a:off x="457200" y="1"/>
            <a:ext cx="7467600" cy="6858000"/>
          </a:xfrm>
        </p:spPr>
        <p:txBody>
          <a:bodyPr>
            <a:normAutofit/>
          </a:bodyPr>
          <a:lstStyle/>
          <a:p>
            <a:pPr marL="0" indent="0" algn="ctr">
              <a:buNone/>
            </a:pPr>
            <a:r>
              <a:rPr lang="en-IN" sz="4000" b="1" dirty="0">
                <a:solidFill>
                  <a:schemeClr val="bg1">
                    <a:lumMod val="50000"/>
                  </a:schemeClr>
                </a:solidFill>
              </a:rPr>
              <a:t>Component Selection</a:t>
            </a:r>
          </a:p>
          <a:p>
            <a:pPr marL="0" indent="0">
              <a:buNone/>
            </a:pPr>
            <a:endParaRPr lang="en-IN" sz="3000" dirty="0">
              <a:solidFill>
                <a:schemeClr val="bg1">
                  <a:lumMod val="50000"/>
                </a:schemeClr>
              </a:solidFill>
            </a:endParaRPr>
          </a:p>
          <a:p>
            <a:pPr marL="0" indent="0">
              <a:buNone/>
            </a:pPr>
            <a:endParaRPr lang="en-IN" sz="1800" dirty="0">
              <a:solidFill>
                <a:schemeClr val="bg1">
                  <a:lumMod val="50000"/>
                </a:schemeClr>
              </a:solidFill>
            </a:endParaRPr>
          </a:p>
        </p:txBody>
      </p:sp>
      <p:sp>
        <p:nvSpPr>
          <p:cNvPr id="4" name="Date Placeholder 3">
            <a:extLst>
              <a:ext uri="{FF2B5EF4-FFF2-40B4-BE49-F238E27FC236}">
                <a16:creationId xmlns:a16="http://schemas.microsoft.com/office/drawing/2014/main" id="{B71A5CB7-88B6-4E34-A20E-39A73A0666DA}"/>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24A27400-293D-4F92-9B9B-050C468EE479}"/>
              </a:ext>
            </a:extLst>
          </p:cNvPr>
          <p:cNvSpPr>
            <a:spLocks noGrp="1"/>
          </p:cNvSpPr>
          <p:nvPr>
            <p:ph type="sldNum" sz="quarter" idx="15"/>
          </p:nvPr>
        </p:nvSpPr>
        <p:spPr/>
        <p:txBody>
          <a:bodyPr/>
          <a:lstStyle/>
          <a:p>
            <a:fld id="{8B6C2354-2165-45A8-8C10-36D2E0F89CEA}" type="slidenum">
              <a:rPr lang="en-IN" smtClean="0"/>
              <a:pPr/>
              <a:t>6</a:t>
            </a:fld>
            <a:endParaRPr lang="en-IN" dirty="0"/>
          </a:p>
        </p:txBody>
      </p:sp>
      <p:sp>
        <p:nvSpPr>
          <p:cNvPr id="6" name="Footer Placeholder 5">
            <a:extLst>
              <a:ext uri="{FF2B5EF4-FFF2-40B4-BE49-F238E27FC236}">
                <a16:creationId xmlns:a16="http://schemas.microsoft.com/office/drawing/2014/main" id="{842EC984-84A6-49BA-A0FF-FB914121706C}"/>
              </a:ext>
            </a:extLst>
          </p:cNvPr>
          <p:cNvSpPr>
            <a:spLocks noGrp="1"/>
          </p:cNvSpPr>
          <p:nvPr>
            <p:ph type="ftr" sz="quarter" idx="16"/>
          </p:nvPr>
        </p:nvSpPr>
        <p:spPr/>
        <p:txBody>
          <a:bodyPr/>
          <a:lstStyle/>
          <a:p>
            <a:r>
              <a:rPr lang="en-IN" dirty="0"/>
              <a:t>TE 8</a:t>
            </a:r>
          </a:p>
        </p:txBody>
      </p:sp>
      <p:graphicFrame>
        <p:nvGraphicFramePr>
          <p:cNvPr id="2" name="Table 1">
            <a:extLst>
              <a:ext uri="{FF2B5EF4-FFF2-40B4-BE49-F238E27FC236}">
                <a16:creationId xmlns:a16="http://schemas.microsoft.com/office/drawing/2014/main" id="{25986219-E902-811F-0CF6-292CB6DFEA9F}"/>
              </a:ext>
            </a:extLst>
          </p:cNvPr>
          <p:cNvGraphicFramePr>
            <a:graphicFrameLocks noGrp="1"/>
          </p:cNvGraphicFramePr>
          <p:nvPr>
            <p:extLst>
              <p:ext uri="{D42A27DB-BD31-4B8C-83A1-F6EECF244321}">
                <p14:modId xmlns:p14="http://schemas.microsoft.com/office/powerpoint/2010/main" val="2350045830"/>
              </p:ext>
            </p:extLst>
          </p:nvPr>
        </p:nvGraphicFramePr>
        <p:xfrm>
          <a:off x="971600" y="836712"/>
          <a:ext cx="6953199" cy="5904660"/>
        </p:xfrm>
        <a:graphic>
          <a:graphicData uri="http://schemas.openxmlformats.org/drawingml/2006/table">
            <a:tbl>
              <a:tblPr firstRow="1" firstCol="1" bandRow="1">
                <a:tableStyleId>{5C22544A-7EE6-4342-B048-85BDC9FD1C3A}</a:tableStyleId>
              </a:tblPr>
              <a:tblGrid>
                <a:gridCol w="2317205">
                  <a:extLst>
                    <a:ext uri="{9D8B030D-6E8A-4147-A177-3AD203B41FA5}">
                      <a16:colId xmlns:a16="http://schemas.microsoft.com/office/drawing/2014/main" val="2172293837"/>
                    </a:ext>
                  </a:extLst>
                </a:gridCol>
                <a:gridCol w="2317997">
                  <a:extLst>
                    <a:ext uri="{9D8B030D-6E8A-4147-A177-3AD203B41FA5}">
                      <a16:colId xmlns:a16="http://schemas.microsoft.com/office/drawing/2014/main" val="3722597471"/>
                    </a:ext>
                  </a:extLst>
                </a:gridCol>
                <a:gridCol w="2317997">
                  <a:extLst>
                    <a:ext uri="{9D8B030D-6E8A-4147-A177-3AD203B41FA5}">
                      <a16:colId xmlns:a16="http://schemas.microsoft.com/office/drawing/2014/main" val="666716448"/>
                    </a:ext>
                  </a:extLst>
                </a:gridCol>
              </a:tblGrid>
              <a:tr h="494508">
                <a:tc>
                  <a:txBody>
                    <a:bodyPr/>
                    <a:lstStyle/>
                    <a:p>
                      <a:pPr algn="ctr">
                        <a:spcAft>
                          <a:spcPts val="600"/>
                        </a:spcAft>
                      </a:pPr>
                      <a:r>
                        <a:rPr lang="en-US" sz="1200">
                          <a:effectLst/>
                        </a:rPr>
                        <a:t>COMPONENT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SPECIFICATION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QUANTITY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2618466784"/>
                  </a:ext>
                </a:extLst>
              </a:tr>
              <a:tr h="494508">
                <a:tc>
                  <a:txBody>
                    <a:bodyPr/>
                    <a:lstStyle/>
                    <a:p>
                      <a:pPr algn="ctr">
                        <a:spcAft>
                          <a:spcPts val="600"/>
                        </a:spcAft>
                      </a:pPr>
                      <a:r>
                        <a:rPr lang="en-US" sz="1200">
                          <a:effectLst/>
                        </a:rPr>
                        <a:t>Metallic Contacts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1114908688"/>
                  </a:ext>
                </a:extLst>
              </a:tr>
              <a:tr h="479790">
                <a:tc>
                  <a:txBody>
                    <a:bodyPr/>
                    <a:lstStyle/>
                    <a:p>
                      <a:pPr algn="ctr">
                        <a:spcAft>
                          <a:spcPts val="600"/>
                        </a:spcAft>
                      </a:pPr>
                      <a:r>
                        <a:rPr lang="en-US" sz="1200">
                          <a:effectLst/>
                        </a:rPr>
                        <a:t>Transformer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230V,50Hz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3563345833"/>
                  </a:ext>
                </a:extLst>
              </a:tr>
              <a:tr h="494508">
                <a:tc>
                  <a:txBody>
                    <a:bodyPr/>
                    <a:lstStyle/>
                    <a:p>
                      <a:pPr algn="ctr">
                        <a:spcAft>
                          <a:spcPts val="600"/>
                        </a:spcAft>
                      </a:pPr>
                      <a:r>
                        <a:rPr lang="en-US" sz="1200">
                          <a:effectLst/>
                        </a:rPr>
                        <a:t>Diode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1N4007,50V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3758241007"/>
                  </a:ext>
                </a:extLst>
              </a:tr>
              <a:tr h="494508">
                <a:tc>
                  <a:txBody>
                    <a:bodyPr/>
                    <a:lstStyle/>
                    <a:p>
                      <a:pPr algn="ctr">
                        <a:spcAft>
                          <a:spcPts val="600"/>
                        </a:spcAft>
                      </a:pPr>
                      <a:r>
                        <a:rPr lang="en-US" sz="1200">
                          <a:effectLst/>
                        </a:rPr>
                        <a:t>Voltage Regulator 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MC7805CT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2100896706"/>
                  </a:ext>
                </a:extLst>
              </a:tr>
              <a:tr h="494508">
                <a:tc>
                  <a:txBody>
                    <a:bodyPr/>
                    <a:lstStyle/>
                    <a:p>
                      <a:pPr algn="ctr">
                        <a:spcAft>
                          <a:spcPts val="600"/>
                        </a:spcAft>
                      </a:pPr>
                      <a:r>
                        <a:rPr lang="en-US" sz="1200">
                          <a:effectLst/>
                        </a:rPr>
                        <a:t>Water Pump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5W/230V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705805459"/>
                  </a:ext>
                </a:extLst>
              </a:tr>
              <a:tr h="494508">
                <a:tc>
                  <a:txBody>
                    <a:bodyPr/>
                    <a:lstStyle/>
                    <a:p>
                      <a:pPr algn="ctr">
                        <a:spcAft>
                          <a:spcPts val="600"/>
                        </a:spcAft>
                      </a:pPr>
                      <a:r>
                        <a:rPr lang="en-US" sz="1200">
                          <a:effectLst/>
                        </a:rPr>
                        <a:t>555 Timer 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5V(4.5V-16V)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3845276133"/>
                  </a:ext>
                </a:extLst>
              </a:tr>
              <a:tr h="494508">
                <a:tc>
                  <a:txBody>
                    <a:bodyPr/>
                    <a:lstStyle/>
                    <a:p>
                      <a:pPr algn="ctr">
                        <a:spcAft>
                          <a:spcPts val="600"/>
                        </a:spcAft>
                      </a:pPr>
                      <a:r>
                        <a:rPr lang="en-US" sz="1200">
                          <a:effectLst/>
                        </a:rPr>
                        <a:t>Triac 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BT136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3844323377"/>
                  </a:ext>
                </a:extLst>
              </a:tr>
              <a:tr h="479790">
                <a:tc>
                  <a:txBody>
                    <a:bodyPr/>
                    <a:lstStyle/>
                    <a:p>
                      <a:pPr algn="ctr">
                        <a:spcAft>
                          <a:spcPts val="600"/>
                        </a:spcAft>
                      </a:pPr>
                      <a:r>
                        <a:rPr lang="en-US" sz="1200">
                          <a:effectLst/>
                        </a:rPr>
                        <a:t>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3-5V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2324454174"/>
                  </a:ext>
                </a:extLst>
              </a:tr>
              <a:tr h="494508">
                <a:tc>
                  <a:txBody>
                    <a:bodyPr/>
                    <a:lstStyle/>
                    <a:p>
                      <a:pPr algn="ctr">
                        <a:spcAft>
                          <a:spcPts val="600"/>
                        </a:spcAft>
                      </a:pPr>
                      <a:r>
                        <a:rPr lang="en-US" sz="1200">
                          <a:effectLst/>
                        </a:rPr>
                        <a:t>Transistor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BC 548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2553656869"/>
                  </a:ext>
                </a:extLst>
              </a:tr>
              <a:tr h="494508">
                <a:tc>
                  <a:txBody>
                    <a:bodyPr/>
                    <a:lstStyle/>
                    <a:p>
                      <a:pPr algn="ctr">
                        <a:spcAft>
                          <a:spcPts val="600"/>
                        </a:spcAft>
                      </a:pPr>
                      <a:r>
                        <a:rPr lang="en-US" sz="1200">
                          <a:effectLst/>
                        </a:rPr>
                        <a:t>Capacitor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0.01 uF &amp;470 uF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2259206800"/>
                  </a:ext>
                </a:extLst>
              </a:tr>
              <a:tr h="494508">
                <a:tc>
                  <a:txBody>
                    <a:bodyPr/>
                    <a:lstStyle/>
                    <a:p>
                      <a:pPr algn="ctr">
                        <a:spcAft>
                          <a:spcPts val="600"/>
                        </a:spcAft>
                      </a:pPr>
                      <a:r>
                        <a:rPr lang="en-US" sz="1200">
                          <a:effectLst/>
                        </a:rPr>
                        <a:t>Resistor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a:effectLst/>
                        </a:rPr>
                        <a:t>100 Ω and 470 Ω,10 KΩ</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tc>
                  <a:txBody>
                    <a:bodyPr/>
                    <a:lstStyle/>
                    <a:p>
                      <a:pPr algn="ctr">
                        <a:spcAft>
                          <a:spcPts val="600"/>
                        </a:spcAft>
                      </a:pPr>
                      <a:r>
                        <a:rPr lang="en-US"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597" marR="65597" marT="0" marB="0"/>
                </a:tc>
                <a:extLst>
                  <a:ext uri="{0D108BD9-81ED-4DB2-BD59-A6C34878D82A}">
                    <a16:rowId xmlns:a16="http://schemas.microsoft.com/office/drawing/2014/main" val="3266036499"/>
                  </a:ext>
                </a:extLst>
              </a:tr>
            </a:tbl>
          </a:graphicData>
        </a:graphic>
      </p:graphicFrame>
    </p:spTree>
    <p:extLst>
      <p:ext uri="{BB962C8B-B14F-4D97-AF65-F5344CB8AC3E}">
        <p14:creationId xmlns:p14="http://schemas.microsoft.com/office/powerpoint/2010/main" val="55665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p>
            <a:fld id="{06BD72CB-CEE4-4C52-96D5-BCB2D2F1E5E4}" type="datetime1">
              <a:rPr lang="en-IN" smtClean="0"/>
              <a:pPr/>
              <a:t>12-05-2022</a:t>
            </a:fld>
            <a:endParaRPr lang="en-IN"/>
          </a:p>
        </p:txBody>
      </p:sp>
      <p:sp>
        <p:nvSpPr>
          <p:cNvPr id="5" name="Slide Number Placeholder 4"/>
          <p:cNvSpPr>
            <a:spLocks noGrp="1"/>
          </p:cNvSpPr>
          <p:nvPr>
            <p:ph type="sldNum" sz="quarter" idx="15"/>
          </p:nvPr>
        </p:nvSpPr>
        <p:spPr/>
        <p:txBody>
          <a:bodyPr/>
          <a:lstStyle/>
          <a:p>
            <a:fld id="{8B6C2354-2165-45A8-8C10-36D2E0F89CEA}" type="slidenum">
              <a:rPr lang="en-IN" smtClean="0"/>
              <a:pPr/>
              <a:t>7</a:t>
            </a:fld>
            <a:endParaRPr lang="en-IN"/>
          </a:p>
        </p:txBody>
      </p:sp>
      <p:sp>
        <p:nvSpPr>
          <p:cNvPr id="6" name="Footer Placeholder 5"/>
          <p:cNvSpPr>
            <a:spLocks noGrp="1"/>
          </p:cNvSpPr>
          <p:nvPr>
            <p:ph type="ftr" sz="quarter" idx="16"/>
          </p:nvPr>
        </p:nvSpPr>
        <p:spPr/>
        <p:txBody>
          <a:bodyPr/>
          <a:lstStyle/>
          <a:p>
            <a:r>
              <a:rPr lang="en-IN" dirty="0"/>
              <a:t>TE 8</a:t>
            </a:r>
          </a:p>
        </p:txBody>
      </p:sp>
      <p:pic>
        <p:nvPicPr>
          <p:cNvPr id="1028" name="Picture 4" descr="Image result for purifier image">
            <a:extLst>
              <a:ext uri="{FF2B5EF4-FFF2-40B4-BE49-F238E27FC236}">
                <a16:creationId xmlns:a16="http://schemas.microsoft.com/office/drawing/2014/main" id="{05D712E7-97E0-48FF-9FB1-0061F6976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43" y="1700808"/>
            <a:ext cx="23241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loat sensor 3d ">
            <a:extLst>
              <a:ext uri="{FF2B5EF4-FFF2-40B4-BE49-F238E27FC236}">
                <a16:creationId xmlns:a16="http://schemas.microsoft.com/office/drawing/2014/main" id="{5A69D4DA-E519-4B7D-86E5-2896694652C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059859" y="3501008"/>
            <a:ext cx="183376" cy="216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float sensor 3d ">
            <a:extLst>
              <a:ext uri="{FF2B5EF4-FFF2-40B4-BE49-F238E27FC236}">
                <a16:creationId xmlns:a16="http://schemas.microsoft.com/office/drawing/2014/main" id="{80AB0712-B123-401A-AD4E-CAF7655922B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076689" y="2863413"/>
            <a:ext cx="183376" cy="216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float sensor 3d ">
            <a:extLst>
              <a:ext uri="{FF2B5EF4-FFF2-40B4-BE49-F238E27FC236}">
                <a16:creationId xmlns:a16="http://schemas.microsoft.com/office/drawing/2014/main" id="{A60FA030-3E3E-43D4-A94F-50AAA7C746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36" t="17601" r="16891" b="25701"/>
          <a:stretch/>
        </p:blipFill>
        <p:spPr bwMode="auto">
          <a:xfrm>
            <a:off x="3128646" y="2283182"/>
            <a:ext cx="183376" cy="2160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9A3C9E-D454-4E67-85C3-0DFD7761C569}"/>
                  </a:ext>
                </a:extLst>
              </p14:cNvPr>
              <p14:cNvContentPartPr/>
              <p14:nvPr/>
            </p14:nvContentPartPr>
            <p14:xfrm>
              <a:off x="-122723" y="5825572"/>
              <a:ext cx="360" cy="360"/>
            </p14:xfrm>
          </p:contentPart>
        </mc:Choice>
        <mc:Fallback xmlns="">
          <p:pic>
            <p:nvPicPr>
              <p:cNvPr id="8" name="Ink 7">
                <a:extLst>
                  <a:ext uri="{FF2B5EF4-FFF2-40B4-BE49-F238E27FC236}">
                    <a16:creationId xmlns:a16="http://schemas.microsoft.com/office/drawing/2014/main" id="{559A3C9E-D454-4E67-85C3-0DFD7761C569}"/>
                  </a:ext>
                </a:extLst>
              </p:cNvPr>
              <p:cNvPicPr/>
              <p:nvPr/>
            </p:nvPicPr>
            <p:blipFill>
              <a:blip r:embed="rId5"/>
              <a:stretch>
                <a:fillRect/>
              </a:stretch>
            </p:blipFill>
            <p:spPr>
              <a:xfrm>
                <a:off x="-131363" y="58165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B3573B-F0B8-4302-9F14-E08FB64FAF8C}"/>
                  </a:ext>
                </a:extLst>
              </p14:cNvPr>
              <p14:cNvContentPartPr/>
              <p14:nvPr/>
            </p14:nvContentPartPr>
            <p14:xfrm>
              <a:off x="3147871" y="2222900"/>
              <a:ext cx="360" cy="360"/>
            </p14:xfrm>
          </p:contentPart>
        </mc:Choice>
        <mc:Fallback xmlns="">
          <p:pic>
            <p:nvPicPr>
              <p:cNvPr id="10" name="Ink 9">
                <a:extLst>
                  <a:ext uri="{FF2B5EF4-FFF2-40B4-BE49-F238E27FC236}">
                    <a16:creationId xmlns:a16="http://schemas.microsoft.com/office/drawing/2014/main" id="{7DB3573B-F0B8-4302-9F14-E08FB64FAF8C}"/>
                  </a:ext>
                </a:extLst>
              </p:cNvPr>
              <p:cNvPicPr/>
              <p:nvPr/>
            </p:nvPicPr>
            <p:blipFill>
              <a:blip r:embed="rId7"/>
              <a:stretch>
                <a:fillRect/>
              </a:stretch>
            </p:blipFill>
            <p:spPr>
              <a:xfrm>
                <a:off x="3138871" y="2213900"/>
                <a:ext cx="18000" cy="18000"/>
              </a:xfrm>
              <a:prstGeom prst="rect">
                <a:avLst/>
              </a:prstGeom>
            </p:spPr>
          </p:pic>
        </mc:Fallback>
      </mc:AlternateContent>
      <p:grpSp>
        <p:nvGrpSpPr>
          <p:cNvPr id="19" name="Group 18">
            <a:extLst>
              <a:ext uri="{FF2B5EF4-FFF2-40B4-BE49-F238E27FC236}">
                <a16:creationId xmlns:a16="http://schemas.microsoft.com/office/drawing/2014/main" id="{3E174AD1-A614-4000-8BF5-C19123AD0119}"/>
              </a:ext>
            </a:extLst>
          </p:cNvPr>
          <p:cNvGrpSpPr/>
          <p:nvPr/>
        </p:nvGrpSpPr>
        <p:grpSpPr>
          <a:xfrm>
            <a:off x="3269551" y="1651580"/>
            <a:ext cx="38520" cy="320400"/>
            <a:chOff x="3773580" y="2011620"/>
            <a:chExt cx="38520" cy="32040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7740DAF1-8C8F-456D-8FF0-5AEE5F16DB7F}"/>
                    </a:ext>
                  </a:extLst>
                </p14:cNvPr>
                <p14:cNvContentPartPr/>
                <p14:nvPr/>
              </p14:nvContentPartPr>
              <p14:xfrm>
                <a:off x="3811740" y="2171460"/>
                <a:ext cx="360" cy="360"/>
              </p14:xfrm>
            </p:contentPart>
          </mc:Choice>
          <mc:Fallback xmlns="">
            <p:pic>
              <p:nvPicPr>
                <p:cNvPr id="15" name="Ink 14">
                  <a:extLst>
                    <a:ext uri="{FF2B5EF4-FFF2-40B4-BE49-F238E27FC236}">
                      <a16:creationId xmlns:a16="http://schemas.microsoft.com/office/drawing/2014/main" id="{7740DAF1-8C8F-456D-8FF0-5AEE5F16DB7F}"/>
                    </a:ext>
                  </a:extLst>
                </p:cNvPr>
                <p:cNvPicPr/>
                <p:nvPr/>
              </p:nvPicPr>
              <p:blipFill>
                <a:blip r:embed="rId9"/>
                <a:stretch>
                  <a:fillRect/>
                </a:stretch>
              </p:blipFill>
              <p:spPr>
                <a:xfrm>
                  <a:off x="3803100" y="2162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B59F143-126E-434C-93B6-25FEDF921D15}"/>
                    </a:ext>
                  </a:extLst>
                </p14:cNvPr>
                <p14:cNvContentPartPr/>
                <p14:nvPr/>
              </p14:nvContentPartPr>
              <p14:xfrm>
                <a:off x="3811740" y="2011620"/>
                <a:ext cx="360" cy="320400"/>
              </p14:xfrm>
            </p:contentPart>
          </mc:Choice>
          <mc:Fallback xmlns="">
            <p:pic>
              <p:nvPicPr>
                <p:cNvPr id="16" name="Ink 15">
                  <a:extLst>
                    <a:ext uri="{FF2B5EF4-FFF2-40B4-BE49-F238E27FC236}">
                      <a16:creationId xmlns:a16="http://schemas.microsoft.com/office/drawing/2014/main" id="{CB59F143-126E-434C-93B6-25FEDF921D15}"/>
                    </a:ext>
                  </a:extLst>
                </p:cNvPr>
                <p:cNvPicPr/>
                <p:nvPr/>
              </p:nvPicPr>
              <p:blipFill>
                <a:blip r:embed="rId11"/>
                <a:stretch>
                  <a:fillRect/>
                </a:stretch>
              </p:blipFill>
              <p:spPr>
                <a:xfrm>
                  <a:off x="3803100" y="2002620"/>
                  <a:ext cx="180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826AB1FE-53F3-4A34-BB6D-B591C4D42B6C}"/>
                    </a:ext>
                  </a:extLst>
                </p14:cNvPr>
                <p14:cNvContentPartPr/>
                <p14:nvPr/>
              </p14:nvContentPartPr>
              <p14:xfrm>
                <a:off x="3773580" y="2019180"/>
                <a:ext cx="360" cy="204840"/>
              </p14:xfrm>
            </p:contentPart>
          </mc:Choice>
          <mc:Fallback xmlns="">
            <p:pic>
              <p:nvPicPr>
                <p:cNvPr id="18" name="Ink 17">
                  <a:extLst>
                    <a:ext uri="{FF2B5EF4-FFF2-40B4-BE49-F238E27FC236}">
                      <a16:creationId xmlns:a16="http://schemas.microsoft.com/office/drawing/2014/main" id="{826AB1FE-53F3-4A34-BB6D-B591C4D42B6C}"/>
                    </a:ext>
                  </a:extLst>
                </p:cNvPr>
                <p:cNvPicPr/>
                <p:nvPr/>
              </p:nvPicPr>
              <p:blipFill>
                <a:blip r:embed="rId13"/>
                <a:stretch>
                  <a:fillRect/>
                </a:stretch>
              </p:blipFill>
              <p:spPr>
                <a:xfrm>
                  <a:off x="3764940" y="2010180"/>
                  <a:ext cx="18000" cy="22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7D410489-5A89-40C3-AE95-54691912021E}"/>
                  </a:ext>
                </a:extLst>
              </p14:cNvPr>
              <p14:cNvContentPartPr/>
              <p14:nvPr/>
            </p14:nvContentPartPr>
            <p14:xfrm>
              <a:off x="3223831" y="1826900"/>
              <a:ext cx="360" cy="360"/>
            </p14:xfrm>
          </p:contentPart>
        </mc:Choice>
        <mc:Fallback xmlns="">
          <p:pic>
            <p:nvPicPr>
              <p:cNvPr id="20" name="Ink 19">
                <a:extLst>
                  <a:ext uri="{FF2B5EF4-FFF2-40B4-BE49-F238E27FC236}">
                    <a16:creationId xmlns:a16="http://schemas.microsoft.com/office/drawing/2014/main" id="{7D410489-5A89-40C3-AE95-54691912021E}"/>
                  </a:ext>
                </a:extLst>
              </p:cNvPr>
              <p:cNvPicPr/>
              <p:nvPr/>
            </p:nvPicPr>
            <p:blipFill>
              <a:blip r:embed="rId7"/>
              <a:stretch>
                <a:fillRect/>
              </a:stretch>
            </p:blipFill>
            <p:spPr>
              <a:xfrm>
                <a:off x="3214831" y="1817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AEA0F54F-C7F1-4CDA-B2EC-4AF73BA2E620}"/>
                  </a:ext>
                </a:extLst>
              </p14:cNvPr>
              <p14:cNvContentPartPr/>
              <p14:nvPr/>
            </p14:nvContentPartPr>
            <p14:xfrm>
              <a:off x="3223831" y="1689740"/>
              <a:ext cx="360" cy="147240"/>
            </p14:xfrm>
          </p:contentPart>
        </mc:Choice>
        <mc:Fallback xmlns="">
          <p:pic>
            <p:nvPicPr>
              <p:cNvPr id="21" name="Ink 20">
                <a:extLst>
                  <a:ext uri="{FF2B5EF4-FFF2-40B4-BE49-F238E27FC236}">
                    <a16:creationId xmlns:a16="http://schemas.microsoft.com/office/drawing/2014/main" id="{AEA0F54F-C7F1-4CDA-B2EC-4AF73BA2E620}"/>
                  </a:ext>
                </a:extLst>
              </p:cNvPr>
              <p:cNvPicPr/>
              <p:nvPr/>
            </p:nvPicPr>
            <p:blipFill>
              <a:blip r:embed="rId16"/>
              <a:stretch>
                <a:fillRect/>
              </a:stretch>
            </p:blipFill>
            <p:spPr>
              <a:xfrm>
                <a:off x="3214831" y="1680762"/>
                <a:ext cx="18000" cy="16483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BC5DE7E8-55BB-4883-BE1D-0C0EEBF1DB2F}"/>
                  </a:ext>
                </a:extLst>
              </p14:cNvPr>
              <p14:cNvContentPartPr/>
              <p14:nvPr/>
            </p14:nvContentPartPr>
            <p14:xfrm>
              <a:off x="-876180" y="723960"/>
              <a:ext cx="360" cy="360"/>
            </p14:xfrm>
          </p:contentPart>
        </mc:Choice>
        <mc:Fallback xmlns="">
          <p:pic>
            <p:nvPicPr>
              <p:cNvPr id="30" name="Ink 29">
                <a:extLst>
                  <a:ext uri="{FF2B5EF4-FFF2-40B4-BE49-F238E27FC236}">
                    <a16:creationId xmlns:a16="http://schemas.microsoft.com/office/drawing/2014/main" id="{BC5DE7E8-55BB-4883-BE1D-0C0EEBF1DB2F}"/>
                  </a:ext>
                </a:extLst>
              </p:cNvPr>
              <p:cNvPicPr/>
              <p:nvPr/>
            </p:nvPicPr>
            <p:blipFill>
              <a:blip r:embed="rId18"/>
              <a:stretch>
                <a:fillRect/>
              </a:stretch>
            </p:blipFill>
            <p:spPr>
              <a:xfrm>
                <a:off x="-885180" y="714960"/>
                <a:ext cx="18000" cy="18000"/>
              </a:xfrm>
              <a:prstGeom prst="rect">
                <a:avLst/>
              </a:prstGeom>
            </p:spPr>
          </p:pic>
        </mc:Fallback>
      </mc:AlternateContent>
      <p:pic>
        <p:nvPicPr>
          <p:cNvPr id="1034" name="Picture 10" descr="How to Make Automatic Water Level Controller">
            <a:extLst>
              <a:ext uri="{FF2B5EF4-FFF2-40B4-BE49-F238E27FC236}">
                <a16:creationId xmlns:a16="http://schemas.microsoft.com/office/drawing/2014/main" id="{326591C3-BC66-4EA2-9FB1-E13B61141CC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702727" y="1474498"/>
            <a:ext cx="662774" cy="6738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0">
            <p14:nvContentPartPr>
              <p14:cNvPr id="3" name="Ink 2">
                <a:extLst>
                  <a:ext uri="{FF2B5EF4-FFF2-40B4-BE49-F238E27FC236}">
                    <a16:creationId xmlns:a16="http://schemas.microsoft.com/office/drawing/2014/main" id="{E03A7010-8418-4692-A56A-B05C0F6DFEB8}"/>
                  </a:ext>
                </a:extLst>
              </p14:cNvPr>
              <p14:cNvContentPartPr/>
              <p14:nvPr/>
            </p14:nvContentPartPr>
            <p14:xfrm>
              <a:off x="846107" y="3149612"/>
              <a:ext cx="360" cy="360"/>
            </p14:xfrm>
          </p:contentPart>
        </mc:Choice>
        <mc:Fallback xmlns="">
          <p:pic>
            <p:nvPicPr>
              <p:cNvPr id="3" name="Ink 2">
                <a:extLst>
                  <a:ext uri="{FF2B5EF4-FFF2-40B4-BE49-F238E27FC236}">
                    <a16:creationId xmlns:a16="http://schemas.microsoft.com/office/drawing/2014/main" id="{E03A7010-8418-4692-A56A-B05C0F6DFEB8}"/>
                  </a:ext>
                </a:extLst>
              </p:cNvPr>
              <p:cNvPicPr/>
              <p:nvPr/>
            </p:nvPicPr>
            <p:blipFill>
              <a:blip r:embed="rId9"/>
              <a:stretch>
                <a:fillRect/>
              </a:stretch>
            </p:blipFill>
            <p:spPr>
              <a:xfrm>
                <a:off x="837467" y="3140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F94FCC64-A723-40C3-BC50-16021EDDEAF9}"/>
                  </a:ext>
                </a:extLst>
              </p14:cNvPr>
              <p14:cNvContentPartPr/>
              <p14:nvPr/>
            </p14:nvContentPartPr>
            <p14:xfrm>
              <a:off x="-829763" y="1504132"/>
              <a:ext cx="360" cy="360"/>
            </p14:xfrm>
          </p:contentPart>
        </mc:Choice>
        <mc:Fallback xmlns="">
          <p:pic>
            <p:nvPicPr>
              <p:cNvPr id="22" name="Ink 21">
                <a:extLst>
                  <a:ext uri="{FF2B5EF4-FFF2-40B4-BE49-F238E27FC236}">
                    <a16:creationId xmlns:a16="http://schemas.microsoft.com/office/drawing/2014/main" id="{F94FCC64-A723-40C3-BC50-16021EDDEAF9}"/>
                  </a:ext>
                </a:extLst>
              </p:cNvPr>
              <p:cNvPicPr/>
              <p:nvPr/>
            </p:nvPicPr>
            <p:blipFill>
              <a:blip r:embed="rId22"/>
              <a:stretch>
                <a:fillRect/>
              </a:stretch>
            </p:blipFill>
            <p:spPr>
              <a:xfrm>
                <a:off x="-834083" y="1499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A8683D52-9202-445E-9610-7BDB5BE249D9}"/>
                  </a:ext>
                </a:extLst>
              </p14:cNvPr>
              <p14:cNvContentPartPr/>
              <p14:nvPr/>
            </p14:nvContentPartPr>
            <p14:xfrm>
              <a:off x="3214088" y="1544412"/>
              <a:ext cx="467640" cy="360"/>
            </p14:xfrm>
          </p:contentPart>
        </mc:Choice>
        <mc:Fallback xmlns="">
          <p:pic>
            <p:nvPicPr>
              <p:cNvPr id="24" name="Ink 23">
                <a:extLst>
                  <a:ext uri="{FF2B5EF4-FFF2-40B4-BE49-F238E27FC236}">
                    <a16:creationId xmlns:a16="http://schemas.microsoft.com/office/drawing/2014/main" id="{A8683D52-9202-445E-9610-7BDB5BE249D9}"/>
                  </a:ext>
                </a:extLst>
              </p:cNvPr>
              <p:cNvPicPr/>
              <p:nvPr/>
            </p:nvPicPr>
            <p:blipFill>
              <a:blip r:embed="rId24"/>
              <a:stretch>
                <a:fillRect/>
              </a:stretch>
            </p:blipFill>
            <p:spPr>
              <a:xfrm>
                <a:off x="3205448" y="1535772"/>
                <a:ext cx="48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E57DBF90-E22E-47BE-9242-FB67AB7EEC97}"/>
                  </a:ext>
                </a:extLst>
              </p14:cNvPr>
              <p14:cNvContentPartPr/>
              <p14:nvPr/>
            </p14:nvContentPartPr>
            <p14:xfrm>
              <a:off x="3261608" y="1591572"/>
              <a:ext cx="372960" cy="360"/>
            </p14:xfrm>
          </p:contentPart>
        </mc:Choice>
        <mc:Fallback xmlns="">
          <p:pic>
            <p:nvPicPr>
              <p:cNvPr id="25" name="Ink 24">
                <a:extLst>
                  <a:ext uri="{FF2B5EF4-FFF2-40B4-BE49-F238E27FC236}">
                    <a16:creationId xmlns:a16="http://schemas.microsoft.com/office/drawing/2014/main" id="{E57DBF90-E22E-47BE-9242-FB67AB7EEC97}"/>
                  </a:ext>
                </a:extLst>
              </p:cNvPr>
              <p:cNvPicPr/>
              <p:nvPr/>
            </p:nvPicPr>
            <p:blipFill>
              <a:blip r:embed="rId26"/>
              <a:stretch>
                <a:fillRect/>
              </a:stretch>
            </p:blipFill>
            <p:spPr>
              <a:xfrm>
                <a:off x="3252608" y="1582932"/>
                <a:ext cx="39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253E67AC-4E4D-4621-A319-4E850289C839}"/>
                  </a:ext>
                </a:extLst>
              </p14:cNvPr>
              <p14:cNvContentPartPr/>
              <p14:nvPr/>
            </p14:nvContentPartPr>
            <p14:xfrm>
              <a:off x="3625568" y="1591572"/>
              <a:ext cx="103320" cy="360"/>
            </p14:xfrm>
          </p:contentPart>
        </mc:Choice>
        <mc:Fallback xmlns="">
          <p:pic>
            <p:nvPicPr>
              <p:cNvPr id="26" name="Ink 25">
                <a:extLst>
                  <a:ext uri="{FF2B5EF4-FFF2-40B4-BE49-F238E27FC236}">
                    <a16:creationId xmlns:a16="http://schemas.microsoft.com/office/drawing/2014/main" id="{253E67AC-4E4D-4621-A319-4E850289C839}"/>
                  </a:ext>
                </a:extLst>
              </p:cNvPr>
              <p:cNvPicPr/>
              <p:nvPr/>
            </p:nvPicPr>
            <p:blipFill>
              <a:blip r:embed="rId28"/>
              <a:stretch>
                <a:fillRect/>
              </a:stretch>
            </p:blipFill>
            <p:spPr>
              <a:xfrm>
                <a:off x="3616928" y="1582932"/>
                <a:ext cx="120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1D128638-071C-4051-A41E-606B7EC80804}"/>
                  </a:ext>
                </a:extLst>
              </p14:cNvPr>
              <p14:cNvContentPartPr/>
              <p14:nvPr/>
            </p14:nvContentPartPr>
            <p14:xfrm>
              <a:off x="3315608" y="1657812"/>
              <a:ext cx="356760" cy="360"/>
            </p14:xfrm>
          </p:contentPart>
        </mc:Choice>
        <mc:Fallback xmlns="">
          <p:pic>
            <p:nvPicPr>
              <p:cNvPr id="27" name="Ink 26">
                <a:extLst>
                  <a:ext uri="{FF2B5EF4-FFF2-40B4-BE49-F238E27FC236}">
                    <a16:creationId xmlns:a16="http://schemas.microsoft.com/office/drawing/2014/main" id="{1D128638-071C-4051-A41E-606B7EC80804}"/>
                  </a:ext>
                </a:extLst>
              </p:cNvPr>
              <p:cNvPicPr/>
              <p:nvPr/>
            </p:nvPicPr>
            <p:blipFill>
              <a:blip r:embed="rId30"/>
              <a:stretch>
                <a:fillRect/>
              </a:stretch>
            </p:blipFill>
            <p:spPr>
              <a:xfrm>
                <a:off x="3306968" y="1648812"/>
                <a:ext cx="374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4214E111-D6D3-41FF-B00A-AB320E892AFA}"/>
                  </a:ext>
                </a:extLst>
              </p14:cNvPr>
              <p14:cNvContentPartPr/>
              <p14:nvPr/>
            </p14:nvContentPartPr>
            <p14:xfrm>
              <a:off x="3211928" y="1553412"/>
              <a:ext cx="360" cy="329040"/>
            </p14:xfrm>
          </p:contentPart>
        </mc:Choice>
        <mc:Fallback xmlns="">
          <p:pic>
            <p:nvPicPr>
              <p:cNvPr id="28" name="Ink 27">
                <a:extLst>
                  <a:ext uri="{FF2B5EF4-FFF2-40B4-BE49-F238E27FC236}">
                    <a16:creationId xmlns:a16="http://schemas.microsoft.com/office/drawing/2014/main" id="{4214E111-D6D3-41FF-B00A-AB320E892AFA}"/>
                  </a:ext>
                </a:extLst>
              </p:cNvPr>
              <p:cNvPicPr/>
              <p:nvPr/>
            </p:nvPicPr>
            <p:blipFill>
              <a:blip r:embed="rId32"/>
              <a:stretch>
                <a:fillRect/>
              </a:stretch>
            </p:blipFill>
            <p:spPr>
              <a:xfrm>
                <a:off x="3203288" y="1544412"/>
                <a:ext cx="180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63DA7971-1E3F-43F0-A242-6107F29C710D}"/>
                  </a:ext>
                </a:extLst>
              </p14:cNvPr>
              <p14:cNvContentPartPr/>
              <p14:nvPr/>
            </p14:nvContentPartPr>
            <p14:xfrm>
              <a:off x="3268448" y="1600572"/>
              <a:ext cx="360" cy="84240"/>
            </p14:xfrm>
          </p:contentPart>
        </mc:Choice>
        <mc:Fallback xmlns="">
          <p:pic>
            <p:nvPicPr>
              <p:cNvPr id="29" name="Ink 28">
                <a:extLst>
                  <a:ext uri="{FF2B5EF4-FFF2-40B4-BE49-F238E27FC236}">
                    <a16:creationId xmlns:a16="http://schemas.microsoft.com/office/drawing/2014/main" id="{63DA7971-1E3F-43F0-A242-6107F29C710D}"/>
                  </a:ext>
                </a:extLst>
              </p:cNvPr>
              <p:cNvPicPr/>
              <p:nvPr/>
            </p:nvPicPr>
            <p:blipFill>
              <a:blip r:embed="rId34"/>
              <a:stretch>
                <a:fillRect/>
              </a:stretch>
            </p:blipFill>
            <p:spPr>
              <a:xfrm>
                <a:off x="3259808" y="1591572"/>
                <a:ext cx="18000" cy="101880"/>
              </a:xfrm>
              <a:prstGeom prst="rect">
                <a:avLst/>
              </a:prstGeom>
            </p:spPr>
          </p:pic>
        </mc:Fallback>
      </mc:AlternateContent>
      <p:pic>
        <p:nvPicPr>
          <p:cNvPr id="1026" name="Picture 2" descr="Image result for mini water motor">
            <a:extLst>
              <a:ext uri="{FF2B5EF4-FFF2-40B4-BE49-F238E27FC236}">
                <a16:creationId xmlns:a16="http://schemas.microsoft.com/office/drawing/2014/main" id="{FEA0DF6C-F643-4E0C-9BD0-30FBA4A6EF6E}"/>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flipH="1">
            <a:off x="5678218" y="5317696"/>
            <a:ext cx="1015752" cy="10157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for vertical small 2 inch pipe imag">
            <a:extLst>
              <a:ext uri="{FF2B5EF4-FFF2-40B4-BE49-F238E27FC236}">
                <a16:creationId xmlns:a16="http://schemas.microsoft.com/office/drawing/2014/main" id="{50FFA5E0-6125-4F50-891F-23A4111400C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flipH="1">
            <a:off x="5048986" y="3457055"/>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earch query image">
            <a:extLst>
              <a:ext uri="{FF2B5EF4-FFF2-40B4-BE49-F238E27FC236}">
                <a16:creationId xmlns:a16="http://schemas.microsoft.com/office/drawing/2014/main" id="{F5F433B5-C9F4-4D31-8EE6-04B7290891CF}"/>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l="15543" t="3531" r="-5838" b="-5838"/>
          <a:stretch/>
        </p:blipFill>
        <p:spPr bwMode="auto">
          <a:xfrm>
            <a:off x="6808085" y="3457055"/>
            <a:ext cx="2088403" cy="240652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Image result for vertical small 2 inch pipe imag">
            <a:extLst>
              <a:ext uri="{FF2B5EF4-FFF2-40B4-BE49-F238E27FC236}">
                <a16:creationId xmlns:a16="http://schemas.microsoft.com/office/drawing/2014/main" id="{D0CE28BE-9892-488E-AD2D-2FFACF4F118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flipH="1">
            <a:off x="5045959" y="4824658"/>
            <a:ext cx="183624" cy="121109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6C4D0B66-4C60-44F9-8DF2-3BA98921AC3D}"/>
              </a:ext>
            </a:extLst>
          </p:cNvPr>
          <p:cNvCxnSpPr>
            <a:cxnSpLocks/>
          </p:cNvCxnSpPr>
          <p:nvPr/>
        </p:nvCxnSpPr>
        <p:spPr>
          <a:xfrm flipV="1">
            <a:off x="4365501" y="1600572"/>
            <a:ext cx="2078707" cy="51008"/>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Picture 6" descr="Image result for vertical small 2 inch pipe imag">
            <a:extLst>
              <a:ext uri="{FF2B5EF4-FFF2-40B4-BE49-F238E27FC236}">
                <a16:creationId xmlns:a16="http://schemas.microsoft.com/office/drawing/2014/main" id="{0F7F6F16-F16D-4B48-BDCB-390E518BEE41}"/>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flipH="1">
            <a:off x="5041557" y="989240"/>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Image result for vertical small 2 inch pipe imag">
            <a:extLst>
              <a:ext uri="{FF2B5EF4-FFF2-40B4-BE49-F238E27FC236}">
                <a16:creationId xmlns:a16="http://schemas.microsoft.com/office/drawing/2014/main" id="{1AEE4965-7DEC-4DA8-8BB2-33C3E22B9349}"/>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flipH="1">
            <a:off x="5038530" y="2356843"/>
            <a:ext cx="183624" cy="121109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Image result for vertical small 2 inch pipe imag">
            <a:extLst>
              <a:ext uri="{FF2B5EF4-FFF2-40B4-BE49-F238E27FC236}">
                <a16:creationId xmlns:a16="http://schemas.microsoft.com/office/drawing/2014/main" id="{B1693539-E4F2-40AD-93C9-4526733519A6}"/>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6075" t="18669" r="37473" b="16783"/>
          <a:stretch/>
        </p:blipFill>
        <p:spPr bwMode="auto">
          <a:xfrm rot="5400000" flipH="1">
            <a:off x="5421076" y="5695828"/>
            <a:ext cx="144016" cy="5695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vertical small 2 inch pipe imag">
            <a:extLst>
              <a:ext uri="{FF2B5EF4-FFF2-40B4-BE49-F238E27FC236}">
                <a16:creationId xmlns:a16="http://schemas.microsoft.com/office/drawing/2014/main" id="{777CDB7B-5B29-412B-9895-2B9F337269DA}"/>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rot="5400000" flipH="1">
            <a:off x="6430271" y="4803960"/>
            <a:ext cx="183624" cy="1211095"/>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a:extLst>
              <a:ext uri="{FF2B5EF4-FFF2-40B4-BE49-F238E27FC236}">
                <a16:creationId xmlns:a16="http://schemas.microsoft.com/office/drawing/2014/main" id="{10382A1C-8685-4EB6-829B-03FDB3B6ACEC}"/>
              </a:ext>
            </a:extLst>
          </p:cNvPr>
          <p:cNvCxnSpPr>
            <a:cxnSpLocks/>
          </p:cNvCxnSpPr>
          <p:nvPr/>
        </p:nvCxnSpPr>
        <p:spPr>
          <a:xfrm>
            <a:off x="6444208" y="1591572"/>
            <a:ext cx="0" cy="4069676"/>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Picture 6" descr="Image result for vertical small 2 inch pipe imag">
            <a:extLst>
              <a:ext uri="{FF2B5EF4-FFF2-40B4-BE49-F238E27FC236}">
                <a16:creationId xmlns:a16="http://schemas.microsoft.com/office/drawing/2014/main" id="{1FD93874-5176-4EE9-ACC3-A2F2311FF075}"/>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2454" t="4159" r="34112" b="-1546"/>
          <a:stretch/>
        </p:blipFill>
        <p:spPr bwMode="auto">
          <a:xfrm rot="5400000" flipH="1">
            <a:off x="3335266" y="382287"/>
            <a:ext cx="196323" cy="142313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Image result for vertical small 2 inch pipe imag">
            <a:extLst>
              <a:ext uri="{FF2B5EF4-FFF2-40B4-BE49-F238E27FC236}">
                <a16:creationId xmlns:a16="http://schemas.microsoft.com/office/drawing/2014/main" id="{0790FCDC-0CFF-430F-9CFB-A265E81B8F92}"/>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4112" b="-1546"/>
          <a:stretch/>
        </p:blipFill>
        <p:spPr bwMode="auto">
          <a:xfrm rot="5400000" flipH="1">
            <a:off x="4498851" y="475185"/>
            <a:ext cx="183624" cy="121109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Image result for vertical small 2 inch pipe imag">
            <a:extLst>
              <a:ext uri="{FF2B5EF4-FFF2-40B4-BE49-F238E27FC236}">
                <a16:creationId xmlns:a16="http://schemas.microsoft.com/office/drawing/2014/main" id="{A060AC51-1752-4EF3-97FB-019CD6C1EA31}"/>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l="53323" t="18669" r="36664" b="28675"/>
          <a:stretch/>
        </p:blipFill>
        <p:spPr bwMode="auto">
          <a:xfrm rot="10800000" flipH="1">
            <a:off x="2700318" y="1089767"/>
            <a:ext cx="146330" cy="76946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mage result for 5v power supply 3d ">
            <a:extLst>
              <a:ext uri="{FF2B5EF4-FFF2-40B4-BE49-F238E27FC236}">
                <a16:creationId xmlns:a16="http://schemas.microsoft.com/office/drawing/2014/main" id="{2520269B-CD7E-4A8D-961E-E3521145FD3D}"/>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833853" y="1033940"/>
            <a:ext cx="490775" cy="490775"/>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C206DD49-F9D1-4EAD-89E3-4494E6771CF1}"/>
              </a:ext>
            </a:extLst>
          </p:cNvPr>
          <p:cNvCxnSpPr>
            <a:cxnSpLocks/>
            <a:endCxn id="47" idx="1"/>
          </p:cNvCxnSpPr>
          <p:nvPr/>
        </p:nvCxnSpPr>
        <p:spPr>
          <a:xfrm flipV="1">
            <a:off x="4144996" y="1279328"/>
            <a:ext cx="1688857" cy="1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A49FEDD-A9CD-4906-A0BD-CC695BCDE304}"/>
              </a:ext>
            </a:extLst>
          </p:cNvPr>
          <p:cNvCxnSpPr>
            <a:cxnSpLocks/>
          </p:cNvCxnSpPr>
          <p:nvPr/>
        </p:nvCxnSpPr>
        <p:spPr>
          <a:xfrm>
            <a:off x="4156161" y="1283853"/>
            <a:ext cx="0" cy="440558"/>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descr="Image result for switch board">
            <a:extLst>
              <a:ext uri="{FF2B5EF4-FFF2-40B4-BE49-F238E27FC236}">
                <a16:creationId xmlns:a16="http://schemas.microsoft.com/office/drawing/2014/main" id="{226959E1-2780-43E1-A92C-59BC7B06F47F}"/>
              </a:ext>
            </a:extLst>
          </p:cNvPr>
          <p:cNvPicPr>
            <a:picLocks noChangeAspect="1" noChangeArrowheads="1"/>
          </p:cNvPicPr>
          <p:nvPr/>
        </p:nvPicPr>
        <p:blipFill rotWithShape="1">
          <a:blip r:embed="rId39" cstate="print">
            <a:extLst>
              <a:ext uri="{28A0092B-C50C-407E-A947-70E740481C1C}">
                <a14:useLocalDpi xmlns:a14="http://schemas.microsoft.com/office/drawing/2010/main" val="0"/>
              </a:ext>
            </a:extLst>
          </a:blip>
          <a:srcRect l="9299" t="32365" r="23819" b="17488"/>
          <a:stretch/>
        </p:blipFill>
        <p:spPr bwMode="auto">
          <a:xfrm>
            <a:off x="7164638" y="395588"/>
            <a:ext cx="518269" cy="388603"/>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Connector 1026">
            <a:extLst>
              <a:ext uri="{FF2B5EF4-FFF2-40B4-BE49-F238E27FC236}">
                <a16:creationId xmlns:a16="http://schemas.microsoft.com/office/drawing/2014/main" id="{44F09EC4-53D9-4B39-BABF-28913905738F}"/>
              </a:ext>
            </a:extLst>
          </p:cNvPr>
          <p:cNvCxnSpPr>
            <a:cxnSpLocks/>
          </p:cNvCxnSpPr>
          <p:nvPr/>
        </p:nvCxnSpPr>
        <p:spPr>
          <a:xfrm flipH="1" flipV="1">
            <a:off x="6285057" y="1274967"/>
            <a:ext cx="1077116" cy="34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916395B-F5D6-4613-8F97-DFF04940715A}"/>
              </a:ext>
            </a:extLst>
          </p:cNvPr>
          <p:cNvCxnSpPr>
            <a:cxnSpLocks/>
          </p:cNvCxnSpPr>
          <p:nvPr/>
        </p:nvCxnSpPr>
        <p:spPr>
          <a:xfrm flipV="1">
            <a:off x="7362173" y="791827"/>
            <a:ext cx="0" cy="517162"/>
          </a:xfrm>
          <a:prstGeom prst="line">
            <a:avLst/>
          </a:prstGeom>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55CB80DF-7B8B-46C6-B38D-8CF979F5768B}"/>
              </a:ext>
            </a:extLst>
          </p:cNvPr>
          <p:cNvSpPr>
            <a:spLocks noGrp="1"/>
          </p:cNvSpPr>
          <p:nvPr>
            <p:ph type="title"/>
          </p:nvPr>
        </p:nvSpPr>
        <p:spPr>
          <a:xfrm>
            <a:off x="632792" y="265699"/>
            <a:ext cx="7467600" cy="532485"/>
          </a:xfrm>
        </p:spPr>
        <p:txBody>
          <a:bodyPr>
            <a:noAutofit/>
          </a:bodyPr>
          <a:lstStyle/>
          <a:p>
            <a:pPr algn="ctr"/>
            <a:r>
              <a:rPr lang="en-US" b="1" dirty="0"/>
              <a:t>Working model Animation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6720-E743-4411-A7BF-3FEAE7D005F4}"/>
              </a:ext>
            </a:extLst>
          </p:cNvPr>
          <p:cNvSpPr>
            <a:spLocks noGrp="1"/>
          </p:cNvSpPr>
          <p:nvPr>
            <p:ph sz="quarter" idx="1"/>
          </p:nvPr>
        </p:nvSpPr>
        <p:spPr>
          <a:xfrm>
            <a:off x="457200" y="404664"/>
            <a:ext cx="7467600" cy="6120680"/>
          </a:xfrm>
        </p:spPr>
        <p:txBody>
          <a:bodyPr>
            <a:normAutofit lnSpcReduction="10000"/>
          </a:bodyPr>
          <a:lstStyle/>
          <a:p>
            <a:pPr marL="0" indent="0" algn="ctr">
              <a:buNone/>
            </a:pPr>
            <a:r>
              <a:rPr lang="en-IN" sz="3000" b="1" dirty="0">
                <a:solidFill>
                  <a:schemeClr val="bg1">
                    <a:lumMod val="50000"/>
                  </a:schemeClr>
                </a:solidFill>
              </a:rPr>
              <a:t>Features</a:t>
            </a:r>
          </a:p>
          <a:p>
            <a:endParaRPr lang="en-IN" sz="3000" b="1" dirty="0">
              <a:solidFill>
                <a:schemeClr val="bg1">
                  <a:lumMod val="50000"/>
                </a:schemeClr>
              </a:solidFill>
            </a:endParaRPr>
          </a:p>
          <a:p>
            <a:pPr algn="l"/>
            <a:r>
              <a:rPr lang="en-US" sz="2000" b="1" i="0" dirty="0">
                <a:solidFill>
                  <a:srgbClr val="444444"/>
                </a:solidFill>
                <a:effectLst/>
                <a:latin typeface="Gentium Basic"/>
              </a:rPr>
              <a:t>Automatic:</a:t>
            </a:r>
            <a:r>
              <a:rPr lang="en-US" sz="2000" b="0" i="0" dirty="0">
                <a:solidFill>
                  <a:srgbClr val="444444"/>
                </a:solidFill>
                <a:effectLst/>
                <a:latin typeface="Gentium Basic"/>
              </a:rPr>
              <a:t> These devices are made to turn on the pump the moment water level falls underneath the predetermined level and turn off once the tank is full.  It’s also easy to decide the level of storage by using these products very easily.</a:t>
            </a:r>
          </a:p>
          <a:p>
            <a:pPr algn="l"/>
            <a:r>
              <a:rPr lang="en-US" sz="2000" b="1" i="0" dirty="0">
                <a:solidFill>
                  <a:srgbClr val="444444"/>
                </a:solidFill>
                <a:effectLst/>
                <a:latin typeface="Gentium Basic"/>
              </a:rPr>
              <a:t>Easy to Install:</a:t>
            </a:r>
            <a:r>
              <a:rPr lang="en-US" sz="2000" b="0" i="0" dirty="0">
                <a:solidFill>
                  <a:srgbClr val="444444"/>
                </a:solidFill>
                <a:effectLst/>
                <a:latin typeface="Gentium Basic"/>
              </a:rPr>
              <a:t> It is extremely simple to install these products in tanks and pools.</a:t>
            </a:r>
          </a:p>
          <a:p>
            <a:pPr algn="l"/>
            <a:r>
              <a:rPr lang="en-US" sz="2000" b="1" i="0" dirty="0">
                <a:solidFill>
                  <a:srgbClr val="444444"/>
                </a:solidFill>
                <a:effectLst/>
                <a:latin typeface="Gentium Basic"/>
              </a:rPr>
              <a:t>Continuous Operation:</a:t>
            </a:r>
            <a:r>
              <a:rPr lang="en-US" sz="2000" b="0" i="0" dirty="0">
                <a:solidFill>
                  <a:srgbClr val="444444"/>
                </a:solidFill>
                <a:effectLst/>
                <a:latin typeface="Gentium Basic"/>
              </a:rPr>
              <a:t> These controller  are very well suited for continuous operation because it consumes less energy in comparison to other kinds of electrical products.</a:t>
            </a:r>
          </a:p>
          <a:p>
            <a:pPr algn="l"/>
            <a:r>
              <a:rPr lang="en-US" sz="2000" b="1" i="0" dirty="0">
                <a:solidFill>
                  <a:srgbClr val="444444"/>
                </a:solidFill>
                <a:effectLst/>
                <a:latin typeface="Gentium Basic"/>
              </a:rPr>
              <a:t>Prevent Overflow:</a:t>
            </a:r>
            <a:r>
              <a:rPr lang="en-US" sz="2000" b="0" i="0" dirty="0">
                <a:solidFill>
                  <a:srgbClr val="444444"/>
                </a:solidFill>
                <a:effectLst/>
                <a:latin typeface="Gentium Basic"/>
              </a:rPr>
              <a:t> Probably the most significant feature of these products is that it helps you to prevent overflow in the tanks and for that reason helps you to prevent wastages to a large degree.</a:t>
            </a:r>
          </a:p>
          <a:p>
            <a:pPr algn="l"/>
            <a:r>
              <a:rPr lang="en-US" sz="2000" b="1" i="0" dirty="0">
                <a:solidFill>
                  <a:srgbClr val="444444"/>
                </a:solidFill>
                <a:effectLst/>
                <a:latin typeface="Gentium Basic"/>
              </a:rPr>
              <a:t>Power Consumption: </a:t>
            </a:r>
            <a:r>
              <a:rPr lang="en-US" sz="2000" b="0" i="0" dirty="0">
                <a:solidFill>
                  <a:srgbClr val="444444"/>
                </a:solidFill>
                <a:effectLst/>
                <a:latin typeface="Gentium Basic"/>
              </a:rPr>
              <a:t>It will help to reduce energy consumption because these control the amount of water in tanks and other spaces easily.  Consequently you’ll be able to avoid wastage of both energy and water which will be quite advantageous in the current scenario</a:t>
            </a:r>
            <a:r>
              <a:rPr lang="en-US" sz="1800" b="0" i="0" dirty="0">
                <a:solidFill>
                  <a:srgbClr val="444444"/>
                </a:solidFill>
                <a:effectLst/>
                <a:latin typeface="Gentium Basic"/>
              </a:rPr>
              <a:t>.</a:t>
            </a:r>
            <a:endParaRPr lang="en-IN" b="1" dirty="0">
              <a:solidFill>
                <a:schemeClr val="bg1">
                  <a:lumMod val="50000"/>
                </a:schemeClr>
              </a:solidFill>
            </a:endParaRPr>
          </a:p>
        </p:txBody>
      </p:sp>
      <p:sp>
        <p:nvSpPr>
          <p:cNvPr id="4" name="Date Placeholder 3">
            <a:extLst>
              <a:ext uri="{FF2B5EF4-FFF2-40B4-BE49-F238E27FC236}">
                <a16:creationId xmlns:a16="http://schemas.microsoft.com/office/drawing/2014/main" id="{D71978DD-A02D-4EB6-94F6-CF968B5B50F0}"/>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C015421F-1C1D-4F7E-8D8B-0A040CE66114}"/>
              </a:ext>
            </a:extLst>
          </p:cNvPr>
          <p:cNvSpPr>
            <a:spLocks noGrp="1"/>
          </p:cNvSpPr>
          <p:nvPr>
            <p:ph type="sldNum" sz="quarter" idx="15"/>
          </p:nvPr>
        </p:nvSpPr>
        <p:spPr/>
        <p:txBody>
          <a:bodyPr/>
          <a:lstStyle/>
          <a:p>
            <a:fld id="{8B6C2354-2165-45A8-8C10-36D2E0F89CEA}" type="slidenum">
              <a:rPr lang="en-IN" smtClean="0"/>
              <a:pPr/>
              <a:t>8</a:t>
            </a:fld>
            <a:endParaRPr lang="en-IN"/>
          </a:p>
        </p:txBody>
      </p:sp>
      <p:sp>
        <p:nvSpPr>
          <p:cNvPr id="6" name="Footer Placeholder 5">
            <a:extLst>
              <a:ext uri="{FF2B5EF4-FFF2-40B4-BE49-F238E27FC236}">
                <a16:creationId xmlns:a16="http://schemas.microsoft.com/office/drawing/2014/main" id="{B06B96CB-5F15-4842-BEAA-53A489780CC0}"/>
              </a:ext>
            </a:extLst>
          </p:cNvPr>
          <p:cNvSpPr>
            <a:spLocks noGrp="1"/>
          </p:cNvSpPr>
          <p:nvPr>
            <p:ph type="ftr" sz="quarter" idx="16"/>
          </p:nvPr>
        </p:nvSpPr>
        <p:spPr/>
        <p:txBody>
          <a:bodyPr/>
          <a:lstStyle/>
          <a:p>
            <a:r>
              <a:rPr lang="en-IN" dirty="0"/>
              <a:t>TE 8</a:t>
            </a:r>
          </a:p>
        </p:txBody>
      </p:sp>
    </p:spTree>
    <p:extLst>
      <p:ext uri="{BB962C8B-B14F-4D97-AF65-F5344CB8AC3E}">
        <p14:creationId xmlns:p14="http://schemas.microsoft.com/office/powerpoint/2010/main" val="280093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2EB5-1E39-47D2-BCD5-B47728CA3799}"/>
              </a:ext>
            </a:extLst>
          </p:cNvPr>
          <p:cNvSpPr>
            <a:spLocks noGrp="1"/>
          </p:cNvSpPr>
          <p:nvPr>
            <p:ph type="title"/>
          </p:nvPr>
        </p:nvSpPr>
        <p:spPr>
          <a:xfrm>
            <a:off x="457200" y="274638"/>
            <a:ext cx="7467600" cy="634082"/>
          </a:xfrm>
        </p:spPr>
        <p:txBody>
          <a:bodyPr/>
          <a:lstStyle/>
          <a:p>
            <a:pPr algn="ctr"/>
            <a:r>
              <a:rPr lang="en-IN" b="1" dirty="0"/>
              <a:t>Future Scope</a:t>
            </a:r>
          </a:p>
        </p:txBody>
      </p:sp>
      <p:sp>
        <p:nvSpPr>
          <p:cNvPr id="3" name="Content Placeholder 2">
            <a:extLst>
              <a:ext uri="{FF2B5EF4-FFF2-40B4-BE49-F238E27FC236}">
                <a16:creationId xmlns:a16="http://schemas.microsoft.com/office/drawing/2014/main" id="{95A3D5CE-9F08-4C7E-8CF5-981F3AFB7F0C}"/>
              </a:ext>
            </a:extLst>
          </p:cNvPr>
          <p:cNvSpPr>
            <a:spLocks noGrp="1"/>
          </p:cNvSpPr>
          <p:nvPr>
            <p:ph sz="quarter" idx="1"/>
          </p:nvPr>
        </p:nvSpPr>
        <p:spPr>
          <a:xfrm>
            <a:off x="457200" y="1196752"/>
            <a:ext cx="7467600" cy="5277200"/>
          </a:xfrm>
        </p:spPr>
        <p:txBody>
          <a:bodyPr>
            <a:normAutofit/>
          </a:bodyPr>
          <a:lstStyle/>
          <a:p>
            <a:pPr marL="342900" indent="-342900">
              <a:buFont typeface="+mj-lt"/>
              <a:buAutoNum type="arabicPeriod"/>
            </a:pPr>
            <a:r>
              <a:rPr lang="en-US" sz="1800" dirty="0">
                <a:latin typeface="+mj-lt"/>
              </a:rPr>
              <a:t>The basics need of human being is water and it is one of the most important necessary for all living beings.</a:t>
            </a:r>
          </a:p>
          <a:p>
            <a:pPr marL="342900" indent="-342900">
              <a:buFont typeface="+mj-lt"/>
              <a:buAutoNum type="arabicPeriod"/>
            </a:pPr>
            <a:r>
              <a:rPr lang="en-US" sz="1800" dirty="0">
                <a:latin typeface="+mj-lt"/>
              </a:rPr>
              <a:t> But unfortunately a huge amount of water is being wasted by uncontrolled use and due to our negligence. </a:t>
            </a:r>
          </a:p>
          <a:p>
            <a:pPr marL="342900" indent="-342900">
              <a:buFont typeface="+mj-lt"/>
              <a:buAutoNum type="arabicPeriod"/>
            </a:pPr>
            <a:r>
              <a:rPr lang="en-US" sz="1800" dirty="0">
                <a:latin typeface="+mj-lt"/>
              </a:rPr>
              <a:t>Some other automated water level monitoring system is also offered so far but most of the method has some shortness in practice. </a:t>
            </a:r>
          </a:p>
          <a:p>
            <a:pPr marL="342900" indent="-342900">
              <a:buFont typeface="+mj-lt"/>
              <a:buAutoNum type="arabicPeriod"/>
            </a:pPr>
            <a:r>
              <a:rPr lang="en-US" sz="1800" dirty="0">
                <a:latin typeface="+mj-lt"/>
              </a:rPr>
              <a:t>We tried to overcome these problems and implemented an efficient automated water level monitoring and controlling system for purifier.</a:t>
            </a:r>
          </a:p>
          <a:p>
            <a:pPr marL="342900" indent="-342900">
              <a:buFont typeface="+mj-lt"/>
              <a:buAutoNum type="arabicPeriod"/>
            </a:pPr>
            <a:r>
              <a:rPr lang="en-US" sz="1800" dirty="0">
                <a:latin typeface="+mj-lt"/>
              </a:rPr>
              <a:t> Main intension of this research work is to establish a flexible, economical and easy configurable system which can solve water losing problems</a:t>
            </a:r>
            <a:endParaRPr lang="en-IN" sz="1800" dirty="0"/>
          </a:p>
        </p:txBody>
      </p:sp>
      <p:sp>
        <p:nvSpPr>
          <p:cNvPr id="4" name="Date Placeholder 3">
            <a:extLst>
              <a:ext uri="{FF2B5EF4-FFF2-40B4-BE49-F238E27FC236}">
                <a16:creationId xmlns:a16="http://schemas.microsoft.com/office/drawing/2014/main" id="{E4DA8B2A-E906-4AF7-A9C9-176468763FF2}"/>
              </a:ext>
            </a:extLst>
          </p:cNvPr>
          <p:cNvSpPr>
            <a:spLocks noGrp="1"/>
          </p:cNvSpPr>
          <p:nvPr>
            <p:ph type="dt" sz="half" idx="14"/>
          </p:nvPr>
        </p:nvSpPr>
        <p:spPr/>
        <p:txBody>
          <a:bodyPr/>
          <a:lstStyle/>
          <a:p>
            <a:fld id="{7674083B-1E38-49C4-99F7-48CE4C3FBFAB}" type="datetime1">
              <a:rPr lang="en-IN" smtClean="0"/>
              <a:pPr/>
              <a:t>12-05-2022</a:t>
            </a:fld>
            <a:endParaRPr lang="en-IN"/>
          </a:p>
        </p:txBody>
      </p:sp>
      <p:sp>
        <p:nvSpPr>
          <p:cNvPr id="5" name="Slide Number Placeholder 4">
            <a:extLst>
              <a:ext uri="{FF2B5EF4-FFF2-40B4-BE49-F238E27FC236}">
                <a16:creationId xmlns:a16="http://schemas.microsoft.com/office/drawing/2014/main" id="{8644B1B2-0ECC-45F4-A247-4C43A94CB80C}"/>
              </a:ext>
            </a:extLst>
          </p:cNvPr>
          <p:cNvSpPr>
            <a:spLocks noGrp="1"/>
          </p:cNvSpPr>
          <p:nvPr>
            <p:ph type="sldNum" sz="quarter" idx="15"/>
          </p:nvPr>
        </p:nvSpPr>
        <p:spPr/>
        <p:txBody>
          <a:bodyPr/>
          <a:lstStyle/>
          <a:p>
            <a:fld id="{8B6C2354-2165-45A8-8C10-36D2E0F89CEA}" type="slidenum">
              <a:rPr lang="en-IN" smtClean="0"/>
              <a:pPr/>
              <a:t>9</a:t>
            </a:fld>
            <a:endParaRPr lang="en-IN"/>
          </a:p>
        </p:txBody>
      </p:sp>
      <p:sp>
        <p:nvSpPr>
          <p:cNvPr id="6" name="Footer Placeholder 5">
            <a:extLst>
              <a:ext uri="{FF2B5EF4-FFF2-40B4-BE49-F238E27FC236}">
                <a16:creationId xmlns:a16="http://schemas.microsoft.com/office/drawing/2014/main" id="{E02AF9EF-137D-42A4-BDF5-6D57F417B038}"/>
              </a:ext>
            </a:extLst>
          </p:cNvPr>
          <p:cNvSpPr>
            <a:spLocks noGrp="1"/>
          </p:cNvSpPr>
          <p:nvPr>
            <p:ph type="ftr" sz="quarter" idx="16"/>
          </p:nvPr>
        </p:nvSpPr>
        <p:spPr/>
        <p:txBody>
          <a:bodyPr/>
          <a:lstStyle/>
          <a:p>
            <a:r>
              <a:rPr lang="en-IN" dirty="0"/>
              <a:t>TE 8</a:t>
            </a:r>
          </a:p>
        </p:txBody>
      </p:sp>
    </p:spTree>
    <p:extLst>
      <p:ext uri="{BB962C8B-B14F-4D97-AF65-F5344CB8AC3E}">
        <p14:creationId xmlns:p14="http://schemas.microsoft.com/office/powerpoint/2010/main" val="3377511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0D98E86AFA374EA80CE2D0C115F354" ma:contentTypeVersion="4" ma:contentTypeDescription="Create a new document." ma:contentTypeScope="" ma:versionID="36e3a34974ad2421a2e7a0f90903144c">
  <xsd:schema xmlns:xsd="http://www.w3.org/2001/XMLSchema" xmlns:xs="http://www.w3.org/2001/XMLSchema" xmlns:p="http://schemas.microsoft.com/office/2006/metadata/properties" xmlns:ns2="1ade5501-886c-471b-9e99-fd9252e529a9" xmlns:ns3="c40f8e4b-4291-4ecb-9ed4-1e160c0cec0a" targetNamespace="http://schemas.microsoft.com/office/2006/metadata/properties" ma:root="true" ma:fieldsID="519ddc334ebe5b1cbde387a999f33629" ns2:_="" ns3:_="">
    <xsd:import namespace="1ade5501-886c-471b-9e99-fd9252e529a9"/>
    <xsd:import namespace="c40f8e4b-4291-4ecb-9ed4-1e160c0cec0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e5501-886c-471b-9e99-fd9252e529a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40f8e4b-4291-4ecb-9ed4-1e160c0cec0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ade5501-886c-471b-9e99-fd9252e529a9">
      <UserInfo>
        <DisplayName>TE_Miniproj_Sem2_2021-22_Subject coordinator_VBV Members</DisplayName>
        <AccountId>23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C917FF-9F19-4EAB-9527-89A39771CE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de5501-886c-471b-9e99-fd9252e529a9"/>
    <ds:schemaRef ds:uri="c40f8e4b-4291-4ecb-9ed4-1e160c0cec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D79922-0DEA-45FB-B478-B9DC677DC805}">
  <ds:schemaRefs>
    <ds:schemaRef ds:uri="http://schemas.microsoft.com/office/2006/metadata/properties"/>
    <ds:schemaRef ds:uri="http://schemas.microsoft.com/office/infopath/2007/PartnerControls"/>
    <ds:schemaRef ds:uri="1ade5501-886c-471b-9e99-fd9252e529a9"/>
  </ds:schemaRefs>
</ds:datastoreItem>
</file>

<file path=customXml/itemProps3.xml><?xml version="1.0" encoding="utf-8"?>
<ds:datastoreItem xmlns:ds="http://schemas.openxmlformats.org/officeDocument/2006/customXml" ds:itemID="{58EA12D5-AB9B-4161-BB54-D276EA438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466</TotalTime>
  <Words>841</Words>
  <Application>Microsoft Office PowerPoint</Application>
  <PresentationFormat>On-screen Show (4:3)</PresentationFormat>
  <Paragraphs>122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Schoolbook</vt:lpstr>
      <vt:lpstr>Gentium Basic</vt:lpstr>
      <vt:lpstr>Wingdings</vt:lpstr>
      <vt:lpstr>Wingdings 2</vt:lpstr>
      <vt:lpstr>Oriel</vt:lpstr>
      <vt:lpstr>Pune Institute of Computer Technology, Pune Dept. of E&amp;TC</vt:lpstr>
      <vt:lpstr>PowerPoint Presentation</vt:lpstr>
      <vt:lpstr>PowerPoint Presentation</vt:lpstr>
      <vt:lpstr>PowerPoint Presentation</vt:lpstr>
      <vt:lpstr>Explanation of Block Diagram </vt:lpstr>
      <vt:lpstr>PowerPoint Presentation</vt:lpstr>
      <vt:lpstr>Working model Animation</vt:lpstr>
      <vt:lpstr>PowerPoint Presentation</vt:lpstr>
      <vt:lpstr>Future Scope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Pune Institute of Computer Technology, Pune Dept. of E&amp;TC</dc:title>
  <dc:creator>Vaibhav</dc:creator>
  <cp:lastModifiedBy>32442_Pratik_21_22</cp:lastModifiedBy>
  <cp:revision>28</cp:revision>
  <dcterms:created xsi:type="dcterms:W3CDTF">2015-01-02T02:53:48Z</dcterms:created>
  <dcterms:modified xsi:type="dcterms:W3CDTF">2022-05-12T09:02:43Z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0x010100B10D98E86AFA374EA80CE2D0C115F354</vt:lpwstr>
  </property>
</Properties>
</file>