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0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28"/>
  </p:notesMasterIdLst>
  <p:handoutMasterIdLst>
    <p:handoutMasterId r:id="rId129"/>
  </p:handoutMasterIdLst>
  <p:sldIdLst>
    <p:sldId id="270" r:id="rId2"/>
    <p:sldId id="383" r:id="rId3"/>
    <p:sldId id="384" r:id="rId4"/>
    <p:sldId id="271" r:id="rId5"/>
    <p:sldId id="272" r:id="rId6"/>
    <p:sldId id="418" r:id="rId7"/>
    <p:sldId id="385" r:id="rId8"/>
    <p:sldId id="273" r:id="rId9"/>
    <p:sldId id="386" r:id="rId10"/>
    <p:sldId id="274" r:id="rId11"/>
    <p:sldId id="275" r:id="rId12"/>
    <p:sldId id="419" r:id="rId13"/>
    <p:sldId id="387" r:id="rId14"/>
    <p:sldId id="276" r:id="rId15"/>
    <p:sldId id="277" r:id="rId16"/>
    <p:sldId id="388" r:id="rId17"/>
    <p:sldId id="420" r:id="rId18"/>
    <p:sldId id="278" r:id="rId19"/>
    <p:sldId id="390" r:id="rId20"/>
    <p:sldId id="391" r:id="rId21"/>
    <p:sldId id="279" r:id="rId22"/>
    <p:sldId id="280" r:id="rId23"/>
    <p:sldId id="389" r:id="rId24"/>
    <p:sldId id="281" r:id="rId25"/>
    <p:sldId id="367" r:id="rId26"/>
    <p:sldId id="359" r:id="rId27"/>
    <p:sldId id="392" r:id="rId28"/>
    <p:sldId id="393" r:id="rId29"/>
    <p:sldId id="395" r:id="rId30"/>
    <p:sldId id="394" r:id="rId31"/>
    <p:sldId id="361" r:id="rId32"/>
    <p:sldId id="362" r:id="rId33"/>
    <p:sldId id="363" r:id="rId34"/>
    <p:sldId id="364" r:id="rId35"/>
    <p:sldId id="282" r:id="rId36"/>
    <p:sldId id="283" r:id="rId37"/>
    <p:sldId id="284" r:id="rId38"/>
    <p:sldId id="396" r:id="rId39"/>
    <p:sldId id="368" r:id="rId40"/>
    <p:sldId id="397" r:id="rId41"/>
    <p:sldId id="285" r:id="rId42"/>
    <p:sldId id="398" r:id="rId43"/>
    <p:sldId id="399" r:id="rId44"/>
    <p:sldId id="286" r:id="rId45"/>
    <p:sldId id="403" r:id="rId46"/>
    <p:sldId id="287" r:id="rId47"/>
    <p:sldId id="288" r:id="rId48"/>
    <p:sldId id="289" r:id="rId49"/>
    <p:sldId id="410" r:id="rId50"/>
    <p:sldId id="290" r:id="rId51"/>
    <p:sldId id="291" r:id="rId52"/>
    <p:sldId id="415" r:id="rId53"/>
    <p:sldId id="292" r:id="rId54"/>
    <p:sldId id="293" r:id="rId55"/>
    <p:sldId id="400" r:id="rId56"/>
    <p:sldId id="296" r:id="rId57"/>
    <p:sldId id="297" r:id="rId58"/>
    <p:sldId id="294" r:id="rId59"/>
    <p:sldId id="295" r:id="rId60"/>
    <p:sldId id="298" r:id="rId61"/>
    <p:sldId id="405" r:id="rId62"/>
    <p:sldId id="299" r:id="rId63"/>
    <p:sldId id="300" r:id="rId64"/>
    <p:sldId id="301" r:id="rId65"/>
    <p:sldId id="302" r:id="rId66"/>
    <p:sldId id="401" r:id="rId67"/>
    <p:sldId id="303" r:id="rId68"/>
    <p:sldId id="304" r:id="rId69"/>
    <p:sldId id="305" r:id="rId70"/>
    <p:sldId id="306" r:id="rId71"/>
    <p:sldId id="307" r:id="rId72"/>
    <p:sldId id="404" r:id="rId73"/>
    <p:sldId id="308" r:id="rId74"/>
    <p:sldId id="309" r:id="rId75"/>
    <p:sldId id="310" r:id="rId76"/>
    <p:sldId id="311" r:id="rId77"/>
    <p:sldId id="312" r:id="rId78"/>
    <p:sldId id="313" r:id="rId79"/>
    <p:sldId id="314" r:id="rId80"/>
    <p:sldId id="315" r:id="rId81"/>
    <p:sldId id="370" r:id="rId82"/>
    <p:sldId id="316" r:id="rId83"/>
    <p:sldId id="357" r:id="rId84"/>
    <p:sldId id="406" r:id="rId85"/>
    <p:sldId id="407" r:id="rId86"/>
    <p:sldId id="409" r:id="rId87"/>
    <p:sldId id="371" r:id="rId88"/>
    <p:sldId id="317" r:id="rId89"/>
    <p:sldId id="411" r:id="rId90"/>
    <p:sldId id="318" r:id="rId91"/>
    <p:sldId id="319" r:id="rId92"/>
    <p:sldId id="412" r:id="rId93"/>
    <p:sldId id="320" r:id="rId94"/>
    <p:sldId id="321" r:id="rId95"/>
    <p:sldId id="413" r:id="rId96"/>
    <p:sldId id="322" r:id="rId97"/>
    <p:sldId id="417" r:id="rId98"/>
    <p:sldId id="324" r:id="rId99"/>
    <p:sldId id="373" r:id="rId100"/>
    <p:sldId id="333" r:id="rId101"/>
    <p:sldId id="372" r:id="rId102"/>
    <p:sldId id="374" r:id="rId103"/>
    <p:sldId id="375" r:id="rId104"/>
    <p:sldId id="416" r:id="rId105"/>
    <p:sldId id="334" r:id="rId106"/>
    <p:sldId id="335" r:id="rId107"/>
    <p:sldId id="336" r:id="rId108"/>
    <p:sldId id="345" r:id="rId109"/>
    <p:sldId id="346" r:id="rId110"/>
    <p:sldId id="414" r:id="rId111"/>
    <p:sldId id="358" r:id="rId112"/>
    <p:sldId id="376" r:id="rId113"/>
    <p:sldId id="377" r:id="rId114"/>
    <p:sldId id="348" r:id="rId115"/>
    <p:sldId id="349" r:id="rId116"/>
    <p:sldId id="350" r:id="rId117"/>
    <p:sldId id="378" r:id="rId118"/>
    <p:sldId id="379" r:id="rId119"/>
    <p:sldId id="380" r:id="rId120"/>
    <p:sldId id="351" r:id="rId121"/>
    <p:sldId id="382" r:id="rId122"/>
    <p:sldId id="352" r:id="rId123"/>
    <p:sldId id="381" r:id="rId124"/>
    <p:sldId id="353" r:id="rId125"/>
    <p:sldId id="354" r:id="rId126"/>
    <p:sldId id="355" r:id="rId12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009900"/>
    <a:srgbClr val="CCFF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4" autoAdjust="0"/>
    <p:restoredTop sz="81614" autoAdjust="0"/>
  </p:normalViewPr>
  <p:slideViewPr>
    <p:cSldViewPr>
      <p:cViewPr varScale="1">
        <p:scale>
          <a:sx n="69" d="100"/>
          <a:sy n="69" d="100"/>
        </p:scale>
        <p:origin x="1730"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67" d="100"/>
          <a:sy n="67" d="100"/>
        </p:scale>
        <p:origin x="3216"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89795918367346"/>
          <c:y val="9.7872340425531917E-2"/>
          <c:w val="0.8214285714285714"/>
          <c:h val="0.72765957446808516"/>
        </c:manualLayout>
      </c:layout>
      <c:barChart>
        <c:barDir val="col"/>
        <c:grouping val="clustered"/>
        <c:varyColors val="0"/>
        <c:ser>
          <c:idx val="0"/>
          <c:order val="0"/>
          <c:tx>
            <c:strRef>
              <c:f>Sheet1!$A$2</c:f>
              <c:strCache>
                <c:ptCount val="1"/>
                <c:pt idx="0">
                  <c:v>Relative Performance</c:v>
                </c:pt>
              </c:strCache>
            </c:strRef>
          </c:tx>
          <c:spPr>
            <a:solidFill>
              <a:schemeClr val="accent1"/>
            </a:solidFill>
            <a:ln w="12700">
              <a:solidFill>
                <a:schemeClr val="tx1"/>
              </a:solidFill>
              <a:prstDash val="solid"/>
            </a:ln>
          </c:spPr>
          <c:invertIfNegative val="0"/>
          <c:cat>
            <c:strRef>
              <c:f>Sheet1!$B$1:$E$1</c:f>
              <c:strCache>
                <c:ptCount val="4"/>
                <c:pt idx="0">
                  <c:v>none</c:v>
                </c:pt>
                <c:pt idx="1">
                  <c:v>O1</c:v>
                </c:pt>
                <c:pt idx="2">
                  <c:v>O2</c:v>
                </c:pt>
                <c:pt idx="3">
                  <c:v>O3</c:v>
                </c:pt>
              </c:strCache>
            </c:strRef>
          </c:cat>
          <c:val>
            <c:numRef>
              <c:f>Sheet1!$B$2:$E$2</c:f>
              <c:numCache>
                <c:formatCode>General</c:formatCode>
                <c:ptCount val="4"/>
                <c:pt idx="0">
                  <c:v>1</c:v>
                </c:pt>
                <c:pt idx="1">
                  <c:v>2.37</c:v>
                </c:pt>
                <c:pt idx="2">
                  <c:v>2.38</c:v>
                </c:pt>
                <c:pt idx="3">
                  <c:v>2.41</c:v>
                </c:pt>
              </c:numCache>
            </c:numRef>
          </c:val>
          <c:extLst>
            <c:ext xmlns:c16="http://schemas.microsoft.com/office/drawing/2014/chart" uri="{C3380CC4-5D6E-409C-BE32-E72D297353CC}">
              <c16:uniqueId val="{00000000-A19E-43E6-8F53-980D928CBAB9}"/>
            </c:ext>
          </c:extLst>
        </c:ser>
        <c:dLbls>
          <c:showLegendKey val="0"/>
          <c:showVal val="0"/>
          <c:showCatName val="0"/>
          <c:showSerName val="0"/>
          <c:showPercent val="0"/>
          <c:showBubbleSize val="0"/>
        </c:dLbls>
        <c:gapWidth val="150"/>
        <c:axId val="215082928"/>
        <c:axId val="1"/>
      </c:barChart>
      <c:catAx>
        <c:axId val="215082928"/>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chemeClr val="tx1"/>
              </a:solidFill>
              <a:prstDash val="solid"/>
            </a:ln>
          </c:spPr>
        </c:majorGridlines>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215082928"/>
        <c:crosses val="autoZero"/>
        <c:crossBetween val="between"/>
      </c:valAx>
      <c:spPr>
        <a:noFill/>
        <a:ln w="12700">
          <a:solidFill>
            <a:schemeClr val="tx1"/>
          </a:solidFill>
          <a:prstDash val="solid"/>
        </a:ln>
      </c:spPr>
    </c:plotArea>
    <c:legend>
      <c:legendPos val="r"/>
      <c:layout>
        <c:manualLayout>
          <c:xMode val="edge"/>
          <c:yMode val="edge"/>
          <c:x val="0.26020408163265307"/>
          <c:y val="2.9787234042553193E-2"/>
          <c:w val="0.50255102040816324"/>
          <c:h val="0.11914893617021277"/>
        </c:manualLayout>
      </c:layout>
      <c:overlay val="0"/>
      <c:spPr>
        <a:noFill/>
        <a:ln w="3175">
          <a:solidFill>
            <a:schemeClr val="tx1"/>
          </a:solidFill>
          <a:prstDash val="solid"/>
        </a:ln>
      </c:spPr>
      <c:txPr>
        <a:bodyPr/>
        <a:lstStyle/>
        <a:p>
          <a:pPr>
            <a:defRPr sz="1010"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1025" b="1" i="0" u="none" strike="noStrike" baseline="0">
          <a:solidFill>
            <a:schemeClr val="tx1"/>
          </a:solidFill>
          <a:latin typeface="Tahoma"/>
          <a:ea typeface="Tahoma"/>
          <a:cs typeface="Tahoma"/>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66321243523317"/>
          <c:y val="9.7872340425531917E-2"/>
          <c:w val="0.75388601036269431"/>
          <c:h val="0.72765957446808516"/>
        </c:manualLayout>
      </c:layout>
      <c:barChart>
        <c:barDir val="col"/>
        <c:grouping val="clustered"/>
        <c:varyColors val="0"/>
        <c:ser>
          <c:idx val="0"/>
          <c:order val="0"/>
          <c:tx>
            <c:strRef>
              <c:f>Sheet1!$A$2</c:f>
              <c:strCache>
                <c:ptCount val="1"/>
                <c:pt idx="0">
                  <c:v>Clock Cycles</c:v>
                </c:pt>
              </c:strCache>
            </c:strRef>
          </c:tx>
          <c:spPr>
            <a:solidFill>
              <a:schemeClr val="accent1"/>
            </a:solidFill>
            <a:ln w="12700">
              <a:solidFill>
                <a:schemeClr val="tx1"/>
              </a:solidFill>
              <a:prstDash val="solid"/>
            </a:ln>
          </c:spPr>
          <c:invertIfNegative val="0"/>
          <c:cat>
            <c:strRef>
              <c:f>Sheet1!$B$1:$E$1</c:f>
              <c:strCache>
                <c:ptCount val="4"/>
                <c:pt idx="0">
                  <c:v>none</c:v>
                </c:pt>
                <c:pt idx="1">
                  <c:v>O1</c:v>
                </c:pt>
                <c:pt idx="2">
                  <c:v>O2</c:v>
                </c:pt>
                <c:pt idx="3">
                  <c:v>O3</c:v>
                </c:pt>
              </c:strCache>
            </c:strRef>
          </c:cat>
          <c:val>
            <c:numRef>
              <c:f>Sheet1!$B$2:$E$2</c:f>
              <c:numCache>
                <c:formatCode>General</c:formatCode>
                <c:ptCount val="4"/>
                <c:pt idx="0">
                  <c:v>158615</c:v>
                </c:pt>
                <c:pt idx="1">
                  <c:v>66990</c:v>
                </c:pt>
                <c:pt idx="2">
                  <c:v>66521</c:v>
                </c:pt>
                <c:pt idx="3">
                  <c:v>65747</c:v>
                </c:pt>
              </c:numCache>
            </c:numRef>
          </c:val>
          <c:extLst>
            <c:ext xmlns:c16="http://schemas.microsoft.com/office/drawing/2014/chart" uri="{C3380CC4-5D6E-409C-BE32-E72D297353CC}">
              <c16:uniqueId val="{00000000-5819-48C0-9C42-19A690D415BB}"/>
            </c:ext>
          </c:extLst>
        </c:ser>
        <c:dLbls>
          <c:showLegendKey val="0"/>
          <c:showVal val="0"/>
          <c:showCatName val="0"/>
          <c:showSerName val="0"/>
          <c:showPercent val="0"/>
          <c:showBubbleSize val="0"/>
        </c:dLbls>
        <c:gapWidth val="150"/>
        <c:axId val="138635920"/>
        <c:axId val="1"/>
      </c:barChart>
      <c:catAx>
        <c:axId val="138635920"/>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chemeClr val="tx1"/>
              </a:solidFill>
              <a:prstDash val="solid"/>
            </a:ln>
          </c:spPr>
        </c:majorGridlines>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38635920"/>
        <c:crosses val="autoZero"/>
        <c:crossBetween val="between"/>
      </c:valAx>
      <c:spPr>
        <a:noFill/>
        <a:ln w="12700">
          <a:solidFill>
            <a:schemeClr val="tx1"/>
          </a:solidFill>
          <a:prstDash val="solid"/>
        </a:ln>
      </c:spPr>
    </c:plotArea>
    <c:legend>
      <c:legendPos val="r"/>
      <c:layout>
        <c:manualLayout>
          <c:xMode val="edge"/>
          <c:yMode val="edge"/>
          <c:x val="0.31347150259067358"/>
          <c:y val="3.4042553191489362E-2"/>
          <c:w val="0.51036269430051817"/>
          <c:h val="0.11914893617021277"/>
        </c:manualLayout>
      </c:layout>
      <c:overlay val="0"/>
      <c:spPr>
        <a:noFill/>
        <a:ln w="3175">
          <a:solidFill>
            <a:schemeClr val="tx1"/>
          </a:solidFill>
          <a:prstDash val="solid"/>
        </a:ln>
      </c:spPr>
      <c:txPr>
        <a:bodyPr/>
        <a:lstStyle/>
        <a:p>
          <a:pPr>
            <a:defRPr sz="1010"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1025" b="1" i="0" u="none" strike="noStrike" baseline="0">
          <a:solidFill>
            <a:schemeClr val="tx1"/>
          </a:solidFill>
          <a:latin typeface="Tahoma"/>
          <a:ea typeface="Tahoma"/>
          <a:cs typeface="Tahoma"/>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66321243523317"/>
          <c:y val="9.7872340425531917E-2"/>
          <c:w val="0.77979274611398963"/>
          <c:h val="0.72765957446808516"/>
        </c:manualLayout>
      </c:layout>
      <c:barChart>
        <c:barDir val="col"/>
        <c:grouping val="clustered"/>
        <c:varyColors val="0"/>
        <c:ser>
          <c:idx val="0"/>
          <c:order val="0"/>
          <c:tx>
            <c:strRef>
              <c:f>Sheet1!$A$2</c:f>
              <c:strCache>
                <c:ptCount val="1"/>
                <c:pt idx="0">
                  <c:v>Instruction count</c:v>
                </c:pt>
              </c:strCache>
            </c:strRef>
          </c:tx>
          <c:spPr>
            <a:solidFill>
              <a:schemeClr val="accent1"/>
            </a:solidFill>
            <a:ln w="12700">
              <a:solidFill>
                <a:schemeClr val="tx1"/>
              </a:solidFill>
              <a:prstDash val="solid"/>
            </a:ln>
          </c:spPr>
          <c:invertIfNegative val="0"/>
          <c:cat>
            <c:strRef>
              <c:f>Sheet1!$B$1:$E$1</c:f>
              <c:strCache>
                <c:ptCount val="4"/>
                <c:pt idx="0">
                  <c:v>none</c:v>
                </c:pt>
                <c:pt idx="1">
                  <c:v>O1</c:v>
                </c:pt>
                <c:pt idx="2">
                  <c:v>O2</c:v>
                </c:pt>
                <c:pt idx="3">
                  <c:v>O3</c:v>
                </c:pt>
              </c:strCache>
            </c:strRef>
          </c:cat>
          <c:val>
            <c:numRef>
              <c:f>Sheet1!$B$2:$E$2</c:f>
              <c:numCache>
                <c:formatCode>General</c:formatCode>
                <c:ptCount val="4"/>
                <c:pt idx="0">
                  <c:v>114938</c:v>
                </c:pt>
                <c:pt idx="1">
                  <c:v>37470</c:v>
                </c:pt>
                <c:pt idx="2">
                  <c:v>39993</c:v>
                </c:pt>
                <c:pt idx="3">
                  <c:v>44993</c:v>
                </c:pt>
              </c:numCache>
            </c:numRef>
          </c:val>
          <c:extLst>
            <c:ext xmlns:c16="http://schemas.microsoft.com/office/drawing/2014/chart" uri="{C3380CC4-5D6E-409C-BE32-E72D297353CC}">
              <c16:uniqueId val="{00000000-6500-4988-8B6E-FD22BD982F81}"/>
            </c:ext>
          </c:extLst>
        </c:ser>
        <c:dLbls>
          <c:showLegendKey val="0"/>
          <c:showVal val="0"/>
          <c:showCatName val="0"/>
          <c:showSerName val="0"/>
          <c:showPercent val="0"/>
          <c:showBubbleSize val="0"/>
        </c:dLbls>
        <c:gapWidth val="150"/>
        <c:axId val="140092760"/>
        <c:axId val="1"/>
      </c:barChart>
      <c:catAx>
        <c:axId val="140092760"/>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chemeClr val="tx1"/>
              </a:solidFill>
              <a:prstDash val="solid"/>
            </a:ln>
          </c:spPr>
        </c:majorGridlines>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40092760"/>
        <c:crosses val="autoZero"/>
        <c:crossBetween val="between"/>
      </c:valAx>
      <c:spPr>
        <a:noFill/>
        <a:ln w="12700">
          <a:solidFill>
            <a:schemeClr val="tx1"/>
          </a:solidFill>
          <a:prstDash val="solid"/>
        </a:ln>
      </c:spPr>
    </c:plotArea>
    <c:legend>
      <c:legendPos val="r"/>
      <c:layout>
        <c:manualLayout>
          <c:xMode val="edge"/>
          <c:yMode val="edge"/>
          <c:x val="0.30569948186528495"/>
          <c:y val="3.8297872340425532E-2"/>
          <c:w val="0.51036269430051817"/>
          <c:h val="0.11914893617021277"/>
        </c:manualLayout>
      </c:layout>
      <c:overlay val="0"/>
      <c:spPr>
        <a:noFill/>
        <a:ln w="3175">
          <a:solidFill>
            <a:schemeClr val="tx1"/>
          </a:solidFill>
          <a:prstDash val="solid"/>
        </a:ln>
      </c:spPr>
      <c:txPr>
        <a:bodyPr/>
        <a:lstStyle/>
        <a:p>
          <a:pPr>
            <a:defRPr sz="1010"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1025" b="1" i="0" u="none" strike="noStrike" baseline="0">
          <a:solidFill>
            <a:schemeClr val="tx1"/>
          </a:solidFill>
          <a:latin typeface="Tahoma"/>
          <a:ea typeface="Tahoma"/>
          <a:cs typeface="Tahoma"/>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89795918367346"/>
          <c:y val="9.7872340425531917E-2"/>
          <c:w val="0.81887755102040816"/>
          <c:h val="0.72765957446808516"/>
        </c:manualLayout>
      </c:layout>
      <c:barChart>
        <c:barDir val="col"/>
        <c:grouping val="clustered"/>
        <c:varyColors val="0"/>
        <c:ser>
          <c:idx val="0"/>
          <c:order val="0"/>
          <c:tx>
            <c:strRef>
              <c:f>Sheet1!$A$2</c:f>
              <c:strCache>
                <c:ptCount val="1"/>
                <c:pt idx="0">
                  <c:v>CPI</c:v>
                </c:pt>
              </c:strCache>
            </c:strRef>
          </c:tx>
          <c:spPr>
            <a:solidFill>
              <a:schemeClr val="accent1"/>
            </a:solidFill>
            <a:ln w="12700">
              <a:solidFill>
                <a:schemeClr val="tx1"/>
              </a:solidFill>
              <a:prstDash val="solid"/>
            </a:ln>
          </c:spPr>
          <c:invertIfNegative val="0"/>
          <c:cat>
            <c:strRef>
              <c:f>Sheet1!$B$1:$E$1</c:f>
              <c:strCache>
                <c:ptCount val="4"/>
                <c:pt idx="0">
                  <c:v>none</c:v>
                </c:pt>
                <c:pt idx="1">
                  <c:v>O1</c:v>
                </c:pt>
                <c:pt idx="2">
                  <c:v>O2</c:v>
                </c:pt>
                <c:pt idx="3">
                  <c:v>O3</c:v>
                </c:pt>
              </c:strCache>
            </c:strRef>
          </c:cat>
          <c:val>
            <c:numRef>
              <c:f>Sheet1!$B$2:$E$2</c:f>
              <c:numCache>
                <c:formatCode>General</c:formatCode>
                <c:ptCount val="4"/>
                <c:pt idx="0">
                  <c:v>1.38</c:v>
                </c:pt>
                <c:pt idx="1">
                  <c:v>1.79</c:v>
                </c:pt>
                <c:pt idx="2">
                  <c:v>1.66</c:v>
                </c:pt>
                <c:pt idx="3">
                  <c:v>1.46</c:v>
                </c:pt>
              </c:numCache>
            </c:numRef>
          </c:val>
          <c:extLst>
            <c:ext xmlns:c16="http://schemas.microsoft.com/office/drawing/2014/chart" uri="{C3380CC4-5D6E-409C-BE32-E72D297353CC}">
              <c16:uniqueId val="{00000000-4C9C-42AA-9663-429674C6C656}"/>
            </c:ext>
          </c:extLst>
        </c:ser>
        <c:dLbls>
          <c:showLegendKey val="0"/>
          <c:showVal val="0"/>
          <c:showCatName val="0"/>
          <c:showSerName val="0"/>
          <c:showPercent val="0"/>
          <c:showBubbleSize val="0"/>
        </c:dLbls>
        <c:gapWidth val="150"/>
        <c:axId val="138819416"/>
        <c:axId val="1"/>
      </c:barChart>
      <c:catAx>
        <c:axId val="138819416"/>
        <c:scaling>
          <c:orientation val="minMax"/>
        </c:scaling>
        <c:delete val="0"/>
        <c:axPos val="b"/>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3175">
              <a:solidFill>
                <a:schemeClr val="tx1"/>
              </a:solidFill>
              <a:prstDash val="solid"/>
            </a:ln>
          </c:spPr>
        </c:majorGridlines>
        <c:numFmt formatCode="General" sourceLinked="1"/>
        <c:majorTickMark val="out"/>
        <c:minorTickMark val="none"/>
        <c:tickLblPos val="nextTo"/>
        <c:spPr>
          <a:ln w="3175">
            <a:solidFill>
              <a:schemeClr val="tx1"/>
            </a:solidFill>
            <a:prstDash val="solid"/>
          </a:ln>
        </c:spPr>
        <c:txPr>
          <a:bodyPr rot="0" vert="horz"/>
          <a:lstStyle/>
          <a:p>
            <a:pPr>
              <a:defRPr sz="1025" b="1" i="0" u="none" strike="noStrike" baseline="0">
                <a:solidFill>
                  <a:schemeClr val="tx1"/>
                </a:solidFill>
                <a:latin typeface="Tahoma"/>
                <a:ea typeface="Tahoma"/>
                <a:cs typeface="Tahoma"/>
              </a:defRPr>
            </a:pPr>
            <a:endParaRPr lang="en-US"/>
          </a:p>
        </c:txPr>
        <c:crossAx val="138819416"/>
        <c:crosses val="autoZero"/>
        <c:crossBetween val="between"/>
      </c:valAx>
      <c:spPr>
        <a:noFill/>
        <a:ln w="12700">
          <a:solidFill>
            <a:schemeClr val="tx1"/>
          </a:solidFill>
          <a:prstDash val="solid"/>
        </a:ln>
      </c:spPr>
    </c:plotArea>
    <c:legend>
      <c:legendPos val="r"/>
      <c:layout>
        <c:manualLayout>
          <c:xMode val="edge"/>
          <c:yMode val="edge"/>
          <c:x val="0.24744897959183673"/>
          <c:y val="1.7021276595744681E-2"/>
          <c:w val="0.50255102040816324"/>
          <c:h val="0.1276595744680851"/>
        </c:manualLayout>
      </c:layout>
      <c:overlay val="0"/>
      <c:spPr>
        <a:noFill/>
        <a:ln w="3175">
          <a:solidFill>
            <a:schemeClr val="tx1"/>
          </a:solidFill>
          <a:prstDash val="solid"/>
        </a:ln>
      </c:spPr>
      <c:txPr>
        <a:bodyPr/>
        <a:lstStyle/>
        <a:p>
          <a:pPr>
            <a:defRPr sz="1010"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1025" b="1" i="0" u="none" strike="noStrike" baseline="0">
          <a:solidFill>
            <a:schemeClr val="tx1"/>
          </a:solidFill>
          <a:latin typeface="Tahoma"/>
          <a:ea typeface="Tahoma"/>
          <a:cs typeface="Tahoma"/>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519083969465645E-2"/>
          <c:y val="0.10309278350515463"/>
          <c:w val="0.92938931297709926"/>
          <c:h val="0.72680412371134018"/>
        </c:manualLayout>
      </c:layout>
      <c:barChart>
        <c:barDir val="col"/>
        <c:grouping val="clustered"/>
        <c:varyColors val="0"/>
        <c:ser>
          <c:idx val="0"/>
          <c:order val="0"/>
          <c:tx>
            <c:strRef>
              <c:f>Sheet1!$A$2</c:f>
              <c:strCache>
                <c:ptCount val="1"/>
                <c:pt idx="0">
                  <c:v>Bubblesort Relative Performance</c:v>
                </c:pt>
              </c:strCache>
            </c:strRef>
          </c:tx>
          <c:spPr>
            <a:solidFill>
              <a:schemeClr val="accent1"/>
            </a:solidFill>
            <a:ln w="11757">
              <a:solidFill>
                <a:schemeClr val="tx1"/>
              </a:solidFill>
              <a:prstDash val="solid"/>
            </a:ln>
          </c:spPr>
          <c:invertIfNegative val="0"/>
          <c:cat>
            <c:strRef>
              <c:f>Sheet1!$B$1:$G$1</c:f>
              <c:strCache>
                <c:ptCount val="6"/>
                <c:pt idx="0">
                  <c:v>C/none</c:v>
                </c:pt>
                <c:pt idx="1">
                  <c:v>C/O1</c:v>
                </c:pt>
                <c:pt idx="2">
                  <c:v>C/O2</c:v>
                </c:pt>
                <c:pt idx="3">
                  <c:v>C/O3</c:v>
                </c:pt>
                <c:pt idx="4">
                  <c:v>Java/int</c:v>
                </c:pt>
                <c:pt idx="5">
                  <c:v>Java/JIT</c:v>
                </c:pt>
              </c:strCache>
            </c:strRef>
          </c:cat>
          <c:val>
            <c:numRef>
              <c:f>Sheet1!$B$2:$G$2</c:f>
              <c:numCache>
                <c:formatCode>General</c:formatCode>
                <c:ptCount val="6"/>
                <c:pt idx="0">
                  <c:v>1</c:v>
                </c:pt>
                <c:pt idx="1">
                  <c:v>2.37</c:v>
                </c:pt>
                <c:pt idx="2">
                  <c:v>2.38</c:v>
                </c:pt>
                <c:pt idx="3">
                  <c:v>2.41</c:v>
                </c:pt>
                <c:pt idx="4">
                  <c:v>0.12</c:v>
                </c:pt>
                <c:pt idx="5">
                  <c:v>2.13</c:v>
                </c:pt>
              </c:numCache>
            </c:numRef>
          </c:val>
          <c:extLst>
            <c:ext xmlns:c16="http://schemas.microsoft.com/office/drawing/2014/chart" uri="{C3380CC4-5D6E-409C-BE32-E72D297353CC}">
              <c16:uniqueId val="{00000000-15E2-4512-95AC-25F1461B2E89}"/>
            </c:ext>
          </c:extLst>
        </c:ser>
        <c:dLbls>
          <c:showLegendKey val="0"/>
          <c:showVal val="0"/>
          <c:showCatName val="0"/>
          <c:showSerName val="0"/>
          <c:showPercent val="0"/>
          <c:showBubbleSize val="0"/>
        </c:dLbls>
        <c:gapWidth val="150"/>
        <c:axId val="139991496"/>
        <c:axId val="1"/>
      </c:barChart>
      <c:catAx>
        <c:axId val="139991496"/>
        <c:scaling>
          <c:orientation val="minMax"/>
        </c:scaling>
        <c:delete val="0"/>
        <c:axPos val="b"/>
        <c:numFmt formatCode="General" sourceLinked="1"/>
        <c:majorTickMark val="out"/>
        <c:minorTickMark val="none"/>
        <c:tickLblPos val="nextTo"/>
        <c:spPr>
          <a:ln w="2939">
            <a:solidFill>
              <a:schemeClr val="tx1"/>
            </a:solidFill>
            <a:prstDash val="solid"/>
          </a:ln>
        </c:spPr>
        <c:txPr>
          <a:bodyPr rot="0" vert="horz"/>
          <a:lstStyle/>
          <a:p>
            <a:pPr>
              <a:defRPr sz="764"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939">
              <a:solidFill>
                <a:schemeClr val="tx1"/>
              </a:solidFill>
              <a:prstDash val="solid"/>
            </a:ln>
          </c:spPr>
        </c:majorGridlines>
        <c:numFmt formatCode="General" sourceLinked="1"/>
        <c:majorTickMark val="out"/>
        <c:minorTickMark val="none"/>
        <c:tickLblPos val="nextTo"/>
        <c:spPr>
          <a:ln w="2939">
            <a:solidFill>
              <a:schemeClr val="tx1"/>
            </a:solidFill>
            <a:prstDash val="solid"/>
          </a:ln>
        </c:spPr>
        <c:txPr>
          <a:bodyPr rot="0" vert="horz"/>
          <a:lstStyle/>
          <a:p>
            <a:pPr>
              <a:defRPr sz="764" b="1" i="0" u="none" strike="noStrike" baseline="0">
                <a:solidFill>
                  <a:schemeClr val="tx1"/>
                </a:solidFill>
                <a:latin typeface="Tahoma"/>
                <a:ea typeface="Tahoma"/>
                <a:cs typeface="Tahoma"/>
              </a:defRPr>
            </a:pPr>
            <a:endParaRPr lang="en-US"/>
          </a:p>
        </c:txPr>
        <c:crossAx val="139991496"/>
        <c:crosses val="autoZero"/>
        <c:crossBetween val="between"/>
      </c:valAx>
      <c:spPr>
        <a:noFill/>
        <a:ln w="11757">
          <a:solidFill>
            <a:schemeClr val="tx1"/>
          </a:solidFill>
          <a:prstDash val="solid"/>
        </a:ln>
      </c:spPr>
    </c:plotArea>
    <c:legend>
      <c:legendPos val="r"/>
      <c:layout>
        <c:manualLayout>
          <c:xMode val="edge"/>
          <c:yMode val="edge"/>
          <c:x val="0.24427480916030533"/>
          <c:y val="2.0618556701030927E-2"/>
          <c:w val="0.52480916030534353"/>
          <c:h val="0.14432989690721648"/>
        </c:manualLayout>
      </c:layout>
      <c:overlay val="0"/>
      <c:spPr>
        <a:noFill/>
        <a:ln w="2939">
          <a:solidFill>
            <a:schemeClr val="tx1"/>
          </a:solidFill>
          <a:prstDash val="solid"/>
        </a:ln>
      </c:spPr>
      <c:txPr>
        <a:bodyPr/>
        <a:lstStyle/>
        <a:p>
          <a:pPr>
            <a:defRPr sz="935"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764" b="1" i="0" u="none" strike="noStrike" baseline="0">
          <a:solidFill>
            <a:schemeClr val="tx1"/>
          </a:solidFill>
          <a:latin typeface="Tahoma"/>
          <a:ea typeface="Tahoma"/>
          <a:cs typeface="Tahoma"/>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519083969465645E-2"/>
          <c:y val="0.10309278350515463"/>
          <c:w val="0.92938931297709926"/>
          <c:h val="0.72680412371134018"/>
        </c:manualLayout>
      </c:layout>
      <c:barChart>
        <c:barDir val="col"/>
        <c:grouping val="clustered"/>
        <c:varyColors val="0"/>
        <c:ser>
          <c:idx val="0"/>
          <c:order val="0"/>
          <c:tx>
            <c:strRef>
              <c:f>Sheet1!$A$2</c:f>
              <c:strCache>
                <c:ptCount val="1"/>
                <c:pt idx="0">
                  <c:v>Quicksort Relative Performance</c:v>
                </c:pt>
              </c:strCache>
            </c:strRef>
          </c:tx>
          <c:spPr>
            <a:solidFill>
              <a:schemeClr val="accent1"/>
            </a:solidFill>
            <a:ln w="11767">
              <a:solidFill>
                <a:schemeClr val="tx1"/>
              </a:solidFill>
              <a:prstDash val="solid"/>
            </a:ln>
          </c:spPr>
          <c:invertIfNegative val="0"/>
          <c:cat>
            <c:strRef>
              <c:f>Sheet1!$B$1:$G$1</c:f>
              <c:strCache>
                <c:ptCount val="6"/>
                <c:pt idx="0">
                  <c:v>C/none</c:v>
                </c:pt>
                <c:pt idx="1">
                  <c:v>C/O1</c:v>
                </c:pt>
                <c:pt idx="2">
                  <c:v>C/O2</c:v>
                </c:pt>
                <c:pt idx="3">
                  <c:v>C/O3</c:v>
                </c:pt>
                <c:pt idx="4">
                  <c:v>Java/int</c:v>
                </c:pt>
                <c:pt idx="5">
                  <c:v>Java/JIT</c:v>
                </c:pt>
              </c:strCache>
            </c:strRef>
          </c:cat>
          <c:val>
            <c:numRef>
              <c:f>Sheet1!$B$2:$G$2</c:f>
              <c:numCache>
                <c:formatCode>General</c:formatCode>
                <c:ptCount val="6"/>
                <c:pt idx="0">
                  <c:v>1</c:v>
                </c:pt>
                <c:pt idx="1">
                  <c:v>1.5</c:v>
                </c:pt>
                <c:pt idx="2">
                  <c:v>1.5</c:v>
                </c:pt>
                <c:pt idx="3">
                  <c:v>1.91</c:v>
                </c:pt>
                <c:pt idx="4">
                  <c:v>0.05</c:v>
                </c:pt>
                <c:pt idx="5">
                  <c:v>0.28999999999999998</c:v>
                </c:pt>
              </c:numCache>
            </c:numRef>
          </c:val>
          <c:extLst>
            <c:ext xmlns:c16="http://schemas.microsoft.com/office/drawing/2014/chart" uri="{C3380CC4-5D6E-409C-BE32-E72D297353CC}">
              <c16:uniqueId val="{00000000-F824-4D4C-9B76-898E8524AA73}"/>
            </c:ext>
          </c:extLst>
        </c:ser>
        <c:dLbls>
          <c:showLegendKey val="0"/>
          <c:showVal val="0"/>
          <c:showCatName val="0"/>
          <c:showSerName val="0"/>
          <c:showPercent val="0"/>
          <c:showBubbleSize val="0"/>
        </c:dLbls>
        <c:gapWidth val="150"/>
        <c:axId val="139985920"/>
        <c:axId val="1"/>
      </c:barChart>
      <c:catAx>
        <c:axId val="139985920"/>
        <c:scaling>
          <c:orientation val="minMax"/>
        </c:scaling>
        <c:delete val="0"/>
        <c:axPos val="b"/>
        <c:numFmt formatCode="General" sourceLinked="1"/>
        <c:majorTickMark val="out"/>
        <c:minorTickMark val="none"/>
        <c:tickLblPos val="nextTo"/>
        <c:spPr>
          <a:ln w="2942">
            <a:solidFill>
              <a:schemeClr val="tx1"/>
            </a:solidFill>
            <a:prstDash val="solid"/>
          </a:ln>
        </c:spPr>
        <c:txPr>
          <a:bodyPr rot="0" vert="horz"/>
          <a:lstStyle/>
          <a:p>
            <a:pPr>
              <a:defRPr sz="764"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942">
              <a:solidFill>
                <a:schemeClr val="tx1"/>
              </a:solidFill>
              <a:prstDash val="solid"/>
            </a:ln>
          </c:spPr>
        </c:majorGridlines>
        <c:numFmt formatCode="General" sourceLinked="1"/>
        <c:majorTickMark val="out"/>
        <c:minorTickMark val="none"/>
        <c:tickLblPos val="nextTo"/>
        <c:spPr>
          <a:ln w="2942">
            <a:solidFill>
              <a:schemeClr val="tx1"/>
            </a:solidFill>
            <a:prstDash val="solid"/>
          </a:ln>
        </c:spPr>
        <c:txPr>
          <a:bodyPr rot="0" vert="horz"/>
          <a:lstStyle/>
          <a:p>
            <a:pPr>
              <a:defRPr sz="764" b="1" i="0" u="none" strike="noStrike" baseline="0">
                <a:solidFill>
                  <a:schemeClr val="tx1"/>
                </a:solidFill>
                <a:latin typeface="Tahoma"/>
                <a:ea typeface="Tahoma"/>
                <a:cs typeface="Tahoma"/>
              </a:defRPr>
            </a:pPr>
            <a:endParaRPr lang="en-US"/>
          </a:p>
        </c:txPr>
        <c:crossAx val="139985920"/>
        <c:crosses val="autoZero"/>
        <c:crossBetween val="between"/>
      </c:valAx>
      <c:spPr>
        <a:noFill/>
        <a:ln w="11767">
          <a:solidFill>
            <a:schemeClr val="tx1"/>
          </a:solidFill>
          <a:prstDash val="solid"/>
        </a:ln>
      </c:spPr>
    </c:plotArea>
    <c:legend>
      <c:legendPos val="r"/>
      <c:layout>
        <c:manualLayout>
          <c:xMode val="edge"/>
          <c:yMode val="edge"/>
          <c:x val="0.24427480916030533"/>
          <c:y val="2.0618556701030927E-2"/>
          <c:w val="0.52480916030534353"/>
          <c:h val="0.14432989690721648"/>
        </c:manualLayout>
      </c:layout>
      <c:overlay val="0"/>
      <c:spPr>
        <a:noFill/>
        <a:ln w="2942">
          <a:solidFill>
            <a:schemeClr val="tx1"/>
          </a:solidFill>
          <a:prstDash val="solid"/>
        </a:ln>
      </c:spPr>
      <c:txPr>
        <a:bodyPr/>
        <a:lstStyle/>
        <a:p>
          <a:pPr>
            <a:defRPr sz="936"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764" b="1" i="0" u="none" strike="noStrike" baseline="0">
          <a:solidFill>
            <a:schemeClr val="tx1"/>
          </a:solidFill>
          <a:latin typeface="Tahoma"/>
          <a:ea typeface="Tahoma"/>
          <a:cs typeface="Tahoma"/>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511450381679392E-2"/>
          <c:y val="0.10309278350515463"/>
          <c:w val="0.90839694656488545"/>
          <c:h val="0.72680412371134018"/>
        </c:manualLayout>
      </c:layout>
      <c:barChart>
        <c:barDir val="col"/>
        <c:grouping val="clustered"/>
        <c:varyColors val="0"/>
        <c:ser>
          <c:idx val="0"/>
          <c:order val="0"/>
          <c:tx>
            <c:strRef>
              <c:f>Sheet1!$A$2</c:f>
              <c:strCache>
                <c:ptCount val="1"/>
                <c:pt idx="0">
                  <c:v>Quicksort vs. Bubblesort Speedup</c:v>
                </c:pt>
              </c:strCache>
            </c:strRef>
          </c:tx>
          <c:spPr>
            <a:solidFill>
              <a:schemeClr val="accent1"/>
            </a:solidFill>
            <a:ln w="11767">
              <a:solidFill>
                <a:schemeClr val="tx1"/>
              </a:solidFill>
              <a:prstDash val="solid"/>
            </a:ln>
          </c:spPr>
          <c:invertIfNegative val="0"/>
          <c:cat>
            <c:strRef>
              <c:f>Sheet1!$B$1:$G$1</c:f>
              <c:strCache>
                <c:ptCount val="6"/>
                <c:pt idx="0">
                  <c:v>C/none</c:v>
                </c:pt>
                <c:pt idx="1">
                  <c:v>C/O1</c:v>
                </c:pt>
                <c:pt idx="2">
                  <c:v>C/O2</c:v>
                </c:pt>
                <c:pt idx="3">
                  <c:v>C/O3</c:v>
                </c:pt>
                <c:pt idx="4">
                  <c:v>Java/int</c:v>
                </c:pt>
                <c:pt idx="5">
                  <c:v>Java/JIT</c:v>
                </c:pt>
              </c:strCache>
            </c:strRef>
          </c:cat>
          <c:val>
            <c:numRef>
              <c:f>Sheet1!$B$2:$G$2</c:f>
              <c:numCache>
                <c:formatCode>General</c:formatCode>
                <c:ptCount val="6"/>
                <c:pt idx="0">
                  <c:v>2468</c:v>
                </c:pt>
                <c:pt idx="1">
                  <c:v>1562</c:v>
                </c:pt>
                <c:pt idx="2">
                  <c:v>1555</c:v>
                </c:pt>
                <c:pt idx="3">
                  <c:v>1955</c:v>
                </c:pt>
                <c:pt idx="4">
                  <c:v>1050</c:v>
                </c:pt>
                <c:pt idx="5">
                  <c:v>338</c:v>
                </c:pt>
              </c:numCache>
            </c:numRef>
          </c:val>
          <c:extLst>
            <c:ext xmlns:c16="http://schemas.microsoft.com/office/drawing/2014/chart" uri="{C3380CC4-5D6E-409C-BE32-E72D297353CC}">
              <c16:uniqueId val="{00000000-DDAC-485C-BF52-3518390C56C0}"/>
            </c:ext>
          </c:extLst>
        </c:ser>
        <c:dLbls>
          <c:showLegendKey val="0"/>
          <c:showVal val="0"/>
          <c:showCatName val="0"/>
          <c:showSerName val="0"/>
          <c:showPercent val="0"/>
          <c:showBubbleSize val="0"/>
        </c:dLbls>
        <c:gapWidth val="150"/>
        <c:axId val="139987560"/>
        <c:axId val="1"/>
      </c:barChart>
      <c:catAx>
        <c:axId val="139987560"/>
        <c:scaling>
          <c:orientation val="minMax"/>
        </c:scaling>
        <c:delete val="0"/>
        <c:axPos val="b"/>
        <c:numFmt formatCode="General" sourceLinked="1"/>
        <c:majorTickMark val="out"/>
        <c:minorTickMark val="none"/>
        <c:tickLblPos val="nextTo"/>
        <c:spPr>
          <a:ln w="2942">
            <a:solidFill>
              <a:schemeClr val="tx1"/>
            </a:solidFill>
            <a:prstDash val="solid"/>
          </a:ln>
        </c:spPr>
        <c:txPr>
          <a:bodyPr rot="0" vert="horz"/>
          <a:lstStyle/>
          <a:p>
            <a:pPr>
              <a:defRPr sz="764" b="1" i="0" u="none" strike="noStrike" baseline="0">
                <a:solidFill>
                  <a:schemeClr val="tx1"/>
                </a:solidFill>
                <a:latin typeface="Tahoma"/>
                <a:ea typeface="Tahoma"/>
                <a:cs typeface="Tahoma"/>
              </a:defRPr>
            </a:pPr>
            <a:endParaRPr lang="en-US"/>
          </a:p>
        </c:txPr>
        <c:crossAx val="1"/>
        <c:crosses val="autoZero"/>
        <c:auto val="1"/>
        <c:lblAlgn val="ctr"/>
        <c:lblOffset val="100"/>
        <c:tickLblSkip val="1"/>
        <c:tickMarkSkip val="1"/>
        <c:noMultiLvlLbl val="0"/>
      </c:catAx>
      <c:valAx>
        <c:axId val="1"/>
        <c:scaling>
          <c:orientation val="minMax"/>
        </c:scaling>
        <c:delete val="0"/>
        <c:axPos val="l"/>
        <c:majorGridlines>
          <c:spPr>
            <a:ln w="2942">
              <a:solidFill>
                <a:schemeClr val="tx1"/>
              </a:solidFill>
              <a:prstDash val="solid"/>
            </a:ln>
          </c:spPr>
        </c:majorGridlines>
        <c:numFmt formatCode="General" sourceLinked="1"/>
        <c:majorTickMark val="out"/>
        <c:minorTickMark val="none"/>
        <c:tickLblPos val="nextTo"/>
        <c:spPr>
          <a:ln w="2942">
            <a:solidFill>
              <a:schemeClr val="tx1"/>
            </a:solidFill>
            <a:prstDash val="solid"/>
          </a:ln>
        </c:spPr>
        <c:txPr>
          <a:bodyPr rot="0" vert="horz"/>
          <a:lstStyle/>
          <a:p>
            <a:pPr>
              <a:defRPr sz="764" b="1" i="0" u="none" strike="noStrike" baseline="0">
                <a:solidFill>
                  <a:schemeClr val="tx1"/>
                </a:solidFill>
                <a:latin typeface="Tahoma"/>
                <a:ea typeface="Tahoma"/>
                <a:cs typeface="Tahoma"/>
              </a:defRPr>
            </a:pPr>
            <a:endParaRPr lang="en-US"/>
          </a:p>
        </c:txPr>
        <c:crossAx val="139987560"/>
        <c:crosses val="autoZero"/>
        <c:crossBetween val="between"/>
      </c:valAx>
      <c:spPr>
        <a:noFill/>
        <a:ln w="11767">
          <a:solidFill>
            <a:schemeClr val="tx1"/>
          </a:solidFill>
          <a:prstDash val="solid"/>
        </a:ln>
      </c:spPr>
    </c:plotArea>
    <c:legend>
      <c:legendPos val="r"/>
      <c:layout>
        <c:manualLayout>
          <c:xMode val="edge"/>
          <c:yMode val="edge"/>
          <c:x val="0.25572519083969464"/>
          <c:y val="2.0618556701030927E-2"/>
          <c:w val="0.52480916030534353"/>
          <c:h val="0.14432989690721648"/>
        </c:manualLayout>
      </c:layout>
      <c:overlay val="0"/>
      <c:spPr>
        <a:noFill/>
        <a:ln w="2942">
          <a:solidFill>
            <a:schemeClr val="tx1"/>
          </a:solidFill>
          <a:prstDash val="solid"/>
        </a:ln>
      </c:spPr>
      <c:txPr>
        <a:bodyPr/>
        <a:lstStyle/>
        <a:p>
          <a:pPr>
            <a:defRPr sz="936" b="1" i="0" u="none" strike="noStrike" baseline="0">
              <a:solidFill>
                <a:schemeClr val="tx1"/>
              </a:solidFill>
              <a:latin typeface="Tahoma"/>
              <a:ea typeface="Tahoma"/>
              <a:cs typeface="Tahoma"/>
            </a:defRPr>
          </a:pPr>
          <a:endParaRPr lang="en-US"/>
        </a:p>
      </c:txPr>
    </c:legend>
    <c:plotVisOnly val="1"/>
    <c:dispBlanksAs val="gap"/>
    <c:showDLblsOverMax val="0"/>
  </c:chart>
  <c:spPr>
    <a:noFill/>
    <a:ln>
      <a:noFill/>
    </a:ln>
  </c:spPr>
  <c:txPr>
    <a:bodyPr/>
    <a:lstStyle/>
    <a:p>
      <a:pPr>
        <a:defRPr sz="764" b="1" i="0" u="none" strike="noStrike" baseline="0">
          <a:solidFill>
            <a:schemeClr val="tx1"/>
          </a:solidFill>
          <a:latin typeface="Tahoma"/>
          <a:ea typeface="Tahoma"/>
          <a:cs typeface="Tahoma"/>
        </a:defRPr>
      </a:pPr>
      <a:endParaRPr lang="en-US"/>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D7E75-0A7C-0F46-8528-539DDCD6904C}" type="doc">
      <dgm:prSet loTypeId="urn:microsoft.com/office/officeart/2005/8/layout/pyramid2" loCatId="pyramid" qsTypeId="urn:microsoft.com/office/officeart/2005/8/quickstyle/simple4" qsCatId="simple" csTypeId="urn:microsoft.com/office/officeart/2005/8/colors/accent1_2" csCatId="accent1" phldr="1"/>
      <dgm:spPr/>
      <dgm:t>
        <a:bodyPr/>
        <a:lstStyle/>
        <a:p>
          <a:endParaRPr lang="en-US"/>
        </a:p>
      </dgm:t>
    </dgm:pt>
    <dgm:pt modelId="{87B5F655-FB95-6B44-9F15-8EEFEFAF1188}">
      <dgm:prSet phldrT="[Text]" custT="1"/>
      <dgm:spPr>
        <a:noFill/>
        <a:ln>
          <a:noFill/>
        </a:ln>
      </dgm:spPr>
      <dgm:t>
        <a:bodyPr/>
        <a:lstStyle/>
        <a:p>
          <a:r>
            <a:rPr lang="en-US" sz="2000" dirty="0"/>
            <a:t>L1/L2 Cache</a:t>
          </a:r>
        </a:p>
      </dgm:t>
    </dgm:pt>
    <dgm:pt modelId="{F81B0103-4A3B-8540-A666-F4341DA75E50}" type="parTrans" cxnId="{C7AA1E54-C84B-194F-B347-9B333E860D8F}">
      <dgm:prSet/>
      <dgm:spPr/>
      <dgm:t>
        <a:bodyPr/>
        <a:lstStyle/>
        <a:p>
          <a:endParaRPr lang="en-US"/>
        </a:p>
      </dgm:t>
    </dgm:pt>
    <dgm:pt modelId="{09142713-814D-5944-9442-C263701C242D}" type="sibTrans" cxnId="{C7AA1E54-C84B-194F-B347-9B333E860D8F}">
      <dgm:prSet/>
      <dgm:spPr/>
      <dgm:t>
        <a:bodyPr/>
        <a:lstStyle/>
        <a:p>
          <a:endParaRPr lang="en-US"/>
        </a:p>
      </dgm:t>
    </dgm:pt>
    <dgm:pt modelId="{2CA6B165-918B-5F4D-8BAD-80F9FED69A44}">
      <dgm:prSet phldrT="[Text]" custT="1"/>
      <dgm:spPr>
        <a:noFill/>
        <a:ln>
          <a:noFill/>
        </a:ln>
      </dgm:spPr>
      <dgm:t>
        <a:bodyPr/>
        <a:lstStyle/>
        <a:p>
          <a:r>
            <a:rPr lang="en-US" sz="2000" dirty="0"/>
            <a:t>Registers</a:t>
          </a:r>
        </a:p>
      </dgm:t>
    </dgm:pt>
    <dgm:pt modelId="{FEE7AF32-C958-C34E-9E93-B2D5D7B668C6}" type="parTrans" cxnId="{3532A9E4-E338-7A43-ABE5-37BB5D4FC723}">
      <dgm:prSet/>
      <dgm:spPr/>
      <dgm:t>
        <a:bodyPr/>
        <a:lstStyle/>
        <a:p>
          <a:endParaRPr lang="en-US"/>
        </a:p>
      </dgm:t>
    </dgm:pt>
    <dgm:pt modelId="{20A45196-413E-2B47-911F-8FFFCDBF0CBE}" type="sibTrans" cxnId="{3532A9E4-E338-7A43-ABE5-37BB5D4FC723}">
      <dgm:prSet/>
      <dgm:spPr/>
      <dgm:t>
        <a:bodyPr/>
        <a:lstStyle/>
        <a:p>
          <a:endParaRPr lang="en-US"/>
        </a:p>
      </dgm:t>
    </dgm:pt>
    <dgm:pt modelId="{D8D16B6C-32BC-F748-90FD-557999ED430C}">
      <dgm:prSet phldrT="[Text]" custT="1"/>
      <dgm:spPr>
        <a:noFill/>
        <a:ln>
          <a:noFill/>
        </a:ln>
      </dgm:spPr>
      <dgm:t>
        <a:bodyPr/>
        <a:lstStyle/>
        <a:p>
          <a:r>
            <a:rPr lang="en-US" sz="2000" dirty="0"/>
            <a:t>Main Memory</a:t>
          </a:r>
        </a:p>
      </dgm:t>
    </dgm:pt>
    <dgm:pt modelId="{1EAF8879-0FE9-E445-B785-F0DB65B49ADC}" type="parTrans" cxnId="{D0735A60-0BDE-894D-A7D0-A10D858EE42C}">
      <dgm:prSet/>
      <dgm:spPr/>
      <dgm:t>
        <a:bodyPr/>
        <a:lstStyle/>
        <a:p>
          <a:endParaRPr lang="en-US"/>
        </a:p>
      </dgm:t>
    </dgm:pt>
    <dgm:pt modelId="{6C01F404-32EA-6144-9EFE-BF05227F0DB4}" type="sibTrans" cxnId="{D0735A60-0BDE-894D-A7D0-A10D858EE42C}">
      <dgm:prSet/>
      <dgm:spPr/>
      <dgm:t>
        <a:bodyPr/>
        <a:lstStyle/>
        <a:p>
          <a:endParaRPr lang="en-US"/>
        </a:p>
      </dgm:t>
    </dgm:pt>
    <dgm:pt modelId="{C2133D8C-AE19-6446-91D7-4F154D05E46D}">
      <dgm:prSet phldrT="[Text]" custT="1"/>
      <dgm:spPr>
        <a:noFill/>
        <a:ln>
          <a:noFill/>
        </a:ln>
      </dgm:spPr>
      <dgm:t>
        <a:bodyPr/>
        <a:lstStyle/>
        <a:p>
          <a:r>
            <a:rPr lang="en-US" sz="2000" dirty="0"/>
            <a:t>Secondary Storage</a:t>
          </a:r>
        </a:p>
      </dgm:t>
    </dgm:pt>
    <dgm:pt modelId="{6A6C4CF6-058C-8540-BEC2-74A143646BD9}" type="parTrans" cxnId="{C481B03E-F1BE-674F-BD64-D79D30749CAA}">
      <dgm:prSet/>
      <dgm:spPr/>
      <dgm:t>
        <a:bodyPr/>
        <a:lstStyle/>
        <a:p>
          <a:endParaRPr lang="en-US"/>
        </a:p>
      </dgm:t>
    </dgm:pt>
    <dgm:pt modelId="{B3E4D16E-7F8C-ED4C-94D3-82EC7ADAB192}" type="sibTrans" cxnId="{C481B03E-F1BE-674F-BD64-D79D30749CAA}">
      <dgm:prSet/>
      <dgm:spPr/>
      <dgm:t>
        <a:bodyPr/>
        <a:lstStyle/>
        <a:p>
          <a:endParaRPr lang="en-US"/>
        </a:p>
      </dgm:t>
    </dgm:pt>
    <dgm:pt modelId="{50B38514-E4FA-ED47-819E-767F92C926F7}">
      <dgm:prSet phldrT="[Text]" custT="1"/>
      <dgm:spPr>
        <a:noFill/>
        <a:ln>
          <a:noFill/>
        </a:ln>
      </dgm:spPr>
      <dgm:t>
        <a:bodyPr/>
        <a:lstStyle/>
        <a:p>
          <a:r>
            <a:rPr lang="en-US" sz="2000" dirty="0"/>
            <a:t>Magnetic Tape</a:t>
          </a:r>
        </a:p>
      </dgm:t>
    </dgm:pt>
    <dgm:pt modelId="{82B7553F-90D6-2C48-8640-9F18CF06506E}" type="parTrans" cxnId="{CD2D8E18-2AB2-7F4C-81B3-DA8184BA59AD}">
      <dgm:prSet/>
      <dgm:spPr/>
      <dgm:t>
        <a:bodyPr/>
        <a:lstStyle/>
        <a:p>
          <a:endParaRPr lang="en-US"/>
        </a:p>
      </dgm:t>
    </dgm:pt>
    <dgm:pt modelId="{4807F03F-E5AE-4742-AF13-32936D23EBE4}" type="sibTrans" cxnId="{CD2D8E18-2AB2-7F4C-81B3-DA8184BA59AD}">
      <dgm:prSet/>
      <dgm:spPr/>
      <dgm:t>
        <a:bodyPr/>
        <a:lstStyle/>
        <a:p>
          <a:endParaRPr lang="en-US"/>
        </a:p>
      </dgm:t>
    </dgm:pt>
    <dgm:pt modelId="{54882A12-B520-E449-B58F-C39B4E4EBC63}" type="pres">
      <dgm:prSet presAssocID="{747D7E75-0A7C-0F46-8528-539DDCD6904C}" presName="compositeShape" presStyleCnt="0">
        <dgm:presLayoutVars>
          <dgm:dir/>
          <dgm:resizeHandles/>
        </dgm:presLayoutVars>
      </dgm:prSet>
      <dgm:spPr/>
    </dgm:pt>
    <dgm:pt modelId="{599D3A98-E6E7-0547-8B03-BCE0E1D5A8FE}" type="pres">
      <dgm:prSet presAssocID="{747D7E75-0A7C-0F46-8528-539DDCD6904C}" presName="pyramid" presStyleLbl="node1" presStyleIdx="0" presStyleCnt="1" custLinFactNeighborX="6997"/>
      <dgm:spPr>
        <a:blipFill rotWithShape="0">
          <a:blip xmlns:r="http://schemas.openxmlformats.org/officeDocument/2006/relationships" r:embed="rId1"/>
          <a:stretch>
            <a:fillRect/>
          </a:stretch>
        </a:blipFill>
      </dgm:spPr>
    </dgm:pt>
    <dgm:pt modelId="{030EBC98-6EDA-F84B-97A0-568FD6C3F46E}" type="pres">
      <dgm:prSet presAssocID="{747D7E75-0A7C-0F46-8528-539DDCD6904C}" presName="theList" presStyleCnt="0"/>
      <dgm:spPr/>
    </dgm:pt>
    <dgm:pt modelId="{F7DBDEC7-3B51-E84D-A5F4-EF5AC2A8D6A7}" type="pres">
      <dgm:prSet presAssocID="{87B5F655-FB95-6B44-9F15-8EEFEFAF1188}" presName="aNode" presStyleLbl="fgAcc1" presStyleIdx="0" presStyleCnt="5" custScaleX="58607" custScaleY="20606" custLinFactY="47923" custLinFactNeighborX="-38502" custLinFactNeighborY="100000">
        <dgm:presLayoutVars>
          <dgm:bulletEnabled val="1"/>
        </dgm:presLayoutVars>
      </dgm:prSet>
      <dgm:spPr/>
    </dgm:pt>
    <dgm:pt modelId="{9349C6EB-6BB4-DB4E-91DF-A39B7A865D67}" type="pres">
      <dgm:prSet presAssocID="{87B5F655-FB95-6B44-9F15-8EEFEFAF1188}" presName="aSpace" presStyleCnt="0"/>
      <dgm:spPr/>
    </dgm:pt>
    <dgm:pt modelId="{CEEA1C7B-8A0F-6C4C-9663-EB98FD381146}" type="pres">
      <dgm:prSet presAssocID="{2CA6B165-918B-5F4D-8BAD-80F9FED69A44}" presName="aNode" presStyleLbl="fgAcc1" presStyleIdx="1" presStyleCnt="5" custScaleX="52322" custScaleY="26540" custLinFactNeighborX="-38958" custLinFactNeighborY="-83633">
        <dgm:presLayoutVars>
          <dgm:bulletEnabled val="1"/>
        </dgm:presLayoutVars>
      </dgm:prSet>
      <dgm:spPr/>
    </dgm:pt>
    <dgm:pt modelId="{D7E79AF1-0B8E-4A44-9272-79D8D9884630}" type="pres">
      <dgm:prSet presAssocID="{2CA6B165-918B-5F4D-8BAD-80F9FED69A44}" presName="aSpace" presStyleCnt="0"/>
      <dgm:spPr/>
    </dgm:pt>
    <dgm:pt modelId="{DFC2B408-42CF-A94F-BBE7-BDDB0E585FA3}" type="pres">
      <dgm:prSet presAssocID="{D8D16B6C-32BC-F748-90FD-557999ED430C}" presName="aNode" presStyleLbl="fgAcc1" presStyleIdx="2" presStyleCnt="5" custScaleX="77786" custScaleY="20606" custLinFactY="11327" custLinFactNeighborX="-36855" custLinFactNeighborY="100000">
        <dgm:presLayoutVars>
          <dgm:bulletEnabled val="1"/>
        </dgm:presLayoutVars>
      </dgm:prSet>
      <dgm:spPr/>
    </dgm:pt>
    <dgm:pt modelId="{66873682-F9B6-8D41-B833-F14CFF46472A}" type="pres">
      <dgm:prSet presAssocID="{D8D16B6C-32BC-F748-90FD-557999ED430C}" presName="aSpace" presStyleCnt="0"/>
      <dgm:spPr/>
    </dgm:pt>
    <dgm:pt modelId="{C7A1AE39-7043-1045-973B-72F3CF687944}" type="pres">
      <dgm:prSet presAssocID="{C2133D8C-AE19-6446-91D7-4F154D05E46D}" presName="aNode" presStyleLbl="fgAcc1" presStyleIdx="3" presStyleCnt="5" custScaleX="85469" custScaleY="20606" custLinFactY="11914" custLinFactNeighborX="-38010" custLinFactNeighborY="100000">
        <dgm:presLayoutVars>
          <dgm:bulletEnabled val="1"/>
        </dgm:presLayoutVars>
      </dgm:prSet>
      <dgm:spPr/>
    </dgm:pt>
    <dgm:pt modelId="{603C4463-F112-434C-9B40-BCBBFD40AF8D}" type="pres">
      <dgm:prSet presAssocID="{C2133D8C-AE19-6446-91D7-4F154D05E46D}" presName="aSpace" presStyleCnt="0"/>
      <dgm:spPr/>
    </dgm:pt>
    <dgm:pt modelId="{261161A0-F7A1-F34D-A864-576B1D3695C0}" type="pres">
      <dgm:prSet presAssocID="{50B38514-E4FA-ED47-819E-767F92C926F7}" presName="aNode" presStyleLbl="fgAcc1" presStyleIdx="4" presStyleCnt="5" custScaleX="95002" custScaleY="20606" custLinFactY="12501" custLinFactNeighborX="-39108" custLinFactNeighborY="100000">
        <dgm:presLayoutVars>
          <dgm:bulletEnabled val="1"/>
        </dgm:presLayoutVars>
      </dgm:prSet>
      <dgm:spPr/>
    </dgm:pt>
    <dgm:pt modelId="{94BD170A-27CA-6A49-B3EC-2F1A8E4E8AF9}" type="pres">
      <dgm:prSet presAssocID="{50B38514-E4FA-ED47-819E-767F92C926F7}" presName="aSpace" presStyleCnt="0"/>
      <dgm:spPr/>
    </dgm:pt>
  </dgm:ptLst>
  <dgm:cxnLst>
    <dgm:cxn modelId="{CD2D8E18-2AB2-7F4C-81B3-DA8184BA59AD}" srcId="{747D7E75-0A7C-0F46-8528-539DDCD6904C}" destId="{50B38514-E4FA-ED47-819E-767F92C926F7}" srcOrd="4" destOrd="0" parTransId="{82B7553F-90D6-2C48-8640-9F18CF06506E}" sibTransId="{4807F03F-E5AE-4742-AF13-32936D23EBE4}"/>
    <dgm:cxn modelId="{9916982A-274B-4CDD-8098-69C3D53BB3B2}" type="presOf" srcId="{747D7E75-0A7C-0F46-8528-539DDCD6904C}" destId="{54882A12-B520-E449-B58F-C39B4E4EBC63}" srcOrd="0" destOrd="0" presId="urn:microsoft.com/office/officeart/2005/8/layout/pyramid2"/>
    <dgm:cxn modelId="{C481B03E-F1BE-674F-BD64-D79D30749CAA}" srcId="{747D7E75-0A7C-0F46-8528-539DDCD6904C}" destId="{C2133D8C-AE19-6446-91D7-4F154D05E46D}" srcOrd="3" destOrd="0" parTransId="{6A6C4CF6-058C-8540-BEC2-74A143646BD9}" sibTransId="{B3E4D16E-7F8C-ED4C-94D3-82EC7ADAB192}"/>
    <dgm:cxn modelId="{D0735A60-0BDE-894D-A7D0-A10D858EE42C}" srcId="{747D7E75-0A7C-0F46-8528-539DDCD6904C}" destId="{D8D16B6C-32BC-F748-90FD-557999ED430C}" srcOrd="2" destOrd="0" parTransId="{1EAF8879-0FE9-E445-B785-F0DB65B49ADC}" sibTransId="{6C01F404-32EA-6144-9EFE-BF05227F0DB4}"/>
    <dgm:cxn modelId="{CF2A6461-CCB8-4242-86F9-8BE1D794A4B0}" type="presOf" srcId="{C2133D8C-AE19-6446-91D7-4F154D05E46D}" destId="{C7A1AE39-7043-1045-973B-72F3CF687944}" srcOrd="0" destOrd="0" presId="urn:microsoft.com/office/officeart/2005/8/layout/pyramid2"/>
    <dgm:cxn modelId="{70390B47-6E23-457C-BEC0-A0ED6435077C}" type="presOf" srcId="{87B5F655-FB95-6B44-9F15-8EEFEFAF1188}" destId="{F7DBDEC7-3B51-E84D-A5F4-EF5AC2A8D6A7}" srcOrd="0" destOrd="0" presId="urn:microsoft.com/office/officeart/2005/8/layout/pyramid2"/>
    <dgm:cxn modelId="{D4713C52-FC6F-49AB-90D9-EEB678C0F059}" type="presOf" srcId="{50B38514-E4FA-ED47-819E-767F92C926F7}" destId="{261161A0-F7A1-F34D-A864-576B1D3695C0}" srcOrd="0" destOrd="0" presId="urn:microsoft.com/office/officeart/2005/8/layout/pyramid2"/>
    <dgm:cxn modelId="{C7AA1E54-C84B-194F-B347-9B333E860D8F}" srcId="{747D7E75-0A7C-0F46-8528-539DDCD6904C}" destId="{87B5F655-FB95-6B44-9F15-8EEFEFAF1188}" srcOrd="0" destOrd="0" parTransId="{F81B0103-4A3B-8540-A666-F4341DA75E50}" sibTransId="{09142713-814D-5944-9442-C263701C242D}"/>
    <dgm:cxn modelId="{AF6BFEB8-ADFE-4439-A604-25042A8914F1}" type="presOf" srcId="{D8D16B6C-32BC-F748-90FD-557999ED430C}" destId="{DFC2B408-42CF-A94F-BBE7-BDDB0E585FA3}" srcOrd="0" destOrd="0" presId="urn:microsoft.com/office/officeart/2005/8/layout/pyramid2"/>
    <dgm:cxn modelId="{DADFAFB9-7BBF-4434-A081-CB1FF0D8AFE2}" type="presOf" srcId="{2CA6B165-918B-5F4D-8BAD-80F9FED69A44}" destId="{CEEA1C7B-8A0F-6C4C-9663-EB98FD381146}" srcOrd="0" destOrd="0" presId="urn:microsoft.com/office/officeart/2005/8/layout/pyramid2"/>
    <dgm:cxn modelId="{3532A9E4-E338-7A43-ABE5-37BB5D4FC723}" srcId="{747D7E75-0A7C-0F46-8528-539DDCD6904C}" destId="{2CA6B165-918B-5F4D-8BAD-80F9FED69A44}" srcOrd="1" destOrd="0" parTransId="{FEE7AF32-C958-C34E-9E93-B2D5D7B668C6}" sibTransId="{20A45196-413E-2B47-911F-8FFFCDBF0CBE}"/>
    <dgm:cxn modelId="{6B3FFF0C-C4E2-4DD3-AEA9-6E8D960FBF25}" type="presParOf" srcId="{54882A12-B520-E449-B58F-C39B4E4EBC63}" destId="{599D3A98-E6E7-0547-8B03-BCE0E1D5A8FE}" srcOrd="0" destOrd="0" presId="urn:microsoft.com/office/officeart/2005/8/layout/pyramid2"/>
    <dgm:cxn modelId="{D9D51C3C-DC7E-4120-9269-8B88C63529AB}" type="presParOf" srcId="{54882A12-B520-E449-B58F-C39B4E4EBC63}" destId="{030EBC98-6EDA-F84B-97A0-568FD6C3F46E}" srcOrd="1" destOrd="0" presId="urn:microsoft.com/office/officeart/2005/8/layout/pyramid2"/>
    <dgm:cxn modelId="{D1822556-5AA5-48A5-8FE0-B853018C5C42}" type="presParOf" srcId="{030EBC98-6EDA-F84B-97A0-568FD6C3F46E}" destId="{F7DBDEC7-3B51-E84D-A5F4-EF5AC2A8D6A7}" srcOrd="0" destOrd="0" presId="urn:microsoft.com/office/officeart/2005/8/layout/pyramid2"/>
    <dgm:cxn modelId="{18193D4A-2913-47A5-ACCA-25ED076B1FF5}" type="presParOf" srcId="{030EBC98-6EDA-F84B-97A0-568FD6C3F46E}" destId="{9349C6EB-6BB4-DB4E-91DF-A39B7A865D67}" srcOrd="1" destOrd="0" presId="urn:microsoft.com/office/officeart/2005/8/layout/pyramid2"/>
    <dgm:cxn modelId="{34132AD7-9EE7-4263-8E6F-4409D6ECBBE8}" type="presParOf" srcId="{030EBC98-6EDA-F84B-97A0-568FD6C3F46E}" destId="{CEEA1C7B-8A0F-6C4C-9663-EB98FD381146}" srcOrd="2" destOrd="0" presId="urn:microsoft.com/office/officeart/2005/8/layout/pyramid2"/>
    <dgm:cxn modelId="{F4C03C02-4813-49A5-837E-D0D7D4EBF1AC}" type="presParOf" srcId="{030EBC98-6EDA-F84B-97A0-568FD6C3F46E}" destId="{D7E79AF1-0B8E-4A44-9272-79D8D9884630}" srcOrd="3" destOrd="0" presId="urn:microsoft.com/office/officeart/2005/8/layout/pyramid2"/>
    <dgm:cxn modelId="{3F3A09FB-2BD6-473D-A0EE-F8AEFEC6EA82}" type="presParOf" srcId="{030EBC98-6EDA-F84B-97A0-568FD6C3F46E}" destId="{DFC2B408-42CF-A94F-BBE7-BDDB0E585FA3}" srcOrd="4" destOrd="0" presId="urn:microsoft.com/office/officeart/2005/8/layout/pyramid2"/>
    <dgm:cxn modelId="{9573AAEC-6DEF-487B-BCDE-45C997519049}" type="presParOf" srcId="{030EBC98-6EDA-F84B-97A0-568FD6C3F46E}" destId="{66873682-F9B6-8D41-B833-F14CFF46472A}" srcOrd="5" destOrd="0" presId="urn:microsoft.com/office/officeart/2005/8/layout/pyramid2"/>
    <dgm:cxn modelId="{9450ADD9-EDDA-4709-8F0B-8A2D3BC896D2}" type="presParOf" srcId="{030EBC98-6EDA-F84B-97A0-568FD6C3F46E}" destId="{C7A1AE39-7043-1045-973B-72F3CF687944}" srcOrd="6" destOrd="0" presId="urn:microsoft.com/office/officeart/2005/8/layout/pyramid2"/>
    <dgm:cxn modelId="{644E8BB6-8574-4FAD-BB9E-58C9093E80B2}" type="presParOf" srcId="{030EBC98-6EDA-F84B-97A0-568FD6C3F46E}" destId="{603C4463-F112-434C-9B40-BCBBFD40AF8D}" srcOrd="7" destOrd="0" presId="urn:microsoft.com/office/officeart/2005/8/layout/pyramid2"/>
    <dgm:cxn modelId="{F1F6C152-604C-4AC3-B8E4-36E96E366017}" type="presParOf" srcId="{030EBC98-6EDA-F84B-97A0-568FD6C3F46E}" destId="{261161A0-F7A1-F34D-A864-576B1D3695C0}" srcOrd="8" destOrd="0" presId="urn:microsoft.com/office/officeart/2005/8/layout/pyramid2"/>
    <dgm:cxn modelId="{A1D53B4C-6A8D-4891-A58E-DE66FC69786D}" type="presParOf" srcId="{030EBC98-6EDA-F84B-97A0-568FD6C3F46E}" destId="{94BD170A-27CA-6A49-B3EC-2F1A8E4E8AF9}"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D3A98-E6E7-0547-8B03-BCE0E1D5A8FE}">
      <dsp:nvSpPr>
        <dsp:cNvPr id="0" name=""/>
        <dsp:cNvSpPr/>
      </dsp:nvSpPr>
      <dsp:spPr>
        <a:xfrm>
          <a:off x="1904998" y="0"/>
          <a:ext cx="4364038" cy="4364038"/>
        </a:xfrm>
        <a:prstGeom prst="triangle">
          <a:avLst/>
        </a:prstGeom>
        <a:blipFill rotWithShape="0">
          <a:blip xmlns:r="http://schemas.openxmlformats.org/officeDocument/2006/relationships" r:embed="rId1"/>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DBDEC7-3B51-E84D-A5F4-EF5AC2A8D6A7}">
      <dsp:nvSpPr>
        <dsp:cNvPr id="0" name=""/>
        <dsp:cNvSpPr/>
      </dsp:nvSpPr>
      <dsp:spPr>
        <a:xfrm>
          <a:off x="3276590" y="1666875"/>
          <a:ext cx="1662460"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L1/L2 Cache</a:t>
          </a:r>
        </a:p>
      </dsp:txBody>
      <dsp:txXfrm>
        <a:off x="3297064" y="1687349"/>
        <a:ext cx="1621512" cy="378469"/>
      </dsp:txXfrm>
    </dsp:sp>
    <dsp:sp modelId="{CEEA1C7B-8A0F-6C4C-9663-EB98FD381146}">
      <dsp:nvSpPr>
        <dsp:cNvPr id="0" name=""/>
        <dsp:cNvSpPr/>
      </dsp:nvSpPr>
      <dsp:spPr>
        <a:xfrm>
          <a:off x="3352796" y="898076"/>
          <a:ext cx="1484178" cy="540199"/>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Registers</a:t>
          </a:r>
        </a:p>
      </dsp:txBody>
      <dsp:txXfrm>
        <a:off x="3379166" y="924446"/>
        <a:ext cx="1431438" cy="487459"/>
      </dsp:txXfrm>
    </dsp:sp>
    <dsp:sp modelId="{DFC2B408-42CF-A94F-BBE7-BDDB0E585FA3}">
      <dsp:nvSpPr>
        <dsp:cNvPr id="0" name=""/>
        <dsp:cNvSpPr/>
      </dsp:nvSpPr>
      <dsp:spPr>
        <a:xfrm>
          <a:off x="3051291" y="2390465"/>
          <a:ext cx="2206496"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Main Memory</a:t>
          </a:r>
        </a:p>
      </dsp:txBody>
      <dsp:txXfrm>
        <a:off x="3071765" y="2410939"/>
        <a:ext cx="2165548" cy="378469"/>
      </dsp:txXfrm>
    </dsp:sp>
    <dsp:sp modelId="{C7A1AE39-7043-1045-973B-72F3CF687944}">
      <dsp:nvSpPr>
        <dsp:cNvPr id="0" name=""/>
        <dsp:cNvSpPr/>
      </dsp:nvSpPr>
      <dsp:spPr>
        <a:xfrm>
          <a:off x="2909559" y="3076258"/>
          <a:ext cx="2424434"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Secondary Storage</a:t>
          </a:r>
        </a:p>
      </dsp:txBody>
      <dsp:txXfrm>
        <a:off x="2930033" y="3096732"/>
        <a:ext cx="2383486" cy="378469"/>
      </dsp:txXfrm>
    </dsp:sp>
    <dsp:sp modelId="{261161A0-F7A1-F34D-A864-576B1D3695C0}">
      <dsp:nvSpPr>
        <dsp:cNvPr id="0" name=""/>
        <dsp:cNvSpPr/>
      </dsp:nvSpPr>
      <dsp:spPr>
        <a:xfrm>
          <a:off x="2743205" y="3762050"/>
          <a:ext cx="2694850" cy="419417"/>
        </a:xfrm>
        <a:prstGeom prst="roundRect">
          <a:avLst/>
        </a:prstGeom>
        <a:noFill/>
        <a:ln w="9525" cap="flat" cmpd="sng" algn="ctr">
          <a:no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Magnetic Tape</a:t>
          </a:r>
        </a:p>
      </dsp:txBody>
      <dsp:txXfrm>
        <a:off x="2763679" y="3782524"/>
        <a:ext cx="2653902" cy="37846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00AF960C-8534-4B0D-90DB-971F80C0C8B9}"/>
              </a:ext>
            </a:extLst>
          </p:cNvPr>
          <p:cNvSpPr>
            <a:spLocks noGrp="1" noChangeArrowheads="1"/>
          </p:cNvSpPr>
          <p:nvPr>
            <p:ph type="dt" sz="quarter" idx="1"/>
          </p:nvPr>
        </p:nvSpPr>
        <p:spPr bwMode="auto">
          <a:xfrm>
            <a:off x="5405438" y="0"/>
            <a:ext cx="1476375" cy="463550"/>
          </a:xfrm>
          <a:prstGeom prst="rect">
            <a:avLst/>
          </a:prstGeom>
          <a:noFill/>
          <a:ln w="9525">
            <a:noFill/>
            <a:miter lim="800000"/>
            <a:headEnd/>
            <a:tailEnd/>
          </a:ln>
          <a:effectLst/>
        </p:spPr>
        <p:txBody>
          <a:bodyPr vert="horz" wrap="square" lIns="90170" tIns="45086" rIns="90170" bIns="45086" numCol="1" anchor="t" anchorCtr="0" compatLnSpc="1">
            <a:prstTxWarp prst="textNoShape">
              <a:avLst/>
            </a:prstTxWarp>
          </a:bodyPr>
          <a:lstStyle>
            <a:lvl1pPr algn="r" defTabSz="901871">
              <a:defRPr sz="1100">
                <a:latin typeface="Times New Roman" pitchFamily="18" charset="0"/>
              </a:defRPr>
            </a:lvl1pPr>
          </a:lstStyle>
          <a:p>
            <a:pPr>
              <a:defRPr/>
            </a:pPr>
            <a:fld id="{43CB0DC9-346C-489D-AD23-FF573BA7ECE1}" type="datetime3">
              <a:rPr lang="en-US"/>
              <a:pPr>
                <a:defRPr/>
              </a:pPr>
              <a:t>11 February 2019</a:t>
            </a:fld>
            <a:endParaRPr lang="en-US"/>
          </a:p>
        </p:txBody>
      </p:sp>
      <p:sp>
        <p:nvSpPr>
          <p:cNvPr id="6148" name="Rectangle 4">
            <a:extLst>
              <a:ext uri="{FF2B5EF4-FFF2-40B4-BE49-F238E27FC236}">
                <a16:creationId xmlns:a16="http://schemas.microsoft.com/office/drawing/2014/main" id="{752F0092-BCA4-41D6-B8AD-93015FE98841}"/>
              </a:ext>
            </a:extLst>
          </p:cNvPr>
          <p:cNvSpPr>
            <a:spLocks noGrp="1" noChangeArrowheads="1"/>
          </p:cNvSpPr>
          <p:nvPr>
            <p:ph type="ftr" sz="quarter" idx="2"/>
          </p:nvPr>
        </p:nvSpPr>
        <p:spPr bwMode="auto">
          <a:xfrm>
            <a:off x="0" y="8832850"/>
            <a:ext cx="5270500" cy="463550"/>
          </a:xfrm>
          <a:prstGeom prst="rect">
            <a:avLst/>
          </a:prstGeom>
          <a:noFill/>
          <a:ln w="9525">
            <a:noFill/>
            <a:miter lim="800000"/>
            <a:headEnd/>
            <a:tailEnd/>
          </a:ln>
          <a:effectLst/>
        </p:spPr>
        <p:txBody>
          <a:bodyPr vert="horz" wrap="square" lIns="90170" tIns="45086" rIns="90170" bIns="45086" numCol="1" anchor="b" anchorCtr="0" compatLnSpc="1">
            <a:prstTxWarp prst="textNoShape">
              <a:avLst/>
            </a:prstTxWarp>
          </a:bodyPr>
          <a:lstStyle>
            <a:lvl1pPr defTabSz="901871">
              <a:defRPr sz="1100">
                <a:latin typeface="Times New Roman" pitchFamily="18" charset="0"/>
              </a:defRPr>
            </a:lvl1pPr>
          </a:lstStyle>
          <a:p>
            <a:pPr>
              <a:defRPr/>
            </a:pPr>
            <a:r>
              <a:rPr lang="en-US"/>
              <a:t>Chapter 2 — Instructions: Language of the Computer</a:t>
            </a:r>
          </a:p>
        </p:txBody>
      </p:sp>
      <p:sp>
        <p:nvSpPr>
          <p:cNvPr id="6149" name="Rectangle 5">
            <a:extLst>
              <a:ext uri="{FF2B5EF4-FFF2-40B4-BE49-F238E27FC236}">
                <a16:creationId xmlns:a16="http://schemas.microsoft.com/office/drawing/2014/main" id="{6216963E-5EFB-41C2-9269-BD7720439927}"/>
              </a:ext>
            </a:extLst>
          </p:cNvPr>
          <p:cNvSpPr>
            <a:spLocks noGrp="1" noChangeArrowheads="1"/>
          </p:cNvSpPr>
          <p:nvPr>
            <p:ph type="sldNum" sz="quarter" idx="3"/>
          </p:nvPr>
        </p:nvSpPr>
        <p:spPr bwMode="auto">
          <a:xfrm>
            <a:off x="5405438" y="8832850"/>
            <a:ext cx="1476375" cy="463550"/>
          </a:xfrm>
          <a:prstGeom prst="rect">
            <a:avLst/>
          </a:prstGeom>
          <a:noFill/>
          <a:ln w="9525">
            <a:noFill/>
            <a:miter lim="800000"/>
            <a:headEnd/>
            <a:tailEnd/>
          </a:ln>
          <a:effectLst/>
        </p:spPr>
        <p:txBody>
          <a:bodyPr vert="horz" wrap="square" lIns="90170" tIns="45086" rIns="90170" bIns="45086" numCol="1" anchor="b" anchorCtr="0" compatLnSpc="1">
            <a:prstTxWarp prst="textNoShape">
              <a:avLst/>
            </a:prstTxWarp>
          </a:bodyPr>
          <a:lstStyle>
            <a:lvl1pPr algn="r" defTabSz="901871">
              <a:defRPr sz="1100">
                <a:latin typeface="Times New Roman" panose="02020603050405020304" pitchFamily="18" charset="0"/>
              </a:defRPr>
            </a:lvl1pPr>
          </a:lstStyle>
          <a:p>
            <a:pPr>
              <a:defRPr/>
            </a:pPr>
            <a:fld id="{8FE84433-98CB-4750-A511-31651E34F6B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CBEB7392-A497-4987-82A0-DF6EB43564A9}"/>
              </a:ext>
            </a:extLst>
          </p:cNvPr>
          <p:cNvSpPr>
            <a:spLocks noGrp="1" noChangeArrowheads="1"/>
          </p:cNvSpPr>
          <p:nvPr>
            <p:ph type="dt" idx="1"/>
          </p:nvPr>
        </p:nvSpPr>
        <p:spPr bwMode="auto">
          <a:xfrm>
            <a:off x="3898900" y="0"/>
            <a:ext cx="2982913" cy="463550"/>
          </a:xfrm>
          <a:prstGeom prst="rect">
            <a:avLst/>
          </a:prstGeom>
          <a:noFill/>
          <a:ln w="9525">
            <a:noFill/>
            <a:miter lim="800000"/>
            <a:headEnd/>
            <a:tailEnd/>
          </a:ln>
          <a:effectLst/>
        </p:spPr>
        <p:txBody>
          <a:bodyPr vert="horz" wrap="square" lIns="90170" tIns="45086" rIns="90170" bIns="45086" numCol="1" anchor="t" anchorCtr="0" compatLnSpc="1">
            <a:prstTxWarp prst="textNoShape">
              <a:avLst/>
            </a:prstTxWarp>
          </a:bodyPr>
          <a:lstStyle>
            <a:lvl1pPr algn="r" defTabSz="901871">
              <a:defRPr sz="1100">
                <a:latin typeface="Times New Roman" pitchFamily="18" charset="0"/>
              </a:defRPr>
            </a:lvl1pPr>
          </a:lstStyle>
          <a:p>
            <a:pPr>
              <a:defRPr/>
            </a:pPr>
            <a:fld id="{027FF391-E82C-4587-A5B1-7A9CD399EDB1}" type="datetime3">
              <a:rPr lang="en-US"/>
              <a:pPr>
                <a:defRPr/>
              </a:pPr>
              <a:t>11 February 2019</a:t>
            </a:fld>
            <a:endParaRPr lang="en-US"/>
          </a:p>
        </p:txBody>
      </p:sp>
      <p:sp>
        <p:nvSpPr>
          <p:cNvPr id="3075" name="Rectangle 4">
            <a:extLst>
              <a:ext uri="{FF2B5EF4-FFF2-40B4-BE49-F238E27FC236}">
                <a16:creationId xmlns:a16="http://schemas.microsoft.com/office/drawing/2014/main" id="{93281805-9E9D-44F3-B773-0CED91457040}"/>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04D6627B-678E-41B7-9D48-7F250A9C1EE5}"/>
              </a:ext>
            </a:extLst>
          </p:cNvPr>
          <p:cNvSpPr>
            <a:spLocks noGrp="1" noChangeArrowheads="1"/>
          </p:cNvSpPr>
          <p:nvPr>
            <p:ph type="body" sz="quarter" idx="3"/>
          </p:nvPr>
        </p:nvSpPr>
        <p:spPr bwMode="auto">
          <a:xfrm>
            <a:off x="919163" y="4416425"/>
            <a:ext cx="5043487" cy="4181475"/>
          </a:xfrm>
          <a:prstGeom prst="rect">
            <a:avLst/>
          </a:prstGeom>
          <a:noFill/>
          <a:ln w="9525">
            <a:noFill/>
            <a:miter lim="800000"/>
            <a:headEnd/>
            <a:tailEnd/>
          </a:ln>
          <a:effectLst/>
        </p:spPr>
        <p:txBody>
          <a:bodyPr vert="horz" wrap="square" lIns="90170" tIns="45086" rIns="90170" bIns="450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93225775-1E8C-4EE1-BD98-A15EF3978105}"/>
              </a:ext>
            </a:extLst>
          </p:cNvPr>
          <p:cNvSpPr>
            <a:spLocks noGrp="1" noChangeArrowheads="1"/>
          </p:cNvSpPr>
          <p:nvPr>
            <p:ph type="ftr" sz="quarter" idx="4"/>
          </p:nvPr>
        </p:nvSpPr>
        <p:spPr bwMode="auto">
          <a:xfrm>
            <a:off x="0" y="8832850"/>
            <a:ext cx="2982913" cy="463550"/>
          </a:xfrm>
          <a:prstGeom prst="rect">
            <a:avLst/>
          </a:prstGeom>
          <a:noFill/>
          <a:ln w="9525">
            <a:noFill/>
            <a:miter lim="800000"/>
            <a:headEnd/>
            <a:tailEnd/>
          </a:ln>
          <a:effectLst/>
        </p:spPr>
        <p:txBody>
          <a:bodyPr vert="horz" wrap="square" lIns="90170" tIns="45086" rIns="90170" bIns="45086" numCol="1" anchor="b" anchorCtr="0" compatLnSpc="1">
            <a:prstTxWarp prst="textNoShape">
              <a:avLst/>
            </a:prstTxWarp>
          </a:bodyPr>
          <a:lstStyle>
            <a:lvl1pPr defTabSz="901871">
              <a:defRPr sz="1100">
                <a:latin typeface="Times New Roman" pitchFamily="18" charset="0"/>
              </a:defRPr>
            </a:lvl1pPr>
          </a:lstStyle>
          <a:p>
            <a:pPr>
              <a:defRPr/>
            </a:pPr>
            <a:r>
              <a:rPr lang="en-US"/>
              <a:t>Chapter 2 — Instructions: Language of the Computer</a:t>
            </a:r>
          </a:p>
        </p:txBody>
      </p:sp>
      <p:sp>
        <p:nvSpPr>
          <p:cNvPr id="8199" name="Rectangle 7">
            <a:extLst>
              <a:ext uri="{FF2B5EF4-FFF2-40B4-BE49-F238E27FC236}">
                <a16:creationId xmlns:a16="http://schemas.microsoft.com/office/drawing/2014/main" id="{DA402DF9-37EA-4094-B607-DEF4A3B8C8C9}"/>
              </a:ext>
            </a:extLst>
          </p:cNvPr>
          <p:cNvSpPr>
            <a:spLocks noGrp="1" noChangeArrowheads="1"/>
          </p:cNvSpPr>
          <p:nvPr>
            <p:ph type="sldNum" sz="quarter" idx="5"/>
          </p:nvPr>
        </p:nvSpPr>
        <p:spPr bwMode="auto">
          <a:xfrm>
            <a:off x="3898900" y="8832850"/>
            <a:ext cx="2982913" cy="463550"/>
          </a:xfrm>
          <a:prstGeom prst="rect">
            <a:avLst/>
          </a:prstGeom>
          <a:noFill/>
          <a:ln w="9525">
            <a:noFill/>
            <a:miter lim="800000"/>
            <a:headEnd/>
            <a:tailEnd/>
          </a:ln>
          <a:effectLst/>
        </p:spPr>
        <p:txBody>
          <a:bodyPr vert="horz" wrap="square" lIns="90170" tIns="45086" rIns="90170" bIns="45086" numCol="1" anchor="b" anchorCtr="0" compatLnSpc="1">
            <a:prstTxWarp prst="textNoShape">
              <a:avLst/>
            </a:prstTxWarp>
          </a:bodyPr>
          <a:lstStyle>
            <a:lvl1pPr algn="r" defTabSz="901871">
              <a:defRPr sz="1100">
                <a:latin typeface="Times New Roman" panose="02020603050405020304" pitchFamily="18" charset="0"/>
              </a:defRPr>
            </a:lvl1pPr>
          </a:lstStyle>
          <a:p>
            <a:pPr>
              <a:defRPr/>
            </a:pPr>
            <a:fld id="{B3A89F37-98AC-4708-A125-F6C71D77D938}" type="slidenum">
              <a:rPr lang="en-US"/>
              <a:pPr>
                <a:defRPr/>
              </a:pPr>
              <a:t>‹#›</a:t>
            </a:fld>
            <a:endParaRPr lang="en-US"/>
          </a:p>
        </p:txBody>
      </p:sp>
      <p:sp>
        <p:nvSpPr>
          <p:cNvPr id="2" name="Header Placeholder 1">
            <a:extLst>
              <a:ext uri="{FF2B5EF4-FFF2-40B4-BE49-F238E27FC236}">
                <a16:creationId xmlns:a16="http://schemas.microsoft.com/office/drawing/2014/main" id="{7834600B-D47B-46F5-9424-900BA091BA8E}"/>
              </a:ext>
            </a:extLst>
          </p:cNvPr>
          <p:cNvSpPr>
            <a:spLocks noGrp="1"/>
          </p:cNvSpPr>
          <p:nvPr>
            <p:ph type="hdr" sz="quarter"/>
          </p:nvPr>
        </p:nvSpPr>
        <p:spPr>
          <a:xfrm>
            <a:off x="0" y="0"/>
            <a:ext cx="2982913" cy="465138"/>
          </a:xfrm>
          <a:prstGeom prst="rect">
            <a:avLst/>
          </a:prstGeom>
        </p:spPr>
        <p:txBody>
          <a:bodyPr vert="horz" lIns="87417" tIns="43708" rIns="87417" bIns="43708" rtlCol="0"/>
          <a:lstStyle>
            <a:lvl1pPr algn="l">
              <a:defRPr sz="1100"/>
            </a:lvl1pPr>
          </a:lstStyle>
          <a:p>
            <a:pPr>
              <a:defRPr/>
            </a:pPr>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courses.missouristate.edu/kenvollmar/mar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sourceforge.net/projects/spimsimulator/files/"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33716418-E3D1-4E9C-819B-5B0CBCAF940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3C61A0D-5923-4522-8A52-44FD33CA915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6147" name="Rectangle 6">
            <a:extLst>
              <a:ext uri="{FF2B5EF4-FFF2-40B4-BE49-F238E27FC236}">
                <a16:creationId xmlns:a16="http://schemas.microsoft.com/office/drawing/2014/main" id="{847A1F59-3038-4EB4-B935-93C5F4F9FC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148" name="Rectangle 7">
            <a:extLst>
              <a:ext uri="{FF2B5EF4-FFF2-40B4-BE49-F238E27FC236}">
                <a16:creationId xmlns:a16="http://schemas.microsoft.com/office/drawing/2014/main" id="{FC8835A0-8893-4321-BAA2-DA760121E9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24D72A2-A994-49F8-BDBC-488FC37B1244}"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9" name="Rectangle 2">
            <a:extLst>
              <a:ext uri="{FF2B5EF4-FFF2-40B4-BE49-F238E27FC236}">
                <a16:creationId xmlns:a16="http://schemas.microsoft.com/office/drawing/2014/main" id="{15D9554C-4751-4F95-BD3F-2F3AF421CD43}"/>
              </a:ext>
            </a:extLst>
          </p:cNvPr>
          <p:cNvSpPr>
            <a:spLocks noGrp="1" noRot="1" noChangeAspect="1" noChangeArrowheads="1" noTextEdit="1"/>
          </p:cNvSpPr>
          <p:nvPr>
            <p:ph type="sldImg"/>
          </p:nvPr>
        </p:nvSpPr>
        <p:spPr>
          <a:ln/>
        </p:spPr>
      </p:sp>
      <p:sp>
        <p:nvSpPr>
          <p:cNvPr id="6150" name="Rectangle 3">
            <a:extLst>
              <a:ext uri="{FF2B5EF4-FFF2-40B4-BE49-F238E27FC236}">
                <a16:creationId xmlns:a16="http://schemas.microsoft.com/office/drawing/2014/main" id="{8AED5F98-8DFA-4187-9ED6-0896597F4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For free books, see https://cupola.gettysburg.edu/</a:t>
            </a:r>
          </a:p>
          <a:p>
            <a:r>
              <a:rPr lang="en-AU" altLang="en-US"/>
              <a:t>For MIPS programming book, see https://cupola.gettysburg.edu/oer/2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7D0C356-512B-43C9-8F6E-57FFD6ADB6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EF3A3A2-38FD-438D-9707-8EB420B796F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579" name="Rectangle 6">
            <a:extLst>
              <a:ext uri="{FF2B5EF4-FFF2-40B4-BE49-F238E27FC236}">
                <a16:creationId xmlns:a16="http://schemas.microsoft.com/office/drawing/2014/main" id="{4A88C210-2219-419A-B1E0-7064907A27E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580" name="Rectangle 7">
            <a:extLst>
              <a:ext uri="{FF2B5EF4-FFF2-40B4-BE49-F238E27FC236}">
                <a16:creationId xmlns:a16="http://schemas.microsoft.com/office/drawing/2014/main" id="{EDEC71C6-0B59-4E71-A80C-6BA259F5E3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055CF46-0FCE-4FEE-814D-0864EFCB5431}"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4581" name="Rectangle 2">
            <a:extLst>
              <a:ext uri="{FF2B5EF4-FFF2-40B4-BE49-F238E27FC236}">
                <a16:creationId xmlns:a16="http://schemas.microsoft.com/office/drawing/2014/main" id="{0235725F-46E8-41E7-A782-31C3E48FCA47}"/>
              </a:ext>
            </a:extLst>
          </p:cNvPr>
          <p:cNvSpPr>
            <a:spLocks noGrp="1" noRot="1" noChangeAspect="1" noChangeArrowheads="1" noTextEdit="1"/>
          </p:cNvSpPr>
          <p:nvPr>
            <p:ph type="sldImg"/>
          </p:nvPr>
        </p:nvSpPr>
        <p:spPr>
          <a:ln/>
        </p:spPr>
      </p:sp>
      <p:sp>
        <p:nvSpPr>
          <p:cNvPr id="24582" name="Rectangle 3">
            <a:extLst>
              <a:ext uri="{FF2B5EF4-FFF2-40B4-BE49-F238E27FC236}">
                <a16:creationId xmlns:a16="http://schemas.microsoft.com/office/drawing/2014/main" id="{2063DA65-15BA-460C-9B06-0E935B990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a:extLst>
              <a:ext uri="{FF2B5EF4-FFF2-40B4-BE49-F238E27FC236}">
                <a16:creationId xmlns:a16="http://schemas.microsoft.com/office/drawing/2014/main" id="{F37D478F-47E4-4770-85D1-DAC004675CC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1BE1EB8-54EE-4CCD-815F-A21C8F47D51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02755" name="Rectangle 6">
            <a:extLst>
              <a:ext uri="{FF2B5EF4-FFF2-40B4-BE49-F238E27FC236}">
                <a16:creationId xmlns:a16="http://schemas.microsoft.com/office/drawing/2014/main" id="{8A6D2418-1701-4C6F-83C1-1B4F75AAEE8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2756" name="Rectangle 7">
            <a:extLst>
              <a:ext uri="{FF2B5EF4-FFF2-40B4-BE49-F238E27FC236}">
                <a16:creationId xmlns:a16="http://schemas.microsoft.com/office/drawing/2014/main" id="{53FA1E9E-D7F9-40D3-89DA-526962E3BF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A65F79C-B00A-4235-8CDE-0041C285BC4B}" type="slidenum">
              <a:rPr lang="en-US" altLang="en-US" smtClean="0">
                <a:latin typeface="Times New Roman" panose="02020603050405020304" pitchFamily="18" charset="0"/>
              </a:rPr>
              <a:pPr/>
              <a:t>101</a:t>
            </a:fld>
            <a:endParaRPr lang="en-US" altLang="en-US">
              <a:latin typeface="Times New Roman" panose="02020603050405020304" pitchFamily="18" charset="0"/>
            </a:endParaRPr>
          </a:p>
        </p:txBody>
      </p:sp>
      <p:sp>
        <p:nvSpPr>
          <p:cNvPr id="202757" name="Rectangle 2">
            <a:extLst>
              <a:ext uri="{FF2B5EF4-FFF2-40B4-BE49-F238E27FC236}">
                <a16:creationId xmlns:a16="http://schemas.microsoft.com/office/drawing/2014/main" id="{482CEA86-C4E1-4FE4-A3E9-CC1C5BB774EF}"/>
              </a:ext>
            </a:extLst>
          </p:cNvPr>
          <p:cNvSpPr>
            <a:spLocks noGrp="1" noRot="1" noChangeAspect="1" noChangeArrowheads="1" noTextEdit="1"/>
          </p:cNvSpPr>
          <p:nvPr>
            <p:ph type="sldImg"/>
          </p:nvPr>
        </p:nvSpPr>
        <p:spPr>
          <a:ln/>
        </p:spPr>
      </p:sp>
      <p:sp>
        <p:nvSpPr>
          <p:cNvPr id="202758" name="Rectangle 3">
            <a:extLst>
              <a:ext uri="{FF2B5EF4-FFF2-40B4-BE49-F238E27FC236}">
                <a16:creationId xmlns:a16="http://schemas.microsoft.com/office/drawing/2014/main" id="{CD3051B4-91BB-4916-8C51-B1112ED677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a:extLst>
              <a:ext uri="{FF2B5EF4-FFF2-40B4-BE49-F238E27FC236}">
                <a16:creationId xmlns:a16="http://schemas.microsoft.com/office/drawing/2014/main" id="{6FCB3BA2-712E-4B3E-A11F-B6910D27C0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66D678D-9B1D-4676-8F42-DCF42D9D291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06851" name="Rectangle 6">
            <a:extLst>
              <a:ext uri="{FF2B5EF4-FFF2-40B4-BE49-F238E27FC236}">
                <a16:creationId xmlns:a16="http://schemas.microsoft.com/office/drawing/2014/main" id="{FBC24D05-DCF4-47AC-B88F-8BC2BB960E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6852" name="Rectangle 7">
            <a:extLst>
              <a:ext uri="{FF2B5EF4-FFF2-40B4-BE49-F238E27FC236}">
                <a16:creationId xmlns:a16="http://schemas.microsoft.com/office/drawing/2014/main" id="{0D8544FD-FB07-404E-9BAC-019B9546E6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E6B90F6-D773-4414-A29E-535C2C33FAB1}" type="slidenum">
              <a:rPr lang="en-US" altLang="en-US" smtClean="0">
                <a:latin typeface="Times New Roman" panose="02020603050405020304" pitchFamily="18" charset="0"/>
              </a:rPr>
              <a:pPr/>
              <a:t>102</a:t>
            </a:fld>
            <a:endParaRPr lang="en-US" altLang="en-US">
              <a:latin typeface="Times New Roman" panose="02020603050405020304" pitchFamily="18" charset="0"/>
            </a:endParaRPr>
          </a:p>
        </p:txBody>
      </p:sp>
      <p:sp>
        <p:nvSpPr>
          <p:cNvPr id="206853" name="Rectangle 2">
            <a:extLst>
              <a:ext uri="{FF2B5EF4-FFF2-40B4-BE49-F238E27FC236}">
                <a16:creationId xmlns:a16="http://schemas.microsoft.com/office/drawing/2014/main" id="{2D94FDCD-C2C3-4746-BEF2-DF8EA20EFF95}"/>
              </a:ext>
            </a:extLst>
          </p:cNvPr>
          <p:cNvSpPr>
            <a:spLocks noGrp="1" noRot="1" noChangeAspect="1" noChangeArrowheads="1" noTextEdit="1"/>
          </p:cNvSpPr>
          <p:nvPr>
            <p:ph type="sldImg"/>
          </p:nvPr>
        </p:nvSpPr>
        <p:spPr>
          <a:ln/>
        </p:spPr>
      </p:sp>
      <p:sp>
        <p:nvSpPr>
          <p:cNvPr id="206854" name="Rectangle 3">
            <a:extLst>
              <a:ext uri="{FF2B5EF4-FFF2-40B4-BE49-F238E27FC236}">
                <a16:creationId xmlns:a16="http://schemas.microsoft.com/office/drawing/2014/main" id="{945F6387-A473-4537-997C-25EDAFE801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a:extLst>
              <a:ext uri="{FF2B5EF4-FFF2-40B4-BE49-F238E27FC236}">
                <a16:creationId xmlns:a16="http://schemas.microsoft.com/office/drawing/2014/main" id="{B9276AD5-CA24-4A90-83B2-B6D1A9F0BE0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94DC38F-3B67-4671-851D-12C887F0EB32}"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08899" name="Rectangle 6">
            <a:extLst>
              <a:ext uri="{FF2B5EF4-FFF2-40B4-BE49-F238E27FC236}">
                <a16:creationId xmlns:a16="http://schemas.microsoft.com/office/drawing/2014/main" id="{35FD1595-027A-4A13-B6AB-97D28451423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8900" name="Rectangle 7">
            <a:extLst>
              <a:ext uri="{FF2B5EF4-FFF2-40B4-BE49-F238E27FC236}">
                <a16:creationId xmlns:a16="http://schemas.microsoft.com/office/drawing/2014/main" id="{8E1B9C86-814B-4428-9CC2-631A0B6EB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8F6BF63-C41F-4A81-8753-FB8475803E96}" type="slidenum">
              <a:rPr lang="en-US" altLang="en-US" smtClean="0">
                <a:latin typeface="Times New Roman" panose="02020603050405020304" pitchFamily="18" charset="0"/>
              </a:rPr>
              <a:pPr/>
              <a:t>103</a:t>
            </a:fld>
            <a:endParaRPr lang="en-US" altLang="en-US">
              <a:latin typeface="Times New Roman" panose="02020603050405020304" pitchFamily="18" charset="0"/>
            </a:endParaRPr>
          </a:p>
        </p:txBody>
      </p:sp>
      <p:sp>
        <p:nvSpPr>
          <p:cNvPr id="208901" name="Rectangle 2">
            <a:extLst>
              <a:ext uri="{FF2B5EF4-FFF2-40B4-BE49-F238E27FC236}">
                <a16:creationId xmlns:a16="http://schemas.microsoft.com/office/drawing/2014/main" id="{530B5D45-7247-4C8A-8C97-437DB39051EF}"/>
              </a:ext>
            </a:extLst>
          </p:cNvPr>
          <p:cNvSpPr>
            <a:spLocks noGrp="1" noRot="1" noChangeAspect="1" noChangeArrowheads="1" noTextEdit="1"/>
          </p:cNvSpPr>
          <p:nvPr>
            <p:ph type="sldImg"/>
          </p:nvPr>
        </p:nvSpPr>
        <p:spPr>
          <a:ln/>
        </p:spPr>
      </p:sp>
      <p:sp>
        <p:nvSpPr>
          <p:cNvPr id="208902" name="Rectangle 3">
            <a:extLst>
              <a:ext uri="{FF2B5EF4-FFF2-40B4-BE49-F238E27FC236}">
                <a16:creationId xmlns:a16="http://schemas.microsoft.com/office/drawing/2014/main" id="{B2C3B5D8-B043-48F3-AB98-F45FAE4CB1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a:extLst>
              <a:ext uri="{FF2B5EF4-FFF2-40B4-BE49-F238E27FC236}">
                <a16:creationId xmlns:a16="http://schemas.microsoft.com/office/drawing/2014/main" id="{F9E7137B-99A8-4A1A-9AC1-C715467FBA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56E2AA1-1BC2-44C7-AFFA-D3F60F6CEB4A}"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10947" name="Rectangle 6">
            <a:extLst>
              <a:ext uri="{FF2B5EF4-FFF2-40B4-BE49-F238E27FC236}">
                <a16:creationId xmlns:a16="http://schemas.microsoft.com/office/drawing/2014/main" id="{763FAB8F-BC1E-41CE-BD64-1326C9DA31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0948" name="Rectangle 7">
            <a:extLst>
              <a:ext uri="{FF2B5EF4-FFF2-40B4-BE49-F238E27FC236}">
                <a16:creationId xmlns:a16="http://schemas.microsoft.com/office/drawing/2014/main" id="{06E74071-412D-4DD8-8764-7189660E68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9E88948-0A22-4E90-98B9-C360202D86A3}" type="slidenum">
              <a:rPr lang="en-US" altLang="en-US" smtClean="0">
                <a:latin typeface="Times New Roman" panose="02020603050405020304" pitchFamily="18" charset="0"/>
              </a:rPr>
              <a:pPr/>
              <a:t>104</a:t>
            </a:fld>
            <a:endParaRPr lang="en-US" altLang="en-US">
              <a:latin typeface="Times New Roman" panose="02020603050405020304" pitchFamily="18" charset="0"/>
            </a:endParaRPr>
          </a:p>
        </p:txBody>
      </p:sp>
      <p:sp>
        <p:nvSpPr>
          <p:cNvPr id="210949" name="Rectangle 2">
            <a:extLst>
              <a:ext uri="{FF2B5EF4-FFF2-40B4-BE49-F238E27FC236}">
                <a16:creationId xmlns:a16="http://schemas.microsoft.com/office/drawing/2014/main" id="{BDB3E579-2D8F-4AC1-B9F8-BBD5E9AA79BC}"/>
              </a:ext>
            </a:extLst>
          </p:cNvPr>
          <p:cNvSpPr>
            <a:spLocks noGrp="1" noRot="1" noChangeAspect="1" noChangeArrowheads="1" noTextEdit="1"/>
          </p:cNvSpPr>
          <p:nvPr>
            <p:ph type="sldImg"/>
          </p:nvPr>
        </p:nvSpPr>
        <p:spPr>
          <a:ln/>
        </p:spPr>
      </p:sp>
      <p:sp>
        <p:nvSpPr>
          <p:cNvPr id="210950" name="Rectangle 3">
            <a:extLst>
              <a:ext uri="{FF2B5EF4-FFF2-40B4-BE49-F238E27FC236}">
                <a16:creationId xmlns:a16="http://schemas.microsoft.com/office/drawing/2014/main" id="{83D2375D-6A85-48D3-A445-AFF36FCDC4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This is for bubble sort</a:t>
            </a:r>
          </a:p>
          <a:p>
            <a:r>
              <a:rPr lang="en-AU" altLang="en-US"/>
              <a:t>None =&gt; I * (C/I) = C =&gt; 114938 x 1.38 = 158614.44 ~158615</a:t>
            </a:r>
          </a:p>
          <a:p>
            <a:r>
              <a:rPr lang="en-AU" altLang="en-US"/>
              <a:t>O1 =&gt; 37470 * 1.79 = 67071.3</a:t>
            </a:r>
          </a:p>
          <a:p>
            <a:r>
              <a:rPr lang="en-AU" altLang="en-US"/>
              <a:t>O2 =&gt; 39993 * 1.66 =66388.38</a:t>
            </a:r>
          </a:p>
          <a:p>
            <a:r>
              <a:rPr lang="en-AU" altLang="en-US"/>
              <a:t>O3 =&gt; 44993 * 1.46 = 65689.78</a:t>
            </a:r>
          </a:p>
          <a:p>
            <a:endParaRPr lang="en-AU" altLang="en-US"/>
          </a:p>
          <a:p>
            <a:r>
              <a:rPr lang="en-AU" altLang="en-US"/>
              <a:t>None / O3 = 158615 /65689.78 = 2.414606960169451</a:t>
            </a:r>
          </a:p>
          <a:p>
            <a:r>
              <a:rPr lang="en-AU" altLang="en-US"/>
              <a:t>None / O2 = 158615 / 66388.38 = 2.389198230172208</a:t>
            </a:r>
          </a:p>
          <a:p>
            <a:r>
              <a:rPr lang="en-AU" altLang="en-US"/>
              <a:t>None / O1 = 158615 / 67071.3 = 2.364871412959045</a:t>
            </a:r>
          </a:p>
          <a:p>
            <a:endParaRPr lang="en-AU" altLang="en-US"/>
          </a:p>
          <a:p>
            <a:endParaRPr lang="en-AU" altLang="en-US"/>
          </a:p>
          <a:p>
            <a:r>
              <a:rPr lang="en-AU" altLang="en-US"/>
              <a:t> </a:t>
            </a: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a:extLst>
              <a:ext uri="{FF2B5EF4-FFF2-40B4-BE49-F238E27FC236}">
                <a16:creationId xmlns:a16="http://schemas.microsoft.com/office/drawing/2014/main" id="{0F9AC481-647E-4577-A69B-0126AC50E42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88982E4-9FBB-4B2A-80F9-FC2AC78C81F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12995" name="Rectangle 6">
            <a:extLst>
              <a:ext uri="{FF2B5EF4-FFF2-40B4-BE49-F238E27FC236}">
                <a16:creationId xmlns:a16="http://schemas.microsoft.com/office/drawing/2014/main" id="{D262FDA2-53EA-4908-9F60-3F371E143DC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2996" name="Rectangle 7">
            <a:extLst>
              <a:ext uri="{FF2B5EF4-FFF2-40B4-BE49-F238E27FC236}">
                <a16:creationId xmlns:a16="http://schemas.microsoft.com/office/drawing/2014/main" id="{915C0CB1-7FC6-4ADE-8486-0AE6A1258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1D75409-7FF3-4C42-ABBD-DC99545B2999}" type="slidenum">
              <a:rPr lang="en-US" altLang="en-US" smtClean="0">
                <a:latin typeface="Times New Roman" panose="02020603050405020304" pitchFamily="18" charset="0"/>
              </a:rPr>
              <a:pPr/>
              <a:t>105</a:t>
            </a:fld>
            <a:endParaRPr lang="en-US" altLang="en-US">
              <a:latin typeface="Times New Roman" panose="02020603050405020304" pitchFamily="18" charset="0"/>
            </a:endParaRPr>
          </a:p>
        </p:txBody>
      </p:sp>
      <p:sp>
        <p:nvSpPr>
          <p:cNvPr id="212997" name="Rectangle 2">
            <a:extLst>
              <a:ext uri="{FF2B5EF4-FFF2-40B4-BE49-F238E27FC236}">
                <a16:creationId xmlns:a16="http://schemas.microsoft.com/office/drawing/2014/main" id="{0A876A9C-EDFF-49C6-8B0D-3180BF4280C5}"/>
              </a:ext>
            </a:extLst>
          </p:cNvPr>
          <p:cNvSpPr>
            <a:spLocks noGrp="1" noRot="1" noChangeAspect="1" noChangeArrowheads="1" noTextEdit="1"/>
          </p:cNvSpPr>
          <p:nvPr>
            <p:ph type="sldImg"/>
          </p:nvPr>
        </p:nvSpPr>
        <p:spPr>
          <a:ln/>
        </p:spPr>
      </p:sp>
      <p:sp>
        <p:nvSpPr>
          <p:cNvPr id="212998" name="Rectangle 3">
            <a:extLst>
              <a:ext uri="{FF2B5EF4-FFF2-40B4-BE49-F238E27FC236}">
                <a16:creationId xmlns:a16="http://schemas.microsoft.com/office/drawing/2014/main" id="{43874F63-9921-499C-AD90-6E78E583C5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This is for bubble sort</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a:extLst>
              <a:ext uri="{FF2B5EF4-FFF2-40B4-BE49-F238E27FC236}">
                <a16:creationId xmlns:a16="http://schemas.microsoft.com/office/drawing/2014/main" id="{CF8C291C-7631-4265-AA01-CE004723F91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4398FA7-0F5C-49C8-AD63-BDFEAE34676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15043" name="Rectangle 6">
            <a:extLst>
              <a:ext uri="{FF2B5EF4-FFF2-40B4-BE49-F238E27FC236}">
                <a16:creationId xmlns:a16="http://schemas.microsoft.com/office/drawing/2014/main" id="{C655F26C-66FD-4782-A7F2-6062686C7BA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5044" name="Rectangle 7">
            <a:extLst>
              <a:ext uri="{FF2B5EF4-FFF2-40B4-BE49-F238E27FC236}">
                <a16:creationId xmlns:a16="http://schemas.microsoft.com/office/drawing/2014/main" id="{CDCE62F8-3706-4431-8B85-C66E4A1FA4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E22EFF4-EB81-4248-9BE3-00C66AD59CB0}" type="slidenum">
              <a:rPr lang="en-US" altLang="en-US" smtClean="0">
                <a:latin typeface="Times New Roman" panose="02020603050405020304" pitchFamily="18" charset="0"/>
              </a:rPr>
              <a:pPr/>
              <a:t>106</a:t>
            </a:fld>
            <a:endParaRPr lang="en-US" altLang="en-US">
              <a:latin typeface="Times New Roman" panose="02020603050405020304" pitchFamily="18" charset="0"/>
            </a:endParaRPr>
          </a:p>
        </p:txBody>
      </p:sp>
      <p:sp>
        <p:nvSpPr>
          <p:cNvPr id="215045" name="Rectangle 2">
            <a:extLst>
              <a:ext uri="{FF2B5EF4-FFF2-40B4-BE49-F238E27FC236}">
                <a16:creationId xmlns:a16="http://schemas.microsoft.com/office/drawing/2014/main" id="{46BE74B5-6605-4D2A-ABC7-50018D8C1708}"/>
              </a:ext>
            </a:extLst>
          </p:cNvPr>
          <p:cNvSpPr>
            <a:spLocks noGrp="1" noRot="1" noChangeAspect="1" noChangeArrowheads="1" noTextEdit="1"/>
          </p:cNvSpPr>
          <p:nvPr>
            <p:ph type="sldImg"/>
          </p:nvPr>
        </p:nvSpPr>
        <p:spPr>
          <a:ln/>
        </p:spPr>
      </p:sp>
      <p:sp>
        <p:nvSpPr>
          <p:cNvPr id="215046" name="Rectangle 3">
            <a:extLst>
              <a:ext uri="{FF2B5EF4-FFF2-40B4-BE49-F238E27FC236}">
                <a16:creationId xmlns:a16="http://schemas.microsoft.com/office/drawing/2014/main" id="{EBC66967-68B0-4D9E-959D-3F1E30F3DA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Java/int =&gt; Java Interpreter (JVM)</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a:extLst>
              <a:ext uri="{FF2B5EF4-FFF2-40B4-BE49-F238E27FC236}">
                <a16:creationId xmlns:a16="http://schemas.microsoft.com/office/drawing/2014/main" id="{686763F5-6BC9-4DD1-8F46-E00FD10790D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B113A02-C0A8-468D-921B-A8E0D070A5E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17091" name="Rectangle 6">
            <a:extLst>
              <a:ext uri="{FF2B5EF4-FFF2-40B4-BE49-F238E27FC236}">
                <a16:creationId xmlns:a16="http://schemas.microsoft.com/office/drawing/2014/main" id="{AB105BEC-0E95-4AB2-B77A-FFCE30A318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7092" name="Rectangle 7">
            <a:extLst>
              <a:ext uri="{FF2B5EF4-FFF2-40B4-BE49-F238E27FC236}">
                <a16:creationId xmlns:a16="http://schemas.microsoft.com/office/drawing/2014/main" id="{9AEC7917-6236-414F-8A86-6F4956D01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17DBA6F-309E-4063-8891-F78FFC6CD3B2}" type="slidenum">
              <a:rPr lang="en-US" altLang="en-US" smtClean="0">
                <a:latin typeface="Times New Roman" panose="02020603050405020304" pitchFamily="18" charset="0"/>
              </a:rPr>
              <a:pPr/>
              <a:t>107</a:t>
            </a:fld>
            <a:endParaRPr lang="en-US" altLang="en-US">
              <a:latin typeface="Times New Roman" panose="02020603050405020304" pitchFamily="18" charset="0"/>
            </a:endParaRPr>
          </a:p>
        </p:txBody>
      </p:sp>
      <p:sp>
        <p:nvSpPr>
          <p:cNvPr id="217093" name="Rectangle 2">
            <a:extLst>
              <a:ext uri="{FF2B5EF4-FFF2-40B4-BE49-F238E27FC236}">
                <a16:creationId xmlns:a16="http://schemas.microsoft.com/office/drawing/2014/main" id="{0F3C04A7-AFFB-47CA-B6A6-23FE9CE4BDAC}"/>
              </a:ext>
            </a:extLst>
          </p:cNvPr>
          <p:cNvSpPr>
            <a:spLocks noGrp="1" noRot="1" noChangeAspect="1" noChangeArrowheads="1" noTextEdit="1"/>
          </p:cNvSpPr>
          <p:nvPr>
            <p:ph type="sldImg"/>
          </p:nvPr>
        </p:nvSpPr>
        <p:spPr>
          <a:ln/>
        </p:spPr>
      </p:sp>
      <p:sp>
        <p:nvSpPr>
          <p:cNvPr id="217094" name="Rectangle 3">
            <a:extLst>
              <a:ext uri="{FF2B5EF4-FFF2-40B4-BE49-F238E27FC236}">
                <a16:creationId xmlns:a16="http://schemas.microsoft.com/office/drawing/2014/main" id="{2A45A4A7-1D0D-47F4-B58F-EEE1A5C84E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a:extLst>
              <a:ext uri="{FF2B5EF4-FFF2-40B4-BE49-F238E27FC236}">
                <a16:creationId xmlns:a16="http://schemas.microsoft.com/office/drawing/2014/main" id="{EE5A45A8-126E-4358-8F14-E728B5971C4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BDAD18F-3B5D-4BF9-B001-5B362B532C0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19139" name="Rectangle 6">
            <a:extLst>
              <a:ext uri="{FF2B5EF4-FFF2-40B4-BE49-F238E27FC236}">
                <a16:creationId xmlns:a16="http://schemas.microsoft.com/office/drawing/2014/main" id="{580C2F7C-0BB8-4C3A-8DE7-8609F2ABEF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9140" name="Rectangle 7">
            <a:extLst>
              <a:ext uri="{FF2B5EF4-FFF2-40B4-BE49-F238E27FC236}">
                <a16:creationId xmlns:a16="http://schemas.microsoft.com/office/drawing/2014/main" id="{B896B1AD-66C4-4870-86F4-B8E82D180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4DC517C-2E78-4CFE-A4C5-D1198123FDD9}" type="slidenum">
              <a:rPr lang="en-US" altLang="en-US" smtClean="0">
                <a:latin typeface="Times New Roman" panose="02020603050405020304" pitchFamily="18" charset="0"/>
              </a:rPr>
              <a:pPr/>
              <a:t>108</a:t>
            </a:fld>
            <a:endParaRPr lang="en-US" altLang="en-US">
              <a:latin typeface="Times New Roman" panose="02020603050405020304" pitchFamily="18" charset="0"/>
            </a:endParaRPr>
          </a:p>
        </p:txBody>
      </p:sp>
      <p:sp>
        <p:nvSpPr>
          <p:cNvPr id="219141" name="Rectangle 2">
            <a:extLst>
              <a:ext uri="{FF2B5EF4-FFF2-40B4-BE49-F238E27FC236}">
                <a16:creationId xmlns:a16="http://schemas.microsoft.com/office/drawing/2014/main" id="{9B34CD3B-6131-4E88-8554-061EABF01F80}"/>
              </a:ext>
            </a:extLst>
          </p:cNvPr>
          <p:cNvSpPr>
            <a:spLocks noGrp="1" noRot="1" noChangeAspect="1" noChangeArrowheads="1" noTextEdit="1"/>
          </p:cNvSpPr>
          <p:nvPr>
            <p:ph type="sldImg"/>
          </p:nvPr>
        </p:nvSpPr>
        <p:spPr>
          <a:ln/>
        </p:spPr>
      </p:sp>
      <p:sp>
        <p:nvSpPr>
          <p:cNvPr id="219142" name="Rectangle 3">
            <a:extLst>
              <a:ext uri="{FF2B5EF4-FFF2-40B4-BE49-F238E27FC236}">
                <a16:creationId xmlns:a16="http://schemas.microsoft.com/office/drawing/2014/main" id="{8CC4B134-B3E0-41B7-9D14-991F804E26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a:extLst>
              <a:ext uri="{FF2B5EF4-FFF2-40B4-BE49-F238E27FC236}">
                <a16:creationId xmlns:a16="http://schemas.microsoft.com/office/drawing/2014/main" id="{5DFB5B94-E646-4A23-8BEC-A3D2330460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0AEAF0A-0D05-401F-A244-9156105BBAC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21187" name="Rectangle 6">
            <a:extLst>
              <a:ext uri="{FF2B5EF4-FFF2-40B4-BE49-F238E27FC236}">
                <a16:creationId xmlns:a16="http://schemas.microsoft.com/office/drawing/2014/main" id="{4E00A254-C77B-4C96-8935-83C92E260EB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1188" name="Rectangle 7">
            <a:extLst>
              <a:ext uri="{FF2B5EF4-FFF2-40B4-BE49-F238E27FC236}">
                <a16:creationId xmlns:a16="http://schemas.microsoft.com/office/drawing/2014/main" id="{A610B259-FE5B-4BA5-A3A5-9A568DF2F5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648550A-6962-486F-A758-138B7E20484D}" type="slidenum">
              <a:rPr lang="en-US" altLang="en-US" smtClean="0">
                <a:latin typeface="Times New Roman" panose="02020603050405020304" pitchFamily="18" charset="0"/>
              </a:rPr>
              <a:pPr/>
              <a:t>109</a:t>
            </a:fld>
            <a:endParaRPr lang="en-US" altLang="en-US">
              <a:latin typeface="Times New Roman" panose="02020603050405020304" pitchFamily="18" charset="0"/>
            </a:endParaRPr>
          </a:p>
        </p:txBody>
      </p:sp>
      <p:sp>
        <p:nvSpPr>
          <p:cNvPr id="221189" name="Rectangle 2">
            <a:extLst>
              <a:ext uri="{FF2B5EF4-FFF2-40B4-BE49-F238E27FC236}">
                <a16:creationId xmlns:a16="http://schemas.microsoft.com/office/drawing/2014/main" id="{2630EC15-3889-4BD9-851F-9C418C4C81C8}"/>
              </a:ext>
            </a:extLst>
          </p:cNvPr>
          <p:cNvSpPr>
            <a:spLocks noGrp="1" noRot="1" noChangeAspect="1" noChangeArrowheads="1" noTextEdit="1"/>
          </p:cNvSpPr>
          <p:nvPr>
            <p:ph type="sldImg"/>
          </p:nvPr>
        </p:nvSpPr>
        <p:spPr>
          <a:ln/>
        </p:spPr>
      </p:sp>
      <p:sp>
        <p:nvSpPr>
          <p:cNvPr id="221190" name="Rectangle 3">
            <a:extLst>
              <a:ext uri="{FF2B5EF4-FFF2-40B4-BE49-F238E27FC236}">
                <a16:creationId xmlns:a16="http://schemas.microsoft.com/office/drawing/2014/main" id="{14AD0CD9-8CE2-4153-854A-CED8834B35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a:extLst>
              <a:ext uri="{FF2B5EF4-FFF2-40B4-BE49-F238E27FC236}">
                <a16:creationId xmlns:a16="http://schemas.microsoft.com/office/drawing/2014/main" id="{FF64A27C-7F1A-41A8-BA49-AC1C91A503B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6AEED1E-6B19-4213-9F9B-FEAD88C23DE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23235" name="Rectangle 6">
            <a:extLst>
              <a:ext uri="{FF2B5EF4-FFF2-40B4-BE49-F238E27FC236}">
                <a16:creationId xmlns:a16="http://schemas.microsoft.com/office/drawing/2014/main" id="{4E2BB129-3B49-4380-9502-F1404861200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3236" name="Rectangle 7">
            <a:extLst>
              <a:ext uri="{FF2B5EF4-FFF2-40B4-BE49-F238E27FC236}">
                <a16:creationId xmlns:a16="http://schemas.microsoft.com/office/drawing/2014/main" id="{EF38F650-1D0D-4402-95E6-F39128A844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B3C8BD1-5E9E-4592-A614-44734D9837CB}" type="slidenum">
              <a:rPr lang="en-US" altLang="en-US" smtClean="0">
                <a:latin typeface="Times New Roman" panose="02020603050405020304" pitchFamily="18" charset="0"/>
              </a:rPr>
              <a:pPr/>
              <a:t>110</a:t>
            </a:fld>
            <a:endParaRPr lang="en-US" altLang="en-US">
              <a:latin typeface="Times New Roman" panose="02020603050405020304" pitchFamily="18" charset="0"/>
            </a:endParaRPr>
          </a:p>
        </p:txBody>
      </p:sp>
      <p:sp>
        <p:nvSpPr>
          <p:cNvPr id="223237" name="Rectangle 2">
            <a:extLst>
              <a:ext uri="{FF2B5EF4-FFF2-40B4-BE49-F238E27FC236}">
                <a16:creationId xmlns:a16="http://schemas.microsoft.com/office/drawing/2014/main" id="{0E57A17F-26F6-47B7-9B3E-DAE2DF9CB85A}"/>
              </a:ext>
            </a:extLst>
          </p:cNvPr>
          <p:cNvSpPr>
            <a:spLocks noGrp="1" noRot="1" noChangeAspect="1" noChangeArrowheads="1" noTextEdit="1"/>
          </p:cNvSpPr>
          <p:nvPr>
            <p:ph type="sldImg"/>
          </p:nvPr>
        </p:nvSpPr>
        <p:spPr>
          <a:ln/>
        </p:spPr>
      </p:sp>
      <p:sp>
        <p:nvSpPr>
          <p:cNvPr id="223238" name="Rectangle 3">
            <a:extLst>
              <a:ext uri="{FF2B5EF4-FFF2-40B4-BE49-F238E27FC236}">
                <a16:creationId xmlns:a16="http://schemas.microsoft.com/office/drawing/2014/main" id="{2602CF86-69FE-45C0-A2AC-7E40D03351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07D0C356-512B-43C9-8F6E-57FFD6ADB6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EF3A3A2-38FD-438D-9707-8EB420B796F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579" name="Rectangle 6">
            <a:extLst>
              <a:ext uri="{FF2B5EF4-FFF2-40B4-BE49-F238E27FC236}">
                <a16:creationId xmlns:a16="http://schemas.microsoft.com/office/drawing/2014/main" id="{4A88C210-2219-419A-B1E0-7064907A27E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580" name="Rectangle 7">
            <a:extLst>
              <a:ext uri="{FF2B5EF4-FFF2-40B4-BE49-F238E27FC236}">
                <a16:creationId xmlns:a16="http://schemas.microsoft.com/office/drawing/2014/main" id="{EDEC71C6-0B59-4E71-A80C-6BA259F5E3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055CF46-0FCE-4FEE-814D-0864EFCB5431}"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81" name="Rectangle 2">
            <a:extLst>
              <a:ext uri="{FF2B5EF4-FFF2-40B4-BE49-F238E27FC236}">
                <a16:creationId xmlns:a16="http://schemas.microsoft.com/office/drawing/2014/main" id="{0235725F-46E8-41E7-A782-31C3E48FCA47}"/>
              </a:ext>
            </a:extLst>
          </p:cNvPr>
          <p:cNvSpPr>
            <a:spLocks noGrp="1" noRot="1" noChangeAspect="1" noChangeArrowheads="1" noTextEdit="1"/>
          </p:cNvSpPr>
          <p:nvPr>
            <p:ph type="sldImg"/>
          </p:nvPr>
        </p:nvSpPr>
        <p:spPr>
          <a:ln/>
        </p:spPr>
      </p:sp>
      <p:sp>
        <p:nvSpPr>
          <p:cNvPr id="24582" name="Rectangle 3">
            <a:extLst>
              <a:ext uri="{FF2B5EF4-FFF2-40B4-BE49-F238E27FC236}">
                <a16:creationId xmlns:a16="http://schemas.microsoft.com/office/drawing/2014/main" id="{2063DA65-15BA-460C-9B06-0E935B990F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16243556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a:extLst>
              <a:ext uri="{FF2B5EF4-FFF2-40B4-BE49-F238E27FC236}">
                <a16:creationId xmlns:a16="http://schemas.microsoft.com/office/drawing/2014/main" id="{2115A705-D7EA-431C-AC05-EB47150A2A4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A16460F-A5DE-4D59-8F0C-13C85B56428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25283" name="Rectangle 6">
            <a:extLst>
              <a:ext uri="{FF2B5EF4-FFF2-40B4-BE49-F238E27FC236}">
                <a16:creationId xmlns:a16="http://schemas.microsoft.com/office/drawing/2014/main" id="{BC3EF3EC-3A9E-450A-944A-17DAF98440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5284" name="Rectangle 7">
            <a:extLst>
              <a:ext uri="{FF2B5EF4-FFF2-40B4-BE49-F238E27FC236}">
                <a16:creationId xmlns:a16="http://schemas.microsoft.com/office/drawing/2014/main" id="{5C84869C-4DFD-4378-A8D3-FB085FB01E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97EF8F7-D215-4B8B-B973-BA1786C9AC2C}" type="slidenum">
              <a:rPr lang="en-US" altLang="en-US" smtClean="0">
                <a:latin typeface="Times New Roman" panose="02020603050405020304" pitchFamily="18" charset="0"/>
              </a:rPr>
              <a:pPr/>
              <a:t>111</a:t>
            </a:fld>
            <a:endParaRPr lang="en-US" altLang="en-US">
              <a:latin typeface="Times New Roman" panose="02020603050405020304" pitchFamily="18" charset="0"/>
            </a:endParaRPr>
          </a:p>
        </p:txBody>
      </p:sp>
      <p:sp>
        <p:nvSpPr>
          <p:cNvPr id="225285" name="Rectangle 2">
            <a:extLst>
              <a:ext uri="{FF2B5EF4-FFF2-40B4-BE49-F238E27FC236}">
                <a16:creationId xmlns:a16="http://schemas.microsoft.com/office/drawing/2014/main" id="{3AB7AD01-3E19-4739-AA25-09428DC4A50A}"/>
              </a:ext>
            </a:extLst>
          </p:cNvPr>
          <p:cNvSpPr>
            <a:spLocks noGrp="1" noRot="1" noChangeAspect="1" noChangeArrowheads="1" noTextEdit="1"/>
          </p:cNvSpPr>
          <p:nvPr>
            <p:ph type="sldImg"/>
          </p:nvPr>
        </p:nvSpPr>
        <p:spPr>
          <a:ln/>
        </p:spPr>
      </p:sp>
      <p:sp>
        <p:nvSpPr>
          <p:cNvPr id="225286" name="Rectangle 3">
            <a:extLst>
              <a:ext uri="{FF2B5EF4-FFF2-40B4-BE49-F238E27FC236}">
                <a16:creationId xmlns:a16="http://schemas.microsoft.com/office/drawing/2014/main" id="{1C9417D7-D454-4809-843E-39ADF9D52F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a:t>“Data Alignment: Aligned”, </a:t>
            </a:r>
            <a:r>
              <a:rPr lang="en-US" altLang="en-US" b="1"/>
              <a:t>what does it mean?</a:t>
            </a:r>
          </a:p>
          <a:p>
            <a:endParaRPr lang="en-US" altLang="en-US" i="1"/>
          </a:p>
          <a:p>
            <a:r>
              <a:rPr lang="en-US" altLang="en-US" b="1"/>
              <a:t>Ans</a:t>
            </a:r>
            <a:r>
              <a:rPr lang="en-US" altLang="en-US"/>
              <a:t>: Data alignment implies putting the data @ multiple of word size in the memory (offset). This may require padding to form the perfect size.</a:t>
            </a:r>
          </a:p>
          <a:p>
            <a:endParaRPr lang="en-US" altLang="en-US" i="1"/>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a:extLst>
              <a:ext uri="{FF2B5EF4-FFF2-40B4-BE49-F238E27FC236}">
                <a16:creationId xmlns:a16="http://schemas.microsoft.com/office/drawing/2014/main" id="{D2B69E39-9DED-429A-BA47-429E54B68A4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950FE15-3969-4812-B8A4-9C1F1A7F4B90}"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27331" name="Rectangle 6">
            <a:extLst>
              <a:ext uri="{FF2B5EF4-FFF2-40B4-BE49-F238E27FC236}">
                <a16:creationId xmlns:a16="http://schemas.microsoft.com/office/drawing/2014/main" id="{582D039A-3810-4921-B125-76115D44274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7332" name="Rectangle 7">
            <a:extLst>
              <a:ext uri="{FF2B5EF4-FFF2-40B4-BE49-F238E27FC236}">
                <a16:creationId xmlns:a16="http://schemas.microsoft.com/office/drawing/2014/main" id="{E6C2556E-3739-4E19-A588-873B75FFF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36BDA11-F7D9-44E0-9D57-B752205DB3F4}" type="slidenum">
              <a:rPr lang="en-US" altLang="en-US" smtClean="0">
                <a:latin typeface="Times New Roman" panose="02020603050405020304" pitchFamily="18" charset="0"/>
              </a:rPr>
              <a:pPr/>
              <a:t>112</a:t>
            </a:fld>
            <a:endParaRPr lang="en-US" altLang="en-US">
              <a:latin typeface="Times New Roman" panose="02020603050405020304" pitchFamily="18" charset="0"/>
            </a:endParaRPr>
          </a:p>
        </p:txBody>
      </p:sp>
      <p:sp>
        <p:nvSpPr>
          <p:cNvPr id="227333" name="Rectangle 2">
            <a:extLst>
              <a:ext uri="{FF2B5EF4-FFF2-40B4-BE49-F238E27FC236}">
                <a16:creationId xmlns:a16="http://schemas.microsoft.com/office/drawing/2014/main" id="{5AA6D87D-EDCC-4425-9A59-014DB89CF839}"/>
              </a:ext>
            </a:extLst>
          </p:cNvPr>
          <p:cNvSpPr>
            <a:spLocks noGrp="1" noRot="1" noChangeAspect="1" noChangeArrowheads="1" noTextEdit="1"/>
          </p:cNvSpPr>
          <p:nvPr>
            <p:ph type="sldImg"/>
          </p:nvPr>
        </p:nvSpPr>
        <p:spPr>
          <a:ln/>
        </p:spPr>
      </p:sp>
      <p:sp>
        <p:nvSpPr>
          <p:cNvPr id="227334" name="Rectangle 3">
            <a:extLst>
              <a:ext uri="{FF2B5EF4-FFF2-40B4-BE49-F238E27FC236}">
                <a16:creationId xmlns:a16="http://schemas.microsoft.com/office/drawing/2014/main" id="{F50A55BC-5E6B-485C-88DC-6A33C7721C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a:extLst>
              <a:ext uri="{FF2B5EF4-FFF2-40B4-BE49-F238E27FC236}">
                <a16:creationId xmlns:a16="http://schemas.microsoft.com/office/drawing/2014/main" id="{20F4A575-8415-421B-A5CD-C57C22D41F8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648C215-3A25-4624-9944-A9A91AF0FEF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29379" name="Rectangle 6">
            <a:extLst>
              <a:ext uri="{FF2B5EF4-FFF2-40B4-BE49-F238E27FC236}">
                <a16:creationId xmlns:a16="http://schemas.microsoft.com/office/drawing/2014/main" id="{2E05A092-0E2D-48F0-9B6B-AB4C07D1F1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9380" name="Rectangle 7">
            <a:extLst>
              <a:ext uri="{FF2B5EF4-FFF2-40B4-BE49-F238E27FC236}">
                <a16:creationId xmlns:a16="http://schemas.microsoft.com/office/drawing/2014/main" id="{19516610-8C6F-4C8C-B071-B2A2E83B7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5D6305A-4D1E-47D2-88DF-7B4A0F2C7928}" type="slidenum">
              <a:rPr lang="en-US" altLang="en-US" smtClean="0">
                <a:latin typeface="Times New Roman" panose="02020603050405020304" pitchFamily="18" charset="0"/>
              </a:rPr>
              <a:pPr/>
              <a:t>113</a:t>
            </a:fld>
            <a:endParaRPr lang="en-US" altLang="en-US">
              <a:latin typeface="Times New Roman" panose="02020603050405020304" pitchFamily="18" charset="0"/>
            </a:endParaRPr>
          </a:p>
        </p:txBody>
      </p:sp>
      <p:sp>
        <p:nvSpPr>
          <p:cNvPr id="229381" name="Rectangle 2">
            <a:extLst>
              <a:ext uri="{FF2B5EF4-FFF2-40B4-BE49-F238E27FC236}">
                <a16:creationId xmlns:a16="http://schemas.microsoft.com/office/drawing/2014/main" id="{BB3EA3ED-EB29-406F-88F7-A078F885EF48}"/>
              </a:ext>
            </a:extLst>
          </p:cNvPr>
          <p:cNvSpPr>
            <a:spLocks noGrp="1" noRot="1" noChangeAspect="1" noChangeArrowheads="1" noTextEdit="1"/>
          </p:cNvSpPr>
          <p:nvPr>
            <p:ph type="sldImg"/>
          </p:nvPr>
        </p:nvSpPr>
        <p:spPr>
          <a:ln/>
        </p:spPr>
      </p:sp>
      <p:sp>
        <p:nvSpPr>
          <p:cNvPr id="229382" name="Rectangle 3">
            <a:extLst>
              <a:ext uri="{FF2B5EF4-FFF2-40B4-BE49-F238E27FC236}">
                <a16:creationId xmlns:a16="http://schemas.microsoft.com/office/drawing/2014/main" id="{29DEB8F0-3AB5-44F2-8416-11027194D2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b="1"/>
              <a:t>Note</a:t>
            </a:r>
            <a:r>
              <a:rPr lang="en-AU" altLang="en-US"/>
              <a:t>: </a:t>
            </a:r>
          </a:p>
          <a:p>
            <a:endParaRPr lang="en-AU" altLang="en-US"/>
          </a:p>
          <a:p>
            <a:r>
              <a:rPr lang="en-AU" altLang="en-US"/>
              <a:t>One unusual feature of ARM is that every instruction has the option of executing conditionally, depending on the conditional codes (Opx). </a:t>
            </a:r>
          </a:p>
          <a:p>
            <a:endParaRPr lang="en-AU" altLang="en-US"/>
          </a:p>
          <a:p>
            <a:r>
              <a:rPr lang="en-AU" altLang="en-US"/>
              <a:t>Every instruction starts with a 4-bit field that determines whether it will act as a no operation instruction (nop) or, as a real instruction, depending on the </a:t>
            </a:r>
          </a:p>
          <a:p>
            <a:r>
              <a:rPr lang="en-AU" altLang="en-US"/>
              <a:t>Conditions codes. </a:t>
            </a:r>
          </a:p>
          <a:p>
            <a:endParaRPr lang="en-AU" altLang="en-US"/>
          </a:p>
          <a:p>
            <a:r>
              <a:rPr lang="en-AU" altLang="en-US"/>
              <a:t>ARM uses four condition code bits: negative, zero, carry and overflow.</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a:extLst>
              <a:ext uri="{FF2B5EF4-FFF2-40B4-BE49-F238E27FC236}">
                <a16:creationId xmlns:a16="http://schemas.microsoft.com/office/drawing/2014/main" id="{E5030BF6-7CB6-4460-BFD5-A1F275F554F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711340F-E16F-47F0-BC24-F1D233D69D1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31427" name="Rectangle 6">
            <a:extLst>
              <a:ext uri="{FF2B5EF4-FFF2-40B4-BE49-F238E27FC236}">
                <a16:creationId xmlns:a16="http://schemas.microsoft.com/office/drawing/2014/main" id="{4827B318-6660-42ED-9139-9F181F3E22C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1428" name="Rectangle 7">
            <a:extLst>
              <a:ext uri="{FF2B5EF4-FFF2-40B4-BE49-F238E27FC236}">
                <a16:creationId xmlns:a16="http://schemas.microsoft.com/office/drawing/2014/main" id="{1D2A04F1-5A46-4F44-A285-958F1DEF78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C607AD4-22EE-454A-B987-CD83234D093F}" type="slidenum">
              <a:rPr lang="en-US" altLang="en-US" smtClean="0">
                <a:latin typeface="Times New Roman" panose="02020603050405020304" pitchFamily="18" charset="0"/>
              </a:rPr>
              <a:pPr/>
              <a:t>114</a:t>
            </a:fld>
            <a:endParaRPr lang="en-US" altLang="en-US">
              <a:latin typeface="Times New Roman" panose="02020603050405020304" pitchFamily="18" charset="0"/>
            </a:endParaRPr>
          </a:p>
        </p:txBody>
      </p:sp>
      <p:sp>
        <p:nvSpPr>
          <p:cNvPr id="231429" name="Rectangle 2">
            <a:extLst>
              <a:ext uri="{FF2B5EF4-FFF2-40B4-BE49-F238E27FC236}">
                <a16:creationId xmlns:a16="http://schemas.microsoft.com/office/drawing/2014/main" id="{C06220AA-95B0-4FBC-889E-9F0115CD0791}"/>
              </a:ext>
            </a:extLst>
          </p:cNvPr>
          <p:cNvSpPr>
            <a:spLocks noGrp="1" noRot="1" noChangeAspect="1" noChangeArrowheads="1" noTextEdit="1"/>
          </p:cNvSpPr>
          <p:nvPr>
            <p:ph type="sldImg"/>
          </p:nvPr>
        </p:nvSpPr>
        <p:spPr>
          <a:ln/>
        </p:spPr>
      </p:sp>
      <p:sp>
        <p:nvSpPr>
          <p:cNvPr id="231430" name="Rectangle 3">
            <a:extLst>
              <a:ext uri="{FF2B5EF4-FFF2-40B4-BE49-F238E27FC236}">
                <a16:creationId xmlns:a16="http://schemas.microsoft.com/office/drawing/2014/main" id="{1F24E760-9B0A-4DA4-8BDF-7397F2B534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CISC -&gt; Complex Instruction Set Computing</a:t>
            </a:r>
          </a:p>
          <a:p>
            <a:r>
              <a:rPr lang="en-AU" altLang="en-US"/>
              <a:t>IA-32 -&gt; Intel Architecture, 32-bit</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a:extLst>
              <a:ext uri="{FF2B5EF4-FFF2-40B4-BE49-F238E27FC236}">
                <a16:creationId xmlns:a16="http://schemas.microsoft.com/office/drawing/2014/main" id="{3F50B5AC-0DFB-4504-AA9F-22126986753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9993958-D086-4D3F-A9E1-1ED671B3F07E}"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33475" name="Rectangle 6">
            <a:extLst>
              <a:ext uri="{FF2B5EF4-FFF2-40B4-BE49-F238E27FC236}">
                <a16:creationId xmlns:a16="http://schemas.microsoft.com/office/drawing/2014/main" id="{07F49B97-9AAC-40B2-9C15-133081D30A2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3476" name="Rectangle 7">
            <a:extLst>
              <a:ext uri="{FF2B5EF4-FFF2-40B4-BE49-F238E27FC236}">
                <a16:creationId xmlns:a16="http://schemas.microsoft.com/office/drawing/2014/main" id="{8DCEE1C8-D877-466D-8FC9-2C167A553B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827BD5F-5904-4051-B130-547A83EE8153}" type="slidenum">
              <a:rPr lang="en-US" altLang="en-US" smtClean="0">
                <a:latin typeface="Times New Roman" panose="02020603050405020304" pitchFamily="18" charset="0"/>
              </a:rPr>
              <a:pPr/>
              <a:t>115</a:t>
            </a:fld>
            <a:endParaRPr lang="en-US" altLang="en-US">
              <a:latin typeface="Times New Roman" panose="02020603050405020304" pitchFamily="18" charset="0"/>
            </a:endParaRPr>
          </a:p>
        </p:txBody>
      </p:sp>
      <p:sp>
        <p:nvSpPr>
          <p:cNvPr id="233477" name="Rectangle 2">
            <a:extLst>
              <a:ext uri="{FF2B5EF4-FFF2-40B4-BE49-F238E27FC236}">
                <a16:creationId xmlns:a16="http://schemas.microsoft.com/office/drawing/2014/main" id="{3F0BF8BB-B94B-40C0-AB4E-A7BE0D9F248B}"/>
              </a:ext>
            </a:extLst>
          </p:cNvPr>
          <p:cNvSpPr>
            <a:spLocks noGrp="1" noRot="1" noChangeAspect="1" noChangeArrowheads="1" noTextEdit="1"/>
          </p:cNvSpPr>
          <p:nvPr>
            <p:ph type="sldImg"/>
          </p:nvPr>
        </p:nvSpPr>
        <p:spPr>
          <a:ln/>
        </p:spPr>
      </p:sp>
      <p:sp>
        <p:nvSpPr>
          <p:cNvPr id="233478" name="Rectangle 3">
            <a:extLst>
              <a:ext uri="{FF2B5EF4-FFF2-40B4-BE49-F238E27FC236}">
                <a16:creationId xmlns:a16="http://schemas.microsoft.com/office/drawing/2014/main" id="{112467CE-B695-47E1-8508-2880A97732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a:extLst>
              <a:ext uri="{FF2B5EF4-FFF2-40B4-BE49-F238E27FC236}">
                <a16:creationId xmlns:a16="http://schemas.microsoft.com/office/drawing/2014/main" id="{B1C76693-DCE1-481E-B526-29967F80B87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991D80B-92B8-4695-9113-B5DF33AEA5FF}"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35523" name="Rectangle 6">
            <a:extLst>
              <a:ext uri="{FF2B5EF4-FFF2-40B4-BE49-F238E27FC236}">
                <a16:creationId xmlns:a16="http://schemas.microsoft.com/office/drawing/2014/main" id="{8D366DE7-A7B8-4B64-9C5E-771FA79011B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5524" name="Rectangle 7">
            <a:extLst>
              <a:ext uri="{FF2B5EF4-FFF2-40B4-BE49-F238E27FC236}">
                <a16:creationId xmlns:a16="http://schemas.microsoft.com/office/drawing/2014/main" id="{F6B49778-2B52-46E1-ABD9-33547ABD1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5322400-DAED-45FC-8EF0-7504B737DE7D}" type="slidenum">
              <a:rPr lang="en-US" altLang="en-US" smtClean="0">
                <a:latin typeface="Times New Roman" panose="02020603050405020304" pitchFamily="18" charset="0"/>
              </a:rPr>
              <a:pPr/>
              <a:t>116</a:t>
            </a:fld>
            <a:endParaRPr lang="en-US" altLang="en-US">
              <a:latin typeface="Times New Roman" panose="02020603050405020304" pitchFamily="18" charset="0"/>
            </a:endParaRPr>
          </a:p>
        </p:txBody>
      </p:sp>
      <p:sp>
        <p:nvSpPr>
          <p:cNvPr id="235525" name="Rectangle 2">
            <a:extLst>
              <a:ext uri="{FF2B5EF4-FFF2-40B4-BE49-F238E27FC236}">
                <a16:creationId xmlns:a16="http://schemas.microsoft.com/office/drawing/2014/main" id="{86AC05A3-9AD4-4162-AC8B-A4E8854D8092}"/>
              </a:ext>
            </a:extLst>
          </p:cNvPr>
          <p:cNvSpPr>
            <a:spLocks noGrp="1" noRot="1" noChangeAspect="1" noChangeArrowheads="1" noTextEdit="1"/>
          </p:cNvSpPr>
          <p:nvPr>
            <p:ph type="sldImg"/>
          </p:nvPr>
        </p:nvSpPr>
        <p:spPr>
          <a:ln/>
        </p:spPr>
      </p:sp>
      <p:sp>
        <p:nvSpPr>
          <p:cNvPr id="235526" name="Rectangle 3">
            <a:extLst>
              <a:ext uri="{FF2B5EF4-FFF2-40B4-BE49-F238E27FC236}">
                <a16:creationId xmlns:a16="http://schemas.microsoft.com/office/drawing/2014/main" id="{C6DD856A-B750-4CA6-8C19-1BD10836C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a:extLst>
              <a:ext uri="{FF2B5EF4-FFF2-40B4-BE49-F238E27FC236}">
                <a16:creationId xmlns:a16="http://schemas.microsoft.com/office/drawing/2014/main" id="{1C26C01E-A070-4E75-B994-9CC61B1307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6470B22-066E-47FC-B7F0-20BC1433058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37571" name="Rectangle 6">
            <a:extLst>
              <a:ext uri="{FF2B5EF4-FFF2-40B4-BE49-F238E27FC236}">
                <a16:creationId xmlns:a16="http://schemas.microsoft.com/office/drawing/2014/main" id="{AC007227-8BF1-44D6-B801-2599C3B62AA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7572" name="Rectangle 7">
            <a:extLst>
              <a:ext uri="{FF2B5EF4-FFF2-40B4-BE49-F238E27FC236}">
                <a16:creationId xmlns:a16="http://schemas.microsoft.com/office/drawing/2014/main" id="{BC4EA100-C568-44F9-BCCA-BA8F3964BC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8618D9F-7BBC-48BF-ADFD-673AC17A5A1E}" type="slidenum">
              <a:rPr lang="en-US" altLang="en-US" smtClean="0">
                <a:latin typeface="Times New Roman" panose="02020603050405020304" pitchFamily="18" charset="0"/>
              </a:rPr>
              <a:pPr/>
              <a:t>117</a:t>
            </a:fld>
            <a:endParaRPr lang="en-US" altLang="en-US">
              <a:latin typeface="Times New Roman" panose="02020603050405020304" pitchFamily="18" charset="0"/>
            </a:endParaRPr>
          </a:p>
        </p:txBody>
      </p:sp>
      <p:sp>
        <p:nvSpPr>
          <p:cNvPr id="237573" name="Rectangle 2">
            <a:extLst>
              <a:ext uri="{FF2B5EF4-FFF2-40B4-BE49-F238E27FC236}">
                <a16:creationId xmlns:a16="http://schemas.microsoft.com/office/drawing/2014/main" id="{EE4B9B3E-CBD4-4B08-97BF-D72DB77AEFEC}"/>
              </a:ext>
            </a:extLst>
          </p:cNvPr>
          <p:cNvSpPr>
            <a:spLocks noGrp="1" noRot="1" noChangeAspect="1" noChangeArrowheads="1" noTextEdit="1"/>
          </p:cNvSpPr>
          <p:nvPr>
            <p:ph type="sldImg"/>
          </p:nvPr>
        </p:nvSpPr>
        <p:spPr>
          <a:ln/>
        </p:spPr>
      </p:sp>
      <p:sp>
        <p:nvSpPr>
          <p:cNvPr id="237574" name="Rectangle 3">
            <a:extLst>
              <a:ext uri="{FF2B5EF4-FFF2-40B4-BE49-F238E27FC236}">
                <a16:creationId xmlns:a16="http://schemas.microsoft.com/office/drawing/2014/main" id="{34A045D7-2F3B-4353-93EB-8FC7BA57C1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a:extLst>
              <a:ext uri="{FF2B5EF4-FFF2-40B4-BE49-F238E27FC236}">
                <a16:creationId xmlns:a16="http://schemas.microsoft.com/office/drawing/2014/main" id="{F52DBC95-7BC8-4041-9D59-734C8384E6F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5984643-3693-4117-91EB-F6AB38A1605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39619" name="Rectangle 6">
            <a:extLst>
              <a:ext uri="{FF2B5EF4-FFF2-40B4-BE49-F238E27FC236}">
                <a16:creationId xmlns:a16="http://schemas.microsoft.com/office/drawing/2014/main" id="{B02EC9DA-A373-4C89-8809-46640DF1BC2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9620" name="Rectangle 7">
            <a:extLst>
              <a:ext uri="{FF2B5EF4-FFF2-40B4-BE49-F238E27FC236}">
                <a16:creationId xmlns:a16="http://schemas.microsoft.com/office/drawing/2014/main" id="{E8958B68-7176-4304-A2F3-738DD9E2CC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75D4AF1-ECBF-4EDC-AFDE-54FDF4E09AEA}" type="slidenum">
              <a:rPr lang="en-US" altLang="en-US" smtClean="0">
                <a:latin typeface="Times New Roman" panose="02020603050405020304" pitchFamily="18" charset="0"/>
              </a:rPr>
              <a:pPr/>
              <a:t>118</a:t>
            </a:fld>
            <a:endParaRPr lang="en-US" altLang="en-US">
              <a:latin typeface="Times New Roman" panose="02020603050405020304" pitchFamily="18" charset="0"/>
            </a:endParaRPr>
          </a:p>
        </p:txBody>
      </p:sp>
      <p:sp>
        <p:nvSpPr>
          <p:cNvPr id="239621" name="Rectangle 2">
            <a:extLst>
              <a:ext uri="{FF2B5EF4-FFF2-40B4-BE49-F238E27FC236}">
                <a16:creationId xmlns:a16="http://schemas.microsoft.com/office/drawing/2014/main" id="{576160B6-87BE-4C94-A28B-A410A3854F09}"/>
              </a:ext>
            </a:extLst>
          </p:cNvPr>
          <p:cNvSpPr>
            <a:spLocks noGrp="1" noRot="1" noChangeAspect="1" noChangeArrowheads="1" noTextEdit="1"/>
          </p:cNvSpPr>
          <p:nvPr>
            <p:ph type="sldImg"/>
          </p:nvPr>
        </p:nvSpPr>
        <p:spPr>
          <a:ln/>
        </p:spPr>
      </p:sp>
      <p:sp>
        <p:nvSpPr>
          <p:cNvPr id="239622" name="Rectangle 3">
            <a:extLst>
              <a:ext uri="{FF2B5EF4-FFF2-40B4-BE49-F238E27FC236}">
                <a16:creationId xmlns:a16="http://schemas.microsoft.com/office/drawing/2014/main" id="{6486ECB7-2A55-4569-A7F3-09711E3DD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a:extLst>
              <a:ext uri="{FF2B5EF4-FFF2-40B4-BE49-F238E27FC236}">
                <a16:creationId xmlns:a16="http://schemas.microsoft.com/office/drawing/2014/main" id="{9E763841-B94F-49D2-8A99-3FE27967099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DD5A33C-D464-4F55-8618-BCE3F709CB0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1667" name="Rectangle 6">
            <a:extLst>
              <a:ext uri="{FF2B5EF4-FFF2-40B4-BE49-F238E27FC236}">
                <a16:creationId xmlns:a16="http://schemas.microsoft.com/office/drawing/2014/main" id="{B37DC88C-8FEA-4E98-9389-DBD660EDBF9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1668" name="Rectangle 7">
            <a:extLst>
              <a:ext uri="{FF2B5EF4-FFF2-40B4-BE49-F238E27FC236}">
                <a16:creationId xmlns:a16="http://schemas.microsoft.com/office/drawing/2014/main" id="{455E5998-F703-4B12-9BCE-F8ACA6406D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A981EB0-6DBF-47B4-BE8A-B6515190A2A1}" type="slidenum">
              <a:rPr lang="en-US" altLang="en-US" smtClean="0">
                <a:latin typeface="Times New Roman" panose="02020603050405020304" pitchFamily="18" charset="0"/>
              </a:rPr>
              <a:pPr/>
              <a:t>119</a:t>
            </a:fld>
            <a:endParaRPr lang="en-US" altLang="en-US">
              <a:latin typeface="Times New Roman" panose="02020603050405020304" pitchFamily="18" charset="0"/>
            </a:endParaRPr>
          </a:p>
        </p:txBody>
      </p:sp>
      <p:sp>
        <p:nvSpPr>
          <p:cNvPr id="241669" name="Rectangle 2">
            <a:extLst>
              <a:ext uri="{FF2B5EF4-FFF2-40B4-BE49-F238E27FC236}">
                <a16:creationId xmlns:a16="http://schemas.microsoft.com/office/drawing/2014/main" id="{4D0AD12A-8E96-4B3F-B2F0-87A806D2B0D5}"/>
              </a:ext>
            </a:extLst>
          </p:cNvPr>
          <p:cNvSpPr>
            <a:spLocks noGrp="1" noRot="1" noChangeAspect="1" noChangeArrowheads="1" noTextEdit="1"/>
          </p:cNvSpPr>
          <p:nvPr>
            <p:ph type="sldImg"/>
          </p:nvPr>
        </p:nvSpPr>
        <p:spPr>
          <a:ln/>
        </p:spPr>
      </p:sp>
      <p:sp>
        <p:nvSpPr>
          <p:cNvPr id="241670" name="Rectangle 3">
            <a:extLst>
              <a:ext uri="{FF2B5EF4-FFF2-40B4-BE49-F238E27FC236}">
                <a16:creationId xmlns:a16="http://schemas.microsoft.com/office/drawing/2014/main" id="{E870A963-E181-4ED7-A200-D0AF19375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a:extLst>
              <a:ext uri="{FF2B5EF4-FFF2-40B4-BE49-F238E27FC236}">
                <a16:creationId xmlns:a16="http://schemas.microsoft.com/office/drawing/2014/main" id="{199D7436-008E-4C5E-A018-1E7BB828A3E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5B2FE6C-69E6-4AD2-AE7D-22540C18540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3715" name="Rectangle 6">
            <a:extLst>
              <a:ext uri="{FF2B5EF4-FFF2-40B4-BE49-F238E27FC236}">
                <a16:creationId xmlns:a16="http://schemas.microsoft.com/office/drawing/2014/main" id="{E06441CC-30A5-4F1C-852F-CFF6C838F2A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3716" name="Rectangle 7">
            <a:extLst>
              <a:ext uri="{FF2B5EF4-FFF2-40B4-BE49-F238E27FC236}">
                <a16:creationId xmlns:a16="http://schemas.microsoft.com/office/drawing/2014/main" id="{A4C032FB-744A-4D87-93FB-82593C996D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9500C38-CB3B-4136-B6C0-2251E80D61D0}" type="slidenum">
              <a:rPr lang="en-US" altLang="en-US" smtClean="0">
                <a:latin typeface="Times New Roman" panose="02020603050405020304" pitchFamily="18" charset="0"/>
              </a:rPr>
              <a:pPr/>
              <a:t>120</a:t>
            </a:fld>
            <a:endParaRPr lang="en-US" altLang="en-US">
              <a:latin typeface="Times New Roman" panose="02020603050405020304" pitchFamily="18" charset="0"/>
            </a:endParaRPr>
          </a:p>
        </p:txBody>
      </p:sp>
      <p:sp>
        <p:nvSpPr>
          <p:cNvPr id="243717" name="Rectangle 2">
            <a:extLst>
              <a:ext uri="{FF2B5EF4-FFF2-40B4-BE49-F238E27FC236}">
                <a16:creationId xmlns:a16="http://schemas.microsoft.com/office/drawing/2014/main" id="{D22B9DE2-C7E0-4E2C-9DFA-6CB8CEB1C975}"/>
              </a:ext>
            </a:extLst>
          </p:cNvPr>
          <p:cNvSpPr>
            <a:spLocks noGrp="1" noRot="1" noChangeAspect="1" noChangeArrowheads="1" noTextEdit="1"/>
          </p:cNvSpPr>
          <p:nvPr>
            <p:ph type="sldImg"/>
          </p:nvPr>
        </p:nvSpPr>
        <p:spPr>
          <a:ln/>
        </p:spPr>
      </p:sp>
      <p:sp>
        <p:nvSpPr>
          <p:cNvPr id="243718" name="Rectangle 3">
            <a:extLst>
              <a:ext uri="{FF2B5EF4-FFF2-40B4-BE49-F238E27FC236}">
                <a16:creationId xmlns:a16="http://schemas.microsoft.com/office/drawing/2014/main" id="{4A16D028-BA27-4E38-BEFA-B5FB2870EC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51B688CD-0A93-4948-AD0D-390D8BD9FF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B949A97-963A-45F0-BBE2-A7295AA2106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6627" name="Rectangle 6">
            <a:extLst>
              <a:ext uri="{FF2B5EF4-FFF2-40B4-BE49-F238E27FC236}">
                <a16:creationId xmlns:a16="http://schemas.microsoft.com/office/drawing/2014/main" id="{5183086F-ACA3-48ED-8D12-A7F0FF6878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6628" name="Rectangle 7">
            <a:extLst>
              <a:ext uri="{FF2B5EF4-FFF2-40B4-BE49-F238E27FC236}">
                <a16:creationId xmlns:a16="http://schemas.microsoft.com/office/drawing/2014/main" id="{B1BB35B8-CEC2-4E85-B39F-D04DDE85D7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D055F88-2F8D-4AB7-9315-C820642BB737}"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9" name="Rectangle 2">
            <a:extLst>
              <a:ext uri="{FF2B5EF4-FFF2-40B4-BE49-F238E27FC236}">
                <a16:creationId xmlns:a16="http://schemas.microsoft.com/office/drawing/2014/main" id="{71D44C42-D10B-43C6-8A96-455E3724136E}"/>
              </a:ext>
            </a:extLst>
          </p:cNvPr>
          <p:cNvSpPr>
            <a:spLocks noGrp="1" noRot="1" noChangeAspect="1" noChangeArrowheads="1" noTextEdit="1"/>
          </p:cNvSpPr>
          <p:nvPr>
            <p:ph type="sldImg"/>
          </p:nvPr>
        </p:nvSpPr>
        <p:spPr>
          <a:ln/>
        </p:spPr>
      </p:sp>
      <p:sp>
        <p:nvSpPr>
          <p:cNvPr id="26630" name="Rectangle 3">
            <a:extLst>
              <a:ext uri="{FF2B5EF4-FFF2-40B4-BE49-F238E27FC236}">
                <a16:creationId xmlns:a16="http://schemas.microsoft.com/office/drawing/2014/main" id="{00EE8EE4-9E80-436F-8E62-43003E723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a:extLst>
              <a:ext uri="{FF2B5EF4-FFF2-40B4-BE49-F238E27FC236}">
                <a16:creationId xmlns:a16="http://schemas.microsoft.com/office/drawing/2014/main" id="{63E8C4FC-9360-48E4-9C93-2AA23A65758D}"/>
              </a:ext>
            </a:extLst>
          </p:cNvPr>
          <p:cNvSpPr>
            <a:spLocks noGrp="1" noRot="1" noChangeAspect="1" noChangeArrowheads="1" noTextEdit="1"/>
          </p:cNvSpPr>
          <p:nvPr>
            <p:ph type="sldImg"/>
          </p:nvPr>
        </p:nvSpPr>
        <p:spPr>
          <a:ln/>
        </p:spPr>
      </p:sp>
      <p:sp>
        <p:nvSpPr>
          <p:cNvPr id="245763" name="Notes Placeholder 2">
            <a:extLst>
              <a:ext uri="{FF2B5EF4-FFF2-40B4-BE49-F238E27FC236}">
                <a16:creationId xmlns:a16="http://schemas.microsoft.com/office/drawing/2014/main" id="{3317ADB2-695B-4F7D-825B-E39AF476C6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r>
              <a:rPr lang="en-US" altLang="en-US" sz="1900"/>
              <a:t>“PC is no longer a GPR (General Purpose Register)” – </a:t>
            </a:r>
          </a:p>
          <a:p>
            <a:pPr marL="0" lvl="2"/>
            <a:r>
              <a:rPr lang="en-US" altLang="en-US" sz="1900"/>
              <a:t>the change is because, if you wrote to PC, it would resulted in unexpected branches.</a:t>
            </a:r>
          </a:p>
          <a:p>
            <a:endParaRPr lang="en-US" altLang="en-US"/>
          </a:p>
        </p:txBody>
      </p:sp>
      <p:sp>
        <p:nvSpPr>
          <p:cNvPr id="245764" name="Date Placeholder 4">
            <a:extLst>
              <a:ext uri="{FF2B5EF4-FFF2-40B4-BE49-F238E27FC236}">
                <a16:creationId xmlns:a16="http://schemas.microsoft.com/office/drawing/2014/main" id="{B68E5679-D64B-4727-84BC-8C8BCC88A2F9}"/>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CEBBC46D-B6F7-4896-9663-0D27D12E619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5765" name="Footer Placeholder 5">
            <a:extLst>
              <a:ext uri="{FF2B5EF4-FFF2-40B4-BE49-F238E27FC236}">
                <a16:creationId xmlns:a16="http://schemas.microsoft.com/office/drawing/2014/main" id="{187BB5FF-809E-4FBC-8D2C-C7FC2244777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5766" name="Slide Number Placeholder 6">
            <a:extLst>
              <a:ext uri="{FF2B5EF4-FFF2-40B4-BE49-F238E27FC236}">
                <a16:creationId xmlns:a16="http://schemas.microsoft.com/office/drawing/2014/main" id="{DFCDB792-25C1-48CD-AC0E-8DA437994F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FB6FFF21-E5E7-4581-AF90-738630C0B4F8}" type="slidenum">
              <a:rPr lang="en-US" altLang="en-US" smtClean="0">
                <a:latin typeface="Times New Roman" panose="02020603050405020304" pitchFamily="18" charset="0"/>
              </a:rPr>
              <a:pPr/>
              <a:t>121</a:t>
            </a:fld>
            <a:endParaRPr lang="en-US" altLang="en-US">
              <a:latin typeface="Times New Roman" panose="02020603050405020304" pitchFamily="18"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a:extLst>
              <a:ext uri="{FF2B5EF4-FFF2-40B4-BE49-F238E27FC236}">
                <a16:creationId xmlns:a16="http://schemas.microsoft.com/office/drawing/2014/main" id="{EAE5CFEF-7E70-4ADD-B8B0-CD0DBEC907F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45F7E93-1982-468F-AE0C-F57580C2EBC0}"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7811" name="Rectangle 6">
            <a:extLst>
              <a:ext uri="{FF2B5EF4-FFF2-40B4-BE49-F238E27FC236}">
                <a16:creationId xmlns:a16="http://schemas.microsoft.com/office/drawing/2014/main" id="{DCF1955C-0761-4AF3-8993-6E8D80F6DD3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7812" name="Rectangle 7">
            <a:extLst>
              <a:ext uri="{FF2B5EF4-FFF2-40B4-BE49-F238E27FC236}">
                <a16:creationId xmlns:a16="http://schemas.microsoft.com/office/drawing/2014/main" id="{C080A9C6-8A38-4066-81F3-6129EF0F43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689FE2A-7942-4060-BA05-D5A46D6E20F5}" type="slidenum">
              <a:rPr lang="en-US" altLang="en-US" smtClean="0">
                <a:latin typeface="Times New Roman" panose="02020603050405020304" pitchFamily="18" charset="0"/>
              </a:rPr>
              <a:pPr/>
              <a:t>122</a:t>
            </a:fld>
            <a:endParaRPr lang="en-US" altLang="en-US">
              <a:latin typeface="Times New Roman" panose="02020603050405020304" pitchFamily="18" charset="0"/>
            </a:endParaRPr>
          </a:p>
        </p:txBody>
      </p:sp>
      <p:sp>
        <p:nvSpPr>
          <p:cNvPr id="247813" name="Rectangle 2">
            <a:extLst>
              <a:ext uri="{FF2B5EF4-FFF2-40B4-BE49-F238E27FC236}">
                <a16:creationId xmlns:a16="http://schemas.microsoft.com/office/drawing/2014/main" id="{39A35D2D-40FE-4AFF-A16B-CCB3CD7B702D}"/>
              </a:ext>
            </a:extLst>
          </p:cNvPr>
          <p:cNvSpPr>
            <a:spLocks noGrp="1" noRot="1" noChangeAspect="1" noChangeArrowheads="1" noTextEdit="1"/>
          </p:cNvSpPr>
          <p:nvPr>
            <p:ph type="sldImg"/>
          </p:nvPr>
        </p:nvSpPr>
        <p:spPr>
          <a:ln/>
        </p:spPr>
      </p:sp>
      <p:sp>
        <p:nvSpPr>
          <p:cNvPr id="247814" name="Rectangle 3">
            <a:extLst>
              <a:ext uri="{FF2B5EF4-FFF2-40B4-BE49-F238E27FC236}">
                <a16:creationId xmlns:a16="http://schemas.microsoft.com/office/drawing/2014/main" id="{0C6D2592-6735-41A0-B5FB-9B0C78FEB5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a:extLst>
              <a:ext uri="{FF2B5EF4-FFF2-40B4-BE49-F238E27FC236}">
                <a16:creationId xmlns:a16="http://schemas.microsoft.com/office/drawing/2014/main" id="{1F6229A9-0ED1-4252-81DB-2988C2A0690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44EB1E6-76B6-4F25-B5AC-8341B458699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49859" name="Rectangle 6">
            <a:extLst>
              <a:ext uri="{FF2B5EF4-FFF2-40B4-BE49-F238E27FC236}">
                <a16:creationId xmlns:a16="http://schemas.microsoft.com/office/drawing/2014/main" id="{7F532E36-A5E8-4367-A2DB-A7555A79CF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49860" name="Rectangle 7">
            <a:extLst>
              <a:ext uri="{FF2B5EF4-FFF2-40B4-BE49-F238E27FC236}">
                <a16:creationId xmlns:a16="http://schemas.microsoft.com/office/drawing/2014/main" id="{B35F20F2-8E4C-4C6F-9488-D0B1A19286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B145E4B-5CE2-4129-BAAE-CA32E1FB1164}" type="slidenum">
              <a:rPr lang="en-US" altLang="en-US" smtClean="0">
                <a:latin typeface="Times New Roman" panose="02020603050405020304" pitchFamily="18" charset="0"/>
              </a:rPr>
              <a:pPr/>
              <a:t>123</a:t>
            </a:fld>
            <a:endParaRPr lang="en-US" altLang="en-US">
              <a:latin typeface="Times New Roman" panose="02020603050405020304" pitchFamily="18" charset="0"/>
            </a:endParaRPr>
          </a:p>
        </p:txBody>
      </p:sp>
      <p:sp>
        <p:nvSpPr>
          <p:cNvPr id="249861" name="Rectangle 2">
            <a:extLst>
              <a:ext uri="{FF2B5EF4-FFF2-40B4-BE49-F238E27FC236}">
                <a16:creationId xmlns:a16="http://schemas.microsoft.com/office/drawing/2014/main" id="{1D77EBEE-7034-4605-8CDD-FF1DB77692AF}"/>
              </a:ext>
            </a:extLst>
          </p:cNvPr>
          <p:cNvSpPr>
            <a:spLocks noGrp="1" noRot="1" noChangeAspect="1" noChangeArrowheads="1" noTextEdit="1"/>
          </p:cNvSpPr>
          <p:nvPr>
            <p:ph type="sldImg"/>
          </p:nvPr>
        </p:nvSpPr>
        <p:spPr>
          <a:ln/>
        </p:spPr>
      </p:sp>
      <p:sp>
        <p:nvSpPr>
          <p:cNvPr id="249862" name="Rectangle 3">
            <a:extLst>
              <a:ext uri="{FF2B5EF4-FFF2-40B4-BE49-F238E27FC236}">
                <a16:creationId xmlns:a16="http://schemas.microsoft.com/office/drawing/2014/main" id="{4A7977AE-C7AD-474A-8F84-ECFDD78179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a:extLst>
              <a:ext uri="{FF2B5EF4-FFF2-40B4-BE49-F238E27FC236}">
                <a16:creationId xmlns:a16="http://schemas.microsoft.com/office/drawing/2014/main" id="{CABD2250-29B7-458A-A963-2F6E12EB2EF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7D1676A-F6B2-416F-812F-ECF1BEF3F980}"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51907" name="Rectangle 6">
            <a:extLst>
              <a:ext uri="{FF2B5EF4-FFF2-40B4-BE49-F238E27FC236}">
                <a16:creationId xmlns:a16="http://schemas.microsoft.com/office/drawing/2014/main" id="{3DCE9141-BBD8-4D86-9F82-23050CA4277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1908" name="Rectangle 7">
            <a:extLst>
              <a:ext uri="{FF2B5EF4-FFF2-40B4-BE49-F238E27FC236}">
                <a16:creationId xmlns:a16="http://schemas.microsoft.com/office/drawing/2014/main" id="{DE28BF2A-8769-409F-BC48-5DFE858629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7B6605F-C38E-47C7-A0CB-27CAE4302F4F}" type="slidenum">
              <a:rPr lang="en-US" altLang="en-US" smtClean="0">
                <a:latin typeface="Times New Roman" panose="02020603050405020304" pitchFamily="18" charset="0"/>
              </a:rPr>
              <a:pPr/>
              <a:t>124</a:t>
            </a:fld>
            <a:endParaRPr lang="en-US" altLang="en-US">
              <a:latin typeface="Times New Roman" panose="02020603050405020304" pitchFamily="18" charset="0"/>
            </a:endParaRPr>
          </a:p>
        </p:txBody>
      </p:sp>
      <p:sp>
        <p:nvSpPr>
          <p:cNvPr id="251909" name="Rectangle 2">
            <a:extLst>
              <a:ext uri="{FF2B5EF4-FFF2-40B4-BE49-F238E27FC236}">
                <a16:creationId xmlns:a16="http://schemas.microsoft.com/office/drawing/2014/main" id="{C48FC75B-3984-4DFA-A965-88347B2EB91A}"/>
              </a:ext>
            </a:extLst>
          </p:cNvPr>
          <p:cNvSpPr>
            <a:spLocks noGrp="1" noRot="1" noChangeAspect="1" noChangeArrowheads="1" noTextEdit="1"/>
          </p:cNvSpPr>
          <p:nvPr>
            <p:ph type="sldImg"/>
          </p:nvPr>
        </p:nvSpPr>
        <p:spPr>
          <a:ln/>
        </p:spPr>
      </p:sp>
      <p:sp>
        <p:nvSpPr>
          <p:cNvPr id="251910" name="Rectangle 3">
            <a:extLst>
              <a:ext uri="{FF2B5EF4-FFF2-40B4-BE49-F238E27FC236}">
                <a16:creationId xmlns:a16="http://schemas.microsoft.com/office/drawing/2014/main" id="{2395285F-E4CD-4BD5-8E86-6A2F696A9A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a:extLst>
              <a:ext uri="{FF2B5EF4-FFF2-40B4-BE49-F238E27FC236}">
                <a16:creationId xmlns:a16="http://schemas.microsoft.com/office/drawing/2014/main" id="{69365BA2-7905-4045-8636-D158F7EC6F3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4746945-FD50-4CA2-82F2-3EB435AC44B2}"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53955" name="Rectangle 6">
            <a:extLst>
              <a:ext uri="{FF2B5EF4-FFF2-40B4-BE49-F238E27FC236}">
                <a16:creationId xmlns:a16="http://schemas.microsoft.com/office/drawing/2014/main" id="{8AC4019D-4CBD-4B33-97CC-5895A907EEA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3956" name="Rectangle 7">
            <a:extLst>
              <a:ext uri="{FF2B5EF4-FFF2-40B4-BE49-F238E27FC236}">
                <a16:creationId xmlns:a16="http://schemas.microsoft.com/office/drawing/2014/main" id="{01D8182A-4840-4302-A8DD-B35380220E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1FF6D7C-535F-48FD-9B59-F7D8AD36B42E}" type="slidenum">
              <a:rPr lang="en-US" altLang="en-US" smtClean="0">
                <a:latin typeface="Times New Roman" panose="02020603050405020304" pitchFamily="18" charset="0"/>
              </a:rPr>
              <a:pPr/>
              <a:t>125</a:t>
            </a:fld>
            <a:endParaRPr lang="en-US" altLang="en-US">
              <a:latin typeface="Times New Roman" panose="02020603050405020304" pitchFamily="18" charset="0"/>
            </a:endParaRPr>
          </a:p>
        </p:txBody>
      </p:sp>
      <p:sp>
        <p:nvSpPr>
          <p:cNvPr id="253957" name="Rectangle 2">
            <a:extLst>
              <a:ext uri="{FF2B5EF4-FFF2-40B4-BE49-F238E27FC236}">
                <a16:creationId xmlns:a16="http://schemas.microsoft.com/office/drawing/2014/main" id="{F603C01D-0336-49B7-BF49-B41125241B65}"/>
              </a:ext>
            </a:extLst>
          </p:cNvPr>
          <p:cNvSpPr>
            <a:spLocks noGrp="1" noRot="1" noChangeAspect="1" noChangeArrowheads="1" noTextEdit="1"/>
          </p:cNvSpPr>
          <p:nvPr>
            <p:ph type="sldImg"/>
          </p:nvPr>
        </p:nvSpPr>
        <p:spPr>
          <a:ln/>
        </p:spPr>
      </p:sp>
      <p:sp>
        <p:nvSpPr>
          <p:cNvPr id="253958" name="Rectangle 3">
            <a:extLst>
              <a:ext uri="{FF2B5EF4-FFF2-40B4-BE49-F238E27FC236}">
                <a16:creationId xmlns:a16="http://schemas.microsoft.com/office/drawing/2014/main" id="{A8179F51-643D-4C9B-B4B5-9726E16588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a:extLst>
              <a:ext uri="{FF2B5EF4-FFF2-40B4-BE49-F238E27FC236}">
                <a16:creationId xmlns:a16="http://schemas.microsoft.com/office/drawing/2014/main" id="{C5D065C2-3C4D-49DF-B53B-F24334E2BC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3C74BF4-F985-40F0-B544-BCD1140732B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56003" name="Rectangle 6">
            <a:extLst>
              <a:ext uri="{FF2B5EF4-FFF2-40B4-BE49-F238E27FC236}">
                <a16:creationId xmlns:a16="http://schemas.microsoft.com/office/drawing/2014/main" id="{FA3D02F8-69EF-4D3E-BDEC-990698079E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6004" name="Rectangle 7">
            <a:extLst>
              <a:ext uri="{FF2B5EF4-FFF2-40B4-BE49-F238E27FC236}">
                <a16:creationId xmlns:a16="http://schemas.microsoft.com/office/drawing/2014/main" id="{3E6DD04C-3799-4564-8066-A693E0A64E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BD52E65-231A-41DB-A416-DC1C551DB8A3}" type="slidenum">
              <a:rPr lang="en-US" altLang="en-US" smtClean="0">
                <a:latin typeface="Times New Roman" panose="02020603050405020304" pitchFamily="18" charset="0"/>
              </a:rPr>
              <a:pPr/>
              <a:t>126</a:t>
            </a:fld>
            <a:endParaRPr lang="en-US" altLang="en-US">
              <a:latin typeface="Times New Roman" panose="02020603050405020304" pitchFamily="18" charset="0"/>
            </a:endParaRPr>
          </a:p>
        </p:txBody>
      </p:sp>
      <p:sp>
        <p:nvSpPr>
          <p:cNvPr id="256005" name="Rectangle 2">
            <a:extLst>
              <a:ext uri="{FF2B5EF4-FFF2-40B4-BE49-F238E27FC236}">
                <a16:creationId xmlns:a16="http://schemas.microsoft.com/office/drawing/2014/main" id="{40755AE0-6092-4A92-B76D-C46CE08B6225}"/>
              </a:ext>
            </a:extLst>
          </p:cNvPr>
          <p:cNvSpPr>
            <a:spLocks noGrp="1" noRot="1" noChangeAspect="1" noChangeArrowheads="1" noTextEdit="1"/>
          </p:cNvSpPr>
          <p:nvPr>
            <p:ph type="sldImg"/>
          </p:nvPr>
        </p:nvSpPr>
        <p:spPr>
          <a:ln/>
        </p:spPr>
      </p:sp>
      <p:sp>
        <p:nvSpPr>
          <p:cNvPr id="256006" name="Rectangle 3">
            <a:extLst>
              <a:ext uri="{FF2B5EF4-FFF2-40B4-BE49-F238E27FC236}">
                <a16:creationId xmlns:a16="http://schemas.microsoft.com/office/drawing/2014/main" id="{9CCC9BD0-697D-4371-BF5A-637BD77E1E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8F05C55-E796-4DD2-BDCA-132DE9D920B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5478C19-8325-4A28-89C7-9D44D6AD0AE2}"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8675" name="Rectangle 6">
            <a:extLst>
              <a:ext uri="{FF2B5EF4-FFF2-40B4-BE49-F238E27FC236}">
                <a16:creationId xmlns:a16="http://schemas.microsoft.com/office/drawing/2014/main" id="{4DB28618-EABA-4557-9B19-E6F0E037CA2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8676" name="Rectangle 7">
            <a:extLst>
              <a:ext uri="{FF2B5EF4-FFF2-40B4-BE49-F238E27FC236}">
                <a16:creationId xmlns:a16="http://schemas.microsoft.com/office/drawing/2014/main" id="{A081358A-D390-42F8-8182-5184C53F64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BDBB075-A257-4D31-8A71-BA586B92E964}"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7" name="Rectangle 2">
            <a:extLst>
              <a:ext uri="{FF2B5EF4-FFF2-40B4-BE49-F238E27FC236}">
                <a16:creationId xmlns:a16="http://schemas.microsoft.com/office/drawing/2014/main" id="{A2562FC8-5E8F-4E69-83F1-3C9C851F060D}"/>
              </a:ext>
            </a:extLst>
          </p:cNvPr>
          <p:cNvSpPr>
            <a:spLocks noGrp="1" noRot="1" noChangeAspect="1" noChangeArrowheads="1" noTextEdit="1"/>
          </p:cNvSpPr>
          <p:nvPr>
            <p:ph type="sldImg"/>
          </p:nvPr>
        </p:nvSpPr>
        <p:spPr>
          <a:ln/>
        </p:spPr>
      </p:sp>
      <p:sp>
        <p:nvSpPr>
          <p:cNvPr id="28678" name="Rectangle 3">
            <a:extLst>
              <a:ext uri="{FF2B5EF4-FFF2-40B4-BE49-F238E27FC236}">
                <a16:creationId xmlns:a16="http://schemas.microsoft.com/office/drawing/2014/main" id="{82002382-E9FE-4F98-B1DC-02A6022FE0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C95300F8-0766-406A-A85A-C0AC79C8DBC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0D28F03-E98E-4B4F-AE9E-AB577B6E793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30723" name="Rectangle 6">
            <a:extLst>
              <a:ext uri="{FF2B5EF4-FFF2-40B4-BE49-F238E27FC236}">
                <a16:creationId xmlns:a16="http://schemas.microsoft.com/office/drawing/2014/main" id="{346E8664-2B35-4A17-BB3A-8171C0A66D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0724" name="Rectangle 7">
            <a:extLst>
              <a:ext uri="{FF2B5EF4-FFF2-40B4-BE49-F238E27FC236}">
                <a16:creationId xmlns:a16="http://schemas.microsoft.com/office/drawing/2014/main" id="{8D62BFE8-7F76-460E-9A6F-31A5B0508B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EE385C9-ED12-48EB-8E77-D26DCF9560D1}"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0725" name="Rectangle 2">
            <a:extLst>
              <a:ext uri="{FF2B5EF4-FFF2-40B4-BE49-F238E27FC236}">
                <a16:creationId xmlns:a16="http://schemas.microsoft.com/office/drawing/2014/main" id="{B2B7250E-ED37-448A-BF4B-5B4AF049FE53}"/>
              </a:ext>
            </a:extLst>
          </p:cNvPr>
          <p:cNvSpPr>
            <a:spLocks noGrp="1" noRot="1" noChangeAspect="1" noChangeArrowheads="1" noTextEdit="1"/>
          </p:cNvSpPr>
          <p:nvPr>
            <p:ph type="sldImg"/>
          </p:nvPr>
        </p:nvSpPr>
        <p:spPr>
          <a:ln/>
        </p:spPr>
      </p:sp>
      <p:sp>
        <p:nvSpPr>
          <p:cNvPr id="30726" name="Rectangle 3">
            <a:extLst>
              <a:ext uri="{FF2B5EF4-FFF2-40B4-BE49-F238E27FC236}">
                <a16:creationId xmlns:a16="http://schemas.microsoft.com/office/drawing/2014/main" id="{20917DE5-711A-460F-9D48-DC87FBD18E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88C823E4-3AC0-4152-9C79-F7F9657336C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BCD7981-00F3-4542-867F-E61CB83C031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32771" name="Rectangle 6">
            <a:extLst>
              <a:ext uri="{FF2B5EF4-FFF2-40B4-BE49-F238E27FC236}">
                <a16:creationId xmlns:a16="http://schemas.microsoft.com/office/drawing/2014/main" id="{63EE5D69-C186-4566-981B-B5FD6835A5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2772" name="Rectangle 7">
            <a:extLst>
              <a:ext uri="{FF2B5EF4-FFF2-40B4-BE49-F238E27FC236}">
                <a16:creationId xmlns:a16="http://schemas.microsoft.com/office/drawing/2014/main" id="{8CF7916B-0346-4EA4-BC04-7B8B4B8238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3097AD4-9AE6-43EF-99FC-86FC842A5D5F}"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2773" name="Rectangle 2">
            <a:extLst>
              <a:ext uri="{FF2B5EF4-FFF2-40B4-BE49-F238E27FC236}">
                <a16:creationId xmlns:a16="http://schemas.microsoft.com/office/drawing/2014/main" id="{5F5CCB32-9341-4B2D-839E-FF5BE180ABA5}"/>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5158727A-0B16-4DFF-83AD-F0C624E49C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88C823E4-3AC0-4152-9C79-F7F9657336C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BCD7981-00F3-4542-867F-E61CB83C031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32771" name="Rectangle 6">
            <a:extLst>
              <a:ext uri="{FF2B5EF4-FFF2-40B4-BE49-F238E27FC236}">
                <a16:creationId xmlns:a16="http://schemas.microsoft.com/office/drawing/2014/main" id="{63EE5D69-C186-4566-981B-B5FD6835A5E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2772" name="Rectangle 7">
            <a:extLst>
              <a:ext uri="{FF2B5EF4-FFF2-40B4-BE49-F238E27FC236}">
                <a16:creationId xmlns:a16="http://schemas.microsoft.com/office/drawing/2014/main" id="{8CF7916B-0346-4EA4-BC04-7B8B4B8238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3097AD4-9AE6-43EF-99FC-86FC842A5D5F}"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2773" name="Rectangle 2">
            <a:extLst>
              <a:ext uri="{FF2B5EF4-FFF2-40B4-BE49-F238E27FC236}">
                <a16:creationId xmlns:a16="http://schemas.microsoft.com/office/drawing/2014/main" id="{5F5CCB32-9341-4B2D-839E-FF5BE180ABA5}"/>
              </a:ext>
            </a:extLst>
          </p:cNvPr>
          <p:cNvSpPr>
            <a:spLocks noGrp="1" noRot="1" noChangeAspect="1" noChangeArrowheads="1" noTextEdit="1"/>
          </p:cNvSpPr>
          <p:nvPr>
            <p:ph type="sldImg"/>
          </p:nvPr>
        </p:nvSpPr>
        <p:spPr>
          <a:ln/>
        </p:spPr>
      </p:sp>
      <p:sp>
        <p:nvSpPr>
          <p:cNvPr id="32774" name="Rectangle 3">
            <a:extLst>
              <a:ext uri="{FF2B5EF4-FFF2-40B4-BE49-F238E27FC236}">
                <a16:creationId xmlns:a16="http://schemas.microsoft.com/office/drawing/2014/main" id="{5158727A-0B16-4DFF-83AD-F0C624E49C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922097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4060B1E5-CC84-494C-9D9E-F6494D26E91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79D8E82-69FD-48AF-8A2D-3F98E486620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34819" name="Rectangle 6">
            <a:extLst>
              <a:ext uri="{FF2B5EF4-FFF2-40B4-BE49-F238E27FC236}">
                <a16:creationId xmlns:a16="http://schemas.microsoft.com/office/drawing/2014/main" id="{198D6B22-4520-46F6-A6D1-D8F25937391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4820" name="Rectangle 7">
            <a:extLst>
              <a:ext uri="{FF2B5EF4-FFF2-40B4-BE49-F238E27FC236}">
                <a16:creationId xmlns:a16="http://schemas.microsoft.com/office/drawing/2014/main" id="{9903C81D-9E00-4C77-8C68-B40A184406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55AF731-2752-4E4D-87C2-9E8BF03F0A4B}"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4821" name="Rectangle 2">
            <a:extLst>
              <a:ext uri="{FF2B5EF4-FFF2-40B4-BE49-F238E27FC236}">
                <a16:creationId xmlns:a16="http://schemas.microsoft.com/office/drawing/2014/main" id="{6C5344EE-1302-41ED-BA73-F1798884D75A}"/>
              </a:ext>
            </a:extLst>
          </p:cNvPr>
          <p:cNvSpPr>
            <a:spLocks noGrp="1" noRot="1" noChangeAspect="1" noChangeArrowheads="1" noTextEdit="1"/>
          </p:cNvSpPr>
          <p:nvPr>
            <p:ph type="sldImg"/>
          </p:nvPr>
        </p:nvSpPr>
        <p:spPr>
          <a:ln/>
        </p:spPr>
      </p:sp>
      <p:sp>
        <p:nvSpPr>
          <p:cNvPr id="34822" name="Rectangle 3">
            <a:extLst>
              <a:ext uri="{FF2B5EF4-FFF2-40B4-BE49-F238E27FC236}">
                <a16:creationId xmlns:a16="http://schemas.microsoft.com/office/drawing/2014/main" id="{E8412A4B-37A0-47F6-A7BB-F9B2EDE59C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6E36B127-C6AC-416D-9045-5E286D461755}"/>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8BDAD81E-7EE9-48EB-BA1E-B1E8E8B6888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Date Placeholder 4">
            <a:extLst>
              <a:ext uri="{FF2B5EF4-FFF2-40B4-BE49-F238E27FC236}">
                <a16:creationId xmlns:a16="http://schemas.microsoft.com/office/drawing/2014/main" id="{B785A8E9-EBA4-4F4B-B86B-79E528FC926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D40C2451-DA7B-4188-8C34-A82E77615632}"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36869" name="Footer Placeholder 5">
            <a:extLst>
              <a:ext uri="{FF2B5EF4-FFF2-40B4-BE49-F238E27FC236}">
                <a16:creationId xmlns:a16="http://schemas.microsoft.com/office/drawing/2014/main" id="{AA47A9E3-9FDF-4B15-89A6-3C745435714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6870" name="Slide Number Placeholder 6">
            <a:extLst>
              <a:ext uri="{FF2B5EF4-FFF2-40B4-BE49-F238E27FC236}">
                <a16:creationId xmlns:a16="http://schemas.microsoft.com/office/drawing/2014/main" id="{69D1D078-2992-4B52-8E42-A69A5E9187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046823B7-1593-4278-9625-A791593B0BDD}"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5B4B2E63-1845-4B86-A5FD-C3D95499C1E2}"/>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636AA69F-6D0E-4CDA-8934-F58E700E6D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Date Placeholder 4">
            <a:extLst>
              <a:ext uri="{FF2B5EF4-FFF2-40B4-BE49-F238E27FC236}">
                <a16:creationId xmlns:a16="http://schemas.microsoft.com/office/drawing/2014/main" id="{117CBF78-B25C-409B-97BB-ACF36542EAE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E9974C8D-2F8D-4C2F-8E50-FE1969DA32B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38917" name="Footer Placeholder 5">
            <a:extLst>
              <a:ext uri="{FF2B5EF4-FFF2-40B4-BE49-F238E27FC236}">
                <a16:creationId xmlns:a16="http://schemas.microsoft.com/office/drawing/2014/main" id="{7C25DC83-DEB2-4088-A9D6-855568B514D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8918" name="Slide Number Placeholder 6">
            <a:extLst>
              <a:ext uri="{FF2B5EF4-FFF2-40B4-BE49-F238E27FC236}">
                <a16:creationId xmlns:a16="http://schemas.microsoft.com/office/drawing/2014/main" id="{514478EC-07DF-41BC-8670-87C2316668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C705923E-7FD5-4AC3-80A8-63326FEC0B68}"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9E5E2FE2-C3E8-4DBD-BBAC-7633F2F1616C}"/>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C6C38C24-1FFB-43E3-832C-D669F499ED0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Date Placeholder 4">
            <a:extLst>
              <a:ext uri="{FF2B5EF4-FFF2-40B4-BE49-F238E27FC236}">
                <a16:creationId xmlns:a16="http://schemas.microsoft.com/office/drawing/2014/main" id="{9669621C-DF82-4F96-8B94-D5C13B28A43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D4971408-F729-4102-927F-062E1162777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8197" name="Footer Placeholder 5">
            <a:extLst>
              <a:ext uri="{FF2B5EF4-FFF2-40B4-BE49-F238E27FC236}">
                <a16:creationId xmlns:a16="http://schemas.microsoft.com/office/drawing/2014/main" id="{3C72FB53-E4DD-4FD7-A803-0D1D520A6839}"/>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198" name="Slide Number Placeholder 6">
            <a:extLst>
              <a:ext uri="{FF2B5EF4-FFF2-40B4-BE49-F238E27FC236}">
                <a16:creationId xmlns:a16="http://schemas.microsoft.com/office/drawing/2014/main" id="{A5D596A1-F9D4-4851-B15A-B347403E595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00A8A0AA-D8DC-4201-99E1-9D89529C48AA}"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a:extLst>
              <a:ext uri="{FF2B5EF4-FFF2-40B4-BE49-F238E27FC236}">
                <a16:creationId xmlns:a16="http://schemas.microsoft.com/office/drawing/2014/main" id="{8FB0CEBB-7CD8-45C8-82D8-1A13D12DF1D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E02FEBE-E24E-4C11-9EB8-A298AF5AB4F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40963" name="Rectangle 6">
            <a:extLst>
              <a:ext uri="{FF2B5EF4-FFF2-40B4-BE49-F238E27FC236}">
                <a16:creationId xmlns:a16="http://schemas.microsoft.com/office/drawing/2014/main" id="{58DA76DF-E0BA-4B41-A64A-822D869735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0964" name="Rectangle 7">
            <a:extLst>
              <a:ext uri="{FF2B5EF4-FFF2-40B4-BE49-F238E27FC236}">
                <a16:creationId xmlns:a16="http://schemas.microsoft.com/office/drawing/2014/main" id="{D0E30ABD-59E5-4C91-95ED-87B5E67124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6E39878-9F92-4A34-85D7-84D4C180B387}"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0965" name="Rectangle 2">
            <a:extLst>
              <a:ext uri="{FF2B5EF4-FFF2-40B4-BE49-F238E27FC236}">
                <a16:creationId xmlns:a16="http://schemas.microsoft.com/office/drawing/2014/main" id="{F5F10C93-5F2E-4466-BE34-F6CD18EB9A95}"/>
              </a:ext>
            </a:extLst>
          </p:cNvPr>
          <p:cNvSpPr>
            <a:spLocks noGrp="1" noRot="1" noChangeAspect="1" noChangeArrowheads="1" noTextEdit="1"/>
          </p:cNvSpPr>
          <p:nvPr>
            <p:ph type="sldImg"/>
          </p:nvPr>
        </p:nvSpPr>
        <p:spPr>
          <a:ln/>
        </p:spPr>
      </p:sp>
      <p:sp>
        <p:nvSpPr>
          <p:cNvPr id="40966" name="Rectangle 3">
            <a:extLst>
              <a:ext uri="{FF2B5EF4-FFF2-40B4-BE49-F238E27FC236}">
                <a16:creationId xmlns:a16="http://schemas.microsoft.com/office/drawing/2014/main" id="{26605CC4-29AB-4A97-AC96-5C2D1E052F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43A9B1E9-9407-4CF9-B8B9-F886BFC71FB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10EA9C3-43DB-4127-A623-16209FA3324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43011" name="Rectangle 6">
            <a:extLst>
              <a:ext uri="{FF2B5EF4-FFF2-40B4-BE49-F238E27FC236}">
                <a16:creationId xmlns:a16="http://schemas.microsoft.com/office/drawing/2014/main" id="{28596A9E-5644-4075-B958-8E4695C2DBD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3012" name="Rectangle 7">
            <a:extLst>
              <a:ext uri="{FF2B5EF4-FFF2-40B4-BE49-F238E27FC236}">
                <a16:creationId xmlns:a16="http://schemas.microsoft.com/office/drawing/2014/main" id="{5787150A-C1BA-41EF-84BD-21319F8295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93C8D28-DE30-41E5-BE3E-AB7DFDAB430F}"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3013" name="Rectangle 2">
            <a:extLst>
              <a:ext uri="{FF2B5EF4-FFF2-40B4-BE49-F238E27FC236}">
                <a16:creationId xmlns:a16="http://schemas.microsoft.com/office/drawing/2014/main" id="{CB6DF019-12DD-418A-86BD-804DCE7F55FE}"/>
              </a:ext>
            </a:extLst>
          </p:cNvPr>
          <p:cNvSpPr>
            <a:spLocks noGrp="1" noRot="1" noChangeAspect="1" noChangeArrowheads="1" noTextEdit="1"/>
          </p:cNvSpPr>
          <p:nvPr>
            <p:ph type="sldImg"/>
          </p:nvPr>
        </p:nvSpPr>
        <p:spPr>
          <a:ln/>
        </p:spPr>
      </p:sp>
      <p:sp>
        <p:nvSpPr>
          <p:cNvPr id="43014" name="Rectangle 3">
            <a:extLst>
              <a:ext uri="{FF2B5EF4-FFF2-40B4-BE49-F238E27FC236}">
                <a16:creationId xmlns:a16="http://schemas.microsoft.com/office/drawing/2014/main" id="{3B6607B8-3974-4914-82EB-639FE911E3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C918E09E-110E-494E-9275-FB30F9ABD7E9}"/>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00A5FAE1-A518-41F9-B070-5DB7CC0AB4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Date Placeholder 4">
            <a:extLst>
              <a:ext uri="{FF2B5EF4-FFF2-40B4-BE49-F238E27FC236}">
                <a16:creationId xmlns:a16="http://schemas.microsoft.com/office/drawing/2014/main" id="{A3AA17BB-DFE9-41BD-B12F-D7E1AFAF4A30}"/>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07A4CA71-E74C-4853-9AF2-E80210C36B7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45061" name="Footer Placeholder 5">
            <a:extLst>
              <a:ext uri="{FF2B5EF4-FFF2-40B4-BE49-F238E27FC236}">
                <a16:creationId xmlns:a16="http://schemas.microsoft.com/office/drawing/2014/main" id="{8E28F06F-DEAB-40E1-9B35-005C61D1861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5062" name="Slide Number Placeholder 6">
            <a:extLst>
              <a:ext uri="{FF2B5EF4-FFF2-40B4-BE49-F238E27FC236}">
                <a16:creationId xmlns:a16="http://schemas.microsoft.com/office/drawing/2014/main" id="{C4B454A2-F714-49BA-A00A-F2F5BEECEE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E3774E9E-D4D6-40AD-9E22-C3263C3361DE}"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79359D64-5FEA-4125-B5E5-8E2D6ABDD1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7B93034-D1E3-43A1-B464-FC1FB29DD1C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47107" name="Rectangle 6">
            <a:extLst>
              <a:ext uri="{FF2B5EF4-FFF2-40B4-BE49-F238E27FC236}">
                <a16:creationId xmlns:a16="http://schemas.microsoft.com/office/drawing/2014/main" id="{961592C2-41D7-4952-BE61-C44960CABD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7108" name="Rectangle 7">
            <a:extLst>
              <a:ext uri="{FF2B5EF4-FFF2-40B4-BE49-F238E27FC236}">
                <a16:creationId xmlns:a16="http://schemas.microsoft.com/office/drawing/2014/main" id="{0A8830BC-9D21-4CC9-823D-C3EECBC484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3C76502-85D5-48D5-8B43-11C81471EDD6}"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7109" name="Rectangle 2">
            <a:extLst>
              <a:ext uri="{FF2B5EF4-FFF2-40B4-BE49-F238E27FC236}">
                <a16:creationId xmlns:a16="http://schemas.microsoft.com/office/drawing/2014/main" id="{D7D289AA-B524-4F2C-A5CD-FF72C8A2DD50}"/>
              </a:ext>
            </a:extLst>
          </p:cNvPr>
          <p:cNvSpPr>
            <a:spLocks noGrp="1" noRot="1" noChangeAspect="1" noChangeArrowheads="1" noTextEdit="1"/>
          </p:cNvSpPr>
          <p:nvPr>
            <p:ph type="sldImg"/>
          </p:nvPr>
        </p:nvSpPr>
        <p:spPr>
          <a:ln/>
        </p:spPr>
      </p:sp>
      <p:sp>
        <p:nvSpPr>
          <p:cNvPr id="47110" name="Rectangle 3">
            <a:extLst>
              <a:ext uri="{FF2B5EF4-FFF2-40B4-BE49-F238E27FC236}">
                <a16:creationId xmlns:a16="http://schemas.microsoft.com/office/drawing/2014/main" id="{96668585-EAE4-48DD-BAFD-1F95E2D0CB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9E78ED0D-2F82-4337-86B2-09C8C0353F0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5DD6320-B382-403B-A293-BADF2068E272}"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49155" name="Rectangle 6">
            <a:extLst>
              <a:ext uri="{FF2B5EF4-FFF2-40B4-BE49-F238E27FC236}">
                <a16:creationId xmlns:a16="http://schemas.microsoft.com/office/drawing/2014/main" id="{92BC3D95-8DBA-48AE-B5EF-E07CD46457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9156" name="Rectangle 7">
            <a:extLst>
              <a:ext uri="{FF2B5EF4-FFF2-40B4-BE49-F238E27FC236}">
                <a16:creationId xmlns:a16="http://schemas.microsoft.com/office/drawing/2014/main" id="{33754EED-466F-4C71-BE3C-C555F482EF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B6D47E4-FE96-4C8A-A8FD-BDC384AC44BA}"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49157" name="Rectangle 2">
            <a:extLst>
              <a:ext uri="{FF2B5EF4-FFF2-40B4-BE49-F238E27FC236}">
                <a16:creationId xmlns:a16="http://schemas.microsoft.com/office/drawing/2014/main" id="{2A29C585-F5C1-4D80-B780-37C3FEF390E6}"/>
              </a:ext>
            </a:extLst>
          </p:cNvPr>
          <p:cNvSpPr>
            <a:spLocks noGrp="1" noRot="1" noChangeAspect="1" noChangeArrowheads="1" noTextEdit="1"/>
          </p:cNvSpPr>
          <p:nvPr>
            <p:ph type="sldImg"/>
          </p:nvPr>
        </p:nvSpPr>
        <p:spPr>
          <a:ln/>
        </p:spPr>
      </p:sp>
      <p:sp>
        <p:nvSpPr>
          <p:cNvPr id="49158" name="Rectangle 3">
            <a:extLst>
              <a:ext uri="{FF2B5EF4-FFF2-40B4-BE49-F238E27FC236}">
                <a16:creationId xmlns:a16="http://schemas.microsoft.com/office/drawing/2014/main" id="{71FE1752-3FC8-4412-ACA3-375CE66B26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F2CB84BB-D29F-4989-8DCD-56CBCA8C31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54A45F1-7967-4DE4-8638-C64E979BB34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51203" name="Rectangle 6">
            <a:extLst>
              <a:ext uri="{FF2B5EF4-FFF2-40B4-BE49-F238E27FC236}">
                <a16:creationId xmlns:a16="http://schemas.microsoft.com/office/drawing/2014/main" id="{77AAFF63-C48C-4070-A2E9-632DEDCD80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1204" name="Rectangle 7">
            <a:extLst>
              <a:ext uri="{FF2B5EF4-FFF2-40B4-BE49-F238E27FC236}">
                <a16:creationId xmlns:a16="http://schemas.microsoft.com/office/drawing/2014/main" id="{6716C8E2-DC61-4E97-88E9-52B2DBDE9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3A4B352-2A66-498D-ACE1-CFBAE8FBD984}"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1205" name="Rectangle 2">
            <a:extLst>
              <a:ext uri="{FF2B5EF4-FFF2-40B4-BE49-F238E27FC236}">
                <a16:creationId xmlns:a16="http://schemas.microsoft.com/office/drawing/2014/main" id="{F69F6A81-2658-47D5-BA27-B9EB5A2B8E30}"/>
              </a:ext>
            </a:extLst>
          </p:cNvPr>
          <p:cNvSpPr>
            <a:spLocks noGrp="1" noRot="1" noChangeAspect="1" noChangeArrowheads="1" noTextEdit="1"/>
          </p:cNvSpPr>
          <p:nvPr>
            <p:ph type="sldImg"/>
          </p:nvPr>
        </p:nvSpPr>
        <p:spPr>
          <a:ln/>
        </p:spPr>
      </p:sp>
      <p:sp>
        <p:nvSpPr>
          <p:cNvPr id="51206" name="Rectangle 3">
            <a:extLst>
              <a:ext uri="{FF2B5EF4-FFF2-40B4-BE49-F238E27FC236}">
                <a16:creationId xmlns:a16="http://schemas.microsoft.com/office/drawing/2014/main" id="{66B0D21E-847B-4693-83C2-ED1FB970FE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972E6BAF-CC35-4F43-B52D-FE7627A57085}"/>
              </a:ext>
            </a:extLst>
          </p:cNvPr>
          <p:cNvSpPr>
            <a:spLocks noGrp="1" noRot="1" noChangeAspect="1" noChangeArrowheads="1" noTextEdit="1"/>
          </p:cNvSpPr>
          <p:nvPr>
            <p:ph type="sldImg"/>
          </p:nvPr>
        </p:nvSpPr>
        <p:spPr>
          <a:ln/>
        </p:spPr>
      </p:sp>
      <p:sp>
        <p:nvSpPr>
          <p:cNvPr id="53251" name="Notes Placeholder 2">
            <a:extLst>
              <a:ext uri="{FF2B5EF4-FFF2-40B4-BE49-F238E27FC236}">
                <a16:creationId xmlns:a16="http://schemas.microsoft.com/office/drawing/2014/main" id="{056BA1C6-F346-4E20-BB38-5422E33432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Date Placeholder 4">
            <a:extLst>
              <a:ext uri="{FF2B5EF4-FFF2-40B4-BE49-F238E27FC236}">
                <a16:creationId xmlns:a16="http://schemas.microsoft.com/office/drawing/2014/main" id="{B256D221-4FDD-46EF-9460-0712F458A22E}"/>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E8D4C83D-7518-4121-93A7-AFB85E9B6F8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53253" name="Footer Placeholder 5">
            <a:extLst>
              <a:ext uri="{FF2B5EF4-FFF2-40B4-BE49-F238E27FC236}">
                <a16:creationId xmlns:a16="http://schemas.microsoft.com/office/drawing/2014/main" id="{3B090DCE-C014-47C0-ADE1-E759EA80350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3254" name="Slide Number Placeholder 6">
            <a:extLst>
              <a:ext uri="{FF2B5EF4-FFF2-40B4-BE49-F238E27FC236}">
                <a16:creationId xmlns:a16="http://schemas.microsoft.com/office/drawing/2014/main" id="{B3E09C4F-8DBB-461C-A6A3-0AB0339344D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B3AFF718-467D-424A-BC8F-BFD7F1E3EFC1}"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68A1B8A0-AB66-49DA-A14D-CA8710999353}"/>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D099491F-9B07-40EF-8822-E6576F0528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Date Placeholder 4">
            <a:extLst>
              <a:ext uri="{FF2B5EF4-FFF2-40B4-BE49-F238E27FC236}">
                <a16:creationId xmlns:a16="http://schemas.microsoft.com/office/drawing/2014/main" id="{83CD6607-7B22-4E20-A7AB-7FB34CCF864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29D06D05-0BD7-45E0-9AE1-306E543CE84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55301" name="Footer Placeholder 5">
            <a:extLst>
              <a:ext uri="{FF2B5EF4-FFF2-40B4-BE49-F238E27FC236}">
                <a16:creationId xmlns:a16="http://schemas.microsoft.com/office/drawing/2014/main" id="{09DE807F-EF92-4124-B277-A8D21A371F8C}"/>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5302" name="Slide Number Placeholder 6">
            <a:extLst>
              <a:ext uri="{FF2B5EF4-FFF2-40B4-BE49-F238E27FC236}">
                <a16:creationId xmlns:a16="http://schemas.microsoft.com/office/drawing/2014/main" id="{247BE962-6C4A-4632-B813-79A21A7F34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A9765A3B-E377-4778-B000-2CAD9CF4543E}"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E9FABF5-E03A-47F5-A489-F51BEEFFEF30}"/>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994A05F5-D150-4EC4-8F16-2FD017C88F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7348" name="Date Placeholder 4">
            <a:extLst>
              <a:ext uri="{FF2B5EF4-FFF2-40B4-BE49-F238E27FC236}">
                <a16:creationId xmlns:a16="http://schemas.microsoft.com/office/drawing/2014/main" id="{71CBB3FB-9692-438A-8DC7-85C0FE5B37EC}"/>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703B9101-B08C-4469-873D-44E52009E80B}"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57349" name="Footer Placeholder 5">
            <a:extLst>
              <a:ext uri="{FF2B5EF4-FFF2-40B4-BE49-F238E27FC236}">
                <a16:creationId xmlns:a16="http://schemas.microsoft.com/office/drawing/2014/main" id="{19799CAC-7B3E-46BE-BDED-E4846E05D53D}"/>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7350" name="Slide Number Placeholder 6">
            <a:extLst>
              <a:ext uri="{FF2B5EF4-FFF2-40B4-BE49-F238E27FC236}">
                <a16:creationId xmlns:a16="http://schemas.microsoft.com/office/drawing/2014/main" id="{B846D2B3-D9CD-45BB-8F88-24A7B23782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39C7E8F9-D8E0-47B5-AD7C-8BB8EB3D2639}"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1A7B0748-2BC5-4662-BDBB-2A75E95B0FCE}"/>
              </a:ext>
            </a:extLst>
          </p:cNvPr>
          <p:cNvSpPr>
            <a:spLocks noGrp="1" noRot="1" noChangeAspect="1" noChangeArrowheads="1" noTextEdit="1"/>
          </p:cNvSpPr>
          <p:nvPr>
            <p:ph type="sldImg"/>
          </p:nvPr>
        </p:nvSpPr>
        <p:spPr>
          <a:ln/>
        </p:spPr>
      </p:sp>
      <p:sp>
        <p:nvSpPr>
          <p:cNvPr id="59395" name="Notes Placeholder 2">
            <a:extLst>
              <a:ext uri="{FF2B5EF4-FFF2-40B4-BE49-F238E27FC236}">
                <a16:creationId xmlns:a16="http://schemas.microsoft.com/office/drawing/2014/main" id="{85D2B3D6-CFC7-43DB-BA49-65B027371F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Date Placeholder 4">
            <a:extLst>
              <a:ext uri="{FF2B5EF4-FFF2-40B4-BE49-F238E27FC236}">
                <a16:creationId xmlns:a16="http://schemas.microsoft.com/office/drawing/2014/main" id="{90C9A3DA-AB20-4AEB-BD13-B3E137F02EC0}"/>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17A7A4FC-4915-47DB-BED1-7818D928A9EC}"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59397" name="Footer Placeholder 5">
            <a:extLst>
              <a:ext uri="{FF2B5EF4-FFF2-40B4-BE49-F238E27FC236}">
                <a16:creationId xmlns:a16="http://schemas.microsoft.com/office/drawing/2014/main" id="{C340CECB-83ED-48E7-A69D-FBF73274343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9398" name="Slide Number Placeholder 6">
            <a:extLst>
              <a:ext uri="{FF2B5EF4-FFF2-40B4-BE49-F238E27FC236}">
                <a16:creationId xmlns:a16="http://schemas.microsoft.com/office/drawing/2014/main" id="{880F51B7-067B-4610-B5F5-6B50F77DE44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5775CC7B-C1DE-4FA0-9E9B-C67DB5E7BF0F}"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9ABDCAA4-701D-4B1D-A6CA-73B1F721E5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D5D45D3-343D-4904-B007-F866FD3FF08A}"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0243" name="Rectangle 6">
            <a:extLst>
              <a:ext uri="{FF2B5EF4-FFF2-40B4-BE49-F238E27FC236}">
                <a16:creationId xmlns:a16="http://schemas.microsoft.com/office/drawing/2014/main" id="{482D22F7-A47B-4543-B66F-498AACB22C5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244" name="Rectangle 7">
            <a:extLst>
              <a:ext uri="{FF2B5EF4-FFF2-40B4-BE49-F238E27FC236}">
                <a16:creationId xmlns:a16="http://schemas.microsoft.com/office/drawing/2014/main" id="{E02662D2-95D1-4389-A71D-8F32A9EBEB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99EF3E6-3813-4B18-B219-10C2C8FC3CBC}"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0245" name="Rectangle 2">
            <a:extLst>
              <a:ext uri="{FF2B5EF4-FFF2-40B4-BE49-F238E27FC236}">
                <a16:creationId xmlns:a16="http://schemas.microsoft.com/office/drawing/2014/main" id="{4342385B-E47C-4BA3-86E1-3686DDD4FE8C}"/>
              </a:ext>
            </a:extLst>
          </p:cNvPr>
          <p:cNvSpPr>
            <a:spLocks noGrp="1" noRot="1" noChangeAspect="1" noChangeArrowheads="1" noTextEdit="1"/>
          </p:cNvSpPr>
          <p:nvPr>
            <p:ph type="sldImg"/>
          </p:nvPr>
        </p:nvSpPr>
        <p:spPr>
          <a:ln/>
        </p:spPr>
      </p:sp>
      <p:sp>
        <p:nvSpPr>
          <p:cNvPr id="10246" name="Rectangle 3">
            <a:extLst>
              <a:ext uri="{FF2B5EF4-FFF2-40B4-BE49-F238E27FC236}">
                <a16:creationId xmlns:a16="http://schemas.microsoft.com/office/drawing/2014/main" id="{A29FC7C4-FF2E-4897-8A6F-66CECBDD44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8A465100-E0E3-484A-8E4C-5173D813E22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9B02492-FFC5-434A-B74A-D3DC8BE628F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61443" name="Rectangle 6">
            <a:extLst>
              <a:ext uri="{FF2B5EF4-FFF2-40B4-BE49-F238E27FC236}">
                <a16:creationId xmlns:a16="http://schemas.microsoft.com/office/drawing/2014/main" id="{46F3E95C-7382-477C-B03F-A9F4013067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1444" name="Rectangle 7">
            <a:extLst>
              <a:ext uri="{FF2B5EF4-FFF2-40B4-BE49-F238E27FC236}">
                <a16:creationId xmlns:a16="http://schemas.microsoft.com/office/drawing/2014/main" id="{AACC1AEE-C8E4-4B68-8A1D-BF5B9F82A0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CEB0F75-F57A-4573-BA5D-687015D5095C}"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1445" name="Rectangle 2">
            <a:extLst>
              <a:ext uri="{FF2B5EF4-FFF2-40B4-BE49-F238E27FC236}">
                <a16:creationId xmlns:a16="http://schemas.microsoft.com/office/drawing/2014/main" id="{DF43150B-A84E-41AB-9AD7-68E865DC1E66}"/>
              </a:ext>
            </a:extLst>
          </p:cNvPr>
          <p:cNvSpPr>
            <a:spLocks noGrp="1" noRot="1" noChangeAspect="1" noChangeArrowheads="1" noTextEdit="1"/>
          </p:cNvSpPr>
          <p:nvPr>
            <p:ph type="sldImg"/>
          </p:nvPr>
        </p:nvSpPr>
        <p:spPr>
          <a:ln/>
        </p:spPr>
      </p:sp>
      <p:sp>
        <p:nvSpPr>
          <p:cNvPr id="61446" name="Rectangle 3">
            <a:extLst>
              <a:ext uri="{FF2B5EF4-FFF2-40B4-BE49-F238E27FC236}">
                <a16:creationId xmlns:a16="http://schemas.microsoft.com/office/drawing/2014/main" id="{1A02542C-41EB-4C1B-A1F4-F596B4554B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a:extLst>
              <a:ext uri="{FF2B5EF4-FFF2-40B4-BE49-F238E27FC236}">
                <a16:creationId xmlns:a16="http://schemas.microsoft.com/office/drawing/2014/main" id="{16579370-6D68-4E2C-B18F-EF0C7138A74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BDD76FE-9D2C-4F08-B868-79BAF38B9CB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63491" name="Rectangle 6">
            <a:extLst>
              <a:ext uri="{FF2B5EF4-FFF2-40B4-BE49-F238E27FC236}">
                <a16:creationId xmlns:a16="http://schemas.microsoft.com/office/drawing/2014/main" id="{DFD03F9E-3728-45AF-AF00-FD5C3BD66A1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3492" name="Rectangle 7">
            <a:extLst>
              <a:ext uri="{FF2B5EF4-FFF2-40B4-BE49-F238E27FC236}">
                <a16:creationId xmlns:a16="http://schemas.microsoft.com/office/drawing/2014/main" id="{6C63AF9B-B33C-476E-BCDF-57F10CACBC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0DF44C2-CF6B-43C7-B87E-682C99FBDA44}"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63493" name="Rectangle 2">
            <a:extLst>
              <a:ext uri="{FF2B5EF4-FFF2-40B4-BE49-F238E27FC236}">
                <a16:creationId xmlns:a16="http://schemas.microsoft.com/office/drawing/2014/main" id="{5584F1EF-351F-4053-B297-AB3146352C38}"/>
              </a:ext>
            </a:extLst>
          </p:cNvPr>
          <p:cNvSpPr>
            <a:spLocks noGrp="1" noRot="1" noChangeAspect="1" noChangeArrowheads="1" noTextEdit="1"/>
          </p:cNvSpPr>
          <p:nvPr>
            <p:ph type="sldImg"/>
          </p:nvPr>
        </p:nvSpPr>
        <p:spPr>
          <a:ln/>
        </p:spPr>
      </p:sp>
      <p:sp>
        <p:nvSpPr>
          <p:cNvPr id="63494" name="Rectangle 3">
            <a:extLst>
              <a:ext uri="{FF2B5EF4-FFF2-40B4-BE49-F238E27FC236}">
                <a16:creationId xmlns:a16="http://schemas.microsoft.com/office/drawing/2014/main" id="{4911E797-196B-43FA-9267-40DBE18E51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6BC8AB6F-60DF-4407-AD9A-60BC8D2799E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1A3F7D6-6D7D-4D21-8C33-707074585BE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65539" name="Rectangle 6">
            <a:extLst>
              <a:ext uri="{FF2B5EF4-FFF2-40B4-BE49-F238E27FC236}">
                <a16:creationId xmlns:a16="http://schemas.microsoft.com/office/drawing/2014/main" id="{44F57E2F-9D4D-4B0C-89C9-53C7DBF095B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5540" name="Rectangle 7">
            <a:extLst>
              <a:ext uri="{FF2B5EF4-FFF2-40B4-BE49-F238E27FC236}">
                <a16:creationId xmlns:a16="http://schemas.microsoft.com/office/drawing/2014/main" id="{1F666F14-D934-4D26-8842-C8CE0FD08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9B4C6AA-2137-4FC7-AC83-CEDF889BE239}"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65541" name="Rectangle 2">
            <a:extLst>
              <a:ext uri="{FF2B5EF4-FFF2-40B4-BE49-F238E27FC236}">
                <a16:creationId xmlns:a16="http://schemas.microsoft.com/office/drawing/2014/main" id="{6455683E-D7BE-464A-9F3B-D5AC697A622E}"/>
              </a:ext>
            </a:extLst>
          </p:cNvPr>
          <p:cNvSpPr>
            <a:spLocks noGrp="1" noRot="1" noChangeAspect="1" noChangeArrowheads="1" noTextEdit="1"/>
          </p:cNvSpPr>
          <p:nvPr>
            <p:ph type="sldImg"/>
          </p:nvPr>
        </p:nvSpPr>
        <p:spPr>
          <a:ln/>
        </p:spPr>
      </p:sp>
      <p:sp>
        <p:nvSpPr>
          <p:cNvPr id="65542" name="Rectangle 3">
            <a:extLst>
              <a:ext uri="{FF2B5EF4-FFF2-40B4-BE49-F238E27FC236}">
                <a16:creationId xmlns:a16="http://schemas.microsoft.com/office/drawing/2014/main" id="{B8E00BDD-E5CD-4530-B84A-56C77803E8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9C3C8D94-809F-4E59-9676-5D72068CAF7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F8E1507-EAC7-412E-B2FE-1673435F9DA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67587" name="Rectangle 6">
            <a:extLst>
              <a:ext uri="{FF2B5EF4-FFF2-40B4-BE49-F238E27FC236}">
                <a16:creationId xmlns:a16="http://schemas.microsoft.com/office/drawing/2014/main" id="{B027857B-5930-482C-9DED-89EE3703B7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7588" name="Rectangle 7">
            <a:extLst>
              <a:ext uri="{FF2B5EF4-FFF2-40B4-BE49-F238E27FC236}">
                <a16:creationId xmlns:a16="http://schemas.microsoft.com/office/drawing/2014/main" id="{545A8F50-F669-4128-82B6-D77DAD49C1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EF712A4-BA49-4CC7-B75E-100F24986FC9}"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67589" name="Rectangle 2">
            <a:extLst>
              <a:ext uri="{FF2B5EF4-FFF2-40B4-BE49-F238E27FC236}">
                <a16:creationId xmlns:a16="http://schemas.microsoft.com/office/drawing/2014/main" id="{80772A82-23BE-4949-B279-F12D9E293632}"/>
              </a:ext>
            </a:extLst>
          </p:cNvPr>
          <p:cNvSpPr>
            <a:spLocks noGrp="1" noRot="1" noChangeAspect="1" noChangeArrowheads="1" noTextEdit="1"/>
          </p:cNvSpPr>
          <p:nvPr>
            <p:ph type="sldImg"/>
          </p:nvPr>
        </p:nvSpPr>
        <p:spPr>
          <a:ln/>
        </p:spPr>
      </p:sp>
      <p:sp>
        <p:nvSpPr>
          <p:cNvPr id="67590" name="Rectangle 3">
            <a:extLst>
              <a:ext uri="{FF2B5EF4-FFF2-40B4-BE49-F238E27FC236}">
                <a16:creationId xmlns:a16="http://schemas.microsoft.com/office/drawing/2014/main" id="{17322006-2F8B-44A6-AC67-BFB6A33D2A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AC73B92B-0409-404C-84F2-3DC68160E8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9CF0D34-701F-4E85-B692-1F064F1F2CA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69635" name="Rectangle 6">
            <a:extLst>
              <a:ext uri="{FF2B5EF4-FFF2-40B4-BE49-F238E27FC236}">
                <a16:creationId xmlns:a16="http://schemas.microsoft.com/office/drawing/2014/main" id="{550B13BE-A867-457B-A772-7A259DFD245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9636" name="Rectangle 7">
            <a:extLst>
              <a:ext uri="{FF2B5EF4-FFF2-40B4-BE49-F238E27FC236}">
                <a16:creationId xmlns:a16="http://schemas.microsoft.com/office/drawing/2014/main" id="{15A806B5-48C1-4959-A9DE-0DB95C7487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4F30F2F-772D-4A4F-A19E-11B044590578}"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69637" name="Rectangle 2">
            <a:extLst>
              <a:ext uri="{FF2B5EF4-FFF2-40B4-BE49-F238E27FC236}">
                <a16:creationId xmlns:a16="http://schemas.microsoft.com/office/drawing/2014/main" id="{E1E8F91D-4D10-4819-931B-6A9BF5A9F33A}"/>
              </a:ext>
            </a:extLst>
          </p:cNvPr>
          <p:cNvSpPr>
            <a:spLocks noGrp="1" noRot="1" noChangeAspect="1" noChangeArrowheads="1" noTextEdit="1"/>
          </p:cNvSpPr>
          <p:nvPr>
            <p:ph type="sldImg"/>
          </p:nvPr>
        </p:nvSpPr>
        <p:spPr>
          <a:ln/>
        </p:spPr>
      </p:sp>
      <p:sp>
        <p:nvSpPr>
          <p:cNvPr id="69638" name="Rectangle 3">
            <a:extLst>
              <a:ext uri="{FF2B5EF4-FFF2-40B4-BE49-F238E27FC236}">
                <a16:creationId xmlns:a16="http://schemas.microsoft.com/office/drawing/2014/main" id="{FA18602D-86CE-48D6-8F82-88910180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a:extLst>
              <a:ext uri="{FF2B5EF4-FFF2-40B4-BE49-F238E27FC236}">
                <a16:creationId xmlns:a16="http://schemas.microsoft.com/office/drawing/2014/main" id="{3BD82290-88B4-4DD4-AF12-1EBE330D149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0E38A8E-EAFF-4DB3-AF45-197A56C7ABF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71683" name="Rectangle 6">
            <a:extLst>
              <a:ext uri="{FF2B5EF4-FFF2-40B4-BE49-F238E27FC236}">
                <a16:creationId xmlns:a16="http://schemas.microsoft.com/office/drawing/2014/main" id="{CC9542FB-7021-49DA-B9F1-9050BCB9461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1684" name="Rectangle 7">
            <a:extLst>
              <a:ext uri="{FF2B5EF4-FFF2-40B4-BE49-F238E27FC236}">
                <a16:creationId xmlns:a16="http://schemas.microsoft.com/office/drawing/2014/main" id="{E615932C-490F-4750-ABDA-069BA163F9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3A312F0-0B8C-47B7-A543-5244EE8A1C53}"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71685" name="Rectangle 2">
            <a:extLst>
              <a:ext uri="{FF2B5EF4-FFF2-40B4-BE49-F238E27FC236}">
                <a16:creationId xmlns:a16="http://schemas.microsoft.com/office/drawing/2014/main" id="{E4339C63-534F-49CD-A9D8-FFCCE0F3ECF1}"/>
              </a:ext>
            </a:extLst>
          </p:cNvPr>
          <p:cNvSpPr>
            <a:spLocks noGrp="1" noRot="1" noChangeAspect="1" noChangeArrowheads="1" noTextEdit="1"/>
          </p:cNvSpPr>
          <p:nvPr>
            <p:ph type="sldImg"/>
          </p:nvPr>
        </p:nvSpPr>
        <p:spPr>
          <a:ln/>
        </p:spPr>
      </p:sp>
      <p:sp>
        <p:nvSpPr>
          <p:cNvPr id="71686" name="Rectangle 3">
            <a:extLst>
              <a:ext uri="{FF2B5EF4-FFF2-40B4-BE49-F238E27FC236}">
                <a16:creationId xmlns:a16="http://schemas.microsoft.com/office/drawing/2014/main" id="{ABC82215-330C-4AC1-BBC1-C567BD59D1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9F872512-0DB7-4689-B9C1-34A195998FA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4B634CF-47BA-4745-B7FE-ED8BD2D7CBA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73731" name="Rectangle 6">
            <a:extLst>
              <a:ext uri="{FF2B5EF4-FFF2-40B4-BE49-F238E27FC236}">
                <a16:creationId xmlns:a16="http://schemas.microsoft.com/office/drawing/2014/main" id="{264AFD34-BB4D-40EA-B45B-5ED4DAAB063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3732" name="Rectangle 7">
            <a:extLst>
              <a:ext uri="{FF2B5EF4-FFF2-40B4-BE49-F238E27FC236}">
                <a16:creationId xmlns:a16="http://schemas.microsoft.com/office/drawing/2014/main" id="{47FD20B8-36F5-42C2-BA7A-0503CA73BD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AB31394-BAD1-4382-9E4F-075261646B18}"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73733" name="Rectangle 2">
            <a:extLst>
              <a:ext uri="{FF2B5EF4-FFF2-40B4-BE49-F238E27FC236}">
                <a16:creationId xmlns:a16="http://schemas.microsoft.com/office/drawing/2014/main" id="{5BEEC278-1C9F-4F05-82C4-7C2783E80D7D}"/>
              </a:ext>
            </a:extLst>
          </p:cNvPr>
          <p:cNvSpPr>
            <a:spLocks noGrp="1" noRot="1" noChangeAspect="1" noChangeArrowheads="1" noTextEdit="1"/>
          </p:cNvSpPr>
          <p:nvPr>
            <p:ph type="sldImg"/>
          </p:nvPr>
        </p:nvSpPr>
        <p:spPr>
          <a:ln/>
        </p:spPr>
      </p:sp>
      <p:sp>
        <p:nvSpPr>
          <p:cNvPr id="73734" name="Rectangle 3">
            <a:extLst>
              <a:ext uri="{FF2B5EF4-FFF2-40B4-BE49-F238E27FC236}">
                <a16:creationId xmlns:a16="http://schemas.microsoft.com/office/drawing/2014/main" id="{F1B63624-6B3B-418A-BDEA-8B4DCC7529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D3105AA9-5FDF-4EEF-A55A-5B03C54CE6EA}"/>
              </a:ext>
            </a:extLst>
          </p:cNvPr>
          <p:cNvSpPr>
            <a:spLocks noGrp="1" noRot="1" noChangeAspect="1" noChangeArrowheads="1" noTextEdit="1"/>
          </p:cNvSpPr>
          <p:nvPr>
            <p:ph type="sldImg"/>
          </p:nvPr>
        </p:nvSpPr>
        <p:spPr>
          <a:ln/>
        </p:spPr>
      </p:sp>
      <p:sp>
        <p:nvSpPr>
          <p:cNvPr id="75779" name="Notes Placeholder 2">
            <a:extLst>
              <a:ext uri="{FF2B5EF4-FFF2-40B4-BE49-F238E27FC236}">
                <a16:creationId xmlns:a16="http://schemas.microsoft.com/office/drawing/2014/main" id="{AF3E92AD-AFC7-45D5-BCF3-1E912C9B5A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5780" name="Date Placeholder 4">
            <a:extLst>
              <a:ext uri="{FF2B5EF4-FFF2-40B4-BE49-F238E27FC236}">
                <a16:creationId xmlns:a16="http://schemas.microsoft.com/office/drawing/2014/main" id="{BD4FAC13-4931-49AF-88FC-206CF7F5EF1C}"/>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697F5D2F-36F5-4627-91B2-44DC511519AF}"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75781" name="Footer Placeholder 5">
            <a:extLst>
              <a:ext uri="{FF2B5EF4-FFF2-40B4-BE49-F238E27FC236}">
                <a16:creationId xmlns:a16="http://schemas.microsoft.com/office/drawing/2014/main" id="{C02343B6-E5C7-467D-AF9E-F2F1C780EA4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5782" name="Slide Number Placeholder 6">
            <a:extLst>
              <a:ext uri="{FF2B5EF4-FFF2-40B4-BE49-F238E27FC236}">
                <a16:creationId xmlns:a16="http://schemas.microsoft.com/office/drawing/2014/main" id="{FFBE0EB4-4E70-42DC-8775-EEBD6860A1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3A2D621F-42C4-4D03-A195-4BA5992E882D}"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a:extLst>
              <a:ext uri="{FF2B5EF4-FFF2-40B4-BE49-F238E27FC236}">
                <a16:creationId xmlns:a16="http://schemas.microsoft.com/office/drawing/2014/main" id="{BB9F9EC9-D126-4425-B43A-96A7400A1F2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4EF721C-C150-4A3D-BAE5-CD5170E323E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77827" name="Rectangle 6">
            <a:extLst>
              <a:ext uri="{FF2B5EF4-FFF2-40B4-BE49-F238E27FC236}">
                <a16:creationId xmlns:a16="http://schemas.microsoft.com/office/drawing/2014/main" id="{47C0D842-B4A2-4EB6-B61B-2E059A2E45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7828" name="Rectangle 7">
            <a:extLst>
              <a:ext uri="{FF2B5EF4-FFF2-40B4-BE49-F238E27FC236}">
                <a16:creationId xmlns:a16="http://schemas.microsoft.com/office/drawing/2014/main" id="{6649C097-67A4-4419-B660-D70F1C45A2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D58F8C8-A737-43AF-882F-2D38E1C604AE}"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77829" name="Rectangle 2">
            <a:extLst>
              <a:ext uri="{FF2B5EF4-FFF2-40B4-BE49-F238E27FC236}">
                <a16:creationId xmlns:a16="http://schemas.microsoft.com/office/drawing/2014/main" id="{91103D63-C258-4350-86AD-C3AD60851521}"/>
              </a:ext>
            </a:extLst>
          </p:cNvPr>
          <p:cNvSpPr>
            <a:spLocks noGrp="1" noRot="1" noChangeAspect="1" noChangeArrowheads="1" noTextEdit="1"/>
          </p:cNvSpPr>
          <p:nvPr>
            <p:ph type="sldImg"/>
          </p:nvPr>
        </p:nvSpPr>
        <p:spPr>
          <a:ln/>
        </p:spPr>
      </p:sp>
      <p:sp>
        <p:nvSpPr>
          <p:cNvPr id="77830" name="Rectangle 3">
            <a:extLst>
              <a:ext uri="{FF2B5EF4-FFF2-40B4-BE49-F238E27FC236}">
                <a16:creationId xmlns:a16="http://schemas.microsoft.com/office/drawing/2014/main" id="{5E95A791-D760-41F8-99CC-EB22554DD4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0655DC80-0D78-45BB-8AB7-3A7EB37403E5}"/>
              </a:ext>
            </a:extLst>
          </p:cNvPr>
          <p:cNvSpPr>
            <a:spLocks noGrp="1" noRot="1" noChangeAspect="1" noChangeArrowheads="1" noTextEdit="1"/>
          </p:cNvSpPr>
          <p:nvPr>
            <p:ph type="sldImg"/>
          </p:nvPr>
        </p:nvSpPr>
        <p:spPr>
          <a:ln/>
        </p:spPr>
      </p:sp>
      <p:sp>
        <p:nvSpPr>
          <p:cNvPr id="79875" name="Notes Placeholder 2">
            <a:extLst>
              <a:ext uri="{FF2B5EF4-FFF2-40B4-BE49-F238E27FC236}">
                <a16:creationId xmlns:a16="http://schemas.microsoft.com/office/drawing/2014/main" id="{F81B7597-2008-4814-A167-223E6EDDB9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9876" name="Date Placeholder 4">
            <a:extLst>
              <a:ext uri="{FF2B5EF4-FFF2-40B4-BE49-F238E27FC236}">
                <a16:creationId xmlns:a16="http://schemas.microsoft.com/office/drawing/2014/main" id="{96FE17DC-28FE-4C2D-A846-E0D6A7E66B0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F24F1A1E-D8CF-4A95-A849-D7806D35E9D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79877" name="Footer Placeholder 5">
            <a:extLst>
              <a:ext uri="{FF2B5EF4-FFF2-40B4-BE49-F238E27FC236}">
                <a16:creationId xmlns:a16="http://schemas.microsoft.com/office/drawing/2014/main" id="{344EDF2D-4F09-4751-89C1-6B25DA1B933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9878" name="Slide Number Placeholder 6">
            <a:extLst>
              <a:ext uri="{FF2B5EF4-FFF2-40B4-BE49-F238E27FC236}">
                <a16:creationId xmlns:a16="http://schemas.microsoft.com/office/drawing/2014/main" id="{9E799885-6D94-4A51-9602-78CA36A544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9A0CD8B5-744C-486C-8222-9159FE69F821}"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6AB983A0-BA25-4107-9AAA-A16D7007361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4BD3DD2-B3B0-4F1E-A7C7-1C0E543FC3B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2291" name="Rectangle 6">
            <a:extLst>
              <a:ext uri="{FF2B5EF4-FFF2-40B4-BE49-F238E27FC236}">
                <a16:creationId xmlns:a16="http://schemas.microsoft.com/office/drawing/2014/main" id="{4E756AC5-5997-45C1-B138-8F72F8C93ED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292" name="Rectangle 7">
            <a:extLst>
              <a:ext uri="{FF2B5EF4-FFF2-40B4-BE49-F238E27FC236}">
                <a16:creationId xmlns:a16="http://schemas.microsoft.com/office/drawing/2014/main" id="{058FBA17-D01E-4775-BA61-780A2BD836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25DD9FF-CEDF-4DC2-9B60-9FA3D792B595}"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3" name="Rectangle 2">
            <a:extLst>
              <a:ext uri="{FF2B5EF4-FFF2-40B4-BE49-F238E27FC236}">
                <a16:creationId xmlns:a16="http://schemas.microsoft.com/office/drawing/2014/main" id="{3D26820A-1771-499D-ABCD-FC5B646CBDC1}"/>
              </a:ext>
            </a:extLst>
          </p:cNvPr>
          <p:cNvSpPr>
            <a:spLocks noGrp="1" noRot="1" noChangeAspect="1" noChangeArrowheads="1" noTextEdit="1"/>
          </p:cNvSpPr>
          <p:nvPr>
            <p:ph type="sldImg"/>
          </p:nvPr>
        </p:nvSpPr>
        <p:spPr>
          <a:ln/>
        </p:spPr>
      </p:sp>
      <p:sp>
        <p:nvSpPr>
          <p:cNvPr id="12294" name="Rectangle 3">
            <a:extLst>
              <a:ext uri="{FF2B5EF4-FFF2-40B4-BE49-F238E27FC236}">
                <a16:creationId xmlns:a16="http://schemas.microsoft.com/office/drawing/2014/main" id="{4D2E4A10-A29A-4527-9E55-150CCD3BFA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MIPS =&gt; </a:t>
            </a:r>
            <a:r>
              <a:rPr lang="en-US" altLang="en-US" dirty="0"/>
              <a:t>Microprocessor without Interlocking Pipeline Stages</a:t>
            </a:r>
            <a:endParaRPr lang="en-AU"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8E913D20-E7BD-4134-95D8-0904411EA8E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F5F996A-927D-45F8-ACEA-7A904338B6EA}"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81923" name="Rectangle 6">
            <a:extLst>
              <a:ext uri="{FF2B5EF4-FFF2-40B4-BE49-F238E27FC236}">
                <a16:creationId xmlns:a16="http://schemas.microsoft.com/office/drawing/2014/main" id="{10B09FBA-B05E-42F4-8B39-267E64F5EC5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1924" name="Rectangle 7">
            <a:extLst>
              <a:ext uri="{FF2B5EF4-FFF2-40B4-BE49-F238E27FC236}">
                <a16:creationId xmlns:a16="http://schemas.microsoft.com/office/drawing/2014/main" id="{CDB927A2-3962-4CB4-BE10-762520BF33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E93770B-BF9C-48B8-BA6A-EBEC962265B0}"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81925" name="Rectangle 2">
            <a:extLst>
              <a:ext uri="{FF2B5EF4-FFF2-40B4-BE49-F238E27FC236}">
                <a16:creationId xmlns:a16="http://schemas.microsoft.com/office/drawing/2014/main" id="{896320BB-C5D1-4C5E-A03B-7CAF863E777F}"/>
              </a:ext>
            </a:extLst>
          </p:cNvPr>
          <p:cNvSpPr>
            <a:spLocks noGrp="1" noRot="1" noChangeAspect="1" noChangeArrowheads="1" noTextEdit="1"/>
          </p:cNvSpPr>
          <p:nvPr>
            <p:ph type="sldImg"/>
          </p:nvPr>
        </p:nvSpPr>
        <p:spPr>
          <a:ln/>
        </p:spPr>
      </p:sp>
      <p:sp>
        <p:nvSpPr>
          <p:cNvPr id="81926" name="Rectangle 3">
            <a:extLst>
              <a:ext uri="{FF2B5EF4-FFF2-40B4-BE49-F238E27FC236}">
                <a16:creationId xmlns:a16="http://schemas.microsoft.com/office/drawing/2014/main" id="{0AAAA973-02A7-41A0-A67C-D2989AB1F1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12C691AF-FB56-4FC0-9210-1071BC74B49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51A130D-07FC-4C2A-A1B3-DBF5CB48565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83971" name="Rectangle 6">
            <a:extLst>
              <a:ext uri="{FF2B5EF4-FFF2-40B4-BE49-F238E27FC236}">
                <a16:creationId xmlns:a16="http://schemas.microsoft.com/office/drawing/2014/main" id="{4B28D0F0-C1C4-44A8-BA5A-835CDD44BE8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3972" name="Rectangle 7">
            <a:extLst>
              <a:ext uri="{FF2B5EF4-FFF2-40B4-BE49-F238E27FC236}">
                <a16:creationId xmlns:a16="http://schemas.microsoft.com/office/drawing/2014/main" id="{545CF710-20B0-40DB-AD3D-6A0B90F314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91B5BC5-2A28-413D-815C-9171D6BFE521}"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83973" name="Rectangle 2">
            <a:extLst>
              <a:ext uri="{FF2B5EF4-FFF2-40B4-BE49-F238E27FC236}">
                <a16:creationId xmlns:a16="http://schemas.microsoft.com/office/drawing/2014/main" id="{EDEC07D2-A2D4-4024-957B-3CE8363A0EA2}"/>
              </a:ext>
            </a:extLst>
          </p:cNvPr>
          <p:cNvSpPr>
            <a:spLocks noGrp="1" noRot="1" noChangeAspect="1" noChangeArrowheads="1" noTextEdit="1"/>
          </p:cNvSpPr>
          <p:nvPr>
            <p:ph type="sldImg"/>
          </p:nvPr>
        </p:nvSpPr>
        <p:spPr>
          <a:ln/>
        </p:spPr>
      </p:sp>
      <p:sp>
        <p:nvSpPr>
          <p:cNvPr id="83974" name="Rectangle 3">
            <a:extLst>
              <a:ext uri="{FF2B5EF4-FFF2-40B4-BE49-F238E27FC236}">
                <a16:creationId xmlns:a16="http://schemas.microsoft.com/office/drawing/2014/main" id="{B93C4EB0-B595-4641-886E-AEEC6A8F9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B71C14CA-918F-44E6-98BC-9B4C439FEC9C}"/>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49791E1B-782B-4FF7-85FF-275119CECD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20" name="Date Placeholder 4">
            <a:extLst>
              <a:ext uri="{FF2B5EF4-FFF2-40B4-BE49-F238E27FC236}">
                <a16:creationId xmlns:a16="http://schemas.microsoft.com/office/drawing/2014/main" id="{18F62ED3-DAA6-42DB-96EF-7F8FE0E64F47}"/>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03EC1DB7-5E1A-455E-BAD1-D5E4793092E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86021" name="Footer Placeholder 5">
            <a:extLst>
              <a:ext uri="{FF2B5EF4-FFF2-40B4-BE49-F238E27FC236}">
                <a16:creationId xmlns:a16="http://schemas.microsoft.com/office/drawing/2014/main" id="{277F4E2A-7824-4391-8278-6511838A57A0}"/>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6022" name="Slide Number Placeholder 6">
            <a:extLst>
              <a:ext uri="{FF2B5EF4-FFF2-40B4-BE49-F238E27FC236}">
                <a16:creationId xmlns:a16="http://schemas.microsoft.com/office/drawing/2014/main" id="{FFC1F5C2-9D6A-49A3-9798-D18AFD6594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1BF999BC-20FD-47CF-8CAC-2CD55136B560}"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1C8FA073-C1AA-4211-B170-B092B904C59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8CA9FAB-A60E-436E-8347-6C01AB72F25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88067" name="Rectangle 6">
            <a:extLst>
              <a:ext uri="{FF2B5EF4-FFF2-40B4-BE49-F238E27FC236}">
                <a16:creationId xmlns:a16="http://schemas.microsoft.com/office/drawing/2014/main" id="{9DB0F716-A8AF-4625-925C-D9B49A52240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8068" name="Rectangle 7">
            <a:extLst>
              <a:ext uri="{FF2B5EF4-FFF2-40B4-BE49-F238E27FC236}">
                <a16:creationId xmlns:a16="http://schemas.microsoft.com/office/drawing/2014/main" id="{42FBC013-9FDB-4D67-A8E6-335904A1D9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604184D-3572-40C8-9588-85FCA283A78B}"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88069" name="Rectangle 2">
            <a:extLst>
              <a:ext uri="{FF2B5EF4-FFF2-40B4-BE49-F238E27FC236}">
                <a16:creationId xmlns:a16="http://schemas.microsoft.com/office/drawing/2014/main" id="{062EBC2B-42B9-4A9C-AD05-16428DEBC4A8}"/>
              </a:ext>
            </a:extLst>
          </p:cNvPr>
          <p:cNvSpPr>
            <a:spLocks noGrp="1" noRot="1" noChangeAspect="1" noChangeArrowheads="1" noTextEdit="1"/>
          </p:cNvSpPr>
          <p:nvPr>
            <p:ph type="sldImg"/>
          </p:nvPr>
        </p:nvSpPr>
        <p:spPr>
          <a:ln/>
        </p:spPr>
      </p:sp>
      <p:sp>
        <p:nvSpPr>
          <p:cNvPr id="88070" name="Rectangle 3">
            <a:extLst>
              <a:ext uri="{FF2B5EF4-FFF2-40B4-BE49-F238E27FC236}">
                <a16:creationId xmlns:a16="http://schemas.microsoft.com/office/drawing/2014/main" id="{D15F4200-B9CC-4BA4-BBC1-4EFC9A744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38B97E90-7929-4CC4-9F83-45C959BAE5F8}"/>
              </a:ext>
            </a:extLst>
          </p:cNvPr>
          <p:cNvSpPr>
            <a:spLocks noGrp="1" noRot="1" noChangeAspect="1" noChangeArrowheads="1" noTextEdit="1"/>
          </p:cNvSpPr>
          <p:nvPr>
            <p:ph type="sldImg"/>
          </p:nvPr>
        </p:nvSpPr>
        <p:spPr>
          <a:ln/>
        </p:spPr>
      </p:sp>
      <p:sp>
        <p:nvSpPr>
          <p:cNvPr id="90115" name="Notes Placeholder 2">
            <a:extLst>
              <a:ext uri="{FF2B5EF4-FFF2-40B4-BE49-F238E27FC236}">
                <a16:creationId xmlns:a16="http://schemas.microsoft.com/office/drawing/2014/main" id="{DDDB3EB6-2F9E-4BB1-BE47-6EB41A2FF6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immediate, rt is the destination register, for example: addi $rt, $rs, immediate_value</a:t>
            </a:r>
          </a:p>
        </p:txBody>
      </p:sp>
      <p:sp>
        <p:nvSpPr>
          <p:cNvPr id="90116" name="Date Placeholder 4">
            <a:extLst>
              <a:ext uri="{FF2B5EF4-FFF2-40B4-BE49-F238E27FC236}">
                <a16:creationId xmlns:a16="http://schemas.microsoft.com/office/drawing/2014/main" id="{AA92173A-7EB4-4D3D-BD6A-F46188503842}"/>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FEF02730-6279-4891-95D7-22E28F70C85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90117" name="Footer Placeholder 5">
            <a:extLst>
              <a:ext uri="{FF2B5EF4-FFF2-40B4-BE49-F238E27FC236}">
                <a16:creationId xmlns:a16="http://schemas.microsoft.com/office/drawing/2014/main" id="{54DD444E-7A99-4D54-8D7B-E58BD382C6E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0118" name="Slide Number Placeholder 6">
            <a:extLst>
              <a:ext uri="{FF2B5EF4-FFF2-40B4-BE49-F238E27FC236}">
                <a16:creationId xmlns:a16="http://schemas.microsoft.com/office/drawing/2014/main" id="{4AE2EB40-FB02-45C2-AD63-AA1D587109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CDC38A9E-7ECD-49C7-B27A-7B1AC692AFB0}"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456D6297-1E43-4C46-B6D2-8C79ACA0EB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DCCA330-8588-408C-8D15-07F94CE6FC5B}"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92163" name="Rectangle 6">
            <a:extLst>
              <a:ext uri="{FF2B5EF4-FFF2-40B4-BE49-F238E27FC236}">
                <a16:creationId xmlns:a16="http://schemas.microsoft.com/office/drawing/2014/main" id="{9E28CFD2-498B-4B2C-ACA4-EC05F98F09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2164" name="Rectangle 7">
            <a:extLst>
              <a:ext uri="{FF2B5EF4-FFF2-40B4-BE49-F238E27FC236}">
                <a16:creationId xmlns:a16="http://schemas.microsoft.com/office/drawing/2014/main" id="{502500FC-A6AD-4229-BCD6-8342854F07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E8EBF2F-9566-45CF-AE6D-F3FF432023F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92165" name="Rectangle 2">
            <a:extLst>
              <a:ext uri="{FF2B5EF4-FFF2-40B4-BE49-F238E27FC236}">
                <a16:creationId xmlns:a16="http://schemas.microsoft.com/office/drawing/2014/main" id="{A20AB5BB-CA0B-4389-B8DD-DE5C0174FEA8}"/>
              </a:ext>
            </a:extLst>
          </p:cNvPr>
          <p:cNvSpPr>
            <a:spLocks noGrp="1" noRot="1" noChangeAspect="1" noChangeArrowheads="1" noTextEdit="1"/>
          </p:cNvSpPr>
          <p:nvPr>
            <p:ph type="sldImg"/>
          </p:nvPr>
        </p:nvSpPr>
        <p:spPr>
          <a:ln/>
        </p:spPr>
      </p:sp>
      <p:sp>
        <p:nvSpPr>
          <p:cNvPr id="92166" name="Rectangle 3">
            <a:extLst>
              <a:ext uri="{FF2B5EF4-FFF2-40B4-BE49-F238E27FC236}">
                <a16:creationId xmlns:a16="http://schemas.microsoft.com/office/drawing/2014/main" id="{F6221BBB-F589-456E-B4BF-941DB129AC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err="1"/>
              <a:t>sll</a:t>
            </a:r>
            <a:r>
              <a:rPr lang="en-AU" altLang="en-US" dirty="0"/>
              <a:t> =&gt; shift left logical </a:t>
            </a:r>
          </a:p>
          <a:p>
            <a:r>
              <a:rPr lang="en-AU" altLang="en-US" dirty="0" err="1"/>
              <a:t>srl</a:t>
            </a:r>
            <a:r>
              <a:rPr lang="en-AU" altLang="en-US" dirty="0"/>
              <a:t> =&gt; shift right logical</a:t>
            </a:r>
          </a:p>
          <a:p>
            <a:endParaRPr lang="en-AU"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a:extLst>
              <a:ext uri="{FF2B5EF4-FFF2-40B4-BE49-F238E27FC236}">
                <a16:creationId xmlns:a16="http://schemas.microsoft.com/office/drawing/2014/main" id="{7DFFEA75-1D48-4F95-83E7-6D27008A06B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F914EA6-05DF-442F-BC18-4A846CC35FC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94211" name="Rectangle 6">
            <a:extLst>
              <a:ext uri="{FF2B5EF4-FFF2-40B4-BE49-F238E27FC236}">
                <a16:creationId xmlns:a16="http://schemas.microsoft.com/office/drawing/2014/main" id="{977336CD-1D3D-4DC8-B060-53E1BBE627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4212" name="Rectangle 7">
            <a:extLst>
              <a:ext uri="{FF2B5EF4-FFF2-40B4-BE49-F238E27FC236}">
                <a16:creationId xmlns:a16="http://schemas.microsoft.com/office/drawing/2014/main" id="{9BE2F314-8BC0-4544-8655-2D74807C5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5A24ABC-D734-4E55-854B-8BFAB79BFE1B}"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94213" name="Rectangle 2">
            <a:extLst>
              <a:ext uri="{FF2B5EF4-FFF2-40B4-BE49-F238E27FC236}">
                <a16:creationId xmlns:a16="http://schemas.microsoft.com/office/drawing/2014/main" id="{E62767EA-6D7F-4A0D-824D-9C9BA2ECE3B7}"/>
              </a:ext>
            </a:extLst>
          </p:cNvPr>
          <p:cNvSpPr>
            <a:spLocks noGrp="1" noRot="1" noChangeAspect="1" noChangeArrowheads="1" noTextEdit="1"/>
          </p:cNvSpPr>
          <p:nvPr>
            <p:ph type="sldImg"/>
          </p:nvPr>
        </p:nvSpPr>
        <p:spPr>
          <a:ln/>
        </p:spPr>
      </p:sp>
      <p:sp>
        <p:nvSpPr>
          <p:cNvPr id="94214" name="Rectangle 3">
            <a:extLst>
              <a:ext uri="{FF2B5EF4-FFF2-40B4-BE49-F238E27FC236}">
                <a16:creationId xmlns:a16="http://schemas.microsoft.com/office/drawing/2014/main" id="{03DC92B2-360D-46D7-AA87-8F560878A1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F8133DAB-6A43-4096-ABE9-2724E97E325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F5549B0-C3AE-4261-9690-28F9804A67D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96259" name="Rectangle 6">
            <a:extLst>
              <a:ext uri="{FF2B5EF4-FFF2-40B4-BE49-F238E27FC236}">
                <a16:creationId xmlns:a16="http://schemas.microsoft.com/office/drawing/2014/main" id="{3FBCAB96-A8F6-4B12-924E-FC6561E864F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6260" name="Rectangle 7">
            <a:extLst>
              <a:ext uri="{FF2B5EF4-FFF2-40B4-BE49-F238E27FC236}">
                <a16:creationId xmlns:a16="http://schemas.microsoft.com/office/drawing/2014/main" id="{D8D9ECF9-5F09-4166-B3E7-7CD1DF5903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BCC78E8-9C8F-47A9-8F32-57DD620DF904}"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96261" name="Rectangle 2">
            <a:extLst>
              <a:ext uri="{FF2B5EF4-FFF2-40B4-BE49-F238E27FC236}">
                <a16:creationId xmlns:a16="http://schemas.microsoft.com/office/drawing/2014/main" id="{0532AFDD-8013-45F4-857C-070174C87E21}"/>
              </a:ext>
            </a:extLst>
          </p:cNvPr>
          <p:cNvSpPr>
            <a:spLocks noGrp="1" noRot="1" noChangeAspect="1" noChangeArrowheads="1" noTextEdit="1"/>
          </p:cNvSpPr>
          <p:nvPr>
            <p:ph type="sldImg"/>
          </p:nvPr>
        </p:nvSpPr>
        <p:spPr>
          <a:ln/>
        </p:spPr>
      </p:sp>
      <p:sp>
        <p:nvSpPr>
          <p:cNvPr id="96262" name="Rectangle 3">
            <a:extLst>
              <a:ext uri="{FF2B5EF4-FFF2-40B4-BE49-F238E27FC236}">
                <a16:creationId xmlns:a16="http://schemas.microsoft.com/office/drawing/2014/main" id="{ACBDABF4-EB05-40D3-A1B2-3A84A06CA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Another simulator, </a:t>
            </a:r>
            <a:r>
              <a:rPr lang="en-US" altLang="en-US" dirty="0"/>
              <a:t>MARS simulator, </a:t>
            </a:r>
            <a:r>
              <a:rPr lang="en-US" altLang="en-US" u="sng" dirty="0">
                <a:hlinkClick r:id="rId3"/>
              </a:rPr>
              <a:t>http://courses.missouristate.edu/kenvollmar/mars/</a:t>
            </a:r>
            <a:endParaRPr lang="en-US" altLang="en-US" dirty="0"/>
          </a:p>
          <a:p>
            <a:r>
              <a:rPr lang="en-AU" altLang="en-US" dirty="0"/>
              <a:t>Latest </a:t>
            </a:r>
            <a:r>
              <a:rPr lang="en-AU" altLang="en-US" dirty="0" err="1"/>
              <a:t>QtSpim</a:t>
            </a:r>
            <a:r>
              <a:rPr lang="en-AU" altLang="en-US" dirty="0"/>
              <a:t> for Windows, Mac, Linux etc can be found here: </a:t>
            </a:r>
            <a:r>
              <a:rPr lang="en-US" altLang="en-US" dirty="0">
                <a:hlinkClick r:id="rId4"/>
              </a:rPr>
              <a:t>https://sourceforge.net/projects/spimsimulator/files/</a:t>
            </a:r>
            <a:endParaRPr lang="en-AU"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99BA2189-68A3-4AFD-9E8D-FEB30FBE78A4}"/>
              </a:ext>
            </a:extLst>
          </p:cNvPr>
          <p:cNvSpPr>
            <a:spLocks noGrp="1" noRot="1" noChangeAspect="1" noChangeArrowheads="1" noTextEdit="1"/>
          </p:cNvSpPr>
          <p:nvPr>
            <p:ph type="sldImg"/>
          </p:nvPr>
        </p:nvSpPr>
        <p:spPr>
          <a:ln/>
        </p:spPr>
      </p:sp>
      <p:sp>
        <p:nvSpPr>
          <p:cNvPr id="98307" name="Notes Placeholder 2">
            <a:extLst>
              <a:ext uri="{FF2B5EF4-FFF2-40B4-BE49-F238E27FC236}">
                <a16:creationId xmlns:a16="http://schemas.microsoft.com/office/drawing/2014/main" id="{94809D6D-5C6C-403C-8220-92C5C93C56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a:t>
            </a:r>
          </a:p>
        </p:txBody>
      </p:sp>
      <p:sp>
        <p:nvSpPr>
          <p:cNvPr id="98308" name="Date Placeholder 4">
            <a:extLst>
              <a:ext uri="{FF2B5EF4-FFF2-40B4-BE49-F238E27FC236}">
                <a16:creationId xmlns:a16="http://schemas.microsoft.com/office/drawing/2014/main" id="{C1717323-9F94-4501-A5EE-A69B70604662}"/>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FFBCB1D7-5338-4FD3-AC34-A577BE7B738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98309" name="Footer Placeholder 5">
            <a:extLst>
              <a:ext uri="{FF2B5EF4-FFF2-40B4-BE49-F238E27FC236}">
                <a16:creationId xmlns:a16="http://schemas.microsoft.com/office/drawing/2014/main" id="{D0F08E47-7F2D-4678-AA20-D3E509096C5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8310" name="Slide Number Placeholder 6">
            <a:extLst>
              <a:ext uri="{FF2B5EF4-FFF2-40B4-BE49-F238E27FC236}">
                <a16:creationId xmlns:a16="http://schemas.microsoft.com/office/drawing/2014/main" id="{759F2D50-EBEF-4843-83A4-C694CBAC57D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DB0FD4B8-7F62-4476-B893-2DC9B56B3872}"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C50815E9-9FF9-4C47-923D-8A4D849BFAC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7B2B837-B51E-47C4-872A-671F0F219C4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02403" name="Rectangle 6">
            <a:extLst>
              <a:ext uri="{FF2B5EF4-FFF2-40B4-BE49-F238E27FC236}">
                <a16:creationId xmlns:a16="http://schemas.microsoft.com/office/drawing/2014/main" id="{293F8601-BE39-4FF2-A7CE-6C7A8B54BDE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2404" name="Rectangle 7">
            <a:extLst>
              <a:ext uri="{FF2B5EF4-FFF2-40B4-BE49-F238E27FC236}">
                <a16:creationId xmlns:a16="http://schemas.microsoft.com/office/drawing/2014/main" id="{0AE643D7-60E0-4C44-984D-227B86431F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85D3952-9472-47BD-9C2D-AB4C84AEF339}"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102405" name="Rectangle 2">
            <a:extLst>
              <a:ext uri="{FF2B5EF4-FFF2-40B4-BE49-F238E27FC236}">
                <a16:creationId xmlns:a16="http://schemas.microsoft.com/office/drawing/2014/main" id="{AD5649ED-4653-4F52-A9DA-197C699E5147}"/>
              </a:ext>
            </a:extLst>
          </p:cNvPr>
          <p:cNvSpPr>
            <a:spLocks noGrp="1" noRot="1" noChangeAspect="1" noChangeArrowheads="1" noTextEdit="1"/>
          </p:cNvSpPr>
          <p:nvPr>
            <p:ph type="sldImg"/>
          </p:nvPr>
        </p:nvSpPr>
        <p:spPr>
          <a:ln/>
        </p:spPr>
      </p:sp>
      <p:sp>
        <p:nvSpPr>
          <p:cNvPr id="102406" name="Rectangle 3">
            <a:extLst>
              <a:ext uri="{FF2B5EF4-FFF2-40B4-BE49-F238E27FC236}">
                <a16:creationId xmlns:a16="http://schemas.microsoft.com/office/drawing/2014/main" id="{2796C9C6-4927-4FAC-8D5A-43B1457D3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06DD5DFC-87A5-4D45-8747-91A6926E7B3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B3ACDC6-1A12-4A89-9421-5064B94C2DB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4339" name="Rectangle 6">
            <a:extLst>
              <a:ext uri="{FF2B5EF4-FFF2-40B4-BE49-F238E27FC236}">
                <a16:creationId xmlns:a16="http://schemas.microsoft.com/office/drawing/2014/main" id="{7FDCE756-E293-4C02-988B-E556D04EB61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340" name="Rectangle 7">
            <a:extLst>
              <a:ext uri="{FF2B5EF4-FFF2-40B4-BE49-F238E27FC236}">
                <a16:creationId xmlns:a16="http://schemas.microsoft.com/office/drawing/2014/main" id="{2E946BDD-0EA1-430D-8027-D5EBD4026D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1B5D92A-0D54-4341-9541-C2E66B4F0E4D}"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41" name="Rectangle 2">
            <a:extLst>
              <a:ext uri="{FF2B5EF4-FFF2-40B4-BE49-F238E27FC236}">
                <a16:creationId xmlns:a16="http://schemas.microsoft.com/office/drawing/2014/main" id="{49762E23-1229-4E3E-BBDB-62C849613534}"/>
              </a:ext>
            </a:extLst>
          </p:cNvPr>
          <p:cNvSpPr>
            <a:spLocks noGrp="1" noRot="1" noChangeAspect="1" noChangeArrowheads="1" noTextEdit="1"/>
          </p:cNvSpPr>
          <p:nvPr>
            <p:ph type="sldImg"/>
          </p:nvPr>
        </p:nvSpPr>
        <p:spPr>
          <a:ln/>
        </p:spPr>
      </p:sp>
      <p:sp>
        <p:nvSpPr>
          <p:cNvPr id="14342" name="Rectangle 3">
            <a:extLst>
              <a:ext uri="{FF2B5EF4-FFF2-40B4-BE49-F238E27FC236}">
                <a16:creationId xmlns:a16="http://schemas.microsoft.com/office/drawing/2014/main" id="{5DE021E4-92AB-4B9B-81A1-07C79300D7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a:extLst>
              <a:ext uri="{FF2B5EF4-FFF2-40B4-BE49-F238E27FC236}">
                <a16:creationId xmlns:a16="http://schemas.microsoft.com/office/drawing/2014/main" id="{7E828BFA-CB2D-4AC2-B3BA-E48D259FAE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03E6818-6DB1-4EDD-AA8B-E912E98F1BB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04451" name="Rectangle 6">
            <a:extLst>
              <a:ext uri="{FF2B5EF4-FFF2-40B4-BE49-F238E27FC236}">
                <a16:creationId xmlns:a16="http://schemas.microsoft.com/office/drawing/2014/main" id="{A386E803-5BC3-4579-B5B6-B17F776353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4452" name="Rectangle 7">
            <a:extLst>
              <a:ext uri="{FF2B5EF4-FFF2-40B4-BE49-F238E27FC236}">
                <a16:creationId xmlns:a16="http://schemas.microsoft.com/office/drawing/2014/main" id="{D5A67C00-83F4-4D36-BB92-B9EFAFC464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CE0FB93-7628-40A4-AAD0-C4E1F348B07D}"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104453" name="Rectangle 2">
            <a:extLst>
              <a:ext uri="{FF2B5EF4-FFF2-40B4-BE49-F238E27FC236}">
                <a16:creationId xmlns:a16="http://schemas.microsoft.com/office/drawing/2014/main" id="{0FA0CFAB-124B-49DE-9F62-7C8C6EF02938}"/>
              </a:ext>
            </a:extLst>
          </p:cNvPr>
          <p:cNvSpPr>
            <a:spLocks noGrp="1" noRot="1" noChangeAspect="1" noChangeArrowheads="1" noTextEdit="1"/>
          </p:cNvSpPr>
          <p:nvPr>
            <p:ph type="sldImg"/>
          </p:nvPr>
        </p:nvSpPr>
        <p:spPr>
          <a:ln/>
        </p:spPr>
      </p:sp>
      <p:sp>
        <p:nvSpPr>
          <p:cNvPr id="104454" name="Rectangle 3">
            <a:extLst>
              <a:ext uri="{FF2B5EF4-FFF2-40B4-BE49-F238E27FC236}">
                <a16:creationId xmlns:a16="http://schemas.microsoft.com/office/drawing/2014/main" id="{38835421-44C7-454D-AAE9-C222CCBC2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a:extLst>
              <a:ext uri="{FF2B5EF4-FFF2-40B4-BE49-F238E27FC236}">
                <a16:creationId xmlns:a16="http://schemas.microsoft.com/office/drawing/2014/main" id="{1DE24E73-C6BA-44AD-86A2-5D6255A31E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7CC4FAF-7B98-4180-A471-F3D382D7A400}"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00355" name="Rectangle 6">
            <a:extLst>
              <a:ext uri="{FF2B5EF4-FFF2-40B4-BE49-F238E27FC236}">
                <a16:creationId xmlns:a16="http://schemas.microsoft.com/office/drawing/2014/main" id="{8DBD9835-48FB-4301-BBED-3BAB80938F2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0356" name="Rectangle 7">
            <a:extLst>
              <a:ext uri="{FF2B5EF4-FFF2-40B4-BE49-F238E27FC236}">
                <a16:creationId xmlns:a16="http://schemas.microsoft.com/office/drawing/2014/main" id="{586E343D-778C-4473-9AA9-47FB6AE85E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159040C-920D-4317-8E62-567E2A7D01BB}"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100357" name="Rectangle 2">
            <a:extLst>
              <a:ext uri="{FF2B5EF4-FFF2-40B4-BE49-F238E27FC236}">
                <a16:creationId xmlns:a16="http://schemas.microsoft.com/office/drawing/2014/main" id="{511A99DA-E8B2-4D87-91FF-5B45756AED8A}"/>
              </a:ext>
            </a:extLst>
          </p:cNvPr>
          <p:cNvSpPr>
            <a:spLocks noGrp="1" noRot="1" noChangeAspect="1" noChangeArrowheads="1" noTextEdit="1"/>
          </p:cNvSpPr>
          <p:nvPr>
            <p:ph type="sldImg"/>
          </p:nvPr>
        </p:nvSpPr>
        <p:spPr>
          <a:ln/>
        </p:spPr>
      </p:sp>
      <p:sp>
        <p:nvSpPr>
          <p:cNvPr id="100358" name="Rectangle 3">
            <a:extLst>
              <a:ext uri="{FF2B5EF4-FFF2-40B4-BE49-F238E27FC236}">
                <a16:creationId xmlns:a16="http://schemas.microsoft.com/office/drawing/2014/main" id="{2D8196F0-C464-469D-A18B-22E6BD5110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lui </a:t>
            </a:r>
            <a:r>
              <a:rPr lang="en-US" altLang="en-US" i="1"/>
              <a:t>=&gt; </a:t>
            </a:r>
            <a:r>
              <a:rPr lang="en-US" altLang="en-US"/>
              <a:t>load upper immediate </a:t>
            </a:r>
            <a:endParaRPr lang="en-AU"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a:extLst>
              <a:ext uri="{FF2B5EF4-FFF2-40B4-BE49-F238E27FC236}">
                <a16:creationId xmlns:a16="http://schemas.microsoft.com/office/drawing/2014/main" id="{5AC69F7A-9291-45A6-AD9A-939D0D6430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6186A99-42C8-4338-9D5D-8EC951AC0AF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06499" name="Rectangle 6">
            <a:extLst>
              <a:ext uri="{FF2B5EF4-FFF2-40B4-BE49-F238E27FC236}">
                <a16:creationId xmlns:a16="http://schemas.microsoft.com/office/drawing/2014/main" id="{FCE6B538-41DD-4616-9E45-390A2F26CA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6500" name="Rectangle 7">
            <a:extLst>
              <a:ext uri="{FF2B5EF4-FFF2-40B4-BE49-F238E27FC236}">
                <a16:creationId xmlns:a16="http://schemas.microsoft.com/office/drawing/2014/main" id="{A8A4275C-3535-42E5-8E8F-1B22404241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A3F6A50-E8F2-426E-9279-CC2ABD936D65}"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106501" name="Rectangle 2">
            <a:extLst>
              <a:ext uri="{FF2B5EF4-FFF2-40B4-BE49-F238E27FC236}">
                <a16:creationId xmlns:a16="http://schemas.microsoft.com/office/drawing/2014/main" id="{3EE7ABE4-0986-41E9-898C-2602566004A0}"/>
              </a:ext>
            </a:extLst>
          </p:cNvPr>
          <p:cNvSpPr>
            <a:spLocks noGrp="1" noRot="1" noChangeAspect="1" noChangeArrowheads="1" noTextEdit="1"/>
          </p:cNvSpPr>
          <p:nvPr>
            <p:ph type="sldImg"/>
          </p:nvPr>
        </p:nvSpPr>
        <p:spPr>
          <a:ln/>
        </p:spPr>
      </p:sp>
      <p:sp>
        <p:nvSpPr>
          <p:cNvPr id="106502" name="Rectangle 3">
            <a:extLst>
              <a:ext uri="{FF2B5EF4-FFF2-40B4-BE49-F238E27FC236}">
                <a16:creationId xmlns:a16="http://schemas.microsoft.com/office/drawing/2014/main" id="{CCD0519B-3986-4A38-ABD6-5FD9AAEE9B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6DDD8215-D888-4FD1-BBBF-A6915BC72FA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DCF5DE1-337B-4E8D-8340-AE526C6A884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08547" name="Rectangle 6">
            <a:extLst>
              <a:ext uri="{FF2B5EF4-FFF2-40B4-BE49-F238E27FC236}">
                <a16:creationId xmlns:a16="http://schemas.microsoft.com/office/drawing/2014/main" id="{F0031520-B88D-48EA-9853-59709B60322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8548" name="Rectangle 7">
            <a:extLst>
              <a:ext uri="{FF2B5EF4-FFF2-40B4-BE49-F238E27FC236}">
                <a16:creationId xmlns:a16="http://schemas.microsoft.com/office/drawing/2014/main" id="{200ECF89-047B-45BA-916D-2AB9AD1026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929C0CA-F8CE-459A-B6AF-5703B70D21E6}"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108549" name="Rectangle 2">
            <a:extLst>
              <a:ext uri="{FF2B5EF4-FFF2-40B4-BE49-F238E27FC236}">
                <a16:creationId xmlns:a16="http://schemas.microsoft.com/office/drawing/2014/main" id="{52CC601C-2CF2-43E9-97ED-59A7A935F6D4}"/>
              </a:ext>
            </a:extLst>
          </p:cNvPr>
          <p:cNvSpPr>
            <a:spLocks noGrp="1" noRot="1" noChangeAspect="1" noChangeArrowheads="1" noTextEdit="1"/>
          </p:cNvSpPr>
          <p:nvPr>
            <p:ph type="sldImg"/>
          </p:nvPr>
        </p:nvSpPr>
        <p:spPr>
          <a:ln/>
        </p:spPr>
      </p:sp>
      <p:sp>
        <p:nvSpPr>
          <p:cNvPr id="108550" name="Rectangle 3">
            <a:extLst>
              <a:ext uri="{FF2B5EF4-FFF2-40B4-BE49-F238E27FC236}">
                <a16:creationId xmlns:a16="http://schemas.microsoft.com/office/drawing/2014/main" id="{1C07373E-E855-4ED1-9C84-07E3ED4CAA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Assume: f, g, h, i, and j are represented by $s0, $s1, $s2, $s3 and $s4, respectively.</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5D4565A4-64DB-43DB-AD18-6A79EE145B0F}"/>
              </a:ext>
            </a:extLst>
          </p:cNvPr>
          <p:cNvSpPr>
            <a:spLocks noGrp="1" noRot="1" noChangeAspect="1" noChangeArrowheads="1" noTextEdit="1"/>
          </p:cNvSpPr>
          <p:nvPr>
            <p:ph type="sldImg"/>
          </p:nvPr>
        </p:nvSpPr>
        <p:spPr>
          <a:ln/>
        </p:spPr>
      </p:sp>
      <p:sp>
        <p:nvSpPr>
          <p:cNvPr id="112643" name="Notes Placeholder 2">
            <a:extLst>
              <a:ext uri="{FF2B5EF4-FFF2-40B4-BE49-F238E27FC236}">
                <a16:creationId xmlns:a16="http://schemas.microsoft.com/office/drawing/2014/main" id="{B3541E56-ECD4-4A42-BB1F-8D9893A6DE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44" name="Date Placeholder 4">
            <a:extLst>
              <a:ext uri="{FF2B5EF4-FFF2-40B4-BE49-F238E27FC236}">
                <a16:creationId xmlns:a16="http://schemas.microsoft.com/office/drawing/2014/main" id="{8AE329A5-8A99-4D6D-9AB6-840ABE2B3477}"/>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6A03C604-9D73-4DF2-9B4D-95974783436F}"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12645" name="Footer Placeholder 5">
            <a:extLst>
              <a:ext uri="{FF2B5EF4-FFF2-40B4-BE49-F238E27FC236}">
                <a16:creationId xmlns:a16="http://schemas.microsoft.com/office/drawing/2014/main" id="{850589A8-6D51-4D29-91CC-920E87D9F98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2646" name="Slide Number Placeholder 6">
            <a:extLst>
              <a:ext uri="{FF2B5EF4-FFF2-40B4-BE49-F238E27FC236}">
                <a16:creationId xmlns:a16="http://schemas.microsoft.com/office/drawing/2014/main" id="{7F47BCBC-4363-461D-A1A0-420A96A0FA9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ECB8AC7A-D50E-4357-85C5-E7FE1227107E}"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162BA01A-ED4A-4542-B013-985FFA434B8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1439611-5D01-45A8-9652-67BEE12413B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14691" name="Rectangle 6">
            <a:extLst>
              <a:ext uri="{FF2B5EF4-FFF2-40B4-BE49-F238E27FC236}">
                <a16:creationId xmlns:a16="http://schemas.microsoft.com/office/drawing/2014/main" id="{CEC92DEF-A566-4E16-8EBB-CC4F2DBD8EF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4692" name="Rectangle 7">
            <a:extLst>
              <a:ext uri="{FF2B5EF4-FFF2-40B4-BE49-F238E27FC236}">
                <a16:creationId xmlns:a16="http://schemas.microsoft.com/office/drawing/2014/main" id="{99D688C6-2647-42FF-8643-50D3AC3CD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0072B4F-CFA7-486B-8D91-71C2F64BB6CD}"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114693" name="Rectangle 2">
            <a:extLst>
              <a:ext uri="{FF2B5EF4-FFF2-40B4-BE49-F238E27FC236}">
                <a16:creationId xmlns:a16="http://schemas.microsoft.com/office/drawing/2014/main" id="{A4D4EA68-1714-4D2E-9D38-1766587C1A9E}"/>
              </a:ext>
            </a:extLst>
          </p:cNvPr>
          <p:cNvSpPr>
            <a:spLocks noGrp="1" noRot="1" noChangeAspect="1" noChangeArrowheads="1" noTextEdit="1"/>
          </p:cNvSpPr>
          <p:nvPr>
            <p:ph type="sldImg"/>
          </p:nvPr>
        </p:nvSpPr>
        <p:spPr>
          <a:ln/>
        </p:spPr>
      </p:sp>
      <p:sp>
        <p:nvSpPr>
          <p:cNvPr id="114694" name="Rectangle 3">
            <a:extLst>
              <a:ext uri="{FF2B5EF4-FFF2-40B4-BE49-F238E27FC236}">
                <a16:creationId xmlns:a16="http://schemas.microsoft.com/office/drawing/2014/main" id="{EDADD6E7-B0F7-40FB-9BC6-6411ECCDE5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a:extLst>
              <a:ext uri="{FF2B5EF4-FFF2-40B4-BE49-F238E27FC236}">
                <a16:creationId xmlns:a16="http://schemas.microsoft.com/office/drawing/2014/main" id="{4602EFAE-329F-4450-BDE7-04407B061C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A839B15-9061-4CB9-BDB8-749CF08BEC2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16739" name="Rectangle 6">
            <a:extLst>
              <a:ext uri="{FF2B5EF4-FFF2-40B4-BE49-F238E27FC236}">
                <a16:creationId xmlns:a16="http://schemas.microsoft.com/office/drawing/2014/main" id="{CA088E42-CB30-4E59-87B3-84C3A09BB4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6740" name="Rectangle 7">
            <a:extLst>
              <a:ext uri="{FF2B5EF4-FFF2-40B4-BE49-F238E27FC236}">
                <a16:creationId xmlns:a16="http://schemas.microsoft.com/office/drawing/2014/main" id="{B5A47412-76C6-45A6-8956-F013FF4A94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4C907D0-A0AF-405C-82AE-A5BF438B3184}"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116741" name="Rectangle 2">
            <a:extLst>
              <a:ext uri="{FF2B5EF4-FFF2-40B4-BE49-F238E27FC236}">
                <a16:creationId xmlns:a16="http://schemas.microsoft.com/office/drawing/2014/main" id="{2D35A849-E58A-44DB-BC4E-4C0C6C7956E7}"/>
              </a:ext>
            </a:extLst>
          </p:cNvPr>
          <p:cNvSpPr>
            <a:spLocks noGrp="1" noRot="1" noChangeAspect="1" noChangeArrowheads="1" noTextEdit="1"/>
          </p:cNvSpPr>
          <p:nvPr>
            <p:ph type="sldImg"/>
          </p:nvPr>
        </p:nvSpPr>
        <p:spPr>
          <a:ln/>
        </p:spPr>
      </p:sp>
      <p:sp>
        <p:nvSpPr>
          <p:cNvPr id="116742" name="Rectangle 3">
            <a:extLst>
              <a:ext uri="{FF2B5EF4-FFF2-40B4-BE49-F238E27FC236}">
                <a16:creationId xmlns:a16="http://schemas.microsoft.com/office/drawing/2014/main" id="{51860254-7120-45EE-825D-CFB9DB10DC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7F19ADEE-D4BB-48FD-8D0B-61BD1C9BDE4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A89C94D-7E7A-4B4A-810E-32C36C4DAA7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10595" name="Rectangle 6">
            <a:extLst>
              <a:ext uri="{FF2B5EF4-FFF2-40B4-BE49-F238E27FC236}">
                <a16:creationId xmlns:a16="http://schemas.microsoft.com/office/drawing/2014/main" id="{5C0E200F-DE9D-442A-8EAA-B30D660D813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0596" name="Rectangle 7">
            <a:extLst>
              <a:ext uri="{FF2B5EF4-FFF2-40B4-BE49-F238E27FC236}">
                <a16:creationId xmlns:a16="http://schemas.microsoft.com/office/drawing/2014/main" id="{8FDB87D1-1474-461F-8589-B3A088EE92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9675F48-8AC0-4F2F-A651-86B9B029EBEB}"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110597" name="Rectangle 2">
            <a:extLst>
              <a:ext uri="{FF2B5EF4-FFF2-40B4-BE49-F238E27FC236}">
                <a16:creationId xmlns:a16="http://schemas.microsoft.com/office/drawing/2014/main" id="{504914EC-D0B4-4C13-9443-EA77A6A95690}"/>
              </a:ext>
            </a:extLst>
          </p:cNvPr>
          <p:cNvSpPr>
            <a:spLocks noGrp="1" noRot="1" noChangeAspect="1" noChangeArrowheads="1" noTextEdit="1"/>
          </p:cNvSpPr>
          <p:nvPr>
            <p:ph type="sldImg"/>
          </p:nvPr>
        </p:nvSpPr>
        <p:spPr>
          <a:ln/>
        </p:spPr>
      </p:sp>
      <p:sp>
        <p:nvSpPr>
          <p:cNvPr id="110598" name="Rectangle 3">
            <a:extLst>
              <a:ext uri="{FF2B5EF4-FFF2-40B4-BE49-F238E27FC236}">
                <a16:creationId xmlns:a16="http://schemas.microsoft.com/office/drawing/2014/main" id="{66E7B04B-FEA5-41C2-BC63-27AE70815C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See slide 77 to see how to compute the labels’ address.</a:t>
            </a:r>
          </a:p>
        </p:txBody>
      </p:sp>
    </p:spTree>
    <p:extLst>
      <p:ext uri="{BB962C8B-B14F-4D97-AF65-F5344CB8AC3E}">
        <p14:creationId xmlns:p14="http://schemas.microsoft.com/office/powerpoint/2010/main" val="293061343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F52F2C43-9B9C-4F4B-A9CA-080F74901CC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258F4EC-2CC2-41FC-9B90-7FADCBC1C60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18787" name="Rectangle 6">
            <a:extLst>
              <a:ext uri="{FF2B5EF4-FFF2-40B4-BE49-F238E27FC236}">
                <a16:creationId xmlns:a16="http://schemas.microsoft.com/office/drawing/2014/main" id="{0EAA92E0-B159-4931-88E4-73BB9FD6C2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8788" name="Rectangle 7">
            <a:extLst>
              <a:ext uri="{FF2B5EF4-FFF2-40B4-BE49-F238E27FC236}">
                <a16:creationId xmlns:a16="http://schemas.microsoft.com/office/drawing/2014/main" id="{004620A3-7164-4DCC-B5DC-EFB863B35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BE9FB59-6FAD-453E-885A-80F4A59C0E36}"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118789" name="Rectangle 2">
            <a:extLst>
              <a:ext uri="{FF2B5EF4-FFF2-40B4-BE49-F238E27FC236}">
                <a16:creationId xmlns:a16="http://schemas.microsoft.com/office/drawing/2014/main" id="{308198C9-C535-4B99-8681-B227F27890DF}"/>
              </a:ext>
            </a:extLst>
          </p:cNvPr>
          <p:cNvSpPr>
            <a:spLocks noGrp="1" noRot="1" noChangeAspect="1" noChangeArrowheads="1" noTextEdit="1"/>
          </p:cNvSpPr>
          <p:nvPr>
            <p:ph type="sldImg"/>
          </p:nvPr>
        </p:nvSpPr>
        <p:spPr>
          <a:ln/>
        </p:spPr>
      </p:sp>
      <p:sp>
        <p:nvSpPr>
          <p:cNvPr id="118790" name="Rectangle 3">
            <a:extLst>
              <a:ext uri="{FF2B5EF4-FFF2-40B4-BE49-F238E27FC236}">
                <a16:creationId xmlns:a16="http://schemas.microsoft.com/office/drawing/2014/main" id="{3969DB8C-C764-4C4D-B813-36F43A3D4F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9E1134AD-E401-4A85-A457-B9608FBDA22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84C506D-B2AA-4149-B32A-EB4D7EBDCEDB}"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20835" name="Rectangle 6">
            <a:extLst>
              <a:ext uri="{FF2B5EF4-FFF2-40B4-BE49-F238E27FC236}">
                <a16:creationId xmlns:a16="http://schemas.microsoft.com/office/drawing/2014/main" id="{E8345EC9-D172-483A-9328-F10B7CF74B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0836" name="Rectangle 7">
            <a:extLst>
              <a:ext uri="{FF2B5EF4-FFF2-40B4-BE49-F238E27FC236}">
                <a16:creationId xmlns:a16="http://schemas.microsoft.com/office/drawing/2014/main" id="{99DB0F61-8958-4887-BCF4-E32A7E8C27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337BE2D-EB92-422C-84E5-5F42D3E57BA4}"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120837" name="Rectangle 2">
            <a:extLst>
              <a:ext uri="{FF2B5EF4-FFF2-40B4-BE49-F238E27FC236}">
                <a16:creationId xmlns:a16="http://schemas.microsoft.com/office/drawing/2014/main" id="{3523B1E3-36A9-47C9-8E31-308009278174}"/>
              </a:ext>
            </a:extLst>
          </p:cNvPr>
          <p:cNvSpPr>
            <a:spLocks noGrp="1" noRot="1" noChangeAspect="1" noChangeArrowheads="1" noTextEdit="1"/>
          </p:cNvSpPr>
          <p:nvPr>
            <p:ph type="sldImg"/>
          </p:nvPr>
        </p:nvSpPr>
        <p:spPr>
          <a:ln/>
        </p:spPr>
      </p:sp>
      <p:sp>
        <p:nvSpPr>
          <p:cNvPr id="120838" name="Rectangle 3">
            <a:extLst>
              <a:ext uri="{FF2B5EF4-FFF2-40B4-BE49-F238E27FC236}">
                <a16:creationId xmlns:a16="http://schemas.microsoft.com/office/drawing/2014/main" id="{E3BF1302-C2F4-4D04-ACFA-9B6A29A5FC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D904DA6-A044-4BBA-8955-73B29D495DF0}"/>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084E4DD8-6CC9-4F18-9BEC-8A0A6CAE65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Date Placeholder 4">
            <a:extLst>
              <a:ext uri="{FF2B5EF4-FFF2-40B4-BE49-F238E27FC236}">
                <a16:creationId xmlns:a16="http://schemas.microsoft.com/office/drawing/2014/main" id="{64F0B72C-6013-4E77-A571-6CA5CC4DB3C5}"/>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2D985DEF-EF39-4E5C-A61D-CB625E288CE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6389" name="Footer Placeholder 5">
            <a:extLst>
              <a:ext uri="{FF2B5EF4-FFF2-40B4-BE49-F238E27FC236}">
                <a16:creationId xmlns:a16="http://schemas.microsoft.com/office/drawing/2014/main" id="{97FD5639-9C9E-4151-B03E-BDD3882B40D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390" name="Slide Number Placeholder 6">
            <a:extLst>
              <a:ext uri="{FF2B5EF4-FFF2-40B4-BE49-F238E27FC236}">
                <a16:creationId xmlns:a16="http://schemas.microsoft.com/office/drawing/2014/main" id="{4A85B6F5-7E3E-495C-8D67-BCC1B65FFEB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4A641F04-5E3B-4D07-97F5-23E5AC1E69A8}"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593E94A5-AC34-4C8A-8EDD-ACBA90E9A9AC}"/>
              </a:ext>
            </a:extLst>
          </p:cNvPr>
          <p:cNvSpPr>
            <a:spLocks noGrp="1" noRot="1" noChangeAspect="1" noChangeArrowheads="1" noTextEdit="1"/>
          </p:cNvSpPr>
          <p:nvPr>
            <p:ph type="sldImg"/>
          </p:nvPr>
        </p:nvSpPr>
        <p:spPr>
          <a:ln/>
        </p:spPr>
      </p:sp>
      <p:sp>
        <p:nvSpPr>
          <p:cNvPr id="122883" name="Notes Placeholder 2">
            <a:extLst>
              <a:ext uri="{FF2B5EF4-FFF2-40B4-BE49-F238E27FC236}">
                <a16:creationId xmlns:a16="http://schemas.microsoft.com/office/drawing/2014/main" id="{21A5E74E-73E4-4599-A0E0-CA4F6E7F71E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2884" name="Date Placeholder 4">
            <a:extLst>
              <a:ext uri="{FF2B5EF4-FFF2-40B4-BE49-F238E27FC236}">
                <a16:creationId xmlns:a16="http://schemas.microsoft.com/office/drawing/2014/main" id="{A8878396-B7BA-4ABD-9594-F89609E7E1AA}"/>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DE91447F-037B-40F3-B972-E0FA03B2EE8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22885" name="Footer Placeholder 5">
            <a:extLst>
              <a:ext uri="{FF2B5EF4-FFF2-40B4-BE49-F238E27FC236}">
                <a16:creationId xmlns:a16="http://schemas.microsoft.com/office/drawing/2014/main" id="{665866E7-2246-4913-A666-128C55A572B1}"/>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2886" name="Slide Number Placeholder 6">
            <a:extLst>
              <a:ext uri="{FF2B5EF4-FFF2-40B4-BE49-F238E27FC236}">
                <a16:creationId xmlns:a16="http://schemas.microsoft.com/office/drawing/2014/main" id="{8426A875-D82A-4521-838F-019D68C8FC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E4B9D6CD-0943-4C32-AB27-7A4996E1D30E}"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3">
            <a:extLst>
              <a:ext uri="{FF2B5EF4-FFF2-40B4-BE49-F238E27FC236}">
                <a16:creationId xmlns:a16="http://schemas.microsoft.com/office/drawing/2014/main" id="{4CAB8FA0-5994-4272-8F51-63604D8D16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A0D53FC-D04F-4E9A-8673-7EB9C4CDF84B}"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24931" name="Rectangle 6">
            <a:extLst>
              <a:ext uri="{FF2B5EF4-FFF2-40B4-BE49-F238E27FC236}">
                <a16:creationId xmlns:a16="http://schemas.microsoft.com/office/drawing/2014/main" id="{F62AC380-2248-4683-B55B-7451CF5D791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4932" name="Rectangle 7">
            <a:extLst>
              <a:ext uri="{FF2B5EF4-FFF2-40B4-BE49-F238E27FC236}">
                <a16:creationId xmlns:a16="http://schemas.microsoft.com/office/drawing/2014/main" id="{CE90BBF6-1130-4AF1-862F-3CCECD76D1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EEC91F8-0C3D-4C59-9E2A-221078E56CE6}"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124933" name="Rectangle 2">
            <a:extLst>
              <a:ext uri="{FF2B5EF4-FFF2-40B4-BE49-F238E27FC236}">
                <a16:creationId xmlns:a16="http://schemas.microsoft.com/office/drawing/2014/main" id="{A6D4EFF7-2EA5-4F0E-9434-566DDF743048}"/>
              </a:ext>
            </a:extLst>
          </p:cNvPr>
          <p:cNvSpPr>
            <a:spLocks noGrp="1" noRot="1" noChangeAspect="1" noChangeArrowheads="1" noTextEdit="1"/>
          </p:cNvSpPr>
          <p:nvPr>
            <p:ph type="sldImg"/>
          </p:nvPr>
        </p:nvSpPr>
        <p:spPr>
          <a:ln/>
        </p:spPr>
      </p:sp>
      <p:sp>
        <p:nvSpPr>
          <p:cNvPr id="124934" name="Rectangle 3">
            <a:extLst>
              <a:ext uri="{FF2B5EF4-FFF2-40B4-BE49-F238E27FC236}">
                <a16:creationId xmlns:a16="http://schemas.microsoft.com/office/drawing/2014/main" id="{99543F6C-3080-49A3-B08E-132B71A7C3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D052BBD1-2BCB-4CBB-AE3A-10A4AC26DF4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798747B7-F3F4-4341-9DF6-9C4CCB5F5D6E}"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26979" name="Rectangle 6">
            <a:extLst>
              <a:ext uri="{FF2B5EF4-FFF2-40B4-BE49-F238E27FC236}">
                <a16:creationId xmlns:a16="http://schemas.microsoft.com/office/drawing/2014/main" id="{7939772F-6AE1-4B30-BB8C-40C5E08F203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6980" name="Rectangle 7">
            <a:extLst>
              <a:ext uri="{FF2B5EF4-FFF2-40B4-BE49-F238E27FC236}">
                <a16:creationId xmlns:a16="http://schemas.microsoft.com/office/drawing/2014/main" id="{C0FEE0D9-4563-498D-BDA6-B37077F69B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414D9DF-FDEA-4D18-A88D-3F2D403420AF}"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126981" name="Rectangle 2">
            <a:extLst>
              <a:ext uri="{FF2B5EF4-FFF2-40B4-BE49-F238E27FC236}">
                <a16:creationId xmlns:a16="http://schemas.microsoft.com/office/drawing/2014/main" id="{CA5168BE-56F5-49C4-9E54-AF871534E388}"/>
              </a:ext>
            </a:extLst>
          </p:cNvPr>
          <p:cNvSpPr>
            <a:spLocks noGrp="1" noRot="1" noChangeAspect="1" noChangeArrowheads="1" noTextEdit="1"/>
          </p:cNvSpPr>
          <p:nvPr>
            <p:ph type="sldImg"/>
          </p:nvPr>
        </p:nvSpPr>
        <p:spPr>
          <a:ln/>
        </p:spPr>
      </p:sp>
      <p:sp>
        <p:nvSpPr>
          <p:cNvPr id="126982" name="Rectangle 3">
            <a:extLst>
              <a:ext uri="{FF2B5EF4-FFF2-40B4-BE49-F238E27FC236}">
                <a16:creationId xmlns:a16="http://schemas.microsoft.com/office/drawing/2014/main" id="{62F103B7-2244-4033-96A7-879DED2B72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a:extLst>
              <a:ext uri="{FF2B5EF4-FFF2-40B4-BE49-F238E27FC236}">
                <a16:creationId xmlns:a16="http://schemas.microsoft.com/office/drawing/2014/main" id="{28BEC234-8785-4D84-81D7-DF64D5D7D13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E94467B-0709-4949-9373-ECC0E5400C4A}"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29027" name="Rectangle 6">
            <a:extLst>
              <a:ext uri="{FF2B5EF4-FFF2-40B4-BE49-F238E27FC236}">
                <a16:creationId xmlns:a16="http://schemas.microsoft.com/office/drawing/2014/main" id="{EA937AE1-7CEB-4019-9C3F-9BCFA9B9257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9028" name="Rectangle 7">
            <a:extLst>
              <a:ext uri="{FF2B5EF4-FFF2-40B4-BE49-F238E27FC236}">
                <a16:creationId xmlns:a16="http://schemas.microsoft.com/office/drawing/2014/main" id="{E4C098BF-E3EA-4208-84F1-B72A4CF233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AA7A78C-BADA-4026-A74C-6F0A64FAA4F7}" type="slidenum">
              <a:rPr lang="en-US" altLang="en-US" smtClean="0">
                <a:latin typeface="Times New Roman" panose="02020603050405020304" pitchFamily="18" charset="0"/>
              </a:rPr>
              <a:pPr/>
              <a:t>64</a:t>
            </a:fld>
            <a:endParaRPr lang="en-US" altLang="en-US">
              <a:latin typeface="Times New Roman" panose="02020603050405020304" pitchFamily="18" charset="0"/>
            </a:endParaRPr>
          </a:p>
        </p:txBody>
      </p:sp>
      <p:sp>
        <p:nvSpPr>
          <p:cNvPr id="129029" name="Rectangle 2">
            <a:extLst>
              <a:ext uri="{FF2B5EF4-FFF2-40B4-BE49-F238E27FC236}">
                <a16:creationId xmlns:a16="http://schemas.microsoft.com/office/drawing/2014/main" id="{0F68CC88-76EB-42D7-925E-32FC0124FE35}"/>
              </a:ext>
            </a:extLst>
          </p:cNvPr>
          <p:cNvSpPr>
            <a:spLocks noGrp="1" noRot="1" noChangeAspect="1" noChangeArrowheads="1" noTextEdit="1"/>
          </p:cNvSpPr>
          <p:nvPr>
            <p:ph type="sldImg"/>
          </p:nvPr>
        </p:nvSpPr>
        <p:spPr>
          <a:ln/>
        </p:spPr>
      </p:sp>
      <p:sp>
        <p:nvSpPr>
          <p:cNvPr id="129030" name="Rectangle 3">
            <a:extLst>
              <a:ext uri="{FF2B5EF4-FFF2-40B4-BE49-F238E27FC236}">
                <a16:creationId xmlns:a16="http://schemas.microsoft.com/office/drawing/2014/main" id="{64802CEB-1DF6-4F33-9B4E-79D0615919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a:extLst>
              <a:ext uri="{FF2B5EF4-FFF2-40B4-BE49-F238E27FC236}">
                <a16:creationId xmlns:a16="http://schemas.microsoft.com/office/drawing/2014/main" id="{E3ED0B2D-62C3-46F1-AD4B-3F7A046F9B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DAEEE56-F5C0-4070-B21D-5BA445A15B6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31075" name="Rectangle 6">
            <a:extLst>
              <a:ext uri="{FF2B5EF4-FFF2-40B4-BE49-F238E27FC236}">
                <a16:creationId xmlns:a16="http://schemas.microsoft.com/office/drawing/2014/main" id="{508AEF34-1956-4D2D-AEC7-E3D80C30394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1076" name="Rectangle 7">
            <a:extLst>
              <a:ext uri="{FF2B5EF4-FFF2-40B4-BE49-F238E27FC236}">
                <a16:creationId xmlns:a16="http://schemas.microsoft.com/office/drawing/2014/main" id="{38B6AF2B-E814-47C9-B5D9-36156618D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2CB4574-0DCD-4726-9FA7-2F9FCE09D24E}" type="slidenum">
              <a:rPr lang="en-US" altLang="en-US" smtClean="0">
                <a:latin typeface="Times New Roman" panose="02020603050405020304" pitchFamily="18" charset="0"/>
              </a:rPr>
              <a:pPr/>
              <a:t>65</a:t>
            </a:fld>
            <a:endParaRPr lang="en-US" altLang="en-US">
              <a:latin typeface="Times New Roman" panose="02020603050405020304" pitchFamily="18" charset="0"/>
            </a:endParaRPr>
          </a:p>
        </p:txBody>
      </p:sp>
      <p:sp>
        <p:nvSpPr>
          <p:cNvPr id="131077" name="Rectangle 2">
            <a:extLst>
              <a:ext uri="{FF2B5EF4-FFF2-40B4-BE49-F238E27FC236}">
                <a16:creationId xmlns:a16="http://schemas.microsoft.com/office/drawing/2014/main" id="{3B25BB4F-F574-485B-A2F8-8ACD09E62F44}"/>
              </a:ext>
            </a:extLst>
          </p:cNvPr>
          <p:cNvSpPr>
            <a:spLocks noGrp="1" noRot="1" noChangeAspect="1" noChangeArrowheads="1" noTextEdit="1"/>
          </p:cNvSpPr>
          <p:nvPr>
            <p:ph type="sldImg"/>
          </p:nvPr>
        </p:nvSpPr>
        <p:spPr>
          <a:ln/>
        </p:spPr>
      </p:sp>
      <p:sp>
        <p:nvSpPr>
          <p:cNvPr id="131078" name="Rectangle 3">
            <a:extLst>
              <a:ext uri="{FF2B5EF4-FFF2-40B4-BE49-F238E27FC236}">
                <a16:creationId xmlns:a16="http://schemas.microsoft.com/office/drawing/2014/main" id="{F371D3B8-0410-4FAB-97E8-762D8E9574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24360CB2-65E7-44D2-9B1D-42B1E71B30FA}"/>
              </a:ext>
            </a:extLst>
          </p:cNvPr>
          <p:cNvSpPr>
            <a:spLocks noGrp="1" noRot="1" noChangeAspect="1" noChangeArrowheads="1" noTextEdit="1"/>
          </p:cNvSpPr>
          <p:nvPr>
            <p:ph type="sldImg"/>
          </p:nvPr>
        </p:nvSpPr>
        <p:spPr>
          <a:ln/>
        </p:spPr>
      </p:sp>
      <p:sp>
        <p:nvSpPr>
          <p:cNvPr id="133123" name="Notes Placeholder 2">
            <a:extLst>
              <a:ext uri="{FF2B5EF4-FFF2-40B4-BE49-F238E27FC236}">
                <a16:creationId xmlns:a16="http://schemas.microsoft.com/office/drawing/2014/main" id="{2EB50384-033F-44DA-B91A-D2F6029B47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24" name="Date Placeholder 4">
            <a:extLst>
              <a:ext uri="{FF2B5EF4-FFF2-40B4-BE49-F238E27FC236}">
                <a16:creationId xmlns:a16="http://schemas.microsoft.com/office/drawing/2014/main" id="{933F39BB-8077-4ACD-8F5B-E2DBBC08D4E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22A36510-2B73-4CD7-96B7-27788FFC780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33125" name="Footer Placeholder 5">
            <a:extLst>
              <a:ext uri="{FF2B5EF4-FFF2-40B4-BE49-F238E27FC236}">
                <a16:creationId xmlns:a16="http://schemas.microsoft.com/office/drawing/2014/main" id="{4BCD1724-0967-4409-BEA6-A94C311F5E24}"/>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3126" name="Slide Number Placeholder 6">
            <a:extLst>
              <a:ext uri="{FF2B5EF4-FFF2-40B4-BE49-F238E27FC236}">
                <a16:creationId xmlns:a16="http://schemas.microsoft.com/office/drawing/2014/main" id="{A79B8D68-3F25-46B3-8CE5-C635C6C49A4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C12B8E4C-7CB3-4A16-B6FB-D2F14C512657}" type="slidenum">
              <a:rPr lang="en-US" altLang="en-US" smtClean="0">
                <a:latin typeface="Times New Roman" panose="02020603050405020304" pitchFamily="18" charset="0"/>
              </a:rPr>
              <a:pPr/>
              <a:t>66</a:t>
            </a:fld>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355A224E-AD00-4405-85A3-29A5B01DE87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FE1C831-1A4D-422F-A924-89088A28A35E}"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35171" name="Rectangle 6">
            <a:extLst>
              <a:ext uri="{FF2B5EF4-FFF2-40B4-BE49-F238E27FC236}">
                <a16:creationId xmlns:a16="http://schemas.microsoft.com/office/drawing/2014/main" id="{6E2732E5-4AC8-4621-B196-74DC719FA48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5172" name="Rectangle 7">
            <a:extLst>
              <a:ext uri="{FF2B5EF4-FFF2-40B4-BE49-F238E27FC236}">
                <a16:creationId xmlns:a16="http://schemas.microsoft.com/office/drawing/2014/main" id="{B7B2ED4C-0B86-49EB-926C-A093331E74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F0E9657-7A27-40D2-8D86-DD952A0D0674}" type="slidenum">
              <a:rPr lang="en-US" altLang="en-US" smtClean="0">
                <a:latin typeface="Times New Roman" panose="02020603050405020304" pitchFamily="18" charset="0"/>
              </a:rPr>
              <a:pPr/>
              <a:t>67</a:t>
            </a:fld>
            <a:endParaRPr lang="en-US" altLang="en-US">
              <a:latin typeface="Times New Roman" panose="02020603050405020304" pitchFamily="18" charset="0"/>
            </a:endParaRPr>
          </a:p>
        </p:txBody>
      </p:sp>
      <p:sp>
        <p:nvSpPr>
          <p:cNvPr id="135173" name="Rectangle 2">
            <a:extLst>
              <a:ext uri="{FF2B5EF4-FFF2-40B4-BE49-F238E27FC236}">
                <a16:creationId xmlns:a16="http://schemas.microsoft.com/office/drawing/2014/main" id="{1F90CA7B-900D-4A30-9139-7C6C0718B4B3}"/>
              </a:ext>
            </a:extLst>
          </p:cNvPr>
          <p:cNvSpPr>
            <a:spLocks noGrp="1" noRot="1" noChangeAspect="1" noChangeArrowheads="1" noTextEdit="1"/>
          </p:cNvSpPr>
          <p:nvPr>
            <p:ph type="sldImg"/>
          </p:nvPr>
        </p:nvSpPr>
        <p:spPr>
          <a:ln/>
        </p:spPr>
      </p:sp>
      <p:sp>
        <p:nvSpPr>
          <p:cNvPr id="135174" name="Rectangle 3">
            <a:extLst>
              <a:ext uri="{FF2B5EF4-FFF2-40B4-BE49-F238E27FC236}">
                <a16:creationId xmlns:a16="http://schemas.microsoft.com/office/drawing/2014/main" id="{45CCFC3C-31DA-4464-BF42-30BC43312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F9E74169-421A-4309-B5BE-835024EBF01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1F71F73-CE82-4BDF-9D6F-28DF348CA72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37219" name="Rectangle 6">
            <a:extLst>
              <a:ext uri="{FF2B5EF4-FFF2-40B4-BE49-F238E27FC236}">
                <a16:creationId xmlns:a16="http://schemas.microsoft.com/office/drawing/2014/main" id="{5FEBB4FD-229D-424C-A327-9823BBF7E1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7220" name="Rectangle 7">
            <a:extLst>
              <a:ext uri="{FF2B5EF4-FFF2-40B4-BE49-F238E27FC236}">
                <a16:creationId xmlns:a16="http://schemas.microsoft.com/office/drawing/2014/main" id="{BE7EFADF-674E-4188-A0DC-B274C6D1B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FF76B4C-1886-403F-A31F-E8AA1850BFBD}" type="slidenum">
              <a:rPr lang="en-US" altLang="en-US" smtClean="0">
                <a:latin typeface="Times New Roman" panose="02020603050405020304" pitchFamily="18" charset="0"/>
              </a:rPr>
              <a:pPr/>
              <a:t>68</a:t>
            </a:fld>
            <a:endParaRPr lang="en-US" altLang="en-US">
              <a:latin typeface="Times New Roman" panose="02020603050405020304" pitchFamily="18" charset="0"/>
            </a:endParaRPr>
          </a:p>
        </p:txBody>
      </p:sp>
      <p:sp>
        <p:nvSpPr>
          <p:cNvPr id="137221" name="Rectangle 2">
            <a:extLst>
              <a:ext uri="{FF2B5EF4-FFF2-40B4-BE49-F238E27FC236}">
                <a16:creationId xmlns:a16="http://schemas.microsoft.com/office/drawing/2014/main" id="{4AB18A9A-2CAE-420F-AF6C-60A6B5841211}"/>
              </a:ext>
            </a:extLst>
          </p:cNvPr>
          <p:cNvSpPr>
            <a:spLocks noGrp="1" noRot="1" noChangeAspect="1" noChangeArrowheads="1" noTextEdit="1"/>
          </p:cNvSpPr>
          <p:nvPr>
            <p:ph type="sldImg"/>
          </p:nvPr>
        </p:nvSpPr>
        <p:spPr>
          <a:ln/>
        </p:spPr>
      </p:sp>
      <p:sp>
        <p:nvSpPr>
          <p:cNvPr id="137222" name="Rectangle 3">
            <a:extLst>
              <a:ext uri="{FF2B5EF4-FFF2-40B4-BE49-F238E27FC236}">
                <a16:creationId xmlns:a16="http://schemas.microsoft.com/office/drawing/2014/main" id="{3BBB5A0E-F7FC-4C73-B117-1542F5F55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a:extLst>
              <a:ext uri="{FF2B5EF4-FFF2-40B4-BE49-F238E27FC236}">
                <a16:creationId xmlns:a16="http://schemas.microsoft.com/office/drawing/2014/main" id="{2A2E75F9-EAE2-4CB6-AB66-85D72B69B93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925001C-9D2C-4118-9ABA-10D8E24AA93A}"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39267" name="Rectangle 6">
            <a:extLst>
              <a:ext uri="{FF2B5EF4-FFF2-40B4-BE49-F238E27FC236}">
                <a16:creationId xmlns:a16="http://schemas.microsoft.com/office/drawing/2014/main" id="{267D2C2C-EDEC-4905-B926-A8B40FCBB83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9268" name="Rectangle 7">
            <a:extLst>
              <a:ext uri="{FF2B5EF4-FFF2-40B4-BE49-F238E27FC236}">
                <a16:creationId xmlns:a16="http://schemas.microsoft.com/office/drawing/2014/main" id="{0B4635D8-45ED-4781-8825-E83C762391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AA80687-D8E2-413F-96A6-B65D4C41B981}" type="slidenum">
              <a:rPr lang="en-US" altLang="en-US" smtClean="0">
                <a:latin typeface="Times New Roman" panose="02020603050405020304" pitchFamily="18" charset="0"/>
              </a:rPr>
              <a:pPr/>
              <a:t>69</a:t>
            </a:fld>
            <a:endParaRPr lang="en-US" altLang="en-US">
              <a:latin typeface="Times New Roman" panose="02020603050405020304" pitchFamily="18" charset="0"/>
            </a:endParaRPr>
          </a:p>
        </p:txBody>
      </p:sp>
      <p:sp>
        <p:nvSpPr>
          <p:cNvPr id="139269" name="Rectangle 2">
            <a:extLst>
              <a:ext uri="{FF2B5EF4-FFF2-40B4-BE49-F238E27FC236}">
                <a16:creationId xmlns:a16="http://schemas.microsoft.com/office/drawing/2014/main" id="{B17C4A96-C1DB-4E1D-84FC-55C69CC5C6CD}"/>
              </a:ext>
            </a:extLst>
          </p:cNvPr>
          <p:cNvSpPr>
            <a:spLocks noGrp="1" noRot="1" noChangeAspect="1" noChangeArrowheads="1" noTextEdit="1"/>
          </p:cNvSpPr>
          <p:nvPr>
            <p:ph type="sldImg"/>
          </p:nvPr>
        </p:nvSpPr>
        <p:spPr>
          <a:ln/>
        </p:spPr>
      </p:sp>
      <p:sp>
        <p:nvSpPr>
          <p:cNvPr id="139270" name="Rectangle 3">
            <a:extLst>
              <a:ext uri="{FF2B5EF4-FFF2-40B4-BE49-F238E27FC236}">
                <a16:creationId xmlns:a16="http://schemas.microsoft.com/office/drawing/2014/main" id="{B93A604A-32D7-48AF-8194-52787FE63A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a:extLst>
              <a:ext uri="{FF2B5EF4-FFF2-40B4-BE49-F238E27FC236}">
                <a16:creationId xmlns:a16="http://schemas.microsoft.com/office/drawing/2014/main" id="{9F76699C-2F75-4204-A913-50C00345D54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1D4323E-400C-412A-B7CA-1FE517A1FFD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41315" name="Rectangle 6">
            <a:extLst>
              <a:ext uri="{FF2B5EF4-FFF2-40B4-BE49-F238E27FC236}">
                <a16:creationId xmlns:a16="http://schemas.microsoft.com/office/drawing/2014/main" id="{18D79E4F-0184-4C13-B8D6-073253C353F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1316" name="Rectangle 7">
            <a:extLst>
              <a:ext uri="{FF2B5EF4-FFF2-40B4-BE49-F238E27FC236}">
                <a16:creationId xmlns:a16="http://schemas.microsoft.com/office/drawing/2014/main" id="{053E738F-8231-4FDE-8D5E-2B4C338108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CF36CD3-7269-4B3F-BE4C-27FBB1014A08}" type="slidenum">
              <a:rPr lang="en-US" altLang="en-US" smtClean="0">
                <a:latin typeface="Times New Roman" panose="02020603050405020304" pitchFamily="18" charset="0"/>
              </a:rPr>
              <a:pPr/>
              <a:t>70</a:t>
            </a:fld>
            <a:endParaRPr lang="en-US" altLang="en-US">
              <a:latin typeface="Times New Roman" panose="02020603050405020304" pitchFamily="18" charset="0"/>
            </a:endParaRPr>
          </a:p>
        </p:txBody>
      </p:sp>
      <p:sp>
        <p:nvSpPr>
          <p:cNvPr id="141317" name="Rectangle 2">
            <a:extLst>
              <a:ext uri="{FF2B5EF4-FFF2-40B4-BE49-F238E27FC236}">
                <a16:creationId xmlns:a16="http://schemas.microsoft.com/office/drawing/2014/main" id="{A462316A-3B32-44E2-AE72-FE0AAA57C818}"/>
              </a:ext>
            </a:extLst>
          </p:cNvPr>
          <p:cNvSpPr>
            <a:spLocks noGrp="1" noRot="1" noChangeAspect="1" noChangeArrowheads="1" noTextEdit="1"/>
          </p:cNvSpPr>
          <p:nvPr>
            <p:ph type="sldImg"/>
          </p:nvPr>
        </p:nvSpPr>
        <p:spPr>
          <a:ln/>
        </p:spPr>
      </p:sp>
      <p:sp>
        <p:nvSpPr>
          <p:cNvPr id="141318" name="Rectangle 3">
            <a:extLst>
              <a:ext uri="{FF2B5EF4-FFF2-40B4-BE49-F238E27FC236}">
                <a16:creationId xmlns:a16="http://schemas.microsoft.com/office/drawing/2014/main" id="{85ED75A6-5BA5-41C0-8FA9-696DC59DEF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225F1060-8E2A-478E-838F-D320613BB9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D851D06-6BD3-4C79-B222-39BD0DEC404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8435" name="Rectangle 6">
            <a:extLst>
              <a:ext uri="{FF2B5EF4-FFF2-40B4-BE49-F238E27FC236}">
                <a16:creationId xmlns:a16="http://schemas.microsoft.com/office/drawing/2014/main" id="{3C849A4A-2E72-426E-AA23-8EC6AEC471E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436" name="Rectangle 7">
            <a:extLst>
              <a:ext uri="{FF2B5EF4-FFF2-40B4-BE49-F238E27FC236}">
                <a16:creationId xmlns:a16="http://schemas.microsoft.com/office/drawing/2014/main" id="{7F5012D4-5DA9-42E5-A924-399F897736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2157C9F-F571-40D2-9F0E-1DFADC3FC172}"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8437" name="Rectangle 2">
            <a:extLst>
              <a:ext uri="{FF2B5EF4-FFF2-40B4-BE49-F238E27FC236}">
                <a16:creationId xmlns:a16="http://schemas.microsoft.com/office/drawing/2014/main" id="{2DCF7713-8241-443D-8FCE-08305AB3A829}"/>
              </a:ext>
            </a:extLst>
          </p:cNvPr>
          <p:cNvSpPr>
            <a:spLocks noGrp="1" noRot="1" noChangeAspect="1" noChangeArrowheads="1" noTextEdit="1"/>
          </p:cNvSpPr>
          <p:nvPr>
            <p:ph type="sldImg"/>
          </p:nvPr>
        </p:nvSpPr>
        <p:spPr>
          <a:ln/>
        </p:spPr>
      </p:sp>
      <p:sp>
        <p:nvSpPr>
          <p:cNvPr id="18438" name="Rectangle 3">
            <a:extLst>
              <a:ext uri="{FF2B5EF4-FFF2-40B4-BE49-F238E27FC236}">
                <a16:creationId xmlns:a16="http://schemas.microsoft.com/office/drawing/2014/main" id="{4CD47AD9-B868-4FB6-B093-54D1544D50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a:extLst>
              <a:ext uri="{FF2B5EF4-FFF2-40B4-BE49-F238E27FC236}">
                <a16:creationId xmlns:a16="http://schemas.microsoft.com/office/drawing/2014/main" id="{D2FA69D9-984B-4D7D-8158-9151E15A447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50B6C18-1614-4D2E-A923-CECE0F6F1C3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43363" name="Rectangle 6">
            <a:extLst>
              <a:ext uri="{FF2B5EF4-FFF2-40B4-BE49-F238E27FC236}">
                <a16:creationId xmlns:a16="http://schemas.microsoft.com/office/drawing/2014/main" id="{80AB4EEF-EB7E-4F2E-AC22-B21ADD2694E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3364" name="Rectangle 7">
            <a:extLst>
              <a:ext uri="{FF2B5EF4-FFF2-40B4-BE49-F238E27FC236}">
                <a16:creationId xmlns:a16="http://schemas.microsoft.com/office/drawing/2014/main" id="{D7C023CF-AB40-42D4-A28B-4E406B4F9E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9DC73A7-D8DB-4742-992F-ACBD02DF03FD}" type="slidenum">
              <a:rPr lang="en-US" altLang="en-US" smtClean="0">
                <a:latin typeface="Times New Roman" panose="02020603050405020304" pitchFamily="18" charset="0"/>
              </a:rPr>
              <a:pPr/>
              <a:t>71</a:t>
            </a:fld>
            <a:endParaRPr lang="en-US" altLang="en-US">
              <a:latin typeface="Times New Roman" panose="02020603050405020304" pitchFamily="18" charset="0"/>
            </a:endParaRPr>
          </a:p>
        </p:txBody>
      </p:sp>
      <p:sp>
        <p:nvSpPr>
          <p:cNvPr id="143365" name="Rectangle 2">
            <a:extLst>
              <a:ext uri="{FF2B5EF4-FFF2-40B4-BE49-F238E27FC236}">
                <a16:creationId xmlns:a16="http://schemas.microsoft.com/office/drawing/2014/main" id="{8183B74B-3FA7-47D3-B053-AC988A7FAF40}"/>
              </a:ext>
            </a:extLst>
          </p:cNvPr>
          <p:cNvSpPr>
            <a:spLocks noGrp="1" noRot="1" noChangeAspect="1" noChangeArrowheads="1" noTextEdit="1"/>
          </p:cNvSpPr>
          <p:nvPr>
            <p:ph type="sldImg"/>
          </p:nvPr>
        </p:nvSpPr>
        <p:spPr>
          <a:ln/>
        </p:spPr>
      </p:sp>
      <p:sp>
        <p:nvSpPr>
          <p:cNvPr id="143366" name="Rectangle 3">
            <a:extLst>
              <a:ext uri="{FF2B5EF4-FFF2-40B4-BE49-F238E27FC236}">
                <a16:creationId xmlns:a16="http://schemas.microsoft.com/office/drawing/2014/main" id="{E90FCBBD-F770-4F22-B8F2-06BD0C3BE9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2DF9A1FE-D645-4A5A-9CF6-2C055FE1A1F8}"/>
              </a:ext>
            </a:extLst>
          </p:cNvPr>
          <p:cNvSpPr>
            <a:spLocks noGrp="1" noRot="1" noChangeAspect="1" noChangeArrowheads="1" noTextEdit="1"/>
          </p:cNvSpPr>
          <p:nvPr>
            <p:ph type="sldImg"/>
          </p:nvPr>
        </p:nvSpPr>
        <p:spPr>
          <a:ln/>
        </p:spPr>
      </p:sp>
      <p:sp>
        <p:nvSpPr>
          <p:cNvPr id="145411" name="Notes Placeholder 2">
            <a:extLst>
              <a:ext uri="{FF2B5EF4-FFF2-40B4-BE49-F238E27FC236}">
                <a16:creationId xmlns:a16="http://schemas.microsoft.com/office/drawing/2014/main" id="{91934D62-CF34-45BF-BE72-DB5F533365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2" name="Date Placeholder 4">
            <a:extLst>
              <a:ext uri="{FF2B5EF4-FFF2-40B4-BE49-F238E27FC236}">
                <a16:creationId xmlns:a16="http://schemas.microsoft.com/office/drawing/2014/main" id="{25624414-65F2-471C-A2E5-F8BAD278F244}"/>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8E5DDFA1-DCCA-4621-B150-50F71A5A950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45413" name="Footer Placeholder 5">
            <a:extLst>
              <a:ext uri="{FF2B5EF4-FFF2-40B4-BE49-F238E27FC236}">
                <a16:creationId xmlns:a16="http://schemas.microsoft.com/office/drawing/2014/main" id="{15B47009-A402-4CC9-ADDF-EB6786F3AD93}"/>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5414" name="Slide Number Placeholder 6">
            <a:extLst>
              <a:ext uri="{FF2B5EF4-FFF2-40B4-BE49-F238E27FC236}">
                <a16:creationId xmlns:a16="http://schemas.microsoft.com/office/drawing/2014/main" id="{E3732349-678B-43C6-B899-BA98832300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F6B3D273-4436-4529-AAE7-F51FCC04DCC4}" type="slidenum">
              <a:rPr lang="en-US" altLang="en-US" smtClean="0">
                <a:latin typeface="Times New Roman" panose="02020603050405020304" pitchFamily="18" charset="0"/>
              </a:rPr>
              <a:pPr/>
              <a:t>72</a:t>
            </a:fld>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a:extLst>
              <a:ext uri="{FF2B5EF4-FFF2-40B4-BE49-F238E27FC236}">
                <a16:creationId xmlns:a16="http://schemas.microsoft.com/office/drawing/2014/main" id="{971DF274-16EA-4CC4-99F8-8C984957988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247E6D7-3AB7-4A6B-B986-AA902993E48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47459" name="Rectangle 6">
            <a:extLst>
              <a:ext uri="{FF2B5EF4-FFF2-40B4-BE49-F238E27FC236}">
                <a16:creationId xmlns:a16="http://schemas.microsoft.com/office/drawing/2014/main" id="{66304C46-9DB7-4D8E-863E-B2592A0A9D8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7460" name="Rectangle 7">
            <a:extLst>
              <a:ext uri="{FF2B5EF4-FFF2-40B4-BE49-F238E27FC236}">
                <a16:creationId xmlns:a16="http://schemas.microsoft.com/office/drawing/2014/main" id="{06E0EEF2-6D8E-4C2C-8E9C-2576365864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3B24B01-FAF3-41AA-B510-B2350D2F6F63}" type="slidenum">
              <a:rPr lang="en-US" altLang="en-US" smtClean="0">
                <a:latin typeface="Times New Roman" panose="02020603050405020304" pitchFamily="18" charset="0"/>
              </a:rPr>
              <a:pPr/>
              <a:t>73</a:t>
            </a:fld>
            <a:endParaRPr lang="en-US" altLang="en-US">
              <a:latin typeface="Times New Roman" panose="02020603050405020304" pitchFamily="18" charset="0"/>
            </a:endParaRPr>
          </a:p>
        </p:txBody>
      </p:sp>
      <p:sp>
        <p:nvSpPr>
          <p:cNvPr id="147461" name="Rectangle 2">
            <a:extLst>
              <a:ext uri="{FF2B5EF4-FFF2-40B4-BE49-F238E27FC236}">
                <a16:creationId xmlns:a16="http://schemas.microsoft.com/office/drawing/2014/main" id="{E3435FB8-6D56-484A-930F-84E52CEE290C}"/>
              </a:ext>
            </a:extLst>
          </p:cNvPr>
          <p:cNvSpPr>
            <a:spLocks noGrp="1" noRot="1" noChangeAspect="1" noChangeArrowheads="1" noTextEdit="1"/>
          </p:cNvSpPr>
          <p:nvPr>
            <p:ph type="sldImg"/>
          </p:nvPr>
        </p:nvSpPr>
        <p:spPr>
          <a:ln/>
        </p:spPr>
      </p:sp>
      <p:sp>
        <p:nvSpPr>
          <p:cNvPr id="147462" name="Rectangle 3">
            <a:extLst>
              <a:ext uri="{FF2B5EF4-FFF2-40B4-BE49-F238E27FC236}">
                <a16:creationId xmlns:a16="http://schemas.microsoft.com/office/drawing/2014/main" id="{A39088C7-71D9-4100-86FB-57B2736DBC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Note: UTF =&gt; Unicode Transformation Format</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a:extLst>
              <a:ext uri="{FF2B5EF4-FFF2-40B4-BE49-F238E27FC236}">
                <a16:creationId xmlns:a16="http://schemas.microsoft.com/office/drawing/2014/main" id="{3D71DB0A-90F9-499C-89EA-E384DFE78A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45B24AF-2947-4446-B845-618C39CA9E97}"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49507" name="Rectangle 6">
            <a:extLst>
              <a:ext uri="{FF2B5EF4-FFF2-40B4-BE49-F238E27FC236}">
                <a16:creationId xmlns:a16="http://schemas.microsoft.com/office/drawing/2014/main" id="{991693FE-EA9B-4CCD-9604-AF44B2F1607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9508" name="Rectangle 7">
            <a:extLst>
              <a:ext uri="{FF2B5EF4-FFF2-40B4-BE49-F238E27FC236}">
                <a16:creationId xmlns:a16="http://schemas.microsoft.com/office/drawing/2014/main" id="{2E8E40D5-BA31-4187-91DA-829822EC7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140EFD1-9732-4E60-BFC0-0A7BECC8D6AB}" type="slidenum">
              <a:rPr lang="en-US" altLang="en-US" smtClean="0">
                <a:latin typeface="Times New Roman" panose="02020603050405020304" pitchFamily="18" charset="0"/>
              </a:rPr>
              <a:pPr/>
              <a:t>74</a:t>
            </a:fld>
            <a:endParaRPr lang="en-US" altLang="en-US">
              <a:latin typeface="Times New Roman" panose="02020603050405020304" pitchFamily="18" charset="0"/>
            </a:endParaRPr>
          </a:p>
        </p:txBody>
      </p:sp>
      <p:sp>
        <p:nvSpPr>
          <p:cNvPr id="149509" name="Rectangle 2">
            <a:extLst>
              <a:ext uri="{FF2B5EF4-FFF2-40B4-BE49-F238E27FC236}">
                <a16:creationId xmlns:a16="http://schemas.microsoft.com/office/drawing/2014/main" id="{A263B4B9-79D5-491F-A67D-B0289A8D25ED}"/>
              </a:ext>
            </a:extLst>
          </p:cNvPr>
          <p:cNvSpPr>
            <a:spLocks noGrp="1" noRot="1" noChangeAspect="1" noChangeArrowheads="1" noTextEdit="1"/>
          </p:cNvSpPr>
          <p:nvPr>
            <p:ph type="sldImg"/>
          </p:nvPr>
        </p:nvSpPr>
        <p:spPr>
          <a:ln/>
        </p:spPr>
      </p:sp>
      <p:sp>
        <p:nvSpPr>
          <p:cNvPr id="149510" name="Rectangle 3">
            <a:extLst>
              <a:ext uri="{FF2B5EF4-FFF2-40B4-BE49-F238E27FC236}">
                <a16:creationId xmlns:a16="http://schemas.microsoft.com/office/drawing/2014/main" id="{1A233159-464D-433C-B093-F3550F7291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Note: b=&gt; byte, h =&gt; halfword, l=&gt; load, s=store.</a:t>
            </a:r>
          </a:p>
          <a:p>
            <a:r>
              <a:rPr lang="en-AU" altLang="en-US"/>
              <a:t>lh -&gt; sign extended load halfword</a:t>
            </a:r>
          </a:p>
          <a:p>
            <a:r>
              <a:rPr lang="en-AU" altLang="en-US"/>
              <a:t>lhu -&gt; zero extended or unsigned load halfword</a:t>
            </a:r>
          </a:p>
          <a:p>
            <a:r>
              <a:rPr lang="en-AU" altLang="en-US"/>
              <a:t>lb, lbu -&gt; Load the byte at address into register rt. The byte is sign-extended by lb, but not by lbu. </a:t>
            </a:r>
          </a:p>
          <a:p>
            <a:r>
              <a:rPr lang="en-AU" altLang="en-US"/>
              <a:t>sb -&gt; Store the low byte from register rt at address.</a:t>
            </a:r>
          </a:p>
          <a:p>
            <a:r>
              <a:rPr lang="en-AU" altLang="en-US"/>
              <a:t>sh -&gt; Store the low halfword from register rt at address.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a:extLst>
              <a:ext uri="{FF2B5EF4-FFF2-40B4-BE49-F238E27FC236}">
                <a16:creationId xmlns:a16="http://schemas.microsoft.com/office/drawing/2014/main" id="{E209FB13-C71B-4738-BF0F-D517CC9E165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22BF723-F5D3-42D3-91C9-EFE369092B3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51555" name="Rectangle 6">
            <a:extLst>
              <a:ext uri="{FF2B5EF4-FFF2-40B4-BE49-F238E27FC236}">
                <a16:creationId xmlns:a16="http://schemas.microsoft.com/office/drawing/2014/main" id="{51B9BC68-E027-4ADF-9F60-1F5D4228FD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1556" name="Rectangle 7">
            <a:extLst>
              <a:ext uri="{FF2B5EF4-FFF2-40B4-BE49-F238E27FC236}">
                <a16:creationId xmlns:a16="http://schemas.microsoft.com/office/drawing/2014/main" id="{6ABF35F2-0B5E-41AC-A31E-F3B50369B9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126A48F-CE25-4B00-8EEE-79CB47BC8A53}" type="slidenum">
              <a:rPr lang="en-US" altLang="en-US" smtClean="0">
                <a:latin typeface="Times New Roman" panose="02020603050405020304" pitchFamily="18" charset="0"/>
              </a:rPr>
              <a:pPr/>
              <a:t>75</a:t>
            </a:fld>
            <a:endParaRPr lang="en-US" altLang="en-US">
              <a:latin typeface="Times New Roman" panose="02020603050405020304" pitchFamily="18" charset="0"/>
            </a:endParaRPr>
          </a:p>
        </p:txBody>
      </p:sp>
      <p:sp>
        <p:nvSpPr>
          <p:cNvPr id="151557" name="Rectangle 2">
            <a:extLst>
              <a:ext uri="{FF2B5EF4-FFF2-40B4-BE49-F238E27FC236}">
                <a16:creationId xmlns:a16="http://schemas.microsoft.com/office/drawing/2014/main" id="{CC7789B7-FD7A-4E8B-A823-DDF67FFBFFE2}"/>
              </a:ext>
            </a:extLst>
          </p:cNvPr>
          <p:cNvSpPr>
            <a:spLocks noGrp="1" noRot="1" noChangeAspect="1" noChangeArrowheads="1" noTextEdit="1"/>
          </p:cNvSpPr>
          <p:nvPr>
            <p:ph type="sldImg"/>
          </p:nvPr>
        </p:nvSpPr>
        <p:spPr>
          <a:ln/>
        </p:spPr>
      </p:sp>
      <p:sp>
        <p:nvSpPr>
          <p:cNvPr id="151558" name="Rectangle 3">
            <a:extLst>
              <a:ext uri="{FF2B5EF4-FFF2-40B4-BE49-F238E27FC236}">
                <a16:creationId xmlns:a16="http://schemas.microsoft.com/office/drawing/2014/main" id="{7847E057-184B-4846-A2C3-BF334BA3C2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a:extLst>
              <a:ext uri="{FF2B5EF4-FFF2-40B4-BE49-F238E27FC236}">
                <a16:creationId xmlns:a16="http://schemas.microsoft.com/office/drawing/2014/main" id="{80BE0FA9-B855-4143-B8F3-3B72090C0A3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3C2D0B1-3FDC-4EB0-A9C9-1B948833E99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53603" name="Rectangle 6">
            <a:extLst>
              <a:ext uri="{FF2B5EF4-FFF2-40B4-BE49-F238E27FC236}">
                <a16:creationId xmlns:a16="http://schemas.microsoft.com/office/drawing/2014/main" id="{A4FFB439-1C14-4A5A-98E0-2D57D1DDA42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3604" name="Rectangle 7">
            <a:extLst>
              <a:ext uri="{FF2B5EF4-FFF2-40B4-BE49-F238E27FC236}">
                <a16:creationId xmlns:a16="http://schemas.microsoft.com/office/drawing/2014/main" id="{5000AA9C-CFCA-498E-96AA-F4958B5375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DF595FD-F594-4650-89D5-AFD822FFF359}" type="slidenum">
              <a:rPr lang="en-US" altLang="en-US" smtClean="0">
                <a:latin typeface="Times New Roman" panose="02020603050405020304" pitchFamily="18" charset="0"/>
              </a:rPr>
              <a:pPr/>
              <a:t>76</a:t>
            </a:fld>
            <a:endParaRPr lang="en-US" altLang="en-US">
              <a:latin typeface="Times New Roman" panose="02020603050405020304" pitchFamily="18" charset="0"/>
            </a:endParaRPr>
          </a:p>
        </p:txBody>
      </p:sp>
      <p:sp>
        <p:nvSpPr>
          <p:cNvPr id="153605" name="Rectangle 2">
            <a:extLst>
              <a:ext uri="{FF2B5EF4-FFF2-40B4-BE49-F238E27FC236}">
                <a16:creationId xmlns:a16="http://schemas.microsoft.com/office/drawing/2014/main" id="{09D0F2A1-24B3-4DE2-B810-F526BA89D677}"/>
              </a:ext>
            </a:extLst>
          </p:cNvPr>
          <p:cNvSpPr>
            <a:spLocks noGrp="1" noRot="1" noChangeAspect="1" noChangeArrowheads="1" noTextEdit="1"/>
          </p:cNvSpPr>
          <p:nvPr>
            <p:ph type="sldImg"/>
          </p:nvPr>
        </p:nvSpPr>
        <p:spPr>
          <a:ln/>
        </p:spPr>
      </p:sp>
      <p:sp>
        <p:nvSpPr>
          <p:cNvPr id="153606" name="Rectangle 3">
            <a:extLst>
              <a:ext uri="{FF2B5EF4-FFF2-40B4-BE49-F238E27FC236}">
                <a16:creationId xmlns:a16="http://schemas.microsoft.com/office/drawing/2014/main" id="{D5C8F92C-8EDD-4BC8-B16C-A18B153CD5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a:extLst>
              <a:ext uri="{FF2B5EF4-FFF2-40B4-BE49-F238E27FC236}">
                <a16:creationId xmlns:a16="http://schemas.microsoft.com/office/drawing/2014/main" id="{293A85D0-CA8D-4B45-9A7A-9FFF679339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2E4CBD5-BEF2-4262-AA06-E082F4E6C2D2}"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55651" name="Rectangle 6">
            <a:extLst>
              <a:ext uri="{FF2B5EF4-FFF2-40B4-BE49-F238E27FC236}">
                <a16:creationId xmlns:a16="http://schemas.microsoft.com/office/drawing/2014/main" id="{8EB668CC-BC81-48D1-9EAE-5882EC77D3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5652" name="Rectangle 7">
            <a:extLst>
              <a:ext uri="{FF2B5EF4-FFF2-40B4-BE49-F238E27FC236}">
                <a16:creationId xmlns:a16="http://schemas.microsoft.com/office/drawing/2014/main" id="{9A1CC30F-33CA-4580-B69C-7CA2266819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328E4E9-585C-419F-AD7E-A26A3A3B72E1}" type="slidenum">
              <a:rPr lang="en-US" altLang="en-US" smtClean="0">
                <a:latin typeface="Times New Roman" panose="02020603050405020304" pitchFamily="18" charset="0"/>
              </a:rPr>
              <a:pPr/>
              <a:t>77</a:t>
            </a:fld>
            <a:endParaRPr lang="en-US" altLang="en-US">
              <a:latin typeface="Times New Roman" panose="02020603050405020304" pitchFamily="18" charset="0"/>
            </a:endParaRPr>
          </a:p>
        </p:txBody>
      </p:sp>
      <p:sp>
        <p:nvSpPr>
          <p:cNvPr id="155653" name="Rectangle 2">
            <a:extLst>
              <a:ext uri="{FF2B5EF4-FFF2-40B4-BE49-F238E27FC236}">
                <a16:creationId xmlns:a16="http://schemas.microsoft.com/office/drawing/2014/main" id="{0A8EAF23-FCD4-406C-8BC5-CD205303BA73}"/>
              </a:ext>
            </a:extLst>
          </p:cNvPr>
          <p:cNvSpPr>
            <a:spLocks noGrp="1" noRot="1" noChangeAspect="1" noChangeArrowheads="1" noTextEdit="1"/>
          </p:cNvSpPr>
          <p:nvPr>
            <p:ph type="sldImg"/>
          </p:nvPr>
        </p:nvSpPr>
        <p:spPr>
          <a:ln/>
        </p:spPr>
      </p:sp>
      <p:sp>
        <p:nvSpPr>
          <p:cNvPr id="155654" name="Rectangle 3">
            <a:extLst>
              <a:ext uri="{FF2B5EF4-FFF2-40B4-BE49-F238E27FC236}">
                <a16:creationId xmlns:a16="http://schemas.microsoft.com/office/drawing/2014/main" id="{B81A2388-FB5F-4E8D-AF56-6C5BC9FF1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a:extLst>
              <a:ext uri="{FF2B5EF4-FFF2-40B4-BE49-F238E27FC236}">
                <a16:creationId xmlns:a16="http://schemas.microsoft.com/office/drawing/2014/main" id="{586645C9-8980-44BD-AB64-EB5D0703C2E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B121501C-B980-4993-A1F2-16C9DD3EEF4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57699" name="Rectangle 6">
            <a:extLst>
              <a:ext uri="{FF2B5EF4-FFF2-40B4-BE49-F238E27FC236}">
                <a16:creationId xmlns:a16="http://schemas.microsoft.com/office/drawing/2014/main" id="{5F25F736-5739-48D8-9A92-B8FB9D6D19A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7700" name="Rectangle 7">
            <a:extLst>
              <a:ext uri="{FF2B5EF4-FFF2-40B4-BE49-F238E27FC236}">
                <a16:creationId xmlns:a16="http://schemas.microsoft.com/office/drawing/2014/main" id="{231B3243-7A40-4223-86B0-18EBD49B86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BCD5B95-54A0-4B59-9C0F-2A75C882CB0D}" type="slidenum">
              <a:rPr lang="en-US" altLang="en-US" smtClean="0">
                <a:latin typeface="Times New Roman" panose="02020603050405020304" pitchFamily="18" charset="0"/>
              </a:rPr>
              <a:pPr/>
              <a:t>78</a:t>
            </a:fld>
            <a:endParaRPr lang="en-US" altLang="en-US">
              <a:latin typeface="Times New Roman" panose="02020603050405020304" pitchFamily="18" charset="0"/>
            </a:endParaRPr>
          </a:p>
        </p:txBody>
      </p:sp>
      <p:sp>
        <p:nvSpPr>
          <p:cNvPr id="157701" name="Rectangle 2">
            <a:extLst>
              <a:ext uri="{FF2B5EF4-FFF2-40B4-BE49-F238E27FC236}">
                <a16:creationId xmlns:a16="http://schemas.microsoft.com/office/drawing/2014/main" id="{74F54823-2730-46A5-8E88-9FABEF2A9890}"/>
              </a:ext>
            </a:extLst>
          </p:cNvPr>
          <p:cNvSpPr>
            <a:spLocks noGrp="1" noRot="1" noChangeAspect="1" noChangeArrowheads="1" noTextEdit="1"/>
          </p:cNvSpPr>
          <p:nvPr>
            <p:ph type="sldImg"/>
          </p:nvPr>
        </p:nvSpPr>
        <p:spPr>
          <a:ln/>
        </p:spPr>
      </p:sp>
      <p:sp>
        <p:nvSpPr>
          <p:cNvPr id="157702" name="Rectangle 3">
            <a:extLst>
              <a:ext uri="{FF2B5EF4-FFF2-40B4-BE49-F238E27FC236}">
                <a16:creationId xmlns:a16="http://schemas.microsoft.com/office/drawing/2014/main" id="{72A817DE-6069-49E6-BBB1-2264B3D41F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Statistics: Half of the conditional branches in SPEC benchmarks go to locations less than 16 instructions away.</a:t>
            </a:r>
          </a:p>
          <a:p>
            <a:r>
              <a:rPr lang="en-AU" altLang="en-US"/>
              <a:t>With respect to the PC we can branch +/- 2^15 using the 16 bit field for the address.</a:t>
            </a:r>
          </a:p>
          <a:p>
            <a:endParaRPr lang="en-AU"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a:extLst>
              <a:ext uri="{FF2B5EF4-FFF2-40B4-BE49-F238E27FC236}">
                <a16:creationId xmlns:a16="http://schemas.microsoft.com/office/drawing/2014/main" id="{B04EB370-EC86-4720-9C68-9CC09F6C1E4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B9E8266-7EE2-4380-9625-B3E2D4A8E5CF}"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59747" name="Rectangle 6">
            <a:extLst>
              <a:ext uri="{FF2B5EF4-FFF2-40B4-BE49-F238E27FC236}">
                <a16:creationId xmlns:a16="http://schemas.microsoft.com/office/drawing/2014/main" id="{B0A96585-34D2-4915-A968-EBDF779D227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9748" name="Rectangle 7">
            <a:extLst>
              <a:ext uri="{FF2B5EF4-FFF2-40B4-BE49-F238E27FC236}">
                <a16:creationId xmlns:a16="http://schemas.microsoft.com/office/drawing/2014/main" id="{78D70D12-65C6-48DE-B422-9504FBAF43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A72D3FA-B7DC-40BD-8151-8F7BA955CB57}" type="slidenum">
              <a:rPr lang="en-US" altLang="en-US" smtClean="0">
                <a:latin typeface="Times New Roman" panose="02020603050405020304" pitchFamily="18" charset="0"/>
              </a:rPr>
              <a:pPr/>
              <a:t>79</a:t>
            </a:fld>
            <a:endParaRPr lang="en-US" altLang="en-US">
              <a:latin typeface="Times New Roman" panose="02020603050405020304" pitchFamily="18" charset="0"/>
            </a:endParaRPr>
          </a:p>
        </p:txBody>
      </p:sp>
      <p:sp>
        <p:nvSpPr>
          <p:cNvPr id="159749" name="Rectangle 2">
            <a:extLst>
              <a:ext uri="{FF2B5EF4-FFF2-40B4-BE49-F238E27FC236}">
                <a16:creationId xmlns:a16="http://schemas.microsoft.com/office/drawing/2014/main" id="{5D7EA479-BFDB-4FD6-B5DE-0D76B9657A22}"/>
              </a:ext>
            </a:extLst>
          </p:cNvPr>
          <p:cNvSpPr>
            <a:spLocks noGrp="1" noRot="1" noChangeAspect="1" noChangeArrowheads="1" noTextEdit="1"/>
          </p:cNvSpPr>
          <p:nvPr>
            <p:ph type="sldImg"/>
          </p:nvPr>
        </p:nvSpPr>
        <p:spPr>
          <a:ln/>
        </p:spPr>
      </p:sp>
      <p:sp>
        <p:nvSpPr>
          <p:cNvPr id="159750" name="Rectangle 3">
            <a:extLst>
              <a:ext uri="{FF2B5EF4-FFF2-40B4-BE49-F238E27FC236}">
                <a16:creationId xmlns:a16="http://schemas.microsoft.com/office/drawing/2014/main" id="{C81C7993-6189-4D2F-A8A5-0972798ACE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a:extLst>
              <a:ext uri="{FF2B5EF4-FFF2-40B4-BE49-F238E27FC236}">
                <a16:creationId xmlns:a16="http://schemas.microsoft.com/office/drawing/2014/main" id="{45179A9A-212B-4F02-9677-223CAB3231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D9E08F4-21CF-4FEF-B510-2403C82B2A3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61795" name="Rectangle 6">
            <a:extLst>
              <a:ext uri="{FF2B5EF4-FFF2-40B4-BE49-F238E27FC236}">
                <a16:creationId xmlns:a16="http://schemas.microsoft.com/office/drawing/2014/main" id="{C8244BAD-D45D-4876-A0A3-3210C76BC73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1796" name="Rectangle 7">
            <a:extLst>
              <a:ext uri="{FF2B5EF4-FFF2-40B4-BE49-F238E27FC236}">
                <a16:creationId xmlns:a16="http://schemas.microsoft.com/office/drawing/2014/main" id="{8A5A5147-7929-4177-B985-8F7C20B2D0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CD0B58C-0BE8-43B4-82C5-9FEF36CDE178}" type="slidenum">
              <a:rPr lang="en-US" altLang="en-US" smtClean="0">
                <a:latin typeface="Times New Roman" panose="02020603050405020304" pitchFamily="18" charset="0"/>
              </a:rPr>
              <a:pPr/>
              <a:t>80</a:t>
            </a:fld>
            <a:endParaRPr lang="en-US" altLang="en-US">
              <a:latin typeface="Times New Roman" panose="02020603050405020304" pitchFamily="18" charset="0"/>
            </a:endParaRPr>
          </a:p>
        </p:txBody>
      </p:sp>
      <p:sp>
        <p:nvSpPr>
          <p:cNvPr id="161797" name="Rectangle 2">
            <a:extLst>
              <a:ext uri="{FF2B5EF4-FFF2-40B4-BE49-F238E27FC236}">
                <a16:creationId xmlns:a16="http://schemas.microsoft.com/office/drawing/2014/main" id="{896CB6A1-74E3-42CE-9ED8-40D3D0C99388}"/>
              </a:ext>
            </a:extLst>
          </p:cNvPr>
          <p:cNvSpPr>
            <a:spLocks noGrp="1" noRot="1" noChangeAspect="1" noChangeArrowheads="1" noTextEdit="1"/>
          </p:cNvSpPr>
          <p:nvPr>
            <p:ph type="sldImg"/>
          </p:nvPr>
        </p:nvSpPr>
        <p:spPr>
          <a:ln/>
        </p:spPr>
      </p:sp>
      <p:sp>
        <p:nvSpPr>
          <p:cNvPr id="139271" name="Rectangle 3">
            <a:extLst>
              <a:ext uri="{FF2B5EF4-FFF2-40B4-BE49-F238E27FC236}">
                <a16:creationId xmlns:a16="http://schemas.microsoft.com/office/drawing/2014/main" id="{CA369B70-EDC4-49CB-8DA9-254F35DB47AD}"/>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8540" indent="-218540">
              <a:buFontTx/>
              <a:buAutoNum type="arabicPeriod"/>
              <a:defRPr/>
            </a:pPr>
            <a:r>
              <a:rPr lang="en-AU" dirty="0"/>
              <a:t>Why is it ‘2’ for label ‘Exit’? </a:t>
            </a:r>
          </a:p>
          <a:p>
            <a:pPr>
              <a:defRPr/>
            </a:pPr>
            <a:r>
              <a:rPr lang="en-AU" dirty="0"/>
              <a:t>      </a:t>
            </a:r>
            <a:r>
              <a:rPr lang="en-AU" dirty="0" err="1"/>
              <a:t>Ans</a:t>
            </a:r>
            <a:r>
              <a:rPr lang="en-AU" dirty="0"/>
              <a:t>: Because =&gt; (PC+4) + (2 x 4) = PC + 12 = 80012 + 12 = 80024.</a:t>
            </a:r>
          </a:p>
          <a:p>
            <a:pPr>
              <a:defRPr/>
            </a:pPr>
            <a:endParaRPr lang="en-AU" dirty="0"/>
          </a:p>
          <a:p>
            <a:pPr>
              <a:defRPr/>
            </a:pPr>
            <a:r>
              <a:rPr lang="en-AU" dirty="0"/>
              <a:t>2. Why is ‘20000’ for j/Loop in line #80020? </a:t>
            </a:r>
          </a:p>
          <a:p>
            <a:pPr>
              <a:defRPr/>
            </a:pPr>
            <a:r>
              <a:rPr lang="en-AU" dirty="0"/>
              <a:t>     </a:t>
            </a:r>
            <a:r>
              <a:rPr lang="en-AU" dirty="0" err="1"/>
              <a:t>Ans</a:t>
            </a:r>
            <a:r>
              <a:rPr lang="en-AU" dirty="0"/>
              <a:t>: The highest 4 bits of PC = 0000 here. The 26 bit becomes 28 with and the decimal value of the field indicates = 20000 x 4 = 80000.</a:t>
            </a:r>
          </a:p>
          <a:p>
            <a:pPr>
              <a:defRPr/>
            </a:pPr>
            <a:r>
              <a:rPr lang="en-AU" dirty="0"/>
              <a:t>             So, the total address bits are (0000 from PC) + ( 00 0000 0000 0100 1110 0010 0000, 26 bit jump address) + 00  [Note: 20000 decimal = 4E20 hex]</a:t>
            </a:r>
          </a:p>
          <a:p>
            <a:pPr>
              <a:defRPr/>
            </a:pPr>
            <a:r>
              <a:rPr lang="en-AU" dirty="0"/>
              <a:t>                    = (0000) + (0000 0000 0001 0011 1000 1000 0000, 28 bit jump address)    [Note: 0 0 1 3 8 8 0 hex = 80000 decimal]</a:t>
            </a:r>
          </a:p>
          <a:p>
            <a:pPr>
              <a:defRPr/>
            </a:pPr>
            <a:r>
              <a:rPr lang="en-AU" dirty="0"/>
              <a:t>                    = (0000 0000 0000 0001 0011 1000 1000 0000, 32 bit jump address)</a:t>
            </a:r>
          </a:p>
          <a:p>
            <a:pPr>
              <a:defRPr/>
            </a:pPr>
            <a:r>
              <a:rPr lang="en-AU" dirty="0"/>
              <a:t>                    =  80000 in decimal (or, 13880 in hex)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5273A897-4215-44E0-A219-1BB5A6F9B93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ED58B72-99E9-42F9-BE48-C9AE9023CDE8}"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0483" name="Rectangle 6">
            <a:extLst>
              <a:ext uri="{FF2B5EF4-FFF2-40B4-BE49-F238E27FC236}">
                <a16:creationId xmlns:a16="http://schemas.microsoft.com/office/drawing/2014/main" id="{BAC5625D-63FF-417B-BD4A-932E1DB114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484" name="Rectangle 7">
            <a:extLst>
              <a:ext uri="{FF2B5EF4-FFF2-40B4-BE49-F238E27FC236}">
                <a16:creationId xmlns:a16="http://schemas.microsoft.com/office/drawing/2014/main" id="{978075AE-699D-4260-B18B-E2465B5BFB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7820708-EE06-4E83-B7ED-0020D83805DF}"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0485" name="Rectangle 2">
            <a:extLst>
              <a:ext uri="{FF2B5EF4-FFF2-40B4-BE49-F238E27FC236}">
                <a16:creationId xmlns:a16="http://schemas.microsoft.com/office/drawing/2014/main" id="{78C8E4D0-B8D8-46E7-9A8D-1AA72AF45D7D}"/>
              </a:ext>
            </a:extLst>
          </p:cNvPr>
          <p:cNvSpPr>
            <a:spLocks noGrp="1" noRot="1" noChangeAspect="1" noChangeArrowheads="1" noTextEdit="1"/>
          </p:cNvSpPr>
          <p:nvPr>
            <p:ph type="sldImg"/>
          </p:nvPr>
        </p:nvSpPr>
        <p:spPr>
          <a:ln/>
        </p:spPr>
      </p:sp>
      <p:sp>
        <p:nvSpPr>
          <p:cNvPr id="20486" name="Rectangle 3">
            <a:extLst>
              <a:ext uri="{FF2B5EF4-FFF2-40B4-BE49-F238E27FC236}">
                <a16:creationId xmlns:a16="http://schemas.microsoft.com/office/drawing/2014/main" id="{78376C3F-CA5D-4C1F-BEE1-7058ABBA4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b="1" u="sng" dirty="0"/>
              <a:t>For Intel we leant (in CSCI 2450):</a:t>
            </a:r>
          </a:p>
          <a:p>
            <a:r>
              <a:rPr lang="en-US" altLang="en-US" dirty="0"/>
              <a:t>ADD </a:t>
            </a:r>
            <a:r>
              <a:rPr lang="en-US" altLang="en-US" i="1" dirty="0"/>
              <a:t>reg, reg </a:t>
            </a:r>
          </a:p>
          <a:p>
            <a:r>
              <a:rPr lang="en-US" altLang="en-US" dirty="0"/>
              <a:t>ADD </a:t>
            </a:r>
            <a:r>
              <a:rPr lang="en-US" altLang="en-US" i="1" dirty="0"/>
              <a:t>mem, reg </a:t>
            </a:r>
          </a:p>
          <a:p>
            <a:r>
              <a:rPr lang="en-US" altLang="en-US" dirty="0"/>
              <a:t>ADD </a:t>
            </a:r>
            <a:r>
              <a:rPr lang="en-US" altLang="en-US" i="1" dirty="0"/>
              <a:t>reg, mem</a:t>
            </a:r>
          </a:p>
          <a:p>
            <a:r>
              <a:rPr lang="en-US" altLang="en-US" dirty="0"/>
              <a:t>ADD </a:t>
            </a:r>
            <a:r>
              <a:rPr lang="en-US" altLang="en-US" i="1" dirty="0"/>
              <a:t>reg/mem, </a:t>
            </a:r>
            <a:r>
              <a:rPr lang="en-US" altLang="en-US" i="1" dirty="0" err="1"/>
              <a:t>imm</a:t>
            </a:r>
            <a:endParaRPr lang="en-US" altLang="en-US" dirty="0"/>
          </a:p>
          <a:p>
            <a:endParaRPr lang="en-US" altLang="en-US" i="1" dirty="0"/>
          </a:p>
          <a:p>
            <a:r>
              <a:rPr lang="en-US" altLang="en-US" b="1" u="sng" dirty="0"/>
              <a:t>However, if we elaborate we see:</a:t>
            </a:r>
          </a:p>
          <a:p>
            <a:r>
              <a:rPr lang="pt-BR" altLang="en-US" dirty="0"/>
              <a:t>ADD AL, imm8 </a:t>
            </a:r>
          </a:p>
          <a:p>
            <a:r>
              <a:rPr lang="pt-BR" altLang="en-US" dirty="0"/>
              <a:t>ADD AX, imm16</a:t>
            </a:r>
          </a:p>
          <a:p>
            <a:r>
              <a:rPr lang="pt-BR" altLang="en-US" dirty="0"/>
              <a:t>ADD EAX, imm32 </a:t>
            </a:r>
          </a:p>
          <a:p>
            <a:r>
              <a:rPr lang="pt-BR" altLang="en-US" dirty="0"/>
              <a:t>ADD r/m8, imm8 </a:t>
            </a:r>
          </a:p>
          <a:p>
            <a:r>
              <a:rPr lang="pt-BR" altLang="en-US" dirty="0"/>
              <a:t>ADD r/m16, imm16 </a:t>
            </a:r>
          </a:p>
          <a:p>
            <a:r>
              <a:rPr lang="pt-BR" altLang="en-US" dirty="0"/>
              <a:t>ADD r/m32, imm32</a:t>
            </a:r>
          </a:p>
          <a:p>
            <a:r>
              <a:rPr lang="pt-BR" altLang="en-US" dirty="0"/>
              <a:t>ADD r/m16, imm8 </a:t>
            </a:r>
          </a:p>
          <a:p>
            <a:r>
              <a:rPr lang="pt-BR" altLang="en-US" dirty="0"/>
              <a:t>ADD r/m32, imm8</a:t>
            </a:r>
          </a:p>
          <a:p>
            <a:r>
              <a:rPr lang="pt-BR" altLang="en-US" dirty="0"/>
              <a:t>ADD r/m8, r8 	</a:t>
            </a:r>
          </a:p>
          <a:p>
            <a:r>
              <a:rPr lang="pt-BR" altLang="en-US" dirty="0"/>
              <a:t>ADD r/m16, r16 	</a:t>
            </a:r>
          </a:p>
          <a:p>
            <a:r>
              <a:rPr lang="pt-BR" altLang="en-US" dirty="0"/>
              <a:t>ADD r/m32, r32 	</a:t>
            </a:r>
          </a:p>
          <a:p>
            <a:r>
              <a:rPr lang="pt-BR" altLang="en-US" dirty="0"/>
              <a:t>ADD r8, r/m8 	</a:t>
            </a:r>
          </a:p>
          <a:p>
            <a:r>
              <a:rPr lang="pt-BR" altLang="en-US" dirty="0"/>
              <a:t>ADD r16, r/m16 	</a:t>
            </a:r>
          </a:p>
          <a:p>
            <a:r>
              <a:rPr lang="pt-BR" altLang="en-US" dirty="0"/>
              <a:t>ADD r32, r/m32</a:t>
            </a:r>
          </a:p>
          <a:p>
            <a:endParaRPr lang="en-AU" altLang="en-US" dirty="0"/>
          </a:p>
          <a:p>
            <a:r>
              <a:rPr lang="en-AU" altLang="en-US" b="1" u="sng" dirty="0"/>
              <a:t>For MIPS, it is just: </a:t>
            </a:r>
          </a:p>
          <a:p>
            <a:r>
              <a:rPr lang="en-AU" altLang="en-US" dirty="0"/>
              <a:t>  add reg, reg, reg</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a:extLst>
              <a:ext uri="{FF2B5EF4-FFF2-40B4-BE49-F238E27FC236}">
                <a16:creationId xmlns:a16="http://schemas.microsoft.com/office/drawing/2014/main" id="{99B2E4BD-E7F6-4443-A873-9B905E4754E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D1A04065-9B06-49D4-8DF4-5E8DBF3A4F0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63843" name="Rectangle 6">
            <a:extLst>
              <a:ext uri="{FF2B5EF4-FFF2-40B4-BE49-F238E27FC236}">
                <a16:creationId xmlns:a16="http://schemas.microsoft.com/office/drawing/2014/main" id="{8F15D40D-3A7D-4161-AAF4-F5B07BB1F8B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3844" name="Rectangle 7">
            <a:extLst>
              <a:ext uri="{FF2B5EF4-FFF2-40B4-BE49-F238E27FC236}">
                <a16:creationId xmlns:a16="http://schemas.microsoft.com/office/drawing/2014/main" id="{1257015D-E21B-4E80-91B7-F9F1AD7460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DE2B0D7-68B6-46DC-ABD2-F7E916A4CC84}" type="slidenum">
              <a:rPr lang="en-US" altLang="en-US" smtClean="0">
                <a:latin typeface="Times New Roman" panose="02020603050405020304" pitchFamily="18" charset="0"/>
              </a:rPr>
              <a:pPr/>
              <a:t>81</a:t>
            </a:fld>
            <a:endParaRPr lang="en-US" altLang="en-US">
              <a:latin typeface="Times New Roman" panose="02020603050405020304" pitchFamily="18" charset="0"/>
            </a:endParaRPr>
          </a:p>
        </p:txBody>
      </p:sp>
      <p:sp>
        <p:nvSpPr>
          <p:cNvPr id="163845" name="Rectangle 2">
            <a:extLst>
              <a:ext uri="{FF2B5EF4-FFF2-40B4-BE49-F238E27FC236}">
                <a16:creationId xmlns:a16="http://schemas.microsoft.com/office/drawing/2014/main" id="{56E3552F-EE2B-4936-A556-A19E8C047FD5}"/>
              </a:ext>
            </a:extLst>
          </p:cNvPr>
          <p:cNvSpPr>
            <a:spLocks noGrp="1" noRot="1" noChangeAspect="1" noChangeArrowheads="1" noTextEdit="1"/>
          </p:cNvSpPr>
          <p:nvPr>
            <p:ph type="sldImg"/>
          </p:nvPr>
        </p:nvSpPr>
        <p:spPr>
          <a:ln/>
        </p:spPr>
      </p:sp>
      <p:sp>
        <p:nvSpPr>
          <p:cNvPr id="163846" name="Rectangle 3">
            <a:extLst>
              <a:ext uri="{FF2B5EF4-FFF2-40B4-BE49-F238E27FC236}">
                <a16:creationId xmlns:a16="http://schemas.microsoft.com/office/drawing/2014/main" id="{4ED51BAC-CC0C-4E2A-9761-3C400E2FAE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a:extLst>
              <a:ext uri="{FF2B5EF4-FFF2-40B4-BE49-F238E27FC236}">
                <a16:creationId xmlns:a16="http://schemas.microsoft.com/office/drawing/2014/main" id="{8D0D2123-D1E8-4493-AE24-09E55A51026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26F4018-272C-42FA-A448-F8D44A53775B}"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65891" name="Rectangle 6">
            <a:extLst>
              <a:ext uri="{FF2B5EF4-FFF2-40B4-BE49-F238E27FC236}">
                <a16:creationId xmlns:a16="http://schemas.microsoft.com/office/drawing/2014/main" id="{128C98D6-6BA2-445B-9E5E-AC2EFA8B5A1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5892" name="Rectangle 7">
            <a:extLst>
              <a:ext uri="{FF2B5EF4-FFF2-40B4-BE49-F238E27FC236}">
                <a16:creationId xmlns:a16="http://schemas.microsoft.com/office/drawing/2014/main" id="{B9173731-8E78-4B20-85B3-455ADDDD9C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3BFC67C-819C-46CA-B605-2C56358EB445}" type="slidenum">
              <a:rPr lang="en-US" altLang="en-US" smtClean="0">
                <a:latin typeface="Times New Roman" panose="02020603050405020304" pitchFamily="18" charset="0"/>
              </a:rPr>
              <a:pPr/>
              <a:t>82</a:t>
            </a:fld>
            <a:endParaRPr lang="en-US" altLang="en-US">
              <a:latin typeface="Times New Roman" panose="02020603050405020304" pitchFamily="18" charset="0"/>
            </a:endParaRPr>
          </a:p>
        </p:txBody>
      </p:sp>
      <p:sp>
        <p:nvSpPr>
          <p:cNvPr id="165893" name="Rectangle 2">
            <a:extLst>
              <a:ext uri="{FF2B5EF4-FFF2-40B4-BE49-F238E27FC236}">
                <a16:creationId xmlns:a16="http://schemas.microsoft.com/office/drawing/2014/main" id="{1A3FA05D-6BAB-40D2-8EE8-329910C2DECD}"/>
              </a:ext>
            </a:extLst>
          </p:cNvPr>
          <p:cNvSpPr>
            <a:spLocks noGrp="1" noRot="1" noChangeAspect="1" noChangeArrowheads="1" noTextEdit="1"/>
          </p:cNvSpPr>
          <p:nvPr>
            <p:ph type="sldImg"/>
          </p:nvPr>
        </p:nvSpPr>
        <p:spPr>
          <a:ln/>
        </p:spPr>
      </p:sp>
      <p:sp>
        <p:nvSpPr>
          <p:cNvPr id="165894" name="Rectangle 3">
            <a:extLst>
              <a:ext uri="{FF2B5EF4-FFF2-40B4-BE49-F238E27FC236}">
                <a16:creationId xmlns:a16="http://schemas.microsoft.com/office/drawing/2014/main" id="{1F00AC9B-67E0-4BBD-AF99-081FC9323F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000000"/>
                </a:solidFill>
                <a:latin typeface="Arial" panose="020B0604020202020204" pitchFamily="34" charset="0"/>
                <a:cs typeface="Times New Roman" panose="02020603050405020304" pitchFamily="18" charset="0"/>
              </a:rPr>
              <a:t>The operands are shaded in color. </a:t>
            </a:r>
          </a:p>
          <a:p>
            <a:endParaRPr lang="en-US" altLang="en-US">
              <a:solidFill>
                <a:srgbClr val="000000"/>
              </a:solidFill>
              <a:latin typeface="Arial" panose="020B0604020202020204" pitchFamily="34" charset="0"/>
              <a:cs typeface="Times New Roman" panose="02020603050405020304" pitchFamily="18" charset="0"/>
            </a:endParaRPr>
          </a:p>
          <a:p>
            <a:r>
              <a:rPr lang="en-US" altLang="en-US">
                <a:solidFill>
                  <a:srgbClr val="000000"/>
                </a:solidFill>
                <a:latin typeface="Arial" panose="020B0604020202020204" pitchFamily="34" charset="0"/>
                <a:cs typeface="Times New Roman" panose="02020603050405020304" pitchFamily="18" charset="0"/>
              </a:rPr>
              <a:t>The operand of mode 3 is in memory, whereas the operand for mode 2 is a register. Note that versions of load and store access bytes, halfwords, or words. </a:t>
            </a:r>
          </a:p>
          <a:p>
            <a:endParaRPr lang="en-US" altLang="en-US">
              <a:solidFill>
                <a:srgbClr val="000000"/>
              </a:solidFill>
              <a:latin typeface="Arial" panose="020B0604020202020204" pitchFamily="34" charset="0"/>
              <a:cs typeface="Times New Roman" panose="02020603050405020304" pitchFamily="18" charset="0"/>
            </a:endParaRPr>
          </a:p>
          <a:p>
            <a:r>
              <a:rPr lang="en-US" altLang="en-US">
                <a:solidFill>
                  <a:srgbClr val="000000"/>
                </a:solidFill>
                <a:latin typeface="Arial" panose="020B0604020202020204" pitchFamily="34" charset="0"/>
                <a:cs typeface="Times New Roman" panose="02020603050405020304" pitchFamily="18" charset="0"/>
              </a:rPr>
              <a:t>For mode 1, the operand is 16 bits of the instruction itself. </a:t>
            </a:r>
          </a:p>
          <a:p>
            <a:endParaRPr lang="en-US" altLang="en-US">
              <a:solidFill>
                <a:srgbClr val="000000"/>
              </a:solidFill>
              <a:latin typeface="Arial" panose="020B0604020202020204" pitchFamily="34" charset="0"/>
              <a:cs typeface="Times New Roman" panose="02020603050405020304" pitchFamily="18" charset="0"/>
            </a:endParaRPr>
          </a:p>
          <a:p>
            <a:r>
              <a:rPr lang="en-US" altLang="en-US">
                <a:solidFill>
                  <a:srgbClr val="000000"/>
                </a:solidFill>
                <a:latin typeface="Arial" panose="020B0604020202020204" pitchFamily="34" charset="0"/>
                <a:cs typeface="Times New Roman" panose="02020603050405020304" pitchFamily="18" charset="0"/>
              </a:rPr>
              <a:t>Modes 4 and 5 address instructions in memory, with mode 4 adding a 16-bit address shifted left 2 bits to the PC and </a:t>
            </a:r>
          </a:p>
          <a:p>
            <a:r>
              <a:rPr lang="en-US" altLang="en-US">
                <a:solidFill>
                  <a:srgbClr val="000000"/>
                </a:solidFill>
                <a:latin typeface="Arial" panose="020B0604020202020204" pitchFamily="34" charset="0"/>
                <a:cs typeface="Times New Roman" panose="02020603050405020304" pitchFamily="18" charset="0"/>
              </a:rPr>
              <a:t>mode 5 concatenating a 26-bit address shifted left 2 bits with the 4 upper bits of the PC. Note that a single operation can use more than one addressing mode. Add, for example, uses both immediate (addi) and register (add) addressing.</a:t>
            </a:r>
            <a:r>
              <a:rPr lang="en-US" altLang="en-US">
                <a:solidFill>
                  <a:srgbClr val="000000"/>
                </a:solidFill>
                <a:latin typeface="Arial" panose="020B0604020202020204" pitchFamily="34" charset="0"/>
                <a:cs typeface="Arial" panose="020B0604020202020204" pitchFamily="34" charset="0"/>
              </a:rPr>
              <a:t> </a:t>
            </a:r>
          </a:p>
          <a:p>
            <a:endParaRPr lang="en-AU"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a:extLst>
              <a:ext uri="{FF2B5EF4-FFF2-40B4-BE49-F238E27FC236}">
                <a16:creationId xmlns:a16="http://schemas.microsoft.com/office/drawing/2014/main" id="{17BFA15F-BC2B-415F-91B1-8E80FE5BD5B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688F285-0EA2-401F-AA35-98409BCCBD41}"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67939" name="Rectangle 6">
            <a:extLst>
              <a:ext uri="{FF2B5EF4-FFF2-40B4-BE49-F238E27FC236}">
                <a16:creationId xmlns:a16="http://schemas.microsoft.com/office/drawing/2014/main" id="{BAA9D196-68AF-49C7-AB17-86E1CBB9A7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7940" name="Rectangle 7">
            <a:extLst>
              <a:ext uri="{FF2B5EF4-FFF2-40B4-BE49-F238E27FC236}">
                <a16:creationId xmlns:a16="http://schemas.microsoft.com/office/drawing/2014/main" id="{CDF340E0-824D-4466-95C6-1D09659BC4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02FB2290-5C6E-4A3E-95EC-5090BB8E7940}" type="slidenum">
              <a:rPr lang="en-US" altLang="en-US" smtClean="0">
                <a:latin typeface="Times New Roman" panose="02020603050405020304" pitchFamily="18" charset="0"/>
              </a:rPr>
              <a:pPr/>
              <a:t>83</a:t>
            </a:fld>
            <a:endParaRPr lang="en-US" altLang="en-US">
              <a:latin typeface="Times New Roman" panose="02020603050405020304" pitchFamily="18" charset="0"/>
            </a:endParaRPr>
          </a:p>
        </p:txBody>
      </p:sp>
      <p:sp>
        <p:nvSpPr>
          <p:cNvPr id="167941" name="Rectangle 2">
            <a:extLst>
              <a:ext uri="{FF2B5EF4-FFF2-40B4-BE49-F238E27FC236}">
                <a16:creationId xmlns:a16="http://schemas.microsoft.com/office/drawing/2014/main" id="{1D976242-358E-4BB2-8C3D-855FD1D94D86}"/>
              </a:ext>
            </a:extLst>
          </p:cNvPr>
          <p:cNvSpPr>
            <a:spLocks noGrp="1" noRot="1" noChangeAspect="1" noChangeArrowheads="1" noTextEdit="1"/>
          </p:cNvSpPr>
          <p:nvPr>
            <p:ph type="sldImg"/>
          </p:nvPr>
        </p:nvSpPr>
        <p:spPr>
          <a:ln/>
        </p:spPr>
      </p:sp>
      <p:sp>
        <p:nvSpPr>
          <p:cNvPr id="167942" name="Rectangle 3">
            <a:extLst>
              <a:ext uri="{FF2B5EF4-FFF2-40B4-BE49-F238E27FC236}">
                <a16:creationId xmlns:a16="http://schemas.microsoft.com/office/drawing/2014/main" id="{B9BCB7CD-3553-4164-8C39-0F3A0A7219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037DBF8C-8A31-40AD-B41E-365DCDFF3A02}"/>
              </a:ext>
            </a:extLst>
          </p:cNvPr>
          <p:cNvSpPr>
            <a:spLocks noGrp="1" noRot="1" noChangeAspect="1" noChangeArrowheads="1" noTextEdit="1"/>
          </p:cNvSpPr>
          <p:nvPr>
            <p:ph type="sldImg"/>
          </p:nvPr>
        </p:nvSpPr>
        <p:spPr>
          <a:ln cap="flat"/>
        </p:spPr>
      </p:sp>
      <p:sp>
        <p:nvSpPr>
          <p:cNvPr id="169987" name="Rectangle 3">
            <a:extLst>
              <a:ext uri="{FF2B5EF4-FFF2-40B4-BE49-F238E27FC236}">
                <a16:creationId xmlns:a16="http://schemas.microsoft.com/office/drawing/2014/main" id="{5278FBB2-6876-4648-9606-0F6FF25B0C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a:t>Note: Simultaneous Peripheral Operations On Line =&gt; SPOOL</a:t>
            </a:r>
          </a:p>
          <a:p>
            <a:pPr eaLnBrk="1" hangingPunct="1">
              <a:spcBef>
                <a:spcPct val="0"/>
              </a:spcBef>
            </a:pPr>
            <a:endParaRPr lang="en-US" altLang="en-US"/>
          </a:p>
          <a:p>
            <a:pPr eaLnBrk="1" hangingPunct="1">
              <a:spcBef>
                <a:spcPct val="0"/>
              </a:spcBef>
            </a:pPr>
            <a:r>
              <a:rPr lang="en-US" altLang="en-US"/>
              <a:t>Situations, where two or more processes are reading or writing some shared data and the final results depends on who runs precisely when, are called </a:t>
            </a:r>
            <a:r>
              <a:rPr lang="en-US" altLang="en-US" b="1"/>
              <a:t>race conditions</a:t>
            </a:r>
            <a:r>
              <a:rPr lang="en-US" altLang="en-US"/>
              <a:t>. </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336FE1CB-58AA-4833-AFE2-851093758F32}"/>
              </a:ext>
            </a:extLst>
          </p:cNvPr>
          <p:cNvSpPr>
            <a:spLocks noGrp="1" noRot="1" noChangeAspect="1" noChangeArrowheads="1" noTextEdit="1"/>
          </p:cNvSpPr>
          <p:nvPr>
            <p:ph type="sldImg"/>
          </p:nvPr>
        </p:nvSpPr>
        <p:spPr>
          <a:ln cap="flat"/>
        </p:spPr>
      </p:sp>
      <p:sp>
        <p:nvSpPr>
          <p:cNvPr id="172035" name="Rectangle 3">
            <a:extLst>
              <a:ext uri="{FF2B5EF4-FFF2-40B4-BE49-F238E27FC236}">
                <a16:creationId xmlns:a16="http://schemas.microsoft.com/office/drawing/2014/main" id="{1E1432C3-A136-435C-9537-A6233901F1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6C7DAE76-362C-45C8-BF5E-185EC882CC9C}"/>
              </a:ext>
            </a:extLst>
          </p:cNvPr>
          <p:cNvSpPr>
            <a:spLocks noGrp="1" noRot="1" noChangeAspect="1" noChangeArrowheads="1" noTextEdit="1"/>
          </p:cNvSpPr>
          <p:nvPr>
            <p:ph type="sldImg"/>
          </p:nvPr>
        </p:nvSpPr>
        <p:spPr>
          <a:ln/>
        </p:spPr>
      </p:sp>
      <p:sp>
        <p:nvSpPr>
          <p:cNvPr id="174083" name="Notes Placeholder 2">
            <a:extLst>
              <a:ext uri="{FF2B5EF4-FFF2-40B4-BE49-F238E27FC236}">
                <a16:creationId xmlns:a16="http://schemas.microsoft.com/office/drawing/2014/main" id="{7617FF76-CBF3-4571-AD71-485503B641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084" name="Date Placeholder 4">
            <a:extLst>
              <a:ext uri="{FF2B5EF4-FFF2-40B4-BE49-F238E27FC236}">
                <a16:creationId xmlns:a16="http://schemas.microsoft.com/office/drawing/2014/main" id="{84DBC1CA-8CF7-4C14-9FA6-2A9BF322E4C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3B90E681-6642-4F66-A82C-9840FC3E3D1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74085" name="Footer Placeholder 5">
            <a:extLst>
              <a:ext uri="{FF2B5EF4-FFF2-40B4-BE49-F238E27FC236}">
                <a16:creationId xmlns:a16="http://schemas.microsoft.com/office/drawing/2014/main" id="{FAAC2F92-B33B-4363-A4BA-5166BA27E09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4086" name="Slide Number Placeholder 6">
            <a:extLst>
              <a:ext uri="{FF2B5EF4-FFF2-40B4-BE49-F238E27FC236}">
                <a16:creationId xmlns:a16="http://schemas.microsoft.com/office/drawing/2014/main" id="{F288DF95-5F79-471C-8C10-9793F324B7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1B1DADAC-5B55-4A6E-B6F8-73C8C56EF0FA}" type="slidenum">
              <a:rPr lang="en-US" altLang="en-US" smtClean="0">
                <a:latin typeface="Times New Roman" panose="02020603050405020304" pitchFamily="18" charset="0"/>
              </a:rPr>
              <a:pPr/>
              <a:t>86</a:t>
            </a:fld>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a:extLst>
              <a:ext uri="{FF2B5EF4-FFF2-40B4-BE49-F238E27FC236}">
                <a16:creationId xmlns:a16="http://schemas.microsoft.com/office/drawing/2014/main" id="{C3E84E54-F855-4861-8040-1E3FCF1E18D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BA82411-13B4-487E-9E0F-FE22D7357A7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76131" name="Rectangle 6">
            <a:extLst>
              <a:ext uri="{FF2B5EF4-FFF2-40B4-BE49-F238E27FC236}">
                <a16:creationId xmlns:a16="http://schemas.microsoft.com/office/drawing/2014/main" id="{52E5217C-BC17-41D7-92CF-852B04422CF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6132" name="Rectangle 7">
            <a:extLst>
              <a:ext uri="{FF2B5EF4-FFF2-40B4-BE49-F238E27FC236}">
                <a16:creationId xmlns:a16="http://schemas.microsoft.com/office/drawing/2014/main" id="{346B79BF-A492-4795-90DD-D7856156CD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EDA76CB-E99F-434F-A5EA-1B499CB59129}" type="slidenum">
              <a:rPr lang="en-US" altLang="en-US" smtClean="0">
                <a:latin typeface="Times New Roman" panose="02020603050405020304" pitchFamily="18" charset="0"/>
              </a:rPr>
              <a:pPr/>
              <a:t>87</a:t>
            </a:fld>
            <a:endParaRPr lang="en-US" altLang="en-US">
              <a:latin typeface="Times New Roman" panose="02020603050405020304" pitchFamily="18" charset="0"/>
            </a:endParaRPr>
          </a:p>
        </p:txBody>
      </p:sp>
      <p:sp>
        <p:nvSpPr>
          <p:cNvPr id="176133" name="Rectangle 2">
            <a:extLst>
              <a:ext uri="{FF2B5EF4-FFF2-40B4-BE49-F238E27FC236}">
                <a16:creationId xmlns:a16="http://schemas.microsoft.com/office/drawing/2014/main" id="{C35B1343-EC73-4B3F-9370-E19CD7FABC92}"/>
              </a:ext>
            </a:extLst>
          </p:cNvPr>
          <p:cNvSpPr>
            <a:spLocks noGrp="1" noRot="1" noChangeAspect="1" noChangeArrowheads="1" noTextEdit="1"/>
          </p:cNvSpPr>
          <p:nvPr>
            <p:ph type="sldImg"/>
          </p:nvPr>
        </p:nvSpPr>
        <p:spPr>
          <a:ln/>
        </p:spPr>
      </p:sp>
      <p:sp>
        <p:nvSpPr>
          <p:cNvPr id="176134" name="Rectangle 3">
            <a:extLst>
              <a:ext uri="{FF2B5EF4-FFF2-40B4-BE49-F238E27FC236}">
                <a16:creationId xmlns:a16="http://schemas.microsoft.com/office/drawing/2014/main" id="{135A9D7E-5E6F-4BDB-80A4-E520DAC2DC9F}"/>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altLang="en-US" b="1" dirty="0">
                <a:solidFill>
                  <a:srgbClr val="FF0000"/>
                </a:solidFill>
                <a:effectLst>
                  <a:outerShdw blurRad="38100" dist="38100" dir="2700000" algn="tl">
                    <a:srgbClr val="000000">
                      <a:alpha val="43137"/>
                    </a:srgbClr>
                  </a:outerShdw>
                </a:effectLst>
              </a:rPr>
              <a:t>The example in the above slide is about an “atomic” swap in between memory location 0($s1) and register $s4 using LL and SC instructions. Note: the memory location 0($s1) can be considered as a shared location. </a:t>
            </a:r>
          </a:p>
          <a:p>
            <a:pPr>
              <a:defRPr/>
            </a:pPr>
            <a:endParaRPr lang="en-US" altLang="en-US" dirty="0"/>
          </a:p>
          <a:p>
            <a:pPr>
              <a:defRPr/>
            </a:pPr>
            <a:endParaRPr lang="en-US" altLang="en-US" dirty="0"/>
          </a:p>
          <a:p>
            <a:pPr>
              <a:defRPr/>
            </a:pPr>
            <a:r>
              <a:rPr lang="en-US" altLang="en-US" dirty="0"/>
              <a:t>For accessing shared resources exclusively, say for maintaining consistency in accessing shared database by many processes or for accessing single license etc., we need ‘synchronization’, which allows orderly access to the shared resources. For a process we call the section a ‘critical region’ when it is required to access a shared resource exclusively. MIPS provides two instruction pairs: </a:t>
            </a:r>
            <a:r>
              <a:rPr lang="en-US" altLang="en-US" i="1" dirty="0"/>
              <a:t>Load Link</a:t>
            </a:r>
            <a:r>
              <a:rPr lang="en-US" altLang="en-US" dirty="0"/>
              <a:t> (LL) and </a:t>
            </a:r>
            <a:r>
              <a:rPr lang="en-US" altLang="en-US" i="1" dirty="0"/>
              <a:t>Store Conditional</a:t>
            </a:r>
            <a:r>
              <a:rPr lang="en-US" altLang="en-US" dirty="0"/>
              <a:t> (SC), to support accessing a process in its critical region.  </a:t>
            </a:r>
          </a:p>
          <a:p>
            <a:pPr>
              <a:defRPr/>
            </a:pPr>
            <a:endParaRPr lang="en-US" altLang="en-US" dirty="0"/>
          </a:p>
          <a:p>
            <a:pPr>
              <a:defRPr/>
            </a:pPr>
            <a:r>
              <a:rPr lang="en-US" altLang="en-US" dirty="0"/>
              <a:t>When LL instruction is executed, it sets a bit called </a:t>
            </a:r>
            <a:r>
              <a:rPr lang="en-US" altLang="en-US" i="1" dirty="0"/>
              <a:t>Load Link bit</a:t>
            </a:r>
            <a:r>
              <a:rPr lang="en-US" altLang="en-US" dirty="0"/>
              <a:t> (</a:t>
            </a:r>
            <a:r>
              <a:rPr lang="en-US" altLang="en-US" dirty="0" err="1"/>
              <a:t>LLbit</a:t>
            </a:r>
            <a:r>
              <a:rPr lang="en-US" altLang="en-US" dirty="0"/>
              <a:t>) and this bit is transparent to the user. The set </a:t>
            </a:r>
            <a:r>
              <a:rPr lang="en-US" altLang="en-US" i="1" dirty="0" err="1"/>
              <a:t>LLbit</a:t>
            </a:r>
            <a:r>
              <a:rPr lang="en-US" altLang="en-US" dirty="0"/>
              <a:t> is a ‘breakable’ link between the LL instruction and the subsequent SC instruction. </a:t>
            </a:r>
          </a:p>
          <a:p>
            <a:pPr>
              <a:defRPr/>
            </a:pPr>
            <a:endParaRPr lang="en-US" altLang="en-US" dirty="0"/>
          </a:p>
          <a:p>
            <a:pPr>
              <a:defRPr/>
            </a:pPr>
            <a:r>
              <a:rPr lang="en-US" altLang="en-US" dirty="0"/>
              <a:t>When SC instruction is executed, </a:t>
            </a:r>
            <a:r>
              <a:rPr lang="en-US" altLang="en-US" b="1" dirty="0"/>
              <a:t>it performs a simple store operation </a:t>
            </a:r>
            <a:r>
              <a:rPr lang="en-US" altLang="en-US" b="1" dirty="0" err="1"/>
              <a:t>iff</a:t>
            </a:r>
            <a:r>
              <a:rPr lang="en-US" altLang="en-US" b="1" dirty="0"/>
              <a:t> the </a:t>
            </a:r>
            <a:r>
              <a:rPr lang="en-US" altLang="en-US" b="1" dirty="0" err="1"/>
              <a:t>LLbit</a:t>
            </a:r>
            <a:r>
              <a:rPr lang="en-US" altLang="en-US" b="1" dirty="0"/>
              <a:t> is set</a:t>
            </a:r>
            <a:r>
              <a:rPr lang="en-US" altLang="en-US" dirty="0"/>
              <a:t>. However, if the </a:t>
            </a:r>
            <a:r>
              <a:rPr lang="en-US" altLang="en-US" dirty="0" err="1"/>
              <a:t>LLbit</a:t>
            </a:r>
            <a:r>
              <a:rPr lang="en-US" altLang="en-US" dirty="0"/>
              <a:t> is not set (i.e., reset in the meantime by other competitive process for exclusive access or, for occurrence of any event that even has potential to modify the lock-variable), then the store operation is failed to execute. Thus, execution status of SC could be a success or a failure and this status is indicated in the target register of this store operation. The register will have a ‘1’ for success and a ‘0’ failure. </a:t>
            </a:r>
          </a:p>
          <a:p>
            <a:pPr>
              <a:defRPr/>
            </a:pPr>
            <a:endParaRPr lang="en-US" altLang="en-US" dirty="0"/>
          </a:p>
          <a:p>
            <a:pPr>
              <a:defRPr/>
            </a:pPr>
            <a:endParaRPr lang="en-US" altLang="en-US" dirty="0"/>
          </a:p>
          <a:p>
            <a:pPr>
              <a:defRPr/>
            </a:pPr>
            <a:r>
              <a:rPr lang="en-US" altLang="en-US" b="1" dirty="0"/>
              <a:t>Quiz Question</a:t>
            </a:r>
            <a:r>
              <a:rPr lang="en-US" altLang="en-US" dirty="0"/>
              <a:t>: What is </a:t>
            </a:r>
            <a:r>
              <a:rPr lang="en-US" altLang="en-US" i="1" dirty="0" err="1"/>
              <a:t>Llbit</a:t>
            </a:r>
            <a:r>
              <a:rPr lang="en-US" altLang="en-US" dirty="0"/>
              <a:t>?</a:t>
            </a:r>
          </a:p>
          <a:p>
            <a:pPr>
              <a:defRPr/>
            </a:pPr>
            <a:r>
              <a:rPr lang="en-US" altLang="en-US" b="1" dirty="0"/>
              <a:t>Answer</a:t>
            </a:r>
            <a:r>
              <a:rPr lang="en-US" altLang="en-US" dirty="0"/>
              <a:t>: Bit of virtual</a:t>
            </a:r>
            <a:r>
              <a:rPr lang="en-US" altLang="en-US" b="1" dirty="0"/>
              <a:t> </a:t>
            </a:r>
            <a:r>
              <a:rPr lang="en-US" altLang="en-US" dirty="0"/>
              <a:t>state used to specify operation for instructions that provide </a:t>
            </a:r>
            <a:r>
              <a:rPr lang="en-US" altLang="en-US" i="1" dirty="0"/>
              <a:t>lock-free atomic</a:t>
            </a:r>
            <a:r>
              <a:rPr lang="en-US" altLang="en-US" dirty="0"/>
              <a:t> read-modify-write (RMW). </a:t>
            </a:r>
            <a:r>
              <a:rPr lang="en-US" altLang="en-US" i="1" dirty="0" err="1"/>
              <a:t>LLbit</a:t>
            </a:r>
            <a:r>
              <a:rPr lang="en-US" altLang="en-US" i="1" dirty="0"/>
              <a:t> </a:t>
            </a:r>
            <a:r>
              <a:rPr lang="en-US" altLang="en-US" dirty="0"/>
              <a:t>is set when a linked load (LL) occurs; it is tested and cleared by the conditional store. It is cleared, during other CPU operation, when a store to the location would no longer be atomic. In particular, it is cleared by exception return instructions.</a:t>
            </a:r>
          </a:p>
          <a:p>
            <a:pPr>
              <a:defRPr/>
            </a:pPr>
            <a:endParaRPr lang="en-US" altLang="en-US" dirty="0"/>
          </a:p>
          <a:p>
            <a:pPr>
              <a:defRPr/>
            </a:pPr>
            <a:endParaRPr lang="en-AU"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a:extLst>
              <a:ext uri="{FF2B5EF4-FFF2-40B4-BE49-F238E27FC236}">
                <a16:creationId xmlns:a16="http://schemas.microsoft.com/office/drawing/2014/main" id="{61102040-3AB8-45E8-A3B8-9E3410CCFA5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D148FE5-5921-4F50-B6FA-45987D6B626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78179" name="Rectangle 6">
            <a:extLst>
              <a:ext uri="{FF2B5EF4-FFF2-40B4-BE49-F238E27FC236}">
                <a16:creationId xmlns:a16="http://schemas.microsoft.com/office/drawing/2014/main" id="{BA9A2BA9-0BC2-4D06-9FE5-A6041614818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8180" name="Rectangle 7">
            <a:extLst>
              <a:ext uri="{FF2B5EF4-FFF2-40B4-BE49-F238E27FC236}">
                <a16:creationId xmlns:a16="http://schemas.microsoft.com/office/drawing/2014/main" id="{3F35C22F-161B-40D3-94E9-C3E318552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13F99ADA-9332-41E5-B5D5-CFA3D90261D4}" type="slidenum">
              <a:rPr lang="en-US" altLang="en-US" smtClean="0">
                <a:latin typeface="Times New Roman" panose="02020603050405020304" pitchFamily="18" charset="0"/>
              </a:rPr>
              <a:pPr/>
              <a:t>88</a:t>
            </a:fld>
            <a:endParaRPr lang="en-US" altLang="en-US">
              <a:latin typeface="Times New Roman" panose="02020603050405020304" pitchFamily="18" charset="0"/>
            </a:endParaRPr>
          </a:p>
        </p:txBody>
      </p:sp>
      <p:sp>
        <p:nvSpPr>
          <p:cNvPr id="178181" name="Rectangle 2">
            <a:extLst>
              <a:ext uri="{FF2B5EF4-FFF2-40B4-BE49-F238E27FC236}">
                <a16:creationId xmlns:a16="http://schemas.microsoft.com/office/drawing/2014/main" id="{345426A9-5F55-4C4D-BC4C-DDC2FD2B4528}"/>
              </a:ext>
            </a:extLst>
          </p:cNvPr>
          <p:cNvSpPr>
            <a:spLocks noGrp="1" noRot="1" noChangeAspect="1" noChangeArrowheads="1" noTextEdit="1"/>
          </p:cNvSpPr>
          <p:nvPr>
            <p:ph type="sldImg"/>
          </p:nvPr>
        </p:nvSpPr>
        <p:spPr>
          <a:ln/>
        </p:spPr>
      </p:sp>
      <p:sp>
        <p:nvSpPr>
          <p:cNvPr id="178182" name="Rectangle 3">
            <a:extLst>
              <a:ext uri="{FF2B5EF4-FFF2-40B4-BE49-F238E27FC236}">
                <a16:creationId xmlns:a16="http://schemas.microsoft.com/office/drawing/2014/main" id="{DDA21C0C-63A1-4EEC-B1C6-5076D59E4A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DLL =&gt; Dynamic Link Library</a:t>
            </a:r>
          </a:p>
          <a:p>
            <a:r>
              <a:rPr lang="en-AU" altLang="en-US" dirty="0"/>
              <a:t>OCX =&gt; </a:t>
            </a:r>
            <a:r>
              <a:rPr lang="en-US" altLang="en-US" dirty="0"/>
              <a:t>Object Linking and Embedding (OLE) Control Extension</a:t>
            </a:r>
            <a:endParaRPr lang="en-AU"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01713146-E81F-49C6-AF7E-6F48B3475F1D}"/>
              </a:ext>
            </a:extLst>
          </p:cNvPr>
          <p:cNvSpPr>
            <a:spLocks noGrp="1" noRot="1" noChangeAspect="1" noChangeArrowheads="1" noTextEdit="1"/>
          </p:cNvSpPr>
          <p:nvPr>
            <p:ph type="sldImg"/>
          </p:nvPr>
        </p:nvSpPr>
        <p:spPr>
          <a:ln/>
        </p:spPr>
      </p:sp>
      <p:sp>
        <p:nvSpPr>
          <p:cNvPr id="180227" name="Notes Placeholder 2">
            <a:extLst>
              <a:ext uri="{FF2B5EF4-FFF2-40B4-BE49-F238E27FC236}">
                <a16:creationId xmlns:a16="http://schemas.microsoft.com/office/drawing/2014/main" id="{43210A09-5A76-4492-814A-6DE6CA4C13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0228" name="Date Placeholder 4">
            <a:extLst>
              <a:ext uri="{FF2B5EF4-FFF2-40B4-BE49-F238E27FC236}">
                <a16:creationId xmlns:a16="http://schemas.microsoft.com/office/drawing/2014/main" id="{C85774CE-AEC4-465A-BCB9-2A3BCCFF3A7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8B09E2B7-7E79-488C-A6B0-92D78F6285DA}"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80229" name="Footer Placeholder 5">
            <a:extLst>
              <a:ext uri="{FF2B5EF4-FFF2-40B4-BE49-F238E27FC236}">
                <a16:creationId xmlns:a16="http://schemas.microsoft.com/office/drawing/2014/main" id="{28C99591-18D7-4762-AE12-7B970CCD338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0230" name="Slide Number Placeholder 6">
            <a:extLst>
              <a:ext uri="{FF2B5EF4-FFF2-40B4-BE49-F238E27FC236}">
                <a16:creationId xmlns:a16="http://schemas.microsoft.com/office/drawing/2014/main" id="{8D4A376E-42F1-4F56-8666-AD53C3AF3B4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BEA3C41A-735E-4D1E-8A91-A0E8DF50DA57}" type="slidenum">
              <a:rPr lang="en-US" altLang="en-US" smtClean="0">
                <a:latin typeface="Times New Roman" panose="02020603050405020304" pitchFamily="18" charset="0"/>
              </a:rPr>
              <a:pPr/>
              <a:t>89</a:t>
            </a:fld>
            <a:endParaRPr lang="en-US" altLang="en-US">
              <a:latin typeface="Times New Roman" panose="02020603050405020304"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a:extLst>
              <a:ext uri="{FF2B5EF4-FFF2-40B4-BE49-F238E27FC236}">
                <a16:creationId xmlns:a16="http://schemas.microsoft.com/office/drawing/2014/main" id="{BE6E2402-33F4-4236-8787-373F4AE2530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0D781AD-DD31-467D-A585-0C9EDEEF526E}"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82275" name="Rectangle 6">
            <a:extLst>
              <a:ext uri="{FF2B5EF4-FFF2-40B4-BE49-F238E27FC236}">
                <a16:creationId xmlns:a16="http://schemas.microsoft.com/office/drawing/2014/main" id="{312900E1-C8EA-4BC9-82AD-4FDF0260C4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2276" name="Rectangle 7">
            <a:extLst>
              <a:ext uri="{FF2B5EF4-FFF2-40B4-BE49-F238E27FC236}">
                <a16:creationId xmlns:a16="http://schemas.microsoft.com/office/drawing/2014/main" id="{5974CD18-7B6A-4475-AA85-8058534A47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D6C1C63-4FD6-4317-960E-A0617DE6BB44}" type="slidenum">
              <a:rPr lang="en-US" altLang="en-US" smtClean="0">
                <a:latin typeface="Times New Roman" panose="02020603050405020304" pitchFamily="18" charset="0"/>
              </a:rPr>
              <a:pPr/>
              <a:t>90</a:t>
            </a:fld>
            <a:endParaRPr lang="en-US" altLang="en-US">
              <a:latin typeface="Times New Roman" panose="02020603050405020304" pitchFamily="18" charset="0"/>
            </a:endParaRPr>
          </a:p>
        </p:txBody>
      </p:sp>
      <p:sp>
        <p:nvSpPr>
          <p:cNvPr id="182277" name="Rectangle 2">
            <a:extLst>
              <a:ext uri="{FF2B5EF4-FFF2-40B4-BE49-F238E27FC236}">
                <a16:creationId xmlns:a16="http://schemas.microsoft.com/office/drawing/2014/main" id="{E02D641C-BD47-4CE2-83D6-809028892A8D}"/>
              </a:ext>
            </a:extLst>
          </p:cNvPr>
          <p:cNvSpPr>
            <a:spLocks noGrp="1" noRot="1" noChangeAspect="1" noChangeArrowheads="1" noTextEdit="1"/>
          </p:cNvSpPr>
          <p:nvPr>
            <p:ph type="sldImg"/>
          </p:nvPr>
        </p:nvSpPr>
        <p:spPr>
          <a:ln/>
        </p:spPr>
      </p:sp>
      <p:sp>
        <p:nvSpPr>
          <p:cNvPr id="182278" name="Rectangle 3">
            <a:extLst>
              <a:ext uri="{FF2B5EF4-FFF2-40B4-BE49-F238E27FC236}">
                <a16:creationId xmlns:a16="http://schemas.microsoft.com/office/drawing/2014/main" id="{27BA1D24-90F1-46AB-A4D5-5740EF7BE6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ED0C1360-FA75-41BC-8DF8-EAAAC4FBBAE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30C96EF-0196-47AB-A343-90A6400100E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2531" name="Rectangle 6">
            <a:extLst>
              <a:ext uri="{FF2B5EF4-FFF2-40B4-BE49-F238E27FC236}">
                <a16:creationId xmlns:a16="http://schemas.microsoft.com/office/drawing/2014/main" id="{34DDC4FE-4B05-4AFD-9128-6C612C12D42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2532" name="Rectangle 7">
            <a:extLst>
              <a:ext uri="{FF2B5EF4-FFF2-40B4-BE49-F238E27FC236}">
                <a16:creationId xmlns:a16="http://schemas.microsoft.com/office/drawing/2014/main" id="{DF254A12-3FA7-4783-8FB1-6D91450326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3632EFB-9BB9-4A5F-93A1-A66208BF0B5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2533" name="Rectangle 2">
            <a:extLst>
              <a:ext uri="{FF2B5EF4-FFF2-40B4-BE49-F238E27FC236}">
                <a16:creationId xmlns:a16="http://schemas.microsoft.com/office/drawing/2014/main" id="{376E100A-D845-4753-8183-3C2083BDE92A}"/>
              </a:ext>
            </a:extLst>
          </p:cNvPr>
          <p:cNvSpPr>
            <a:spLocks noGrp="1" noRot="1" noChangeAspect="1" noChangeArrowheads="1" noTextEdit="1"/>
          </p:cNvSpPr>
          <p:nvPr>
            <p:ph type="sldImg"/>
          </p:nvPr>
        </p:nvSpPr>
        <p:spPr>
          <a:ln/>
        </p:spPr>
      </p:sp>
      <p:sp>
        <p:nvSpPr>
          <p:cNvPr id="22534" name="Rectangle 3">
            <a:extLst>
              <a:ext uri="{FF2B5EF4-FFF2-40B4-BE49-F238E27FC236}">
                <a16:creationId xmlns:a16="http://schemas.microsoft.com/office/drawing/2014/main" id="{325184C3-DB67-4D05-9CF9-B1AC064AF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dirty="0"/>
              <a:t>In real MIPS code, we do not have g, h, </a:t>
            </a:r>
            <a:r>
              <a:rPr lang="en-AU" altLang="en-US" dirty="0" err="1"/>
              <a:t>i</a:t>
            </a:r>
            <a:r>
              <a:rPr lang="en-AU" altLang="en-US" dirty="0"/>
              <a:t> ,j We only have $s1, $s2 etc.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a:extLst>
              <a:ext uri="{FF2B5EF4-FFF2-40B4-BE49-F238E27FC236}">
                <a16:creationId xmlns:a16="http://schemas.microsoft.com/office/drawing/2014/main" id="{CCA4C428-9B8B-4926-BFE2-7F8048D4409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6EFB9F70-A728-476E-8D52-049B00E463D4}"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84323" name="Rectangle 6">
            <a:extLst>
              <a:ext uri="{FF2B5EF4-FFF2-40B4-BE49-F238E27FC236}">
                <a16:creationId xmlns:a16="http://schemas.microsoft.com/office/drawing/2014/main" id="{93794675-A2F6-4CB6-839E-5088A4C1AC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4324" name="Rectangle 7">
            <a:extLst>
              <a:ext uri="{FF2B5EF4-FFF2-40B4-BE49-F238E27FC236}">
                <a16:creationId xmlns:a16="http://schemas.microsoft.com/office/drawing/2014/main" id="{969D00A0-D06D-46F7-A793-7DF3017E7C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F04D042-ED11-49D6-9777-211778E9B178}" type="slidenum">
              <a:rPr lang="en-US" altLang="en-US" smtClean="0">
                <a:latin typeface="Times New Roman" panose="02020603050405020304" pitchFamily="18" charset="0"/>
              </a:rPr>
              <a:pPr/>
              <a:t>91</a:t>
            </a:fld>
            <a:endParaRPr lang="en-US" altLang="en-US">
              <a:latin typeface="Times New Roman" panose="02020603050405020304" pitchFamily="18" charset="0"/>
            </a:endParaRPr>
          </a:p>
        </p:txBody>
      </p:sp>
      <p:sp>
        <p:nvSpPr>
          <p:cNvPr id="184325" name="Rectangle 2">
            <a:extLst>
              <a:ext uri="{FF2B5EF4-FFF2-40B4-BE49-F238E27FC236}">
                <a16:creationId xmlns:a16="http://schemas.microsoft.com/office/drawing/2014/main" id="{C7D936FF-6086-48CA-983F-A29AEBD6D945}"/>
              </a:ext>
            </a:extLst>
          </p:cNvPr>
          <p:cNvSpPr>
            <a:spLocks noGrp="1" noRot="1" noChangeAspect="1" noChangeArrowheads="1" noTextEdit="1"/>
          </p:cNvSpPr>
          <p:nvPr>
            <p:ph type="sldImg"/>
          </p:nvPr>
        </p:nvSpPr>
        <p:spPr>
          <a:ln/>
        </p:spPr>
      </p:sp>
      <p:sp>
        <p:nvSpPr>
          <p:cNvPr id="184326" name="Rectangle 3">
            <a:extLst>
              <a:ext uri="{FF2B5EF4-FFF2-40B4-BE49-F238E27FC236}">
                <a16:creationId xmlns:a16="http://schemas.microsoft.com/office/drawing/2014/main" id="{D2CA4B1A-BF29-4B7F-87F3-B118B87F8B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The debugging information contains a concise description of how the modules were complied so that a debugger can associate machine instructions with C source files and make data structures readable. </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a:extLst>
              <a:ext uri="{FF2B5EF4-FFF2-40B4-BE49-F238E27FC236}">
                <a16:creationId xmlns:a16="http://schemas.microsoft.com/office/drawing/2014/main" id="{BA1B773B-2C8C-4153-A091-EBB1FCB39E5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7EA5FFF-563B-4E81-9E26-DCA07B94C0E3}"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86371" name="Rectangle 6">
            <a:extLst>
              <a:ext uri="{FF2B5EF4-FFF2-40B4-BE49-F238E27FC236}">
                <a16:creationId xmlns:a16="http://schemas.microsoft.com/office/drawing/2014/main" id="{263DD5B4-ACBB-41E3-8CB8-36ADC6C8433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6372" name="Rectangle 7">
            <a:extLst>
              <a:ext uri="{FF2B5EF4-FFF2-40B4-BE49-F238E27FC236}">
                <a16:creationId xmlns:a16="http://schemas.microsoft.com/office/drawing/2014/main" id="{73EC99F3-0990-4AC1-8C42-0FEEF86623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42EE495-13CE-4534-BEC2-235D31D3B093}" type="slidenum">
              <a:rPr lang="en-US" altLang="en-US" smtClean="0">
                <a:latin typeface="Times New Roman" panose="02020603050405020304" pitchFamily="18" charset="0"/>
              </a:rPr>
              <a:pPr/>
              <a:t>92</a:t>
            </a:fld>
            <a:endParaRPr lang="en-US" altLang="en-US">
              <a:latin typeface="Times New Roman" panose="02020603050405020304" pitchFamily="18" charset="0"/>
            </a:endParaRPr>
          </a:p>
        </p:txBody>
      </p:sp>
      <p:sp>
        <p:nvSpPr>
          <p:cNvPr id="186373" name="Rectangle 2">
            <a:extLst>
              <a:ext uri="{FF2B5EF4-FFF2-40B4-BE49-F238E27FC236}">
                <a16:creationId xmlns:a16="http://schemas.microsoft.com/office/drawing/2014/main" id="{2897BE31-C54F-4529-B8D4-D1374441A386}"/>
              </a:ext>
            </a:extLst>
          </p:cNvPr>
          <p:cNvSpPr>
            <a:spLocks noGrp="1" noRot="1" noChangeAspect="1" noChangeArrowheads="1" noTextEdit="1"/>
          </p:cNvSpPr>
          <p:nvPr>
            <p:ph type="sldImg"/>
          </p:nvPr>
        </p:nvSpPr>
        <p:spPr>
          <a:ln/>
        </p:spPr>
      </p:sp>
      <p:sp>
        <p:nvSpPr>
          <p:cNvPr id="186374" name="Rectangle 3">
            <a:extLst>
              <a:ext uri="{FF2B5EF4-FFF2-40B4-BE49-F238E27FC236}">
                <a16:creationId xmlns:a16="http://schemas.microsoft.com/office/drawing/2014/main" id="{2FAD772F-9BFE-4779-B991-0EA52DB04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a:extLst>
              <a:ext uri="{FF2B5EF4-FFF2-40B4-BE49-F238E27FC236}">
                <a16:creationId xmlns:a16="http://schemas.microsoft.com/office/drawing/2014/main" id="{482032FC-B78C-48B1-BB2B-5AB921ABC9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46846CF5-5C27-4DBB-A070-1B8B07905935}"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88419" name="Rectangle 6">
            <a:extLst>
              <a:ext uri="{FF2B5EF4-FFF2-40B4-BE49-F238E27FC236}">
                <a16:creationId xmlns:a16="http://schemas.microsoft.com/office/drawing/2014/main" id="{4AE932B2-14B6-4597-A9ED-3EB23D68309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8420" name="Rectangle 7">
            <a:extLst>
              <a:ext uri="{FF2B5EF4-FFF2-40B4-BE49-F238E27FC236}">
                <a16:creationId xmlns:a16="http://schemas.microsoft.com/office/drawing/2014/main" id="{E9F2A642-8DC1-4C5B-B397-16594F2A87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C1F68613-1154-4781-BE09-E64B3EEF9D2D}" type="slidenum">
              <a:rPr lang="en-US" altLang="en-US" smtClean="0">
                <a:latin typeface="Times New Roman" panose="02020603050405020304" pitchFamily="18" charset="0"/>
              </a:rPr>
              <a:pPr/>
              <a:t>93</a:t>
            </a:fld>
            <a:endParaRPr lang="en-US" altLang="en-US">
              <a:latin typeface="Times New Roman" panose="02020603050405020304" pitchFamily="18" charset="0"/>
            </a:endParaRPr>
          </a:p>
        </p:txBody>
      </p:sp>
      <p:sp>
        <p:nvSpPr>
          <p:cNvPr id="188421" name="Rectangle 2">
            <a:extLst>
              <a:ext uri="{FF2B5EF4-FFF2-40B4-BE49-F238E27FC236}">
                <a16:creationId xmlns:a16="http://schemas.microsoft.com/office/drawing/2014/main" id="{E7D843E8-7A26-4CA9-ABC0-91C487BF90C1}"/>
              </a:ext>
            </a:extLst>
          </p:cNvPr>
          <p:cNvSpPr>
            <a:spLocks noGrp="1" noRot="1" noChangeAspect="1" noChangeArrowheads="1" noTextEdit="1"/>
          </p:cNvSpPr>
          <p:nvPr>
            <p:ph type="sldImg"/>
          </p:nvPr>
        </p:nvSpPr>
        <p:spPr>
          <a:ln/>
        </p:spPr>
      </p:sp>
      <p:sp>
        <p:nvSpPr>
          <p:cNvPr id="188422" name="Rectangle 3">
            <a:extLst>
              <a:ext uri="{FF2B5EF4-FFF2-40B4-BE49-F238E27FC236}">
                <a16:creationId xmlns:a16="http://schemas.microsoft.com/office/drawing/2014/main" id="{CA035DD9-0664-42E7-BE79-634512A35B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3">
            <a:extLst>
              <a:ext uri="{FF2B5EF4-FFF2-40B4-BE49-F238E27FC236}">
                <a16:creationId xmlns:a16="http://schemas.microsoft.com/office/drawing/2014/main" id="{14837B7B-1FDE-4FFE-BE79-B1BEDC40D5A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E2FE9849-E4D3-43A2-B715-E4B3D22CFE0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90467" name="Rectangle 6">
            <a:extLst>
              <a:ext uri="{FF2B5EF4-FFF2-40B4-BE49-F238E27FC236}">
                <a16:creationId xmlns:a16="http://schemas.microsoft.com/office/drawing/2014/main" id="{CD2D17F3-FAD4-441D-9E03-ABF9EA5415B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0468" name="Rectangle 7">
            <a:extLst>
              <a:ext uri="{FF2B5EF4-FFF2-40B4-BE49-F238E27FC236}">
                <a16:creationId xmlns:a16="http://schemas.microsoft.com/office/drawing/2014/main" id="{1A38B85A-1813-4D4A-8588-CCF7F4A9D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2182D46E-A0C3-4A7A-8130-9306697618B0}" type="slidenum">
              <a:rPr lang="en-US" altLang="en-US" smtClean="0">
                <a:latin typeface="Times New Roman" panose="02020603050405020304" pitchFamily="18" charset="0"/>
              </a:rPr>
              <a:pPr/>
              <a:t>94</a:t>
            </a:fld>
            <a:endParaRPr lang="en-US" altLang="en-US">
              <a:latin typeface="Times New Roman" panose="02020603050405020304" pitchFamily="18" charset="0"/>
            </a:endParaRPr>
          </a:p>
        </p:txBody>
      </p:sp>
      <p:sp>
        <p:nvSpPr>
          <p:cNvPr id="190469" name="Rectangle 2">
            <a:extLst>
              <a:ext uri="{FF2B5EF4-FFF2-40B4-BE49-F238E27FC236}">
                <a16:creationId xmlns:a16="http://schemas.microsoft.com/office/drawing/2014/main" id="{BDACDB82-288C-4BC5-8404-3BF893D57D53}"/>
              </a:ext>
            </a:extLst>
          </p:cNvPr>
          <p:cNvSpPr>
            <a:spLocks noGrp="1" noRot="1" noChangeAspect="1" noChangeArrowheads="1" noTextEdit="1"/>
          </p:cNvSpPr>
          <p:nvPr>
            <p:ph type="sldImg"/>
          </p:nvPr>
        </p:nvSpPr>
        <p:spPr>
          <a:ln/>
        </p:spPr>
      </p:sp>
      <p:sp>
        <p:nvSpPr>
          <p:cNvPr id="190470" name="Rectangle 3">
            <a:extLst>
              <a:ext uri="{FF2B5EF4-FFF2-40B4-BE49-F238E27FC236}">
                <a16:creationId xmlns:a16="http://schemas.microsoft.com/office/drawing/2014/main" id="{4EEF36FD-F8E8-47C5-9501-AAF28FF30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a:extLst>
              <a:ext uri="{FF2B5EF4-FFF2-40B4-BE49-F238E27FC236}">
                <a16:creationId xmlns:a16="http://schemas.microsoft.com/office/drawing/2014/main" id="{A7C22E69-7DDF-47A0-B1B6-627677845B71}"/>
              </a:ext>
            </a:extLst>
          </p:cNvPr>
          <p:cNvSpPr>
            <a:spLocks noGrp="1" noRot="1" noChangeAspect="1" noChangeArrowheads="1" noTextEdit="1"/>
          </p:cNvSpPr>
          <p:nvPr>
            <p:ph type="sldImg"/>
          </p:nvPr>
        </p:nvSpPr>
        <p:spPr>
          <a:ln/>
        </p:spPr>
      </p:sp>
      <p:sp>
        <p:nvSpPr>
          <p:cNvPr id="192515" name="Notes Placeholder 2">
            <a:extLst>
              <a:ext uri="{FF2B5EF4-FFF2-40B4-BE49-F238E27FC236}">
                <a16:creationId xmlns:a16="http://schemas.microsoft.com/office/drawing/2014/main" id="{50884933-24AF-47A7-8BD3-CE9C22EF4B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2516" name="Date Placeholder 4">
            <a:extLst>
              <a:ext uri="{FF2B5EF4-FFF2-40B4-BE49-F238E27FC236}">
                <a16:creationId xmlns:a16="http://schemas.microsoft.com/office/drawing/2014/main" id="{BCCEEEB6-F828-4B09-B6C8-C670A60A69D7}"/>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4327EC52-B30D-4A38-A013-8065AED1D689}"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92517" name="Footer Placeholder 5">
            <a:extLst>
              <a:ext uri="{FF2B5EF4-FFF2-40B4-BE49-F238E27FC236}">
                <a16:creationId xmlns:a16="http://schemas.microsoft.com/office/drawing/2014/main" id="{2FA78C7F-B14A-4E0A-BB92-F18AF0205F5A}"/>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2518" name="Slide Number Placeholder 6">
            <a:extLst>
              <a:ext uri="{FF2B5EF4-FFF2-40B4-BE49-F238E27FC236}">
                <a16:creationId xmlns:a16="http://schemas.microsoft.com/office/drawing/2014/main" id="{74121A54-08FD-4C70-9CF3-CC661FDAE34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6938">
              <a:defRPr>
                <a:solidFill>
                  <a:schemeClr val="tx1"/>
                </a:solidFill>
                <a:latin typeface="Arial" panose="020B0604020202020204" pitchFamily="34" charset="0"/>
              </a:defRPr>
            </a:lvl1pPr>
            <a:lvl2pPr marL="704850" indent="-268288" defTabSz="896938">
              <a:defRPr>
                <a:solidFill>
                  <a:schemeClr val="tx1"/>
                </a:solidFill>
                <a:latin typeface="Arial" panose="020B0604020202020204" pitchFamily="34" charset="0"/>
              </a:defRPr>
            </a:lvl2pPr>
            <a:lvl3pPr marL="1087438" indent="-212725" defTabSz="896938">
              <a:defRPr>
                <a:solidFill>
                  <a:schemeClr val="tx1"/>
                </a:solidFill>
                <a:latin typeface="Arial" panose="020B0604020202020204" pitchFamily="34" charset="0"/>
              </a:defRPr>
            </a:lvl3pPr>
            <a:lvl4pPr marL="1524000" indent="-212725" defTabSz="896938">
              <a:defRPr>
                <a:solidFill>
                  <a:schemeClr val="tx1"/>
                </a:solidFill>
                <a:latin typeface="Arial" panose="020B0604020202020204" pitchFamily="34" charset="0"/>
              </a:defRPr>
            </a:lvl4pPr>
            <a:lvl5pPr marL="1962150" indent="-212725" defTabSz="896938">
              <a:defRPr>
                <a:solidFill>
                  <a:schemeClr val="tx1"/>
                </a:solidFill>
                <a:latin typeface="Arial" panose="020B0604020202020204" pitchFamily="34" charset="0"/>
              </a:defRPr>
            </a:lvl5pPr>
            <a:lvl6pPr marL="2419350" indent="-212725" defTabSz="896938" eaLnBrk="0" fontAlgn="base" hangingPunct="0">
              <a:spcBef>
                <a:spcPct val="0"/>
              </a:spcBef>
              <a:spcAft>
                <a:spcPct val="0"/>
              </a:spcAft>
              <a:defRPr>
                <a:solidFill>
                  <a:schemeClr val="tx1"/>
                </a:solidFill>
                <a:latin typeface="Arial" panose="020B0604020202020204" pitchFamily="34" charset="0"/>
              </a:defRPr>
            </a:lvl6pPr>
            <a:lvl7pPr marL="2876550" indent="-212725" defTabSz="896938" eaLnBrk="0" fontAlgn="base" hangingPunct="0">
              <a:spcBef>
                <a:spcPct val="0"/>
              </a:spcBef>
              <a:spcAft>
                <a:spcPct val="0"/>
              </a:spcAft>
              <a:defRPr>
                <a:solidFill>
                  <a:schemeClr val="tx1"/>
                </a:solidFill>
                <a:latin typeface="Arial" panose="020B0604020202020204" pitchFamily="34" charset="0"/>
              </a:defRPr>
            </a:lvl7pPr>
            <a:lvl8pPr marL="3333750" indent="-212725" defTabSz="896938" eaLnBrk="0" fontAlgn="base" hangingPunct="0">
              <a:spcBef>
                <a:spcPct val="0"/>
              </a:spcBef>
              <a:spcAft>
                <a:spcPct val="0"/>
              </a:spcAft>
              <a:defRPr>
                <a:solidFill>
                  <a:schemeClr val="tx1"/>
                </a:solidFill>
                <a:latin typeface="Arial" panose="020B0604020202020204" pitchFamily="34" charset="0"/>
              </a:defRPr>
            </a:lvl8pPr>
            <a:lvl9pPr marL="3790950" indent="-212725" defTabSz="896938" eaLnBrk="0" fontAlgn="base" hangingPunct="0">
              <a:spcBef>
                <a:spcPct val="0"/>
              </a:spcBef>
              <a:spcAft>
                <a:spcPct val="0"/>
              </a:spcAft>
              <a:defRPr>
                <a:solidFill>
                  <a:schemeClr val="tx1"/>
                </a:solidFill>
                <a:latin typeface="Arial" panose="020B0604020202020204" pitchFamily="34" charset="0"/>
              </a:defRPr>
            </a:lvl9pPr>
          </a:lstStyle>
          <a:p>
            <a:fld id="{83303DAE-FA96-42A1-A1A4-6EFF9D1576A3}" type="slidenum">
              <a:rPr lang="en-US" altLang="en-US" smtClean="0">
                <a:latin typeface="Times New Roman" panose="02020603050405020304" pitchFamily="18" charset="0"/>
              </a:rPr>
              <a:pPr/>
              <a:t>95</a:t>
            </a:fld>
            <a:endParaRPr lang="en-US" altLang="en-US">
              <a:latin typeface="Times New Roman" panose="02020603050405020304" pitchFamily="18"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a:extLst>
              <a:ext uri="{FF2B5EF4-FFF2-40B4-BE49-F238E27FC236}">
                <a16:creationId xmlns:a16="http://schemas.microsoft.com/office/drawing/2014/main" id="{7BED6220-243F-4EFF-9775-113DCA73ACA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EE0633F-ADAC-4104-AA69-A8B6ABAC3ABE}"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94563" name="Rectangle 6">
            <a:extLst>
              <a:ext uri="{FF2B5EF4-FFF2-40B4-BE49-F238E27FC236}">
                <a16:creationId xmlns:a16="http://schemas.microsoft.com/office/drawing/2014/main" id="{D258EE42-E35A-478C-9A37-9E790BDD95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4564" name="Rectangle 7">
            <a:extLst>
              <a:ext uri="{FF2B5EF4-FFF2-40B4-BE49-F238E27FC236}">
                <a16:creationId xmlns:a16="http://schemas.microsoft.com/office/drawing/2014/main" id="{2B3FD643-93DC-4CB3-BB26-5A36B359F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95B69BF-C446-4369-9DD4-A035A544DE0C}" type="slidenum">
              <a:rPr lang="en-US" altLang="en-US" smtClean="0">
                <a:latin typeface="Times New Roman" panose="02020603050405020304" pitchFamily="18" charset="0"/>
              </a:rPr>
              <a:pPr/>
              <a:t>96</a:t>
            </a:fld>
            <a:endParaRPr lang="en-US" altLang="en-US">
              <a:latin typeface="Times New Roman" panose="02020603050405020304" pitchFamily="18" charset="0"/>
            </a:endParaRPr>
          </a:p>
        </p:txBody>
      </p:sp>
      <p:sp>
        <p:nvSpPr>
          <p:cNvPr id="194565" name="Rectangle 2">
            <a:extLst>
              <a:ext uri="{FF2B5EF4-FFF2-40B4-BE49-F238E27FC236}">
                <a16:creationId xmlns:a16="http://schemas.microsoft.com/office/drawing/2014/main" id="{474D0F1B-F61B-4D99-B955-60F0702C93BB}"/>
              </a:ext>
            </a:extLst>
          </p:cNvPr>
          <p:cNvSpPr>
            <a:spLocks noGrp="1" noRot="1" noChangeAspect="1" noChangeArrowheads="1" noTextEdit="1"/>
          </p:cNvSpPr>
          <p:nvPr>
            <p:ph type="sldImg"/>
          </p:nvPr>
        </p:nvSpPr>
        <p:spPr>
          <a:ln/>
        </p:spPr>
      </p:sp>
      <p:sp>
        <p:nvSpPr>
          <p:cNvPr id="194566" name="Rectangle 3">
            <a:extLst>
              <a:ext uri="{FF2B5EF4-FFF2-40B4-BE49-F238E27FC236}">
                <a16:creationId xmlns:a16="http://schemas.microsoft.com/office/drawing/2014/main" id="{E9CDF1B2-D553-4E6E-86ED-F7516AED82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6FA07090-AFF1-4E92-BC98-C47A5A5DEE15}"/>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3161E3D1-5703-4C41-B03C-8BF161CA8F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a:extLst>
              <a:ext uri="{FF2B5EF4-FFF2-40B4-BE49-F238E27FC236}">
                <a16:creationId xmlns:a16="http://schemas.microsoft.com/office/drawing/2014/main" id="{9BAF2E4A-AB58-4AF8-B2AD-67002DB13E3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93AB73AE-331C-433B-9CDC-285F58E39206}"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198659" name="Rectangle 6">
            <a:extLst>
              <a:ext uri="{FF2B5EF4-FFF2-40B4-BE49-F238E27FC236}">
                <a16:creationId xmlns:a16="http://schemas.microsoft.com/office/drawing/2014/main" id="{47F73F63-656C-4902-ABC5-E9E9087C8FF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8660" name="Rectangle 7">
            <a:extLst>
              <a:ext uri="{FF2B5EF4-FFF2-40B4-BE49-F238E27FC236}">
                <a16:creationId xmlns:a16="http://schemas.microsoft.com/office/drawing/2014/main" id="{3D143FD1-FA83-4091-8ACE-78EB11E537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A2D43C7A-8E37-4862-AD01-A334959E86EC}" type="slidenum">
              <a:rPr lang="en-US" altLang="en-US" smtClean="0">
                <a:latin typeface="Times New Roman" panose="02020603050405020304" pitchFamily="18" charset="0"/>
              </a:rPr>
              <a:pPr/>
              <a:t>98</a:t>
            </a:fld>
            <a:endParaRPr lang="en-US" altLang="en-US">
              <a:latin typeface="Times New Roman" panose="02020603050405020304" pitchFamily="18" charset="0"/>
            </a:endParaRPr>
          </a:p>
        </p:txBody>
      </p:sp>
      <p:sp>
        <p:nvSpPr>
          <p:cNvPr id="198661" name="Rectangle 2">
            <a:extLst>
              <a:ext uri="{FF2B5EF4-FFF2-40B4-BE49-F238E27FC236}">
                <a16:creationId xmlns:a16="http://schemas.microsoft.com/office/drawing/2014/main" id="{ADEE60A9-708B-44A3-8BE5-1C3D24D11FF8}"/>
              </a:ext>
            </a:extLst>
          </p:cNvPr>
          <p:cNvSpPr>
            <a:spLocks noGrp="1" noRot="1" noChangeAspect="1" noChangeArrowheads="1" noTextEdit="1"/>
          </p:cNvSpPr>
          <p:nvPr>
            <p:ph type="sldImg"/>
          </p:nvPr>
        </p:nvSpPr>
        <p:spPr>
          <a:ln/>
        </p:spPr>
      </p:sp>
      <p:sp>
        <p:nvSpPr>
          <p:cNvPr id="198662" name="Rectangle 3">
            <a:extLst>
              <a:ext uri="{FF2B5EF4-FFF2-40B4-BE49-F238E27FC236}">
                <a16:creationId xmlns:a16="http://schemas.microsoft.com/office/drawing/2014/main" id="{3CB56879-C0B6-477B-A118-D12905B755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a:extLst>
              <a:ext uri="{FF2B5EF4-FFF2-40B4-BE49-F238E27FC236}">
                <a16:creationId xmlns:a16="http://schemas.microsoft.com/office/drawing/2014/main" id="{18874DBE-A094-48C4-925B-1C12DB5B5CF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84B7C54C-0926-45C1-9E36-7B44E3E566AD}"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04803" name="Rectangle 6">
            <a:extLst>
              <a:ext uri="{FF2B5EF4-FFF2-40B4-BE49-F238E27FC236}">
                <a16:creationId xmlns:a16="http://schemas.microsoft.com/office/drawing/2014/main" id="{3652D74D-320B-477F-A4E1-034D066C670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4804" name="Rectangle 7">
            <a:extLst>
              <a:ext uri="{FF2B5EF4-FFF2-40B4-BE49-F238E27FC236}">
                <a16:creationId xmlns:a16="http://schemas.microsoft.com/office/drawing/2014/main" id="{7F7218A3-BCD0-43DB-8774-E890EB52A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5F4D411B-3C4B-456C-AE61-CA7AD1A3FC23}" type="slidenum">
              <a:rPr lang="en-US" altLang="en-US" smtClean="0">
                <a:latin typeface="Times New Roman" panose="02020603050405020304" pitchFamily="18" charset="0"/>
              </a:rPr>
              <a:pPr/>
              <a:t>99</a:t>
            </a:fld>
            <a:endParaRPr lang="en-US" altLang="en-US">
              <a:latin typeface="Times New Roman" panose="02020603050405020304" pitchFamily="18" charset="0"/>
            </a:endParaRPr>
          </a:p>
        </p:txBody>
      </p:sp>
      <p:sp>
        <p:nvSpPr>
          <p:cNvPr id="204805" name="Rectangle 2">
            <a:extLst>
              <a:ext uri="{FF2B5EF4-FFF2-40B4-BE49-F238E27FC236}">
                <a16:creationId xmlns:a16="http://schemas.microsoft.com/office/drawing/2014/main" id="{0A3380CA-3937-434B-83E2-FF888910119F}"/>
              </a:ext>
            </a:extLst>
          </p:cNvPr>
          <p:cNvSpPr>
            <a:spLocks noGrp="1" noRot="1" noChangeAspect="1" noChangeArrowheads="1" noTextEdit="1"/>
          </p:cNvSpPr>
          <p:nvPr>
            <p:ph type="sldImg"/>
          </p:nvPr>
        </p:nvSpPr>
        <p:spPr>
          <a:ln/>
        </p:spPr>
      </p:sp>
      <p:sp>
        <p:nvSpPr>
          <p:cNvPr id="204806" name="Rectangle 3">
            <a:extLst>
              <a:ext uri="{FF2B5EF4-FFF2-40B4-BE49-F238E27FC236}">
                <a16:creationId xmlns:a16="http://schemas.microsoft.com/office/drawing/2014/main" id="{4DBDD47D-CF09-45B8-8C2A-CE5932A383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a:extLst>
              <a:ext uri="{FF2B5EF4-FFF2-40B4-BE49-F238E27FC236}">
                <a16:creationId xmlns:a16="http://schemas.microsoft.com/office/drawing/2014/main" id="{50C9A88F-EF42-4354-8EC0-876172B163F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3F373C6A-0DD3-41E0-885F-6A22B18A963E}" type="datetime3">
              <a:rPr lang="en-US" altLang="en-US" smtClean="0">
                <a:latin typeface="Times New Roman" panose="02020603050405020304" pitchFamily="18" charset="0"/>
              </a:rPr>
              <a:pPr/>
              <a:t>11 February 2019</a:t>
            </a:fld>
            <a:endParaRPr lang="en-US" altLang="en-US">
              <a:latin typeface="Times New Roman" panose="02020603050405020304" pitchFamily="18" charset="0"/>
            </a:endParaRPr>
          </a:p>
        </p:txBody>
      </p:sp>
      <p:sp>
        <p:nvSpPr>
          <p:cNvPr id="200707" name="Rectangle 6">
            <a:extLst>
              <a:ext uri="{FF2B5EF4-FFF2-40B4-BE49-F238E27FC236}">
                <a16:creationId xmlns:a16="http://schemas.microsoft.com/office/drawing/2014/main" id="{6BE71DC5-5667-4AA6-873B-EFB752BE1D1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0708" name="Rectangle 7">
            <a:extLst>
              <a:ext uri="{FF2B5EF4-FFF2-40B4-BE49-F238E27FC236}">
                <a16:creationId xmlns:a16="http://schemas.microsoft.com/office/drawing/2014/main" id="{397BB647-6FAA-439F-BF16-E37ECDBF35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350">
              <a:defRPr>
                <a:solidFill>
                  <a:schemeClr val="tx1"/>
                </a:solidFill>
                <a:latin typeface="Arial" panose="020B0604020202020204" pitchFamily="34" charset="0"/>
              </a:defRPr>
            </a:lvl1pPr>
            <a:lvl2pPr marL="687388" indent="-260350" defTabSz="895350">
              <a:defRPr>
                <a:solidFill>
                  <a:schemeClr val="tx1"/>
                </a:solidFill>
                <a:latin typeface="Arial" panose="020B0604020202020204" pitchFamily="34" charset="0"/>
              </a:defRPr>
            </a:lvl2pPr>
            <a:lvl3pPr marL="1060450" indent="-207963" defTabSz="895350">
              <a:defRPr>
                <a:solidFill>
                  <a:schemeClr val="tx1"/>
                </a:solidFill>
                <a:latin typeface="Arial" panose="020B0604020202020204" pitchFamily="34" charset="0"/>
              </a:defRPr>
            </a:lvl3pPr>
            <a:lvl4pPr marL="1487488" indent="-207963" defTabSz="895350">
              <a:defRPr>
                <a:solidFill>
                  <a:schemeClr val="tx1"/>
                </a:solidFill>
                <a:latin typeface="Arial" panose="020B0604020202020204" pitchFamily="34" charset="0"/>
              </a:defRPr>
            </a:lvl4pPr>
            <a:lvl5pPr marL="1912938" indent="-207963" defTabSz="895350">
              <a:defRPr>
                <a:solidFill>
                  <a:schemeClr val="tx1"/>
                </a:solidFill>
                <a:latin typeface="Arial" panose="020B0604020202020204" pitchFamily="34" charset="0"/>
              </a:defRPr>
            </a:lvl5pPr>
            <a:lvl6pPr marL="2370138" indent="-207963" defTabSz="895350" eaLnBrk="0" fontAlgn="base" hangingPunct="0">
              <a:spcBef>
                <a:spcPct val="0"/>
              </a:spcBef>
              <a:spcAft>
                <a:spcPct val="0"/>
              </a:spcAft>
              <a:defRPr>
                <a:solidFill>
                  <a:schemeClr val="tx1"/>
                </a:solidFill>
                <a:latin typeface="Arial" panose="020B0604020202020204" pitchFamily="34" charset="0"/>
              </a:defRPr>
            </a:lvl6pPr>
            <a:lvl7pPr marL="2827338" indent="-207963" defTabSz="895350" eaLnBrk="0" fontAlgn="base" hangingPunct="0">
              <a:spcBef>
                <a:spcPct val="0"/>
              </a:spcBef>
              <a:spcAft>
                <a:spcPct val="0"/>
              </a:spcAft>
              <a:defRPr>
                <a:solidFill>
                  <a:schemeClr val="tx1"/>
                </a:solidFill>
                <a:latin typeface="Arial" panose="020B0604020202020204" pitchFamily="34" charset="0"/>
              </a:defRPr>
            </a:lvl7pPr>
            <a:lvl8pPr marL="3284538" indent="-207963" defTabSz="895350" eaLnBrk="0" fontAlgn="base" hangingPunct="0">
              <a:spcBef>
                <a:spcPct val="0"/>
              </a:spcBef>
              <a:spcAft>
                <a:spcPct val="0"/>
              </a:spcAft>
              <a:defRPr>
                <a:solidFill>
                  <a:schemeClr val="tx1"/>
                </a:solidFill>
                <a:latin typeface="Arial" panose="020B0604020202020204" pitchFamily="34" charset="0"/>
              </a:defRPr>
            </a:lvl8pPr>
            <a:lvl9pPr marL="3741738" indent="-207963" defTabSz="895350" eaLnBrk="0" fontAlgn="base" hangingPunct="0">
              <a:spcBef>
                <a:spcPct val="0"/>
              </a:spcBef>
              <a:spcAft>
                <a:spcPct val="0"/>
              </a:spcAft>
              <a:defRPr>
                <a:solidFill>
                  <a:schemeClr val="tx1"/>
                </a:solidFill>
                <a:latin typeface="Arial" panose="020B0604020202020204" pitchFamily="34" charset="0"/>
              </a:defRPr>
            </a:lvl9pPr>
          </a:lstStyle>
          <a:p>
            <a:fld id="{FAAD9E0D-21B6-4E92-B0A3-31385865BDAD}" type="slidenum">
              <a:rPr lang="en-US" altLang="en-US" smtClean="0">
                <a:latin typeface="Times New Roman" panose="02020603050405020304" pitchFamily="18" charset="0"/>
              </a:rPr>
              <a:pPr/>
              <a:t>100</a:t>
            </a:fld>
            <a:endParaRPr lang="en-US" altLang="en-US">
              <a:latin typeface="Times New Roman" panose="02020603050405020304" pitchFamily="18" charset="0"/>
            </a:endParaRPr>
          </a:p>
        </p:txBody>
      </p:sp>
      <p:sp>
        <p:nvSpPr>
          <p:cNvPr id="200709" name="Rectangle 2">
            <a:extLst>
              <a:ext uri="{FF2B5EF4-FFF2-40B4-BE49-F238E27FC236}">
                <a16:creationId xmlns:a16="http://schemas.microsoft.com/office/drawing/2014/main" id="{511B734C-308E-4909-9AC5-62A4046E25C2}"/>
              </a:ext>
            </a:extLst>
          </p:cNvPr>
          <p:cNvSpPr>
            <a:spLocks noGrp="1" noRot="1" noChangeAspect="1" noChangeArrowheads="1" noTextEdit="1"/>
          </p:cNvSpPr>
          <p:nvPr>
            <p:ph type="sldImg"/>
          </p:nvPr>
        </p:nvSpPr>
        <p:spPr>
          <a:ln/>
        </p:spPr>
      </p:sp>
      <p:sp>
        <p:nvSpPr>
          <p:cNvPr id="200710" name="Rectangle 3">
            <a:extLst>
              <a:ext uri="{FF2B5EF4-FFF2-40B4-BE49-F238E27FC236}">
                <a16:creationId xmlns:a16="http://schemas.microsoft.com/office/drawing/2014/main" id="{40F8AF5A-1BB2-4923-B028-11C319D89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5F27A5F-1775-4D20-B5C0-732FBBD158DE}"/>
              </a:ext>
            </a:extLst>
          </p:cNvPr>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sp>
        <p:nvSpPr>
          <p:cNvPr id="5" name="Rectangle 5">
            <a:extLst>
              <a:ext uri="{FF2B5EF4-FFF2-40B4-BE49-F238E27FC236}">
                <a16:creationId xmlns:a16="http://schemas.microsoft.com/office/drawing/2014/main" id="{8813B41B-3037-4448-B496-6B4BC9D9953B}"/>
              </a:ext>
            </a:extLst>
          </p:cNvPr>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sp>
        <p:nvSpPr>
          <p:cNvPr id="6" name="Rectangle 6">
            <a:extLst>
              <a:ext uri="{FF2B5EF4-FFF2-40B4-BE49-F238E27FC236}">
                <a16:creationId xmlns:a16="http://schemas.microsoft.com/office/drawing/2014/main" id="{05442BED-E121-4A56-B818-7B7AD0D3E1A9}"/>
              </a:ext>
            </a:extLst>
          </p:cNvPr>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sp>
        <p:nvSpPr>
          <p:cNvPr id="7" name="Rectangle 7">
            <a:extLst>
              <a:ext uri="{FF2B5EF4-FFF2-40B4-BE49-F238E27FC236}">
                <a16:creationId xmlns:a16="http://schemas.microsoft.com/office/drawing/2014/main" id="{FC4D0297-03C0-4C92-AB40-CC30BF6C5D1E}"/>
              </a:ext>
            </a:extLst>
          </p:cNvPr>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latin typeface="Arial" charset="0"/>
            </a:endParaRPr>
          </a:p>
        </p:txBody>
      </p:sp>
      <p:sp>
        <p:nvSpPr>
          <p:cNvPr id="8" name="Rectangle 9">
            <a:extLst>
              <a:ext uri="{FF2B5EF4-FFF2-40B4-BE49-F238E27FC236}">
                <a16:creationId xmlns:a16="http://schemas.microsoft.com/office/drawing/2014/main" id="{76056C87-245A-4A34-A060-5A5EEF04BD37}"/>
              </a:ext>
            </a:extLst>
          </p:cNvPr>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sp>
        <p:nvSpPr>
          <p:cNvPr id="9" name="Rectangle 10">
            <a:extLst>
              <a:ext uri="{FF2B5EF4-FFF2-40B4-BE49-F238E27FC236}">
                <a16:creationId xmlns:a16="http://schemas.microsoft.com/office/drawing/2014/main" id="{091CEC6A-F1A4-45E8-ABFB-F3C6B09F8DF3}"/>
              </a:ext>
            </a:extLst>
          </p:cNvPr>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pic>
        <p:nvPicPr>
          <p:cNvPr id="10" name="Picture 14" descr="MK Logo (2).png">
            <a:extLst>
              <a:ext uri="{FF2B5EF4-FFF2-40B4-BE49-F238E27FC236}">
                <a16:creationId xmlns:a16="http://schemas.microsoft.com/office/drawing/2014/main" id="{207B5E84-B023-4716-8AAC-03AB36A0BB4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a:extLst>
              <a:ext uri="{FF2B5EF4-FFF2-40B4-BE49-F238E27FC236}">
                <a16:creationId xmlns:a16="http://schemas.microsoft.com/office/drawing/2014/main" id="{BF221A6D-E3C0-44EE-A77F-3CA2E33E08DC}"/>
              </a:ext>
            </a:extLst>
          </p:cNvPr>
          <p:cNvGrpSpPr>
            <a:grpSpLocks/>
          </p:cNvGrpSpPr>
          <p:nvPr userDrawn="1"/>
        </p:nvGrpSpPr>
        <p:grpSpPr bwMode="auto">
          <a:xfrm>
            <a:off x="1774825" y="104775"/>
            <a:ext cx="6084888" cy="868363"/>
            <a:chOff x="1774113" y="104757"/>
            <a:chExt cx="6084936" cy="868541"/>
          </a:xfrm>
        </p:grpSpPr>
        <p:sp>
          <p:nvSpPr>
            <p:cNvPr id="12" name="TextBox 11">
              <a:extLst>
                <a:ext uri="{FF2B5EF4-FFF2-40B4-BE49-F238E27FC236}">
                  <a16:creationId xmlns:a16="http://schemas.microsoft.com/office/drawing/2014/main" id="{CA47FB3B-80A3-4A67-8992-2F8ECD79EF27}"/>
                </a:ext>
              </a:extLst>
            </p:cNvPr>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2">
              <a:extLst>
                <a:ext uri="{FF2B5EF4-FFF2-40B4-BE49-F238E27FC236}">
                  <a16:creationId xmlns:a16="http://schemas.microsoft.com/office/drawing/2014/main" id="{2ED46D35-1E0A-474E-8FE5-B18EFA7DA7F9}"/>
                </a:ext>
              </a:extLst>
            </p:cNvPr>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GB" sz="2000">
                  <a:solidFill>
                    <a:schemeClr val="bg1"/>
                  </a:solidFill>
                </a:rPr>
                <a:t>The Hardware/Software Interface</a:t>
              </a:r>
              <a:endParaRPr lang="en-US" sz="2000">
                <a:solidFill>
                  <a:schemeClr val="bg1"/>
                </a:solidFill>
              </a:endParaRPr>
            </a:p>
          </p:txBody>
        </p:sp>
      </p:grpSp>
      <p:grpSp>
        <p:nvGrpSpPr>
          <p:cNvPr id="14" name="Group 16">
            <a:extLst>
              <a:ext uri="{FF2B5EF4-FFF2-40B4-BE49-F238E27FC236}">
                <a16:creationId xmlns:a16="http://schemas.microsoft.com/office/drawing/2014/main" id="{7D5F1792-0078-472D-81C7-9783644CBC69}"/>
              </a:ext>
            </a:extLst>
          </p:cNvPr>
          <p:cNvGrpSpPr>
            <a:grpSpLocks/>
          </p:cNvGrpSpPr>
          <p:nvPr userDrawn="1"/>
        </p:nvGrpSpPr>
        <p:grpSpPr bwMode="auto">
          <a:xfrm>
            <a:off x="8004175" y="93663"/>
            <a:ext cx="935038" cy="935037"/>
            <a:chOff x="7956376" y="116632"/>
            <a:chExt cx="936104" cy="936104"/>
          </a:xfrm>
        </p:grpSpPr>
        <p:sp>
          <p:nvSpPr>
            <p:cNvPr id="15" name="32-Point Star 18">
              <a:extLst>
                <a:ext uri="{FF2B5EF4-FFF2-40B4-BE49-F238E27FC236}">
                  <a16:creationId xmlns:a16="http://schemas.microsoft.com/office/drawing/2014/main" id="{15DA5A8D-D0C4-4712-B1A9-ED0A60488E56}"/>
                </a:ext>
              </a:extLst>
            </p:cNvPr>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sp>
          <p:nvSpPr>
            <p:cNvPr id="16" name="TextBox 15">
              <a:extLst>
                <a:ext uri="{FF2B5EF4-FFF2-40B4-BE49-F238E27FC236}">
                  <a16:creationId xmlns:a16="http://schemas.microsoft.com/office/drawing/2014/main" id="{44B645FD-EAD0-43E6-A5F4-89D25870285D}"/>
                </a:ext>
              </a:extLst>
            </p:cNvPr>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sz="2000">
                  <a:solidFill>
                    <a:schemeClr val="bg1"/>
                  </a:solidFill>
                  <a:latin typeface="Arial Black" panose="020B0A04020102020204" pitchFamily="34" charset="0"/>
                </a:rPr>
                <a:t>5</a:t>
              </a:r>
              <a:r>
                <a:rPr lang="en-GB" sz="2000" baseline="30000">
                  <a:solidFill>
                    <a:schemeClr val="bg1"/>
                  </a:solidFill>
                  <a:latin typeface="Arial Black" panose="020B0A04020102020204" pitchFamily="34" charset="0"/>
                </a:rPr>
                <a:t>th</a:t>
              </a:r>
              <a:endParaRPr lang="en-GB" sz="2000">
                <a:solidFill>
                  <a:schemeClr val="bg1"/>
                </a:solidFill>
                <a:latin typeface="Arial Black" panose="020B0A04020102020204" pitchFamily="34" charset="0"/>
              </a:endParaRPr>
            </a:p>
            <a:p>
              <a:pPr>
                <a:defRPr/>
              </a:pPr>
              <a:endParaRPr lang="en-US" sz="2000">
                <a:solidFill>
                  <a:schemeClr val="bg1"/>
                </a:solidFill>
                <a:latin typeface="Arial Black" panose="020B0A04020102020204" pitchFamily="34" charset="0"/>
              </a:endParaRPr>
            </a:p>
          </p:txBody>
        </p:sp>
        <p:sp>
          <p:nvSpPr>
            <p:cNvPr id="17" name="TextBox 16">
              <a:extLst>
                <a:ext uri="{FF2B5EF4-FFF2-40B4-BE49-F238E27FC236}">
                  <a16:creationId xmlns:a16="http://schemas.microsoft.com/office/drawing/2014/main" id="{FA8223C0-97E1-4F4A-9DB8-1A3194B0C1F8}"/>
                </a:ext>
              </a:extLst>
            </p:cNvPr>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GB" sz="1400">
                  <a:solidFill>
                    <a:schemeClr val="bg1"/>
                  </a:solidFill>
                </a:rPr>
                <a:t>Edition</a:t>
              </a:r>
              <a:endParaRPr lang="en-US" sz="1400">
                <a:solidFill>
                  <a:schemeClr val="bg1"/>
                </a:solidFill>
              </a:endParaRPr>
            </a:p>
          </p:txBody>
        </p:sp>
      </p:grpSp>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2487144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831543AC-AC1A-400D-83DB-B2AA43A4795F}"/>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6F018310-0D60-40D2-A17F-28CF2D08BFFC}" type="slidenum">
              <a:rPr lang="en-AU"/>
              <a:pPr>
                <a:defRPr/>
              </a:pPr>
              <a:t>‹#›</a:t>
            </a:fld>
            <a:endParaRPr lang="en-AU"/>
          </a:p>
        </p:txBody>
      </p:sp>
    </p:spTree>
    <p:extLst>
      <p:ext uri="{BB962C8B-B14F-4D97-AF65-F5344CB8AC3E}">
        <p14:creationId xmlns:p14="http://schemas.microsoft.com/office/powerpoint/2010/main" val="428600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6C4EB05-DE67-451E-BBFF-4AF745830F31}"/>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0DBC1411-C65E-4954-BE6B-E0EBC4C7D58E}" type="slidenum">
              <a:rPr lang="en-AU"/>
              <a:pPr>
                <a:defRPr/>
              </a:pPr>
              <a:t>‹#›</a:t>
            </a:fld>
            <a:endParaRPr lang="en-AU"/>
          </a:p>
        </p:txBody>
      </p:sp>
    </p:spTree>
    <p:extLst>
      <p:ext uri="{BB962C8B-B14F-4D97-AF65-F5344CB8AC3E}">
        <p14:creationId xmlns:p14="http://schemas.microsoft.com/office/powerpoint/2010/main" val="2284355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7C31195-0716-4DED-92EC-8B6AD083FDE3}"/>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B69A94D2-5605-477B-93BA-4411A7CB1950}" type="slidenum">
              <a:rPr lang="en-AU"/>
              <a:pPr>
                <a:defRPr/>
              </a:pPr>
              <a:t>‹#›</a:t>
            </a:fld>
            <a:endParaRPr lang="en-AU"/>
          </a:p>
        </p:txBody>
      </p:sp>
    </p:spTree>
    <p:extLst>
      <p:ext uri="{BB962C8B-B14F-4D97-AF65-F5344CB8AC3E}">
        <p14:creationId xmlns:p14="http://schemas.microsoft.com/office/powerpoint/2010/main" val="166905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F78F517-7DB0-43AD-B32D-A9BA7B8E3A79}"/>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224FDA13-8EB9-43C1-890E-63CB38D0FB36}" type="slidenum">
              <a:rPr lang="en-AU"/>
              <a:pPr>
                <a:defRPr/>
              </a:pPr>
              <a:t>‹#›</a:t>
            </a:fld>
            <a:endParaRPr lang="en-AU"/>
          </a:p>
        </p:txBody>
      </p:sp>
    </p:spTree>
    <p:extLst>
      <p:ext uri="{BB962C8B-B14F-4D97-AF65-F5344CB8AC3E}">
        <p14:creationId xmlns:p14="http://schemas.microsoft.com/office/powerpoint/2010/main" val="72913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F9E18BD1-87A8-4B2F-B570-74875CE35C98}"/>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37A4C3F5-56A8-48E6-A445-E25B4CE5A96A}" type="slidenum">
              <a:rPr lang="en-AU"/>
              <a:pPr>
                <a:defRPr/>
              </a:pPr>
              <a:t>‹#›</a:t>
            </a:fld>
            <a:endParaRPr lang="en-AU"/>
          </a:p>
        </p:txBody>
      </p:sp>
    </p:spTree>
    <p:extLst>
      <p:ext uri="{BB962C8B-B14F-4D97-AF65-F5344CB8AC3E}">
        <p14:creationId xmlns:p14="http://schemas.microsoft.com/office/powerpoint/2010/main" val="407021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0C60A5F3-885D-494D-88FE-B47A2BD55572}"/>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54D62CEB-AB7E-410A-91E1-3998827902D5}" type="slidenum">
              <a:rPr lang="en-AU"/>
              <a:pPr>
                <a:defRPr/>
              </a:pPr>
              <a:t>‹#›</a:t>
            </a:fld>
            <a:endParaRPr lang="en-AU"/>
          </a:p>
        </p:txBody>
      </p:sp>
    </p:spTree>
    <p:extLst>
      <p:ext uri="{BB962C8B-B14F-4D97-AF65-F5344CB8AC3E}">
        <p14:creationId xmlns:p14="http://schemas.microsoft.com/office/powerpoint/2010/main" val="283754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2274D729-22EE-4084-9549-BD4B95D08E7B}"/>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D607AA49-F76D-4075-B167-FB9CE51C9539}" type="slidenum">
              <a:rPr lang="en-AU"/>
              <a:pPr>
                <a:defRPr/>
              </a:pPr>
              <a:t>‹#›</a:t>
            </a:fld>
            <a:endParaRPr lang="en-AU"/>
          </a:p>
        </p:txBody>
      </p:sp>
    </p:spTree>
    <p:extLst>
      <p:ext uri="{BB962C8B-B14F-4D97-AF65-F5344CB8AC3E}">
        <p14:creationId xmlns:p14="http://schemas.microsoft.com/office/powerpoint/2010/main" val="160875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51C48CA2-03F4-44B7-B572-597D7D0F13B4}"/>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7F9211B8-B212-4E5F-B465-7610985A58DD}" type="slidenum">
              <a:rPr lang="en-AU"/>
              <a:pPr>
                <a:defRPr/>
              </a:pPr>
              <a:t>‹#›</a:t>
            </a:fld>
            <a:endParaRPr lang="en-AU"/>
          </a:p>
        </p:txBody>
      </p:sp>
    </p:spTree>
    <p:extLst>
      <p:ext uri="{BB962C8B-B14F-4D97-AF65-F5344CB8AC3E}">
        <p14:creationId xmlns:p14="http://schemas.microsoft.com/office/powerpoint/2010/main" val="229133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47A55D98-253F-4FED-BCFB-BA7F28FB1422}"/>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4E38B8E9-F87F-4595-B396-B37B267229C8}" type="slidenum">
              <a:rPr lang="en-AU"/>
              <a:pPr>
                <a:defRPr/>
              </a:pPr>
              <a:t>‹#›</a:t>
            </a:fld>
            <a:endParaRPr lang="en-AU"/>
          </a:p>
        </p:txBody>
      </p:sp>
    </p:spTree>
    <p:extLst>
      <p:ext uri="{BB962C8B-B14F-4D97-AF65-F5344CB8AC3E}">
        <p14:creationId xmlns:p14="http://schemas.microsoft.com/office/powerpoint/2010/main" val="277632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CD275BF-1454-49B0-B7D3-2F489EE561E8}"/>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A6583910-3840-4899-8B31-8C3BADBA44D6}" type="slidenum">
              <a:rPr lang="en-AU"/>
              <a:pPr>
                <a:defRPr/>
              </a:pPr>
              <a:t>‹#›</a:t>
            </a:fld>
            <a:endParaRPr lang="en-AU"/>
          </a:p>
        </p:txBody>
      </p:sp>
    </p:spTree>
    <p:extLst>
      <p:ext uri="{BB962C8B-B14F-4D97-AF65-F5344CB8AC3E}">
        <p14:creationId xmlns:p14="http://schemas.microsoft.com/office/powerpoint/2010/main" val="397093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59E7E83-D74C-4F29-850E-15C95AE7E505}"/>
              </a:ext>
            </a:extLst>
          </p:cNvPr>
          <p:cNvSpPr>
            <a:spLocks noGrp="1" noChangeArrowheads="1"/>
          </p:cNvSpPr>
          <p:nvPr>
            <p:ph type="ftr" sz="quarter" idx="10"/>
          </p:nvPr>
        </p:nvSpPr>
        <p:spPr>
          <a:ln/>
        </p:spPr>
        <p:txBody>
          <a:bodyPr/>
          <a:lstStyle>
            <a:lvl1pPr>
              <a:defRPr/>
            </a:lvl1pPr>
          </a:lstStyle>
          <a:p>
            <a:pPr>
              <a:defRPr/>
            </a:pPr>
            <a:r>
              <a:rPr lang="en-AU"/>
              <a:t>Chapter 2 — Instructions: Language of the Computer — </a:t>
            </a:r>
            <a:fld id="{45697D8C-3E9F-4B09-93FC-7D65B8F504BF}" type="slidenum">
              <a:rPr lang="en-AU"/>
              <a:pPr>
                <a:defRPr/>
              </a:pPr>
              <a:t>‹#›</a:t>
            </a:fld>
            <a:endParaRPr lang="en-AU"/>
          </a:p>
        </p:txBody>
      </p:sp>
    </p:spTree>
    <p:extLst>
      <p:ext uri="{BB962C8B-B14F-4D97-AF65-F5344CB8AC3E}">
        <p14:creationId xmlns:p14="http://schemas.microsoft.com/office/powerpoint/2010/main" val="404924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B70124C-FA7C-4995-828E-987458070E86}"/>
              </a:ext>
            </a:extLst>
          </p:cNvPr>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sp>
        <p:nvSpPr>
          <p:cNvPr id="1027" name="Rectangle 3">
            <a:extLst>
              <a:ext uri="{FF2B5EF4-FFF2-40B4-BE49-F238E27FC236}">
                <a16:creationId xmlns:a16="http://schemas.microsoft.com/office/drawing/2014/main" id="{A76C7C74-181E-46A0-BBC5-6213ABE2538B}"/>
              </a:ext>
            </a:extLst>
          </p:cNvPr>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a:extLst>
              <a:ext uri="{FF2B5EF4-FFF2-40B4-BE49-F238E27FC236}">
                <a16:creationId xmlns:a16="http://schemas.microsoft.com/office/drawing/2014/main" id="{564094DD-CD6D-44FD-B3C1-E08C8710DC8D}"/>
              </a:ext>
            </a:extLst>
          </p:cNvPr>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39621" name="Rectangle 5">
            <a:extLst>
              <a:ext uri="{FF2B5EF4-FFF2-40B4-BE49-F238E27FC236}">
                <a16:creationId xmlns:a16="http://schemas.microsoft.com/office/drawing/2014/main" id="{3633C634-EAD4-4818-8941-70620ED193B8}"/>
              </a:ext>
            </a:extLst>
          </p:cNvPr>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lvl1pPr>
          </a:lstStyle>
          <a:p>
            <a:pPr>
              <a:defRPr/>
            </a:pPr>
            <a:r>
              <a:rPr lang="en-AU"/>
              <a:t>Chapter 2 — Instructions: Language of the Computer — </a:t>
            </a:r>
            <a:fld id="{22F59B9F-566A-4985-A16C-1E534ABA33E2}" type="slidenum">
              <a:rPr lang="en-AU"/>
              <a:pPr>
                <a:defRPr/>
              </a:pPr>
              <a:t>‹#›</a:t>
            </a:fld>
            <a:endParaRPr lang="en-AU"/>
          </a:p>
        </p:txBody>
      </p:sp>
      <p:sp>
        <p:nvSpPr>
          <p:cNvPr id="1030" name="Rectangle 7">
            <a:extLst>
              <a:ext uri="{FF2B5EF4-FFF2-40B4-BE49-F238E27FC236}">
                <a16:creationId xmlns:a16="http://schemas.microsoft.com/office/drawing/2014/main" id="{E8119342-A82F-42B5-84FB-49182DAB5EC2}"/>
              </a:ext>
            </a:extLst>
          </p:cNvPr>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p>
        </p:txBody>
      </p:sp>
      <p:pic>
        <p:nvPicPr>
          <p:cNvPr id="1031" name="Picture 7" descr="MK Logo.jpg">
            <a:extLst>
              <a:ext uri="{FF2B5EF4-FFF2-40B4-BE49-F238E27FC236}">
                <a16:creationId xmlns:a16="http://schemas.microsoft.com/office/drawing/2014/main" id="{1C923D81-33DF-4E9B-AE1D-1BBA2DB62ECA}"/>
              </a:ext>
            </a:extLst>
          </p:cNvPr>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98" r:id="rId1"/>
    <p:sldLayoutId id="2147484987" r:id="rId2"/>
    <p:sldLayoutId id="2147484988" r:id="rId3"/>
    <p:sldLayoutId id="2147484989" r:id="rId4"/>
    <p:sldLayoutId id="2147484990" r:id="rId5"/>
    <p:sldLayoutId id="2147484991" r:id="rId6"/>
    <p:sldLayoutId id="2147484992" r:id="rId7"/>
    <p:sldLayoutId id="2147484993" r:id="rId8"/>
    <p:sldLayoutId id="2147484994" r:id="rId9"/>
    <p:sldLayoutId id="2147484995" r:id="rId10"/>
    <p:sldLayoutId id="2147484996" r:id="rId11"/>
    <p:sldLayoutId id="2147484997" r:id="rId12"/>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4.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0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5.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mips.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3.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4.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AA33A72B-C7DF-401D-A224-71DBA0333EE9}"/>
              </a:ext>
            </a:extLst>
          </p:cNvPr>
          <p:cNvSpPr>
            <a:spLocks noGrp="1" noChangeArrowheads="1"/>
          </p:cNvSpPr>
          <p:nvPr>
            <p:ph type="ctrTitle"/>
          </p:nvPr>
        </p:nvSpPr>
        <p:spPr>
          <a:xfrm>
            <a:off x="2051050" y="1844675"/>
            <a:ext cx="7092950" cy="769938"/>
          </a:xfrm>
        </p:spPr>
        <p:txBody>
          <a:bodyPr/>
          <a:lstStyle/>
          <a:p>
            <a:pPr eaLnBrk="1" hangingPunct="1"/>
            <a:r>
              <a:rPr lang="en-US" altLang="en-US"/>
              <a:t>CSCI 3301: C</a:t>
            </a:r>
            <a:r>
              <a:rPr lang="en-AU" altLang="en-US"/>
              <a:t>hapter 2</a:t>
            </a:r>
          </a:p>
        </p:txBody>
      </p:sp>
      <p:sp>
        <p:nvSpPr>
          <p:cNvPr id="5123" name="Rectangle 5">
            <a:extLst>
              <a:ext uri="{FF2B5EF4-FFF2-40B4-BE49-F238E27FC236}">
                <a16:creationId xmlns:a16="http://schemas.microsoft.com/office/drawing/2014/main" id="{E3ECB1F8-AA5F-493D-8A80-DFF573EDA268}"/>
              </a:ext>
            </a:extLst>
          </p:cNvPr>
          <p:cNvSpPr>
            <a:spLocks noGrp="1" noChangeArrowheads="1"/>
          </p:cNvSpPr>
          <p:nvPr>
            <p:ph type="subTitle" idx="1"/>
          </p:nvPr>
        </p:nvSpPr>
        <p:spPr>
          <a:xfrm>
            <a:off x="2409825" y="2924175"/>
            <a:ext cx="5832475" cy="1066800"/>
          </a:xfrm>
        </p:spPr>
        <p:txBody>
          <a:bodyPr/>
          <a:lstStyle/>
          <a:p>
            <a:pPr eaLnBrk="1" hangingPunct="1"/>
            <a:r>
              <a:rPr lang="en-AU" altLang="en-US"/>
              <a:t>Instructions: Language of the Computer</a:t>
            </a:r>
          </a:p>
        </p:txBody>
      </p:sp>
      <p:sp>
        <p:nvSpPr>
          <p:cNvPr id="5124" name="TextBox 2">
            <a:extLst>
              <a:ext uri="{FF2B5EF4-FFF2-40B4-BE49-F238E27FC236}">
                <a16:creationId xmlns:a16="http://schemas.microsoft.com/office/drawing/2014/main" id="{9EFE7B8A-8944-4E96-A441-E0696A460E55}"/>
              </a:ext>
            </a:extLst>
          </p:cNvPr>
          <p:cNvSpPr txBox="1">
            <a:spLocks noChangeArrowheads="1"/>
          </p:cNvSpPr>
          <p:nvPr/>
        </p:nvSpPr>
        <p:spPr bwMode="auto">
          <a:xfrm>
            <a:off x="2743200" y="5378450"/>
            <a:ext cx="419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t>Abdullah Yasin Nur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017B1575-4338-4872-851E-04779F0811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9F8C8CC-A73C-4F8C-A7E1-B58EB02AA38B}" type="slidenum">
              <a:rPr lang="en-AU" altLang="en-US" sz="1400" smtClean="0"/>
              <a:pPr>
                <a:spcBef>
                  <a:spcPct val="0"/>
                </a:spcBef>
                <a:buClrTx/>
                <a:buSzTx/>
                <a:buFontTx/>
                <a:buNone/>
              </a:pPr>
              <a:t>10</a:t>
            </a:fld>
            <a:endParaRPr lang="en-AU" altLang="en-US" sz="1400"/>
          </a:p>
        </p:txBody>
      </p:sp>
      <p:sp>
        <p:nvSpPr>
          <p:cNvPr id="21507" name="Rectangle 2">
            <a:extLst>
              <a:ext uri="{FF2B5EF4-FFF2-40B4-BE49-F238E27FC236}">
                <a16:creationId xmlns:a16="http://schemas.microsoft.com/office/drawing/2014/main" id="{E24F4024-342F-4A09-8735-36676FF13A4D}"/>
              </a:ext>
            </a:extLst>
          </p:cNvPr>
          <p:cNvSpPr>
            <a:spLocks noGrp="1" noChangeArrowheads="1"/>
          </p:cNvSpPr>
          <p:nvPr>
            <p:ph type="title"/>
          </p:nvPr>
        </p:nvSpPr>
        <p:spPr/>
        <p:txBody>
          <a:bodyPr/>
          <a:lstStyle/>
          <a:p>
            <a:pPr eaLnBrk="1" hangingPunct="1"/>
            <a:r>
              <a:rPr lang="en-US" altLang="en-US" dirty="0"/>
              <a:t>Arithmetic Example</a:t>
            </a:r>
            <a:endParaRPr lang="en-AU" altLang="en-US" dirty="0"/>
          </a:p>
        </p:txBody>
      </p:sp>
      <p:sp>
        <p:nvSpPr>
          <p:cNvPr id="21508" name="Rectangle 3">
            <a:extLst>
              <a:ext uri="{FF2B5EF4-FFF2-40B4-BE49-F238E27FC236}">
                <a16:creationId xmlns:a16="http://schemas.microsoft.com/office/drawing/2014/main" id="{E38558D7-909D-4C66-849A-3D27970B182C}"/>
              </a:ext>
            </a:extLst>
          </p:cNvPr>
          <p:cNvSpPr>
            <a:spLocks noGrp="1" noChangeArrowheads="1"/>
          </p:cNvSpPr>
          <p:nvPr>
            <p:ph type="body" idx="1"/>
          </p:nvPr>
        </p:nvSpPr>
        <p:spPr/>
        <p:txBody>
          <a:bodyPr/>
          <a:lstStyle/>
          <a:p>
            <a:pPr eaLnBrk="1" hangingPunct="1"/>
            <a:r>
              <a:rPr lang="en-US" altLang="en-US" dirty="0"/>
              <a:t>Example for a C code snipped:</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f = (g + h) -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j);</a:t>
            </a:r>
          </a:p>
          <a:p>
            <a:pPr eaLnBrk="1" hangingPunct="1"/>
            <a:r>
              <a:rPr lang="en-US" altLang="en-US" dirty="0"/>
              <a:t>Compiled “MIPS code”:</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add t0, g, h   # temp t0 = g + h</a:t>
            </a:r>
            <a:br>
              <a:rPr lang="en-US" altLang="en-US" sz="2800" dirty="0">
                <a:latin typeface="Lucida Console" panose="020B0609040504020204" pitchFamily="49" charset="0"/>
              </a:rPr>
            </a:br>
            <a:r>
              <a:rPr lang="en-US" altLang="en-US" sz="2800" dirty="0">
                <a:latin typeface="Lucida Console" panose="020B0609040504020204" pitchFamily="49" charset="0"/>
              </a:rPr>
              <a:t>add t1,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j   # temp t1 =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j</a:t>
            </a:r>
            <a:br>
              <a:rPr lang="en-US" altLang="en-US" sz="2800" dirty="0">
                <a:latin typeface="Lucida Console" panose="020B0609040504020204" pitchFamily="49" charset="0"/>
              </a:rPr>
            </a:br>
            <a:r>
              <a:rPr lang="en-US" altLang="en-US" sz="2800" dirty="0">
                <a:latin typeface="Lucida Console" panose="020B0609040504020204" pitchFamily="49" charset="0"/>
              </a:rPr>
              <a:t>sub f, t0, t1  # f = t0 - t1</a:t>
            </a:r>
            <a:endParaRPr lang="en-AU"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Footer Placeholder 3">
            <a:extLst>
              <a:ext uri="{FF2B5EF4-FFF2-40B4-BE49-F238E27FC236}">
                <a16:creationId xmlns:a16="http://schemas.microsoft.com/office/drawing/2014/main" id="{B094CC61-F722-470B-B861-B3937965FA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B5995E3-6AD3-40A1-85DC-A591AC708BAB}" type="slidenum">
              <a:rPr lang="en-AU" altLang="en-US" sz="1400" smtClean="0"/>
              <a:pPr>
                <a:spcBef>
                  <a:spcPct val="0"/>
                </a:spcBef>
                <a:buClrTx/>
                <a:buSzTx/>
                <a:buFontTx/>
                <a:buNone/>
              </a:pPr>
              <a:t>100</a:t>
            </a:fld>
            <a:endParaRPr lang="en-AU" altLang="en-US" sz="1400"/>
          </a:p>
        </p:txBody>
      </p:sp>
      <p:sp>
        <p:nvSpPr>
          <p:cNvPr id="199683" name="Rectangle 2">
            <a:extLst>
              <a:ext uri="{FF2B5EF4-FFF2-40B4-BE49-F238E27FC236}">
                <a16:creationId xmlns:a16="http://schemas.microsoft.com/office/drawing/2014/main" id="{D30C5239-6292-4244-A21C-17FB94409473}"/>
              </a:ext>
            </a:extLst>
          </p:cNvPr>
          <p:cNvSpPr>
            <a:spLocks noGrp="1" noChangeArrowheads="1"/>
          </p:cNvSpPr>
          <p:nvPr>
            <p:ph type="title"/>
          </p:nvPr>
        </p:nvSpPr>
        <p:spPr/>
        <p:txBody>
          <a:bodyPr/>
          <a:lstStyle/>
          <a:p>
            <a:pPr eaLnBrk="1" hangingPunct="1"/>
            <a:r>
              <a:rPr lang="en-US" altLang="en-US" dirty="0"/>
              <a:t>C Sort Example</a:t>
            </a:r>
            <a:endParaRPr lang="en-AU" altLang="en-US" dirty="0"/>
          </a:p>
        </p:txBody>
      </p:sp>
      <p:sp>
        <p:nvSpPr>
          <p:cNvPr id="199684" name="Rectangle 3">
            <a:extLst>
              <a:ext uri="{FF2B5EF4-FFF2-40B4-BE49-F238E27FC236}">
                <a16:creationId xmlns:a16="http://schemas.microsoft.com/office/drawing/2014/main" id="{7B3865EF-B32E-46EC-9207-BB67937DCF70}"/>
              </a:ext>
            </a:extLst>
          </p:cNvPr>
          <p:cNvSpPr>
            <a:spLocks noGrp="1" noChangeArrowheads="1"/>
          </p:cNvSpPr>
          <p:nvPr>
            <p:ph type="body" idx="1"/>
          </p:nvPr>
        </p:nvSpPr>
        <p:spPr>
          <a:xfrm>
            <a:off x="684213" y="1125538"/>
            <a:ext cx="7821612" cy="5111750"/>
          </a:xfrm>
        </p:spPr>
        <p:txBody>
          <a:bodyPr/>
          <a:lstStyle/>
          <a:p>
            <a:pPr eaLnBrk="1" hangingPunct="1">
              <a:lnSpc>
                <a:spcPct val="90000"/>
              </a:lnSpc>
            </a:pPr>
            <a:r>
              <a:rPr lang="en-US" altLang="en-US" dirty="0"/>
              <a:t>Illustrates use of assembly instructions for a C bubble sort function</a:t>
            </a:r>
          </a:p>
          <a:p>
            <a:pPr eaLnBrk="1" hangingPunct="1">
              <a:lnSpc>
                <a:spcPct val="90000"/>
              </a:lnSpc>
            </a:pPr>
            <a:r>
              <a:rPr lang="en-US" altLang="en-US" dirty="0"/>
              <a:t>Swap procedure (leaf)</a:t>
            </a:r>
          </a:p>
          <a:p>
            <a:pPr lvl="1" eaLnBrk="1" hangingPunct="1">
              <a:lnSpc>
                <a:spcPct val="90000"/>
              </a:lnSpc>
              <a:buFont typeface="Wingdings" panose="05000000000000000000" pitchFamily="2" charset="2"/>
              <a:buNone/>
            </a:pPr>
            <a:r>
              <a:rPr lang="en-US" altLang="en-US" dirty="0">
                <a:latin typeface="Lucida Console" panose="020B0609040504020204" pitchFamily="49" charset="0"/>
              </a:rPr>
              <a:t>	void swap(int v[], int k)</a:t>
            </a:r>
            <a:br>
              <a:rPr lang="en-US" altLang="en-US" dirty="0">
                <a:latin typeface="Lucida Console" panose="020B0609040504020204" pitchFamily="49" charset="0"/>
              </a:rPr>
            </a:br>
            <a:r>
              <a:rPr lang="en-US" altLang="en-US" dirty="0">
                <a:latin typeface="Lucida Console" panose="020B0609040504020204" pitchFamily="49" charset="0"/>
              </a:rPr>
              <a:t>{</a:t>
            </a:r>
            <a:br>
              <a:rPr lang="en-US" altLang="en-US" dirty="0">
                <a:latin typeface="Lucida Console" panose="020B0609040504020204" pitchFamily="49" charset="0"/>
              </a:rPr>
            </a:br>
            <a:r>
              <a:rPr lang="en-US" altLang="en-US" dirty="0">
                <a:latin typeface="Lucida Console" panose="020B0609040504020204" pitchFamily="49" charset="0"/>
              </a:rPr>
              <a:t>  int temp;</a:t>
            </a:r>
            <a:br>
              <a:rPr lang="en-US" altLang="en-US" dirty="0">
                <a:latin typeface="Lucida Console" panose="020B0609040504020204" pitchFamily="49" charset="0"/>
              </a:rPr>
            </a:br>
            <a:r>
              <a:rPr lang="en-US" altLang="en-US" dirty="0">
                <a:latin typeface="Lucida Console" panose="020B0609040504020204" pitchFamily="49" charset="0"/>
              </a:rPr>
              <a:t>  temp = v[k];</a:t>
            </a:r>
            <a:br>
              <a:rPr lang="en-US" altLang="en-US" dirty="0">
                <a:latin typeface="Lucida Console" panose="020B0609040504020204" pitchFamily="49" charset="0"/>
              </a:rPr>
            </a:br>
            <a:r>
              <a:rPr lang="en-US" altLang="en-US" dirty="0">
                <a:latin typeface="Lucida Console" panose="020B0609040504020204" pitchFamily="49" charset="0"/>
              </a:rPr>
              <a:t>  v[k] = v[k+1];</a:t>
            </a:r>
            <a:br>
              <a:rPr lang="en-US" altLang="en-US" dirty="0">
                <a:latin typeface="Lucida Console" panose="020B0609040504020204" pitchFamily="49" charset="0"/>
              </a:rPr>
            </a:br>
            <a:r>
              <a:rPr lang="en-US" altLang="en-US" dirty="0">
                <a:latin typeface="Lucida Console" panose="020B0609040504020204" pitchFamily="49" charset="0"/>
              </a:rPr>
              <a:t>  v[k+1] = temp;</a:t>
            </a:r>
            <a:br>
              <a:rPr lang="en-US" altLang="en-US" dirty="0">
                <a:latin typeface="Lucida Console" panose="020B0609040504020204" pitchFamily="49" charset="0"/>
              </a:rPr>
            </a:br>
            <a:r>
              <a:rPr lang="en-US" altLang="en-US" dirty="0">
                <a:latin typeface="Lucida Console" panose="020B0609040504020204" pitchFamily="49" charset="0"/>
              </a:rPr>
              <a:t>}</a:t>
            </a:r>
          </a:p>
          <a:p>
            <a:pPr lvl="1" eaLnBrk="1" hangingPunct="1">
              <a:lnSpc>
                <a:spcPct val="90000"/>
              </a:lnSpc>
            </a:pPr>
            <a:r>
              <a:rPr lang="en-US" altLang="en-US" dirty="0"/>
              <a:t>v in $a0, k in $a1, temp in $t0</a:t>
            </a:r>
          </a:p>
        </p:txBody>
      </p:sp>
      <p:sp>
        <p:nvSpPr>
          <p:cNvPr id="199685" name="Text Box 4">
            <a:extLst>
              <a:ext uri="{FF2B5EF4-FFF2-40B4-BE49-F238E27FC236}">
                <a16:creationId xmlns:a16="http://schemas.microsoft.com/office/drawing/2014/main" id="{F7D3ED78-B468-4D51-A625-AD110FCFA682}"/>
              </a:ext>
            </a:extLst>
          </p:cNvPr>
          <p:cNvSpPr txBox="1">
            <a:spLocks noChangeArrowheads="1"/>
          </p:cNvSpPr>
          <p:nvPr/>
        </p:nvSpPr>
        <p:spPr bwMode="auto">
          <a:xfrm rot="5400000">
            <a:off x="6569869" y="2207419"/>
            <a:ext cx="47815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§2.13 A C Sort Example to Put It All Together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Footer Placeholder 3">
            <a:extLst>
              <a:ext uri="{FF2B5EF4-FFF2-40B4-BE49-F238E27FC236}">
                <a16:creationId xmlns:a16="http://schemas.microsoft.com/office/drawing/2014/main" id="{F44D7C5E-F63A-411A-90D3-69669C1F97B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2B613E2-9EFA-4852-97C0-67BE4753851A}" type="slidenum">
              <a:rPr lang="en-AU" altLang="en-US" sz="1400" smtClean="0"/>
              <a:pPr>
                <a:spcBef>
                  <a:spcPct val="0"/>
                </a:spcBef>
                <a:buClrTx/>
                <a:buSzTx/>
                <a:buFontTx/>
                <a:buNone/>
              </a:pPr>
              <a:t>101</a:t>
            </a:fld>
            <a:endParaRPr lang="en-AU" altLang="en-US" sz="1400"/>
          </a:p>
        </p:txBody>
      </p:sp>
      <p:sp>
        <p:nvSpPr>
          <p:cNvPr id="201731" name="Rectangle 4">
            <a:extLst>
              <a:ext uri="{FF2B5EF4-FFF2-40B4-BE49-F238E27FC236}">
                <a16:creationId xmlns:a16="http://schemas.microsoft.com/office/drawing/2014/main" id="{15CAE1B0-7EB8-4592-806E-FD5D3B281150}"/>
              </a:ext>
            </a:extLst>
          </p:cNvPr>
          <p:cNvSpPr>
            <a:spLocks noChangeArrowheads="1"/>
          </p:cNvSpPr>
          <p:nvPr/>
        </p:nvSpPr>
        <p:spPr bwMode="auto">
          <a:xfrm>
            <a:off x="684213" y="1268413"/>
            <a:ext cx="8002587" cy="99853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732" name="Rectangle 5">
            <a:extLst>
              <a:ext uri="{FF2B5EF4-FFF2-40B4-BE49-F238E27FC236}">
                <a16:creationId xmlns:a16="http://schemas.microsoft.com/office/drawing/2014/main" id="{2626B76F-62A6-44CC-8929-5E4650F7DA98}"/>
              </a:ext>
            </a:extLst>
          </p:cNvPr>
          <p:cNvSpPr>
            <a:spLocks noChangeArrowheads="1"/>
          </p:cNvSpPr>
          <p:nvPr/>
        </p:nvSpPr>
        <p:spPr bwMode="auto">
          <a:xfrm>
            <a:off x="684213" y="2266950"/>
            <a:ext cx="8002587" cy="685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733" name="Rectangle 6">
            <a:extLst>
              <a:ext uri="{FF2B5EF4-FFF2-40B4-BE49-F238E27FC236}">
                <a16:creationId xmlns:a16="http://schemas.microsoft.com/office/drawing/2014/main" id="{E1A9E1C5-A0A7-4F5B-A703-6232EBEEC7CF}"/>
              </a:ext>
            </a:extLst>
          </p:cNvPr>
          <p:cNvSpPr>
            <a:spLocks noChangeArrowheads="1"/>
          </p:cNvSpPr>
          <p:nvPr/>
        </p:nvSpPr>
        <p:spPr bwMode="auto">
          <a:xfrm>
            <a:off x="684213" y="2952750"/>
            <a:ext cx="8002587" cy="666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734" name="Rectangle 7">
            <a:extLst>
              <a:ext uri="{FF2B5EF4-FFF2-40B4-BE49-F238E27FC236}">
                <a16:creationId xmlns:a16="http://schemas.microsoft.com/office/drawing/2014/main" id="{26F8D9BA-CF6E-428D-B5F6-24F773FFEB1C}"/>
              </a:ext>
            </a:extLst>
          </p:cNvPr>
          <p:cNvSpPr>
            <a:spLocks noChangeArrowheads="1"/>
          </p:cNvSpPr>
          <p:nvPr/>
        </p:nvSpPr>
        <p:spPr bwMode="auto">
          <a:xfrm>
            <a:off x="684213" y="3619500"/>
            <a:ext cx="8002587" cy="37147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1735" name="Rectangle 2">
            <a:extLst>
              <a:ext uri="{FF2B5EF4-FFF2-40B4-BE49-F238E27FC236}">
                <a16:creationId xmlns:a16="http://schemas.microsoft.com/office/drawing/2014/main" id="{233F9848-C9AB-463C-BAC3-9088E79630B1}"/>
              </a:ext>
            </a:extLst>
          </p:cNvPr>
          <p:cNvSpPr>
            <a:spLocks noGrp="1" noChangeArrowheads="1"/>
          </p:cNvSpPr>
          <p:nvPr>
            <p:ph type="title"/>
          </p:nvPr>
        </p:nvSpPr>
        <p:spPr/>
        <p:txBody>
          <a:bodyPr/>
          <a:lstStyle/>
          <a:p>
            <a:pPr eaLnBrk="1" hangingPunct="1"/>
            <a:r>
              <a:rPr lang="en-AU" altLang="en-US" dirty="0"/>
              <a:t>The Procedure Swap</a:t>
            </a:r>
          </a:p>
        </p:txBody>
      </p:sp>
      <p:sp>
        <p:nvSpPr>
          <p:cNvPr id="201736" name="Rectangle 3">
            <a:extLst>
              <a:ext uri="{FF2B5EF4-FFF2-40B4-BE49-F238E27FC236}">
                <a16:creationId xmlns:a16="http://schemas.microsoft.com/office/drawing/2014/main" id="{02AAB0CB-7DC6-4E98-B485-612B12F76259}"/>
              </a:ext>
            </a:extLst>
          </p:cNvPr>
          <p:cNvSpPr>
            <a:spLocks noGrp="1" noChangeArrowheads="1"/>
          </p:cNvSpPr>
          <p:nvPr>
            <p:ph type="body" idx="1"/>
          </p:nvPr>
        </p:nvSpPr>
        <p:spPr>
          <a:xfrm>
            <a:off x="684213" y="1268413"/>
            <a:ext cx="8270875" cy="4968875"/>
          </a:xfrm>
        </p:spPr>
        <p:txBody>
          <a:bodyPr/>
          <a:lstStyle/>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swap: </a:t>
            </a:r>
            <a:r>
              <a:rPr lang="en-AU" altLang="en-US" sz="2000" dirty="0" err="1">
                <a:latin typeface="Lucida Console" panose="020B0609040504020204" pitchFamily="49" charset="0"/>
              </a:rPr>
              <a:t>sll</a:t>
            </a:r>
            <a:r>
              <a:rPr lang="en-AU" altLang="en-US" sz="2000" dirty="0">
                <a:latin typeface="Lucida Console" panose="020B0609040504020204" pitchFamily="49" charset="0"/>
              </a:rPr>
              <a:t> $t1, $a1, 2   # $t1 = k * 4</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add $t1, $a0, $t1 # $t1 = v+(k*4)</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   (address of v[k])</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a:t>
            </a:r>
            <a:r>
              <a:rPr lang="en-AU" altLang="en-US" sz="2000" dirty="0" err="1">
                <a:latin typeface="Lucida Console" panose="020B0609040504020204" pitchFamily="49" charset="0"/>
              </a:rPr>
              <a:t>lw</a:t>
            </a:r>
            <a:r>
              <a:rPr lang="en-AU" altLang="en-US" sz="2000" dirty="0">
                <a:latin typeface="Lucida Console" panose="020B0609040504020204" pitchFamily="49" charset="0"/>
              </a:rPr>
              <a:t> $t0, 0($t1)    # $t0 (temp) = v[k]</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a:t>
            </a:r>
            <a:r>
              <a:rPr lang="en-AU" altLang="en-US" sz="2000" dirty="0" err="1">
                <a:latin typeface="Lucida Console" panose="020B0609040504020204" pitchFamily="49" charset="0"/>
              </a:rPr>
              <a:t>lw</a:t>
            </a:r>
            <a:r>
              <a:rPr lang="en-AU" altLang="en-US" sz="2000" dirty="0">
                <a:latin typeface="Lucida Console" panose="020B0609040504020204" pitchFamily="49" charset="0"/>
              </a:rPr>
              <a:t> $t2, 4($t1)    # $t2 = v[k+1]</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a:t>
            </a:r>
            <a:r>
              <a:rPr lang="en-AU" altLang="en-US" sz="2000" dirty="0" err="1">
                <a:latin typeface="Lucida Console" panose="020B0609040504020204" pitchFamily="49" charset="0"/>
              </a:rPr>
              <a:t>sw</a:t>
            </a:r>
            <a:r>
              <a:rPr lang="en-AU" altLang="en-US" sz="2000" dirty="0">
                <a:latin typeface="Lucida Console" panose="020B0609040504020204" pitchFamily="49" charset="0"/>
              </a:rPr>
              <a:t> $t2, 0($t1)    # v[k] = $t2 (v[k+1])</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a:t>
            </a:r>
            <a:r>
              <a:rPr lang="en-AU" altLang="en-US" sz="2000" dirty="0" err="1">
                <a:latin typeface="Lucida Console" panose="020B0609040504020204" pitchFamily="49" charset="0"/>
              </a:rPr>
              <a:t>sw</a:t>
            </a:r>
            <a:r>
              <a:rPr lang="en-AU" altLang="en-US" sz="2000" dirty="0">
                <a:latin typeface="Lucida Console" panose="020B0609040504020204" pitchFamily="49" charset="0"/>
              </a:rPr>
              <a:t> $t0, 4($t1)    # v[k+1] = $t0 (temp)</a:t>
            </a:r>
          </a:p>
          <a:p>
            <a:pPr eaLnBrk="1" hangingPunct="1">
              <a:lnSpc>
                <a:spcPct val="90000"/>
              </a:lnSpc>
              <a:buFont typeface="Wingdings" panose="05000000000000000000" pitchFamily="2" charset="2"/>
              <a:buNone/>
            </a:pPr>
            <a:r>
              <a:rPr lang="en-AU" altLang="en-US" sz="2000" dirty="0">
                <a:latin typeface="Lucida Console" panose="020B0609040504020204" pitchFamily="49" charset="0"/>
              </a:rPr>
              <a:t>      </a:t>
            </a:r>
            <a:r>
              <a:rPr lang="en-AU" altLang="en-US" sz="2000" dirty="0" err="1">
                <a:latin typeface="Lucida Console" panose="020B0609040504020204" pitchFamily="49" charset="0"/>
              </a:rPr>
              <a:t>jr</a:t>
            </a:r>
            <a:r>
              <a:rPr lang="en-AU" altLang="en-US" sz="2000" dirty="0">
                <a:latin typeface="Lucida Console" panose="020B0609040504020204" pitchFamily="49" charset="0"/>
              </a:rPr>
              <a:t> $ra            # return to calling routine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Footer Placeholder 3">
            <a:extLst>
              <a:ext uri="{FF2B5EF4-FFF2-40B4-BE49-F238E27FC236}">
                <a16:creationId xmlns:a16="http://schemas.microsoft.com/office/drawing/2014/main" id="{8709260C-BD8B-4C2E-AB96-3E8C21BACA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10FEE0C-68B3-475A-A9F7-304C42085BB2}" type="slidenum">
              <a:rPr lang="en-AU" altLang="en-US" sz="1400" smtClean="0"/>
              <a:pPr>
                <a:spcBef>
                  <a:spcPct val="0"/>
                </a:spcBef>
                <a:buClrTx/>
                <a:buSzTx/>
                <a:buFontTx/>
                <a:buNone/>
              </a:pPr>
              <a:t>102</a:t>
            </a:fld>
            <a:endParaRPr lang="en-AU" altLang="en-US" sz="1400"/>
          </a:p>
        </p:txBody>
      </p:sp>
      <p:sp>
        <p:nvSpPr>
          <p:cNvPr id="205827" name="Rectangle 5">
            <a:extLst>
              <a:ext uri="{FF2B5EF4-FFF2-40B4-BE49-F238E27FC236}">
                <a16:creationId xmlns:a16="http://schemas.microsoft.com/office/drawing/2014/main" id="{82FEF81A-302C-44FC-B184-FA8F63657868}"/>
              </a:ext>
            </a:extLst>
          </p:cNvPr>
          <p:cNvSpPr>
            <a:spLocks noChangeArrowheads="1"/>
          </p:cNvSpPr>
          <p:nvPr/>
        </p:nvSpPr>
        <p:spPr bwMode="auto">
          <a:xfrm>
            <a:off x="684213" y="1116013"/>
            <a:ext cx="7316787" cy="4841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5828" name="Rectangle 6">
            <a:extLst>
              <a:ext uri="{FF2B5EF4-FFF2-40B4-BE49-F238E27FC236}">
                <a16:creationId xmlns:a16="http://schemas.microsoft.com/office/drawing/2014/main" id="{C2C4B662-0DE6-4118-9CD1-4453D20FEFAA}"/>
              </a:ext>
            </a:extLst>
          </p:cNvPr>
          <p:cNvSpPr>
            <a:spLocks noChangeArrowheads="1"/>
          </p:cNvSpPr>
          <p:nvPr/>
        </p:nvSpPr>
        <p:spPr bwMode="auto">
          <a:xfrm>
            <a:off x="684213" y="1600200"/>
            <a:ext cx="7316787" cy="48418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5829" name="Rectangle 7">
            <a:extLst>
              <a:ext uri="{FF2B5EF4-FFF2-40B4-BE49-F238E27FC236}">
                <a16:creationId xmlns:a16="http://schemas.microsoft.com/office/drawing/2014/main" id="{400AE55F-6AF0-48FA-A758-A18BC7C9DD51}"/>
              </a:ext>
            </a:extLst>
          </p:cNvPr>
          <p:cNvSpPr>
            <a:spLocks noChangeArrowheads="1"/>
          </p:cNvSpPr>
          <p:nvPr/>
        </p:nvSpPr>
        <p:spPr bwMode="auto">
          <a:xfrm>
            <a:off x="684213" y="2084388"/>
            <a:ext cx="7316787" cy="245903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5830" name="Rectangle 8">
            <a:extLst>
              <a:ext uri="{FF2B5EF4-FFF2-40B4-BE49-F238E27FC236}">
                <a16:creationId xmlns:a16="http://schemas.microsoft.com/office/drawing/2014/main" id="{0D849337-F149-4AEA-868D-A791E9A53149}"/>
              </a:ext>
            </a:extLst>
          </p:cNvPr>
          <p:cNvSpPr>
            <a:spLocks noChangeArrowheads="1"/>
          </p:cNvSpPr>
          <p:nvPr/>
        </p:nvSpPr>
        <p:spPr bwMode="auto">
          <a:xfrm>
            <a:off x="684213" y="4543425"/>
            <a:ext cx="7316787" cy="73342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5831" name="Rectangle 9">
            <a:extLst>
              <a:ext uri="{FF2B5EF4-FFF2-40B4-BE49-F238E27FC236}">
                <a16:creationId xmlns:a16="http://schemas.microsoft.com/office/drawing/2014/main" id="{A1B61275-A53D-4E3E-96D9-65657DC03FEF}"/>
              </a:ext>
            </a:extLst>
          </p:cNvPr>
          <p:cNvSpPr>
            <a:spLocks noChangeArrowheads="1"/>
          </p:cNvSpPr>
          <p:nvPr/>
        </p:nvSpPr>
        <p:spPr bwMode="auto">
          <a:xfrm>
            <a:off x="684213" y="5276850"/>
            <a:ext cx="7316787" cy="48577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5832" name="Rectangle 10">
            <a:extLst>
              <a:ext uri="{FF2B5EF4-FFF2-40B4-BE49-F238E27FC236}">
                <a16:creationId xmlns:a16="http://schemas.microsoft.com/office/drawing/2014/main" id="{84321025-5C12-4541-A5D7-56A9A8FCE00A}"/>
              </a:ext>
            </a:extLst>
          </p:cNvPr>
          <p:cNvSpPr>
            <a:spLocks noChangeArrowheads="1"/>
          </p:cNvSpPr>
          <p:nvPr/>
        </p:nvSpPr>
        <p:spPr bwMode="auto">
          <a:xfrm>
            <a:off x="684213" y="5762625"/>
            <a:ext cx="7316787" cy="50323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5833" name="Rectangle 2">
            <a:extLst>
              <a:ext uri="{FF2B5EF4-FFF2-40B4-BE49-F238E27FC236}">
                <a16:creationId xmlns:a16="http://schemas.microsoft.com/office/drawing/2014/main" id="{B5E15CB5-0530-4789-B33A-ED55C6444CB4}"/>
              </a:ext>
            </a:extLst>
          </p:cNvPr>
          <p:cNvSpPr>
            <a:spLocks noGrp="1" noChangeArrowheads="1"/>
          </p:cNvSpPr>
          <p:nvPr>
            <p:ph type="title"/>
          </p:nvPr>
        </p:nvSpPr>
        <p:spPr/>
        <p:txBody>
          <a:bodyPr/>
          <a:lstStyle/>
          <a:p>
            <a:pPr eaLnBrk="1" hangingPunct="1"/>
            <a:r>
              <a:rPr lang="en-AU" altLang="en-US" dirty="0"/>
              <a:t>The Procedure Body</a:t>
            </a:r>
          </a:p>
        </p:txBody>
      </p:sp>
      <p:sp>
        <p:nvSpPr>
          <p:cNvPr id="205834" name="Rectangle 4">
            <a:extLst>
              <a:ext uri="{FF2B5EF4-FFF2-40B4-BE49-F238E27FC236}">
                <a16:creationId xmlns:a16="http://schemas.microsoft.com/office/drawing/2014/main" id="{9CE37DB6-094D-4B40-B02B-34C562765002}"/>
              </a:ext>
            </a:extLst>
          </p:cNvPr>
          <p:cNvSpPr>
            <a:spLocks noGrp="1" noChangeArrowheads="1"/>
          </p:cNvSpPr>
          <p:nvPr>
            <p:ph type="body" idx="1"/>
          </p:nvPr>
        </p:nvSpPr>
        <p:spPr>
          <a:xfrm>
            <a:off x="684213" y="1087438"/>
            <a:ext cx="8270875" cy="5111750"/>
          </a:xfrm>
          <a:noFill/>
        </p:spPr>
        <p:txBody>
          <a:bodyPr/>
          <a:lstStyle/>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move $s2, $a0           # save $a0 into $s2</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move $s3, $a1           # save $a1 into $s3</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move $s0, $zero         # </a:t>
            </a:r>
            <a:r>
              <a:rPr lang="en-AU" altLang="en-US" sz="1400" dirty="0" err="1">
                <a:latin typeface="Lucida Console" panose="020B0609040504020204" pitchFamily="49" charset="0"/>
              </a:rPr>
              <a:t>i</a:t>
            </a:r>
            <a:r>
              <a:rPr lang="en-AU" altLang="en-US" sz="1400" dirty="0">
                <a:latin typeface="Lucida Console" panose="020B0609040504020204" pitchFamily="49" charset="0"/>
              </a:rPr>
              <a:t> = 0</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for1tst: </a:t>
            </a:r>
            <a:r>
              <a:rPr lang="en-AU" altLang="en-US" sz="1400" dirty="0" err="1">
                <a:latin typeface="Lucida Console" panose="020B0609040504020204" pitchFamily="49" charset="0"/>
              </a:rPr>
              <a:t>slt</a:t>
            </a:r>
            <a:r>
              <a:rPr lang="en-AU" altLang="en-US" sz="1400" dirty="0">
                <a:latin typeface="Lucida Console" panose="020B0609040504020204" pitchFamily="49" charset="0"/>
              </a:rPr>
              <a:t>  $t0, $s0, $s3      # $t0 = 0 if $s0 ≥ $s3 (</a:t>
            </a:r>
            <a:r>
              <a:rPr lang="en-AU" altLang="en-US" sz="1400" dirty="0" err="1">
                <a:latin typeface="Lucida Console" panose="020B0609040504020204" pitchFamily="49" charset="0"/>
              </a:rPr>
              <a:t>i</a:t>
            </a:r>
            <a:r>
              <a:rPr lang="en-AU" altLang="en-US" sz="1400" dirty="0">
                <a:latin typeface="Lucida Console" panose="020B0609040504020204" pitchFamily="49" charset="0"/>
              </a:rPr>
              <a:t> ≥ n)</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beq</a:t>
            </a:r>
            <a:r>
              <a:rPr lang="en-AU" altLang="en-US" sz="1400" dirty="0">
                <a:latin typeface="Lucida Console" panose="020B0609040504020204" pitchFamily="49" charset="0"/>
              </a:rPr>
              <a:t>  $t0, $zero, exit1  # go to exit1 if $s0 ≥ $s3 (</a:t>
            </a:r>
            <a:r>
              <a:rPr lang="en-AU" altLang="en-US" sz="1400" dirty="0" err="1">
                <a:latin typeface="Lucida Console" panose="020B0609040504020204" pitchFamily="49" charset="0"/>
              </a:rPr>
              <a:t>i</a:t>
            </a:r>
            <a:r>
              <a:rPr lang="en-AU" altLang="en-US" sz="1400" dirty="0">
                <a:latin typeface="Lucida Console" panose="020B0609040504020204" pitchFamily="49" charset="0"/>
              </a:rPr>
              <a:t> ≥ n)</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addi</a:t>
            </a:r>
            <a:r>
              <a:rPr lang="en-AU" altLang="en-US" sz="1400" dirty="0">
                <a:latin typeface="Lucida Console" panose="020B0609040504020204" pitchFamily="49" charset="0"/>
              </a:rPr>
              <a:t> $s1, $s0, –1       # j = </a:t>
            </a:r>
            <a:r>
              <a:rPr lang="en-AU" altLang="en-US" sz="1400" dirty="0" err="1">
                <a:latin typeface="Lucida Console" panose="020B0609040504020204" pitchFamily="49" charset="0"/>
              </a:rPr>
              <a:t>i</a:t>
            </a:r>
            <a:r>
              <a:rPr lang="en-AU" altLang="en-US" sz="1400" dirty="0">
                <a:latin typeface="Lucida Console" panose="020B0609040504020204" pitchFamily="49" charset="0"/>
              </a:rPr>
              <a:t> – 1</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for2tst: </a:t>
            </a:r>
            <a:r>
              <a:rPr lang="en-AU" altLang="en-US" sz="1400" dirty="0" err="1">
                <a:latin typeface="Lucida Console" panose="020B0609040504020204" pitchFamily="49" charset="0"/>
              </a:rPr>
              <a:t>slti</a:t>
            </a:r>
            <a:r>
              <a:rPr lang="en-AU" altLang="en-US" sz="1400" dirty="0">
                <a:latin typeface="Lucida Console" panose="020B0609040504020204" pitchFamily="49" charset="0"/>
              </a:rPr>
              <a:t> $t0, $s1, 0        # $t0 = 1 if $s1 &lt; 0 (j &lt; 0)</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bne</a:t>
            </a:r>
            <a:r>
              <a:rPr lang="en-AU" altLang="en-US" sz="1400" dirty="0">
                <a:latin typeface="Lucida Console" panose="020B0609040504020204" pitchFamily="49" charset="0"/>
              </a:rPr>
              <a:t>  $t0, $zero, exit2  # go to exit2 if $s1 &lt; 0 (j &lt; 0)</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sll</a:t>
            </a:r>
            <a:r>
              <a:rPr lang="en-AU" altLang="en-US" sz="1400" dirty="0">
                <a:latin typeface="Lucida Console" panose="020B0609040504020204" pitchFamily="49" charset="0"/>
              </a:rPr>
              <a:t>  $t1, $s1, 2        # $t1 = j * 4</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add  $t2, $s2, $t1      # $t2 = v + (j * 4)</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$t3, 0($t2)        # $t3 = v[j]</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$t4, 4($t2)        # $t4 = v[j + 1]</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slt</a:t>
            </a:r>
            <a:r>
              <a:rPr lang="en-AU" altLang="en-US" sz="1400" dirty="0">
                <a:latin typeface="Lucida Console" panose="020B0609040504020204" pitchFamily="49" charset="0"/>
              </a:rPr>
              <a:t>  $t0, $t4, $t3      # $t0 = 0 if $t4 ≥ $t3</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beq</a:t>
            </a:r>
            <a:r>
              <a:rPr lang="en-AU" altLang="en-US" sz="1400" dirty="0">
                <a:latin typeface="Lucida Console" panose="020B0609040504020204" pitchFamily="49" charset="0"/>
              </a:rPr>
              <a:t>  $t0, $zero, exit2  # go to exit2 if $t4 ≥ $t3</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move $a0, $s2           # 1st param of swap is v (old $a0)</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move $a1, $s1           # 2nd param of swap is j</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b="1" dirty="0" err="1">
                <a:solidFill>
                  <a:srgbClr val="0000FF"/>
                </a:solidFill>
                <a:latin typeface="Lucida Console" panose="020B0609040504020204" pitchFamily="49" charset="0"/>
              </a:rPr>
              <a:t>jal</a:t>
            </a:r>
            <a:r>
              <a:rPr lang="en-AU" altLang="en-US" sz="1400" b="1" dirty="0">
                <a:solidFill>
                  <a:srgbClr val="0000FF"/>
                </a:solidFill>
                <a:latin typeface="Lucida Console" panose="020B0609040504020204" pitchFamily="49" charset="0"/>
              </a:rPr>
              <a:t>  swap</a:t>
            </a:r>
            <a:r>
              <a:rPr lang="en-AU" altLang="en-US" sz="1400" dirty="0">
                <a:latin typeface="Lucida Console" panose="020B0609040504020204" pitchFamily="49" charset="0"/>
              </a:rPr>
              <a:t>               # call swap procedure</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addi</a:t>
            </a:r>
            <a:r>
              <a:rPr lang="en-AU" altLang="en-US" sz="1400" dirty="0">
                <a:latin typeface="Lucida Console" panose="020B0609040504020204" pitchFamily="49" charset="0"/>
              </a:rPr>
              <a:t> $s1, $s1, –1       # j –= 1</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j    for2tst            # jump to test of inner loop</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exit2:   </a:t>
            </a:r>
            <a:r>
              <a:rPr lang="en-AU" altLang="en-US" sz="1400" dirty="0" err="1">
                <a:latin typeface="Lucida Console" panose="020B0609040504020204" pitchFamily="49" charset="0"/>
              </a:rPr>
              <a:t>addi</a:t>
            </a:r>
            <a:r>
              <a:rPr lang="en-AU" altLang="en-US" sz="1400" dirty="0">
                <a:latin typeface="Lucida Console" panose="020B0609040504020204" pitchFamily="49" charset="0"/>
              </a:rPr>
              <a:t> $s0, $s0, 1        # </a:t>
            </a:r>
            <a:r>
              <a:rPr lang="en-AU" altLang="en-US" sz="1400" dirty="0" err="1">
                <a:latin typeface="Lucida Console" panose="020B0609040504020204" pitchFamily="49" charset="0"/>
              </a:rPr>
              <a:t>i</a:t>
            </a:r>
            <a:r>
              <a:rPr lang="en-AU" altLang="en-US" sz="1400" dirty="0">
                <a:latin typeface="Lucida Console" panose="020B0609040504020204" pitchFamily="49" charset="0"/>
              </a:rPr>
              <a:t> += 1</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j    for1tst            # jump to test of outer loop</a:t>
            </a:r>
          </a:p>
        </p:txBody>
      </p:sp>
      <p:sp>
        <p:nvSpPr>
          <p:cNvPr id="205835" name="Rectangle 16">
            <a:extLst>
              <a:ext uri="{FF2B5EF4-FFF2-40B4-BE49-F238E27FC236}">
                <a16:creationId xmlns:a16="http://schemas.microsoft.com/office/drawing/2014/main" id="{4B1A039D-BB69-4EC5-B46C-0518D405A0EC}"/>
              </a:ext>
            </a:extLst>
          </p:cNvPr>
          <p:cNvSpPr>
            <a:spLocks noChangeArrowheads="1"/>
          </p:cNvSpPr>
          <p:nvPr/>
        </p:nvSpPr>
        <p:spPr bwMode="auto">
          <a:xfrm>
            <a:off x="8062913" y="4591050"/>
            <a:ext cx="749300" cy="649288"/>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Pass</a:t>
            </a:r>
            <a:br>
              <a:rPr lang="en-AU" altLang="en-US" sz="1400"/>
            </a:br>
            <a:r>
              <a:rPr lang="en-AU" altLang="en-US" sz="1400"/>
              <a:t>params</a:t>
            </a:r>
            <a:br>
              <a:rPr lang="en-AU" altLang="en-US" sz="1400"/>
            </a:br>
            <a:r>
              <a:rPr lang="en-AU" altLang="en-US" sz="1400"/>
              <a:t>&amp; call</a:t>
            </a:r>
          </a:p>
        </p:txBody>
      </p:sp>
      <p:sp>
        <p:nvSpPr>
          <p:cNvPr id="205836" name="Rectangle 19">
            <a:extLst>
              <a:ext uri="{FF2B5EF4-FFF2-40B4-BE49-F238E27FC236}">
                <a16:creationId xmlns:a16="http://schemas.microsoft.com/office/drawing/2014/main" id="{46E7E2B0-D914-487E-8201-197B1E52FEF4}"/>
              </a:ext>
            </a:extLst>
          </p:cNvPr>
          <p:cNvSpPr>
            <a:spLocks noChangeArrowheads="1"/>
          </p:cNvSpPr>
          <p:nvPr/>
        </p:nvSpPr>
        <p:spPr bwMode="auto">
          <a:xfrm>
            <a:off x="8062913" y="1122363"/>
            <a:ext cx="758825" cy="504825"/>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Move</a:t>
            </a:r>
            <a:br>
              <a:rPr lang="en-AU" altLang="en-US" sz="1400"/>
            </a:br>
            <a:r>
              <a:rPr lang="en-AU" altLang="en-US" sz="1400"/>
              <a:t>params</a:t>
            </a:r>
          </a:p>
        </p:txBody>
      </p:sp>
      <p:sp>
        <p:nvSpPr>
          <p:cNvPr id="205837" name="Rectangle 23">
            <a:extLst>
              <a:ext uri="{FF2B5EF4-FFF2-40B4-BE49-F238E27FC236}">
                <a16:creationId xmlns:a16="http://schemas.microsoft.com/office/drawing/2014/main" id="{E0072589-2AB4-4CF1-83BF-D091A163316A}"/>
              </a:ext>
            </a:extLst>
          </p:cNvPr>
          <p:cNvSpPr>
            <a:spLocks noChangeArrowheads="1"/>
          </p:cNvSpPr>
          <p:nvPr/>
        </p:nvSpPr>
        <p:spPr bwMode="auto">
          <a:xfrm>
            <a:off x="8062913" y="5405438"/>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Inner loop</a:t>
            </a:r>
          </a:p>
        </p:txBody>
      </p:sp>
      <p:sp>
        <p:nvSpPr>
          <p:cNvPr id="205838" name="Rectangle 24">
            <a:extLst>
              <a:ext uri="{FF2B5EF4-FFF2-40B4-BE49-F238E27FC236}">
                <a16:creationId xmlns:a16="http://schemas.microsoft.com/office/drawing/2014/main" id="{2CB92D3F-761B-4442-AC5D-75732B829EB5}"/>
              </a:ext>
            </a:extLst>
          </p:cNvPr>
          <p:cNvSpPr>
            <a:spLocks noChangeArrowheads="1"/>
          </p:cNvSpPr>
          <p:nvPr/>
        </p:nvSpPr>
        <p:spPr bwMode="auto">
          <a:xfrm>
            <a:off x="8062913" y="5891213"/>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Outer loop</a:t>
            </a:r>
          </a:p>
        </p:txBody>
      </p:sp>
      <p:sp>
        <p:nvSpPr>
          <p:cNvPr id="205839" name="Rectangle 25">
            <a:extLst>
              <a:ext uri="{FF2B5EF4-FFF2-40B4-BE49-F238E27FC236}">
                <a16:creationId xmlns:a16="http://schemas.microsoft.com/office/drawing/2014/main" id="{F9C278B1-2C04-41CE-9534-988214E8D723}"/>
              </a:ext>
            </a:extLst>
          </p:cNvPr>
          <p:cNvSpPr>
            <a:spLocks noChangeArrowheads="1"/>
          </p:cNvSpPr>
          <p:nvPr/>
        </p:nvSpPr>
        <p:spPr bwMode="auto">
          <a:xfrm>
            <a:off x="8062913" y="3148013"/>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Inner loop</a:t>
            </a:r>
          </a:p>
        </p:txBody>
      </p:sp>
      <p:sp>
        <p:nvSpPr>
          <p:cNvPr id="205840" name="Rectangle 28">
            <a:extLst>
              <a:ext uri="{FF2B5EF4-FFF2-40B4-BE49-F238E27FC236}">
                <a16:creationId xmlns:a16="http://schemas.microsoft.com/office/drawing/2014/main" id="{935EDD90-CD06-495E-B2E4-BFA9536912C7}"/>
              </a:ext>
            </a:extLst>
          </p:cNvPr>
          <p:cNvSpPr>
            <a:spLocks noChangeArrowheads="1"/>
          </p:cNvSpPr>
          <p:nvPr/>
        </p:nvSpPr>
        <p:spPr bwMode="auto">
          <a:xfrm>
            <a:off x="8062913" y="1728788"/>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Outer loop</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Footer Placeholder 3">
            <a:extLst>
              <a:ext uri="{FF2B5EF4-FFF2-40B4-BE49-F238E27FC236}">
                <a16:creationId xmlns:a16="http://schemas.microsoft.com/office/drawing/2014/main" id="{895179CC-FA35-4572-9587-130F738ACDD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597A79E-2660-4D70-9499-73EFD8B05FAB}" type="slidenum">
              <a:rPr lang="en-AU" altLang="en-US" sz="1400" smtClean="0"/>
              <a:pPr>
                <a:spcBef>
                  <a:spcPct val="0"/>
                </a:spcBef>
                <a:buClrTx/>
                <a:buSzTx/>
                <a:buFontTx/>
                <a:buNone/>
              </a:pPr>
              <a:t>103</a:t>
            </a:fld>
            <a:endParaRPr lang="en-AU" altLang="en-US" sz="1400"/>
          </a:p>
        </p:txBody>
      </p:sp>
      <p:sp>
        <p:nvSpPr>
          <p:cNvPr id="207875" name="Rectangle 2">
            <a:extLst>
              <a:ext uri="{FF2B5EF4-FFF2-40B4-BE49-F238E27FC236}">
                <a16:creationId xmlns:a16="http://schemas.microsoft.com/office/drawing/2014/main" id="{1F24AE43-4F0B-4CCF-A8C3-32FAAC6FF4E2}"/>
              </a:ext>
            </a:extLst>
          </p:cNvPr>
          <p:cNvSpPr>
            <a:spLocks noChangeArrowheads="1"/>
          </p:cNvSpPr>
          <p:nvPr/>
        </p:nvSpPr>
        <p:spPr bwMode="auto">
          <a:xfrm>
            <a:off x="684213" y="1201738"/>
            <a:ext cx="7450137" cy="14668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7876" name="Rectangle 3">
            <a:extLst>
              <a:ext uri="{FF2B5EF4-FFF2-40B4-BE49-F238E27FC236}">
                <a16:creationId xmlns:a16="http://schemas.microsoft.com/office/drawing/2014/main" id="{0036067A-FCFD-4F40-9F8B-E731825EFE98}"/>
              </a:ext>
            </a:extLst>
          </p:cNvPr>
          <p:cNvSpPr>
            <a:spLocks noChangeArrowheads="1"/>
          </p:cNvSpPr>
          <p:nvPr/>
        </p:nvSpPr>
        <p:spPr bwMode="auto">
          <a:xfrm>
            <a:off x="684213" y="3152775"/>
            <a:ext cx="7450137" cy="149383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7877" name="Rectangle 4">
            <a:extLst>
              <a:ext uri="{FF2B5EF4-FFF2-40B4-BE49-F238E27FC236}">
                <a16:creationId xmlns:a16="http://schemas.microsoft.com/office/drawing/2014/main" id="{67DCD790-5185-4C21-B915-6B18AB5EE74B}"/>
              </a:ext>
            </a:extLst>
          </p:cNvPr>
          <p:cNvSpPr>
            <a:spLocks noChangeArrowheads="1"/>
          </p:cNvSpPr>
          <p:nvPr/>
        </p:nvSpPr>
        <p:spPr bwMode="auto">
          <a:xfrm>
            <a:off x="684213" y="4646613"/>
            <a:ext cx="7450137" cy="2587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7878" name="Rectangle 16">
            <a:extLst>
              <a:ext uri="{FF2B5EF4-FFF2-40B4-BE49-F238E27FC236}">
                <a16:creationId xmlns:a16="http://schemas.microsoft.com/office/drawing/2014/main" id="{305F9705-23F4-413F-B087-D7E90CD0ADF9}"/>
              </a:ext>
            </a:extLst>
          </p:cNvPr>
          <p:cNvSpPr>
            <a:spLocks noChangeArrowheads="1"/>
          </p:cNvSpPr>
          <p:nvPr/>
        </p:nvSpPr>
        <p:spPr bwMode="auto">
          <a:xfrm>
            <a:off x="684213" y="2668588"/>
            <a:ext cx="7450137" cy="4841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207879" name="Rectangle 9">
            <a:extLst>
              <a:ext uri="{FF2B5EF4-FFF2-40B4-BE49-F238E27FC236}">
                <a16:creationId xmlns:a16="http://schemas.microsoft.com/office/drawing/2014/main" id="{E2C4AA61-C0D8-47CA-BE13-36463769DD4E}"/>
              </a:ext>
            </a:extLst>
          </p:cNvPr>
          <p:cNvSpPr>
            <a:spLocks noGrp="1" noChangeArrowheads="1"/>
          </p:cNvSpPr>
          <p:nvPr>
            <p:ph type="body" idx="1"/>
          </p:nvPr>
        </p:nvSpPr>
        <p:spPr>
          <a:xfrm>
            <a:off x="684213" y="1173163"/>
            <a:ext cx="8270875" cy="4960937"/>
          </a:xfrm>
          <a:noFill/>
        </p:spPr>
        <p:txBody>
          <a:bodyPr/>
          <a:lstStyle/>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sort:    </a:t>
            </a:r>
            <a:r>
              <a:rPr lang="en-AU" altLang="en-US" sz="1400" dirty="0" err="1">
                <a:latin typeface="Lucida Console" panose="020B0609040504020204" pitchFamily="49" charset="0"/>
              </a:rPr>
              <a:t>addi</a:t>
            </a:r>
            <a:r>
              <a:rPr lang="en-AU" altLang="en-US" sz="1400" dirty="0">
                <a:latin typeface="Lucida Console" panose="020B0609040504020204" pitchFamily="49" charset="0"/>
              </a:rPr>
              <a:t> $</a:t>
            </a:r>
            <a:r>
              <a:rPr lang="en-AU" altLang="en-US" sz="1400" dirty="0" err="1">
                <a:latin typeface="Lucida Console" panose="020B0609040504020204" pitchFamily="49" charset="0"/>
              </a:rPr>
              <a:t>sp</a:t>
            </a:r>
            <a:r>
              <a:rPr lang="en-AU" altLang="en-US" sz="1400" dirty="0">
                <a:latin typeface="Lucida Console" panose="020B0609040504020204" pitchFamily="49" charset="0"/>
              </a:rPr>
              <a:t>,$</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–20      # make room on stack for 5 registers</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sw</a:t>
            </a:r>
            <a:r>
              <a:rPr lang="en-AU" altLang="en-US" sz="1400" dirty="0">
                <a:latin typeface="Lucida Console" panose="020B0609040504020204" pitchFamily="49" charset="0"/>
              </a:rPr>
              <a:t> $ra, 16($</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save $ra on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sw</a:t>
            </a:r>
            <a:r>
              <a:rPr lang="en-AU" altLang="en-US" sz="1400" dirty="0">
                <a:latin typeface="Lucida Console" panose="020B0609040504020204" pitchFamily="49" charset="0"/>
              </a:rPr>
              <a:t> $s3,12($</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save $s3 on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sw</a:t>
            </a:r>
            <a:r>
              <a:rPr lang="en-AU" altLang="en-US" sz="1400" dirty="0">
                <a:latin typeface="Lucida Console" panose="020B0609040504020204" pitchFamily="49" charset="0"/>
              </a:rPr>
              <a:t> $s2, 8($</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save $s2 on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sw</a:t>
            </a:r>
            <a:r>
              <a:rPr lang="en-AU" altLang="en-US" sz="1400" dirty="0">
                <a:latin typeface="Lucida Console" panose="020B0609040504020204" pitchFamily="49" charset="0"/>
              </a:rPr>
              <a:t> $s1, 4($</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save $s1 on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sw</a:t>
            </a:r>
            <a:r>
              <a:rPr lang="en-AU" altLang="en-US" sz="1400" dirty="0">
                <a:latin typeface="Lucida Console" panose="020B0609040504020204" pitchFamily="49" charset="0"/>
              </a:rPr>
              <a:t> $s0, 0($</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save $s0 on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                      # procedure body</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exit1: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$s0, 0($</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restore $s0 from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$s1, 4($</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restore $s1 from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$s2, 8($</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restore $s2 from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$s3,12($</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restore $s3 from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lw</a:t>
            </a:r>
            <a:r>
              <a:rPr lang="en-AU" altLang="en-US" sz="1400" dirty="0">
                <a:latin typeface="Lucida Console" panose="020B0609040504020204" pitchFamily="49" charset="0"/>
              </a:rPr>
              <a:t> $ra,16($</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 restore $ra from stack</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addi</a:t>
            </a:r>
            <a:r>
              <a:rPr lang="en-AU" altLang="en-US" sz="1400" dirty="0">
                <a:latin typeface="Lucida Console" panose="020B0609040504020204" pitchFamily="49" charset="0"/>
              </a:rPr>
              <a:t> $</a:t>
            </a:r>
            <a:r>
              <a:rPr lang="en-AU" altLang="en-US" sz="1400" dirty="0" err="1">
                <a:latin typeface="Lucida Console" panose="020B0609040504020204" pitchFamily="49" charset="0"/>
              </a:rPr>
              <a:t>sp</a:t>
            </a:r>
            <a:r>
              <a:rPr lang="en-AU" altLang="en-US" sz="1400" dirty="0">
                <a:latin typeface="Lucida Console" panose="020B0609040504020204" pitchFamily="49" charset="0"/>
              </a:rPr>
              <a:t>,$</a:t>
            </a:r>
            <a:r>
              <a:rPr lang="en-AU" altLang="en-US" sz="1400" dirty="0" err="1">
                <a:latin typeface="Lucida Console" panose="020B0609040504020204" pitchFamily="49" charset="0"/>
              </a:rPr>
              <a:t>sp</a:t>
            </a:r>
            <a:r>
              <a:rPr lang="en-AU" altLang="en-US" sz="1400" dirty="0">
                <a:latin typeface="Lucida Console" panose="020B0609040504020204" pitchFamily="49" charset="0"/>
              </a:rPr>
              <a:t>, 20       # restore stack pointer</a:t>
            </a:r>
          </a:p>
          <a:p>
            <a:pPr eaLnBrk="1" hangingPunct="1">
              <a:spcBef>
                <a:spcPct val="15000"/>
              </a:spcBef>
              <a:buFont typeface="Wingdings" panose="05000000000000000000" pitchFamily="2" charset="2"/>
              <a:buNone/>
            </a:pPr>
            <a:r>
              <a:rPr lang="en-AU" altLang="en-US" sz="1400" dirty="0">
                <a:latin typeface="Lucida Console" panose="020B0609040504020204" pitchFamily="49" charset="0"/>
              </a:rPr>
              <a:t>         </a:t>
            </a:r>
            <a:r>
              <a:rPr lang="en-AU" altLang="en-US" sz="1400" dirty="0" err="1">
                <a:latin typeface="Lucida Console" panose="020B0609040504020204" pitchFamily="49" charset="0"/>
              </a:rPr>
              <a:t>jr</a:t>
            </a:r>
            <a:r>
              <a:rPr lang="en-AU" altLang="en-US" sz="1400" dirty="0">
                <a:latin typeface="Lucida Console" panose="020B0609040504020204" pitchFamily="49" charset="0"/>
              </a:rPr>
              <a:t> $ra                 # return to calling routine</a:t>
            </a:r>
          </a:p>
        </p:txBody>
      </p:sp>
      <p:sp>
        <p:nvSpPr>
          <p:cNvPr id="207880" name="Rectangle 8">
            <a:extLst>
              <a:ext uri="{FF2B5EF4-FFF2-40B4-BE49-F238E27FC236}">
                <a16:creationId xmlns:a16="http://schemas.microsoft.com/office/drawing/2014/main" id="{F128A3AF-4B59-424A-89E6-7F3855484D64}"/>
              </a:ext>
            </a:extLst>
          </p:cNvPr>
          <p:cNvSpPr>
            <a:spLocks noGrp="1" noChangeArrowheads="1"/>
          </p:cNvSpPr>
          <p:nvPr>
            <p:ph type="title"/>
          </p:nvPr>
        </p:nvSpPr>
        <p:spPr/>
        <p:txBody>
          <a:bodyPr/>
          <a:lstStyle/>
          <a:p>
            <a:pPr eaLnBrk="1" hangingPunct="1"/>
            <a:r>
              <a:rPr lang="en-AU" altLang="en-US" dirty="0"/>
              <a:t>The Full Procedure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Footer Placeholder 3">
            <a:extLst>
              <a:ext uri="{FF2B5EF4-FFF2-40B4-BE49-F238E27FC236}">
                <a16:creationId xmlns:a16="http://schemas.microsoft.com/office/drawing/2014/main" id="{89B9673D-23B4-453C-BF49-1564C7694C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7F7FCD1-04B3-4829-925E-540B48774CEC}" type="slidenum">
              <a:rPr lang="en-AU" altLang="en-US" sz="1400" smtClean="0"/>
              <a:pPr>
                <a:spcBef>
                  <a:spcPct val="0"/>
                </a:spcBef>
                <a:buClrTx/>
                <a:buSzTx/>
                <a:buFontTx/>
                <a:buNone/>
              </a:pPr>
              <a:t>104</a:t>
            </a:fld>
            <a:endParaRPr lang="en-AU" altLang="en-US" sz="1400"/>
          </a:p>
        </p:txBody>
      </p:sp>
      <p:sp>
        <p:nvSpPr>
          <p:cNvPr id="209923" name="Rectangle 2">
            <a:extLst>
              <a:ext uri="{FF2B5EF4-FFF2-40B4-BE49-F238E27FC236}">
                <a16:creationId xmlns:a16="http://schemas.microsoft.com/office/drawing/2014/main" id="{FA97F637-0C50-4C9E-9FF7-6BBF533A29E5}"/>
              </a:ext>
            </a:extLst>
          </p:cNvPr>
          <p:cNvSpPr>
            <a:spLocks noGrp="1" noChangeArrowheads="1"/>
          </p:cNvSpPr>
          <p:nvPr>
            <p:ph type="title"/>
          </p:nvPr>
        </p:nvSpPr>
        <p:spPr/>
        <p:txBody>
          <a:bodyPr/>
          <a:lstStyle/>
          <a:p>
            <a:pPr eaLnBrk="1" hangingPunct="1"/>
            <a:r>
              <a:rPr lang="en-US" altLang="en-US" sz="4000" dirty="0"/>
              <a:t>Effect of Compiler Optimization</a:t>
            </a:r>
            <a:endParaRPr lang="en-AU" altLang="en-US" sz="4000" dirty="0"/>
          </a:p>
        </p:txBody>
      </p:sp>
      <p:sp>
        <p:nvSpPr>
          <p:cNvPr id="209924" name="Text Box 7">
            <a:extLst>
              <a:ext uri="{FF2B5EF4-FFF2-40B4-BE49-F238E27FC236}">
                <a16:creationId xmlns:a16="http://schemas.microsoft.com/office/drawing/2014/main" id="{BC7BDAD8-2E11-4373-89E2-82B6180F4121}"/>
              </a:ext>
            </a:extLst>
          </p:cNvPr>
          <p:cNvSpPr txBox="1">
            <a:spLocks noChangeArrowheads="1"/>
          </p:cNvSpPr>
          <p:nvPr/>
        </p:nvSpPr>
        <p:spPr bwMode="auto">
          <a:xfrm>
            <a:off x="1908175" y="1268413"/>
            <a:ext cx="473075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Compiled with gcc for Pentium 4 under Linux</a:t>
            </a:r>
            <a:endParaRPr lang="en-AU" altLang="en-US" sz="1800">
              <a:latin typeface="Tahoma" panose="020B0604030504040204" pitchFamily="34" charset="0"/>
            </a:endParaRPr>
          </a:p>
        </p:txBody>
      </p:sp>
      <p:pic>
        <p:nvPicPr>
          <p:cNvPr id="209925" name="Picture 6" descr="f02-28-9780124077263">
            <a:extLst>
              <a:ext uri="{FF2B5EF4-FFF2-40B4-BE49-F238E27FC236}">
                <a16:creationId xmlns:a16="http://schemas.microsoft.com/office/drawing/2014/main" id="{FEE8B8FC-EF77-49D7-B935-513C0FF8029F}"/>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84213" y="2276475"/>
            <a:ext cx="7791450" cy="1643063"/>
          </a:xfrm>
        </p:spPr>
      </p:pic>
      <p:sp>
        <p:nvSpPr>
          <p:cNvPr id="209926" name="Rectangle 1">
            <a:extLst>
              <a:ext uri="{FF2B5EF4-FFF2-40B4-BE49-F238E27FC236}">
                <a16:creationId xmlns:a16="http://schemas.microsoft.com/office/drawing/2014/main" id="{5E6DE519-FA8E-49A3-B5EE-71606B58F2C6}"/>
              </a:ext>
            </a:extLst>
          </p:cNvPr>
          <p:cNvSpPr>
            <a:spLocks noChangeArrowheads="1"/>
          </p:cNvSpPr>
          <p:nvPr/>
        </p:nvSpPr>
        <p:spPr bwMode="auto">
          <a:xfrm>
            <a:off x="179388" y="4384675"/>
            <a:ext cx="86407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a:solidFill>
                  <a:srgbClr val="000000"/>
                </a:solidFill>
                <a:ea typeface="Times New Roman" panose="02020603050405020304" pitchFamily="18" charset="0"/>
                <a:cs typeface="ITCFranklinGothicStd-Hvy"/>
              </a:rPr>
              <a:t>FIGURE:  Comparing performance, instruction count, and CPI using compiler optimization for </a:t>
            </a:r>
            <a:r>
              <a:rPr lang="en-US" altLang="en-US" sz="1400" b="1">
                <a:solidFill>
                  <a:srgbClr val="00B050"/>
                </a:solidFill>
                <a:ea typeface="Times New Roman" panose="02020603050405020304" pitchFamily="18" charset="0"/>
                <a:cs typeface="ITCFranklinGothicStd-Hvy"/>
              </a:rPr>
              <a:t>Bubble Sort</a:t>
            </a:r>
            <a:r>
              <a:rPr lang="en-US" altLang="en-US" sz="1400">
                <a:solidFill>
                  <a:srgbClr val="000000"/>
                </a:solidFill>
                <a:ea typeface="Times New Roman" panose="02020603050405020304" pitchFamily="18" charset="0"/>
                <a:cs typeface="ITCFranklinGothicStd-Hvy"/>
              </a:rPr>
              <a:t>.</a:t>
            </a:r>
            <a:r>
              <a:rPr lang="en-US" altLang="en-US" sz="1400">
                <a:solidFill>
                  <a:srgbClr val="000000"/>
                </a:solidFill>
                <a:ea typeface="Times New Roman" panose="02020603050405020304" pitchFamily="18" charset="0"/>
                <a:cs typeface="MinionPro-Regular" panose="02040503050201020203" pitchFamily="18" charset="0"/>
              </a:rPr>
              <a:t> </a:t>
            </a:r>
          </a:p>
          <a:p>
            <a:pPr eaLnBrk="1" hangingPunct="1">
              <a:spcBef>
                <a:spcPct val="0"/>
              </a:spcBef>
              <a:buClrTx/>
              <a:buSzTx/>
              <a:buFontTx/>
              <a:buNone/>
            </a:pPr>
            <a:r>
              <a:rPr lang="en-US" altLang="en-US" sz="1400">
                <a:solidFill>
                  <a:srgbClr val="000000"/>
                </a:solidFill>
                <a:ea typeface="Times New Roman" panose="02020603050405020304" pitchFamily="18" charset="0"/>
                <a:cs typeface="MinionPro-Regular" panose="02040503050201020203" pitchFamily="18" charset="0"/>
              </a:rPr>
              <a:t>                The programs sorted 100,000 words with the array initialized to random values. </a:t>
            </a:r>
          </a:p>
          <a:p>
            <a:pPr eaLnBrk="1" hangingPunct="1">
              <a:spcBef>
                <a:spcPct val="0"/>
              </a:spcBef>
              <a:buClrTx/>
              <a:buSzTx/>
              <a:buFontTx/>
              <a:buNone/>
            </a:pPr>
            <a:r>
              <a:rPr lang="en-US" altLang="en-US" sz="1400">
                <a:solidFill>
                  <a:srgbClr val="000000"/>
                </a:solidFill>
                <a:ea typeface="Times New Roman" panose="02020603050405020304" pitchFamily="18" charset="0"/>
                <a:cs typeface="MinionPro-Regular" panose="02040503050201020203" pitchFamily="18" charset="0"/>
              </a:rPr>
              <a:t>                These programs were run on a Pentium 4 with a clock rate of 3.06 GHz and a 533 MHz system </a:t>
            </a:r>
          </a:p>
          <a:p>
            <a:pPr eaLnBrk="1" hangingPunct="1">
              <a:spcBef>
                <a:spcPct val="0"/>
              </a:spcBef>
              <a:buClrTx/>
              <a:buSzTx/>
              <a:buFontTx/>
              <a:buNone/>
            </a:pPr>
            <a:r>
              <a:rPr lang="en-US" altLang="en-US" sz="1400">
                <a:solidFill>
                  <a:srgbClr val="000000"/>
                </a:solidFill>
                <a:ea typeface="Times New Roman" panose="02020603050405020304" pitchFamily="18" charset="0"/>
                <a:cs typeface="MinionPro-Regular" panose="02040503050201020203" pitchFamily="18" charset="0"/>
              </a:rPr>
              <a:t>                bus with 2 GB of  PC2100 DDR SDRAM. It used Linux version 2.4.20.</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Footer Placeholder 3">
            <a:extLst>
              <a:ext uri="{FF2B5EF4-FFF2-40B4-BE49-F238E27FC236}">
                <a16:creationId xmlns:a16="http://schemas.microsoft.com/office/drawing/2014/main" id="{596D9A84-02EE-472D-A7B3-0F2D92F25B7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F2E525D-D527-4456-9126-382378071EFD}" type="slidenum">
              <a:rPr lang="en-AU" altLang="en-US" sz="1400" smtClean="0"/>
              <a:pPr>
                <a:spcBef>
                  <a:spcPct val="0"/>
                </a:spcBef>
                <a:buClrTx/>
                <a:buSzTx/>
                <a:buFontTx/>
                <a:buNone/>
              </a:pPr>
              <a:t>105</a:t>
            </a:fld>
            <a:endParaRPr lang="en-AU" altLang="en-US" sz="1400"/>
          </a:p>
        </p:txBody>
      </p:sp>
      <p:sp>
        <p:nvSpPr>
          <p:cNvPr id="211971" name="Rectangle 2">
            <a:extLst>
              <a:ext uri="{FF2B5EF4-FFF2-40B4-BE49-F238E27FC236}">
                <a16:creationId xmlns:a16="http://schemas.microsoft.com/office/drawing/2014/main" id="{71CA1493-3AA3-4E52-9D1A-D23EDE07E866}"/>
              </a:ext>
            </a:extLst>
          </p:cNvPr>
          <p:cNvSpPr>
            <a:spLocks noGrp="1" noChangeArrowheads="1"/>
          </p:cNvSpPr>
          <p:nvPr>
            <p:ph type="title"/>
          </p:nvPr>
        </p:nvSpPr>
        <p:spPr>
          <a:xfrm>
            <a:off x="684213" y="200025"/>
            <a:ext cx="8259762" cy="708025"/>
          </a:xfrm>
        </p:spPr>
        <p:txBody>
          <a:bodyPr/>
          <a:lstStyle/>
          <a:p>
            <a:pPr eaLnBrk="1" hangingPunct="1"/>
            <a:r>
              <a:rPr lang="en-AU" altLang="en-US" sz="4000" dirty="0"/>
              <a:t>Comparisons in bar graphs …</a:t>
            </a:r>
          </a:p>
        </p:txBody>
      </p:sp>
      <p:graphicFrame>
        <p:nvGraphicFramePr>
          <p:cNvPr id="2" name="Object 3">
            <a:extLst>
              <a:ext uri="{FF2B5EF4-FFF2-40B4-BE49-F238E27FC236}">
                <a16:creationId xmlns:a16="http://schemas.microsoft.com/office/drawing/2014/main" id="{D10A125A-1680-497A-BD32-E3EF638868DD}"/>
              </a:ext>
            </a:extLst>
          </p:cNvPr>
          <p:cNvGraphicFramePr>
            <a:graphicFrameLocks noChangeAspect="1"/>
          </p:cNvGraphicFramePr>
          <p:nvPr/>
        </p:nvGraphicFramePr>
        <p:xfrm>
          <a:off x="450850" y="1825625"/>
          <a:ext cx="3727450" cy="22320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4">
            <a:extLst>
              <a:ext uri="{FF2B5EF4-FFF2-40B4-BE49-F238E27FC236}">
                <a16:creationId xmlns:a16="http://schemas.microsoft.com/office/drawing/2014/main" id="{488473B0-0F6C-48BE-A8F7-731821777145}"/>
              </a:ext>
            </a:extLst>
          </p:cNvPr>
          <p:cNvGraphicFramePr>
            <a:graphicFrameLocks noChangeAspect="1"/>
          </p:cNvGraphicFramePr>
          <p:nvPr/>
        </p:nvGraphicFramePr>
        <p:xfrm>
          <a:off x="450850" y="4095750"/>
          <a:ext cx="3670300" cy="22320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Object 5">
            <a:extLst>
              <a:ext uri="{FF2B5EF4-FFF2-40B4-BE49-F238E27FC236}">
                <a16:creationId xmlns:a16="http://schemas.microsoft.com/office/drawing/2014/main" id="{C53A4749-8DCE-4855-BA40-F36369FAB7CA}"/>
              </a:ext>
            </a:extLst>
          </p:cNvPr>
          <p:cNvGraphicFramePr>
            <a:graphicFrameLocks noChangeAspect="1"/>
          </p:cNvGraphicFramePr>
          <p:nvPr/>
        </p:nvGraphicFramePr>
        <p:xfrm>
          <a:off x="4335463" y="1824038"/>
          <a:ext cx="3670300" cy="223202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Object 6">
            <a:extLst>
              <a:ext uri="{FF2B5EF4-FFF2-40B4-BE49-F238E27FC236}">
                <a16:creationId xmlns:a16="http://schemas.microsoft.com/office/drawing/2014/main" id="{17B350FB-4CD2-4621-8C06-2FE489999860}"/>
              </a:ext>
            </a:extLst>
          </p:cNvPr>
          <p:cNvGraphicFramePr>
            <a:graphicFrameLocks noChangeAspect="1"/>
          </p:cNvGraphicFramePr>
          <p:nvPr/>
        </p:nvGraphicFramePr>
        <p:xfrm>
          <a:off x="4478338" y="4098925"/>
          <a:ext cx="3727450" cy="2232025"/>
        </p:xfrm>
        <a:graphic>
          <a:graphicData uri="http://schemas.openxmlformats.org/drawingml/2006/chart">
            <c:chart xmlns:c="http://schemas.openxmlformats.org/drawingml/2006/chart" xmlns:r="http://schemas.openxmlformats.org/officeDocument/2006/relationships" r:id="rId6"/>
          </a:graphicData>
        </a:graphic>
      </p:graphicFrame>
      <p:sp>
        <p:nvSpPr>
          <p:cNvPr id="211976" name="Text Box 7">
            <a:extLst>
              <a:ext uri="{FF2B5EF4-FFF2-40B4-BE49-F238E27FC236}">
                <a16:creationId xmlns:a16="http://schemas.microsoft.com/office/drawing/2014/main" id="{90DA6A93-0C1D-414F-B4FD-92EA6CB18DFD}"/>
              </a:ext>
            </a:extLst>
          </p:cNvPr>
          <p:cNvSpPr txBox="1">
            <a:spLocks noChangeArrowheads="1"/>
          </p:cNvSpPr>
          <p:nvPr/>
        </p:nvSpPr>
        <p:spPr bwMode="auto">
          <a:xfrm>
            <a:off x="1908175" y="1268413"/>
            <a:ext cx="473075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Compiled with gcc for Pentium 4 under Linux</a:t>
            </a:r>
            <a:endParaRPr lang="en-AU" altLang="en-US" sz="1800">
              <a:latin typeface="Tahoma" panose="020B0604030504040204"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Footer Placeholder 3">
            <a:extLst>
              <a:ext uri="{FF2B5EF4-FFF2-40B4-BE49-F238E27FC236}">
                <a16:creationId xmlns:a16="http://schemas.microsoft.com/office/drawing/2014/main" id="{09766488-6E3C-40D9-8AC9-4C0499BFCC2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2AAFDDB-6762-4ECF-A342-18DCDA09CEF6}" type="slidenum">
              <a:rPr lang="en-AU" altLang="en-US" sz="1400" smtClean="0"/>
              <a:pPr>
                <a:spcBef>
                  <a:spcPct val="0"/>
                </a:spcBef>
                <a:buClrTx/>
                <a:buSzTx/>
                <a:buFontTx/>
                <a:buNone/>
              </a:pPr>
              <a:t>106</a:t>
            </a:fld>
            <a:endParaRPr lang="en-AU" altLang="en-US" sz="1400"/>
          </a:p>
        </p:txBody>
      </p:sp>
      <p:sp>
        <p:nvSpPr>
          <p:cNvPr id="214019" name="Rectangle 2">
            <a:extLst>
              <a:ext uri="{FF2B5EF4-FFF2-40B4-BE49-F238E27FC236}">
                <a16:creationId xmlns:a16="http://schemas.microsoft.com/office/drawing/2014/main" id="{953CA251-EA5B-4713-9968-2D75F6CB45CD}"/>
              </a:ext>
            </a:extLst>
          </p:cNvPr>
          <p:cNvSpPr>
            <a:spLocks noGrp="1" noChangeArrowheads="1"/>
          </p:cNvSpPr>
          <p:nvPr>
            <p:ph type="title"/>
          </p:nvPr>
        </p:nvSpPr>
        <p:spPr>
          <a:xfrm>
            <a:off x="684213" y="266700"/>
            <a:ext cx="8259762" cy="641350"/>
          </a:xfrm>
        </p:spPr>
        <p:txBody>
          <a:bodyPr/>
          <a:lstStyle/>
          <a:p>
            <a:pPr eaLnBrk="1" hangingPunct="1"/>
            <a:r>
              <a:rPr lang="en-US" altLang="en-US" sz="3600" dirty="0"/>
              <a:t>Effect of Language and Algorithm</a:t>
            </a:r>
            <a:endParaRPr lang="en-AU" altLang="en-US" sz="3600" dirty="0"/>
          </a:p>
        </p:txBody>
      </p:sp>
      <p:graphicFrame>
        <p:nvGraphicFramePr>
          <p:cNvPr id="2" name="Object 3">
            <a:extLst>
              <a:ext uri="{FF2B5EF4-FFF2-40B4-BE49-F238E27FC236}">
                <a16:creationId xmlns:a16="http://schemas.microsoft.com/office/drawing/2014/main" id="{669084FE-7D73-4399-9FBB-F083FC8F75EC}"/>
              </a:ext>
            </a:extLst>
          </p:cNvPr>
          <p:cNvGraphicFramePr>
            <a:graphicFrameLocks noChangeAspect="1"/>
          </p:cNvGraphicFramePr>
          <p:nvPr/>
        </p:nvGraphicFramePr>
        <p:xfrm>
          <a:off x="1698625" y="1176338"/>
          <a:ext cx="4984750" cy="16970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Object 4">
            <a:extLst>
              <a:ext uri="{FF2B5EF4-FFF2-40B4-BE49-F238E27FC236}">
                <a16:creationId xmlns:a16="http://schemas.microsoft.com/office/drawing/2014/main" id="{B30F98E8-D7FE-4C68-8A7E-F69562B7E570}"/>
              </a:ext>
            </a:extLst>
          </p:cNvPr>
          <p:cNvGraphicFramePr>
            <a:graphicFrameLocks noChangeAspect="1"/>
          </p:cNvGraphicFramePr>
          <p:nvPr/>
        </p:nvGraphicFramePr>
        <p:xfrm>
          <a:off x="1698625" y="2903538"/>
          <a:ext cx="4984750" cy="16986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Object 5">
            <a:extLst>
              <a:ext uri="{FF2B5EF4-FFF2-40B4-BE49-F238E27FC236}">
                <a16:creationId xmlns:a16="http://schemas.microsoft.com/office/drawing/2014/main" id="{14575AC8-69B6-4849-9799-ADB8F6478514}"/>
              </a:ext>
            </a:extLst>
          </p:cNvPr>
          <p:cNvGraphicFramePr>
            <a:graphicFrameLocks noChangeAspect="1"/>
          </p:cNvGraphicFramePr>
          <p:nvPr/>
        </p:nvGraphicFramePr>
        <p:xfrm>
          <a:off x="1670050" y="4703763"/>
          <a:ext cx="4984750" cy="169862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Footer Placeholder 3">
            <a:extLst>
              <a:ext uri="{FF2B5EF4-FFF2-40B4-BE49-F238E27FC236}">
                <a16:creationId xmlns:a16="http://schemas.microsoft.com/office/drawing/2014/main" id="{AF5A8403-1258-47B9-8A8B-6F50126A95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918334C-8BA7-48DE-84B4-8BCB2BAC4067}" type="slidenum">
              <a:rPr lang="en-AU" altLang="en-US" sz="1400" smtClean="0"/>
              <a:pPr>
                <a:spcBef>
                  <a:spcPct val="0"/>
                </a:spcBef>
                <a:buClrTx/>
                <a:buSzTx/>
                <a:buFontTx/>
                <a:buNone/>
              </a:pPr>
              <a:t>107</a:t>
            </a:fld>
            <a:endParaRPr lang="en-AU" altLang="en-US" sz="1400"/>
          </a:p>
        </p:txBody>
      </p:sp>
      <p:sp>
        <p:nvSpPr>
          <p:cNvPr id="216067" name="Rectangle 4">
            <a:extLst>
              <a:ext uri="{FF2B5EF4-FFF2-40B4-BE49-F238E27FC236}">
                <a16:creationId xmlns:a16="http://schemas.microsoft.com/office/drawing/2014/main" id="{C6FC34E1-6149-4C79-AB12-8220F7D813E4}"/>
              </a:ext>
            </a:extLst>
          </p:cNvPr>
          <p:cNvSpPr>
            <a:spLocks noGrp="1" noChangeArrowheads="1"/>
          </p:cNvSpPr>
          <p:nvPr>
            <p:ph type="title"/>
          </p:nvPr>
        </p:nvSpPr>
        <p:spPr/>
        <p:txBody>
          <a:bodyPr/>
          <a:lstStyle/>
          <a:p>
            <a:pPr eaLnBrk="1" hangingPunct="1"/>
            <a:r>
              <a:rPr lang="en-US" altLang="en-US" dirty="0"/>
              <a:t>Lessons Learnt</a:t>
            </a:r>
            <a:endParaRPr lang="en-AU" altLang="en-US" dirty="0"/>
          </a:p>
        </p:txBody>
      </p:sp>
      <p:sp>
        <p:nvSpPr>
          <p:cNvPr id="216068" name="Rectangle 5">
            <a:extLst>
              <a:ext uri="{FF2B5EF4-FFF2-40B4-BE49-F238E27FC236}">
                <a16:creationId xmlns:a16="http://schemas.microsoft.com/office/drawing/2014/main" id="{4B44A7DF-6084-4C20-8B96-B8221DF595C7}"/>
              </a:ext>
            </a:extLst>
          </p:cNvPr>
          <p:cNvSpPr>
            <a:spLocks noGrp="1" noChangeArrowheads="1"/>
          </p:cNvSpPr>
          <p:nvPr>
            <p:ph type="body" idx="1"/>
          </p:nvPr>
        </p:nvSpPr>
        <p:spPr/>
        <p:txBody>
          <a:bodyPr/>
          <a:lstStyle/>
          <a:p>
            <a:pPr eaLnBrk="1" hangingPunct="1"/>
            <a:r>
              <a:rPr lang="en-US" altLang="en-US" dirty="0"/>
              <a:t>Instruction count and CPI are not good performance indicators in isolation</a:t>
            </a:r>
          </a:p>
          <a:p>
            <a:pPr eaLnBrk="1" hangingPunct="1"/>
            <a:r>
              <a:rPr lang="en-US" altLang="en-US" dirty="0"/>
              <a:t>Compiler optimizations are sensitive to the algorithm</a:t>
            </a:r>
          </a:p>
          <a:p>
            <a:pPr eaLnBrk="1" hangingPunct="1"/>
            <a:r>
              <a:rPr lang="en-US" altLang="en-US" dirty="0"/>
              <a:t>Java/JIT compiled code is significantly faster than JVM interpreted</a:t>
            </a:r>
          </a:p>
          <a:p>
            <a:pPr lvl="1" eaLnBrk="1" hangingPunct="1"/>
            <a:r>
              <a:rPr lang="en-US" altLang="en-US" dirty="0"/>
              <a:t>Comparable to optimized C in some cases</a:t>
            </a:r>
            <a:endParaRPr lang="en-AU" altLang="en-US" dirty="0"/>
          </a:p>
          <a:p>
            <a:pPr eaLnBrk="1" hangingPunct="1"/>
            <a:r>
              <a:rPr lang="en-US" altLang="en-US" dirty="0"/>
              <a:t>Nothing can fix a dumb algorithm!</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Footer Placeholder 3">
            <a:extLst>
              <a:ext uri="{FF2B5EF4-FFF2-40B4-BE49-F238E27FC236}">
                <a16:creationId xmlns:a16="http://schemas.microsoft.com/office/drawing/2014/main" id="{EB522A45-1184-499C-A9D8-B3F1E59561C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66B0B9C-7244-40FB-B778-E890D6EE2766}" type="slidenum">
              <a:rPr lang="en-AU" altLang="en-US" sz="1400" smtClean="0"/>
              <a:pPr>
                <a:spcBef>
                  <a:spcPct val="0"/>
                </a:spcBef>
                <a:buClrTx/>
                <a:buSzTx/>
                <a:buFontTx/>
                <a:buNone/>
              </a:pPr>
              <a:t>108</a:t>
            </a:fld>
            <a:endParaRPr lang="en-AU" altLang="en-US" sz="1400"/>
          </a:p>
        </p:txBody>
      </p:sp>
      <p:sp>
        <p:nvSpPr>
          <p:cNvPr id="218115" name="Rectangle 2">
            <a:extLst>
              <a:ext uri="{FF2B5EF4-FFF2-40B4-BE49-F238E27FC236}">
                <a16:creationId xmlns:a16="http://schemas.microsoft.com/office/drawing/2014/main" id="{A1B2DFD4-EAA7-4F0D-91E9-F6DC36944822}"/>
              </a:ext>
            </a:extLst>
          </p:cNvPr>
          <p:cNvSpPr>
            <a:spLocks noGrp="1" noChangeArrowheads="1"/>
          </p:cNvSpPr>
          <p:nvPr>
            <p:ph type="title"/>
          </p:nvPr>
        </p:nvSpPr>
        <p:spPr/>
        <p:txBody>
          <a:bodyPr/>
          <a:lstStyle/>
          <a:p>
            <a:pPr eaLnBrk="1" hangingPunct="1"/>
            <a:r>
              <a:rPr lang="en-US" altLang="en-US" dirty="0"/>
              <a:t>Arrays vs. Pointers</a:t>
            </a:r>
            <a:endParaRPr lang="en-AU" altLang="en-US" dirty="0"/>
          </a:p>
        </p:txBody>
      </p:sp>
      <p:sp>
        <p:nvSpPr>
          <p:cNvPr id="218116" name="Rectangle 3">
            <a:extLst>
              <a:ext uri="{FF2B5EF4-FFF2-40B4-BE49-F238E27FC236}">
                <a16:creationId xmlns:a16="http://schemas.microsoft.com/office/drawing/2014/main" id="{92408DF5-C5FE-4125-9268-AFD23A33485A}"/>
              </a:ext>
            </a:extLst>
          </p:cNvPr>
          <p:cNvSpPr>
            <a:spLocks noGrp="1" noChangeArrowheads="1"/>
          </p:cNvSpPr>
          <p:nvPr>
            <p:ph type="body" idx="1"/>
          </p:nvPr>
        </p:nvSpPr>
        <p:spPr>
          <a:xfrm>
            <a:off x="684213" y="1125538"/>
            <a:ext cx="7897812" cy="5111750"/>
          </a:xfrm>
        </p:spPr>
        <p:txBody>
          <a:bodyPr/>
          <a:lstStyle/>
          <a:p>
            <a:pPr eaLnBrk="1" hangingPunct="1"/>
            <a:r>
              <a:rPr lang="en-US" altLang="en-US" dirty="0"/>
              <a:t>Array indexing involves</a:t>
            </a:r>
          </a:p>
          <a:p>
            <a:pPr lvl="1" eaLnBrk="1" hangingPunct="1"/>
            <a:r>
              <a:rPr lang="en-US" altLang="en-US" dirty="0"/>
              <a:t>Multiplying index by element size</a:t>
            </a:r>
          </a:p>
          <a:p>
            <a:pPr lvl="1" eaLnBrk="1" hangingPunct="1"/>
            <a:r>
              <a:rPr lang="en-US" altLang="en-US" dirty="0"/>
              <a:t>Adding to array base address</a:t>
            </a:r>
            <a:endParaRPr lang="en-AU" altLang="en-US" dirty="0"/>
          </a:p>
          <a:p>
            <a:pPr eaLnBrk="1" hangingPunct="1"/>
            <a:r>
              <a:rPr lang="en-US" altLang="en-US" dirty="0"/>
              <a:t>Pointers correspond directly to memory addresses</a:t>
            </a:r>
          </a:p>
          <a:p>
            <a:pPr lvl="1" eaLnBrk="1" hangingPunct="1"/>
            <a:r>
              <a:rPr lang="en-US" altLang="en-US" dirty="0"/>
              <a:t>Can avoid indexing complexity</a:t>
            </a:r>
          </a:p>
        </p:txBody>
      </p:sp>
      <p:sp>
        <p:nvSpPr>
          <p:cNvPr id="218117" name="Text Box 4">
            <a:extLst>
              <a:ext uri="{FF2B5EF4-FFF2-40B4-BE49-F238E27FC236}">
                <a16:creationId xmlns:a16="http://schemas.microsoft.com/office/drawing/2014/main" id="{E0382FE1-151B-4C7B-9691-64C0F746C47B}"/>
              </a:ext>
            </a:extLst>
          </p:cNvPr>
          <p:cNvSpPr txBox="1">
            <a:spLocks noChangeArrowheads="1"/>
          </p:cNvSpPr>
          <p:nvPr/>
        </p:nvSpPr>
        <p:spPr bwMode="auto">
          <a:xfrm rot="5400000">
            <a:off x="7401719" y="1375569"/>
            <a:ext cx="31178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§2.14 Arrays versus Pointers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Footer Placeholder 3">
            <a:extLst>
              <a:ext uri="{FF2B5EF4-FFF2-40B4-BE49-F238E27FC236}">
                <a16:creationId xmlns:a16="http://schemas.microsoft.com/office/drawing/2014/main" id="{7F7D8A7A-793F-41C2-BA9C-5510416CDA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2C84A4B-2518-464C-88EC-7B5BBDB5B968}" type="slidenum">
              <a:rPr lang="en-AU" altLang="en-US" sz="1400" smtClean="0"/>
              <a:pPr>
                <a:spcBef>
                  <a:spcPct val="0"/>
                </a:spcBef>
                <a:buClrTx/>
                <a:buSzTx/>
                <a:buFontTx/>
                <a:buNone/>
              </a:pPr>
              <a:t>109</a:t>
            </a:fld>
            <a:endParaRPr lang="en-AU" altLang="en-US" sz="1400"/>
          </a:p>
        </p:txBody>
      </p:sp>
      <p:sp>
        <p:nvSpPr>
          <p:cNvPr id="220163" name="Rectangle 2">
            <a:extLst>
              <a:ext uri="{FF2B5EF4-FFF2-40B4-BE49-F238E27FC236}">
                <a16:creationId xmlns:a16="http://schemas.microsoft.com/office/drawing/2014/main" id="{976B3276-202B-487C-B420-DCE9D248FB0B}"/>
              </a:ext>
            </a:extLst>
          </p:cNvPr>
          <p:cNvSpPr>
            <a:spLocks noGrp="1" noChangeArrowheads="1"/>
          </p:cNvSpPr>
          <p:nvPr>
            <p:ph type="title"/>
          </p:nvPr>
        </p:nvSpPr>
        <p:spPr/>
        <p:txBody>
          <a:bodyPr/>
          <a:lstStyle/>
          <a:p>
            <a:pPr eaLnBrk="1" hangingPunct="1"/>
            <a:r>
              <a:rPr lang="en-US" altLang="en-US" dirty="0"/>
              <a:t>Example: Clearing an Array</a:t>
            </a:r>
            <a:endParaRPr lang="en-AU" altLang="en-US" dirty="0"/>
          </a:p>
        </p:txBody>
      </p:sp>
      <p:graphicFrame>
        <p:nvGraphicFramePr>
          <p:cNvPr id="396291" name="Group 3">
            <a:extLst>
              <a:ext uri="{FF2B5EF4-FFF2-40B4-BE49-F238E27FC236}">
                <a16:creationId xmlns:a16="http://schemas.microsoft.com/office/drawing/2014/main" id="{C439A74F-5E0C-4A25-A0A3-73ABA9D287D8}"/>
              </a:ext>
            </a:extLst>
          </p:cNvPr>
          <p:cNvGraphicFramePr>
            <a:graphicFrameLocks noGrp="1"/>
          </p:cNvGraphicFramePr>
          <p:nvPr/>
        </p:nvGraphicFramePr>
        <p:xfrm>
          <a:off x="107950" y="1457325"/>
          <a:ext cx="8928100" cy="406558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6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clear1(int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(i = 0; i &lt; size; i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array[i]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09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move $t0,$zero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loop1: sll $t1,$t0,2    # $t1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&amp;array[i]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sw $zero, 0($t2) # array[i]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addi $t0,$t0,1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slt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(i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bne $t3,$zero,loop1 # if (…)</a:t>
                      </a:r>
                      <a:br>
                        <a:rPr kumimoji="0" lang="en-AU" sz="1400" b="0" i="0" u="none" strike="noStrike" cap="none" normalizeH="0" baseline="0">
                          <a:ln>
                            <a:noFill/>
                          </a:ln>
                          <a:solidFill>
                            <a:schemeClr val="tx1"/>
                          </a:solidFill>
                          <a:effectLst/>
                          <a:latin typeface="Lucida Console" pitchFamily="49" charset="0"/>
                        </a:rPr>
                      </a:br>
                      <a:r>
                        <a:rPr kumimoji="0" lang="en-AU" sz="1400" b="0" i="0" u="none" strike="noStrike" cap="none" normalizeH="0" baseline="0">
                          <a:ln>
                            <a:noFill/>
                          </a:ln>
                          <a:solidFill>
                            <a:schemeClr val="tx1"/>
                          </a:solidFill>
                          <a:effectLst/>
                          <a:latin typeface="Lucida Console" pitchFamily="49" charset="0"/>
                        </a:rPr>
                        <a:t>                           # goto loop1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move $t0,</a:t>
                      </a:r>
                      <a:r>
                        <a:rPr kumimoji="0" lang="en-AU" sz="1400" b="0" i="0" u="none" strike="noStrike" cap="none" normalizeH="0" baseline="0">
                          <a:ln>
                            <a:noFill/>
                          </a:ln>
                          <a:solidFill>
                            <a:schemeClr val="hlink"/>
                          </a:solidFill>
                          <a:effectLst/>
                          <a:latin typeface="Lucida Console" pitchFamily="49" charset="0"/>
                        </a:rPr>
                        <a:t>$a0</a:t>
                      </a:r>
                      <a:r>
                        <a:rPr kumimoji="0" lang="en-AU" sz="1400" b="0" i="0" u="none" strike="noStrike" cap="none" normalizeH="0" baseline="0">
                          <a:ln>
                            <a:noFill/>
                          </a:ln>
                          <a:solidFill>
                            <a:schemeClr val="folHlink"/>
                          </a:solidFill>
                          <a:effectLst/>
                          <a:latin typeface="Lucida Console" pitchFamily="49" charset="0"/>
                        </a:rPr>
                        <a:t>    </a:t>
                      </a:r>
                      <a:r>
                        <a:rPr kumimoji="0" lang="en-AU" sz="1400" b="0" i="0" u="none" strike="noStrike" cap="none" normalizeH="0" baseline="0">
                          <a:ln>
                            <a:noFill/>
                          </a:ln>
                          <a:solidFill>
                            <a:schemeClr val="hlink"/>
                          </a:solidFill>
                          <a:effectLst/>
                          <a:latin typeface="Lucida Console" pitchFamily="49" charset="0"/>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sll $t1,</a:t>
                      </a:r>
                      <a:r>
                        <a:rPr kumimoji="0" lang="en-AU" sz="1400" b="0" i="0" u="none" strike="noStrike" cap="none" normalizeH="0" baseline="0">
                          <a:ln>
                            <a:noFill/>
                          </a:ln>
                          <a:solidFill>
                            <a:schemeClr val="hlink"/>
                          </a:solidFill>
                          <a:effectLst/>
                          <a:latin typeface="Lucida Console" pitchFamily="49" charset="0"/>
                        </a:rPr>
                        <a:t>$a1</a:t>
                      </a:r>
                      <a:r>
                        <a:rPr kumimoji="0" lang="en-AU" sz="1400" b="0" i="0" u="none" strike="noStrike" cap="none" normalizeH="0" baseline="0">
                          <a:ln>
                            <a:noFill/>
                          </a:ln>
                          <a:solidFill>
                            <a:schemeClr val="tx1"/>
                          </a:solidFill>
                          <a:effectLst/>
                          <a:latin typeface="Lucida Console" pitchFamily="49" charset="0"/>
                        </a:rPr>
                        <a:t>,2   # $t1 = </a:t>
                      </a:r>
                      <a:r>
                        <a:rPr kumimoji="0" lang="en-AU" sz="1400" b="0" i="0" u="none" strike="noStrike" cap="none" normalizeH="0" baseline="0">
                          <a:ln>
                            <a:noFill/>
                          </a:ln>
                          <a:solidFill>
                            <a:schemeClr val="hlink"/>
                          </a:solidFill>
                          <a:effectLst/>
                          <a:latin typeface="Lucida Console" pitchFamily="49" charset="0"/>
                        </a:rPr>
                        <a:t>size</a:t>
                      </a:r>
                      <a:r>
                        <a:rPr kumimoji="0" lang="en-AU" sz="1400" b="0" i="0" u="none" strike="noStrike" cap="none" normalizeH="0" baseline="0">
                          <a:ln>
                            <a:noFill/>
                          </a:ln>
                          <a:solidFill>
                            <a:schemeClr val="tx1"/>
                          </a:solidFill>
                          <a:effectLst/>
                          <a:latin typeface="Lucida Console" pitchFamily="49" charset="0"/>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&amp;array[</a:t>
                      </a:r>
                      <a:r>
                        <a:rPr kumimoji="0" lang="en-AU" sz="1400" b="0" i="0" u="none" strike="noStrike" cap="none" normalizeH="0" baseline="0">
                          <a:ln>
                            <a:noFill/>
                          </a:ln>
                          <a:solidFill>
                            <a:schemeClr val="hlink"/>
                          </a:solidFill>
                          <a:effectLst/>
                          <a:latin typeface="Lucida Console" pitchFamily="49" charset="0"/>
                        </a:rPr>
                        <a:t>size</a:t>
                      </a:r>
                      <a:r>
                        <a:rPr kumimoji="0" lang="en-AU" sz="1400" b="0" i="0" u="none" strike="noStrike" cap="none" normalizeH="0" baseline="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hlink"/>
                          </a:solidFill>
                          <a:effectLst/>
                          <a:latin typeface="Lucida Console" pitchFamily="49" charset="0"/>
                        </a:rPr>
                        <a:t>loop2:</a:t>
                      </a:r>
                      <a:r>
                        <a:rPr kumimoji="0" lang="en-AU" sz="1400" b="0" i="0" u="none" strike="noStrike" cap="none" normalizeH="0" baseline="0">
                          <a:ln>
                            <a:noFill/>
                          </a:ln>
                          <a:solidFill>
                            <a:schemeClr val="tx1"/>
                          </a:solidFill>
                          <a:effectLst/>
                          <a:latin typeface="Lucida Console" pitchFamily="49" charset="0"/>
                        </a:rPr>
                        <a:t> sw $zero,0(</a:t>
                      </a:r>
                      <a:r>
                        <a:rPr kumimoji="0" lang="en-AU" sz="1400" b="0" i="0" u="none" strike="noStrike" cap="none" normalizeH="0" baseline="0">
                          <a:ln>
                            <a:noFill/>
                          </a:ln>
                          <a:solidFill>
                            <a:schemeClr val="hlink"/>
                          </a:solidFill>
                          <a:effectLst/>
                          <a:latin typeface="Lucida Console" pitchFamily="49" charset="0"/>
                        </a:rPr>
                        <a:t>$t0</a:t>
                      </a:r>
                      <a:r>
                        <a:rPr kumimoji="0" lang="en-AU" sz="1400" b="0" i="0" u="none" strike="noStrike" cap="none" normalizeH="0" baseline="0">
                          <a:ln>
                            <a:noFill/>
                          </a:ln>
                          <a:solidFill>
                            <a:schemeClr val="tx1"/>
                          </a:solidFill>
                          <a:effectLst/>
                          <a:latin typeface="Lucida Console" pitchFamily="49" charset="0"/>
                        </a:rPr>
                        <a:t>) # </a:t>
                      </a:r>
                      <a:r>
                        <a:rPr kumimoji="0" lang="en-AU" sz="1400" b="0" i="0" u="none" strike="noStrike" cap="none" normalizeH="0" baseline="0">
                          <a:ln>
                            <a:noFill/>
                          </a:ln>
                          <a:solidFill>
                            <a:schemeClr val="hlink"/>
                          </a:solidFill>
                          <a:effectLst/>
                          <a:latin typeface="Lucida Console" pitchFamily="49" charset="0"/>
                        </a:rPr>
                        <a:t>Memory[p]</a:t>
                      </a:r>
                      <a:r>
                        <a:rPr kumimoji="0" lang="en-AU" sz="1400" b="0" i="0" u="none" strike="noStrike" cap="none" normalizeH="0" baseline="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addi $t0,$t0,</a:t>
                      </a:r>
                      <a:r>
                        <a:rPr kumimoji="0" lang="en-AU" sz="1400" b="0" i="0" u="none" strike="noStrike" cap="none" normalizeH="0" baseline="0">
                          <a:ln>
                            <a:noFill/>
                          </a:ln>
                          <a:solidFill>
                            <a:schemeClr val="hlink"/>
                          </a:solidFill>
                          <a:effectLst/>
                          <a:latin typeface="Lucida Console" pitchFamily="49" charset="0"/>
                        </a:rPr>
                        <a:t>4</a:t>
                      </a:r>
                      <a:r>
                        <a:rPr kumimoji="0" lang="en-AU" sz="1400" b="0" i="0" u="none" strike="noStrike" cap="none" normalizeH="0" baseline="0">
                          <a:ln>
                            <a:noFill/>
                          </a:ln>
                          <a:solidFill>
                            <a:schemeClr val="tx1"/>
                          </a:solidFill>
                          <a:effectLst/>
                          <a:latin typeface="Lucida Console" pitchFamily="49" charset="0"/>
                        </a:rPr>
                        <a:t>  # </a:t>
                      </a:r>
                      <a:r>
                        <a:rPr kumimoji="0" lang="en-AU" sz="1400" b="0" i="0" u="none" strike="noStrike" cap="none" normalizeH="0" baseline="0">
                          <a:ln>
                            <a:noFill/>
                          </a:ln>
                          <a:solidFill>
                            <a:schemeClr val="hlink"/>
                          </a:solidFill>
                          <a:effectLst/>
                          <a:latin typeface="Lucida Console" pitchFamily="49" charset="0"/>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slt $t3,$t0,</a:t>
                      </a:r>
                      <a:r>
                        <a:rPr kumimoji="0" lang="en-AU" sz="1400" b="0" i="0" u="none" strike="noStrike" cap="none" normalizeH="0" baseline="0">
                          <a:ln>
                            <a:noFill/>
                          </a:ln>
                          <a:solidFill>
                            <a:schemeClr val="hlink"/>
                          </a:solidFill>
                          <a:effectLst/>
                          <a:latin typeface="Lucida Console" pitchFamily="49" charset="0"/>
                        </a:rPr>
                        <a:t>$t2</a:t>
                      </a:r>
                      <a:r>
                        <a:rPr kumimoji="0" lang="en-AU" sz="1400" b="0" i="0" u="none" strike="noStrike" cap="none" normalizeH="0" baseline="0">
                          <a:ln>
                            <a:noFill/>
                          </a:ln>
                          <a:solidFill>
                            <a:schemeClr val="tx1"/>
                          </a:solidFill>
                          <a:effectLst/>
                          <a:latin typeface="Lucida Console" pitchFamily="49" charset="0"/>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t>
                      </a:r>
                      <a:r>
                        <a:rPr kumimoji="0" lang="en-AU" sz="1400" b="0" i="0" u="none" strike="noStrike" cap="none" normalizeH="0" baseline="0">
                          <a:ln>
                            <a:noFill/>
                          </a:ln>
                          <a:solidFill>
                            <a:schemeClr val="hlink"/>
                          </a:solidFill>
                          <a:effectLst/>
                          <a:latin typeface="Lucida Console" pitchFamily="49" charset="0"/>
                        </a:rPr>
                        <a:t>p&lt;&amp;array[size]</a:t>
                      </a:r>
                      <a:r>
                        <a:rPr kumimoji="0" lang="en-AU" sz="1400" b="0" i="0" u="none" strike="noStrike" cap="none" normalizeH="0" baseline="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bne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goto loop2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37D36E13-C537-4B48-B78A-E56121B9612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4F635D7-4B69-4910-B9BF-17C8706336BF}" type="slidenum">
              <a:rPr lang="en-AU" altLang="en-US" sz="1400" smtClean="0"/>
              <a:pPr>
                <a:spcBef>
                  <a:spcPct val="0"/>
                </a:spcBef>
                <a:buClrTx/>
                <a:buSzTx/>
                <a:buFontTx/>
                <a:buNone/>
              </a:pPr>
              <a:t>11</a:t>
            </a:fld>
            <a:endParaRPr lang="en-AU" altLang="en-US" sz="1400"/>
          </a:p>
        </p:txBody>
      </p:sp>
      <p:sp>
        <p:nvSpPr>
          <p:cNvPr id="23555" name="Rectangle 5">
            <a:extLst>
              <a:ext uri="{FF2B5EF4-FFF2-40B4-BE49-F238E27FC236}">
                <a16:creationId xmlns:a16="http://schemas.microsoft.com/office/drawing/2014/main" id="{19C140CA-94BC-4068-876A-2C55DE628E4F}"/>
              </a:ext>
            </a:extLst>
          </p:cNvPr>
          <p:cNvSpPr>
            <a:spLocks noGrp="1" noChangeArrowheads="1"/>
          </p:cNvSpPr>
          <p:nvPr>
            <p:ph type="title"/>
          </p:nvPr>
        </p:nvSpPr>
        <p:spPr/>
        <p:txBody>
          <a:bodyPr/>
          <a:lstStyle/>
          <a:p>
            <a:pPr eaLnBrk="1" hangingPunct="1"/>
            <a:r>
              <a:rPr lang="en-US" altLang="en-US" dirty="0"/>
              <a:t>Register Operands</a:t>
            </a:r>
            <a:endParaRPr lang="en-AU" altLang="en-US" dirty="0"/>
          </a:p>
        </p:txBody>
      </p:sp>
      <p:sp>
        <p:nvSpPr>
          <p:cNvPr id="23556" name="Rectangle 6">
            <a:extLst>
              <a:ext uri="{FF2B5EF4-FFF2-40B4-BE49-F238E27FC236}">
                <a16:creationId xmlns:a16="http://schemas.microsoft.com/office/drawing/2014/main" id="{9F246D35-A701-4DC9-BB97-13188569923F}"/>
              </a:ext>
            </a:extLst>
          </p:cNvPr>
          <p:cNvSpPr>
            <a:spLocks noGrp="1" noChangeArrowheads="1"/>
          </p:cNvSpPr>
          <p:nvPr>
            <p:ph type="body" idx="1"/>
          </p:nvPr>
        </p:nvSpPr>
        <p:spPr/>
        <p:txBody>
          <a:bodyPr/>
          <a:lstStyle/>
          <a:p>
            <a:pPr eaLnBrk="1" hangingPunct="1">
              <a:lnSpc>
                <a:spcPct val="90000"/>
              </a:lnSpc>
            </a:pPr>
            <a:r>
              <a:rPr lang="en-US" altLang="en-US" sz="2800" dirty="0"/>
              <a:t>Arithmetic instructions use register</a:t>
            </a:r>
            <a:br>
              <a:rPr lang="en-US" altLang="en-US" sz="2800" dirty="0"/>
            </a:br>
            <a:r>
              <a:rPr lang="en-US" altLang="en-US" sz="2800" dirty="0"/>
              <a:t>operands</a:t>
            </a:r>
          </a:p>
          <a:p>
            <a:pPr eaLnBrk="1" hangingPunct="1">
              <a:lnSpc>
                <a:spcPct val="90000"/>
              </a:lnSpc>
            </a:pPr>
            <a:r>
              <a:rPr lang="en-US" altLang="en-US" sz="2800" dirty="0"/>
              <a:t>MIPS has a 32 × 32-bit register file</a:t>
            </a:r>
          </a:p>
          <a:p>
            <a:pPr lvl="1" eaLnBrk="1" hangingPunct="1">
              <a:lnSpc>
                <a:spcPct val="90000"/>
              </a:lnSpc>
            </a:pPr>
            <a:r>
              <a:rPr lang="en-US" altLang="en-US" sz="2400" dirty="0"/>
              <a:t>Use for frequently accessed data</a:t>
            </a:r>
          </a:p>
          <a:p>
            <a:pPr lvl="1" eaLnBrk="1" hangingPunct="1">
              <a:lnSpc>
                <a:spcPct val="90000"/>
              </a:lnSpc>
            </a:pPr>
            <a:r>
              <a:rPr lang="en-US" altLang="en-US" sz="2400" dirty="0"/>
              <a:t>Numbered 0 to 31</a:t>
            </a:r>
          </a:p>
          <a:p>
            <a:pPr lvl="1" eaLnBrk="1" hangingPunct="1">
              <a:lnSpc>
                <a:spcPct val="90000"/>
              </a:lnSpc>
            </a:pPr>
            <a:r>
              <a:rPr lang="en-US" altLang="en-US" sz="2400" dirty="0"/>
              <a:t>32-bit data called a “word”</a:t>
            </a:r>
          </a:p>
          <a:p>
            <a:pPr lvl="1" eaLnBrk="1" hangingPunct="1">
              <a:lnSpc>
                <a:spcPct val="90000"/>
              </a:lnSpc>
            </a:pPr>
            <a:endParaRPr lang="en-US" altLang="en-US" sz="2400" dirty="0"/>
          </a:p>
          <a:p>
            <a:pPr eaLnBrk="1" hangingPunct="1">
              <a:lnSpc>
                <a:spcPct val="90000"/>
              </a:lnSpc>
            </a:pPr>
            <a:r>
              <a:rPr lang="en-US" altLang="en-US" sz="2800" dirty="0"/>
              <a:t>Assembler names</a:t>
            </a:r>
          </a:p>
          <a:p>
            <a:pPr lvl="1" eaLnBrk="1" hangingPunct="1">
              <a:lnSpc>
                <a:spcPct val="90000"/>
              </a:lnSpc>
            </a:pPr>
            <a:r>
              <a:rPr lang="en-US" altLang="en-US" sz="2000" dirty="0"/>
              <a:t>$zero, $at, $v0, $v1, $a0 - $a3,  </a:t>
            </a:r>
          </a:p>
          <a:p>
            <a:pPr lvl="1" eaLnBrk="1" hangingPunct="1">
              <a:lnSpc>
                <a:spcPct val="90000"/>
              </a:lnSpc>
            </a:pPr>
            <a:r>
              <a:rPr lang="en-US" altLang="en-US" sz="2400" dirty="0"/>
              <a:t>$t0 - $t9 for temporary values</a:t>
            </a:r>
          </a:p>
          <a:p>
            <a:pPr lvl="1" eaLnBrk="1" hangingPunct="1">
              <a:lnSpc>
                <a:spcPct val="90000"/>
              </a:lnSpc>
            </a:pPr>
            <a:r>
              <a:rPr lang="en-US" altLang="en-US" sz="2400" dirty="0"/>
              <a:t>$s0 - $s7 for saved variables</a:t>
            </a:r>
          </a:p>
          <a:p>
            <a:pPr lvl="1" eaLnBrk="1" hangingPunct="1">
              <a:lnSpc>
                <a:spcPct val="90000"/>
              </a:lnSpc>
            </a:pPr>
            <a:r>
              <a:rPr lang="en-US" altLang="en-US" sz="2000" dirty="0"/>
              <a:t>$k0, $k1, $</a:t>
            </a:r>
            <a:r>
              <a:rPr lang="en-US" altLang="en-US" sz="2000" dirty="0" err="1"/>
              <a:t>gp</a:t>
            </a:r>
            <a:r>
              <a:rPr lang="en-US" altLang="en-US" sz="2000" dirty="0"/>
              <a:t>, $</a:t>
            </a:r>
            <a:r>
              <a:rPr lang="en-US" altLang="en-US" sz="2000" dirty="0" err="1"/>
              <a:t>fp</a:t>
            </a:r>
            <a:r>
              <a:rPr lang="en-US" altLang="en-US" sz="2000" dirty="0"/>
              <a:t>, $</a:t>
            </a:r>
            <a:r>
              <a:rPr lang="en-US" altLang="en-US" sz="2000" dirty="0" err="1"/>
              <a:t>sp</a:t>
            </a:r>
            <a:r>
              <a:rPr lang="en-US" altLang="en-US" sz="2000" dirty="0"/>
              <a:t>, $ra,</a:t>
            </a:r>
          </a:p>
        </p:txBody>
      </p:sp>
      <p:sp>
        <p:nvSpPr>
          <p:cNvPr id="23557" name="Text Box 4">
            <a:extLst>
              <a:ext uri="{FF2B5EF4-FFF2-40B4-BE49-F238E27FC236}">
                <a16:creationId xmlns:a16="http://schemas.microsoft.com/office/drawing/2014/main" id="{76DC1FBB-209C-475B-AE75-E426B5ED7133}"/>
              </a:ext>
            </a:extLst>
          </p:cNvPr>
          <p:cNvSpPr txBox="1">
            <a:spLocks noChangeArrowheads="1"/>
          </p:cNvSpPr>
          <p:nvPr/>
        </p:nvSpPr>
        <p:spPr bwMode="auto">
          <a:xfrm rot="5400000">
            <a:off x="6734969" y="2042319"/>
            <a:ext cx="4451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§2.3 Operands of the Computer Hardware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Footer Placeholder 3">
            <a:extLst>
              <a:ext uri="{FF2B5EF4-FFF2-40B4-BE49-F238E27FC236}">
                <a16:creationId xmlns:a16="http://schemas.microsoft.com/office/drawing/2014/main" id="{84A06910-8079-4345-B6C8-88DD8EE013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A06F403-0E1E-4644-9FED-76F15BAE3965}" type="slidenum">
              <a:rPr lang="en-AU" altLang="en-US" sz="1400" smtClean="0"/>
              <a:pPr>
                <a:spcBef>
                  <a:spcPct val="0"/>
                </a:spcBef>
                <a:buClrTx/>
                <a:buSzTx/>
                <a:buFontTx/>
                <a:buNone/>
              </a:pPr>
              <a:t>110</a:t>
            </a:fld>
            <a:endParaRPr lang="en-AU" altLang="en-US" sz="1400"/>
          </a:p>
        </p:txBody>
      </p:sp>
      <p:sp>
        <p:nvSpPr>
          <p:cNvPr id="222211" name="Rectangle 2">
            <a:extLst>
              <a:ext uri="{FF2B5EF4-FFF2-40B4-BE49-F238E27FC236}">
                <a16:creationId xmlns:a16="http://schemas.microsoft.com/office/drawing/2014/main" id="{3F4B69F2-2040-4E2C-A69B-582E6BEC0F97}"/>
              </a:ext>
            </a:extLst>
          </p:cNvPr>
          <p:cNvSpPr>
            <a:spLocks noGrp="1" noChangeArrowheads="1"/>
          </p:cNvSpPr>
          <p:nvPr>
            <p:ph type="title"/>
          </p:nvPr>
        </p:nvSpPr>
        <p:spPr/>
        <p:txBody>
          <a:bodyPr/>
          <a:lstStyle/>
          <a:p>
            <a:pPr eaLnBrk="1" hangingPunct="1"/>
            <a:r>
              <a:rPr lang="en-US" altLang="en-US" dirty="0"/>
              <a:t>Comparison of Array vs. </a:t>
            </a:r>
            <a:r>
              <a:rPr lang="en-US" altLang="en-US" dirty="0" err="1"/>
              <a:t>Ptr</a:t>
            </a:r>
            <a:endParaRPr lang="en-AU" altLang="en-US" dirty="0"/>
          </a:p>
        </p:txBody>
      </p:sp>
      <p:sp>
        <p:nvSpPr>
          <p:cNvPr id="222212" name="Rectangle 3">
            <a:extLst>
              <a:ext uri="{FF2B5EF4-FFF2-40B4-BE49-F238E27FC236}">
                <a16:creationId xmlns:a16="http://schemas.microsoft.com/office/drawing/2014/main" id="{255D1A03-CD02-417A-A3B5-13FA05BC0D02}"/>
              </a:ext>
            </a:extLst>
          </p:cNvPr>
          <p:cNvSpPr>
            <a:spLocks noGrp="1" noChangeArrowheads="1"/>
          </p:cNvSpPr>
          <p:nvPr>
            <p:ph type="body" idx="1"/>
          </p:nvPr>
        </p:nvSpPr>
        <p:spPr>
          <a:xfrm>
            <a:off x="684213" y="922338"/>
            <a:ext cx="8270875" cy="5111750"/>
          </a:xfrm>
        </p:spPr>
        <p:txBody>
          <a:bodyPr/>
          <a:lstStyle/>
          <a:p>
            <a:pPr eaLnBrk="1" hangingPunct="1"/>
            <a:r>
              <a:rPr lang="en-US" altLang="en-US" dirty="0"/>
              <a:t>The array version is using </a:t>
            </a:r>
            <a:r>
              <a:rPr lang="en-US" altLang="en-US" b="1" dirty="0" err="1"/>
              <a:t>sll</a:t>
            </a:r>
            <a:r>
              <a:rPr lang="en-US" altLang="en-US" dirty="0"/>
              <a:t> and </a:t>
            </a:r>
            <a:r>
              <a:rPr lang="en-US" altLang="en-US" b="1" dirty="0"/>
              <a:t>add</a:t>
            </a:r>
            <a:r>
              <a:rPr lang="en-US" altLang="en-US" dirty="0"/>
              <a:t> inside the loop.</a:t>
            </a:r>
          </a:p>
          <a:p>
            <a:pPr eaLnBrk="1" hangingPunct="1"/>
            <a:r>
              <a:rPr lang="en-US" altLang="en-US" dirty="0"/>
              <a:t>The pointer version increases pointer </a:t>
            </a:r>
            <a:r>
              <a:rPr lang="en-US" altLang="en-US" b="1" dirty="0"/>
              <a:t>P</a:t>
            </a:r>
            <a:r>
              <a:rPr lang="en-US" altLang="en-US" dirty="0"/>
              <a:t> directly. </a:t>
            </a:r>
          </a:p>
          <a:p>
            <a:pPr eaLnBrk="1" hangingPunct="1"/>
            <a:r>
              <a:rPr lang="en-US" altLang="en-US" dirty="0"/>
              <a:t>In the pointer version, the </a:t>
            </a:r>
            <a:r>
              <a:rPr lang="en-US" altLang="en-US" b="1" dirty="0" err="1"/>
              <a:t>sll</a:t>
            </a:r>
            <a:r>
              <a:rPr lang="en-US" altLang="en-US" dirty="0"/>
              <a:t> and </a:t>
            </a:r>
            <a:r>
              <a:rPr lang="en-US" altLang="en-US" b="1" dirty="0"/>
              <a:t>add</a:t>
            </a:r>
            <a:r>
              <a:rPr lang="en-US" altLang="en-US" dirty="0"/>
              <a:t> are done outside the loop – thus have 4 instead of 6 instructions in the loop.</a:t>
            </a:r>
          </a:p>
          <a:p>
            <a:pPr eaLnBrk="1" hangingPunct="1"/>
            <a:r>
              <a:rPr lang="en-US" altLang="en-US" dirty="0"/>
              <a:t>A compiler can do same optimization as we see the optimization for the pointer version over the array version.</a:t>
            </a:r>
          </a:p>
          <a:p>
            <a:pPr eaLnBrk="1" hangingPunct="1"/>
            <a:endParaRPr lang="en-US"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3">
            <a:extLst>
              <a:ext uri="{FF2B5EF4-FFF2-40B4-BE49-F238E27FC236}">
                <a16:creationId xmlns:a16="http://schemas.microsoft.com/office/drawing/2014/main" id="{23A63FE1-E432-4CD5-BC18-18AD79A839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382C12C-19D0-4694-9371-71F1290FA380}" type="slidenum">
              <a:rPr lang="en-AU" altLang="en-US" sz="1400" smtClean="0"/>
              <a:pPr>
                <a:spcBef>
                  <a:spcPct val="0"/>
                </a:spcBef>
                <a:buClrTx/>
                <a:buSzTx/>
                <a:buFontTx/>
                <a:buNone/>
              </a:pPr>
              <a:t>111</a:t>
            </a:fld>
            <a:endParaRPr lang="en-AU" altLang="en-US" sz="1400"/>
          </a:p>
        </p:txBody>
      </p:sp>
      <p:sp>
        <p:nvSpPr>
          <p:cNvPr id="224259" name="Rectangle 2">
            <a:extLst>
              <a:ext uri="{FF2B5EF4-FFF2-40B4-BE49-F238E27FC236}">
                <a16:creationId xmlns:a16="http://schemas.microsoft.com/office/drawing/2014/main" id="{E5193B80-DA00-4BE0-9863-4C990CEC0B27}"/>
              </a:ext>
            </a:extLst>
          </p:cNvPr>
          <p:cNvSpPr>
            <a:spLocks noGrp="1" noChangeArrowheads="1"/>
          </p:cNvSpPr>
          <p:nvPr>
            <p:ph type="title"/>
          </p:nvPr>
        </p:nvSpPr>
        <p:spPr/>
        <p:txBody>
          <a:bodyPr/>
          <a:lstStyle/>
          <a:p>
            <a:pPr eaLnBrk="1" hangingPunct="1"/>
            <a:r>
              <a:rPr lang="en-AU" altLang="en-US" dirty="0"/>
              <a:t>ARM &amp; MIPS Similarities</a:t>
            </a:r>
          </a:p>
        </p:txBody>
      </p:sp>
      <p:sp>
        <p:nvSpPr>
          <p:cNvPr id="224260" name="Rectangle 3">
            <a:extLst>
              <a:ext uri="{FF2B5EF4-FFF2-40B4-BE49-F238E27FC236}">
                <a16:creationId xmlns:a16="http://schemas.microsoft.com/office/drawing/2014/main" id="{75115404-06C8-41E3-9852-969E2CFF1AA6}"/>
              </a:ext>
            </a:extLst>
          </p:cNvPr>
          <p:cNvSpPr>
            <a:spLocks noGrp="1" noChangeArrowheads="1"/>
          </p:cNvSpPr>
          <p:nvPr>
            <p:ph type="body" idx="1"/>
          </p:nvPr>
        </p:nvSpPr>
        <p:spPr>
          <a:xfrm>
            <a:off x="684213" y="1125538"/>
            <a:ext cx="8270875" cy="935037"/>
          </a:xfrm>
        </p:spPr>
        <p:txBody>
          <a:bodyPr/>
          <a:lstStyle/>
          <a:p>
            <a:pPr eaLnBrk="1" hangingPunct="1">
              <a:lnSpc>
                <a:spcPct val="80000"/>
              </a:lnSpc>
            </a:pPr>
            <a:r>
              <a:rPr lang="en-AU" altLang="en-US" sz="2800" dirty="0"/>
              <a:t>ARM: the most popular embedded core</a:t>
            </a:r>
          </a:p>
          <a:p>
            <a:pPr eaLnBrk="1" hangingPunct="1">
              <a:lnSpc>
                <a:spcPct val="80000"/>
              </a:lnSpc>
            </a:pPr>
            <a:r>
              <a:rPr lang="en-AU" altLang="en-US" sz="2800" dirty="0"/>
              <a:t>Similar basic set of instructions to MIPS</a:t>
            </a:r>
          </a:p>
        </p:txBody>
      </p:sp>
      <p:sp>
        <p:nvSpPr>
          <p:cNvPr id="224261" name="Text Box 4">
            <a:extLst>
              <a:ext uri="{FF2B5EF4-FFF2-40B4-BE49-F238E27FC236}">
                <a16:creationId xmlns:a16="http://schemas.microsoft.com/office/drawing/2014/main" id="{211C0CA4-610F-4973-851D-8A5C2B4E90B7}"/>
              </a:ext>
            </a:extLst>
          </p:cNvPr>
          <p:cNvSpPr txBox="1">
            <a:spLocks noChangeArrowheads="1"/>
          </p:cNvSpPr>
          <p:nvPr/>
        </p:nvSpPr>
        <p:spPr bwMode="auto">
          <a:xfrm rot="5400000">
            <a:off x="7115969" y="1661319"/>
            <a:ext cx="3689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§2.16 Real Stuff: ARM Instructions</a:t>
            </a:r>
          </a:p>
        </p:txBody>
      </p:sp>
      <p:graphicFrame>
        <p:nvGraphicFramePr>
          <p:cNvPr id="420939" name="Group 75">
            <a:extLst>
              <a:ext uri="{FF2B5EF4-FFF2-40B4-BE49-F238E27FC236}">
                <a16:creationId xmlns:a16="http://schemas.microsoft.com/office/drawing/2014/main" id="{A542F19E-86B0-4693-99F6-6774C29FA1CA}"/>
              </a:ext>
            </a:extLst>
          </p:cNvPr>
          <p:cNvGraphicFramePr>
            <a:graphicFrameLocks noGrp="1"/>
          </p:cNvGraphicFramePr>
          <p:nvPr/>
        </p:nvGraphicFramePr>
        <p:xfrm>
          <a:off x="755650" y="2133600"/>
          <a:ext cx="7632700" cy="3976688"/>
        </p:xfrm>
        <a:graphic>
          <a:graphicData uri="http://schemas.openxmlformats.org/drawingml/2006/table">
            <a:tbl>
              <a:tblPr/>
              <a:tblGrid>
                <a:gridCol w="3482975">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3275">
                  <a:extLst>
                    <a:ext uri="{9D8B030D-6E8A-4147-A177-3AD203B41FA5}">
                      <a16:colId xmlns:a16="http://schemas.microsoft.com/office/drawing/2014/main" val="20002"/>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MIPS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Date announced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1985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Instruction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32-bit flat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32-bit flat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Data alignment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Aligned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Aligned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Data addressing modes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15 </a:t>
                      </a:r>
                      <a:r>
                        <a:rPr kumimoji="0" lang="en-US" sz="2200" b="0" i="0" u="none" strike="noStrike" cap="none" normalizeH="0" baseline="0">
                          <a:ln>
                            <a:noFill/>
                          </a:ln>
                          <a:solidFill>
                            <a:schemeClr val="tx1"/>
                          </a:solidFill>
                          <a:effectLst/>
                          <a:latin typeface="Arial" charset="0"/>
                          <a:cs typeface="Arial" charset="0"/>
                        </a:rPr>
                        <a:t>× 32-bit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31 </a:t>
                      </a:r>
                      <a:r>
                        <a:rPr kumimoji="0" lang="en-US" sz="2200" b="0" i="0" u="none" strike="noStrike" cap="none" normalizeH="0" baseline="0">
                          <a:ln>
                            <a:noFill/>
                          </a:ln>
                          <a:solidFill>
                            <a:schemeClr val="tx1"/>
                          </a:solidFill>
                          <a:effectLst/>
                          <a:latin typeface="Arial" charset="0"/>
                          <a:cs typeface="Arial" charset="0"/>
                        </a:rPr>
                        <a:t>× 32-bit</a:t>
                      </a:r>
                      <a:endParaRPr kumimoji="0" lang="en-AU" sz="22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Input/output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Memory mapped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Memory mapped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Footer Placeholder 3">
            <a:extLst>
              <a:ext uri="{FF2B5EF4-FFF2-40B4-BE49-F238E27FC236}">
                <a16:creationId xmlns:a16="http://schemas.microsoft.com/office/drawing/2014/main" id="{A4DBE59E-241E-4C63-8BA3-B2428D85F88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2BE39B5-03BC-4294-B2EB-EA42D9290021}" type="slidenum">
              <a:rPr lang="en-AU" altLang="en-US" sz="1400" smtClean="0"/>
              <a:pPr>
                <a:spcBef>
                  <a:spcPct val="0"/>
                </a:spcBef>
                <a:buClrTx/>
                <a:buSzTx/>
                <a:buFontTx/>
                <a:buNone/>
              </a:pPr>
              <a:t>112</a:t>
            </a:fld>
            <a:endParaRPr lang="en-AU" altLang="en-US" sz="1400"/>
          </a:p>
        </p:txBody>
      </p:sp>
      <p:sp>
        <p:nvSpPr>
          <p:cNvPr id="226307" name="Rectangle 2">
            <a:extLst>
              <a:ext uri="{FF2B5EF4-FFF2-40B4-BE49-F238E27FC236}">
                <a16:creationId xmlns:a16="http://schemas.microsoft.com/office/drawing/2014/main" id="{637FDD4E-F39C-40A9-816D-55C267D2F98D}"/>
              </a:ext>
            </a:extLst>
          </p:cNvPr>
          <p:cNvSpPr>
            <a:spLocks noGrp="1" noChangeArrowheads="1"/>
          </p:cNvSpPr>
          <p:nvPr>
            <p:ph type="title"/>
          </p:nvPr>
        </p:nvSpPr>
        <p:spPr/>
        <p:txBody>
          <a:bodyPr/>
          <a:lstStyle/>
          <a:p>
            <a:pPr eaLnBrk="1" hangingPunct="1"/>
            <a:r>
              <a:rPr lang="en-AU" altLang="en-US" dirty="0"/>
              <a:t>Compare and Branch in ARM</a:t>
            </a:r>
          </a:p>
        </p:txBody>
      </p:sp>
      <p:sp>
        <p:nvSpPr>
          <p:cNvPr id="226308" name="Rectangle 3">
            <a:extLst>
              <a:ext uri="{FF2B5EF4-FFF2-40B4-BE49-F238E27FC236}">
                <a16:creationId xmlns:a16="http://schemas.microsoft.com/office/drawing/2014/main" id="{ACCF9BB4-647A-40C4-8251-1DD9D2311895}"/>
              </a:ext>
            </a:extLst>
          </p:cNvPr>
          <p:cNvSpPr>
            <a:spLocks noGrp="1" noChangeArrowheads="1"/>
          </p:cNvSpPr>
          <p:nvPr>
            <p:ph type="body" idx="1"/>
          </p:nvPr>
        </p:nvSpPr>
        <p:spPr/>
        <p:txBody>
          <a:bodyPr/>
          <a:lstStyle/>
          <a:p>
            <a:pPr eaLnBrk="1" hangingPunct="1"/>
            <a:r>
              <a:rPr lang="en-AU" altLang="en-US" dirty="0"/>
              <a:t>Uses condition codes for result of an arithmetic/logical instruction</a:t>
            </a:r>
          </a:p>
          <a:p>
            <a:pPr lvl="1" eaLnBrk="1" hangingPunct="1"/>
            <a:r>
              <a:rPr lang="en-AU" altLang="en-US" dirty="0">
                <a:solidFill>
                  <a:srgbClr val="FF0000"/>
                </a:solidFill>
              </a:rPr>
              <a:t>Negative</a:t>
            </a:r>
            <a:r>
              <a:rPr lang="en-AU" altLang="en-US" dirty="0"/>
              <a:t>, </a:t>
            </a:r>
            <a:r>
              <a:rPr lang="en-AU" altLang="en-US" dirty="0">
                <a:solidFill>
                  <a:srgbClr val="C00000"/>
                </a:solidFill>
              </a:rPr>
              <a:t>zero</a:t>
            </a:r>
            <a:r>
              <a:rPr lang="en-AU" altLang="en-US" dirty="0"/>
              <a:t>, </a:t>
            </a:r>
            <a:r>
              <a:rPr lang="en-AU" altLang="en-US" dirty="0">
                <a:solidFill>
                  <a:srgbClr val="00B050"/>
                </a:solidFill>
              </a:rPr>
              <a:t>carry</a:t>
            </a:r>
            <a:r>
              <a:rPr lang="en-AU" altLang="en-US" dirty="0"/>
              <a:t>, </a:t>
            </a:r>
            <a:r>
              <a:rPr lang="en-AU" altLang="en-US" dirty="0">
                <a:solidFill>
                  <a:srgbClr val="0070C0"/>
                </a:solidFill>
              </a:rPr>
              <a:t>overflow</a:t>
            </a:r>
          </a:p>
          <a:p>
            <a:pPr lvl="1" eaLnBrk="1" hangingPunct="1"/>
            <a:r>
              <a:rPr lang="en-AU" altLang="en-US" dirty="0"/>
              <a:t>Compare instructions to set condition codes without keeping the result</a:t>
            </a:r>
          </a:p>
          <a:p>
            <a:pPr eaLnBrk="1" hangingPunct="1"/>
            <a:r>
              <a:rPr lang="en-AU" altLang="en-US" dirty="0"/>
              <a:t>Each instruction can be conditional</a:t>
            </a:r>
          </a:p>
          <a:p>
            <a:pPr lvl="1" eaLnBrk="1" hangingPunct="1"/>
            <a:r>
              <a:rPr lang="en-AU" altLang="en-US" dirty="0">
                <a:solidFill>
                  <a:srgbClr val="0070C0"/>
                </a:solidFill>
              </a:rPr>
              <a:t>Top 4 bits </a:t>
            </a:r>
            <a:r>
              <a:rPr lang="en-AU" altLang="en-US" dirty="0"/>
              <a:t>of instruction word: </a:t>
            </a:r>
            <a:r>
              <a:rPr lang="en-AU" altLang="en-US" dirty="0">
                <a:solidFill>
                  <a:srgbClr val="008000"/>
                </a:solidFill>
              </a:rPr>
              <a:t>condition value</a:t>
            </a:r>
          </a:p>
          <a:p>
            <a:pPr lvl="1" eaLnBrk="1" hangingPunct="1"/>
            <a:r>
              <a:rPr lang="en-AU" altLang="en-US" dirty="0"/>
              <a:t>Can avoid branches over single instructions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Footer Placeholder 2">
            <a:extLst>
              <a:ext uri="{FF2B5EF4-FFF2-40B4-BE49-F238E27FC236}">
                <a16:creationId xmlns:a16="http://schemas.microsoft.com/office/drawing/2014/main" id="{02B9A2E3-A37F-469F-A560-FDC46E8E84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BC66CA4-8D40-429B-B629-81BF054A3199}" type="slidenum">
              <a:rPr lang="en-AU" altLang="en-US" sz="1400" smtClean="0"/>
              <a:pPr>
                <a:spcBef>
                  <a:spcPct val="0"/>
                </a:spcBef>
                <a:buClrTx/>
                <a:buSzTx/>
                <a:buFontTx/>
                <a:buNone/>
              </a:pPr>
              <a:t>113</a:t>
            </a:fld>
            <a:endParaRPr lang="en-AU" altLang="en-US" sz="1400"/>
          </a:p>
        </p:txBody>
      </p:sp>
      <p:sp>
        <p:nvSpPr>
          <p:cNvPr id="228355" name="Rectangle 2">
            <a:extLst>
              <a:ext uri="{FF2B5EF4-FFF2-40B4-BE49-F238E27FC236}">
                <a16:creationId xmlns:a16="http://schemas.microsoft.com/office/drawing/2014/main" id="{10CEB25D-964D-48A7-87BB-B811E25ACF67}"/>
              </a:ext>
            </a:extLst>
          </p:cNvPr>
          <p:cNvSpPr>
            <a:spLocks noGrp="1" noChangeArrowheads="1"/>
          </p:cNvSpPr>
          <p:nvPr>
            <p:ph type="title"/>
          </p:nvPr>
        </p:nvSpPr>
        <p:spPr/>
        <p:txBody>
          <a:bodyPr/>
          <a:lstStyle/>
          <a:p>
            <a:pPr eaLnBrk="1" hangingPunct="1"/>
            <a:r>
              <a:rPr lang="en-AU" altLang="en-US" dirty="0"/>
              <a:t>Instruction Encoding</a:t>
            </a:r>
          </a:p>
        </p:txBody>
      </p:sp>
      <p:pic>
        <p:nvPicPr>
          <p:cNvPr id="228356" name="Picture 4" descr="f02-34-P374493">
            <a:extLst>
              <a:ext uri="{FF2B5EF4-FFF2-40B4-BE49-F238E27FC236}">
                <a16:creationId xmlns:a16="http://schemas.microsoft.com/office/drawing/2014/main" id="{20C0E7B7-B87F-4F33-AB4E-48D5D8F43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63638"/>
            <a:ext cx="6192837"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Footer Placeholder 3">
            <a:extLst>
              <a:ext uri="{FF2B5EF4-FFF2-40B4-BE49-F238E27FC236}">
                <a16:creationId xmlns:a16="http://schemas.microsoft.com/office/drawing/2014/main" id="{9C116058-8B86-46A3-9D7D-58456207FE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0383022-1C54-4563-864C-7EF614B1475F}" type="slidenum">
              <a:rPr lang="en-AU" altLang="en-US" sz="1400" smtClean="0"/>
              <a:pPr>
                <a:spcBef>
                  <a:spcPct val="0"/>
                </a:spcBef>
                <a:buClrTx/>
                <a:buSzTx/>
                <a:buFontTx/>
                <a:buNone/>
              </a:pPr>
              <a:t>114</a:t>
            </a:fld>
            <a:endParaRPr lang="en-AU" altLang="en-US" sz="1400"/>
          </a:p>
        </p:txBody>
      </p:sp>
      <p:sp>
        <p:nvSpPr>
          <p:cNvPr id="230403" name="Rectangle 2">
            <a:extLst>
              <a:ext uri="{FF2B5EF4-FFF2-40B4-BE49-F238E27FC236}">
                <a16:creationId xmlns:a16="http://schemas.microsoft.com/office/drawing/2014/main" id="{1A7212F4-F455-481E-A899-5F7BD23397A1}"/>
              </a:ext>
            </a:extLst>
          </p:cNvPr>
          <p:cNvSpPr>
            <a:spLocks noGrp="1" noChangeArrowheads="1"/>
          </p:cNvSpPr>
          <p:nvPr>
            <p:ph type="title"/>
          </p:nvPr>
        </p:nvSpPr>
        <p:spPr/>
        <p:txBody>
          <a:bodyPr/>
          <a:lstStyle/>
          <a:p>
            <a:pPr eaLnBrk="1" hangingPunct="1"/>
            <a:r>
              <a:rPr lang="en-US" altLang="en-US" dirty="0"/>
              <a:t>The Intel x86 ISA</a:t>
            </a:r>
            <a:endParaRPr lang="en-AU" altLang="en-US" dirty="0"/>
          </a:p>
        </p:txBody>
      </p:sp>
      <p:sp>
        <p:nvSpPr>
          <p:cNvPr id="230404" name="Rectangle 3">
            <a:extLst>
              <a:ext uri="{FF2B5EF4-FFF2-40B4-BE49-F238E27FC236}">
                <a16:creationId xmlns:a16="http://schemas.microsoft.com/office/drawing/2014/main" id="{82E8997F-625F-4530-9F27-A6E58696DB97}"/>
              </a:ext>
            </a:extLst>
          </p:cNvPr>
          <p:cNvSpPr>
            <a:spLocks noGrp="1" noChangeArrowheads="1"/>
          </p:cNvSpPr>
          <p:nvPr>
            <p:ph type="body" idx="1"/>
          </p:nvPr>
        </p:nvSpPr>
        <p:spPr/>
        <p:txBody>
          <a:bodyPr/>
          <a:lstStyle/>
          <a:p>
            <a:pPr eaLnBrk="1" hangingPunct="1"/>
            <a:r>
              <a:rPr lang="en-US" altLang="en-US" sz="2800" dirty="0"/>
              <a:t>Evolution with backward compatibility</a:t>
            </a:r>
          </a:p>
          <a:p>
            <a:pPr lvl="1" eaLnBrk="1" hangingPunct="1"/>
            <a:r>
              <a:rPr lang="en-US" altLang="en-US" sz="2400" dirty="0"/>
              <a:t>8080 (1974): 8-bit microprocessor</a:t>
            </a:r>
          </a:p>
          <a:p>
            <a:pPr lvl="2" eaLnBrk="1" hangingPunct="1"/>
            <a:r>
              <a:rPr lang="en-US" altLang="en-US" sz="2000" dirty="0"/>
              <a:t>Accumulator, plus 3 index-register pairs</a:t>
            </a:r>
          </a:p>
          <a:p>
            <a:pPr lvl="1" eaLnBrk="1" hangingPunct="1"/>
            <a:r>
              <a:rPr lang="en-US" altLang="en-US" sz="2400" dirty="0"/>
              <a:t>8086 (1978): 16-bit extension to 8080</a:t>
            </a:r>
          </a:p>
          <a:p>
            <a:pPr lvl="2" eaLnBrk="1" hangingPunct="1"/>
            <a:r>
              <a:rPr lang="en-US" altLang="en-US" sz="2000" dirty="0"/>
              <a:t>Complex instruction set (CISC)</a:t>
            </a:r>
          </a:p>
          <a:p>
            <a:pPr lvl="1" eaLnBrk="1" hangingPunct="1"/>
            <a:r>
              <a:rPr lang="en-US" altLang="en-US" sz="2400" dirty="0"/>
              <a:t>8087 (1980): floating-point coprocessor</a:t>
            </a:r>
          </a:p>
          <a:p>
            <a:pPr lvl="2" eaLnBrk="1" hangingPunct="1"/>
            <a:r>
              <a:rPr lang="en-US" altLang="en-US" sz="2000" dirty="0"/>
              <a:t>Adds FP instructions and register stack</a:t>
            </a:r>
          </a:p>
          <a:p>
            <a:pPr lvl="1" eaLnBrk="1" hangingPunct="1"/>
            <a:r>
              <a:rPr lang="en-US" altLang="en-US" sz="2400" dirty="0"/>
              <a:t>80286 (1982): 24-bit addresses, MMU</a:t>
            </a:r>
          </a:p>
          <a:p>
            <a:pPr lvl="2" eaLnBrk="1" hangingPunct="1"/>
            <a:r>
              <a:rPr lang="en-US" altLang="en-US" sz="2000" dirty="0"/>
              <a:t>Segmented memory mapping and protection</a:t>
            </a:r>
          </a:p>
          <a:p>
            <a:pPr lvl="1" eaLnBrk="1" hangingPunct="1"/>
            <a:r>
              <a:rPr lang="en-US" altLang="en-US" sz="2400" dirty="0"/>
              <a:t>80386 (1985): 32-bit extension (now IA-32)</a:t>
            </a:r>
          </a:p>
          <a:p>
            <a:pPr lvl="2" eaLnBrk="1" hangingPunct="1"/>
            <a:r>
              <a:rPr lang="en-US" altLang="en-US" sz="2000" dirty="0"/>
              <a:t>Additional addressing modes and operations</a:t>
            </a:r>
          </a:p>
          <a:p>
            <a:pPr lvl="2" eaLnBrk="1" hangingPunct="1"/>
            <a:r>
              <a:rPr lang="en-US" altLang="en-US" sz="2000" dirty="0"/>
              <a:t>Paged memory mapping as well as segments</a:t>
            </a:r>
            <a:endParaRPr lang="en-AU" altLang="en-US" sz="2000" dirty="0"/>
          </a:p>
        </p:txBody>
      </p:sp>
      <p:sp>
        <p:nvSpPr>
          <p:cNvPr id="230405" name="Text Box 4">
            <a:extLst>
              <a:ext uri="{FF2B5EF4-FFF2-40B4-BE49-F238E27FC236}">
                <a16:creationId xmlns:a16="http://schemas.microsoft.com/office/drawing/2014/main" id="{8CA97F50-3949-4E8F-850E-7D6B16101332}"/>
              </a:ext>
            </a:extLst>
          </p:cNvPr>
          <p:cNvSpPr txBox="1">
            <a:spLocks noChangeArrowheads="1"/>
          </p:cNvSpPr>
          <p:nvPr/>
        </p:nvSpPr>
        <p:spPr bwMode="auto">
          <a:xfrm rot="5400000">
            <a:off x="7185819" y="1591469"/>
            <a:ext cx="3549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§2.17 Real Stuff: x86 Instructions</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Footer Placeholder 3">
            <a:extLst>
              <a:ext uri="{FF2B5EF4-FFF2-40B4-BE49-F238E27FC236}">
                <a16:creationId xmlns:a16="http://schemas.microsoft.com/office/drawing/2014/main" id="{FFBC6BBD-C956-4CE5-ABE4-F1F98441B9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F93147B-0A29-4514-BBC6-F18DBFF7219B}" type="slidenum">
              <a:rPr lang="en-AU" altLang="en-US" sz="1400" smtClean="0"/>
              <a:pPr>
                <a:spcBef>
                  <a:spcPct val="0"/>
                </a:spcBef>
                <a:buClrTx/>
                <a:buSzTx/>
                <a:buFontTx/>
                <a:buNone/>
              </a:pPr>
              <a:t>115</a:t>
            </a:fld>
            <a:endParaRPr lang="en-AU" altLang="en-US" sz="1400"/>
          </a:p>
        </p:txBody>
      </p:sp>
      <p:sp>
        <p:nvSpPr>
          <p:cNvPr id="232451" name="Rectangle 2">
            <a:extLst>
              <a:ext uri="{FF2B5EF4-FFF2-40B4-BE49-F238E27FC236}">
                <a16:creationId xmlns:a16="http://schemas.microsoft.com/office/drawing/2014/main" id="{C040AC22-B28B-4224-BFD5-504AEBF09D6B}"/>
              </a:ext>
            </a:extLst>
          </p:cNvPr>
          <p:cNvSpPr>
            <a:spLocks noGrp="1" noChangeArrowheads="1"/>
          </p:cNvSpPr>
          <p:nvPr>
            <p:ph type="title"/>
          </p:nvPr>
        </p:nvSpPr>
        <p:spPr/>
        <p:txBody>
          <a:bodyPr/>
          <a:lstStyle/>
          <a:p>
            <a:pPr eaLnBrk="1" hangingPunct="1"/>
            <a:r>
              <a:rPr lang="en-US" altLang="en-US" dirty="0"/>
              <a:t>The Intel x86 ISA</a:t>
            </a:r>
            <a:endParaRPr lang="en-AU" altLang="en-US" dirty="0"/>
          </a:p>
        </p:txBody>
      </p:sp>
      <p:sp>
        <p:nvSpPr>
          <p:cNvPr id="232452" name="Rectangle 3">
            <a:extLst>
              <a:ext uri="{FF2B5EF4-FFF2-40B4-BE49-F238E27FC236}">
                <a16:creationId xmlns:a16="http://schemas.microsoft.com/office/drawing/2014/main" id="{65B78F15-6001-448A-8796-C78C4E0B7C0A}"/>
              </a:ext>
            </a:extLst>
          </p:cNvPr>
          <p:cNvSpPr>
            <a:spLocks noGrp="1" noChangeArrowheads="1"/>
          </p:cNvSpPr>
          <p:nvPr>
            <p:ph type="body" idx="1"/>
          </p:nvPr>
        </p:nvSpPr>
        <p:spPr/>
        <p:txBody>
          <a:bodyPr/>
          <a:lstStyle/>
          <a:p>
            <a:pPr eaLnBrk="1" hangingPunct="1">
              <a:lnSpc>
                <a:spcPct val="80000"/>
              </a:lnSpc>
            </a:pPr>
            <a:r>
              <a:rPr lang="en-US" altLang="en-US" sz="2800" dirty="0"/>
              <a:t>Further evolution…</a:t>
            </a:r>
          </a:p>
          <a:p>
            <a:pPr lvl="1" eaLnBrk="1" hangingPunct="1">
              <a:lnSpc>
                <a:spcPct val="80000"/>
              </a:lnSpc>
            </a:pPr>
            <a:r>
              <a:rPr lang="en-US" altLang="en-US" sz="2400" dirty="0"/>
              <a:t>i486 (1989): pipelined, on-chip caches and FPU</a:t>
            </a:r>
          </a:p>
          <a:p>
            <a:pPr lvl="2" eaLnBrk="1" hangingPunct="1">
              <a:lnSpc>
                <a:spcPct val="80000"/>
              </a:lnSpc>
            </a:pPr>
            <a:r>
              <a:rPr lang="en-US" altLang="en-US" sz="2000" dirty="0"/>
              <a:t>Compatible competitors: AMD, Cyrix, …</a:t>
            </a:r>
          </a:p>
          <a:p>
            <a:pPr lvl="1" eaLnBrk="1" hangingPunct="1">
              <a:lnSpc>
                <a:spcPct val="80000"/>
              </a:lnSpc>
            </a:pPr>
            <a:r>
              <a:rPr lang="en-US" altLang="en-US" sz="2400" dirty="0"/>
              <a:t>Pentium (1993): superscalar, 64-bit </a:t>
            </a:r>
            <a:r>
              <a:rPr lang="en-US" altLang="en-US" sz="2400" dirty="0" err="1"/>
              <a:t>datapath</a:t>
            </a:r>
            <a:endParaRPr lang="en-US" altLang="en-US" sz="2400" dirty="0"/>
          </a:p>
          <a:p>
            <a:pPr lvl="2" eaLnBrk="1" hangingPunct="1">
              <a:lnSpc>
                <a:spcPct val="80000"/>
              </a:lnSpc>
            </a:pPr>
            <a:r>
              <a:rPr lang="en-US" altLang="en-US" sz="2000" dirty="0"/>
              <a:t>Later versions added </a:t>
            </a:r>
            <a:r>
              <a:rPr lang="en-US" altLang="en-US" sz="2000" dirty="0">
                <a:solidFill>
                  <a:srgbClr val="00B050"/>
                </a:solidFill>
              </a:rPr>
              <a:t>MMX</a:t>
            </a:r>
            <a:r>
              <a:rPr lang="en-US" altLang="en-US" sz="2000" dirty="0"/>
              <a:t> (</a:t>
            </a:r>
            <a:r>
              <a:rPr lang="en-US" altLang="en-US" sz="2000" dirty="0">
                <a:solidFill>
                  <a:srgbClr val="00B0F0"/>
                </a:solidFill>
              </a:rPr>
              <a:t>Multi-Media </a:t>
            </a:r>
            <a:r>
              <a:rPr lang="en-US" altLang="en-US" sz="2000" dirty="0" err="1">
                <a:solidFill>
                  <a:srgbClr val="00B0F0"/>
                </a:solidFill>
              </a:rPr>
              <a:t>eXtension</a:t>
            </a:r>
            <a:r>
              <a:rPr lang="en-US" altLang="en-US" sz="2000" dirty="0"/>
              <a:t>) instructions</a:t>
            </a:r>
          </a:p>
          <a:p>
            <a:pPr lvl="2" eaLnBrk="1" hangingPunct="1">
              <a:lnSpc>
                <a:spcPct val="80000"/>
              </a:lnSpc>
            </a:pPr>
            <a:r>
              <a:rPr lang="en-US" altLang="en-US" sz="2000" dirty="0"/>
              <a:t>The infamous FDIV bug</a:t>
            </a:r>
          </a:p>
          <a:p>
            <a:pPr lvl="1" eaLnBrk="1" hangingPunct="1">
              <a:lnSpc>
                <a:spcPct val="80000"/>
              </a:lnSpc>
            </a:pPr>
            <a:r>
              <a:rPr lang="en-US" altLang="en-US" sz="2400" dirty="0"/>
              <a:t>Pentium Pro (1995), Pentium II (1997)</a:t>
            </a:r>
          </a:p>
          <a:p>
            <a:pPr lvl="2" eaLnBrk="1" hangingPunct="1">
              <a:lnSpc>
                <a:spcPct val="80000"/>
              </a:lnSpc>
            </a:pPr>
            <a:r>
              <a:rPr lang="en-US" altLang="en-US" sz="2000" dirty="0"/>
              <a:t>New microarchitecture (see Colwell, </a:t>
            </a:r>
            <a:r>
              <a:rPr lang="en-US" altLang="en-US" sz="2000" i="1" dirty="0"/>
              <a:t>The Pentium Chronicles</a:t>
            </a:r>
            <a:r>
              <a:rPr lang="en-US" altLang="en-US" sz="2000" dirty="0"/>
              <a:t>)</a:t>
            </a:r>
          </a:p>
          <a:p>
            <a:pPr lvl="1" eaLnBrk="1" hangingPunct="1">
              <a:lnSpc>
                <a:spcPct val="80000"/>
              </a:lnSpc>
            </a:pPr>
            <a:r>
              <a:rPr lang="en-US" altLang="en-US" sz="2400" dirty="0"/>
              <a:t>Pentium III (1999)</a:t>
            </a:r>
          </a:p>
          <a:p>
            <a:pPr lvl="2" eaLnBrk="1" hangingPunct="1">
              <a:lnSpc>
                <a:spcPct val="80000"/>
              </a:lnSpc>
            </a:pPr>
            <a:r>
              <a:rPr lang="en-US" altLang="en-US" sz="2000" dirty="0"/>
              <a:t>Added </a:t>
            </a:r>
            <a:r>
              <a:rPr lang="en-US" altLang="en-US" sz="2000" dirty="0">
                <a:solidFill>
                  <a:srgbClr val="009900"/>
                </a:solidFill>
              </a:rPr>
              <a:t>SSE</a:t>
            </a:r>
            <a:r>
              <a:rPr lang="en-US" altLang="en-US" sz="2000" dirty="0"/>
              <a:t> (</a:t>
            </a:r>
            <a:r>
              <a:rPr lang="en-US" altLang="en-US" sz="2000" dirty="0">
                <a:solidFill>
                  <a:srgbClr val="0070C0"/>
                </a:solidFill>
              </a:rPr>
              <a:t>Streaming SIMD Extensions</a:t>
            </a:r>
            <a:r>
              <a:rPr lang="en-US" altLang="en-US" sz="2000" dirty="0"/>
              <a:t>) and associated registers</a:t>
            </a:r>
          </a:p>
          <a:p>
            <a:pPr lvl="1" eaLnBrk="1" hangingPunct="1">
              <a:lnSpc>
                <a:spcPct val="80000"/>
              </a:lnSpc>
            </a:pPr>
            <a:r>
              <a:rPr lang="en-US" altLang="en-US" sz="2400" dirty="0"/>
              <a:t>Pentium 4 (2001)</a:t>
            </a:r>
          </a:p>
          <a:p>
            <a:pPr lvl="2" eaLnBrk="1" hangingPunct="1">
              <a:lnSpc>
                <a:spcPct val="80000"/>
              </a:lnSpc>
            </a:pPr>
            <a:r>
              <a:rPr lang="en-US" altLang="en-US" sz="2000" dirty="0"/>
              <a:t>New microarchitecture</a:t>
            </a:r>
          </a:p>
          <a:p>
            <a:pPr lvl="2" eaLnBrk="1" hangingPunct="1">
              <a:lnSpc>
                <a:spcPct val="80000"/>
              </a:lnSpc>
            </a:pPr>
            <a:r>
              <a:rPr lang="en-US" altLang="en-US" sz="2000" dirty="0"/>
              <a:t>Added </a:t>
            </a:r>
            <a:r>
              <a:rPr lang="en-US" altLang="en-US" sz="2000" dirty="0">
                <a:solidFill>
                  <a:srgbClr val="00B050"/>
                </a:solidFill>
              </a:rPr>
              <a:t>SSE2</a:t>
            </a:r>
            <a:r>
              <a:rPr lang="en-US" altLang="en-US" sz="2000" dirty="0"/>
              <a:t> instructions</a:t>
            </a:r>
            <a:endParaRPr lang="en-AU" altLang="en-US" sz="20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Footer Placeholder 3">
            <a:extLst>
              <a:ext uri="{FF2B5EF4-FFF2-40B4-BE49-F238E27FC236}">
                <a16:creationId xmlns:a16="http://schemas.microsoft.com/office/drawing/2014/main" id="{4B9742D9-B9C5-4761-B113-6FAD2C7652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213F88E-D8E2-4EF4-A0F7-01AA5CA71BBE}" type="slidenum">
              <a:rPr lang="en-AU" altLang="en-US" sz="1400" smtClean="0"/>
              <a:pPr>
                <a:spcBef>
                  <a:spcPct val="0"/>
                </a:spcBef>
                <a:buClrTx/>
                <a:buSzTx/>
                <a:buFontTx/>
                <a:buNone/>
              </a:pPr>
              <a:t>116</a:t>
            </a:fld>
            <a:endParaRPr lang="en-AU" altLang="en-US" sz="1400"/>
          </a:p>
        </p:txBody>
      </p:sp>
      <p:sp>
        <p:nvSpPr>
          <p:cNvPr id="234499" name="Rectangle 2">
            <a:extLst>
              <a:ext uri="{FF2B5EF4-FFF2-40B4-BE49-F238E27FC236}">
                <a16:creationId xmlns:a16="http://schemas.microsoft.com/office/drawing/2014/main" id="{DF282936-CAA9-4FBD-88F2-C307109FB2D4}"/>
              </a:ext>
            </a:extLst>
          </p:cNvPr>
          <p:cNvSpPr>
            <a:spLocks noGrp="1" noChangeArrowheads="1"/>
          </p:cNvSpPr>
          <p:nvPr>
            <p:ph type="title"/>
          </p:nvPr>
        </p:nvSpPr>
        <p:spPr/>
        <p:txBody>
          <a:bodyPr/>
          <a:lstStyle/>
          <a:p>
            <a:pPr eaLnBrk="1" hangingPunct="1"/>
            <a:r>
              <a:rPr lang="en-US" altLang="en-US" dirty="0"/>
              <a:t>The Intel x86 ISA</a:t>
            </a:r>
            <a:endParaRPr lang="en-AU" altLang="en-US" dirty="0"/>
          </a:p>
        </p:txBody>
      </p:sp>
      <p:sp>
        <p:nvSpPr>
          <p:cNvPr id="234500" name="Rectangle 3">
            <a:extLst>
              <a:ext uri="{FF2B5EF4-FFF2-40B4-BE49-F238E27FC236}">
                <a16:creationId xmlns:a16="http://schemas.microsoft.com/office/drawing/2014/main" id="{028C9D02-A26C-448B-841B-3B1F381D557B}"/>
              </a:ext>
            </a:extLst>
          </p:cNvPr>
          <p:cNvSpPr>
            <a:spLocks noGrp="1" noChangeArrowheads="1"/>
          </p:cNvSpPr>
          <p:nvPr>
            <p:ph type="body" idx="1"/>
          </p:nvPr>
        </p:nvSpPr>
        <p:spPr/>
        <p:txBody>
          <a:bodyPr/>
          <a:lstStyle/>
          <a:p>
            <a:pPr eaLnBrk="1" hangingPunct="1">
              <a:lnSpc>
                <a:spcPct val="80000"/>
              </a:lnSpc>
            </a:pPr>
            <a:r>
              <a:rPr lang="en-US" altLang="en-US" sz="2800" dirty="0"/>
              <a:t>And further…</a:t>
            </a:r>
          </a:p>
          <a:p>
            <a:pPr lvl="1" eaLnBrk="1" hangingPunct="1">
              <a:lnSpc>
                <a:spcPct val="80000"/>
              </a:lnSpc>
            </a:pPr>
            <a:r>
              <a:rPr lang="en-US" altLang="en-US" sz="2400" dirty="0">
                <a:solidFill>
                  <a:schemeClr val="hlink"/>
                </a:solidFill>
              </a:rPr>
              <a:t>AMD64 (2003): extended architecture to 64 bits</a:t>
            </a:r>
          </a:p>
          <a:p>
            <a:pPr lvl="1" eaLnBrk="1" hangingPunct="1">
              <a:lnSpc>
                <a:spcPct val="80000"/>
              </a:lnSpc>
            </a:pPr>
            <a:r>
              <a:rPr lang="en-US" altLang="en-US" sz="2400" dirty="0"/>
              <a:t>EM64T </a:t>
            </a:r>
            <a:r>
              <a:rPr lang="en-US" altLang="en-US" sz="2400" dirty="0">
                <a:cs typeface="Arial" panose="020B0604020202020204" pitchFamily="34" charset="0"/>
              </a:rPr>
              <a:t>– </a:t>
            </a:r>
            <a:r>
              <a:rPr lang="en-US" altLang="en-US" sz="2400" dirty="0"/>
              <a:t>Extended Memory 64 Technology (2004)</a:t>
            </a:r>
          </a:p>
          <a:p>
            <a:pPr lvl="2" eaLnBrk="1" hangingPunct="1">
              <a:lnSpc>
                <a:spcPct val="80000"/>
              </a:lnSpc>
            </a:pPr>
            <a:r>
              <a:rPr lang="en-US" altLang="en-US" sz="2000" dirty="0"/>
              <a:t>AMD64 adopted by Intel (with refinements)</a:t>
            </a:r>
          </a:p>
          <a:p>
            <a:pPr lvl="2" eaLnBrk="1" hangingPunct="1">
              <a:lnSpc>
                <a:spcPct val="80000"/>
              </a:lnSpc>
            </a:pPr>
            <a:r>
              <a:rPr lang="en-US" altLang="en-US" sz="2000" dirty="0"/>
              <a:t>Added SSE3 instructions</a:t>
            </a:r>
          </a:p>
          <a:p>
            <a:pPr lvl="1" eaLnBrk="1" hangingPunct="1">
              <a:lnSpc>
                <a:spcPct val="80000"/>
              </a:lnSpc>
            </a:pPr>
            <a:r>
              <a:rPr lang="en-US" altLang="en-US" sz="2400" dirty="0"/>
              <a:t>Intel Core (2006)</a:t>
            </a:r>
          </a:p>
          <a:p>
            <a:pPr lvl="2" eaLnBrk="1" hangingPunct="1">
              <a:lnSpc>
                <a:spcPct val="80000"/>
              </a:lnSpc>
            </a:pPr>
            <a:r>
              <a:rPr lang="en-US" altLang="en-US" sz="2000" dirty="0"/>
              <a:t>Added SSE4 instructions, virtual machine support</a:t>
            </a:r>
          </a:p>
          <a:p>
            <a:pPr lvl="1" eaLnBrk="1" hangingPunct="1">
              <a:lnSpc>
                <a:spcPct val="80000"/>
              </a:lnSpc>
            </a:pPr>
            <a:r>
              <a:rPr lang="en-US" altLang="en-US" sz="2400" dirty="0">
                <a:solidFill>
                  <a:schemeClr val="hlink"/>
                </a:solidFill>
              </a:rPr>
              <a:t>AMD64 (announced 2007): SSE5 instructions</a:t>
            </a:r>
          </a:p>
          <a:p>
            <a:pPr lvl="2" eaLnBrk="1" hangingPunct="1">
              <a:lnSpc>
                <a:spcPct val="80000"/>
              </a:lnSpc>
            </a:pPr>
            <a:r>
              <a:rPr lang="en-US" altLang="en-US" sz="2000" dirty="0">
                <a:solidFill>
                  <a:schemeClr val="hlink"/>
                </a:solidFill>
              </a:rPr>
              <a:t>Intel declined to follow, instead…</a:t>
            </a:r>
          </a:p>
          <a:p>
            <a:pPr lvl="1" eaLnBrk="1" hangingPunct="1">
              <a:lnSpc>
                <a:spcPct val="80000"/>
              </a:lnSpc>
            </a:pPr>
            <a:r>
              <a:rPr lang="en-US" altLang="en-US" sz="2400" dirty="0">
                <a:solidFill>
                  <a:srgbClr val="00B050"/>
                </a:solidFill>
              </a:rPr>
              <a:t>Advanced Vector Extension </a:t>
            </a:r>
            <a:r>
              <a:rPr lang="en-US" altLang="en-US" sz="2400" dirty="0"/>
              <a:t>(announced 2008)</a:t>
            </a:r>
          </a:p>
          <a:p>
            <a:pPr lvl="2" eaLnBrk="1" hangingPunct="1">
              <a:lnSpc>
                <a:spcPct val="80000"/>
              </a:lnSpc>
            </a:pPr>
            <a:r>
              <a:rPr lang="en-US" altLang="en-US" sz="2000" dirty="0"/>
              <a:t>Longer SSE registers, more instructions</a:t>
            </a:r>
          </a:p>
          <a:p>
            <a:pPr eaLnBrk="1" hangingPunct="1">
              <a:lnSpc>
                <a:spcPct val="80000"/>
              </a:lnSpc>
            </a:pPr>
            <a:r>
              <a:rPr lang="en-US" altLang="en-US" sz="2800" dirty="0"/>
              <a:t>If Intel didn’t extend with compatibility, its competitors would!</a:t>
            </a:r>
          </a:p>
          <a:p>
            <a:pPr lvl="1" eaLnBrk="1" hangingPunct="1">
              <a:lnSpc>
                <a:spcPct val="80000"/>
              </a:lnSpc>
            </a:pPr>
            <a:r>
              <a:rPr lang="en-US" altLang="en-US" sz="2400" dirty="0"/>
              <a:t>Technical elegance ≠ market success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Footer Placeholder 2">
            <a:extLst>
              <a:ext uri="{FF2B5EF4-FFF2-40B4-BE49-F238E27FC236}">
                <a16:creationId xmlns:a16="http://schemas.microsoft.com/office/drawing/2014/main" id="{8FFC3895-EC37-414E-BEDC-4EDBDAAD400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1C5679C-C766-4784-866C-6E5CB12790E8}" type="slidenum">
              <a:rPr lang="en-AU" altLang="en-US" sz="1400" smtClean="0"/>
              <a:pPr>
                <a:spcBef>
                  <a:spcPct val="0"/>
                </a:spcBef>
                <a:buClrTx/>
                <a:buSzTx/>
                <a:buFontTx/>
                <a:buNone/>
              </a:pPr>
              <a:t>117</a:t>
            </a:fld>
            <a:endParaRPr lang="en-AU" altLang="en-US" sz="1400"/>
          </a:p>
        </p:txBody>
      </p:sp>
      <p:sp>
        <p:nvSpPr>
          <p:cNvPr id="236547" name="Rectangle 2">
            <a:extLst>
              <a:ext uri="{FF2B5EF4-FFF2-40B4-BE49-F238E27FC236}">
                <a16:creationId xmlns:a16="http://schemas.microsoft.com/office/drawing/2014/main" id="{B6E48029-E95B-4899-846F-F273E218120E}"/>
              </a:ext>
            </a:extLst>
          </p:cNvPr>
          <p:cNvSpPr>
            <a:spLocks noGrp="1" noChangeArrowheads="1"/>
          </p:cNvSpPr>
          <p:nvPr>
            <p:ph type="title"/>
          </p:nvPr>
        </p:nvSpPr>
        <p:spPr/>
        <p:txBody>
          <a:bodyPr/>
          <a:lstStyle/>
          <a:p>
            <a:pPr eaLnBrk="1" hangingPunct="1"/>
            <a:r>
              <a:rPr lang="en-AU" altLang="en-US" dirty="0"/>
              <a:t>Basic x86 Registers</a:t>
            </a:r>
          </a:p>
        </p:txBody>
      </p:sp>
      <p:pic>
        <p:nvPicPr>
          <p:cNvPr id="236548" name="Picture 5" descr="f02-36-P374493">
            <a:extLst>
              <a:ext uri="{FF2B5EF4-FFF2-40B4-BE49-F238E27FC236}">
                <a16:creationId xmlns:a16="http://schemas.microsoft.com/office/drawing/2014/main" id="{1670B892-CA9A-41F9-A2FA-091803B83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196975"/>
            <a:ext cx="502443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Footer Placeholder 3">
            <a:extLst>
              <a:ext uri="{FF2B5EF4-FFF2-40B4-BE49-F238E27FC236}">
                <a16:creationId xmlns:a16="http://schemas.microsoft.com/office/drawing/2014/main" id="{C450CC41-6671-42A3-A102-EB24920449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31D8726-9FE4-440B-BC4B-14295E26160A}" type="slidenum">
              <a:rPr lang="en-AU" altLang="en-US" sz="1400" smtClean="0"/>
              <a:pPr>
                <a:spcBef>
                  <a:spcPct val="0"/>
                </a:spcBef>
                <a:buClrTx/>
                <a:buSzTx/>
                <a:buFontTx/>
                <a:buNone/>
              </a:pPr>
              <a:t>118</a:t>
            </a:fld>
            <a:endParaRPr lang="en-AU" altLang="en-US" sz="1400"/>
          </a:p>
        </p:txBody>
      </p:sp>
      <p:sp>
        <p:nvSpPr>
          <p:cNvPr id="238595" name="Rectangle 2">
            <a:extLst>
              <a:ext uri="{FF2B5EF4-FFF2-40B4-BE49-F238E27FC236}">
                <a16:creationId xmlns:a16="http://schemas.microsoft.com/office/drawing/2014/main" id="{9D138D6C-EA6F-44C6-9668-37C6A06FE312}"/>
              </a:ext>
            </a:extLst>
          </p:cNvPr>
          <p:cNvSpPr>
            <a:spLocks noGrp="1" noChangeArrowheads="1"/>
          </p:cNvSpPr>
          <p:nvPr>
            <p:ph type="title"/>
          </p:nvPr>
        </p:nvSpPr>
        <p:spPr/>
        <p:txBody>
          <a:bodyPr/>
          <a:lstStyle/>
          <a:p>
            <a:pPr eaLnBrk="1" hangingPunct="1"/>
            <a:r>
              <a:rPr lang="en-AU" altLang="en-US" dirty="0"/>
              <a:t>Basic x86 Addressing Modes</a:t>
            </a:r>
          </a:p>
        </p:txBody>
      </p:sp>
      <p:sp>
        <p:nvSpPr>
          <p:cNvPr id="238596" name="Rectangle 3">
            <a:extLst>
              <a:ext uri="{FF2B5EF4-FFF2-40B4-BE49-F238E27FC236}">
                <a16:creationId xmlns:a16="http://schemas.microsoft.com/office/drawing/2014/main" id="{4AD02DEA-174E-4BCC-AD32-88211120E032}"/>
              </a:ext>
            </a:extLst>
          </p:cNvPr>
          <p:cNvSpPr>
            <a:spLocks noGrp="1" noChangeArrowheads="1"/>
          </p:cNvSpPr>
          <p:nvPr>
            <p:ph type="body" idx="1"/>
          </p:nvPr>
        </p:nvSpPr>
        <p:spPr>
          <a:xfrm>
            <a:off x="684213" y="1125538"/>
            <a:ext cx="8270875" cy="647700"/>
          </a:xfrm>
        </p:spPr>
        <p:txBody>
          <a:bodyPr/>
          <a:lstStyle/>
          <a:p>
            <a:pPr eaLnBrk="1" hangingPunct="1"/>
            <a:r>
              <a:rPr lang="en-AU" altLang="en-US" sz="2800" dirty="0"/>
              <a:t>Two operands per instruction</a:t>
            </a:r>
          </a:p>
        </p:txBody>
      </p:sp>
      <p:graphicFrame>
        <p:nvGraphicFramePr>
          <p:cNvPr id="471080" name="Group 40">
            <a:extLst>
              <a:ext uri="{FF2B5EF4-FFF2-40B4-BE49-F238E27FC236}">
                <a16:creationId xmlns:a16="http://schemas.microsoft.com/office/drawing/2014/main" id="{2AD7ABFA-BDD1-4169-86D6-2A1F647F7226}"/>
              </a:ext>
            </a:extLst>
          </p:cNvPr>
          <p:cNvGraphicFramePr>
            <a:graphicFrameLocks noGrp="1"/>
          </p:cNvGraphicFramePr>
          <p:nvPr/>
        </p:nvGraphicFramePr>
        <p:xfrm>
          <a:off x="1187450" y="1700213"/>
          <a:ext cx="6697663" cy="2193948"/>
        </p:xfrm>
        <a:graphic>
          <a:graphicData uri="http://schemas.openxmlformats.org/drawingml/2006/table">
            <a:tbl>
              <a:tblPr/>
              <a:tblGrid>
                <a:gridCol w="3349625">
                  <a:extLst>
                    <a:ext uri="{9D8B030D-6E8A-4147-A177-3AD203B41FA5}">
                      <a16:colId xmlns:a16="http://schemas.microsoft.com/office/drawing/2014/main" val="20000"/>
                    </a:ext>
                  </a:extLst>
                </a:gridCol>
                <a:gridCol w="3348038">
                  <a:extLst>
                    <a:ext uri="{9D8B030D-6E8A-4147-A177-3AD203B41FA5}">
                      <a16:colId xmlns:a16="http://schemas.microsoft.com/office/drawing/2014/main" val="20001"/>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Source/dest operand</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Second source operand</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Immediate</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Memory</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Memory</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Memory</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a:ln>
                            <a:noFill/>
                          </a:ln>
                          <a:solidFill>
                            <a:schemeClr val="tx1"/>
                          </a:solidFill>
                          <a:effectLst/>
                          <a:latin typeface="Arial" charset="0"/>
                        </a:rPr>
                        <a:t>Immediate</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38620" name="Rectangle 41">
            <a:extLst>
              <a:ext uri="{FF2B5EF4-FFF2-40B4-BE49-F238E27FC236}">
                <a16:creationId xmlns:a16="http://schemas.microsoft.com/office/drawing/2014/main" id="{D8735736-6F06-45C4-881C-DAF99DC2F6F5}"/>
              </a:ext>
            </a:extLst>
          </p:cNvPr>
          <p:cNvSpPr>
            <a:spLocks noChangeArrowheads="1"/>
          </p:cNvSpPr>
          <p:nvPr/>
        </p:nvSpPr>
        <p:spPr bwMode="auto">
          <a:xfrm>
            <a:off x="684213" y="3933825"/>
            <a:ext cx="82708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AU" altLang="en-US" sz="2800" dirty="0"/>
              <a:t>Memory addressing modes</a:t>
            </a:r>
          </a:p>
          <a:p>
            <a:pPr lvl="1" eaLnBrk="1" hangingPunct="1"/>
            <a:r>
              <a:rPr lang="en-AU" altLang="en-US" sz="2400" dirty="0"/>
              <a:t>Address in register</a:t>
            </a:r>
          </a:p>
          <a:p>
            <a:pPr lvl="1" eaLnBrk="1" hangingPunct="1"/>
            <a:r>
              <a:rPr lang="en-AU" altLang="en-US" sz="2400" dirty="0"/>
              <a:t>Address = </a:t>
            </a:r>
            <a:r>
              <a:rPr lang="en-AU" altLang="en-US" sz="2400" dirty="0" err="1"/>
              <a:t>R</a:t>
            </a:r>
            <a:r>
              <a:rPr lang="en-AU" altLang="en-US" sz="2400" baseline="-25000" dirty="0" err="1"/>
              <a:t>base</a:t>
            </a:r>
            <a:r>
              <a:rPr lang="en-AU" altLang="en-US" sz="2400" dirty="0"/>
              <a:t> + displacement</a:t>
            </a:r>
          </a:p>
          <a:p>
            <a:pPr lvl="1" eaLnBrk="1" hangingPunct="1"/>
            <a:r>
              <a:rPr lang="en-AU" altLang="en-US" sz="2400" dirty="0"/>
              <a:t>Address = </a:t>
            </a:r>
            <a:r>
              <a:rPr lang="en-AU" altLang="en-US" sz="2400" dirty="0" err="1"/>
              <a:t>R</a:t>
            </a:r>
            <a:r>
              <a:rPr lang="en-AU" altLang="en-US" sz="2400" baseline="-25000" dirty="0" err="1"/>
              <a:t>base</a:t>
            </a:r>
            <a:r>
              <a:rPr lang="en-AU" altLang="en-US" sz="2400" dirty="0"/>
              <a:t> + 2</a:t>
            </a:r>
            <a:r>
              <a:rPr lang="en-AU" altLang="en-US" sz="2400" baseline="30000" dirty="0"/>
              <a:t>scale</a:t>
            </a:r>
            <a:r>
              <a:rPr lang="en-AU" altLang="en-US" sz="2400" dirty="0"/>
              <a:t> </a:t>
            </a:r>
            <a:r>
              <a:rPr lang="en-US" altLang="en-US" sz="2400" dirty="0">
                <a:cs typeface="Arial" panose="020B0604020202020204" pitchFamily="34" charset="0"/>
              </a:rPr>
              <a:t>×</a:t>
            </a:r>
            <a:r>
              <a:rPr lang="en-AU" altLang="en-US" sz="2400" dirty="0"/>
              <a:t> </a:t>
            </a:r>
            <a:r>
              <a:rPr lang="en-AU" altLang="en-US" sz="2400" dirty="0" err="1"/>
              <a:t>R</a:t>
            </a:r>
            <a:r>
              <a:rPr lang="en-AU" altLang="en-US" sz="2400" baseline="-25000" dirty="0" err="1"/>
              <a:t>index</a:t>
            </a:r>
            <a:r>
              <a:rPr lang="en-AU" altLang="en-US" sz="2400" dirty="0"/>
              <a:t> (scale = 0, 1, 2, or 3)</a:t>
            </a:r>
          </a:p>
          <a:p>
            <a:pPr lvl="1" eaLnBrk="1" hangingPunct="1"/>
            <a:r>
              <a:rPr lang="en-AU" altLang="en-US" sz="2400" dirty="0"/>
              <a:t>Address =  </a:t>
            </a:r>
            <a:r>
              <a:rPr lang="en-AU" altLang="en-US" sz="2400" dirty="0" err="1"/>
              <a:t>R</a:t>
            </a:r>
            <a:r>
              <a:rPr lang="en-AU" altLang="en-US" sz="2400" baseline="-25000" dirty="0" err="1"/>
              <a:t>base</a:t>
            </a:r>
            <a:r>
              <a:rPr lang="en-AU" altLang="en-US" sz="2400" dirty="0"/>
              <a:t> + 2</a:t>
            </a:r>
            <a:r>
              <a:rPr lang="en-AU" altLang="en-US" sz="2400" baseline="30000" dirty="0"/>
              <a:t>scale</a:t>
            </a:r>
            <a:r>
              <a:rPr lang="en-AU" altLang="en-US" sz="2400" dirty="0"/>
              <a:t> </a:t>
            </a:r>
            <a:r>
              <a:rPr lang="en-US" altLang="en-US" sz="2400" dirty="0">
                <a:cs typeface="Arial" panose="020B0604020202020204" pitchFamily="34" charset="0"/>
              </a:rPr>
              <a:t>×</a:t>
            </a:r>
            <a:r>
              <a:rPr lang="en-AU" altLang="en-US" sz="2400" dirty="0"/>
              <a:t> </a:t>
            </a:r>
            <a:r>
              <a:rPr lang="en-AU" altLang="en-US" sz="2400" dirty="0" err="1"/>
              <a:t>R</a:t>
            </a:r>
            <a:r>
              <a:rPr lang="en-AU" altLang="en-US" sz="2400" baseline="-25000" dirty="0" err="1"/>
              <a:t>index</a:t>
            </a:r>
            <a:r>
              <a:rPr lang="en-AU" altLang="en-US" sz="2400" dirty="0"/>
              <a:t> + displacement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Footer Placeholder 3">
            <a:extLst>
              <a:ext uri="{FF2B5EF4-FFF2-40B4-BE49-F238E27FC236}">
                <a16:creationId xmlns:a16="http://schemas.microsoft.com/office/drawing/2014/main" id="{336CA7B4-C1CB-44F1-ACEF-85AE85F0EF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90CA730-2F15-4E52-BEFB-25F717C9A131}" type="slidenum">
              <a:rPr lang="en-AU" altLang="en-US" sz="1400" smtClean="0"/>
              <a:pPr>
                <a:spcBef>
                  <a:spcPct val="0"/>
                </a:spcBef>
                <a:buClrTx/>
                <a:buSzTx/>
                <a:buFontTx/>
                <a:buNone/>
              </a:pPr>
              <a:t>119</a:t>
            </a:fld>
            <a:endParaRPr lang="en-AU" altLang="en-US" sz="1400"/>
          </a:p>
        </p:txBody>
      </p:sp>
      <p:sp>
        <p:nvSpPr>
          <p:cNvPr id="240643" name="Rectangle 2">
            <a:extLst>
              <a:ext uri="{FF2B5EF4-FFF2-40B4-BE49-F238E27FC236}">
                <a16:creationId xmlns:a16="http://schemas.microsoft.com/office/drawing/2014/main" id="{4ADDD2B6-7169-4C04-BCBC-C7149867C09E}"/>
              </a:ext>
            </a:extLst>
          </p:cNvPr>
          <p:cNvSpPr>
            <a:spLocks noGrp="1" noChangeArrowheads="1"/>
          </p:cNvSpPr>
          <p:nvPr>
            <p:ph type="title"/>
          </p:nvPr>
        </p:nvSpPr>
        <p:spPr/>
        <p:txBody>
          <a:bodyPr/>
          <a:lstStyle/>
          <a:p>
            <a:pPr eaLnBrk="1" hangingPunct="1"/>
            <a:r>
              <a:rPr lang="en-AU" altLang="en-US" dirty="0"/>
              <a:t>x86 Instruction Encoding</a:t>
            </a:r>
          </a:p>
        </p:txBody>
      </p:sp>
      <p:sp>
        <p:nvSpPr>
          <p:cNvPr id="240644" name="Rectangle 3">
            <a:extLst>
              <a:ext uri="{FF2B5EF4-FFF2-40B4-BE49-F238E27FC236}">
                <a16:creationId xmlns:a16="http://schemas.microsoft.com/office/drawing/2014/main" id="{ABDB2C39-3D00-4E8C-B540-D455D7B2D071}"/>
              </a:ext>
            </a:extLst>
          </p:cNvPr>
          <p:cNvSpPr>
            <a:spLocks noGrp="1" noChangeArrowheads="1"/>
          </p:cNvSpPr>
          <p:nvPr>
            <p:ph type="body" idx="1"/>
          </p:nvPr>
        </p:nvSpPr>
        <p:spPr>
          <a:xfrm>
            <a:off x="4572000" y="1125538"/>
            <a:ext cx="4383088" cy="5111750"/>
          </a:xfrm>
        </p:spPr>
        <p:txBody>
          <a:bodyPr/>
          <a:lstStyle/>
          <a:p>
            <a:pPr eaLnBrk="1" hangingPunct="1"/>
            <a:r>
              <a:rPr lang="en-AU" altLang="en-US" dirty="0"/>
              <a:t>Variable length encoding</a:t>
            </a:r>
          </a:p>
          <a:p>
            <a:pPr lvl="1" eaLnBrk="1" hangingPunct="1"/>
            <a:r>
              <a:rPr lang="en-AU" altLang="en-US" dirty="0"/>
              <a:t>Postfix bytes specify addressing mode</a:t>
            </a:r>
          </a:p>
          <a:p>
            <a:pPr lvl="1" eaLnBrk="1" hangingPunct="1"/>
            <a:r>
              <a:rPr lang="en-AU" altLang="en-US" dirty="0"/>
              <a:t>Prefix bytes modify operation</a:t>
            </a:r>
          </a:p>
          <a:p>
            <a:pPr lvl="2" eaLnBrk="1" hangingPunct="1"/>
            <a:r>
              <a:rPr lang="en-AU" altLang="en-US" dirty="0"/>
              <a:t>Operand length, repetition, locking, …</a:t>
            </a:r>
          </a:p>
        </p:txBody>
      </p:sp>
      <p:pic>
        <p:nvPicPr>
          <p:cNvPr id="240645" name="Picture 4" descr="f02-41-P374493">
            <a:extLst>
              <a:ext uri="{FF2B5EF4-FFF2-40B4-BE49-F238E27FC236}">
                <a16:creationId xmlns:a16="http://schemas.microsoft.com/office/drawing/2014/main" id="{B3EFCA98-9A02-4996-9F34-C84108E47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341438"/>
            <a:ext cx="4410075"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37D36E13-C537-4B48-B78A-E56121B9612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4F635D7-4B69-4910-B9BF-17C8706336BF}" type="slidenum">
              <a:rPr lang="en-AU" altLang="en-US" sz="1400" smtClean="0"/>
              <a:pPr>
                <a:spcBef>
                  <a:spcPct val="0"/>
                </a:spcBef>
                <a:buClrTx/>
                <a:buSzTx/>
                <a:buFontTx/>
                <a:buNone/>
              </a:pPr>
              <a:t>12</a:t>
            </a:fld>
            <a:endParaRPr lang="en-AU" altLang="en-US" sz="1400"/>
          </a:p>
        </p:txBody>
      </p:sp>
      <p:sp>
        <p:nvSpPr>
          <p:cNvPr id="3" name="Content Placeholder 2">
            <a:extLst>
              <a:ext uri="{FF2B5EF4-FFF2-40B4-BE49-F238E27FC236}">
                <a16:creationId xmlns:a16="http://schemas.microsoft.com/office/drawing/2014/main" id="{79FD3E34-754D-4420-8C24-77DC9F4D20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D2F430-3130-4966-AC8C-BF6FA4B90545}"/>
              </a:ext>
            </a:extLst>
          </p:cNvPr>
          <p:cNvPicPr>
            <a:picLocks noChangeAspect="1"/>
          </p:cNvPicPr>
          <p:nvPr/>
        </p:nvPicPr>
        <p:blipFill>
          <a:blip r:embed="rId3"/>
          <a:stretch>
            <a:fillRect/>
          </a:stretch>
        </p:blipFill>
        <p:spPr>
          <a:xfrm>
            <a:off x="0" y="396874"/>
            <a:ext cx="9144000" cy="5840414"/>
          </a:xfrm>
          <a:prstGeom prst="rect">
            <a:avLst/>
          </a:prstGeom>
        </p:spPr>
      </p:pic>
    </p:spTree>
    <p:extLst>
      <p:ext uri="{BB962C8B-B14F-4D97-AF65-F5344CB8AC3E}">
        <p14:creationId xmlns:p14="http://schemas.microsoft.com/office/powerpoint/2010/main" val="261268909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2690" name="Footer Placeholder 3">
            <a:extLst>
              <a:ext uri="{FF2B5EF4-FFF2-40B4-BE49-F238E27FC236}">
                <a16:creationId xmlns:a16="http://schemas.microsoft.com/office/drawing/2014/main" id="{744DE48E-691D-4903-8750-95CB5C90B6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90DCF7F-79D2-4886-95A9-DDCCA39C08E7}" type="slidenum">
              <a:rPr lang="en-AU" altLang="en-US" sz="1400" smtClean="0"/>
              <a:pPr>
                <a:spcBef>
                  <a:spcPct val="0"/>
                </a:spcBef>
                <a:buClrTx/>
                <a:buSzTx/>
                <a:buFontTx/>
                <a:buNone/>
              </a:pPr>
              <a:t>120</a:t>
            </a:fld>
            <a:endParaRPr lang="en-AU" altLang="en-US" sz="1400"/>
          </a:p>
        </p:txBody>
      </p:sp>
      <p:sp>
        <p:nvSpPr>
          <p:cNvPr id="242691" name="Rectangle 2">
            <a:extLst>
              <a:ext uri="{FF2B5EF4-FFF2-40B4-BE49-F238E27FC236}">
                <a16:creationId xmlns:a16="http://schemas.microsoft.com/office/drawing/2014/main" id="{FB933405-E35F-4734-A810-EE7ED35ADA6B}"/>
              </a:ext>
            </a:extLst>
          </p:cNvPr>
          <p:cNvSpPr>
            <a:spLocks noGrp="1" noChangeArrowheads="1"/>
          </p:cNvSpPr>
          <p:nvPr>
            <p:ph type="title"/>
          </p:nvPr>
        </p:nvSpPr>
        <p:spPr/>
        <p:txBody>
          <a:bodyPr/>
          <a:lstStyle/>
          <a:p>
            <a:pPr eaLnBrk="1" hangingPunct="1"/>
            <a:r>
              <a:rPr lang="en-US" altLang="en-US" dirty="0"/>
              <a:t>Implementing IA-32</a:t>
            </a:r>
            <a:endParaRPr lang="en-AU" altLang="en-US" dirty="0"/>
          </a:p>
        </p:txBody>
      </p:sp>
      <p:sp>
        <p:nvSpPr>
          <p:cNvPr id="242692" name="Rectangle 3">
            <a:extLst>
              <a:ext uri="{FF2B5EF4-FFF2-40B4-BE49-F238E27FC236}">
                <a16:creationId xmlns:a16="http://schemas.microsoft.com/office/drawing/2014/main" id="{791F1392-4EAA-41C1-9EB8-C4A36454CF9B}"/>
              </a:ext>
            </a:extLst>
          </p:cNvPr>
          <p:cNvSpPr>
            <a:spLocks noGrp="1" noChangeArrowheads="1"/>
          </p:cNvSpPr>
          <p:nvPr>
            <p:ph type="body" idx="1"/>
          </p:nvPr>
        </p:nvSpPr>
        <p:spPr/>
        <p:txBody>
          <a:bodyPr/>
          <a:lstStyle/>
          <a:p>
            <a:pPr eaLnBrk="1" hangingPunct="1"/>
            <a:r>
              <a:rPr lang="en-US" altLang="en-US" dirty="0"/>
              <a:t>Complex instruction set makes implementation difficult</a:t>
            </a:r>
          </a:p>
          <a:p>
            <a:pPr lvl="1" eaLnBrk="1" hangingPunct="1"/>
            <a:r>
              <a:rPr lang="en-US" altLang="en-US" dirty="0"/>
              <a:t>Hardware translates instructions to simpler microoperations</a:t>
            </a:r>
          </a:p>
          <a:p>
            <a:pPr lvl="2" eaLnBrk="1" hangingPunct="1"/>
            <a:r>
              <a:rPr lang="en-US" altLang="en-US" dirty="0"/>
              <a:t>Simple instructions: 1–1</a:t>
            </a:r>
          </a:p>
          <a:p>
            <a:pPr lvl="2" eaLnBrk="1" hangingPunct="1"/>
            <a:r>
              <a:rPr lang="en-US" altLang="en-US" dirty="0"/>
              <a:t>Complex instructions: 1–many</a:t>
            </a:r>
          </a:p>
          <a:p>
            <a:pPr lvl="1" eaLnBrk="1" hangingPunct="1"/>
            <a:r>
              <a:rPr lang="en-US" altLang="en-US" dirty="0" err="1"/>
              <a:t>Microengine</a:t>
            </a:r>
            <a:r>
              <a:rPr lang="en-US" altLang="en-US" dirty="0"/>
              <a:t> similar to RISC</a:t>
            </a:r>
          </a:p>
          <a:p>
            <a:pPr lvl="1" eaLnBrk="1" hangingPunct="1"/>
            <a:r>
              <a:rPr lang="en-US" altLang="en-US" dirty="0"/>
              <a:t>Market share makes this economically viable</a:t>
            </a:r>
          </a:p>
          <a:p>
            <a:pPr eaLnBrk="1" hangingPunct="1"/>
            <a:r>
              <a:rPr lang="en-US" altLang="en-US" dirty="0"/>
              <a:t>Comparable performance to RISC</a:t>
            </a:r>
          </a:p>
          <a:p>
            <a:pPr lvl="1" eaLnBrk="1" hangingPunct="1"/>
            <a:r>
              <a:rPr lang="en-US" altLang="en-US" dirty="0"/>
              <a:t>Compilers avoid complex instructions</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itle 1">
            <a:extLst>
              <a:ext uri="{FF2B5EF4-FFF2-40B4-BE49-F238E27FC236}">
                <a16:creationId xmlns:a16="http://schemas.microsoft.com/office/drawing/2014/main" id="{899C92BC-0CBD-4DFD-8958-BDBB90807F25}"/>
              </a:ext>
            </a:extLst>
          </p:cNvPr>
          <p:cNvSpPr>
            <a:spLocks noGrp="1" noChangeArrowheads="1"/>
          </p:cNvSpPr>
          <p:nvPr>
            <p:ph type="title"/>
          </p:nvPr>
        </p:nvSpPr>
        <p:spPr/>
        <p:txBody>
          <a:bodyPr/>
          <a:lstStyle/>
          <a:p>
            <a:r>
              <a:rPr lang="en-US" altLang="en-US" dirty="0"/>
              <a:t>ARM v8 Instructions</a:t>
            </a:r>
          </a:p>
        </p:txBody>
      </p:sp>
      <p:sp>
        <p:nvSpPr>
          <p:cNvPr id="244739" name="Content Placeholder 2">
            <a:extLst>
              <a:ext uri="{FF2B5EF4-FFF2-40B4-BE49-F238E27FC236}">
                <a16:creationId xmlns:a16="http://schemas.microsoft.com/office/drawing/2014/main" id="{8096969F-B61A-404D-8188-C221FB1EC604}"/>
              </a:ext>
            </a:extLst>
          </p:cNvPr>
          <p:cNvSpPr>
            <a:spLocks noGrp="1" noChangeArrowheads="1"/>
          </p:cNvSpPr>
          <p:nvPr>
            <p:ph idx="1"/>
          </p:nvPr>
        </p:nvSpPr>
        <p:spPr/>
        <p:txBody>
          <a:bodyPr/>
          <a:lstStyle/>
          <a:p>
            <a:r>
              <a:rPr lang="en-US" altLang="en-US" dirty="0"/>
              <a:t>In moving to 64-bit, ARM did a complete overhaul</a:t>
            </a:r>
          </a:p>
          <a:p>
            <a:r>
              <a:rPr lang="en-US" altLang="en-US" dirty="0"/>
              <a:t>ARM v8 resembles MIPS</a:t>
            </a:r>
          </a:p>
          <a:p>
            <a:pPr lvl="1"/>
            <a:r>
              <a:rPr lang="en-US" altLang="en-US" sz="2400" dirty="0"/>
              <a:t>Changes from v7:</a:t>
            </a:r>
          </a:p>
          <a:p>
            <a:pPr lvl="2"/>
            <a:r>
              <a:rPr lang="en-US" altLang="en-US" sz="2000" dirty="0"/>
              <a:t>No conditional execution field</a:t>
            </a:r>
          </a:p>
          <a:p>
            <a:pPr lvl="2"/>
            <a:r>
              <a:rPr lang="en-US" altLang="en-US" sz="2000" dirty="0"/>
              <a:t>Immediate field is 12-bit constant</a:t>
            </a:r>
          </a:p>
          <a:p>
            <a:pPr lvl="2"/>
            <a:r>
              <a:rPr lang="en-US" altLang="en-US" sz="2000" dirty="0"/>
              <a:t>Dropped load/store multiple</a:t>
            </a:r>
          </a:p>
          <a:p>
            <a:pPr lvl="2"/>
            <a:r>
              <a:rPr lang="en-US" altLang="en-US" sz="2000" dirty="0"/>
              <a:t>PC is no longer a GPR (General Purpose Register)</a:t>
            </a:r>
          </a:p>
          <a:p>
            <a:pPr lvl="2"/>
            <a:r>
              <a:rPr lang="en-US" altLang="en-US" sz="2000" dirty="0"/>
              <a:t>GPR set expanded to 32</a:t>
            </a:r>
          </a:p>
          <a:p>
            <a:pPr lvl="2"/>
            <a:r>
              <a:rPr lang="en-US" altLang="en-US" sz="2000" dirty="0"/>
              <a:t>Addressing modes work for all word sizes</a:t>
            </a:r>
          </a:p>
          <a:p>
            <a:pPr lvl="2"/>
            <a:r>
              <a:rPr lang="en-US" altLang="en-US" sz="2000" dirty="0"/>
              <a:t>Divide instruction</a:t>
            </a:r>
          </a:p>
          <a:p>
            <a:pPr lvl="2"/>
            <a:r>
              <a:rPr lang="en-US" altLang="en-US" sz="2000" dirty="0"/>
              <a:t>Branch if equal/branch if not equal instructions</a:t>
            </a:r>
            <a:endParaRPr lang="en-US" altLang="en-US" dirty="0"/>
          </a:p>
        </p:txBody>
      </p:sp>
      <p:sp>
        <p:nvSpPr>
          <p:cNvPr id="244740" name="Footer Placeholder 3">
            <a:extLst>
              <a:ext uri="{FF2B5EF4-FFF2-40B4-BE49-F238E27FC236}">
                <a16:creationId xmlns:a16="http://schemas.microsoft.com/office/drawing/2014/main" id="{849031FF-B311-4FE5-8A49-D37ED824D8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E8040D0-134D-4EEE-9478-24AF075FA4D0}" type="slidenum">
              <a:rPr lang="en-AU" altLang="en-US" sz="1400" smtClean="0"/>
              <a:pPr>
                <a:spcBef>
                  <a:spcPct val="0"/>
                </a:spcBef>
                <a:buClrTx/>
                <a:buSzTx/>
                <a:buFontTx/>
                <a:buNone/>
              </a:pPr>
              <a:t>121</a:t>
            </a:fld>
            <a:endParaRPr lang="en-AU" altLang="en-US" sz="1400"/>
          </a:p>
        </p:txBody>
      </p:sp>
      <p:sp>
        <p:nvSpPr>
          <p:cNvPr id="244741" name="Text Box 4">
            <a:extLst>
              <a:ext uri="{FF2B5EF4-FFF2-40B4-BE49-F238E27FC236}">
                <a16:creationId xmlns:a16="http://schemas.microsoft.com/office/drawing/2014/main" id="{7A9A5D9C-63B3-4054-A2D4-64B765472FD2}"/>
              </a:ext>
            </a:extLst>
          </p:cNvPr>
          <p:cNvSpPr txBox="1">
            <a:spLocks noChangeArrowheads="1"/>
          </p:cNvSpPr>
          <p:nvPr/>
        </p:nvSpPr>
        <p:spPr bwMode="auto">
          <a:xfrm rot="5400000">
            <a:off x="6523831" y="2255044"/>
            <a:ext cx="48736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§2.18 Real Stuff:  ARM v8 (64-bit) Instructions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Footer Placeholder 3">
            <a:extLst>
              <a:ext uri="{FF2B5EF4-FFF2-40B4-BE49-F238E27FC236}">
                <a16:creationId xmlns:a16="http://schemas.microsoft.com/office/drawing/2014/main" id="{40F34C34-1CD4-45A8-9A50-ED137C13D5A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876E7C7-B869-4B84-B6E4-EE08C66B2868}" type="slidenum">
              <a:rPr lang="en-AU" altLang="en-US" sz="1400" smtClean="0"/>
              <a:pPr>
                <a:spcBef>
                  <a:spcPct val="0"/>
                </a:spcBef>
                <a:buClrTx/>
                <a:buSzTx/>
                <a:buFontTx/>
                <a:buNone/>
              </a:pPr>
              <a:t>122</a:t>
            </a:fld>
            <a:endParaRPr lang="en-AU" altLang="en-US" sz="1400"/>
          </a:p>
        </p:txBody>
      </p:sp>
      <p:sp>
        <p:nvSpPr>
          <p:cNvPr id="246787" name="Rectangle 2">
            <a:extLst>
              <a:ext uri="{FF2B5EF4-FFF2-40B4-BE49-F238E27FC236}">
                <a16:creationId xmlns:a16="http://schemas.microsoft.com/office/drawing/2014/main" id="{57F6E1F4-A2DC-4B5C-8976-6D4EF8096A35}"/>
              </a:ext>
            </a:extLst>
          </p:cNvPr>
          <p:cNvSpPr>
            <a:spLocks noGrp="1" noChangeArrowheads="1"/>
          </p:cNvSpPr>
          <p:nvPr>
            <p:ph type="title"/>
          </p:nvPr>
        </p:nvSpPr>
        <p:spPr/>
        <p:txBody>
          <a:bodyPr/>
          <a:lstStyle/>
          <a:p>
            <a:pPr eaLnBrk="1" hangingPunct="1"/>
            <a:r>
              <a:rPr lang="en-US" altLang="en-US" dirty="0"/>
              <a:t>Fallacies</a:t>
            </a:r>
            <a:endParaRPr lang="en-AU" altLang="en-US" dirty="0"/>
          </a:p>
        </p:txBody>
      </p:sp>
      <p:sp>
        <p:nvSpPr>
          <p:cNvPr id="246788" name="Rectangle 3">
            <a:extLst>
              <a:ext uri="{FF2B5EF4-FFF2-40B4-BE49-F238E27FC236}">
                <a16:creationId xmlns:a16="http://schemas.microsoft.com/office/drawing/2014/main" id="{D947C16C-9E27-49C7-85F0-EA9E89CAF888}"/>
              </a:ext>
            </a:extLst>
          </p:cNvPr>
          <p:cNvSpPr>
            <a:spLocks noGrp="1" noChangeArrowheads="1"/>
          </p:cNvSpPr>
          <p:nvPr>
            <p:ph type="body" idx="1"/>
          </p:nvPr>
        </p:nvSpPr>
        <p:spPr/>
        <p:txBody>
          <a:bodyPr/>
          <a:lstStyle/>
          <a:p>
            <a:pPr eaLnBrk="1" hangingPunct="1"/>
            <a:r>
              <a:rPr lang="en-US" altLang="en-US" sz="2800" dirty="0"/>
              <a:t>Powerful instruction </a:t>
            </a:r>
            <a:r>
              <a:rPr lang="en-US" altLang="en-US" sz="2800" dirty="0">
                <a:sym typeface="Symbol" panose="05050102010706020507" pitchFamily="18" charset="2"/>
              </a:rPr>
              <a:t> higher performance</a:t>
            </a:r>
          </a:p>
          <a:p>
            <a:pPr lvl="1" eaLnBrk="1" hangingPunct="1"/>
            <a:r>
              <a:rPr lang="en-US" altLang="en-US" sz="2400" dirty="0">
                <a:sym typeface="Symbol" panose="05050102010706020507" pitchFamily="18" charset="2"/>
              </a:rPr>
              <a:t>Fewer instructions required</a:t>
            </a:r>
          </a:p>
          <a:p>
            <a:pPr lvl="1" eaLnBrk="1" hangingPunct="1"/>
            <a:r>
              <a:rPr lang="en-US" altLang="en-US" sz="2400" dirty="0">
                <a:sym typeface="Symbol" panose="05050102010706020507" pitchFamily="18" charset="2"/>
              </a:rPr>
              <a:t>But complex instructions are hard to implement</a:t>
            </a:r>
          </a:p>
          <a:p>
            <a:pPr lvl="2" eaLnBrk="1" hangingPunct="1"/>
            <a:r>
              <a:rPr lang="en-US" altLang="en-US" sz="2000" dirty="0">
                <a:sym typeface="Symbol" panose="05050102010706020507" pitchFamily="18" charset="2"/>
              </a:rPr>
              <a:t>May slow down all instructions, including simple ones</a:t>
            </a:r>
          </a:p>
          <a:p>
            <a:pPr lvl="1" eaLnBrk="1" hangingPunct="1"/>
            <a:r>
              <a:rPr lang="en-US" altLang="en-US" sz="2400" dirty="0">
                <a:sym typeface="Symbol" panose="05050102010706020507" pitchFamily="18" charset="2"/>
              </a:rPr>
              <a:t>Compilers are good at making fast code from simple instructions</a:t>
            </a:r>
          </a:p>
          <a:p>
            <a:pPr eaLnBrk="1" hangingPunct="1"/>
            <a:r>
              <a:rPr lang="en-US" altLang="en-US" sz="2800" dirty="0">
                <a:sym typeface="Symbol" panose="05050102010706020507" pitchFamily="18" charset="2"/>
              </a:rPr>
              <a:t>Use assembly code for high performance</a:t>
            </a:r>
          </a:p>
          <a:p>
            <a:pPr lvl="1" eaLnBrk="1" hangingPunct="1"/>
            <a:r>
              <a:rPr lang="en-US" altLang="en-US" sz="2400" dirty="0">
                <a:sym typeface="Symbol" panose="05050102010706020507" pitchFamily="18" charset="2"/>
              </a:rPr>
              <a:t>But modern compilers are better at dealing with modern processors</a:t>
            </a:r>
          </a:p>
          <a:p>
            <a:pPr lvl="1" eaLnBrk="1" hangingPunct="1"/>
            <a:r>
              <a:rPr lang="en-US" altLang="en-US" sz="2400" dirty="0">
                <a:sym typeface="Symbol" panose="05050102010706020507" pitchFamily="18" charset="2"/>
              </a:rPr>
              <a:t>More lines of code  more errors and less productivity</a:t>
            </a:r>
          </a:p>
        </p:txBody>
      </p:sp>
      <p:sp>
        <p:nvSpPr>
          <p:cNvPr id="246789" name="Text Box 4">
            <a:extLst>
              <a:ext uri="{FF2B5EF4-FFF2-40B4-BE49-F238E27FC236}">
                <a16:creationId xmlns:a16="http://schemas.microsoft.com/office/drawing/2014/main" id="{C3B3EB7F-F8EB-4C78-828C-4B653E66B13F}"/>
              </a:ext>
            </a:extLst>
          </p:cNvPr>
          <p:cNvSpPr txBox="1">
            <a:spLocks noChangeArrowheads="1"/>
          </p:cNvSpPr>
          <p:nvPr/>
        </p:nvSpPr>
        <p:spPr bwMode="auto">
          <a:xfrm rot="5400000">
            <a:off x="7509669" y="1267619"/>
            <a:ext cx="2901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§2.19 Fallacies and Pitfalls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Footer Placeholder 3">
            <a:extLst>
              <a:ext uri="{FF2B5EF4-FFF2-40B4-BE49-F238E27FC236}">
                <a16:creationId xmlns:a16="http://schemas.microsoft.com/office/drawing/2014/main" id="{801834C8-8DE2-4041-919C-F85E620CF49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A6B7EA6-3E13-425B-9FC4-9ECF59D9AF0B}" type="slidenum">
              <a:rPr lang="en-AU" altLang="en-US" sz="1400" smtClean="0"/>
              <a:pPr>
                <a:spcBef>
                  <a:spcPct val="0"/>
                </a:spcBef>
                <a:buClrTx/>
                <a:buSzTx/>
                <a:buFontTx/>
                <a:buNone/>
              </a:pPr>
              <a:t>123</a:t>
            </a:fld>
            <a:endParaRPr lang="en-AU" altLang="en-US" sz="1400"/>
          </a:p>
        </p:txBody>
      </p:sp>
      <p:sp>
        <p:nvSpPr>
          <p:cNvPr id="248835" name="Rectangle 2">
            <a:extLst>
              <a:ext uri="{FF2B5EF4-FFF2-40B4-BE49-F238E27FC236}">
                <a16:creationId xmlns:a16="http://schemas.microsoft.com/office/drawing/2014/main" id="{241DDA61-9A86-4B64-8EE8-86AD358B548A}"/>
              </a:ext>
            </a:extLst>
          </p:cNvPr>
          <p:cNvSpPr>
            <a:spLocks noGrp="1" noChangeArrowheads="1"/>
          </p:cNvSpPr>
          <p:nvPr>
            <p:ph type="title"/>
          </p:nvPr>
        </p:nvSpPr>
        <p:spPr/>
        <p:txBody>
          <a:bodyPr/>
          <a:lstStyle/>
          <a:p>
            <a:pPr eaLnBrk="1" hangingPunct="1"/>
            <a:r>
              <a:rPr lang="en-AU" altLang="en-US" dirty="0"/>
              <a:t>Fallacies</a:t>
            </a:r>
          </a:p>
        </p:txBody>
      </p:sp>
      <p:sp>
        <p:nvSpPr>
          <p:cNvPr id="248836" name="Rectangle 3">
            <a:extLst>
              <a:ext uri="{FF2B5EF4-FFF2-40B4-BE49-F238E27FC236}">
                <a16:creationId xmlns:a16="http://schemas.microsoft.com/office/drawing/2014/main" id="{35AD2B35-2415-47BB-B049-2C307EDEDF09}"/>
              </a:ext>
            </a:extLst>
          </p:cNvPr>
          <p:cNvSpPr>
            <a:spLocks noGrp="1" noChangeArrowheads="1"/>
          </p:cNvSpPr>
          <p:nvPr>
            <p:ph type="body" idx="1"/>
          </p:nvPr>
        </p:nvSpPr>
        <p:spPr>
          <a:xfrm>
            <a:off x="684213" y="1125538"/>
            <a:ext cx="8270875" cy="1727200"/>
          </a:xfrm>
        </p:spPr>
        <p:txBody>
          <a:bodyPr/>
          <a:lstStyle/>
          <a:p>
            <a:pPr eaLnBrk="1" hangingPunct="1"/>
            <a:r>
              <a:rPr lang="en-AU" altLang="en-US" dirty="0"/>
              <a:t>Backward compatibility </a:t>
            </a:r>
            <a:r>
              <a:rPr lang="en-US" altLang="en-US" dirty="0">
                <a:sym typeface="Symbol" panose="05050102010706020507" pitchFamily="18" charset="2"/>
              </a:rPr>
              <a:t> instruction set doesn’t change</a:t>
            </a:r>
          </a:p>
          <a:p>
            <a:pPr lvl="1" eaLnBrk="1" hangingPunct="1"/>
            <a:r>
              <a:rPr lang="en-AU" altLang="en-US" dirty="0">
                <a:sym typeface="Symbol" panose="05050102010706020507" pitchFamily="18" charset="2"/>
              </a:rPr>
              <a:t>But they do accrete more instructions</a:t>
            </a:r>
          </a:p>
        </p:txBody>
      </p:sp>
      <p:pic>
        <p:nvPicPr>
          <p:cNvPr id="248837" name="Picture 7">
            <a:extLst>
              <a:ext uri="{FF2B5EF4-FFF2-40B4-BE49-F238E27FC236}">
                <a16:creationId xmlns:a16="http://schemas.microsoft.com/office/drawing/2014/main" id="{CC2ED8A6-DC00-4FE9-AE9B-E2B8B9742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5543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8838" name="Text Box 5">
            <a:extLst>
              <a:ext uri="{FF2B5EF4-FFF2-40B4-BE49-F238E27FC236}">
                <a16:creationId xmlns:a16="http://schemas.microsoft.com/office/drawing/2014/main" id="{42E8F2D2-AC81-490F-830A-AF59E5205793}"/>
              </a:ext>
            </a:extLst>
          </p:cNvPr>
          <p:cNvSpPr txBox="1">
            <a:spLocks noChangeArrowheads="1"/>
          </p:cNvSpPr>
          <p:nvPr/>
        </p:nvSpPr>
        <p:spPr bwMode="auto">
          <a:xfrm>
            <a:off x="6300788" y="4149725"/>
            <a:ext cx="2035175" cy="376238"/>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800"/>
              <a:t>x86 instruction set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0882" name="Footer Placeholder 3">
            <a:extLst>
              <a:ext uri="{FF2B5EF4-FFF2-40B4-BE49-F238E27FC236}">
                <a16:creationId xmlns:a16="http://schemas.microsoft.com/office/drawing/2014/main" id="{8C7CC8EF-8A20-4A63-ABC1-B4444F1730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3A44958-700E-4D8F-91B8-2B9C7E637D89}" type="slidenum">
              <a:rPr lang="en-AU" altLang="en-US" sz="1400" smtClean="0"/>
              <a:pPr>
                <a:spcBef>
                  <a:spcPct val="0"/>
                </a:spcBef>
                <a:buClrTx/>
                <a:buSzTx/>
                <a:buFontTx/>
                <a:buNone/>
              </a:pPr>
              <a:t>124</a:t>
            </a:fld>
            <a:endParaRPr lang="en-AU" altLang="en-US" sz="1400"/>
          </a:p>
        </p:txBody>
      </p:sp>
      <p:sp>
        <p:nvSpPr>
          <p:cNvPr id="250883" name="Rectangle 2">
            <a:extLst>
              <a:ext uri="{FF2B5EF4-FFF2-40B4-BE49-F238E27FC236}">
                <a16:creationId xmlns:a16="http://schemas.microsoft.com/office/drawing/2014/main" id="{DBDE79C9-B727-4BA0-8E89-2C4D814EF214}"/>
              </a:ext>
            </a:extLst>
          </p:cNvPr>
          <p:cNvSpPr>
            <a:spLocks noGrp="1" noChangeArrowheads="1"/>
          </p:cNvSpPr>
          <p:nvPr>
            <p:ph type="title"/>
          </p:nvPr>
        </p:nvSpPr>
        <p:spPr/>
        <p:txBody>
          <a:bodyPr/>
          <a:lstStyle/>
          <a:p>
            <a:pPr eaLnBrk="1" hangingPunct="1"/>
            <a:r>
              <a:rPr lang="en-US" altLang="en-US" dirty="0"/>
              <a:t>Pitfalls</a:t>
            </a:r>
            <a:endParaRPr lang="en-AU" altLang="en-US" dirty="0"/>
          </a:p>
        </p:txBody>
      </p:sp>
      <p:sp>
        <p:nvSpPr>
          <p:cNvPr id="250884" name="Rectangle 3">
            <a:extLst>
              <a:ext uri="{FF2B5EF4-FFF2-40B4-BE49-F238E27FC236}">
                <a16:creationId xmlns:a16="http://schemas.microsoft.com/office/drawing/2014/main" id="{239B07F2-D139-4EC6-84DA-4D943AFB92C7}"/>
              </a:ext>
            </a:extLst>
          </p:cNvPr>
          <p:cNvSpPr>
            <a:spLocks noGrp="1" noChangeArrowheads="1"/>
          </p:cNvSpPr>
          <p:nvPr>
            <p:ph type="body" idx="1"/>
          </p:nvPr>
        </p:nvSpPr>
        <p:spPr/>
        <p:txBody>
          <a:bodyPr/>
          <a:lstStyle/>
          <a:p>
            <a:pPr eaLnBrk="1" hangingPunct="1"/>
            <a:r>
              <a:rPr lang="en-US" altLang="en-US" dirty="0"/>
              <a:t>Sequential words are not at sequential addresses</a:t>
            </a:r>
          </a:p>
          <a:p>
            <a:pPr lvl="1" eaLnBrk="1" hangingPunct="1"/>
            <a:r>
              <a:rPr lang="en-US" altLang="en-US" dirty="0"/>
              <a:t>Increment by 4, not by 1!</a:t>
            </a:r>
          </a:p>
          <a:p>
            <a:pPr eaLnBrk="1" hangingPunct="1"/>
            <a:r>
              <a:rPr lang="en-US" altLang="en-US" dirty="0"/>
              <a:t>Keeping a pointer to an automatic variable after procedure returns</a:t>
            </a:r>
          </a:p>
          <a:p>
            <a:pPr lvl="1" eaLnBrk="1" hangingPunct="1"/>
            <a:r>
              <a:rPr lang="en-US" altLang="en-US" dirty="0"/>
              <a:t>e.g., passing pointer back via an argument</a:t>
            </a:r>
          </a:p>
          <a:p>
            <a:pPr lvl="1" eaLnBrk="1" hangingPunct="1"/>
            <a:r>
              <a:rPr lang="en-US" altLang="en-US" dirty="0"/>
              <a:t>Pointer becomes invalid when stack popped</a:t>
            </a:r>
            <a:endParaRPr lang="en-AU" altLang="en-US" dirty="0"/>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Footer Placeholder 3">
            <a:extLst>
              <a:ext uri="{FF2B5EF4-FFF2-40B4-BE49-F238E27FC236}">
                <a16:creationId xmlns:a16="http://schemas.microsoft.com/office/drawing/2014/main" id="{B667853F-436F-4AD1-BA73-A47C984253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86E2E0A-EEED-4DE7-B807-DE5565F5B34A}" type="slidenum">
              <a:rPr lang="en-AU" altLang="en-US" sz="1400" smtClean="0"/>
              <a:pPr>
                <a:spcBef>
                  <a:spcPct val="0"/>
                </a:spcBef>
                <a:buClrTx/>
                <a:buSzTx/>
                <a:buFontTx/>
                <a:buNone/>
              </a:pPr>
              <a:t>125</a:t>
            </a:fld>
            <a:endParaRPr lang="en-AU" altLang="en-US" sz="1400"/>
          </a:p>
        </p:txBody>
      </p:sp>
      <p:sp>
        <p:nvSpPr>
          <p:cNvPr id="252931" name="Rectangle 2">
            <a:extLst>
              <a:ext uri="{FF2B5EF4-FFF2-40B4-BE49-F238E27FC236}">
                <a16:creationId xmlns:a16="http://schemas.microsoft.com/office/drawing/2014/main" id="{26B0FDA3-6FA6-40EB-8759-7BC1354ADA05}"/>
              </a:ext>
            </a:extLst>
          </p:cNvPr>
          <p:cNvSpPr>
            <a:spLocks noGrp="1" noChangeArrowheads="1"/>
          </p:cNvSpPr>
          <p:nvPr>
            <p:ph type="title"/>
          </p:nvPr>
        </p:nvSpPr>
        <p:spPr/>
        <p:txBody>
          <a:bodyPr/>
          <a:lstStyle/>
          <a:p>
            <a:pPr eaLnBrk="1" hangingPunct="1"/>
            <a:r>
              <a:rPr lang="en-US" altLang="en-US" dirty="0"/>
              <a:t>Concluding Remarks</a:t>
            </a:r>
            <a:endParaRPr lang="en-AU" altLang="en-US" dirty="0"/>
          </a:p>
        </p:txBody>
      </p:sp>
      <p:sp>
        <p:nvSpPr>
          <p:cNvPr id="252932" name="Rectangle 3">
            <a:extLst>
              <a:ext uri="{FF2B5EF4-FFF2-40B4-BE49-F238E27FC236}">
                <a16:creationId xmlns:a16="http://schemas.microsoft.com/office/drawing/2014/main" id="{92E8432C-8BAC-41AD-B7DB-AF4994B3A3BC}"/>
              </a:ext>
            </a:extLst>
          </p:cNvPr>
          <p:cNvSpPr>
            <a:spLocks noGrp="1" noChangeArrowheads="1"/>
          </p:cNvSpPr>
          <p:nvPr>
            <p:ph type="body" idx="1"/>
          </p:nvPr>
        </p:nvSpPr>
        <p:spPr/>
        <p:txBody>
          <a:bodyPr/>
          <a:lstStyle/>
          <a:p>
            <a:pPr eaLnBrk="1" hangingPunct="1">
              <a:lnSpc>
                <a:spcPct val="90000"/>
              </a:lnSpc>
            </a:pPr>
            <a:r>
              <a:rPr lang="en-US" altLang="en-US" dirty="0"/>
              <a:t>Design principles</a:t>
            </a:r>
          </a:p>
          <a:p>
            <a:pPr lvl="1" eaLnBrk="1" hangingPunct="1">
              <a:lnSpc>
                <a:spcPct val="90000"/>
              </a:lnSpc>
              <a:buFont typeface="Wingdings" panose="05000000000000000000" pitchFamily="2" charset="2"/>
              <a:buNone/>
            </a:pPr>
            <a:r>
              <a:rPr lang="en-US" altLang="en-US" dirty="0">
                <a:solidFill>
                  <a:schemeClr val="hlink"/>
                </a:solidFill>
              </a:rPr>
              <a:t>1.</a:t>
            </a:r>
            <a:r>
              <a:rPr lang="en-US" altLang="en-US" dirty="0"/>
              <a:t>	Simplicity favors regularity</a:t>
            </a:r>
          </a:p>
          <a:p>
            <a:pPr lvl="1" eaLnBrk="1" hangingPunct="1">
              <a:lnSpc>
                <a:spcPct val="90000"/>
              </a:lnSpc>
              <a:buFont typeface="Wingdings" panose="05000000000000000000" pitchFamily="2" charset="2"/>
              <a:buNone/>
            </a:pPr>
            <a:r>
              <a:rPr lang="en-US" altLang="en-US" dirty="0">
                <a:solidFill>
                  <a:schemeClr val="hlink"/>
                </a:solidFill>
              </a:rPr>
              <a:t>2.</a:t>
            </a:r>
            <a:r>
              <a:rPr lang="en-US" altLang="en-US" dirty="0"/>
              <a:t>	Smaller is faster</a:t>
            </a:r>
          </a:p>
          <a:p>
            <a:pPr lvl="1" eaLnBrk="1" hangingPunct="1">
              <a:lnSpc>
                <a:spcPct val="90000"/>
              </a:lnSpc>
              <a:buFont typeface="Wingdings" panose="05000000000000000000" pitchFamily="2" charset="2"/>
              <a:buNone/>
            </a:pPr>
            <a:r>
              <a:rPr lang="en-US" altLang="en-US" dirty="0">
                <a:solidFill>
                  <a:schemeClr val="hlink"/>
                </a:solidFill>
              </a:rPr>
              <a:t>3.</a:t>
            </a:r>
            <a:r>
              <a:rPr lang="en-US" altLang="en-US" dirty="0"/>
              <a:t>	Make the common case fast</a:t>
            </a:r>
          </a:p>
          <a:p>
            <a:pPr lvl="1" eaLnBrk="1" hangingPunct="1">
              <a:lnSpc>
                <a:spcPct val="90000"/>
              </a:lnSpc>
              <a:buFont typeface="Wingdings" panose="05000000000000000000" pitchFamily="2" charset="2"/>
              <a:buNone/>
            </a:pPr>
            <a:r>
              <a:rPr lang="en-US" altLang="en-US" dirty="0">
                <a:solidFill>
                  <a:schemeClr val="hlink"/>
                </a:solidFill>
              </a:rPr>
              <a:t>4.</a:t>
            </a:r>
            <a:r>
              <a:rPr lang="en-US" altLang="en-US" dirty="0"/>
              <a:t>	Good design demands good compromises</a:t>
            </a:r>
          </a:p>
          <a:p>
            <a:pPr eaLnBrk="1" hangingPunct="1">
              <a:lnSpc>
                <a:spcPct val="90000"/>
              </a:lnSpc>
            </a:pPr>
            <a:r>
              <a:rPr lang="en-US" altLang="en-US" dirty="0"/>
              <a:t>Layers of software/hardware</a:t>
            </a:r>
          </a:p>
          <a:p>
            <a:pPr lvl="1" eaLnBrk="1" hangingPunct="1">
              <a:lnSpc>
                <a:spcPct val="90000"/>
              </a:lnSpc>
            </a:pPr>
            <a:r>
              <a:rPr lang="en-US" altLang="en-US" dirty="0"/>
              <a:t>Compiler, assembler, hardware</a:t>
            </a:r>
          </a:p>
          <a:p>
            <a:pPr eaLnBrk="1" hangingPunct="1">
              <a:lnSpc>
                <a:spcPct val="90000"/>
              </a:lnSpc>
            </a:pPr>
            <a:r>
              <a:rPr lang="en-US" altLang="en-US" dirty="0"/>
              <a:t>MIPS: typical of RISC ISAs</a:t>
            </a:r>
          </a:p>
          <a:p>
            <a:pPr lvl="1" eaLnBrk="1" hangingPunct="1">
              <a:lnSpc>
                <a:spcPct val="90000"/>
              </a:lnSpc>
            </a:pPr>
            <a:r>
              <a:rPr lang="en-US" altLang="en-US" dirty="0"/>
              <a:t>c.f. x86</a:t>
            </a:r>
            <a:endParaRPr lang="en-AU" altLang="en-US" dirty="0"/>
          </a:p>
        </p:txBody>
      </p:sp>
      <p:sp>
        <p:nvSpPr>
          <p:cNvPr id="252933" name="Text Box 4">
            <a:extLst>
              <a:ext uri="{FF2B5EF4-FFF2-40B4-BE49-F238E27FC236}">
                <a16:creationId xmlns:a16="http://schemas.microsoft.com/office/drawing/2014/main" id="{91D07A6E-DF9F-4708-BFEF-1AD24EC11A5F}"/>
              </a:ext>
            </a:extLst>
          </p:cNvPr>
          <p:cNvSpPr txBox="1">
            <a:spLocks noChangeArrowheads="1"/>
          </p:cNvSpPr>
          <p:nvPr/>
        </p:nvSpPr>
        <p:spPr bwMode="auto">
          <a:xfrm rot="5400000">
            <a:off x="7477125" y="1295400"/>
            <a:ext cx="29670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§2.20 Concluding Remarks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Footer Placeholder 3">
            <a:extLst>
              <a:ext uri="{FF2B5EF4-FFF2-40B4-BE49-F238E27FC236}">
                <a16:creationId xmlns:a16="http://schemas.microsoft.com/office/drawing/2014/main" id="{E5ED6887-C169-4DFA-9B55-75EDA4D217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4D5DDEB-BE7E-4A64-BA18-6D971009D71D}" type="slidenum">
              <a:rPr lang="en-AU" altLang="en-US" sz="1400" smtClean="0"/>
              <a:pPr>
                <a:spcBef>
                  <a:spcPct val="0"/>
                </a:spcBef>
                <a:buClrTx/>
                <a:buSzTx/>
                <a:buFontTx/>
                <a:buNone/>
              </a:pPr>
              <a:t>126</a:t>
            </a:fld>
            <a:endParaRPr lang="en-AU" altLang="en-US" sz="1400"/>
          </a:p>
        </p:txBody>
      </p:sp>
      <p:sp>
        <p:nvSpPr>
          <p:cNvPr id="254979" name="Rectangle 2">
            <a:extLst>
              <a:ext uri="{FF2B5EF4-FFF2-40B4-BE49-F238E27FC236}">
                <a16:creationId xmlns:a16="http://schemas.microsoft.com/office/drawing/2014/main" id="{85A599E4-D6AE-4575-A9A1-14E82EB33DAD}"/>
              </a:ext>
            </a:extLst>
          </p:cNvPr>
          <p:cNvSpPr>
            <a:spLocks noGrp="1" noChangeArrowheads="1"/>
          </p:cNvSpPr>
          <p:nvPr>
            <p:ph type="title"/>
          </p:nvPr>
        </p:nvSpPr>
        <p:spPr/>
        <p:txBody>
          <a:bodyPr/>
          <a:lstStyle/>
          <a:p>
            <a:pPr eaLnBrk="1" hangingPunct="1"/>
            <a:r>
              <a:rPr lang="en-US" altLang="en-US" dirty="0"/>
              <a:t>Concluding Remarks</a:t>
            </a:r>
            <a:endParaRPr lang="en-AU" altLang="en-US" dirty="0"/>
          </a:p>
        </p:txBody>
      </p:sp>
      <p:sp>
        <p:nvSpPr>
          <p:cNvPr id="254980" name="Rectangle 3">
            <a:extLst>
              <a:ext uri="{FF2B5EF4-FFF2-40B4-BE49-F238E27FC236}">
                <a16:creationId xmlns:a16="http://schemas.microsoft.com/office/drawing/2014/main" id="{36C54DBA-16F0-4FA4-875F-3E04B8E7B99E}"/>
              </a:ext>
            </a:extLst>
          </p:cNvPr>
          <p:cNvSpPr>
            <a:spLocks noGrp="1" noChangeArrowheads="1"/>
          </p:cNvSpPr>
          <p:nvPr>
            <p:ph type="body" idx="1"/>
          </p:nvPr>
        </p:nvSpPr>
        <p:spPr>
          <a:xfrm>
            <a:off x="684213" y="1125538"/>
            <a:ext cx="8270875" cy="2151062"/>
          </a:xfrm>
        </p:spPr>
        <p:txBody>
          <a:bodyPr/>
          <a:lstStyle/>
          <a:p>
            <a:pPr eaLnBrk="1" hangingPunct="1">
              <a:lnSpc>
                <a:spcPct val="90000"/>
              </a:lnSpc>
            </a:pPr>
            <a:r>
              <a:rPr lang="en-US" altLang="en-US" dirty="0"/>
              <a:t>Measure MIPS instruction executions in benchmark programs</a:t>
            </a:r>
          </a:p>
          <a:p>
            <a:pPr lvl="1" eaLnBrk="1" hangingPunct="1">
              <a:lnSpc>
                <a:spcPct val="90000"/>
              </a:lnSpc>
            </a:pPr>
            <a:r>
              <a:rPr lang="en-US" altLang="en-US" dirty="0"/>
              <a:t>Consider making the common case fast</a:t>
            </a:r>
          </a:p>
          <a:p>
            <a:pPr lvl="1" eaLnBrk="1" hangingPunct="1">
              <a:lnSpc>
                <a:spcPct val="90000"/>
              </a:lnSpc>
            </a:pPr>
            <a:r>
              <a:rPr lang="en-US" altLang="en-US" dirty="0"/>
              <a:t>Consider compromises</a:t>
            </a:r>
            <a:endParaRPr lang="en-AU" altLang="en-US" dirty="0"/>
          </a:p>
        </p:txBody>
      </p:sp>
      <p:graphicFrame>
        <p:nvGraphicFramePr>
          <p:cNvPr id="414764" name="Group 44">
            <a:extLst>
              <a:ext uri="{FF2B5EF4-FFF2-40B4-BE49-F238E27FC236}">
                <a16:creationId xmlns:a16="http://schemas.microsoft.com/office/drawing/2014/main" id="{018D5E48-6800-48AF-807B-0A7B879F8124}"/>
              </a:ext>
            </a:extLst>
          </p:cNvPr>
          <p:cNvGraphicFramePr>
            <a:graphicFrameLocks noGrp="1"/>
          </p:cNvGraphicFramePr>
          <p:nvPr/>
        </p:nvGraphicFramePr>
        <p:xfrm>
          <a:off x="179388" y="3222625"/>
          <a:ext cx="8783637" cy="3017838"/>
        </p:xfrm>
        <a:graphic>
          <a:graphicData uri="http://schemas.openxmlformats.org/drawingml/2006/table">
            <a:tbl>
              <a:tblPr/>
              <a:tblGrid>
                <a:gridCol w="2016125">
                  <a:extLst>
                    <a:ext uri="{9D8B030D-6E8A-4147-A177-3AD203B41FA5}">
                      <a16:colId xmlns:a16="http://schemas.microsoft.com/office/drawing/2014/main" val="20000"/>
                    </a:ext>
                  </a:extLst>
                </a:gridCol>
                <a:gridCol w="2881312">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Instruction class</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MIPS examples</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SPEC2006 Int</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SPEC2006 FP</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7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Arithmetic</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add, sub, addi</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16%</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48%</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0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 transfer</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lw, sw, lb, lbu, lh, lhu, sb, lui</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36%</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40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Logical</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and, or, nor, andi, ori, sll, srl</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12%</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40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Cond. Branch</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beq, bne, slt, slti, sltiu</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34%</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7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Jump</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j, jr, jal</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AB3AF3D2-BFBB-490C-B9D3-D57B7C184A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5770FFD-DF38-4B4A-9D19-EE5ACD3B7DFF}" type="slidenum">
              <a:rPr lang="en-AU" altLang="en-US" sz="1400" smtClean="0"/>
              <a:pPr>
                <a:spcBef>
                  <a:spcPct val="0"/>
                </a:spcBef>
                <a:buClrTx/>
                <a:buSzTx/>
                <a:buFontTx/>
                <a:buNone/>
              </a:pPr>
              <a:t>13</a:t>
            </a:fld>
            <a:endParaRPr lang="en-AU" altLang="en-US" sz="1400"/>
          </a:p>
        </p:txBody>
      </p:sp>
      <p:sp>
        <p:nvSpPr>
          <p:cNvPr id="25603" name="Rectangle 5">
            <a:extLst>
              <a:ext uri="{FF2B5EF4-FFF2-40B4-BE49-F238E27FC236}">
                <a16:creationId xmlns:a16="http://schemas.microsoft.com/office/drawing/2014/main" id="{7B2F4733-8632-43D8-9742-A87DC4639B1A}"/>
              </a:ext>
            </a:extLst>
          </p:cNvPr>
          <p:cNvSpPr>
            <a:spLocks noGrp="1" noChangeArrowheads="1"/>
          </p:cNvSpPr>
          <p:nvPr>
            <p:ph type="title"/>
          </p:nvPr>
        </p:nvSpPr>
        <p:spPr/>
        <p:txBody>
          <a:bodyPr/>
          <a:lstStyle/>
          <a:p>
            <a:pPr eaLnBrk="1" hangingPunct="1"/>
            <a:r>
              <a:rPr lang="en-US" altLang="en-US" dirty="0"/>
              <a:t>Register Operands</a:t>
            </a:r>
            <a:endParaRPr lang="en-AU" altLang="en-US" dirty="0"/>
          </a:p>
        </p:txBody>
      </p:sp>
      <p:sp>
        <p:nvSpPr>
          <p:cNvPr id="25604" name="Rectangle 6">
            <a:extLst>
              <a:ext uri="{FF2B5EF4-FFF2-40B4-BE49-F238E27FC236}">
                <a16:creationId xmlns:a16="http://schemas.microsoft.com/office/drawing/2014/main" id="{9C984553-D376-4881-9208-BE2205B90EF6}"/>
              </a:ext>
            </a:extLst>
          </p:cNvPr>
          <p:cNvSpPr>
            <a:spLocks noGrp="1" noChangeArrowheads="1"/>
          </p:cNvSpPr>
          <p:nvPr>
            <p:ph type="body" idx="1"/>
          </p:nvPr>
        </p:nvSpPr>
        <p:spPr/>
        <p:txBody>
          <a:bodyPr/>
          <a:lstStyle/>
          <a:p>
            <a:pPr eaLnBrk="1" hangingPunct="1">
              <a:lnSpc>
                <a:spcPct val="90000"/>
              </a:lnSpc>
            </a:pPr>
            <a:r>
              <a:rPr lang="en-US" altLang="en-US" sz="2800" dirty="0"/>
              <a:t>Why there are only 32 registers, why not more?</a:t>
            </a:r>
          </a:p>
          <a:p>
            <a:pPr lvl="1" eaLnBrk="1" hangingPunct="1">
              <a:lnSpc>
                <a:spcPct val="90000"/>
              </a:lnSpc>
            </a:pPr>
            <a:r>
              <a:rPr lang="en-US" altLang="en-US" sz="2400" dirty="0"/>
              <a:t>It will take longer clock cycle to compute and to travel longer.</a:t>
            </a:r>
          </a:p>
          <a:p>
            <a:pPr eaLnBrk="1" hangingPunct="1">
              <a:lnSpc>
                <a:spcPct val="90000"/>
              </a:lnSpc>
            </a:pPr>
            <a:endParaRPr lang="en-US" altLang="en-US" sz="2800" i="1" dirty="0"/>
          </a:p>
          <a:p>
            <a:pPr eaLnBrk="1" hangingPunct="1">
              <a:lnSpc>
                <a:spcPct val="90000"/>
              </a:lnSpc>
            </a:pPr>
            <a:r>
              <a:rPr lang="en-US" altLang="en-US" sz="2800" i="1" dirty="0"/>
              <a:t>Design Principle 2:</a:t>
            </a:r>
            <a:r>
              <a:rPr lang="en-US" altLang="en-US" sz="2800" dirty="0"/>
              <a:t> Smaller is faster</a:t>
            </a:r>
          </a:p>
          <a:p>
            <a:pPr lvl="1" eaLnBrk="1" hangingPunct="1">
              <a:lnSpc>
                <a:spcPct val="90000"/>
              </a:lnSpc>
            </a:pPr>
            <a:r>
              <a:rPr lang="en-US" altLang="en-US" sz="2400" dirty="0"/>
              <a:t>Compared to: </a:t>
            </a:r>
            <a:r>
              <a:rPr lang="en-US" altLang="en-US" sz="2000" dirty="0"/>
              <a:t>main memory having millions of locations</a:t>
            </a:r>
          </a:p>
          <a:p>
            <a:pPr eaLnBrk="1" hangingPunct="1">
              <a:lnSpc>
                <a:spcPct val="90000"/>
              </a:lnSpc>
            </a:pPr>
            <a:endParaRPr lang="en-US" altLang="en-US" sz="2400" dirty="0"/>
          </a:p>
          <a:p>
            <a:pPr eaLnBrk="1" hangingPunct="1">
              <a:lnSpc>
                <a:spcPct val="90000"/>
              </a:lnSpc>
            </a:pPr>
            <a:r>
              <a:rPr lang="en-US" altLang="en-US" sz="2400" dirty="0"/>
              <a:t>Why the size of a register is 32 bit?</a:t>
            </a:r>
          </a:p>
          <a:p>
            <a:pPr lvl="1" eaLnBrk="1" hangingPunct="1">
              <a:lnSpc>
                <a:spcPct val="90000"/>
              </a:lnSpc>
            </a:pPr>
            <a:r>
              <a:rPr lang="en-US" altLang="en-US" sz="2000" dirty="0"/>
              <a:t>32 bit occurs frequently and thus in MIPS, it has special name ‘word’</a:t>
            </a:r>
          </a:p>
          <a:p>
            <a:pPr lvl="1" eaLnBrk="1" hangingPunct="1">
              <a:lnSpc>
                <a:spcPct val="90000"/>
              </a:lnSpc>
            </a:pPr>
            <a:r>
              <a:rPr lang="en-US" altLang="en-US" sz="2000" dirty="0"/>
              <a:t>This size aligns well with the MIPS instruction format</a:t>
            </a:r>
          </a:p>
        </p:txBody>
      </p:sp>
      <p:sp>
        <p:nvSpPr>
          <p:cNvPr id="25605" name="Text Box 4">
            <a:extLst>
              <a:ext uri="{FF2B5EF4-FFF2-40B4-BE49-F238E27FC236}">
                <a16:creationId xmlns:a16="http://schemas.microsoft.com/office/drawing/2014/main" id="{72A8A30A-7B48-47C3-B57F-988F8D1037F9}"/>
              </a:ext>
            </a:extLst>
          </p:cNvPr>
          <p:cNvSpPr txBox="1">
            <a:spLocks noChangeArrowheads="1"/>
          </p:cNvSpPr>
          <p:nvPr/>
        </p:nvSpPr>
        <p:spPr bwMode="auto">
          <a:xfrm rot="5400000">
            <a:off x="6734969" y="2042319"/>
            <a:ext cx="4451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§2.3 Operands of the Computer Hardware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fade">
                                      <p:cBhvr>
                                        <p:cTn id="7" dur="1000"/>
                                        <p:tgtEl>
                                          <p:spTgt spid="25604">
                                            <p:txEl>
                                              <p:pRg st="1" end="1"/>
                                            </p:txEl>
                                          </p:spTgt>
                                        </p:tgtEl>
                                      </p:cBhvr>
                                    </p:animEffect>
                                    <p:anim calcmode="lin" valueType="num">
                                      <p:cBhvr>
                                        <p:cTn id="8" dur="10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6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604">
                                            <p:txEl>
                                              <p:pRg st="3" end="3"/>
                                            </p:txEl>
                                          </p:spTgt>
                                        </p:tgtEl>
                                        <p:attrNameLst>
                                          <p:attrName>style.visibility</p:attrName>
                                        </p:attrNameLst>
                                      </p:cBhvr>
                                      <p:to>
                                        <p:strVal val="visible"/>
                                      </p:to>
                                    </p:set>
                                    <p:animEffect transition="in" filter="fade">
                                      <p:cBhvr>
                                        <p:cTn id="14" dur="1000"/>
                                        <p:tgtEl>
                                          <p:spTgt spid="25604">
                                            <p:txEl>
                                              <p:pRg st="3" end="3"/>
                                            </p:txEl>
                                          </p:spTgt>
                                        </p:tgtEl>
                                      </p:cBhvr>
                                    </p:animEffect>
                                    <p:anim calcmode="lin" valueType="num">
                                      <p:cBhvr>
                                        <p:cTn id="15" dur="10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5604">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5604">
                                            <p:txEl>
                                              <p:pRg st="4" end="4"/>
                                            </p:txEl>
                                          </p:spTgt>
                                        </p:tgtEl>
                                        <p:attrNameLst>
                                          <p:attrName>style.visibility</p:attrName>
                                        </p:attrNameLst>
                                      </p:cBhvr>
                                      <p:to>
                                        <p:strVal val="visible"/>
                                      </p:to>
                                    </p:set>
                                    <p:animEffect transition="in" filter="fade">
                                      <p:cBhvr>
                                        <p:cTn id="19" dur="1000"/>
                                        <p:tgtEl>
                                          <p:spTgt spid="25604">
                                            <p:txEl>
                                              <p:pRg st="4" end="4"/>
                                            </p:txEl>
                                          </p:spTgt>
                                        </p:tgtEl>
                                      </p:cBhvr>
                                    </p:animEffect>
                                    <p:anim calcmode="lin" valueType="num">
                                      <p:cBhvr>
                                        <p:cTn id="20" dur="1000" fill="hold"/>
                                        <p:tgtEl>
                                          <p:spTgt spid="2560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5604">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604">
                                            <p:txEl>
                                              <p:pRg st="6" end="6"/>
                                            </p:txEl>
                                          </p:spTgt>
                                        </p:tgtEl>
                                        <p:attrNameLst>
                                          <p:attrName>style.visibility</p:attrName>
                                        </p:attrNameLst>
                                      </p:cBhvr>
                                      <p:to>
                                        <p:strVal val="visible"/>
                                      </p:to>
                                    </p:set>
                                    <p:animEffect transition="in" filter="fade">
                                      <p:cBhvr>
                                        <p:cTn id="24" dur="1000"/>
                                        <p:tgtEl>
                                          <p:spTgt spid="25604">
                                            <p:txEl>
                                              <p:pRg st="6" end="6"/>
                                            </p:txEl>
                                          </p:spTgt>
                                        </p:tgtEl>
                                      </p:cBhvr>
                                    </p:animEffect>
                                    <p:anim calcmode="lin" valueType="num">
                                      <p:cBhvr>
                                        <p:cTn id="25" dur="1000" fill="hold"/>
                                        <p:tgtEl>
                                          <p:spTgt spid="25604">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25604">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5604">
                                            <p:txEl>
                                              <p:pRg st="7" end="7"/>
                                            </p:txEl>
                                          </p:spTgt>
                                        </p:tgtEl>
                                        <p:attrNameLst>
                                          <p:attrName>style.visibility</p:attrName>
                                        </p:attrNameLst>
                                      </p:cBhvr>
                                      <p:to>
                                        <p:strVal val="visible"/>
                                      </p:to>
                                    </p:set>
                                    <p:animEffect transition="in" filter="fade">
                                      <p:cBhvr>
                                        <p:cTn id="29" dur="1000"/>
                                        <p:tgtEl>
                                          <p:spTgt spid="25604">
                                            <p:txEl>
                                              <p:pRg st="7" end="7"/>
                                            </p:txEl>
                                          </p:spTgt>
                                        </p:tgtEl>
                                      </p:cBhvr>
                                    </p:animEffect>
                                    <p:anim calcmode="lin" valueType="num">
                                      <p:cBhvr>
                                        <p:cTn id="30" dur="1000" fill="hold"/>
                                        <p:tgtEl>
                                          <p:spTgt spid="25604">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25604">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5604">
                                            <p:txEl>
                                              <p:pRg st="8" end="8"/>
                                            </p:txEl>
                                          </p:spTgt>
                                        </p:tgtEl>
                                        <p:attrNameLst>
                                          <p:attrName>style.visibility</p:attrName>
                                        </p:attrNameLst>
                                      </p:cBhvr>
                                      <p:to>
                                        <p:strVal val="visible"/>
                                      </p:to>
                                    </p:set>
                                    <p:animEffect transition="in" filter="fade">
                                      <p:cBhvr>
                                        <p:cTn id="34" dur="1000"/>
                                        <p:tgtEl>
                                          <p:spTgt spid="25604">
                                            <p:txEl>
                                              <p:pRg st="8" end="8"/>
                                            </p:txEl>
                                          </p:spTgt>
                                        </p:tgtEl>
                                      </p:cBhvr>
                                    </p:animEffect>
                                    <p:anim calcmode="lin" valueType="num">
                                      <p:cBhvr>
                                        <p:cTn id="35" dur="1000" fill="hold"/>
                                        <p:tgtEl>
                                          <p:spTgt spid="25604">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2560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EBEEFF0-A3C0-4BC7-8B9B-C463D96ABA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00D1213-2872-4E94-949C-A80B8FE54F14}" type="slidenum">
              <a:rPr lang="en-AU" altLang="en-US" sz="1400" smtClean="0"/>
              <a:pPr>
                <a:spcBef>
                  <a:spcPct val="0"/>
                </a:spcBef>
                <a:buClrTx/>
                <a:buSzTx/>
                <a:buFontTx/>
                <a:buNone/>
              </a:pPr>
              <a:t>14</a:t>
            </a:fld>
            <a:endParaRPr lang="en-AU" altLang="en-US" sz="1400"/>
          </a:p>
        </p:txBody>
      </p:sp>
      <p:sp>
        <p:nvSpPr>
          <p:cNvPr id="27651" name="Rectangle 4">
            <a:extLst>
              <a:ext uri="{FF2B5EF4-FFF2-40B4-BE49-F238E27FC236}">
                <a16:creationId xmlns:a16="http://schemas.microsoft.com/office/drawing/2014/main" id="{420C4C72-BD19-4463-9A67-6DD147931D2D}"/>
              </a:ext>
            </a:extLst>
          </p:cNvPr>
          <p:cNvSpPr>
            <a:spLocks noGrp="1" noChangeArrowheads="1"/>
          </p:cNvSpPr>
          <p:nvPr>
            <p:ph type="title"/>
          </p:nvPr>
        </p:nvSpPr>
        <p:spPr/>
        <p:txBody>
          <a:bodyPr/>
          <a:lstStyle/>
          <a:p>
            <a:pPr eaLnBrk="1" hangingPunct="1"/>
            <a:r>
              <a:rPr lang="en-US" altLang="en-US" dirty="0"/>
              <a:t>Register Operand Example</a:t>
            </a:r>
            <a:endParaRPr lang="en-AU" altLang="en-US" dirty="0"/>
          </a:p>
        </p:txBody>
      </p:sp>
      <p:sp>
        <p:nvSpPr>
          <p:cNvPr id="27652" name="Rectangle 5">
            <a:extLst>
              <a:ext uri="{FF2B5EF4-FFF2-40B4-BE49-F238E27FC236}">
                <a16:creationId xmlns:a16="http://schemas.microsoft.com/office/drawing/2014/main" id="{1AB5BFA2-4F8F-4AB7-9FAF-EC0C96D48CC8}"/>
              </a:ext>
            </a:extLst>
          </p:cNvPr>
          <p:cNvSpPr>
            <a:spLocks noGrp="1" noChangeArrowheads="1"/>
          </p:cNvSpPr>
          <p:nvPr>
            <p:ph type="body" idx="1"/>
          </p:nvPr>
        </p:nvSpPr>
        <p:spPr/>
        <p:txBody>
          <a:bodyPr/>
          <a:lstStyle/>
          <a:p>
            <a:pPr eaLnBrk="1" hangingPunct="1"/>
            <a:r>
              <a:rPr lang="en-US" altLang="en-US" dirty="0"/>
              <a:t>The term ‘variable’ is vague here, actually registers will be used.</a:t>
            </a:r>
          </a:p>
          <a:p>
            <a:pPr eaLnBrk="1" hangingPunct="1"/>
            <a:r>
              <a:rPr lang="en-US" altLang="en-US" dirty="0"/>
              <a:t>Revisiting the previous C code example:</a:t>
            </a:r>
          </a:p>
          <a:p>
            <a:pPr eaLnBrk="1" hangingPunct="1">
              <a:buFont typeface="Wingdings" panose="05000000000000000000" pitchFamily="2" charset="2"/>
              <a:buNone/>
            </a:pPr>
            <a:r>
              <a:rPr lang="en-US" altLang="en-US" sz="2800" dirty="0">
                <a:latin typeface="Lucida Console" panose="020B0609040504020204" pitchFamily="49" charset="0"/>
              </a:rPr>
              <a:t>	f = (g + h) -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j);</a:t>
            </a:r>
          </a:p>
          <a:p>
            <a:pPr lvl="1" eaLnBrk="1" hangingPunct="1"/>
            <a:r>
              <a:rPr lang="en-US" altLang="en-US" dirty="0"/>
              <a:t>f, …, j are mapped to $s0, …, $s4</a:t>
            </a:r>
          </a:p>
          <a:p>
            <a:pPr eaLnBrk="1" hangingPunct="1"/>
            <a:r>
              <a:rPr lang="en-US" altLang="en-US" dirty="0"/>
              <a:t>Compiled MIPS code:</a:t>
            </a:r>
          </a:p>
          <a:p>
            <a:pPr eaLnBrk="1" hangingPunct="1">
              <a:buFont typeface="Wingdings" panose="05000000000000000000" pitchFamily="2" charset="2"/>
              <a:buNone/>
            </a:pPr>
            <a:r>
              <a:rPr lang="en-US" altLang="en-US" sz="2800" dirty="0">
                <a:latin typeface="Lucida Console" panose="020B0609040504020204" pitchFamily="49" charset="0"/>
              </a:rPr>
              <a:t>	add $t0, $s1, $s2</a:t>
            </a:r>
            <a:br>
              <a:rPr lang="en-US" altLang="en-US" sz="2800" dirty="0">
                <a:latin typeface="Lucida Console" panose="020B0609040504020204" pitchFamily="49" charset="0"/>
              </a:rPr>
            </a:br>
            <a:r>
              <a:rPr lang="en-US" altLang="en-US" sz="2800" dirty="0">
                <a:latin typeface="Lucida Console" panose="020B0609040504020204" pitchFamily="49" charset="0"/>
              </a:rPr>
              <a:t>add $t1, $s3, $s4</a:t>
            </a:r>
            <a:br>
              <a:rPr lang="en-US" altLang="en-US" sz="2800" dirty="0">
                <a:latin typeface="Lucida Console" panose="020B0609040504020204" pitchFamily="49" charset="0"/>
              </a:rPr>
            </a:br>
            <a:r>
              <a:rPr lang="en-US" altLang="en-US" sz="2800" dirty="0">
                <a:latin typeface="Lucida Console" panose="020B0609040504020204" pitchFamily="49" charset="0"/>
              </a:rPr>
              <a:t>sub $s0, $t0, $t1</a:t>
            </a:r>
            <a:endParaRPr lang="en-AU" altLang="en-US" sz="2800" dirty="0">
              <a:latin typeface="Lucida Console" panose="020B0609040504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79214087-3825-409B-A123-DEAC7AC7229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6E13EC5-3AA6-4542-AB97-4F7EAE8AE734}" type="slidenum">
              <a:rPr lang="en-AU" altLang="en-US" sz="1400" smtClean="0"/>
              <a:pPr>
                <a:spcBef>
                  <a:spcPct val="0"/>
                </a:spcBef>
                <a:buClrTx/>
                <a:buSzTx/>
                <a:buFontTx/>
                <a:buNone/>
              </a:pPr>
              <a:t>15</a:t>
            </a:fld>
            <a:endParaRPr lang="en-AU" altLang="en-US" sz="1400"/>
          </a:p>
        </p:txBody>
      </p:sp>
      <p:sp>
        <p:nvSpPr>
          <p:cNvPr id="29699" name="Rectangle 4">
            <a:extLst>
              <a:ext uri="{FF2B5EF4-FFF2-40B4-BE49-F238E27FC236}">
                <a16:creationId xmlns:a16="http://schemas.microsoft.com/office/drawing/2014/main" id="{01070F60-D5B4-435D-973A-B9329DA62BEC}"/>
              </a:ext>
            </a:extLst>
          </p:cNvPr>
          <p:cNvSpPr>
            <a:spLocks noGrp="1" noChangeArrowheads="1"/>
          </p:cNvSpPr>
          <p:nvPr>
            <p:ph type="title"/>
          </p:nvPr>
        </p:nvSpPr>
        <p:spPr/>
        <p:txBody>
          <a:bodyPr/>
          <a:lstStyle/>
          <a:p>
            <a:pPr eaLnBrk="1" hangingPunct="1"/>
            <a:r>
              <a:rPr lang="en-US" altLang="en-US" dirty="0"/>
              <a:t>Memory Operands</a:t>
            </a:r>
            <a:endParaRPr lang="en-AU" altLang="en-US" dirty="0"/>
          </a:p>
        </p:txBody>
      </p:sp>
      <p:sp>
        <p:nvSpPr>
          <p:cNvPr id="29700" name="Rectangle 5">
            <a:extLst>
              <a:ext uri="{FF2B5EF4-FFF2-40B4-BE49-F238E27FC236}">
                <a16:creationId xmlns:a16="http://schemas.microsoft.com/office/drawing/2014/main" id="{870CFE62-3827-4DA4-BC6E-E3EC3DEDBE6D}"/>
              </a:ext>
            </a:extLst>
          </p:cNvPr>
          <p:cNvSpPr>
            <a:spLocks noGrp="1" noChangeArrowheads="1"/>
          </p:cNvSpPr>
          <p:nvPr>
            <p:ph type="body" idx="1"/>
          </p:nvPr>
        </p:nvSpPr>
        <p:spPr/>
        <p:txBody>
          <a:bodyPr/>
          <a:lstStyle/>
          <a:p>
            <a:pPr eaLnBrk="1" hangingPunct="1">
              <a:lnSpc>
                <a:spcPct val="80000"/>
              </a:lnSpc>
            </a:pPr>
            <a:r>
              <a:rPr lang="en-US" altLang="en-US" sz="2800" dirty="0"/>
              <a:t>Main memory used for composite data</a:t>
            </a:r>
          </a:p>
          <a:p>
            <a:pPr lvl="1" eaLnBrk="1" hangingPunct="1">
              <a:lnSpc>
                <a:spcPct val="80000"/>
              </a:lnSpc>
            </a:pPr>
            <a:r>
              <a:rPr lang="en-US" altLang="en-US" sz="2400" dirty="0"/>
              <a:t>Arrays, structures, dynamic data</a:t>
            </a:r>
          </a:p>
          <a:p>
            <a:pPr eaLnBrk="1" hangingPunct="1">
              <a:lnSpc>
                <a:spcPct val="80000"/>
              </a:lnSpc>
            </a:pPr>
            <a:endParaRPr lang="en-US" altLang="en-US" sz="2800" dirty="0"/>
          </a:p>
          <a:p>
            <a:pPr eaLnBrk="1" hangingPunct="1">
              <a:lnSpc>
                <a:spcPct val="80000"/>
              </a:lnSpc>
            </a:pPr>
            <a:r>
              <a:rPr lang="en-US" altLang="en-US" sz="2800" dirty="0"/>
              <a:t>To apply arithmetic operations</a:t>
            </a:r>
          </a:p>
          <a:p>
            <a:pPr lvl="1" eaLnBrk="1" hangingPunct="1">
              <a:lnSpc>
                <a:spcPct val="80000"/>
              </a:lnSpc>
            </a:pPr>
            <a:r>
              <a:rPr lang="en-US" altLang="en-US" sz="2400" dirty="0"/>
              <a:t>Load values from memory into registers</a:t>
            </a:r>
          </a:p>
          <a:p>
            <a:pPr lvl="1" eaLnBrk="1" hangingPunct="1">
              <a:lnSpc>
                <a:spcPct val="80000"/>
              </a:lnSpc>
            </a:pPr>
            <a:r>
              <a:rPr lang="en-US" altLang="en-US" sz="2400" dirty="0"/>
              <a:t>Store result from register to 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BB890094-F1B2-4AB5-B8EE-45D7E0732A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0101C5F-F224-48F9-95C4-31421F70E450}" type="slidenum">
              <a:rPr lang="en-AU" altLang="en-US" sz="1400" smtClean="0"/>
              <a:pPr>
                <a:spcBef>
                  <a:spcPct val="0"/>
                </a:spcBef>
                <a:buClrTx/>
                <a:buSzTx/>
                <a:buFontTx/>
                <a:buNone/>
              </a:pPr>
              <a:t>16</a:t>
            </a:fld>
            <a:endParaRPr lang="en-AU" altLang="en-US" sz="1400"/>
          </a:p>
        </p:txBody>
      </p:sp>
      <p:sp>
        <p:nvSpPr>
          <p:cNvPr id="31747" name="Rectangle 4">
            <a:extLst>
              <a:ext uri="{FF2B5EF4-FFF2-40B4-BE49-F238E27FC236}">
                <a16:creationId xmlns:a16="http://schemas.microsoft.com/office/drawing/2014/main" id="{6964C85B-FCFD-4B7E-B2E2-26C53A35D5F5}"/>
              </a:ext>
            </a:extLst>
          </p:cNvPr>
          <p:cNvSpPr>
            <a:spLocks noGrp="1" noChangeArrowheads="1"/>
          </p:cNvSpPr>
          <p:nvPr>
            <p:ph type="title"/>
          </p:nvPr>
        </p:nvSpPr>
        <p:spPr/>
        <p:txBody>
          <a:bodyPr/>
          <a:lstStyle/>
          <a:p>
            <a:pPr eaLnBrk="1" hangingPunct="1"/>
            <a:r>
              <a:rPr lang="en-US" altLang="en-US" dirty="0"/>
              <a:t>Memory Operands</a:t>
            </a:r>
            <a:endParaRPr lang="en-AU" altLang="en-US" dirty="0"/>
          </a:p>
        </p:txBody>
      </p:sp>
      <p:sp>
        <p:nvSpPr>
          <p:cNvPr id="31748" name="Rectangle 5">
            <a:extLst>
              <a:ext uri="{FF2B5EF4-FFF2-40B4-BE49-F238E27FC236}">
                <a16:creationId xmlns:a16="http://schemas.microsoft.com/office/drawing/2014/main" id="{0AD72A78-02E2-4F40-A311-72C0E189E802}"/>
              </a:ext>
            </a:extLst>
          </p:cNvPr>
          <p:cNvSpPr>
            <a:spLocks noGrp="1" noChangeArrowheads="1"/>
          </p:cNvSpPr>
          <p:nvPr>
            <p:ph type="body" idx="1"/>
          </p:nvPr>
        </p:nvSpPr>
        <p:spPr/>
        <p:txBody>
          <a:bodyPr/>
          <a:lstStyle/>
          <a:p>
            <a:pPr eaLnBrk="1" hangingPunct="1">
              <a:lnSpc>
                <a:spcPct val="80000"/>
              </a:lnSpc>
            </a:pPr>
            <a:endParaRPr lang="en-US" altLang="en-US" sz="2800" dirty="0"/>
          </a:p>
          <a:p>
            <a:pPr eaLnBrk="1" hangingPunct="1">
              <a:lnSpc>
                <a:spcPct val="80000"/>
              </a:lnSpc>
            </a:pPr>
            <a:r>
              <a:rPr lang="en-US" altLang="en-US" sz="2800" dirty="0"/>
              <a:t>Since, arithmetic operations occur only on register in MIPS instructions, thus MIPS must include instruction that transfer data between memory and registers.</a:t>
            </a:r>
          </a:p>
          <a:p>
            <a:pPr eaLnBrk="1" hangingPunct="1">
              <a:lnSpc>
                <a:spcPct val="80000"/>
              </a:lnSpc>
            </a:pPr>
            <a:endParaRPr lang="en-US" altLang="en-US" sz="2800" dirty="0"/>
          </a:p>
          <a:p>
            <a:pPr eaLnBrk="1" hangingPunct="1">
              <a:lnSpc>
                <a:spcPct val="80000"/>
              </a:lnSpc>
            </a:pPr>
            <a:r>
              <a:rPr lang="en-US" altLang="en-US" sz="2800" dirty="0"/>
              <a:t>Thus, MIPS has data transfer instruction with an address to access particular memory location:</a:t>
            </a:r>
          </a:p>
          <a:p>
            <a:pPr eaLnBrk="1" hangingPunct="1">
              <a:lnSpc>
                <a:spcPct val="80000"/>
              </a:lnSpc>
            </a:pPr>
            <a:endParaRPr lang="en-US" altLang="en-US" sz="1100" dirty="0"/>
          </a:p>
          <a:p>
            <a:pPr lvl="1" eaLnBrk="1" hangingPunct="1">
              <a:lnSpc>
                <a:spcPct val="80000"/>
              </a:lnSpc>
            </a:pPr>
            <a:r>
              <a:rPr lang="en-US" altLang="en-US" sz="2400" dirty="0" err="1"/>
              <a:t>lw</a:t>
            </a:r>
            <a:r>
              <a:rPr lang="en-US" altLang="en-US" sz="2400" dirty="0"/>
              <a:t> (load word): transfer data from memory to register</a:t>
            </a:r>
          </a:p>
          <a:p>
            <a:pPr lvl="1" eaLnBrk="1" hangingPunct="1">
              <a:lnSpc>
                <a:spcPct val="80000"/>
              </a:lnSpc>
            </a:pPr>
            <a:endParaRPr lang="en-US" altLang="en-US" sz="1100" dirty="0"/>
          </a:p>
          <a:p>
            <a:pPr lvl="1" eaLnBrk="1" hangingPunct="1">
              <a:lnSpc>
                <a:spcPct val="80000"/>
              </a:lnSpc>
            </a:pPr>
            <a:r>
              <a:rPr lang="en-US" altLang="en-US" sz="2400" dirty="0" err="1"/>
              <a:t>sw</a:t>
            </a:r>
            <a:r>
              <a:rPr lang="en-US" altLang="en-US" sz="2400" dirty="0"/>
              <a:t> (store word): transfer data from register to memory </a:t>
            </a:r>
          </a:p>
          <a:p>
            <a:pPr lvl="1" eaLnBrk="1" hangingPunct="1">
              <a:lnSpc>
                <a:spcPct val="80000"/>
              </a:lnSpc>
            </a:pPr>
            <a:endParaRPr lang="en-AU" altLang="en-US" sz="2000" dirty="0"/>
          </a:p>
          <a:p>
            <a:pPr lvl="1" eaLnBrk="1" hangingPunct="1">
              <a:lnSpc>
                <a:spcPct val="80000"/>
              </a:lnSpc>
            </a:pPr>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BB890094-F1B2-4AB5-B8EE-45D7E0732A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0101C5F-F224-48F9-95C4-31421F70E450}" type="slidenum">
              <a:rPr lang="en-AU" altLang="en-US" sz="1400" smtClean="0"/>
              <a:pPr>
                <a:spcBef>
                  <a:spcPct val="0"/>
                </a:spcBef>
                <a:buClrTx/>
                <a:buSzTx/>
                <a:buFontTx/>
                <a:buNone/>
              </a:pPr>
              <a:t>17</a:t>
            </a:fld>
            <a:endParaRPr lang="en-AU" altLang="en-US" sz="1400"/>
          </a:p>
        </p:txBody>
      </p:sp>
      <p:sp>
        <p:nvSpPr>
          <p:cNvPr id="31747" name="Rectangle 4">
            <a:extLst>
              <a:ext uri="{FF2B5EF4-FFF2-40B4-BE49-F238E27FC236}">
                <a16:creationId xmlns:a16="http://schemas.microsoft.com/office/drawing/2014/main" id="{6964C85B-FCFD-4B7E-B2E2-26C53A35D5F5}"/>
              </a:ext>
            </a:extLst>
          </p:cNvPr>
          <p:cNvSpPr>
            <a:spLocks noGrp="1" noChangeArrowheads="1"/>
          </p:cNvSpPr>
          <p:nvPr>
            <p:ph type="title"/>
          </p:nvPr>
        </p:nvSpPr>
        <p:spPr/>
        <p:txBody>
          <a:bodyPr/>
          <a:lstStyle/>
          <a:p>
            <a:pPr eaLnBrk="1" hangingPunct="1"/>
            <a:r>
              <a:rPr lang="en-US" altLang="en-US" dirty="0"/>
              <a:t>Memory Operands</a:t>
            </a:r>
            <a:endParaRPr lang="en-AU" altLang="en-US" dirty="0"/>
          </a:p>
        </p:txBody>
      </p:sp>
      <p:sp>
        <p:nvSpPr>
          <p:cNvPr id="31748" name="Rectangle 5">
            <a:extLst>
              <a:ext uri="{FF2B5EF4-FFF2-40B4-BE49-F238E27FC236}">
                <a16:creationId xmlns:a16="http://schemas.microsoft.com/office/drawing/2014/main" id="{0AD72A78-02E2-4F40-A311-72C0E189E802}"/>
              </a:ext>
            </a:extLst>
          </p:cNvPr>
          <p:cNvSpPr>
            <a:spLocks noGrp="1" noChangeArrowheads="1"/>
          </p:cNvSpPr>
          <p:nvPr>
            <p:ph type="body" idx="1"/>
          </p:nvPr>
        </p:nvSpPr>
        <p:spPr/>
        <p:txBody>
          <a:bodyPr/>
          <a:lstStyle/>
          <a:p>
            <a:pPr eaLnBrk="1" hangingPunct="1">
              <a:lnSpc>
                <a:spcPct val="80000"/>
              </a:lnSpc>
            </a:pPr>
            <a:r>
              <a:rPr lang="en-US" altLang="en-US" sz="2800" dirty="0"/>
              <a:t>Memory is byte addressed</a:t>
            </a:r>
          </a:p>
          <a:p>
            <a:pPr lvl="1" eaLnBrk="1" hangingPunct="1">
              <a:lnSpc>
                <a:spcPct val="80000"/>
              </a:lnSpc>
            </a:pPr>
            <a:r>
              <a:rPr lang="en-US" altLang="en-US" sz="2400" dirty="0"/>
              <a:t>Each address identifies an 8-bit (1 byte)</a:t>
            </a:r>
          </a:p>
          <a:p>
            <a:pPr eaLnBrk="1" hangingPunct="1">
              <a:lnSpc>
                <a:spcPct val="80000"/>
              </a:lnSpc>
            </a:pPr>
            <a:endParaRPr lang="en-US" altLang="en-US" sz="2800" dirty="0"/>
          </a:p>
          <a:p>
            <a:pPr eaLnBrk="1" hangingPunct="1">
              <a:lnSpc>
                <a:spcPct val="80000"/>
              </a:lnSpc>
            </a:pPr>
            <a:r>
              <a:rPr lang="en-US" altLang="en-US" sz="2800" dirty="0"/>
              <a:t>Words are aligned in memory</a:t>
            </a:r>
          </a:p>
          <a:p>
            <a:pPr lvl="1" eaLnBrk="1" hangingPunct="1">
              <a:lnSpc>
                <a:spcPct val="80000"/>
              </a:lnSpc>
            </a:pPr>
            <a:r>
              <a:rPr lang="en-US" altLang="en-US" sz="2400" dirty="0"/>
              <a:t>Address must be a multiple of 4</a:t>
            </a:r>
          </a:p>
        </p:txBody>
      </p:sp>
    </p:spTree>
    <p:extLst>
      <p:ext uri="{BB962C8B-B14F-4D97-AF65-F5344CB8AC3E}">
        <p14:creationId xmlns:p14="http://schemas.microsoft.com/office/powerpoint/2010/main" val="4466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2E86ACFC-9E6F-49B5-ACE0-7F0F1D81F3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A5C4F88-8900-4EE1-9F7B-EE6D516970BD}" type="slidenum">
              <a:rPr lang="en-AU" altLang="en-US" sz="1400" smtClean="0"/>
              <a:pPr>
                <a:spcBef>
                  <a:spcPct val="0"/>
                </a:spcBef>
                <a:buClrTx/>
                <a:buSzTx/>
                <a:buFontTx/>
                <a:buNone/>
              </a:pPr>
              <a:t>18</a:t>
            </a:fld>
            <a:endParaRPr lang="en-AU" altLang="en-US" sz="1400"/>
          </a:p>
        </p:txBody>
      </p:sp>
      <p:sp>
        <p:nvSpPr>
          <p:cNvPr id="33795" name="Rectangle 4">
            <a:extLst>
              <a:ext uri="{FF2B5EF4-FFF2-40B4-BE49-F238E27FC236}">
                <a16:creationId xmlns:a16="http://schemas.microsoft.com/office/drawing/2014/main" id="{519A5A5A-41A9-4B78-85AE-1C80A994E2EC}"/>
              </a:ext>
            </a:extLst>
          </p:cNvPr>
          <p:cNvSpPr>
            <a:spLocks noGrp="1" noChangeArrowheads="1"/>
          </p:cNvSpPr>
          <p:nvPr>
            <p:ph type="title"/>
          </p:nvPr>
        </p:nvSpPr>
        <p:spPr/>
        <p:txBody>
          <a:bodyPr/>
          <a:lstStyle/>
          <a:p>
            <a:pPr eaLnBrk="1" hangingPunct="1"/>
            <a:r>
              <a:rPr lang="en-US" altLang="en-US" dirty="0"/>
              <a:t>Memory Operand Example 1</a:t>
            </a:r>
            <a:endParaRPr lang="en-AU" altLang="en-US" dirty="0"/>
          </a:p>
        </p:txBody>
      </p:sp>
      <p:sp>
        <p:nvSpPr>
          <p:cNvPr id="33796" name="Rectangle 5">
            <a:extLst>
              <a:ext uri="{FF2B5EF4-FFF2-40B4-BE49-F238E27FC236}">
                <a16:creationId xmlns:a16="http://schemas.microsoft.com/office/drawing/2014/main" id="{23D423AB-50C1-4112-BBEB-C22F802DE158}"/>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sz="2800" dirty="0">
                <a:latin typeface="Lucida Console" panose="020B0609040504020204" pitchFamily="49" charset="0"/>
              </a:rPr>
              <a:t>	g = h + A[8];</a:t>
            </a:r>
          </a:p>
          <a:p>
            <a:pPr lvl="1" eaLnBrk="1" hangingPunct="1"/>
            <a:r>
              <a:rPr lang="en-US" altLang="en-US" dirty="0"/>
              <a:t>g in $s1, h in $s2, base address of A in $s3</a:t>
            </a:r>
          </a:p>
          <a:p>
            <a:pPr eaLnBrk="1" hangingPunct="1"/>
            <a:r>
              <a:rPr lang="en-US" altLang="en-US" dirty="0"/>
              <a:t>Compiled MIPS code:</a:t>
            </a:r>
          </a:p>
          <a:p>
            <a:pPr lvl="1" eaLnBrk="1" hangingPunct="1"/>
            <a:r>
              <a:rPr lang="en-US" altLang="en-US" dirty="0"/>
              <a:t>Index 8 requires offset of 32</a:t>
            </a:r>
          </a:p>
          <a:p>
            <a:pPr lvl="2" eaLnBrk="1" hangingPunct="1"/>
            <a:r>
              <a:rPr lang="en-US" altLang="en-US" dirty="0"/>
              <a:t>4 bytes per word</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lw</a:t>
            </a:r>
            <a:r>
              <a:rPr lang="en-US" altLang="en-US" sz="2800" dirty="0">
                <a:latin typeface="Lucida Console" panose="020B0609040504020204" pitchFamily="49" charset="0"/>
              </a:rPr>
              <a:t>  $t0, 32($s3)    # load word</a:t>
            </a:r>
            <a:br>
              <a:rPr lang="en-US" altLang="en-US" sz="2800" dirty="0">
                <a:latin typeface="Lucida Console" panose="020B0609040504020204" pitchFamily="49" charset="0"/>
              </a:rPr>
            </a:br>
            <a:r>
              <a:rPr lang="en-US" altLang="en-US" sz="2800" dirty="0">
                <a:latin typeface="Lucida Console" panose="020B0609040504020204" pitchFamily="49" charset="0"/>
              </a:rPr>
              <a:t>add $s1, $s2, $t0</a:t>
            </a:r>
            <a:endParaRPr lang="en-AU" altLang="en-US" sz="2800" dirty="0">
              <a:latin typeface="Lucida Console" panose="020B0609040504020204" pitchFamily="49" charset="0"/>
            </a:endParaRPr>
          </a:p>
        </p:txBody>
      </p:sp>
      <p:sp>
        <p:nvSpPr>
          <p:cNvPr id="33797" name="AutoShape 6">
            <a:extLst>
              <a:ext uri="{FF2B5EF4-FFF2-40B4-BE49-F238E27FC236}">
                <a16:creationId xmlns:a16="http://schemas.microsoft.com/office/drawing/2014/main" id="{63FF7441-D4F3-48AC-AFF1-4AD4BBE885C4}"/>
              </a:ext>
            </a:extLst>
          </p:cNvPr>
          <p:cNvSpPr>
            <a:spLocks/>
          </p:cNvSpPr>
          <p:nvPr/>
        </p:nvSpPr>
        <p:spPr bwMode="auto">
          <a:xfrm>
            <a:off x="1619250" y="5445125"/>
            <a:ext cx="914400" cy="403225"/>
          </a:xfrm>
          <a:prstGeom prst="borderCallout1">
            <a:avLst>
              <a:gd name="adj1" fmla="val 28347"/>
              <a:gd name="adj2" fmla="val 108333"/>
              <a:gd name="adj3" fmla="val -190944"/>
              <a:gd name="adj4" fmla="val 160069"/>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offset</a:t>
            </a:r>
          </a:p>
        </p:txBody>
      </p:sp>
      <p:sp>
        <p:nvSpPr>
          <p:cNvPr id="33798" name="AutoShape 7">
            <a:extLst>
              <a:ext uri="{FF2B5EF4-FFF2-40B4-BE49-F238E27FC236}">
                <a16:creationId xmlns:a16="http://schemas.microsoft.com/office/drawing/2014/main" id="{492CB5E8-B70D-49CD-B315-1425F2A0217F}"/>
              </a:ext>
            </a:extLst>
          </p:cNvPr>
          <p:cNvSpPr>
            <a:spLocks/>
          </p:cNvSpPr>
          <p:nvPr/>
        </p:nvSpPr>
        <p:spPr bwMode="auto">
          <a:xfrm>
            <a:off x="4140200" y="5445125"/>
            <a:ext cx="1655763" cy="403225"/>
          </a:xfrm>
          <a:prstGeom prst="borderCallout1">
            <a:avLst>
              <a:gd name="adj1" fmla="val 28347"/>
              <a:gd name="adj2" fmla="val -4602"/>
              <a:gd name="adj3" fmla="val -180708"/>
              <a:gd name="adj4" fmla="val -8532"/>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base register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A1948FE5-C87F-4F3F-9C08-72A4E621895B}"/>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413B0B9A-92C2-4C3A-B5AC-720DD51BC89A}" type="slidenum">
              <a:rPr lang="en-US" altLang="en-US" sz="1200">
                <a:latin typeface="Calibri" panose="020F0502020204030204" pitchFamily="34" charset="0"/>
              </a:rPr>
              <a:pPr algn="r" eaLnBrk="1" hangingPunct="1">
                <a:spcBef>
                  <a:spcPct val="0"/>
                </a:spcBef>
                <a:buClrTx/>
                <a:buSzTx/>
                <a:buFontTx/>
                <a:buNone/>
              </a:pPr>
              <a:t>19</a:t>
            </a:fld>
            <a:endParaRPr lang="en-US" altLang="en-US" sz="1200">
              <a:latin typeface="Calibri" panose="020F0502020204030204" pitchFamily="34" charset="0"/>
            </a:endParaRPr>
          </a:p>
        </p:txBody>
      </p:sp>
      <p:sp>
        <p:nvSpPr>
          <p:cNvPr id="35843" name="Footer Placeholder 7">
            <a:extLst>
              <a:ext uri="{FF2B5EF4-FFF2-40B4-BE49-F238E27FC236}">
                <a16:creationId xmlns:a16="http://schemas.microsoft.com/office/drawing/2014/main" id="{1CF6FC3E-0F34-4F2A-ABCD-D987CFEB98EC}"/>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Copyright © 2014 Elsevier Inc. All rights reserved.</a:t>
            </a:r>
          </a:p>
        </p:txBody>
      </p:sp>
      <p:sp>
        <p:nvSpPr>
          <p:cNvPr id="35844" name="TextBox 3">
            <a:extLst>
              <a:ext uri="{FF2B5EF4-FFF2-40B4-BE49-F238E27FC236}">
                <a16:creationId xmlns:a16="http://schemas.microsoft.com/office/drawing/2014/main" id="{B2DAF551-7ED7-410F-80E0-BBE0A78B4D17}"/>
              </a:ext>
            </a:extLst>
          </p:cNvPr>
          <p:cNvSpPr txBox="1">
            <a:spLocks noChangeArrowheads="1"/>
          </p:cNvSpPr>
          <p:nvPr/>
        </p:nvSpPr>
        <p:spPr bwMode="auto">
          <a:xfrm>
            <a:off x="685800" y="5646738"/>
            <a:ext cx="7772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dirty="0">
                <a:solidFill>
                  <a:srgbClr val="000000"/>
                </a:solidFill>
                <a:ea typeface="Times New Roman" panose="02020603050405020304" pitchFamily="18" charset="0"/>
                <a:cs typeface="ITCFranklinGothicStd-Hvy"/>
              </a:rPr>
              <a:t>FIGURE 2.2</a:t>
            </a:r>
            <a:r>
              <a:rPr lang="en-US" altLang="en-US" sz="1200" dirty="0">
                <a:solidFill>
                  <a:srgbClr val="000000"/>
                </a:solidFill>
                <a:ea typeface="Times New Roman" panose="02020603050405020304" pitchFamily="18" charset="0"/>
                <a:cs typeface="MinionPro-Regular" panose="02040503050201020203" pitchFamily="18" charset="0"/>
              </a:rPr>
              <a:t> </a:t>
            </a:r>
            <a:r>
              <a:rPr lang="en-US" altLang="en-US" sz="1200" dirty="0">
                <a:solidFill>
                  <a:srgbClr val="000000"/>
                </a:solidFill>
                <a:ea typeface="Times New Roman" panose="02020603050405020304" pitchFamily="18" charset="0"/>
                <a:cs typeface="ITCFranklinGothicStd-Hvy"/>
              </a:rPr>
              <a:t>Memory addresses and contents of memory at those locations.</a:t>
            </a:r>
            <a:r>
              <a:rPr lang="en-US" altLang="en-US" sz="1200" dirty="0">
                <a:solidFill>
                  <a:srgbClr val="000000"/>
                </a:solidFill>
                <a:ea typeface="Times New Roman" panose="02020603050405020304" pitchFamily="18" charset="0"/>
                <a:cs typeface="MinionPro-Regular" panose="02040503050201020203" pitchFamily="18" charset="0"/>
              </a:rPr>
              <a:t> If these elements were words, these addresses would be incorrect, since MIPS actually uses byte addressing, with each word representing four bytes. Figure 2.3 shows the memory addressing for sequential word addresses.</a:t>
            </a:r>
          </a:p>
        </p:txBody>
      </p:sp>
      <p:pic>
        <p:nvPicPr>
          <p:cNvPr id="35845" name="Picture 6" descr="f02-02-9780124077263">
            <a:extLst>
              <a:ext uri="{FF2B5EF4-FFF2-40B4-BE49-F238E27FC236}">
                <a16:creationId xmlns:a16="http://schemas.microsoft.com/office/drawing/2014/main" id="{12F223B0-09FE-4456-8EFE-E8E17C47EB75}"/>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362075" y="309563"/>
            <a:ext cx="6419850" cy="51720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1E2FF8A-EF88-4192-8CDF-1CD9C966F8E3}"/>
              </a:ext>
            </a:extLst>
          </p:cNvPr>
          <p:cNvSpPr>
            <a:spLocks noGrp="1" noChangeArrowheads="1"/>
          </p:cNvSpPr>
          <p:nvPr>
            <p:ph type="title"/>
          </p:nvPr>
        </p:nvSpPr>
        <p:spPr/>
        <p:txBody>
          <a:bodyPr/>
          <a:lstStyle/>
          <a:p>
            <a:r>
              <a:rPr lang="en-US" altLang="en-US" dirty="0"/>
              <a:t>Instruction Set</a:t>
            </a:r>
          </a:p>
        </p:txBody>
      </p:sp>
      <p:sp>
        <p:nvSpPr>
          <p:cNvPr id="7171" name="Content Placeholder 2">
            <a:extLst>
              <a:ext uri="{FF2B5EF4-FFF2-40B4-BE49-F238E27FC236}">
                <a16:creationId xmlns:a16="http://schemas.microsoft.com/office/drawing/2014/main" id="{1C4F1D4A-C75F-4E3F-B6D5-ACA9EBA1A05B}"/>
              </a:ext>
            </a:extLst>
          </p:cNvPr>
          <p:cNvSpPr>
            <a:spLocks noGrp="1" noChangeArrowheads="1"/>
          </p:cNvSpPr>
          <p:nvPr>
            <p:ph idx="1"/>
          </p:nvPr>
        </p:nvSpPr>
        <p:spPr>
          <a:xfrm>
            <a:off x="575469" y="1177664"/>
            <a:ext cx="8172996" cy="4627600"/>
          </a:xfrm>
        </p:spPr>
        <p:txBody>
          <a:bodyPr/>
          <a:lstStyle/>
          <a:p>
            <a:r>
              <a:rPr lang="en-US" altLang="en-US" sz="2600" dirty="0"/>
              <a:t>To command a computer’s hardware, you must speak its language.</a:t>
            </a:r>
          </a:p>
          <a:p>
            <a:endParaRPr lang="en-US" altLang="en-US" sz="2600" dirty="0"/>
          </a:p>
          <a:p>
            <a:r>
              <a:rPr lang="en-US" altLang="en-US" sz="2600" dirty="0"/>
              <a:t>The words of a computer’s language are called </a:t>
            </a:r>
            <a:r>
              <a:rPr lang="en-US" altLang="en-US" sz="2600" i="1" dirty="0">
                <a:solidFill>
                  <a:srgbClr val="0070C0"/>
                </a:solidFill>
              </a:rPr>
              <a:t>instructions</a:t>
            </a:r>
            <a:r>
              <a:rPr lang="en-US" altLang="en-US" sz="2600" dirty="0"/>
              <a:t>, and its vocabulary is called an </a:t>
            </a:r>
            <a:r>
              <a:rPr lang="en-US" altLang="en-US" sz="2600" b="1" dirty="0">
                <a:solidFill>
                  <a:srgbClr val="0070C0"/>
                </a:solidFill>
              </a:rPr>
              <a:t>instruction</a:t>
            </a:r>
            <a:r>
              <a:rPr lang="en-US" altLang="en-US" sz="2600" b="1" dirty="0"/>
              <a:t> </a:t>
            </a:r>
            <a:r>
              <a:rPr lang="en-US" altLang="en-US" sz="2600" b="1" dirty="0">
                <a:solidFill>
                  <a:srgbClr val="0070C0"/>
                </a:solidFill>
              </a:rPr>
              <a:t>set</a:t>
            </a:r>
            <a:r>
              <a:rPr lang="en-US" altLang="en-US" sz="2600" dirty="0"/>
              <a:t>.</a:t>
            </a:r>
          </a:p>
          <a:p>
            <a:endParaRPr lang="en-US" altLang="en-US" sz="2600" dirty="0"/>
          </a:p>
          <a:p>
            <a:r>
              <a:rPr lang="en-US" altLang="en-US" sz="2600" dirty="0"/>
              <a:t>In this chapter we will study the instruction set of real computers. </a:t>
            </a:r>
          </a:p>
        </p:txBody>
      </p:sp>
      <p:sp>
        <p:nvSpPr>
          <p:cNvPr id="7172" name="Footer Placeholder 3">
            <a:extLst>
              <a:ext uri="{FF2B5EF4-FFF2-40B4-BE49-F238E27FC236}">
                <a16:creationId xmlns:a16="http://schemas.microsoft.com/office/drawing/2014/main" id="{D6FB7C9A-C37D-47F4-8AEA-192564049E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BD34122-6A14-46E8-B2E6-8F6B5A6EB69D}" type="slidenum">
              <a:rPr lang="en-AU" altLang="en-US" sz="1400" smtClean="0"/>
              <a:pPr>
                <a:spcBef>
                  <a:spcPct val="0"/>
                </a:spcBef>
                <a:buClrTx/>
                <a:buSzTx/>
                <a:buFontTx/>
                <a:buNone/>
              </a:pPr>
              <a:t>2</a:t>
            </a:fld>
            <a:endParaRPr lang="en-AU" altLang="en-US" sz="1400"/>
          </a:p>
        </p:txBody>
      </p:sp>
      <p:sp>
        <p:nvSpPr>
          <p:cNvPr id="6" name="Text Box 4">
            <a:extLst>
              <a:ext uri="{FF2B5EF4-FFF2-40B4-BE49-F238E27FC236}">
                <a16:creationId xmlns:a16="http://schemas.microsoft.com/office/drawing/2014/main" id="{9DC4ABDC-1173-4747-A6BC-89962E780963}"/>
              </a:ext>
            </a:extLst>
          </p:cNvPr>
          <p:cNvSpPr txBox="1">
            <a:spLocks noChangeArrowheads="1"/>
          </p:cNvSpPr>
          <p:nvPr/>
        </p:nvSpPr>
        <p:spPr bwMode="auto">
          <a:xfrm rot="5400000">
            <a:off x="8017669" y="759619"/>
            <a:ext cx="1885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a:extLst>
              <a:ext uri="{FF2B5EF4-FFF2-40B4-BE49-F238E27FC236}">
                <a16:creationId xmlns:a16="http://schemas.microsoft.com/office/drawing/2014/main" id="{4E45243A-B0D4-48C4-B011-E679514941EB}"/>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E252D06B-22D2-4311-B1F6-FFB4B2BB16A8}" type="slidenum">
              <a:rPr lang="en-US" altLang="en-US" sz="1200">
                <a:latin typeface="Calibri" panose="020F0502020204030204" pitchFamily="34" charset="0"/>
              </a:rPr>
              <a:pPr algn="r" eaLnBrk="1" hangingPunct="1">
                <a:spcBef>
                  <a:spcPct val="0"/>
                </a:spcBef>
                <a:buClrTx/>
                <a:buSzTx/>
                <a:buFontTx/>
                <a:buNone/>
              </a:pPr>
              <a:t>20</a:t>
            </a:fld>
            <a:endParaRPr lang="en-US" altLang="en-US" sz="1200">
              <a:latin typeface="Calibri" panose="020F0502020204030204" pitchFamily="34" charset="0"/>
            </a:endParaRPr>
          </a:p>
        </p:txBody>
      </p:sp>
      <p:sp>
        <p:nvSpPr>
          <p:cNvPr id="37891" name="Footer Placeholder 7">
            <a:extLst>
              <a:ext uri="{FF2B5EF4-FFF2-40B4-BE49-F238E27FC236}">
                <a16:creationId xmlns:a16="http://schemas.microsoft.com/office/drawing/2014/main" id="{B6228354-7177-4B04-BFD2-9A0D8B872487}"/>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Copyright © 2014 Elsevier Inc. All rights reserved.</a:t>
            </a:r>
          </a:p>
        </p:txBody>
      </p:sp>
      <p:sp>
        <p:nvSpPr>
          <p:cNvPr id="37892" name="TextBox 3">
            <a:extLst>
              <a:ext uri="{FF2B5EF4-FFF2-40B4-BE49-F238E27FC236}">
                <a16:creationId xmlns:a16="http://schemas.microsoft.com/office/drawing/2014/main" id="{1120001F-580E-476A-8BE4-E1B55B61862D}"/>
              </a:ext>
            </a:extLst>
          </p:cNvPr>
          <p:cNvSpPr txBox="1">
            <a:spLocks noChangeArrowheads="1"/>
          </p:cNvSpPr>
          <p:nvPr/>
        </p:nvSpPr>
        <p:spPr bwMode="auto">
          <a:xfrm>
            <a:off x="685800" y="5646738"/>
            <a:ext cx="7772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dirty="0">
                <a:solidFill>
                  <a:srgbClr val="000000"/>
                </a:solidFill>
                <a:ea typeface="Times New Roman" panose="02020603050405020304" pitchFamily="18" charset="0"/>
                <a:cs typeface="ITCFranklinGothicStd-Hvy"/>
              </a:rPr>
              <a:t>FIGURE 2.3</a:t>
            </a:r>
            <a:r>
              <a:rPr lang="en-US" altLang="en-US" sz="1200" dirty="0">
                <a:solidFill>
                  <a:srgbClr val="000000"/>
                </a:solidFill>
                <a:ea typeface="Times New Roman" panose="02020603050405020304" pitchFamily="18" charset="0"/>
                <a:cs typeface="MinionPro-Regular" panose="02040503050201020203" pitchFamily="18" charset="0"/>
              </a:rPr>
              <a:t> </a:t>
            </a:r>
            <a:r>
              <a:rPr lang="en-US" altLang="en-US" sz="1200" dirty="0">
                <a:solidFill>
                  <a:srgbClr val="000000"/>
                </a:solidFill>
                <a:ea typeface="Times New Roman" panose="02020603050405020304" pitchFamily="18" charset="0"/>
                <a:cs typeface="ITCFranklinGothicStd-Hvy"/>
              </a:rPr>
              <a:t>Actual MIPS memory addresses and contents of memory for those words.</a:t>
            </a:r>
            <a:r>
              <a:rPr lang="en-US" altLang="en-US" sz="1200" dirty="0">
                <a:solidFill>
                  <a:srgbClr val="000000"/>
                </a:solidFill>
                <a:ea typeface="Times New Roman" panose="02020603050405020304" pitchFamily="18" charset="0"/>
                <a:cs typeface="MinionPro-Regular" panose="02040503050201020203" pitchFamily="18" charset="0"/>
              </a:rPr>
              <a:t> The changed addresses are highlighted to contrast with Figure 2.2. Since MIPS addresses each byte, word addresses are multiples of 4: there are 4 bytes in a word.</a:t>
            </a:r>
          </a:p>
        </p:txBody>
      </p:sp>
      <p:pic>
        <p:nvPicPr>
          <p:cNvPr id="37893" name="Picture 6" descr="f02-03-9780124077263">
            <a:extLst>
              <a:ext uri="{FF2B5EF4-FFF2-40B4-BE49-F238E27FC236}">
                <a16:creationId xmlns:a16="http://schemas.microsoft.com/office/drawing/2014/main" id="{79916A8B-2E18-4522-943E-69EE0EF98E01}"/>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362075" y="309563"/>
            <a:ext cx="6419850" cy="517207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330836BC-E7D7-478C-BAC8-FD8BBCD2DD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EB83277-8D49-480C-A329-AA8682B22229}" type="slidenum">
              <a:rPr lang="en-AU" altLang="en-US" sz="1400" smtClean="0"/>
              <a:pPr>
                <a:spcBef>
                  <a:spcPct val="0"/>
                </a:spcBef>
                <a:buClrTx/>
                <a:buSzTx/>
                <a:buFontTx/>
                <a:buNone/>
              </a:pPr>
              <a:t>21</a:t>
            </a:fld>
            <a:endParaRPr lang="en-AU" altLang="en-US" sz="1400"/>
          </a:p>
        </p:txBody>
      </p:sp>
      <p:sp>
        <p:nvSpPr>
          <p:cNvPr id="39939" name="Rectangle 4">
            <a:extLst>
              <a:ext uri="{FF2B5EF4-FFF2-40B4-BE49-F238E27FC236}">
                <a16:creationId xmlns:a16="http://schemas.microsoft.com/office/drawing/2014/main" id="{1190FA6D-9E40-40EA-9551-B231BDE60089}"/>
              </a:ext>
            </a:extLst>
          </p:cNvPr>
          <p:cNvSpPr>
            <a:spLocks noGrp="1" noChangeArrowheads="1"/>
          </p:cNvSpPr>
          <p:nvPr>
            <p:ph type="title"/>
          </p:nvPr>
        </p:nvSpPr>
        <p:spPr/>
        <p:txBody>
          <a:bodyPr/>
          <a:lstStyle/>
          <a:p>
            <a:pPr eaLnBrk="1" hangingPunct="1"/>
            <a:r>
              <a:rPr lang="en-US" altLang="en-US" dirty="0"/>
              <a:t>Memory Operand Example 2</a:t>
            </a:r>
            <a:endParaRPr lang="en-AU" altLang="en-US" dirty="0"/>
          </a:p>
        </p:txBody>
      </p:sp>
      <p:sp>
        <p:nvSpPr>
          <p:cNvPr id="39940" name="Rectangle 5">
            <a:extLst>
              <a:ext uri="{FF2B5EF4-FFF2-40B4-BE49-F238E27FC236}">
                <a16:creationId xmlns:a16="http://schemas.microsoft.com/office/drawing/2014/main" id="{F209F88C-81E9-43AB-8496-0F8A2538054C}"/>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sz="2800" dirty="0">
                <a:latin typeface="Lucida Console" panose="020B0609040504020204" pitchFamily="49" charset="0"/>
              </a:rPr>
              <a:t>	A[12] = h + A[8];</a:t>
            </a:r>
          </a:p>
          <a:p>
            <a:pPr lvl="1" eaLnBrk="1" hangingPunct="1"/>
            <a:r>
              <a:rPr lang="en-US" altLang="en-US" dirty="0"/>
              <a:t>h in $s2, base address of A in $s3</a:t>
            </a:r>
          </a:p>
          <a:p>
            <a:pPr eaLnBrk="1" hangingPunct="1"/>
            <a:r>
              <a:rPr lang="en-US" altLang="en-US" dirty="0"/>
              <a:t>Compiled MIPS code:</a:t>
            </a:r>
          </a:p>
          <a:p>
            <a:pPr lvl="1" eaLnBrk="1" hangingPunct="1"/>
            <a:r>
              <a:rPr lang="en-US" altLang="en-US" dirty="0"/>
              <a:t>Index 8 requires offset of 32</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lw</a:t>
            </a:r>
            <a:r>
              <a:rPr lang="en-US" altLang="en-US" sz="2800" dirty="0">
                <a:latin typeface="Lucida Console" panose="020B0609040504020204" pitchFamily="49" charset="0"/>
              </a:rPr>
              <a:t>  $t0, 32($s3)    # load word</a:t>
            </a:r>
            <a:br>
              <a:rPr lang="en-US" altLang="en-US" sz="2800" dirty="0">
                <a:latin typeface="Lucida Console" panose="020B0609040504020204" pitchFamily="49" charset="0"/>
              </a:rPr>
            </a:br>
            <a:r>
              <a:rPr lang="en-US" altLang="en-US" sz="2800" dirty="0">
                <a:latin typeface="Lucida Console" panose="020B0609040504020204" pitchFamily="49" charset="0"/>
              </a:rPr>
              <a:t>add $t0, $s2, $t0</a:t>
            </a:r>
            <a:br>
              <a:rPr lang="en-US" altLang="en-US" sz="2800" dirty="0">
                <a:latin typeface="Lucida Console" panose="020B0609040504020204" pitchFamily="49" charset="0"/>
              </a:rPr>
            </a:br>
            <a:r>
              <a:rPr lang="en-US" altLang="en-US" sz="2800" dirty="0" err="1">
                <a:latin typeface="Lucida Console" panose="020B0609040504020204" pitchFamily="49" charset="0"/>
              </a:rPr>
              <a:t>sw</a:t>
            </a:r>
            <a:r>
              <a:rPr lang="en-US" altLang="en-US" sz="2800" dirty="0">
                <a:latin typeface="Lucida Console" panose="020B0609040504020204" pitchFamily="49" charset="0"/>
              </a:rPr>
              <a:t>  $t0, 48($s3)    # store word</a:t>
            </a:r>
            <a:endParaRPr lang="en-AU" altLang="en-US" sz="2800" dirty="0">
              <a:latin typeface="Lucida Console" panose="020B0609040504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39210789-3A6F-45DD-97AD-893D46DC6B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CF53957-9B03-495E-821E-9BAF68D2666E}" type="slidenum">
              <a:rPr lang="en-AU" altLang="en-US" sz="1400" smtClean="0"/>
              <a:pPr>
                <a:spcBef>
                  <a:spcPct val="0"/>
                </a:spcBef>
                <a:buClrTx/>
                <a:buSzTx/>
                <a:buFontTx/>
                <a:buNone/>
              </a:pPr>
              <a:t>22</a:t>
            </a:fld>
            <a:endParaRPr lang="en-AU" altLang="en-US" sz="1400"/>
          </a:p>
        </p:txBody>
      </p:sp>
      <p:sp>
        <p:nvSpPr>
          <p:cNvPr id="41987" name="Rectangle 4">
            <a:extLst>
              <a:ext uri="{FF2B5EF4-FFF2-40B4-BE49-F238E27FC236}">
                <a16:creationId xmlns:a16="http://schemas.microsoft.com/office/drawing/2014/main" id="{DFB984B0-CE14-4B42-8C49-DC8A8AEA304E}"/>
              </a:ext>
            </a:extLst>
          </p:cNvPr>
          <p:cNvSpPr>
            <a:spLocks noGrp="1" noChangeArrowheads="1"/>
          </p:cNvSpPr>
          <p:nvPr>
            <p:ph type="title"/>
          </p:nvPr>
        </p:nvSpPr>
        <p:spPr/>
        <p:txBody>
          <a:bodyPr/>
          <a:lstStyle/>
          <a:p>
            <a:pPr eaLnBrk="1" hangingPunct="1"/>
            <a:r>
              <a:rPr lang="en-US" altLang="en-US" dirty="0"/>
              <a:t>Registers vs. Memory</a:t>
            </a:r>
            <a:endParaRPr lang="en-AU" altLang="en-US" dirty="0"/>
          </a:p>
        </p:txBody>
      </p:sp>
      <p:sp>
        <p:nvSpPr>
          <p:cNvPr id="41988" name="Rectangle 5">
            <a:extLst>
              <a:ext uri="{FF2B5EF4-FFF2-40B4-BE49-F238E27FC236}">
                <a16:creationId xmlns:a16="http://schemas.microsoft.com/office/drawing/2014/main" id="{F0E898AC-0276-4C1F-94E4-049488107D25}"/>
              </a:ext>
            </a:extLst>
          </p:cNvPr>
          <p:cNvSpPr>
            <a:spLocks noGrp="1" noChangeArrowheads="1"/>
          </p:cNvSpPr>
          <p:nvPr>
            <p:ph type="body" idx="1"/>
          </p:nvPr>
        </p:nvSpPr>
        <p:spPr/>
        <p:txBody>
          <a:bodyPr/>
          <a:lstStyle/>
          <a:p>
            <a:pPr eaLnBrk="1" hangingPunct="1">
              <a:lnSpc>
                <a:spcPct val="90000"/>
              </a:lnSpc>
            </a:pPr>
            <a:r>
              <a:rPr lang="en-US" altLang="en-US" dirty="0"/>
              <a:t>Registers are faster to access than memory</a:t>
            </a:r>
          </a:p>
          <a:p>
            <a:pPr eaLnBrk="1" hangingPunct="1">
              <a:lnSpc>
                <a:spcPct val="90000"/>
              </a:lnSpc>
            </a:pPr>
            <a:r>
              <a:rPr lang="en-US" altLang="en-US" dirty="0"/>
              <a:t>Operating on memory data requires loads and stores</a:t>
            </a:r>
          </a:p>
          <a:p>
            <a:pPr lvl="1" eaLnBrk="1" hangingPunct="1">
              <a:lnSpc>
                <a:spcPct val="90000"/>
              </a:lnSpc>
            </a:pPr>
            <a:r>
              <a:rPr lang="en-US" altLang="en-US" dirty="0"/>
              <a:t>More instructions to be executed</a:t>
            </a:r>
          </a:p>
          <a:p>
            <a:pPr eaLnBrk="1" hangingPunct="1">
              <a:lnSpc>
                <a:spcPct val="90000"/>
              </a:lnSpc>
            </a:pPr>
            <a:r>
              <a:rPr lang="en-US" altLang="en-US" dirty="0">
                <a:solidFill>
                  <a:srgbClr val="0000FF"/>
                </a:solidFill>
              </a:rPr>
              <a:t>Compiler must use registers for variables as much as possible</a:t>
            </a:r>
          </a:p>
          <a:p>
            <a:pPr lvl="1" eaLnBrk="1" hangingPunct="1">
              <a:lnSpc>
                <a:spcPct val="90000"/>
              </a:lnSpc>
            </a:pPr>
            <a:r>
              <a:rPr lang="en-US" altLang="en-US" dirty="0"/>
              <a:t>Only spill to memory for less frequently used variables</a:t>
            </a:r>
          </a:p>
          <a:p>
            <a:pPr lvl="1" eaLnBrk="1" hangingPunct="1">
              <a:lnSpc>
                <a:spcPct val="90000"/>
              </a:lnSpc>
            </a:pPr>
            <a:r>
              <a:rPr lang="en-US" altLang="en-US" dirty="0"/>
              <a:t>Register optimization is important!</a:t>
            </a:r>
            <a:endParaRPr lang="en-AU"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0E3F6673-7E78-4ADC-BF62-6DFFEECDBE97}"/>
              </a:ext>
            </a:extLst>
          </p:cNvPr>
          <p:cNvSpPr>
            <a:spLocks noGrp="1" noChangeArrowheads="1"/>
          </p:cNvSpPr>
          <p:nvPr>
            <p:ph type="title"/>
          </p:nvPr>
        </p:nvSpPr>
        <p:spPr>
          <a:xfrm>
            <a:off x="498475" y="93663"/>
            <a:ext cx="8147050" cy="917575"/>
          </a:xfrm>
        </p:spPr>
        <p:txBody>
          <a:bodyPr/>
          <a:lstStyle/>
          <a:p>
            <a:r>
              <a:rPr lang="en-US" altLang="en-US" dirty="0"/>
              <a:t>Memory Hierarchy</a:t>
            </a:r>
          </a:p>
        </p:txBody>
      </p:sp>
      <p:graphicFrame>
        <p:nvGraphicFramePr>
          <p:cNvPr id="4" name="Content Placeholder 3">
            <a:extLst>
              <a:ext uri="{FF2B5EF4-FFF2-40B4-BE49-F238E27FC236}">
                <a16:creationId xmlns:a16="http://schemas.microsoft.com/office/drawing/2014/main" id="{0914376B-840A-4205-A236-D3B2B22F35CE}"/>
              </a:ext>
            </a:extLst>
          </p:cNvPr>
          <p:cNvGraphicFramePr>
            <a:graphicFrameLocks noGrp="1"/>
          </p:cNvGraphicFramePr>
          <p:nvPr>
            <p:ph idx="1"/>
          </p:nvPr>
        </p:nvGraphicFramePr>
        <p:xfrm>
          <a:off x="533400" y="1219200"/>
          <a:ext cx="8147050" cy="4364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3BB7D331-7C55-4085-B043-543B2AE55A9F}"/>
              </a:ext>
            </a:extLst>
          </p:cNvPr>
          <p:cNvCxnSpPr/>
          <p:nvPr/>
        </p:nvCxnSpPr>
        <p:spPr>
          <a:xfrm rot="10800000">
            <a:off x="3886200" y="2732088"/>
            <a:ext cx="1463675"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743AD53-594B-4601-98EE-1DBA4B3E1232}"/>
              </a:ext>
            </a:extLst>
          </p:cNvPr>
          <p:cNvCxnSpPr/>
          <p:nvPr/>
        </p:nvCxnSpPr>
        <p:spPr>
          <a:xfrm rot="10800000">
            <a:off x="3502025" y="3495675"/>
            <a:ext cx="2232025"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F10E210-C2B4-4981-BE94-897A95FD7254}"/>
              </a:ext>
            </a:extLst>
          </p:cNvPr>
          <p:cNvCxnSpPr/>
          <p:nvPr/>
        </p:nvCxnSpPr>
        <p:spPr>
          <a:xfrm rot="10800000">
            <a:off x="3154363" y="4181475"/>
            <a:ext cx="2935287"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4553C03-CA3E-4070-A053-1C6D2C8BE44B}"/>
              </a:ext>
            </a:extLst>
          </p:cNvPr>
          <p:cNvCxnSpPr/>
          <p:nvPr/>
        </p:nvCxnSpPr>
        <p:spPr>
          <a:xfrm rot="10800000">
            <a:off x="2813050" y="4867275"/>
            <a:ext cx="3603625"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4040" name="TextBox 18">
            <a:extLst>
              <a:ext uri="{FF2B5EF4-FFF2-40B4-BE49-F238E27FC236}">
                <a16:creationId xmlns:a16="http://schemas.microsoft.com/office/drawing/2014/main" id="{C046F9FB-1AF9-4175-9DE9-4533DB2BE14E}"/>
              </a:ext>
            </a:extLst>
          </p:cNvPr>
          <p:cNvSpPr txBox="1">
            <a:spLocks noChangeArrowheads="1"/>
          </p:cNvSpPr>
          <p:nvPr/>
        </p:nvSpPr>
        <p:spPr bwMode="auto">
          <a:xfrm>
            <a:off x="6751638" y="1600200"/>
            <a:ext cx="231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Typical Capacity</a:t>
            </a:r>
          </a:p>
        </p:txBody>
      </p:sp>
      <p:sp>
        <p:nvSpPr>
          <p:cNvPr id="44041" name="TextBox 19">
            <a:extLst>
              <a:ext uri="{FF2B5EF4-FFF2-40B4-BE49-F238E27FC236}">
                <a16:creationId xmlns:a16="http://schemas.microsoft.com/office/drawing/2014/main" id="{3B9E3A54-54B7-4D0E-8005-A625BA4E7781}"/>
              </a:ext>
            </a:extLst>
          </p:cNvPr>
          <p:cNvSpPr txBox="1">
            <a:spLocks noChangeArrowheads="1"/>
          </p:cNvSpPr>
          <p:nvPr/>
        </p:nvSpPr>
        <p:spPr bwMode="auto">
          <a:xfrm>
            <a:off x="503238" y="1600200"/>
            <a:ext cx="231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Typical Access Time</a:t>
            </a:r>
          </a:p>
        </p:txBody>
      </p:sp>
      <p:sp>
        <p:nvSpPr>
          <p:cNvPr id="44042" name="TextBox 24">
            <a:extLst>
              <a:ext uri="{FF2B5EF4-FFF2-40B4-BE49-F238E27FC236}">
                <a16:creationId xmlns:a16="http://schemas.microsoft.com/office/drawing/2014/main" id="{7AF25952-3AF8-48E3-8FAE-7B34059A8D35}"/>
              </a:ext>
            </a:extLst>
          </p:cNvPr>
          <p:cNvSpPr txBox="1">
            <a:spLocks noChangeArrowheads="1"/>
          </p:cNvSpPr>
          <p:nvPr/>
        </p:nvSpPr>
        <p:spPr bwMode="auto">
          <a:xfrm>
            <a:off x="503238" y="2200275"/>
            <a:ext cx="2309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 nanosecond</a:t>
            </a:r>
          </a:p>
        </p:txBody>
      </p:sp>
      <p:sp>
        <p:nvSpPr>
          <p:cNvPr id="44043" name="TextBox 25">
            <a:extLst>
              <a:ext uri="{FF2B5EF4-FFF2-40B4-BE49-F238E27FC236}">
                <a16:creationId xmlns:a16="http://schemas.microsoft.com/office/drawing/2014/main" id="{14B21E13-4CE8-4EEA-8F7F-70AA3C766913}"/>
              </a:ext>
            </a:extLst>
          </p:cNvPr>
          <p:cNvSpPr txBox="1">
            <a:spLocks noChangeArrowheads="1"/>
          </p:cNvSpPr>
          <p:nvPr/>
        </p:nvSpPr>
        <p:spPr bwMode="auto">
          <a:xfrm>
            <a:off x="503238" y="2897188"/>
            <a:ext cx="2316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2 nanoseconds</a:t>
            </a:r>
          </a:p>
        </p:txBody>
      </p:sp>
      <p:sp>
        <p:nvSpPr>
          <p:cNvPr id="44044" name="TextBox 26">
            <a:extLst>
              <a:ext uri="{FF2B5EF4-FFF2-40B4-BE49-F238E27FC236}">
                <a16:creationId xmlns:a16="http://schemas.microsoft.com/office/drawing/2014/main" id="{6F239138-C8A4-47DE-AFC6-0826C8B93B4A}"/>
              </a:ext>
            </a:extLst>
          </p:cNvPr>
          <p:cNvSpPr txBox="1">
            <a:spLocks noChangeArrowheads="1"/>
          </p:cNvSpPr>
          <p:nvPr/>
        </p:nvSpPr>
        <p:spPr bwMode="auto">
          <a:xfrm>
            <a:off x="496888" y="3644900"/>
            <a:ext cx="2322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 nanoseconds</a:t>
            </a:r>
          </a:p>
        </p:txBody>
      </p:sp>
      <p:sp>
        <p:nvSpPr>
          <p:cNvPr id="44045" name="TextBox 27">
            <a:extLst>
              <a:ext uri="{FF2B5EF4-FFF2-40B4-BE49-F238E27FC236}">
                <a16:creationId xmlns:a16="http://schemas.microsoft.com/office/drawing/2014/main" id="{397926EA-6377-468D-A00E-D34B432E1B34}"/>
              </a:ext>
            </a:extLst>
          </p:cNvPr>
          <p:cNvSpPr txBox="1">
            <a:spLocks noChangeArrowheads="1"/>
          </p:cNvSpPr>
          <p:nvPr/>
        </p:nvSpPr>
        <p:spPr bwMode="auto">
          <a:xfrm>
            <a:off x="496888" y="4344988"/>
            <a:ext cx="2316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 milliseconds</a:t>
            </a:r>
          </a:p>
        </p:txBody>
      </p:sp>
      <p:sp>
        <p:nvSpPr>
          <p:cNvPr id="44046" name="TextBox 28">
            <a:extLst>
              <a:ext uri="{FF2B5EF4-FFF2-40B4-BE49-F238E27FC236}">
                <a16:creationId xmlns:a16="http://schemas.microsoft.com/office/drawing/2014/main" id="{D5D98146-742D-48BA-8DAD-BE73E1663009}"/>
              </a:ext>
            </a:extLst>
          </p:cNvPr>
          <p:cNvSpPr txBox="1">
            <a:spLocks noChangeArrowheads="1"/>
          </p:cNvSpPr>
          <p:nvPr/>
        </p:nvSpPr>
        <p:spPr bwMode="auto">
          <a:xfrm>
            <a:off x="503238" y="5016500"/>
            <a:ext cx="2316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100 seconds</a:t>
            </a:r>
          </a:p>
        </p:txBody>
      </p:sp>
      <p:sp>
        <p:nvSpPr>
          <p:cNvPr id="44047" name="TextBox 29">
            <a:extLst>
              <a:ext uri="{FF2B5EF4-FFF2-40B4-BE49-F238E27FC236}">
                <a16:creationId xmlns:a16="http://schemas.microsoft.com/office/drawing/2014/main" id="{D7893CDA-FA7A-4B27-B4DD-F527B603894B}"/>
              </a:ext>
            </a:extLst>
          </p:cNvPr>
          <p:cNvSpPr txBox="1">
            <a:spLocks noChangeArrowheads="1"/>
          </p:cNvSpPr>
          <p:nvPr/>
        </p:nvSpPr>
        <p:spPr bwMode="auto">
          <a:xfrm>
            <a:off x="6529388" y="2200275"/>
            <a:ext cx="2309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&lt; 1 KB</a:t>
            </a:r>
          </a:p>
        </p:txBody>
      </p:sp>
      <p:sp>
        <p:nvSpPr>
          <p:cNvPr id="44048" name="TextBox 30">
            <a:extLst>
              <a:ext uri="{FF2B5EF4-FFF2-40B4-BE49-F238E27FC236}">
                <a16:creationId xmlns:a16="http://schemas.microsoft.com/office/drawing/2014/main" id="{413C78B5-747F-44FB-BBFA-5B1938499795}"/>
              </a:ext>
            </a:extLst>
          </p:cNvPr>
          <p:cNvSpPr txBox="1">
            <a:spLocks noChangeArrowheads="1"/>
          </p:cNvSpPr>
          <p:nvPr/>
        </p:nvSpPr>
        <p:spPr bwMode="auto">
          <a:xfrm>
            <a:off x="6553200" y="2897188"/>
            <a:ext cx="23098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32 KB/4 MB</a:t>
            </a:r>
          </a:p>
        </p:txBody>
      </p:sp>
      <p:sp>
        <p:nvSpPr>
          <p:cNvPr id="44049" name="TextBox 31">
            <a:extLst>
              <a:ext uri="{FF2B5EF4-FFF2-40B4-BE49-F238E27FC236}">
                <a16:creationId xmlns:a16="http://schemas.microsoft.com/office/drawing/2014/main" id="{6100BA5E-CDE6-4DB8-898C-29BEB24E2F11}"/>
              </a:ext>
            </a:extLst>
          </p:cNvPr>
          <p:cNvSpPr txBox="1">
            <a:spLocks noChangeArrowheads="1"/>
          </p:cNvSpPr>
          <p:nvPr/>
        </p:nvSpPr>
        <p:spPr bwMode="auto">
          <a:xfrm>
            <a:off x="6553200" y="3644900"/>
            <a:ext cx="2309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 – 16 GB</a:t>
            </a:r>
          </a:p>
        </p:txBody>
      </p:sp>
      <p:sp>
        <p:nvSpPr>
          <p:cNvPr id="44050" name="TextBox 32">
            <a:extLst>
              <a:ext uri="{FF2B5EF4-FFF2-40B4-BE49-F238E27FC236}">
                <a16:creationId xmlns:a16="http://schemas.microsoft.com/office/drawing/2014/main" id="{5A4EDB85-A201-49D5-A79F-4D0489B5C8C0}"/>
              </a:ext>
            </a:extLst>
          </p:cNvPr>
          <p:cNvSpPr txBox="1">
            <a:spLocks noChangeArrowheads="1"/>
          </p:cNvSpPr>
          <p:nvPr/>
        </p:nvSpPr>
        <p:spPr bwMode="auto">
          <a:xfrm>
            <a:off x="6553200" y="4349750"/>
            <a:ext cx="2309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128 - 2000 GB</a:t>
            </a:r>
          </a:p>
        </p:txBody>
      </p:sp>
      <p:sp>
        <p:nvSpPr>
          <p:cNvPr id="44051" name="TextBox 33">
            <a:extLst>
              <a:ext uri="{FF2B5EF4-FFF2-40B4-BE49-F238E27FC236}">
                <a16:creationId xmlns:a16="http://schemas.microsoft.com/office/drawing/2014/main" id="{38299D52-C30B-4412-BFD7-6D040EFC93A3}"/>
              </a:ext>
            </a:extLst>
          </p:cNvPr>
          <p:cNvSpPr txBox="1">
            <a:spLocks noChangeArrowheads="1"/>
          </p:cNvSpPr>
          <p:nvPr/>
        </p:nvSpPr>
        <p:spPr bwMode="auto">
          <a:xfrm>
            <a:off x="6553200" y="5016500"/>
            <a:ext cx="2309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500 - 1000 GB</a:t>
            </a:r>
          </a:p>
        </p:txBody>
      </p:sp>
      <p:sp>
        <p:nvSpPr>
          <p:cNvPr id="36" name="Content Placeholder 2">
            <a:extLst>
              <a:ext uri="{FF2B5EF4-FFF2-40B4-BE49-F238E27FC236}">
                <a16:creationId xmlns:a16="http://schemas.microsoft.com/office/drawing/2014/main" id="{6E2A82BC-8235-4A32-97F1-8402BE81B3BF}"/>
              </a:ext>
            </a:extLst>
          </p:cNvPr>
          <p:cNvSpPr txBox="1">
            <a:spLocks/>
          </p:cNvSpPr>
          <p:nvPr/>
        </p:nvSpPr>
        <p:spPr>
          <a:xfrm>
            <a:off x="498475" y="5638800"/>
            <a:ext cx="8147050" cy="1198563"/>
          </a:xfrm>
          <a:prstGeom prst="rect">
            <a:avLst/>
          </a:prstGeom>
        </p:spPr>
        <p:txBody>
          <a:bodyPr>
            <a:normAutofit/>
          </a:bodyPr>
          <a:lstStyle/>
          <a:p>
            <a:pPr marL="457200" indent="-457200" eaLnBrk="1" fontAlgn="auto" hangingPunct="1">
              <a:spcBef>
                <a:spcPts val="2000"/>
              </a:spcBef>
              <a:spcAft>
                <a:spcPts val="0"/>
              </a:spcAft>
              <a:buClr>
                <a:schemeClr val="tx1">
                  <a:lumMod val="75000"/>
                  <a:lumOff val="25000"/>
                </a:schemeClr>
              </a:buClr>
              <a:buSzPct val="75000"/>
              <a:buFont typeface="Wingdings" charset="2"/>
              <a:buChar char="Ø"/>
              <a:defRPr/>
            </a:pPr>
            <a:endParaRPr lang="en-US" sz="2000" dirty="0">
              <a:latin typeface="Arial"/>
            </a:endParaRPr>
          </a:p>
        </p:txBody>
      </p:sp>
      <p:cxnSp>
        <p:nvCxnSpPr>
          <p:cNvPr id="37" name="Straight Connector 36">
            <a:extLst>
              <a:ext uri="{FF2B5EF4-FFF2-40B4-BE49-F238E27FC236}">
                <a16:creationId xmlns:a16="http://schemas.microsoft.com/office/drawing/2014/main" id="{2B98C1F7-FFCC-48C6-BE53-8E8DDD44BDA8}"/>
              </a:ext>
            </a:extLst>
          </p:cNvPr>
          <p:cNvCxnSpPr/>
          <p:nvPr/>
        </p:nvCxnSpPr>
        <p:spPr>
          <a:xfrm rot="10800000">
            <a:off x="533400" y="1981200"/>
            <a:ext cx="2133600"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15A7363-FFF2-47A8-A7F6-139DDC581F76}"/>
              </a:ext>
            </a:extLst>
          </p:cNvPr>
          <p:cNvCxnSpPr/>
          <p:nvPr/>
        </p:nvCxnSpPr>
        <p:spPr>
          <a:xfrm rot="10800000">
            <a:off x="6811963" y="1981200"/>
            <a:ext cx="1738312" cy="0"/>
          </a:xfrm>
          <a:prstGeom prst="line">
            <a:avLst/>
          </a:prstGeom>
          <a:ln w="2857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4055" name="Slide Number Placeholder 2">
            <a:extLst>
              <a:ext uri="{FF2B5EF4-FFF2-40B4-BE49-F238E27FC236}">
                <a16:creationId xmlns:a16="http://schemas.microsoft.com/office/drawing/2014/main" id="{F8EE40A2-0CD9-491B-A53F-FF80BE38EE87}"/>
              </a:ext>
            </a:extLst>
          </p:cNvPr>
          <p:cNvSpPr>
            <a:spLocks noGrp="1"/>
          </p:cNvSpPr>
          <p:nvPr>
            <p:ph type="sldNum" sz="quarter" idx="4294967295"/>
          </p:nvPr>
        </p:nvSpPr>
        <p:spPr bwMode="auto">
          <a:xfrm>
            <a:off x="8388350" y="6356350"/>
            <a:ext cx="563563"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E8FA3ACF-EFE5-439F-85ED-4999AF8A9EC0}" type="slidenum">
              <a:rPr lang="en-US" altLang="en-US" sz="1800"/>
              <a:pPr>
                <a:spcBef>
                  <a:spcPct val="0"/>
                </a:spcBef>
                <a:buClrTx/>
                <a:buSzTx/>
                <a:buFontTx/>
                <a:buNone/>
              </a:pPr>
              <a:t>23</a:t>
            </a:fld>
            <a:endParaRPr lang="en-US" altLang="en-US" sz="1800"/>
          </a:p>
        </p:txBody>
      </p:sp>
      <p:sp>
        <p:nvSpPr>
          <p:cNvPr id="44056" name="TextBox 1">
            <a:extLst>
              <a:ext uri="{FF2B5EF4-FFF2-40B4-BE49-F238E27FC236}">
                <a16:creationId xmlns:a16="http://schemas.microsoft.com/office/drawing/2014/main" id="{6774C608-BC4B-41A3-B4F6-492154C0C3E2}"/>
              </a:ext>
            </a:extLst>
          </p:cNvPr>
          <p:cNvSpPr txBox="1">
            <a:spLocks noChangeArrowheads="1"/>
          </p:cNvSpPr>
          <p:nvPr/>
        </p:nvSpPr>
        <p:spPr bwMode="auto">
          <a:xfrm rot="1583518">
            <a:off x="7734300" y="368300"/>
            <a:ext cx="1214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800" u="sng">
                <a:solidFill>
                  <a:srgbClr val="FF0000"/>
                </a:solidFill>
              </a:rPr>
              <a:t>Recall</a:t>
            </a:r>
            <a:endParaRPr lang="en-US" altLang="en-US" sz="1800" u="sng">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9A09C97E-1FA2-4814-80BF-AA5B0DD71E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5AF3A07-0C82-43DC-B048-EC011C1EF5A0}" type="slidenum">
              <a:rPr lang="en-AU" altLang="en-US" sz="1400" smtClean="0"/>
              <a:pPr>
                <a:spcBef>
                  <a:spcPct val="0"/>
                </a:spcBef>
                <a:buClrTx/>
                <a:buSzTx/>
                <a:buFontTx/>
                <a:buNone/>
              </a:pPr>
              <a:t>24</a:t>
            </a:fld>
            <a:endParaRPr lang="en-AU" altLang="en-US" sz="1400"/>
          </a:p>
        </p:txBody>
      </p:sp>
      <p:sp>
        <p:nvSpPr>
          <p:cNvPr id="46083" name="Rectangle 4">
            <a:extLst>
              <a:ext uri="{FF2B5EF4-FFF2-40B4-BE49-F238E27FC236}">
                <a16:creationId xmlns:a16="http://schemas.microsoft.com/office/drawing/2014/main" id="{BE374D50-F989-4BA9-95E3-C5B51E6B3022}"/>
              </a:ext>
            </a:extLst>
          </p:cNvPr>
          <p:cNvSpPr>
            <a:spLocks noGrp="1" noChangeArrowheads="1"/>
          </p:cNvSpPr>
          <p:nvPr>
            <p:ph type="title"/>
          </p:nvPr>
        </p:nvSpPr>
        <p:spPr/>
        <p:txBody>
          <a:bodyPr/>
          <a:lstStyle/>
          <a:p>
            <a:pPr eaLnBrk="1" hangingPunct="1"/>
            <a:r>
              <a:rPr lang="en-US" altLang="en-US" dirty="0"/>
              <a:t>Immediate Operands</a:t>
            </a:r>
            <a:endParaRPr lang="en-AU" altLang="en-US" dirty="0"/>
          </a:p>
        </p:txBody>
      </p:sp>
      <p:sp>
        <p:nvSpPr>
          <p:cNvPr id="46084" name="Rectangle 5">
            <a:extLst>
              <a:ext uri="{FF2B5EF4-FFF2-40B4-BE49-F238E27FC236}">
                <a16:creationId xmlns:a16="http://schemas.microsoft.com/office/drawing/2014/main" id="{B0A9B390-8ADC-42DB-824C-C8D635F5FFED}"/>
              </a:ext>
            </a:extLst>
          </p:cNvPr>
          <p:cNvSpPr>
            <a:spLocks noGrp="1" noChangeArrowheads="1"/>
          </p:cNvSpPr>
          <p:nvPr>
            <p:ph type="body" idx="1"/>
          </p:nvPr>
        </p:nvSpPr>
        <p:spPr/>
        <p:txBody>
          <a:bodyPr/>
          <a:lstStyle/>
          <a:p>
            <a:pPr eaLnBrk="1" hangingPunct="1"/>
            <a:r>
              <a:rPr lang="en-US" altLang="en-US" dirty="0"/>
              <a:t>Constant data specified in an instruction</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addi</a:t>
            </a:r>
            <a:r>
              <a:rPr lang="en-US" altLang="en-US" sz="2800" dirty="0">
                <a:latin typeface="Lucida Console" panose="020B0609040504020204" pitchFamily="49" charset="0"/>
              </a:rPr>
              <a:t> $s3, $s3, 4</a:t>
            </a:r>
          </a:p>
          <a:p>
            <a:pPr eaLnBrk="1" hangingPunct="1"/>
            <a:r>
              <a:rPr lang="en-US" altLang="en-US" dirty="0">
                <a:solidFill>
                  <a:srgbClr val="FF0000"/>
                </a:solidFill>
              </a:rPr>
              <a:t>No subtract immediate instruction</a:t>
            </a:r>
          </a:p>
          <a:p>
            <a:pPr lvl="1" eaLnBrk="1" hangingPunct="1"/>
            <a:r>
              <a:rPr lang="en-US" altLang="en-US" dirty="0"/>
              <a:t>Just use a negative constant</a:t>
            </a:r>
          </a:p>
          <a:p>
            <a:pPr lvl="1" eaLnBrk="1" hangingPunct="1">
              <a:buFont typeface="Wingdings" panose="05000000000000000000" pitchFamily="2" charset="2"/>
              <a:buNone/>
            </a:pPr>
            <a:r>
              <a:rPr lang="en-US" altLang="en-US" sz="2400" dirty="0">
                <a:latin typeface="Lucida Console" panose="020B0609040504020204" pitchFamily="49" charset="0"/>
              </a:rPr>
              <a:t>	</a:t>
            </a:r>
            <a:r>
              <a:rPr lang="en-US" altLang="en-US" sz="2400" dirty="0" err="1">
                <a:latin typeface="Lucida Console" panose="020B0609040504020204" pitchFamily="49" charset="0"/>
              </a:rPr>
              <a:t>addi</a:t>
            </a:r>
            <a:r>
              <a:rPr lang="en-US" altLang="en-US" sz="2400" dirty="0">
                <a:latin typeface="Lucida Console" panose="020B0609040504020204" pitchFamily="49" charset="0"/>
              </a:rPr>
              <a:t> $s2, $s1, -1</a:t>
            </a:r>
          </a:p>
          <a:p>
            <a:pPr eaLnBrk="1" hangingPunct="1"/>
            <a:r>
              <a:rPr lang="en-US" altLang="en-US" i="1" dirty="0"/>
              <a:t>Design Principle 3:</a:t>
            </a:r>
            <a:r>
              <a:rPr lang="en-US" altLang="en-US" dirty="0"/>
              <a:t> Make the common case fast</a:t>
            </a:r>
          </a:p>
          <a:p>
            <a:pPr lvl="1" eaLnBrk="1" hangingPunct="1"/>
            <a:r>
              <a:rPr lang="en-US" altLang="en-US" dirty="0"/>
              <a:t>Small constants are common</a:t>
            </a:r>
          </a:p>
          <a:p>
            <a:pPr lvl="1" eaLnBrk="1" hangingPunct="1"/>
            <a:r>
              <a:rPr lang="en-US" altLang="en-US" dirty="0"/>
              <a:t>Immediate operand avoids a load instruction</a:t>
            </a:r>
            <a:endParaRPr lang="en-AU"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194E3D81-6409-49AA-9692-D68E6AC593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68A4276-23DF-45F0-A4BC-99D35645F0EB}" type="slidenum">
              <a:rPr lang="en-AU" altLang="en-US" sz="1400" smtClean="0"/>
              <a:pPr>
                <a:spcBef>
                  <a:spcPct val="0"/>
                </a:spcBef>
                <a:buClrTx/>
                <a:buSzTx/>
                <a:buFontTx/>
                <a:buNone/>
              </a:pPr>
              <a:t>25</a:t>
            </a:fld>
            <a:endParaRPr lang="en-AU" altLang="en-US" sz="1400"/>
          </a:p>
        </p:txBody>
      </p:sp>
      <p:sp>
        <p:nvSpPr>
          <p:cNvPr id="48131" name="Rectangle 2">
            <a:extLst>
              <a:ext uri="{FF2B5EF4-FFF2-40B4-BE49-F238E27FC236}">
                <a16:creationId xmlns:a16="http://schemas.microsoft.com/office/drawing/2014/main" id="{A31670E3-C5A7-49C0-B228-CA7C5401ECC4}"/>
              </a:ext>
            </a:extLst>
          </p:cNvPr>
          <p:cNvSpPr>
            <a:spLocks noGrp="1" noChangeArrowheads="1"/>
          </p:cNvSpPr>
          <p:nvPr>
            <p:ph type="title"/>
          </p:nvPr>
        </p:nvSpPr>
        <p:spPr/>
        <p:txBody>
          <a:bodyPr/>
          <a:lstStyle/>
          <a:p>
            <a:pPr eaLnBrk="1" hangingPunct="1"/>
            <a:r>
              <a:rPr lang="en-AU" altLang="en-US" dirty="0"/>
              <a:t>The Constant Zero</a:t>
            </a:r>
          </a:p>
        </p:txBody>
      </p:sp>
      <p:sp>
        <p:nvSpPr>
          <p:cNvPr id="48132" name="Rectangle 3">
            <a:extLst>
              <a:ext uri="{FF2B5EF4-FFF2-40B4-BE49-F238E27FC236}">
                <a16:creationId xmlns:a16="http://schemas.microsoft.com/office/drawing/2014/main" id="{BCA66329-A869-42E5-B245-FBB66C1324C4}"/>
              </a:ext>
            </a:extLst>
          </p:cNvPr>
          <p:cNvSpPr>
            <a:spLocks noGrp="1" noChangeArrowheads="1"/>
          </p:cNvSpPr>
          <p:nvPr>
            <p:ph type="body" idx="1"/>
          </p:nvPr>
        </p:nvSpPr>
        <p:spPr/>
        <p:txBody>
          <a:bodyPr/>
          <a:lstStyle/>
          <a:p>
            <a:pPr eaLnBrk="1" hangingPunct="1"/>
            <a:r>
              <a:rPr lang="en-AU" altLang="en-US" dirty="0"/>
              <a:t>MIPS register 0 ($zero) is the constant 0</a:t>
            </a:r>
          </a:p>
          <a:p>
            <a:pPr lvl="1" eaLnBrk="1" hangingPunct="1"/>
            <a:r>
              <a:rPr lang="en-AU" altLang="en-US" dirty="0"/>
              <a:t>Cannot be overwritten</a:t>
            </a:r>
          </a:p>
          <a:p>
            <a:pPr eaLnBrk="1" hangingPunct="1"/>
            <a:r>
              <a:rPr lang="en-AU" altLang="en-US" dirty="0"/>
              <a:t>Useful for common operations</a:t>
            </a:r>
          </a:p>
          <a:p>
            <a:pPr lvl="1" eaLnBrk="1" hangingPunct="1"/>
            <a:r>
              <a:rPr lang="en-AU" altLang="en-US" dirty="0"/>
              <a:t>E.g., </a:t>
            </a:r>
            <a:r>
              <a:rPr lang="en-AU" altLang="en-US" dirty="0">
                <a:solidFill>
                  <a:srgbClr val="0070C0"/>
                </a:solidFill>
              </a:rPr>
              <a:t>move</a:t>
            </a:r>
            <a:r>
              <a:rPr lang="en-AU" altLang="en-US" dirty="0"/>
              <a:t> between registers</a:t>
            </a:r>
          </a:p>
          <a:p>
            <a:pPr lvl="1" eaLnBrk="1" hangingPunct="1">
              <a:buFont typeface="Wingdings" panose="05000000000000000000" pitchFamily="2" charset="2"/>
              <a:buNone/>
            </a:pPr>
            <a:r>
              <a:rPr lang="en-AU" altLang="en-US" dirty="0">
                <a:latin typeface="Lucida Console" panose="020B0609040504020204" pitchFamily="49" charset="0"/>
              </a:rPr>
              <a:t>	add $t2, $s1, $zero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89339CAF-EA1B-4F3B-B3FF-DD8DE5C64B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E3892AE-D581-436F-8774-136997B76C5C}" type="slidenum">
              <a:rPr lang="en-AU" altLang="en-US" sz="1400" smtClean="0"/>
              <a:pPr>
                <a:spcBef>
                  <a:spcPct val="0"/>
                </a:spcBef>
                <a:buClrTx/>
                <a:buSzTx/>
                <a:buFontTx/>
                <a:buNone/>
              </a:pPr>
              <a:t>26</a:t>
            </a:fld>
            <a:endParaRPr lang="en-AU" altLang="en-US" sz="1400"/>
          </a:p>
        </p:txBody>
      </p:sp>
      <p:sp>
        <p:nvSpPr>
          <p:cNvPr id="50179" name="Rectangle 8">
            <a:extLst>
              <a:ext uri="{FF2B5EF4-FFF2-40B4-BE49-F238E27FC236}">
                <a16:creationId xmlns:a16="http://schemas.microsoft.com/office/drawing/2014/main" id="{80EEE05A-F0CC-4E23-A71B-79C7D71C533A}"/>
              </a:ext>
            </a:extLst>
          </p:cNvPr>
          <p:cNvSpPr>
            <a:spLocks noGrp="1" noChangeArrowheads="1"/>
          </p:cNvSpPr>
          <p:nvPr>
            <p:ph type="title"/>
          </p:nvPr>
        </p:nvSpPr>
        <p:spPr/>
        <p:txBody>
          <a:bodyPr/>
          <a:lstStyle/>
          <a:p>
            <a:pPr eaLnBrk="1" hangingPunct="1"/>
            <a:r>
              <a:rPr lang="en-US" altLang="en-US" dirty="0"/>
              <a:t>Unsigned Binary Integers</a:t>
            </a:r>
            <a:endParaRPr lang="en-AU" altLang="en-US" dirty="0"/>
          </a:p>
        </p:txBody>
      </p:sp>
      <p:sp>
        <p:nvSpPr>
          <p:cNvPr id="50180" name="Rectangle 9">
            <a:extLst>
              <a:ext uri="{FF2B5EF4-FFF2-40B4-BE49-F238E27FC236}">
                <a16:creationId xmlns:a16="http://schemas.microsoft.com/office/drawing/2014/main" id="{CD2AC72C-CD63-437B-B64C-89E10C7EDC72}"/>
              </a:ext>
            </a:extLst>
          </p:cNvPr>
          <p:cNvSpPr>
            <a:spLocks noGrp="1" noChangeArrowheads="1"/>
          </p:cNvSpPr>
          <p:nvPr>
            <p:ph type="body" idx="1"/>
          </p:nvPr>
        </p:nvSpPr>
        <p:spPr>
          <a:xfrm>
            <a:off x="684213" y="1125538"/>
            <a:ext cx="8270875" cy="647700"/>
          </a:xfrm>
        </p:spPr>
        <p:txBody>
          <a:bodyPr/>
          <a:lstStyle/>
          <a:p>
            <a:pPr eaLnBrk="1" hangingPunct="1"/>
            <a:r>
              <a:rPr lang="en-US" altLang="en-US"/>
              <a:t>Given an n-bit number</a:t>
            </a:r>
            <a:endParaRPr lang="en-AU" altLang="en-US"/>
          </a:p>
        </p:txBody>
      </p:sp>
      <p:graphicFrame>
        <p:nvGraphicFramePr>
          <p:cNvPr id="50181" name="Object 4">
            <a:extLst>
              <a:ext uri="{FF2B5EF4-FFF2-40B4-BE49-F238E27FC236}">
                <a16:creationId xmlns:a16="http://schemas.microsoft.com/office/drawing/2014/main" id="{3BCA565C-8F64-4DEE-8B59-58A97E3215CF}"/>
              </a:ext>
            </a:extLst>
          </p:cNvPr>
          <p:cNvGraphicFramePr>
            <a:graphicFrameLocks noChangeAspect="1"/>
          </p:cNvGraphicFramePr>
          <p:nvPr/>
        </p:nvGraphicFramePr>
        <p:xfrm>
          <a:off x="1447800" y="1844675"/>
          <a:ext cx="6010275" cy="579438"/>
        </p:xfrm>
        <a:graphic>
          <a:graphicData uri="http://schemas.openxmlformats.org/presentationml/2006/ole">
            <mc:AlternateContent xmlns:mc="http://schemas.openxmlformats.org/markup-compatibility/2006">
              <mc:Choice xmlns:v="urn:schemas-microsoft-com:vml" Requires="v">
                <p:oleObj spid="_x0000_s50219" name="Equation" r:id="rId4" imgW="2501900" imgH="241300" progId="Equation.3">
                  <p:embed/>
                </p:oleObj>
              </mc:Choice>
              <mc:Fallback>
                <p:oleObj name="Equation" r:id="rId4" imgW="25019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44675"/>
                        <a:ext cx="6010275" cy="57943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Rectangle 5">
            <a:extLst>
              <a:ext uri="{FF2B5EF4-FFF2-40B4-BE49-F238E27FC236}">
                <a16:creationId xmlns:a16="http://schemas.microsoft.com/office/drawing/2014/main" id="{39BF1945-C841-4452-AD66-FBAAFD5C7D5F}"/>
              </a:ext>
            </a:extLst>
          </p:cNvPr>
          <p:cNvSpPr>
            <a:spLocks noChangeArrowheads="1"/>
          </p:cNvSpPr>
          <p:nvPr/>
        </p:nvSpPr>
        <p:spPr bwMode="auto">
          <a:xfrm>
            <a:off x="684213" y="2565400"/>
            <a:ext cx="827087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dirty="0"/>
              <a:t>Range: 0 to +2</a:t>
            </a:r>
            <a:r>
              <a:rPr lang="en-US" altLang="en-US" baseline="30000" dirty="0"/>
              <a:t>n</a:t>
            </a:r>
            <a:r>
              <a:rPr lang="en-US" altLang="en-US" dirty="0"/>
              <a:t> – 1</a:t>
            </a:r>
          </a:p>
          <a:p>
            <a:pPr eaLnBrk="1" hangingPunct="1"/>
            <a:r>
              <a:rPr lang="en-US" altLang="en-US" dirty="0"/>
              <a:t>Example</a:t>
            </a:r>
          </a:p>
          <a:p>
            <a:pPr lvl="1" eaLnBrk="1" hangingPunct="1"/>
            <a:r>
              <a:rPr lang="en-US" altLang="en-US" sz="2400" dirty="0"/>
              <a:t>0000 0000 0000 0000 0000 0000 0000 1011</a:t>
            </a:r>
            <a:r>
              <a:rPr lang="en-US" altLang="en-US" sz="2400" baseline="-25000" dirty="0"/>
              <a:t>2</a:t>
            </a:r>
            <a:br>
              <a:rPr lang="en-US" altLang="en-US" sz="2400" dirty="0"/>
            </a:br>
            <a:r>
              <a:rPr lang="en-US" altLang="en-US" sz="2400" dirty="0"/>
              <a:t>= 0 + … + 1×2</a:t>
            </a:r>
            <a:r>
              <a:rPr lang="en-US" altLang="en-US" sz="2400" baseline="30000" dirty="0"/>
              <a:t>3</a:t>
            </a:r>
            <a:r>
              <a:rPr lang="en-US" altLang="en-US" sz="2400" dirty="0"/>
              <a:t> + 0×2</a:t>
            </a:r>
            <a:r>
              <a:rPr lang="en-US" altLang="en-US" sz="2400" baseline="30000" dirty="0"/>
              <a:t>2</a:t>
            </a:r>
            <a:r>
              <a:rPr lang="en-US" altLang="en-US" sz="2400" dirty="0"/>
              <a:t> +1×2</a:t>
            </a:r>
            <a:r>
              <a:rPr lang="en-US" altLang="en-US" sz="2400" baseline="30000" dirty="0"/>
              <a:t>1</a:t>
            </a:r>
            <a:r>
              <a:rPr lang="en-US" altLang="en-US" sz="2400" dirty="0"/>
              <a:t> +1×2</a:t>
            </a:r>
            <a:r>
              <a:rPr lang="en-US" altLang="en-US" sz="2400" baseline="30000" dirty="0"/>
              <a:t>0</a:t>
            </a:r>
            <a:br>
              <a:rPr lang="en-US" altLang="en-US" sz="2400" dirty="0"/>
            </a:br>
            <a:r>
              <a:rPr lang="en-US" altLang="en-US" sz="2400" dirty="0"/>
              <a:t>= 0 + … + 8 + 0 + 2 + 1 = 11</a:t>
            </a:r>
            <a:r>
              <a:rPr lang="en-US" altLang="en-US" sz="2400" baseline="-25000" dirty="0"/>
              <a:t>10</a:t>
            </a:r>
            <a:endParaRPr lang="en-US" altLang="en-US" sz="2400" dirty="0"/>
          </a:p>
          <a:p>
            <a:pPr eaLnBrk="1" hangingPunct="1"/>
            <a:r>
              <a:rPr lang="en-US" altLang="en-US" dirty="0"/>
              <a:t>Using 32 bits</a:t>
            </a:r>
          </a:p>
          <a:p>
            <a:pPr lvl="1" eaLnBrk="1" hangingPunct="1"/>
            <a:r>
              <a:rPr lang="en-US" altLang="en-US" dirty="0"/>
              <a:t>0 to +4,294,967,295</a:t>
            </a:r>
          </a:p>
        </p:txBody>
      </p:sp>
      <p:sp>
        <p:nvSpPr>
          <p:cNvPr id="50183" name="Text Box 7">
            <a:extLst>
              <a:ext uri="{FF2B5EF4-FFF2-40B4-BE49-F238E27FC236}">
                <a16:creationId xmlns:a16="http://schemas.microsoft.com/office/drawing/2014/main" id="{8D49C9E1-789C-4D1B-A5C1-95669F7A7E3A}"/>
              </a:ext>
            </a:extLst>
          </p:cNvPr>
          <p:cNvSpPr txBox="1">
            <a:spLocks noChangeArrowheads="1"/>
          </p:cNvSpPr>
          <p:nvPr/>
        </p:nvSpPr>
        <p:spPr bwMode="auto">
          <a:xfrm rot="5400000">
            <a:off x="7027069" y="1750219"/>
            <a:ext cx="386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§2.4 Signed and Unsigned Numbers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4135E93-0E96-4444-9E99-EB5ACFB517B5}"/>
              </a:ext>
            </a:extLst>
          </p:cNvPr>
          <p:cNvSpPr>
            <a:spLocks noGrp="1" noChangeArrowheads="1"/>
          </p:cNvSpPr>
          <p:nvPr>
            <p:ph type="title"/>
          </p:nvPr>
        </p:nvSpPr>
        <p:spPr>
          <a:xfrm>
            <a:off x="684213" y="384175"/>
            <a:ext cx="8259762" cy="523875"/>
          </a:xfrm>
        </p:spPr>
        <p:txBody>
          <a:bodyPr/>
          <a:lstStyle/>
          <a:p>
            <a:r>
              <a:rPr lang="en-US" altLang="en-US" sz="2800" dirty="0"/>
              <a:t>Presenting positive and negative numbers</a:t>
            </a:r>
            <a:endParaRPr lang="en-US" altLang="en-US" dirty="0"/>
          </a:p>
        </p:txBody>
      </p:sp>
      <p:sp>
        <p:nvSpPr>
          <p:cNvPr id="52227" name="Content Placeholder 2">
            <a:extLst>
              <a:ext uri="{FF2B5EF4-FFF2-40B4-BE49-F238E27FC236}">
                <a16:creationId xmlns:a16="http://schemas.microsoft.com/office/drawing/2014/main" id="{AB3898C6-0BD9-406A-949D-00F1E2D710D2}"/>
              </a:ext>
            </a:extLst>
          </p:cNvPr>
          <p:cNvSpPr>
            <a:spLocks noGrp="1" noChangeArrowheads="1"/>
          </p:cNvSpPr>
          <p:nvPr>
            <p:ph idx="1"/>
          </p:nvPr>
        </p:nvSpPr>
        <p:spPr/>
        <p:txBody>
          <a:bodyPr/>
          <a:lstStyle/>
          <a:p>
            <a:r>
              <a:rPr lang="en-US" altLang="en-US" dirty="0"/>
              <a:t>Obvious thought: use sign and magnitude; i.e., add a separate sign presented by single bit. Problems:</a:t>
            </a:r>
          </a:p>
          <a:p>
            <a:pPr lvl="1"/>
            <a:r>
              <a:rPr lang="en-US" altLang="en-US" dirty="0"/>
              <a:t>Where to put the sign bit, left or right?</a:t>
            </a:r>
          </a:p>
          <a:p>
            <a:pPr lvl="1"/>
            <a:r>
              <a:rPr lang="en-US" altLang="en-US" dirty="0"/>
              <a:t>Adders for sign and magnitude may need an extra steps to set the sign – because we can’t know in advance what the proper sign will be.</a:t>
            </a:r>
          </a:p>
          <a:p>
            <a:pPr lvl="1"/>
            <a:r>
              <a:rPr lang="en-US" altLang="en-US" dirty="0"/>
              <a:t>Both a positive and a negative 0 possible – needs attentive programming.  </a:t>
            </a:r>
          </a:p>
        </p:txBody>
      </p:sp>
      <p:sp>
        <p:nvSpPr>
          <p:cNvPr id="52228" name="Footer Placeholder 3">
            <a:extLst>
              <a:ext uri="{FF2B5EF4-FFF2-40B4-BE49-F238E27FC236}">
                <a16:creationId xmlns:a16="http://schemas.microsoft.com/office/drawing/2014/main" id="{8288F5F9-628A-462F-BFF9-447D30A21F7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BE27EAC-363D-4B3E-83E7-28D737D3A906}" type="slidenum">
              <a:rPr lang="en-AU" altLang="en-US" sz="1400" smtClean="0"/>
              <a:pPr>
                <a:spcBef>
                  <a:spcPct val="0"/>
                </a:spcBef>
                <a:buClrTx/>
                <a:buSzTx/>
                <a:buFontTx/>
                <a:buNone/>
              </a:pPr>
              <a:t>27</a:t>
            </a:fld>
            <a:endParaRPr lang="en-AU"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00EAEB39-7B0F-4719-BACE-DD6F6E30C433}"/>
              </a:ext>
            </a:extLst>
          </p:cNvPr>
          <p:cNvSpPr>
            <a:spLocks noGrp="1" noChangeArrowheads="1"/>
          </p:cNvSpPr>
          <p:nvPr>
            <p:ph type="title"/>
          </p:nvPr>
        </p:nvSpPr>
        <p:spPr/>
        <p:txBody>
          <a:bodyPr/>
          <a:lstStyle/>
          <a:p>
            <a:r>
              <a:rPr lang="en-US" altLang="en-US" dirty="0"/>
              <a:t>Simple Choice for Hardware</a:t>
            </a:r>
          </a:p>
        </p:txBody>
      </p:sp>
      <p:sp>
        <p:nvSpPr>
          <p:cNvPr id="48131" name="Content Placeholder 2">
            <a:extLst>
              <a:ext uri="{FF2B5EF4-FFF2-40B4-BE49-F238E27FC236}">
                <a16:creationId xmlns:a16="http://schemas.microsoft.com/office/drawing/2014/main" id="{ED72D284-6C45-4F4E-9306-F7BD7FBD25DA}"/>
              </a:ext>
            </a:extLst>
          </p:cNvPr>
          <p:cNvSpPr>
            <a:spLocks noGrp="1"/>
          </p:cNvSpPr>
          <p:nvPr>
            <p:ph idx="1"/>
          </p:nvPr>
        </p:nvSpPr>
        <p:spPr/>
        <p:txBody>
          <a:bodyPr/>
          <a:lstStyle/>
          <a:p>
            <a:pPr>
              <a:defRPr/>
            </a:pPr>
            <a:r>
              <a:rPr lang="en-US" dirty="0"/>
              <a:t>The solution was to pick the representation that made the hardware simple such as:</a:t>
            </a:r>
          </a:p>
          <a:p>
            <a:pPr lvl="1">
              <a:defRPr/>
            </a:pPr>
            <a:r>
              <a:rPr lang="en-US" dirty="0"/>
              <a:t>Leading 0s means positive and</a:t>
            </a:r>
          </a:p>
          <a:p>
            <a:pPr lvl="1">
              <a:defRPr/>
            </a:pPr>
            <a:r>
              <a:rPr lang="en-US" dirty="0"/>
              <a:t>Leading 1s mean negative number.</a:t>
            </a:r>
          </a:p>
          <a:p>
            <a:pPr>
              <a:defRPr/>
            </a:pPr>
            <a:r>
              <a:rPr lang="en-US" dirty="0"/>
              <a:t>2’s complement supports these preferences. </a:t>
            </a:r>
          </a:p>
          <a:p>
            <a:pPr>
              <a:defRPr/>
            </a:pPr>
            <a:r>
              <a:rPr lang="en-US" dirty="0"/>
              <a:t>The hardware only needs to check the leading digit to determine + or – #s.</a:t>
            </a:r>
          </a:p>
          <a:p>
            <a:pPr marL="0" indent="0">
              <a:buFont typeface="Wingdings" panose="05000000000000000000" pitchFamily="2" charset="2"/>
              <a:buNone/>
              <a:defRPr/>
            </a:pPr>
            <a:endParaRPr lang="en-US" dirty="0"/>
          </a:p>
        </p:txBody>
      </p:sp>
      <p:sp>
        <p:nvSpPr>
          <p:cNvPr id="54276" name="Footer Placeholder 3">
            <a:extLst>
              <a:ext uri="{FF2B5EF4-FFF2-40B4-BE49-F238E27FC236}">
                <a16:creationId xmlns:a16="http://schemas.microsoft.com/office/drawing/2014/main" id="{556ADAA0-E6F5-4763-A3EE-EC76166B73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C286F37-3450-40C4-91B1-BA2DE0634EA1}" type="slidenum">
              <a:rPr lang="en-AU" altLang="en-US" sz="1400" smtClean="0"/>
              <a:pPr>
                <a:spcBef>
                  <a:spcPct val="0"/>
                </a:spcBef>
                <a:buClrTx/>
                <a:buSzTx/>
                <a:buFontTx/>
                <a:buNone/>
              </a:pPr>
              <a:t>28</a:t>
            </a:fld>
            <a:endParaRPr lang="en-AU"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736D1034-6C0C-46DC-9DD4-FD43571EDC65}"/>
              </a:ext>
            </a:extLst>
          </p:cNvPr>
          <p:cNvSpPr>
            <a:spLocks noGrp="1" noChangeArrowheads="1"/>
          </p:cNvSpPr>
          <p:nvPr>
            <p:ph type="title"/>
          </p:nvPr>
        </p:nvSpPr>
        <p:spPr/>
        <p:txBody>
          <a:bodyPr/>
          <a:lstStyle/>
          <a:p>
            <a:r>
              <a:rPr lang="en-US" altLang="en-US" dirty="0"/>
              <a:t>Operation for Conversion </a:t>
            </a:r>
          </a:p>
        </p:txBody>
      </p:sp>
      <p:sp>
        <p:nvSpPr>
          <p:cNvPr id="56323" name="Content Placeholder 2">
            <a:extLst>
              <a:ext uri="{FF2B5EF4-FFF2-40B4-BE49-F238E27FC236}">
                <a16:creationId xmlns:a16="http://schemas.microsoft.com/office/drawing/2014/main" id="{79E04937-A1D0-4392-8C23-3A5428F4EBA3}"/>
              </a:ext>
            </a:extLst>
          </p:cNvPr>
          <p:cNvSpPr>
            <a:spLocks noGrp="1" noChangeArrowheads="1"/>
          </p:cNvSpPr>
          <p:nvPr>
            <p:ph idx="1"/>
          </p:nvPr>
        </p:nvSpPr>
        <p:spPr/>
        <p:txBody>
          <a:bodyPr/>
          <a:lstStyle/>
          <a:p>
            <a:r>
              <a:rPr lang="en-US" altLang="en-US" sz="2800" dirty="0"/>
              <a:t>Convert to base 10: Either + or – the operations are almost same, only exception is the signed bit is multiplied by </a:t>
            </a:r>
            <a:r>
              <a:rPr lang="en-US" altLang="en-US" sz="2800" b="1" dirty="0">
                <a:solidFill>
                  <a:srgbClr val="C00000"/>
                </a:solidFill>
              </a:rPr>
              <a:t>-2</a:t>
            </a:r>
            <a:r>
              <a:rPr lang="en-US" altLang="en-US" sz="2800" b="1" baseline="30000" dirty="0">
                <a:solidFill>
                  <a:srgbClr val="C00000"/>
                </a:solidFill>
              </a:rPr>
              <a:t>31</a:t>
            </a:r>
            <a:r>
              <a:rPr lang="en-US" altLang="en-US" sz="2800" b="1" dirty="0"/>
              <a:t> </a:t>
            </a:r>
            <a:r>
              <a:rPr lang="en-US" altLang="en-US" sz="2800" dirty="0"/>
              <a:t>(when number is a number 32 bit number). That is:</a:t>
            </a:r>
          </a:p>
          <a:p>
            <a:r>
              <a:rPr lang="en-US" altLang="en-US" sz="2400" dirty="0"/>
              <a:t>(</a:t>
            </a:r>
            <a:r>
              <a:rPr lang="en-US" altLang="en-US" sz="2400" i="1" dirty="0">
                <a:latin typeface="Times New Roman" panose="02020603050405020304" pitchFamily="18" charset="0"/>
              </a:rPr>
              <a:t>x</a:t>
            </a:r>
            <a:r>
              <a:rPr lang="en-US" altLang="en-US" sz="2400" baseline="-25000" dirty="0">
                <a:latin typeface="Times New Roman" panose="02020603050405020304" pitchFamily="18" charset="0"/>
              </a:rPr>
              <a:t>31</a:t>
            </a:r>
            <a:r>
              <a:rPr lang="en-US" altLang="en-US" sz="2400" dirty="0">
                <a:latin typeface="Times New Roman" panose="02020603050405020304" pitchFamily="18" charset="0"/>
              </a:rPr>
              <a:t> ×</a:t>
            </a:r>
            <a:r>
              <a:rPr lang="en-US" altLang="en-US" sz="2400" dirty="0">
                <a:solidFill>
                  <a:srgbClr val="00B050"/>
                </a:solidFill>
                <a:latin typeface="Times New Roman" panose="02020603050405020304" pitchFamily="18" charset="0"/>
              </a:rPr>
              <a:t> </a:t>
            </a:r>
            <a:r>
              <a:rPr lang="en-US" altLang="en-US" sz="2400" b="1" dirty="0">
                <a:solidFill>
                  <a:srgbClr val="00B050"/>
                </a:solidFill>
                <a:latin typeface="Times New Roman" panose="02020603050405020304" pitchFamily="18" charset="0"/>
              </a:rPr>
              <a:t>-</a:t>
            </a:r>
            <a:r>
              <a:rPr lang="en-US" altLang="en-US" sz="2400" dirty="0">
                <a:solidFill>
                  <a:srgbClr val="C00000"/>
                </a:solidFill>
                <a:latin typeface="Times New Roman" panose="02020603050405020304" pitchFamily="18" charset="0"/>
              </a:rPr>
              <a:t>2</a:t>
            </a:r>
            <a:r>
              <a:rPr lang="en-US" altLang="en-US" sz="2400" baseline="30000" dirty="0">
                <a:solidFill>
                  <a:srgbClr val="C00000"/>
                </a:solidFill>
                <a:latin typeface="Times New Roman" panose="02020603050405020304" pitchFamily="18" charset="0"/>
              </a:rPr>
              <a:t>31</a:t>
            </a:r>
            <a:r>
              <a:rPr lang="en-US" altLang="en-US" sz="2400" dirty="0"/>
              <a:t>) + (</a:t>
            </a:r>
            <a:r>
              <a:rPr lang="en-US" altLang="en-US" sz="2400" i="1" dirty="0">
                <a:latin typeface="Times New Roman" panose="02020603050405020304" pitchFamily="18" charset="0"/>
              </a:rPr>
              <a:t>x</a:t>
            </a:r>
            <a:r>
              <a:rPr lang="en-US" altLang="en-US" sz="2400" baseline="-25000" dirty="0">
                <a:latin typeface="Times New Roman" panose="02020603050405020304" pitchFamily="18" charset="0"/>
              </a:rPr>
              <a:t>30</a:t>
            </a:r>
            <a:r>
              <a:rPr lang="en-US" altLang="en-US" sz="2400" dirty="0">
                <a:latin typeface="Times New Roman" panose="02020603050405020304" pitchFamily="18" charset="0"/>
              </a:rPr>
              <a:t> × 2</a:t>
            </a:r>
            <a:r>
              <a:rPr lang="en-US" altLang="en-US" sz="2400" baseline="30000" dirty="0">
                <a:latin typeface="Times New Roman" panose="02020603050405020304" pitchFamily="18" charset="0"/>
              </a:rPr>
              <a:t>30</a:t>
            </a:r>
            <a:r>
              <a:rPr lang="en-US" altLang="en-US" sz="2400" dirty="0"/>
              <a:t>) + … + (</a:t>
            </a:r>
            <a:r>
              <a:rPr lang="en-US" altLang="en-US" sz="2400" i="1" dirty="0">
                <a:latin typeface="Times New Roman" panose="02020603050405020304" pitchFamily="18" charset="0"/>
              </a:rPr>
              <a:t>x</a:t>
            </a:r>
            <a:r>
              <a:rPr lang="en-US" altLang="en-US" sz="2400" baseline="-25000" dirty="0">
                <a:latin typeface="Times New Roman" panose="02020603050405020304" pitchFamily="18" charset="0"/>
              </a:rPr>
              <a:t>1</a:t>
            </a:r>
            <a:r>
              <a:rPr lang="en-US" altLang="en-US" sz="2400" dirty="0">
                <a:latin typeface="Times New Roman" panose="02020603050405020304" pitchFamily="18" charset="0"/>
              </a:rPr>
              <a:t> × 2</a:t>
            </a:r>
            <a:r>
              <a:rPr lang="en-US" altLang="en-US" sz="2400" baseline="30000" dirty="0">
                <a:latin typeface="Times New Roman" panose="02020603050405020304" pitchFamily="18" charset="0"/>
              </a:rPr>
              <a:t>1</a:t>
            </a:r>
            <a:r>
              <a:rPr lang="en-US" altLang="en-US" sz="2400" dirty="0"/>
              <a:t>) + (</a:t>
            </a:r>
            <a:r>
              <a:rPr lang="en-US" altLang="en-US" sz="2400" i="1" dirty="0">
                <a:latin typeface="Times New Roman" panose="02020603050405020304" pitchFamily="18" charset="0"/>
              </a:rPr>
              <a:t>x</a:t>
            </a:r>
            <a:r>
              <a:rPr lang="en-US" altLang="en-US" sz="2400" baseline="-25000" dirty="0">
                <a:latin typeface="Times New Roman" panose="02020603050405020304" pitchFamily="18" charset="0"/>
              </a:rPr>
              <a:t>0</a:t>
            </a:r>
            <a:r>
              <a:rPr lang="en-US" altLang="en-US" sz="2400" dirty="0">
                <a:latin typeface="Times New Roman" panose="02020603050405020304" pitchFamily="18" charset="0"/>
              </a:rPr>
              <a:t> × 2</a:t>
            </a:r>
            <a:r>
              <a:rPr lang="en-US" altLang="en-US" sz="2400" baseline="30000" dirty="0">
                <a:latin typeface="Times New Roman" panose="02020603050405020304" pitchFamily="18" charset="0"/>
              </a:rPr>
              <a:t>0</a:t>
            </a:r>
            <a:r>
              <a:rPr lang="en-US" altLang="en-US" sz="2400" dirty="0"/>
              <a:t>) </a:t>
            </a:r>
          </a:p>
          <a:p>
            <a:endParaRPr lang="en-US" altLang="en-US" sz="1100" dirty="0"/>
          </a:p>
          <a:p>
            <a:r>
              <a:rPr lang="en-US" altLang="en-US" sz="2400" dirty="0"/>
              <a:t>For example:</a:t>
            </a:r>
          </a:p>
          <a:p>
            <a:r>
              <a:rPr lang="en-US" altLang="en-US" sz="2400" dirty="0"/>
              <a:t>1111  1111  1111  1111  1111  1111  1111  1100</a:t>
            </a:r>
            <a:r>
              <a:rPr lang="en-US" altLang="en-US" sz="2400" baseline="-25000" dirty="0"/>
              <a:t>2</a:t>
            </a:r>
          </a:p>
          <a:p>
            <a:r>
              <a:rPr lang="en-US" altLang="en-US" sz="2400" b="1" dirty="0"/>
              <a:t>= </a:t>
            </a:r>
            <a:r>
              <a:rPr lang="en-US" altLang="en-US" sz="2400" b="1" dirty="0">
                <a:solidFill>
                  <a:srgbClr val="C00000"/>
                </a:solidFill>
                <a:latin typeface="Times New Roman" panose="02020603050405020304" pitchFamily="18" charset="0"/>
              </a:rPr>
              <a:t>(1 × -2</a:t>
            </a:r>
            <a:r>
              <a:rPr lang="en-US" altLang="en-US" sz="2400" b="1" baseline="30000" dirty="0">
                <a:solidFill>
                  <a:srgbClr val="C00000"/>
                </a:solidFill>
                <a:latin typeface="Times New Roman" panose="02020603050405020304" pitchFamily="18" charset="0"/>
              </a:rPr>
              <a:t>31</a:t>
            </a:r>
            <a:r>
              <a:rPr lang="en-US" altLang="en-US" sz="2400" b="1" dirty="0">
                <a:solidFill>
                  <a:srgbClr val="C00000"/>
                </a:solidFill>
                <a:latin typeface="Times New Roman" panose="02020603050405020304" pitchFamily="18" charset="0"/>
              </a:rPr>
              <a:t>) </a:t>
            </a:r>
            <a:r>
              <a:rPr lang="en-US" altLang="en-US" sz="2400" dirty="0">
                <a:latin typeface="Times New Roman" panose="02020603050405020304" pitchFamily="18" charset="0"/>
              </a:rPr>
              <a:t>+ (1 × 2</a:t>
            </a:r>
            <a:r>
              <a:rPr lang="en-US" altLang="en-US" sz="2400" baseline="30000" dirty="0">
                <a:latin typeface="Times New Roman" panose="02020603050405020304" pitchFamily="18" charset="0"/>
              </a:rPr>
              <a:t>30</a:t>
            </a:r>
            <a:r>
              <a:rPr lang="en-US" altLang="en-US" sz="2400" dirty="0">
                <a:latin typeface="Times New Roman" panose="02020603050405020304" pitchFamily="18" charset="0"/>
              </a:rPr>
              <a:t>) +</a:t>
            </a:r>
            <a:r>
              <a:rPr lang="en-US" altLang="en-US" sz="2400" dirty="0"/>
              <a:t> … +</a:t>
            </a:r>
            <a:r>
              <a:rPr lang="en-US" altLang="en-US" sz="2400" dirty="0">
                <a:latin typeface="Times New Roman" panose="02020603050405020304" pitchFamily="18" charset="0"/>
              </a:rPr>
              <a:t> (1 × 2</a:t>
            </a:r>
            <a:r>
              <a:rPr lang="en-US" altLang="en-US" sz="2400" baseline="30000" dirty="0">
                <a:latin typeface="Times New Roman" panose="02020603050405020304" pitchFamily="18" charset="0"/>
              </a:rPr>
              <a:t>2</a:t>
            </a:r>
            <a:r>
              <a:rPr lang="en-US" altLang="en-US" sz="2400" dirty="0">
                <a:latin typeface="Times New Roman" panose="02020603050405020304" pitchFamily="18" charset="0"/>
              </a:rPr>
              <a:t>) + (0 × 2</a:t>
            </a:r>
            <a:r>
              <a:rPr lang="en-US" altLang="en-US" sz="2400" baseline="30000" dirty="0">
                <a:latin typeface="Times New Roman" panose="02020603050405020304" pitchFamily="18" charset="0"/>
              </a:rPr>
              <a:t>1</a:t>
            </a:r>
            <a:r>
              <a:rPr lang="en-US" altLang="en-US" sz="2400" dirty="0">
                <a:latin typeface="Times New Roman" panose="02020603050405020304" pitchFamily="18" charset="0"/>
              </a:rPr>
              <a:t>) + (0 × 2</a:t>
            </a:r>
            <a:r>
              <a:rPr lang="en-US" altLang="en-US" sz="2400" baseline="30000" dirty="0">
                <a:latin typeface="Times New Roman" panose="02020603050405020304" pitchFamily="18" charset="0"/>
              </a:rPr>
              <a:t>0</a:t>
            </a:r>
            <a:r>
              <a:rPr lang="en-US" altLang="en-US" sz="2400" dirty="0">
                <a:latin typeface="Times New Roman" panose="02020603050405020304" pitchFamily="18" charset="0"/>
              </a:rPr>
              <a:t>) </a:t>
            </a:r>
          </a:p>
          <a:p>
            <a:r>
              <a:rPr lang="en-US" altLang="en-US" sz="2400" dirty="0">
                <a:latin typeface="Times New Roman" panose="02020603050405020304" pitchFamily="18" charset="0"/>
              </a:rPr>
              <a:t>= </a:t>
            </a:r>
            <a:r>
              <a:rPr lang="en-US" altLang="en-US" sz="2400" b="1" dirty="0">
                <a:solidFill>
                  <a:srgbClr val="C00000"/>
                </a:solidFill>
                <a:latin typeface="Times New Roman" panose="02020603050405020304" pitchFamily="18" charset="0"/>
              </a:rPr>
              <a:t>-2</a:t>
            </a:r>
            <a:r>
              <a:rPr lang="en-US" altLang="en-US" sz="2400" b="1" baseline="30000" dirty="0">
                <a:solidFill>
                  <a:srgbClr val="C00000"/>
                </a:solidFill>
                <a:latin typeface="Times New Roman" panose="02020603050405020304" pitchFamily="18" charset="0"/>
              </a:rPr>
              <a:t>31</a:t>
            </a:r>
            <a:r>
              <a:rPr lang="en-US" altLang="en-US" sz="2400" b="1" baseline="30000" dirty="0">
                <a:latin typeface="Times New Roman" panose="02020603050405020304" pitchFamily="18" charset="0"/>
              </a:rPr>
              <a:t> </a:t>
            </a:r>
            <a:r>
              <a:rPr lang="en-US" altLang="en-US" sz="2400" dirty="0">
                <a:latin typeface="Times New Roman" panose="02020603050405020304" pitchFamily="18" charset="0"/>
              </a:rPr>
              <a:t>+ 2</a:t>
            </a:r>
            <a:r>
              <a:rPr lang="en-US" altLang="en-US" sz="2400" baseline="30000" dirty="0">
                <a:latin typeface="Times New Roman" panose="02020603050405020304" pitchFamily="18" charset="0"/>
              </a:rPr>
              <a:t>30</a:t>
            </a:r>
            <a:r>
              <a:rPr lang="en-US" altLang="en-US" sz="2400" dirty="0">
                <a:latin typeface="Times New Roman" panose="02020603050405020304" pitchFamily="18" charset="0"/>
              </a:rPr>
              <a:t> + 2</a:t>
            </a:r>
            <a:r>
              <a:rPr lang="en-US" altLang="en-US" sz="2400" baseline="30000" dirty="0">
                <a:latin typeface="Times New Roman" panose="02020603050405020304" pitchFamily="18" charset="0"/>
              </a:rPr>
              <a:t>29</a:t>
            </a:r>
            <a:r>
              <a:rPr lang="en-US" altLang="en-US" sz="2400" dirty="0">
                <a:latin typeface="Times New Roman" panose="02020603050405020304" pitchFamily="18" charset="0"/>
              </a:rPr>
              <a:t> +  … +2</a:t>
            </a:r>
            <a:r>
              <a:rPr lang="en-US" altLang="en-US" sz="2400" baseline="30000" dirty="0">
                <a:latin typeface="Times New Roman" panose="02020603050405020304" pitchFamily="18" charset="0"/>
              </a:rPr>
              <a:t>2</a:t>
            </a:r>
            <a:r>
              <a:rPr lang="en-US" altLang="en-US" sz="2400" dirty="0">
                <a:latin typeface="Times New Roman" panose="02020603050405020304" pitchFamily="18" charset="0"/>
              </a:rPr>
              <a:t> + 2</a:t>
            </a:r>
            <a:r>
              <a:rPr lang="en-US" altLang="en-US" sz="2400" baseline="30000" dirty="0">
                <a:latin typeface="Times New Roman" panose="02020603050405020304" pitchFamily="18" charset="0"/>
              </a:rPr>
              <a:t>1</a:t>
            </a:r>
            <a:r>
              <a:rPr lang="en-US" altLang="en-US" sz="2400" dirty="0">
                <a:latin typeface="Times New Roman" panose="02020603050405020304" pitchFamily="18" charset="0"/>
              </a:rPr>
              <a:t> + 2</a:t>
            </a:r>
            <a:r>
              <a:rPr lang="en-US" altLang="en-US" sz="2400" baseline="30000" dirty="0">
                <a:latin typeface="Times New Roman" panose="02020603050405020304" pitchFamily="18" charset="0"/>
              </a:rPr>
              <a:t>0</a:t>
            </a:r>
          </a:p>
          <a:p>
            <a:r>
              <a:rPr lang="en-US" altLang="en-US" sz="2400" dirty="0">
                <a:latin typeface="Times New Roman" panose="02020603050405020304" pitchFamily="18" charset="0"/>
              </a:rPr>
              <a:t>= </a:t>
            </a:r>
            <a:r>
              <a:rPr lang="en-US" altLang="en-US" sz="2400" b="1" dirty="0">
                <a:solidFill>
                  <a:srgbClr val="C00000"/>
                </a:solidFill>
                <a:latin typeface="Times New Roman" panose="02020603050405020304" pitchFamily="18" charset="0"/>
              </a:rPr>
              <a:t>-2,147,483,648</a:t>
            </a:r>
            <a:r>
              <a:rPr lang="en-US" altLang="en-US" sz="2400" b="1" baseline="-25000" dirty="0">
                <a:solidFill>
                  <a:srgbClr val="C00000"/>
                </a:solidFill>
                <a:latin typeface="Times New Roman" panose="02020603050405020304" pitchFamily="18" charset="0"/>
              </a:rPr>
              <a:t>10</a:t>
            </a:r>
            <a:r>
              <a:rPr lang="en-US" altLang="en-US" sz="2400" b="1" dirty="0">
                <a:solidFill>
                  <a:srgbClr val="C00000"/>
                </a:solidFill>
                <a:latin typeface="Times New Roman" panose="02020603050405020304" pitchFamily="18" charset="0"/>
              </a:rPr>
              <a:t> </a:t>
            </a:r>
            <a:r>
              <a:rPr lang="en-US" altLang="en-US" sz="2400" dirty="0">
                <a:latin typeface="Times New Roman" panose="02020603050405020304" pitchFamily="18" charset="0"/>
              </a:rPr>
              <a:t>+ 2,147,483,644</a:t>
            </a:r>
            <a:r>
              <a:rPr lang="en-US" altLang="en-US" sz="2400" baseline="-25000" dirty="0">
                <a:latin typeface="Times New Roman" panose="02020603050405020304" pitchFamily="18" charset="0"/>
              </a:rPr>
              <a:t>10</a:t>
            </a:r>
          </a:p>
          <a:p>
            <a:r>
              <a:rPr lang="en-US" altLang="en-US" sz="2400" dirty="0">
                <a:latin typeface="Times New Roman" panose="02020603050405020304" pitchFamily="18" charset="0"/>
              </a:rPr>
              <a:t>= </a:t>
            </a:r>
            <a:r>
              <a:rPr lang="en-US" altLang="en-US" sz="2400" b="1" dirty="0">
                <a:solidFill>
                  <a:srgbClr val="002060"/>
                </a:solidFill>
                <a:latin typeface="Times New Roman" panose="02020603050405020304" pitchFamily="18" charset="0"/>
              </a:rPr>
              <a:t>- 4</a:t>
            </a:r>
            <a:r>
              <a:rPr lang="en-US" altLang="en-US" sz="2400" b="1" baseline="-25000" dirty="0">
                <a:solidFill>
                  <a:srgbClr val="002060"/>
                </a:solidFill>
                <a:latin typeface="Times New Roman" panose="02020603050405020304" pitchFamily="18" charset="0"/>
              </a:rPr>
              <a:t>ten</a:t>
            </a:r>
            <a:endParaRPr lang="en-US" altLang="en-US" sz="2400" b="1" baseline="-25000" dirty="0">
              <a:solidFill>
                <a:srgbClr val="002060"/>
              </a:solidFill>
            </a:endParaRPr>
          </a:p>
        </p:txBody>
      </p:sp>
      <p:sp>
        <p:nvSpPr>
          <p:cNvPr id="56324" name="Footer Placeholder 3">
            <a:extLst>
              <a:ext uri="{FF2B5EF4-FFF2-40B4-BE49-F238E27FC236}">
                <a16:creationId xmlns:a16="http://schemas.microsoft.com/office/drawing/2014/main" id="{5C6957E5-3DA7-4B1A-834F-B682E5BCD2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725DD9A-726C-4341-81C5-78E7DC32BE76}" type="slidenum">
              <a:rPr lang="en-AU" altLang="en-US" sz="1400" smtClean="0"/>
              <a:pPr>
                <a:spcBef>
                  <a:spcPct val="0"/>
                </a:spcBef>
                <a:buClrTx/>
                <a:buSzTx/>
                <a:buFontTx/>
                <a:buNone/>
              </a:pPr>
              <a:t>29</a:t>
            </a:fld>
            <a:endParaRPr lang="en-AU"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E468AC0D-35C8-4824-9A1F-7B83345F601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919ABAD-03DD-435D-AB44-72A6916B1629}" type="slidenum">
              <a:rPr lang="en-AU" altLang="en-US" sz="1400" smtClean="0"/>
              <a:pPr>
                <a:spcBef>
                  <a:spcPct val="0"/>
                </a:spcBef>
                <a:buClrTx/>
                <a:buSzTx/>
                <a:buFontTx/>
                <a:buNone/>
              </a:pPr>
              <a:t>3</a:t>
            </a:fld>
            <a:endParaRPr lang="en-AU" altLang="en-US" sz="1400"/>
          </a:p>
        </p:txBody>
      </p:sp>
      <p:sp>
        <p:nvSpPr>
          <p:cNvPr id="9219" name="Rectangle 2">
            <a:extLst>
              <a:ext uri="{FF2B5EF4-FFF2-40B4-BE49-F238E27FC236}">
                <a16:creationId xmlns:a16="http://schemas.microsoft.com/office/drawing/2014/main" id="{C3127604-2243-442F-9D1E-83CD3FD67775}"/>
              </a:ext>
            </a:extLst>
          </p:cNvPr>
          <p:cNvSpPr>
            <a:spLocks noGrp="1" noChangeArrowheads="1"/>
          </p:cNvSpPr>
          <p:nvPr>
            <p:ph type="title"/>
          </p:nvPr>
        </p:nvSpPr>
        <p:spPr/>
        <p:txBody>
          <a:bodyPr/>
          <a:lstStyle/>
          <a:p>
            <a:pPr eaLnBrk="1" hangingPunct="1"/>
            <a:r>
              <a:rPr lang="en-US" altLang="en-US"/>
              <a:t>Instruction Set</a:t>
            </a:r>
            <a:endParaRPr lang="en-AU" altLang="en-US"/>
          </a:p>
        </p:txBody>
      </p:sp>
      <p:sp>
        <p:nvSpPr>
          <p:cNvPr id="7172" name="Rectangle 3">
            <a:extLst>
              <a:ext uri="{FF2B5EF4-FFF2-40B4-BE49-F238E27FC236}">
                <a16:creationId xmlns:a16="http://schemas.microsoft.com/office/drawing/2014/main" id="{3C633E56-10EF-4493-81F6-55B9300C958C}"/>
              </a:ext>
            </a:extLst>
          </p:cNvPr>
          <p:cNvSpPr>
            <a:spLocks noGrp="1" noChangeArrowheads="1"/>
          </p:cNvSpPr>
          <p:nvPr>
            <p:ph type="body" idx="1"/>
          </p:nvPr>
        </p:nvSpPr>
        <p:spPr/>
        <p:txBody>
          <a:bodyPr/>
          <a:lstStyle/>
          <a:p>
            <a:pPr eaLnBrk="1" hangingPunct="1">
              <a:lnSpc>
                <a:spcPct val="90000"/>
              </a:lnSpc>
              <a:defRPr/>
            </a:pPr>
            <a:r>
              <a:rPr lang="en-US" dirty="0"/>
              <a:t>Early computers had very simple instruction sets</a:t>
            </a:r>
          </a:p>
          <a:p>
            <a:pPr lvl="1" eaLnBrk="1" hangingPunct="1">
              <a:lnSpc>
                <a:spcPct val="90000"/>
              </a:lnSpc>
              <a:defRPr/>
            </a:pPr>
            <a:r>
              <a:rPr lang="en-US" dirty="0"/>
              <a:t>Simplified implementation</a:t>
            </a:r>
          </a:p>
          <a:p>
            <a:pPr marL="457200" lvl="1" indent="0" eaLnBrk="1" hangingPunct="1">
              <a:lnSpc>
                <a:spcPct val="90000"/>
              </a:lnSpc>
              <a:buFont typeface="Wingdings" panose="05000000000000000000" pitchFamily="2" charset="2"/>
              <a:buNone/>
              <a:defRPr/>
            </a:pPr>
            <a:endParaRPr lang="en-US" dirty="0"/>
          </a:p>
          <a:p>
            <a:pPr eaLnBrk="1" hangingPunct="1">
              <a:lnSpc>
                <a:spcPct val="90000"/>
              </a:lnSpc>
              <a:defRPr/>
            </a:pPr>
            <a:r>
              <a:rPr lang="en-US" dirty="0"/>
              <a:t>Many modern computers also have simple instruction sets</a:t>
            </a:r>
          </a:p>
          <a:p>
            <a:pPr eaLnBrk="1" hangingPunct="1">
              <a:lnSpc>
                <a:spcPct val="90000"/>
              </a:lnSpc>
              <a:defRPr/>
            </a:pPr>
            <a:endParaRPr lang="en-US" dirty="0"/>
          </a:p>
          <a:p>
            <a:pPr eaLnBrk="1" hangingPunct="1">
              <a:lnSpc>
                <a:spcPct val="90000"/>
              </a:lnSpc>
              <a:defRPr/>
            </a:pPr>
            <a:r>
              <a:rPr lang="en-US" dirty="0"/>
              <a:t>Different computers have different instruction sets</a:t>
            </a:r>
          </a:p>
          <a:p>
            <a:pPr lvl="1" eaLnBrk="1" hangingPunct="1">
              <a:lnSpc>
                <a:spcPct val="90000"/>
              </a:lnSpc>
              <a:defRPr/>
            </a:pPr>
            <a:r>
              <a:rPr lang="en-US" dirty="0"/>
              <a:t>But with many aspects in common</a:t>
            </a:r>
          </a:p>
          <a:p>
            <a:pPr eaLnBrk="1" hangingPunct="1">
              <a:lnSpc>
                <a:spcPct val="90000"/>
              </a:lnSpc>
              <a:defRPr/>
            </a:pPr>
            <a:endParaRPr lang="en-US" dirty="0"/>
          </a:p>
          <a:p>
            <a:pPr eaLnBrk="1" hangingPunct="1">
              <a:lnSpc>
                <a:spcPct val="90000"/>
              </a:lnSpc>
              <a:defRPr/>
            </a:pPr>
            <a:endParaRPr lang="en-US" dirty="0"/>
          </a:p>
          <a:p>
            <a:pPr eaLnBrk="1" hangingPunct="1">
              <a:lnSpc>
                <a:spcPct val="90000"/>
              </a:lnSpc>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4B532F58-7994-4776-B42F-BB2C1A4394DD}"/>
              </a:ext>
            </a:extLst>
          </p:cNvPr>
          <p:cNvSpPr>
            <a:spLocks noGrp="1" noChangeArrowheads="1"/>
          </p:cNvSpPr>
          <p:nvPr>
            <p:ph type="title"/>
          </p:nvPr>
        </p:nvSpPr>
        <p:spPr/>
        <p:txBody>
          <a:bodyPr/>
          <a:lstStyle/>
          <a:p>
            <a:r>
              <a:rPr lang="en-US" altLang="en-US" dirty="0"/>
              <a:t>Two’s complement</a:t>
            </a:r>
          </a:p>
        </p:txBody>
      </p:sp>
      <p:sp>
        <p:nvSpPr>
          <p:cNvPr id="58371" name="Footer Placeholder 3">
            <a:extLst>
              <a:ext uri="{FF2B5EF4-FFF2-40B4-BE49-F238E27FC236}">
                <a16:creationId xmlns:a16="http://schemas.microsoft.com/office/drawing/2014/main" id="{4A97395A-9FE9-4577-BDEC-C323F9B12C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70D81C8-B4B9-4A44-9A6E-969694B3FE36}" type="slidenum">
              <a:rPr lang="en-AU" altLang="en-US" sz="1400" smtClean="0"/>
              <a:pPr>
                <a:spcBef>
                  <a:spcPct val="0"/>
                </a:spcBef>
                <a:buClrTx/>
                <a:buSzTx/>
                <a:buFontTx/>
                <a:buNone/>
              </a:pPr>
              <a:t>30</a:t>
            </a:fld>
            <a:endParaRPr lang="en-AU" altLang="en-US" sz="1400"/>
          </a:p>
        </p:txBody>
      </p:sp>
      <p:pic>
        <p:nvPicPr>
          <p:cNvPr id="58372" name="Picture 2" descr="image">
            <a:extLst>
              <a:ext uri="{FF2B5EF4-FFF2-40B4-BE49-F238E27FC236}">
                <a16:creationId xmlns:a16="http://schemas.microsoft.com/office/drawing/2014/main" id="{410FA641-2C4E-4FE7-B8F4-3C617B7C7B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4213" y="1125538"/>
            <a:ext cx="7504112" cy="3983037"/>
          </a:xfrm>
          <a:noFill/>
        </p:spPr>
      </p:pic>
      <p:sp>
        <p:nvSpPr>
          <p:cNvPr id="58373" name="Rectangle 5">
            <a:extLst>
              <a:ext uri="{FF2B5EF4-FFF2-40B4-BE49-F238E27FC236}">
                <a16:creationId xmlns:a16="http://schemas.microsoft.com/office/drawing/2014/main" id="{7A14815D-24E0-4487-8EF2-72FF5DEA12E5}"/>
              </a:ext>
            </a:extLst>
          </p:cNvPr>
          <p:cNvSpPr>
            <a:spLocks noChangeArrowheads="1"/>
          </p:cNvSpPr>
          <p:nvPr/>
        </p:nvSpPr>
        <p:spPr bwMode="auto">
          <a:xfrm>
            <a:off x="33338" y="5226050"/>
            <a:ext cx="8964612" cy="1631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just">
              <a:spcBef>
                <a:spcPct val="0"/>
              </a:spcBef>
              <a:buClrTx/>
              <a:buSzTx/>
              <a:buFontTx/>
              <a:buNone/>
            </a:pPr>
            <a:r>
              <a:rPr lang="en-US" altLang="en-US" sz="2000" dirty="0"/>
              <a:t>The positive half of the numbers, from 0 to 2,147,483,647</a:t>
            </a:r>
            <a:r>
              <a:rPr lang="en-US" altLang="en-US" sz="2000" baseline="-25000" dirty="0"/>
              <a:t>ten</a:t>
            </a:r>
            <a:r>
              <a:rPr lang="en-US" altLang="en-US" sz="2000" dirty="0"/>
              <a:t> (2</a:t>
            </a:r>
            <a:r>
              <a:rPr lang="en-US" altLang="en-US" sz="2000" baseline="30000" dirty="0"/>
              <a:t>31</a:t>
            </a:r>
            <a:r>
              <a:rPr lang="en-US" altLang="en-US" sz="2000" dirty="0"/>
              <a:t>−1), use the same representation as before. The following bit pattern (1000 … 0000</a:t>
            </a:r>
            <a:r>
              <a:rPr lang="en-US" altLang="en-US" sz="2000" baseline="-25000" dirty="0"/>
              <a:t>two</a:t>
            </a:r>
            <a:r>
              <a:rPr lang="en-US" altLang="en-US" sz="2000" dirty="0"/>
              <a:t>) represents the most negative number −2,147,483,648</a:t>
            </a:r>
            <a:r>
              <a:rPr lang="en-US" altLang="en-US" sz="2000" baseline="-25000" dirty="0"/>
              <a:t>ten</a:t>
            </a:r>
            <a:r>
              <a:rPr lang="en-US" altLang="en-US" sz="2000" dirty="0"/>
              <a:t> (−2</a:t>
            </a:r>
            <a:r>
              <a:rPr lang="en-US" altLang="en-US" sz="2000" baseline="30000" dirty="0"/>
              <a:t>31</a:t>
            </a:r>
            <a:r>
              <a:rPr lang="en-US" altLang="en-US" sz="2000" dirty="0"/>
              <a:t>). It is followed by a declining set of negative numbers: −2,147,483,647</a:t>
            </a:r>
            <a:r>
              <a:rPr lang="en-US" altLang="en-US" sz="2000" baseline="-25000" dirty="0"/>
              <a:t>ten</a:t>
            </a:r>
            <a:r>
              <a:rPr lang="en-US" altLang="en-US" sz="2000" dirty="0"/>
              <a:t> (1000 … 0001</a:t>
            </a:r>
            <a:r>
              <a:rPr lang="en-US" altLang="en-US" sz="2000" baseline="-25000" dirty="0"/>
              <a:t>two</a:t>
            </a:r>
            <a:r>
              <a:rPr lang="en-US" altLang="en-US" sz="2000" dirty="0"/>
              <a:t>) down to −1</a:t>
            </a:r>
            <a:r>
              <a:rPr lang="en-US" altLang="en-US" sz="2000" baseline="-25000" dirty="0"/>
              <a:t>ten</a:t>
            </a:r>
            <a:r>
              <a:rPr lang="en-US" altLang="en-US" sz="2000" dirty="0"/>
              <a:t> (1111 … 1111</a:t>
            </a:r>
            <a:r>
              <a:rPr lang="en-US" altLang="en-US" sz="2000" baseline="-25000" dirty="0"/>
              <a:t>two</a:t>
            </a:r>
            <a:r>
              <a:rPr lang="en-US" altLang="en-US" sz="2000"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D0C6D3C9-C120-4800-94D1-3BE6C603A3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450CB56-D85A-4F52-9561-3F3AF22D621E}" type="slidenum">
              <a:rPr lang="en-AU" altLang="en-US" sz="1400" smtClean="0"/>
              <a:pPr>
                <a:spcBef>
                  <a:spcPct val="0"/>
                </a:spcBef>
                <a:buClrTx/>
                <a:buSzTx/>
                <a:buFontTx/>
                <a:buNone/>
              </a:pPr>
              <a:t>31</a:t>
            </a:fld>
            <a:endParaRPr lang="en-AU" altLang="en-US" sz="1400"/>
          </a:p>
        </p:txBody>
      </p:sp>
      <p:sp>
        <p:nvSpPr>
          <p:cNvPr id="60419" name="Rectangle 6">
            <a:extLst>
              <a:ext uri="{FF2B5EF4-FFF2-40B4-BE49-F238E27FC236}">
                <a16:creationId xmlns:a16="http://schemas.microsoft.com/office/drawing/2014/main" id="{3461A994-7201-4AD3-BB59-94E8593A006D}"/>
              </a:ext>
            </a:extLst>
          </p:cNvPr>
          <p:cNvSpPr>
            <a:spLocks noGrp="1" noChangeArrowheads="1"/>
          </p:cNvSpPr>
          <p:nvPr>
            <p:ph type="title"/>
          </p:nvPr>
        </p:nvSpPr>
        <p:spPr>
          <a:xfrm>
            <a:off x="684213" y="206375"/>
            <a:ext cx="8259762" cy="701675"/>
          </a:xfrm>
        </p:spPr>
        <p:txBody>
          <a:bodyPr/>
          <a:lstStyle/>
          <a:p>
            <a:pPr eaLnBrk="1" hangingPunct="1"/>
            <a:r>
              <a:rPr lang="en-US" altLang="en-US" sz="4000" dirty="0"/>
              <a:t>2s-Complement Signed Integers</a:t>
            </a:r>
            <a:endParaRPr lang="en-AU" altLang="en-US" sz="4000" dirty="0"/>
          </a:p>
        </p:txBody>
      </p:sp>
      <p:sp>
        <p:nvSpPr>
          <p:cNvPr id="60420" name="Rectangle 7">
            <a:extLst>
              <a:ext uri="{FF2B5EF4-FFF2-40B4-BE49-F238E27FC236}">
                <a16:creationId xmlns:a16="http://schemas.microsoft.com/office/drawing/2014/main" id="{90C2E30C-CC3A-489D-B811-E91309FBD112}"/>
              </a:ext>
            </a:extLst>
          </p:cNvPr>
          <p:cNvSpPr>
            <a:spLocks noGrp="1" noChangeArrowheads="1"/>
          </p:cNvSpPr>
          <p:nvPr>
            <p:ph type="body" idx="1"/>
          </p:nvPr>
        </p:nvSpPr>
        <p:spPr>
          <a:xfrm>
            <a:off x="684213" y="1125538"/>
            <a:ext cx="8270875" cy="647700"/>
          </a:xfrm>
        </p:spPr>
        <p:txBody>
          <a:bodyPr/>
          <a:lstStyle/>
          <a:p>
            <a:pPr eaLnBrk="1" hangingPunct="1"/>
            <a:r>
              <a:rPr lang="en-US" altLang="en-US" dirty="0"/>
              <a:t>Given an n-bit number</a:t>
            </a:r>
            <a:endParaRPr lang="en-AU" altLang="en-US" dirty="0"/>
          </a:p>
        </p:txBody>
      </p:sp>
      <p:graphicFrame>
        <p:nvGraphicFramePr>
          <p:cNvPr id="60421" name="Object 4">
            <a:extLst>
              <a:ext uri="{FF2B5EF4-FFF2-40B4-BE49-F238E27FC236}">
                <a16:creationId xmlns:a16="http://schemas.microsoft.com/office/drawing/2014/main" id="{406C59F9-3769-4B3D-B605-70CD029278D7}"/>
              </a:ext>
            </a:extLst>
          </p:cNvPr>
          <p:cNvGraphicFramePr>
            <a:graphicFrameLocks noChangeAspect="1"/>
          </p:cNvGraphicFramePr>
          <p:nvPr/>
        </p:nvGraphicFramePr>
        <p:xfrm>
          <a:off x="1433513" y="1844675"/>
          <a:ext cx="6223000" cy="579438"/>
        </p:xfrm>
        <a:graphic>
          <a:graphicData uri="http://schemas.openxmlformats.org/presentationml/2006/ole">
            <mc:AlternateContent xmlns:mc="http://schemas.openxmlformats.org/markup-compatibility/2006">
              <mc:Choice xmlns:v="urn:schemas-microsoft-com:vml" Requires="v">
                <p:oleObj spid="_x0000_s60458" name="Equation" r:id="rId4" imgW="2590800" imgH="241300" progId="Equation.3">
                  <p:embed/>
                </p:oleObj>
              </mc:Choice>
              <mc:Fallback>
                <p:oleObj name="Equation" r:id="rId4" imgW="2590800" imgH="2413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1844675"/>
                        <a:ext cx="6223000" cy="579438"/>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2" name="Rectangle 5">
            <a:extLst>
              <a:ext uri="{FF2B5EF4-FFF2-40B4-BE49-F238E27FC236}">
                <a16:creationId xmlns:a16="http://schemas.microsoft.com/office/drawing/2014/main" id="{C83542D5-E656-4990-8A85-22EE7541480D}"/>
              </a:ext>
            </a:extLst>
          </p:cNvPr>
          <p:cNvSpPr>
            <a:spLocks noChangeArrowheads="1"/>
          </p:cNvSpPr>
          <p:nvPr/>
        </p:nvSpPr>
        <p:spPr bwMode="auto">
          <a:xfrm>
            <a:off x="684213" y="2565400"/>
            <a:ext cx="827087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endParaRPr lang="en-US" altLang="en-US" dirty="0"/>
          </a:p>
          <a:p>
            <a:pPr eaLnBrk="1" hangingPunct="1"/>
            <a:r>
              <a:rPr lang="en-US" altLang="en-US" dirty="0"/>
              <a:t>Range: –2</a:t>
            </a:r>
            <a:r>
              <a:rPr lang="en-US" altLang="en-US" baseline="30000" dirty="0"/>
              <a:t>n – 1</a:t>
            </a:r>
            <a:r>
              <a:rPr lang="en-US" altLang="en-US" dirty="0"/>
              <a:t> to +2</a:t>
            </a:r>
            <a:r>
              <a:rPr lang="en-US" altLang="en-US" baseline="30000" dirty="0"/>
              <a:t>n – 1</a:t>
            </a:r>
            <a:r>
              <a:rPr lang="en-US" altLang="en-US" dirty="0"/>
              <a:t> – 1</a:t>
            </a:r>
          </a:p>
          <a:p>
            <a:pPr eaLnBrk="1" hangingPunct="1"/>
            <a:endParaRPr lang="en-US" altLang="en-US" dirty="0"/>
          </a:p>
          <a:p>
            <a:pPr eaLnBrk="1" hangingPunct="1"/>
            <a:r>
              <a:rPr lang="en-US" altLang="en-US" dirty="0"/>
              <a:t>Using 32 bits</a:t>
            </a:r>
          </a:p>
          <a:p>
            <a:pPr lvl="1" eaLnBrk="1" hangingPunct="1"/>
            <a:r>
              <a:rPr lang="en-US" altLang="en-US" dirty="0"/>
              <a:t>–2,147,483,648 to +2,147,483,647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6E777ACC-A18F-4118-B8E8-F9F8989E36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DC9E500-58A4-43A5-863D-6D9A939DE6C8}" type="slidenum">
              <a:rPr lang="en-AU" altLang="en-US" sz="1400" smtClean="0"/>
              <a:pPr>
                <a:spcBef>
                  <a:spcPct val="0"/>
                </a:spcBef>
                <a:buClrTx/>
                <a:buSzTx/>
                <a:buFontTx/>
                <a:buNone/>
              </a:pPr>
              <a:t>32</a:t>
            </a:fld>
            <a:endParaRPr lang="en-AU" altLang="en-US" sz="1400"/>
          </a:p>
        </p:txBody>
      </p:sp>
      <p:sp>
        <p:nvSpPr>
          <p:cNvPr id="62467" name="Rectangle 4">
            <a:extLst>
              <a:ext uri="{FF2B5EF4-FFF2-40B4-BE49-F238E27FC236}">
                <a16:creationId xmlns:a16="http://schemas.microsoft.com/office/drawing/2014/main" id="{A0C1786D-11F5-411B-B9C4-D3FAFE7143D4}"/>
              </a:ext>
            </a:extLst>
          </p:cNvPr>
          <p:cNvSpPr>
            <a:spLocks noGrp="1" noChangeArrowheads="1"/>
          </p:cNvSpPr>
          <p:nvPr>
            <p:ph type="title"/>
          </p:nvPr>
        </p:nvSpPr>
        <p:spPr>
          <a:xfrm>
            <a:off x="684213" y="206375"/>
            <a:ext cx="8259762" cy="701675"/>
          </a:xfrm>
        </p:spPr>
        <p:txBody>
          <a:bodyPr/>
          <a:lstStyle/>
          <a:p>
            <a:pPr eaLnBrk="1" hangingPunct="1"/>
            <a:r>
              <a:rPr lang="en-US" altLang="en-US" sz="4000" dirty="0"/>
              <a:t>2s-Complement Signed Integers</a:t>
            </a:r>
            <a:endParaRPr lang="en-AU" altLang="en-US" sz="4000" dirty="0"/>
          </a:p>
        </p:txBody>
      </p:sp>
      <p:sp>
        <p:nvSpPr>
          <p:cNvPr id="62468" name="Rectangle 5">
            <a:extLst>
              <a:ext uri="{FF2B5EF4-FFF2-40B4-BE49-F238E27FC236}">
                <a16:creationId xmlns:a16="http://schemas.microsoft.com/office/drawing/2014/main" id="{E74A07C4-EA20-4904-83A3-4A9F75307F19}"/>
              </a:ext>
            </a:extLst>
          </p:cNvPr>
          <p:cNvSpPr>
            <a:spLocks noGrp="1" noChangeArrowheads="1"/>
          </p:cNvSpPr>
          <p:nvPr>
            <p:ph type="body" idx="1"/>
          </p:nvPr>
        </p:nvSpPr>
        <p:spPr/>
        <p:txBody>
          <a:bodyPr/>
          <a:lstStyle/>
          <a:p>
            <a:pPr eaLnBrk="1" hangingPunct="1">
              <a:lnSpc>
                <a:spcPct val="90000"/>
              </a:lnSpc>
              <a:tabLst>
                <a:tab pos="1341438" algn="l"/>
                <a:tab pos="2874963" algn="l"/>
              </a:tabLst>
            </a:pPr>
            <a:r>
              <a:rPr lang="en-US" altLang="en-US" sz="2800" dirty="0"/>
              <a:t>Bit 31 is sign bit</a:t>
            </a:r>
          </a:p>
          <a:p>
            <a:pPr lvl="1" eaLnBrk="1" hangingPunct="1">
              <a:lnSpc>
                <a:spcPct val="90000"/>
              </a:lnSpc>
              <a:tabLst>
                <a:tab pos="1341438" algn="l"/>
                <a:tab pos="2874963" algn="l"/>
              </a:tabLst>
            </a:pPr>
            <a:r>
              <a:rPr lang="en-US" altLang="en-US" sz="2400" dirty="0"/>
              <a:t>1 for negative numbers</a:t>
            </a:r>
          </a:p>
          <a:p>
            <a:pPr lvl="1" eaLnBrk="1" hangingPunct="1">
              <a:lnSpc>
                <a:spcPct val="90000"/>
              </a:lnSpc>
              <a:tabLst>
                <a:tab pos="1341438" algn="l"/>
                <a:tab pos="2874963" algn="l"/>
              </a:tabLst>
            </a:pPr>
            <a:r>
              <a:rPr lang="en-US" altLang="en-US" sz="2400" dirty="0"/>
              <a:t>0 for non-negative numbers</a:t>
            </a:r>
          </a:p>
          <a:p>
            <a:pPr eaLnBrk="1" hangingPunct="1">
              <a:lnSpc>
                <a:spcPct val="90000"/>
              </a:lnSpc>
              <a:tabLst>
                <a:tab pos="1341438" algn="l"/>
                <a:tab pos="2874963" algn="l"/>
              </a:tabLst>
            </a:pPr>
            <a:r>
              <a:rPr lang="en-US" altLang="en-US" sz="2800" dirty="0"/>
              <a:t>Non-negative numbers have the same unsigned and 2s-complement representation</a:t>
            </a:r>
            <a:endParaRPr lang="en-AU" altLang="en-US" sz="2800" dirty="0"/>
          </a:p>
          <a:p>
            <a:pPr eaLnBrk="1" hangingPunct="1">
              <a:lnSpc>
                <a:spcPct val="90000"/>
              </a:lnSpc>
              <a:tabLst>
                <a:tab pos="1341438" algn="l"/>
                <a:tab pos="2874963" algn="l"/>
              </a:tabLst>
            </a:pPr>
            <a:r>
              <a:rPr lang="en-US" altLang="en-US" sz="2800" dirty="0"/>
              <a:t>Some specific numbers</a:t>
            </a:r>
          </a:p>
          <a:p>
            <a:pPr lvl="1" eaLnBrk="1" hangingPunct="1">
              <a:lnSpc>
                <a:spcPct val="90000"/>
              </a:lnSpc>
              <a:tabLst>
                <a:tab pos="1341438" algn="l"/>
                <a:tab pos="2874963" algn="l"/>
              </a:tabLst>
            </a:pPr>
            <a:r>
              <a:rPr lang="en-US" altLang="en-US" sz="2400" dirty="0"/>
              <a:t>  0:	0000 0000 … 0000</a:t>
            </a:r>
          </a:p>
          <a:p>
            <a:pPr lvl="1" eaLnBrk="1" hangingPunct="1">
              <a:lnSpc>
                <a:spcPct val="90000"/>
              </a:lnSpc>
              <a:tabLst>
                <a:tab pos="1341438" algn="l"/>
                <a:tab pos="2874963" algn="l"/>
              </a:tabLst>
            </a:pPr>
            <a:r>
              <a:rPr lang="en-AU" altLang="en-US" sz="2400" dirty="0"/>
              <a:t>–1:	1111 1111 … 1111</a:t>
            </a:r>
          </a:p>
          <a:p>
            <a:pPr lvl="1" eaLnBrk="1" hangingPunct="1">
              <a:lnSpc>
                <a:spcPct val="90000"/>
              </a:lnSpc>
              <a:tabLst>
                <a:tab pos="1341438" algn="l"/>
                <a:tab pos="2874963" algn="l"/>
              </a:tabLst>
            </a:pPr>
            <a:r>
              <a:rPr lang="en-US" altLang="en-US" sz="2400" dirty="0"/>
              <a:t>Most-negative:	1000 0000 … 0000</a:t>
            </a:r>
          </a:p>
          <a:p>
            <a:pPr lvl="1" eaLnBrk="1" hangingPunct="1">
              <a:lnSpc>
                <a:spcPct val="90000"/>
              </a:lnSpc>
              <a:tabLst>
                <a:tab pos="1341438" algn="l"/>
                <a:tab pos="2874963" algn="l"/>
              </a:tabLst>
            </a:pPr>
            <a:r>
              <a:rPr lang="en-US" altLang="en-US" sz="2400" dirty="0"/>
              <a:t>Most-positive:	0111 1111 … 1111</a:t>
            </a:r>
            <a:endParaRPr lang="en-AU" alt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FE0F7BD2-F9D6-4D31-9B1A-BA6255FB75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68DD70C-6F74-4A40-8BD1-8462A2100349}" type="slidenum">
              <a:rPr lang="en-AU" altLang="en-US" sz="1400" smtClean="0"/>
              <a:pPr>
                <a:spcBef>
                  <a:spcPct val="0"/>
                </a:spcBef>
                <a:buClrTx/>
                <a:buSzTx/>
                <a:buFontTx/>
                <a:buNone/>
              </a:pPr>
              <a:t>33</a:t>
            </a:fld>
            <a:endParaRPr lang="en-AU" altLang="en-US" sz="1400"/>
          </a:p>
        </p:txBody>
      </p:sp>
      <p:sp>
        <p:nvSpPr>
          <p:cNvPr id="64515" name="Rectangle 6">
            <a:extLst>
              <a:ext uri="{FF2B5EF4-FFF2-40B4-BE49-F238E27FC236}">
                <a16:creationId xmlns:a16="http://schemas.microsoft.com/office/drawing/2014/main" id="{5789A463-C669-4AAD-9934-C19B6F2A9768}"/>
              </a:ext>
            </a:extLst>
          </p:cNvPr>
          <p:cNvSpPr>
            <a:spLocks noGrp="1" noChangeArrowheads="1"/>
          </p:cNvSpPr>
          <p:nvPr>
            <p:ph type="title"/>
          </p:nvPr>
        </p:nvSpPr>
        <p:spPr/>
        <p:txBody>
          <a:bodyPr/>
          <a:lstStyle/>
          <a:p>
            <a:pPr eaLnBrk="1" hangingPunct="1"/>
            <a:r>
              <a:rPr lang="en-US" altLang="en-US" dirty="0"/>
              <a:t>Shortcut: </a:t>
            </a:r>
            <a:r>
              <a:rPr lang="en-US" altLang="en-US" sz="3600" dirty="0"/>
              <a:t>Signed Negation</a:t>
            </a:r>
            <a:endParaRPr lang="en-AU" altLang="en-US" dirty="0"/>
          </a:p>
        </p:txBody>
      </p:sp>
      <p:sp>
        <p:nvSpPr>
          <p:cNvPr id="64516" name="Rectangle 7">
            <a:extLst>
              <a:ext uri="{FF2B5EF4-FFF2-40B4-BE49-F238E27FC236}">
                <a16:creationId xmlns:a16="http://schemas.microsoft.com/office/drawing/2014/main" id="{D02AB220-7591-486F-8EED-3A6BF7E3D691}"/>
              </a:ext>
            </a:extLst>
          </p:cNvPr>
          <p:cNvSpPr>
            <a:spLocks noGrp="1" noChangeArrowheads="1"/>
          </p:cNvSpPr>
          <p:nvPr>
            <p:ph type="body" idx="1"/>
          </p:nvPr>
        </p:nvSpPr>
        <p:spPr>
          <a:xfrm>
            <a:off x="684213" y="1125538"/>
            <a:ext cx="8270875" cy="1295400"/>
          </a:xfrm>
        </p:spPr>
        <p:txBody>
          <a:bodyPr/>
          <a:lstStyle/>
          <a:p>
            <a:pPr eaLnBrk="1" hangingPunct="1"/>
            <a:r>
              <a:rPr lang="en-US" altLang="en-US" dirty="0"/>
              <a:t>Complement and add 1</a:t>
            </a:r>
          </a:p>
          <a:p>
            <a:pPr lvl="1" eaLnBrk="1" hangingPunct="1"/>
            <a:r>
              <a:rPr lang="en-US" altLang="en-US" dirty="0"/>
              <a:t>Complement means 1 </a:t>
            </a:r>
            <a:r>
              <a:rPr lang="en-US" altLang="en-US" dirty="0">
                <a:cs typeface="Arial" panose="020B0604020202020204" pitchFamily="34" charset="0"/>
              </a:rPr>
              <a:t>→ </a:t>
            </a:r>
            <a:r>
              <a:rPr lang="en-US" altLang="en-US" dirty="0"/>
              <a:t>0, 0 </a:t>
            </a:r>
            <a:r>
              <a:rPr lang="en-US" altLang="en-US" dirty="0">
                <a:cs typeface="Arial" panose="020B0604020202020204" pitchFamily="34" charset="0"/>
              </a:rPr>
              <a:t>→</a:t>
            </a:r>
            <a:r>
              <a:rPr lang="en-US" altLang="en-US" dirty="0"/>
              <a:t> 1</a:t>
            </a:r>
          </a:p>
        </p:txBody>
      </p:sp>
      <p:graphicFrame>
        <p:nvGraphicFramePr>
          <p:cNvPr id="64517" name="Object 4">
            <a:extLst>
              <a:ext uri="{FF2B5EF4-FFF2-40B4-BE49-F238E27FC236}">
                <a16:creationId xmlns:a16="http://schemas.microsoft.com/office/drawing/2014/main" id="{9B65925E-7040-4351-A3CA-705B1E808739}"/>
              </a:ext>
            </a:extLst>
          </p:cNvPr>
          <p:cNvGraphicFramePr>
            <a:graphicFrameLocks noChangeAspect="1"/>
          </p:cNvGraphicFramePr>
          <p:nvPr/>
        </p:nvGraphicFramePr>
        <p:xfrm>
          <a:off x="1592263" y="2593975"/>
          <a:ext cx="3514725" cy="1028700"/>
        </p:xfrm>
        <a:graphic>
          <a:graphicData uri="http://schemas.openxmlformats.org/presentationml/2006/ole">
            <mc:AlternateContent xmlns:mc="http://schemas.openxmlformats.org/markup-compatibility/2006">
              <mc:Choice xmlns:v="urn:schemas-microsoft-com:vml" Requires="v">
                <p:oleObj spid="_x0000_s64554" name="Equation" r:id="rId4" imgW="1562100" imgH="457200" progId="Equation.3">
                  <p:embed/>
                </p:oleObj>
              </mc:Choice>
              <mc:Fallback>
                <p:oleObj name="Equation" r:id="rId4" imgW="15621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2263" y="2593975"/>
                        <a:ext cx="3514725" cy="1028700"/>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Rectangle 5">
            <a:extLst>
              <a:ext uri="{FF2B5EF4-FFF2-40B4-BE49-F238E27FC236}">
                <a16:creationId xmlns:a16="http://schemas.microsoft.com/office/drawing/2014/main" id="{FCC225F9-8FC9-422C-B1D8-A06F138DEBB3}"/>
              </a:ext>
            </a:extLst>
          </p:cNvPr>
          <p:cNvSpPr>
            <a:spLocks noChangeArrowheads="1"/>
          </p:cNvSpPr>
          <p:nvPr/>
        </p:nvSpPr>
        <p:spPr bwMode="auto">
          <a:xfrm>
            <a:off x="684213" y="3933825"/>
            <a:ext cx="8270875"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dirty="0"/>
              <a:t>Example: negate +2</a:t>
            </a:r>
          </a:p>
          <a:p>
            <a:pPr lvl="1" eaLnBrk="1" hangingPunct="1"/>
            <a:r>
              <a:rPr lang="en-US" altLang="en-US" dirty="0"/>
              <a:t>+2 = 0000 0000 … 0010</a:t>
            </a:r>
            <a:r>
              <a:rPr lang="en-US" altLang="en-US" baseline="-25000" dirty="0"/>
              <a:t>2</a:t>
            </a:r>
            <a:endParaRPr lang="en-US" altLang="en-US" dirty="0"/>
          </a:p>
          <a:p>
            <a:pPr lvl="1" eaLnBrk="1" hangingPunct="1"/>
            <a:r>
              <a:rPr lang="en-US" altLang="en-US" dirty="0"/>
              <a:t>–2 = 1111 1111 … 1101</a:t>
            </a:r>
            <a:r>
              <a:rPr lang="en-US" altLang="en-US" baseline="-25000" dirty="0"/>
              <a:t>2</a:t>
            </a:r>
            <a:r>
              <a:rPr lang="en-US" altLang="en-US" dirty="0"/>
              <a:t> + 1</a:t>
            </a:r>
            <a:br>
              <a:rPr lang="en-US" altLang="en-US" dirty="0"/>
            </a:br>
            <a:r>
              <a:rPr lang="en-US" altLang="en-US" dirty="0"/>
              <a:t>     = 1111 1111 … 1110</a:t>
            </a:r>
            <a:r>
              <a:rPr lang="en-US" altLang="en-US" baseline="-25000" dirty="0"/>
              <a:t>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9157F36C-8A82-417F-A55D-40C3554778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B63CAD5-F0F2-45A5-AD9A-9B54F195B397}" type="slidenum">
              <a:rPr lang="en-AU" altLang="en-US" sz="1400" smtClean="0"/>
              <a:pPr>
                <a:spcBef>
                  <a:spcPct val="0"/>
                </a:spcBef>
                <a:buClrTx/>
                <a:buSzTx/>
                <a:buFontTx/>
                <a:buNone/>
              </a:pPr>
              <a:t>34</a:t>
            </a:fld>
            <a:endParaRPr lang="en-AU" altLang="en-US" sz="1400"/>
          </a:p>
        </p:txBody>
      </p:sp>
      <p:sp>
        <p:nvSpPr>
          <p:cNvPr id="66563" name="Rectangle 6">
            <a:extLst>
              <a:ext uri="{FF2B5EF4-FFF2-40B4-BE49-F238E27FC236}">
                <a16:creationId xmlns:a16="http://schemas.microsoft.com/office/drawing/2014/main" id="{B863D3B1-D17E-42C4-94E8-C1F790A6F73A}"/>
              </a:ext>
            </a:extLst>
          </p:cNvPr>
          <p:cNvSpPr>
            <a:spLocks noGrp="1" noChangeArrowheads="1"/>
          </p:cNvSpPr>
          <p:nvPr>
            <p:ph type="title"/>
          </p:nvPr>
        </p:nvSpPr>
        <p:spPr/>
        <p:txBody>
          <a:bodyPr/>
          <a:lstStyle/>
          <a:p>
            <a:pPr eaLnBrk="1" hangingPunct="1"/>
            <a:r>
              <a:rPr lang="en-US" altLang="en-US" dirty="0"/>
              <a:t>Sign Extension</a:t>
            </a:r>
            <a:endParaRPr lang="en-AU" altLang="en-US" dirty="0"/>
          </a:p>
        </p:txBody>
      </p:sp>
      <p:sp>
        <p:nvSpPr>
          <p:cNvPr id="66564" name="Rectangle 7">
            <a:extLst>
              <a:ext uri="{FF2B5EF4-FFF2-40B4-BE49-F238E27FC236}">
                <a16:creationId xmlns:a16="http://schemas.microsoft.com/office/drawing/2014/main" id="{145D20DF-A07C-4DB4-90AB-B8605DAD724A}"/>
              </a:ext>
            </a:extLst>
          </p:cNvPr>
          <p:cNvSpPr>
            <a:spLocks noGrp="1" noChangeArrowheads="1"/>
          </p:cNvSpPr>
          <p:nvPr>
            <p:ph type="body" idx="1"/>
          </p:nvPr>
        </p:nvSpPr>
        <p:spPr/>
        <p:txBody>
          <a:bodyPr/>
          <a:lstStyle/>
          <a:p>
            <a:pPr eaLnBrk="1" hangingPunct="1">
              <a:lnSpc>
                <a:spcPct val="90000"/>
              </a:lnSpc>
            </a:pPr>
            <a:r>
              <a:rPr lang="en-US" altLang="en-US" sz="2800" dirty="0"/>
              <a:t>Representing a number using more bits</a:t>
            </a:r>
          </a:p>
          <a:p>
            <a:pPr lvl="1" eaLnBrk="1" hangingPunct="1">
              <a:lnSpc>
                <a:spcPct val="90000"/>
              </a:lnSpc>
            </a:pPr>
            <a:r>
              <a:rPr lang="en-US" altLang="en-US" sz="2400" dirty="0"/>
              <a:t>Preserve the numeric value</a:t>
            </a:r>
          </a:p>
          <a:p>
            <a:pPr eaLnBrk="1" hangingPunct="1">
              <a:lnSpc>
                <a:spcPct val="90000"/>
              </a:lnSpc>
            </a:pPr>
            <a:r>
              <a:rPr lang="en-US" altLang="en-US" sz="2800" dirty="0"/>
              <a:t>In MIPS instruction set</a:t>
            </a:r>
          </a:p>
          <a:p>
            <a:pPr lvl="1" eaLnBrk="1" hangingPunct="1">
              <a:lnSpc>
                <a:spcPct val="90000"/>
              </a:lnSpc>
            </a:pPr>
            <a:r>
              <a:rPr lang="en-US" altLang="en-US" sz="2400" dirty="0" err="1">
                <a:latin typeface="Lucida Console" panose="020B0609040504020204" pitchFamily="49" charset="0"/>
              </a:rPr>
              <a:t>addi</a:t>
            </a:r>
            <a:r>
              <a:rPr lang="en-US" altLang="en-US" sz="2400" dirty="0"/>
              <a:t>: extend immediate value</a:t>
            </a:r>
          </a:p>
          <a:p>
            <a:pPr lvl="1" eaLnBrk="1" hangingPunct="1">
              <a:lnSpc>
                <a:spcPct val="90000"/>
              </a:lnSpc>
            </a:pPr>
            <a:r>
              <a:rPr lang="en-US" altLang="en-US" sz="2400" dirty="0" err="1">
                <a:latin typeface="Lucida Console" panose="020B0609040504020204" pitchFamily="49" charset="0"/>
              </a:rPr>
              <a:t>lb</a:t>
            </a:r>
            <a:r>
              <a:rPr lang="en-US" altLang="en-US" sz="2400" dirty="0"/>
              <a:t>, </a:t>
            </a:r>
            <a:r>
              <a:rPr lang="en-US" altLang="en-US" sz="2400" dirty="0" err="1">
                <a:latin typeface="Lucida Console" panose="020B0609040504020204" pitchFamily="49" charset="0"/>
              </a:rPr>
              <a:t>lh</a:t>
            </a:r>
            <a:r>
              <a:rPr lang="en-US" altLang="en-US" sz="2400" dirty="0"/>
              <a:t>: extend loaded byte/halfword</a:t>
            </a:r>
          </a:p>
          <a:p>
            <a:pPr lvl="1" eaLnBrk="1" hangingPunct="1">
              <a:lnSpc>
                <a:spcPct val="90000"/>
              </a:lnSpc>
            </a:pPr>
            <a:r>
              <a:rPr lang="en-US" altLang="en-US" sz="2400" dirty="0" err="1">
                <a:latin typeface="Lucida Console" panose="020B0609040504020204" pitchFamily="49" charset="0"/>
              </a:rPr>
              <a:t>beq</a:t>
            </a:r>
            <a:r>
              <a:rPr lang="en-US" altLang="en-US" sz="2400" dirty="0"/>
              <a:t>, </a:t>
            </a:r>
            <a:r>
              <a:rPr lang="en-US" altLang="en-US" sz="2400" dirty="0" err="1">
                <a:latin typeface="Lucida Console" panose="020B0609040504020204" pitchFamily="49" charset="0"/>
              </a:rPr>
              <a:t>bne</a:t>
            </a:r>
            <a:r>
              <a:rPr lang="en-US" altLang="en-US" sz="2400" dirty="0"/>
              <a:t>: extend the displacement</a:t>
            </a:r>
          </a:p>
          <a:p>
            <a:pPr eaLnBrk="1" hangingPunct="1">
              <a:lnSpc>
                <a:spcPct val="90000"/>
              </a:lnSpc>
            </a:pPr>
            <a:r>
              <a:rPr lang="en-US" altLang="en-US" sz="2800" dirty="0"/>
              <a:t>Replicate the sign bit to the left</a:t>
            </a:r>
          </a:p>
          <a:p>
            <a:pPr lvl="1" eaLnBrk="1" hangingPunct="1">
              <a:lnSpc>
                <a:spcPct val="90000"/>
              </a:lnSpc>
            </a:pPr>
            <a:r>
              <a:rPr lang="en-US" altLang="en-US" sz="2400" dirty="0"/>
              <a:t>c.f. unsigned values: extend with 0s</a:t>
            </a:r>
          </a:p>
          <a:p>
            <a:pPr eaLnBrk="1" hangingPunct="1">
              <a:lnSpc>
                <a:spcPct val="90000"/>
              </a:lnSpc>
            </a:pPr>
            <a:r>
              <a:rPr lang="en-US" altLang="en-US" sz="2800" dirty="0"/>
              <a:t>Examples: 8-bit to 16-bit</a:t>
            </a:r>
          </a:p>
          <a:p>
            <a:pPr lvl="1" eaLnBrk="1" hangingPunct="1">
              <a:lnSpc>
                <a:spcPct val="90000"/>
              </a:lnSpc>
            </a:pPr>
            <a:r>
              <a:rPr lang="en-US" altLang="en-US" sz="2400" dirty="0"/>
              <a:t>+2: </a:t>
            </a:r>
            <a:r>
              <a:rPr lang="en-US" altLang="en-US" sz="2400" dirty="0">
                <a:solidFill>
                  <a:schemeClr val="hlink"/>
                </a:solidFill>
              </a:rPr>
              <a:t>0</a:t>
            </a:r>
            <a:r>
              <a:rPr lang="en-US" altLang="en-US" sz="2400" dirty="0"/>
              <a:t>000 0010 =&gt; </a:t>
            </a:r>
            <a:r>
              <a:rPr lang="en-US" altLang="en-US" sz="2400" dirty="0">
                <a:solidFill>
                  <a:schemeClr val="hlink"/>
                </a:solidFill>
              </a:rPr>
              <a:t>0000 0000</a:t>
            </a:r>
            <a:r>
              <a:rPr lang="en-US" altLang="en-US" sz="2400" dirty="0"/>
              <a:t> </a:t>
            </a:r>
            <a:r>
              <a:rPr lang="en-US" altLang="en-US" sz="2400" dirty="0">
                <a:solidFill>
                  <a:schemeClr val="hlink"/>
                </a:solidFill>
              </a:rPr>
              <a:t>0</a:t>
            </a:r>
            <a:r>
              <a:rPr lang="en-US" altLang="en-US" sz="2400" dirty="0"/>
              <a:t>000 0010</a:t>
            </a:r>
          </a:p>
          <a:p>
            <a:pPr lvl="1" eaLnBrk="1" hangingPunct="1">
              <a:lnSpc>
                <a:spcPct val="90000"/>
              </a:lnSpc>
            </a:pPr>
            <a:r>
              <a:rPr lang="en-AU" altLang="en-US" sz="2400" dirty="0"/>
              <a:t>–2: </a:t>
            </a:r>
            <a:r>
              <a:rPr lang="en-AU" altLang="en-US" sz="2400" dirty="0">
                <a:solidFill>
                  <a:schemeClr val="hlink"/>
                </a:solidFill>
              </a:rPr>
              <a:t>1</a:t>
            </a:r>
            <a:r>
              <a:rPr lang="en-AU" altLang="en-US" sz="2400" dirty="0"/>
              <a:t>111 1110 =&gt; </a:t>
            </a:r>
            <a:r>
              <a:rPr lang="en-AU" altLang="en-US" sz="2400" dirty="0">
                <a:solidFill>
                  <a:schemeClr val="hlink"/>
                </a:solidFill>
              </a:rPr>
              <a:t>1111 1111</a:t>
            </a:r>
            <a:r>
              <a:rPr lang="en-AU" altLang="en-US" sz="2400" dirty="0"/>
              <a:t> </a:t>
            </a:r>
            <a:r>
              <a:rPr lang="en-AU" altLang="en-US" sz="2400" dirty="0">
                <a:solidFill>
                  <a:schemeClr val="hlink"/>
                </a:solidFill>
              </a:rPr>
              <a:t>1</a:t>
            </a:r>
            <a:r>
              <a:rPr lang="en-AU" altLang="en-US" sz="2400" dirty="0"/>
              <a:t>111 1110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BE55A800-0609-4E5D-B546-0BAF9401D50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FA8C804-53B8-4B29-89C6-2A2F1B5F1CFB}" type="slidenum">
              <a:rPr lang="en-AU" altLang="en-US" sz="1400" smtClean="0"/>
              <a:pPr>
                <a:spcBef>
                  <a:spcPct val="0"/>
                </a:spcBef>
                <a:buClrTx/>
                <a:buSzTx/>
                <a:buFontTx/>
                <a:buNone/>
              </a:pPr>
              <a:t>35</a:t>
            </a:fld>
            <a:endParaRPr lang="en-AU" altLang="en-US" sz="1400"/>
          </a:p>
        </p:txBody>
      </p:sp>
      <p:sp>
        <p:nvSpPr>
          <p:cNvPr id="68611" name="Rectangle 5">
            <a:extLst>
              <a:ext uri="{FF2B5EF4-FFF2-40B4-BE49-F238E27FC236}">
                <a16:creationId xmlns:a16="http://schemas.microsoft.com/office/drawing/2014/main" id="{57D80B7C-2235-47E0-9D75-803646E8CDFE}"/>
              </a:ext>
            </a:extLst>
          </p:cNvPr>
          <p:cNvSpPr>
            <a:spLocks noGrp="1" noChangeArrowheads="1"/>
          </p:cNvSpPr>
          <p:nvPr>
            <p:ph type="title"/>
          </p:nvPr>
        </p:nvSpPr>
        <p:spPr/>
        <p:txBody>
          <a:bodyPr/>
          <a:lstStyle/>
          <a:p>
            <a:pPr eaLnBrk="1" hangingPunct="1"/>
            <a:r>
              <a:rPr lang="en-US" altLang="en-US" dirty="0"/>
              <a:t>Representing Instructions</a:t>
            </a:r>
            <a:endParaRPr lang="en-AU" altLang="en-US" dirty="0"/>
          </a:p>
        </p:txBody>
      </p:sp>
      <p:sp>
        <p:nvSpPr>
          <p:cNvPr id="68612" name="Rectangle 6">
            <a:extLst>
              <a:ext uri="{FF2B5EF4-FFF2-40B4-BE49-F238E27FC236}">
                <a16:creationId xmlns:a16="http://schemas.microsoft.com/office/drawing/2014/main" id="{9617D299-98C8-4D5E-A731-F6A0A9830F3C}"/>
              </a:ext>
            </a:extLst>
          </p:cNvPr>
          <p:cNvSpPr>
            <a:spLocks noGrp="1" noChangeArrowheads="1"/>
          </p:cNvSpPr>
          <p:nvPr>
            <p:ph type="body" idx="1"/>
          </p:nvPr>
        </p:nvSpPr>
        <p:spPr/>
        <p:txBody>
          <a:bodyPr/>
          <a:lstStyle/>
          <a:p>
            <a:pPr eaLnBrk="1" hangingPunct="1"/>
            <a:r>
              <a:rPr lang="en-US" altLang="en-US" sz="2800" dirty="0"/>
              <a:t>Instructions are encoded in binary</a:t>
            </a:r>
          </a:p>
          <a:p>
            <a:pPr lvl="1" eaLnBrk="1" hangingPunct="1"/>
            <a:r>
              <a:rPr lang="en-US" altLang="en-US" sz="2400" dirty="0"/>
              <a:t>Called machine code</a:t>
            </a:r>
          </a:p>
          <a:p>
            <a:pPr eaLnBrk="1" hangingPunct="1"/>
            <a:r>
              <a:rPr lang="en-US" altLang="en-US" sz="2800" dirty="0"/>
              <a:t>MIPS instructions</a:t>
            </a:r>
          </a:p>
          <a:p>
            <a:pPr lvl="1" eaLnBrk="1" hangingPunct="1"/>
            <a:r>
              <a:rPr lang="en-US" altLang="en-US" sz="2400" dirty="0"/>
              <a:t>Encoded as 32-bit instruction words</a:t>
            </a:r>
          </a:p>
          <a:p>
            <a:pPr lvl="1" eaLnBrk="1" hangingPunct="1"/>
            <a:r>
              <a:rPr lang="en-US" altLang="en-US" sz="2400" dirty="0"/>
              <a:t>Small number of formats encoding operation code (opcode), register numbers, …</a:t>
            </a:r>
          </a:p>
          <a:p>
            <a:pPr lvl="1" eaLnBrk="1" hangingPunct="1"/>
            <a:r>
              <a:rPr lang="en-US" altLang="en-US" sz="2400" dirty="0"/>
              <a:t>Regularity!</a:t>
            </a:r>
          </a:p>
          <a:p>
            <a:pPr eaLnBrk="1" hangingPunct="1"/>
            <a:r>
              <a:rPr lang="en-US" altLang="en-US" sz="2800" dirty="0"/>
              <a:t>Register numbers</a:t>
            </a:r>
          </a:p>
          <a:p>
            <a:pPr lvl="1" eaLnBrk="1" hangingPunct="1"/>
            <a:r>
              <a:rPr lang="en-US" altLang="en-US" sz="2400" dirty="0"/>
              <a:t>$t0 – $t7 are reg’s 8 – 15</a:t>
            </a:r>
          </a:p>
          <a:p>
            <a:pPr lvl="1" eaLnBrk="1" hangingPunct="1"/>
            <a:r>
              <a:rPr lang="en-US" altLang="en-US" sz="2400" dirty="0"/>
              <a:t>$t8 – $t9 are reg’s 24 – 25</a:t>
            </a:r>
          </a:p>
          <a:p>
            <a:pPr lvl="1" eaLnBrk="1" hangingPunct="1"/>
            <a:r>
              <a:rPr lang="en-US" altLang="en-US" sz="2400" dirty="0"/>
              <a:t>$s0 – $s7 are reg’s 16 – 23</a:t>
            </a:r>
          </a:p>
        </p:txBody>
      </p:sp>
      <p:sp>
        <p:nvSpPr>
          <p:cNvPr id="68613" name="Text Box 4">
            <a:extLst>
              <a:ext uri="{FF2B5EF4-FFF2-40B4-BE49-F238E27FC236}">
                <a16:creationId xmlns:a16="http://schemas.microsoft.com/office/drawing/2014/main" id="{7AA7371D-6041-4759-A243-245C13239888}"/>
              </a:ext>
            </a:extLst>
          </p:cNvPr>
          <p:cNvSpPr txBox="1">
            <a:spLocks noChangeArrowheads="1"/>
          </p:cNvSpPr>
          <p:nvPr/>
        </p:nvSpPr>
        <p:spPr bwMode="auto">
          <a:xfrm rot="5400000">
            <a:off x="6474619" y="2302669"/>
            <a:ext cx="49720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§2.5 Representing Instructions in the Computer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a:extLst>
              <a:ext uri="{FF2B5EF4-FFF2-40B4-BE49-F238E27FC236}">
                <a16:creationId xmlns:a16="http://schemas.microsoft.com/office/drawing/2014/main" id="{19481245-0CE6-4462-AC3E-18698E6032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F887C9F-3C2E-4EEA-9FE4-DC8D809E7E62}" type="slidenum">
              <a:rPr lang="en-AU" altLang="en-US" sz="1400" smtClean="0"/>
              <a:pPr>
                <a:spcBef>
                  <a:spcPct val="0"/>
                </a:spcBef>
                <a:buClrTx/>
                <a:buSzTx/>
                <a:buFontTx/>
                <a:buNone/>
              </a:pPr>
              <a:t>36</a:t>
            </a:fld>
            <a:endParaRPr lang="en-AU" altLang="en-US" sz="1400"/>
          </a:p>
        </p:txBody>
      </p:sp>
      <p:sp>
        <p:nvSpPr>
          <p:cNvPr id="70659" name="Rectangle 17">
            <a:extLst>
              <a:ext uri="{FF2B5EF4-FFF2-40B4-BE49-F238E27FC236}">
                <a16:creationId xmlns:a16="http://schemas.microsoft.com/office/drawing/2014/main" id="{71E70A62-4764-4475-A9B0-1BCAE89E17BF}"/>
              </a:ext>
            </a:extLst>
          </p:cNvPr>
          <p:cNvSpPr>
            <a:spLocks noGrp="1" noChangeArrowheads="1"/>
          </p:cNvSpPr>
          <p:nvPr>
            <p:ph type="title"/>
          </p:nvPr>
        </p:nvSpPr>
        <p:spPr/>
        <p:txBody>
          <a:bodyPr/>
          <a:lstStyle/>
          <a:p>
            <a:pPr eaLnBrk="1" hangingPunct="1"/>
            <a:r>
              <a:rPr lang="en-US" altLang="en-US" dirty="0"/>
              <a:t>MIPS R-format Instructions</a:t>
            </a:r>
            <a:endParaRPr lang="en-AU" altLang="en-US" dirty="0"/>
          </a:p>
        </p:txBody>
      </p:sp>
      <p:sp>
        <p:nvSpPr>
          <p:cNvPr id="70660" name="Rectangle 18">
            <a:extLst>
              <a:ext uri="{FF2B5EF4-FFF2-40B4-BE49-F238E27FC236}">
                <a16:creationId xmlns:a16="http://schemas.microsoft.com/office/drawing/2014/main" id="{63B1E775-643E-4124-913D-2BC83C6F557C}"/>
              </a:ext>
            </a:extLst>
          </p:cNvPr>
          <p:cNvSpPr>
            <a:spLocks noGrp="1" noChangeArrowheads="1"/>
          </p:cNvSpPr>
          <p:nvPr>
            <p:ph type="body" idx="1"/>
          </p:nvPr>
        </p:nvSpPr>
        <p:spPr>
          <a:xfrm>
            <a:off x="652463" y="2144713"/>
            <a:ext cx="8270875" cy="3960812"/>
          </a:xfrm>
        </p:spPr>
        <p:txBody>
          <a:bodyPr/>
          <a:lstStyle/>
          <a:p>
            <a:pPr eaLnBrk="1" hangingPunct="1"/>
            <a:r>
              <a:rPr lang="en-US" altLang="en-US" dirty="0"/>
              <a:t>Instruction fields</a:t>
            </a:r>
          </a:p>
          <a:p>
            <a:pPr lvl="1" eaLnBrk="1" hangingPunct="1"/>
            <a:r>
              <a:rPr lang="en-US" altLang="en-US" dirty="0"/>
              <a:t>op: Basic operation of the instruction, called </a:t>
            </a:r>
            <a:r>
              <a:rPr lang="en-US" altLang="en-US" dirty="0">
                <a:solidFill>
                  <a:srgbClr val="0070C0"/>
                </a:solidFill>
              </a:rPr>
              <a:t>opcode </a:t>
            </a:r>
            <a:r>
              <a:rPr lang="en-US" altLang="en-US" dirty="0"/>
              <a:t>or operation code.</a:t>
            </a:r>
          </a:p>
          <a:p>
            <a:pPr lvl="1" eaLnBrk="1" hangingPunct="1"/>
            <a:r>
              <a:rPr lang="en-US" altLang="en-US" dirty="0" err="1"/>
              <a:t>rs</a:t>
            </a:r>
            <a:r>
              <a:rPr lang="en-US" altLang="en-US" dirty="0"/>
              <a:t>: first source register number</a:t>
            </a:r>
          </a:p>
          <a:p>
            <a:pPr lvl="1" eaLnBrk="1" hangingPunct="1"/>
            <a:r>
              <a:rPr lang="en-US" altLang="en-US" dirty="0"/>
              <a:t>rt: second source register number</a:t>
            </a:r>
          </a:p>
          <a:p>
            <a:pPr lvl="1" eaLnBrk="1" hangingPunct="1"/>
            <a:r>
              <a:rPr lang="en-US" altLang="en-US" dirty="0" err="1"/>
              <a:t>rd</a:t>
            </a:r>
            <a:r>
              <a:rPr lang="en-US" altLang="en-US" dirty="0"/>
              <a:t>: destination register number</a:t>
            </a:r>
          </a:p>
          <a:p>
            <a:pPr lvl="1" eaLnBrk="1" hangingPunct="1"/>
            <a:r>
              <a:rPr lang="en-US" altLang="en-US" dirty="0" err="1"/>
              <a:t>shamt</a:t>
            </a:r>
            <a:r>
              <a:rPr lang="en-US" altLang="en-US" dirty="0"/>
              <a:t>: shift amount (00000 for now)</a:t>
            </a:r>
          </a:p>
          <a:p>
            <a:pPr lvl="1" eaLnBrk="1" hangingPunct="1"/>
            <a:r>
              <a:rPr lang="en-US" altLang="en-US" dirty="0" err="1"/>
              <a:t>funct</a:t>
            </a:r>
            <a:r>
              <a:rPr lang="en-US" altLang="en-US" dirty="0"/>
              <a:t>: function code (extends opcode)</a:t>
            </a:r>
            <a:endParaRPr lang="en-AU" altLang="en-US" dirty="0"/>
          </a:p>
        </p:txBody>
      </p:sp>
      <p:grpSp>
        <p:nvGrpSpPr>
          <p:cNvPr id="70661" name="Group 4">
            <a:extLst>
              <a:ext uri="{FF2B5EF4-FFF2-40B4-BE49-F238E27FC236}">
                <a16:creationId xmlns:a16="http://schemas.microsoft.com/office/drawing/2014/main" id="{A1817545-F2CD-42AF-B863-91674C873725}"/>
              </a:ext>
            </a:extLst>
          </p:cNvPr>
          <p:cNvGrpSpPr>
            <a:grpSpLocks/>
          </p:cNvGrpSpPr>
          <p:nvPr/>
        </p:nvGrpSpPr>
        <p:grpSpPr bwMode="auto">
          <a:xfrm>
            <a:off x="1330325" y="1298575"/>
            <a:ext cx="6913563" cy="773113"/>
            <a:chOff x="703" y="981"/>
            <a:chExt cx="4355" cy="487"/>
          </a:xfrm>
        </p:grpSpPr>
        <p:sp>
          <p:nvSpPr>
            <p:cNvPr id="70662" name="Text Box 5">
              <a:extLst>
                <a:ext uri="{FF2B5EF4-FFF2-40B4-BE49-F238E27FC236}">
                  <a16:creationId xmlns:a16="http://schemas.microsoft.com/office/drawing/2014/main" id="{DCC33779-1121-4304-A05D-A7DF765E7F3B}"/>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70663" name="Text Box 6">
              <a:extLst>
                <a:ext uri="{FF2B5EF4-FFF2-40B4-BE49-F238E27FC236}">
                  <a16:creationId xmlns:a16="http://schemas.microsoft.com/office/drawing/2014/main" id="{7C59168B-DFAC-4A8B-A312-BAAB540B03FE}"/>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70664" name="Text Box 7">
              <a:extLst>
                <a:ext uri="{FF2B5EF4-FFF2-40B4-BE49-F238E27FC236}">
                  <a16:creationId xmlns:a16="http://schemas.microsoft.com/office/drawing/2014/main" id="{2E7399DB-F459-4742-A657-77A9077D666C}"/>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70665" name="Text Box 8">
              <a:extLst>
                <a:ext uri="{FF2B5EF4-FFF2-40B4-BE49-F238E27FC236}">
                  <a16:creationId xmlns:a16="http://schemas.microsoft.com/office/drawing/2014/main" id="{13F9625E-69EF-46C8-A4B6-5894E1905853}"/>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70666" name="Text Box 9">
              <a:extLst>
                <a:ext uri="{FF2B5EF4-FFF2-40B4-BE49-F238E27FC236}">
                  <a16:creationId xmlns:a16="http://schemas.microsoft.com/office/drawing/2014/main" id="{92032BFC-DE30-4F77-AE51-D606F9B89180}"/>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70667" name="Text Box 10">
              <a:extLst>
                <a:ext uri="{FF2B5EF4-FFF2-40B4-BE49-F238E27FC236}">
                  <a16:creationId xmlns:a16="http://schemas.microsoft.com/office/drawing/2014/main" id="{9F130C80-31B8-492F-ADAE-B20ABACD51E3}"/>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70668" name="Text Box 11">
              <a:extLst>
                <a:ext uri="{FF2B5EF4-FFF2-40B4-BE49-F238E27FC236}">
                  <a16:creationId xmlns:a16="http://schemas.microsoft.com/office/drawing/2014/main" id="{4B2D8E2D-8891-4D85-AAA2-5AC24EC0AA17}"/>
                </a:ext>
              </a:extLst>
            </p:cNvPr>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70669" name="Text Box 12">
              <a:extLst>
                <a:ext uri="{FF2B5EF4-FFF2-40B4-BE49-F238E27FC236}">
                  <a16:creationId xmlns:a16="http://schemas.microsoft.com/office/drawing/2014/main" id="{E85DCDE3-87E8-48F6-B3E4-E78A1AC2420B}"/>
                </a:ext>
              </a:extLst>
            </p:cNvPr>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70670" name="Text Box 13">
              <a:extLst>
                <a:ext uri="{FF2B5EF4-FFF2-40B4-BE49-F238E27FC236}">
                  <a16:creationId xmlns:a16="http://schemas.microsoft.com/office/drawing/2014/main" id="{DA7BC1F7-B838-4FD7-95A3-999636F7E3F7}"/>
                </a:ext>
              </a:extLst>
            </p:cNvPr>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70671" name="Text Box 14">
              <a:extLst>
                <a:ext uri="{FF2B5EF4-FFF2-40B4-BE49-F238E27FC236}">
                  <a16:creationId xmlns:a16="http://schemas.microsoft.com/office/drawing/2014/main" id="{C333552A-FEE9-4DEE-83F5-87513A0CA66E}"/>
                </a:ext>
              </a:extLst>
            </p:cNvPr>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70672" name="Text Box 15">
              <a:extLst>
                <a:ext uri="{FF2B5EF4-FFF2-40B4-BE49-F238E27FC236}">
                  <a16:creationId xmlns:a16="http://schemas.microsoft.com/office/drawing/2014/main" id="{CE137ADC-DA3C-4A0E-9ECF-8301A7DC9593}"/>
                </a:ext>
              </a:extLst>
            </p:cNvPr>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70673" name="Text Box 16">
              <a:extLst>
                <a:ext uri="{FF2B5EF4-FFF2-40B4-BE49-F238E27FC236}">
                  <a16:creationId xmlns:a16="http://schemas.microsoft.com/office/drawing/2014/main" id="{6E379B8B-8AA6-4536-BB70-8AE775D535C6}"/>
                </a:ext>
              </a:extLst>
            </p:cNvPr>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BC753EFF-4B22-402B-BEDA-2AC7CEAA392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CB43D74-3EE2-4DC4-9EC7-464E30EE781D}" type="slidenum">
              <a:rPr lang="en-AU" altLang="en-US" sz="1400" smtClean="0"/>
              <a:pPr>
                <a:spcBef>
                  <a:spcPct val="0"/>
                </a:spcBef>
                <a:buClrTx/>
                <a:buSzTx/>
                <a:buFontTx/>
                <a:buNone/>
              </a:pPr>
              <a:t>37</a:t>
            </a:fld>
            <a:endParaRPr lang="en-AU" altLang="en-US" sz="1400"/>
          </a:p>
        </p:txBody>
      </p:sp>
      <p:sp>
        <p:nvSpPr>
          <p:cNvPr id="72707" name="Rectangle 36">
            <a:extLst>
              <a:ext uri="{FF2B5EF4-FFF2-40B4-BE49-F238E27FC236}">
                <a16:creationId xmlns:a16="http://schemas.microsoft.com/office/drawing/2014/main" id="{1C370F0E-F433-4525-9C46-A47BBFF8172D}"/>
              </a:ext>
            </a:extLst>
          </p:cNvPr>
          <p:cNvSpPr>
            <a:spLocks noGrp="1" noChangeArrowheads="1"/>
          </p:cNvSpPr>
          <p:nvPr>
            <p:ph type="title"/>
          </p:nvPr>
        </p:nvSpPr>
        <p:spPr/>
        <p:txBody>
          <a:bodyPr/>
          <a:lstStyle/>
          <a:p>
            <a:pPr eaLnBrk="1" hangingPunct="1"/>
            <a:r>
              <a:rPr lang="en-US" altLang="en-US" dirty="0"/>
              <a:t>R-format Example</a:t>
            </a:r>
            <a:endParaRPr lang="en-AU" altLang="en-US" dirty="0"/>
          </a:p>
        </p:txBody>
      </p:sp>
      <p:sp>
        <p:nvSpPr>
          <p:cNvPr id="72708" name="Rectangle 37">
            <a:extLst>
              <a:ext uri="{FF2B5EF4-FFF2-40B4-BE49-F238E27FC236}">
                <a16:creationId xmlns:a16="http://schemas.microsoft.com/office/drawing/2014/main" id="{8875C2F4-A440-42C2-A03C-E555D146495F}"/>
              </a:ext>
            </a:extLst>
          </p:cNvPr>
          <p:cNvSpPr>
            <a:spLocks noGrp="1" noChangeArrowheads="1"/>
          </p:cNvSpPr>
          <p:nvPr>
            <p:ph type="body" idx="1"/>
          </p:nvPr>
        </p:nvSpPr>
        <p:spPr>
          <a:xfrm>
            <a:off x="684213" y="2184400"/>
            <a:ext cx="8270875" cy="649288"/>
          </a:xfrm>
        </p:spPr>
        <p:txBody>
          <a:bodyPr/>
          <a:lstStyle/>
          <a:p>
            <a:pPr eaLnBrk="1" hangingPunct="1">
              <a:buFont typeface="Wingdings" panose="05000000000000000000" pitchFamily="2" charset="2"/>
              <a:buNone/>
            </a:pPr>
            <a:r>
              <a:rPr lang="en-US" altLang="en-US">
                <a:latin typeface="Lucida Console" panose="020B0609040504020204" pitchFamily="49" charset="0"/>
              </a:rPr>
              <a:t>	add $t0, $s1, $s2</a:t>
            </a:r>
          </a:p>
        </p:txBody>
      </p:sp>
      <p:sp>
        <p:nvSpPr>
          <p:cNvPr id="72709" name="Text Box 17">
            <a:extLst>
              <a:ext uri="{FF2B5EF4-FFF2-40B4-BE49-F238E27FC236}">
                <a16:creationId xmlns:a16="http://schemas.microsoft.com/office/drawing/2014/main" id="{D5CE2375-A495-4780-A26C-54AA6CE4C66E}"/>
              </a:ext>
            </a:extLst>
          </p:cNvPr>
          <p:cNvSpPr txBox="1">
            <a:spLocks noChangeArrowheads="1"/>
          </p:cNvSpPr>
          <p:nvPr/>
        </p:nvSpPr>
        <p:spPr bwMode="auto">
          <a:xfrm>
            <a:off x="1331913" y="306863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special</a:t>
            </a:r>
            <a:endParaRPr lang="en-AU" altLang="en-US" sz="2000"/>
          </a:p>
        </p:txBody>
      </p:sp>
      <p:sp>
        <p:nvSpPr>
          <p:cNvPr id="72710" name="Text Box 18">
            <a:extLst>
              <a:ext uri="{FF2B5EF4-FFF2-40B4-BE49-F238E27FC236}">
                <a16:creationId xmlns:a16="http://schemas.microsoft.com/office/drawing/2014/main" id="{E1FED160-BB5A-4466-8C9F-4CF6CA0E13C9}"/>
              </a:ext>
            </a:extLst>
          </p:cNvPr>
          <p:cNvSpPr txBox="1">
            <a:spLocks noChangeArrowheads="1"/>
          </p:cNvSpPr>
          <p:nvPr/>
        </p:nvSpPr>
        <p:spPr bwMode="auto">
          <a:xfrm>
            <a:off x="2628900" y="306863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$s1</a:t>
            </a:r>
            <a:endParaRPr lang="en-AU" altLang="en-US" sz="2000"/>
          </a:p>
        </p:txBody>
      </p:sp>
      <p:sp>
        <p:nvSpPr>
          <p:cNvPr id="72711" name="Text Box 19">
            <a:extLst>
              <a:ext uri="{FF2B5EF4-FFF2-40B4-BE49-F238E27FC236}">
                <a16:creationId xmlns:a16="http://schemas.microsoft.com/office/drawing/2014/main" id="{AA6AA6EA-E4E3-4163-BAAD-0694D56FF6DA}"/>
              </a:ext>
            </a:extLst>
          </p:cNvPr>
          <p:cNvSpPr txBox="1">
            <a:spLocks noChangeArrowheads="1"/>
          </p:cNvSpPr>
          <p:nvPr/>
        </p:nvSpPr>
        <p:spPr bwMode="auto">
          <a:xfrm>
            <a:off x="3708400" y="306863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$s2</a:t>
            </a:r>
            <a:endParaRPr lang="en-AU" altLang="en-US" sz="2000"/>
          </a:p>
        </p:txBody>
      </p:sp>
      <p:sp>
        <p:nvSpPr>
          <p:cNvPr id="72712" name="Text Box 20">
            <a:extLst>
              <a:ext uri="{FF2B5EF4-FFF2-40B4-BE49-F238E27FC236}">
                <a16:creationId xmlns:a16="http://schemas.microsoft.com/office/drawing/2014/main" id="{33F95357-4B8A-4258-BA39-33849BA362F2}"/>
              </a:ext>
            </a:extLst>
          </p:cNvPr>
          <p:cNvSpPr txBox="1">
            <a:spLocks noChangeArrowheads="1"/>
          </p:cNvSpPr>
          <p:nvPr/>
        </p:nvSpPr>
        <p:spPr bwMode="auto">
          <a:xfrm>
            <a:off x="4787900" y="306863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$t0</a:t>
            </a:r>
            <a:endParaRPr lang="en-AU" altLang="en-US" sz="2000"/>
          </a:p>
        </p:txBody>
      </p:sp>
      <p:sp>
        <p:nvSpPr>
          <p:cNvPr id="72713" name="Text Box 21">
            <a:extLst>
              <a:ext uri="{FF2B5EF4-FFF2-40B4-BE49-F238E27FC236}">
                <a16:creationId xmlns:a16="http://schemas.microsoft.com/office/drawing/2014/main" id="{F5F50FA9-523A-4D58-8A2D-7A5A707CBFF1}"/>
              </a:ext>
            </a:extLst>
          </p:cNvPr>
          <p:cNvSpPr txBox="1">
            <a:spLocks noChangeArrowheads="1"/>
          </p:cNvSpPr>
          <p:nvPr/>
        </p:nvSpPr>
        <p:spPr bwMode="auto">
          <a:xfrm>
            <a:off x="5868988" y="306863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72714" name="Text Box 22">
            <a:extLst>
              <a:ext uri="{FF2B5EF4-FFF2-40B4-BE49-F238E27FC236}">
                <a16:creationId xmlns:a16="http://schemas.microsoft.com/office/drawing/2014/main" id="{F222C01E-3DBD-4318-893B-B2E267455F3A}"/>
              </a:ext>
            </a:extLst>
          </p:cNvPr>
          <p:cNvSpPr txBox="1">
            <a:spLocks noChangeArrowheads="1"/>
          </p:cNvSpPr>
          <p:nvPr/>
        </p:nvSpPr>
        <p:spPr bwMode="auto">
          <a:xfrm>
            <a:off x="6948488" y="306863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a:t>
            </a:r>
            <a:endParaRPr lang="en-AU" altLang="en-US" sz="2000"/>
          </a:p>
        </p:txBody>
      </p:sp>
      <p:sp>
        <p:nvSpPr>
          <p:cNvPr id="72715" name="Text Box 23">
            <a:extLst>
              <a:ext uri="{FF2B5EF4-FFF2-40B4-BE49-F238E27FC236}">
                <a16:creationId xmlns:a16="http://schemas.microsoft.com/office/drawing/2014/main" id="{8D1EBA94-C04E-4216-9E4D-D2F0A02B4D19}"/>
              </a:ext>
            </a:extLst>
          </p:cNvPr>
          <p:cNvSpPr txBox="1">
            <a:spLocks noChangeArrowheads="1"/>
          </p:cNvSpPr>
          <p:nvPr/>
        </p:nvSpPr>
        <p:spPr bwMode="auto">
          <a:xfrm>
            <a:off x="1331913" y="3717925"/>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72716" name="Text Box 24">
            <a:extLst>
              <a:ext uri="{FF2B5EF4-FFF2-40B4-BE49-F238E27FC236}">
                <a16:creationId xmlns:a16="http://schemas.microsoft.com/office/drawing/2014/main" id="{EDF183AA-6307-4B90-A6C8-70B8F333DF58}"/>
              </a:ext>
            </a:extLst>
          </p:cNvPr>
          <p:cNvSpPr txBox="1">
            <a:spLocks noChangeArrowheads="1"/>
          </p:cNvSpPr>
          <p:nvPr/>
        </p:nvSpPr>
        <p:spPr bwMode="auto">
          <a:xfrm>
            <a:off x="2628900" y="37179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17</a:t>
            </a:r>
            <a:endParaRPr lang="en-AU" altLang="en-US" sz="2000"/>
          </a:p>
        </p:txBody>
      </p:sp>
      <p:sp>
        <p:nvSpPr>
          <p:cNvPr id="72717" name="Text Box 25">
            <a:extLst>
              <a:ext uri="{FF2B5EF4-FFF2-40B4-BE49-F238E27FC236}">
                <a16:creationId xmlns:a16="http://schemas.microsoft.com/office/drawing/2014/main" id="{1D102960-CD41-44C6-A0FD-1695060C9806}"/>
              </a:ext>
            </a:extLst>
          </p:cNvPr>
          <p:cNvSpPr txBox="1">
            <a:spLocks noChangeArrowheads="1"/>
          </p:cNvSpPr>
          <p:nvPr/>
        </p:nvSpPr>
        <p:spPr bwMode="auto">
          <a:xfrm>
            <a:off x="3708400" y="37179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18</a:t>
            </a:r>
            <a:endParaRPr lang="en-AU" altLang="en-US" sz="2000"/>
          </a:p>
        </p:txBody>
      </p:sp>
      <p:sp>
        <p:nvSpPr>
          <p:cNvPr id="72718" name="Text Box 26">
            <a:extLst>
              <a:ext uri="{FF2B5EF4-FFF2-40B4-BE49-F238E27FC236}">
                <a16:creationId xmlns:a16="http://schemas.microsoft.com/office/drawing/2014/main" id="{FA1820BA-D89D-40F9-8040-B1B744B950CD}"/>
              </a:ext>
            </a:extLst>
          </p:cNvPr>
          <p:cNvSpPr txBox="1">
            <a:spLocks noChangeArrowheads="1"/>
          </p:cNvSpPr>
          <p:nvPr/>
        </p:nvSpPr>
        <p:spPr bwMode="auto">
          <a:xfrm>
            <a:off x="4787900" y="37179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8</a:t>
            </a:r>
            <a:endParaRPr lang="en-AU" altLang="en-US" sz="2000"/>
          </a:p>
        </p:txBody>
      </p:sp>
      <p:sp>
        <p:nvSpPr>
          <p:cNvPr id="72719" name="Text Box 27">
            <a:extLst>
              <a:ext uri="{FF2B5EF4-FFF2-40B4-BE49-F238E27FC236}">
                <a16:creationId xmlns:a16="http://schemas.microsoft.com/office/drawing/2014/main" id="{30A043B5-ED41-416B-AF5E-C8AD72FF8329}"/>
              </a:ext>
            </a:extLst>
          </p:cNvPr>
          <p:cNvSpPr txBox="1">
            <a:spLocks noChangeArrowheads="1"/>
          </p:cNvSpPr>
          <p:nvPr/>
        </p:nvSpPr>
        <p:spPr bwMode="auto">
          <a:xfrm>
            <a:off x="5868988" y="37179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72720" name="Text Box 28">
            <a:extLst>
              <a:ext uri="{FF2B5EF4-FFF2-40B4-BE49-F238E27FC236}">
                <a16:creationId xmlns:a16="http://schemas.microsoft.com/office/drawing/2014/main" id="{B61EE56E-5852-4CA5-8156-B04E9E06FA63}"/>
              </a:ext>
            </a:extLst>
          </p:cNvPr>
          <p:cNvSpPr txBox="1">
            <a:spLocks noChangeArrowheads="1"/>
          </p:cNvSpPr>
          <p:nvPr/>
        </p:nvSpPr>
        <p:spPr bwMode="auto">
          <a:xfrm>
            <a:off x="6948488" y="3717925"/>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32</a:t>
            </a:r>
            <a:endParaRPr lang="en-AU" altLang="en-US" sz="2000"/>
          </a:p>
        </p:txBody>
      </p:sp>
      <p:sp>
        <p:nvSpPr>
          <p:cNvPr id="72721" name="Text Box 29">
            <a:extLst>
              <a:ext uri="{FF2B5EF4-FFF2-40B4-BE49-F238E27FC236}">
                <a16:creationId xmlns:a16="http://schemas.microsoft.com/office/drawing/2014/main" id="{A3858EB6-7F10-4439-B559-DE5D82F0F67E}"/>
              </a:ext>
            </a:extLst>
          </p:cNvPr>
          <p:cNvSpPr txBox="1">
            <a:spLocks noChangeArrowheads="1"/>
          </p:cNvSpPr>
          <p:nvPr/>
        </p:nvSpPr>
        <p:spPr bwMode="auto">
          <a:xfrm>
            <a:off x="1331913" y="4365625"/>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000000</a:t>
            </a:r>
            <a:endParaRPr lang="en-AU" altLang="en-US" sz="2000"/>
          </a:p>
        </p:txBody>
      </p:sp>
      <p:sp>
        <p:nvSpPr>
          <p:cNvPr id="72722" name="Text Box 30">
            <a:extLst>
              <a:ext uri="{FF2B5EF4-FFF2-40B4-BE49-F238E27FC236}">
                <a16:creationId xmlns:a16="http://schemas.microsoft.com/office/drawing/2014/main" id="{5816FDC5-3B96-4D3A-BB84-4F447D9D6F21}"/>
              </a:ext>
            </a:extLst>
          </p:cNvPr>
          <p:cNvSpPr txBox="1">
            <a:spLocks noChangeArrowheads="1"/>
          </p:cNvSpPr>
          <p:nvPr/>
        </p:nvSpPr>
        <p:spPr bwMode="auto">
          <a:xfrm>
            <a:off x="2628900" y="43656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10001</a:t>
            </a:r>
            <a:endParaRPr lang="en-AU" altLang="en-US" sz="2000"/>
          </a:p>
        </p:txBody>
      </p:sp>
      <p:sp>
        <p:nvSpPr>
          <p:cNvPr id="72723" name="Text Box 31">
            <a:extLst>
              <a:ext uri="{FF2B5EF4-FFF2-40B4-BE49-F238E27FC236}">
                <a16:creationId xmlns:a16="http://schemas.microsoft.com/office/drawing/2014/main" id="{C3BB8580-631F-4E77-8E81-34CE1D58F93A}"/>
              </a:ext>
            </a:extLst>
          </p:cNvPr>
          <p:cNvSpPr txBox="1">
            <a:spLocks noChangeArrowheads="1"/>
          </p:cNvSpPr>
          <p:nvPr/>
        </p:nvSpPr>
        <p:spPr bwMode="auto">
          <a:xfrm>
            <a:off x="3708400" y="43656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10010</a:t>
            </a:r>
            <a:endParaRPr lang="en-AU" altLang="en-US" sz="2000"/>
          </a:p>
        </p:txBody>
      </p:sp>
      <p:sp>
        <p:nvSpPr>
          <p:cNvPr id="72724" name="Text Box 32">
            <a:extLst>
              <a:ext uri="{FF2B5EF4-FFF2-40B4-BE49-F238E27FC236}">
                <a16:creationId xmlns:a16="http://schemas.microsoft.com/office/drawing/2014/main" id="{FDE4A7C1-2FD9-4E25-9A17-F502B855ADA2}"/>
              </a:ext>
            </a:extLst>
          </p:cNvPr>
          <p:cNvSpPr txBox="1">
            <a:spLocks noChangeArrowheads="1"/>
          </p:cNvSpPr>
          <p:nvPr/>
        </p:nvSpPr>
        <p:spPr bwMode="auto">
          <a:xfrm>
            <a:off x="4787900" y="43656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01000</a:t>
            </a:r>
            <a:endParaRPr lang="en-AU" altLang="en-US" sz="2000"/>
          </a:p>
        </p:txBody>
      </p:sp>
      <p:sp>
        <p:nvSpPr>
          <p:cNvPr id="72725" name="Text Box 33">
            <a:extLst>
              <a:ext uri="{FF2B5EF4-FFF2-40B4-BE49-F238E27FC236}">
                <a16:creationId xmlns:a16="http://schemas.microsoft.com/office/drawing/2014/main" id="{54C34F1C-A391-4209-A2B2-27155E99AC8D}"/>
              </a:ext>
            </a:extLst>
          </p:cNvPr>
          <p:cNvSpPr txBox="1">
            <a:spLocks noChangeArrowheads="1"/>
          </p:cNvSpPr>
          <p:nvPr/>
        </p:nvSpPr>
        <p:spPr bwMode="auto">
          <a:xfrm>
            <a:off x="5868988" y="4365625"/>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a:t>
            </a:r>
            <a:endParaRPr lang="en-AU" altLang="en-US" sz="2000"/>
          </a:p>
        </p:txBody>
      </p:sp>
      <p:sp>
        <p:nvSpPr>
          <p:cNvPr id="72726" name="Text Box 34">
            <a:extLst>
              <a:ext uri="{FF2B5EF4-FFF2-40B4-BE49-F238E27FC236}">
                <a16:creationId xmlns:a16="http://schemas.microsoft.com/office/drawing/2014/main" id="{0E102D71-1B47-4FD6-906A-D361447C849E}"/>
              </a:ext>
            </a:extLst>
          </p:cNvPr>
          <p:cNvSpPr txBox="1">
            <a:spLocks noChangeArrowheads="1"/>
          </p:cNvSpPr>
          <p:nvPr/>
        </p:nvSpPr>
        <p:spPr bwMode="auto">
          <a:xfrm>
            <a:off x="6948488" y="4365625"/>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100000</a:t>
            </a:r>
            <a:endParaRPr lang="en-AU" altLang="en-US" sz="2000"/>
          </a:p>
        </p:txBody>
      </p:sp>
      <p:sp>
        <p:nvSpPr>
          <p:cNvPr id="72727" name="Rectangle 35">
            <a:extLst>
              <a:ext uri="{FF2B5EF4-FFF2-40B4-BE49-F238E27FC236}">
                <a16:creationId xmlns:a16="http://schemas.microsoft.com/office/drawing/2014/main" id="{8FD8BCAF-BC9C-4F91-8F88-70B0EA73ABCD}"/>
              </a:ext>
            </a:extLst>
          </p:cNvPr>
          <p:cNvSpPr>
            <a:spLocks noChangeArrowheads="1"/>
          </p:cNvSpPr>
          <p:nvPr/>
        </p:nvSpPr>
        <p:spPr bwMode="auto">
          <a:xfrm>
            <a:off x="684213" y="5005388"/>
            <a:ext cx="8140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a:t>00000010001100100100000000100000</a:t>
            </a:r>
            <a:r>
              <a:rPr lang="en-US" altLang="en-US" sz="2400" baseline="-25000"/>
              <a:t>2</a:t>
            </a:r>
            <a:r>
              <a:rPr lang="en-US" altLang="en-US" sz="2400"/>
              <a:t> = 02324020</a:t>
            </a:r>
            <a:r>
              <a:rPr lang="en-US" altLang="en-US" sz="2400" baseline="-25000"/>
              <a:t>16</a:t>
            </a:r>
            <a:endParaRPr lang="en-AU" altLang="en-US" sz="2400"/>
          </a:p>
        </p:txBody>
      </p:sp>
      <p:grpSp>
        <p:nvGrpSpPr>
          <p:cNvPr id="72728" name="Group 38">
            <a:extLst>
              <a:ext uri="{FF2B5EF4-FFF2-40B4-BE49-F238E27FC236}">
                <a16:creationId xmlns:a16="http://schemas.microsoft.com/office/drawing/2014/main" id="{0D3A63ED-C279-44F4-8656-700706FB2EA2}"/>
              </a:ext>
            </a:extLst>
          </p:cNvPr>
          <p:cNvGrpSpPr>
            <a:grpSpLocks/>
          </p:cNvGrpSpPr>
          <p:nvPr/>
        </p:nvGrpSpPr>
        <p:grpSpPr bwMode="auto">
          <a:xfrm>
            <a:off x="1331913" y="1209675"/>
            <a:ext cx="6911975" cy="773113"/>
            <a:chOff x="703" y="981"/>
            <a:chExt cx="4355" cy="487"/>
          </a:xfrm>
        </p:grpSpPr>
        <p:sp>
          <p:nvSpPr>
            <p:cNvPr id="72730" name="Text Box 39">
              <a:extLst>
                <a:ext uri="{FF2B5EF4-FFF2-40B4-BE49-F238E27FC236}">
                  <a16:creationId xmlns:a16="http://schemas.microsoft.com/office/drawing/2014/main" id="{88A21787-A250-47B2-9670-5E57D64C5133}"/>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72731" name="Text Box 40">
              <a:extLst>
                <a:ext uri="{FF2B5EF4-FFF2-40B4-BE49-F238E27FC236}">
                  <a16:creationId xmlns:a16="http://schemas.microsoft.com/office/drawing/2014/main" id="{4DF48CE4-F51C-42FD-A627-A1A104264B4F}"/>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72732" name="Text Box 41">
              <a:extLst>
                <a:ext uri="{FF2B5EF4-FFF2-40B4-BE49-F238E27FC236}">
                  <a16:creationId xmlns:a16="http://schemas.microsoft.com/office/drawing/2014/main" id="{12D41498-369A-4C7E-8EB3-DB43669DCA16}"/>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72733" name="Text Box 42">
              <a:extLst>
                <a:ext uri="{FF2B5EF4-FFF2-40B4-BE49-F238E27FC236}">
                  <a16:creationId xmlns:a16="http://schemas.microsoft.com/office/drawing/2014/main" id="{236238CD-AF33-49B0-B170-6AD7EEABBC30}"/>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72734" name="Text Box 43">
              <a:extLst>
                <a:ext uri="{FF2B5EF4-FFF2-40B4-BE49-F238E27FC236}">
                  <a16:creationId xmlns:a16="http://schemas.microsoft.com/office/drawing/2014/main" id="{437405A6-AF15-460D-9794-B148B3D89184}"/>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72735" name="Text Box 44">
              <a:extLst>
                <a:ext uri="{FF2B5EF4-FFF2-40B4-BE49-F238E27FC236}">
                  <a16:creationId xmlns:a16="http://schemas.microsoft.com/office/drawing/2014/main" id="{0CF5E545-88CD-445E-A8CB-789FF77E495A}"/>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72736" name="Text Box 45">
              <a:extLst>
                <a:ext uri="{FF2B5EF4-FFF2-40B4-BE49-F238E27FC236}">
                  <a16:creationId xmlns:a16="http://schemas.microsoft.com/office/drawing/2014/main" id="{1A6EA996-4271-4E8B-976A-48899C4F96CE}"/>
                </a:ext>
              </a:extLst>
            </p:cNvPr>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72737" name="Text Box 46">
              <a:extLst>
                <a:ext uri="{FF2B5EF4-FFF2-40B4-BE49-F238E27FC236}">
                  <a16:creationId xmlns:a16="http://schemas.microsoft.com/office/drawing/2014/main" id="{45118898-C877-4BAE-BFE9-8DB2417B1DB3}"/>
                </a:ext>
              </a:extLst>
            </p:cNvPr>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72738" name="Text Box 47">
              <a:extLst>
                <a:ext uri="{FF2B5EF4-FFF2-40B4-BE49-F238E27FC236}">
                  <a16:creationId xmlns:a16="http://schemas.microsoft.com/office/drawing/2014/main" id="{CE9D416A-E3F8-4D3B-A067-61C074A84370}"/>
                </a:ext>
              </a:extLst>
            </p:cNvPr>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72739" name="Text Box 48">
              <a:extLst>
                <a:ext uri="{FF2B5EF4-FFF2-40B4-BE49-F238E27FC236}">
                  <a16:creationId xmlns:a16="http://schemas.microsoft.com/office/drawing/2014/main" id="{AC7F2693-4682-4151-A081-0569BD0C5BEF}"/>
                </a:ext>
              </a:extLst>
            </p:cNvPr>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72740" name="Text Box 49">
              <a:extLst>
                <a:ext uri="{FF2B5EF4-FFF2-40B4-BE49-F238E27FC236}">
                  <a16:creationId xmlns:a16="http://schemas.microsoft.com/office/drawing/2014/main" id="{AFA8C802-C9E4-467C-8E24-38E96DD22CE5}"/>
                </a:ext>
              </a:extLst>
            </p:cNvPr>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72741" name="Text Box 50">
              <a:extLst>
                <a:ext uri="{FF2B5EF4-FFF2-40B4-BE49-F238E27FC236}">
                  <a16:creationId xmlns:a16="http://schemas.microsoft.com/office/drawing/2014/main" id="{D3623FFD-DE2D-4974-BDAC-D04C806E3206}"/>
                </a:ext>
              </a:extLst>
            </p:cNvPr>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
        <p:nvSpPr>
          <p:cNvPr id="72729" name="TextBox 1">
            <a:extLst>
              <a:ext uri="{FF2B5EF4-FFF2-40B4-BE49-F238E27FC236}">
                <a16:creationId xmlns:a16="http://schemas.microsoft.com/office/drawing/2014/main" id="{F78227AF-6E0D-4EF7-AF48-0CDFD89558AD}"/>
              </a:ext>
            </a:extLst>
          </p:cNvPr>
          <p:cNvSpPr txBox="1">
            <a:spLocks noChangeArrowheads="1"/>
          </p:cNvSpPr>
          <p:nvPr/>
        </p:nvSpPr>
        <p:spPr bwMode="auto">
          <a:xfrm>
            <a:off x="250825" y="5730875"/>
            <a:ext cx="8713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0070C0"/>
                </a:solidFill>
              </a:rPr>
              <a:t>See Appendix A for other instructions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a:extLst>
              <a:ext uri="{FF2B5EF4-FFF2-40B4-BE49-F238E27FC236}">
                <a16:creationId xmlns:a16="http://schemas.microsoft.com/office/drawing/2014/main" id="{6AF04663-7D13-480B-9B9C-7A969F33413B}"/>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1D7CF622-9684-412D-B667-BA26E5E52755}" type="slidenum">
              <a:rPr lang="en-US" altLang="en-US" sz="1200">
                <a:latin typeface="Calibri" panose="020F0502020204030204" pitchFamily="34" charset="0"/>
              </a:rPr>
              <a:pPr algn="r" eaLnBrk="1" hangingPunct="1">
                <a:spcBef>
                  <a:spcPct val="0"/>
                </a:spcBef>
                <a:buClrTx/>
                <a:buSzTx/>
                <a:buFontTx/>
                <a:buNone/>
              </a:pPr>
              <a:t>38</a:t>
            </a:fld>
            <a:endParaRPr lang="en-US" altLang="en-US" sz="1200">
              <a:latin typeface="Calibri" panose="020F0502020204030204" pitchFamily="34" charset="0"/>
            </a:endParaRPr>
          </a:p>
        </p:txBody>
      </p:sp>
      <p:sp>
        <p:nvSpPr>
          <p:cNvPr id="74755" name="Footer Placeholder 7">
            <a:extLst>
              <a:ext uri="{FF2B5EF4-FFF2-40B4-BE49-F238E27FC236}">
                <a16:creationId xmlns:a16="http://schemas.microsoft.com/office/drawing/2014/main" id="{A2E06EBC-4B29-4507-A05C-1AB85137E455}"/>
              </a:ext>
            </a:extLst>
          </p:cNvPr>
          <p:cNvSpPr txBox="1">
            <a:spLocks noGrp="1"/>
          </p:cNvSpPr>
          <p:nvPr/>
        </p:nvSpPr>
        <p:spPr bwMode="auto">
          <a:xfrm>
            <a:off x="4995863" y="6419850"/>
            <a:ext cx="3968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Copyright © 2014 Elsevier Inc. All rights reserved.</a:t>
            </a:r>
          </a:p>
        </p:txBody>
      </p:sp>
      <p:sp>
        <p:nvSpPr>
          <p:cNvPr id="74756" name="TextBox 3">
            <a:extLst>
              <a:ext uri="{FF2B5EF4-FFF2-40B4-BE49-F238E27FC236}">
                <a16:creationId xmlns:a16="http://schemas.microsoft.com/office/drawing/2014/main" id="{BFADB4F7-393C-484A-8B03-6D62ACE8A4F0}"/>
              </a:ext>
            </a:extLst>
          </p:cNvPr>
          <p:cNvSpPr txBox="1">
            <a:spLocks noChangeArrowheads="1"/>
          </p:cNvSpPr>
          <p:nvPr/>
        </p:nvSpPr>
        <p:spPr bwMode="auto">
          <a:xfrm>
            <a:off x="1552575" y="6464300"/>
            <a:ext cx="40624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spcBef>
                <a:spcPct val="0"/>
              </a:spcBef>
              <a:buClrTx/>
              <a:buSzTx/>
              <a:buFontTx/>
              <a:buNone/>
            </a:pPr>
            <a:r>
              <a:rPr lang="en-US" altLang="en-US" sz="1200">
                <a:solidFill>
                  <a:srgbClr val="000000"/>
                </a:solidFill>
                <a:ea typeface="Times New Roman" panose="02020603050405020304" pitchFamily="18" charset="0"/>
                <a:cs typeface="ITCFranklinGothicStd-Hvy"/>
              </a:rPr>
              <a:t>FIGURE </a:t>
            </a:r>
            <a:r>
              <a:rPr lang="en-US" altLang="en-US" sz="1200" b="1">
                <a:solidFill>
                  <a:srgbClr val="000000"/>
                </a:solidFill>
                <a:ea typeface="Times New Roman" panose="02020603050405020304" pitchFamily="18" charset="0"/>
                <a:cs typeface="ITCFranklinGothicStd-Hvy"/>
              </a:rPr>
              <a:t>MIPS registers and usage convention.</a:t>
            </a:r>
            <a:r>
              <a:rPr lang="en-US" altLang="en-US" sz="1200" b="1">
                <a:solidFill>
                  <a:srgbClr val="000000"/>
                </a:solidFill>
                <a:ea typeface="Times New Roman" panose="02020603050405020304" pitchFamily="18" charset="0"/>
                <a:cs typeface="MinionPro-Regular" panose="02040503050201020203" pitchFamily="18" charset="0"/>
              </a:rPr>
              <a:t> </a:t>
            </a:r>
          </a:p>
        </p:txBody>
      </p:sp>
      <p:pic>
        <p:nvPicPr>
          <p:cNvPr id="74757" name="Picture 6" descr="bm10-9780124077263">
            <a:extLst>
              <a:ext uri="{FF2B5EF4-FFF2-40B4-BE49-F238E27FC236}">
                <a16:creationId xmlns:a16="http://schemas.microsoft.com/office/drawing/2014/main" id="{69209007-D134-499D-B7EC-3C5E52F7C354}"/>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124075" y="63500"/>
            <a:ext cx="5624513" cy="629285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A6CA5017-8396-4F07-993C-898075BB49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487AD51-9F1C-4858-8F8A-94AE85B3E323}" type="slidenum">
              <a:rPr lang="en-AU" altLang="en-US" sz="1400" smtClean="0"/>
              <a:pPr>
                <a:spcBef>
                  <a:spcPct val="0"/>
                </a:spcBef>
                <a:buClrTx/>
                <a:buSzTx/>
                <a:buFontTx/>
                <a:buNone/>
              </a:pPr>
              <a:t>39</a:t>
            </a:fld>
            <a:endParaRPr lang="en-AU" altLang="en-US" sz="1400"/>
          </a:p>
        </p:txBody>
      </p:sp>
      <p:sp>
        <p:nvSpPr>
          <p:cNvPr id="76803" name="Rectangle 2">
            <a:extLst>
              <a:ext uri="{FF2B5EF4-FFF2-40B4-BE49-F238E27FC236}">
                <a16:creationId xmlns:a16="http://schemas.microsoft.com/office/drawing/2014/main" id="{E88442B5-D8E1-4812-95A3-973F8C02A7EF}"/>
              </a:ext>
            </a:extLst>
          </p:cNvPr>
          <p:cNvSpPr>
            <a:spLocks noGrp="1" noChangeArrowheads="1"/>
          </p:cNvSpPr>
          <p:nvPr>
            <p:ph type="title"/>
          </p:nvPr>
        </p:nvSpPr>
        <p:spPr/>
        <p:txBody>
          <a:bodyPr/>
          <a:lstStyle/>
          <a:p>
            <a:pPr eaLnBrk="1" hangingPunct="1"/>
            <a:r>
              <a:rPr lang="en-AU" altLang="en-US" dirty="0"/>
              <a:t>Hexadecimal</a:t>
            </a:r>
          </a:p>
        </p:txBody>
      </p:sp>
      <p:sp>
        <p:nvSpPr>
          <p:cNvPr id="76804" name="Rectangle 3">
            <a:extLst>
              <a:ext uri="{FF2B5EF4-FFF2-40B4-BE49-F238E27FC236}">
                <a16:creationId xmlns:a16="http://schemas.microsoft.com/office/drawing/2014/main" id="{C866DA02-CE59-4FD4-B388-BAE66EFACDA0}"/>
              </a:ext>
            </a:extLst>
          </p:cNvPr>
          <p:cNvSpPr>
            <a:spLocks noGrp="1" noChangeArrowheads="1"/>
          </p:cNvSpPr>
          <p:nvPr>
            <p:ph type="body" idx="1"/>
          </p:nvPr>
        </p:nvSpPr>
        <p:spPr>
          <a:xfrm>
            <a:off x="684213" y="1125538"/>
            <a:ext cx="8270875" cy="1582737"/>
          </a:xfrm>
        </p:spPr>
        <p:txBody>
          <a:bodyPr/>
          <a:lstStyle/>
          <a:p>
            <a:pPr eaLnBrk="1" hangingPunct="1">
              <a:lnSpc>
                <a:spcPct val="90000"/>
              </a:lnSpc>
            </a:pPr>
            <a:r>
              <a:rPr lang="en-AU" altLang="en-US" dirty="0"/>
              <a:t>Base 16</a:t>
            </a:r>
          </a:p>
          <a:p>
            <a:pPr lvl="1" eaLnBrk="1" hangingPunct="1">
              <a:lnSpc>
                <a:spcPct val="90000"/>
              </a:lnSpc>
            </a:pPr>
            <a:r>
              <a:rPr lang="en-AU" altLang="en-US" dirty="0"/>
              <a:t>Compact representation of bit strings</a:t>
            </a:r>
          </a:p>
          <a:p>
            <a:pPr lvl="1" eaLnBrk="1" hangingPunct="1">
              <a:lnSpc>
                <a:spcPct val="90000"/>
              </a:lnSpc>
            </a:pPr>
            <a:r>
              <a:rPr lang="en-AU" altLang="en-US" dirty="0"/>
              <a:t>4 bits per hex digit</a:t>
            </a:r>
          </a:p>
        </p:txBody>
      </p:sp>
      <p:graphicFrame>
        <p:nvGraphicFramePr>
          <p:cNvPr id="441420" name="Group 76">
            <a:extLst>
              <a:ext uri="{FF2B5EF4-FFF2-40B4-BE49-F238E27FC236}">
                <a16:creationId xmlns:a16="http://schemas.microsoft.com/office/drawing/2014/main" id="{D2C51CE1-DAD0-466E-B728-0963829425BD}"/>
              </a:ext>
            </a:extLst>
          </p:cNvPr>
          <p:cNvGraphicFramePr>
            <a:graphicFrameLocks noGrp="1"/>
          </p:cNvGraphicFramePr>
          <p:nvPr/>
        </p:nvGraphicFramePr>
        <p:xfrm>
          <a:off x="1116013" y="2852738"/>
          <a:ext cx="7127875" cy="1828800"/>
        </p:xfrm>
        <a:graphic>
          <a:graphicData uri="http://schemas.openxmlformats.org/drawingml/2006/table">
            <a:tbl>
              <a:tblPr/>
              <a:tblGrid>
                <a:gridCol w="647700">
                  <a:extLst>
                    <a:ext uri="{9D8B030D-6E8A-4147-A177-3AD203B41FA5}">
                      <a16:colId xmlns:a16="http://schemas.microsoft.com/office/drawing/2014/main" val="20000"/>
                    </a:ext>
                  </a:extLst>
                </a:gridCol>
                <a:gridCol w="1135062">
                  <a:extLst>
                    <a:ext uri="{9D8B030D-6E8A-4147-A177-3AD203B41FA5}">
                      <a16:colId xmlns:a16="http://schemas.microsoft.com/office/drawing/2014/main" val="20001"/>
                    </a:ext>
                  </a:extLst>
                </a:gridCol>
                <a:gridCol w="665163">
                  <a:extLst>
                    <a:ext uri="{9D8B030D-6E8A-4147-A177-3AD203B41FA5}">
                      <a16:colId xmlns:a16="http://schemas.microsoft.com/office/drawing/2014/main" val="20002"/>
                    </a:ext>
                  </a:extLst>
                </a:gridCol>
                <a:gridCol w="1116012">
                  <a:extLst>
                    <a:ext uri="{9D8B030D-6E8A-4147-A177-3AD203B41FA5}">
                      <a16:colId xmlns:a16="http://schemas.microsoft.com/office/drawing/2014/main" val="20003"/>
                    </a:ext>
                  </a:extLst>
                </a:gridCol>
                <a:gridCol w="684213">
                  <a:extLst>
                    <a:ext uri="{9D8B030D-6E8A-4147-A177-3AD203B41FA5}">
                      <a16:colId xmlns:a16="http://schemas.microsoft.com/office/drawing/2014/main" val="20004"/>
                    </a:ext>
                  </a:extLst>
                </a:gridCol>
                <a:gridCol w="1098550">
                  <a:extLst>
                    <a:ext uri="{9D8B030D-6E8A-4147-A177-3AD203B41FA5}">
                      <a16:colId xmlns:a16="http://schemas.microsoft.com/office/drawing/2014/main" val="20005"/>
                    </a:ext>
                  </a:extLst>
                </a:gridCol>
                <a:gridCol w="630237">
                  <a:extLst>
                    <a:ext uri="{9D8B030D-6E8A-4147-A177-3AD203B41FA5}">
                      <a16:colId xmlns:a16="http://schemas.microsoft.com/office/drawing/2014/main" val="20006"/>
                    </a:ext>
                  </a:extLst>
                </a:gridCol>
                <a:gridCol w="1150938">
                  <a:extLst>
                    <a:ext uri="{9D8B030D-6E8A-4147-A177-3AD203B41FA5}">
                      <a16:colId xmlns:a16="http://schemas.microsoft.com/office/drawing/2014/main" val="20007"/>
                    </a:ext>
                  </a:extLst>
                </a:gridCol>
              </a:tblGrid>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4</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0100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8</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c</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0001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5</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0101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9</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1001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d</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0010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6</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0110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a</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1010</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e</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0011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7</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0111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b</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1011</a:t>
                      </a:r>
                    </a:p>
                  </a:txBody>
                  <a:tcP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f</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a:ln>
                            <a:noFill/>
                          </a:ln>
                          <a:solidFill>
                            <a:schemeClr val="tx1"/>
                          </a:solidFill>
                          <a:effectLst/>
                          <a:latin typeface="Arial"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6852" name="Rectangle 77">
            <a:extLst>
              <a:ext uri="{FF2B5EF4-FFF2-40B4-BE49-F238E27FC236}">
                <a16:creationId xmlns:a16="http://schemas.microsoft.com/office/drawing/2014/main" id="{A882B4BC-1FFA-4D08-9C7D-DC75583787E9}"/>
              </a:ext>
            </a:extLst>
          </p:cNvPr>
          <p:cNvSpPr>
            <a:spLocks noChangeArrowheads="1"/>
          </p:cNvSpPr>
          <p:nvPr/>
        </p:nvSpPr>
        <p:spPr bwMode="auto">
          <a:xfrm>
            <a:off x="611188" y="4940300"/>
            <a:ext cx="82708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lnSpc>
                <a:spcPct val="90000"/>
              </a:lnSpc>
            </a:pPr>
            <a:r>
              <a:rPr lang="en-AU" altLang="en-US" dirty="0"/>
              <a:t>Example: eca8 6420</a:t>
            </a:r>
          </a:p>
          <a:p>
            <a:pPr lvl="1" eaLnBrk="1" hangingPunct="1">
              <a:lnSpc>
                <a:spcPct val="90000"/>
              </a:lnSpc>
            </a:pPr>
            <a:r>
              <a:rPr lang="en-AU" altLang="en-US" dirty="0"/>
              <a:t>1110 1100 1010 1000 0110 0100 0010 0000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8C5517E8-3347-46D2-8C74-AF4034A577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E2A9F7D-FF77-4795-968A-E1870E6F4E75}" type="slidenum">
              <a:rPr lang="en-AU" altLang="en-US" sz="1400" smtClean="0"/>
              <a:pPr>
                <a:spcBef>
                  <a:spcPct val="0"/>
                </a:spcBef>
                <a:buClrTx/>
                <a:buSzTx/>
                <a:buFontTx/>
                <a:buNone/>
              </a:pPr>
              <a:t>4</a:t>
            </a:fld>
            <a:endParaRPr lang="en-AU" altLang="en-US" sz="1400"/>
          </a:p>
        </p:txBody>
      </p:sp>
      <p:sp>
        <p:nvSpPr>
          <p:cNvPr id="11267" name="Rectangle 2">
            <a:extLst>
              <a:ext uri="{FF2B5EF4-FFF2-40B4-BE49-F238E27FC236}">
                <a16:creationId xmlns:a16="http://schemas.microsoft.com/office/drawing/2014/main" id="{D57A6735-E02D-4880-9BDA-A3517BBE2B4F}"/>
              </a:ext>
            </a:extLst>
          </p:cNvPr>
          <p:cNvSpPr>
            <a:spLocks noGrp="1" noChangeArrowheads="1"/>
          </p:cNvSpPr>
          <p:nvPr>
            <p:ph type="title"/>
          </p:nvPr>
        </p:nvSpPr>
        <p:spPr/>
        <p:txBody>
          <a:bodyPr/>
          <a:lstStyle/>
          <a:p>
            <a:pPr eaLnBrk="1" hangingPunct="1"/>
            <a:r>
              <a:rPr lang="en-US" altLang="en-US" dirty="0"/>
              <a:t>The MIPS Instruction Set</a:t>
            </a:r>
            <a:endParaRPr lang="en-AU" altLang="en-US" dirty="0"/>
          </a:p>
        </p:txBody>
      </p:sp>
      <p:sp>
        <p:nvSpPr>
          <p:cNvPr id="11268" name="Rectangle 3">
            <a:extLst>
              <a:ext uri="{FF2B5EF4-FFF2-40B4-BE49-F238E27FC236}">
                <a16:creationId xmlns:a16="http://schemas.microsoft.com/office/drawing/2014/main" id="{B6A77FA5-6FE0-49FE-8B1B-B64C07D5598A}"/>
              </a:ext>
            </a:extLst>
          </p:cNvPr>
          <p:cNvSpPr>
            <a:spLocks noGrp="1" noChangeArrowheads="1"/>
          </p:cNvSpPr>
          <p:nvPr>
            <p:ph type="body" idx="1"/>
          </p:nvPr>
        </p:nvSpPr>
        <p:spPr/>
        <p:txBody>
          <a:bodyPr/>
          <a:lstStyle/>
          <a:p>
            <a:pPr eaLnBrk="1" hangingPunct="1">
              <a:lnSpc>
                <a:spcPct val="90000"/>
              </a:lnSpc>
            </a:pPr>
            <a:r>
              <a:rPr lang="en-US" altLang="en-US" sz="2800" dirty="0"/>
              <a:t>Stanford MIPS commercialized by MIPS Technologies (</a:t>
            </a:r>
            <a:r>
              <a:rPr lang="en-US" altLang="en-US" sz="2800" dirty="0">
                <a:hlinkClick r:id="rId3"/>
              </a:rPr>
              <a:t>www.mips.com</a:t>
            </a:r>
            <a:r>
              <a:rPr lang="en-US" altLang="en-US" sz="2800" dirty="0"/>
              <a:t>), which is an elegant example of the instruction sets designed since the 1980s. </a:t>
            </a:r>
          </a:p>
          <a:p>
            <a:pPr eaLnBrk="1" hangingPunct="1">
              <a:lnSpc>
                <a:spcPct val="90000"/>
              </a:lnSpc>
            </a:pPr>
            <a:endParaRPr lang="en-US" sz="2800" dirty="0"/>
          </a:p>
          <a:p>
            <a:pPr eaLnBrk="1" hangingPunct="1">
              <a:lnSpc>
                <a:spcPct val="90000"/>
              </a:lnSpc>
            </a:pPr>
            <a:r>
              <a:rPr lang="en-US" sz="2800" dirty="0"/>
              <a:t>MIPS is a reduced instruction set computer (RISC) instruction set architecture (ISA).</a:t>
            </a:r>
            <a:endParaRPr lang="en-US" altLang="en-US" sz="2800" dirty="0"/>
          </a:p>
          <a:p>
            <a:pPr eaLnBrk="1" hangingPunct="1">
              <a:lnSpc>
                <a:spcPct val="90000"/>
              </a:lnSpc>
            </a:pPr>
            <a:endParaRPr lang="en-US"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2">
            <a:extLst>
              <a:ext uri="{FF2B5EF4-FFF2-40B4-BE49-F238E27FC236}">
                <a16:creationId xmlns:a16="http://schemas.microsoft.com/office/drawing/2014/main" id="{35E90221-1111-488C-83EF-BD7A950C78CE}"/>
              </a:ext>
            </a:extLst>
          </p:cNvPr>
          <p:cNvSpPr>
            <a:spLocks noGrp="1" noChangeArrowheads="1"/>
          </p:cNvSpPr>
          <p:nvPr>
            <p:ph idx="1"/>
          </p:nvPr>
        </p:nvSpPr>
        <p:spPr/>
        <p:txBody>
          <a:bodyPr/>
          <a:lstStyle/>
          <a:p>
            <a:r>
              <a:rPr lang="en-US" altLang="en-US" dirty="0"/>
              <a:t>When longer field is needed R-format has problem </a:t>
            </a:r>
          </a:p>
          <a:p>
            <a:endParaRPr lang="en-US" altLang="en-US" dirty="0"/>
          </a:p>
          <a:p>
            <a:r>
              <a:rPr lang="en-US" altLang="en-US" dirty="0"/>
              <a:t>Say, 5 bit field is too small (can have 2</a:t>
            </a:r>
            <a:r>
              <a:rPr lang="en-US" altLang="en-US" baseline="30000" dirty="0"/>
              <a:t>5</a:t>
            </a:r>
            <a:r>
              <a:rPr lang="en-US" altLang="en-US" dirty="0"/>
              <a:t> or 32 variations) for a </a:t>
            </a:r>
            <a:r>
              <a:rPr lang="en-US" altLang="en-US" b="1" dirty="0"/>
              <a:t>load</a:t>
            </a:r>
            <a:r>
              <a:rPr lang="en-US" altLang="en-US" dirty="0"/>
              <a:t> instruction to load an address   </a:t>
            </a:r>
          </a:p>
          <a:p>
            <a:endParaRPr lang="en-US" altLang="en-US" dirty="0"/>
          </a:p>
          <a:p>
            <a:r>
              <a:rPr lang="en-US" altLang="en-US" dirty="0"/>
              <a:t>Thus we go for different format of the instruction. For example, I-format.</a:t>
            </a:r>
          </a:p>
        </p:txBody>
      </p:sp>
      <p:sp>
        <p:nvSpPr>
          <p:cNvPr id="78851" name="Footer Placeholder 3">
            <a:extLst>
              <a:ext uri="{FF2B5EF4-FFF2-40B4-BE49-F238E27FC236}">
                <a16:creationId xmlns:a16="http://schemas.microsoft.com/office/drawing/2014/main" id="{5219B88D-B3AD-455B-BC5A-9353F470BE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54D14EF-58F0-4E2B-95C5-AEA36E2830DA}" type="slidenum">
              <a:rPr lang="en-AU" altLang="en-US" sz="1400" smtClean="0"/>
              <a:pPr>
                <a:spcBef>
                  <a:spcPct val="0"/>
                </a:spcBef>
                <a:buClrTx/>
                <a:buSzTx/>
                <a:buFontTx/>
                <a:buNone/>
              </a:pPr>
              <a:t>40</a:t>
            </a:fld>
            <a:endParaRPr lang="en-AU" altLang="en-US" sz="1400"/>
          </a:p>
        </p:txBody>
      </p:sp>
      <p:sp>
        <p:nvSpPr>
          <p:cNvPr id="5" name="Rectangle 17">
            <a:extLst>
              <a:ext uri="{FF2B5EF4-FFF2-40B4-BE49-F238E27FC236}">
                <a16:creationId xmlns:a16="http://schemas.microsoft.com/office/drawing/2014/main" id="{12075860-3D20-4A9F-B919-D63AAE0A21F1}"/>
              </a:ext>
            </a:extLst>
          </p:cNvPr>
          <p:cNvSpPr txBox="1">
            <a:spLocks noChangeArrowheads="1"/>
          </p:cNvSpPr>
          <p:nvPr/>
        </p:nvSpPr>
        <p:spPr bwMode="auto">
          <a:xfrm>
            <a:off x="611188" y="211138"/>
            <a:ext cx="82597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pPr eaLnBrk="1" hangingPunct="1">
              <a:defRPr/>
            </a:pPr>
            <a:r>
              <a:rPr lang="en-US" kern="0" dirty="0"/>
              <a:t>Limitations of R-format </a:t>
            </a:r>
            <a:endParaRPr lang="en-AU" kern="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FED519D0-F2B7-4D9E-BBCC-180D108245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FE79148-9A33-4B1A-8031-34560EECF308}" type="slidenum">
              <a:rPr lang="en-AU" altLang="en-US" sz="1400" smtClean="0"/>
              <a:pPr>
                <a:spcBef>
                  <a:spcPct val="0"/>
                </a:spcBef>
                <a:buClrTx/>
                <a:buSzTx/>
                <a:buFontTx/>
                <a:buNone/>
              </a:pPr>
              <a:t>41</a:t>
            </a:fld>
            <a:endParaRPr lang="en-AU" altLang="en-US" sz="1400"/>
          </a:p>
        </p:txBody>
      </p:sp>
      <p:sp>
        <p:nvSpPr>
          <p:cNvPr id="80899" name="Rectangle 26">
            <a:extLst>
              <a:ext uri="{FF2B5EF4-FFF2-40B4-BE49-F238E27FC236}">
                <a16:creationId xmlns:a16="http://schemas.microsoft.com/office/drawing/2014/main" id="{9AA52A7D-2175-48A0-871D-6F7DBD709604}"/>
              </a:ext>
            </a:extLst>
          </p:cNvPr>
          <p:cNvSpPr>
            <a:spLocks noGrp="1" noChangeArrowheads="1"/>
          </p:cNvSpPr>
          <p:nvPr>
            <p:ph type="title"/>
          </p:nvPr>
        </p:nvSpPr>
        <p:spPr/>
        <p:txBody>
          <a:bodyPr/>
          <a:lstStyle/>
          <a:p>
            <a:pPr eaLnBrk="1" hangingPunct="1"/>
            <a:r>
              <a:rPr lang="en-US" altLang="en-US" dirty="0"/>
              <a:t>MIPS I-format Instructions</a:t>
            </a:r>
            <a:endParaRPr lang="en-AU" altLang="en-US" dirty="0"/>
          </a:p>
        </p:txBody>
      </p:sp>
      <p:sp>
        <p:nvSpPr>
          <p:cNvPr id="80900" name="Rectangle 27">
            <a:extLst>
              <a:ext uri="{FF2B5EF4-FFF2-40B4-BE49-F238E27FC236}">
                <a16:creationId xmlns:a16="http://schemas.microsoft.com/office/drawing/2014/main" id="{641CC395-1ACA-41C1-8BB9-3FBBD4A980D8}"/>
              </a:ext>
            </a:extLst>
          </p:cNvPr>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sz="2800" dirty="0"/>
              <a:t>Immediate arithmetic and load/store instructions</a:t>
            </a:r>
          </a:p>
          <a:p>
            <a:pPr lvl="1" eaLnBrk="1" hangingPunct="1">
              <a:lnSpc>
                <a:spcPct val="90000"/>
              </a:lnSpc>
            </a:pPr>
            <a:r>
              <a:rPr lang="en-US" altLang="en-US" sz="2400" dirty="0"/>
              <a:t>rt: destination or source register number</a:t>
            </a:r>
          </a:p>
          <a:p>
            <a:pPr lvl="1" eaLnBrk="1" hangingPunct="1">
              <a:lnSpc>
                <a:spcPct val="90000"/>
              </a:lnSpc>
            </a:pPr>
            <a:r>
              <a:rPr lang="en-US" altLang="en-US" sz="2400" dirty="0"/>
              <a:t>Constant: –2</a:t>
            </a:r>
            <a:r>
              <a:rPr lang="en-US" altLang="en-US" sz="2400" baseline="30000" dirty="0"/>
              <a:t>15</a:t>
            </a:r>
            <a:r>
              <a:rPr lang="en-US" altLang="en-US" sz="2400" dirty="0"/>
              <a:t> to +2</a:t>
            </a:r>
            <a:r>
              <a:rPr lang="en-US" altLang="en-US" sz="2400" baseline="30000" dirty="0"/>
              <a:t>15</a:t>
            </a:r>
            <a:r>
              <a:rPr lang="en-US" altLang="en-US" sz="2400" dirty="0"/>
              <a:t> – 1</a:t>
            </a:r>
          </a:p>
          <a:p>
            <a:pPr lvl="1" eaLnBrk="1" hangingPunct="1">
              <a:lnSpc>
                <a:spcPct val="90000"/>
              </a:lnSpc>
            </a:pPr>
            <a:r>
              <a:rPr lang="en-US" altLang="en-US" sz="2400" dirty="0"/>
              <a:t>Address: offset added to base address in </a:t>
            </a:r>
            <a:r>
              <a:rPr lang="en-US" altLang="en-US" sz="2400" dirty="0" err="1"/>
              <a:t>rs</a:t>
            </a:r>
            <a:endParaRPr lang="en-US" altLang="en-US" sz="2400" dirty="0"/>
          </a:p>
          <a:p>
            <a:pPr eaLnBrk="1" hangingPunct="1">
              <a:lnSpc>
                <a:spcPct val="90000"/>
              </a:lnSpc>
            </a:pPr>
            <a:r>
              <a:rPr lang="en-US" altLang="en-US" sz="2800" i="1" dirty="0"/>
              <a:t>Design Principle 4:</a:t>
            </a:r>
            <a:r>
              <a:rPr lang="en-US" altLang="en-US" sz="2800" dirty="0"/>
              <a:t> Good design demands good compromises</a:t>
            </a:r>
          </a:p>
          <a:p>
            <a:pPr lvl="1" eaLnBrk="1" hangingPunct="1">
              <a:lnSpc>
                <a:spcPct val="90000"/>
              </a:lnSpc>
            </a:pPr>
            <a:r>
              <a:rPr lang="en-US" altLang="en-US" sz="2400" dirty="0"/>
              <a:t>Different formats complicate decoding, but allow 32-bit instructions uniformly</a:t>
            </a:r>
          </a:p>
          <a:p>
            <a:pPr lvl="1" eaLnBrk="1" hangingPunct="1">
              <a:lnSpc>
                <a:spcPct val="90000"/>
              </a:lnSpc>
            </a:pPr>
            <a:r>
              <a:rPr lang="en-US" altLang="en-US" sz="2400" dirty="0"/>
              <a:t>Keep formats as similar as possible</a:t>
            </a:r>
          </a:p>
        </p:txBody>
      </p:sp>
      <p:grpSp>
        <p:nvGrpSpPr>
          <p:cNvPr id="80901" name="Group 4">
            <a:extLst>
              <a:ext uri="{FF2B5EF4-FFF2-40B4-BE49-F238E27FC236}">
                <a16:creationId xmlns:a16="http://schemas.microsoft.com/office/drawing/2014/main" id="{74F167B4-5F87-4E2C-905F-9D026D1F6B71}"/>
              </a:ext>
            </a:extLst>
          </p:cNvPr>
          <p:cNvGrpSpPr>
            <a:grpSpLocks/>
          </p:cNvGrpSpPr>
          <p:nvPr/>
        </p:nvGrpSpPr>
        <p:grpSpPr bwMode="auto">
          <a:xfrm>
            <a:off x="1331913" y="1412875"/>
            <a:ext cx="6913562" cy="773113"/>
            <a:chOff x="884" y="981"/>
            <a:chExt cx="4355" cy="487"/>
          </a:xfrm>
        </p:grpSpPr>
        <p:sp>
          <p:nvSpPr>
            <p:cNvPr id="80902" name="Text Box 5">
              <a:extLst>
                <a:ext uri="{FF2B5EF4-FFF2-40B4-BE49-F238E27FC236}">
                  <a16:creationId xmlns:a16="http://schemas.microsoft.com/office/drawing/2014/main" id="{76019C2F-F686-4DD8-9582-B51F7F28AD53}"/>
                </a:ext>
              </a:extLst>
            </p:cNvPr>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80903" name="Text Box 6">
              <a:extLst>
                <a:ext uri="{FF2B5EF4-FFF2-40B4-BE49-F238E27FC236}">
                  <a16:creationId xmlns:a16="http://schemas.microsoft.com/office/drawing/2014/main" id="{874FCCF4-7089-4DF2-B0D3-685C2DFACBD4}"/>
                </a:ext>
              </a:extLst>
            </p:cNvPr>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80904" name="Text Box 7">
              <a:extLst>
                <a:ext uri="{FF2B5EF4-FFF2-40B4-BE49-F238E27FC236}">
                  <a16:creationId xmlns:a16="http://schemas.microsoft.com/office/drawing/2014/main" id="{E8366591-C1C0-498C-9E25-E19714FD99E8}"/>
                </a:ext>
              </a:extLst>
            </p:cNvPr>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80905" name="Text Box 8">
              <a:extLst>
                <a:ext uri="{FF2B5EF4-FFF2-40B4-BE49-F238E27FC236}">
                  <a16:creationId xmlns:a16="http://schemas.microsoft.com/office/drawing/2014/main" id="{EC3B7BB1-9D04-464E-B15F-B750546F88F0}"/>
                </a:ext>
              </a:extLst>
            </p:cNvPr>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80906" name="Text Box 9">
              <a:extLst>
                <a:ext uri="{FF2B5EF4-FFF2-40B4-BE49-F238E27FC236}">
                  <a16:creationId xmlns:a16="http://schemas.microsoft.com/office/drawing/2014/main" id="{BDAA1F11-4D15-4096-8FCE-3F51C6A0FAD4}"/>
                </a:ext>
              </a:extLst>
            </p:cNvPr>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80907" name="Text Box 10">
              <a:extLst>
                <a:ext uri="{FF2B5EF4-FFF2-40B4-BE49-F238E27FC236}">
                  <a16:creationId xmlns:a16="http://schemas.microsoft.com/office/drawing/2014/main" id="{684FE0F4-FEA4-46B3-BBBF-FFE642870E9B}"/>
                </a:ext>
              </a:extLst>
            </p:cNvPr>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80908" name="Text Box 11">
              <a:extLst>
                <a:ext uri="{FF2B5EF4-FFF2-40B4-BE49-F238E27FC236}">
                  <a16:creationId xmlns:a16="http://schemas.microsoft.com/office/drawing/2014/main" id="{C6AC9556-8BA0-4F48-8C6C-AA07529FEE6A}"/>
                </a:ext>
              </a:extLst>
            </p:cNvPr>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80909" name="Text Box 12">
              <a:extLst>
                <a:ext uri="{FF2B5EF4-FFF2-40B4-BE49-F238E27FC236}">
                  <a16:creationId xmlns:a16="http://schemas.microsoft.com/office/drawing/2014/main" id="{7BE58521-2600-4795-A152-C614A3BBDBA3}"/>
                </a:ext>
              </a:extLst>
            </p:cNvPr>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B3E49EC0-86F3-49D2-8636-91D6C278B33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D770714-DD77-4518-A9D5-31CA6972100D}" type="slidenum">
              <a:rPr lang="en-AU" altLang="en-US" sz="1400" smtClean="0"/>
              <a:pPr>
                <a:spcBef>
                  <a:spcPct val="0"/>
                </a:spcBef>
                <a:buClrTx/>
                <a:buSzTx/>
                <a:buFontTx/>
                <a:buNone/>
              </a:pPr>
              <a:t>42</a:t>
            </a:fld>
            <a:endParaRPr lang="en-AU" altLang="en-US" sz="1400"/>
          </a:p>
        </p:txBody>
      </p:sp>
      <p:sp>
        <p:nvSpPr>
          <p:cNvPr id="82947" name="Rectangle 26">
            <a:extLst>
              <a:ext uri="{FF2B5EF4-FFF2-40B4-BE49-F238E27FC236}">
                <a16:creationId xmlns:a16="http://schemas.microsoft.com/office/drawing/2014/main" id="{F76FB460-E836-4BDF-8007-FBAA6A31C5F9}"/>
              </a:ext>
            </a:extLst>
          </p:cNvPr>
          <p:cNvSpPr>
            <a:spLocks noGrp="1" noChangeArrowheads="1"/>
          </p:cNvSpPr>
          <p:nvPr>
            <p:ph type="title"/>
          </p:nvPr>
        </p:nvSpPr>
        <p:spPr/>
        <p:txBody>
          <a:bodyPr/>
          <a:lstStyle/>
          <a:p>
            <a:pPr eaLnBrk="1" hangingPunct="1"/>
            <a:r>
              <a:rPr lang="en-US" altLang="en-US" dirty="0"/>
              <a:t>MIPS I-format Instructions</a:t>
            </a:r>
            <a:endParaRPr lang="en-AU" altLang="en-US" dirty="0"/>
          </a:p>
        </p:txBody>
      </p:sp>
      <p:sp>
        <p:nvSpPr>
          <p:cNvPr id="82948" name="Rectangle 27">
            <a:extLst>
              <a:ext uri="{FF2B5EF4-FFF2-40B4-BE49-F238E27FC236}">
                <a16:creationId xmlns:a16="http://schemas.microsoft.com/office/drawing/2014/main" id="{93078B90-4C63-418A-9542-B2C63B57D2C8}"/>
              </a:ext>
            </a:extLst>
          </p:cNvPr>
          <p:cNvSpPr>
            <a:spLocks noGrp="1" noChangeArrowheads="1"/>
          </p:cNvSpPr>
          <p:nvPr>
            <p:ph type="body" idx="1"/>
          </p:nvPr>
        </p:nvSpPr>
        <p:spPr>
          <a:xfrm>
            <a:off x="539750" y="1911350"/>
            <a:ext cx="8424863" cy="4325938"/>
          </a:xfrm>
        </p:spPr>
        <p:txBody>
          <a:bodyPr/>
          <a:lstStyle/>
          <a:p>
            <a:pPr eaLnBrk="1" hangingPunct="1">
              <a:lnSpc>
                <a:spcPct val="90000"/>
              </a:lnSpc>
            </a:pPr>
            <a:r>
              <a:rPr lang="en-US" altLang="en-US" sz="2400" dirty="0">
                <a:solidFill>
                  <a:srgbClr val="C00000"/>
                </a:solidFill>
              </a:rPr>
              <a:t>Note</a:t>
            </a:r>
            <a:r>
              <a:rPr lang="en-US" altLang="en-US" sz="2400" dirty="0"/>
              <a:t>: in a </a:t>
            </a:r>
            <a:r>
              <a:rPr lang="en-US" altLang="en-US" sz="2400" b="1" dirty="0"/>
              <a:t>load</a:t>
            </a:r>
            <a:r>
              <a:rPr lang="en-US" altLang="en-US" sz="2400" dirty="0"/>
              <a:t> instruction, the </a:t>
            </a:r>
            <a:r>
              <a:rPr lang="en-US" altLang="en-US" sz="2400" i="1" dirty="0"/>
              <a:t>rt</a:t>
            </a:r>
            <a:r>
              <a:rPr lang="en-US" altLang="en-US" sz="2400" dirty="0"/>
              <a:t> field specifies the </a:t>
            </a:r>
            <a:r>
              <a:rPr lang="en-US" altLang="en-US" sz="2400" i="1" dirty="0"/>
              <a:t>destination</a:t>
            </a:r>
            <a:r>
              <a:rPr lang="en-US" altLang="en-US" sz="2400" dirty="0"/>
              <a:t> register, which receives the result of the load.</a:t>
            </a:r>
          </a:p>
          <a:p>
            <a:pPr eaLnBrk="1" hangingPunct="1">
              <a:lnSpc>
                <a:spcPct val="90000"/>
              </a:lnSpc>
            </a:pPr>
            <a:r>
              <a:rPr lang="en-US" altLang="en-US" sz="2400" dirty="0"/>
              <a:t>Based on </a:t>
            </a:r>
            <a:r>
              <a:rPr lang="en-US" altLang="en-US" sz="2400" b="1" i="1" dirty="0"/>
              <a:t>op,</a:t>
            </a:r>
            <a:r>
              <a:rPr lang="en-US" altLang="en-US" sz="2400" dirty="0"/>
              <a:t> hardware can uniquely identify instructions among various formats. </a:t>
            </a:r>
          </a:p>
        </p:txBody>
      </p:sp>
      <p:grpSp>
        <p:nvGrpSpPr>
          <p:cNvPr id="82949" name="Group 4">
            <a:extLst>
              <a:ext uri="{FF2B5EF4-FFF2-40B4-BE49-F238E27FC236}">
                <a16:creationId xmlns:a16="http://schemas.microsoft.com/office/drawing/2014/main" id="{C625D2F1-FD29-4D4C-A6CF-80E901F03B18}"/>
              </a:ext>
            </a:extLst>
          </p:cNvPr>
          <p:cNvGrpSpPr>
            <a:grpSpLocks/>
          </p:cNvGrpSpPr>
          <p:nvPr/>
        </p:nvGrpSpPr>
        <p:grpSpPr bwMode="auto">
          <a:xfrm>
            <a:off x="971550" y="1117600"/>
            <a:ext cx="6913563" cy="773113"/>
            <a:chOff x="884" y="981"/>
            <a:chExt cx="4355" cy="487"/>
          </a:xfrm>
        </p:grpSpPr>
        <p:sp>
          <p:nvSpPr>
            <p:cNvPr id="82952" name="Text Box 5">
              <a:extLst>
                <a:ext uri="{FF2B5EF4-FFF2-40B4-BE49-F238E27FC236}">
                  <a16:creationId xmlns:a16="http://schemas.microsoft.com/office/drawing/2014/main" id="{00194048-E12A-4DBD-8DB1-82D54DD94DC0}"/>
                </a:ext>
              </a:extLst>
            </p:cNvPr>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82953" name="Text Box 6">
              <a:extLst>
                <a:ext uri="{FF2B5EF4-FFF2-40B4-BE49-F238E27FC236}">
                  <a16:creationId xmlns:a16="http://schemas.microsoft.com/office/drawing/2014/main" id="{1B5AA249-8B9D-4ABC-A04C-25AB13A54304}"/>
                </a:ext>
              </a:extLst>
            </p:cNvPr>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82954" name="Text Box 7">
              <a:extLst>
                <a:ext uri="{FF2B5EF4-FFF2-40B4-BE49-F238E27FC236}">
                  <a16:creationId xmlns:a16="http://schemas.microsoft.com/office/drawing/2014/main" id="{1B0421F7-2DF5-4C2F-BB57-85C898AF2E1E}"/>
                </a:ext>
              </a:extLst>
            </p:cNvPr>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82955" name="Text Box 8">
              <a:extLst>
                <a:ext uri="{FF2B5EF4-FFF2-40B4-BE49-F238E27FC236}">
                  <a16:creationId xmlns:a16="http://schemas.microsoft.com/office/drawing/2014/main" id="{028B7488-F43D-4AAC-9D60-A75E9F1607E8}"/>
                </a:ext>
              </a:extLst>
            </p:cNvPr>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82956" name="Text Box 9">
              <a:extLst>
                <a:ext uri="{FF2B5EF4-FFF2-40B4-BE49-F238E27FC236}">
                  <a16:creationId xmlns:a16="http://schemas.microsoft.com/office/drawing/2014/main" id="{AE4A4BC8-F8F9-4049-8F03-F498507EED3F}"/>
                </a:ext>
              </a:extLst>
            </p:cNvPr>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82957" name="Text Box 10">
              <a:extLst>
                <a:ext uri="{FF2B5EF4-FFF2-40B4-BE49-F238E27FC236}">
                  <a16:creationId xmlns:a16="http://schemas.microsoft.com/office/drawing/2014/main" id="{7C48D6B2-B050-4BD0-8501-E399E5432EBB}"/>
                </a:ext>
              </a:extLst>
            </p:cNvPr>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82958" name="Text Box 11">
              <a:extLst>
                <a:ext uri="{FF2B5EF4-FFF2-40B4-BE49-F238E27FC236}">
                  <a16:creationId xmlns:a16="http://schemas.microsoft.com/office/drawing/2014/main" id="{DC5958B7-4D3E-403A-8660-5DA5E50E17F0}"/>
                </a:ext>
              </a:extLst>
            </p:cNvPr>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82959" name="Text Box 12">
              <a:extLst>
                <a:ext uri="{FF2B5EF4-FFF2-40B4-BE49-F238E27FC236}">
                  <a16:creationId xmlns:a16="http://schemas.microsoft.com/office/drawing/2014/main" id="{60D5A843-5978-46A1-8641-67A0F7631C70}"/>
                </a:ext>
              </a:extLst>
            </p:cNvPr>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
        <p:nvSpPr>
          <p:cNvPr id="82950" name="TextBox 3">
            <a:extLst>
              <a:ext uri="{FF2B5EF4-FFF2-40B4-BE49-F238E27FC236}">
                <a16:creationId xmlns:a16="http://schemas.microsoft.com/office/drawing/2014/main" id="{02EAE1E7-1064-4012-B2E6-C9DDD1C41CEC}"/>
              </a:ext>
            </a:extLst>
          </p:cNvPr>
          <p:cNvSpPr txBox="1">
            <a:spLocks noChangeArrowheads="1"/>
          </p:cNvSpPr>
          <p:nvPr/>
        </p:nvSpPr>
        <p:spPr bwMode="auto">
          <a:xfrm>
            <a:off x="684213" y="55784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Times New Roman" panose="02020603050405020304" pitchFamily="18" charset="0"/>
                <a:cs typeface="ITCFranklinGothicStd-Hvy"/>
              </a:rPr>
              <a:t>FIGURE: MIPS instruction encoding.</a:t>
            </a:r>
            <a:r>
              <a:rPr lang="en-US" altLang="en-US" sz="1200">
                <a:solidFill>
                  <a:srgbClr val="000000"/>
                </a:solidFill>
                <a:ea typeface="Times New Roman" panose="02020603050405020304" pitchFamily="18" charset="0"/>
                <a:cs typeface="MinionPro-Regular" panose="02040503050201020203" pitchFamily="18" charset="0"/>
              </a:rPr>
              <a:t> In the table above, “reg” means a register number between 0 and 31, “address” means a 16-bit address. Note that add and sub instructions have the same value in the op field; the hardware uses the </a:t>
            </a:r>
            <a:r>
              <a:rPr lang="en-US" altLang="en-US" sz="1200" i="1">
                <a:solidFill>
                  <a:srgbClr val="000000"/>
                </a:solidFill>
                <a:ea typeface="Times New Roman" panose="02020603050405020304" pitchFamily="18" charset="0"/>
                <a:cs typeface="MinionPro-Regular" panose="02040503050201020203" pitchFamily="18" charset="0"/>
              </a:rPr>
              <a:t>funct</a:t>
            </a:r>
            <a:r>
              <a:rPr lang="en-US" altLang="en-US" sz="1200">
                <a:solidFill>
                  <a:srgbClr val="000000"/>
                </a:solidFill>
                <a:ea typeface="Times New Roman" panose="02020603050405020304" pitchFamily="18" charset="0"/>
                <a:cs typeface="MinionPro-Regular" panose="02040503050201020203" pitchFamily="18" charset="0"/>
              </a:rPr>
              <a:t> field to decide the variant of the operation: add (32) or subtract (34).</a:t>
            </a:r>
          </a:p>
        </p:txBody>
      </p:sp>
      <p:pic>
        <p:nvPicPr>
          <p:cNvPr id="82951" name="Picture 2">
            <a:extLst>
              <a:ext uri="{FF2B5EF4-FFF2-40B4-BE49-F238E27FC236}">
                <a16:creationId xmlns:a16="http://schemas.microsoft.com/office/drawing/2014/main" id="{0AC566EF-E700-4286-B3CC-D21B801AF3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3602038"/>
            <a:ext cx="7148513" cy="180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F558C13-BFB9-4FA2-80D9-8754E91B30B4}"/>
              </a:ext>
            </a:extLst>
          </p:cNvPr>
          <p:cNvSpPr>
            <a:spLocks noGrp="1" noChangeArrowheads="1"/>
          </p:cNvSpPr>
          <p:nvPr>
            <p:ph type="title"/>
          </p:nvPr>
        </p:nvSpPr>
        <p:spPr>
          <a:xfrm>
            <a:off x="684213" y="323850"/>
            <a:ext cx="8259762" cy="584200"/>
          </a:xfrm>
        </p:spPr>
        <p:txBody>
          <a:bodyPr/>
          <a:lstStyle/>
          <a:p>
            <a:pPr algn="ctr"/>
            <a:r>
              <a:rPr lang="en-US" altLang="en-US" sz="3200" dirty="0"/>
              <a:t>Translating MIPS to Machine Language </a:t>
            </a:r>
            <a:endParaRPr lang="en-US" altLang="en-US" dirty="0"/>
          </a:p>
        </p:txBody>
      </p:sp>
      <p:sp>
        <p:nvSpPr>
          <p:cNvPr id="84995" name="Content Placeholder 2">
            <a:extLst>
              <a:ext uri="{FF2B5EF4-FFF2-40B4-BE49-F238E27FC236}">
                <a16:creationId xmlns:a16="http://schemas.microsoft.com/office/drawing/2014/main" id="{BCC4BFAE-42CE-46C2-81A1-970009B77C34}"/>
              </a:ext>
            </a:extLst>
          </p:cNvPr>
          <p:cNvSpPr>
            <a:spLocks noGrp="1" noChangeArrowheads="1"/>
          </p:cNvSpPr>
          <p:nvPr>
            <p:ph idx="1"/>
          </p:nvPr>
        </p:nvSpPr>
        <p:spPr>
          <a:xfrm>
            <a:off x="755576" y="1125538"/>
            <a:ext cx="8199512" cy="3240087"/>
          </a:xfrm>
        </p:spPr>
        <p:txBody>
          <a:bodyPr/>
          <a:lstStyle/>
          <a:p>
            <a:r>
              <a:rPr lang="en-US" altLang="en-US" sz="2800" dirty="0">
                <a:solidFill>
                  <a:srgbClr val="002060"/>
                </a:solidFill>
              </a:rPr>
              <a:t>Example: </a:t>
            </a:r>
            <a:r>
              <a:rPr lang="en-US" altLang="en-US" sz="2400" dirty="0">
                <a:solidFill>
                  <a:srgbClr val="002060"/>
                </a:solidFill>
              </a:rPr>
              <a:t>A [300] = h + A [300];</a:t>
            </a:r>
          </a:p>
          <a:p>
            <a:endParaRPr lang="en-US" altLang="en-US" sz="300" dirty="0">
              <a:solidFill>
                <a:srgbClr val="002060"/>
              </a:solidFill>
            </a:endParaRPr>
          </a:p>
          <a:p>
            <a:r>
              <a:rPr lang="en-US" altLang="en-US" sz="2400" dirty="0"/>
              <a:t>If $t1 has the base of A and $s2 maps to h</a:t>
            </a:r>
          </a:p>
          <a:p>
            <a:r>
              <a:rPr lang="en-US" altLang="en-US" sz="2400" dirty="0"/>
              <a:t>then MIPS code can be </a:t>
            </a:r>
          </a:p>
          <a:p>
            <a:pPr lvl="1"/>
            <a:r>
              <a:rPr lang="en-US" altLang="en-US" sz="2000" dirty="0" err="1">
                <a:solidFill>
                  <a:srgbClr val="002060"/>
                </a:solidFill>
              </a:rPr>
              <a:t>lw</a:t>
            </a:r>
            <a:r>
              <a:rPr lang="en-US" altLang="en-US" sz="2000" dirty="0">
                <a:solidFill>
                  <a:srgbClr val="002060"/>
                </a:solidFill>
              </a:rPr>
              <a:t> $t0, 1200($t1) </a:t>
            </a:r>
          </a:p>
          <a:p>
            <a:pPr lvl="1"/>
            <a:r>
              <a:rPr lang="en-US" altLang="en-US" sz="2000" dirty="0">
                <a:solidFill>
                  <a:srgbClr val="002060"/>
                </a:solidFill>
              </a:rPr>
              <a:t>add $t0, $s2, $t0 </a:t>
            </a:r>
          </a:p>
          <a:p>
            <a:pPr lvl="1"/>
            <a:r>
              <a:rPr lang="en-US" altLang="en-US" sz="2000" dirty="0" err="1">
                <a:solidFill>
                  <a:srgbClr val="002060"/>
                </a:solidFill>
              </a:rPr>
              <a:t>sw</a:t>
            </a:r>
            <a:r>
              <a:rPr lang="en-US" altLang="en-US" sz="2000" dirty="0">
                <a:solidFill>
                  <a:srgbClr val="002060"/>
                </a:solidFill>
              </a:rPr>
              <a:t> $t0, 1200($t1)</a:t>
            </a:r>
            <a:r>
              <a:rPr lang="en-US" altLang="en-US" sz="2000" dirty="0"/>
              <a:t> </a:t>
            </a:r>
          </a:p>
        </p:txBody>
      </p:sp>
      <p:sp>
        <p:nvSpPr>
          <p:cNvPr id="84996" name="Footer Placeholder 3">
            <a:extLst>
              <a:ext uri="{FF2B5EF4-FFF2-40B4-BE49-F238E27FC236}">
                <a16:creationId xmlns:a16="http://schemas.microsoft.com/office/drawing/2014/main" id="{B4173299-E7C0-43B4-AC39-A74828A0EDC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FB16970-CB67-450D-8D20-DF98CE034FB0}" type="slidenum">
              <a:rPr lang="en-AU" altLang="en-US" sz="1400" smtClean="0"/>
              <a:pPr>
                <a:spcBef>
                  <a:spcPct val="0"/>
                </a:spcBef>
                <a:buClrTx/>
                <a:buSzTx/>
                <a:buFontTx/>
                <a:buNone/>
              </a:pPr>
              <a:t>43</a:t>
            </a:fld>
            <a:endParaRPr lang="en-AU" altLang="en-US" sz="1400"/>
          </a:p>
        </p:txBody>
      </p:sp>
      <p:pic>
        <p:nvPicPr>
          <p:cNvPr id="84997" name="Picture 4">
            <a:extLst>
              <a:ext uri="{FF2B5EF4-FFF2-40B4-BE49-F238E27FC236}">
                <a16:creationId xmlns:a16="http://schemas.microsoft.com/office/drawing/2014/main" id="{08C623E9-D247-4468-9027-091D34330E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365625"/>
            <a:ext cx="667543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2DEDDF3-155F-418B-BE19-7F505E1A47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01750" y="4365624"/>
            <a:ext cx="70246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1B9CC57-D2F8-4232-9FB0-7141A73CC581}"/>
              </a:ext>
            </a:extLst>
          </p:cNvPr>
          <p:cNvSpPr>
            <a:spLocks noChangeArrowheads="1"/>
          </p:cNvSpPr>
          <p:nvPr/>
        </p:nvSpPr>
        <p:spPr bwMode="auto">
          <a:xfrm>
            <a:off x="819361" y="3677023"/>
            <a:ext cx="7700540"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t>The corresponding machine code (in decimal) can be as following:</a:t>
            </a:r>
          </a:p>
        </p:txBody>
      </p:sp>
      <p:sp>
        <p:nvSpPr>
          <p:cNvPr id="6" name="Rectangle 5">
            <a:extLst>
              <a:ext uri="{FF2B5EF4-FFF2-40B4-BE49-F238E27FC236}">
                <a16:creationId xmlns:a16="http://schemas.microsoft.com/office/drawing/2014/main" id="{17242244-7962-4E60-A163-DB8FE7D9F195}"/>
              </a:ext>
            </a:extLst>
          </p:cNvPr>
          <p:cNvSpPr>
            <a:spLocks noChangeArrowheads="1"/>
          </p:cNvSpPr>
          <p:nvPr/>
        </p:nvSpPr>
        <p:spPr bwMode="auto">
          <a:xfrm>
            <a:off x="819361" y="3677083"/>
            <a:ext cx="7619715"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t>The corresponding machine code (in binary) can be as following: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4997"/>
                                        </p:tgtEl>
                                        <p:attrNameLst>
                                          <p:attrName>style.visibility</p:attrName>
                                        </p:attrNameLst>
                                      </p:cBhvr>
                                      <p:to>
                                        <p:strVal val="visible"/>
                                      </p:to>
                                    </p:set>
                                    <p:animEffect transition="in" filter="fade">
                                      <p:cBhvr>
                                        <p:cTn id="12" dur="1000"/>
                                        <p:tgtEl>
                                          <p:spTgt spid="84997"/>
                                        </p:tgtEl>
                                      </p:cBhvr>
                                    </p:animEffect>
                                    <p:anim calcmode="lin" valueType="num">
                                      <p:cBhvr>
                                        <p:cTn id="13" dur="1000" fill="hold"/>
                                        <p:tgtEl>
                                          <p:spTgt spid="84997"/>
                                        </p:tgtEl>
                                        <p:attrNameLst>
                                          <p:attrName>ppt_x</p:attrName>
                                        </p:attrNameLst>
                                      </p:cBhvr>
                                      <p:tavLst>
                                        <p:tav tm="0">
                                          <p:val>
                                            <p:strVal val="#ppt_x"/>
                                          </p:val>
                                        </p:tav>
                                        <p:tav tm="100000">
                                          <p:val>
                                            <p:strVal val="#ppt_x"/>
                                          </p:val>
                                        </p:tav>
                                      </p:tavLst>
                                    </p:anim>
                                    <p:anim calcmode="lin" valueType="num">
                                      <p:cBhvr>
                                        <p:cTn id="14" dur="1000" fill="hold"/>
                                        <p:tgtEl>
                                          <p:spTgt spid="8499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3F099A86-AA1C-4DC2-AA3B-0C226BC3C48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4A26CE9-80A4-4F60-9B2F-FB28FDAB7BBB}" type="slidenum">
              <a:rPr lang="en-AU" altLang="en-US" sz="1400" smtClean="0"/>
              <a:pPr>
                <a:spcBef>
                  <a:spcPct val="0"/>
                </a:spcBef>
                <a:buClrTx/>
                <a:buSzTx/>
                <a:buFontTx/>
                <a:buNone/>
              </a:pPr>
              <a:t>44</a:t>
            </a:fld>
            <a:endParaRPr lang="en-AU" altLang="en-US" sz="1400"/>
          </a:p>
        </p:txBody>
      </p:sp>
      <p:sp>
        <p:nvSpPr>
          <p:cNvPr id="87043" name="Rectangle 2">
            <a:extLst>
              <a:ext uri="{FF2B5EF4-FFF2-40B4-BE49-F238E27FC236}">
                <a16:creationId xmlns:a16="http://schemas.microsoft.com/office/drawing/2014/main" id="{388B8CC0-3691-4661-AA97-332AEF8FBB29}"/>
              </a:ext>
            </a:extLst>
          </p:cNvPr>
          <p:cNvSpPr>
            <a:spLocks noGrp="1" noChangeArrowheads="1"/>
          </p:cNvSpPr>
          <p:nvPr>
            <p:ph type="title"/>
          </p:nvPr>
        </p:nvSpPr>
        <p:spPr/>
        <p:txBody>
          <a:bodyPr/>
          <a:lstStyle/>
          <a:p>
            <a:pPr eaLnBrk="1" hangingPunct="1"/>
            <a:r>
              <a:rPr lang="en-US" altLang="en-US" dirty="0"/>
              <a:t>Stored Program Computers</a:t>
            </a:r>
            <a:endParaRPr lang="en-AU" altLang="en-US" dirty="0"/>
          </a:p>
        </p:txBody>
      </p:sp>
      <p:sp>
        <p:nvSpPr>
          <p:cNvPr id="87044" name="Rectangle 3">
            <a:extLst>
              <a:ext uri="{FF2B5EF4-FFF2-40B4-BE49-F238E27FC236}">
                <a16:creationId xmlns:a16="http://schemas.microsoft.com/office/drawing/2014/main" id="{CFDE028E-79D6-461B-A781-A19E041362E4}"/>
              </a:ext>
            </a:extLst>
          </p:cNvPr>
          <p:cNvSpPr>
            <a:spLocks noGrp="1" noChangeArrowheads="1"/>
          </p:cNvSpPr>
          <p:nvPr>
            <p:ph type="body" idx="1"/>
          </p:nvPr>
        </p:nvSpPr>
        <p:spPr>
          <a:xfrm>
            <a:off x="3708400" y="1125538"/>
            <a:ext cx="5246688" cy="5111750"/>
          </a:xfrm>
        </p:spPr>
        <p:txBody>
          <a:bodyPr/>
          <a:lstStyle/>
          <a:p>
            <a:pPr eaLnBrk="1" hangingPunct="1">
              <a:lnSpc>
                <a:spcPct val="90000"/>
              </a:lnSpc>
            </a:pPr>
            <a:r>
              <a:rPr lang="en-US" altLang="en-US" sz="2800" dirty="0"/>
              <a:t>Instructions are represented as numbers.</a:t>
            </a:r>
          </a:p>
          <a:p>
            <a:pPr eaLnBrk="1" hangingPunct="1">
              <a:lnSpc>
                <a:spcPct val="90000"/>
              </a:lnSpc>
            </a:pPr>
            <a:r>
              <a:rPr lang="en-US" altLang="en-US" sz="2800" dirty="0"/>
              <a:t>Programs are stored in memory to be read or written, just like data.</a:t>
            </a:r>
          </a:p>
          <a:p>
            <a:pPr eaLnBrk="1" hangingPunct="1">
              <a:lnSpc>
                <a:spcPct val="90000"/>
              </a:lnSpc>
            </a:pPr>
            <a:r>
              <a:rPr lang="en-US" altLang="en-US" sz="2800" dirty="0"/>
              <a:t>Programs can operate on programs</a:t>
            </a:r>
          </a:p>
          <a:p>
            <a:pPr lvl="1" eaLnBrk="1" hangingPunct="1">
              <a:lnSpc>
                <a:spcPct val="90000"/>
              </a:lnSpc>
            </a:pPr>
            <a:r>
              <a:rPr lang="en-US" altLang="en-US" sz="2400" dirty="0"/>
              <a:t>e.g., compilers, linkers, …</a:t>
            </a:r>
          </a:p>
          <a:p>
            <a:pPr eaLnBrk="1" hangingPunct="1">
              <a:lnSpc>
                <a:spcPct val="90000"/>
              </a:lnSpc>
            </a:pPr>
            <a:r>
              <a:rPr lang="en-US" altLang="en-US" sz="2800" dirty="0"/>
              <a:t>Binary compatibility allows compiled programs to work on different computers</a:t>
            </a:r>
          </a:p>
          <a:p>
            <a:pPr lvl="1" eaLnBrk="1" hangingPunct="1">
              <a:lnSpc>
                <a:spcPct val="90000"/>
              </a:lnSpc>
            </a:pPr>
            <a:r>
              <a:rPr lang="en-US" altLang="en-US" sz="2400" dirty="0"/>
              <a:t>Standardized ISAs</a:t>
            </a:r>
            <a:endParaRPr lang="en-AU" altLang="en-US" sz="2400" dirty="0"/>
          </a:p>
        </p:txBody>
      </p:sp>
      <p:sp>
        <p:nvSpPr>
          <p:cNvPr id="87045" name="Text Box 5">
            <a:extLst>
              <a:ext uri="{FF2B5EF4-FFF2-40B4-BE49-F238E27FC236}">
                <a16:creationId xmlns:a16="http://schemas.microsoft.com/office/drawing/2014/main" id="{3BDF6699-0209-48D6-A4C1-2F84FAA40AF9}"/>
              </a:ext>
            </a:extLst>
          </p:cNvPr>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chemeClr val="folHlink"/>
                </a:solidFill>
                <a:latin typeface="Arial Black" panose="020B0A04020102020204" pitchFamily="34" charset="0"/>
              </a:rPr>
              <a:t>The BIG Picture</a:t>
            </a:r>
          </a:p>
        </p:txBody>
      </p:sp>
      <p:pic>
        <p:nvPicPr>
          <p:cNvPr id="87046" name="Picture 7" descr="f02-07-P374493">
            <a:extLst>
              <a:ext uri="{FF2B5EF4-FFF2-40B4-BE49-F238E27FC236}">
                <a16:creationId xmlns:a16="http://schemas.microsoft.com/office/drawing/2014/main" id="{690F6F2D-7E0E-47F6-90A9-4FDBFCA0C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60575"/>
            <a:ext cx="29083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a:extLst>
              <a:ext uri="{FF2B5EF4-FFF2-40B4-BE49-F238E27FC236}">
                <a16:creationId xmlns:a16="http://schemas.microsoft.com/office/drawing/2014/main" id="{2D9FEA6B-5D31-4C45-91C7-70CB9026276F}"/>
              </a:ext>
            </a:extLst>
          </p:cNvPr>
          <p:cNvSpPr txBox="1">
            <a:spLocks noGrp="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eaLnBrk="1" hangingPunct="1">
              <a:spcBef>
                <a:spcPct val="0"/>
              </a:spcBef>
              <a:buClrTx/>
              <a:buSzTx/>
              <a:buFontTx/>
              <a:buNone/>
            </a:pPr>
            <a:fld id="{E99A12B7-AFF6-4456-BDB9-E34948C0BDB7}" type="slidenum">
              <a:rPr lang="en-US" altLang="en-US" sz="1200">
                <a:latin typeface="Calibri" panose="020F0502020204030204" pitchFamily="34" charset="0"/>
              </a:rPr>
              <a:pPr algn="r" eaLnBrk="1" hangingPunct="1">
                <a:spcBef>
                  <a:spcPct val="0"/>
                </a:spcBef>
                <a:buClrTx/>
                <a:buSzTx/>
                <a:buFontTx/>
                <a:buNone/>
              </a:pPr>
              <a:t>45</a:t>
            </a:fld>
            <a:endParaRPr lang="en-US" altLang="en-US" sz="1200">
              <a:latin typeface="Calibri" panose="020F0502020204030204" pitchFamily="34" charset="0"/>
            </a:endParaRPr>
          </a:p>
        </p:txBody>
      </p:sp>
      <p:sp>
        <p:nvSpPr>
          <p:cNvPr id="89091" name="Footer Placeholder 7">
            <a:extLst>
              <a:ext uri="{FF2B5EF4-FFF2-40B4-BE49-F238E27FC236}">
                <a16:creationId xmlns:a16="http://schemas.microsoft.com/office/drawing/2014/main" id="{37FB8867-22D1-445F-8CF3-8604AC5CF3F4}"/>
              </a:ext>
            </a:extLst>
          </p:cNvPr>
          <p:cNvSpPr txBox="1">
            <a:spLocks noGrp="1"/>
          </p:cNvSpPr>
          <p:nvPr/>
        </p:nvSpPr>
        <p:spPr bwMode="auto">
          <a:xfrm>
            <a:off x="0" y="6416675"/>
            <a:ext cx="914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Copyright © 2014 Elsevier Inc. All rights reserved.</a:t>
            </a:r>
          </a:p>
        </p:txBody>
      </p:sp>
      <p:sp>
        <p:nvSpPr>
          <p:cNvPr id="89092" name="TextBox 3">
            <a:extLst>
              <a:ext uri="{FF2B5EF4-FFF2-40B4-BE49-F238E27FC236}">
                <a16:creationId xmlns:a16="http://schemas.microsoft.com/office/drawing/2014/main" id="{5A4FE888-5627-4271-A73C-DD3C9FF9431F}"/>
              </a:ext>
            </a:extLst>
          </p:cNvPr>
          <p:cNvSpPr txBox="1">
            <a:spLocks noChangeArrowheads="1"/>
          </p:cNvSpPr>
          <p:nvPr/>
        </p:nvSpPr>
        <p:spPr bwMode="auto">
          <a:xfrm>
            <a:off x="685800" y="5646738"/>
            <a:ext cx="7772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000000"/>
                </a:solidFill>
                <a:ea typeface="Times New Roman" panose="02020603050405020304" pitchFamily="18" charset="0"/>
                <a:cs typeface="ITCFranklinGothicStd-Hvy"/>
              </a:rPr>
              <a:t>FIGURE: MIPS instruction formats: R, I, J.</a:t>
            </a:r>
          </a:p>
        </p:txBody>
      </p:sp>
      <p:pic>
        <p:nvPicPr>
          <p:cNvPr id="89093" name="Picture 6" descr="f02-20-9780124077263">
            <a:extLst>
              <a:ext uri="{FF2B5EF4-FFF2-40B4-BE49-F238E27FC236}">
                <a16:creationId xmlns:a16="http://schemas.microsoft.com/office/drawing/2014/main" id="{81FB3F84-C0BB-4A83-BF91-D04ACD042E69}"/>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14325" y="1844675"/>
            <a:ext cx="8515350" cy="1512888"/>
          </a:xfrm>
        </p:spPr>
      </p:pic>
      <p:sp>
        <p:nvSpPr>
          <p:cNvPr id="6" name="Rectangle 26">
            <a:extLst>
              <a:ext uri="{FF2B5EF4-FFF2-40B4-BE49-F238E27FC236}">
                <a16:creationId xmlns:a16="http://schemas.microsoft.com/office/drawing/2014/main" id="{FF3C074B-5818-4634-AF67-83F9E47854D5}"/>
              </a:ext>
            </a:extLst>
          </p:cNvPr>
          <p:cNvSpPr txBox="1">
            <a:spLocks noChangeArrowheads="1"/>
          </p:cNvSpPr>
          <p:nvPr/>
        </p:nvSpPr>
        <p:spPr>
          <a:xfrm>
            <a:off x="684213" y="146050"/>
            <a:ext cx="8259762" cy="762000"/>
          </a:xfrm>
          <a:prstGeom prst="rect">
            <a:avLst/>
          </a:prstGeom>
        </p:spPr>
        <p:txBody>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pPr eaLnBrk="1" hangingPunct="1">
              <a:defRPr/>
            </a:pPr>
            <a:r>
              <a:rPr lang="en-US" sz="3600" kern="0" dirty="0"/>
              <a:t>3 MIPS Instructions format: R, I, J</a:t>
            </a:r>
            <a:endParaRPr lang="en-AU" sz="3600" kern="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0B3CFC0A-A9CA-436C-9EAE-C41E5494F3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22D2AF1-3C1A-4376-84FA-87C77549BC09}" type="slidenum">
              <a:rPr lang="en-AU" altLang="en-US" sz="1400" smtClean="0"/>
              <a:pPr>
                <a:spcBef>
                  <a:spcPct val="0"/>
                </a:spcBef>
                <a:buClrTx/>
                <a:buSzTx/>
                <a:buFontTx/>
                <a:buNone/>
              </a:pPr>
              <a:t>46</a:t>
            </a:fld>
            <a:endParaRPr lang="en-AU" altLang="en-US" sz="1400"/>
          </a:p>
        </p:txBody>
      </p:sp>
      <p:sp>
        <p:nvSpPr>
          <p:cNvPr id="91139" name="Rectangle 2">
            <a:extLst>
              <a:ext uri="{FF2B5EF4-FFF2-40B4-BE49-F238E27FC236}">
                <a16:creationId xmlns:a16="http://schemas.microsoft.com/office/drawing/2014/main" id="{8410C5A4-8B87-4AAF-986D-A8600CFBD937}"/>
              </a:ext>
            </a:extLst>
          </p:cNvPr>
          <p:cNvSpPr>
            <a:spLocks noGrp="1" noChangeArrowheads="1"/>
          </p:cNvSpPr>
          <p:nvPr>
            <p:ph type="title"/>
          </p:nvPr>
        </p:nvSpPr>
        <p:spPr/>
        <p:txBody>
          <a:bodyPr/>
          <a:lstStyle/>
          <a:p>
            <a:pPr eaLnBrk="1" hangingPunct="1"/>
            <a:r>
              <a:rPr lang="en-US" altLang="en-US" dirty="0"/>
              <a:t>Logical Operations</a:t>
            </a:r>
            <a:endParaRPr lang="en-AU" altLang="en-US" dirty="0"/>
          </a:p>
        </p:txBody>
      </p:sp>
      <p:sp>
        <p:nvSpPr>
          <p:cNvPr id="91140" name="Rectangle 3">
            <a:extLst>
              <a:ext uri="{FF2B5EF4-FFF2-40B4-BE49-F238E27FC236}">
                <a16:creationId xmlns:a16="http://schemas.microsoft.com/office/drawing/2014/main" id="{45C980D3-607B-42AE-A1F2-4DD5B588EFA6}"/>
              </a:ext>
            </a:extLst>
          </p:cNvPr>
          <p:cNvSpPr>
            <a:spLocks noGrp="1" noChangeArrowheads="1"/>
          </p:cNvSpPr>
          <p:nvPr>
            <p:ph type="body" idx="1"/>
          </p:nvPr>
        </p:nvSpPr>
        <p:spPr>
          <a:xfrm>
            <a:off x="684213" y="1125538"/>
            <a:ext cx="8270875" cy="690562"/>
          </a:xfrm>
        </p:spPr>
        <p:txBody>
          <a:bodyPr/>
          <a:lstStyle/>
          <a:p>
            <a:pPr eaLnBrk="1" hangingPunct="1"/>
            <a:r>
              <a:rPr lang="en-US" altLang="en-US" dirty="0"/>
              <a:t>Instructions for bitwise manipulation</a:t>
            </a:r>
            <a:endParaRPr lang="en-AU" altLang="en-US" dirty="0"/>
          </a:p>
        </p:txBody>
      </p:sp>
      <p:graphicFrame>
        <p:nvGraphicFramePr>
          <p:cNvPr id="275503" name="Group 47">
            <a:extLst>
              <a:ext uri="{FF2B5EF4-FFF2-40B4-BE49-F238E27FC236}">
                <a16:creationId xmlns:a16="http://schemas.microsoft.com/office/drawing/2014/main" id="{5B865E01-CF0E-435C-B2F1-BC03FC1F3C9C}"/>
              </a:ext>
            </a:extLst>
          </p:cNvPr>
          <p:cNvGraphicFramePr>
            <a:graphicFrameLocks noGrp="1"/>
          </p:cNvGraphicFramePr>
          <p:nvPr/>
        </p:nvGraphicFramePr>
        <p:xfrm>
          <a:off x="1042988" y="1916113"/>
          <a:ext cx="7200900" cy="2824164"/>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Operation</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C</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Java</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rgbClr val="002060"/>
                          </a:solidFill>
                          <a:effectLst/>
                          <a:latin typeface="Arial" charset="0"/>
                        </a:rPr>
                        <a:t>MIPS</a:t>
                      </a:r>
                      <a:endParaRPr kumimoji="0" lang="en-AU" sz="2400" b="0" i="0" u="none" strike="noStrike" cap="none" normalizeH="0" baseline="0" dirty="0">
                        <a:ln>
                          <a:noFill/>
                        </a:ln>
                        <a:solidFill>
                          <a:srgbClr val="002060"/>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left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rgbClr val="002060"/>
                          </a:solidFill>
                          <a:effectLst/>
                          <a:latin typeface="Lucida Console" pitchFamily="49" charset="0"/>
                        </a:rPr>
                        <a:t>sll</a:t>
                      </a:r>
                      <a:endParaRPr kumimoji="0" lang="en-AU" sz="2400" b="0" i="0" u="none" strike="noStrike" cap="none" normalizeH="0" baseline="0">
                        <a:ln>
                          <a:noFill/>
                        </a:ln>
                        <a:solidFill>
                          <a:srgbClr val="00206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right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rgbClr val="002060"/>
                          </a:solidFill>
                          <a:effectLst/>
                          <a:latin typeface="Lucida Console" pitchFamily="49" charset="0"/>
                        </a:rPr>
                        <a:t>srl</a:t>
                      </a:r>
                      <a:endParaRPr kumimoji="0" lang="en-AU" sz="2400" b="0" i="0" u="none" strike="noStrike" cap="none" normalizeH="0" baseline="0">
                        <a:ln>
                          <a:noFill/>
                        </a:ln>
                        <a:solidFill>
                          <a:srgbClr val="00206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Bitwise AND</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rgbClr val="002060"/>
                          </a:solidFill>
                          <a:effectLst/>
                          <a:latin typeface="Lucida Console" pitchFamily="49" charset="0"/>
                        </a:rPr>
                        <a:t>and, andi</a:t>
                      </a:r>
                      <a:endParaRPr kumimoji="0" lang="en-AU" sz="2400" b="0" i="0" u="none" strike="noStrike" cap="none" normalizeH="0" baseline="0">
                        <a:ln>
                          <a:noFill/>
                        </a:ln>
                        <a:solidFill>
                          <a:srgbClr val="00206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Bitwise OR</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rgbClr val="002060"/>
                          </a:solidFill>
                          <a:effectLst/>
                          <a:latin typeface="Lucida Console" pitchFamily="49" charset="0"/>
                        </a:rPr>
                        <a:t>or, </a:t>
                      </a:r>
                      <a:r>
                        <a:rPr kumimoji="0" lang="en-US" sz="2400" b="0" i="0" u="none" strike="noStrike" cap="none" normalizeH="0" baseline="0" dirty="0" err="1">
                          <a:ln>
                            <a:noFill/>
                          </a:ln>
                          <a:solidFill>
                            <a:srgbClr val="002060"/>
                          </a:solidFill>
                          <a:effectLst/>
                          <a:latin typeface="Lucida Console" pitchFamily="49" charset="0"/>
                        </a:rPr>
                        <a:t>ori</a:t>
                      </a:r>
                      <a:endParaRPr kumimoji="0" lang="en-AU" sz="2400" b="0" i="0" u="none" strike="noStrike" cap="none" normalizeH="0" baseline="0" dirty="0">
                        <a:ln>
                          <a:noFill/>
                        </a:ln>
                        <a:solidFill>
                          <a:srgbClr val="00206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Bitwise NOT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rgbClr val="002060"/>
                          </a:solidFill>
                          <a:effectLst/>
                          <a:latin typeface="Lucida Console" pitchFamily="49" charset="0"/>
                        </a:rPr>
                        <a:t>nor</a:t>
                      </a:r>
                      <a:endParaRPr kumimoji="0" lang="en-AU" sz="2400" b="0" i="0" u="none" strike="noStrike" cap="none" normalizeH="0" baseline="0" dirty="0">
                        <a:ln>
                          <a:noFill/>
                        </a:ln>
                        <a:solidFill>
                          <a:srgbClr val="002060"/>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1178" name="Rectangle 41">
            <a:extLst>
              <a:ext uri="{FF2B5EF4-FFF2-40B4-BE49-F238E27FC236}">
                <a16:creationId xmlns:a16="http://schemas.microsoft.com/office/drawing/2014/main" id="{F7DF5BA8-90A6-46C9-ABB6-E810E941A00E}"/>
              </a:ext>
            </a:extLst>
          </p:cNvPr>
          <p:cNvSpPr>
            <a:spLocks noChangeArrowheads="1"/>
          </p:cNvSpPr>
          <p:nvPr/>
        </p:nvSpPr>
        <p:spPr bwMode="auto">
          <a:xfrm>
            <a:off x="684213" y="5013325"/>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dirty="0"/>
              <a:t>Useful for extracting and inserting groups of bits in a word</a:t>
            </a:r>
            <a:endParaRPr lang="en-AU" altLang="en-US" dirty="0"/>
          </a:p>
        </p:txBody>
      </p:sp>
      <p:sp>
        <p:nvSpPr>
          <p:cNvPr id="91179" name="Text Box 42">
            <a:extLst>
              <a:ext uri="{FF2B5EF4-FFF2-40B4-BE49-F238E27FC236}">
                <a16:creationId xmlns:a16="http://schemas.microsoft.com/office/drawing/2014/main" id="{A2699A91-D95F-4825-A523-AA60B9116FB8}"/>
              </a:ext>
            </a:extLst>
          </p:cNvPr>
          <p:cNvSpPr txBox="1">
            <a:spLocks noChangeArrowheads="1"/>
          </p:cNvSpPr>
          <p:nvPr/>
        </p:nvSpPr>
        <p:spPr bwMode="auto">
          <a:xfrm rot="5400000">
            <a:off x="7662069" y="1115219"/>
            <a:ext cx="259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§2.6 Logical Operations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AAD1D341-366F-461C-9F24-472E794B57B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9030345-FB58-44D5-A833-97368F1B640B}" type="slidenum">
              <a:rPr lang="en-AU" altLang="en-US" sz="1400" smtClean="0"/>
              <a:pPr>
                <a:spcBef>
                  <a:spcPct val="0"/>
                </a:spcBef>
                <a:buClrTx/>
                <a:buSzTx/>
                <a:buFontTx/>
                <a:buNone/>
              </a:pPr>
              <a:t>47</a:t>
            </a:fld>
            <a:endParaRPr lang="en-AU" altLang="en-US" sz="1400"/>
          </a:p>
        </p:txBody>
      </p:sp>
      <p:sp>
        <p:nvSpPr>
          <p:cNvPr id="93187" name="Rectangle 2">
            <a:extLst>
              <a:ext uri="{FF2B5EF4-FFF2-40B4-BE49-F238E27FC236}">
                <a16:creationId xmlns:a16="http://schemas.microsoft.com/office/drawing/2014/main" id="{A20C809F-3814-4547-B196-37F608167E5D}"/>
              </a:ext>
            </a:extLst>
          </p:cNvPr>
          <p:cNvSpPr>
            <a:spLocks noGrp="1" noChangeArrowheads="1"/>
          </p:cNvSpPr>
          <p:nvPr>
            <p:ph type="title"/>
          </p:nvPr>
        </p:nvSpPr>
        <p:spPr/>
        <p:txBody>
          <a:bodyPr/>
          <a:lstStyle/>
          <a:p>
            <a:pPr eaLnBrk="1" hangingPunct="1"/>
            <a:r>
              <a:rPr lang="en-US" altLang="en-US"/>
              <a:t>Shift Operations</a:t>
            </a:r>
            <a:endParaRPr lang="en-AU" altLang="en-US"/>
          </a:p>
        </p:txBody>
      </p:sp>
      <p:sp>
        <p:nvSpPr>
          <p:cNvPr id="93188" name="Rectangle 3">
            <a:extLst>
              <a:ext uri="{FF2B5EF4-FFF2-40B4-BE49-F238E27FC236}">
                <a16:creationId xmlns:a16="http://schemas.microsoft.com/office/drawing/2014/main" id="{FF86A922-1A75-4723-830F-73667B9A0771}"/>
              </a:ext>
            </a:extLst>
          </p:cNvPr>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dirty="0" err="1"/>
              <a:t>shamt</a:t>
            </a:r>
            <a:r>
              <a:rPr lang="en-US" altLang="en-US" dirty="0"/>
              <a:t>: how many positions to shift </a:t>
            </a:r>
          </a:p>
          <a:p>
            <a:pPr eaLnBrk="1" hangingPunct="1">
              <a:lnSpc>
                <a:spcPct val="90000"/>
              </a:lnSpc>
            </a:pPr>
            <a:r>
              <a:rPr lang="en-US" altLang="en-US" dirty="0"/>
              <a:t>Shift left logical</a:t>
            </a:r>
          </a:p>
          <a:p>
            <a:pPr lvl="1" eaLnBrk="1" hangingPunct="1">
              <a:lnSpc>
                <a:spcPct val="90000"/>
              </a:lnSpc>
            </a:pPr>
            <a:r>
              <a:rPr lang="en-US" altLang="en-US" dirty="0"/>
              <a:t>Shift left and fill with 0 bits</a:t>
            </a:r>
          </a:p>
          <a:p>
            <a:pPr lvl="1" eaLnBrk="1" hangingPunct="1">
              <a:lnSpc>
                <a:spcPct val="90000"/>
              </a:lnSpc>
            </a:pPr>
            <a:r>
              <a:rPr lang="en-US" altLang="en-US" dirty="0" err="1">
                <a:latin typeface="Lucida Console" panose="020B0609040504020204" pitchFamily="49" charset="0"/>
              </a:rPr>
              <a:t>sll</a:t>
            </a:r>
            <a:r>
              <a:rPr lang="en-US" altLang="en-US" dirty="0"/>
              <a:t> by </a:t>
            </a:r>
            <a:r>
              <a:rPr lang="en-US" altLang="en-US" i="1" dirty="0" err="1"/>
              <a:t>i</a:t>
            </a:r>
            <a:r>
              <a:rPr lang="en-US" altLang="en-US" dirty="0"/>
              <a:t> bits multiplies by 2</a:t>
            </a:r>
            <a:r>
              <a:rPr lang="en-US" altLang="en-US" i="1" baseline="30000" dirty="0"/>
              <a:t>i</a:t>
            </a:r>
          </a:p>
          <a:p>
            <a:pPr eaLnBrk="1" hangingPunct="1">
              <a:lnSpc>
                <a:spcPct val="90000"/>
              </a:lnSpc>
            </a:pPr>
            <a:r>
              <a:rPr lang="en-US" altLang="en-US" dirty="0"/>
              <a:t>Shift right logical</a:t>
            </a:r>
          </a:p>
          <a:p>
            <a:pPr lvl="1" eaLnBrk="1" hangingPunct="1">
              <a:lnSpc>
                <a:spcPct val="90000"/>
              </a:lnSpc>
            </a:pPr>
            <a:r>
              <a:rPr lang="en-US" altLang="en-US" dirty="0"/>
              <a:t>Shift right and fill with 0 bits</a:t>
            </a:r>
          </a:p>
          <a:p>
            <a:pPr lvl="1" eaLnBrk="1" hangingPunct="1">
              <a:lnSpc>
                <a:spcPct val="90000"/>
              </a:lnSpc>
            </a:pPr>
            <a:r>
              <a:rPr lang="en-US" altLang="en-US" dirty="0" err="1">
                <a:latin typeface="Lucida Console" panose="020B0609040504020204" pitchFamily="49" charset="0"/>
              </a:rPr>
              <a:t>srl</a:t>
            </a:r>
            <a:r>
              <a:rPr lang="en-US" altLang="en-US" dirty="0"/>
              <a:t> by </a:t>
            </a:r>
            <a:r>
              <a:rPr lang="en-US" altLang="en-US" i="1" dirty="0" err="1"/>
              <a:t>i</a:t>
            </a:r>
            <a:r>
              <a:rPr lang="en-US" altLang="en-US" dirty="0"/>
              <a:t> bits divides by 2</a:t>
            </a:r>
            <a:r>
              <a:rPr lang="en-US" altLang="en-US" i="1" baseline="30000" dirty="0"/>
              <a:t>i</a:t>
            </a:r>
            <a:r>
              <a:rPr lang="en-US" altLang="en-US" dirty="0"/>
              <a:t> (unsigned only)</a:t>
            </a:r>
            <a:endParaRPr lang="en-AU" altLang="en-US" dirty="0"/>
          </a:p>
        </p:txBody>
      </p:sp>
      <p:grpSp>
        <p:nvGrpSpPr>
          <p:cNvPr id="93189" name="Group 4">
            <a:extLst>
              <a:ext uri="{FF2B5EF4-FFF2-40B4-BE49-F238E27FC236}">
                <a16:creationId xmlns:a16="http://schemas.microsoft.com/office/drawing/2014/main" id="{856E01C7-32BE-45A1-9E0F-C3F81B9A212C}"/>
              </a:ext>
            </a:extLst>
          </p:cNvPr>
          <p:cNvGrpSpPr>
            <a:grpSpLocks/>
          </p:cNvGrpSpPr>
          <p:nvPr/>
        </p:nvGrpSpPr>
        <p:grpSpPr bwMode="auto">
          <a:xfrm>
            <a:off x="1403350" y="1557338"/>
            <a:ext cx="6913563" cy="773112"/>
            <a:chOff x="703" y="981"/>
            <a:chExt cx="4355" cy="487"/>
          </a:xfrm>
        </p:grpSpPr>
        <p:sp>
          <p:nvSpPr>
            <p:cNvPr id="93190" name="Text Box 5">
              <a:extLst>
                <a:ext uri="{FF2B5EF4-FFF2-40B4-BE49-F238E27FC236}">
                  <a16:creationId xmlns:a16="http://schemas.microsoft.com/office/drawing/2014/main" id="{7FB14DDA-E869-4B2D-A933-30054455D964}"/>
                </a:ext>
              </a:extLst>
            </p:cNvPr>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93191" name="Text Box 6">
              <a:extLst>
                <a:ext uri="{FF2B5EF4-FFF2-40B4-BE49-F238E27FC236}">
                  <a16:creationId xmlns:a16="http://schemas.microsoft.com/office/drawing/2014/main" id="{5DE55481-6AC3-48BC-8591-17CD9FF27224}"/>
                </a:ext>
              </a:extLst>
            </p:cNvPr>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93192" name="Text Box 7">
              <a:extLst>
                <a:ext uri="{FF2B5EF4-FFF2-40B4-BE49-F238E27FC236}">
                  <a16:creationId xmlns:a16="http://schemas.microsoft.com/office/drawing/2014/main" id="{C304775C-9896-4763-A6D3-1944D064EC5C}"/>
                </a:ext>
              </a:extLst>
            </p:cNvPr>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93193" name="Text Box 8">
              <a:extLst>
                <a:ext uri="{FF2B5EF4-FFF2-40B4-BE49-F238E27FC236}">
                  <a16:creationId xmlns:a16="http://schemas.microsoft.com/office/drawing/2014/main" id="{026EE4D2-14F4-4FFD-A1C4-F4467AFAA583}"/>
                </a:ext>
              </a:extLst>
            </p:cNvPr>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93194" name="Text Box 9">
              <a:extLst>
                <a:ext uri="{FF2B5EF4-FFF2-40B4-BE49-F238E27FC236}">
                  <a16:creationId xmlns:a16="http://schemas.microsoft.com/office/drawing/2014/main" id="{821909E6-C6AF-4121-B245-8ACEB34DA657}"/>
                </a:ext>
              </a:extLst>
            </p:cNvPr>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93195" name="Text Box 10">
              <a:extLst>
                <a:ext uri="{FF2B5EF4-FFF2-40B4-BE49-F238E27FC236}">
                  <a16:creationId xmlns:a16="http://schemas.microsoft.com/office/drawing/2014/main" id="{2B6B7B34-FE54-4A49-80D5-7344FD000666}"/>
                </a:ext>
              </a:extLst>
            </p:cNvPr>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93196" name="Text Box 11">
              <a:extLst>
                <a:ext uri="{FF2B5EF4-FFF2-40B4-BE49-F238E27FC236}">
                  <a16:creationId xmlns:a16="http://schemas.microsoft.com/office/drawing/2014/main" id="{23BD6849-9BFA-45A0-9A30-17E70E6FAAB8}"/>
                </a:ext>
              </a:extLst>
            </p:cNvPr>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93197" name="Text Box 12">
              <a:extLst>
                <a:ext uri="{FF2B5EF4-FFF2-40B4-BE49-F238E27FC236}">
                  <a16:creationId xmlns:a16="http://schemas.microsoft.com/office/drawing/2014/main" id="{7B0890CC-CF0C-4B39-9EF2-B372CAB97365}"/>
                </a:ext>
              </a:extLst>
            </p:cNvPr>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93198" name="Text Box 13">
              <a:extLst>
                <a:ext uri="{FF2B5EF4-FFF2-40B4-BE49-F238E27FC236}">
                  <a16:creationId xmlns:a16="http://schemas.microsoft.com/office/drawing/2014/main" id="{71D80345-E1F2-42EF-9E50-707938678708}"/>
                </a:ext>
              </a:extLst>
            </p:cNvPr>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93199" name="Text Box 14">
              <a:extLst>
                <a:ext uri="{FF2B5EF4-FFF2-40B4-BE49-F238E27FC236}">
                  <a16:creationId xmlns:a16="http://schemas.microsoft.com/office/drawing/2014/main" id="{FB30E450-56B0-43C8-AB9F-92223A4E4DCF}"/>
                </a:ext>
              </a:extLst>
            </p:cNvPr>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93200" name="Text Box 15">
              <a:extLst>
                <a:ext uri="{FF2B5EF4-FFF2-40B4-BE49-F238E27FC236}">
                  <a16:creationId xmlns:a16="http://schemas.microsoft.com/office/drawing/2014/main" id="{010766C4-5AE1-44DA-ABF9-E8A62560CECE}"/>
                </a:ext>
              </a:extLst>
            </p:cNvPr>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93201" name="Text Box 16">
              <a:extLst>
                <a:ext uri="{FF2B5EF4-FFF2-40B4-BE49-F238E27FC236}">
                  <a16:creationId xmlns:a16="http://schemas.microsoft.com/office/drawing/2014/main" id="{CA40C32F-C872-46C6-A7AA-458D85C1CEE6}"/>
                </a:ext>
              </a:extLst>
            </p:cNvPr>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82E18317-DA41-4F43-A6FA-6D8E54B238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5E3F0E0-3ED9-42C3-80C0-63C26D8AEEE0}" type="slidenum">
              <a:rPr lang="en-AU" altLang="en-US" sz="1400" smtClean="0"/>
              <a:pPr>
                <a:spcBef>
                  <a:spcPct val="0"/>
                </a:spcBef>
                <a:buClrTx/>
                <a:buSzTx/>
                <a:buFontTx/>
                <a:buNone/>
              </a:pPr>
              <a:t>48</a:t>
            </a:fld>
            <a:endParaRPr lang="en-AU" altLang="en-US" sz="1400"/>
          </a:p>
        </p:txBody>
      </p:sp>
      <p:sp>
        <p:nvSpPr>
          <p:cNvPr id="95235" name="Rectangle 2">
            <a:extLst>
              <a:ext uri="{FF2B5EF4-FFF2-40B4-BE49-F238E27FC236}">
                <a16:creationId xmlns:a16="http://schemas.microsoft.com/office/drawing/2014/main" id="{9AB5FF70-00A7-43D4-B59C-CCDE5EC6077B}"/>
              </a:ext>
            </a:extLst>
          </p:cNvPr>
          <p:cNvSpPr>
            <a:spLocks noChangeArrowheads="1"/>
          </p:cNvSpPr>
          <p:nvPr/>
        </p:nvSpPr>
        <p:spPr bwMode="auto">
          <a:xfrm>
            <a:off x="4824413" y="3408363"/>
            <a:ext cx="647700" cy="1604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5236" name="Rectangle 3">
            <a:extLst>
              <a:ext uri="{FF2B5EF4-FFF2-40B4-BE49-F238E27FC236}">
                <a16:creationId xmlns:a16="http://schemas.microsoft.com/office/drawing/2014/main" id="{94E302EE-BD9A-4960-9EC9-514DDBBA73A1}"/>
              </a:ext>
            </a:extLst>
          </p:cNvPr>
          <p:cNvSpPr>
            <a:spLocks noGrp="1" noChangeArrowheads="1"/>
          </p:cNvSpPr>
          <p:nvPr>
            <p:ph type="title"/>
          </p:nvPr>
        </p:nvSpPr>
        <p:spPr/>
        <p:txBody>
          <a:bodyPr/>
          <a:lstStyle/>
          <a:p>
            <a:pPr eaLnBrk="1" hangingPunct="1"/>
            <a:r>
              <a:rPr lang="en-US" altLang="en-US" dirty="0"/>
              <a:t>AND Operations</a:t>
            </a:r>
            <a:endParaRPr lang="en-AU" altLang="en-US" dirty="0"/>
          </a:p>
        </p:txBody>
      </p:sp>
      <p:sp>
        <p:nvSpPr>
          <p:cNvPr id="95237" name="Rectangle 4">
            <a:extLst>
              <a:ext uri="{FF2B5EF4-FFF2-40B4-BE49-F238E27FC236}">
                <a16:creationId xmlns:a16="http://schemas.microsoft.com/office/drawing/2014/main" id="{AFAE590C-2C95-428D-82E6-BF77DAD418E5}"/>
              </a:ext>
            </a:extLst>
          </p:cNvPr>
          <p:cNvSpPr>
            <a:spLocks noGrp="1" noChangeArrowheads="1"/>
          </p:cNvSpPr>
          <p:nvPr>
            <p:ph type="body" idx="1"/>
          </p:nvPr>
        </p:nvSpPr>
        <p:spPr>
          <a:xfrm>
            <a:off x="684213" y="1125538"/>
            <a:ext cx="8270875" cy="2073275"/>
          </a:xfrm>
        </p:spPr>
        <p:txBody>
          <a:bodyPr/>
          <a:lstStyle/>
          <a:p>
            <a:pPr eaLnBrk="1" hangingPunct="1"/>
            <a:r>
              <a:rPr lang="en-US" altLang="en-US" dirty="0"/>
              <a:t>Useful to mask bits in a word</a:t>
            </a:r>
          </a:p>
          <a:p>
            <a:pPr lvl="1" eaLnBrk="1" hangingPunct="1"/>
            <a:r>
              <a:rPr lang="en-US" altLang="en-US" dirty="0"/>
              <a:t>Select some bits, clear others to 0</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and $t0, $t1, $t2</a:t>
            </a:r>
            <a:endParaRPr lang="en-AU" altLang="en-US" sz="2800" dirty="0">
              <a:latin typeface="Lucida Console" panose="020B0609040504020204" pitchFamily="49" charset="0"/>
            </a:endParaRPr>
          </a:p>
        </p:txBody>
      </p:sp>
      <p:sp>
        <p:nvSpPr>
          <p:cNvPr id="95238" name="Text Box 5">
            <a:extLst>
              <a:ext uri="{FF2B5EF4-FFF2-40B4-BE49-F238E27FC236}">
                <a16:creationId xmlns:a16="http://schemas.microsoft.com/office/drawing/2014/main" id="{C22A98A1-11E7-4891-8BC9-D5AB4551EA69}"/>
              </a:ext>
            </a:extLst>
          </p:cNvPr>
          <p:cNvSpPr txBox="1">
            <a:spLocks noChangeArrowheads="1"/>
          </p:cNvSpPr>
          <p:nvPr/>
        </p:nvSpPr>
        <p:spPr bwMode="auto">
          <a:xfrm>
            <a:off x="1924050" y="34036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0000 0000 0000 0000 0000 1101 1100 0000</a:t>
            </a:r>
            <a:endParaRPr lang="en-AU" altLang="en-US" sz="2000"/>
          </a:p>
        </p:txBody>
      </p:sp>
      <p:sp>
        <p:nvSpPr>
          <p:cNvPr id="95239" name="Text Box 6">
            <a:extLst>
              <a:ext uri="{FF2B5EF4-FFF2-40B4-BE49-F238E27FC236}">
                <a16:creationId xmlns:a16="http://schemas.microsoft.com/office/drawing/2014/main" id="{BD3A0DD0-C89D-4126-B387-B4C48F9E5371}"/>
              </a:ext>
            </a:extLst>
          </p:cNvPr>
          <p:cNvSpPr txBox="1">
            <a:spLocks noChangeArrowheads="1"/>
          </p:cNvSpPr>
          <p:nvPr/>
        </p:nvSpPr>
        <p:spPr bwMode="auto">
          <a:xfrm>
            <a:off x="1924050" y="39639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95240" name="Text Box 7">
            <a:extLst>
              <a:ext uri="{FF2B5EF4-FFF2-40B4-BE49-F238E27FC236}">
                <a16:creationId xmlns:a16="http://schemas.microsoft.com/office/drawing/2014/main" id="{8F69EAEE-805A-4A59-8128-B9596AC0DC08}"/>
              </a:ext>
            </a:extLst>
          </p:cNvPr>
          <p:cNvSpPr txBox="1">
            <a:spLocks noChangeArrowheads="1"/>
          </p:cNvSpPr>
          <p:nvPr/>
        </p:nvSpPr>
        <p:spPr bwMode="auto">
          <a:xfrm>
            <a:off x="1287463" y="34036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$t2</a:t>
            </a:r>
            <a:endParaRPr lang="en-AU" altLang="en-US" sz="2000"/>
          </a:p>
        </p:txBody>
      </p:sp>
      <p:sp>
        <p:nvSpPr>
          <p:cNvPr id="95241" name="Text Box 8">
            <a:extLst>
              <a:ext uri="{FF2B5EF4-FFF2-40B4-BE49-F238E27FC236}">
                <a16:creationId xmlns:a16="http://schemas.microsoft.com/office/drawing/2014/main" id="{8B519F54-7EBB-48C2-B201-E66B6A71A364}"/>
              </a:ext>
            </a:extLst>
          </p:cNvPr>
          <p:cNvSpPr txBox="1">
            <a:spLocks noChangeArrowheads="1"/>
          </p:cNvSpPr>
          <p:nvPr/>
        </p:nvSpPr>
        <p:spPr bwMode="auto">
          <a:xfrm>
            <a:off x="1287463" y="39639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95242" name="Text Box 9">
            <a:extLst>
              <a:ext uri="{FF2B5EF4-FFF2-40B4-BE49-F238E27FC236}">
                <a16:creationId xmlns:a16="http://schemas.microsoft.com/office/drawing/2014/main" id="{44467D35-6085-4A5D-848E-3DDB32655943}"/>
              </a:ext>
            </a:extLst>
          </p:cNvPr>
          <p:cNvSpPr txBox="1">
            <a:spLocks noChangeArrowheads="1"/>
          </p:cNvSpPr>
          <p:nvPr/>
        </p:nvSpPr>
        <p:spPr bwMode="auto">
          <a:xfrm>
            <a:off x="1924050" y="46116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0000 0000 0000 0000 0000 1100 0000 0000</a:t>
            </a:r>
            <a:endParaRPr lang="en-AU" altLang="en-US" sz="2000"/>
          </a:p>
        </p:txBody>
      </p:sp>
      <p:sp>
        <p:nvSpPr>
          <p:cNvPr id="95243" name="Text Box 10">
            <a:extLst>
              <a:ext uri="{FF2B5EF4-FFF2-40B4-BE49-F238E27FC236}">
                <a16:creationId xmlns:a16="http://schemas.microsoft.com/office/drawing/2014/main" id="{0A1892F9-C674-4781-B925-0B00E20AF0C7}"/>
              </a:ext>
            </a:extLst>
          </p:cNvPr>
          <p:cNvSpPr txBox="1">
            <a:spLocks noChangeArrowheads="1"/>
          </p:cNvSpPr>
          <p:nvPr/>
        </p:nvSpPr>
        <p:spPr bwMode="auto">
          <a:xfrm>
            <a:off x="1287463" y="46116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752BFF53-5EF7-4BB0-8DB0-B8C702D1F838}"/>
              </a:ext>
            </a:extLst>
          </p:cNvPr>
          <p:cNvSpPr>
            <a:spLocks noGrp="1" noChangeArrowheads="1"/>
          </p:cNvSpPr>
          <p:nvPr>
            <p:ph type="title"/>
          </p:nvPr>
        </p:nvSpPr>
        <p:spPr/>
        <p:txBody>
          <a:bodyPr/>
          <a:lstStyle/>
          <a:p>
            <a:r>
              <a:rPr lang="en-US" altLang="en-US" dirty="0"/>
              <a:t>SPIM code</a:t>
            </a:r>
          </a:p>
        </p:txBody>
      </p:sp>
      <p:sp>
        <p:nvSpPr>
          <p:cNvPr id="97283" name="Footer Placeholder 3">
            <a:extLst>
              <a:ext uri="{FF2B5EF4-FFF2-40B4-BE49-F238E27FC236}">
                <a16:creationId xmlns:a16="http://schemas.microsoft.com/office/drawing/2014/main" id="{E467D610-A983-4A3A-BA44-7D794B7310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B858033-D41A-4454-9966-012513D1DC3E}" type="slidenum">
              <a:rPr lang="en-AU" altLang="en-US" sz="1400" smtClean="0"/>
              <a:pPr>
                <a:spcBef>
                  <a:spcPct val="0"/>
                </a:spcBef>
                <a:buClrTx/>
                <a:buSzTx/>
                <a:buFontTx/>
                <a:buNone/>
              </a:pPr>
              <a:t>49</a:t>
            </a:fld>
            <a:endParaRPr lang="en-AU" altLang="en-US" sz="1400"/>
          </a:p>
        </p:txBody>
      </p:sp>
      <p:sp>
        <p:nvSpPr>
          <p:cNvPr id="97284" name="Rectangle 4">
            <a:extLst>
              <a:ext uri="{FF2B5EF4-FFF2-40B4-BE49-F238E27FC236}">
                <a16:creationId xmlns:a16="http://schemas.microsoft.com/office/drawing/2014/main" id="{A6175C35-EF30-4F10-B023-5AB875E21016}"/>
              </a:ext>
            </a:extLst>
          </p:cNvPr>
          <p:cNvSpPr>
            <a:spLocks noChangeArrowheads="1"/>
          </p:cNvSpPr>
          <p:nvPr/>
        </p:nvSpPr>
        <p:spPr bwMode="auto">
          <a:xfrm>
            <a:off x="704850" y="2205038"/>
            <a:ext cx="825976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dirty="0"/>
              <a:t>	.text</a:t>
            </a:r>
          </a:p>
          <a:p>
            <a:pPr>
              <a:spcBef>
                <a:spcPct val="0"/>
              </a:spcBef>
              <a:buClrTx/>
              <a:buSzTx/>
              <a:buFontTx/>
              <a:buNone/>
            </a:pPr>
            <a:r>
              <a:rPr lang="en-US" altLang="en-US" sz="1800" dirty="0"/>
              <a:t>main: </a:t>
            </a:r>
          </a:p>
          <a:p>
            <a:pPr>
              <a:spcBef>
                <a:spcPct val="0"/>
              </a:spcBef>
              <a:buClrTx/>
              <a:buSzTx/>
              <a:buFontTx/>
              <a:buNone/>
            </a:pPr>
            <a:r>
              <a:rPr lang="en-US" altLang="en-US" sz="1800" dirty="0"/>
              <a:t>	li $t2, 0x00000dc0  # 0000 0000 0000 0000 0000 1101 1100 0000 </a:t>
            </a:r>
          </a:p>
          <a:p>
            <a:pPr>
              <a:spcBef>
                <a:spcPct val="0"/>
              </a:spcBef>
              <a:buClrTx/>
              <a:buSzTx/>
              <a:buFontTx/>
              <a:buNone/>
            </a:pPr>
            <a:r>
              <a:rPr lang="en-US" altLang="en-US" sz="1800" dirty="0"/>
              <a:t>	li $t1, 0x00003c00  # 0000 0000 0000 0000 0011 1100 0000 0000 </a:t>
            </a:r>
          </a:p>
          <a:p>
            <a:pPr>
              <a:spcBef>
                <a:spcPct val="0"/>
              </a:spcBef>
              <a:buClrTx/>
              <a:buSzTx/>
              <a:buFontTx/>
              <a:buNone/>
            </a:pPr>
            <a:r>
              <a:rPr lang="en-US" altLang="en-US" sz="1800" dirty="0"/>
              <a:t>	and $t0, $t1, $t2 </a:t>
            </a:r>
          </a:p>
          <a:p>
            <a:pPr>
              <a:spcBef>
                <a:spcPct val="0"/>
              </a:spcBef>
              <a:buClrTx/>
              <a:buSzTx/>
              <a:buFontTx/>
              <a:buNone/>
            </a:pPr>
            <a:r>
              <a:rPr lang="en-US" altLang="en-US" sz="1800" dirty="0"/>
              <a:t>	</a:t>
            </a:r>
            <a:r>
              <a:rPr lang="en-US" altLang="en-US" sz="1800" dirty="0" err="1"/>
              <a:t>jr</a:t>
            </a:r>
            <a:r>
              <a:rPr lang="en-US" altLang="en-US" sz="1800" dirty="0"/>
              <a:t>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C5A80DC5-2F4E-4E31-8ED3-8BEA43950E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EA16F67-0EBC-4886-BB17-D0338FB3C874}" type="slidenum">
              <a:rPr lang="en-AU" altLang="en-US" sz="1400" smtClean="0"/>
              <a:pPr>
                <a:spcBef>
                  <a:spcPct val="0"/>
                </a:spcBef>
                <a:buClrTx/>
                <a:buSzTx/>
                <a:buFontTx/>
                <a:buNone/>
              </a:pPr>
              <a:t>5</a:t>
            </a:fld>
            <a:endParaRPr lang="en-AU" altLang="en-US" sz="1400"/>
          </a:p>
        </p:txBody>
      </p:sp>
      <p:sp>
        <p:nvSpPr>
          <p:cNvPr id="13315" name="Rectangle 2">
            <a:extLst>
              <a:ext uri="{FF2B5EF4-FFF2-40B4-BE49-F238E27FC236}">
                <a16:creationId xmlns:a16="http://schemas.microsoft.com/office/drawing/2014/main" id="{02184BED-02D1-46C9-B16E-CC0FDC60AC70}"/>
              </a:ext>
            </a:extLst>
          </p:cNvPr>
          <p:cNvSpPr>
            <a:spLocks noGrp="1" noChangeArrowheads="1"/>
          </p:cNvSpPr>
          <p:nvPr>
            <p:ph type="title"/>
          </p:nvPr>
        </p:nvSpPr>
        <p:spPr/>
        <p:txBody>
          <a:bodyPr/>
          <a:lstStyle/>
          <a:p>
            <a:pPr eaLnBrk="1" hangingPunct="1"/>
            <a:r>
              <a:rPr lang="en-US" altLang="en-US" dirty="0"/>
              <a:t>The MIPS Instruction Set</a:t>
            </a:r>
            <a:endParaRPr lang="en-AU" altLang="en-US" dirty="0"/>
          </a:p>
        </p:txBody>
      </p:sp>
      <p:sp>
        <p:nvSpPr>
          <p:cNvPr id="9220" name="Rectangle 3">
            <a:extLst>
              <a:ext uri="{FF2B5EF4-FFF2-40B4-BE49-F238E27FC236}">
                <a16:creationId xmlns:a16="http://schemas.microsoft.com/office/drawing/2014/main" id="{03802686-38F1-4CAB-B5A3-1CEC1F09E8A3}"/>
              </a:ext>
            </a:extLst>
          </p:cNvPr>
          <p:cNvSpPr>
            <a:spLocks noGrp="1" noChangeArrowheads="1"/>
          </p:cNvSpPr>
          <p:nvPr>
            <p:ph type="body" idx="1"/>
          </p:nvPr>
        </p:nvSpPr>
        <p:spPr>
          <a:xfrm>
            <a:off x="684213" y="1125538"/>
            <a:ext cx="7992243" cy="5111750"/>
          </a:xfrm>
        </p:spPr>
        <p:txBody>
          <a:bodyPr/>
          <a:lstStyle/>
          <a:p>
            <a:pPr eaLnBrk="1" hangingPunct="1">
              <a:lnSpc>
                <a:spcPct val="90000"/>
              </a:lnSpc>
            </a:pPr>
            <a:r>
              <a:rPr lang="en-US" altLang="en-US" sz="2400" dirty="0"/>
              <a:t>ARMv7 is similar to MIPS. More than 9 billion chips with ARM processors were manufactured in 2011, making it the most popular instruction set in the world.</a:t>
            </a:r>
          </a:p>
          <a:p>
            <a:pPr eaLnBrk="1" hangingPunct="1">
              <a:lnSpc>
                <a:spcPct val="90000"/>
              </a:lnSpc>
            </a:pPr>
            <a:endParaRPr lang="en-US" altLang="en-US" sz="1400" dirty="0"/>
          </a:p>
          <a:p>
            <a:pPr eaLnBrk="1" hangingPunct="1">
              <a:lnSpc>
                <a:spcPct val="90000"/>
              </a:lnSpc>
            </a:pPr>
            <a:r>
              <a:rPr lang="en-US" altLang="en-US" sz="2400" dirty="0"/>
              <a:t>The Intel x86, which powers both the PC and the cloud of the </a:t>
            </a:r>
            <a:r>
              <a:rPr lang="en-US" altLang="en-US" sz="2400" dirty="0" err="1"/>
              <a:t>PostPC</a:t>
            </a:r>
            <a:r>
              <a:rPr lang="en-US" altLang="en-US" sz="2400" dirty="0"/>
              <a:t> Era also very popular.</a:t>
            </a:r>
            <a:endParaRPr lang="en-US" sz="2400" dirty="0"/>
          </a:p>
          <a:p>
            <a:pPr eaLnBrk="1" hangingPunct="1">
              <a:spcAft>
                <a:spcPts val="600"/>
              </a:spcAft>
              <a:defRPr/>
            </a:pPr>
            <a:endParaRPr lang="en-US" sz="2400" dirty="0"/>
          </a:p>
          <a:p>
            <a:pPr eaLnBrk="1" hangingPunct="1">
              <a:spcAft>
                <a:spcPts val="600"/>
              </a:spcAft>
              <a:defRPr/>
            </a:pPr>
            <a:r>
              <a:rPr lang="en-US" sz="2400" dirty="0"/>
              <a:t>ARMv8, which extends the address size of the ARMv7 from 32 bits to 64 bits. Ironically, as we see, this 2013 instruction set is closer to MIPS than it is to ARMv7.</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id="{9F781D9C-8797-4993-AF97-4E162C9DE68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594A9E0-FB01-426B-A076-B92662C341A4}" type="slidenum">
              <a:rPr lang="en-AU" altLang="en-US" sz="1400" smtClean="0"/>
              <a:pPr>
                <a:spcBef>
                  <a:spcPct val="0"/>
                </a:spcBef>
                <a:buClrTx/>
                <a:buSzTx/>
                <a:buFontTx/>
                <a:buNone/>
              </a:pPr>
              <a:t>50</a:t>
            </a:fld>
            <a:endParaRPr lang="en-AU" altLang="en-US" sz="1400"/>
          </a:p>
        </p:txBody>
      </p:sp>
      <p:sp>
        <p:nvSpPr>
          <p:cNvPr id="101379" name="Rectangle 2">
            <a:extLst>
              <a:ext uri="{FF2B5EF4-FFF2-40B4-BE49-F238E27FC236}">
                <a16:creationId xmlns:a16="http://schemas.microsoft.com/office/drawing/2014/main" id="{98F6ABFF-2E57-4788-A865-6040DB75692F}"/>
              </a:ext>
            </a:extLst>
          </p:cNvPr>
          <p:cNvSpPr>
            <a:spLocks noChangeArrowheads="1"/>
          </p:cNvSpPr>
          <p:nvPr/>
        </p:nvSpPr>
        <p:spPr bwMode="auto">
          <a:xfrm>
            <a:off x="4859338" y="3408363"/>
            <a:ext cx="612775" cy="1604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1380" name="Rectangle 3">
            <a:extLst>
              <a:ext uri="{FF2B5EF4-FFF2-40B4-BE49-F238E27FC236}">
                <a16:creationId xmlns:a16="http://schemas.microsoft.com/office/drawing/2014/main" id="{BA422EC1-3AE1-4030-85D0-36AA4E46221F}"/>
              </a:ext>
            </a:extLst>
          </p:cNvPr>
          <p:cNvSpPr>
            <a:spLocks noGrp="1" noChangeArrowheads="1"/>
          </p:cNvSpPr>
          <p:nvPr>
            <p:ph type="title"/>
          </p:nvPr>
        </p:nvSpPr>
        <p:spPr/>
        <p:txBody>
          <a:bodyPr/>
          <a:lstStyle/>
          <a:p>
            <a:pPr eaLnBrk="1" hangingPunct="1"/>
            <a:r>
              <a:rPr lang="en-US" altLang="en-US"/>
              <a:t>OR Operations</a:t>
            </a:r>
            <a:endParaRPr lang="en-AU" altLang="en-US"/>
          </a:p>
        </p:txBody>
      </p:sp>
      <p:sp>
        <p:nvSpPr>
          <p:cNvPr id="101381" name="Rectangle 4">
            <a:extLst>
              <a:ext uri="{FF2B5EF4-FFF2-40B4-BE49-F238E27FC236}">
                <a16:creationId xmlns:a16="http://schemas.microsoft.com/office/drawing/2014/main" id="{D4C5B406-65C8-41BE-B21B-3194786D8D01}"/>
              </a:ext>
            </a:extLst>
          </p:cNvPr>
          <p:cNvSpPr>
            <a:spLocks noGrp="1" noChangeArrowheads="1"/>
          </p:cNvSpPr>
          <p:nvPr>
            <p:ph type="body" idx="1"/>
          </p:nvPr>
        </p:nvSpPr>
        <p:spPr>
          <a:xfrm>
            <a:off x="684213" y="1125538"/>
            <a:ext cx="8270875" cy="2073275"/>
          </a:xfrm>
        </p:spPr>
        <p:txBody>
          <a:bodyPr/>
          <a:lstStyle/>
          <a:p>
            <a:pPr eaLnBrk="1" hangingPunct="1"/>
            <a:r>
              <a:rPr lang="en-US" altLang="en-US" dirty="0"/>
              <a:t>Useful to include bits in a word</a:t>
            </a:r>
          </a:p>
          <a:p>
            <a:pPr lvl="1" eaLnBrk="1" hangingPunct="1"/>
            <a:r>
              <a:rPr lang="en-US" altLang="en-US" dirty="0"/>
              <a:t>Set some bits to 1, leave others unchanged</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or $t0, $t1, $t2</a:t>
            </a:r>
            <a:endParaRPr lang="en-AU" altLang="en-US" sz="2800" dirty="0">
              <a:latin typeface="Lucida Console" panose="020B0609040504020204" pitchFamily="49" charset="0"/>
            </a:endParaRPr>
          </a:p>
        </p:txBody>
      </p:sp>
      <p:sp>
        <p:nvSpPr>
          <p:cNvPr id="101382" name="Text Box 5">
            <a:extLst>
              <a:ext uri="{FF2B5EF4-FFF2-40B4-BE49-F238E27FC236}">
                <a16:creationId xmlns:a16="http://schemas.microsoft.com/office/drawing/2014/main" id="{F9E96714-1606-4FBA-8B60-80FBB107EB17}"/>
              </a:ext>
            </a:extLst>
          </p:cNvPr>
          <p:cNvSpPr txBox="1">
            <a:spLocks noChangeArrowheads="1"/>
          </p:cNvSpPr>
          <p:nvPr/>
        </p:nvSpPr>
        <p:spPr bwMode="auto">
          <a:xfrm>
            <a:off x="1924050" y="34036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0000 0000 0000 0000 0000 1101 1100 0000</a:t>
            </a:r>
            <a:endParaRPr lang="en-AU" altLang="en-US" sz="2000"/>
          </a:p>
        </p:txBody>
      </p:sp>
      <p:sp>
        <p:nvSpPr>
          <p:cNvPr id="101383" name="Text Box 6">
            <a:extLst>
              <a:ext uri="{FF2B5EF4-FFF2-40B4-BE49-F238E27FC236}">
                <a16:creationId xmlns:a16="http://schemas.microsoft.com/office/drawing/2014/main" id="{803FDDBB-A90F-4126-A5F4-D838055E022C}"/>
              </a:ext>
            </a:extLst>
          </p:cNvPr>
          <p:cNvSpPr txBox="1">
            <a:spLocks noChangeArrowheads="1"/>
          </p:cNvSpPr>
          <p:nvPr/>
        </p:nvSpPr>
        <p:spPr bwMode="auto">
          <a:xfrm>
            <a:off x="1924050" y="39639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101384" name="Text Box 7">
            <a:extLst>
              <a:ext uri="{FF2B5EF4-FFF2-40B4-BE49-F238E27FC236}">
                <a16:creationId xmlns:a16="http://schemas.microsoft.com/office/drawing/2014/main" id="{3690E54D-04E7-4682-A2BA-3A6911E41F5C}"/>
              </a:ext>
            </a:extLst>
          </p:cNvPr>
          <p:cNvSpPr txBox="1">
            <a:spLocks noChangeArrowheads="1"/>
          </p:cNvSpPr>
          <p:nvPr/>
        </p:nvSpPr>
        <p:spPr bwMode="auto">
          <a:xfrm>
            <a:off x="1287463" y="34036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$t2</a:t>
            </a:r>
            <a:endParaRPr lang="en-AU" altLang="en-US" sz="2000"/>
          </a:p>
        </p:txBody>
      </p:sp>
      <p:sp>
        <p:nvSpPr>
          <p:cNvPr id="101385" name="Text Box 8">
            <a:extLst>
              <a:ext uri="{FF2B5EF4-FFF2-40B4-BE49-F238E27FC236}">
                <a16:creationId xmlns:a16="http://schemas.microsoft.com/office/drawing/2014/main" id="{793B4143-6CC3-4478-A97A-014EC78D9884}"/>
              </a:ext>
            </a:extLst>
          </p:cNvPr>
          <p:cNvSpPr txBox="1">
            <a:spLocks noChangeArrowheads="1"/>
          </p:cNvSpPr>
          <p:nvPr/>
        </p:nvSpPr>
        <p:spPr bwMode="auto">
          <a:xfrm>
            <a:off x="1287463" y="39639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101386" name="Text Box 9">
            <a:extLst>
              <a:ext uri="{FF2B5EF4-FFF2-40B4-BE49-F238E27FC236}">
                <a16:creationId xmlns:a16="http://schemas.microsoft.com/office/drawing/2014/main" id="{3EB04B4B-2913-4909-B378-872BD5571B41}"/>
              </a:ext>
            </a:extLst>
          </p:cNvPr>
          <p:cNvSpPr txBox="1">
            <a:spLocks noChangeArrowheads="1"/>
          </p:cNvSpPr>
          <p:nvPr/>
        </p:nvSpPr>
        <p:spPr bwMode="auto">
          <a:xfrm>
            <a:off x="1924050" y="46116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0000 0000 0000 0000 0011 1101 1100 0000</a:t>
            </a:r>
            <a:endParaRPr lang="en-AU" altLang="en-US" sz="2000"/>
          </a:p>
        </p:txBody>
      </p:sp>
      <p:sp>
        <p:nvSpPr>
          <p:cNvPr id="101387" name="Text Box 10">
            <a:extLst>
              <a:ext uri="{FF2B5EF4-FFF2-40B4-BE49-F238E27FC236}">
                <a16:creationId xmlns:a16="http://schemas.microsoft.com/office/drawing/2014/main" id="{4CD9AAEB-FB84-40EF-9BF8-40BB085E62BE}"/>
              </a:ext>
            </a:extLst>
          </p:cNvPr>
          <p:cNvSpPr txBox="1">
            <a:spLocks noChangeArrowheads="1"/>
          </p:cNvSpPr>
          <p:nvPr/>
        </p:nvSpPr>
        <p:spPr bwMode="auto">
          <a:xfrm>
            <a:off x="1287463" y="46116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a:extLst>
              <a:ext uri="{FF2B5EF4-FFF2-40B4-BE49-F238E27FC236}">
                <a16:creationId xmlns:a16="http://schemas.microsoft.com/office/drawing/2014/main" id="{54D07156-38C1-4E57-A8AB-14C42BF1F9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4DE287E-CA8C-47BE-ABD0-B1AB39574644}" type="slidenum">
              <a:rPr lang="en-AU" altLang="en-US" sz="1400" smtClean="0"/>
              <a:pPr>
                <a:spcBef>
                  <a:spcPct val="0"/>
                </a:spcBef>
                <a:buClrTx/>
                <a:buSzTx/>
                <a:buFontTx/>
                <a:buNone/>
              </a:pPr>
              <a:t>51</a:t>
            </a:fld>
            <a:endParaRPr lang="en-AU" altLang="en-US" sz="1400"/>
          </a:p>
        </p:txBody>
      </p:sp>
      <p:sp>
        <p:nvSpPr>
          <p:cNvPr id="103427" name="Rectangle 2">
            <a:extLst>
              <a:ext uri="{FF2B5EF4-FFF2-40B4-BE49-F238E27FC236}">
                <a16:creationId xmlns:a16="http://schemas.microsoft.com/office/drawing/2014/main" id="{98D7CF94-041D-4A69-A260-EE6DE5640B4C}"/>
              </a:ext>
            </a:extLst>
          </p:cNvPr>
          <p:cNvSpPr>
            <a:spLocks noGrp="1" noChangeArrowheads="1"/>
          </p:cNvSpPr>
          <p:nvPr>
            <p:ph type="title"/>
          </p:nvPr>
        </p:nvSpPr>
        <p:spPr/>
        <p:txBody>
          <a:bodyPr/>
          <a:lstStyle/>
          <a:p>
            <a:pPr eaLnBrk="1" hangingPunct="1"/>
            <a:r>
              <a:rPr lang="en-US" altLang="en-US" dirty="0"/>
              <a:t>NOT Operations</a:t>
            </a:r>
            <a:endParaRPr lang="en-AU" altLang="en-US" dirty="0"/>
          </a:p>
        </p:txBody>
      </p:sp>
      <p:sp>
        <p:nvSpPr>
          <p:cNvPr id="103428" name="Rectangle 3">
            <a:extLst>
              <a:ext uri="{FF2B5EF4-FFF2-40B4-BE49-F238E27FC236}">
                <a16:creationId xmlns:a16="http://schemas.microsoft.com/office/drawing/2014/main" id="{A713B83D-2B4A-4355-A1F9-2783F5282672}"/>
              </a:ext>
            </a:extLst>
          </p:cNvPr>
          <p:cNvSpPr>
            <a:spLocks noGrp="1" noChangeArrowheads="1"/>
          </p:cNvSpPr>
          <p:nvPr>
            <p:ph type="body" idx="1"/>
          </p:nvPr>
        </p:nvSpPr>
        <p:spPr>
          <a:xfrm>
            <a:off x="684213" y="1125538"/>
            <a:ext cx="8270875" cy="3227387"/>
          </a:xfrm>
        </p:spPr>
        <p:txBody>
          <a:bodyPr/>
          <a:lstStyle/>
          <a:p>
            <a:pPr eaLnBrk="1" hangingPunct="1"/>
            <a:r>
              <a:rPr lang="en-US" altLang="en-US" dirty="0"/>
              <a:t>Useful to invert bits in a word</a:t>
            </a:r>
          </a:p>
          <a:p>
            <a:pPr lvl="1" eaLnBrk="1" hangingPunct="1"/>
            <a:r>
              <a:rPr lang="en-US" altLang="en-US" dirty="0"/>
              <a:t>Change 0 to 1, and 1 to 0</a:t>
            </a:r>
          </a:p>
          <a:p>
            <a:pPr eaLnBrk="1" hangingPunct="1"/>
            <a:r>
              <a:rPr lang="en-US" altLang="en-US" dirty="0"/>
              <a:t>MIPS has NOR 3-operand instruction</a:t>
            </a:r>
          </a:p>
          <a:p>
            <a:pPr lvl="1" eaLnBrk="1" hangingPunct="1"/>
            <a:r>
              <a:rPr lang="en-US" altLang="en-US" dirty="0"/>
              <a:t>a NOR b == NOT ( a OR b )</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nor $t0, $t1, $zero</a:t>
            </a:r>
            <a:endParaRPr lang="en-AU" altLang="en-US" sz="2800" dirty="0">
              <a:latin typeface="Lucida Console" panose="020B0609040504020204" pitchFamily="49" charset="0"/>
            </a:endParaRPr>
          </a:p>
        </p:txBody>
      </p:sp>
      <p:sp>
        <p:nvSpPr>
          <p:cNvPr id="103429" name="Text Box 4">
            <a:extLst>
              <a:ext uri="{FF2B5EF4-FFF2-40B4-BE49-F238E27FC236}">
                <a16:creationId xmlns:a16="http://schemas.microsoft.com/office/drawing/2014/main" id="{F36F8C12-6A00-403A-888F-05A320ABB0E9}"/>
              </a:ext>
            </a:extLst>
          </p:cNvPr>
          <p:cNvSpPr txBox="1">
            <a:spLocks noChangeArrowheads="1"/>
          </p:cNvSpPr>
          <p:nvPr/>
        </p:nvSpPr>
        <p:spPr bwMode="auto">
          <a:xfrm>
            <a:off x="1924050" y="45862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103430" name="Text Box 5">
            <a:extLst>
              <a:ext uri="{FF2B5EF4-FFF2-40B4-BE49-F238E27FC236}">
                <a16:creationId xmlns:a16="http://schemas.microsoft.com/office/drawing/2014/main" id="{BF74AE0D-1C59-4E49-AB3D-4FEF08B07FC7}"/>
              </a:ext>
            </a:extLst>
          </p:cNvPr>
          <p:cNvSpPr txBox="1">
            <a:spLocks noChangeArrowheads="1"/>
          </p:cNvSpPr>
          <p:nvPr/>
        </p:nvSpPr>
        <p:spPr bwMode="auto">
          <a:xfrm>
            <a:off x="1287463" y="45862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103431" name="Text Box 6">
            <a:extLst>
              <a:ext uri="{FF2B5EF4-FFF2-40B4-BE49-F238E27FC236}">
                <a16:creationId xmlns:a16="http://schemas.microsoft.com/office/drawing/2014/main" id="{2A6161A3-E2CC-4085-A246-FC3A2C7CCCE0}"/>
              </a:ext>
            </a:extLst>
          </p:cNvPr>
          <p:cNvSpPr txBox="1">
            <a:spLocks noChangeArrowheads="1"/>
          </p:cNvSpPr>
          <p:nvPr/>
        </p:nvSpPr>
        <p:spPr bwMode="auto">
          <a:xfrm>
            <a:off x="1924050" y="5233988"/>
            <a:ext cx="5214938"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1111  1111  1111  1111 1100  0011 1111  1111</a:t>
            </a:r>
            <a:endParaRPr lang="en-AU" altLang="en-US" sz="2000"/>
          </a:p>
        </p:txBody>
      </p:sp>
      <p:sp>
        <p:nvSpPr>
          <p:cNvPr id="103432" name="Text Box 7">
            <a:extLst>
              <a:ext uri="{FF2B5EF4-FFF2-40B4-BE49-F238E27FC236}">
                <a16:creationId xmlns:a16="http://schemas.microsoft.com/office/drawing/2014/main" id="{F531A070-AEBF-4BE4-8691-3EEA1DF12347}"/>
              </a:ext>
            </a:extLst>
          </p:cNvPr>
          <p:cNvSpPr txBox="1">
            <a:spLocks noChangeArrowheads="1"/>
          </p:cNvSpPr>
          <p:nvPr/>
        </p:nvSpPr>
        <p:spPr bwMode="auto">
          <a:xfrm>
            <a:off x="1287463" y="52339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
        <p:nvSpPr>
          <p:cNvPr id="103433" name="AutoShape 8">
            <a:extLst>
              <a:ext uri="{FF2B5EF4-FFF2-40B4-BE49-F238E27FC236}">
                <a16:creationId xmlns:a16="http://schemas.microsoft.com/office/drawing/2014/main" id="{637B6A04-485C-42C3-ABDA-B5687417CCD8}"/>
              </a:ext>
            </a:extLst>
          </p:cNvPr>
          <p:cNvSpPr>
            <a:spLocks/>
          </p:cNvSpPr>
          <p:nvPr/>
        </p:nvSpPr>
        <p:spPr bwMode="auto">
          <a:xfrm>
            <a:off x="6877050" y="3573463"/>
            <a:ext cx="2084388" cy="609600"/>
          </a:xfrm>
          <a:prstGeom prst="borderCallout1">
            <a:avLst>
              <a:gd name="adj1" fmla="val 18750"/>
              <a:gd name="adj2" fmla="val -3657"/>
              <a:gd name="adj3" fmla="val 26301"/>
              <a:gd name="adj4" fmla="val -75477"/>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Register 0: always read as zero</a:t>
            </a:r>
            <a:endParaRPr lang="en-AU" altLang="en-US"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00AB0A91-7615-4BD2-8CD7-A6D3CA7055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12FECAF-CED9-4670-A9ED-6253238DEF29}" type="slidenum">
              <a:rPr lang="en-AU" altLang="en-US" sz="1400" smtClean="0"/>
              <a:pPr>
                <a:spcBef>
                  <a:spcPct val="0"/>
                </a:spcBef>
                <a:buClrTx/>
                <a:buSzTx/>
                <a:buFontTx/>
                <a:buNone/>
              </a:pPr>
              <a:t>52</a:t>
            </a:fld>
            <a:endParaRPr lang="en-AU" altLang="en-US" sz="1400"/>
          </a:p>
        </p:txBody>
      </p:sp>
      <p:sp>
        <p:nvSpPr>
          <p:cNvPr id="99331" name="Rectangle 11">
            <a:extLst>
              <a:ext uri="{FF2B5EF4-FFF2-40B4-BE49-F238E27FC236}">
                <a16:creationId xmlns:a16="http://schemas.microsoft.com/office/drawing/2014/main" id="{9C6A2A4C-E2BE-4BB7-8056-786FB4E66510}"/>
              </a:ext>
            </a:extLst>
          </p:cNvPr>
          <p:cNvSpPr>
            <a:spLocks noChangeArrowheads="1"/>
          </p:cNvSpPr>
          <p:nvPr/>
        </p:nvSpPr>
        <p:spPr bwMode="auto">
          <a:xfrm>
            <a:off x="3363913" y="4868863"/>
            <a:ext cx="2570162"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9332" name="Text Box 4">
            <a:extLst>
              <a:ext uri="{FF2B5EF4-FFF2-40B4-BE49-F238E27FC236}">
                <a16:creationId xmlns:a16="http://schemas.microsoft.com/office/drawing/2014/main" id="{341F8E49-AECC-4460-B867-25612B2AA7FB}"/>
              </a:ext>
            </a:extLst>
          </p:cNvPr>
          <p:cNvSpPr txBox="1">
            <a:spLocks noChangeArrowheads="1"/>
          </p:cNvSpPr>
          <p:nvPr/>
        </p:nvSpPr>
        <p:spPr bwMode="auto">
          <a:xfrm>
            <a:off x="3363913" y="48736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0000 0000 0011 1101 0000 0000 0000 0000</a:t>
            </a:r>
            <a:endParaRPr lang="en-AU" altLang="en-US" sz="2000"/>
          </a:p>
        </p:txBody>
      </p:sp>
      <p:sp>
        <p:nvSpPr>
          <p:cNvPr id="99333" name="Rectangle 12">
            <a:extLst>
              <a:ext uri="{FF2B5EF4-FFF2-40B4-BE49-F238E27FC236}">
                <a16:creationId xmlns:a16="http://schemas.microsoft.com/office/drawing/2014/main" id="{03B53AFB-4958-4E4A-B017-88B3208CDDB2}"/>
              </a:ext>
            </a:extLst>
          </p:cNvPr>
          <p:cNvSpPr>
            <a:spLocks noChangeArrowheads="1"/>
          </p:cNvSpPr>
          <p:nvPr/>
        </p:nvSpPr>
        <p:spPr bwMode="auto">
          <a:xfrm>
            <a:off x="5934075" y="5516563"/>
            <a:ext cx="2633663"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99334" name="Rectangle 9">
            <a:extLst>
              <a:ext uri="{FF2B5EF4-FFF2-40B4-BE49-F238E27FC236}">
                <a16:creationId xmlns:a16="http://schemas.microsoft.com/office/drawing/2014/main" id="{CC9A61F2-EB89-45D4-953F-DCB032A5B0EF}"/>
              </a:ext>
            </a:extLst>
          </p:cNvPr>
          <p:cNvSpPr>
            <a:spLocks noGrp="1" noChangeArrowheads="1"/>
          </p:cNvSpPr>
          <p:nvPr>
            <p:ph type="title"/>
          </p:nvPr>
        </p:nvSpPr>
        <p:spPr/>
        <p:txBody>
          <a:bodyPr/>
          <a:lstStyle/>
          <a:p>
            <a:pPr eaLnBrk="1" hangingPunct="1"/>
            <a:r>
              <a:rPr lang="en-US" altLang="en-US" dirty="0"/>
              <a:t>32-bit Constants</a:t>
            </a:r>
            <a:endParaRPr lang="en-AU" altLang="en-US" dirty="0"/>
          </a:p>
        </p:txBody>
      </p:sp>
      <p:sp>
        <p:nvSpPr>
          <p:cNvPr id="99335" name="Rectangle 10">
            <a:extLst>
              <a:ext uri="{FF2B5EF4-FFF2-40B4-BE49-F238E27FC236}">
                <a16:creationId xmlns:a16="http://schemas.microsoft.com/office/drawing/2014/main" id="{7470CCD2-A38C-4C6F-A449-70BD2696DF8D}"/>
              </a:ext>
            </a:extLst>
          </p:cNvPr>
          <p:cNvSpPr>
            <a:spLocks noGrp="1" noChangeArrowheads="1"/>
          </p:cNvSpPr>
          <p:nvPr>
            <p:ph type="body" idx="1"/>
          </p:nvPr>
        </p:nvSpPr>
        <p:spPr>
          <a:xfrm>
            <a:off x="684213" y="1125538"/>
            <a:ext cx="8270875" cy="3455987"/>
          </a:xfrm>
        </p:spPr>
        <p:txBody>
          <a:bodyPr/>
          <a:lstStyle/>
          <a:p>
            <a:pPr eaLnBrk="1" hangingPunct="1"/>
            <a:r>
              <a:rPr lang="en-US" altLang="en-US" dirty="0"/>
              <a:t>Most constants are small</a:t>
            </a:r>
          </a:p>
          <a:p>
            <a:pPr lvl="1" eaLnBrk="1" hangingPunct="1"/>
            <a:r>
              <a:rPr lang="en-US" altLang="en-US" dirty="0"/>
              <a:t>16-bit immediate is sufficient</a:t>
            </a:r>
          </a:p>
          <a:p>
            <a:pPr eaLnBrk="1" hangingPunct="1"/>
            <a:r>
              <a:rPr lang="en-US" altLang="en-US" dirty="0"/>
              <a:t>For the occasional 32-bit constant</a:t>
            </a:r>
          </a:p>
          <a:p>
            <a:pPr eaLnBrk="1" hangingPunct="1">
              <a:buFont typeface="Wingdings" panose="05000000000000000000" pitchFamily="2" charset="2"/>
              <a:buNone/>
            </a:pPr>
            <a:r>
              <a:rPr lang="en-US" altLang="en-US" dirty="0"/>
              <a:t>	</a:t>
            </a:r>
            <a:r>
              <a:rPr lang="en-US" altLang="en-US" dirty="0" err="1">
                <a:latin typeface="Lucida Console" panose="020B0609040504020204" pitchFamily="49" charset="0"/>
              </a:rPr>
              <a:t>lui</a:t>
            </a:r>
            <a:r>
              <a:rPr lang="en-US" altLang="en-US" dirty="0">
                <a:latin typeface="Lucida Console" panose="020B0609040504020204" pitchFamily="49" charset="0"/>
              </a:rPr>
              <a:t> rt, constant</a:t>
            </a:r>
          </a:p>
          <a:p>
            <a:pPr lvl="1" eaLnBrk="1" hangingPunct="1"/>
            <a:r>
              <a:rPr lang="en-US" altLang="en-US" dirty="0"/>
              <a:t>Copies 16-bit constant to left 16 bits of rt</a:t>
            </a:r>
          </a:p>
          <a:p>
            <a:pPr lvl="1" eaLnBrk="1" hangingPunct="1"/>
            <a:r>
              <a:rPr lang="en-US" altLang="en-US" dirty="0"/>
              <a:t>Clears right 16 bits of rt to 0</a:t>
            </a:r>
            <a:endParaRPr lang="en-AU" altLang="en-US" dirty="0"/>
          </a:p>
        </p:txBody>
      </p:sp>
      <p:sp>
        <p:nvSpPr>
          <p:cNvPr id="99336" name="Text Box 5">
            <a:extLst>
              <a:ext uri="{FF2B5EF4-FFF2-40B4-BE49-F238E27FC236}">
                <a16:creationId xmlns:a16="http://schemas.microsoft.com/office/drawing/2014/main" id="{22BE92EC-744D-489D-A387-11375E2E8817}"/>
              </a:ext>
            </a:extLst>
          </p:cNvPr>
          <p:cNvSpPr txBox="1">
            <a:spLocks noChangeArrowheads="1"/>
          </p:cNvSpPr>
          <p:nvPr/>
        </p:nvSpPr>
        <p:spPr bwMode="auto">
          <a:xfrm>
            <a:off x="107950" y="4879975"/>
            <a:ext cx="2054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latin typeface="Lucida Console" panose="020B0609040504020204" pitchFamily="49" charset="0"/>
              </a:rPr>
              <a:t>lui $s0, 61</a:t>
            </a:r>
            <a:endParaRPr lang="en-AU" altLang="en-US" sz="2200">
              <a:latin typeface="Lucida Console" panose="020B0609040504020204" pitchFamily="49" charset="0"/>
            </a:endParaRPr>
          </a:p>
        </p:txBody>
      </p:sp>
      <p:sp>
        <p:nvSpPr>
          <p:cNvPr id="99337" name="Text Box 6">
            <a:extLst>
              <a:ext uri="{FF2B5EF4-FFF2-40B4-BE49-F238E27FC236}">
                <a16:creationId xmlns:a16="http://schemas.microsoft.com/office/drawing/2014/main" id="{9E3EAD4F-76D4-4D51-B543-C5C3F129E8A2}"/>
              </a:ext>
            </a:extLst>
          </p:cNvPr>
          <p:cNvSpPr txBox="1">
            <a:spLocks noChangeArrowheads="1"/>
          </p:cNvSpPr>
          <p:nvPr/>
        </p:nvSpPr>
        <p:spPr bwMode="auto">
          <a:xfrm>
            <a:off x="3363913" y="55213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0000 0000 0011 1101 0000 1001 0000 0000</a:t>
            </a:r>
            <a:endParaRPr lang="en-AU" altLang="en-US" sz="2000"/>
          </a:p>
        </p:txBody>
      </p:sp>
      <p:sp>
        <p:nvSpPr>
          <p:cNvPr id="99338" name="Text Box 7">
            <a:extLst>
              <a:ext uri="{FF2B5EF4-FFF2-40B4-BE49-F238E27FC236}">
                <a16:creationId xmlns:a16="http://schemas.microsoft.com/office/drawing/2014/main" id="{FA5EC5FC-9019-4250-AD00-4A978EE30E1D}"/>
              </a:ext>
            </a:extLst>
          </p:cNvPr>
          <p:cNvSpPr txBox="1">
            <a:spLocks noChangeArrowheads="1"/>
          </p:cNvSpPr>
          <p:nvPr/>
        </p:nvSpPr>
        <p:spPr bwMode="auto">
          <a:xfrm>
            <a:off x="107950" y="5527675"/>
            <a:ext cx="3213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err="1">
                <a:latin typeface="Lucida Console" panose="020B0609040504020204" pitchFamily="49" charset="0"/>
              </a:rPr>
              <a:t>ori</a:t>
            </a:r>
            <a:r>
              <a:rPr lang="en-US" altLang="en-US" sz="2200" dirty="0">
                <a:latin typeface="Lucida Console" panose="020B0609040504020204" pitchFamily="49" charset="0"/>
              </a:rPr>
              <a:t> $s0, $s0, 2304</a:t>
            </a:r>
            <a:endParaRPr lang="en-AU" altLang="en-US" sz="2200" dirty="0">
              <a:latin typeface="Lucida Console" panose="020B0609040504020204" pitchFamily="49" charset="0"/>
            </a:endParaRPr>
          </a:p>
        </p:txBody>
      </p:sp>
      <p:sp>
        <p:nvSpPr>
          <p:cNvPr id="99339" name="Text Box 8">
            <a:extLst>
              <a:ext uri="{FF2B5EF4-FFF2-40B4-BE49-F238E27FC236}">
                <a16:creationId xmlns:a16="http://schemas.microsoft.com/office/drawing/2014/main" id="{592BAB5A-3251-4223-B856-D4B009EB2CAA}"/>
              </a:ext>
            </a:extLst>
          </p:cNvPr>
          <p:cNvSpPr txBox="1">
            <a:spLocks noChangeArrowheads="1"/>
          </p:cNvSpPr>
          <p:nvPr/>
        </p:nvSpPr>
        <p:spPr bwMode="auto">
          <a:xfrm rot="5400000">
            <a:off x="5757069" y="3020219"/>
            <a:ext cx="640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§2.10 MIPS Addressing for 32-Bit Immediates and Addresses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a:extLst>
              <a:ext uri="{FF2B5EF4-FFF2-40B4-BE49-F238E27FC236}">
                <a16:creationId xmlns:a16="http://schemas.microsoft.com/office/drawing/2014/main" id="{D61577FD-E7CB-49A7-9FD4-53CD92CD1F1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1AA8BC8-D242-47DA-9D78-82B6B9A51099}" type="slidenum">
              <a:rPr lang="en-AU" altLang="en-US" sz="1400" smtClean="0"/>
              <a:pPr>
                <a:spcBef>
                  <a:spcPct val="0"/>
                </a:spcBef>
                <a:buClrTx/>
                <a:buSzTx/>
                <a:buFontTx/>
                <a:buNone/>
              </a:pPr>
              <a:t>53</a:t>
            </a:fld>
            <a:endParaRPr lang="en-AU" altLang="en-US" sz="1400"/>
          </a:p>
        </p:txBody>
      </p:sp>
      <p:sp>
        <p:nvSpPr>
          <p:cNvPr id="105475" name="Rectangle 2">
            <a:extLst>
              <a:ext uri="{FF2B5EF4-FFF2-40B4-BE49-F238E27FC236}">
                <a16:creationId xmlns:a16="http://schemas.microsoft.com/office/drawing/2014/main" id="{B4F5F864-A4B1-438B-BE97-57224E28357D}"/>
              </a:ext>
            </a:extLst>
          </p:cNvPr>
          <p:cNvSpPr>
            <a:spLocks noGrp="1" noChangeArrowheads="1"/>
          </p:cNvSpPr>
          <p:nvPr>
            <p:ph type="title"/>
          </p:nvPr>
        </p:nvSpPr>
        <p:spPr/>
        <p:txBody>
          <a:bodyPr/>
          <a:lstStyle/>
          <a:p>
            <a:pPr eaLnBrk="1" hangingPunct="1"/>
            <a:r>
              <a:rPr lang="en-US" altLang="en-US" dirty="0"/>
              <a:t>Conditional Operations</a:t>
            </a:r>
            <a:endParaRPr lang="en-AU" altLang="en-US" dirty="0"/>
          </a:p>
        </p:txBody>
      </p:sp>
      <p:sp>
        <p:nvSpPr>
          <p:cNvPr id="105476" name="Rectangle 3">
            <a:extLst>
              <a:ext uri="{FF2B5EF4-FFF2-40B4-BE49-F238E27FC236}">
                <a16:creationId xmlns:a16="http://schemas.microsoft.com/office/drawing/2014/main" id="{26E3C6AB-2F00-4026-B70E-E478EF242875}"/>
              </a:ext>
            </a:extLst>
          </p:cNvPr>
          <p:cNvSpPr>
            <a:spLocks noGrp="1" noChangeArrowheads="1"/>
          </p:cNvSpPr>
          <p:nvPr>
            <p:ph type="body" idx="1"/>
          </p:nvPr>
        </p:nvSpPr>
        <p:spPr/>
        <p:txBody>
          <a:bodyPr/>
          <a:lstStyle/>
          <a:p>
            <a:pPr eaLnBrk="1" hangingPunct="1">
              <a:lnSpc>
                <a:spcPct val="90000"/>
              </a:lnSpc>
            </a:pPr>
            <a:r>
              <a:rPr lang="en-US" altLang="en-US" dirty="0"/>
              <a:t>Branch to a labeled instruction if a condition is true</a:t>
            </a:r>
          </a:p>
          <a:p>
            <a:pPr lvl="1" eaLnBrk="1" hangingPunct="1">
              <a:lnSpc>
                <a:spcPct val="90000"/>
              </a:lnSpc>
            </a:pPr>
            <a:r>
              <a:rPr lang="en-US" altLang="en-US" dirty="0"/>
              <a:t>Otherwise, continue sequentially</a:t>
            </a:r>
          </a:p>
          <a:p>
            <a:pPr eaLnBrk="1" hangingPunct="1">
              <a:lnSpc>
                <a:spcPct val="90000"/>
              </a:lnSpc>
            </a:pPr>
            <a:r>
              <a:rPr lang="en-US" altLang="en-US" dirty="0" err="1">
                <a:latin typeface="Lucida Console" panose="020B0609040504020204" pitchFamily="49" charset="0"/>
              </a:rPr>
              <a:t>beq</a:t>
            </a:r>
            <a:r>
              <a:rPr lang="en-US" altLang="en-US" dirty="0">
                <a:latin typeface="Lucida Console" panose="020B0609040504020204" pitchFamily="49" charset="0"/>
              </a:rPr>
              <a:t> </a:t>
            </a:r>
            <a:r>
              <a:rPr lang="en-US" altLang="en-US" dirty="0" err="1">
                <a:latin typeface="Lucida Console" panose="020B0609040504020204" pitchFamily="49" charset="0"/>
              </a:rPr>
              <a:t>rs</a:t>
            </a:r>
            <a:r>
              <a:rPr lang="en-US" altLang="en-US" dirty="0">
                <a:latin typeface="Lucida Console" panose="020B0609040504020204" pitchFamily="49" charset="0"/>
              </a:rPr>
              <a:t>, rt, L1</a:t>
            </a:r>
          </a:p>
          <a:p>
            <a:pPr lvl="1" eaLnBrk="1" hangingPunct="1">
              <a:lnSpc>
                <a:spcPct val="90000"/>
              </a:lnSpc>
            </a:pPr>
            <a:r>
              <a:rPr lang="en-US" altLang="en-US" dirty="0"/>
              <a:t>if (</a:t>
            </a:r>
            <a:r>
              <a:rPr lang="en-US" altLang="en-US" dirty="0" err="1"/>
              <a:t>rs</a:t>
            </a:r>
            <a:r>
              <a:rPr lang="en-US" altLang="en-US" dirty="0"/>
              <a:t> == rt) branch to instruction labeled L1;</a:t>
            </a:r>
          </a:p>
          <a:p>
            <a:pPr eaLnBrk="1" hangingPunct="1">
              <a:lnSpc>
                <a:spcPct val="90000"/>
              </a:lnSpc>
            </a:pPr>
            <a:r>
              <a:rPr lang="en-US" altLang="en-US" dirty="0" err="1">
                <a:latin typeface="Lucida Console" panose="020B0609040504020204" pitchFamily="49" charset="0"/>
              </a:rPr>
              <a:t>bne</a:t>
            </a:r>
            <a:r>
              <a:rPr lang="en-US" altLang="en-US" dirty="0">
                <a:latin typeface="Lucida Console" panose="020B0609040504020204" pitchFamily="49" charset="0"/>
              </a:rPr>
              <a:t> </a:t>
            </a:r>
            <a:r>
              <a:rPr lang="en-US" altLang="en-US" dirty="0" err="1">
                <a:latin typeface="Lucida Console" panose="020B0609040504020204" pitchFamily="49" charset="0"/>
              </a:rPr>
              <a:t>rs</a:t>
            </a:r>
            <a:r>
              <a:rPr lang="en-US" altLang="en-US" dirty="0">
                <a:latin typeface="Lucida Console" panose="020B0609040504020204" pitchFamily="49" charset="0"/>
              </a:rPr>
              <a:t>, rt, L1</a:t>
            </a:r>
          </a:p>
          <a:p>
            <a:pPr lvl="1" eaLnBrk="1" hangingPunct="1">
              <a:lnSpc>
                <a:spcPct val="90000"/>
              </a:lnSpc>
            </a:pPr>
            <a:r>
              <a:rPr lang="en-US" altLang="en-US" dirty="0"/>
              <a:t>if (</a:t>
            </a:r>
            <a:r>
              <a:rPr lang="en-US" altLang="en-US" dirty="0" err="1"/>
              <a:t>rs</a:t>
            </a:r>
            <a:r>
              <a:rPr lang="en-US" altLang="en-US" dirty="0"/>
              <a:t> != rt) branch to instruction labeled L1;</a:t>
            </a:r>
          </a:p>
          <a:p>
            <a:pPr eaLnBrk="1" hangingPunct="1">
              <a:lnSpc>
                <a:spcPct val="90000"/>
              </a:lnSpc>
            </a:pPr>
            <a:r>
              <a:rPr lang="en-US" altLang="en-US" dirty="0">
                <a:latin typeface="Lucida Console" panose="020B0609040504020204" pitchFamily="49" charset="0"/>
              </a:rPr>
              <a:t>j L1</a:t>
            </a:r>
          </a:p>
          <a:p>
            <a:pPr lvl="1" eaLnBrk="1" hangingPunct="1">
              <a:lnSpc>
                <a:spcPct val="90000"/>
              </a:lnSpc>
            </a:pPr>
            <a:r>
              <a:rPr lang="en-US" altLang="en-US" dirty="0"/>
              <a:t>unconditional jump to instruction labeled L1</a:t>
            </a:r>
            <a:endParaRPr lang="en-AU" altLang="en-US" dirty="0"/>
          </a:p>
        </p:txBody>
      </p:sp>
      <p:sp>
        <p:nvSpPr>
          <p:cNvPr id="105477" name="Text Box 4">
            <a:extLst>
              <a:ext uri="{FF2B5EF4-FFF2-40B4-BE49-F238E27FC236}">
                <a16:creationId xmlns:a16="http://schemas.microsoft.com/office/drawing/2014/main" id="{D7F0D55F-BF84-4314-8C23-26842FFCBF05}"/>
              </a:ext>
            </a:extLst>
          </p:cNvPr>
          <p:cNvSpPr txBox="1">
            <a:spLocks noChangeArrowheads="1"/>
          </p:cNvSpPr>
          <p:nvPr/>
        </p:nvSpPr>
        <p:spPr bwMode="auto">
          <a:xfrm rot="5400000">
            <a:off x="6938169" y="1839119"/>
            <a:ext cx="4044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§2.7 Instructions for Making Decisions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a:extLst>
              <a:ext uri="{FF2B5EF4-FFF2-40B4-BE49-F238E27FC236}">
                <a16:creationId xmlns:a16="http://schemas.microsoft.com/office/drawing/2014/main" id="{E6B9DEAA-BDD2-4D05-B3BA-DF0BD4A65D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D8DF057-526C-43B5-86F1-C6757173279D}" type="slidenum">
              <a:rPr lang="en-AU" altLang="en-US" sz="1400" smtClean="0"/>
              <a:pPr>
                <a:spcBef>
                  <a:spcPct val="0"/>
                </a:spcBef>
                <a:buClrTx/>
                <a:buSzTx/>
                <a:buFontTx/>
                <a:buNone/>
              </a:pPr>
              <a:t>54</a:t>
            </a:fld>
            <a:endParaRPr lang="en-AU" altLang="en-US" sz="1400"/>
          </a:p>
        </p:txBody>
      </p:sp>
      <p:sp>
        <p:nvSpPr>
          <p:cNvPr id="107523" name="Rectangle 2">
            <a:extLst>
              <a:ext uri="{FF2B5EF4-FFF2-40B4-BE49-F238E27FC236}">
                <a16:creationId xmlns:a16="http://schemas.microsoft.com/office/drawing/2014/main" id="{F988B5DB-D47C-457C-826A-EF3DA7767656}"/>
              </a:ext>
            </a:extLst>
          </p:cNvPr>
          <p:cNvSpPr>
            <a:spLocks noGrp="1" noChangeArrowheads="1"/>
          </p:cNvSpPr>
          <p:nvPr>
            <p:ph type="title"/>
          </p:nvPr>
        </p:nvSpPr>
        <p:spPr/>
        <p:txBody>
          <a:bodyPr/>
          <a:lstStyle/>
          <a:p>
            <a:pPr eaLnBrk="1" hangingPunct="1"/>
            <a:r>
              <a:rPr lang="en-US" altLang="en-US" dirty="0"/>
              <a:t>Compiling If Statements</a:t>
            </a:r>
            <a:endParaRPr lang="en-AU" altLang="en-US" dirty="0"/>
          </a:p>
        </p:txBody>
      </p:sp>
      <p:sp>
        <p:nvSpPr>
          <p:cNvPr id="107524" name="Rectangle 3">
            <a:extLst>
              <a:ext uri="{FF2B5EF4-FFF2-40B4-BE49-F238E27FC236}">
                <a16:creationId xmlns:a16="http://schemas.microsoft.com/office/drawing/2014/main" id="{D1B118F0-72ED-48C0-BB2E-DA83DD18B1A2}"/>
              </a:ext>
            </a:extLst>
          </p:cNvPr>
          <p:cNvSpPr>
            <a:spLocks noGrp="1" noChangeArrowheads="1"/>
          </p:cNvSpPr>
          <p:nvPr>
            <p:ph type="body" idx="1"/>
          </p:nvPr>
        </p:nvSpPr>
        <p:spPr/>
        <p:txBody>
          <a:bodyPr/>
          <a:lstStyle/>
          <a:p>
            <a:pPr eaLnBrk="1" hangingPunct="1">
              <a:lnSpc>
                <a:spcPct val="90000"/>
              </a:lnSpc>
            </a:pPr>
            <a:r>
              <a:rPr lang="en-US" altLang="en-US" dirty="0"/>
              <a:t>C code:</a:t>
            </a:r>
          </a:p>
          <a:p>
            <a:pPr eaLnBrk="1" hangingPunct="1">
              <a:lnSpc>
                <a:spcPct val="90000"/>
              </a:lnSpc>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if (</a:t>
            </a:r>
            <a:r>
              <a:rPr lang="en-US" altLang="en-US" sz="2800" dirty="0" err="1">
                <a:latin typeface="Lucida Console" panose="020B0609040504020204" pitchFamily="49" charset="0"/>
              </a:rPr>
              <a:t>i</a:t>
            </a:r>
            <a:r>
              <a:rPr lang="en-US" altLang="en-US" sz="2800" dirty="0">
                <a:latin typeface="Lucida Console" panose="020B0609040504020204" pitchFamily="49" charset="0"/>
              </a:rPr>
              <a:t>==j) f = </a:t>
            </a:r>
            <a:r>
              <a:rPr lang="en-US" altLang="en-US" sz="2800" dirty="0" err="1">
                <a:latin typeface="Lucida Console" panose="020B0609040504020204" pitchFamily="49" charset="0"/>
              </a:rPr>
              <a:t>g+h</a:t>
            </a:r>
            <a:r>
              <a:rPr lang="en-US" altLang="en-US" sz="2800" dirty="0">
                <a:latin typeface="Lucida Console" panose="020B0609040504020204" pitchFamily="49" charset="0"/>
              </a:rPr>
              <a:t>;</a:t>
            </a:r>
            <a:br>
              <a:rPr lang="en-US" altLang="en-US" sz="2800" dirty="0">
                <a:latin typeface="Lucida Console" panose="020B0609040504020204" pitchFamily="49" charset="0"/>
              </a:rPr>
            </a:br>
            <a:r>
              <a:rPr lang="en-US" altLang="en-US" sz="2800" dirty="0">
                <a:latin typeface="Lucida Console" panose="020B0609040504020204" pitchFamily="49" charset="0"/>
              </a:rPr>
              <a:t>else f = g-h;</a:t>
            </a:r>
          </a:p>
          <a:p>
            <a:pPr lvl="1" eaLnBrk="1" hangingPunct="1">
              <a:lnSpc>
                <a:spcPct val="90000"/>
              </a:lnSpc>
            </a:pPr>
            <a:r>
              <a:rPr lang="en-US" altLang="en-US" dirty="0"/>
              <a:t>f, g, … in $s0, $s1, …</a:t>
            </a:r>
          </a:p>
          <a:p>
            <a:pPr eaLnBrk="1" hangingPunct="1">
              <a:lnSpc>
                <a:spcPct val="90000"/>
              </a:lnSpc>
            </a:pPr>
            <a:r>
              <a:rPr lang="en-US" altLang="en-US" dirty="0"/>
              <a:t>Compiled MIPS code:</a:t>
            </a:r>
          </a:p>
          <a:p>
            <a:pPr eaLnBrk="1" hangingPunct="1">
              <a:lnSpc>
                <a:spcPct val="90000"/>
              </a:lnSpc>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bne</a:t>
            </a:r>
            <a:r>
              <a:rPr lang="en-US" altLang="en-US" sz="2800" dirty="0">
                <a:latin typeface="Lucida Console" panose="020B0609040504020204" pitchFamily="49" charset="0"/>
              </a:rPr>
              <a:t> $s3, $s4, Else</a:t>
            </a:r>
            <a:br>
              <a:rPr lang="en-US" altLang="en-US" sz="2800" dirty="0">
                <a:latin typeface="Lucida Console" panose="020B0609040504020204" pitchFamily="49" charset="0"/>
              </a:rPr>
            </a:br>
            <a:r>
              <a:rPr lang="en-US" altLang="en-US" sz="2800" dirty="0">
                <a:latin typeface="Lucida Console" panose="020B0609040504020204" pitchFamily="49" charset="0"/>
              </a:rPr>
              <a:t>      add $s0, $s1, $s2</a:t>
            </a:r>
            <a:br>
              <a:rPr lang="en-US" altLang="en-US" sz="2800" dirty="0">
                <a:latin typeface="Lucida Console" panose="020B0609040504020204" pitchFamily="49" charset="0"/>
              </a:rPr>
            </a:br>
            <a:r>
              <a:rPr lang="en-US" altLang="en-US" sz="2800" dirty="0">
                <a:latin typeface="Lucida Console" panose="020B0609040504020204" pitchFamily="49" charset="0"/>
              </a:rPr>
              <a:t>      j   Exit</a:t>
            </a:r>
            <a:br>
              <a:rPr lang="en-US" altLang="en-US" sz="2800" dirty="0">
                <a:latin typeface="Lucida Console" panose="020B0609040504020204" pitchFamily="49" charset="0"/>
              </a:rPr>
            </a:br>
            <a:r>
              <a:rPr lang="en-US" altLang="en-US" sz="2800" dirty="0">
                <a:latin typeface="Lucida Console" panose="020B0609040504020204" pitchFamily="49" charset="0"/>
              </a:rPr>
              <a:t>Else: sub $s0, $s1, $s2</a:t>
            </a:r>
            <a:br>
              <a:rPr lang="en-US" altLang="en-US" sz="2800" dirty="0">
                <a:latin typeface="Lucida Console" panose="020B0609040504020204" pitchFamily="49" charset="0"/>
              </a:rPr>
            </a:br>
            <a:r>
              <a:rPr lang="en-US" altLang="en-US" sz="2800" dirty="0">
                <a:latin typeface="Lucida Console" panose="020B0609040504020204" pitchFamily="49" charset="0"/>
              </a:rPr>
              <a:t>Exit: …</a:t>
            </a:r>
            <a:endParaRPr lang="en-AU" altLang="en-US" sz="2800" dirty="0">
              <a:latin typeface="Lucida Console" panose="020B0609040504020204" pitchFamily="49" charset="0"/>
            </a:endParaRPr>
          </a:p>
        </p:txBody>
      </p:sp>
      <p:sp>
        <p:nvSpPr>
          <p:cNvPr id="107525" name="AutoShape 5">
            <a:extLst>
              <a:ext uri="{FF2B5EF4-FFF2-40B4-BE49-F238E27FC236}">
                <a16:creationId xmlns:a16="http://schemas.microsoft.com/office/drawing/2014/main" id="{BC4EDA7B-FB24-4C1C-A3A3-476C42EAEB54}"/>
              </a:ext>
            </a:extLst>
          </p:cNvPr>
          <p:cNvSpPr>
            <a:spLocks/>
          </p:cNvSpPr>
          <p:nvPr/>
        </p:nvSpPr>
        <p:spPr bwMode="auto">
          <a:xfrm>
            <a:off x="3635375" y="5805488"/>
            <a:ext cx="3529013" cy="403225"/>
          </a:xfrm>
          <a:prstGeom prst="borderCallout1">
            <a:avLst>
              <a:gd name="adj1" fmla="val 28347"/>
              <a:gd name="adj2" fmla="val -2157"/>
              <a:gd name="adj3" fmla="val -57875"/>
              <a:gd name="adj4" fmla="val -3895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Assembler calculates addresses</a:t>
            </a:r>
          </a:p>
        </p:txBody>
      </p:sp>
      <p:pic>
        <p:nvPicPr>
          <p:cNvPr id="107526" name="Picture 6" descr="f02-09-P374493">
            <a:extLst>
              <a:ext uri="{FF2B5EF4-FFF2-40B4-BE49-F238E27FC236}">
                <a16:creationId xmlns:a16="http://schemas.microsoft.com/office/drawing/2014/main" id="{22D3148B-FEB7-4B75-A6BC-6AA65D497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484313"/>
            <a:ext cx="3468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8EF8B24B-3664-48F2-97AC-FA1315E3C205}"/>
              </a:ext>
            </a:extLst>
          </p:cNvPr>
          <p:cNvSpPr>
            <a:spLocks noGrp="1" noChangeArrowheads="1"/>
          </p:cNvSpPr>
          <p:nvPr>
            <p:ph type="title"/>
          </p:nvPr>
        </p:nvSpPr>
        <p:spPr/>
        <p:txBody>
          <a:bodyPr/>
          <a:lstStyle/>
          <a:p>
            <a:r>
              <a:rPr lang="en-US" altLang="en-US" dirty="0"/>
              <a:t>Instructions for comparison </a:t>
            </a:r>
          </a:p>
        </p:txBody>
      </p:sp>
      <p:sp>
        <p:nvSpPr>
          <p:cNvPr id="111619" name="Content Placeholder 2">
            <a:extLst>
              <a:ext uri="{FF2B5EF4-FFF2-40B4-BE49-F238E27FC236}">
                <a16:creationId xmlns:a16="http://schemas.microsoft.com/office/drawing/2014/main" id="{86E1C2E9-2B32-4E73-B920-757EB10C7362}"/>
              </a:ext>
            </a:extLst>
          </p:cNvPr>
          <p:cNvSpPr>
            <a:spLocks noGrp="1" noChangeArrowheads="1"/>
          </p:cNvSpPr>
          <p:nvPr>
            <p:ph idx="1"/>
          </p:nvPr>
        </p:nvSpPr>
        <p:spPr/>
        <p:txBody>
          <a:bodyPr/>
          <a:lstStyle/>
          <a:p>
            <a:r>
              <a:rPr lang="en-US" altLang="en-US" i="1" dirty="0" err="1"/>
              <a:t>slt</a:t>
            </a:r>
            <a:r>
              <a:rPr lang="en-US" altLang="en-US" dirty="0"/>
              <a:t> or, </a:t>
            </a:r>
            <a:r>
              <a:rPr lang="en-US" altLang="en-US" i="1" dirty="0"/>
              <a:t>set on less than</a:t>
            </a:r>
          </a:p>
          <a:p>
            <a:pPr lvl="1"/>
            <a:r>
              <a:rPr lang="en-US" altLang="en-US" dirty="0" err="1"/>
              <a:t>slt</a:t>
            </a:r>
            <a:r>
              <a:rPr lang="en-US" altLang="en-US" dirty="0"/>
              <a:t>  $t0, $s3, $s4   </a:t>
            </a:r>
            <a:r>
              <a:rPr lang="en-US" altLang="en-US" sz="2400" dirty="0"/>
              <a:t> </a:t>
            </a:r>
            <a:r>
              <a:rPr lang="en-US" altLang="en-US" sz="2000" dirty="0">
                <a:solidFill>
                  <a:srgbClr val="00B050"/>
                </a:solidFill>
              </a:rPr>
              <a:t># $t0 = 1 if $s3 &lt; $s4, else $t0 = 0</a:t>
            </a:r>
            <a:endParaRPr lang="en-US" altLang="en-US" sz="2400" dirty="0">
              <a:solidFill>
                <a:srgbClr val="00B050"/>
              </a:solidFill>
            </a:endParaRPr>
          </a:p>
          <a:p>
            <a:pPr lvl="1"/>
            <a:r>
              <a:rPr lang="en-US" altLang="en-US" dirty="0" err="1"/>
              <a:t>slti</a:t>
            </a:r>
            <a:r>
              <a:rPr lang="en-US" altLang="en-US" dirty="0"/>
              <a:t>  $t0, $s2, 10     </a:t>
            </a:r>
            <a:r>
              <a:rPr lang="en-US" altLang="en-US" sz="2000" dirty="0">
                <a:solidFill>
                  <a:srgbClr val="00B050"/>
                </a:solidFill>
              </a:rPr>
              <a:t># $t0 = 1 if $s2 &lt; 10, else $t0 = 0</a:t>
            </a:r>
            <a:r>
              <a:rPr lang="en-US" altLang="en-US" sz="2000" dirty="0"/>
              <a:t>  </a:t>
            </a:r>
          </a:p>
          <a:p>
            <a:pPr lvl="1"/>
            <a:endParaRPr lang="en-US" altLang="en-US" sz="1000" dirty="0"/>
          </a:p>
          <a:p>
            <a:r>
              <a:rPr lang="en-US" altLang="en-US" sz="2800" i="1" dirty="0" err="1"/>
              <a:t>slt</a:t>
            </a:r>
            <a:r>
              <a:rPr lang="en-US" altLang="en-US" sz="2800" dirty="0"/>
              <a:t> can be used for signed comparison whereas </a:t>
            </a:r>
            <a:r>
              <a:rPr lang="en-US" altLang="en-US" sz="2800" i="1" dirty="0" err="1"/>
              <a:t>sltu</a:t>
            </a:r>
            <a:r>
              <a:rPr lang="en-US" altLang="en-US" sz="2800" dirty="0"/>
              <a:t> is for unsigned comparison</a:t>
            </a:r>
          </a:p>
          <a:p>
            <a:r>
              <a:rPr lang="en-US" altLang="en-US" sz="2400" dirty="0"/>
              <a:t>If $s0 = 1111 1111 1111 1111 1111 1111 1111 1111</a:t>
            </a:r>
            <a:r>
              <a:rPr lang="en-US" altLang="en-US" sz="2400" baseline="-25000" dirty="0"/>
              <a:t>2</a:t>
            </a:r>
          </a:p>
          <a:p>
            <a:r>
              <a:rPr lang="en-US" altLang="en-US" sz="2400" dirty="0"/>
              <a:t>&amp; $s1 = 0000 0000 0000 0000 0000 0000 0000 0001</a:t>
            </a:r>
            <a:r>
              <a:rPr lang="en-US" altLang="en-US" sz="2400" baseline="-25000" dirty="0"/>
              <a:t>2</a:t>
            </a:r>
          </a:p>
          <a:p>
            <a:r>
              <a:rPr lang="en-US" altLang="en-US" sz="2400" dirty="0"/>
              <a:t>Then:</a:t>
            </a:r>
          </a:p>
          <a:p>
            <a:pPr lvl="1"/>
            <a:r>
              <a:rPr lang="en-US" altLang="en-US" sz="2000" dirty="0" err="1"/>
              <a:t>slt</a:t>
            </a:r>
            <a:r>
              <a:rPr lang="en-US" altLang="en-US" sz="2000" dirty="0"/>
              <a:t>   $t0, $s0, $s1  </a:t>
            </a:r>
            <a:r>
              <a:rPr lang="en-US" altLang="en-US" sz="2000" dirty="0">
                <a:solidFill>
                  <a:srgbClr val="00B050"/>
                </a:solidFill>
              </a:rPr>
              <a:t># $t0 =1, since -1</a:t>
            </a:r>
            <a:r>
              <a:rPr lang="en-US" altLang="en-US" sz="2000" baseline="-25000" dirty="0">
                <a:solidFill>
                  <a:srgbClr val="00B050"/>
                </a:solidFill>
              </a:rPr>
              <a:t>ten</a:t>
            </a:r>
            <a:r>
              <a:rPr lang="en-US" altLang="en-US" sz="2000" dirty="0">
                <a:solidFill>
                  <a:srgbClr val="00B050"/>
                </a:solidFill>
              </a:rPr>
              <a:t> &lt; 1</a:t>
            </a:r>
            <a:r>
              <a:rPr lang="en-US" altLang="en-US" sz="2000" baseline="-25000" dirty="0">
                <a:solidFill>
                  <a:srgbClr val="00B050"/>
                </a:solidFill>
              </a:rPr>
              <a:t>ten</a:t>
            </a:r>
            <a:r>
              <a:rPr lang="en-US" altLang="en-US" sz="2000" dirty="0">
                <a:solidFill>
                  <a:srgbClr val="00B050"/>
                </a:solidFill>
              </a:rPr>
              <a:t>.</a:t>
            </a:r>
          </a:p>
          <a:p>
            <a:pPr lvl="1"/>
            <a:r>
              <a:rPr lang="en-US" altLang="en-US" sz="2000" dirty="0" err="1"/>
              <a:t>sltu</a:t>
            </a:r>
            <a:r>
              <a:rPr lang="en-US" altLang="en-US" sz="2000" dirty="0"/>
              <a:t> $t1, $s0, $s1  </a:t>
            </a:r>
            <a:r>
              <a:rPr lang="en-US" altLang="en-US" sz="2000" dirty="0">
                <a:solidFill>
                  <a:srgbClr val="00B050"/>
                </a:solidFill>
              </a:rPr>
              <a:t># $t1 =0, since 4,294,967,295</a:t>
            </a:r>
            <a:r>
              <a:rPr lang="en-US" altLang="en-US" sz="2000" baseline="-25000" dirty="0">
                <a:solidFill>
                  <a:srgbClr val="00B050"/>
                </a:solidFill>
              </a:rPr>
              <a:t>ten</a:t>
            </a:r>
            <a:r>
              <a:rPr lang="en-US" altLang="en-US" sz="2000" dirty="0">
                <a:solidFill>
                  <a:srgbClr val="00B050"/>
                </a:solidFill>
              </a:rPr>
              <a:t> &gt; </a:t>
            </a:r>
            <a:r>
              <a:rPr lang="en-US" altLang="en-US" sz="2000">
                <a:solidFill>
                  <a:srgbClr val="00B050"/>
                </a:solidFill>
              </a:rPr>
              <a:t>1</a:t>
            </a:r>
            <a:r>
              <a:rPr lang="en-US" altLang="en-US" sz="2000" baseline="-25000">
                <a:solidFill>
                  <a:srgbClr val="00B050"/>
                </a:solidFill>
              </a:rPr>
              <a:t>ten</a:t>
            </a:r>
            <a:r>
              <a:rPr lang="en-US" altLang="en-US" sz="2000">
                <a:solidFill>
                  <a:srgbClr val="00B050"/>
                </a:solidFill>
              </a:rPr>
              <a:t>.</a:t>
            </a:r>
            <a:endParaRPr lang="en-US" altLang="en-US" sz="2000" dirty="0">
              <a:solidFill>
                <a:srgbClr val="00B050"/>
              </a:solidFill>
            </a:endParaRPr>
          </a:p>
        </p:txBody>
      </p:sp>
      <p:sp>
        <p:nvSpPr>
          <p:cNvPr id="111620" name="Footer Placeholder 3">
            <a:extLst>
              <a:ext uri="{FF2B5EF4-FFF2-40B4-BE49-F238E27FC236}">
                <a16:creationId xmlns:a16="http://schemas.microsoft.com/office/drawing/2014/main" id="{2A81D98F-8F64-44EA-9030-953EA77727C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9E3CE88-7BE0-47B0-97BE-70AB7D2383B4}" type="slidenum">
              <a:rPr lang="en-AU" altLang="en-US" sz="1400" smtClean="0"/>
              <a:pPr>
                <a:spcBef>
                  <a:spcPct val="0"/>
                </a:spcBef>
                <a:buClrTx/>
                <a:buSzTx/>
                <a:buFontTx/>
                <a:buNone/>
              </a:pPr>
              <a:t>55</a:t>
            </a:fld>
            <a:endParaRPr lang="en-AU" altLang="en-US"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B2FF0D43-DDC7-4285-A8DF-7B346CB463E2}"/>
              </a:ext>
            </a:extLst>
          </p:cNvPr>
          <p:cNvSpPr txBox="1">
            <a:spLocks noChangeArrowheads="1"/>
          </p:cNvSpPr>
          <p:nvPr/>
        </p:nvSpPr>
        <p:spPr bwMode="auto">
          <a:xfrm>
            <a:off x="693738" y="3284984"/>
            <a:ext cx="827087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US" altLang="en-US" sz="2400" dirty="0"/>
              <a:t>Use in combination with </a:t>
            </a:r>
            <a:r>
              <a:rPr lang="en-US" altLang="en-US" sz="2400" dirty="0" err="1">
                <a:latin typeface="Lucida Console" panose="020B0609040504020204" pitchFamily="49" charset="0"/>
              </a:rPr>
              <a:t>beq</a:t>
            </a:r>
            <a:r>
              <a:rPr lang="en-US" altLang="en-US" sz="2400" dirty="0"/>
              <a:t>, </a:t>
            </a:r>
            <a:r>
              <a:rPr lang="en-US" altLang="en-US" sz="2400" dirty="0" err="1">
                <a:latin typeface="Lucida Console" panose="020B0609040504020204" pitchFamily="49" charset="0"/>
              </a:rPr>
              <a:t>bne</a:t>
            </a:r>
            <a:endParaRPr lang="en-US" altLang="en-US" sz="2400" dirty="0"/>
          </a:p>
          <a:p>
            <a:pPr lvl="1" eaLnBrk="1" hangingPunct="1">
              <a:buNone/>
            </a:pPr>
            <a:r>
              <a:rPr lang="en-US" altLang="en-US" sz="2400" dirty="0" err="1">
                <a:latin typeface="Lucida Console" panose="020B0609040504020204" pitchFamily="49" charset="0"/>
              </a:rPr>
              <a:t>blt</a:t>
            </a:r>
            <a:r>
              <a:rPr lang="en-US" altLang="en-US" sz="2400" dirty="0">
                <a:latin typeface="Lucida Console" panose="020B0609040504020204" pitchFamily="49" charset="0"/>
              </a:rPr>
              <a:t> $s1, $s2, L</a:t>
            </a:r>
          </a:p>
          <a:p>
            <a:pPr lvl="1" eaLnBrk="1" hangingPunct="1">
              <a:buNone/>
            </a:pPr>
            <a:endParaRPr lang="en-US" altLang="en-US" sz="2400" dirty="0">
              <a:latin typeface="Lucida Console" panose="020B0609040504020204" pitchFamily="49" charset="0"/>
            </a:endParaRPr>
          </a:p>
          <a:p>
            <a:pPr lvl="1" eaLnBrk="1" hangingPunct="1">
              <a:buNone/>
            </a:pPr>
            <a:r>
              <a:rPr lang="en-US" altLang="en-US" sz="2400" dirty="0" err="1">
                <a:latin typeface="Lucida Console" panose="020B0609040504020204" pitchFamily="49" charset="0"/>
              </a:rPr>
              <a:t>slt</a:t>
            </a:r>
            <a:r>
              <a:rPr lang="en-US" altLang="en-US" sz="2400" dirty="0">
                <a:latin typeface="Lucida Console" panose="020B0609040504020204" pitchFamily="49" charset="0"/>
              </a:rPr>
              <a:t> $t0, $s1, $s2  # if ($s1 &lt; $s2)</a:t>
            </a:r>
          </a:p>
          <a:p>
            <a:pPr lvl="1" eaLnBrk="1" hangingPunct="1">
              <a:buNone/>
            </a:pPr>
            <a:r>
              <a:rPr lang="en-US" altLang="en-US" sz="2400" dirty="0" err="1">
                <a:latin typeface="Lucida Console" panose="020B0609040504020204" pitchFamily="49" charset="0"/>
              </a:rPr>
              <a:t>bne</a:t>
            </a:r>
            <a:r>
              <a:rPr lang="en-US" altLang="en-US" sz="2400" dirty="0">
                <a:latin typeface="Lucida Console" panose="020B0609040504020204" pitchFamily="49" charset="0"/>
              </a:rPr>
              <a:t> $t0, $zero, L  #   branch to L</a:t>
            </a:r>
            <a:endParaRPr lang="en-US" dirty="0"/>
          </a:p>
        </p:txBody>
      </p:sp>
      <p:sp>
        <p:nvSpPr>
          <p:cNvPr id="113666" name="Footer Placeholder 3">
            <a:extLst>
              <a:ext uri="{FF2B5EF4-FFF2-40B4-BE49-F238E27FC236}">
                <a16:creationId xmlns:a16="http://schemas.microsoft.com/office/drawing/2014/main" id="{2BDB7DB7-A6DD-40C5-9D25-A30C5252B9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C02B331-611D-4E1F-A22C-E5F4460705F1}" type="slidenum">
              <a:rPr lang="en-AU" altLang="en-US" sz="1400" smtClean="0"/>
              <a:pPr>
                <a:spcBef>
                  <a:spcPct val="0"/>
                </a:spcBef>
                <a:buClrTx/>
                <a:buSzTx/>
                <a:buFontTx/>
                <a:buNone/>
              </a:pPr>
              <a:t>56</a:t>
            </a:fld>
            <a:endParaRPr lang="en-AU" altLang="en-US" sz="1400"/>
          </a:p>
        </p:txBody>
      </p:sp>
      <p:sp>
        <p:nvSpPr>
          <p:cNvPr id="113667" name="Rectangle 2">
            <a:extLst>
              <a:ext uri="{FF2B5EF4-FFF2-40B4-BE49-F238E27FC236}">
                <a16:creationId xmlns:a16="http://schemas.microsoft.com/office/drawing/2014/main" id="{A5E6049F-C827-4F5B-A906-0B69AC426814}"/>
              </a:ext>
            </a:extLst>
          </p:cNvPr>
          <p:cNvSpPr>
            <a:spLocks noGrp="1" noChangeArrowheads="1"/>
          </p:cNvSpPr>
          <p:nvPr>
            <p:ph type="title"/>
          </p:nvPr>
        </p:nvSpPr>
        <p:spPr/>
        <p:txBody>
          <a:bodyPr/>
          <a:lstStyle/>
          <a:p>
            <a:pPr eaLnBrk="1" hangingPunct="1"/>
            <a:r>
              <a:rPr lang="en-US" altLang="en-US" dirty="0"/>
              <a:t>Branch </a:t>
            </a:r>
            <a:r>
              <a:rPr lang="en-US" altLang="en-US" dirty="0" err="1"/>
              <a:t>Pseudoinstructions</a:t>
            </a:r>
            <a:endParaRPr lang="en-AU" altLang="en-US" dirty="0"/>
          </a:p>
        </p:txBody>
      </p:sp>
      <p:sp>
        <p:nvSpPr>
          <p:cNvPr id="113668" name="Rectangle 3">
            <a:extLst>
              <a:ext uri="{FF2B5EF4-FFF2-40B4-BE49-F238E27FC236}">
                <a16:creationId xmlns:a16="http://schemas.microsoft.com/office/drawing/2014/main" id="{5D8C7D72-96CA-41AF-BB0C-2D6EF16CF253}"/>
              </a:ext>
            </a:extLst>
          </p:cNvPr>
          <p:cNvSpPr>
            <a:spLocks noGrp="1" noChangeArrowheads="1"/>
          </p:cNvSpPr>
          <p:nvPr>
            <p:ph type="body" idx="1"/>
          </p:nvPr>
        </p:nvSpPr>
        <p:spPr>
          <a:xfrm>
            <a:off x="684213" y="1125538"/>
            <a:ext cx="8270875" cy="1871414"/>
          </a:xfrm>
        </p:spPr>
        <p:txBody>
          <a:bodyPr/>
          <a:lstStyle/>
          <a:p>
            <a:pPr eaLnBrk="1" hangingPunct="1"/>
            <a:r>
              <a:rPr lang="en-US" altLang="en-US" sz="2400" dirty="0" err="1">
                <a:latin typeface="Lucida Console" panose="020B0609040504020204" pitchFamily="49" charset="0"/>
              </a:rPr>
              <a:t>blt</a:t>
            </a:r>
            <a:r>
              <a:rPr lang="en-US" altLang="en-US" sz="2400" dirty="0">
                <a:latin typeface="Lucida Console" panose="020B0609040504020204" pitchFamily="49" charset="0"/>
              </a:rPr>
              <a:t> (branch less than) </a:t>
            </a:r>
          </a:p>
          <a:p>
            <a:pPr eaLnBrk="1" hangingPunct="1"/>
            <a:r>
              <a:rPr lang="en-US" altLang="en-US" sz="2400" dirty="0" err="1">
                <a:latin typeface="Lucida Console" panose="020B0609040504020204" pitchFamily="49" charset="0"/>
              </a:rPr>
              <a:t>ble</a:t>
            </a:r>
            <a:r>
              <a:rPr lang="en-US" altLang="en-US" sz="2400" dirty="0">
                <a:latin typeface="Lucida Console" panose="020B0609040504020204" pitchFamily="49" charset="0"/>
              </a:rPr>
              <a:t> (branch less than or equal) </a:t>
            </a:r>
          </a:p>
          <a:p>
            <a:pPr eaLnBrk="1" hangingPunct="1"/>
            <a:r>
              <a:rPr lang="en-US" altLang="en-US" sz="2400" dirty="0" err="1">
                <a:latin typeface="Lucida Console" panose="020B0609040504020204" pitchFamily="49" charset="0"/>
              </a:rPr>
              <a:t>bgt</a:t>
            </a:r>
            <a:r>
              <a:rPr lang="en-US" altLang="en-US" sz="2400" dirty="0">
                <a:latin typeface="Lucida Console" panose="020B0609040504020204" pitchFamily="49" charset="0"/>
              </a:rPr>
              <a:t> (branch greater than) </a:t>
            </a:r>
          </a:p>
          <a:p>
            <a:pPr eaLnBrk="1" hangingPunct="1"/>
            <a:r>
              <a:rPr lang="en-US" altLang="en-US" sz="2400" dirty="0" err="1">
                <a:latin typeface="Lucida Console" panose="020B0609040504020204" pitchFamily="49" charset="0"/>
              </a:rPr>
              <a:t>bge</a:t>
            </a:r>
            <a:r>
              <a:rPr lang="en-US" altLang="en-US" sz="2400" dirty="0">
                <a:latin typeface="Lucida Console" panose="020B0609040504020204" pitchFamily="49" charset="0"/>
              </a:rPr>
              <a:t> (branch greater than or equal)</a:t>
            </a:r>
          </a:p>
        </p:txBody>
      </p:sp>
      <p:sp>
        <p:nvSpPr>
          <p:cNvPr id="2" name="Arrow: Down 1">
            <a:extLst>
              <a:ext uri="{FF2B5EF4-FFF2-40B4-BE49-F238E27FC236}">
                <a16:creationId xmlns:a16="http://schemas.microsoft.com/office/drawing/2014/main" id="{D8F27BB6-92B8-4DD5-A442-56CF76153D3D}"/>
              </a:ext>
            </a:extLst>
          </p:cNvPr>
          <p:cNvSpPr/>
          <p:nvPr/>
        </p:nvSpPr>
        <p:spPr bwMode="auto">
          <a:xfrm>
            <a:off x="2498266" y="4149080"/>
            <a:ext cx="504056" cy="57606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Footer Placeholder 3">
            <a:extLst>
              <a:ext uri="{FF2B5EF4-FFF2-40B4-BE49-F238E27FC236}">
                <a16:creationId xmlns:a16="http://schemas.microsoft.com/office/drawing/2014/main" id="{070C0DC8-BA14-46F2-ACD7-70DFB54E59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D6F2505-0B61-4C2F-AEDA-2D796A3E83BA}" type="slidenum">
              <a:rPr lang="en-AU" altLang="en-US" sz="1400" smtClean="0"/>
              <a:pPr>
                <a:spcBef>
                  <a:spcPct val="0"/>
                </a:spcBef>
                <a:buClrTx/>
                <a:buSzTx/>
                <a:buFontTx/>
                <a:buNone/>
              </a:pPr>
              <a:t>57</a:t>
            </a:fld>
            <a:endParaRPr lang="en-AU" altLang="en-US" sz="1400"/>
          </a:p>
        </p:txBody>
      </p:sp>
      <p:sp>
        <p:nvSpPr>
          <p:cNvPr id="115715" name="Rectangle 2">
            <a:extLst>
              <a:ext uri="{FF2B5EF4-FFF2-40B4-BE49-F238E27FC236}">
                <a16:creationId xmlns:a16="http://schemas.microsoft.com/office/drawing/2014/main" id="{2439226C-AD84-4012-A0AF-E8093F66B399}"/>
              </a:ext>
            </a:extLst>
          </p:cNvPr>
          <p:cNvSpPr>
            <a:spLocks noGrp="1" noChangeArrowheads="1"/>
          </p:cNvSpPr>
          <p:nvPr>
            <p:ph type="title"/>
          </p:nvPr>
        </p:nvSpPr>
        <p:spPr/>
        <p:txBody>
          <a:bodyPr/>
          <a:lstStyle/>
          <a:p>
            <a:pPr eaLnBrk="1" hangingPunct="1"/>
            <a:r>
              <a:rPr lang="en-US" altLang="en-US" dirty="0"/>
              <a:t>Branch Instruction Design</a:t>
            </a:r>
            <a:endParaRPr lang="en-AU" altLang="en-US" dirty="0"/>
          </a:p>
        </p:txBody>
      </p:sp>
      <p:sp>
        <p:nvSpPr>
          <p:cNvPr id="115716" name="Rectangle 3">
            <a:extLst>
              <a:ext uri="{FF2B5EF4-FFF2-40B4-BE49-F238E27FC236}">
                <a16:creationId xmlns:a16="http://schemas.microsoft.com/office/drawing/2014/main" id="{D802DB6F-22CE-4E2C-A06A-02CAD7C9C18E}"/>
              </a:ext>
            </a:extLst>
          </p:cNvPr>
          <p:cNvSpPr>
            <a:spLocks noGrp="1" noChangeArrowheads="1"/>
          </p:cNvSpPr>
          <p:nvPr>
            <p:ph type="body" idx="1"/>
          </p:nvPr>
        </p:nvSpPr>
        <p:spPr/>
        <p:txBody>
          <a:bodyPr/>
          <a:lstStyle/>
          <a:p>
            <a:pPr eaLnBrk="1" hangingPunct="1"/>
            <a:r>
              <a:rPr lang="en-US" altLang="en-US" dirty="0"/>
              <a:t>Why not </a:t>
            </a:r>
            <a:r>
              <a:rPr lang="en-US" altLang="en-US" dirty="0" err="1">
                <a:latin typeface="Lucida Console" panose="020B0609040504020204" pitchFamily="49" charset="0"/>
              </a:rPr>
              <a:t>blt</a:t>
            </a:r>
            <a:r>
              <a:rPr lang="en-US" altLang="en-US" dirty="0"/>
              <a:t>, </a:t>
            </a:r>
            <a:r>
              <a:rPr lang="en-US" altLang="en-US" dirty="0" err="1">
                <a:latin typeface="Lucida Console" panose="020B0609040504020204" pitchFamily="49" charset="0"/>
              </a:rPr>
              <a:t>bge</a:t>
            </a:r>
            <a:r>
              <a:rPr lang="en-US" altLang="en-US" dirty="0"/>
              <a:t>, </a:t>
            </a:r>
            <a:r>
              <a:rPr lang="en-US" altLang="en-US" dirty="0" err="1"/>
              <a:t>etc</a:t>
            </a:r>
            <a:r>
              <a:rPr lang="en-US" altLang="en-US" dirty="0"/>
              <a:t>?</a:t>
            </a:r>
          </a:p>
          <a:p>
            <a:pPr eaLnBrk="1" hangingPunct="1"/>
            <a:r>
              <a:rPr lang="en-US" altLang="en-US" dirty="0"/>
              <a:t>Hardware for &lt;, ≥, … slower than =, ≠</a:t>
            </a:r>
          </a:p>
          <a:p>
            <a:pPr lvl="1" eaLnBrk="1" hangingPunct="1"/>
            <a:r>
              <a:rPr lang="en-US" altLang="en-US" dirty="0"/>
              <a:t>Combining with branch involves more work per instruction, requiring a slower clock</a:t>
            </a:r>
          </a:p>
          <a:p>
            <a:pPr lvl="1" eaLnBrk="1" hangingPunct="1"/>
            <a:r>
              <a:rPr lang="en-US" altLang="en-US" dirty="0">
                <a:solidFill>
                  <a:srgbClr val="FF0000"/>
                </a:solidFill>
              </a:rPr>
              <a:t>All instructions penalized!</a:t>
            </a:r>
          </a:p>
          <a:p>
            <a:pPr eaLnBrk="1" hangingPunct="1"/>
            <a:r>
              <a:rPr lang="en-US" altLang="en-US" dirty="0" err="1">
                <a:latin typeface="Lucida Console" panose="020B0609040504020204" pitchFamily="49" charset="0"/>
              </a:rPr>
              <a:t>beq</a:t>
            </a:r>
            <a:r>
              <a:rPr lang="en-US" altLang="en-US" dirty="0"/>
              <a:t> and </a:t>
            </a:r>
            <a:r>
              <a:rPr lang="en-US" altLang="en-US" dirty="0" err="1">
                <a:latin typeface="Lucida Console" panose="020B0609040504020204" pitchFamily="49" charset="0"/>
              </a:rPr>
              <a:t>bne</a:t>
            </a:r>
            <a:r>
              <a:rPr lang="en-US" altLang="en-US" dirty="0"/>
              <a:t> are the common case</a:t>
            </a:r>
          </a:p>
          <a:p>
            <a:pPr eaLnBrk="1" hangingPunct="1"/>
            <a:r>
              <a:rPr lang="en-US" altLang="en-US" dirty="0"/>
              <a:t>This is a good design compromise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a:extLst>
              <a:ext uri="{FF2B5EF4-FFF2-40B4-BE49-F238E27FC236}">
                <a16:creationId xmlns:a16="http://schemas.microsoft.com/office/drawing/2014/main" id="{D97E122B-C70E-441A-8D4B-ED857FD8C58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8A8CDB8-D223-4E9B-9357-6E0D34D26D12}" type="slidenum">
              <a:rPr lang="en-AU" altLang="en-US" sz="1400" smtClean="0"/>
              <a:pPr>
                <a:spcBef>
                  <a:spcPct val="0"/>
                </a:spcBef>
                <a:buClrTx/>
                <a:buSzTx/>
                <a:buFontTx/>
                <a:buNone/>
              </a:pPr>
              <a:t>58</a:t>
            </a:fld>
            <a:endParaRPr lang="en-AU" altLang="en-US" sz="1400"/>
          </a:p>
        </p:txBody>
      </p:sp>
      <p:sp>
        <p:nvSpPr>
          <p:cNvPr id="109571" name="Rectangle 2">
            <a:extLst>
              <a:ext uri="{FF2B5EF4-FFF2-40B4-BE49-F238E27FC236}">
                <a16:creationId xmlns:a16="http://schemas.microsoft.com/office/drawing/2014/main" id="{CF4209C8-72DB-49A9-AABD-EDF2115B0DF4}"/>
              </a:ext>
            </a:extLst>
          </p:cNvPr>
          <p:cNvSpPr>
            <a:spLocks noGrp="1" noChangeArrowheads="1"/>
          </p:cNvSpPr>
          <p:nvPr>
            <p:ph type="title"/>
          </p:nvPr>
        </p:nvSpPr>
        <p:spPr/>
        <p:txBody>
          <a:bodyPr/>
          <a:lstStyle/>
          <a:p>
            <a:pPr eaLnBrk="1" hangingPunct="1"/>
            <a:r>
              <a:rPr lang="en-US" altLang="en-US" dirty="0"/>
              <a:t>Compiling Loop Statements</a:t>
            </a:r>
            <a:endParaRPr lang="en-AU" altLang="en-US" dirty="0"/>
          </a:p>
        </p:txBody>
      </p:sp>
      <p:sp>
        <p:nvSpPr>
          <p:cNvPr id="88068" name="Rectangle 3">
            <a:extLst>
              <a:ext uri="{FF2B5EF4-FFF2-40B4-BE49-F238E27FC236}">
                <a16:creationId xmlns:a16="http://schemas.microsoft.com/office/drawing/2014/main" id="{7F63311C-8EDF-4BD5-B95A-11F082DFB122}"/>
              </a:ext>
            </a:extLst>
          </p:cNvPr>
          <p:cNvSpPr>
            <a:spLocks noGrp="1" noChangeArrowheads="1"/>
          </p:cNvSpPr>
          <p:nvPr>
            <p:ph type="body" idx="1"/>
          </p:nvPr>
        </p:nvSpPr>
        <p:spPr/>
        <p:txBody>
          <a:bodyPr/>
          <a:lstStyle/>
          <a:p>
            <a:pPr eaLnBrk="1" hangingPunct="1">
              <a:lnSpc>
                <a:spcPct val="80000"/>
              </a:lnSpc>
              <a:defRPr/>
            </a:pPr>
            <a:r>
              <a:rPr lang="en-US" dirty="0"/>
              <a:t>C code:</a:t>
            </a:r>
          </a:p>
          <a:p>
            <a:pPr eaLnBrk="1" hangingPunct="1">
              <a:lnSpc>
                <a:spcPct val="80000"/>
              </a:lnSpc>
              <a:spcBef>
                <a:spcPct val="50000"/>
              </a:spcBef>
              <a:spcAft>
                <a:spcPct val="30000"/>
              </a:spcAft>
              <a:buFont typeface="Wingdings" panose="05000000000000000000" pitchFamily="2" charset="2"/>
              <a:buNone/>
              <a:defRPr/>
            </a:pPr>
            <a:r>
              <a:rPr lang="en-US" sz="2800" dirty="0">
                <a:latin typeface="Lucida Console" panose="020B0609040504020204" pitchFamily="49" charset="0"/>
              </a:rPr>
              <a:t>	while (save[</a:t>
            </a:r>
            <a:r>
              <a:rPr lang="en-US" sz="2800" dirty="0" err="1">
                <a:latin typeface="Lucida Console" panose="020B0609040504020204" pitchFamily="49" charset="0"/>
              </a:rPr>
              <a:t>i</a:t>
            </a:r>
            <a:r>
              <a:rPr lang="en-US" sz="2800" dirty="0">
                <a:latin typeface="Lucida Console" panose="020B0609040504020204" pitchFamily="49" charset="0"/>
              </a:rPr>
              <a:t>] == k) </a:t>
            </a:r>
            <a:r>
              <a:rPr lang="en-US" sz="2800" dirty="0" err="1">
                <a:latin typeface="Lucida Console" panose="020B0609040504020204" pitchFamily="49" charset="0"/>
              </a:rPr>
              <a:t>i</a:t>
            </a:r>
            <a:r>
              <a:rPr lang="en-US" sz="2800" dirty="0">
                <a:latin typeface="Lucida Console" panose="020B0609040504020204" pitchFamily="49" charset="0"/>
              </a:rPr>
              <a:t> += 1;</a:t>
            </a:r>
          </a:p>
          <a:p>
            <a:pPr lvl="1" eaLnBrk="1" hangingPunct="1">
              <a:lnSpc>
                <a:spcPct val="80000"/>
              </a:lnSpc>
              <a:defRPr/>
            </a:pPr>
            <a:r>
              <a:rPr lang="en-US" dirty="0" err="1"/>
              <a:t>i</a:t>
            </a:r>
            <a:r>
              <a:rPr lang="en-US" dirty="0"/>
              <a:t> in $s3, k in $s5, address of save in $s6</a:t>
            </a:r>
          </a:p>
          <a:p>
            <a:pPr marL="457200" lvl="1" indent="0" eaLnBrk="1" hangingPunct="1">
              <a:lnSpc>
                <a:spcPct val="80000"/>
              </a:lnSpc>
              <a:buFont typeface="Wingdings" panose="05000000000000000000" pitchFamily="2" charset="2"/>
              <a:buNone/>
              <a:defRPr/>
            </a:pPr>
            <a:endParaRPr lang="en-US" sz="1800" dirty="0"/>
          </a:p>
          <a:p>
            <a:pPr eaLnBrk="1" hangingPunct="1">
              <a:lnSpc>
                <a:spcPct val="80000"/>
              </a:lnSpc>
              <a:defRPr/>
            </a:pPr>
            <a:r>
              <a:rPr lang="en-US" dirty="0"/>
              <a:t>Compiled MIPS code:</a:t>
            </a:r>
          </a:p>
          <a:p>
            <a:pPr eaLnBrk="1" hangingPunct="1">
              <a:lnSpc>
                <a:spcPct val="80000"/>
              </a:lnSpc>
              <a:spcBef>
                <a:spcPct val="50000"/>
              </a:spcBef>
              <a:spcAft>
                <a:spcPct val="30000"/>
              </a:spcAft>
              <a:buFont typeface="Wingdings" panose="05000000000000000000" pitchFamily="2" charset="2"/>
              <a:buNone/>
              <a:defRPr/>
            </a:pPr>
            <a:r>
              <a:rPr lang="en-US" sz="2400" dirty="0" err="1">
                <a:latin typeface="Lucida Console" panose="020B0609040504020204" pitchFamily="49" charset="0"/>
              </a:rPr>
              <a:t>Loop:sll</a:t>
            </a:r>
            <a:r>
              <a:rPr lang="en-US" sz="2400" dirty="0">
                <a:latin typeface="Lucida Console" panose="020B0609040504020204" pitchFamily="49" charset="0"/>
              </a:rPr>
              <a:t>  $t1, $s3, 2 </a:t>
            </a:r>
            <a:r>
              <a:rPr lang="en-US" sz="2000" dirty="0">
                <a:latin typeface="Lucida Console" panose="020B0609040504020204" pitchFamily="49" charset="0"/>
              </a:rPr>
              <a:t>   </a:t>
            </a:r>
            <a:r>
              <a:rPr lang="en-US" sz="1800" dirty="0">
                <a:solidFill>
                  <a:srgbClr val="00B050"/>
                </a:solidFill>
                <a:latin typeface="Lucida Console" panose="020B0609040504020204" pitchFamily="49" charset="0"/>
              </a:rPr>
              <a:t># $t1 = </a:t>
            </a:r>
            <a:r>
              <a:rPr lang="en-US" sz="1800" dirty="0" err="1">
                <a:solidFill>
                  <a:srgbClr val="00B050"/>
                </a:solidFill>
                <a:latin typeface="Lucida Console" panose="020B0609040504020204" pitchFamily="49" charset="0"/>
              </a:rPr>
              <a:t>i</a:t>
            </a:r>
            <a:r>
              <a:rPr lang="en-US" sz="1800" dirty="0">
                <a:solidFill>
                  <a:srgbClr val="00B050"/>
                </a:solidFill>
                <a:latin typeface="Lucida Console" panose="020B0609040504020204" pitchFamily="49" charset="0"/>
              </a:rPr>
              <a:t> * 4</a:t>
            </a:r>
            <a:r>
              <a:rPr lang="en-US" sz="2400" dirty="0">
                <a:latin typeface="Lucida Console" panose="020B0609040504020204" pitchFamily="49" charset="0"/>
              </a:rPr>
              <a:t> </a:t>
            </a:r>
            <a:br>
              <a:rPr lang="en-US" sz="2400" dirty="0">
                <a:latin typeface="Lucida Console" panose="020B0609040504020204" pitchFamily="49" charset="0"/>
              </a:rPr>
            </a:br>
            <a:r>
              <a:rPr lang="en-US" sz="2400" dirty="0">
                <a:latin typeface="Lucida Console" panose="020B0609040504020204" pitchFamily="49" charset="0"/>
              </a:rPr>
              <a:t>   add  $t1, $t1, $s6</a:t>
            </a:r>
            <a:r>
              <a:rPr lang="en-US" sz="1800" dirty="0">
                <a:latin typeface="Lucida Console" panose="020B0609040504020204" pitchFamily="49" charset="0"/>
              </a:rPr>
              <a:t>  </a:t>
            </a:r>
            <a:r>
              <a:rPr lang="en-US" sz="1800" dirty="0">
                <a:solidFill>
                  <a:srgbClr val="00B050"/>
                </a:solidFill>
                <a:latin typeface="Lucida Console" panose="020B0609040504020204" pitchFamily="49" charset="0"/>
              </a:rPr>
              <a:t># $t1 = address of save[</a:t>
            </a:r>
            <a:r>
              <a:rPr lang="en-US" sz="1800" dirty="0" err="1">
                <a:solidFill>
                  <a:srgbClr val="00B050"/>
                </a:solidFill>
                <a:latin typeface="Lucida Console" panose="020B0609040504020204" pitchFamily="49" charset="0"/>
              </a:rPr>
              <a:t>i</a:t>
            </a:r>
            <a:r>
              <a:rPr lang="en-US" sz="1800" dirty="0">
                <a:solidFill>
                  <a:srgbClr val="00B050"/>
                </a:solidFill>
                <a:latin typeface="Lucida Console" panose="020B0609040504020204" pitchFamily="49" charset="0"/>
              </a:rPr>
              <a:t>]</a:t>
            </a:r>
            <a:r>
              <a:rPr lang="en-US" sz="2400" dirty="0">
                <a:latin typeface="Lucida Console" panose="020B0609040504020204" pitchFamily="49" charset="0"/>
              </a:rPr>
              <a:t> </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lw</a:t>
            </a:r>
            <a:r>
              <a:rPr lang="en-US" sz="2400" dirty="0">
                <a:latin typeface="Lucida Console" panose="020B0609040504020204" pitchFamily="49" charset="0"/>
              </a:rPr>
              <a:t>   $t0, 0($t1)  </a:t>
            </a:r>
            <a:r>
              <a:rPr lang="en-US" sz="1800" dirty="0">
                <a:latin typeface="Lucida Console" panose="020B0609040504020204" pitchFamily="49" charset="0"/>
              </a:rPr>
              <a:t>  </a:t>
            </a:r>
            <a:r>
              <a:rPr lang="en-US" sz="1800" dirty="0">
                <a:solidFill>
                  <a:srgbClr val="00B050"/>
                </a:solidFill>
                <a:latin typeface="Lucida Console" panose="020B0609040504020204" pitchFamily="49" charset="0"/>
              </a:rPr>
              <a:t># $t0 = save[</a:t>
            </a:r>
            <a:r>
              <a:rPr lang="en-US" sz="1800" dirty="0" err="1">
                <a:solidFill>
                  <a:srgbClr val="00B050"/>
                </a:solidFill>
                <a:latin typeface="Lucida Console" panose="020B0609040504020204" pitchFamily="49" charset="0"/>
              </a:rPr>
              <a:t>i</a:t>
            </a:r>
            <a:r>
              <a:rPr lang="en-US" sz="1800" dirty="0">
                <a:solidFill>
                  <a:srgbClr val="00B050"/>
                </a:solidFill>
                <a:latin typeface="Lucida Console" panose="020B0609040504020204" pitchFamily="49" charset="0"/>
              </a:rPr>
              <a:t>]</a:t>
            </a:r>
            <a:r>
              <a:rPr lang="en-US" sz="1800" dirty="0">
                <a:latin typeface="Lucida Console" panose="020B0609040504020204" pitchFamily="49" charset="0"/>
              </a:rPr>
              <a:t> </a:t>
            </a:r>
            <a:r>
              <a:rPr lang="en-US" sz="2400" dirty="0">
                <a:latin typeface="Lucida Console" panose="020B0609040504020204" pitchFamily="49" charset="0"/>
              </a:rPr>
              <a:t> </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bne</a:t>
            </a:r>
            <a:r>
              <a:rPr lang="en-US" sz="2400" dirty="0">
                <a:latin typeface="Lucida Console" panose="020B0609040504020204" pitchFamily="49" charset="0"/>
              </a:rPr>
              <a:t>  $t0, $s5, Exit</a:t>
            </a:r>
            <a:r>
              <a:rPr lang="en-US" sz="1200" dirty="0">
                <a:latin typeface="Lucida Console" panose="020B0609040504020204" pitchFamily="49" charset="0"/>
              </a:rPr>
              <a:t> </a:t>
            </a:r>
            <a:r>
              <a:rPr lang="en-US" sz="1800" dirty="0">
                <a:solidFill>
                  <a:srgbClr val="00B050"/>
                </a:solidFill>
                <a:latin typeface="Lucida Console" panose="020B0609040504020204" pitchFamily="49" charset="0"/>
              </a:rPr>
              <a:t># Exit if save[</a:t>
            </a:r>
            <a:r>
              <a:rPr lang="en-US" sz="1800" dirty="0" err="1">
                <a:solidFill>
                  <a:srgbClr val="00B050"/>
                </a:solidFill>
                <a:latin typeface="Lucida Console" panose="020B0609040504020204" pitchFamily="49" charset="0"/>
              </a:rPr>
              <a:t>i</a:t>
            </a:r>
            <a:r>
              <a:rPr lang="en-US" sz="1800" dirty="0">
                <a:solidFill>
                  <a:srgbClr val="00B050"/>
                </a:solidFill>
                <a:latin typeface="Lucida Console" panose="020B0609040504020204" pitchFamily="49" charset="0"/>
              </a:rPr>
              <a:t>]</a:t>
            </a:r>
            <a:r>
              <a:rPr lang="en-US" sz="2800" dirty="0">
                <a:solidFill>
                  <a:srgbClr val="00B050"/>
                </a:solidFill>
                <a:latin typeface="Lucida Console" panose="020B0609040504020204" pitchFamily="49" charset="0"/>
              </a:rPr>
              <a:t>≠</a:t>
            </a:r>
            <a:r>
              <a:rPr lang="en-US" sz="1600" dirty="0">
                <a:solidFill>
                  <a:srgbClr val="00B050"/>
                </a:solidFill>
                <a:latin typeface="Lucida Console" panose="020B0609040504020204" pitchFamily="49" charset="0"/>
              </a:rPr>
              <a:t> </a:t>
            </a:r>
            <a:r>
              <a:rPr lang="en-US" sz="1800" dirty="0">
                <a:solidFill>
                  <a:srgbClr val="00B050"/>
                </a:solidFill>
                <a:latin typeface="Lucida Console" panose="020B0609040504020204" pitchFamily="49" charset="0"/>
              </a:rPr>
              <a:t>k</a:t>
            </a:r>
            <a:r>
              <a:rPr lang="en-US" sz="1800" dirty="0">
                <a:latin typeface="Lucida Console" panose="020B0609040504020204" pitchFamily="49" charset="0"/>
              </a:rPr>
              <a:t> </a:t>
            </a:r>
            <a:br>
              <a:rPr lang="en-US" sz="2400" dirty="0">
                <a:latin typeface="Lucida Console" panose="020B0609040504020204" pitchFamily="49" charset="0"/>
              </a:rPr>
            </a:br>
            <a:r>
              <a:rPr lang="en-US" sz="2400" dirty="0">
                <a:latin typeface="Lucida Console" panose="020B0609040504020204" pitchFamily="49" charset="0"/>
              </a:rPr>
              <a:t>   </a:t>
            </a:r>
            <a:r>
              <a:rPr lang="en-US" sz="2400" dirty="0" err="1">
                <a:latin typeface="Lucida Console" panose="020B0609040504020204" pitchFamily="49" charset="0"/>
              </a:rPr>
              <a:t>addi</a:t>
            </a:r>
            <a:r>
              <a:rPr lang="en-US" sz="2400" dirty="0">
                <a:latin typeface="Lucida Console" panose="020B0609040504020204" pitchFamily="49" charset="0"/>
              </a:rPr>
              <a:t> $s3, $s3, 1  </a:t>
            </a:r>
            <a:r>
              <a:rPr lang="en-US" sz="1800" dirty="0">
                <a:latin typeface="Lucida Console" panose="020B0609040504020204" pitchFamily="49" charset="0"/>
              </a:rPr>
              <a:t>  </a:t>
            </a:r>
            <a:r>
              <a:rPr lang="en-US" sz="1800" dirty="0">
                <a:solidFill>
                  <a:srgbClr val="00B050"/>
                </a:solidFill>
                <a:latin typeface="Lucida Console" panose="020B0609040504020204" pitchFamily="49" charset="0"/>
              </a:rPr>
              <a:t># </a:t>
            </a:r>
            <a:r>
              <a:rPr lang="en-US" sz="1800" dirty="0" err="1">
                <a:solidFill>
                  <a:srgbClr val="00B050"/>
                </a:solidFill>
                <a:latin typeface="Lucida Console" panose="020B0609040504020204" pitchFamily="49" charset="0"/>
              </a:rPr>
              <a:t>i</a:t>
            </a:r>
            <a:r>
              <a:rPr lang="en-US" sz="1800" dirty="0">
                <a:solidFill>
                  <a:srgbClr val="00B050"/>
                </a:solidFill>
                <a:latin typeface="Lucida Console" panose="020B0609040504020204" pitchFamily="49" charset="0"/>
              </a:rPr>
              <a:t> = </a:t>
            </a:r>
            <a:r>
              <a:rPr lang="en-US" sz="1800" dirty="0" err="1">
                <a:solidFill>
                  <a:srgbClr val="00B050"/>
                </a:solidFill>
                <a:latin typeface="Lucida Console" panose="020B0609040504020204" pitchFamily="49" charset="0"/>
              </a:rPr>
              <a:t>i</a:t>
            </a:r>
            <a:r>
              <a:rPr lang="en-US" sz="1800" dirty="0">
                <a:solidFill>
                  <a:srgbClr val="00B050"/>
                </a:solidFill>
                <a:latin typeface="Lucida Console" panose="020B0609040504020204" pitchFamily="49" charset="0"/>
              </a:rPr>
              <a:t> + 1 </a:t>
            </a:r>
            <a:r>
              <a:rPr lang="en-US" sz="2400" dirty="0">
                <a:latin typeface="Lucida Console" panose="020B0609040504020204" pitchFamily="49" charset="0"/>
              </a:rPr>
              <a:t> </a:t>
            </a:r>
            <a:br>
              <a:rPr lang="en-US" sz="2400" dirty="0">
                <a:latin typeface="Lucida Console" panose="020B0609040504020204" pitchFamily="49" charset="0"/>
              </a:rPr>
            </a:br>
            <a:r>
              <a:rPr lang="en-US" sz="2400" dirty="0">
                <a:latin typeface="Lucida Console" panose="020B0609040504020204" pitchFamily="49" charset="0"/>
              </a:rPr>
              <a:t>   j    Loop        </a:t>
            </a:r>
            <a:r>
              <a:rPr lang="en-US" sz="1400" dirty="0">
                <a:latin typeface="Lucida Console" panose="020B0609040504020204" pitchFamily="49" charset="0"/>
              </a:rPr>
              <a:t> </a:t>
            </a:r>
            <a:r>
              <a:rPr lang="en-US" sz="2400" dirty="0">
                <a:latin typeface="Lucida Console" panose="020B0609040504020204" pitchFamily="49" charset="0"/>
              </a:rPr>
              <a:t>  </a:t>
            </a:r>
            <a:r>
              <a:rPr lang="en-US" sz="1800" dirty="0">
                <a:solidFill>
                  <a:srgbClr val="00B050"/>
                </a:solidFill>
                <a:latin typeface="Lucida Console" panose="020B0609040504020204" pitchFamily="49" charset="0"/>
              </a:rPr>
              <a:t># go to </a:t>
            </a:r>
            <a:r>
              <a:rPr lang="en-US" sz="1800" b="1" i="1" dirty="0">
                <a:solidFill>
                  <a:srgbClr val="00B050"/>
                </a:solidFill>
                <a:latin typeface="Lucida Console" panose="020B0609040504020204" pitchFamily="49" charset="0"/>
              </a:rPr>
              <a:t>Loop</a:t>
            </a:r>
            <a:r>
              <a:rPr lang="en-US" sz="2400" dirty="0">
                <a:latin typeface="Lucida Console" panose="020B0609040504020204" pitchFamily="49" charset="0"/>
              </a:rPr>
              <a:t>     </a:t>
            </a:r>
            <a:br>
              <a:rPr lang="en-US" sz="2400" dirty="0">
                <a:latin typeface="Lucida Console" panose="020B0609040504020204" pitchFamily="49" charset="0"/>
              </a:rPr>
            </a:br>
            <a:r>
              <a:rPr lang="en-US" sz="2400" dirty="0">
                <a:latin typeface="Lucida Console" panose="020B0609040504020204" pitchFamily="49" charset="0"/>
              </a:rPr>
              <a:t>Exit: …</a:t>
            </a:r>
            <a:endParaRPr lang="en-AU" sz="2400" dirty="0">
              <a:latin typeface="Lucida Console" panose="020B0609040504020204" pitchFamily="49" charset="0"/>
            </a:endParaRPr>
          </a:p>
        </p:txBody>
      </p:sp>
    </p:spTree>
    <p:extLst>
      <p:ext uri="{BB962C8B-B14F-4D97-AF65-F5344CB8AC3E}">
        <p14:creationId xmlns:p14="http://schemas.microsoft.com/office/powerpoint/2010/main" val="31361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a:extLst>
              <a:ext uri="{FF2B5EF4-FFF2-40B4-BE49-F238E27FC236}">
                <a16:creationId xmlns:a16="http://schemas.microsoft.com/office/drawing/2014/main" id="{FC47AD86-7783-4741-B23E-298429A9AD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EEF4BB4-AF2F-4A04-AB56-3ACD452967AE}" type="slidenum">
              <a:rPr lang="en-AU" altLang="en-US" sz="1400" smtClean="0"/>
              <a:pPr>
                <a:spcBef>
                  <a:spcPct val="0"/>
                </a:spcBef>
                <a:buClrTx/>
                <a:buSzTx/>
                <a:buFontTx/>
                <a:buNone/>
              </a:pPr>
              <a:t>59</a:t>
            </a:fld>
            <a:endParaRPr lang="en-AU" altLang="en-US" sz="1400"/>
          </a:p>
        </p:txBody>
      </p:sp>
      <p:sp>
        <p:nvSpPr>
          <p:cNvPr id="117763" name="Rectangle 2">
            <a:extLst>
              <a:ext uri="{FF2B5EF4-FFF2-40B4-BE49-F238E27FC236}">
                <a16:creationId xmlns:a16="http://schemas.microsoft.com/office/drawing/2014/main" id="{77F163EB-4D59-417D-8D6F-348CC9B2290F}"/>
              </a:ext>
            </a:extLst>
          </p:cNvPr>
          <p:cNvSpPr>
            <a:spLocks noGrp="1" noChangeArrowheads="1"/>
          </p:cNvSpPr>
          <p:nvPr>
            <p:ph type="title"/>
          </p:nvPr>
        </p:nvSpPr>
        <p:spPr/>
        <p:txBody>
          <a:bodyPr/>
          <a:lstStyle/>
          <a:p>
            <a:pPr eaLnBrk="1" hangingPunct="1"/>
            <a:r>
              <a:rPr lang="en-US" altLang="en-US" dirty="0"/>
              <a:t>Basic Blocks</a:t>
            </a:r>
            <a:endParaRPr lang="en-AU" altLang="en-US" dirty="0"/>
          </a:p>
        </p:txBody>
      </p:sp>
      <p:sp>
        <p:nvSpPr>
          <p:cNvPr id="117764" name="Rectangle 3">
            <a:extLst>
              <a:ext uri="{FF2B5EF4-FFF2-40B4-BE49-F238E27FC236}">
                <a16:creationId xmlns:a16="http://schemas.microsoft.com/office/drawing/2014/main" id="{4C4F60E2-0AAE-4E0A-9804-5E1CE28E3E88}"/>
              </a:ext>
            </a:extLst>
          </p:cNvPr>
          <p:cNvSpPr>
            <a:spLocks noGrp="1" noChangeArrowheads="1"/>
          </p:cNvSpPr>
          <p:nvPr>
            <p:ph type="body" idx="1"/>
          </p:nvPr>
        </p:nvSpPr>
        <p:spPr>
          <a:xfrm>
            <a:off x="684213" y="1125538"/>
            <a:ext cx="8270875" cy="2303462"/>
          </a:xfrm>
        </p:spPr>
        <p:txBody>
          <a:bodyPr/>
          <a:lstStyle/>
          <a:p>
            <a:pPr eaLnBrk="1" hangingPunct="1"/>
            <a:r>
              <a:rPr lang="en-US" altLang="en-US" dirty="0"/>
              <a:t>A basic block is a sequence of instructions with</a:t>
            </a:r>
          </a:p>
          <a:p>
            <a:pPr lvl="1" eaLnBrk="1" hangingPunct="1"/>
            <a:r>
              <a:rPr lang="en-US" altLang="en-US" dirty="0"/>
              <a:t>No embedded branches (except at end)</a:t>
            </a:r>
          </a:p>
          <a:p>
            <a:pPr lvl="1" eaLnBrk="1" hangingPunct="1"/>
            <a:r>
              <a:rPr lang="en-US" altLang="en-US" dirty="0"/>
              <a:t>No branch targets (except at beginning)</a:t>
            </a:r>
            <a:endParaRPr lang="en-AU" altLang="en-US" dirty="0"/>
          </a:p>
        </p:txBody>
      </p:sp>
      <p:grpSp>
        <p:nvGrpSpPr>
          <p:cNvPr id="117765" name="Group 4">
            <a:extLst>
              <a:ext uri="{FF2B5EF4-FFF2-40B4-BE49-F238E27FC236}">
                <a16:creationId xmlns:a16="http://schemas.microsoft.com/office/drawing/2014/main" id="{61EE003D-73E4-4B57-BE04-4C8467DDED04}"/>
              </a:ext>
            </a:extLst>
          </p:cNvPr>
          <p:cNvGrpSpPr>
            <a:grpSpLocks/>
          </p:cNvGrpSpPr>
          <p:nvPr/>
        </p:nvGrpSpPr>
        <p:grpSpPr bwMode="auto">
          <a:xfrm>
            <a:off x="755650" y="3573463"/>
            <a:ext cx="3311525" cy="2592387"/>
            <a:chOff x="1429" y="2296"/>
            <a:chExt cx="2086" cy="1633"/>
          </a:xfrm>
        </p:grpSpPr>
        <p:sp>
          <p:nvSpPr>
            <p:cNvPr id="117767" name="Rectangle 5">
              <a:extLst>
                <a:ext uri="{FF2B5EF4-FFF2-40B4-BE49-F238E27FC236}">
                  <a16:creationId xmlns:a16="http://schemas.microsoft.com/office/drawing/2014/main" id="{FDD74199-EE43-45A2-BD81-DDDAA6B2A2E0}"/>
                </a:ext>
              </a:extLst>
            </p:cNvPr>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68" name="Rectangle 6">
              <a:extLst>
                <a:ext uri="{FF2B5EF4-FFF2-40B4-BE49-F238E27FC236}">
                  <a16:creationId xmlns:a16="http://schemas.microsoft.com/office/drawing/2014/main" id="{DD335B34-648D-4829-89A5-2C683F493C36}"/>
                </a:ext>
              </a:extLst>
            </p:cNvPr>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69" name="Rectangle 7">
              <a:extLst>
                <a:ext uri="{FF2B5EF4-FFF2-40B4-BE49-F238E27FC236}">
                  <a16:creationId xmlns:a16="http://schemas.microsoft.com/office/drawing/2014/main" id="{404381ED-BB97-44C0-9268-62D3750B3A6E}"/>
                </a:ext>
              </a:extLst>
            </p:cNvPr>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70" name="Rectangle 8">
              <a:extLst>
                <a:ext uri="{FF2B5EF4-FFF2-40B4-BE49-F238E27FC236}">
                  <a16:creationId xmlns:a16="http://schemas.microsoft.com/office/drawing/2014/main" id="{E1E3E092-27B2-43D0-AFEF-0BE8587BFEF0}"/>
                </a:ext>
              </a:extLst>
            </p:cNvPr>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71" name="Rectangle 9">
              <a:extLst>
                <a:ext uri="{FF2B5EF4-FFF2-40B4-BE49-F238E27FC236}">
                  <a16:creationId xmlns:a16="http://schemas.microsoft.com/office/drawing/2014/main" id="{0767A893-97F2-46D3-B851-FF50A5BD893F}"/>
                </a:ext>
              </a:extLst>
            </p:cNvPr>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72" name="Rectangle 10">
              <a:extLst>
                <a:ext uri="{FF2B5EF4-FFF2-40B4-BE49-F238E27FC236}">
                  <a16:creationId xmlns:a16="http://schemas.microsoft.com/office/drawing/2014/main" id="{09AEB577-1267-411A-93E4-816E96FF475B}"/>
                </a:ext>
              </a:extLst>
            </p:cNvPr>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73" name="Rectangle 11">
              <a:extLst>
                <a:ext uri="{FF2B5EF4-FFF2-40B4-BE49-F238E27FC236}">
                  <a16:creationId xmlns:a16="http://schemas.microsoft.com/office/drawing/2014/main" id="{49D36057-638A-47F5-9D68-6522342824EF}"/>
                </a:ext>
              </a:extLst>
            </p:cNvPr>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74" name="Line 12">
              <a:extLst>
                <a:ext uri="{FF2B5EF4-FFF2-40B4-BE49-F238E27FC236}">
                  <a16:creationId xmlns:a16="http://schemas.microsoft.com/office/drawing/2014/main" id="{A6E14373-880C-4E6D-A455-67CA88957E9D}"/>
                </a:ext>
              </a:extLst>
            </p:cNvPr>
            <p:cNvSpPr>
              <a:spLocks noChangeShapeType="1"/>
            </p:cNvSpPr>
            <p:nvPr/>
          </p:nvSpPr>
          <p:spPr bwMode="auto">
            <a:xfrm>
              <a:off x="2426" y="2296"/>
              <a:ext cx="0" cy="3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775" name="Line 13">
              <a:extLst>
                <a:ext uri="{FF2B5EF4-FFF2-40B4-BE49-F238E27FC236}">
                  <a16:creationId xmlns:a16="http://schemas.microsoft.com/office/drawing/2014/main" id="{DD0E09EA-D15F-44B5-B404-55846D754D4E}"/>
                </a:ext>
              </a:extLst>
            </p:cNvPr>
            <p:cNvSpPr>
              <a:spLocks noChangeShapeType="1"/>
            </p:cNvSpPr>
            <p:nvPr/>
          </p:nvSpPr>
          <p:spPr bwMode="auto">
            <a:xfrm>
              <a:off x="2426" y="2614"/>
              <a:ext cx="0" cy="9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776" name="Line 14">
              <a:extLst>
                <a:ext uri="{FF2B5EF4-FFF2-40B4-BE49-F238E27FC236}">
                  <a16:creationId xmlns:a16="http://schemas.microsoft.com/office/drawing/2014/main" id="{BA630445-BD28-4FE6-ACDE-6A6EC84FB1F3}"/>
                </a:ext>
              </a:extLst>
            </p:cNvPr>
            <p:cNvSpPr>
              <a:spLocks noChangeShapeType="1"/>
            </p:cNvSpPr>
            <p:nvPr/>
          </p:nvSpPr>
          <p:spPr bwMode="auto">
            <a:xfrm>
              <a:off x="2426" y="3521"/>
              <a:ext cx="0" cy="4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777" name="Line 15">
              <a:extLst>
                <a:ext uri="{FF2B5EF4-FFF2-40B4-BE49-F238E27FC236}">
                  <a16:creationId xmlns:a16="http://schemas.microsoft.com/office/drawing/2014/main" id="{418D8718-4148-47CD-A6C2-8F28CFFCA5EE}"/>
                </a:ext>
              </a:extLst>
            </p:cNvPr>
            <p:cNvSpPr>
              <a:spLocks noChangeShapeType="1"/>
            </p:cNvSpPr>
            <p:nvPr/>
          </p:nvSpPr>
          <p:spPr bwMode="auto">
            <a:xfrm>
              <a:off x="2426" y="3521"/>
              <a:ext cx="108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778" name="Line 16">
              <a:extLst>
                <a:ext uri="{FF2B5EF4-FFF2-40B4-BE49-F238E27FC236}">
                  <a16:creationId xmlns:a16="http://schemas.microsoft.com/office/drawing/2014/main" id="{27EC9D44-D5A3-420D-8EC1-FBEDBE546BA4}"/>
                </a:ext>
              </a:extLst>
            </p:cNvPr>
            <p:cNvSpPr>
              <a:spLocks noChangeShapeType="1"/>
            </p:cNvSpPr>
            <p:nvPr/>
          </p:nvSpPr>
          <p:spPr bwMode="auto">
            <a:xfrm>
              <a:off x="1429" y="2659"/>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7779" name="Rectangle 17">
              <a:extLst>
                <a:ext uri="{FF2B5EF4-FFF2-40B4-BE49-F238E27FC236}">
                  <a16:creationId xmlns:a16="http://schemas.microsoft.com/office/drawing/2014/main" id="{AFCFC690-3A40-4A17-A517-6941B7A6A4AF}"/>
                </a:ext>
              </a:extLst>
            </p:cNvPr>
            <p:cNvSpPr>
              <a:spLocks noChangeArrowheads="1"/>
            </p:cNvSpPr>
            <p:nvPr/>
          </p:nvSpPr>
          <p:spPr bwMode="auto">
            <a:xfrm>
              <a:off x="1791" y="247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80" name="Rectangle 18">
              <a:extLst>
                <a:ext uri="{FF2B5EF4-FFF2-40B4-BE49-F238E27FC236}">
                  <a16:creationId xmlns:a16="http://schemas.microsoft.com/office/drawing/2014/main" id="{A7B9663A-87F7-44B4-BDC8-2F80E2B0221D}"/>
                </a:ext>
              </a:extLst>
            </p:cNvPr>
            <p:cNvSpPr>
              <a:spLocks noChangeArrowheads="1"/>
            </p:cNvSpPr>
            <p:nvPr/>
          </p:nvSpPr>
          <p:spPr bwMode="auto">
            <a:xfrm>
              <a:off x="1791" y="2341"/>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81" name="Rectangle 19">
              <a:extLst>
                <a:ext uri="{FF2B5EF4-FFF2-40B4-BE49-F238E27FC236}">
                  <a16:creationId xmlns:a16="http://schemas.microsoft.com/office/drawing/2014/main" id="{E50DE60C-634A-426E-90DF-17F60EA79740}"/>
                </a:ext>
              </a:extLst>
            </p:cNvPr>
            <p:cNvSpPr>
              <a:spLocks noChangeArrowheads="1"/>
            </p:cNvSpPr>
            <p:nvPr/>
          </p:nvSpPr>
          <p:spPr bwMode="auto">
            <a:xfrm>
              <a:off x="1791" y="3566"/>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17782" name="Rectangle 20">
              <a:extLst>
                <a:ext uri="{FF2B5EF4-FFF2-40B4-BE49-F238E27FC236}">
                  <a16:creationId xmlns:a16="http://schemas.microsoft.com/office/drawing/2014/main" id="{BB43C4B5-3FBE-4BD9-A16B-C54414D141EB}"/>
                </a:ext>
              </a:extLst>
            </p:cNvPr>
            <p:cNvSpPr>
              <a:spLocks noChangeArrowheads="1"/>
            </p:cNvSpPr>
            <p:nvPr/>
          </p:nvSpPr>
          <p:spPr bwMode="auto">
            <a:xfrm>
              <a:off x="1791" y="3702"/>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117766" name="Rectangle 21">
            <a:extLst>
              <a:ext uri="{FF2B5EF4-FFF2-40B4-BE49-F238E27FC236}">
                <a16:creationId xmlns:a16="http://schemas.microsoft.com/office/drawing/2014/main" id="{8669DDEB-8333-4DDE-90F0-622DDB13AF48}"/>
              </a:ext>
            </a:extLst>
          </p:cNvPr>
          <p:cNvSpPr>
            <a:spLocks noChangeArrowheads="1"/>
          </p:cNvSpPr>
          <p:nvPr/>
        </p:nvSpPr>
        <p:spPr bwMode="auto">
          <a:xfrm>
            <a:off x="4211638" y="3716338"/>
            <a:ext cx="46704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dirty="0"/>
              <a:t>A compiler identifies basic blocks for optimization</a:t>
            </a:r>
          </a:p>
          <a:p>
            <a:pPr eaLnBrk="1" hangingPunct="1"/>
            <a:r>
              <a:rPr lang="en-US" altLang="en-US" sz="2800" dirty="0"/>
              <a:t>An advanced processor can accelerate execution of basic blocks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DDF0-34EC-4494-888E-53CD3537127F}"/>
              </a:ext>
            </a:extLst>
          </p:cNvPr>
          <p:cNvSpPr>
            <a:spLocks noGrp="1"/>
          </p:cNvSpPr>
          <p:nvPr>
            <p:ph type="title"/>
          </p:nvPr>
        </p:nvSpPr>
        <p:spPr/>
        <p:txBody>
          <a:bodyPr/>
          <a:lstStyle/>
          <a:p>
            <a:r>
              <a:rPr lang="en-US" altLang="en-US" dirty="0"/>
              <a:t>The MIPS Instruction Set</a:t>
            </a:r>
            <a:endParaRPr lang="en-US" dirty="0"/>
          </a:p>
        </p:txBody>
      </p:sp>
      <p:sp>
        <p:nvSpPr>
          <p:cNvPr id="3" name="Content Placeholder 2">
            <a:extLst>
              <a:ext uri="{FF2B5EF4-FFF2-40B4-BE49-F238E27FC236}">
                <a16:creationId xmlns:a16="http://schemas.microsoft.com/office/drawing/2014/main" id="{B50A7A98-C707-4667-BA61-FC1EBDC0ED25}"/>
              </a:ext>
            </a:extLst>
          </p:cNvPr>
          <p:cNvSpPr>
            <a:spLocks noGrp="1"/>
          </p:cNvSpPr>
          <p:nvPr>
            <p:ph idx="1"/>
          </p:nvPr>
        </p:nvSpPr>
        <p:spPr/>
        <p:txBody>
          <a:bodyPr/>
          <a:lstStyle/>
          <a:p>
            <a:pPr eaLnBrk="1" hangingPunct="1">
              <a:spcAft>
                <a:spcPts val="600"/>
              </a:spcAft>
              <a:defRPr/>
            </a:pPr>
            <a:r>
              <a:rPr lang="en-US" sz="2400" dirty="0"/>
              <a:t>This similarity of instruction sets occurs because all computers are constructed from hardware technologies based on similar underlying principles. </a:t>
            </a:r>
          </a:p>
          <a:p>
            <a:pPr eaLnBrk="1" hangingPunct="1">
              <a:spcAft>
                <a:spcPts val="600"/>
              </a:spcAft>
              <a:defRPr/>
            </a:pPr>
            <a:r>
              <a:rPr lang="en-US" sz="2400" dirty="0"/>
              <a:t>Computer designers have a common goal: to find a language that; </a:t>
            </a:r>
          </a:p>
          <a:p>
            <a:pPr lvl="1" eaLnBrk="1" hangingPunct="1">
              <a:spcAft>
                <a:spcPts val="600"/>
              </a:spcAft>
              <a:defRPr/>
            </a:pPr>
            <a:r>
              <a:rPr lang="en-US" sz="2200" dirty="0"/>
              <a:t>makes it easy to build the hardware</a:t>
            </a:r>
          </a:p>
          <a:p>
            <a:pPr lvl="1" eaLnBrk="1" hangingPunct="1">
              <a:spcAft>
                <a:spcPts val="600"/>
              </a:spcAft>
              <a:defRPr/>
            </a:pPr>
            <a:r>
              <a:rPr lang="en-US" sz="2200" dirty="0"/>
              <a:t>the compiler while maximizing performance and minimizing cost and energy</a:t>
            </a:r>
          </a:p>
        </p:txBody>
      </p:sp>
      <p:sp>
        <p:nvSpPr>
          <p:cNvPr id="4" name="Footer Placeholder 3">
            <a:extLst>
              <a:ext uri="{FF2B5EF4-FFF2-40B4-BE49-F238E27FC236}">
                <a16:creationId xmlns:a16="http://schemas.microsoft.com/office/drawing/2014/main" id="{53F77009-F4CD-474B-AC38-B30FB9398740}"/>
              </a:ext>
            </a:extLst>
          </p:cNvPr>
          <p:cNvSpPr>
            <a:spLocks noGrp="1"/>
          </p:cNvSpPr>
          <p:nvPr>
            <p:ph type="ftr" sz="quarter" idx="10"/>
          </p:nvPr>
        </p:nvSpPr>
        <p:spPr/>
        <p:txBody>
          <a:bodyPr/>
          <a:lstStyle/>
          <a:p>
            <a:pPr>
              <a:defRPr/>
            </a:pPr>
            <a:r>
              <a:rPr lang="en-AU"/>
              <a:t>Chapter 2 — Instructions: Language of the Computer — </a:t>
            </a:r>
            <a:fld id="{224FDA13-8EB9-43C1-890E-63CB38D0FB36}" type="slidenum">
              <a:rPr lang="en-AU" smtClean="0"/>
              <a:pPr>
                <a:defRPr/>
              </a:pPr>
              <a:t>6</a:t>
            </a:fld>
            <a:endParaRPr lang="en-AU"/>
          </a:p>
        </p:txBody>
      </p:sp>
    </p:spTree>
    <p:extLst>
      <p:ext uri="{BB962C8B-B14F-4D97-AF65-F5344CB8AC3E}">
        <p14:creationId xmlns:p14="http://schemas.microsoft.com/office/powerpoint/2010/main" val="5244075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a:extLst>
              <a:ext uri="{FF2B5EF4-FFF2-40B4-BE49-F238E27FC236}">
                <a16:creationId xmlns:a16="http://schemas.microsoft.com/office/drawing/2014/main" id="{87E0CCE9-5781-4169-B126-3F9B2CCDFA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4365687-AEDA-4E5E-9466-5A614752CE15}" type="slidenum">
              <a:rPr lang="en-AU" altLang="en-US" sz="1400" smtClean="0"/>
              <a:pPr>
                <a:spcBef>
                  <a:spcPct val="0"/>
                </a:spcBef>
                <a:buClrTx/>
                <a:buSzTx/>
                <a:buFontTx/>
                <a:buNone/>
              </a:pPr>
              <a:t>60</a:t>
            </a:fld>
            <a:endParaRPr lang="en-AU" altLang="en-US" sz="1400"/>
          </a:p>
        </p:txBody>
      </p:sp>
      <p:sp>
        <p:nvSpPr>
          <p:cNvPr id="119811" name="Rectangle 2">
            <a:extLst>
              <a:ext uri="{FF2B5EF4-FFF2-40B4-BE49-F238E27FC236}">
                <a16:creationId xmlns:a16="http://schemas.microsoft.com/office/drawing/2014/main" id="{CDA3BB8A-276C-4A8E-B5E4-4C0EF6A4C466}"/>
              </a:ext>
            </a:extLst>
          </p:cNvPr>
          <p:cNvSpPr>
            <a:spLocks noGrp="1" noChangeArrowheads="1"/>
          </p:cNvSpPr>
          <p:nvPr>
            <p:ph type="title"/>
          </p:nvPr>
        </p:nvSpPr>
        <p:spPr/>
        <p:txBody>
          <a:bodyPr/>
          <a:lstStyle/>
          <a:p>
            <a:pPr eaLnBrk="1" hangingPunct="1"/>
            <a:r>
              <a:rPr lang="en-US" altLang="en-US" dirty="0"/>
              <a:t>Procedure Calling</a:t>
            </a:r>
            <a:endParaRPr lang="en-AU" altLang="en-US" dirty="0"/>
          </a:p>
        </p:txBody>
      </p:sp>
      <p:sp>
        <p:nvSpPr>
          <p:cNvPr id="119812" name="Rectangle 3">
            <a:extLst>
              <a:ext uri="{FF2B5EF4-FFF2-40B4-BE49-F238E27FC236}">
                <a16:creationId xmlns:a16="http://schemas.microsoft.com/office/drawing/2014/main" id="{69FDD8A0-65F6-4418-A3B1-36090BAC9B90}"/>
              </a:ext>
            </a:extLst>
          </p:cNvPr>
          <p:cNvSpPr>
            <a:spLocks noGrp="1" noChangeArrowheads="1"/>
          </p:cNvSpPr>
          <p:nvPr>
            <p:ph type="body" idx="1"/>
          </p:nvPr>
        </p:nvSpPr>
        <p:spPr/>
        <p:txBody>
          <a:bodyPr/>
          <a:lstStyle/>
          <a:p>
            <a:pPr marL="609600" indent="-609600" eaLnBrk="1" hangingPunct="1"/>
            <a:r>
              <a:rPr lang="en-US" altLang="en-US" dirty="0"/>
              <a:t>Steps required</a:t>
            </a:r>
          </a:p>
          <a:p>
            <a:pPr marL="990600" lvl="1" indent="-533400" eaLnBrk="1" hangingPunct="1">
              <a:buSzTx/>
              <a:buFont typeface="Wingdings" panose="05000000000000000000" pitchFamily="2" charset="2"/>
              <a:buAutoNum type="arabicPeriod"/>
            </a:pPr>
            <a:r>
              <a:rPr lang="en-US" altLang="en-US" dirty="0"/>
              <a:t>Place parameters in registers</a:t>
            </a:r>
          </a:p>
          <a:p>
            <a:pPr marL="990600" lvl="1" indent="-533400" eaLnBrk="1" hangingPunct="1">
              <a:buSzTx/>
              <a:buFont typeface="Wingdings" panose="05000000000000000000" pitchFamily="2" charset="2"/>
              <a:buAutoNum type="arabicPeriod"/>
            </a:pPr>
            <a:r>
              <a:rPr lang="en-US" altLang="en-US" dirty="0"/>
              <a:t>Transfer control to procedure</a:t>
            </a:r>
          </a:p>
          <a:p>
            <a:pPr marL="990600" lvl="1" indent="-533400" eaLnBrk="1" hangingPunct="1">
              <a:buSzTx/>
              <a:buFont typeface="Wingdings" panose="05000000000000000000" pitchFamily="2" charset="2"/>
              <a:buAutoNum type="arabicPeriod"/>
            </a:pPr>
            <a:r>
              <a:rPr lang="en-US" altLang="en-US" dirty="0"/>
              <a:t>Acquire storage for procedure</a:t>
            </a:r>
          </a:p>
          <a:p>
            <a:pPr marL="990600" lvl="1" indent="-533400" eaLnBrk="1" hangingPunct="1">
              <a:buSzTx/>
              <a:buFont typeface="Wingdings" panose="05000000000000000000" pitchFamily="2" charset="2"/>
              <a:buAutoNum type="arabicPeriod"/>
            </a:pPr>
            <a:r>
              <a:rPr lang="en-US" altLang="en-US" dirty="0"/>
              <a:t>Perform procedure’s operations</a:t>
            </a:r>
          </a:p>
          <a:p>
            <a:pPr marL="990600" lvl="1" indent="-533400" eaLnBrk="1" hangingPunct="1">
              <a:buSzTx/>
              <a:buFont typeface="Wingdings" panose="05000000000000000000" pitchFamily="2" charset="2"/>
              <a:buAutoNum type="arabicPeriod"/>
            </a:pPr>
            <a:r>
              <a:rPr lang="en-US" altLang="en-US" dirty="0"/>
              <a:t>Place result in register for caller</a:t>
            </a:r>
          </a:p>
          <a:p>
            <a:pPr marL="990600" lvl="1" indent="-533400" eaLnBrk="1" hangingPunct="1">
              <a:buSzTx/>
              <a:buFont typeface="Wingdings" panose="05000000000000000000" pitchFamily="2" charset="2"/>
              <a:buAutoNum type="arabicPeriod"/>
            </a:pPr>
            <a:r>
              <a:rPr lang="en-US" altLang="en-US" dirty="0"/>
              <a:t>Return to place of call</a:t>
            </a:r>
          </a:p>
        </p:txBody>
      </p:sp>
      <p:sp>
        <p:nvSpPr>
          <p:cNvPr id="119813" name="Text Box 4">
            <a:extLst>
              <a:ext uri="{FF2B5EF4-FFF2-40B4-BE49-F238E27FC236}">
                <a16:creationId xmlns:a16="http://schemas.microsoft.com/office/drawing/2014/main" id="{40D93574-D23F-42BF-8396-89ADF04408FB}"/>
              </a:ext>
            </a:extLst>
          </p:cNvPr>
          <p:cNvSpPr txBox="1">
            <a:spLocks noChangeArrowheads="1"/>
          </p:cNvSpPr>
          <p:nvPr/>
        </p:nvSpPr>
        <p:spPr bwMode="auto">
          <a:xfrm rot="5400000">
            <a:off x="6265069" y="2512219"/>
            <a:ext cx="5391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§2.8 Supporting Procedures in Computer Hardware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A00F5F34-DF8B-446B-9D82-77ADC2B3B882}"/>
              </a:ext>
            </a:extLst>
          </p:cNvPr>
          <p:cNvSpPr>
            <a:spLocks noGrp="1" noChangeArrowheads="1"/>
          </p:cNvSpPr>
          <p:nvPr>
            <p:ph type="title"/>
          </p:nvPr>
        </p:nvSpPr>
        <p:spPr>
          <a:xfrm>
            <a:off x="684213" y="323850"/>
            <a:ext cx="8259762" cy="584200"/>
          </a:xfrm>
        </p:spPr>
        <p:txBody>
          <a:bodyPr/>
          <a:lstStyle/>
          <a:p>
            <a:r>
              <a:rPr lang="en-US" altLang="en-US" sz="3200" dirty="0"/>
              <a:t>Six Steps in details for Procedure call</a:t>
            </a:r>
          </a:p>
        </p:txBody>
      </p:sp>
      <p:sp>
        <p:nvSpPr>
          <p:cNvPr id="378883" name="Rectangle 3">
            <a:extLst>
              <a:ext uri="{FF2B5EF4-FFF2-40B4-BE49-F238E27FC236}">
                <a16:creationId xmlns:a16="http://schemas.microsoft.com/office/drawing/2014/main" id="{DBC46A25-7E28-4FEE-B58A-5A4D628AB790}"/>
              </a:ext>
            </a:extLst>
          </p:cNvPr>
          <p:cNvSpPr>
            <a:spLocks noGrp="1" noChangeArrowheads="1"/>
          </p:cNvSpPr>
          <p:nvPr>
            <p:ph type="body" idx="1"/>
          </p:nvPr>
        </p:nvSpPr>
        <p:spPr>
          <a:xfrm>
            <a:off x="533400" y="1341438"/>
            <a:ext cx="8229600" cy="5327650"/>
          </a:xfrm>
        </p:spPr>
        <p:txBody>
          <a:bodyPr/>
          <a:lstStyle/>
          <a:p>
            <a:pPr marL="533400" indent="-533400">
              <a:buClr>
                <a:srgbClr val="C00000"/>
              </a:buClr>
              <a:buSzPct val="80000"/>
              <a:buFont typeface="Wingdings" panose="05000000000000000000" pitchFamily="2" charset="2"/>
              <a:buAutoNum type="arabicPeriod"/>
              <a:defRPr/>
            </a:pPr>
            <a:r>
              <a:rPr lang="en-US" sz="2400" dirty="0"/>
              <a:t>Main routine (</a:t>
            </a:r>
            <a:r>
              <a:rPr lang="en-US" sz="2400" dirty="0">
                <a:solidFill>
                  <a:srgbClr val="009900"/>
                </a:solidFill>
              </a:rPr>
              <a:t>caller</a:t>
            </a:r>
            <a:r>
              <a:rPr lang="en-US" sz="2400" dirty="0"/>
              <a:t>) places parameters in a place where the procedure (</a:t>
            </a:r>
            <a:r>
              <a:rPr lang="en-US" sz="2400" dirty="0" err="1">
                <a:solidFill>
                  <a:srgbClr val="0070C0"/>
                </a:solidFill>
              </a:rPr>
              <a:t>callee</a:t>
            </a:r>
            <a:r>
              <a:rPr lang="en-US" sz="2400" dirty="0"/>
              <a:t>) can access them</a:t>
            </a:r>
          </a:p>
          <a:p>
            <a:pPr marL="952500" lvl="1" indent="-457200">
              <a:buClr>
                <a:srgbClr val="FF0000"/>
              </a:buClr>
              <a:buSzPct val="80000"/>
              <a:buFont typeface="Wingdings" panose="05000000000000000000" pitchFamily="2" charset="2"/>
              <a:buChar char="§"/>
              <a:defRPr/>
            </a:pPr>
            <a:r>
              <a:rPr lang="en-US" sz="2000" dirty="0">
                <a:latin typeface="Courier New" pitchFamily="49" charset="0"/>
              </a:rPr>
              <a:t>$a0</a:t>
            </a:r>
            <a:r>
              <a:rPr lang="en-US" sz="2000" dirty="0"/>
              <a:t> - </a:t>
            </a:r>
            <a:r>
              <a:rPr lang="en-US" sz="2000" dirty="0">
                <a:latin typeface="Courier New" pitchFamily="49" charset="0"/>
              </a:rPr>
              <a:t>$a3</a:t>
            </a:r>
            <a:r>
              <a:rPr lang="en-US" sz="2000" dirty="0"/>
              <a:t>: four </a:t>
            </a:r>
            <a:r>
              <a:rPr lang="en-US" sz="2000" dirty="0">
                <a:solidFill>
                  <a:srgbClr val="FF0000"/>
                </a:solidFill>
              </a:rPr>
              <a:t>argument </a:t>
            </a:r>
            <a:r>
              <a:rPr lang="en-US" sz="2000" dirty="0"/>
              <a:t>registers</a:t>
            </a:r>
          </a:p>
          <a:p>
            <a:pPr marL="457200" indent="-457200">
              <a:buClr>
                <a:srgbClr val="C00000"/>
              </a:buClr>
              <a:buSzPct val="80000"/>
              <a:buFont typeface="+mj-lt"/>
              <a:buAutoNum type="arabicPeriod"/>
              <a:defRPr/>
            </a:pPr>
            <a:r>
              <a:rPr lang="en-US" sz="2400" dirty="0">
                <a:solidFill>
                  <a:srgbClr val="009900"/>
                </a:solidFill>
              </a:rPr>
              <a:t>Caller</a:t>
            </a:r>
            <a:r>
              <a:rPr lang="en-US" sz="2400" dirty="0"/>
              <a:t> transfers control to the </a:t>
            </a:r>
            <a:r>
              <a:rPr lang="en-US" sz="2400" dirty="0" err="1">
                <a:solidFill>
                  <a:srgbClr val="0070C0"/>
                </a:solidFill>
              </a:rPr>
              <a:t>callee</a:t>
            </a:r>
            <a:endParaRPr lang="en-US" sz="2400" dirty="0">
              <a:solidFill>
                <a:srgbClr val="0070C0"/>
              </a:solidFill>
            </a:endParaRPr>
          </a:p>
          <a:p>
            <a:pPr marL="457200" indent="-457200">
              <a:buClr>
                <a:srgbClr val="C00000"/>
              </a:buClr>
              <a:buSzPct val="80000"/>
              <a:buFont typeface="+mj-lt"/>
              <a:buAutoNum type="arabicPeriod"/>
              <a:defRPr/>
            </a:pPr>
            <a:r>
              <a:rPr lang="en-US" sz="2400" dirty="0" err="1">
                <a:solidFill>
                  <a:srgbClr val="0070C0"/>
                </a:solidFill>
              </a:rPr>
              <a:t>Callee</a:t>
            </a:r>
            <a:r>
              <a:rPr lang="en-US" sz="2400" dirty="0">
                <a:solidFill>
                  <a:srgbClr val="0070C0"/>
                </a:solidFill>
              </a:rPr>
              <a:t> </a:t>
            </a:r>
            <a:r>
              <a:rPr lang="en-US" sz="2400" dirty="0"/>
              <a:t>acquires the storage resources needed</a:t>
            </a:r>
          </a:p>
          <a:p>
            <a:pPr marL="457200" indent="-457200">
              <a:buClr>
                <a:srgbClr val="C00000"/>
              </a:buClr>
              <a:buSzPct val="80000"/>
              <a:buFont typeface="+mj-lt"/>
              <a:buAutoNum type="arabicPeriod"/>
              <a:defRPr/>
            </a:pPr>
            <a:r>
              <a:rPr lang="en-US" sz="2400" dirty="0" err="1">
                <a:solidFill>
                  <a:srgbClr val="0070C0"/>
                </a:solidFill>
              </a:rPr>
              <a:t>Callee</a:t>
            </a:r>
            <a:r>
              <a:rPr lang="en-US" sz="2400" dirty="0">
                <a:solidFill>
                  <a:srgbClr val="0070C0"/>
                </a:solidFill>
              </a:rPr>
              <a:t> </a:t>
            </a:r>
            <a:r>
              <a:rPr lang="en-US" sz="2400" dirty="0"/>
              <a:t>performs the desired task</a:t>
            </a:r>
          </a:p>
          <a:p>
            <a:pPr marL="457200" indent="-457200">
              <a:buClr>
                <a:srgbClr val="C00000"/>
              </a:buClr>
              <a:buSzPct val="80000"/>
              <a:buFont typeface="+mj-lt"/>
              <a:buAutoNum type="arabicPeriod"/>
              <a:defRPr/>
            </a:pPr>
            <a:r>
              <a:rPr lang="en-US" sz="2400" dirty="0" err="1">
                <a:solidFill>
                  <a:srgbClr val="0070C0"/>
                </a:solidFill>
              </a:rPr>
              <a:t>Callee</a:t>
            </a:r>
            <a:r>
              <a:rPr lang="en-US" sz="2400" dirty="0">
                <a:solidFill>
                  <a:srgbClr val="0070C0"/>
                </a:solidFill>
              </a:rPr>
              <a:t> </a:t>
            </a:r>
            <a:r>
              <a:rPr lang="en-US" sz="2400" dirty="0"/>
              <a:t>places the result value in a place where the </a:t>
            </a:r>
            <a:r>
              <a:rPr lang="en-US" sz="2400" dirty="0">
                <a:solidFill>
                  <a:srgbClr val="009900"/>
                </a:solidFill>
              </a:rPr>
              <a:t>caller</a:t>
            </a:r>
            <a:r>
              <a:rPr lang="en-US" sz="2400" dirty="0"/>
              <a:t> can access it</a:t>
            </a:r>
          </a:p>
          <a:p>
            <a:pPr marL="952500" lvl="1" indent="-457200">
              <a:buClr>
                <a:srgbClr val="C00000"/>
              </a:buClr>
              <a:buSzPct val="80000"/>
              <a:buFont typeface="Wingdings" panose="05000000000000000000" pitchFamily="2" charset="2"/>
              <a:buChar char="§"/>
              <a:defRPr/>
            </a:pPr>
            <a:r>
              <a:rPr lang="en-US" sz="2000" dirty="0">
                <a:latin typeface="Courier New" pitchFamily="49" charset="0"/>
              </a:rPr>
              <a:t>$v0</a:t>
            </a:r>
            <a:r>
              <a:rPr lang="en-US" sz="2000" dirty="0"/>
              <a:t> - </a:t>
            </a:r>
            <a:r>
              <a:rPr lang="en-US" sz="2000" dirty="0">
                <a:latin typeface="Courier New" pitchFamily="49" charset="0"/>
              </a:rPr>
              <a:t>$v1</a:t>
            </a:r>
            <a:r>
              <a:rPr lang="en-US" sz="2000" dirty="0"/>
              <a:t>:  two </a:t>
            </a:r>
            <a:r>
              <a:rPr lang="en-US" sz="2000" dirty="0">
                <a:solidFill>
                  <a:srgbClr val="FF0000"/>
                </a:solidFill>
              </a:rPr>
              <a:t>value </a:t>
            </a:r>
            <a:r>
              <a:rPr lang="en-US" sz="2000" dirty="0"/>
              <a:t>registers for result values</a:t>
            </a:r>
          </a:p>
          <a:p>
            <a:pPr marL="457200" indent="-457200">
              <a:buClr>
                <a:srgbClr val="C00000"/>
              </a:buClr>
              <a:buSzPct val="80000"/>
              <a:buFont typeface="+mj-lt"/>
              <a:buAutoNum type="arabicPeriod"/>
              <a:defRPr/>
            </a:pPr>
            <a:r>
              <a:rPr lang="en-US" sz="2400" dirty="0" err="1">
                <a:solidFill>
                  <a:srgbClr val="0070C0"/>
                </a:solidFill>
              </a:rPr>
              <a:t>Callee</a:t>
            </a:r>
            <a:r>
              <a:rPr lang="en-US" sz="2400" dirty="0">
                <a:solidFill>
                  <a:srgbClr val="0070C0"/>
                </a:solidFill>
              </a:rPr>
              <a:t> </a:t>
            </a:r>
            <a:r>
              <a:rPr lang="en-US" sz="2400" dirty="0"/>
              <a:t>returns control to the </a:t>
            </a:r>
            <a:r>
              <a:rPr lang="en-US" sz="2400" dirty="0">
                <a:solidFill>
                  <a:srgbClr val="009900"/>
                </a:solidFill>
              </a:rPr>
              <a:t>caller</a:t>
            </a:r>
          </a:p>
          <a:p>
            <a:pPr marL="952500" lvl="1" indent="-457200">
              <a:buClr>
                <a:srgbClr val="C00000"/>
              </a:buClr>
              <a:buSzPct val="80000"/>
              <a:buFont typeface="Wingdings" panose="05000000000000000000" pitchFamily="2" charset="2"/>
              <a:buChar char="§"/>
              <a:defRPr/>
            </a:pPr>
            <a:r>
              <a:rPr lang="en-US" sz="2000" dirty="0">
                <a:latin typeface="Courier New" pitchFamily="49" charset="0"/>
              </a:rPr>
              <a:t>$</a:t>
            </a:r>
            <a:r>
              <a:rPr lang="en-US" sz="2000" dirty="0" err="1">
                <a:latin typeface="Courier New" pitchFamily="49" charset="0"/>
              </a:rPr>
              <a:t>ra</a:t>
            </a:r>
            <a:r>
              <a:rPr lang="en-US" sz="2000" dirty="0"/>
              <a:t>: one </a:t>
            </a:r>
            <a:r>
              <a:rPr lang="en-US" sz="2000" dirty="0">
                <a:solidFill>
                  <a:srgbClr val="FF0000"/>
                </a:solidFill>
              </a:rPr>
              <a:t>return address </a:t>
            </a:r>
            <a:r>
              <a:rPr lang="en-US" sz="2000" dirty="0"/>
              <a:t>register to return to the point of origin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3">
            <a:extLst>
              <a:ext uri="{FF2B5EF4-FFF2-40B4-BE49-F238E27FC236}">
                <a16:creationId xmlns:a16="http://schemas.microsoft.com/office/drawing/2014/main" id="{74B8D86F-A6B5-4ED8-9005-1B3804BCB0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74E1878-B16A-4906-83A5-79A4A42D07AE}" type="slidenum">
              <a:rPr lang="en-AU" altLang="en-US" sz="1400" smtClean="0"/>
              <a:pPr>
                <a:spcBef>
                  <a:spcPct val="0"/>
                </a:spcBef>
                <a:buClrTx/>
                <a:buSzTx/>
                <a:buFontTx/>
                <a:buNone/>
              </a:pPr>
              <a:t>62</a:t>
            </a:fld>
            <a:endParaRPr lang="en-AU" altLang="en-US" sz="1400"/>
          </a:p>
        </p:txBody>
      </p:sp>
      <p:sp>
        <p:nvSpPr>
          <p:cNvPr id="123907" name="Rectangle 2">
            <a:extLst>
              <a:ext uri="{FF2B5EF4-FFF2-40B4-BE49-F238E27FC236}">
                <a16:creationId xmlns:a16="http://schemas.microsoft.com/office/drawing/2014/main" id="{173B60A4-56CB-47AF-95E4-772106716B6D}"/>
              </a:ext>
            </a:extLst>
          </p:cNvPr>
          <p:cNvSpPr>
            <a:spLocks noGrp="1" noChangeArrowheads="1"/>
          </p:cNvSpPr>
          <p:nvPr>
            <p:ph type="title"/>
          </p:nvPr>
        </p:nvSpPr>
        <p:spPr>
          <a:xfrm>
            <a:off x="684213" y="138113"/>
            <a:ext cx="8259762" cy="769937"/>
          </a:xfrm>
        </p:spPr>
        <p:txBody>
          <a:bodyPr/>
          <a:lstStyle/>
          <a:p>
            <a:pPr eaLnBrk="1" hangingPunct="1"/>
            <a:r>
              <a:rPr lang="en-US" altLang="en-US" dirty="0"/>
              <a:t>Register Usage for Procedure</a:t>
            </a:r>
            <a:endParaRPr lang="en-AU" altLang="en-US" dirty="0"/>
          </a:p>
        </p:txBody>
      </p:sp>
      <p:sp>
        <p:nvSpPr>
          <p:cNvPr id="123908" name="Rectangle 3">
            <a:extLst>
              <a:ext uri="{FF2B5EF4-FFF2-40B4-BE49-F238E27FC236}">
                <a16:creationId xmlns:a16="http://schemas.microsoft.com/office/drawing/2014/main" id="{4726A54B-5231-404D-A7F6-78C3EA3FE9C6}"/>
              </a:ext>
            </a:extLst>
          </p:cNvPr>
          <p:cNvSpPr>
            <a:spLocks noGrp="1" noChangeArrowheads="1"/>
          </p:cNvSpPr>
          <p:nvPr>
            <p:ph type="body" idx="1"/>
          </p:nvPr>
        </p:nvSpPr>
        <p:spPr/>
        <p:txBody>
          <a:bodyPr/>
          <a:lstStyle/>
          <a:p>
            <a:pPr eaLnBrk="1" hangingPunct="1">
              <a:lnSpc>
                <a:spcPct val="90000"/>
              </a:lnSpc>
            </a:pPr>
            <a:r>
              <a:rPr lang="en-US" altLang="en-US" sz="2800" dirty="0"/>
              <a:t>$a0 – $a3: arguments (reg’s 4 – 7)</a:t>
            </a:r>
          </a:p>
          <a:p>
            <a:pPr eaLnBrk="1" hangingPunct="1">
              <a:lnSpc>
                <a:spcPct val="90000"/>
              </a:lnSpc>
            </a:pPr>
            <a:r>
              <a:rPr lang="en-US" altLang="en-US" sz="2800" dirty="0"/>
              <a:t>$v0, $v1: result values (reg’s 2 and 3)</a:t>
            </a:r>
          </a:p>
          <a:p>
            <a:pPr eaLnBrk="1" hangingPunct="1">
              <a:lnSpc>
                <a:spcPct val="90000"/>
              </a:lnSpc>
            </a:pPr>
            <a:r>
              <a:rPr lang="en-US" altLang="en-US" sz="2800" dirty="0"/>
              <a:t>$t0 – $t9: temporaries</a:t>
            </a:r>
          </a:p>
          <a:p>
            <a:pPr lvl="1" eaLnBrk="1" hangingPunct="1">
              <a:lnSpc>
                <a:spcPct val="90000"/>
              </a:lnSpc>
            </a:pPr>
            <a:r>
              <a:rPr lang="en-US" altLang="en-US" sz="2400" dirty="0"/>
              <a:t>Can be overwritten by </a:t>
            </a:r>
            <a:r>
              <a:rPr lang="en-US" altLang="en-US" sz="2400" dirty="0" err="1"/>
              <a:t>callee</a:t>
            </a:r>
            <a:endParaRPr lang="en-US" altLang="en-US" sz="2400" dirty="0"/>
          </a:p>
          <a:p>
            <a:pPr eaLnBrk="1" hangingPunct="1">
              <a:lnSpc>
                <a:spcPct val="90000"/>
              </a:lnSpc>
            </a:pPr>
            <a:r>
              <a:rPr lang="en-US" altLang="en-US" sz="2800" dirty="0"/>
              <a:t>$s0 – $s7: saved</a:t>
            </a:r>
          </a:p>
          <a:p>
            <a:pPr lvl="1" eaLnBrk="1" hangingPunct="1">
              <a:lnSpc>
                <a:spcPct val="90000"/>
              </a:lnSpc>
            </a:pPr>
            <a:r>
              <a:rPr lang="en-US" altLang="en-US" sz="2400" dirty="0"/>
              <a:t>Must be saved/restored by </a:t>
            </a:r>
            <a:r>
              <a:rPr lang="en-US" altLang="en-US" sz="2400" dirty="0" err="1"/>
              <a:t>callee</a:t>
            </a:r>
            <a:endParaRPr lang="en-US" altLang="en-US" sz="2400" dirty="0"/>
          </a:p>
          <a:p>
            <a:pPr eaLnBrk="1" hangingPunct="1">
              <a:lnSpc>
                <a:spcPct val="90000"/>
              </a:lnSpc>
            </a:pPr>
            <a:r>
              <a:rPr lang="en-US" altLang="en-US" sz="2800" dirty="0"/>
              <a:t>$</a:t>
            </a:r>
            <a:r>
              <a:rPr lang="en-US" altLang="en-US" sz="2800" dirty="0" err="1"/>
              <a:t>gp</a:t>
            </a:r>
            <a:r>
              <a:rPr lang="en-US" altLang="en-US" sz="2800" dirty="0"/>
              <a:t>: global pointer for static data (reg 28)</a:t>
            </a:r>
          </a:p>
          <a:p>
            <a:pPr eaLnBrk="1" hangingPunct="1">
              <a:lnSpc>
                <a:spcPct val="90000"/>
              </a:lnSpc>
            </a:pPr>
            <a:r>
              <a:rPr lang="en-US" altLang="en-US" sz="2800" dirty="0"/>
              <a:t>$</a:t>
            </a:r>
            <a:r>
              <a:rPr lang="en-US" altLang="en-US" sz="2800" dirty="0" err="1"/>
              <a:t>sp</a:t>
            </a:r>
            <a:r>
              <a:rPr lang="en-US" altLang="en-US" sz="2800" dirty="0"/>
              <a:t>: stack pointer (reg 29)</a:t>
            </a:r>
          </a:p>
          <a:p>
            <a:pPr eaLnBrk="1" hangingPunct="1">
              <a:lnSpc>
                <a:spcPct val="90000"/>
              </a:lnSpc>
            </a:pPr>
            <a:r>
              <a:rPr lang="en-US" altLang="en-US" sz="2800" dirty="0"/>
              <a:t>$</a:t>
            </a:r>
            <a:r>
              <a:rPr lang="en-US" altLang="en-US" sz="2800" dirty="0" err="1"/>
              <a:t>fp</a:t>
            </a:r>
            <a:r>
              <a:rPr lang="en-US" altLang="en-US" sz="2800" dirty="0"/>
              <a:t>: frame pointer (reg 30)</a:t>
            </a:r>
          </a:p>
          <a:p>
            <a:pPr eaLnBrk="1" hangingPunct="1">
              <a:lnSpc>
                <a:spcPct val="90000"/>
              </a:lnSpc>
            </a:pPr>
            <a:r>
              <a:rPr lang="en-US" altLang="en-US" sz="2800" dirty="0"/>
              <a:t>$ra: return address (reg 31)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a:extLst>
              <a:ext uri="{FF2B5EF4-FFF2-40B4-BE49-F238E27FC236}">
                <a16:creationId xmlns:a16="http://schemas.microsoft.com/office/drawing/2014/main" id="{BA61FFA9-A8D8-49DC-9B0A-0FF91EEC004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F6835C4-257B-4C0D-808D-66CC2E78ECCA}" type="slidenum">
              <a:rPr lang="en-AU" altLang="en-US" sz="1400" smtClean="0"/>
              <a:pPr>
                <a:spcBef>
                  <a:spcPct val="0"/>
                </a:spcBef>
                <a:buClrTx/>
                <a:buSzTx/>
                <a:buFontTx/>
                <a:buNone/>
              </a:pPr>
              <a:t>63</a:t>
            </a:fld>
            <a:endParaRPr lang="en-AU" altLang="en-US" sz="1400"/>
          </a:p>
        </p:txBody>
      </p:sp>
      <p:sp>
        <p:nvSpPr>
          <p:cNvPr id="125955" name="Rectangle 2">
            <a:extLst>
              <a:ext uri="{FF2B5EF4-FFF2-40B4-BE49-F238E27FC236}">
                <a16:creationId xmlns:a16="http://schemas.microsoft.com/office/drawing/2014/main" id="{68E587C7-35E5-433F-83C2-61905BC54734}"/>
              </a:ext>
            </a:extLst>
          </p:cNvPr>
          <p:cNvSpPr>
            <a:spLocks noGrp="1" noChangeArrowheads="1"/>
          </p:cNvSpPr>
          <p:nvPr>
            <p:ph type="title"/>
          </p:nvPr>
        </p:nvSpPr>
        <p:spPr/>
        <p:txBody>
          <a:bodyPr/>
          <a:lstStyle/>
          <a:p>
            <a:pPr eaLnBrk="1" hangingPunct="1"/>
            <a:r>
              <a:rPr lang="en-US" altLang="en-US" dirty="0"/>
              <a:t>Procedure Call Instructions</a:t>
            </a:r>
            <a:endParaRPr lang="en-AU" altLang="en-US" dirty="0"/>
          </a:p>
        </p:txBody>
      </p:sp>
      <p:sp>
        <p:nvSpPr>
          <p:cNvPr id="125956" name="Rectangle 3">
            <a:extLst>
              <a:ext uri="{FF2B5EF4-FFF2-40B4-BE49-F238E27FC236}">
                <a16:creationId xmlns:a16="http://schemas.microsoft.com/office/drawing/2014/main" id="{A6D9B8ED-D8BC-497A-A859-76E2EC36CDC5}"/>
              </a:ext>
            </a:extLst>
          </p:cNvPr>
          <p:cNvSpPr>
            <a:spLocks noGrp="1" noChangeArrowheads="1"/>
          </p:cNvSpPr>
          <p:nvPr>
            <p:ph type="body" idx="1"/>
          </p:nvPr>
        </p:nvSpPr>
        <p:spPr/>
        <p:txBody>
          <a:bodyPr/>
          <a:lstStyle/>
          <a:p>
            <a:pPr eaLnBrk="1" hangingPunct="1"/>
            <a:r>
              <a:rPr lang="en-US" altLang="en-US" dirty="0"/>
              <a:t>Procedure call: jump and link</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jal</a:t>
            </a:r>
            <a:r>
              <a:rPr lang="en-US" altLang="en-US" sz="2800" dirty="0">
                <a:latin typeface="Lucida Console" panose="020B0609040504020204" pitchFamily="49" charset="0"/>
              </a:rPr>
              <a:t> </a:t>
            </a:r>
            <a:r>
              <a:rPr lang="en-US" altLang="en-US" sz="2800" dirty="0" err="1">
                <a:latin typeface="Lucida Console" panose="020B0609040504020204" pitchFamily="49" charset="0"/>
              </a:rPr>
              <a:t>ProcedureLabel</a:t>
            </a:r>
            <a:endParaRPr lang="en-US" altLang="en-US" sz="2800" dirty="0">
              <a:latin typeface="Lucida Console" panose="020B0609040504020204" pitchFamily="49" charset="0"/>
            </a:endParaRPr>
          </a:p>
          <a:p>
            <a:pPr lvl="1" eaLnBrk="1" hangingPunct="1"/>
            <a:r>
              <a:rPr lang="en-US" altLang="en-US" dirty="0"/>
              <a:t>Address of following instruction put in </a:t>
            </a:r>
            <a:r>
              <a:rPr lang="en-US" altLang="en-US" dirty="0">
                <a:latin typeface="Lucida Console" panose="020B0609040504020204" pitchFamily="49" charset="0"/>
              </a:rPr>
              <a:t>$ra</a:t>
            </a:r>
            <a:r>
              <a:rPr lang="en-US" altLang="en-US" dirty="0"/>
              <a:t>. Basically, </a:t>
            </a:r>
            <a:r>
              <a:rPr lang="en-US" altLang="en-US" dirty="0" err="1">
                <a:latin typeface="Lucida Console" panose="020B0609040504020204" pitchFamily="49" charset="0"/>
              </a:rPr>
              <a:t>jal</a:t>
            </a:r>
            <a:r>
              <a:rPr lang="en-US" altLang="en-US" dirty="0"/>
              <a:t> saves </a:t>
            </a:r>
            <a:r>
              <a:rPr lang="en-US" altLang="en-US" dirty="0">
                <a:latin typeface="Lucida Console" panose="020B0609040504020204" pitchFamily="49" charset="0"/>
              </a:rPr>
              <a:t>PC+4</a:t>
            </a:r>
            <a:r>
              <a:rPr lang="en-US" altLang="en-US" dirty="0"/>
              <a:t> in register </a:t>
            </a:r>
            <a:r>
              <a:rPr lang="en-US" altLang="en-US" dirty="0">
                <a:latin typeface="Lucida Console" panose="020B0609040504020204" pitchFamily="49" charset="0"/>
              </a:rPr>
              <a:t>$ra</a:t>
            </a:r>
          </a:p>
          <a:p>
            <a:pPr lvl="1" eaLnBrk="1" hangingPunct="1"/>
            <a:r>
              <a:rPr lang="en-US" altLang="en-US" dirty="0"/>
              <a:t>Jumps to target address</a:t>
            </a:r>
          </a:p>
          <a:p>
            <a:pPr eaLnBrk="1" hangingPunct="1"/>
            <a:r>
              <a:rPr lang="en-US" altLang="en-US" dirty="0"/>
              <a:t>Procedure return: jump register</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jr</a:t>
            </a:r>
            <a:r>
              <a:rPr lang="en-US" altLang="en-US" sz="2800" dirty="0">
                <a:latin typeface="Lucida Console" panose="020B0609040504020204" pitchFamily="49" charset="0"/>
              </a:rPr>
              <a:t> $ra</a:t>
            </a:r>
          </a:p>
          <a:p>
            <a:pPr lvl="1" eaLnBrk="1" hangingPunct="1"/>
            <a:r>
              <a:rPr lang="en-US" altLang="en-US" dirty="0"/>
              <a:t>Copies $ra to program counter</a:t>
            </a:r>
          </a:p>
          <a:p>
            <a:pPr lvl="1" eaLnBrk="1" hangingPunct="1"/>
            <a:r>
              <a:rPr lang="en-US" altLang="en-US" dirty="0"/>
              <a:t>Can also be used for computed jumps</a:t>
            </a:r>
          </a:p>
          <a:p>
            <a:pPr lvl="2" eaLnBrk="1" hangingPunct="1"/>
            <a:r>
              <a:rPr lang="en-US" altLang="en-US" dirty="0"/>
              <a:t>e.g., for case/switch statements</a:t>
            </a:r>
            <a:endParaRPr lang="en-AU"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a:extLst>
              <a:ext uri="{FF2B5EF4-FFF2-40B4-BE49-F238E27FC236}">
                <a16:creationId xmlns:a16="http://schemas.microsoft.com/office/drawing/2014/main" id="{AB6433D2-976C-44EF-B6AD-4F77F17AC0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5BD6239-5B46-467B-89E1-A153857DF14D}" type="slidenum">
              <a:rPr lang="en-AU" altLang="en-US" sz="1400" smtClean="0"/>
              <a:pPr>
                <a:spcBef>
                  <a:spcPct val="0"/>
                </a:spcBef>
                <a:buClrTx/>
                <a:buSzTx/>
                <a:buFontTx/>
                <a:buNone/>
              </a:pPr>
              <a:t>64</a:t>
            </a:fld>
            <a:endParaRPr lang="en-AU" altLang="en-US" sz="1400"/>
          </a:p>
        </p:txBody>
      </p:sp>
      <p:sp>
        <p:nvSpPr>
          <p:cNvPr id="128003" name="Rectangle 2">
            <a:extLst>
              <a:ext uri="{FF2B5EF4-FFF2-40B4-BE49-F238E27FC236}">
                <a16:creationId xmlns:a16="http://schemas.microsoft.com/office/drawing/2014/main" id="{734565F9-4CE8-4245-B9AD-45EB63FBC226}"/>
              </a:ext>
            </a:extLst>
          </p:cNvPr>
          <p:cNvSpPr>
            <a:spLocks noGrp="1" noChangeArrowheads="1"/>
          </p:cNvSpPr>
          <p:nvPr>
            <p:ph type="title"/>
          </p:nvPr>
        </p:nvSpPr>
        <p:spPr/>
        <p:txBody>
          <a:bodyPr/>
          <a:lstStyle/>
          <a:p>
            <a:pPr eaLnBrk="1" hangingPunct="1"/>
            <a:r>
              <a:rPr lang="en-US" altLang="en-US" dirty="0"/>
              <a:t>Leaf Procedure Example</a:t>
            </a:r>
            <a:endParaRPr lang="en-AU" altLang="en-US" dirty="0"/>
          </a:p>
        </p:txBody>
      </p:sp>
      <p:sp>
        <p:nvSpPr>
          <p:cNvPr id="128004" name="Rectangle 3">
            <a:extLst>
              <a:ext uri="{FF2B5EF4-FFF2-40B4-BE49-F238E27FC236}">
                <a16:creationId xmlns:a16="http://schemas.microsoft.com/office/drawing/2014/main" id="{CB38F8B4-946E-4B91-BD1F-50EB2A8DFA61}"/>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sz="2800" dirty="0">
                <a:latin typeface="Lucida Console" panose="020B0609040504020204" pitchFamily="49" charset="0"/>
              </a:rPr>
              <a:t>	int </a:t>
            </a:r>
            <a:r>
              <a:rPr lang="en-US" altLang="en-US" sz="2800" dirty="0" err="1">
                <a:latin typeface="Lucida Console" panose="020B0609040504020204" pitchFamily="49" charset="0"/>
              </a:rPr>
              <a:t>leaf_example</a:t>
            </a:r>
            <a:r>
              <a:rPr lang="en-US" altLang="en-US" sz="2800" dirty="0">
                <a:latin typeface="Lucida Console" panose="020B0609040504020204" pitchFamily="49" charset="0"/>
              </a:rPr>
              <a:t> (int g, h,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j)</a:t>
            </a:r>
            <a:br>
              <a:rPr lang="en-US" altLang="en-US" sz="2800" dirty="0">
                <a:latin typeface="Lucida Console" panose="020B0609040504020204" pitchFamily="49" charset="0"/>
              </a:rPr>
            </a:br>
            <a:r>
              <a:rPr lang="en-US" altLang="en-US" sz="2800" dirty="0">
                <a:latin typeface="Lucida Console" panose="020B0609040504020204" pitchFamily="49" charset="0"/>
              </a:rPr>
              <a:t>{ int f;</a:t>
            </a:r>
            <a:br>
              <a:rPr lang="en-US" altLang="en-US" sz="2800" dirty="0">
                <a:latin typeface="Lucida Console" panose="020B0609040504020204" pitchFamily="49" charset="0"/>
              </a:rPr>
            </a:br>
            <a:r>
              <a:rPr lang="en-US" altLang="en-US" sz="2800" dirty="0">
                <a:latin typeface="Lucida Console" panose="020B0609040504020204" pitchFamily="49" charset="0"/>
              </a:rPr>
              <a:t>  f = (g + h) -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j);</a:t>
            </a:r>
            <a:br>
              <a:rPr lang="en-US" altLang="en-US" sz="2800" dirty="0">
                <a:latin typeface="Lucida Console" panose="020B0609040504020204" pitchFamily="49" charset="0"/>
              </a:rPr>
            </a:br>
            <a:r>
              <a:rPr lang="en-US" altLang="en-US" sz="2800" dirty="0">
                <a:latin typeface="Lucida Console" panose="020B0609040504020204" pitchFamily="49" charset="0"/>
              </a:rPr>
              <a:t>  return f;</a:t>
            </a:r>
            <a:br>
              <a:rPr lang="en-US" altLang="en-US" sz="2800" dirty="0">
                <a:latin typeface="Lucida Console" panose="020B0609040504020204" pitchFamily="49" charset="0"/>
              </a:rPr>
            </a:br>
            <a:r>
              <a:rPr lang="en-US" altLang="en-US" sz="2800" dirty="0">
                <a:latin typeface="Lucida Console" panose="020B0609040504020204" pitchFamily="49" charset="0"/>
              </a:rPr>
              <a:t>}</a:t>
            </a:r>
          </a:p>
          <a:p>
            <a:pPr lvl="1" eaLnBrk="1" hangingPunct="1"/>
            <a:r>
              <a:rPr lang="en-US" altLang="en-US" dirty="0"/>
              <a:t>Arguments g, …, j in $a0, …, $a3</a:t>
            </a:r>
          </a:p>
          <a:p>
            <a:pPr lvl="1" eaLnBrk="1" hangingPunct="1"/>
            <a:r>
              <a:rPr lang="en-US" altLang="en-US" dirty="0">
                <a:solidFill>
                  <a:srgbClr val="C00000"/>
                </a:solidFill>
              </a:rPr>
              <a:t>f in $s0 </a:t>
            </a:r>
            <a:r>
              <a:rPr lang="en-US" altLang="en-US" dirty="0"/>
              <a:t>(hence, need to save $s0 on stack)</a:t>
            </a:r>
          </a:p>
          <a:p>
            <a:pPr lvl="1" eaLnBrk="1" hangingPunct="1"/>
            <a:r>
              <a:rPr lang="en-US" altLang="en-US" dirty="0"/>
              <a:t>Result in $v0</a:t>
            </a:r>
            <a:endParaRPr lang="en-AU"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a:extLst>
              <a:ext uri="{FF2B5EF4-FFF2-40B4-BE49-F238E27FC236}">
                <a16:creationId xmlns:a16="http://schemas.microsoft.com/office/drawing/2014/main" id="{18612A30-696B-4E72-9034-7ABB363195F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0DB0DC3-EF86-411E-B768-0BE546076C64}" type="slidenum">
              <a:rPr lang="en-AU" altLang="en-US" sz="1400" smtClean="0"/>
              <a:pPr>
                <a:spcBef>
                  <a:spcPct val="0"/>
                </a:spcBef>
                <a:buClrTx/>
                <a:buSzTx/>
                <a:buFontTx/>
                <a:buNone/>
              </a:pPr>
              <a:t>65</a:t>
            </a:fld>
            <a:endParaRPr lang="en-AU" altLang="en-US" sz="1400"/>
          </a:p>
        </p:txBody>
      </p:sp>
      <p:sp>
        <p:nvSpPr>
          <p:cNvPr id="130051" name="Rectangle 12">
            <a:extLst>
              <a:ext uri="{FF2B5EF4-FFF2-40B4-BE49-F238E27FC236}">
                <a16:creationId xmlns:a16="http://schemas.microsoft.com/office/drawing/2014/main" id="{2E6A6E40-592F-4B9E-BBA1-E5B24C2074E4}"/>
              </a:ext>
            </a:extLst>
          </p:cNvPr>
          <p:cNvSpPr>
            <a:spLocks noChangeArrowheads="1"/>
          </p:cNvSpPr>
          <p:nvPr/>
        </p:nvSpPr>
        <p:spPr bwMode="auto">
          <a:xfrm>
            <a:off x="990600" y="2082800"/>
            <a:ext cx="5021263" cy="7747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0052" name="Rectangle 15">
            <a:extLst>
              <a:ext uri="{FF2B5EF4-FFF2-40B4-BE49-F238E27FC236}">
                <a16:creationId xmlns:a16="http://schemas.microsoft.com/office/drawing/2014/main" id="{797388E8-646B-485E-9BFA-6E394C9CE711}"/>
              </a:ext>
            </a:extLst>
          </p:cNvPr>
          <p:cNvSpPr>
            <a:spLocks noChangeArrowheads="1"/>
          </p:cNvSpPr>
          <p:nvPr/>
        </p:nvSpPr>
        <p:spPr bwMode="auto">
          <a:xfrm>
            <a:off x="990600" y="2857500"/>
            <a:ext cx="5021263" cy="114776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0053" name="Rectangle 16">
            <a:extLst>
              <a:ext uri="{FF2B5EF4-FFF2-40B4-BE49-F238E27FC236}">
                <a16:creationId xmlns:a16="http://schemas.microsoft.com/office/drawing/2014/main" id="{3B0C4F7F-2DFB-4510-9B84-4087856D4B08}"/>
              </a:ext>
            </a:extLst>
          </p:cNvPr>
          <p:cNvSpPr>
            <a:spLocks noChangeArrowheads="1"/>
          </p:cNvSpPr>
          <p:nvPr/>
        </p:nvSpPr>
        <p:spPr bwMode="auto">
          <a:xfrm>
            <a:off x="990600" y="4005263"/>
            <a:ext cx="5021263" cy="36671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0054" name="Rectangle 19">
            <a:extLst>
              <a:ext uri="{FF2B5EF4-FFF2-40B4-BE49-F238E27FC236}">
                <a16:creationId xmlns:a16="http://schemas.microsoft.com/office/drawing/2014/main" id="{2579A1C4-58B9-4F63-B8E9-450244144077}"/>
              </a:ext>
            </a:extLst>
          </p:cNvPr>
          <p:cNvSpPr>
            <a:spLocks noChangeArrowheads="1"/>
          </p:cNvSpPr>
          <p:nvPr/>
        </p:nvSpPr>
        <p:spPr bwMode="auto">
          <a:xfrm>
            <a:off x="990600" y="1676400"/>
            <a:ext cx="5021263" cy="406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0055" name="Rectangle 20">
            <a:extLst>
              <a:ext uri="{FF2B5EF4-FFF2-40B4-BE49-F238E27FC236}">
                <a16:creationId xmlns:a16="http://schemas.microsoft.com/office/drawing/2014/main" id="{7DBCFF20-D146-4B58-9784-BD6CC20490BC}"/>
              </a:ext>
            </a:extLst>
          </p:cNvPr>
          <p:cNvSpPr>
            <a:spLocks noChangeArrowheads="1"/>
          </p:cNvSpPr>
          <p:nvPr/>
        </p:nvSpPr>
        <p:spPr bwMode="auto">
          <a:xfrm>
            <a:off x="990600" y="4371975"/>
            <a:ext cx="5021263" cy="785813"/>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0056" name="Rectangle 21">
            <a:extLst>
              <a:ext uri="{FF2B5EF4-FFF2-40B4-BE49-F238E27FC236}">
                <a16:creationId xmlns:a16="http://schemas.microsoft.com/office/drawing/2014/main" id="{1AFE143F-43C2-4398-A727-502E98CB4F45}"/>
              </a:ext>
            </a:extLst>
          </p:cNvPr>
          <p:cNvSpPr>
            <a:spLocks noChangeArrowheads="1"/>
          </p:cNvSpPr>
          <p:nvPr/>
        </p:nvSpPr>
        <p:spPr bwMode="auto">
          <a:xfrm>
            <a:off x="990600" y="5157788"/>
            <a:ext cx="5021263" cy="3952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0057" name="Rectangle 2">
            <a:extLst>
              <a:ext uri="{FF2B5EF4-FFF2-40B4-BE49-F238E27FC236}">
                <a16:creationId xmlns:a16="http://schemas.microsoft.com/office/drawing/2014/main" id="{9EB1A347-F2FB-4AD4-BDC3-C528D4FF810D}"/>
              </a:ext>
            </a:extLst>
          </p:cNvPr>
          <p:cNvSpPr>
            <a:spLocks noGrp="1" noChangeArrowheads="1"/>
          </p:cNvSpPr>
          <p:nvPr>
            <p:ph type="title"/>
          </p:nvPr>
        </p:nvSpPr>
        <p:spPr/>
        <p:txBody>
          <a:bodyPr/>
          <a:lstStyle/>
          <a:p>
            <a:pPr eaLnBrk="1" hangingPunct="1"/>
            <a:r>
              <a:rPr lang="en-US" altLang="en-US" dirty="0"/>
              <a:t>Leaf Procedure Example</a:t>
            </a:r>
            <a:endParaRPr lang="en-AU" altLang="en-US" dirty="0"/>
          </a:p>
        </p:txBody>
      </p:sp>
      <p:sp>
        <p:nvSpPr>
          <p:cNvPr id="130058" name="Rectangle 3">
            <a:extLst>
              <a:ext uri="{FF2B5EF4-FFF2-40B4-BE49-F238E27FC236}">
                <a16:creationId xmlns:a16="http://schemas.microsoft.com/office/drawing/2014/main" id="{5A1477B2-3B08-4403-9EC0-BD448BD51ADF}"/>
              </a:ext>
            </a:extLst>
          </p:cNvPr>
          <p:cNvSpPr>
            <a:spLocks noGrp="1" noChangeArrowheads="1"/>
          </p:cNvSpPr>
          <p:nvPr>
            <p:ph type="body" idx="1"/>
          </p:nvPr>
        </p:nvSpPr>
        <p:spPr/>
        <p:txBody>
          <a:bodyPr/>
          <a:lstStyle/>
          <a:p>
            <a:pPr eaLnBrk="1" hangingPunct="1">
              <a:lnSpc>
                <a:spcPct val="90000"/>
              </a:lnSpc>
            </a:pPr>
            <a:r>
              <a:rPr lang="en-US" altLang="en-US" dirty="0"/>
              <a:t>MIPS code:</a:t>
            </a:r>
          </a:p>
          <a:p>
            <a:pPr eaLnBrk="1" hangingPunct="1">
              <a:lnSpc>
                <a:spcPct val="90000"/>
              </a:lnSpc>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leaf_example</a:t>
            </a:r>
            <a:r>
              <a:rPr lang="en-US" altLang="en-US" sz="2800" dirty="0">
                <a:latin typeface="Lucida Console" panose="020B0609040504020204" pitchFamily="49" charset="0"/>
              </a:rPr>
              <a:t>:</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addi</a:t>
            </a:r>
            <a:r>
              <a:rPr lang="en-US" altLang="en-US" sz="2800" dirty="0">
                <a:latin typeface="Lucida Console" panose="020B0609040504020204" pitchFamily="49" charset="0"/>
              </a:rPr>
              <a:t> $</a:t>
            </a:r>
            <a:r>
              <a:rPr lang="en-US" altLang="en-US" sz="2800" dirty="0" err="1">
                <a:latin typeface="Lucida Console" panose="020B0609040504020204" pitchFamily="49" charset="0"/>
              </a:rPr>
              <a:t>sp</a:t>
            </a:r>
            <a:r>
              <a:rPr lang="en-US" altLang="en-US" sz="2800" dirty="0">
                <a:latin typeface="Lucida Console" panose="020B0609040504020204" pitchFamily="49" charset="0"/>
              </a:rPr>
              <a:t>, $</a:t>
            </a:r>
            <a:r>
              <a:rPr lang="en-US" altLang="en-US" sz="2800" dirty="0" err="1">
                <a:latin typeface="Lucida Console" panose="020B0609040504020204" pitchFamily="49" charset="0"/>
              </a:rPr>
              <a:t>sp</a:t>
            </a:r>
            <a:r>
              <a:rPr lang="en-US" altLang="en-US" sz="2800" dirty="0">
                <a:latin typeface="Lucida Console" panose="020B0609040504020204" pitchFamily="49" charset="0"/>
              </a:rPr>
              <a:t>, -4</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sw</a:t>
            </a:r>
            <a:r>
              <a:rPr lang="en-US" altLang="en-US" sz="2800" dirty="0">
                <a:latin typeface="Lucida Console" panose="020B0609040504020204" pitchFamily="49" charset="0"/>
              </a:rPr>
              <a:t>   $s0, 0($</a:t>
            </a:r>
            <a:r>
              <a:rPr lang="en-US" altLang="en-US" sz="2800" dirty="0" err="1">
                <a:latin typeface="Lucida Console" panose="020B0609040504020204" pitchFamily="49" charset="0"/>
              </a:rPr>
              <a:t>sp</a:t>
            </a:r>
            <a:r>
              <a:rPr lang="en-US" altLang="en-US" sz="2800" dirty="0">
                <a:latin typeface="Lucida Console" panose="020B0609040504020204" pitchFamily="49" charset="0"/>
              </a:rPr>
              <a:t>)</a:t>
            </a:r>
            <a:br>
              <a:rPr lang="en-US" altLang="en-US" sz="2800" dirty="0">
                <a:latin typeface="Lucida Console" panose="020B0609040504020204" pitchFamily="49" charset="0"/>
              </a:rPr>
            </a:br>
            <a:r>
              <a:rPr lang="en-US" altLang="en-US" sz="2800" dirty="0">
                <a:latin typeface="Lucida Console" panose="020B0609040504020204" pitchFamily="49" charset="0"/>
              </a:rPr>
              <a:t>  add  $t0, $a0, $a1</a:t>
            </a:r>
            <a:br>
              <a:rPr lang="en-US" altLang="en-US" sz="2800" dirty="0">
                <a:latin typeface="Lucida Console" panose="020B0609040504020204" pitchFamily="49" charset="0"/>
              </a:rPr>
            </a:br>
            <a:r>
              <a:rPr lang="en-US" altLang="en-US" sz="2800" dirty="0">
                <a:latin typeface="Lucida Console" panose="020B0609040504020204" pitchFamily="49" charset="0"/>
              </a:rPr>
              <a:t>  add  $t1, $a2, $a3</a:t>
            </a:r>
            <a:br>
              <a:rPr lang="en-US" altLang="en-US" sz="2800" dirty="0">
                <a:latin typeface="Lucida Console" panose="020B0609040504020204" pitchFamily="49" charset="0"/>
              </a:rPr>
            </a:br>
            <a:r>
              <a:rPr lang="en-US" altLang="en-US" sz="2800" dirty="0">
                <a:latin typeface="Lucida Console" panose="020B0609040504020204" pitchFamily="49" charset="0"/>
              </a:rPr>
              <a:t>  sub  $s0, $t0, $t1</a:t>
            </a:r>
            <a:br>
              <a:rPr lang="en-US" altLang="en-US" sz="2800" dirty="0">
                <a:latin typeface="Lucida Console" panose="020B0609040504020204" pitchFamily="49" charset="0"/>
              </a:rPr>
            </a:br>
            <a:r>
              <a:rPr lang="en-US" altLang="en-US" sz="2800" dirty="0">
                <a:latin typeface="Lucida Console" panose="020B0609040504020204" pitchFamily="49" charset="0"/>
              </a:rPr>
              <a:t>  add  $v0, $s0, $zero</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lw</a:t>
            </a:r>
            <a:r>
              <a:rPr lang="en-US" altLang="en-US" sz="2800" dirty="0">
                <a:latin typeface="Lucida Console" panose="020B0609040504020204" pitchFamily="49" charset="0"/>
              </a:rPr>
              <a:t>   $s0, 0($</a:t>
            </a:r>
            <a:r>
              <a:rPr lang="en-US" altLang="en-US" sz="2800" dirty="0" err="1">
                <a:latin typeface="Lucida Console" panose="020B0609040504020204" pitchFamily="49" charset="0"/>
              </a:rPr>
              <a:t>sp</a:t>
            </a:r>
            <a:r>
              <a:rPr lang="en-US" altLang="en-US" sz="2800" dirty="0">
                <a:latin typeface="Lucida Console" panose="020B0609040504020204" pitchFamily="49" charset="0"/>
              </a:rPr>
              <a:t>)</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addi</a:t>
            </a:r>
            <a:r>
              <a:rPr lang="en-US" altLang="en-US" sz="2800" dirty="0">
                <a:latin typeface="Lucida Console" panose="020B0609040504020204" pitchFamily="49" charset="0"/>
              </a:rPr>
              <a:t> $</a:t>
            </a:r>
            <a:r>
              <a:rPr lang="en-US" altLang="en-US" sz="2800" dirty="0" err="1">
                <a:latin typeface="Lucida Console" panose="020B0609040504020204" pitchFamily="49" charset="0"/>
              </a:rPr>
              <a:t>sp</a:t>
            </a:r>
            <a:r>
              <a:rPr lang="en-US" altLang="en-US" sz="2800" dirty="0">
                <a:latin typeface="Lucida Console" panose="020B0609040504020204" pitchFamily="49" charset="0"/>
              </a:rPr>
              <a:t>, $</a:t>
            </a:r>
            <a:r>
              <a:rPr lang="en-US" altLang="en-US" sz="2800" dirty="0" err="1">
                <a:latin typeface="Lucida Console" panose="020B0609040504020204" pitchFamily="49" charset="0"/>
              </a:rPr>
              <a:t>sp</a:t>
            </a:r>
            <a:r>
              <a:rPr lang="en-US" altLang="en-US" sz="2800" dirty="0">
                <a:latin typeface="Lucida Console" panose="020B0609040504020204" pitchFamily="49" charset="0"/>
              </a:rPr>
              <a:t>, 4</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jr</a:t>
            </a:r>
            <a:r>
              <a:rPr lang="en-US" altLang="en-US" sz="2800" dirty="0">
                <a:latin typeface="Lucida Console" panose="020B0609040504020204" pitchFamily="49" charset="0"/>
              </a:rPr>
              <a:t>   $ra</a:t>
            </a:r>
          </a:p>
        </p:txBody>
      </p:sp>
      <p:sp>
        <p:nvSpPr>
          <p:cNvPr id="130059" name="Text Box 4">
            <a:extLst>
              <a:ext uri="{FF2B5EF4-FFF2-40B4-BE49-F238E27FC236}">
                <a16:creationId xmlns:a16="http://schemas.microsoft.com/office/drawing/2014/main" id="{1283C5DB-7633-4949-B9A6-FDD5D1AF7463}"/>
              </a:ext>
            </a:extLst>
          </p:cNvPr>
          <p:cNvSpPr txBox="1">
            <a:spLocks noChangeArrowheads="1"/>
          </p:cNvSpPr>
          <p:nvPr/>
        </p:nvSpPr>
        <p:spPr bwMode="auto">
          <a:xfrm>
            <a:off x="6224588" y="2347913"/>
            <a:ext cx="2001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Save $s0 on stack</a:t>
            </a:r>
            <a:endParaRPr lang="en-AU" altLang="en-US" sz="1800">
              <a:latin typeface="Tahoma" panose="020B0604030504040204" pitchFamily="34" charset="0"/>
            </a:endParaRPr>
          </a:p>
        </p:txBody>
      </p:sp>
      <p:sp>
        <p:nvSpPr>
          <p:cNvPr id="130060" name="Text Box 5">
            <a:extLst>
              <a:ext uri="{FF2B5EF4-FFF2-40B4-BE49-F238E27FC236}">
                <a16:creationId xmlns:a16="http://schemas.microsoft.com/office/drawing/2014/main" id="{05404B72-9152-42F7-B579-BEC3DECC99F8}"/>
              </a:ext>
            </a:extLst>
          </p:cNvPr>
          <p:cNvSpPr txBox="1">
            <a:spLocks noChangeArrowheads="1"/>
          </p:cNvSpPr>
          <p:nvPr/>
        </p:nvSpPr>
        <p:spPr bwMode="auto">
          <a:xfrm>
            <a:off x="6224588" y="3213100"/>
            <a:ext cx="1762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Procedure body</a:t>
            </a:r>
            <a:endParaRPr lang="en-AU" altLang="en-US" sz="1800">
              <a:latin typeface="Tahoma" panose="020B0604030504040204" pitchFamily="34" charset="0"/>
            </a:endParaRPr>
          </a:p>
        </p:txBody>
      </p:sp>
      <p:sp>
        <p:nvSpPr>
          <p:cNvPr id="130061" name="Text Box 6">
            <a:extLst>
              <a:ext uri="{FF2B5EF4-FFF2-40B4-BE49-F238E27FC236}">
                <a16:creationId xmlns:a16="http://schemas.microsoft.com/office/drawing/2014/main" id="{B4FDFC8A-5A38-40D6-BCE3-A62BA74C0BE7}"/>
              </a:ext>
            </a:extLst>
          </p:cNvPr>
          <p:cNvSpPr txBox="1">
            <a:spLocks noChangeArrowheads="1"/>
          </p:cNvSpPr>
          <p:nvPr/>
        </p:nvSpPr>
        <p:spPr bwMode="auto">
          <a:xfrm>
            <a:off x="6224588" y="4581525"/>
            <a:ext cx="1374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Restore $s0</a:t>
            </a:r>
            <a:endParaRPr lang="en-AU" altLang="en-US" sz="1800">
              <a:latin typeface="Tahoma" panose="020B0604030504040204" pitchFamily="34" charset="0"/>
            </a:endParaRPr>
          </a:p>
        </p:txBody>
      </p:sp>
      <p:sp>
        <p:nvSpPr>
          <p:cNvPr id="130062" name="Text Box 10">
            <a:extLst>
              <a:ext uri="{FF2B5EF4-FFF2-40B4-BE49-F238E27FC236}">
                <a16:creationId xmlns:a16="http://schemas.microsoft.com/office/drawing/2014/main" id="{DCCBB69B-1B14-44D7-A6A8-F36798F36743}"/>
              </a:ext>
            </a:extLst>
          </p:cNvPr>
          <p:cNvSpPr txBox="1">
            <a:spLocks noChangeArrowheads="1"/>
          </p:cNvSpPr>
          <p:nvPr/>
        </p:nvSpPr>
        <p:spPr bwMode="auto">
          <a:xfrm>
            <a:off x="6224588" y="4005263"/>
            <a:ext cx="803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Result</a:t>
            </a:r>
            <a:endParaRPr lang="en-AU" altLang="en-US" sz="1800">
              <a:latin typeface="Tahoma" panose="020B0604030504040204" pitchFamily="34" charset="0"/>
            </a:endParaRPr>
          </a:p>
        </p:txBody>
      </p:sp>
      <p:sp>
        <p:nvSpPr>
          <p:cNvPr id="130063" name="Text Box 11">
            <a:extLst>
              <a:ext uri="{FF2B5EF4-FFF2-40B4-BE49-F238E27FC236}">
                <a16:creationId xmlns:a16="http://schemas.microsoft.com/office/drawing/2014/main" id="{2081FB25-510F-49E1-8738-D9EDBBF09629}"/>
              </a:ext>
            </a:extLst>
          </p:cNvPr>
          <p:cNvSpPr txBox="1">
            <a:spLocks noChangeArrowheads="1"/>
          </p:cNvSpPr>
          <p:nvPr/>
        </p:nvSpPr>
        <p:spPr bwMode="auto">
          <a:xfrm>
            <a:off x="6215063" y="5157788"/>
            <a:ext cx="8588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Return</a:t>
            </a:r>
            <a:endParaRPr lang="en-AU" altLang="en-US" sz="1800">
              <a:latin typeface="Tahoma" panose="020B0604030504040204" pitchFamily="34" charset="0"/>
            </a:endParaRPr>
          </a:p>
        </p:txBody>
      </p:sp>
      <p:sp>
        <p:nvSpPr>
          <p:cNvPr id="130064" name="TextBox 1">
            <a:extLst>
              <a:ext uri="{FF2B5EF4-FFF2-40B4-BE49-F238E27FC236}">
                <a16:creationId xmlns:a16="http://schemas.microsoft.com/office/drawing/2014/main" id="{055F39AB-DD80-48D7-AB07-1B694BA2C8F9}"/>
              </a:ext>
            </a:extLst>
          </p:cNvPr>
          <p:cNvSpPr txBox="1">
            <a:spLocks noChangeArrowheads="1"/>
          </p:cNvSpPr>
          <p:nvPr/>
        </p:nvSpPr>
        <p:spPr bwMode="auto">
          <a:xfrm>
            <a:off x="158750" y="5678488"/>
            <a:ext cx="8964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00B050"/>
                </a:solidFill>
              </a:rPr>
              <a:t>Note</a:t>
            </a:r>
            <a:r>
              <a:rPr lang="en-US" altLang="en-US" sz="1800"/>
              <a:t>: we could save $t0 and $t1 as we did for $s0, but by convention it is not needed.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D479CD70-FC12-49E7-BCA7-96377C774F0C}"/>
              </a:ext>
            </a:extLst>
          </p:cNvPr>
          <p:cNvSpPr>
            <a:spLocks noGrp="1" noChangeArrowheads="1"/>
          </p:cNvSpPr>
          <p:nvPr>
            <p:ph type="title"/>
          </p:nvPr>
        </p:nvSpPr>
        <p:spPr>
          <a:xfrm>
            <a:off x="684213" y="200025"/>
            <a:ext cx="8259762" cy="708025"/>
          </a:xfrm>
        </p:spPr>
        <p:txBody>
          <a:bodyPr/>
          <a:lstStyle/>
          <a:p>
            <a:r>
              <a:rPr lang="en-US" altLang="en-US" sz="3600" dirty="0"/>
              <a:t>Which registers to save &amp; restore:</a:t>
            </a:r>
            <a:r>
              <a:rPr lang="en-US" altLang="en-US" sz="4000" dirty="0"/>
              <a:t> </a:t>
            </a:r>
          </a:p>
        </p:txBody>
      </p:sp>
      <p:sp>
        <p:nvSpPr>
          <p:cNvPr id="132099" name="Content Placeholder 2">
            <a:extLst>
              <a:ext uri="{FF2B5EF4-FFF2-40B4-BE49-F238E27FC236}">
                <a16:creationId xmlns:a16="http://schemas.microsoft.com/office/drawing/2014/main" id="{51A61184-2B30-453A-A416-F7658075C83D}"/>
              </a:ext>
            </a:extLst>
          </p:cNvPr>
          <p:cNvSpPr>
            <a:spLocks noGrp="1" noChangeArrowheads="1"/>
          </p:cNvSpPr>
          <p:nvPr>
            <p:ph idx="1"/>
          </p:nvPr>
        </p:nvSpPr>
        <p:spPr/>
        <p:txBody>
          <a:bodyPr/>
          <a:lstStyle/>
          <a:p>
            <a:pPr algn="just"/>
            <a:r>
              <a:rPr lang="en-US" altLang="en-US" dirty="0"/>
              <a:t>To avoid saving and restoring a register whose value is never used, which might happen with a temporary register, MIPS software separates 18 of the registers into 2 groups:</a:t>
            </a:r>
          </a:p>
          <a:p>
            <a:pPr algn="just"/>
            <a:endParaRPr lang="en-US" altLang="en-US" sz="1400" dirty="0"/>
          </a:p>
          <a:p>
            <a:pPr lvl="1" algn="just"/>
            <a:r>
              <a:rPr lang="en-US" altLang="en-US" sz="2400" dirty="0"/>
              <a:t>$t0 - $t9: are not preserved by the </a:t>
            </a:r>
            <a:r>
              <a:rPr lang="en-US" altLang="en-US" sz="2400" dirty="0" err="1"/>
              <a:t>callee</a:t>
            </a:r>
            <a:r>
              <a:rPr lang="en-US" altLang="en-US" sz="2400" dirty="0"/>
              <a:t> (i.e., the procedure) on a procedure call</a:t>
            </a:r>
          </a:p>
          <a:p>
            <a:pPr lvl="1" algn="just"/>
            <a:endParaRPr lang="en-US" altLang="en-US" sz="1000" dirty="0"/>
          </a:p>
          <a:p>
            <a:pPr lvl="1" algn="just"/>
            <a:r>
              <a:rPr lang="en-US" altLang="en-US" sz="2400" dirty="0"/>
              <a:t>$s0 - $s7: saved registers that must be preserved on a procedure call (if used, the </a:t>
            </a:r>
            <a:r>
              <a:rPr lang="en-US" altLang="en-US" sz="2400" dirty="0" err="1"/>
              <a:t>callee</a:t>
            </a:r>
            <a:r>
              <a:rPr lang="en-US" altLang="en-US" sz="2400" dirty="0"/>
              <a:t> saves and restores them)  </a:t>
            </a:r>
            <a:endParaRPr lang="en-US" altLang="en-US" sz="3200" dirty="0"/>
          </a:p>
        </p:txBody>
      </p:sp>
      <p:sp>
        <p:nvSpPr>
          <p:cNvPr id="132100" name="Footer Placeholder 3">
            <a:extLst>
              <a:ext uri="{FF2B5EF4-FFF2-40B4-BE49-F238E27FC236}">
                <a16:creationId xmlns:a16="http://schemas.microsoft.com/office/drawing/2014/main" id="{A6FD0713-271B-447C-AA3F-5A3FCFA8CF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3F9C52B-E99E-487F-ABB3-5C10B19AEB38}" type="slidenum">
              <a:rPr lang="en-AU" altLang="en-US" sz="1400" smtClean="0"/>
              <a:pPr>
                <a:spcBef>
                  <a:spcPct val="0"/>
                </a:spcBef>
                <a:buClrTx/>
                <a:buSzTx/>
                <a:buFontTx/>
                <a:buNone/>
              </a:pPr>
              <a:t>66</a:t>
            </a:fld>
            <a:endParaRPr lang="en-AU" altLang="en-US" sz="1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3">
            <a:extLst>
              <a:ext uri="{FF2B5EF4-FFF2-40B4-BE49-F238E27FC236}">
                <a16:creationId xmlns:a16="http://schemas.microsoft.com/office/drawing/2014/main" id="{CFA3CB8C-9958-47FC-8765-C254D6C533B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A116198-8386-4437-BFC5-97D10CCE8EE0}" type="slidenum">
              <a:rPr lang="en-AU" altLang="en-US" sz="1400" smtClean="0"/>
              <a:pPr>
                <a:spcBef>
                  <a:spcPct val="0"/>
                </a:spcBef>
                <a:buClrTx/>
                <a:buSzTx/>
                <a:buFontTx/>
                <a:buNone/>
              </a:pPr>
              <a:t>67</a:t>
            </a:fld>
            <a:endParaRPr lang="en-AU" altLang="en-US" sz="1400"/>
          </a:p>
        </p:txBody>
      </p:sp>
      <p:sp>
        <p:nvSpPr>
          <p:cNvPr id="134147" name="Rectangle 2">
            <a:extLst>
              <a:ext uri="{FF2B5EF4-FFF2-40B4-BE49-F238E27FC236}">
                <a16:creationId xmlns:a16="http://schemas.microsoft.com/office/drawing/2014/main" id="{C262A9E7-1947-463A-A566-7FBB55032ABC}"/>
              </a:ext>
            </a:extLst>
          </p:cNvPr>
          <p:cNvSpPr>
            <a:spLocks noGrp="1" noChangeArrowheads="1"/>
          </p:cNvSpPr>
          <p:nvPr>
            <p:ph type="title"/>
          </p:nvPr>
        </p:nvSpPr>
        <p:spPr/>
        <p:txBody>
          <a:bodyPr/>
          <a:lstStyle/>
          <a:p>
            <a:pPr eaLnBrk="1" hangingPunct="1"/>
            <a:r>
              <a:rPr lang="en-US" altLang="en-US" dirty="0"/>
              <a:t>Non-Leaf Procedures</a:t>
            </a:r>
            <a:endParaRPr lang="en-AU" altLang="en-US" dirty="0"/>
          </a:p>
        </p:txBody>
      </p:sp>
      <p:sp>
        <p:nvSpPr>
          <p:cNvPr id="134148" name="Rectangle 3">
            <a:extLst>
              <a:ext uri="{FF2B5EF4-FFF2-40B4-BE49-F238E27FC236}">
                <a16:creationId xmlns:a16="http://schemas.microsoft.com/office/drawing/2014/main" id="{CB7C4E1C-5DC4-4FE7-A205-A64FC2712348}"/>
              </a:ext>
            </a:extLst>
          </p:cNvPr>
          <p:cNvSpPr>
            <a:spLocks noGrp="1" noChangeArrowheads="1"/>
          </p:cNvSpPr>
          <p:nvPr>
            <p:ph type="body" idx="1"/>
          </p:nvPr>
        </p:nvSpPr>
        <p:spPr/>
        <p:txBody>
          <a:bodyPr/>
          <a:lstStyle/>
          <a:p>
            <a:pPr eaLnBrk="1" hangingPunct="1"/>
            <a:r>
              <a:rPr lang="en-US" altLang="en-US" dirty="0"/>
              <a:t>Procedures that call other procedures</a:t>
            </a:r>
          </a:p>
          <a:p>
            <a:pPr eaLnBrk="1" hangingPunct="1"/>
            <a:r>
              <a:rPr lang="en-US" altLang="en-US" dirty="0"/>
              <a:t>For nested call, caller needs to save on the stack:</a:t>
            </a:r>
          </a:p>
          <a:p>
            <a:pPr lvl="1" eaLnBrk="1" hangingPunct="1"/>
            <a:r>
              <a:rPr lang="en-US" altLang="en-US" dirty="0"/>
              <a:t>Its return address</a:t>
            </a:r>
          </a:p>
          <a:p>
            <a:pPr lvl="1" eaLnBrk="1" hangingPunct="1"/>
            <a:r>
              <a:rPr lang="en-US" altLang="en-US" dirty="0"/>
              <a:t>Any arguments and temporaries needed after the call</a:t>
            </a:r>
          </a:p>
          <a:p>
            <a:pPr eaLnBrk="1" hangingPunct="1"/>
            <a:r>
              <a:rPr lang="en-US" altLang="en-US" dirty="0"/>
              <a:t>Restore from the stack after the call</a:t>
            </a:r>
            <a:endParaRPr lang="en-AU"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3">
            <a:extLst>
              <a:ext uri="{FF2B5EF4-FFF2-40B4-BE49-F238E27FC236}">
                <a16:creationId xmlns:a16="http://schemas.microsoft.com/office/drawing/2014/main" id="{F6F9583C-1C5D-4752-8010-B730073B34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47DAD63-8A58-4584-8289-CE1FF0A4DAFD}" type="slidenum">
              <a:rPr lang="en-AU" altLang="en-US" sz="1400" smtClean="0"/>
              <a:pPr>
                <a:spcBef>
                  <a:spcPct val="0"/>
                </a:spcBef>
                <a:buClrTx/>
                <a:buSzTx/>
                <a:buFontTx/>
                <a:buNone/>
              </a:pPr>
              <a:t>68</a:t>
            </a:fld>
            <a:endParaRPr lang="en-AU" altLang="en-US" sz="1400"/>
          </a:p>
        </p:txBody>
      </p:sp>
      <p:sp>
        <p:nvSpPr>
          <p:cNvPr id="136195" name="Rectangle 2">
            <a:extLst>
              <a:ext uri="{FF2B5EF4-FFF2-40B4-BE49-F238E27FC236}">
                <a16:creationId xmlns:a16="http://schemas.microsoft.com/office/drawing/2014/main" id="{4E727B85-F919-4064-82D6-B38091129EFF}"/>
              </a:ext>
            </a:extLst>
          </p:cNvPr>
          <p:cNvSpPr>
            <a:spLocks noGrp="1" noChangeArrowheads="1"/>
          </p:cNvSpPr>
          <p:nvPr>
            <p:ph type="title"/>
          </p:nvPr>
        </p:nvSpPr>
        <p:spPr/>
        <p:txBody>
          <a:bodyPr/>
          <a:lstStyle/>
          <a:p>
            <a:pPr eaLnBrk="1" hangingPunct="1"/>
            <a:r>
              <a:rPr lang="en-US" altLang="en-US" dirty="0"/>
              <a:t>Non-Leaf Procedure Example</a:t>
            </a:r>
            <a:endParaRPr lang="en-AU" altLang="en-US" dirty="0"/>
          </a:p>
        </p:txBody>
      </p:sp>
      <p:sp>
        <p:nvSpPr>
          <p:cNvPr id="136196" name="Rectangle 3">
            <a:extLst>
              <a:ext uri="{FF2B5EF4-FFF2-40B4-BE49-F238E27FC236}">
                <a16:creationId xmlns:a16="http://schemas.microsoft.com/office/drawing/2014/main" id="{820AE837-8885-45D8-AA9A-89B5B3C13FEB}"/>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sz="2800" dirty="0">
                <a:latin typeface="Lucida Console" panose="020B0609040504020204" pitchFamily="49" charset="0"/>
              </a:rPr>
              <a:t>	int fact (int n)</a:t>
            </a:r>
            <a:br>
              <a:rPr lang="en-US" altLang="en-US" sz="2800" dirty="0">
                <a:latin typeface="Lucida Console" panose="020B0609040504020204" pitchFamily="49" charset="0"/>
              </a:rPr>
            </a:br>
            <a:r>
              <a:rPr lang="en-US" altLang="en-US" sz="2800" dirty="0">
                <a:latin typeface="Lucida Console" panose="020B0609040504020204" pitchFamily="49" charset="0"/>
              </a:rPr>
              <a:t>{ </a:t>
            </a:r>
            <a:br>
              <a:rPr lang="en-US" altLang="en-US" sz="2800" dirty="0">
                <a:latin typeface="Lucida Console" panose="020B0609040504020204" pitchFamily="49" charset="0"/>
              </a:rPr>
            </a:br>
            <a:r>
              <a:rPr lang="en-US" altLang="en-US" sz="2800" dirty="0">
                <a:latin typeface="Lucida Console" panose="020B0609040504020204" pitchFamily="49" charset="0"/>
              </a:rPr>
              <a:t>  if (n &lt; 1) return </a:t>
            </a:r>
            <a:r>
              <a:rPr lang="en-US" altLang="en-US" sz="2800" dirty="0">
                <a:solidFill>
                  <a:srgbClr val="FF0000"/>
                </a:solidFill>
                <a:latin typeface="Lucida Console" panose="020B0609040504020204" pitchFamily="49" charset="0"/>
              </a:rPr>
              <a:t>1</a:t>
            </a:r>
            <a:r>
              <a:rPr lang="en-US" altLang="en-US" sz="2800" dirty="0">
                <a:latin typeface="Lucida Console" panose="020B0609040504020204" pitchFamily="49" charset="0"/>
              </a:rPr>
              <a:t>;</a:t>
            </a:r>
            <a:br>
              <a:rPr lang="en-US" altLang="en-US" sz="2800" dirty="0">
                <a:latin typeface="Lucida Console" panose="020B0609040504020204" pitchFamily="49" charset="0"/>
              </a:rPr>
            </a:br>
            <a:r>
              <a:rPr lang="en-US" altLang="en-US" sz="2800" dirty="0">
                <a:latin typeface="Lucida Console" panose="020B0609040504020204" pitchFamily="49" charset="0"/>
              </a:rPr>
              <a:t>  else return n * fact(n - 1);</a:t>
            </a:r>
            <a:br>
              <a:rPr lang="en-US" altLang="en-US" sz="2800" dirty="0">
                <a:latin typeface="Lucida Console" panose="020B0609040504020204" pitchFamily="49" charset="0"/>
              </a:rPr>
            </a:br>
            <a:r>
              <a:rPr lang="en-US" altLang="en-US" sz="2800" dirty="0">
                <a:latin typeface="Lucida Console" panose="020B0609040504020204" pitchFamily="49" charset="0"/>
              </a:rPr>
              <a:t>}</a:t>
            </a:r>
          </a:p>
          <a:p>
            <a:pPr lvl="1" eaLnBrk="1" hangingPunct="1"/>
            <a:r>
              <a:rPr lang="en-US" altLang="en-US" dirty="0"/>
              <a:t>Argument </a:t>
            </a:r>
            <a:r>
              <a:rPr lang="en-US" altLang="en-US" i="1" dirty="0"/>
              <a:t>n</a:t>
            </a:r>
            <a:r>
              <a:rPr lang="en-US" altLang="en-US" dirty="0"/>
              <a:t> in $a0</a:t>
            </a:r>
          </a:p>
          <a:p>
            <a:pPr lvl="1" eaLnBrk="1" hangingPunct="1"/>
            <a:r>
              <a:rPr lang="en-US" altLang="en-US" dirty="0"/>
              <a:t>Result in $v0</a:t>
            </a:r>
            <a:endParaRPr lang="en-AU"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3">
            <a:extLst>
              <a:ext uri="{FF2B5EF4-FFF2-40B4-BE49-F238E27FC236}">
                <a16:creationId xmlns:a16="http://schemas.microsoft.com/office/drawing/2014/main" id="{416EC368-5E53-48CD-8B5B-F87D15B72C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6A4ECE8-C23D-4ACF-8314-19C892228BFD}" type="slidenum">
              <a:rPr lang="en-AU" altLang="en-US" sz="1400" smtClean="0"/>
              <a:pPr>
                <a:spcBef>
                  <a:spcPct val="0"/>
                </a:spcBef>
                <a:buClrTx/>
                <a:buSzTx/>
                <a:buFontTx/>
                <a:buNone/>
              </a:pPr>
              <a:t>69</a:t>
            </a:fld>
            <a:endParaRPr lang="en-AU" altLang="en-US" sz="1400"/>
          </a:p>
        </p:txBody>
      </p:sp>
      <p:sp>
        <p:nvSpPr>
          <p:cNvPr id="138243" name="Rectangle 4">
            <a:extLst>
              <a:ext uri="{FF2B5EF4-FFF2-40B4-BE49-F238E27FC236}">
                <a16:creationId xmlns:a16="http://schemas.microsoft.com/office/drawing/2014/main" id="{8A79AA7D-D5E7-4542-AE17-9C2A3EF7C2E7}"/>
              </a:ext>
            </a:extLst>
          </p:cNvPr>
          <p:cNvSpPr>
            <a:spLocks noChangeArrowheads="1"/>
          </p:cNvSpPr>
          <p:nvPr/>
        </p:nvSpPr>
        <p:spPr bwMode="auto">
          <a:xfrm>
            <a:off x="1038225" y="1647825"/>
            <a:ext cx="7372350" cy="285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44" name="Rectangle 5">
            <a:extLst>
              <a:ext uri="{FF2B5EF4-FFF2-40B4-BE49-F238E27FC236}">
                <a16:creationId xmlns:a16="http://schemas.microsoft.com/office/drawing/2014/main" id="{8170D073-ED2A-44A5-BBAF-C779D53C5DBE}"/>
              </a:ext>
            </a:extLst>
          </p:cNvPr>
          <p:cNvSpPr>
            <a:spLocks noChangeArrowheads="1"/>
          </p:cNvSpPr>
          <p:nvPr/>
        </p:nvSpPr>
        <p:spPr bwMode="auto">
          <a:xfrm>
            <a:off x="1038225" y="1933575"/>
            <a:ext cx="7372350" cy="82232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45" name="Rectangle 6">
            <a:extLst>
              <a:ext uri="{FF2B5EF4-FFF2-40B4-BE49-F238E27FC236}">
                <a16:creationId xmlns:a16="http://schemas.microsoft.com/office/drawing/2014/main" id="{569DDCE3-F85D-4200-8BE1-D7941E2994EB}"/>
              </a:ext>
            </a:extLst>
          </p:cNvPr>
          <p:cNvSpPr>
            <a:spLocks noChangeArrowheads="1"/>
          </p:cNvSpPr>
          <p:nvPr/>
        </p:nvSpPr>
        <p:spPr bwMode="auto">
          <a:xfrm>
            <a:off x="1038225" y="2755900"/>
            <a:ext cx="7372350"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46" name="Rectangle 7">
            <a:extLst>
              <a:ext uri="{FF2B5EF4-FFF2-40B4-BE49-F238E27FC236}">
                <a16:creationId xmlns:a16="http://schemas.microsoft.com/office/drawing/2014/main" id="{0FC20B6C-075C-467E-B4C3-3CD11297C79C}"/>
              </a:ext>
            </a:extLst>
          </p:cNvPr>
          <p:cNvSpPr>
            <a:spLocks noChangeArrowheads="1"/>
          </p:cNvSpPr>
          <p:nvPr/>
        </p:nvSpPr>
        <p:spPr bwMode="auto">
          <a:xfrm>
            <a:off x="1038225" y="3308350"/>
            <a:ext cx="7372350" cy="8318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47" name="Rectangle 8">
            <a:extLst>
              <a:ext uri="{FF2B5EF4-FFF2-40B4-BE49-F238E27FC236}">
                <a16:creationId xmlns:a16="http://schemas.microsoft.com/office/drawing/2014/main" id="{398000A5-9DE9-4FFA-9088-DBA57F73D884}"/>
              </a:ext>
            </a:extLst>
          </p:cNvPr>
          <p:cNvSpPr>
            <a:spLocks noChangeArrowheads="1"/>
          </p:cNvSpPr>
          <p:nvPr/>
        </p:nvSpPr>
        <p:spPr bwMode="auto">
          <a:xfrm>
            <a:off x="1038225" y="4140200"/>
            <a:ext cx="7372350"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48" name="Rectangle 9">
            <a:extLst>
              <a:ext uri="{FF2B5EF4-FFF2-40B4-BE49-F238E27FC236}">
                <a16:creationId xmlns:a16="http://schemas.microsoft.com/office/drawing/2014/main" id="{CDAE835A-71DC-4306-9D13-59B6BF859EAD}"/>
              </a:ext>
            </a:extLst>
          </p:cNvPr>
          <p:cNvSpPr>
            <a:spLocks noChangeArrowheads="1"/>
          </p:cNvSpPr>
          <p:nvPr/>
        </p:nvSpPr>
        <p:spPr bwMode="auto">
          <a:xfrm>
            <a:off x="1038225" y="4692650"/>
            <a:ext cx="7372350" cy="812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49" name="Rectangle 10">
            <a:extLst>
              <a:ext uri="{FF2B5EF4-FFF2-40B4-BE49-F238E27FC236}">
                <a16:creationId xmlns:a16="http://schemas.microsoft.com/office/drawing/2014/main" id="{2B524EC4-AE12-4FEC-BC61-D6E65EF09218}"/>
              </a:ext>
            </a:extLst>
          </p:cNvPr>
          <p:cNvSpPr>
            <a:spLocks noChangeArrowheads="1"/>
          </p:cNvSpPr>
          <p:nvPr/>
        </p:nvSpPr>
        <p:spPr bwMode="auto">
          <a:xfrm>
            <a:off x="1038225" y="5505450"/>
            <a:ext cx="7372350" cy="2730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50" name="Rectangle 11">
            <a:extLst>
              <a:ext uri="{FF2B5EF4-FFF2-40B4-BE49-F238E27FC236}">
                <a16:creationId xmlns:a16="http://schemas.microsoft.com/office/drawing/2014/main" id="{23F86139-E7FB-4751-BFEE-B065548738CC}"/>
              </a:ext>
            </a:extLst>
          </p:cNvPr>
          <p:cNvSpPr>
            <a:spLocks noChangeArrowheads="1"/>
          </p:cNvSpPr>
          <p:nvPr/>
        </p:nvSpPr>
        <p:spPr bwMode="auto">
          <a:xfrm>
            <a:off x="1038225" y="5778500"/>
            <a:ext cx="7372350" cy="298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38251" name="Rectangle 2">
            <a:extLst>
              <a:ext uri="{FF2B5EF4-FFF2-40B4-BE49-F238E27FC236}">
                <a16:creationId xmlns:a16="http://schemas.microsoft.com/office/drawing/2014/main" id="{28E96A6E-DD50-4356-B8B3-10E680C4355D}"/>
              </a:ext>
            </a:extLst>
          </p:cNvPr>
          <p:cNvSpPr>
            <a:spLocks noGrp="1" noChangeArrowheads="1"/>
          </p:cNvSpPr>
          <p:nvPr>
            <p:ph type="title"/>
          </p:nvPr>
        </p:nvSpPr>
        <p:spPr/>
        <p:txBody>
          <a:bodyPr/>
          <a:lstStyle/>
          <a:p>
            <a:pPr eaLnBrk="1" hangingPunct="1"/>
            <a:r>
              <a:rPr lang="en-US" altLang="en-US" dirty="0"/>
              <a:t>Non-Leaf Procedure Example</a:t>
            </a:r>
            <a:endParaRPr lang="en-AU" altLang="en-US" dirty="0"/>
          </a:p>
        </p:txBody>
      </p:sp>
      <p:sp>
        <p:nvSpPr>
          <p:cNvPr id="138252" name="Rectangle 3">
            <a:extLst>
              <a:ext uri="{FF2B5EF4-FFF2-40B4-BE49-F238E27FC236}">
                <a16:creationId xmlns:a16="http://schemas.microsoft.com/office/drawing/2014/main" id="{D09F572A-C338-4FC8-9C6F-7F7DE17662B5}"/>
              </a:ext>
            </a:extLst>
          </p:cNvPr>
          <p:cNvSpPr>
            <a:spLocks noGrp="1" noChangeArrowheads="1"/>
          </p:cNvSpPr>
          <p:nvPr>
            <p:ph type="body" idx="1"/>
          </p:nvPr>
        </p:nvSpPr>
        <p:spPr/>
        <p:txBody>
          <a:bodyPr/>
          <a:lstStyle/>
          <a:p>
            <a:pPr eaLnBrk="1" hangingPunct="1"/>
            <a:r>
              <a:rPr lang="en-US" altLang="en-US" sz="2800" dirty="0"/>
              <a:t>MIPS code:</a:t>
            </a:r>
          </a:p>
          <a:p>
            <a:pPr eaLnBrk="1" hangingPunct="1">
              <a:buFont typeface="Wingdings" panose="05000000000000000000" pitchFamily="2" charset="2"/>
              <a:buNone/>
            </a:pPr>
            <a:r>
              <a:rPr lang="en-US" altLang="en-US" sz="1800" dirty="0">
                <a:latin typeface="Lucida Console" panose="020B0609040504020204" pitchFamily="49" charset="0"/>
              </a:rPr>
              <a:t>	fact:</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-8     # adjust stack for 2 items</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sw</a:t>
            </a:r>
            <a:r>
              <a:rPr lang="en-US" altLang="en-US" sz="1800" dirty="0">
                <a:latin typeface="Lucida Console" panose="020B0609040504020204" pitchFamily="49" charset="0"/>
              </a:rPr>
              <a:t>   $ra, 4($</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 save return address</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sw</a:t>
            </a:r>
            <a:r>
              <a:rPr lang="en-US" altLang="en-US" sz="1800" dirty="0">
                <a:latin typeface="Lucida Console" panose="020B0609040504020204" pitchFamily="49" charset="0"/>
              </a:rPr>
              <a:t>   $a0, 0($</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 save argument (~</a:t>
            </a:r>
            <a:r>
              <a:rPr lang="en-US" altLang="en-US" sz="1800" dirty="0">
                <a:solidFill>
                  <a:srgbClr val="C00000"/>
                </a:solidFill>
                <a:latin typeface="Lucida Console" panose="020B0609040504020204" pitchFamily="49" charset="0"/>
              </a:rPr>
              <a:t>push</a:t>
            </a:r>
            <a:r>
              <a:rPr lang="en-US" altLang="en-US" sz="1800" dirty="0">
                <a:latin typeface="Lucida Console" panose="020B0609040504020204" pitchFamily="49" charset="0"/>
              </a:rPr>
              <a:t>)</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slti</a:t>
            </a:r>
            <a:r>
              <a:rPr lang="en-US" altLang="en-US" sz="1800" dirty="0">
                <a:latin typeface="Lucida Console" panose="020B0609040504020204" pitchFamily="49" charset="0"/>
              </a:rPr>
              <a:t> $t0, $a0, 1      # test for n &lt; 1</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beq</a:t>
            </a:r>
            <a:r>
              <a:rPr lang="en-US" altLang="en-US" sz="1800" dirty="0">
                <a:latin typeface="Lucida Console" panose="020B0609040504020204" pitchFamily="49" charset="0"/>
              </a:rPr>
              <a:t>  $t0, $zero, L1</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$v0, $zero, 1    # if so, result is 1</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8      #   pop 2 items from stack</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jr</a:t>
            </a:r>
            <a:r>
              <a:rPr lang="en-US" altLang="en-US" sz="1800" dirty="0">
                <a:latin typeface="Lucida Console" panose="020B0609040504020204" pitchFamily="49" charset="0"/>
              </a:rPr>
              <a:t>   $ra              #   and return</a:t>
            </a:r>
            <a:br>
              <a:rPr lang="en-US" altLang="en-US" sz="1800" dirty="0">
                <a:latin typeface="Lucida Console" panose="020B0609040504020204" pitchFamily="49" charset="0"/>
              </a:rPr>
            </a:br>
            <a:r>
              <a:rPr lang="en-US" altLang="en-US" sz="1800" dirty="0">
                <a:latin typeface="Lucida Console" panose="020B0609040504020204" pitchFamily="49" charset="0"/>
              </a:rPr>
              <a:t>L1: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$a0, $a0, -1     # else decrement n  </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jal</a:t>
            </a:r>
            <a:r>
              <a:rPr lang="en-US" altLang="en-US" sz="1800" dirty="0">
                <a:latin typeface="Lucida Console" panose="020B0609040504020204" pitchFamily="49" charset="0"/>
              </a:rPr>
              <a:t>  fact             # recursive call</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lw</a:t>
            </a:r>
            <a:r>
              <a:rPr lang="en-US" altLang="en-US" sz="1800" dirty="0">
                <a:latin typeface="Lucida Console" panose="020B0609040504020204" pitchFamily="49" charset="0"/>
              </a:rPr>
              <a:t>   $a0, 0($</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 restore original n</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lw</a:t>
            </a:r>
            <a:r>
              <a:rPr lang="en-US" altLang="en-US" sz="1800" dirty="0">
                <a:latin typeface="Lucida Console" panose="020B0609040504020204" pitchFamily="49" charset="0"/>
              </a:rPr>
              <a:t>   $ra, 4($</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   and return address</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8      # </a:t>
            </a:r>
            <a:r>
              <a:rPr lang="en-US" altLang="en-US" sz="1800" dirty="0">
                <a:solidFill>
                  <a:srgbClr val="C00000"/>
                </a:solidFill>
                <a:latin typeface="Lucida Console" panose="020B0609040504020204" pitchFamily="49" charset="0"/>
              </a:rPr>
              <a:t>pop</a:t>
            </a:r>
            <a:r>
              <a:rPr lang="en-US" altLang="en-US" sz="1800" dirty="0">
                <a:latin typeface="Lucida Console" panose="020B0609040504020204" pitchFamily="49" charset="0"/>
              </a:rPr>
              <a:t> 2 items from stack</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mul</a:t>
            </a:r>
            <a:r>
              <a:rPr lang="en-US" altLang="en-US" sz="1800" dirty="0">
                <a:latin typeface="Lucida Console" panose="020B0609040504020204" pitchFamily="49" charset="0"/>
              </a:rPr>
              <a:t>  $v0, $a0, $v0    # multiply to get result</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jr</a:t>
            </a:r>
            <a:r>
              <a:rPr lang="en-US" altLang="en-US" sz="1800" dirty="0">
                <a:latin typeface="Lucida Console" panose="020B0609040504020204" pitchFamily="49" charset="0"/>
              </a:rPr>
              <a:t>   $ra              # and return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D88F23A-7AAC-42D4-94B0-4B59AD413CA1}"/>
              </a:ext>
            </a:extLst>
          </p:cNvPr>
          <p:cNvSpPr>
            <a:spLocks noGrp="1" noChangeArrowheads="1"/>
          </p:cNvSpPr>
          <p:nvPr>
            <p:ph type="title"/>
          </p:nvPr>
        </p:nvSpPr>
        <p:spPr/>
        <p:txBody>
          <a:bodyPr/>
          <a:lstStyle/>
          <a:p>
            <a:r>
              <a:rPr lang="en-US" altLang="en-US" dirty="0"/>
              <a:t>Instructions</a:t>
            </a:r>
          </a:p>
        </p:txBody>
      </p:sp>
      <p:sp>
        <p:nvSpPr>
          <p:cNvPr id="15363" name="Content Placeholder 2">
            <a:extLst>
              <a:ext uri="{FF2B5EF4-FFF2-40B4-BE49-F238E27FC236}">
                <a16:creationId xmlns:a16="http://schemas.microsoft.com/office/drawing/2014/main" id="{F6B3E1FE-C8AC-4A2E-8CFA-32804F7383B8}"/>
              </a:ext>
            </a:extLst>
          </p:cNvPr>
          <p:cNvSpPr>
            <a:spLocks noGrp="1" noChangeArrowheads="1"/>
          </p:cNvSpPr>
          <p:nvPr>
            <p:ph idx="1"/>
          </p:nvPr>
        </p:nvSpPr>
        <p:spPr/>
        <p:txBody>
          <a:bodyPr/>
          <a:lstStyle/>
          <a:p>
            <a:r>
              <a:rPr lang="en-US" altLang="en-US" sz="2800" dirty="0"/>
              <a:t>Hardware for a variable number of operands is more complicated than hardware for a fixed number.</a:t>
            </a:r>
          </a:p>
          <a:p>
            <a:endParaRPr lang="en-US" altLang="en-US" dirty="0"/>
          </a:p>
          <a:p>
            <a:pPr eaLnBrk="1" hangingPunct="1"/>
            <a:r>
              <a:rPr lang="en-US" altLang="en-US" sz="2800" i="1" dirty="0"/>
              <a:t>Design Principle 1:</a:t>
            </a:r>
            <a:r>
              <a:rPr lang="en-US" altLang="en-US" sz="2800" dirty="0"/>
              <a:t> Simplicity favors regularity</a:t>
            </a:r>
          </a:p>
          <a:p>
            <a:pPr lvl="1" eaLnBrk="1" hangingPunct="1"/>
            <a:r>
              <a:rPr lang="en-US" altLang="en-US" sz="2600" dirty="0"/>
              <a:t>Regularity makes implementation simpler</a:t>
            </a:r>
          </a:p>
          <a:p>
            <a:pPr lvl="1" eaLnBrk="1" hangingPunct="1"/>
            <a:r>
              <a:rPr lang="en-US" altLang="en-US" sz="2600" dirty="0"/>
              <a:t>Simplicity enables higher performance at lower cost</a:t>
            </a:r>
            <a:endParaRPr lang="en-AU" altLang="en-US" sz="2600" dirty="0"/>
          </a:p>
          <a:p>
            <a:endParaRPr lang="en-US" altLang="en-US" dirty="0"/>
          </a:p>
        </p:txBody>
      </p:sp>
      <p:sp>
        <p:nvSpPr>
          <p:cNvPr id="15364" name="Footer Placeholder 3">
            <a:extLst>
              <a:ext uri="{FF2B5EF4-FFF2-40B4-BE49-F238E27FC236}">
                <a16:creationId xmlns:a16="http://schemas.microsoft.com/office/drawing/2014/main" id="{DD2C2F1B-5651-4BEF-B3C3-3C58606CC74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DD1CC5D-6700-4D10-9E46-ED5B0B891AC6}" type="slidenum">
              <a:rPr lang="en-AU" altLang="en-US" sz="1400" smtClean="0"/>
              <a:pPr>
                <a:spcBef>
                  <a:spcPct val="0"/>
                </a:spcBef>
                <a:buClrTx/>
                <a:buSzTx/>
                <a:buFontTx/>
                <a:buNone/>
              </a:pPr>
              <a:t>7</a:t>
            </a:fld>
            <a:endParaRPr lang="en-AU" altLang="en-US" sz="1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Footer Placeholder 3">
            <a:extLst>
              <a:ext uri="{FF2B5EF4-FFF2-40B4-BE49-F238E27FC236}">
                <a16:creationId xmlns:a16="http://schemas.microsoft.com/office/drawing/2014/main" id="{1701074E-46DE-416D-956F-EF9E6FC2945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2E20ABB-3D95-4B92-9A18-BA2DC274E1D4}" type="slidenum">
              <a:rPr lang="en-AU" altLang="en-US" sz="1400" smtClean="0"/>
              <a:pPr>
                <a:spcBef>
                  <a:spcPct val="0"/>
                </a:spcBef>
                <a:buClrTx/>
                <a:buSzTx/>
                <a:buFontTx/>
                <a:buNone/>
              </a:pPr>
              <a:t>70</a:t>
            </a:fld>
            <a:endParaRPr lang="en-AU" altLang="en-US" sz="1400"/>
          </a:p>
        </p:txBody>
      </p:sp>
      <p:sp>
        <p:nvSpPr>
          <p:cNvPr id="140291" name="Rectangle 6">
            <a:extLst>
              <a:ext uri="{FF2B5EF4-FFF2-40B4-BE49-F238E27FC236}">
                <a16:creationId xmlns:a16="http://schemas.microsoft.com/office/drawing/2014/main" id="{0A094BC1-91EF-4A34-8913-ECB40F927337}"/>
              </a:ext>
            </a:extLst>
          </p:cNvPr>
          <p:cNvSpPr>
            <a:spLocks noGrp="1" noChangeArrowheads="1"/>
          </p:cNvSpPr>
          <p:nvPr>
            <p:ph type="title"/>
          </p:nvPr>
        </p:nvSpPr>
        <p:spPr/>
        <p:txBody>
          <a:bodyPr/>
          <a:lstStyle/>
          <a:p>
            <a:pPr eaLnBrk="1" hangingPunct="1"/>
            <a:r>
              <a:rPr lang="en-US" altLang="en-US" dirty="0"/>
              <a:t>Local Data on the Stack</a:t>
            </a:r>
            <a:endParaRPr lang="en-AU" altLang="en-US" dirty="0"/>
          </a:p>
        </p:txBody>
      </p:sp>
      <p:sp>
        <p:nvSpPr>
          <p:cNvPr id="140292" name="Rectangle 7">
            <a:extLst>
              <a:ext uri="{FF2B5EF4-FFF2-40B4-BE49-F238E27FC236}">
                <a16:creationId xmlns:a16="http://schemas.microsoft.com/office/drawing/2014/main" id="{A9E8E3B7-CBEB-4C70-8B49-257C2E188A2D}"/>
              </a:ext>
            </a:extLst>
          </p:cNvPr>
          <p:cNvSpPr>
            <a:spLocks noGrp="1" noChangeArrowheads="1"/>
          </p:cNvSpPr>
          <p:nvPr>
            <p:ph type="body" idx="1"/>
          </p:nvPr>
        </p:nvSpPr>
        <p:spPr>
          <a:xfrm>
            <a:off x="684213" y="4581525"/>
            <a:ext cx="8270875" cy="1655763"/>
          </a:xfrm>
        </p:spPr>
        <p:txBody>
          <a:bodyPr/>
          <a:lstStyle/>
          <a:p>
            <a:pPr eaLnBrk="1" hangingPunct="1">
              <a:lnSpc>
                <a:spcPct val="80000"/>
              </a:lnSpc>
            </a:pPr>
            <a:r>
              <a:rPr lang="en-US" altLang="en-US" sz="2800" dirty="0"/>
              <a:t>Local data allocated by </a:t>
            </a:r>
            <a:r>
              <a:rPr lang="en-US" altLang="en-US" sz="2800" dirty="0" err="1"/>
              <a:t>callee</a:t>
            </a:r>
            <a:endParaRPr lang="en-US" altLang="en-US" sz="2800" dirty="0"/>
          </a:p>
          <a:p>
            <a:pPr lvl="1" eaLnBrk="1" hangingPunct="1">
              <a:lnSpc>
                <a:spcPct val="80000"/>
              </a:lnSpc>
            </a:pPr>
            <a:r>
              <a:rPr lang="en-US" altLang="en-US" sz="2400" dirty="0"/>
              <a:t>e.g., C automatic variables</a:t>
            </a:r>
          </a:p>
          <a:p>
            <a:pPr eaLnBrk="1" hangingPunct="1">
              <a:lnSpc>
                <a:spcPct val="80000"/>
              </a:lnSpc>
            </a:pPr>
            <a:r>
              <a:rPr lang="en-US" altLang="en-US" sz="2800" dirty="0"/>
              <a:t>Procedure frame (activation record)</a:t>
            </a:r>
          </a:p>
          <a:p>
            <a:pPr lvl="1" eaLnBrk="1" hangingPunct="1">
              <a:lnSpc>
                <a:spcPct val="80000"/>
              </a:lnSpc>
            </a:pPr>
            <a:r>
              <a:rPr lang="en-US" altLang="en-US" sz="2400" dirty="0"/>
              <a:t>Used by some compilers to manage stack storage</a:t>
            </a:r>
            <a:endParaRPr lang="en-AU" altLang="en-US" sz="2400" dirty="0"/>
          </a:p>
        </p:txBody>
      </p:sp>
      <p:pic>
        <p:nvPicPr>
          <p:cNvPr id="140293" name="Picture 9" descr="f02-12-P374493">
            <a:extLst>
              <a:ext uri="{FF2B5EF4-FFF2-40B4-BE49-F238E27FC236}">
                <a16:creationId xmlns:a16="http://schemas.microsoft.com/office/drawing/2014/main" id="{04050604-F27A-44AC-BABC-96E7B6C09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1268413"/>
            <a:ext cx="6567487"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a:extLst>
              <a:ext uri="{FF2B5EF4-FFF2-40B4-BE49-F238E27FC236}">
                <a16:creationId xmlns:a16="http://schemas.microsoft.com/office/drawing/2014/main" id="{C6AB6118-BBF1-4D95-8C52-0F22A23E4D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D9AAB30-A2DD-41FD-B69F-CA96E2801866}" type="slidenum">
              <a:rPr lang="en-AU" altLang="en-US" sz="1400" smtClean="0"/>
              <a:pPr>
                <a:spcBef>
                  <a:spcPct val="0"/>
                </a:spcBef>
                <a:buClrTx/>
                <a:buSzTx/>
                <a:buFontTx/>
                <a:buNone/>
              </a:pPr>
              <a:t>71</a:t>
            </a:fld>
            <a:endParaRPr lang="en-AU" altLang="en-US" sz="1400"/>
          </a:p>
        </p:txBody>
      </p:sp>
      <p:pic>
        <p:nvPicPr>
          <p:cNvPr id="142339" name="Picture 8" descr="f02-13-P374493">
            <a:extLst>
              <a:ext uri="{FF2B5EF4-FFF2-40B4-BE49-F238E27FC236}">
                <a16:creationId xmlns:a16="http://schemas.microsoft.com/office/drawing/2014/main" id="{8CE8879F-3364-470B-8765-2E0B12487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13" y="1989138"/>
            <a:ext cx="3813175"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Rectangle 6">
            <a:extLst>
              <a:ext uri="{FF2B5EF4-FFF2-40B4-BE49-F238E27FC236}">
                <a16:creationId xmlns:a16="http://schemas.microsoft.com/office/drawing/2014/main" id="{3983CB27-259E-43AB-98E4-BA74B0B53EFC}"/>
              </a:ext>
            </a:extLst>
          </p:cNvPr>
          <p:cNvSpPr>
            <a:spLocks noGrp="1" noChangeArrowheads="1"/>
          </p:cNvSpPr>
          <p:nvPr>
            <p:ph type="title"/>
          </p:nvPr>
        </p:nvSpPr>
        <p:spPr/>
        <p:txBody>
          <a:bodyPr/>
          <a:lstStyle/>
          <a:p>
            <a:pPr eaLnBrk="1" hangingPunct="1"/>
            <a:r>
              <a:rPr lang="en-US" altLang="en-US" dirty="0"/>
              <a:t>Memory Layout</a:t>
            </a:r>
            <a:endParaRPr lang="en-AU" altLang="en-US" dirty="0"/>
          </a:p>
        </p:txBody>
      </p:sp>
      <p:sp>
        <p:nvSpPr>
          <p:cNvPr id="142341" name="Rectangle 7">
            <a:extLst>
              <a:ext uri="{FF2B5EF4-FFF2-40B4-BE49-F238E27FC236}">
                <a16:creationId xmlns:a16="http://schemas.microsoft.com/office/drawing/2014/main" id="{CCCBBA60-9617-422D-9118-2697E8A7EB28}"/>
              </a:ext>
            </a:extLst>
          </p:cNvPr>
          <p:cNvSpPr>
            <a:spLocks noGrp="1" noChangeArrowheads="1"/>
          </p:cNvSpPr>
          <p:nvPr>
            <p:ph type="body" idx="1"/>
          </p:nvPr>
        </p:nvSpPr>
        <p:spPr>
          <a:xfrm>
            <a:off x="684213" y="1125538"/>
            <a:ext cx="4608512" cy="5111750"/>
          </a:xfrm>
        </p:spPr>
        <p:txBody>
          <a:bodyPr/>
          <a:lstStyle/>
          <a:p>
            <a:pPr eaLnBrk="1" hangingPunct="1">
              <a:lnSpc>
                <a:spcPct val="90000"/>
              </a:lnSpc>
            </a:pPr>
            <a:r>
              <a:rPr lang="en-US" altLang="en-US" sz="2800" dirty="0"/>
              <a:t>Text: program code</a:t>
            </a:r>
          </a:p>
          <a:p>
            <a:pPr eaLnBrk="1" hangingPunct="1">
              <a:lnSpc>
                <a:spcPct val="90000"/>
              </a:lnSpc>
            </a:pPr>
            <a:r>
              <a:rPr lang="en-US" altLang="en-US" sz="2800" dirty="0"/>
              <a:t>Static data: global variables</a:t>
            </a:r>
          </a:p>
          <a:p>
            <a:pPr lvl="1" eaLnBrk="1" hangingPunct="1">
              <a:lnSpc>
                <a:spcPct val="90000"/>
              </a:lnSpc>
            </a:pPr>
            <a:r>
              <a:rPr lang="en-US" altLang="en-US" sz="2400" dirty="0"/>
              <a:t>e.g., static variables in C, constant arrays and strings</a:t>
            </a:r>
          </a:p>
          <a:p>
            <a:pPr lvl="1" eaLnBrk="1" hangingPunct="1">
              <a:lnSpc>
                <a:spcPct val="90000"/>
              </a:lnSpc>
            </a:pPr>
            <a:r>
              <a:rPr lang="en-US" altLang="en-US" sz="2400" dirty="0"/>
              <a:t>$</a:t>
            </a:r>
            <a:r>
              <a:rPr lang="en-US" altLang="en-US" sz="2400" dirty="0" err="1"/>
              <a:t>gp</a:t>
            </a:r>
            <a:r>
              <a:rPr lang="en-US" altLang="en-US" sz="2400" dirty="0"/>
              <a:t> initialized to address allowing ±offsets into this segment</a:t>
            </a:r>
          </a:p>
          <a:p>
            <a:pPr eaLnBrk="1" hangingPunct="1">
              <a:lnSpc>
                <a:spcPct val="90000"/>
              </a:lnSpc>
            </a:pPr>
            <a:r>
              <a:rPr lang="en-US" altLang="en-US" sz="2800" dirty="0"/>
              <a:t>Dynamic data: heap</a:t>
            </a:r>
          </a:p>
          <a:p>
            <a:pPr lvl="1" eaLnBrk="1" hangingPunct="1">
              <a:lnSpc>
                <a:spcPct val="90000"/>
              </a:lnSpc>
            </a:pPr>
            <a:r>
              <a:rPr lang="en-US" altLang="en-US" sz="2400" dirty="0"/>
              <a:t>E.g., malloc in C, new in Java</a:t>
            </a:r>
          </a:p>
          <a:p>
            <a:pPr eaLnBrk="1" hangingPunct="1">
              <a:lnSpc>
                <a:spcPct val="90000"/>
              </a:lnSpc>
            </a:pPr>
            <a:r>
              <a:rPr lang="en-US" altLang="en-US" sz="2800" dirty="0"/>
              <a:t>Stack: automatic storage</a:t>
            </a:r>
            <a:endParaRPr lang="en-AU" alt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Footer Placeholder 3">
            <a:extLst>
              <a:ext uri="{FF2B5EF4-FFF2-40B4-BE49-F238E27FC236}">
                <a16:creationId xmlns:a16="http://schemas.microsoft.com/office/drawing/2014/main" id="{7787F8A5-084B-4109-8D9C-75E44D5C977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B25DFBE-C0ED-4D1D-A01A-90BB5EFA5228}" type="slidenum">
              <a:rPr lang="en-AU" altLang="en-US" sz="1400" smtClean="0"/>
              <a:pPr>
                <a:spcBef>
                  <a:spcPct val="0"/>
                </a:spcBef>
                <a:buClrTx/>
                <a:buSzTx/>
                <a:buFontTx/>
                <a:buNone/>
              </a:pPr>
              <a:t>72</a:t>
            </a:fld>
            <a:endParaRPr lang="en-AU" altLang="en-US" sz="1400"/>
          </a:p>
        </p:txBody>
      </p:sp>
      <p:sp>
        <p:nvSpPr>
          <p:cNvPr id="144387" name="Rectangle 6">
            <a:extLst>
              <a:ext uri="{FF2B5EF4-FFF2-40B4-BE49-F238E27FC236}">
                <a16:creationId xmlns:a16="http://schemas.microsoft.com/office/drawing/2014/main" id="{E635EF58-9EC5-4474-BFC5-BC85724F5C8D}"/>
              </a:ext>
            </a:extLst>
          </p:cNvPr>
          <p:cNvSpPr>
            <a:spLocks noGrp="1" noChangeArrowheads="1"/>
          </p:cNvSpPr>
          <p:nvPr>
            <p:ph type="title"/>
          </p:nvPr>
        </p:nvSpPr>
        <p:spPr/>
        <p:txBody>
          <a:bodyPr/>
          <a:lstStyle/>
          <a:p>
            <a:pPr eaLnBrk="1" hangingPunct="1"/>
            <a:r>
              <a:rPr lang="en-US" altLang="en-US" dirty="0"/>
              <a:t>Memory Layout …</a:t>
            </a:r>
            <a:endParaRPr lang="en-AU" altLang="en-US" dirty="0"/>
          </a:p>
        </p:txBody>
      </p:sp>
      <p:pic>
        <p:nvPicPr>
          <p:cNvPr id="144388" name="Picture 8" descr="f02-13-P374493">
            <a:extLst>
              <a:ext uri="{FF2B5EF4-FFF2-40B4-BE49-F238E27FC236}">
                <a16:creationId xmlns:a16="http://schemas.microsoft.com/office/drawing/2014/main" id="{A6BE9811-5F4E-4A1B-943A-1E31BCB39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216025"/>
            <a:ext cx="39957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Rectangle 7">
            <a:extLst>
              <a:ext uri="{FF2B5EF4-FFF2-40B4-BE49-F238E27FC236}">
                <a16:creationId xmlns:a16="http://schemas.microsoft.com/office/drawing/2014/main" id="{207BE132-47F5-4E24-8FC7-82E5D68E08D8}"/>
              </a:ext>
            </a:extLst>
          </p:cNvPr>
          <p:cNvSpPr>
            <a:spLocks noChangeArrowheads="1"/>
          </p:cNvSpPr>
          <p:nvPr/>
        </p:nvSpPr>
        <p:spPr bwMode="auto">
          <a:xfrm>
            <a:off x="4622800" y="1898650"/>
            <a:ext cx="43211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 typeface="Wingdings" panose="05000000000000000000" pitchFamily="2" charset="2"/>
              <a:buChar char="§"/>
            </a:pPr>
            <a:r>
              <a:rPr lang="en-US" altLang="en-US" sz="1800" dirty="0">
                <a:solidFill>
                  <a:srgbClr val="000000"/>
                </a:solidFill>
                <a:ea typeface="Times New Roman" panose="02020603050405020304" pitchFamily="18" charset="0"/>
                <a:cs typeface="MinionPro-Regular" panose="02040503050201020203" pitchFamily="18" charset="0"/>
              </a:rPr>
              <a:t>These addresses are only a software convention, and not part of the MIPS architecture. </a:t>
            </a:r>
            <a:endParaRPr lang="en-US" altLang="en-US" sz="1800" dirty="0">
              <a:ea typeface="Times New Roman" panose="02020603050405020304" pitchFamily="18" charset="0"/>
              <a:cs typeface="MinionPro-Regular" panose="02040503050201020203" pitchFamily="18" charset="0"/>
            </a:endParaRPr>
          </a:p>
        </p:txBody>
      </p:sp>
      <p:sp>
        <p:nvSpPr>
          <p:cNvPr id="9" name="Rectangle 8">
            <a:extLst>
              <a:ext uri="{FF2B5EF4-FFF2-40B4-BE49-F238E27FC236}">
                <a16:creationId xmlns:a16="http://schemas.microsoft.com/office/drawing/2014/main" id="{12EA487A-8E0A-4399-83D5-1630F12B5121}"/>
              </a:ext>
            </a:extLst>
          </p:cNvPr>
          <p:cNvSpPr/>
          <p:nvPr/>
        </p:nvSpPr>
        <p:spPr>
          <a:xfrm>
            <a:off x="415925" y="4567238"/>
            <a:ext cx="8456613" cy="1600200"/>
          </a:xfrm>
          <a:prstGeom prst="rect">
            <a:avLst/>
          </a:prstGeom>
        </p:spPr>
        <p:txBody>
          <a:bodyPr>
            <a:spAutoFit/>
          </a:bodyPr>
          <a:lstStyle/>
          <a:p>
            <a:pPr marL="285750" indent="-285750">
              <a:buFont typeface="Arial" panose="020B0604020202020204" pitchFamily="34" charset="0"/>
              <a:buChar char="•"/>
              <a:defRPr/>
            </a:pPr>
            <a:r>
              <a:rPr lang="en-US" dirty="0">
                <a:solidFill>
                  <a:srgbClr val="000000"/>
                </a:solidFill>
                <a:ea typeface="Times New Roman" panose="02020603050405020304" pitchFamily="18" charset="0"/>
                <a:cs typeface="MinionPro-Regular"/>
              </a:rPr>
              <a:t>The global pointer, </a:t>
            </a:r>
            <a:r>
              <a:rPr lang="en-US" dirty="0">
                <a:solidFill>
                  <a:srgbClr val="000000"/>
                </a:solidFill>
                <a:ea typeface="Times New Roman" panose="02020603050405020304" pitchFamily="18" charset="0"/>
                <a:cs typeface="LetterGothicStd" charset="0"/>
              </a:rPr>
              <a:t>$</a:t>
            </a:r>
            <a:r>
              <a:rPr lang="en-US" dirty="0" err="1">
                <a:solidFill>
                  <a:srgbClr val="000000"/>
                </a:solidFill>
                <a:ea typeface="Times New Roman" panose="02020603050405020304" pitchFamily="18" charset="0"/>
                <a:cs typeface="LetterGothicStd" charset="0"/>
              </a:rPr>
              <a:t>gp</a:t>
            </a:r>
            <a:r>
              <a:rPr lang="en-US" dirty="0">
                <a:solidFill>
                  <a:srgbClr val="000000"/>
                </a:solidFill>
                <a:ea typeface="Times New Roman" panose="02020603050405020304" pitchFamily="18" charset="0"/>
                <a:cs typeface="MinionPro-Regular"/>
              </a:rPr>
              <a:t>, is set to an address to make it easy to access data. </a:t>
            </a:r>
          </a:p>
          <a:p>
            <a:pPr marL="285750" indent="-285750">
              <a:buFont typeface="Arial" panose="020B0604020202020204" pitchFamily="34" charset="0"/>
              <a:buChar char="•"/>
              <a:defRPr/>
            </a:pPr>
            <a:r>
              <a:rPr lang="en-US" sz="2000" dirty="0">
                <a:solidFill>
                  <a:srgbClr val="000000"/>
                </a:solidFill>
                <a:ea typeface="Times New Roman" panose="02020603050405020304" pitchFamily="18" charset="0"/>
                <a:cs typeface="LetterGothicStd" charset="0"/>
              </a:rPr>
              <a:t>$</a:t>
            </a:r>
            <a:r>
              <a:rPr lang="en-US" sz="2000" dirty="0" err="1">
                <a:solidFill>
                  <a:srgbClr val="000000"/>
                </a:solidFill>
                <a:ea typeface="Times New Roman" panose="02020603050405020304" pitchFamily="18" charset="0"/>
                <a:cs typeface="LetterGothicStd" charset="0"/>
              </a:rPr>
              <a:t>gp</a:t>
            </a:r>
            <a:r>
              <a:rPr lang="en-US" sz="2000" dirty="0">
                <a:solidFill>
                  <a:srgbClr val="000000"/>
                </a:solidFill>
                <a:ea typeface="Times New Roman" panose="02020603050405020304" pitchFamily="18" charset="0"/>
                <a:cs typeface="MinionPro-Regular"/>
              </a:rPr>
              <a:t> is initialized to </a:t>
            </a:r>
            <a:r>
              <a:rPr lang="en-US" sz="2000" dirty="0">
                <a:solidFill>
                  <a:srgbClr val="000000"/>
                </a:solidFill>
                <a:ea typeface="Times New Roman" panose="02020603050405020304" pitchFamily="18" charset="0"/>
                <a:cs typeface="LetterGothicStd" charset="0"/>
              </a:rPr>
              <a:t>1000 8000</a:t>
            </a:r>
            <a:r>
              <a:rPr lang="en-US" sz="2000" baseline="-25000" dirty="0">
                <a:solidFill>
                  <a:srgbClr val="000000"/>
                </a:solidFill>
                <a:ea typeface="Times New Roman" panose="02020603050405020304" pitchFamily="18" charset="0"/>
                <a:cs typeface="MinionPro-Regular"/>
              </a:rPr>
              <a:t>hex</a:t>
            </a:r>
            <a:r>
              <a:rPr lang="en-US" sz="2000" dirty="0">
                <a:solidFill>
                  <a:srgbClr val="000000"/>
                </a:solidFill>
                <a:ea typeface="Times New Roman" panose="02020603050405020304" pitchFamily="18" charset="0"/>
                <a:cs typeface="MinionPro-Regular"/>
              </a:rPr>
              <a:t> so that it can access </a:t>
            </a:r>
          </a:p>
          <a:p>
            <a:pPr lvl="1">
              <a:defRPr/>
            </a:pPr>
            <a:r>
              <a:rPr lang="en-US" sz="2000" dirty="0">
                <a:solidFill>
                  <a:srgbClr val="000000"/>
                </a:solidFill>
                <a:ea typeface="Times New Roman" panose="02020603050405020304" pitchFamily="18" charset="0"/>
                <a:cs typeface="MinionPro-Regular"/>
              </a:rPr>
              <a:t> - from </a:t>
            </a:r>
            <a:r>
              <a:rPr lang="en-US" sz="2000" dirty="0">
                <a:solidFill>
                  <a:srgbClr val="00B050"/>
                </a:solidFill>
                <a:ea typeface="Times New Roman" panose="02020603050405020304" pitchFamily="18" charset="0"/>
                <a:cs typeface="LetterGothicStd" charset="0"/>
              </a:rPr>
              <a:t>1000 0000</a:t>
            </a:r>
            <a:r>
              <a:rPr lang="en-US" sz="2000" baseline="-25000" dirty="0">
                <a:solidFill>
                  <a:srgbClr val="00B050"/>
                </a:solidFill>
                <a:ea typeface="Times New Roman" panose="02020603050405020304" pitchFamily="18" charset="0"/>
                <a:cs typeface="MinionPro-Regular"/>
              </a:rPr>
              <a:t>hex</a:t>
            </a:r>
            <a:r>
              <a:rPr lang="en-US" sz="2000" dirty="0">
                <a:solidFill>
                  <a:srgbClr val="00B050"/>
                </a:solidFill>
                <a:ea typeface="Times New Roman" panose="02020603050405020304" pitchFamily="18" charset="0"/>
                <a:cs typeface="MinionPro-Regular"/>
              </a:rPr>
              <a:t> </a:t>
            </a:r>
          </a:p>
          <a:p>
            <a:pPr lvl="1">
              <a:defRPr/>
            </a:pPr>
            <a:r>
              <a:rPr lang="en-US" sz="2000" dirty="0">
                <a:solidFill>
                  <a:srgbClr val="000000"/>
                </a:solidFill>
                <a:ea typeface="Times New Roman" panose="02020603050405020304" pitchFamily="18" charset="0"/>
                <a:cs typeface="MinionPro-Regular"/>
              </a:rPr>
              <a:t> - to      </a:t>
            </a:r>
            <a:r>
              <a:rPr lang="en-US" sz="2000" dirty="0">
                <a:solidFill>
                  <a:srgbClr val="00B050"/>
                </a:solidFill>
                <a:ea typeface="Times New Roman" panose="02020603050405020304" pitchFamily="18" charset="0"/>
                <a:cs typeface="LetterGothicStd" charset="0"/>
              </a:rPr>
              <a:t>1000 </a:t>
            </a:r>
            <a:r>
              <a:rPr lang="en-US" sz="2000" dirty="0" err="1">
                <a:solidFill>
                  <a:srgbClr val="00B050"/>
                </a:solidFill>
                <a:ea typeface="Times New Roman" panose="02020603050405020304" pitchFamily="18" charset="0"/>
                <a:cs typeface="LetterGothicStd" charset="0"/>
              </a:rPr>
              <a:t>ffff</a:t>
            </a:r>
            <a:r>
              <a:rPr lang="en-US" sz="2000" baseline="-25000" dirty="0" err="1">
                <a:solidFill>
                  <a:srgbClr val="00B050"/>
                </a:solidFill>
                <a:ea typeface="Times New Roman" panose="02020603050405020304" pitchFamily="18" charset="0"/>
                <a:cs typeface="MinionPro-Regular"/>
              </a:rPr>
              <a:t>hex</a:t>
            </a:r>
            <a:r>
              <a:rPr lang="en-US" sz="2000" dirty="0">
                <a:solidFill>
                  <a:srgbClr val="00B050"/>
                </a:solidFill>
                <a:ea typeface="Times New Roman" panose="02020603050405020304" pitchFamily="18" charset="0"/>
                <a:cs typeface="MinionPro-Regular"/>
              </a:rPr>
              <a:t> </a:t>
            </a:r>
          </a:p>
          <a:p>
            <a:pPr>
              <a:defRPr/>
            </a:pPr>
            <a:r>
              <a:rPr lang="en-US" sz="2000" dirty="0">
                <a:solidFill>
                  <a:srgbClr val="000000"/>
                </a:solidFill>
                <a:ea typeface="Times New Roman" panose="02020603050405020304" pitchFamily="18" charset="0"/>
                <a:cs typeface="MinionPro-Regular"/>
              </a:rPr>
              <a:t>    using the positive and negative 16-bit offsets from </a:t>
            </a:r>
            <a:r>
              <a:rPr lang="en-US" sz="2000" dirty="0">
                <a:solidFill>
                  <a:srgbClr val="000000"/>
                </a:solidFill>
                <a:ea typeface="Times New Roman" panose="02020603050405020304" pitchFamily="18" charset="0"/>
                <a:cs typeface="LetterGothicStd" charset="0"/>
              </a:rPr>
              <a:t>$</a:t>
            </a:r>
            <a:r>
              <a:rPr lang="en-US" sz="2000" dirty="0" err="1">
                <a:solidFill>
                  <a:srgbClr val="000000"/>
                </a:solidFill>
                <a:ea typeface="Times New Roman" panose="02020603050405020304" pitchFamily="18" charset="0"/>
                <a:cs typeface="LetterGothicStd" charset="0"/>
              </a:rPr>
              <a:t>gp</a:t>
            </a:r>
            <a:r>
              <a:rPr lang="en-US" sz="2000" dirty="0">
                <a:solidFill>
                  <a:srgbClr val="000000"/>
                </a:solidFill>
                <a:ea typeface="Times New Roman" panose="02020603050405020304" pitchFamily="18" charset="0"/>
                <a:cs typeface="MinionPro-Regular"/>
              </a:rPr>
              <a:t>. </a:t>
            </a:r>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a:extLst>
              <a:ext uri="{FF2B5EF4-FFF2-40B4-BE49-F238E27FC236}">
                <a16:creationId xmlns:a16="http://schemas.microsoft.com/office/drawing/2014/main" id="{E7C5A5A7-6D79-4E1D-A5DF-CCFCE6CA78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003FAB9-8AAB-43A8-9D76-BC71C94D020B}" type="slidenum">
              <a:rPr lang="en-AU" altLang="en-US" sz="1400" smtClean="0"/>
              <a:pPr>
                <a:spcBef>
                  <a:spcPct val="0"/>
                </a:spcBef>
                <a:buClrTx/>
                <a:buSzTx/>
                <a:buFontTx/>
                <a:buNone/>
              </a:pPr>
              <a:t>73</a:t>
            </a:fld>
            <a:endParaRPr lang="en-AU" altLang="en-US" sz="1400"/>
          </a:p>
        </p:txBody>
      </p:sp>
      <p:sp>
        <p:nvSpPr>
          <p:cNvPr id="146435" name="Rectangle 2">
            <a:extLst>
              <a:ext uri="{FF2B5EF4-FFF2-40B4-BE49-F238E27FC236}">
                <a16:creationId xmlns:a16="http://schemas.microsoft.com/office/drawing/2014/main" id="{95AB45C1-26F3-46E2-8075-31F874778C79}"/>
              </a:ext>
            </a:extLst>
          </p:cNvPr>
          <p:cNvSpPr>
            <a:spLocks noGrp="1" noChangeArrowheads="1"/>
          </p:cNvSpPr>
          <p:nvPr>
            <p:ph type="title"/>
          </p:nvPr>
        </p:nvSpPr>
        <p:spPr/>
        <p:txBody>
          <a:bodyPr/>
          <a:lstStyle/>
          <a:p>
            <a:pPr eaLnBrk="1" hangingPunct="1"/>
            <a:r>
              <a:rPr lang="en-US" altLang="en-US" dirty="0"/>
              <a:t>Character Data</a:t>
            </a:r>
            <a:endParaRPr lang="en-AU" altLang="en-US" dirty="0"/>
          </a:p>
        </p:txBody>
      </p:sp>
      <p:sp>
        <p:nvSpPr>
          <p:cNvPr id="146436" name="Rectangle 3">
            <a:extLst>
              <a:ext uri="{FF2B5EF4-FFF2-40B4-BE49-F238E27FC236}">
                <a16:creationId xmlns:a16="http://schemas.microsoft.com/office/drawing/2014/main" id="{964C8F58-4C53-43A5-805C-89D5003181CB}"/>
              </a:ext>
            </a:extLst>
          </p:cNvPr>
          <p:cNvSpPr>
            <a:spLocks noGrp="1" noChangeArrowheads="1"/>
          </p:cNvSpPr>
          <p:nvPr>
            <p:ph type="body" idx="1"/>
          </p:nvPr>
        </p:nvSpPr>
        <p:spPr/>
        <p:txBody>
          <a:bodyPr/>
          <a:lstStyle/>
          <a:p>
            <a:pPr eaLnBrk="1" hangingPunct="1"/>
            <a:r>
              <a:rPr lang="en-US" altLang="en-US" dirty="0"/>
              <a:t>Byte-encoded character sets</a:t>
            </a:r>
          </a:p>
          <a:p>
            <a:pPr lvl="1" eaLnBrk="1" hangingPunct="1"/>
            <a:r>
              <a:rPr lang="en-US" altLang="en-US" dirty="0"/>
              <a:t>ASCII: 128 characters</a:t>
            </a:r>
          </a:p>
          <a:p>
            <a:pPr lvl="2" eaLnBrk="1" hangingPunct="1"/>
            <a:r>
              <a:rPr lang="en-US" altLang="en-US" dirty="0"/>
              <a:t>95 graphic, 33 control</a:t>
            </a:r>
          </a:p>
          <a:p>
            <a:pPr lvl="1" eaLnBrk="1" hangingPunct="1"/>
            <a:r>
              <a:rPr lang="en-US" altLang="en-US" dirty="0"/>
              <a:t>Latin-1: 256 characters</a:t>
            </a:r>
          </a:p>
          <a:p>
            <a:pPr lvl="2" eaLnBrk="1" hangingPunct="1"/>
            <a:r>
              <a:rPr lang="en-US" altLang="en-US" dirty="0"/>
              <a:t>ASCII, +96 more graphic characters</a:t>
            </a:r>
          </a:p>
          <a:p>
            <a:pPr eaLnBrk="1" hangingPunct="1"/>
            <a:r>
              <a:rPr lang="en-US" altLang="en-US" dirty="0"/>
              <a:t>Unicode: 32-bit character set</a:t>
            </a:r>
          </a:p>
          <a:p>
            <a:pPr lvl="1" eaLnBrk="1" hangingPunct="1"/>
            <a:r>
              <a:rPr lang="en-US" altLang="en-US" dirty="0"/>
              <a:t>Used in Java, C++ wide characters, …</a:t>
            </a:r>
          </a:p>
          <a:p>
            <a:pPr lvl="1" eaLnBrk="1" hangingPunct="1"/>
            <a:r>
              <a:rPr lang="en-US" altLang="en-US" dirty="0"/>
              <a:t>Most of the world’s alphabets, plus symbols</a:t>
            </a:r>
          </a:p>
          <a:p>
            <a:pPr lvl="1" eaLnBrk="1" hangingPunct="1"/>
            <a:r>
              <a:rPr lang="en-US" altLang="en-US" dirty="0"/>
              <a:t>UTF-8, UTF-16: variable-length encodings</a:t>
            </a:r>
            <a:endParaRPr lang="en-AU" altLang="en-US" dirty="0"/>
          </a:p>
        </p:txBody>
      </p:sp>
      <p:sp>
        <p:nvSpPr>
          <p:cNvPr id="146437" name="Text Box 4">
            <a:extLst>
              <a:ext uri="{FF2B5EF4-FFF2-40B4-BE49-F238E27FC236}">
                <a16:creationId xmlns:a16="http://schemas.microsoft.com/office/drawing/2014/main" id="{06D5207A-F277-4467-88BF-C85470EA2E60}"/>
              </a:ext>
            </a:extLst>
          </p:cNvPr>
          <p:cNvSpPr txBox="1">
            <a:spLocks noChangeArrowheads="1"/>
          </p:cNvSpPr>
          <p:nvPr/>
        </p:nvSpPr>
        <p:spPr bwMode="auto">
          <a:xfrm rot="5400000">
            <a:off x="7198519" y="1578769"/>
            <a:ext cx="3524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§2.9 Communicating with People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3">
            <a:extLst>
              <a:ext uri="{FF2B5EF4-FFF2-40B4-BE49-F238E27FC236}">
                <a16:creationId xmlns:a16="http://schemas.microsoft.com/office/drawing/2014/main" id="{F2106BC2-A649-4FC6-BDBF-4308ED1E9AC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232B561-077B-44D0-8691-98AB00827C6C}" type="slidenum">
              <a:rPr lang="en-AU" altLang="en-US" sz="1400" smtClean="0"/>
              <a:pPr>
                <a:spcBef>
                  <a:spcPct val="0"/>
                </a:spcBef>
                <a:buClrTx/>
                <a:buSzTx/>
                <a:buFontTx/>
                <a:buNone/>
              </a:pPr>
              <a:t>74</a:t>
            </a:fld>
            <a:endParaRPr lang="en-AU" altLang="en-US" sz="1400"/>
          </a:p>
        </p:txBody>
      </p:sp>
      <p:sp>
        <p:nvSpPr>
          <p:cNvPr id="148483" name="Rectangle 2">
            <a:extLst>
              <a:ext uri="{FF2B5EF4-FFF2-40B4-BE49-F238E27FC236}">
                <a16:creationId xmlns:a16="http://schemas.microsoft.com/office/drawing/2014/main" id="{F9DA62C9-9676-49DC-A712-0A5B1CD5B1CD}"/>
              </a:ext>
            </a:extLst>
          </p:cNvPr>
          <p:cNvSpPr>
            <a:spLocks noGrp="1" noChangeArrowheads="1"/>
          </p:cNvSpPr>
          <p:nvPr>
            <p:ph type="title"/>
          </p:nvPr>
        </p:nvSpPr>
        <p:spPr/>
        <p:txBody>
          <a:bodyPr/>
          <a:lstStyle/>
          <a:p>
            <a:pPr eaLnBrk="1" hangingPunct="1"/>
            <a:r>
              <a:rPr lang="en-US" altLang="en-US" dirty="0"/>
              <a:t>Byte/Halfword Operations</a:t>
            </a:r>
            <a:endParaRPr lang="en-AU" altLang="en-US" dirty="0"/>
          </a:p>
        </p:txBody>
      </p:sp>
      <p:sp>
        <p:nvSpPr>
          <p:cNvPr id="148484" name="Rectangle 3">
            <a:extLst>
              <a:ext uri="{FF2B5EF4-FFF2-40B4-BE49-F238E27FC236}">
                <a16:creationId xmlns:a16="http://schemas.microsoft.com/office/drawing/2014/main" id="{07EA4F37-F020-403C-817E-2093FA3D95D0}"/>
              </a:ext>
            </a:extLst>
          </p:cNvPr>
          <p:cNvSpPr>
            <a:spLocks noGrp="1" noChangeArrowheads="1"/>
          </p:cNvSpPr>
          <p:nvPr>
            <p:ph type="body" idx="1"/>
          </p:nvPr>
        </p:nvSpPr>
        <p:spPr/>
        <p:txBody>
          <a:bodyPr/>
          <a:lstStyle/>
          <a:p>
            <a:pPr eaLnBrk="1" hangingPunct="1"/>
            <a:r>
              <a:rPr lang="en-US" altLang="en-US" dirty="0"/>
              <a:t>Could use bitwise operations</a:t>
            </a:r>
          </a:p>
          <a:p>
            <a:pPr eaLnBrk="1" hangingPunct="1"/>
            <a:r>
              <a:rPr lang="en-US" altLang="en-US" dirty="0"/>
              <a:t>MIPS byte/halfword load/store</a:t>
            </a:r>
          </a:p>
          <a:p>
            <a:pPr lvl="1" eaLnBrk="1" hangingPunct="1"/>
            <a:r>
              <a:rPr lang="en-US" altLang="en-US" dirty="0"/>
              <a:t>String processing is a common case</a:t>
            </a:r>
          </a:p>
          <a:p>
            <a:pPr eaLnBrk="1" hangingPunct="1">
              <a:buFont typeface="Wingdings" panose="05000000000000000000" pitchFamily="2" charset="2"/>
              <a:buNone/>
            </a:pPr>
            <a:r>
              <a:rPr lang="en-US" altLang="en-US" sz="2600" dirty="0" err="1">
                <a:latin typeface="Lucida Console" panose="020B0609040504020204" pitchFamily="49" charset="0"/>
              </a:rPr>
              <a:t>lb</a:t>
            </a:r>
            <a:r>
              <a:rPr lang="en-US" altLang="en-US" sz="2600" dirty="0">
                <a:latin typeface="Lucida Console" panose="020B0609040504020204" pitchFamily="49" charset="0"/>
              </a:rPr>
              <a:t> rt, offset(</a:t>
            </a:r>
            <a:r>
              <a:rPr lang="en-US" altLang="en-US" sz="2600" dirty="0" err="1">
                <a:latin typeface="Lucida Console" panose="020B0609040504020204" pitchFamily="49" charset="0"/>
              </a:rPr>
              <a:t>rs</a:t>
            </a:r>
            <a:r>
              <a:rPr lang="en-US" altLang="en-US" sz="2600" dirty="0">
                <a:latin typeface="Lucida Console" panose="020B0609040504020204" pitchFamily="49" charset="0"/>
              </a:rPr>
              <a:t>)     </a:t>
            </a:r>
            <a:r>
              <a:rPr lang="en-US" altLang="en-US" sz="2600" dirty="0" err="1">
                <a:latin typeface="Lucida Console" panose="020B0609040504020204" pitchFamily="49" charset="0"/>
              </a:rPr>
              <a:t>lh</a:t>
            </a:r>
            <a:r>
              <a:rPr lang="en-US" altLang="en-US" sz="2600" dirty="0">
                <a:latin typeface="Lucida Console" panose="020B0609040504020204" pitchFamily="49" charset="0"/>
              </a:rPr>
              <a:t> rt, offset(</a:t>
            </a:r>
            <a:r>
              <a:rPr lang="en-US" altLang="en-US" sz="2600" dirty="0" err="1">
                <a:latin typeface="Lucida Console" panose="020B0609040504020204" pitchFamily="49" charset="0"/>
              </a:rPr>
              <a:t>rs</a:t>
            </a:r>
            <a:r>
              <a:rPr lang="en-US" altLang="en-US" sz="2600" dirty="0">
                <a:latin typeface="Lucida Console" panose="020B0609040504020204" pitchFamily="49" charset="0"/>
              </a:rPr>
              <a:t>)</a:t>
            </a:r>
          </a:p>
          <a:p>
            <a:pPr lvl="1" eaLnBrk="1" hangingPunct="1"/>
            <a:r>
              <a:rPr lang="en-US" altLang="en-US" dirty="0"/>
              <a:t>Sign extend to 32 bits in rt</a:t>
            </a:r>
          </a:p>
          <a:p>
            <a:pPr eaLnBrk="1" hangingPunct="1">
              <a:buFont typeface="Wingdings" panose="05000000000000000000" pitchFamily="2" charset="2"/>
              <a:buNone/>
            </a:pPr>
            <a:r>
              <a:rPr lang="en-US" altLang="en-US" sz="2600" dirty="0" err="1">
                <a:latin typeface="Lucida Console" panose="020B0609040504020204" pitchFamily="49" charset="0"/>
              </a:rPr>
              <a:t>lbu</a:t>
            </a:r>
            <a:r>
              <a:rPr lang="en-US" altLang="en-US" sz="2600" dirty="0">
                <a:latin typeface="Lucida Console" panose="020B0609040504020204" pitchFamily="49" charset="0"/>
              </a:rPr>
              <a:t> rt, offset(</a:t>
            </a:r>
            <a:r>
              <a:rPr lang="en-US" altLang="en-US" sz="2600" dirty="0" err="1">
                <a:latin typeface="Lucida Console" panose="020B0609040504020204" pitchFamily="49" charset="0"/>
              </a:rPr>
              <a:t>rs</a:t>
            </a:r>
            <a:r>
              <a:rPr lang="en-US" altLang="en-US" sz="2600" dirty="0">
                <a:latin typeface="Lucida Console" panose="020B0609040504020204" pitchFamily="49" charset="0"/>
              </a:rPr>
              <a:t>)    </a:t>
            </a:r>
            <a:r>
              <a:rPr lang="en-US" altLang="en-US" sz="2600" dirty="0" err="1">
                <a:latin typeface="Lucida Console" panose="020B0609040504020204" pitchFamily="49" charset="0"/>
              </a:rPr>
              <a:t>lhu</a:t>
            </a:r>
            <a:r>
              <a:rPr lang="en-US" altLang="en-US" sz="2600" dirty="0">
                <a:latin typeface="Lucida Console" panose="020B0609040504020204" pitchFamily="49" charset="0"/>
              </a:rPr>
              <a:t> rt, offset(</a:t>
            </a:r>
            <a:r>
              <a:rPr lang="en-US" altLang="en-US" sz="2600" dirty="0" err="1">
                <a:latin typeface="Lucida Console" panose="020B0609040504020204" pitchFamily="49" charset="0"/>
              </a:rPr>
              <a:t>rs</a:t>
            </a:r>
            <a:r>
              <a:rPr lang="en-US" altLang="en-US" sz="2600" dirty="0">
                <a:latin typeface="Lucida Console" panose="020B0609040504020204" pitchFamily="49" charset="0"/>
              </a:rPr>
              <a:t>)</a:t>
            </a:r>
          </a:p>
          <a:p>
            <a:pPr lvl="1" eaLnBrk="1" hangingPunct="1"/>
            <a:r>
              <a:rPr lang="en-US" altLang="en-US" dirty="0"/>
              <a:t>Zero extend to 32 bits in rt</a:t>
            </a:r>
          </a:p>
          <a:p>
            <a:pPr eaLnBrk="1" hangingPunct="1">
              <a:buFont typeface="Wingdings" panose="05000000000000000000" pitchFamily="2" charset="2"/>
              <a:buNone/>
            </a:pPr>
            <a:r>
              <a:rPr lang="en-US" altLang="en-US" sz="2600" dirty="0">
                <a:latin typeface="Lucida Console" panose="020B0609040504020204" pitchFamily="49" charset="0"/>
              </a:rPr>
              <a:t>sb rt, offset(</a:t>
            </a:r>
            <a:r>
              <a:rPr lang="en-US" altLang="en-US" sz="2600" dirty="0" err="1">
                <a:latin typeface="Lucida Console" panose="020B0609040504020204" pitchFamily="49" charset="0"/>
              </a:rPr>
              <a:t>rs</a:t>
            </a:r>
            <a:r>
              <a:rPr lang="en-US" altLang="en-US" sz="2600" dirty="0">
                <a:latin typeface="Lucida Console" panose="020B0609040504020204" pitchFamily="49" charset="0"/>
              </a:rPr>
              <a:t>)     </a:t>
            </a:r>
            <a:r>
              <a:rPr lang="en-US" altLang="en-US" sz="2600" dirty="0" err="1">
                <a:latin typeface="Lucida Console" panose="020B0609040504020204" pitchFamily="49" charset="0"/>
              </a:rPr>
              <a:t>sh</a:t>
            </a:r>
            <a:r>
              <a:rPr lang="en-US" altLang="en-US" sz="2600" dirty="0">
                <a:latin typeface="Lucida Console" panose="020B0609040504020204" pitchFamily="49" charset="0"/>
              </a:rPr>
              <a:t> rt, offset(</a:t>
            </a:r>
            <a:r>
              <a:rPr lang="en-US" altLang="en-US" sz="2600" dirty="0" err="1">
                <a:latin typeface="Lucida Console" panose="020B0609040504020204" pitchFamily="49" charset="0"/>
              </a:rPr>
              <a:t>rs</a:t>
            </a:r>
            <a:r>
              <a:rPr lang="en-US" altLang="en-US" sz="2600" dirty="0">
                <a:latin typeface="Lucida Console" panose="020B0609040504020204" pitchFamily="49" charset="0"/>
              </a:rPr>
              <a:t>)</a:t>
            </a:r>
          </a:p>
          <a:p>
            <a:pPr lvl="1" eaLnBrk="1" hangingPunct="1"/>
            <a:r>
              <a:rPr lang="en-US" altLang="en-US" dirty="0"/>
              <a:t>Store just rightmost byte/halfword</a:t>
            </a:r>
            <a:endParaRPr lang="en-AU"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a:extLst>
              <a:ext uri="{FF2B5EF4-FFF2-40B4-BE49-F238E27FC236}">
                <a16:creationId xmlns:a16="http://schemas.microsoft.com/office/drawing/2014/main" id="{7430A23A-65C4-4573-ABFE-ABFED8DBC6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34F94B7-740A-4733-9C07-C617DE383DFB}" type="slidenum">
              <a:rPr lang="en-AU" altLang="en-US" sz="1400" smtClean="0"/>
              <a:pPr>
                <a:spcBef>
                  <a:spcPct val="0"/>
                </a:spcBef>
                <a:buClrTx/>
                <a:buSzTx/>
                <a:buFontTx/>
                <a:buNone/>
              </a:pPr>
              <a:t>75</a:t>
            </a:fld>
            <a:endParaRPr lang="en-AU" altLang="en-US" sz="1400"/>
          </a:p>
        </p:txBody>
      </p:sp>
      <p:sp>
        <p:nvSpPr>
          <p:cNvPr id="150531" name="Rectangle 2">
            <a:extLst>
              <a:ext uri="{FF2B5EF4-FFF2-40B4-BE49-F238E27FC236}">
                <a16:creationId xmlns:a16="http://schemas.microsoft.com/office/drawing/2014/main" id="{D4BFF795-C07E-4211-B048-F5FB9DC0B7A4}"/>
              </a:ext>
            </a:extLst>
          </p:cNvPr>
          <p:cNvSpPr>
            <a:spLocks noGrp="1" noChangeArrowheads="1"/>
          </p:cNvSpPr>
          <p:nvPr>
            <p:ph type="title"/>
          </p:nvPr>
        </p:nvSpPr>
        <p:spPr/>
        <p:txBody>
          <a:bodyPr/>
          <a:lstStyle/>
          <a:p>
            <a:pPr eaLnBrk="1" hangingPunct="1"/>
            <a:r>
              <a:rPr lang="en-US" altLang="en-US" dirty="0"/>
              <a:t>String Copy Example</a:t>
            </a:r>
            <a:endParaRPr lang="en-AU" altLang="en-US" dirty="0"/>
          </a:p>
        </p:txBody>
      </p:sp>
      <p:sp>
        <p:nvSpPr>
          <p:cNvPr id="150532" name="Rectangle 3">
            <a:extLst>
              <a:ext uri="{FF2B5EF4-FFF2-40B4-BE49-F238E27FC236}">
                <a16:creationId xmlns:a16="http://schemas.microsoft.com/office/drawing/2014/main" id="{0D876DDA-D95B-4B2E-B4BF-809264190A43}"/>
              </a:ext>
            </a:extLst>
          </p:cNvPr>
          <p:cNvSpPr>
            <a:spLocks noGrp="1" noChangeArrowheads="1"/>
          </p:cNvSpPr>
          <p:nvPr>
            <p:ph type="body" idx="1"/>
          </p:nvPr>
        </p:nvSpPr>
        <p:spPr/>
        <p:txBody>
          <a:bodyPr/>
          <a:lstStyle/>
          <a:p>
            <a:pPr eaLnBrk="1" hangingPunct="1"/>
            <a:r>
              <a:rPr lang="en-US" altLang="en-US" dirty="0"/>
              <a:t>C code for </a:t>
            </a:r>
            <a:r>
              <a:rPr lang="en-US" altLang="en-US" sz="2400" b="1" dirty="0">
                <a:solidFill>
                  <a:srgbClr val="00B050"/>
                </a:solidFill>
              </a:rPr>
              <a:t>copy string </a:t>
            </a:r>
            <a:r>
              <a:rPr lang="en-US" altLang="en-US" sz="2400" i="1" dirty="0">
                <a:solidFill>
                  <a:srgbClr val="00B050"/>
                </a:solidFill>
              </a:rPr>
              <a:t>y</a:t>
            </a:r>
            <a:r>
              <a:rPr lang="en-US" altLang="en-US" sz="2400" b="1" dirty="0">
                <a:solidFill>
                  <a:srgbClr val="00B050"/>
                </a:solidFill>
              </a:rPr>
              <a:t> to string </a:t>
            </a:r>
            <a:r>
              <a:rPr lang="en-US" altLang="en-US" sz="2400" i="1" dirty="0">
                <a:solidFill>
                  <a:srgbClr val="00B050"/>
                </a:solidFill>
              </a:rPr>
              <a:t>x</a:t>
            </a:r>
            <a:endParaRPr lang="en-US" altLang="en-US" i="1" dirty="0">
              <a:solidFill>
                <a:srgbClr val="00B050"/>
              </a:solidFill>
            </a:endParaRPr>
          </a:p>
          <a:p>
            <a:pPr lvl="1" eaLnBrk="1" hangingPunct="1"/>
            <a:r>
              <a:rPr lang="en-US" altLang="en-US" dirty="0"/>
              <a:t>Null-terminated string</a:t>
            </a:r>
          </a:p>
          <a:p>
            <a:pPr eaLnBrk="1" hangingPunct="1">
              <a:buFont typeface="Wingdings" panose="05000000000000000000" pitchFamily="2" charset="2"/>
              <a:buNone/>
            </a:pPr>
            <a:r>
              <a:rPr lang="en-US" altLang="en-US" sz="2800" dirty="0">
                <a:latin typeface="Lucida Console" panose="020B0609040504020204" pitchFamily="49" charset="0"/>
              </a:rPr>
              <a:t>	void </a:t>
            </a:r>
            <a:r>
              <a:rPr lang="en-US" altLang="en-US" sz="2800" dirty="0" err="1">
                <a:latin typeface="Lucida Console" panose="020B0609040504020204" pitchFamily="49" charset="0"/>
              </a:rPr>
              <a:t>strcpy</a:t>
            </a:r>
            <a:r>
              <a:rPr lang="en-US" altLang="en-US" sz="2800" dirty="0">
                <a:latin typeface="Lucida Console" panose="020B0609040504020204" pitchFamily="49" charset="0"/>
              </a:rPr>
              <a:t> (char x[], char y[])</a:t>
            </a:r>
            <a:br>
              <a:rPr lang="en-US" altLang="en-US" sz="2800" dirty="0">
                <a:latin typeface="Lucida Console" panose="020B0609040504020204" pitchFamily="49" charset="0"/>
              </a:rPr>
            </a:br>
            <a:r>
              <a:rPr lang="en-US" altLang="en-US" sz="2800" dirty="0">
                <a:latin typeface="Lucida Console" panose="020B0609040504020204" pitchFamily="49" charset="0"/>
              </a:rPr>
              <a:t>{ int </a:t>
            </a:r>
            <a:r>
              <a:rPr lang="en-US" altLang="en-US" sz="2800" dirty="0" err="1">
                <a:latin typeface="Lucida Console" panose="020B0609040504020204" pitchFamily="49" charset="0"/>
              </a:rPr>
              <a:t>i</a:t>
            </a:r>
            <a:r>
              <a:rPr lang="en-US" altLang="en-US" sz="2800" dirty="0">
                <a:latin typeface="Lucida Console" panose="020B0609040504020204" pitchFamily="49" charset="0"/>
              </a:rPr>
              <a:t>;</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0;</a:t>
            </a:r>
            <a:br>
              <a:rPr lang="en-US" altLang="en-US" sz="2800" dirty="0">
                <a:latin typeface="Lucida Console" panose="020B0609040504020204" pitchFamily="49" charset="0"/>
              </a:rPr>
            </a:br>
            <a:r>
              <a:rPr lang="en-US" altLang="en-US" sz="2800" dirty="0">
                <a:latin typeface="Lucida Console" panose="020B0609040504020204" pitchFamily="49" charset="0"/>
              </a:rPr>
              <a:t>  while ((x[</a:t>
            </a:r>
            <a:r>
              <a:rPr lang="en-US" altLang="en-US" sz="2800" dirty="0" err="1">
                <a:latin typeface="Lucida Console" panose="020B0609040504020204" pitchFamily="49" charset="0"/>
              </a:rPr>
              <a:t>i</a:t>
            </a:r>
            <a:r>
              <a:rPr lang="en-US" altLang="en-US" sz="2800" dirty="0">
                <a:latin typeface="Lucida Console" panose="020B0609040504020204" pitchFamily="49" charset="0"/>
              </a:rPr>
              <a:t>]=y[</a:t>
            </a:r>
            <a:r>
              <a:rPr lang="en-US" altLang="en-US" sz="2800" dirty="0" err="1">
                <a:latin typeface="Lucida Console" panose="020B0609040504020204" pitchFamily="49" charset="0"/>
              </a:rPr>
              <a:t>i</a:t>
            </a:r>
            <a:r>
              <a:rPr lang="en-US" altLang="en-US" sz="2800" dirty="0">
                <a:latin typeface="Lucida Console" panose="020B0609040504020204" pitchFamily="49" charset="0"/>
              </a:rPr>
              <a:t>])!='\0')</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1;</a:t>
            </a:r>
            <a:br>
              <a:rPr lang="en-US" altLang="en-US" sz="2800" dirty="0">
                <a:latin typeface="Lucida Console" panose="020B0609040504020204" pitchFamily="49" charset="0"/>
              </a:rPr>
            </a:br>
            <a:r>
              <a:rPr lang="en-US" altLang="en-US" sz="2800" dirty="0">
                <a:latin typeface="Lucida Console" panose="020B0609040504020204" pitchFamily="49" charset="0"/>
              </a:rPr>
              <a:t>}</a:t>
            </a:r>
          </a:p>
          <a:p>
            <a:pPr lvl="1" eaLnBrk="1" hangingPunct="1"/>
            <a:r>
              <a:rPr lang="en-US" altLang="en-US" dirty="0"/>
              <a:t>Addresses of x, y in $a0, $a1</a:t>
            </a:r>
          </a:p>
          <a:p>
            <a:pPr lvl="1" eaLnBrk="1" hangingPunct="1"/>
            <a:r>
              <a:rPr lang="en-US" altLang="en-US" dirty="0" err="1"/>
              <a:t>i</a:t>
            </a:r>
            <a:r>
              <a:rPr lang="en-US" altLang="en-US" dirty="0"/>
              <a:t> in $s0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3">
            <a:extLst>
              <a:ext uri="{FF2B5EF4-FFF2-40B4-BE49-F238E27FC236}">
                <a16:creationId xmlns:a16="http://schemas.microsoft.com/office/drawing/2014/main" id="{044C7834-2AA9-44A8-AEEF-BE946C8175A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6D5F36C-7FDB-462C-9839-A1C48B00C90F}" type="slidenum">
              <a:rPr lang="en-AU" altLang="en-US" sz="1400" smtClean="0"/>
              <a:pPr>
                <a:spcBef>
                  <a:spcPct val="0"/>
                </a:spcBef>
                <a:buClrTx/>
                <a:buSzTx/>
                <a:buFontTx/>
                <a:buNone/>
              </a:pPr>
              <a:t>76</a:t>
            </a:fld>
            <a:endParaRPr lang="en-AU" altLang="en-US" sz="1400"/>
          </a:p>
        </p:txBody>
      </p:sp>
      <p:sp>
        <p:nvSpPr>
          <p:cNvPr id="152579" name="Rectangle 4">
            <a:extLst>
              <a:ext uri="{FF2B5EF4-FFF2-40B4-BE49-F238E27FC236}">
                <a16:creationId xmlns:a16="http://schemas.microsoft.com/office/drawing/2014/main" id="{03312510-DA44-4D57-8C64-036CB756460F}"/>
              </a:ext>
            </a:extLst>
          </p:cNvPr>
          <p:cNvSpPr>
            <a:spLocks noChangeArrowheads="1"/>
          </p:cNvSpPr>
          <p:nvPr/>
        </p:nvSpPr>
        <p:spPr bwMode="auto">
          <a:xfrm>
            <a:off x="1009650" y="1657350"/>
            <a:ext cx="7477125" cy="279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0" name="Rectangle 5">
            <a:extLst>
              <a:ext uri="{FF2B5EF4-FFF2-40B4-BE49-F238E27FC236}">
                <a16:creationId xmlns:a16="http://schemas.microsoft.com/office/drawing/2014/main" id="{23F875DD-EB23-4CFF-991F-57BD98FEDF52}"/>
              </a:ext>
            </a:extLst>
          </p:cNvPr>
          <p:cNvSpPr>
            <a:spLocks noChangeArrowheads="1"/>
          </p:cNvSpPr>
          <p:nvPr/>
        </p:nvSpPr>
        <p:spPr bwMode="auto">
          <a:xfrm>
            <a:off x="1009650" y="1936750"/>
            <a:ext cx="7477125" cy="5461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1" name="Rectangle 6">
            <a:extLst>
              <a:ext uri="{FF2B5EF4-FFF2-40B4-BE49-F238E27FC236}">
                <a16:creationId xmlns:a16="http://schemas.microsoft.com/office/drawing/2014/main" id="{026E6BD7-B9F4-4C12-BBB6-92B985C352EE}"/>
              </a:ext>
            </a:extLst>
          </p:cNvPr>
          <p:cNvSpPr>
            <a:spLocks noChangeArrowheads="1"/>
          </p:cNvSpPr>
          <p:nvPr/>
        </p:nvSpPr>
        <p:spPr bwMode="auto">
          <a:xfrm>
            <a:off x="1009650" y="2482850"/>
            <a:ext cx="7477125" cy="279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2" name="Rectangle 7">
            <a:extLst>
              <a:ext uri="{FF2B5EF4-FFF2-40B4-BE49-F238E27FC236}">
                <a16:creationId xmlns:a16="http://schemas.microsoft.com/office/drawing/2014/main" id="{66776380-7682-43BA-89F9-1A5620C98865}"/>
              </a:ext>
            </a:extLst>
          </p:cNvPr>
          <p:cNvSpPr>
            <a:spLocks noChangeArrowheads="1"/>
          </p:cNvSpPr>
          <p:nvPr/>
        </p:nvSpPr>
        <p:spPr bwMode="auto">
          <a:xfrm>
            <a:off x="1009650" y="2762250"/>
            <a:ext cx="7477125" cy="539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3" name="Rectangle 8">
            <a:extLst>
              <a:ext uri="{FF2B5EF4-FFF2-40B4-BE49-F238E27FC236}">
                <a16:creationId xmlns:a16="http://schemas.microsoft.com/office/drawing/2014/main" id="{BEDCAB63-42A5-4852-BF7F-C928D2D7096B}"/>
              </a:ext>
            </a:extLst>
          </p:cNvPr>
          <p:cNvSpPr>
            <a:spLocks noChangeArrowheads="1"/>
          </p:cNvSpPr>
          <p:nvPr/>
        </p:nvSpPr>
        <p:spPr bwMode="auto">
          <a:xfrm>
            <a:off x="1009650" y="3302000"/>
            <a:ext cx="7477125" cy="558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4" name="Rectangle 9">
            <a:extLst>
              <a:ext uri="{FF2B5EF4-FFF2-40B4-BE49-F238E27FC236}">
                <a16:creationId xmlns:a16="http://schemas.microsoft.com/office/drawing/2014/main" id="{1A6A3971-F8CA-4198-BA5E-D7087802A121}"/>
              </a:ext>
            </a:extLst>
          </p:cNvPr>
          <p:cNvSpPr>
            <a:spLocks noChangeArrowheads="1"/>
          </p:cNvSpPr>
          <p:nvPr/>
        </p:nvSpPr>
        <p:spPr bwMode="auto">
          <a:xfrm>
            <a:off x="1009650" y="3860800"/>
            <a:ext cx="7477125" cy="2730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5" name="Rectangle 10">
            <a:extLst>
              <a:ext uri="{FF2B5EF4-FFF2-40B4-BE49-F238E27FC236}">
                <a16:creationId xmlns:a16="http://schemas.microsoft.com/office/drawing/2014/main" id="{3633CD0F-B3A1-450F-AC7B-8378CA9E8813}"/>
              </a:ext>
            </a:extLst>
          </p:cNvPr>
          <p:cNvSpPr>
            <a:spLocks noChangeArrowheads="1"/>
          </p:cNvSpPr>
          <p:nvPr/>
        </p:nvSpPr>
        <p:spPr bwMode="auto">
          <a:xfrm>
            <a:off x="1009650" y="4133850"/>
            <a:ext cx="7477125"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6" name="Rectangle 11">
            <a:extLst>
              <a:ext uri="{FF2B5EF4-FFF2-40B4-BE49-F238E27FC236}">
                <a16:creationId xmlns:a16="http://schemas.microsoft.com/office/drawing/2014/main" id="{C0AA69AB-BF1F-480D-920C-518595B96DF9}"/>
              </a:ext>
            </a:extLst>
          </p:cNvPr>
          <p:cNvSpPr>
            <a:spLocks noChangeArrowheads="1"/>
          </p:cNvSpPr>
          <p:nvPr/>
        </p:nvSpPr>
        <p:spPr bwMode="auto">
          <a:xfrm>
            <a:off x="1009650" y="4686300"/>
            <a:ext cx="7477125"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7" name="Rectangle 12">
            <a:extLst>
              <a:ext uri="{FF2B5EF4-FFF2-40B4-BE49-F238E27FC236}">
                <a16:creationId xmlns:a16="http://schemas.microsoft.com/office/drawing/2014/main" id="{965AF9E6-A758-4FBC-9122-7433E0D3385D}"/>
              </a:ext>
            </a:extLst>
          </p:cNvPr>
          <p:cNvSpPr>
            <a:spLocks noChangeArrowheads="1"/>
          </p:cNvSpPr>
          <p:nvPr/>
        </p:nvSpPr>
        <p:spPr bwMode="auto">
          <a:xfrm>
            <a:off x="1009650" y="5238750"/>
            <a:ext cx="7477125" cy="285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2588" name="Rectangle 2">
            <a:extLst>
              <a:ext uri="{FF2B5EF4-FFF2-40B4-BE49-F238E27FC236}">
                <a16:creationId xmlns:a16="http://schemas.microsoft.com/office/drawing/2014/main" id="{F9CC6CF8-C7C5-4621-A148-1D2EB85AC83D}"/>
              </a:ext>
            </a:extLst>
          </p:cNvPr>
          <p:cNvSpPr>
            <a:spLocks noGrp="1" noChangeArrowheads="1"/>
          </p:cNvSpPr>
          <p:nvPr>
            <p:ph type="title"/>
          </p:nvPr>
        </p:nvSpPr>
        <p:spPr/>
        <p:txBody>
          <a:bodyPr/>
          <a:lstStyle/>
          <a:p>
            <a:pPr eaLnBrk="1" hangingPunct="1"/>
            <a:r>
              <a:rPr lang="en-US" altLang="en-US" dirty="0"/>
              <a:t>String Copy Example</a:t>
            </a:r>
            <a:endParaRPr lang="en-AU" altLang="en-US" dirty="0"/>
          </a:p>
        </p:txBody>
      </p:sp>
      <p:sp>
        <p:nvSpPr>
          <p:cNvPr id="152589" name="Rectangle 3">
            <a:extLst>
              <a:ext uri="{FF2B5EF4-FFF2-40B4-BE49-F238E27FC236}">
                <a16:creationId xmlns:a16="http://schemas.microsoft.com/office/drawing/2014/main" id="{E3410114-5714-44DF-ACE6-5B105DED2555}"/>
              </a:ext>
            </a:extLst>
          </p:cNvPr>
          <p:cNvSpPr>
            <a:spLocks noGrp="1" noChangeArrowheads="1"/>
          </p:cNvSpPr>
          <p:nvPr>
            <p:ph type="body" idx="1"/>
          </p:nvPr>
        </p:nvSpPr>
        <p:spPr/>
        <p:txBody>
          <a:bodyPr/>
          <a:lstStyle/>
          <a:p>
            <a:pPr eaLnBrk="1" hangingPunct="1"/>
            <a:r>
              <a:rPr lang="en-US" altLang="en-US" sz="2800" dirty="0"/>
              <a:t>MIPS code:</a:t>
            </a:r>
          </a:p>
          <a:p>
            <a:pPr eaLnBrk="1" hangingPunct="1">
              <a:buFont typeface="Wingdings" panose="05000000000000000000" pitchFamily="2" charset="2"/>
              <a:buNone/>
            </a:pPr>
            <a:r>
              <a:rPr lang="en-US" altLang="en-US" sz="1800" dirty="0">
                <a:latin typeface="Lucida Console" panose="020B0609040504020204" pitchFamily="49" charset="0"/>
              </a:rPr>
              <a:t>	</a:t>
            </a:r>
            <a:r>
              <a:rPr lang="en-US" altLang="en-US" sz="1800" dirty="0" err="1">
                <a:latin typeface="Lucida Console" panose="020B0609040504020204" pitchFamily="49" charset="0"/>
              </a:rPr>
              <a:t>strcpy</a:t>
            </a:r>
            <a:r>
              <a:rPr lang="en-US" altLang="en-US" sz="1800" dirty="0">
                <a:latin typeface="Lucida Console" panose="020B0609040504020204" pitchFamily="49" charset="0"/>
              </a:rPr>
              <a:t>:</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-4      # adjust stack for 1 item</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sw</a:t>
            </a:r>
            <a:r>
              <a:rPr lang="en-US" altLang="en-US" sz="1800" dirty="0">
                <a:latin typeface="Lucida Console" panose="020B0609040504020204" pitchFamily="49" charset="0"/>
              </a:rPr>
              <a:t>   $s0, 0($</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 save $s0</a:t>
            </a:r>
            <a:br>
              <a:rPr lang="en-US" altLang="en-US" sz="1800" dirty="0">
                <a:latin typeface="Lucida Console" panose="020B0609040504020204" pitchFamily="49" charset="0"/>
              </a:rPr>
            </a:br>
            <a:r>
              <a:rPr lang="en-US" altLang="en-US" sz="1800" dirty="0">
                <a:latin typeface="Lucida Console" panose="020B0609040504020204" pitchFamily="49" charset="0"/>
              </a:rPr>
              <a:t>    add  $s0, $zero, $zero #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0</a:t>
            </a:r>
            <a:br>
              <a:rPr lang="en-US" altLang="en-US" sz="1800" dirty="0">
                <a:latin typeface="Lucida Console" panose="020B0609040504020204" pitchFamily="49" charset="0"/>
              </a:rPr>
            </a:br>
            <a:r>
              <a:rPr lang="en-US" altLang="en-US" sz="1800" dirty="0">
                <a:latin typeface="Lucida Console" panose="020B0609040504020204" pitchFamily="49" charset="0"/>
              </a:rPr>
              <a:t>L1: add  $t1, $s0, $a1     # </a:t>
            </a:r>
            <a:r>
              <a:rPr lang="en-US" altLang="en-US" sz="1800" dirty="0" err="1">
                <a:latin typeface="Lucida Console" panose="020B0609040504020204" pitchFamily="49" charset="0"/>
              </a:rPr>
              <a:t>addr</a:t>
            </a:r>
            <a:r>
              <a:rPr lang="en-US" altLang="en-US" sz="1800" dirty="0">
                <a:latin typeface="Lucida Console" panose="020B0609040504020204" pitchFamily="49" charset="0"/>
              </a:rPr>
              <a:t> of y[</a:t>
            </a:r>
            <a:r>
              <a:rPr lang="en-US" altLang="en-US" sz="1800" dirty="0" err="1">
                <a:latin typeface="Lucida Console" panose="020B0609040504020204" pitchFamily="49" charset="0"/>
              </a:rPr>
              <a:t>i</a:t>
            </a:r>
            <a:r>
              <a:rPr lang="en-US" altLang="en-US" sz="1800" dirty="0">
                <a:latin typeface="Lucida Console" panose="020B0609040504020204" pitchFamily="49" charset="0"/>
              </a:rPr>
              <a:t>] in $t1</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lbu</a:t>
            </a:r>
            <a:r>
              <a:rPr lang="en-US" altLang="en-US" sz="1800" dirty="0">
                <a:latin typeface="Lucida Console" panose="020B0609040504020204" pitchFamily="49" charset="0"/>
              </a:rPr>
              <a:t>  $t2, 0($t1)       # $t2 = y[</a:t>
            </a:r>
            <a:r>
              <a:rPr lang="en-US" altLang="en-US" sz="1800" dirty="0" err="1">
                <a:latin typeface="Lucida Console" panose="020B0609040504020204" pitchFamily="49" charset="0"/>
              </a:rPr>
              <a:t>i</a:t>
            </a:r>
            <a:r>
              <a:rPr lang="en-US" altLang="en-US" sz="1800" dirty="0">
                <a:latin typeface="Lucida Console" panose="020B0609040504020204" pitchFamily="49" charset="0"/>
              </a:rPr>
              <a:t>]</a:t>
            </a:r>
            <a:br>
              <a:rPr lang="en-US" altLang="en-US" sz="1800" dirty="0">
                <a:latin typeface="Lucida Console" panose="020B0609040504020204" pitchFamily="49" charset="0"/>
              </a:rPr>
            </a:br>
            <a:r>
              <a:rPr lang="en-US" altLang="en-US" sz="1800" dirty="0">
                <a:latin typeface="Lucida Console" panose="020B0609040504020204" pitchFamily="49" charset="0"/>
              </a:rPr>
              <a:t>    add  $t3, $s0, $a0     # </a:t>
            </a:r>
            <a:r>
              <a:rPr lang="en-US" altLang="en-US" sz="1800" dirty="0" err="1">
                <a:latin typeface="Lucida Console" panose="020B0609040504020204" pitchFamily="49" charset="0"/>
              </a:rPr>
              <a:t>addr</a:t>
            </a:r>
            <a:r>
              <a:rPr lang="en-US" altLang="en-US" sz="1800" dirty="0">
                <a:latin typeface="Lucida Console" panose="020B0609040504020204" pitchFamily="49" charset="0"/>
              </a:rPr>
              <a:t> of x[</a:t>
            </a:r>
            <a:r>
              <a:rPr lang="en-US" altLang="en-US" sz="1800" dirty="0" err="1">
                <a:latin typeface="Lucida Console" panose="020B0609040504020204" pitchFamily="49" charset="0"/>
              </a:rPr>
              <a:t>i</a:t>
            </a:r>
            <a:r>
              <a:rPr lang="en-US" altLang="en-US" sz="1800" dirty="0">
                <a:latin typeface="Lucida Console" panose="020B0609040504020204" pitchFamily="49" charset="0"/>
              </a:rPr>
              <a:t>] in $t3</a:t>
            </a:r>
            <a:br>
              <a:rPr lang="en-US" altLang="en-US" sz="1800" dirty="0">
                <a:latin typeface="Lucida Console" panose="020B0609040504020204" pitchFamily="49" charset="0"/>
              </a:rPr>
            </a:br>
            <a:r>
              <a:rPr lang="en-US" altLang="en-US" sz="1800" dirty="0">
                <a:latin typeface="Lucida Console" panose="020B0609040504020204" pitchFamily="49" charset="0"/>
              </a:rPr>
              <a:t>    sb   $t2, 0($t3)       # x[</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y[</a:t>
            </a:r>
            <a:r>
              <a:rPr lang="en-US" altLang="en-US" sz="1800" dirty="0" err="1">
                <a:latin typeface="Lucida Console" panose="020B0609040504020204" pitchFamily="49" charset="0"/>
              </a:rPr>
              <a:t>i</a:t>
            </a:r>
            <a:r>
              <a:rPr lang="en-US" altLang="en-US" sz="1800" dirty="0">
                <a:latin typeface="Lucida Console" panose="020B0609040504020204" pitchFamily="49" charset="0"/>
              </a:rPr>
              <a:t>]</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beq</a:t>
            </a:r>
            <a:r>
              <a:rPr lang="en-US" altLang="en-US" sz="1800" dirty="0">
                <a:latin typeface="Lucida Console" panose="020B0609040504020204" pitchFamily="49" charset="0"/>
              </a:rPr>
              <a:t>  $t2, $zero, L2    # exit loop if y[</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0  </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$s0, $s0, 1       #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a:t>
            </a:r>
            <a:r>
              <a:rPr lang="en-US" altLang="en-US" sz="1800" dirty="0" err="1">
                <a:latin typeface="Lucida Console" panose="020B0609040504020204" pitchFamily="49" charset="0"/>
              </a:rPr>
              <a:t>i</a:t>
            </a:r>
            <a:r>
              <a:rPr lang="en-US" altLang="en-US" sz="1800" dirty="0">
                <a:latin typeface="Lucida Console" panose="020B0609040504020204" pitchFamily="49" charset="0"/>
              </a:rPr>
              <a:t> + 1</a:t>
            </a:r>
            <a:br>
              <a:rPr lang="en-US" altLang="en-US" sz="1800" dirty="0">
                <a:latin typeface="Lucida Console" panose="020B0609040504020204" pitchFamily="49" charset="0"/>
              </a:rPr>
            </a:br>
            <a:r>
              <a:rPr lang="en-US" altLang="en-US" sz="1800" dirty="0">
                <a:latin typeface="Lucida Console" panose="020B0609040504020204" pitchFamily="49" charset="0"/>
              </a:rPr>
              <a:t>    j    L1                # next iteration of loop</a:t>
            </a:r>
            <a:br>
              <a:rPr lang="en-US" altLang="en-US" sz="1800" dirty="0">
                <a:latin typeface="Lucida Console" panose="020B0609040504020204" pitchFamily="49" charset="0"/>
              </a:rPr>
            </a:br>
            <a:r>
              <a:rPr lang="en-US" altLang="en-US" sz="1800" dirty="0">
                <a:latin typeface="Lucida Console" panose="020B0609040504020204" pitchFamily="49" charset="0"/>
              </a:rPr>
              <a:t>L2: </a:t>
            </a:r>
            <a:r>
              <a:rPr lang="en-US" altLang="en-US" sz="1800" dirty="0" err="1">
                <a:latin typeface="Lucida Console" panose="020B0609040504020204" pitchFamily="49" charset="0"/>
              </a:rPr>
              <a:t>lw</a:t>
            </a:r>
            <a:r>
              <a:rPr lang="en-US" altLang="en-US" sz="1800" dirty="0">
                <a:latin typeface="Lucida Console" panose="020B0609040504020204" pitchFamily="49" charset="0"/>
              </a:rPr>
              <a:t>   $s0, 0($</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 restore saved $s0</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addi</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a:t>
            </a:r>
            <a:r>
              <a:rPr lang="en-US" altLang="en-US" sz="1800" dirty="0" err="1">
                <a:latin typeface="Lucida Console" panose="020B0609040504020204" pitchFamily="49" charset="0"/>
              </a:rPr>
              <a:t>sp</a:t>
            </a:r>
            <a:r>
              <a:rPr lang="en-US" altLang="en-US" sz="1800" dirty="0">
                <a:latin typeface="Lucida Console" panose="020B0609040504020204" pitchFamily="49" charset="0"/>
              </a:rPr>
              <a:t>, 4       # pop 1 item from stack</a:t>
            </a:r>
            <a:br>
              <a:rPr lang="en-US" altLang="en-US" sz="1800" dirty="0">
                <a:latin typeface="Lucida Console" panose="020B0609040504020204" pitchFamily="49" charset="0"/>
              </a:rPr>
            </a:br>
            <a:r>
              <a:rPr lang="en-US" altLang="en-US" sz="1800" dirty="0">
                <a:latin typeface="Lucida Console" panose="020B0609040504020204" pitchFamily="49" charset="0"/>
              </a:rPr>
              <a:t>    </a:t>
            </a:r>
            <a:r>
              <a:rPr lang="en-US" altLang="en-US" sz="1800" dirty="0" err="1">
                <a:latin typeface="Lucida Console" panose="020B0609040504020204" pitchFamily="49" charset="0"/>
              </a:rPr>
              <a:t>jr</a:t>
            </a:r>
            <a:r>
              <a:rPr lang="en-US" altLang="en-US" sz="1800" dirty="0">
                <a:latin typeface="Lucida Console" panose="020B0609040504020204" pitchFamily="49" charset="0"/>
              </a:rPr>
              <a:t>   $ra               # and return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a:extLst>
              <a:ext uri="{FF2B5EF4-FFF2-40B4-BE49-F238E27FC236}">
                <a16:creationId xmlns:a16="http://schemas.microsoft.com/office/drawing/2014/main" id="{5BA332FF-D3C6-46E5-9943-8527C5BFCC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ADC618E-157B-49A7-B615-FAA262A7E4FD}" type="slidenum">
              <a:rPr lang="en-AU" altLang="en-US" sz="1400" smtClean="0"/>
              <a:pPr>
                <a:spcBef>
                  <a:spcPct val="0"/>
                </a:spcBef>
                <a:buClrTx/>
                <a:buSzTx/>
                <a:buFontTx/>
                <a:buNone/>
              </a:pPr>
              <a:t>77</a:t>
            </a:fld>
            <a:endParaRPr lang="en-AU" altLang="en-US" sz="1400"/>
          </a:p>
        </p:txBody>
      </p:sp>
      <p:sp>
        <p:nvSpPr>
          <p:cNvPr id="154627" name="Rectangle 11">
            <a:extLst>
              <a:ext uri="{FF2B5EF4-FFF2-40B4-BE49-F238E27FC236}">
                <a16:creationId xmlns:a16="http://schemas.microsoft.com/office/drawing/2014/main" id="{CB723E96-5A03-4F4E-95EF-0153043C209D}"/>
              </a:ext>
            </a:extLst>
          </p:cNvPr>
          <p:cNvSpPr>
            <a:spLocks noChangeArrowheads="1"/>
          </p:cNvSpPr>
          <p:nvPr/>
        </p:nvSpPr>
        <p:spPr bwMode="auto">
          <a:xfrm>
            <a:off x="3352579" y="4893671"/>
            <a:ext cx="2570162"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dirty="0"/>
          </a:p>
        </p:txBody>
      </p:sp>
      <p:sp>
        <p:nvSpPr>
          <p:cNvPr id="154628" name="Text Box 4">
            <a:extLst>
              <a:ext uri="{FF2B5EF4-FFF2-40B4-BE49-F238E27FC236}">
                <a16:creationId xmlns:a16="http://schemas.microsoft.com/office/drawing/2014/main" id="{265601AD-51D6-4AA8-B911-39F1CCC32F18}"/>
              </a:ext>
            </a:extLst>
          </p:cNvPr>
          <p:cNvSpPr txBox="1">
            <a:spLocks noChangeArrowheads="1"/>
          </p:cNvSpPr>
          <p:nvPr/>
        </p:nvSpPr>
        <p:spPr bwMode="auto">
          <a:xfrm>
            <a:off x="3352579" y="4905731"/>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t>0000 0000 0011 1101 0000 0000 0000 0000</a:t>
            </a:r>
            <a:endParaRPr lang="en-AU" altLang="en-US" sz="2000" dirty="0"/>
          </a:p>
        </p:txBody>
      </p:sp>
      <p:sp>
        <p:nvSpPr>
          <p:cNvPr id="154629" name="Rectangle 12">
            <a:extLst>
              <a:ext uri="{FF2B5EF4-FFF2-40B4-BE49-F238E27FC236}">
                <a16:creationId xmlns:a16="http://schemas.microsoft.com/office/drawing/2014/main" id="{804965E0-EA63-4822-AFFD-6F9D6DE285B6}"/>
              </a:ext>
            </a:extLst>
          </p:cNvPr>
          <p:cNvSpPr>
            <a:spLocks noChangeArrowheads="1"/>
          </p:cNvSpPr>
          <p:nvPr/>
        </p:nvSpPr>
        <p:spPr bwMode="auto">
          <a:xfrm>
            <a:off x="5953247" y="5495215"/>
            <a:ext cx="2633663"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54630" name="Rectangle 9">
            <a:extLst>
              <a:ext uri="{FF2B5EF4-FFF2-40B4-BE49-F238E27FC236}">
                <a16:creationId xmlns:a16="http://schemas.microsoft.com/office/drawing/2014/main" id="{DC7E9559-1247-425A-8D4B-B389547F8D60}"/>
              </a:ext>
            </a:extLst>
          </p:cNvPr>
          <p:cNvSpPr>
            <a:spLocks noGrp="1" noChangeArrowheads="1"/>
          </p:cNvSpPr>
          <p:nvPr>
            <p:ph type="title"/>
          </p:nvPr>
        </p:nvSpPr>
        <p:spPr/>
        <p:txBody>
          <a:bodyPr/>
          <a:lstStyle/>
          <a:p>
            <a:pPr eaLnBrk="1" hangingPunct="1"/>
            <a:r>
              <a:rPr lang="en-US" altLang="en-US" dirty="0"/>
              <a:t>32-bit Constants</a:t>
            </a:r>
            <a:endParaRPr lang="en-AU" altLang="en-US" dirty="0"/>
          </a:p>
        </p:txBody>
      </p:sp>
      <p:sp>
        <p:nvSpPr>
          <p:cNvPr id="154631" name="Rectangle 10">
            <a:extLst>
              <a:ext uri="{FF2B5EF4-FFF2-40B4-BE49-F238E27FC236}">
                <a16:creationId xmlns:a16="http://schemas.microsoft.com/office/drawing/2014/main" id="{D1029A22-D871-47E0-97F8-EA39B3D74503}"/>
              </a:ext>
            </a:extLst>
          </p:cNvPr>
          <p:cNvSpPr>
            <a:spLocks noGrp="1" noChangeArrowheads="1"/>
          </p:cNvSpPr>
          <p:nvPr>
            <p:ph type="body" idx="1"/>
          </p:nvPr>
        </p:nvSpPr>
        <p:spPr>
          <a:xfrm>
            <a:off x="684213" y="1125539"/>
            <a:ext cx="8270875" cy="2879525"/>
          </a:xfrm>
        </p:spPr>
        <p:txBody>
          <a:bodyPr/>
          <a:lstStyle/>
          <a:p>
            <a:pPr eaLnBrk="1" hangingPunct="1"/>
            <a:r>
              <a:rPr lang="en-US" altLang="en-US" sz="2800" dirty="0"/>
              <a:t>Most constants are small</a:t>
            </a:r>
          </a:p>
          <a:p>
            <a:pPr lvl="1" eaLnBrk="1" hangingPunct="1"/>
            <a:r>
              <a:rPr lang="en-US" altLang="en-US" sz="2400" dirty="0"/>
              <a:t>16-bit immediate is sufficient</a:t>
            </a:r>
          </a:p>
          <a:p>
            <a:pPr eaLnBrk="1" hangingPunct="1"/>
            <a:r>
              <a:rPr lang="en-US" altLang="en-US" sz="2800" dirty="0"/>
              <a:t>For the occasional 32-bit constant</a:t>
            </a:r>
          </a:p>
          <a:p>
            <a:pPr eaLnBrk="1" hangingPunct="1">
              <a:buFont typeface="Wingdings" panose="05000000000000000000" pitchFamily="2" charset="2"/>
              <a:buNone/>
            </a:pPr>
            <a:r>
              <a:rPr lang="en-US" altLang="en-US" sz="2800" dirty="0"/>
              <a:t>	</a:t>
            </a:r>
            <a:r>
              <a:rPr lang="en-US" altLang="en-US" sz="2800" dirty="0" err="1">
                <a:latin typeface="Lucida Console" panose="020B0609040504020204" pitchFamily="49" charset="0"/>
              </a:rPr>
              <a:t>lui</a:t>
            </a:r>
            <a:r>
              <a:rPr lang="en-US" altLang="en-US" sz="2800" dirty="0">
                <a:latin typeface="Lucida Console" panose="020B0609040504020204" pitchFamily="49" charset="0"/>
              </a:rPr>
              <a:t> rt, constant</a:t>
            </a:r>
          </a:p>
          <a:p>
            <a:pPr lvl="1" eaLnBrk="1" hangingPunct="1"/>
            <a:r>
              <a:rPr lang="en-US" altLang="en-US" sz="2400" dirty="0"/>
              <a:t>Copies 16-bit constant to left 16 bits of rt</a:t>
            </a:r>
          </a:p>
          <a:p>
            <a:pPr lvl="1" eaLnBrk="1" hangingPunct="1"/>
            <a:r>
              <a:rPr lang="en-US" altLang="en-US" sz="2400" dirty="0">
                <a:solidFill>
                  <a:srgbClr val="FF0000"/>
                </a:solidFill>
              </a:rPr>
              <a:t>Clears right 16 bits of rt to 0</a:t>
            </a:r>
            <a:endParaRPr lang="en-AU" altLang="en-US" sz="2400" dirty="0">
              <a:solidFill>
                <a:srgbClr val="FF0000"/>
              </a:solidFill>
            </a:endParaRPr>
          </a:p>
        </p:txBody>
      </p:sp>
      <p:sp>
        <p:nvSpPr>
          <p:cNvPr id="154632" name="Text Box 5">
            <a:extLst>
              <a:ext uri="{FF2B5EF4-FFF2-40B4-BE49-F238E27FC236}">
                <a16:creationId xmlns:a16="http://schemas.microsoft.com/office/drawing/2014/main" id="{811F1768-71AC-4248-A2BD-49704FE0FF2C}"/>
              </a:ext>
            </a:extLst>
          </p:cNvPr>
          <p:cNvSpPr txBox="1">
            <a:spLocks noChangeArrowheads="1"/>
          </p:cNvSpPr>
          <p:nvPr/>
        </p:nvSpPr>
        <p:spPr bwMode="auto">
          <a:xfrm>
            <a:off x="117434" y="5032023"/>
            <a:ext cx="20542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err="1">
                <a:latin typeface="Lucida Console" panose="020B0609040504020204" pitchFamily="49" charset="0"/>
              </a:rPr>
              <a:t>lui</a:t>
            </a:r>
            <a:r>
              <a:rPr lang="en-US" altLang="en-US" sz="2200" dirty="0">
                <a:latin typeface="Lucida Console" panose="020B0609040504020204" pitchFamily="49" charset="0"/>
              </a:rPr>
              <a:t> $s0, 61</a:t>
            </a:r>
            <a:endParaRPr lang="en-AU" altLang="en-US" sz="2200" dirty="0">
              <a:latin typeface="Lucida Console" panose="020B0609040504020204" pitchFamily="49" charset="0"/>
            </a:endParaRPr>
          </a:p>
        </p:txBody>
      </p:sp>
      <p:sp>
        <p:nvSpPr>
          <p:cNvPr id="154633" name="Text Box 6">
            <a:extLst>
              <a:ext uri="{FF2B5EF4-FFF2-40B4-BE49-F238E27FC236}">
                <a16:creationId xmlns:a16="http://schemas.microsoft.com/office/drawing/2014/main" id="{9C038615-8CDD-4421-ADD3-991D3FACEA5C}"/>
              </a:ext>
            </a:extLst>
          </p:cNvPr>
          <p:cNvSpPr txBox="1">
            <a:spLocks noChangeArrowheads="1"/>
          </p:cNvSpPr>
          <p:nvPr/>
        </p:nvSpPr>
        <p:spPr bwMode="auto">
          <a:xfrm>
            <a:off x="3383085" y="548533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t>0000 0000 0011 1101 0000 1001 0000 0000</a:t>
            </a:r>
            <a:endParaRPr lang="en-AU" altLang="en-US" sz="2000" dirty="0"/>
          </a:p>
        </p:txBody>
      </p:sp>
      <p:sp>
        <p:nvSpPr>
          <p:cNvPr id="154634" name="Text Box 7">
            <a:extLst>
              <a:ext uri="{FF2B5EF4-FFF2-40B4-BE49-F238E27FC236}">
                <a16:creationId xmlns:a16="http://schemas.microsoft.com/office/drawing/2014/main" id="{C88548D4-209F-48F7-A1D9-87AA1F77418A}"/>
              </a:ext>
            </a:extLst>
          </p:cNvPr>
          <p:cNvSpPr txBox="1">
            <a:spLocks noChangeArrowheads="1"/>
          </p:cNvSpPr>
          <p:nvPr/>
        </p:nvSpPr>
        <p:spPr bwMode="auto">
          <a:xfrm>
            <a:off x="116249" y="5522035"/>
            <a:ext cx="3213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dirty="0" err="1">
                <a:latin typeface="Lucida Console" panose="020B0609040504020204" pitchFamily="49" charset="0"/>
              </a:rPr>
              <a:t>ori</a:t>
            </a:r>
            <a:r>
              <a:rPr lang="en-US" altLang="en-US" sz="2200" dirty="0">
                <a:latin typeface="Lucida Console" panose="020B0609040504020204" pitchFamily="49" charset="0"/>
              </a:rPr>
              <a:t> $s0, $s0, 2304</a:t>
            </a:r>
            <a:endParaRPr lang="en-AU" altLang="en-US" sz="2200" dirty="0">
              <a:latin typeface="Lucida Console" panose="020B0609040504020204" pitchFamily="49" charset="0"/>
            </a:endParaRPr>
          </a:p>
        </p:txBody>
      </p:sp>
      <p:sp>
        <p:nvSpPr>
          <p:cNvPr id="154635" name="Text Box 8">
            <a:extLst>
              <a:ext uri="{FF2B5EF4-FFF2-40B4-BE49-F238E27FC236}">
                <a16:creationId xmlns:a16="http://schemas.microsoft.com/office/drawing/2014/main" id="{F5EEB0BC-E59D-45A1-82BF-70832A590776}"/>
              </a:ext>
            </a:extLst>
          </p:cNvPr>
          <p:cNvSpPr txBox="1">
            <a:spLocks noChangeArrowheads="1"/>
          </p:cNvSpPr>
          <p:nvPr/>
        </p:nvSpPr>
        <p:spPr bwMode="auto">
          <a:xfrm rot="5400000">
            <a:off x="5757069" y="3020219"/>
            <a:ext cx="640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§2.10 MIPS Addressing for 32-Bit Immediates and Addresses</a:t>
            </a:r>
          </a:p>
        </p:txBody>
      </p:sp>
      <p:sp>
        <p:nvSpPr>
          <p:cNvPr id="12" name="Text Box 4">
            <a:extLst>
              <a:ext uri="{FF2B5EF4-FFF2-40B4-BE49-F238E27FC236}">
                <a16:creationId xmlns:a16="http://schemas.microsoft.com/office/drawing/2014/main" id="{C5D178D7-E59B-4E2C-A13E-F769B1B7EDD1}"/>
              </a:ext>
            </a:extLst>
          </p:cNvPr>
          <p:cNvSpPr txBox="1">
            <a:spLocks noChangeArrowheads="1"/>
          </p:cNvSpPr>
          <p:nvPr/>
        </p:nvSpPr>
        <p:spPr bwMode="auto">
          <a:xfrm>
            <a:off x="3312401" y="4299536"/>
            <a:ext cx="5205656"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t>0000 0000 0011 1101 0000 1001 0000 0000</a:t>
            </a:r>
            <a:endParaRPr lang="en-AU" altLang="en-US" sz="2000" dirty="0"/>
          </a:p>
        </p:txBody>
      </p:sp>
      <p:sp>
        <p:nvSpPr>
          <p:cNvPr id="13" name="Text Box 7">
            <a:extLst>
              <a:ext uri="{FF2B5EF4-FFF2-40B4-BE49-F238E27FC236}">
                <a16:creationId xmlns:a16="http://schemas.microsoft.com/office/drawing/2014/main" id="{7FA74506-51AB-4D00-B51E-8CD58A705C6A}"/>
              </a:ext>
            </a:extLst>
          </p:cNvPr>
          <p:cNvSpPr txBox="1">
            <a:spLocks noChangeArrowheads="1"/>
          </p:cNvSpPr>
          <p:nvPr/>
        </p:nvSpPr>
        <p:spPr bwMode="auto">
          <a:xfrm>
            <a:off x="138846" y="4295021"/>
            <a:ext cx="3167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dirty="0">
                <a:latin typeface="Lucida Console" panose="020B0609040504020204" pitchFamily="49" charset="0"/>
              </a:rPr>
              <a:t>Desired Number(4000000):</a:t>
            </a:r>
            <a:endParaRPr lang="en-AU" altLang="en-US" sz="1600" dirty="0">
              <a:latin typeface="Lucida Console" panose="020B060904050402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Footer Placeholder 3">
            <a:extLst>
              <a:ext uri="{FF2B5EF4-FFF2-40B4-BE49-F238E27FC236}">
                <a16:creationId xmlns:a16="http://schemas.microsoft.com/office/drawing/2014/main" id="{25DC6ED9-02E4-474C-9F15-013444131F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DB3D5FE-7270-4234-8E90-2F5FB3F31262}" type="slidenum">
              <a:rPr lang="en-AU" altLang="en-US" sz="1400" smtClean="0"/>
              <a:pPr>
                <a:spcBef>
                  <a:spcPct val="0"/>
                </a:spcBef>
                <a:buClrTx/>
                <a:buSzTx/>
                <a:buFontTx/>
                <a:buNone/>
              </a:pPr>
              <a:t>78</a:t>
            </a:fld>
            <a:endParaRPr lang="en-AU" altLang="en-US" sz="1400"/>
          </a:p>
        </p:txBody>
      </p:sp>
      <p:sp>
        <p:nvSpPr>
          <p:cNvPr id="156675" name="Rectangle 2">
            <a:extLst>
              <a:ext uri="{FF2B5EF4-FFF2-40B4-BE49-F238E27FC236}">
                <a16:creationId xmlns:a16="http://schemas.microsoft.com/office/drawing/2014/main" id="{575193A7-3831-4636-BA72-C534C7F0150B}"/>
              </a:ext>
            </a:extLst>
          </p:cNvPr>
          <p:cNvSpPr>
            <a:spLocks noGrp="1" noChangeArrowheads="1"/>
          </p:cNvSpPr>
          <p:nvPr>
            <p:ph type="title"/>
          </p:nvPr>
        </p:nvSpPr>
        <p:spPr/>
        <p:txBody>
          <a:bodyPr/>
          <a:lstStyle/>
          <a:p>
            <a:pPr eaLnBrk="1" hangingPunct="1"/>
            <a:r>
              <a:rPr lang="en-US" altLang="en-US" dirty="0"/>
              <a:t>Branch Addressing</a:t>
            </a:r>
            <a:endParaRPr lang="en-AU" altLang="en-US" dirty="0"/>
          </a:p>
        </p:txBody>
      </p:sp>
      <p:sp>
        <p:nvSpPr>
          <p:cNvPr id="156676" name="Rectangle 3">
            <a:extLst>
              <a:ext uri="{FF2B5EF4-FFF2-40B4-BE49-F238E27FC236}">
                <a16:creationId xmlns:a16="http://schemas.microsoft.com/office/drawing/2014/main" id="{00DB2EDF-2119-459B-A257-F49EB6904E75}"/>
              </a:ext>
            </a:extLst>
          </p:cNvPr>
          <p:cNvSpPr>
            <a:spLocks noGrp="1" noChangeArrowheads="1"/>
          </p:cNvSpPr>
          <p:nvPr>
            <p:ph type="body" idx="1"/>
          </p:nvPr>
        </p:nvSpPr>
        <p:spPr>
          <a:xfrm>
            <a:off x="684213" y="1125538"/>
            <a:ext cx="8270875" cy="2381250"/>
          </a:xfrm>
        </p:spPr>
        <p:txBody>
          <a:bodyPr/>
          <a:lstStyle/>
          <a:p>
            <a:pPr eaLnBrk="1" hangingPunct="1"/>
            <a:r>
              <a:rPr lang="en-US" altLang="en-US" dirty="0"/>
              <a:t>Branch instructions specify</a:t>
            </a:r>
          </a:p>
          <a:p>
            <a:pPr lvl="1" eaLnBrk="1" hangingPunct="1"/>
            <a:r>
              <a:rPr lang="en-US" altLang="en-US" dirty="0"/>
              <a:t>Opcode, two registers, target address</a:t>
            </a:r>
          </a:p>
          <a:p>
            <a:pPr eaLnBrk="1" hangingPunct="1"/>
            <a:r>
              <a:rPr lang="en-US" altLang="en-US" dirty="0"/>
              <a:t>Most branch targets are near branch</a:t>
            </a:r>
          </a:p>
          <a:p>
            <a:pPr lvl="1" eaLnBrk="1" hangingPunct="1"/>
            <a:r>
              <a:rPr lang="en-US" altLang="en-US" dirty="0"/>
              <a:t>Forward or backward</a:t>
            </a:r>
            <a:endParaRPr lang="en-AU" altLang="en-US" dirty="0"/>
          </a:p>
        </p:txBody>
      </p:sp>
      <p:grpSp>
        <p:nvGrpSpPr>
          <p:cNvPr id="156677" name="Group 4">
            <a:extLst>
              <a:ext uri="{FF2B5EF4-FFF2-40B4-BE49-F238E27FC236}">
                <a16:creationId xmlns:a16="http://schemas.microsoft.com/office/drawing/2014/main" id="{A04097DE-C1BD-4F97-8840-DE11B4AF5F09}"/>
              </a:ext>
            </a:extLst>
          </p:cNvPr>
          <p:cNvGrpSpPr>
            <a:grpSpLocks/>
          </p:cNvGrpSpPr>
          <p:nvPr/>
        </p:nvGrpSpPr>
        <p:grpSpPr bwMode="auto">
          <a:xfrm>
            <a:off x="1403350" y="3740150"/>
            <a:ext cx="6913563" cy="773113"/>
            <a:chOff x="884" y="981"/>
            <a:chExt cx="4355" cy="487"/>
          </a:xfrm>
        </p:grpSpPr>
        <p:sp>
          <p:nvSpPr>
            <p:cNvPr id="156679" name="Text Box 5">
              <a:extLst>
                <a:ext uri="{FF2B5EF4-FFF2-40B4-BE49-F238E27FC236}">
                  <a16:creationId xmlns:a16="http://schemas.microsoft.com/office/drawing/2014/main" id="{E45981A1-C0EB-48B5-B314-73E5A85EB970}"/>
                </a:ext>
              </a:extLst>
            </p:cNvPr>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156680" name="Text Box 6">
              <a:extLst>
                <a:ext uri="{FF2B5EF4-FFF2-40B4-BE49-F238E27FC236}">
                  <a16:creationId xmlns:a16="http://schemas.microsoft.com/office/drawing/2014/main" id="{452C012F-8C86-4D23-8A02-0C46940C9BE7}"/>
                </a:ext>
              </a:extLst>
            </p:cNvPr>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156681" name="Text Box 7">
              <a:extLst>
                <a:ext uri="{FF2B5EF4-FFF2-40B4-BE49-F238E27FC236}">
                  <a16:creationId xmlns:a16="http://schemas.microsoft.com/office/drawing/2014/main" id="{BC46DD8D-7F24-492F-9541-9B67DFC0B0CB}"/>
                </a:ext>
              </a:extLst>
            </p:cNvPr>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156682" name="Text Box 8">
              <a:extLst>
                <a:ext uri="{FF2B5EF4-FFF2-40B4-BE49-F238E27FC236}">
                  <a16:creationId xmlns:a16="http://schemas.microsoft.com/office/drawing/2014/main" id="{E34A4901-9120-46E0-A270-C5735597AE93}"/>
                </a:ext>
              </a:extLst>
            </p:cNvPr>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156683" name="Text Box 9">
              <a:extLst>
                <a:ext uri="{FF2B5EF4-FFF2-40B4-BE49-F238E27FC236}">
                  <a16:creationId xmlns:a16="http://schemas.microsoft.com/office/drawing/2014/main" id="{9FAA294E-AAF5-4D08-9A2F-210F28A95B6B}"/>
                </a:ext>
              </a:extLst>
            </p:cNvPr>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156684" name="Text Box 10">
              <a:extLst>
                <a:ext uri="{FF2B5EF4-FFF2-40B4-BE49-F238E27FC236}">
                  <a16:creationId xmlns:a16="http://schemas.microsoft.com/office/drawing/2014/main" id="{DCFE45DD-9237-4D97-B8F0-6FD132FEC5B3}"/>
                </a:ext>
              </a:extLst>
            </p:cNvPr>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156685" name="Text Box 11">
              <a:extLst>
                <a:ext uri="{FF2B5EF4-FFF2-40B4-BE49-F238E27FC236}">
                  <a16:creationId xmlns:a16="http://schemas.microsoft.com/office/drawing/2014/main" id="{65A43C18-69EF-4649-84F5-52200B5FC408}"/>
                </a:ext>
              </a:extLst>
            </p:cNvPr>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156686" name="Text Box 12">
              <a:extLst>
                <a:ext uri="{FF2B5EF4-FFF2-40B4-BE49-F238E27FC236}">
                  <a16:creationId xmlns:a16="http://schemas.microsoft.com/office/drawing/2014/main" id="{EA83446E-FF45-4321-A8A5-22B955D56EC2}"/>
                </a:ext>
              </a:extLst>
            </p:cNvPr>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
        <p:nvSpPr>
          <p:cNvPr id="156678" name="Rectangle 13">
            <a:extLst>
              <a:ext uri="{FF2B5EF4-FFF2-40B4-BE49-F238E27FC236}">
                <a16:creationId xmlns:a16="http://schemas.microsoft.com/office/drawing/2014/main" id="{BB565260-69C3-499E-A64D-44D0DB26F574}"/>
              </a:ext>
            </a:extLst>
          </p:cNvPr>
          <p:cNvSpPr>
            <a:spLocks noChangeArrowheads="1"/>
          </p:cNvSpPr>
          <p:nvPr/>
        </p:nvSpPr>
        <p:spPr bwMode="auto">
          <a:xfrm>
            <a:off x="1182688" y="4625975"/>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dirty="0"/>
              <a:t>PC-relative addressing</a:t>
            </a:r>
          </a:p>
          <a:p>
            <a:pPr lvl="1" eaLnBrk="1" hangingPunct="1"/>
            <a:r>
              <a:rPr lang="en-US" altLang="en-US" dirty="0"/>
              <a:t>Target address = PC + offset × 4</a:t>
            </a:r>
          </a:p>
          <a:p>
            <a:pPr lvl="1" eaLnBrk="1" hangingPunct="1"/>
            <a:r>
              <a:rPr lang="en-US" altLang="en-US" dirty="0"/>
              <a:t>PC already incremented by 4 by this time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3">
            <a:extLst>
              <a:ext uri="{FF2B5EF4-FFF2-40B4-BE49-F238E27FC236}">
                <a16:creationId xmlns:a16="http://schemas.microsoft.com/office/drawing/2014/main" id="{CD4F1F51-F1AC-471F-B583-B2302BDA10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641085A-67A5-4911-AFEF-8A5D01B73CBB}" type="slidenum">
              <a:rPr lang="en-AU" altLang="en-US" sz="1400" smtClean="0"/>
              <a:pPr>
                <a:spcBef>
                  <a:spcPct val="0"/>
                </a:spcBef>
                <a:buClrTx/>
                <a:buSzTx/>
                <a:buFontTx/>
                <a:buNone/>
              </a:pPr>
              <a:t>79</a:t>
            </a:fld>
            <a:endParaRPr lang="en-AU" altLang="en-US" sz="1400"/>
          </a:p>
        </p:txBody>
      </p:sp>
      <p:sp>
        <p:nvSpPr>
          <p:cNvPr id="158723" name="Rectangle 2">
            <a:extLst>
              <a:ext uri="{FF2B5EF4-FFF2-40B4-BE49-F238E27FC236}">
                <a16:creationId xmlns:a16="http://schemas.microsoft.com/office/drawing/2014/main" id="{7A2C34CF-383B-47A0-8C8F-CFF5B5E9FD1F}"/>
              </a:ext>
            </a:extLst>
          </p:cNvPr>
          <p:cNvSpPr>
            <a:spLocks noGrp="1" noChangeArrowheads="1"/>
          </p:cNvSpPr>
          <p:nvPr>
            <p:ph type="title"/>
          </p:nvPr>
        </p:nvSpPr>
        <p:spPr/>
        <p:txBody>
          <a:bodyPr/>
          <a:lstStyle/>
          <a:p>
            <a:pPr eaLnBrk="1" hangingPunct="1"/>
            <a:r>
              <a:rPr lang="en-US" altLang="en-US" dirty="0"/>
              <a:t>Jump Addressing</a:t>
            </a:r>
            <a:endParaRPr lang="en-AU" altLang="en-US" dirty="0"/>
          </a:p>
        </p:txBody>
      </p:sp>
      <p:sp>
        <p:nvSpPr>
          <p:cNvPr id="158724" name="Rectangle 3">
            <a:extLst>
              <a:ext uri="{FF2B5EF4-FFF2-40B4-BE49-F238E27FC236}">
                <a16:creationId xmlns:a16="http://schemas.microsoft.com/office/drawing/2014/main" id="{5AFCFA15-2FA2-4FDC-820D-B1E6B00203F6}"/>
              </a:ext>
            </a:extLst>
          </p:cNvPr>
          <p:cNvSpPr>
            <a:spLocks noGrp="1" noChangeArrowheads="1"/>
          </p:cNvSpPr>
          <p:nvPr>
            <p:ph type="body" idx="1"/>
          </p:nvPr>
        </p:nvSpPr>
        <p:spPr>
          <a:xfrm>
            <a:off x="684213" y="1125538"/>
            <a:ext cx="8270875" cy="1843087"/>
          </a:xfrm>
        </p:spPr>
        <p:txBody>
          <a:bodyPr/>
          <a:lstStyle/>
          <a:p>
            <a:pPr eaLnBrk="1" hangingPunct="1"/>
            <a:r>
              <a:rPr lang="en-US" altLang="en-US" dirty="0"/>
              <a:t>Jump (</a:t>
            </a:r>
            <a:r>
              <a:rPr lang="en-US" altLang="en-US" dirty="0">
                <a:latin typeface="Lucida Console" panose="020B0609040504020204" pitchFamily="49" charset="0"/>
              </a:rPr>
              <a:t>j</a:t>
            </a:r>
            <a:r>
              <a:rPr lang="en-US" altLang="en-US" dirty="0"/>
              <a:t> and </a:t>
            </a:r>
            <a:r>
              <a:rPr lang="en-US" altLang="en-US" dirty="0" err="1">
                <a:latin typeface="Lucida Console" panose="020B0609040504020204" pitchFamily="49" charset="0"/>
              </a:rPr>
              <a:t>jal</a:t>
            </a:r>
            <a:r>
              <a:rPr lang="en-US" altLang="en-US" dirty="0"/>
              <a:t>) targets could be anywhere in text segment</a:t>
            </a:r>
          </a:p>
          <a:p>
            <a:pPr lvl="1" eaLnBrk="1" hangingPunct="1"/>
            <a:r>
              <a:rPr lang="en-US" altLang="en-US" dirty="0"/>
              <a:t>Encode full address in instruction</a:t>
            </a:r>
            <a:endParaRPr lang="en-AU" altLang="en-US" dirty="0"/>
          </a:p>
        </p:txBody>
      </p:sp>
      <p:grpSp>
        <p:nvGrpSpPr>
          <p:cNvPr id="158725" name="Group 4">
            <a:extLst>
              <a:ext uri="{FF2B5EF4-FFF2-40B4-BE49-F238E27FC236}">
                <a16:creationId xmlns:a16="http://schemas.microsoft.com/office/drawing/2014/main" id="{6F461C59-76E1-4F71-BB8B-B90451897CFD}"/>
              </a:ext>
            </a:extLst>
          </p:cNvPr>
          <p:cNvGrpSpPr>
            <a:grpSpLocks/>
          </p:cNvGrpSpPr>
          <p:nvPr/>
        </p:nvGrpSpPr>
        <p:grpSpPr bwMode="auto">
          <a:xfrm>
            <a:off x="1403350" y="3165475"/>
            <a:ext cx="6913563" cy="773113"/>
            <a:chOff x="884" y="2356"/>
            <a:chExt cx="4355" cy="487"/>
          </a:xfrm>
        </p:grpSpPr>
        <p:sp>
          <p:nvSpPr>
            <p:cNvPr id="158727" name="Text Box 5">
              <a:extLst>
                <a:ext uri="{FF2B5EF4-FFF2-40B4-BE49-F238E27FC236}">
                  <a16:creationId xmlns:a16="http://schemas.microsoft.com/office/drawing/2014/main" id="{A90D4988-47E4-46B5-9C8E-D4B263423FF6}"/>
                </a:ext>
              </a:extLst>
            </p:cNvPr>
            <p:cNvSpPr txBox="1">
              <a:spLocks noChangeArrowheads="1"/>
            </p:cNvSpPr>
            <p:nvPr/>
          </p:nvSpPr>
          <p:spPr bwMode="auto">
            <a:xfrm>
              <a:off x="884" y="2356"/>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158728" name="Text Box 6">
              <a:extLst>
                <a:ext uri="{FF2B5EF4-FFF2-40B4-BE49-F238E27FC236}">
                  <a16:creationId xmlns:a16="http://schemas.microsoft.com/office/drawing/2014/main" id="{F98DA766-9FB2-4E2A-9CB5-F798D072AB7F}"/>
                </a:ext>
              </a:extLst>
            </p:cNvPr>
            <p:cNvSpPr txBox="1">
              <a:spLocks noChangeArrowheads="1"/>
            </p:cNvSpPr>
            <p:nvPr/>
          </p:nvSpPr>
          <p:spPr bwMode="auto">
            <a:xfrm>
              <a:off x="1701" y="2356"/>
              <a:ext cx="353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address</a:t>
              </a:r>
              <a:endParaRPr lang="en-AU" altLang="en-US" sz="2000"/>
            </a:p>
          </p:txBody>
        </p:sp>
        <p:sp>
          <p:nvSpPr>
            <p:cNvPr id="158729" name="Text Box 7">
              <a:extLst>
                <a:ext uri="{FF2B5EF4-FFF2-40B4-BE49-F238E27FC236}">
                  <a16:creationId xmlns:a16="http://schemas.microsoft.com/office/drawing/2014/main" id="{4953C994-DE0E-46EE-B2E3-3812A6A301EF}"/>
                </a:ext>
              </a:extLst>
            </p:cNvPr>
            <p:cNvSpPr txBox="1">
              <a:spLocks noChangeArrowheads="1"/>
            </p:cNvSpPr>
            <p:nvPr/>
          </p:nvSpPr>
          <p:spPr bwMode="auto">
            <a:xfrm>
              <a:off x="1067" y="2631"/>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158730" name="Text Box 8">
              <a:extLst>
                <a:ext uri="{FF2B5EF4-FFF2-40B4-BE49-F238E27FC236}">
                  <a16:creationId xmlns:a16="http://schemas.microsoft.com/office/drawing/2014/main" id="{03F4D1BF-D63E-4DE4-9730-AA25B3F6C45E}"/>
                </a:ext>
              </a:extLst>
            </p:cNvPr>
            <p:cNvSpPr txBox="1">
              <a:spLocks noChangeArrowheads="1"/>
            </p:cNvSpPr>
            <p:nvPr/>
          </p:nvSpPr>
          <p:spPr bwMode="auto">
            <a:xfrm>
              <a:off x="3244" y="2617"/>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26 bits</a:t>
              </a:r>
              <a:endParaRPr lang="en-AU" altLang="en-US" sz="1600"/>
            </a:p>
          </p:txBody>
        </p:sp>
      </p:grpSp>
      <p:sp>
        <p:nvSpPr>
          <p:cNvPr id="158726" name="Rectangle 9">
            <a:extLst>
              <a:ext uri="{FF2B5EF4-FFF2-40B4-BE49-F238E27FC236}">
                <a16:creationId xmlns:a16="http://schemas.microsoft.com/office/drawing/2014/main" id="{CB730FD9-BFBF-44DC-A5DD-C9D29C526456}"/>
              </a:ext>
            </a:extLst>
          </p:cNvPr>
          <p:cNvSpPr>
            <a:spLocks noChangeArrowheads="1"/>
          </p:cNvSpPr>
          <p:nvPr/>
        </p:nvSpPr>
        <p:spPr bwMode="auto">
          <a:xfrm>
            <a:off x="684213" y="4076700"/>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dirty="0"/>
              <a:t>(Pseudo)Direct jump addressing</a:t>
            </a:r>
          </a:p>
          <a:p>
            <a:pPr lvl="1" eaLnBrk="1" hangingPunct="1"/>
            <a:r>
              <a:rPr lang="en-US" altLang="en-US" dirty="0"/>
              <a:t>Target address = PC</a:t>
            </a:r>
            <a:r>
              <a:rPr lang="en-US" altLang="en-US" baseline="-25000" dirty="0"/>
              <a:t>31…28</a:t>
            </a:r>
            <a:r>
              <a:rPr lang="en-US" altLang="en-US" dirty="0"/>
              <a:t> : (address × 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B7EC8C96-92A7-4F99-B675-76069B96B4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36E4F0B-3DC1-463E-B329-DE56D0A323AA}" type="slidenum">
              <a:rPr lang="en-AU" altLang="en-US" sz="1400" smtClean="0"/>
              <a:pPr>
                <a:spcBef>
                  <a:spcPct val="0"/>
                </a:spcBef>
                <a:buClrTx/>
                <a:buSzTx/>
                <a:buFontTx/>
                <a:buNone/>
              </a:pPr>
              <a:t>8</a:t>
            </a:fld>
            <a:endParaRPr lang="en-AU" altLang="en-US" sz="1400"/>
          </a:p>
        </p:txBody>
      </p:sp>
      <p:sp>
        <p:nvSpPr>
          <p:cNvPr id="17411" name="Rectangle 5">
            <a:extLst>
              <a:ext uri="{FF2B5EF4-FFF2-40B4-BE49-F238E27FC236}">
                <a16:creationId xmlns:a16="http://schemas.microsoft.com/office/drawing/2014/main" id="{13561E6D-237E-46BD-B40C-3E5FD4B24414}"/>
              </a:ext>
            </a:extLst>
          </p:cNvPr>
          <p:cNvSpPr>
            <a:spLocks noGrp="1" noChangeArrowheads="1"/>
          </p:cNvSpPr>
          <p:nvPr>
            <p:ph type="title"/>
          </p:nvPr>
        </p:nvSpPr>
        <p:spPr/>
        <p:txBody>
          <a:bodyPr/>
          <a:lstStyle/>
          <a:p>
            <a:pPr eaLnBrk="1" hangingPunct="1"/>
            <a:r>
              <a:rPr lang="en-US" altLang="en-US" dirty="0"/>
              <a:t>Arithmetic Operations</a:t>
            </a:r>
            <a:endParaRPr lang="en-AU" altLang="en-US" dirty="0"/>
          </a:p>
        </p:txBody>
      </p:sp>
      <p:sp>
        <p:nvSpPr>
          <p:cNvPr id="17412" name="Rectangle 6">
            <a:extLst>
              <a:ext uri="{FF2B5EF4-FFF2-40B4-BE49-F238E27FC236}">
                <a16:creationId xmlns:a16="http://schemas.microsoft.com/office/drawing/2014/main" id="{0E0936DD-2A26-4DA3-ACCF-654A54C9B1F6}"/>
              </a:ext>
            </a:extLst>
          </p:cNvPr>
          <p:cNvSpPr>
            <a:spLocks noGrp="1" noChangeArrowheads="1"/>
          </p:cNvSpPr>
          <p:nvPr>
            <p:ph type="body" idx="1"/>
          </p:nvPr>
        </p:nvSpPr>
        <p:spPr/>
        <p:txBody>
          <a:bodyPr/>
          <a:lstStyle/>
          <a:p>
            <a:pPr eaLnBrk="1" hangingPunct="1"/>
            <a:r>
              <a:rPr lang="en-US" altLang="en-US" dirty="0"/>
              <a:t>Thus, all arithmetic operations have this form in MIPS:</a:t>
            </a:r>
          </a:p>
          <a:p>
            <a:pPr lvl="1" eaLnBrk="1" hangingPunct="1"/>
            <a:r>
              <a:rPr lang="en-US" altLang="en-US" dirty="0"/>
              <a:t>One operation. </a:t>
            </a:r>
          </a:p>
          <a:p>
            <a:pPr lvl="1" eaLnBrk="1" hangingPunct="1"/>
            <a:r>
              <a:rPr lang="en-US" altLang="en-US" dirty="0"/>
              <a:t>Must always have exactly 3 variables.</a:t>
            </a:r>
          </a:p>
          <a:p>
            <a:pPr eaLnBrk="1" hangingPunct="1"/>
            <a:endParaRPr lang="en-US" altLang="en-US" dirty="0"/>
          </a:p>
          <a:p>
            <a:pPr eaLnBrk="1" hangingPunct="1"/>
            <a:r>
              <a:rPr lang="en-US" altLang="en-US" dirty="0"/>
              <a:t>Add and subtract, three operands</a:t>
            </a:r>
          </a:p>
          <a:p>
            <a:pPr lvl="1" eaLnBrk="1" hangingPunct="1"/>
            <a:r>
              <a:rPr lang="en-US" altLang="en-US" dirty="0"/>
              <a:t>Two sources and one destination</a:t>
            </a:r>
          </a:p>
          <a:p>
            <a:pPr eaLnBrk="1" hangingPunct="1">
              <a:buFont typeface="Wingdings" panose="05000000000000000000" pitchFamily="2" charset="2"/>
              <a:buNone/>
            </a:pPr>
            <a:r>
              <a:rPr lang="en-US" altLang="en-US" dirty="0">
                <a:latin typeface="Lucida Console" panose="020B0609040504020204" pitchFamily="49" charset="0"/>
              </a:rPr>
              <a:t>	add a, b, c  # a gets b + c</a:t>
            </a:r>
          </a:p>
        </p:txBody>
      </p:sp>
      <p:sp>
        <p:nvSpPr>
          <p:cNvPr id="17413" name="Text Box 4">
            <a:extLst>
              <a:ext uri="{FF2B5EF4-FFF2-40B4-BE49-F238E27FC236}">
                <a16:creationId xmlns:a16="http://schemas.microsoft.com/office/drawing/2014/main" id="{CFF4709D-9896-4FDE-B7CE-65F50545A03F}"/>
              </a:ext>
            </a:extLst>
          </p:cNvPr>
          <p:cNvSpPr txBox="1">
            <a:spLocks noChangeArrowheads="1"/>
          </p:cNvSpPr>
          <p:nvPr/>
        </p:nvSpPr>
        <p:spPr bwMode="auto">
          <a:xfrm rot="5400000">
            <a:off x="6677819" y="2099469"/>
            <a:ext cx="4565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§2.2 Operations of the Computer Hardware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a:extLst>
              <a:ext uri="{FF2B5EF4-FFF2-40B4-BE49-F238E27FC236}">
                <a16:creationId xmlns:a16="http://schemas.microsoft.com/office/drawing/2014/main" id="{D7FF565E-B128-40C2-84A1-E28274268E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3D75A14-BBEB-44D9-BA0B-B9A7668132BE}" type="slidenum">
              <a:rPr lang="en-AU" altLang="en-US" sz="1400" smtClean="0"/>
              <a:pPr>
                <a:spcBef>
                  <a:spcPct val="0"/>
                </a:spcBef>
                <a:buClrTx/>
                <a:buSzTx/>
                <a:buFontTx/>
                <a:buNone/>
              </a:pPr>
              <a:t>80</a:t>
            </a:fld>
            <a:endParaRPr lang="en-AU" altLang="en-US" sz="1400"/>
          </a:p>
        </p:txBody>
      </p:sp>
      <p:sp>
        <p:nvSpPr>
          <p:cNvPr id="160771" name="Rectangle 2">
            <a:extLst>
              <a:ext uri="{FF2B5EF4-FFF2-40B4-BE49-F238E27FC236}">
                <a16:creationId xmlns:a16="http://schemas.microsoft.com/office/drawing/2014/main" id="{6CCEA456-7849-4627-A3F3-C7AE1B051A9E}"/>
              </a:ext>
            </a:extLst>
          </p:cNvPr>
          <p:cNvSpPr>
            <a:spLocks noGrp="1" noChangeArrowheads="1"/>
          </p:cNvSpPr>
          <p:nvPr>
            <p:ph type="title"/>
          </p:nvPr>
        </p:nvSpPr>
        <p:spPr/>
        <p:txBody>
          <a:bodyPr/>
          <a:lstStyle/>
          <a:p>
            <a:pPr eaLnBrk="1" hangingPunct="1"/>
            <a:r>
              <a:rPr lang="en-US" altLang="en-US" dirty="0"/>
              <a:t>Target Addressing Example</a:t>
            </a:r>
            <a:endParaRPr lang="en-AU" altLang="en-US" dirty="0"/>
          </a:p>
        </p:txBody>
      </p:sp>
      <p:sp>
        <p:nvSpPr>
          <p:cNvPr id="160772" name="Rectangle 3">
            <a:extLst>
              <a:ext uri="{FF2B5EF4-FFF2-40B4-BE49-F238E27FC236}">
                <a16:creationId xmlns:a16="http://schemas.microsoft.com/office/drawing/2014/main" id="{F2D1B9A4-529D-4852-ADC1-31A3A8F0EB1B}"/>
              </a:ext>
            </a:extLst>
          </p:cNvPr>
          <p:cNvSpPr>
            <a:spLocks noGrp="1" noChangeArrowheads="1"/>
          </p:cNvSpPr>
          <p:nvPr>
            <p:ph type="body" idx="1"/>
          </p:nvPr>
        </p:nvSpPr>
        <p:spPr>
          <a:xfrm>
            <a:off x="684213" y="1125538"/>
            <a:ext cx="8270875" cy="1228725"/>
          </a:xfrm>
        </p:spPr>
        <p:txBody>
          <a:bodyPr/>
          <a:lstStyle/>
          <a:p>
            <a:pPr eaLnBrk="1" hangingPunct="1"/>
            <a:r>
              <a:rPr lang="en-US" altLang="en-US" dirty="0"/>
              <a:t>While loop code from earlier example </a:t>
            </a:r>
            <a:r>
              <a:rPr lang="en-US" altLang="en-US" sz="1800" dirty="0"/>
              <a:t>(book p:92-93/ slide #52)</a:t>
            </a:r>
            <a:endParaRPr lang="en-US" altLang="en-US" dirty="0"/>
          </a:p>
          <a:p>
            <a:pPr lvl="1" eaLnBrk="1" hangingPunct="1"/>
            <a:r>
              <a:rPr lang="en-US" altLang="en-US" dirty="0"/>
              <a:t>Assume Loop at location 80000</a:t>
            </a:r>
            <a:endParaRPr lang="en-AU" altLang="en-US" sz="2000" dirty="0">
              <a:solidFill>
                <a:schemeClr val="folHlink"/>
              </a:solidFill>
              <a:latin typeface="Lucida Console" panose="020B0609040504020204" pitchFamily="49" charset="0"/>
            </a:endParaRPr>
          </a:p>
        </p:txBody>
      </p:sp>
      <p:graphicFrame>
        <p:nvGraphicFramePr>
          <p:cNvPr id="332877" name="Group 77">
            <a:extLst>
              <a:ext uri="{FF2B5EF4-FFF2-40B4-BE49-F238E27FC236}">
                <a16:creationId xmlns:a16="http://schemas.microsoft.com/office/drawing/2014/main" id="{391578E9-C7C5-4765-97EF-75A302F8B121}"/>
              </a:ext>
            </a:extLst>
          </p:cNvPr>
          <p:cNvGraphicFramePr>
            <a:graphicFrameLocks noGrp="1"/>
          </p:cNvGraphicFramePr>
          <p:nvPr/>
        </p:nvGraphicFramePr>
        <p:xfrm>
          <a:off x="684213" y="2708275"/>
          <a:ext cx="8202612" cy="2952751"/>
        </p:xfrm>
        <a:graphic>
          <a:graphicData uri="http://schemas.openxmlformats.org/drawingml/2006/table">
            <a:tbl>
              <a:tblPr/>
              <a:tblGrid>
                <a:gridCol w="36718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611188">
                  <a:extLst>
                    <a:ext uri="{9D8B030D-6E8A-4147-A177-3AD203B41FA5}">
                      <a16:colId xmlns:a16="http://schemas.microsoft.com/office/drawing/2014/main" val="20004"/>
                    </a:ext>
                  </a:extLst>
                </a:gridCol>
                <a:gridCol w="611187">
                  <a:extLst>
                    <a:ext uri="{9D8B030D-6E8A-4147-A177-3AD203B41FA5}">
                      <a16:colId xmlns:a16="http://schemas.microsoft.com/office/drawing/2014/main" val="20005"/>
                    </a:ext>
                  </a:extLst>
                </a:gridCol>
                <a:gridCol w="611188">
                  <a:extLst>
                    <a:ext uri="{9D8B030D-6E8A-4147-A177-3AD203B41FA5}">
                      <a16:colId xmlns:a16="http://schemas.microsoft.com/office/drawing/2014/main" val="20006"/>
                    </a:ext>
                  </a:extLst>
                </a:gridCol>
                <a:gridCol w="611187">
                  <a:extLst>
                    <a:ext uri="{9D8B030D-6E8A-4147-A177-3AD203B41FA5}">
                      <a16:colId xmlns:a16="http://schemas.microsoft.com/office/drawing/2014/main" val="20007"/>
                    </a:ext>
                  </a:extLst>
                </a:gridCol>
              </a:tblGrid>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Loop: </a:t>
                      </a:r>
                      <a:r>
                        <a:rPr kumimoji="0" lang="en-US" sz="1800" b="0" i="0" u="none" strike="noStrike" cap="none" normalizeH="0" baseline="0" dirty="0" err="1">
                          <a:ln>
                            <a:noFill/>
                          </a:ln>
                          <a:solidFill>
                            <a:schemeClr val="tx1"/>
                          </a:solidFill>
                          <a:effectLst/>
                          <a:latin typeface="Lucida Console" pitchFamily="49" charset="0"/>
                        </a:rPr>
                        <a:t>sll</a:t>
                      </a:r>
                      <a:r>
                        <a:rPr kumimoji="0" lang="en-US" sz="1800" b="0" i="0" u="none" strike="noStrike" cap="none" normalizeH="0" baseline="0" dirty="0">
                          <a:ln>
                            <a:noFill/>
                          </a:ln>
                          <a:solidFill>
                            <a:schemeClr val="tx1"/>
                          </a:solidFill>
                          <a:effectLst/>
                          <a:latin typeface="Lucida Console" pitchFamily="49" charset="0"/>
                        </a:rPr>
                        <a:t>  $t1, $s3, 2</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80000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      add  $t1, $t1, $s6</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80004</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      </a:t>
                      </a:r>
                      <a:r>
                        <a:rPr kumimoji="0" lang="en-US" sz="1800" b="0" i="0" u="none" strike="noStrike" cap="none" normalizeH="0" baseline="0" dirty="0" err="1">
                          <a:ln>
                            <a:noFill/>
                          </a:ln>
                          <a:solidFill>
                            <a:schemeClr val="tx1"/>
                          </a:solidFill>
                          <a:effectLst/>
                          <a:latin typeface="Lucida Console" pitchFamily="49" charset="0"/>
                        </a:rPr>
                        <a:t>lw</a:t>
                      </a:r>
                      <a:r>
                        <a:rPr kumimoji="0" lang="en-US" sz="1800" b="0" i="0" u="none" strike="noStrike" cap="none" normalizeH="0" baseline="0" dirty="0">
                          <a:ln>
                            <a:noFill/>
                          </a:ln>
                          <a:solidFill>
                            <a:schemeClr val="tx1"/>
                          </a:solidFill>
                          <a:effectLst/>
                          <a:latin typeface="Lucida Console" pitchFamily="49" charset="0"/>
                        </a:rPr>
                        <a:t>   $t0, 0($t1)</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80008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      </a:t>
                      </a:r>
                      <a:r>
                        <a:rPr kumimoji="0" lang="en-US" sz="1800" b="0" i="0" u="none" strike="noStrike" cap="none" normalizeH="0" baseline="0" dirty="0" err="1">
                          <a:ln>
                            <a:noFill/>
                          </a:ln>
                          <a:solidFill>
                            <a:schemeClr val="tx1"/>
                          </a:solidFill>
                          <a:effectLst/>
                          <a:latin typeface="Lucida Console" pitchFamily="49" charset="0"/>
                        </a:rPr>
                        <a:t>bne</a:t>
                      </a:r>
                      <a:r>
                        <a:rPr kumimoji="0" lang="en-US" sz="1800" b="0" i="0" u="none" strike="noStrike" cap="none" normalizeH="0" baseline="0" dirty="0">
                          <a:ln>
                            <a:noFill/>
                          </a:ln>
                          <a:solidFill>
                            <a:schemeClr val="tx1"/>
                          </a:solidFill>
                          <a:effectLst/>
                          <a:latin typeface="Lucida Console" pitchFamily="49" charset="0"/>
                        </a:rPr>
                        <a:t>  $t0, $s5, Exit</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80012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21</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2</a:t>
                      </a: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      </a:t>
                      </a:r>
                      <a:r>
                        <a:rPr kumimoji="0" lang="en-US" sz="1800" b="0" i="0" u="none" strike="noStrike" cap="none" normalizeH="0" baseline="0" dirty="0" err="1">
                          <a:ln>
                            <a:noFill/>
                          </a:ln>
                          <a:solidFill>
                            <a:schemeClr val="tx1"/>
                          </a:solidFill>
                          <a:effectLst/>
                          <a:latin typeface="Lucida Console" pitchFamily="49" charset="0"/>
                        </a:rPr>
                        <a:t>addi</a:t>
                      </a:r>
                      <a:r>
                        <a:rPr kumimoji="0" lang="en-US" sz="1800" b="0" i="0" u="none" strike="noStrike" cap="none" normalizeH="0" baseline="0" dirty="0">
                          <a:ln>
                            <a:noFill/>
                          </a:ln>
                          <a:solidFill>
                            <a:schemeClr val="tx1"/>
                          </a:solidFill>
                          <a:effectLst/>
                          <a:latin typeface="Lucida Console" pitchFamily="49" charset="0"/>
                        </a:rPr>
                        <a:t> $s3, $s3, 1</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80016</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      j    Loop</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80020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20000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Exit: …</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80024</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160840" name="Line 71">
            <a:extLst>
              <a:ext uri="{FF2B5EF4-FFF2-40B4-BE49-F238E27FC236}">
                <a16:creationId xmlns:a16="http://schemas.microsoft.com/office/drawing/2014/main" id="{5C71A794-818F-4B10-A4DD-3B744D6E2BDA}"/>
              </a:ext>
            </a:extLst>
          </p:cNvPr>
          <p:cNvSpPr>
            <a:spLocks noChangeShapeType="1"/>
          </p:cNvSpPr>
          <p:nvPr/>
        </p:nvSpPr>
        <p:spPr bwMode="auto">
          <a:xfrm flipH="1" flipV="1">
            <a:off x="5003800" y="2997200"/>
            <a:ext cx="2016125" cy="2016125"/>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0841" name="Line 72">
            <a:extLst>
              <a:ext uri="{FF2B5EF4-FFF2-40B4-BE49-F238E27FC236}">
                <a16:creationId xmlns:a16="http://schemas.microsoft.com/office/drawing/2014/main" id="{5C3CB28A-F13B-4E79-9129-2A17DB2B3C78}"/>
              </a:ext>
            </a:extLst>
          </p:cNvPr>
          <p:cNvSpPr>
            <a:spLocks noChangeShapeType="1"/>
          </p:cNvSpPr>
          <p:nvPr/>
        </p:nvSpPr>
        <p:spPr bwMode="auto">
          <a:xfrm flipH="1">
            <a:off x="5076825" y="4149725"/>
            <a:ext cx="2808288" cy="1150938"/>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3">
            <a:extLst>
              <a:ext uri="{FF2B5EF4-FFF2-40B4-BE49-F238E27FC236}">
                <a16:creationId xmlns:a16="http://schemas.microsoft.com/office/drawing/2014/main" id="{4DA6FA41-0A9F-4BDD-B18D-1FDEED8CCC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18C034E-EE9C-4CD8-BF2B-23CCE09CB2C9}" type="slidenum">
              <a:rPr lang="en-AU" altLang="en-US" sz="1400" smtClean="0"/>
              <a:pPr>
                <a:spcBef>
                  <a:spcPct val="0"/>
                </a:spcBef>
                <a:buClrTx/>
                <a:buSzTx/>
                <a:buFontTx/>
                <a:buNone/>
              </a:pPr>
              <a:t>81</a:t>
            </a:fld>
            <a:endParaRPr lang="en-AU" altLang="en-US" sz="1400"/>
          </a:p>
        </p:txBody>
      </p:sp>
      <p:sp>
        <p:nvSpPr>
          <p:cNvPr id="162819" name="Rectangle 2">
            <a:extLst>
              <a:ext uri="{FF2B5EF4-FFF2-40B4-BE49-F238E27FC236}">
                <a16:creationId xmlns:a16="http://schemas.microsoft.com/office/drawing/2014/main" id="{D4ADD1BE-C8F5-484C-8418-A4436AE8B92C}"/>
              </a:ext>
            </a:extLst>
          </p:cNvPr>
          <p:cNvSpPr>
            <a:spLocks noGrp="1" noChangeArrowheads="1"/>
          </p:cNvSpPr>
          <p:nvPr>
            <p:ph type="title"/>
          </p:nvPr>
        </p:nvSpPr>
        <p:spPr/>
        <p:txBody>
          <a:bodyPr/>
          <a:lstStyle/>
          <a:p>
            <a:pPr eaLnBrk="1" hangingPunct="1"/>
            <a:r>
              <a:rPr lang="en-AU" altLang="en-US" dirty="0"/>
              <a:t>Branching Far Away</a:t>
            </a:r>
          </a:p>
        </p:txBody>
      </p:sp>
      <p:sp>
        <p:nvSpPr>
          <p:cNvPr id="162820" name="Rectangle 3">
            <a:extLst>
              <a:ext uri="{FF2B5EF4-FFF2-40B4-BE49-F238E27FC236}">
                <a16:creationId xmlns:a16="http://schemas.microsoft.com/office/drawing/2014/main" id="{6E54660F-53C3-471B-A37C-DA29F8326FF6}"/>
              </a:ext>
            </a:extLst>
          </p:cNvPr>
          <p:cNvSpPr>
            <a:spLocks noGrp="1" noChangeArrowheads="1"/>
          </p:cNvSpPr>
          <p:nvPr>
            <p:ph type="body" idx="1"/>
          </p:nvPr>
        </p:nvSpPr>
        <p:spPr/>
        <p:txBody>
          <a:bodyPr/>
          <a:lstStyle/>
          <a:p>
            <a:pPr eaLnBrk="1" hangingPunct="1">
              <a:tabLst>
                <a:tab pos="1619250" algn="l"/>
              </a:tabLst>
            </a:pPr>
            <a:r>
              <a:rPr lang="en-AU" altLang="en-US" dirty="0"/>
              <a:t>If branch target is too far to encode with 16-bit offset, assembler rewrites the code</a:t>
            </a:r>
          </a:p>
          <a:p>
            <a:pPr eaLnBrk="1" hangingPunct="1">
              <a:tabLst>
                <a:tab pos="1619250" algn="l"/>
              </a:tabLst>
            </a:pPr>
            <a:r>
              <a:rPr lang="en-AU" altLang="en-US" dirty="0"/>
              <a:t>Example</a:t>
            </a:r>
          </a:p>
          <a:p>
            <a:pPr lvl="1" eaLnBrk="1" hangingPunct="1">
              <a:buFont typeface="Wingdings" panose="05000000000000000000" pitchFamily="2" charset="2"/>
              <a:buNone/>
              <a:tabLst>
                <a:tab pos="1619250" algn="l"/>
              </a:tabLst>
            </a:pPr>
            <a:r>
              <a:rPr lang="en-AU" altLang="en-US" dirty="0">
                <a:latin typeface="Lucida Console" panose="020B0609040504020204" pitchFamily="49" charset="0"/>
              </a:rPr>
              <a:t>		</a:t>
            </a:r>
            <a:r>
              <a:rPr lang="en-AU" altLang="en-US" dirty="0" err="1">
                <a:latin typeface="Lucida Console" panose="020B0609040504020204" pitchFamily="49" charset="0"/>
              </a:rPr>
              <a:t>beq</a:t>
            </a:r>
            <a:r>
              <a:rPr lang="en-AU" altLang="en-US" dirty="0">
                <a:latin typeface="Lucida Console" panose="020B0609040504020204" pitchFamily="49" charset="0"/>
              </a:rPr>
              <a:t> $s0,$s1, L1</a:t>
            </a:r>
          </a:p>
          <a:p>
            <a:pPr lvl="1" eaLnBrk="1" hangingPunct="1">
              <a:buFont typeface="Wingdings" panose="05000000000000000000" pitchFamily="2" charset="2"/>
              <a:buNone/>
              <a:tabLst>
                <a:tab pos="1619250" algn="l"/>
              </a:tabLst>
            </a:pPr>
            <a:r>
              <a:rPr lang="en-AU" altLang="en-US" dirty="0">
                <a:solidFill>
                  <a:srgbClr val="00B050"/>
                </a:solidFill>
                <a:latin typeface="Times New Roman" panose="02020603050405020304" pitchFamily="18" charset="0"/>
                <a:cs typeface="Times New Roman" panose="02020603050405020304" pitchFamily="18" charset="0"/>
              </a:rPr>
              <a:t>Replace the above by a pair of instructions that offers a much greater branching distance.</a:t>
            </a:r>
          </a:p>
          <a:p>
            <a:pPr lvl="1" eaLnBrk="1" hangingPunct="1">
              <a:buFont typeface="Wingdings" panose="05000000000000000000" pitchFamily="2" charset="2"/>
              <a:buNone/>
              <a:tabLst>
                <a:tab pos="1619250" algn="l"/>
              </a:tabLst>
            </a:pPr>
            <a:r>
              <a:rPr lang="en-AU" altLang="en-US" dirty="0">
                <a:cs typeface="Arial" panose="020B0604020202020204" pitchFamily="34" charset="0"/>
              </a:rPr>
              <a:t>				↓</a:t>
            </a:r>
          </a:p>
          <a:p>
            <a:pPr lvl="1" eaLnBrk="1" hangingPunct="1">
              <a:buFont typeface="Wingdings" panose="05000000000000000000" pitchFamily="2" charset="2"/>
              <a:buNone/>
              <a:tabLst>
                <a:tab pos="1619250" algn="l"/>
              </a:tabLst>
            </a:pPr>
            <a:r>
              <a:rPr lang="en-AU" altLang="en-US" dirty="0">
                <a:latin typeface="Lucida Console" panose="020B0609040504020204" pitchFamily="49" charset="0"/>
              </a:rPr>
              <a:t>		</a:t>
            </a:r>
            <a:r>
              <a:rPr lang="en-AU" altLang="en-US" dirty="0" err="1">
                <a:latin typeface="Lucida Console" panose="020B0609040504020204" pitchFamily="49" charset="0"/>
              </a:rPr>
              <a:t>bne</a:t>
            </a:r>
            <a:r>
              <a:rPr lang="en-AU" altLang="en-US" dirty="0">
                <a:latin typeface="Lucida Console" panose="020B0609040504020204" pitchFamily="49" charset="0"/>
              </a:rPr>
              <a:t> $s0,$s1, L2</a:t>
            </a:r>
            <a:br>
              <a:rPr lang="en-AU" altLang="en-US" dirty="0">
                <a:latin typeface="Lucida Console" panose="020B0609040504020204" pitchFamily="49" charset="0"/>
              </a:rPr>
            </a:br>
            <a:r>
              <a:rPr lang="en-AU" altLang="en-US" dirty="0">
                <a:latin typeface="Lucida Console" panose="020B0609040504020204" pitchFamily="49" charset="0"/>
              </a:rPr>
              <a:t>	j L1</a:t>
            </a:r>
            <a:br>
              <a:rPr lang="en-AU" altLang="en-US" dirty="0">
                <a:latin typeface="Lucida Console" panose="020B0609040504020204" pitchFamily="49" charset="0"/>
              </a:rPr>
            </a:br>
            <a:r>
              <a:rPr lang="en-AU" altLang="en-US" dirty="0">
                <a:latin typeface="Lucida Console" panose="020B0609040504020204" pitchFamily="49" charset="0"/>
              </a:rPr>
              <a:t>L2: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6" name="Footer Placeholder 3">
            <a:extLst>
              <a:ext uri="{FF2B5EF4-FFF2-40B4-BE49-F238E27FC236}">
                <a16:creationId xmlns:a16="http://schemas.microsoft.com/office/drawing/2014/main" id="{D5B028A0-05A1-44E7-BE0F-9A20C65948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9F5AEB4-1012-4560-907D-AD2A4623BB3F}" type="slidenum">
              <a:rPr lang="en-AU" altLang="en-US" sz="1400" smtClean="0"/>
              <a:pPr>
                <a:spcBef>
                  <a:spcPct val="0"/>
                </a:spcBef>
                <a:buClrTx/>
                <a:buSzTx/>
                <a:buFontTx/>
                <a:buNone/>
              </a:pPr>
              <a:t>82</a:t>
            </a:fld>
            <a:endParaRPr lang="en-AU" altLang="en-US" sz="1400"/>
          </a:p>
        </p:txBody>
      </p:sp>
      <p:sp>
        <p:nvSpPr>
          <p:cNvPr id="164867" name="Rectangle 2">
            <a:extLst>
              <a:ext uri="{FF2B5EF4-FFF2-40B4-BE49-F238E27FC236}">
                <a16:creationId xmlns:a16="http://schemas.microsoft.com/office/drawing/2014/main" id="{4C309988-5D54-4B31-95DA-60E25612F96C}"/>
              </a:ext>
            </a:extLst>
          </p:cNvPr>
          <p:cNvSpPr>
            <a:spLocks noGrp="1" noChangeArrowheads="1"/>
          </p:cNvSpPr>
          <p:nvPr>
            <p:ph type="title"/>
          </p:nvPr>
        </p:nvSpPr>
        <p:spPr/>
        <p:txBody>
          <a:bodyPr/>
          <a:lstStyle/>
          <a:p>
            <a:pPr eaLnBrk="1" hangingPunct="1"/>
            <a:r>
              <a:rPr lang="en-US" altLang="en-US" dirty="0"/>
              <a:t>Addressing Mode Summary</a:t>
            </a:r>
            <a:endParaRPr lang="en-AU" altLang="en-US" dirty="0"/>
          </a:p>
        </p:txBody>
      </p:sp>
      <p:pic>
        <p:nvPicPr>
          <p:cNvPr id="164868" name="Picture 6" descr="f02-18-P374493">
            <a:extLst>
              <a:ext uri="{FF2B5EF4-FFF2-40B4-BE49-F238E27FC236}">
                <a16:creationId xmlns:a16="http://schemas.microsoft.com/office/drawing/2014/main" id="{CF9D920C-F630-4F54-BA24-A5269C998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268413"/>
            <a:ext cx="410686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a:extLst>
              <a:ext uri="{FF2B5EF4-FFF2-40B4-BE49-F238E27FC236}">
                <a16:creationId xmlns:a16="http://schemas.microsoft.com/office/drawing/2014/main" id="{0DC03B5D-0954-4B0A-BD1B-C23E4D32FA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9E7AC73-B588-4C5D-BB7E-07F846C284D3}" type="slidenum">
              <a:rPr lang="en-AU" altLang="en-US" sz="1400" smtClean="0"/>
              <a:pPr>
                <a:spcBef>
                  <a:spcPct val="0"/>
                </a:spcBef>
                <a:buClrTx/>
                <a:buSzTx/>
                <a:buFontTx/>
                <a:buNone/>
              </a:pPr>
              <a:t>83</a:t>
            </a:fld>
            <a:endParaRPr lang="en-AU" altLang="en-US" sz="1400"/>
          </a:p>
        </p:txBody>
      </p:sp>
      <p:sp>
        <p:nvSpPr>
          <p:cNvPr id="166915" name="Rectangle 2">
            <a:extLst>
              <a:ext uri="{FF2B5EF4-FFF2-40B4-BE49-F238E27FC236}">
                <a16:creationId xmlns:a16="http://schemas.microsoft.com/office/drawing/2014/main" id="{DCC719EA-B7E7-4522-893B-2A164EE1FFAF}"/>
              </a:ext>
            </a:extLst>
          </p:cNvPr>
          <p:cNvSpPr>
            <a:spLocks noGrp="1" noChangeArrowheads="1"/>
          </p:cNvSpPr>
          <p:nvPr>
            <p:ph type="title"/>
          </p:nvPr>
        </p:nvSpPr>
        <p:spPr/>
        <p:txBody>
          <a:bodyPr/>
          <a:lstStyle/>
          <a:p>
            <a:pPr eaLnBrk="1" hangingPunct="1"/>
            <a:r>
              <a:rPr lang="en-AU" altLang="en-US" dirty="0"/>
              <a:t>Synchronization</a:t>
            </a:r>
          </a:p>
        </p:txBody>
      </p:sp>
      <p:sp>
        <p:nvSpPr>
          <p:cNvPr id="166916" name="Rectangle 3">
            <a:extLst>
              <a:ext uri="{FF2B5EF4-FFF2-40B4-BE49-F238E27FC236}">
                <a16:creationId xmlns:a16="http://schemas.microsoft.com/office/drawing/2014/main" id="{897325E7-443F-46EE-91E5-7F5985B2089E}"/>
              </a:ext>
            </a:extLst>
          </p:cNvPr>
          <p:cNvSpPr>
            <a:spLocks noGrp="1" noChangeArrowheads="1"/>
          </p:cNvSpPr>
          <p:nvPr>
            <p:ph type="body" idx="1"/>
          </p:nvPr>
        </p:nvSpPr>
        <p:spPr/>
        <p:txBody>
          <a:bodyPr/>
          <a:lstStyle/>
          <a:p>
            <a:pPr eaLnBrk="1" hangingPunct="1"/>
            <a:r>
              <a:rPr lang="en-AU" altLang="en-US" sz="2800" dirty="0"/>
              <a:t>Two processors sharing an area of memory</a:t>
            </a:r>
          </a:p>
          <a:p>
            <a:pPr lvl="1" eaLnBrk="1" hangingPunct="1"/>
            <a:r>
              <a:rPr lang="en-AU" altLang="en-US" sz="2400" dirty="0"/>
              <a:t>P1 writes, then P2 reads</a:t>
            </a:r>
          </a:p>
          <a:p>
            <a:pPr lvl="1" eaLnBrk="1" hangingPunct="1"/>
            <a:r>
              <a:rPr lang="en-AU" altLang="en-US" sz="2400" dirty="0"/>
              <a:t>Data race if P1 and P2 don’t synchronize</a:t>
            </a:r>
          </a:p>
          <a:p>
            <a:pPr lvl="2" eaLnBrk="1" hangingPunct="1"/>
            <a:r>
              <a:rPr lang="en-AU" altLang="en-US" sz="2000" dirty="0"/>
              <a:t>Result depends of order of accesses</a:t>
            </a:r>
          </a:p>
          <a:p>
            <a:pPr eaLnBrk="1" hangingPunct="1"/>
            <a:r>
              <a:rPr lang="en-AU" altLang="en-US" sz="2800" dirty="0"/>
              <a:t>Hardware support required</a:t>
            </a:r>
          </a:p>
          <a:p>
            <a:pPr lvl="1" eaLnBrk="1" hangingPunct="1"/>
            <a:r>
              <a:rPr lang="en-AU" altLang="en-US" sz="2400" dirty="0"/>
              <a:t>Atomic read/write memory operation</a:t>
            </a:r>
          </a:p>
          <a:p>
            <a:pPr lvl="1" eaLnBrk="1" hangingPunct="1"/>
            <a:r>
              <a:rPr lang="en-AU" altLang="en-US" sz="2400" dirty="0"/>
              <a:t>No other access to the location allowed between the read and write</a:t>
            </a:r>
          </a:p>
          <a:p>
            <a:pPr eaLnBrk="1" hangingPunct="1"/>
            <a:r>
              <a:rPr lang="en-AU" altLang="en-US" sz="2800" dirty="0"/>
              <a:t>Could be a single instruction</a:t>
            </a:r>
          </a:p>
          <a:p>
            <a:pPr lvl="1" eaLnBrk="1" hangingPunct="1"/>
            <a:r>
              <a:rPr lang="en-AU" altLang="en-US" sz="2400" dirty="0"/>
              <a:t>E.g., atomic swap of register </a:t>
            </a:r>
            <a:r>
              <a:rPr lang="en-AU" altLang="en-US" sz="2400" dirty="0">
                <a:cs typeface="Arial" panose="020B0604020202020204" pitchFamily="34" charset="0"/>
              </a:rPr>
              <a:t>↔ memory</a:t>
            </a:r>
          </a:p>
          <a:p>
            <a:pPr lvl="1" eaLnBrk="1" hangingPunct="1"/>
            <a:r>
              <a:rPr lang="en-AU" altLang="en-US" sz="2400" dirty="0">
                <a:cs typeface="Arial" panose="020B0604020202020204" pitchFamily="34" charset="0"/>
              </a:rPr>
              <a:t>Or an atomic pair of instructions</a:t>
            </a:r>
          </a:p>
        </p:txBody>
      </p:sp>
      <p:sp>
        <p:nvSpPr>
          <p:cNvPr id="166917" name="Text Box 4">
            <a:extLst>
              <a:ext uri="{FF2B5EF4-FFF2-40B4-BE49-F238E27FC236}">
                <a16:creationId xmlns:a16="http://schemas.microsoft.com/office/drawing/2014/main" id="{1BAB4703-9268-499E-A3F8-3B30035433E7}"/>
              </a:ext>
            </a:extLst>
          </p:cNvPr>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§2.11 Parallelism and Instructions: Synchronization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4DF6D33C-5503-48C7-A66C-70A2824EAEF9}"/>
              </a:ext>
            </a:extLst>
          </p:cNvPr>
          <p:cNvSpPr>
            <a:spLocks noChangeArrowheads="1"/>
          </p:cNvSpPr>
          <p:nvPr/>
        </p:nvSpPr>
        <p:spPr bwMode="auto">
          <a:xfrm>
            <a:off x="303213" y="570865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Tx/>
              <a:buSzTx/>
              <a:buFontTx/>
              <a:buNone/>
            </a:pPr>
            <a:r>
              <a:rPr lang="en-US" altLang="en-US" sz="1800">
                <a:cs typeface="Arial" panose="020B0604020202020204" pitchFamily="34" charset="0"/>
              </a:rPr>
              <a:t>Fig:</a:t>
            </a:r>
            <a:r>
              <a:rPr lang="en-US" altLang="en-US" sz="2400">
                <a:cs typeface="Arial" panose="020B0604020202020204" pitchFamily="34" charset="0"/>
              </a:rPr>
              <a:t> </a:t>
            </a:r>
            <a:r>
              <a:rPr lang="en-US" altLang="en-US" sz="1800">
                <a:cs typeface="Arial" panose="020B0604020202020204" pitchFamily="34" charset="0"/>
              </a:rPr>
              <a:t>Two processes want to access shared memory at the same time.</a:t>
            </a:r>
          </a:p>
        </p:txBody>
      </p:sp>
      <p:sp>
        <p:nvSpPr>
          <p:cNvPr id="53251" name="Rectangle 3">
            <a:extLst>
              <a:ext uri="{FF2B5EF4-FFF2-40B4-BE49-F238E27FC236}">
                <a16:creationId xmlns:a16="http://schemas.microsoft.com/office/drawing/2014/main" id="{DDB6F671-1318-49AC-AA6F-1BEAE9DA1B7D}"/>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1" fontAlgn="auto" hangingPunct="1">
              <a:spcBef>
                <a:spcPts val="0"/>
              </a:spcBef>
              <a:spcAft>
                <a:spcPts val="0"/>
              </a:spcAft>
              <a:defRPr/>
            </a:pPr>
            <a:r>
              <a:rPr lang="en-US" sz="3600" b="1" dirty="0">
                <a:solidFill>
                  <a:schemeClr val="tx1">
                    <a:lumMod val="90000"/>
                    <a:lumOff val="10000"/>
                  </a:schemeClr>
                </a:solidFill>
                <a:latin typeface="Arial" charset="0"/>
              </a:rPr>
              <a:t>Race Conditions</a:t>
            </a:r>
          </a:p>
        </p:txBody>
      </p:sp>
      <p:sp>
        <p:nvSpPr>
          <p:cNvPr id="168964" name="Rectangle 4">
            <a:extLst>
              <a:ext uri="{FF2B5EF4-FFF2-40B4-BE49-F238E27FC236}">
                <a16:creationId xmlns:a16="http://schemas.microsoft.com/office/drawing/2014/main" id="{E8FDE67A-0BD8-4EC8-B42E-D478EFD4625C}"/>
              </a:ext>
            </a:extLst>
          </p:cNvPr>
          <p:cNvSpPr>
            <a:spLocks noChangeArrowheads="1"/>
          </p:cNvSpPr>
          <p:nvPr/>
        </p:nvSpPr>
        <p:spPr bwMode="auto">
          <a:xfrm>
            <a:off x="1617663" y="6546850"/>
            <a:ext cx="734695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898989"/>
                </a:solidFill>
                <a:latin typeface="Book Antiqua" panose="02040602050305030304" pitchFamily="18" charset="0"/>
                <a:cs typeface="Arial" panose="020B0604020202020204" pitchFamily="34" charset="0"/>
              </a:rPr>
              <a:t>Tanenbaum, Modern Operating Systems 3 e, (c) 2008 Prentice-Hall, Inc. All rights reserved. 0-13-</a:t>
            </a:r>
            <a:r>
              <a:rPr lang="en-US" altLang="en-US" sz="1200" b="1">
                <a:solidFill>
                  <a:srgbClr val="898989"/>
                </a:solidFill>
                <a:latin typeface="Book Antiqua" panose="02040602050305030304" pitchFamily="18" charset="0"/>
                <a:cs typeface="Arial" panose="020B0604020202020204" pitchFamily="34" charset="0"/>
              </a:rPr>
              <a:t>6006639</a:t>
            </a:r>
          </a:p>
        </p:txBody>
      </p:sp>
      <p:pic>
        <p:nvPicPr>
          <p:cNvPr id="168965" name="Picture 6" descr="02-21">
            <a:extLst>
              <a:ext uri="{FF2B5EF4-FFF2-40B4-BE49-F238E27FC236}">
                <a16:creationId xmlns:a16="http://schemas.microsoft.com/office/drawing/2014/main" id="{B61C7B6A-1533-4430-9532-5776C6C45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1289050"/>
            <a:ext cx="55245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FE2EB67B-5128-4C96-8A6D-CFCA2D4DE2E6}"/>
              </a:ext>
            </a:extLst>
          </p:cNvPr>
          <p:cNvSpPr>
            <a:spLocks noChangeArrowheads="1"/>
          </p:cNvSpPr>
          <p:nvPr/>
        </p:nvSpPr>
        <p:spPr bwMode="auto">
          <a:xfrm>
            <a:off x="46038" y="532765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Tx/>
              <a:buSzTx/>
              <a:buFontTx/>
              <a:buNone/>
            </a:pPr>
            <a:r>
              <a:rPr lang="en-US" altLang="en-US" sz="1800">
                <a:cs typeface="Arial" panose="020B0604020202020204" pitchFamily="34" charset="0"/>
              </a:rPr>
              <a:t>Fig: Mutual exclusion using critical regions.</a:t>
            </a:r>
          </a:p>
        </p:txBody>
      </p:sp>
      <p:sp>
        <p:nvSpPr>
          <p:cNvPr id="57347" name="Rectangle 3">
            <a:extLst>
              <a:ext uri="{FF2B5EF4-FFF2-40B4-BE49-F238E27FC236}">
                <a16:creationId xmlns:a16="http://schemas.microsoft.com/office/drawing/2014/main" id="{C71EB7E5-C974-4AA2-96DF-A4D9A1887960}"/>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fontAlgn="auto">
              <a:spcBef>
                <a:spcPts val="0"/>
              </a:spcBef>
              <a:spcAft>
                <a:spcPts val="0"/>
              </a:spcAft>
              <a:defRPr/>
            </a:pPr>
            <a:r>
              <a:rPr lang="en-US" sz="3600" dirty="0">
                <a:solidFill>
                  <a:schemeClr val="tx1">
                    <a:lumMod val="90000"/>
                    <a:lumOff val="10000"/>
                  </a:schemeClr>
                </a:solidFill>
                <a:latin typeface="Arial" charset="0"/>
              </a:rPr>
              <a:t>Example: Critical Regions</a:t>
            </a:r>
          </a:p>
        </p:txBody>
      </p:sp>
      <p:sp>
        <p:nvSpPr>
          <p:cNvPr id="171012" name="Rectangle 4">
            <a:extLst>
              <a:ext uri="{FF2B5EF4-FFF2-40B4-BE49-F238E27FC236}">
                <a16:creationId xmlns:a16="http://schemas.microsoft.com/office/drawing/2014/main" id="{B456298D-6918-4B23-802E-A3DE771A0B73}"/>
              </a:ext>
            </a:extLst>
          </p:cNvPr>
          <p:cNvSpPr>
            <a:spLocks noChangeArrowheads="1"/>
          </p:cNvSpPr>
          <p:nvPr/>
        </p:nvSpPr>
        <p:spPr bwMode="auto">
          <a:xfrm>
            <a:off x="1619250" y="6669088"/>
            <a:ext cx="7270750" cy="188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898989"/>
                </a:solidFill>
                <a:latin typeface="Book Antiqua" panose="02040602050305030304" pitchFamily="18" charset="0"/>
                <a:cs typeface="Arial" panose="020B0604020202020204" pitchFamily="34" charset="0"/>
              </a:rPr>
              <a:t>Tanenbaum, Modern Operating Systems 3 e, (c) 2008 Prentice-Hall, Inc. All rights reserved. 0-13-</a:t>
            </a:r>
            <a:r>
              <a:rPr lang="en-US" altLang="en-US" sz="1200" b="1">
                <a:solidFill>
                  <a:srgbClr val="898989"/>
                </a:solidFill>
                <a:latin typeface="Book Antiqua" panose="02040602050305030304" pitchFamily="18" charset="0"/>
                <a:cs typeface="Arial" panose="020B0604020202020204" pitchFamily="34" charset="0"/>
              </a:rPr>
              <a:t>6006639</a:t>
            </a:r>
          </a:p>
        </p:txBody>
      </p:sp>
      <p:pic>
        <p:nvPicPr>
          <p:cNvPr id="171013" name="Picture 6" descr="02-22">
            <a:extLst>
              <a:ext uri="{FF2B5EF4-FFF2-40B4-BE49-F238E27FC236}">
                <a16:creationId xmlns:a16="http://schemas.microsoft.com/office/drawing/2014/main" id="{28E104B4-27FA-4041-A3C1-F07DA4751D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138" y="1500188"/>
            <a:ext cx="72898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itle 1">
            <a:extLst>
              <a:ext uri="{FF2B5EF4-FFF2-40B4-BE49-F238E27FC236}">
                <a16:creationId xmlns:a16="http://schemas.microsoft.com/office/drawing/2014/main" id="{B54533FB-9683-4ED6-B9D9-FEF2D3CA78D6}"/>
              </a:ext>
            </a:extLst>
          </p:cNvPr>
          <p:cNvSpPr>
            <a:spLocks noGrp="1" noChangeArrowheads="1"/>
          </p:cNvSpPr>
          <p:nvPr>
            <p:ph type="title"/>
          </p:nvPr>
        </p:nvSpPr>
        <p:spPr>
          <a:xfrm>
            <a:off x="498475" y="93663"/>
            <a:ext cx="8147050" cy="820737"/>
          </a:xfrm>
        </p:spPr>
        <p:txBody>
          <a:bodyPr/>
          <a:lstStyle/>
          <a:p>
            <a:pPr eaLnBrk="1" hangingPunct="1"/>
            <a:r>
              <a:rPr lang="en-US" altLang="en-US" dirty="0">
                <a:latin typeface="Comic Sans MS" panose="030F0702030302020204" pitchFamily="66" charset="0"/>
              </a:rPr>
              <a:t>Test and Set Lock (TSL)</a:t>
            </a:r>
          </a:p>
        </p:txBody>
      </p:sp>
      <p:sp>
        <p:nvSpPr>
          <p:cNvPr id="3" name="Content Placeholder 2">
            <a:extLst>
              <a:ext uri="{FF2B5EF4-FFF2-40B4-BE49-F238E27FC236}">
                <a16:creationId xmlns:a16="http://schemas.microsoft.com/office/drawing/2014/main" id="{47B2CBF0-8EE4-4F30-8993-7224653B0C19}"/>
              </a:ext>
            </a:extLst>
          </p:cNvPr>
          <p:cNvSpPr>
            <a:spLocks noGrp="1" noChangeArrowheads="1"/>
          </p:cNvSpPr>
          <p:nvPr>
            <p:ph idx="1"/>
          </p:nvPr>
        </p:nvSpPr>
        <p:spPr>
          <a:xfrm>
            <a:off x="498475" y="1085850"/>
            <a:ext cx="8453438" cy="5486400"/>
          </a:xfrm>
        </p:spPr>
        <p:txBody>
          <a:bodyPr/>
          <a:lstStyle/>
          <a:p>
            <a:pPr eaLnBrk="1" hangingPunct="1"/>
            <a:r>
              <a:rPr lang="en-US" altLang="en-US" sz="2400" dirty="0"/>
              <a:t>TSL REGISTER, LOCK (hardware support)</a:t>
            </a:r>
          </a:p>
          <a:p>
            <a:pPr lvl="2" eaLnBrk="1" hangingPunct="1"/>
            <a:r>
              <a:rPr lang="en-US" altLang="en-US" sz="1800" dirty="0"/>
              <a:t>Reads the contents of the memory word </a:t>
            </a:r>
            <a:r>
              <a:rPr lang="en-US" altLang="en-US" sz="1800" i="1" dirty="0"/>
              <a:t>lock</a:t>
            </a:r>
            <a:r>
              <a:rPr lang="en-US" altLang="en-US" sz="1800" dirty="0"/>
              <a:t> into register RX and stores a non-zero value at the memory address </a:t>
            </a:r>
            <a:r>
              <a:rPr lang="en-US" altLang="en-US" sz="1800" i="1" dirty="0"/>
              <a:t>lock</a:t>
            </a:r>
            <a:r>
              <a:rPr lang="en-US" altLang="en-US" sz="1800" dirty="0"/>
              <a:t>.</a:t>
            </a:r>
          </a:p>
          <a:p>
            <a:pPr lvl="2" eaLnBrk="1" hangingPunct="1"/>
            <a:r>
              <a:rPr lang="en-US" altLang="en-US" sz="1800" dirty="0"/>
              <a:t>The </a:t>
            </a:r>
            <a:r>
              <a:rPr lang="en-US" altLang="en-US" sz="1800" dirty="0">
                <a:solidFill>
                  <a:srgbClr val="C00000"/>
                </a:solidFill>
              </a:rPr>
              <a:t>memory bus is locked </a:t>
            </a:r>
            <a:r>
              <a:rPr lang="en-US" altLang="en-US" sz="1800" dirty="0"/>
              <a:t>during this operation so no other process or CPU can access memory (e.g. change Lock’s value)</a:t>
            </a:r>
          </a:p>
          <a:p>
            <a:pPr eaLnBrk="1" hangingPunct="1"/>
            <a:r>
              <a:rPr lang="en-US" altLang="en-US" sz="2000" dirty="0"/>
              <a:t>Mutual Exclusion</a:t>
            </a:r>
          </a:p>
          <a:p>
            <a:pPr lvl="1" eaLnBrk="1" hangingPunct="1">
              <a:buFont typeface="Wingdings" panose="05000000000000000000" pitchFamily="2" charset="2"/>
              <a:buNone/>
            </a:pPr>
            <a:r>
              <a:rPr lang="en-US" altLang="en-US" sz="1800" dirty="0" err="1"/>
              <a:t>enter_region</a:t>
            </a:r>
            <a:r>
              <a:rPr lang="en-US" altLang="en-US" sz="1800" dirty="0"/>
              <a:t>:</a:t>
            </a:r>
          </a:p>
          <a:p>
            <a:pPr lvl="1" eaLnBrk="1" hangingPunct="1">
              <a:buFont typeface="Wingdings" panose="05000000000000000000" pitchFamily="2" charset="2"/>
              <a:buNone/>
            </a:pPr>
            <a:r>
              <a:rPr lang="en-US" altLang="en-US" sz="1800" dirty="0"/>
              <a:t>	TSL REGISTER, LOCK        | copy Lock to Reg and set Lock to 1</a:t>
            </a:r>
          </a:p>
          <a:p>
            <a:pPr lvl="1" eaLnBrk="1" hangingPunct="1">
              <a:buFont typeface="Wingdings" panose="05000000000000000000" pitchFamily="2" charset="2"/>
              <a:buNone/>
            </a:pPr>
            <a:r>
              <a:rPr lang="en-US" altLang="en-US" sz="1800" dirty="0"/>
              <a:t>	CMP REGISTER, #0	| was the Lock zero?</a:t>
            </a:r>
          </a:p>
          <a:p>
            <a:pPr lvl="1" eaLnBrk="1" hangingPunct="1">
              <a:buFont typeface="Wingdings" panose="05000000000000000000" pitchFamily="2" charset="2"/>
              <a:buNone/>
            </a:pPr>
            <a:r>
              <a:rPr lang="en-US" altLang="en-US" sz="1800" dirty="0"/>
              <a:t>	JNE </a:t>
            </a:r>
            <a:r>
              <a:rPr lang="en-US" altLang="en-US" sz="1800" dirty="0" err="1"/>
              <a:t>enter_region</a:t>
            </a:r>
            <a:r>
              <a:rPr lang="en-US" altLang="en-US" sz="1800" dirty="0"/>
              <a:t>                  | if Lock was nonzero, jump to top of loop</a:t>
            </a:r>
          </a:p>
          <a:p>
            <a:pPr lvl="1" eaLnBrk="1" hangingPunct="1">
              <a:buFont typeface="Wingdings" panose="05000000000000000000" pitchFamily="2" charset="2"/>
              <a:buNone/>
            </a:pPr>
            <a:r>
              <a:rPr lang="en-US" altLang="en-US" sz="1800" dirty="0"/>
              <a:t>     RET                                      | return to caller, critical region entered </a:t>
            </a:r>
          </a:p>
          <a:p>
            <a:pPr lvl="1" eaLnBrk="1" hangingPunct="1">
              <a:buFont typeface="Wingdings" panose="05000000000000000000" pitchFamily="2" charset="2"/>
              <a:buNone/>
            </a:pPr>
            <a:endParaRPr lang="en-US" altLang="en-US" sz="1000" dirty="0"/>
          </a:p>
          <a:p>
            <a:pPr lvl="1" eaLnBrk="1" hangingPunct="1">
              <a:buFont typeface="Wingdings" panose="05000000000000000000" pitchFamily="2" charset="2"/>
              <a:buNone/>
            </a:pPr>
            <a:r>
              <a:rPr lang="en-US" altLang="en-US" sz="1800" dirty="0"/>
              <a:t> </a:t>
            </a:r>
            <a:r>
              <a:rPr lang="en-US" altLang="en-US" sz="1800" dirty="0" err="1"/>
              <a:t>leave_region</a:t>
            </a:r>
            <a:r>
              <a:rPr lang="en-US" altLang="en-US" sz="1800" dirty="0"/>
              <a:t>:  </a:t>
            </a:r>
          </a:p>
        </p:txBody>
      </p:sp>
      <p:sp>
        <p:nvSpPr>
          <p:cNvPr id="4" name="TextBox 3">
            <a:extLst>
              <a:ext uri="{FF2B5EF4-FFF2-40B4-BE49-F238E27FC236}">
                <a16:creationId xmlns:a16="http://schemas.microsoft.com/office/drawing/2014/main" id="{B6B5F859-5911-45A9-AA1E-661A506646EA}"/>
              </a:ext>
            </a:extLst>
          </p:cNvPr>
          <p:cNvSpPr txBox="1">
            <a:spLocks noChangeArrowheads="1"/>
          </p:cNvSpPr>
          <p:nvPr/>
        </p:nvSpPr>
        <p:spPr bwMode="auto">
          <a:xfrm>
            <a:off x="1835150" y="5141913"/>
            <a:ext cx="46482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cs typeface="Arial" panose="020B0604020202020204" pitchFamily="34" charset="0"/>
              </a:rPr>
              <a:t>  </a:t>
            </a:r>
            <a:r>
              <a:rPr lang="en-US" altLang="en-US" sz="1800" dirty="0">
                <a:cs typeface="Arial" panose="020B0604020202020204" pitchFamily="34" charset="0"/>
              </a:rPr>
              <a:t>MOVE LOCK, #0	| store 0 in Lock</a:t>
            </a:r>
          </a:p>
          <a:p>
            <a:pPr eaLnBrk="1" hangingPunct="1">
              <a:spcBef>
                <a:spcPct val="0"/>
              </a:spcBef>
              <a:buClrTx/>
              <a:buSzTx/>
              <a:buFontTx/>
              <a:buNone/>
            </a:pPr>
            <a:r>
              <a:rPr lang="en-US" altLang="en-US" sz="1800" dirty="0">
                <a:cs typeface="Arial" panose="020B0604020202020204" pitchFamily="34" charset="0"/>
              </a:rPr>
              <a:t>  RET                                  | return to caller</a:t>
            </a:r>
          </a:p>
        </p:txBody>
      </p:sp>
      <p:sp>
        <p:nvSpPr>
          <p:cNvPr id="173061" name="Slide Number Placeholder 4">
            <a:extLst>
              <a:ext uri="{FF2B5EF4-FFF2-40B4-BE49-F238E27FC236}">
                <a16:creationId xmlns:a16="http://schemas.microsoft.com/office/drawing/2014/main" id="{6A27F240-BCEE-4BB1-81D4-933AC5093EAC}"/>
              </a:ext>
            </a:extLst>
          </p:cNvPr>
          <p:cNvSpPr>
            <a:spLocks noGrp="1"/>
          </p:cNvSpPr>
          <p:nvPr>
            <p:ph type="sldNum" sz="quarter" idx="4294967295"/>
          </p:nvPr>
        </p:nvSpPr>
        <p:spPr bwMode="auto">
          <a:xfrm>
            <a:off x="6818313"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fld id="{85C49B1D-6484-4487-8CCE-4956E58A54EF}" type="slidenum">
              <a:rPr lang="en-US" altLang="en-US" sz="1800">
                <a:solidFill>
                  <a:srgbClr val="6D6452"/>
                </a:solidFill>
                <a:latin typeface="Book Antiqua" panose="02040602050305030304" pitchFamily="18" charset="0"/>
                <a:cs typeface="Arial" panose="020B0604020202020204" pitchFamily="34" charset="0"/>
              </a:rPr>
              <a:pPr>
                <a:spcBef>
                  <a:spcPct val="0"/>
                </a:spcBef>
                <a:buClrTx/>
                <a:buSzTx/>
                <a:buFontTx/>
                <a:buNone/>
              </a:pPr>
              <a:t>86</a:t>
            </a:fld>
            <a:endParaRPr lang="en-US" altLang="en-US" sz="1800">
              <a:solidFill>
                <a:srgbClr val="6D6452"/>
              </a:solidFill>
              <a:latin typeface="Book Antiqua" panose="02040602050305030304" pitchFamily="18"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a:extLst>
              <a:ext uri="{FF2B5EF4-FFF2-40B4-BE49-F238E27FC236}">
                <a16:creationId xmlns:a16="http://schemas.microsoft.com/office/drawing/2014/main" id="{E355924B-1653-4FE8-A98E-92F2B0E9040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89DBC45-1250-484D-B208-86B421E724A1}" type="slidenum">
              <a:rPr lang="en-AU" altLang="en-US" sz="1400" smtClean="0"/>
              <a:pPr>
                <a:spcBef>
                  <a:spcPct val="0"/>
                </a:spcBef>
                <a:buClrTx/>
                <a:buSzTx/>
                <a:buFontTx/>
                <a:buNone/>
              </a:pPr>
              <a:t>87</a:t>
            </a:fld>
            <a:endParaRPr lang="en-AU" altLang="en-US" sz="1400"/>
          </a:p>
        </p:txBody>
      </p:sp>
      <p:sp>
        <p:nvSpPr>
          <p:cNvPr id="175107" name="Rectangle 2">
            <a:extLst>
              <a:ext uri="{FF2B5EF4-FFF2-40B4-BE49-F238E27FC236}">
                <a16:creationId xmlns:a16="http://schemas.microsoft.com/office/drawing/2014/main" id="{C5106074-3A84-4963-B955-E2E006BB188A}"/>
              </a:ext>
            </a:extLst>
          </p:cNvPr>
          <p:cNvSpPr>
            <a:spLocks noGrp="1" noChangeArrowheads="1"/>
          </p:cNvSpPr>
          <p:nvPr>
            <p:ph type="title"/>
          </p:nvPr>
        </p:nvSpPr>
        <p:spPr/>
        <p:txBody>
          <a:bodyPr/>
          <a:lstStyle/>
          <a:p>
            <a:pPr eaLnBrk="1" hangingPunct="1"/>
            <a:r>
              <a:rPr lang="en-AU" altLang="en-US" dirty="0"/>
              <a:t>Synchronization in MIPS </a:t>
            </a:r>
          </a:p>
        </p:txBody>
      </p:sp>
      <p:sp>
        <p:nvSpPr>
          <p:cNvPr id="175108" name="Rectangle 3">
            <a:extLst>
              <a:ext uri="{FF2B5EF4-FFF2-40B4-BE49-F238E27FC236}">
                <a16:creationId xmlns:a16="http://schemas.microsoft.com/office/drawing/2014/main" id="{769F1B76-8860-44BC-BAA8-B237D89260BE}"/>
              </a:ext>
            </a:extLst>
          </p:cNvPr>
          <p:cNvSpPr>
            <a:spLocks noGrp="1" noChangeArrowheads="1"/>
          </p:cNvSpPr>
          <p:nvPr>
            <p:ph type="body" idx="1"/>
          </p:nvPr>
        </p:nvSpPr>
        <p:spPr/>
        <p:txBody>
          <a:bodyPr/>
          <a:lstStyle/>
          <a:p>
            <a:pPr eaLnBrk="1" hangingPunct="1">
              <a:lnSpc>
                <a:spcPct val="90000"/>
              </a:lnSpc>
            </a:pPr>
            <a:r>
              <a:rPr lang="en-AU" altLang="en-US" sz="2800" dirty="0"/>
              <a:t>Load linked: </a:t>
            </a:r>
            <a:r>
              <a:rPr lang="en-AU" altLang="en-US" sz="2800" dirty="0" err="1">
                <a:latin typeface="Lucida Console" panose="020B0609040504020204" pitchFamily="49" charset="0"/>
              </a:rPr>
              <a:t>ll</a:t>
            </a:r>
            <a:r>
              <a:rPr lang="en-AU" altLang="en-US" sz="2800" dirty="0">
                <a:latin typeface="Lucida Console" panose="020B0609040504020204" pitchFamily="49" charset="0"/>
              </a:rPr>
              <a:t> </a:t>
            </a:r>
            <a:r>
              <a:rPr lang="en-US" altLang="en-US" sz="2800" dirty="0">
                <a:latin typeface="Lucida Console" panose="020B0609040504020204" pitchFamily="49" charset="0"/>
              </a:rPr>
              <a:t>rt, offset(</a:t>
            </a:r>
            <a:r>
              <a:rPr lang="en-US" altLang="en-US" sz="2800" dirty="0" err="1">
                <a:latin typeface="Lucida Console" panose="020B0609040504020204" pitchFamily="49" charset="0"/>
              </a:rPr>
              <a:t>rs</a:t>
            </a:r>
            <a:r>
              <a:rPr lang="en-US" altLang="en-US" sz="2800" dirty="0">
                <a:latin typeface="Lucida Console" panose="020B0609040504020204" pitchFamily="49" charset="0"/>
              </a:rPr>
              <a:t>)</a:t>
            </a:r>
          </a:p>
          <a:p>
            <a:pPr eaLnBrk="1" hangingPunct="1">
              <a:lnSpc>
                <a:spcPct val="90000"/>
              </a:lnSpc>
            </a:pPr>
            <a:r>
              <a:rPr lang="en-AU" altLang="en-US" sz="2800" dirty="0"/>
              <a:t>Store conditional: </a:t>
            </a:r>
            <a:r>
              <a:rPr lang="en-AU" altLang="en-US" sz="2800" dirty="0" err="1">
                <a:latin typeface="Lucida Console" panose="020B0609040504020204" pitchFamily="49" charset="0"/>
              </a:rPr>
              <a:t>sc</a:t>
            </a:r>
            <a:r>
              <a:rPr lang="en-AU" altLang="en-US" sz="2800" dirty="0">
                <a:latin typeface="Lucida Console" panose="020B0609040504020204" pitchFamily="49" charset="0"/>
              </a:rPr>
              <a:t> rt, </a:t>
            </a:r>
            <a:r>
              <a:rPr lang="en-US" altLang="en-US" sz="2800" dirty="0">
                <a:latin typeface="Lucida Console" panose="020B0609040504020204" pitchFamily="49" charset="0"/>
              </a:rPr>
              <a:t>offset(</a:t>
            </a:r>
            <a:r>
              <a:rPr lang="en-US" altLang="en-US" sz="2800" dirty="0" err="1">
                <a:latin typeface="Lucida Console" panose="020B0609040504020204" pitchFamily="49" charset="0"/>
              </a:rPr>
              <a:t>rs</a:t>
            </a:r>
            <a:r>
              <a:rPr lang="en-US" altLang="en-US" sz="2800" dirty="0">
                <a:latin typeface="Lucida Console" panose="020B0609040504020204" pitchFamily="49" charset="0"/>
              </a:rPr>
              <a:t>)</a:t>
            </a:r>
          </a:p>
          <a:p>
            <a:pPr lvl="1" eaLnBrk="1" hangingPunct="1">
              <a:lnSpc>
                <a:spcPct val="90000"/>
              </a:lnSpc>
            </a:pPr>
            <a:r>
              <a:rPr lang="en-AU" altLang="en-US" sz="2400" dirty="0"/>
              <a:t>Succeeds if location not changed since the </a:t>
            </a:r>
            <a:r>
              <a:rPr lang="en-AU" altLang="en-US" sz="2400" dirty="0" err="1">
                <a:latin typeface="Lucida Console" panose="020B0609040504020204" pitchFamily="49" charset="0"/>
              </a:rPr>
              <a:t>ll</a:t>
            </a:r>
            <a:endParaRPr lang="en-AU" altLang="en-US" sz="2400" dirty="0">
              <a:latin typeface="Lucida Console" panose="020B0609040504020204" pitchFamily="49" charset="0"/>
            </a:endParaRPr>
          </a:p>
          <a:p>
            <a:pPr lvl="2" eaLnBrk="1" hangingPunct="1">
              <a:lnSpc>
                <a:spcPct val="90000"/>
              </a:lnSpc>
            </a:pPr>
            <a:r>
              <a:rPr lang="en-AU" altLang="en-US" sz="2000" dirty="0"/>
              <a:t>Returns 1 in rt</a:t>
            </a:r>
          </a:p>
          <a:p>
            <a:pPr lvl="1" eaLnBrk="1" hangingPunct="1">
              <a:lnSpc>
                <a:spcPct val="90000"/>
              </a:lnSpc>
            </a:pPr>
            <a:r>
              <a:rPr lang="en-AU" altLang="en-US" sz="2400" dirty="0"/>
              <a:t>Fails if location is changed</a:t>
            </a:r>
          </a:p>
          <a:p>
            <a:pPr lvl="2" eaLnBrk="1" hangingPunct="1">
              <a:lnSpc>
                <a:spcPct val="90000"/>
              </a:lnSpc>
            </a:pPr>
            <a:r>
              <a:rPr lang="en-AU" altLang="en-US" sz="2000" dirty="0"/>
              <a:t>Returns 0 in rt</a:t>
            </a:r>
          </a:p>
          <a:p>
            <a:pPr eaLnBrk="1" hangingPunct="1">
              <a:lnSpc>
                <a:spcPct val="90000"/>
              </a:lnSpc>
            </a:pPr>
            <a:r>
              <a:rPr lang="en-AU" altLang="en-US" sz="2800" dirty="0"/>
              <a:t>Example: atomic swap (to test/set lock variable)</a:t>
            </a:r>
          </a:p>
          <a:p>
            <a:pPr lvl="1" eaLnBrk="1" hangingPunct="1">
              <a:lnSpc>
                <a:spcPct val="90000"/>
              </a:lnSpc>
              <a:buFont typeface="Wingdings" panose="05000000000000000000" pitchFamily="2" charset="2"/>
              <a:buNone/>
            </a:pPr>
            <a:r>
              <a:rPr lang="en-AU" altLang="en-US" sz="2200" dirty="0">
                <a:latin typeface="Lucida Console" panose="020B0609040504020204" pitchFamily="49" charset="0"/>
              </a:rPr>
              <a:t>try: add $t0,$zero</a:t>
            </a:r>
            <a:r>
              <a:rPr lang="en-AU" altLang="en-US" sz="2200" dirty="0">
                <a:solidFill>
                  <a:srgbClr val="00B050"/>
                </a:solidFill>
                <a:latin typeface="Lucida Console" panose="020B0609040504020204" pitchFamily="49" charset="0"/>
              </a:rPr>
              <a:t>,$s4</a:t>
            </a:r>
            <a:r>
              <a:rPr lang="en-AU" altLang="en-US" sz="2200" dirty="0">
                <a:latin typeface="Lucida Console" panose="020B0609040504020204" pitchFamily="49" charset="0"/>
              </a:rPr>
              <a:t> ;copy exchange value</a:t>
            </a:r>
          </a:p>
          <a:p>
            <a:pPr lvl="1" eaLnBrk="1" hangingPunct="1">
              <a:lnSpc>
                <a:spcPct val="90000"/>
              </a:lnSpc>
              <a:buFont typeface="Wingdings" panose="05000000000000000000" pitchFamily="2" charset="2"/>
              <a:buNone/>
            </a:pPr>
            <a:r>
              <a:rPr lang="en-AU" altLang="en-US" sz="2200" dirty="0">
                <a:latin typeface="Lucida Console" panose="020B0609040504020204" pitchFamily="49" charset="0"/>
              </a:rPr>
              <a:t>     </a:t>
            </a:r>
            <a:r>
              <a:rPr lang="en-AU" altLang="en-US" sz="2200" dirty="0" err="1">
                <a:latin typeface="Lucida Console" panose="020B0609040504020204" pitchFamily="49" charset="0"/>
              </a:rPr>
              <a:t>ll</a:t>
            </a:r>
            <a:r>
              <a:rPr lang="en-AU" altLang="en-US" sz="2200" dirty="0">
                <a:latin typeface="Lucida Console" panose="020B0609040504020204" pitchFamily="49" charset="0"/>
              </a:rPr>
              <a:t>  $t1,</a:t>
            </a:r>
            <a:r>
              <a:rPr lang="en-AU" altLang="en-US" sz="2200" dirty="0">
                <a:solidFill>
                  <a:srgbClr val="C00000"/>
                </a:solidFill>
                <a:latin typeface="Lucida Console" panose="020B0609040504020204" pitchFamily="49" charset="0"/>
              </a:rPr>
              <a:t>0($s1)</a:t>
            </a:r>
            <a:r>
              <a:rPr lang="en-AU" altLang="en-US" sz="2200" dirty="0">
                <a:latin typeface="Lucida Console" panose="020B0609040504020204" pitchFamily="49" charset="0"/>
              </a:rPr>
              <a:t>    ;load linked</a:t>
            </a:r>
          </a:p>
          <a:p>
            <a:pPr lvl="1" eaLnBrk="1" hangingPunct="1">
              <a:lnSpc>
                <a:spcPct val="90000"/>
              </a:lnSpc>
              <a:buFont typeface="Wingdings" panose="05000000000000000000" pitchFamily="2" charset="2"/>
              <a:buNone/>
            </a:pPr>
            <a:r>
              <a:rPr lang="en-AU" altLang="en-US" sz="2200" dirty="0">
                <a:latin typeface="Lucida Console" panose="020B0609040504020204" pitchFamily="49" charset="0"/>
              </a:rPr>
              <a:t>     </a:t>
            </a:r>
            <a:r>
              <a:rPr lang="en-AU" altLang="en-US" sz="2200" dirty="0" err="1">
                <a:latin typeface="Lucida Console" panose="020B0609040504020204" pitchFamily="49" charset="0"/>
              </a:rPr>
              <a:t>sc</a:t>
            </a:r>
            <a:r>
              <a:rPr lang="en-AU" altLang="en-US" sz="2200" dirty="0">
                <a:latin typeface="Lucida Console" panose="020B0609040504020204" pitchFamily="49" charset="0"/>
              </a:rPr>
              <a:t>  $t0,</a:t>
            </a:r>
            <a:r>
              <a:rPr lang="en-AU" altLang="en-US" sz="2200" dirty="0">
                <a:solidFill>
                  <a:srgbClr val="00B050"/>
                </a:solidFill>
                <a:latin typeface="Lucida Console" panose="020B0609040504020204" pitchFamily="49" charset="0"/>
              </a:rPr>
              <a:t>0($s1)</a:t>
            </a:r>
            <a:r>
              <a:rPr lang="en-AU" altLang="en-US" sz="2200" dirty="0">
                <a:latin typeface="Lucida Console" panose="020B0609040504020204" pitchFamily="49" charset="0"/>
              </a:rPr>
              <a:t>    ;store conditional</a:t>
            </a:r>
          </a:p>
          <a:p>
            <a:pPr lvl="1" eaLnBrk="1" hangingPunct="1">
              <a:lnSpc>
                <a:spcPct val="90000"/>
              </a:lnSpc>
              <a:buFont typeface="Wingdings" panose="05000000000000000000" pitchFamily="2" charset="2"/>
              <a:buNone/>
            </a:pPr>
            <a:r>
              <a:rPr lang="en-AU" altLang="en-US" sz="2200" dirty="0">
                <a:latin typeface="Lucida Console" panose="020B0609040504020204" pitchFamily="49" charset="0"/>
              </a:rPr>
              <a:t>     </a:t>
            </a:r>
            <a:r>
              <a:rPr lang="en-AU" altLang="en-US" sz="2200" dirty="0" err="1">
                <a:latin typeface="Lucida Console" panose="020B0609040504020204" pitchFamily="49" charset="0"/>
              </a:rPr>
              <a:t>beq</a:t>
            </a:r>
            <a:r>
              <a:rPr lang="en-AU" altLang="en-US" sz="2200" dirty="0">
                <a:latin typeface="Lucida Console" panose="020B0609040504020204" pitchFamily="49" charset="0"/>
              </a:rPr>
              <a:t> $t0,$zero,try ;branch store fails</a:t>
            </a:r>
          </a:p>
          <a:p>
            <a:pPr lvl="1" eaLnBrk="1" hangingPunct="1">
              <a:lnSpc>
                <a:spcPct val="90000"/>
              </a:lnSpc>
              <a:buFont typeface="Wingdings" panose="05000000000000000000" pitchFamily="2" charset="2"/>
              <a:buNone/>
            </a:pPr>
            <a:r>
              <a:rPr lang="en-AU" altLang="en-US" sz="2200" dirty="0">
                <a:latin typeface="Lucida Console" panose="020B0609040504020204" pitchFamily="49" charset="0"/>
              </a:rPr>
              <a:t>     add </a:t>
            </a:r>
            <a:r>
              <a:rPr lang="en-AU" altLang="en-US" sz="2200" dirty="0">
                <a:solidFill>
                  <a:srgbClr val="C00000"/>
                </a:solidFill>
                <a:latin typeface="Lucida Console" panose="020B0609040504020204" pitchFamily="49" charset="0"/>
              </a:rPr>
              <a:t>$s4</a:t>
            </a:r>
            <a:r>
              <a:rPr lang="en-AU" altLang="en-US" sz="2200" dirty="0">
                <a:latin typeface="Lucida Console" panose="020B0609040504020204" pitchFamily="49" charset="0"/>
              </a:rPr>
              <a:t>,$zero,$t1 ;put load value in $s4</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Footer Placeholder 2">
            <a:extLst>
              <a:ext uri="{FF2B5EF4-FFF2-40B4-BE49-F238E27FC236}">
                <a16:creationId xmlns:a16="http://schemas.microsoft.com/office/drawing/2014/main" id="{50F862FF-F748-47C4-A629-FD3516D1454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B867D8E-D9B8-4EE0-A7FC-18B4BA43C214}" type="slidenum">
              <a:rPr lang="en-AU" altLang="en-US" sz="1400" smtClean="0"/>
              <a:pPr>
                <a:spcBef>
                  <a:spcPct val="0"/>
                </a:spcBef>
                <a:buClrTx/>
                <a:buSzTx/>
                <a:buFontTx/>
                <a:buNone/>
              </a:pPr>
              <a:t>88</a:t>
            </a:fld>
            <a:endParaRPr lang="en-AU" altLang="en-US" sz="1400"/>
          </a:p>
        </p:txBody>
      </p:sp>
      <p:pic>
        <p:nvPicPr>
          <p:cNvPr id="177155" name="Picture 10" descr="f02-21-P374493">
            <a:extLst>
              <a:ext uri="{FF2B5EF4-FFF2-40B4-BE49-F238E27FC236}">
                <a16:creationId xmlns:a16="http://schemas.microsoft.com/office/drawing/2014/main" id="{4139D5EA-BC4B-45B2-B9EB-C0B9EEDB2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6030913"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7156" name="Rectangle 2">
            <a:extLst>
              <a:ext uri="{FF2B5EF4-FFF2-40B4-BE49-F238E27FC236}">
                <a16:creationId xmlns:a16="http://schemas.microsoft.com/office/drawing/2014/main" id="{E2C366B6-B741-46FE-8C7C-579F5E9A64ED}"/>
              </a:ext>
            </a:extLst>
          </p:cNvPr>
          <p:cNvSpPr>
            <a:spLocks noGrp="1" noChangeArrowheads="1"/>
          </p:cNvSpPr>
          <p:nvPr>
            <p:ph type="title"/>
          </p:nvPr>
        </p:nvSpPr>
        <p:spPr/>
        <p:txBody>
          <a:bodyPr/>
          <a:lstStyle/>
          <a:p>
            <a:pPr eaLnBrk="1" hangingPunct="1"/>
            <a:r>
              <a:rPr lang="en-US" altLang="en-US" dirty="0"/>
              <a:t>Translation and Startup</a:t>
            </a:r>
            <a:endParaRPr lang="en-AU" altLang="en-US" dirty="0"/>
          </a:p>
        </p:txBody>
      </p:sp>
      <p:sp>
        <p:nvSpPr>
          <p:cNvPr id="177157" name="Text Box 4">
            <a:extLst>
              <a:ext uri="{FF2B5EF4-FFF2-40B4-BE49-F238E27FC236}">
                <a16:creationId xmlns:a16="http://schemas.microsoft.com/office/drawing/2014/main" id="{9E52E014-0BE7-4D1C-9B48-C4982FBCF1DF}"/>
              </a:ext>
            </a:extLst>
          </p:cNvPr>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Many compilers produce object modules directly</a:t>
            </a:r>
            <a:endParaRPr lang="en-AU" altLang="en-US" sz="1800"/>
          </a:p>
        </p:txBody>
      </p:sp>
      <p:sp>
        <p:nvSpPr>
          <p:cNvPr id="177158" name="AutoShape 5">
            <a:extLst>
              <a:ext uri="{FF2B5EF4-FFF2-40B4-BE49-F238E27FC236}">
                <a16:creationId xmlns:a16="http://schemas.microsoft.com/office/drawing/2014/main" id="{087CBD61-F801-4485-BD4F-43D9828C691C}"/>
              </a:ext>
            </a:extLst>
          </p:cNvPr>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77159" name="Text Box 6">
            <a:extLst>
              <a:ext uri="{FF2B5EF4-FFF2-40B4-BE49-F238E27FC236}">
                <a16:creationId xmlns:a16="http://schemas.microsoft.com/office/drawing/2014/main" id="{179169CB-2DB7-411A-AFC8-A8DE70E760C7}"/>
              </a:ext>
            </a:extLst>
          </p:cNvPr>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Static linking</a:t>
            </a:r>
            <a:endParaRPr lang="en-AU" altLang="en-US" sz="1800"/>
          </a:p>
        </p:txBody>
      </p:sp>
      <p:sp>
        <p:nvSpPr>
          <p:cNvPr id="177160" name="AutoShape 7">
            <a:extLst>
              <a:ext uri="{FF2B5EF4-FFF2-40B4-BE49-F238E27FC236}">
                <a16:creationId xmlns:a16="http://schemas.microsoft.com/office/drawing/2014/main" id="{4EB4EBF2-1AD5-4A08-8A0A-0BF2827C7674}"/>
              </a:ext>
            </a:extLst>
          </p:cNvPr>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77161" name="Text Box 8">
            <a:extLst>
              <a:ext uri="{FF2B5EF4-FFF2-40B4-BE49-F238E27FC236}">
                <a16:creationId xmlns:a16="http://schemas.microsoft.com/office/drawing/2014/main" id="{31974F7F-D947-4015-A2D7-6BAA88D05BCF}"/>
              </a:ext>
            </a:extLst>
          </p:cNvPr>
          <p:cNvSpPr txBox="1">
            <a:spLocks noChangeArrowheads="1"/>
          </p:cNvSpPr>
          <p:nvPr/>
        </p:nvSpPr>
        <p:spPr bwMode="auto">
          <a:xfrm rot="5400000">
            <a:off x="6773069" y="2004219"/>
            <a:ext cx="4375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§2.12 Translating and Starting a Program</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a:extLst>
              <a:ext uri="{FF2B5EF4-FFF2-40B4-BE49-F238E27FC236}">
                <a16:creationId xmlns:a16="http://schemas.microsoft.com/office/drawing/2014/main" id="{F80A82A3-F79A-49B0-8A6C-051E4D9E4070}"/>
              </a:ext>
            </a:extLst>
          </p:cNvPr>
          <p:cNvSpPr>
            <a:spLocks noGrp="1" noChangeArrowheads="1"/>
          </p:cNvSpPr>
          <p:nvPr>
            <p:ph type="title"/>
          </p:nvPr>
        </p:nvSpPr>
        <p:spPr/>
        <p:txBody>
          <a:bodyPr/>
          <a:lstStyle/>
          <a:p>
            <a:r>
              <a:rPr lang="en-US" altLang="en-US" dirty="0"/>
              <a:t>Complier to Assembler</a:t>
            </a:r>
          </a:p>
        </p:txBody>
      </p:sp>
      <p:sp>
        <p:nvSpPr>
          <p:cNvPr id="179203" name="Footer Placeholder 2">
            <a:extLst>
              <a:ext uri="{FF2B5EF4-FFF2-40B4-BE49-F238E27FC236}">
                <a16:creationId xmlns:a16="http://schemas.microsoft.com/office/drawing/2014/main" id="{9BC0FBCF-767A-4931-A3DC-E9D001143F1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3BC3731-E2AB-4546-8048-DE03BF4DCAC8}" type="slidenum">
              <a:rPr lang="en-AU" altLang="en-US" sz="1400" smtClean="0"/>
              <a:pPr>
                <a:spcBef>
                  <a:spcPct val="0"/>
                </a:spcBef>
                <a:buClrTx/>
                <a:buSzTx/>
                <a:buFontTx/>
                <a:buNone/>
              </a:pPr>
              <a:t>89</a:t>
            </a:fld>
            <a:endParaRPr lang="en-AU" altLang="en-US" sz="1400"/>
          </a:p>
        </p:txBody>
      </p:sp>
      <p:sp>
        <p:nvSpPr>
          <p:cNvPr id="179204" name="TextBox 3">
            <a:extLst>
              <a:ext uri="{FF2B5EF4-FFF2-40B4-BE49-F238E27FC236}">
                <a16:creationId xmlns:a16="http://schemas.microsoft.com/office/drawing/2014/main" id="{BB6FF937-CB1A-4A26-9700-76BE087C4608}"/>
              </a:ext>
            </a:extLst>
          </p:cNvPr>
          <p:cNvSpPr txBox="1">
            <a:spLocks noChangeArrowheads="1"/>
          </p:cNvSpPr>
          <p:nvPr/>
        </p:nvSpPr>
        <p:spPr bwMode="auto">
          <a:xfrm>
            <a:off x="703263" y="1484313"/>
            <a:ext cx="8259762"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Pct val="150000"/>
              <a:buFont typeface="Arial" panose="020B0604020202020204" pitchFamily="34" charset="0"/>
              <a:buChar char="•"/>
            </a:pPr>
            <a:r>
              <a:rPr lang="en-US" altLang="en-US" sz="2400" dirty="0"/>
              <a:t>So far we have studied C code snipped converted into MIPS assembly language, a sequence of instructions – complier will basically do this job.</a:t>
            </a:r>
          </a:p>
          <a:p>
            <a:pPr>
              <a:spcBef>
                <a:spcPct val="0"/>
              </a:spcBef>
              <a:buClrTx/>
              <a:buSzPct val="150000"/>
              <a:buFont typeface="Arial" panose="020B0604020202020204" pitchFamily="34" charset="0"/>
              <a:buChar char="•"/>
            </a:pPr>
            <a:endParaRPr lang="en-US" altLang="en-US" sz="2400" dirty="0"/>
          </a:p>
          <a:p>
            <a:pPr>
              <a:spcBef>
                <a:spcPct val="0"/>
              </a:spcBef>
              <a:buClrTx/>
              <a:buSzPct val="150000"/>
              <a:buFont typeface="Arial" panose="020B0604020202020204" pitchFamily="34" charset="0"/>
              <a:buChar char="•"/>
            </a:pPr>
            <a:r>
              <a:rPr lang="en-US" altLang="en-US" sz="2400" dirty="0"/>
              <a:t>Then assembler as its primary task generates machine code or the binary version of the sequence instructions. </a:t>
            </a:r>
          </a:p>
          <a:p>
            <a:pPr>
              <a:spcBef>
                <a:spcPct val="0"/>
              </a:spcBef>
              <a:buClrTx/>
              <a:buSzPct val="150000"/>
              <a:buFont typeface="Arial" panose="020B0604020202020204" pitchFamily="34" charset="0"/>
              <a:buChar char="•"/>
            </a:pPr>
            <a:endParaRPr lang="en-US" altLang="en-US" sz="2400" dirty="0"/>
          </a:p>
          <a:p>
            <a:pPr>
              <a:spcBef>
                <a:spcPct val="0"/>
              </a:spcBef>
              <a:buClrTx/>
              <a:buSzPct val="150000"/>
              <a:buFont typeface="Arial" panose="020B0604020202020204" pitchFamily="34" charset="0"/>
              <a:buChar char="•"/>
            </a:pPr>
            <a:r>
              <a:rPr lang="en-US" altLang="en-US" sz="2400" dirty="0"/>
              <a:t>As we have discussed, assembler can have </a:t>
            </a:r>
            <a:r>
              <a:rPr lang="en-US" altLang="en-US" sz="2400" dirty="0">
                <a:solidFill>
                  <a:srgbClr val="00B050"/>
                </a:solidFill>
              </a:rPr>
              <a:t>pseudo-instructions</a:t>
            </a:r>
            <a:r>
              <a:rPr lang="en-US" altLang="en-US" sz="2400" dirty="0"/>
              <a:t>, which further simplifies translation and programming.</a:t>
            </a:r>
          </a:p>
          <a:p>
            <a:pPr>
              <a:spcBef>
                <a:spcPct val="0"/>
              </a:spcBef>
              <a:buClrTx/>
              <a:buSzPct val="150000"/>
              <a:buFont typeface="Arial" panose="020B0604020202020204" pitchFamily="34" charset="0"/>
              <a:buChar char="•"/>
            </a:pPr>
            <a:endParaRPr lang="en-US"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DC7E6EA0-6AD4-46DF-B094-B20AC169DE0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0B82EB1-DDA8-48F6-8C51-D33D87570BE2}" type="slidenum">
              <a:rPr lang="en-AU" altLang="en-US" sz="1400" smtClean="0"/>
              <a:pPr>
                <a:spcBef>
                  <a:spcPct val="0"/>
                </a:spcBef>
                <a:buClrTx/>
                <a:buSzTx/>
                <a:buFontTx/>
                <a:buNone/>
              </a:pPr>
              <a:t>9</a:t>
            </a:fld>
            <a:endParaRPr lang="en-AU" altLang="en-US" sz="1400"/>
          </a:p>
        </p:txBody>
      </p:sp>
      <p:sp>
        <p:nvSpPr>
          <p:cNvPr id="19459" name="Rectangle 5">
            <a:extLst>
              <a:ext uri="{FF2B5EF4-FFF2-40B4-BE49-F238E27FC236}">
                <a16:creationId xmlns:a16="http://schemas.microsoft.com/office/drawing/2014/main" id="{897647C5-06B2-4FD1-B079-FE1813828521}"/>
              </a:ext>
            </a:extLst>
          </p:cNvPr>
          <p:cNvSpPr>
            <a:spLocks noGrp="1" noChangeArrowheads="1"/>
          </p:cNvSpPr>
          <p:nvPr>
            <p:ph type="title"/>
          </p:nvPr>
        </p:nvSpPr>
        <p:spPr/>
        <p:txBody>
          <a:bodyPr/>
          <a:lstStyle/>
          <a:p>
            <a:pPr eaLnBrk="1" hangingPunct="1"/>
            <a:r>
              <a:rPr lang="en-US" altLang="en-US" dirty="0"/>
              <a:t>Arithmetic Operations</a:t>
            </a:r>
            <a:endParaRPr lang="en-AU" altLang="en-US" dirty="0"/>
          </a:p>
        </p:txBody>
      </p:sp>
      <p:sp>
        <p:nvSpPr>
          <p:cNvPr id="11268" name="Rectangle 6">
            <a:extLst>
              <a:ext uri="{FF2B5EF4-FFF2-40B4-BE49-F238E27FC236}">
                <a16:creationId xmlns:a16="http://schemas.microsoft.com/office/drawing/2014/main" id="{4A912EC5-82A4-44C7-8EC3-E7A73D48971C}"/>
              </a:ext>
            </a:extLst>
          </p:cNvPr>
          <p:cNvSpPr>
            <a:spLocks noGrp="1" noChangeArrowheads="1"/>
          </p:cNvSpPr>
          <p:nvPr>
            <p:ph type="body" idx="1"/>
          </p:nvPr>
        </p:nvSpPr>
        <p:spPr/>
        <p:txBody>
          <a:bodyPr/>
          <a:lstStyle/>
          <a:p>
            <a:pPr eaLnBrk="1" hangingPunct="1">
              <a:defRPr/>
            </a:pPr>
            <a:r>
              <a:rPr lang="en-US" dirty="0"/>
              <a:t>If we want to place 4 variables: </a:t>
            </a:r>
            <a:r>
              <a:rPr lang="en-US" b="1" dirty="0"/>
              <a:t>b</a:t>
            </a:r>
            <a:r>
              <a:rPr lang="en-US" dirty="0"/>
              <a:t>, </a:t>
            </a:r>
            <a:r>
              <a:rPr lang="en-US" b="1" dirty="0"/>
              <a:t>c</a:t>
            </a:r>
            <a:r>
              <a:rPr lang="en-US" dirty="0"/>
              <a:t>, </a:t>
            </a:r>
            <a:r>
              <a:rPr lang="en-US" b="1" dirty="0"/>
              <a:t>d</a:t>
            </a:r>
            <a:r>
              <a:rPr lang="en-US" dirty="0"/>
              <a:t>, </a:t>
            </a:r>
            <a:r>
              <a:rPr lang="en-US" b="1" dirty="0"/>
              <a:t>e</a:t>
            </a:r>
            <a:r>
              <a:rPr lang="en-US" dirty="0"/>
              <a:t> into </a:t>
            </a:r>
            <a:r>
              <a:rPr lang="en-US" b="1" dirty="0"/>
              <a:t>a</a:t>
            </a:r>
            <a:r>
              <a:rPr lang="en-US" dirty="0"/>
              <a:t> (a = b + c + d + e)</a:t>
            </a:r>
          </a:p>
          <a:p>
            <a:pPr marL="0" indent="0" eaLnBrk="1" hangingPunct="1">
              <a:buNone/>
              <a:defRPr/>
            </a:pPr>
            <a:r>
              <a:rPr lang="en-US" dirty="0"/>
              <a:t>we can do as following:</a:t>
            </a:r>
          </a:p>
          <a:p>
            <a:pPr marL="0" indent="0" eaLnBrk="1" hangingPunct="1">
              <a:buNone/>
              <a:defRPr/>
            </a:pPr>
            <a:endParaRPr lang="en-US" dirty="0">
              <a:latin typeface="Lucida Console" panose="020B0609040504020204" pitchFamily="49" charset="0"/>
            </a:endParaRPr>
          </a:p>
          <a:p>
            <a:pPr marL="0" indent="0" eaLnBrk="1" hangingPunct="1">
              <a:buFont typeface="Wingdings" panose="05000000000000000000" pitchFamily="2" charset="2"/>
              <a:buNone/>
              <a:defRPr/>
            </a:pPr>
            <a:r>
              <a:rPr lang="en-US" dirty="0">
                <a:latin typeface="Lucida Console" panose="020B0609040504020204" pitchFamily="49" charset="0"/>
              </a:rPr>
              <a:t>add a, b, c  # a gets b + c</a:t>
            </a:r>
          </a:p>
          <a:p>
            <a:pPr marL="0" indent="0" eaLnBrk="1" hangingPunct="1">
              <a:buFont typeface="Wingdings" panose="05000000000000000000" pitchFamily="2" charset="2"/>
              <a:buNone/>
              <a:defRPr/>
            </a:pPr>
            <a:r>
              <a:rPr lang="en-US" dirty="0">
                <a:latin typeface="Lucida Console" panose="020B0609040504020204" pitchFamily="49" charset="0"/>
              </a:rPr>
              <a:t>add a, a, d  # a gets a + d</a:t>
            </a:r>
          </a:p>
          <a:p>
            <a:pPr marL="0" indent="0" eaLnBrk="1" hangingPunct="1">
              <a:buFont typeface="Wingdings" panose="05000000000000000000" pitchFamily="2" charset="2"/>
              <a:buNone/>
              <a:defRPr/>
            </a:pPr>
            <a:r>
              <a:rPr lang="en-US" dirty="0">
                <a:latin typeface="Lucida Console" panose="020B0609040504020204" pitchFamily="49" charset="0"/>
              </a:rPr>
              <a:t>add a, a, e  # a gets a + e</a:t>
            </a:r>
          </a:p>
          <a:p>
            <a:pPr marL="0" indent="0" eaLnBrk="1" hangingPunct="1">
              <a:buFont typeface="Wingdings" panose="05000000000000000000" pitchFamily="2" charset="2"/>
              <a:buNone/>
              <a:defRPr/>
            </a:pPr>
            <a:endParaRPr lang="en-US" dirty="0">
              <a:latin typeface="Lucida Console" panose="020B0609040504020204" pitchFamily="49" charset="0"/>
            </a:endParaRPr>
          </a:p>
          <a:p>
            <a:pPr marL="0" indent="0" eaLnBrk="1" hangingPunct="1">
              <a:buFont typeface="Wingdings" panose="05000000000000000000" pitchFamily="2" charset="2"/>
              <a:buNone/>
              <a:defRPr/>
            </a:pPr>
            <a:r>
              <a:rPr lang="en-US" dirty="0">
                <a:latin typeface="Times New Roman" panose="02020603050405020304" pitchFamily="18" charset="0"/>
                <a:cs typeface="Times New Roman" panose="02020603050405020304" pitchFamily="18" charset="0"/>
              </a:rPr>
              <a:t>So, we need 3 instructions to sum 4 variables.</a:t>
            </a:r>
          </a:p>
        </p:txBody>
      </p:sp>
      <p:sp>
        <p:nvSpPr>
          <p:cNvPr id="19461" name="Text Box 4">
            <a:extLst>
              <a:ext uri="{FF2B5EF4-FFF2-40B4-BE49-F238E27FC236}">
                <a16:creationId xmlns:a16="http://schemas.microsoft.com/office/drawing/2014/main" id="{22131308-A28C-4E2D-81A2-A783EC3B2900}"/>
              </a:ext>
            </a:extLst>
          </p:cNvPr>
          <p:cNvSpPr txBox="1">
            <a:spLocks noChangeArrowheads="1"/>
          </p:cNvSpPr>
          <p:nvPr/>
        </p:nvSpPr>
        <p:spPr bwMode="auto">
          <a:xfrm rot="5400000">
            <a:off x="6677819" y="2099469"/>
            <a:ext cx="4565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§2.2 Operations of the Computer Hardware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Footer Placeholder 3">
            <a:extLst>
              <a:ext uri="{FF2B5EF4-FFF2-40B4-BE49-F238E27FC236}">
                <a16:creationId xmlns:a16="http://schemas.microsoft.com/office/drawing/2014/main" id="{6EB7391A-5A16-4D0F-B722-008BB6E32E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3AAAA88-1642-4D9F-8A28-96B654E7BE37}" type="slidenum">
              <a:rPr lang="en-AU" altLang="en-US" sz="1400" smtClean="0"/>
              <a:pPr>
                <a:spcBef>
                  <a:spcPct val="0"/>
                </a:spcBef>
                <a:buClrTx/>
                <a:buSzTx/>
                <a:buFontTx/>
                <a:buNone/>
              </a:pPr>
              <a:t>90</a:t>
            </a:fld>
            <a:endParaRPr lang="en-AU" altLang="en-US" sz="1400"/>
          </a:p>
        </p:txBody>
      </p:sp>
      <p:sp>
        <p:nvSpPr>
          <p:cNvPr id="181251" name="Rectangle 2">
            <a:extLst>
              <a:ext uri="{FF2B5EF4-FFF2-40B4-BE49-F238E27FC236}">
                <a16:creationId xmlns:a16="http://schemas.microsoft.com/office/drawing/2014/main" id="{4FDF4BCF-E728-436C-8921-A811F1FE999F}"/>
              </a:ext>
            </a:extLst>
          </p:cNvPr>
          <p:cNvSpPr>
            <a:spLocks noGrp="1" noChangeArrowheads="1"/>
          </p:cNvSpPr>
          <p:nvPr>
            <p:ph type="title"/>
          </p:nvPr>
        </p:nvSpPr>
        <p:spPr>
          <a:xfrm>
            <a:off x="684213" y="206375"/>
            <a:ext cx="8259762" cy="701675"/>
          </a:xfrm>
        </p:spPr>
        <p:txBody>
          <a:bodyPr/>
          <a:lstStyle/>
          <a:p>
            <a:pPr eaLnBrk="1" hangingPunct="1"/>
            <a:r>
              <a:rPr lang="en-US" altLang="en-US" sz="4000" dirty="0"/>
              <a:t>Assembler </a:t>
            </a:r>
            <a:r>
              <a:rPr lang="en-US" altLang="en-US" sz="4000" dirty="0" err="1"/>
              <a:t>Pseudoinstructions</a:t>
            </a:r>
            <a:endParaRPr lang="en-AU" altLang="en-US" sz="4000" dirty="0"/>
          </a:p>
        </p:txBody>
      </p:sp>
      <p:sp>
        <p:nvSpPr>
          <p:cNvPr id="181252" name="Rectangle 3">
            <a:extLst>
              <a:ext uri="{FF2B5EF4-FFF2-40B4-BE49-F238E27FC236}">
                <a16:creationId xmlns:a16="http://schemas.microsoft.com/office/drawing/2014/main" id="{30FFBC63-D6B5-4AD9-A244-0EEE46B0C5D7}"/>
              </a:ext>
            </a:extLst>
          </p:cNvPr>
          <p:cNvSpPr>
            <a:spLocks noGrp="1" noChangeArrowheads="1"/>
          </p:cNvSpPr>
          <p:nvPr>
            <p:ph type="body" idx="1"/>
          </p:nvPr>
        </p:nvSpPr>
        <p:spPr/>
        <p:txBody>
          <a:bodyPr/>
          <a:lstStyle/>
          <a:p>
            <a:pPr eaLnBrk="1" hangingPunct="1">
              <a:tabLst>
                <a:tab pos="3409950" algn="l"/>
                <a:tab pos="4038600" algn="l"/>
              </a:tabLst>
            </a:pPr>
            <a:r>
              <a:rPr lang="en-US" altLang="en-US" dirty="0"/>
              <a:t>Most assembler instructions represent machine instructions one-to-one</a:t>
            </a:r>
          </a:p>
          <a:p>
            <a:pPr eaLnBrk="1" hangingPunct="1">
              <a:tabLst>
                <a:tab pos="3409950" algn="l"/>
                <a:tab pos="4038600" algn="l"/>
              </a:tabLst>
            </a:pPr>
            <a:r>
              <a:rPr lang="en-US" altLang="en-US" dirty="0" err="1"/>
              <a:t>Pseudoinstructions</a:t>
            </a:r>
            <a:r>
              <a:rPr lang="en-US" altLang="en-US" dirty="0"/>
              <a:t>: figments of the assembler’s imagination</a:t>
            </a:r>
          </a:p>
          <a:p>
            <a:pPr eaLnBrk="1" hangingPunct="1">
              <a:buFont typeface="Wingdings" panose="05000000000000000000" pitchFamily="2" charset="2"/>
              <a:buNone/>
              <a:tabLst>
                <a:tab pos="3409950" algn="l"/>
                <a:tab pos="4038600" algn="l"/>
              </a:tabLst>
            </a:pPr>
            <a:r>
              <a:rPr lang="en-US" altLang="en-US" sz="2400" dirty="0">
                <a:latin typeface="Lucida Console" panose="020B0609040504020204" pitchFamily="49" charset="0"/>
              </a:rPr>
              <a:t>	</a:t>
            </a:r>
          </a:p>
          <a:p>
            <a:pPr eaLnBrk="1" hangingPunct="1">
              <a:buFont typeface="Wingdings" panose="05000000000000000000" pitchFamily="2" charset="2"/>
              <a:buNone/>
              <a:tabLst>
                <a:tab pos="3409950" algn="l"/>
                <a:tab pos="4038600" algn="l"/>
              </a:tabLst>
            </a:pPr>
            <a:endParaRPr lang="en-US" altLang="en-US" sz="2400" dirty="0">
              <a:latin typeface="Lucida Console" panose="020B0609040504020204" pitchFamily="49" charset="0"/>
            </a:endParaRPr>
          </a:p>
          <a:p>
            <a:pPr eaLnBrk="1" hangingPunct="1">
              <a:buFont typeface="Wingdings" panose="05000000000000000000" pitchFamily="2" charset="2"/>
              <a:buNone/>
              <a:tabLst>
                <a:tab pos="3409950" algn="l"/>
                <a:tab pos="4038600" algn="l"/>
              </a:tabLst>
            </a:pPr>
            <a:endParaRPr lang="en-US" altLang="en-US" sz="2400" dirty="0">
              <a:latin typeface="Lucida Console" panose="020B0609040504020204" pitchFamily="49" charset="0"/>
            </a:endParaRPr>
          </a:p>
          <a:p>
            <a:pPr eaLnBrk="1" hangingPunct="1">
              <a:buFont typeface="Wingdings" panose="05000000000000000000" pitchFamily="2" charset="2"/>
              <a:buNone/>
              <a:tabLst>
                <a:tab pos="3409950" algn="l"/>
                <a:tab pos="4038600" algn="l"/>
              </a:tabLst>
            </a:pPr>
            <a:endParaRPr lang="en-US" altLang="en-US" sz="2400" dirty="0">
              <a:latin typeface="Lucida Console" panose="020B0609040504020204" pitchFamily="49" charset="0"/>
            </a:endParaRPr>
          </a:p>
          <a:p>
            <a:pPr eaLnBrk="1" hangingPunct="1">
              <a:buFont typeface="Wingdings" panose="05000000000000000000" pitchFamily="2" charset="2"/>
              <a:buNone/>
              <a:tabLst>
                <a:tab pos="3409950" algn="l"/>
                <a:tab pos="4038600" algn="l"/>
              </a:tabLst>
            </a:pPr>
            <a:endParaRPr lang="en-US" altLang="en-US" sz="2400" dirty="0">
              <a:latin typeface="Lucida Console" panose="020B0609040504020204" pitchFamily="49" charset="0"/>
            </a:endParaRPr>
          </a:p>
          <a:p>
            <a:pPr lvl="1" eaLnBrk="1" hangingPunct="1">
              <a:tabLst>
                <a:tab pos="3409950" algn="l"/>
                <a:tab pos="4038600" algn="l"/>
              </a:tabLst>
            </a:pPr>
            <a:r>
              <a:rPr lang="en-US" altLang="en-US" dirty="0">
                <a:solidFill>
                  <a:srgbClr val="009900"/>
                </a:solidFill>
              </a:rPr>
              <a:t>$at </a:t>
            </a:r>
            <a:r>
              <a:rPr lang="en-US" altLang="en-US" dirty="0"/>
              <a:t>(register 1): assembler temporary</a:t>
            </a:r>
          </a:p>
        </p:txBody>
      </p:sp>
      <p:graphicFrame>
        <p:nvGraphicFramePr>
          <p:cNvPr id="3" name="Table 2">
            <a:extLst>
              <a:ext uri="{FF2B5EF4-FFF2-40B4-BE49-F238E27FC236}">
                <a16:creationId xmlns:a16="http://schemas.microsoft.com/office/drawing/2014/main" id="{E22E6224-A81D-4BE7-AB56-0EA9E21D8B2C}"/>
              </a:ext>
            </a:extLst>
          </p:cNvPr>
          <p:cNvGraphicFramePr>
            <a:graphicFrameLocks noGrp="1"/>
          </p:cNvGraphicFramePr>
          <p:nvPr/>
        </p:nvGraphicFramePr>
        <p:xfrm>
          <a:off x="827088" y="3500438"/>
          <a:ext cx="7777162" cy="1738313"/>
        </p:xfrm>
        <a:graphic>
          <a:graphicData uri="http://schemas.openxmlformats.org/drawingml/2006/table">
            <a:tbl>
              <a:tblPr firstRow="1" bandRow="1">
                <a:tableStyleId>{5C22544A-7EE6-4342-B048-85BDC9FD1C3A}</a:tableStyleId>
              </a:tblPr>
              <a:tblGrid>
                <a:gridCol w="3024452">
                  <a:extLst>
                    <a:ext uri="{9D8B030D-6E8A-4147-A177-3AD203B41FA5}">
                      <a16:colId xmlns:a16="http://schemas.microsoft.com/office/drawing/2014/main" val="20000"/>
                    </a:ext>
                  </a:extLst>
                </a:gridCol>
                <a:gridCol w="720108">
                  <a:extLst>
                    <a:ext uri="{9D8B030D-6E8A-4147-A177-3AD203B41FA5}">
                      <a16:colId xmlns:a16="http://schemas.microsoft.com/office/drawing/2014/main" val="20001"/>
                    </a:ext>
                  </a:extLst>
                </a:gridCol>
                <a:gridCol w="4032602">
                  <a:extLst>
                    <a:ext uri="{9D8B030D-6E8A-4147-A177-3AD203B41FA5}">
                      <a16:colId xmlns:a16="http://schemas.microsoft.com/office/drawing/2014/main" val="20002"/>
                    </a:ext>
                  </a:extLst>
                </a:gridCol>
              </a:tblGrid>
              <a:tr h="457451">
                <a:tc>
                  <a:txBody>
                    <a:bodyPr/>
                    <a:lstStyle/>
                    <a:p>
                      <a:pPr algn="ctr"/>
                      <a:r>
                        <a:rPr lang="en-US" sz="2400" dirty="0">
                          <a:solidFill>
                            <a:schemeClr val="tx1"/>
                          </a:solidFill>
                        </a:rPr>
                        <a:t>Pseudo Instruction</a:t>
                      </a:r>
                    </a:p>
                  </a:txBody>
                  <a:tcPr marL="91444" marR="91444" marT="45745" marB="4574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cs typeface="Arial" panose="020B0604020202020204" pitchFamily="34" charset="0"/>
                        </a:rPr>
                        <a:t>→</a:t>
                      </a:r>
                      <a:endParaRPr lang="en-US" sz="2400" dirty="0">
                        <a:solidFill>
                          <a:schemeClr val="tx1"/>
                        </a:solidFill>
                      </a:endParaRPr>
                    </a:p>
                  </a:txBody>
                  <a:tcPr marL="91444" marR="91444" marT="45745" marB="45745"/>
                </a:tc>
                <a:tc>
                  <a:txBody>
                    <a:bodyPr/>
                    <a:lstStyle/>
                    <a:p>
                      <a:pPr algn="ctr"/>
                      <a:r>
                        <a:rPr lang="en-US" sz="2400" dirty="0">
                          <a:solidFill>
                            <a:schemeClr val="tx1"/>
                          </a:solidFill>
                        </a:rPr>
                        <a:t>Actual Instruction</a:t>
                      </a:r>
                    </a:p>
                  </a:txBody>
                  <a:tcPr marL="91444" marR="91444" marT="45745" marB="45745"/>
                </a:tc>
                <a:extLst>
                  <a:ext uri="{0D108BD9-81ED-4DB2-BD59-A6C34878D82A}">
                    <a16:rowId xmlns:a16="http://schemas.microsoft.com/office/drawing/2014/main" val="10000"/>
                  </a:ext>
                </a:extLst>
              </a:tr>
              <a:tr h="457451">
                <a:tc>
                  <a:txBody>
                    <a:bodyPr/>
                    <a:lstStyle/>
                    <a:p>
                      <a:pPr algn="ctr"/>
                      <a:r>
                        <a:rPr lang="en-US" altLang="en-US" sz="2400" dirty="0">
                          <a:solidFill>
                            <a:schemeClr val="tx1"/>
                          </a:solidFill>
                          <a:latin typeface="Lucida Console" panose="020B0609040504020204" pitchFamily="49" charset="0"/>
                        </a:rPr>
                        <a:t>move $t0, $t1</a:t>
                      </a:r>
                      <a:endParaRPr lang="en-US" sz="2400" dirty="0">
                        <a:solidFill>
                          <a:schemeClr val="tx1"/>
                        </a:solidFill>
                      </a:endParaRPr>
                    </a:p>
                  </a:txBody>
                  <a:tcPr marL="91444" marR="91444" marT="45745" marB="45745"/>
                </a:tc>
                <a:tc>
                  <a:txBody>
                    <a:bodyPr/>
                    <a:lstStyle/>
                    <a:p>
                      <a:pPr algn="ctr"/>
                      <a:r>
                        <a:rPr lang="en-US" altLang="en-US" sz="2400" dirty="0">
                          <a:solidFill>
                            <a:schemeClr val="tx1"/>
                          </a:solidFill>
                          <a:cs typeface="Arial" panose="020B0604020202020204" pitchFamily="34" charset="0"/>
                        </a:rPr>
                        <a:t>→</a:t>
                      </a:r>
                      <a:endParaRPr lang="en-US" sz="2400" dirty="0">
                        <a:solidFill>
                          <a:schemeClr val="tx1"/>
                        </a:solidFill>
                      </a:endParaRPr>
                    </a:p>
                  </a:txBody>
                  <a:tcPr marL="91444" marR="91444" marT="45745" marB="4574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dirty="0">
                          <a:solidFill>
                            <a:schemeClr val="tx1"/>
                          </a:solidFill>
                          <a:latin typeface="Lucida Console" panose="020B0609040504020204" pitchFamily="49" charset="0"/>
                        </a:rPr>
                        <a:t>add $t0, $zero, $t1</a:t>
                      </a:r>
                    </a:p>
                  </a:txBody>
                  <a:tcPr marL="91444" marR="91444" marT="45745" marB="45745"/>
                </a:tc>
                <a:extLst>
                  <a:ext uri="{0D108BD9-81ED-4DB2-BD59-A6C34878D82A}">
                    <a16:rowId xmlns:a16="http://schemas.microsoft.com/office/drawing/2014/main" val="10001"/>
                  </a:ext>
                </a:extLst>
              </a:tr>
              <a:tr h="823411">
                <a:tc>
                  <a:txBody>
                    <a:bodyPr/>
                    <a:lstStyle/>
                    <a:p>
                      <a:pPr algn="ctr"/>
                      <a:r>
                        <a:rPr lang="en-US" altLang="en-US" sz="2400" dirty="0" err="1">
                          <a:latin typeface="Lucida Console" panose="020B0609040504020204" pitchFamily="49" charset="0"/>
                        </a:rPr>
                        <a:t>blt</a:t>
                      </a:r>
                      <a:r>
                        <a:rPr lang="en-US" altLang="en-US" sz="2400" dirty="0">
                          <a:latin typeface="Lucida Console" panose="020B0609040504020204" pitchFamily="49" charset="0"/>
                        </a:rPr>
                        <a:t> $t0, $t1, L</a:t>
                      </a:r>
                      <a:endParaRPr lang="en-US" sz="2400" dirty="0"/>
                    </a:p>
                  </a:txBody>
                  <a:tcPr marL="91444" marR="91444" marT="45745" marB="45745"/>
                </a:tc>
                <a:tc>
                  <a:txBody>
                    <a:bodyPr/>
                    <a:lstStyle/>
                    <a:p>
                      <a:pPr algn="ctr"/>
                      <a:r>
                        <a:rPr lang="en-US" altLang="en-US" sz="2400" dirty="0">
                          <a:cs typeface="Arial" panose="020B0604020202020204" pitchFamily="34" charset="0"/>
                        </a:rPr>
                        <a:t>→</a:t>
                      </a:r>
                      <a:endParaRPr lang="en-US" sz="2400" dirty="0"/>
                    </a:p>
                  </a:txBody>
                  <a:tcPr marL="91444" marR="91444" marT="45745" marB="45745"/>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400" dirty="0" err="1">
                          <a:latin typeface="Lucida Console" panose="020B0609040504020204" pitchFamily="49" charset="0"/>
                        </a:rPr>
                        <a:t>slt</a:t>
                      </a:r>
                      <a:r>
                        <a:rPr lang="en-US" altLang="en-US" sz="2400" dirty="0">
                          <a:latin typeface="Lucida Console" panose="020B0609040504020204" pitchFamily="49" charset="0"/>
                        </a:rPr>
                        <a:t> </a:t>
                      </a:r>
                      <a:r>
                        <a:rPr lang="en-US" altLang="en-US" sz="2400" dirty="0">
                          <a:solidFill>
                            <a:srgbClr val="009900"/>
                          </a:solidFill>
                          <a:latin typeface="Lucida Console" panose="020B0609040504020204" pitchFamily="49" charset="0"/>
                        </a:rPr>
                        <a:t>$at</a:t>
                      </a:r>
                      <a:r>
                        <a:rPr lang="en-US" altLang="en-US" sz="2400" dirty="0">
                          <a:latin typeface="Lucida Console" panose="020B0609040504020204" pitchFamily="49" charset="0"/>
                        </a:rPr>
                        <a:t>, $t0, $t1</a:t>
                      </a:r>
                      <a:br>
                        <a:rPr lang="en-US" altLang="en-US" sz="2800" dirty="0"/>
                      </a:br>
                      <a:r>
                        <a:rPr lang="en-US" altLang="en-US" sz="2400" dirty="0" err="1">
                          <a:latin typeface="Lucida Console" panose="020B0609040504020204" pitchFamily="49" charset="0"/>
                        </a:rPr>
                        <a:t>bne</a:t>
                      </a:r>
                      <a:r>
                        <a:rPr lang="en-US" altLang="en-US" sz="2400" dirty="0">
                          <a:latin typeface="Lucida Console" panose="020B0609040504020204" pitchFamily="49" charset="0"/>
                        </a:rPr>
                        <a:t> </a:t>
                      </a:r>
                      <a:r>
                        <a:rPr lang="en-US" altLang="en-US" sz="2400" dirty="0">
                          <a:solidFill>
                            <a:srgbClr val="009900"/>
                          </a:solidFill>
                          <a:latin typeface="Lucida Console" panose="020B0609040504020204" pitchFamily="49" charset="0"/>
                        </a:rPr>
                        <a:t>$at</a:t>
                      </a:r>
                      <a:r>
                        <a:rPr lang="en-US" altLang="en-US" sz="2400" dirty="0">
                          <a:latin typeface="Lucida Console" panose="020B0609040504020204" pitchFamily="49" charset="0"/>
                        </a:rPr>
                        <a:t>, $zero, L</a:t>
                      </a:r>
                    </a:p>
                  </a:txBody>
                  <a:tcPr marL="91444" marR="91444" marT="45745" marB="45745"/>
                </a:tc>
                <a:extLst>
                  <a:ext uri="{0D108BD9-81ED-4DB2-BD59-A6C34878D82A}">
                    <a16:rowId xmlns:a16="http://schemas.microsoft.com/office/drawing/2014/main" val="10002"/>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Footer Placeholder 3">
            <a:extLst>
              <a:ext uri="{FF2B5EF4-FFF2-40B4-BE49-F238E27FC236}">
                <a16:creationId xmlns:a16="http://schemas.microsoft.com/office/drawing/2014/main" id="{D84C9579-0BAD-49B9-ADC8-E1AC6878FA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0385003-5797-4A0D-A70A-C7DD452A876C}" type="slidenum">
              <a:rPr lang="en-AU" altLang="en-US" sz="1400" smtClean="0"/>
              <a:pPr>
                <a:spcBef>
                  <a:spcPct val="0"/>
                </a:spcBef>
                <a:buClrTx/>
                <a:buSzTx/>
                <a:buFontTx/>
                <a:buNone/>
              </a:pPr>
              <a:t>91</a:t>
            </a:fld>
            <a:endParaRPr lang="en-AU" altLang="en-US" sz="1400"/>
          </a:p>
        </p:txBody>
      </p:sp>
      <p:sp>
        <p:nvSpPr>
          <p:cNvPr id="183299" name="Rectangle 2">
            <a:extLst>
              <a:ext uri="{FF2B5EF4-FFF2-40B4-BE49-F238E27FC236}">
                <a16:creationId xmlns:a16="http://schemas.microsoft.com/office/drawing/2014/main" id="{BCA366E0-90AE-4402-83DD-B9A3FD966A5D}"/>
              </a:ext>
            </a:extLst>
          </p:cNvPr>
          <p:cNvSpPr>
            <a:spLocks noGrp="1" noChangeArrowheads="1"/>
          </p:cNvSpPr>
          <p:nvPr>
            <p:ph type="title"/>
          </p:nvPr>
        </p:nvSpPr>
        <p:spPr/>
        <p:txBody>
          <a:bodyPr/>
          <a:lstStyle/>
          <a:p>
            <a:pPr eaLnBrk="1" hangingPunct="1"/>
            <a:r>
              <a:rPr lang="en-US" altLang="en-US" dirty="0"/>
              <a:t>Producing an Object Module</a:t>
            </a:r>
            <a:endParaRPr lang="en-AU" altLang="en-US" dirty="0"/>
          </a:p>
        </p:txBody>
      </p:sp>
      <p:sp>
        <p:nvSpPr>
          <p:cNvPr id="183300" name="Rectangle 3">
            <a:extLst>
              <a:ext uri="{FF2B5EF4-FFF2-40B4-BE49-F238E27FC236}">
                <a16:creationId xmlns:a16="http://schemas.microsoft.com/office/drawing/2014/main" id="{7BA58AA9-24A6-4F4B-9B8A-9425E0F13981}"/>
              </a:ext>
            </a:extLst>
          </p:cNvPr>
          <p:cNvSpPr>
            <a:spLocks noGrp="1" noChangeArrowheads="1"/>
          </p:cNvSpPr>
          <p:nvPr>
            <p:ph type="body" idx="1"/>
          </p:nvPr>
        </p:nvSpPr>
        <p:spPr/>
        <p:txBody>
          <a:bodyPr/>
          <a:lstStyle/>
          <a:p>
            <a:pPr algn="just" eaLnBrk="1" hangingPunct="1">
              <a:lnSpc>
                <a:spcPct val="90000"/>
              </a:lnSpc>
            </a:pPr>
            <a:r>
              <a:rPr lang="en-US" altLang="en-US" sz="2000" dirty="0"/>
              <a:t>To produce the binary version of each instruction in the assembly language program, the assembler (or complier) must determine the address corresponding to all labels. Assemblers keep track of labels in a </a:t>
            </a:r>
            <a:r>
              <a:rPr lang="en-US" altLang="en-US" sz="2000" dirty="0">
                <a:solidFill>
                  <a:srgbClr val="00B050"/>
                </a:solidFill>
              </a:rPr>
              <a:t>symbol table</a:t>
            </a:r>
            <a:r>
              <a:rPr lang="en-US" altLang="en-US" sz="2000" dirty="0"/>
              <a:t>. The table contains pairs of symbols and addresses.</a:t>
            </a:r>
          </a:p>
          <a:p>
            <a:pPr eaLnBrk="1" hangingPunct="1">
              <a:lnSpc>
                <a:spcPct val="90000"/>
              </a:lnSpc>
            </a:pPr>
            <a:endParaRPr lang="en-US" altLang="en-US" sz="1200" dirty="0"/>
          </a:p>
          <a:p>
            <a:pPr eaLnBrk="1" hangingPunct="1">
              <a:lnSpc>
                <a:spcPct val="90000"/>
              </a:lnSpc>
            </a:pPr>
            <a:r>
              <a:rPr lang="en-US" altLang="en-US" sz="2400" dirty="0"/>
              <a:t>The object file for UNIX system typically contains six distinct pieces:</a:t>
            </a:r>
          </a:p>
          <a:p>
            <a:pPr lvl="1" eaLnBrk="1" hangingPunct="1">
              <a:lnSpc>
                <a:spcPct val="90000"/>
              </a:lnSpc>
            </a:pPr>
            <a:r>
              <a:rPr lang="en-US" altLang="en-US" sz="2000" dirty="0"/>
              <a:t>Header: described contents of object module</a:t>
            </a:r>
          </a:p>
          <a:p>
            <a:pPr lvl="1" eaLnBrk="1" hangingPunct="1">
              <a:lnSpc>
                <a:spcPct val="90000"/>
              </a:lnSpc>
            </a:pPr>
            <a:r>
              <a:rPr lang="en-US" altLang="en-US" sz="2000" dirty="0"/>
              <a:t>Text segment: translated instructions</a:t>
            </a:r>
          </a:p>
          <a:p>
            <a:pPr lvl="1" eaLnBrk="1" hangingPunct="1">
              <a:lnSpc>
                <a:spcPct val="90000"/>
              </a:lnSpc>
            </a:pPr>
            <a:r>
              <a:rPr lang="en-US" altLang="en-US" sz="2000" dirty="0"/>
              <a:t>Static data segment: data allocated for the life of the program</a:t>
            </a:r>
          </a:p>
          <a:p>
            <a:pPr lvl="1" eaLnBrk="1" hangingPunct="1">
              <a:lnSpc>
                <a:spcPct val="90000"/>
              </a:lnSpc>
            </a:pPr>
            <a:r>
              <a:rPr lang="en-US" altLang="en-US" sz="2000" dirty="0"/>
              <a:t>Relocation info: for contents that depend on absolute location of loaded program</a:t>
            </a:r>
          </a:p>
          <a:p>
            <a:pPr lvl="1" eaLnBrk="1" hangingPunct="1">
              <a:lnSpc>
                <a:spcPct val="90000"/>
              </a:lnSpc>
            </a:pPr>
            <a:r>
              <a:rPr lang="en-US" altLang="en-US" sz="2000" dirty="0"/>
              <a:t>Symbol table: global definitions and external refs</a:t>
            </a:r>
          </a:p>
          <a:p>
            <a:pPr lvl="1" eaLnBrk="1" hangingPunct="1">
              <a:lnSpc>
                <a:spcPct val="90000"/>
              </a:lnSpc>
            </a:pPr>
            <a:r>
              <a:rPr lang="en-US" altLang="en-US" sz="2000" dirty="0"/>
              <a:t>Debug info: for associating with source code</a:t>
            </a:r>
            <a:endParaRPr lang="en-AU" altLang="en-US" sz="20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a:extLst>
              <a:ext uri="{FF2B5EF4-FFF2-40B4-BE49-F238E27FC236}">
                <a16:creationId xmlns:a16="http://schemas.microsoft.com/office/drawing/2014/main" id="{B07CA99D-6A13-4D2E-9628-1E96A228E1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3DFDB4D-B9BA-448B-9844-4EB2008A989A}" type="slidenum">
              <a:rPr lang="en-AU" altLang="en-US" sz="1400" smtClean="0"/>
              <a:pPr>
                <a:spcBef>
                  <a:spcPct val="0"/>
                </a:spcBef>
                <a:buClrTx/>
                <a:buSzTx/>
                <a:buFontTx/>
                <a:buNone/>
              </a:pPr>
              <a:t>92</a:t>
            </a:fld>
            <a:endParaRPr lang="en-AU" altLang="en-US" sz="1400"/>
          </a:p>
        </p:txBody>
      </p:sp>
      <p:sp>
        <p:nvSpPr>
          <p:cNvPr id="185347" name="Rectangle 4">
            <a:extLst>
              <a:ext uri="{FF2B5EF4-FFF2-40B4-BE49-F238E27FC236}">
                <a16:creationId xmlns:a16="http://schemas.microsoft.com/office/drawing/2014/main" id="{B12C3AB7-620C-4921-9F20-74F35E377C5E}"/>
              </a:ext>
            </a:extLst>
          </p:cNvPr>
          <p:cNvSpPr>
            <a:spLocks noGrp="1" noChangeArrowheads="1"/>
          </p:cNvSpPr>
          <p:nvPr>
            <p:ph type="title"/>
          </p:nvPr>
        </p:nvSpPr>
        <p:spPr/>
        <p:txBody>
          <a:bodyPr/>
          <a:lstStyle/>
          <a:p>
            <a:pPr eaLnBrk="1" hangingPunct="1"/>
            <a:r>
              <a:rPr lang="en-US" altLang="en-US" dirty="0"/>
              <a:t>Linker or Link editor</a:t>
            </a:r>
            <a:endParaRPr lang="en-AU" altLang="en-US" dirty="0"/>
          </a:p>
        </p:txBody>
      </p:sp>
      <p:sp>
        <p:nvSpPr>
          <p:cNvPr id="185348" name="Rectangle 5">
            <a:extLst>
              <a:ext uri="{FF2B5EF4-FFF2-40B4-BE49-F238E27FC236}">
                <a16:creationId xmlns:a16="http://schemas.microsoft.com/office/drawing/2014/main" id="{5FF44765-82A1-40F8-A1C9-BD792205E1A3}"/>
              </a:ext>
            </a:extLst>
          </p:cNvPr>
          <p:cNvSpPr>
            <a:spLocks noGrp="1" noChangeArrowheads="1"/>
          </p:cNvSpPr>
          <p:nvPr>
            <p:ph type="body" idx="1"/>
          </p:nvPr>
        </p:nvSpPr>
        <p:spPr/>
        <p:txBody>
          <a:bodyPr/>
          <a:lstStyle/>
          <a:p>
            <a:pPr eaLnBrk="1" hangingPunct="1"/>
            <a:r>
              <a:rPr lang="en-AU" altLang="en-US" sz="2400" dirty="0"/>
              <a:t>We may need to recompile and assemble the whole program for a single change to one line of one procedure – wasteful, particularly for standard library routines. </a:t>
            </a:r>
          </a:p>
          <a:p>
            <a:pPr eaLnBrk="1" hangingPunct="1"/>
            <a:r>
              <a:rPr lang="en-AU" altLang="en-US" sz="2400" dirty="0"/>
              <a:t>Alternative: Compile and assemble each procedure independently and then stitches them together using linker or link editor. </a:t>
            </a:r>
          </a:p>
          <a:p>
            <a:pPr eaLnBrk="1" hangingPunct="1"/>
            <a:r>
              <a:rPr lang="en-AU" altLang="en-US" sz="2400" dirty="0"/>
              <a:t>The linker use </a:t>
            </a:r>
            <a:r>
              <a:rPr lang="en-AU" altLang="en-US" sz="2400" dirty="0">
                <a:solidFill>
                  <a:srgbClr val="00B050"/>
                </a:solidFill>
              </a:rPr>
              <a:t>the relocation information </a:t>
            </a:r>
            <a:r>
              <a:rPr lang="en-AU" altLang="en-US" sz="2400" dirty="0"/>
              <a:t>and </a:t>
            </a:r>
            <a:r>
              <a:rPr lang="en-AU" altLang="en-US" sz="2400" dirty="0">
                <a:solidFill>
                  <a:srgbClr val="00B050"/>
                </a:solidFill>
              </a:rPr>
              <a:t>symbol table</a:t>
            </a:r>
            <a:r>
              <a:rPr lang="en-AU" altLang="en-US" sz="2400" dirty="0"/>
              <a:t> in each object module to resolve all undefined labels. </a:t>
            </a:r>
          </a:p>
          <a:p>
            <a:pPr eaLnBrk="1" hangingPunct="1"/>
            <a:r>
              <a:rPr lang="en-AU" altLang="en-US" dirty="0"/>
              <a:t> </a:t>
            </a:r>
            <a:r>
              <a:rPr lang="en-AU" altLang="en-US" sz="2400" dirty="0"/>
              <a:t>If all external references are resolved, the linker next determines the memory locations each module will occupy. </a:t>
            </a:r>
            <a:endParaRPr lang="en-AU"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a:extLst>
              <a:ext uri="{FF2B5EF4-FFF2-40B4-BE49-F238E27FC236}">
                <a16:creationId xmlns:a16="http://schemas.microsoft.com/office/drawing/2014/main" id="{06694601-CBDF-4AB6-8782-599C174A309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63251E9-8D6C-4D61-8965-BDE39BFBF4A2}" type="slidenum">
              <a:rPr lang="en-AU" altLang="en-US" sz="1400" smtClean="0"/>
              <a:pPr>
                <a:spcBef>
                  <a:spcPct val="0"/>
                </a:spcBef>
                <a:buClrTx/>
                <a:buSzTx/>
                <a:buFontTx/>
                <a:buNone/>
              </a:pPr>
              <a:t>93</a:t>
            </a:fld>
            <a:endParaRPr lang="en-AU" altLang="en-US" sz="1400"/>
          </a:p>
        </p:txBody>
      </p:sp>
      <p:sp>
        <p:nvSpPr>
          <p:cNvPr id="187395" name="Rectangle 4">
            <a:extLst>
              <a:ext uri="{FF2B5EF4-FFF2-40B4-BE49-F238E27FC236}">
                <a16:creationId xmlns:a16="http://schemas.microsoft.com/office/drawing/2014/main" id="{91D893C2-2859-44E1-95D9-9F06AC51163D}"/>
              </a:ext>
            </a:extLst>
          </p:cNvPr>
          <p:cNvSpPr>
            <a:spLocks noGrp="1" noChangeArrowheads="1"/>
          </p:cNvSpPr>
          <p:nvPr>
            <p:ph type="title"/>
          </p:nvPr>
        </p:nvSpPr>
        <p:spPr/>
        <p:txBody>
          <a:bodyPr/>
          <a:lstStyle/>
          <a:p>
            <a:pPr eaLnBrk="1" hangingPunct="1"/>
            <a:r>
              <a:rPr lang="en-US" altLang="en-US" dirty="0"/>
              <a:t>Linker …</a:t>
            </a:r>
            <a:endParaRPr lang="en-AU" altLang="en-US" dirty="0"/>
          </a:p>
        </p:txBody>
      </p:sp>
      <p:sp>
        <p:nvSpPr>
          <p:cNvPr id="187396" name="Rectangle 5">
            <a:extLst>
              <a:ext uri="{FF2B5EF4-FFF2-40B4-BE49-F238E27FC236}">
                <a16:creationId xmlns:a16="http://schemas.microsoft.com/office/drawing/2014/main" id="{1AD69ECE-A278-4BC4-936C-3D12600E1F78}"/>
              </a:ext>
            </a:extLst>
          </p:cNvPr>
          <p:cNvSpPr>
            <a:spLocks noGrp="1" noChangeArrowheads="1"/>
          </p:cNvSpPr>
          <p:nvPr>
            <p:ph type="body" idx="1"/>
          </p:nvPr>
        </p:nvSpPr>
        <p:spPr/>
        <p:txBody>
          <a:bodyPr/>
          <a:lstStyle/>
          <a:p>
            <a:pPr eaLnBrk="1" hangingPunct="1"/>
            <a:r>
              <a:rPr lang="en-US" altLang="en-US" dirty="0"/>
              <a:t>In summary, linker produces an </a:t>
            </a:r>
            <a:r>
              <a:rPr lang="en-US" altLang="en-US" dirty="0">
                <a:solidFill>
                  <a:srgbClr val="00B050"/>
                </a:solidFill>
              </a:rPr>
              <a:t>executable file/image </a:t>
            </a:r>
            <a:r>
              <a:rPr lang="en-US" altLang="en-US" dirty="0"/>
              <a:t>by the following steps:</a:t>
            </a:r>
          </a:p>
          <a:p>
            <a:pPr lvl="1" eaLnBrk="1" hangingPunct="1">
              <a:buFont typeface="Wingdings" panose="05000000000000000000" pitchFamily="2" charset="2"/>
              <a:buNone/>
            </a:pPr>
            <a:r>
              <a:rPr lang="en-US" altLang="en-US" dirty="0">
                <a:solidFill>
                  <a:schemeClr val="hlink"/>
                </a:solidFill>
              </a:rPr>
              <a:t>1.</a:t>
            </a:r>
            <a:r>
              <a:rPr lang="en-US" altLang="en-US" dirty="0"/>
              <a:t>	Merges segments</a:t>
            </a:r>
          </a:p>
          <a:p>
            <a:pPr lvl="1" eaLnBrk="1" hangingPunct="1">
              <a:buFont typeface="Wingdings" panose="05000000000000000000" pitchFamily="2" charset="2"/>
              <a:buNone/>
            </a:pPr>
            <a:r>
              <a:rPr lang="en-US" altLang="en-US" dirty="0">
                <a:solidFill>
                  <a:schemeClr val="hlink"/>
                </a:solidFill>
              </a:rPr>
              <a:t>2.</a:t>
            </a:r>
            <a:r>
              <a:rPr lang="en-US" altLang="en-US" dirty="0"/>
              <a:t>	Resolve labels (determine their addresses)</a:t>
            </a:r>
          </a:p>
          <a:p>
            <a:pPr lvl="1" eaLnBrk="1" hangingPunct="1">
              <a:buFont typeface="Wingdings" panose="05000000000000000000" pitchFamily="2" charset="2"/>
              <a:buNone/>
            </a:pPr>
            <a:r>
              <a:rPr lang="en-US" altLang="en-US" dirty="0">
                <a:solidFill>
                  <a:schemeClr val="hlink"/>
                </a:solidFill>
              </a:rPr>
              <a:t>3.</a:t>
            </a:r>
            <a:r>
              <a:rPr lang="en-US" altLang="en-US" dirty="0"/>
              <a:t>	Patch location-dependent and external refs</a:t>
            </a:r>
          </a:p>
          <a:p>
            <a:pPr eaLnBrk="1" hangingPunct="1"/>
            <a:r>
              <a:rPr lang="en-US" altLang="en-US" dirty="0"/>
              <a:t>Could leave location dependencies for fixing by a relocating loader</a:t>
            </a:r>
          </a:p>
          <a:p>
            <a:pPr lvl="1" eaLnBrk="1" hangingPunct="1"/>
            <a:r>
              <a:rPr lang="en-US" altLang="en-US" dirty="0"/>
              <a:t>But with virtual memory, no need to do this</a:t>
            </a:r>
          </a:p>
          <a:p>
            <a:pPr lvl="1" eaLnBrk="1" hangingPunct="1"/>
            <a:r>
              <a:rPr lang="en-US" altLang="en-US" dirty="0"/>
              <a:t>Program can be loaded into absolute location in virtual memory space</a:t>
            </a:r>
            <a:endParaRPr lang="en-AU"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a:extLst>
              <a:ext uri="{FF2B5EF4-FFF2-40B4-BE49-F238E27FC236}">
                <a16:creationId xmlns:a16="http://schemas.microsoft.com/office/drawing/2014/main" id="{5F4ACD64-9E7B-4507-AC23-474D57AD9E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0A21A3A-87ED-4FC9-9E72-8BBD3407C3F3}" type="slidenum">
              <a:rPr lang="en-AU" altLang="en-US" sz="1400" smtClean="0"/>
              <a:pPr>
                <a:spcBef>
                  <a:spcPct val="0"/>
                </a:spcBef>
                <a:buClrTx/>
                <a:buSzTx/>
                <a:buFontTx/>
                <a:buNone/>
              </a:pPr>
              <a:t>94</a:t>
            </a:fld>
            <a:endParaRPr lang="en-AU" altLang="en-US" sz="1400"/>
          </a:p>
        </p:txBody>
      </p:sp>
      <p:sp>
        <p:nvSpPr>
          <p:cNvPr id="189443" name="Rectangle 4">
            <a:extLst>
              <a:ext uri="{FF2B5EF4-FFF2-40B4-BE49-F238E27FC236}">
                <a16:creationId xmlns:a16="http://schemas.microsoft.com/office/drawing/2014/main" id="{02C671EF-ED0A-4959-BACF-DC55A44C3BC2}"/>
              </a:ext>
            </a:extLst>
          </p:cNvPr>
          <p:cNvSpPr>
            <a:spLocks noGrp="1" noChangeArrowheads="1"/>
          </p:cNvSpPr>
          <p:nvPr>
            <p:ph type="title"/>
          </p:nvPr>
        </p:nvSpPr>
        <p:spPr/>
        <p:txBody>
          <a:bodyPr/>
          <a:lstStyle/>
          <a:p>
            <a:pPr eaLnBrk="1" hangingPunct="1"/>
            <a:r>
              <a:rPr lang="en-US" altLang="en-US" dirty="0"/>
              <a:t>Loading a Program</a:t>
            </a:r>
            <a:endParaRPr lang="en-AU" altLang="en-US" dirty="0"/>
          </a:p>
        </p:txBody>
      </p:sp>
      <p:sp>
        <p:nvSpPr>
          <p:cNvPr id="189444" name="Rectangle 5">
            <a:extLst>
              <a:ext uri="{FF2B5EF4-FFF2-40B4-BE49-F238E27FC236}">
                <a16:creationId xmlns:a16="http://schemas.microsoft.com/office/drawing/2014/main" id="{DD2E13EF-F813-4839-AEEB-62AE96B786D0}"/>
              </a:ext>
            </a:extLst>
          </p:cNvPr>
          <p:cNvSpPr>
            <a:spLocks noGrp="1" noChangeArrowheads="1"/>
          </p:cNvSpPr>
          <p:nvPr>
            <p:ph type="body" idx="1"/>
          </p:nvPr>
        </p:nvSpPr>
        <p:spPr/>
        <p:txBody>
          <a:bodyPr/>
          <a:lstStyle/>
          <a:p>
            <a:pPr eaLnBrk="1" hangingPunct="1"/>
            <a:r>
              <a:rPr lang="en-US" altLang="en-US" dirty="0"/>
              <a:t>Load from image file on disk into memory</a:t>
            </a:r>
          </a:p>
          <a:p>
            <a:pPr lvl="1" eaLnBrk="1" hangingPunct="1">
              <a:buFont typeface="Wingdings" panose="05000000000000000000" pitchFamily="2" charset="2"/>
              <a:buNone/>
            </a:pPr>
            <a:r>
              <a:rPr lang="en-US" altLang="en-US" dirty="0">
                <a:solidFill>
                  <a:schemeClr val="hlink"/>
                </a:solidFill>
              </a:rPr>
              <a:t>1.</a:t>
            </a:r>
            <a:r>
              <a:rPr lang="en-US" altLang="en-US" dirty="0"/>
              <a:t>	Read header to determine segment sizes</a:t>
            </a:r>
          </a:p>
          <a:p>
            <a:pPr lvl="1" eaLnBrk="1" hangingPunct="1">
              <a:buFont typeface="Wingdings" panose="05000000000000000000" pitchFamily="2" charset="2"/>
              <a:buNone/>
            </a:pPr>
            <a:r>
              <a:rPr lang="en-US" altLang="en-US" dirty="0">
                <a:solidFill>
                  <a:schemeClr val="hlink"/>
                </a:solidFill>
              </a:rPr>
              <a:t>2.</a:t>
            </a:r>
            <a:r>
              <a:rPr lang="en-US" altLang="en-US" dirty="0"/>
              <a:t>	Create virtual address space</a:t>
            </a:r>
          </a:p>
          <a:p>
            <a:pPr lvl="1" eaLnBrk="1" hangingPunct="1">
              <a:buFont typeface="Wingdings" panose="05000000000000000000" pitchFamily="2" charset="2"/>
              <a:buNone/>
            </a:pPr>
            <a:r>
              <a:rPr lang="en-US" altLang="en-US" dirty="0">
                <a:solidFill>
                  <a:schemeClr val="hlink"/>
                </a:solidFill>
              </a:rPr>
              <a:t>3.</a:t>
            </a:r>
            <a:r>
              <a:rPr lang="en-US" altLang="en-US" dirty="0"/>
              <a:t>	Copy text and initialized data into memory</a:t>
            </a:r>
          </a:p>
          <a:p>
            <a:pPr lvl="2" eaLnBrk="1" hangingPunct="1"/>
            <a:r>
              <a:rPr lang="en-US" altLang="en-US" dirty="0"/>
              <a:t>Or set page table entries so they can be faulted in</a:t>
            </a:r>
          </a:p>
          <a:p>
            <a:pPr lvl="1" eaLnBrk="1" hangingPunct="1">
              <a:buFont typeface="Wingdings" panose="05000000000000000000" pitchFamily="2" charset="2"/>
              <a:buNone/>
            </a:pPr>
            <a:r>
              <a:rPr lang="en-US" altLang="en-US" dirty="0">
                <a:solidFill>
                  <a:schemeClr val="hlink"/>
                </a:solidFill>
              </a:rPr>
              <a:t>4.</a:t>
            </a:r>
            <a:r>
              <a:rPr lang="en-US" altLang="en-US" dirty="0"/>
              <a:t>	Set up arguments on stack</a:t>
            </a:r>
          </a:p>
          <a:p>
            <a:pPr lvl="1" eaLnBrk="1" hangingPunct="1">
              <a:buFont typeface="Wingdings" panose="05000000000000000000" pitchFamily="2" charset="2"/>
              <a:buNone/>
            </a:pPr>
            <a:r>
              <a:rPr lang="en-US" altLang="en-US" dirty="0">
                <a:solidFill>
                  <a:schemeClr val="hlink"/>
                </a:solidFill>
              </a:rPr>
              <a:t>5.</a:t>
            </a:r>
            <a:r>
              <a:rPr lang="en-US" altLang="en-US" dirty="0"/>
              <a:t>	Initialize registers (including $</a:t>
            </a:r>
            <a:r>
              <a:rPr lang="en-US" altLang="en-US" dirty="0" err="1"/>
              <a:t>sp</a:t>
            </a:r>
            <a:r>
              <a:rPr lang="en-US" altLang="en-US" dirty="0"/>
              <a:t>, $</a:t>
            </a:r>
            <a:r>
              <a:rPr lang="en-US" altLang="en-US" dirty="0" err="1"/>
              <a:t>fp</a:t>
            </a:r>
            <a:r>
              <a:rPr lang="en-US" altLang="en-US" dirty="0"/>
              <a:t>, $</a:t>
            </a:r>
            <a:r>
              <a:rPr lang="en-US" altLang="en-US" dirty="0" err="1"/>
              <a:t>gp</a:t>
            </a:r>
            <a:r>
              <a:rPr lang="en-US" altLang="en-US" dirty="0"/>
              <a:t>)</a:t>
            </a:r>
          </a:p>
          <a:p>
            <a:pPr lvl="1" eaLnBrk="1" hangingPunct="1">
              <a:buFont typeface="Wingdings" panose="05000000000000000000" pitchFamily="2" charset="2"/>
              <a:buNone/>
            </a:pPr>
            <a:r>
              <a:rPr lang="en-US" altLang="en-US" dirty="0">
                <a:solidFill>
                  <a:schemeClr val="hlink"/>
                </a:solidFill>
              </a:rPr>
              <a:t>6.</a:t>
            </a:r>
            <a:r>
              <a:rPr lang="en-US" altLang="en-US" dirty="0"/>
              <a:t>	Jump to startup routine</a:t>
            </a:r>
          </a:p>
          <a:p>
            <a:pPr lvl="2" eaLnBrk="1" hangingPunct="1"/>
            <a:r>
              <a:rPr lang="en-US" altLang="en-US" dirty="0"/>
              <a:t>Copies arguments to $a0, … and calls main</a:t>
            </a:r>
          </a:p>
          <a:p>
            <a:pPr lvl="2" eaLnBrk="1" hangingPunct="1"/>
            <a:r>
              <a:rPr lang="en-US" altLang="en-US" dirty="0"/>
              <a:t>When main returns, do </a:t>
            </a:r>
            <a:r>
              <a:rPr lang="en-US" altLang="en-US" sz="2800" dirty="0">
                <a:latin typeface="Batang" panose="020B0503020000020004" pitchFamily="18" charset="-127"/>
                <a:ea typeface="Batang" panose="020B0503020000020004" pitchFamily="18" charset="-127"/>
              </a:rPr>
              <a:t>exit</a:t>
            </a:r>
            <a:r>
              <a:rPr lang="en-US" altLang="en-US" dirty="0"/>
              <a:t> </a:t>
            </a:r>
            <a:r>
              <a:rPr lang="en-US" altLang="en-US" dirty="0" err="1"/>
              <a:t>syscall</a:t>
            </a:r>
            <a:endParaRPr lang="en-AU"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a:extLst>
              <a:ext uri="{FF2B5EF4-FFF2-40B4-BE49-F238E27FC236}">
                <a16:creationId xmlns:a16="http://schemas.microsoft.com/office/drawing/2014/main" id="{F19E2380-6FCD-48E2-8988-4E9F43FDA399}"/>
              </a:ext>
            </a:extLst>
          </p:cNvPr>
          <p:cNvSpPr>
            <a:spLocks noGrp="1" noChangeArrowheads="1"/>
          </p:cNvSpPr>
          <p:nvPr>
            <p:ph type="title"/>
          </p:nvPr>
        </p:nvSpPr>
        <p:spPr/>
        <p:txBody>
          <a:bodyPr/>
          <a:lstStyle/>
          <a:p>
            <a:r>
              <a:rPr lang="en-US" altLang="en-US" dirty="0"/>
              <a:t>Problem with static linking</a:t>
            </a:r>
          </a:p>
        </p:txBody>
      </p:sp>
      <p:sp>
        <p:nvSpPr>
          <p:cNvPr id="191491" name="Content Placeholder 2">
            <a:extLst>
              <a:ext uri="{FF2B5EF4-FFF2-40B4-BE49-F238E27FC236}">
                <a16:creationId xmlns:a16="http://schemas.microsoft.com/office/drawing/2014/main" id="{54789561-E798-4D72-8E42-61CD4DCF7A24}"/>
              </a:ext>
            </a:extLst>
          </p:cNvPr>
          <p:cNvSpPr>
            <a:spLocks noGrp="1" noChangeArrowheads="1"/>
          </p:cNvSpPr>
          <p:nvPr>
            <p:ph idx="1"/>
          </p:nvPr>
        </p:nvSpPr>
        <p:spPr/>
        <p:txBody>
          <a:bodyPr/>
          <a:lstStyle/>
          <a:p>
            <a:r>
              <a:rPr lang="en-US" altLang="en-US" dirty="0"/>
              <a:t>Problems with linking before the program run (i.e., static linking):</a:t>
            </a:r>
          </a:p>
          <a:p>
            <a:pPr lvl="1"/>
            <a:r>
              <a:rPr lang="en-US" altLang="en-US" dirty="0"/>
              <a:t>All library routines become part of the executable code. </a:t>
            </a:r>
          </a:p>
          <a:p>
            <a:pPr lvl="1"/>
            <a:r>
              <a:rPr lang="en-US" altLang="en-US" dirty="0"/>
              <a:t>New library version is not automatically attached.</a:t>
            </a:r>
          </a:p>
          <a:p>
            <a:pPr lvl="1"/>
            <a:r>
              <a:rPr lang="en-US" altLang="en-US" dirty="0"/>
              <a:t>The library can be large compared to program’s own size. </a:t>
            </a:r>
          </a:p>
          <a:p>
            <a:r>
              <a:rPr lang="en-US" altLang="en-US" dirty="0"/>
              <a:t>Solution leads to </a:t>
            </a:r>
            <a:r>
              <a:rPr lang="en-US" altLang="en-US" dirty="0">
                <a:solidFill>
                  <a:srgbClr val="00B050"/>
                </a:solidFill>
              </a:rPr>
              <a:t>Dynamically Linked Libraries</a:t>
            </a:r>
            <a:r>
              <a:rPr lang="en-US" altLang="en-US" dirty="0"/>
              <a:t> (DLLs)</a:t>
            </a:r>
          </a:p>
          <a:p>
            <a:pPr lvl="1"/>
            <a:endParaRPr lang="en-US" altLang="en-US" dirty="0"/>
          </a:p>
        </p:txBody>
      </p:sp>
      <p:sp>
        <p:nvSpPr>
          <p:cNvPr id="191492" name="Footer Placeholder 3">
            <a:extLst>
              <a:ext uri="{FF2B5EF4-FFF2-40B4-BE49-F238E27FC236}">
                <a16:creationId xmlns:a16="http://schemas.microsoft.com/office/drawing/2014/main" id="{16B416DD-CC5D-4148-8ECE-4DA24D8E294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BF40517-CC77-4917-896B-63206EF58CAB}" type="slidenum">
              <a:rPr lang="en-AU" altLang="en-US" sz="1400" smtClean="0"/>
              <a:pPr>
                <a:spcBef>
                  <a:spcPct val="0"/>
                </a:spcBef>
                <a:buClrTx/>
                <a:buSzTx/>
                <a:buFontTx/>
                <a:buNone/>
              </a:pPr>
              <a:t>95</a:t>
            </a:fld>
            <a:endParaRPr lang="en-AU" altLang="en-US" sz="14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a:extLst>
              <a:ext uri="{FF2B5EF4-FFF2-40B4-BE49-F238E27FC236}">
                <a16:creationId xmlns:a16="http://schemas.microsoft.com/office/drawing/2014/main" id="{BC7099D9-7C73-4A3E-B7BB-CD17AED10F7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8255170-6AEC-4894-8432-54DABBB1750A}" type="slidenum">
              <a:rPr lang="en-AU" altLang="en-US" sz="1400" smtClean="0"/>
              <a:pPr>
                <a:spcBef>
                  <a:spcPct val="0"/>
                </a:spcBef>
                <a:buClrTx/>
                <a:buSzTx/>
                <a:buFontTx/>
                <a:buNone/>
              </a:pPr>
              <a:t>96</a:t>
            </a:fld>
            <a:endParaRPr lang="en-AU" altLang="en-US" sz="1400"/>
          </a:p>
        </p:txBody>
      </p:sp>
      <p:sp>
        <p:nvSpPr>
          <p:cNvPr id="193539" name="Rectangle 2">
            <a:extLst>
              <a:ext uri="{FF2B5EF4-FFF2-40B4-BE49-F238E27FC236}">
                <a16:creationId xmlns:a16="http://schemas.microsoft.com/office/drawing/2014/main" id="{3A3F5355-C287-447E-A06D-F3324A403023}"/>
              </a:ext>
            </a:extLst>
          </p:cNvPr>
          <p:cNvSpPr>
            <a:spLocks noGrp="1" noChangeArrowheads="1"/>
          </p:cNvSpPr>
          <p:nvPr>
            <p:ph type="title"/>
          </p:nvPr>
        </p:nvSpPr>
        <p:spPr>
          <a:xfrm>
            <a:off x="684213" y="138113"/>
            <a:ext cx="8259762" cy="769937"/>
          </a:xfrm>
        </p:spPr>
        <p:txBody>
          <a:bodyPr/>
          <a:lstStyle/>
          <a:p>
            <a:pPr eaLnBrk="1" hangingPunct="1"/>
            <a:r>
              <a:rPr lang="en-US" altLang="en-US" dirty="0"/>
              <a:t>DLLs and Lazy Linkage</a:t>
            </a:r>
            <a:endParaRPr lang="en-AU" altLang="en-US" dirty="0"/>
          </a:p>
        </p:txBody>
      </p:sp>
      <p:sp>
        <p:nvSpPr>
          <p:cNvPr id="193540" name="Rectangle 3">
            <a:extLst>
              <a:ext uri="{FF2B5EF4-FFF2-40B4-BE49-F238E27FC236}">
                <a16:creationId xmlns:a16="http://schemas.microsoft.com/office/drawing/2014/main" id="{9D5B05E0-9511-4F4A-A60A-CF0584A41603}"/>
              </a:ext>
            </a:extLst>
          </p:cNvPr>
          <p:cNvSpPr>
            <a:spLocks noGrp="1" noChangeArrowheads="1"/>
          </p:cNvSpPr>
          <p:nvPr>
            <p:ph type="body" idx="1"/>
          </p:nvPr>
        </p:nvSpPr>
        <p:spPr/>
        <p:txBody>
          <a:bodyPr/>
          <a:lstStyle/>
          <a:p>
            <a:pPr eaLnBrk="1" hangingPunct="1"/>
            <a:r>
              <a:rPr lang="en-US" altLang="en-US" sz="2800" dirty="0"/>
              <a:t>Only link/load library procedure when it is called</a:t>
            </a:r>
          </a:p>
          <a:p>
            <a:pPr lvl="1" eaLnBrk="1" hangingPunct="1"/>
            <a:r>
              <a:rPr lang="en-US" altLang="en-US" sz="2400" dirty="0"/>
              <a:t>Requires procedure code to be relocatable</a:t>
            </a:r>
          </a:p>
          <a:p>
            <a:pPr lvl="1" eaLnBrk="1" hangingPunct="1"/>
            <a:r>
              <a:rPr lang="en-US" altLang="en-US" sz="2400" dirty="0"/>
              <a:t>Avoids image bloat caused by static linking of all (transitively) referenced libraries</a:t>
            </a:r>
          </a:p>
          <a:p>
            <a:pPr lvl="1" eaLnBrk="1" hangingPunct="1"/>
            <a:r>
              <a:rPr lang="en-US" altLang="en-US" sz="2400" dirty="0"/>
              <a:t>Automatically picks up new library versions</a:t>
            </a:r>
          </a:p>
          <a:p>
            <a:pPr eaLnBrk="1" hangingPunct="1"/>
            <a:endParaRPr lang="en-US" altLang="en-US" sz="1600" dirty="0"/>
          </a:p>
          <a:p>
            <a:pPr eaLnBrk="1" hangingPunct="1"/>
            <a:r>
              <a:rPr lang="en-US" altLang="en-US" dirty="0"/>
              <a:t>Further optimization: In </a:t>
            </a:r>
            <a:r>
              <a:rPr lang="en-US" altLang="en-US" dirty="0">
                <a:solidFill>
                  <a:srgbClr val="00B050"/>
                </a:solidFill>
              </a:rPr>
              <a:t>lazy procedure linkage, </a:t>
            </a:r>
            <a:r>
              <a:rPr lang="en-US" altLang="en-US" dirty="0"/>
              <a:t>routine is linked only after it is called. </a:t>
            </a:r>
            <a:endParaRPr lang="en-US" altLang="en-US" sz="2400" dirty="0"/>
          </a:p>
          <a:p>
            <a:pPr lvl="1" eaLnBrk="1" hangingPunct="1"/>
            <a:r>
              <a:rPr lang="en-AU" altLang="en-US" sz="2400" dirty="0"/>
              <a:t>Dummy routines are linked initially and then it is relocated/remapped with actual one later.</a:t>
            </a:r>
            <a:endParaRPr lang="en-AU" altLang="en-US" sz="32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D5C8B507-7CE2-4818-AACF-188626524A28}"/>
              </a:ext>
            </a:extLst>
          </p:cNvPr>
          <p:cNvSpPr>
            <a:spLocks noChangeArrowheads="1"/>
          </p:cNvSpPr>
          <p:nvPr/>
        </p:nvSpPr>
        <p:spPr bwMode="auto">
          <a:xfrm>
            <a:off x="28575" y="4810125"/>
            <a:ext cx="91440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Tx/>
              <a:buSzTx/>
              <a:buFontTx/>
              <a:buNone/>
            </a:pPr>
            <a:r>
              <a:rPr lang="en-US" altLang="en-US" sz="1600">
                <a:cs typeface="Arial" panose="020B0604020202020204" pitchFamily="34" charset="0"/>
              </a:rPr>
              <a:t>Fig: A shared library being used by two processes.</a:t>
            </a:r>
          </a:p>
        </p:txBody>
      </p:sp>
      <p:sp>
        <p:nvSpPr>
          <p:cNvPr id="195587" name="Rectangle 3">
            <a:extLst>
              <a:ext uri="{FF2B5EF4-FFF2-40B4-BE49-F238E27FC236}">
                <a16:creationId xmlns:a16="http://schemas.microsoft.com/office/drawing/2014/main" id="{DEC50F9F-7131-477F-9947-83673F91C491}"/>
              </a:ext>
            </a:extLst>
          </p:cNvPr>
          <p:cNvSpPr>
            <a:spLocks noChangeArrowheads="1"/>
          </p:cNvSpPr>
          <p:nvPr/>
        </p:nvSpPr>
        <p:spPr bwMode="auto">
          <a:xfrm>
            <a:off x="0" y="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3600" b="1" dirty="0">
                <a:cs typeface="Arial" panose="020B0604020202020204" pitchFamily="34" charset="0"/>
              </a:rPr>
              <a:t>Shared Libraries</a:t>
            </a:r>
          </a:p>
        </p:txBody>
      </p:sp>
      <p:sp>
        <p:nvSpPr>
          <p:cNvPr id="195588" name="Rectangle 4">
            <a:extLst>
              <a:ext uri="{FF2B5EF4-FFF2-40B4-BE49-F238E27FC236}">
                <a16:creationId xmlns:a16="http://schemas.microsoft.com/office/drawing/2014/main" id="{B8F9D19A-0543-44D0-A4A8-4CB79F58D4B8}"/>
              </a:ext>
            </a:extLst>
          </p:cNvPr>
          <p:cNvSpPr>
            <a:spLocks noChangeArrowheads="1"/>
          </p:cNvSpPr>
          <p:nvPr/>
        </p:nvSpPr>
        <p:spPr bwMode="auto">
          <a:xfrm>
            <a:off x="177800" y="6565900"/>
            <a:ext cx="87122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200">
                <a:solidFill>
                  <a:srgbClr val="898989"/>
                </a:solidFill>
                <a:latin typeface="Book Antiqua" panose="02040602050305030304" pitchFamily="18" charset="0"/>
                <a:cs typeface="Arial" panose="020B0604020202020204" pitchFamily="34" charset="0"/>
              </a:rPr>
              <a:t>Tanenbaum, Modern Operating Systems 3 e, (c) 2008 Prentice-Hall, Inc. All rights reserved. 0-13-</a:t>
            </a:r>
            <a:r>
              <a:rPr lang="en-US" altLang="en-US" sz="1200" b="1">
                <a:solidFill>
                  <a:srgbClr val="898989"/>
                </a:solidFill>
                <a:latin typeface="Book Antiqua" panose="02040602050305030304" pitchFamily="18" charset="0"/>
                <a:cs typeface="Arial" panose="020B0604020202020204" pitchFamily="34" charset="0"/>
              </a:rPr>
              <a:t>6006639</a:t>
            </a:r>
          </a:p>
        </p:txBody>
      </p:sp>
      <p:pic>
        <p:nvPicPr>
          <p:cNvPr id="195589" name="Picture 6" descr="03-27">
            <a:extLst>
              <a:ext uri="{FF2B5EF4-FFF2-40B4-BE49-F238E27FC236}">
                <a16:creationId xmlns:a16="http://schemas.microsoft.com/office/drawing/2014/main" id="{CBC12843-4D14-4B54-9FF7-5B4B5C32D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901700"/>
            <a:ext cx="71532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90" name="TextBox 1">
            <a:extLst>
              <a:ext uri="{FF2B5EF4-FFF2-40B4-BE49-F238E27FC236}">
                <a16:creationId xmlns:a16="http://schemas.microsoft.com/office/drawing/2014/main" id="{B2004FB3-923D-4927-A6E7-1099DE2A1EEB}"/>
              </a:ext>
            </a:extLst>
          </p:cNvPr>
          <p:cNvSpPr txBox="1">
            <a:spLocks noChangeArrowheads="1"/>
          </p:cNvSpPr>
          <p:nvPr/>
        </p:nvSpPr>
        <p:spPr bwMode="auto">
          <a:xfrm>
            <a:off x="28575" y="5360988"/>
            <a:ext cx="9039225" cy="1476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spcBef>
                <a:spcPct val="0"/>
              </a:spcBef>
              <a:buClrTx/>
              <a:buSzTx/>
              <a:buFont typeface="Arial" panose="020B0604020202020204" pitchFamily="34" charset="0"/>
              <a:buChar char="•"/>
            </a:pPr>
            <a:r>
              <a:rPr lang="en-US" altLang="en-US" sz="1800">
                <a:latin typeface="Book Antiqua" panose="02040602050305030304" pitchFamily="18" charset="0"/>
                <a:cs typeface="Arial" panose="020B0604020202020204" pitchFamily="34" charset="0"/>
              </a:rPr>
              <a:t>Single copy of the shared library can be used by more than one processes.</a:t>
            </a:r>
          </a:p>
          <a:p>
            <a:pPr eaLnBrk="1" hangingPunct="1">
              <a:spcBef>
                <a:spcPct val="0"/>
              </a:spcBef>
              <a:buClrTx/>
              <a:buSzTx/>
              <a:buFont typeface="Arial" panose="020B0604020202020204" pitchFamily="34" charset="0"/>
              <a:buChar char="•"/>
            </a:pPr>
            <a:r>
              <a:rPr lang="en-US" altLang="en-US" sz="1800">
                <a:latin typeface="Book Antiqua" panose="02040602050305030304" pitchFamily="18" charset="0"/>
                <a:cs typeface="Arial" panose="020B0604020202020204" pitchFamily="34" charset="0"/>
              </a:rPr>
              <a:t>Problem: Address translation problem for the process.</a:t>
            </a:r>
          </a:p>
          <a:p>
            <a:pPr eaLnBrk="1" hangingPunct="1">
              <a:spcBef>
                <a:spcPct val="0"/>
              </a:spcBef>
              <a:buClrTx/>
              <a:buSzTx/>
              <a:buFont typeface="Arial" panose="020B0604020202020204" pitchFamily="34" charset="0"/>
              <a:buChar char="•"/>
            </a:pPr>
            <a:r>
              <a:rPr lang="en-US" altLang="en-US" sz="1800">
                <a:latin typeface="Book Antiqua" panose="02040602050305030304" pitchFamily="18" charset="0"/>
                <a:cs typeface="Arial" panose="020B0604020202020204" pitchFamily="34" charset="0"/>
              </a:rPr>
              <a:t>Sol</a:t>
            </a:r>
            <a:r>
              <a:rPr lang="en-US" altLang="en-US" sz="1800" baseline="30000">
                <a:latin typeface="Book Antiqua" panose="02040602050305030304" pitchFamily="18" charset="0"/>
                <a:cs typeface="Arial" panose="020B0604020202020204" pitchFamily="34" charset="0"/>
              </a:rPr>
              <a:t>n</a:t>
            </a:r>
            <a:r>
              <a:rPr lang="en-US" altLang="en-US" sz="1800">
                <a:latin typeface="Book Antiqua" panose="02040602050305030304" pitchFamily="18" charset="0"/>
                <a:cs typeface="Arial" panose="020B0604020202020204" pitchFamily="34" charset="0"/>
              </a:rPr>
              <a:t>: Compile shared library with a special complier flag so ‘no absolute address’, instead only ‘relative address’ is used =&gt; </a:t>
            </a:r>
            <a:r>
              <a:rPr lang="en-US" altLang="en-US" sz="1800" b="1">
                <a:latin typeface="Book Antiqua" panose="02040602050305030304" pitchFamily="18" charset="0"/>
                <a:cs typeface="Arial" panose="020B0604020202020204" pitchFamily="34" charset="0"/>
              </a:rPr>
              <a:t>position independent code</a:t>
            </a:r>
            <a:r>
              <a:rPr lang="en-US" altLang="en-US" sz="1800">
                <a:latin typeface="Book Antiqua" panose="02040602050305030304" pitchFamily="18" charset="0"/>
                <a:cs typeface="Arial" panose="020B0604020202020204" pitchFamily="34" charset="0"/>
              </a:rPr>
              <a:t>.</a:t>
            </a:r>
          </a:p>
          <a:p>
            <a:pPr eaLnBrk="1" hangingPunct="1">
              <a:spcBef>
                <a:spcPct val="0"/>
              </a:spcBef>
              <a:buClrTx/>
              <a:buSzTx/>
              <a:buFont typeface="Arial" panose="020B0604020202020204" pitchFamily="34" charset="0"/>
              <a:buChar char="•"/>
            </a:pPr>
            <a:endParaRPr lang="en-US" altLang="en-US" sz="1800">
              <a:latin typeface="Book Antiqua" panose="02040602050305030304" pitchFamily="18" charset="0"/>
              <a:cs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Footer Placeholder 3">
            <a:extLst>
              <a:ext uri="{FF2B5EF4-FFF2-40B4-BE49-F238E27FC236}">
                <a16:creationId xmlns:a16="http://schemas.microsoft.com/office/drawing/2014/main" id="{9E938ED6-0301-4523-8790-970E4F94E6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89C9499-204B-4399-99C9-F85B8872C676}" type="slidenum">
              <a:rPr lang="en-AU" altLang="en-US" sz="1400" smtClean="0"/>
              <a:pPr>
                <a:spcBef>
                  <a:spcPct val="0"/>
                </a:spcBef>
                <a:buClrTx/>
                <a:buSzTx/>
                <a:buFontTx/>
                <a:buNone/>
              </a:pPr>
              <a:t>98</a:t>
            </a:fld>
            <a:endParaRPr lang="en-AU" altLang="en-US" sz="1400"/>
          </a:p>
        </p:txBody>
      </p:sp>
      <p:pic>
        <p:nvPicPr>
          <p:cNvPr id="197635" name="Picture 8" descr="f02-23-P374493">
            <a:extLst>
              <a:ext uri="{FF2B5EF4-FFF2-40B4-BE49-F238E27FC236}">
                <a16:creationId xmlns:a16="http://schemas.microsoft.com/office/drawing/2014/main" id="{5E4877F3-3592-478B-A7B4-0126DBB2D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989138"/>
            <a:ext cx="641667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6" name="Rectangle 2">
            <a:extLst>
              <a:ext uri="{FF2B5EF4-FFF2-40B4-BE49-F238E27FC236}">
                <a16:creationId xmlns:a16="http://schemas.microsoft.com/office/drawing/2014/main" id="{E2A9BCDF-B10F-47BC-A279-171D140DE801}"/>
              </a:ext>
            </a:extLst>
          </p:cNvPr>
          <p:cNvSpPr>
            <a:spLocks noGrp="1" noChangeArrowheads="1"/>
          </p:cNvSpPr>
          <p:nvPr>
            <p:ph type="title"/>
          </p:nvPr>
        </p:nvSpPr>
        <p:spPr/>
        <p:txBody>
          <a:bodyPr/>
          <a:lstStyle/>
          <a:p>
            <a:pPr eaLnBrk="1" hangingPunct="1"/>
            <a:r>
              <a:rPr lang="en-US" altLang="en-US" dirty="0"/>
              <a:t>Starting Java Applications</a:t>
            </a:r>
            <a:endParaRPr lang="en-AU" altLang="en-US" dirty="0"/>
          </a:p>
        </p:txBody>
      </p:sp>
      <p:sp>
        <p:nvSpPr>
          <p:cNvPr id="197637" name="AutoShape 4">
            <a:extLst>
              <a:ext uri="{FF2B5EF4-FFF2-40B4-BE49-F238E27FC236}">
                <a16:creationId xmlns:a16="http://schemas.microsoft.com/office/drawing/2014/main" id="{57EE9153-FC23-425E-BA0C-250F8DB0940C}"/>
              </a:ext>
            </a:extLst>
          </p:cNvPr>
          <p:cNvSpPr>
            <a:spLocks/>
          </p:cNvSpPr>
          <p:nvPr/>
        </p:nvSpPr>
        <p:spPr bwMode="auto">
          <a:xfrm>
            <a:off x="6003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Simple portable instruction set for the JVM</a:t>
            </a:r>
            <a:endParaRPr lang="en-AU" altLang="en-US" sz="1800"/>
          </a:p>
        </p:txBody>
      </p:sp>
      <p:sp>
        <p:nvSpPr>
          <p:cNvPr id="197638" name="AutoShape 5">
            <a:extLst>
              <a:ext uri="{FF2B5EF4-FFF2-40B4-BE49-F238E27FC236}">
                <a16:creationId xmlns:a16="http://schemas.microsoft.com/office/drawing/2014/main" id="{1C86BD01-78B6-4CEA-BB98-F7770B4D547F}"/>
              </a:ext>
            </a:extLst>
          </p:cNvPr>
          <p:cNvSpPr>
            <a:spLocks/>
          </p:cNvSpPr>
          <p:nvPr/>
        </p:nvSpPr>
        <p:spPr bwMode="auto">
          <a:xfrm>
            <a:off x="7156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Interprets bytecodes</a:t>
            </a:r>
            <a:endParaRPr lang="en-AU" altLang="en-US" sz="1800"/>
          </a:p>
        </p:txBody>
      </p:sp>
      <p:sp>
        <p:nvSpPr>
          <p:cNvPr id="197639" name="AutoShape 6">
            <a:extLst>
              <a:ext uri="{FF2B5EF4-FFF2-40B4-BE49-F238E27FC236}">
                <a16:creationId xmlns:a16="http://schemas.microsoft.com/office/drawing/2014/main" id="{CE33941D-1942-4248-B687-370E63A9A40C}"/>
              </a:ext>
            </a:extLst>
          </p:cNvPr>
          <p:cNvSpPr>
            <a:spLocks/>
          </p:cNvSpPr>
          <p:nvPr/>
        </p:nvSpPr>
        <p:spPr bwMode="auto">
          <a:xfrm>
            <a:off x="179388" y="4005263"/>
            <a:ext cx="1704975" cy="1728787"/>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Compiles bytecodes of “hot” methods into native code for host machine</a:t>
            </a:r>
            <a:endParaRPr lang="en-AU" altLang="en-US"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Footer Placeholder 3">
            <a:extLst>
              <a:ext uri="{FF2B5EF4-FFF2-40B4-BE49-F238E27FC236}">
                <a16:creationId xmlns:a16="http://schemas.microsoft.com/office/drawing/2014/main" id="{555F3150-ACFF-48A4-9973-323835722F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FD39961-1C10-43CD-BD50-879B3FD19348}" type="slidenum">
              <a:rPr lang="en-AU" altLang="en-US" sz="1400" smtClean="0"/>
              <a:pPr>
                <a:spcBef>
                  <a:spcPct val="0"/>
                </a:spcBef>
                <a:buClrTx/>
                <a:buSzTx/>
                <a:buFontTx/>
                <a:buNone/>
              </a:pPr>
              <a:t>99</a:t>
            </a:fld>
            <a:endParaRPr lang="en-AU" altLang="en-US" sz="1400"/>
          </a:p>
        </p:txBody>
      </p:sp>
      <p:sp>
        <p:nvSpPr>
          <p:cNvPr id="203779" name="Rectangle 2">
            <a:extLst>
              <a:ext uri="{FF2B5EF4-FFF2-40B4-BE49-F238E27FC236}">
                <a16:creationId xmlns:a16="http://schemas.microsoft.com/office/drawing/2014/main" id="{919F8819-40C5-4CD1-89CC-A4DF8C83C303}"/>
              </a:ext>
            </a:extLst>
          </p:cNvPr>
          <p:cNvSpPr>
            <a:spLocks noGrp="1" noChangeArrowheads="1"/>
          </p:cNvSpPr>
          <p:nvPr>
            <p:ph type="title"/>
          </p:nvPr>
        </p:nvSpPr>
        <p:spPr/>
        <p:txBody>
          <a:bodyPr/>
          <a:lstStyle/>
          <a:p>
            <a:pPr eaLnBrk="1" hangingPunct="1"/>
            <a:r>
              <a:rPr lang="en-AU" altLang="en-US" dirty="0"/>
              <a:t>The Sort Procedure in C</a:t>
            </a:r>
          </a:p>
        </p:txBody>
      </p:sp>
      <p:sp>
        <p:nvSpPr>
          <p:cNvPr id="203780" name="Rectangle 3">
            <a:extLst>
              <a:ext uri="{FF2B5EF4-FFF2-40B4-BE49-F238E27FC236}">
                <a16:creationId xmlns:a16="http://schemas.microsoft.com/office/drawing/2014/main" id="{4000C396-F7F2-47A2-BD97-286FD3D59284}"/>
              </a:ext>
            </a:extLst>
          </p:cNvPr>
          <p:cNvSpPr>
            <a:spLocks noGrp="1" noChangeArrowheads="1"/>
          </p:cNvSpPr>
          <p:nvPr>
            <p:ph type="body" idx="1"/>
          </p:nvPr>
        </p:nvSpPr>
        <p:spPr/>
        <p:txBody>
          <a:bodyPr/>
          <a:lstStyle/>
          <a:p>
            <a:pPr eaLnBrk="1" hangingPunct="1">
              <a:lnSpc>
                <a:spcPct val="80000"/>
              </a:lnSpc>
            </a:pPr>
            <a:r>
              <a:rPr lang="en-US" altLang="en-US" sz="2800" dirty="0"/>
              <a:t>Non-leaf (calls swap)</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void sort (int v[], int n)</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int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j;</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for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 0;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&lt; n;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 1) {</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for (j =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 1;</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j &gt;= 0 &amp;&amp; v[j] &gt; v[j + 1];</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j -= 1) {</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a:t>
            </a:r>
            <a:r>
              <a:rPr lang="en-US" altLang="en-US" sz="2400" dirty="0">
                <a:solidFill>
                  <a:srgbClr val="0000FF"/>
                </a:solidFill>
                <a:latin typeface="Lucida Console" panose="020B0609040504020204" pitchFamily="49" charset="0"/>
              </a:rPr>
              <a:t>swap(</a:t>
            </a:r>
            <a:r>
              <a:rPr lang="en-US" altLang="en-US" sz="2400" dirty="0" err="1">
                <a:solidFill>
                  <a:srgbClr val="0000FF"/>
                </a:solidFill>
                <a:latin typeface="Lucida Console" panose="020B0609040504020204" pitchFamily="49" charset="0"/>
              </a:rPr>
              <a:t>v,j</a:t>
            </a:r>
            <a:r>
              <a:rPr lang="en-US" altLang="en-US" sz="2400" dirty="0">
                <a:solidFill>
                  <a:srgbClr val="0000FF"/>
                </a:solidFill>
                <a:latin typeface="Lucida Console" panose="020B0609040504020204" pitchFamily="49" charset="0"/>
              </a:rPr>
              <a:t>)</a:t>
            </a:r>
            <a:r>
              <a:rPr lang="en-US" altLang="en-US" sz="2400" dirty="0">
                <a:latin typeface="Lucida Console" panose="020B0609040504020204" pitchFamily="49" charset="0"/>
              </a:rPr>
              <a:t>;</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sz="2400" dirty="0">
                <a:latin typeface="Lucida Console" panose="020B0609040504020204" pitchFamily="49" charset="0"/>
              </a:rPr>
              <a:t>	}</a:t>
            </a:r>
          </a:p>
          <a:p>
            <a:pPr lvl="1" eaLnBrk="1" hangingPunct="1">
              <a:lnSpc>
                <a:spcPct val="80000"/>
              </a:lnSpc>
            </a:pPr>
            <a:r>
              <a:rPr lang="en-US" altLang="en-US" sz="2400" dirty="0"/>
              <a:t>v in $a0, k in $a1, </a:t>
            </a:r>
            <a:r>
              <a:rPr lang="en-US" altLang="en-US" sz="2400" dirty="0" err="1"/>
              <a:t>i</a:t>
            </a:r>
            <a:r>
              <a:rPr lang="en-US" altLang="en-US" sz="2400" dirty="0"/>
              <a:t> in $s0, j in $s1</a:t>
            </a:r>
            <a:endParaRPr lang="en-AU" altLang="en-US" sz="2400" dirty="0"/>
          </a:p>
        </p:txBody>
      </p:sp>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39365</TotalTime>
  <Words>10999</Words>
  <Application>Microsoft Office PowerPoint</Application>
  <PresentationFormat>On-screen Show (4:3)</PresentationFormat>
  <Paragraphs>1819</Paragraphs>
  <Slides>126</Slides>
  <Notes>125</Notes>
  <HiddenSlides>9</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126</vt:i4>
      </vt:variant>
    </vt:vector>
  </HeadingPairs>
  <TitlesOfParts>
    <vt:vector size="144" baseType="lpstr">
      <vt:lpstr>Batang</vt:lpstr>
      <vt:lpstr>Arial</vt:lpstr>
      <vt:lpstr>Arial Black</vt:lpstr>
      <vt:lpstr>Book Antiqua</vt:lpstr>
      <vt:lpstr>Calibri</vt:lpstr>
      <vt:lpstr>Comic Sans MS</vt:lpstr>
      <vt:lpstr>Corbel</vt:lpstr>
      <vt:lpstr>Courier New</vt:lpstr>
      <vt:lpstr>ITCFranklinGothicStd-Hvy</vt:lpstr>
      <vt:lpstr>LetterGothicStd</vt:lpstr>
      <vt:lpstr>Lucida Console</vt:lpstr>
      <vt:lpstr>MinionPro-Regular</vt:lpstr>
      <vt:lpstr>Symbol</vt:lpstr>
      <vt:lpstr>Tahoma</vt:lpstr>
      <vt:lpstr>Times New Roman</vt:lpstr>
      <vt:lpstr>Wingdings</vt:lpstr>
      <vt:lpstr>1_cod4e</vt:lpstr>
      <vt:lpstr>Equation</vt:lpstr>
      <vt:lpstr>CSCI 3301: Chapter 2</vt:lpstr>
      <vt:lpstr>Instruction Set</vt:lpstr>
      <vt:lpstr>Instruction Set</vt:lpstr>
      <vt:lpstr>The MIPS Instruction Set</vt:lpstr>
      <vt:lpstr>The MIPS Instruction Set</vt:lpstr>
      <vt:lpstr>The MIPS Instruction Set</vt:lpstr>
      <vt:lpstr>Instructions</vt:lpstr>
      <vt:lpstr>Arithmetic Operations</vt:lpstr>
      <vt:lpstr>Arithmetic Operations</vt:lpstr>
      <vt:lpstr>Arithmetic Example</vt:lpstr>
      <vt:lpstr>Register Operands</vt:lpstr>
      <vt:lpstr>PowerPoint Presentation</vt:lpstr>
      <vt:lpstr>Register Operands</vt:lpstr>
      <vt:lpstr>Register Operand Example</vt:lpstr>
      <vt:lpstr>Memory Operands</vt:lpstr>
      <vt:lpstr>Memory Operands</vt:lpstr>
      <vt:lpstr>Memory Operands</vt:lpstr>
      <vt:lpstr>Memory Operand Example 1</vt:lpstr>
      <vt:lpstr>PowerPoint Presentation</vt:lpstr>
      <vt:lpstr>PowerPoint Presentation</vt:lpstr>
      <vt:lpstr>Memory Operand Example 2</vt:lpstr>
      <vt:lpstr>Registers vs. Memory</vt:lpstr>
      <vt:lpstr>Memory Hierarchy</vt:lpstr>
      <vt:lpstr>Immediate Operands</vt:lpstr>
      <vt:lpstr>The Constant Zero</vt:lpstr>
      <vt:lpstr>Unsigned Binary Integers</vt:lpstr>
      <vt:lpstr>Presenting positive and negative numbers</vt:lpstr>
      <vt:lpstr>Simple Choice for Hardware</vt:lpstr>
      <vt:lpstr>Operation for Conversion </vt:lpstr>
      <vt:lpstr>Two’s complement</vt:lpstr>
      <vt:lpstr>2s-Complement Signed Integers</vt:lpstr>
      <vt:lpstr>2s-Complement Signed Integers</vt:lpstr>
      <vt:lpstr>Shortcut: Signed Negation</vt:lpstr>
      <vt:lpstr>Sign Extension</vt:lpstr>
      <vt:lpstr>Representing Instructions</vt:lpstr>
      <vt:lpstr>MIPS R-format Instructions</vt:lpstr>
      <vt:lpstr>R-format Example</vt:lpstr>
      <vt:lpstr>PowerPoint Presentation</vt:lpstr>
      <vt:lpstr>Hexadecimal</vt:lpstr>
      <vt:lpstr>PowerPoint Presentation</vt:lpstr>
      <vt:lpstr>MIPS I-format Instructions</vt:lpstr>
      <vt:lpstr>MIPS I-format Instructions</vt:lpstr>
      <vt:lpstr>Translating MIPS to Machine Language </vt:lpstr>
      <vt:lpstr>Stored Program Computers</vt:lpstr>
      <vt:lpstr>PowerPoint Presentation</vt:lpstr>
      <vt:lpstr>Logical Operations</vt:lpstr>
      <vt:lpstr>Shift Operations</vt:lpstr>
      <vt:lpstr>AND Operations</vt:lpstr>
      <vt:lpstr>SPIM code</vt:lpstr>
      <vt:lpstr>OR Operations</vt:lpstr>
      <vt:lpstr>NOT Operations</vt:lpstr>
      <vt:lpstr>32-bit Constants</vt:lpstr>
      <vt:lpstr>Conditional Operations</vt:lpstr>
      <vt:lpstr>Compiling If Statements</vt:lpstr>
      <vt:lpstr>Instructions for comparison </vt:lpstr>
      <vt:lpstr>Branch Pseudoinstructions</vt:lpstr>
      <vt:lpstr>Branch Instruction Design</vt:lpstr>
      <vt:lpstr>Compiling Loop Statements</vt:lpstr>
      <vt:lpstr>Basic Blocks</vt:lpstr>
      <vt:lpstr>Procedure Calling</vt:lpstr>
      <vt:lpstr>Six Steps in details for Procedure call</vt:lpstr>
      <vt:lpstr>Register Usage for Procedure</vt:lpstr>
      <vt:lpstr>Procedure Call Instructions</vt:lpstr>
      <vt:lpstr>Leaf Procedure Example</vt:lpstr>
      <vt:lpstr>Leaf Procedure Example</vt:lpstr>
      <vt:lpstr>Which registers to save &amp; restore: </vt:lpstr>
      <vt:lpstr>Non-Leaf Procedures</vt:lpstr>
      <vt:lpstr>Non-Leaf Procedure Example</vt:lpstr>
      <vt:lpstr>Non-Leaf Procedure Example</vt:lpstr>
      <vt:lpstr>Local Data on the Stack</vt:lpstr>
      <vt:lpstr>Memory Layout</vt:lpstr>
      <vt:lpstr>Memory Layout …</vt:lpstr>
      <vt:lpstr>Character Data</vt:lpstr>
      <vt:lpstr>Byte/Halfword Operations</vt:lpstr>
      <vt:lpstr>String Copy Example</vt:lpstr>
      <vt:lpstr>String Copy Example</vt:lpstr>
      <vt:lpstr>32-bit Constants</vt:lpstr>
      <vt:lpstr>Branch Addressing</vt:lpstr>
      <vt:lpstr>Jump Addressing</vt:lpstr>
      <vt:lpstr>Target Addressing Example</vt:lpstr>
      <vt:lpstr>Branching Far Away</vt:lpstr>
      <vt:lpstr>Addressing Mode Summary</vt:lpstr>
      <vt:lpstr>Synchronization</vt:lpstr>
      <vt:lpstr>PowerPoint Presentation</vt:lpstr>
      <vt:lpstr>PowerPoint Presentation</vt:lpstr>
      <vt:lpstr>Test and Set Lock (TSL)</vt:lpstr>
      <vt:lpstr>Synchronization in MIPS </vt:lpstr>
      <vt:lpstr>Translation and Startup</vt:lpstr>
      <vt:lpstr>Complier to Assembler</vt:lpstr>
      <vt:lpstr>Assembler Pseudoinstructions</vt:lpstr>
      <vt:lpstr>Producing an Object Module</vt:lpstr>
      <vt:lpstr>Linker or Link editor</vt:lpstr>
      <vt:lpstr>Linker …</vt:lpstr>
      <vt:lpstr>Loading a Program</vt:lpstr>
      <vt:lpstr>Problem with static linking</vt:lpstr>
      <vt:lpstr>DLLs and Lazy Linkage</vt:lpstr>
      <vt:lpstr>PowerPoint Presentation</vt:lpstr>
      <vt:lpstr>Starting Java Applications</vt:lpstr>
      <vt:lpstr>The Sort Procedure in C</vt:lpstr>
      <vt:lpstr>C Sort Example</vt:lpstr>
      <vt:lpstr>The Procedure Swap</vt:lpstr>
      <vt:lpstr>The Procedure Body</vt:lpstr>
      <vt:lpstr>The Full Procedure</vt:lpstr>
      <vt:lpstr>Effect of Compiler Optimization</vt:lpstr>
      <vt:lpstr>Comparisons in bar graphs …</vt:lpstr>
      <vt:lpstr>Effect of Language and Algorithm</vt:lpstr>
      <vt:lpstr>Lessons Learnt</vt:lpstr>
      <vt:lpstr>Arrays vs. Pointers</vt:lpstr>
      <vt:lpstr>Example: Clearing an Array</vt:lpstr>
      <vt:lpstr>Comparison of Array vs. Ptr</vt:lpstr>
      <vt:lpstr>ARM &amp; MIPS Similarities</vt:lpstr>
      <vt:lpstr>Compare and Branch in ARM</vt:lpstr>
      <vt:lpstr>Instruction Encoding</vt:lpstr>
      <vt:lpstr>The Intel x86 ISA</vt:lpstr>
      <vt:lpstr>The Intel x86 ISA</vt:lpstr>
      <vt:lpstr>The Intel x86 ISA</vt:lpstr>
      <vt:lpstr>Basic x86 Registers</vt:lpstr>
      <vt:lpstr>Basic x86 Addressing Modes</vt:lpstr>
      <vt:lpstr>x86 Instruction Encoding</vt:lpstr>
      <vt:lpstr>Implementing IA-32</vt:lpstr>
      <vt:lpstr>ARM v8 Instructions</vt:lpstr>
      <vt:lpstr>Fallacies</vt:lpstr>
      <vt:lpstr>Fallacies</vt:lpstr>
      <vt:lpstr>Pitfalls</vt:lpstr>
      <vt:lpstr>Concluding Remarks</vt:lpstr>
      <vt:lpstr>Concluding Remarks</vt:lpstr>
    </vt:vector>
  </TitlesOfParts>
  <Company>UNO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Hoque</dc:creator>
  <cp:lastModifiedBy>Nur Abdullah Y</cp:lastModifiedBy>
  <cp:revision>640</cp:revision>
  <cp:lastPrinted>2017-09-27T15:25:47Z</cp:lastPrinted>
  <dcterms:created xsi:type="dcterms:W3CDTF">2008-07-27T22:34:41Z</dcterms:created>
  <dcterms:modified xsi:type="dcterms:W3CDTF">2019-02-11T19:42:37Z</dcterms:modified>
</cp:coreProperties>
</file>