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40"/>
  </p:notesMasterIdLst>
  <p:handoutMasterIdLst>
    <p:handoutMasterId r:id="rId141"/>
  </p:handoutMasterIdLst>
  <p:sldIdLst>
    <p:sldId id="270" r:id="rId2"/>
    <p:sldId id="272" r:id="rId3"/>
    <p:sldId id="389" r:id="rId4"/>
    <p:sldId id="273" r:id="rId5"/>
    <p:sldId id="274" r:id="rId6"/>
    <p:sldId id="390" r:id="rId7"/>
    <p:sldId id="271" r:id="rId8"/>
    <p:sldId id="428" r:id="rId9"/>
    <p:sldId id="358" r:id="rId10"/>
    <p:sldId id="368" r:id="rId11"/>
    <p:sldId id="369" r:id="rId12"/>
    <p:sldId id="359" r:id="rId13"/>
    <p:sldId id="366" r:id="rId14"/>
    <p:sldId id="367" r:id="rId15"/>
    <p:sldId id="362" r:id="rId16"/>
    <p:sldId id="429" r:id="rId17"/>
    <p:sldId id="363" r:id="rId18"/>
    <p:sldId id="430" r:id="rId19"/>
    <p:sldId id="431" r:id="rId20"/>
    <p:sldId id="432" r:id="rId21"/>
    <p:sldId id="433" r:id="rId22"/>
    <p:sldId id="364" r:id="rId23"/>
    <p:sldId id="365" r:id="rId24"/>
    <p:sldId id="275" r:id="rId25"/>
    <p:sldId id="391" r:id="rId26"/>
    <p:sldId id="276" r:id="rId27"/>
    <p:sldId id="277" r:id="rId28"/>
    <p:sldId id="278" r:id="rId29"/>
    <p:sldId id="434" r:id="rId30"/>
    <p:sldId id="279" r:id="rId31"/>
    <p:sldId id="280" r:id="rId32"/>
    <p:sldId id="281" r:id="rId33"/>
    <p:sldId id="282" r:id="rId34"/>
    <p:sldId id="283" r:id="rId35"/>
    <p:sldId id="392" r:id="rId36"/>
    <p:sldId id="284" r:id="rId37"/>
    <p:sldId id="285" r:id="rId38"/>
    <p:sldId id="286" r:id="rId39"/>
    <p:sldId id="394" r:id="rId40"/>
    <p:sldId id="287" r:id="rId41"/>
    <p:sldId id="288" r:id="rId42"/>
    <p:sldId id="289" r:id="rId43"/>
    <p:sldId id="334" r:id="rId44"/>
    <p:sldId id="335" r:id="rId45"/>
    <p:sldId id="395" r:id="rId46"/>
    <p:sldId id="295" r:id="rId47"/>
    <p:sldId id="435" r:id="rId48"/>
    <p:sldId id="296" r:id="rId49"/>
    <p:sldId id="336" r:id="rId50"/>
    <p:sldId id="298" r:id="rId51"/>
    <p:sldId id="299" r:id="rId52"/>
    <p:sldId id="300" r:id="rId53"/>
    <p:sldId id="301" r:id="rId54"/>
    <p:sldId id="302" r:id="rId55"/>
    <p:sldId id="303" r:id="rId56"/>
    <p:sldId id="304" r:id="rId57"/>
    <p:sldId id="305" r:id="rId58"/>
    <p:sldId id="306" r:id="rId59"/>
    <p:sldId id="307" r:id="rId60"/>
    <p:sldId id="436" r:id="rId61"/>
    <p:sldId id="308" r:id="rId62"/>
    <p:sldId id="309" r:id="rId63"/>
    <p:sldId id="310" r:id="rId64"/>
    <p:sldId id="311" r:id="rId65"/>
    <p:sldId id="312" r:id="rId66"/>
    <p:sldId id="396" r:id="rId67"/>
    <p:sldId id="371" r:id="rId68"/>
    <p:sldId id="372" r:id="rId69"/>
    <p:sldId id="373" r:id="rId70"/>
    <p:sldId id="374" r:id="rId71"/>
    <p:sldId id="376" r:id="rId72"/>
    <p:sldId id="377" r:id="rId73"/>
    <p:sldId id="378" r:id="rId74"/>
    <p:sldId id="399" r:id="rId75"/>
    <p:sldId id="437" r:id="rId76"/>
    <p:sldId id="438" r:id="rId77"/>
    <p:sldId id="400" r:id="rId78"/>
    <p:sldId id="440" r:id="rId79"/>
    <p:sldId id="441" r:id="rId80"/>
    <p:sldId id="442" r:id="rId81"/>
    <p:sldId id="443" r:id="rId82"/>
    <p:sldId id="444" r:id="rId83"/>
    <p:sldId id="402" r:id="rId84"/>
    <p:sldId id="403" r:id="rId85"/>
    <p:sldId id="420" r:id="rId86"/>
    <p:sldId id="421" r:id="rId87"/>
    <p:sldId id="422" r:id="rId88"/>
    <p:sldId id="423" r:id="rId89"/>
    <p:sldId id="424" r:id="rId90"/>
    <p:sldId id="425" r:id="rId91"/>
    <p:sldId id="426" r:id="rId92"/>
    <p:sldId id="427" r:id="rId93"/>
    <p:sldId id="313" r:id="rId94"/>
    <p:sldId id="314" r:id="rId95"/>
    <p:sldId id="315" r:id="rId96"/>
    <p:sldId id="316" r:id="rId97"/>
    <p:sldId id="318" r:id="rId98"/>
    <p:sldId id="317" r:id="rId99"/>
    <p:sldId id="319" r:id="rId100"/>
    <p:sldId id="320" r:id="rId101"/>
    <p:sldId id="321" r:id="rId102"/>
    <p:sldId id="322" r:id="rId103"/>
    <p:sldId id="337" r:id="rId104"/>
    <p:sldId id="338" r:id="rId105"/>
    <p:sldId id="323" r:id="rId106"/>
    <p:sldId id="324" r:id="rId107"/>
    <p:sldId id="325" r:id="rId108"/>
    <p:sldId id="326" r:id="rId109"/>
    <p:sldId id="327" r:id="rId110"/>
    <p:sldId id="328" r:id="rId111"/>
    <p:sldId id="329" r:id="rId112"/>
    <p:sldId id="330" r:id="rId113"/>
    <p:sldId id="331" r:id="rId114"/>
    <p:sldId id="341" r:id="rId115"/>
    <p:sldId id="349" r:id="rId116"/>
    <p:sldId id="350" r:id="rId117"/>
    <p:sldId id="405" r:id="rId118"/>
    <p:sldId id="404" r:id="rId119"/>
    <p:sldId id="406" r:id="rId120"/>
    <p:sldId id="407" r:id="rId121"/>
    <p:sldId id="408" r:id="rId122"/>
    <p:sldId id="409" r:id="rId123"/>
    <p:sldId id="410" r:id="rId124"/>
    <p:sldId id="411" r:id="rId125"/>
    <p:sldId id="412" r:id="rId126"/>
    <p:sldId id="413" r:id="rId127"/>
    <p:sldId id="415" r:id="rId128"/>
    <p:sldId id="416" r:id="rId129"/>
    <p:sldId id="417" r:id="rId130"/>
    <p:sldId id="414" r:id="rId131"/>
    <p:sldId id="418" r:id="rId132"/>
    <p:sldId id="419" r:id="rId133"/>
    <p:sldId id="339" r:id="rId134"/>
    <p:sldId id="353" r:id="rId135"/>
    <p:sldId id="342" r:id="rId136"/>
    <p:sldId id="356" r:id="rId137"/>
    <p:sldId id="357" r:id="rId138"/>
    <p:sldId id="333" r:id="rId139"/>
  </p:sldIdLst>
  <p:sldSz cx="9144000" cy="6858000" type="screen4x3"/>
  <p:notesSz cx="6881813" cy="92964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9900"/>
    <a:srgbClr val="66FF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8" autoAdjust="0"/>
    <p:restoredTop sz="89325" autoAdjust="0"/>
  </p:normalViewPr>
  <p:slideViewPr>
    <p:cSldViewPr snapToObjects="1">
      <p:cViewPr>
        <p:scale>
          <a:sx n="75" d="100"/>
          <a:sy n="75" d="100"/>
        </p:scale>
        <p:origin x="2197" y="34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32"/>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093862815884476"/>
          <c:y val="6.3876651982378851E-2"/>
          <c:w val="0.68411552346570392"/>
          <c:h val="0.80396475770925113"/>
        </c:manualLayout>
      </c:layout>
      <c:lineChart>
        <c:grouping val="standard"/>
        <c:varyColors val="0"/>
        <c:ser>
          <c:idx val="0"/>
          <c:order val="0"/>
          <c:tx>
            <c:strRef>
              <c:f>Sheet1!$A$2</c:f>
              <c:strCache>
                <c:ptCount val="1"/>
                <c:pt idx="0">
                  <c:v>Trac</c:v>
                </c:pt>
              </c:strCache>
            </c:strRef>
          </c:tx>
          <c:spPr>
            <a:ln w="12405">
              <a:solidFill>
                <a:srgbClr val="FF0000"/>
              </a:solidFill>
              <a:prstDash val="solid"/>
            </a:ln>
          </c:spPr>
          <c:marker>
            <c:symbol val="diamond"/>
            <c:size val="3"/>
            <c:spPr>
              <a:solidFill>
                <a:srgbClr val="FF0000"/>
              </a:solidFill>
              <a:ln>
                <a:solidFill>
                  <a:srgbClr val="FF0000"/>
                </a:solidFill>
                <a:prstDash val="solid"/>
              </a:ln>
            </c:spPr>
          </c:marker>
          <c:cat>
            <c:strRef>
              <c:f>Sheet1!$B$1:$K$1</c:f>
              <c:strCache>
                <c:ptCount val="10"/>
                <c:pt idx="0">
                  <c:v>'80</c:v>
                </c:pt>
                <c:pt idx="1">
                  <c:v>'83</c:v>
                </c:pt>
                <c:pt idx="2">
                  <c:v>'85</c:v>
                </c:pt>
                <c:pt idx="3">
                  <c:v>'89</c:v>
                </c:pt>
                <c:pt idx="4">
                  <c:v>'92</c:v>
                </c:pt>
                <c:pt idx="5">
                  <c:v>'96</c:v>
                </c:pt>
                <c:pt idx="6">
                  <c:v>'98</c:v>
                </c:pt>
                <c:pt idx="7">
                  <c:v>'00</c:v>
                </c:pt>
                <c:pt idx="8">
                  <c:v>'04</c:v>
                </c:pt>
                <c:pt idx="9">
                  <c:v>'07</c:v>
                </c:pt>
              </c:strCache>
            </c:strRef>
          </c:cat>
          <c:val>
            <c:numRef>
              <c:f>Sheet1!$B$2:$K$2</c:f>
              <c:numCache>
                <c:formatCode>General</c:formatCode>
                <c:ptCount val="10"/>
                <c:pt idx="0">
                  <c:v>250</c:v>
                </c:pt>
                <c:pt idx="1">
                  <c:v>185</c:v>
                </c:pt>
                <c:pt idx="2">
                  <c:v>135</c:v>
                </c:pt>
                <c:pt idx="3">
                  <c:v>110</c:v>
                </c:pt>
                <c:pt idx="4">
                  <c:v>90</c:v>
                </c:pt>
                <c:pt idx="5">
                  <c:v>60</c:v>
                </c:pt>
                <c:pt idx="6">
                  <c:v>60</c:v>
                </c:pt>
                <c:pt idx="7">
                  <c:v>55</c:v>
                </c:pt>
                <c:pt idx="8">
                  <c:v>50</c:v>
                </c:pt>
                <c:pt idx="9">
                  <c:v>40</c:v>
                </c:pt>
              </c:numCache>
            </c:numRef>
          </c:val>
          <c:smooth val="0"/>
          <c:extLst>
            <c:ext xmlns:c16="http://schemas.microsoft.com/office/drawing/2014/chart" uri="{C3380CC4-5D6E-409C-BE32-E72D297353CC}">
              <c16:uniqueId val="{00000000-B3D6-4BB5-873E-9B4A3C9B9D3F}"/>
            </c:ext>
          </c:extLst>
        </c:ser>
        <c:ser>
          <c:idx val="1"/>
          <c:order val="1"/>
          <c:tx>
            <c:strRef>
              <c:f>Sheet1!$A$3</c:f>
              <c:strCache>
                <c:ptCount val="1"/>
                <c:pt idx="0">
                  <c:v>Tcac</c:v>
                </c:pt>
              </c:strCache>
            </c:strRef>
          </c:tx>
          <c:spPr>
            <a:ln w="12405">
              <a:solidFill>
                <a:srgbClr val="0000FF"/>
              </a:solidFill>
              <a:prstDash val="solid"/>
            </a:ln>
          </c:spPr>
          <c:marker>
            <c:symbol val="square"/>
            <c:size val="3"/>
            <c:spPr>
              <a:solidFill>
                <a:srgbClr val="3366FF"/>
              </a:solidFill>
              <a:ln>
                <a:solidFill>
                  <a:srgbClr val="0000FF"/>
                </a:solidFill>
                <a:prstDash val="solid"/>
              </a:ln>
            </c:spPr>
          </c:marker>
          <c:cat>
            <c:strRef>
              <c:f>Sheet1!$B$1:$K$1</c:f>
              <c:strCache>
                <c:ptCount val="10"/>
                <c:pt idx="0">
                  <c:v>'80</c:v>
                </c:pt>
                <c:pt idx="1">
                  <c:v>'83</c:v>
                </c:pt>
                <c:pt idx="2">
                  <c:v>'85</c:v>
                </c:pt>
                <c:pt idx="3">
                  <c:v>'89</c:v>
                </c:pt>
                <c:pt idx="4">
                  <c:v>'92</c:v>
                </c:pt>
                <c:pt idx="5">
                  <c:v>'96</c:v>
                </c:pt>
                <c:pt idx="6">
                  <c:v>'98</c:v>
                </c:pt>
                <c:pt idx="7">
                  <c:v>'00</c:v>
                </c:pt>
                <c:pt idx="8">
                  <c:v>'04</c:v>
                </c:pt>
                <c:pt idx="9">
                  <c:v>'07</c:v>
                </c:pt>
              </c:strCache>
            </c:strRef>
          </c:cat>
          <c:val>
            <c:numRef>
              <c:f>Sheet1!$B$3:$K$3</c:f>
              <c:numCache>
                <c:formatCode>General</c:formatCode>
                <c:ptCount val="10"/>
                <c:pt idx="0">
                  <c:v>150</c:v>
                </c:pt>
                <c:pt idx="1">
                  <c:v>100</c:v>
                </c:pt>
                <c:pt idx="2">
                  <c:v>40</c:v>
                </c:pt>
                <c:pt idx="3">
                  <c:v>40</c:v>
                </c:pt>
                <c:pt idx="4">
                  <c:v>30</c:v>
                </c:pt>
                <c:pt idx="5">
                  <c:v>12</c:v>
                </c:pt>
                <c:pt idx="6">
                  <c:v>10</c:v>
                </c:pt>
                <c:pt idx="7">
                  <c:v>7</c:v>
                </c:pt>
                <c:pt idx="8">
                  <c:v>5</c:v>
                </c:pt>
                <c:pt idx="9">
                  <c:v>1.25</c:v>
                </c:pt>
              </c:numCache>
            </c:numRef>
          </c:val>
          <c:smooth val="0"/>
          <c:extLst>
            <c:ext xmlns:c16="http://schemas.microsoft.com/office/drawing/2014/chart" uri="{C3380CC4-5D6E-409C-BE32-E72D297353CC}">
              <c16:uniqueId val="{00000001-B3D6-4BB5-873E-9B4A3C9B9D3F}"/>
            </c:ext>
          </c:extLst>
        </c:ser>
        <c:dLbls>
          <c:showLegendKey val="0"/>
          <c:showVal val="0"/>
          <c:showCatName val="0"/>
          <c:showSerName val="0"/>
          <c:showPercent val="0"/>
          <c:showBubbleSize val="0"/>
        </c:dLbls>
        <c:marker val="1"/>
        <c:smooth val="0"/>
        <c:axId val="200701712"/>
        <c:axId val="1"/>
      </c:lineChart>
      <c:catAx>
        <c:axId val="200701712"/>
        <c:scaling>
          <c:orientation val="minMax"/>
        </c:scaling>
        <c:delete val="0"/>
        <c:axPos val="b"/>
        <c:numFmt formatCode="General" sourceLinked="1"/>
        <c:majorTickMark val="out"/>
        <c:minorTickMark val="none"/>
        <c:tickLblPos val="nextTo"/>
        <c:spPr>
          <a:ln w="3101">
            <a:solidFill>
              <a:schemeClr val="tx1"/>
            </a:solidFill>
            <a:prstDash val="solid"/>
          </a:ln>
        </c:spPr>
        <c:txPr>
          <a:bodyPr rot="0" vert="horz"/>
          <a:lstStyle/>
          <a:p>
            <a:pPr>
              <a:defRPr sz="1563"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01">
              <a:solidFill>
                <a:schemeClr val="tx1"/>
              </a:solidFill>
              <a:prstDash val="solid"/>
            </a:ln>
          </c:spPr>
        </c:majorGridlines>
        <c:numFmt formatCode="General" sourceLinked="1"/>
        <c:majorTickMark val="out"/>
        <c:minorTickMark val="none"/>
        <c:tickLblPos val="nextTo"/>
        <c:spPr>
          <a:ln w="3101">
            <a:solidFill>
              <a:schemeClr val="tx1"/>
            </a:solidFill>
            <a:prstDash val="solid"/>
          </a:ln>
        </c:spPr>
        <c:txPr>
          <a:bodyPr rot="0" vert="horz"/>
          <a:lstStyle/>
          <a:p>
            <a:pPr>
              <a:defRPr sz="1563" b="1" i="0" u="none" strike="noStrike" baseline="0">
                <a:solidFill>
                  <a:schemeClr val="tx1"/>
                </a:solidFill>
                <a:latin typeface="Arial"/>
                <a:ea typeface="Arial"/>
                <a:cs typeface="Arial"/>
              </a:defRPr>
            </a:pPr>
            <a:endParaRPr lang="en-US"/>
          </a:p>
        </c:txPr>
        <c:crossAx val="200701712"/>
        <c:crosses val="autoZero"/>
        <c:crossBetween val="between"/>
      </c:valAx>
      <c:spPr>
        <a:noFill/>
        <a:ln w="12405">
          <a:solidFill>
            <a:schemeClr val="tx1"/>
          </a:solidFill>
          <a:prstDash val="solid"/>
        </a:ln>
      </c:spPr>
    </c:plotArea>
    <c:legend>
      <c:legendPos val="r"/>
      <c:overlay val="0"/>
    </c:legend>
    <c:plotVisOnly val="1"/>
    <c:dispBlanksAs val="gap"/>
    <c:showDLblsOverMax val="0"/>
  </c:chart>
  <c:spPr>
    <a:noFill/>
    <a:ln>
      <a:noFill/>
    </a:ln>
  </c:spPr>
  <c:txPr>
    <a:bodyPr/>
    <a:lstStyle/>
    <a:p>
      <a:pPr>
        <a:defRPr sz="1563" b="1" i="0" u="none" strike="noStrike" baseline="0">
          <a:solidFill>
            <a:schemeClr val="tx1"/>
          </a:solidFill>
          <a:latin typeface="Arial"/>
          <a:ea typeface="Arial"/>
          <a:cs typeface="Arial"/>
        </a:defRPr>
      </a:pPr>
      <a:endParaRPr lang="en-US"/>
    </a:p>
  </c:txPr>
  <c:externalData r:id="rId1">
    <c:autoUpdate val="0"/>
  </c:externalData>
  <c:userShapes r:id="rId2"/>
</c:chartSpace>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D7E75-0A7C-0F46-8528-539DDCD6904C}" type="doc">
      <dgm:prSet loTypeId="urn:microsoft.com/office/officeart/2005/8/layout/pyramid2" loCatId="pyramid" qsTypeId="urn:microsoft.com/office/officeart/2005/8/quickstyle/simple4" qsCatId="simple" csTypeId="urn:microsoft.com/office/officeart/2005/8/colors/accent1_2" csCatId="accent1" phldr="1"/>
      <dgm:spPr/>
      <dgm:t>
        <a:bodyPr/>
        <a:lstStyle/>
        <a:p>
          <a:endParaRPr lang="en-US"/>
        </a:p>
      </dgm:t>
    </dgm:pt>
    <dgm:pt modelId="{87B5F655-FB95-6B44-9F15-8EEFEFAF1188}">
      <dgm:prSet phldrT="[Text]" custT="1"/>
      <dgm:spPr>
        <a:noFill/>
        <a:ln>
          <a:noFill/>
        </a:ln>
      </dgm:spPr>
      <dgm:t>
        <a:bodyPr/>
        <a:lstStyle/>
        <a:p>
          <a:r>
            <a:rPr lang="en-US" sz="2000" dirty="0"/>
            <a:t>L1/L2 Cache</a:t>
          </a:r>
        </a:p>
      </dgm:t>
    </dgm:pt>
    <dgm:pt modelId="{F81B0103-4A3B-8540-A666-F4341DA75E50}" type="parTrans" cxnId="{C7AA1E54-C84B-194F-B347-9B333E860D8F}">
      <dgm:prSet/>
      <dgm:spPr/>
      <dgm:t>
        <a:bodyPr/>
        <a:lstStyle/>
        <a:p>
          <a:endParaRPr lang="en-US"/>
        </a:p>
      </dgm:t>
    </dgm:pt>
    <dgm:pt modelId="{09142713-814D-5944-9442-C263701C242D}" type="sibTrans" cxnId="{C7AA1E54-C84B-194F-B347-9B333E860D8F}">
      <dgm:prSet/>
      <dgm:spPr/>
      <dgm:t>
        <a:bodyPr/>
        <a:lstStyle/>
        <a:p>
          <a:endParaRPr lang="en-US"/>
        </a:p>
      </dgm:t>
    </dgm:pt>
    <dgm:pt modelId="{2CA6B165-918B-5F4D-8BAD-80F9FED69A44}">
      <dgm:prSet phldrT="[Text]" custT="1"/>
      <dgm:spPr>
        <a:noFill/>
        <a:ln>
          <a:noFill/>
        </a:ln>
      </dgm:spPr>
      <dgm:t>
        <a:bodyPr/>
        <a:lstStyle/>
        <a:p>
          <a:r>
            <a:rPr lang="en-US" sz="2000" dirty="0"/>
            <a:t>Registers</a:t>
          </a:r>
        </a:p>
      </dgm:t>
    </dgm:pt>
    <dgm:pt modelId="{FEE7AF32-C958-C34E-9E93-B2D5D7B668C6}" type="parTrans" cxnId="{3532A9E4-E338-7A43-ABE5-37BB5D4FC723}">
      <dgm:prSet/>
      <dgm:spPr/>
      <dgm:t>
        <a:bodyPr/>
        <a:lstStyle/>
        <a:p>
          <a:endParaRPr lang="en-US"/>
        </a:p>
      </dgm:t>
    </dgm:pt>
    <dgm:pt modelId="{20A45196-413E-2B47-911F-8FFFCDBF0CBE}" type="sibTrans" cxnId="{3532A9E4-E338-7A43-ABE5-37BB5D4FC723}">
      <dgm:prSet/>
      <dgm:spPr/>
      <dgm:t>
        <a:bodyPr/>
        <a:lstStyle/>
        <a:p>
          <a:endParaRPr lang="en-US"/>
        </a:p>
      </dgm:t>
    </dgm:pt>
    <dgm:pt modelId="{D8D16B6C-32BC-F748-90FD-557999ED430C}">
      <dgm:prSet phldrT="[Text]" custT="1"/>
      <dgm:spPr>
        <a:noFill/>
        <a:ln>
          <a:noFill/>
        </a:ln>
      </dgm:spPr>
      <dgm:t>
        <a:bodyPr/>
        <a:lstStyle/>
        <a:p>
          <a:r>
            <a:rPr lang="en-US" sz="2000" dirty="0"/>
            <a:t>Main Memory</a:t>
          </a:r>
        </a:p>
      </dgm:t>
    </dgm:pt>
    <dgm:pt modelId="{1EAF8879-0FE9-E445-B785-F0DB65B49ADC}" type="parTrans" cxnId="{D0735A60-0BDE-894D-A7D0-A10D858EE42C}">
      <dgm:prSet/>
      <dgm:spPr/>
      <dgm:t>
        <a:bodyPr/>
        <a:lstStyle/>
        <a:p>
          <a:endParaRPr lang="en-US"/>
        </a:p>
      </dgm:t>
    </dgm:pt>
    <dgm:pt modelId="{6C01F404-32EA-6144-9EFE-BF05227F0DB4}" type="sibTrans" cxnId="{D0735A60-0BDE-894D-A7D0-A10D858EE42C}">
      <dgm:prSet/>
      <dgm:spPr/>
      <dgm:t>
        <a:bodyPr/>
        <a:lstStyle/>
        <a:p>
          <a:endParaRPr lang="en-US"/>
        </a:p>
      </dgm:t>
    </dgm:pt>
    <dgm:pt modelId="{C2133D8C-AE19-6446-91D7-4F154D05E46D}">
      <dgm:prSet phldrT="[Text]" custT="1"/>
      <dgm:spPr>
        <a:noFill/>
        <a:ln>
          <a:noFill/>
        </a:ln>
      </dgm:spPr>
      <dgm:t>
        <a:bodyPr/>
        <a:lstStyle/>
        <a:p>
          <a:r>
            <a:rPr lang="en-US" sz="2000" dirty="0"/>
            <a:t>Secondary Storage</a:t>
          </a:r>
        </a:p>
      </dgm:t>
    </dgm:pt>
    <dgm:pt modelId="{6A6C4CF6-058C-8540-BEC2-74A143646BD9}" type="parTrans" cxnId="{C481B03E-F1BE-674F-BD64-D79D30749CAA}">
      <dgm:prSet/>
      <dgm:spPr/>
      <dgm:t>
        <a:bodyPr/>
        <a:lstStyle/>
        <a:p>
          <a:endParaRPr lang="en-US"/>
        </a:p>
      </dgm:t>
    </dgm:pt>
    <dgm:pt modelId="{B3E4D16E-7F8C-ED4C-94D3-82EC7ADAB192}" type="sibTrans" cxnId="{C481B03E-F1BE-674F-BD64-D79D30749CAA}">
      <dgm:prSet/>
      <dgm:spPr/>
      <dgm:t>
        <a:bodyPr/>
        <a:lstStyle/>
        <a:p>
          <a:endParaRPr lang="en-US"/>
        </a:p>
      </dgm:t>
    </dgm:pt>
    <dgm:pt modelId="{50B38514-E4FA-ED47-819E-767F92C926F7}">
      <dgm:prSet phldrT="[Text]" custT="1"/>
      <dgm:spPr>
        <a:noFill/>
        <a:ln>
          <a:noFill/>
        </a:ln>
      </dgm:spPr>
      <dgm:t>
        <a:bodyPr/>
        <a:lstStyle/>
        <a:p>
          <a:r>
            <a:rPr lang="en-US" sz="2000" dirty="0"/>
            <a:t>Magnetic Tape</a:t>
          </a:r>
        </a:p>
      </dgm:t>
    </dgm:pt>
    <dgm:pt modelId="{82B7553F-90D6-2C48-8640-9F18CF06506E}" type="parTrans" cxnId="{CD2D8E18-2AB2-7F4C-81B3-DA8184BA59AD}">
      <dgm:prSet/>
      <dgm:spPr/>
      <dgm:t>
        <a:bodyPr/>
        <a:lstStyle/>
        <a:p>
          <a:endParaRPr lang="en-US"/>
        </a:p>
      </dgm:t>
    </dgm:pt>
    <dgm:pt modelId="{4807F03F-E5AE-4742-AF13-32936D23EBE4}" type="sibTrans" cxnId="{CD2D8E18-2AB2-7F4C-81B3-DA8184BA59AD}">
      <dgm:prSet/>
      <dgm:spPr/>
      <dgm:t>
        <a:bodyPr/>
        <a:lstStyle/>
        <a:p>
          <a:endParaRPr lang="en-US"/>
        </a:p>
      </dgm:t>
    </dgm:pt>
    <dgm:pt modelId="{54882A12-B520-E449-B58F-C39B4E4EBC63}" type="pres">
      <dgm:prSet presAssocID="{747D7E75-0A7C-0F46-8528-539DDCD6904C}" presName="compositeShape" presStyleCnt="0">
        <dgm:presLayoutVars>
          <dgm:dir/>
          <dgm:resizeHandles/>
        </dgm:presLayoutVars>
      </dgm:prSet>
      <dgm:spPr/>
    </dgm:pt>
    <dgm:pt modelId="{599D3A98-E6E7-0547-8B03-BCE0E1D5A8FE}" type="pres">
      <dgm:prSet presAssocID="{747D7E75-0A7C-0F46-8528-539DDCD6904C}" presName="pyramid" presStyleLbl="node1" presStyleIdx="0" presStyleCnt="1" custLinFactNeighborX="6997"/>
      <dgm:spPr>
        <a:blipFill rotWithShape="0">
          <a:blip xmlns:r="http://schemas.openxmlformats.org/officeDocument/2006/relationships" r:embed="rId1"/>
          <a:stretch>
            <a:fillRect/>
          </a:stretch>
        </a:blipFill>
      </dgm:spPr>
    </dgm:pt>
    <dgm:pt modelId="{030EBC98-6EDA-F84B-97A0-568FD6C3F46E}" type="pres">
      <dgm:prSet presAssocID="{747D7E75-0A7C-0F46-8528-539DDCD6904C}" presName="theList" presStyleCnt="0"/>
      <dgm:spPr/>
    </dgm:pt>
    <dgm:pt modelId="{F7DBDEC7-3B51-E84D-A5F4-EF5AC2A8D6A7}" type="pres">
      <dgm:prSet presAssocID="{87B5F655-FB95-6B44-9F15-8EEFEFAF1188}" presName="aNode" presStyleLbl="fgAcc1" presStyleIdx="0" presStyleCnt="5" custScaleX="58607" custScaleY="20606" custLinFactY="47923" custLinFactNeighborX="-38502" custLinFactNeighborY="100000">
        <dgm:presLayoutVars>
          <dgm:bulletEnabled val="1"/>
        </dgm:presLayoutVars>
      </dgm:prSet>
      <dgm:spPr/>
    </dgm:pt>
    <dgm:pt modelId="{9349C6EB-6BB4-DB4E-91DF-A39B7A865D67}" type="pres">
      <dgm:prSet presAssocID="{87B5F655-FB95-6B44-9F15-8EEFEFAF1188}" presName="aSpace" presStyleCnt="0"/>
      <dgm:spPr/>
    </dgm:pt>
    <dgm:pt modelId="{CEEA1C7B-8A0F-6C4C-9663-EB98FD381146}" type="pres">
      <dgm:prSet presAssocID="{2CA6B165-918B-5F4D-8BAD-80F9FED69A44}" presName="aNode" presStyleLbl="fgAcc1" presStyleIdx="1" presStyleCnt="5" custScaleX="52322" custScaleY="26540" custLinFactNeighborX="-38958" custLinFactNeighborY="-83633">
        <dgm:presLayoutVars>
          <dgm:bulletEnabled val="1"/>
        </dgm:presLayoutVars>
      </dgm:prSet>
      <dgm:spPr/>
    </dgm:pt>
    <dgm:pt modelId="{D7E79AF1-0B8E-4A44-9272-79D8D9884630}" type="pres">
      <dgm:prSet presAssocID="{2CA6B165-918B-5F4D-8BAD-80F9FED69A44}" presName="aSpace" presStyleCnt="0"/>
      <dgm:spPr/>
    </dgm:pt>
    <dgm:pt modelId="{DFC2B408-42CF-A94F-BBE7-BDDB0E585FA3}" type="pres">
      <dgm:prSet presAssocID="{D8D16B6C-32BC-F748-90FD-557999ED430C}" presName="aNode" presStyleLbl="fgAcc1" presStyleIdx="2" presStyleCnt="5" custScaleX="77786" custScaleY="20606" custLinFactY="11327" custLinFactNeighborX="-36855" custLinFactNeighborY="100000">
        <dgm:presLayoutVars>
          <dgm:bulletEnabled val="1"/>
        </dgm:presLayoutVars>
      </dgm:prSet>
      <dgm:spPr/>
    </dgm:pt>
    <dgm:pt modelId="{66873682-F9B6-8D41-B833-F14CFF46472A}" type="pres">
      <dgm:prSet presAssocID="{D8D16B6C-32BC-F748-90FD-557999ED430C}" presName="aSpace" presStyleCnt="0"/>
      <dgm:spPr/>
    </dgm:pt>
    <dgm:pt modelId="{C7A1AE39-7043-1045-973B-72F3CF687944}" type="pres">
      <dgm:prSet presAssocID="{C2133D8C-AE19-6446-91D7-4F154D05E46D}" presName="aNode" presStyleLbl="fgAcc1" presStyleIdx="3" presStyleCnt="5" custScaleX="85469" custScaleY="20606" custLinFactY="11914" custLinFactNeighborX="-38010" custLinFactNeighborY="100000">
        <dgm:presLayoutVars>
          <dgm:bulletEnabled val="1"/>
        </dgm:presLayoutVars>
      </dgm:prSet>
      <dgm:spPr/>
    </dgm:pt>
    <dgm:pt modelId="{603C4463-F112-434C-9B40-BCBBFD40AF8D}" type="pres">
      <dgm:prSet presAssocID="{C2133D8C-AE19-6446-91D7-4F154D05E46D}" presName="aSpace" presStyleCnt="0"/>
      <dgm:spPr/>
    </dgm:pt>
    <dgm:pt modelId="{261161A0-F7A1-F34D-A864-576B1D3695C0}" type="pres">
      <dgm:prSet presAssocID="{50B38514-E4FA-ED47-819E-767F92C926F7}" presName="aNode" presStyleLbl="fgAcc1" presStyleIdx="4" presStyleCnt="5" custScaleX="95002" custScaleY="20606" custLinFactY="12501" custLinFactNeighborX="-39108" custLinFactNeighborY="100000">
        <dgm:presLayoutVars>
          <dgm:bulletEnabled val="1"/>
        </dgm:presLayoutVars>
      </dgm:prSet>
      <dgm:spPr/>
    </dgm:pt>
    <dgm:pt modelId="{94BD170A-27CA-6A49-B3EC-2F1A8E4E8AF9}" type="pres">
      <dgm:prSet presAssocID="{50B38514-E4FA-ED47-819E-767F92C926F7}" presName="aSpace" presStyleCnt="0"/>
      <dgm:spPr/>
    </dgm:pt>
  </dgm:ptLst>
  <dgm:cxnLst>
    <dgm:cxn modelId="{D7914D09-F9FC-41A2-A222-860C29129541}" type="presOf" srcId="{C2133D8C-AE19-6446-91D7-4F154D05E46D}" destId="{C7A1AE39-7043-1045-973B-72F3CF687944}" srcOrd="0" destOrd="0" presId="urn:microsoft.com/office/officeart/2005/8/layout/pyramid2"/>
    <dgm:cxn modelId="{CD2D8E18-2AB2-7F4C-81B3-DA8184BA59AD}" srcId="{747D7E75-0A7C-0F46-8528-539DDCD6904C}" destId="{50B38514-E4FA-ED47-819E-767F92C926F7}" srcOrd="4" destOrd="0" parTransId="{82B7553F-90D6-2C48-8640-9F18CF06506E}" sibTransId="{4807F03F-E5AE-4742-AF13-32936D23EBE4}"/>
    <dgm:cxn modelId="{72ECA230-9375-460A-BA86-37D2FAED4D9E}" type="presOf" srcId="{50B38514-E4FA-ED47-819E-767F92C926F7}" destId="{261161A0-F7A1-F34D-A864-576B1D3695C0}" srcOrd="0" destOrd="0" presId="urn:microsoft.com/office/officeart/2005/8/layout/pyramid2"/>
    <dgm:cxn modelId="{C481B03E-F1BE-674F-BD64-D79D30749CAA}" srcId="{747D7E75-0A7C-0F46-8528-539DDCD6904C}" destId="{C2133D8C-AE19-6446-91D7-4F154D05E46D}" srcOrd="3" destOrd="0" parTransId="{6A6C4CF6-058C-8540-BEC2-74A143646BD9}" sibTransId="{B3E4D16E-7F8C-ED4C-94D3-82EC7ADAB192}"/>
    <dgm:cxn modelId="{D0735A60-0BDE-894D-A7D0-A10D858EE42C}" srcId="{747D7E75-0A7C-0F46-8528-539DDCD6904C}" destId="{D8D16B6C-32BC-F748-90FD-557999ED430C}" srcOrd="2" destOrd="0" parTransId="{1EAF8879-0FE9-E445-B785-F0DB65B49ADC}" sibTransId="{6C01F404-32EA-6144-9EFE-BF05227F0DB4}"/>
    <dgm:cxn modelId="{C7AA1E54-C84B-194F-B347-9B333E860D8F}" srcId="{747D7E75-0A7C-0F46-8528-539DDCD6904C}" destId="{87B5F655-FB95-6B44-9F15-8EEFEFAF1188}" srcOrd="0" destOrd="0" parTransId="{F81B0103-4A3B-8540-A666-F4341DA75E50}" sibTransId="{09142713-814D-5944-9442-C263701C242D}"/>
    <dgm:cxn modelId="{8AACF686-2851-4C75-9AC1-59B35FEFAB1F}" type="presOf" srcId="{2CA6B165-918B-5F4D-8BAD-80F9FED69A44}" destId="{CEEA1C7B-8A0F-6C4C-9663-EB98FD381146}" srcOrd="0" destOrd="0" presId="urn:microsoft.com/office/officeart/2005/8/layout/pyramid2"/>
    <dgm:cxn modelId="{AA6E0D8F-BDFF-4AD9-9A30-890290E3627C}" type="presOf" srcId="{D8D16B6C-32BC-F748-90FD-557999ED430C}" destId="{DFC2B408-42CF-A94F-BBE7-BDDB0E585FA3}" srcOrd="0" destOrd="0" presId="urn:microsoft.com/office/officeart/2005/8/layout/pyramid2"/>
    <dgm:cxn modelId="{EDE667AD-EF69-4DB9-8A29-60EA361C85A0}" type="presOf" srcId="{87B5F655-FB95-6B44-9F15-8EEFEFAF1188}" destId="{F7DBDEC7-3B51-E84D-A5F4-EF5AC2A8D6A7}" srcOrd="0" destOrd="0" presId="urn:microsoft.com/office/officeart/2005/8/layout/pyramid2"/>
    <dgm:cxn modelId="{02507FE1-8B54-4405-A0B6-8AB72A1338E4}" type="presOf" srcId="{747D7E75-0A7C-0F46-8528-539DDCD6904C}" destId="{54882A12-B520-E449-B58F-C39B4E4EBC63}" srcOrd="0" destOrd="0" presId="urn:microsoft.com/office/officeart/2005/8/layout/pyramid2"/>
    <dgm:cxn modelId="{3532A9E4-E338-7A43-ABE5-37BB5D4FC723}" srcId="{747D7E75-0A7C-0F46-8528-539DDCD6904C}" destId="{2CA6B165-918B-5F4D-8BAD-80F9FED69A44}" srcOrd="1" destOrd="0" parTransId="{FEE7AF32-C958-C34E-9E93-B2D5D7B668C6}" sibTransId="{20A45196-413E-2B47-911F-8FFFCDBF0CBE}"/>
    <dgm:cxn modelId="{BC010E09-3D27-42F4-BA0A-1E553B49BEBF}" type="presParOf" srcId="{54882A12-B520-E449-B58F-C39B4E4EBC63}" destId="{599D3A98-E6E7-0547-8B03-BCE0E1D5A8FE}" srcOrd="0" destOrd="0" presId="urn:microsoft.com/office/officeart/2005/8/layout/pyramid2"/>
    <dgm:cxn modelId="{1E3C4E58-34B5-4851-B8F4-B14A1BBB464E}" type="presParOf" srcId="{54882A12-B520-E449-B58F-C39B4E4EBC63}" destId="{030EBC98-6EDA-F84B-97A0-568FD6C3F46E}" srcOrd="1" destOrd="0" presId="urn:microsoft.com/office/officeart/2005/8/layout/pyramid2"/>
    <dgm:cxn modelId="{B6781726-77C5-44AE-8ED1-B5326DAA25B9}" type="presParOf" srcId="{030EBC98-6EDA-F84B-97A0-568FD6C3F46E}" destId="{F7DBDEC7-3B51-E84D-A5F4-EF5AC2A8D6A7}" srcOrd="0" destOrd="0" presId="urn:microsoft.com/office/officeart/2005/8/layout/pyramid2"/>
    <dgm:cxn modelId="{A4CB7F66-64A0-4DBD-AC91-CC552EFD6174}" type="presParOf" srcId="{030EBC98-6EDA-F84B-97A0-568FD6C3F46E}" destId="{9349C6EB-6BB4-DB4E-91DF-A39B7A865D67}" srcOrd="1" destOrd="0" presId="urn:microsoft.com/office/officeart/2005/8/layout/pyramid2"/>
    <dgm:cxn modelId="{62C32AC5-535B-4E7F-AE17-F336D11E97DB}" type="presParOf" srcId="{030EBC98-6EDA-F84B-97A0-568FD6C3F46E}" destId="{CEEA1C7B-8A0F-6C4C-9663-EB98FD381146}" srcOrd="2" destOrd="0" presId="urn:microsoft.com/office/officeart/2005/8/layout/pyramid2"/>
    <dgm:cxn modelId="{5ECFA3C7-CFF0-4776-802D-945D27D7C67C}" type="presParOf" srcId="{030EBC98-6EDA-F84B-97A0-568FD6C3F46E}" destId="{D7E79AF1-0B8E-4A44-9272-79D8D9884630}" srcOrd="3" destOrd="0" presId="urn:microsoft.com/office/officeart/2005/8/layout/pyramid2"/>
    <dgm:cxn modelId="{28CF88AD-E75E-488B-8029-940EAF067427}" type="presParOf" srcId="{030EBC98-6EDA-F84B-97A0-568FD6C3F46E}" destId="{DFC2B408-42CF-A94F-BBE7-BDDB0E585FA3}" srcOrd="4" destOrd="0" presId="urn:microsoft.com/office/officeart/2005/8/layout/pyramid2"/>
    <dgm:cxn modelId="{6D483509-1161-4B52-9F68-7AAC5DB8B5AB}" type="presParOf" srcId="{030EBC98-6EDA-F84B-97A0-568FD6C3F46E}" destId="{66873682-F9B6-8D41-B833-F14CFF46472A}" srcOrd="5" destOrd="0" presId="urn:microsoft.com/office/officeart/2005/8/layout/pyramid2"/>
    <dgm:cxn modelId="{8514CF1F-1877-437C-A27F-7E8FE5AF1A7D}" type="presParOf" srcId="{030EBC98-6EDA-F84B-97A0-568FD6C3F46E}" destId="{C7A1AE39-7043-1045-973B-72F3CF687944}" srcOrd="6" destOrd="0" presId="urn:microsoft.com/office/officeart/2005/8/layout/pyramid2"/>
    <dgm:cxn modelId="{017C28BC-C507-4E09-840A-B3B3D7326691}" type="presParOf" srcId="{030EBC98-6EDA-F84B-97A0-568FD6C3F46E}" destId="{603C4463-F112-434C-9B40-BCBBFD40AF8D}" srcOrd="7" destOrd="0" presId="urn:microsoft.com/office/officeart/2005/8/layout/pyramid2"/>
    <dgm:cxn modelId="{5E896779-3C7F-4C1F-97A2-2B97E34A2056}" type="presParOf" srcId="{030EBC98-6EDA-F84B-97A0-568FD6C3F46E}" destId="{261161A0-F7A1-F34D-A864-576B1D3695C0}" srcOrd="8" destOrd="0" presId="urn:microsoft.com/office/officeart/2005/8/layout/pyramid2"/>
    <dgm:cxn modelId="{DCAF0D4C-6746-4891-A4C3-985C929B7270}" type="presParOf" srcId="{030EBC98-6EDA-F84B-97A0-568FD6C3F46E}" destId="{94BD170A-27CA-6A49-B3EC-2F1A8E4E8AF9}"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D3A98-E6E7-0547-8B03-BCE0E1D5A8FE}">
      <dsp:nvSpPr>
        <dsp:cNvPr id="0" name=""/>
        <dsp:cNvSpPr/>
      </dsp:nvSpPr>
      <dsp:spPr>
        <a:xfrm>
          <a:off x="1904998" y="0"/>
          <a:ext cx="4364038" cy="4364038"/>
        </a:xfrm>
        <a:prstGeom prst="triangl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DBDEC7-3B51-E84D-A5F4-EF5AC2A8D6A7}">
      <dsp:nvSpPr>
        <dsp:cNvPr id="0" name=""/>
        <dsp:cNvSpPr/>
      </dsp:nvSpPr>
      <dsp:spPr>
        <a:xfrm>
          <a:off x="3276590" y="1666875"/>
          <a:ext cx="1662460" cy="419417"/>
        </a:xfrm>
        <a:prstGeom prst="roundRect">
          <a:avLst/>
        </a:prstGeom>
        <a:no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L1/L2 Cache</a:t>
          </a:r>
        </a:p>
      </dsp:txBody>
      <dsp:txXfrm>
        <a:off x="3297064" y="1687349"/>
        <a:ext cx="1621512" cy="378469"/>
      </dsp:txXfrm>
    </dsp:sp>
    <dsp:sp modelId="{CEEA1C7B-8A0F-6C4C-9663-EB98FD381146}">
      <dsp:nvSpPr>
        <dsp:cNvPr id="0" name=""/>
        <dsp:cNvSpPr/>
      </dsp:nvSpPr>
      <dsp:spPr>
        <a:xfrm>
          <a:off x="3352796" y="898076"/>
          <a:ext cx="1484178" cy="540199"/>
        </a:xfrm>
        <a:prstGeom prst="roundRect">
          <a:avLst/>
        </a:prstGeom>
        <a:no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Registers</a:t>
          </a:r>
        </a:p>
      </dsp:txBody>
      <dsp:txXfrm>
        <a:off x="3379166" y="924446"/>
        <a:ext cx="1431438" cy="487459"/>
      </dsp:txXfrm>
    </dsp:sp>
    <dsp:sp modelId="{DFC2B408-42CF-A94F-BBE7-BDDB0E585FA3}">
      <dsp:nvSpPr>
        <dsp:cNvPr id="0" name=""/>
        <dsp:cNvSpPr/>
      </dsp:nvSpPr>
      <dsp:spPr>
        <a:xfrm>
          <a:off x="3051291" y="2390465"/>
          <a:ext cx="2206496" cy="419417"/>
        </a:xfrm>
        <a:prstGeom prst="roundRect">
          <a:avLst/>
        </a:prstGeom>
        <a:no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Main Memory</a:t>
          </a:r>
        </a:p>
      </dsp:txBody>
      <dsp:txXfrm>
        <a:off x="3071765" y="2410939"/>
        <a:ext cx="2165548" cy="378469"/>
      </dsp:txXfrm>
    </dsp:sp>
    <dsp:sp modelId="{C7A1AE39-7043-1045-973B-72F3CF687944}">
      <dsp:nvSpPr>
        <dsp:cNvPr id="0" name=""/>
        <dsp:cNvSpPr/>
      </dsp:nvSpPr>
      <dsp:spPr>
        <a:xfrm>
          <a:off x="2909559" y="3076258"/>
          <a:ext cx="2424434" cy="419417"/>
        </a:xfrm>
        <a:prstGeom prst="roundRect">
          <a:avLst/>
        </a:prstGeom>
        <a:no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Secondary Storage</a:t>
          </a:r>
        </a:p>
      </dsp:txBody>
      <dsp:txXfrm>
        <a:off x="2930033" y="3096732"/>
        <a:ext cx="2383486" cy="378469"/>
      </dsp:txXfrm>
    </dsp:sp>
    <dsp:sp modelId="{261161A0-F7A1-F34D-A864-576B1D3695C0}">
      <dsp:nvSpPr>
        <dsp:cNvPr id="0" name=""/>
        <dsp:cNvSpPr/>
      </dsp:nvSpPr>
      <dsp:spPr>
        <a:xfrm>
          <a:off x="2743205" y="3762050"/>
          <a:ext cx="2694850" cy="419417"/>
        </a:xfrm>
        <a:prstGeom prst="roundRect">
          <a:avLst/>
        </a:prstGeom>
        <a:no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Magnetic Tape</a:t>
          </a:r>
        </a:p>
      </dsp:txBody>
      <dsp:txXfrm>
        <a:off x="2763679" y="3782524"/>
        <a:ext cx="2653902" cy="37846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drawing1.xml><?xml version="1.0" encoding="utf-8"?>
<c:userShapes xmlns:c="http://schemas.openxmlformats.org/drawingml/2006/chart">
  <cdr:relSizeAnchor xmlns:cdr="http://schemas.openxmlformats.org/drawingml/2006/chartDrawing">
    <cdr:from>
      <cdr:x>0.8225</cdr:x>
      <cdr:y>0.42166</cdr:y>
    </cdr:from>
    <cdr:to>
      <cdr:x>1</cdr:x>
      <cdr:y>0.63365</cdr:y>
    </cdr:to>
    <cdr:sp macro="" textlink="">
      <cdr:nvSpPr>
        <cdr:cNvPr id="2" name="TextBox 1"/>
        <cdr:cNvSpPr txBox="1"/>
      </cdr:nvSpPr>
      <cdr:spPr>
        <a:xfrm xmlns:a="http://schemas.openxmlformats.org/drawingml/2006/main">
          <a:off x="4237037" y="1818704"/>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AD20EF4-46E9-41C2-9E30-3A13B9B41719}"/>
              </a:ext>
            </a:extLst>
          </p:cNvPr>
          <p:cNvSpPr>
            <a:spLocks noGrp="1" noChangeArrowheads="1"/>
          </p:cNvSpPr>
          <p:nvPr>
            <p:ph type="hdr" sz="quarter"/>
          </p:nvPr>
        </p:nvSpPr>
        <p:spPr bwMode="auto">
          <a:xfrm>
            <a:off x="0" y="0"/>
            <a:ext cx="5270500" cy="463550"/>
          </a:xfrm>
          <a:prstGeom prst="rect">
            <a:avLst/>
          </a:prstGeom>
          <a:noFill/>
          <a:ln w="9525">
            <a:noFill/>
            <a:miter lim="800000"/>
            <a:headEnd/>
            <a:tailEnd/>
          </a:ln>
          <a:effectLst/>
        </p:spPr>
        <p:txBody>
          <a:bodyPr vert="horz" wrap="square" lIns="92415" tIns="46208" rIns="92415" bIns="46208" numCol="1" anchor="t" anchorCtr="0" compatLnSpc="1">
            <a:prstTxWarp prst="textNoShape">
              <a:avLst/>
            </a:prstTxWarp>
          </a:bodyPr>
          <a:lstStyle>
            <a:lvl1pPr defTabSz="924318">
              <a:defRPr sz="1200">
                <a:latin typeface="Times New Roman" pitchFamily="18" charset="0"/>
              </a:defRPr>
            </a:lvl1pPr>
          </a:lstStyle>
          <a:p>
            <a:pPr>
              <a:defRPr/>
            </a:pPr>
            <a:r>
              <a:rPr lang="en-AU"/>
              <a:t>Morgan Kaufmann Publishers</a:t>
            </a:r>
          </a:p>
        </p:txBody>
      </p:sp>
      <p:sp>
        <p:nvSpPr>
          <p:cNvPr id="6147" name="Rectangle 3">
            <a:extLst>
              <a:ext uri="{FF2B5EF4-FFF2-40B4-BE49-F238E27FC236}">
                <a16:creationId xmlns:a16="http://schemas.microsoft.com/office/drawing/2014/main" id="{76D64DF8-05FF-4056-BF0E-54EFA5B6017E}"/>
              </a:ext>
            </a:extLst>
          </p:cNvPr>
          <p:cNvSpPr>
            <a:spLocks noGrp="1" noChangeArrowheads="1"/>
          </p:cNvSpPr>
          <p:nvPr>
            <p:ph type="dt" sz="quarter" idx="1"/>
          </p:nvPr>
        </p:nvSpPr>
        <p:spPr bwMode="auto">
          <a:xfrm>
            <a:off x="5405438" y="0"/>
            <a:ext cx="1476375" cy="463550"/>
          </a:xfrm>
          <a:prstGeom prst="rect">
            <a:avLst/>
          </a:prstGeom>
          <a:noFill/>
          <a:ln w="9525">
            <a:noFill/>
            <a:miter lim="800000"/>
            <a:headEnd/>
            <a:tailEnd/>
          </a:ln>
          <a:effectLst/>
        </p:spPr>
        <p:txBody>
          <a:bodyPr vert="horz" wrap="square" lIns="92415" tIns="46208" rIns="92415" bIns="46208" numCol="1" anchor="t" anchorCtr="0" compatLnSpc="1">
            <a:prstTxWarp prst="textNoShape">
              <a:avLst/>
            </a:prstTxWarp>
          </a:bodyPr>
          <a:lstStyle>
            <a:lvl1pPr algn="r" defTabSz="924318">
              <a:defRPr sz="1200">
                <a:latin typeface="Times New Roman" pitchFamily="18" charset="0"/>
              </a:defRPr>
            </a:lvl1pPr>
          </a:lstStyle>
          <a:p>
            <a:pPr>
              <a:defRPr/>
            </a:pPr>
            <a:fld id="{6C65E458-7448-4067-8BF1-E66AFAD5B403}" type="datetime3">
              <a:rPr lang="en-AU"/>
              <a:pPr>
                <a:defRPr/>
              </a:pPr>
              <a:t>22 April, 2020</a:t>
            </a:fld>
            <a:endParaRPr lang="en-AU"/>
          </a:p>
        </p:txBody>
      </p:sp>
      <p:sp>
        <p:nvSpPr>
          <p:cNvPr id="6148" name="Rectangle 4">
            <a:extLst>
              <a:ext uri="{FF2B5EF4-FFF2-40B4-BE49-F238E27FC236}">
                <a16:creationId xmlns:a16="http://schemas.microsoft.com/office/drawing/2014/main" id="{C401272B-1544-487E-B1D9-0EF555747169}"/>
              </a:ext>
            </a:extLst>
          </p:cNvPr>
          <p:cNvSpPr>
            <a:spLocks noGrp="1" noChangeArrowheads="1"/>
          </p:cNvSpPr>
          <p:nvPr>
            <p:ph type="ftr" sz="quarter" idx="2"/>
          </p:nvPr>
        </p:nvSpPr>
        <p:spPr bwMode="auto">
          <a:xfrm>
            <a:off x="0" y="8832850"/>
            <a:ext cx="5270500" cy="463550"/>
          </a:xfrm>
          <a:prstGeom prst="rect">
            <a:avLst/>
          </a:prstGeom>
          <a:noFill/>
          <a:ln w="9525">
            <a:noFill/>
            <a:miter lim="800000"/>
            <a:headEnd/>
            <a:tailEnd/>
          </a:ln>
          <a:effectLst/>
        </p:spPr>
        <p:txBody>
          <a:bodyPr vert="horz" wrap="square" lIns="92415" tIns="46208" rIns="92415" bIns="46208" numCol="1" anchor="b" anchorCtr="0" compatLnSpc="1">
            <a:prstTxWarp prst="textNoShape">
              <a:avLst/>
            </a:prstTxWarp>
          </a:bodyPr>
          <a:lstStyle>
            <a:lvl1pPr defTabSz="924318">
              <a:defRPr sz="1200">
                <a:latin typeface="Times New Roman" pitchFamily="18" charset="0"/>
              </a:defRPr>
            </a:lvl1pPr>
          </a:lstStyle>
          <a:p>
            <a:pPr>
              <a:defRPr/>
            </a:pPr>
            <a:r>
              <a:rPr lang="en-AU"/>
              <a:t>Chapter 5 — Large and Fast: Exploiting Memory Hierarchy</a:t>
            </a:r>
          </a:p>
        </p:txBody>
      </p:sp>
      <p:sp>
        <p:nvSpPr>
          <p:cNvPr id="6149" name="Rectangle 5">
            <a:extLst>
              <a:ext uri="{FF2B5EF4-FFF2-40B4-BE49-F238E27FC236}">
                <a16:creationId xmlns:a16="http://schemas.microsoft.com/office/drawing/2014/main" id="{2D7577BA-C9BB-4735-AAE3-1188C4CFE736}"/>
              </a:ext>
            </a:extLst>
          </p:cNvPr>
          <p:cNvSpPr>
            <a:spLocks noGrp="1" noChangeArrowheads="1"/>
          </p:cNvSpPr>
          <p:nvPr>
            <p:ph type="sldNum" sz="quarter" idx="3"/>
          </p:nvPr>
        </p:nvSpPr>
        <p:spPr bwMode="auto">
          <a:xfrm>
            <a:off x="5405438" y="8832850"/>
            <a:ext cx="1476375" cy="463550"/>
          </a:xfrm>
          <a:prstGeom prst="rect">
            <a:avLst/>
          </a:prstGeom>
          <a:noFill/>
          <a:ln w="9525">
            <a:noFill/>
            <a:miter lim="800000"/>
            <a:headEnd/>
            <a:tailEnd/>
          </a:ln>
          <a:effectLst/>
        </p:spPr>
        <p:txBody>
          <a:bodyPr vert="horz" wrap="square" lIns="92415" tIns="46208" rIns="92415" bIns="46208" numCol="1" anchor="b" anchorCtr="0" compatLnSpc="1">
            <a:prstTxWarp prst="textNoShape">
              <a:avLst/>
            </a:prstTxWarp>
          </a:bodyPr>
          <a:lstStyle>
            <a:lvl1pPr algn="r" defTabSz="924318">
              <a:defRPr sz="1200">
                <a:latin typeface="Times New Roman" panose="02020603050405020304" pitchFamily="18" charset="0"/>
              </a:defRPr>
            </a:lvl1pPr>
          </a:lstStyle>
          <a:p>
            <a:pPr>
              <a:defRPr/>
            </a:pPr>
            <a:fld id="{53A8C5ED-FAC7-4269-A96A-B94226A2CB29}"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7E6F8BC-FF1F-42E9-AD1F-8D53B7754610}"/>
              </a:ext>
            </a:extLst>
          </p:cNvPr>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92415" tIns="46208" rIns="92415" bIns="46208" numCol="1" anchor="t" anchorCtr="0" compatLnSpc="1">
            <a:prstTxWarp prst="textNoShape">
              <a:avLst/>
            </a:prstTxWarp>
          </a:bodyPr>
          <a:lstStyle>
            <a:lvl1pPr defTabSz="924318">
              <a:defRPr sz="1200">
                <a:latin typeface="Times New Roman" pitchFamily="18" charset="0"/>
              </a:defRPr>
            </a:lvl1pPr>
          </a:lstStyle>
          <a:p>
            <a:pPr>
              <a:defRPr/>
            </a:pPr>
            <a:r>
              <a:rPr lang="en-AU"/>
              <a:t>Morgan Kaufmann Publishers</a:t>
            </a:r>
          </a:p>
        </p:txBody>
      </p:sp>
      <p:sp>
        <p:nvSpPr>
          <p:cNvPr id="8195" name="Rectangle 3">
            <a:extLst>
              <a:ext uri="{FF2B5EF4-FFF2-40B4-BE49-F238E27FC236}">
                <a16:creationId xmlns:a16="http://schemas.microsoft.com/office/drawing/2014/main" id="{AEC864D8-41DB-44CF-8233-0164927E1CD3}"/>
              </a:ext>
            </a:extLst>
          </p:cNvPr>
          <p:cNvSpPr>
            <a:spLocks noGrp="1" noChangeArrowheads="1"/>
          </p:cNvSpPr>
          <p:nvPr>
            <p:ph type="dt" idx="1"/>
          </p:nvPr>
        </p:nvSpPr>
        <p:spPr bwMode="auto">
          <a:xfrm>
            <a:off x="3898900" y="0"/>
            <a:ext cx="2982913" cy="463550"/>
          </a:xfrm>
          <a:prstGeom prst="rect">
            <a:avLst/>
          </a:prstGeom>
          <a:noFill/>
          <a:ln w="9525">
            <a:noFill/>
            <a:miter lim="800000"/>
            <a:headEnd/>
            <a:tailEnd/>
          </a:ln>
          <a:effectLst/>
        </p:spPr>
        <p:txBody>
          <a:bodyPr vert="horz" wrap="square" lIns="92415" tIns="46208" rIns="92415" bIns="46208" numCol="1" anchor="t" anchorCtr="0" compatLnSpc="1">
            <a:prstTxWarp prst="textNoShape">
              <a:avLst/>
            </a:prstTxWarp>
          </a:bodyPr>
          <a:lstStyle>
            <a:lvl1pPr algn="r" defTabSz="924318">
              <a:defRPr sz="1200">
                <a:latin typeface="Times New Roman" pitchFamily="18" charset="0"/>
              </a:defRPr>
            </a:lvl1pPr>
          </a:lstStyle>
          <a:p>
            <a:pPr>
              <a:defRPr/>
            </a:pPr>
            <a:fld id="{0B0582E3-4732-4369-8891-62A0084FC6AA}" type="datetime3">
              <a:rPr lang="en-AU"/>
              <a:pPr>
                <a:defRPr/>
              </a:pPr>
              <a:t>22 April, 2020</a:t>
            </a:fld>
            <a:endParaRPr lang="en-AU"/>
          </a:p>
        </p:txBody>
      </p:sp>
      <p:sp>
        <p:nvSpPr>
          <p:cNvPr id="3076" name="Rectangle 4">
            <a:extLst>
              <a:ext uri="{FF2B5EF4-FFF2-40B4-BE49-F238E27FC236}">
                <a16:creationId xmlns:a16="http://schemas.microsoft.com/office/drawing/2014/main" id="{C44EE050-7892-4660-9D67-4EC9FFF9B6F4}"/>
              </a:ext>
            </a:extLst>
          </p:cNvPr>
          <p:cNvSpPr>
            <a:spLocks noGrp="1" noRot="1" noChangeAspect="1" noChangeArrowheads="1" noTextEdit="1"/>
          </p:cNvSpPr>
          <p:nvPr>
            <p:ph type="sldImg" idx="2"/>
          </p:nvPr>
        </p:nvSpPr>
        <p:spPr bwMode="auto">
          <a:xfrm>
            <a:off x="1117600" y="698500"/>
            <a:ext cx="4646613"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2F558F3C-F84A-4442-86D7-CBAA47EE9117}"/>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a:effectLst/>
        </p:spPr>
        <p:txBody>
          <a:bodyPr vert="horz" wrap="square" lIns="92415" tIns="46208" rIns="92415" bIns="46208"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8198" name="Rectangle 6">
            <a:extLst>
              <a:ext uri="{FF2B5EF4-FFF2-40B4-BE49-F238E27FC236}">
                <a16:creationId xmlns:a16="http://schemas.microsoft.com/office/drawing/2014/main" id="{287D290E-9ED0-4177-9A05-56703A6157D8}"/>
              </a:ext>
            </a:extLst>
          </p:cNvPr>
          <p:cNvSpPr>
            <a:spLocks noGrp="1" noChangeArrowheads="1"/>
          </p:cNvSpPr>
          <p:nvPr>
            <p:ph type="ftr" sz="quarter" idx="4"/>
          </p:nvPr>
        </p:nvSpPr>
        <p:spPr bwMode="auto">
          <a:xfrm>
            <a:off x="0" y="8832850"/>
            <a:ext cx="2982913" cy="463550"/>
          </a:xfrm>
          <a:prstGeom prst="rect">
            <a:avLst/>
          </a:prstGeom>
          <a:noFill/>
          <a:ln w="9525">
            <a:noFill/>
            <a:miter lim="800000"/>
            <a:headEnd/>
            <a:tailEnd/>
          </a:ln>
          <a:effectLst/>
        </p:spPr>
        <p:txBody>
          <a:bodyPr vert="horz" wrap="square" lIns="92415" tIns="46208" rIns="92415" bIns="46208" numCol="1" anchor="b" anchorCtr="0" compatLnSpc="1">
            <a:prstTxWarp prst="textNoShape">
              <a:avLst/>
            </a:prstTxWarp>
          </a:bodyPr>
          <a:lstStyle>
            <a:lvl1pPr defTabSz="924318">
              <a:defRPr sz="1200">
                <a:latin typeface="Times New Roman" pitchFamily="18" charset="0"/>
              </a:defRPr>
            </a:lvl1pPr>
          </a:lstStyle>
          <a:p>
            <a:pPr>
              <a:defRPr/>
            </a:pPr>
            <a:r>
              <a:rPr lang="en-AU"/>
              <a:t>Chapter 5 — Large and Fast: Exploiting Memory Hierarchy</a:t>
            </a:r>
          </a:p>
        </p:txBody>
      </p:sp>
      <p:sp>
        <p:nvSpPr>
          <p:cNvPr id="8199" name="Rectangle 7">
            <a:extLst>
              <a:ext uri="{FF2B5EF4-FFF2-40B4-BE49-F238E27FC236}">
                <a16:creationId xmlns:a16="http://schemas.microsoft.com/office/drawing/2014/main" id="{44CA853B-9258-4FB6-B0F0-BB848E286A56}"/>
              </a:ext>
            </a:extLst>
          </p:cNvPr>
          <p:cNvSpPr>
            <a:spLocks noGrp="1" noChangeArrowheads="1"/>
          </p:cNvSpPr>
          <p:nvPr>
            <p:ph type="sldNum" sz="quarter" idx="5"/>
          </p:nvPr>
        </p:nvSpPr>
        <p:spPr bwMode="auto">
          <a:xfrm>
            <a:off x="3898900" y="8832850"/>
            <a:ext cx="2982913" cy="463550"/>
          </a:xfrm>
          <a:prstGeom prst="rect">
            <a:avLst/>
          </a:prstGeom>
          <a:noFill/>
          <a:ln w="9525">
            <a:noFill/>
            <a:miter lim="800000"/>
            <a:headEnd/>
            <a:tailEnd/>
          </a:ln>
          <a:effectLst/>
        </p:spPr>
        <p:txBody>
          <a:bodyPr vert="horz" wrap="square" lIns="92415" tIns="46208" rIns="92415" bIns="46208" numCol="1" anchor="b" anchorCtr="0" compatLnSpc="1">
            <a:prstTxWarp prst="textNoShape">
              <a:avLst/>
            </a:prstTxWarp>
          </a:bodyPr>
          <a:lstStyle>
            <a:lvl1pPr algn="r" defTabSz="924318">
              <a:defRPr sz="1200">
                <a:latin typeface="Times New Roman" panose="02020603050405020304" pitchFamily="18" charset="0"/>
              </a:defRPr>
            </a:lvl1pPr>
          </a:lstStyle>
          <a:p>
            <a:pPr>
              <a:defRPr/>
            </a:pPr>
            <a:fld id="{90EEF200-3F3E-42C0-94CE-BB9B4672C0C1}"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E4CDA81-42F7-4131-9D27-EC917F81492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147" name="Rectangle 3">
            <a:extLst>
              <a:ext uri="{FF2B5EF4-FFF2-40B4-BE49-F238E27FC236}">
                <a16:creationId xmlns:a16="http://schemas.microsoft.com/office/drawing/2014/main" id="{9CE1D511-22D2-400B-B995-1A8B9A5548C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245CDD3-D27C-4977-BD81-7587B488C5AA}"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6148" name="Rectangle 6">
            <a:extLst>
              <a:ext uri="{FF2B5EF4-FFF2-40B4-BE49-F238E27FC236}">
                <a16:creationId xmlns:a16="http://schemas.microsoft.com/office/drawing/2014/main" id="{EF15F6E7-4522-44BB-8995-F078D8DB7EB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6149" name="Rectangle 7">
            <a:extLst>
              <a:ext uri="{FF2B5EF4-FFF2-40B4-BE49-F238E27FC236}">
                <a16:creationId xmlns:a16="http://schemas.microsoft.com/office/drawing/2014/main" id="{4012C200-7F8E-4EA6-8270-931F08F799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A0C9763-3871-4629-B0E7-4C0D2EE97D47}" type="slidenum">
              <a:rPr lang="en-AU" altLang="en-US" smtClean="0">
                <a:latin typeface="Times New Roman" panose="02020603050405020304" pitchFamily="18" charset="0"/>
              </a:rPr>
              <a:pPr/>
              <a:t>1</a:t>
            </a:fld>
            <a:endParaRPr lang="en-AU" altLang="en-US">
              <a:latin typeface="Times New Roman" panose="02020603050405020304" pitchFamily="18" charset="0"/>
            </a:endParaRPr>
          </a:p>
        </p:txBody>
      </p:sp>
      <p:sp>
        <p:nvSpPr>
          <p:cNvPr id="6150" name="Rectangle 2">
            <a:extLst>
              <a:ext uri="{FF2B5EF4-FFF2-40B4-BE49-F238E27FC236}">
                <a16:creationId xmlns:a16="http://schemas.microsoft.com/office/drawing/2014/main" id="{C39A8A0D-EB19-4C2B-BB1A-B114758942CF}"/>
              </a:ext>
            </a:extLst>
          </p:cNvPr>
          <p:cNvSpPr>
            <a:spLocks noGrp="1" noRot="1" noChangeAspect="1" noChangeArrowheads="1" noTextEdit="1"/>
          </p:cNvSpPr>
          <p:nvPr>
            <p:ph type="sldImg"/>
          </p:nvPr>
        </p:nvSpPr>
        <p:spPr>
          <a:ln/>
        </p:spPr>
      </p:sp>
      <p:sp>
        <p:nvSpPr>
          <p:cNvPr id="6151" name="Rectangle 3">
            <a:extLst>
              <a:ext uri="{FF2B5EF4-FFF2-40B4-BE49-F238E27FC236}">
                <a16:creationId xmlns:a16="http://schemas.microsoft.com/office/drawing/2014/main" id="{6AB0C4DF-E65F-4558-9033-4D30866589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1C7479F-4BF0-4599-B7CC-9C2CFD0C0CA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2531" name="Rectangle 3">
            <a:extLst>
              <a:ext uri="{FF2B5EF4-FFF2-40B4-BE49-F238E27FC236}">
                <a16:creationId xmlns:a16="http://schemas.microsoft.com/office/drawing/2014/main" id="{CE65D421-0D14-450C-B00A-FF7C550D171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1F73746-74F7-4D5A-8423-626BF4D824B3}"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2532" name="Rectangle 6">
            <a:extLst>
              <a:ext uri="{FF2B5EF4-FFF2-40B4-BE49-F238E27FC236}">
                <a16:creationId xmlns:a16="http://schemas.microsoft.com/office/drawing/2014/main" id="{B4CD8CC6-F861-4B27-8B9E-2E2A15906D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2533" name="Rectangle 7">
            <a:extLst>
              <a:ext uri="{FF2B5EF4-FFF2-40B4-BE49-F238E27FC236}">
                <a16:creationId xmlns:a16="http://schemas.microsoft.com/office/drawing/2014/main" id="{2DFABF35-DB30-4467-9BF2-AB2A766BCA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2E7BF27-840C-4580-A8F3-BB5411017718}" type="slidenum">
              <a:rPr lang="en-AU" altLang="en-US" smtClean="0">
                <a:latin typeface="Times New Roman" panose="02020603050405020304" pitchFamily="18" charset="0"/>
              </a:rPr>
              <a:pPr/>
              <a:t>10</a:t>
            </a:fld>
            <a:endParaRPr lang="en-AU" altLang="en-US">
              <a:latin typeface="Times New Roman" panose="02020603050405020304" pitchFamily="18" charset="0"/>
            </a:endParaRPr>
          </a:p>
        </p:txBody>
      </p:sp>
      <p:sp>
        <p:nvSpPr>
          <p:cNvPr id="22534" name="Rectangle 2">
            <a:extLst>
              <a:ext uri="{FF2B5EF4-FFF2-40B4-BE49-F238E27FC236}">
                <a16:creationId xmlns:a16="http://schemas.microsoft.com/office/drawing/2014/main" id="{A4903A1D-8971-4B12-BBB5-CB50408EE09D}"/>
              </a:ext>
            </a:extLst>
          </p:cNvPr>
          <p:cNvSpPr>
            <a:spLocks noGrp="1" noRot="1" noChangeAspect="1" noChangeArrowheads="1" noTextEdit="1"/>
          </p:cNvSpPr>
          <p:nvPr>
            <p:ph type="sldImg"/>
          </p:nvPr>
        </p:nvSpPr>
        <p:spPr>
          <a:ln/>
        </p:spPr>
      </p:sp>
      <p:sp>
        <p:nvSpPr>
          <p:cNvPr id="22535" name="Rectangle 3">
            <a:extLst>
              <a:ext uri="{FF2B5EF4-FFF2-40B4-BE49-F238E27FC236}">
                <a16:creationId xmlns:a16="http://schemas.microsoft.com/office/drawing/2014/main" id="{BBA22CC6-87D0-4D68-ACC3-81BCF21EA8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53686384-E552-40CB-AF89-C2BCA0A0ADF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88419" name="Rectangle 3">
            <a:extLst>
              <a:ext uri="{FF2B5EF4-FFF2-40B4-BE49-F238E27FC236}">
                <a16:creationId xmlns:a16="http://schemas.microsoft.com/office/drawing/2014/main" id="{587C989E-AAFF-422B-B759-97B8E6726B3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4D47845-AF85-4C55-9E14-507723E591CB}"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88420" name="Rectangle 6">
            <a:extLst>
              <a:ext uri="{FF2B5EF4-FFF2-40B4-BE49-F238E27FC236}">
                <a16:creationId xmlns:a16="http://schemas.microsoft.com/office/drawing/2014/main" id="{FB2EB6C8-D004-4770-9D31-D50879B32E0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88421" name="Rectangle 7">
            <a:extLst>
              <a:ext uri="{FF2B5EF4-FFF2-40B4-BE49-F238E27FC236}">
                <a16:creationId xmlns:a16="http://schemas.microsoft.com/office/drawing/2014/main" id="{F7B30D24-6624-40E9-9AFE-77411D7898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253C0EEB-3CE0-4AB3-88C4-51F835F2C9A8}" type="slidenum">
              <a:rPr lang="en-AU" altLang="en-US" smtClean="0">
                <a:latin typeface="Times New Roman" panose="02020603050405020304" pitchFamily="18" charset="0"/>
              </a:rPr>
              <a:pPr/>
              <a:t>101</a:t>
            </a:fld>
            <a:endParaRPr lang="en-AU" altLang="en-US">
              <a:latin typeface="Times New Roman" panose="02020603050405020304" pitchFamily="18" charset="0"/>
            </a:endParaRPr>
          </a:p>
        </p:txBody>
      </p:sp>
      <p:sp>
        <p:nvSpPr>
          <p:cNvPr id="188422" name="Rectangle 2">
            <a:extLst>
              <a:ext uri="{FF2B5EF4-FFF2-40B4-BE49-F238E27FC236}">
                <a16:creationId xmlns:a16="http://schemas.microsoft.com/office/drawing/2014/main" id="{09B09A02-559C-483E-B6B3-68489D4234E3}"/>
              </a:ext>
            </a:extLst>
          </p:cNvPr>
          <p:cNvSpPr>
            <a:spLocks noGrp="1" noRot="1" noChangeAspect="1" noChangeArrowheads="1" noTextEdit="1"/>
          </p:cNvSpPr>
          <p:nvPr>
            <p:ph type="sldImg"/>
          </p:nvPr>
        </p:nvSpPr>
        <p:spPr>
          <a:ln/>
        </p:spPr>
      </p:sp>
      <p:sp>
        <p:nvSpPr>
          <p:cNvPr id="188423" name="Rectangle 3">
            <a:extLst>
              <a:ext uri="{FF2B5EF4-FFF2-40B4-BE49-F238E27FC236}">
                <a16:creationId xmlns:a16="http://schemas.microsoft.com/office/drawing/2014/main" id="{53B04F48-B2EE-4A25-BE1E-BA52F79D0C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88819B21-30D7-4E54-9A18-D6184567D40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90467" name="Rectangle 3">
            <a:extLst>
              <a:ext uri="{FF2B5EF4-FFF2-40B4-BE49-F238E27FC236}">
                <a16:creationId xmlns:a16="http://schemas.microsoft.com/office/drawing/2014/main" id="{FED70457-48B1-4605-AA3F-7DD8FC00F60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5A8A6B8-2A9E-4147-813E-573572C9D992}"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90468" name="Rectangle 6">
            <a:extLst>
              <a:ext uri="{FF2B5EF4-FFF2-40B4-BE49-F238E27FC236}">
                <a16:creationId xmlns:a16="http://schemas.microsoft.com/office/drawing/2014/main" id="{4FB7988B-BF73-41C7-8CD2-A1645800773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90469" name="Rectangle 7">
            <a:extLst>
              <a:ext uri="{FF2B5EF4-FFF2-40B4-BE49-F238E27FC236}">
                <a16:creationId xmlns:a16="http://schemas.microsoft.com/office/drawing/2014/main" id="{10D306FF-391F-450C-8CF8-2C81727626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C75C37F6-3786-4235-A802-AE18A358498E}" type="slidenum">
              <a:rPr lang="en-AU" altLang="en-US" smtClean="0">
                <a:latin typeface="Times New Roman" panose="02020603050405020304" pitchFamily="18" charset="0"/>
              </a:rPr>
              <a:pPr/>
              <a:t>102</a:t>
            </a:fld>
            <a:endParaRPr lang="en-AU" altLang="en-US">
              <a:latin typeface="Times New Roman" panose="02020603050405020304" pitchFamily="18" charset="0"/>
            </a:endParaRPr>
          </a:p>
        </p:txBody>
      </p:sp>
      <p:sp>
        <p:nvSpPr>
          <p:cNvPr id="190470" name="Rectangle 2">
            <a:extLst>
              <a:ext uri="{FF2B5EF4-FFF2-40B4-BE49-F238E27FC236}">
                <a16:creationId xmlns:a16="http://schemas.microsoft.com/office/drawing/2014/main" id="{E0289606-C1AC-43BE-BA1C-202EFD9D8860}"/>
              </a:ext>
            </a:extLst>
          </p:cNvPr>
          <p:cNvSpPr>
            <a:spLocks noGrp="1" noRot="1" noChangeAspect="1" noChangeArrowheads="1" noTextEdit="1"/>
          </p:cNvSpPr>
          <p:nvPr>
            <p:ph type="sldImg"/>
          </p:nvPr>
        </p:nvSpPr>
        <p:spPr>
          <a:ln/>
        </p:spPr>
      </p:sp>
      <p:sp>
        <p:nvSpPr>
          <p:cNvPr id="190471" name="Rectangle 3">
            <a:extLst>
              <a:ext uri="{FF2B5EF4-FFF2-40B4-BE49-F238E27FC236}">
                <a16:creationId xmlns:a16="http://schemas.microsoft.com/office/drawing/2014/main" id="{537DD5B8-116E-48D2-AB11-5E053E1F40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5F4B674F-B152-4244-A75B-B496D0BB7BA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92515" name="Rectangle 3">
            <a:extLst>
              <a:ext uri="{FF2B5EF4-FFF2-40B4-BE49-F238E27FC236}">
                <a16:creationId xmlns:a16="http://schemas.microsoft.com/office/drawing/2014/main" id="{0CEE9EBD-8EE2-422F-9F98-BC8258AE182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6A63BE2-656D-4E9A-A195-0DA23343C82D}"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92516" name="Rectangle 6">
            <a:extLst>
              <a:ext uri="{FF2B5EF4-FFF2-40B4-BE49-F238E27FC236}">
                <a16:creationId xmlns:a16="http://schemas.microsoft.com/office/drawing/2014/main" id="{10411753-3A7C-4311-AFDD-D6E6539EF88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92517" name="Rectangle 7">
            <a:extLst>
              <a:ext uri="{FF2B5EF4-FFF2-40B4-BE49-F238E27FC236}">
                <a16:creationId xmlns:a16="http://schemas.microsoft.com/office/drawing/2014/main" id="{CF0511E0-78D3-406B-A370-EBE804E6F8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834D5B5-8CC1-4401-B8CA-0D7BD5A85920}" type="slidenum">
              <a:rPr lang="en-AU" altLang="en-US" smtClean="0">
                <a:latin typeface="Times New Roman" panose="02020603050405020304" pitchFamily="18" charset="0"/>
              </a:rPr>
              <a:pPr/>
              <a:t>103</a:t>
            </a:fld>
            <a:endParaRPr lang="en-AU" altLang="en-US">
              <a:latin typeface="Times New Roman" panose="02020603050405020304" pitchFamily="18" charset="0"/>
            </a:endParaRPr>
          </a:p>
        </p:txBody>
      </p:sp>
      <p:sp>
        <p:nvSpPr>
          <p:cNvPr id="192518" name="Rectangle 2">
            <a:extLst>
              <a:ext uri="{FF2B5EF4-FFF2-40B4-BE49-F238E27FC236}">
                <a16:creationId xmlns:a16="http://schemas.microsoft.com/office/drawing/2014/main" id="{6FEF9EA1-9114-424B-BCB9-170B37B47E9B}"/>
              </a:ext>
            </a:extLst>
          </p:cNvPr>
          <p:cNvSpPr>
            <a:spLocks noGrp="1" noRot="1" noChangeAspect="1" noChangeArrowheads="1" noTextEdit="1"/>
          </p:cNvSpPr>
          <p:nvPr>
            <p:ph type="sldImg"/>
          </p:nvPr>
        </p:nvSpPr>
        <p:spPr>
          <a:ln/>
        </p:spPr>
      </p:sp>
      <p:sp>
        <p:nvSpPr>
          <p:cNvPr id="192519" name="Rectangle 3">
            <a:extLst>
              <a:ext uri="{FF2B5EF4-FFF2-40B4-BE49-F238E27FC236}">
                <a16:creationId xmlns:a16="http://schemas.microsoft.com/office/drawing/2014/main" id="{2F7CF942-C756-46C1-A737-CA913D415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7FD3822F-5CFE-4E0D-8312-04593EA4DF9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94563" name="Rectangle 3">
            <a:extLst>
              <a:ext uri="{FF2B5EF4-FFF2-40B4-BE49-F238E27FC236}">
                <a16:creationId xmlns:a16="http://schemas.microsoft.com/office/drawing/2014/main" id="{CA428AF3-1D7C-4FCF-A3A6-CF8DBA57F97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49DFB454-DD93-4A75-A371-60D739AEA5D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94564" name="Rectangle 6">
            <a:extLst>
              <a:ext uri="{FF2B5EF4-FFF2-40B4-BE49-F238E27FC236}">
                <a16:creationId xmlns:a16="http://schemas.microsoft.com/office/drawing/2014/main" id="{49EDC336-E6CA-4C3D-B68C-56211CD5DC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94565" name="Rectangle 7">
            <a:extLst>
              <a:ext uri="{FF2B5EF4-FFF2-40B4-BE49-F238E27FC236}">
                <a16:creationId xmlns:a16="http://schemas.microsoft.com/office/drawing/2014/main" id="{E745E5B0-9836-4A0B-855C-F7CE52202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94F493D-53A7-4D06-8C2A-0D4735D8A46C}" type="slidenum">
              <a:rPr lang="en-AU" altLang="en-US" smtClean="0">
                <a:latin typeface="Times New Roman" panose="02020603050405020304" pitchFamily="18" charset="0"/>
              </a:rPr>
              <a:pPr/>
              <a:t>104</a:t>
            </a:fld>
            <a:endParaRPr lang="en-AU" altLang="en-US">
              <a:latin typeface="Times New Roman" panose="02020603050405020304" pitchFamily="18" charset="0"/>
            </a:endParaRPr>
          </a:p>
        </p:txBody>
      </p:sp>
      <p:sp>
        <p:nvSpPr>
          <p:cNvPr id="194566" name="Rectangle 2">
            <a:extLst>
              <a:ext uri="{FF2B5EF4-FFF2-40B4-BE49-F238E27FC236}">
                <a16:creationId xmlns:a16="http://schemas.microsoft.com/office/drawing/2014/main" id="{100B2902-66AA-4251-9447-181DA1A42492}"/>
              </a:ext>
            </a:extLst>
          </p:cNvPr>
          <p:cNvSpPr>
            <a:spLocks noGrp="1" noRot="1" noChangeAspect="1" noChangeArrowheads="1" noTextEdit="1"/>
          </p:cNvSpPr>
          <p:nvPr>
            <p:ph type="sldImg"/>
          </p:nvPr>
        </p:nvSpPr>
        <p:spPr>
          <a:ln/>
        </p:spPr>
      </p:sp>
      <p:sp>
        <p:nvSpPr>
          <p:cNvPr id="194567" name="Rectangle 3">
            <a:extLst>
              <a:ext uri="{FF2B5EF4-FFF2-40B4-BE49-F238E27FC236}">
                <a16:creationId xmlns:a16="http://schemas.microsoft.com/office/drawing/2014/main" id="{90E378D5-972D-455C-87D5-B2C70B3DB0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70BE9D35-FD61-48D3-BB07-4BF907C76CC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96611" name="Rectangle 3">
            <a:extLst>
              <a:ext uri="{FF2B5EF4-FFF2-40B4-BE49-F238E27FC236}">
                <a16:creationId xmlns:a16="http://schemas.microsoft.com/office/drawing/2014/main" id="{E108CC78-9862-4446-82E6-45E5F8826F9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F2DAD5B-405A-4947-A15E-F3872884AE4C}"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96612" name="Rectangle 6">
            <a:extLst>
              <a:ext uri="{FF2B5EF4-FFF2-40B4-BE49-F238E27FC236}">
                <a16:creationId xmlns:a16="http://schemas.microsoft.com/office/drawing/2014/main" id="{7767FCD0-A26A-4738-81F4-E8C2E8EB7F1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96613" name="Rectangle 7">
            <a:extLst>
              <a:ext uri="{FF2B5EF4-FFF2-40B4-BE49-F238E27FC236}">
                <a16:creationId xmlns:a16="http://schemas.microsoft.com/office/drawing/2014/main" id="{1573FDE8-5555-44B5-ABFC-72B14C7FDA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F02D69A-DC96-43C7-9E52-213B3989D23B}" type="slidenum">
              <a:rPr lang="en-AU" altLang="en-US" smtClean="0">
                <a:latin typeface="Times New Roman" panose="02020603050405020304" pitchFamily="18" charset="0"/>
              </a:rPr>
              <a:pPr/>
              <a:t>105</a:t>
            </a:fld>
            <a:endParaRPr lang="en-AU" altLang="en-US">
              <a:latin typeface="Times New Roman" panose="02020603050405020304" pitchFamily="18" charset="0"/>
            </a:endParaRPr>
          </a:p>
        </p:txBody>
      </p:sp>
      <p:sp>
        <p:nvSpPr>
          <p:cNvPr id="196614" name="Rectangle 2">
            <a:extLst>
              <a:ext uri="{FF2B5EF4-FFF2-40B4-BE49-F238E27FC236}">
                <a16:creationId xmlns:a16="http://schemas.microsoft.com/office/drawing/2014/main" id="{758EBE23-D96D-4F0F-BBD1-F11DB16F8E8D}"/>
              </a:ext>
            </a:extLst>
          </p:cNvPr>
          <p:cNvSpPr>
            <a:spLocks noGrp="1" noRot="1" noChangeAspect="1" noChangeArrowheads="1" noTextEdit="1"/>
          </p:cNvSpPr>
          <p:nvPr>
            <p:ph type="sldImg"/>
          </p:nvPr>
        </p:nvSpPr>
        <p:spPr>
          <a:ln/>
        </p:spPr>
      </p:sp>
      <p:sp>
        <p:nvSpPr>
          <p:cNvPr id="196615" name="Rectangle 3">
            <a:extLst>
              <a:ext uri="{FF2B5EF4-FFF2-40B4-BE49-F238E27FC236}">
                <a16:creationId xmlns:a16="http://schemas.microsoft.com/office/drawing/2014/main" id="{80A4BEAB-2C0C-40C1-A4EC-EAA790DE29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1225"/>
            <a:r>
              <a:rPr lang="en-US" altLang="en-US">
                <a:solidFill>
                  <a:srgbClr val="000000"/>
                </a:solidFill>
                <a:latin typeface="Arial" panose="020B0604020202020204" pitchFamily="34" charset="0"/>
                <a:ea typeface="Times New Roman" panose="02020603050405020304" pitchFamily="18" charset="0"/>
                <a:cs typeface="MinionPro-Regular" panose="02040503050201020203" pitchFamily="18" charset="0"/>
              </a:rPr>
              <a:t>This figure shows the organization of the TLB and the data cache, assuming a 4 KiB page size. This diagram focuses on a read. Note that the tag and data RAMs are split. By addressing the long but narrow data RAM with the cache index concatenated with the block offset, we select the desired word in the block without a 16:1 multiplexor. </a:t>
            </a:r>
          </a:p>
          <a:p>
            <a:pPr defTabSz="911225"/>
            <a:endParaRPr lang="en-US" altLang="en-US" b="1">
              <a:solidFill>
                <a:srgbClr val="000000"/>
              </a:solidFill>
              <a:latin typeface="Arial" panose="020B0604020202020204" pitchFamily="34" charset="0"/>
              <a:ea typeface="Times New Roman" panose="02020603050405020304" pitchFamily="18" charset="0"/>
              <a:cs typeface="MinionPro-Regular" panose="02040503050201020203" pitchFamily="18" charset="0"/>
            </a:endParaRPr>
          </a:p>
          <a:p>
            <a:pPr defTabSz="911225"/>
            <a:r>
              <a:rPr lang="en-US" altLang="en-US" b="1">
                <a:solidFill>
                  <a:srgbClr val="000000"/>
                </a:solidFill>
                <a:latin typeface="Arial" panose="020B0604020202020204" pitchFamily="34" charset="0"/>
                <a:ea typeface="Times New Roman" panose="02020603050405020304" pitchFamily="18" charset="0"/>
                <a:cs typeface="MinionPro-Regular" panose="02040503050201020203" pitchFamily="18" charset="0"/>
              </a:rPr>
              <a:t>While the cache is direct mapped, the TLB is fully associative:</a:t>
            </a:r>
            <a:r>
              <a:rPr lang="en-US" altLang="en-US">
                <a:solidFill>
                  <a:srgbClr val="000000"/>
                </a:solidFill>
                <a:latin typeface="Arial" panose="020B0604020202020204" pitchFamily="34" charset="0"/>
                <a:ea typeface="Times New Roman" panose="02020603050405020304" pitchFamily="18" charset="0"/>
                <a:cs typeface="MinionPro-Regular" panose="02040503050201020203" pitchFamily="18" charset="0"/>
              </a:rPr>
              <a:t> Implementing a fully associative TLB requires that every TLB tag be compared against the virtual page number, since the entry of interest can be anywhere in the TLB. If the valid bit of the matching entry is on, the access is a TLB hit, and bits from the physical page number together with bits from the page offset form the index that is used to access the cache.</a:t>
            </a:r>
          </a:p>
          <a:p>
            <a:pPr defTabSz="911225"/>
            <a:endParaRPr lang="en-US" altLang="en-US">
              <a:ea typeface="Times New Roman" panose="02020603050405020304" pitchFamily="18" charset="0"/>
              <a:cs typeface="MinionPro-Regular" panose="02040503050201020203" pitchFamily="18"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7B042486-42C4-4525-8515-34CFCF55549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98659" name="Rectangle 3">
            <a:extLst>
              <a:ext uri="{FF2B5EF4-FFF2-40B4-BE49-F238E27FC236}">
                <a16:creationId xmlns:a16="http://schemas.microsoft.com/office/drawing/2014/main" id="{3457FB81-35DF-499A-BECD-59FC33F50F5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0F6A532-9EFA-4829-A43C-47BCF9EBE553}"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98660" name="Rectangle 6">
            <a:extLst>
              <a:ext uri="{FF2B5EF4-FFF2-40B4-BE49-F238E27FC236}">
                <a16:creationId xmlns:a16="http://schemas.microsoft.com/office/drawing/2014/main" id="{B93B517F-0D8B-4EA8-AF5E-D4C1F2EF2AA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98661" name="Rectangle 7">
            <a:extLst>
              <a:ext uri="{FF2B5EF4-FFF2-40B4-BE49-F238E27FC236}">
                <a16:creationId xmlns:a16="http://schemas.microsoft.com/office/drawing/2014/main" id="{3BCA73F2-C939-41C2-8928-24A52E8C7D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DEF5420-E9AC-4118-9DD9-86AEF71CB128}" type="slidenum">
              <a:rPr lang="en-AU" altLang="en-US" smtClean="0">
                <a:latin typeface="Times New Roman" panose="02020603050405020304" pitchFamily="18" charset="0"/>
              </a:rPr>
              <a:pPr/>
              <a:t>106</a:t>
            </a:fld>
            <a:endParaRPr lang="en-AU" altLang="en-US">
              <a:latin typeface="Times New Roman" panose="02020603050405020304" pitchFamily="18" charset="0"/>
            </a:endParaRPr>
          </a:p>
        </p:txBody>
      </p:sp>
      <p:sp>
        <p:nvSpPr>
          <p:cNvPr id="198662" name="Rectangle 2">
            <a:extLst>
              <a:ext uri="{FF2B5EF4-FFF2-40B4-BE49-F238E27FC236}">
                <a16:creationId xmlns:a16="http://schemas.microsoft.com/office/drawing/2014/main" id="{34C32A62-43E9-444B-A0E1-4152CB9DD989}"/>
              </a:ext>
            </a:extLst>
          </p:cNvPr>
          <p:cNvSpPr>
            <a:spLocks noGrp="1" noRot="1" noChangeAspect="1" noChangeArrowheads="1" noTextEdit="1"/>
          </p:cNvSpPr>
          <p:nvPr>
            <p:ph type="sldImg"/>
          </p:nvPr>
        </p:nvSpPr>
        <p:spPr>
          <a:ln/>
        </p:spPr>
      </p:sp>
      <p:sp>
        <p:nvSpPr>
          <p:cNvPr id="198663" name="Rectangle 3">
            <a:extLst>
              <a:ext uri="{FF2B5EF4-FFF2-40B4-BE49-F238E27FC236}">
                <a16:creationId xmlns:a16="http://schemas.microsoft.com/office/drawing/2014/main" id="{267EC399-F598-4DC1-BD1C-00FB2F614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5259FA42-7E24-45EC-9590-9A87A2890FB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00707" name="Rectangle 3">
            <a:extLst>
              <a:ext uri="{FF2B5EF4-FFF2-40B4-BE49-F238E27FC236}">
                <a16:creationId xmlns:a16="http://schemas.microsoft.com/office/drawing/2014/main" id="{D16A8D1C-8CB2-4097-8C13-0FA2B324F27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0F2D03DB-7C47-4923-AF3B-A1B81EA66032}"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00708" name="Rectangle 6">
            <a:extLst>
              <a:ext uri="{FF2B5EF4-FFF2-40B4-BE49-F238E27FC236}">
                <a16:creationId xmlns:a16="http://schemas.microsoft.com/office/drawing/2014/main" id="{38BB2241-4997-4A80-90CE-F6C36A5FB95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00709" name="Rectangle 7">
            <a:extLst>
              <a:ext uri="{FF2B5EF4-FFF2-40B4-BE49-F238E27FC236}">
                <a16:creationId xmlns:a16="http://schemas.microsoft.com/office/drawing/2014/main" id="{09505FFB-EE37-4D47-BE8D-705B12E87B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8AD9A71E-0149-4C0F-B850-ECE8E419184B}" type="slidenum">
              <a:rPr lang="en-AU" altLang="en-US" smtClean="0">
                <a:latin typeface="Times New Roman" panose="02020603050405020304" pitchFamily="18" charset="0"/>
              </a:rPr>
              <a:pPr/>
              <a:t>107</a:t>
            </a:fld>
            <a:endParaRPr lang="en-AU" altLang="en-US">
              <a:latin typeface="Times New Roman" panose="02020603050405020304" pitchFamily="18" charset="0"/>
            </a:endParaRPr>
          </a:p>
        </p:txBody>
      </p:sp>
      <p:sp>
        <p:nvSpPr>
          <p:cNvPr id="200710" name="Rectangle 2">
            <a:extLst>
              <a:ext uri="{FF2B5EF4-FFF2-40B4-BE49-F238E27FC236}">
                <a16:creationId xmlns:a16="http://schemas.microsoft.com/office/drawing/2014/main" id="{DC1E721D-8854-4F39-A5CE-BD0105C7398F}"/>
              </a:ext>
            </a:extLst>
          </p:cNvPr>
          <p:cNvSpPr>
            <a:spLocks noGrp="1" noRot="1" noChangeAspect="1" noChangeArrowheads="1" noTextEdit="1"/>
          </p:cNvSpPr>
          <p:nvPr>
            <p:ph type="sldImg"/>
          </p:nvPr>
        </p:nvSpPr>
        <p:spPr>
          <a:ln/>
        </p:spPr>
      </p:sp>
      <p:sp>
        <p:nvSpPr>
          <p:cNvPr id="200711" name="Rectangle 3">
            <a:extLst>
              <a:ext uri="{FF2B5EF4-FFF2-40B4-BE49-F238E27FC236}">
                <a16:creationId xmlns:a16="http://schemas.microsoft.com/office/drawing/2014/main" id="{21D86663-1D0E-4CF0-9E4D-AE33AA0741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FCE83B34-538C-47CD-A3F9-52C6B2D44BA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02755" name="Rectangle 3">
            <a:extLst>
              <a:ext uri="{FF2B5EF4-FFF2-40B4-BE49-F238E27FC236}">
                <a16:creationId xmlns:a16="http://schemas.microsoft.com/office/drawing/2014/main" id="{C6A7B1A7-DC73-44E5-901F-F33B6306CC3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B1F154F-2B70-42BC-A6B5-A6865497F994}"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02756" name="Rectangle 6">
            <a:extLst>
              <a:ext uri="{FF2B5EF4-FFF2-40B4-BE49-F238E27FC236}">
                <a16:creationId xmlns:a16="http://schemas.microsoft.com/office/drawing/2014/main" id="{3A2B5F1D-3DD5-4B87-811A-52B70F3B61B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02757" name="Rectangle 7">
            <a:extLst>
              <a:ext uri="{FF2B5EF4-FFF2-40B4-BE49-F238E27FC236}">
                <a16:creationId xmlns:a16="http://schemas.microsoft.com/office/drawing/2014/main" id="{80ACB6AD-1DE6-4473-A973-48F4B3F06F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CCA2F29-712F-4F45-807F-5A58114FD09C}" type="slidenum">
              <a:rPr lang="en-AU" altLang="en-US" smtClean="0">
                <a:latin typeface="Times New Roman" panose="02020603050405020304" pitchFamily="18" charset="0"/>
              </a:rPr>
              <a:pPr/>
              <a:t>108</a:t>
            </a:fld>
            <a:endParaRPr lang="en-AU" altLang="en-US">
              <a:latin typeface="Times New Roman" panose="02020603050405020304" pitchFamily="18" charset="0"/>
            </a:endParaRPr>
          </a:p>
        </p:txBody>
      </p:sp>
      <p:sp>
        <p:nvSpPr>
          <p:cNvPr id="202758" name="Rectangle 2">
            <a:extLst>
              <a:ext uri="{FF2B5EF4-FFF2-40B4-BE49-F238E27FC236}">
                <a16:creationId xmlns:a16="http://schemas.microsoft.com/office/drawing/2014/main" id="{764B9C25-AC4B-44AD-983F-F0F02741E999}"/>
              </a:ext>
            </a:extLst>
          </p:cNvPr>
          <p:cNvSpPr>
            <a:spLocks noGrp="1" noRot="1" noChangeAspect="1" noChangeArrowheads="1" noTextEdit="1"/>
          </p:cNvSpPr>
          <p:nvPr>
            <p:ph type="sldImg"/>
          </p:nvPr>
        </p:nvSpPr>
        <p:spPr>
          <a:ln/>
        </p:spPr>
      </p:sp>
      <p:sp>
        <p:nvSpPr>
          <p:cNvPr id="202759" name="Rectangle 3">
            <a:extLst>
              <a:ext uri="{FF2B5EF4-FFF2-40B4-BE49-F238E27FC236}">
                <a16:creationId xmlns:a16="http://schemas.microsoft.com/office/drawing/2014/main" id="{E1827BB2-8C9E-4603-94CC-2483DCD1C0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9D04647A-43F6-4A1A-8840-166257D226F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04803" name="Rectangle 3">
            <a:extLst>
              <a:ext uri="{FF2B5EF4-FFF2-40B4-BE49-F238E27FC236}">
                <a16:creationId xmlns:a16="http://schemas.microsoft.com/office/drawing/2014/main" id="{EAD35E3F-F3B5-47C8-B45E-22B5BFA6642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85842210-F846-489B-9FB9-3EE8728423B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04804" name="Rectangle 6">
            <a:extLst>
              <a:ext uri="{FF2B5EF4-FFF2-40B4-BE49-F238E27FC236}">
                <a16:creationId xmlns:a16="http://schemas.microsoft.com/office/drawing/2014/main" id="{95B455EF-F685-434D-A7F7-97F61337147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04805" name="Rectangle 7">
            <a:extLst>
              <a:ext uri="{FF2B5EF4-FFF2-40B4-BE49-F238E27FC236}">
                <a16:creationId xmlns:a16="http://schemas.microsoft.com/office/drawing/2014/main" id="{ECB55704-0DDA-4331-B973-A10C8376F7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65AE89E-3C4B-42F5-8A0C-24997EE06FC8}" type="slidenum">
              <a:rPr lang="en-AU" altLang="en-US" smtClean="0">
                <a:latin typeface="Times New Roman" panose="02020603050405020304" pitchFamily="18" charset="0"/>
              </a:rPr>
              <a:pPr/>
              <a:t>109</a:t>
            </a:fld>
            <a:endParaRPr lang="en-AU" altLang="en-US">
              <a:latin typeface="Times New Roman" panose="02020603050405020304" pitchFamily="18" charset="0"/>
            </a:endParaRPr>
          </a:p>
        </p:txBody>
      </p:sp>
      <p:sp>
        <p:nvSpPr>
          <p:cNvPr id="204806" name="Rectangle 2">
            <a:extLst>
              <a:ext uri="{FF2B5EF4-FFF2-40B4-BE49-F238E27FC236}">
                <a16:creationId xmlns:a16="http://schemas.microsoft.com/office/drawing/2014/main" id="{CB6BE785-E931-46B6-9E77-A52C21FF2237}"/>
              </a:ext>
            </a:extLst>
          </p:cNvPr>
          <p:cNvSpPr>
            <a:spLocks noGrp="1" noRot="1" noChangeAspect="1" noChangeArrowheads="1" noTextEdit="1"/>
          </p:cNvSpPr>
          <p:nvPr>
            <p:ph type="sldImg"/>
          </p:nvPr>
        </p:nvSpPr>
        <p:spPr>
          <a:ln/>
        </p:spPr>
      </p:sp>
      <p:sp>
        <p:nvSpPr>
          <p:cNvPr id="204807" name="Rectangle 3">
            <a:extLst>
              <a:ext uri="{FF2B5EF4-FFF2-40B4-BE49-F238E27FC236}">
                <a16:creationId xmlns:a16="http://schemas.microsoft.com/office/drawing/2014/main" id="{9F8DDC7A-221B-4CBE-BE8A-07604D4811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8F4BC302-14BE-43FF-B724-46667CAD2D8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06851" name="Rectangle 3">
            <a:extLst>
              <a:ext uri="{FF2B5EF4-FFF2-40B4-BE49-F238E27FC236}">
                <a16:creationId xmlns:a16="http://schemas.microsoft.com/office/drawing/2014/main" id="{DDF2160E-B3F2-46F9-961F-903CBCC51D3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5C67568-DD6D-40C0-939A-0E0FA191601B}"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06852" name="Rectangle 6">
            <a:extLst>
              <a:ext uri="{FF2B5EF4-FFF2-40B4-BE49-F238E27FC236}">
                <a16:creationId xmlns:a16="http://schemas.microsoft.com/office/drawing/2014/main" id="{1C328A96-1BB4-43C9-9C72-9A772F2D64E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06853" name="Rectangle 7">
            <a:extLst>
              <a:ext uri="{FF2B5EF4-FFF2-40B4-BE49-F238E27FC236}">
                <a16:creationId xmlns:a16="http://schemas.microsoft.com/office/drawing/2014/main" id="{BB4CB0F8-6A4D-4D66-99DC-510ED1545C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CD28575-DBCB-4ADE-B15F-5E4D04110F9A}" type="slidenum">
              <a:rPr lang="en-AU" altLang="en-US" smtClean="0">
                <a:latin typeface="Times New Roman" panose="02020603050405020304" pitchFamily="18" charset="0"/>
              </a:rPr>
              <a:pPr/>
              <a:t>110</a:t>
            </a:fld>
            <a:endParaRPr lang="en-AU" altLang="en-US">
              <a:latin typeface="Times New Roman" panose="02020603050405020304" pitchFamily="18" charset="0"/>
            </a:endParaRPr>
          </a:p>
        </p:txBody>
      </p:sp>
      <p:sp>
        <p:nvSpPr>
          <p:cNvPr id="206854" name="Rectangle 2">
            <a:extLst>
              <a:ext uri="{FF2B5EF4-FFF2-40B4-BE49-F238E27FC236}">
                <a16:creationId xmlns:a16="http://schemas.microsoft.com/office/drawing/2014/main" id="{DEC80D8D-7ACA-4DE1-8043-9AE8485C7B47}"/>
              </a:ext>
            </a:extLst>
          </p:cNvPr>
          <p:cNvSpPr>
            <a:spLocks noGrp="1" noRot="1" noChangeAspect="1" noChangeArrowheads="1" noTextEdit="1"/>
          </p:cNvSpPr>
          <p:nvPr>
            <p:ph type="sldImg"/>
          </p:nvPr>
        </p:nvSpPr>
        <p:spPr>
          <a:ln/>
        </p:spPr>
      </p:sp>
      <p:sp>
        <p:nvSpPr>
          <p:cNvPr id="206855" name="Rectangle 3">
            <a:extLst>
              <a:ext uri="{FF2B5EF4-FFF2-40B4-BE49-F238E27FC236}">
                <a16:creationId xmlns:a16="http://schemas.microsoft.com/office/drawing/2014/main" id="{A3775DBB-FC30-4171-B244-EDAC57D522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7F741CA-15A6-408D-AD7C-660451CD801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4579" name="Rectangle 3">
            <a:extLst>
              <a:ext uri="{FF2B5EF4-FFF2-40B4-BE49-F238E27FC236}">
                <a16:creationId xmlns:a16="http://schemas.microsoft.com/office/drawing/2014/main" id="{0E9C684F-3719-4C20-82D4-06F5D55B973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4BE8270-9153-41A9-A567-6F7EA78B3ECE}"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4580" name="Rectangle 6">
            <a:extLst>
              <a:ext uri="{FF2B5EF4-FFF2-40B4-BE49-F238E27FC236}">
                <a16:creationId xmlns:a16="http://schemas.microsoft.com/office/drawing/2014/main" id="{479DABC3-2755-4DEB-AEA5-D0CE6E1BC65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4581" name="Rectangle 7">
            <a:extLst>
              <a:ext uri="{FF2B5EF4-FFF2-40B4-BE49-F238E27FC236}">
                <a16:creationId xmlns:a16="http://schemas.microsoft.com/office/drawing/2014/main" id="{D23AA64B-A133-44C2-8335-118776AF92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1652198-00F9-46D3-B2D1-B1BEEA3092BD}" type="slidenum">
              <a:rPr lang="en-AU" altLang="en-US" smtClean="0">
                <a:latin typeface="Times New Roman" panose="02020603050405020304" pitchFamily="18" charset="0"/>
              </a:rPr>
              <a:pPr/>
              <a:t>11</a:t>
            </a:fld>
            <a:endParaRPr lang="en-AU" altLang="en-US">
              <a:latin typeface="Times New Roman" panose="02020603050405020304" pitchFamily="18" charset="0"/>
            </a:endParaRPr>
          </a:p>
        </p:txBody>
      </p:sp>
      <p:sp>
        <p:nvSpPr>
          <p:cNvPr id="24582" name="Rectangle 2">
            <a:extLst>
              <a:ext uri="{FF2B5EF4-FFF2-40B4-BE49-F238E27FC236}">
                <a16:creationId xmlns:a16="http://schemas.microsoft.com/office/drawing/2014/main" id="{44D490DA-868A-43E1-99B4-CD003FE5D5EB}"/>
              </a:ext>
            </a:extLst>
          </p:cNvPr>
          <p:cNvSpPr>
            <a:spLocks noGrp="1" noRot="1" noChangeAspect="1" noChangeArrowheads="1" noTextEdit="1"/>
          </p:cNvSpPr>
          <p:nvPr>
            <p:ph type="sldImg"/>
          </p:nvPr>
        </p:nvSpPr>
        <p:spPr>
          <a:ln/>
        </p:spPr>
      </p:sp>
      <p:sp>
        <p:nvSpPr>
          <p:cNvPr id="24583" name="Rectangle 3">
            <a:extLst>
              <a:ext uri="{FF2B5EF4-FFF2-40B4-BE49-F238E27FC236}">
                <a16:creationId xmlns:a16="http://schemas.microsoft.com/office/drawing/2014/main" id="{1EE8E0E4-9294-4370-89A3-A9C99A3363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5AEEDAE9-D69E-4626-8597-8FDE6B8983A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08899" name="Rectangle 3">
            <a:extLst>
              <a:ext uri="{FF2B5EF4-FFF2-40B4-BE49-F238E27FC236}">
                <a16:creationId xmlns:a16="http://schemas.microsoft.com/office/drawing/2014/main" id="{CA05E9D7-C450-4F00-B752-BBDD6C2A67C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C07E5639-0D81-4CDA-8ADA-8B8E6B3FFD2C}"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08900" name="Rectangle 6">
            <a:extLst>
              <a:ext uri="{FF2B5EF4-FFF2-40B4-BE49-F238E27FC236}">
                <a16:creationId xmlns:a16="http://schemas.microsoft.com/office/drawing/2014/main" id="{16BEFB2E-471C-4D08-9A30-098595B7A1D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08901" name="Rectangle 7">
            <a:extLst>
              <a:ext uri="{FF2B5EF4-FFF2-40B4-BE49-F238E27FC236}">
                <a16:creationId xmlns:a16="http://schemas.microsoft.com/office/drawing/2014/main" id="{B2F9E7E1-029A-4ADE-8128-64E8A06C1D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787EA39-667F-4874-9D03-2B9CE4F2D831}" type="slidenum">
              <a:rPr lang="en-AU" altLang="en-US" smtClean="0">
                <a:latin typeface="Times New Roman" panose="02020603050405020304" pitchFamily="18" charset="0"/>
              </a:rPr>
              <a:pPr/>
              <a:t>111</a:t>
            </a:fld>
            <a:endParaRPr lang="en-AU" altLang="en-US">
              <a:latin typeface="Times New Roman" panose="02020603050405020304" pitchFamily="18" charset="0"/>
            </a:endParaRPr>
          </a:p>
        </p:txBody>
      </p:sp>
      <p:sp>
        <p:nvSpPr>
          <p:cNvPr id="208902" name="Rectangle 2">
            <a:extLst>
              <a:ext uri="{FF2B5EF4-FFF2-40B4-BE49-F238E27FC236}">
                <a16:creationId xmlns:a16="http://schemas.microsoft.com/office/drawing/2014/main" id="{396EF5D8-85B4-439D-A5D2-3598CC799470}"/>
              </a:ext>
            </a:extLst>
          </p:cNvPr>
          <p:cNvSpPr>
            <a:spLocks noGrp="1" noRot="1" noChangeAspect="1" noChangeArrowheads="1" noTextEdit="1"/>
          </p:cNvSpPr>
          <p:nvPr>
            <p:ph type="sldImg"/>
          </p:nvPr>
        </p:nvSpPr>
        <p:spPr>
          <a:ln/>
        </p:spPr>
      </p:sp>
      <p:sp>
        <p:nvSpPr>
          <p:cNvPr id="208903" name="Rectangle 3">
            <a:extLst>
              <a:ext uri="{FF2B5EF4-FFF2-40B4-BE49-F238E27FC236}">
                <a16:creationId xmlns:a16="http://schemas.microsoft.com/office/drawing/2014/main" id="{DDE4F71D-DE81-4A40-9465-38C32CB6F6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4D3C00BF-0222-4FFA-B243-CB7D308A264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10947" name="Rectangle 3">
            <a:extLst>
              <a:ext uri="{FF2B5EF4-FFF2-40B4-BE49-F238E27FC236}">
                <a16:creationId xmlns:a16="http://schemas.microsoft.com/office/drawing/2014/main" id="{059BB095-3C73-4285-88E5-C5FAAF3182A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01622A1B-7B92-4BCF-A3D6-F800881CBB17}"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10948" name="Rectangle 6">
            <a:extLst>
              <a:ext uri="{FF2B5EF4-FFF2-40B4-BE49-F238E27FC236}">
                <a16:creationId xmlns:a16="http://schemas.microsoft.com/office/drawing/2014/main" id="{CDCBBAAE-D75F-44FC-AE19-AD93A010912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10949" name="Rectangle 7">
            <a:extLst>
              <a:ext uri="{FF2B5EF4-FFF2-40B4-BE49-F238E27FC236}">
                <a16:creationId xmlns:a16="http://schemas.microsoft.com/office/drawing/2014/main" id="{BACF62E0-F41F-4583-9695-45C8631B86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C14C5C83-DB60-4A70-91EF-585810A134F3}" type="slidenum">
              <a:rPr lang="en-AU" altLang="en-US" smtClean="0">
                <a:latin typeface="Times New Roman" panose="02020603050405020304" pitchFamily="18" charset="0"/>
              </a:rPr>
              <a:pPr/>
              <a:t>112</a:t>
            </a:fld>
            <a:endParaRPr lang="en-AU" altLang="en-US">
              <a:latin typeface="Times New Roman" panose="02020603050405020304" pitchFamily="18" charset="0"/>
            </a:endParaRPr>
          </a:p>
        </p:txBody>
      </p:sp>
      <p:sp>
        <p:nvSpPr>
          <p:cNvPr id="210950" name="Rectangle 2">
            <a:extLst>
              <a:ext uri="{FF2B5EF4-FFF2-40B4-BE49-F238E27FC236}">
                <a16:creationId xmlns:a16="http://schemas.microsoft.com/office/drawing/2014/main" id="{17618C09-50EE-4F8A-B577-443B91B97612}"/>
              </a:ext>
            </a:extLst>
          </p:cNvPr>
          <p:cNvSpPr>
            <a:spLocks noGrp="1" noRot="1" noChangeAspect="1" noChangeArrowheads="1" noTextEdit="1"/>
          </p:cNvSpPr>
          <p:nvPr>
            <p:ph type="sldImg"/>
          </p:nvPr>
        </p:nvSpPr>
        <p:spPr>
          <a:ln/>
        </p:spPr>
      </p:sp>
      <p:sp>
        <p:nvSpPr>
          <p:cNvPr id="210951" name="Rectangle 3">
            <a:extLst>
              <a:ext uri="{FF2B5EF4-FFF2-40B4-BE49-F238E27FC236}">
                <a16:creationId xmlns:a16="http://schemas.microsoft.com/office/drawing/2014/main" id="{1D8B60BD-7E22-40AE-A706-3A36E808F4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C1B5AA9B-134E-49AF-B17B-F077301EDDF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12995" name="Rectangle 3">
            <a:extLst>
              <a:ext uri="{FF2B5EF4-FFF2-40B4-BE49-F238E27FC236}">
                <a16:creationId xmlns:a16="http://schemas.microsoft.com/office/drawing/2014/main" id="{09CFFABB-A181-4B04-93E8-BE905F45B23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00685FD-1455-44A5-9655-363360F24E32}"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12996" name="Rectangle 6">
            <a:extLst>
              <a:ext uri="{FF2B5EF4-FFF2-40B4-BE49-F238E27FC236}">
                <a16:creationId xmlns:a16="http://schemas.microsoft.com/office/drawing/2014/main" id="{68E708C7-C7A2-4D6A-8567-D83D87F11EB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12997" name="Rectangle 7">
            <a:extLst>
              <a:ext uri="{FF2B5EF4-FFF2-40B4-BE49-F238E27FC236}">
                <a16:creationId xmlns:a16="http://schemas.microsoft.com/office/drawing/2014/main" id="{59AFE551-1380-459A-916A-C1F42CA386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17DC147-D482-4144-8065-62518158397A}" type="slidenum">
              <a:rPr lang="en-AU" altLang="en-US" smtClean="0">
                <a:latin typeface="Times New Roman" panose="02020603050405020304" pitchFamily="18" charset="0"/>
              </a:rPr>
              <a:pPr/>
              <a:t>113</a:t>
            </a:fld>
            <a:endParaRPr lang="en-AU" altLang="en-US">
              <a:latin typeface="Times New Roman" panose="02020603050405020304" pitchFamily="18" charset="0"/>
            </a:endParaRPr>
          </a:p>
        </p:txBody>
      </p:sp>
      <p:sp>
        <p:nvSpPr>
          <p:cNvPr id="212998" name="Rectangle 2">
            <a:extLst>
              <a:ext uri="{FF2B5EF4-FFF2-40B4-BE49-F238E27FC236}">
                <a16:creationId xmlns:a16="http://schemas.microsoft.com/office/drawing/2014/main" id="{B7ACDCB8-0343-4D87-ADAC-C546E2A4D445}"/>
              </a:ext>
            </a:extLst>
          </p:cNvPr>
          <p:cNvSpPr>
            <a:spLocks noGrp="1" noRot="1" noChangeAspect="1" noChangeArrowheads="1" noTextEdit="1"/>
          </p:cNvSpPr>
          <p:nvPr>
            <p:ph type="sldImg"/>
          </p:nvPr>
        </p:nvSpPr>
        <p:spPr>
          <a:ln/>
        </p:spPr>
      </p:sp>
      <p:sp>
        <p:nvSpPr>
          <p:cNvPr id="212999" name="Rectangle 3">
            <a:extLst>
              <a:ext uri="{FF2B5EF4-FFF2-40B4-BE49-F238E27FC236}">
                <a16:creationId xmlns:a16="http://schemas.microsoft.com/office/drawing/2014/main" id="{B6E816B5-F8AC-407E-A9D8-9CACD7F583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173A551B-8948-4F4C-B2E1-F40E60A256E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15043" name="Rectangle 3">
            <a:extLst>
              <a:ext uri="{FF2B5EF4-FFF2-40B4-BE49-F238E27FC236}">
                <a16:creationId xmlns:a16="http://schemas.microsoft.com/office/drawing/2014/main" id="{58C0C91D-8418-4E13-8671-B5E93ABB38B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09E1F7F2-C779-485C-B4D8-7DB753C154B7}"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15044" name="Rectangle 6">
            <a:extLst>
              <a:ext uri="{FF2B5EF4-FFF2-40B4-BE49-F238E27FC236}">
                <a16:creationId xmlns:a16="http://schemas.microsoft.com/office/drawing/2014/main" id="{02153483-98CF-45E9-9140-F6811F620BA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15045" name="Rectangle 7">
            <a:extLst>
              <a:ext uri="{FF2B5EF4-FFF2-40B4-BE49-F238E27FC236}">
                <a16:creationId xmlns:a16="http://schemas.microsoft.com/office/drawing/2014/main" id="{D2E012F8-CE02-4EE8-AF26-4A55F0680E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8973DAFB-CC91-4B8F-9A04-804A93432CC4}" type="slidenum">
              <a:rPr lang="en-AU" altLang="en-US" smtClean="0">
                <a:latin typeface="Times New Roman" panose="02020603050405020304" pitchFamily="18" charset="0"/>
              </a:rPr>
              <a:pPr/>
              <a:t>114</a:t>
            </a:fld>
            <a:endParaRPr lang="en-AU" altLang="en-US">
              <a:latin typeface="Times New Roman" panose="02020603050405020304" pitchFamily="18" charset="0"/>
            </a:endParaRPr>
          </a:p>
        </p:txBody>
      </p:sp>
      <p:sp>
        <p:nvSpPr>
          <p:cNvPr id="215046" name="Rectangle 2">
            <a:extLst>
              <a:ext uri="{FF2B5EF4-FFF2-40B4-BE49-F238E27FC236}">
                <a16:creationId xmlns:a16="http://schemas.microsoft.com/office/drawing/2014/main" id="{1D1526CF-75C4-4414-8802-9E502D9E4387}"/>
              </a:ext>
            </a:extLst>
          </p:cNvPr>
          <p:cNvSpPr>
            <a:spLocks noGrp="1" noRot="1" noChangeAspect="1" noChangeArrowheads="1" noTextEdit="1"/>
          </p:cNvSpPr>
          <p:nvPr>
            <p:ph type="sldImg"/>
          </p:nvPr>
        </p:nvSpPr>
        <p:spPr>
          <a:ln/>
        </p:spPr>
      </p:sp>
      <p:sp>
        <p:nvSpPr>
          <p:cNvPr id="215047" name="Rectangle 3">
            <a:extLst>
              <a:ext uri="{FF2B5EF4-FFF2-40B4-BE49-F238E27FC236}">
                <a16:creationId xmlns:a16="http://schemas.microsoft.com/office/drawing/2014/main" id="{A22C0280-1B5D-4E61-AE07-D4758DDBB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E2748B40-8EC1-4876-8A41-3588B70D5C6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17091" name="Rectangle 3">
            <a:extLst>
              <a:ext uri="{FF2B5EF4-FFF2-40B4-BE49-F238E27FC236}">
                <a16:creationId xmlns:a16="http://schemas.microsoft.com/office/drawing/2014/main" id="{0B9D381B-A750-4609-B169-000B8B18FB5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4D33E75-EC68-4AB4-8798-2EEE3E9977A6}"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17092" name="Rectangle 6">
            <a:extLst>
              <a:ext uri="{FF2B5EF4-FFF2-40B4-BE49-F238E27FC236}">
                <a16:creationId xmlns:a16="http://schemas.microsoft.com/office/drawing/2014/main" id="{0628346D-808B-4F10-B464-48ED66A850B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17093" name="Rectangle 7">
            <a:extLst>
              <a:ext uri="{FF2B5EF4-FFF2-40B4-BE49-F238E27FC236}">
                <a16:creationId xmlns:a16="http://schemas.microsoft.com/office/drawing/2014/main" id="{1B041249-006F-4F1A-8AA5-BB0CF67BCD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F2B0B85-9C2D-4A9C-BCF0-82725AA8A323}" type="slidenum">
              <a:rPr lang="en-AU" altLang="en-US" smtClean="0">
                <a:latin typeface="Times New Roman" panose="02020603050405020304" pitchFamily="18" charset="0"/>
              </a:rPr>
              <a:pPr/>
              <a:t>115</a:t>
            </a:fld>
            <a:endParaRPr lang="en-AU" altLang="en-US">
              <a:latin typeface="Times New Roman" panose="02020603050405020304" pitchFamily="18" charset="0"/>
            </a:endParaRPr>
          </a:p>
        </p:txBody>
      </p:sp>
      <p:sp>
        <p:nvSpPr>
          <p:cNvPr id="217094" name="Rectangle 2">
            <a:extLst>
              <a:ext uri="{FF2B5EF4-FFF2-40B4-BE49-F238E27FC236}">
                <a16:creationId xmlns:a16="http://schemas.microsoft.com/office/drawing/2014/main" id="{F8C2889A-CF97-43D7-A40F-C56867FDCE4C}"/>
              </a:ext>
            </a:extLst>
          </p:cNvPr>
          <p:cNvSpPr>
            <a:spLocks noGrp="1" noRot="1" noChangeAspect="1" noChangeArrowheads="1" noTextEdit="1"/>
          </p:cNvSpPr>
          <p:nvPr>
            <p:ph type="sldImg"/>
          </p:nvPr>
        </p:nvSpPr>
        <p:spPr>
          <a:ln/>
        </p:spPr>
      </p:sp>
      <p:sp>
        <p:nvSpPr>
          <p:cNvPr id="217095" name="Rectangle 3">
            <a:extLst>
              <a:ext uri="{FF2B5EF4-FFF2-40B4-BE49-F238E27FC236}">
                <a16:creationId xmlns:a16="http://schemas.microsoft.com/office/drawing/2014/main" id="{72AFADDC-497C-4354-B791-1514F6B636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872B291D-8EE9-4B3E-AB0F-EAB8D890AA9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19139" name="Rectangle 3">
            <a:extLst>
              <a:ext uri="{FF2B5EF4-FFF2-40B4-BE49-F238E27FC236}">
                <a16:creationId xmlns:a16="http://schemas.microsoft.com/office/drawing/2014/main" id="{BF472BF3-917E-4A06-A4CE-97FE1E8E1CE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D3C1F51-D34F-42F0-A30E-C4D3952E3C59}"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19140" name="Rectangle 6">
            <a:extLst>
              <a:ext uri="{FF2B5EF4-FFF2-40B4-BE49-F238E27FC236}">
                <a16:creationId xmlns:a16="http://schemas.microsoft.com/office/drawing/2014/main" id="{10E520E2-FF38-403A-8A22-FC46744A523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19141" name="Rectangle 7">
            <a:extLst>
              <a:ext uri="{FF2B5EF4-FFF2-40B4-BE49-F238E27FC236}">
                <a16:creationId xmlns:a16="http://schemas.microsoft.com/office/drawing/2014/main" id="{77FC7FC9-9B3D-4B19-840F-7FBE43A4E4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4D697F05-813F-48C0-9EC5-522CC124D7B6}" type="slidenum">
              <a:rPr lang="en-AU" altLang="en-US" smtClean="0">
                <a:latin typeface="Times New Roman" panose="02020603050405020304" pitchFamily="18" charset="0"/>
              </a:rPr>
              <a:pPr/>
              <a:t>116</a:t>
            </a:fld>
            <a:endParaRPr lang="en-AU" altLang="en-US">
              <a:latin typeface="Times New Roman" panose="02020603050405020304" pitchFamily="18" charset="0"/>
            </a:endParaRPr>
          </a:p>
        </p:txBody>
      </p:sp>
      <p:sp>
        <p:nvSpPr>
          <p:cNvPr id="219142" name="Rectangle 2">
            <a:extLst>
              <a:ext uri="{FF2B5EF4-FFF2-40B4-BE49-F238E27FC236}">
                <a16:creationId xmlns:a16="http://schemas.microsoft.com/office/drawing/2014/main" id="{3CDAC02F-EF91-4CCC-9342-75AA3BD96157}"/>
              </a:ext>
            </a:extLst>
          </p:cNvPr>
          <p:cNvSpPr>
            <a:spLocks noGrp="1" noRot="1" noChangeAspect="1" noChangeArrowheads="1" noTextEdit="1"/>
          </p:cNvSpPr>
          <p:nvPr>
            <p:ph type="sldImg"/>
          </p:nvPr>
        </p:nvSpPr>
        <p:spPr>
          <a:ln/>
        </p:spPr>
      </p:sp>
      <p:sp>
        <p:nvSpPr>
          <p:cNvPr id="219143" name="Rectangle 3">
            <a:extLst>
              <a:ext uri="{FF2B5EF4-FFF2-40B4-BE49-F238E27FC236}">
                <a16:creationId xmlns:a16="http://schemas.microsoft.com/office/drawing/2014/main" id="{7BB2BC91-1773-48B0-9690-A469CB8E98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E6910D20-112B-43DD-838D-2F822A50157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21187" name="Rectangle 3">
            <a:extLst>
              <a:ext uri="{FF2B5EF4-FFF2-40B4-BE49-F238E27FC236}">
                <a16:creationId xmlns:a16="http://schemas.microsoft.com/office/drawing/2014/main" id="{28FC130A-90E3-474E-947F-BC0DDAFDD08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206901CB-42F9-46AF-BA7A-30FB8F130C6B}"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21188" name="Rectangle 6">
            <a:extLst>
              <a:ext uri="{FF2B5EF4-FFF2-40B4-BE49-F238E27FC236}">
                <a16:creationId xmlns:a16="http://schemas.microsoft.com/office/drawing/2014/main" id="{4F92CE19-9596-4A87-B1E6-31D64F1F0EF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21189" name="Rectangle 7">
            <a:extLst>
              <a:ext uri="{FF2B5EF4-FFF2-40B4-BE49-F238E27FC236}">
                <a16:creationId xmlns:a16="http://schemas.microsoft.com/office/drawing/2014/main" id="{50C353B8-69F3-46C6-A94F-E3EAF27ECB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0EB6A44-6D89-4EE4-B879-0BE6BDC895F6}" type="slidenum">
              <a:rPr lang="en-AU" altLang="en-US" smtClean="0">
                <a:latin typeface="Times New Roman" panose="02020603050405020304" pitchFamily="18" charset="0"/>
              </a:rPr>
              <a:pPr/>
              <a:t>117</a:t>
            </a:fld>
            <a:endParaRPr lang="en-AU" altLang="en-US">
              <a:latin typeface="Times New Roman" panose="02020603050405020304" pitchFamily="18" charset="0"/>
            </a:endParaRPr>
          </a:p>
        </p:txBody>
      </p:sp>
      <p:sp>
        <p:nvSpPr>
          <p:cNvPr id="221190" name="Rectangle 2">
            <a:extLst>
              <a:ext uri="{FF2B5EF4-FFF2-40B4-BE49-F238E27FC236}">
                <a16:creationId xmlns:a16="http://schemas.microsoft.com/office/drawing/2014/main" id="{96762374-ADB0-44AC-9B8E-1522407E06C8}"/>
              </a:ext>
            </a:extLst>
          </p:cNvPr>
          <p:cNvSpPr>
            <a:spLocks noGrp="1" noRot="1" noChangeAspect="1" noChangeArrowheads="1" noTextEdit="1"/>
          </p:cNvSpPr>
          <p:nvPr>
            <p:ph type="sldImg"/>
          </p:nvPr>
        </p:nvSpPr>
        <p:spPr>
          <a:ln/>
        </p:spPr>
      </p:sp>
      <p:sp>
        <p:nvSpPr>
          <p:cNvPr id="221191" name="Rectangle 3">
            <a:extLst>
              <a:ext uri="{FF2B5EF4-FFF2-40B4-BE49-F238E27FC236}">
                <a16:creationId xmlns:a16="http://schemas.microsoft.com/office/drawing/2014/main" id="{7558F7B8-644D-4272-A549-212E4BDF7B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a:extLst>
              <a:ext uri="{FF2B5EF4-FFF2-40B4-BE49-F238E27FC236}">
                <a16:creationId xmlns:a16="http://schemas.microsoft.com/office/drawing/2014/main" id="{18D52163-75AD-4FD2-A919-347FAA07B0E7}"/>
              </a:ext>
            </a:extLst>
          </p:cNvPr>
          <p:cNvSpPr>
            <a:spLocks noGrp="1" noRot="1" noChangeAspect="1" noChangeArrowheads="1" noTextEdit="1"/>
          </p:cNvSpPr>
          <p:nvPr>
            <p:ph type="sldImg"/>
          </p:nvPr>
        </p:nvSpPr>
        <p:spPr>
          <a:ln/>
        </p:spPr>
      </p:sp>
      <p:sp>
        <p:nvSpPr>
          <p:cNvPr id="223235" name="Notes Placeholder 2">
            <a:extLst>
              <a:ext uri="{FF2B5EF4-FFF2-40B4-BE49-F238E27FC236}">
                <a16:creationId xmlns:a16="http://schemas.microsoft.com/office/drawing/2014/main" id="{48F255C4-8F69-41C6-9B7A-FBB6327213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*Why: it is faster to transfer value from cache than from main memory.</a:t>
            </a:r>
          </a:p>
        </p:txBody>
      </p:sp>
      <p:sp>
        <p:nvSpPr>
          <p:cNvPr id="223236" name="Date Placeholder 4">
            <a:extLst>
              <a:ext uri="{FF2B5EF4-FFF2-40B4-BE49-F238E27FC236}">
                <a16:creationId xmlns:a16="http://schemas.microsoft.com/office/drawing/2014/main" id="{D06B0387-6C44-49A9-88E1-06E4BAFFBCF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fld id="{73139BD5-B7EE-4F74-92A5-21CA95E3BF05}"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23237" name="Footer Placeholder 5">
            <a:extLst>
              <a:ext uri="{FF2B5EF4-FFF2-40B4-BE49-F238E27FC236}">
                <a16:creationId xmlns:a16="http://schemas.microsoft.com/office/drawing/2014/main" id="{2717D8C8-F650-4E2F-A6C2-C1EF438E960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6 — Multicores, Multiprocessors, and Clusters</a:t>
            </a:r>
            <a:endParaRPr lang="en-AU" altLang="en-US">
              <a:latin typeface="Times New Roman" panose="02020603050405020304" pitchFamily="18" charset="0"/>
            </a:endParaRPr>
          </a:p>
        </p:txBody>
      </p:sp>
      <p:sp>
        <p:nvSpPr>
          <p:cNvPr id="223238" name="Slide Number Placeholder 6">
            <a:extLst>
              <a:ext uri="{FF2B5EF4-FFF2-40B4-BE49-F238E27FC236}">
                <a16:creationId xmlns:a16="http://schemas.microsoft.com/office/drawing/2014/main" id="{898B14E6-B296-4BE0-9421-FF081796E6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7175"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034E664D-A43F-48B4-8D1C-53A112B4BF3B}" type="slidenum">
              <a:rPr lang="en-AU" altLang="en-US" smtClean="0">
                <a:latin typeface="Times New Roman" panose="02020603050405020304" pitchFamily="18" charset="0"/>
                <a:cs typeface="Arial" panose="020B0604020202020204" pitchFamily="34" charset="0"/>
              </a:rPr>
              <a:pPr/>
              <a:t>118</a:t>
            </a:fld>
            <a:endParaRPr lang="en-AU"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a:extLst>
              <a:ext uri="{FF2B5EF4-FFF2-40B4-BE49-F238E27FC236}">
                <a16:creationId xmlns:a16="http://schemas.microsoft.com/office/drawing/2014/main" id="{5D4ECF04-03DF-4824-9BE6-B9578D3CD3C9}"/>
              </a:ext>
            </a:extLst>
          </p:cNvPr>
          <p:cNvSpPr>
            <a:spLocks noGrp="1" noRot="1" noChangeAspect="1" noChangeArrowheads="1" noTextEdit="1"/>
          </p:cNvSpPr>
          <p:nvPr>
            <p:ph type="sldImg"/>
          </p:nvPr>
        </p:nvSpPr>
        <p:spPr>
          <a:ln/>
        </p:spPr>
      </p:sp>
      <p:sp>
        <p:nvSpPr>
          <p:cNvPr id="225283" name="Notes Placeholder 2">
            <a:extLst>
              <a:ext uri="{FF2B5EF4-FFF2-40B4-BE49-F238E27FC236}">
                <a16:creationId xmlns:a16="http://schemas.microsoft.com/office/drawing/2014/main" id="{1928719C-807B-4EE8-BCB4-E86D3363E7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284" name="Date Placeholder 4">
            <a:extLst>
              <a:ext uri="{FF2B5EF4-FFF2-40B4-BE49-F238E27FC236}">
                <a16:creationId xmlns:a16="http://schemas.microsoft.com/office/drawing/2014/main" id="{8FC286D2-41D3-4269-86C5-DF3B1C069B91}"/>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fld id="{7B2F5292-5FCF-4122-81A6-653A5EBECCEE}"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25285" name="Footer Placeholder 5">
            <a:extLst>
              <a:ext uri="{FF2B5EF4-FFF2-40B4-BE49-F238E27FC236}">
                <a16:creationId xmlns:a16="http://schemas.microsoft.com/office/drawing/2014/main" id="{D53919A6-2950-4C72-9A4B-EE8DB09ADC9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6 — Multicores, Multiprocessors, and Clusters</a:t>
            </a:r>
            <a:endParaRPr lang="en-AU" altLang="en-US">
              <a:latin typeface="Times New Roman" panose="02020603050405020304" pitchFamily="18" charset="0"/>
            </a:endParaRPr>
          </a:p>
        </p:txBody>
      </p:sp>
      <p:sp>
        <p:nvSpPr>
          <p:cNvPr id="225286" name="Slide Number Placeholder 6">
            <a:extLst>
              <a:ext uri="{FF2B5EF4-FFF2-40B4-BE49-F238E27FC236}">
                <a16:creationId xmlns:a16="http://schemas.microsoft.com/office/drawing/2014/main" id="{F963502A-1737-448B-AC24-B1F050DA0A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7175"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FC71886-9652-4B50-8FFC-4709735FE902}" type="slidenum">
              <a:rPr lang="en-AU" altLang="en-US" smtClean="0">
                <a:latin typeface="Times New Roman" panose="02020603050405020304" pitchFamily="18" charset="0"/>
                <a:cs typeface="Arial" panose="020B0604020202020204" pitchFamily="34" charset="0"/>
              </a:rPr>
              <a:pPr/>
              <a:t>119</a:t>
            </a:fld>
            <a:endParaRPr lang="en-AU"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a:extLst>
              <a:ext uri="{FF2B5EF4-FFF2-40B4-BE49-F238E27FC236}">
                <a16:creationId xmlns:a16="http://schemas.microsoft.com/office/drawing/2014/main" id="{CC727F7F-74EF-464D-92F1-F9FD6748D075}"/>
              </a:ext>
            </a:extLst>
          </p:cNvPr>
          <p:cNvSpPr>
            <a:spLocks noGrp="1" noRot="1" noChangeAspect="1" noChangeArrowheads="1" noTextEdit="1"/>
          </p:cNvSpPr>
          <p:nvPr>
            <p:ph type="sldImg"/>
          </p:nvPr>
        </p:nvSpPr>
        <p:spPr>
          <a:ln/>
        </p:spPr>
      </p:sp>
      <p:sp>
        <p:nvSpPr>
          <p:cNvPr id="227331" name="Notes Placeholder 2">
            <a:extLst>
              <a:ext uri="{FF2B5EF4-FFF2-40B4-BE49-F238E27FC236}">
                <a16:creationId xmlns:a16="http://schemas.microsoft.com/office/drawing/2014/main" id="{4D0AF6B5-4CAF-4DDD-B10C-A380ACAD41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7332" name="Date Placeholder 4">
            <a:extLst>
              <a:ext uri="{FF2B5EF4-FFF2-40B4-BE49-F238E27FC236}">
                <a16:creationId xmlns:a16="http://schemas.microsoft.com/office/drawing/2014/main" id="{BD781989-1B27-4653-B448-233CB10B571B}"/>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fld id="{FFA9CA49-5A17-4332-8706-CAD518051F1D}"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27333" name="Footer Placeholder 5">
            <a:extLst>
              <a:ext uri="{FF2B5EF4-FFF2-40B4-BE49-F238E27FC236}">
                <a16:creationId xmlns:a16="http://schemas.microsoft.com/office/drawing/2014/main" id="{B1392AC5-6A72-4BCB-822C-3A32BBDDD67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6 — Multicores, Multiprocessors, and Clusters</a:t>
            </a:r>
            <a:endParaRPr lang="en-AU" altLang="en-US">
              <a:latin typeface="Times New Roman" panose="02020603050405020304" pitchFamily="18" charset="0"/>
            </a:endParaRPr>
          </a:p>
        </p:txBody>
      </p:sp>
      <p:sp>
        <p:nvSpPr>
          <p:cNvPr id="227334" name="Slide Number Placeholder 6">
            <a:extLst>
              <a:ext uri="{FF2B5EF4-FFF2-40B4-BE49-F238E27FC236}">
                <a16:creationId xmlns:a16="http://schemas.microsoft.com/office/drawing/2014/main" id="{1F08A801-0E3B-45A6-BE84-9D0CE991842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7175"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3174F3F-DABB-4D9B-A092-DF116CCA11FE}" type="slidenum">
              <a:rPr lang="en-AU" altLang="en-US" smtClean="0">
                <a:latin typeface="Times New Roman" panose="02020603050405020304" pitchFamily="18" charset="0"/>
                <a:cs typeface="Arial" panose="020B0604020202020204" pitchFamily="34" charset="0"/>
              </a:rPr>
              <a:pPr/>
              <a:t>120</a:t>
            </a:fld>
            <a:endParaRPr lang="en-AU"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EBCE4CB5-62F6-4829-8E0D-4A2BC060E2F6}"/>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2680C57A-31BF-49EE-B763-C7A0C00386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8" name="Header Placeholder 3">
            <a:extLst>
              <a:ext uri="{FF2B5EF4-FFF2-40B4-BE49-F238E27FC236}">
                <a16:creationId xmlns:a16="http://schemas.microsoft.com/office/drawing/2014/main" id="{06D7DF74-6694-402C-9F09-E252ED6A78B3}"/>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6629" name="Date Placeholder 4">
            <a:extLst>
              <a:ext uri="{FF2B5EF4-FFF2-40B4-BE49-F238E27FC236}">
                <a16:creationId xmlns:a16="http://schemas.microsoft.com/office/drawing/2014/main" id="{50A1573F-7332-48E5-B34D-62530E116930}"/>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3C618882-FF21-40A7-9A9E-4C795D0B92DC}"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6630" name="Footer Placeholder 5">
            <a:extLst>
              <a:ext uri="{FF2B5EF4-FFF2-40B4-BE49-F238E27FC236}">
                <a16:creationId xmlns:a16="http://schemas.microsoft.com/office/drawing/2014/main" id="{DF5E32AF-3A98-403A-8805-13195A19992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6631" name="Slide Number Placeholder 6">
            <a:extLst>
              <a:ext uri="{FF2B5EF4-FFF2-40B4-BE49-F238E27FC236}">
                <a16:creationId xmlns:a16="http://schemas.microsoft.com/office/drawing/2014/main" id="{E02285F0-2510-4D3C-995E-31DB553223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E7A97145-A562-42C7-8C9C-8C9289250383}" type="slidenum">
              <a:rPr lang="en-AU" altLang="en-US" smtClean="0">
                <a:latin typeface="Times New Roman" panose="02020603050405020304" pitchFamily="18" charset="0"/>
              </a:rPr>
              <a:pPr/>
              <a:t>12</a:t>
            </a:fld>
            <a:endParaRPr lang="en-AU" altLang="en-US">
              <a:latin typeface="Times New Roman" panose="02020603050405020304" pitchFamily="18"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a:extLst>
              <a:ext uri="{FF2B5EF4-FFF2-40B4-BE49-F238E27FC236}">
                <a16:creationId xmlns:a16="http://schemas.microsoft.com/office/drawing/2014/main" id="{B6FD7E78-12E0-490D-9981-FD9A2B84A6B4}"/>
              </a:ext>
            </a:extLst>
          </p:cNvPr>
          <p:cNvSpPr>
            <a:spLocks noGrp="1" noRot="1" noChangeAspect="1" noChangeArrowheads="1" noTextEdit="1"/>
          </p:cNvSpPr>
          <p:nvPr>
            <p:ph type="sldImg"/>
          </p:nvPr>
        </p:nvSpPr>
        <p:spPr>
          <a:ln/>
        </p:spPr>
      </p:sp>
      <p:sp>
        <p:nvSpPr>
          <p:cNvPr id="229379" name="Notes Placeholder 2">
            <a:extLst>
              <a:ext uri="{FF2B5EF4-FFF2-40B4-BE49-F238E27FC236}">
                <a16:creationId xmlns:a16="http://schemas.microsoft.com/office/drawing/2014/main" id="{BCDCE466-D77F-4B29-BA26-D72F21B970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9380" name="Date Placeholder 4">
            <a:extLst>
              <a:ext uri="{FF2B5EF4-FFF2-40B4-BE49-F238E27FC236}">
                <a16:creationId xmlns:a16="http://schemas.microsoft.com/office/drawing/2014/main" id="{EC0C5941-E1DF-4E8B-A9B8-7F40173CAE7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fld id="{80ED6AA2-CA1E-49BE-BBB1-3273C83AEF44}"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29381" name="Footer Placeholder 5">
            <a:extLst>
              <a:ext uri="{FF2B5EF4-FFF2-40B4-BE49-F238E27FC236}">
                <a16:creationId xmlns:a16="http://schemas.microsoft.com/office/drawing/2014/main" id="{731DEBB9-5702-4CA2-BCE8-318B45FBEC7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6 — Multicores, Multiprocessors, and Clusters</a:t>
            </a:r>
            <a:endParaRPr lang="en-AU" altLang="en-US">
              <a:latin typeface="Times New Roman" panose="02020603050405020304" pitchFamily="18" charset="0"/>
            </a:endParaRPr>
          </a:p>
        </p:txBody>
      </p:sp>
      <p:sp>
        <p:nvSpPr>
          <p:cNvPr id="229382" name="Slide Number Placeholder 6">
            <a:extLst>
              <a:ext uri="{FF2B5EF4-FFF2-40B4-BE49-F238E27FC236}">
                <a16:creationId xmlns:a16="http://schemas.microsoft.com/office/drawing/2014/main" id="{D6DB09FF-D7D7-4E4C-848E-F62E74D546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7175"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7EC13A7-117F-4AD9-8224-D630522B197C}" type="slidenum">
              <a:rPr lang="en-AU" altLang="en-US" smtClean="0">
                <a:latin typeface="Times New Roman" panose="02020603050405020304" pitchFamily="18" charset="0"/>
                <a:cs typeface="Arial" panose="020B0604020202020204" pitchFamily="34" charset="0"/>
              </a:rPr>
              <a:pPr/>
              <a:t>121</a:t>
            </a:fld>
            <a:endParaRPr lang="en-AU"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a:extLst>
              <a:ext uri="{FF2B5EF4-FFF2-40B4-BE49-F238E27FC236}">
                <a16:creationId xmlns:a16="http://schemas.microsoft.com/office/drawing/2014/main" id="{A3BB2DB5-5483-4E44-AA28-C0D45C745397}"/>
              </a:ext>
            </a:extLst>
          </p:cNvPr>
          <p:cNvSpPr>
            <a:spLocks noGrp="1" noRot="1" noChangeAspect="1" noChangeArrowheads="1" noTextEdit="1"/>
          </p:cNvSpPr>
          <p:nvPr>
            <p:ph type="sldImg"/>
          </p:nvPr>
        </p:nvSpPr>
        <p:spPr>
          <a:ln/>
        </p:spPr>
      </p:sp>
      <p:sp>
        <p:nvSpPr>
          <p:cNvPr id="231427" name="Notes Placeholder 2">
            <a:extLst>
              <a:ext uri="{FF2B5EF4-FFF2-40B4-BE49-F238E27FC236}">
                <a16:creationId xmlns:a16="http://schemas.microsoft.com/office/drawing/2014/main" id="{CB186925-512E-47D0-A23A-7C0BE5FE14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1428" name="Date Placeholder 4">
            <a:extLst>
              <a:ext uri="{FF2B5EF4-FFF2-40B4-BE49-F238E27FC236}">
                <a16:creationId xmlns:a16="http://schemas.microsoft.com/office/drawing/2014/main" id="{36156DE6-202B-4FA0-B44B-BCFEF9D0658F}"/>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fld id="{010060F6-BEDC-4235-AF72-C001B1E05855}"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31429" name="Footer Placeholder 5">
            <a:extLst>
              <a:ext uri="{FF2B5EF4-FFF2-40B4-BE49-F238E27FC236}">
                <a16:creationId xmlns:a16="http://schemas.microsoft.com/office/drawing/2014/main" id="{A7C63444-D7FD-4816-A83D-6AFF3C2ACDC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6 — Multicores, Multiprocessors, and Clusters</a:t>
            </a:r>
            <a:endParaRPr lang="en-AU" altLang="en-US">
              <a:latin typeface="Times New Roman" panose="02020603050405020304" pitchFamily="18" charset="0"/>
            </a:endParaRPr>
          </a:p>
        </p:txBody>
      </p:sp>
      <p:sp>
        <p:nvSpPr>
          <p:cNvPr id="231430" name="Slide Number Placeholder 6">
            <a:extLst>
              <a:ext uri="{FF2B5EF4-FFF2-40B4-BE49-F238E27FC236}">
                <a16:creationId xmlns:a16="http://schemas.microsoft.com/office/drawing/2014/main" id="{B976ED66-7E99-451A-93DB-50C367C1B5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7175"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23F7BA0B-F5A5-4131-B072-9131599285A7}" type="slidenum">
              <a:rPr lang="en-AU" altLang="en-US" smtClean="0">
                <a:latin typeface="Times New Roman" panose="02020603050405020304" pitchFamily="18" charset="0"/>
                <a:cs typeface="Arial" panose="020B0604020202020204" pitchFamily="34" charset="0"/>
              </a:rPr>
              <a:pPr/>
              <a:t>122</a:t>
            </a:fld>
            <a:endParaRPr lang="en-AU"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a:extLst>
              <a:ext uri="{FF2B5EF4-FFF2-40B4-BE49-F238E27FC236}">
                <a16:creationId xmlns:a16="http://schemas.microsoft.com/office/drawing/2014/main" id="{C41B8692-6ECF-46AC-8A48-967C44B4F238}"/>
              </a:ext>
            </a:extLst>
          </p:cNvPr>
          <p:cNvSpPr>
            <a:spLocks noGrp="1" noRot="1" noChangeAspect="1" noChangeArrowheads="1" noTextEdit="1"/>
          </p:cNvSpPr>
          <p:nvPr>
            <p:ph type="sldImg"/>
          </p:nvPr>
        </p:nvSpPr>
        <p:spPr>
          <a:ln/>
        </p:spPr>
      </p:sp>
      <p:sp>
        <p:nvSpPr>
          <p:cNvPr id="233475" name="Notes Placeholder 2">
            <a:extLst>
              <a:ext uri="{FF2B5EF4-FFF2-40B4-BE49-F238E27FC236}">
                <a16:creationId xmlns:a16="http://schemas.microsoft.com/office/drawing/2014/main" id="{D241C55E-BC40-4F27-9395-426BEBB03C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3476" name="Date Placeholder 4">
            <a:extLst>
              <a:ext uri="{FF2B5EF4-FFF2-40B4-BE49-F238E27FC236}">
                <a16:creationId xmlns:a16="http://schemas.microsoft.com/office/drawing/2014/main" id="{621DCD06-B4DD-46FE-892B-29F2FC053D87}"/>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fld id="{65FD2EA5-A93E-48A1-BF0A-53FD9D48DCBC}"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33477" name="Footer Placeholder 5">
            <a:extLst>
              <a:ext uri="{FF2B5EF4-FFF2-40B4-BE49-F238E27FC236}">
                <a16:creationId xmlns:a16="http://schemas.microsoft.com/office/drawing/2014/main" id="{6937E40D-67BE-45C5-A9E0-434D0C37E4A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6 — Multicores, Multiprocessors, and Clusters</a:t>
            </a:r>
            <a:endParaRPr lang="en-AU" altLang="en-US">
              <a:latin typeface="Times New Roman" panose="02020603050405020304" pitchFamily="18" charset="0"/>
            </a:endParaRPr>
          </a:p>
        </p:txBody>
      </p:sp>
      <p:sp>
        <p:nvSpPr>
          <p:cNvPr id="233478" name="Slide Number Placeholder 6">
            <a:extLst>
              <a:ext uri="{FF2B5EF4-FFF2-40B4-BE49-F238E27FC236}">
                <a16:creationId xmlns:a16="http://schemas.microsoft.com/office/drawing/2014/main" id="{BDAB8CB2-72D9-43F4-9074-F454FDE37A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7175"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124BFAF-6A5D-46B0-9C72-CE837397C14C}" type="slidenum">
              <a:rPr lang="en-AU" altLang="en-US" smtClean="0">
                <a:latin typeface="Times New Roman" panose="02020603050405020304" pitchFamily="18" charset="0"/>
                <a:cs typeface="Arial" panose="020B0604020202020204" pitchFamily="34" charset="0"/>
              </a:rPr>
              <a:pPr/>
              <a:t>123</a:t>
            </a:fld>
            <a:endParaRPr lang="en-AU"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a:extLst>
              <a:ext uri="{FF2B5EF4-FFF2-40B4-BE49-F238E27FC236}">
                <a16:creationId xmlns:a16="http://schemas.microsoft.com/office/drawing/2014/main" id="{61C997C6-6AA4-4DBE-A66D-40709BFB808C}"/>
              </a:ext>
            </a:extLst>
          </p:cNvPr>
          <p:cNvSpPr>
            <a:spLocks noGrp="1" noRot="1" noChangeAspect="1" noChangeArrowheads="1" noTextEdit="1"/>
          </p:cNvSpPr>
          <p:nvPr>
            <p:ph type="sldImg"/>
          </p:nvPr>
        </p:nvSpPr>
        <p:spPr>
          <a:ln/>
        </p:spPr>
      </p:sp>
      <p:sp>
        <p:nvSpPr>
          <p:cNvPr id="235523" name="Notes Placeholder 2">
            <a:extLst>
              <a:ext uri="{FF2B5EF4-FFF2-40B4-BE49-F238E27FC236}">
                <a16:creationId xmlns:a16="http://schemas.microsoft.com/office/drawing/2014/main" id="{F825A96F-C124-4ACD-BA6B-4569039AF8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5524" name="Date Placeholder 4">
            <a:extLst>
              <a:ext uri="{FF2B5EF4-FFF2-40B4-BE49-F238E27FC236}">
                <a16:creationId xmlns:a16="http://schemas.microsoft.com/office/drawing/2014/main" id="{72651A1A-4FB3-4E2A-B4B2-13AE9C3B273A}"/>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fld id="{33684F82-C503-4BFD-868F-DEBF892222CF}"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35525" name="Footer Placeholder 5">
            <a:extLst>
              <a:ext uri="{FF2B5EF4-FFF2-40B4-BE49-F238E27FC236}">
                <a16:creationId xmlns:a16="http://schemas.microsoft.com/office/drawing/2014/main" id="{025DFB12-30B6-4F39-B04F-905DA04DA34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6 — Multicores, Multiprocessors, and Clusters</a:t>
            </a:r>
            <a:endParaRPr lang="en-AU" altLang="en-US">
              <a:latin typeface="Times New Roman" panose="02020603050405020304" pitchFamily="18" charset="0"/>
            </a:endParaRPr>
          </a:p>
        </p:txBody>
      </p:sp>
      <p:sp>
        <p:nvSpPr>
          <p:cNvPr id="235526" name="Slide Number Placeholder 6">
            <a:extLst>
              <a:ext uri="{FF2B5EF4-FFF2-40B4-BE49-F238E27FC236}">
                <a16:creationId xmlns:a16="http://schemas.microsoft.com/office/drawing/2014/main" id="{3414F8F5-2F51-4998-944B-E304FC1767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7175"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9F15290-D6AF-48AD-8E4F-55088225482A}" type="slidenum">
              <a:rPr lang="en-AU" altLang="en-US" smtClean="0">
                <a:latin typeface="Times New Roman" panose="02020603050405020304" pitchFamily="18" charset="0"/>
                <a:cs typeface="Arial" panose="020B0604020202020204" pitchFamily="34" charset="0"/>
              </a:rPr>
              <a:pPr/>
              <a:t>124</a:t>
            </a:fld>
            <a:endParaRPr lang="en-AU"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Image Placeholder 1">
            <a:extLst>
              <a:ext uri="{FF2B5EF4-FFF2-40B4-BE49-F238E27FC236}">
                <a16:creationId xmlns:a16="http://schemas.microsoft.com/office/drawing/2014/main" id="{BB1515E6-A92A-4B51-AB1C-A7486707DFA5}"/>
              </a:ext>
            </a:extLst>
          </p:cNvPr>
          <p:cNvSpPr>
            <a:spLocks noGrp="1" noRot="1" noChangeAspect="1" noChangeArrowheads="1" noTextEdit="1"/>
          </p:cNvSpPr>
          <p:nvPr>
            <p:ph type="sldImg"/>
          </p:nvPr>
        </p:nvSpPr>
        <p:spPr>
          <a:ln/>
        </p:spPr>
      </p:sp>
      <p:sp>
        <p:nvSpPr>
          <p:cNvPr id="237571" name="Notes Placeholder 2">
            <a:extLst>
              <a:ext uri="{FF2B5EF4-FFF2-40B4-BE49-F238E27FC236}">
                <a16:creationId xmlns:a16="http://schemas.microsoft.com/office/drawing/2014/main" id="{1500ADEF-1CC8-4CE8-9470-20588D0727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7572" name="Date Placeholder 4">
            <a:extLst>
              <a:ext uri="{FF2B5EF4-FFF2-40B4-BE49-F238E27FC236}">
                <a16:creationId xmlns:a16="http://schemas.microsoft.com/office/drawing/2014/main" id="{200D88B0-24DB-4298-9C70-646568ACE253}"/>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fld id="{D726C335-324D-4A0E-A6D1-24B1C7743D43}"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37573" name="Footer Placeholder 5">
            <a:extLst>
              <a:ext uri="{FF2B5EF4-FFF2-40B4-BE49-F238E27FC236}">
                <a16:creationId xmlns:a16="http://schemas.microsoft.com/office/drawing/2014/main" id="{2FABC561-4E73-45C3-8AFE-AE6A600E175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6 — Multicores, Multiprocessors, and Clusters</a:t>
            </a:r>
            <a:endParaRPr lang="en-AU" altLang="en-US">
              <a:latin typeface="Times New Roman" panose="02020603050405020304" pitchFamily="18" charset="0"/>
            </a:endParaRPr>
          </a:p>
        </p:txBody>
      </p:sp>
      <p:sp>
        <p:nvSpPr>
          <p:cNvPr id="237574" name="Slide Number Placeholder 6">
            <a:extLst>
              <a:ext uri="{FF2B5EF4-FFF2-40B4-BE49-F238E27FC236}">
                <a16:creationId xmlns:a16="http://schemas.microsoft.com/office/drawing/2014/main" id="{51ABCA2E-9B63-4247-ADC3-4541048A288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7175"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0E413F2-F9F2-41A5-AFC5-36F152C701FD}" type="slidenum">
              <a:rPr lang="en-AU" altLang="en-US" smtClean="0">
                <a:latin typeface="Times New Roman" panose="02020603050405020304" pitchFamily="18" charset="0"/>
                <a:cs typeface="Arial" panose="020B0604020202020204" pitchFamily="34" charset="0"/>
              </a:rPr>
              <a:pPr/>
              <a:t>125</a:t>
            </a:fld>
            <a:endParaRPr lang="en-AU"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a:extLst>
              <a:ext uri="{FF2B5EF4-FFF2-40B4-BE49-F238E27FC236}">
                <a16:creationId xmlns:a16="http://schemas.microsoft.com/office/drawing/2014/main" id="{2EB63B89-A3D6-4796-B783-6EB990D96B67}"/>
              </a:ext>
            </a:extLst>
          </p:cNvPr>
          <p:cNvSpPr>
            <a:spLocks noGrp="1" noRot="1" noChangeAspect="1" noChangeArrowheads="1" noTextEdit="1"/>
          </p:cNvSpPr>
          <p:nvPr>
            <p:ph type="sldImg"/>
          </p:nvPr>
        </p:nvSpPr>
        <p:spPr>
          <a:ln/>
        </p:spPr>
      </p:sp>
      <p:sp>
        <p:nvSpPr>
          <p:cNvPr id="239619" name="Notes Placeholder 2">
            <a:extLst>
              <a:ext uri="{FF2B5EF4-FFF2-40B4-BE49-F238E27FC236}">
                <a16:creationId xmlns:a16="http://schemas.microsoft.com/office/drawing/2014/main" id="{FEB5709D-CFEA-42DD-87E9-C4E54A7C047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9620" name="Date Placeholder 4">
            <a:extLst>
              <a:ext uri="{FF2B5EF4-FFF2-40B4-BE49-F238E27FC236}">
                <a16:creationId xmlns:a16="http://schemas.microsoft.com/office/drawing/2014/main" id="{8F49111C-DE33-4E3C-BAAD-020CB5429399}"/>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fld id="{920B543D-B6D7-4673-B01F-B504A61724BE}"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39621" name="Footer Placeholder 5">
            <a:extLst>
              <a:ext uri="{FF2B5EF4-FFF2-40B4-BE49-F238E27FC236}">
                <a16:creationId xmlns:a16="http://schemas.microsoft.com/office/drawing/2014/main" id="{10F1971D-6C8C-4FDF-AED3-88FE17AA860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6 — Multicores, Multiprocessors, and Clusters</a:t>
            </a:r>
            <a:endParaRPr lang="en-AU" altLang="en-US">
              <a:latin typeface="Times New Roman" panose="02020603050405020304" pitchFamily="18" charset="0"/>
            </a:endParaRPr>
          </a:p>
        </p:txBody>
      </p:sp>
      <p:sp>
        <p:nvSpPr>
          <p:cNvPr id="239622" name="Slide Number Placeholder 6">
            <a:extLst>
              <a:ext uri="{FF2B5EF4-FFF2-40B4-BE49-F238E27FC236}">
                <a16:creationId xmlns:a16="http://schemas.microsoft.com/office/drawing/2014/main" id="{2DF15E25-508F-42FC-B3B5-29E6B1AADD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7175"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B4F0980-56BA-4FE4-A52F-9565173B409D}" type="slidenum">
              <a:rPr lang="en-AU" altLang="en-US" smtClean="0">
                <a:latin typeface="Times New Roman" panose="02020603050405020304" pitchFamily="18" charset="0"/>
                <a:cs typeface="Arial" panose="020B0604020202020204" pitchFamily="34" charset="0"/>
              </a:rPr>
              <a:pPr/>
              <a:t>126</a:t>
            </a:fld>
            <a:endParaRPr lang="en-AU"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a:extLst>
              <a:ext uri="{FF2B5EF4-FFF2-40B4-BE49-F238E27FC236}">
                <a16:creationId xmlns:a16="http://schemas.microsoft.com/office/drawing/2014/main" id="{DC284B4B-B9A2-45BF-BD44-1C89533C58A2}"/>
              </a:ext>
            </a:extLst>
          </p:cNvPr>
          <p:cNvSpPr>
            <a:spLocks noGrp="1" noRot="1" noChangeAspect="1" noChangeArrowheads="1" noTextEdit="1"/>
          </p:cNvSpPr>
          <p:nvPr>
            <p:ph type="sldImg"/>
          </p:nvPr>
        </p:nvSpPr>
        <p:spPr>
          <a:ln/>
        </p:spPr>
      </p:sp>
      <p:sp>
        <p:nvSpPr>
          <p:cNvPr id="241667" name="Notes Placeholder 2">
            <a:extLst>
              <a:ext uri="{FF2B5EF4-FFF2-40B4-BE49-F238E27FC236}">
                <a16:creationId xmlns:a16="http://schemas.microsoft.com/office/drawing/2014/main" id="{0BAB6FC0-5466-47D0-98E3-B050080778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1668" name="Header Placeholder 3">
            <a:extLst>
              <a:ext uri="{FF2B5EF4-FFF2-40B4-BE49-F238E27FC236}">
                <a16:creationId xmlns:a16="http://schemas.microsoft.com/office/drawing/2014/main" id="{D234DB45-D05A-4DE4-8895-DD588173F3D0}"/>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41669" name="Date Placeholder 4">
            <a:extLst>
              <a:ext uri="{FF2B5EF4-FFF2-40B4-BE49-F238E27FC236}">
                <a16:creationId xmlns:a16="http://schemas.microsoft.com/office/drawing/2014/main" id="{E2511CD1-DED4-41CC-AF75-8E649D6444D2}"/>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D986B4FA-7732-446D-8408-31B6A59AC40D}"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41670" name="Footer Placeholder 5">
            <a:extLst>
              <a:ext uri="{FF2B5EF4-FFF2-40B4-BE49-F238E27FC236}">
                <a16:creationId xmlns:a16="http://schemas.microsoft.com/office/drawing/2014/main" id="{2543EE15-E8F4-4F6D-A8D5-EB7C0C36CE1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41671" name="Slide Number Placeholder 6">
            <a:extLst>
              <a:ext uri="{FF2B5EF4-FFF2-40B4-BE49-F238E27FC236}">
                <a16:creationId xmlns:a16="http://schemas.microsoft.com/office/drawing/2014/main" id="{3064CF26-96D1-47FE-B6F9-C08D579E14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3DA936EA-A4E7-4379-BC47-9A7568DE51AF}" type="slidenum">
              <a:rPr lang="en-AU" altLang="en-US" smtClean="0">
                <a:latin typeface="Times New Roman" panose="02020603050405020304" pitchFamily="18" charset="0"/>
              </a:rPr>
              <a:pPr/>
              <a:t>127</a:t>
            </a:fld>
            <a:endParaRPr lang="en-AU" altLang="en-US">
              <a:latin typeface="Times New Roman" panose="02020603050405020304" pitchFamily="18"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a:extLst>
              <a:ext uri="{FF2B5EF4-FFF2-40B4-BE49-F238E27FC236}">
                <a16:creationId xmlns:a16="http://schemas.microsoft.com/office/drawing/2014/main" id="{FE2B1F8F-9E4B-43B1-8C8E-8A41D867748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688975" indent="-261938" defTabSz="896938">
              <a:defRPr>
                <a:solidFill>
                  <a:schemeClr val="tx1"/>
                </a:solidFill>
                <a:latin typeface="Arial" panose="020B0604020202020204" pitchFamily="34" charset="0"/>
              </a:defRPr>
            </a:lvl2pPr>
            <a:lvl3pPr marL="1062038" indent="-207963" defTabSz="896938">
              <a:defRPr>
                <a:solidFill>
                  <a:schemeClr val="tx1"/>
                </a:solidFill>
                <a:latin typeface="Arial" panose="020B0604020202020204" pitchFamily="34" charset="0"/>
              </a:defRPr>
            </a:lvl3pPr>
            <a:lvl4pPr marL="1489075" indent="-207963" defTabSz="896938">
              <a:defRPr>
                <a:solidFill>
                  <a:schemeClr val="tx1"/>
                </a:solidFill>
                <a:latin typeface="Arial" panose="020B0604020202020204" pitchFamily="34" charset="0"/>
              </a:defRPr>
            </a:lvl4pPr>
            <a:lvl5pPr marL="1914525" indent="-207963" defTabSz="896938">
              <a:defRPr>
                <a:solidFill>
                  <a:schemeClr val="tx1"/>
                </a:solidFill>
                <a:latin typeface="Arial" panose="020B0604020202020204" pitchFamily="34" charset="0"/>
              </a:defRPr>
            </a:lvl5pPr>
            <a:lvl6pPr marL="2371725" indent="-207963" defTabSz="896938" eaLnBrk="0" fontAlgn="base" hangingPunct="0">
              <a:spcBef>
                <a:spcPct val="0"/>
              </a:spcBef>
              <a:spcAft>
                <a:spcPct val="0"/>
              </a:spcAft>
              <a:defRPr>
                <a:solidFill>
                  <a:schemeClr val="tx1"/>
                </a:solidFill>
                <a:latin typeface="Arial" panose="020B0604020202020204" pitchFamily="34" charset="0"/>
              </a:defRPr>
            </a:lvl6pPr>
            <a:lvl7pPr marL="2828925" indent="-207963" defTabSz="896938" eaLnBrk="0" fontAlgn="base" hangingPunct="0">
              <a:spcBef>
                <a:spcPct val="0"/>
              </a:spcBef>
              <a:spcAft>
                <a:spcPct val="0"/>
              </a:spcAft>
              <a:defRPr>
                <a:solidFill>
                  <a:schemeClr val="tx1"/>
                </a:solidFill>
                <a:latin typeface="Arial" panose="020B0604020202020204" pitchFamily="34" charset="0"/>
              </a:defRPr>
            </a:lvl7pPr>
            <a:lvl8pPr marL="3286125" indent="-207963" defTabSz="896938" eaLnBrk="0" fontAlgn="base" hangingPunct="0">
              <a:spcBef>
                <a:spcPct val="0"/>
              </a:spcBef>
              <a:spcAft>
                <a:spcPct val="0"/>
              </a:spcAft>
              <a:defRPr>
                <a:solidFill>
                  <a:schemeClr val="tx1"/>
                </a:solidFill>
                <a:latin typeface="Arial" panose="020B0604020202020204" pitchFamily="34" charset="0"/>
              </a:defRPr>
            </a:lvl8pPr>
            <a:lvl9pPr marL="3743325" indent="-207963" defTabSz="896938" eaLnBrk="0" fontAlgn="base" hangingPunct="0">
              <a:spcBef>
                <a:spcPct val="0"/>
              </a:spcBef>
              <a:spcAft>
                <a:spcPct val="0"/>
              </a:spcAft>
              <a:defRPr>
                <a:solidFill>
                  <a:schemeClr val="tx1"/>
                </a:solidFill>
                <a:latin typeface="Arial" panose="020B0604020202020204" pitchFamily="34" charset="0"/>
              </a:defRPr>
            </a:lvl9pPr>
          </a:lstStyle>
          <a:p>
            <a:fld id="{A8452AC0-F31B-448D-A1E7-40E390FF9C19}" type="datetime3">
              <a:rPr lang="en-US" altLang="en-US" smtClean="0">
                <a:latin typeface="Times New Roman" panose="02020603050405020304" pitchFamily="18" charset="0"/>
              </a:rPr>
              <a:pPr/>
              <a:t>22 April 2020</a:t>
            </a:fld>
            <a:endParaRPr lang="en-US" altLang="en-US">
              <a:latin typeface="Times New Roman" panose="02020603050405020304" pitchFamily="18" charset="0"/>
            </a:endParaRPr>
          </a:p>
        </p:txBody>
      </p:sp>
      <p:sp>
        <p:nvSpPr>
          <p:cNvPr id="243715" name="Rectangle 6">
            <a:extLst>
              <a:ext uri="{FF2B5EF4-FFF2-40B4-BE49-F238E27FC236}">
                <a16:creationId xmlns:a16="http://schemas.microsoft.com/office/drawing/2014/main" id="{DEEBA421-FC5F-4663-B4B0-2C239026FF4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688975" indent="-261938" defTabSz="896938">
              <a:defRPr>
                <a:solidFill>
                  <a:schemeClr val="tx1"/>
                </a:solidFill>
                <a:latin typeface="Arial" panose="020B0604020202020204" pitchFamily="34" charset="0"/>
              </a:defRPr>
            </a:lvl2pPr>
            <a:lvl3pPr marL="1062038" indent="-207963" defTabSz="896938">
              <a:defRPr>
                <a:solidFill>
                  <a:schemeClr val="tx1"/>
                </a:solidFill>
                <a:latin typeface="Arial" panose="020B0604020202020204" pitchFamily="34" charset="0"/>
              </a:defRPr>
            </a:lvl3pPr>
            <a:lvl4pPr marL="1489075" indent="-207963" defTabSz="896938">
              <a:defRPr>
                <a:solidFill>
                  <a:schemeClr val="tx1"/>
                </a:solidFill>
                <a:latin typeface="Arial" panose="020B0604020202020204" pitchFamily="34" charset="0"/>
              </a:defRPr>
            </a:lvl4pPr>
            <a:lvl5pPr marL="1914525" indent="-207963" defTabSz="896938">
              <a:defRPr>
                <a:solidFill>
                  <a:schemeClr val="tx1"/>
                </a:solidFill>
                <a:latin typeface="Arial" panose="020B0604020202020204" pitchFamily="34" charset="0"/>
              </a:defRPr>
            </a:lvl5pPr>
            <a:lvl6pPr marL="2371725" indent="-207963" defTabSz="896938" eaLnBrk="0" fontAlgn="base" hangingPunct="0">
              <a:spcBef>
                <a:spcPct val="0"/>
              </a:spcBef>
              <a:spcAft>
                <a:spcPct val="0"/>
              </a:spcAft>
              <a:defRPr>
                <a:solidFill>
                  <a:schemeClr val="tx1"/>
                </a:solidFill>
                <a:latin typeface="Arial" panose="020B0604020202020204" pitchFamily="34" charset="0"/>
              </a:defRPr>
            </a:lvl6pPr>
            <a:lvl7pPr marL="2828925" indent="-207963" defTabSz="896938" eaLnBrk="0" fontAlgn="base" hangingPunct="0">
              <a:spcBef>
                <a:spcPct val="0"/>
              </a:spcBef>
              <a:spcAft>
                <a:spcPct val="0"/>
              </a:spcAft>
              <a:defRPr>
                <a:solidFill>
                  <a:schemeClr val="tx1"/>
                </a:solidFill>
                <a:latin typeface="Arial" panose="020B0604020202020204" pitchFamily="34" charset="0"/>
              </a:defRPr>
            </a:lvl7pPr>
            <a:lvl8pPr marL="3286125" indent="-207963" defTabSz="896938" eaLnBrk="0" fontAlgn="base" hangingPunct="0">
              <a:spcBef>
                <a:spcPct val="0"/>
              </a:spcBef>
              <a:spcAft>
                <a:spcPct val="0"/>
              </a:spcAft>
              <a:defRPr>
                <a:solidFill>
                  <a:schemeClr val="tx1"/>
                </a:solidFill>
                <a:latin typeface="Arial" panose="020B0604020202020204" pitchFamily="34" charset="0"/>
              </a:defRPr>
            </a:lvl8pPr>
            <a:lvl9pPr marL="3743325" indent="-207963"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43716" name="Rectangle 7">
            <a:extLst>
              <a:ext uri="{FF2B5EF4-FFF2-40B4-BE49-F238E27FC236}">
                <a16:creationId xmlns:a16="http://schemas.microsoft.com/office/drawing/2014/main" id="{43062F1F-EAFF-4B57-A61B-317DC068FE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688975" indent="-261938" defTabSz="896938">
              <a:defRPr>
                <a:solidFill>
                  <a:schemeClr val="tx1"/>
                </a:solidFill>
                <a:latin typeface="Arial" panose="020B0604020202020204" pitchFamily="34" charset="0"/>
              </a:defRPr>
            </a:lvl2pPr>
            <a:lvl3pPr marL="1062038" indent="-207963" defTabSz="896938">
              <a:defRPr>
                <a:solidFill>
                  <a:schemeClr val="tx1"/>
                </a:solidFill>
                <a:latin typeface="Arial" panose="020B0604020202020204" pitchFamily="34" charset="0"/>
              </a:defRPr>
            </a:lvl3pPr>
            <a:lvl4pPr marL="1489075" indent="-207963" defTabSz="896938">
              <a:defRPr>
                <a:solidFill>
                  <a:schemeClr val="tx1"/>
                </a:solidFill>
                <a:latin typeface="Arial" panose="020B0604020202020204" pitchFamily="34" charset="0"/>
              </a:defRPr>
            </a:lvl4pPr>
            <a:lvl5pPr marL="1914525" indent="-207963" defTabSz="896938">
              <a:defRPr>
                <a:solidFill>
                  <a:schemeClr val="tx1"/>
                </a:solidFill>
                <a:latin typeface="Arial" panose="020B0604020202020204" pitchFamily="34" charset="0"/>
              </a:defRPr>
            </a:lvl5pPr>
            <a:lvl6pPr marL="2371725" indent="-207963" defTabSz="896938" eaLnBrk="0" fontAlgn="base" hangingPunct="0">
              <a:spcBef>
                <a:spcPct val="0"/>
              </a:spcBef>
              <a:spcAft>
                <a:spcPct val="0"/>
              </a:spcAft>
              <a:defRPr>
                <a:solidFill>
                  <a:schemeClr val="tx1"/>
                </a:solidFill>
                <a:latin typeface="Arial" panose="020B0604020202020204" pitchFamily="34" charset="0"/>
              </a:defRPr>
            </a:lvl6pPr>
            <a:lvl7pPr marL="2828925" indent="-207963" defTabSz="896938" eaLnBrk="0" fontAlgn="base" hangingPunct="0">
              <a:spcBef>
                <a:spcPct val="0"/>
              </a:spcBef>
              <a:spcAft>
                <a:spcPct val="0"/>
              </a:spcAft>
              <a:defRPr>
                <a:solidFill>
                  <a:schemeClr val="tx1"/>
                </a:solidFill>
                <a:latin typeface="Arial" panose="020B0604020202020204" pitchFamily="34" charset="0"/>
              </a:defRPr>
            </a:lvl7pPr>
            <a:lvl8pPr marL="3286125" indent="-207963" defTabSz="896938" eaLnBrk="0" fontAlgn="base" hangingPunct="0">
              <a:spcBef>
                <a:spcPct val="0"/>
              </a:spcBef>
              <a:spcAft>
                <a:spcPct val="0"/>
              </a:spcAft>
              <a:defRPr>
                <a:solidFill>
                  <a:schemeClr val="tx1"/>
                </a:solidFill>
                <a:latin typeface="Arial" panose="020B0604020202020204" pitchFamily="34" charset="0"/>
              </a:defRPr>
            </a:lvl8pPr>
            <a:lvl9pPr marL="3743325" indent="-207963" defTabSz="896938" eaLnBrk="0" fontAlgn="base" hangingPunct="0">
              <a:spcBef>
                <a:spcPct val="0"/>
              </a:spcBef>
              <a:spcAft>
                <a:spcPct val="0"/>
              </a:spcAft>
              <a:defRPr>
                <a:solidFill>
                  <a:schemeClr val="tx1"/>
                </a:solidFill>
                <a:latin typeface="Arial" panose="020B0604020202020204" pitchFamily="34" charset="0"/>
              </a:defRPr>
            </a:lvl9pPr>
          </a:lstStyle>
          <a:p>
            <a:fld id="{946D486B-582D-4AD2-8C2A-FC37533B66B4}" type="slidenum">
              <a:rPr lang="en-US" altLang="en-US" smtClean="0">
                <a:latin typeface="Times New Roman" panose="02020603050405020304" pitchFamily="18" charset="0"/>
              </a:rPr>
              <a:pPr/>
              <a:t>128</a:t>
            </a:fld>
            <a:endParaRPr lang="en-US" altLang="en-US">
              <a:latin typeface="Times New Roman" panose="02020603050405020304" pitchFamily="18" charset="0"/>
            </a:endParaRPr>
          </a:p>
        </p:txBody>
      </p:sp>
      <p:sp>
        <p:nvSpPr>
          <p:cNvPr id="243717" name="Rectangle 2">
            <a:extLst>
              <a:ext uri="{FF2B5EF4-FFF2-40B4-BE49-F238E27FC236}">
                <a16:creationId xmlns:a16="http://schemas.microsoft.com/office/drawing/2014/main" id="{4D70BBE7-B71F-4839-A0FC-72A27FAB8DBE}"/>
              </a:ext>
            </a:extLst>
          </p:cNvPr>
          <p:cNvSpPr>
            <a:spLocks noGrp="1" noRot="1" noChangeAspect="1" noChangeArrowheads="1" noTextEdit="1"/>
          </p:cNvSpPr>
          <p:nvPr>
            <p:ph type="sldImg"/>
          </p:nvPr>
        </p:nvSpPr>
        <p:spPr>
          <a:ln/>
        </p:spPr>
      </p:sp>
      <p:sp>
        <p:nvSpPr>
          <p:cNvPr id="243718" name="Rectangle 3">
            <a:extLst>
              <a:ext uri="{FF2B5EF4-FFF2-40B4-BE49-F238E27FC236}">
                <a16:creationId xmlns:a16="http://schemas.microsoft.com/office/drawing/2014/main" id="{A6FD9DFB-C0A4-48B7-830D-FF9EE29C6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a:extLst>
              <a:ext uri="{FF2B5EF4-FFF2-40B4-BE49-F238E27FC236}">
                <a16:creationId xmlns:a16="http://schemas.microsoft.com/office/drawing/2014/main" id="{40E5425E-9568-4D56-9322-6E7BCC4010D3}"/>
              </a:ext>
            </a:extLst>
          </p:cNvPr>
          <p:cNvSpPr>
            <a:spLocks noGrp="1" noRot="1" noChangeAspect="1" noChangeArrowheads="1" noTextEdit="1"/>
          </p:cNvSpPr>
          <p:nvPr>
            <p:ph type="sldImg"/>
          </p:nvPr>
        </p:nvSpPr>
        <p:spPr>
          <a:ln/>
        </p:spPr>
      </p:sp>
      <p:sp>
        <p:nvSpPr>
          <p:cNvPr id="245763" name="Notes Placeholder 2">
            <a:extLst>
              <a:ext uri="{FF2B5EF4-FFF2-40B4-BE49-F238E27FC236}">
                <a16:creationId xmlns:a16="http://schemas.microsoft.com/office/drawing/2014/main" id="{1BD79FE8-C2DE-4D2C-BCB2-98F65B0012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5764" name="Date Placeholder 4">
            <a:extLst>
              <a:ext uri="{FF2B5EF4-FFF2-40B4-BE49-F238E27FC236}">
                <a16:creationId xmlns:a16="http://schemas.microsoft.com/office/drawing/2014/main" id="{AE9F73C8-8C93-41D1-B2EC-D9F27495D2BD}"/>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525">
              <a:defRPr>
                <a:solidFill>
                  <a:schemeClr val="tx1"/>
                </a:solidFill>
                <a:latin typeface="Arial" panose="020B0604020202020204" pitchFamily="34" charset="0"/>
              </a:defRPr>
            </a:lvl1pPr>
            <a:lvl2pPr marL="706438" indent="-269875" defTabSz="898525">
              <a:defRPr>
                <a:solidFill>
                  <a:schemeClr val="tx1"/>
                </a:solidFill>
                <a:latin typeface="Arial" panose="020B0604020202020204" pitchFamily="34" charset="0"/>
              </a:defRPr>
            </a:lvl2pPr>
            <a:lvl3pPr marL="1089025" indent="-214313" defTabSz="898525">
              <a:defRPr>
                <a:solidFill>
                  <a:schemeClr val="tx1"/>
                </a:solidFill>
                <a:latin typeface="Arial" panose="020B0604020202020204" pitchFamily="34" charset="0"/>
              </a:defRPr>
            </a:lvl3pPr>
            <a:lvl4pPr marL="1527175" indent="-214313" defTabSz="898525">
              <a:defRPr>
                <a:solidFill>
                  <a:schemeClr val="tx1"/>
                </a:solidFill>
                <a:latin typeface="Arial" panose="020B0604020202020204" pitchFamily="34" charset="0"/>
              </a:defRPr>
            </a:lvl4pPr>
            <a:lvl5pPr marL="1963738" indent="-214313" defTabSz="898525">
              <a:defRPr>
                <a:solidFill>
                  <a:schemeClr val="tx1"/>
                </a:solidFill>
                <a:latin typeface="Arial" panose="020B0604020202020204" pitchFamily="34" charset="0"/>
              </a:defRPr>
            </a:lvl5pPr>
            <a:lvl6pPr marL="2420938" indent="-214313" defTabSz="898525" eaLnBrk="0" fontAlgn="base" hangingPunct="0">
              <a:spcBef>
                <a:spcPct val="0"/>
              </a:spcBef>
              <a:spcAft>
                <a:spcPct val="0"/>
              </a:spcAft>
              <a:defRPr>
                <a:solidFill>
                  <a:schemeClr val="tx1"/>
                </a:solidFill>
                <a:latin typeface="Arial" panose="020B0604020202020204" pitchFamily="34" charset="0"/>
              </a:defRPr>
            </a:lvl6pPr>
            <a:lvl7pPr marL="2878138" indent="-214313" defTabSz="898525" eaLnBrk="0" fontAlgn="base" hangingPunct="0">
              <a:spcBef>
                <a:spcPct val="0"/>
              </a:spcBef>
              <a:spcAft>
                <a:spcPct val="0"/>
              </a:spcAft>
              <a:defRPr>
                <a:solidFill>
                  <a:schemeClr val="tx1"/>
                </a:solidFill>
                <a:latin typeface="Arial" panose="020B0604020202020204" pitchFamily="34" charset="0"/>
              </a:defRPr>
            </a:lvl7pPr>
            <a:lvl8pPr marL="3335338" indent="-214313" defTabSz="898525" eaLnBrk="0" fontAlgn="base" hangingPunct="0">
              <a:spcBef>
                <a:spcPct val="0"/>
              </a:spcBef>
              <a:spcAft>
                <a:spcPct val="0"/>
              </a:spcAft>
              <a:defRPr>
                <a:solidFill>
                  <a:schemeClr val="tx1"/>
                </a:solidFill>
                <a:latin typeface="Arial" panose="020B0604020202020204" pitchFamily="34" charset="0"/>
              </a:defRPr>
            </a:lvl8pPr>
            <a:lvl9pPr marL="3792538" indent="-214313" defTabSz="898525" eaLnBrk="0" fontAlgn="base" hangingPunct="0">
              <a:spcBef>
                <a:spcPct val="0"/>
              </a:spcBef>
              <a:spcAft>
                <a:spcPct val="0"/>
              </a:spcAft>
              <a:defRPr>
                <a:solidFill>
                  <a:schemeClr val="tx1"/>
                </a:solidFill>
                <a:latin typeface="Arial" panose="020B0604020202020204" pitchFamily="34" charset="0"/>
              </a:defRPr>
            </a:lvl9pPr>
          </a:lstStyle>
          <a:p>
            <a:fld id="{DE6C746C-602D-490F-86C9-C6B26DB1FE04}" type="datetime3">
              <a:rPr lang="en-US" altLang="en-US" smtClean="0">
                <a:latin typeface="Times New Roman" panose="02020603050405020304" pitchFamily="18" charset="0"/>
              </a:rPr>
              <a:pPr/>
              <a:t>22 April 2020</a:t>
            </a:fld>
            <a:endParaRPr lang="en-US" altLang="en-US">
              <a:latin typeface="Times New Roman" panose="02020603050405020304" pitchFamily="18" charset="0"/>
            </a:endParaRPr>
          </a:p>
        </p:txBody>
      </p:sp>
      <p:sp>
        <p:nvSpPr>
          <p:cNvPr id="245765" name="Footer Placeholder 5">
            <a:extLst>
              <a:ext uri="{FF2B5EF4-FFF2-40B4-BE49-F238E27FC236}">
                <a16:creationId xmlns:a16="http://schemas.microsoft.com/office/drawing/2014/main" id="{B7D300ED-F162-4076-8C7D-E33B9EC7BD1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525">
              <a:defRPr>
                <a:solidFill>
                  <a:schemeClr val="tx1"/>
                </a:solidFill>
                <a:latin typeface="Arial" panose="020B0604020202020204" pitchFamily="34" charset="0"/>
              </a:defRPr>
            </a:lvl1pPr>
            <a:lvl2pPr marL="706438" indent="-269875" defTabSz="898525">
              <a:defRPr>
                <a:solidFill>
                  <a:schemeClr val="tx1"/>
                </a:solidFill>
                <a:latin typeface="Arial" panose="020B0604020202020204" pitchFamily="34" charset="0"/>
              </a:defRPr>
            </a:lvl2pPr>
            <a:lvl3pPr marL="1089025" indent="-214313" defTabSz="898525">
              <a:defRPr>
                <a:solidFill>
                  <a:schemeClr val="tx1"/>
                </a:solidFill>
                <a:latin typeface="Arial" panose="020B0604020202020204" pitchFamily="34" charset="0"/>
              </a:defRPr>
            </a:lvl3pPr>
            <a:lvl4pPr marL="1527175" indent="-214313" defTabSz="898525">
              <a:defRPr>
                <a:solidFill>
                  <a:schemeClr val="tx1"/>
                </a:solidFill>
                <a:latin typeface="Arial" panose="020B0604020202020204" pitchFamily="34" charset="0"/>
              </a:defRPr>
            </a:lvl4pPr>
            <a:lvl5pPr marL="1963738" indent="-214313" defTabSz="898525">
              <a:defRPr>
                <a:solidFill>
                  <a:schemeClr val="tx1"/>
                </a:solidFill>
                <a:latin typeface="Arial" panose="020B0604020202020204" pitchFamily="34" charset="0"/>
              </a:defRPr>
            </a:lvl5pPr>
            <a:lvl6pPr marL="2420938" indent="-214313" defTabSz="898525" eaLnBrk="0" fontAlgn="base" hangingPunct="0">
              <a:spcBef>
                <a:spcPct val="0"/>
              </a:spcBef>
              <a:spcAft>
                <a:spcPct val="0"/>
              </a:spcAft>
              <a:defRPr>
                <a:solidFill>
                  <a:schemeClr val="tx1"/>
                </a:solidFill>
                <a:latin typeface="Arial" panose="020B0604020202020204" pitchFamily="34" charset="0"/>
              </a:defRPr>
            </a:lvl6pPr>
            <a:lvl7pPr marL="2878138" indent="-214313" defTabSz="898525" eaLnBrk="0" fontAlgn="base" hangingPunct="0">
              <a:spcBef>
                <a:spcPct val="0"/>
              </a:spcBef>
              <a:spcAft>
                <a:spcPct val="0"/>
              </a:spcAft>
              <a:defRPr>
                <a:solidFill>
                  <a:schemeClr val="tx1"/>
                </a:solidFill>
                <a:latin typeface="Arial" panose="020B0604020202020204" pitchFamily="34" charset="0"/>
              </a:defRPr>
            </a:lvl7pPr>
            <a:lvl8pPr marL="3335338" indent="-214313" defTabSz="898525" eaLnBrk="0" fontAlgn="base" hangingPunct="0">
              <a:spcBef>
                <a:spcPct val="0"/>
              </a:spcBef>
              <a:spcAft>
                <a:spcPct val="0"/>
              </a:spcAft>
              <a:defRPr>
                <a:solidFill>
                  <a:schemeClr val="tx1"/>
                </a:solidFill>
                <a:latin typeface="Arial" panose="020B0604020202020204" pitchFamily="34" charset="0"/>
              </a:defRPr>
            </a:lvl8pPr>
            <a:lvl9pPr marL="3792538" indent="-214313" defTabSz="8985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45766" name="Slide Number Placeholder 6">
            <a:extLst>
              <a:ext uri="{FF2B5EF4-FFF2-40B4-BE49-F238E27FC236}">
                <a16:creationId xmlns:a16="http://schemas.microsoft.com/office/drawing/2014/main" id="{094BFDAF-D14F-4F8D-8055-34E4C2C267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525">
              <a:defRPr>
                <a:solidFill>
                  <a:schemeClr val="tx1"/>
                </a:solidFill>
                <a:latin typeface="Arial" panose="020B0604020202020204" pitchFamily="34" charset="0"/>
              </a:defRPr>
            </a:lvl1pPr>
            <a:lvl2pPr marL="706438" indent="-269875" defTabSz="898525">
              <a:defRPr>
                <a:solidFill>
                  <a:schemeClr val="tx1"/>
                </a:solidFill>
                <a:latin typeface="Arial" panose="020B0604020202020204" pitchFamily="34" charset="0"/>
              </a:defRPr>
            </a:lvl2pPr>
            <a:lvl3pPr marL="1089025" indent="-214313" defTabSz="898525">
              <a:defRPr>
                <a:solidFill>
                  <a:schemeClr val="tx1"/>
                </a:solidFill>
                <a:latin typeface="Arial" panose="020B0604020202020204" pitchFamily="34" charset="0"/>
              </a:defRPr>
            </a:lvl3pPr>
            <a:lvl4pPr marL="1527175" indent="-214313" defTabSz="898525">
              <a:defRPr>
                <a:solidFill>
                  <a:schemeClr val="tx1"/>
                </a:solidFill>
                <a:latin typeface="Arial" panose="020B0604020202020204" pitchFamily="34" charset="0"/>
              </a:defRPr>
            </a:lvl4pPr>
            <a:lvl5pPr marL="1963738" indent="-214313" defTabSz="898525">
              <a:defRPr>
                <a:solidFill>
                  <a:schemeClr val="tx1"/>
                </a:solidFill>
                <a:latin typeface="Arial" panose="020B0604020202020204" pitchFamily="34" charset="0"/>
              </a:defRPr>
            </a:lvl5pPr>
            <a:lvl6pPr marL="2420938" indent="-214313" defTabSz="898525" eaLnBrk="0" fontAlgn="base" hangingPunct="0">
              <a:spcBef>
                <a:spcPct val="0"/>
              </a:spcBef>
              <a:spcAft>
                <a:spcPct val="0"/>
              </a:spcAft>
              <a:defRPr>
                <a:solidFill>
                  <a:schemeClr val="tx1"/>
                </a:solidFill>
                <a:latin typeface="Arial" panose="020B0604020202020204" pitchFamily="34" charset="0"/>
              </a:defRPr>
            </a:lvl6pPr>
            <a:lvl7pPr marL="2878138" indent="-214313" defTabSz="898525" eaLnBrk="0" fontAlgn="base" hangingPunct="0">
              <a:spcBef>
                <a:spcPct val="0"/>
              </a:spcBef>
              <a:spcAft>
                <a:spcPct val="0"/>
              </a:spcAft>
              <a:defRPr>
                <a:solidFill>
                  <a:schemeClr val="tx1"/>
                </a:solidFill>
                <a:latin typeface="Arial" panose="020B0604020202020204" pitchFamily="34" charset="0"/>
              </a:defRPr>
            </a:lvl7pPr>
            <a:lvl8pPr marL="3335338" indent="-214313" defTabSz="898525" eaLnBrk="0" fontAlgn="base" hangingPunct="0">
              <a:spcBef>
                <a:spcPct val="0"/>
              </a:spcBef>
              <a:spcAft>
                <a:spcPct val="0"/>
              </a:spcAft>
              <a:defRPr>
                <a:solidFill>
                  <a:schemeClr val="tx1"/>
                </a:solidFill>
                <a:latin typeface="Arial" panose="020B0604020202020204" pitchFamily="34" charset="0"/>
              </a:defRPr>
            </a:lvl8pPr>
            <a:lvl9pPr marL="3792538" indent="-214313" defTabSz="898525" eaLnBrk="0" fontAlgn="base" hangingPunct="0">
              <a:spcBef>
                <a:spcPct val="0"/>
              </a:spcBef>
              <a:spcAft>
                <a:spcPct val="0"/>
              </a:spcAft>
              <a:defRPr>
                <a:solidFill>
                  <a:schemeClr val="tx1"/>
                </a:solidFill>
                <a:latin typeface="Arial" panose="020B0604020202020204" pitchFamily="34" charset="0"/>
              </a:defRPr>
            </a:lvl9pPr>
          </a:lstStyle>
          <a:p>
            <a:fld id="{8342AA94-CC82-4689-B692-5CE97ABBCCD1}" type="slidenum">
              <a:rPr lang="en-US" altLang="en-US" smtClean="0">
                <a:latin typeface="Times New Roman" panose="02020603050405020304" pitchFamily="18" charset="0"/>
              </a:rPr>
              <a:pPr/>
              <a:t>129</a:t>
            </a:fld>
            <a:endParaRPr lang="en-US" altLang="en-US">
              <a:latin typeface="Times New Roman" panose="02020603050405020304" pitchFamily="18"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a:extLst>
              <a:ext uri="{FF2B5EF4-FFF2-40B4-BE49-F238E27FC236}">
                <a16:creationId xmlns:a16="http://schemas.microsoft.com/office/drawing/2014/main" id="{00578D10-65DD-4606-8EE3-FEF0A2917171}"/>
              </a:ext>
            </a:extLst>
          </p:cNvPr>
          <p:cNvSpPr>
            <a:spLocks noGrp="1" noRot="1" noChangeAspect="1" noChangeArrowheads="1" noTextEdit="1"/>
          </p:cNvSpPr>
          <p:nvPr>
            <p:ph type="sldImg"/>
          </p:nvPr>
        </p:nvSpPr>
        <p:spPr>
          <a:ln/>
        </p:spPr>
      </p:sp>
      <p:sp>
        <p:nvSpPr>
          <p:cNvPr id="247811" name="Notes Placeholder 2">
            <a:extLst>
              <a:ext uri="{FF2B5EF4-FFF2-40B4-BE49-F238E27FC236}">
                <a16:creationId xmlns:a16="http://schemas.microsoft.com/office/drawing/2014/main" id="{662CB0FB-FA63-4545-98B4-65064A678C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7812" name="Header Placeholder 3">
            <a:extLst>
              <a:ext uri="{FF2B5EF4-FFF2-40B4-BE49-F238E27FC236}">
                <a16:creationId xmlns:a16="http://schemas.microsoft.com/office/drawing/2014/main" id="{2774201F-5142-4E8B-AC1C-063176000201}"/>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47813" name="Date Placeholder 4">
            <a:extLst>
              <a:ext uri="{FF2B5EF4-FFF2-40B4-BE49-F238E27FC236}">
                <a16:creationId xmlns:a16="http://schemas.microsoft.com/office/drawing/2014/main" id="{90627C71-0C60-4F3C-BD04-1078839E47E6}"/>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8A130DBC-7CFE-4C74-9396-96431A015636}"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47814" name="Footer Placeholder 5">
            <a:extLst>
              <a:ext uri="{FF2B5EF4-FFF2-40B4-BE49-F238E27FC236}">
                <a16:creationId xmlns:a16="http://schemas.microsoft.com/office/drawing/2014/main" id="{25D73CD9-9495-4718-89D3-BBDB263F854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47815" name="Slide Number Placeholder 6">
            <a:extLst>
              <a:ext uri="{FF2B5EF4-FFF2-40B4-BE49-F238E27FC236}">
                <a16:creationId xmlns:a16="http://schemas.microsoft.com/office/drawing/2014/main" id="{DE717924-BF90-4866-98D3-4089457372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F9C84F33-A1B7-40D8-9E01-B7889EFCD0B0}" type="slidenum">
              <a:rPr lang="en-AU" altLang="en-US" smtClean="0">
                <a:latin typeface="Times New Roman" panose="02020603050405020304" pitchFamily="18" charset="0"/>
              </a:rPr>
              <a:pPr/>
              <a:t>130</a:t>
            </a:fld>
            <a:endParaRPr lang="en-AU"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F948167-89A2-4C31-A7E3-7C4C7FFCE90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8675" name="Rectangle 3">
            <a:extLst>
              <a:ext uri="{FF2B5EF4-FFF2-40B4-BE49-F238E27FC236}">
                <a16:creationId xmlns:a16="http://schemas.microsoft.com/office/drawing/2014/main" id="{3F702FEE-BC14-42F7-B6EE-AB74AF2D561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DCE45FC-6102-4270-912B-D474FD960EED}"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8676" name="Rectangle 6">
            <a:extLst>
              <a:ext uri="{FF2B5EF4-FFF2-40B4-BE49-F238E27FC236}">
                <a16:creationId xmlns:a16="http://schemas.microsoft.com/office/drawing/2014/main" id="{6786E5A6-6B25-48FF-B68B-47973096E98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28677" name="Rectangle 7">
            <a:extLst>
              <a:ext uri="{FF2B5EF4-FFF2-40B4-BE49-F238E27FC236}">
                <a16:creationId xmlns:a16="http://schemas.microsoft.com/office/drawing/2014/main" id="{78270162-A89A-450C-8D1D-A393E3E9EA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45B96E6-DDE5-43F0-AB2C-E845303177CF}" type="slidenum">
              <a:rPr lang="en-AU" altLang="en-US" smtClean="0">
                <a:latin typeface="Times New Roman" panose="02020603050405020304" pitchFamily="18" charset="0"/>
              </a:rPr>
              <a:pPr/>
              <a:t>13</a:t>
            </a:fld>
            <a:endParaRPr lang="en-AU" altLang="en-US">
              <a:latin typeface="Times New Roman" panose="02020603050405020304" pitchFamily="18" charset="0"/>
            </a:endParaRPr>
          </a:p>
        </p:txBody>
      </p:sp>
      <p:sp>
        <p:nvSpPr>
          <p:cNvPr id="28678" name="Rectangle 2">
            <a:extLst>
              <a:ext uri="{FF2B5EF4-FFF2-40B4-BE49-F238E27FC236}">
                <a16:creationId xmlns:a16="http://schemas.microsoft.com/office/drawing/2014/main" id="{DD5E44BD-F683-4655-BD54-F59760D4EF45}"/>
              </a:ext>
            </a:extLst>
          </p:cNvPr>
          <p:cNvSpPr>
            <a:spLocks noGrp="1" noRot="1" noChangeAspect="1" noChangeArrowheads="1" noTextEdit="1"/>
          </p:cNvSpPr>
          <p:nvPr>
            <p:ph type="sldImg"/>
          </p:nvPr>
        </p:nvSpPr>
        <p:spPr>
          <a:ln/>
        </p:spPr>
      </p:sp>
      <p:sp>
        <p:nvSpPr>
          <p:cNvPr id="28679" name="Rectangle 3">
            <a:extLst>
              <a:ext uri="{FF2B5EF4-FFF2-40B4-BE49-F238E27FC236}">
                <a16:creationId xmlns:a16="http://schemas.microsoft.com/office/drawing/2014/main" id="{A2ECDD3D-262A-477C-9C52-682B887791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a:extLst>
              <a:ext uri="{FF2B5EF4-FFF2-40B4-BE49-F238E27FC236}">
                <a16:creationId xmlns:a16="http://schemas.microsoft.com/office/drawing/2014/main" id="{635094B1-D5C9-4B38-B85B-7BF95E75C0BB}"/>
              </a:ext>
            </a:extLst>
          </p:cNvPr>
          <p:cNvSpPr>
            <a:spLocks noGrp="1" noRot="1" noChangeAspect="1" noChangeArrowheads="1" noTextEdit="1"/>
          </p:cNvSpPr>
          <p:nvPr>
            <p:ph type="sldImg"/>
          </p:nvPr>
        </p:nvSpPr>
        <p:spPr>
          <a:ln/>
        </p:spPr>
      </p:sp>
      <p:sp>
        <p:nvSpPr>
          <p:cNvPr id="249859" name="Notes Placeholder 2">
            <a:extLst>
              <a:ext uri="{FF2B5EF4-FFF2-40B4-BE49-F238E27FC236}">
                <a16:creationId xmlns:a16="http://schemas.microsoft.com/office/drawing/2014/main" id="{54B54817-AF4C-4B23-9027-43DCB335BB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9860" name="Header Placeholder 3">
            <a:extLst>
              <a:ext uri="{FF2B5EF4-FFF2-40B4-BE49-F238E27FC236}">
                <a16:creationId xmlns:a16="http://schemas.microsoft.com/office/drawing/2014/main" id="{0CAED1FE-D69E-46EF-818D-7CD3B7172A61}"/>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49861" name="Date Placeholder 4">
            <a:extLst>
              <a:ext uri="{FF2B5EF4-FFF2-40B4-BE49-F238E27FC236}">
                <a16:creationId xmlns:a16="http://schemas.microsoft.com/office/drawing/2014/main" id="{EDB37E40-9DA8-4A09-ADA9-C8FA6B9D1971}"/>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3C7A62FA-F42C-450E-8841-6B52AB74F47D}"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49862" name="Footer Placeholder 5">
            <a:extLst>
              <a:ext uri="{FF2B5EF4-FFF2-40B4-BE49-F238E27FC236}">
                <a16:creationId xmlns:a16="http://schemas.microsoft.com/office/drawing/2014/main" id="{77854337-49CB-4995-A607-A30B34AF2A5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49863" name="Slide Number Placeholder 6">
            <a:extLst>
              <a:ext uri="{FF2B5EF4-FFF2-40B4-BE49-F238E27FC236}">
                <a16:creationId xmlns:a16="http://schemas.microsoft.com/office/drawing/2014/main" id="{151E7697-A7C3-4115-8FC9-F4E73E123F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14BFC17D-CDB9-4623-A224-AE160BB192D4}" type="slidenum">
              <a:rPr lang="en-AU" altLang="en-US" smtClean="0">
                <a:latin typeface="Times New Roman" panose="02020603050405020304" pitchFamily="18" charset="0"/>
              </a:rPr>
              <a:pPr/>
              <a:t>131</a:t>
            </a:fld>
            <a:endParaRPr lang="en-AU" altLang="en-US">
              <a:latin typeface="Times New Roman" panose="02020603050405020304" pitchFamily="18"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a:extLst>
              <a:ext uri="{FF2B5EF4-FFF2-40B4-BE49-F238E27FC236}">
                <a16:creationId xmlns:a16="http://schemas.microsoft.com/office/drawing/2014/main" id="{C85F750A-2473-438B-A30A-CAFF1645745A}"/>
              </a:ext>
            </a:extLst>
          </p:cNvPr>
          <p:cNvSpPr>
            <a:spLocks noGrp="1" noRot="1" noChangeAspect="1" noChangeArrowheads="1" noTextEdit="1"/>
          </p:cNvSpPr>
          <p:nvPr>
            <p:ph type="sldImg"/>
          </p:nvPr>
        </p:nvSpPr>
        <p:spPr>
          <a:ln/>
        </p:spPr>
      </p:sp>
      <p:sp>
        <p:nvSpPr>
          <p:cNvPr id="251907" name="Notes Placeholder 2">
            <a:extLst>
              <a:ext uri="{FF2B5EF4-FFF2-40B4-BE49-F238E27FC236}">
                <a16:creationId xmlns:a16="http://schemas.microsoft.com/office/drawing/2014/main" id="{B5313BC4-B412-468D-89E2-7F4CD25A8B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51908" name="Header Placeholder 3">
            <a:extLst>
              <a:ext uri="{FF2B5EF4-FFF2-40B4-BE49-F238E27FC236}">
                <a16:creationId xmlns:a16="http://schemas.microsoft.com/office/drawing/2014/main" id="{038EF797-75B8-4957-86E4-B1DDEAC9A581}"/>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51909" name="Date Placeholder 4">
            <a:extLst>
              <a:ext uri="{FF2B5EF4-FFF2-40B4-BE49-F238E27FC236}">
                <a16:creationId xmlns:a16="http://schemas.microsoft.com/office/drawing/2014/main" id="{362AC9FC-EA73-4A4E-9F2D-ED620B1983F3}"/>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E7A7B78C-2CDC-4AFF-BC34-EAB4E6D7FD99}"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51910" name="Footer Placeholder 5">
            <a:extLst>
              <a:ext uri="{FF2B5EF4-FFF2-40B4-BE49-F238E27FC236}">
                <a16:creationId xmlns:a16="http://schemas.microsoft.com/office/drawing/2014/main" id="{62504AB5-E9F7-4953-94DB-42AAF404BB4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51911" name="Slide Number Placeholder 6">
            <a:extLst>
              <a:ext uri="{FF2B5EF4-FFF2-40B4-BE49-F238E27FC236}">
                <a16:creationId xmlns:a16="http://schemas.microsoft.com/office/drawing/2014/main" id="{1F3EDE58-9B06-4EAE-BD11-7EA3E96C69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03C93D6C-02DB-45BA-8A8F-A29A03B276EE}" type="slidenum">
              <a:rPr lang="en-AU" altLang="en-US" smtClean="0">
                <a:latin typeface="Times New Roman" panose="02020603050405020304" pitchFamily="18" charset="0"/>
              </a:rPr>
              <a:pPr/>
              <a:t>132</a:t>
            </a:fld>
            <a:endParaRPr lang="en-AU" altLang="en-US">
              <a:latin typeface="Times New Roman" panose="02020603050405020304" pitchFamily="18"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897A5FB3-4973-4719-9009-C52F2219C7A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53955" name="Rectangle 3">
            <a:extLst>
              <a:ext uri="{FF2B5EF4-FFF2-40B4-BE49-F238E27FC236}">
                <a16:creationId xmlns:a16="http://schemas.microsoft.com/office/drawing/2014/main" id="{E1AA6DB5-494A-420C-8BF7-960B4FF168F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D0963E7-90E9-4CBF-BFAF-12B619FE2A48}"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53956" name="Rectangle 6">
            <a:extLst>
              <a:ext uri="{FF2B5EF4-FFF2-40B4-BE49-F238E27FC236}">
                <a16:creationId xmlns:a16="http://schemas.microsoft.com/office/drawing/2014/main" id="{5CF91067-D6D1-49BF-B013-1E1914430EA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53957" name="Rectangle 7">
            <a:extLst>
              <a:ext uri="{FF2B5EF4-FFF2-40B4-BE49-F238E27FC236}">
                <a16:creationId xmlns:a16="http://schemas.microsoft.com/office/drawing/2014/main" id="{A9B295E8-0B3B-4ADE-8033-D165878B61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4C9E3BF-E73B-4C0D-BFBC-98D6ACDACF91}" type="slidenum">
              <a:rPr lang="en-AU" altLang="en-US" smtClean="0">
                <a:latin typeface="Times New Roman" panose="02020603050405020304" pitchFamily="18" charset="0"/>
              </a:rPr>
              <a:pPr/>
              <a:t>133</a:t>
            </a:fld>
            <a:endParaRPr lang="en-AU" altLang="en-US">
              <a:latin typeface="Times New Roman" panose="02020603050405020304" pitchFamily="18" charset="0"/>
            </a:endParaRPr>
          </a:p>
        </p:txBody>
      </p:sp>
      <p:sp>
        <p:nvSpPr>
          <p:cNvPr id="253958" name="Rectangle 2">
            <a:extLst>
              <a:ext uri="{FF2B5EF4-FFF2-40B4-BE49-F238E27FC236}">
                <a16:creationId xmlns:a16="http://schemas.microsoft.com/office/drawing/2014/main" id="{0E2270F4-5EA4-4B8C-A3E9-601D82E59E7B}"/>
              </a:ext>
            </a:extLst>
          </p:cNvPr>
          <p:cNvSpPr>
            <a:spLocks noGrp="1" noRot="1" noChangeAspect="1" noChangeArrowheads="1" noTextEdit="1"/>
          </p:cNvSpPr>
          <p:nvPr>
            <p:ph type="sldImg"/>
          </p:nvPr>
        </p:nvSpPr>
        <p:spPr>
          <a:ln/>
        </p:spPr>
      </p:sp>
      <p:sp>
        <p:nvSpPr>
          <p:cNvPr id="253959" name="Rectangle 3">
            <a:extLst>
              <a:ext uri="{FF2B5EF4-FFF2-40B4-BE49-F238E27FC236}">
                <a16:creationId xmlns:a16="http://schemas.microsoft.com/office/drawing/2014/main" id="{895BD7EF-2B65-4E61-9BCC-D92F31F1DE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8C3BA1F5-7A3A-432C-B6EA-F2E8BFFE4CF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56003" name="Rectangle 3">
            <a:extLst>
              <a:ext uri="{FF2B5EF4-FFF2-40B4-BE49-F238E27FC236}">
                <a16:creationId xmlns:a16="http://schemas.microsoft.com/office/drawing/2014/main" id="{1E925683-3AFD-405E-ABB4-B6E771F1053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4B108D40-ED11-4453-8C9E-B75EB15804C4}"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56004" name="Rectangle 6">
            <a:extLst>
              <a:ext uri="{FF2B5EF4-FFF2-40B4-BE49-F238E27FC236}">
                <a16:creationId xmlns:a16="http://schemas.microsoft.com/office/drawing/2014/main" id="{1E9D60DC-8746-44A6-8D85-2F0422B793F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56005" name="Rectangle 7">
            <a:extLst>
              <a:ext uri="{FF2B5EF4-FFF2-40B4-BE49-F238E27FC236}">
                <a16:creationId xmlns:a16="http://schemas.microsoft.com/office/drawing/2014/main" id="{982EF700-A36D-4D6B-9224-1C06AACCE6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17C63DBE-EAB4-44E8-83C6-603CC8B7C035}" type="slidenum">
              <a:rPr lang="en-AU" altLang="en-US" smtClean="0">
                <a:latin typeface="Times New Roman" panose="02020603050405020304" pitchFamily="18" charset="0"/>
              </a:rPr>
              <a:pPr/>
              <a:t>134</a:t>
            </a:fld>
            <a:endParaRPr lang="en-AU" altLang="en-US">
              <a:latin typeface="Times New Roman" panose="02020603050405020304" pitchFamily="18" charset="0"/>
            </a:endParaRPr>
          </a:p>
        </p:txBody>
      </p:sp>
      <p:sp>
        <p:nvSpPr>
          <p:cNvPr id="256006" name="Rectangle 2">
            <a:extLst>
              <a:ext uri="{FF2B5EF4-FFF2-40B4-BE49-F238E27FC236}">
                <a16:creationId xmlns:a16="http://schemas.microsoft.com/office/drawing/2014/main" id="{496740F1-43A2-45F1-8BCD-38B60F5988A4}"/>
              </a:ext>
            </a:extLst>
          </p:cNvPr>
          <p:cNvSpPr>
            <a:spLocks noGrp="1" noRot="1" noChangeAspect="1" noChangeArrowheads="1" noTextEdit="1"/>
          </p:cNvSpPr>
          <p:nvPr>
            <p:ph type="sldImg"/>
          </p:nvPr>
        </p:nvSpPr>
        <p:spPr>
          <a:ln/>
        </p:spPr>
      </p:sp>
      <p:sp>
        <p:nvSpPr>
          <p:cNvPr id="256007" name="Rectangle 3">
            <a:extLst>
              <a:ext uri="{FF2B5EF4-FFF2-40B4-BE49-F238E27FC236}">
                <a16:creationId xmlns:a16="http://schemas.microsoft.com/office/drawing/2014/main" id="{0B5E6559-EAA6-4D30-9F0A-77C70420A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2EEF0E88-17AB-40DE-91E3-576E8155378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58051" name="Rectangle 3">
            <a:extLst>
              <a:ext uri="{FF2B5EF4-FFF2-40B4-BE49-F238E27FC236}">
                <a16:creationId xmlns:a16="http://schemas.microsoft.com/office/drawing/2014/main" id="{B0F28DDC-0E2C-4D75-BDC0-966DAF0DD34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C43F6BAF-3456-4CB1-9C58-C32A48FD008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58052" name="Rectangle 6">
            <a:extLst>
              <a:ext uri="{FF2B5EF4-FFF2-40B4-BE49-F238E27FC236}">
                <a16:creationId xmlns:a16="http://schemas.microsoft.com/office/drawing/2014/main" id="{02127A22-8995-4FC2-81F4-2B6263F4450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58053" name="Rectangle 7">
            <a:extLst>
              <a:ext uri="{FF2B5EF4-FFF2-40B4-BE49-F238E27FC236}">
                <a16:creationId xmlns:a16="http://schemas.microsoft.com/office/drawing/2014/main" id="{75F558C6-7A58-4015-882D-178E28D497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E492C37-CBE5-4A8F-830D-C8F75DD35A86}" type="slidenum">
              <a:rPr lang="en-AU" altLang="en-US" smtClean="0">
                <a:latin typeface="Times New Roman" panose="02020603050405020304" pitchFamily="18" charset="0"/>
              </a:rPr>
              <a:pPr/>
              <a:t>135</a:t>
            </a:fld>
            <a:endParaRPr lang="en-AU" altLang="en-US">
              <a:latin typeface="Times New Roman" panose="02020603050405020304" pitchFamily="18" charset="0"/>
            </a:endParaRPr>
          </a:p>
        </p:txBody>
      </p:sp>
      <p:sp>
        <p:nvSpPr>
          <p:cNvPr id="258054" name="Rectangle 2">
            <a:extLst>
              <a:ext uri="{FF2B5EF4-FFF2-40B4-BE49-F238E27FC236}">
                <a16:creationId xmlns:a16="http://schemas.microsoft.com/office/drawing/2014/main" id="{AB072143-533E-4C48-A1B1-00D4D7A02431}"/>
              </a:ext>
            </a:extLst>
          </p:cNvPr>
          <p:cNvSpPr>
            <a:spLocks noGrp="1" noRot="1" noChangeAspect="1" noChangeArrowheads="1" noTextEdit="1"/>
          </p:cNvSpPr>
          <p:nvPr>
            <p:ph type="sldImg"/>
          </p:nvPr>
        </p:nvSpPr>
        <p:spPr>
          <a:ln/>
        </p:spPr>
      </p:sp>
      <p:sp>
        <p:nvSpPr>
          <p:cNvPr id="258055" name="Rectangle 3">
            <a:extLst>
              <a:ext uri="{FF2B5EF4-FFF2-40B4-BE49-F238E27FC236}">
                <a16:creationId xmlns:a16="http://schemas.microsoft.com/office/drawing/2014/main" id="{F3C3880B-1324-4CB1-A800-894DB149FB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AEECAAB6-1463-4777-B3BD-B3F64815D02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60099" name="Rectangle 3">
            <a:extLst>
              <a:ext uri="{FF2B5EF4-FFF2-40B4-BE49-F238E27FC236}">
                <a16:creationId xmlns:a16="http://schemas.microsoft.com/office/drawing/2014/main" id="{1D361435-CF7D-43D9-88A9-A49F7382890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0E6C45BC-182B-44CD-BCF5-25E9F2FEBB06}"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60100" name="Rectangle 6">
            <a:extLst>
              <a:ext uri="{FF2B5EF4-FFF2-40B4-BE49-F238E27FC236}">
                <a16:creationId xmlns:a16="http://schemas.microsoft.com/office/drawing/2014/main" id="{96B02AD7-66F0-4A25-B73F-1714E1366BE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60101" name="Rectangle 7">
            <a:extLst>
              <a:ext uri="{FF2B5EF4-FFF2-40B4-BE49-F238E27FC236}">
                <a16:creationId xmlns:a16="http://schemas.microsoft.com/office/drawing/2014/main" id="{D644F63A-F030-467F-B5FF-8D8139D463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23BB1C76-267D-4193-BE23-8CB78996C6FE}" type="slidenum">
              <a:rPr lang="en-AU" altLang="en-US" smtClean="0">
                <a:latin typeface="Times New Roman" panose="02020603050405020304" pitchFamily="18" charset="0"/>
              </a:rPr>
              <a:pPr/>
              <a:t>136</a:t>
            </a:fld>
            <a:endParaRPr lang="en-AU" altLang="en-US">
              <a:latin typeface="Times New Roman" panose="02020603050405020304" pitchFamily="18" charset="0"/>
            </a:endParaRPr>
          </a:p>
        </p:txBody>
      </p:sp>
      <p:sp>
        <p:nvSpPr>
          <p:cNvPr id="260102" name="Rectangle 2">
            <a:extLst>
              <a:ext uri="{FF2B5EF4-FFF2-40B4-BE49-F238E27FC236}">
                <a16:creationId xmlns:a16="http://schemas.microsoft.com/office/drawing/2014/main" id="{19141FB2-DBFF-4174-88F3-8E12075C6D51}"/>
              </a:ext>
            </a:extLst>
          </p:cNvPr>
          <p:cNvSpPr>
            <a:spLocks noGrp="1" noRot="1" noChangeAspect="1" noChangeArrowheads="1" noTextEdit="1"/>
          </p:cNvSpPr>
          <p:nvPr>
            <p:ph type="sldImg"/>
          </p:nvPr>
        </p:nvSpPr>
        <p:spPr>
          <a:ln/>
        </p:spPr>
      </p:sp>
      <p:sp>
        <p:nvSpPr>
          <p:cNvPr id="260103" name="Rectangle 3">
            <a:extLst>
              <a:ext uri="{FF2B5EF4-FFF2-40B4-BE49-F238E27FC236}">
                <a16:creationId xmlns:a16="http://schemas.microsoft.com/office/drawing/2014/main" id="{6252BFAF-E9C7-4AA1-A33F-11B76CA894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7863EFBB-1871-43AB-B51B-E0D6FD8263C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62147" name="Rectangle 3">
            <a:extLst>
              <a:ext uri="{FF2B5EF4-FFF2-40B4-BE49-F238E27FC236}">
                <a16:creationId xmlns:a16="http://schemas.microsoft.com/office/drawing/2014/main" id="{27A74F6D-3458-41A6-A794-6BD6D28FB47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5283F22-366B-432D-9AE9-5CE4037105F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62148" name="Rectangle 6">
            <a:extLst>
              <a:ext uri="{FF2B5EF4-FFF2-40B4-BE49-F238E27FC236}">
                <a16:creationId xmlns:a16="http://schemas.microsoft.com/office/drawing/2014/main" id="{3D202E60-0DAA-4E92-AA25-EA19F10DBFA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62149" name="Rectangle 7">
            <a:extLst>
              <a:ext uri="{FF2B5EF4-FFF2-40B4-BE49-F238E27FC236}">
                <a16:creationId xmlns:a16="http://schemas.microsoft.com/office/drawing/2014/main" id="{704E13A5-D993-461A-85D8-C791A002F6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4C22607-57FF-4934-8D6E-053FBF0ED7C8}" type="slidenum">
              <a:rPr lang="en-AU" altLang="en-US" smtClean="0">
                <a:latin typeface="Times New Roman" panose="02020603050405020304" pitchFamily="18" charset="0"/>
              </a:rPr>
              <a:pPr/>
              <a:t>137</a:t>
            </a:fld>
            <a:endParaRPr lang="en-AU" altLang="en-US">
              <a:latin typeface="Times New Roman" panose="02020603050405020304" pitchFamily="18" charset="0"/>
            </a:endParaRPr>
          </a:p>
        </p:txBody>
      </p:sp>
      <p:sp>
        <p:nvSpPr>
          <p:cNvPr id="262150" name="Rectangle 2">
            <a:extLst>
              <a:ext uri="{FF2B5EF4-FFF2-40B4-BE49-F238E27FC236}">
                <a16:creationId xmlns:a16="http://schemas.microsoft.com/office/drawing/2014/main" id="{137B577B-8642-4217-BADE-F2D3C77C888A}"/>
              </a:ext>
            </a:extLst>
          </p:cNvPr>
          <p:cNvSpPr>
            <a:spLocks noGrp="1" noRot="1" noChangeAspect="1" noChangeArrowheads="1" noTextEdit="1"/>
          </p:cNvSpPr>
          <p:nvPr>
            <p:ph type="sldImg"/>
          </p:nvPr>
        </p:nvSpPr>
        <p:spPr>
          <a:ln/>
        </p:spPr>
      </p:sp>
      <p:sp>
        <p:nvSpPr>
          <p:cNvPr id="262151" name="Rectangle 3">
            <a:extLst>
              <a:ext uri="{FF2B5EF4-FFF2-40B4-BE49-F238E27FC236}">
                <a16:creationId xmlns:a16="http://schemas.microsoft.com/office/drawing/2014/main" id="{B98474EA-1331-4CD7-A167-B7651DFF8B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A693755E-B84A-44F3-9E7A-44579313B52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64195" name="Rectangle 3">
            <a:extLst>
              <a:ext uri="{FF2B5EF4-FFF2-40B4-BE49-F238E27FC236}">
                <a16:creationId xmlns:a16="http://schemas.microsoft.com/office/drawing/2014/main" id="{FB9E3817-0187-4709-BF00-A59525CB488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8122FB31-F9AA-4507-86F3-BD586A815703}"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64196" name="Rectangle 6">
            <a:extLst>
              <a:ext uri="{FF2B5EF4-FFF2-40B4-BE49-F238E27FC236}">
                <a16:creationId xmlns:a16="http://schemas.microsoft.com/office/drawing/2014/main" id="{4C60052F-A837-4BC2-9228-E621774601D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64197" name="Rectangle 7">
            <a:extLst>
              <a:ext uri="{FF2B5EF4-FFF2-40B4-BE49-F238E27FC236}">
                <a16:creationId xmlns:a16="http://schemas.microsoft.com/office/drawing/2014/main" id="{A412A3C5-8F13-440B-ABEB-B71E24CB6A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80304B92-69F1-42B6-AD0E-E76FEA6A7515}" type="slidenum">
              <a:rPr lang="en-AU" altLang="en-US" smtClean="0">
                <a:latin typeface="Times New Roman" panose="02020603050405020304" pitchFamily="18" charset="0"/>
              </a:rPr>
              <a:pPr/>
              <a:t>138</a:t>
            </a:fld>
            <a:endParaRPr lang="en-AU" altLang="en-US">
              <a:latin typeface="Times New Roman" panose="02020603050405020304" pitchFamily="18" charset="0"/>
            </a:endParaRPr>
          </a:p>
        </p:txBody>
      </p:sp>
      <p:sp>
        <p:nvSpPr>
          <p:cNvPr id="264198" name="Rectangle 2">
            <a:extLst>
              <a:ext uri="{FF2B5EF4-FFF2-40B4-BE49-F238E27FC236}">
                <a16:creationId xmlns:a16="http://schemas.microsoft.com/office/drawing/2014/main" id="{4FCEA003-CBFB-4C52-8571-91465B9FFD0F}"/>
              </a:ext>
            </a:extLst>
          </p:cNvPr>
          <p:cNvSpPr>
            <a:spLocks noGrp="1" noRot="1" noChangeAspect="1" noChangeArrowheads="1" noTextEdit="1"/>
          </p:cNvSpPr>
          <p:nvPr>
            <p:ph type="sldImg"/>
          </p:nvPr>
        </p:nvSpPr>
        <p:spPr>
          <a:ln/>
        </p:spPr>
      </p:sp>
      <p:sp>
        <p:nvSpPr>
          <p:cNvPr id="264199" name="Rectangle 3">
            <a:extLst>
              <a:ext uri="{FF2B5EF4-FFF2-40B4-BE49-F238E27FC236}">
                <a16:creationId xmlns:a16="http://schemas.microsoft.com/office/drawing/2014/main" id="{9AA9D8C6-D2E9-40DC-94A9-2B535DF9EB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291BA8D-F556-4463-9D4B-5CBF15BCC0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0723" name="Rectangle 3">
            <a:extLst>
              <a:ext uri="{FF2B5EF4-FFF2-40B4-BE49-F238E27FC236}">
                <a16:creationId xmlns:a16="http://schemas.microsoft.com/office/drawing/2014/main" id="{B88D77FC-6444-43F3-8CA4-3A1752E2ACF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531CA5A-F66A-42C6-8A25-6DB18F0D214C}"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30724" name="Rectangle 6">
            <a:extLst>
              <a:ext uri="{FF2B5EF4-FFF2-40B4-BE49-F238E27FC236}">
                <a16:creationId xmlns:a16="http://schemas.microsoft.com/office/drawing/2014/main" id="{02ED00BD-EC7F-4CB8-81EB-161C30F5B69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30725" name="Rectangle 7">
            <a:extLst>
              <a:ext uri="{FF2B5EF4-FFF2-40B4-BE49-F238E27FC236}">
                <a16:creationId xmlns:a16="http://schemas.microsoft.com/office/drawing/2014/main" id="{95113346-F6E7-4269-AB86-AEF2EEE49A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005206D-307C-4B59-A15D-E577A4C0294D}" type="slidenum">
              <a:rPr lang="en-AU" altLang="en-US" smtClean="0">
                <a:latin typeface="Times New Roman" panose="02020603050405020304" pitchFamily="18" charset="0"/>
              </a:rPr>
              <a:pPr/>
              <a:t>14</a:t>
            </a:fld>
            <a:endParaRPr lang="en-AU" altLang="en-US">
              <a:latin typeface="Times New Roman" panose="02020603050405020304" pitchFamily="18" charset="0"/>
            </a:endParaRPr>
          </a:p>
        </p:txBody>
      </p:sp>
      <p:sp>
        <p:nvSpPr>
          <p:cNvPr id="30726" name="Rectangle 2">
            <a:extLst>
              <a:ext uri="{FF2B5EF4-FFF2-40B4-BE49-F238E27FC236}">
                <a16:creationId xmlns:a16="http://schemas.microsoft.com/office/drawing/2014/main" id="{BA5A623F-D78B-459A-A94B-00691A45B3DD}"/>
              </a:ext>
            </a:extLst>
          </p:cNvPr>
          <p:cNvSpPr>
            <a:spLocks noGrp="1" noRot="1" noChangeAspect="1" noChangeArrowheads="1" noTextEdit="1"/>
          </p:cNvSpPr>
          <p:nvPr>
            <p:ph type="sldImg"/>
          </p:nvPr>
        </p:nvSpPr>
        <p:spPr>
          <a:ln/>
        </p:spPr>
      </p:sp>
      <p:sp>
        <p:nvSpPr>
          <p:cNvPr id="30727" name="Rectangle 3">
            <a:extLst>
              <a:ext uri="{FF2B5EF4-FFF2-40B4-BE49-F238E27FC236}">
                <a16:creationId xmlns:a16="http://schemas.microsoft.com/office/drawing/2014/main" id="{9D2B417A-72DB-472C-A87F-5CA8839C82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8E5D768-4C6E-48B6-A64D-0B9D4EF0BD2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2771" name="Rectangle 3">
            <a:extLst>
              <a:ext uri="{FF2B5EF4-FFF2-40B4-BE49-F238E27FC236}">
                <a16:creationId xmlns:a16="http://schemas.microsoft.com/office/drawing/2014/main" id="{9CA70962-D827-452C-A635-5559902B053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16A31E4-A94D-4C53-A30D-DCA4EAD496E6}"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32772" name="Rectangle 6">
            <a:extLst>
              <a:ext uri="{FF2B5EF4-FFF2-40B4-BE49-F238E27FC236}">
                <a16:creationId xmlns:a16="http://schemas.microsoft.com/office/drawing/2014/main" id="{369D743D-11D5-4A39-8F65-D99504BE561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32773" name="Rectangle 7">
            <a:extLst>
              <a:ext uri="{FF2B5EF4-FFF2-40B4-BE49-F238E27FC236}">
                <a16:creationId xmlns:a16="http://schemas.microsoft.com/office/drawing/2014/main" id="{41EA6FBF-E2F8-4785-96C4-E542FC8B29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F390294-5FD4-429B-BC86-726C8BF49F13}" type="slidenum">
              <a:rPr lang="en-AU" altLang="en-US" smtClean="0">
                <a:latin typeface="Times New Roman" panose="02020603050405020304" pitchFamily="18" charset="0"/>
              </a:rPr>
              <a:pPr/>
              <a:t>15</a:t>
            </a:fld>
            <a:endParaRPr lang="en-AU" altLang="en-US">
              <a:latin typeface="Times New Roman" panose="02020603050405020304" pitchFamily="18" charset="0"/>
            </a:endParaRPr>
          </a:p>
        </p:txBody>
      </p:sp>
      <p:sp>
        <p:nvSpPr>
          <p:cNvPr id="32774" name="Rectangle 2">
            <a:extLst>
              <a:ext uri="{FF2B5EF4-FFF2-40B4-BE49-F238E27FC236}">
                <a16:creationId xmlns:a16="http://schemas.microsoft.com/office/drawing/2014/main" id="{5D368386-8658-4FB6-941F-51CB15C6F94B}"/>
              </a:ext>
            </a:extLst>
          </p:cNvPr>
          <p:cNvSpPr>
            <a:spLocks noGrp="1" noRot="1" noChangeAspect="1" noChangeArrowheads="1" noTextEdit="1"/>
          </p:cNvSpPr>
          <p:nvPr>
            <p:ph type="sldImg"/>
          </p:nvPr>
        </p:nvSpPr>
        <p:spPr>
          <a:ln/>
        </p:spPr>
      </p:sp>
      <p:sp>
        <p:nvSpPr>
          <p:cNvPr id="32775" name="Rectangle 3">
            <a:extLst>
              <a:ext uri="{FF2B5EF4-FFF2-40B4-BE49-F238E27FC236}">
                <a16:creationId xmlns:a16="http://schemas.microsoft.com/office/drawing/2014/main" id="{19C4E4B6-79B6-452E-AF97-4B72654D9F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8E5D768-4C6E-48B6-A64D-0B9D4EF0BD2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2771" name="Rectangle 3">
            <a:extLst>
              <a:ext uri="{FF2B5EF4-FFF2-40B4-BE49-F238E27FC236}">
                <a16:creationId xmlns:a16="http://schemas.microsoft.com/office/drawing/2014/main" id="{9CA70962-D827-452C-A635-5559902B053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16A31E4-A94D-4C53-A30D-DCA4EAD496E6}"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32772" name="Rectangle 6">
            <a:extLst>
              <a:ext uri="{FF2B5EF4-FFF2-40B4-BE49-F238E27FC236}">
                <a16:creationId xmlns:a16="http://schemas.microsoft.com/office/drawing/2014/main" id="{369D743D-11D5-4A39-8F65-D99504BE561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32773" name="Rectangle 7">
            <a:extLst>
              <a:ext uri="{FF2B5EF4-FFF2-40B4-BE49-F238E27FC236}">
                <a16:creationId xmlns:a16="http://schemas.microsoft.com/office/drawing/2014/main" id="{41EA6FBF-E2F8-4785-96C4-E542FC8B29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F390294-5FD4-429B-BC86-726C8BF49F13}" type="slidenum">
              <a:rPr lang="en-AU" altLang="en-US" smtClean="0">
                <a:latin typeface="Times New Roman" panose="02020603050405020304" pitchFamily="18" charset="0"/>
              </a:rPr>
              <a:pPr/>
              <a:t>16</a:t>
            </a:fld>
            <a:endParaRPr lang="en-AU" altLang="en-US">
              <a:latin typeface="Times New Roman" panose="02020603050405020304" pitchFamily="18" charset="0"/>
            </a:endParaRPr>
          </a:p>
        </p:txBody>
      </p:sp>
      <p:sp>
        <p:nvSpPr>
          <p:cNvPr id="32774" name="Rectangle 2">
            <a:extLst>
              <a:ext uri="{FF2B5EF4-FFF2-40B4-BE49-F238E27FC236}">
                <a16:creationId xmlns:a16="http://schemas.microsoft.com/office/drawing/2014/main" id="{5D368386-8658-4FB6-941F-51CB15C6F94B}"/>
              </a:ext>
            </a:extLst>
          </p:cNvPr>
          <p:cNvSpPr>
            <a:spLocks noGrp="1" noRot="1" noChangeAspect="1" noChangeArrowheads="1" noTextEdit="1"/>
          </p:cNvSpPr>
          <p:nvPr>
            <p:ph type="sldImg"/>
          </p:nvPr>
        </p:nvSpPr>
        <p:spPr>
          <a:ln/>
        </p:spPr>
      </p:sp>
      <p:sp>
        <p:nvSpPr>
          <p:cNvPr id="32775" name="Rectangle 3">
            <a:extLst>
              <a:ext uri="{FF2B5EF4-FFF2-40B4-BE49-F238E27FC236}">
                <a16:creationId xmlns:a16="http://schemas.microsoft.com/office/drawing/2014/main" id="{19C4E4B6-79B6-452E-AF97-4B72654D9F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47597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A2568ED-77E7-4F06-91E0-11ABCBDB719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4819" name="Rectangle 3">
            <a:extLst>
              <a:ext uri="{FF2B5EF4-FFF2-40B4-BE49-F238E27FC236}">
                <a16:creationId xmlns:a16="http://schemas.microsoft.com/office/drawing/2014/main" id="{EA8BD93E-97DA-481D-9E75-3325ED087D9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6283E6A-1BF5-427B-9073-EF3706BE261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34820" name="Rectangle 6">
            <a:extLst>
              <a:ext uri="{FF2B5EF4-FFF2-40B4-BE49-F238E27FC236}">
                <a16:creationId xmlns:a16="http://schemas.microsoft.com/office/drawing/2014/main" id="{8F30EF0A-9F8F-48FB-9029-764B6223AC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34821" name="Rectangle 7">
            <a:extLst>
              <a:ext uri="{FF2B5EF4-FFF2-40B4-BE49-F238E27FC236}">
                <a16:creationId xmlns:a16="http://schemas.microsoft.com/office/drawing/2014/main" id="{F766634E-F986-4E54-9147-D28AD1909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10D96FE-4E19-4378-9BF4-48813393D305}" type="slidenum">
              <a:rPr lang="en-AU" altLang="en-US" smtClean="0">
                <a:latin typeface="Times New Roman" panose="02020603050405020304" pitchFamily="18" charset="0"/>
              </a:rPr>
              <a:pPr/>
              <a:t>17</a:t>
            </a:fld>
            <a:endParaRPr lang="en-AU" altLang="en-US">
              <a:latin typeface="Times New Roman" panose="02020603050405020304" pitchFamily="18" charset="0"/>
            </a:endParaRPr>
          </a:p>
        </p:txBody>
      </p:sp>
      <p:sp>
        <p:nvSpPr>
          <p:cNvPr id="34822" name="Rectangle 2">
            <a:extLst>
              <a:ext uri="{FF2B5EF4-FFF2-40B4-BE49-F238E27FC236}">
                <a16:creationId xmlns:a16="http://schemas.microsoft.com/office/drawing/2014/main" id="{AAEB6464-ADF1-47D9-A18E-E902C80188B3}"/>
              </a:ext>
            </a:extLst>
          </p:cNvPr>
          <p:cNvSpPr>
            <a:spLocks noGrp="1" noRot="1" noChangeAspect="1" noChangeArrowheads="1" noTextEdit="1"/>
          </p:cNvSpPr>
          <p:nvPr>
            <p:ph type="sldImg"/>
          </p:nvPr>
        </p:nvSpPr>
        <p:spPr>
          <a:ln/>
        </p:spPr>
      </p:sp>
      <p:sp>
        <p:nvSpPr>
          <p:cNvPr id="34823" name="Rectangle 3">
            <a:extLst>
              <a:ext uri="{FF2B5EF4-FFF2-40B4-BE49-F238E27FC236}">
                <a16:creationId xmlns:a16="http://schemas.microsoft.com/office/drawing/2014/main" id="{99B99A01-9F22-4B64-9D67-8EB3A41607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A2568ED-77E7-4F06-91E0-11ABCBDB719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4819" name="Rectangle 3">
            <a:extLst>
              <a:ext uri="{FF2B5EF4-FFF2-40B4-BE49-F238E27FC236}">
                <a16:creationId xmlns:a16="http://schemas.microsoft.com/office/drawing/2014/main" id="{EA8BD93E-97DA-481D-9E75-3325ED087D9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6283E6A-1BF5-427B-9073-EF3706BE261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34820" name="Rectangle 6">
            <a:extLst>
              <a:ext uri="{FF2B5EF4-FFF2-40B4-BE49-F238E27FC236}">
                <a16:creationId xmlns:a16="http://schemas.microsoft.com/office/drawing/2014/main" id="{8F30EF0A-9F8F-48FB-9029-764B6223AC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34821" name="Rectangle 7">
            <a:extLst>
              <a:ext uri="{FF2B5EF4-FFF2-40B4-BE49-F238E27FC236}">
                <a16:creationId xmlns:a16="http://schemas.microsoft.com/office/drawing/2014/main" id="{F766634E-F986-4E54-9147-D28AD1909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10D96FE-4E19-4378-9BF4-48813393D305}" type="slidenum">
              <a:rPr lang="en-AU" altLang="en-US" smtClean="0">
                <a:latin typeface="Times New Roman" panose="02020603050405020304" pitchFamily="18" charset="0"/>
              </a:rPr>
              <a:pPr/>
              <a:t>18</a:t>
            </a:fld>
            <a:endParaRPr lang="en-AU" altLang="en-US">
              <a:latin typeface="Times New Roman" panose="02020603050405020304" pitchFamily="18" charset="0"/>
            </a:endParaRPr>
          </a:p>
        </p:txBody>
      </p:sp>
      <p:sp>
        <p:nvSpPr>
          <p:cNvPr id="34822" name="Rectangle 2">
            <a:extLst>
              <a:ext uri="{FF2B5EF4-FFF2-40B4-BE49-F238E27FC236}">
                <a16:creationId xmlns:a16="http://schemas.microsoft.com/office/drawing/2014/main" id="{AAEB6464-ADF1-47D9-A18E-E902C80188B3}"/>
              </a:ext>
            </a:extLst>
          </p:cNvPr>
          <p:cNvSpPr>
            <a:spLocks noGrp="1" noRot="1" noChangeAspect="1" noChangeArrowheads="1" noTextEdit="1"/>
          </p:cNvSpPr>
          <p:nvPr>
            <p:ph type="sldImg"/>
          </p:nvPr>
        </p:nvSpPr>
        <p:spPr>
          <a:ln/>
        </p:spPr>
      </p:sp>
      <p:sp>
        <p:nvSpPr>
          <p:cNvPr id="34823" name="Rectangle 3">
            <a:extLst>
              <a:ext uri="{FF2B5EF4-FFF2-40B4-BE49-F238E27FC236}">
                <a16:creationId xmlns:a16="http://schemas.microsoft.com/office/drawing/2014/main" id="{99B99A01-9F22-4B64-9D67-8EB3A41607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78968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A2568ED-77E7-4F06-91E0-11ABCBDB719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4819" name="Rectangle 3">
            <a:extLst>
              <a:ext uri="{FF2B5EF4-FFF2-40B4-BE49-F238E27FC236}">
                <a16:creationId xmlns:a16="http://schemas.microsoft.com/office/drawing/2014/main" id="{EA8BD93E-97DA-481D-9E75-3325ED087D9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6283E6A-1BF5-427B-9073-EF3706BE261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34820" name="Rectangle 6">
            <a:extLst>
              <a:ext uri="{FF2B5EF4-FFF2-40B4-BE49-F238E27FC236}">
                <a16:creationId xmlns:a16="http://schemas.microsoft.com/office/drawing/2014/main" id="{8F30EF0A-9F8F-48FB-9029-764B6223AC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34821" name="Rectangle 7">
            <a:extLst>
              <a:ext uri="{FF2B5EF4-FFF2-40B4-BE49-F238E27FC236}">
                <a16:creationId xmlns:a16="http://schemas.microsoft.com/office/drawing/2014/main" id="{F766634E-F986-4E54-9147-D28AD1909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10D96FE-4E19-4378-9BF4-48813393D305}" type="slidenum">
              <a:rPr lang="en-AU" altLang="en-US" smtClean="0">
                <a:latin typeface="Times New Roman" panose="02020603050405020304" pitchFamily="18" charset="0"/>
              </a:rPr>
              <a:pPr/>
              <a:t>19</a:t>
            </a:fld>
            <a:endParaRPr lang="en-AU" altLang="en-US">
              <a:latin typeface="Times New Roman" panose="02020603050405020304" pitchFamily="18" charset="0"/>
            </a:endParaRPr>
          </a:p>
        </p:txBody>
      </p:sp>
      <p:sp>
        <p:nvSpPr>
          <p:cNvPr id="34822" name="Rectangle 2">
            <a:extLst>
              <a:ext uri="{FF2B5EF4-FFF2-40B4-BE49-F238E27FC236}">
                <a16:creationId xmlns:a16="http://schemas.microsoft.com/office/drawing/2014/main" id="{AAEB6464-ADF1-47D9-A18E-E902C80188B3}"/>
              </a:ext>
            </a:extLst>
          </p:cNvPr>
          <p:cNvSpPr>
            <a:spLocks noGrp="1" noRot="1" noChangeAspect="1" noChangeArrowheads="1" noTextEdit="1"/>
          </p:cNvSpPr>
          <p:nvPr>
            <p:ph type="sldImg"/>
          </p:nvPr>
        </p:nvSpPr>
        <p:spPr>
          <a:ln/>
        </p:spPr>
      </p:sp>
      <p:sp>
        <p:nvSpPr>
          <p:cNvPr id="34823" name="Rectangle 3">
            <a:extLst>
              <a:ext uri="{FF2B5EF4-FFF2-40B4-BE49-F238E27FC236}">
                <a16:creationId xmlns:a16="http://schemas.microsoft.com/office/drawing/2014/main" id="{99B99A01-9F22-4B64-9D67-8EB3A41607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0198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9C2FFF4-CBE8-4A29-8702-F2D96453449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8195" name="Rectangle 3">
            <a:extLst>
              <a:ext uri="{FF2B5EF4-FFF2-40B4-BE49-F238E27FC236}">
                <a16:creationId xmlns:a16="http://schemas.microsoft.com/office/drawing/2014/main" id="{20EE1E00-5F5D-42A2-A703-B3BFE56EC33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4FB8C391-4439-45DA-BEC6-410E04CB8A22}"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8196" name="Rectangle 6">
            <a:extLst>
              <a:ext uri="{FF2B5EF4-FFF2-40B4-BE49-F238E27FC236}">
                <a16:creationId xmlns:a16="http://schemas.microsoft.com/office/drawing/2014/main" id="{750D75D3-E787-470A-9AC9-A2467C4C31C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8197" name="Rectangle 7">
            <a:extLst>
              <a:ext uri="{FF2B5EF4-FFF2-40B4-BE49-F238E27FC236}">
                <a16:creationId xmlns:a16="http://schemas.microsoft.com/office/drawing/2014/main" id="{D25F6EA3-952E-4CEF-B71E-AC09506810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1124F11-AC2C-4C96-AF58-B869E4DD92CE}" type="slidenum">
              <a:rPr lang="en-AU" altLang="en-US" smtClean="0">
                <a:latin typeface="Times New Roman" panose="02020603050405020304" pitchFamily="18" charset="0"/>
              </a:rPr>
              <a:pPr/>
              <a:t>2</a:t>
            </a:fld>
            <a:endParaRPr lang="en-AU" altLang="en-US">
              <a:latin typeface="Times New Roman" panose="02020603050405020304" pitchFamily="18" charset="0"/>
            </a:endParaRPr>
          </a:p>
        </p:txBody>
      </p:sp>
      <p:sp>
        <p:nvSpPr>
          <p:cNvPr id="8198" name="Rectangle 2">
            <a:extLst>
              <a:ext uri="{FF2B5EF4-FFF2-40B4-BE49-F238E27FC236}">
                <a16:creationId xmlns:a16="http://schemas.microsoft.com/office/drawing/2014/main" id="{C5F7D9B7-BC4F-46B8-95B2-776B69C28ED8}"/>
              </a:ext>
            </a:extLst>
          </p:cNvPr>
          <p:cNvSpPr>
            <a:spLocks noGrp="1" noRot="1" noChangeAspect="1" noChangeArrowheads="1" noTextEdit="1"/>
          </p:cNvSpPr>
          <p:nvPr>
            <p:ph type="sldImg"/>
          </p:nvPr>
        </p:nvSpPr>
        <p:spPr>
          <a:ln/>
        </p:spPr>
      </p:sp>
      <p:sp>
        <p:nvSpPr>
          <p:cNvPr id="8199" name="Rectangle 3">
            <a:extLst>
              <a:ext uri="{FF2B5EF4-FFF2-40B4-BE49-F238E27FC236}">
                <a16:creationId xmlns:a16="http://schemas.microsoft.com/office/drawing/2014/main" id="{37C52638-AA86-4336-96A8-CAD3C4E38D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A2568ED-77E7-4F06-91E0-11ABCBDB719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4819" name="Rectangle 3">
            <a:extLst>
              <a:ext uri="{FF2B5EF4-FFF2-40B4-BE49-F238E27FC236}">
                <a16:creationId xmlns:a16="http://schemas.microsoft.com/office/drawing/2014/main" id="{EA8BD93E-97DA-481D-9E75-3325ED087D9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6283E6A-1BF5-427B-9073-EF3706BE261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34820" name="Rectangle 6">
            <a:extLst>
              <a:ext uri="{FF2B5EF4-FFF2-40B4-BE49-F238E27FC236}">
                <a16:creationId xmlns:a16="http://schemas.microsoft.com/office/drawing/2014/main" id="{8F30EF0A-9F8F-48FB-9029-764B6223AC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34821" name="Rectangle 7">
            <a:extLst>
              <a:ext uri="{FF2B5EF4-FFF2-40B4-BE49-F238E27FC236}">
                <a16:creationId xmlns:a16="http://schemas.microsoft.com/office/drawing/2014/main" id="{F766634E-F986-4E54-9147-D28AD1909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10D96FE-4E19-4378-9BF4-48813393D305}" type="slidenum">
              <a:rPr lang="en-AU" altLang="en-US" smtClean="0">
                <a:latin typeface="Times New Roman" panose="02020603050405020304" pitchFamily="18" charset="0"/>
              </a:rPr>
              <a:pPr/>
              <a:t>20</a:t>
            </a:fld>
            <a:endParaRPr lang="en-AU" altLang="en-US">
              <a:latin typeface="Times New Roman" panose="02020603050405020304" pitchFamily="18" charset="0"/>
            </a:endParaRPr>
          </a:p>
        </p:txBody>
      </p:sp>
      <p:sp>
        <p:nvSpPr>
          <p:cNvPr id="34822" name="Rectangle 2">
            <a:extLst>
              <a:ext uri="{FF2B5EF4-FFF2-40B4-BE49-F238E27FC236}">
                <a16:creationId xmlns:a16="http://schemas.microsoft.com/office/drawing/2014/main" id="{AAEB6464-ADF1-47D9-A18E-E902C80188B3}"/>
              </a:ext>
            </a:extLst>
          </p:cNvPr>
          <p:cNvSpPr>
            <a:spLocks noGrp="1" noRot="1" noChangeAspect="1" noChangeArrowheads="1" noTextEdit="1"/>
          </p:cNvSpPr>
          <p:nvPr>
            <p:ph type="sldImg"/>
          </p:nvPr>
        </p:nvSpPr>
        <p:spPr>
          <a:ln/>
        </p:spPr>
      </p:sp>
      <p:sp>
        <p:nvSpPr>
          <p:cNvPr id="34823" name="Rectangle 3">
            <a:extLst>
              <a:ext uri="{FF2B5EF4-FFF2-40B4-BE49-F238E27FC236}">
                <a16:creationId xmlns:a16="http://schemas.microsoft.com/office/drawing/2014/main" id="{99B99A01-9F22-4B64-9D67-8EB3A41607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8283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A2568ED-77E7-4F06-91E0-11ABCBDB719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4819" name="Rectangle 3">
            <a:extLst>
              <a:ext uri="{FF2B5EF4-FFF2-40B4-BE49-F238E27FC236}">
                <a16:creationId xmlns:a16="http://schemas.microsoft.com/office/drawing/2014/main" id="{EA8BD93E-97DA-481D-9E75-3325ED087D9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6283E6A-1BF5-427B-9073-EF3706BE261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34820" name="Rectangle 6">
            <a:extLst>
              <a:ext uri="{FF2B5EF4-FFF2-40B4-BE49-F238E27FC236}">
                <a16:creationId xmlns:a16="http://schemas.microsoft.com/office/drawing/2014/main" id="{8F30EF0A-9F8F-48FB-9029-764B6223AC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34821" name="Rectangle 7">
            <a:extLst>
              <a:ext uri="{FF2B5EF4-FFF2-40B4-BE49-F238E27FC236}">
                <a16:creationId xmlns:a16="http://schemas.microsoft.com/office/drawing/2014/main" id="{F766634E-F986-4E54-9147-D28AD1909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10D96FE-4E19-4378-9BF4-48813393D305}" type="slidenum">
              <a:rPr lang="en-AU" altLang="en-US" smtClean="0">
                <a:latin typeface="Times New Roman" panose="02020603050405020304" pitchFamily="18" charset="0"/>
              </a:rPr>
              <a:pPr/>
              <a:t>21</a:t>
            </a:fld>
            <a:endParaRPr lang="en-AU" altLang="en-US">
              <a:latin typeface="Times New Roman" panose="02020603050405020304" pitchFamily="18" charset="0"/>
            </a:endParaRPr>
          </a:p>
        </p:txBody>
      </p:sp>
      <p:sp>
        <p:nvSpPr>
          <p:cNvPr id="34822" name="Rectangle 2">
            <a:extLst>
              <a:ext uri="{FF2B5EF4-FFF2-40B4-BE49-F238E27FC236}">
                <a16:creationId xmlns:a16="http://schemas.microsoft.com/office/drawing/2014/main" id="{AAEB6464-ADF1-47D9-A18E-E902C80188B3}"/>
              </a:ext>
            </a:extLst>
          </p:cNvPr>
          <p:cNvSpPr>
            <a:spLocks noGrp="1" noRot="1" noChangeAspect="1" noChangeArrowheads="1" noTextEdit="1"/>
          </p:cNvSpPr>
          <p:nvPr>
            <p:ph type="sldImg"/>
          </p:nvPr>
        </p:nvSpPr>
        <p:spPr>
          <a:ln/>
        </p:spPr>
      </p:sp>
      <p:sp>
        <p:nvSpPr>
          <p:cNvPr id="34823" name="Rectangle 3">
            <a:extLst>
              <a:ext uri="{FF2B5EF4-FFF2-40B4-BE49-F238E27FC236}">
                <a16:creationId xmlns:a16="http://schemas.microsoft.com/office/drawing/2014/main" id="{99B99A01-9F22-4B64-9D67-8EB3A41607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58550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09A6215-B42D-4543-A687-DA331FC6FB0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6867" name="Rectangle 3">
            <a:extLst>
              <a:ext uri="{FF2B5EF4-FFF2-40B4-BE49-F238E27FC236}">
                <a16:creationId xmlns:a16="http://schemas.microsoft.com/office/drawing/2014/main" id="{58AC125C-2C53-47BB-AF37-1CAC2D13FDB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0143E9F8-06F7-4990-8A03-913F32CD530A}"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36868" name="Rectangle 6">
            <a:extLst>
              <a:ext uri="{FF2B5EF4-FFF2-40B4-BE49-F238E27FC236}">
                <a16:creationId xmlns:a16="http://schemas.microsoft.com/office/drawing/2014/main" id="{42A9BE8E-B06F-487D-A920-FA3E0889BFB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36869" name="Rectangle 7">
            <a:extLst>
              <a:ext uri="{FF2B5EF4-FFF2-40B4-BE49-F238E27FC236}">
                <a16:creationId xmlns:a16="http://schemas.microsoft.com/office/drawing/2014/main" id="{4E4DCC14-4A3C-4F9A-AFF8-4EA2B0DDC3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08DDA87-530D-4390-9DB4-A9B342667CB6}" type="slidenum">
              <a:rPr lang="en-AU" altLang="en-US" smtClean="0">
                <a:latin typeface="Times New Roman" panose="02020603050405020304" pitchFamily="18" charset="0"/>
              </a:rPr>
              <a:pPr/>
              <a:t>22</a:t>
            </a:fld>
            <a:endParaRPr lang="en-AU" altLang="en-US">
              <a:latin typeface="Times New Roman" panose="02020603050405020304" pitchFamily="18" charset="0"/>
            </a:endParaRPr>
          </a:p>
        </p:txBody>
      </p:sp>
      <p:sp>
        <p:nvSpPr>
          <p:cNvPr id="36870" name="Rectangle 2">
            <a:extLst>
              <a:ext uri="{FF2B5EF4-FFF2-40B4-BE49-F238E27FC236}">
                <a16:creationId xmlns:a16="http://schemas.microsoft.com/office/drawing/2014/main" id="{493B3926-FDBE-459B-9EDC-548EDCDC8CAD}"/>
              </a:ext>
            </a:extLst>
          </p:cNvPr>
          <p:cNvSpPr>
            <a:spLocks noGrp="1" noRot="1" noChangeAspect="1" noChangeArrowheads="1" noTextEdit="1"/>
          </p:cNvSpPr>
          <p:nvPr>
            <p:ph type="sldImg"/>
          </p:nvPr>
        </p:nvSpPr>
        <p:spPr>
          <a:ln/>
        </p:spPr>
      </p:sp>
      <p:sp>
        <p:nvSpPr>
          <p:cNvPr id="36871" name="Rectangle 3">
            <a:extLst>
              <a:ext uri="{FF2B5EF4-FFF2-40B4-BE49-F238E27FC236}">
                <a16:creationId xmlns:a16="http://schemas.microsoft.com/office/drawing/2014/main" id="{F31FEAB2-D666-4327-B37B-5412CBCFE4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4B6E5F9-05C9-4AB4-A021-5C34C64F92A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8915" name="Rectangle 3">
            <a:extLst>
              <a:ext uri="{FF2B5EF4-FFF2-40B4-BE49-F238E27FC236}">
                <a16:creationId xmlns:a16="http://schemas.microsoft.com/office/drawing/2014/main" id="{04A63BB0-D761-43B0-AD11-A6881D252DC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074D8EB-29FB-407B-A9FD-E9AF50DB99CF}"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38916" name="Rectangle 6">
            <a:extLst>
              <a:ext uri="{FF2B5EF4-FFF2-40B4-BE49-F238E27FC236}">
                <a16:creationId xmlns:a16="http://schemas.microsoft.com/office/drawing/2014/main" id="{64E67C3A-D2A9-4197-8B6D-8DB53951AB0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38917" name="Rectangle 7">
            <a:extLst>
              <a:ext uri="{FF2B5EF4-FFF2-40B4-BE49-F238E27FC236}">
                <a16:creationId xmlns:a16="http://schemas.microsoft.com/office/drawing/2014/main" id="{2C66569D-1D04-4B3E-96FE-B93ABA4D3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E3CA3AB-1B15-4B4E-AD07-3DADF81373A8}" type="slidenum">
              <a:rPr lang="en-AU" altLang="en-US" smtClean="0">
                <a:latin typeface="Times New Roman" panose="02020603050405020304" pitchFamily="18" charset="0"/>
              </a:rPr>
              <a:pPr/>
              <a:t>23</a:t>
            </a:fld>
            <a:endParaRPr lang="en-AU" altLang="en-US">
              <a:latin typeface="Times New Roman" panose="02020603050405020304" pitchFamily="18" charset="0"/>
            </a:endParaRPr>
          </a:p>
        </p:txBody>
      </p:sp>
      <p:sp>
        <p:nvSpPr>
          <p:cNvPr id="38918" name="Rectangle 2">
            <a:extLst>
              <a:ext uri="{FF2B5EF4-FFF2-40B4-BE49-F238E27FC236}">
                <a16:creationId xmlns:a16="http://schemas.microsoft.com/office/drawing/2014/main" id="{8A6A8AEE-5377-4C99-A99E-2F7388A832EB}"/>
              </a:ext>
            </a:extLst>
          </p:cNvPr>
          <p:cNvSpPr>
            <a:spLocks noGrp="1" noRot="1" noChangeAspect="1" noChangeArrowheads="1" noTextEdit="1"/>
          </p:cNvSpPr>
          <p:nvPr>
            <p:ph type="sldImg"/>
          </p:nvPr>
        </p:nvSpPr>
        <p:spPr>
          <a:ln/>
        </p:spPr>
      </p:sp>
      <p:sp>
        <p:nvSpPr>
          <p:cNvPr id="38919" name="Rectangle 3">
            <a:extLst>
              <a:ext uri="{FF2B5EF4-FFF2-40B4-BE49-F238E27FC236}">
                <a16:creationId xmlns:a16="http://schemas.microsoft.com/office/drawing/2014/main" id="{BB84E71F-76B7-429A-B925-5466A1F2B2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F9B185F-268B-4E33-AFDD-1BB4E6F2769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0963" name="Rectangle 3">
            <a:extLst>
              <a:ext uri="{FF2B5EF4-FFF2-40B4-BE49-F238E27FC236}">
                <a16:creationId xmlns:a16="http://schemas.microsoft.com/office/drawing/2014/main" id="{AD5CB2B2-8B9F-4392-95C1-04207974170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1A85F2E-C135-4D74-83A9-6BF87B9476E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40964" name="Rectangle 6">
            <a:extLst>
              <a:ext uri="{FF2B5EF4-FFF2-40B4-BE49-F238E27FC236}">
                <a16:creationId xmlns:a16="http://schemas.microsoft.com/office/drawing/2014/main" id="{1B0225A9-C48D-496C-862A-6FD3A600567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40965" name="Rectangle 7">
            <a:extLst>
              <a:ext uri="{FF2B5EF4-FFF2-40B4-BE49-F238E27FC236}">
                <a16:creationId xmlns:a16="http://schemas.microsoft.com/office/drawing/2014/main" id="{5A03BD46-1CE1-4202-9833-214A3AB0B3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2E8262F9-9A5E-432F-BF7B-5A01B0A0281A}" type="slidenum">
              <a:rPr lang="en-AU" altLang="en-US" smtClean="0">
                <a:latin typeface="Times New Roman" panose="02020603050405020304" pitchFamily="18" charset="0"/>
              </a:rPr>
              <a:pPr/>
              <a:t>24</a:t>
            </a:fld>
            <a:endParaRPr lang="en-AU" altLang="en-US">
              <a:latin typeface="Times New Roman" panose="02020603050405020304" pitchFamily="18" charset="0"/>
            </a:endParaRPr>
          </a:p>
        </p:txBody>
      </p:sp>
      <p:sp>
        <p:nvSpPr>
          <p:cNvPr id="40966" name="Rectangle 2">
            <a:extLst>
              <a:ext uri="{FF2B5EF4-FFF2-40B4-BE49-F238E27FC236}">
                <a16:creationId xmlns:a16="http://schemas.microsoft.com/office/drawing/2014/main" id="{0707F9D3-5807-4F93-A43B-1B651CA84981}"/>
              </a:ext>
            </a:extLst>
          </p:cNvPr>
          <p:cNvSpPr>
            <a:spLocks noGrp="1" noRot="1" noChangeAspect="1" noChangeArrowheads="1" noTextEdit="1"/>
          </p:cNvSpPr>
          <p:nvPr>
            <p:ph type="sldImg"/>
          </p:nvPr>
        </p:nvSpPr>
        <p:spPr>
          <a:ln/>
        </p:spPr>
      </p:sp>
      <p:sp>
        <p:nvSpPr>
          <p:cNvPr id="40967" name="Rectangle 3">
            <a:extLst>
              <a:ext uri="{FF2B5EF4-FFF2-40B4-BE49-F238E27FC236}">
                <a16:creationId xmlns:a16="http://schemas.microsoft.com/office/drawing/2014/main" id="{59C358EF-7AC8-496E-B8AB-BBC372746C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B1F20C5-18AE-4011-8BBC-6890E2E06DE3}"/>
              </a:ext>
            </a:extLst>
          </p:cNvPr>
          <p:cNvSpPr>
            <a:spLocks noGrp="1" noChangeArrowheads="1"/>
          </p:cNvSpPr>
          <p:nvPr>
            <p:ph type="body" idx="1"/>
          </p:nvPr>
        </p:nvSpPr>
        <p:spPr>
          <a:xfrm>
            <a:off x="944563" y="4143375"/>
            <a:ext cx="5200650" cy="3924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09" tIns="46130" rIns="93909" bIns="46130"/>
          <a:lstStyle/>
          <a:p>
            <a:endParaRPr lang="en-US" altLang="en-US"/>
          </a:p>
        </p:txBody>
      </p:sp>
      <p:sp>
        <p:nvSpPr>
          <p:cNvPr id="43011" name="Rectangle 3">
            <a:extLst>
              <a:ext uri="{FF2B5EF4-FFF2-40B4-BE49-F238E27FC236}">
                <a16:creationId xmlns:a16="http://schemas.microsoft.com/office/drawing/2014/main" id="{B599A743-89EB-49B3-A2D7-8724D0B3265B}"/>
              </a:ext>
            </a:extLst>
          </p:cNvPr>
          <p:cNvSpPr>
            <a:spLocks noGrp="1" noRot="1" noChangeAspect="1" noChangeArrowheads="1" noTextEdit="1"/>
          </p:cNvSpPr>
          <p:nvPr>
            <p:ph type="sldImg"/>
          </p:nvPr>
        </p:nvSpPr>
        <p:spPr>
          <a:xfrm>
            <a:off x="1381125" y="660400"/>
            <a:ext cx="4338638" cy="3255963"/>
          </a:xfrm>
          <a:ln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163EB71-A865-4DF6-B4F4-B0BAFEC758D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5059" name="Rectangle 3">
            <a:extLst>
              <a:ext uri="{FF2B5EF4-FFF2-40B4-BE49-F238E27FC236}">
                <a16:creationId xmlns:a16="http://schemas.microsoft.com/office/drawing/2014/main" id="{EA3EAF8B-BA08-4B6F-BCA3-EC8D31E14D2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4761488-67F9-41F6-A85A-2DC5C0FAAB17}"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45060" name="Rectangle 6">
            <a:extLst>
              <a:ext uri="{FF2B5EF4-FFF2-40B4-BE49-F238E27FC236}">
                <a16:creationId xmlns:a16="http://schemas.microsoft.com/office/drawing/2014/main" id="{956C6A64-670D-4C02-8BD0-FBFF3ED8E71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45061" name="Rectangle 7">
            <a:extLst>
              <a:ext uri="{FF2B5EF4-FFF2-40B4-BE49-F238E27FC236}">
                <a16:creationId xmlns:a16="http://schemas.microsoft.com/office/drawing/2014/main" id="{6DA581C0-255B-4C9A-A99F-AE248D2BC7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2606D399-0DB3-4E31-9D36-42DAC01B2925}" type="slidenum">
              <a:rPr lang="en-AU" altLang="en-US" smtClean="0">
                <a:latin typeface="Times New Roman" panose="02020603050405020304" pitchFamily="18" charset="0"/>
              </a:rPr>
              <a:pPr/>
              <a:t>26</a:t>
            </a:fld>
            <a:endParaRPr lang="en-AU" altLang="en-US">
              <a:latin typeface="Times New Roman" panose="02020603050405020304" pitchFamily="18" charset="0"/>
            </a:endParaRPr>
          </a:p>
        </p:txBody>
      </p:sp>
      <p:sp>
        <p:nvSpPr>
          <p:cNvPr id="45062" name="Rectangle 2">
            <a:extLst>
              <a:ext uri="{FF2B5EF4-FFF2-40B4-BE49-F238E27FC236}">
                <a16:creationId xmlns:a16="http://schemas.microsoft.com/office/drawing/2014/main" id="{F6F0FF29-369E-4889-AC37-F95D6D18EFC6}"/>
              </a:ext>
            </a:extLst>
          </p:cNvPr>
          <p:cNvSpPr>
            <a:spLocks noGrp="1" noRot="1" noChangeAspect="1" noChangeArrowheads="1" noTextEdit="1"/>
          </p:cNvSpPr>
          <p:nvPr>
            <p:ph type="sldImg"/>
          </p:nvPr>
        </p:nvSpPr>
        <p:spPr>
          <a:ln/>
        </p:spPr>
      </p:sp>
      <p:sp>
        <p:nvSpPr>
          <p:cNvPr id="45063" name="Rectangle 3">
            <a:extLst>
              <a:ext uri="{FF2B5EF4-FFF2-40B4-BE49-F238E27FC236}">
                <a16:creationId xmlns:a16="http://schemas.microsoft.com/office/drawing/2014/main" id="{A7C9DDCD-0EBC-464C-9501-0C47E7473A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000000"/>
                </a:solidFill>
                <a:ea typeface="Times New Roman" panose="02020603050405020304" pitchFamily="18" charset="0"/>
                <a:cs typeface="MinionPro-Regular" panose="02040503050201020203" pitchFamily="18" charset="0"/>
              </a:rPr>
              <a:t>A direct-mapped cache with eight entries showing the addresses of memory words between 0 and 31 that map to the same cache locations. Because there are eight words in the cache, an address X maps to the direct-mapped cache word X modulo 8. That is, the low-order log2(8) = 3 bits are used as the cache index. Thus, addresses 00001</a:t>
            </a:r>
            <a:r>
              <a:rPr lang="en-US" altLang="en-US" sz="800" baseline="-25000">
                <a:solidFill>
                  <a:srgbClr val="000000"/>
                </a:solidFill>
                <a:ea typeface="Times New Roman" panose="02020603050405020304" pitchFamily="18" charset="0"/>
                <a:cs typeface="MinionPro-Regular" panose="02040503050201020203" pitchFamily="18" charset="0"/>
              </a:rPr>
              <a:t>two</a:t>
            </a:r>
            <a:r>
              <a:rPr lang="en-US" altLang="en-US">
                <a:solidFill>
                  <a:srgbClr val="000000"/>
                </a:solidFill>
                <a:ea typeface="Times New Roman" panose="02020603050405020304" pitchFamily="18" charset="0"/>
                <a:cs typeface="MinionPro-Regular" panose="02040503050201020203" pitchFamily="18" charset="0"/>
              </a:rPr>
              <a:t>, 01001</a:t>
            </a:r>
            <a:r>
              <a:rPr lang="en-US" altLang="en-US" baseline="-25000">
                <a:solidFill>
                  <a:srgbClr val="000000"/>
                </a:solidFill>
                <a:ea typeface="Times New Roman" panose="02020603050405020304" pitchFamily="18" charset="0"/>
                <a:cs typeface="MinionPro-Regular" panose="02040503050201020203" pitchFamily="18" charset="0"/>
              </a:rPr>
              <a:t>two</a:t>
            </a:r>
            <a:r>
              <a:rPr lang="en-US" altLang="en-US">
                <a:solidFill>
                  <a:srgbClr val="000000"/>
                </a:solidFill>
                <a:ea typeface="Times New Roman" panose="02020603050405020304" pitchFamily="18" charset="0"/>
                <a:cs typeface="MinionPro-Regular" panose="02040503050201020203" pitchFamily="18" charset="0"/>
              </a:rPr>
              <a:t>, 10001</a:t>
            </a:r>
            <a:r>
              <a:rPr lang="en-US" altLang="en-US" baseline="-25000">
                <a:solidFill>
                  <a:srgbClr val="000000"/>
                </a:solidFill>
                <a:ea typeface="Times New Roman" panose="02020603050405020304" pitchFamily="18" charset="0"/>
                <a:cs typeface="MinionPro-Regular" panose="02040503050201020203" pitchFamily="18" charset="0"/>
              </a:rPr>
              <a:t>two</a:t>
            </a:r>
            <a:r>
              <a:rPr lang="en-US" altLang="en-US">
                <a:solidFill>
                  <a:srgbClr val="000000"/>
                </a:solidFill>
                <a:ea typeface="Times New Roman" panose="02020603050405020304" pitchFamily="18" charset="0"/>
                <a:cs typeface="MinionPro-Regular" panose="02040503050201020203" pitchFamily="18" charset="0"/>
              </a:rPr>
              <a:t>, and 11001</a:t>
            </a:r>
            <a:r>
              <a:rPr lang="en-US" altLang="en-US" baseline="-25000">
                <a:solidFill>
                  <a:srgbClr val="000000"/>
                </a:solidFill>
                <a:ea typeface="Times New Roman" panose="02020603050405020304" pitchFamily="18" charset="0"/>
                <a:cs typeface="MinionPro-Regular" panose="02040503050201020203" pitchFamily="18" charset="0"/>
              </a:rPr>
              <a:t>two</a:t>
            </a:r>
            <a:r>
              <a:rPr lang="en-US" altLang="en-US">
                <a:solidFill>
                  <a:srgbClr val="000000"/>
                </a:solidFill>
                <a:ea typeface="Times New Roman" panose="02020603050405020304" pitchFamily="18" charset="0"/>
                <a:cs typeface="MinionPro-Regular" panose="02040503050201020203" pitchFamily="18" charset="0"/>
              </a:rPr>
              <a:t> all map to entry 001</a:t>
            </a:r>
            <a:r>
              <a:rPr lang="en-US" altLang="en-US" sz="800" baseline="-25000">
                <a:solidFill>
                  <a:srgbClr val="000000"/>
                </a:solidFill>
                <a:ea typeface="Times New Roman" panose="02020603050405020304" pitchFamily="18" charset="0"/>
                <a:cs typeface="MinionPro-Regular" panose="02040503050201020203" pitchFamily="18" charset="0"/>
              </a:rPr>
              <a:t>two</a:t>
            </a:r>
            <a:r>
              <a:rPr lang="en-US" altLang="en-US" sz="800">
                <a:solidFill>
                  <a:srgbClr val="000000"/>
                </a:solidFill>
                <a:ea typeface="Times New Roman" panose="02020603050405020304" pitchFamily="18" charset="0"/>
                <a:cs typeface="MinionPro-Regular" panose="02040503050201020203" pitchFamily="18" charset="0"/>
              </a:rPr>
              <a:t> </a:t>
            </a:r>
            <a:r>
              <a:rPr lang="en-US" altLang="en-US">
                <a:solidFill>
                  <a:srgbClr val="000000"/>
                </a:solidFill>
                <a:ea typeface="Times New Roman" panose="02020603050405020304" pitchFamily="18" charset="0"/>
                <a:cs typeface="MinionPro-Regular" panose="02040503050201020203" pitchFamily="18" charset="0"/>
              </a:rPr>
              <a:t>of the cache, while addresses 00101</a:t>
            </a:r>
            <a:r>
              <a:rPr lang="en-US" altLang="en-US" baseline="-25000">
                <a:solidFill>
                  <a:srgbClr val="000000"/>
                </a:solidFill>
                <a:ea typeface="Times New Roman" panose="02020603050405020304" pitchFamily="18" charset="0"/>
                <a:cs typeface="MinionPro-Regular" panose="02040503050201020203" pitchFamily="18" charset="0"/>
              </a:rPr>
              <a:t>two</a:t>
            </a:r>
            <a:r>
              <a:rPr lang="en-US" altLang="en-US">
                <a:solidFill>
                  <a:srgbClr val="000000"/>
                </a:solidFill>
                <a:ea typeface="Times New Roman" panose="02020603050405020304" pitchFamily="18" charset="0"/>
                <a:cs typeface="MinionPro-Regular" panose="02040503050201020203" pitchFamily="18" charset="0"/>
              </a:rPr>
              <a:t>, 01101</a:t>
            </a:r>
            <a:r>
              <a:rPr lang="en-US" altLang="en-US" baseline="-25000">
                <a:solidFill>
                  <a:srgbClr val="000000"/>
                </a:solidFill>
                <a:ea typeface="Times New Roman" panose="02020603050405020304" pitchFamily="18" charset="0"/>
                <a:cs typeface="MinionPro-Regular" panose="02040503050201020203" pitchFamily="18" charset="0"/>
              </a:rPr>
              <a:t>two</a:t>
            </a:r>
            <a:r>
              <a:rPr lang="en-US" altLang="en-US">
                <a:solidFill>
                  <a:srgbClr val="000000"/>
                </a:solidFill>
                <a:ea typeface="Times New Roman" panose="02020603050405020304" pitchFamily="18" charset="0"/>
                <a:cs typeface="MinionPro-Regular" panose="02040503050201020203" pitchFamily="18" charset="0"/>
              </a:rPr>
              <a:t>, 10101</a:t>
            </a:r>
            <a:r>
              <a:rPr lang="en-US" altLang="en-US" baseline="-25000">
                <a:solidFill>
                  <a:srgbClr val="000000"/>
                </a:solidFill>
                <a:ea typeface="Times New Roman" panose="02020603050405020304" pitchFamily="18" charset="0"/>
                <a:cs typeface="MinionPro-Regular" panose="02040503050201020203" pitchFamily="18" charset="0"/>
              </a:rPr>
              <a:t>two</a:t>
            </a:r>
            <a:r>
              <a:rPr lang="en-US" altLang="en-US">
                <a:solidFill>
                  <a:srgbClr val="000000"/>
                </a:solidFill>
                <a:ea typeface="Times New Roman" panose="02020603050405020304" pitchFamily="18" charset="0"/>
                <a:cs typeface="MinionPro-Regular" panose="02040503050201020203" pitchFamily="18" charset="0"/>
              </a:rPr>
              <a:t>, and 11101</a:t>
            </a:r>
            <a:r>
              <a:rPr lang="en-US" altLang="en-US" baseline="-25000">
                <a:solidFill>
                  <a:srgbClr val="000000"/>
                </a:solidFill>
                <a:ea typeface="Times New Roman" panose="02020603050405020304" pitchFamily="18" charset="0"/>
                <a:cs typeface="MinionPro-Regular" panose="02040503050201020203" pitchFamily="18" charset="0"/>
              </a:rPr>
              <a:t>two</a:t>
            </a:r>
            <a:r>
              <a:rPr lang="en-US" altLang="en-US">
                <a:solidFill>
                  <a:srgbClr val="000000"/>
                </a:solidFill>
                <a:ea typeface="Times New Roman" panose="02020603050405020304" pitchFamily="18" charset="0"/>
                <a:cs typeface="MinionPro-Regular" panose="02040503050201020203" pitchFamily="18" charset="0"/>
              </a:rPr>
              <a:t> all map to entry 101</a:t>
            </a:r>
            <a:r>
              <a:rPr lang="en-US" altLang="en-US" baseline="-25000">
                <a:solidFill>
                  <a:srgbClr val="000000"/>
                </a:solidFill>
                <a:ea typeface="Times New Roman" panose="02020603050405020304" pitchFamily="18" charset="0"/>
                <a:cs typeface="MinionPro-Regular" panose="02040503050201020203" pitchFamily="18" charset="0"/>
              </a:rPr>
              <a:t>two</a:t>
            </a:r>
            <a:r>
              <a:rPr lang="en-US" altLang="en-US">
                <a:solidFill>
                  <a:srgbClr val="000000"/>
                </a:solidFill>
                <a:ea typeface="Times New Roman" panose="02020603050405020304" pitchFamily="18" charset="0"/>
                <a:cs typeface="MinionPro-Regular" panose="02040503050201020203" pitchFamily="18" charset="0"/>
              </a:rPr>
              <a:t> of the cache.</a:t>
            </a:r>
          </a:p>
          <a:p>
            <a:endParaRPr lang="en-US" altLang="en-US">
              <a:ea typeface="Times New Roman" panose="02020603050405020304" pitchFamily="18" charset="0"/>
              <a:cs typeface="MinionPro-Regular" panose="02040503050201020203"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4BB7680-06DC-494B-827B-DAA84083367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7107" name="Rectangle 3">
            <a:extLst>
              <a:ext uri="{FF2B5EF4-FFF2-40B4-BE49-F238E27FC236}">
                <a16:creationId xmlns:a16="http://schemas.microsoft.com/office/drawing/2014/main" id="{9215F12C-6352-4EA3-9502-58331287724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064A9E57-9C94-4951-B62C-F396D295BE54}"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47108" name="Rectangle 6">
            <a:extLst>
              <a:ext uri="{FF2B5EF4-FFF2-40B4-BE49-F238E27FC236}">
                <a16:creationId xmlns:a16="http://schemas.microsoft.com/office/drawing/2014/main" id="{3567F820-DF82-42CF-9C17-D41C5EC1DB0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47109" name="Rectangle 7">
            <a:extLst>
              <a:ext uri="{FF2B5EF4-FFF2-40B4-BE49-F238E27FC236}">
                <a16:creationId xmlns:a16="http://schemas.microsoft.com/office/drawing/2014/main" id="{23F4E317-924D-4C49-B118-F91235E1EC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2253006B-ADB5-46B9-8DB3-497695B8C071}" type="slidenum">
              <a:rPr lang="en-AU" altLang="en-US" smtClean="0">
                <a:latin typeface="Times New Roman" panose="02020603050405020304" pitchFamily="18" charset="0"/>
              </a:rPr>
              <a:pPr/>
              <a:t>27</a:t>
            </a:fld>
            <a:endParaRPr lang="en-AU" altLang="en-US">
              <a:latin typeface="Times New Roman" panose="02020603050405020304" pitchFamily="18" charset="0"/>
            </a:endParaRPr>
          </a:p>
        </p:txBody>
      </p:sp>
      <p:sp>
        <p:nvSpPr>
          <p:cNvPr id="47110" name="Rectangle 2">
            <a:extLst>
              <a:ext uri="{FF2B5EF4-FFF2-40B4-BE49-F238E27FC236}">
                <a16:creationId xmlns:a16="http://schemas.microsoft.com/office/drawing/2014/main" id="{5D6EBDCC-FCF7-4DFF-ABA9-AE42B4F9EC80}"/>
              </a:ext>
            </a:extLst>
          </p:cNvPr>
          <p:cNvSpPr>
            <a:spLocks noGrp="1" noRot="1" noChangeAspect="1" noChangeArrowheads="1" noTextEdit="1"/>
          </p:cNvSpPr>
          <p:nvPr>
            <p:ph type="sldImg"/>
          </p:nvPr>
        </p:nvSpPr>
        <p:spPr>
          <a:ln/>
        </p:spPr>
      </p:sp>
      <p:sp>
        <p:nvSpPr>
          <p:cNvPr id="47111" name="Rectangle 3">
            <a:extLst>
              <a:ext uri="{FF2B5EF4-FFF2-40B4-BE49-F238E27FC236}">
                <a16:creationId xmlns:a16="http://schemas.microsoft.com/office/drawing/2014/main" id="{EE8339E9-DBBB-4039-939F-942E30FD05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4450D39-9481-4719-B8C8-90A8623AFE5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9155" name="Rectangle 3">
            <a:extLst>
              <a:ext uri="{FF2B5EF4-FFF2-40B4-BE49-F238E27FC236}">
                <a16:creationId xmlns:a16="http://schemas.microsoft.com/office/drawing/2014/main" id="{FE42913A-E471-4A99-874A-ACF68B2DF1F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CF26B2F-7392-4919-9093-D4FE2239688E}"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49156" name="Rectangle 6">
            <a:extLst>
              <a:ext uri="{FF2B5EF4-FFF2-40B4-BE49-F238E27FC236}">
                <a16:creationId xmlns:a16="http://schemas.microsoft.com/office/drawing/2014/main" id="{367833BF-8373-4DFA-9F0B-FBD4E56B3F1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49157" name="Rectangle 7">
            <a:extLst>
              <a:ext uri="{FF2B5EF4-FFF2-40B4-BE49-F238E27FC236}">
                <a16:creationId xmlns:a16="http://schemas.microsoft.com/office/drawing/2014/main" id="{47FC45A8-F9F2-429A-B41A-D9DD94F23F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DD121AFE-151A-42FC-8392-1E8469E759C1}" type="slidenum">
              <a:rPr lang="en-AU" altLang="en-US" smtClean="0">
                <a:latin typeface="Times New Roman" panose="02020603050405020304" pitchFamily="18" charset="0"/>
              </a:rPr>
              <a:pPr/>
              <a:t>28</a:t>
            </a:fld>
            <a:endParaRPr lang="en-AU" altLang="en-US">
              <a:latin typeface="Times New Roman" panose="02020603050405020304" pitchFamily="18" charset="0"/>
            </a:endParaRPr>
          </a:p>
        </p:txBody>
      </p:sp>
      <p:sp>
        <p:nvSpPr>
          <p:cNvPr id="49158" name="Rectangle 2">
            <a:extLst>
              <a:ext uri="{FF2B5EF4-FFF2-40B4-BE49-F238E27FC236}">
                <a16:creationId xmlns:a16="http://schemas.microsoft.com/office/drawing/2014/main" id="{6A754E4D-38BD-49D3-AC16-605453F567FF}"/>
              </a:ext>
            </a:extLst>
          </p:cNvPr>
          <p:cNvSpPr>
            <a:spLocks noGrp="1" noRot="1" noChangeAspect="1" noChangeArrowheads="1" noTextEdit="1"/>
          </p:cNvSpPr>
          <p:nvPr>
            <p:ph type="sldImg"/>
          </p:nvPr>
        </p:nvSpPr>
        <p:spPr>
          <a:ln/>
        </p:spPr>
      </p:sp>
      <p:sp>
        <p:nvSpPr>
          <p:cNvPr id="49159" name="Rectangle 3">
            <a:extLst>
              <a:ext uri="{FF2B5EF4-FFF2-40B4-BE49-F238E27FC236}">
                <a16:creationId xmlns:a16="http://schemas.microsoft.com/office/drawing/2014/main" id="{DE54AE9C-45D8-4043-8036-2DD141D311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4450D39-9481-4719-B8C8-90A8623AFE5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9155" name="Rectangle 3">
            <a:extLst>
              <a:ext uri="{FF2B5EF4-FFF2-40B4-BE49-F238E27FC236}">
                <a16:creationId xmlns:a16="http://schemas.microsoft.com/office/drawing/2014/main" id="{FE42913A-E471-4A99-874A-ACF68B2DF1F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CF26B2F-7392-4919-9093-D4FE2239688E}"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49156" name="Rectangle 6">
            <a:extLst>
              <a:ext uri="{FF2B5EF4-FFF2-40B4-BE49-F238E27FC236}">
                <a16:creationId xmlns:a16="http://schemas.microsoft.com/office/drawing/2014/main" id="{367833BF-8373-4DFA-9F0B-FBD4E56B3F1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49157" name="Rectangle 7">
            <a:extLst>
              <a:ext uri="{FF2B5EF4-FFF2-40B4-BE49-F238E27FC236}">
                <a16:creationId xmlns:a16="http://schemas.microsoft.com/office/drawing/2014/main" id="{47FC45A8-F9F2-429A-B41A-D9DD94F23F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DD121AFE-151A-42FC-8392-1E8469E759C1}" type="slidenum">
              <a:rPr lang="en-AU" altLang="en-US" smtClean="0">
                <a:latin typeface="Times New Roman" panose="02020603050405020304" pitchFamily="18" charset="0"/>
              </a:rPr>
              <a:pPr/>
              <a:t>29</a:t>
            </a:fld>
            <a:endParaRPr lang="en-AU" altLang="en-US">
              <a:latin typeface="Times New Roman" panose="02020603050405020304" pitchFamily="18" charset="0"/>
            </a:endParaRPr>
          </a:p>
        </p:txBody>
      </p:sp>
      <p:sp>
        <p:nvSpPr>
          <p:cNvPr id="49158" name="Rectangle 2">
            <a:extLst>
              <a:ext uri="{FF2B5EF4-FFF2-40B4-BE49-F238E27FC236}">
                <a16:creationId xmlns:a16="http://schemas.microsoft.com/office/drawing/2014/main" id="{6A754E4D-38BD-49D3-AC16-605453F567FF}"/>
              </a:ext>
            </a:extLst>
          </p:cNvPr>
          <p:cNvSpPr>
            <a:spLocks noGrp="1" noRot="1" noChangeAspect="1" noChangeArrowheads="1" noTextEdit="1"/>
          </p:cNvSpPr>
          <p:nvPr>
            <p:ph type="sldImg"/>
          </p:nvPr>
        </p:nvSpPr>
        <p:spPr>
          <a:ln/>
        </p:spPr>
      </p:sp>
      <p:sp>
        <p:nvSpPr>
          <p:cNvPr id="49159" name="Rectangle 3">
            <a:extLst>
              <a:ext uri="{FF2B5EF4-FFF2-40B4-BE49-F238E27FC236}">
                <a16:creationId xmlns:a16="http://schemas.microsoft.com/office/drawing/2014/main" id="{DE54AE9C-45D8-4043-8036-2DD141D311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83185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25C44C82-EFF0-4456-8E80-6C1A1AF14E92}"/>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8F46F3F9-3E5E-4807-837F-111135B726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244" name="Date Placeholder 4">
            <a:extLst>
              <a:ext uri="{FF2B5EF4-FFF2-40B4-BE49-F238E27FC236}">
                <a16:creationId xmlns:a16="http://schemas.microsoft.com/office/drawing/2014/main" id="{8E112EFD-55BE-4A4E-9BB8-596709D895BD}"/>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BD47D7AC-1AD5-4727-B485-335FA9305046}" type="datetime3">
              <a:rPr lang="en-US" altLang="en-US" smtClean="0">
                <a:latin typeface="Times New Roman" panose="02020603050405020304" pitchFamily="18" charset="0"/>
              </a:rPr>
              <a:pPr/>
              <a:t>22 April 2020</a:t>
            </a:fld>
            <a:endParaRPr lang="en-US" altLang="en-US">
              <a:latin typeface="Times New Roman" panose="02020603050405020304" pitchFamily="18" charset="0"/>
            </a:endParaRPr>
          </a:p>
        </p:txBody>
      </p:sp>
      <p:sp>
        <p:nvSpPr>
          <p:cNvPr id="10245" name="Footer Placeholder 5">
            <a:extLst>
              <a:ext uri="{FF2B5EF4-FFF2-40B4-BE49-F238E27FC236}">
                <a16:creationId xmlns:a16="http://schemas.microsoft.com/office/drawing/2014/main" id="{CF33030F-AD53-4887-A8FA-DFFE3E19332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246" name="Slide Number Placeholder 6">
            <a:extLst>
              <a:ext uri="{FF2B5EF4-FFF2-40B4-BE49-F238E27FC236}">
                <a16:creationId xmlns:a16="http://schemas.microsoft.com/office/drawing/2014/main" id="{BFC724EA-BECC-4E54-8F6B-AF7E74C656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3708E754-C606-4974-A52D-40A7E088B3ED}"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B7EA712-7655-455B-94D6-74AD29BE44D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51203" name="Rectangle 3">
            <a:extLst>
              <a:ext uri="{FF2B5EF4-FFF2-40B4-BE49-F238E27FC236}">
                <a16:creationId xmlns:a16="http://schemas.microsoft.com/office/drawing/2014/main" id="{F157A51C-09BD-40CA-AF9E-4E405DB6475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4A036E08-4784-4E26-8A93-7FC87F4A899A}"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51204" name="Rectangle 6">
            <a:extLst>
              <a:ext uri="{FF2B5EF4-FFF2-40B4-BE49-F238E27FC236}">
                <a16:creationId xmlns:a16="http://schemas.microsoft.com/office/drawing/2014/main" id="{F13FFA83-CDDF-4FCD-B98E-65DA5F1BE20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51205" name="Rectangle 7">
            <a:extLst>
              <a:ext uri="{FF2B5EF4-FFF2-40B4-BE49-F238E27FC236}">
                <a16:creationId xmlns:a16="http://schemas.microsoft.com/office/drawing/2014/main" id="{B831E75D-0328-4F5B-B6CD-71119E768A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01E9B94-AA4B-464B-8956-89652585FC07}" type="slidenum">
              <a:rPr lang="en-AU" altLang="en-US" smtClean="0">
                <a:latin typeface="Times New Roman" panose="02020603050405020304" pitchFamily="18" charset="0"/>
              </a:rPr>
              <a:pPr/>
              <a:t>30</a:t>
            </a:fld>
            <a:endParaRPr lang="en-AU" altLang="en-US">
              <a:latin typeface="Times New Roman" panose="02020603050405020304" pitchFamily="18" charset="0"/>
            </a:endParaRPr>
          </a:p>
        </p:txBody>
      </p:sp>
      <p:sp>
        <p:nvSpPr>
          <p:cNvPr id="51206" name="Rectangle 2">
            <a:extLst>
              <a:ext uri="{FF2B5EF4-FFF2-40B4-BE49-F238E27FC236}">
                <a16:creationId xmlns:a16="http://schemas.microsoft.com/office/drawing/2014/main" id="{E704FFB1-C858-4EB4-80D1-B27B94C47EA9}"/>
              </a:ext>
            </a:extLst>
          </p:cNvPr>
          <p:cNvSpPr>
            <a:spLocks noGrp="1" noRot="1" noChangeAspect="1" noChangeArrowheads="1" noTextEdit="1"/>
          </p:cNvSpPr>
          <p:nvPr>
            <p:ph type="sldImg"/>
          </p:nvPr>
        </p:nvSpPr>
        <p:spPr>
          <a:ln/>
        </p:spPr>
      </p:sp>
      <p:sp>
        <p:nvSpPr>
          <p:cNvPr id="51207" name="Rectangle 3">
            <a:extLst>
              <a:ext uri="{FF2B5EF4-FFF2-40B4-BE49-F238E27FC236}">
                <a16:creationId xmlns:a16="http://schemas.microsoft.com/office/drawing/2014/main" id="{69231232-1B4C-47B1-A1FB-4B89347ACB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690B0D5-5168-4620-8AE0-6F5DA429C3A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53251" name="Rectangle 3">
            <a:extLst>
              <a:ext uri="{FF2B5EF4-FFF2-40B4-BE49-F238E27FC236}">
                <a16:creationId xmlns:a16="http://schemas.microsoft.com/office/drawing/2014/main" id="{C3B69862-A6A1-48F8-B1D5-622F84DCEE7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A27FC81-114E-4C7B-AF45-930B9F1A5978}"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53252" name="Rectangle 6">
            <a:extLst>
              <a:ext uri="{FF2B5EF4-FFF2-40B4-BE49-F238E27FC236}">
                <a16:creationId xmlns:a16="http://schemas.microsoft.com/office/drawing/2014/main" id="{3CD412D2-1B7A-44D2-B30C-E06894E54C7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53253" name="Rectangle 7">
            <a:extLst>
              <a:ext uri="{FF2B5EF4-FFF2-40B4-BE49-F238E27FC236}">
                <a16:creationId xmlns:a16="http://schemas.microsoft.com/office/drawing/2014/main" id="{1C49C4C4-1C32-4FC7-B25A-4931E0079C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DC48E67-E479-4F88-A380-EFAA37F60821}" type="slidenum">
              <a:rPr lang="en-AU" altLang="en-US" smtClean="0">
                <a:latin typeface="Times New Roman" panose="02020603050405020304" pitchFamily="18" charset="0"/>
              </a:rPr>
              <a:pPr/>
              <a:t>31</a:t>
            </a:fld>
            <a:endParaRPr lang="en-AU" altLang="en-US">
              <a:latin typeface="Times New Roman" panose="02020603050405020304" pitchFamily="18" charset="0"/>
            </a:endParaRPr>
          </a:p>
        </p:txBody>
      </p:sp>
      <p:sp>
        <p:nvSpPr>
          <p:cNvPr id="53254" name="Rectangle 2">
            <a:extLst>
              <a:ext uri="{FF2B5EF4-FFF2-40B4-BE49-F238E27FC236}">
                <a16:creationId xmlns:a16="http://schemas.microsoft.com/office/drawing/2014/main" id="{F95A26B0-DD6A-42CC-B867-B73E5C8621F9}"/>
              </a:ext>
            </a:extLst>
          </p:cNvPr>
          <p:cNvSpPr>
            <a:spLocks noGrp="1" noRot="1" noChangeAspect="1" noChangeArrowheads="1" noTextEdit="1"/>
          </p:cNvSpPr>
          <p:nvPr>
            <p:ph type="sldImg"/>
          </p:nvPr>
        </p:nvSpPr>
        <p:spPr>
          <a:ln/>
        </p:spPr>
      </p:sp>
      <p:sp>
        <p:nvSpPr>
          <p:cNvPr id="53255" name="Rectangle 3">
            <a:extLst>
              <a:ext uri="{FF2B5EF4-FFF2-40B4-BE49-F238E27FC236}">
                <a16:creationId xmlns:a16="http://schemas.microsoft.com/office/drawing/2014/main" id="{420E1972-5B34-4B38-BA33-166F5D5D23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EA10F66-2D7F-457C-AF19-A14B9739950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55299" name="Rectangle 3">
            <a:extLst>
              <a:ext uri="{FF2B5EF4-FFF2-40B4-BE49-F238E27FC236}">
                <a16:creationId xmlns:a16="http://schemas.microsoft.com/office/drawing/2014/main" id="{67544850-89A6-4911-93A5-5C2E179A021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37E112D-9369-4D62-AABB-2791DD49FA83}"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55300" name="Rectangle 6">
            <a:extLst>
              <a:ext uri="{FF2B5EF4-FFF2-40B4-BE49-F238E27FC236}">
                <a16:creationId xmlns:a16="http://schemas.microsoft.com/office/drawing/2014/main" id="{68506EB2-76FD-4FF8-B8E7-D32E1E33547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55301" name="Rectangle 7">
            <a:extLst>
              <a:ext uri="{FF2B5EF4-FFF2-40B4-BE49-F238E27FC236}">
                <a16:creationId xmlns:a16="http://schemas.microsoft.com/office/drawing/2014/main" id="{0898D3FD-5B87-4DE7-8126-9D4BB2712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C704134F-82F4-4B43-9F38-2FD6D3750D34}" type="slidenum">
              <a:rPr lang="en-AU" altLang="en-US" smtClean="0">
                <a:latin typeface="Times New Roman" panose="02020603050405020304" pitchFamily="18" charset="0"/>
              </a:rPr>
              <a:pPr/>
              <a:t>32</a:t>
            </a:fld>
            <a:endParaRPr lang="en-AU" altLang="en-US">
              <a:latin typeface="Times New Roman" panose="02020603050405020304" pitchFamily="18" charset="0"/>
            </a:endParaRPr>
          </a:p>
        </p:txBody>
      </p:sp>
      <p:sp>
        <p:nvSpPr>
          <p:cNvPr id="55302" name="Rectangle 2">
            <a:extLst>
              <a:ext uri="{FF2B5EF4-FFF2-40B4-BE49-F238E27FC236}">
                <a16:creationId xmlns:a16="http://schemas.microsoft.com/office/drawing/2014/main" id="{B5820430-FD43-43BA-B1D1-6D0657B4A38E}"/>
              </a:ext>
            </a:extLst>
          </p:cNvPr>
          <p:cNvSpPr>
            <a:spLocks noGrp="1" noRot="1" noChangeAspect="1" noChangeArrowheads="1" noTextEdit="1"/>
          </p:cNvSpPr>
          <p:nvPr>
            <p:ph type="sldImg"/>
          </p:nvPr>
        </p:nvSpPr>
        <p:spPr>
          <a:ln/>
        </p:spPr>
      </p:sp>
      <p:sp>
        <p:nvSpPr>
          <p:cNvPr id="55303" name="Rectangle 3">
            <a:extLst>
              <a:ext uri="{FF2B5EF4-FFF2-40B4-BE49-F238E27FC236}">
                <a16:creationId xmlns:a16="http://schemas.microsoft.com/office/drawing/2014/main" id="{0B5E2A3F-9A97-4E53-A290-DA0074AB14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20D829A-B17A-4EC0-B744-501940F9A6C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57347" name="Rectangle 3">
            <a:extLst>
              <a:ext uri="{FF2B5EF4-FFF2-40B4-BE49-F238E27FC236}">
                <a16:creationId xmlns:a16="http://schemas.microsoft.com/office/drawing/2014/main" id="{360A81FA-098B-4E0A-8FDA-850CE899533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3D28434-62FD-45CA-A3A7-1CE5393B9D7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57348" name="Rectangle 6">
            <a:extLst>
              <a:ext uri="{FF2B5EF4-FFF2-40B4-BE49-F238E27FC236}">
                <a16:creationId xmlns:a16="http://schemas.microsoft.com/office/drawing/2014/main" id="{050EA9D0-11FE-4374-B23B-A7C00D5B081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57349" name="Rectangle 7">
            <a:extLst>
              <a:ext uri="{FF2B5EF4-FFF2-40B4-BE49-F238E27FC236}">
                <a16:creationId xmlns:a16="http://schemas.microsoft.com/office/drawing/2014/main" id="{1067EFAF-C0EB-4515-A61F-DDB34B8BC7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B47B8FE-D708-4532-9C60-8C1A87084BD6}" type="slidenum">
              <a:rPr lang="en-AU" altLang="en-US" smtClean="0">
                <a:latin typeface="Times New Roman" panose="02020603050405020304" pitchFamily="18" charset="0"/>
              </a:rPr>
              <a:pPr/>
              <a:t>33</a:t>
            </a:fld>
            <a:endParaRPr lang="en-AU" altLang="en-US">
              <a:latin typeface="Times New Roman" panose="02020603050405020304" pitchFamily="18" charset="0"/>
            </a:endParaRPr>
          </a:p>
        </p:txBody>
      </p:sp>
      <p:sp>
        <p:nvSpPr>
          <p:cNvPr id="57350" name="Rectangle 2">
            <a:extLst>
              <a:ext uri="{FF2B5EF4-FFF2-40B4-BE49-F238E27FC236}">
                <a16:creationId xmlns:a16="http://schemas.microsoft.com/office/drawing/2014/main" id="{AD549428-A5CA-48D3-88E3-C2D9274D632E}"/>
              </a:ext>
            </a:extLst>
          </p:cNvPr>
          <p:cNvSpPr>
            <a:spLocks noGrp="1" noRot="1" noChangeAspect="1" noChangeArrowheads="1" noTextEdit="1"/>
          </p:cNvSpPr>
          <p:nvPr>
            <p:ph type="sldImg"/>
          </p:nvPr>
        </p:nvSpPr>
        <p:spPr>
          <a:ln/>
        </p:spPr>
      </p:sp>
      <p:sp>
        <p:nvSpPr>
          <p:cNvPr id="57351" name="Rectangle 3">
            <a:extLst>
              <a:ext uri="{FF2B5EF4-FFF2-40B4-BE49-F238E27FC236}">
                <a16:creationId xmlns:a16="http://schemas.microsoft.com/office/drawing/2014/main" id="{3D88C89B-68B7-4F72-BC4C-7E150512AA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29257BA-D26D-44E2-9363-5D8F1787912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59395" name="Rectangle 3">
            <a:extLst>
              <a:ext uri="{FF2B5EF4-FFF2-40B4-BE49-F238E27FC236}">
                <a16:creationId xmlns:a16="http://schemas.microsoft.com/office/drawing/2014/main" id="{89BBCB33-3F43-4D91-80B0-953FD5FF27F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868939E-5D2A-4C7B-9603-DDABAAFB5768}"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59396" name="Rectangle 6">
            <a:extLst>
              <a:ext uri="{FF2B5EF4-FFF2-40B4-BE49-F238E27FC236}">
                <a16:creationId xmlns:a16="http://schemas.microsoft.com/office/drawing/2014/main" id="{064E0370-DDF7-4EDB-9B9C-35BF4583006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59397" name="Rectangle 7">
            <a:extLst>
              <a:ext uri="{FF2B5EF4-FFF2-40B4-BE49-F238E27FC236}">
                <a16:creationId xmlns:a16="http://schemas.microsoft.com/office/drawing/2014/main" id="{BF6BAD55-A3DF-4450-B0D9-827D3DF032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0AFD2657-283C-4DA1-9507-3C5E52A4C94D}" type="slidenum">
              <a:rPr lang="en-AU" altLang="en-US" smtClean="0">
                <a:latin typeface="Times New Roman" panose="02020603050405020304" pitchFamily="18" charset="0"/>
              </a:rPr>
              <a:pPr/>
              <a:t>34</a:t>
            </a:fld>
            <a:endParaRPr lang="en-AU" altLang="en-US">
              <a:latin typeface="Times New Roman" panose="02020603050405020304" pitchFamily="18" charset="0"/>
            </a:endParaRPr>
          </a:p>
        </p:txBody>
      </p:sp>
      <p:sp>
        <p:nvSpPr>
          <p:cNvPr id="59398" name="Rectangle 2">
            <a:extLst>
              <a:ext uri="{FF2B5EF4-FFF2-40B4-BE49-F238E27FC236}">
                <a16:creationId xmlns:a16="http://schemas.microsoft.com/office/drawing/2014/main" id="{09D22A12-78E6-4961-B34D-23CA58DEF0D8}"/>
              </a:ext>
            </a:extLst>
          </p:cNvPr>
          <p:cNvSpPr>
            <a:spLocks noGrp="1" noRot="1" noChangeAspect="1" noChangeArrowheads="1" noTextEdit="1"/>
          </p:cNvSpPr>
          <p:nvPr>
            <p:ph type="sldImg"/>
          </p:nvPr>
        </p:nvSpPr>
        <p:spPr>
          <a:ln/>
        </p:spPr>
      </p:sp>
      <p:sp>
        <p:nvSpPr>
          <p:cNvPr id="59399" name="Rectangle 3">
            <a:extLst>
              <a:ext uri="{FF2B5EF4-FFF2-40B4-BE49-F238E27FC236}">
                <a16:creationId xmlns:a16="http://schemas.microsoft.com/office/drawing/2014/main" id="{3D80BB12-ECAA-428D-B501-2686FE4C73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2DB1FE7-270F-4D76-AEE0-79FE6DEEB7E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1443" name="Rectangle 3">
            <a:extLst>
              <a:ext uri="{FF2B5EF4-FFF2-40B4-BE49-F238E27FC236}">
                <a16:creationId xmlns:a16="http://schemas.microsoft.com/office/drawing/2014/main" id="{D6A2032F-187C-4961-A656-363795E8A5D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D5294E2F-FBF1-4C53-8662-E93A6AEB1E5F}"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61444" name="Rectangle 6">
            <a:extLst>
              <a:ext uri="{FF2B5EF4-FFF2-40B4-BE49-F238E27FC236}">
                <a16:creationId xmlns:a16="http://schemas.microsoft.com/office/drawing/2014/main" id="{1CE02517-CF65-4CEE-AFED-6D52AA7DE59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61445" name="Rectangle 7">
            <a:extLst>
              <a:ext uri="{FF2B5EF4-FFF2-40B4-BE49-F238E27FC236}">
                <a16:creationId xmlns:a16="http://schemas.microsoft.com/office/drawing/2014/main" id="{D40D7623-0B39-40DA-82AD-DFBA5A3072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145D33EE-8A65-4041-ACA3-03648221487D}" type="slidenum">
              <a:rPr lang="en-AU" altLang="en-US" smtClean="0">
                <a:latin typeface="Times New Roman" panose="02020603050405020304" pitchFamily="18" charset="0"/>
              </a:rPr>
              <a:pPr/>
              <a:t>35</a:t>
            </a:fld>
            <a:endParaRPr lang="en-AU" altLang="en-US">
              <a:latin typeface="Times New Roman" panose="02020603050405020304" pitchFamily="18" charset="0"/>
            </a:endParaRPr>
          </a:p>
        </p:txBody>
      </p:sp>
      <p:sp>
        <p:nvSpPr>
          <p:cNvPr id="61446" name="Rectangle 2">
            <a:extLst>
              <a:ext uri="{FF2B5EF4-FFF2-40B4-BE49-F238E27FC236}">
                <a16:creationId xmlns:a16="http://schemas.microsoft.com/office/drawing/2014/main" id="{6F4EE2A4-0316-4919-9393-352D84020747}"/>
              </a:ext>
            </a:extLst>
          </p:cNvPr>
          <p:cNvSpPr>
            <a:spLocks noGrp="1" noRot="1" noChangeAspect="1" noChangeArrowheads="1" noTextEdit="1"/>
          </p:cNvSpPr>
          <p:nvPr>
            <p:ph type="sldImg"/>
          </p:nvPr>
        </p:nvSpPr>
        <p:spPr>
          <a:ln/>
        </p:spPr>
      </p:sp>
      <p:sp>
        <p:nvSpPr>
          <p:cNvPr id="61447" name="Rectangle 3">
            <a:extLst>
              <a:ext uri="{FF2B5EF4-FFF2-40B4-BE49-F238E27FC236}">
                <a16:creationId xmlns:a16="http://schemas.microsoft.com/office/drawing/2014/main" id="{B1800CB0-5FAA-4F17-ADFA-881026C662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BB3143B-883D-4589-AB30-1EF85C0FB3E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3491" name="Rectangle 3">
            <a:extLst>
              <a:ext uri="{FF2B5EF4-FFF2-40B4-BE49-F238E27FC236}">
                <a16:creationId xmlns:a16="http://schemas.microsoft.com/office/drawing/2014/main" id="{6F247771-47D9-45DF-9D90-640801D3F09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898BF73-6268-482C-ABE3-CD0113CB20A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63492" name="Rectangle 6">
            <a:extLst>
              <a:ext uri="{FF2B5EF4-FFF2-40B4-BE49-F238E27FC236}">
                <a16:creationId xmlns:a16="http://schemas.microsoft.com/office/drawing/2014/main" id="{FE334CD3-66B7-4E92-8D78-7B9803CEB7E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63493" name="Rectangle 7">
            <a:extLst>
              <a:ext uri="{FF2B5EF4-FFF2-40B4-BE49-F238E27FC236}">
                <a16:creationId xmlns:a16="http://schemas.microsoft.com/office/drawing/2014/main" id="{85E7EED7-3BBC-4A8D-9451-083816D1E2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C1E83E08-F909-44D3-AC8E-0BD8BC35B561}" type="slidenum">
              <a:rPr lang="en-AU" altLang="en-US" smtClean="0">
                <a:latin typeface="Times New Roman" panose="02020603050405020304" pitchFamily="18" charset="0"/>
              </a:rPr>
              <a:pPr/>
              <a:t>36</a:t>
            </a:fld>
            <a:endParaRPr lang="en-AU" altLang="en-US">
              <a:latin typeface="Times New Roman" panose="02020603050405020304" pitchFamily="18" charset="0"/>
            </a:endParaRPr>
          </a:p>
        </p:txBody>
      </p:sp>
      <p:sp>
        <p:nvSpPr>
          <p:cNvPr id="63494" name="Rectangle 2">
            <a:extLst>
              <a:ext uri="{FF2B5EF4-FFF2-40B4-BE49-F238E27FC236}">
                <a16:creationId xmlns:a16="http://schemas.microsoft.com/office/drawing/2014/main" id="{CB4E703B-8DC3-408B-823E-48321AE20FE2}"/>
              </a:ext>
            </a:extLst>
          </p:cNvPr>
          <p:cNvSpPr>
            <a:spLocks noGrp="1" noRot="1" noChangeAspect="1" noChangeArrowheads="1" noTextEdit="1"/>
          </p:cNvSpPr>
          <p:nvPr>
            <p:ph type="sldImg"/>
          </p:nvPr>
        </p:nvSpPr>
        <p:spPr>
          <a:ln/>
        </p:spPr>
      </p:sp>
      <p:sp>
        <p:nvSpPr>
          <p:cNvPr id="63495" name="Rectangle 3">
            <a:extLst>
              <a:ext uri="{FF2B5EF4-FFF2-40B4-BE49-F238E27FC236}">
                <a16:creationId xmlns:a16="http://schemas.microsoft.com/office/drawing/2014/main" id="{BB3AAAE5-0E24-4C61-9EEE-1DCF6E1430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000000"/>
                </a:solidFill>
                <a:ea typeface="Times New Roman" panose="02020603050405020304" pitchFamily="18" charset="0"/>
                <a:cs typeface="MinionPro-Regular" panose="02040503050201020203" pitchFamily="18" charset="0"/>
              </a:rPr>
              <a:t>This cache holds 1024 words or 4 KiB. We assume 32-bit addresses in this chapter. The tag from the cache is compared against the upper portion of the address to determine whether the entry in the cache corresponds to the requested address. Because the cache has 2</a:t>
            </a:r>
            <a:r>
              <a:rPr lang="en-US" altLang="en-US" baseline="30000">
                <a:solidFill>
                  <a:srgbClr val="000000"/>
                </a:solidFill>
                <a:ea typeface="Times New Roman" panose="02020603050405020304" pitchFamily="18" charset="0"/>
                <a:cs typeface="MinionPro-Regular" panose="02040503050201020203" pitchFamily="18" charset="0"/>
              </a:rPr>
              <a:t>10</a:t>
            </a:r>
            <a:r>
              <a:rPr lang="en-US" altLang="en-US">
                <a:solidFill>
                  <a:srgbClr val="000000"/>
                </a:solidFill>
                <a:ea typeface="Times New Roman" panose="02020603050405020304" pitchFamily="18" charset="0"/>
                <a:cs typeface="MinionPro-Regular" panose="02040503050201020203" pitchFamily="18" charset="0"/>
              </a:rPr>
              <a:t> (or 1024) words and a block size of one word, 10 bits are used to index the cache, leaving 32 −10 − 2 = 20 bits to be compared against the tag. If the tag and upper 20 bits of the address are equal and the valid bit is on, then the request hits in the cache, and the word is supplied to the processor. Otherwise, a miss occurs.</a:t>
            </a:r>
          </a:p>
          <a:p>
            <a:endParaRPr lang="en-US" altLang="en-US">
              <a:ea typeface="Times New Roman" panose="02020603050405020304" pitchFamily="18" charset="0"/>
              <a:cs typeface="MinionPro-Regular" panose="02040503050201020203"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5E5F398-5E91-4362-82FD-9B6BBFA13BD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7587" name="Rectangle 3">
            <a:extLst>
              <a:ext uri="{FF2B5EF4-FFF2-40B4-BE49-F238E27FC236}">
                <a16:creationId xmlns:a16="http://schemas.microsoft.com/office/drawing/2014/main" id="{1EEBACE9-0D08-4C99-80C3-81A8118E647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0173E93-4514-46ED-AB92-2EDBF0372224}"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67588" name="Rectangle 6">
            <a:extLst>
              <a:ext uri="{FF2B5EF4-FFF2-40B4-BE49-F238E27FC236}">
                <a16:creationId xmlns:a16="http://schemas.microsoft.com/office/drawing/2014/main" id="{2433D155-7CE6-424D-944F-0D724C116CD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67589" name="Rectangle 7">
            <a:extLst>
              <a:ext uri="{FF2B5EF4-FFF2-40B4-BE49-F238E27FC236}">
                <a16:creationId xmlns:a16="http://schemas.microsoft.com/office/drawing/2014/main" id="{BF2EBDFB-A274-43C3-9BC1-3AF317FB66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01028C1-9708-4B0D-9612-39CF6851C1DF}" type="slidenum">
              <a:rPr lang="en-AU" altLang="en-US" smtClean="0">
                <a:latin typeface="Times New Roman" panose="02020603050405020304" pitchFamily="18" charset="0"/>
              </a:rPr>
              <a:pPr/>
              <a:t>37</a:t>
            </a:fld>
            <a:endParaRPr lang="en-AU" altLang="en-US">
              <a:latin typeface="Times New Roman" panose="02020603050405020304" pitchFamily="18" charset="0"/>
            </a:endParaRPr>
          </a:p>
        </p:txBody>
      </p:sp>
      <p:sp>
        <p:nvSpPr>
          <p:cNvPr id="67590" name="Rectangle 2">
            <a:extLst>
              <a:ext uri="{FF2B5EF4-FFF2-40B4-BE49-F238E27FC236}">
                <a16:creationId xmlns:a16="http://schemas.microsoft.com/office/drawing/2014/main" id="{956117AB-AD04-41B7-81BE-8FEABB27EB54}"/>
              </a:ext>
            </a:extLst>
          </p:cNvPr>
          <p:cNvSpPr>
            <a:spLocks noGrp="1" noRot="1" noChangeAspect="1" noChangeArrowheads="1" noTextEdit="1"/>
          </p:cNvSpPr>
          <p:nvPr>
            <p:ph type="sldImg"/>
          </p:nvPr>
        </p:nvSpPr>
        <p:spPr>
          <a:ln/>
        </p:spPr>
      </p:sp>
      <p:sp>
        <p:nvSpPr>
          <p:cNvPr id="67591" name="Rectangle 3">
            <a:extLst>
              <a:ext uri="{FF2B5EF4-FFF2-40B4-BE49-F238E27FC236}">
                <a16:creationId xmlns:a16="http://schemas.microsoft.com/office/drawing/2014/main" id="{2ACEA776-6737-401C-A8C2-9C8D2FFF1C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In book 16 is written as 6, correct that in your book.</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FA70AC0-7B30-4794-BF8F-07263EF5EC1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9635" name="Rectangle 3">
            <a:extLst>
              <a:ext uri="{FF2B5EF4-FFF2-40B4-BE49-F238E27FC236}">
                <a16:creationId xmlns:a16="http://schemas.microsoft.com/office/drawing/2014/main" id="{6171C11F-D28B-4C9F-9DB3-7FE710BB1FD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DBC18914-803C-46FB-915E-CE5F0F550AA2}"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69636" name="Rectangle 6">
            <a:extLst>
              <a:ext uri="{FF2B5EF4-FFF2-40B4-BE49-F238E27FC236}">
                <a16:creationId xmlns:a16="http://schemas.microsoft.com/office/drawing/2014/main" id="{D8A8505A-8C3A-4A41-885E-F7EADEC8897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69637" name="Rectangle 7">
            <a:extLst>
              <a:ext uri="{FF2B5EF4-FFF2-40B4-BE49-F238E27FC236}">
                <a16:creationId xmlns:a16="http://schemas.microsoft.com/office/drawing/2014/main" id="{57DD5319-821B-43F7-A536-810F73206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7F0331E-6BAD-4BC8-9E66-E147EF300649}" type="slidenum">
              <a:rPr lang="en-AU" altLang="en-US" smtClean="0">
                <a:latin typeface="Times New Roman" panose="02020603050405020304" pitchFamily="18" charset="0"/>
              </a:rPr>
              <a:pPr/>
              <a:t>38</a:t>
            </a:fld>
            <a:endParaRPr lang="en-AU" altLang="en-US">
              <a:latin typeface="Times New Roman" panose="02020603050405020304" pitchFamily="18" charset="0"/>
            </a:endParaRPr>
          </a:p>
        </p:txBody>
      </p:sp>
      <p:sp>
        <p:nvSpPr>
          <p:cNvPr id="69638" name="Rectangle 2">
            <a:extLst>
              <a:ext uri="{FF2B5EF4-FFF2-40B4-BE49-F238E27FC236}">
                <a16:creationId xmlns:a16="http://schemas.microsoft.com/office/drawing/2014/main" id="{0990E78E-2942-44EF-968D-D00FC7E9D1E0}"/>
              </a:ext>
            </a:extLst>
          </p:cNvPr>
          <p:cNvSpPr>
            <a:spLocks noGrp="1" noRot="1" noChangeAspect="1" noChangeArrowheads="1" noTextEdit="1"/>
          </p:cNvSpPr>
          <p:nvPr>
            <p:ph type="sldImg"/>
          </p:nvPr>
        </p:nvSpPr>
        <p:spPr>
          <a:ln/>
        </p:spPr>
      </p:sp>
      <p:sp>
        <p:nvSpPr>
          <p:cNvPr id="69639" name="Rectangle 3">
            <a:extLst>
              <a:ext uri="{FF2B5EF4-FFF2-40B4-BE49-F238E27FC236}">
                <a16:creationId xmlns:a16="http://schemas.microsoft.com/office/drawing/2014/main" id="{1D868E7A-36D6-4EF7-ABEE-EDE1953FFC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B86D98E3-AC9D-4950-B30F-634ECD2FAA50}"/>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BCE3940A-EA39-4D09-ADDF-09BA80F3B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4" name="Header Placeholder 3">
            <a:extLst>
              <a:ext uri="{FF2B5EF4-FFF2-40B4-BE49-F238E27FC236}">
                <a16:creationId xmlns:a16="http://schemas.microsoft.com/office/drawing/2014/main" id="{2AA7484B-F1C3-4DF4-8318-95C31B62FBD8}"/>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1685" name="Date Placeholder 4">
            <a:extLst>
              <a:ext uri="{FF2B5EF4-FFF2-40B4-BE49-F238E27FC236}">
                <a16:creationId xmlns:a16="http://schemas.microsoft.com/office/drawing/2014/main" id="{14FF859F-8966-436D-8D0E-A060E9EF121B}"/>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BE45E074-75C0-4C3D-AD19-FA30E6F6D0EC}"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71686" name="Footer Placeholder 5">
            <a:extLst>
              <a:ext uri="{FF2B5EF4-FFF2-40B4-BE49-F238E27FC236}">
                <a16:creationId xmlns:a16="http://schemas.microsoft.com/office/drawing/2014/main" id="{DB8D57BC-FB8D-4F03-8A42-0F48524C6E5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71687" name="Slide Number Placeholder 6">
            <a:extLst>
              <a:ext uri="{FF2B5EF4-FFF2-40B4-BE49-F238E27FC236}">
                <a16:creationId xmlns:a16="http://schemas.microsoft.com/office/drawing/2014/main" id="{C4A89E93-204C-41D9-B0D5-39DDE7A4CE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F79B0D6F-9505-4C1F-A422-20F412D1EEDF}" type="slidenum">
              <a:rPr lang="en-AU" altLang="en-US" smtClean="0">
                <a:latin typeface="Times New Roman" panose="02020603050405020304" pitchFamily="18" charset="0"/>
              </a:rPr>
              <a:pPr/>
              <a:t>39</a:t>
            </a:fld>
            <a:endParaRPr lang="en-AU"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D59B84E-3B83-46DC-93BA-552FD62A59A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2291" name="Rectangle 3">
            <a:extLst>
              <a:ext uri="{FF2B5EF4-FFF2-40B4-BE49-F238E27FC236}">
                <a16:creationId xmlns:a16="http://schemas.microsoft.com/office/drawing/2014/main" id="{3260D58A-BA1D-4A1F-BD27-328FB2675A1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2B2F3E8-6592-4E93-831B-A5DC585FB8F4}"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2292" name="Rectangle 6">
            <a:extLst>
              <a:ext uri="{FF2B5EF4-FFF2-40B4-BE49-F238E27FC236}">
                <a16:creationId xmlns:a16="http://schemas.microsoft.com/office/drawing/2014/main" id="{FC20862A-D417-48AA-B147-7FF7E38266F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2293" name="Rectangle 7">
            <a:extLst>
              <a:ext uri="{FF2B5EF4-FFF2-40B4-BE49-F238E27FC236}">
                <a16:creationId xmlns:a16="http://schemas.microsoft.com/office/drawing/2014/main" id="{FCDD21A5-F612-482E-8B13-8BE180E925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5560B7B-11D0-4BC2-8CF1-7AAF2FEEBE5B}" type="slidenum">
              <a:rPr lang="en-AU" altLang="en-US" smtClean="0">
                <a:latin typeface="Times New Roman" panose="02020603050405020304" pitchFamily="18" charset="0"/>
              </a:rPr>
              <a:pPr/>
              <a:t>4</a:t>
            </a:fld>
            <a:endParaRPr lang="en-AU" altLang="en-US">
              <a:latin typeface="Times New Roman" panose="02020603050405020304" pitchFamily="18" charset="0"/>
            </a:endParaRPr>
          </a:p>
        </p:txBody>
      </p:sp>
      <p:sp>
        <p:nvSpPr>
          <p:cNvPr id="12294" name="Rectangle 2">
            <a:extLst>
              <a:ext uri="{FF2B5EF4-FFF2-40B4-BE49-F238E27FC236}">
                <a16:creationId xmlns:a16="http://schemas.microsoft.com/office/drawing/2014/main" id="{744A5FB8-0AEC-4E78-8716-AE1D76C98A3D}"/>
              </a:ext>
            </a:extLst>
          </p:cNvPr>
          <p:cNvSpPr>
            <a:spLocks noGrp="1" noRot="1" noChangeAspect="1" noChangeArrowheads="1" noTextEdit="1"/>
          </p:cNvSpPr>
          <p:nvPr>
            <p:ph type="sldImg"/>
          </p:nvPr>
        </p:nvSpPr>
        <p:spPr>
          <a:ln/>
        </p:spPr>
      </p:sp>
      <p:sp>
        <p:nvSpPr>
          <p:cNvPr id="12295" name="Rectangle 3">
            <a:extLst>
              <a:ext uri="{FF2B5EF4-FFF2-40B4-BE49-F238E27FC236}">
                <a16:creationId xmlns:a16="http://schemas.microsoft.com/office/drawing/2014/main" id="{DF10DDBC-ACB6-42AE-A933-C27064AA76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E8F5993-127D-469E-AB94-691FF02963D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3731" name="Rectangle 3">
            <a:extLst>
              <a:ext uri="{FF2B5EF4-FFF2-40B4-BE49-F238E27FC236}">
                <a16:creationId xmlns:a16="http://schemas.microsoft.com/office/drawing/2014/main" id="{9C6C8099-860A-4938-9CFF-EBAF9ED17FE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202C6107-14ED-4355-8041-90831918ADF9}"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73732" name="Rectangle 6">
            <a:extLst>
              <a:ext uri="{FF2B5EF4-FFF2-40B4-BE49-F238E27FC236}">
                <a16:creationId xmlns:a16="http://schemas.microsoft.com/office/drawing/2014/main" id="{197818FD-F70F-474A-9CC8-00503E3B291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73733" name="Rectangle 7">
            <a:extLst>
              <a:ext uri="{FF2B5EF4-FFF2-40B4-BE49-F238E27FC236}">
                <a16:creationId xmlns:a16="http://schemas.microsoft.com/office/drawing/2014/main" id="{6C0908F2-39A3-4E34-A25F-0AA9A8FFA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FCE03A7-9BAB-4159-87F1-CDE3EC4E2FEA}" type="slidenum">
              <a:rPr lang="en-AU" altLang="en-US" smtClean="0">
                <a:latin typeface="Times New Roman" panose="02020603050405020304" pitchFamily="18" charset="0"/>
              </a:rPr>
              <a:pPr/>
              <a:t>40</a:t>
            </a:fld>
            <a:endParaRPr lang="en-AU" altLang="en-US">
              <a:latin typeface="Times New Roman" panose="02020603050405020304" pitchFamily="18" charset="0"/>
            </a:endParaRPr>
          </a:p>
        </p:txBody>
      </p:sp>
      <p:sp>
        <p:nvSpPr>
          <p:cNvPr id="73734" name="Rectangle 2">
            <a:extLst>
              <a:ext uri="{FF2B5EF4-FFF2-40B4-BE49-F238E27FC236}">
                <a16:creationId xmlns:a16="http://schemas.microsoft.com/office/drawing/2014/main" id="{B0930C55-BDAE-4001-A110-29728002BD03}"/>
              </a:ext>
            </a:extLst>
          </p:cNvPr>
          <p:cNvSpPr>
            <a:spLocks noGrp="1" noRot="1" noChangeAspect="1" noChangeArrowheads="1" noTextEdit="1"/>
          </p:cNvSpPr>
          <p:nvPr>
            <p:ph type="sldImg"/>
          </p:nvPr>
        </p:nvSpPr>
        <p:spPr>
          <a:ln/>
        </p:spPr>
      </p:sp>
      <p:sp>
        <p:nvSpPr>
          <p:cNvPr id="73735" name="Rectangle 3">
            <a:extLst>
              <a:ext uri="{FF2B5EF4-FFF2-40B4-BE49-F238E27FC236}">
                <a16:creationId xmlns:a16="http://schemas.microsoft.com/office/drawing/2014/main" id="{774BF4B9-D8D5-450C-8828-B53B914380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2246DAB-4D39-4438-BE36-EC15B8E1267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5779" name="Rectangle 3">
            <a:extLst>
              <a:ext uri="{FF2B5EF4-FFF2-40B4-BE49-F238E27FC236}">
                <a16:creationId xmlns:a16="http://schemas.microsoft.com/office/drawing/2014/main" id="{DF8FF5A2-62E9-4FF8-93EA-2442C8E052C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6AFEDA6-A8C8-41BD-9629-53F032765DBB}"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75780" name="Rectangle 6">
            <a:extLst>
              <a:ext uri="{FF2B5EF4-FFF2-40B4-BE49-F238E27FC236}">
                <a16:creationId xmlns:a16="http://schemas.microsoft.com/office/drawing/2014/main" id="{53DF360A-A93C-4B79-AB10-78240B01CFA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75781" name="Rectangle 7">
            <a:extLst>
              <a:ext uri="{FF2B5EF4-FFF2-40B4-BE49-F238E27FC236}">
                <a16:creationId xmlns:a16="http://schemas.microsoft.com/office/drawing/2014/main" id="{E2CCF524-2034-4EAF-BE6C-57CF25DFC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D526A0D3-5211-42A2-BDE0-AC420C2E1BAC}" type="slidenum">
              <a:rPr lang="en-AU" altLang="en-US" smtClean="0">
                <a:latin typeface="Times New Roman" panose="02020603050405020304" pitchFamily="18" charset="0"/>
              </a:rPr>
              <a:pPr/>
              <a:t>41</a:t>
            </a:fld>
            <a:endParaRPr lang="en-AU" altLang="en-US">
              <a:latin typeface="Times New Roman" panose="02020603050405020304" pitchFamily="18" charset="0"/>
            </a:endParaRPr>
          </a:p>
        </p:txBody>
      </p:sp>
      <p:sp>
        <p:nvSpPr>
          <p:cNvPr id="75782" name="Rectangle 2">
            <a:extLst>
              <a:ext uri="{FF2B5EF4-FFF2-40B4-BE49-F238E27FC236}">
                <a16:creationId xmlns:a16="http://schemas.microsoft.com/office/drawing/2014/main" id="{C9B4D546-1D41-446F-AE2D-6BA18B896D42}"/>
              </a:ext>
            </a:extLst>
          </p:cNvPr>
          <p:cNvSpPr>
            <a:spLocks noGrp="1" noRot="1" noChangeAspect="1" noChangeArrowheads="1" noTextEdit="1"/>
          </p:cNvSpPr>
          <p:nvPr>
            <p:ph type="sldImg"/>
          </p:nvPr>
        </p:nvSpPr>
        <p:spPr>
          <a:ln/>
        </p:spPr>
      </p:sp>
      <p:sp>
        <p:nvSpPr>
          <p:cNvPr id="75783" name="Rectangle 3">
            <a:extLst>
              <a:ext uri="{FF2B5EF4-FFF2-40B4-BE49-F238E27FC236}">
                <a16:creationId xmlns:a16="http://schemas.microsoft.com/office/drawing/2014/main" id="{8E2AD05E-9290-46E9-A619-1D2CFFBA0E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Effective CPI = [100 + (10 * 100)]/100 = 11</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8E879A7-73F4-4317-884C-3F4EE181948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7827" name="Rectangle 3">
            <a:extLst>
              <a:ext uri="{FF2B5EF4-FFF2-40B4-BE49-F238E27FC236}">
                <a16:creationId xmlns:a16="http://schemas.microsoft.com/office/drawing/2014/main" id="{1C726435-CAE3-413C-91ED-B08A78A2F7B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262A87A3-AB8B-4EA5-BE91-5370C7B35E47}"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77828" name="Rectangle 6">
            <a:extLst>
              <a:ext uri="{FF2B5EF4-FFF2-40B4-BE49-F238E27FC236}">
                <a16:creationId xmlns:a16="http://schemas.microsoft.com/office/drawing/2014/main" id="{3AF58C58-AA5F-43F8-B460-86BC3C2890F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77829" name="Rectangle 7">
            <a:extLst>
              <a:ext uri="{FF2B5EF4-FFF2-40B4-BE49-F238E27FC236}">
                <a16:creationId xmlns:a16="http://schemas.microsoft.com/office/drawing/2014/main" id="{581CE3D2-A211-4C15-9604-74FB58C021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D85D48F4-9C0B-4FC9-A7D4-B8425D108250}" type="slidenum">
              <a:rPr lang="en-AU" altLang="en-US" smtClean="0">
                <a:latin typeface="Times New Roman" panose="02020603050405020304" pitchFamily="18" charset="0"/>
              </a:rPr>
              <a:pPr/>
              <a:t>42</a:t>
            </a:fld>
            <a:endParaRPr lang="en-AU" altLang="en-US">
              <a:latin typeface="Times New Roman" panose="02020603050405020304" pitchFamily="18" charset="0"/>
            </a:endParaRPr>
          </a:p>
        </p:txBody>
      </p:sp>
      <p:sp>
        <p:nvSpPr>
          <p:cNvPr id="77830" name="Rectangle 2">
            <a:extLst>
              <a:ext uri="{FF2B5EF4-FFF2-40B4-BE49-F238E27FC236}">
                <a16:creationId xmlns:a16="http://schemas.microsoft.com/office/drawing/2014/main" id="{4185907B-5758-4C63-B59E-0D5A9037FE27}"/>
              </a:ext>
            </a:extLst>
          </p:cNvPr>
          <p:cNvSpPr>
            <a:spLocks noGrp="1" noRot="1" noChangeAspect="1" noChangeArrowheads="1" noTextEdit="1"/>
          </p:cNvSpPr>
          <p:nvPr>
            <p:ph type="sldImg"/>
          </p:nvPr>
        </p:nvSpPr>
        <p:spPr>
          <a:ln/>
        </p:spPr>
      </p:sp>
      <p:sp>
        <p:nvSpPr>
          <p:cNvPr id="77831" name="Rectangle 3">
            <a:extLst>
              <a:ext uri="{FF2B5EF4-FFF2-40B4-BE49-F238E27FC236}">
                <a16:creationId xmlns:a16="http://schemas.microsoft.com/office/drawing/2014/main" id="{AF14A6F7-DF16-46FE-B45A-4BFB70F907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68FE10BD-6B9F-460C-8CCB-3585C67E003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9875" name="Rectangle 3">
            <a:extLst>
              <a:ext uri="{FF2B5EF4-FFF2-40B4-BE49-F238E27FC236}">
                <a16:creationId xmlns:a16="http://schemas.microsoft.com/office/drawing/2014/main" id="{53C8F512-EA87-4FA8-B386-1BA577E147C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FE44569-944C-48E4-932B-7FFE5034DA16}"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79876" name="Rectangle 6">
            <a:extLst>
              <a:ext uri="{FF2B5EF4-FFF2-40B4-BE49-F238E27FC236}">
                <a16:creationId xmlns:a16="http://schemas.microsoft.com/office/drawing/2014/main" id="{DBAFE833-6209-4E7F-A665-1BF4171938C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79877" name="Rectangle 7">
            <a:extLst>
              <a:ext uri="{FF2B5EF4-FFF2-40B4-BE49-F238E27FC236}">
                <a16:creationId xmlns:a16="http://schemas.microsoft.com/office/drawing/2014/main" id="{9738FC6F-A810-44C3-97B1-07AEB0AF49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48D8CDE4-B670-4F7B-BCA5-910E234A69D9}" type="slidenum">
              <a:rPr lang="en-AU" altLang="en-US" smtClean="0">
                <a:latin typeface="Times New Roman" panose="02020603050405020304" pitchFamily="18" charset="0"/>
              </a:rPr>
              <a:pPr/>
              <a:t>43</a:t>
            </a:fld>
            <a:endParaRPr lang="en-AU" altLang="en-US">
              <a:latin typeface="Times New Roman" panose="02020603050405020304" pitchFamily="18" charset="0"/>
            </a:endParaRPr>
          </a:p>
        </p:txBody>
      </p:sp>
      <p:sp>
        <p:nvSpPr>
          <p:cNvPr id="79878" name="Rectangle 2">
            <a:extLst>
              <a:ext uri="{FF2B5EF4-FFF2-40B4-BE49-F238E27FC236}">
                <a16:creationId xmlns:a16="http://schemas.microsoft.com/office/drawing/2014/main" id="{E3513CB0-868F-47CD-9674-479EF647B705}"/>
              </a:ext>
            </a:extLst>
          </p:cNvPr>
          <p:cNvSpPr>
            <a:spLocks noGrp="1" noRot="1" noChangeAspect="1" noChangeArrowheads="1" noTextEdit="1"/>
          </p:cNvSpPr>
          <p:nvPr>
            <p:ph type="sldImg"/>
          </p:nvPr>
        </p:nvSpPr>
        <p:spPr>
          <a:ln/>
        </p:spPr>
      </p:sp>
      <p:sp>
        <p:nvSpPr>
          <p:cNvPr id="79879" name="Rectangle 3">
            <a:extLst>
              <a:ext uri="{FF2B5EF4-FFF2-40B4-BE49-F238E27FC236}">
                <a16:creationId xmlns:a16="http://schemas.microsoft.com/office/drawing/2014/main" id="{2126BACE-8090-4233-8B3A-CAD26E894B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I-cache =&gt; Instruction cache </a:t>
            </a:r>
          </a:p>
          <a:p>
            <a:r>
              <a:rPr lang="en-US" altLang="en-US"/>
              <a:t>           D-cache =&gt; Data cache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39FA1F2-0590-49A3-A56E-6D6D14894E8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81923" name="Rectangle 3">
            <a:extLst>
              <a:ext uri="{FF2B5EF4-FFF2-40B4-BE49-F238E27FC236}">
                <a16:creationId xmlns:a16="http://schemas.microsoft.com/office/drawing/2014/main" id="{79F5A74A-400A-4397-ACBC-950556E3393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9F6697D-4101-4462-9CC2-4CC9BAE40A9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81924" name="Rectangle 6">
            <a:extLst>
              <a:ext uri="{FF2B5EF4-FFF2-40B4-BE49-F238E27FC236}">
                <a16:creationId xmlns:a16="http://schemas.microsoft.com/office/drawing/2014/main" id="{29D602B7-51BB-4CF4-9D9F-467FABEE3B4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81925" name="Rectangle 7">
            <a:extLst>
              <a:ext uri="{FF2B5EF4-FFF2-40B4-BE49-F238E27FC236}">
                <a16:creationId xmlns:a16="http://schemas.microsoft.com/office/drawing/2014/main" id="{7D317CC2-E7A6-48B2-9B31-7D4DDC40ED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0FC7F9D-DD1F-4708-B319-37AB396077C5}" type="slidenum">
              <a:rPr lang="en-AU" altLang="en-US" smtClean="0">
                <a:latin typeface="Times New Roman" panose="02020603050405020304" pitchFamily="18" charset="0"/>
              </a:rPr>
              <a:pPr/>
              <a:t>44</a:t>
            </a:fld>
            <a:endParaRPr lang="en-AU" altLang="en-US">
              <a:latin typeface="Times New Roman" panose="02020603050405020304" pitchFamily="18" charset="0"/>
            </a:endParaRPr>
          </a:p>
        </p:txBody>
      </p:sp>
      <p:sp>
        <p:nvSpPr>
          <p:cNvPr id="81926" name="Rectangle 2">
            <a:extLst>
              <a:ext uri="{FF2B5EF4-FFF2-40B4-BE49-F238E27FC236}">
                <a16:creationId xmlns:a16="http://schemas.microsoft.com/office/drawing/2014/main" id="{C6F428BC-5968-4414-9676-B45EB239E2B8}"/>
              </a:ext>
            </a:extLst>
          </p:cNvPr>
          <p:cNvSpPr>
            <a:spLocks noGrp="1" noRot="1" noChangeAspect="1" noChangeArrowheads="1" noTextEdit="1"/>
          </p:cNvSpPr>
          <p:nvPr>
            <p:ph type="sldImg"/>
          </p:nvPr>
        </p:nvSpPr>
        <p:spPr>
          <a:ln/>
        </p:spPr>
      </p:sp>
      <p:sp>
        <p:nvSpPr>
          <p:cNvPr id="81927" name="Rectangle 3">
            <a:extLst>
              <a:ext uri="{FF2B5EF4-FFF2-40B4-BE49-F238E27FC236}">
                <a16:creationId xmlns:a16="http://schemas.microsoft.com/office/drawing/2014/main" id="{AD904C14-ABB7-429B-930D-D67EEE2F4B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000000"/>
                </a:solidFill>
                <a:ea typeface="Times New Roman" panose="02020603050405020304" pitchFamily="18" charset="0"/>
                <a:cs typeface="MinionPro-Regular" panose="02040503050201020203" pitchFamily="18" charset="0"/>
              </a:rPr>
              <a:t>The tag field is 18 bits wide and the index field is 8 bits wide, while a 4-bit field (bits 5–2) is used to index the block and select the word from the block using a 16-to-1 multiplexor. In practice, to eliminate the multiplexor, caches use a separate large RAM for the data and a smaller RAM for the tags, with the block offset supplying the extra address bits for the large data RAM. In this case, the large RAM is 32 bits wide and must have 16 times as many words as blocks in the cache.</a:t>
            </a:r>
          </a:p>
          <a:p>
            <a:endParaRPr lang="en-US" altLang="en-US">
              <a:ea typeface="Times New Roman" panose="02020603050405020304" pitchFamily="18" charset="0"/>
              <a:cs typeface="MinionPro-Regular" panose="02040503050201020203"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9BF0B067-63DB-4AA8-AB81-AE2BDE9FC03D}"/>
              </a:ext>
            </a:extLst>
          </p:cNvPr>
          <p:cNvSpPr>
            <a:spLocks noGrp="1" noRot="1" noChangeAspect="1" noChangeArrowheads="1" noTextEdit="1"/>
          </p:cNvSpPr>
          <p:nvPr>
            <p:ph type="sldImg"/>
          </p:nvPr>
        </p:nvSpPr>
        <p:spPr>
          <a:ln/>
        </p:spPr>
      </p:sp>
      <p:sp>
        <p:nvSpPr>
          <p:cNvPr id="83971" name="Notes Placeholder 2">
            <a:extLst>
              <a:ext uri="{FF2B5EF4-FFF2-40B4-BE49-F238E27FC236}">
                <a16:creationId xmlns:a16="http://schemas.microsoft.com/office/drawing/2014/main" id="{272982B6-28FA-4718-BFC1-42D0CB9803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3972" name="Header Placeholder 3">
            <a:extLst>
              <a:ext uri="{FF2B5EF4-FFF2-40B4-BE49-F238E27FC236}">
                <a16:creationId xmlns:a16="http://schemas.microsoft.com/office/drawing/2014/main" id="{87A303B1-79C2-41F8-82A4-0275D6AA2ED4}"/>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83973" name="Date Placeholder 4">
            <a:extLst>
              <a:ext uri="{FF2B5EF4-FFF2-40B4-BE49-F238E27FC236}">
                <a16:creationId xmlns:a16="http://schemas.microsoft.com/office/drawing/2014/main" id="{5928D23F-FEB9-4249-8F90-6F863EC43CDE}"/>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26D50FEA-C10E-4D80-8EB7-A93839904302}"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83974" name="Footer Placeholder 5">
            <a:extLst>
              <a:ext uri="{FF2B5EF4-FFF2-40B4-BE49-F238E27FC236}">
                <a16:creationId xmlns:a16="http://schemas.microsoft.com/office/drawing/2014/main" id="{BA438613-9CC1-4CDF-A3BD-AE5CABE369D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83975" name="Slide Number Placeholder 6">
            <a:extLst>
              <a:ext uri="{FF2B5EF4-FFF2-40B4-BE49-F238E27FC236}">
                <a16:creationId xmlns:a16="http://schemas.microsoft.com/office/drawing/2014/main" id="{02B08A1D-C7D5-42AD-AA66-7FC43B80CD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B6475004-0441-4C37-953A-E762CD602AFE}" type="slidenum">
              <a:rPr lang="en-AU" altLang="en-US" smtClean="0">
                <a:latin typeface="Times New Roman" panose="02020603050405020304" pitchFamily="18" charset="0"/>
              </a:rPr>
              <a:pPr/>
              <a:t>45</a:t>
            </a:fld>
            <a:endParaRPr lang="en-AU"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2EB6B96-2121-44A5-91B6-5C795C6B181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88067" name="Rectangle 3">
            <a:extLst>
              <a:ext uri="{FF2B5EF4-FFF2-40B4-BE49-F238E27FC236}">
                <a16:creationId xmlns:a16="http://schemas.microsoft.com/office/drawing/2014/main" id="{78FDFB10-EA56-43F1-91FC-74F54E2F1F6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68E38D0-5E81-4CC8-9422-9F9949C6D745}"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88068" name="Rectangle 6">
            <a:extLst>
              <a:ext uri="{FF2B5EF4-FFF2-40B4-BE49-F238E27FC236}">
                <a16:creationId xmlns:a16="http://schemas.microsoft.com/office/drawing/2014/main" id="{7DD0A588-915C-4F05-9D9B-645B5EF020F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88069" name="Rectangle 7">
            <a:extLst>
              <a:ext uri="{FF2B5EF4-FFF2-40B4-BE49-F238E27FC236}">
                <a16:creationId xmlns:a16="http://schemas.microsoft.com/office/drawing/2014/main" id="{6F6A52D3-5F52-4579-A25D-88AC0B9F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7F15670-3E5E-4A91-B738-FFD8513CC2A4}" type="slidenum">
              <a:rPr lang="en-AU" altLang="en-US" smtClean="0">
                <a:latin typeface="Times New Roman" panose="02020603050405020304" pitchFamily="18" charset="0"/>
              </a:rPr>
              <a:pPr/>
              <a:t>46</a:t>
            </a:fld>
            <a:endParaRPr lang="en-AU" altLang="en-US">
              <a:latin typeface="Times New Roman" panose="02020603050405020304" pitchFamily="18" charset="0"/>
            </a:endParaRPr>
          </a:p>
        </p:txBody>
      </p:sp>
      <p:sp>
        <p:nvSpPr>
          <p:cNvPr id="88070" name="Rectangle 2">
            <a:extLst>
              <a:ext uri="{FF2B5EF4-FFF2-40B4-BE49-F238E27FC236}">
                <a16:creationId xmlns:a16="http://schemas.microsoft.com/office/drawing/2014/main" id="{469F7BEB-B967-48DA-9AA2-919ABA1A99EE}"/>
              </a:ext>
            </a:extLst>
          </p:cNvPr>
          <p:cNvSpPr>
            <a:spLocks noGrp="1" noRot="1" noChangeAspect="1" noChangeArrowheads="1" noTextEdit="1"/>
          </p:cNvSpPr>
          <p:nvPr>
            <p:ph type="sldImg"/>
          </p:nvPr>
        </p:nvSpPr>
        <p:spPr>
          <a:ln/>
        </p:spPr>
      </p:sp>
      <p:sp>
        <p:nvSpPr>
          <p:cNvPr id="88071" name="Rectangle 3">
            <a:extLst>
              <a:ext uri="{FF2B5EF4-FFF2-40B4-BE49-F238E27FC236}">
                <a16:creationId xmlns:a16="http://schemas.microsoft.com/office/drawing/2014/main" id="{A704C488-58E5-419C-B5E2-3E16A20A29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2EB6B96-2121-44A5-91B6-5C795C6B181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88067" name="Rectangle 3">
            <a:extLst>
              <a:ext uri="{FF2B5EF4-FFF2-40B4-BE49-F238E27FC236}">
                <a16:creationId xmlns:a16="http://schemas.microsoft.com/office/drawing/2014/main" id="{78FDFB10-EA56-43F1-91FC-74F54E2F1F6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68E38D0-5E81-4CC8-9422-9F9949C6D745}"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88068" name="Rectangle 6">
            <a:extLst>
              <a:ext uri="{FF2B5EF4-FFF2-40B4-BE49-F238E27FC236}">
                <a16:creationId xmlns:a16="http://schemas.microsoft.com/office/drawing/2014/main" id="{7DD0A588-915C-4F05-9D9B-645B5EF020F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88069" name="Rectangle 7">
            <a:extLst>
              <a:ext uri="{FF2B5EF4-FFF2-40B4-BE49-F238E27FC236}">
                <a16:creationId xmlns:a16="http://schemas.microsoft.com/office/drawing/2014/main" id="{6F6A52D3-5F52-4579-A25D-88AC0B9F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7F15670-3E5E-4A91-B738-FFD8513CC2A4}" type="slidenum">
              <a:rPr lang="en-AU" altLang="en-US" smtClean="0">
                <a:latin typeface="Times New Roman" panose="02020603050405020304" pitchFamily="18" charset="0"/>
              </a:rPr>
              <a:pPr/>
              <a:t>47</a:t>
            </a:fld>
            <a:endParaRPr lang="en-AU" altLang="en-US">
              <a:latin typeface="Times New Roman" panose="02020603050405020304" pitchFamily="18" charset="0"/>
            </a:endParaRPr>
          </a:p>
        </p:txBody>
      </p:sp>
      <p:sp>
        <p:nvSpPr>
          <p:cNvPr id="88070" name="Rectangle 2">
            <a:extLst>
              <a:ext uri="{FF2B5EF4-FFF2-40B4-BE49-F238E27FC236}">
                <a16:creationId xmlns:a16="http://schemas.microsoft.com/office/drawing/2014/main" id="{469F7BEB-B967-48DA-9AA2-919ABA1A99EE}"/>
              </a:ext>
            </a:extLst>
          </p:cNvPr>
          <p:cNvSpPr>
            <a:spLocks noGrp="1" noRot="1" noChangeAspect="1" noChangeArrowheads="1" noTextEdit="1"/>
          </p:cNvSpPr>
          <p:nvPr>
            <p:ph type="sldImg"/>
          </p:nvPr>
        </p:nvSpPr>
        <p:spPr>
          <a:ln/>
        </p:spPr>
      </p:sp>
      <p:sp>
        <p:nvSpPr>
          <p:cNvPr id="88071" name="Rectangle 3">
            <a:extLst>
              <a:ext uri="{FF2B5EF4-FFF2-40B4-BE49-F238E27FC236}">
                <a16:creationId xmlns:a16="http://schemas.microsoft.com/office/drawing/2014/main" id="{A704C488-58E5-419C-B5E2-3E16A20A29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41847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1D28BFE-C406-415E-83D3-22091F8314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0115" name="Rectangle 3">
            <a:extLst>
              <a:ext uri="{FF2B5EF4-FFF2-40B4-BE49-F238E27FC236}">
                <a16:creationId xmlns:a16="http://schemas.microsoft.com/office/drawing/2014/main" id="{BCEBC63C-7193-487B-9887-678B368283D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1A7B227-62B2-41F2-926C-3E70E216B65E}"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90116" name="Rectangle 6">
            <a:extLst>
              <a:ext uri="{FF2B5EF4-FFF2-40B4-BE49-F238E27FC236}">
                <a16:creationId xmlns:a16="http://schemas.microsoft.com/office/drawing/2014/main" id="{1CFB3795-890F-45B1-9C02-05AED7A1000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90117" name="Rectangle 7">
            <a:extLst>
              <a:ext uri="{FF2B5EF4-FFF2-40B4-BE49-F238E27FC236}">
                <a16:creationId xmlns:a16="http://schemas.microsoft.com/office/drawing/2014/main" id="{287B0BE1-54C2-4EE8-8041-41638AA59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D3541C7-4E34-47E8-B063-3C8730CADD58}" type="slidenum">
              <a:rPr lang="en-AU" altLang="en-US" smtClean="0">
                <a:latin typeface="Times New Roman" panose="02020603050405020304" pitchFamily="18" charset="0"/>
              </a:rPr>
              <a:pPr/>
              <a:t>48</a:t>
            </a:fld>
            <a:endParaRPr lang="en-AU" altLang="en-US">
              <a:latin typeface="Times New Roman" panose="02020603050405020304" pitchFamily="18" charset="0"/>
            </a:endParaRPr>
          </a:p>
        </p:txBody>
      </p:sp>
      <p:sp>
        <p:nvSpPr>
          <p:cNvPr id="90118" name="Rectangle 2">
            <a:extLst>
              <a:ext uri="{FF2B5EF4-FFF2-40B4-BE49-F238E27FC236}">
                <a16:creationId xmlns:a16="http://schemas.microsoft.com/office/drawing/2014/main" id="{0C6ECB81-C244-4EC7-8F2E-FA988AD9A908}"/>
              </a:ext>
            </a:extLst>
          </p:cNvPr>
          <p:cNvSpPr>
            <a:spLocks noGrp="1" noRot="1" noChangeAspect="1" noChangeArrowheads="1" noTextEdit="1"/>
          </p:cNvSpPr>
          <p:nvPr>
            <p:ph type="sldImg"/>
          </p:nvPr>
        </p:nvSpPr>
        <p:spPr>
          <a:ln/>
        </p:spPr>
      </p:sp>
      <p:sp>
        <p:nvSpPr>
          <p:cNvPr id="90119" name="Rectangle 3">
            <a:extLst>
              <a:ext uri="{FF2B5EF4-FFF2-40B4-BE49-F238E27FC236}">
                <a16:creationId xmlns:a16="http://schemas.microsoft.com/office/drawing/2014/main" id="{30138A7D-F40F-43A3-A4A3-EBA0F2C87F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I-cache: instruction cache</a:t>
            </a:r>
          </a:p>
          <a:p>
            <a:r>
              <a:rPr lang="en-US" altLang="en-US"/>
              <a:t>D-cache: data cache</a:t>
            </a:r>
          </a:p>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A705AEF-799E-4ED9-A9BF-C3827A3400A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2163" name="Rectangle 3">
            <a:extLst>
              <a:ext uri="{FF2B5EF4-FFF2-40B4-BE49-F238E27FC236}">
                <a16:creationId xmlns:a16="http://schemas.microsoft.com/office/drawing/2014/main" id="{6A35228D-D03E-4B71-A382-F35EEA7B653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C8B8B61-037B-47A0-97B0-DBEBE5C79324}"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92164" name="Rectangle 6">
            <a:extLst>
              <a:ext uri="{FF2B5EF4-FFF2-40B4-BE49-F238E27FC236}">
                <a16:creationId xmlns:a16="http://schemas.microsoft.com/office/drawing/2014/main" id="{9508AFD6-45D2-4FCE-8407-A4FD7AA24FA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92165" name="Rectangle 7">
            <a:extLst>
              <a:ext uri="{FF2B5EF4-FFF2-40B4-BE49-F238E27FC236}">
                <a16:creationId xmlns:a16="http://schemas.microsoft.com/office/drawing/2014/main" id="{009475D3-7ED2-45FA-8271-51A11E28BF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AE2933D-595F-405B-8B91-9F2490FEE97A}" type="slidenum">
              <a:rPr lang="en-AU" altLang="en-US" smtClean="0">
                <a:latin typeface="Times New Roman" panose="02020603050405020304" pitchFamily="18" charset="0"/>
              </a:rPr>
              <a:pPr/>
              <a:t>49</a:t>
            </a:fld>
            <a:endParaRPr lang="en-AU" altLang="en-US">
              <a:latin typeface="Times New Roman" panose="02020603050405020304" pitchFamily="18" charset="0"/>
            </a:endParaRPr>
          </a:p>
        </p:txBody>
      </p:sp>
      <p:sp>
        <p:nvSpPr>
          <p:cNvPr id="92166" name="Rectangle 2">
            <a:extLst>
              <a:ext uri="{FF2B5EF4-FFF2-40B4-BE49-F238E27FC236}">
                <a16:creationId xmlns:a16="http://schemas.microsoft.com/office/drawing/2014/main" id="{15934098-130B-4173-891E-B914C1557444}"/>
              </a:ext>
            </a:extLst>
          </p:cNvPr>
          <p:cNvSpPr>
            <a:spLocks noGrp="1" noRot="1" noChangeAspect="1" noChangeArrowheads="1" noTextEdit="1"/>
          </p:cNvSpPr>
          <p:nvPr>
            <p:ph type="sldImg"/>
          </p:nvPr>
        </p:nvSpPr>
        <p:spPr>
          <a:ln/>
        </p:spPr>
      </p:sp>
      <p:sp>
        <p:nvSpPr>
          <p:cNvPr id="92167" name="Rectangle 3">
            <a:extLst>
              <a:ext uri="{FF2B5EF4-FFF2-40B4-BE49-F238E27FC236}">
                <a16:creationId xmlns:a16="http://schemas.microsoft.com/office/drawing/2014/main" id="{C8123203-34E7-4239-9C01-C4B8D8382A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43980E6-14D6-4042-908B-46ECDE5E71D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4339" name="Rectangle 3">
            <a:extLst>
              <a:ext uri="{FF2B5EF4-FFF2-40B4-BE49-F238E27FC236}">
                <a16:creationId xmlns:a16="http://schemas.microsoft.com/office/drawing/2014/main" id="{F1057741-67CD-4F05-9DDE-057CAA82E68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287137A-33AE-42BF-B507-30BACC25BDDB}"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4340" name="Rectangle 6">
            <a:extLst>
              <a:ext uri="{FF2B5EF4-FFF2-40B4-BE49-F238E27FC236}">
                <a16:creationId xmlns:a16="http://schemas.microsoft.com/office/drawing/2014/main" id="{EF0DB900-FDC8-4E27-9969-84CE16A15E7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4341" name="Rectangle 7">
            <a:extLst>
              <a:ext uri="{FF2B5EF4-FFF2-40B4-BE49-F238E27FC236}">
                <a16:creationId xmlns:a16="http://schemas.microsoft.com/office/drawing/2014/main" id="{4980DFD2-CF9E-4DE8-A42E-2355905C5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48FBE20C-1BAD-4592-8DA5-893EB0A1AFE8}" type="slidenum">
              <a:rPr lang="en-AU" altLang="en-US" smtClean="0">
                <a:latin typeface="Times New Roman" panose="02020603050405020304" pitchFamily="18" charset="0"/>
              </a:rPr>
              <a:pPr/>
              <a:t>5</a:t>
            </a:fld>
            <a:endParaRPr lang="en-AU" altLang="en-US">
              <a:latin typeface="Times New Roman" panose="02020603050405020304" pitchFamily="18" charset="0"/>
            </a:endParaRPr>
          </a:p>
        </p:txBody>
      </p:sp>
      <p:sp>
        <p:nvSpPr>
          <p:cNvPr id="14342" name="Rectangle 2">
            <a:extLst>
              <a:ext uri="{FF2B5EF4-FFF2-40B4-BE49-F238E27FC236}">
                <a16:creationId xmlns:a16="http://schemas.microsoft.com/office/drawing/2014/main" id="{05ADF4BF-6915-4FD5-BB2A-F8ED2651A86D}"/>
              </a:ext>
            </a:extLst>
          </p:cNvPr>
          <p:cNvSpPr>
            <a:spLocks noGrp="1" noRot="1" noChangeAspect="1" noChangeArrowheads="1" noTextEdit="1"/>
          </p:cNvSpPr>
          <p:nvPr>
            <p:ph type="sldImg"/>
          </p:nvPr>
        </p:nvSpPr>
        <p:spPr>
          <a:ln/>
        </p:spPr>
      </p:sp>
      <p:sp>
        <p:nvSpPr>
          <p:cNvPr id="14343" name="Rectangle 3">
            <a:extLst>
              <a:ext uri="{FF2B5EF4-FFF2-40B4-BE49-F238E27FC236}">
                <a16:creationId xmlns:a16="http://schemas.microsoft.com/office/drawing/2014/main" id="{1103DF26-345E-4D5C-B3FC-A00BE0DC22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DBC3CF6-93DF-4143-9777-5B777D5D882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4211" name="Rectangle 3">
            <a:extLst>
              <a:ext uri="{FF2B5EF4-FFF2-40B4-BE49-F238E27FC236}">
                <a16:creationId xmlns:a16="http://schemas.microsoft.com/office/drawing/2014/main" id="{7CF3E4FB-B05D-482D-8C32-8B8075CABD8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0D8FEC96-44BC-4A2D-BF60-7C182E4C7FE6}"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94212" name="Rectangle 6">
            <a:extLst>
              <a:ext uri="{FF2B5EF4-FFF2-40B4-BE49-F238E27FC236}">
                <a16:creationId xmlns:a16="http://schemas.microsoft.com/office/drawing/2014/main" id="{C9345107-4970-4AEC-AB9D-49F64225EE3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94213" name="Rectangle 7">
            <a:extLst>
              <a:ext uri="{FF2B5EF4-FFF2-40B4-BE49-F238E27FC236}">
                <a16:creationId xmlns:a16="http://schemas.microsoft.com/office/drawing/2014/main" id="{9618D985-DBC6-450A-BE7B-061571BB0F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CBDDB901-74FE-476E-84D0-69AF7FF6F115}" type="slidenum">
              <a:rPr lang="en-AU" altLang="en-US" smtClean="0">
                <a:latin typeface="Times New Roman" panose="02020603050405020304" pitchFamily="18" charset="0"/>
              </a:rPr>
              <a:pPr/>
              <a:t>50</a:t>
            </a:fld>
            <a:endParaRPr lang="en-AU" altLang="en-US">
              <a:latin typeface="Times New Roman" panose="02020603050405020304" pitchFamily="18" charset="0"/>
            </a:endParaRPr>
          </a:p>
        </p:txBody>
      </p:sp>
      <p:sp>
        <p:nvSpPr>
          <p:cNvPr id="94214" name="Rectangle 2">
            <a:extLst>
              <a:ext uri="{FF2B5EF4-FFF2-40B4-BE49-F238E27FC236}">
                <a16:creationId xmlns:a16="http://schemas.microsoft.com/office/drawing/2014/main" id="{0B1928E1-1C7D-42F4-B697-16B6066477F0}"/>
              </a:ext>
            </a:extLst>
          </p:cNvPr>
          <p:cNvSpPr>
            <a:spLocks noGrp="1" noRot="1" noChangeAspect="1" noChangeArrowheads="1" noTextEdit="1"/>
          </p:cNvSpPr>
          <p:nvPr>
            <p:ph type="sldImg"/>
          </p:nvPr>
        </p:nvSpPr>
        <p:spPr>
          <a:ln/>
        </p:spPr>
      </p:sp>
      <p:sp>
        <p:nvSpPr>
          <p:cNvPr id="94215" name="Rectangle 3">
            <a:extLst>
              <a:ext uri="{FF2B5EF4-FFF2-40B4-BE49-F238E27FC236}">
                <a16:creationId xmlns:a16="http://schemas.microsoft.com/office/drawing/2014/main" id="{1C56CAC3-B04B-411F-B46E-2EA9CECBDB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4045886-BB7A-4256-ADBC-7434E79BBA0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6259" name="Rectangle 3">
            <a:extLst>
              <a:ext uri="{FF2B5EF4-FFF2-40B4-BE49-F238E27FC236}">
                <a16:creationId xmlns:a16="http://schemas.microsoft.com/office/drawing/2014/main" id="{A2971F7F-ADC6-4D07-A675-FA029A08802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32DC030-382E-43C8-AC25-3CEB1926F65F}"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96260" name="Rectangle 6">
            <a:extLst>
              <a:ext uri="{FF2B5EF4-FFF2-40B4-BE49-F238E27FC236}">
                <a16:creationId xmlns:a16="http://schemas.microsoft.com/office/drawing/2014/main" id="{FE7BAC18-D1D0-4407-988B-25A1297D1E6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96261" name="Rectangle 7">
            <a:extLst>
              <a:ext uri="{FF2B5EF4-FFF2-40B4-BE49-F238E27FC236}">
                <a16:creationId xmlns:a16="http://schemas.microsoft.com/office/drawing/2014/main" id="{89C263F6-BBC7-4CAC-AD81-2A5154A363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970266D-071D-448E-BC05-22F53578FE02}" type="slidenum">
              <a:rPr lang="en-AU" altLang="en-US" smtClean="0">
                <a:latin typeface="Times New Roman" panose="02020603050405020304" pitchFamily="18" charset="0"/>
              </a:rPr>
              <a:pPr/>
              <a:t>51</a:t>
            </a:fld>
            <a:endParaRPr lang="en-AU" altLang="en-US">
              <a:latin typeface="Times New Roman" panose="02020603050405020304" pitchFamily="18" charset="0"/>
            </a:endParaRPr>
          </a:p>
        </p:txBody>
      </p:sp>
      <p:sp>
        <p:nvSpPr>
          <p:cNvPr id="96262" name="Rectangle 2">
            <a:extLst>
              <a:ext uri="{FF2B5EF4-FFF2-40B4-BE49-F238E27FC236}">
                <a16:creationId xmlns:a16="http://schemas.microsoft.com/office/drawing/2014/main" id="{9496BD07-1C62-4357-BDCC-C56020C349A1}"/>
              </a:ext>
            </a:extLst>
          </p:cNvPr>
          <p:cNvSpPr>
            <a:spLocks noGrp="1" noRot="1" noChangeAspect="1" noChangeArrowheads="1" noTextEdit="1"/>
          </p:cNvSpPr>
          <p:nvPr>
            <p:ph type="sldImg"/>
          </p:nvPr>
        </p:nvSpPr>
        <p:spPr>
          <a:ln/>
        </p:spPr>
      </p:sp>
      <p:sp>
        <p:nvSpPr>
          <p:cNvPr id="96263" name="Rectangle 3">
            <a:extLst>
              <a:ext uri="{FF2B5EF4-FFF2-40B4-BE49-F238E27FC236}">
                <a16:creationId xmlns:a16="http://schemas.microsoft.com/office/drawing/2014/main" id="{AB0EF9FF-1132-4A63-A9B2-33C6A95B2F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BAADCD8-C057-4BD1-9EFF-1A7794B996C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8307" name="Rectangle 3">
            <a:extLst>
              <a:ext uri="{FF2B5EF4-FFF2-40B4-BE49-F238E27FC236}">
                <a16:creationId xmlns:a16="http://schemas.microsoft.com/office/drawing/2014/main" id="{884EDC4A-82D0-4E4E-B9E3-390063AF1DD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F924F57-EAD3-472C-B53F-9D2A6F090CFA}"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98308" name="Rectangle 6">
            <a:extLst>
              <a:ext uri="{FF2B5EF4-FFF2-40B4-BE49-F238E27FC236}">
                <a16:creationId xmlns:a16="http://schemas.microsoft.com/office/drawing/2014/main" id="{1C3117FC-D08C-47A4-89D9-B5CFA86AAEB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98309" name="Rectangle 7">
            <a:extLst>
              <a:ext uri="{FF2B5EF4-FFF2-40B4-BE49-F238E27FC236}">
                <a16:creationId xmlns:a16="http://schemas.microsoft.com/office/drawing/2014/main" id="{A02A4A52-BC87-4E2B-83CD-7A2A92AD6B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898E41F-0AEE-4A0A-82C6-3859CAA5C687}" type="slidenum">
              <a:rPr lang="en-AU" altLang="en-US" smtClean="0">
                <a:latin typeface="Times New Roman" panose="02020603050405020304" pitchFamily="18" charset="0"/>
              </a:rPr>
              <a:pPr/>
              <a:t>52</a:t>
            </a:fld>
            <a:endParaRPr lang="en-AU" altLang="en-US">
              <a:latin typeface="Times New Roman" panose="02020603050405020304" pitchFamily="18" charset="0"/>
            </a:endParaRPr>
          </a:p>
        </p:txBody>
      </p:sp>
      <p:sp>
        <p:nvSpPr>
          <p:cNvPr id="98310" name="Rectangle 2">
            <a:extLst>
              <a:ext uri="{FF2B5EF4-FFF2-40B4-BE49-F238E27FC236}">
                <a16:creationId xmlns:a16="http://schemas.microsoft.com/office/drawing/2014/main" id="{8747802D-57C9-442E-B2BC-B31DA70325E5}"/>
              </a:ext>
            </a:extLst>
          </p:cNvPr>
          <p:cNvSpPr>
            <a:spLocks noGrp="1" noRot="1" noChangeAspect="1" noChangeArrowheads="1" noTextEdit="1"/>
          </p:cNvSpPr>
          <p:nvPr>
            <p:ph type="sldImg"/>
          </p:nvPr>
        </p:nvSpPr>
        <p:spPr>
          <a:ln/>
        </p:spPr>
      </p:sp>
      <p:sp>
        <p:nvSpPr>
          <p:cNvPr id="98311" name="Rectangle 3">
            <a:extLst>
              <a:ext uri="{FF2B5EF4-FFF2-40B4-BE49-F238E27FC236}">
                <a16:creationId xmlns:a16="http://schemas.microsoft.com/office/drawing/2014/main" id="{D7173D29-02D5-4B67-8E98-60D83DFEB7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12 = 1100b  =&gt; so lower 3 digit =100b (or, 4).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6E2BA03-86E7-47BD-A16B-73FF999233E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0355" name="Rectangle 3">
            <a:extLst>
              <a:ext uri="{FF2B5EF4-FFF2-40B4-BE49-F238E27FC236}">
                <a16:creationId xmlns:a16="http://schemas.microsoft.com/office/drawing/2014/main" id="{DD2D59C6-5DC6-4090-9639-D2FE0AA30BA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733D921-7DF2-479F-BAFE-B178CC5B502A}"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00356" name="Rectangle 6">
            <a:extLst>
              <a:ext uri="{FF2B5EF4-FFF2-40B4-BE49-F238E27FC236}">
                <a16:creationId xmlns:a16="http://schemas.microsoft.com/office/drawing/2014/main" id="{B23E97A5-0311-44E3-AC9E-FD9C9C2CD41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00357" name="Rectangle 7">
            <a:extLst>
              <a:ext uri="{FF2B5EF4-FFF2-40B4-BE49-F238E27FC236}">
                <a16:creationId xmlns:a16="http://schemas.microsoft.com/office/drawing/2014/main" id="{5BE053EC-2C08-490C-9A84-2959E725A3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4EE8CFF4-BCA8-431B-8F8A-08ED25299F13}" type="slidenum">
              <a:rPr lang="en-AU" altLang="en-US" smtClean="0">
                <a:latin typeface="Times New Roman" panose="02020603050405020304" pitchFamily="18" charset="0"/>
              </a:rPr>
              <a:pPr/>
              <a:t>53</a:t>
            </a:fld>
            <a:endParaRPr lang="en-AU" altLang="en-US">
              <a:latin typeface="Times New Roman" panose="02020603050405020304" pitchFamily="18" charset="0"/>
            </a:endParaRPr>
          </a:p>
        </p:txBody>
      </p:sp>
      <p:sp>
        <p:nvSpPr>
          <p:cNvPr id="100358" name="Rectangle 2">
            <a:extLst>
              <a:ext uri="{FF2B5EF4-FFF2-40B4-BE49-F238E27FC236}">
                <a16:creationId xmlns:a16="http://schemas.microsoft.com/office/drawing/2014/main" id="{75F80BAC-30C8-4CFF-92AD-FE85F238950A}"/>
              </a:ext>
            </a:extLst>
          </p:cNvPr>
          <p:cNvSpPr>
            <a:spLocks noGrp="1" noRot="1" noChangeAspect="1" noChangeArrowheads="1" noTextEdit="1"/>
          </p:cNvSpPr>
          <p:nvPr>
            <p:ph type="sldImg"/>
          </p:nvPr>
        </p:nvSpPr>
        <p:spPr>
          <a:ln/>
        </p:spPr>
      </p:sp>
      <p:sp>
        <p:nvSpPr>
          <p:cNvPr id="100359" name="Rectangle 3">
            <a:extLst>
              <a:ext uri="{FF2B5EF4-FFF2-40B4-BE49-F238E27FC236}">
                <a16:creationId xmlns:a16="http://schemas.microsoft.com/office/drawing/2014/main" id="{D5FFA324-7B4D-4853-96EA-F731A137F5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D47CAE82-63BB-4568-89CD-03B0F2B1E35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2403" name="Rectangle 3">
            <a:extLst>
              <a:ext uri="{FF2B5EF4-FFF2-40B4-BE49-F238E27FC236}">
                <a16:creationId xmlns:a16="http://schemas.microsoft.com/office/drawing/2014/main" id="{413D6660-9885-4901-8187-297BAFC5E94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62471C9-623A-4BF7-984B-9E21FF8330D9}"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02404" name="Rectangle 6">
            <a:extLst>
              <a:ext uri="{FF2B5EF4-FFF2-40B4-BE49-F238E27FC236}">
                <a16:creationId xmlns:a16="http://schemas.microsoft.com/office/drawing/2014/main" id="{BD717274-DCB1-4FD7-97CB-66B0CD1B762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02405" name="Rectangle 7">
            <a:extLst>
              <a:ext uri="{FF2B5EF4-FFF2-40B4-BE49-F238E27FC236}">
                <a16:creationId xmlns:a16="http://schemas.microsoft.com/office/drawing/2014/main" id="{E8F6C7AA-2AFA-4BEB-921D-918907068A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4E37A5EF-6E92-44A8-BA86-44181AB995C1}" type="slidenum">
              <a:rPr lang="en-AU" altLang="en-US" smtClean="0">
                <a:latin typeface="Times New Roman" panose="02020603050405020304" pitchFamily="18" charset="0"/>
              </a:rPr>
              <a:pPr/>
              <a:t>54</a:t>
            </a:fld>
            <a:endParaRPr lang="en-AU" altLang="en-US">
              <a:latin typeface="Times New Roman" panose="02020603050405020304" pitchFamily="18" charset="0"/>
            </a:endParaRPr>
          </a:p>
        </p:txBody>
      </p:sp>
      <p:sp>
        <p:nvSpPr>
          <p:cNvPr id="102406" name="Rectangle 2">
            <a:extLst>
              <a:ext uri="{FF2B5EF4-FFF2-40B4-BE49-F238E27FC236}">
                <a16:creationId xmlns:a16="http://schemas.microsoft.com/office/drawing/2014/main" id="{CC358E82-1261-413A-A166-B639F39D1D6C}"/>
              </a:ext>
            </a:extLst>
          </p:cNvPr>
          <p:cNvSpPr>
            <a:spLocks noGrp="1" noRot="1" noChangeAspect="1" noChangeArrowheads="1" noTextEdit="1"/>
          </p:cNvSpPr>
          <p:nvPr>
            <p:ph type="sldImg"/>
          </p:nvPr>
        </p:nvSpPr>
        <p:spPr>
          <a:ln/>
        </p:spPr>
      </p:sp>
      <p:sp>
        <p:nvSpPr>
          <p:cNvPr id="102407" name="Rectangle 3">
            <a:extLst>
              <a:ext uri="{FF2B5EF4-FFF2-40B4-BE49-F238E27FC236}">
                <a16:creationId xmlns:a16="http://schemas.microsoft.com/office/drawing/2014/main" id="{04683410-31DB-49E7-8707-84D159D323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22E19F02-667C-4E0B-B627-B9C30F295F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4451" name="Rectangle 3">
            <a:extLst>
              <a:ext uri="{FF2B5EF4-FFF2-40B4-BE49-F238E27FC236}">
                <a16:creationId xmlns:a16="http://schemas.microsoft.com/office/drawing/2014/main" id="{43A7C27A-1C78-49EE-9799-C75F0069432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125370A0-F7D6-4A83-9066-311206CB69CB}"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04452" name="Rectangle 6">
            <a:extLst>
              <a:ext uri="{FF2B5EF4-FFF2-40B4-BE49-F238E27FC236}">
                <a16:creationId xmlns:a16="http://schemas.microsoft.com/office/drawing/2014/main" id="{4DDBE609-D785-46D7-8A98-6B6B9C0B0B2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04453" name="Rectangle 7">
            <a:extLst>
              <a:ext uri="{FF2B5EF4-FFF2-40B4-BE49-F238E27FC236}">
                <a16:creationId xmlns:a16="http://schemas.microsoft.com/office/drawing/2014/main" id="{3A9FA25D-756E-4E59-A477-59BE8FDCB5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704703F-14D6-4A64-977A-F81880464318}" type="slidenum">
              <a:rPr lang="en-AU" altLang="en-US" smtClean="0">
                <a:latin typeface="Times New Roman" panose="02020603050405020304" pitchFamily="18" charset="0"/>
              </a:rPr>
              <a:pPr/>
              <a:t>55</a:t>
            </a:fld>
            <a:endParaRPr lang="en-AU" altLang="en-US">
              <a:latin typeface="Times New Roman" panose="02020603050405020304" pitchFamily="18" charset="0"/>
            </a:endParaRPr>
          </a:p>
        </p:txBody>
      </p:sp>
      <p:sp>
        <p:nvSpPr>
          <p:cNvPr id="104454" name="Rectangle 2">
            <a:extLst>
              <a:ext uri="{FF2B5EF4-FFF2-40B4-BE49-F238E27FC236}">
                <a16:creationId xmlns:a16="http://schemas.microsoft.com/office/drawing/2014/main" id="{1D7533E0-D818-4598-8A7A-F9518B495B97}"/>
              </a:ext>
            </a:extLst>
          </p:cNvPr>
          <p:cNvSpPr>
            <a:spLocks noGrp="1" noRot="1" noChangeAspect="1" noChangeArrowheads="1" noTextEdit="1"/>
          </p:cNvSpPr>
          <p:nvPr>
            <p:ph type="sldImg"/>
          </p:nvPr>
        </p:nvSpPr>
        <p:spPr>
          <a:ln/>
        </p:spPr>
      </p:sp>
      <p:sp>
        <p:nvSpPr>
          <p:cNvPr id="104455" name="Rectangle 3">
            <a:extLst>
              <a:ext uri="{FF2B5EF4-FFF2-40B4-BE49-F238E27FC236}">
                <a16:creationId xmlns:a16="http://schemas.microsoft.com/office/drawing/2014/main" id="{4BB19112-961F-4603-98A6-43EF60E871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2040E34-1891-41E1-819F-0EB6883BB89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6499" name="Rectangle 3">
            <a:extLst>
              <a:ext uri="{FF2B5EF4-FFF2-40B4-BE49-F238E27FC236}">
                <a16:creationId xmlns:a16="http://schemas.microsoft.com/office/drawing/2014/main" id="{8654B58A-A127-4D8A-811D-4A9586C50DA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DD8A492-C80A-4A97-9A12-44BC5E31FD28}"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06500" name="Rectangle 6">
            <a:extLst>
              <a:ext uri="{FF2B5EF4-FFF2-40B4-BE49-F238E27FC236}">
                <a16:creationId xmlns:a16="http://schemas.microsoft.com/office/drawing/2014/main" id="{C58C0C7A-0C6F-49BC-B4B8-582420A088D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06501" name="Rectangle 7">
            <a:extLst>
              <a:ext uri="{FF2B5EF4-FFF2-40B4-BE49-F238E27FC236}">
                <a16:creationId xmlns:a16="http://schemas.microsoft.com/office/drawing/2014/main" id="{A6680B0B-F8BD-428A-8547-49DE6D3DD8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1D505EB-12AD-4A45-A3A4-CFCC5F8DD2E4}" type="slidenum">
              <a:rPr lang="en-AU" altLang="en-US" smtClean="0">
                <a:latin typeface="Times New Roman" panose="02020603050405020304" pitchFamily="18" charset="0"/>
              </a:rPr>
              <a:pPr/>
              <a:t>56</a:t>
            </a:fld>
            <a:endParaRPr lang="en-AU" altLang="en-US">
              <a:latin typeface="Times New Roman" panose="02020603050405020304" pitchFamily="18" charset="0"/>
            </a:endParaRPr>
          </a:p>
        </p:txBody>
      </p:sp>
      <p:sp>
        <p:nvSpPr>
          <p:cNvPr id="106502" name="Rectangle 2">
            <a:extLst>
              <a:ext uri="{FF2B5EF4-FFF2-40B4-BE49-F238E27FC236}">
                <a16:creationId xmlns:a16="http://schemas.microsoft.com/office/drawing/2014/main" id="{C2DFF4E0-F121-4802-BB83-2824306036F0}"/>
              </a:ext>
            </a:extLst>
          </p:cNvPr>
          <p:cNvSpPr>
            <a:spLocks noGrp="1" noRot="1" noChangeAspect="1" noChangeArrowheads="1" noTextEdit="1"/>
          </p:cNvSpPr>
          <p:nvPr>
            <p:ph type="sldImg"/>
          </p:nvPr>
        </p:nvSpPr>
        <p:spPr>
          <a:ln/>
        </p:spPr>
      </p:sp>
      <p:sp>
        <p:nvSpPr>
          <p:cNvPr id="106503" name="Rectangle 3">
            <a:extLst>
              <a:ext uri="{FF2B5EF4-FFF2-40B4-BE49-F238E27FC236}">
                <a16:creationId xmlns:a16="http://schemas.microsoft.com/office/drawing/2014/main" id="{3C327761-DDD7-4311-BB0B-915926D744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3852492-02AB-4FBC-8270-86EDD562D5C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8547" name="Rectangle 3">
            <a:extLst>
              <a:ext uri="{FF2B5EF4-FFF2-40B4-BE49-F238E27FC236}">
                <a16:creationId xmlns:a16="http://schemas.microsoft.com/office/drawing/2014/main" id="{0C732116-E72D-46E0-B993-25BB8DBF4BC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4CAE456-589A-48BB-B8E9-F8EA0A6B1BAC}"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08548" name="Rectangle 6">
            <a:extLst>
              <a:ext uri="{FF2B5EF4-FFF2-40B4-BE49-F238E27FC236}">
                <a16:creationId xmlns:a16="http://schemas.microsoft.com/office/drawing/2014/main" id="{BE396464-F060-4B35-9E5F-D5FDA2EDF1A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08549" name="Rectangle 7">
            <a:extLst>
              <a:ext uri="{FF2B5EF4-FFF2-40B4-BE49-F238E27FC236}">
                <a16:creationId xmlns:a16="http://schemas.microsoft.com/office/drawing/2014/main" id="{969390CB-67E0-4360-BCA9-847957ECB9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33153BD-61D6-4BC8-8C26-6AED8C976D7B}" type="slidenum">
              <a:rPr lang="en-AU" altLang="en-US" smtClean="0">
                <a:latin typeface="Times New Roman" panose="02020603050405020304" pitchFamily="18" charset="0"/>
              </a:rPr>
              <a:pPr/>
              <a:t>57</a:t>
            </a:fld>
            <a:endParaRPr lang="en-AU" altLang="en-US">
              <a:latin typeface="Times New Roman" panose="02020603050405020304" pitchFamily="18" charset="0"/>
            </a:endParaRPr>
          </a:p>
        </p:txBody>
      </p:sp>
      <p:sp>
        <p:nvSpPr>
          <p:cNvPr id="108550" name="Rectangle 2">
            <a:extLst>
              <a:ext uri="{FF2B5EF4-FFF2-40B4-BE49-F238E27FC236}">
                <a16:creationId xmlns:a16="http://schemas.microsoft.com/office/drawing/2014/main" id="{6CC86BD5-2F7F-4646-A89C-B1309DD8ED0F}"/>
              </a:ext>
            </a:extLst>
          </p:cNvPr>
          <p:cNvSpPr>
            <a:spLocks noGrp="1" noRot="1" noChangeAspect="1" noChangeArrowheads="1" noTextEdit="1"/>
          </p:cNvSpPr>
          <p:nvPr>
            <p:ph type="sldImg"/>
          </p:nvPr>
        </p:nvSpPr>
        <p:spPr>
          <a:ln/>
        </p:spPr>
      </p:sp>
      <p:sp>
        <p:nvSpPr>
          <p:cNvPr id="108551" name="Rectangle 3">
            <a:extLst>
              <a:ext uri="{FF2B5EF4-FFF2-40B4-BE49-F238E27FC236}">
                <a16:creationId xmlns:a16="http://schemas.microsoft.com/office/drawing/2014/main" id="{7F6EF1EE-8215-45C7-A46C-B1D085A95A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000000"/>
                </a:solidFill>
                <a:latin typeface="Arial" panose="020B0604020202020204" pitchFamily="34" charset="0"/>
                <a:ea typeface="Times New Roman" panose="02020603050405020304" pitchFamily="18" charset="0"/>
                <a:cs typeface="MinionPro-Regular" panose="02040503050201020203" pitchFamily="18" charset="0"/>
              </a:rPr>
              <a:t>The comparators determine which element of the selected set (if any) matches the tag. The output of the comparators is used to select the data from one of the four blocks of the indexed set, using a multiplexor with a decoded select signal. In some implementations, the Output enable signals on the data portions of the cache RAMs can be used to select the entry in the set that drives the output. The Output enable signal comes from the comparators, causing the element that matches to drive the data outputs. This organization eliminates the need for the multiplexor.</a:t>
            </a:r>
          </a:p>
          <a:p>
            <a:endParaRPr lang="en-US" altLang="en-US">
              <a:ea typeface="Times New Roman" panose="02020603050405020304" pitchFamily="18" charset="0"/>
              <a:cs typeface="MinionPro-Regular" panose="02040503050201020203"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E75058FE-2BAC-423C-B9A7-CEB0AE14BBC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10595" name="Rectangle 3">
            <a:extLst>
              <a:ext uri="{FF2B5EF4-FFF2-40B4-BE49-F238E27FC236}">
                <a16:creationId xmlns:a16="http://schemas.microsoft.com/office/drawing/2014/main" id="{B1B18A4B-5765-4EDF-8E31-01CD8C07A51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62DD736-9602-4E10-B9C4-38C15F881729}"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10596" name="Rectangle 6">
            <a:extLst>
              <a:ext uri="{FF2B5EF4-FFF2-40B4-BE49-F238E27FC236}">
                <a16:creationId xmlns:a16="http://schemas.microsoft.com/office/drawing/2014/main" id="{0FCD02BE-96FD-4A6C-9420-48D9F220D90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10597" name="Rectangle 7">
            <a:extLst>
              <a:ext uri="{FF2B5EF4-FFF2-40B4-BE49-F238E27FC236}">
                <a16:creationId xmlns:a16="http://schemas.microsoft.com/office/drawing/2014/main" id="{6235BA87-B25D-4747-B99C-99EAEC310F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C13843F3-EF0F-491F-A0F5-120D7070CB74}" type="slidenum">
              <a:rPr lang="en-AU" altLang="en-US" smtClean="0">
                <a:latin typeface="Times New Roman" panose="02020603050405020304" pitchFamily="18" charset="0"/>
              </a:rPr>
              <a:pPr/>
              <a:t>58</a:t>
            </a:fld>
            <a:endParaRPr lang="en-AU" altLang="en-US">
              <a:latin typeface="Times New Roman" panose="02020603050405020304" pitchFamily="18" charset="0"/>
            </a:endParaRPr>
          </a:p>
        </p:txBody>
      </p:sp>
      <p:sp>
        <p:nvSpPr>
          <p:cNvPr id="110598" name="Rectangle 2">
            <a:extLst>
              <a:ext uri="{FF2B5EF4-FFF2-40B4-BE49-F238E27FC236}">
                <a16:creationId xmlns:a16="http://schemas.microsoft.com/office/drawing/2014/main" id="{108095FA-2A23-471F-B2D9-DCC7FF99D589}"/>
              </a:ext>
            </a:extLst>
          </p:cNvPr>
          <p:cNvSpPr>
            <a:spLocks noGrp="1" noRot="1" noChangeAspect="1" noChangeArrowheads="1" noTextEdit="1"/>
          </p:cNvSpPr>
          <p:nvPr>
            <p:ph type="sldImg"/>
          </p:nvPr>
        </p:nvSpPr>
        <p:spPr>
          <a:ln/>
        </p:spPr>
      </p:sp>
      <p:sp>
        <p:nvSpPr>
          <p:cNvPr id="110599" name="Rectangle 3">
            <a:extLst>
              <a:ext uri="{FF2B5EF4-FFF2-40B4-BE49-F238E27FC236}">
                <a16:creationId xmlns:a16="http://schemas.microsoft.com/office/drawing/2014/main" id="{F2B55C41-5252-4A8E-A401-6F69FDF2BB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A20BE6B-362F-4647-8878-75BE7FD9AAB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12643" name="Rectangle 3">
            <a:extLst>
              <a:ext uri="{FF2B5EF4-FFF2-40B4-BE49-F238E27FC236}">
                <a16:creationId xmlns:a16="http://schemas.microsoft.com/office/drawing/2014/main" id="{3BD86E6C-F664-45C7-B163-AE02C0957DD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A49A9D9-2D7A-49F6-9349-3A29C33D76C2}"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12644" name="Rectangle 6">
            <a:extLst>
              <a:ext uri="{FF2B5EF4-FFF2-40B4-BE49-F238E27FC236}">
                <a16:creationId xmlns:a16="http://schemas.microsoft.com/office/drawing/2014/main" id="{E448F5A5-E9DC-4BB0-ADC6-FD1469A1665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12645" name="Rectangle 7">
            <a:extLst>
              <a:ext uri="{FF2B5EF4-FFF2-40B4-BE49-F238E27FC236}">
                <a16:creationId xmlns:a16="http://schemas.microsoft.com/office/drawing/2014/main" id="{8F46D8D8-20EA-40E2-AF66-9F8406003B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BA05555-7BFF-467D-8C65-85AFA4843A7F}" type="slidenum">
              <a:rPr lang="en-AU" altLang="en-US" smtClean="0">
                <a:latin typeface="Times New Roman" panose="02020603050405020304" pitchFamily="18" charset="0"/>
              </a:rPr>
              <a:pPr/>
              <a:t>59</a:t>
            </a:fld>
            <a:endParaRPr lang="en-AU" altLang="en-US">
              <a:latin typeface="Times New Roman" panose="02020603050405020304" pitchFamily="18" charset="0"/>
            </a:endParaRPr>
          </a:p>
        </p:txBody>
      </p:sp>
      <p:sp>
        <p:nvSpPr>
          <p:cNvPr id="112646" name="Rectangle 2">
            <a:extLst>
              <a:ext uri="{FF2B5EF4-FFF2-40B4-BE49-F238E27FC236}">
                <a16:creationId xmlns:a16="http://schemas.microsoft.com/office/drawing/2014/main" id="{E0C3F3CD-A97F-43E5-8DD8-AFFDAAFEA190}"/>
              </a:ext>
            </a:extLst>
          </p:cNvPr>
          <p:cNvSpPr>
            <a:spLocks noGrp="1" noRot="1" noChangeAspect="1" noChangeArrowheads="1" noTextEdit="1"/>
          </p:cNvSpPr>
          <p:nvPr>
            <p:ph type="sldImg"/>
          </p:nvPr>
        </p:nvSpPr>
        <p:spPr>
          <a:ln/>
        </p:spPr>
      </p:sp>
      <p:sp>
        <p:nvSpPr>
          <p:cNvPr id="112647" name="Rectangle 3">
            <a:extLst>
              <a:ext uri="{FF2B5EF4-FFF2-40B4-BE49-F238E27FC236}">
                <a16:creationId xmlns:a16="http://schemas.microsoft.com/office/drawing/2014/main" id="{7E765339-398F-448C-886A-EBCD00EC9A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35AB3C3-DC6A-4E0A-AE9E-76418B48A347}"/>
              </a:ext>
            </a:extLst>
          </p:cNvPr>
          <p:cNvSpPr>
            <a:spLocks noGrp="1" noChangeArrowheads="1"/>
          </p:cNvSpPr>
          <p:nvPr>
            <p:ph type="body" idx="1"/>
          </p:nvPr>
        </p:nvSpPr>
        <p:spPr>
          <a:xfrm>
            <a:off x="534988" y="4143375"/>
            <a:ext cx="6108700" cy="3922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2" tIns="44919" rIns="91442" bIns="44919"/>
          <a:lstStyle/>
          <a:p>
            <a:endParaRPr lang="en-US" altLang="en-US"/>
          </a:p>
        </p:txBody>
      </p:sp>
      <p:sp>
        <p:nvSpPr>
          <p:cNvPr id="16387" name="Rectangle 3">
            <a:extLst>
              <a:ext uri="{FF2B5EF4-FFF2-40B4-BE49-F238E27FC236}">
                <a16:creationId xmlns:a16="http://schemas.microsoft.com/office/drawing/2014/main" id="{F80B25D1-E436-4255-A9DF-B48791F5BF04}"/>
              </a:ext>
            </a:extLst>
          </p:cNvPr>
          <p:cNvSpPr>
            <a:spLocks noGrp="1" noRot="1" noChangeAspect="1" noChangeArrowheads="1" noTextEdit="1"/>
          </p:cNvSpPr>
          <p:nvPr>
            <p:ph type="sldImg"/>
          </p:nvPr>
        </p:nvSpPr>
        <p:spPr>
          <a:xfrm>
            <a:off x="1387475" y="561975"/>
            <a:ext cx="4338638" cy="3254375"/>
          </a:xfr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A20BE6B-362F-4647-8878-75BE7FD9AAB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12643" name="Rectangle 3">
            <a:extLst>
              <a:ext uri="{FF2B5EF4-FFF2-40B4-BE49-F238E27FC236}">
                <a16:creationId xmlns:a16="http://schemas.microsoft.com/office/drawing/2014/main" id="{3BD86E6C-F664-45C7-B163-AE02C0957DD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A49A9D9-2D7A-49F6-9349-3A29C33D76C2}"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12644" name="Rectangle 6">
            <a:extLst>
              <a:ext uri="{FF2B5EF4-FFF2-40B4-BE49-F238E27FC236}">
                <a16:creationId xmlns:a16="http://schemas.microsoft.com/office/drawing/2014/main" id="{E448F5A5-E9DC-4BB0-ADC6-FD1469A1665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12645" name="Rectangle 7">
            <a:extLst>
              <a:ext uri="{FF2B5EF4-FFF2-40B4-BE49-F238E27FC236}">
                <a16:creationId xmlns:a16="http://schemas.microsoft.com/office/drawing/2014/main" id="{8F46D8D8-20EA-40E2-AF66-9F8406003B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6BA05555-7BFF-467D-8C65-85AFA4843A7F}" type="slidenum">
              <a:rPr lang="en-AU" altLang="en-US" smtClean="0">
                <a:latin typeface="Times New Roman" panose="02020603050405020304" pitchFamily="18" charset="0"/>
              </a:rPr>
              <a:pPr/>
              <a:t>60</a:t>
            </a:fld>
            <a:endParaRPr lang="en-AU" altLang="en-US">
              <a:latin typeface="Times New Roman" panose="02020603050405020304" pitchFamily="18" charset="0"/>
            </a:endParaRPr>
          </a:p>
        </p:txBody>
      </p:sp>
      <p:sp>
        <p:nvSpPr>
          <p:cNvPr id="112646" name="Rectangle 2">
            <a:extLst>
              <a:ext uri="{FF2B5EF4-FFF2-40B4-BE49-F238E27FC236}">
                <a16:creationId xmlns:a16="http://schemas.microsoft.com/office/drawing/2014/main" id="{E0C3F3CD-A97F-43E5-8DD8-AFFDAAFEA190}"/>
              </a:ext>
            </a:extLst>
          </p:cNvPr>
          <p:cNvSpPr>
            <a:spLocks noGrp="1" noRot="1" noChangeAspect="1" noChangeArrowheads="1" noTextEdit="1"/>
          </p:cNvSpPr>
          <p:nvPr>
            <p:ph type="sldImg"/>
          </p:nvPr>
        </p:nvSpPr>
        <p:spPr>
          <a:ln/>
        </p:spPr>
      </p:sp>
      <p:sp>
        <p:nvSpPr>
          <p:cNvPr id="112647" name="Rectangle 3">
            <a:extLst>
              <a:ext uri="{FF2B5EF4-FFF2-40B4-BE49-F238E27FC236}">
                <a16:creationId xmlns:a16="http://schemas.microsoft.com/office/drawing/2014/main" id="{7E765339-398F-448C-886A-EBCD00EC9A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472066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E768A60-32FE-41AE-9A0D-AAB6BACFD1F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14691" name="Rectangle 3">
            <a:extLst>
              <a:ext uri="{FF2B5EF4-FFF2-40B4-BE49-F238E27FC236}">
                <a16:creationId xmlns:a16="http://schemas.microsoft.com/office/drawing/2014/main" id="{588489FB-C26E-4B6A-B0FD-91408C9A34A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FB77535-039C-46C1-846B-0A37E62AD1E7}"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14692" name="Rectangle 6">
            <a:extLst>
              <a:ext uri="{FF2B5EF4-FFF2-40B4-BE49-F238E27FC236}">
                <a16:creationId xmlns:a16="http://schemas.microsoft.com/office/drawing/2014/main" id="{C3EEBCA7-13C8-4030-9982-A38EE6CBECB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14693" name="Rectangle 7">
            <a:extLst>
              <a:ext uri="{FF2B5EF4-FFF2-40B4-BE49-F238E27FC236}">
                <a16:creationId xmlns:a16="http://schemas.microsoft.com/office/drawing/2014/main" id="{B46B594F-6A44-4C72-AF3E-19D469B33A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FC84BF1-CC5D-48BC-99E8-076DF65C3ED1}" type="slidenum">
              <a:rPr lang="en-AU" altLang="en-US" smtClean="0">
                <a:latin typeface="Times New Roman" panose="02020603050405020304" pitchFamily="18" charset="0"/>
              </a:rPr>
              <a:pPr/>
              <a:t>61</a:t>
            </a:fld>
            <a:endParaRPr lang="en-AU" altLang="en-US">
              <a:latin typeface="Times New Roman" panose="02020603050405020304" pitchFamily="18" charset="0"/>
            </a:endParaRPr>
          </a:p>
        </p:txBody>
      </p:sp>
      <p:sp>
        <p:nvSpPr>
          <p:cNvPr id="114694" name="Rectangle 2">
            <a:extLst>
              <a:ext uri="{FF2B5EF4-FFF2-40B4-BE49-F238E27FC236}">
                <a16:creationId xmlns:a16="http://schemas.microsoft.com/office/drawing/2014/main" id="{1BE7D9F0-3786-4D77-96FA-6640B54418F6}"/>
              </a:ext>
            </a:extLst>
          </p:cNvPr>
          <p:cNvSpPr>
            <a:spLocks noGrp="1" noRot="1" noChangeAspect="1" noChangeArrowheads="1" noTextEdit="1"/>
          </p:cNvSpPr>
          <p:nvPr>
            <p:ph type="sldImg"/>
          </p:nvPr>
        </p:nvSpPr>
        <p:spPr>
          <a:ln/>
        </p:spPr>
      </p:sp>
      <p:sp>
        <p:nvSpPr>
          <p:cNvPr id="114695" name="Rectangle 3">
            <a:extLst>
              <a:ext uri="{FF2B5EF4-FFF2-40B4-BE49-F238E27FC236}">
                <a16:creationId xmlns:a16="http://schemas.microsoft.com/office/drawing/2014/main" id="{90224E85-359F-4867-9018-7B90C33F8D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0FED8418-6263-43CF-A978-6FBBB8C38D7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16739" name="Rectangle 3">
            <a:extLst>
              <a:ext uri="{FF2B5EF4-FFF2-40B4-BE49-F238E27FC236}">
                <a16:creationId xmlns:a16="http://schemas.microsoft.com/office/drawing/2014/main" id="{892F6359-076A-4E5C-A842-69ECF8A1623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28B2E74D-21C0-4F07-965A-53561BF1CD7B}"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16740" name="Rectangle 6">
            <a:extLst>
              <a:ext uri="{FF2B5EF4-FFF2-40B4-BE49-F238E27FC236}">
                <a16:creationId xmlns:a16="http://schemas.microsoft.com/office/drawing/2014/main" id="{7A14B301-2432-4C35-84CB-4740A4E332B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16741" name="Rectangle 7">
            <a:extLst>
              <a:ext uri="{FF2B5EF4-FFF2-40B4-BE49-F238E27FC236}">
                <a16:creationId xmlns:a16="http://schemas.microsoft.com/office/drawing/2014/main" id="{ACFE713D-ADB7-480E-A338-67CDC89990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23DB3E6-6756-4197-B092-C547FA780F67}" type="slidenum">
              <a:rPr lang="en-AU" altLang="en-US" smtClean="0">
                <a:latin typeface="Times New Roman" panose="02020603050405020304" pitchFamily="18" charset="0"/>
              </a:rPr>
              <a:pPr/>
              <a:t>62</a:t>
            </a:fld>
            <a:endParaRPr lang="en-AU" altLang="en-US">
              <a:latin typeface="Times New Roman" panose="02020603050405020304" pitchFamily="18" charset="0"/>
            </a:endParaRPr>
          </a:p>
        </p:txBody>
      </p:sp>
      <p:sp>
        <p:nvSpPr>
          <p:cNvPr id="116742" name="Rectangle 2">
            <a:extLst>
              <a:ext uri="{FF2B5EF4-FFF2-40B4-BE49-F238E27FC236}">
                <a16:creationId xmlns:a16="http://schemas.microsoft.com/office/drawing/2014/main" id="{C52003B7-62F9-4361-979D-38B080C90684}"/>
              </a:ext>
            </a:extLst>
          </p:cNvPr>
          <p:cNvSpPr>
            <a:spLocks noGrp="1" noRot="1" noChangeAspect="1" noChangeArrowheads="1" noTextEdit="1"/>
          </p:cNvSpPr>
          <p:nvPr>
            <p:ph type="sldImg"/>
          </p:nvPr>
        </p:nvSpPr>
        <p:spPr>
          <a:ln/>
        </p:spPr>
      </p:sp>
      <p:sp>
        <p:nvSpPr>
          <p:cNvPr id="116743" name="Rectangle 3">
            <a:extLst>
              <a:ext uri="{FF2B5EF4-FFF2-40B4-BE49-F238E27FC236}">
                <a16:creationId xmlns:a16="http://schemas.microsoft.com/office/drawing/2014/main" id="{010234B3-3AA1-46D5-B351-034771F116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737A250-A111-4C9A-B66D-35DAE4DE9B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18787" name="Rectangle 3">
            <a:extLst>
              <a:ext uri="{FF2B5EF4-FFF2-40B4-BE49-F238E27FC236}">
                <a16:creationId xmlns:a16="http://schemas.microsoft.com/office/drawing/2014/main" id="{D8F84548-A723-4D44-A534-3778BD2ECD3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4772D19-094A-47BD-AABE-F981BF5F9E6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18788" name="Rectangle 6">
            <a:extLst>
              <a:ext uri="{FF2B5EF4-FFF2-40B4-BE49-F238E27FC236}">
                <a16:creationId xmlns:a16="http://schemas.microsoft.com/office/drawing/2014/main" id="{5BECF595-E28E-4827-AFEF-A1A0DD7DEBB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18789" name="Rectangle 7">
            <a:extLst>
              <a:ext uri="{FF2B5EF4-FFF2-40B4-BE49-F238E27FC236}">
                <a16:creationId xmlns:a16="http://schemas.microsoft.com/office/drawing/2014/main" id="{15AE97BB-61AB-4411-A40A-3421216149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EE5D94DC-8383-4953-A7D6-799A03DB0AE5}" type="slidenum">
              <a:rPr lang="en-AU" altLang="en-US" smtClean="0">
                <a:latin typeface="Times New Roman" panose="02020603050405020304" pitchFamily="18" charset="0"/>
              </a:rPr>
              <a:pPr/>
              <a:t>63</a:t>
            </a:fld>
            <a:endParaRPr lang="en-AU" altLang="en-US">
              <a:latin typeface="Times New Roman" panose="02020603050405020304" pitchFamily="18" charset="0"/>
            </a:endParaRPr>
          </a:p>
        </p:txBody>
      </p:sp>
      <p:sp>
        <p:nvSpPr>
          <p:cNvPr id="118790" name="Rectangle 2">
            <a:extLst>
              <a:ext uri="{FF2B5EF4-FFF2-40B4-BE49-F238E27FC236}">
                <a16:creationId xmlns:a16="http://schemas.microsoft.com/office/drawing/2014/main" id="{DF02EEA3-9ED9-49D0-8241-65263DA7810A}"/>
              </a:ext>
            </a:extLst>
          </p:cNvPr>
          <p:cNvSpPr>
            <a:spLocks noGrp="1" noRot="1" noChangeAspect="1" noChangeArrowheads="1" noTextEdit="1"/>
          </p:cNvSpPr>
          <p:nvPr>
            <p:ph type="sldImg"/>
          </p:nvPr>
        </p:nvSpPr>
        <p:spPr>
          <a:ln/>
        </p:spPr>
      </p:sp>
      <p:sp>
        <p:nvSpPr>
          <p:cNvPr id="118791" name="Rectangle 3">
            <a:extLst>
              <a:ext uri="{FF2B5EF4-FFF2-40B4-BE49-F238E27FC236}">
                <a16:creationId xmlns:a16="http://schemas.microsoft.com/office/drawing/2014/main" id="{5D83ADE5-0ECD-42E0-9F5A-82B38806FC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D841F58-1FE2-45DF-82D5-D2F132D0CC0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20835" name="Rectangle 3">
            <a:extLst>
              <a:ext uri="{FF2B5EF4-FFF2-40B4-BE49-F238E27FC236}">
                <a16:creationId xmlns:a16="http://schemas.microsoft.com/office/drawing/2014/main" id="{65D803DE-4343-4183-9934-3035A649072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F1B4551-E0BA-445A-9678-F3AC690A9AA7}"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20836" name="Rectangle 6">
            <a:extLst>
              <a:ext uri="{FF2B5EF4-FFF2-40B4-BE49-F238E27FC236}">
                <a16:creationId xmlns:a16="http://schemas.microsoft.com/office/drawing/2014/main" id="{3960E8C4-400C-47A2-A677-FB61259634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20837" name="Rectangle 7">
            <a:extLst>
              <a:ext uri="{FF2B5EF4-FFF2-40B4-BE49-F238E27FC236}">
                <a16:creationId xmlns:a16="http://schemas.microsoft.com/office/drawing/2014/main" id="{DE4EF44E-7579-47A9-9BF4-5663ED538D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DDB3E026-C5E8-4491-95E9-894B07A1188B}" type="slidenum">
              <a:rPr lang="en-AU" altLang="en-US" smtClean="0">
                <a:latin typeface="Times New Roman" panose="02020603050405020304" pitchFamily="18" charset="0"/>
              </a:rPr>
              <a:pPr/>
              <a:t>64</a:t>
            </a:fld>
            <a:endParaRPr lang="en-AU" altLang="en-US">
              <a:latin typeface="Times New Roman" panose="02020603050405020304" pitchFamily="18" charset="0"/>
            </a:endParaRPr>
          </a:p>
        </p:txBody>
      </p:sp>
      <p:sp>
        <p:nvSpPr>
          <p:cNvPr id="120838" name="Rectangle 2">
            <a:extLst>
              <a:ext uri="{FF2B5EF4-FFF2-40B4-BE49-F238E27FC236}">
                <a16:creationId xmlns:a16="http://schemas.microsoft.com/office/drawing/2014/main" id="{60F8824F-5612-421D-9BDB-9B61129B85F5}"/>
              </a:ext>
            </a:extLst>
          </p:cNvPr>
          <p:cNvSpPr>
            <a:spLocks noGrp="1" noRot="1" noChangeAspect="1" noChangeArrowheads="1" noTextEdit="1"/>
          </p:cNvSpPr>
          <p:nvPr>
            <p:ph type="sldImg"/>
          </p:nvPr>
        </p:nvSpPr>
        <p:spPr>
          <a:ln/>
        </p:spPr>
      </p:sp>
      <p:sp>
        <p:nvSpPr>
          <p:cNvPr id="120839" name="Rectangle 3">
            <a:extLst>
              <a:ext uri="{FF2B5EF4-FFF2-40B4-BE49-F238E27FC236}">
                <a16:creationId xmlns:a16="http://schemas.microsoft.com/office/drawing/2014/main" id="{BB4F282C-B2E8-4ADB-9547-5B20D69CE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A89F819B-A497-4716-BB63-5C3856166A8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22883" name="Rectangle 3">
            <a:extLst>
              <a:ext uri="{FF2B5EF4-FFF2-40B4-BE49-F238E27FC236}">
                <a16:creationId xmlns:a16="http://schemas.microsoft.com/office/drawing/2014/main" id="{C412CAE1-0587-443B-84F0-B7AD631F836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886853E4-7F38-4B78-9ED0-4DAA73298683}"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22884" name="Rectangle 6">
            <a:extLst>
              <a:ext uri="{FF2B5EF4-FFF2-40B4-BE49-F238E27FC236}">
                <a16:creationId xmlns:a16="http://schemas.microsoft.com/office/drawing/2014/main" id="{12212EC7-4626-4AF8-B611-FA6D944F9FA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22885" name="Rectangle 7">
            <a:extLst>
              <a:ext uri="{FF2B5EF4-FFF2-40B4-BE49-F238E27FC236}">
                <a16:creationId xmlns:a16="http://schemas.microsoft.com/office/drawing/2014/main" id="{2B1BCC26-EF97-429E-97BA-B480776E31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60D146B-9F0D-4AD5-A029-536691C1ECD7}" type="slidenum">
              <a:rPr lang="en-AU" altLang="en-US" smtClean="0">
                <a:latin typeface="Times New Roman" panose="02020603050405020304" pitchFamily="18" charset="0"/>
              </a:rPr>
              <a:pPr/>
              <a:t>65</a:t>
            </a:fld>
            <a:endParaRPr lang="en-AU" altLang="en-US">
              <a:latin typeface="Times New Roman" panose="02020603050405020304" pitchFamily="18" charset="0"/>
            </a:endParaRPr>
          </a:p>
        </p:txBody>
      </p:sp>
      <p:sp>
        <p:nvSpPr>
          <p:cNvPr id="122886" name="Rectangle 2">
            <a:extLst>
              <a:ext uri="{FF2B5EF4-FFF2-40B4-BE49-F238E27FC236}">
                <a16:creationId xmlns:a16="http://schemas.microsoft.com/office/drawing/2014/main" id="{DBCA1E2B-E9F7-4ECB-8D0A-CB2824FD147A}"/>
              </a:ext>
            </a:extLst>
          </p:cNvPr>
          <p:cNvSpPr>
            <a:spLocks noGrp="1" noRot="1" noChangeAspect="1" noChangeArrowheads="1" noTextEdit="1"/>
          </p:cNvSpPr>
          <p:nvPr>
            <p:ph type="sldImg"/>
          </p:nvPr>
        </p:nvSpPr>
        <p:spPr>
          <a:ln/>
        </p:spPr>
      </p:sp>
      <p:sp>
        <p:nvSpPr>
          <p:cNvPr id="122887" name="Rectangle 3">
            <a:extLst>
              <a:ext uri="{FF2B5EF4-FFF2-40B4-BE49-F238E27FC236}">
                <a16:creationId xmlns:a16="http://schemas.microsoft.com/office/drawing/2014/main" id="{134B9FCF-843C-4011-AE56-DAF3C76CA3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000000"/>
                </a:solidFill>
                <a:latin typeface="Arial" panose="020B0604020202020204" pitchFamily="34" charset="0"/>
                <a:ea typeface="Times New Roman" panose="02020603050405020304" pitchFamily="18" charset="0"/>
                <a:cs typeface="MinionPro-Regular" panose="02040503050201020203" pitchFamily="18" charset="0"/>
              </a:rPr>
              <a:t>This data is from a paper by LaMarca and Ladner [1996]. Due to such results, new versions of Radix Sort have been invented that take memory hierarchy into account, to regain its algorithmic advantages. The basic idea of cache optimizations is to use all the data in a block repeatedly before it is replaced on a miss</a:t>
            </a:r>
            <a:endParaRPr lang="en-US" altLang="en-US">
              <a:ea typeface="Times New Roman" panose="02020603050405020304" pitchFamily="18" charset="0"/>
              <a:cs typeface="MinionPro-Regular" panose="02040503050201020203"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A8B1D31F-5DBC-410E-9981-E3194D006592}"/>
              </a:ext>
            </a:extLst>
          </p:cNvPr>
          <p:cNvSpPr>
            <a:spLocks noGrp="1" noRot="1" noChangeAspect="1" noChangeArrowheads="1" noTextEdit="1"/>
          </p:cNvSpPr>
          <p:nvPr>
            <p:ph type="sldImg"/>
          </p:nvPr>
        </p:nvSpPr>
        <p:spPr>
          <a:ln/>
        </p:spPr>
      </p:sp>
      <p:sp>
        <p:nvSpPr>
          <p:cNvPr id="124931" name="Notes Placeholder 2">
            <a:extLst>
              <a:ext uri="{FF2B5EF4-FFF2-40B4-BE49-F238E27FC236}">
                <a16:creationId xmlns:a16="http://schemas.microsoft.com/office/drawing/2014/main" id="{C8568389-37E5-4E98-BE4E-2AA8EF150C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4932" name="Header Placeholder 3">
            <a:extLst>
              <a:ext uri="{FF2B5EF4-FFF2-40B4-BE49-F238E27FC236}">
                <a16:creationId xmlns:a16="http://schemas.microsoft.com/office/drawing/2014/main" id="{6FA38118-E45E-4509-9BCD-D2B548D694CC}"/>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24933" name="Date Placeholder 4">
            <a:extLst>
              <a:ext uri="{FF2B5EF4-FFF2-40B4-BE49-F238E27FC236}">
                <a16:creationId xmlns:a16="http://schemas.microsoft.com/office/drawing/2014/main" id="{02BE8A03-61C5-472E-96DC-DB8E5C49D84A}"/>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A7C7ABE2-DC61-4AB4-AF43-FE2FA545DD32}"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24934" name="Footer Placeholder 5">
            <a:extLst>
              <a:ext uri="{FF2B5EF4-FFF2-40B4-BE49-F238E27FC236}">
                <a16:creationId xmlns:a16="http://schemas.microsoft.com/office/drawing/2014/main" id="{CA46230C-C001-4139-B9BB-9B9ACBC9449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24935" name="Slide Number Placeholder 6">
            <a:extLst>
              <a:ext uri="{FF2B5EF4-FFF2-40B4-BE49-F238E27FC236}">
                <a16:creationId xmlns:a16="http://schemas.microsoft.com/office/drawing/2014/main" id="{BCAE0BEE-17A3-44FA-8C01-F05DC14DB4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A32B0AD2-35EA-4A54-BEE4-4E9CF705193F}" type="slidenum">
              <a:rPr lang="en-AU" altLang="en-US" smtClean="0">
                <a:latin typeface="Times New Roman" panose="02020603050405020304" pitchFamily="18" charset="0"/>
              </a:rPr>
              <a:pPr/>
              <a:t>66</a:t>
            </a:fld>
            <a:endParaRPr lang="en-AU"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7158927F-9DA8-4A9A-A619-8D387CF185FA}"/>
              </a:ext>
            </a:extLst>
          </p:cNvPr>
          <p:cNvSpPr>
            <a:spLocks noGrp="1" noRot="1" noChangeAspect="1" noChangeArrowheads="1" noTextEdit="1"/>
          </p:cNvSpPr>
          <p:nvPr>
            <p:ph type="sldImg"/>
          </p:nvPr>
        </p:nvSpPr>
        <p:spPr>
          <a:ln/>
        </p:spPr>
      </p:sp>
      <p:sp>
        <p:nvSpPr>
          <p:cNvPr id="126979" name="Notes Placeholder 2">
            <a:extLst>
              <a:ext uri="{FF2B5EF4-FFF2-40B4-BE49-F238E27FC236}">
                <a16:creationId xmlns:a16="http://schemas.microsoft.com/office/drawing/2014/main" id="{C5FDEC50-BE3B-4F85-A430-EA2059AC55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6980" name="Header Placeholder 3">
            <a:extLst>
              <a:ext uri="{FF2B5EF4-FFF2-40B4-BE49-F238E27FC236}">
                <a16:creationId xmlns:a16="http://schemas.microsoft.com/office/drawing/2014/main" id="{B32C9B02-33DA-46E5-B3CB-14638F36D7C5}"/>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26981" name="Date Placeholder 4">
            <a:extLst>
              <a:ext uri="{FF2B5EF4-FFF2-40B4-BE49-F238E27FC236}">
                <a16:creationId xmlns:a16="http://schemas.microsoft.com/office/drawing/2014/main" id="{4EDF8730-072F-4D09-9821-F9C085F5FBEF}"/>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FE89CDE4-16E2-4350-B2C7-5C8496547C1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26982" name="Footer Placeholder 5">
            <a:extLst>
              <a:ext uri="{FF2B5EF4-FFF2-40B4-BE49-F238E27FC236}">
                <a16:creationId xmlns:a16="http://schemas.microsoft.com/office/drawing/2014/main" id="{DE6172B8-994C-4ACD-B171-D7E2FB852E8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26983" name="Slide Number Placeholder 6">
            <a:extLst>
              <a:ext uri="{FF2B5EF4-FFF2-40B4-BE49-F238E27FC236}">
                <a16:creationId xmlns:a16="http://schemas.microsoft.com/office/drawing/2014/main" id="{007F98C5-E51C-4EC4-9924-BEA8601B1F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2C65E575-62A1-402E-BA73-7F462BB1A711}" type="slidenum">
              <a:rPr lang="en-AU" altLang="en-US" smtClean="0">
                <a:latin typeface="Times New Roman" panose="02020603050405020304" pitchFamily="18" charset="0"/>
              </a:rPr>
              <a:pPr/>
              <a:t>67</a:t>
            </a:fld>
            <a:endParaRPr lang="en-AU"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8F2B4C35-4842-4217-B929-D94DB5D9C0AE}"/>
              </a:ext>
            </a:extLst>
          </p:cNvPr>
          <p:cNvSpPr>
            <a:spLocks noGrp="1" noRot="1" noChangeAspect="1" noChangeArrowheads="1" noTextEdit="1"/>
          </p:cNvSpPr>
          <p:nvPr>
            <p:ph type="sldImg"/>
          </p:nvPr>
        </p:nvSpPr>
        <p:spPr>
          <a:ln/>
        </p:spPr>
      </p:sp>
      <p:sp>
        <p:nvSpPr>
          <p:cNvPr id="129027" name="Notes Placeholder 2">
            <a:extLst>
              <a:ext uri="{FF2B5EF4-FFF2-40B4-BE49-F238E27FC236}">
                <a16:creationId xmlns:a16="http://schemas.microsoft.com/office/drawing/2014/main" id="{FC0AF7AF-B12C-40CA-B172-68CC39AF19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9028" name="Header Placeholder 3">
            <a:extLst>
              <a:ext uri="{FF2B5EF4-FFF2-40B4-BE49-F238E27FC236}">
                <a16:creationId xmlns:a16="http://schemas.microsoft.com/office/drawing/2014/main" id="{B007854C-0FF8-4C3E-8CD7-B4F0D683B87C}"/>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29029" name="Date Placeholder 4">
            <a:extLst>
              <a:ext uri="{FF2B5EF4-FFF2-40B4-BE49-F238E27FC236}">
                <a16:creationId xmlns:a16="http://schemas.microsoft.com/office/drawing/2014/main" id="{31E7F0A9-AF24-426D-BF10-3D1B6A931B3C}"/>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726FD100-82D7-48F3-A6C6-8D908CFA1617}"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29030" name="Footer Placeholder 5">
            <a:extLst>
              <a:ext uri="{FF2B5EF4-FFF2-40B4-BE49-F238E27FC236}">
                <a16:creationId xmlns:a16="http://schemas.microsoft.com/office/drawing/2014/main" id="{92D357ED-40A0-4788-ACB5-8D0B24C9911C}"/>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29031" name="Slide Number Placeholder 6">
            <a:extLst>
              <a:ext uri="{FF2B5EF4-FFF2-40B4-BE49-F238E27FC236}">
                <a16:creationId xmlns:a16="http://schemas.microsoft.com/office/drawing/2014/main" id="{2D57BAE9-5106-4F33-BD47-80AC33649C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088680EF-F36C-49DD-8FA4-62B818A87FBB}" type="slidenum">
              <a:rPr lang="en-AU" altLang="en-US" smtClean="0">
                <a:latin typeface="Times New Roman" panose="02020603050405020304" pitchFamily="18" charset="0"/>
              </a:rPr>
              <a:pPr/>
              <a:t>68</a:t>
            </a:fld>
            <a:endParaRPr lang="en-AU"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1C6628C6-2710-484D-B122-6E0185253436}"/>
              </a:ext>
            </a:extLst>
          </p:cNvPr>
          <p:cNvSpPr>
            <a:spLocks noGrp="1" noRot="1" noChangeAspect="1" noChangeArrowheads="1" noTextEdit="1"/>
          </p:cNvSpPr>
          <p:nvPr>
            <p:ph type="sldImg"/>
          </p:nvPr>
        </p:nvSpPr>
        <p:spPr>
          <a:ln/>
        </p:spPr>
      </p:sp>
      <p:sp>
        <p:nvSpPr>
          <p:cNvPr id="131075" name="Notes Placeholder 2">
            <a:extLst>
              <a:ext uri="{FF2B5EF4-FFF2-40B4-BE49-F238E27FC236}">
                <a16:creationId xmlns:a16="http://schemas.microsoft.com/office/drawing/2014/main" id="{06DD6AA9-FAF8-48CB-85CF-9AB911D1DF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1076" name="Header Placeholder 3">
            <a:extLst>
              <a:ext uri="{FF2B5EF4-FFF2-40B4-BE49-F238E27FC236}">
                <a16:creationId xmlns:a16="http://schemas.microsoft.com/office/drawing/2014/main" id="{93646298-04A5-43C2-A452-2028A263DFB4}"/>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31077" name="Date Placeholder 4">
            <a:extLst>
              <a:ext uri="{FF2B5EF4-FFF2-40B4-BE49-F238E27FC236}">
                <a16:creationId xmlns:a16="http://schemas.microsoft.com/office/drawing/2014/main" id="{4AC39DA0-5638-4FEA-8E84-B1582D11DF9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B694D3D9-8C82-4940-AE60-5B8D404AF90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31078" name="Footer Placeholder 5">
            <a:extLst>
              <a:ext uri="{FF2B5EF4-FFF2-40B4-BE49-F238E27FC236}">
                <a16:creationId xmlns:a16="http://schemas.microsoft.com/office/drawing/2014/main" id="{4C09AC56-A0FE-4099-AED2-75DC3F18380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31079" name="Slide Number Placeholder 6">
            <a:extLst>
              <a:ext uri="{FF2B5EF4-FFF2-40B4-BE49-F238E27FC236}">
                <a16:creationId xmlns:a16="http://schemas.microsoft.com/office/drawing/2014/main" id="{7822F394-180D-4637-AEDD-08C90B074B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4AF266FA-A3C4-4E6B-8F16-695959D14F09}" type="slidenum">
              <a:rPr lang="en-AU" altLang="en-US" smtClean="0">
                <a:latin typeface="Times New Roman" panose="02020603050405020304" pitchFamily="18" charset="0"/>
              </a:rPr>
              <a:pPr/>
              <a:t>69</a:t>
            </a:fld>
            <a:endParaRPr lang="en-AU"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70209C7-8263-4927-B7ED-C2527E9E7DF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8435" name="Rectangle 3">
            <a:extLst>
              <a:ext uri="{FF2B5EF4-FFF2-40B4-BE49-F238E27FC236}">
                <a16:creationId xmlns:a16="http://schemas.microsoft.com/office/drawing/2014/main" id="{9A377354-CDE1-4F3A-8B60-E5A52FCD285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6197111-49E5-465C-B75D-C0943C68A1CE}"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8436" name="Rectangle 6">
            <a:extLst>
              <a:ext uri="{FF2B5EF4-FFF2-40B4-BE49-F238E27FC236}">
                <a16:creationId xmlns:a16="http://schemas.microsoft.com/office/drawing/2014/main" id="{EB07CB9E-8BC3-4159-B49F-D9AEB8CEC68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8437" name="Rectangle 7">
            <a:extLst>
              <a:ext uri="{FF2B5EF4-FFF2-40B4-BE49-F238E27FC236}">
                <a16:creationId xmlns:a16="http://schemas.microsoft.com/office/drawing/2014/main" id="{64B433CF-9CEF-428B-9EEC-F196B5A018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2994BA4-3DD2-4F05-A747-92BC73D5B763}" type="slidenum">
              <a:rPr lang="en-AU" altLang="en-US" smtClean="0">
                <a:latin typeface="Times New Roman" panose="02020603050405020304" pitchFamily="18" charset="0"/>
              </a:rPr>
              <a:pPr/>
              <a:t>7</a:t>
            </a:fld>
            <a:endParaRPr lang="en-AU" altLang="en-US">
              <a:latin typeface="Times New Roman" panose="02020603050405020304" pitchFamily="18" charset="0"/>
            </a:endParaRPr>
          </a:p>
        </p:txBody>
      </p:sp>
      <p:sp>
        <p:nvSpPr>
          <p:cNvPr id="18438" name="Rectangle 2">
            <a:extLst>
              <a:ext uri="{FF2B5EF4-FFF2-40B4-BE49-F238E27FC236}">
                <a16:creationId xmlns:a16="http://schemas.microsoft.com/office/drawing/2014/main" id="{8CD4D65E-C4E0-4EA8-B610-CE615E57BF04}"/>
              </a:ext>
            </a:extLst>
          </p:cNvPr>
          <p:cNvSpPr>
            <a:spLocks noGrp="1" noRot="1" noChangeAspect="1" noChangeArrowheads="1" noTextEdit="1"/>
          </p:cNvSpPr>
          <p:nvPr>
            <p:ph type="sldImg"/>
          </p:nvPr>
        </p:nvSpPr>
        <p:spPr>
          <a:ln/>
        </p:spPr>
      </p:sp>
      <p:sp>
        <p:nvSpPr>
          <p:cNvPr id="18439" name="Rectangle 3">
            <a:extLst>
              <a:ext uri="{FF2B5EF4-FFF2-40B4-BE49-F238E27FC236}">
                <a16:creationId xmlns:a16="http://schemas.microsoft.com/office/drawing/2014/main" id="{30B25E81-D2D3-4956-B073-C156D3B6FB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467C462F-689E-4708-8139-B3DFB85B1AB1}"/>
              </a:ext>
            </a:extLst>
          </p:cNvPr>
          <p:cNvSpPr>
            <a:spLocks noGrp="1" noRot="1" noChangeAspect="1" noChangeArrowheads="1" noTextEdit="1"/>
          </p:cNvSpPr>
          <p:nvPr>
            <p:ph type="sldImg"/>
          </p:nvPr>
        </p:nvSpPr>
        <p:spPr>
          <a:ln/>
        </p:spPr>
      </p:sp>
      <p:sp>
        <p:nvSpPr>
          <p:cNvPr id="133123" name="Notes Placeholder 2">
            <a:extLst>
              <a:ext uri="{FF2B5EF4-FFF2-40B4-BE49-F238E27FC236}">
                <a16:creationId xmlns:a16="http://schemas.microsoft.com/office/drawing/2014/main" id="{AD5BF89D-8A17-430E-A9C1-78BDDEDDD2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24" name="Header Placeholder 3">
            <a:extLst>
              <a:ext uri="{FF2B5EF4-FFF2-40B4-BE49-F238E27FC236}">
                <a16:creationId xmlns:a16="http://schemas.microsoft.com/office/drawing/2014/main" id="{D8127294-2D24-4CB2-93DE-F147D018F3EE}"/>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33125" name="Date Placeholder 4">
            <a:extLst>
              <a:ext uri="{FF2B5EF4-FFF2-40B4-BE49-F238E27FC236}">
                <a16:creationId xmlns:a16="http://schemas.microsoft.com/office/drawing/2014/main" id="{EC204EED-A654-4494-AA1F-CE85B39DA1C5}"/>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AE7FF466-A785-4DB1-B318-5D237AB24018}"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33126" name="Footer Placeholder 5">
            <a:extLst>
              <a:ext uri="{FF2B5EF4-FFF2-40B4-BE49-F238E27FC236}">
                <a16:creationId xmlns:a16="http://schemas.microsoft.com/office/drawing/2014/main" id="{51B4F74F-2880-4A4C-88E2-19401208964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33127" name="Slide Number Placeholder 6">
            <a:extLst>
              <a:ext uri="{FF2B5EF4-FFF2-40B4-BE49-F238E27FC236}">
                <a16:creationId xmlns:a16="http://schemas.microsoft.com/office/drawing/2014/main" id="{40834B9B-BF79-43AD-B78C-14B2A4786A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D2D9659B-1E49-42F6-A204-65D5A2E9F7B5}" type="slidenum">
              <a:rPr lang="en-AU" altLang="en-US" smtClean="0">
                <a:latin typeface="Times New Roman" panose="02020603050405020304" pitchFamily="18" charset="0"/>
              </a:rPr>
              <a:pPr/>
              <a:t>70</a:t>
            </a:fld>
            <a:endParaRPr lang="en-AU"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CDB65A3B-1BE4-4585-B968-1A310CF87AF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35171" name="Rectangle 3">
            <a:extLst>
              <a:ext uri="{FF2B5EF4-FFF2-40B4-BE49-F238E27FC236}">
                <a16:creationId xmlns:a16="http://schemas.microsoft.com/office/drawing/2014/main" id="{40EEE7B7-D95C-43C1-B185-E3265096070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7D208B5-F982-4163-B011-6BADB8244D72}"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35172" name="Rectangle 6">
            <a:extLst>
              <a:ext uri="{FF2B5EF4-FFF2-40B4-BE49-F238E27FC236}">
                <a16:creationId xmlns:a16="http://schemas.microsoft.com/office/drawing/2014/main" id="{6F5720DC-4D5D-4BEA-AB1A-8AC9A72A2D0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135173" name="Rectangle 7">
            <a:extLst>
              <a:ext uri="{FF2B5EF4-FFF2-40B4-BE49-F238E27FC236}">
                <a16:creationId xmlns:a16="http://schemas.microsoft.com/office/drawing/2014/main" id="{78020EEA-8589-422C-B761-AC94A5C843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34DE9A9-9B95-47AF-8FB0-0F5C2BFB782B}" type="slidenum">
              <a:rPr lang="en-AU" altLang="en-US" smtClean="0">
                <a:latin typeface="Times New Roman" panose="02020603050405020304" pitchFamily="18" charset="0"/>
              </a:rPr>
              <a:pPr/>
              <a:t>71</a:t>
            </a:fld>
            <a:endParaRPr lang="en-AU" altLang="en-US">
              <a:latin typeface="Times New Roman" panose="02020603050405020304" pitchFamily="18" charset="0"/>
            </a:endParaRPr>
          </a:p>
        </p:txBody>
      </p:sp>
      <p:sp>
        <p:nvSpPr>
          <p:cNvPr id="135174" name="Rectangle 2">
            <a:extLst>
              <a:ext uri="{FF2B5EF4-FFF2-40B4-BE49-F238E27FC236}">
                <a16:creationId xmlns:a16="http://schemas.microsoft.com/office/drawing/2014/main" id="{152BDC90-4F34-4646-998A-3B8CB697F8A7}"/>
              </a:ext>
            </a:extLst>
          </p:cNvPr>
          <p:cNvSpPr>
            <a:spLocks noGrp="1" noRot="1" noChangeAspect="1" noChangeArrowheads="1" noTextEdit="1"/>
          </p:cNvSpPr>
          <p:nvPr>
            <p:ph type="sldImg"/>
          </p:nvPr>
        </p:nvSpPr>
        <p:spPr>
          <a:ln/>
        </p:spPr>
      </p:sp>
      <p:sp>
        <p:nvSpPr>
          <p:cNvPr id="135175" name="Rectangle 3">
            <a:extLst>
              <a:ext uri="{FF2B5EF4-FFF2-40B4-BE49-F238E27FC236}">
                <a16:creationId xmlns:a16="http://schemas.microsoft.com/office/drawing/2014/main" id="{EC4496D0-095B-4222-BBEF-B970DBA73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95C03BA3-29AD-48C7-8553-84915813B6D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37219" name="Rectangle 3">
            <a:extLst>
              <a:ext uri="{FF2B5EF4-FFF2-40B4-BE49-F238E27FC236}">
                <a16:creationId xmlns:a16="http://schemas.microsoft.com/office/drawing/2014/main" id="{E601C622-E0C2-4BD7-9B5C-8AAD8F57EF0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996B6689-38C3-4FC8-B40E-41BF0A21BE1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37220" name="Rectangle 6">
            <a:extLst>
              <a:ext uri="{FF2B5EF4-FFF2-40B4-BE49-F238E27FC236}">
                <a16:creationId xmlns:a16="http://schemas.microsoft.com/office/drawing/2014/main" id="{ED51990F-3FDA-421A-ABF7-1335F59D02C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6 — Storage and Other I/O Topics</a:t>
            </a:r>
          </a:p>
        </p:txBody>
      </p:sp>
      <p:sp>
        <p:nvSpPr>
          <p:cNvPr id="137221" name="Rectangle 7">
            <a:extLst>
              <a:ext uri="{FF2B5EF4-FFF2-40B4-BE49-F238E27FC236}">
                <a16:creationId xmlns:a16="http://schemas.microsoft.com/office/drawing/2014/main" id="{BF6DBECF-A97B-4177-8B72-7ECBC94A3C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41FAD9B-95DD-438F-B4A1-706A606841B9}" type="slidenum">
              <a:rPr lang="en-AU" altLang="en-US" smtClean="0">
                <a:latin typeface="Times New Roman" panose="02020603050405020304" pitchFamily="18" charset="0"/>
              </a:rPr>
              <a:pPr/>
              <a:t>72</a:t>
            </a:fld>
            <a:endParaRPr lang="en-AU" altLang="en-US">
              <a:latin typeface="Times New Roman" panose="02020603050405020304" pitchFamily="18" charset="0"/>
            </a:endParaRPr>
          </a:p>
        </p:txBody>
      </p:sp>
      <p:sp>
        <p:nvSpPr>
          <p:cNvPr id="137222" name="Rectangle 2">
            <a:extLst>
              <a:ext uri="{FF2B5EF4-FFF2-40B4-BE49-F238E27FC236}">
                <a16:creationId xmlns:a16="http://schemas.microsoft.com/office/drawing/2014/main" id="{A99E916F-AAA9-4B88-AF31-328F15DD5C65}"/>
              </a:ext>
            </a:extLst>
          </p:cNvPr>
          <p:cNvSpPr>
            <a:spLocks noGrp="1" noRot="1" noChangeAspect="1" noChangeArrowheads="1" noTextEdit="1"/>
          </p:cNvSpPr>
          <p:nvPr>
            <p:ph type="sldImg"/>
          </p:nvPr>
        </p:nvSpPr>
        <p:spPr>
          <a:ln/>
        </p:spPr>
      </p:sp>
      <p:sp>
        <p:nvSpPr>
          <p:cNvPr id="137223" name="Rectangle 3">
            <a:extLst>
              <a:ext uri="{FF2B5EF4-FFF2-40B4-BE49-F238E27FC236}">
                <a16:creationId xmlns:a16="http://schemas.microsoft.com/office/drawing/2014/main" id="{F4A0F221-5F4B-4839-BB95-8BACBC39FE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FFD5BDFA-D358-4C1B-9D8E-5A465D981C64}"/>
              </a:ext>
            </a:extLst>
          </p:cNvPr>
          <p:cNvSpPr>
            <a:spLocks noGrp="1" noRot="1" noChangeAspect="1" noChangeArrowheads="1" noTextEdit="1"/>
          </p:cNvSpPr>
          <p:nvPr>
            <p:ph type="sldImg"/>
          </p:nvPr>
        </p:nvSpPr>
        <p:spPr>
          <a:ln/>
        </p:spPr>
      </p:sp>
      <p:sp>
        <p:nvSpPr>
          <p:cNvPr id="139267" name="Notes Placeholder 2">
            <a:extLst>
              <a:ext uri="{FF2B5EF4-FFF2-40B4-BE49-F238E27FC236}">
                <a16:creationId xmlns:a16="http://schemas.microsoft.com/office/drawing/2014/main" id="{BCC06BBB-3DB1-4A2B-8172-5E04488B00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9268" name="Header Placeholder 3">
            <a:extLst>
              <a:ext uri="{FF2B5EF4-FFF2-40B4-BE49-F238E27FC236}">
                <a16:creationId xmlns:a16="http://schemas.microsoft.com/office/drawing/2014/main" id="{DE9540F0-FCB2-47D2-9451-4797824DAD43}"/>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39269" name="Date Placeholder 4">
            <a:extLst>
              <a:ext uri="{FF2B5EF4-FFF2-40B4-BE49-F238E27FC236}">
                <a16:creationId xmlns:a16="http://schemas.microsoft.com/office/drawing/2014/main" id="{9EF293B5-B676-4926-89C9-497CF2C29D51}"/>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CD8919E2-377E-4904-83F5-B8A1F9A0418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39270" name="Footer Placeholder 5">
            <a:extLst>
              <a:ext uri="{FF2B5EF4-FFF2-40B4-BE49-F238E27FC236}">
                <a16:creationId xmlns:a16="http://schemas.microsoft.com/office/drawing/2014/main" id="{FFE1D7E3-D5D3-4375-87FE-819546E6ED4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39271" name="Slide Number Placeholder 6">
            <a:extLst>
              <a:ext uri="{FF2B5EF4-FFF2-40B4-BE49-F238E27FC236}">
                <a16:creationId xmlns:a16="http://schemas.microsoft.com/office/drawing/2014/main" id="{54686C2B-9F06-44E1-BEC5-80767F2DFB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30C305F5-373F-4658-A139-FF8883FAC23F}" type="slidenum">
              <a:rPr lang="en-AU" altLang="en-US" smtClean="0">
                <a:latin typeface="Times New Roman" panose="02020603050405020304" pitchFamily="18" charset="0"/>
              </a:rPr>
              <a:pPr/>
              <a:t>73</a:t>
            </a:fld>
            <a:endParaRPr lang="en-AU"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F9AE4D1C-62F2-44B5-AC4B-90C8B7EF8934}"/>
              </a:ext>
            </a:extLst>
          </p:cNvPr>
          <p:cNvSpPr>
            <a:spLocks noGrp="1" noRot="1" noChangeAspect="1" noChangeArrowheads="1" noTextEdit="1"/>
          </p:cNvSpPr>
          <p:nvPr>
            <p:ph type="sldImg"/>
          </p:nvPr>
        </p:nvSpPr>
        <p:spPr>
          <a:ln/>
        </p:spPr>
      </p:sp>
      <p:sp>
        <p:nvSpPr>
          <p:cNvPr id="141315" name="Notes Placeholder 2">
            <a:extLst>
              <a:ext uri="{FF2B5EF4-FFF2-40B4-BE49-F238E27FC236}">
                <a16:creationId xmlns:a16="http://schemas.microsoft.com/office/drawing/2014/main" id="{EBF092FB-5016-4316-BCD3-DA96C9BDA6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1316" name="Slide Number Placeholder 3">
            <a:extLst>
              <a:ext uri="{FF2B5EF4-FFF2-40B4-BE49-F238E27FC236}">
                <a16:creationId xmlns:a16="http://schemas.microsoft.com/office/drawing/2014/main" id="{83D4990B-FBE7-49C6-B3E7-3C70282954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fld id="{7ED1FA15-16C5-4EA6-B9F1-E29133747DE0}" type="slidenum">
              <a:rPr lang="en-US" altLang="en-US" smtClean="0">
                <a:latin typeface="Calibri" panose="020F0502020204030204" pitchFamily="34" charset="0"/>
                <a:cs typeface="Arial" panose="020B0604020202020204" pitchFamily="34" charset="0"/>
              </a:rPr>
              <a:pPr/>
              <a:t>74</a:t>
            </a:fld>
            <a:endParaRPr lang="en-US" altLang="en-US">
              <a:latin typeface="Calibri" panose="020F0502020204030204" pitchFamily="34" charset="0"/>
              <a:cs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F9AE4D1C-62F2-44B5-AC4B-90C8B7EF8934}"/>
              </a:ext>
            </a:extLst>
          </p:cNvPr>
          <p:cNvSpPr>
            <a:spLocks noGrp="1" noRot="1" noChangeAspect="1" noChangeArrowheads="1" noTextEdit="1"/>
          </p:cNvSpPr>
          <p:nvPr>
            <p:ph type="sldImg"/>
          </p:nvPr>
        </p:nvSpPr>
        <p:spPr>
          <a:ln/>
        </p:spPr>
      </p:sp>
      <p:sp>
        <p:nvSpPr>
          <p:cNvPr id="141315" name="Notes Placeholder 2">
            <a:extLst>
              <a:ext uri="{FF2B5EF4-FFF2-40B4-BE49-F238E27FC236}">
                <a16:creationId xmlns:a16="http://schemas.microsoft.com/office/drawing/2014/main" id="{EBF092FB-5016-4316-BCD3-DA96C9BDA6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1316" name="Slide Number Placeholder 3">
            <a:extLst>
              <a:ext uri="{FF2B5EF4-FFF2-40B4-BE49-F238E27FC236}">
                <a16:creationId xmlns:a16="http://schemas.microsoft.com/office/drawing/2014/main" id="{83D4990B-FBE7-49C6-B3E7-3C70282954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8025" indent="-271463" defTabSz="920750">
              <a:defRPr>
                <a:solidFill>
                  <a:schemeClr val="tx1"/>
                </a:solidFill>
                <a:latin typeface="Arial" panose="020B0604020202020204" pitchFamily="34" charset="0"/>
              </a:defRPr>
            </a:lvl2pPr>
            <a:lvl3pPr marL="1090613" indent="-215900" defTabSz="920750">
              <a:defRPr>
                <a:solidFill>
                  <a:schemeClr val="tx1"/>
                </a:solidFill>
                <a:latin typeface="Arial" panose="020B0604020202020204" pitchFamily="34" charset="0"/>
              </a:defRPr>
            </a:lvl3pPr>
            <a:lvl4pPr marL="1527175" indent="-215900" defTabSz="920750">
              <a:defRPr>
                <a:solidFill>
                  <a:schemeClr val="tx1"/>
                </a:solidFill>
                <a:latin typeface="Arial" panose="020B0604020202020204" pitchFamily="34" charset="0"/>
              </a:defRPr>
            </a:lvl4pPr>
            <a:lvl5pPr marL="1965325" indent="-215900" defTabSz="920750">
              <a:defRPr>
                <a:solidFill>
                  <a:schemeClr val="tx1"/>
                </a:solidFill>
                <a:latin typeface="Arial" panose="020B0604020202020204" pitchFamily="34" charset="0"/>
              </a:defRPr>
            </a:lvl5pPr>
            <a:lvl6pPr marL="2422525" indent="-215900" defTabSz="920750" eaLnBrk="0" fontAlgn="base" hangingPunct="0">
              <a:spcBef>
                <a:spcPct val="0"/>
              </a:spcBef>
              <a:spcAft>
                <a:spcPct val="0"/>
              </a:spcAft>
              <a:defRPr>
                <a:solidFill>
                  <a:schemeClr val="tx1"/>
                </a:solidFill>
                <a:latin typeface="Arial" panose="020B0604020202020204" pitchFamily="34" charset="0"/>
              </a:defRPr>
            </a:lvl6pPr>
            <a:lvl7pPr marL="2879725" indent="-215900" defTabSz="920750" eaLnBrk="0" fontAlgn="base" hangingPunct="0">
              <a:spcBef>
                <a:spcPct val="0"/>
              </a:spcBef>
              <a:spcAft>
                <a:spcPct val="0"/>
              </a:spcAft>
              <a:defRPr>
                <a:solidFill>
                  <a:schemeClr val="tx1"/>
                </a:solidFill>
                <a:latin typeface="Arial" panose="020B0604020202020204" pitchFamily="34" charset="0"/>
              </a:defRPr>
            </a:lvl7pPr>
            <a:lvl8pPr marL="3336925" indent="-215900" defTabSz="920750" eaLnBrk="0" fontAlgn="base" hangingPunct="0">
              <a:spcBef>
                <a:spcPct val="0"/>
              </a:spcBef>
              <a:spcAft>
                <a:spcPct val="0"/>
              </a:spcAft>
              <a:defRPr>
                <a:solidFill>
                  <a:schemeClr val="tx1"/>
                </a:solidFill>
                <a:latin typeface="Arial" panose="020B0604020202020204" pitchFamily="34" charset="0"/>
              </a:defRPr>
            </a:lvl8pPr>
            <a:lvl9pPr marL="3794125" indent="-215900" defTabSz="920750" eaLnBrk="0" fontAlgn="base" hangingPunct="0">
              <a:spcBef>
                <a:spcPct val="0"/>
              </a:spcBef>
              <a:spcAft>
                <a:spcPct val="0"/>
              </a:spcAft>
              <a:defRPr>
                <a:solidFill>
                  <a:schemeClr val="tx1"/>
                </a:solidFill>
                <a:latin typeface="Arial" panose="020B0604020202020204" pitchFamily="34" charset="0"/>
              </a:defRPr>
            </a:lvl9pPr>
          </a:lstStyle>
          <a:p>
            <a:fld id="{7ED1FA15-16C5-4EA6-B9F1-E29133747DE0}" type="slidenum">
              <a:rPr lang="en-US" altLang="en-US" smtClean="0">
                <a:latin typeface="Calibri" panose="020F0502020204030204" pitchFamily="34" charset="0"/>
                <a:cs typeface="Arial" panose="020B0604020202020204" pitchFamily="34" charset="0"/>
              </a:rPr>
              <a:pPr/>
              <a:t>75</a:t>
            </a:fld>
            <a:endParaRPr lang="en-US" altLang="en-US">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019686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1C8086A3-8D83-41BA-A756-2897C41BDEA8}"/>
              </a:ext>
            </a:extLst>
          </p:cNvPr>
          <p:cNvSpPr>
            <a:spLocks noGrp="1" noRot="1" noChangeAspect="1" noChangeArrowheads="1" noTextEdit="1"/>
          </p:cNvSpPr>
          <p:nvPr>
            <p:ph type="sldImg"/>
          </p:nvPr>
        </p:nvSpPr>
        <p:spPr>
          <a:ln/>
        </p:spPr>
      </p:sp>
      <p:sp>
        <p:nvSpPr>
          <p:cNvPr id="143363" name="Notes Placeholder 2">
            <a:extLst>
              <a:ext uri="{FF2B5EF4-FFF2-40B4-BE49-F238E27FC236}">
                <a16:creationId xmlns:a16="http://schemas.microsoft.com/office/drawing/2014/main" id="{6163F51B-F73A-4F28-A1C3-75A90529D6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364" name="Header Placeholder 3">
            <a:extLst>
              <a:ext uri="{FF2B5EF4-FFF2-40B4-BE49-F238E27FC236}">
                <a16:creationId xmlns:a16="http://schemas.microsoft.com/office/drawing/2014/main" id="{DED47023-1A64-4806-AAD0-513157F248AA}"/>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43365" name="Date Placeholder 4">
            <a:extLst>
              <a:ext uri="{FF2B5EF4-FFF2-40B4-BE49-F238E27FC236}">
                <a16:creationId xmlns:a16="http://schemas.microsoft.com/office/drawing/2014/main" id="{3C511766-EAB5-4983-8ABC-32F8244DD9FD}"/>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0B23ED9-C059-44C3-80BC-702B853E981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43366" name="Footer Placeholder 5">
            <a:extLst>
              <a:ext uri="{FF2B5EF4-FFF2-40B4-BE49-F238E27FC236}">
                <a16:creationId xmlns:a16="http://schemas.microsoft.com/office/drawing/2014/main" id="{869A9B41-297F-420F-9F04-49058B829EF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43367" name="Slide Number Placeholder 6">
            <a:extLst>
              <a:ext uri="{FF2B5EF4-FFF2-40B4-BE49-F238E27FC236}">
                <a16:creationId xmlns:a16="http://schemas.microsoft.com/office/drawing/2014/main" id="{672BDCC1-C44D-4A01-B2CF-E0033F8300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2D8670E-1EA2-4D31-A5B4-6664F42E174E}" type="slidenum">
              <a:rPr lang="en-AU" altLang="en-US" smtClean="0">
                <a:latin typeface="Times New Roman" panose="02020603050405020304" pitchFamily="18" charset="0"/>
              </a:rPr>
              <a:pPr/>
              <a:t>77</a:t>
            </a:fld>
            <a:endParaRPr lang="en-AU"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1C8086A3-8D83-41BA-A756-2897C41BDEA8}"/>
              </a:ext>
            </a:extLst>
          </p:cNvPr>
          <p:cNvSpPr>
            <a:spLocks noGrp="1" noRot="1" noChangeAspect="1" noChangeArrowheads="1" noTextEdit="1"/>
          </p:cNvSpPr>
          <p:nvPr>
            <p:ph type="sldImg"/>
          </p:nvPr>
        </p:nvSpPr>
        <p:spPr>
          <a:ln/>
        </p:spPr>
      </p:sp>
      <p:sp>
        <p:nvSpPr>
          <p:cNvPr id="143363" name="Notes Placeholder 2">
            <a:extLst>
              <a:ext uri="{FF2B5EF4-FFF2-40B4-BE49-F238E27FC236}">
                <a16:creationId xmlns:a16="http://schemas.microsoft.com/office/drawing/2014/main" id="{6163F51B-F73A-4F28-A1C3-75A90529D6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364" name="Header Placeholder 3">
            <a:extLst>
              <a:ext uri="{FF2B5EF4-FFF2-40B4-BE49-F238E27FC236}">
                <a16:creationId xmlns:a16="http://schemas.microsoft.com/office/drawing/2014/main" id="{DED47023-1A64-4806-AAD0-513157F248AA}"/>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43365" name="Date Placeholder 4">
            <a:extLst>
              <a:ext uri="{FF2B5EF4-FFF2-40B4-BE49-F238E27FC236}">
                <a16:creationId xmlns:a16="http://schemas.microsoft.com/office/drawing/2014/main" id="{3C511766-EAB5-4983-8ABC-32F8244DD9FD}"/>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0B23ED9-C059-44C3-80BC-702B853E981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43366" name="Footer Placeholder 5">
            <a:extLst>
              <a:ext uri="{FF2B5EF4-FFF2-40B4-BE49-F238E27FC236}">
                <a16:creationId xmlns:a16="http://schemas.microsoft.com/office/drawing/2014/main" id="{869A9B41-297F-420F-9F04-49058B829EF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43367" name="Slide Number Placeholder 6">
            <a:extLst>
              <a:ext uri="{FF2B5EF4-FFF2-40B4-BE49-F238E27FC236}">
                <a16:creationId xmlns:a16="http://schemas.microsoft.com/office/drawing/2014/main" id="{672BDCC1-C44D-4A01-B2CF-E0033F8300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2D8670E-1EA2-4D31-A5B4-6664F42E174E}" type="slidenum">
              <a:rPr lang="en-AU" altLang="en-US" smtClean="0">
                <a:latin typeface="Times New Roman" panose="02020603050405020304" pitchFamily="18" charset="0"/>
              </a:rPr>
              <a:pPr/>
              <a:t>78</a:t>
            </a:fld>
            <a:endParaRPr lang="en-AU" altLang="en-US">
              <a:latin typeface="Times New Roman" panose="02020603050405020304" pitchFamily="18" charset="0"/>
            </a:endParaRPr>
          </a:p>
        </p:txBody>
      </p:sp>
    </p:spTree>
    <p:extLst>
      <p:ext uri="{BB962C8B-B14F-4D97-AF65-F5344CB8AC3E}">
        <p14:creationId xmlns:p14="http://schemas.microsoft.com/office/powerpoint/2010/main" val="37385276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1C8086A3-8D83-41BA-A756-2897C41BDEA8}"/>
              </a:ext>
            </a:extLst>
          </p:cNvPr>
          <p:cNvSpPr>
            <a:spLocks noGrp="1" noRot="1" noChangeAspect="1" noChangeArrowheads="1" noTextEdit="1"/>
          </p:cNvSpPr>
          <p:nvPr>
            <p:ph type="sldImg"/>
          </p:nvPr>
        </p:nvSpPr>
        <p:spPr>
          <a:ln/>
        </p:spPr>
      </p:sp>
      <p:sp>
        <p:nvSpPr>
          <p:cNvPr id="143363" name="Notes Placeholder 2">
            <a:extLst>
              <a:ext uri="{FF2B5EF4-FFF2-40B4-BE49-F238E27FC236}">
                <a16:creationId xmlns:a16="http://schemas.microsoft.com/office/drawing/2014/main" id="{6163F51B-F73A-4F28-A1C3-75A90529D6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364" name="Header Placeholder 3">
            <a:extLst>
              <a:ext uri="{FF2B5EF4-FFF2-40B4-BE49-F238E27FC236}">
                <a16:creationId xmlns:a16="http://schemas.microsoft.com/office/drawing/2014/main" id="{DED47023-1A64-4806-AAD0-513157F248AA}"/>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43365" name="Date Placeholder 4">
            <a:extLst>
              <a:ext uri="{FF2B5EF4-FFF2-40B4-BE49-F238E27FC236}">
                <a16:creationId xmlns:a16="http://schemas.microsoft.com/office/drawing/2014/main" id="{3C511766-EAB5-4983-8ABC-32F8244DD9FD}"/>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0B23ED9-C059-44C3-80BC-702B853E981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43366" name="Footer Placeholder 5">
            <a:extLst>
              <a:ext uri="{FF2B5EF4-FFF2-40B4-BE49-F238E27FC236}">
                <a16:creationId xmlns:a16="http://schemas.microsoft.com/office/drawing/2014/main" id="{869A9B41-297F-420F-9F04-49058B829EF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43367" name="Slide Number Placeholder 6">
            <a:extLst>
              <a:ext uri="{FF2B5EF4-FFF2-40B4-BE49-F238E27FC236}">
                <a16:creationId xmlns:a16="http://schemas.microsoft.com/office/drawing/2014/main" id="{672BDCC1-C44D-4A01-B2CF-E0033F8300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2D8670E-1EA2-4D31-A5B4-6664F42E174E}" type="slidenum">
              <a:rPr lang="en-AU" altLang="en-US" smtClean="0">
                <a:latin typeface="Times New Roman" panose="02020603050405020304" pitchFamily="18" charset="0"/>
              </a:rPr>
              <a:pPr/>
              <a:t>79</a:t>
            </a:fld>
            <a:endParaRPr lang="en-AU" altLang="en-US">
              <a:latin typeface="Times New Roman" panose="02020603050405020304" pitchFamily="18" charset="0"/>
            </a:endParaRPr>
          </a:p>
        </p:txBody>
      </p:sp>
    </p:spTree>
    <p:extLst>
      <p:ext uri="{BB962C8B-B14F-4D97-AF65-F5344CB8AC3E}">
        <p14:creationId xmlns:p14="http://schemas.microsoft.com/office/powerpoint/2010/main" val="386422797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1C8086A3-8D83-41BA-A756-2897C41BDEA8}"/>
              </a:ext>
            </a:extLst>
          </p:cNvPr>
          <p:cNvSpPr>
            <a:spLocks noGrp="1" noRot="1" noChangeAspect="1" noChangeArrowheads="1" noTextEdit="1"/>
          </p:cNvSpPr>
          <p:nvPr>
            <p:ph type="sldImg"/>
          </p:nvPr>
        </p:nvSpPr>
        <p:spPr>
          <a:ln/>
        </p:spPr>
      </p:sp>
      <p:sp>
        <p:nvSpPr>
          <p:cNvPr id="143363" name="Notes Placeholder 2">
            <a:extLst>
              <a:ext uri="{FF2B5EF4-FFF2-40B4-BE49-F238E27FC236}">
                <a16:creationId xmlns:a16="http://schemas.microsoft.com/office/drawing/2014/main" id="{6163F51B-F73A-4F28-A1C3-75A90529D6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364" name="Header Placeholder 3">
            <a:extLst>
              <a:ext uri="{FF2B5EF4-FFF2-40B4-BE49-F238E27FC236}">
                <a16:creationId xmlns:a16="http://schemas.microsoft.com/office/drawing/2014/main" id="{DED47023-1A64-4806-AAD0-513157F248AA}"/>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43365" name="Date Placeholder 4">
            <a:extLst>
              <a:ext uri="{FF2B5EF4-FFF2-40B4-BE49-F238E27FC236}">
                <a16:creationId xmlns:a16="http://schemas.microsoft.com/office/drawing/2014/main" id="{3C511766-EAB5-4983-8ABC-32F8244DD9FD}"/>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0B23ED9-C059-44C3-80BC-702B853E981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43366" name="Footer Placeholder 5">
            <a:extLst>
              <a:ext uri="{FF2B5EF4-FFF2-40B4-BE49-F238E27FC236}">
                <a16:creationId xmlns:a16="http://schemas.microsoft.com/office/drawing/2014/main" id="{869A9B41-297F-420F-9F04-49058B829EF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43367" name="Slide Number Placeholder 6">
            <a:extLst>
              <a:ext uri="{FF2B5EF4-FFF2-40B4-BE49-F238E27FC236}">
                <a16:creationId xmlns:a16="http://schemas.microsoft.com/office/drawing/2014/main" id="{672BDCC1-C44D-4A01-B2CF-E0033F8300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2D8670E-1EA2-4D31-A5B4-6664F42E174E}" type="slidenum">
              <a:rPr lang="en-AU" altLang="en-US" smtClean="0">
                <a:latin typeface="Times New Roman" panose="02020603050405020304" pitchFamily="18" charset="0"/>
              </a:rPr>
              <a:pPr/>
              <a:t>80</a:t>
            </a:fld>
            <a:endParaRPr lang="en-AU" altLang="en-US">
              <a:latin typeface="Times New Roman" panose="02020603050405020304" pitchFamily="18" charset="0"/>
            </a:endParaRPr>
          </a:p>
        </p:txBody>
      </p:sp>
    </p:spTree>
    <p:extLst>
      <p:ext uri="{BB962C8B-B14F-4D97-AF65-F5344CB8AC3E}">
        <p14:creationId xmlns:p14="http://schemas.microsoft.com/office/powerpoint/2010/main" val="2012692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0EACCF42-64F4-4D8C-95D7-E46A877EBC8B}"/>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96FAB796-0B3F-43B8-9922-8B6D73967F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4" name="Header Placeholder 3">
            <a:extLst>
              <a:ext uri="{FF2B5EF4-FFF2-40B4-BE49-F238E27FC236}">
                <a16:creationId xmlns:a16="http://schemas.microsoft.com/office/drawing/2014/main" id="{180B4188-6C0F-4267-A46D-7D9426C6A3F3}"/>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0485" name="Date Placeholder 4">
            <a:extLst>
              <a:ext uri="{FF2B5EF4-FFF2-40B4-BE49-F238E27FC236}">
                <a16:creationId xmlns:a16="http://schemas.microsoft.com/office/drawing/2014/main" id="{D7AF7C21-4C78-4F08-990C-626ECB2E4F44}"/>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A785955-8939-40D6-A919-1AEB69574AE8}"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0486" name="Footer Placeholder 5">
            <a:extLst>
              <a:ext uri="{FF2B5EF4-FFF2-40B4-BE49-F238E27FC236}">
                <a16:creationId xmlns:a16="http://schemas.microsoft.com/office/drawing/2014/main" id="{9C5A663F-1EE4-47FA-8CA7-25D040A18BF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0487" name="Slide Number Placeholder 6">
            <a:extLst>
              <a:ext uri="{FF2B5EF4-FFF2-40B4-BE49-F238E27FC236}">
                <a16:creationId xmlns:a16="http://schemas.microsoft.com/office/drawing/2014/main" id="{ACF47EA0-D57D-4A4B-BC0A-812F25C590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6AECC0A-302D-4AAB-88CC-3EDC5142C393}" type="slidenum">
              <a:rPr lang="en-AU" altLang="en-US" smtClean="0">
                <a:latin typeface="Times New Roman" panose="02020603050405020304" pitchFamily="18" charset="0"/>
              </a:rPr>
              <a:pPr/>
              <a:t>8</a:t>
            </a:fld>
            <a:endParaRPr lang="en-AU" altLang="en-US">
              <a:latin typeface="Times New Roman" panose="02020603050405020304" pitchFamily="18" charset="0"/>
            </a:endParaRPr>
          </a:p>
        </p:txBody>
      </p:sp>
    </p:spTree>
    <p:extLst>
      <p:ext uri="{BB962C8B-B14F-4D97-AF65-F5344CB8AC3E}">
        <p14:creationId xmlns:p14="http://schemas.microsoft.com/office/powerpoint/2010/main" val="17501564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1C8086A3-8D83-41BA-A756-2897C41BDEA8}"/>
              </a:ext>
            </a:extLst>
          </p:cNvPr>
          <p:cNvSpPr>
            <a:spLocks noGrp="1" noRot="1" noChangeAspect="1" noChangeArrowheads="1" noTextEdit="1"/>
          </p:cNvSpPr>
          <p:nvPr>
            <p:ph type="sldImg"/>
          </p:nvPr>
        </p:nvSpPr>
        <p:spPr>
          <a:ln/>
        </p:spPr>
      </p:sp>
      <p:sp>
        <p:nvSpPr>
          <p:cNvPr id="143363" name="Notes Placeholder 2">
            <a:extLst>
              <a:ext uri="{FF2B5EF4-FFF2-40B4-BE49-F238E27FC236}">
                <a16:creationId xmlns:a16="http://schemas.microsoft.com/office/drawing/2014/main" id="{6163F51B-F73A-4F28-A1C3-75A90529D6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364" name="Header Placeholder 3">
            <a:extLst>
              <a:ext uri="{FF2B5EF4-FFF2-40B4-BE49-F238E27FC236}">
                <a16:creationId xmlns:a16="http://schemas.microsoft.com/office/drawing/2014/main" id="{DED47023-1A64-4806-AAD0-513157F248AA}"/>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43365" name="Date Placeholder 4">
            <a:extLst>
              <a:ext uri="{FF2B5EF4-FFF2-40B4-BE49-F238E27FC236}">
                <a16:creationId xmlns:a16="http://schemas.microsoft.com/office/drawing/2014/main" id="{3C511766-EAB5-4983-8ABC-32F8244DD9FD}"/>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0B23ED9-C059-44C3-80BC-702B853E981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43366" name="Footer Placeholder 5">
            <a:extLst>
              <a:ext uri="{FF2B5EF4-FFF2-40B4-BE49-F238E27FC236}">
                <a16:creationId xmlns:a16="http://schemas.microsoft.com/office/drawing/2014/main" id="{869A9B41-297F-420F-9F04-49058B829EF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43367" name="Slide Number Placeholder 6">
            <a:extLst>
              <a:ext uri="{FF2B5EF4-FFF2-40B4-BE49-F238E27FC236}">
                <a16:creationId xmlns:a16="http://schemas.microsoft.com/office/drawing/2014/main" id="{672BDCC1-C44D-4A01-B2CF-E0033F8300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2D8670E-1EA2-4D31-A5B4-6664F42E174E}" type="slidenum">
              <a:rPr lang="en-AU" altLang="en-US" smtClean="0">
                <a:latin typeface="Times New Roman" panose="02020603050405020304" pitchFamily="18" charset="0"/>
              </a:rPr>
              <a:pPr/>
              <a:t>81</a:t>
            </a:fld>
            <a:endParaRPr lang="en-AU" altLang="en-US">
              <a:latin typeface="Times New Roman" panose="02020603050405020304" pitchFamily="18" charset="0"/>
            </a:endParaRPr>
          </a:p>
        </p:txBody>
      </p:sp>
    </p:spTree>
    <p:extLst>
      <p:ext uri="{BB962C8B-B14F-4D97-AF65-F5344CB8AC3E}">
        <p14:creationId xmlns:p14="http://schemas.microsoft.com/office/powerpoint/2010/main" val="64347917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1C8086A3-8D83-41BA-A756-2897C41BDEA8}"/>
              </a:ext>
            </a:extLst>
          </p:cNvPr>
          <p:cNvSpPr>
            <a:spLocks noGrp="1" noRot="1" noChangeAspect="1" noChangeArrowheads="1" noTextEdit="1"/>
          </p:cNvSpPr>
          <p:nvPr>
            <p:ph type="sldImg"/>
          </p:nvPr>
        </p:nvSpPr>
        <p:spPr>
          <a:ln/>
        </p:spPr>
      </p:sp>
      <p:sp>
        <p:nvSpPr>
          <p:cNvPr id="143363" name="Notes Placeholder 2">
            <a:extLst>
              <a:ext uri="{FF2B5EF4-FFF2-40B4-BE49-F238E27FC236}">
                <a16:creationId xmlns:a16="http://schemas.microsoft.com/office/drawing/2014/main" id="{6163F51B-F73A-4F28-A1C3-75A90529D6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364" name="Header Placeholder 3">
            <a:extLst>
              <a:ext uri="{FF2B5EF4-FFF2-40B4-BE49-F238E27FC236}">
                <a16:creationId xmlns:a16="http://schemas.microsoft.com/office/drawing/2014/main" id="{DED47023-1A64-4806-AAD0-513157F248AA}"/>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43365" name="Date Placeholder 4">
            <a:extLst>
              <a:ext uri="{FF2B5EF4-FFF2-40B4-BE49-F238E27FC236}">
                <a16:creationId xmlns:a16="http://schemas.microsoft.com/office/drawing/2014/main" id="{3C511766-EAB5-4983-8ABC-32F8244DD9FD}"/>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0B23ED9-C059-44C3-80BC-702B853E981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43366" name="Footer Placeholder 5">
            <a:extLst>
              <a:ext uri="{FF2B5EF4-FFF2-40B4-BE49-F238E27FC236}">
                <a16:creationId xmlns:a16="http://schemas.microsoft.com/office/drawing/2014/main" id="{869A9B41-297F-420F-9F04-49058B829EF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43367" name="Slide Number Placeholder 6">
            <a:extLst>
              <a:ext uri="{FF2B5EF4-FFF2-40B4-BE49-F238E27FC236}">
                <a16:creationId xmlns:a16="http://schemas.microsoft.com/office/drawing/2014/main" id="{672BDCC1-C44D-4A01-B2CF-E0033F8300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52D8670E-1EA2-4D31-A5B4-6664F42E174E}" type="slidenum">
              <a:rPr lang="en-AU" altLang="en-US" smtClean="0">
                <a:latin typeface="Times New Roman" panose="02020603050405020304" pitchFamily="18" charset="0"/>
              </a:rPr>
              <a:pPr/>
              <a:t>82</a:t>
            </a:fld>
            <a:endParaRPr lang="en-AU" altLang="en-US">
              <a:latin typeface="Times New Roman" panose="02020603050405020304" pitchFamily="18" charset="0"/>
            </a:endParaRPr>
          </a:p>
        </p:txBody>
      </p:sp>
    </p:spTree>
    <p:extLst>
      <p:ext uri="{BB962C8B-B14F-4D97-AF65-F5344CB8AC3E}">
        <p14:creationId xmlns:p14="http://schemas.microsoft.com/office/powerpoint/2010/main" val="24459071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88D02F71-0ABC-472A-B84A-CD5C43D97B03}"/>
              </a:ext>
            </a:extLst>
          </p:cNvPr>
          <p:cNvSpPr>
            <a:spLocks noGrp="1" noRot="1" noChangeAspect="1" noChangeArrowheads="1" noTextEdit="1"/>
          </p:cNvSpPr>
          <p:nvPr>
            <p:ph type="sldImg"/>
          </p:nvPr>
        </p:nvSpPr>
        <p:spPr>
          <a:ln/>
        </p:spPr>
      </p:sp>
      <p:sp>
        <p:nvSpPr>
          <p:cNvPr id="147459" name="Notes Placeholder 2">
            <a:extLst>
              <a:ext uri="{FF2B5EF4-FFF2-40B4-BE49-F238E27FC236}">
                <a16:creationId xmlns:a16="http://schemas.microsoft.com/office/drawing/2014/main" id="{2CBC672A-3134-433C-BB17-060ED75C44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7460" name="Header Placeholder 3">
            <a:extLst>
              <a:ext uri="{FF2B5EF4-FFF2-40B4-BE49-F238E27FC236}">
                <a16:creationId xmlns:a16="http://schemas.microsoft.com/office/drawing/2014/main" id="{EACA104D-53A9-420D-AF5E-76F92646A440}"/>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47461" name="Date Placeholder 4">
            <a:extLst>
              <a:ext uri="{FF2B5EF4-FFF2-40B4-BE49-F238E27FC236}">
                <a16:creationId xmlns:a16="http://schemas.microsoft.com/office/drawing/2014/main" id="{CFE5FA36-DCAE-4B66-BB17-8F3BA283C5C3}"/>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9B6966E9-1D8C-4D21-9829-BCF0C4EB48D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47462" name="Footer Placeholder 5">
            <a:extLst>
              <a:ext uri="{FF2B5EF4-FFF2-40B4-BE49-F238E27FC236}">
                <a16:creationId xmlns:a16="http://schemas.microsoft.com/office/drawing/2014/main" id="{17F7A08E-D7E2-4348-9A71-FC9716D4039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47463" name="Slide Number Placeholder 6">
            <a:extLst>
              <a:ext uri="{FF2B5EF4-FFF2-40B4-BE49-F238E27FC236}">
                <a16:creationId xmlns:a16="http://schemas.microsoft.com/office/drawing/2014/main" id="{2177FCBB-8273-4AF8-B80E-8340CB57EA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4FC2F1F5-91DF-42E6-AA4D-01F347E5AE28}" type="slidenum">
              <a:rPr lang="en-AU" altLang="en-US" smtClean="0">
                <a:latin typeface="Times New Roman" panose="02020603050405020304" pitchFamily="18" charset="0"/>
              </a:rPr>
              <a:pPr/>
              <a:t>83</a:t>
            </a:fld>
            <a:endParaRPr lang="en-AU"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6904D0AA-A685-4221-86F4-8B5A74C81E64}"/>
              </a:ext>
            </a:extLst>
          </p:cNvPr>
          <p:cNvSpPr>
            <a:spLocks noGrp="1" noRot="1" noChangeAspect="1" noChangeArrowheads="1" noTextEdit="1"/>
          </p:cNvSpPr>
          <p:nvPr>
            <p:ph type="sldImg"/>
          </p:nvPr>
        </p:nvSpPr>
        <p:spPr>
          <a:ln/>
        </p:spPr>
      </p:sp>
      <p:sp>
        <p:nvSpPr>
          <p:cNvPr id="149507" name="Notes Placeholder 2">
            <a:extLst>
              <a:ext uri="{FF2B5EF4-FFF2-40B4-BE49-F238E27FC236}">
                <a16:creationId xmlns:a16="http://schemas.microsoft.com/office/drawing/2014/main" id="{F969851E-2931-474F-83D2-5412DA5551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ECC -&gt; Error correcting code</a:t>
            </a:r>
          </a:p>
        </p:txBody>
      </p:sp>
      <p:sp>
        <p:nvSpPr>
          <p:cNvPr id="149508" name="Slide Number Placeholder 3">
            <a:extLst>
              <a:ext uri="{FF2B5EF4-FFF2-40B4-BE49-F238E27FC236}">
                <a16:creationId xmlns:a16="http://schemas.microsoft.com/office/drawing/2014/main" id="{D4DCBDD3-E38F-4021-A7B0-4C5EEAA953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12788" indent="-273050" defTabSz="920750">
              <a:defRPr>
                <a:solidFill>
                  <a:schemeClr val="tx1"/>
                </a:solidFill>
                <a:latin typeface="Arial" panose="020B0604020202020204" pitchFamily="34" charset="0"/>
              </a:defRPr>
            </a:lvl2pPr>
            <a:lvl3pPr marL="1101725" indent="-217488" defTabSz="920750">
              <a:defRPr>
                <a:solidFill>
                  <a:schemeClr val="tx1"/>
                </a:solidFill>
                <a:latin typeface="Arial" panose="020B0604020202020204" pitchFamily="34" charset="0"/>
              </a:defRPr>
            </a:lvl3pPr>
            <a:lvl4pPr marL="1543050" indent="-217488" defTabSz="920750">
              <a:defRPr>
                <a:solidFill>
                  <a:schemeClr val="tx1"/>
                </a:solidFill>
                <a:latin typeface="Arial" panose="020B0604020202020204" pitchFamily="34" charset="0"/>
              </a:defRPr>
            </a:lvl4pPr>
            <a:lvl5pPr marL="1985963" indent="-217488" defTabSz="920750">
              <a:defRPr>
                <a:solidFill>
                  <a:schemeClr val="tx1"/>
                </a:solidFill>
                <a:latin typeface="Arial" panose="020B0604020202020204" pitchFamily="34" charset="0"/>
              </a:defRPr>
            </a:lvl5pPr>
            <a:lvl6pPr marL="2443163" indent="-217488" defTabSz="920750" eaLnBrk="0" fontAlgn="base" hangingPunct="0">
              <a:spcBef>
                <a:spcPct val="0"/>
              </a:spcBef>
              <a:spcAft>
                <a:spcPct val="0"/>
              </a:spcAft>
              <a:defRPr>
                <a:solidFill>
                  <a:schemeClr val="tx1"/>
                </a:solidFill>
                <a:latin typeface="Arial" panose="020B0604020202020204" pitchFamily="34" charset="0"/>
              </a:defRPr>
            </a:lvl6pPr>
            <a:lvl7pPr marL="2900363" indent="-217488" defTabSz="920750" eaLnBrk="0" fontAlgn="base" hangingPunct="0">
              <a:spcBef>
                <a:spcPct val="0"/>
              </a:spcBef>
              <a:spcAft>
                <a:spcPct val="0"/>
              </a:spcAft>
              <a:defRPr>
                <a:solidFill>
                  <a:schemeClr val="tx1"/>
                </a:solidFill>
                <a:latin typeface="Arial" panose="020B0604020202020204" pitchFamily="34" charset="0"/>
              </a:defRPr>
            </a:lvl7pPr>
            <a:lvl8pPr marL="3357563" indent="-217488" defTabSz="920750" eaLnBrk="0" fontAlgn="base" hangingPunct="0">
              <a:spcBef>
                <a:spcPct val="0"/>
              </a:spcBef>
              <a:spcAft>
                <a:spcPct val="0"/>
              </a:spcAft>
              <a:defRPr>
                <a:solidFill>
                  <a:schemeClr val="tx1"/>
                </a:solidFill>
                <a:latin typeface="Arial" panose="020B0604020202020204" pitchFamily="34" charset="0"/>
              </a:defRPr>
            </a:lvl8pPr>
            <a:lvl9pPr marL="3814763" indent="-217488" defTabSz="920750" eaLnBrk="0" fontAlgn="base" hangingPunct="0">
              <a:spcBef>
                <a:spcPct val="0"/>
              </a:spcBef>
              <a:spcAft>
                <a:spcPct val="0"/>
              </a:spcAft>
              <a:defRPr>
                <a:solidFill>
                  <a:schemeClr val="tx1"/>
                </a:solidFill>
                <a:latin typeface="Arial" panose="020B0604020202020204" pitchFamily="34" charset="0"/>
              </a:defRPr>
            </a:lvl9pPr>
          </a:lstStyle>
          <a:p>
            <a:fld id="{ABED0C53-AB0E-4259-AEA1-2BCD520DE78B}" type="slidenum">
              <a:rPr lang="en-US" altLang="en-US" smtClean="0">
                <a:latin typeface="Calibri" panose="020F0502020204030204" pitchFamily="34" charset="0"/>
                <a:cs typeface="Arial" panose="020B0604020202020204" pitchFamily="34" charset="0"/>
              </a:rPr>
              <a:pPr/>
              <a:t>84</a:t>
            </a:fld>
            <a:endParaRPr lang="en-US" altLang="en-US">
              <a:latin typeface="Calibri" panose="020F0502020204030204" pitchFamily="34" charset="0"/>
              <a:cs typeface="Arial" panose="020B060402020202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CD9DD848-632E-45C0-978D-B56301F2E9DA}"/>
              </a:ext>
            </a:extLst>
          </p:cNvPr>
          <p:cNvSpPr>
            <a:spLocks noGrp="1" noRot="1" noChangeAspect="1" noChangeArrowheads="1" noTextEdit="1"/>
          </p:cNvSpPr>
          <p:nvPr>
            <p:ph type="sldImg"/>
          </p:nvPr>
        </p:nvSpPr>
        <p:spPr>
          <a:ln/>
        </p:spPr>
      </p:sp>
      <p:sp>
        <p:nvSpPr>
          <p:cNvPr id="151555" name="Notes Placeholder 2">
            <a:extLst>
              <a:ext uri="{FF2B5EF4-FFF2-40B4-BE49-F238E27FC236}">
                <a16:creationId xmlns:a16="http://schemas.microsoft.com/office/drawing/2014/main" id="{FA149F9B-90B5-413B-81DC-D424E7BD1F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1556" name="Header Placeholder 3">
            <a:extLst>
              <a:ext uri="{FF2B5EF4-FFF2-40B4-BE49-F238E27FC236}">
                <a16:creationId xmlns:a16="http://schemas.microsoft.com/office/drawing/2014/main" id="{DDE04B5A-D7C7-44DD-8439-57507C92AE8F}"/>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51557" name="Date Placeholder 4">
            <a:extLst>
              <a:ext uri="{FF2B5EF4-FFF2-40B4-BE49-F238E27FC236}">
                <a16:creationId xmlns:a16="http://schemas.microsoft.com/office/drawing/2014/main" id="{4F2DEC79-86D2-4FD7-B9E1-3B4D16FC8C8B}"/>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B44FF8BD-68E3-4654-B17E-1F70B3ACE0D4}"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51558" name="Footer Placeholder 5">
            <a:extLst>
              <a:ext uri="{FF2B5EF4-FFF2-40B4-BE49-F238E27FC236}">
                <a16:creationId xmlns:a16="http://schemas.microsoft.com/office/drawing/2014/main" id="{EE0DCDC9-3F83-4967-8346-A7316020097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51559" name="Slide Number Placeholder 6">
            <a:extLst>
              <a:ext uri="{FF2B5EF4-FFF2-40B4-BE49-F238E27FC236}">
                <a16:creationId xmlns:a16="http://schemas.microsoft.com/office/drawing/2014/main" id="{FF12D56A-76BB-4719-BBB5-A0ADE9321D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F0FF7BAB-2F89-40F8-9EE4-92EA15DAC6C2}" type="slidenum">
              <a:rPr lang="en-AU" altLang="en-US" smtClean="0">
                <a:latin typeface="Times New Roman" panose="02020603050405020304" pitchFamily="18" charset="0"/>
              </a:rPr>
              <a:pPr/>
              <a:t>85</a:t>
            </a:fld>
            <a:endParaRPr lang="en-AU" altLang="en-US">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53727243-79DE-4DEA-B0DC-F3CED6100248}"/>
              </a:ext>
            </a:extLst>
          </p:cNvPr>
          <p:cNvSpPr>
            <a:spLocks noGrp="1" noRot="1" noChangeAspect="1" noChangeArrowheads="1" noTextEdit="1"/>
          </p:cNvSpPr>
          <p:nvPr>
            <p:ph type="sldImg"/>
          </p:nvPr>
        </p:nvSpPr>
        <p:spPr>
          <a:ln/>
        </p:spPr>
      </p:sp>
      <p:sp>
        <p:nvSpPr>
          <p:cNvPr id="153603" name="Notes Placeholder 2">
            <a:extLst>
              <a:ext uri="{FF2B5EF4-FFF2-40B4-BE49-F238E27FC236}">
                <a16:creationId xmlns:a16="http://schemas.microsoft.com/office/drawing/2014/main" id="{365D9755-B6AA-4BBC-B571-325057A19C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688" indent="-166688">
              <a:buFontTx/>
              <a:buChar char="•"/>
            </a:pPr>
            <a:r>
              <a:rPr lang="en-US" altLang="en-US"/>
              <a:t>http://.www.vmware.com/virtualization/virtualization-basics/what-is-virtualization.html</a:t>
            </a:r>
          </a:p>
          <a:p>
            <a:pPr marL="166688" indent="-166688">
              <a:buFontTx/>
              <a:buChar char="•"/>
            </a:pPr>
            <a:r>
              <a:rPr lang="en-US" altLang="en-US"/>
              <a:t>H/W =&gt; Hardware</a:t>
            </a:r>
          </a:p>
          <a:p>
            <a:pPr marL="166688" indent="-166688">
              <a:buFontTx/>
              <a:buChar char="•"/>
            </a:pPr>
            <a:r>
              <a:rPr lang="en-US" altLang="en-US"/>
              <a:t>See http://bcove.me/x9zhalcl</a:t>
            </a:r>
          </a:p>
          <a:p>
            <a:pPr marL="166688" indent="-166688">
              <a:buFontTx/>
              <a:buChar char="•"/>
            </a:pPr>
            <a:r>
              <a:rPr lang="en-US" altLang="en-US"/>
              <a:t>See http://bcove.me/ihjiwkd1</a:t>
            </a:r>
          </a:p>
          <a:p>
            <a:pPr marL="166688" indent="-166688">
              <a:buFontTx/>
              <a:buChar char="•"/>
            </a:pPr>
            <a:endParaRPr lang="en-US" altLang="en-US"/>
          </a:p>
          <a:p>
            <a:pPr marL="166688" indent="-166688">
              <a:buFontTx/>
              <a:buChar char="•"/>
            </a:pPr>
            <a:endParaRPr lang="en-US" altLang="en-US"/>
          </a:p>
          <a:p>
            <a:pPr marL="166688" indent="-166688">
              <a:buFontTx/>
              <a:buChar char="•"/>
            </a:pPr>
            <a:endParaRPr lang="en-US" altLang="en-US"/>
          </a:p>
          <a:p>
            <a:pPr marL="166688" indent="-166688">
              <a:buFontTx/>
              <a:buChar char="•"/>
            </a:pPr>
            <a:endParaRPr lang="en-US" altLang="en-US"/>
          </a:p>
        </p:txBody>
      </p:sp>
      <p:sp>
        <p:nvSpPr>
          <p:cNvPr id="153604" name="Slide Number Placeholder 3">
            <a:extLst>
              <a:ext uri="{FF2B5EF4-FFF2-40B4-BE49-F238E27FC236}">
                <a16:creationId xmlns:a16="http://schemas.microsoft.com/office/drawing/2014/main" id="{6D1821B9-7A48-47AE-B64C-BD1F07FA59F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35013" indent="-280988" defTabSz="920750">
              <a:defRPr>
                <a:solidFill>
                  <a:schemeClr val="tx1"/>
                </a:solidFill>
                <a:latin typeface="Arial" panose="020B0604020202020204" pitchFamily="34" charset="0"/>
              </a:defRPr>
            </a:lvl2pPr>
            <a:lvl3pPr marL="1131888" indent="-225425" defTabSz="920750">
              <a:defRPr>
                <a:solidFill>
                  <a:schemeClr val="tx1"/>
                </a:solidFill>
                <a:latin typeface="Arial" panose="020B0604020202020204" pitchFamily="34" charset="0"/>
              </a:defRPr>
            </a:lvl3pPr>
            <a:lvl4pPr marL="1585913" indent="-225425" defTabSz="920750">
              <a:defRPr>
                <a:solidFill>
                  <a:schemeClr val="tx1"/>
                </a:solidFill>
                <a:latin typeface="Arial" panose="020B0604020202020204" pitchFamily="34" charset="0"/>
              </a:defRPr>
            </a:lvl4pPr>
            <a:lvl5pPr marL="2039938" indent="-225425" defTabSz="920750">
              <a:defRPr>
                <a:solidFill>
                  <a:schemeClr val="tx1"/>
                </a:solidFill>
                <a:latin typeface="Arial" panose="020B0604020202020204" pitchFamily="34" charset="0"/>
              </a:defRPr>
            </a:lvl5pPr>
            <a:lvl6pPr marL="2497138" indent="-225425" defTabSz="920750" eaLnBrk="0" fontAlgn="base" hangingPunct="0">
              <a:spcBef>
                <a:spcPct val="0"/>
              </a:spcBef>
              <a:spcAft>
                <a:spcPct val="0"/>
              </a:spcAft>
              <a:defRPr>
                <a:solidFill>
                  <a:schemeClr val="tx1"/>
                </a:solidFill>
                <a:latin typeface="Arial" panose="020B0604020202020204" pitchFamily="34" charset="0"/>
              </a:defRPr>
            </a:lvl6pPr>
            <a:lvl7pPr marL="2954338" indent="-225425" defTabSz="920750" eaLnBrk="0" fontAlgn="base" hangingPunct="0">
              <a:spcBef>
                <a:spcPct val="0"/>
              </a:spcBef>
              <a:spcAft>
                <a:spcPct val="0"/>
              </a:spcAft>
              <a:defRPr>
                <a:solidFill>
                  <a:schemeClr val="tx1"/>
                </a:solidFill>
                <a:latin typeface="Arial" panose="020B0604020202020204" pitchFamily="34" charset="0"/>
              </a:defRPr>
            </a:lvl7pPr>
            <a:lvl8pPr marL="3411538" indent="-225425" defTabSz="920750" eaLnBrk="0" fontAlgn="base" hangingPunct="0">
              <a:spcBef>
                <a:spcPct val="0"/>
              </a:spcBef>
              <a:spcAft>
                <a:spcPct val="0"/>
              </a:spcAft>
              <a:defRPr>
                <a:solidFill>
                  <a:schemeClr val="tx1"/>
                </a:solidFill>
                <a:latin typeface="Arial" panose="020B0604020202020204" pitchFamily="34" charset="0"/>
              </a:defRPr>
            </a:lvl8pPr>
            <a:lvl9pPr marL="3868738" indent="-225425" defTabSz="920750" eaLnBrk="0" fontAlgn="base" hangingPunct="0">
              <a:spcBef>
                <a:spcPct val="0"/>
              </a:spcBef>
              <a:spcAft>
                <a:spcPct val="0"/>
              </a:spcAft>
              <a:defRPr>
                <a:solidFill>
                  <a:schemeClr val="tx1"/>
                </a:solidFill>
                <a:latin typeface="Arial" panose="020B0604020202020204" pitchFamily="34" charset="0"/>
              </a:defRPr>
            </a:lvl9pPr>
          </a:lstStyle>
          <a:p>
            <a:fld id="{833B6DE1-3E66-4997-88C1-F029228950AB}" type="slidenum">
              <a:rPr lang="en-US" altLang="en-US" smtClean="0">
                <a:latin typeface="Times New Roman" panose="02020603050405020304" pitchFamily="18" charset="0"/>
              </a:rPr>
              <a:pPr/>
              <a:t>86</a:t>
            </a:fld>
            <a:endParaRPr lang="en-US" altLang="en-US">
              <a:latin typeface="Times New Roman" panose="02020603050405020304"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DFB21543-CB01-496A-BCF1-40C6EE45E7CB}"/>
              </a:ext>
            </a:extLst>
          </p:cNvPr>
          <p:cNvSpPr>
            <a:spLocks noGrp="1" noRot="1" noChangeAspect="1" noChangeArrowheads="1" noTextEdit="1"/>
          </p:cNvSpPr>
          <p:nvPr>
            <p:ph type="sldImg"/>
          </p:nvPr>
        </p:nvSpPr>
        <p:spPr>
          <a:ln/>
        </p:spPr>
      </p:sp>
      <p:sp>
        <p:nvSpPr>
          <p:cNvPr id="155651" name="Notes Placeholder 2">
            <a:extLst>
              <a:ext uri="{FF2B5EF4-FFF2-40B4-BE49-F238E27FC236}">
                <a16:creationId xmlns:a16="http://schemas.microsoft.com/office/drawing/2014/main" id="{08D27175-2BD9-4501-AD69-C9EA9AB1F2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www.vmware.com </a:t>
            </a:r>
          </a:p>
          <a:p>
            <a:r>
              <a:rPr lang="en-US" altLang="en-US" dirty="0"/>
              <a:t>ESX stands for Elastic Sky X</a:t>
            </a:r>
          </a:p>
          <a:p>
            <a:r>
              <a:rPr lang="en-US" altLang="en-US" dirty="0" err="1"/>
              <a:t>ESXi</a:t>
            </a:r>
            <a:r>
              <a:rPr lang="en-US" altLang="en-US" dirty="0"/>
              <a:t> =&gt; ESX + integrated [that is ‘</a:t>
            </a:r>
            <a:r>
              <a:rPr lang="en-US" altLang="en-US" dirty="0" err="1"/>
              <a:t>i</a:t>
            </a:r>
            <a:r>
              <a:rPr lang="en-US" altLang="en-US" dirty="0"/>
              <a:t>’ is for ‘integrated’]</a:t>
            </a:r>
          </a:p>
        </p:txBody>
      </p:sp>
      <p:sp>
        <p:nvSpPr>
          <p:cNvPr id="155652" name="Slide Number Placeholder 3">
            <a:extLst>
              <a:ext uri="{FF2B5EF4-FFF2-40B4-BE49-F238E27FC236}">
                <a16:creationId xmlns:a16="http://schemas.microsoft.com/office/drawing/2014/main" id="{3A063792-F1E5-477F-A188-198BEED9ED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35013" indent="-280988" defTabSz="920750">
              <a:defRPr>
                <a:solidFill>
                  <a:schemeClr val="tx1"/>
                </a:solidFill>
                <a:latin typeface="Arial" panose="020B0604020202020204" pitchFamily="34" charset="0"/>
              </a:defRPr>
            </a:lvl2pPr>
            <a:lvl3pPr marL="1131888" indent="-225425" defTabSz="920750">
              <a:defRPr>
                <a:solidFill>
                  <a:schemeClr val="tx1"/>
                </a:solidFill>
                <a:latin typeface="Arial" panose="020B0604020202020204" pitchFamily="34" charset="0"/>
              </a:defRPr>
            </a:lvl3pPr>
            <a:lvl4pPr marL="1585913" indent="-225425" defTabSz="920750">
              <a:defRPr>
                <a:solidFill>
                  <a:schemeClr val="tx1"/>
                </a:solidFill>
                <a:latin typeface="Arial" panose="020B0604020202020204" pitchFamily="34" charset="0"/>
              </a:defRPr>
            </a:lvl4pPr>
            <a:lvl5pPr marL="2039938" indent="-225425" defTabSz="920750">
              <a:defRPr>
                <a:solidFill>
                  <a:schemeClr val="tx1"/>
                </a:solidFill>
                <a:latin typeface="Arial" panose="020B0604020202020204" pitchFamily="34" charset="0"/>
              </a:defRPr>
            </a:lvl5pPr>
            <a:lvl6pPr marL="2497138" indent="-225425" defTabSz="920750" eaLnBrk="0" fontAlgn="base" hangingPunct="0">
              <a:spcBef>
                <a:spcPct val="0"/>
              </a:spcBef>
              <a:spcAft>
                <a:spcPct val="0"/>
              </a:spcAft>
              <a:defRPr>
                <a:solidFill>
                  <a:schemeClr val="tx1"/>
                </a:solidFill>
                <a:latin typeface="Arial" panose="020B0604020202020204" pitchFamily="34" charset="0"/>
              </a:defRPr>
            </a:lvl6pPr>
            <a:lvl7pPr marL="2954338" indent="-225425" defTabSz="920750" eaLnBrk="0" fontAlgn="base" hangingPunct="0">
              <a:spcBef>
                <a:spcPct val="0"/>
              </a:spcBef>
              <a:spcAft>
                <a:spcPct val="0"/>
              </a:spcAft>
              <a:defRPr>
                <a:solidFill>
                  <a:schemeClr val="tx1"/>
                </a:solidFill>
                <a:latin typeface="Arial" panose="020B0604020202020204" pitchFamily="34" charset="0"/>
              </a:defRPr>
            </a:lvl7pPr>
            <a:lvl8pPr marL="3411538" indent="-225425" defTabSz="920750" eaLnBrk="0" fontAlgn="base" hangingPunct="0">
              <a:spcBef>
                <a:spcPct val="0"/>
              </a:spcBef>
              <a:spcAft>
                <a:spcPct val="0"/>
              </a:spcAft>
              <a:defRPr>
                <a:solidFill>
                  <a:schemeClr val="tx1"/>
                </a:solidFill>
                <a:latin typeface="Arial" panose="020B0604020202020204" pitchFamily="34" charset="0"/>
              </a:defRPr>
            </a:lvl8pPr>
            <a:lvl9pPr marL="3868738" indent="-225425" defTabSz="920750" eaLnBrk="0" fontAlgn="base" hangingPunct="0">
              <a:spcBef>
                <a:spcPct val="0"/>
              </a:spcBef>
              <a:spcAft>
                <a:spcPct val="0"/>
              </a:spcAft>
              <a:defRPr>
                <a:solidFill>
                  <a:schemeClr val="tx1"/>
                </a:solidFill>
                <a:latin typeface="Arial" panose="020B0604020202020204" pitchFamily="34" charset="0"/>
              </a:defRPr>
            </a:lvl9pPr>
          </a:lstStyle>
          <a:p>
            <a:fld id="{23BEFFC6-2492-4252-9405-8A3D1CF399AA}" type="slidenum">
              <a:rPr lang="en-US" altLang="en-US" smtClean="0">
                <a:latin typeface="Times New Roman" panose="02020603050405020304" pitchFamily="18" charset="0"/>
              </a:rPr>
              <a:pPr/>
              <a:t>87</a:t>
            </a:fld>
            <a:endParaRPr lang="en-US" altLang="en-US">
              <a:latin typeface="Times New Roman" panose="02020603050405020304"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585F87DD-A998-4DFD-A074-EBC47B1BFE97}"/>
              </a:ext>
            </a:extLst>
          </p:cNvPr>
          <p:cNvSpPr>
            <a:spLocks noGrp="1" noRot="1" noChangeAspect="1" noChangeArrowheads="1" noTextEdit="1"/>
          </p:cNvSpPr>
          <p:nvPr>
            <p:ph type="sldImg"/>
          </p:nvPr>
        </p:nvSpPr>
        <p:spPr>
          <a:ln/>
        </p:spPr>
      </p:sp>
      <p:sp>
        <p:nvSpPr>
          <p:cNvPr id="157699" name="Notes Placeholder 2">
            <a:extLst>
              <a:ext uri="{FF2B5EF4-FFF2-40B4-BE49-F238E27FC236}">
                <a16:creationId xmlns:a16="http://schemas.microsoft.com/office/drawing/2014/main" id="{F51C1D8D-C98B-434A-9477-67833FA2E2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7700" name="Header Placeholder 3">
            <a:extLst>
              <a:ext uri="{FF2B5EF4-FFF2-40B4-BE49-F238E27FC236}">
                <a16:creationId xmlns:a16="http://schemas.microsoft.com/office/drawing/2014/main" id="{CA4D362C-1C20-4FBF-AC97-D49A97EBF39B}"/>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57701" name="Date Placeholder 4">
            <a:extLst>
              <a:ext uri="{FF2B5EF4-FFF2-40B4-BE49-F238E27FC236}">
                <a16:creationId xmlns:a16="http://schemas.microsoft.com/office/drawing/2014/main" id="{F33A0C7A-E909-4E29-B8B6-4D455C8C401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4B31A446-EFB7-4E42-963E-0ABF4BF7D15E}"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57702" name="Footer Placeholder 5">
            <a:extLst>
              <a:ext uri="{FF2B5EF4-FFF2-40B4-BE49-F238E27FC236}">
                <a16:creationId xmlns:a16="http://schemas.microsoft.com/office/drawing/2014/main" id="{E3EF1751-5BF6-4AFA-9AE6-3721842BFD1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57703" name="Slide Number Placeholder 6">
            <a:extLst>
              <a:ext uri="{FF2B5EF4-FFF2-40B4-BE49-F238E27FC236}">
                <a16:creationId xmlns:a16="http://schemas.microsoft.com/office/drawing/2014/main" id="{5ACBD365-E9F3-4275-AD3B-73C4743CA9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60628C0F-4F68-421C-A475-7E7E1BF9DAF9}" type="slidenum">
              <a:rPr lang="en-AU" altLang="en-US" smtClean="0">
                <a:latin typeface="Times New Roman" panose="02020603050405020304" pitchFamily="18" charset="0"/>
              </a:rPr>
              <a:pPr/>
              <a:t>88</a:t>
            </a:fld>
            <a:endParaRPr lang="en-AU" altLang="en-US">
              <a:latin typeface="Times New Roman" panose="02020603050405020304"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096B6302-9D5A-4384-A633-04B9B84505B9}"/>
              </a:ext>
            </a:extLst>
          </p:cNvPr>
          <p:cNvSpPr>
            <a:spLocks noGrp="1" noRot="1" noChangeAspect="1" noChangeArrowheads="1" noTextEdit="1"/>
          </p:cNvSpPr>
          <p:nvPr>
            <p:ph type="sldImg"/>
          </p:nvPr>
        </p:nvSpPr>
        <p:spPr>
          <a:ln/>
        </p:spPr>
      </p:sp>
      <p:sp>
        <p:nvSpPr>
          <p:cNvPr id="159747" name="Notes Placeholder 2">
            <a:extLst>
              <a:ext uri="{FF2B5EF4-FFF2-40B4-BE49-F238E27FC236}">
                <a16:creationId xmlns:a16="http://schemas.microsoft.com/office/drawing/2014/main" id="{34070EC6-5119-400A-8E98-0419B66A33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9748" name="Header Placeholder 3">
            <a:extLst>
              <a:ext uri="{FF2B5EF4-FFF2-40B4-BE49-F238E27FC236}">
                <a16:creationId xmlns:a16="http://schemas.microsoft.com/office/drawing/2014/main" id="{65E471F9-0C8B-42D0-85E4-E311C88181B2}"/>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59749" name="Date Placeholder 4">
            <a:extLst>
              <a:ext uri="{FF2B5EF4-FFF2-40B4-BE49-F238E27FC236}">
                <a16:creationId xmlns:a16="http://schemas.microsoft.com/office/drawing/2014/main" id="{3853687E-1128-49F2-A200-F962417D2E66}"/>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CB82ADAC-185E-4EC8-9903-A517513EE2D0}"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59750" name="Footer Placeholder 5">
            <a:extLst>
              <a:ext uri="{FF2B5EF4-FFF2-40B4-BE49-F238E27FC236}">
                <a16:creationId xmlns:a16="http://schemas.microsoft.com/office/drawing/2014/main" id="{F375699A-6291-4A1C-B8E6-A1A38649ADDC}"/>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59751" name="Slide Number Placeholder 6">
            <a:extLst>
              <a:ext uri="{FF2B5EF4-FFF2-40B4-BE49-F238E27FC236}">
                <a16:creationId xmlns:a16="http://schemas.microsoft.com/office/drawing/2014/main" id="{5AC56C0E-DCA0-41BF-9BC7-BC04ECB192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18E8AF5F-DE19-4864-BDBE-674366D74CDD}" type="slidenum">
              <a:rPr lang="en-AU" altLang="en-US" smtClean="0">
                <a:latin typeface="Times New Roman" panose="02020603050405020304" pitchFamily="18" charset="0"/>
              </a:rPr>
              <a:pPr/>
              <a:t>89</a:t>
            </a:fld>
            <a:endParaRPr lang="en-AU" altLang="en-US">
              <a:latin typeface="Times New Roman" panose="02020603050405020304"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B8C4D6AC-1B04-417B-ACE1-A09DC5FF59C1}"/>
              </a:ext>
            </a:extLst>
          </p:cNvPr>
          <p:cNvSpPr>
            <a:spLocks noGrp="1" noRot="1" noChangeAspect="1" noChangeArrowheads="1" noTextEdit="1"/>
          </p:cNvSpPr>
          <p:nvPr>
            <p:ph type="sldImg"/>
          </p:nvPr>
        </p:nvSpPr>
        <p:spPr>
          <a:ln/>
        </p:spPr>
      </p:sp>
      <p:sp>
        <p:nvSpPr>
          <p:cNvPr id="161795" name="Notes Placeholder 2">
            <a:extLst>
              <a:ext uri="{FF2B5EF4-FFF2-40B4-BE49-F238E27FC236}">
                <a16:creationId xmlns:a16="http://schemas.microsoft.com/office/drawing/2014/main" id="{4A0C559F-B2BD-4647-BAC5-5DB8D5D383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1796" name="Header Placeholder 3">
            <a:extLst>
              <a:ext uri="{FF2B5EF4-FFF2-40B4-BE49-F238E27FC236}">
                <a16:creationId xmlns:a16="http://schemas.microsoft.com/office/drawing/2014/main" id="{00AE05E7-E1F4-4521-867A-3BD4C73F50D6}"/>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61797" name="Date Placeholder 4">
            <a:extLst>
              <a:ext uri="{FF2B5EF4-FFF2-40B4-BE49-F238E27FC236}">
                <a16:creationId xmlns:a16="http://schemas.microsoft.com/office/drawing/2014/main" id="{BDDD211D-2BC1-44AF-B156-56FC2F16AD86}"/>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693060DD-42D9-4E77-901E-2DEB4BF849CA}"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61798" name="Footer Placeholder 5">
            <a:extLst>
              <a:ext uri="{FF2B5EF4-FFF2-40B4-BE49-F238E27FC236}">
                <a16:creationId xmlns:a16="http://schemas.microsoft.com/office/drawing/2014/main" id="{983667AD-C5C5-453D-9650-20BDB104A44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61799" name="Slide Number Placeholder 6">
            <a:extLst>
              <a:ext uri="{FF2B5EF4-FFF2-40B4-BE49-F238E27FC236}">
                <a16:creationId xmlns:a16="http://schemas.microsoft.com/office/drawing/2014/main" id="{95F5AC14-DD9E-4783-9535-0C690DB9EE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E93B5A36-E21C-410F-8C60-10472D3C6B40}" type="slidenum">
              <a:rPr lang="en-AU" altLang="en-US" smtClean="0">
                <a:latin typeface="Times New Roman" panose="02020603050405020304" pitchFamily="18" charset="0"/>
              </a:rPr>
              <a:pPr/>
              <a:t>90</a:t>
            </a:fld>
            <a:endParaRPr lang="en-AU"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0EACCF42-64F4-4D8C-95D7-E46A877EBC8B}"/>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96FAB796-0B3F-43B8-9922-8B6D73967F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Sending a PRE (</a:t>
            </a:r>
            <a:r>
              <a:rPr lang="en-US" altLang="en-US" dirty="0" err="1"/>
              <a:t>precharge</a:t>
            </a:r>
            <a:r>
              <a:rPr lang="en-US" altLang="en-US" dirty="0"/>
              <a:t>) command opens or closes a bank. A row address is sent with an Act (activate), which causes the row to transfer to a buffer. </a:t>
            </a:r>
            <a:r>
              <a:rPr lang="en-US" altLang="en-US" dirty="0">
                <a:solidFill>
                  <a:srgbClr val="000000"/>
                </a:solidFill>
                <a:ea typeface="Times New Roman" panose="02020603050405020304" pitchFamily="18" charset="0"/>
                <a:cs typeface="ITCFranklinGothicStd-Hvy"/>
              </a:rPr>
              <a:t>When the row is in the buffer, it can be transferred by successive column addresses at whatever the width of the DRAM is (typically 4, 8, or 16 bits in DDR3) or by specifying a block transfer and the starting address. Each command, as well as block transfers, is synchronized with a clock.</a:t>
            </a:r>
          </a:p>
          <a:p>
            <a:endParaRPr lang="en-US" altLang="en-US" dirty="0"/>
          </a:p>
        </p:txBody>
      </p:sp>
      <p:sp>
        <p:nvSpPr>
          <p:cNvPr id="20484" name="Header Placeholder 3">
            <a:extLst>
              <a:ext uri="{FF2B5EF4-FFF2-40B4-BE49-F238E27FC236}">
                <a16:creationId xmlns:a16="http://schemas.microsoft.com/office/drawing/2014/main" id="{180B4188-6C0F-4267-A46D-7D9426C6A3F3}"/>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0485" name="Date Placeholder 4">
            <a:extLst>
              <a:ext uri="{FF2B5EF4-FFF2-40B4-BE49-F238E27FC236}">
                <a16:creationId xmlns:a16="http://schemas.microsoft.com/office/drawing/2014/main" id="{D7AF7C21-4C78-4F08-990C-626ECB2E4F44}"/>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7A785955-8939-40D6-A919-1AEB69574AE8}"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20486" name="Footer Placeholder 5">
            <a:extLst>
              <a:ext uri="{FF2B5EF4-FFF2-40B4-BE49-F238E27FC236}">
                <a16:creationId xmlns:a16="http://schemas.microsoft.com/office/drawing/2014/main" id="{9C5A663F-1EE4-47FA-8CA7-25D040A18BF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0487" name="Slide Number Placeholder 6">
            <a:extLst>
              <a:ext uri="{FF2B5EF4-FFF2-40B4-BE49-F238E27FC236}">
                <a16:creationId xmlns:a16="http://schemas.microsoft.com/office/drawing/2014/main" id="{ACF47EA0-D57D-4A4B-BC0A-812F25C590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6AECC0A-302D-4AAB-88CC-3EDC5142C393}" type="slidenum">
              <a:rPr lang="en-AU" altLang="en-US" smtClean="0">
                <a:latin typeface="Times New Roman" panose="02020603050405020304" pitchFamily="18" charset="0"/>
              </a:rPr>
              <a:pPr/>
              <a:t>9</a:t>
            </a:fld>
            <a:endParaRPr lang="en-AU" altLang="en-US">
              <a:latin typeface="Times New Roman" panose="02020603050405020304"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80FDA7FD-2123-4C52-B5D7-E01DA9A6A2F6}"/>
              </a:ext>
            </a:extLst>
          </p:cNvPr>
          <p:cNvSpPr>
            <a:spLocks noGrp="1" noRot="1" noChangeAspect="1" noChangeArrowheads="1" noTextEdit="1"/>
          </p:cNvSpPr>
          <p:nvPr>
            <p:ph type="sldImg"/>
          </p:nvPr>
        </p:nvSpPr>
        <p:spPr>
          <a:ln/>
        </p:spPr>
      </p:sp>
      <p:sp>
        <p:nvSpPr>
          <p:cNvPr id="163843" name="Notes Placeholder 2">
            <a:extLst>
              <a:ext uri="{FF2B5EF4-FFF2-40B4-BE49-F238E27FC236}">
                <a16:creationId xmlns:a16="http://schemas.microsoft.com/office/drawing/2014/main" id="{F523EF93-B43B-42F7-BE8E-BB495E0462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44" name="Header Placeholder 3">
            <a:extLst>
              <a:ext uri="{FF2B5EF4-FFF2-40B4-BE49-F238E27FC236}">
                <a16:creationId xmlns:a16="http://schemas.microsoft.com/office/drawing/2014/main" id="{0049ECBD-5683-4641-97EC-471A7C02548F}"/>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63845" name="Date Placeholder 4">
            <a:extLst>
              <a:ext uri="{FF2B5EF4-FFF2-40B4-BE49-F238E27FC236}">
                <a16:creationId xmlns:a16="http://schemas.microsoft.com/office/drawing/2014/main" id="{F5E77D79-A7E9-4DE5-A557-472D346B3506}"/>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FC4FC96D-5295-4122-8E24-D89367C22CE8}"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63846" name="Footer Placeholder 5">
            <a:extLst>
              <a:ext uri="{FF2B5EF4-FFF2-40B4-BE49-F238E27FC236}">
                <a16:creationId xmlns:a16="http://schemas.microsoft.com/office/drawing/2014/main" id="{70254947-78A4-4FAF-995C-E22E177C7C0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63847" name="Slide Number Placeholder 6">
            <a:extLst>
              <a:ext uri="{FF2B5EF4-FFF2-40B4-BE49-F238E27FC236}">
                <a16:creationId xmlns:a16="http://schemas.microsoft.com/office/drawing/2014/main" id="{B13E4994-D822-4684-BC8D-2F8C9214EAD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600C2184-A391-4808-838B-BD582F104D96}" type="slidenum">
              <a:rPr lang="en-AU" altLang="en-US" smtClean="0">
                <a:latin typeface="Times New Roman" panose="02020603050405020304" pitchFamily="18" charset="0"/>
              </a:rPr>
              <a:pPr/>
              <a:t>91</a:t>
            </a:fld>
            <a:endParaRPr lang="en-AU" altLang="en-US">
              <a:latin typeface="Times New Roman" panose="02020603050405020304" pitchFamily="18"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E183E507-CDA8-4C43-901E-BDAA678D7A33}"/>
              </a:ext>
            </a:extLst>
          </p:cNvPr>
          <p:cNvSpPr>
            <a:spLocks noGrp="1" noRot="1" noChangeAspect="1" noChangeArrowheads="1" noTextEdit="1"/>
          </p:cNvSpPr>
          <p:nvPr>
            <p:ph type="sldImg"/>
          </p:nvPr>
        </p:nvSpPr>
        <p:spPr>
          <a:ln/>
        </p:spPr>
      </p:sp>
      <p:sp>
        <p:nvSpPr>
          <p:cNvPr id="165891" name="Notes Placeholder 2">
            <a:extLst>
              <a:ext uri="{FF2B5EF4-FFF2-40B4-BE49-F238E27FC236}">
                <a16:creationId xmlns:a16="http://schemas.microsoft.com/office/drawing/2014/main" id="{B541FC91-8A2C-4333-B9A5-4BB36440D7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5892" name="Header Placeholder 3">
            <a:extLst>
              <a:ext uri="{FF2B5EF4-FFF2-40B4-BE49-F238E27FC236}">
                <a16:creationId xmlns:a16="http://schemas.microsoft.com/office/drawing/2014/main" id="{C46B48EB-B06F-4404-A533-EBD4F83B3083}"/>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65893" name="Date Placeholder 4">
            <a:extLst>
              <a:ext uri="{FF2B5EF4-FFF2-40B4-BE49-F238E27FC236}">
                <a16:creationId xmlns:a16="http://schemas.microsoft.com/office/drawing/2014/main" id="{447AF8A2-F7F8-4D97-8F43-4E084150E25C}"/>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4C711D43-1481-4EBE-8741-4C0CA11B0C3D}"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65894" name="Footer Placeholder 5">
            <a:extLst>
              <a:ext uri="{FF2B5EF4-FFF2-40B4-BE49-F238E27FC236}">
                <a16:creationId xmlns:a16="http://schemas.microsoft.com/office/drawing/2014/main" id="{2EAA83A8-C36F-4DD5-B83C-BE3A117F331C}"/>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65895" name="Slide Number Placeholder 6">
            <a:extLst>
              <a:ext uri="{FF2B5EF4-FFF2-40B4-BE49-F238E27FC236}">
                <a16:creationId xmlns:a16="http://schemas.microsoft.com/office/drawing/2014/main" id="{D717856C-8635-4266-9E93-1F5C508863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a:solidFill>
                  <a:schemeClr val="tx1"/>
                </a:solidFill>
                <a:latin typeface="Arial" panose="020B0604020202020204" pitchFamily="34" charset="0"/>
              </a:defRPr>
            </a:lvl1pPr>
            <a:lvl2pPr marL="709613" indent="-273050" defTabSz="922338">
              <a:defRPr>
                <a:solidFill>
                  <a:schemeClr val="tx1"/>
                </a:solidFill>
                <a:latin typeface="Arial" panose="020B0604020202020204" pitchFamily="34" charset="0"/>
              </a:defRPr>
            </a:lvl2pPr>
            <a:lvl3pPr marL="1092200" indent="-217488" defTabSz="922338">
              <a:defRPr>
                <a:solidFill>
                  <a:schemeClr val="tx1"/>
                </a:solidFill>
                <a:latin typeface="Arial" panose="020B0604020202020204" pitchFamily="34" charset="0"/>
              </a:defRPr>
            </a:lvl3pPr>
            <a:lvl4pPr marL="1528763" indent="-217488" defTabSz="922338">
              <a:defRPr>
                <a:solidFill>
                  <a:schemeClr val="tx1"/>
                </a:solidFill>
                <a:latin typeface="Arial" panose="020B0604020202020204" pitchFamily="34" charset="0"/>
              </a:defRPr>
            </a:lvl4pPr>
            <a:lvl5pPr marL="1966913" indent="-217488" defTabSz="922338">
              <a:defRPr>
                <a:solidFill>
                  <a:schemeClr val="tx1"/>
                </a:solidFill>
                <a:latin typeface="Arial" panose="020B0604020202020204" pitchFamily="34" charset="0"/>
              </a:defRPr>
            </a:lvl5pPr>
            <a:lvl6pPr marL="2424113" indent="-217488" defTabSz="922338" eaLnBrk="0" fontAlgn="base" hangingPunct="0">
              <a:spcBef>
                <a:spcPct val="0"/>
              </a:spcBef>
              <a:spcAft>
                <a:spcPct val="0"/>
              </a:spcAft>
              <a:defRPr>
                <a:solidFill>
                  <a:schemeClr val="tx1"/>
                </a:solidFill>
                <a:latin typeface="Arial" panose="020B0604020202020204" pitchFamily="34" charset="0"/>
              </a:defRPr>
            </a:lvl6pPr>
            <a:lvl7pPr marL="2881313" indent="-217488" defTabSz="922338" eaLnBrk="0" fontAlgn="base" hangingPunct="0">
              <a:spcBef>
                <a:spcPct val="0"/>
              </a:spcBef>
              <a:spcAft>
                <a:spcPct val="0"/>
              </a:spcAft>
              <a:defRPr>
                <a:solidFill>
                  <a:schemeClr val="tx1"/>
                </a:solidFill>
                <a:latin typeface="Arial" panose="020B0604020202020204" pitchFamily="34" charset="0"/>
              </a:defRPr>
            </a:lvl7pPr>
            <a:lvl8pPr marL="3338513" indent="-217488" defTabSz="922338" eaLnBrk="0" fontAlgn="base" hangingPunct="0">
              <a:spcBef>
                <a:spcPct val="0"/>
              </a:spcBef>
              <a:spcAft>
                <a:spcPct val="0"/>
              </a:spcAft>
              <a:defRPr>
                <a:solidFill>
                  <a:schemeClr val="tx1"/>
                </a:solidFill>
                <a:latin typeface="Arial" panose="020B0604020202020204" pitchFamily="34" charset="0"/>
              </a:defRPr>
            </a:lvl8pPr>
            <a:lvl9pPr marL="3795713" indent="-217488" defTabSz="922338" eaLnBrk="0" fontAlgn="base" hangingPunct="0">
              <a:spcBef>
                <a:spcPct val="0"/>
              </a:spcBef>
              <a:spcAft>
                <a:spcPct val="0"/>
              </a:spcAft>
              <a:defRPr>
                <a:solidFill>
                  <a:schemeClr val="tx1"/>
                </a:solidFill>
                <a:latin typeface="Arial" panose="020B0604020202020204" pitchFamily="34" charset="0"/>
              </a:defRPr>
            </a:lvl9pPr>
          </a:lstStyle>
          <a:p>
            <a:fld id="{9841F8EA-D299-42B9-9C3E-4E44384510FE}" type="slidenum">
              <a:rPr lang="en-AU" altLang="en-US" smtClean="0">
                <a:latin typeface="Times New Roman" panose="02020603050405020304" pitchFamily="18" charset="0"/>
              </a:rPr>
              <a:pPr/>
              <a:t>92</a:t>
            </a:fld>
            <a:endParaRPr lang="en-AU" altLang="en-US">
              <a:latin typeface="Times New Roman" panose="02020603050405020304" pitchFamily="18"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EC23BEDA-7C6D-43BD-AC2F-CBF54D82FF2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67939" name="Rectangle 3">
            <a:extLst>
              <a:ext uri="{FF2B5EF4-FFF2-40B4-BE49-F238E27FC236}">
                <a16:creationId xmlns:a16="http://schemas.microsoft.com/office/drawing/2014/main" id="{1FF15D1B-D9FB-4850-8EBC-3DC97DC4698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BE448FCA-AABB-483E-809C-3A48EEBE6ED1}"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67940" name="Rectangle 6">
            <a:extLst>
              <a:ext uri="{FF2B5EF4-FFF2-40B4-BE49-F238E27FC236}">
                <a16:creationId xmlns:a16="http://schemas.microsoft.com/office/drawing/2014/main" id="{D4E7939E-3F5E-4A37-A6F3-AB343893CD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67941" name="Rectangle 7">
            <a:extLst>
              <a:ext uri="{FF2B5EF4-FFF2-40B4-BE49-F238E27FC236}">
                <a16:creationId xmlns:a16="http://schemas.microsoft.com/office/drawing/2014/main" id="{316347BA-F786-4B1A-994A-1489D42D2F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414E12F1-55E9-4CD8-8502-62B5D45AE387}" type="slidenum">
              <a:rPr lang="en-AU" altLang="en-US" smtClean="0">
                <a:latin typeface="Times New Roman" panose="02020603050405020304" pitchFamily="18" charset="0"/>
              </a:rPr>
              <a:pPr/>
              <a:t>93</a:t>
            </a:fld>
            <a:endParaRPr lang="en-AU" altLang="en-US">
              <a:latin typeface="Times New Roman" panose="02020603050405020304" pitchFamily="18" charset="0"/>
            </a:endParaRPr>
          </a:p>
        </p:txBody>
      </p:sp>
      <p:sp>
        <p:nvSpPr>
          <p:cNvPr id="167942" name="Rectangle 2">
            <a:extLst>
              <a:ext uri="{FF2B5EF4-FFF2-40B4-BE49-F238E27FC236}">
                <a16:creationId xmlns:a16="http://schemas.microsoft.com/office/drawing/2014/main" id="{37D8B05C-7EDA-40C0-BCB6-F3B4CC7C04A2}"/>
              </a:ext>
            </a:extLst>
          </p:cNvPr>
          <p:cNvSpPr>
            <a:spLocks noGrp="1" noRot="1" noChangeAspect="1" noChangeArrowheads="1" noTextEdit="1"/>
          </p:cNvSpPr>
          <p:nvPr>
            <p:ph type="sldImg"/>
          </p:nvPr>
        </p:nvSpPr>
        <p:spPr>
          <a:ln/>
        </p:spPr>
      </p:sp>
      <p:sp>
        <p:nvSpPr>
          <p:cNvPr id="167943" name="Rectangle 3">
            <a:extLst>
              <a:ext uri="{FF2B5EF4-FFF2-40B4-BE49-F238E27FC236}">
                <a16:creationId xmlns:a16="http://schemas.microsoft.com/office/drawing/2014/main" id="{30334345-39E2-4B33-9BA0-9F4A5605A3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C29E5620-1905-4183-883B-B5134A80464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74083" name="Rectangle 3">
            <a:extLst>
              <a:ext uri="{FF2B5EF4-FFF2-40B4-BE49-F238E27FC236}">
                <a16:creationId xmlns:a16="http://schemas.microsoft.com/office/drawing/2014/main" id="{47E71D42-2D87-445B-8723-3ED81D36367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7ED438D-842E-447C-9EF4-33A1B32ED9E8}"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74084" name="Rectangle 6">
            <a:extLst>
              <a:ext uri="{FF2B5EF4-FFF2-40B4-BE49-F238E27FC236}">
                <a16:creationId xmlns:a16="http://schemas.microsoft.com/office/drawing/2014/main" id="{8D0B0927-3B8A-4484-93A7-DB0B5570024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74085" name="Rectangle 7">
            <a:extLst>
              <a:ext uri="{FF2B5EF4-FFF2-40B4-BE49-F238E27FC236}">
                <a16:creationId xmlns:a16="http://schemas.microsoft.com/office/drawing/2014/main" id="{AC1573E2-151B-4495-811E-D2A45AD8BB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4659D3E4-7691-4463-8B50-F5522FFAED49}" type="slidenum">
              <a:rPr lang="en-AU" altLang="en-US" smtClean="0">
                <a:latin typeface="Times New Roman" panose="02020603050405020304" pitchFamily="18" charset="0"/>
              </a:rPr>
              <a:pPr/>
              <a:t>94</a:t>
            </a:fld>
            <a:endParaRPr lang="en-AU" altLang="en-US">
              <a:latin typeface="Times New Roman" panose="02020603050405020304" pitchFamily="18" charset="0"/>
            </a:endParaRPr>
          </a:p>
        </p:txBody>
      </p:sp>
      <p:sp>
        <p:nvSpPr>
          <p:cNvPr id="174086" name="Rectangle 2">
            <a:extLst>
              <a:ext uri="{FF2B5EF4-FFF2-40B4-BE49-F238E27FC236}">
                <a16:creationId xmlns:a16="http://schemas.microsoft.com/office/drawing/2014/main" id="{526C2E6F-C31D-4AB4-8319-A8870C64ED8F}"/>
              </a:ext>
            </a:extLst>
          </p:cNvPr>
          <p:cNvSpPr>
            <a:spLocks noGrp="1" noRot="1" noChangeAspect="1" noChangeArrowheads="1" noTextEdit="1"/>
          </p:cNvSpPr>
          <p:nvPr>
            <p:ph type="sldImg"/>
          </p:nvPr>
        </p:nvSpPr>
        <p:spPr>
          <a:ln/>
        </p:spPr>
      </p:sp>
      <p:sp>
        <p:nvSpPr>
          <p:cNvPr id="174087" name="Rectangle 3">
            <a:extLst>
              <a:ext uri="{FF2B5EF4-FFF2-40B4-BE49-F238E27FC236}">
                <a16:creationId xmlns:a16="http://schemas.microsoft.com/office/drawing/2014/main" id="{8661852C-6C65-4B66-82D8-C942F16E16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96E81866-5317-4FA9-8A2C-D18504ECF33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76131" name="Rectangle 3">
            <a:extLst>
              <a:ext uri="{FF2B5EF4-FFF2-40B4-BE49-F238E27FC236}">
                <a16:creationId xmlns:a16="http://schemas.microsoft.com/office/drawing/2014/main" id="{605E9EA5-1EC8-4848-ACBA-A51E4FD3918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DBEC3DDD-7A99-4A6E-A1EB-9EF6B0DD1CF2}"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76132" name="Rectangle 6">
            <a:extLst>
              <a:ext uri="{FF2B5EF4-FFF2-40B4-BE49-F238E27FC236}">
                <a16:creationId xmlns:a16="http://schemas.microsoft.com/office/drawing/2014/main" id="{5B70FC36-8EA5-43E7-A886-69FEA388CA8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76133" name="Rectangle 7">
            <a:extLst>
              <a:ext uri="{FF2B5EF4-FFF2-40B4-BE49-F238E27FC236}">
                <a16:creationId xmlns:a16="http://schemas.microsoft.com/office/drawing/2014/main" id="{4D099749-4DE7-4CF1-AA8D-657A5D0301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DA22DCA0-77BF-45AC-8BE5-B8FEF529353D}" type="slidenum">
              <a:rPr lang="en-AU" altLang="en-US" smtClean="0">
                <a:latin typeface="Times New Roman" panose="02020603050405020304" pitchFamily="18" charset="0"/>
              </a:rPr>
              <a:pPr/>
              <a:t>95</a:t>
            </a:fld>
            <a:endParaRPr lang="en-AU" altLang="en-US">
              <a:latin typeface="Times New Roman" panose="02020603050405020304" pitchFamily="18" charset="0"/>
            </a:endParaRPr>
          </a:p>
        </p:txBody>
      </p:sp>
      <p:sp>
        <p:nvSpPr>
          <p:cNvPr id="176134" name="Rectangle 2">
            <a:extLst>
              <a:ext uri="{FF2B5EF4-FFF2-40B4-BE49-F238E27FC236}">
                <a16:creationId xmlns:a16="http://schemas.microsoft.com/office/drawing/2014/main" id="{F61078A8-E3D7-4F3C-A9CD-1E65D6007D85}"/>
              </a:ext>
            </a:extLst>
          </p:cNvPr>
          <p:cNvSpPr>
            <a:spLocks noGrp="1" noRot="1" noChangeAspect="1" noChangeArrowheads="1" noTextEdit="1"/>
          </p:cNvSpPr>
          <p:nvPr>
            <p:ph type="sldImg"/>
          </p:nvPr>
        </p:nvSpPr>
        <p:spPr>
          <a:ln/>
        </p:spPr>
      </p:sp>
      <p:sp>
        <p:nvSpPr>
          <p:cNvPr id="176135" name="Rectangle 3">
            <a:extLst>
              <a:ext uri="{FF2B5EF4-FFF2-40B4-BE49-F238E27FC236}">
                <a16:creationId xmlns:a16="http://schemas.microsoft.com/office/drawing/2014/main" id="{59672D9C-9A1B-40F1-A9C4-45494DA4DB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ADC1ADE6-CC47-4908-9A2A-8D37C227ECB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78179" name="Rectangle 3">
            <a:extLst>
              <a:ext uri="{FF2B5EF4-FFF2-40B4-BE49-F238E27FC236}">
                <a16:creationId xmlns:a16="http://schemas.microsoft.com/office/drawing/2014/main" id="{32BD83E4-A3AB-4820-8467-AFAAF682DD1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25322B4F-222E-46AC-A300-51EC5E7E8679}"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78180" name="Rectangle 6">
            <a:extLst>
              <a:ext uri="{FF2B5EF4-FFF2-40B4-BE49-F238E27FC236}">
                <a16:creationId xmlns:a16="http://schemas.microsoft.com/office/drawing/2014/main" id="{E7909F88-C467-4A19-B944-B9E236F6310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78181" name="Rectangle 7">
            <a:extLst>
              <a:ext uri="{FF2B5EF4-FFF2-40B4-BE49-F238E27FC236}">
                <a16:creationId xmlns:a16="http://schemas.microsoft.com/office/drawing/2014/main" id="{5D15E248-F806-411F-BA89-A68BB49259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5A2E1EA1-7C36-482B-B6F4-D8FC794FB9F7}" type="slidenum">
              <a:rPr lang="en-AU" altLang="en-US" smtClean="0">
                <a:latin typeface="Times New Roman" panose="02020603050405020304" pitchFamily="18" charset="0"/>
              </a:rPr>
              <a:pPr/>
              <a:t>96</a:t>
            </a:fld>
            <a:endParaRPr lang="en-AU" altLang="en-US">
              <a:latin typeface="Times New Roman" panose="02020603050405020304" pitchFamily="18" charset="0"/>
            </a:endParaRPr>
          </a:p>
        </p:txBody>
      </p:sp>
      <p:sp>
        <p:nvSpPr>
          <p:cNvPr id="178182" name="Rectangle 2">
            <a:extLst>
              <a:ext uri="{FF2B5EF4-FFF2-40B4-BE49-F238E27FC236}">
                <a16:creationId xmlns:a16="http://schemas.microsoft.com/office/drawing/2014/main" id="{D9051B13-F1C1-4BEB-B8D2-3946C346A69E}"/>
              </a:ext>
            </a:extLst>
          </p:cNvPr>
          <p:cNvSpPr>
            <a:spLocks noGrp="1" noRot="1" noChangeAspect="1" noChangeArrowheads="1" noTextEdit="1"/>
          </p:cNvSpPr>
          <p:nvPr>
            <p:ph type="sldImg"/>
          </p:nvPr>
        </p:nvSpPr>
        <p:spPr>
          <a:ln/>
        </p:spPr>
      </p:sp>
      <p:sp>
        <p:nvSpPr>
          <p:cNvPr id="178183" name="Rectangle 3">
            <a:extLst>
              <a:ext uri="{FF2B5EF4-FFF2-40B4-BE49-F238E27FC236}">
                <a16:creationId xmlns:a16="http://schemas.microsoft.com/office/drawing/2014/main" id="{9751A36F-7D24-4F1F-BB94-89B6843254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1898D66C-E2C7-4C6D-A224-444FFEEA52B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80227" name="Rectangle 3">
            <a:extLst>
              <a:ext uri="{FF2B5EF4-FFF2-40B4-BE49-F238E27FC236}">
                <a16:creationId xmlns:a16="http://schemas.microsoft.com/office/drawing/2014/main" id="{AEB98967-9736-4810-BFAE-DA97D865D41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8EDF6434-4830-4AA8-9FD0-DCBFD7BB5177}"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80228" name="Rectangle 6">
            <a:extLst>
              <a:ext uri="{FF2B5EF4-FFF2-40B4-BE49-F238E27FC236}">
                <a16:creationId xmlns:a16="http://schemas.microsoft.com/office/drawing/2014/main" id="{2C2F1B3F-A332-4958-9A22-7CD5351B2D5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80229" name="Rectangle 7">
            <a:extLst>
              <a:ext uri="{FF2B5EF4-FFF2-40B4-BE49-F238E27FC236}">
                <a16:creationId xmlns:a16="http://schemas.microsoft.com/office/drawing/2014/main" id="{DB46CB10-706B-468D-9EEE-06C2943BBB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DC8A3D31-0ABC-40F9-ACDF-E11AE5742119}" type="slidenum">
              <a:rPr lang="en-AU" altLang="en-US" smtClean="0">
                <a:latin typeface="Times New Roman" panose="02020603050405020304" pitchFamily="18" charset="0"/>
              </a:rPr>
              <a:pPr/>
              <a:t>97</a:t>
            </a:fld>
            <a:endParaRPr lang="en-AU" altLang="en-US">
              <a:latin typeface="Times New Roman" panose="02020603050405020304" pitchFamily="18" charset="0"/>
            </a:endParaRPr>
          </a:p>
        </p:txBody>
      </p:sp>
      <p:sp>
        <p:nvSpPr>
          <p:cNvPr id="180230" name="Rectangle 2">
            <a:extLst>
              <a:ext uri="{FF2B5EF4-FFF2-40B4-BE49-F238E27FC236}">
                <a16:creationId xmlns:a16="http://schemas.microsoft.com/office/drawing/2014/main" id="{53B03488-F87D-4803-A0C0-FA5A20E4C46C}"/>
              </a:ext>
            </a:extLst>
          </p:cNvPr>
          <p:cNvSpPr>
            <a:spLocks noGrp="1" noRot="1" noChangeAspect="1" noChangeArrowheads="1" noTextEdit="1"/>
          </p:cNvSpPr>
          <p:nvPr>
            <p:ph type="sldImg"/>
          </p:nvPr>
        </p:nvSpPr>
        <p:spPr>
          <a:ln/>
        </p:spPr>
      </p:sp>
      <p:sp>
        <p:nvSpPr>
          <p:cNvPr id="180231" name="Rectangle 3">
            <a:extLst>
              <a:ext uri="{FF2B5EF4-FFF2-40B4-BE49-F238E27FC236}">
                <a16:creationId xmlns:a16="http://schemas.microsoft.com/office/drawing/2014/main" id="{FE6A4394-0FE0-479E-A50E-EDF2C7148D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D6D68FB7-2870-4C91-8ED0-8A8583F9EE5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82275" name="Rectangle 3">
            <a:extLst>
              <a:ext uri="{FF2B5EF4-FFF2-40B4-BE49-F238E27FC236}">
                <a16:creationId xmlns:a16="http://schemas.microsoft.com/office/drawing/2014/main" id="{14F4A6FB-2371-41B4-A668-BC955562607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124032D0-2EB8-41C3-93A2-A0C31DA5A315}"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82276" name="Rectangle 6">
            <a:extLst>
              <a:ext uri="{FF2B5EF4-FFF2-40B4-BE49-F238E27FC236}">
                <a16:creationId xmlns:a16="http://schemas.microsoft.com/office/drawing/2014/main" id="{59FBBEA3-54E7-47CF-BAC1-37B907D6125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82277" name="Rectangle 7">
            <a:extLst>
              <a:ext uri="{FF2B5EF4-FFF2-40B4-BE49-F238E27FC236}">
                <a16:creationId xmlns:a16="http://schemas.microsoft.com/office/drawing/2014/main" id="{190E1DA8-7D82-470B-B0F9-565DE9230D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3DDBD77-C1B0-4B16-99B7-83AEB94FE5AF}" type="slidenum">
              <a:rPr lang="en-AU" altLang="en-US" smtClean="0">
                <a:latin typeface="Times New Roman" panose="02020603050405020304" pitchFamily="18" charset="0"/>
              </a:rPr>
              <a:pPr/>
              <a:t>98</a:t>
            </a:fld>
            <a:endParaRPr lang="en-AU" altLang="en-US">
              <a:latin typeface="Times New Roman" panose="02020603050405020304" pitchFamily="18" charset="0"/>
            </a:endParaRPr>
          </a:p>
        </p:txBody>
      </p:sp>
      <p:sp>
        <p:nvSpPr>
          <p:cNvPr id="182278" name="Rectangle 2">
            <a:extLst>
              <a:ext uri="{FF2B5EF4-FFF2-40B4-BE49-F238E27FC236}">
                <a16:creationId xmlns:a16="http://schemas.microsoft.com/office/drawing/2014/main" id="{26651D36-9BFA-4667-AF8A-994940C6D493}"/>
              </a:ext>
            </a:extLst>
          </p:cNvPr>
          <p:cNvSpPr>
            <a:spLocks noGrp="1" noRot="1" noChangeAspect="1" noChangeArrowheads="1" noTextEdit="1"/>
          </p:cNvSpPr>
          <p:nvPr>
            <p:ph type="sldImg"/>
          </p:nvPr>
        </p:nvSpPr>
        <p:spPr>
          <a:ln/>
        </p:spPr>
      </p:sp>
      <p:sp>
        <p:nvSpPr>
          <p:cNvPr id="182279" name="Rectangle 3">
            <a:extLst>
              <a:ext uri="{FF2B5EF4-FFF2-40B4-BE49-F238E27FC236}">
                <a16:creationId xmlns:a16="http://schemas.microsoft.com/office/drawing/2014/main" id="{62FC8C52-5DAA-4D2D-9F2C-995ABAB574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7ED0E79C-2517-4E25-BF73-65822E28E71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84323" name="Rectangle 3">
            <a:extLst>
              <a:ext uri="{FF2B5EF4-FFF2-40B4-BE49-F238E27FC236}">
                <a16:creationId xmlns:a16="http://schemas.microsoft.com/office/drawing/2014/main" id="{6F810DF6-7B22-416E-B756-EBC69DC0103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16DBD1DB-288D-4A3F-8ED3-389DC328D554}"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84324" name="Rectangle 6">
            <a:extLst>
              <a:ext uri="{FF2B5EF4-FFF2-40B4-BE49-F238E27FC236}">
                <a16:creationId xmlns:a16="http://schemas.microsoft.com/office/drawing/2014/main" id="{27215BB7-3022-429C-A505-3271E103600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84325" name="Rectangle 7">
            <a:extLst>
              <a:ext uri="{FF2B5EF4-FFF2-40B4-BE49-F238E27FC236}">
                <a16:creationId xmlns:a16="http://schemas.microsoft.com/office/drawing/2014/main" id="{1E4FD6BF-BF54-4C09-90CD-6EC185BB95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FE0D8AFE-E478-4255-95B5-2DBC96A27C3E}" type="slidenum">
              <a:rPr lang="en-AU" altLang="en-US" smtClean="0">
                <a:latin typeface="Times New Roman" panose="02020603050405020304" pitchFamily="18" charset="0"/>
              </a:rPr>
              <a:pPr/>
              <a:t>99</a:t>
            </a:fld>
            <a:endParaRPr lang="en-AU" altLang="en-US">
              <a:latin typeface="Times New Roman" panose="02020603050405020304" pitchFamily="18" charset="0"/>
            </a:endParaRPr>
          </a:p>
        </p:txBody>
      </p:sp>
      <p:sp>
        <p:nvSpPr>
          <p:cNvPr id="184326" name="Rectangle 2">
            <a:extLst>
              <a:ext uri="{FF2B5EF4-FFF2-40B4-BE49-F238E27FC236}">
                <a16:creationId xmlns:a16="http://schemas.microsoft.com/office/drawing/2014/main" id="{7E076EF0-4FA3-411B-97FD-971ECC3C0A60}"/>
              </a:ext>
            </a:extLst>
          </p:cNvPr>
          <p:cNvSpPr>
            <a:spLocks noGrp="1" noRot="1" noChangeAspect="1" noChangeArrowheads="1" noTextEdit="1"/>
          </p:cNvSpPr>
          <p:nvPr>
            <p:ph type="sldImg"/>
          </p:nvPr>
        </p:nvSpPr>
        <p:spPr>
          <a:ln/>
        </p:spPr>
      </p:sp>
      <p:sp>
        <p:nvSpPr>
          <p:cNvPr id="184327" name="Rectangle 3">
            <a:extLst>
              <a:ext uri="{FF2B5EF4-FFF2-40B4-BE49-F238E27FC236}">
                <a16:creationId xmlns:a16="http://schemas.microsoft.com/office/drawing/2014/main" id="{61519A27-CC19-4FEB-9A30-C0DA7EC57E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aka =&gt; also known as </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E58AB3A0-1F4B-4A78-B06F-C9EFFE755D5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86371" name="Rectangle 3">
            <a:extLst>
              <a:ext uri="{FF2B5EF4-FFF2-40B4-BE49-F238E27FC236}">
                <a16:creationId xmlns:a16="http://schemas.microsoft.com/office/drawing/2014/main" id="{94962E19-6840-4033-BAAC-51333F7165B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A0B31751-E073-4228-A2E5-6FAFFC92C20E}" type="datetime3">
              <a:rPr lang="en-AU" altLang="en-US" smtClean="0">
                <a:latin typeface="Times New Roman" panose="02020603050405020304" pitchFamily="18" charset="0"/>
              </a:rPr>
              <a:pPr/>
              <a:t>22 April, 2020</a:t>
            </a:fld>
            <a:endParaRPr lang="en-AU" altLang="en-US">
              <a:latin typeface="Times New Roman" panose="02020603050405020304" pitchFamily="18" charset="0"/>
            </a:endParaRPr>
          </a:p>
        </p:txBody>
      </p:sp>
      <p:sp>
        <p:nvSpPr>
          <p:cNvPr id="186372" name="Rectangle 6">
            <a:extLst>
              <a:ext uri="{FF2B5EF4-FFF2-40B4-BE49-F238E27FC236}">
                <a16:creationId xmlns:a16="http://schemas.microsoft.com/office/drawing/2014/main" id="{DC8B258F-2267-409B-83E3-85F536D5E0F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86373" name="Rectangle 7">
            <a:extLst>
              <a:ext uri="{FF2B5EF4-FFF2-40B4-BE49-F238E27FC236}">
                <a16:creationId xmlns:a16="http://schemas.microsoft.com/office/drawing/2014/main" id="{A1D5B73C-6462-4B75-92DA-321B506482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a:solidFill>
                  <a:schemeClr val="tx1"/>
                </a:solidFill>
                <a:latin typeface="Arial" panose="020B0604020202020204" pitchFamily="34" charset="0"/>
              </a:defRPr>
            </a:lvl1pPr>
            <a:lvl2pPr marL="706438" indent="-269875" defTabSz="920750">
              <a:defRPr>
                <a:solidFill>
                  <a:schemeClr val="tx1"/>
                </a:solidFill>
                <a:latin typeface="Arial" panose="020B0604020202020204" pitchFamily="34" charset="0"/>
              </a:defRPr>
            </a:lvl2pPr>
            <a:lvl3pPr marL="1089025" indent="-214313" defTabSz="920750">
              <a:defRPr>
                <a:solidFill>
                  <a:schemeClr val="tx1"/>
                </a:solidFill>
                <a:latin typeface="Arial" panose="020B0604020202020204" pitchFamily="34" charset="0"/>
              </a:defRPr>
            </a:lvl3pPr>
            <a:lvl4pPr marL="1525588" indent="-214313" defTabSz="920750">
              <a:defRPr>
                <a:solidFill>
                  <a:schemeClr val="tx1"/>
                </a:solidFill>
                <a:latin typeface="Arial" panose="020B0604020202020204" pitchFamily="34" charset="0"/>
              </a:defRPr>
            </a:lvl4pPr>
            <a:lvl5pPr marL="1963738" indent="-214313" defTabSz="920750">
              <a:defRPr>
                <a:solidFill>
                  <a:schemeClr val="tx1"/>
                </a:solidFill>
                <a:latin typeface="Arial" panose="020B0604020202020204" pitchFamily="34" charset="0"/>
              </a:defRPr>
            </a:lvl5pPr>
            <a:lvl6pPr marL="2420938" indent="-214313" defTabSz="920750" eaLnBrk="0" fontAlgn="base" hangingPunct="0">
              <a:spcBef>
                <a:spcPct val="0"/>
              </a:spcBef>
              <a:spcAft>
                <a:spcPct val="0"/>
              </a:spcAft>
              <a:defRPr>
                <a:solidFill>
                  <a:schemeClr val="tx1"/>
                </a:solidFill>
                <a:latin typeface="Arial" panose="020B0604020202020204" pitchFamily="34" charset="0"/>
              </a:defRPr>
            </a:lvl6pPr>
            <a:lvl7pPr marL="2878138" indent="-214313" defTabSz="920750" eaLnBrk="0" fontAlgn="base" hangingPunct="0">
              <a:spcBef>
                <a:spcPct val="0"/>
              </a:spcBef>
              <a:spcAft>
                <a:spcPct val="0"/>
              </a:spcAft>
              <a:defRPr>
                <a:solidFill>
                  <a:schemeClr val="tx1"/>
                </a:solidFill>
                <a:latin typeface="Arial" panose="020B0604020202020204" pitchFamily="34" charset="0"/>
              </a:defRPr>
            </a:lvl7pPr>
            <a:lvl8pPr marL="3335338" indent="-214313" defTabSz="920750" eaLnBrk="0" fontAlgn="base" hangingPunct="0">
              <a:spcBef>
                <a:spcPct val="0"/>
              </a:spcBef>
              <a:spcAft>
                <a:spcPct val="0"/>
              </a:spcAft>
              <a:defRPr>
                <a:solidFill>
                  <a:schemeClr val="tx1"/>
                </a:solidFill>
                <a:latin typeface="Arial" panose="020B0604020202020204" pitchFamily="34" charset="0"/>
              </a:defRPr>
            </a:lvl8pPr>
            <a:lvl9pPr marL="3792538" indent="-214313" defTabSz="920750" eaLnBrk="0" fontAlgn="base" hangingPunct="0">
              <a:spcBef>
                <a:spcPct val="0"/>
              </a:spcBef>
              <a:spcAft>
                <a:spcPct val="0"/>
              </a:spcAft>
              <a:defRPr>
                <a:solidFill>
                  <a:schemeClr val="tx1"/>
                </a:solidFill>
                <a:latin typeface="Arial" panose="020B0604020202020204" pitchFamily="34" charset="0"/>
              </a:defRPr>
            </a:lvl9pPr>
          </a:lstStyle>
          <a:p>
            <a:fld id="{3DF585EE-AD96-4444-A5D8-F4D7C40B5522}" type="slidenum">
              <a:rPr lang="en-AU" altLang="en-US" smtClean="0">
                <a:latin typeface="Times New Roman" panose="02020603050405020304" pitchFamily="18" charset="0"/>
              </a:rPr>
              <a:pPr/>
              <a:t>100</a:t>
            </a:fld>
            <a:endParaRPr lang="en-AU" altLang="en-US">
              <a:latin typeface="Times New Roman" panose="02020603050405020304" pitchFamily="18" charset="0"/>
            </a:endParaRPr>
          </a:p>
        </p:txBody>
      </p:sp>
      <p:sp>
        <p:nvSpPr>
          <p:cNvPr id="186374" name="Rectangle 2">
            <a:extLst>
              <a:ext uri="{FF2B5EF4-FFF2-40B4-BE49-F238E27FC236}">
                <a16:creationId xmlns:a16="http://schemas.microsoft.com/office/drawing/2014/main" id="{153141DD-C89B-4ED4-B331-98BD425C6335}"/>
              </a:ext>
            </a:extLst>
          </p:cNvPr>
          <p:cNvSpPr>
            <a:spLocks noGrp="1" noRot="1" noChangeAspect="1" noChangeArrowheads="1" noTextEdit="1"/>
          </p:cNvSpPr>
          <p:nvPr>
            <p:ph type="sldImg"/>
          </p:nvPr>
        </p:nvSpPr>
        <p:spPr>
          <a:ln/>
        </p:spPr>
      </p:sp>
      <p:sp>
        <p:nvSpPr>
          <p:cNvPr id="186375" name="Rectangle 3">
            <a:extLst>
              <a:ext uri="{FF2B5EF4-FFF2-40B4-BE49-F238E27FC236}">
                <a16:creationId xmlns:a16="http://schemas.microsoft.com/office/drawing/2014/main" id="{05D8FA2E-F371-41EB-9D2E-13C5F6EEE5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7">
            <a:extLst>
              <a:ext uri="{FF2B5EF4-FFF2-40B4-BE49-F238E27FC236}">
                <a16:creationId xmlns:a16="http://schemas.microsoft.com/office/drawing/2014/main" id="{81AFB7F7-F952-45CB-A478-DA5DB9BD316A}"/>
              </a:ext>
            </a:extLst>
          </p:cNvPr>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5" name="Rectangle 36">
            <a:extLst>
              <a:ext uri="{FF2B5EF4-FFF2-40B4-BE49-F238E27FC236}">
                <a16:creationId xmlns:a16="http://schemas.microsoft.com/office/drawing/2014/main" id="{D59DD7A7-BDD2-440A-BD8C-FFE51D42B211}"/>
              </a:ext>
            </a:extLst>
          </p:cNvPr>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6" name="Rectangle 37">
            <a:extLst>
              <a:ext uri="{FF2B5EF4-FFF2-40B4-BE49-F238E27FC236}">
                <a16:creationId xmlns:a16="http://schemas.microsoft.com/office/drawing/2014/main" id="{61C93519-BECA-4C02-BCAB-B62D35141AC3}"/>
              </a:ext>
            </a:extLst>
          </p:cNvPr>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7" name="Rectangle 38">
            <a:extLst>
              <a:ext uri="{FF2B5EF4-FFF2-40B4-BE49-F238E27FC236}">
                <a16:creationId xmlns:a16="http://schemas.microsoft.com/office/drawing/2014/main" id="{6F5E47A9-5D5F-46D4-9C25-14BF8978085C}"/>
              </a:ext>
            </a:extLst>
          </p:cNvPr>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latin typeface="Arial" charset="0"/>
            </a:endParaRPr>
          </a:p>
        </p:txBody>
      </p:sp>
      <p:sp>
        <p:nvSpPr>
          <p:cNvPr id="8" name="Rectangle 46">
            <a:extLst>
              <a:ext uri="{FF2B5EF4-FFF2-40B4-BE49-F238E27FC236}">
                <a16:creationId xmlns:a16="http://schemas.microsoft.com/office/drawing/2014/main" id="{60B65144-A54F-4493-8612-FA4219C81FD1}"/>
              </a:ext>
            </a:extLst>
          </p:cNvPr>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9" name="Rectangle 48">
            <a:extLst>
              <a:ext uri="{FF2B5EF4-FFF2-40B4-BE49-F238E27FC236}">
                <a16:creationId xmlns:a16="http://schemas.microsoft.com/office/drawing/2014/main" id="{2025D8DB-0A60-4FA9-B74D-8E4C40DC7811}"/>
              </a:ext>
            </a:extLst>
          </p:cNvPr>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pic>
        <p:nvPicPr>
          <p:cNvPr id="10" name="Picture 14" descr="MK Logo (2).png">
            <a:extLst>
              <a:ext uri="{FF2B5EF4-FFF2-40B4-BE49-F238E27FC236}">
                <a16:creationId xmlns:a16="http://schemas.microsoft.com/office/drawing/2014/main" id="{E3DD743C-6D7D-4BE2-94DD-1EBEA7CB159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a:extLst>
              <a:ext uri="{FF2B5EF4-FFF2-40B4-BE49-F238E27FC236}">
                <a16:creationId xmlns:a16="http://schemas.microsoft.com/office/drawing/2014/main" id="{EE49C598-05EA-4B72-8DE4-6A54EDF94199}"/>
              </a:ext>
            </a:extLst>
          </p:cNvPr>
          <p:cNvGrpSpPr>
            <a:grpSpLocks/>
          </p:cNvGrpSpPr>
          <p:nvPr userDrawn="1"/>
        </p:nvGrpSpPr>
        <p:grpSpPr bwMode="auto">
          <a:xfrm>
            <a:off x="1774825" y="104775"/>
            <a:ext cx="6084888" cy="868363"/>
            <a:chOff x="1774113" y="104757"/>
            <a:chExt cx="6084936" cy="868541"/>
          </a:xfrm>
        </p:grpSpPr>
        <p:sp>
          <p:nvSpPr>
            <p:cNvPr id="12" name="TextBox 11">
              <a:extLst>
                <a:ext uri="{FF2B5EF4-FFF2-40B4-BE49-F238E27FC236}">
                  <a16:creationId xmlns:a16="http://schemas.microsoft.com/office/drawing/2014/main" id="{50E9D2DB-2A91-4A26-BDDD-055C298B08B6}"/>
                </a:ext>
              </a:extLst>
            </p:cNvPr>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2">
              <a:extLst>
                <a:ext uri="{FF2B5EF4-FFF2-40B4-BE49-F238E27FC236}">
                  <a16:creationId xmlns:a16="http://schemas.microsoft.com/office/drawing/2014/main" id="{728CD3C4-C68F-4375-990F-DFA22544C403}"/>
                </a:ext>
              </a:extLst>
            </p:cNvPr>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GB" altLang="en-US" sz="2000">
                  <a:solidFill>
                    <a:schemeClr val="bg1"/>
                  </a:solidFill>
                </a:rPr>
                <a:t>The Hardware/Software Interface</a:t>
              </a:r>
              <a:endParaRPr lang="en-US" altLang="en-US" sz="2000">
                <a:solidFill>
                  <a:schemeClr val="bg1"/>
                </a:solidFill>
              </a:endParaRPr>
            </a:p>
          </p:txBody>
        </p:sp>
      </p:grpSp>
      <p:grpSp>
        <p:nvGrpSpPr>
          <p:cNvPr id="14" name="Group 16">
            <a:extLst>
              <a:ext uri="{FF2B5EF4-FFF2-40B4-BE49-F238E27FC236}">
                <a16:creationId xmlns:a16="http://schemas.microsoft.com/office/drawing/2014/main" id="{28795B85-E901-472F-88AC-988D9E454BDC}"/>
              </a:ext>
            </a:extLst>
          </p:cNvPr>
          <p:cNvGrpSpPr>
            <a:grpSpLocks/>
          </p:cNvGrpSpPr>
          <p:nvPr userDrawn="1"/>
        </p:nvGrpSpPr>
        <p:grpSpPr bwMode="auto">
          <a:xfrm>
            <a:off x="8004175" y="93663"/>
            <a:ext cx="935038" cy="935037"/>
            <a:chOff x="7956376" y="116632"/>
            <a:chExt cx="936104" cy="936104"/>
          </a:xfrm>
        </p:grpSpPr>
        <p:sp>
          <p:nvSpPr>
            <p:cNvPr id="15" name="32-Point Star 18">
              <a:extLst>
                <a:ext uri="{FF2B5EF4-FFF2-40B4-BE49-F238E27FC236}">
                  <a16:creationId xmlns:a16="http://schemas.microsoft.com/office/drawing/2014/main" id="{9EFA2758-9DB5-4992-BDD7-BACF71F3624B}"/>
                </a:ext>
              </a:extLst>
            </p:cNvPr>
            <p:cNvSpPr>
              <a:spLocks noChangeArrowheads="1"/>
            </p:cNvSpPr>
            <p:nvPr userDrawn="1"/>
          </p:nvSpPr>
          <p:spPr bwMode="auto">
            <a:xfrm>
              <a:off x="7956376" y="116632"/>
              <a:ext cx="936104" cy="936104"/>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6" name="TextBox 15">
              <a:extLst>
                <a:ext uri="{FF2B5EF4-FFF2-40B4-BE49-F238E27FC236}">
                  <a16:creationId xmlns:a16="http://schemas.microsoft.com/office/drawing/2014/main" id="{504250DC-450A-4162-9796-BDD4B320E94A}"/>
                </a:ext>
              </a:extLst>
            </p:cNvPr>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2000">
                  <a:solidFill>
                    <a:schemeClr val="bg1"/>
                  </a:solidFill>
                  <a:latin typeface="Arial Black" panose="020B0A04020102020204" pitchFamily="34" charset="0"/>
                </a:rPr>
                <a:t>5</a:t>
              </a:r>
              <a:r>
                <a:rPr lang="en-GB" altLang="en-US" sz="2000" baseline="30000">
                  <a:solidFill>
                    <a:schemeClr val="bg1"/>
                  </a:solidFill>
                  <a:latin typeface="Arial Black" panose="020B0A04020102020204" pitchFamily="34" charset="0"/>
                </a:rPr>
                <a:t>th</a:t>
              </a:r>
              <a:endParaRPr lang="en-GB" altLang="en-US" sz="2000">
                <a:solidFill>
                  <a:schemeClr val="bg1"/>
                </a:solidFill>
                <a:latin typeface="Arial Black" panose="020B0A04020102020204" pitchFamily="34" charset="0"/>
              </a:endParaRPr>
            </a:p>
            <a:p>
              <a:pPr>
                <a:defRPr/>
              </a:pPr>
              <a:endParaRPr lang="en-US" altLang="en-US" sz="2000">
                <a:solidFill>
                  <a:schemeClr val="bg1"/>
                </a:solidFill>
                <a:latin typeface="Arial Black" panose="020B0A04020102020204" pitchFamily="34" charset="0"/>
              </a:endParaRPr>
            </a:p>
          </p:txBody>
        </p:sp>
        <p:sp>
          <p:nvSpPr>
            <p:cNvPr id="17" name="TextBox 16">
              <a:extLst>
                <a:ext uri="{FF2B5EF4-FFF2-40B4-BE49-F238E27FC236}">
                  <a16:creationId xmlns:a16="http://schemas.microsoft.com/office/drawing/2014/main" id="{45497C39-6540-41FB-8E0F-60B1059D6D0E}"/>
                </a:ext>
              </a:extLst>
            </p:cNvPr>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400">
                  <a:solidFill>
                    <a:schemeClr val="bg1"/>
                  </a:solidFill>
                </a:rPr>
                <a:t>Edition</a:t>
              </a:r>
              <a:endParaRPr lang="en-US" altLang="en-US" sz="1400">
                <a:solidFill>
                  <a:schemeClr val="bg1"/>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27710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C542BF78-0659-43FC-A2F0-EC6B88AC4C53}"/>
              </a:ext>
            </a:extLst>
          </p:cNvPr>
          <p:cNvSpPr>
            <a:spLocks noGrp="1" noChangeArrowheads="1"/>
          </p:cNvSpPr>
          <p:nvPr>
            <p:ph type="ftr" sz="quarter" idx="10"/>
          </p:nvPr>
        </p:nvSpPr>
        <p:spPr>
          <a:ln/>
        </p:spPr>
        <p:txBody>
          <a:bodyPr/>
          <a:lstStyle>
            <a:lvl1pPr>
              <a:defRPr/>
            </a:lvl1pPr>
          </a:lstStyle>
          <a:p>
            <a:pPr>
              <a:defRPr/>
            </a:pPr>
            <a:r>
              <a:rPr lang="en-AU" altLang="en-US"/>
              <a:t>Chapter 5 — Large and Fast: Exploiting Memory Hierarchy — </a:t>
            </a:r>
            <a:fld id="{E8F6C0FC-3E30-426C-B46F-1B1A814C2CF9}" type="slidenum">
              <a:rPr lang="en-AU" altLang="en-US"/>
              <a:pPr>
                <a:defRPr/>
              </a:pPr>
              <a:t>‹#›</a:t>
            </a:fld>
            <a:endParaRPr lang="en-AU" altLang="en-US"/>
          </a:p>
        </p:txBody>
      </p:sp>
    </p:spTree>
    <p:extLst>
      <p:ext uri="{BB962C8B-B14F-4D97-AF65-F5344CB8AC3E}">
        <p14:creationId xmlns:p14="http://schemas.microsoft.com/office/powerpoint/2010/main" val="207227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29404F3B-E726-4344-98DE-702A2BC43BBA}"/>
              </a:ext>
            </a:extLst>
          </p:cNvPr>
          <p:cNvSpPr>
            <a:spLocks noGrp="1" noChangeArrowheads="1"/>
          </p:cNvSpPr>
          <p:nvPr>
            <p:ph type="ftr" sz="quarter" idx="10"/>
          </p:nvPr>
        </p:nvSpPr>
        <p:spPr>
          <a:ln/>
        </p:spPr>
        <p:txBody>
          <a:bodyPr/>
          <a:lstStyle>
            <a:lvl1pPr>
              <a:defRPr/>
            </a:lvl1pPr>
          </a:lstStyle>
          <a:p>
            <a:pPr>
              <a:defRPr/>
            </a:pPr>
            <a:r>
              <a:rPr lang="en-AU" altLang="en-US"/>
              <a:t>Chapter 5 — Large and Fast: Exploiting Memory Hierarchy — </a:t>
            </a:r>
            <a:fld id="{EE6E8BCE-0E52-4997-A834-B18826337185}" type="slidenum">
              <a:rPr lang="en-AU" altLang="en-US"/>
              <a:pPr>
                <a:defRPr/>
              </a:pPr>
              <a:t>‹#›</a:t>
            </a:fld>
            <a:endParaRPr lang="en-AU" altLang="en-US"/>
          </a:p>
        </p:txBody>
      </p:sp>
    </p:spTree>
    <p:extLst>
      <p:ext uri="{BB962C8B-B14F-4D97-AF65-F5344CB8AC3E}">
        <p14:creationId xmlns:p14="http://schemas.microsoft.com/office/powerpoint/2010/main" val="894515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a:extLst>
              <a:ext uri="{FF2B5EF4-FFF2-40B4-BE49-F238E27FC236}">
                <a16:creationId xmlns:a16="http://schemas.microsoft.com/office/drawing/2014/main" id="{47607EB6-273B-4266-AF95-41E67A1A2A20}"/>
              </a:ext>
            </a:extLst>
          </p:cNvPr>
          <p:cNvSpPr>
            <a:spLocks noGrp="1" noChangeArrowheads="1"/>
          </p:cNvSpPr>
          <p:nvPr>
            <p:ph type="ftr" sz="quarter" idx="10"/>
          </p:nvPr>
        </p:nvSpPr>
        <p:spPr>
          <a:ln/>
        </p:spPr>
        <p:txBody>
          <a:bodyPr/>
          <a:lstStyle>
            <a:lvl1pPr>
              <a:defRPr/>
            </a:lvl1pPr>
          </a:lstStyle>
          <a:p>
            <a:pPr>
              <a:defRPr/>
            </a:pPr>
            <a:r>
              <a:rPr lang="en-AU" altLang="en-US"/>
              <a:t>Chapter 5 — Large and Fast: Exploiting Memory Hierarchy — </a:t>
            </a:r>
            <a:fld id="{45EB6CBE-D4DF-43AD-9DE0-28EED93C89DE}" type="slidenum">
              <a:rPr lang="en-AU" altLang="en-US"/>
              <a:pPr>
                <a:defRPr/>
              </a:pPr>
              <a:t>‹#›</a:t>
            </a:fld>
            <a:endParaRPr lang="en-AU" altLang="en-US"/>
          </a:p>
        </p:txBody>
      </p:sp>
    </p:spTree>
    <p:extLst>
      <p:ext uri="{BB962C8B-B14F-4D97-AF65-F5344CB8AC3E}">
        <p14:creationId xmlns:p14="http://schemas.microsoft.com/office/powerpoint/2010/main" val="340709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A08D4487-9B6C-40AC-B426-1576E3D7C934}"/>
              </a:ext>
            </a:extLst>
          </p:cNvPr>
          <p:cNvSpPr>
            <a:spLocks noGrp="1" noChangeArrowheads="1"/>
          </p:cNvSpPr>
          <p:nvPr>
            <p:ph type="ftr" sz="quarter" idx="10"/>
          </p:nvPr>
        </p:nvSpPr>
        <p:spPr>
          <a:ln/>
        </p:spPr>
        <p:txBody>
          <a:bodyPr/>
          <a:lstStyle>
            <a:lvl1pPr>
              <a:defRPr/>
            </a:lvl1pPr>
          </a:lstStyle>
          <a:p>
            <a:pPr>
              <a:defRPr/>
            </a:pPr>
            <a:r>
              <a:rPr lang="en-AU" altLang="en-US"/>
              <a:t>Chapter 5 — Large and Fast: Exploiting Memory Hierarchy — </a:t>
            </a:r>
            <a:fld id="{2E5B8BD3-994E-4E26-98AD-6B21FDA3232C}" type="slidenum">
              <a:rPr lang="en-AU" altLang="en-US"/>
              <a:pPr>
                <a:defRPr/>
              </a:pPr>
              <a:t>‹#›</a:t>
            </a:fld>
            <a:endParaRPr lang="en-AU" altLang="en-US"/>
          </a:p>
        </p:txBody>
      </p:sp>
    </p:spTree>
    <p:extLst>
      <p:ext uri="{BB962C8B-B14F-4D97-AF65-F5344CB8AC3E}">
        <p14:creationId xmlns:p14="http://schemas.microsoft.com/office/powerpoint/2010/main" val="412292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a:extLst>
              <a:ext uri="{FF2B5EF4-FFF2-40B4-BE49-F238E27FC236}">
                <a16:creationId xmlns:a16="http://schemas.microsoft.com/office/drawing/2014/main" id="{39705BFA-2B8A-43D8-A1FC-B3B52AFB96BF}"/>
              </a:ext>
            </a:extLst>
          </p:cNvPr>
          <p:cNvSpPr>
            <a:spLocks noGrp="1" noChangeArrowheads="1"/>
          </p:cNvSpPr>
          <p:nvPr>
            <p:ph type="ftr" sz="quarter" idx="10"/>
          </p:nvPr>
        </p:nvSpPr>
        <p:spPr>
          <a:ln/>
        </p:spPr>
        <p:txBody>
          <a:bodyPr/>
          <a:lstStyle>
            <a:lvl1pPr>
              <a:defRPr/>
            </a:lvl1pPr>
          </a:lstStyle>
          <a:p>
            <a:pPr>
              <a:defRPr/>
            </a:pPr>
            <a:r>
              <a:rPr lang="en-AU" altLang="en-US"/>
              <a:t>Chapter 5 — Large and Fast: Exploiting Memory Hierarchy — </a:t>
            </a:r>
            <a:fld id="{45FB2F49-44C9-4EF3-8B44-9240D0D6E72D}" type="slidenum">
              <a:rPr lang="en-AU" altLang="en-US"/>
              <a:pPr>
                <a:defRPr/>
              </a:pPr>
              <a:t>‹#›</a:t>
            </a:fld>
            <a:endParaRPr lang="en-AU" altLang="en-US"/>
          </a:p>
        </p:txBody>
      </p:sp>
    </p:spTree>
    <p:extLst>
      <p:ext uri="{BB962C8B-B14F-4D97-AF65-F5344CB8AC3E}">
        <p14:creationId xmlns:p14="http://schemas.microsoft.com/office/powerpoint/2010/main" val="420916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a:extLst>
              <a:ext uri="{FF2B5EF4-FFF2-40B4-BE49-F238E27FC236}">
                <a16:creationId xmlns:a16="http://schemas.microsoft.com/office/drawing/2014/main" id="{C5B5F488-E809-467A-93B1-E831B585758C}"/>
              </a:ext>
            </a:extLst>
          </p:cNvPr>
          <p:cNvSpPr>
            <a:spLocks noGrp="1" noChangeArrowheads="1"/>
          </p:cNvSpPr>
          <p:nvPr>
            <p:ph type="ftr" sz="quarter" idx="10"/>
          </p:nvPr>
        </p:nvSpPr>
        <p:spPr>
          <a:ln/>
        </p:spPr>
        <p:txBody>
          <a:bodyPr/>
          <a:lstStyle>
            <a:lvl1pPr>
              <a:defRPr/>
            </a:lvl1pPr>
          </a:lstStyle>
          <a:p>
            <a:pPr>
              <a:defRPr/>
            </a:pPr>
            <a:r>
              <a:rPr lang="en-AU" altLang="en-US"/>
              <a:t>Chapter 5 — Large and Fast: Exploiting Memory Hierarchy — </a:t>
            </a:r>
            <a:fld id="{4B016D59-1D48-41B2-9F03-94601361384B}" type="slidenum">
              <a:rPr lang="en-AU" altLang="en-US"/>
              <a:pPr>
                <a:defRPr/>
              </a:pPr>
              <a:t>‹#›</a:t>
            </a:fld>
            <a:endParaRPr lang="en-AU" altLang="en-US"/>
          </a:p>
        </p:txBody>
      </p:sp>
    </p:spTree>
    <p:extLst>
      <p:ext uri="{BB962C8B-B14F-4D97-AF65-F5344CB8AC3E}">
        <p14:creationId xmlns:p14="http://schemas.microsoft.com/office/powerpoint/2010/main" val="32247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a:extLst>
              <a:ext uri="{FF2B5EF4-FFF2-40B4-BE49-F238E27FC236}">
                <a16:creationId xmlns:a16="http://schemas.microsoft.com/office/drawing/2014/main" id="{98A4BF01-7EA3-4736-A9AA-D66DB6457081}"/>
              </a:ext>
            </a:extLst>
          </p:cNvPr>
          <p:cNvSpPr>
            <a:spLocks noGrp="1" noChangeArrowheads="1"/>
          </p:cNvSpPr>
          <p:nvPr>
            <p:ph type="ftr" sz="quarter" idx="10"/>
          </p:nvPr>
        </p:nvSpPr>
        <p:spPr>
          <a:ln/>
        </p:spPr>
        <p:txBody>
          <a:bodyPr/>
          <a:lstStyle>
            <a:lvl1pPr>
              <a:defRPr/>
            </a:lvl1pPr>
          </a:lstStyle>
          <a:p>
            <a:pPr>
              <a:defRPr/>
            </a:pPr>
            <a:r>
              <a:rPr lang="en-AU" altLang="en-US"/>
              <a:t>Chapter 5 — Large and Fast: Exploiting Memory Hierarchy — </a:t>
            </a:r>
            <a:fld id="{4AFCDD17-FD2E-4FC5-A844-F210D461B5A8}" type="slidenum">
              <a:rPr lang="en-AU" altLang="en-US"/>
              <a:pPr>
                <a:defRPr/>
              </a:pPr>
              <a:t>‹#›</a:t>
            </a:fld>
            <a:endParaRPr lang="en-AU" altLang="en-US"/>
          </a:p>
        </p:txBody>
      </p:sp>
    </p:spTree>
    <p:extLst>
      <p:ext uri="{BB962C8B-B14F-4D97-AF65-F5344CB8AC3E}">
        <p14:creationId xmlns:p14="http://schemas.microsoft.com/office/powerpoint/2010/main" val="143065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a:extLst>
              <a:ext uri="{FF2B5EF4-FFF2-40B4-BE49-F238E27FC236}">
                <a16:creationId xmlns:a16="http://schemas.microsoft.com/office/drawing/2014/main" id="{02595443-F999-4725-8717-CFC3C04E3544}"/>
              </a:ext>
            </a:extLst>
          </p:cNvPr>
          <p:cNvSpPr>
            <a:spLocks noGrp="1" noChangeArrowheads="1"/>
          </p:cNvSpPr>
          <p:nvPr>
            <p:ph type="ftr" sz="quarter" idx="10"/>
          </p:nvPr>
        </p:nvSpPr>
        <p:spPr>
          <a:ln/>
        </p:spPr>
        <p:txBody>
          <a:bodyPr/>
          <a:lstStyle>
            <a:lvl1pPr>
              <a:defRPr/>
            </a:lvl1pPr>
          </a:lstStyle>
          <a:p>
            <a:pPr>
              <a:defRPr/>
            </a:pPr>
            <a:r>
              <a:rPr lang="en-AU" altLang="en-US"/>
              <a:t>Chapter 5 — Large and Fast: Exploiting Memory Hierarchy — </a:t>
            </a:r>
            <a:fld id="{CC49FF37-9E22-4923-BFA8-75D946299E44}" type="slidenum">
              <a:rPr lang="en-AU" altLang="en-US"/>
              <a:pPr>
                <a:defRPr/>
              </a:pPr>
              <a:t>‹#›</a:t>
            </a:fld>
            <a:endParaRPr lang="en-AU" altLang="en-US"/>
          </a:p>
        </p:txBody>
      </p:sp>
    </p:spTree>
    <p:extLst>
      <p:ext uri="{BB962C8B-B14F-4D97-AF65-F5344CB8AC3E}">
        <p14:creationId xmlns:p14="http://schemas.microsoft.com/office/powerpoint/2010/main" val="74807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E5E4FCC2-57F7-429B-A9BE-6F5B90B0725A}"/>
              </a:ext>
            </a:extLst>
          </p:cNvPr>
          <p:cNvSpPr>
            <a:spLocks noGrp="1" noChangeArrowheads="1"/>
          </p:cNvSpPr>
          <p:nvPr>
            <p:ph type="ftr" sz="quarter" idx="10"/>
          </p:nvPr>
        </p:nvSpPr>
        <p:spPr>
          <a:ln/>
        </p:spPr>
        <p:txBody>
          <a:bodyPr/>
          <a:lstStyle>
            <a:lvl1pPr>
              <a:defRPr/>
            </a:lvl1pPr>
          </a:lstStyle>
          <a:p>
            <a:pPr>
              <a:defRPr/>
            </a:pPr>
            <a:r>
              <a:rPr lang="en-AU" altLang="en-US"/>
              <a:t>Chapter 5 — Large and Fast: Exploiting Memory Hierarchy — </a:t>
            </a:r>
            <a:fld id="{0593E831-89A5-4751-8563-052DD959801F}" type="slidenum">
              <a:rPr lang="en-AU" altLang="en-US"/>
              <a:pPr>
                <a:defRPr/>
              </a:pPr>
              <a:t>‹#›</a:t>
            </a:fld>
            <a:endParaRPr lang="en-AU" altLang="en-US"/>
          </a:p>
        </p:txBody>
      </p:sp>
    </p:spTree>
    <p:extLst>
      <p:ext uri="{BB962C8B-B14F-4D97-AF65-F5344CB8AC3E}">
        <p14:creationId xmlns:p14="http://schemas.microsoft.com/office/powerpoint/2010/main" val="387196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a:extLst>
              <a:ext uri="{FF2B5EF4-FFF2-40B4-BE49-F238E27FC236}">
                <a16:creationId xmlns:a16="http://schemas.microsoft.com/office/drawing/2014/main" id="{D8D5B0D7-5A67-43D4-B2B6-221A51F4FCC7}"/>
              </a:ext>
            </a:extLst>
          </p:cNvPr>
          <p:cNvSpPr>
            <a:spLocks noGrp="1" noChangeArrowheads="1"/>
          </p:cNvSpPr>
          <p:nvPr>
            <p:ph type="ftr" sz="quarter" idx="10"/>
          </p:nvPr>
        </p:nvSpPr>
        <p:spPr>
          <a:ln/>
        </p:spPr>
        <p:txBody>
          <a:bodyPr/>
          <a:lstStyle>
            <a:lvl1pPr>
              <a:defRPr/>
            </a:lvl1pPr>
          </a:lstStyle>
          <a:p>
            <a:pPr>
              <a:defRPr/>
            </a:pPr>
            <a:r>
              <a:rPr lang="en-AU" altLang="en-US"/>
              <a:t>Chapter 5 — Large and Fast: Exploiting Memory Hierarchy — </a:t>
            </a:r>
            <a:fld id="{1DE20505-8134-4911-B149-E883775B2796}" type="slidenum">
              <a:rPr lang="en-AU" altLang="en-US"/>
              <a:pPr>
                <a:defRPr/>
              </a:pPr>
              <a:t>‹#›</a:t>
            </a:fld>
            <a:endParaRPr lang="en-AU" altLang="en-US"/>
          </a:p>
        </p:txBody>
      </p:sp>
    </p:spTree>
    <p:extLst>
      <p:ext uri="{BB962C8B-B14F-4D97-AF65-F5344CB8AC3E}">
        <p14:creationId xmlns:p14="http://schemas.microsoft.com/office/powerpoint/2010/main" val="2606119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a:extLst>
              <a:ext uri="{FF2B5EF4-FFF2-40B4-BE49-F238E27FC236}">
                <a16:creationId xmlns:a16="http://schemas.microsoft.com/office/drawing/2014/main" id="{CAD35D74-6BAB-403C-8D8F-8F1F42C2435B}"/>
              </a:ext>
            </a:extLst>
          </p:cNvPr>
          <p:cNvSpPr>
            <a:spLocks noGrp="1" noChangeArrowheads="1"/>
          </p:cNvSpPr>
          <p:nvPr>
            <p:ph type="ftr" sz="quarter" idx="10"/>
          </p:nvPr>
        </p:nvSpPr>
        <p:spPr>
          <a:ln/>
        </p:spPr>
        <p:txBody>
          <a:bodyPr/>
          <a:lstStyle>
            <a:lvl1pPr>
              <a:defRPr/>
            </a:lvl1pPr>
          </a:lstStyle>
          <a:p>
            <a:pPr>
              <a:defRPr/>
            </a:pPr>
            <a:r>
              <a:rPr lang="en-AU" altLang="en-US"/>
              <a:t>Chapter 5 — Large and Fast: Exploiting Memory Hierarchy — </a:t>
            </a:r>
            <a:fld id="{51337FCE-A678-4065-924F-EF867B5F6DE4}" type="slidenum">
              <a:rPr lang="en-AU" altLang="en-US"/>
              <a:pPr>
                <a:defRPr/>
              </a:pPr>
              <a:t>‹#›</a:t>
            </a:fld>
            <a:endParaRPr lang="en-AU" altLang="en-US"/>
          </a:p>
        </p:txBody>
      </p:sp>
    </p:spTree>
    <p:extLst>
      <p:ext uri="{BB962C8B-B14F-4D97-AF65-F5344CB8AC3E}">
        <p14:creationId xmlns:p14="http://schemas.microsoft.com/office/powerpoint/2010/main" val="403367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6">
            <a:extLst>
              <a:ext uri="{FF2B5EF4-FFF2-40B4-BE49-F238E27FC236}">
                <a16:creationId xmlns:a16="http://schemas.microsoft.com/office/drawing/2014/main" id="{C60807D4-3055-4A31-8FDE-8E94EA95FA3F}"/>
              </a:ext>
            </a:extLst>
          </p:cNvPr>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27" name="Rectangle 9">
            <a:extLst>
              <a:ext uri="{FF2B5EF4-FFF2-40B4-BE49-F238E27FC236}">
                <a16:creationId xmlns:a16="http://schemas.microsoft.com/office/drawing/2014/main" id="{39D57208-A56B-4C57-89B2-F68EADFBADDF}"/>
              </a:ext>
            </a:extLst>
          </p:cNvPr>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10">
            <a:extLst>
              <a:ext uri="{FF2B5EF4-FFF2-40B4-BE49-F238E27FC236}">
                <a16:creationId xmlns:a16="http://schemas.microsoft.com/office/drawing/2014/main" id="{88D2479A-9871-4203-8868-51E00E6E50E0}"/>
              </a:ext>
            </a:extLst>
          </p:cNvPr>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0979" name="Rectangle 19">
            <a:extLst>
              <a:ext uri="{FF2B5EF4-FFF2-40B4-BE49-F238E27FC236}">
                <a16:creationId xmlns:a16="http://schemas.microsoft.com/office/drawing/2014/main" id="{1129B474-87CD-4630-96D7-7864CEE2D279}"/>
              </a:ext>
            </a:extLst>
          </p:cNvPr>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lvl1pPr>
          </a:lstStyle>
          <a:p>
            <a:pPr>
              <a:defRPr/>
            </a:pPr>
            <a:r>
              <a:rPr lang="en-AU" altLang="en-US"/>
              <a:t>Chapter 5 — Large and Fast: Exploiting Memory Hierarchy — </a:t>
            </a:r>
            <a:fld id="{343C0832-04F0-47ED-A240-E6DCF22D3EEB}" type="slidenum">
              <a:rPr lang="en-AU" altLang="en-US"/>
              <a:pPr>
                <a:defRPr/>
              </a:pPr>
              <a:t>‹#›</a:t>
            </a:fld>
            <a:endParaRPr lang="en-AU" altLang="en-US"/>
          </a:p>
        </p:txBody>
      </p:sp>
      <p:sp>
        <p:nvSpPr>
          <p:cNvPr id="1030" name="Rectangle 25">
            <a:extLst>
              <a:ext uri="{FF2B5EF4-FFF2-40B4-BE49-F238E27FC236}">
                <a16:creationId xmlns:a16="http://schemas.microsoft.com/office/drawing/2014/main" id="{57E566DC-2F97-48BE-BF2E-5A46188228F2}"/>
              </a:ext>
            </a:extLst>
          </p:cNvPr>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pic>
        <p:nvPicPr>
          <p:cNvPr id="1031" name="Picture 7" descr="MK Logo.jpg">
            <a:extLst>
              <a:ext uri="{FF2B5EF4-FFF2-40B4-BE49-F238E27FC236}">
                <a16:creationId xmlns:a16="http://schemas.microsoft.com/office/drawing/2014/main" id="{92C3DD90-C20B-4E83-B603-40C3CDBDC325}"/>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87"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 id="2147484286" r:id="rId12"/>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ww.vmware.com/virtualization/"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52FF2AEA-E431-47C3-974D-3F7D0C3A55F5}"/>
              </a:ext>
            </a:extLst>
          </p:cNvPr>
          <p:cNvSpPr>
            <a:spLocks noGrp="1" noChangeArrowheads="1"/>
          </p:cNvSpPr>
          <p:nvPr>
            <p:ph type="ctrTitle"/>
          </p:nvPr>
        </p:nvSpPr>
        <p:spPr/>
        <p:txBody>
          <a:bodyPr/>
          <a:lstStyle/>
          <a:p>
            <a:pPr eaLnBrk="1" hangingPunct="1"/>
            <a:r>
              <a:rPr lang="en-AU" altLang="en-US">
                <a:solidFill>
                  <a:schemeClr val="tx1"/>
                </a:solidFill>
              </a:rPr>
              <a:t>Chapter 5</a:t>
            </a:r>
          </a:p>
        </p:txBody>
      </p:sp>
      <p:sp>
        <p:nvSpPr>
          <p:cNvPr id="5123" name="Rectangle 5">
            <a:extLst>
              <a:ext uri="{FF2B5EF4-FFF2-40B4-BE49-F238E27FC236}">
                <a16:creationId xmlns:a16="http://schemas.microsoft.com/office/drawing/2014/main" id="{EBAC8684-A4C4-42E1-AD3E-AB113A59D407}"/>
              </a:ext>
            </a:extLst>
          </p:cNvPr>
          <p:cNvSpPr>
            <a:spLocks noGrp="1" noChangeArrowheads="1"/>
          </p:cNvSpPr>
          <p:nvPr>
            <p:ph type="subTitle" idx="1"/>
          </p:nvPr>
        </p:nvSpPr>
        <p:spPr>
          <a:xfrm>
            <a:off x="2409825" y="2924175"/>
            <a:ext cx="5832475" cy="1554163"/>
          </a:xfrm>
        </p:spPr>
        <p:txBody>
          <a:bodyPr/>
          <a:lstStyle/>
          <a:p>
            <a:pPr eaLnBrk="1" hangingPunct="1"/>
            <a:r>
              <a:rPr lang="en-AU" altLang="en-US"/>
              <a:t>Large and Fast: Exploiting Memory Hierarchy</a:t>
            </a:r>
          </a:p>
        </p:txBody>
      </p:sp>
      <p:sp>
        <p:nvSpPr>
          <p:cNvPr id="5124" name="TextBox 2">
            <a:extLst>
              <a:ext uri="{FF2B5EF4-FFF2-40B4-BE49-F238E27FC236}">
                <a16:creationId xmlns:a16="http://schemas.microsoft.com/office/drawing/2014/main" id="{E3B954E5-859A-4EE5-8571-2FD3DD49C17D}"/>
              </a:ext>
            </a:extLst>
          </p:cNvPr>
          <p:cNvSpPr txBox="1">
            <a:spLocks noChangeArrowheads="1"/>
          </p:cNvSpPr>
          <p:nvPr/>
        </p:nvSpPr>
        <p:spPr bwMode="auto">
          <a:xfrm>
            <a:off x="2743200" y="5378450"/>
            <a:ext cx="419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t>Abdullah Yasin Nur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F6252A03-F5BE-4EB7-BB4B-2A28373740C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D4C147AF-0F81-4A3E-96F7-43C9023DD494}" type="slidenum">
              <a:rPr lang="en-AU" altLang="en-US" sz="1400" smtClean="0"/>
              <a:pPr>
                <a:spcBef>
                  <a:spcPct val="0"/>
                </a:spcBef>
                <a:buClrTx/>
                <a:buSzTx/>
                <a:buFontTx/>
                <a:buNone/>
              </a:pPr>
              <a:t>10</a:t>
            </a:fld>
            <a:endParaRPr lang="en-AU" altLang="en-US" sz="1400"/>
          </a:p>
        </p:txBody>
      </p:sp>
      <p:sp>
        <p:nvSpPr>
          <p:cNvPr id="21507" name="Rectangle 4">
            <a:extLst>
              <a:ext uri="{FF2B5EF4-FFF2-40B4-BE49-F238E27FC236}">
                <a16:creationId xmlns:a16="http://schemas.microsoft.com/office/drawing/2014/main" id="{EB6A9906-B181-4DC2-87DC-8E7C1B82A07C}"/>
              </a:ext>
            </a:extLst>
          </p:cNvPr>
          <p:cNvSpPr>
            <a:spLocks noGrp="1" noChangeArrowheads="1"/>
          </p:cNvSpPr>
          <p:nvPr>
            <p:ph type="title"/>
          </p:nvPr>
        </p:nvSpPr>
        <p:spPr/>
        <p:txBody>
          <a:bodyPr/>
          <a:lstStyle/>
          <a:p>
            <a:pPr eaLnBrk="1" hangingPunct="1"/>
            <a:r>
              <a:rPr lang="en-US" altLang="en-US"/>
              <a:t>Advanced DRAM Organization</a:t>
            </a:r>
            <a:endParaRPr lang="en-AU" altLang="en-US"/>
          </a:p>
        </p:txBody>
      </p:sp>
      <p:sp>
        <p:nvSpPr>
          <p:cNvPr id="21508" name="Rectangle 5">
            <a:extLst>
              <a:ext uri="{FF2B5EF4-FFF2-40B4-BE49-F238E27FC236}">
                <a16:creationId xmlns:a16="http://schemas.microsoft.com/office/drawing/2014/main" id="{DEE9173A-5926-44D8-90D5-625C23B70595}"/>
              </a:ext>
            </a:extLst>
          </p:cNvPr>
          <p:cNvSpPr>
            <a:spLocks noGrp="1" noChangeArrowheads="1"/>
          </p:cNvSpPr>
          <p:nvPr>
            <p:ph type="body" idx="1"/>
          </p:nvPr>
        </p:nvSpPr>
        <p:spPr/>
        <p:txBody>
          <a:bodyPr/>
          <a:lstStyle/>
          <a:p>
            <a:pPr eaLnBrk="1" hangingPunct="1"/>
            <a:r>
              <a:rPr lang="en-US" altLang="en-US"/>
              <a:t>Bits in a DRAM are organized as a rectangular array</a:t>
            </a:r>
          </a:p>
          <a:p>
            <a:pPr lvl="1" eaLnBrk="1" hangingPunct="1"/>
            <a:r>
              <a:rPr lang="en-US" altLang="en-US"/>
              <a:t>DRAM accesses an entire row</a:t>
            </a:r>
          </a:p>
          <a:p>
            <a:pPr lvl="1" eaLnBrk="1" hangingPunct="1"/>
            <a:r>
              <a:rPr lang="en-US" altLang="en-US"/>
              <a:t>Burst mode: supply successive words from a row with reduced latency</a:t>
            </a:r>
          </a:p>
          <a:p>
            <a:pPr eaLnBrk="1" hangingPunct="1"/>
            <a:r>
              <a:rPr lang="en-US" altLang="en-US"/>
              <a:t>Double data rate (DDR) DRAM</a:t>
            </a:r>
          </a:p>
          <a:p>
            <a:pPr lvl="1" eaLnBrk="1" hangingPunct="1"/>
            <a:r>
              <a:rPr lang="en-US" altLang="en-US"/>
              <a:t>Transfer on rising and falling clock edges</a:t>
            </a:r>
          </a:p>
          <a:p>
            <a:pPr eaLnBrk="1" hangingPunct="1"/>
            <a:r>
              <a:rPr lang="en-US" altLang="en-US"/>
              <a:t>Quad data rate (QDR) DRAM</a:t>
            </a:r>
          </a:p>
          <a:p>
            <a:pPr lvl="1" eaLnBrk="1" hangingPunct="1"/>
            <a:r>
              <a:rPr lang="en-US" altLang="en-US"/>
              <a:t>Separate DDR inputs and outputs</a:t>
            </a:r>
            <a:endParaRPr lang="en-AU" altLang="en-US"/>
          </a:p>
        </p:txBody>
      </p:sp>
      <p:sp>
        <p:nvSpPr>
          <p:cNvPr id="5" name="TextBox 1">
            <a:extLst>
              <a:ext uri="{FF2B5EF4-FFF2-40B4-BE49-F238E27FC236}">
                <a16:creationId xmlns:a16="http://schemas.microsoft.com/office/drawing/2014/main" id="{24DF5D91-85A9-487C-AA05-07C2C4FBCD15}"/>
              </a:ext>
            </a:extLst>
          </p:cNvPr>
          <p:cNvSpPr txBox="1">
            <a:spLocks noChangeArrowheads="1"/>
          </p:cNvSpPr>
          <p:nvPr/>
        </p:nvSpPr>
        <p:spPr bwMode="auto">
          <a:xfrm>
            <a:off x="7704138" y="1052512"/>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Footer Placeholder 3">
            <a:extLst>
              <a:ext uri="{FF2B5EF4-FFF2-40B4-BE49-F238E27FC236}">
                <a16:creationId xmlns:a16="http://schemas.microsoft.com/office/drawing/2014/main" id="{1D2C4AD4-5E65-49A2-B0EA-BC34B1BE6E4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A36C3034-3E60-43DD-99A7-2A1723E906D8}" type="slidenum">
              <a:rPr lang="en-AU" altLang="en-US" sz="1400" smtClean="0"/>
              <a:pPr>
                <a:spcBef>
                  <a:spcPct val="0"/>
                </a:spcBef>
                <a:buClrTx/>
                <a:buSzTx/>
                <a:buFontTx/>
                <a:buNone/>
              </a:pPr>
              <a:t>100</a:t>
            </a:fld>
            <a:endParaRPr lang="en-AU" altLang="en-US" sz="1400"/>
          </a:p>
        </p:txBody>
      </p:sp>
      <p:sp>
        <p:nvSpPr>
          <p:cNvPr id="185347" name="Rectangle 4">
            <a:extLst>
              <a:ext uri="{FF2B5EF4-FFF2-40B4-BE49-F238E27FC236}">
                <a16:creationId xmlns:a16="http://schemas.microsoft.com/office/drawing/2014/main" id="{CA6629E6-B3CF-4789-A663-991E36FBCED2}"/>
              </a:ext>
            </a:extLst>
          </p:cNvPr>
          <p:cNvSpPr>
            <a:spLocks noGrp="1" noChangeArrowheads="1"/>
          </p:cNvSpPr>
          <p:nvPr>
            <p:ph type="title"/>
          </p:nvPr>
        </p:nvSpPr>
        <p:spPr/>
        <p:txBody>
          <a:bodyPr/>
          <a:lstStyle/>
          <a:p>
            <a:pPr eaLnBrk="1" hangingPunct="1"/>
            <a:r>
              <a:rPr lang="en-US" altLang="en-US"/>
              <a:t>Fast Translation Using a TLB</a:t>
            </a:r>
            <a:endParaRPr lang="en-AU" altLang="en-US"/>
          </a:p>
        </p:txBody>
      </p:sp>
      <p:sp>
        <p:nvSpPr>
          <p:cNvPr id="185348" name="Rectangle 5">
            <a:extLst>
              <a:ext uri="{FF2B5EF4-FFF2-40B4-BE49-F238E27FC236}">
                <a16:creationId xmlns:a16="http://schemas.microsoft.com/office/drawing/2014/main" id="{374CB966-E8CD-494D-B687-F48846D5301A}"/>
              </a:ext>
            </a:extLst>
          </p:cNvPr>
          <p:cNvSpPr>
            <a:spLocks noGrp="1" noChangeArrowheads="1"/>
          </p:cNvSpPr>
          <p:nvPr>
            <p:ph type="body" idx="1"/>
          </p:nvPr>
        </p:nvSpPr>
        <p:spPr/>
        <p:txBody>
          <a:bodyPr/>
          <a:lstStyle/>
          <a:p>
            <a:pPr eaLnBrk="1" hangingPunct="1"/>
            <a:r>
              <a:rPr lang="en-US" altLang="en-US" sz="2800"/>
              <a:t>Address translation would appear to require extra memory references</a:t>
            </a:r>
          </a:p>
          <a:p>
            <a:pPr lvl="1" eaLnBrk="1" hangingPunct="1"/>
            <a:r>
              <a:rPr lang="en-US" altLang="en-US" sz="2400"/>
              <a:t>One to access the PTE</a:t>
            </a:r>
          </a:p>
          <a:p>
            <a:pPr lvl="1" eaLnBrk="1" hangingPunct="1"/>
            <a:r>
              <a:rPr lang="en-US" altLang="en-US" sz="2400"/>
              <a:t>Then the actual memory access</a:t>
            </a:r>
          </a:p>
          <a:p>
            <a:pPr eaLnBrk="1" hangingPunct="1"/>
            <a:r>
              <a:rPr lang="en-US" altLang="en-US" sz="2800">
                <a:solidFill>
                  <a:srgbClr val="C00000"/>
                </a:solidFill>
              </a:rPr>
              <a:t>But access to page tables has good locality</a:t>
            </a:r>
          </a:p>
          <a:p>
            <a:pPr lvl="1" eaLnBrk="1" hangingPunct="1"/>
            <a:r>
              <a:rPr lang="en-US" altLang="en-US" sz="2400"/>
              <a:t>So use a fast cache of PTEs within the CPU</a:t>
            </a:r>
          </a:p>
          <a:p>
            <a:pPr lvl="1" eaLnBrk="1" hangingPunct="1"/>
            <a:r>
              <a:rPr lang="en-US" altLang="en-US" sz="2400"/>
              <a:t>Called a Translation Look-aside Buffer (TLB)</a:t>
            </a:r>
          </a:p>
          <a:p>
            <a:pPr lvl="1" eaLnBrk="1" hangingPunct="1"/>
            <a:r>
              <a:rPr lang="en-US" altLang="en-US" sz="2400"/>
              <a:t>Typical: 16–512 PTEs, 0.5–1 cycle for hit, 10–100 cycles for miss, 0.01%–1% miss rate</a:t>
            </a:r>
          </a:p>
          <a:p>
            <a:pPr lvl="1" eaLnBrk="1" hangingPunct="1"/>
            <a:r>
              <a:rPr lang="en-US" altLang="en-US" sz="2400"/>
              <a:t>Misses could be handled by hardware or software</a:t>
            </a:r>
          </a:p>
        </p:txBody>
      </p:sp>
      <p:sp>
        <p:nvSpPr>
          <p:cNvPr id="5" name="TextBox 1">
            <a:extLst>
              <a:ext uri="{FF2B5EF4-FFF2-40B4-BE49-F238E27FC236}">
                <a16:creationId xmlns:a16="http://schemas.microsoft.com/office/drawing/2014/main" id="{E9EB9891-D10D-4AED-953D-32D72D702E8C}"/>
              </a:ext>
            </a:extLst>
          </p:cNvPr>
          <p:cNvSpPr txBox="1">
            <a:spLocks noChangeArrowheads="1"/>
          </p:cNvSpPr>
          <p:nvPr/>
        </p:nvSpPr>
        <p:spPr bwMode="auto">
          <a:xfrm>
            <a:off x="7693025" y="86871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Footer Placeholder 2">
            <a:extLst>
              <a:ext uri="{FF2B5EF4-FFF2-40B4-BE49-F238E27FC236}">
                <a16:creationId xmlns:a16="http://schemas.microsoft.com/office/drawing/2014/main" id="{670E3FA0-C9DF-4605-98E3-894463D25A0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F62BCB55-3C39-4772-A15F-1B7EAAED0E97}" type="slidenum">
              <a:rPr lang="en-AU" altLang="en-US" sz="1400" smtClean="0"/>
              <a:pPr>
                <a:spcBef>
                  <a:spcPct val="0"/>
                </a:spcBef>
                <a:buClrTx/>
                <a:buSzTx/>
                <a:buFontTx/>
                <a:buNone/>
              </a:pPr>
              <a:t>101</a:t>
            </a:fld>
            <a:endParaRPr lang="en-AU" altLang="en-US" sz="1400"/>
          </a:p>
        </p:txBody>
      </p:sp>
      <p:pic>
        <p:nvPicPr>
          <p:cNvPr id="187395" name="Picture 5" descr="f05-23-P374493">
            <a:extLst>
              <a:ext uri="{FF2B5EF4-FFF2-40B4-BE49-F238E27FC236}">
                <a16:creationId xmlns:a16="http://schemas.microsoft.com/office/drawing/2014/main" id="{07E88E08-3A06-4C01-B641-AF34901FD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268413"/>
            <a:ext cx="6535738"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396" name="Rectangle 2">
            <a:extLst>
              <a:ext uri="{FF2B5EF4-FFF2-40B4-BE49-F238E27FC236}">
                <a16:creationId xmlns:a16="http://schemas.microsoft.com/office/drawing/2014/main" id="{4F8EE63B-7224-4DC4-A7AC-F1C2C7BDF097}"/>
              </a:ext>
            </a:extLst>
          </p:cNvPr>
          <p:cNvSpPr>
            <a:spLocks noGrp="1" noChangeArrowheads="1"/>
          </p:cNvSpPr>
          <p:nvPr>
            <p:ph type="title"/>
          </p:nvPr>
        </p:nvSpPr>
        <p:spPr/>
        <p:txBody>
          <a:bodyPr/>
          <a:lstStyle/>
          <a:p>
            <a:pPr eaLnBrk="1" hangingPunct="1"/>
            <a:r>
              <a:rPr lang="en-US" altLang="en-US"/>
              <a:t>Fast Translation Using a TLB</a:t>
            </a:r>
            <a:endParaRPr lang="en-AU" altLang="en-US"/>
          </a:p>
        </p:txBody>
      </p:sp>
      <p:sp>
        <p:nvSpPr>
          <p:cNvPr id="5" name="TextBox 1">
            <a:extLst>
              <a:ext uri="{FF2B5EF4-FFF2-40B4-BE49-F238E27FC236}">
                <a16:creationId xmlns:a16="http://schemas.microsoft.com/office/drawing/2014/main" id="{A5C1C101-EB0D-489C-AED5-6AA2B84C0495}"/>
              </a:ext>
            </a:extLst>
          </p:cNvPr>
          <p:cNvSpPr txBox="1">
            <a:spLocks noChangeArrowheads="1"/>
          </p:cNvSpPr>
          <p:nvPr/>
        </p:nvSpPr>
        <p:spPr bwMode="auto">
          <a:xfrm>
            <a:off x="7693025" y="86871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Footer Placeholder 3">
            <a:extLst>
              <a:ext uri="{FF2B5EF4-FFF2-40B4-BE49-F238E27FC236}">
                <a16:creationId xmlns:a16="http://schemas.microsoft.com/office/drawing/2014/main" id="{835E061E-2F7E-413C-9604-C26FAD91570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498D5062-AB84-4799-AF61-772D5077DF7C}" type="slidenum">
              <a:rPr lang="en-AU" altLang="en-US" sz="1400" smtClean="0"/>
              <a:pPr>
                <a:spcBef>
                  <a:spcPct val="0"/>
                </a:spcBef>
                <a:buClrTx/>
                <a:buSzTx/>
                <a:buFontTx/>
                <a:buNone/>
              </a:pPr>
              <a:t>102</a:t>
            </a:fld>
            <a:endParaRPr lang="en-AU" altLang="en-US" sz="1400"/>
          </a:p>
        </p:txBody>
      </p:sp>
      <p:sp>
        <p:nvSpPr>
          <p:cNvPr id="189443" name="Rectangle 4">
            <a:extLst>
              <a:ext uri="{FF2B5EF4-FFF2-40B4-BE49-F238E27FC236}">
                <a16:creationId xmlns:a16="http://schemas.microsoft.com/office/drawing/2014/main" id="{27B8134A-D210-4091-AA1C-1D22C2A86B52}"/>
              </a:ext>
            </a:extLst>
          </p:cNvPr>
          <p:cNvSpPr>
            <a:spLocks noGrp="1" noChangeArrowheads="1"/>
          </p:cNvSpPr>
          <p:nvPr>
            <p:ph type="title"/>
          </p:nvPr>
        </p:nvSpPr>
        <p:spPr/>
        <p:txBody>
          <a:bodyPr/>
          <a:lstStyle/>
          <a:p>
            <a:pPr eaLnBrk="1" hangingPunct="1"/>
            <a:r>
              <a:rPr lang="en-US" altLang="en-US"/>
              <a:t>TLB Misses</a:t>
            </a:r>
            <a:endParaRPr lang="en-AU" altLang="en-US"/>
          </a:p>
        </p:txBody>
      </p:sp>
      <p:sp>
        <p:nvSpPr>
          <p:cNvPr id="189444" name="Rectangle 5">
            <a:extLst>
              <a:ext uri="{FF2B5EF4-FFF2-40B4-BE49-F238E27FC236}">
                <a16:creationId xmlns:a16="http://schemas.microsoft.com/office/drawing/2014/main" id="{F933B510-7609-416B-BACD-33133CB91950}"/>
              </a:ext>
            </a:extLst>
          </p:cNvPr>
          <p:cNvSpPr>
            <a:spLocks noGrp="1" noChangeArrowheads="1"/>
          </p:cNvSpPr>
          <p:nvPr>
            <p:ph type="body" idx="1"/>
          </p:nvPr>
        </p:nvSpPr>
        <p:spPr/>
        <p:txBody>
          <a:bodyPr/>
          <a:lstStyle/>
          <a:p>
            <a:pPr eaLnBrk="1" hangingPunct="1">
              <a:lnSpc>
                <a:spcPct val="90000"/>
              </a:lnSpc>
            </a:pPr>
            <a:r>
              <a:rPr lang="en-US" altLang="en-US"/>
              <a:t>If page is in memory</a:t>
            </a:r>
          </a:p>
          <a:p>
            <a:pPr lvl="1" eaLnBrk="1" hangingPunct="1">
              <a:lnSpc>
                <a:spcPct val="90000"/>
              </a:lnSpc>
            </a:pPr>
            <a:r>
              <a:rPr lang="en-US" altLang="en-US"/>
              <a:t>Load the PTE from memory and retry</a:t>
            </a:r>
          </a:p>
          <a:p>
            <a:pPr lvl="1" eaLnBrk="1" hangingPunct="1">
              <a:lnSpc>
                <a:spcPct val="90000"/>
              </a:lnSpc>
            </a:pPr>
            <a:r>
              <a:rPr lang="en-US" altLang="en-US"/>
              <a:t>Could be handled in hardware</a:t>
            </a:r>
          </a:p>
          <a:p>
            <a:pPr lvl="2" eaLnBrk="1" hangingPunct="1">
              <a:lnSpc>
                <a:spcPct val="90000"/>
              </a:lnSpc>
            </a:pPr>
            <a:r>
              <a:rPr lang="en-US" altLang="en-US"/>
              <a:t>Can get complex for more complicated page table structures</a:t>
            </a:r>
          </a:p>
          <a:p>
            <a:pPr lvl="1" eaLnBrk="1" hangingPunct="1">
              <a:lnSpc>
                <a:spcPct val="90000"/>
              </a:lnSpc>
            </a:pPr>
            <a:r>
              <a:rPr lang="en-US" altLang="en-US"/>
              <a:t>Or in software</a:t>
            </a:r>
          </a:p>
          <a:p>
            <a:pPr lvl="2" eaLnBrk="1" hangingPunct="1">
              <a:lnSpc>
                <a:spcPct val="90000"/>
              </a:lnSpc>
            </a:pPr>
            <a:r>
              <a:rPr lang="en-US" altLang="en-US"/>
              <a:t>Raise a special exception, with optimized handler</a:t>
            </a:r>
          </a:p>
          <a:p>
            <a:pPr eaLnBrk="1" hangingPunct="1">
              <a:lnSpc>
                <a:spcPct val="90000"/>
              </a:lnSpc>
            </a:pPr>
            <a:r>
              <a:rPr lang="en-US" altLang="en-US"/>
              <a:t>If page is not in memory (page fault)</a:t>
            </a:r>
          </a:p>
          <a:p>
            <a:pPr lvl="1" eaLnBrk="1" hangingPunct="1">
              <a:lnSpc>
                <a:spcPct val="90000"/>
              </a:lnSpc>
            </a:pPr>
            <a:r>
              <a:rPr lang="en-US" altLang="en-US"/>
              <a:t>OS handles fetching the page and updating the page table</a:t>
            </a:r>
          </a:p>
          <a:p>
            <a:pPr lvl="1" eaLnBrk="1" hangingPunct="1">
              <a:lnSpc>
                <a:spcPct val="90000"/>
              </a:lnSpc>
            </a:pPr>
            <a:r>
              <a:rPr lang="en-US" altLang="en-US"/>
              <a:t>Then restart the faulting instruction</a:t>
            </a:r>
            <a:endParaRPr lang="en-AU" altLang="en-US"/>
          </a:p>
        </p:txBody>
      </p:sp>
      <p:sp>
        <p:nvSpPr>
          <p:cNvPr id="5" name="TextBox 1">
            <a:extLst>
              <a:ext uri="{FF2B5EF4-FFF2-40B4-BE49-F238E27FC236}">
                <a16:creationId xmlns:a16="http://schemas.microsoft.com/office/drawing/2014/main" id="{D8CB59A3-677F-48E2-B3B8-F4D736E71352}"/>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Footer Placeholder 3">
            <a:extLst>
              <a:ext uri="{FF2B5EF4-FFF2-40B4-BE49-F238E27FC236}">
                <a16:creationId xmlns:a16="http://schemas.microsoft.com/office/drawing/2014/main" id="{72694C46-DBEA-4142-8DCF-4A67BB84253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B9CDD97F-E450-4111-9FC3-1DBF4F062E75}" type="slidenum">
              <a:rPr lang="en-AU" altLang="en-US" sz="1400" smtClean="0"/>
              <a:pPr>
                <a:spcBef>
                  <a:spcPct val="0"/>
                </a:spcBef>
                <a:buClrTx/>
                <a:buSzTx/>
                <a:buFontTx/>
                <a:buNone/>
              </a:pPr>
              <a:t>103</a:t>
            </a:fld>
            <a:endParaRPr lang="en-AU" altLang="en-US" sz="1400"/>
          </a:p>
        </p:txBody>
      </p:sp>
      <p:sp>
        <p:nvSpPr>
          <p:cNvPr id="191491" name="Rectangle 2">
            <a:extLst>
              <a:ext uri="{FF2B5EF4-FFF2-40B4-BE49-F238E27FC236}">
                <a16:creationId xmlns:a16="http://schemas.microsoft.com/office/drawing/2014/main" id="{112A612B-0ECE-4CE1-9E6D-96FA576CA217}"/>
              </a:ext>
            </a:extLst>
          </p:cNvPr>
          <p:cNvSpPr>
            <a:spLocks noGrp="1" noChangeArrowheads="1"/>
          </p:cNvSpPr>
          <p:nvPr>
            <p:ph type="title"/>
          </p:nvPr>
        </p:nvSpPr>
        <p:spPr/>
        <p:txBody>
          <a:bodyPr/>
          <a:lstStyle/>
          <a:p>
            <a:pPr eaLnBrk="1" hangingPunct="1"/>
            <a:r>
              <a:rPr lang="en-AU" altLang="en-US"/>
              <a:t>TLB Miss Handler</a:t>
            </a:r>
          </a:p>
        </p:txBody>
      </p:sp>
      <p:sp>
        <p:nvSpPr>
          <p:cNvPr id="191492" name="Rectangle 3">
            <a:extLst>
              <a:ext uri="{FF2B5EF4-FFF2-40B4-BE49-F238E27FC236}">
                <a16:creationId xmlns:a16="http://schemas.microsoft.com/office/drawing/2014/main" id="{EE802E27-C390-40CF-9683-FFEF74FE6A2E}"/>
              </a:ext>
            </a:extLst>
          </p:cNvPr>
          <p:cNvSpPr>
            <a:spLocks noGrp="1" noChangeArrowheads="1"/>
          </p:cNvSpPr>
          <p:nvPr>
            <p:ph type="body" idx="1"/>
          </p:nvPr>
        </p:nvSpPr>
        <p:spPr/>
        <p:txBody>
          <a:bodyPr/>
          <a:lstStyle/>
          <a:p>
            <a:pPr eaLnBrk="1" hangingPunct="1"/>
            <a:r>
              <a:rPr lang="en-AU" altLang="en-US"/>
              <a:t>TLB miss indicates</a:t>
            </a:r>
          </a:p>
          <a:p>
            <a:pPr lvl="1" eaLnBrk="1" hangingPunct="1"/>
            <a:r>
              <a:rPr lang="en-AU" altLang="en-US"/>
              <a:t>Page present, but PTE not in TLB</a:t>
            </a:r>
          </a:p>
          <a:p>
            <a:pPr lvl="1" eaLnBrk="1" hangingPunct="1"/>
            <a:r>
              <a:rPr lang="en-AU" altLang="en-US"/>
              <a:t>Page not preset</a:t>
            </a:r>
          </a:p>
          <a:p>
            <a:pPr eaLnBrk="1" hangingPunct="1"/>
            <a:r>
              <a:rPr lang="en-AU" altLang="en-US"/>
              <a:t>Must recognize TLB miss before destination register overwritten</a:t>
            </a:r>
          </a:p>
          <a:p>
            <a:pPr lvl="1" eaLnBrk="1" hangingPunct="1"/>
            <a:r>
              <a:rPr lang="en-AU" altLang="en-US"/>
              <a:t>Raise exception</a:t>
            </a:r>
          </a:p>
          <a:p>
            <a:pPr eaLnBrk="1" hangingPunct="1"/>
            <a:r>
              <a:rPr lang="en-AU" altLang="en-US"/>
              <a:t>Handler copies PTE from memory to TLB</a:t>
            </a:r>
          </a:p>
          <a:p>
            <a:pPr lvl="1" eaLnBrk="1" hangingPunct="1"/>
            <a:r>
              <a:rPr lang="en-AU" altLang="en-US"/>
              <a:t>Then restarts instruction</a:t>
            </a:r>
          </a:p>
          <a:p>
            <a:pPr lvl="1" eaLnBrk="1" hangingPunct="1"/>
            <a:r>
              <a:rPr lang="en-AU" altLang="en-US"/>
              <a:t>If page not present, page fault will occur</a:t>
            </a:r>
          </a:p>
        </p:txBody>
      </p:sp>
      <p:sp>
        <p:nvSpPr>
          <p:cNvPr id="5" name="TextBox 1">
            <a:extLst>
              <a:ext uri="{FF2B5EF4-FFF2-40B4-BE49-F238E27FC236}">
                <a16:creationId xmlns:a16="http://schemas.microsoft.com/office/drawing/2014/main" id="{E4A35390-AAEF-4821-87C7-574F8D4DF66D}"/>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ooter Placeholder 3">
            <a:extLst>
              <a:ext uri="{FF2B5EF4-FFF2-40B4-BE49-F238E27FC236}">
                <a16:creationId xmlns:a16="http://schemas.microsoft.com/office/drawing/2014/main" id="{D5125018-DFE8-4E6B-9DB3-B81C405B9EC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47C6C980-7323-45E8-93C1-19AF67291F43}" type="slidenum">
              <a:rPr lang="en-AU" altLang="en-US" sz="1400" smtClean="0"/>
              <a:pPr>
                <a:spcBef>
                  <a:spcPct val="0"/>
                </a:spcBef>
                <a:buClrTx/>
                <a:buSzTx/>
                <a:buFontTx/>
                <a:buNone/>
              </a:pPr>
              <a:t>104</a:t>
            </a:fld>
            <a:endParaRPr lang="en-AU" altLang="en-US" sz="1400"/>
          </a:p>
        </p:txBody>
      </p:sp>
      <p:sp>
        <p:nvSpPr>
          <p:cNvPr id="193539" name="Rectangle 2">
            <a:extLst>
              <a:ext uri="{FF2B5EF4-FFF2-40B4-BE49-F238E27FC236}">
                <a16:creationId xmlns:a16="http://schemas.microsoft.com/office/drawing/2014/main" id="{424574D9-6FD7-49A5-A5F6-9325146932D8}"/>
              </a:ext>
            </a:extLst>
          </p:cNvPr>
          <p:cNvSpPr>
            <a:spLocks noGrp="1" noChangeArrowheads="1"/>
          </p:cNvSpPr>
          <p:nvPr>
            <p:ph type="title"/>
          </p:nvPr>
        </p:nvSpPr>
        <p:spPr/>
        <p:txBody>
          <a:bodyPr/>
          <a:lstStyle/>
          <a:p>
            <a:pPr eaLnBrk="1" hangingPunct="1"/>
            <a:r>
              <a:rPr lang="en-AU" altLang="en-US"/>
              <a:t>Page Fault Handler</a:t>
            </a:r>
          </a:p>
        </p:txBody>
      </p:sp>
      <p:sp>
        <p:nvSpPr>
          <p:cNvPr id="193540" name="Rectangle 3">
            <a:extLst>
              <a:ext uri="{FF2B5EF4-FFF2-40B4-BE49-F238E27FC236}">
                <a16:creationId xmlns:a16="http://schemas.microsoft.com/office/drawing/2014/main" id="{29944224-9468-45D0-8CBA-4CF1CF804A8A}"/>
              </a:ext>
            </a:extLst>
          </p:cNvPr>
          <p:cNvSpPr>
            <a:spLocks noGrp="1" noChangeArrowheads="1"/>
          </p:cNvSpPr>
          <p:nvPr>
            <p:ph type="body" idx="1"/>
          </p:nvPr>
        </p:nvSpPr>
        <p:spPr/>
        <p:txBody>
          <a:bodyPr/>
          <a:lstStyle/>
          <a:p>
            <a:pPr eaLnBrk="1" hangingPunct="1"/>
            <a:r>
              <a:rPr lang="en-AU" altLang="en-US"/>
              <a:t>Use faulting virtual address to find PTE</a:t>
            </a:r>
          </a:p>
          <a:p>
            <a:pPr eaLnBrk="1" hangingPunct="1"/>
            <a:r>
              <a:rPr lang="en-AU" altLang="en-US"/>
              <a:t>Locate page on disk</a:t>
            </a:r>
          </a:p>
          <a:p>
            <a:pPr eaLnBrk="1" hangingPunct="1"/>
            <a:r>
              <a:rPr lang="en-AU" altLang="en-US"/>
              <a:t>Choose page to replace</a:t>
            </a:r>
          </a:p>
          <a:p>
            <a:pPr lvl="1" eaLnBrk="1" hangingPunct="1"/>
            <a:r>
              <a:rPr lang="en-AU" altLang="en-US"/>
              <a:t>If dirty, write to disk first</a:t>
            </a:r>
          </a:p>
          <a:p>
            <a:pPr eaLnBrk="1" hangingPunct="1"/>
            <a:r>
              <a:rPr lang="en-AU" altLang="en-US"/>
              <a:t>Read page into memory and update page table</a:t>
            </a:r>
          </a:p>
          <a:p>
            <a:pPr eaLnBrk="1" hangingPunct="1"/>
            <a:r>
              <a:rPr lang="en-AU" altLang="en-US"/>
              <a:t>Make process runnable again</a:t>
            </a:r>
          </a:p>
          <a:p>
            <a:pPr lvl="1" eaLnBrk="1" hangingPunct="1"/>
            <a:r>
              <a:rPr lang="en-AU" altLang="en-US"/>
              <a:t>Restart from faulting instruction</a:t>
            </a:r>
          </a:p>
        </p:txBody>
      </p:sp>
      <p:sp>
        <p:nvSpPr>
          <p:cNvPr id="5" name="TextBox 1">
            <a:extLst>
              <a:ext uri="{FF2B5EF4-FFF2-40B4-BE49-F238E27FC236}">
                <a16:creationId xmlns:a16="http://schemas.microsoft.com/office/drawing/2014/main" id="{21A6925F-7FA3-4E84-B7EF-28047208388C}"/>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Footer Placeholder 4">
            <a:extLst>
              <a:ext uri="{FF2B5EF4-FFF2-40B4-BE49-F238E27FC236}">
                <a16:creationId xmlns:a16="http://schemas.microsoft.com/office/drawing/2014/main" id="{F64AF4BC-DE6B-4E62-87DF-0EF8533B3AB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4A0CEFAB-2034-4399-8B73-10D780BB2C3B}" type="slidenum">
              <a:rPr lang="en-AU" altLang="en-US" sz="1400" smtClean="0"/>
              <a:pPr>
                <a:spcBef>
                  <a:spcPct val="0"/>
                </a:spcBef>
                <a:buClrTx/>
                <a:buSzTx/>
                <a:buFontTx/>
                <a:buNone/>
              </a:pPr>
              <a:t>105</a:t>
            </a:fld>
            <a:endParaRPr lang="en-AU" altLang="en-US" sz="1400"/>
          </a:p>
        </p:txBody>
      </p:sp>
      <p:sp>
        <p:nvSpPr>
          <p:cNvPr id="195587" name="Rectangle 2">
            <a:extLst>
              <a:ext uri="{FF2B5EF4-FFF2-40B4-BE49-F238E27FC236}">
                <a16:creationId xmlns:a16="http://schemas.microsoft.com/office/drawing/2014/main" id="{BA569ECE-E6AF-435E-86C5-BC2E03AF45A6}"/>
              </a:ext>
            </a:extLst>
          </p:cNvPr>
          <p:cNvSpPr>
            <a:spLocks noGrp="1" noChangeArrowheads="1"/>
          </p:cNvSpPr>
          <p:nvPr>
            <p:ph type="title"/>
          </p:nvPr>
        </p:nvSpPr>
        <p:spPr/>
        <p:txBody>
          <a:bodyPr/>
          <a:lstStyle/>
          <a:p>
            <a:pPr eaLnBrk="1" hangingPunct="1"/>
            <a:r>
              <a:rPr lang="en-US" altLang="en-US" dirty="0"/>
              <a:t>TLB and Cache Interaction</a:t>
            </a:r>
            <a:endParaRPr lang="en-AU" altLang="en-US" dirty="0"/>
          </a:p>
        </p:txBody>
      </p:sp>
      <p:sp>
        <p:nvSpPr>
          <p:cNvPr id="195588" name="Rectangle 3">
            <a:extLst>
              <a:ext uri="{FF2B5EF4-FFF2-40B4-BE49-F238E27FC236}">
                <a16:creationId xmlns:a16="http://schemas.microsoft.com/office/drawing/2014/main" id="{716754F2-7CB5-4A12-A567-8CBBE5973F3C}"/>
              </a:ext>
            </a:extLst>
          </p:cNvPr>
          <p:cNvSpPr>
            <a:spLocks noGrp="1" noChangeArrowheads="1"/>
          </p:cNvSpPr>
          <p:nvPr>
            <p:ph type="body" sz="half" idx="2"/>
          </p:nvPr>
        </p:nvSpPr>
        <p:spPr>
          <a:xfrm>
            <a:off x="5364163" y="908050"/>
            <a:ext cx="3590925" cy="5111750"/>
          </a:xfrm>
          <a:solidFill>
            <a:schemeClr val="bg1"/>
          </a:solidFill>
        </p:spPr>
        <p:txBody>
          <a:bodyPr/>
          <a:lstStyle/>
          <a:p>
            <a:pPr eaLnBrk="1" hangingPunct="1"/>
            <a:r>
              <a:rPr lang="en-US" altLang="en-US" sz="2400"/>
              <a:t>If cache tag uses physical address</a:t>
            </a:r>
          </a:p>
          <a:p>
            <a:pPr lvl="1" eaLnBrk="1" hangingPunct="1"/>
            <a:r>
              <a:rPr lang="en-US" altLang="en-US" sz="2000"/>
              <a:t>Need to translate before cache lookup</a:t>
            </a:r>
          </a:p>
          <a:p>
            <a:pPr eaLnBrk="1" hangingPunct="1"/>
            <a:r>
              <a:rPr lang="en-US" altLang="en-US" sz="2400"/>
              <a:t>Alternative: use virtual address tag</a:t>
            </a:r>
          </a:p>
          <a:p>
            <a:pPr lvl="1" eaLnBrk="1" hangingPunct="1"/>
            <a:r>
              <a:rPr lang="en-US" altLang="en-US" sz="2000"/>
              <a:t>Complications due to aliasing</a:t>
            </a:r>
          </a:p>
          <a:p>
            <a:pPr lvl="2" eaLnBrk="1" hangingPunct="1"/>
            <a:r>
              <a:rPr lang="en-US" altLang="en-US" sz="1800"/>
              <a:t>Different virtual addresses for shared physical address</a:t>
            </a:r>
            <a:endParaRPr lang="en-AU" altLang="en-US" sz="1800"/>
          </a:p>
        </p:txBody>
      </p:sp>
      <p:pic>
        <p:nvPicPr>
          <p:cNvPr id="195589" name="Picture 5" descr="f05-24-P374493">
            <a:extLst>
              <a:ext uri="{FF2B5EF4-FFF2-40B4-BE49-F238E27FC236}">
                <a16:creationId xmlns:a16="http://schemas.microsoft.com/office/drawing/2014/main" id="{C995366A-E94C-41BB-857D-ECB960E68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908050"/>
            <a:ext cx="5180013" cy="5314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95590" name="Rectangle 1">
            <a:extLst>
              <a:ext uri="{FF2B5EF4-FFF2-40B4-BE49-F238E27FC236}">
                <a16:creationId xmlns:a16="http://schemas.microsoft.com/office/drawing/2014/main" id="{58A5AFD3-20F5-48DB-8A8D-EB84C2AF4EBF}"/>
              </a:ext>
            </a:extLst>
          </p:cNvPr>
          <p:cNvSpPr>
            <a:spLocks noChangeArrowheads="1"/>
          </p:cNvSpPr>
          <p:nvPr/>
        </p:nvSpPr>
        <p:spPr bwMode="auto">
          <a:xfrm>
            <a:off x="0" y="6219825"/>
            <a:ext cx="911542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b="1">
                <a:solidFill>
                  <a:srgbClr val="000000"/>
                </a:solidFill>
                <a:ea typeface="Times New Roman" panose="02020603050405020304" pitchFamily="18" charset="0"/>
                <a:cs typeface="ITCFranklinGothicStd-Hvy"/>
              </a:rPr>
              <a:t>Figure</a:t>
            </a:r>
            <a:r>
              <a:rPr lang="en-US" altLang="en-US" sz="1800">
                <a:solidFill>
                  <a:srgbClr val="000000"/>
                </a:solidFill>
                <a:ea typeface="Times New Roman" panose="02020603050405020304" pitchFamily="18" charset="0"/>
                <a:cs typeface="ITCFranklinGothicStd-Hvy"/>
              </a:rPr>
              <a:t>: The TLB and cache implement, the process of going from a virtual address to a data item in the Intrinsity FastMATH.</a:t>
            </a:r>
            <a:r>
              <a:rPr lang="en-US" altLang="en-US" sz="1800">
                <a:solidFill>
                  <a:srgbClr val="000000"/>
                </a:solidFill>
                <a:ea typeface="Times New Roman" panose="02020603050405020304" pitchFamily="18" charset="0"/>
                <a:cs typeface="MinionPro-Regular" panose="02040503050201020203" pitchFamily="18" charset="0"/>
              </a:rPr>
              <a:t> </a:t>
            </a:r>
            <a:endParaRPr lang="en-US" altLang="en-US" sz="1800"/>
          </a:p>
        </p:txBody>
      </p:sp>
      <p:sp>
        <p:nvSpPr>
          <p:cNvPr id="7" name="TextBox 1">
            <a:extLst>
              <a:ext uri="{FF2B5EF4-FFF2-40B4-BE49-F238E27FC236}">
                <a16:creationId xmlns:a16="http://schemas.microsoft.com/office/drawing/2014/main" id="{9A2A1205-149E-4B22-917A-F6542F8F4704}"/>
              </a:ext>
            </a:extLst>
          </p:cNvPr>
          <p:cNvSpPr txBox="1">
            <a:spLocks noChangeArrowheads="1"/>
          </p:cNvSpPr>
          <p:nvPr/>
        </p:nvSpPr>
        <p:spPr bwMode="auto">
          <a:xfrm>
            <a:off x="7739855" y="24296"/>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Footer Placeholder 3">
            <a:extLst>
              <a:ext uri="{FF2B5EF4-FFF2-40B4-BE49-F238E27FC236}">
                <a16:creationId xmlns:a16="http://schemas.microsoft.com/office/drawing/2014/main" id="{111DEDE6-2C3E-4A8E-8A0A-9F9139186AB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FC4491A3-1A46-467F-AE51-42C53D73532C}" type="slidenum">
              <a:rPr lang="en-AU" altLang="en-US" sz="1400" smtClean="0"/>
              <a:pPr>
                <a:spcBef>
                  <a:spcPct val="0"/>
                </a:spcBef>
                <a:buClrTx/>
                <a:buSzTx/>
                <a:buFontTx/>
                <a:buNone/>
              </a:pPr>
              <a:t>106</a:t>
            </a:fld>
            <a:endParaRPr lang="en-AU" altLang="en-US" sz="1400"/>
          </a:p>
        </p:txBody>
      </p:sp>
      <p:sp>
        <p:nvSpPr>
          <p:cNvPr id="197635" name="Rectangle 4">
            <a:extLst>
              <a:ext uri="{FF2B5EF4-FFF2-40B4-BE49-F238E27FC236}">
                <a16:creationId xmlns:a16="http://schemas.microsoft.com/office/drawing/2014/main" id="{6B50A26E-6441-4198-A1E4-7A863C8BB260}"/>
              </a:ext>
            </a:extLst>
          </p:cNvPr>
          <p:cNvSpPr>
            <a:spLocks noGrp="1" noChangeArrowheads="1"/>
          </p:cNvSpPr>
          <p:nvPr>
            <p:ph type="title"/>
          </p:nvPr>
        </p:nvSpPr>
        <p:spPr/>
        <p:txBody>
          <a:bodyPr/>
          <a:lstStyle/>
          <a:p>
            <a:pPr eaLnBrk="1" hangingPunct="1"/>
            <a:r>
              <a:rPr lang="en-US" altLang="en-US"/>
              <a:t>Memory Protection</a:t>
            </a:r>
            <a:endParaRPr lang="en-AU" altLang="en-US"/>
          </a:p>
        </p:txBody>
      </p:sp>
      <p:sp>
        <p:nvSpPr>
          <p:cNvPr id="197636" name="Rectangle 5">
            <a:extLst>
              <a:ext uri="{FF2B5EF4-FFF2-40B4-BE49-F238E27FC236}">
                <a16:creationId xmlns:a16="http://schemas.microsoft.com/office/drawing/2014/main" id="{899BE700-A2A8-4651-835A-8BC5F0D4302D}"/>
              </a:ext>
            </a:extLst>
          </p:cNvPr>
          <p:cNvSpPr>
            <a:spLocks noGrp="1" noChangeArrowheads="1"/>
          </p:cNvSpPr>
          <p:nvPr>
            <p:ph type="body" idx="1"/>
          </p:nvPr>
        </p:nvSpPr>
        <p:spPr/>
        <p:txBody>
          <a:bodyPr/>
          <a:lstStyle/>
          <a:p>
            <a:pPr eaLnBrk="1" hangingPunct="1"/>
            <a:r>
              <a:rPr lang="en-US" altLang="en-US"/>
              <a:t>Different tasks can share parts of their virtual address spaces</a:t>
            </a:r>
          </a:p>
          <a:p>
            <a:pPr lvl="1" eaLnBrk="1" hangingPunct="1"/>
            <a:r>
              <a:rPr lang="en-US" altLang="en-US"/>
              <a:t>But need to protect against errant access</a:t>
            </a:r>
          </a:p>
          <a:p>
            <a:pPr lvl="1" eaLnBrk="1" hangingPunct="1"/>
            <a:r>
              <a:rPr lang="en-US" altLang="en-US"/>
              <a:t>Requires OS assistance</a:t>
            </a:r>
          </a:p>
          <a:p>
            <a:pPr eaLnBrk="1" hangingPunct="1"/>
            <a:r>
              <a:rPr lang="en-US" altLang="en-US"/>
              <a:t>Hardware support for OS protection</a:t>
            </a:r>
          </a:p>
          <a:p>
            <a:pPr lvl="1" eaLnBrk="1" hangingPunct="1"/>
            <a:r>
              <a:rPr lang="en-US" altLang="en-US"/>
              <a:t>Privileged supervisor mode (aka kernel mode)</a:t>
            </a:r>
          </a:p>
          <a:p>
            <a:pPr lvl="1" eaLnBrk="1" hangingPunct="1"/>
            <a:r>
              <a:rPr lang="en-US" altLang="en-US"/>
              <a:t>Privileged instructions</a:t>
            </a:r>
          </a:p>
          <a:p>
            <a:pPr lvl="1" eaLnBrk="1" hangingPunct="1"/>
            <a:r>
              <a:rPr lang="en-US" altLang="en-US"/>
              <a:t>Page tables and other state information only accessible in supervisor mode</a:t>
            </a:r>
          </a:p>
          <a:p>
            <a:pPr lvl="1" eaLnBrk="1" hangingPunct="1"/>
            <a:r>
              <a:rPr lang="en-US" altLang="en-US"/>
              <a:t>System call exception (e.g., syscall in MIPS)</a:t>
            </a:r>
            <a:endParaRPr lang="en-AU" altLang="en-US"/>
          </a:p>
        </p:txBody>
      </p:sp>
      <p:sp>
        <p:nvSpPr>
          <p:cNvPr id="197637" name="TextBox 1">
            <a:extLst>
              <a:ext uri="{FF2B5EF4-FFF2-40B4-BE49-F238E27FC236}">
                <a16:creationId xmlns:a16="http://schemas.microsoft.com/office/drawing/2014/main" id="{A4A70C29-9536-47DB-8CAD-A70298249247}"/>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Footer Placeholder 3">
            <a:extLst>
              <a:ext uri="{FF2B5EF4-FFF2-40B4-BE49-F238E27FC236}">
                <a16:creationId xmlns:a16="http://schemas.microsoft.com/office/drawing/2014/main" id="{DABCCACB-4282-4FCA-A819-9CE364F8B44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1EA3E008-A16A-4796-9AE3-4AB327D59FEC}" type="slidenum">
              <a:rPr lang="en-AU" altLang="en-US" sz="1400" smtClean="0"/>
              <a:pPr>
                <a:spcBef>
                  <a:spcPct val="0"/>
                </a:spcBef>
                <a:buClrTx/>
                <a:buSzTx/>
                <a:buFontTx/>
                <a:buNone/>
              </a:pPr>
              <a:t>107</a:t>
            </a:fld>
            <a:endParaRPr lang="en-AU" altLang="en-US" sz="1400"/>
          </a:p>
        </p:txBody>
      </p:sp>
      <p:sp>
        <p:nvSpPr>
          <p:cNvPr id="199683" name="Rectangle 5">
            <a:extLst>
              <a:ext uri="{FF2B5EF4-FFF2-40B4-BE49-F238E27FC236}">
                <a16:creationId xmlns:a16="http://schemas.microsoft.com/office/drawing/2014/main" id="{D25EDDFA-970C-4DA4-AF79-8F568828D672}"/>
              </a:ext>
            </a:extLst>
          </p:cNvPr>
          <p:cNvSpPr>
            <a:spLocks noGrp="1" noChangeArrowheads="1"/>
          </p:cNvSpPr>
          <p:nvPr>
            <p:ph type="title"/>
          </p:nvPr>
        </p:nvSpPr>
        <p:spPr/>
        <p:txBody>
          <a:bodyPr/>
          <a:lstStyle/>
          <a:p>
            <a:pPr eaLnBrk="1" hangingPunct="1"/>
            <a:r>
              <a:rPr lang="en-US" altLang="en-US"/>
              <a:t>The Memory Hierarchy</a:t>
            </a:r>
            <a:endParaRPr lang="en-AU" altLang="en-US"/>
          </a:p>
        </p:txBody>
      </p:sp>
      <p:sp>
        <p:nvSpPr>
          <p:cNvPr id="199684" name="Rectangle 6">
            <a:extLst>
              <a:ext uri="{FF2B5EF4-FFF2-40B4-BE49-F238E27FC236}">
                <a16:creationId xmlns:a16="http://schemas.microsoft.com/office/drawing/2014/main" id="{6891B365-A9A0-4A49-98A5-65E830C59ED9}"/>
              </a:ext>
            </a:extLst>
          </p:cNvPr>
          <p:cNvSpPr>
            <a:spLocks noGrp="1" noChangeArrowheads="1"/>
          </p:cNvSpPr>
          <p:nvPr>
            <p:ph type="body" idx="1"/>
          </p:nvPr>
        </p:nvSpPr>
        <p:spPr>
          <a:xfrm>
            <a:off x="684213" y="1844675"/>
            <a:ext cx="8270875" cy="4392613"/>
          </a:xfrm>
        </p:spPr>
        <p:txBody>
          <a:bodyPr/>
          <a:lstStyle/>
          <a:p>
            <a:pPr eaLnBrk="1" hangingPunct="1"/>
            <a:r>
              <a:rPr lang="en-US" altLang="en-US"/>
              <a:t>Common principles apply at all levels of the memory hierarchy</a:t>
            </a:r>
          </a:p>
          <a:p>
            <a:pPr lvl="1" eaLnBrk="1" hangingPunct="1"/>
            <a:r>
              <a:rPr lang="en-US" altLang="en-US"/>
              <a:t>Based on notions of caching</a:t>
            </a:r>
          </a:p>
          <a:p>
            <a:pPr eaLnBrk="1" hangingPunct="1"/>
            <a:r>
              <a:rPr lang="en-US" altLang="en-US"/>
              <a:t>At each level in the hierarchy</a:t>
            </a:r>
          </a:p>
          <a:p>
            <a:pPr lvl="1" eaLnBrk="1" hangingPunct="1"/>
            <a:r>
              <a:rPr lang="en-US" altLang="en-US"/>
              <a:t>Block placement</a:t>
            </a:r>
          </a:p>
          <a:p>
            <a:pPr lvl="1" eaLnBrk="1" hangingPunct="1"/>
            <a:r>
              <a:rPr lang="en-US" altLang="en-US"/>
              <a:t>Finding a block</a:t>
            </a:r>
          </a:p>
          <a:p>
            <a:pPr lvl="1" eaLnBrk="1" hangingPunct="1"/>
            <a:r>
              <a:rPr lang="en-US" altLang="en-US"/>
              <a:t>Replacement on a miss</a:t>
            </a:r>
          </a:p>
          <a:p>
            <a:pPr lvl="1" eaLnBrk="1" hangingPunct="1"/>
            <a:r>
              <a:rPr lang="en-US" altLang="en-US"/>
              <a:t>Write policy</a:t>
            </a:r>
            <a:endParaRPr lang="en-AU" altLang="en-US"/>
          </a:p>
        </p:txBody>
      </p:sp>
      <p:sp>
        <p:nvSpPr>
          <p:cNvPr id="199685" name="Text Box 4">
            <a:extLst>
              <a:ext uri="{FF2B5EF4-FFF2-40B4-BE49-F238E27FC236}">
                <a16:creationId xmlns:a16="http://schemas.microsoft.com/office/drawing/2014/main" id="{9CA7E200-064A-497A-B8A5-953A37500EA9}"/>
              </a:ext>
            </a:extLst>
          </p:cNvPr>
          <p:cNvSpPr txBox="1">
            <a:spLocks noChangeArrowheads="1"/>
          </p:cNvSpPr>
          <p:nvPr/>
        </p:nvSpPr>
        <p:spPr bwMode="auto">
          <a:xfrm rot="5400000">
            <a:off x="6220619" y="2556669"/>
            <a:ext cx="54800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§5.8 A Common Framework for Memory Hierarchies</a:t>
            </a:r>
          </a:p>
        </p:txBody>
      </p:sp>
      <p:sp>
        <p:nvSpPr>
          <p:cNvPr id="199686" name="Text Box 7">
            <a:extLst>
              <a:ext uri="{FF2B5EF4-FFF2-40B4-BE49-F238E27FC236}">
                <a16:creationId xmlns:a16="http://schemas.microsoft.com/office/drawing/2014/main" id="{16469088-3644-4E95-819A-F46E7E01CDF9}"/>
              </a:ext>
            </a:extLst>
          </p:cNvPr>
          <p:cNvSpPr txBox="1">
            <a:spLocks noChangeArrowheads="1"/>
          </p:cNvSpPr>
          <p:nvPr/>
        </p:nvSpPr>
        <p:spPr bwMode="auto">
          <a:xfrm>
            <a:off x="684213" y="1258888"/>
            <a:ext cx="28257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chemeClr val="folHlink"/>
                </a:solidFill>
                <a:latin typeface="Arial Black" panose="020B0A04020102020204" pitchFamily="34" charset="0"/>
              </a:rPr>
              <a:t>The BIG Picture</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Footer Placeholder 3">
            <a:extLst>
              <a:ext uri="{FF2B5EF4-FFF2-40B4-BE49-F238E27FC236}">
                <a16:creationId xmlns:a16="http://schemas.microsoft.com/office/drawing/2014/main" id="{ED7D8D63-7455-4B54-90B9-54C6CE20465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7B4F2B4F-96D3-4220-88B9-A2D6DE50657D}" type="slidenum">
              <a:rPr lang="en-AU" altLang="en-US" sz="1400" smtClean="0"/>
              <a:pPr>
                <a:spcBef>
                  <a:spcPct val="0"/>
                </a:spcBef>
                <a:buClrTx/>
                <a:buSzTx/>
                <a:buFontTx/>
                <a:buNone/>
              </a:pPr>
              <a:t>108</a:t>
            </a:fld>
            <a:endParaRPr lang="en-AU" altLang="en-US" sz="1400"/>
          </a:p>
        </p:txBody>
      </p:sp>
      <p:sp>
        <p:nvSpPr>
          <p:cNvPr id="201731" name="Rectangle 4">
            <a:extLst>
              <a:ext uri="{FF2B5EF4-FFF2-40B4-BE49-F238E27FC236}">
                <a16:creationId xmlns:a16="http://schemas.microsoft.com/office/drawing/2014/main" id="{E0592BD7-F65A-4645-9CAA-4B9F1E674147}"/>
              </a:ext>
            </a:extLst>
          </p:cNvPr>
          <p:cNvSpPr>
            <a:spLocks noGrp="1" noChangeArrowheads="1"/>
          </p:cNvSpPr>
          <p:nvPr>
            <p:ph type="title"/>
          </p:nvPr>
        </p:nvSpPr>
        <p:spPr/>
        <p:txBody>
          <a:bodyPr/>
          <a:lstStyle/>
          <a:p>
            <a:pPr eaLnBrk="1" hangingPunct="1"/>
            <a:r>
              <a:rPr lang="en-US" altLang="en-US"/>
              <a:t>Block Placement</a:t>
            </a:r>
            <a:endParaRPr lang="en-AU" altLang="en-US"/>
          </a:p>
        </p:txBody>
      </p:sp>
      <p:sp>
        <p:nvSpPr>
          <p:cNvPr id="201732" name="Rectangle 5">
            <a:extLst>
              <a:ext uri="{FF2B5EF4-FFF2-40B4-BE49-F238E27FC236}">
                <a16:creationId xmlns:a16="http://schemas.microsoft.com/office/drawing/2014/main" id="{05EA9DF4-0F5F-4E02-9862-888A99A3C085}"/>
              </a:ext>
            </a:extLst>
          </p:cNvPr>
          <p:cNvSpPr>
            <a:spLocks noGrp="1" noChangeArrowheads="1"/>
          </p:cNvSpPr>
          <p:nvPr>
            <p:ph type="body" idx="1"/>
          </p:nvPr>
        </p:nvSpPr>
        <p:spPr/>
        <p:txBody>
          <a:bodyPr/>
          <a:lstStyle/>
          <a:p>
            <a:pPr eaLnBrk="1" hangingPunct="1"/>
            <a:r>
              <a:rPr lang="en-US" altLang="en-US"/>
              <a:t>Determined by associativity</a:t>
            </a:r>
          </a:p>
          <a:p>
            <a:pPr lvl="1" eaLnBrk="1" hangingPunct="1"/>
            <a:r>
              <a:rPr lang="en-US" altLang="en-US"/>
              <a:t>Direct mapped (1-way associative)</a:t>
            </a:r>
          </a:p>
          <a:p>
            <a:pPr lvl="2" eaLnBrk="1" hangingPunct="1"/>
            <a:r>
              <a:rPr lang="en-US" altLang="en-US"/>
              <a:t>One choice for placement</a:t>
            </a:r>
          </a:p>
          <a:p>
            <a:pPr lvl="1" eaLnBrk="1" hangingPunct="1"/>
            <a:r>
              <a:rPr lang="en-US" altLang="en-US"/>
              <a:t>n-way set associative</a:t>
            </a:r>
          </a:p>
          <a:p>
            <a:pPr lvl="2" eaLnBrk="1" hangingPunct="1"/>
            <a:r>
              <a:rPr lang="en-US" altLang="en-US"/>
              <a:t>n choices within a set</a:t>
            </a:r>
          </a:p>
          <a:p>
            <a:pPr lvl="1" eaLnBrk="1" hangingPunct="1"/>
            <a:r>
              <a:rPr lang="en-US" altLang="en-US"/>
              <a:t>Fully associative</a:t>
            </a:r>
          </a:p>
          <a:p>
            <a:pPr lvl="2" eaLnBrk="1" hangingPunct="1"/>
            <a:r>
              <a:rPr lang="en-US" altLang="en-US"/>
              <a:t>Any location</a:t>
            </a:r>
          </a:p>
          <a:p>
            <a:pPr eaLnBrk="1" hangingPunct="1"/>
            <a:r>
              <a:rPr lang="en-US" altLang="en-US"/>
              <a:t>Higher associativity reduces miss rate</a:t>
            </a:r>
          </a:p>
          <a:p>
            <a:pPr lvl="1" eaLnBrk="1" hangingPunct="1"/>
            <a:r>
              <a:rPr lang="en-US" altLang="en-US"/>
              <a:t>Increases complexity, cost, and access time</a:t>
            </a:r>
            <a:endParaRPr lang="en-AU"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Footer Placeholder 3">
            <a:extLst>
              <a:ext uri="{FF2B5EF4-FFF2-40B4-BE49-F238E27FC236}">
                <a16:creationId xmlns:a16="http://schemas.microsoft.com/office/drawing/2014/main" id="{19332E46-BDD4-4D5F-BF87-8BBAF46213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7E936647-968D-4B63-AECA-84C63BAEDC11}" type="slidenum">
              <a:rPr lang="en-AU" altLang="en-US" sz="1400" smtClean="0"/>
              <a:pPr>
                <a:spcBef>
                  <a:spcPct val="0"/>
                </a:spcBef>
                <a:buClrTx/>
                <a:buSzTx/>
                <a:buFontTx/>
                <a:buNone/>
              </a:pPr>
              <a:t>109</a:t>
            </a:fld>
            <a:endParaRPr lang="en-AU" altLang="en-US" sz="1400"/>
          </a:p>
        </p:txBody>
      </p:sp>
      <p:sp>
        <p:nvSpPr>
          <p:cNvPr id="203779" name="Rectangle 29">
            <a:extLst>
              <a:ext uri="{FF2B5EF4-FFF2-40B4-BE49-F238E27FC236}">
                <a16:creationId xmlns:a16="http://schemas.microsoft.com/office/drawing/2014/main" id="{67634AFE-3D9E-44D4-97D8-09D07AFD33B9}"/>
              </a:ext>
            </a:extLst>
          </p:cNvPr>
          <p:cNvSpPr>
            <a:spLocks noGrp="1" noChangeArrowheads="1"/>
          </p:cNvSpPr>
          <p:nvPr>
            <p:ph type="title"/>
          </p:nvPr>
        </p:nvSpPr>
        <p:spPr/>
        <p:txBody>
          <a:bodyPr/>
          <a:lstStyle/>
          <a:p>
            <a:pPr eaLnBrk="1" hangingPunct="1"/>
            <a:r>
              <a:rPr lang="en-US" altLang="en-US"/>
              <a:t>Finding a Block</a:t>
            </a:r>
            <a:endParaRPr lang="en-AU" altLang="en-US"/>
          </a:p>
        </p:txBody>
      </p:sp>
      <p:sp>
        <p:nvSpPr>
          <p:cNvPr id="203780" name="Rectangle 30">
            <a:extLst>
              <a:ext uri="{FF2B5EF4-FFF2-40B4-BE49-F238E27FC236}">
                <a16:creationId xmlns:a16="http://schemas.microsoft.com/office/drawing/2014/main" id="{E5647453-A145-444A-B8C6-9579A2570576}"/>
              </a:ext>
            </a:extLst>
          </p:cNvPr>
          <p:cNvSpPr>
            <a:spLocks noGrp="1" noChangeArrowheads="1"/>
          </p:cNvSpPr>
          <p:nvPr>
            <p:ph type="body" idx="1"/>
          </p:nvPr>
        </p:nvSpPr>
        <p:spPr>
          <a:xfrm>
            <a:off x="684213" y="3856038"/>
            <a:ext cx="8270875" cy="2381250"/>
          </a:xfrm>
        </p:spPr>
        <p:txBody>
          <a:bodyPr/>
          <a:lstStyle/>
          <a:p>
            <a:pPr eaLnBrk="1" hangingPunct="1">
              <a:lnSpc>
                <a:spcPct val="90000"/>
              </a:lnSpc>
            </a:pPr>
            <a:r>
              <a:rPr lang="en-US" altLang="en-US" sz="2800"/>
              <a:t>Hardware caches</a:t>
            </a:r>
          </a:p>
          <a:p>
            <a:pPr lvl="1" eaLnBrk="1" hangingPunct="1">
              <a:lnSpc>
                <a:spcPct val="90000"/>
              </a:lnSpc>
            </a:pPr>
            <a:r>
              <a:rPr lang="en-US" altLang="en-US" sz="2400"/>
              <a:t>Reduce comparisons to reduce cost</a:t>
            </a:r>
          </a:p>
          <a:p>
            <a:pPr eaLnBrk="1" hangingPunct="1">
              <a:lnSpc>
                <a:spcPct val="90000"/>
              </a:lnSpc>
            </a:pPr>
            <a:r>
              <a:rPr lang="en-US" altLang="en-US" sz="2800"/>
              <a:t>Virtual memory</a:t>
            </a:r>
          </a:p>
          <a:p>
            <a:pPr lvl="1" eaLnBrk="1" hangingPunct="1">
              <a:lnSpc>
                <a:spcPct val="90000"/>
              </a:lnSpc>
            </a:pPr>
            <a:r>
              <a:rPr lang="en-US" altLang="en-US" sz="2400"/>
              <a:t>Full table lookup makes full associativity feasible</a:t>
            </a:r>
          </a:p>
          <a:p>
            <a:pPr lvl="1" eaLnBrk="1" hangingPunct="1">
              <a:lnSpc>
                <a:spcPct val="90000"/>
              </a:lnSpc>
            </a:pPr>
            <a:r>
              <a:rPr lang="en-US" altLang="en-US" sz="2400"/>
              <a:t>Benefit in reduced miss rate</a:t>
            </a:r>
            <a:endParaRPr lang="en-AU" altLang="en-US" sz="2400"/>
          </a:p>
        </p:txBody>
      </p:sp>
      <p:graphicFrame>
        <p:nvGraphicFramePr>
          <p:cNvPr id="355332" name="Group 4">
            <a:extLst>
              <a:ext uri="{FF2B5EF4-FFF2-40B4-BE49-F238E27FC236}">
                <a16:creationId xmlns:a16="http://schemas.microsoft.com/office/drawing/2014/main" id="{165E335B-E920-4878-9F81-3C5819AFE4E1}"/>
              </a:ext>
            </a:extLst>
          </p:cNvPr>
          <p:cNvGraphicFramePr>
            <a:graphicFrameLocks noGrp="1"/>
          </p:cNvGraphicFramePr>
          <p:nvPr/>
        </p:nvGraphicFramePr>
        <p:xfrm>
          <a:off x="1187450" y="1397000"/>
          <a:ext cx="7561263" cy="2286000"/>
        </p:xfrm>
        <a:graphic>
          <a:graphicData uri="http://schemas.openxmlformats.org/drawingml/2006/table">
            <a:tbl>
              <a:tblPr/>
              <a:tblGrid>
                <a:gridCol w="2520950">
                  <a:extLst>
                    <a:ext uri="{9D8B030D-6E8A-4147-A177-3AD203B41FA5}">
                      <a16:colId xmlns:a16="http://schemas.microsoft.com/office/drawing/2014/main" val="20000"/>
                    </a:ext>
                  </a:extLst>
                </a:gridCol>
                <a:gridCol w="2851150">
                  <a:extLst>
                    <a:ext uri="{9D8B030D-6E8A-4147-A177-3AD203B41FA5}">
                      <a16:colId xmlns:a16="http://schemas.microsoft.com/office/drawing/2014/main" val="20001"/>
                    </a:ext>
                  </a:extLst>
                </a:gridCol>
                <a:gridCol w="2189163">
                  <a:extLst>
                    <a:ext uri="{9D8B030D-6E8A-4147-A177-3AD203B41FA5}">
                      <a16:colId xmlns:a16="http://schemas.microsoft.com/office/drawing/2014/main" val="20002"/>
                    </a:ext>
                  </a:extLst>
                </a:gridCol>
              </a:tblGrid>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Associativity</a:t>
                      </a:r>
                      <a:endParaRPr kumimoji="0" lang="en-AU"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Location method</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Tag comparisons</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Direct mapped</a:t>
                      </a:r>
                      <a:endParaRPr kumimoji="0" lang="en-AU"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Index</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1</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n-way set associative</a:t>
                      </a:r>
                      <a:endParaRPr kumimoji="0" lang="en-AU"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Set index, then search entries within the set</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n</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Fully associative</a:t>
                      </a:r>
                      <a:endParaRPr kumimoji="0" lang="en-AU"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Search all entries</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#entries</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Full lookup table</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0</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a:extLst>
              <a:ext uri="{FF2B5EF4-FFF2-40B4-BE49-F238E27FC236}">
                <a16:creationId xmlns:a16="http://schemas.microsoft.com/office/drawing/2014/main" id="{9F87C96C-B5D6-4FB2-9302-5FDBA99322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C56D8C85-C213-441A-BBF8-961D0EFE4EC9}" type="slidenum">
              <a:rPr lang="en-AU" altLang="en-US" sz="1400" smtClean="0"/>
              <a:pPr>
                <a:spcBef>
                  <a:spcPct val="0"/>
                </a:spcBef>
                <a:buClrTx/>
                <a:buSzTx/>
                <a:buFontTx/>
                <a:buNone/>
              </a:pPr>
              <a:t>11</a:t>
            </a:fld>
            <a:endParaRPr lang="en-AU" altLang="en-US" sz="1400"/>
          </a:p>
        </p:txBody>
      </p:sp>
      <p:sp>
        <p:nvSpPr>
          <p:cNvPr id="23555" name="Rectangle 2">
            <a:extLst>
              <a:ext uri="{FF2B5EF4-FFF2-40B4-BE49-F238E27FC236}">
                <a16:creationId xmlns:a16="http://schemas.microsoft.com/office/drawing/2014/main" id="{B7CD3D54-5E42-491A-8B7B-1AFCE233B79D}"/>
              </a:ext>
            </a:extLst>
          </p:cNvPr>
          <p:cNvSpPr>
            <a:spLocks noGrp="1" noChangeArrowheads="1"/>
          </p:cNvSpPr>
          <p:nvPr>
            <p:ph type="title"/>
          </p:nvPr>
        </p:nvSpPr>
        <p:spPr/>
        <p:txBody>
          <a:bodyPr/>
          <a:lstStyle/>
          <a:p>
            <a:pPr eaLnBrk="1" hangingPunct="1"/>
            <a:r>
              <a:rPr lang="en-US" altLang="en-US"/>
              <a:t>DRAM Generations</a:t>
            </a:r>
            <a:endParaRPr lang="en-AU" altLang="en-US"/>
          </a:p>
        </p:txBody>
      </p:sp>
      <p:graphicFrame>
        <p:nvGraphicFramePr>
          <p:cNvPr id="287802" name="Group 58">
            <a:extLst>
              <a:ext uri="{FF2B5EF4-FFF2-40B4-BE49-F238E27FC236}">
                <a16:creationId xmlns:a16="http://schemas.microsoft.com/office/drawing/2014/main" id="{91B735ED-E924-484E-A2B9-94C1B64B2C13}"/>
              </a:ext>
            </a:extLst>
          </p:cNvPr>
          <p:cNvGraphicFramePr>
            <a:graphicFrameLocks noGrp="1"/>
          </p:cNvGraphicFramePr>
          <p:nvPr/>
        </p:nvGraphicFramePr>
        <p:xfrm>
          <a:off x="682625" y="1700213"/>
          <a:ext cx="2952750" cy="4064004"/>
        </p:xfrm>
        <a:graphic>
          <a:graphicData uri="http://schemas.openxmlformats.org/drawingml/2006/table">
            <a:tbl>
              <a:tblPr/>
              <a:tblGrid>
                <a:gridCol w="790575">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tblGrid>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Arial" charset="0"/>
                        </a:rPr>
                        <a:t>Year</a:t>
                      </a:r>
                      <a:endParaRPr kumimoji="0" lang="en-AU"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Capacity</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$/GB</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1980</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Arial" charset="0"/>
                        </a:rPr>
                        <a:t>64Kbit</a:t>
                      </a:r>
                      <a:endParaRPr kumimoji="0" lang="en-AU"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$1500000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1983</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256Kbit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$500000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1985</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$200000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1989</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4Mbit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$50000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1992</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16Mbit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$15000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1996</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64Mbit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1998</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128Mbit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$4000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2000</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256Mbit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2004</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512Mbit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$250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2007</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1Gbit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$50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23606" name="Group 5">
            <a:extLst>
              <a:ext uri="{FF2B5EF4-FFF2-40B4-BE49-F238E27FC236}">
                <a16:creationId xmlns:a16="http://schemas.microsoft.com/office/drawing/2014/main" id="{6A362FA7-6266-44EB-826C-A083885299DE}"/>
              </a:ext>
            </a:extLst>
          </p:cNvPr>
          <p:cNvGrpSpPr>
            <a:grpSpLocks/>
          </p:cNvGrpSpPr>
          <p:nvPr/>
        </p:nvGrpSpPr>
        <p:grpSpPr bwMode="auto">
          <a:xfrm>
            <a:off x="3779870" y="1487520"/>
            <a:ext cx="5364130" cy="4414773"/>
            <a:chOff x="3779870" y="1487520"/>
            <a:chExt cx="5364131" cy="4414773"/>
          </a:xfrm>
        </p:grpSpPr>
        <p:graphicFrame>
          <p:nvGraphicFramePr>
            <p:cNvPr id="2" name="Object 3">
              <a:extLst>
                <a:ext uri="{FF2B5EF4-FFF2-40B4-BE49-F238E27FC236}">
                  <a16:creationId xmlns:a16="http://schemas.microsoft.com/office/drawing/2014/main" id="{87932D0D-4A2E-4777-8C85-A399812C7611}"/>
                </a:ext>
              </a:extLst>
            </p:cNvPr>
            <p:cNvGraphicFramePr>
              <a:graphicFrameLocks noChangeAspect="1"/>
            </p:cNvGraphicFramePr>
            <p:nvPr/>
          </p:nvGraphicFramePr>
          <p:xfrm>
            <a:off x="3779870" y="1487520"/>
            <a:ext cx="5252973" cy="4414773"/>
          </p:xfrm>
          <a:graphic>
            <a:graphicData uri="http://schemas.openxmlformats.org/drawingml/2006/chart">
              <c:chart xmlns:c="http://schemas.openxmlformats.org/drawingml/2006/chart" xmlns:r="http://schemas.openxmlformats.org/officeDocument/2006/relationships" r:id="rId3"/>
            </a:graphicData>
          </a:graphic>
        </p:graphicFrame>
        <p:sp>
          <p:nvSpPr>
            <p:cNvPr id="23611" name="TextBox 3">
              <a:extLst>
                <a:ext uri="{FF2B5EF4-FFF2-40B4-BE49-F238E27FC236}">
                  <a16:creationId xmlns:a16="http://schemas.microsoft.com/office/drawing/2014/main" id="{5B9C66CC-5055-4C54-95C8-CB4BC90FAF7D}"/>
                </a:ext>
              </a:extLst>
            </p:cNvPr>
            <p:cNvSpPr txBox="1">
              <a:spLocks noChangeArrowheads="1"/>
            </p:cNvSpPr>
            <p:nvPr/>
          </p:nvSpPr>
          <p:spPr bwMode="auto">
            <a:xfrm>
              <a:off x="8345561" y="3394275"/>
              <a:ext cx="79844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200" b="1"/>
                <a:t>Ta2nrc</a:t>
              </a:r>
              <a:endParaRPr lang="en-US" altLang="en-US" sz="1400" b="1"/>
            </a:p>
          </p:txBody>
        </p:sp>
        <p:sp>
          <p:nvSpPr>
            <p:cNvPr id="23612" name="TextBox 8">
              <a:extLst>
                <a:ext uri="{FF2B5EF4-FFF2-40B4-BE49-F238E27FC236}">
                  <a16:creationId xmlns:a16="http://schemas.microsoft.com/office/drawing/2014/main" id="{2FA16F77-2F0D-40EB-BCBF-27DEF133BB34}"/>
                </a:ext>
              </a:extLst>
            </p:cNvPr>
            <p:cNvSpPr txBox="1">
              <a:spLocks noChangeArrowheads="1"/>
            </p:cNvSpPr>
            <p:nvPr/>
          </p:nvSpPr>
          <p:spPr bwMode="auto">
            <a:xfrm>
              <a:off x="8348363" y="3692818"/>
              <a:ext cx="795637"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200" b="1"/>
                <a:t>Acat2er</a:t>
              </a:r>
              <a:endParaRPr lang="en-US" altLang="en-US" sz="1400" b="1"/>
            </a:p>
          </p:txBody>
        </p:sp>
      </p:grpSp>
      <p:sp>
        <p:nvSpPr>
          <p:cNvPr id="23607" name="TextBox 4">
            <a:extLst>
              <a:ext uri="{FF2B5EF4-FFF2-40B4-BE49-F238E27FC236}">
                <a16:creationId xmlns:a16="http://schemas.microsoft.com/office/drawing/2014/main" id="{0B1F1048-7625-4A8E-A5C8-EA3BAF57DF91}"/>
              </a:ext>
            </a:extLst>
          </p:cNvPr>
          <p:cNvSpPr txBox="1">
            <a:spLocks noChangeArrowheads="1"/>
          </p:cNvSpPr>
          <p:nvPr/>
        </p:nvSpPr>
        <p:spPr bwMode="auto">
          <a:xfrm>
            <a:off x="4427538" y="1176338"/>
            <a:ext cx="4716462"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b="1"/>
              <a:t>Ta2nrc</a:t>
            </a:r>
            <a:r>
              <a:rPr lang="en-US" altLang="en-US" sz="1400"/>
              <a:t>   </a:t>
            </a:r>
            <a:r>
              <a:rPr lang="en-US" altLang="en-US" sz="1400">
                <a:sym typeface="Wingdings" panose="05000000000000000000" pitchFamily="2" charset="2"/>
              </a:rPr>
              <a:t>  Total access time to a new row / column</a:t>
            </a:r>
          </a:p>
          <a:p>
            <a:pPr>
              <a:spcBef>
                <a:spcPct val="0"/>
              </a:spcBef>
              <a:buClrTx/>
              <a:buSzTx/>
              <a:buFontTx/>
              <a:buNone/>
            </a:pPr>
            <a:r>
              <a:rPr lang="en-US" altLang="en-US" sz="1400" b="1">
                <a:sym typeface="Wingdings" panose="05000000000000000000" pitchFamily="2" charset="2"/>
              </a:rPr>
              <a:t>Acat2er</a:t>
            </a:r>
            <a:r>
              <a:rPr lang="en-US" altLang="en-US" sz="1400">
                <a:sym typeface="Wingdings" panose="05000000000000000000" pitchFamily="2" charset="2"/>
              </a:rPr>
              <a:t>    Average column access time to existing row</a:t>
            </a:r>
            <a:endParaRPr lang="en-US" altLang="en-US" sz="1400"/>
          </a:p>
        </p:txBody>
      </p:sp>
      <p:sp>
        <p:nvSpPr>
          <p:cNvPr id="23608" name="TextBox 1">
            <a:extLst>
              <a:ext uri="{FF2B5EF4-FFF2-40B4-BE49-F238E27FC236}">
                <a16:creationId xmlns:a16="http://schemas.microsoft.com/office/drawing/2014/main" id="{051B1437-E223-477A-A09E-97A25A40DC70}"/>
              </a:ext>
            </a:extLst>
          </p:cNvPr>
          <p:cNvSpPr txBox="1">
            <a:spLocks noChangeArrowheads="1"/>
          </p:cNvSpPr>
          <p:nvPr/>
        </p:nvSpPr>
        <p:spPr bwMode="auto">
          <a:xfrm rot="-5400000">
            <a:off x="3568701" y="5080000"/>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0070C0"/>
                </a:solidFill>
              </a:rPr>
              <a:t>ns </a:t>
            </a:r>
            <a:r>
              <a:rPr lang="en-US" altLang="en-US" sz="1800">
                <a:solidFill>
                  <a:srgbClr val="0070C0"/>
                </a:solidFill>
                <a:sym typeface="Wingdings" panose="05000000000000000000" pitchFamily="2" charset="2"/>
              </a:rPr>
              <a:t></a:t>
            </a:r>
            <a:endParaRPr lang="en-US" altLang="en-US" sz="1800">
              <a:solidFill>
                <a:srgbClr val="0070C0"/>
              </a:solidFill>
            </a:endParaRPr>
          </a:p>
        </p:txBody>
      </p:sp>
      <p:sp>
        <p:nvSpPr>
          <p:cNvPr id="23609" name="TextBox 10">
            <a:extLst>
              <a:ext uri="{FF2B5EF4-FFF2-40B4-BE49-F238E27FC236}">
                <a16:creationId xmlns:a16="http://schemas.microsoft.com/office/drawing/2014/main" id="{43DF793E-70C3-477D-A955-8FCE9B059A9E}"/>
              </a:ext>
            </a:extLst>
          </p:cNvPr>
          <p:cNvSpPr txBox="1">
            <a:spLocks noChangeArrowheads="1"/>
          </p:cNvSpPr>
          <p:nvPr/>
        </p:nvSpPr>
        <p:spPr bwMode="auto">
          <a:xfrm>
            <a:off x="4459288" y="5718175"/>
            <a:ext cx="1057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0070C0"/>
                </a:solidFill>
              </a:rPr>
              <a:t>Year </a:t>
            </a:r>
            <a:r>
              <a:rPr lang="en-US" altLang="en-US" sz="1800">
                <a:solidFill>
                  <a:srgbClr val="0070C0"/>
                </a:solidFill>
                <a:sym typeface="Wingdings" panose="05000000000000000000" pitchFamily="2" charset="2"/>
              </a:rPr>
              <a:t></a:t>
            </a:r>
            <a:endParaRPr lang="en-US" altLang="en-US" sz="1800">
              <a:solidFill>
                <a:srgbClr val="0070C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Footer Placeholder 3">
            <a:extLst>
              <a:ext uri="{FF2B5EF4-FFF2-40B4-BE49-F238E27FC236}">
                <a16:creationId xmlns:a16="http://schemas.microsoft.com/office/drawing/2014/main" id="{BFE78A8E-4FF9-45B1-B589-4B57EB715A1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7838F375-2C02-4968-A5D6-AD36A121BF31}" type="slidenum">
              <a:rPr lang="en-AU" altLang="en-US" sz="1400" smtClean="0"/>
              <a:pPr>
                <a:spcBef>
                  <a:spcPct val="0"/>
                </a:spcBef>
                <a:buClrTx/>
                <a:buSzTx/>
                <a:buFontTx/>
                <a:buNone/>
              </a:pPr>
              <a:t>110</a:t>
            </a:fld>
            <a:endParaRPr lang="en-AU" altLang="en-US" sz="1400"/>
          </a:p>
        </p:txBody>
      </p:sp>
      <p:sp>
        <p:nvSpPr>
          <p:cNvPr id="205827" name="Rectangle 4">
            <a:extLst>
              <a:ext uri="{FF2B5EF4-FFF2-40B4-BE49-F238E27FC236}">
                <a16:creationId xmlns:a16="http://schemas.microsoft.com/office/drawing/2014/main" id="{5F71C7CD-F2A9-4414-AFAA-1D1E413B817B}"/>
              </a:ext>
            </a:extLst>
          </p:cNvPr>
          <p:cNvSpPr>
            <a:spLocks noGrp="1" noChangeArrowheads="1"/>
          </p:cNvSpPr>
          <p:nvPr>
            <p:ph type="title"/>
          </p:nvPr>
        </p:nvSpPr>
        <p:spPr/>
        <p:txBody>
          <a:bodyPr/>
          <a:lstStyle/>
          <a:p>
            <a:pPr eaLnBrk="1" hangingPunct="1"/>
            <a:r>
              <a:rPr lang="en-US" altLang="en-US"/>
              <a:t>Replacement</a:t>
            </a:r>
            <a:endParaRPr lang="en-AU" altLang="en-US"/>
          </a:p>
        </p:txBody>
      </p:sp>
      <p:sp>
        <p:nvSpPr>
          <p:cNvPr id="205828" name="Rectangle 5">
            <a:extLst>
              <a:ext uri="{FF2B5EF4-FFF2-40B4-BE49-F238E27FC236}">
                <a16:creationId xmlns:a16="http://schemas.microsoft.com/office/drawing/2014/main" id="{C328C35C-D02F-4A9E-888E-FCB81869FCB1}"/>
              </a:ext>
            </a:extLst>
          </p:cNvPr>
          <p:cNvSpPr>
            <a:spLocks noGrp="1" noChangeArrowheads="1"/>
          </p:cNvSpPr>
          <p:nvPr>
            <p:ph type="body" idx="1"/>
          </p:nvPr>
        </p:nvSpPr>
        <p:spPr/>
        <p:txBody>
          <a:bodyPr/>
          <a:lstStyle/>
          <a:p>
            <a:pPr eaLnBrk="1" hangingPunct="1"/>
            <a:r>
              <a:rPr lang="en-US" altLang="en-US"/>
              <a:t>Choice of entry to replace on a miss</a:t>
            </a:r>
          </a:p>
          <a:p>
            <a:pPr lvl="1" eaLnBrk="1" hangingPunct="1"/>
            <a:r>
              <a:rPr lang="en-US" altLang="en-US"/>
              <a:t>Least recently used (LRU)</a:t>
            </a:r>
          </a:p>
          <a:p>
            <a:pPr lvl="2" eaLnBrk="1" hangingPunct="1"/>
            <a:r>
              <a:rPr lang="en-US" altLang="en-US"/>
              <a:t>Complex and costly hardware for high associativity</a:t>
            </a:r>
          </a:p>
          <a:p>
            <a:pPr lvl="1" eaLnBrk="1" hangingPunct="1"/>
            <a:r>
              <a:rPr lang="en-US" altLang="en-US"/>
              <a:t>Random</a:t>
            </a:r>
          </a:p>
          <a:p>
            <a:pPr lvl="2" eaLnBrk="1" hangingPunct="1"/>
            <a:r>
              <a:rPr lang="en-US" altLang="en-US"/>
              <a:t>Close to LRU, easier to implement</a:t>
            </a:r>
          </a:p>
          <a:p>
            <a:pPr eaLnBrk="1" hangingPunct="1"/>
            <a:r>
              <a:rPr lang="en-US" altLang="en-US"/>
              <a:t>Virtual memory</a:t>
            </a:r>
          </a:p>
          <a:p>
            <a:pPr lvl="1" eaLnBrk="1" hangingPunct="1"/>
            <a:r>
              <a:rPr lang="en-US" altLang="en-US"/>
              <a:t>LRU approximation with hardware support</a:t>
            </a:r>
            <a:endParaRPr lang="en-AU"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Footer Placeholder 3">
            <a:extLst>
              <a:ext uri="{FF2B5EF4-FFF2-40B4-BE49-F238E27FC236}">
                <a16:creationId xmlns:a16="http://schemas.microsoft.com/office/drawing/2014/main" id="{292A2B9B-4CB3-475B-81BC-88B3AE5BA84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D3B9C8FD-3813-485D-87BA-1C7303A1923F}" type="slidenum">
              <a:rPr lang="en-AU" altLang="en-US" sz="1400" smtClean="0"/>
              <a:pPr>
                <a:spcBef>
                  <a:spcPct val="0"/>
                </a:spcBef>
                <a:buClrTx/>
                <a:buSzTx/>
                <a:buFontTx/>
                <a:buNone/>
              </a:pPr>
              <a:t>111</a:t>
            </a:fld>
            <a:endParaRPr lang="en-AU" altLang="en-US" sz="1400"/>
          </a:p>
        </p:txBody>
      </p:sp>
      <p:sp>
        <p:nvSpPr>
          <p:cNvPr id="207875" name="Rectangle 4">
            <a:extLst>
              <a:ext uri="{FF2B5EF4-FFF2-40B4-BE49-F238E27FC236}">
                <a16:creationId xmlns:a16="http://schemas.microsoft.com/office/drawing/2014/main" id="{1BA01E32-FBB6-44D1-A234-11813B3310D5}"/>
              </a:ext>
            </a:extLst>
          </p:cNvPr>
          <p:cNvSpPr>
            <a:spLocks noGrp="1" noChangeArrowheads="1"/>
          </p:cNvSpPr>
          <p:nvPr>
            <p:ph type="title"/>
          </p:nvPr>
        </p:nvSpPr>
        <p:spPr/>
        <p:txBody>
          <a:bodyPr/>
          <a:lstStyle/>
          <a:p>
            <a:pPr eaLnBrk="1" hangingPunct="1"/>
            <a:r>
              <a:rPr lang="en-US" altLang="en-US"/>
              <a:t>Write Policy</a:t>
            </a:r>
            <a:endParaRPr lang="en-AU" altLang="en-US"/>
          </a:p>
        </p:txBody>
      </p:sp>
      <p:sp>
        <p:nvSpPr>
          <p:cNvPr id="207876" name="Rectangle 5">
            <a:extLst>
              <a:ext uri="{FF2B5EF4-FFF2-40B4-BE49-F238E27FC236}">
                <a16:creationId xmlns:a16="http://schemas.microsoft.com/office/drawing/2014/main" id="{D499CBAF-A2BA-420E-8009-2B4382B0CF44}"/>
              </a:ext>
            </a:extLst>
          </p:cNvPr>
          <p:cNvSpPr>
            <a:spLocks noGrp="1" noChangeArrowheads="1"/>
          </p:cNvSpPr>
          <p:nvPr>
            <p:ph type="body" idx="1"/>
          </p:nvPr>
        </p:nvSpPr>
        <p:spPr/>
        <p:txBody>
          <a:bodyPr/>
          <a:lstStyle/>
          <a:p>
            <a:pPr eaLnBrk="1" hangingPunct="1">
              <a:lnSpc>
                <a:spcPct val="80000"/>
              </a:lnSpc>
            </a:pPr>
            <a:r>
              <a:rPr lang="en-US" altLang="en-US"/>
              <a:t>Write-through</a:t>
            </a:r>
          </a:p>
          <a:p>
            <a:pPr lvl="1" eaLnBrk="1" hangingPunct="1">
              <a:lnSpc>
                <a:spcPct val="80000"/>
              </a:lnSpc>
            </a:pPr>
            <a:r>
              <a:rPr lang="en-US" altLang="en-US"/>
              <a:t>Update both upper and lower levels</a:t>
            </a:r>
          </a:p>
          <a:p>
            <a:pPr lvl="1" eaLnBrk="1" hangingPunct="1">
              <a:lnSpc>
                <a:spcPct val="80000"/>
              </a:lnSpc>
            </a:pPr>
            <a:r>
              <a:rPr lang="en-US" altLang="en-US"/>
              <a:t>Simplifies replacement, but may require write buffer</a:t>
            </a:r>
          </a:p>
          <a:p>
            <a:pPr eaLnBrk="1" hangingPunct="1">
              <a:lnSpc>
                <a:spcPct val="80000"/>
              </a:lnSpc>
            </a:pPr>
            <a:r>
              <a:rPr lang="en-US" altLang="en-US"/>
              <a:t>Write-back</a:t>
            </a:r>
          </a:p>
          <a:p>
            <a:pPr lvl="1" eaLnBrk="1" hangingPunct="1">
              <a:lnSpc>
                <a:spcPct val="80000"/>
              </a:lnSpc>
            </a:pPr>
            <a:r>
              <a:rPr lang="en-US" altLang="en-US"/>
              <a:t>Update upper level only</a:t>
            </a:r>
          </a:p>
          <a:p>
            <a:pPr lvl="1" eaLnBrk="1" hangingPunct="1">
              <a:lnSpc>
                <a:spcPct val="80000"/>
              </a:lnSpc>
            </a:pPr>
            <a:r>
              <a:rPr lang="en-US" altLang="en-US"/>
              <a:t>Update lower level when block is replaced</a:t>
            </a:r>
          </a:p>
          <a:p>
            <a:pPr lvl="1" eaLnBrk="1" hangingPunct="1">
              <a:lnSpc>
                <a:spcPct val="80000"/>
              </a:lnSpc>
            </a:pPr>
            <a:r>
              <a:rPr lang="en-US" altLang="en-US"/>
              <a:t>Need to keep more state</a:t>
            </a:r>
          </a:p>
          <a:p>
            <a:pPr eaLnBrk="1" hangingPunct="1">
              <a:lnSpc>
                <a:spcPct val="80000"/>
              </a:lnSpc>
            </a:pPr>
            <a:r>
              <a:rPr lang="en-US" altLang="en-US"/>
              <a:t>Virtual memory</a:t>
            </a:r>
          </a:p>
          <a:p>
            <a:pPr lvl="1" eaLnBrk="1" hangingPunct="1">
              <a:lnSpc>
                <a:spcPct val="80000"/>
              </a:lnSpc>
            </a:pPr>
            <a:r>
              <a:rPr lang="en-US" altLang="en-US"/>
              <a:t>Only write-back is feasible, given disk write latency </a:t>
            </a:r>
            <a:endParaRPr lang="en-AU"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Footer Placeholder 3">
            <a:extLst>
              <a:ext uri="{FF2B5EF4-FFF2-40B4-BE49-F238E27FC236}">
                <a16:creationId xmlns:a16="http://schemas.microsoft.com/office/drawing/2014/main" id="{5D4F639B-8367-48FD-8481-F78E3151044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131DD767-58D8-47F3-A12A-C88927774589}" type="slidenum">
              <a:rPr lang="en-AU" altLang="en-US" sz="1400" smtClean="0"/>
              <a:pPr>
                <a:spcBef>
                  <a:spcPct val="0"/>
                </a:spcBef>
                <a:buClrTx/>
                <a:buSzTx/>
                <a:buFontTx/>
                <a:buNone/>
              </a:pPr>
              <a:t>112</a:t>
            </a:fld>
            <a:endParaRPr lang="en-AU" altLang="en-US" sz="1400"/>
          </a:p>
        </p:txBody>
      </p:sp>
      <p:sp>
        <p:nvSpPr>
          <p:cNvPr id="209923" name="Rectangle 4">
            <a:extLst>
              <a:ext uri="{FF2B5EF4-FFF2-40B4-BE49-F238E27FC236}">
                <a16:creationId xmlns:a16="http://schemas.microsoft.com/office/drawing/2014/main" id="{CCC23F4E-4801-42F7-A07B-F8627C06B674}"/>
              </a:ext>
            </a:extLst>
          </p:cNvPr>
          <p:cNvSpPr>
            <a:spLocks noGrp="1" noChangeArrowheads="1"/>
          </p:cNvSpPr>
          <p:nvPr>
            <p:ph type="title"/>
          </p:nvPr>
        </p:nvSpPr>
        <p:spPr/>
        <p:txBody>
          <a:bodyPr/>
          <a:lstStyle/>
          <a:p>
            <a:pPr eaLnBrk="1" hangingPunct="1"/>
            <a:r>
              <a:rPr lang="en-US" altLang="en-US"/>
              <a:t>Sources of Misses</a:t>
            </a:r>
            <a:endParaRPr lang="en-AU" altLang="en-US"/>
          </a:p>
        </p:txBody>
      </p:sp>
      <p:sp>
        <p:nvSpPr>
          <p:cNvPr id="209924" name="Rectangle 5">
            <a:extLst>
              <a:ext uri="{FF2B5EF4-FFF2-40B4-BE49-F238E27FC236}">
                <a16:creationId xmlns:a16="http://schemas.microsoft.com/office/drawing/2014/main" id="{39533D33-4539-4749-9531-400457712706}"/>
              </a:ext>
            </a:extLst>
          </p:cNvPr>
          <p:cNvSpPr>
            <a:spLocks noGrp="1" noChangeArrowheads="1"/>
          </p:cNvSpPr>
          <p:nvPr>
            <p:ph type="body" idx="1"/>
          </p:nvPr>
        </p:nvSpPr>
        <p:spPr/>
        <p:txBody>
          <a:bodyPr/>
          <a:lstStyle/>
          <a:p>
            <a:pPr eaLnBrk="1" hangingPunct="1">
              <a:lnSpc>
                <a:spcPct val="90000"/>
              </a:lnSpc>
            </a:pPr>
            <a:r>
              <a:rPr lang="en-US" altLang="en-US"/>
              <a:t>Compulsory misses (aka cold start misses)</a:t>
            </a:r>
          </a:p>
          <a:p>
            <a:pPr lvl="1" eaLnBrk="1" hangingPunct="1">
              <a:lnSpc>
                <a:spcPct val="90000"/>
              </a:lnSpc>
            </a:pPr>
            <a:r>
              <a:rPr lang="en-US" altLang="en-US"/>
              <a:t>First access to a block</a:t>
            </a:r>
          </a:p>
          <a:p>
            <a:pPr eaLnBrk="1" hangingPunct="1">
              <a:lnSpc>
                <a:spcPct val="90000"/>
              </a:lnSpc>
            </a:pPr>
            <a:r>
              <a:rPr lang="en-US" altLang="en-US"/>
              <a:t>Capacity misses</a:t>
            </a:r>
          </a:p>
          <a:p>
            <a:pPr lvl="1" eaLnBrk="1" hangingPunct="1">
              <a:lnSpc>
                <a:spcPct val="90000"/>
              </a:lnSpc>
            </a:pPr>
            <a:r>
              <a:rPr lang="en-US" altLang="en-US"/>
              <a:t>Due to finite cache size</a:t>
            </a:r>
          </a:p>
          <a:p>
            <a:pPr lvl="1" eaLnBrk="1" hangingPunct="1">
              <a:lnSpc>
                <a:spcPct val="90000"/>
              </a:lnSpc>
            </a:pPr>
            <a:r>
              <a:rPr lang="en-US" altLang="en-US"/>
              <a:t>A replaced block is later accessed again</a:t>
            </a:r>
          </a:p>
          <a:p>
            <a:pPr eaLnBrk="1" hangingPunct="1">
              <a:lnSpc>
                <a:spcPct val="90000"/>
              </a:lnSpc>
            </a:pPr>
            <a:r>
              <a:rPr lang="en-US" altLang="en-US"/>
              <a:t>Conflict misses (aka collision misses)</a:t>
            </a:r>
          </a:p>
          <a:p>
            <a:pPr lvl="1" eaLnBrk="1" hangingPunct="1">
              <a:lnSpc>
                <a:spcPct val="90000"/>
              </a:lnSpc>
            </a:pPr>
            <a:r>
              <a:rPr lang="en-US" altLang="en-US"/>
              <a:t>In a non-fully associative cache</a:t>
            </a:r>
          </a:p>
          <a:p>
            <a:pPr lvl="1" eaLnBrk="1" hangingPunct="1">
              <a:lnSpc>
                <a:spcPct val="90000"/>
              </a:lnSpc>
            </a:pPr>
            <a:r>
              <a:rPr lang="en-US" altLang="en-US"/>
              <a:t>Due to competition for entries in a set</a:t>
            </a:r>
          </a:p>
          <a:p>
            <a:pPr lvl="1" eaLnBrk="1" hangingPunct="1">
              <a:lnSpc>
                <a:spcPct val="90000"/>
              </a:lnSpc>
            </a:pPr>
            <a:r>
              <a:rPr lang="en-US" altLang="en-US"/>
              <a:t>Would not occur in a fully associative cache of the same total size</a:t>
            </a:r>
            <a:endParaRPr lang="en-AU" altLang="en-US"/>
          </a:p>
        </p:txBody>
      </p:sp>
      <p:sp>
        <p:nvSpPr>
          <p:cNvPr id="5" name="TextBox 1">
            <a:extLst>
              <a:ext uri="{FF2B5EF4-FFF2-40B4-BE49-F238E27FC236}">
                <a16:creationId xmlns:a16="http://schemas.microsoft.com/office/drawing/2014/main" id="{A920A227-6927-45E9-9D14-F6CA0191C698}"/>
              </a:ext>
            </a:extLst>
          </p:cNvPr>
          <p:cNvSpPr txBox="1">
            <a:spLocks noChangeArrowheads="1"/>
          </p:cNvSpPr>
          <p:nvPr/>
        </p:nvSpPr>
        <p:spPr bwMode="auto">
          <a:xfrm>
            <a:off x="7596336" y="220662"/>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Footer Placeholder 1">
            <a:extLst>
              <a:ext uri="{FF2B5EF4-FFF2-40B4-BE49-F238E27FC236}">
                <a16:creationId xmlns:a16="http://schemas.microsoft.com/office/drawing/2014/main" id="{147490BD-663F-455F-AA9A-61C7DA76DE4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207D5C43-A950-440A-B3C7-C9FAD36D2240}" type="slidenum">
              <a:rPr lang="en-AU" altLang="en-US" sz="1400" smtClean="0"/>
              <a:pPr>
                <a:spcBef>
                  <a:spcPct val="0"/>
                </a:spcBef>
                <a:buClrTx/>
                <a:buSzTx/>
                <a:buFontTx/>
                <a:buNone/>
              </a:pPr>
              <a:t>113</a:t>
            </a:fld>
            <a:endParaRPr lang="en-AU" altLang="en-US" sz="1400"/>
          </a:p>
        </p:txBody>
      </p:sp>
      <p:sp>
        <p:nvSpPr>
          <p:cNvPr id="211971" name="Rectangle 2">
            <a:extLst>
              <a:ext uri="{FF2B5EF4-FFF2-40B4-BE49-F238E27FC236}">
                <a16:creationId xmlns:a16="http://schemas.microsoft.com/office/drawing/2014/main" id="{0241A045-682A-4A7F-9E1F-B0B226D7BDFB}"/>
              </a:ext>
            </a:extLst>
          </p:cNvPr>
          <p:cNvSpPr>
            <a:spLocks noGrp="1" noChangeArrowheads="1"/>
          </p:cNvSpPr>
          <p:nvPr>
            <p:ph type="title" idx="4294967295"/>
          </p:nvPr>
        </p:nvSpPr>
        <p:spPr>
          <a:xfrm>
            <a:off x="666750" y="115888"/>
            <a:ext cx="7793038" cy="766762"/>
          </a:xfrm>
        </p:spPr>
        <p:txBody>
          <a:bodyPr/>
          <a:lstStyle/>
          <a:p>
            <a:pPr eaLnBrk="1" hangingPunct="1"/>
            <a:r>
              <a:rPr lang="en-US" altLang="en-US"/>
              <a:t>Cache Design Trade-offs</a:t>
            </a:r>
            <a:endParaRPr lang="en-AU" altLang="en-US"/>
          </a:p>
        </p:txBody>
      </p:sp>
      <p:graphicFrame>
        <p:nvGraphicFramePr>
          <p:cNvPr id="363523" name="Group 3">
            <a:extLst>
              <a:ext uri="{FF2B5EF4-FFF2-40B4-BE49-F238E27FC236}">
                <a16:creationId xmlns:a16="http://schemas.microsoft.com/office/drawing/2014/main" id="{228FFA7E-E8C0-4498-BC97-90A6A5BB1050}"/>
              </a:ext>
            </a:extLst>
          </p:cNvPr>
          <p:cNvGraphicFramePr>
            <a:graphicFrameLocks noGrp="1"/>
          </p:cNvGraphicFramePr>
          <p:nvPr/>
        </p:nvGraphicFramePr>
        <p:xfrm>
          <a:off x="684213" y="1541463"/>
          <a:ext cx="8135937" cy="3832226"/>
        </p:xfrm>
        <a:graphic>
          <a:graphicData uri="http://schemas.openxmlformats.org/drawingml/2006/table">
            <a:tbl>
              <a:tblPr/>
              <a:tblGrid>
                <a:gridCol w="2711450">
                  <a:extLst>
                    <a:ext uri="{9D8B030D-6E8A-4147-A177-3AD203B41FA5}">
                      <a16:colId xmlns:a16="http://schemas.microsoft.com/office/drawing/2014/main" val="20000"/>
                    </a:ext>
                  </a:extLst>
                </a:gridCol>
                <a:gridCol w="2713037">
                  <a:extLst>
                    <a:ext uri="{9D8B030D-6E8A-4147-A177-3AD203B41FA5}">
                      <a16:colId xmlns:a16="http://schemas.microsoft.com/office/drawing/2014/main" val="20001"/>
                    </a:ext>
                  </a:extLst>
                </a:gridCol>
                <a:gridCol w="2711450">
                  <a:extLst>
                    <a:ext uri="{9D8B030D-6E8A-4147-A177-3AD203B41FA5}">
                      <a16:colId xmlns:a16="http://schemas.microsoft.com/office/drawing/2014/main" val="20002"/>
                    </a:ext>
                  </a:extLst>
                </a:gridCol>
              </a:tblGrid>
              <a:tr h="736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Arial" charset="0"/>
                        </a:rPr>
                        <a:t>Design change</a:t>
                      </a:r>
                      <a:endParaRPr kumimoji="0" lang="en-AU" sz="2000" b="1" i="0" u="none" strike="noStrike" cap="none" normalizeH="0" baseline="0" dirty="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Arial" charset="0"/>
                        </a:rPr>
                        <a:t>Effect on miss rate</a:t>
                      </a:r>
                      <a:endParaRPr kumimoji="0" lang="en-AU" sz="2000" b="1"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Arial" charset="0"/>
                        </a:rPr>
                        <a:t>Negative performance effect</a:t>
                      </a:r>
                      <a:endParaRPr kumimoji="0" lang="en-AU" sz="2000" b="1"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9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Increase cache size</a:t>
                      </a:r>
                      <a:endParaRPr kumimoji="0" lang="en-AU"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Decrease capacity misses</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May increase access time</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0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Increase associativity</a:t>
                      </a:r>
                      <a:endParaRPr kumimoji="0" lang="en-AU"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Decrease conflict misses</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May increase access time</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5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Increase block size</a:t>
                      </a:r>
                      <a:endParaRPr kumimoji="0" lang="en-AU"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Decrease compulsory misses</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charset="0"/>
                        </a:rPr>
                        <a:t>Increases miss penalty. For very large block size, may increase miss rate due to pollution.</a:t>
                      </a:r>
                      <a:endParaRPr kumimoji="0" lang="en-AU"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Footer Placeholder 3">
            <a:extLst>
              <a:ext uri="{FF2B5EF4-FFF2-40B4-BE49-F238E27FC236}">
                <a16:creationId xmlns:a16="http://schemas.microsoft.com/office/drawing/2014/main" id="{6BB0EE50-FE77-4B47-9DA5-EEFAB3A4A46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9F005079-8FB0-4675-8803-0241A588354E}" type="slidenum">
              <a:rPr lang="en-AU" altLang="en-US" sz="1400" smtClean="0"/>
              <a:pPr>
                <a:spcBef>
                  <a:spcPct val="0"/>
                </a:spcBef>
                <a:buClrTx/>
                <a:buSzTx/>
                <a:buFontTx/>
                <a:buNone/>
              </a:pPr>
              <a:t>114</a:t>
            </a:fld>
            <a:endParaRPr lang="en-AU" altLang="en-US" sz="1400"/>
          </a:p>
        </p:txBody>
      </p:sp>
      <p:sp>
        <p:nvSpPr>
          <p:cNvPr id="214019" name="Rectangle 2">
            <a:extLst>
              <a:ext uri="{FF2B5EF4-FFF2-40B4-BE49-F238E27FC236}">
                <a16:creationId xmlns:a16="http://schemas.microsoft.com/office/drawing/2014/main" id="{B1390D7D-B345-4241-9912-1B8E1E7088EB}"/>
              </a:ext>
            </a:extLst>
          </p:cNvPr>
          <p:cNvSpPr>
            <a:spLocks noGrp="1" noChangeArrowheads="1"/>
          </p:cNvSpPr>
          <p:nvPr>
            <p:ph type="title"/>
          </p:nvPr>
        </p:nvSpPr>
        <p:spPr/>
        <p:txBody>
          <a:bodyPr/>
          <a:lstStyle/>
          <a:p>
            <a:pPr eaLnBrk="1" hangingPunct="1"/>
            <a:r>
              <a:rPr lang="en-AU" altLang="en-US"/>
              <a:t>Cache Coherence Problem</a:t>
            </a:r>
          </a:p>
        </p:txBody>
      </p:sp>
      <p:sp>
        <p:nvSpPr>
          <p:cNvPr id="214020" name="Rectangle 3">
            <a:extLst>
              <a:ext uri="{FF2B5EF4-FFF2-40B4-BE49-F238E27FC236}">
                <a16:creationId xmlns:a16="http://schemas.microsoft.com/office/drawing/2014/main" id="{8294EBF9-C24B-4770-9A0B-02B10C2C1885}"/>
              </a:ext>
            </a:extLst>
          </p:cNvPr>
          <p:cNvSpPr>
            <a:spLocks noGrp="1" noChangeArrowheads="1"/>
          </p:cNvSpPr>
          <p:nvPr>
            <p:ph type="body" idx="1"/>
          </p:nvPr>
        </p:nvSpPr>
        <p:spPr>
          <a:xfrm>
            <a:off x="684213" y="1125538"/>
            <a:ext cx="8270875" cy="1366837"/>
          </a:xfrm>
        </p:spPr>
        <p:txBody>
          <a:bodyPr/>
          <a:lstStyle/>
          <a:p>
            <a:pPr eaLnBrk="1" hangingPunct="1">
              <a:lnSpc>
                <a:spcPct val="90000"/>
              </a:lnSpc>
            </a:pPr>
            <a:r>
              <a:rPr lang="en-AU" altLang="en-US" sz="2800"/>
              <a:t>Suppose two CPU cores share a physical address space</a:t>
            </a:r>
          </a:p>
          <a:p>
            <a:pPr lvl="1" eaLnBrk="1" hangingPunct="1">
              <a:lnSpc>
                <a:spcPct val="90000"/>
              </a:lnSpc>
            </a:pPr>
            <a:r>
              <a:rPr lang="en-AU" altLang="en-US" sz="2400"/>
              <a:t>Write-through caches</a:t>
            </a:r>
          </a:p>
        </p:txBody>
      </p:sp>
      <p:sp>
        <p:nvSpPr>
          <p:cNvPr id="214021" name="Text Box 4">
            <a:extLst>
              <a:ext uri="{FF2B5EF4-FFF2-40B4-BE49-F238E27FC236}">
                <a16:creationId xmlns:a16="http://schemas.microsoft.com/office/drawing/2014/main" id="{B4712D70-0F98-4FBE-8A51-5037C2EC1ED4}"/>
              </a:ext>
            </a:extLst>
          </p:cNvPr>
          <p:cNvSpPr txBox="1">
            <a:spLocks noChangeArrowheads="1"/>
          </p:cNvSpPr>
          <p:nvPr/>
        </p:nvSpPr>
        <p:spPr bwMode="auto">
          <a:xfrm rot="5400000">
            <a:off x="5701506" y="3072606"/>
            <a:ext cx="6518276"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§5.10 </a:t>
            </a:r>
            <a:r>
              <a:rPr lang="en-AU" altLang="en-US" sz="1800">
                <a:solidFill>
                  <a:schemeClr val="folHlink"/>
                </a:solidFill>
              </a:rPr>
              <a:t>Parallelism and Memory Hierarchies: Cache Coherence</a:t>
            </a:r>
            <a:endParaRPr lang="en-US" altLang="en-US" sz="1800">
              <a:solidFill>
                <a:schemeClr val="folHlink"/>
              </a:solidFill>
            </a:endParaRPr>
          </a:p>
        </p:txBody>
      </p:sp>
      <p:graphicFrame>
        <p:nvGraphicFramePr>
          <p:cNvPr id="388164" name="Group 68">
            <a:extLst>
              <a:ext uri="{FF2B5EF4-FFF2-40B4-BE49-F238E27FC236}">
                <a16:creationId xmlns:a16="http://schemas.microsoft.com/office/drawing/2014/main" id="{D05611B5-2D39-451E-8250-8BB8B15A1A70}"/>
              </a:ext>
            </a:extLst>
          </p:cNvPr>
          <p:cNvGraphicFramePr>
            <a:graphicFrameLocks noGrp="1"/>
          </p:cNvGraphicFramePr>
          <p:nvPr/>
        </p:nvGraphicFramePr>
        <p:xfrm>
          <a:off x="684213" y="2636838"/>
          <a:ext cx="7845425" cy="2735263"/>
        </p:xfrm>
        <a:graphic>
          <a:graphicData uri="http://schemas.openxmlformats.org/drawingml/2006/table">
            <a:tbl>
              <a:tblPr/>
              <a:tblGrid>
                <a:gridCol w="863600">
                  <a:extLst>
                    <a:ext uri="{9D8B030D-6E8A-4147-A177-3AD203B41FA5}">
                      <a16:colId xmlns:a16="http://schemas.microsoft.com/office/drawing/2014/main" val="20000"/>
                    </a:ext>
                  </a:extLst>
                </a:gridCol>
                <a:gridCol w="2519362">
                  <a:extLst>
                    <a:ext uri="{9D8B030D-6E8A-4147-A177-3AD203B41FA5}">
                      <a16:colId xmlns:a16="http://schemas.microsoft.com/office/drawing/2014/main" val="20001"/>
                    </a:ext>
                  </a:extLst>
                </a:gridCol>
                <a:gridCol w="1487488">
                  <a:extLst>
                    <a:ext uri="{9D8B030D-6E8A-4147-A177-3AD203B41FA5}">
                      <a16:colId xmlns:a16="http://schemas.microsoft.com/office/drawing/2014/main" val="20002"/>
                    </a:ext>
                  </a:extLst>
                </a:gridCol>
                <a:gridCol w="1487487">
                  <a:extLst>
                    <a:ext uri="{9D8B030D-6E8A-4147-A177-3AD203B41FA5}">
                      <a16:colId xmlns:a16="http://schemas.microsoft.com/office/drawing/2014/main" val="20003"/>
                    </a:ext>
                  </a:extLst>
                </a:gridCol>
                <a:gridCol w="1487488">
                  <a:extLst>
                    <a:ext uri="{9D8B030D-6E8A-4147-A177-3AD203B41FA5}">
                      <a16:colId xmlns:a16="http://schemas.microsoft.com/office/drawing/2014/main" val="20004"/>
                    </a:ext>
                  </a:extLst>
                </a:gridCol>
              </a:tblGrid>
              <a:tr h="70120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Time step</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Event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CPU A’s cache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CPU B’s cache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Memory</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11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0</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11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CPU A reads X</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97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2</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CPU B reads X</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11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3</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CPU A writes 1 to X</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rgbClr val="FF0000"/>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1</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Footer Placeholder 3">
            <a:extLst>
              <a:ext uri="{FF2B5EF4-FFF2-40B4-BE49-F238E27FC236}">
                <a16:creationId xmlns:a16="http://schemas.microsoft.com/office/drawing/2014/main" id="{343A9139-AB06-4BF0-ABC4-F859B588CB5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5D18CAB2-769B-418C-B4AC-A7813D724712}" type="slidenum">
              <a:rPr lang="en-AU" altLang="en-US" sz="1400" smtClean="0"/>
              <a:pPr>
                <a:spcBef>
                  <a:spcPct val="0"/>
                </a:spcBef>
                <a:buClrTx/>
                <a:buSzTx/>
                <a:buFontTx/>
                <a:buNone/>
              </a:pPr>
              <a:t>115</a:t>
            </a:fld>
            <a:endParaRPr lang="en-AU" altLang="en-US" sz="1400"/>
          </a:p>
        </p:txBody>
      </p:sp>
      <p:sp>
        <p:nvSpPr>
          <p:cNvPr id="216067" name="Rectangle 2">
            <a:extLst>
              <a:ext uri="{FF2B5EF4-FFF2-40B4-BE49-F238E27FC236}">
                <a16:creationId xmlns:a16="http://schemas.microsoft.com/office/drawing/2014/main" id="{59DC30CF-C01E-4F22-90E3-5FC3D01A1C19}"/>
              </a:ext>
            </a:extLst>
          </p:cNvPr>
          <p:cNvSpPr>
            <a:spLocks noGrp="1" noChangeArrowheads="1"/>
          </p:cNvSpPr>
          <p:nvPr>
            <p:ph type="title"/>
          </p:nvPr>
        </p:nvSpPr>
        <p:spPr/>
        <p:txBody>
          <a:bodyPr/>
          <a:lstStyle/>
          <a:p>
            <a:pPr eaLnBrk="1" hangingPunct="1"/>
            <a:r>
              <a:rPr lang="en-AU" altLang="en-US"/>
              <a:t>Coherence Defined</a:t>
            </a:r>
          </a:p>
        </p:txBody>
      </p:sp>
      <p:sp>
        <p:nvSpPr>
          <p:cNvPr id="216068" name="Rectangle 3">
            <a:extLst>
              <a:ext uri="{FF2B5EF4-FFF2-40B4-BE49-F238E27FC236}">
                <a16:creationId xmlns:a16="http://schemas.microsoft.com/office/drawing/2014/main" id="{923F9CDF-0441-4F05-BB4E-B7D46D7F9C3B}"/>
              </a:ext>
            </a:extLst>
          </p:cNvPr>
          <p:cNvSpPr>
            <a:spLocks noGrp="1" noChangeArrowheads="1"/>
          </p:cNvSpPr>
          <p:nvPr>
            <p:ph type="body" idx="1"/>
          </p:nvPr>
        </p:nvSpPr>
        <p:spPr>
          <a:xfrm>
            <a:off x="684213" y="1052513"/>
            <a:ext cx="8270875" cy="5184775"/>
          </a:xfrm>
        </p:spPr>
        <p:txBody>
          <a:bodyPr/>
          <a:lstStyle/>
          <a:p>
            <a:pPr eaLnBrk="1" hangingPunct="1">
              <a:lnSpc>
                <a:spcPct val="90000"/>
              </a:lnSpc>
            </a:pPr>
            <a:r>
              <a:rPr lang="en-AU" altLang="en-US"/>
              <a:t>Informally: Reads return most recently written value</a:t>
            </a:r>
          </a:p>
          <a:p>
            <a:pPr eaLnBrk="1" hangingPunct="1">
              <a:lnSpc>
                <a:spcPct val="90000"/>
              </a:lnSpc>
            </a:pPr>
            <a:r>
              <a:rPr lang="en-AU" altLang="en-US"/>
              <a:t>Formally:</a:t>
            </a:r>
          </a:p>
          <a:p>
            <a:pPr lvl="1" eaLnBrk="1" hangingPunct="1">
              <a:lnSpc>
                <a:spcPct val="90000"/>
              </a:lnSpc>
            </a:pPr>
            <a:r>
              <a:rPr lang="en-AU" altLang="en-US"/>
              <a:t>P writes X; P reads X (no intervening writes)</a:t>
            </a:r>
            <a:br>
              <a:rPr lang="en-AU" altLang="en-US"/>
            </a:br>
            <a:r>
              <a:rPr lang="en-AU" altLang="en-US">
                <a:sym typeface="Symbol" panose="05050102010706020507" pitchFamily="18" charset="2"/>
              </a:rPr>
              <a:t> read returns written value</a:t>
            </a:r>
          </a:p>
          <a:p>
            <a:pPr lvl="1" eaLnBrk="1" hangingPunct="1">
              <a:lnSpc>
                <a:spcPct val="90000"/>
              </a:lnSpc>
            </a:pPr>
            <a:r>
              <a:rPr lang="en-AU" altLang="en-US">
                <a:sym typeface="Symbol" panose="05050102010706020507" pitchFamily="18" charset="2"/>
              </a:rPr>
              <a:t>P</a:t>
            </a:r>
            <a:r>
              <a:rPr lang="en-AU" altLang="en-US" baseline="-25000">
                <a:sym typeface="Symbol" panose="05050102010706020507" pitchFamily="18" charset="2"/>
              </a:rPr>
              <a:t>1</a:t>
            </a:r>
            <a:r>
              <a:rPr lang="en-AU" altLang="en-US">
                <a:sym typeface="Symbol" panose="05050102010706020507" pitchFamily="18" charset="2"/>
              </a:rPr>
              <a:t> writes X; sufficient time elapses, P</a:t>
            </a:r>
            <a:r>
              <a:rPr lang="en-AU" altLang="en-US" baseline="-25000">
                <a:sym typeface="Symbol" panose="05050102010706020507" pitchFamily="18" charset="2"/>
              </a:rPr>
              <a:t>2</a:t>
            </a:r>
            <a:r>
              <a:rPr lang="en-AU" altLang="en-US">
                <a:sym typeface="Symbol" panose="05050102010706020507" pitchFamily="18" charset="2"/>
              </a:rPr>
              <a:t> reads X </a:t>
            </a:r>
            <a:br>
              <a:rPr lang="en-AU" altLang="en-US">
                <a:sym typeface="Symbol" panose="05050102010706020507" pitchFamily="18" charset="2"/>
              </a:rPr>
            </a:br>
            <a:r>
              <a:rPr lang="en-AU" altLang="en-US">
                <a:sym typeface="Symbol" panose="05050102010706020507" pitchFamily="18" charset="2"/>
              </a:rPr>
              <a:t> read the value written by P</a:t>
            </a:r>
            <a:r>
              <a:rPr lang="en-AU" altLang="en-US" baseline="-25000">
                <a:sym typeface="Symbol" panose="05050102010706020507" pitchFamily="18" charset="2"/>
              </a:rPr>
              <a:t>1 </a:t>
            </a:r>
            <a:r>
              <a:rPr lang="en-AU" altLang="en-US">
                <a:sym typeface="Symbol" panose="05050102010706020507" pitchFamily="18" charset="2"/>
              </a:rPr>
              <a:t>(called </a:t>
            </a:r>
            <a:r>
              <a:rPr lang="en-AU" altLang="en-US" sz="2400">
                <a:solidFill>
                  <a:srgbClr val="C00000"/>
                </a:solidFill>
                <a:sym typeface="Symbol" panose="05050102010706020507" pitchFamily="18" charset="2"/>
              </a:rPr>
              <a:t>Write- Propagation</a:t>
            </a:r>
            <a:r>
              <a:rPr lang="en-AU" altLang="en-US">
                <a:sym typeface="Symbol" panose="05050102010706020507" pitchFamily="18" charset="2"/>
              </a:rPr>
              <a:t>)</a:t>
            </a:r>
          </a:p>
          <a:p>
            <a:pPr lvl="1" eaLnBrk="1" hangingPunct="1">
              <a:lnSpc>
                <a:spcPct val="90000"/>
              </a:lnSpc>
            </a:pPr>
            <a:r>
              <a:rPr lang="en-AU" altLang="en-US">
                <a:sym typeface="Symbol" panose="05050102010706020507" pitchFamily="18" charset="2"/>
              </a:rPr>
              <a:t>P</a:t>
            </a:r>
            <a:r>
              <a:rPr lang="en-AU" altLang="en-US" baseline="-25000">
                <a:sym typeface="Symbol" panose="05050102010706020507" pitchFamily="18" charset="2"/>
              </a:rPr>
              <a:t>1</a:t>
            </a:r>
            <a:r>
              <a:rPr lang="en-AU" altLang="en-US">
                <a:sym typeface="Symbol" panose="05050102010706020507" pitchFamily="18" charset="2"/>
              </a:rPr>
              <a:t> writes X, P</a:t>
            </a:r>
            <a:r>
              <a:rPr lang="en-AU" altLang="en-US" baseline="-25000">
                <a:sym typeface="Symbol" panose="05050102010706020507" pitchFamily="18" charset="2"/>
              </a:rPr>
              <a:t>2</a:t>
            </a:r>
            <a:r>
              <a:rPr lang="en-AU" altLang="en-US">
                <a:sym typeface="Symbol" panose="05050102010706020507" pitchFamily="18" charset="2"/>
              </a:rPr>
              <a:t> writes X</a:t>
            </a:r>
            <a:br>
              <a:rPr lang="en-AU" altLang="en-US">
                <a:sym typeface="Symbol" panose="05050102010706020507" pitchFamily="18" charset="2"/>
              </a:rPr>
            </a:br>
            <a:r>
              <a:rPr lang="en-AU" altLang="en-US">
                <a:sym typeface="Symbol" panose="05050102010706020507" pitchFamily="18" charset="2"/>
              </a:rPr>
              <a:t> all processors see writes in the same order</a:t>
            </a:r>
          </a:p>
          <a:p>
            <a:pPr lvl="2" eaLnBrk="1" hangingPunct="1">
              <a:lnSpc>
                <a:spcPct val="90000"/>
              </a:lnSpc>
            </a:pPr>
            <a:r>
              <a:rPr lang="en-AU" altLang="en-US">
                <a:sym typeface="Symbol" panose="05050102010706020507" pitchFamily="18" charset="2"/>
              </a:rPr>
              <a:t>End up with the same final value for X observed by all processors (called </a:t>
            </a:r>
            <a:r>
              <a:rPr lang="en-AU" altLang="en-US">
                <a:solidFill>
                  <a:srgbClr val="C00000"/>
                </a:solidFill>
                <a:sym typeface="Symbol" panose="05050102010706020507" pitchFamily="18" charset="2"/>
              </a:rPr>
              <a:t>Write-Serialization</a:t>
            </a:r>
            <a:r>
              <a:rPr lang="en-AU" altLang="en-US">
                <a:sym typeface="Symbol" panose="05050102010706020507" pitchFamily="18" charset="2"/>
              </a:rPr>
              <a:t>) </a:t>
            </a:r>
          </a:p>
        </p:txBody>
      </p:sp>
      <p:sp>
        <p:nvSpPr>
          <p:cNvPr id="5" name="TextBox 1">
            <a:extLst>
              <a:ext uri="{FF2B5EF4-FFF2-40B4-BE49-F238E27FC236}">
                <a16:creationId xmlns:a16="http://schemas.microsoft.com/office/drawing/2014/main" id="{D3348311-D4B3-48FC-A281-1B00C218735D}"/>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Footer Placeholder 3">
            <a:extLst>
              <a:ext uri="{FF2B5EF4-FFF2-40B4-BE49-F238E27FC236}">
                <a16:creationId xmlns:a16="http://schemas.microsoft.com/office/drawing/2014/main" id="{5B2F89B5-5782-4474-9A43-A42574FF57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861DCF19-172C-4B9E-9E7C-7D73C0D20EDA}" type="slidenum">
              <a:rPr lang="en-AU" altLang="en-US" sz="1400" smtClean="0"/>
              <a:pPr>
                <a:spcBef>
                  <a:spcPct val="0"/>
                </a:spcBef>
                <a:buClrTx/>
                <a:buSzTx/>
                <a:buFontTx/>
                <a:buNone/>
              </a:pPr>
              <a:t>116</a:t>
            </a:fld>
            <a:endParaRPr lang="en-AU" altLang="en-US" sz="1400"/>
          </a:p>
        </p:txBody>
      </p:sp>
      <p:sp>
        <p:nvSpPr>
          <p:cNvPr id="218115" name="Rectangle 2">
            <a:extLst>
              <a:ext uri="{FF2B5EF4-FFF2-40B4-BE49-F238E27FC236}">
                <a16:creationId xmlns:a16="http://schemas.microsoft.com/office/drawing/2014/main" id="{0B8C39A3-E151-4784-8614-2DBD7E427D35}"/>
              </a:ext>
            </a:extLst>
          </p:cNvPr>
          <p:cNvSpPr>
            <a:spLocks noGrp="1" noChangeArrowheads="1"/>
          </p:cNvSpPr>
          <p:nvPr>
            <p:ph type="title"/>
          </p:nvPr>
        </p:nvSpPr>
        <p:spPr/>
        <p:txBody>
          <a:bodyPr/>
          <a:lstStyle/>
          <a:p>
            <a:pPr eaLnBrk="1" hangingPunct="1"/>
            <a:r>
              <a:rPr lang="en-AU" altLang="en-US"/>
              <a:t>Cache Coherence Protocols</a:t>
            </a:r>
          </a:p>
        </p:txBody>
      </p:sp>
      <p:sp>
        <p:nvSpPr>
          <p:cNvPr id="218116" name="Rectangle 3">
            <a:extLst>
              <a:ext uri="{FF2B5EF4-FFF2-40B4-BE49-F238E27FC236}">
                <a16:creationId xmlns:a16="http://schemas.microsoft.com/office/drawing/2014/main" id="{7028896C-F6B3-4CFD-98F2-4AE09C4D801C}"/>
              </a:ext>
            </a:extLst>
          </p:cNvPr>
          <p:cNvSpPr>
            <a:spLocks noGrp="1" noChangeArrowheads="1"/>
          </p:cNvSpPr>
          <p:nvPr>
            <p:ph type="body" idx="1"/>
          </p:nvPr>
        </p:nvSpPr>
        <p:spPr>
          <a:xfrm>
            <a:off x="539552" y="1196752"/>
            <a:ext cx="8415537" cy="5040536"/>
          </a:xfrm>
          <a:solidFill>
            <a:schemeClr val="bg1"/>
          </a:solidFill>
        </p:spPr>
        <p:txBody>
          <a:bodyPr/>
          <a:lstStyle/>
          <a:p>
            <a:pPr eaLnBrk="1" hangingPunct="1">
              <a:lnSpc>
                <a:spcPct val="90000"/>
              </a:lnSpc>
            </a:pPr>
            <a:r>
              <a:rPr lang="en-AU" altLang="en-US" b="1" dirty="0"/>
              <a:t>Snooping protocols</a:t>
            </a:r>
          </a:p>
          <a:p>
            <a:pPr lvl="1" eaLnBrk="1" hangingPunct="1">
              <a:lnSpc>
                <a:spcPct val="90000"/>
              </a:lnSpc>
            </a:pPr>
            <a:r>
              <a:rPr lang="en-AU" altLang="en-US" sz="2400" dirty="0"/>
              <a:t>Each cache monitors bus reads/writes; so if necessary, each corresponding processor can update the status/value of the shared variable/block.</a:t>
            </a:r>
          </a:p>
          <a:p>
            <a:pPr lvl="1" eaLnBrk="1" hangingPunct="1">
              <a:lnSpc>
                <a:spcPct val="90000"/>
              </a:lnSpc>
            </a:pPr>
            <a:r>
              <a:rPr lang="en-AU" altLang="en-US" sz="2400" dirty="0"/>
              <a:t>Can be implemented for UMA processors</a:t>
            </a:r>
          </a:p>
          <a:p>
            <a:pPr eaLnBrk="1" hangingPunct="1">
              <a:lnSpc>
                <a:spcPct val="90000"/>
              </a:lnSpc>
            </a:pPr>
            <a:r>
              <a:rPr lang="en-AU" altLang="en-US" b="1" dirty="0"/>
              <a:t>Directory-based protocols</a:t>
            </a:r>
          </a:p>
          <a:p>
            <a:pPr lvl="1" eaLnBrk="1" hangingPunct="1">
              <a:lnSpc>
                <a:spcPct val="90000"/>
              </a:lnSpc>
            </a:pPr>
            <a:r>
              <a:rPr lang="en-AU" altLang="en-US" sz="2400" dirty="0"/>
              <a:t>Caches and memory record sharing status of blocks in a directory; directory basically keeps track of the sharing status of a block of memory</a:t>
            </a:r>
          </a:p>
          <a:p>
            <a:pPr lvl="1" eaLnBrk="1" hangingPunct="1">
              <a:lnSpc>
                <a:spcPct val="90000"/>
              </a:lnSpc>
            </a:pPr>
            <a:r>
              <a:rPr lang="en-AU" altLang="en-US" sz="2400" dirty="0"/>
              <a:t>Suitable for NUMA processors</a:t>
            </a:r>
          </a:p>
          <a:p>
            <a:pPr lvl="2" eaLnBrk="1" hangingPunct="1">
              <a:lnSpc>
                <a:spcPct val="90000"/>
              </a:lnSpc>
            </a:pPr>
            <a:r>
              <a:rPr lang="en-US" sz="1800" dirty="0"/>
              <a:t>Non-uniform memory access</a:t>
            </a:r>
            <a:endParaRPr lang="en-AU" altLang="en-US" sz="1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ooter Placeholder 3">
            <a:extLst>
              <a:ext uri="{FF2B5EF4-FFF2-40B4-BE49-F238E27FC236}">
                <a16:creationId xmlns:a16="http://schemas.microsoft.com/office/drawing/2014/main" id="{D012998B-25E6-4CBA-B91D-4442F7C8F53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F3B45FCC-1CEF-47A8-8BAA-1441B09C06A1}" type="slidenum">
              <a:rPr lang="en-AU" altLang="en-US" sz="1400" smtClean="0"/>
              <a:pPr>
                <a:spcBef>
                  <a:spcPct val="0"/>
                </a:spcBef>
                <a:buClrTx/>
                <a:buSzTx/>
                <a:buFontTx/>
                <a:buNone/>
              </a:pPr>
              <a:t>117</a:t>
            </a:fld>
            <a:endParaRPr lang="en-AU" altLang="en-US" sz="1400"/>
          </a:p>
        </p:txBody>
      </p:sp>
      <p:sp>
        <p:nvSpPr>
          <p:cNvPr id="220163" name="Rectangle 2">
            <a:extLst>
              <a:ext uri="{FF2B5EF4-FFF2-40B4-BE49-F238E27FC236}">
                <a16:creationId xmlns:a16="http://schemas.microsoft.com/office/drawing/2014/main" id="{4399D0DE-C6F3-4534-88FD-E2E59CF794CC}"/>
              </a:ext>
            </a:extLst>
          </p:cNvPr>
          <p:cNvSpPr>
            <a:spLocks noGrp="1" noChangeArrowheads="1"/>
          </p:cNvSpPr>
          <p:nvPr>
            <p:ph type="title"/>
          </p:nvPr>
        </p:nvSpPr>
        <p:spPr>
          <a:xfrm>
            <a:off x="684213" y="138113"/>
            <a:ext cx="8259762" cy="769937"/>
          </a:xfrm>
        </p:spPr>
        <p:txBody>
          <a:bodyPr/>
          <a:lstStyle/>
          <a:p>
            <a:pPr eaLnBrk="1" hangingPunct="1"/>
            <a:r>
              <a:rPr lang="en-AU" altLang="en-US"/>
              <a:t>Cache Write Protocols</a:t>
            </a:r>
          </a:p>
        </p:txBody>
      </p:sp>
      <p:sp>
        <p:nvSpPr>
          <p:cNvPr id="220164" name="Rectangle 3">
            <a:extLst>
              <a:ext uri="{FF2B5EF4-FFF2-40B4-BE49-F238E27FC236}">
                <a16:creationId xmlns:a16="http://schemas.microsoft.com/office/drawing/2014/main" id="{0AA16C8E-7B56-4D2D-A24B-57DA2BDF7EA2}"/>
              </a:ext>
            </a:extLst>
          </p:cNvPr>
          <p:cNvSpPr>
            <a:spLocks noGrp="1" noChangeArrowheads="1"/>
          </p:cNvSpPr>
          <p:nvPr>
            <p:ph type="body" idx="1"/>
          </p:nvPr>
        </p:nvSpPr>
        <p:spPr>
          <a:xfrm>
            <a:off x="684213" y="1484313"/>
            <a:ext cx="7775575" cy="4608512"/>
          </a:xfrm>
          <a:solidFill>
            <a:schemeClr val="bg1"/>
          </a:solidFill>
        </p:spPr>
        <p:txBody>
          <a:bodyPr/>
          <a:lstStyle/>
          <a:p>
            <a:pPr eaLnBrk="1" hangingPunct="1">
              <a:lnSpc>
                <a:spcPct val="90000"/>
              </a:lnSpc>
            </a:pPr>
            <a:r>
              <a:rPr lang="en-AU" altLang="en-US" b="1" dirty="0"/>
              <a:t>Write-Invalidate</a:t>
            </a:r>
          </a:p>
          <a:p>
            <a:pPr lvl="1" eaLnBrk="1" hangingPunct="1">
              <a:lnSpc>
                <a:spcPct val="90000"/>
              </a:lnSpc>
            </a:pPr>
            <a:r>
              <a:rPr lang="en-AU" altLang="en-US" sz="2400" dirty="0"/>
              <a:t>A process obtains exclusive access of a variable/block before writing into it by invalidating all other copies of it.</a:t>
            </a:r>
          </a:p>
          <a:p>
            <a:pPr lvl="1" eaLnBrk="1" hangingPunct="1">
              <a:lnSpc>
                <a:spcPct val="90000"/>
              </a:lnSpc>
            </a:pPr>
            <a:endParaRPr lang="en-AU" altLang="en-US" sz="2400" dirty="0"/>
          </a:p>
          <a:p>
            <a:pPr eaLnBrk="1" hangingPunct="1">
              <a:lnSpc>
                <a:spcPct val="90000"/>
              </a:lnSpc>
            </a:pPr>
            <a:r>
              <a:rPr lang="en-AU" altLang="en-US" b="1" dirty="0"/>
              <a:t>Write-update</a:t>
            </a:r>
          </a:p>
          <a:p>
            <a:pPr lvl="1" eaLnBrk="1" hangingPunct="1">
              <a:lnSpc>
                <a:spcPct val="90000"/>
              </a:lnSpc>
            </a:pPr>
            <a:r>
              <a:rPr lang="en-AU" altLang="en-US" sz="2400" dirty="0"/>
              <a:t>A process updates all the other shared copies of the variable/block when a process writes into it.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a:extLst>
              <a:ext uri="{FF2B5EF4-FFF2-40B4-BE49-F238E27FC236}">
                <a16:creationId xmlns:a16="http://schemas.microsoft.com/office/drawing/2014/main" id="{587271DB-A406-4D13-BAB9-882C5C30ED51}"/>
              </a:ext>
            </a:extLst>
          </p:cNvPr>
          <p:cNvSpPr>
            <a:spLocks noGrp="1" noChangeArrowheads="1"/>
          </p:cNvSpPr>
          <p:nvPr>
            <p:ph type="title"/>
          </p:nvPr>
        </p:nvSpPr>
        <p:spPr>
          <a:xfrm>
            <a:off x="762000" y="206375"/>
            <a:ext cx="8174038" cy="708025"/>
          </a:xfrm>
          <a:solidFill>
            <a:schemeClr val="bg1"/>
          </a:solidFill>
        </p:spPr>
        <p:txBody>
          <a:bodyPr/>
          <a:lstStyle/>
          <a:p>
            <a:r>
              <a:rPr lang="en-AU" altLang="en-US" sz="4000"/>
              <a:t>Snooping with Write-invalidate</a:t>
            </a:r>
            <a:endParaRPr lang="en-US" altLang="en-US" sz="4000"/>
          </a:p>
        </p:txBody>
      </p:sp>
      <p:sp>
        <p:nvSpPr>
          <p:cNvPr id="3" name="Content Placeholder 2">
            <a:extLst>
              <a:ext uri="{FF2B5EF4-FFF2-40B4-BE49-F238E27FC236}">
                <a16:creationId xmlns:a16="http://schemas.microsoft.com/office/drawing/2014/main" id="{4FD1EB6A-8E96-4AAE-917B-B5515739A252}"/>
              </a:ext>
            </a:extLst>
          </p:cNvPr>
          <p:cNvSpPr>
            <a:spLocks noGrp="1"/>
          </p:cNvSpPr>
          <p:nvPr>
            <p:ph idx="1"/>
          </p:nvPr>
        </p:nvSpPr>
        <p:spPr>
          <a:xfrm>
            <a:off x="554038" y="2716211"/>
            <a:ext cx="8382000" cy="4093990"/>
          </a:xfrm>
          <a:solidFill>
            <a:schemeClr val="bg1"/>
          </a:solidFill>
        </p:spPr>
        <p:txBody>
          <a:bodyPr>
            <a:normAutofit fontScale="92500" lnSpcReduction="10000"/>
          </a:bodyPr>
          <a:lstStyle/>
          <a:p>
            <a:pPr>
              <a:defRPr/>
            </a:pPr>
            <a:r>
              <a:rPr lang="en-US" sz="2000" dirty="0"/>
              <a:t>Computer starts, cache empty, block </a:t>
            </a:r>
            <a:r>
              <a:rPr lang="en-US" sz="2000" b="1" dirty="0">
                <a:solidFill>
                  <a:srgbClr val="C00000"/>
                </a:solidFill>
              </a:rPr>
              <a:t>X</a:t>
            </a:r>
            <a:r>
              <a:rPr lang="en-US" sz="2000" dirty="0"/>
              <a:t> is in  main memory</a:t>
            </a:r>
          </a:p>
          <a:p>
            <a:pPr>
              <a:defRPr/>
            </a:pPr>
            <a:r>
              <a:rPr lang="en-US" sz="2000" dirty="0"/>
              <a:t>P</a:t>
            </a:r>
            <a:r>
              <a:rPr lang="en-US" sz="2000" baseline="-25000" dirty="0"/>
              <a:t>A</a:t>
            </a:r>
            <a:r>
              <a:rPr lang="en-US" sz="2000" dirty="0"/>
              <a:t> (CPU</a:t>
            </a:r>
            <a:r>
              <a:rPr lang="en-US" sz="2000" baseline="-25000" dirty="0"/>
              <a:t>A</a:t>
            </a:r>
            <a:r>
              <a:rPr lang="en-US" sz="2000" dirty="0"/>
              <a:t>) wants to read </a:t>
            </a:r>
            <a:r>
              <a:rPr lang="en-US" sz="2000" b="1" dirty="0">
                <a:solidFill>
                  <a:srgbClr val="C00000"/>
                </a:solidFill>
              </a:rPr>
              <a:t>X</a:t>
            </a:r>
            <a:r>
              <a:rPr lang="en-US" sz="2000" dirty="0"/>
              <a:t>, P</a:t>
            </a:r>
            <a:r>
              <a:rPr lang="en-US" sz="2000" baseline="-25000" dirty="0"/>
              <a:t>A </a:t>
            </a:r>
            <a:r>
              <a:rPr lang="en-US" sz="2000" dirty="0"/>
              <a:t>checks P</a:t>
            </a:r>
            <a:r>
              <a:rPr lang="en-US" sz="2000" baseline="-25000" dirty="0"/>
              <a:t>A</a:t>
            </a:r>
            <a:r>
              <a:rPr lang="en-US" sz="2000" dirty="0"/>
              <a:t>’s cache, no copy exists, so places a ‘</a:t>
            </a:r>
            <a:r>
              <a:rPr lang="en-US" sz="2000" b="1" dirty="0">
                <a:solidFill>
                  <a:srgbClr val="7030A0"/>
                </a:solidFill>
              </a:rPr>
              <a:t>read X</a:t>
            </a:r>
            <a:r>
              <a:rPr lang="en-US" sz="2000" dirty="0"/>
              <a:t>’ request on the bus, and everyone see the request.</a:t>
            </a:r>
          </a:p>
          <a:p>
            <a:pPr>
              <a:defRPr/>
            </a:pPr>
            <a:r>
              <a:rPr lang="en-US" sz="2000" dirty="0"/>
              <a:t>It is expected that if </a:t>
            </a:r>
            <a:r>
              <a:rPr lang="en-US" sz="2000" b="1" dirty="0">
                <a:solidFill>
                  <a:srgbClr val="C00000"/>
                </a:solidFill>
              </a:rPr>
              <a:t>X</a:t>
            </a:r>
            <a:r>
              <a:rPr lang="en-US" sz="2000" dirty="0"/>
              <a:t> exists in other processors’ cache they should supply X to P</a:t>
            </a:r>
            <a:r>
              <a:rPr lang="en-US" sz="2000" baseline="-25000" dirty="0"/>
              <a:t>A</a:t>
            </a:r>
            <a:r>
              <a:rPr lang="en-US" sz="2000" dirty="0"/>
              <a:t> (</a:t>
            </a:r>
            <a:r>
              <a:rPr lang="en-US" sz="2000" b="1" dirty="0"/>
              <a:t>Why</a:t>
            </a:r>
            <a:r>
              <a:rPr lang="en-US" sz="2000" dirty="0"/>
              <a:t>?*) Here, no processor has </a:t>
            </a:r>
            <a:r>
              <a:rPr lang="en-US" sz="2000" b="1" dirty="0">
                <a:solidFill>
                  <a:srgbClr val="C00000"/>
                </a:solidFill>
              </a:rPr>
              <a:t>X </a:t>
            </a:r>
            <a:r>
              <a:rPr lang="en-US" sz="2000" dirty="0"/>
              <a:t>in cache, so main memory supplies </a:t>
            </a:r>
            <a:r>
              <a:rPr lang="en-US" sz="2000" b="1" dirty="0">
                <a:solidFill>
                  <a:srgbClr val="C00000"/>
                </a:solidFill>
              </a:rPr>
              <a:t>X</a:t>
            </a:r>
            <a:r>
              <a:rPr lang="en-US" sz="2000" dirty="0"/>
              <a:t> to P</a:t>
            </a:r>
            <a:r>
              <a:rPr lang="en-US" sz="2000" baseline="-25000" dirty="0"/>
              <a:t>A</a:t>
            </a:r>
            <a:r>
              <a:rPr lang="en-US" sz="2000" dirty="0"/>
              <a:t> though the bus. </a:t>
            </a:r>
          </a:p>
          <a:p>
            <a:pPr lvl="1">
              <a:defRPr/>
            </a:pPr>
            <a:r>
              <a:rPr lang="en-US" altLang="en-US" sz="1600" dirty="0"/>
              <a:t>*Why: it is faster to transfer value from cache than from main memory.</a:t>
            </a:r>
            <a:endParaRPr lang="en-US" sz="1600" dirty="0"/>
          </a:p>
          <a:p>
            <a:pPr>
              <a:defRPr/>
            </a:pPr>
            <a:r>
              <a:rPr lang="en-US" sz="2000" dirty="0"/>
              <a:t>P</a:t>
            </a:r>
            <a:r>
              <a:rPr lang="en-US" sz="2000" baseline="-25000" dirty="0"/>
              <a:t>A</a:t>
            </a:r>
            <a:r>
              <a:rPr lang="en-US" sz="2000" dirty="0"/>
              <a:t> places </a:t>
            </a:r>
            <a:r>
              <a:rPr lang="en-US" sz="2000" b="1" dirty="0">
                <a:solidFill>
                  <a:srgbClr val="C00000"/>
                </a:solidFill>
              </a:rPr>
              <a:t>X</a:t>
            </a:r>
            <a:r>
              <a:rPr lang="en-US" sz="2000" dirty="0"/>
              <a:t> in its cache with status shared ‘</a:t>
            </a:r>
            <a:r>
              <a:rPr lang="en-US" sz="2000" b="1" dirty="0">
                <a:solidFill>
                  <a:srgbClr val="00B050"/>
                </a:solidFill>
              </a:rPr>
              <a:t>S</a:t>
            </a:r>
            <a:r>
              <a:rPr lang="en-US" sz="2000" dirty="0"/>
              <a:t>’, indicating it is sharable and for read purpose.</a:t>
            </a:r>
          </a:p>
          <a:p>
            <a:pPr>
              <a:defRPr/>
            </a:pPr>
            <a:r>
              <a:rPr lang="en-US" sz="2000" dirty="0"/>
              <a:t>Now, say, P</a:t>
            </a:r>
            <a:r>
              <a:rPr lang="en-US" sz="2000" baseline="-25000" dirty="0"/>
              <a:t>B </a:t>
            </a:r>
            <a:r>
              <a:rPr lang="en-US" sz="2000" dirty="0"/>
              <a:t>wants to read </a:t>
            </a:r>
            <a:r>
              <a:rPr lang="en-US" sz="2000" b="1" dirty="0">
                <a:solidFill>
                  <a:srgbClr val="C00000"/>
                </a:solidFill>
              </a:rPr>
              <a:t>X</a:t>
            </a:r>
            <a:r>
              <a:rPr lang="en-US" sz="2000" dirty="0"/>
              <a:t>; P</a:t>
            </a:r>
            <a:r>
              <a:rPr lang="en-US" sz="2000" baseline="-25000" dirty="0"/>
              <a:t>B </a:t>
            </a:r>
            <a:r>
              <a:rPr lang="en-US" sz="2000" dirty="0"/>
              <a:t>will check its cache, it is not there, so it will place a request on the bus. </a:t>
            </a:r>
          </a:p>
          <a:p>
            <a:pPr>
              <a:defRPr/>
            </a:pPr>
            <a:r>
              <a:rPr lang="en-US" sz="2000" dirty="0"/>
              <a:t>All the processors will see the request but only P</a:t>
            </a:r>
            <a:r>
              <a:rPr lang="en-US" sz="2000" baseline="-25000" dirty="0"/>
              <a:t>A</a:t>
            </a:r>
            <a:r>
              <a:rPr lang="en-US" sz="2000" dirty="0"/>
              <a:t> can and will supply </a:t>
            </a:r>
            <a:r>
              <a:rPr lang="en-US" sz="2000" b="1" dirty="0">
                <a:solidFill>
                  <a:srgbClr val="C00000"/>
                </a:solidFill>
              </a:rPr>
              <a:t>X</a:t>
            </a:r>
            <a:r>
              <a:rPr lang="en-US" sz="2000" dirty="0"/>
              <a:t> to P</a:t>
            </a:r>
            <a:r>
              <a:rPr lang="en-US" sz="2000" baseline="-25000" dirty="0"/>
              <a:t>B</a:t>
            </a:r>
            <a:r>
              <a:rPr lang="en-US" sz="2000" dirty="0"/>
              <a:t>. </a:t>
            </a:r>
          </a:p>
        </p:txBody>
      </p:sp>
      <p:cxnSp>
        <p:nvCxnSpPr>
          <p:cNvPr id="5" name="Straight Connector 4">
            <a:extLst>
              <a:ext uri="{FF2B5EF4-FFF2-40B4-BE49-F238E27FC236}">
                <a16:creationId xmlns:a16="http://schemas.microsoft.com/office/drawing/2014/main" id="{3535FD73-2A6C-4EEB-A4FE-89D0B9AD8BB1}"/>
              </a:ext>
            </a:extLst>
          </p:cNvPr>
          <p:cNvCxnSpPr>
            <a:cxnSpLocks/>
          </p:cNvCxnSpPr>
          <p:nvPr/>
        </p:nvCxnSpPr>
        <p:spPr>
          <a:xfrm>
            <a:off x="934045" y="2589212"/>
            <a:ext cx="7620000" cy="3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C46E8B-A2C4-470B-A802-C2C32F822002}"/>
              </a:ext>
            </a:extLst>
          </p:cNvPr>
          <p:cNvCxnSpPr>
            <a:cxnSpLocks/>
          </p:cNvCxnSpPr>
          <p:nvPr/>
        </p:nvCxnSpPr>
        <p:spPr>
          <a:xfrm rot="5400000" flipH="1" flipV="1">
            <a:off x="1734146" y="2322512"/>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CF21FEC4-A430-4286-8E3F-94D54F706EEB}"/>
              </a:ext>
            </a:extLst>
          </p:cNvPr>
          <p:cNvSpPr/>
          <p:nvPr/>
        </p:nvSpPr>
        <p:spPr>
          <a:xfrm>
            <a:off x="1676995" y="1382712"/>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A</a:t>
            </a:r>
          </a:p>
        </p:txBody>
      </p:sp>
      <p:cxnSp>
        <p:nvCxnSpPr>
          <p:cNvPr id="15" name="Straight Connector 14">
            <a:extLst>
              <a:ext uri="{FF2B5EF4-FFF2-40B4-BE49-F238E27FC236}">
                <a16:creationId xmlns:a16="http://schemas.microsoft.com/office/drawing/2014/main" id="{AF2B2539-CFDF-49D1-A145-BACC9E3CAC86}"/>
              </a:ext>
            </a:extLst>
          </p:cNvPr>
          <p:cNvCxnSpPr>
            <a:cxnSpLocks/>
          </p:cNvCxnSpPr>
          <p:nvPr/>
        </p:nvCxnSpPr>
        <p:spPr>
          <a:xfrm rot="16200000" flipH="1">
            <a:off x="7142758" y="2320924"/>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AABA4FD3-39F1-4D9B-B28C-1F9FCD866381}"/>
              </a:ext>
            </a:extLst>
          </p:cNvPr>
          <p:cNvSpPr/>
          <p:nvPr/>
        </p:nvSpPr>
        <p:spPr>
          <a:xfrm>
            <a:off x="6610945" y="1371600"/>
            <a:ext cx="16002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Memory</a:t>
            </a:r>
          </a:p>
        </p:txBody>
      </p:sp>
      <p:sp>
        <p:nvSpPr>
          <p:cNvPr id="17" name="Rectangle 16">
            <a:extLst>
              <a:ext uri="{FF2B5EF4-FFF2-40B4-BE49-F238E27FC236}">
                <a16:creationId xmlns:a16="http://schemas.microsoft.com/office/drawing/2014/main" id="{02547793-2995-46B1-9177-C5F96EAF974D}"/>
              </a:ext>
            </a:extLst>
          </p:cNvPr>
          <p:cNvSpPr/>
          <p:nvPr/>
        </p:nvSpPr>
        <p:spPr>
          <a:xfrm>
            <a:off x="1730970" y="1873250"/>
            <a:ext cx="631825" cy="16033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cxnSp>
        <p:nvCxnSpPr>
          <p:cNvPr id="20" name="Straight Connector 19">
            <a:extLst>
              <a:ext uri="{FF2B5EF4-FFF2-40B4-BE49-F238E27FC236}">
                <a16:creationId xmlns:a16="http://schemas.microsoft.com/office/drawing/2014/main" id="{DE383DCB-AA02-4BD5-A086-C2E5F9823E49}"/>
              </a:ext>
            </a:extLst>
          </p:cNvPr>
          <p:cNvCxnSpPr>
            <a:cxnSpLocks/>
          </p:cNvCxnSpPr>
          <p:nvPr/>
        </p:nvCxnSpPr>
        <p:spPr>
          <a:xfrm rot="5400000" flipH="1" flipV="1">
            <a:off x="2916039" y="2323306"/>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77EEEC9-F123-4BA7-BBEC-9B94F813714B}"/>
              </a:ext>
            </a:extLst>
          </p:cNvPr>
          <p:cNvCxnSpPr>
            <a:cxnSpLocks/>
          </p:cNvCxnSpPr>
          <p:nvPr/>
        </p:nvCxnSpPr>
        <p:spPr>
          <a:xfrm rot="5400000" flipH="1" flipV="1">
            <a:off x="4135239" y="2323306"/>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D89AB3C-877D-4912-9F7D-4521554678B8}"/>
              </a:ext>
            </a:extLst>
          </p:cNvPr>
          <p:cNvCxnSpPr>
            <a:cxnSpLocks/>
          </p:cNvCxnSpPr>
          <p:nvPr/>
        </p:nvCxnSpPr>
        <p:spPr>
          <a:xfrm rot="5400000" flipH="1" flipV="1">
            <a:off x="5354439" y="2323306"/>
            <a:ext cx="533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FA4D6939-4F04-4F73-A290-E6E753DE0820}"/>
              </a:ext>
            </a:extLst>
          </p:cNvPr>
          <p:cNvSpPr/>
          <p:nvPr/>
        </p:nvSpPr>
        <p:spPr>
          <a:xfrm>
            <a:off x="2843808" y="1381125"/>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B</a:t>
            </a:r>
            <a:endParaRPr lang="en-US" baseline="-25000" dirty="0">
              <a:solidFill>
                <a:schemeClr val="tx1"/>
              </a:solidFill>
            </a:endParaRPr>
          </a:p>
        </p:txBody>
      </p:sp>
      <p:sp>
        <p:nvSpPr>
          <p:cNvPr id="34" name="Rectangle 33">
            <a:extLst>
              <a:ext uri="{FF2B5EF4-FFF2-40B4-BE49-F238E27FC236}">
                <a16:creationId xmlns:a16="http://schemas.microsoft.com/office/drawing/2014/main" id="{7548BCE9-F1C3-4E36-AFE9-28F0ED8F150D}"/>
              </a:ext>
            </a:extLst>
          </p:cNvPr>
          <p:cNvSpPr/>
          <p:nvPr/>
        </p:nvSpPr>
        <p:spPr>
          <a:xfrm>
            <a:off x="2897783" y="1873250"/>
            <a:ext cx="611187" cy="16033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35" name="Rectangle 34">
            <a:extLst>
              <a:ext uri="{FF2B5EF4-FFF2-40B4-BE49-F238E27FC236}">
                <a16:creationId xmlns:a16="http://schemas.microsoft.com/office/drawing/2014/main" id="{BA679A34-688C-494F-8565-1A6094D6FD00}"/>
              </a:ext>
            </a:extLst>
          </p:cNvPr>
          <p:cNvSpPr/>
          <p:nvPr/>
        </p:nvSpPr>
        <p:spPr>
          <a:xfrm>
            <a:off x="4105870" y="1381125"/>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C</a:t>
            </a:r>
            <a:endParaRPr lang="en-US" sz="2000" baseline="-25000" dirty="0">
              <a:solidFill>
                <a:schemeClr val="tx1"/>
              </a:solidFill>
            </a:endParaRPr>
          </a:p>
        </p:txBody>
      </p:sp>
      <p:sp>
        <p:nvSpPr>
          <p:cNvPr id="36" name="Rectangle 35">
            <a:extLst>
              <a:ext uri="{FF2B5EF4-FFF2-40B4-BE49-F238E27FC236}">
                <a16:creationId xmlns:a16="http://schemas.microsoft.com/office/drawing/2014/main" id="{E3E2DA5D-EB3B-4AF1-9A31-45029BC2EB7A}"/>
              </a:ext>
            </a:extLst>
          </p:cNvPr>
          <p:cNvSpPr/>
          <p:nvPr/>
        </p:nvSpPr>
        <p:spPr>
          <a:xfrm>
            <a:off x="4161433" y="1879600"/>
            <a:ext cx="630237" cy="152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37" name="Rectangle 36">
            <a:extLst>
              <a:ext uri="{FF2B5EF4-FFF2-40B4-BE49-F238E27FC236}">
                <a16:creationId xmlns:a16="http://schemas.microsoft.com/office/drawing/2014/main" id="{E3DE0C28-3A30-4A66-B0A0-D215A850FFA9}"/>
              </a:ext>
            </a:extLst>
          </p:cNvPr>
          <p:cNvSpPr/>
          <p:nvPr/>
        </p:nvSpPr>
        <p:spPr>
          <a:xfrm>
            <a:off x="5272683" y="1379537"/>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D</a:t>
            </a:r>
            <a:endParaRPr lang="en-US" baseline="-25000" dirty="0">
              <a:solidFill>
                <a:schemeClr val="tx1"/>
              </a:solidFill>
            </a:endParaRPr>
          </a:p>
        </p:txBody>
      </p:sp>
      <p:sp>
        <p:nvSpPr>
          <p:cNvPr id="38" name="Rectangle 37">
            <a:extLst>
              <a:ext uri="{FF2B5EF4-FFF2-40B4-BE49-F238E27FC236}">
                <a16:creationId xmlns:a16="http://schemas.microsoft.com/office/drawing/2014/main" id="{15858A6F-C616-4E7A-822C-5B269C0624C2}"/>
              </a:ext>
            </a:extLst>
          </p:cNvPr>
          <p:cNvSpPr/>
          <p:nvPr/>
        </p:nvSpPr>
        <p:spPr>
          <a:xfrm>
            <a:off x="5328245" y="1879600"/>
            <a:ext cx="630238" cy="152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222227" name="AutoShape 5">
            <a:extLst>
              <a:ext uri="{FF2B5EF4-FFF2-40B4-BE49-F238E27FC236}">
                <a16:creationId xmlns:a16="http://schemas.microsoft.com/office/drawing/2014/main" id="{8B4B460E-2626-4B8C-B1AD-72E539F6659D}"/>
              </a:ext>
            </a:extLst>
          </p:cNvPr>
          <p:cNvSpPr>
            <a:spLocks/>
          </p:cNvSpPr>
          <p:nvPr/>
        </p:nvSpPr>
        <p:spPr bwMode="auto">
          <a:xfrm>
            <a:off x="287933" y="1044575"/>
            <a:ext cx="1292225" cy="909637"/>
          </a:xfrm>
          <a:prstGeom prst="borderCallout1">
            <a:avLst>
              <a:gd name="adj1" fmla="val 101472"/>
              <a:gd name="adj2" fmla="val 64838"/>
              <a:gd name="adj3" fmla="val 171625"/>
              <a:gd name="adj4" fmla="val 81324"/>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a:t>Bus: all processors snoop on the bus</a:t>
            </a:r>
            <a:endParaRPr lang="en-AU"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itle 1">
            <a:extLst>
              <a:ext uri="{FF2B5EF4-FFF2-40B4-BE49-F238E27FC236}">
                <a16:creationId xmlns:a16="http://schemas.microsoft.com/office/drawing/2014/main" id="{C85943C4-A7CC-4E1A-A878-B09FB344F456}"/>
              </a:ext>
            </a:extLst>
          </p:cNvPr>
          <p:cNvSpPr>
            <a:spLocks noGrp="1" noChangeArrowheads="1"/>
          </p:cNvSpPr>
          <p:nvPr>
            <p:ph type="title"/>
          </p:nvPr>
        </p:nvSpPr>
        <p:spPr>
          <a:xfrm>
            <a:off x="762000" y="206375"/>
            <a:ext cx="8174038" cy="708025"/>
          </a:xfrm>
          <a:solidFill>
            <a:schemeClr val="bg1"/>
          </a:solidFill>
        </p:spPr>
        <p:txBody>
          <a:bodyPr/>
          <a:lstStyle/>
          <a:p>
            <a:r>
              <a:rPr lang="en-AU" altLang="en-US" sz="4000"/>
              <a:t>Snooping with Write-invalidate</a:t>
            </a:r>
            <a:endParaRPr lang="en-US" altLang="en-US" sz="4000"/>
          </a:p>
        </p:txBody>
      </p:sp>
      <p:sp>
        <p:nvSpPr>
          <p:cNvPr id="3" name="Content Placeholder 2">
            <a:extLst>
              <a:ext uri="{FF2B5EF4-FFF2-40B4-BE49-F238E27FC236}">
                <a16:creationId xmlns:a16="http://schemas.microsoft.com/office/drawing/2014/main" id="{BFE99610-CAA2-477A-AFAA-861EB541CF2F}"/>
              </a:ext>
            </a:extLst>
          </p:cNvPr>
          <p:cNvSpPr>
            <a:spLocks noGrp="1" noChangeArrowheads="1"/>
          </p:cNvSpPr>
          <p:nvPr>
            <p:ph idx="1"/>
          </p:nvPr>
        </p:nvSpPr>
        <p:spPr>
          <a:xfrm>
            <a:off x="395288" y="2924175"/>
            <a:ext cx="8540750" cy="3744913"/>
          </a:xfrm>
          <a:solidFill>
            <a:schemeClr val="bg1"/>
          </a:solidFill>
        </p:spPr>
        <p:txBody>
          <a:bodyPr/>
          <a:lstStyle/>
          <a:p>
            <a:r>
              <a:rPr lang="en-US" altLang="en-US" sz="2000" dirty="0"/>
              <a:t>P</a:t>
            </a:r>
            <a:r>
              <a:rPr lang="en-US" altLang="en-US" sz="2000" baseline="-25000" dirty="0"/>
              <a:t>B </a:t>
            </a:r>
            <a:r>
              <a:rPr lang="en-US" altLang="en-US" sz="2000" dirty="0"/>
              <a:t>now places </a:t>
            </a:r>
            <a:r>
              <a:rPr lang="en-US" altLang="en-US" sz="2000" b="1" dirty="0">
                <a:solidFill>
                  <a:srgbClr val="C00000"/>
                </a:solidFill>
              </a:rPr>
              <a:t>X</a:t>
            </a:r>
            <a:r>
              <a:rPr lang="en-US" altLang="en-US" sz="2000" dirty="0"/>
              <a:t> in its cache with status shared ‘</a:t>
            </a:r>
            <a:r>
              <a:rPr lang="en-US" altLang="en-US" sz="2000" b="1" dirty="0">
                <a:solidFill>
                  <a:srgbClr val="00B050"/>
                </a:solidFill>
              </a:rPr>
              <a:t>S</a:t>
            </a:r>
            <a:r>
              <a:rPr lang="en-US" altLang="en-US" sz="2000" dirty="0"/>
              <a:t>’, indicating it is sharable and for reading.  </a:t>
            </a:r>
          </a:p>
          <a:p>
            <a:r>
              <a:rPr lang="en-US" altLang="en-US" sz="2000" dirty="0"/>
              <a:t>Now, P</a:t>
            </a:r>
            <a:r>
              <a:rPr lang="en-US" altLang="en-US" sz="2000" baseline="-25000" dirty="0"/>
              <a:t>C</a:t>
            </a:r>
            <a:r>
              <a:rPr lang="en-US" altLang="en-US" sz="2000" dirty="0"/>
              <a:t> wants to write </a:t>
            </a:r>
            <a:r>
              <a:rPr lang="en-US" altLang="en-US" sz="2000" b="1" dirty="0">
                <a:solidFill>
                  <a:srgbClr val="C00000"/>
                </a:solidFill>
              </a:rPr>
              <a:t>X</a:t>
            </a:r>
            <a:r>
              <a:rPr lang="en-US" altLang="en-US" sz="2000" dirty="0"/>
              <a:t>, cache empty, so places ‘</a:t>
            </a:r>
            <a:r>
              <a:rPr lang="en-US" altLang="en-US" sz="2000" b="1" dirty="0">
                <a:solidFill>
                  <a:srgbClr val="7030A0"/>
                </a:solidFill>
              </a:rPr>
              <a:t>write X</a:t>
            </a:r>
            <a:r>
              <a:rPr lang="en-US" altLang="en-US" sz="2000" dirty="0"/>
              <a:t>’ on bus.</a:t>
            </a:r>
          </a:p>
          <a:p>
            <a:r>
              <a:rPr lang="en-US" altLang="en-US" sz="2000" dirty="0"/>
              <a:t>P</a:t>
            </a:r>
            <a:r>
              <a:rPr lang="en-US" altLang="en-US" sz="2000" baseline="-25000" dirty="0"/>
              <a:t>A </a:t>
            </a:r>
            <a:r>
              <a:rPr lang="en-US" altLang="en-US" sz="2000" dirty="0"/>
              <a:t> and P</a:t>
            </a:r>
            <a:r>
              <a:rPr lang="en-US" altLang="en-US" sz="2000" baseline="-25000" dirty="0"/>
              <a:t>B</a:t>
            </a:r>
            <a:r>
              <a:rPr lang="en-US" altLang="en-US" sz="2000" dirty="0"/>
              <a:t>, don’t supply </a:t>
            </a:r>
            <a:r>
              <a:rPr lang="en-US" altLang="en-US" sz="2000" b="1" dirty="0">
                <a:solidFill>
                  <a:srgbClr val="C00000"/>
                </a:solidFill>
              </a:rPr>
              <a:t>X</a:t>
            </a:r>
            <a:r>
              <a:rPr lang="en-US" altLang="en-US" sz="2000" dirty="0"/>
              <a:t> while in ‘</a:t>
            </a:r>
            <a:r>
              <a:rPr lang="en-US" altLang="en-US" sz="2000" b="1" dirty="0">
                <a:solidFill>
                  <a:srgbClr val="009900"/>
                </a:solidFill>
              </a:rPr>
              <a:t>S</a:t>
            </a:r>
            <a:r>
              <a:rPr lang="en-US" altLang="en-US" sz="2000" dirty="0"/>
              <a:t>’ state in response to write request (</a:t>
            </a:r>
            <a:r>
              <a:rPr lang="en-US" altLang="en-US" sz="2000" b="1" dirty="0"/>
              <a:t>Why?</a:t>
            </a:r>
            <a:r>
              <a:rPr lang="en-US" altLang="en-US" sz="2000" dirty="0"/>
              <a:t>), main-memory supplies it to P</a:t>
            </a:r>
            <a:r>
              <a:rPr lang="en-US" altLang="en-US" sz="2000" baseline="-25000" dirty="0"/>
              <a:t>C</a:t>
            </a:r>
            <a:r>
              <a:rPr lang="en-US" altLang="en-US" sz="2000" dirty="0"/>
              <a:t>. P</a:t>
            </a:r>
            <a:r>
              <a:rPr lang="en-US" altLang="en-US" sz="2000" baseline="-25000" dirty="0"/>
              <a:t>C </a:t>
            </a:r>
            <a:r>
              <a:rPr lang="en-US" altLang="en-US" sz="2000" dirty="0"/>
              <a:t>stores </a:t>
            </a:r>
            <a:r>
              <a:rPr lang="en-US" altLang="en-US" sz="2000" b="1" dirty="0">
                <a:solidFill>
                  <a:srgbClr val="C00000"/>
                </a:solidFill>
              </a:rPr>
              <a:t>X</a:t>
            </a:r>
            <a:r>
              <a:rPr lang="en-US" altLang="en-US" sz="2000" dirty="0"/>
              <a:t> in cache with modified ‘</a:t>
            </a:r>
            <a:r>
              <a:rPr lang="en-US" altLang="en-US" sz="2000" b="1" dirty="0">
                <a:solidFill>
                  <a:srgbClr val="0070C0"/>
                </a:solidFill>
              </a:rPr>
              <a:t>M</a:t>
            </a:r>
            <a:r>
              <a:rPr lang="en-US" altLang="en-US" sz="2000" dirty="0"/>
              <a:t>’ status. </a:t>
            </a:r>
          </a:p>
          <a:p>
            <a:r>
              <a:rPr lang="en-US" altLang="en-US" sz="2000" dirty="0"/>
              <a:t>(</a:t>
            </a:r>
            <a:r>
              <a:rPr lang="en-US" altLang="en-US" sz="2000" b="1" dirty="0"/>
              <a:t>Ans:</a:t>
            </a:r>
            <a:r>
              <a:rPr lang="en-US" altLang="en-US" sz="2000" dirty="0">
                <a:sym typeface="Wingdings" panose="05000000000000000000" pitchFamily="2" charset="2"/>
              </a:rPr>
              <a:t>) </a:t>
            </a:r>
            <a:r>
              <a:rPr lang="en-US" altLang="en-US" sz="2000" dirty="0"/>
              <a:t>P</a:t>
            </a:r>
            <a:r>
              <a:rPr lang="en-US" altLang="en-US" sz="2000" baseline="-25000" dirty="0"/>
              <a:t>A </a:t>
            </a:r>
            <a:r>
              <a:rPr lang="en-US" altLang="en-US" sz="2000" dirty="0"/>
              <a:t> and P</a:t>
            </a:r>
            <a:r>
              <a:rPr lang="en-US" altLang="en-US" sz="2000" baseline="-25000" dirty="0"/>
              <a:t>B</a:t>
            </a:r>
            <a:r>
              <a:rPr lang="en-US" altLang="en-US" sz="2000" dirty="0"/>
              <a:t>, invalidates (‘</a:t>
            </a:r>
            <a:r>
              <a:rPr lang="en-US" altLang="en-US" sz="2000" b="1" dirty="0">
                <a:solidFill>
                  <a:srgbClr val="7030A0"/>
                </a:solidFill>
              </a:rPr>
              <a:t>I</a:t>
            </a:r>
            <a:r>
              <a:rPr lang="en-US" altLang="en-US" sz="2000" dirty="0"/>
              <a:t>’) their cache copies of </a:t>
            </a:r>
            <a:r>
              <a:rPr lang="en-US" altLang="en-US" sz="2000" b="1" dirty="0">
                <a:solidFill>
                  <a:srgbClr val="C00000"/>
                </a:solidFill>
              </a:rPr>
              <a:t>X</a:t>
            </a:r>
            <a:r>
              <a:rPr lang="en-US" altLang="en-US" sz="2000" dirty="0"/>
              <a:t>. P</a:t>
            </a:r>
            <a:r>
              <a:rPr lang="en-US" altLang="en-US" sz="2000" baseline="-25000" dirty="0"/>
              <a:t>C</a:t>
            </a:r>
            <a:r>
              <a:rPr lang="en-US" altLang="en-US" sz="2000" dirty="0"/>
              <a:t> can now modify </a:t>
            </a:r>
            <a:r>
              <a:rPr lang="en-US" altLang="en-US" sz="2000" b="1" dirty="0">
                <a:solidFill>
                  <a:srgbClr val="C00000"/>
                </a:solidFill>
              </a:rPr>
              <a:t>X</a:t>
            </a:r>
            <a:r>
              <a:rPr lang="en-US" altLang="en-US" sz="2000" dirty="0"/>
              <a:t> as many time as it needs without broadcasting about it and will write-back to main-memory when it needs to evict </a:t>
            </a:r>
            <a:r>
              <a:rPr lang="en-US" altLang="en-US" sz="2000" b="1" dirty="0">
                <a:solidFill>
                  <a:srgbClr val="C00000"/>
                </a:solidFill>
              </a:rPr>
              <a:t>X</a:t>
            </a:r>
            <a:r>
              <a:rPr lang="en-US" altLang="en-US" sz="2000" dirty="0"/>
              <a:t> from the cache of P</a:t>
            </a:r>
            <a:r>
              <a:rPr lang="en-US" altLang="en-US" sz="2000" baseline="-25000" dirty="0"/>
              <a:t>C</a:t>
            </a:r>
            <a:r>
              <a:rPr lang="en-US" altLang="en-US" sz="2000" dirty="0"/>
              <a:t>.</a:t>
            </a:r>
          </a:p>
          <a:p>
            <a:endParaRPr lang="en-US" altLang="en-US" sz="2000" dirty="0"/>
          </a:p>
        </p:txBody>
      </p:sp>
      <p:cxnSp>
        <p:nvCxnSpPr>
          <p:cNvPr id="5" name="Straight Connector 4">
            <a:extLst>
              <a:ext uri="{FF2B5EF4-FFF2-40B4-BE49-F238E27FC236}">
                <a16:creationId xmlns:a16="http://schemas.microsoft.com/office/drawing/2014/main" id="{D2B8F1DE-EC45-4F63-AA23-E3B56E17606C}"/>
              </a:ext>
            </a:extLst>
          </p:cNvPr>
          <p:cNvCxnSpPr/>
          <p:nvPr/>
        </p:nvCxnSpPr>
        <p:spPr>
          <a:xfrm>
            <a:off x="762000" y="2701925"/>
            <a:ext cx="7620000" cy="3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00D8D92-A828-4E81-8042-1CBCC2A4826D}"/>
              </a:ext>
            </a:extLst>
          </p:cNvPr>
          <p:cNvCxnSpPr/>
          <p:nvPr/>
        </p:nvCxnSpPr>
        <p:spPr>
          <a:xfrm rot="5400000" flipH="1" flipV="1">
            <a:off x="1562101" y="2435225"/>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9D7C7FB5-4894-41C6-805E-6A92ECDE5F83}"/>
              </a:ext>
            </a:extLst>
          </p:cNvPr>
          <p:cNvSpPr/>
          <p:nvPr/>
        </p:nvSpPr>
        <p:spPr>
          <a:xfrm>
            <a:off x="1504950" y="1495425"/>
            <a:ext cx="852488"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A</a:t>
            </a:r>
          </a:p>
        </p:txBody>
      </p:sp>
      <p:cxnSp>
        <p:nvCxnSpPr>
          <p:cNvPr id="15" name="Straight Connector 14">
            <a:extLst>
              <a:ext uri="{FF2B5EF4-FFF2-40B4-BE49-F238E27FC236}">
                <a16:creationId xmlns:a16="http://schemas.microsoft.com/office/drawing/2014/main" id="{85AE6382-A8CC-4ACB-82EC-A4C8A47FE2E8}"/>
              </a:ext>
            </a:extLst>
          </p:cNvPr>
          <p:cNvCxnSpPr/>
          <p:nvPr/>
        </p:nvCxnSpPr>
        <p:spPr>
          <a:xfrm rot="16200000" flipH="1">
            <a:off x="6970713" y="2433637"/>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18CF1765-D99B-4879-A62E-E5EAE941D507}"/>
              </a:ext>
            </a:extLst>
          </p:cNvPr>
          <p:cNvSpPr/>
          <p:nvPr/>
        </p:nvSpPr>
        <p:spPr>
          <a:xfrm>
            <a:off x="6438900" y="1484313"/>
            <a:ext cx="16002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Memory</a:t>
            </a:r>
          </a:p>
        </p:txBody>
      </p:sp>
      <p:sp>
        <p:nvSpPr>
          <p:cNvPr id="17" name="Rectangle 16">
            <a:extLst>
              <a:ext uri="{FF2B5EF4-FFF2-40B4-BE49-F238E27FC236}">
                <a16:creationId xmlns:a16="http://schemas.microsoft.com/office/drawing/2014/main" id="{8AF048F8-E6D1-4B3F-91B6-134E8A06FE08}"/>
              </a:ext>
            </a:extLst>
          </p:cNvPr>
          <p:cNvSpPr/>
          <p:nvPr/>
        </p:nvSpPr>
        <p:spPr>
          <a:xfrm>
            <a:off x="1558925" y="1985963"/>
            <a:ext cx="798513" cy="16033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  </a:t>
            </a:r>
            <a:r>
              <a:rPr lang="en-US" sz="1100" dirty="0">
                <a:solidFill>
                  <a:srgbClr val="C00000"/>
                </a:solidFill>
              </a:rPr>
              <a:t>X</a:t>
            </a:r>
          </a:p>
        </p:txBody>
      </p:sp>
      <p:cxnSp>
        <p:nvCxnSpPr>
          <p:cNvPr id="20" name="Straight Connector 19">
            <a:extLst>
              <a:ext uri="{FF2B5EF4-FFF2-40B4-BE49-F238E27FC236}">
                <a16:creationId xmlns:a16="http://schemas.microsoft.com/office/drawing/2014/main" id="{260810D3-C8AE-4347-8E55-ECD37616B413}"/>
              </a:ext>
            </a:extLst>
          </p:cNvPr>
          <p:cNvCxnSpPr/>
          <p:nvPr/>
        </p:nvCxnSpPr>
        <p:spPr>
          <a:xfrm rot="5400000" flipH="1" flipV="1">
            <a:off x="27439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7C40C3D-8712-4623-BB28-9A1A8CECDA3C}"/>
              </a:ext>
            </a:extLst>
          </p:cNvPr>
          <p:cNvCxnSpPr/>
          <p:nvPr/>
        </p:nvCxnSpPr>
        <p:spPr>
          <a:xfrm rot="5400000" flipH="1" flipV="1">
            <a:off x="39631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67F10F0-111B-483C-AE2D-D8B936FF1589}"/>
              </a:ext>
            </a:extLst>
          </p:cNvPr>
          <p:cNvCxnSpPr/>
          <p:nvPr/>
        </p:nvCxnSpPr>
        <p:spPr>
          <a:xfrm rot="5400000" flipH="1" flipV="1">
            <a:off x="51823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E3DD7294-9E7F-4B5F-836C-BA02B5535DA6}"/>
              </a:ext>
            </a:extLst>
          </p:cNvPr>
          <p:cNvSpPr/>
          <p:nvPr/>
        </p:nvSpPr>
        <p:spPr>
          <a:xfrm>
            <a:off x="2671763" y="1493838"/>
            <a:ext cx="836612"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B</a:t>
            </a:r>
            <a:endParaRPr lang="en-US" baseline="-25000" dirty="0">
              <a:solidFill>
                <a:schemeClr val="tx1"/>
              </a:solidFill>
            </a:endParaRPr>
          </a:p>
        </p:txBody>
      </p:sp>
      <p:sp>
        <p:nvSpPr>
          <p:cNvPr id="34" name="Rectangle 33">
            <a:extLst>
              <a:ext uri="{FF2B5EF4-FFF2-40B4-BE49-F238E27FC236}">
                <a16:creationId xmlns:a16="http://schemas.microsoft.com/office/drawing/2014/main" id="{F32A9F32-E91C-4BE2-8A0A-AA02F807633A}"/>
              </a:ext>
            </a:extLst>
          </p:cNvPr>
          <p:cNvSpPr/>
          <p:nvPr/>
        </p:nvSpPr>
        <p:spPr>
          <a:xfrm>
            <a:off x="2725738" y="1992313"/>
            <a:ext cx="782637" cy="15398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  </a:t>
            </a:r>
            <a:r>
              <a:rPr lang="en-US" sz="1100" dirty="0">
                <a:solidFill>
                  <a:srgbClr val="C00000"/>
                </a:solidFill>
              </a:rPr>
              <a:t>X</a:t>
            </a:r>
            <a:endParaRPr lang="en-US" sz="1100" dirty="0">
              <a:solidFill>
                <a:schemeClr val="tx1"/>
              </a:solidFill>
            </a:endParaRPr>
          </a:p>
        </p:txBody>
      </p:sp>
      <p:sp>
        <p:nvSpPr>
          <p:cNvPr id="35" name="Rectangle 34">
            <a:extLst>
              <a:ext uri="{FF2B5EF4-FFF2-40B4-BE49-F238E27FC236}">
                <a16:creationId xmlns:a16="http://schemas.microsoft.com/office/drawing/2014/main" id="{8218BDB4-1BDA-4645-BF34-5D7B0849FA04}"/>
              </a:ext>
            </a:extLst>
          </p:cNvPr>
          <p:cNvSpPr/>
          <p:nvPr/>
        </p:nvSpPr>
        <p:spPr>
          <a:xfrm>
            <a:off x="3933825" y="1493838"/>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C</a:t>
            </a:r>
            <a:endParaRPr lang="en-US" sz="2000" baseline="-25000" dirty="0">
              <a:solidFill>
                <a:schemeClr val="tx1"/>
              </a:solidFill>
            </a:endParaRPr>
          </a:p>
        </p:txBody>
      </p:sp>
      <p:sp>
        <p:nvSpPr>
          <p:cNvPr id="36" name="Rectangle 35">
            <a:extLst>
              <a:ext uri="{FF2B5EF4-FFF2-40B4-BE49-F238E27FC236}">
                <a16:creationId xmlns:a16="http://schemas.microsoft.com/office/drawing/2014/main" id="{F8DFB3B2-0EF7-4FF8-9CFB-4498C886FF24}"/>
              </a:ext>
            </a:extLst>
          </p:cNvPr>
          <p:cNvSpPr/>
          <p:nvPr/>
        </p:nvSpPr>
        <p:spPr>
          <a:xfrm>
            <a:off x="3989388" y="1992313"/>
            <a:ext cx="630237" cy="152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37" name="Rectangle 36">
            <a:extLst>
              <a:ext uri="{FF2B5EF4-FFF2-40B4-BE49-F238E27FC236}">
                <a16:creationId xmlns:a16="http://schemas.microsoft.com/office/drawing/2014/main" id="{82C90435-E364-48B0-AD95-F05679C3D59A}"/>
              </a:ext>
            </a:extLst>
          </p:cNvPr>
          <p:cNvSpPr/>
          <p:nvPr/>
        </p:nvSpPr>
        <p:spPr>
          <a:xfrm>
            <a:off x="5100638" y="1492250"/>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D</a:t>
            </a:r>
            <a:endParaRPr lang="en-US" baseline="-25000" dirty="0">
              <a:solidFill>
                <a:schemeClr val="tx1"/>
              </a:solidFill>
            </a:endParaRPr>
          </a:p>
        </p:txBody>
      </p:sp>
      <p:sp>
        <p:nvSpPr>
          <p:cNvPr id="38" name="Rectangle 37">
            <a:extLst>
              <a:ext uri="{FF2B5EF4-FFF2-40B4-BE49-F238E27FC236}">
                <a16:creationId xmlns:a16="http://schemas.microsoft.com/office/drawing/2014/main" id="{5770ACB3-A372-4365-929B-E058B5FE3C4D}"/>
              </a:ext>
            </a:extLst>
          </p:cNvPr>
          <p:cNvSpPr/>
          <p:nvPr/>
        </p:nvSpPr>
        <p:spPr>
          <a:xfrm>
            <a:off x="5156200" y="1992313"/>
            <a:ext cx="630238" cy="152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224275" name="AutoShape 5">
            <a:extLst>
              <a:ext uri="{FF2B5EF4-FFF2-40B4-BE49-F238E27FC236}">
                <a16:creationId xmlns:a16="http://schemas.microsoft.com/office/drawing/2014/main" id="{19742073-5A7B-4FCA-87F9-64210FD1A5DE}"/>
              </a:ext>
            </a:extLst>
          </p:cNvPr>
          <p:cNvSpPr>
            <a:spLocks/>
          </p:cNvSpPr>
          <p:nvPr/>
        </p:nvSpPr>
        <p:spPr bwMode="auto">
          <a:xfrm>
            <a:off x="115888" y="1157288"/>
            <a:ext cx="1292225" cy="909637"/>
          </a:xfrm>
          <a:prstGeom prst="borderCallout1">
            <a:avLst>
              <a:gd name="adj1" fmla="val 101472"/>
              <a:gd name="adj2" fmla="val 64838"/>
              <a:gd name="adj3" fmla="val 171625"/>
              <a:gd name="adj4" fmla="val 81324"/>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a:t>Bus: all processors snoop on the bus</a:t>
            </a:r>
            <a:endParaRPr lang="en-AU" altLang="en-US" sz="1400"/>
          </a:p>
        </p:txBody>
      </p:sp>
      <p:sp>
        <p:nvSpPr>
          <p:cNvPr id="224276" name="TextBox 3">
            <a:extLst>
              <a:ext uri="{FF2B5EF4-FFF2-40B4-BE49-F238E27FC236}">
                <a16:creationId xmlns:a16="http://schemas.microsoft.com/office/drawing/2014/main" id="{E8CF7593-7D3F-4695-80B3-159073EE6C55}"/>
              </a:ext>
            </a:extLst>
          </p:cNvPr>
          <p:cNvSpPr txBox="1">
            <a:spLocks noChangeArrowheads="1"/>
          </p:cNvSpPr>
          <p:nvPr/>
        </p:nvSpPr>
        <p:spPr bwMode="auto">
          <a:xfrm>
            <a:off x="7740650" y="1550988"/>
            <a:ext cx="182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b="1">
                <a:solidFill>
                  <a:srgbClr val="C00000"/>
                </a:solidFill>
              </a:rPr>
              <a:t>X</a:t>
            </a:r>
            <a:endParaRPr lang="en-US" altLang="en-US" sz="1800" b="1">
              <a:solidFill>
                <a:srgbClr val="C00000"/>
              </a:solidFill>
            </a:endParaRPr>
          </a:p>
        </p:txBody>
      </p:sp>
      <p:sp>
        <p:nvSpPr>
          <p:cNvPr id="6" name="TextBox 5">
            <a:extLst>
              <a:ext uri="{FF2B5EF4-FFF2-40B4-BE49-F238E27FC236}">
                <a16:creationId xmlns:a16="http://schemas.microsoft.com/office/drawing/2014/main" id="{766D64CB-2798-45AF-811D-4C2C4C9B10BF}"/>
              </a:ext>
            </a:extLst>
          </p:cNvPr>
          <p:cNvSpPr txBox="1"/>
          <p:nvPr/>
        </p:nvSpPr>
        <p:spPr>
          <a:xfrm>
            <a:off x="2335213" y="1924050"/>
            <a:ext cx="107950" cy="277813"/>
          </a:xfrm>
          <a:prstGeom prst="rect">
            <a:avLst/>
          </a:prstGeom>
          <a:noFill/>
        </p:spPr>
        <p:txBody>
          <a:bodyPr>
            <a:spAutoFit/>
          </a:bodyPr>
          <a:lstStyle/>
          <a:p>
            <a:pPr>
              <a:defRPr/>
            </a:pPr>
            <a:r>
              <a:rPr lang="en-US" sz="1200" dirty="0">
                <a:solidFill>
                  <a:srgbClr val="00B050"/>
                </a:solidFill>
                <a:effectLst>
                  <a:outerShdw blurRad="38100" dist="38100" dir="2700000" algn="tl">
                    <a:srgbClr val="000000">
                      <a:alpha val="43137"/>
                    </a:srgbClr>
                  </a:outerShdw>
                </a:effectLst>
              </a:rPr>
              <a:t>S</a:t>
            </a:r>
            <a:endParaRPr lang="en-US" dirty="0">
              <a:solidFill>
                <a:srgbClr val="00B050"/>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A3136DF7-CD89-43EE-ABB9-951806E4308F}"/>
              </a:ext>
            </a:extLst>
          </p:cNvPr>
          <p:cNvSpPr txBox="1"/>
          <p:nvPr/>
        </p:nvSpPr>
        <p:spPr>
          <a:xfrm>
            <a:off x="3481388" y="1924050"/>
            <a:ext cx="109537" cy="277813"/>
          </a:xfrm>
          <a:prstGeom prst="rect">
            <a:avLst/>
          </a:prstGeom>
          <a:noFill/>
        </p:spPr>
        <p:txBody>
          <a:bodyPr>
            <a:spAutoFit/>
          </a:bodyPr>
          <a:lstStyle/>
          <a:p>
            <a:pPr>
              <a:defRPr/>
            </a:pPr>
            <a:r>
              <a:rPr lang="en-US" sz="1200" dirty="0">
                <a:solidFill>
                  <a:srgbClr val="00B050"/>
                </a:solidFill>
                <a:effectLst>
                  <a:outerShdw blurRad="38100" dist="38100" dir="2700000" algn="tl">
                    <a:srgbClr val="000000">
                      <a:alpha val="43137"/>
                    </a:srgbClr>
                  </a:outerShdw>
                </a:effectLst>
              </a:rPr>
              <a:t>S</a:t>
            </a:r>
            <a:endParaRPr lang="en-US" dirty="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10621E7-EF62-4D54-93EB-40B0F6695298}"/>
              </a:ext>
            </a:extLst>
          </p:cNvPr>
          <p:cNvSpPr>
            <a:spLocks noGrp="1" noChangeArrowheads="1"/>
          </p:cNvSpPr>
          <p:nvPr>
            <p:ph type="title"/>
          </p:nvPr>
        </p:nvSpPr>
        <p:spPr/>
        <p:txBody>
          <a:bodyPr/>
          <a:lstStyle/>
          <a:p>
            <a:r>
              <a:rPr lang="en-US" altLang="en-US"/>
              <a:t>DRAM Performance Factors</a:t>
            </a:r>
          </a:p>
        </p:txBody>
      </p:sp>
      <p:sp>
        <p:nvSpPr>
          <p:cNvPr id="25603" name="Content Placeholder 2">
            <a:extLst>
              <a:ext uri="{FF2B5EF4-FFF2-40B4-BE49-F238E27FC236}">
                <a16:creationId xmlns:a16="http://schemas.microsoft.com/office/drawing/2014/main" id="{39CADBE6-F3F4-45EB-AEE8-5A3C770335E2}"/>
              </a:ext>
            </a:extLst>
          </p:cNvPr>
          <p:cNvSpPr>
            <a:spLocks noGrp="1" noChangeArrowheads="1"/>
          </p:cNvSpPr>
          <p:nvPr>
            <p:ph idx="1"/>
          </p:nvPr>
        </p:nvSpPr>
        <p:spPr>
          <a:xfrm>
            <a:off x="684213" y="933450"/>
            <a:ext cx="8270875" cy="5303838"/>
          </a:xfrm>
          <a:solidFill>
            <a:schemeClr val="bg1"/>
          </a:solidFill>
        </p:spPr>
        <p:txBody>
          <a:bodyPr/>
          <a:lstStyle/>
          <a:p>
            <a:r>
              <a:rPr lang="en-US" altLang="en-US" sz="2800"/>
              <a:t>Row buffer</a:t>
            </a:r>
          </a:p>
          <a:p>
            <a:pPr lvl="1"/>
            <a:r>
              <a:rPr lang="en-US" altLang="en-US" sz="2400"/>
              <a:t>Allows several words to be read and refreshed in parallel</a:t>
            </a:r>
          </a:p>
          <a:p>
            <a:r>
              <a:rPr lang="en-US" altLang="en-US" sz="2800"/>
              <a:t>Synchronous DRAM</a:t>
            </a:r>
          </a:p>
          <a:p>
            <a:pPr lvl="1"/>
            <a:r>
              <a:rPr lang="en-US" altLang="en-US" sz="2400"/>
              <a:t>Allows for consecutive accesses in bursts without needing to send each address</a:t>
            </a:r>
          </a:p>
          <a:p>
            <a:pPr lvl="1"/>
            <a:r>
              <a:rPr lang="en-US" altLang="en-US" sz="2400"/>
              <a:t>Improves bandwidth</a:t>
            </a:r>
          </a:p>
          <a:p>
            <a:r>
              <a:rPr lang="en-US" altLang="en-US" sz="2800"/>
              <a:t>DRAM banking</a:t>
            </a:r>
          </a:p>
          <a:p>
            <a:pPr lvl="1"/>
            <a:r>
              <a:rPr lang="en-US" altLang="en-US" sz="2400"/>
              <a:t>Allows simultaneous access to multiple DRAMs</a:t>
            </a:r>
          </a:p>
          <a:p>
            <a:pPr lvl="1"/>
            <a:r>
              <a:rPr lang="en-US" altLang="en-US" sz="2400"/>
              <a:t>Improves bandwidth</a:t>
            </a:r>
          </a:p>
          <a:p>
            <a:pPr lvl="1"/>
            <a:r>
              <a:rPr lang="en-US" altLang="en-US" sz="2400"/>
              <a:t>DIMMs (Dual Inline Memory Modules) contains 4 ~16 DRAMs, are organized to be 8 byte wide for servers.</a:t>
            </a:r>
          </a:p>
        </p:txBody>
      </p:sp>
      <p:sp>
        <p:nvSpPr>
          <p:cNvPr id="25604" name="Footer Placeholder 3">
            <a:extLst>
              <a:ext uri="{FF2B5EF4-FFF2-40B4-BE49-F238E27FC236}">
                <a16:creationId xmlns:a16="http://schemas.microsoft.com/office/drawing/2014/main" id="{1FB31C79-5207-4234-9E4C-F0E4C5F6675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860BF0F0-75CC-4B55-A0FB-0ABC540967CD}" type="slidenum">
              <a:rPr lang="en-AU" altLang="en-US" sz="1400" smtClean="0"/>
              <a:pPr>
                <a:spcBef>
                  <a:spcPct val="0"/>
                </a:spcBef>
                <a:buClrTx/>
                <a:buSzTx/>
                <a:buFontTx/>
                <a:buNone/>
              </a:pPr>
              <a:t>12</a:t>
            </a:fld>
            <a:endParaRPr lang="en-AU" altLang="en-US" sz="1400"/>
          </a:p>
        </p:txBody>
      </p:sp>
      <p:sp>
        <p:nvSpPr>
          <p:cNvPr id="25605" name="TextBox 1">
            <a:extLst>
              <a:ext uri="{FF2B5EF4-FFF2-40B4-BE49-F238E27FC236}">
                <a16:creationId xmlns:a16="http://schemas.microsoft.com/office/drawing/2014/main" id="{18586B52-B03F-4D7E-93F7-8EDF8C7768BF}"/>
              </a:ext>
            </a:extLst>
          </p:cNvPr>
          <p:cNvSpPr txBox="1">
            <a:spLocks noChangeArrowheads="1"/>
          </p:cNvSpPr>
          <p:nvPr/>
        </p:nvSpPr>
        <p:spPr bwMode="auto">
          <a:xfrm>
            <a:off x="7380288" y="873125"/>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a:extLst>
              <a:ext uri="{FF2B5EF4-FFF2-40B4-BE49-F238E27FC236}">
                <a16:creationId xmlns:a16="http://schemas.microsoft.com/office/drawing/2014/main" id="{44B88EA5-3B37-4CA9-AF3C-8B95FA2700B6}"/>
              </a:ext>
            </a:extLst>
          </p:cNvPr>
          <p:cNvSpPr>
            <a:spLocks noGrp="1" noChangeArrowheads="1"/>
          </p:cNvSpPr>
          <p:nvPr>
            <p:ph type="title"/>
          </p:nvPr>
        </p:nvSpPr>
        <p:spPr>
          <a:xfrm>
            <a:off x="762000" y="206375"/>
            <a:ext cx="8174038" cy="708025"/>
          </a:xfrm>
          <a:solidFill>
            <a:schemeClr val="bg1"/>
          </a:solidFill>
        </p:spPr>
        <p:txBody>
          <a:bodyPr/>
          <a:lstStyle/>
          <a:p>
            <a:r>
              <a:rPr lang="en-AU" altLang="en-US" sz="4000"/>
              <a:t>Snooping with Write-invalidate</a:t>
            </a:r>
            <a:endParaRPr lang="en-US" altLang="en-US" sz="4000"/>
          </a:p>
        </p:txBody>
      </p:sp>
      <p:sp>
        <p:nvSpPr>
          <p:cNvPr id="3" name="Content Placeholder 2">
            <a:extLst>
              <a:ext uri="{FF2B5EF4-FFF2-40B4-BE49-F238E27FC236}">
                <a16:creationId xmlns:a16="http://schemas.microsoft.com/office/drawing/2014/main" id="{98519753-8C7D-4689-B1DD-8BD09E3218AA}"/>
              </a:ext>
            </a:extLst>
          </p:cNvPr>
          <p:cNvSpPr>
            <a:spLocks noGrp="1" noChangeArrowheads="1"/>
          </p:cNvSpPr>
          <p:nvPr>
            <p:ph idx="1"/>
          </p:nvPr>
        </p:nvSpPr>
        <p:spPr>
          <a:xfrm>
            <a:off x="395288" y="2924175"/>
            <a:ext cx="8540750" cy="3744913"/>
          </a:xfrm>
          <a:solidFill>
            <a:schemeClr val="bg1"/>
          </a:solidFill>
        </p:spPr>
        <p:txBody>
          <a:bodyPr/>
          <a:lstStyle/>
          <a:p>
            <a:r>
              <a:rPr lang="en-US" altLang="en-US" sz="2000" dirty="0"/>
              <a:t>Now P</a:t>
            </a:r>
            <a:r>
              <a:rPr lang="en-US" altLang="en-US" sz="2000" baseline="-25000" dirty="0"/>
              <a:t>B </a:t>
            </a:r>
            <a:r>
              <a:rPr lang="en-US" altLang="en-US" sz="2000" dirty="0"/>
              <a:t>wants to read </a:t>
            </a:r>
            <a:r>
              <a:rPr lang="en-US" altLang="en-US" sz="2000" b="1" dirty="0">
                <a:solidFill>
                  <a:srgbClr val="C00000"/>
                </a:solidFill>
              </a:rPr>
              <a:t>X</a:t>
            </a:r>
            <a:r>
              <a:rPr lang="en-US" altLang="en-US" sz="2000" dirty="0"/>
              <a:t>. P</a:t>
            </a:r>
            <a:r>
              <a:rPr lang="en-US" altLang="en-US" sz="2000" baseline="-25000" dirty="0"/>
              <a:t>C </a:t>
            </a:r>
            <a:r>
              <a:rPr lang="en-US" altLang="en-US" sz="2000" dirty="0"/>
              <a:t>supplies the value to P</a:t>
            </a:r>
            <a:r>
              <a:rPr lang="en-US" altLang="en-US" sz="2000" baseline="-25000" dirty="0"/>
              <a:t>B</a:t>
            </a:r>
            <a:r>
              <a:rPr lang="en-US" altLang="en-US" sz="2000" dirty="0"/>
              <a:t>. P</a:t>
            </a:r>
            <a:r>
              <a:rPr lang="en-US" altLang="en-US" sz="2000" baseline="-25000" dirty="0"/>
              <a:t>B </a:t>
            </a:r>
            <a:r>
              <a:rPr lang="en-US" altLang="en-US" sz="2000" dirty="0"/>
              <a:t>places </a:t>
            </a:r>
            <a:r>
              <a:rPr lang="en-US" altLang="en-US" sz="2000" b="1" dirty="0">
                <a:solidFill>
                  <a:srgbClr val="C00000"/>
                </a:solidFill>
              </a:rPr>
              <a:t>X</a:t>
            </a:r>
            <a:r>
              <a:rPr lang="en-US" altLang="en-US" sz="2000" dirty="0"/>
              <a:t> in its own cache and marks ‘S’. P</a:t>
            </a:r>
            <a:r>
              <a:rPr lang="en-US" altLang="en-US" sz="2000" baseline="-25000" dirty="0"/>
              <a:t>C </a:t>
            </a:r>
            <a:r>
              <a:rPr lang="en-US" altLang="en-US" sz="2000" dirty="0"/>
              <a:t>marks its </a:t>
            </a:r>
            <a:r>
              <a:rPr lang="en-US" altLang="en-US" sz="2000" b="1" dirty="0">
                <a:solidFill>
                  <a:srgbClr val="C00000"/>
                </a:solidFill>
              </a:rPr>
              <a:t>X</a:t>
            </a:r>
            <a:r>
              <a:rPr lang="en-US" altLang="en-US" sz="2000" dirty="0"/>
              <a:t> in cache from ‘M’ to ‘S’. Since, it is a transition from ‘M’ to ‘S’, P</a:t>
            </a:r>
            <a:r>
              <a:rPr lang="en-US" altLang="en-US" sz="2000" baseline="-25000" dirty="0"/>
              <a:t>C </a:t>
            </a:r>
            <a:r>
              <a:rPr lang="en-US" altLang="en-US" sz="2000" dirty="0"/>
              <a:t>must update (write-back) </a:t>
            </a:r>
            <a:r>
              <a:rPr lang="en-US" altLang="en-US" sz="2000" b="1" dirty="0">
                <a:solidFill>
                  <a:srgbClr val="C00000"/>
                </a:solidFill>
              </a:rPr>
              <a:t>X</a:t>
            </a:r>
            <a:r>
              <a:rPr lang="en-US" altLang="en-US" sz="2000" dirty="0"/>
              <a:t> in main-memory.</a:t>
            </a:r>
          </a:p>
          <a:p>
            <a:r>
              <a:rPr lang="en-US" altLang="en-US" sz="2000" dirty="0"/>
              <a:t>Now, if either B or C wants to write, it will place ‘Write X’ on the bus and it will change its cache X’s status from ‘S’ to ‘M’ and other processors, if has a copy will mark from ‘S’ to ‘I’. </a:t>
            </a:r>
          </a:p>
          <a:p>
            <a:r>
              <a:rPr lang="en-US" altLang="en-US" sz="2000" dirty="0"/>
              <a:t>Here, based on bus information (by snooping on bus) processors update their cache at their own responsibility. </a:t>
            </a:r>
          </a:p>
          <a:p>
            <a:r>
              <a:rPr lang="en-US" altLang="en-US" sz="2000" dirty="0"/>
              <a:t>‘</a:t>
            </a:r>
            <a:r>
              <a:rPr lang="en-US" altLang="en-US" sz="2000" b="1" dirty="0">
                <a:solidFill>
                  <a:srgbClr val="C00000"/>
                </a:solidFill>
              </a:rPr>
              <a:t>Write-propagation</a:t>
            </a:r>
            <a:r>
              <a:rPr lang="en-US" altLang="en-US" sz="2000" dirty="0"/>
              <a:t>’ (check </a:t>
            </a:r>
            <a:r>
              <a:rPr lang="en-US" altLang="en-US" sz="2000" dirty="0">
                <a:solidFill>
                  <a:srgbClr val="00B050"/>
                </a:solidFill>
              </a:rPr>
              <a:t>slide#115</a:t>
            </a:r>
            <a:r>
              <a:rPr lang="en-US" altLang="en-US" sz="2000" dirty="0"/>
              <a:t>) is satisfied in the above steps. </a:t>
            </a:r>
          </a:p>
          <a:p>
            <a:endParaRPr lang="en-US" altLang="en-US" sz="2000" dirty="0"/>
          </a:p>
          <a:p>
            <a:endParaRPr lang="en-US" altLang="en-US" sz="2000" dirty="0"/>
          </a:p>
        </p:txBody>
      </p:sp>
      <p:cxnSp>
        <p:nvCxnSpPr>
          <p:cNvPr id="5" name="Straight Connector 4">
            <a:extLst>
              <a:ext uri="{FF2B5EF4-FFF2-40B4-BE49-F238E27FC236}">
                <a16:creationId xmlns:a16="http://schemas.microsoft.com/office/drawing/2014/main" id="{B27A7ABB-7F67-49FD-98A8-FA9F2801ACEF}"/>
              </a:ext>
            </a:extLst>
          </p:cNvPr>
          <p:cNvCxnSpPr/>
          <p:nvPr/>
        </p:nvCxnSpPr>
        <p:spPr>
          <a:xfrm>
            <a:off x="762000" y="2701925"/>
            <a:ext cx="7620000" cy="3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D707576-6A16-404C-83C2-E65542277211}"/>
              </a:ext>
            </a:extLst>
          </p:cNvPr>
          <p:cNvCxnSpPr/>
          <p:nvPr/>
        </p:nvCxnSpPr>
        <p:spPr>
          <a:xfrm rot="5400000" flipH="1" flipV="1">
            <a:off x="1562101" y="2435225"/>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CC9F69A7-DC07-4BBD-AAD4-E957008CFF29}"/>
              </a:ext>
            </a:extLst>
          </p:cNvPr>
          <p:cNvSpPr/>
          <p:nvPr/>
        </p:nvSpPr>
        <p:spPr>
          <a:xfrm>
            <a:off x="1504950" y="1495425"/>
            <a:ext cx="852488"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A</a:t>
            </a:r>
          </a:p>
        </p:txBody>
      </p:sp>
      <p:cxnSp>
        <p:nvCxnSpPr>
          <p:cNvPr id="15" name="Straight Connector 14">
            <a:extLst>
              <a:ext uri="{FF2B5EF4-FFF2-40B4-BE49-F238E27FC236}">
                <a16:creationId xmlns:a16="http://schemas.microsoft.com/office/drawing/2014/main" id="{86302161-0A35-40B1-AC33-987AFAB1FEF9}"/>
              </a:ext>
            </a:extLst>
          </p:cNvPr>
          <p:cNvCxnSpPr/>
          <p:nvPr/>
        </p:nvCxnSpPr>
        <p:spPr>
          <a:xfrm rot="16200000" flipH="1">
            <a:off x="6970713" y="2433637"/>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7315E69C-C60E-4679-8868-5F1ACF2B4FF7}"/>
              </a:ext>
            </a:extLst>
          </p:cNvPr>
          <p:cNvSpPr/>
          <p:nvPr/>
        </p:nvSpPr>
        <p:spPr>
          <a:xfrm>
            <a:off x="6438900" y="1484313"/>
            <a:ext cx="16002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Memory</a:t>
            </a:r>
          </a:p>
        </p:txBody>
      </p:sp>
      <p:sp>
        <p:nvSpPr>
          <p:cNvPr id="17" name="Rectangle 16">
            <a:extLst>
              <a:ext uri="{FF2B5EF4-FFF2-40B4-BE49-F238E27FC236}">
                <a16:creationId xmlns:a16="http://schemas.microsoft.com/office/drawing/2014/main" id="{53B04117-A136-4C57-A9B0-34C2C267E721}"/>
              </a:ext>
            </a:extLst>
          </p:cNvPr>
          <p:cNvSpPr/>
          <p:nvPr/>
        </p:nvSpPr>
        <p:spPr>
          <a:xfrm>
            <a:off x="1558925" y="1985963"/>
            <a:ext cx="798513" cy="16033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  </a:t>
            </a:r>
            <a:r>
              <a:rPr lang="en-US" sz="1100" dirty="0">
                <a:solidFill>
                  <a:srgbClr val="C00000"/>
                </a:solidFill>
              </a:rPr>
              <a:t>X</a:t>
            </a:r>
          </a:p>
        </p:txBody>
      </p:sp>
      <p:cxnSp>
        <p:nvCxnSpPr>
          <p:cNvPr id="20" name="Straight Connector 19">
            <a:extLst>
              <a:ext uri="{FF2B5EF4-FFF2-40B4-BE49-F238E27FC236}">
                <a16:creationId xmlns:a16="http://schemas.microsoft.com/office/drawing/2014/main" id="{C89C2DF9-24CB-4285-B855-C60E87E6C178}"/>
              </a:ext>
            </a:extLst>
          </p:cNvPr>
          <p:cNvCxnSpPr/>
          <p:nvPr/>
        </p:nvCxnSpPr>
        <p:spPr>
          <a:xfrm rot="5400000" flipH="1" flipV="1">
            <a:off x="27439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BA0634C-30B9-46C5-9231-F3E9A5EA729E}"/>
              </a:ext>
            </a:extLst>
          </p:cNvPr>
          <p:cNvCxnSpPr/>
          <p:nvPr/>
        </p:nvCxnSpPr>
        <p:spPr>
          <a:xfrm rot="5400000" flipH="1" flipV="1">
            <a:off x="39631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13901D2-914F-4B53-A156-5F1E5B73634C}"/>
              </a:ext>
            </a:extLst>
          </p:cNvPr>
          <p:cNvCxnSpPr/>
          <p:nvPr/>
        </p:nvCxnSpPr>
        <p:spPr>
          <a:xfrm rot="5400000" flipH="1" flipV="1">
            <a:off x="51823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FE658420-FD38-4DB2-8121-7C6A37863FC4}"/>
              </a:ext>
            </a:extLst>
          </p:cNvPr>
          <p:cNvSpPr/>
          <p:nvPr/>
        </p:nvSpPr>
        <p:spPr>
          <a:xfrm>
            <a:off x="2671763" y="1493838"/>
            <a:ext cx="836612"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B</a:t>
            </a:r>
            <a:endParaRPr lang="en-US" baseline="-25000" dirty="0">
              <a:solidFill>
                <a:schemeClr val="tx1"/>
              </a:solidFill>
            </a:endParaRPr>
          </a:p>
        </p:txBody>
      </p:sp>
      <p:sp>
        <p:nvSpPr>
          <p:cNvPr id="34" name="Rectangle 33">
            <a:extLst>
              <a:ext uri="{FF2B5EF4-FFF2-40B4-BE49-F238E27FC236}">
                <a16:creationId xmlns:a16="http://schemas.microsoft.com/office/drawing/2014/main" id="{C5FA5DBD-C843-4620-9469-BC503E732D94}"/>
              </a:ext>
            </a:extLst>
          </p:cNvPr>
          <p:cNvSpPr/>
          <p:nvPr/>
        </p:nvSpPr>
        <p:spPr>
          <a:xfrm>
            <a:off x="2725738" y="1992313"/>
            <a:ext cx="782637" cy="15398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  </a:t>
            </a:r>
            <a:r>
              <a:rPr lang="en-US" sz="1100" dirty="0">
                <a:solidFill>
                  <a:srgbClr val="C00000"/>
                </a:solidFill>
              </a:rPr>
              <a:t>X</a:t>
            </a:r>
            <a:endParaRPr lang="en-US" sz="1100" dirty="0">
              <a:solidFill>
                <a:schemeClr val="tx1"/>
              </a:solidFill>
            </a:endParaRPr>
          </a:p>
        </p:txBody>
      </p:sp>
      <p:sp>
        <p:nvSpPr>
          <p:cNvPr id="35" name="Rectangle 34">
            <a:extLst>
              <a:ext uri="{FF2B5EF4-FFF2-40B4-BE49-F238E27FC236}">
                <a16:creationId xmlns:a16="http://schemas.microsoft.com/office/drawing/2014/main" id="{40797E9D-8FF1-4912-BE5A-7D71E7FD01DB}"/>
              </a:ext>
            </a:extLst>
          </p:cNvPr>
          <p:cNvSpPr/>
          <p:nvPr/>
        </p:nvSpPr>
        <p:spPr>
          <a:xfrm>
            <a:off x="3933825" y="1493838"/>
            <a:ext cx="885825"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C</a:t>
            </a:r>
            <a:endParaRPr lang="en-US" sz="2000" baseline="-25000" dirty="0">
              <a:solidFill>
                <a:schemeClr val="tx1"/>
              </a:solidFill>
            </a:endParaRPr>
          </a:p>
        </p:txBody>
      </p:sp>
      <p:sp>
        <p:nvSpPr>
          <p:cNvPr id="36" name="Rectangle 35">
            <a:extLst>
              <a:ext uri="{FF2B5EF4-FFF2-40B4-BE49-F238E27FC236}">
                <a16:creationId xmlns:a16="http://schemas.microsoft.com/office/drawing/2014/main" id="{C3077779-ACDB-4FE2-ABAC-9F47DCA29BDE}"/>
              </a:ext>
            </a:extLst>
          </p:cNvPr>
          <p:cNvSpPr/>
          <p:nvPr/>
        </p:nvSpPr>
        <p:spPr>
          <a:xfrm>
            <a:off x="3989388" y="1985963"/>
            <a:ext cx="782637" cy="15875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 </a:t>
            </a:r>
            <a:r>
              <a:rPr lang="en-US" sz="1100" b="1" dirty="0">
                <a:solidFill>
                  <a:srgbClr val="C00000"/>
                </a:solidFill>
              </a:rPr>
              <a:t>X</a:t>
            </a:r>
          </a:p>
        </p:txBody>
      </p:sp>
      <p:sp>
        <p:nvSpPr>
          <p:cNvPr id="37" name="Rectangle 36">
            <a:extLst>
              <a:ext uri="{FF2B5EF4-FFF2-40B4-BE49-F238E27FC236}">
                <a16:creationId xmlns:a16="http://schemas.microsoft.com/office/drawing/2014/main" id="{FEAFC52B-B194-46F7-8997-8E544A9DE084}"/>
              </a:ext>
            </a:extLst>
          </p:cNvPr>
          <p:cNvSpPr/>
          <p:nvPr/>
        </p:nvSpPr>
        <p:spPr>
          <a:xfrm>
            <a:off x="5100638" y="1492250"/>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D</a:t>
            </a:r>
            <a:endParaRPr lang="en-US" baseline="-25000" dirty="0">
              <a:solidFill>
                <a:schemeClr val="tx1"/>
              </a:solidFill>
            </a:endParaRPr>
          </a:p>
        </p:txBody>
      </p:sp>
      <p:sp>
        <p:nvSpPr>
          <p:cNvPr id="38" name="Rectangle 37">
            <a:extLst>
              <a:ext uri="{FF2B5EF4-FFF2-40B4-BE49-F238E27FC236}">
                <a16:creationId xmlns:a16="http://schemas.microsoft.com/office/drawing/2014/main" id="{5F83E00B-9443-48EB-A345-8CB0CD857F1C}"/>
              </a:ext>
            </a:extLst>
          </p:cNvPr>
          <p:cNvSpPr/>
          <p:nvPr/>
        </p:nvSpPr>
        <p:spPr>
          <a:xfrm>
            <a:off x="5156200" y="1992313"/>
            <a:ext cx="630238" cy="152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226323" name="AutoShape 5">
            <a:extLst>
              <a:ext uri="{FF2B5EF4-FFF2-40B4-BE49-F238E27FC236}">
                <a16:creationId xmlns:a16="http://schemas.microsoft.com/office/drawing/2014/main" id="{3F5F3726-597F-45D5-8C40-C7F9D92BFE97}"/>
              </a:ext>
            </a:extLst>
          </p:cNvPr>
          <p:cNvSpPr>
            <a:spLocks/>
          </p:cNvSpPr>
          <p:nvPr/>
        </p:nvSpPr>
        <p:spPr bwMode="auto">
          <a:xfrm>
            <a:off x="115888" y="1157288"/>
            <a:ext cx="1292225" cy="909637"/>
          </a:xfrm>
          <a:prstGeom prst="borderCallout1">
            <a:avLst>
              <a:gd name="adj1" fmla="val 101472"/>
              <a:gd name="adj2" fmla="val 64838"/>
              <a:gd name="adj3" fmla="val 171625"/>
              <a:gd name="adj4" fmla="val 81324"/>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a:t>Bus: all processors snoop on the bus</a:t>
            </a:r>
            <a:endParaRPr lang="en-AU" altLang="en-US" sz="1400"/>
          </a:p>
        </p:txBody>
      </p:sp>
      <p:sp>
        <p:nvSpPr>
          <p:cNvPr id="226324" name="TextBox 3">
            <a:extLst>
              <a:ext uri="{FF2B5EF4-FFF2-40B4-BE49-F238E27FC236}">
                <a16:creationId xmlns:a16="http://schemas.microsoft.com/office/drawing/2014/main" id="{E4DDAEE4-00B3-4B1E-9879-DD6306B30B87}"/>
              </a:ext>
            </a:extLst>
          </p:cNvPr>
          <p:cNvSpPr txBox="1">
            <a:spLocks noChangeArrowheads="1"/>
          </p:cNvSpPr>
          <p:nvPr/>
        </p:nvSpPr>
        <p:spPr bwMode="auto">
          <a:xfrm>
            <a:off x="7740650" y="1550988"/>
            <a:ext cx="182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b="1">
                <a:solidFill>
                  <a:srgbClr val="C00000"/>
                </a:solidFill>
              </a:rPr>
              <a:t>X</a:t>
            </a:r>
            <a:endParaRPr lang="en-US" altLang="en-US" sz="1800" b="1">
              <a:solidFill>
                <a:srgbClr val="C00000"/>
              </a:solidFill>
            </a:endParaRPr>
          </a:p>
        </p:txBody>
      </p:sp>
      <p:sp>
        <p:nvSpPr>
          <p:cNvPr id="6" name="TextBox 5">
            <a:extLst>
              <a:ext uri="{FF2B5EF4-FFF2-40B4-BE49-F238E27FC236}">
                <a16:creationId xmlns:a16="http://schemas.microsoft.com/office/drawing/2014/main" id="{2BFCF26D-D5A9-4ED3-A024-D4F5C7EABA49}"/>
              </a:ext>
            </a:extLst>
          </p:cNvPr>
          <p:cNvSpPr txBox="1"/>
          <p:nvPr/>
        </p:nvSpPr>
        <p:spPr>
          <a:xfrm>
            <a:off x="2335213" y="1924050"/>
            <a:ext cx="107950" cy="277813"/>
          </a:xfrm>
          <a:prstGeom prst="rect">
            <a:avLst/>
          </a:prstGeom>
          <a:noFill/>
        </p:spPr>
        <p:txBody>
          <a:bodyPr>
            <a:spAutoFit/>
          </a:bodyPr>
          <a:lstStyle/>
          <a:p>
            <a:pPr>
              <a:defRPr/>
            </a:pPr>
            <a:r>
              <a:rPr lang="en-US" sz="1200" dirty="0">
                <a:solidFill>
                  <a:srgbClr val="7030A0"/>
                </a:solidFill>
                <a:effectLst>
                  <a:outerShdw blurRad="38100" dist="38100" dir="2700000" algn="tl">
                    <a:srgbClr val="000000">
                      <a:alpha val="43137"/>
                    </a:srgbClr>
                  </a:outerShdw>
                </a:effectLst>
              </a:rPr>
              <a:t>I</a:t>
            </a:r>
            <a:endParaRPr lang="en-US" dirty="0">
              <a:solidFill>
                <a:srgbClr val="7030A0"/>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C43D3E19-EFEA-4B19-AEEB-38F4933DDFC0}"/>
              </a:ext>
            </a:extLst>
          </p:cNvPr>
          <p:cNvSpPr txBox="1"/>
          <p:nvPr/>
        </p:nvSpPr>
        <p:spPr>
          <a:xfrm>
            <a:off x="3481388" y="1924050"/>
            <a:ext cx="158750" cy="307975"/>
          </a:xfrm>
          <a:prstGeom prst="rect">
            <a:avLst/>
          </a:prstGeom>
          <a:noFill/>
        </p:spPr>
        <p:txBody>
          <a:bodyPr>
            <a:spAutoFit/>
          </a:bodyPr>
          <a:lstStyle/>
          <a:p>
            <a:pPr>
              <a:defRPr/>
            </a:pPr>
            <a:r>
              <a:rPr lang="en-US" sz="1400" dirty="0">
                <a:solidFill>
                  <a:srgbClr val="7030A0"/>
                </a:solidFill>
                <a:effectLst>
                  <a:outerShdw blurRad="38100" dist="38100" dir="2700000" algn="tl">
                    <a:srgbClr val="000000">
                      <a:alpha val="43137"/>
                    </a:srgbClr>
                  </a:outerShdw>
                </a:effectLst>
              </a:rPr>
              <a:t>I</a:t>
            </a:r>
            <a:endParaRPr lang="en-US" dirty="0">
              <a:solidFill>
                <a:srgbClr val="7030A0"/>
              </a:solidFill>
              <a:effectLst>
                <a:outerShdw blurRad="38100" dist="38100" dir="2700000" algn="tl">
                  <a:srgbClr val="000000">
                    <a:alpha val="43137"/>
                  </a:srgbClr>
                </a:outerShdw>
              </a:effectLst>
            </a:endParaRPr>
          </a:p>
        </p:txBody>
      </p:sp>
      <p:sp>
        <p:nvSpPr>
          <p:cNvPr id="24" name="TextBox 23">
            <a:extLst>
              <a:ext uri="{FF2B5EF4-FFF2-40B4-BE49-F238E27FC236}">
                <a16:creationId xmlns:a16="http://schemas.microsoft.com/office/drawing/2014/main" id="{0C62AAF3-7956-443D-8231-9EE9AC0E23DD}"/>
              </a:ext>
            </a:extLst>
          </p:cNvPr>
          <p:cNvSpPr txBox="1"/>
          <p:nvPr/>
        </p:nvSpPr>
        <p:spPr>
          <a:xfrm>
            <a:off x="4772025" y="1974850"/>
            <a:ext cx="157163" cy="307975"/>
          </a:xfrm>
          <a:prstGeom prst="rect">
            <a:avLst/>
          </a:prstGeom>
          <a:noFill/>
        </p:spPr>
        <p:txBody>
          <a:bodyPr>
            <a:spAutoFit/>
          </a:bodyPr>
          <a:lstStyle/>
          <a:p>
            <a:pPr>
              <a:defRPr/>
            </a:pPr>
            <a:r>
              <a:rPr lang="en-US" sz="1400" dirty="0">
                <a:solidFill>
                  <a:srgbClr val="0070C0"/>
                </a:solidFill>
                <a:effectLst>
                  <a:outerShdw blurRad="38100" dist="38100" dir="2700000" algn="tl">
                    <a:srgbClr val="000000">
                      <a:alpha val="43137"/>
                    </a:srgbClr>
                  </a:outerShdw>
                </a:effectLst>
              </a:rPr>
              <a:t>M</a:t>
            </a:r>
            <a:endParaRPr lang="en-US" dirty="0">
              <a:solidFill>
                <a:srgbClr val="0070C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a:extLst>
              <a:ext uri="{FF2B5EF4-FFF2-40B4-BE49-F238E27FC236}">
                <a16:creationId xmlns:a16="http://schemas.microsoft.com/office/drawing/2014/main" id="{FBC90C12-D7AB-4537-AA18-EFB0E2769953}"/>
              </a:ext>
            </a:extLst>
          </p:cNvPr>
          <p:cNvSpPr>
            <a:spLocks noGrp="1" noChangeArrowheads="1"/>
          </p:cNvSpPr>
          <p:nvPr>
            <p:ph type="title"/>
          </p:nvPr>
        </p:nvSpPr>
        <p:spPr>
          <a:xfrm>
            <a:off x="762000" y="206375"/>
            <a:ext cx="8174038" cy="708025"/>
          </a:xfrm>
          <a:solidFill>
            <a:schemeClr val="bg1"/>
          </a:solidFill>
        </p:spPr>
        <p:txBody>
          <a:bodyPr/>
          <a:lstStyle/>
          <a:p>
            <a:r>
              <a:rPr lang="en-AU" altLang="en-US" sz="4000"/>
              <a:t>Snooping with Write-invalidate</a:t>
            </a:r>
            <a:endParaRPr lang="en-US" altLang="en-US" sz="4000"/>
          </a:p>
        </p:txBody>
      </p:sp>
      <p:sp>
        <p:nvSpPr>
          <p:cNvPr id="3" name="Content Placeholder 2">
            <a:extLst>
              <a:ext uri="{FF2B5EF4-FFF2-40B4-BE49-F238E27FC236}">
                <a16:creationId xmlns:a16="http://schemas.microsoft.com/office/drawing/2014/main" id="{F562FB45-9CC2-4677-B68E-E4ABA1730305}"/>
              </a:ext>
            </a:extLst>
          </p:cNvPr>
          <p:cNvSpPr>
            <a:spLocks noGrp="1" noChangeArrowheads="1"/>
          </p:cNvSpPr>
          <p:nvPr>
            <p:ph idx="1"/>
          </p:nvPr>
        </p:nvSpPr>
        <p:spPr>
          <a:xfrm>
            <a:off x="395288" y="2924175"/>
            <a:ext cx="8540750" cy="3744913"/>
          </a:xfrm>
          <a:solidFill>
            <a:schemeClr val="bg1"/>
          </a:solidFill>
        </p:spPr>
        <p:txBody>
          <a:bodyPr/>
          <a:lstStyle/>
          <a:p>
            <a:r>
              <a:rPr lang="en-US" altLang="en-US" sz="2000" dirty="0"/>
              <a:t>Now, the ‘Write-Serialization’ (check </a:t>
            </a:r>
            <a:r>
              <a:rPr lang="en-US" altLang="en-US" sz="2000" dirty="0">
                <a:solidFill>
                  <a:srgbClr val="00B050"/>
                </a:solidFill>
              </a:rPr>
              <a:t>slide#115</a:t>
            </a:r>
            <a:r>
              <a:rPr lang="en-US" altLang="en-US" sz="2000" dirty="0"/>
              <a:t>) is satisfied because of the bus properties. Assume, processor B and C both wants to write </a:t>
            </a:r>
            <a:r>
              <a:rPr lang="en-US" altLang="en-US" sz="2000" b="1" dirty="0">
                <a:solidFill>
                  <a:srgbClr val="C00000"/>
                </a:solidFill>
              </a:rPr>
              <a:t>X</a:t>
            </a:r>
            <a:r>
              <a:rPr lang="en-US" altLang="en-US" sz="2000" dirty="0"/>
              <a:t>, say values 10 and 15 respectively at the same time. </a:t>
            </a:r>
          </a:p>
          <a:p>
            <a:r>
              <a:rPr lang="en-US" altLang="en-US" sz="2000" dirty="0"/>
              <a:t>Bus </a:t>
            </a:r>
            <a:r>
              <a:rPr lang="en-US" altLang="en-US" sz="2000" b="1" dirty="0">
                <a:solidFill>
                  <a:srgbClr val="7030A0"/>
                </a:solidFill>
              </a:rPr>
              <a:t>arbitration</a:t>
            </a:r>
            <a:r>
              <a:rPr lang="en-US" altLang="en-US" sz="2000" dirty="0">
                <a:solidFill>
                  <a:srgbClr val="7030A0"/>
                </a:solidFill>
              </a:rPr>
              <a:t> </a:t>
            </a:r>
            <a:r>
              <a:rPr lang="en-US" altLang="en-US" sz="2000" dirty="0"/>
              <a:t>will allow one to speak in the bus, hence write-serialization will be maintained – it may be B then C or, C then B, however, all other processor will see the same order or get the same final value. </a:t>
            </a:r>
          </a:p>
          <a:p>
            <a:r>
              <a:rPr lang="en-US" altLang="en-US" sz="2000" dirty="0"/>
              <a:t>For example, if processor A will read X=15 (when B writes and then C writes) then, D will read the same that is X=15, but not X=10, – otherwise, the ‘write-serialization’ is not maintained. </a:t>
            </a:r>
          </a:p>
          <a:p>
            <a:endParaRPr lang="en-US" altLang="en-US" sz="2000" dirty="0"/>
          </a:p>
          <a:p>
            <a:endParaRPr lang="en-US" altLang="en-US" sz="2000" dirty="0"/>
          </a:p>
        </p:txBody>
      </p:sp>
      <p:cxnSp>
        <p:nvCxnSpPr>
          <p:cNvPr id="5" name="Straight Connector 4">
            <a:extLst>
              <a:ext uri="{FF2B5EF4-FFF2-40B4-BE49-F238E27FC236}">
                <a16:creationId xmlns:a16="http://schemas.microsoft.com/office/drawing/2014/main" id="{8CC003F0-BBA7-44A3-9D66-8781B7ABF437}"/>
              </a:ext>
            </a:extLst>
          </p:cNvPr>
          <p:cNvCxnSpPr/>
          <p:nvPr/>
        </p:nvCxnSpPr>
        <p:spPr>
          <a:xfrm>
            <a:off x="762000" y="2701925"/>
            <a:ext cx="7620000" cy="3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0F15164-C142-4CCD-8309-D3055B3B408F}"/>
              </a:ext>
            </a:extLst>
          </p:cNvPr>
          <p:cNvCxnSpPr/>
          <p:nvPr/>
        </p:nvCxnSpPr>
        <p:spPr>
          <a:xfrm rot="5400000" flipH="1" flipV="1">
            <a:off x="1562101" y="2435225"/>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4DB1ACCE-3CDA-4AEC-A4B9-F45CC5500206}"/>
              </a:ext>
            </a:extLst>
          </p:cNvPr>
          <p:cNvSpPr/>
          <p:nvPr/>
        </p:nvSpPr>
        <p:spPr>
          <a:xfrm>
            <a:off x="1504950" y="1495425"/>
            <a:ext cx="852488"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A</a:t>
            </a:r>
          </a:p>
        </p:txBody>
      </p:sp>
      <p:cxnSp>
        <p:nvCxnSpPr>
          <p:cNvPr id="15" name="Straight Connector 14">
            <a:extLst>
              <a:ext uri="{FF2B5EF4-FFF2-40B4-BE49-F238E27FC236}">
                <a16:creationId xmlns:a16="http://schemas.microsoft.com/office/drawing/2014/main" id="{152D9A5C-AD5C-4AB5-8D29-F138DC90B4D7}"/>
              </a:ext>
            </a:extLst>
          </p:cNvPr>
          <p:cNvCxnSpPr/>
          <p:nvPr/>
        </p:nvCxnSpPr>
        <p:spPr>
          <a:xfrm rot="16200000" flipH="1">
            <a:off x="6970713" y="2433637"/>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B00EE5A6-92AD-43C6-BA6A-216FF106817B}"/>
              </a:ext>
            </a:extLst>
          </p:cNvPr>
          <p:cNvSpPr/>
          <p:nvPr/>
        </p:nvSpPr>
        <p:spPr>
          <a:xfrm>
            <a:off x="6438900" y="1484313"/>
            <a:ext cx="16002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Memory</a:t>
            </a:r>
          </a:p>
        </p:txBody>
      </p:sp>
      <p:sp>
        <p:nvSpPr>
          <p:cNvPr id="17" name="Rectangle 16">
            <a:extLst>
              <a:ext uri="{FF2B5EF4-FFF2-40B4-BE49-F238E27FC236}">
                <a16:creationId xmlns:a16="http://schemas.microsoft.com/office/drawing/2014/main" id="{2F058CC7-AAA7-4836-B7D7-7A67724552C6}"/>
              </a:ext>
            </a:extLst>
          </p:cNvPr>
          <p:cNvSpPr/>
          <p:nvPr/>
        </p:nvSpPr>
        <p:spPr>
          <a:xfrm>
            <a:off x="1558925" y="1985963"/>
            <a:ext cx="798513" cy="16033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  </a:t>
            </a:r>
            <a:r>
              <a:rPr lang="en-US" sz="1100" dirty="0">
                <a:solidFill>
                  <a:srgbClr val="C00000"/>
                </a:solidFill>
              </a:rPr>
              <a:t>X</a:t>
            </a:r>
          </a:p>
        </p:txBody>
      </p:sp>
      <p:cxnSp>
        <p:nvCxnSpPr>
          <p:cNvPr id="20" name="Straight Connector 19">
            <a:extLst>
              <a:ext uri="{FF2B5EF4-FFF2-40B4-BE49-F238E27FC236}">
                <a16:creationId xmlns:a16="http://schemas.microsoft.com/office/drawing/2014/main" id="{387F2FAF-F7D0-42C4-A0D7-B56DD5A77FDA}"/>
              </a:ext>
            </a:extLst>
          </p:cNvPr>
          <p:cNvCxnSpPr/>
          <p:nvPr/>
        </p:nvCxnSpPr>
        <p:spPr>
          <a:xfrm rot="5400000" flipH="1" flipV="1">
            <a:off x="27439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1ABB097-B729-4F16-9FF4-3E11C96AAF49}"/>
              </a:ext>
            </a:extLst>
          </p:cNvPr>
          <p:cNvCxnSpPr/>
          <p:nvPr/>
        </p:nvCxnSpPr>
        <p:spPr>
          <a:xfrm rot="5400000" flipH="1" flipV="1">
            <a:off x="39631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01980A8-85DE-46AF-9C04-388BF7770274}"/>
              </a:ext>
            </a:extLst>
          </p:cNvPr>
          <p:cNvCxnSpPr/>
          <p:nvPr/>
        </p:nvCxnSpPr>
        <p:spPr>
          <a:xfrm rot="5400000" flipH="1" flipV="1">
            <a:off x="51823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DB75B97A-DB18-4724-9218-BC4524E02907}"/>
              </a:ext>
            </a:extLst>
          </p:cNvPr>
          <p:cNvSpPr/>
          <p:nvPr/>
        </p:nvSpPr>
        <p:spPr>
          <a:xfrm>
            <a:off x="2671763" y="1493838"/>
            <a:ext cx="836612"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B</a:t>
            </a:r>
            <a:endParaRPr lang="en-US" baseline="-25000" dirty="0">
              <a:solidFill>
                <a:schemeClr val="tx1"/>
              </a:solidFill>
            </a:endParaRPr>
          </a:p>
        </p:txBody>
      </p:sp>
      <p:sp>
        <p:nvSpPr>
          <p:cNvPr id="34" name="Rectangle 33">
            <a:extLst>
              <a:ext uri="{FF2B5EF4-FFF2-40B4-BE49-F238E27FC236}">
                <a16:creationId xmlns:a16="http://schemas.microsoft.com/office/drawing/2014/main" id="{4749AD38-63DB-4E56-9219-CA862F96ACE6}"/>
              </a:ext>
            </a:extLst>
          </p:cNvPr>
          <p:cNvSpPr/>
          <p:nvPr/>
        </p:nvSpPr>
        <p:spPr>
          <a:xfrm>
            <a:off x="2725738" y="1992313"/>
            <a:ext cx="782637" cy="15398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  </a:t>
            </a:r>
            <a:r>
              <a:rPr lang="en-US" sz="1100" dirty="0">
                <a:solidFill>
                  <a:srgbClr val="C00000"/>
                </a:solidFill>
              </a:rPr>
              <a:t>X</a:t>
            </a:r>
            <a:endParaRPr lang="en-US" sz="1100" dirty="0">
              <a:solidFill>
                <a:schemeClr val="tx1"/>
              </a:solidFill>
            </a:endParaRPr>
          </a:p>
        </p:txBody>
      </p:sp>
      <p:sp>
        <p:nvSpPr>
          <p:cNvPr id="35" name="Rectangle 34">
            <a:extLst>
              <a:ext uri="{FF2B5EF4-FFF2-40B4-BE49-F238E27FC236}">
                <a16:creationId xmlns:a16="http://schemas.microsoft.com/office/drawing/2014/main" id="{11089E2A-6D45-41B7-A23B-59FF36BD94A5}"/>
              </a:ext>
            </a:extLst>
          </p:cNvPr>
          <p:cNvSpPr/>
          <p:nvPr/>
        </p:nvSpPr>
        <p:spPr>
          <a:xfrm>
            <a:off x="3933825" y="1493838"/>
            <a:ext cx="885825"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C</a:t>
            </a:r>
            <a:endParaRPr lang="en-US" sz="2000" baseline="-25000" dirty="0">
              <a:solidFill>
                <a:schemeClr val="tx1"/>
              </a:solidFill>
            </a:endParaRPr>
          </a:p>
        </p:txBody>
      </p:sp>
      <p:sp>
        <p:nvSpPr>
          <p:cNvPr id="36" name="Rectangle 35">
            <a:extLst>
              <a:ext uri="{FF2B5EF4-FFF2-40B4-BE49-F238E27FC236}">
                <a16:creationId xmlns:a16="http://schemas.microsoft.com/office/drawing/2014/main" id="{D3A42E41-AB3F-4B11-AE5A-BD98FE94C59E}"/>
              </a:ext>
            </a:extLst>
          </p:cNvPr>
          <p:cNvSpPr/>
          <p:nvPr/>
        </p:nvSpPr>
        <p:spPr>
          <a:xfrm>
            <a:off x="3989388" y="1985963"/>
            <a:ext cx="782637" cy="15875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 </a:t>
            </a:r>
            <a:r>
              <a:rPr lang="en-US" sz="1100" b="1" dirty="0">
                <a:solidFill>
                  <a:srgbClr val="C00000"/>
                </a:solidFill>
              </a:rPr>
              <a:t>X</a:t>
            </a:r>
          </a:p>
        </p:txBody>
      </p:sp>
      <p:sp>
        <p:nvSpPr>
          <p:cNvPr id="37" name="Rectangle 36">
            <a:extLst>
              <a:ext uri="{FF2B5EF4-FFF2-40B4-BE49-F238E27FC236}">
                <a16:creationId xmlns:a16="http://schemas.microsoft.com/office/drawing/2014/main" id="{16E8D03C-087A-4D86-941B-8DDC8907BACB}"/>
              </a:ext>
            </a:extLst>
          </p:cNvPr>
          <p:cNvSpPr/>
          <p:nvPr/>
        </p:nvSpPr>
        <p:spPr>
          <a:xfrm>
            <a:off x="5100638" y="1492250"/>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D</a:t>
            </a:r>
            <a:endParaRPr lang="en-US" baseline="-25000" dirty="0">
              <a:solidFill>
                <a:schemeClr val="tx1"/>
              </a:solidFill>
            </a:endParaRPr>
          </a:p>
        </p:txBody>
      </p:sp>
      <p:sp>
        <p:nvSpPr>
          <p:cNvPr id="38" name="Rectangle 37">
            <a:extLst>
              <a:ext uri="{FF2B5EF4-FFF2-40B4-BE49-F238E27FC236}">
                <a16:creationId xmlns:a16="http://schemas.microsoft.com/office/drawing/2014/main" id="{B5AF57F1-D757-43E5-8C95-3E26497C8F02}"/>
              </a:ext>
            </a:extLst>
          </p:cNvPr>
          <p:cNvSpPr/>
          <p:nvPr/>
        </p:nvSpPr>
        <p:spPr>
          <a:xfrm>
            <a:off x="5156200" y="1992313"/>
            <a:ext cx="630238" cy="152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228371" name="AutoShape 5">
            <a:extLst>
              <a:ext uri="{FF2B5EF4-FFF2-40B4-BE49-F238E27FC236}">
                <a16:creationId xmlns:a16="http://schemas.microsoft.com/office/drawing/2014/main" id="{E9C54D00-6B61-444D-A6EB-E2F1E3277A6F}"/>
              </a:ext>
            </a:extLst>
          </p:cNvPr>
          <p:cNvSpPr>
            <a:spLocks/>
          </p:cNvSpPr>
          <p:nvPr/>
        </p:nvSpPr>
        <p:spPr bwMode="auto">
          <a:xfrm>
            <a:off x="115888" y="1157288"/>
            <a:ext cx="1292225" cy="909637"/>
          </a:xfrm>
          <a:prstGeom prst="borderCallout1">
            <a:avLst>
              <a:gd name="adj1" fmla="val 101472"/>
              <a:gd name="adj2" fmla="val 64838"/>
              <a:gd name="adj3" fmla="val 171625"/>
              <a:gd name="adj4" fmla="val 81324"/>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a:t>Bus: all processors snoop on the bus</a:t>
            </a:r>
            <a:endParaRPr lang="en-AU" altLang="en-US" sz="1400"/>
          </a:p>
        </p:txBody>
      </p:sp>
      <p:sp>
        <p:nvSpPr>
          <p:cNvPr id="228372" name="TextBox 3">
            <a:extLst>
              <a:ext uri="{FF2B5EF4-FFF2-40B4-BE49-F238E27FC236}">
                <a16:creationId xmlns:a16="http://schemas.microsoft.com/office/drawing/2014/main" id="{26C667A1-7F24-48B6-9AF0-3309A987D7FF}"/>
              </a:ext>
            </a:extLst>
          </p:cNvPr>
          <p:cNvSpPr txBox="1">
            <a:spLocks noChangeArrowheads="1"/>
          </p:cNvSpPr>
          <p:nvPr/>
        </p:nvSpPr>
        <p:spPr bwMode="auto">
          <a:xfrm>
            <a:off x="7740650" y="1550988"/>
            <a:ext cx="182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b="1">
                <a:solidFill>
                  <a:srgbClr val="C00000"/>
                </a:solidFill>
              </a:rPr>
              <a:t>X</a:t>
            </a:r>
            <a:endParaRPr lang="en-US" altLang="en-US" sz="1800" b="1">
              <a:solidFill>
                <a:srgbClr val="C00000"/>
              </a:solidFill>
            </a:endParaRPr>
          </a:p>
        </p:txBody>
      </p:sp>
      <p:sp>
        <p:nvSpPr>
          <p:cNvPr id="6" name="TextBox 5">
            <a:extLst>
              <a:ext uri="{FF2B5EF4-FFF2-40B4-BE49-F238E27FC236}">
                <a16:creationId xmlns:a16="http://schemas.microsoft.com/office/drawing/2014/main" id="{DB3E352C-8404-44FF-BC8E-C74AE1513A3A}"/>
              </a:ext>
            </a:extLst>
          </p:cNvPr>
          <p:cNvSpPr txBox="1"/>
          <p:nvPr/>
        </p:nvSpPr>
        <p:spPr>
          <a:xfrm>
            <a:off x="2335213" y="1924050"/>
            <a:ext cx="107950" cy="277813"/>
          </a:xfrm>
          <a:prstGeom prst="rect">
            <a:avLst/>
          </a:prstGeom>
          <a:noFill/>
        </p:spPr>
        <p:txBody>
          <a:bodyPr>
            <a:spAutoFit/>
          </a:bodyPr>
          <a:lstStyle/>
          <a:p>
            <a:pPr>
              <a:defRPr/>
            </a:pPr>
            <a:r>
              <a:rPr lang="en-US" sz="1200" dirty="0">
                <a:solidFill>
                  <a:srgbClr val="7030A0"/>
                </a:solidFill>
                <a:effectLst>
                  <a:outerShdw blurRad="38100" dist="38100" dir="2700000" algn="tl">
                    <a:srgbClr val="000000">
                      <a:alpha val="43137"/>
                    </a:srgbClr>
                  </a:outerShdw>
                </a:effectLst>
              </a:rPr>
              <a:t>I</a:t>
            </a:r>
            <a:endParaRPr lang="en-US" dirty="0">
              <a:solidFill>
                <a:srgbClr val="7030A0"/>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BBF1AA50-04DA-4FEA-BC29-5D2429ADACA0}"/>
              </a:ext>
            </a:extLst>
          </p:cNvPr>
          <p:cNvSpPr txBox="1"/>
          <p:nvPr/>
        </p:nvSpPr>
        <p:spPr>
          <a:xfrm>
            <a:off x="3481388" y="1924050"/>
            <a:ext cx="158750" cy="307975"/>
          </a:xfrm>
          <a:prstGeom prst="rect">
            <a:avLst/>
          </a:prstGeom>
          <a:noFill/>
        </p:spPr>
        <p:txBody>
          <a:bodyPr>
            <a:spAutoFit/>
          </a:bodyPr>
          <a:lstStyle/>
          <a:p>
            <a:pPr>
              <a:defRPr/>
            </a:pPr>
            <a:r>
              <a:rPr lang="en-US" sz="1400" dirty="0">
                <a:solidFill>
                  <a:srgbClr val="7030A0"/>
                </a:solidFill>
                <a:effectLst>
                  <a:outerShdw blurRad="38100" dist="38100" dir="2700000" algn="tl">
                    <a:srgbClr val="000000">
                      <a:alpha val="43137"/>
                    </a:srgbClr>
                  </a:outerShdw>
                </a:effectLst>
              </a:rPr>
              <a:t>S</a:t>
            </a:r>
            <a:endParaRPr lang="en-US" dirty="0">
              <a:solidFill>
                <a:srgbClr val="7030A0"/>
              </a:solidFill>
              <a:effectLst>
                <a:outerShdw blurRad="38100" dist="38100" dir="2700000" algn="tl">
                  <a:srgbClr val="000000">
                    <a:alpha val="43137"/>
                  </a:srgbClr>
                </a:outerShdw>
              </a:effectLst>
            </a:endParaRPr>
          </a:p>
        </p:txBody>
      </p:sp>
      <p:sp>
        <p:nvSpPr>
          <p:cNvPr id="24" name="TextBox 23">
            <a:extLst>
              <a:ext uri="{FF2B5EF4-FFF2-40B4-BE49-F238E27FC236}">
                <a16:creationId xmlns:a16="http://schemas.microsoft.com/office/drawing/2014/main" id="{00E67B14-3283-4952-AC79-911BF4E9BA17}"/>
              </a:ext>
            </a:extLst>
          </p:cNvPr>
          <p:cNvSpPr txBox="1"/>
          <p:nvPr/>
        </p:nvSpPr>
        <p:spPr>
          <a:xfrm>
            <a:off x="4772025" y="1974850"/>
            <a:ext cx="157163" cy="307975"/>
          </a:xfrm>
          <a:prstGeom prst="rect">
            <a:avLst/>
          </a:prstGeom>
          <a:noFill/>
        </p:spPr>
        <p:txBody>
          <a:bodyPr>
            <a:spAutoFit/>
          </a:bodyPr>
          <a:lstStyle/>
          <a:p>
            <a:pPr>
              <a:defRPr/>
            </a:pPr>
            <a:r>
              <a:rPr lang="en-US" sz="1400" dirty="0">
                <a:solidFill>
                  <a:srgbClr val="7030A0"/>
                </a:solidFill>
                <a:effectLst>
                  <a:outerShdw blurRad="38100" dist="38100" dir="2700000" algn="tl">
                    <a:srgbClr val="000000">
                      <a:alpha val="43137"/>
                    </a:srgbClr>
                  </a:outerShdw>
                </a:effectLst>
              </a:rPr>
              <a:t>S</a:t>
            </a:r>
            <a:endParaRPr lang="en-US"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a:extLst>
              <a:ext uri="{FF2B5EF4-FFF2-40B4-BE49-F238E27FC236}">
                <a16:creationId xmlns:a16="http://schemas.microsoft.com/office/drawing/2014/main" id="{109A386D-C3FE-440B-846B-F9A4B62F51EE}"/>
              </a:ext>
            </a:extLst>
          </p:cNvPr>
          <p:cNvSpPr>
            <a:spLocks noGrp="1" noChangeArrowheads="1"/>
          </p:cNvSpPr>
          <p:nvPr>
            <p:ph type="title"/>
          </p:nvPr>
        </p:nvSpPr>
        <p:spPr>
          <a:xfrm>
            <a:off x="754063" y="142875"/>
            <a:ext cx="8174037" cy="708025"/>
          </a:xfrm>
          <a:solidFill>
            <a:schemeClr val="bg1"/>
          </a:solidFill>
        </p:spPr>
        <p:txBody>
          <a:bodyPr/>
          <a:lstStyle/>
          <a:p>
            <a:r>
              <a:rPr lang="en-AU" altLang="en-US" sz="4000"/>
              <a:t>Directory Based Protocols</a:t>
            </a:r>
            <a:endParaRPr lang="en-US" altLang="en-US" sz="4000"/>
          </a:p>
        </p:txBody>
      </p:sp>
      <p:sp>
        <p:nvSpPr>
          <p:cNvPr id="3" name="Content Placeholder 2">
            <a:extLst>
              <a:ext uri="{FF2B5EF4-FFF2-40B4-BE49-F238E27FC236}">
                <a16:creationId xmlns:a16="http://schemas.microsoft.com/office/drawing/2014/main" id="{A8D67F29-1B68-4CA8-991A-79F051ECB1B7}"/>
              </a:ext>
            </a:extLst>
          </p:cNvPr>
          <p:cNvSpPr>
            <a:spLocks noGrp="1"/>
          </p:cNvSpPr>
          <p:nvPr>
            <p:ph idx="1"/>
          </p:nvPr>
        </p:nvSpPr>
        <p:spPr>
          <a:xfrm>
            <a:off x="107950" y="3213100"/>
            <a:ext cx="8820150" cy="3529013"/>
          </a:xfrm>
          <a:solidFill>
            <a:schemeClr val="bg1"/>
          </a:solidFill>
        </p:spPr>
        <p:txBody>
          <a:bodyPr>
            <a:normAutofit fontScale="92500" lnSpcReduction="10000"/>
          </a:bodyPr>
          <a:lstStyle/>
          <a:p>
            <a:pPr>
              <a:defRPr/>
            </a:pPr>
            <a:r>
              <a:rPr lang="en-US" sz="2000" b="1" dirty="0"/>
              <a:t>Problem</a:t>
            </a:r>
            <a:r>
              <a:rPr lang="en-US" sz="2000" dirty="0"/>
              <a:t>: Snoopy based protocol has scaling problem; as the number of node increases the bus becomes too busy to function. </a:t>
            </a:r>
          </a:p>
          <a:p>
            <a:pPr>
              <a:defRPr/>
            </a:pPr>
            <a:r>
              <a:rPr lang="en-US" sz="2000" b="1" dirty="0"/>
              <a:t>Solution</a:t>
            </a:r>
            <a:r>
              <a:rPr lang="en-US" sz="2000" dirty="0"/>
              <a:t>: Directory based solution.</a:t>
            </a:r>
          </a:p>
          <a:p>
            <a:pPr>
              <a:defRPr/>
            </a:pPr>
            <a:r>
              <a:rPr lang="en-US" sz="2000" dirty="0"/>
              <a:t>In Directory based solution: </a:t>
            </a:r>
          </a:p>
          <a:p>
            <a:pPr lvl="1">
              <a:defRPr/>
            </a:pPr>
            <a:r>
              <a:rPr lang="en-US" sz="1600" dirty="0"/>
              <a:t>there is </a:t>
            </a:r>
            <a:r>
              <a:rPr lang="en-US" sz="1600" dirty="0">
                <a:solidFill>
                  <a:srgbClr val="7030A0"/>
                </a:solidFill>
              </a:rPr>
              <a:t>no bus but scalable network such as mesh</a:t>
            </a:r>
            <a:r>
              <a:rPr lang="en-US" sz="1600" dirty="0"/>
              <a:t>. So, no need to broad-cast all messages all the time, rather point-to-point communication is possible.</a:t>
            </a:r>
          </a:p>
          <a:p>
            <a:pPr lvl="1">
              <a:defRPr/>
            </a:pPr>
            <a:r>
              <a:rPr lang="en-US" sz="1600" dirty="0">
                <a:solidFill>
                  <a:srgbClr val="7030A0"/>
                </a:solidFill>
              </a:rPr>
              <a:t>No central memory</a:t>
            </a:r>
            <a:r>
              <a:rPr lang="en-US" sz="1600" dirty="0"/>
              <a:t>, </a:t>
            </a:r>
            <a:r>
              <a:rPr lang="en-US" sz="1600" dirty="0">
                <a:solidFill>
                  <a:srgbClr val="7030A0"/>
                </a:solidFill>
              </a:rPr>
              <a:t>rather it is distributed among the nodes</a:t>
            </a:r>
            <a:r>
              <a:rPr lang="en-US" sz="1600" dirty="0"/>
              <a:t>. E.g.: in the system there are 256 nodes and each has 16MB, then total memory of the system is 256 x 16MB = 4GB.</a:t>
            </a:r>
          </a:p>
          <a:p>
            <a:pPr lvl="1">
              <a:defRPr/>
            </a:pPr>
            <a:r>
              <a:rPr lang="en-US" sz="1600" dirty="0"/>
              <a:t>The memory is statically allocated among the nodes as</a:t>
            </a:r>
            <a:r>
              <a:rPr lang="en-US" sz="1600" dirty="0">
                <a:solidFill>
                  <a:srgbClr val="7030A0"/>
                </a:solidFill>
              </a:rPr>
              <a:t>: 0-16M in node #0, 16M-32M in #1, </a:t>
            </a:r>
            <a:r>
              <a:rPr lang="en-US" sz="1600" dirty="0"/>
              <a:t>..</a:t>
            </a:r>
          </a:p>
          <a:p>
            <a:pPr>
              <a:defRPr/>
            </a:pPr>
            <a:endParaRPr lang="en-US" sz="900" dirty="0"/>
          </a:p>
          <a:p>
            <a:pPr>
              <a:defRPr/>
            </a:pPr>
            <a:r>
              <a:rPr lang="en-US" sz="2000" dirty="0"/>
              <a:t>So, for example, if Node#0 (N</a:t>
            </a:r>
            <a:r>
              <a:rPr lang="en-US" sz="2000" baseline="-25000" dirty="0"/>
              <a:t>0</a:t>
            </a:r>
            <a:r>
              <a:rPr lang="en-US" sz="2000" dirty="0"/>
              <a:t>) or, Processor #A (P</a:t>
            </a:r>
            <a:r>
              <a:rPr lang="en-US" sz="2000" baseline="-25000" dirty="0"/>
              <a:t>A</a:t>
            </a:r>
            <a:r>
              <a:rPr lang="en-US" sz="2000" dirty="0"/>
              <a:t>) is looking for block </a:t>
            </a:r>
            <a:r>
              <a:rPr lang="en-US" sz="2000" b="1" dirty="0">
                <a:solidFill>
                  <a:srgbClr val="C00000"/>
                </a:solidFill>
              </a:rPr>
              <a:t>X</a:t>
            </a:r>
            <a:r>
              <a:rPr lang="en-US" sz="2000" dirty="0"/>
              <a:t>, at memory location 35</a:t>
            </a:r>
            <a:r>
              <a:rPr lang="en-US" sz="2000" baseline="30000" dirty="0"/>
              <a:t>th</a:t>
            </a:r>
            <a:r>
              <a:rPr lang="en-US" sz="2000" dirty="0"/>
              <a:t> M, then it needs to contact node#2 if the entry is not in node#0’s own cache. Since node#2 has 32M-48M memory.</a:t>
            </a:r>
          </a:p>
        </p:txBody>
      </p:sp>
      <p:grpSp>
        <p:nvGrpSpPr>
          <p:cNvPr id="230404" name="Group 3">
            <a:extLst>
              <a:ext uri="{FF2B5EF4-FFF2-40B4-BE49-F238E27FC236}">
                <a16:creationId xmlns:a16="http://schemas.microsoft.com/office/drawing/2014/main" id="{666AF736-944E-4B44-9FDB-5D528CC0FDE2}"/>
              </a:ext>
            </a:extLst>
          </p:cNvPr>
          <p:cNvGrpSpPr>
            <a:grpSpLocks/>
          </p:cNvGrpSpPr>
          <p:nvPr/>
        </p:nvGrpSpPr>
        <p:grpSpPr bwMode="auto">
          <a:xfrm>
            <a:off x="1112838" y="765175"/>
            <a:ext cx="7140575" cy="2352675"/>
            <a:chOff x="1113175" y="764704"/>
            <a:chExt cx="7139508" cy="2353600"/>
          </a:xfrm>
        </p:grpSpPr>
        <p:pic>
          <p:nvPicPr>
            <p:cNvPr id="230405" name="Picture 2">
              <a:extLst>
                <a:ext uri="{FF2B5EF4-FFF2-40B4-BE49-F238E27FC236}">
                  <a16:creationId xmlns:a16="http://schemas.microsoft.com/office/drawing/2014/main" id="{FE6E83B0-974C-4545-9595-71735C0F1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1667"/>
            <a:stretch>
              <a:fillRect/>
            </a:stretch>
          </p:blipFill>
          <p:spPr bwMode="auto">
            <a:xfrm>
              <a:off x="1113175" y="764704"/>
              <a:ext cx="7139508" cy="23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06" name="TextBox 1">
              <a:extLst>
                <a:ext uri="{FF2B5EF4-FFF2-40B4-BE49-F238E27FC236}">
                  <a16:creationId xmlns:a16="http://schemas.microsoft.com/office/drawing/2014/main" id="{A1CB00B6-A38F-4CB0-A739-37EAED6B6313}"/>
                </a:ext>
              </a:extLst>
            </p:cNvPr>
            <p:cNvSpPr txBox="1">
              <a:spLocks noChangeArrowheads="1"/>
            </p:cNvSpPr>
            <p:nvPr/>
          </p:nvSpPr>
          <p:spPr bwMode="auto">
            <a:xfrm>
              <a:off x="2446929" y="850900"/>
              <a:ext cx="1044951" cy="28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200"/>
                <a:t>/ Processor</a:t>
              </a:r>
              <a:r>
                <a:rPr lang="en-US" altLang="en-US" sz="1200" baseline="-25000"/>
                <a:t>A</a:t>
              </a:r>
              <a:r>
                <a:rPr lang="en-US" altLang="en-US" sz="1200"/>
                <a:t> </a:t>
              </a:r>
            </a:p>
          </p:txBody>
        </p:sp>
        <p:sp>
          <p:nvSpPr>
            <p:cNvPr id="230407" name="TextBox 5">
              <a:extLst>
                <a:ext uri="{FF2B5EF4-FFF2-40B4-BE49-F238E27FC236}">
                  <a16:creationId xmlns:a16="http://schemas.microsoft.com/office/drawing/2014/main" id="{4EA4CFA7-E3E2-41F0-B494-16BC19224491}"/>
                </a:ext>
              </a:extLst>
            </p:cNvPr>
            <p:cNvSpPr txBox="1">
              <a:spLocks noChangeArrowheads="1"/>
            </p:cNvSpPr>
            <p:nvPr/>
          </p:nvSpPr>
          <p:spPr bwMode="auto">
            <a:xfrm>
              <a:off x="5004049" y="850900"/>
              <a:ext cx="504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200"/>
                <a:t>/ P</a:t>
              </a:r>
              <a:r>
                <a:rPr lang="en-US" altLang="en-US" sz="1200" baseline="-25000"/>
                <a:t>B</a:t>
              </a:r>
              <a:r>
                <a:rPr lang="en-US" altLang="en-US" sz="1200"/>
                <a:t> </a:t>
              </a:r>
            </a:p>
          </p:txBody>
        </p:sp>
      </p:grpSp>
      <p:sp>
        <p:nvSpPr>
          <p:cNvPr id="8" name="TextBox 1">
            <a:extLst>
              <a:ext uri="{FF2B5EF4-FFF2-40B4-BE49-F238E27FC236}">
                <a16:creationId xmlns:a16="http://schemas.microsoft.com/office/drawing/2014/main" id="{BE971464-4A2B-4F0E-9755-457F593525F1}"/>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a:extLst>
              <a:ext uri="{FF2B5EF4-FFF2-40B4-BE49-F238E27FC236}">
                <a16:creationId xmlns:a16="http://schemas.microsoft.com/office/drawing/2014/main" id="{B0B721CE-4693-4F22-817D-83B43D2D5299}"/>
              </a:ext>
            </a:extLst>
          </p:cNvPr>
          <p:cNvSpPr>
            <a:spLocks noGrp="1" noChangeArrowheads="1"/>
          </p:cNvSpPr>
          <p:nvPr>
            <p:ph type="title"/>
          </p:nvPr>
        </p:nvSpPr>
        <p:spPr>
          <a:xfrm>
            <a:off x="754063" y="142875"/>
            <a:ext cx="8174037" cy="604838"/>
          </a:xfrm>
          <a:solidFill>
            <a:schemeClr val="bg1"/>
          </a:solidFill>
        </p:spPr>
        <p:txBody>
          <a:bodyPr/>
          <a:lstStyle/>
          <a:p>
            <a:r>
              <a:rPr lang="en-AU" altLang="en-US" sz="4000"/>
              <a:t>Directory Based Protocols</a:t>
            </a:r>
            <a:endParaRPr lang="en-US" altLang="en-US" sz="4000"/>
          </a:p>
        </p:txBody>
      </p:sp>
      <p:sp>
        <p:nvSpPr>
          <p:cNvPr id="3" name="Content Placeholder 2">
            <a:extLst>
              <a:ext uri="{FF2B5EF4-FFF2-40B4-BE49-F238E27FC236}">
                <a16:creationId xmlns:a16="http://schemas.microsoft.com/office/drawing/2014/main" id="{57BEDE55-780B-4C8E-875F-D302162BE130}"/>
              </a:ext>
            </a:extLst>
          </p:cNvPr>
          <p:cNvSpPr>
            <a:spLocks noGrp="1" noChangeArrowheads="1"/>
          </p:cNvSpPr>
          <p:nvPr>
            <p:ph idx="1"/>
          </p:nvPr>
        </p:nvSpPr>
        <p:spPr>
          <a:xfrm>
            <a:off x="107950" y="3213100"/>
            <a:ext cx="8928100" cy="3529013"/>
          </a:xfrm>
          <a:solidFill>
            <a:schemeClr val="bg1"/>
          </a:solidFill>
        </p:spPr>
        <p:txBody>
          <a:bodyPr/>
          <a:lstStyle/>
          <a:p>
            <a:r>
              <a:rPr lang="en-US" altLang="en-US" sz="2000"/>
              <a:t>Assume, </a:t>
            </a:r>
            <a:r>
              <a:rPr lang="en-US" altLang="en-US" sz="2000" b="1">
                <a:solidFill>
                  <a:srgbClr val="C00000"/>
                </a:solidFill>
              </a:rPr>
              <a:t>X</a:t>
            </a:r>
            <a:r>
              <a:rPr lang="en-US" altLang="en-US" sz="2000"/>
              <a:t> is not in N</a:t>
            </a:r>
            <a:r>
              <a:rPr lang="en-US" altLang="en-US" sz="2000" baseline="-25000"/>
              <a:t>0</a:t>
            </a:r>
            <a:r>
              <a:rPr lang="en-US" altLang="en-US" sz="2000"/>
              <a:t>’s own cache. N</a:t>
            </a:r>
            <a:r>
              <a:rPr lang="en-US" altLang="en-US" sz="2000" baseline="-25000"/>
              <a:t>0 </a:t>
            </a:r>
            <a:r>
              <a:rPr lang="en-US" altLang="en-US" sz="2000"/>
              <a:t>forwards a ‘</a:t>
            </a:r>
            <a:r>
              <a:rPr lang="en-US" altLang="en-US" sz="2000" b="1">
                <a:solidFill>
                  <a:srgbClr val="7030A0"/>
                </a:solidFill>
              </a:rPr>
              <a:t>read X</a:t>
            </a:r>
            <a:r>
              <a:rPr lang="en-US" altLang="en-US" sz="2000"/>
              <a:t>’ request to N</a:t>
            </a:r>
            <a:r>
              <a:rPr lang="en-US" altLang="en-US" sz="2000" baseline="-25000"/>
              <a:t>2</a:t>
            </a:r>
            <a:r>
              <a:rPr lang="en-US" altLang="en-US" sz="2000"/>
              <a:t>. </a:t>
            </a:r>
          </a:p>
          <a:p>
            <a:r>
              <a:rPr lang="en-US" altLang="en-US" sz="2000"/>
              <a:t>Note, the request is point-to-point unlike the bus based snooping protocol, so less or no traffic problem to other processors.</a:t>
            </a:r>
          </a:p>
          <a:p>
            <a:r>
              <a:rPr lang="en-US" altLang="en-US" sz="2000"/>
              <a:t>N</a:t>
            </a:r>
            <a:r>
              <a:rPr lang="en-US" altLang="en-US" sz="2000" baseline="-25000"/>
              <a:t>2</a:t>
            </a:r>
            <a:r>
              <a:rPr lang="en-US" altLang="en-US" sz="2000"/>
              <a:t>’s directory keeps track of its memory block </a:t>
            </a:r>
            <a:r>
              <a:rPr lang="en-US" altLang="en-US" sz="2000" b="1">
                <a:solidFill>
                  <a:srgbClr val="C00000"/>
                </a:solidFill>
              </a:rPr>
              <a:t>X</a:t>
            </a:r>
            <a:r>
              <a:rPr lang="en-US" altLang="en-US" sz="2000"/>
              <a:t>, marks it shareable / shared  ‘S’ with a empty list (‘list’ is about who is having a copy of it).</a:t>
            </a:r>
          </a:p>
          <a:p>
            <a:r>
              <a:rPr lang="en-US" altLang="en-US" sz="2000"/>
              <a:t>Now, N</a:t>
            </a:r>
            <a:r>
              <a:rPr lang="en-US" altLang="en-US" sz="2000" baseline="-25000"/>
              <a:t>0 </a:t>
            </a:r>
            <a:r>
              <a:rPr lang="en-US" altLang="en-US" sz="2000"/>
              <a:t>reads N</a:t>
            </a:r>
            <a:r>
              <a:rPr lang="en-US" altLang="en-US" sz="2000" baseline="-25000"/>
              <a:t>2</a:t>
            </a:r>
            <a:r>
              <a:rPr lang="en-US" altLang="en-US" sz="2000"/>
              <a:t>’s memory for </a:t>
            </a:r>
            <a:r>
              <a:rPr lang="en-US" altLang="en-US" sz="2000" b="1">
                <a:solidFill>
                  <a:srgbClr val="C00000"/>
                </a:solidFill>
              </a:rPr>
              <a:t>X</a:t>
            </a:r>
            <a:r>
              <a:rPr lang="en-US" altLang="en-US" sz="2000"/>
              <a:t> and N</a:t>
            </a:r>
            <a:r>
              <a:rPr lang="en-US" altLang="en-US" sz="2000" baseline="-25000"/>
              <a:t>2</a:t>
            </a:r>
            <a:r>
              <a:rPr lang="en-US" altLang="en-US" sz="2000"/>
              <a:t>’s directory at the same time for status, finds it is ‘S’, implies a clean copy (not modified: ‘M’ or, not Invalidated: ‘I’) to be used.</a:t>
            </a:r>
          </a:p>
          <a:p>
            <a:r>
              <a:rPr lang="en-US" altLang="en-US" sz="2000"/>
              <a:t>N</a:t>
            </a:r>
            <a:r>
              <a:rPr lang="en-US" altLang="en-US" sz="2000" baseline="-25000"/>
              <a:t>0 </a:t>
            </a:r>
            <a:r>
              <a:rPr lang="en-US" altLang="en-US" sz="2000"/>
              <a:t>gets the copy of </a:t>
            </a:r>
            <a:r>
              <a:rPr lang="en-US" altLang="en-US" sz="2000" b="1">
                <a:solidFill>
                  <a:srgbClr val="C00000"/>
                </a:solidFill>
              </a:rPr>
              <a:t>X</a:t>
            </a:r>
            <a:r>
              <a:rPr lang="en-US" altLang="en-US" sz="2000"/>
              <a:t> and put it in its own cache with status ‘S’ (shared / for reading only) and places ‘0’ in the list in N</a:t>
            </a:r>
            <a:r>
              <a:rPr lang="en-US" altLang="en-US" sz="2000" baseline="-25000"/>
              <a:t>2</a:t>
            </a:r>
            <a:r>
              <a:rPr lang="en-US" altLang="en-US" sz="2000"/>
              <a:t>’s</a:t>
            </a:r>
            <a:r>
              <a:rPr lang="en-US" altLang="en-US" sz="2000" baseline="-25000"/>
              <a:t> </a:t>
            </a:r>
            <a:r>
              <a:rPr lang="en-US" altLang="en-US" sz="2000"/>
              <a:t>directory as: ‘S:0’</a:t>
            </a:r>
          </a:p>
          <a:p>
            <a:endParaRPr lang="en-US" altLang="en-US" sz="2000"/>
          </a:p>
        </p:txBody>
      </p:sp>
      <p:pic>
        <p:nvPicPr>
          <p:cNvPr id="232452" name="Picture 9">
            <a:extLst>
              <a:ext uri="{FF2B5EF4-FFF2-40B4-BE49-F238E27FC236}">
                <a16:creationId xmlns:a16="http://schemas.microsoft.com/office/drawing/2014/main" id="{D21AF36F-014A-4FA2-808B-1922D4A608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695325"/>
            <a:ext cx="730250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
            <a:extLst>
              <a:ext uri="{FF2B5EF4-FFF2-40B4-BE49-F238E27FC236}">
                <a16:creationId xmlns:a16="http://schemas.microsoft.com/office/drawing/2014/main" id="{B4AFF60F-B55F-4525-875D-711748A364A5}"/>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itle 1">
            <a:extLst>
              <a:ext uri="{FF2B5EF4-FFF2-40B4-BE49-F238E27FC236}">
                <a16:creationId xmlns:a16="http://schemas.microsoft.com/office/drawing/2014/main" id="{D97E8F88-9339-4F5E-AD56-C6092967E146}"/>
              </a:ext>
            </a:extLst>
          </p:cNvPr>
          <p:cNvSpPr>
            <a:spLocks noGrp="1" noChangeArrowheads="1"/>
          </p:cNvSpPr>
          <p:nvPr>
            <p:ph type="title"/>
          </p:nvPr>
        </p:nvSpPr>
        <p:spPr>
          <a:xfrm>
            <a:off x="754063" y="142875"/>
            <a:ext cx="8174037" cy="604838"/>
          </a:xfrm>
          <a:solidFill>
            <a:schemeClr val="bg1"/>
          </a:solidFill>
        </p:spPr>
        <p:txBody>
          <a:bodyPr/>
          <a:lstStyle/>
          <a:p>
            <a:r>
              <a:rPr lang="en-AU" altLang="en-US" sz="4000"/>
              <a:t>Directory Based Protocols</a:t>
            </a:r>
            <a:endParaRPr lang="en-US" altLang="en-US" sz="4000"/>
          </a:p>
        </p:txBody>
      </p:sp>
      <p:sp>
        <p:nvSpPr>
          <p:cNvPr id="3" name="Content Placeholder 2">
            <a:extLst>
              <a:ext uri="{FF2B5EF4-FFF2-40B4-BE49-F238E27FC236}">
                <a16:creationId xmlns:a16="http://schemas.microsoft.com/office/drawing/2014/main" id="{39A4FBAE-6283-4F43-8087-478F46C41460}"/>
              </a:ext>
            </a:extLst>
          </p:cNvPr>
          <p:cNvSpPr>
            <a:spLocks noGrp="1" noChangeArrowheads="1"/>
          </p:cNvSpPr>
          <p:nvPr>
            <p:ph idx="1"/>
          </p:nvPr>
        </p:nvSpPr>
        <p:spPr>
          <a:xfrm>
            <a:off x="107950" y="4221163"/>
            <a:ext cx="8928100" cy="1800225"/>
          </a:xfrm>
          <a:solidFill>
            <a:schemeClr val="bg1"/>
          </a:solidFill>
        </p:spPr>
        <p:txBody>
          <a:bodyPr/>
          <a:lstStyle/>
          <a:p>
            <a:r>
              <a:rPr lang="en-US" altLang="en-US" sz="2000"/>
              <a:t>Now, N</a:t>
            </a:r>
            <a:r>
              <a:rPr lang="en-US" altLang="en-US" sz="2000" baseline="-25000"/>
              <a:t>1</a:t>
            </a:r>
            <a:r>
              <a:rPr lang="en-US" altLang="en-US" sz="2000"/>
              <a:t> needs to read </a:t>
            </a:r>
            <a:r>
              <a:rPr lang="en-US" altLang="en-US" sz="2000" b="1">
                <a:solidFill>
                  <a:srgbClr val="C00000"/>
                </a:solidFill>
              </a:rPr>
              <a:t>X</a:t>
            </a:r>
            <a:r>
              <a:rPr lang="en-US" altLang="en-US" sz="2000"/>
              <a:t>. It could not find </a:t>
            </a:r>
            <a:r>
              <a:rPr lang="en-US" altLang="en-US" sz="2000" b="1">
                <a:solidFill>
                  <a:srgbClr val="C00000"/>
                </a:solidFill>
              </a:rPr>
              <a:t>X</a:t>
            </a:r>
            <a:r>
              <a:rPr lang="en-US" altLang="en-US" sz="2000"/>
              <a:t> in its own cache so sends a request to N</a:t>
            </a:r>
            <a:r>
              <a:rPr lang="en-US" altLang="en-US" sz="2000" baseline="-25000"/>
              <a:t>2</a:t>
            </a:r>
            <a:r>
              <a:rPr lang="en-US" altLang="en-US" sz="2000"/>
              <a:t> and gets a copy and places it in N</a:t>
            </a:r>
            <a:r>
              <a:rPr lang="en-US" altLang="en-US" sz="2000" baseline="-25000"/>
              <a:t>1</a:t>
            </a:r>
            <a:r>
              <a:rPr lang="en-US" altLang="en-US" sz="2000"/>
              <a:t>’s own cache. This is updated in N</a:t>
            </a:r>
            <a:r>
              <a:rPr lang="en-US" altLang="en-US" sz="2000" baseline="-25000"/>
              <a:t>2</a:t>
            </a:r>
            <a:r>
              <a:rPr lang="en-US" altLang="en-US" sz="2000"/>
              <a:t>’s directory list as from ‘S:0’ to ‘S:0,1’. </a:t>
            </a:r>
          </a:p>
          <a:p>
            <a:r>
              <a:rPr lang="en-US" altLang="en-US" sz="2000"/>
              <a:t>Now say, N</a:t>
            </a:r>
            <a:r>
              <a:rPr lang="en-US" altLang="en-US" sz="2000" baseline="-25000"/>
              <a:t>255</a:t>
            </a:r>
            <a:r>
              <a:rPr lang="en-US" altLang="en-US" sz="2000"/>
              <a:t> wants to ‘Write X’. </a:t>
            </a:r>
          </a:p>
        </p:txBody>
      </p:sp>
      <p:pic>
        <p:nvPicPr>
          <p:cNvPr id="234500" name="Picture 4">
            <a:extLst>
              <a:ext uri="{FF2B5EF4-FFF2-40B4-BE49-F238E27FC236}">
                <a16:creationId xmlns:a16="http://schemas.microsoft.com/office/drawing/2014/main" id="{2CE42490-B802-4587-85C0-B7143B2D54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3" y="1196975"/>
            <a:ext cx="8396287"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
            <a:extLst>
              <a:ext uri="{FF2B5EF4-FFF2-40B4-BE49-F238E27FC236}">
                <a16:creationId xmlns:a16="http://schemas.microsoft.com/office/drawing/2014/main" id="{26AF3775-BFAC-4069-B178-C507D7027296}"/>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a:extLst>
              <a:ext uri="{FF2B5EF4-FFF2-40B4-BE49-F238E27FC236}">
                <a16:creationId xmlns:a16="http://schemas.microsoft.com/office/drawing/2014/main" id="{4D8DC866-6EF6-49BC-98F6-04D0D6D5B0EF}"/>
              </a:ext>
            </a:extLst>
          </p:cNvPr>
          <p:cNvSpPr>
            <a:spLocks noGrp="1" noChangeArrowheads="1"/>
          </p:cNvSpPr>
          <p:nvPr>
            <p:ph type="title"/>
          </p:nvPr>
        </p:nvSpPr>
        <p:spPr>
          <a:xfrm>
            <a:off x="754063" y="142875"/>
            <a:ext cx="8174037" cy="604838"/>
          </a:xfrm>
          <a:solidFill>
            <a:schemeClr val="bg1"/>
          </a:solidFill>
        </p:spPr>
        <p:txBody>
          <a:bodyPr/>
          <a:lstStyle/>
          <a:p>
            <a:r>
              <a:rPr lang="en-AU" altLang="en-US" sz="4000"/>
              <a:t>Directory Based Protocols</a:t>
            </a:r>
            <a:endParaRPr lang="en-US" altLang="en-US" sz="4000"/>
          </a:p>
        </p:txBody>
      </p:sp>
      <p:sp>
        <p:nvSpPr>
          <p:cNvPr id="3" name="Content Placeholder 2">
            <a:extLst>
              <a:ext uri="{FF2B5EF4-FFF2-40B4-BE49-F238E27FC236}">
                <a16:creationId xmlns:a16="http://schemas.microsoft.com/office/drawing/2014/main" id="{3352DB5D-60ED-4166-8EC2-1182AF11639F}"/>
              </a:ext>
            </a:extLst>
          </p:cNvPr>
          <p:cNvSpPr>
            <a:spLocks noGrp="1" noChangeArrowheads="1"/>
          </p:cNvSpPr>
          <p:nvPr>
            <p:ph idx="1"/>
          </p:nvPr>
        </p:nvSpPr>
        <p:spPr>
          <a:xfrm>
            <a:off x="107950" y="3573463"/>
            <a:ext cx="8928100" cy="3168650"/>
          </a:xfrm>
          <a:solidFill>
            <a:schemeClr val="bg1"/>
          </a:solidFill>
        </p:spPr>
        <p:txBody>
          <a:bodyPr/>
          <a:lstStyle/>
          <a:p>
            <a:r>
              <a:rPr lang="en-US" altLang="en-US" sz="2000"/>
              <a:t>Say N</a:t>
            </a:r>
            <a:r>
              <a:rPr lang="en-US" altLang="en-US" sz="2000" baseline="-25000"/>
              <a:t>255</a:t>
            </a:r>
            <a:r>
              <a:rPr lang="en-US" altLang="en-US" sz="2000"/>
              <a:t> does not find it in its cache, thus it sends ‘Write </a:t>
            </a:r>
            <a:r>
              <a:rPr lang="en-US" altLang="en-US" sz="2000" b="1">
                <a:solidFill>
                  <a:srgbClr val="C00000"/>
                </a:solidFill>
              </a:rPr>
              <a:t>X</a:t>
            </a:r>
            <a:r>
              <a:rPr lang="en-US" altLang="en-US" sz="2000"/>
              <a:t>’ request to N</a:t>
            </a:r>
            <a:r>
              <a:rPr lang="en-US" altLang="en-US" sz="2000" baseline="-25000"/>
              <a:t>2</a:t>
            </a:r>
            <a:r>
              <a:rPr lang="en-US" altLang="en-US" sz="2000"/>
              <a:t>. The </a:t>
            </a:r>
            <a:r>
              <a:rPr lang="en-US" altLang="en-US" sz="2000" b="1">
                <a:solidFill>
                  <a:srgbClr val="C00000"/>
                </a:solidFill>
              </a:rPr>
              <a:t>X</a:t>
            </a:r>
            <a:r>
              <a:rPr lang="en-US" altLang="en-US" sz="2000"/>
              <a:t> for N</a:t>
            </a:r>
            <a:r>
              <a:rPr lang="en-US" altLang="en-US" sz="2000" baseline="-25000"/>
              <a:t>255</a:t>
            </a:r>
            <a:r>
              <a:rPr lang="en-US" altLang="en-US" sz="2000"/>
              <a:t> needs to be an exclusive copy for writing.</a:t>
            </a:r>
          </a:p>
          <a:p>
            <a:r>
              <a:rPr lang="en-US" altLang="en-US" sz="2000"/>
              <a:t>So, directory of N</a:t>
            </a:r>
            <a:r>
              <a:rPr lang="en-US" altLang="en-US" sz="2000" baseline="-25000"/>
              <a:t>2 </a:t>
            </a:r>
            <a:r>
              <a:rPr lang="en-US" altLang="en-US" sz="2000"/>
              <a:t>sends command to N</a:t>
            </a:r>
            <a:r>
              <a:rPr lang="en-US" altLang="en-US" sz="2000" baseline="-25000"/>
              <a:t>0 </a:t>
            </a:r>
            <a:r>
              <a:rPr lang="en-US" altLang="en-US" sz="2000"/>
              <a:t>and N</a:t>
            </a:r>
            <a:r>
              <a:rPr lang="en-US" altLang="en-US" sz="2000" baseline="-25000"/>
              <a:t>1 </a:t>
            </a:r>
            <a:r>
              <a:rPr lang="en-US" altLang="en-US" sz="2000"/>
              <a:t>to invalidate their cache copies of </a:t>
            </a:r>
            <a:r>
              <a:rPr lang="en-US" altLang="en-US" sz="2000" b="1">
                <a:solidFill>
                  <a:srgbClr val="C00000"/>
                </a:solidFill>
              </a:rPr>
              <a:t>X</a:t>
            </a:r>
            <a:r>
              <a:rPr lang="en-US" altLang="en-US" sz="2000"/>
              <a:t> and proceeds after receiving ‘</a:t>
            </a:r>
            <a:r>
              <a:rPr lang="en-US" altLang="en-US" sz="2000" b="1">
                <a:solidFill>
                  <a:srgbClr val="C00000"/>
                </a:solidFill>
              </a:rPr>
              <a:t>ACK</a:t>
            </a:r>
            <a:r>
              <a:rPr lang="en-US" altLang="en-US" sz="2000"/>
              <a:t>’ (acknowledge) from them – because the architecture is NUMA and no snooping available – so it must be confirmed. </a:t>
            </a:r>
          </a:p>
          <a:p>
            <a:r>
              <a:rPr lang="en-US" altLang="en-US" sz="2000"/>
              <a:t>After getting ACKs, N</a:t>
            </a:r>
            <a:r>
              <a:rPr lang="en-US" altLang="en-US" sz="2000" baseline="-25000"/>
              <a:t>2</a:t>
            </a:r>
            <a:r>
              <a:rPr lang="en-US" altLang="en-US" sz="2000"/>
              <a:t>’s directory sends copy of </a:t>
            </a:r>
            <a:r>
              <a:rPr lang="en-US" altLang="en-US" sz="2000" b="1">
                <a:solidFill>
                  <a:srgbClr val="C00000"/>
                </a:solidFill>
              </a:rPr>
              <a:t>X</a:t>
            </a:r>
            <a:r>
              <a:rPr lang="en-US" altLang="en-US" sz="2000"/>
              <a:t> to N</a:t>
            </a:r>
            <a:r>
              <a:rPr lang="en-US" altLang="en-US" sz="2000" baseline="-25000"/>
              <a:t>255</a:t>
            </a:r>
            <a:r>
              <a:rPr lang="en-US" altLang="en-US" sz="2000"/>
              <a:t>. N</a:t>
            </a:r>
            <a:r>
              <a:rPr lang="en-US" altLang="en-US" sz="2000" baseline="-25000"/>
              <a:t>255 </a:t>
            </a:r>
            <a:r>
              <a:rPr lang="en-US" altLang="en-US" sz="2000"/>
              <a:t>caches </a:t>
            </a:r>
            <a:r>
              <a:rPr lang="en-US" altLang="en-US" sz="2000" b="1">
                <a:solidFill>
                  <a:srgbClr val="C00000"/>
                </a:solidFill>
              </a:rPr>
              <a:t>X</a:t>
            </a:r>
            <a:r>
              <a:rPr lang="en-US" altLang="en-US" sz="2000"/>
              <a:t> in it with mark ‘M’ and directory of N</a:t>
            </a:r>
            <a:r>
              <a:rPr lang="en-US" altLang="en-US" sz="2000" baseline="-25000"/>
              <a:t>2 </a:t>
            </a:r>
            <a:r>
              <a:rPr lang="en-US" altLang="en-US" sz="2000"/>
              <a:t>updates the list as: ‘M:255’ for block </a:t>
            </a:r>
            <a:r>
              <a:rPr lang="en-US" altLang="en-US" sz="2000" b="1">
                <a:solidFill>
                  <a:srgbClr val="C00000"/>
                </a:solidFill>
              </a:rPr>
              <a:t>X</a:t>
            </a:r>
            <a:r>
              <a:rPr lang="en-US" altLang="en-US" sz="2000"/>
              <a:t>.</a:t>
            </a:r>
          </a:p>
        </p:txBody>
      </p:sp>
      <p:pic>
        <p:nvPicPr>
          <p:cNvPr id="236548" name="Picture 3">
            <a:extLst>
              <a:ext uri="{FF2B5EF4-FFF2-40B4-BE49-F238E27FC236}">
                <a16:creationId xmlns:a16="http://schemas.microsoft.com/office/drawing/2014/main" id="{40226262-EA1C-44C5-857C-BE1DDC1971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712788"/>
            <a:ext cx="80867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
            <a:extLst>
              <a:ext uri="{FF2B5EF4-FFF2-40B4-BE49-F238E27FC236}">
                <a16:creationId xmlns:a16="http://schemas.microsoft.com/office/drawing/2014/main" id="{9494B913-8921-43AC-90B9-B64A92E6FA2E}"/>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a:extLst>
              <a:ext uri="{FF2B5EF4-FFF2-40B4-BE49-F238E27FC236}">
                <a16:creationId xmlns:a16="http://schemas.microsoft.com/office/drawing/2014/main" id="{13846D8B-5524-4BD2-AD42-5B58EAD8B6C8}"/>
              </a:ext>
            </a:extLst>
          </p:cNvPr>
          <p:cNvSpPr>
            <a:spLocks noGrp="1" noChangeArrowheads="1"/>
          </p:cNvSpPr>
          <p:nvPr>
            <p:ph type="title"/>
          </p:nvPr>
        </p:nvSpPr>
        <p:spPr>
          <a:xfrm>
            <a:off x="754063" y="142875"/>
            <a:ext cx="8174037" cy="604838"/>
          </a:xfrm>
          <a:solidFill>
            <a:schemeClr val="bg1"/>
          </a:solidFill>
        </p:spPr>
        <p:txBody>
          <a:bodyPr/>
          <a:lstStyle/>
          <a:p>
            <a:r>
              <a:rPr lang="en-AU" altLang="en-US" sz="4000"/>
              <a:t>Directory Based Protocols</a:t>
            </a:r>
            <a:endParaRPr lang="en-US" altLang="en-US" sz="4000"/>
          </a:p>
        </p:txBody>
      </p:sp>
      <p:sp>
        <p:nvSpPr>
          <p:cNvPr id="3" name="Content Placeholder 2">
            <a:extLst>
              <a:ext uri="{FF2B5EF4-FFF2-40B4-BE49-F238E27FC236}">
                <a16:creationId xmlns:a16="http://schemas.microsoft.com/office/drawing/2014/main" id="{378EDA22-FC05-4BF5-B7DD-217D1E779CB1}"/>
              </a:ext>
            </a:extLst>
          </p:cNvPr>
          <p:cNvSpPr>
            <a:spLocks noGrp="1"/>
          </p:cNvSpPr>
          <p:nvPr>
            <p:ph idx="1"/>
          </p:nvPr>
        </p:nvSpPr>
        <p:spPr>
          <a:xfrm>
            <a:off x="107950" y="3573463"/>
            <a:ext cx="8928100" cy="3168650"/>
          </a:xfrm>
          <a:solidFill>
            <a:schemeClr val="bg1"/>
          </a:solidFill>
        </p:spPr>
        <p:txBody>
          <a:bodyPr>
            <a:normAutofit fontScale="92500" lnSpcReduction="10000"/>
          </a:bodyPr>
          <a:lstStyle/>
          <a:p>
            <a:pPr>
              <a:defRPr/>
            </a:pPr>
            <a:r>
              <a:rPr lang="en-US" sz="2000" dirty="0"/>
              <a:t>Now, N</a:t>
            </a:r>
            <a:r>
              <a:rPr lang="en-US" sz="2000" baseline="-25000" dirty="0"/>
              <a:t>0</a:t>
            </a:r>
            <a:r>
              <a:rPr lang="en-US" sz="2000" dirty="0"/>
              <a:t> wants to read </a:t>
            </a:r>
            <a:r>
              <a:rPr lang="en-US" sz="2000" b="1" dirty="0">
                <a:solidFill>
                  <a:srgbClr val="C00000"/>
                </a:solidFill>
                <a:sym typeface="Wingdings" panose="05000000000000000000" pitchFamily="2" charset="2"/>
              </a:rPr>
              <a:t>X</a:t>
            </a:r>
            <a:r>
              <a:rPr lang="en-US" sz="2000" dirty="0"/>
              <a:t>, finds invalidated cache, so sends request to N</a:t>
            </a:r>
            <a:r>
              <a:rPr lang="en-US" sz="2000" baseline="-25000" dirty="0"/>
              <a:t>2</a:t>
            </a:r>
            <a:r>
              <a:rPr lang="en-US" sz="2000" dirty="0"/>
              <a:t>. </a:t>
            </a:r>
          </a:p>
          <a:p>
            <a:pPr>
              <a:defRPr/>
            </a:pPr>
            <a:r>
              <a:rPr lang="en-US" sz="2000" dirty="0"/>
              <a:t>N</a:t>
            </a:r>
            <a:r>
              <a:rPr lang="en-US" sz="2000" baseline="-25000" dirty="0"/>
              <a:t>2 </a:t>
            </a:r>
            <a:r>
              <a:rPr lang="en-US" sz="2000" dirty="0"/>
              <a:t>finds from its directory that N</a:t>
            </a:r>
            <a:r>
              <a:rPr lang="en-US" sz="2000" baseline="-25000" dirty="0"/>
              <a:t>255 </a:t>
            </a:r>
            <a:r>
              <a:rPr lang="en-US" sz="2000" dirty="0"/>
              <a:t>is modifying it. So, N</a:t>
            </a:r>
            <a:r>
              <a:rPr lang="en-US" sz="2000" baseline="-25000" dirty="0"/>
              <a:t>2</a:t>
            </a:r>
            <a:r>
              <a:rPr lang="en-US" sz="2000" dirty="0"/>
              <a:t> sends request to N</a:t>
            </a:r>
            <a:r>
              <a:rPr lang="en-US" sz="2000" baseline="-25000" dirty="0"/>
              <a:t>255 </a:t>
            </a:r>
            <a:r>
              <a:rPr lang="en-US" sz="2000" dirty="0"/>
              <a:t>to supply update copy of </a:t>
            </a:r>
            <a:r>
              <a:rPr lang="en-US" sz="2000" b="1" dirty="0">
                <a:solidFill>
                  <a:srgbClr val="C00000"/>
                </a:solidFill>
                <a:sym typeface="Wingdings" panose="05000000000000000000" pitchFamily="2" charset="2"/>
              </a:rPr>
              <a:t>X</a:t>
            </a:r>
            <a:r>
              <a:rPr lang="en-US" sz="2000" dirty="0"/>
              <a:t>. N</a:t>
            </a:r>
            <a:r>
              <a:rPr lang="en-US" sz="2000" baseline="-25000" dirty="0"/>
              <a:t>255 </a:t>
            </a:r>
            <a:r>
              <a:rPr lang="en-US" sz="2000" dirty="0"/>
              <a:t>downgrades its cache for </a:t>
            </a:r>
            <a:r>
              <a:rPr lang="en-US" sz="2000" b="1" dirty="0">
                <a:solidFill>
                  <a:srgbClr val="C00000"/>
                </a:solidFill>
                <a:sym typeface="Wingdings" panose="05000000000000000000" pitchFamily="2" charset="2"/>
              </a:rPr>
              <a:t>X</a:t>
            </a:r>
            <a:r>
              <a:rPr lang="en-US" sz="2000" dirty="0"/>
              <a:t> from M to S (M</a:t>
            </a:r>
            <a:r>
              <a:rPr lang="en-US" sz="2000" dirty="0">
                <a:sym typeface="Wingdings" panose="05000000000000000000" pitchFamily="2" charset="2"/>
              </a:rPr>
              <a:t>S, subject to update the original source (memory) in </a:t>
            </a:r>
            <a:r>
              <a:rPr lang="en-US" sz="2000" dirty="0"/>
              <a:t>N</a:t>
            </a:r>
            <a:r>
              <a:rPr lang="en-US" sz="2000" baseline="-25000" dirty="0"/>
              <a:t>2.</a:t>
            </a:r>
            <a:r>
              <a:rPr lang="en-US" sz="2000" dirty="0">
                <a:sym typeface="Wingdings" panose="05000000000000000000" pitchFamily="2" charset="2"/>
              </a:rPr>
              <a:t>), so getting the copy of </a:t>
            </a:r>
            <a:r>
              <a:rPr lang="en-US" sz="2000" b="1" dirty="0">
                <a:solidFill>
                  <a:srgbClr val="C00000"/>
                </a:solidFill>
                <a:sym typeface="Wingdings" panose="05000000000000000000" pitchFamily="2" charset="2"/>
              </a:rPr>
              <a:t>X </a:t>
            </a:r>
            <a:r>
              <a:rPr lang="en-US" sz="2000" dirty="0">
                <a:sym typeface="Wingdings" panose="05000000000000000000" pitchFamily="2" charset="2"/>
              </a:rPr>
              <a:t>from </a:t>
            </a:r>
            <a:r>
              <a:rPr lang="en-US" sz="2000" dirty="0"/>
              <a:t>N</a:t>
            </a:r>
            <a:r>
              <a:rPr lang="en-US" sz="2000" baseline="-25000" dirty="0"/>
              <a:t>255</a:t>
            </a:r>
            <a:r>
              <a:rPr lang="en-US" sz="2000" dirty="0">
                <a:sym typeface="Wingdings" panose="05000000000000000000" pitchFamily="2" charset="2"/>
              </a:rPr>
              <a:t>, </a:t>
            </a:r>
            <a:r>
              <a:rPr lang="en-US" sz="2000" dirty="0"/>
              <a:t>N</a:t>
            </a:r>
            <a:r>
              <a:rPr lang="en-US" sz="2000" baseline="-25000" dirty="0"/>
              <a:t>2 </a:t>
            </a:r>
            <a:r>
              <a:rPr lang="en-US" sz="2000" dirty="0">
                <a:sym typeface="Wingdings" panose="05000000000000000000" pitchFamily="2" charset="2"/>
              </a:rPr>
              <a:t>updates its memory for </a:t>
            </a:r>
            <a:r>
              <a:rPr lang="en-US" sz="2000" b="1" dirty="0">
                <a:solidFill>
                  <a:srgbClr val="C00000"/>
                </a:solidFill>
                <a:sym typeface="Wingdings" panose="05000000000000000000" pitchFamily="2" charset="2"/>
              </a:rPr>
              <a:t>X</a:t>
            </a:r>
            <a:r>
              <a:rPr lang="en-US" sz="2000" dirty="0">
                <a:sym typeface="Wingdings" panose="05000000000000000000" pitchFamily="2" charset="2"/>
              </a:rPr>
              <a:t>. </a:t>
            </a:r>
            <a:r>
              <a:rPr lang="en-US" sz="2000" dirty="0"/>
              <a:t>N</a:t>
            </a:r>
            <a:r>
              <a:rPr lang="en-US" sz="2000" baseline="-25000" dirty="0"/>
              <a:t>2</a:t>
            </a:r>
            <a:r>
              <a:rPr lang="en-US" sz="2000" dirty="0">
                <a:sym typeface="Wingdings" panose="05000000000000000000" pitchFamily="2" charset="2"/>
              </a:rPr>
              <a:t>’s directory then sends </a:t>
            </a:r>
            <a:r>
              <a:rPr lang="en-US" sz="2000" b="1" dirty="0">
                <a:solidFill>
                  <a:srgbClr val="C00000"/>
                </a:solidFill>
                <a:sym typeface="Wingdings" panose="05000000000000000000" pitchFamily="2" charset="2"/>
              </a:rPr>
              <a:t>X</a:t>
            </a:r>
            <a:r>
              <a:rPr lang="en-US" sz="2000" dirty="0">
                <a:sym typeface="Wingdings" panose="05000000000000000000" pitchFamily="2" charset="2"/>
              </a:rPr>
              <a:t> to </a:t>
            </a:r>
            <a:r>
              <a:rPr lang="en-US" sz="2000" dirty="0"/>
              <a:t>N</a:t>
            </a:r>
            <a:r>
              <a:rPr lang="en-US" sz="2000" baseline="-25000" dirty="0"/>
              <a:t>0</a:t>
            </a:r>
            <a:r>
              <a:rPr lang="en-US" sz="2000" dirty="0">
                <a:sym typeface="Wingdings" panose="05000000000000000000" pitchFamily="2" charset="2"/>
              </a:rPr>
              <a:t>. </a:t>
            </a:r>
            <a:r>
              <a:rPr lang="en-US" sz="2000" dirty="0"/>
              <a:t>N</a:t>
            </a:r>
            <a:r>
              <a:rPr lang="en-US" sz="2000" baseline="-25000" dirty="0"/>
              <a:t>2 </a:t>
            </a:r>
            <a:r>
              <a:rPr lang="en-US" sz="2000" dirty="0">
                <a:sym typeface="Wingdings" panose="05000000000000000000" pitchFamily="2" charset="2"/>
              </a:rPr>
              <a:t>updates its directory from ‘M:255’ to ‘S:0, 255’. </a:t>
            </a:r>
            <a:r>
              <a:rPr lang="en-US" sz="2000" dirty="0"/>
              <a:t>N</a:t>
            </a:r>
            <a:r>
              <a:rPr lang="en-US" sz="2000" baseline="-25000" dirty="0"/>
              <a:t>0 </a:t>
            </a:r>
            <a:r>
              <a:rPr lang="en-US" sz="2000" dirty="0">
                <a:sym typeface="Wingdings" panose="05000000000000000000" pitchFamily="2" charset="2"/>
              </a:rPr>
              <a:t>caches the copy of </a:t>
            </a:r>
            <a:r>
              <a:rPr lang="en-US" sz="2000" b="1" dirty="0">
                <a:solidFill>
                  <a:srgbClr val="C00000"/>
                </a:solidFill>
                <a:sym typeface="Wingdings" panose="05000000000000000000" pitchFamily="2" charset="2"/>
              </a:rPr>
              <a:t>X</a:t>
            </a:r>
            <a:r>
              <a:rPr lang="en-US" sz="2000" dirty="0">
                <a:sym typeface="Wingdings" panose="05000000000000000000" pitchFamily="2" charset="2"/>
              </a:rPr>
              <a:t> and set status to ‘S’.</a:t>
            </a:r>
          </a:p>
          <a:p>
            <a:pPr>
              <a:defRPr/>
            </a:pPr>
            <a:endParaRPr lang="en-US" sz="1200" dirty="0">
              <a:sym typeface="Wingdings" panose="05000000000000000000" pitchFamily="2" charset="2"/>
            </a:endParaRPr>
          </a:p>
          <a:p>
            <a:pPr>
              <a:defRPr/>
            </a:pPr>
            <a:r>
              <a:rPr lang="en-US" sz="2000" dirty="0"/>
              <a:t>If N</a:t>
            </a:r>
            <a:r>
              <a:rPr lang="en-US" sz="2000" baseline="-25000" dirty="0"/>
              <a:t>0</a:t>
            </a:r>
            <a:r>
              <a:rPr lang="en-US" sz="2000" dirty="0"/>
              <a:t>, instead of a read </a:t>
            </a:r>
            <a:r>
              <a:rPr lang="en-US" sz="2000" b="1" dirty="0">
                <a:solidFill>
                  <a:srgbClr val="C00000"/>
                </a:solidFill>
                <a:sym typeface="Wingdings" panose="05000000000000000000" pitchFamily="2" charset="2"/>
              </a:rPr>
              <a:t>X</a:t>
            </a:r>
            <a:r>
              <a:rPr lang="en-US" sz="2000" dirty="0"/>
              <a:t>, would ask for a write </a:t>
            </a:r>
            <a:r>
              <a:rPr lang="en-US" sz="2000" b="1" dirty="0">
                <a:solidFill>
                  <a:srgbClr val="C00000"/>
                </a:solidFill>
                <a:sym typeface="Wingdings" panose="05000000000000000000" pitchFamily="2" charset="2"/>
              </a:rPr>
              <a:t>X</a:t>
            </a:r>
            <a:r>
              <a:rPr lang="en-US" sz="2000" dirty="0"/>
              <a:t>, then N</a:t>
            </a:r>
            <a:r>
              <a:rPr lang="en-US" sz="2000" baseline="-25000" dirty="0"/>
              <a:t>255 </a:t>
            </a:r>
            <a:r>
              <a:rPr lang="en-US" sz="2000" dirty="0"/>
              <a:t>would have invalidated (‘I’) its cache rather making it ‘S’. And, N</a:t>
            </a:r>
            <a:r>
              <a:rPr lang="en-US" sz="2000" baseline="-25000" dirty="0"/>
              <a:t>0 </a:t>
            </a:r>
            <a:r>
              <a:rPr lang="en-US" sz="2000" dirty="0"/>
              <a:t>receiving updated </a:t>
            </a:r>
            <a:r>
              <a:rPr lang="en-US" sz="2000" b="1" dirty="0">
                <a:solidFill>
                  <a:srgbClr val="C00000"/>
                </a:solidFill>
                <a:sym typeface="Wingdings" panose="05000000000000000000" pitchFamily="2" charset="2"/>
              </a:rPr>
              <a:t>X</a:t>
            </a:r>
            <a:r>
              <a:rPr lang="en-US" sz="2000" dirty="0"/>
              <a:t>, would have cashed it with status ‘M’.</a:t>
            </a:r>
          </a:p>
        </p:txBody>
      </p:sp>
      <p:pic>
        <p:nvPicPr>
          <p:cNvPr id="238596" name="Picture 1">
            <a:extLst>
              <a:ext uri="{FF2B5EF4-FFF2-40B4-BE49-F238E27FC236}">
                <a16:creationId xmlns:a16="http://schemas.microsoft.com/office/drawing/2014/main" id="{5E9E4870-F629-4BF0-9168-05EC7ABA51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746125"/>
            <a:ext cx="7996238"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
            <a:extLst>
              <a:ext uri="{FF2B5EF4-FFF2-40B4-BE49-F238E27FC236}">
                <a16:creationId xmlns:a16="http://schemas.microsoft.com/office/drawing/2014/main" id="{3B835CD6-6A31-41E8-A081-A978D97596D1}"/>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a:extLst>
              <a:ext uri="{FF2B5EF4-FFF2-40B4-BE49-F238E27FC236}">
                <a16:creationId xmlns:a16="http://schemas.microsoft.com/office/drawing/2014/main" id="{A78BFC2C-BC60-46C8-9351-73A20EA1BD6B}"/>
              </a:ext>
            </a:extLst>
          </p:cNvPr>
          <p:cNvSpPr>
            <a:spLocks noGrp="1" noChangeArrowheads="1"/>
          </p:cNvSpPr>
          <p:nvPr>
            <p:ph type="title"/>
          </p:nvPr>
        </p:nvSpPr>
        <p:spPr>
          <a:xfrm>
            <a:off x="1979613" y="1844675"/>
            <a:ext cx="5400675" cy="2800350"/>
          </a:xfrm>
        </p:spPr>
        <p:txBody>
          <a:bodyPr/>
          <a:lstStyle/>
          <a:p>
            <a:pPr algn="ctr"/>
            <a:r>
              <a:rPr lang="en-US" altLang="en-US"/>
              <a:t>Synchronization in Shared Memory Programs</a:t>
            </a:r>
            <a:br>
              <a:rPr lang="en-US" altLang="en-US"/>
            </a:br>
            <a:r>
              <a:rPr lang="en-US" altLang="en-US"/>
              <a:t>(Act of Lock)</a:t>
            </a:r>
          </a:p>
        </p:txBody>
      </p:sp>
      <p:sp>
        <p:nvSpPr>
          <p:cNvPr id="240643" name="Footer Placeholder 3">
            <a:extLst>
              <a:ext uri="{FF2B5EF4-FFF2-40B4-BE49-F238E27FC236}">
                <a16:creationId xmlns:a16="http://schemas.microsoft.com/office/drawing/2014/main" id="{AF8B9B33-14B3-4CC8-8235-3BD6ED8C71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EB5FFCA6-4C39-4C8E-BF9E-6754BE94F78F}" type="slidenum">
              <a:rPr lang="en-AU" altLang="en-US" sz="1400" smtClean="0"/>
              <a:pPr>
                <a:spcBef>
                  <a:spcPct val="0"/>
                </a:spcBef>
                <a:buClrTx/>
                <a:buSzTx/>
                <a:buFontTx/>
                <a:buNone/>
              </a:pPr>
              <a:t>127</a:t>
            </a:fld>
            <a:endParaRPr lang="en-AU" altLang="en-US" sz="1400"/>
          </a:p>
        </p:txBody>
      </p:sp>
      <p:sp>
        <p:nvSpPr>
          <p:cNvPr id="4" name="TextBox 1">
            <a:extLst>
              <a:ext uri="{FF2B5EF4-FFF2-40B4-BE49-F238E27FC236}">
                <a16:creationId xmlns:a16="http://schemas.microsoft.com/office/drawing/2014/main" id="{DF41F51E-20C2-40C5-BFB9-EFB4DD22B1A3}"/>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Footer Placeholder 3">
            <a:extLst>
              <a:ext uri="{FF2B5EF4-FFF2-40B4-BE49-F238E27FC236}">
                <a16:creationId xmlns:a16="http://schemas.microsoft.com/office/drawing/2014/main" id="{216D262B-D70D-44B1-BE5A-0A9CD9B76BB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6DA66FE-F757-44CB-99CB-C4F58D16C888}" type="slidenum">
              <a:rPr lang="en-AU" altLang="en-US" sz="1400" smtClean="0"/>
              <a:pPr>
                <a:spcBef>
                  <a:spcPct val="0"/>
                </a:spcBef>
                <a:buClrTx/>
                <a:buSzTx/>
                <a:buFontTx/>
                <a:buNone/>
              </a:pPr>
              <a:t>128</a:t>
            </a:fld>
            <a:endParaRPr lang="en-AU" altLang="en-US" sz="1400"/>
          </a:p>
        </p:txBody>
      </p:sp>
      <p:sp>
        <p:nvSpPr>
          <p:cNvPr id="242691" name="Rectangle 2">
            <a:extLst>
              <a:ext uri="{FF2B5EF4-FFF2-40B4-BE49-F238E27FC236}">
                <a16:creationId xmlns:a16="http://schemas.microsoft.com/office/drawing/2014/main" id="{3DACF1A2-BEC9-4304-B057-FE7E13AB9025}"/>
              </a:ext>
            </a:extLst>
          </p:cNvPr>
          <p:cNvSpPr>
            <a:spLocks noGrp="1" noChangeArrowheads="1"/>
          </p:cNvSpPr>
          <p:nvPr>
            <p:ph type="title"/>
          </p:nvPr>
        </p:nvSpPr>
        <p:spPr/>
        <p:txBody>
          <a:bodyPr/>
          <a:lstStyle/>
          <a:p>
            <a:pPr eaLnBrk="1" hangingPunct="1"/>
            <a:r>
              <a:rPr lang="en-AU" altLang="en-US"/>
              <a:t>Synchronization</a:t>
            </a:r>
          </a:p>
        </p:txBody>
      </p:sp>
      <p:sp>
        <p:nvSpPr>
          <p:cNvPr id="242692" name="Rectangle 3">
            <a:extLst>
              <a:ext uri="{FF2B5EF4-FFF2-40B4-BE49-F238E27FC236}">
                <a16:creationId xmlns:a16="http://schemas.microsoft.com/office/drawing/2014/main" id="{0364A02D-0085-4D41-80B2-2FE755498906}"/>
              </a:ext>
            </a:extLst>
          </p:cNvPr>
          <p:cNvSpPr>
            <a:spLocks noGrp="1" noChangeArrowheads="1"/>
          </p:cNvSpPr>
          <p:nvPr>
            <p:ph type="body" idx="1"/>
          </p:nvPr>
        </p:nvSpPr>
        <p:spPr/>
        <p:txBody>
          <a:bodyPr/>
          <a:lstStyle/>
          <a:p>
            <a:pPr eaLnBrk="1" hangingPunct="1"/>
            <a:r>
              <a:rPr lang="en-AU" altLang="en-US" sz="2800"/>
              <a:t>Two processors sharing an area of memory</a:t>
            </a:r>
          </a:p>
          <a:p>
            <a:pPr lvl="1" eaLnBrk="1" hangingPunct="1"/>
            <a:r>
              <a:rPr lang="en-AU" altLang="en-US" sz="2400"/>
              <a:t>P1 writes, then P2 reads</a:t>
            </a:r>
          </a:p>
          <a:p>
            <a:pPr lvl="1" eaLnBrk="1" hangingPunct="1"/>
            <a:r>
              <a:rPr lang="en-AU" altLang="en-US" sz="2400"/>
              <a:t>Data race if P1 and P2 don’t synchronize</a:t>
            </a:r>
          </a:p>
          <a:p>
            <a:pPr lvl="2" eaLnBrk="1" hangingPunct="1"/>
            <a:r>
              <a:rPr lang="en-AU" altLang="en-US" sz="2000"/>
              <a:t>Result depends of order of accesses</a:t>
            </a:r>
          </a:p>
          <a:p>
            <a:pPr eaLnBrk="1" hangingPunct="1"/>
            <a:r>
              <a:rPr lang="en-AU" altLang="en-US" sz="2800"/>
              <a:t>Hardware support required</a:t>
            </a:r>
          </a:p>
          <a:p>
            <a:pPr lvl="1" eaLnBrk="1" hangingPunct="1"/>
            <a:r>
              <a:rPr lang="en-AU" altLang="en-US" sz="2400"/>
              <a:t>Atomic read/write memory operation</a:t>
            </a:r>
          </a:p>
          <a:p>
            <a:pPr lvl="1" eaLnBrk="1" hangingPunct="1"/>
            <a:r>
              <a:rPr lang="en-AU" altLang="en-US" sz="2400"/>
              <a:t>No other access to the location allowed between the read and write</a:t>
            </a:r>
          </a:p>
          <a:p>
            <a:pPr eaLnBrk="1" hangingPunct="1"/>
            <a:r>
              <a:rPr lang="en-AU" altLang="en-US" sz="2800"/>
              <a:t>Could be a single instruction</a:t>
            </a:r>
          </a:p>
          <a:p>
            <a:pPr lvl="1" eaLnBrk="1" hangingPunct="1"/>
            <a:r>
              <a:rPr lang="en-AU" altLang="en-US" sz="2400"/>
              <a:t>E.g., atomic swap of register </a:t>
            </a:r>
            <a:r>
              <a:rPr lang="en-AU" altLang="en-US" sz="2400">
                <a:cs typeface="Arial" panose="020B0604020202020204" pitchFamily="34" charset="0"/>
              </a:rPr>
              <a:t>↔ memory</a:t>
            </a:r>
          </a:p>
          <a:p>
            <a:pPr lvl="1" eaLnBrk="1" hangingPunct="1"/>
            <a:r>
              <a:rPr lang="en-AU" altLang="en-US" sz="2400">
                <a:cs typeface="Arial" panose="020B0604020202020204" pitchFamily="34" charset="0"/>
              </a:rPr>
              <a:t>Or an atomic pair of instructions</a:t>
            </a:r>
          </a:p>
        </p:txBody>
      </p:sp>
      <p:sp>
        <p:nvSpPr>
          <p:cNvPr id="242693" name="Text Box 4">
            <a:extLst>
              <a:ext uri="{FF2B5EF4-FFF2-40B4-BE49-F238E27FC236}">
                <a16:creationId xmlns:a16="http://schemas.microsoft.com/office/drawing/2014/main" id="{9DD5180E-E16C-475B-9B4B-9A7D73BC5D76}"/>
              </a:ext>
            </a:extLst>
          </p:cNvPr>
          <p:cNvSpPr txBox="1">
            <a:spLocks noChangeArrowheads="1"/>
          </p:cNvSpPr>
          <p:nvPr/>
        </p:nvSpPr>
        <p:spPr bwMode="auto">
          <a:xfrm rot="5400000">
            <a:off x="6277769" y="2499519"/>
            <a:ext cx="53657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§2.11 Parallelism and Instructions: Synchronization</a:t>
            </a:r>
          </a:p>
        </p:txBody>
      </p:sp>
      <p:sp>
        <p:nvSpPr>
          <p:cNvPr id="242694" name="TextBox 6">
            <a:extLst>
              <a:ext uri="{FF2B5EF4-FFF2-40B4-BE49-F238E27FC236}">
                <a16:creationId xmlns:a16="http://schemas.microsoft.com/office/drawing/2014/main" id="{4BC5A23B-E4F8-4BA2-8993-BC8368F4BC51}"/>
              </a:ext>
            </a:extLst>
          </p:cNvPr>
          <p:cNvSpPr txBox="1">
            <a:spLocks noChangeArrowheads="1"/>
          </p:cNvSpPr>
          <p:nvPr/>
        </p:nvSpPr>
        <p:spPr bwMode="auto">
          <a:xfrm>
            <a:off x="7208838" y="193675"/>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00B050"/>
                </a:solidFill>
              </a:rPr>
              <a:t>Recall, Ch2</a:t>
            </a:r>
          </a:p>
        </p:txBody>
      </p:sp>
      <p:sp>
        <p:nvSpPr>
          <p:cNvPr id="7" name="TextBox 1">
            <a:extLst>
              <a:ext uri="{FF2B5EF4-FFF2-40B4-BE49-F238E27FC236}">
                <a16:creationId xmlns:a16="http://schemas.microsoft.com/office/drawing/2014/main" id="{070237E7-DA09-43D6-BCD8-76F97A9B10C4}"/>
              </a:ext>
            </a:extLst>
          </p:cNvPr>
          <p:cNvSpPr txBox="1">
            <a:spLocks noChangeArrowheads="1"/>
          </p:cNvSpPr>
          <p:nvPr/>
        </p:nvSpPr>
        <p:spPr bwMode="auto">
          <a:xfrm>
            <a:off x="7237412" y="527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a:extLst>
              <a:ext uri="{FF2B5EF4-FFF2-40B4-BE49-F238E27FC236}">
                <a16:creationId xmlns:a16="http://schemas.microsoft.com/office/drawing/2014/main" id="{6333BAA4-024F-475C-8ECB-EB5D0E2B6683}"/>
              </a:ext>
            </a:extLst>
          </p:cNvPr>
          <p:cNvSpPr>
            <a:spLocks noGrp="1" noChangeArrowheads="1"/>
          </p:cNvSpPr>
          <p:nvPr>
            <p:ph type="title"/>
          </p:nvPr>
        </p:nvSpPr>
        <p:spPr>
          <a:xfrm>
            <a:off x="498475" y="93663"/>
            <a:ext cx="8147050" cy="820737"/>
          </a:xfrm>
        </p:spPr>
        <p:txBody>
          <a:bodyPr/>
          <a:lstStyle/>
          <a:p>
            <a:pPr eaLnBrk="1" hangingPunct="1"/>
            <a:r>
              <a:rPr lang="en-US" altLang="en-US">
                <a:latin typeface="Comic Sans MS" panose="030F0702030302020204" pitchFamily="66" charset="0"/>
              </a:rPr>
              <a:t>Test and Set Lock (TSL)</a:t>
            </a:r>
          </a:p>
        </p:txBody>
      </p:sp>
      <p:sp>
        <p:nvSpPr>
          <p:cNvPr id="3" name="Content Placeholder 2">
            <a:extLst>
              <a:ext uri="{FF2B5EF4-FFF2-40B4-BE49-F238E27FC236}">
                <a16:creationId xmlns:a16="http://schemas.microsoft.com/office/drawing/2014/main" id="{71EFAB18-3F01-41A5-9CC1-8C1A879F3CDE}"/>
              </a:ext>
            </a:extLst>
          </p:cNvPr>
          <p:cNvSpPr>
            <a:spLocks noGrp="1" noChangeArrowheads="1"/>
          </p:cNvSpPr>
          <p:nvPr>
            <p:ph idx="1"/>
          </p:nvPr>
        </p:nvSpPr>
        <p:spPr>
          <a:xfrm>
            <a:off x="498475" y="1085850"/>
            <a:ext cx="8453438" cy="5486400"/>
          </a:xfrm>
        </p:spPr>
        <p:txBody>
          <a:bodyPr/>
          <a:lstStyle/>
          <a:p>
            <a:pPr eaLnBrk="1" hangingPunct="1"/>
            <a:r>
              <a:rPr lang="en-US" altLang="en-US" sz="2400" dirty="0"/>
              <a:t>TSL REGISTER, LOCK (hardware support)</a:t>
            </a:r>
          </a:p>
          <a:p>
            <a:pPr lvl="2" eaLnBrk="1" hangingPunct="1"/>
            <a:r>
              <a:rPr lang="en-US" altLang="en-US" sz="1800" dirty="0"/>
              <a:t>Reads the contents of the memory word </a:t>
            </a:r>
            <a:r>
              <a:rPr lang="en-US" altLang="en-US" sz="1800" i="1" dirty="0"/>
              <a:t>lock</a:t>
            </a:r>
            <a:r>
              <a:rPr lang="en-US" altLang="en-US" sz="1800" dirty="0"/>
              <a:t> into register RX and stores a non-zero value at the memory address </a:t>
            </a:r>
            <a:r>
              <a:rPr lang="en-US" altLang="en-US" sz="1800" i="1" dirty="0"/>
              <a:t>lock</a:t>
            </a:r>
            <a:r>
              <a:rPr lang="en-US" altLang="en-US" sz="1800" dirty="0"/>
              <a:t>.</a:t>
            </a:r>
          </a:p>
          <a:p>
            <a:pPr lvl="2" eaLnBrk="1" hangingPunct="1"/>
            <a:r>
              <a:rPr lang="en-US" altLang="en-US" sz="1800" dirty="0"/>
              <a:t>The </a:t>
            </a:r>
            <a:r>
              <a:rPr lang="en-US" altLang="en-US" sz="1800" dirty="0">
                <a:solidFill>
                  <a:srgbClr val="C00000"/>
                </a:solidFill>
              </a:rPr>
              <a:t>memory bus is locked </a:t>
            </a:r>
            <a:r>
              <a:rPr lang="en-US" altLang="en-US" sz="1800" dirty="0"/>
              <a:t>during this operation so no other process or CPU can access memory (e.g. change Lock’s value)</a:t>
            </a:r>
          </a:p>
          <a:p>
            <a:pPr eaLnBrk="1" hangingPunct="1"/>
            <a:r>
              <a:rPr lang="en-US" altLang="en-US" sz="2000" dirty="0"/>
              <a:t>Mutual Exclusion</a:t>
            </a:r>
          </a:p>
          <a:p>
            <a:pPr lvl="1" eaLnBrk="1" hangingPunct="1">
              <a:buFont typeface="Wingdings" panose="05000000000000000000" pitchFamily="2" charset="2"/>
              <a:buNone/>
            </a:pPr>
            <a:r>
              <a:rPr lang="en-US" altLang="en-US" sz="1800" dirty="0" err="1"/>
              <a:t>enter_region</a:t>
            </a:r>
            <a:r>
              <a:rPr lang="en-US" altLang="en-US" sz="1800" dirty="0"/>
              <a:t>:</a:t>
            </a:r>
          </a:p>
          <a:p>
            <a:pPr lvl="1" eaLnBrk="1" hangingPunct="1">
              <a:buFont typeface="Wingdings" panose="05000000000000000000" pitchFamily="2" charset="2"/>
              <a:buNone/>
            </a:pPr>
            <a:r>
              <a:rPr lang="en-US" altLang="en-US" sz="1800" dirty="0"/>
              <a:t>	TSL REGISTER, LOCK        | copy Lock to Reg and set Lock to 1</a:t>
            </a:r>
          </a:p>
          <a:p>
            <a:pPr lvl="1" eaLnBrk="1" hangingPunct="1">
              <a:buFont typeface="Wingdings" panose="05000000000000000000" pitchFamily="2" charset="2"/>
              <a:buNone/>
            </a:pPr>
            <a:r>
              <a:rPr lang="en-US" altLang="en-US" sz="1800" dirty="0"/>
              <a:t>	CMP REGISTER, #0	| was the Lock zero?</a:t>
            </a:r>
          </a:p>
          <a:p>
            <a:pPr lvl="1" eaLnBrk="1" hangingPunct="1">
              <a:buFont typeface="Wingdings" panose="05000000000000000000" pitchFamily="2" charset="2"/>
              <a:buNone/>
            </a:pPr>
            <a:r>
              <a:rPr lang="en-US" altLang="en-US" sz="1800" dirty="0"/>
              <a:t>	JNE </a:t>
            </a:r>
            <a:r>
              <a:rPr lang="en-US" altLang="en-US" sz="1800" dirty="0" err="1"/>
              <a:t>enter_region</a:t>
            </a:r>
            <a:r>
              <a:rPr lang="en-US" altLang="en-US" sz="1800" dirty="0"/>
              <a:t>                  | if Lock was nonzero, jump to top of loop</a:t>
            </a:r>
          </a:p>
          <a:p>
            <a:pPr lvl="1" eaLnBrk="1" hangingPunct="1">
              <a:buFont typeface="Wingdings" panose="05000000000000000000" pitchFamily="2" charset="2"/>
              <a:buNone/>
            </a:pPr>
            <a:r>
              <a:rPr lang="en-US" altLang="en-US" sz="1800" dirty="0"/>
              <a:t>     RET                                      | return to caller, critical region entered </a:t>
            </a:r>
          </a:p>
          <a:p>
            <a:pPr lvl="1" eaLnBrk="1" hangingPunct="1">
              <a:buFont typeface="Wingdings" panose="05000000000000000000" pitchFamily="2" charset="2"/>
              <a:buNone/>
            </a:pPr>
            <a:endParaRPr lang="en-US" altLang="en-US" sz="1000" dirty="0"/>
          </a:p>
          <a:p>
            <a:pPr lvl="1" eaLnBrk="1" hangingPunct="1">
              <a:buFont typeface="Wingdings" panose="05000000000000000000" pitchFamily="2" charset="2"/>
              <a:buNone/>
            </a:pPr>
            <a:r>
              <a:rPr lang="en-US" altLang="en-US" sz="1800" dirty="0"/>
              <a:t> </a:t>
            </a:r>
            <a:r>
              <a:rPr lang="en-US" altLang="en-US" sz="1800" dirty="0" err="1"/>
              <a:t>leave_region</a:t>
            </a:r>
            <a:r>
              <a:rPr lang="en-US" altLang="en-US" sz="1800" dirty="0"/>
              <a:t>:  </a:t>
            </a:r>
          </a:p>
        </p:txBody>
      </p:sp>
      <p:sp>
        <p:nvSpPr>
          <p:cNvPr id="4" name="TextBox 3">
            <a:extLst>
              <a:ext uri="{FF2B5EF4-FFF2-40B4-BE49-F238E27FC236}">
                <a16:creationId xmlns:a16="http://schemas.microsoft.com/office/drawing/2014/main" id="{6C2C8EF1-6393-439F-AC10-32CF27AD5B08}"/>
              </a:ext>
            </a:extLst>
          </p:cNvPr>
          <p:cNvSpPr txBox="1">
            <a:spLocks noChangeArrowheads="1"/>
          </p:cNvSpPr>
          <p:nvPr/>
        </p:nvSpPr>
        <p:spPr bwMode="auto">
          <a:xfrm>
            <a:off x="1835150" y="5141913"/>
            <a:ext cx="46482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  </a:t>
            </a:r>
            <a:r>
              <a:rPr lang="en-US" altLang="en-US" sz="1800">
                <a:cs typeface="Arial" panose="020B0604020202020204" pitchFamily="34" charset="0"/>
              </a:rPr>
              <a:t>MOVE LOCK, #0	| store 0 in Lock</a:t>
            </a:r>
          </a:p>
          <a:p>
            <a:pPr eaLnBrk="1" hangingPunct="1">
              <a:spcBef>
                <a:spcPct val="0"/>
              </a:spcBef>
              <a:buClrTx/>
              <a:buSzTx/>
              <a:buFontTx/>
              <a:buNone/>
            </a:pPr>
            <a:r>
              <a:rPr lang="en-US" altLang="en-US" sz="1800">
                <a:cs typeface="Arial" panose="020B0604020202020204" pitchFamily="34" charset="0"/>
              </a:rPr>
              <a:t>  RET                                  | return to caller</a:t>
            </a:r>
          </a:p>
        </p:txBody>
      </p:sp>
      <p:sp>
        <p:nvSpPr>
          <p:cNvPr id="244741" name="Slide Number Placeholder 4">
            <a:extLst>
              <a:ext uri="{FF2B5EF4-FFF2-40B4-BE49-F238E27FC236}">
                <a16:creationId xmlns:a16="http://schemas.microsoft.com/office/drawing/2014/main" id="{D33A2FBC-4CF1-43A8-BAFE-FD63A9E13B1F}"/>
              </a:ext>
            </a:extLst>
          </p:cNvPr>
          <p:cNvSpPr>
            <a:spLocks noGrp="1"/>
          </p:cNvSpPr>
          <p:nvPr>
            <p:ph type="sldNum" sz="quarter" idx="4294967295"/>
          </p:nvPr>
        </p:nvSpPr>
        <p:spPr bwMode="auto">
          <a:xfrm>
            <a:off x="8172450" y="6356350"/>
            <a:ext cx="77946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4753CCD-929E-462C-AA2B-31C8F25F52D4}" type="slidenum">
              <a:rPr lang="en-US" altLang="en-US" sz="1800">
                <a:solidFill>
                  <a:srgbClr val="6D6452"/>
                </a:solidFill>
                <a:latin typeface="Book Antiqua" panose="02040602050305030304" pitchFamily="18" charset="0"/>
                <a:cs typeface="Arial" panose="020B0604020202020204" pitchFamily="34" charset="0"/>
              </a:rPr>
              <a:pPr>
                <a:spcBef>
                  <a:spcPct val="0"/>
                </a:spcBef>
                <a:buClrTx/>
                <a:buSzTx/>
                <a:buFontTx/>
                <a:buNone/>
              </a:pPr>
              <a:t>129</a:t>
            </a:fld>
            <a:endParaRPr lang="en-US" altLang="en-US" sz="1800">
              <a:solidFill>
                <a:srgbClr val="6D6452"/>
              </a:solidFill>
              <a:latin typeface="Book Antiqua" panose="02040602050305030304" pitchFamily="18" charset="0"/>
              <a:cs typeface="Arial" panose="020B0604020202020204" pitchFamily="34" charset="0"/>
            </a:endParaRPr>
          </a:p>
        </p:txBody>
      </p:sp>
      <p:sp>
        <p:nvSpPr>
          <p:cNvPr id="244742" name="TextBox 6">
            <a:extLst>
              <a:ext uri="{FF2B5EF4-FFF2-40B4-BE49-F238E27FC236}">
                <a16:creationId xmlns:a16="http://schemas.microsoft.com/office/drawing/2014/main" id="{EFD552E9-68D5-47F5-9DD6-6599B42BEF23}"/>
              </a:ext>
            </a:extLst>
          </p:cNvPr>
          <p:cNvSpPr txBox="1">
            <a:spLocks noChangeArrowheads="1"/>
          </p:cNvSpPr>
          <p:nvPr/>
        </p:nvSpPr>
        <p:spPr bwMode="auto">
          <a:xfrm>
            <a:off x="7743825" y="434975"/>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solidFill>
                  <a:srgbClr val="00B050"/>
                </a:solidFill>
              </a:rPr>
              <a:t>Recall, Ch2</a:t>
            </a:r>
          </a:p>
        </p:txBody>
      </p:sp>
      <p:sp>
        <p:nvSpPr>
          <p:cNvPr id="7" name="TextBox 1">
            <a:extLst>
              <a:ext uri="{FF2B5EF4-FFF2-40B4-BE49-F238E27FC236}">
                <a16:creationId xmlns:a16="http://schemas.microsoft.com/office/drawing/2014/main" id="{E8DF5264-6A1D-4B0C-9988-514E087E90C1}"/>
              </a:ext>
            </a:extLst>
          </p:cNvPr>
          <p:cNvSpPr txBox="1">
            <a:spLocks noChangeArrowheads="1"/>
          </p:cNvSpPr>
          <p:nvPr/>
        </p:nvSpPr>
        <p:spPr bwMode="auto">
          <a:xfrm>
            <a:off x="7753663" y="885825"/>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4" name="Picture 5" descr="flash-cards">
            <a:extLst>
              <a:ext uri="{FF2B5EF4-FFF2-40B4-BE49-F238E27FC236}">
                <a16:creationId xmlns:a16="http://schemas.microsoft.com/office/drawing/2014/main" id="{70CECFB7-37AA-404F-AD63-F509CAE58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004186"/>
            <a:ext cx="3254983" cy="2450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Footer Placeholder 3">
            <a:extLst>
              <a:ext uri="{FF2B5EF4-FFF2-40B4-BE49-F238E27FC236}">
                <a16:creationId xmlns:a16="http://schemas.microsoft.com/office/drawing/2014/main" id="{9307F241-BBEE-4438-B1F4-BA729BE9A6C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EC88AC04-40CA-4411-9B42-85FF2372E59A}" type="slidenum">
              <a:rPr lang="en-AU" altLang="en-US" sz="1400" smtClean="0"/>
              <a:pPr>
                <a:spcBef>
                  <a:spcPct val="0"/>
                </a:spcBef>
                <a:buClrTx/>
                <a:buSzTx/>
                <a:buFontTx/>
                <a:buNone/>
              </a:pPr>
              <a:t>13</a:t>
            </a:fld>
            <a:endParaRPr lang="en-AU" altLang="en-US" sz="1400"/>
          </a:p>
        </p:txBody>
      </p:sp>
      <p:sp>
        <p:nvSpPr>
          <p:cNvPr id="27651" name="Rectangle 2">
            <a:extLst>
              <a:ext uri="{FF2B5EF4-FFF2-40B4-BE49-F238E27FC236}">
                <a16:creationId xmlns:a16="http://schemas.microsoft.com/office/drawing/2014/main" id="{63270226-F777-4FF6-9A0E-536A0D5D1A41}"/>
              </a:ext>
            </a:extLst>
          </p:cNvPr>
          <p:cNvSpPr>
            <a:spLocks noGrp="1" noChangeArrowheads="1"/>
          </p:cNvSpPr>
          <p:nvPr>
            <p:ph type="title"/>
          </p:nvPr>
        </p:nvSpPr>
        <p:spPr/>
        <p:txBody>
          <a:bodyPr/>
          <a:lstStyle/>
          <a:p>
            <a:pPr eaLnBrk="1" hangingPunct="1"/>
            <a:r>
              <a:rPr lang="en-AU" altLang="en-US"/>
              <a:t>Flash Storage</a:t>
            </a:r>
          </a:p>
        </p:txBody>
      </p:sp>
      <p:sp>
        <p:nvSpPr>
          <p:cNvPr id="27652" name="Rectangle 3">
            <a:extLst>
              <a:ext uri="{FF2B5EF4-FFF2-40B4-BE49-F238E27FC236}">
                <a16:creationId xmlns:a16="http://schemas.microsoft.com/office/drawing/2014/main" id="{97D6C25B-D4C9-479E-A531-E3B8FD2D2D07}"/>
              </a:ext>
            </a:extLst>
          </p:cNvPr>
          <p:cNvSpPr>
            <a:spLocks noGrp="1" noChangeArrowheads="1"/>
          </p:cNvSpPr>
          <p:nvPr>
            <p:ph type="body" idx="1"/>
          </p:nvPr>
        </p:nvSpPr>
        <p:spPr>
          <a:xfrm>
            <a:off x="684213" y="1125538"/>
            <a:ext cx="8270875" cy="2807518"/>
          </a:xfrm>
        </p:spPr>
        <p:txBody>
          <a:bodyPr/>
          <a:lstStyle/>
          <a:p>
            <a:pPr eaLnBrk="1" hangingPunct="1"/>
            <a:r>
              <a:rPr lang="en-AU" altLang="en-US" sz="2800" dirty="0"/>
              <a:t>Electrically Erasable Programmable Read-only Memory (EEPROM)</a:t>
            </a:r>
          </a:p>
          <a:p>
            <a:pPr eaLnBrk="1" hangingPunct="1"/>
            <a:r>
              <a:rPr lang="en-AU" altLang="en-US" sz="2800" dirty="0"/>
              <a:t>Non-volatile semiconductor storage</a:t>
            </a:r>
          </a:p>
          <a:p>
            <a:pPr lvl="1" eaLnBrk="1" hangingPunct="1"/>
            <a:r>
              <a:rPr lang="en-AU" altLang="en-US" sz="2400" dirty="0"/>
              <a:t>100</a:t>
            </a:r>
            <a:r>
              <a:rPr lang="en-US" altLang="en-US" sz="2400" dirty="0">
                <a:cs typeface="Arial" panose="020B0604020202020204" pitchFamily="34" charset="0"/>
              </a:rPr>
              <a:t>× </a:t>
            </a:r>
            <a:r>
              <a:rPr lang="en-AU" altLang="en-US" sz="2400" dirty="0">
                <a:cs typeface="Arial" panose="020B0604020202020204" pitchFamily="34" charset="0"/>
              </a:rPr>
              <a:t>– 1000</a:t>
            </a:r>
            <a:r>
              <a:rPr lang="en-US" altLang="en-US" sz="2400" dirty="0">
                <a:cs typeface="Arial" panose="020B0604020202020204" pitchFamily="34" charset="0"/>
              </a:rPr>
              <a:t>× faster than disk</a:t>
            </a:r>
          </a:p>
          <a:p>
            <a:pPr lvl="1" eaLnBrk="1" hangingPunct="1"/>
            <a:r>
              <a:rPr lang="en-AU" altLang="en-US" sz="2400" dirty="0">
                <a:cs typeface="Arial" panose="020B0604020202020204" pitchFamily="34" charset="0"/>
              </a:rPr>
              <a:t>Smaller, lower power, more robust</a:t>
            </a:r>
          </a:p>
          <a:p>
            <a:pPr lvl="1" eaLnBrk="1" hangingPunct="1"/>
            <a:r>
              <a:rPr lang="en-AU" altLang="en-US" sz="2400" dirty="0">
                <a:cs typeface="Arial" panose="020B0604020202020204" pitchFamily="34" charset="0"/>
              </a:rPr>
              <a:t>But more $/GB (between disk and DRAM)</a:t>
            </a:r>
          </a:p>
        </p:txBody>
      </p:sp>
      <p:sp>
        <p:nvSpPr>
          <p:cNvPr id="27653" name="Text Box 4">
            <a:extLst>
              <a:ext uri="{FF2B5EF4-FFF2-40B4-BE49-F238E27FC236}">
                <a16:creationId xmlns:a16="http://schemas.microsoft.com/office/drawing/2014/main" id="{311954E8-8D99-46A3-B91D-DA3FC8703DEA}"/>
              </a:ext>
            </a:extLst>
          </p:cNvPr>
          <p:cNvSpPr txBox="1">
            <a:spLocks noChangeArrowheads="1"/>
          </p:cNvSpPr>
          <p:nvPr/>
        </p:nvSpPr>
        <p:spPr bwMode="auto">
          <a:xfrm rot="5400000">
            <a:off x="7903369" y="873919"/>
            <a:ext cx="21145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§6.4 Flash Storage</a:t>
            </a:r>
          </a:p>
        </p:txBody>
      </p:sp>
      <p:pic>
        <p:nvPicPr>
          <p:cNvPr id="27655" name="Picture 6" descr="flash-memory-exploded">
            <a:extLst>
              <a:ext uri="{FF2B5EF4-FFF2-40B4-BE49-F238E27FC236}">
                <a16:creationId xmlns:a16="http://schemas.microsoft.com/office/drawing/2014/main" id="{3D39D4F0-ACFF-4148-86FC-DE20C00F3C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4293096"/>
            <a:ext cx="2436812"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a:extLst>
              <a:ext uri="{FF2B5EF4-FFF2-40B4-BE49-F238E27FC236}">
                <a16:creationId xmlns:a16="http://schemas.microsoft.com/office/drawing/2014/main" id="{2704A8EF-2B62-40B0-98E1-B91055751BBF}"/>
              </a:ext>
            </a:extLst>
          </p:cNvPr>
          <p:cNvSpPr>
            <a:spLocks noGrp="1" noChangeArrowheads="1"/>
          </p:cNvSpPr>
          <p:nvPr>
            <p:ph type="title"/>
          </p:nvPr>
        </p:nvSpPr>
        <p:spPr>
          <a:xfrm>
            <a:off x="684213" y="384175"/>
            <a:ext cx="8259762" cy="523875"/>
          </a:xfrm>
        </p:spPr>
        <p:txBody>
          <a:bodyPr/>
          <a:lstStyle/>
          <a:p>
            <a:r>
              <a:rPr lang="en-US" altLang="en-US" sz="2800"/>
              <a:t>Synchronization in Shared Memory Programs</a:t>
            </a:r>
          </a:p>
        </p:txBody>
      </p:sp>
      <p:sp>
        <p:nvSpPr>
          <p:cNvPr id="246787" name="Content Placeholder 2">
            <a:extLst>
              <a:ext uri="{FF2B5EF4-FFF2-40B4-BE49-F238E27FC236}">
                <a16:creationId xmlns:a16="http://schemas.microsoft.com/office/drawing/2014/main" id="{B4E433F6-A915-4304-862A-F7D2548BA724}"/>
              </a:ext>
            </a:extLst>
          </p:cNvPr>
          <p:cNvSpPr>
            <a:spLocks noGrp="1" noChangeArrowheads="1"/>
          </p:cNvSpPr>
          <p:nvPr>
            <p:ph idx="1"/>
          </p:nvPr>
        </p:nvSpPr>
        <p:spPr>
          <a:xfrm>
            <a:off x="115888" y="2862263"/>
            <a:ext cx="8920162" cy="3375025"/>
          </a:xfrm>
        </p:spPr>
        <p:txBody>
          <a:bodyPr/>
          <a:lstStyle/>
          <a:p>
            <a:r>
              <a:rPr lang="en-US" altLang="en-US" sz="1800"/>
              <a:t>Initially, Lock variable L=0 in memory</a:t>
            </a:r>
          </a:p>
          <a:p>
            <a:r>
              <a:rPr lang="en-US" altLang="en-US" sz="1800"/>
              <a:t>P</a:t>
            </a:r>
            <a:r>
              <a:rPr lang="en-US" altLang="en-US" sz="1800" baseline="-25000"/>
              <a:t>A</a:t>
            </a:r>
            <a:r>
              <a:rPr lang="en-US" altLang="en-US" sz="1800"/>
              <a:t> runs: TSL; sets L=1 successfully, </a:t>
            </a:r>
            <a:r>
              <a:rPr lang="en-US" altLang="en-US" sz="1600"/>
              <a:t>P</a:t>
            </a:r>
            <a:r>
              <a:rPr lang="en-US" altLang="en-US" sz="1600" baseline="-25000"/>
              <a:t>A</a:t>
            </a:r>
            <a:r>
              <a:rPr lang="en-US" altLang="en-US" sz="1600"/>
              <a:t> cache L=1, with status: M</a:t>
            </a:r>
          </a:p>
          <a:p>
            <a:r>
              <a:rPr lang="en-US" altLang="en-US" sz="1800"/>
              <a:t>P</a:t>
            </a:r>
            <a:r>
              <a:rPr lang="en-US" altLang="en-US" sz="1800" baseline="-25000"/>
              <a:t>A</a:t>
            </a:r>
            <a:r>
              <a:rPr lang="en-US" altLang="en-US" sz="1800"/>
              <a:t> enters CS (Critical Section) and now P</a:t>
            </a:r>
            <a:r>
              <a:rPr lang="en-US" altLang="en-US" sz="1800" baseline="-25000"/>
              <a:t>B</a:t>
            </a:r>
            <a:r>
              <a:rPr lang="en-US" altLang="en-US" sz="1800"/>
              <a:t> wants to get in CS</a:t>
            </a:r>
          </a:p>
          <a:p>
            <a:r>
              <a:rPr lang="en-US" altLang="en-US" sz="1800"/>
              <a:t>P</a:t>
            </a:r>
            <a:r>
              <a:rPr lang="en-US" altLang="en-US" sz="1800" baseline="-25000"/>
              <a:t>B</a:t>
            </a:r>
            <a:r>
              <a:rPr lang="en-US" altLang="en-US" sz="1800"/>
              <a:t> runs: TSL; L in P</a:t>
            </a:r>
            <a:r>
              <a:rPr lang="en-US" altLang="en-US" sz="1800" baseline="-25000"/>
              <a:t>A</a:t>
            </a:r>
            <a:r>
              <a:rPr lang="en-US" altLang="en-US" sz="1800"/>
              <a:t> is invalidated, Mem: L=1; cached in P</a:t>
            </a:r>
            <a:r>
              <a:rPr lang="en-US" altLang="en-US" sz="1800" baseline="-25000"/>
              <a:t>B</a:t>
            </a:r>
            <a:r>
              <a:rPr lang="en-US" altLang="en-US" sz="1800"/>
              <a:t> runs with L=1, status: M; so can not get in CS but loops.</a:t>
            </a:r>
          </a:p>
          <a:p>
            <a:r>
              <a:rPr lang="en-US" altLang="en-US" sz="1800"/>
              <a:t>Now P</a:t>
            </a:r>
            <a:r>
              <a:rPr lang="en-US" altLang="en-US" sz="1800" baseline="-25000"/>
              <a:t>C</a:t>
            </a:r>
            <a:r>
              <a:rPr lang="en-US" altLang="en-US" sz="1800"/>
              <a:t> wants to get in CS: invalidates the entry in P</a:t>
            </a:r>
            <a:r>
              <a:rPr lang="en-US" altLang="en-US" sz="1800" baseline="-25000"/>
              <a:t>B</a:t>
            </a:r>
            <a:r>
              <a:rPr lang="en-US" altLang="en-US" sz="1800"/>
              <a:t> and will have a copy of L=1 in P</a:t>
            </a:r>
            <a:r>
              <a:rPr lang="en-US" altLang="en-US" sz="1800" baseline="-25000"/>
              <a:t>C</a:t>
            </a:r>
            <a:r>
              <a:rPr lang="en-US" altLang="en-US" sz="1800"/>
              <a:t>’s cache. </a:t>
            </a:r>
          </a:p>
          <a:p>
            <a:r>
              <a:rPr lang="en-US" altLang="en-US" sz="1800"/>
              <a:t>Once P</a:t>
            </a:r>
            <a:r>
              <a:rPr lang="en-US" altLang="en-US" sz="1800" baseline="-25000"/>
              <a:t>A </a:t>
            </a:r>
            <a:r>
              <a:rPr lang="en-US" altLang="en-US" sz="1800"/>
              <a:t>releases (setting L=0); M in P</a:t>
            </a:r>
            <a:r>
              <a:rPr lang="en-US" altLang="en-US" sz="1800" baseline="-25000"/>
              <a:t>A</a:t>
            </a:r>
            <a:r>
              <a:rPr lang="en-US" altLang="en-US" sz="1800"/>
              <a:t>’s cache. Others are in loop. Now, M</a:t>
            </a:r>
            <a:r>
              <a:rPr lang="en-US" altLang="en-US" sz="1800">
                <a:sym typeface="Wingdings" panose="05000000000000000000" pitchFamily="2" charset="2"/>
              </a:rPr>
              <a:t> S  makes memory L=0.</a:t>
            </a:r>
          </a:p>
          <a:p>
            <a:r>
              <a:rPr lang="en-US" altLang="en-US" sz="1800">
                <a:sym typeface="Wingdings" panose="05000000000000000000" pitchFamily="2" charset="2"/>
              </a:rPr>
              <a:t>Assume, </a:t>
            </a:r>
            <a:r>
              <a:rPr lang="en-US" altLang="en-US" sz="1800"/>
              <a:t>P</a:t>
            </a:r>
            <a:r>
              <a:rPr lang="en-US" altLang="en-US" sz="1800" baseline="-25000"/>
              <a:t>C</a:t>
            </a:r>
            <a:r>
              <a:rPr lang="en-US" altLang="en-US" sz="1800">
                <a:sym typeface="Wingdings" panose="05000000000000000000" pitchFamily="2" charset="2"/>
              </a:rPr>
              <a:t>’s TSL call is ahead of </a:t>
            </a:r>
            <a:r>
              <a:rPr lang="en-US" altLang="en-US" sz="1800"/>
              <a:t>P</a:t>
            </a:r>
            <a:r>
              <a:rPr lang="en-US" altLang="en-US" sz="1800" baseline="-25000"/>
              <a:t>B</a:t>
            </a:r>
            <a:r>
              <a:rPr lang="en-US" altLang="en-US" sz="1800">
                <a:sym typeface="Wingdings" panose="05000000000000000000" pitchFamily="2" charset="2"/>
              </a:rPr>
              <a:t>’s. So, </a:t>
            </a:r>
            <a:r>
              <a:rPr lang="en-US" altLang="en-US" sz="1800"/>
              <a:t>P</a:t>
            </a:r>
            <a:r>
              <a:rPr lang="en-US" altLang="en-US" sz="1800" baseline="-25000"/>
              <a:t>C </a:t>
            </a:r>
            <a:r>
              <a:rPr lang="en-US" altLang="en-US" sz="1800">
                <a:sym typeface="Wingdings" panose="05000000000000000000" pitchFamily="2" charset="2"/>
              </a:rPr>
              <a:t>will acquire the lock, …</a:t>
            </a:r>
            <a:endParaRPr lang="en-US" altLang="en-US" sz="1800"/>
          </a:p>
          <a:p>
            <a:endParaRPr lang="en-US" altLang="en-US" sz="2400"/>
          </a:p>
        </p:txBody>
      </p:sp>
      <p:sp>
        <p:nvSpPr>
          <p:cNvPr id="246788" name="Footer Placeholder 3">
            <a:extLst>
              <a:ext uri="{FF2B5EF4-FFF2-40B4-BE49-F238E27FC236}">
                <a16:creationId xmlns:a16="http://schemas.microsoft.com/office/drawing/2014/main" id="{28B3D08D-03BC-439D-B7D9-794537F5ECB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8340BA77-6A36-47E5-9350-76A071E50E02}" type="slidenum">
              <a:rPr lang="en-AU" altLang="en-US" sz="1400" smtClean="0"/>
              <a:pPr>
                <a:spcBef>
                  <a:spcPct val="0"/>
                </a:spcBef>
                <a:buClrTx/>
                <a:buSzTx/>
                <a:buFontTx/>
                <a:buNone/>
              </a:pPr>
              <a:t>130</a:t>
            </a:fld>
            <a:endParaRPr lang="en-AU" altLang="en-US" sz="1400"/>
          </a:p>
        </p:txBody>
      </p:sp>
      <p:cxnSp>
        <p:nvCxnSpPr>
          <p:cNvPr id="5" name="Straight Connector 4">
            <a:extLst>
              <a:ext uri="{FF2B5EF4-FFF2-40B4-BE49-F238E27FC236}">
                <a16:creationId xmlns:a16="http://schemas.microsoft.com/office/drawing/2014/main" id="{F218D9CE-519C-4840-8436-4BC3080253AD}"/>
              </a:ext>
            </a:extLst>
          </p:cNvPr>
          <p:cNvCxnSpPr/>
          <p:nvPr/>
        </p:nvCxnSpPr>
        <p:spPr>
          <a:xfrm>
            <a:off x="762000" y="2701925"/>
            <a:ext cx="7620000" cy="3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5247EA3F-E936-48EC-B699-9C07F7032684}"/>
              </a:ext>
            </a:extLst>
          </p:cNvPr>
          <p:cNvCxnSpPr/>
          <p:nvPr/>
        </p:nvCxnSpPr>
        <p:spPr>
          <a:xfrm rot="5400000" flipH="1" flipV="1">
            <a:off x="1562101" y="2435225"/>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A546C327-B0E9-4D6E-A776-217BA2F86867}"/>
              </a:ext>
            </a:extLst>
          </p:cNvPr>
          <p:cNvSpPr/>
          <p:nvPr/>
        </p:nvSpPr>
        <p:spPr>
          <a:xfrm>
            <a:off x="1504950" y="1495425"/>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A</a:t>
            </a:r>
          </a:p>
        </p:txBody>
      </p:sp>
      <p:cxnSp>
        <p:nvCxnSpPr>
          <p:cNvPr id="8" name="Straight Connector 7">
            <a:extLst>
              <a:ext uri="{FF2B5EF4-FFF2-40B4-BE49-F238E27FC236}">
                <a16:creationId xmlns:a16="http://schemas.microsoft.com/office/drawing/2014/main" id="{F64B322F-0561-4668-9074-71BF84BA5D42}"/>
              </a:ext>
            </a:extLst>
          </p:cNvPr>
          <p:cNvCxnSpPr/>
          <p:nvPr/>
        </p:nvCxnSpPr>
        <p:spPr>
          <a:xfrm rot="16200000" flipH="1">
            <a:off x="6970713" y="2433637"/>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733CC884-28FF-4D3A-9422-D051C538A695}"/>
              </a:ext>
            </a:extLst>
          </p:cNvPr>
          <p:cNvSpPr/>
          <p:nvPr/>
        </p:nvSpPr>
        <p:spPr>
          <a:xfrm>
            <a:off x="6438900" y="1484313"/>
            <a:ext cx="16002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Memory</a:t>
            </a:r>
          </a:p>
        </p:txBody>
      </p:sp>
      <p:sp>
        <p:nvSpPr>
          <p:cNvPr id="10" name="Rectangle 9">
            <a:extLst>
              <a:ext uri="{FF2B5EF4-FFF2-40B4-BE49-F238E27FC236}">
                <a16:creationId xmlns:a16="http://schemas.microsoft.com/office/drawing/2014/main" id="{E8115DF7-E98E-4C4B-8EDA-5D1EE95798B0}"/>
              </a:ext>
            </a:extLst>
          </p:cNvPr>
          <p:cNvSpPr/>
          <p:nvPr/>
        </p:nvSpPr>
        <p:spPr>
          <a:xfrm>
            <a:off x="1558925" y="1985963"/>
            <a:ext cx="631825" cy="16033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cxnSp>
        <p:nvCxnSpPr>
          <p:cNvPr id="11" name="Straight Connector 10">
            <a:extLst>
              <a:ext uri="{FF2B5EF4-FFF2-40B4-BE49-F238E27FC236}">
                <a16:creationId xmlns:a16="http://schemas.microsoft.com/office/drawing/2014/main" id="{1C5BDFE4-5227-44EF-8F18-AAD0D3127747}"/>
              </a:ext>
            </a:extLst>
          </p:cNvPr>
          <p:cNvCxnSpPr/>
          <p:nvPr/>
        </p:nvCxnSpPr>
        <p:spPr>
          <a:xfrm rot="5400000" flipH="1" flipV="1">
            <a:off x="27439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7E6F4A1-457E-4ACA-8B3A-1B73850EE460}"/>
              </a:ext>
            </a:extLst>
          </p:cNvPr>
          <p:cNvCxnSpPr/>
          <p:nvPr/>
        </p:nvCxnSpPr>
        <p:spPr>
          <a:xfrm rot="5400000" flipH="1" flipV="1">
            <a:off x="39631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B645C3-64CE-41DA-A073-BCA5F1C59783}"/>
              </a:ext>
            </a:extLst>
          </p:cNvPr>
          <p:cNvCxnSpPr/>
          <p:nvPr/>
        </p:nvCxnSpPr>
        <p:spPr>
          <a:xfrm rot="5400000" flipH="1" flipV="1">
            <a:off x="51823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26F0ABDE-7136-486D-B908-CE2D920FAFE0}"/>
              </a:ext>
            </a:extLst>
          </p:cNvPr>
          <p:cNvSpPr/>
          <p:nvPr/>
        </p:nvSpPr>
        <p:spPr>
          <a:xfrm>
            <a:off x="2671763" y="1493838"/>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B</a:t>
            </a:r>
            <a:endParaRPr lang="en-US" baseline="-25000" dirty="0">
              <a:solidFill>
                <a:schemeClr val="tx1"/>
              </a:solidFill>
            </a:endParaRPr>
          </a:p>
        </p:txBody>
      </p:sp>
      <p:sp>
        <p:nvSpPr>
          <p:cNvPr id="15" name="Rectangle 14">
            <a:extLst>
              <a:ext uri="{FF2B5EF4-FFF2-40B4-BE49-F238E27FC236}">
                <a16:creationId xmlns:a16="http://schemas.microsoft.com/office/drawing/2014/main" id="{83074A83-03CE-427E-97F1-267E44746A11}"/>
              </a:ext>
            </a:extLst>
          </p:cNvPr>
          <p:cNvSpPr/>
          <p:nvPr/>
        </p:nvSpPr>
        <p:spPr>
          <a:xfrm>
            <a:off x="2725738" y="1985963"/>
            <a:ext cx="611187" cy="16033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16" name="Rectangle 15">
            <a:extLst>
              <a:ext uri="{FF2B5EF4-FFF2-40B4-BE49-F238E27FC236}">
                <a16:creationId xmlns:a16="http://schemas.microsoft.com/office/drawing/2014/main" id="{3626BD2E-B632-4F99-97B0-7D761B8A1B4B}"/>
              </a:ext>
            </a:extLst>
          </p:cNvPr>
          <p:cNvSpPr/>
          <p:nvPr/>
        </p:nvSpPr>
        <p:spPr>
          <a:xfrm>
            <a:off x="3933825" y="1493838"/>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C</a:t>
            </a:r>
            <a:endParaRPr lang="en-US" sz="2000" baseline="-25000" dirty="0">
              <a:solidFill>
                <a:schemeClr val="tx1"/>
              </a:solidFill>
            </a:endParaRPr>
          </a:p>
        </p:txBody>
      </p:sp>
      <p:sp>
        <p:nvSpPr>
          <p:cNvPr id="17" name="Rectangle 16">
            <a:extLst>
              <a:ext uri="{FF2B5EF4-FFF2-40B4-BE49-F238E27FC236}">
                <a16:creationId xmlns:a16="http://schemas.microsoft.com/office/drawing/2014/main" id="{4D9648AB-703E-4EBE-BA5F-E01BDA776C72}"/>
              </a:ext>
            </a:extLst>
          </p:cNvPr>
          <p:cNvSpPr/>
          <p:nvPr/>
        </p:nvSpPr>
        <p:spPr>
          <a:xfrm>
            <a:off x="3989388" y="1992313"/>
            <a:ext cx="630237" cy="152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18" name="Rectangle 17">
            <a:extLst>
              <a:ext uri="{FF2B5EF4-FFF2-40B4-BE49-F238E27FC236}">
                <a16:creationId xmlns:a16="http://schemas.microsoft.com/office/drawing/2014/main" id="{0821196F-CFD6-4C8F-9539-79F68130C9B4}"/>
              </a:ext>
            </a:extLst>
          </p:cNvPr>
          <p:cNvSpPr/>
          <p:nvPr/>
        </p:nvSpPr>
        <p:spPr>
          <a:xfrm>
            <a:off x="5100638" y="1492250"/>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D</a:t>
            </a:r>
            <a:endParaRPr lang="en-US" baseline="-25000" dirty="0">
              <a:solidFill>
                <a:schemeClr val="tx1"/>
              </a:solidFill>
            </a:endParaRPr>
          </a:p>
        </p:txBody>
      </p:sp>
      <p:sp>
        <p:nvSpPr>
          <p:cNvPr id="19" name="Rectangle 18">
            <a:extLst>
              <a:ext uri="{FF2B5EF4-FFF2-40B4-BE49-F238E27FC236}">
                <a16:creationId xmlns:a16="http://schemas.microsoft.com/office/drawing/2014/main" id="{7152789D-ACE7-4B28-9349-90D77A47E601}"/>
              </a:ext>
            </a:extLst>
          </p:cNvPr>
          <p:cNvSpPr/>
          <p:nvPr/>
        </p:nvSpPr>
        <p:spPr>
          <a:xfrm>
            <a:off x="5156200" y="1992313"/>
            <a:ext cx="630238" cy="152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246804" name="AutoShape 5">
            <a:extLst>
              <a:ext uri="{FF2B5EF4-FFF2-40B4-BE49-F238E27FC236}">
                <a16:creationId xmlns:a16="http://schemas.microsoft.com/office/drawing/2014/main" id="{8699A040-B3A9-4406-84E5-7879B2B89B6A}"/>
              </a:ext>
            </a:extLst>
          </p:cNvPr>
          <p:cNvSpPr>
            <a:spLocks/>
          </p:cNvSpPr>
          <p:nvPr/>
        </p:nvSpPr>
        <p:spPr bwMode="auto">
          <a:xfrm>
            <a:off x="115888" y="1157288"/>
            <a:ext cx="1292225" cy="909637"/>
          </a:xfrm>
          <a:prstGeom prst="borderCallout1">
            <a:avLst>
              <a:gd name="adj1" fmla="val 101472"/>
              <a:gd name="adj2" fmla="val 64838"/>
              <a:gd name="adj3" fmla="val 171625"/>
              <a:gd name="adj4" fmla="val 81324"/>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a:t>Bus: all processors snoop on the bus</a:t>
            </a:r>
            <a:endParaRPr lang="en-AU" altLang="en-US" sz="1400"/>
          </a:p>
        </p:txBody>
      </p:sp>
      <p:sp>
        <p:nvSpPr>
          <p:cNvPr id="246805" name="TextBox 20">
            <a:extLst>
              <a:ext uri="{FF2B5EF4-FFF2-40B4-BE49-F238E27FC236}">
                <a16:creationId xmlns:a16="http://schemas.microsoft.com/office/drawing/2014/main" id="{32AE3D8C-BC52-466B-B5BE-140ECE8E5C70}"/>
              </a:ext>
            </a:extLst>
          </p:cNvPr>
          <p:cNvSpPr txBox="1">
            <a:spLocks noChangeArrowheads="1"/>
          </p:cNvSpPr>
          <p:nvPr/>
        </p:nvSpPr>
        <p:spPr bwMode="auto">
          <a:xfrm>
            <a:off x="7570788" y="1484313"/>
            <a:ext cx="498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b="1">
                <a:solidFill>
                  <a:srgbClr val="C00000"/>
                </a:solidFill>
              </a:rPr>
              <a:t>L=0</a:t>
            </a:r>
            <a:endParaRPr lang="en-US" altLang="en-US" sz="1800" b="1">
              <a:solidFill>
                <a:srgbClr val="C00000"/>
              </a:solidFill>
            </a:endParaRPr>
          </a:p>
        </p:txBody>
      </p:sp>
      <p:sp>
        <p:nvSpPr>
          <p:cNvPr id="22" name="TextBox 1">
            <a:extLst>
              <a:ext uri="{FF2B5EF4-FFF2-40B4-BE49-F238E27FC236}">
                <a16:creationId xmlns:a16="http://schemas.microsoft.com/office/drawing/2014/main" id="{0999B4BA-A983-4404-B3A7-00B48E57C0E9}"/>
              </a:ext>
            </a:extLst>
          </p:cNvPr>
          <p:cNvSpPr txBox="1">
            <a:spLocks noChangeArrowheads="1"/>
          </p:cNvSpPr>
          <p:nvPr/>
        </p:nvSpPr>
        <p:spPr bwMode="auto">
          <a:xfrm>
            <a:off x="7704137" y="914547"/>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itle 1">
            <a:extLst>
              <a:ext uri="{FF2B5EF4-FFF2-40B4-BE49-F238E27FC236}">
                <a16:creationId xmlns:a16="http://schemas.microsoft.com/office/drawing/2014/main" id="{9F9E1E15-FBCA-4DB2-848D-4986B498412E}"/>
              </a:ext>
            </a:extLst>
          </p:cNvPr>
          <p:cNvSpPr>
            <a:spLocks noGrp="1" noChangeArrowheads="1"/>
          </p:cNvSpPr>
          <p:nvPr>
            <p:ph type="title"/>
          </p:nvPr>
        </p:nvSpPr>
        <p:spPr>
          <a:xfrm>
            <a:off x="684213" y="384175"/>
            <a:ext cx="8259762" cy="523875"/>
          </a:xfrm>
        </p:spPr>
        <p:txBody>
          <a:bodyPr/>
          <a:lstStyle/>
          <a:p>
            <a:r>
              <a:rPr lang="en-US" altLang="en-US" sz="2800"/>
              <a:t>Synchronization in Shared Memory Programs</a:t>
            </a:r>
          </a:p>
        </p:txBody>
      </p:sp>
      <p:sp>
        <p:nvSpPr>
          <p:cNvPr id="248835" name="Content Placeholder 2">
            <a:extLst>
              <a:ext uri="{FF2B5EF4-FFF2-40B4-BE49-F238E27FC236}">
                <a16:creationId xmlns:a16="http://schemas.microsoft.com/office/drawing/2014/main" id="{B4E96047-29F6-4229-B346-1FE215D0559B}"/>
              </a:ext>
            </a:extLst>
          </p:cNvPr>
          <p:cNvSpPr>
            <a:spLocks noGrp="1" noChangeArrowheads="1"/>
          </p:cNvSpPr>
          <p:nvPr>
            <p:ph idx="1"/>
          </p:nvPr>
        </p:nvSpPr>
        <p:spPr>
          <a:xfrm>
            <a:off x="115888" y="2862263"/>
            <a:ext cx="8920162" cy="3375025"/>
          </a:xfrm>
        </p:spPr>
        <p:txBody>
          <a:bodyPr/>
          <a:lstStyle/>
          <a:p>
            <a:r>
              <a:rPr lang="en-US" altLang="en-US" sz="2400"/>
              <a:t>There is </a:t>
            </a:r>
            <a:r>
              <a:rPr lang="en-US" altLang="en-US" sz="2400">
                <a:solidFill>
                  <a:srgbClr val="7030A0"/>
                </a:solidFill>
              </a:rPr>
              <a:t>no violation </a:t>
            </a:r>
            <a:r>
              <a:rPr lang="en-US" altLang="en-US" sz="2400"/>
              <a:t>of the purpose of the lock but it will be extremely inefficient keeping the common bus busy as the lock variable will be heavily moving among nodes’ caches and it happened when P</a:t>
            </a:r>
            <a:r>
              <a:rPr lang="en-US" altLang="en-US" sz="2400" baseline="-25000"/>
              <a:t>A </a:t>
            </a:r>
            <a:r>
              <a:rPr lang="en-US" altLang="en-US" sz="2400"/>
              <a:t>was in CS.</a:t>
            </a:r>
          </a:p>
          <a:p>
            <a:r>
              <a:rPr lang="en-US" altLang="en-US" sz="2400"/>
              <a:t>To reduce the bus traffic we can simply use </a:t>
            </a:r>
            <a:r>
              <a:rPr lang="en-US" altLang="en-US" sz="2400" b="1">
                <a:solidFill>
                  <a:srgbClr val="7030A0"/>
                </a:solidFill>
              </a:rPr>
              <a:t>Test(L)</a:t>
            </a:r>
            <a:r>
              <a:rPr lang="en-US" altLang="en-US" sz="2400"/>
              <a:t> to read L in a loop (so the read will be only from local cache) and once L=0, then we can run TSL(L) which involves ‘write’. So the modified code could be: </a:t>
            </a:r>
          </a:p>
          <a:p>
            <a:endParaRPr lang="en-US" altLang="en-US" sz="2400"/>
          </a:p>
        </p:txBody>
      </p:sp>
      <p:sp>
        <p:nvSpPr>
          <p:cNvPr id="248836" name="Footer Placeholder 3">
            <a:extLst>
              <a:ext uri="{FF2B5EF4-FFF2-40B4-BE49-F238E27FC236}">
                <a16:creationId xmlns:a16="http://schemas.microsoft.com/office/drawing/2014/main" id="{B76BAF6F-8AD5-4AE6-B744-38200763B9E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0FA77767-5220-4914-A177-B8ACC0816208}" type="slidenum">
              <a:rPr lang="en-AU" altLang="en-US" sz="1400" smtClean="0"/>
              <a:pPr>
                <a:spcBef>
                  <a:spcPct val="0"/>
                </a:spcBef>
                <a:buClrTx/>
                <a:buSzTx/>
                <a:buFontTx/>
                <a:buNone/>
              </a:pPr>
              <a:t>131</a:t>
            </a:fld>
            <a:endParaRPr lang="en-AU" altLang="en-US" sz="1400"/>
          </a:p>
        </p:txBody>
      </p:sp>
      <p:cxnSp>
        <p:nvCxnSpPr>
          <p:cNvPr id="5" name="Straight Connector 4">
            <a:extLst>
              <a:ext uri="{FF2B5EF4-FFF2-40B4-BE49-F238E27FC236}">
                <a16:creationId xmlns:a16="http://schemas.microsoft.com/office/drawing/2014/main" id="{4968B4C6-6592-4451-99C7-7BE2A0F83CC2}"/>
              </a:ext>
            </a:extLst>
          </p:cNvPr>
          <p:cNvCxnSpPr/>
          <p:nvPr/>
        </p:nvCxnSpPr>
        <p:spPr>
          <a:xfrm>
            <a:off x="762000" y="2701925"/>
            <a:ext cx="7620000" cy="3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16A9781-DEB0-4DFE-AF83-02D136645BD2}"/>
              </a:ext>
            </a:extLst>
          </p:cNvPr>
          <p:cNvCxnSpPr/>
          <p:nvPr/>
        </p:nvCxnSpPr>
        <p:spPr>
          <a:xfrm rot="5400000" flipH="1" flipV="1">
            <a:off x="1562101" y="2435225"/>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03F9A428-F5CF-4543-BA19-06A95D4D76C1}"/>
              </a:ext>
            </a:extLst>
          </p:cNvPr>
          <p:cNvSpPr/>
          <p:nvPr/>
        </p:nvSpPr>
        <p:spPr>
          <a:xfrm>
            <a:off x="1504950" y="1495425"/>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A</a:t>
            </a:r>
          </a:p>
        </p:txBody>
      </p:sp>
      <p:cxnSp>
        <p:nvCxnSpPr>
          <p:cNvPr id="8" name="Straight Connector 7">
            <a:extLst>
              <a:ext uri="{FF2B5EF4-FFF2-40B4-BE49-F238E27FC236}">
                <a16:creationId xmlns:a16="http://schemas.microsoft.com/office/drawing/2014/main" id="{EA3A0542-38B5-474F-8884-BCB86D24B8B5}"/>
              </a:ext>
            </a:extLst>
          </p:cNvPr>
          <p:cNvCxnSpPr/>
          <p:nvPr/>
        </p:nvCxnSpPr>
        <p:spPr>
          <a:xfrm rot="16200000" flipH="1">
            <a:off x="6970713" y="2433637"/>
            <a:ext cx="5334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41819B38-8DD4-46AD-8A2E-AB65755C72FA}"/>
              </a:ext>
            </a:extLst>
          </p:cNvPr>
          <p:cNvSpPr/>
          <p:nvPr/>
        </p:nvSpPr>
        <p:spPr>
          <a:xfrm>
            <a:off x="6438900" y="1484313"/>
            <a:ext cx="16002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Memory</a:t>
            </a:r>
          </a:p>
        </p:txBody>
      </p:sp>
      <p:sp>
        <p:nvSpPr>
          <p:cNvPr id="10" name="Rectangle 9">
            <a:extLst>
              <a:ext uri="{FF2B5EF4-FFF2-40B4-BE49-F238E27FC236}">
                <a16:creationId xmlns:a16="http://schemas.microsoft.com/office/drawing/2014/main" id="{22335D99-5D71-416F-8A7B-8E78CF571BFD}"/>
              </a:ext>
            </a:extLst>
          </p:cNvPr>
          <p:cNvSpPr/>
          <p:nvPr/>
        </p:nvSpPr>
        <p:spPr>
          <a:xfrm>
            <a:off x="1558925" y="1985963"/>
            <a:ext cx="631825" cy="16033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cxnSp>
        <p:nvCxnSpPr>
          <p:cNvPr id="11" name="Straight Connector 10">
            <a:extLst>
              <a:ext uri="{FF2B5EF4-FFF2-40B4-BE49-F238E27FC236}">
                <a16:creationId xmlns:a16="http://schemas.microsoft.com/office/drawing/2014/main" id="{F9031871-14FF-4620-94CD-10DF1C697D3F}"/>
              </a:ext>
            </a:extLst>
          </p:cNvPr>
          <p:cNvCxnSpPr/>
          <p:nvPr/>
        </p:nvCxnSpPr>
        <p:spPr>
          <a:xfrm rot="5400000" flipH="1" flipV="1">
            <a:off x="27439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0806848-5E7D-4D43-A526-4FEF0CF33CAA}"/>
              </a:ext>
            </a:extLst>
          </p:cNvPr>
          <p:cNvCxnSpPr/>
          <p:nvPr/>
        </p:nvCxnSpPr>
        <p:spPr>
          <a:xfrm rot="5400000" flipH="1" flipV="1">
            <a:off x="39631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4AF0D18-BD67-4783-9AD8-00022BAAF60D}"/>
              </a:ext>
            </a:extLst>
          </p:cNvPr>
          <p:cNvCxnSpPr/>
          <p:nvPr/>
        </p:nvCxnSpPr>
        <p:spPr>
          <a:xfrm rot="5400000" flipH="1" flipV="1">
            <a:off x="5182394" y="2436019"/>
            <a:ext cx="533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FFFAC687-288E-462B-972A-8412F3E95CA4}"/>
              </a:ext>
            </a:extLst>
          </p:cNvPr>
          <p:cNvSpPr/>
          <p:nvPr/>
        </p:nvSpPr>
        <p:spPr>
          <a:xfrm>
            <a:off x="2671763" y="1493838"/>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B</a:t>
            </a:r>
            <a:endParaRPr lang="en-US" baseline="-25000" dirty="0">
              <a:solidFill>
                <a:schemeClr val="tx1"/>
              </a:solidFill>
            </a:endParaRPr>
          </a:p>
        </p:txBody>
      </p:sp>
      <p:sp>
        <p:nvSpPr>
          <p:cNvPr id="15" name="Rectangle 14">
            <a:extLst>
              <a:ext uri="{FF2B5EF4-FFF2-40B4-BE49-F238E27FC236}">
                <a16:creationId xmlns:a16="http://schemas.microsoft.com/office/drawing/2014/main" id="{37B8FDE3-C2CE-434F-B892-4C86646EA303}"/>
              </a:ext>
            </a:extLst>
          </p:cNvPr>
          <p:cNvSpPr/>
          <p:nvPr/>
        </p:nvSpPr>
        <p:spPr>
          <a:xfrm>
            <a:off x="2725738" y="1985963"/>
            <a:ext cx="611187" cy="16033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16" name="Rectangle 15">
            <a:extLst>
              <a:ext uri="{FF2B5EF4-FFF2-40B4-BE49-F238E27FC236}">
                <a16:creationId xmlns:a16="http://schemas.microsoft.com/office/drawing/2014/main" id="{A6C05775-BB29-4246-8414-C791D6F4F4A2}"/>
              </a:ext>
            </a:extLst>
          </p:cNvPr>
          <p:cNvSpPr/>
          <p:nvPr/>
        </p:nvSpPr>
        <p:spPr>
          <a:xfrm>
            <a:off x="3830638" y="1493838"/>
            <a:ext cx="989012"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C</a:t>
            </a:r>
            <a:endParaRPr lang="en-US" sz="2000" baseline="-25000" dirty="0">
              <a:solidFill>
                <a:schemeClr val="tx1"/>
              </a:solidFill>
            </a:endParaRPr>
          </a:p>
        </p:txBody>
      </p:sp>
      <p:sp>
        <p:nvSpPr>
          <p:cNvPr id="17" name="Rectangle 16">
            <a:extLst>
              <a:ext uri="{FF2B5EF4-FFF2-40B4-BE49-F238E27FC236}">
                <a16:creationId xmlns:a16="http://schemas.microsoft.com/office/drawing/2014/main" id="{A5AE0E39-8C88-42CC-9123-ECC16BC0BBD3}"/>
              </a:ext>
            </a:extLst>
          </p:cNvPr>
          <p:cNvSpPr/>
          <p:nvPr/>
        </p:nvSpPr>
        <p:spPr>
          <a:xfrm>
            <a:off x="3838575" y="2012950"/>
            <a:ext cx="981075" cy="131763"/>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a:solidFill>
                  <a:schemeClr val="tx1"/>
                </a:solidFill>
              </a:rPr>
              <a:t>Cache  </a:t>
            </a:r>
            <a:r>
              <a:rPr lang="en-US" sz="900" dirty="0">
                <a:solidFill>
                  <a:srgbClr val="C00000"/>
                </a:solidFill>
              </a:rPr>
              <a:t>L=1, M</a:t>
            </a:r>
            <a:r>
              <a:rPr lang="en-US" sz="1000" dirty="0">
                <a:solidFill>
                  <a:srgbClr val="C00000"/>
                </a:solidFill>
              </a:rPr>
              <a:t>.</a:t>
            </a:r>
            <a:endParaRPr lang="en-US" sz="1400" dirty="0">
              <a:solidFill>
                <a:schemeClr val="tx1"/>
              </a:solidFill>
            </a:endParaRPr>
          </a:p>
        </p:txBody>
      </p:sp>
      <p:sp>
        <p:nvSpPr>
          <p:cNvPr id="18" name="Rectangle 17">
            <a:extLst>
              <a:ext uri="{FF2B5EF4-FFF2-40B4-BE49-F238E27FC236}">
                <a16:creationId xmlns:a16="http://schemas.microsoft.com/office/drawing/2014/main" id="{37020131-AC3D-4D9A-93E2-E65083C84EF5}"/>
              </a:ext>
            </a:extLst>
          </p:cNvPr>
          <p:cNvSpPr/>
          <p:nvPr/>
        </p:nvSpPr>
        <p:spPr>
          <a:xfrm>
            <a:off x="5100638" y="1492250"/>
            <a:ext cx="685800" cy="6858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CPU</a:t>
            </a:r>
            <a:r>
              <a:rPr lang="en-US" sz="1400" baseline="-25000" dirty="0">
                <a:solidFill>
                  <a:schemeClr val="tx1"/>
                </a:solidFill>
              </a:rPr>
              <a:t>D</a:t>
            </a:r>
            <a:endParaRPr lang="en-US" baseline="-25000" dirty="0">
              <a:solidFill>
                <a:schemeClr val="tx1"/>
              </a:solidFill>
            </a:endParaRPr>
          </a:p>
        </p:txBody>
      </p:sp>
      <p:sp>
        <p:nvSpPr>
          <p:cNvPr id="19" name="Rectangle 18">
            <a:extLst>
              <a:ext uri="{FF2B5EF4-FFF2-40B4-BE49-F238E27FC236}">
                <a16:creationId xmlns:a16="http://schemas.microsoft.com/office/drawing/2014/main" id="{8CE9E68C-67AF-4BCA-A057-D396239492F6}"/>
              </a:ext>
            </a:extLst>
          </p:cNvPr>
          <p:cNvSpPr/>
          <p:nvPr/>
        </p:nvSpPr>
        <p:spPr>
          <a:xfrm>
            <a:off x="5156200" y="1992313"/>
            <a:ext cx="630238" cy="152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Cache</a:t>
            </a:r>
          </a:p>
        </p:txBody>
      </p:sp>
      <p:sp>
        <p:nvSpPr>
          <p:cNvPr id="248852" name="AutoShape 5">
            <a:extLst>
              <a:ext uri="{FF2B5EF4-FFF2-40B4-BE49-F238E27FC236}">
                <a16:creationId xmlns:a16="http://schemas.microsoft.com/office/drawing/2014/main" id="{0E212871-060D-4FBF-A67D-333B2E34E3A0}"/>
              </a:ext>
            </a:extLst>
          </p:cNvPr>
          <p:cNvSpPr>
            <a:spLocks/>
          </p:cNvSpPr>
          <p:nvPr/>
        </p:nvSpPr>
        <p:spPr bwMode="auto">
          <a:xfrm>
            <a:off x="115888" y="1157288"/>
            <a:ext cx="1292225" cy="909637"/>
          </a:xfrm>
          <a:prstGeom prst="borderCallout1">
            <a:avLst>
              <a:gd name="adj1" fmla="val 101472"/>
              <a:gd name="adj2" fmla="val 64838"/>
              <a:gd name="adj3" fmla="val 171625"/>
              <a:gd name="adj4" fmla="val 81324"/>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a:t>Bus: all processors snoop on the bus</a:t>
            </a:r>
            <a:endParaRPr lang="en-AU" altLang="en-US" sz="1400"/>
          </a:p>
        </p:txBody>
      </p:sp>
      <p:sp>
        <p:nvSpPr>
          <p:cNvPr id="248853" name="TextBox 20">
            <a:extLst>
              <a:ext uri="{FF2B5EF4-FFF2-40B4-BE49-F238E27FC236}">
                <a16:creationId xmlns:a16="http://schemas.microsoft.com/office/drawing/2014/main" id="{FBED570F-5111-41EA-951C-7FA7CC120BA7}"/>
              </a:ext>
            </a:extLst>
          </p:cNvPr>
          <p:cNvSpPr txBox="1">
            <a:spLocks noChangeArrowheads="1"/>
          </p:cNvSpPr>
          <p:nvPr/>
        </p:nvSpPr>
        <p:spPr bwMode="auto">
          <a:xfrm>
            <a:off x="7570788" y="1484313"/>
            <a:ext cx="498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b="1">
                <a:solidFill>
                  <a:srgbClr val="C00000"/>
                </a:solidFill>
              </a:rPr>
              <a:t>L=1</a:t>
            </a:r>
            <a:endParaRPr lang="en-US" altLang="en-US" sz="1800" b="1">
              <a:solidFill>
                <a:srgbClr val="C00000"/>
              </a:solidFill>
            </a:endParaRPr>
          </a:p>
        </p:txBody>
      </p:sp>
      <p:sp>
        <p:nvSpPr>
          <p:cNvPr id="22" name="TextBox 1">
            <a:extLst>
              <a:ext uri="{FF2B5EF4-FFF2-40B4-BE49-F238E27FC236}">
                <a16:creationId xmlns:a16="http://schemas.microsoft.com/office/drawing/2014/main" id="{0176E014-7950-43EA-B407-EA3221D06921}"/>
              </a:ext>
            </a:extLst>
          </p:cNvPr>
          <p:cNvSpPr txBox="1">
            <a:spLocks noChangeArrowheads="1"/>
          </p:cNvSpPr>
          <p:nvPr/>
        </p:nvSpPr>
        <p:spPr bwMode="auto">
          <a:xfrm>
            <a:off x="7728580" y="908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itle 1">
            <a:extLst>
              <a:ext uri="{FF2B5EF4-FFF2-40B4-BE49-F238E27FC236}">
                <a16:creationId xmlns:a16="http://schemas.microsoft.com/office/drawing/2014/main" id="{48181565-E8FA-489F-BB49-B49011D7BBA7}"/>
              </a:ext>
            </a:extLst>
          </p:cNvPr>
          <p:cNvSpPr>
            <a:spLocks noGrp="1" noChangeArrowheads="1"/>
          </p:cNvSpPr>
          <p:nvPr>
            <p:ph type="title"/>
          </p:nvPr>
        </p:nvSpPr>
        <p:spPr>
          <a:xfrm>
            <a:off x="684213" y="384175"/>
            <a:ext cx="8259762" cy="523875"/>
          </a:xfrm>
        </p:spPr>
        <p:txBody>
          <a:bodyPr/>
          <a:lstStyle/>
          <a:p>
            <a:r>
              <a:rPr lang="en-US" altLang="en-US" sz="2800"/>
              <a:t>Synchronization in Shared Memory Programs</a:t>
            </a:r>
          </a:p>
        </p:txBody>
      </p:sp>
      <p:sp>
        <p:nvSpPr>
          <p:cNvPr id="3" name="Content Placeholder 2">
            <a:extLst>
              <a:ext uri="{FF2B5EF4-FFF2-40B4-BE49-F238E27FC236}">
                <a16:creationId xmlns:a16="http://schemas.microsoft.com/office/drawing/2014/main" id="{B44AE0D3-BAE7-4D2B-AD36-E8FFBC43CF33}"/>
              </a:ext>
            </a:extLst>
          </p:cNvPr>
          <p:cNvSpPr>
            <a:spLocks noGrp="1"/>
          </p:cNvSpPr>
          <p:nvPr>
            <p:ph idx="1"/>
          </p:nvPr>
        </p:nvSpPr>
        <p:spPr>
          <a:xfrm>
            <a:off x="539750" y="1700213"/>
            <a:ext cx="4103688" cy="3375025"/>
          </a:xfrm>
          <a:ln>
            <a:solidFill>
              <a:schemeClr val="tx2">
                <a:lumMod val="60000"/>
                <a:lumOff val="40000"/>
              </a:schemeClr>
            </a:solidFill>
          </a:ln>
        </p:spPr>
        <p:txBody>
          <a:bodyPr/>
          <a:lstStyle/>
          <a:p>
            <a:pPr marL="0" indent="0">
              <a:buFont typeface="Wingdings" panose="05000000000000000000" pitchFamily="2" charset="2"/>
              <a:buNone/>
              <a:defRPr/>
            </a:pPr>
            <a:r>
              <a:rPr lang="en-US" sz="2400" u="sng" dirty="0"/>
              <a:t>In higher-level language</a:t>
            </a:r>
            <a:r>
              <a:rPr lang="en-US" sz="2400" dirty="0"/>
              <a:t>:</a:t>
            </a:r>
          </a:p>
          <a:p>
            <a:pPr marL="0" indent="0">
              <a:buFont typeface="Wingdings" panose="05000000000000000000" pitchFamily="2" charset="2"/>
              <a:buNone/>
              <a:defRPr/>
            </a:pPr>
            <a:r>
              <a:rPr lang="en-US" sz="2400" b="1" u="sng" dirty="0"/>
              <a:t>Before</a:t>
            </a:r>
            <a:r>
              <a:rPr lang="en-US" sz="2400" dirty="0"/>
              <a:t>:</a:t>
            </a:r>
          </a:p>
          <a:p>
            <a:pPr lvl="1">
              <a:defRPr/>
            </a:pPr>
            <a:r>
              <a:rPr lang="en-US" sz="2000" dirty="0"/>
              <a:t>While (TSL(L)); // read only                  </a:t>
            </a:r>
          </a:p>
          <a:p>
            <a:pPr marL="457200" lvl="1" indent="0">
              <a:buFont typeface="Wingdings" panose="05000000000000000000" pitchFamily="2" charset="2"/>
              <a:buNone/>
              <a:defRPr/>
            </a:pPr>
            <a:r>
              <a:rPr lang="en-US" sz="2000" dirty="0"/>
              <a:t>                   //from local cache </a:t>
            </a:r>
          </a:p>
          <a:p>
            <a:pPr marL="0" indent="0">
              <a:buFont typeface="Wingdings" panose="05000000000000000000" pitchFamily="2" charset="2"/>
              <a:buNone/>
              <a:defRPr/>
            </a:pPr>
            <a:r>
              <a:rPr lang="en-US" sz="2400" b="1" u="sng" dirty="0"/>
              <a:t>After</a:t>
            </a:r>
          </a:p>
          <a:p>
            <a:pPr lvl="1">
              <a:defRPr/>
            </a:pPr>
            <a:r>
              <a:rPr lang="en-US" sz="2000" dirty="0"/>
              <a:t>Repeat</a:t>
            </a:r>
          </a:p>
          <a:p>
            <a:pPr lvl="2">
              <a:defRPr/>
            </a:pPr>
            <a:r>
              <a:rPr lang="en-US" sz="1800" dirty="0"/>
              <a:t>While (L); // loop when L=1</a:t>
            </a:r>
          </a:p>
          <a:p>
            <a:pPr lvl="1">
              <a:defRPr/>
            </a:pPr>
            <a:r>
              <a:rPr lang="en-US" sz="2000" dirty="0"/>
              <a:t>Until (!(TSL(L));</a:t>
            </a:r>
          </a:p>
          <a:p>
            <a:pPr marL="0" indent="0">
              <a:buFont typeface="Wingdings" panose="05000000000000000000" pitchFamily="2" charset="2"/>
              <a:buNone/>
              <a:defRPr/>
            </a:pPr>
            <a:endParaRPr lang="en-US" sz="2400" dirty="0"/>
          </a:p>
          <a:p>
            <a:pPr marL="0" indent="0">
              <a:buFont typeface="Wingdings" panose="05000000000000000000" pitchFamily="2" charset="2"/>
              <a:buNone/>
              <a:defRPr/>
            </a:pPr>
            <a:r>
              <a:rPr lang="en-US" sz="2400" dirty="0"/>
              <a:t> 	</a:t>
            </a:r>
          </a:p>
        </p:txBody>
      </p:sp>
      <p:sp>
        <p:nvSpPr>
          <p:cNvPr id="250884" name="Footer Placeholder 3">
            <a:extLst>
              <a:ext uri="{FF2B5EF4-FFF2-40B4-BE49-F238E27FC236}">
                <a16:creationId xmlns:a16="http://schemas.microsoft.com/office/drawing/2014/main" id="{C76387F7-ACAA-4A62-A75A-DEAF43C5BAC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D307F787-A891-47E8-A72F-D6145079A41D}" type="slidenum">
              <a:rPr lang="en-AU" altLang="en-US" sz="1400" smtClean="0"/>
              <a:pPr>
                <a:spcBef>
                  <a:spcPct val="0"/>
                </a:spcBef>
                <a:buClrTx/>
                <a:buSzTx/>
                <a:buFontTx/>
                <a:buNone/>
              </a:pPr>
              <a:t>132</a:t>
            </a:fld>
            <a:endParaRPr lang="en-AU" altLang="en-US" sz="1400"/>
          </a:p>
        </p:txBody>
      </p:sp>
      <p:sp>
        <p:nvSpPr>
          <p:cNvPr id="22" name="Content Placeholder 2">
            <a:extLst>
              <a:ext uri="{FF2B5EF4-FFF2-40B4-BE49-F238E27FC236}">
                <a16:creationId xmlns:a16="http://schemas.microsoft.com/office/drawing/2014/main" id="{2C264D10-BB67-4960-B90A-BF8DB27BB039}"/>
              </a:ext>
            </a:extLst>
          </p:cNvPr>
          <p:cNvSpPr txBox="1">
            <a:spLocks/>
          </p:cNvSpPr>
          <p:nvPr/>
        </p:nvSpPr>
        <p:spPr bwMode="auto">
          <a:xfrm>
            <a:off x="4643438" y="1700213"/>
            <a:ext cx="4105275" cy="3375025"/>
          </a:xfrm>
          <a:prstGeom prst="rect">
            <a:avLst/>
          </a:prstGeom>
          <a:noFill/>
          <a:ln>
            <a:solidFill>
              <a:schemeClr val="tx2"/>
            </a:solid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Font typeface="Wingdings" panose="05000000000000000000" pitchFamily="2" charset="2"/>
              <a:buNone/>
              <a:defRPr/>
            </a:pPr>
            <a:r>
              <a:rPr lang="en-US" sz="2400" u="sng" kern="0" dirty="0"/>
              <a:t>In assembly code </a:t>
            </a:r>
          </a:p>
          <a:p>
            <a:pPr marL="0" indent="0">
              <a:buFont typeface="Wingdings" panose="05000000000000000000" pitchFamily="2" charset="2"/>
              <a:buNone/>
              <a:defRPr/>
            </a:pPr>
            <a:r>
              <a:rPr lang="en-US" sz="2400" b="1" u="sng" kern="0" dirty="0">
                <a:solidFill>
                  <a:schemeClr val="tx2">
                    <a:lumMod val="60000"/>
                    <a:lumOff val="40000"/>
                  </a:schemeClr>
                </a:solidFill>
              </a:rPr>
              <a:t>After</a:t>
            </a:r>
            <a:r>
              <a:rPr lang="en-US" sz="2400" kern="0" dirty="0"/>
              <a:t>:</a:t>
            </a:r>
          </a:p>
          <a:p>
            <a:pPr marL="0" indent="0">
              <a:buFont typeface="Wingdings" panose="05000000000000000000" pitchFamily="2" charset="2"/>
              <a:buNone/>
              <a:defRPr/>
            </a:pPr>
            <a:r>
              <a:rPr lang="en-US" sz="1600" kern="0" dirty="0" err="1"/>
              <a:t>enter_region</a:t>
            </a:r>
            <a:r>
              <a:rPr lang="en-US" sz="1600" kern="0" dirty="0"/>
              <a:t>:</a:t>
            </a:r>
          </a:p>
          <a:p>
            <a:pPr marL="0" indent="0">
              <a:buFont typeface="Wingdings" panose="05000000000000000000" pitchFamily="2" charset="2"/>
              <a:buNone/>
              <a:defRPr/>
            </a:pPr>
            <a:r>
              <a:rPr lang="en-US" sz="1600" kern="0" dirty="0">
                <a:solidFill>
                  <a:schemeClr val="tx2">
                    <a:lumMod val="60000"/>
                    <a:lumOff val="40000"/>
                  </a:schemeClr>
                </a:solidFill>
              </a:rPr>
              <a:t>           </a:t>
            </a:r>
            <a:r>
              <a:rPr lang="en-US" sz="1600" b="1" kern="0" dirty="0">
                <a:solidFill>
                  <a:schemeClr val="tx2">
                    <a:lumMod val="60000"/>
                    <a:lumOff val="40000"/>
                  </a:schemeClr>
                </a:solidFill>
              </a:rPr>
              <a:t>Test</a:t>
            </a:r>
            <a:r>
              <a:rPr lang="en-US" sz="1600" kern="0" dirty="0">
                <a:solidFill>
                  <a:schemeClr val="tx2">
                    <a:lumMod val="60000"/>
                    <a:lumOff val="40000"/>
                  </a:schemeClr>
                </a:solidFill>
              </a:rPr>
              <a:t> REGISTER, L; </a:t>
            </a:r>
            <a:r>
              <a:rPr lang="en-US" sz="1600" kern="0" dirty="0"/>
              <a:t>L is LOCK</a:t>
            </a:r>
            <a:r>
              <a:rPr lang="en-US" sz="1600" kern="0" dirty="0">
                <a:solidFill>
                  <a:schemeClr val="tx2">
                    <a:lumMod val="60000"/>
                    <a:lumOff val="40000"/>
                  </a:schemeClr>
                </a:solidFill>
              </a:rPr>
              <a:t> 	</a:t>
            </a:r>
          </a:p>
          <a:p>
            <a:pPr marL="0" indent="0">
              <a:buFont typeface="Wingdings" panose="05000000000000000000" pitchFamily="2" charset="2"/>
              <a:buNone/>
              <a:defRPr/>
            </a:pPr>
            <a:r>
              <a:rPr lang="en-US" sz="1600" kern="0" dirty="0">
                <a:solidFill>
                  <a:schemeClr val="tx2">
                    <a:lumMod val="60000"/>
                    <a:lumOff val="40000"/>
                  </a:schemeClr>
                </a:solidFill>
              </a:rPr>
              <a:t>            CMP REGISTER, #0</a:t>
            </a:r>
          </a:p>
          <a:p>
            <a:pPr marL="0" indent="0">
              <a:buFont typeface="Wingdings" panose="05000000000000000000" pitchFamily="2" charset="2"/>
              <a:buNone/>
              <a:defRPr/>
            </a:pPr>
            <a:r>
              <a:rPr lang="en-US" sz="1600" kern="0" dirty="0">
                <a:solidFill>
                  <a:schemeClr val="tx2">
                    <a:lumMod val="60000"/>
                    <a:lumOff val="40000"/>
                  </a:schemeClr>
                </a:solidFill>
              </a:rPr>
              <a:t>            JNE </a:t>
            </a:r>
            <a:r>
              <a:rPr lang="en-US" sz="1600" kern="0" dirty="0" err="1">
                <a:solidFill>
                  <a:schemeClr val="tx2">
                    <a:lumMod val="60000"/>
                    <a:lumOff val="40000"/>
                  </a:schemeClr>
                </a:solidFill>
              </a:rPr>
              <a:t>enter_region</a:t>
            </a:r>
            <a:endParaRPr lang="en-US" sz="1600" kern="0" dirty="0">
              <a:solidFill>
                <a:schemeClr val="tx2">
                  <a:lumMod val="60000"/>
                  <a:lumOff val="40000"/>
                </a:schemeClr>
              </a:solidFill>
            </a:endParaRPr>
          </a:p>
          <a:p>
            <a:pPr marL="0" indent="0">
              <a:buFont typeface="Wingdings" panose="05000000000000000000" pitchFamily="2" charset="2"/>
              <a:buNone/>
              <a:defRPr/>
            </a:pPr>
            <a:r>
              <a:rPr lang="en-US" sz="1600" kern="0" dirty="0"/>
              <a:t>            TSL REGISTER, L;        </a:t>
            </a:r>
          </a:p>
          <a:p>
            <a:pPr marL="0" indent="0">
              <a:buFont typeface="Wingdings" panose="05000000000000000000" pitchFamily="2" charset="2"/>
              <a:buNone/>
              <a:defRPr/>
            </a:pPr>
            <a:r>
              <a:rPr lang="en-US" sz="1600" kern="0" dirty="0"/>
              <a:t>            CMP REGISTER, #0	</a:t>
            </a:r>
          </a:p>
          <a:p>
            <a:pPr marL="0" indent="0">
              <a:buFont typeface="Wingdings" panose="05000000000000000000" pitchFamily="2" charset="2"/>
              <a:buNone/>
              <a:defRPr/>
            </a:pPr>
            <a:r>
              <a:rPr lang="en-US" sz="1600" kern="0" dirty="0"/>
              <a:t>           JNE </a:t>
            </a:r>
            <a:r>
              <a:rPr lang="en-US" sz="1600" kern="0" dirty="0" err="1"/>
              <a:t>enter_region</a:t>
            </a:r>
            <a:r>
              <a:rPr lang="en-US" sz="1600" kern="0" dirty="0"/>
              <a:t>                 </a:t>
            </a:r>
          </a:p>
          <a:p>
            <a:pPr marL="0" indent="0">
              <a:buFont typeface="Wingdings" panose="05000000000000000000" pitchFamily="2" charset="2"/>
              <a:buNone/>
              <a:defRPr/>
            </a:pPr>
            <a:r>
              <a:rPr lang="en-US" sz="1600" kern="0" dirty="0"/>
              <a:t>     RET</a:t>
            </a:r>
          </a:p>
          <a:p>
            <a:pPr marL="0" indent="0">
              <a:buFont typeface="Wingdings" panose="05000000000000000000" pitchFamily="2" charset="2"/>
              <a:buNone/>
              <a:defRPr/>
            </a:pPr>
            <a:r>
              <a:rPr lang="en-US" sz="2400" kern="0" dirty="0"/>
              <a:t>	</a:t>
            </a:r>
          </a:p>
        </p:txBody>
      </p:sp>
      <p:sp>
        <p:nvSpPr>
          <p:cNvPr id="250886" name="TextBox 23">
            <a:extLst>
              <a:ext uri="{FF2B5EF4-FFF2-40B4-BE49-F238E27FC236}">
                <a16:creationId xmlns:a16="http://schemas.microsoft.com/office/drawing/2014/main" id="{9D40160F-08C9-4440-BD2C-777E90C6D824}"/>
              </a:ext>
            </a:extLst>
          </p:cNvPr>
          <p:cNvSpPr txBox="1">
            <a:spLocks noChangeArrowheads="1"/>
          </p:cNvSpPr>
          <p:nvPr/>
        </p:nvSpPr>
        <p:spPr bwMode="auto">
          <a:xfrm>
            <a:off x="468313" y="5445125"/>
            <a:ext cx="8207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Basically, in assembly, the Test is having the value of lock in Register to test whether it is ‘0’ of ‘1’ . And, register is local, and so no write involves the global L.</a:t>
            </a:r>
          </a:p>
        </p:txBody>
      </p:sp>
      <p:sp>
        <p:nvSpPr>
          <p:cNvPr id="7" name="TextBox 1">
            <a:extLst>
              <a:ext uri="{FF2B5EF4-FFF2-40B4-BE49-F238E27FC236}">
                <a16:creationId xmlns:a16="http://schemas.microsoft.com/office/drawing/2014/main" id="{E7C3F4D7-CD8F-4495-864D-A275C72DC10E}"/>
              </a:ext>
            </a:extLst>
          </p:cNvPr>
          <p:cNvSpPr txBox="1">
            <a:spLocks noChangeArrowheads="1"/>
          </p:cNvSpPr>
          <p:nvPr/>
        </p:nvSpPr>
        <p:spPr bwMode="auto">
          <a:xfrm>
            <a:off x="7524750" y="1052736"/>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Footer Placeholder 2">
            <a:extLst>
              <a:ext uri="{FF2B5EF4-FFF2-40B4-BE49-F238E27FC236}">
                <a16:creationId xmlns:a16="http://schemas.microsoft.com/office/drawing/2014/main" id="{B58AC217-66E7-4830-B1D9-5B1FAE98648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7EDC15CA-46D1-4826-8ED2-7CD12538B5CC}" type="slidenum">
              <a:rPr lang="en-AU" altLang="en-US" sz="1400" smtClean="0"/>
              <a:pPr>
                <a:spcBef>
                  <a:spcPct val="0"/>
                </a:spcBef>
                <a:buClrTx/>
                <a:buSzTx/>
                <a:buFontTx/>
                <a:buNone/>
              </a:pPr>
              <a:t>133</a:t>
            </a:fld>
            <a:endParaRPr lang="en-AU" altLang="en-US" sz="1400"/>
          </a:p>
        </p:txBody>
      </p:sp>
      <p:sp>
        <p:nvSpPr>
          <p:cNvPr id="252931" name="Rectangle 2">
            <a:extLst>
              <a:ext uri="{FF2B5EF4-FFF2-40B4-BE49-F238E27FC236}">
                <a16:creationId xmlns:a16="http://schemas.microsoft.com/office/drawing/2014/main" id="{AC7991D6-4A8C-4926-A44A-9CC8D8C88FCB}"/>
              </a:ext>
            </a:extLst>
          </p:cNvPr>
          <p:cNvSpPr>
            <a:spLocks noGrp="1" noChangeArrowheads="1"/>
          </p:cNvSpPr>
          <p:nvPr>
            <p:ph type="title"/>
          </p:nvPr>
        </p:nvSpPr>
        <p:spPr/>
        <p:txBody>
          <a:bodyPr/>
          <a:lstStyle/>
          <a:p>
            <a:pPr eaLnBrk="1" hangingPunct="1"/>
            <a:r>
              <a:rPr lang="en-AU" altLang="en-US"/>
              <a:t>Multilevel On-Chip Caches</a:t>
            </a:r>
          </a:p>
        </p:txBody>
      </p:sp>
      <p:sp>
        <p:nvSpPr>
          <p:cNvPr id="252932" name="Text Box 4">
            <a:extLst>
              <a:ext uri="{FF2B5EF4-FFF2-40B4-BE49-F238E27FC236}">
                <a16:creationId xmlns:a16="http://schemas.microsoft.com/office/drawing/2014/main" id="{EEAFFF79-E86E-4D66-9FF1-35DE9C9F5F53}"/>
              </a:ext>
            </a:extLst>
          </p:cNvPr>
          <p:cNvSpPr txBox="1">
            <a:spLocks noChangeArrowheads="1"/>
          </p:cNvSpPr>
          <p:nvPr/>
        </p:nvSpPr>
        <p:spPr bwMode="auto">
          <a:xfrm rot="5400000">
            <a:off x="5574506" y="3198019"/>
            <a:ext cx="677227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§5.13 The ARM Cortex-A8 and Intel Core i7 Memory Hierarchies</a:t>
            </a:r>
          </a:p>
        </p:txBody>
      </p:sp>
      <p:pic>
        <p:nvPicPr>
          <p:cNvPr id="252933" name="Picture 9">
            <a:extLst>
              <a:ext uri="{FF2B5EF4-FFF2-40B4-BE49-F238E27FC236}">
                <a16:creationId xmlns:a16="http://schemas.microsoft.com/office/drawing/2014/main" id="{2A5FEFC7-9311-440F-B3FB-2A75AED36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1196975"/>
            <a:ext cx="633412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934" name="TextBox 1">
            <a:extLst>
              <a:ext uri="{FF2B5EF4-FFF2-40B4-BE49-F238E27FC236}">
                <a16:creationId xmlns:a16="http://schemas.microsoft.com/office/drawing/2014/main" id="{39EE5F38-4FDF-4837-8A1C-C2ACF8F6EC50}"/>
              </a:ext>
            </a:extLst>
          </p:cNvPr>
          <p:cNvSpPr txBox="1">
            <a:spLocks noChangeArrowheads="1"/>
          </p:cNvSpPr>
          <p:nvPr/>
        </p:nvSpPr>
        <p:spPr bwMode="auto">
          <a:xfrm>
            <a:off x="7361238" y="17463"/>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Footer Placeholder 2">
            <a:extLst>
              <a:ext uri="{FF2B5EF4-FFF2-40B4-BE49-F238E27FC236}">
                <a16:creationId xmlns:a16="http://schemas.microsoft.com/office/drawing/2014/main" id="{F5BA212F-8A9B-47AB-8E45-4A2EBF348E6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533602FD-16B9-49F1-BFC1-30A9CFCA368B}" type="slidenum">
              <a:rPr lang="en-AU" altLang="en-US" sz="1400" smtClean="0"/>
              <a:pPr>
                <a:spcBef>
                  <a:spcPct val="0"/>
                </a:spcBef>
                <a:buClrTx/>
                <a:buSzTx/>
                <a:buFontTx/>
                <a:buNone/>
              </a:pPr>
              <a:t>134</a:t>
            </a:fld>
            <a:endParaRPr lang="en-AU" altLang="en-US" sz="1400"/>
          </a:p>
        </p:txBody>
      </p:sp>
      <p:sp>
        <p:nvSpPr>
          <p:cNvPr id="254979" name="Rectangle 2">
            <a:extLst>
              <a:ext uri="{FF2B5EF4-FFF2-40B4-BE49-F238E27FC236}">
                <a16:creationId xmlns:a16="http://schemas.microsoft.com/office/drawing/2014/main" id="{7EDDB571-2D7F-4C3C-9C0C-E2DBC1C11E57}"/>
              </a:ext>
            </a:extLst>
          </p:cNvPr>
          <p:cNvSpPr>
            <a:spLocks noGrp="1" noChangeArrowheads="1"/>
          </p:cNvSpPr>
          <p:nvPr>
            <p:ph type="title"/>
          </p:nvPr>
        </p:nvSpPr>
        <p:spPr/>
        <p:txBody>
          <a:bodyPr/>
          <a:lstStyle/>
          <a:p>
            <a:pPr eaLnBrk="1" hangingPunct="1"/>
            <a:r>
              <a:rPr lang="en-AU" altLang="en-US"/>
              <a:t>2-Level TLB Organization</a:t>
            </a:r>
          </a:p>
        </p:txBody>
      </p:sp>
      <p:pic>
        <p:nvPicPr>
          <p:cNvPr id="254980" name="Picture 38">
            <a:extLst>
              <a:ext uri="{FF2B5EF4-FFF2-40B4-BE49-F238E27FC236}">
                <a16:creationId xmlns:a16="http://schemas.microsoft.com/office/drawing/2014/main" id="{369DEA0C-CA37-4975-88CB-39FACD709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125538"/>
            <a:ext cx="7516813"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81" name="TextBox 1">
            <a:extLst>
              <a:ext uri="{FF2B5EF4-FFF2-40B4-BE49-F238E27FC236}">
                <a16:creationId xmlns:a16="http://schemas.microsoft.com/office/drawing/2014/main" id="{8603B13D-5AFD-44C5-9E17-06D3C94B5367}"/>
              </a:ext>
            </a:extLst>
          </p:cNvPr>
          <p:cNvSpPr txBox="1">
            <a:spLocks noChangeArrowheads="1"/>
          </p:cNvSpPr>
          <p:nvPr/>
        </p:nvSpPr>
        <p:spPr bwMode="auto">
          <a:xfrm>
            <a:off x="7704138" y="111125"/>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Footer Placeholder 3">
            <a:extLst>
              <a:ext uri="{FF2B5EF4-FFF2-40B4-BE49-F238E27FC236}">
                <a16:creationId xmlns:a16="http://schemas.microsoft.com/office/drawing/2014/main" id="{06359DEB-4762-4458-818D-3F8026E4C8C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4241D17E-7A53-4F6D-BE38-73DB9B223733}" type="slidenum">
              <a:rPr lang="en-AU" altLang="en-US" sz="1400" smtClean="0"/>
              <a:pPr>
                <a:spcBef>
                  <a:spcPct val="0"/>
                </a:spcBef>
                <a:buClrTx/>
                <a:buSzTx/>
                <a:buFontTx/>
                <a:buNone/>
              </a:pPr>
              <a:t>135</a:t>
            </a:fld>
            <a:endParaRPr lang="en-AU" altLang="en-US" sz="1400"/>
          </a:p>
        </p:txBody>
      </p:sp>
      <p:sp>
        <p:nvSpPr>
          <p:cNvPr id="257027" name="Rectangle 2">
            <a:extLst>
              <a:ext uri="{FF2B5EF4-FFF2-40B4-BE49-F238E27FC236}">
                <a16:creationId xmlns:a16="http://schemas.microsoft.com/office/drawing/2014/main" id="{37B149B7-01CB-4668-98A3-6B1A601528AF}"/>
              </a:ext>
            </a:extLst>
          </p:cNvPr>
          <p:cNvSpPr>
            <a:spLocks noGrp="1" noChangeArrowheads="1"/>
          </p:cNvSpPr>
          <p:nvPr>
            <p:ph type="title"/>
          </p:nvPr>
        </p:nvSpPr>
        <p:spPr/>
        <p:txBody>
          <a:bodyPr/>
          <a:lstStyle/>
          <a:p>
            <a:pPr eaLnBrk="1" hangingPunct="1"/>
            <a:r>
              <a:rPr lang="en-AU" altLang="en-US"/>
              <a:t>Pitfalls</a:t>
            </a:r>
          </a:p>
        </p:txBody>
      </p:sp>
      <p:sp>
        <p:nvSpPr>
          <p:cNvPr id="257028" name="Rectangle 3">
            <a:extLst>
              <a:ext uri="{FF2B5EF4-FFF2-40B4-BE49-F238E27FC236}">
                <a16:creationId xmlns:a16="http://schemas.microsoft.com/office/drawing/2014/main" id="{462E2386-4886-4A89-97F1-927D72C6A4D2}"/>
              </a:ext>
            </a:extLst>
          </p:cNvPr>
          <p:cNvSpPr>
            <a:spLocks noGrp="1" noChangeArrowheads="1"/>
          </p:cNvSpPr>
          <p:nvPr>
            <p:ph type="body" idx="1"/>
          </p:nvPr>
        </p:nvSpPr>
        <p:spPr/>
        <p:txBody>
          <a:bodyPr/>
          <a:lstStyle/>
          <a:p>
            <a:pPr eaLnBrk="1" hangingPunct="1"/>
            <a:r>
              <a:rPr lang="en-AU" altLang="en-US"/>
              <a:t>Byte vs. word addressing</a:t>
            </a:r>
          </a:p>
          <a:p>
            <a:pPr lvl="1" eaLnBrk="1" hangingPunct="1"/>
            <a:r>
              <a:rPr lang="en-AU" altLang="en-US"/>
              <a:t>Example: 32-byte direct-mapped cache,</a:t>
            </a:r>
            <a:br>
              <a:rPr lang="en-AU" altLang="en-US"/>
            </a:br>
            <a:r>
              <a:rPr lang="en-AU" altLang="en-US"/>
              <a:t>4-byte blocks</a:t>
            </a:r>
          </a:p>
          <a:p>
            <a:pPr lvl="2" eaLnBrk="1" hangingPunct="1"/>
            <a:r>
              <a:rPr lang="en-AU" altLang="en-US"/>
              <a:t>Byte 36 maps to block 1</a:t>
            </a:r>
          </a:p>
          <a:p>
            <a:pPr lvl="2" eaLnBrk="1" hangingPunct="1"/>
            <a:r>
              <a:rPr lang="en-AU" altLang="en-US"/>
              <a:t>Word 36 maps to block 4</a:t>
            </a:r>
          </a:p>
          <a:p>
            <a:pPr eaLnBrk="1" hangingPunct="1"/>
            <a:r>
              <a:rPr lang="en-AU" altLang="en-US"/>
              <a:t>Ignoring memory system effects when writing or generating code</a:t>
            </a:r>
          </a:p>
          <a:p>
            <a:pPr lvl="1" eaLnBrk="1" hangingPunct="1"/>
            <a:r>
              <a:rPr lang="en-AU" altLang="en-US"/>
              <a:t>Example: iterating over rows vs. columns of arrays</a:t>
            </a:r>
          </a:p>
          <a:p>
            <a:pPr lvl="1" eaLnBrk="1" hangingPunct="1"/>
            <a:r>
              <a:rPr lang="en-AU" altLang="en-US"/>
              <a:t>Large strides result in poor locality</a:t>
            </a:r>
          </a:p>
        </p:txBody>
      </p:sp>
      <p:sp>
        <p:nvSpPr>
          <p:cNvPr id="257029" name="Text Box 4">
            <a:extLst>
              <a:ext uri="{FF2B5EF4-FFF2-40B4-BE49-F238E27FC236}">
                <a16:creationId xmlns:a16="http://schemas.microsoft.com/office/drawing/2014/main" id="{360D85F1-19BF-4925-B118-9943A5FD3212}"/>
              </a:ext>
            </a:extLst>
          </p:cNvPr>
          <p:cNvSpPr txBox="1">
            <a:spLocks noChangeArrowheads="1"/>
          </p:cNvSpPr>
          <p:nvPr/>
        </p:nvSpPr>
        <p:spPr bwMode="auto">
          <a:xfrm rot="5400000">
            <a:off x="7509669" y="1267619"/>
            <a:ext cx="2901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§5.15 Fallacies and Pitfalls</a:t>
            </a:r>
          </a:p>
        </p:txBody>
      </p:sp>
      <p:sp>
        <p:nvSpPr>
          <p:cNvPr id="257030" name="TextBox 1">
            <a:extLst>
              <a:ext uri="{FF2B5EF4-FFF2-40B4-BE49-F238E27FC236}">
                <a16:creationId xmlns:a16="http://schemas.microsoft.com/office/drawing/2014/main" id="{99E022C5-6981-48DD-B55E-296D4F2F5BCE}"/>
              </a:ext>
            </a:extLst>
          </p:cNvPr>
          <p:cNvSpPr txBox="1">
            <a:spLocks noChangeArrowheads="1"/>
          </p:cNvSpPr>
          <p:nvPr/>
        </p:nvSpPr>
        <p:spPr bwMode="auto">
          <a:xfrm>
            <a:off x="7361238" y="17463"/>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Footer Placeholder 3">
            <a:extLst>
              <a:ext uri="{FF2B5EF4-FFF2-40B4-BE49-F238E27FC236}">
                <a16:creationId xmlns:a16="http://schemas.microsoft.com/office/drawing/2014/main" id="{6103E04B-3443-4530-8970-34544048F3C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0B1F8E7F-B877-404F-ACD5-6E44A632CD6F}" type="slidenum">
              <a:rPr lang="en-AU" altLang="en-US" sz="1400" smtClean="0"/>
              <a:pPr>
                <a:spcBef>
                  <a:spcPct val="0"/>
                </a:spcBef>
                <a:buClrTx/>
                <a:buSzTx/>
                <a:buFontTx/>
                <a:buNone/>
              </a:pPr>
              <a:t>136</a:t>
            </a:fld>
            <a:endParaRPr lang="en-AU" altLang="en-US" sz="1400"/>
          </a:p>
        </p:txBody>
      </p:sp>
      <p:sp>
        <p:nvSpPr>
          <p:cNvPr id="259075" name="Rectangle 2">
            <a:extLst>
              <a:ext uri="{FF2B5EF4-FFF2-40B4-BE49-F238E27FC236}">
                <a16:creationId xmlns:a16="http://schemas.microsoft.com/office/drawing/2014/main" id="{78EC2F73-6459-4B4D-B665-C1D1D22393C3}"/>
              </a:ext>
            </a:extLst>
          </p:cNvPr>
          <p:cNvSpPr>
            <a:spLocks noGrp="1" noChangeArrowheads="1"/>
          </p:cNvSpPr>
          <p:nvPr>
            <p:ph type="title"/>
          </p:nvPr>
        </p:nvSpPr>
        <p:spPr/>
        <p:txBody>
          <a:bodyPr/>
          <a:lstStyle/>
          <a:p>
            <a:pPr eaLnBrk="1" hangingPunct="1"/>
            <a:r>
              <a:rPr lang="en-AU" altLang="en-US"/>
              <a:t>Pitfalls</a:t>
            </a:r>
          </a:p>
        </p:txBody>
      </p:sp>
      <p:sp>
        <p:nvSpPr>
          <p:cNvPr id="259076" name="Rectangle 3">
            <a:extLst>
              <a:ext uri="{FF2B5EF4-FFF2-40B4-BE49-F238E27FC236}">
                <a16:creationId xmlns:a16="http://schemas.microsoft.com/office/drawing/2014/main" id="{71E5D233-7782-4D83-910E-F22545DE6572}"/>
              </a:ext>
            </a:extLst>
          </p:cNvPr>
          <p:cNvSpPr>
            <a:spLocks noGrp="1" noChangeArrowheads="1"/>
          </p:cNvSpPr>
          <p:nvPr>
            <p:ph type="body" idx="1"/>
          </p:nvPr>
        </p:nvSpPr>
        <p:spPr/>
        <p:txBody>
          <a:bodyPr/>
          <a:lstStyle/>
          <a:p>
            <a:pPr eaLnBrk="1" hangingPunct="1"/>
            <a:r>
              <a:rPr lang="en-AU" altLang="en-US"/>
              <a:t>In multiprocessor with shared L2 or L3 cache</a:t>
            </a:r>
          </a:p>
          <a:p>
            <a:pPr lvl="1" eaLnBrk="1" hangingPunct="1"/>
            <a:r>
              <a:rPr lang="en-AU" altLang="en-US"/>
              <a:t>Less associativity than cores results in conflict misses</a:t>
            </a:r>
          </a:p>
          <a:p>
            <a:pPr lvl="1" eaLnBrk="1" hangingPunct="1"/>
            <a:r>
              <a:rPr lang="en-AU" altLang="en-US"/>
              <a:t>More cores </a:t>
            </a:r>
            <a:r>
              <a:rPr lang="en-AU" altLang="en-US">
                <a:sym typeface="Symbol" panose="05050102010706020507" pitchFamily="18" charset="2"/>
              </a:rPr>
              <a:t> need to increase associativity</a:t>
            </a:r>
          </a:p>
          <a:p>
            <a:pPr eaLnBrk="1" hangingPunct="1"/>
            <a:r>
              <a:rPr lang="en-AU" altLang="en-US">
                <a:sym typeface="Symbol" panose="05050102010706020507" pitchFamily="18" charset="2"/>
              </a:rPr>
              <a:t>Using AMAT to evaluate performance of out-of-order processors</a:t>
            </a:r>
          </a:p>
          <a:p>
            <a:pPr lvl="1" eaLnBrk="1" hangingPunct="1"/>
            <a:r>
              <a:rPr lang="en-AU" altLang="en-US">
                <a:sym typeface="Symbol" panose="05050102010706020507" pitchFamily="18" charset="2"/>
              </a:rPr>
              <a:t>Ignores effect of non-blocked accesses</a:t>
            </a:r>
          </a:p>
          <a:p>
            <a:pPr lvl="1" eaLnBrk="1" hangingPunct="1"/>
            <a:r>
              <a:rPr lang="en-AU" altLang="en-US">
                <a:sym typeface="Symbol" panose="05050102010706020507" pitchFamily="18" charset="2"/>
              </a:rPr>
              <a:t>Instead, evaluate performance by simulation</a:t>
            </a:r>
          </a:p>
        </p:txBody>
      </p:sp>
      <p:sp>
        <p:nvSpPr>
          <p:cNvPr id="259077" name="TextBox 1">
            <a:extLst>
              <a:ext uri="{FF2B5EF4-FFF2-40B4-BE49-F238E27FC236}">
                <a16:creationId xmlns:a16="http://schemas.microsoft.com/office/drawing/2014/main" id="{B362738A-C2C0-4076-B545-1DB25D279854}"/>
              </a:ext>
            </a:extLst>
          </p:cNvPr>
          <p:cNvSpPr txBox="1">
            <a:spLocks noChangeArrowheads="1"/>
          </p:cNvSpPr>
          <p:nvPr/>
        </p:nvSpPr>
        <p:spPr bwMode="auto">
          <a:xfrm>
            <a:off x="7361238" y="17463"/>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Footer Placeholder 3">
            <a:extLst>
              <a:ext uri="{FF2B5EF4-FFF2-40B4-BE49-F238E27FC236}">
                <a16:creationId xmlns:a16="http://schemas.microsoft.com/office/drawing/2014/main" id="{589CF352-AEB4-4D01-AA2F-546CAAE7FD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64AEC0E4-83B6-41D1-A0CA-A70373ECAAF7}" type="slidenum">
              <a:rPr lang="en-AU" altLang="en-US" sz="1400" smtClean="0"/>
              <a:pPr>
                <a:spcBef>
                  <a:spcPct val="0"/>
                </a:spcBef>
                <a:buClrTx/>
                <a:buSzTx/>
                <a:buFontTx/>
                <a:buNone/>
              </a:pPr>
              <a:t>137</a:t>
            </a:fld>
            <a:endParaRPr lang="en-AU" altLang="en-US" sz="1400"/>
          </a:p>
        </p:txBody>
      </p:sp>
      <p:sp>
        <p:nvSpPr>
          <p:cNvPr id="261123" name="Rectangle 2">
            <a:extLst>
              <a:ext uri="{FF2B5EF4-FFF2-40B4-BE49-F238E27FC236}">
                <a16:creationId xmlns:a16="http://schemas.microsoft.com/office/drawing/2014/main" id="{E9C07278-0A1C-42B7-8052-834E53495A05}"/>
              </a:ext>
            </a:extLst>
          </p:cNvPr>
          <p:cNvSpPr>
            <a:spLocks noGrp="1" noChangeArrowheads="1"/>
          </p:cNvSpPr>
          <p:nvPr>
            <p:ph type="title"/>
          </p:nvPr>
        </p:nvSpPr>
        <p:spPr/>
        <p:txBody>
          <a:bodyPr/>
          <a:lstStyle/>
          <a:p>
            <a:pPr eaLnBrk="1" hangingPunct="1"/>
            <a:r>
              <a:rPr lang="en-AU" altLang="en-US"/>
              <a:t>Pitfalls</a:t>
            </a:r>
          </a:p>
        </p:txBody>
      </p:sp>
      <p:sp>
        <p:nvSpPr>
          <p:cNvPr id="261124" name="Rectangle 3">
            <a:extLst>
              <a:ext uri="{FF2B5EF4-FFF2-40B4-BE49-F238E27FC236}">
                <a16:creationId xmlns:a16="http://schemas.microsoft.com/office/drawing/2014/main" id="{ED6073E5-5693-4C22-AD43-6E0DB2D89728}"/>
              </a:ext>
            </a:extLst>
          </p:cNvPr>
          <p:cNvSpPr>
            <a:spLocks noGrp="1" noChangeArrowheads="1"/>
          </p:cNvSpPr>
          <p:nvPr>
            <p:ph type="body" idx="1"/>
          </p:nvPr>
        </p:nvSpPr>
        <p:spPr/>
        <p:txBody>
          <a:bodyPr/>
          <a:lstStyle/>
          <a:p>
            <a:pPr eaLnBrk="1" hangingPunct="1"/>
            <a:r>
              <a:rPr lang="en-AU" altLang="en-US"/>
              <a:t>Extending address range using segments</a:t>
            </a:r>
          </a:p>
          <a:p>
            <a:pPr lvl="1" eaLnBrk="1" hangingPunct="1"/>
            <a:r>
              <a:rPr lang="en-AU" altLang="en-US"/>
              <a:t>E.g., Intel 80286</a:t>
            </a:r>
          </a:p>
          <a:p>
            <a:pPr lvl="1" eaLnBrk="1" hangingPunct="1"/>
            <a:r>
              <a:rPr lang="en-AU" altLang="en-US"/>
              <a:t>But a segment is not always big enough</a:t>
            </a:r>
          </a:p>
          <a:p>
            <a:pPr lvl="1" eaLnBrk="1" hangingPunct="1"/>
            <a:r>
              <a:rPr lang="en-AU" altLang="en-US"/>
              <a:t>Makes address arithmetic complicated</a:t>
            </a:r>
          </a:p>
          <a:p>
            <a:pPr eaLnBrk="1" hangingPunct="1"/>
            <a:r>
              <a:rPr lang="en-AU" altLang="en-US"/>
              <a:t>Implementing a VMM on an ISA not designed for virtualization</a:t>
            </a:r>
          </a:p>
          <a:p>
            <a:pPr lvl="1" eaLnBrk="1" hangingPunct="1"/>
            <a:r>
              <a:rPr lang="en-AU" altLang="en-US"/>
              <a:t>E.g., non-privileged instructions accessing hardware resources</a:t>
            </a:r>
          </a:p>
          <a:p>
            <a:pPr lvl="1" eaLnBrk="1" hangingPunct="1"/>
            <a:r>
              <a:rPr lang="en-AU" altLang="en-US"/>
              <a:t>Either extend ISA, or require guest OS not to use problematic instructions</a:t>
            </a:r>
          </a:p>
        </p:txBody>
      </p:sp>
      <p:sp>
        <p:nvSpPr>
          <p:cNvPr id="261125" name="TextBox 1">
            <a:extLst>
              <a:ext uri="{FF2B5EF4-FFF2-40B4-BE49-F238E27FC236}">
                <a16:creationId xmlns:a16="http://schemas.microsoft.com/office/drawing/2014/main" id="{0F76CAAF-9120-45C2-92B1-147EF26DB735}"/>
              </a:ext>
            </a:extLst>
          </p:cNvPr>
          <p:cNvSpPr txBox="1">
            <a:spLocks noChangeArrowheads="1"/>
          </p:cNvSpPr>
          <p:nvPr/>
        </p:nvSpPr>
        <p:spPr bwMode="auto">
          <a:xfrm>
            <a:off x="7361238" y="17463"/>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Footer Placeholder 3">
            <a:extLst>
              <a:ext uri="{FF2B5EF4-FFF2-40B4-BE49-F238E27FC236}">
                <a16:creationId xmlns:a16="http://schemas.microsoft.com/office/drawing/2014/main" id="{51E5D532-0B0F-4926-AF9E-CE94D3EA8F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CE09E79A-79E2-4702-9BCE-7C5E047FE714}" type="slidenum">
              <a:rPr lang="en-AU" altLang="en-US" sz="1400" smtClean="0"/>
              <a:pPr>
                <a:spcBef>
                  <a:spcPct val="0"/>
                </a:spcBef>
                <a:buClrTx/>
                <a:buSzTx/>
                <a:buFontTx/>
                <a:buNone/>
              </a:pPr>
              <a:t>138</a:t>
            </a:fld>
            <a:endParaRPr lang="en-AU" altLang="en-US" sz="1400"/>
          </a:p>
        </p:txBody>
      </p:sp>
      <p:sp>
        <p:nvSpPr>
          <p:cNvPr id="263171" name="Rectangle 5">
            <a:extLst>
              <a:ext uri="{FF2B5EF4-FFF2-40B4-BE49-F238E27FC236}">
                <a16:creationId xmlns:a16="http://schemas.microsoft.com/office/drawing/2014/main" id="{3661C572-6D87-4879-8EDB-8D3A24B6BA43}"/>
              </a:ext>
            </a:extLst>
          </p:cNvPr>
          <p:cNvSpPr>
            <a:spLocks noGrp="1" noChangeArrowheads="1"/>
          </p:cNvSpPr>
          <p:nvPr>
            <p:ph type="title"/>
          </p:nvPr>
        </p:nvSpPr>
        <p:spPr/>
        <p:txBody>
          <a:bodyPr/>
          <a:lstStyle/>
          <a:p>
            <a:pPr eaLnBrk="1" hangingPunct="1"/>
            <a:r>
              <a:rPr lang="en-US" altLang="en-US"/>
              <a:t>Concluding Remarks</a:t>
            </a:r>
            <a:endParaRPr lang="en-AU" altLang="en-US"/>
          </a:p>
        </p:txBody>
      </p:sp>
      <p:sp>
        <p:nvSpPr>
          <p:cNvPr id="263172" name="Rectangle 6">
            <a:extLst>
              <a:ext uri="{FF2B5EF4-FFF2-40B4-BE49-F238E27FC236}">
                <a16:creationId xmlns:a16="http://schemas.microsoft.com/office/drawing/2014/main" id="{9073475A-5DB8-44E5-A700-660AF04E6353}"/>
              </a:ext>
            </a:extLst>
          </p:cNvPr>
          <p:cNvSpPr>
            <a:spLocks noGrp="1" noChangeArrowheads="1"/>
          </p:cNvSpPr>
          <p:nvPr>
            <p:ph type="body" idx="1"/>
          </p:nvPr>
        </p:nvSpPr>
        <p:spPr/>
        <p:txBody>
          <a:bodyPr/>
          <a:lstStyle/>
          <a:p>
            <a:pPr eaLnBrk="1" hangingPunct="1">
              <a:lnSpc>
                <a:spcPct val="90000"/>
              </a:lnSpc>
            </a:pPr>
            <a:r>
              <a:rPr lang="en-US" altLang="en-US" sz="2800"/>
              <a:t>Fast memories are small, large memories are slow</a:t>
            </a:r>
          </a:p>
          <a:p>
            <a:pPr lvl="1" eaLnBrk="1" hangingPunct="1">
              <a:lnSpc>
                <a:spcPct val="90000"/>
              </a:lnSpc>
            </a:pPr>
            <a:r>
              <a:rPr lang="en-US" altLang="en-US" sz="2400"/>
              <a:t>We really want fast, large memories </a:t>
            </a:r>
            <a:r>
              <a:rPr lang="en-US" altLang="en-US" sz="2400">
                <a:sym typeface="Wingdings" panose="05000000000000000000" pitchFamily="2" charset="2"/>
              </a:rPr>
              <a:t></a:t>
            </a:r>
          </a:p>
          <a:p>
            <a:pPr lvl="1" eaLnBrk="1" hangingPunct="1">
              <a:lnSpc>
                <a:spcPct val="90000"/>
              </a:lnSpc>
            </a:pPr>
            <a:r>
              <a:rPr lang="en-US" altLang="en-US" sz="2400">
                <a:sym typeface="Wingdings" panose="05000000000000000000" pitchFamily="2" charset="2"/>
              </a:rPr>
              <a:t>Caching gives this illusion </a:t>
            </a:r>
          </a:p>
          <a:p>
            <a:pPr eaLnBrk="1" hangingPunct="1">
              <a:lnSpc>
                <a:spcPct val="90000"/>
              </a:lnSpc>
            </a:pPr>
            <a:r>
              <a:rPr lang="en-US" altLang="en-US" sz="2800"/>
              <a:t>Principle of locality</a:t>
            </a:r>
          </a:p>
          <a:p>
            <a:pPr lvl="1" eaLnBrk="1" hangingPunct="1">
              <a:lnSpc>
                <a:spcPct val="90000"/>
              </a:lnSpc>
            </a:pPr>
            <a:r>
              <a:rPr lang="en-US" altLang="en-US" sz="2400"/>
              <a:t>Programs use a small part of their memory space frequently</a:t>
            </a:r>
          </a:p>
          <a:p>
            <a:pPr eaLnBrk="1" hangingPunct="1">
              <a:lnSpc>
                <a:spcPct val="90000"/>
              </a:lnSpc>
            </a:pPr>
            <a:r>
              <a:rPr lang="en-US" altLang="en-US" sz="2800"/>
              <a:t>Memory hierarchy</a:t>
            </a:r>
          </a:p>
          <a:p>
            <a:pPr lvl="1" eaLnBrk="1" hangingPunct="1">
              <a:lnSpc>
                <a:spcPct val="90000"/>
              </a:lnSpc>
            </a:pPr>
            <a:r>
              <a:rPr lang="en-US" altLang="en-US" sz="2400"/>
              <a:t>L1 cache </a:t>
            </a:r>
            <a:r>
              <a:rPr lang="en-US" altLang="en-US" sz="2400">
                <a:sym typeface="Symbol" panose="05050102010706020507" pitchFamily="18" charset="2"/>
              </a:rPr>
              <a:t> L2 cache  …  DRAM memory</a:t>
            </a:r>
            <a:br>
              <a:rPr lang="en-US" altLang="en-US" sz="2400">
                <a:sym typeface="Symbol" panose="05050102010706020507" pitchFamily="18" charset="2"/>
              </a:rPr>
            </a:br>
            <a:r>
              <a:rPr lang="en-US" altLang="en-US" sz="2400">
                <a:sym typeface="Symbol" panose="05050102010706020507" pitchFamily="18" charset="2"/>
              </a:rPr>
              <a:t> disk</a:t>
            </a:r>
          </a:p>
          <a:p>
            <a:pPr eaLnBrk="1" hangingPunct="1">
              <a:lnSpc>
                <a:spcPct val="90000"/>
              </a:lnSpc>
            </a:pPr>
            <a:r>
              <a:rPr lang="en-US" altLang="en-US" sz="2800">
                <a:sym typeface="Symbol" panose="05050102010706020507" pitchFamily="18" charset="2"/>
              </a:rPr>
              <a:t>Memory system design is critical for multiprocessors</a:t>
            </a:r>
          </a:p>
        </p:txBody>
      </p:sp>
      <p:sp>
        <p:nvSpPr>
          <p:cNvPr id="263173" name="Text Box 4">
            <a:extLst>
              <a:ext uri="{FF2B5EF4-FFF2-40B4-BE49-F238E27FC236}">
                <a16:creationId xmlns:a16="http://schemas.microsoft.com/office/drawing/2014/main" id="{B1EA8BD1-D470-4D4F-9CCA-ECE818176867}"/>
              </a:ext>
            </a:extLst>
          </p:cNvPr>
          <p:cNvSpPr txBox="1">
            <a:spLocks noChangeArrowheads="1"/>
          </p:cNvSpPr>
          <p:nvPr/>
        </p:nvSpPr>
        <p:spPr bwMode="auto">
          <a:xfrm rot="5400000">
            <a:off x="7476331" y="1297781"/>
            <a:ext cx="2968626"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§5.16 Concluding Remarks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7B87D2B8-EFEA-425B-B650-5BF51DF29B4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E7372518-1DF8-4187-B405-FD785D26D8F0}" type="slidenum">
              <a:rPr lang="en-AU" altLang="en-US" sz="1400" smtClean="0"/>
              <a:pPr>
                <a:spcBef>
                  <a:spcPct val="0"/>
                </a:spcBef>
                <a:buClrTx/>
                <a:buSzTx/>
                <a:buFontTx/>
                <a:buNone/>
              </a:pPr>
              <a:t>14</a:t>
            </a:fld>
            <a:endParaRPr lang="en-AU" altLang="en-US" sz="1400"/>
          </a:p>
        </p:txBody>
      </p:sp>
      <p:sp>
        <p:nvSpPr>
          <p:cNvPr id="29699" name="Rectangle 2">
            <a:extLst>
              <a:ext uri="{FF2B5EF4-FFF2-40B4-BE49-F238E27FC236}">
                <a16:creationId xmlns:a16="http://schemas.microsoft.com/office/drawing/2014/main" id="{38130E18-15DE-4412-B163-ECA01B0AA680}"/>
              </a:ext>
            </a:extLst>
          </p:cNvPr>
          <p:cNvSpPr>
            <a:spLocks noGrp="1" noChangeArrowheads="1"/>
          </p:cNvSpPr>
          <p:nvPr>
            <p:ph type="title"/>
          </p:nvPr>
        </p:nvSpPr>
        <p:spPr/>
        <p:txBody>
          <a:bodyPr/>
          <a:lstStyle/>
          <a:p>
            <a:pPr eaLnBrk="1" hangingPunct="1"/>
            <a:r>
              <a:rPr lang="en-AU" altLang="en-US"/>
              <a:t>Flash Types</a:t>
            </a:r>
          </a:p>
        </p:txBody>
      </p:sp>
      <p:sp>
        <p:nvSpPr>
          <p:cNvPr id="29700" name="Rectangle 3">
            <a:extLst>
              <a:ext uri="{FF2B5EF4-FFF2-40B4-BE49-F238E27FC236}">
                <a16:creationId xmlns:a16="http://schemas.microsoft.com/office/drawing/2014/main" id="{CB2AA042-1E2D-4A33-B5D0-F49CCBC8567B}"/>
              </a:ext>
            </a:extLst>
          </p:cNvPr>
          <p:cNvSpPr>
            <a:spLocks noGrp="1" noChangeArrowheads="1"/>
          </p:cNvSpPr>
          <p:nvPr>
            <p:ph type="body" idx="1"/>
          </p:nvPr>
        </p:nvSpPr>
        <p:spPr/>
        <p:txBody>
          <a:bodyPr/>
          <a:lstStyle/>
          <a:p>
            <a:pPr eaLnBrk="1" hangingPunct="1"/>
            <a:r>
              <a:rPr lang="en-AU" altLang="en-US" sz="2800"/>
              <a:t>NOR flash: bit cell like a NOR gate</a:t>
            </a:r>
          </a:p>
          <a:p>
            <a:pPr lvl="1" eaLnBrk="1" hangingPunct="1"/>
            <a:r>
              <a:rPr lang="en-AU" altLang="en-US" sz="2400"/>
              <a:t>Random read/write access</a:t>
            </a:r>
          </a:p>
          <a:p>
            <a:pPr lvl="1" eaLnBrk="1" hangingPunct="1"/>
            <a:r>
              <a:rPr lang="en-AU" altLang="en-US" sz="2400"/>
              <a:t>Used for instruction memory in embedded systems</a:t>
            </a:r>
          </a:p>
          <a:p>
            <a:pPr eaLnBrk="1" hangingPunct="1"/>
            <a:r>
              <a:rPr lang="en-AU" altLang="en-US" sz="2800"/>
              <a:t>NAND flash: bit cell like a NAND gate</a:t>
            </a:r>
          </a:p>
          <a:p>
            <a:pPr lvl="1" eaLnBrk="1" hangingPunct="1"/>
            <a:r>
              <a:rPr lang="en-AU" altLang="en-US" sz="2400"/>
              <a:t>Denser (bits/area), but block-at-a-time access</a:t>
            </a:r>
          </a:p>
          <a:p>
            <a:pPr lvl="1" eaLnBrk="1" hangingPunct="1"/>
            <a:r>
              <a:rPr lang="en-AU" altLang="en-US" sz="2400"/>
              <a:t>Cheaper per GB</a:t>
            </a:r>
          </a:p>
          <a:p>
            <a:pPr lvl="1" eaLnBrk="1" hangingPunct="1"/>
            <a:r>
              <a:rPr lang="en-AU" altLang="en-US" sz="2400"/>
              <a:t>Used for USB keys, media storage, …</a:t>
            </a:r>
          </a:p>
          <a:p>
            <a:pPr eaLnBrk="1" hangingPunct="1"/>
            <a:r>
              <a:rPr lang="en-AU" altLang="en-US" sz="2800"/>
              <a:t>Flash bits wears out after 1000’s of accesses</a:t>
            </a:r>
          </a:p>
          <a:p>
            <a:pPr lvl="1" eaLnBrk="1" hangingPunct="1"/>
            <a:r>
              <a:rPr lang="en-AU" altLang="en-US" sz="2400"/>
              <a:t>Not suitable for direct RAM or disk replacement</a:t>
            </a:r>
          </a:p>
          <a:p>
            <a:pPr lvl="1" eaLnBrk="1" hangingPunct="1"/>
            <a:r>
              <a:rPr lang="en-AU" altLang="en-US" sz="2400"/>
              <a:t>Wear leveling: remap data to less used blocks</a:t>
            </a:r>
          </a:p>
        </p:txBody>
      </p:sp>
      <p:sp>
        <p:nvSpPr>
          <p:cNvPr id="29701" name="TextBox 1">
            <a:extLst>
              <a:ext uri="{FF2B5EF4-FFF2-40B4-BE49-F238E27FC236}">
                <a16:creationId xmlns:a16="http://schemas.microsoft.com/office/drawing/2014/main" id="{D00A0A61-88D1-49F1-B0E0-F206E5814567}"/>
              </a:ext>
            </a:extLst>
          </p:cNvPr>
          <p:cNvSpPr txBox="1">
            <a:spLocks noChangeArrowheads="1"/>
          </p:cNvSpPr>
          <p:nvPr/>
        </p:nvSpPr>
        <p:spPr bwMode="auto">
          <a:xfrm>
            <a:off x="7308850" y="327025"/>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6C2D6F65-121B-47F6-BC66-DE928A28F4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9FCCEAC2-A16A-47C1-91CB-B33B8A606ED3}" type="slidenum">
              <a:rPr lang="en-AU" altLang="en-US" sz="1400" smtClean="0"/>
              <a:pPr>
                <a:spcBef>
                  <a:spcPct val="0"/>
                </a:spcBef>
                <a:buClrTx/>
                <a:buSzTx/>
                <a:buFontTx/>
                <a:buNone/>
              </a:pPr>
              <a:t>15</a:t>
            </a:fld>
            <a:endParaRPr lang="en-AU" altLang="en-US" sz="1400"/>
          </a:p>
        </p:txBody>
      </p:sp>
      <p:pic>
        <p:nvPicPr>
          <p:cNvPr id="31747" name="Picture 9" descr="wdfDesktop_CaviarBlack">
            <a:extLst>
              <a:ext uri="{FF2B5EF4-FFF2-40B4-BE49-F238E27FC236}">
                <a16:creationId xmlns:a16="http://schemas.microsoft.com/office/drawing/2014/main" id="{F7E5216D-1993-4019-A9E6-A366C0971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73238"/>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7">
            <a:extLst>
              <a:ext uri="{FF2B5EF4-FFF2-40B4-BE49-F238E27FC236}">
                <a16:creationId xmlns:a16="http://schemas.microsoft.com/office/drawing/2014/main" id="{37BAC38F-E06C-445D-930E-9467A40A8BEA}"/>
              </a:ext>
            </a:extLst>
          </p:cNvPr>
          <p:cNvSpPr>
            <a:spLocks noGrp="1" noChangeArrowheads="1"/>
          </p:cNvSpPr>
          <p:nvPr>
            <p:ph type="title"/>
          </p:nvPr>
        </p:nvSpPr>
        <p:spPr/>
        <p:txBody>
          <a:bodyPr/>
          <a:lstStyle/>
          <a:p>
            <a:pPr eaLnBrk="1" hangingPunct="1"/>
            <a:r>
              <a:rPr lang="en-US" altLang="en-US"/>
              <a:t>Disk Storage</a:t>
            </a:r>
            <a:endParaRPr lang="en-AU" altLang="en-US"/>
          </a:p>
        </p:txBody>
      </p:sp>
      <p:sp>
        <p:nvSpPr>
          <p:cNvPr id="31749" name="Rectangle 8">
            <a:extLst>
              <a:ext uri="{FF2B5EF4-FFF2-40B4-BE49-F238E27FC236}">
                <a16:creationId xmlns:a16="http://schemas.microsoft.com/office/drawing/2014/main" id="{D79C6110-B16B-45E9-9C98-F437BAAC5354}"/>
              </a:ext>
            </a:extLst>
          </p:cNvPr>
          <p:cNvSpPr>
            <a:spLocks noGrp="1" noChangeArrowheads="1"/>
          </p:cNvSpPr>
          <p:nvPr>
            <p:ph type="body" idx="1"/>
          </p:nvPr>
        </p:nvSpPr>
        <p:spPr>
          <a:xfrm>
            <a:off x="684213" y="1125538"/>
            <a:ext cx="8270875" cy="790575"/>
          </a:xfrm>
        </p:spPr>
        <p:txBody>
          <a:bodyPr/>
          <a:lstStyle/>
          <a:p>
            <a:pPr eaLnBrk="1" hangingPunct="1"/>
            <a:r>
              <a:rPr lang="en-US" altLang="en-US"/>
              <a:t>Nonvolatile, rotating magnetic storage</a:t>
            </a:r>
            <a:endParaRPr lang="en-AU" altLang="en-US"/>
          </a:p>
        </p:txBody>
      </p:sp>
      <p:sp>
        <p:nvSpPr>
          <p:cNvPr id="31750" name="Text Box 4">
            <a:extLst>
              <a:ext uri="{FF2B5EF4-FFF2-40B4-BE49-F238E27FC236}">
                <a16:creationId xmlns:a16="http://schemas.microsoft.com/office/drawing/2014/main" id="{BB80395F-E60D-4C8A-A5D7-DDC468947F51}"/>
              </a:ext>
            </a:extLst>
          </p:cNvPr>
          <p:cNvSpPr txBox="1">
            <a:spLocks noChangeArrowheads="1"/>
          </p:cNvSpPr>
          <p:nvPr/>
        </p:nvSpPr>
        <p:spPr bwMode="auto">
          <a:xfrm rot="5400000">
            <a:off x="7960519" y="816769"/>
            <a:ext cx="20002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§6.3 Disk Storage</a:t>
            </a:r>
          </a:p>
        </p:txBody>
      </p:sp>
      <p:pic>
        <p:nvPicPr>
          <p:cNvPr id="31751" name="Picture 12" descr="disk-geometry">
            <a:extLst>
              <a:ext uri="{FF2B5EF4-FFF2-40B4-BE49-F238E27FC236}">
                <a16:creationId xmlns:a16="http://schemas.microsoft.com/office/drawing/2014/main" id="{99AE52BE-1859-4C14-88F4-FD87A4D6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141663"/>
            <a:ext cx="44164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6C2D6F65-121B-47F6-BC66-DE928A28F4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9FCCEAC2-A16A-47C1-91CB-B33B8A606ED3}" type="slidenum">
              <a:rPr lang="en-AU" altLang="en-US" sz="1400" smtClean="0"/>
              <a:pPr>
                <a:spcBef>
                  <a:spcPct val="0"/>
                </a:spcBef>
                <a:buClrTx/>
                <a:buSzTx/>
                <a:buFontTx/>
                <a:buNone/>
              </a:pPr>
              <a:t>16</a:t>
            </a:fld>
            <a:endParaRPr lang="en-AU" altLang="en-US" sz="1400"/>
          </a:p>
        </p:txBody>
      </p:sp>
      <p:sp>
        <p:nvSpPr>
          <p:cNvPr id="31748" name="Rectangle 7">
            <a:extLst>
              <a:ext uri="{FF2B5EF4-FFF2-40B4-BE49-F238E27FC236}">
                <a16:creationId xmlns:a16="http://schemas.microsoft.com/office/drawing/2014/main" id="{37BAC38F-E06C-445D-930E-9467A40A8BEA}"/>
              </a:ext>
            </a:extLst>
          </p:cNvPr>
          <p:cNvSpPr>
            <a:spLocks noGrp="1" noChangeArrowheads="1"/>
          </p:cNvSpPr>
          <p:nvPr>
            <p:ph type="title"/>
          </p:nvPr>
        </p:nvSpPr>
        <p:spPr/>
        <p:txBody>
          <a:bodyPr/>
          <a:lstStyle/>
          <a:p>
            <a:pPr eaLnBrk="1" hangingPunct="1"/>
            <a:r>
              <a:rPr lang="en-US" altLang="en-US"/>
              <a:t>Disk Storage</a:t>
            </a:r>
            <a:endParaRPr lang="en-AU" altLang="en-US"/>
          </a:p>
        </p:txBody>
      </p:sp>
      <p:sp>
        <p:nvSpPr>
          <p:cNvPr id="31749" name="Rectangle 8">
            <a:extLst>
              <a:ext uri="{FF2B5EF4-FFF2-40B4-BE49-F238E27FC236}">
                <a16:creationId xmlns:a16="http://schemas.microsoft.com/office/drawing/2014/main" id="{D79C6110-B16B-45E9-9C98-F437BAAC5354}"/>
              </a:ext>
            </a:extLst>
          </p:cNvPr>
          <p:cNvSpPr>
            <a:spLocks noGrp="1" noChangeArrowheads="1"/>
          </p:cNvSpPr>
          <p:nvPr>
            <p:ph type="body" idx="1"/>
          </p:nvPr>
        </p:nvSpPr>
        <p:spPr>
          <a:xfrm>
            <a:off x="684213" y="1125538"/>
            <a:ext cx="8270875" cy="5039766"/>
          </a:xfrm>
        </p:spPr>
        <p:txBody>
          <a:bodyPr/>
          <a:lstStyle/>
          <a:p>
            <a:pPr eaLnBrk="1" hangingPunct="1"/>
            <a:r>
              <a:rPr lang="en-US" altLang="en-US" sz="2800" dirty="0"/>
              <a:t>Consists of a collection of platters</a:t>
            </a:r>
          </a:p>
          <a:p>
            <a:pPr lvl="1" eaLnBrk="1" hangingPunct="1"/>
            <a:r>
              <a:rPr lang="en-US" altLang="en-US" sz="2400" dirty="0"/>
              <a:t>Rotate on a spindle at 5400 to 15000 revolutions per minute (rpm)</a:t>
            </a:r>
          </a:p>
          <a:p>
            <a:pPr eaLnBrk="1" hangingPunct="1"/>
            <a:r>
              <a:rPr lang="en-US" altLang="en-US" sz="2800" dirty="0"/>
              <a:t>Track: concentric circles</a:t>
            </a:r>
          </a:p>
          <a:p>
            <a:pPr lvl="1" eaLnBrk="1" hangingPunct="1"/>
            <a:r>
              <a:rPr lang="en-US" altLang="en-US" sz="2400" dirty="0"/>
              <a:t>Tens of thousands of tracks pers surface.</a:t>
            </a:r>
          </a:p>
          <a:p>
            <a:pPr lvl="1" eaLnBrk="1" hangingPunct="1"/>
            <a:r>
              <a:rPr lang="en-US" altLang="en-US" sz="2400" dirty="0"/>
              <a:t>Each track divided into sectors that contain the information.</a:t>
            </a:r>
          </a:p>
          <a:p>
            <a:pPr lvl="1" eaLnBrk="1" hangingPunct="1"/>
            <a:endParaRPr lang="en-AU" altLang="en-US" sz="2400" dirty="0"/>
          </a:p>
        </p:txBody>
      </p:sp>
      <p:sp>
        <p:nvSpPr>
          <p:cNvPr id="31750" name="Text Box 4">
            <a:extLst>
              <a:ext uri="{FF2B5EF4-FFF2-40B4-BE49-F238E27FC236}">
                <a16:creationId xmlns:a16="http://schemas.microsoft.com/office/drawing/2014/main" id="{BB80395F-E60D-4C8A-A5D7-DDC468947F51}"/>
              </a:ext>
            </a:extLst>
          </p:cNvPr>
          <p:cNvSpPr txBox="1">
            <a:spLocks noChangeArrowheads="1"/>
          </p:cNvSpPr>
          <p:nvPr/>
        </p:nvSpPr>
        <p:spPr bwMode="auto">
          <a:xfrm rot="5400000">
            <a:off x="7960519" y="816769"/>
            <a:ext cx="20002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§6.3 Disk Storage</a:t>
            </a:r>
          </a:p>
        </p:txBody>
      </p:sp>
      <p:pic>
        <p:nvPicPr>
          <p:cNvPr id="31751" name="Picture 12" descr="disk-geometry">
            <a:extLst>
              <a:ext uri="{FF2B5EF4-FFF2-40B4-BE49-F238E27FC236}">
                <a16:creationId xmlns:a16="http://schemas.microsoft.com/office/drawing/2014/main" id="{99AE52BE-1859-4C14-88F4-FD87A4D6E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998657"/>
            <a:ext cx="3240806" cy="240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4290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43AF76BA-35E3-4A28-BC18-FD54EBDD3EF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132AEEDE-68AD-44EC-85D1-61B285C0DD6F}" type="slidenum">
              <a:rPr lang="en-AU" altLang="en-US" sz="1400" smtClean="0"/>
              <a:pPr>
                <a:spcBef>
                  <a:spcPct val="0"/>
                </a:spcBef>
                <a:buClrTx/>
                <a:buSzTx/>
                <a:buFontTx/>
                <a:buNone/>
              </a:pPr>
              <a:t>17</a:t>
            </a:fld>
            <a:endParaRPr lang="en-AU" altLang="en-US" sz="1400"/>
          </a:p>
        </p:txBody>
      </p:sp>
      <p:sp>
        <p:nvSpPr>
          <p:cNvPr id="33795" name="Rectangle 4">
            <a:extLst>
              <a:ext uri="{FF2B5EF4-FFF2-40B4-BE49-F238E27FC236}">
                <a16:creationId xmlns:a16="http://schemas.microsoft.com/office/drawing/2014/main" id="{7D30654E-92E7-495A-9A13-B21F15DC10FA}"/>
              </a:ext>
            </a:extLst>
          </p:cNvPr>
          <p:cNvSpPr>
            <a:spLocks noGrp="1" noChangeArrowheads="1"/>
          </p:cNvSpPr>
          <p:nvPr>
            <p:ph type="title"/>
          </p:nvPr>
        </p:nvSpPr>
        <p:spPr/>
        <p:txBody>
          <a:bodyPr/>
          <a:lstStyle/>
          <a:p>
            <a:pPr eaLnBrk="1" hangingPunct="1"/>
            <a:r>
              <a:rPr lang="en-US" altLang="en-US"/>
              <a:t>Disk Sectors and Access</a:t>
            </a:r>
            <a:endParaRPr lang="en-AU" altLang="en-US"/>
          </a:p>
        </p:txBody>
      </p:sp>
      <p:sp>
        <p:nvSpPr>
          <p:cNvPr id="33796" name="Rectangle 5">
            <a:extLst>
              <a:ext uri="{FF2B5EF4-FFF2-40B4-BE49-F238E27FC236}">
                <a16:creationId xmlns:a16="http://schemas.microsoft.com/office/drawing/2014/main" id="{87B4F385-D4DD-4E26-AA9B-898253094923}"/>
              </a:ext>
            </a:extLst>
          </p:cNvPr>
          <p:cNvSpPr>
            <a:spLocks noGrp="1" noChangeArrowheads="1"/>
          </p:cNvSpPr>
          <p:nvPr>
            <p:ph type="body" idx="1"/>
          </p:nvPr>
        </p:nvSpPr>
        <p:spPr/>
        <p:txBody>
          <a:bodyPr/>
          <a:lstStyle/>
          <a:p>
            <a:pPr eaLnBrk="1" hangingPunct="1">
              <a:lnSpc>
                <a:spcPct val="90000"/>
              </a:lnSpc>
            </a:pPr>
            <a:r>
              <a:rPr lang="en-US" altLang="en-US" sz="2800"/>
              <a:t>Each sector records</a:t>
            </a:r>
          </a:p>
          <a:p>
            <a:pPr lvl="1" eaLnBrk="1" hangingPunct="1">
              <a:lnSpc>
                <a:spcPct val="90000"/>
              </a:lnSpc>
            </a:pPr>
            <a:r>
              <a:rPr lang="en-US" altLang="en-US" sz="2400"/>
              <a:t>Sector ID</a:t>
            </a:r>
          </a:p>
          <a:p>
            <a:pPr lvl="1" eaLnBrk="1" hangingPunct="1">
              <a:lnSpc>
                <a:spcPct val="90000"/>
              </a:lnSpc>
            </a:pPr>
            <a:r>
              <a:rPr lang="en-US" altLang="en-US" sz="2400"/>
              <a:t>Data (512 bytes, 4096 bytes proposed)</a:t>
            </a:r>
          </a:p>
          <a:p>
            <a:pPr lvl="1" eaLnBrk="1" hangingPunct="1">
              <a:lnSpc>
                <a:spcPct val="90000"/>
              </a:lnSpc>
            </a:pPr>
            <a:r>
              <a:rPr lang="en-US" altLang="en-US" sz="2400"/>
              <a:t>Error correcting code (ECC)</a:t>
            </a:r>
          </a:p>
          <a:p>
            <a:pPr lvl="2" eaLnBrk="1" hangingPunct="1">
              <a:lnSpc>
                <a:spcPct val="90000"/>
              </a:lnSpc>
            </a:pPr>
            <a:r>
              <a:rPr lang="en-US" altLang="en-US" sz="2000"/>
              <a:t>Used to hide defects and recording errors</a:t>
            </a:r>
          </a:p>
          <a:p>
            <a:pPr lvl="1" eaLnBrk="1" hangingPunct="1">
              <a:lnSpc>
                <a:spcPct val="90000"/>
              </a:lnSpc>
            </a:pPr>
            <a:r>
              <a:rPr lang="en-US" altLang="en-US" sz="2400"/>
              <a:t>Synchronization fields and gaps</a:t>
            </a:r>
          </a:p>
          <a:p>
            <a:pPr eaLnBrk="1" hangingPunct="1">
              <a:lnSpc>
                <a:spcPct val="90000"/>
              </a:lnSpc>
            </a:pPr>
            <a:r>
              <a:rPr lang="en-US" altLang="en-US" sz="2800"/>
              <a:t>Access to a sector involves</a:t>
            </a:r>
          </a:p>
          <a:p>
            <a:pPr lvl="1" eaLnBrk="1" hangingPunct="1">
              <a:lnSpc>
                <a:spcPct val="90000"/>
              </a:lnSpc>
            </a:pPr>
            <a:r>
              <a:rPr lang="en-US" altLang="en-US" sz="2400"/>
              <a:t>Queuing delay if other accesses are pending</a:t>
            </a:r>
          </a:p>
          <a:p>
            <a:pPr lvl="1" eaLnBrk="1" hangingPunct="1">
              <a:lnSpc>
                <a:spcPct val="90000"/>
              </a:lnSpc>
            </a:pPr>
            <a:r>
              <a:rPr lang="en-US" altLang="en-US" sz="2400"/>
              <a:t>Seek: move the heads</a:t>
            </a:r>
          </a:p>
          <a:p>
            <a:pPr lvl="1" eaLnBrk="1" hangingPunct="1">
              <a:lnSpc>
                <a:spcPct val="90000"/>
              </a:lnSpc>
            </a:pPr>
            <a:r>
              <a:rPr lang="en-US" altLang="en-US" sz="2400"/>
              <a:t>Rotational latency</a:t>
            </a:r>
          </a:p>
          <a:p>
            <a:pPr lvl="1" eaLnBrk="1" hangingPunct="1">
              <a:lnSpc>
                <a:spcPct val="90000"/>
              </a:lnSpc>
            </a:pPr>
            <a:r>
              <a:rPr lang="en-US" altLang="en-US" sz="2400"/>
              <a:t>Data transfer</a:t>
            </a:r>
          </a:p>
          <a:p>
            <a:pPr lvl="1" eaLnBrk="1" hangingPunct="1">
              <a:lnSpc>
                <a:spcPct val="90000"/>
              </a:lnSpc>
            </a:pPr>
            <a:r>
              <a:rPr lang="en-US" altLang="en-US" sz="2400"/>
              <a:t>Controller overhead</a:t>
            </a:r>
            <a:endParaRPr lang="en-AU"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43AF76BA-35E3-4A28-BC18-FD54EBDD3EF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132AEEDE-68AD-44EC-85D1-61B285C0DD6F}" type="slidenum">
              <a:rPr lang="en-AU" altLang="en-US" sz="1400" smtClean="0"/>
              <a:pPr>
                <a:spcBef>
                  <a:spcPct val="0"/>
                </a:spcBef>
                <a:buClrTx/>
                <a:buSzTx/>
                <a:buFontTx/>
                <a:buNone/>
              </a:pPr>
              <a:t>18</a:t>
            </a:fld>
            <a:endParaRPr lang="en-AU" altLang="en-US" sz="1400"/>
          </a:p>
        </p:txBody>
      </p:sp>
      <p:sp>
        <p:nvSpPr>
          <p:cNvPr id="33795" name="Rectangle 4">
            <a:extLst>
              <a:ext uri="{FF2B5EF4-FFF2-40B4-BE49-F238E27FC236}">
                <a16:creationId xmlns:a16="http://schemas.microsoft.com/office/drawing/2014/main" id="{7D30654E-92E7-495A-9A13-B21F15DC10FA}"/>
              </a:ext>
            </a:extLst>
          </p:cNvPr>
          <p:cNvSpPr>
            <a:spLocks noGrp="1" noChangeArrowheads="1"/>
          </p:cNvSpPr>
          <p:nvPr>
            <p:ph type="title"/>
          </p:nvPr>
        </p:nvSpPr>
        <p:spPr/>
        <p:txBody>
          <a:bodyPr/>
          <a:lstStyle/>
          <a:p>
            <a:pPr eaLnBrk="1" hangingPunct="1"/>
            <a:r>
              <a:rPr lang="en-US" altLang="en-US"/>
              <a:t>Disk Sectors and Access</a:t>
            </a:r>
            <a:endParaRPr lang="en-AU" altLang="en-US"/>
          </a:p>
        </p:txBody>
      </p:sp>
      <p:sp>
        <p:nvSpPr>
          <p:cNvPr id="33796" name="Rectangle 5">
            <a:extLst>
              <a:ext uri="{FF2B5EF4-FFF2-40B4-BE49-F238E27FC236}">
                <a16:creationId xmlns:a16="http://schemas.microsoft.com/office/drawing/2014/main" id="{87B4F385-D4DD-4E26-AA9B-898253094923}"/>
              </a:ext>
            </a:extLst>
          </p:cNvPr>
          <p:cNvSpPr>
            <a:spLocks noGrp="1" noChangeArrowheads="1"/>
          </p:cNvSpPr>
          <p:nvPr>
            <p:ph type="body" idx="1"/>
          </p:nvPr>
        </p:nvSpPr>
        <p:spPr/>
        <p:txBody>
          <a:bodyPr/>
          <a:lstStyle/>
          <a:p>
            <a:pPr marL="0" indent="0" eaLnBrk="1" hangingPunct="1">
              <a:lnSpc>
                <a:spcPct val="90000"/>
              </a:lnSpc>
              <a:buNone/>
            </a:pPr>
            <a:r>
              <a:rPr lang="en-AU" altLang="en-US" sz="2400" dirty="0"/>
              <a:t>The operating system must direct the disk through a three stage process</a:t>
            </a:r>
          </a:p>
          <a:p>
            <a:pPr eaLnBrk="1" hangingPunct="1">
              <a:lnSpc>
                <a:spcPct val="90000"/>
              </a:lnSpc>
            </a:pPr>
            <a:r>
              <a:rPr lang="en-AU" altLang="en-US" sz="2400" dirty="0"/>
              <a:t>Seek</a:t>
            </a:r>
          </a:p>
          <a:p>
            <a:pPr eaLnBrk="1" hangingPunct="1">
              <a:lnSpc>
                <a:spcPct val="90000"/>
              </a:lnSpc>
            </a:pPr>
            <a:r>
              <a:rPr lang="en-AU" altLang="en-US" sz="2400" dirty="0"/>
              <a:t>Rotate</a:t>
            </a:r>
          </a:p>
          <a:p>
            <a:pPr eaLnBrk="1" hangingPunct="1">
              <a:lnSpc>
                <a:spcPct val="90000"/>
              </a:lnSpc>
            </a:pPr>
            <a:r>
              <a:rPr lang="en-AU" altLang="en-US" sz="2400" dirty="0"/>
              <a:t>Disk access</a:t>
            </a:r>
            <a:endParaRPr lang="en-AU" altLang="en-US" sz="2000" dirty="0"/>
          </a:p>
          <a:p>
            <a:pPr lvl="2" eaLnBrk="1" hangingPunct="1">
              <a:lnSpc>
                <a:spcPct val="90000"/>
              </a:lnSpc>
            </a:pPr>
            <a:endParaRPr lang="en-AU" altLang="en-US" sz="1600" dirty="0"/>
          </a:p>
        </p:txBody>
      </p:sp>
    </p:spTree>
    <p:extLst>
      <p:ext uri="{BB962C8B-B14F-4D97-AF65-F5344CB8AC3E}">
        <p14:creationId xmlns:p14="http://schemas.microsoft.com/office/powerpoint/2010/main" val="227070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43AF76BA-35E3-4A28-BC18-FD54EBDD3EF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132AEEDE-68AD-44EC-85D1-61B285C0DD6F}" type="slidenum">
              <a:rPr lang="en-AU" altLang="en-US" sz="1400" smtClean="0"/>
              <a:pPr>
                <a:spcBef>
                  <a:spcPct val="0"/>
                </a:spcBef>
                <a:buClrTx/>
                <a:buSzTx/>
                <a:buFontTx/>
                <a:buNone/>
              </a:pPr>
              <a:t>19</a:t>
            </a:fld>
            <a:endParaRPr lang="en-AU" altLang="en-US" sz="1400"/>
          </a:p>
        </p:txBody>
      </p:sp>
      <p:sp>
        <p:nvSpPr>
          <p:cNvPr id="33795" name="Rectangle 4">
            <a:extLst>
              <a:ext uri="{FF2B5EF4-FFF2-40B4-BE49-F238E27FC236}">
                <a16:creationId xmlns:a16="http://schemas.microsoft.com/office/drawing/2014/main" id="{7D30654E-92E7-495A-9A13-B21F15DC10FA}"/>
              </a:ext>
            </a:extLst>
          </p:cNvPr>
          <p:cNvSpPr>
            <a:spLocks noGrp="1" noChangeArrowheads="1"/>
          </p:cNvSpPr>
          <p:nvPr>
            <p:ph type="title"/>
          </p:nvPr>
        </p:nvSpPr>
        <p:spPr/>
        <p:txBody>
          <a:bodyPr/>
          <a:lstStyle/>
          <a:p>
            <a:pPr eaLnBrk="1" hangingPunct="1"/>
            <a:r>
              <a:rPr lang="en-US" altLang="en-US"/>
              <a:t>Disk Sectors and Access</a:t>
            </a:r>
            <a:endParaRPr lang="en-AU" altLang="en-US"/>
          </a:p>
        </p:txBody>
      </p:sp>
      <p:sp>
        <p:nvSpPr>
          <p:cNvPr id="33796" name="Rectangle 5">
            <a:extLst>
              <a:ext uri="{FF2B5EF4-FFF2-40B4-BE49-F238E27FC236}">
                <a16:creationId xmlns:a16="http://schemas.microsoft.com/office/drawing/2014/main" id="{87B4F385-D4DD-4E26-AA9B-898253094923}"/>
              </a:ext>
            </a:extLst>
          </p:cNvPr>
          <p:cNvSpPr>
            <a:spLocks noGrp="1" noChangeArrowheads="1"/>
          </p:cNvSpPr>
          <p:nvPr>
            <p:ph type="body" idx="1"/>
          </p:nvPr>
        </p:nvSpPr>
        <p:spPr/>
        <p:txBody>
          <a:bodyPr/>
          <a:lstStyle/>
          <a:p>
            <a:pPr eaLnBrk="1" hangingPunct="1">
              <a:lnSpc>
                <a:spcPct val="90000"/>
              </a:lnSpc>
            </a:pPr>
            <a:r>
              <a:rPr lang="en-AU" altLang="en-US" sz="2400" dirty="0"/>
              <a:t>Seek time</a:t>
            </a:r>
          </a:p>
          <a:p>
            <a:pPr lvl="1" eaLnBrk="1" hangingPunct="1">
              <a:lnSpc>
                <a:spcPct val="90000"/>
              </a:lnSpc>
            </a:pPr>
            <a:r>
              <a:rPr lang="en-AU" altLang="en-US" sz="2000" dirty="0"/>
              <a:t>Position the head over the proper track</a:t>
            </a:r>
          </a:p>
          <a:p>
            <a:pPr lvl="1" eaLnBrk="1" hangingPunct="1">
              <a:lnSpc>
                <a:spcPct val="90000"/>
              </a:lnSpc>
            </a:pPr>
            <a:r>
              <a:rPr lang="en-AU" altLang="en-US" sz="2000" dirty="0"/>
              <a:t>Disk manufacturers report minimum, maximum and average seek time in their manuals</a:t>
            </a:r>
          </a:p>
          <a:p>
            <a:pPr lvl="1" eaLnBrk="1" hangingPunct="1">
              <a:lnSpc>
                <a:spcPct val="90000"/>
              </a:lnSpc>
            </a:pPr>
            <a:r>
              <a:rPr lang="en-AU" altLang="en-US" sz="2000" dirty="0"/>
              <a:t>Average seek time is usually advertise as 3ms to 13ms.</a:t>
            </a:r>
          </a:p>
          <a:p>
            <a:pPr lvl="2" eaLnBrk="1" hangingPunct="1">
              <a:lnSpc>
                <a:spcPct val="90000"/>
              </a:lnSpc>
            </a:pPr>
            <a:endParaRPr lang="en-AU" altLang="en-US" sz="1600" dirty="0"/>
          </a:p>
        </p:txBody>
      </p:sp>
    </p:spTree>
    <p:extLst>
      <p:ext uri="{BB962C8B-B14F-4D97-AF65-F5344CB8AC3E}">
        <p14:creationId xmlns:p14="http://schemas.microsoft.com/office/powerpoint/2010/main" val="145151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44588FF5-7BC5-4156-A7DE-8DD47579B43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C88BF022-FEE6-4775-92AC-8942BA829A98}" type="slidenum">
              <a:rPr lang="en-AU" altLang="en-US" sz="1400" smtClean="0"/>
              <a:pPr>
                <a:spcBef>
                  <a:spcPct val="0"/>
                </a:spcBef>
                <a:buClrTx/>
                <a:buSzTx/>
                <a:buFontTx/>
                <a:buNone/>
              </a:pPr>
              <a:t>2</a:t>
            </a:fld>
            <a:endParaRPr lang="en-AU" altLang="en-US" sz="1400"/>
          </a:p>
        </p:txBody>
      </p:sp>
      <p:sp>
        <p:nvSpPr>
          <p:cNvPr id="7171" name="Rectangle 4">
            <a:extLst>
              <a:ext uri="{FF2B5EF4-FFF2-40B4-BE49-F238E27FC236}">
                <a16:creationId xmlns:a16="http://schemas.microsoft.com/office/drawing/2014/main" id="{A08D3A5C-605E-4B9C-A63D-545D38306B3E}"/>
              </a:ext>
            </a:extLst>
          </p:cNvPr>
          <p:cNvSpPr>
            <a:spLocks noGrp="1" noChangeArrowheads="1"/>
          </p:cNvSpPr>
          <p:nvPr>
            <p:ph type="title"/>
          </p:nvPr>
        </p:nvSpPr>
        <p:spPr/>
        <p:txBody>
          <a:bodyPr/>
          <a:lstStyle/>
          <a:p>
            <a:pPr eaLnBrk="1" hangingPunct="1"/>
            <a:r>
              <a:rPr lang="en-US" altLang="en-US"/>
              <a:t>Principle of Locality</a:t>
            </a:r>
            <a:endParaRPr lang="en-AU" altLang="en-US"/>
          </a:p>
        </p:txBody>
      </p:sp>
      <p:sp>
        <p:nvSpPr>
          <p:cNvPr id="7172" name="Rectangle 5">
            <a:extLst>
              <a:ext uri="{FF2B5EF4-FFF2-40B4-BE49-F238E27FC236}">
                <a16:creationId xmlns:a16="http://schemas.microsoft.com/office/drawing/2014/main" id="{0DBDAA54-CB7C-435F-A6D0-C5A46541673F}"/>
              </a:ext>
            </a:extLst>
          </p:cNvPr>
          <p:cNvSpPr>
            <a:spLocks noGrp="1" noChangeArrowheads="1"/>
          </p:cNvSpPr>
          <p:nvPr>
            <p:ph type="body" idx="1"/>
          </p:nvPr>
        </p:nvSpPr>
        <p:spPr/>
        <p:txBody>
          <a:bodyPr/>
          <a:lstStyle/>
          <a:p>
            <a:pPr eaLnBrk="1" hangingPunct="1"/>
            <a:r>
              <a:rPr lang="en-US" altLang="en-US"/>
              <a:t>Programs access a small proportion of their address space at any time</a:t>
            </a:r>
          </a:p>
          <a:p>
            <a:pPr eaLnBrk="1" hangingPunct="1"/>
            <a:r>
              <a:rPr lang="en-US" altLang="en-US">
                <a:solidFill>
                  <a:srgbClr val="C00000"/>
                </a:solidFill>
              </a:rPr>
              <a:t>Temporal locality</a:t>
            </a:r>
          </a:p>
          <a:p>
            <a:pPr lvl="1" eaLnBrk="1" hangingPunct="1"/>
            <a:r>
              <a:rPr lang="en-US" altLang="en-US"/>
              <a:t>Items accessed recently are likely to be accessed again soon</a:t>
            </a:r>
          </a:p>
          <a:p>
            <a:pPr lvl="1" eaLnBrk="1" hangingPunct="1"/>
            <a:r>
              <a:rPr lang="en-US" altLang="en-US"/>
              <a:t>e.g., instructions in a loop, induction variables</a:t>
            </a:r>
          </a:p>
          <a:p>
            <a:pPr eaLnBrk="1" hangingPunct="1"/>
            <a:r>
              <a:rPr lang="en-US" altLang="en-US">
                <a:solidFill>
                  <a:srgbClr val="C00000"/>
                </a:solidFill>
              </a:rPr>
              <a:t>Spatial locality</a:t>
            </a:r>
          </a:p>
          <a:p>
            <a:pPr lvl="1" eaLnBrk="1" hangingPunct="1"/>
            <a:r>
              <a:rPr lang="en-US" altLang="en-US"/>
              <a:t>Items near those accessed recently are likely to be accessed soon</a:t>
            </a:r>
          </a:p>
          <a:p>
            <a:pPr lvl="1" eaLnBrk="1" hangingPunct="1"/>
            <a:r>
              <a:rPr lang="en-US" altLang="en-US"/>
              <a:t>E.g., sequential instruction access, array data</a:t>
            </a:r>
            <a:endParaRPr lang="en-AU" altLang="en-US"/>
          </a:p>
        </p:txBody>
      </p:sp>
      <p:sp>
        <p:nvSpPr>
          <p:cNvPr id="7173" name="Text Box 4">
            <a:extLst>
              <a:ext uri="{FF2B5EF4-FFF2-40B4-BE49-F238E27FC236}">
                <a16:creationId xmlns:a16="http://schemas.microsoft.com/office/drawing/2014/main" id="{5F32D973-E6EE-47FB-B1DA-C983E9CE764D}"/>
              </a:ext>
            </a:extLst>
          </p:cNvPr>
          <p:cNvSpPr txBox="1">
            <a:spLocks noChangeArrowheads="1"/>
          </p:cNvSpPr>
          <p:nvPr/>
        </p:nvSpPr>
        <p:spPr bwMode="auto">
          <a:xfrm rot="5400000">
            <a:off x="8008937" y="763588"/>
            <a:ext cx="190341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§5.1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43AF76BA-35E3-4A28-BC18-FD54EBDD3EF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132AEEDE-68AD-44EC-85D1-61B285C0DD6F}" type="slidenum">
              <a:rPr lang="en-AU" altLang="en-US" sz="1400" smtClean="0"/>
              <a:pPr>
                <a:spcBef>
                  <a:spcPct val="0"/>
                </a:spcBef>
                <a:buClrTx/>
                <a:buSzTx/>
                <a:buFontTx/>
                <a:buNone/>
              </a:pPr>
              <a:t>20</a:t>
            </a:fld>
            <a:endParaRPr lang="en-AU" altLang="en-US" sz="1400"/>
          </a:p>
        </p:txBody>
      </p:sp>
      <p:sp>
        <p:nvSpPr>
          <p:cNvPr id="33795" name="Rectangle 4">
            <a:extLst>
              <a:ext uri="{FF2B5EF4-FFF2-40B4-BE49-F238E27FC236}">
                <a16:creationId xmlns:a16="http://schemas.microsoft.com/office/drawing/2014/main" id="{7D30654E-92E7-495A-9A13-B21F15DC10FA}"/>
              </a:ext>
            </a:extLst>
          </p:cNvPr>
          <p:cNvSpPr>
            <a:spLocks noGrp="1" noChangeArrowheads="1"/>
          </p:cNvSpPr>
          <p:nvPr>
            <p:ph type="title"/>
          </p:nvPr>
        </p:nvSpPr>
        <p:spPr/>
        <p:txBody>
          <a:bodyPr/>
          <a:lstStyle/>
          <a:p>
            <a:pPr eaLnBrk="1" hangingPunct="1"/>
            <a:r>
              <a:rPr lang="en-US" altLang="en-US"/>
              <a:t>Disk Sectors and Access</a:t>
            </a:r>
            <a:endParaRPr lang="en-AU" altLang="en-US"/>
          </a:p>
        </p:txBody>
      </p:sp>
      <p:sp>
        <p:nvSpPr>
          <p:cNvPr id="33796" name="Rectangle 5">
            <a:extLst>
              <a:ext uri="{FF2B5EF4-FFF2-40B4-BE49-F238E27FC236}">
                <a16:creationId xmlns:a16="http://schemas.microsoft.com/office/drawing/2014/main" id="{87B4F385-D4DD-4E26-AA9B-898253094923}"/>
              </a:ext>
            </a:extLst>
          </p:cNvPr>
          <p:cNvSpPr>
            <a:spLocks noGrp="1" noChangeArrowheads="1"/>
          </p:cNvSpPr>
          <p:nvPr>
            <p:ph type="body" idx="1"/>
          </p:nvPr>
        </p:nvSpPr>
        <p:spPr/>
        <p:txBody>
          <a:bodyPr/>
          <a:lstStyle/>
          <a:p>
            <a:pPr eaLnBrk="1" hangingPunct="1">
              <a:lnSpc>
                <a:spcPct val="90000"/>
              </a:lnSpc>
            </a:pPr>
            <a:r>
              <a:rPr lang="en-AU" altLang="en-US" sz="2400" dirty="0"/>
              <a:t>Rotational delay</a:t>
            </a:r>
          </a:p>
          <a:p>
            <a:pPr lvl="1" eaLnBrk="1" hangingPunct="1">
              <a:lnSpc>
                <a:spcPct val="90000"/>
              </a:lnSpc>
            </a:pPr>
            <a:r>
              <a:rPr lang="en-AU" altLang="en-US" sz="2000" dirty="0"/>
              <a:t>Once the head has reached the correct track, we must wait for the desired sector to rotate under the read/write head.</a:t>
            </a:r>
          </a:p>
          <a:p>
            <a:pPr lvl="1" eaLnBrk="1" hangingPunct="1">
              <a:lnSpc>
                <a:spcPct val="90000"/>
              </a:lnSpc>
            </a:pPr>
            <a:r>
              <a:rPr lang="en-AU" altLang="en-US" sz="2000" dirty="0"/>
              <a:t>The average latency is halfway around the disk. </a:t>
            </a:r>
          </a:p>
          <a:p>
            <a:pPr lvl="2" eaLnBrk="1" hangingPunct="1">
              <a:lnSpc>
                <a:spcPct val="90000"/>
              </a:lnSpc>
            </a:pPr>
            <a:r>
              <a:rPr lang="en-AU" altLang="en-US" sz="1800" dirty="0"/>
              <a:t>Head can go both way</a:t>
            </a:r>
          </a:p>
          <a:p>
            <a:pPr lvl="2" eaLnBrk="1" hangingPunct="1">
              <a:lnSpc>
                <a:spcPct val="90000"/>
              </a:lnSpc>
            </a:pPr>
            <a:endParaRPr lang="en-AU" altLang="en-US" sz="1600" dirty="0"/>
          </a:p>
          <a:p>
            <a:pPr lvl="1" eaLnBrk="1" hangingPunct="1">
              <a:lnSpc>
                <a:spcPct val="90000"/>
              </a:lnSpc>
            </a:pPr>
            <a:r>
              <a:rPr lang="en-AU" altLang="en-US" sz="2000" dirty="0"/>
              <a:t>The average rotational latency at 5400 RPM is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9F6AE6F-F330-4A93-AE06-A3CFBE7152C4}"/>
                  </a:ext>
                </a:extLst>
              </p:cNvPr>
              <p:cNvSpPr txBox="1"/>
              <p:nvPr/>
            </p:nvSpPr>
            <p:spPr>
              <a:xfrm>
                <a:off x="1618205" y="3681413"/>
                <a:ext cx="4681987" cy="448071"/>
              </a:xfrm>
              <a:prstGeom prst="rect">
                <a:avLst/>
              </a:prstGeom>
              <a:noFill/>
            </p:spPr>
            <p:txBody>
              <a:bodyPr wrap="none" lIns="0" tIns="0" rIns="0" bIns="0" rtlCol="0">
                <a:spAutoFit/>
              </a:bodyPr>
              <a:lstStyle/>
              <a:p>
                <a14:m>
                  <m:oMath xmlns:m="http://schemas.openxmlformats.org/officeDocument/2006/math">
                    <m:r>
                      <a:rPr lang="en-US" sz="2000" b="0" i="1" smtClean="0">
                        <a:latin typeface="Cambria Math" panose="02040503050406030204" pitchFamily="18" charset="0"/>
                      </a:rPr>
                      <m:t>𝐴𝑣𝑒𝑟𝑎𝑔𝑒</m:t>
                    </m:r>
                    <m:r>
                      <a:rPr lang="en-US" sz="2000" b="0" i="1" smtClean="0">
                        <a:latin typeface="Cambria Math" panose="02040503050406030204" pitchFamily="18" charset="0"/>
                      </a:rPr>
                      <m:t> </m:t>
                    </m:r>
                    <m:r>
                      <a:rPr lang="en-US" sz="2000" b="0" i="1" smtClean="0">
                        <a:latin typeface="Cambria Math" panose="02040503050406030204" pitchFamily="18" charset="0"/>
                      </a:rPr>
                      <m:t>𝑅𝑜𝑡𝑎𝑡𝑖𝑜𝑛𝑎𝑙</m:t>
                    </m:r>
                    <m:r>
                      <a:rPr lang="en-US" sz="2000" b="0" i="1" smtClean="0">
                        <a:latin typeface="Cambria Math" panose="02040503050406030204" pitchFamily="18" charset="0"/>
                      </a:rPr>
                      <m:t> </m:t>
                    </m:r>
                    <m:r>
                      <a:rPr lang="en-US" sz="2000" b="0" i="1" smtClean="0">
                        <a:latin typeface="Cambria Math" panose="02040503050406030204" pitchFamily="18" charset="0"/>
                      </a:rPr>
                      <m:t>𝐿𝑎𝑡𝑒𝑛𝑐𝑦</m:t>
                    </m:r>
                    <m:r>
                      <a:rPr lang="en-US" sz="2000" b="0" i="1" smtClean="0">
                        <a:latin typeface="Cambria Math" panose="02040503050406030204" pitchFamily="18" charset="0"/>
                      </a:rPr>
                      <m:t>=</m:t>
                    </m:r>
                  </m:oMath>
                </a14:m>
                <a:r>
                  <a:rPr lang="en-US" sz="2000" dirty="0"/>
                  <a:t> </a:t>
                </a:r>
                <a14:m>
                  <m:oMath xmlns:m="http://schemas.openxmlformats.org/officeDocument/2006/math">
                    <m:f>
                      <m:fPr>
                        <m:ctrlPr>
                          <a:rPr lang="en-US" sz="2000" i="1" dirty="0" smtClean="0">
                            <a:latin typeface="Cambria Math" panose="02040503050406030204" pitchFamily="18" charset="0"/>
                          </a:rPr>
                        </m:ctrlPr>
                      </m:fPr>
                      <m:num>
                        <m:r>
                          <a:rPr lang="en-US" sz="2000" i="1">
                            <a:latin typeface="Cambria Math" panose="02040503050406030204" pitchFamily="18" charset="0"/>
                          </a:rPr>
                          <m:t>0.5 </m:t>
                        </m:r>
                        <m:r>
                          <a:rPr lang="en-US" sz="2000" i="1">
                            <a:latin typeface="Cambria Math" panose="02040503050406030204" pitchFamily="18" charset="0"/>
                          </a:rPr>
                          <m:t>𝑟𝑜𝑡𝑎𝑡𝑖𝑜𝑛</m:t>
                        </m:r>
                      </m:num>
                      <m:den>
                        <m:r>
                          <a:rPr lang="en-US" sz="2000" b="0" i="1" dirty="0" smtClean="0">
                            <a:latin typeface="Cambria Math" panose="02040503050406030204" pitchFamily="18" charset="0"/>
                          </a:rPr>
                          <m:t>5400 </m:t>
                        </m:r>
                        <m:r>
                          <a:rPr lang="en-US" sz="2000" b="0" i="1" dirty="0" smtClean="0">
                            <a:latin typeface="Cambria Math" panose="02040503050406030204" pitchFamily="18" charset="0"/>
                          </a:rPr>
                          <m:t>𝑅𝑃𝑀</m:t>
                        </m:r>
                      </m:den>
                    </m:f>
                  </m:oMath>
                </a14:m>
                <a:endParaRPr lang="en-US" sz="2000" dirty="0"/>
              </a:p>
            </p:txBody>
          </p:sp>
        </mc:Choice>
        <mc:Fallback xmlns="">
          <p:sp>
            <p:nvSpPr>
              <p:cNvPr id="2" name="TextBox 1">
                <a:extLst>
                  <a:ext uri="{FF2B5EF4-FFF2-40B4-BE49-F238E27FC236}">
                    <a16:creationId xmlns:a16="http://schemas.microsoft.com/office/drawing/2014/main" id="{09F6AE6F-F330-4A93-AE06-A3CFBE7152C4}"/>
                  </a:ext>
                </a:extLst>
              </p:cNvPr>
              <p:cNvSpPr txBox="1">
                <a:spLocks noRot="1" noChangeAspect="1" noMove="1" noResize="1" noEditPoints="1" noAdjustHandles="1" noChangeArrowheads="1" noChangeShapeType="1" noTextEdit="1"/>
              </p:cNvSpPr>
              <p:nvPr/>
            </p:nvSpPr>
            <p:spPr>
              <a:xfrm>
                <a:off x="1618205" y="3681413"/>
                <a:ext cx="4681987" cy="448071"/>
              </a:xfrm>
              <a:prstGeom prst="rect">
                <a:avLst/>
              </a:prstGeom>
              <a:blipFill>
                <a:blip r:embed="rId3"/>
                <a:stretch>
                  <a:fillRect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B72C52-E72A-47B5-B28B-785C7092779F}"/>
                  </a:ext>
                </a:extLst>
              </p:cNvPr>
              <p:cNvSpPr txBox="1"/>
              <p:nvPr/>
            </p:nvSpPr>
            <p:spPr>
              <a:xfrm>
                <a:off x="4860032" y="4346972"/>
                <a:ext cx="2880320" cy="1070229"/>
              </a:xfrm>
              <a:prstGeom prst="rect">
                <a:avLst/>
              </a:prstGeom>
              <a:noFill/>
            </p:spPr>
            <p:txBody>
              <a:bodyPr wrap="square" lIns="0" tIns="0" rIns="0" bIns="0" rtlCol="0">
                <a:spAutoFit/>
              </a:bodyPr>
              <a:lstStyle/>
              <a:p>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f>
                      <m:fPr>
                        <m:ctrlPr>
                          <a:rPr lang="en-US" sz="2000" i="1" dirty="0" smtClean="0">
                            <a:latin typeface="Cambria Math" panose="02040503050406030204" pitchFamily="18" charset="0"/>
                          </a:rPr>
                        </m:ctrlPr>
                      </m:fPr>
                      <m:num>
                        <m:r>
                          <a:rPr lang="en-US" sz="2000" i="1">
                            <a:latin typeface="Cambria Math" panose="02040503050406030204" pitchFamily="18" charset="0"/>
                          </a:rPr>
                          <m:t>0.5 </m:t>
                        </m:r>
                        <m:r>
                          <a:rPr lang="en-US" sz="2000" i="1">
                            <a:latin typeface="Cambria Math" panose="02040503050406030204" pitchFamily="18" charset="0"/>
                          </a:rPr>
                          <m:t>𝑟𝑜𝑡𝑎𝑡𝑖𝑜𝑛</m:t>
                        </m:r>
                      </m:num>
                      <m:den>
                        <m:r>
                          <a:rPr lang="en-US" sz="2000" b="0" i="1" dirty="0" smtClean="0">
                            <a:latin typeface="Cambria Math" panose="02040503050406030204" pitchFamily="18" charset="0"/>
                          </a:rPr>
                          <m:t>5400/60</m:t>
                        </m:r>
                      </m:den>
                    </m:f>
                  </m:oMath>
                </a14:m>
                <a:r>
                  <a:rPr lang="en-US" sz="2000" dirty="0"/>
                  <a:t> </a:t>
                </a:r>
                <a:endParaRPr lang="en-US" sz="2000" i="1" dirty="0">
                  <a:latin typeface="Cambria Math" panose="02040503050406030204" pitchFamily="18" charset="0"/>
                </a:endParaRPr>
              </a:p>
              <a:p>
                <a:endParaRPr lang="en-US" sz="2000"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oMath>
                </a14:m>
                <a:r>
                  <a:rPr lang="en-US" dirty="0"/>
                  <a:t> 0.0056 seconds = 5.6 </a:t>
                </a:r>
                <a:r>
                  <a:rPr lang="en-US" dirty="0" err="1"/>
                  <a:t>ms</a:t>
                </a:r>
                <a:endParaRPr lang="en-US" dirty="0"/>
              </a:p>
            </p:txBody>
          </p:sp>
        </mc:Choice>
        <mc:Fallback xmlns="">
          <p:sp>
            <p:nvSpPr>
              <p:cNvPr id="6" name="TextBox 5">
                <a:extLst>
                  <a:ext uri="{FF2B5EF4-FFF2-40B4-BE49-F238E27FC236}">
                    <a16:creationId xmlns:a16="http://schemas.microsoft.com/office/drawing/2014/main" id="{FBB72C52-E72A-47B5-B28B-785C7092779F}"/>
                  </a:ext>
                </a:extLst>
              </p:cNvPr>
              <p:cNvSpPr txBox="1">
                <a:spLocks noRot="1" noChangeAspect="1" noMove="1" noResize="1" noEditPoints="1" noAdjustHandles="1" noChangeArrowheads="1" noChangeShapeType="1" noTextEdit="1"/>
              </p:cNvSpPr>
              <p:nvPr/>
            </p:nvSpPr>
            <p:spPr>
              <a:xfrm>
                <a:off x="4860032" y="4346972"/>
                <a:ext cx="2880320" cy="1070229"/>
              </a:xfrm>
              <a:prstGeom prst="rect">
                <a:avLst/>
              </a:prstGeom>
              <a:blipFill>
                <a:blip r:embed="rId4"/>
                <a:stretch>
                  <a:fillRect l="-1691" r="-2326"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7344FF3-FD1B-439F-AD30-69878C2B6BAD}"/>
              </a:ext>
            </a:extLst>
          </p:cNvPr>
          <p:cNvSpPr txBox="1"/>
          <p:nvPr/>
        </p:nvSpPr>
        <p:spPr>
          <a:xfrm>
            <a:off x="6591189" y="4136242"/>
            <a:ext cx="2376264" cy="276999"/>
          </a:xfrm>
          <a:prstGeom prst="rect">
            <a:avLst/>
          </a:prstGeom>
          <a:noFill/>
        </p:spPr>
        <p:txBody>
          <a:bodyPr wrap="square" rtlCol="0">
            <a:spAutoFit/>
          </a:bodyPr>
          <a:lstStyle/>
          <a:p>
            <a:r>
              <a:rPr lang="en-US" sz="1200" dirty="0"/>
              <a:t>RPM =&gt; Revolutions per minute</a:t>
            </a:r>
          </a:p>
        </p:txBody>
      </p:sp>
    </p:spTree>
    <p:extLst>
      <p:ext uri="{BB962C8B-B14F-4D97-AF65-F5344CB8AC3E}">
        <p14:creationId xmlns:p14="http://schemas.microsoft.com/office/powerpoint/2010/main" val="2675479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43AF76BA-35E3-4A28-BC18-FD54EBDD3EF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132AEEDE-68AD-44EC-85D1-61B285C0DD6F}" type="slidenum">
              <a:rPr lang="en-AU" altLang="en-US" sz="1400" smtClean="0"/>
              <a:pPr>
                <a:spcBef>
                  <a:spcPct val="0"/>
                </a:spcBef>
                <a:buClrTx/>
                <a:buSzTx/>
                <a:buFontTx/>
                <a:buNone/>
              </a:pPr>
              <a:t>21</a:t>
            </a:fld>
            <a:endParaRPr lang="en-AU" altLang="en-US" sz="1400"/>
          </a:p>
        </p:txBody>
      </p:sp>
      <p:sp>
        <p:nvSpPr>
          <p:cNvPr id="33795" name="Rectangle 4">
            <a:extLst>
              <a:ext uri="{FF2B5EF4-FFF2-40B4-BE49-F238E27FC236}">
                <a16:creationId xmlns:a16="http://schemas.microsoft.com/office/drawing/2014/main" id="{7D30654E-92E7-495A-9A13-B21F15DC10FA}"/>
              </a:ext>
            </a:extLst>
          </p:cNvPr>
          <p:cNvSpPr>
            <a:spLocks noGrp="1" noChangeArrowheads="1"/>
          </p:cNvSpPr>
          <p:nvPr>
            <p:ph type="title"/>
          </p:nvPr>
        </p:nvSpPr>
        <p:spPr/>
        <p:txBody>
          <a:bodyPr/>
          <a:lstStyle/>
          <a:p>
            <a:pPr eaLnBrk="1" hangingPunct="1"/>
            <a:r>
              <a:rPr lang="en-US" altLang="en-US"/>
              <a:t>Disk Sectors and Access</a:t>
            </a:r>
            <a:endParaRPr lang="en-AU" altLang="en-US"/>
          </a:p>
        </p:txBody>
      </p:sp>
      <p:sp>
        <p:nvSpPr>
          <p:cNvPr id="33796" name="Rectangle 5">
            <a:extLst>
              <a:ext uri="{FF2B5EF4-FFF2-40B4-BE49-F238E27FC236}">
                <a16:creationId xmlns:a16="http://schemas.microsoft.com/office/drawing/2014/main" id="{87B4F385-D4DD-4E26-AA9B-898253094923}"/>
              </a:ext>
            </a:extLst>
          </p:cNvPr>
          <p:cNvSpPr>
            <a:spLocks noGrp="1" noChangeArrowheads="1"/>
          </p:cNvSpPr>
          <p:nvPr>
            <p:ph type="body" idx="1"/>
          </p:nvPr>
        </p:nvSpPr>
        <p:spPr/>
        <p:txBody>
          <a:bodyPr/>
          <a:lstStyle/>
          <a:p>
            <a:pPr eaLnBrk="1" hangingPunct="1">
              <a:lnSpc>
                <a:spcPct val="90000"/>
              </a:lnSpc>
            </a:pPr>
            <a:r>
              <a:rPr lang="en-AU" altLang="en-US" sz="2400" dirty="0"/>
              <a:t>Disk access, transfer time</a:t>
            </a:r>
          </a:p>
          <a:p>
            <a:pPr lvl="1" eaLnBrk="1" hangingPunct="1">
              <a:lnSpc>
                <a:spcPct val="90000"/>
              </a:lnSpc>
            </a:pPr>
            <a:r>
              <a:rPr lang="en-AU" altLang="en-US" sz="2200" dirty="0"/>
              <a:t>The time to transfer a block of bits</a:t>
            </a:r>
          </a:p>
          <a:p>
            <a:pPr eaLnBrk="1" hangingPunct="1">
              <a:lnSpc>
                <a:spcPct val="90000"/>
              </a:lnSpc>
            </a:pPr>
            <a:endParaRPr lang="en-AU" altLang="en-US" sz="2400" dirty="0"/>
          </a:p>
          <a:p>
            <a:pPr eaLnBrk="1" hangingPunct="1">
              <a:lnSpc>
                <a:spcPct val="90000"/>
              </a:lnSpc>
            </a:pPr>
            <a:r>
              <a:rPr lang="en-AU" altLang="en-US" sz="2400" dirty="0"/>
              <a:t>Transfer rates in 2012 were between 100 and 200 MB/s</a:t>
            </a:r>
          </a:p>
          <a:p>
            <a:pPr eaLnBrk="1" hangingPunct="1">
              <a:lnSpc>
                <a:spcPct val="90000"/>
              </a:lnSpc>
            </a:pPr>
            <a:endParaRPr lang="en-AU" altLang="en-US" sz="2400" dirty="0"/>
          </a:p>
          <a:p>
            <a:pPr eaLnBrk="1" hangingPunct="1">
              <a:lnSpc>
                <a:spcPct val="90000"/>
              </a:lnSpc>
            </a:pPr>
            <a:r>
              <a:rPr lang="en-AU" altLang="en-US" sz="2400" dirty="0"/>
              <a:t>For a quick comparison between magnetic disk and DRAM</a:t>
            </a:r>
          </a:p>
          <a:p>
            <a:pPr lvl="1" eaLnBrk="1" hangingPunct="1">
              <a:lnSpc>
                <a:spcPct val="90000"/>
              </a:lnSpc>
            </a:pPr>
            <a:r>
              <a:rPr lang="en-AU" altLang="en-US" sz="2000" dirty="0"/>
              <a:t>DDR3 data transfer rates up to 6.4 GB/s</a:t>
            </a:r>
          </a:p>
          <a:p>
            <a:pPr lvl="1" eaLnBrk="1" hangingPunct="1">
              <a:lnSpc>
                <a:spcPct val="90000"/>
              </a:lnSpc>
            </a:pPr>
            <a:r>
              <a:rPr lang="en-AU" altLang="en-US" sz="2000" dirty="0"/>
              <a:t>DDR4 data transfer rates up to 25.6 GB/s</a:t>
            </a:r>
          </a:p>
        </p:txBody>
      </p:sp>
    </p:spTree>
    <p:extLst>
      <p:ext uri="{BB962C8B-B14F-4D97-AF65-F5344CB8AC3E}">
        <p14:creationId xmlns:p14="http://schemas.microsoft.com/office/powerpoint/2010/main" val="700974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460F8E29-BD24-4B6A-9B42-B570C769061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1DE3BF8F-F66F-4F03-AC83-DDFBD6626D44}" type="slidenum">
              <a:rPr lang="en-AU" altLang="en-US" sz="1400" smtClean="0"/>
              <a:pPr>
                <a:spcBef>
                  <a:spcPct val="0"/>
                </a:spcBef>
                <a:buClrTx/>
                <a:buSzTx/>
                <a:buFontTx/>
                <a:buNone/>
              </a:pPr>
              <a:t>22</a:t>
            </a:fld>
            <a:endParaRPr lang="en-AU" altLang="en-US" sz="1400"/>
          </a:p>
        </p:txBody>
      </p:sp>
      <p:sp>
        <p:nvSpPr>
          <p:cNvPr id="35843" name="Rectangle 4">
            <a:extLst>
              <a:ext uri="{FF2B5EF4-FFF2-40B4-BE49-F238E27FC236}">
                <a16:creationId xmlns:a16="http://schemas.microsoft.com/office/drawing/2014/main" id="{BCE730B5-BD35-4AB3-B78C-2725A516DEFF}"/>
              </a:ext>
            </a:extLst>
          </p:cNvPr>
          <p:cNvSpPr>
            <a:spLocks noGrp="1" noChangeArrowheads="1"/>
          </p:cNvSpPr>
          <p:nvPr>
            <p:ph type="title"/>
          </p:nvPr>
        </p:nvSpPr>
        <p:spPr/>
        <p:txBody>
          <a:bodyPr/>
          <a:lstStyle/>
          <a:p>
            <a:pPr eaLnBrk="1" hangingPunct="1"/>
            <a:r>
              <a:rPr lang="en-US" altLang="en-US"/>
              <a:t>Disk Access Example</a:t>
            </a:r>
            <a:endParaRPr lang="en-AU" altLang="en-US"/>
          </a:p>
        </p:txBody>
      </p:sp>
      <p:sp>
        <p:nvSpPr>
          <p:cNvPr id="35844" name="Rectangle 5">
            <a:extLst>
              <a:ext uri="{FF2B5EF4-FFF2-40B4-BE49-F238E27FC236}">
                <a16:creationId xmlns:a16="http://schemas.microsoft.com/office/drawing/2014/main" id="{E0E0FD55-F316-44A1-8DD9-7A8242D9A124}"/>
              </a:ext>
            </a:extLst>
          </p:cNvPr>
          <p:cNvSpPr>
            <a:spLocks noGrp="1" noChangeArrowheads="1"/>
          </p:cNvSpPr>
          <p:nvPr>
            <p:ph type="body" idx="1"/>
          </p:nvPr>
        </p:nvSpPr>
        <p:spPr/>
        <p:txBody>
          <a:bodyPr/>
          <a:lstStyle/>
          <a:p>
            <a:pPr eaLnBrk="1" hangingPunct="1">
              <a:lnSpc>
                <a:spcPct val="80000"/>
              </a:lnSpc>
            </a:pPr>
            <a:r>
              <a:rPr lang="en-US" altLang="en-US" dirty="0"/>
              <a:t>Given</a:t>
            </a:r>
          </a:p>
          <a:p>
            <a:pPr lvl="1" eaLnBrk="1" hangingPunct="1">
              <a:lnSpc>
                <a:spcPct val="80000"/>
              </a:lnSpc>
            </a:pPr>
            <a:r>
              <a:rPr lang="en-US" altLang="en-US" dirty="0"/>
              <a:t>512B sector, 15,000rpm, 4ms </a:t>
            </a:r>
            <a:r>
              <a:rPr lang="en-US" altLang="en-US" dirty="0">
                <a:solidFill>
                  <a:srgbClr val="0070C0"/>
                </a:solidFill>
              </a:rPr>
              <a:t>average</a:t>
            </a:r>
            <a:r>
              <a:rPr lang="en-US" altLang="en-US" dirty="0"/>
              <a:t> seek time, 100MB/s transfer rate, 0.2ms controller overhead, idle disk</a:t>
            </a:r>
          </a:p>
          <a:p>
            <a:pPr lvl="1" eaLnBrk="1" hangingPunct="1">
              <a:lnSpc>
                <a:spcPct val="80000"/>
              </a:lnSpc>
            </a:pPr>
            <a:r>
              <a:rPr lang="en-US" altLang="en-US" sz="2400" dirty="0">
                <a:solidFill>
                  <a:srgbClr val="0070C0"/>
                </a:solidFill>
              </a:rPr>
              <a:t>What is the time needed to transfer 512B?</a:t>
            </a:r>
          </a:p>
          <a:p>
            <a:pPr eaLnBrk="1" hangingPunct="1">
              <a:lnSpc>
                <a:spcPct val="80000"/>
              </a:lnSpc>
            </a:pPr>
            <a:r>
              <a:rPr lang="en-US" altLang="en-US" dirty="0"/>
              <a:t>Average read time (per sector)</a:t>
            </a:r>
          </a:p>
          <a:p>
            <a:pPr lvl="1" eaLnBrk="1" hangingPunct="1">
              <a:lnSpc>
                <a:spcPct val="80000"/>
              </a:lnSpc>
            </a:pPr>
            <a:r>
              <a:rPr lang="en-US" altLang="en-US" dirty="0"/>
              <a:t>4ms seek time</a:t>
            </a:r>
            <a:br>
              <a:rPr lang="en-US" altLang="en-US" dirty="0"/>
            </a:br>
            <a:r>
              <a:rPr lang="en-US" altLang="en-US" dirty="0"/>
              <a:t>+ ½ / (15,000/60) = 2ms rotational latency</a:t>
            </a:r>
            <a:br>
              <a:rPr lang="en-US" altLang="en-US" dirty="0"/>
            </a:br>
            <a:r>
              <a:rPr lang="en-US" altLang="en-US" dirty="0"/>
              <a:t>+ 512 / 100MB/s = 0.005ms transfer time</a:t>
            </a:r>
            <a:br>
              <a:rPr lang="en-US" altLang="en-US" dirty="0"/>
            </a:br>
            <a:r>
              <a:rPr lang="en-US" altLang="en-US" dirty="0"/>
              <a:t>+ 0.2ms controller delay</a:t>
            </a:r>
            <a:br>
              <a:rPr lang="en-US" altLang="en-US" dirty="0"/>
            </a:br>
            <a:r>
              <a:rPr lang="en-US" altLang="en-US" dirty="0"/>
              <a:t>= 6.2ms</a:t>
            </a:r>
          </a:p>
          <a:p>
            <a:pPr eaLnBrk="1" hangingPunct="1">
              <a:lnSpc>
                <a:spcPct val="80000"/>
              </a:lnSpc>
            </a:pPr>
            <a:r>
              <a:rPr lang="en-US" altLang="en-US" dirty="0"/>
              <a:t>If actual average seek time is 1ms</a:t>
            </a:r>
          </a:p>
          <a:p>
            <a:pPr lvl="1" eaLnBrk="1" hangingPunct="1">
              <a:lnSpc>
                <a:spcPct val="80000"/>
              </a:lnSpc>
            </a:pPr>
            <a:r>
              <a:rPr lang="en-US" altLang="en-US" dirty="0"/>
              <a:t>Average read time = 3.2ms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844">
                                            <p:txEl>
                                              <p:pRg st="3" end="3"/>
                                            </p:txEl>
                                          </p:spTgt>
                                        </p:tgtEl>
                                        <p:attrNameLst>
                                          <p:attrName>style.visibility</p:attrName>
                                        </p:attrNameLst>
                                      </p:cBhvr>
                                      <p:to>
                                        <p:strVal val="visible"/>
                                      </p:to>
                                    </p:set>
                                    <p:animEffect transition="in" filter="fade">
                                      <p:cBhvr>
                                        <p:cTn id="7" dur="1000"/>
                                        <p:tgtEl>
                                          <p:spTgt spid="35844">
                                            <p:txEl>
                                              <p:pRg st="3" end="3"/>
                                            </p:txEl>
                                          </p:spTgt>
                                        </p:tgtEl>
                                      </p:cBhvr>
                                    </p:animEffect>
                                    <p:anim calcmode="lin" valueType="num">
                                      <p:cBhvr>
                                        <p:cTn id="8" dur="1000" fill="hold"/>
                                        <p:tgtEl>
                                          <p:spTgt spid="3584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584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5844">
                                            <p:txEl>
                                              <p:pRg st="4" end="4"/>
                                            </p:txEl>
                                          </p:spTgt>
                                        </p:tgtEl>
                                        <p:attrNameLst>
                                          <p:attrName>style.visibility</p:attrName>
                                        </p:attrNameLst>
                                      </p:cBhvr>
                                      <p:to>
                                        <p:strVal val="visible"/>
                                      </p:to>
                                    </p:set>
                                    <p:animEffect transition="in" filter="fade">
                                      <p:cBhvr>
                                        <p:cTn id="12" dur="1000"/>
                                        <p:tgtEl>
                                          <p:spTgt spid="35844">
                                            <p:txEl>
                                              <p:pRg st="4" end="4"/>
                                            </p:txEl>
                                          </p:spTgt>
                                        </p:tgtEl>
                                      </p:cBhvr>
                                    </p:animEffect>
                                    <p:anim calcmode="lin" valueType="num">
                                      <p:cBhvr>
                                        <p:cTn id="13" dur="1000" fill="hold"/>
                                        <p:tgtEl>
                                          <p:spTgt spid="35844">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58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5844">
                                            <p:txEl>
                                              <p:pRg st="5" end="5"/>
                                            </p:txEl>
                                          </p:spTgt>
                                        </p:tgtEl>
                                        <p:attrNameLst>
                                          <p:attrName>style.visibility</p:attrName>
                                        </p:attrNameLst>
                                      </p:cBhvr>
                                      <p:to>
                                        <p:strVal val="visible"/>
                                      </p:to>
                                    </p:set>
                                    <p:animEffect transition="in" filter="fade">
                                      <p:cBhvr>
                                        <p:cTn id="19" dur="1000"/>
                                        <p:tgtEl>
                                          <p:spTgt spid="35844">
                                            <p:txEl>
                                              <p:pRg st="5" end="5"/>
                                            </p:txEl>
                                          </p:spTgt>
                                        </p:tgtEl>
                                      </p:cBhvr>
                                    </p:animEffect>
                                    <p:anim calcmode="lin" valueType="num">
                                      <p:cBhvr>
                                        <p:cTn id="20" dur="1000" fill="hold"/>
                                        <p:tgtEl>
                                          <p:spTgt spid="35844">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5844">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5844">
                                            <p:txEl>
                                              <p:pRg st="6" end="6"/>
                                            </p:txEl>
                                          </p:spTgt>
                                        </p:tgtEl>
                                        <p:attrNameLst>
                                          <p:attrName>style.visibility</p:attrName>
                                        </p:attrNameLst>
                                      </p:cBhvr>
                                      <p:to>
                                        <p:strVal val="visible"/>
                                      </p:to>
                                    </p:set>
                                    <p:animEffect transition="in" filter="fade">
                                      <p:cBhvr>
                                        <p:cTn id="24" dur="1000"/>
                                        <p:tgtEl>
                                          <p:spTgt spid="35844">
                                            <p:txEl>
                                              <p:pRg st="6" end="6"/>
                                            </p:txEl>
                                          </p:spTgt>
                                        </p:tgtEl>
                                      </p:cBhvr>
                                    </p:animEffect>
                                    <p:anim calcmode="lin" valueType="num">
                                      <p:cBhvr>
                                        <p:cTn id="25" dur="1000" fill="hold"/>
                                        <p:tgtEl>
                                          <p:spTgt spid="35844">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584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444BF516-4EDF-421A-A2BE-9DACA3E2A83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C2EA2E77-9C16-4E18-96BB-DB3BC9D91B4D}" type="slidenum">
              <a:rPr lang="en-AU" altLang="en-US" sz="1400" smtClean="0"/>
              <a:pPr>
                <a:spcBef>
                  <a:spcPct val="0"/>
                </a:spcBef>
                <a:buClrTx/>
                <a:buSzTx/>
                <a:buFontTx/>
                <a:buNone/>
              </a:pPr>
              <a:t>23</a:t>
            </a:fld>
            <a:endParaRPr lang="en-AU" altLang="en-US" sz="1400"/>
          </a:p>
        </p:txBody>
      </p:sp>
      <p:sp>
        <p:nvSpPr>
          <p:cNvPr id="37891" name="Rectangle 4">
            <a:extLst>
              <a:ext uri="{FF2B5EF4-FFF2-40B4-BE49-F238E27FC236}">
                <a16:creationId xmlns:a16="http://schemas.microsoft.com/office/drawing/2014/main" id="{333E0243-B1F3-43DE-8FA8-EEAB8D3C587C}"/>
              </a:ext>
            </a:extLst>
          </p:cNvPr>
          <p:cNvSpPr>
            <a:spLocks noGrp="1" noChangeArrowheads="1"/>
          </p:cNvSpPr>
          <p:nvPr>
            <p:ph type="title"/>
          </p:nvPr>
        </p:nvSpPr>
        <p:spPr/>
        <p:txBody>
          <a:bodyPr/>
          <a:lstStyle/>
          <a:p>
            <a:pPr eaLnBrk="1" hangingPunct="1"/>
            <a:r>
              <a:rPr lang="en-US" altLang="en-US"/>
              <a:t>Disk Performance Issues</a:t>
            </a:r>
            <a:endParaRPr lang="en-AU" altLang="en-US"/>
          </a:p>
        </p:txBody>
      </p:sp>
      <p:sp>
        <p:nvSpPr>
          <p:cNvPr id="37892" name="Rectangle 5">
            <a:extLst>
              <a:ext uri="{FF2B5EF4-FFF2-40B4-BE49-F238E27FC236}">
                <a16:creationId xmlns:a16="http://schemas.microsoft.com/office/drawing/2014/main" id="{17ED0860-34CF-4756-9779-27629CAF74B1}"/>
              </a:ext>
            </a:extLst>
          </p:cNvPr>
          <p:cNvSpPr>
            <a:spLocks noGrp="1" noChangeArrowheads="1"/>
          </p:cNvSpPr>
          <p:nvPr>
            <p:ph type="body" idx="1"/>
          </p:nvPr>
        </p:nvSpPr>
        <p:spPr/>
        <p:txBody>
          <a:bodyPr/>
          <a:lstStyle/>
          <a:p>
            <a:pPr eaLnBrk="1" hangingPunct="1"/>
            <a:r>
              <a:rPr lang="en-US" altLang="en-US" sz="2800"/>
              <a:t>Manufacturers quote average seek time</a:t>
            </a:r>
          </a:p>
          <a:p>
            <a:pPr lvl="1" eaLnBrk="1" hangingPunct="1"/>
            <a:r>
              <a:rPr lang="en-US" altLang="en-US" sz="2400"/>
              <a:t>Based on all possible seeks</a:t>
            </a:r>
          </a:p>
          <a:p>
            <a:pPr lvl="1" eaLnBrk="1" hangingPunct="1"/>
            <a:r>
              <a:rPr lang="en-US" altLang="en-US" sz="2400"/>
              <a:t>Locality and OS scheduling lead to smaller actual average seek times</a:t>
            </a:r>
          </a:p>
          <a:p>
            <a:pPr eaLnBrk="1" hangingPunct="1"/>
            <a:r>
              <a:rPr lang="en-US" altLang="en-US" sz="2800"/>
              <a:t>Smart disk controller allocate physical sectors on disk</a:t>
            </a:r>
          </a:p>
          <a:p>
            <a:pPr lvl="1" eaLnBrk="1" hangingPunct="1"/>
            <a:r>
              <a:rPr lang="en-US" altLang="en-US" sz="2400"/>
              <a:t>Present logical sector interface to host</a:t>
            </a:r>
          </a:p>
          <a:p>
            <a:pPr lvl="1" eaLnBrk="1" hangingPunct="1"/>
            <a:r>
              <a:rPr lang="en-US" altLang="en-US" sz="2400"/>
              <a:t>SCSI, ATA, SATA</a:t>
            </a:r>
          </a:p>
          <a:p>
            <a:pPr eaLnBrk="1" hangingPunct="1"/>
            <a:r>
              <a:rPr lang="en-US" altLang="en-US" sz="2800"/>
              <a:t>Disk drives include caches</a:t>
            </a:r>
          </a:p>
          <a:p>
            <a:pPr lvl="1" eaLnBrk="1" hangingPunct="1"/>
            <a:r>
              <a:rPr lang="en-US" altLang="en-US" sz="2400"/>
              <a:t>Prefetch sectors in anticipation of access</a:t>
            </a:r>
          </a:p>
          <a:p>
            <a:pPr lvl="1" eaLnBrk="1" hangingPunct="1"/>
            <a:r>
              <a:rPr lang="en-US" altLang="en-US" sz="2400"/>
              <a:t>Avoid seek and rotational delay</a:t>
            </a:r>
            <a:endParaRPr lang="en-AU" altLang="en-US" sz="2400"/>
          </a:p>
        </p:txBody>
      </p:sp>
      <p:sp>
        <p:nvSpPr>
          <p:cNvPr id="37893" name="TextBox 1">
            <a:extLst>
              <a:ext uri="{FF2B5EF4-FFF2-40B4-BE49-F238E27FC236}">
                <a16:creationId xmlns:a16="http://schemas.microsoft.com/office/drawing/2014/main" id="{226E67F8-46AA-42C6-81ED-2254102EC9BA}"/>
              </a:ext>
            </a:extLst>
          </p:cNvPr>
          <p:cNvSpPr txBox="1">
            <a:spLocks noChangeArrowheads="1"/>
          </p:cNvSpPr>
          <p:nvPr/>
        </p:nvSpPr>
        <p:spPr bwMode="auto">
          <a:xfrm>
            <a:off x="7524750" y="327025"/>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CC976189-AE9C-44E1-A31F-A0CE2777165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43777BFE-0F6B-4D04-8CA8-51075E4A09EB}" type="slidenum">
              <a:rPr lang="en-AU" altLang="en-US" sz="1400" smtClean="0"/>
              <a:pPr>
                <a:spcBef>
                  <a:spcPct val="0"/>
                </a:spcBef>
                <a:buClrTx/>
                <a:buSzTx/>
                <a:buFontTx/>
                <a:buNone/>
              </a:pPr>
              <a:t>24</a:t>
            </a:fld>
            <a:endParaRPr lang="en-AU" altLang="en-US" sz="1400"/>
          </a:p>
        </p:txBody>
      </p:sp>
      <p:pic>
        <p:nvPicPr>
          <p:cNvPr id="39939" name="Picture 10" descr="f05-04-P374493">
            <a:extLst>
              <a:ext uri="{FF2B5EF4-FFF2-40B4-BE49-F238E27FC236}">
                <a16:creationId xmlns:a16="http://schemas.microsoft.com/office/drawing/2014/main" id="{1542ACE0-936F-4A00-9F2C-28D6D0305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84984"/>
            <a:ext cx="37433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7">
            <a:extLst>
              <a:ext uri="{FF2B5EF4-FFF2-40B4-BE49-F238E27FC236}">
                <a16:creationId xmlns:a16="http://schemas.microsoft.com/office/drawing/2014/main" id="{54C4A8BA-8F88-42DD-A879-CD2053A0AAB2}"/>
              </a:ext>
            </a:extLst>
          </p:cNvPr>
          <p:cNvSpPr>
            <a:spLocks noGrp="1" noChangeArrowheads="1"/>
          </p:cNvSpPr>
          <p:nvPr>
            <p:ph type="title"/>
          </p:nvPr>
        </p:nvSpPr>
        <p:spPr/>
        <p:txBody>
          <a:bodyPr/>
          <a:lstStyle/>
          <a:p>
            <a:pPr eaLnBrk="1" hangingPunct="1"/>
            <a:r>
              <a:rPr lang="en-US" altLang="en-US"/>
              <a:t>Cache Memory</a:t>
            </a:r>
            <a:endParaRPr lang="en-AU" altLang="en-US"/>
          </a:p>
        </p:txBody>
      </p:sp>
      <p:sp>
        <p:nvSpPr>
          <p:cNvPr id="39941" name="Rectangle 8">
            <a:extLst>
              <a:ext uri="{FF2B5EF4-FFF2-40B4-BE49-F238E27FC236}">
                <a16:creationId xmlns:a16="http://schemas.microsoft.com/office/drawing/2014/main" id="{3122700C-345D-4052-B759-05E3D5C24921}"/>
              </a:ext>
            </a:extLst>
          </p:cNvPr>
          <p:cNvSpPr>
            <a:spLocks noGrp="1" noChangeArrowheads="1"/>
          </p:cNvSpPr>
          <p:nvPr>
            <p:ph type="body" idx="1"/>
          </p:nvPr>
        </p:nvSpPr>
        <p:spPr>
          <a:xfrm>
            <a:off x="684213" y="1125538"/>
            <a:ext cx="8270875" cy="2276475"/>
          </a:xfrm>
        </p:spPr>
        <p:txBody>
          <a:bodyPr/>
          <a:lstStyle/>
          <a:p>
            <a:pPr eaLnBrk="1" hangingPunct="1"/>
            <a:r>
              <a:rPr lang="en-US" altLang="en-US" sz="2800" dirty="0"/>
              <a:t>Cache memory</a:t>
            </a:r>
          </a:p>
          <a:p>
            <a:pPr lvl="1" eaLnBrk="1" hangingPunct="1"/>
            <a:r>
              <a:rPr lang="en-US" altLang="en-US" sz="2400" dirty="0"/>
              <a:t>The level of the memory hierarchy closest to the CPU</a:t>
            </a:r>
          </a:p>
          <a:p>
            <a:pPr lvl="1" eaLnBrk="1" hangingPunct="1"/>
            <a:r>
              <a:rPr lang="en-US" altLang="en-US" sz="2400" dirty="0"/>
              <a:t>Locality of access</a:t>
            </a:r>
          </a:p>
          <a:p>
            <a:pPr eaLnBrk="1" hangingPunct="1"/>
            <a:r>
              <a:rPr lang="en-US" altLang="en-US" sz="2800" dirty="0"/>
              <a:t>Given accesses X</a:t>
            </a:r>
            <a:r>
              <a:rPr lang="en-US" altLang="en-US" sz="2800" baseline="-25000" dirty="0"/>
              <a:t>1</a:t>
            </a:r>
            <a:r>
              <a:rPr lang="en-US" altLang="en-US" sz="2800" dirty="0"/>
              <a:t>, …, </a:t>
            </a:r>
            <a:r>
              <a:rPr lang="en-US" altLang="en-US" sz="2800" dirty="0" err="1"/>
              <a:t>X</a:t>
            </a:r>
            <a:r>
              <a:rPr lang="en-US" altLang="en-US" sz="2800" baseline="-25000" dirty="0" err="1"/>
              <a:t>n</a:t>
            </a:r>
            <a:r>
              <a:rPr lang="en-US" altLang="en-US" sz="2800" baseline="-25000" dirty="0"/>
              <a:t>–1</a:t>
            </a:r>
            <a:r>
              <a:rPr lang="en-US" altLang="en-US" sz="2800" dirty="0"/>
              <a:t>, </a:t>
            </a:r>
            <a:r>
              <a:rPr lang="en-US" altLang="en-US" sz="2800" dirty="0" err="1"/>
              <a:t>X</a:t>
            </a:r>
            <a:r>
              <a:rPr lang="en-US" altLang="en-US" sz="2800" baseline="-25000" dirty="0" err="1"/>
              <a:t>n</a:t>
            </a:r>
            <a:endParaRPr lang="en-AU" altLang="en-US" sz="2800" baseline="-25000" dirty="0"/>
          </a:p>
        </p:txBody>
      </p:sp>
      <p:sp>
        <p:nvSpPr>
          <p:cNvPr id="39942" name="Text Box 4">
            <a:extLst>
              <a:ext uri="{FF2B5EF4-FFF2-40B4-BE49-F238E27FC236}">
                <a16:creationId xmlns:a16="http://schemas.microsoft.com/office/drawing/2014/main" id="{1AB264F3-588A-414B-8F0C-5F901DCA32F4}"/>
              </a:ext>
            </a:extLst>
          </p:cNvPr>
          <p:cNvSpPr txBox="1">
            <a:spLocks noChangeArrowheads="1"/>
          </p:cNvSpPr>
          <p:nvPr/>
        </p:nvSpPr>
        <p:spPr bwMode="auto">
          <a:xfrm rot="5400000">
            <a:off x="7492206" y="1280319"/>
            <a:ext cx="293687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§5.3 The Basics of Caches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5740332-A4BC-4CB4-B7CA-759C354770E0}"/>
              </a:ext>
            </a:extLst>
          </p:cNvPr>
          <p:cNvSpPr>
            <a:spLocks noChangeArrowheads="1"/>
          </p:cNvSpPr>
          <p:nvPr/>
        </p:nvSpPr>
        <p:spPr bwMode="auto">
          <a:xfrm>
            <a:off x="225425" y="312738"/>
            <a:ext cx="10271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590275" name="Rectangle 3">
            <a:extLst>
              <a:ext uri="{FF2B5EF4-FFF2-40B4-BE49-F238E27FC236}">
                <a16:creationId xmlns:a16="http://schemas.microsoft.com/office/drawing/2014/main" id="{0B2A39D1-1699-4661-812C-23EF3822F16A}"/>
              </a:ext>
            </a:extLst>
          </p:cNvPr>
          <p:cNvSpPr>
            <a:spLocks noGrp="1" noChangeArrowheads="1"/>
          </p:cNvSpPr>
          <p:nvPr>
            <p:ph type="body" idx="1"/>
          </p:nvPr>
        </p:nvSpPr>
        <p:spPr>
          <a:xfrm>
            <a:off x="685800" y="914400"/>
            <a:ext cx="7848600" cy="5583238"/>
          </a:xfrm>
          <a:solidFill>
            <a:schemeClr val="bg1"/>
          </a:solidFill>
        </p:spPr>
        <p:txBody>
          <a:bodyPr lIns="90488" tIns="44450" rIns="90488" bIns="44450"/>
          <a:lstStyle/>
          <a:p>
            <a:pPr>
              <a:spcBef>
                <a:spcPts val="600"/>
              </a:spcBef>
              <a:defRPr/>
            </a:pPr>
            <a:r>
              <a:rPr lang="en-US" sz="2400" dirty="0"/>
              <a:t>Two questions to answer (in hardware):</a:t>
            </a:r>
          </a:p>
          <a:p>
            <a:pPr lvl="1">
              <a:spcBef>
                <a:spcPts val="600"/>
              </a:spcBef>
              <a:defRPr/>
            </a:pPr>
            <a:r>
              <a:rPr lang="en-US" sz="2000" dirty="0"/>
              <a:t>Q1:  How do we know if a data item is in the cache?</a:t>
            </a:r>
          </a:p>
          <a:p>
            <a:pPr lvl="1">
              <a:spcBef>
                <a:spcPts val="600"/>
              </a:spcBef>
              <a:defRPr/>
            </a:pPr>
            <a:r>
              <a:rPr lang="en-US" sz="2000" dirty="0"/>
              <a:t>Q2:  If it is, how do we find it?</a:t>
            </a:r>
          </a:p>
          <a:p>
            <a:pPr marL="796925" lvl="1" indent="-342900">
              <a:spcBef>
                <a:spcPts val="600"/>
              </a:spcBef>
              <a:defRPr/>
            </a:pPr>
            <a:endParaRPr lang="en-US" sz="2000" dirty="0"/>
          </a:p>
          <a:p>
            <a:pPr>
              <a:spcBef>
                <a:spcPts val="600"/>
              </a:spcBef>
              <a:defRPr/>
            </a:pPr>
            <a:r>
              <a:rPr lang="en-US" sz="2400" dirty="0"/>
              <a:t>Direct mapped</a:t>
            </a:r>
          </a:p>
          <a:p>
            <a:pPr lvl="1">
              <a:spcBef>
                <a:spcPts val="600"/>
              </a:spcBef>
              <a:defRPr/>
            </a:pPr>
            <a:r>
              <a:rPr lang="en-US" sz="2000" dirty="0"/>
              <a:t>Each memory block is mapped to exactly one block in the cache</a:t>
            </a:r>
          </a:p>
          <a:p>
            <a:pPr marL="1147762" lvl="2" indent="-285750">
              <a:spcBef>
                <a:spcPts val="600"/>
              </a:spcBef>
              <a:defRPr/>
            </a:pPr>
            <a:r>
              <a:rPr lang="en-US" sz="1800" dirty="0"/>
              <a:t>lots of lower level blocks must </a:t>
            </a:r>
            <a:r>
              <a:rPr lang="en-US" sz="1800" dirty="0">
                <a:solidFill>
                  <a:srgbClr val="0070C0"/>
                </a:solidFill>
              </a:rPr>
              <a:t>share </a:t>
            </a:r>
            <a:r>
              <a:rPr lang="en-US" sz="1800" dirty="0"/>
              <a:t>blocks in the cache</a:t>
            </a:r>
          </a:p>
          <a:p>
            <a:pPr marL="1147762" lvl="2" indent="-285750">
              <a:spcBef>
                <a:spcPts val="600"/>
              </a:spcBef>
              <a:defRPr/>
            </a:pPr>
            <a:endParaRPr lang="en-US" sz="1800" dirty="0"/>
          </a:p>
          <a:p>
            <a:pPr lvl="1">
              <a:spcBef>
                <a:spcPts val="600"/>
              </a:spcBef>
              <a:defRPr/>
            </a:pPr>
            <a:r>
              <a:rPr lang="en-US" sz="2000" dirty="0"/>
              <a:t>Address mapping (to answer Q2):</a:t>
            </a:r>
          </a:p>
          <a:p>
            <a:pPr lvl="1" algn="ctr">
              <a:spcBef>
                <a:spcPts val="600"/>
              </a:spcBef>
              <a:buFont typeface="Monotype Sorts" pitchFamily="2" charset="2"/>
              <a:buNone/>
              <a:defRPr/>
            </a:pPr>
            <a:r>
              <a:rPr lang="en-US" sz="2000" dirty="0">
                <a:solidFill>
                  <a:srgbClr val="FF0000"/>
                </a:solidFill>
              </a:rPr>
              <a:t>(block address) modulo (# of blocks in the cache)</a:t>
            </a:r>
          </a:p>
          <a:p>
            <a:pPr marL="1147762" lvl="2" indent="-285750">
              <a:spcBef>
                <a:spcPts val="600"/>
              </a:spcBef>
              <a:defRPr/>
            </a:pPr>
            <a:endParaRPr lang="en-US" sz="1800" dirty="0">
              <a:solidFill>
                <a:schemeClr val="accent2"/>
              </a:solidFill>
            </a:endParaRPr>
          </a:p>
          <a:p>
            <a:pPr lvl="1">
              <a:spcBef>
                <a:spcPts val="600"/>
              </a:spcBef>
              <a:defRPr/>
            </a:pPr>
            <a:r>
              <a:rPr lang="en-US" sz="2000" dirty="0"/>
              <a:t>Have a </a:t>
            </a:r>
            <a:r>
              <a:rPr lang="en-US" sz="2000" dirty="0">
                <a:solidFill>
                  <a:srgbClr val="0070C0"/>
                </a:solidFill>
              </a:rPr>
              <a:t>tag </a:t>
            </a:r>
            <a:r>
              <a:rPr lang="en-US" sz="2000" dirty="0"/>
              <a:t>associated with each cache block that contains the address information (the upper portion of the address) required to identify the block (to answer Q1)</a:t>
            </a:r>
          </a:p>
        </p:txBody>
      </p:sp>
      <p:sp>
        <p:nvSpPr>
          <p:cNvPr id="41988" name="Rectangle 4">
            <a:extLst>
              <a:ext uri="{FF2B5EF4-FFF2-40B4-BE49-F238E27FC236}">
                <a16:creationId xmlns:a16="http://schemas.microsoft.com/office/drawing/2014/main" id="{458DD11A-2232-4B0B-AEA2-44502739880F}"/>
              </a:ext>
            </a:extLst>
          </p:cNvPr>
          <p:cNvSpPr>
            <a:spLocks noGrp="1" noChangeArrowheads="1"/>
          </p:cNvSpPr>
          <p:nvPr>
            <p:ph type="title"/>
          </p:nvPr>
        </p:nvSpPr>
        <p:spPr>
          <a:xfrm>
            <a:off x="533400" y="304800"/>
            <a:ext cx="8153400" cy="465138"/>
          </a:xfrm>
        </p:spPr>
        <p:txBody>
          <a:bodyPr lIns="90488" tIns="44450" rIns="90488" bIns="44450" anchor="ctr"/>
          <a:lstStyle/>
          <a:p>
            <a:r>
              <a:rPr lang="en-US" altLang="en-US"/>
              <a:t>Cache Basics</a:t>
            </a:r>
          </a:p>
        </p:txBody>
      </p:sp>
    </p:spTree>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90275">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027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9027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90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902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902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90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9027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9027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902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0275"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77044280-28F4-4D7B-8A0F-1A1E6193F83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FB359ADE-379F-46F3-9D7B-46C54052F6B8}" type="slidenum">
              <a:rPr lang="en-AU" altLang="en-US" sz="1400" smtClean="0"/>
              <a:pPr>
                <a:spcBef>
                  <a:spcPct val="0"/>
                </a:spcBef>
                <a:buClrTx/>
                <a:buSzTx/>
                <a:buFontTx/>
                <a:buNone/>
              </a:pPr>
              <a:t>26</a:t>
            </a:fld>
            <a:endParaRPr lang="en-AU" altLang="en-US" sz="1400"/>
          </a:p>
        </p:txBody>
      </p:sp>
      <p:pic>
        <p:nvPicPr>
          <p:cNvPr id="44035" name="Picture 9" descr="f05-05-P374493">
            <a:extLst>
              <a:ext uri="{FF2B5EF4-FFF2-40B4-BE49-F238E27FC236}">
                <a16:creationId xmlns:a16="http://schemas.microsoft.com/office/drawing/2014/main" id="{6C5D6D93-224B-4886-8DDF-BCAFA0F91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922588"/>
            <a:ext cx="469265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6">
            <a:extLst>
              <a:ext uri="{FF2B5EF4-FFF2-40B4-BE49-F238E27FC236}">
                <a16:creationId xmlns:a16="http://schemas.microsoft.com/office/drawing/2014/main" id="{F04AA783-6DF9-4674-8358-ED69B2D6C63E}"/>
              </a:ext>
            </a:extLst>
          </p:cNvPr>
          <p:cNvSpPr>
            <a:spLocks noGrp="1" noChangeArrowheads="1"/>
          </p:cNvSpPr>
          <p:nvPr>
            <p:ph type="title"/>
          </p:nvPr>
        </p:nvSpPr>
        <p:spPr/>
        <p:txBody>
          <a:bodyPr/>
          <a:lstStyle/>
          <a:p>
            <a:pPr eaLnBrk="1" hangingPunct="1"/>
            <a:r>
              <a:rPr lang="en-US" altLang="en-US"/>
              <a:t>Direct Mapped Cache</a:t>
            </a:r>
            <a:endParaRPr lang="en-AU" altLang="en-US"/>
          </a:p>
        </p:txBody>
      </p:sp>
      <p:sp>
        <p:nvSpPr>
          <p:cNvPr id="44037" name="Rectangle 7">
            <a:extLst>
              <a:ext uri="{FF2B5EF4-FFF2-40B4-BE49-F238E27FC236}">
                <a16:creationId xmlns:a16="http://schemas.microsoft.com/office/drawing/2014/main" id="{267A1E71-4E89-496F-8F8A-EB134D9619E9}"/>
              </a:ext>
            </a:extLst>
          </p:cNvPr>
          <p:cNvSpPr>
            <a:spLocks noGrp="1" noChangeArrowheads="1"/>
          </p:cNvSpPr>
          <p:nvPr>
            <p:ph type="body" idx="1"/>
          </p:nvPr>
        </p:nvSpPr>
        <p:spPr>
          <a:xfrm>
            <a:off x="684213" y="1125538"/>
            <a:ext cx="8270875" cy="1801812"/>
          </a:xfrm>
        </p:spPr>
        <p:txBody>
          <a:bodyPr/>
          <a:lstStyle/>
          <a:p>
            <a:pPr eaLnBrk="1" hangingPunct="1"/>
            <a:r>
              <a:rPr lang="en-US" altLang="en-US"/>
              <a:t>Location determined by address</a:t>
            </a:r>
          </a:p>
          <a:p>
            <a:pPr eaLnBrk="1" hangingPunct="1"/>
            <a:r>
              <a:rPr lang="en-US" altLang="en-US"/>
              <a:t>Direct mapped: only one choice</a:t>
            </a:r>
          </a:p>
          <a:p>
            <a:pPr lvl="1" eaLnBrk="1" hangingPunct="1"/>
            <a:r>
              <a:rPr lang="en-US" altLang="en-US"/>
              <a:t>(Block address) modulo (#Blocks in cache)</a:t>
            </a:r>
            <a:endParaRPr lang="en-AU" altLang="en-US"/>
          </a:p>
        </p:txBody>
      </p:sp>
      <p:sp>
        <p:nvSpPr>
          <p:cNvPr id="44038" name="Rectangle 5">
            <a:extLst>
              <a:ext uri="{FF2B5EF4-FFF2-40B4-BE49-F238E27FC236}">
                <a16:creationId xmlns:a16="http://schemas.microsoft.com/office/drawing/2014/main" id="{614A0AEB-9DE3-47F8-A773-8E9EF7C3048B}"/>
              </a:ext>
            </a:extLst>
          </p:cNvPr>
          <p:cNvSpPr>
            <a:spLocks noChangeArrowheads="1"/>
          </p:cNvSpPr>
          <p:nvPr/>
        </p:nvSpPr>
        <p:spPr bwMode="auto">
          <a:xfrm>
            <a:off x="6084888" y="3789363"/>
            <a:ext cx="2803525"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2800"/>
              <a:t>#Blocks is a power of 2</a:t>
            </a:r>
          </a:p>
          <a:p>
            <a:pPr eaLnBrk="1" hangingPunct="1"/>
            <a:r>
              <a:rPr lang="en-US" altLang="en-US" sz="2800"/>
              <a:t>Use low-order address bits</a:t>
            </a:r>
            <a:endParaRPr lang="en-AU"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A63D3FF5-B8EE-4E0F-9439-F2ACACCE386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B2A5C4AD-1C97-4572-BA9F-160CF3D53750}" type="slidenum">
              <a:rPr lang="en-AU" altLang="en-US" sz="1400" smtClean="0"/>
              <a:pPr>
                <a:spcBef>
                  <a:spcPct val="0"/>
                </a:spcBef>
                <a:buClrTx/>
                <a:buSzTx/>
                <a:buFontTx/>
                <a:buNone/>
              </a:pPr>
              <a:t>27</a:t>
            </a:fld>
            <a:endParaRPr lang="en-AU" altLang="en-US" sz="1400"/>
          </a:p>
        </p:txBody>
      </p:sp>
      <p:sp>
        <p:nvSpPr>
          <p:cNvPr id="46083" name="Rectangle 4">
            <a:extLst>
              <a:ext uri="{FF2B5EF4-FFF2-40B4-BE49-F238E27FC236}">
                <a16:creationId xmlns:a16="http://schemas.microsoft.com/office/drawing/2014/main" id="{08E37D06-084D-4412-BA15-4861B84E5B5A}"/>
              </a:ext>
            </a:extLst>
          </p:cNvPr>
          <p:cNvSpPr>
            <a:spLocks noGrp="1" noChangeArrowheads="1"/>
          </p:cNvSpPr>
          <p:nvPr>
            <p:ph type="title"/>
          </p:nvPr>
        </p:nvSpPr>
        <p:spPr/>
        <p:txBody>
          <a:bodyPr/>
          <a:lstStyle/>
          <a:p>
            <a:pPr eaLnBrk="1" hangingPunct="1"/>
            <a:r>
              <a:rPr lang="en-US" altLang="en-US"/>
              <a:t>Tags and Valid Bits</a:t>
            </a:r>
            <a:endParaRPr lang="en-AU" altLang="en-US"/>
          </a:p>
        </p:txBody>
      </p:sp>
      <p:sp>
        <p:nvSpPr>
          <p:cNvPr id="46084" name="Rectangle 5">
            <a:extLst>
              <a:ext uri="{FF2B5EF4-FFF2-40B4-BE49-F238E27FC236}">
                <a16:creationId xmlns:a16="http://schemas.microsoft.com/office/drawing/2014/main" id="{F7A72E1D-EC60-4070-AFB8-D8202AB18596}"/>
              </a:ext>
            </a:extLst>
          </p:cNvPr>
          <p:cNvSpPr>
            <a:spLocks noGrp="1" noChangeArrowheads="1"/>
          </p:cNvSpPr>
          <p:nvPr>
            <p:ph type="body" idx="1"/>
          </p:nvPr>
        </p:nvSpPr>
        <p:spPr/>
        <p:txBody>
          <a:bodyPr/>
          <a:lstStyle/>
          <a:p>
            <a:pPr eaLnBrk="1" hangingPunct="1"/>
            <a:r>
              <a:rPr lang="en-US" altLang="en-US"/>
              <a:t>How do we know which particular block is stored in a cache location?</a:t>
            </a:r>
          </a:p>
          <a:p>
            <a:pPr lvl="1" eaLnBrk="1" hangingPunct="1"/>
            <a:r>
              <a:rPr lang="en-US" altLang="en-US"/>
              <a:t>Store block address as well as the data</a:t>
            </a:r>
          </a:p>
          <a:p>
            <a:pPr lvl="1" eaLnBrk="1" hangingPunct="1"/>
            <a:r>
              <a:rPr lang="en-US" altLang="en-US"/>
              <a:t>Actually, only need the high-order bits</a:t>
            </a:r>
          </a:p>
          <a:p>
            <a:pPr lvl="1" eaLnBrk="1" hangingPunct="1"/>
            <a:r>
              <a:rPr lang="en-US" altLang="en-US"/>
              <a:t>Called the tag</a:t>
            </a:r>
          </a:p>
          <a:p>
            <a:pPr eaLnBrk="1" hangingPunct="1"/>
            <a:r>
              <a:rPr lang="en-US" altLang="en-US"/>
              <a:t>What if there is no data in a location?</a:t>
            </a:r>
          </a:p>
          <a:p>
            <a:pPr lvl="1" eaLnBrk="1" hangingPunct="1"/>
            <a:r>
              <a:rPr lang="en-US" altLang="en-US"/>
              <a:t>Valid bit: 1 = present, 0 = not present</a:t>
            </a:r>
          </a:p>
          <a:p>
            <a:pPr lvl="1" eaLnBrk="1" hangingPunct="1"/>
            <a:r>
              <a:rPr lang="en-US" altLang="en-US"/>
              <a:t>Initially 0</a:t>
            </a:r>
            <a:endParaRPr lang="en-AU"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0A5ECCED-BA61-44FE-9A48-4256C4729E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FF9BDD6C-D60F-4254-9E30-B2FAE9438682}" type="slidenum">
              <a:rPr lang="en-AU" altLang="en-US" sz="1400" smtClean="0"/>
              <a:pPr>
                <a:spcBef>
                  <a:spcPct val="0"/>
                </a:spcBef>
                <a:buClrTx/>
                <a:buSzTx/>
                <a:buFontTx/>
                <a:buNone/>
              </a:pPr>
              <a:t>28</a:t>
            </a:fld>
            <a:endParaRPr lang="en-AU" altLang="en-US" sz="1400"/>
          </a:p>
        </p:txBody>
      </p:sp>
      <p:sp>
        <p:nvSpPr>
          <p:cNvPr id="48131" name="Rectangle 56">
            <a:extLst>
              <a:ext uri="{FF2B5EF4-FFF2-40B4-BE49-F238E27FC236}">
                <a16:creationId xmlns:a16="http://schemas.microsoft.com/office/drawing/2014/main" id="{FF23A1C3-C309-489A-8D15-29266AC5FA8A}"/>
              </a:ext>
            </a:extLst>
          </p:cNvPr>
          <p:cNvSpPr>
            <a:spLocks noGrp="1" noChangeArrowheads="1"/>
          </p:cNvSpPr>
          <p:nvPr>
            <p:ph type="title"/>
          </p:nvPr>
        </p:nvSpPr>
        <p:spPr/>
        <p:txBody>
          <a:bodyPr/>
          <a:lstStyle/>
          <a:p>
            <a:pPr eaLnBrk="1" hangingPunct="1"/>
            <a:r>
              <a:rPr lang="en-US" altLang="en-US"/>
              <a:t>Cache Example</a:t>
            </a:r>
            <a:endParaRPr lang="en-AU" altLang="en-US"/>
          </a:p>
        </p:txBody>
      </p:sp>
      <p:pic>
        <p:nvPicPr>
          <p:cNvPr id="3" name="Picture 2">
            <a:extLst>
              <a:ext uri="{FF2B5EF4-FFF2-40B4-BE49-F238E27FC236}">
                <a16:creationId xmlns:a16="http://schemas.microsoft.com/office/drawing/2014/main" id="{5193A19D-1514-4B4E-A012-3E6D9A94308A}"/>
              </a:ext>
            </a:extLst>
          </p:cNvPr>
          <p:cNvPicPr>
            <a:picLocks noChangeAspect="1"/>
          </p:cNvPicPr>
          <p:nvPr/>
        </p:nvPicPr>
        <p:blipFill>
          <a:blip r:embed="rId3"/>
          <a:stretch>
            <a:fillRect/>
          </a:stretch>
        </p:blipFill>
        <p:spPr>
          <a:xfrm>
            <a:off x="794779" y="2120449"/>
            <a:ext cx="7554441" cy="307998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0A5ECCED-BA61-44FE-9A48-4256C4729E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FF9BDD6C-D60F-4254-9E30-B2FAE9438682}" type="slidenum">
              <a:rPr lang="en-AU" altLang="en-US" sz="1400" smtClean="0"/>
              <a:pPr>
                <a:spcBef>
                  <a:spcPct val="0"/>
                </a:spcBef>
                <a:buClrTx/>
                <a:buSzTx/>
                <a:buFontTx/>
                <a:buNone/>
              </a:pPr>
              <a:t>29</a:t>
            </a:fld>
            <a:endParaRPr lang="en-AU" altLang="en-US" sz="1400"/>
          </a:p>
        </p:txBody>
      </p:sp>
      <p:sp>
        <p:nvSpPr>
          <p:cNvPr id="48131" name="Rectangle 56">
            <a:extLst>
              <a:ext uri="{FF2B5EF4-FFF2-40B4-BE49-F238E27FC236}">
                <a16:creationId xmlns:a16="http://schemas.microsoft.com/office/drawing/2014/main" id="{FF23A1C3-C309-489A-8D15-29266AC5FA8A}"/>
              </a:ext>
            </a:extLst>
          </p:cNvPr>
          <p:cNvSpPr>
            <a:spLocks noGrp="1" noChangeArrowheads="1"/>
          </p:cNvSpPr>
          <p:nvPr>
            <p:ph type="title"/>
          </p:nvPr>
        </p:nvSpPr>
        <p:spPr/>
        <p:txBody>
          <a:bodyPr/>
          <a:lstStyle/>
          <a:p>
            <a:pPr eaLnBrk="1" hangingPunct="1"/>
            <a:r>
              <a:rPr lang="en-US" altLang="en-US"/>
              <a:t>Cache Example</a:t>
            </a:r>
            <a:endParaRPr lang="en-AU" altLang="en-US"/>
          </a:p>
        </p:txBody>
      </p:sp>
      <p:sp>
        <p:nvSpPr>
          <p:cNvPr id="48132" name="Rectangle 57">
            <a:extLst>
              <a:ext uri="{FF2B5EF4-FFF2-40B4-BE49-F238E27FC236}">
                <a16:creationId xmlns:a16="http://schemas.microsoft.com/office/drawing/2014/main" id="{B6930345-9CC2-430F-872E-41246484A740}"/>
              </a:ext>
            </a:extLst>
          </p:cNvPr>
          <p:cNvSpPr>
            <a:spLocks noGrp="1" noChangeArrowheads="1"/>
          </p:cNvSpPr>
          <p:nvPr>
            <p:ph type="body" idx="1"/>
          </p:nvPr>
        </p:nvSpPr>
        <p:spPr>
          <a:xfrm>
            <a:off x="684213" y="1125538"/>
            <a:ext cx="8270875" cy="1338262"/>
          </a:xfrm>
        </p:spPr>
        <p:txBody>
          <a:bodyPr/>
          <a:lstStyle/>
          <a:p>
            <a:pPr eaLnBrk="1" hangingPunct="1"/>
            <a:r>
              <a:rPr lang="en-US" altLang="en-US"/>
              <a:t>8-blocks, 1 word/block, direct mapped</a:t>
            </a:r>
          </a:p>
          <a:p>
            <a:pPr eaLnBrk="1" hangingPunct="1"/>
            <a:r>
              <a:rPr lang="en-US" altLang="en-US"/>
              <a:t>Initial state</a:t>
            </a:r>
            <a:endParaRPr lang="en-AU" altLang="en-US"/>
          </a:p>
        </p:txBody>
      </p:sp>
      <p:graphicFrame>
        <p:nvGraphicFramePr>
          <p:cNvPr id="254980" name="Group 4">
            <a:extLst>
              <a:ext uri="{FF2B5EF4-FFF2-40B4-BE49-F238E27FC236}">
                <a16:creationId xmlns:a16="http://schemas.microsoft.com/office/drawing/2014/main" id="{90DC1637-755B-4A62-9368-359CE0E303E9}"/>
              </a:ext>
            </a:extLst>
          </p:cNvPr>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5383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9D6BD58-3E31-465F-A7EA-F3AC18D2365B}"/>
              </a:ext>
            </a:extLst>
          </p:cNvPr>
          <p:cNvSpPr>
            <a:spLocks noGrp="1" noChangeArrowheads="1"/>
          </p:cNvSpPr>
          <p:nvPr>
            <p:ph type="title"/>
          </p:nvPr>
        </p:nvSpPr>
        <p:spPr>
          <a:xfrm>
            <a:off x="498475" y="93663"/>
            <a:ext cx="8147050" cy="917575"/>
          </a:xfrm>
        </p:spPr>
        <p:txBody>
          <a:bodyPr/>
          <a:lstStyle/>
          <a:p>
            <a:r>
              <a:rPr lang="en-US" altLang="en-US"/>
              <a:t>Memory Hierarchy</a:t>
            </a:r>
          </a:p>
        </p:txBody>
      </p:sp>
      <p:graphicFrame>
        <p:nvGraphicFramePr>
          <p:cNvPr id="4" name="Content Placeholder 3">
            <a:extLst>
              <a:ext uri="{FF2B5EF4-FFF2-40B4-BE49-F238E27FC236}">
                <a16:creationId xmlns:a16="http://schemas.microsoft.com/office/drawing/2014/main" id="{072A0C4E-393F-4C01-A077-ED6CE1B054EB}"/>
              </a:ext>
            </a:extLst>
          </p:cNvPr>
          <p:cNvGraphicFramePr>
            <a:graphicFrameLocks noGrp="1"/>
          </p:cNvGraphicFramePr>
          <p:nvPr>
            <p:ph idx="1"/>
          </p:nvPr>
        </p:nvGraphicFramePr>
        <p:xfrm>
          <a:off x="533400" y="1219200"/>
          <a:ext cx="8147050" cy="4364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A684F190-8E86-4B1D-BF0A-0045F12D3A93}"/>
              </a:ext>
            </a:extLst>
          </p:cNvPr>
          <p:cNvCxnSpPr/>
          <p:nvPr/>
        </p:nvCxnSpPr>
        <p:spPr>
          <a:xfrm rot="10800000">
            <a:off x="3886200" y="2732088"/>
            <a:ext cx="1463675"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B21781E-70F5-4E51-87D7-D89110B94C75}"/>
              </a:ext>
            </a:extLst>
          </p:cNvPr>
          <p:cNvCxnSpPr/>
          <p:nvPr/>
        </p:nvCxnSpPr>
        <p:spPr>
          <a:xfrm rot="10800000">
            <a:off x="3502025" y="3495675"/>
            <a:ext cx="2232025"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F67D241-19E7-4BC3-B3D2-3763EA51B0D4}"/>
              </a:ext>
            </a:extLst>
          </p:cNvPr>
          <p:cNvCxnSpPr/>
          <p:nvPr/>
        </p:nvCxnSpPr>
        <p:spPr>
          <a:xfrm rot="10800000">
            <a:off x="3154363" y="4181475"/>
            <a:ext cx="2935287"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D703A9E-BBD6-4900-9243-00B77E5A51C9}"/>
              </a:ext>
            </a:extLst>
          </p:cNvPr>
          <p:cNvCxnSpPr/>
          <p:nvPr/>
        </p:nvCxnSpPr>
        <p:spPr>
          <a:xfrm rot="10800000">
            <a:off x="2813050" y="4867275"/>
            <a:ext cx="3603625"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9224" name="TextBox 18">
            <a:extLst>
              <a:ext uri="{FF2B5EF4-FFF2-40B4-BE49-F238E27FC236}">
                <a16:creationId xmlns:a16="http://schemas.microsoft.com/office/drawing/2014/main" id="{BD00B71B-1131-40B8-BBC2-7120682DDA04}"/>
              </a:ext>
            </a:extLst>
          </p:cNvPr>
          <p:cNvSpPr txBox="1">
            <a:spLocks noChangeArrowheads="1"/>
          </p:cNvSpPr>
          <p:nvPr/>
        </p:nvSpPr>
        <p:spPr bwMode="auto">
          <a:xfrm>
            <a:off x="6751638" y="1600200"/>
            <a:ext cx="2316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Typical Capacity</a:t>
            </a:r>
          </a:p>
        </p:txBody>
      </p:sp>
      <p:sp>
        <p:nvSpPr>
          <p:cNvPr id="9225" name="TextBox 19">
            <a:extLst>
              <a:ext uri="{FF2B5EF4-FFF2-40B4-BE49-F238E27FC236}">
                <a16:creationId xmlns:a16="http://schemas.microsoft.com/office/drawing/2014/main" id="{B9FB0F71-03E0-4278-8A7D-836FA14C6FBD}"/>
              </a:ext>
            </a:extLst>
          </p:cNvPr>
          <p:cNvSpPr txBox="1">
            <a:spLocks noChangeArrowheads="1"/>
          </p:cNvSpPr>
          <p:nvPr/>
        </p:nvSpPr>
        <p:spPr bwMode="auto">
          <a:xfrm>
            <a:off x="503238" y="1600200"/>
            <a:ext cx="2316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Typical Access Time</a:t>
            </a:r>
          </a:p>
        </p:txBody>
      </p:sp>
      <p:sp>
        <p:nvSpPr>
          <p:cNvPr id="9226" name="TextBox 24">
            <a:extLst>
              <a:ext uri="{FF2B5EF4-FFF2-40B4-BE49-F238E27FC236}">
                <a16:creationId xmlns:a16="http://schemas.microsoft.com/office/drawing/2014/main" id="{8B28EE0E-5832-40F4-88D1-B343FE8C61C1}"/>
              </a:ext>
            </a:extLst>
          </p:cNvPr>
          <p:cNvSpPr txBox="1">
            <a:spLocks noChangeArrowheads="1"/>
          </p:cNvSpPr>
          <p:nvPr/>
        </p:nvSpPr>
        <p:spPr bwMode="auto">
          <a:xfrm>
            <a:off x="503238" y="2200275"/>
            <a:ext cx="2309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 nanosecond</a:t>
            </a:r>
          </a:p>
        </p:txBody>
      </p:sp>
      <p:sp>
        <p:nvSpPr>
          <p:cNvPr id="9227" name="TextBox 25">
            <a:extLst>
              <a:ext uri="{FF2B5EF4-FFF2-40B4-BE49-F238E27FC236}">
                <a16:creationId xmlns:a16="http://schemas.microsoft.com/office/drawing/2014/main" id="{9988487E-76A8-4CA8-BAB8-3EC5774F006E}"/>
              </a:ext>
            </a:extLst>
          </p:cNvPr>
          <p:cNvSpPr txBox="1">
            <a:spLocks noChangeArrowheads="1"/>
          </p:cNvSpPr>
          <p:nvPr/>
        </p:nvSpPr>
        <p:spPr bwMode="auto">
          <a:xfrm>
            <a:off x="503238" y="2897188"/>
            <a:ext cx="2316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2 nanoseconds</a:t>
            </a:r>
          </a:p>
        </p:txBody>
      </p:sp>
      <p:sp>
        <p:nvSpPr>
          <p:cNvPr id="9228" name="TextBox 26">
            <a:extLst>
              <a:ext uri="{FF2B5EF4-FFF2-40B4-BE49-F238E27FC236}">
                <a16:creationId xmlns:a16="http://schemas.microsoft.com/office/drawing/2014/main" id="{48F7055D-74BC-4605-A514-A05DC68910BB}"/>
              </a:ext>
            </a:extLst>
          </p:cNvPr>
          <p:cNvSpPr txBox="1">
            <a:spLocks noChangeArrowheads="1"/>
          </p:cNvSpPr>
          <p:nvPr/>
        </p:nvSpPr>
        <p:spPr bwMode="auto">
          <a:xfrm>
            <a:off x="496888" y="3644900"/>
            <a:ext cx="2498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10 – 100 nanoseconds</a:t>
            </a:r>
          </a:p>
        </p:txBody>
      </p:sp>
      <p:sp>
        <p:nvSpPr>
          <p:cNvPr id="9229" name="TextBox 27">
            <a:extLst>
              <a:ext uri="{FF2B5EF4-FFF2-40B4-BE49-F238E27FC236}">
                <a16:creationId xmlns:a16="http://schemas.microsoft.com/office/drawing/2014/main" id="{6E093757-17A5-4FE5-AE9F-03C3F67AB81A}"/>
              </a:ext>
            </a:extLst>
          </p:cNvPr>
          <p:cNvSpPr txBox="1">
            <a:spLocks noChangeArrowheads="1"/>
          </p:cNvSpPr>
          <p:nvPr/>
        </p:nvSpPr>
        <p:spPr bwMode="auto">
          <a:xfrm>
            <a:off x="496888" y="4344988"/>
            <a:ext cx="2316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10 milliseconds</a:t>
            </a:r>
          </a:p>
        </p:txBody>
      </p:sp>
      <p:sp>
        <p:nvSpPr>
          <p:cNvPr id="9230" name="TextBox 28">
            <a:extLst>
              <a:ext uri="{FF2B5EF4-FFF2-40B4-BE49-F238E27FC236}">
                <a16:creationId xmlns:a16="http://schemas.microsoft.com/office/drawing/2014/main" id="{1EF45C3C-CC2E-4B08-86FD-C111DB3B3A30}"/>
              </a:ext>
            </a:extLst>
          </p:cNvPr>
          <p:cNvSpPr txBox="1">
            <a:spLocks noChangeArrowheads="1"/>
          </p:cNvSpPr>
          <p:nvPr/>
        </p:nvSpPr>
        <p:spPr bwMode="auto">
          <a:xfrm>
            <a:off x="503238" y="5016500"/>
            <a:ext cx="2316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100 seconds</a:t>
            </a:r>
          </a:p>
        </p:txBody>
      </p:sp>
      <p:sp>
        <p:nvSpPr>
          <p:cNvPr id="9231" name="TextBox 29">
            <a:extLst>
              <a:ext uri="{FF2B5EF4-FFF2-40B4-BE49-F238E27FC236}">
                <a16:creationId xmlns:a16="http://schemas.microsoft.com/office/drawing/2014/main" id="{3EE93E1E-47A3-4F59-98E3-3BBD81AA576E}"/>
              </a:ext>
            </a:extLst>
          </p:cNvPr>
          <p:cNvSpPr txBox="1">
            <a:spLocks noChangeArrowheads="1"/>
          </p:cNvSpPr>
          <p:nvPr/>
        </p:nvSpPr>
        <p:spPr bwMode="auto">
          <a:xfrm>
            <a:off x="6529388" y="2200275"/>
            <a:ext cx="2309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&lt; 1 KB</a:t>
            </a:r>
          </a:p>
        </p:txBody>
      </p:sp>
      <p:sp>
        <p:nvSpPr>
          <p:cNvPr id="9232" name="TextBox 30">
            <a:extLst>
              <a:ext uri="{FF2B5EF4-FFF2-40B4-BE49-F238E27FC236}">
                <a16:creationId xmlns:a16="http://schemas.microsoft.com/office/drawing/2014/main" id="{935E372A-272D-4E0B-9390-CAF8D5BE1EE6}"/>
              </a:ext>
            </a:extLst>
          </p:cNvPr>
          <p:cNvSpPr txBox="1">
            <a:spLocks noChangeArrowheads="1"/>
          </p:cNvSpPr>
          <p:nvPr/>
        </p:nvSpPr>
        <p:spPr bwMode="auto">
          <a:xfrm>
            <a:off x="6553200" y="2897188"/>
            <a:ext cx="2309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32 KB/4 MB</a:t>
            </a:r>
          </a:p>
        </p:txBody>
      </p:sp>
      <p:sp>
        <p:nvSpPr>
          <p:cNvPr id="9233" name="TextBox 31">
            <a:extLst>
              <a:ext uri="{FF2B5EF4-FFF2-40B4-BE49-F238E27FC236}">
                <a16:creationId xmlns:a16="http://schemas.microsoft.com/office/drawing/2014/main" id="{AA6914B0-25B7-46ED-8A70-AAB255D9D38D}"/>
              </a:ext>
            </a:extLst>
          </p:cNvPr>
          <p:cNvSpPr txBox="1">
            <a:spLocks noChangeArrowheads="1"/>
          </p:cNvSpPr>
          <p:nvPr/>
        </p:nvSpPr>
        <p:spPr bwMode="auto">
          <a:xfrm>
            <a:off x="6553200" y="3644900"/>
            <a:ext cx="2309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 – 16 GB</a:t>
            </a:r>
          </a:p>
        </p:txBody>
      </p:sp>
      <p:sp>
        <p:nvSpPr>
          <p:cNvPr id="9234" name="TextBox 32">
            <a:extLst>
              <a:ext uri="{FF2B5EF4-FFF2-40B4-BE49-F238E27FC236}">
                <a16:creationId xmlns:a16="http://schemas.microsoft.com/office/drawing/2014/main" id="{BD014712-BD8F-47C0-883D-DC390434E55A}"/>
              </a:ext>
            </a:extLst>
          </p:cNvPr>
          <p:cNvSpPr txBox="1">
            <a:spLocks noChangeArrowheads="1"/>
          </p:cNvSpPr>
          <p:nvPr/>
        </p:nvSpPr>
        <p:spPr bwMode="auto">
          <a:xfrm>
            <a:off x="6553200" y="4349750"/>
            <a:ext cx="2309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128 - 2000 GB</a:t>
            </a:r>
          </a:p>
        </p:txBody>
      </p:sp>
      <p:sp>
        <p:nvSpPr>
          <p:cNvPr id="9235" name="TextBox 33">
            <a:extLst>
              <a:ext uri="{FF2B5EF4-FFF2-40B4-BE49-F238E27FC236}">
                <a16:creationId xmlns:a16="http://schemas.microsoft.com/office/drawing/2014/main" id="{D8E75424-83A3-4901-B488-22D872E82F3C}"/>
              </a:ext>
            </a:extLst>
          </p:cNvPr>
          <p:cNvSpPr txBox="1">
            <a:spLocks noChangeArrowheads="1"/>
          </p:cNvSpPr>
          <p:nvPr/>
        </p:nvSpPr>
        <p:spPr bwMode="auto">
          <a:xfrm>
            <a:off x="6553200" y="5016500"/>
            <a:ext cx="2309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500 - 1000 GB</a:t>
            </a:r>
          </a:p>
        </p:txBody>
      </p:sp>
      <p:sp>
        <p:nvSpPr>
          <p:cNvPr id="36" name="Content Placeholder 2">
            <a:extLst>
              <a:ext uri="{FF2B5EF4-FFF2-40B4-BE49-F238E27FC236}">
                <a16:creationId xmlns:a16="http://schemas.microsoft.com/office/drawing/2014/main" id="{E6FAA00A-AEFB-473E-B5BF-8FEBF9843D83}"/>
              </a:ext>
            </a:extLst>
          </p:cNvPr>
          <p:cNvSpPr txBox="1">
            <a:spLocks/>
          </p:cNvSpPr>
          <p:nvPr/>
        </p:nvSpPr>
        <p:spPr>
          <a:xfrm>
            <a:off x="498475" y="5638800"/>
            <a:ext cx="8147050" cy="1198563"/>
          </a:xfrm>
          <a:prstGeom prst="rect">
            <a:avLst/>
          </a:prstGeom>
        </p:spPr>
        <p:txBody>
          <a:bodyPr>
            <a:normAutofit/>
          </a:bodyPr>
          <a:lstStyle/>
          <a:p>
            <a:pPr marL="457200" indent="-457200" eaLnBrk="1" fontAlgn="auto" hangingPunct="1">
              <a:spcBef>
                <a:spcPts val="2000"/>
              </a:spcBef>
              <a:spcAft>
                <a:spcPts val="0"/>
              </a:spcAft>
              <a:buClr>
                <a:schemeClr val="tx1">
                  <a:lumMod val="75000"/>
                  <a:lumOff val="25000"/>
                </a:schemeClr>
              </a:buClr>
              <a:buSzPct val="75000"/>
              <a:buFont typeface="Wingdings" charset="2"/>
              <a:buChar char="Ø"/>
              <a:defRPr/>
            </a:pPr>
            <a:endParaRPr lang="en-US" sz="2000" dirty="0">
              <a:latin typeface="Arial"/>
            </a:endParaRPr>
          </a:p>
        </p:txBody>
      </p:sp>
      <p:cxnSp>
        <p:nvCxnSpPr>
          <p:cNvPr id="37" name="Straight Connector 36">
            <a:extLst>
              <a:ext uri="{FF2B5EF4-FFF2-40B4-BE49-F238E27FC236}">
                <a16:creationId xmlns:a16="http://schemas.microsoft.com/office/drawing/2014/main" id="{C883287B-FF68-4C35-8687-CCC7F2542D2D}"/>
              </a:ext>
            </a:extLst>
          </p:cNvPr>
          <p:cNvCxnSpPr/>
          <p:nvPr/>
        </p:nvCxnSpPr>
        <p:spPr>
          <a:xfrm rot="10800000">
            <a:off x="533400" y="1981200"/>
            <a:ext cx="21336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7F3A40F-DFEA-417D-BE91-F85B05EA8149}"/>
              </a:ext>
            </a:extLst>
          </p:cNvPr>
          <p:cNvCxnSpPr/>
          <p:nvPr/>
        </p:nvCxnSpPr>
        <p:spPr>
          <a:xfrm rot="10800000">
            <a:off x="6811963" y="1981200"/>
            <a:ext cx="1738312"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9239" name="Slide Number Placeholder 2">
            <a:extLst>
              <a:ext uri="{FF2B5EF4-FFF2-40B4-BE49-F238E27FC236}">
                <a16:creationId xmlns:a16="http://schemas.microsoft.com/office/drawing/2014/main" id="{7F7940FF-1E12-4E43-9FA1-F91B0C410209}"/>
              </a:ext>
            </a:extLst>
          </p:cNvPr>
          <p:cNvSpPr>
            <a:spLocks noGrp="1"/>
          </p:cNvSpPr>
          <p:nvPr>
            <p:ph type="sldNum" sz="quarter" idx="4294967295"/>
          </p:nvPr>
        </p:nvSpPr>
        <p:spPr bwMode="auto">
          <a:xfrm>
            <a:off x="8388350" y="6356350"/>
            <a:ext cx="56356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7CF71377-2549-47D5-9693-3D082531F900}" type="slidenum">
              <a:rPr lang="en-US" altLang="en-US" sz="1800"/>
              <a:pPr>
                <a:spcBef>
                  <a:spcPct val="0"/>
                </a:spcBef>
                <a:buClrTx/>
                <a:buSzTx/>
                <a:buFontTx/>
                <a:buNone/>
              </a:pPr>
              <a:t>3</a:t>
            </a:fld>
            <a:endParaRPr lang="en-US" altLang="en-US" sz="1800"/>
          </a:p>
        </p:txBody>
      </p:sp>
      <p:sp>
        <p:nvSpPr>
          <p:cNvPr id="9240" name="TextBox 1">
            <a:extLst>
              <a:ext uri="{FF2B5EF4-FFF2-40B4-BE49-F238E27FC236}">
                <a16:creationId xmlns:a16="http://schemas.microsoft.com/office/drawing/2014/main" id="{62B2F6A9-E69C-43CF-9010-88EEB28808BB}"/>
              </a:ext>
            </a:extLst>
          </p:cNvPr>
          <p:cNvSpPr txBox="1">
            <a:spLocks noChangeArrowheads="1"/>
          </p:cNvSpPr>
          <p:nvPr/>
        </p:nvSpPr>
        <p:spPr bwMode="auto">
          <a:xfrm rot="1583518">
            <a:off x="7734300" y="368300"/>
            <a:ext cx="1214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u="sng">
                <a:solidFill>
                  <a:srgbClr val="FF0000"/>
                </a:solidFill>
              </a:rPr>
              <a:t>Recall</a:t>
            </a:r>
            <a:endParaRPr lang="en-US" altLang="en-US" sz="1800" u="sng">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369EA1F2-B5FB-4B5A-AD9D-9F013B4EEF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85C53741-8DB4-4E2B-BCE2-CC0179B11E36}" type="slidenum">
              <a:rPr lang="en-AU" altLang="en-US" sz="1400" smtClean="0"/>
              <a:pPr>
                <a:spcBef>
                  <a:spcPct val="0"/>
                </a:spcBef>
                <a:buClrTx/>
                <a:buSzTx/>
                <a:buFontTx/>
                <a:buNone/>
              </a:pPr>
              <a:t>30</a:t>
            </a:fld>
            <a:endParaRPr lang="en-AU" altLang="en-US" sz="1400"/>
          </a:p>
        </p:txBody>
      </p:sp>
      <p:sp>
        <p:nvSpPr>
          <p:cNvPr id="50179" name="Rectangle 2">
            <a:extLst>
              <a:ext uri="{FF2B5EF4-FFF2-40B4-BE49-F238E27FC236}">
                <a16:creationId xmlns:a16="http://schemas.microsoft.com/office/drawing/2014/main" id="{27AA21D5-552A-4D80-B0C9-52A0A45699A0}"/>
              </a:ext>
            </a:extLst>
          </p:cNvPr>
          <p:cNvSpPr>
            <a:spLocks noGrp="1" noChangeArrowheads="1"/>
          </p:cNvSpPr>
          <p:nvPr>
            <p:ph type="title"/>
          </p:nvPr>
        </p:nvSpPr>
        <p:spPr/>
        <p:txBody>
          <a:bodyPr/>
          <a:lstStyle/>
          <a:p>
            <a:pPr eaLnBrk="1" hangingPunct="1"/>
            <a:r>
              <a:rPr lang="en-US" altLang="en-US"/>
              <a:t>Cache Example</a:t>
            </a:r>
            <a:endParaRPr lang="en-AU" altLang="en-US"/>
          </a:p>
        </p:txBody>
      </p:sp>
      <p:graphicFrame>
        <p:nvGraphicFramePr>
          <p:cNvPr id="257027" name="Group 3">
            <a:extLst>
              <a:ext uri="{FF2B5EF4-FFF2-40B4-BE49-F238E27FC236}">
                <a16:creationId xmlns:a16="http://schemas.microsoft.com/office/drawing/2014/main" id="{C32032F4-BBD2-4C6D-B4D4-3FAF235296E3}"/>
              </a:ext>
            </a:extLst>
          </p:cNvPr>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110</a:t>
                      </a:r>
                      <a:endParaRPr kumimoji="0" lang="en-AU" sz="1800" b="1" i="0" u="none" strike="noStrike" cap="none" normalizeH="0" baseline="0">
                        <a:ln>
                          <a:noFill/>
                        </a:ln>
                        <a:solidFill>
                          <a:schemeClr val="hlink"/>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Y</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10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Mem[10110]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7079" name="Group 55">
            <a:extLst>
              <a:ext uri="{FF2B5EF4-FFF2-40B4-BE49-F238E27FC236}">
                <a16:creationId xmlns:a16="http://schemas.microsoft.com/office/drawing/2014/main" id="{7BF83BD5-BD14-466A-846A-4DD19F6B5BAD}"/>
              </a:ext>
            </a:extLst>
          </p:cNvPr>
          <p:cNvGraphicFramePr>
            <a:graphicFrameLocks noGrp="1"/>
          </p:cNvGraphicFramePr>
          <p:nvPr/>
        </p:nvGraphicFramePr>
        <p:xfrm>
          <a:off x="1547813" y="1320800"/>
          <a:ext cx="6072187" cy="731838"/>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Word </a:t>
                      </a:r>
                      <a:r>
                        <a:rPr kumimoji="0" lang="en-US" sz="1800" b="0" i="0" u="none" strike="noStrike" cap="none" normalizeH="0" baseline="0" dirty="0" err="1">
                          <a:ln>
                            <a:noFill/>
                          </a:ln>
                          <a:solidFill>
                            <a:schemeClr val="tx1"/>
                          </a:solidFill>
                          <a:effectLst/>
                          <a:latin typeface="Arial" charset="0"/>
                        </a:rPr>
                        <a:t>addr</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22</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10 110</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7B674528-0EF0-4ECC-918E-248BB2A0B10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2FD8FC12-4A2E-43DC-9820-CF5E1F01B291}" type="slidenum">
              <a:rPr lang="en-AU" altLang="en-US" sz="1400" smtClean="0"/>
              <a:pPr>
                <a:spcBef>
                  <a:spcPct val="0"/>
                </a:spcBef>
                <a:buClrTx/>
                <a:buSzTx/>
                <a:buFontTx/>
                <a:buNone/>
              </a:pPr>
              <a:t>31</a:t>
            </a:fld>
            <a:endParaRPr lang="en-AU" altLang="en-US" sz="1400"/>
          </a:p>
        </p:txBody>
      </p:sp>
      <p:sp>
        <p:nvSpPr>
          <p:cNvPr id="52227" name="Rectangle 2">
            <a:extLst>
              <a:ext uri="{FF2B5EF4-FFF2-40B4-BE49-F238E27FC236}">
                <a16:creationId xmlns:a16="http://schemas.microsoft.com/office/drawing/2014/main" id="{81BCDEDC-ADFC-4ACA-A565-2125F9709703}"/>
              </a:ext>
            </a:extLst>
          </p:cNvPr>
          <p:cNvSpPr>
            <a:spLocks noGrp="1" noChangeArrowheads="1"/>
          </p:cNvSpPr>
          <p:nvPr>
            <p:ph type="title"/>
          </p:nvPr>
        </p:nvSpPr>
        <p:spPr/>
        <p:txBody>
          <a:bodyPr/>
          <a:lstStyle/>
          <a:p>
            <a:pPr eaLnBrk="1" hangingPunct="1"/>
            <a:r>
              <a:rPr lang="en-US" altLang="en-US"/>
              <a:t>Cache Example</a:t>
            </a:r>
            <a:endParaRPr lang="en-AU" altLang="en-US"/>
          </a:p>
        </p:txBody>
      </p:sp>
      <p:graphicFrame>
        <p:nvGraphicFramePr>
          <p:cNvPr id="259075" name="Group 3">
            <a:extLst>
              <a:ext uri="{FF2B5EF4-FFF2-40B4-BE49-F238E27FC236}">
                <a16:creationId xmlns:a16="http://schemas.microsoft.com/office/drawing/2014/main" id="{C96B4F5D-C2B4-49D7-A419-7873E4DDBF4E}"/>
              </a:ext>
            </a:extLst>
          </p:cNvPr>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010</a:t>
                      </a:r>
                      <a:endParaRPr kumimoji="0" lang="en-AU" sz="1800" b="1" i="0" u="none" strike="noStrike" cap="none" normalizeH="0" baseline="0">
                        <a:ln>
                          <a:noFill/>
                        </a:ln>
                        <a:solidFill>
                          <a:schemeClr val="hlink"/>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Y</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11</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Mem[11010]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Mem[10110]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9127" name="Group 55">
            <a:extLst>
              <a:ext uri="{FF2B5EF4-FFF2-40B4-BE49-F238E27FC236}">
                <a16:creationId xmlns:a16="http://schemas.microsoft.com/office/drawing/2014/main" id="{C47DF89E-D90C-4C20-84F3-0C6656288A8F}"/>
              </a:ext>
            </a:extLst>
          </p:cNvPr>
          <p:cNvGraphicFramePr>
            <a:graphicFrameLocks noGrp="1"/>
          </p:cNvGraphicFramePr>
          <p:nvPr/>
        </p:nvGraphicFramePr>
        <p:xfrm>
          <a:off x="1547813" y="1320800"/>
          <a:ext cx="6072187" cy="731838"/>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Word </a:t>
                      </a:r>
                      <a:r>
                        <a:rPr kumimoji="0" lang="en-US" sz="1800" b="0" i="0" u="none" strike="noStrike" cap="none" normalizeH="0" baseline="0" dirty="0" err="1">
                          <a:ln>
                            <a:noFill/>
                          </a:ln>
                          <a:solidFill>
                            <a:schemeClr val="tx1"/>
                          </a:solidFill>
                          <a:effectLst/>
                          <a:latin typeface="Arial" charset="0"/>
                        </a:rPr>
                        <a:t>addr</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26</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11 010</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842C574B-FFD3-49B7-A722-65A78CDC422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4FE2CD57-389F-47CD-9D2D-51A9CA774BB2}" type="slidenum">
              <a:rPr lang="en-AU" altLang="en-US" sz="1400" smtClean="0"/>
              <a:pPr>
                <a:spcBef>
                  <a:spcPct val="0"/>
                </a:spcBef>
                <a:buClrTx/>
                <a:buSzTx/>
                <a:buFontTx/>
                <a:buNone/>
              </a:pPr>
              <a:t>32</a:t>
            </a:fld>
            <a:endParaRPr lang="en-AU" altLang="en-US" sz="1400"/>
          </a:p>
        </p:txBody>
      </p:sp>
      <p:sp>
        <p:nvSpPr>
          <p:cNvPr id="54275" name="Rectangle 2">
            <a:extLst>
              <a:ext uri="{FF2B5EF4-FFF2-40B4-BE49-F238E27FC236}">
                <a16:creationId xmlns:a16="http://schemas.microsoft.com/office/drawing/2014/main" id="{A8AB4F01-93AE-4A33-9A3E-4746FA1C3FD4}"/>
              </a:ext>
            </a:extLst>
          </p:cNvPr>
          <p:cNvSpPr>
            <a:spLocks noGrp="1" noChangeArrowheads="1"/>
          </p:cNvSpPr>
          <p:nvPr>
            <p:ph type="title"/>
          </p:nvPr>
        </p:nvSpPr>
        <p:spPr/>
        <p:txBody>
          <a:bodyPr/>
          <a:lstStyle/>
          <a:p>
            <a:pPr eaLnBrk="1" hangingPunct="1"/>
            <a:r>
              <a:rPr lang="en-US" altLang="en-US"/>
              <a:t>Cache Example</a:t>
            </a:r>
            <a:endParaRPr lang="en-AU" altLang="en-US"/>
          </a:p>
        </p:txBody>
      </p:sp>
      <p:graphicFrame>
        <p:nvGraphicFramePr>
          <p:cNvPr id="261123" name="Group 3">
            <a:extLst>
              <a:ext uri="{FF2B5EF4-FFF2-40B4-BE49-F238E27FC236}">
                <a16:creationId xmlns:a16="http://schemas.microsoft.com/office/drawing/2014/main" id="{E02A3A73-34F9-4879-81FE-4612ADC3A148}"/>
              </a:ext>
            </a:extLst>
          </p:cNvPr>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Mem[11010]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Mem[10110]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1175" name="Group 55">
            <a:extLst>
              <a:ext uri="{FF2B5EF4-FFF2-40B4-BE49-F238E27FC236}">
                <a16:creationId xmlns:a16="http://schemas.microsoft.com/office/drawing/2014/main" id="{A1D41158-03C0-4189-B619-3F7E56BB331B}"/>
              </a:ext>
            </a:extLst>
          </p:cNvPr>
          <p:cNvGraphicFramePr>
            <a:graphicFrameLocks noGrp="1"/>
          </p:cNvGraphicFramePr>
          <p:nvPr/>
        </p:nvGraphicFramePr>
        <p:xfrm>
          <a:off x="1547813" y="1320800"/>
          <a:ext cx="6072187" cy="1096974"/>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Word </a:t>
                      </a:r>
                      <a:r>
                        <a:rPr kumimoji="0" lang="en-US" sz="1800" b="0" i="0" u="none" strike="noStrike" cap="none" normalizeH="0" baseline="0" dirty="0" err="1">
                          <a:ln>
                            <a:noFill/>
                          </a:ln>
                          <a:solidFill>
                            <a:schemeClr val="tx1"/>
                          </a:solidFill>
                          <a:effectLst/>
                          <a:latin typeface="Arial" charset="0"/>
                        </a:rPr>
                        <a:t>addr</a:t>
                      </a:r>
                      <a:endParaRPr kumimoji="0" lang="en-AU" sz="1800" b="0" i="0" u="none" strike="noStrike" cap="none" normalizeH="0" baseline="0" dirty="0">
                        <a:ln>
                          <a:noFill/>
                        </a:ln>
                        <a:solidFill>
                          <a:schemeClr val="tx1"/>
                        </a:solidFill>
                        <a:effectLst/>
                        <a:latin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22</a:t>
                      </a:r>
                      <a:endParaRPr kumimoji="0" lang="en-AU" sz="1800" b="0" i="0" u="none" strike="noStrike" cap="none" normalizeH="0" baseline="0">
                        <a:ln>
                          <a:noFill/>
                        </a:ln>
                        <a:solidFill>
                          <a:schemeClr val="tx1"/>
                        </a:solidFill>
                        <a:effectLst/>
                        <a:latin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10 110</a:t>
                      </a:r>
                      <a:endParaRPr kumimoji="0" lang="en-AU" sz="1800" b="0" i="0" u="none" strike="noStrike" cap="none" normalizeH="0" baseline="0" dirty="0">
                        <a:ln>
                          <a:noFill/>
                        </a:ln>
                        <a:solidFill>
                          <a:schemeClr val="tx1"/>
                        </a:solidFill>
                        <a:effectLst/>
                        <a:latin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a:t>
                      </a:r>
                      <a:endParaRPr kumimoji="0" lang="en-AU" sz="1800" b="0" i="0" u="none" strike="noStrike" cap="none" normalizeH="0" baseline="0">
                        <a:ln>
                          <a:noFill/>
                        </a:ln>
                        <a:solidFill>
                          <a:schemeClr val="tx1"/>
                        </a:solidFill>
                        <a:effectLst/>
                        <a:latin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26</a:t>
                      </a:r>
                      <a:endParaRPr kumimoji="0" lang="en-AU" sz="1800" b="0" i="0" u="none" strike="noStrike" cap="none" normalizeH="0" baseline="0">
                        <a:ln>
                          <a:noFill/>
                        </a:ln>
                        <a:solidFill>
                          <a:schemeClr val="tx1"/>
                        </a:solidFill>
                        <a:effectLst/>
                        <a:latin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11 010</a:t>
                      </a:r>
                      <a:endParaRPr kumimoji="0" lang="en-AU" sz="1800" b="0" i="0" u="none" strike="noStrike" cap="none" normalizeH="0" baseline="0">
                        <a:ln>
                          <a:noFill/>
                        </a:ln>
                        <a:solidFill>
                          <a:schemeClr val="tx1"/>
                        </a:solidFill>
                        <a:effectLst/>
                        <a:latin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Hit</a:t>
                      </a:r>
                      <a:endParaRPr kumimoji="0" lang="en-AU" sz="1800" b="0" i="0" u="none" strike="noStrike" cap="none" normalizeH="0" baseline="0" dirty="0">
                        <a:ln>
                          <a:noFill/>
                        </a:ln>
                        <a:solidFill>
                          <a:schemeClr val="tx1"/>
                        </a:solidFill>
                        <a:effectLst/>
                        <a:latin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105E9A43-B940-4FC8-AF33-94DCEFF05C0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18B246A4-5A7C-4F86-AB81-E7F1863E6F18}" type="slidenum">
              <a:rPr lang="en-AU" altLang="en-US" sz="1400" smtClean="0"/>
              <a:pPr>
                <a:spcBef>
                  <a:spcPct val="0"/>
                </a:spcBef>
                <a:buClrTx/>
                <a:buSzTx/>
                <a:buFontTx/>
                <a:buNone/>
              </a:pPr>
              <a:t>33</a:t>
            </a:fld>
            <a:endParaRPr lang="en-AU" altLang="en-US" sz="1400"/>
          </a:p>
        </p:txBody>
      </p:sp>
      <p:sp>
        <p:nvSpPr>
          <p:cNvPr id="56323" name="Rectangle 2">
            <a:extLst>
              <a:ext uri="{FF2B5EF4-FFF2-40B4-BE49-F238E27FC236}">
                <a16:creationId xmlns:a16="http://schemas.microsoft.com/office/drawing/2014/main" id="{20273888-0B55-41E2-B9EF-6EE8EA15E8DD}"/>
              </a:ext>
            </a:extLst>
          </p:cNvPr>
          <p:cNvSpPr>
            <a:spLocks noGrp="1" noChangeArrowheads="1"/>
          </p:cNvSpPr>
          <p:nvPr>
            <p:ph type="title"/>
          </p:nvPr>
        </p:nvSpPr>
        <p:spPr/>
        <p:txBody>
          <a:bodyPr/>
          <a:lstStyle/>
          <a:p>
            <a:pPr eaLnBrk="1" hangingPunct="1"/>
            <a:r>
              <a:rPr lang="en-US" altLang="en-US"/>
              <a:t>Cache Example</a:t>
            </a:r>
            <a:endParaRPr lang="en-AU" altLang="en-US"/>
          </a:p>
        </p:txBody>
      </p:sp>
      <p:graphicFrame>
        <p:nvGraphicFramePr>
          <p:cNvPr id="263171" name="Group 3">
            <a:extLst>
              <a:ext uri="{FF2B5EF4-FFF2-40B4-BE49-F238E27FC236}">
                <a16:creationId xmlns:a16="http://schemas.microsoft.com/office/drawing/2014/main" id="{112A4E16-D879-442B-93C2-E2546A951A0B}"/>
              </a:ext>
            </a:extLst>
          </p:cNvPr>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Index</a:t>
                      </a:r>
                      <a:endParaRPr kumimoji="0" lang="en-AU" sz="18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000</a:t>
                      </a:r>
                      <a:endParaRPr kumimoji="0" lang="en-AU" sz="1800" b="1" i="0" u="none" strike="noStrike" cap="none" normalizeH="0" baseline="0">
                        <a:ln>
                          <a:noFill/>
                        </a:ln>
                        <a:solidFill>
                          <a:schemeClr val="hlink"/>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Y</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hlink"/>
                          </a:solidFill>
                          <a:effectLst/>
                          <a:latin typeface="Arial" charset="0"/>
                        </a:rPr>
                        <a:t>10</a:t>
                      </a:r>
                      <a:endParaRPr kumimoji="0" lang="en-AU" sz="1800" b="1" i="0" u="none" strike="noStrike" cap="none" normalizeH="0" baseline="0" dirty="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Mem[10000]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Mem[11010]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011</a:t>
                      </a:r>
                      <a:endParaRPr kumimoji="0" lang="en-AU" sz="1800" b="1" i="0" u="none" strike="noStrike" cap="none" normalizeH="0" baseline="0">
                        <a:ln>
                          <a:noFill/>
                        </a:ln>
                        <a:solidFill>
                          <a:schemeClr val="hlink"/>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Y</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00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Mem[00011]</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Mem[10110]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3223" name="Group 55">
            <a:extLst>
              <a:ext uri="{FF2B5EF4-FFF2-40B4-BE49-F238E27FC236}">
                <a16:creationId xmlns:a16="http://schemas.microsoft.com/office/drawing/2014/main" id="{DE97621C-BB74-49F3-9E55-41B96220F059}"/>
              </a:ext>
            </a:extLst>
          </p:cNvPr>
          <p:cNvGraphicFramePr>
            <a:graphicFrameLocks noGrp="1"/>
          </p:cNvGraphicFramePr>
          <p:nvPr/>
        </p:nvGraphicFramePr>
        <p:xfrm>
          <a:off x="1547813" y="1320800"/>
          <a:ext cx="6072187" cy="146367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Word </a:t>
                      </a:r>
                      <a:r>
                        <a:rPr kumimoji="0" lang="en-US" sz="1800" b="0" i="0" u="none" strike="noStrike" cap="none" normalizeH="0" baseline="0" dirty="0" err="1">
                          <a:ln>
                            <a:noFill/>
                          </a:ln>
                          <a:solidFill>
                            <a:schemeClr val="tx1"/>
                          </a:solidFill>
                          <a:effectLst/>
                          <a:latin typeface="Arial" charset="0"/>
                        </a:rPr>
                        <a:t>addr</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16</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10 000</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00 011</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16</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10 000</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AC42BAE8-1583-4EFA-8A51-FEFEFA1C62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7ED1AF5F-6ECD-484E-997A-E6FE5797818E}" type="slidenum">
              <a:rPr lang="en-AU" altLang="en-US" sz="1400" smtClean="0"/>
              <a:pPr>
                <a:spcBef>
                  <a:spcPct val="0"/>
                </a:spcBef>
                <a:buClrTx/>
                <a:buSzTx/>
                <a:buFontTx/>
                <a:buNone/>
              </a:pPr>
              <a:t>34</a:t>
            </a:fld>
            <a:endParaRPr lang="en-AU" altLang="en-US" sz="1400"/>
          </a:p>
        </p:txBody>
      </p:sp>
      <p:sp>
        <p:nvSpPr>
          <p:cNvPr id="58371" name="Rectangle 2">
            <a:extLst>
              <a:ext uri="{FF2B5EF4-FFF2-40B4-BE49-F238E27FC236}">
                <a16:creationId xmlns:a16="http://schemas.microsoft.com/office/drawing/2014/main" id="{12E0D93D-B806-46F1-8F28-AD1C8FE2634C}"/>
              </a:ext>
            </a:extLst>
          </p:cNvPr>
          <p:cNvSpPr>
            <a:spLocks noGrp="1" noChangeArrowheads="1"/>
          </p:cNvSpPr>
          <p:nvPr>
            <p:ph type="title"/>
          </p:nvPr>
        </p:nvSpPr>
        <p:spPr/>
        <p:txBody>
          <a:bodyPr/>
          <a:lstStyle/>
          <a:p>
            <a:pPr eaLnBrk="1" hangingPunct="1"/>
            <a:r>
              <a:rPr lang="en-US" altLang="en-US"/>
              <a:t>Cache Example</a:t>
            </a:r>
            <a:endParaRPr lang="en-AU" altLang="en-US"/>
          </a:p>
        </p:txBody>
      </p:sp>
      <p:graphicFrame>
        <p:nvGraphicFramePr>
          <p:cNvPr id="265219" name="Group 3">
            <a:extLst>
              <a:ext uri="{FF2B5EF4-FFF2-40B4-BE49-F238E27FC236}">
                <a16:creationId xmlns:a16="http://schemas.microsoft.com/office/drawing/2014/main" id="{3A6631F4-BA50-4F60-BCBC-4E71D927351F}"/>
              </a:ext>
            </a:extLst>
          </p:cNvPr>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Mem[10000]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rgbClr val="FF0000"/>
                          </a:solidFill>
                          <a:effectLst/>
                          <a:latin typeface="Arial" charset="0"/>
                        </a:rPr>
                        <a:t>010</a:t>
                      </a:r>
                      <a:endParaRPr kumimoji="0" lang="en-AU" sz="1800" b="1" i="0" u="none" strike="noStrike" cap="none" normalizeH="0" baseline="0">
                        <a:ln>
                          <a:noFill/>
                        </a:ln>
                        <a:solidFill>
                          <a:srgbClr val="FF0000"/>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rgbClr val="FF0000"/>
                          </a:solidFill>
                          <a:effectLst/>
                          <a:latin typeface="Arial" charset="0"/>
                        </a:rPr>
                        <a:t>Y</a:t>
                      </a:r>
                      <a:endParaRPr kumimoji="0" lang="en-AU" sz="1800" b="1" i="0" u="none" strike="noStrike" cap="none" normalizeH="0" baseline="0">
                        <a:ln>
                          <a:noFill/>
                        </a:ln>
                        <a:solidFill>
                          <a:srgbClr val="FF0000"/>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rgbClr val="FF0000"/>
                          </a:solidFill>
                          <a:effectLst/>
                          <a:latin typeface="Arial" charset="0"/>
                        </a:rPr>
                        <a:t>10</a:t>
                      </a:r>
                      <a:endParaRPr kumimoji="0" lang="en-AU" sz="1800" b="1" i="0" u="none" strike="noStrike" cap="none" normalizeH="0" baseline="0">
                        <a:ln>
                          <a:noFill/>
                        </a:ln>
                        <a:solidFill>
                          <a:srgbClr val="FF0000"/>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rgbClr val="FF0000"/>
                          </a:solidFill>
                          <a:effectLst/>
                          <a:latin typeface="Arial" charset="0"/>
                        </a:rPr>
                        <a:t>Mem[10010]</a:t>
                      </a:r>
                      <a:endParaRPr kumimoji="0" lang="en-AU" sz="1800" b="1" i="0" u="none" strike="noStrike" cap="none" normalizeH="0" baseline="0">
                        <a:ln>
                          <a:noFill/>
                        </a:ln>
                        <a:solidFill>
                          <a:srgbClr val="FF0000"/>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Mem[00011]</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Mem[10110]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5271" name="Group 55">
            <a:extLst>
              <a:ext uri="{FF2B5EF4-FFF2-40B4-BE49-F238E27FC236}">
                <a16:creationId xmlns:a16="http://schemas.microsoft.com/office/drawing/2014/main" id="{6582386B-A537-48A4-A6FC-71AD1B0012B8}"/>
              </a:ext>
            </a:extLst>
          </p:cNvPr>
          <p:cNvGraphicFramePr>
            <a:graphicFrameLocks noGrp="1"/>
          </p:cNvGraphicFramePr>
          <p:nvPr/>
        </p:nvGraphicFramePr>
        <p:xfrm>
          <a:off x="1547813" y="1320800"/>
          <a:ext cx="6072187" cy="731838"/>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Word </a:t>
                      </a:r>
                      <a:r>
                        <a:rPr kumimoji="0" lang="en-US" sz="1800" b="0" i="0" u="none" strike="noStrike" cap="none" normalizeH="0" baseline="0" dirty="0" err="1">
                          <a:ln>
                            <a:noFill/>
                          </a:ln>
                          <a:solidFill>
                            <a:schemeClr val="tx1"/>
                          </a:solidFill>
                          <a:effectLst/>
                          <a:latin typeface="Arial" charset="0"/>
                        </a:rPr>
                        <a:t>addr</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18</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10 010</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010</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2">
            <a:extLst>
              <a:ext uri="{FF2B5EF4-FFF2-40B4-BE49-F238E27FC236}">
                <a16:creationId xmlns:a16="http://schemas.microsoft.com/office/drawing/2014/main" id="{5C7A4AF5-F5DD-4540-B1A8-EF078E52DF8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C5C3AA43-DDB7-4814-B2D0-67BBF9F8E976}" type="slidenum">
              <a:rPr lang="en-AU" altLang="en-US" sz="1400" smtClean="0"/>
              <a:pPr>
                <a:spcBef>
                  <a:spcPct val="0"/>
                </a:spcBef>
                <a:buClrTx/>
                <a:buSzTx/>
                <a:buFontTx/>
                <a:buNone/>
              </a:pPr>
              <a:t>35</a:t>
            </a:fld>
            <a:endParaRPr lang="en-AU" altLang="en-US" sz="1400"/>
          </a:p>
        </p:txBody>
      </p:sp>
      <p:sp>
        <p:nvSpPr>
          <p:cNvPr id="60419" name="Rectangle 2">
            <a:extLst>
              <a:ext uri="{FF2B5EF4-FFF2-40B4-BE49-F238E27FC236}">
                <a16:creationId xmlns:a16="http://schemas.microsoft.com/office/drawing/2014/main" id="{19E153A6-4525-4331-B51D-171A824D9FDC}"/>
              </a:ext>
            </a:extLst>
          </p:cNvPr>
          <p:cNvSpPr>
            <a:spLocks noGrp="1" noChangeArrowheads="1"/>
          </p:cNvSpPr>
          <p:nvPr>
            <p:ph type="title"/>
          </p:nvPr>
        </p:nvSpPr>
        <p:spPr>
          <a:xfrm>
            <a:off x="684213" y="138113"/>
            <a:ext cx="8259762" cy="769937"/>
          </a:xfrm>
        </p:spPr>
        <p:txBody>
          <a:bodyPr/>
          <a:lstStyle/>
          <a:p>
            <a:pPr eaLnBrk="1" hangingPunct="1"/>
            <a:r>
              <a:rPr lang="en-US" altLang="en-US"/>
              <a:t>Measuring the Cache</a:t>
            </a:r>
            <a:endParaRPr lang="en-AU" altLang="en-US"/>
          </a:p>
        </p:txBody>
      </p:sp>
      <p:grpSp>
        <p:nvGrpSpPr>
          <p:cNvPr id="60420" name="Group 4">
            <a:extLst>
              <a:ext uri="{FF2B5EF4-FFF2-40B4-BE49-F238E27FC236}">
                <a16:creationId xmlns:a16="http://schemas.microsoft.com/office/drawing/2014/main" id="{A56FE156-BAE7-40BE-A2F3-32CEAECA799C}"/>
              </a:ext>
            </a:extLst>
          </p:cNvPr>
          <p:cNvGrpSpPr>
            <a:grpSpLocks/>
          </p:cNvGrpSpPr>
          <p:nvPr/>
        </p:nvGrpSpPr>
        <p:grpSpPr bwMode="auto">
          <a:xfrm>
            <a:off x="223838" y="995363"/>
            <a:ext cx="8748712" cy="5908675"/>
            <a:chOff x="223516" y="994827"/>
            <a:chExt cx="8748463" cy="5909310"/>
          </a:xfrm>
        </p:grpSpPr>
        <p:grpSp>
          <p:nvGrpSpPr>
            <p:cNvPr id="60422" name="Group 3">
              <a:extLst>
                <a:ext uri="{FF2B5EF4-FFF2-40B4-BE49-F238E27FC236}">
                  <a16:creationId xmlns:a16="http://schemas.microsoft.com/office/drawing/2014/main" id="{DDAF0681-D3DB-48FB-A404-2B32DFFCAA73}"/>
                </a:ext>
              </a:extLst>
            </p:cNvPr>
            <p:cNvGrpSpPr>
              <a:grpSpLocks/>
            </p:cNvGrpSpPr>
            <p:nvPr/>
          </p:nvGrpSpPr>
          <p:grpSpPr bwMode="auto">
            <a:xfrm>
              <a:off x="223516" y="994827"/>
              <a:ext cx="8748463" cy="5909310"/>
              <a:chOff x="223516" y="994827"/>
              <a:chExt cx="8748463" cy="5909310"/>
            </a:xfrm>
          </p:grpSpPr>
          <p:sp>
            <p:nvSpPr>
              <p:cNvPr id="2" name="TextBox 1">
                <a:extLst>
                  <a:ext uri="{FF2B5EF4-FFF2-40B4-BE49-F238E27FC236}">
                    <a16:creationId xmlns:a16="http://schemas.microsoft.com/office/drawing/2014/main" id="{26C9F59E-3CE7-4DC4-86B1-1A8E66E10205}"/>
                  </a:ext>
                </a:extLst>
              </p:cNvPr>
              <p:cNvSpPr txBox="1">
                <a:spLocks noRot="1" noChangeAspect="1" noMove="1" noResize="1" noEditPoints="1" noAdjustHandles="1" noChangeArrowheads="1" noChangeShapeType="1" noTextEdit="1"/>
              </p:cNvSpPr>
              <p:nvPr/>
            </p:nvSpPr>
            <p:spPr>
              <a:xfrm>
                <a:off x="223516" y="994827"/>
                <a:ext cx="8748463" cy="5909310"/>
              </a:xfrm>
              <a:prstGeom prst="rect">
                <a:avLst/>
              </a:prstGeom>
              <a:blipFill rotWithShape="0">
                <a:blip r:embed="rId3"/>
                <a:stretch>
                  <a:fillRect l="-627" t="-515" r="-1254"/>
                </a:stretch>
              </a:blipFill>
            </p:spPr>
            <p:txBody>
              <a:bodyPr/>
              <a:lstStyle/>
              <a:p>
                <a:pPr>
                  <a:defRPr/>
                </a:pPr>
                <a:r>
                  <a:rPr lang="en-US">
                    <a:noFill/>
                  </a:rPr>
                  <a:t> </a:t>
                </a:r>
              </a:p>
            </p:txBody>
          </p:sp>
          <p:sp>
            <p:nvSpPr>
              <p:cNvPr id="60426" name="TextBox 6">
                <a:extLst>
                  <a:ext uri="{FF2B5EF4-FFF2-40B4-BE49-F238E27FC236}">
                    <a16:creationId xmlns:a16="http://schemas.microsoft.com/office/drawing/2014/main" id="{75FD039A-2856-4AD4-ADA7-D224EC950CFF}"/>
                  </a:ext>
                </a:extLst>
              </p:cNvPr>
              <p:cNvSpPr txBox="1">
                <a:spLocks noChangeArrowheads="1"/>
              </p:cNvSpPr>
              <p:nvPr/>
            </p:nvSpPr>
            <p:spPr bwMode="auto">
              <a:xfrm>
                <a:off x="2339752" y="3795593"/>
                <a:ext cx="389273"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a:t>2</a:t>
                </a:r>
                <a:r>
                  <a:rPr lang="en-US" altLang="en-US" sz="1400" i="1" baseline="30000"/>
                  <a:t>m</a:t>
                </a:r>
              </a:p>
            </p:txBody>
          </p:sp>
          <p:sp>
            <p:nvSpPr>
              <p:cNvPr id="60427" name="TextBox 7">
                <a:extLst>
                  <a:ext uri="{FF2B5EF4-FFF2-40B4-BE49-F238E27FC236}">
                    <a16:creationId xmlns:a16="http://schemas.microsoft.com/office/drawing/2014/main" id="{66B7BB53-5602-4035-B6B4-64D94B1BB9F3}"/>
                  </a:ext>
                </a:extLst>
              </p:cNvPr>
              <p:cNvSpPr txBox="1">
                <a:spLocks noChangeArrowheads="1"/>
              </p:cNvSpPr>
              <p:nvPr/>
            </p:nvSpPr>
            <p:spPr bwMode="auto">
              <a:xfrm>
                <a:off x="3419304" y="3767016"/>
                <a:ext cx="648072"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a:spcBef>
                    <a:spcPct val="0"/>
                  </a:spcBef>
                  <a:buClrTx/>
                  <a:buSzTx/>
                  <a:buFontTx/>
                  <a:buNone/>
                </a:pPr>
                <a:r>
                  <a:rPr lang="en-US" altLang="en-US" sz="1400"/>
                  <a:t>(2</a:t>
                </a:r>
                <a:r>
                  <a:rPr lang="en-US" altLang="en-US" sz="1400" i="1" baseline="30000"/>
                  <a:t>m+2</a:t>
                </a:r>
              </a:p>
            </p:txBody>
          </p:sp>
        </p:grpSp>
        <p:sp>
          <p:nvSpPr>
            <p:cNvPr id="60423" name="TextBox 9">
              <a:extLst>
                <a:ext uri="{FF2B5EF4-FFF2-40B4-BE49-F238E27FC236}">
                  <a16:creationId xmlns:a16="http://schemas.microsoft.com/office/drawing/2014/main" id="{B0173F6F-63C4-425D-9230-6793FA1CAF42}"/>
                </a:ext>
              </a:extLst>
            </p:cNvPr>
            <p:cNvSpPr txBox="1">
              <a:spLocks noChangeArrowheads="1"/>
            </p:cNvSpPr>
            <p:nvPr/>
          </p:nvSpPr>
          <p:spPr bwMode="auto">
            <a:xfrm>
              <a:off x="2658211" y="5443356"/>
              <a:ext cx="389274" cy="2543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a:t>2</a:t>
              </a:r>
              <a:r>
                <a:rPr lang="en-US" altLang="en-US" sz="1400" i="1" baseline="30000"/>
                <a:t>m</a:t>
              </a:r>
            </a:p>
          </p:txBody>
        </p:sp>
        <p:sp>
          <p:nvSpPr>
            <p:cNvPr id="60424" name="TextBox 10">
              <a:extLst>
                <a:ext uri="{FF2B5EF4-FFF2-40B4-BE49-F238E27FC236}">
                  <a16:creationId xmlns:a16="http://schemas.microsoft.com/office/drawing/2014/main" id="{B93303B2-54F4-4AB2-BE70-5424BCC37E7A}"/>
                </a:ext>
              </a:extLst>
            </p:cNvPr>
            <p:cNvSpPr txBox="1">
              <a:spLocks noChangeArrowheads="1"/>
            </p:cNvSpPr>
            <p:nvPr/>
          </p:nvSpPr>
          <p:spPr bwMode="auto">
            <a:xfrm>
              <a:off x="3821030" y="5435187"/>
              <a:ext cx="936104" cy="2543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a:t>2</a:t>
              </a:r>
              <a:r>
                <a:rPr lang="en-US" altLang="en-US" sz="1400" i="1" baseline="30000"/>
                <a:t>m+5 </a:t>
              </a:r>
              <a:r>
                <a:rPr lang="en-US" altLang="en-US" sz="1400"/>
                <a:t>bits</a:t>
              </a:r>
              <a:endParaRPr lang="en-US" altLang="en-US" sz="1400" i="1" baseline="30000"/>
            </a:p>
          </p:txBody>
        </p:sp>
      </p:grpSp>
      <p:sp>
        <p:nvSpPr>
          <p:cNvPr id="60421" name="TextBox 10">
            <a:extLst>
              <a:ext uri="{FF2B5EF4-FFF2-40B4-BE49-F238E27FC236}">
                <a16:creationId xmlns:a16="http://schemas.microsoft.com/office/drawing/2014/main" id="{224CF5D5-EE9C-456A-B81C-63B949015B6F}"/>
              </a:ext>
            </a:extLst>
          </p:cNvPr>
          <p:cNvSpPr txBox="1">
            <a:spLocks noChangeArrowheads="1"/>
          </p:cNvSpPr>
          <p:nvPr/>
        </p:nvSpPr>
        <p:spPr bwMode="auto">
          <a:xfrm>
            <a:off x="4140200" y="5949950"/>
            <a:ext cx="576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FF0000"/>
                </a:solidFill>
              </a:rPr>
              <a:t>bits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2">
            <a:extLst>
              <a:ext uri="{FF2B5EF4-FFF2-40B4-BE49-F238E27FC236}">
                <a16:creationId xmlns:a16="http://schemas.microsoft.com/office/drawing/2014/main" id="{0E136B1E-2E7F-481A-BAF1-501F06A545F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A6BD22D5-A0DB-4E37-9DB2-7E98D29EFF91}" type="slidenum">
              <a:rPr lang="en-AU" altLang="en-US" sz="1400" smtClean="0"/>
              <a:pPr>
                <a:spcBef>
                  <a:spcPct val="0"/>
                </a:spcBef>
                <a:buClrTx/>
                <a:buSzTx/>
                <a:buFontTx/>
                <a:buNone/>
              </a:pPr>
              <a:t>36</a:t>
            </a:fld>
            <a:endParaRPr lang="en-AU" altLang="en-US" sz="1400"/>
          </a:p>
        </p:txBody>
      </p:sp>
      <p:sp>
        <p:nvSpPr>
          <p:cNvPr id="62467" name="Rectangle 2">
            <a:extLst>
              <a:ext uri="{FF2B5EF4-FFF2-40B4-BE49-F238E27FC236}">
                <a16:creationId xmlns:a16="http://schemas.microsoft.com/office/drawing/2014/main" id="{3550838F-F967-4AB1-8807-957A3B9361BA}"/>
              </a:ext>
            </a:extLst>
          </p:cNvPr>
          <p:cNvSpPr>
            <a:spLocks noGrp="1" noChangeArrowheads="1"/>
          </p:cNvSpPr>
          <p:nvPr>
            <p:ph type="title"/>
          </p:nvPr>
        </p:nvSpPr>
        <p:spPr/>
        <p:txBody>
          <a:bodyPr/>
          <a:lstStyle/>
          <a:p>
            <a:pPr eaLnBrk="1" hangingPunct="1"/>
            <a:r>
              <a:rPr lang="en-US" altLang="en-US"/>
              <a:t>Address Subdivision</a:t>
            </a:r>
            <a:endParaRPr lang="en-AU" altLang="en-US"/>
          </a:p>
        </p:txBody>
      </p:sp>
      <p:pic>
        <p:nvPicPr>
          <p:cNvPr id="62468" name="Picture 4" descr="f05-07-P374493">
            <a:extLst>
              <a:ext uri="{FF2B5EF4-FFF2-40B4-BE49-F238E27FC236}">
                <a16:creationId xmlns:a16="http://schemas.microsoft.com/office/drawing/2014/main" id="{32A91673-6818-4AEA-8C5A-5CE65CA4B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904875"/>
            <a:ext cx="5040313" cy="4976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2469" name="TextBox 1">
            <a:extLst>
              <a:ext uri="{FF2B5EF4-FFF2-40B4-BE49-F238E27FC236}">
                <a16:creationId xmlns:a16="http://schemas.microsoft.com/office/drawing/2014/main" id="{0CDD7125-4283-4175-BCE6-D10BD21C3FDF}"/>
              </a:ext>
            </a:extLst>
          </p:cNvPr>
          <p:cNvSpPr txBox="1">
            <a:spLocks noChangeArrowheads="1"/>
          </p:cNvSpPr>
          <p:nvPr/>
        </p:nvSpPr>
        <p:spPr bwMode="auto">
          <a:xfrm>
            <a:off x="0" y="6211888"/>
            <a:ext cx="8964613"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b="1">
                <a:solidFill>
                  <a:srgbClr val="000000"/>
                </a:solidFill>
                <a:ea typeface="Times New Roman" panose="02020603050405020304" pitchFamily="18" charset="0"/>
                <a:cs typeface="ITCFranklinGothicStd-Hvy"/>
              </a:rPr>
              <a:t>Figure</a:t>
            </a:r>
            <a:r>
              <a:rPr lang="en-US" altLang="en-US" sz="1800">
                <a:solidFill>
                  <a:srgbClr val="000000"/>
                </a:solidFill>
                <a:ea typeface="Times New Roman" panose="02020603050405020304" pitchFamily="18" charset="0"/>
                <a:cs typeface="ITCFranklinGothicStd-Hvy"/>
              </a:rPr>
              <a:t>: For this cache, the lower portion of the address is used to select a cache entry consisting of a data word and a tag.</a:t>
            </a:r>
            <a:endParaRPr lang="en-US" altLang="en-US" sz="1800">
              <a:ea typeface="Times New Roman" panose="02020603050405020304" pitchFamily="18" charset="0"/>
              <a:cs typeface="ITCFranklinGothicStd-Hvy"/>
            </a:endParaRPr>
          </a:p>
        </p:txBody>
      </p:sp>
      <p:sp>
        <p:nvSpPr>
          <p:cNvPr id="62470" name="Rectangle 1">
            <a:extLst>
              <a:ext uri="{FF2B5EF4-FFF2-40B4-BE49-F238E27FC236}">
                <a16:creationId xmlns:a16="http://schemas.microsoft.com/office/drawing/2014/main" id="{B1667AC9-8997-4C67-A064-2A2CBC68ABFE}"/>
              </a:ext>
            </a:extLst>
          </p:cNvPr>
          <p:cNvSpPr>
            <a:spLocks noChangeArrowheads="1"/>
          </p:cNvSpPr>
          <p:nvPr/>
        </p:nvSpPr>
        <p:spPr bwMode="auto">
          <a:xfrm>
            <a:off x="4572000" y="5418138"/>
            <a:ext cx="4391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b="1">
                <a:solidFill>
                  <a:srgbClr val="0070C0"/>
                </a:solidFill>
                <a:ea typeface="Times New Roman" panose="02020603050405020304" pitchFamily="18" charset="0"/>
                <a:cs typeface="MinionPro-Regular" panose="02040503050201020203" pitchFamily="18" charset="0"/>
              </a:rPr>
              <a:t>This cache holds 1024 words or 4 KiB.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BAD7A709-9A69-4DAE-93EA-1BB177B237E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60DEEA58-1844-45F9-BA9A-252E6AFB8634}" type="slidenum">
              <a:rPr lang="en-AU" altLang="en-US" sz="1400" smtClean="0"/>
              <a:pPr>
                <a:spcBef>
                  <a:spcPct val="0"/>
                </a:spcBef>
                <a:buClrTx/>
                <a:buSzTx/>
                <a:buFontTx/>
                <a:buNone/>
              </a:pPr>
              <a:t>37</a:t>
            </a:fld>
            <a:endParaRPr lang="en-AU" altLang="en-US" sz="1400"/>
          </a:p>
        </p:txBody>
      </p:sp>
      <p:sp>
        <p:nvSpPr>
          <p:cNvPr id="66563" name="Rectangle 16">
            <a:extLst>
              <a:ext uri="{FF2B5EF4-FFF2-40B4-BE49-F238E27FC236}">
                <a16:creationId xmlns:a16="http://schemas.microsoft.com/office/drawing/2014/main" id="{04941076-B00D-4B04-9396-2838D1CD1604}"/>
              </a:ext>
            </a:extLst>
          </p:cNvPr>
          <p:cNvSpPr>
            <a:spLocks noGrp="1" noChangeArrowheads="1"/>
          </p:cNvSpPr>
          <p:nvPr>
            <p:ph type="title"/>
          </p:nvPr>
        </p:nvSpPr>
        <p:spPr/>
        <p:txBody>
          <a:bodyPr/>
          <a:lstStyle/>
          <a:p>
            <a:pPr eaLnBrk="1" hangingPunct="1"/>
            <a:r>
              <a:rPr lang="en-US" altLang="en-US"/>
              <a:t>Example: Larger Block Size</a:t>
            </a:r>
            <a:endParaRPr lang="en-AU" altLang="en-US"/>
          </a:p>
        </p:txBody>
      </p:sp>
      <p:sp>
        <p:nvSpPr>
          <p:cNvPr id="66564" name="Rectangle 17">
            <a:extLst>
              <a:ext uri="{FF2B5EF4-FFF2-40B4-BE49-F238E27FC236}">
                <a16:creationId xmlns:a16="http://schemas.microsoft.com/office/drawing/2014/main" id="{55DD8AB1-BDD6-4B42-BB26-B6F93791718D}"/>
              </a:ext>
            </a:extLst>
          </p:cNvPr>
          <p:cNvSpPr>
            <a:spLocks noGrp="1" noChangeArrowheads="1"/>
          </p:cNvSpPr>
          <p:nvPr>
            <p:ph type="body" idx="1"/>
          </p:nvPr>
        </p:nvSpPr>
        <p:spPr>
          <a:xfrm>
            <a:off x="684213" y="1125538"/>
            <a:ext cx="8270875" cy="2819400"/>
          </a:xfrm>
        </p:spPr>
        <p:txBody>
          <a:bodyPr/>
          <a:lstStyle/>
          <a:p>
            <a:pPr eaLnBrk="1" hangingPunct="1"/>
            <a:r>
              <a:rPr lang="en-US" altLang="en-US"/>
              <a:t>64 blocks, 16 bytes/block</a:t>
            </a:r>
          </a:p>
          <a:p>
            <a:pPr lvl="1" eaLnBrk="1" hangingPunct="1"/>
            <a:r>
              <a:rPr lang="en-US" altLang="en-US"/>
              <a:t>To what block number does address 1200 map?</a:t>
            </a:r>
          </a:p>
          <a:p>
            <a:pPr eaLnBrk="1" hangingPunct="1"/>
            <a:r>
              <a:rPr lang="en-US" altLang="en-US"/>
              <a:t>Block address = </a:t>
            </a:r>
            <a:r>
              <a:rPr lang="en-US" altLang="en-US">
                <a:latin typeface="Arial Unicode MS" pitchFamily="34" charset="-128"/>
                <a:ea typeface="Arial Unicode MS" pitchFamily="34" charset="-128"/>
                <a:sym typeface="Symbol" panose="05050102010706020507" pitchFamily="18" charset="2"/>
              </a:rPr>
              <a:t></a:t>
            </a:r>
            <a:r>
              <a:rPr lang="en-US" altLang="en-US"/>
              <a:t>1200/</a:t>
            </a:r>
            <a:r>
              <a:rPr lang="en-US" altLang="en-US">
                <a:solidFill>
                  <a:srgbClr val="0070C0"/>
                </a:solidFill>
              </a:rPr>
              <a:t>16</a:t>
            </a:r>
            <a:r>
              <a:rPr lang="en-US" altLang="en-US">
                <a:sym typeface="Symbol" panose="05050102010706020507" pitchFamily="18" charset="2"/>
              </a:rPr>
              <a:t></a:t>
            </a:r>
            <a:r>
              <a:rPr lang="en-US" altLang="en-US"/>
              <a:t> = 75</a:t>
            </a:r>
          </a:p>
          <a:p>
            <a:pPr eaLnBrk="1" hangingPunct="1"/>
            <a:r>
              <a:rPr lang="en-US" altLang="en-US"/>
              <a:t>Block number = 75 modulo 64 = 11</a:t>
            </a:r>
            <a:endParaRPr lang="en-AU" altLang="en-US"/>
          </a:p>
        </p:txBody>
      </p:sp>
      <p:grpSp>
        <p:nvGrpSpPr>
          <p:cNvPr id="66565" name="Group 18">
            <a:extLst>
              <a:ext uri="{FF2B5EF4-FFF2-40B4-BE49-F238E27FC236}">
                <a16:creationId xmlns:a16="http://schemas.microsoft.com/office/drawing/2014/main" id="{3A428370-3CB3-489A-9869-0A424FE66564}"/>
              </a:ext>
            </a:extLst>
          </p:cNvPr>
          <p:cNvGrpSpPr>
            <a:grpSpLocks/>
          </p:cNvGrpSpPr>
          <p:nvPr/>
        </p:nvGrpSpPr>
        <p:grpSpPr bwMode="auto">
          <a:xfrm>
            <a:off x="1619250" y="4221163"/>
            <a:ext cx="5226050" cy="1104900"/>
            <a:chOff x="1228" y="2755"/>
            <a:chExt cx="3292" cy="696"/>
          </a:xfrm>
        </p:grpSpPr>
        <p:sp>
          <p:nvSpPr>
            <p:cNvPr id="66567" name="Rectangle 4">
              <a:extLst>
                <a:ext uri="{FF2B5EF4-FFF2-40B4-BE49-F238E27FC236}">
                  <a16:creationId xmlns:a16="http://schemas.microsoft.com/office/drawing/2014/main" id="{942F7B86-F89F-4F77-9334-ECEB82F12635}"/>
                </a:ext>
              </a:extLst>
            </p:cNvPr>
            <p:cNvSpPr>
              <a:spLocks noChangeArrowheads="1"/>
            </p:cNvSpPr>
            <p:nvPr/>
          </p:nvSpPr>
          <p:spPr bwMode="auto">
            <a:xfrm>
              <a:off x="1247" y="2976"/>
              <a:ext cx="1724"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t>Tag</a:t>
              </a:r>
              <a:endParaRPr lang="en-AU" altLang="en-US" sz="2400"/>
            </a:p>
          </p:txBody>
        </p:sp>
        <p:sp>
          <p:nvSpPr>
            <p:cNvPr id="66568" name="Rectangle 5">
              <a:extLst>
                <a:ext uri="{FF2B5EF4-FFF2-40B4-BE49-F238E27FC236}">
                  <a16:creationId xmlns:a16="http://schemas.microsoft.com/office/drawing/2014/main" id="{7758FB2B-9471-4BCC-8667-4E86E42FEA02}"/>
                </a:ext>
              </a:extLst>
            </p:cNvPr>
            <p:cNvSpPr>
              <a:spLocks noChangeArrowheads="1"/>
            </p:cNvSpPr>
            <p:nvPr/>
          </p:nvSpPr>
          <p:spPr bwMode="auto">
            <a:xfrm>
              <a:off x="2971" y="2976"/>
              <a:ext cx="862"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t>Index</a:t>
              </a:r>
              <a:endParaRPr lang="en-AU" altLang="en-US" sz="2400"/>
            </a:p>
          </p:txBody>
        </p:sp>
        <p:sp>
          <p:nvSpPr>
            <p:cNvPr id="66569" name="Rectangle 6">
              <a:extLst>
                <a:ext uri="{FF2B5EF4-FFF2-40B4-BE49-F238E27FC236}">
                  <a16:creationId xmlns:a16="http://schemas.microsoft.com/office/drawing/2014/main" id="{2AC4CE5B-298A-42D5-A255-EF0F3A45A139}"/>
                </a:ext>
              </a:extLst>
            </p:cNvPr>
            <p:cNvSpPr>
              <a:spLocks noChangeArrowheads="1"/>
            </p:cNvSpPr>
            <p:nvPr/>
          </p:nvSpPr>
          <p:spPr bwMode="auto">
            <a:xfrm>
              <a:off x="3833" y="2976"/>
              <a:ext cx="635"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t>Offset</a:t>
              </a:r>
              <a:endParaRPr lang="en-AU" altLang="en-US" sz="2400"/>
            </a:p>
          </p:txBody>
        </p:sp>
        <p:sp>
          <p:nvSpPr>
            <p:cNvPr id="66570" name="Text Box 7">
              <a:extLst>
                <a:ext uri="{FF2B5EF4-FFF2-40B4-BE49-F238E27FC236}">
                  <a16:creationId xmlns:a16="http://schemas.microsoft.com/office/drawing/2014/main" id="{1B14606B-117F-447B-ACD6-5515ABB3EDA5}"/>
                </a:ext>
              </a:extLst>
            </p:cNvPr>
            <p:cNvSpPr txBox="1">
              <a:spLocks noChangeArrowheads="1"/>
            </p:cNvSpPr>
            <p:nvPr/>
          </p:nvSpPr>
          <p:spPr bwMode="auto">
            <a:xfrm>
              <a:off x="4324"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0</a:t>
              </a:r>
              <a:endParaRPr lang="en-AU" altLang="en-US" sz="1800"/>
            </a:p>
          </p:txBody>
        </p:sp>
        <p:sp>
          <p:nvSpPr>
            <p:cNvPr id="66571" name="Text Box 8">
              <a:extLst>
                <a:ext uri="{FF2B5EF4-FFF2-40B4-BE49-F238E27FC236}">
                  <a16:creationId xmlns:a16="http://schemas.microsoft.com/office/drawing/2014/main" id="{EE45356E-A907-4962-8D38-3B401A02A8F8}"/>
                </a:ext>
              </a:extLst>
            </p:cNvPr>
            <p:cNvSpPr txBox="1">
              <a:spLocks noChangeArrowheads="1"/>
            </p:cNvSpPr>
            <p:nvPr/>
          </p:nvSpPr>
          <p:spPr bwMode="auto">
            <a:xfrm>
              <a:off x="3825"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3</a:t>
              </a:r>
              <a:endParaRPr lang="en-AU" altLang="en-US" sz="1800"/>
            </a:p>
          </p:txBody>
        </p:sp>
        <p:sp>
          <p:nvSpPr>
            <p:cNvPr id="66572" name="Text Box 9">
              <a:extLst>
                <a:ext uri="{FF2B5EF4-FFF2-40B4-BE49-F238E27FC236}">
                  <a16:creationId xmlns:a16="http://schemas.microsoft.com/office/drawing/2014/main" id="{E7E5F50F-A332-4986-BA21-87A4A4598274}"/>
                </a:ext>
              </a:extLst>
            </p:cNvPr>
            <p:cNvSpPr txBox="1">
              <a:spLocks noChangeArrowheads="1"/>
            </p:cNvSpPr>
            <p:nvPr/>
          </p:nvSpPr>
          <p:spPr bwMode="auto">
            <a:xfrm>
              <a:off x="3602"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4</a:t>
              </a:r>
              <a:endParaRPr lang="en-AU" altLang="en-US" sz="1800"/>
            </a:p>
          </p:txBody>
        </p:sp>
        <p:sp>
          <p:nvSpPr>
            <p:cNvPr id="66573" name="Text Box 10">
              <a:extLst>
                <a:ext uri="{FF2B5EF4-FFF2-40B4-BE49-F238E27FC236}">
                  <a16:creationId xmlns:a16="http://schemas.microsoft.com/office/drawing/2014/main" id="{0DE16B26-F3B1-4F23-9E8E-DE2DA0CE4982}"/>
                </a:ext>
              </a:extLst>
            </p:cNvPr>
            <p:cNvSpPr txBox="1">
              <a:spLocks noChangeArrowheads="1"/>
            </p:cNvSpPr>
            <p:nvPr/>
          </p:nvSpPr>
          <p:spPr bwMode="auto">
            <a:xfrm>
              <a:off x="2963"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9</a:t>
              </a:r>
              <a:endParaRPr lang="en-AU" altLang="en-US" sz="1800"/>
            </a:p>
          </p:txBody>
        </p:sp>
        <p:sp>
          <p:nvSpPr>
            <p:cNvPr id="66574" name="Text Box 11">
              <a:extLst>
                <a:ext uri="{FF2B5EF4-FFF2-40B4-BE49-F238E27FC236}">
                  <a16:creationId xmlns:a16="http://schemas.microsoft.com/office/drawing/2014/main" id="{4CA191EC-877C-45EC-93AE-A17470564BEE}"/>
                </a:ext>
              </a:extLst>
            </p:cNvPr>
            <p:cNvSpPr txBox="1">
              <a:spLocks noChangeArrowheads="1"/>
            </p:cNvSpPr>
            <p:nvPr/>
          </p:nvSpPr>
          <p:spPr bwMode="auto">
            <a:xfrm>
              <a:off x="2740" y="275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10</a:t>
              </a:r>
              <a:endParaRPr lang="en-AU" altLang="en-US" sz="1800"/>
            </a:p>
          </p:txBody>
        </p:sp>
        <p:sp>
          <p:nvSpPr>
            <p:cNvPr id="66575" name="Text Box 12">
              <a:extLst>
                <a:ext uri="{FF2B5EF4-FFF2-40B4-BE49-F238E27FC236}">
                  <a16:creationId xmlns:a16="http://schemas.microsoft.com/office/drawing/2014/main" id="{D8859725-5493-4849-9C75-52973FD40144}"/>
                </a:ext>
              </a:extLst>
            </p:cNvPr>
            <p:cNvSpPr txBox="1">
              <a:spLocks noChangeArrowheads="1"/>
            </p:cNvSpPr>
            <p:nvPr/>
          </p:nvSpPr>
          <p:spPr bwMode="auto">
            <a:xfrm>
              <a:off x="1228" y="275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31</a:t>
              </a:r>
              <a:endParaRPr lang="en-AU" altLang="en-US" sz="1800"/>
            </a:p>
          </p:txBody>
        </p:sp>
        <p:sp>
          <p:nvSpPr>
            <p:cNvPr id="66576" name="Text Box 13">
              <a:extLst>
                <a:ext uri="{FF2B5EF4-FFF2-40B4-BE49-F238E27FC236}">
                  <a16:creationId xmlns:a16="http://schemas.microsoft.com/office/drawing/2014/main" id="{94B133FA-EF2A-480C-92CD-D679FD770CD2}"/>
                </a:ext>
              </a:extLst>
            </p:cNvPr>
            <p:cNvSpPr txBox="1">
              <a:spLocks noChangeArrowheads="1"/>
            </p:cNvSpPr>
            <p:nvPr/>
          </p:nvSpPr>
          <p:spPr bwMode="auto">
            <a:xfrm>
              <a:off x="3919" y="322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4 bits</a:t>
              </a:r>
              <a:endParaRPr lang="en-AU" altLang="en-US" sz="1800"/>
            </a:p>
          </p:txBody>
        </p:sp>
        <p:sp>
          <p:nvSpPr>
            <p:cNvPr id="66577" name="Text Box 14">
              <a:extLst>
                <a:ext uri="{FF2B5EF4-FFF2-40B4-BE49-F238E27FC236}">
                  <a16:creationId xmlns:a16="http://schemas.microsoft.com/office/drawing/2014/main" id="{0E7B64D0-9245-413A-9D07-8D6DB15F8052}"/>
                </a:ext>
              </a:extLst>
            </p:cNvPr>
            <p:cNvSpPr txBox="1">
              <a:spLocks noChangeArrowheads="1"/>
            </p:cNvSpPr>
            <p:nvPr/>
          </p:nvSpPr>
          <p:spPr bwMode="auto">
            <a:xfrm>
              <a:off x="3162" y="322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6 bits</a:t>
              </a:r>
              <a:endParaRPr lang="en-AU" altLang="en-US" sz="1800"/>
            </a:p>
          </p:txBody>
        </p:sp>
        <p:sp>
          <p:nvSpPr>
            <p:cNvPr id="66578" name="Text Box 15">
              <a:extLst>
                <a:ext uri="{FF2B5EF4-FFF2-40B4-BE49-F238E27FC236}">
                  <a16:creationId xmlns:a16="http://schemas.microsoft.com/office/drawing/2014/main" id="{929F3772-18A2-4100-8C5F-0FFF7B4452BD}"/>
                </a:ext>
              </a:extLst>
            </p:cNvPr>
            <p:cNvSpPr txBox="1">
              <a:spLocks noChangeArrowheads="1"/>
            </p:cNvSpPr>
            <p:nvPr/>
          </p:nvSpPr>
          <p:spPr bwMode="auto">
            <a:xfrm>
              <a:off x="1851" y="3220"/>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22 bits</a:t>
              </a:r>
              <a:endParaRPr lang="en-AU" altLang="en-US" sz="1800"/>
            </a:p>
          </p:txBody>
        </p:sp>
      </p:grpSp>
      <p:sp>
        <p:nvSpPr>
          <p:cNvPr id="66566" name="TextBox 1">
            <a:extLst>
              <a:ext uri="{FF2B5EF4-FFF2-40B4-BE49-F238E27FC236}">
                <a16:creationId xmlns:a16="http://schemas.microsoft.com/office/drawing/2014/main" id="{68BB4742-DB81-4D1B-B4DD-4FDD05313221}"/>
              </a:ext>
            </a:extLst>
          </p:cNvPr>
          <p:cNvSpPr txBox="1">
            <a:spLocks noChangeArrowheads="1"/>
          </p:cNvSpPr>
          <p:nvPr/>
        </p:nvSpPr>
        <p:spPr bwMode="auto">
          <a:xfrm>
            <a:off x="7512050" y="976313"/>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id="{44D92E62-3287-4671-BAC2-A2BF1CBC10F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652F4331-0EF7-4F6C-A103-C221625E8096}" type="slidenum">
              <a:rPr lang="en-AU" altLang="en-US" sz="1400" smtClean="0"/>
              <a:pPr>
                <a:spcBef>
                  <a:spcPct val="0"/>
                </a:spcBef>
                <a:buClrTx/>
                <a:buSzTx/>
                <a:buFontTx/>
                <a:buNone/>
              </a:pPr>
              <a:t>38</a:t>
            </a:fld>
            <a:endParaRPr lang="en-AU" altLang="en-US" sz="1400"/>
          </a:p>
        </p:txBody>
      </p:sp>
      <p:sp>
        <p:nvSpPr>
          <p:cNvPr id="68611" name="Rectangle 4">
            <a:extLst>
              <a:ext uri="{FF2B5EF4-FFF2-40B4-BE49-F238E27FC236}">
                <a16:creationId xmlns:a16="http://schemas.microsoft.com/office/drawing/2014/main" id="{B7954130-584E-41A7-BA05-F0AB8BD1327F}"/>
              </a:ext>
            </a:extLst>
          </p:cNvPr>
          <p:cNvSpPr>
            <a:spLocks noGrp="1" noChangeArrowheads="1"/>
          </p:cNvSpPr>
          <p:nvPr>
            <p:ph type="title"/>
          </p:nvPr>
        </p:nvSpPr>
        <p:spPr/>
        <p:txBody>
          <a:bodyPr/>
          <a:lstStyle/>
          <a:p>
            <a:pPr eaLnBrk="1" hangingPunct="1"/>
            <a:r>
              <a:rPr lang="en-US" altLang="en-US"/>
              <a:t>Block Size Considerations</a:t>
            </a:r>
            <a:endParaRPr lang="en-AU" altLang="en-US"/>
          </a:p>
        </p:txBody>
      </p:sp>
      <p:sp>
        <p:nvSpPr>
          <p:cNvPr id="68612" name="Rectangle 5">
            <a:extLst>
              <a:ext uri="{FF2B5EF4-FFF2-40B4-BE49-F238E27FC236}">
                <a16:creationId xmlns:a16="http://schemas.microsoft.com/office/drawing/2014/main" id="{87098C87-3C8F-4DA0-BDD9-878BE38E0674}"/>
              </a:ext>
            </a:extLst>
          </p:cNvPr>
          <p:cNvSpPr>
            <a:spLocks noGrp="1" noChangeArrowheads="1"/>
          </p:cNvSpPr>
          <p:nvPr>
            <p:ph type="body" idx="1"/>
          </p:nvPr>
        </p:nvSpPr>
        <p:spPr/>
        <p:txBody>
          <a:bodyPr/>
          <a:lstStyle/>
          <a:p>
            <a:pPr eaLnBrk="1" hangingPunct="1"/>
            <a:r>
              <a:rPr lang="en-US" altLang="en-US"/>
              <a:t>Larger blocks should reduce miss rate</a:t>
            </a:r>
          </a:p>
          <a:p>
            <a:pPr lvl="1" eaLnBrk="1" hangingPunct="1"/>
            <a:r>
              <a:rPr lang="en-US" altLang="en-US"/>
              <a:t>Due to spatial locality</a:t>
            </a:r>
          </a:p>
          <a:p>
            <a:pPr eaLnBrk="1" hangingPunct="1"/>
            <a:r>
              <a:rPr lang="en-US" altLang="en-US"/>
              <a:t>But in a fixed-sized cache</a:t>
            </a:r>
          </a:p>
          <a:p>
            <a:pPr lvl="1" eaLnBrk="1" hangingPunct="1"/>
            <a:r>
              <a:rPr lang="en-US" altLang="en-US"/>
              <a:t>Larger blocks </a:t>
            </a:r>
            <a:r>
              <a:rPr lang="en-US" altLang="en-US">
                <a:sym typeface="Symbol" panose="05050102010706020507" pitchFamily="18" charset="2"/>
              </a:rPr>
              <a:t> fewer of them</a:t>
            </a:r>
          </a:p>
          <a:p>
            <a:pPr lvl="2" eaLnBrk="1" hangingPunct="1"/>
            <a:r>
              <a:rPr lang="en-US" altLang="en-US">
                <a:sym typeface="Symbol" panose="05050102010706020507" pitchFamily="18" charset="2"/>
              </a:rPr>
              <a:t>More competition  increased miss rate</a:t>
            </a:r>
          </a:p>
          <a:p>
            <a:pPr lvl="1" eaLnBrk="1" hangingPunct="1"/>
            <a:r>
              <a:rPr lang="en-US" altLang="en-US">
                <a:sym typeface="Symbol" panose="05050102010706020507" pitchFamily="18" charset="2"/>
              </a:rPr>
              <a:t>Larger blocks  pollution</a:t>
            </a:r>
          </a:p>
          <a:p>
            <a:pPr eaLnBrk="1" hangingPunct="1"/>
            <a:r>
              <a:rPr lang="en-US" altLang="en-US">
                <a:sym typeface="Symbol" panose="05050102010706020507" pitchFamily="18" charset="2"/>
              </a:rPr>
              <a:t>Larger miss penalty</a:t>
            </a:r>
          </a:p>
          <a:p>
            <a:pPr lvl="1" eaLnBrk="1" hangingPunct="1"/>
            <a:r>
              <a:rPr lang="en-US" altLang="en-US">
                <a:sym typeface="Symbol" panose="05050102010706020507" pitchFamily="18" charset="2"/>
              </a:rPr>
              <a:t>Can override benefit of reduced miss rate</a:t>
            </a:r>
          </a:p>
          <a:p>
            <a:pPr lvl="1" eaLnBrk="1" hangingPunct="1"/>
            <a:r>
              <a:rPr lang="en-US" altLang="en-US">
                <a:sym typeface="Symbol" panose="05050102010706020507" pitchFamily="18" charset="2"/>
              </a:rPr>
              <a:t>Early restart and critical-word-first can help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A90830A3-A786-466A-8823-E3436E356794}"/>
              </a:ext>
            </a:extLst>
          </p:cNvPr>
          <p:cNvSpPr>
            <a:spLocks noGrp="1" noChangeArrowheads="1"/>
          </p:cNvSpPr>
          <p:nvPr>
            <p:ph type="title"/>
          </p:nvPr>
        </p:nvSpPr>
        <p:spPr>
          <a:xfrm>
            <a:off x="684213" y="138113"/>
            <a:ext cx="8259762" cy="769937"/>
          </a:xfrm>
        </p:spPr>
        <p:txBody>
          <a:bodyPr/>
          <a:lstStyle/>
          <a:p>
            <a:r>
              <a:rPr lang="en-US" altLang="en-US">
                <a:solidFill>
                  <a:srgbClr val="0070C0"/>
                </a:solidFill>
                <a:ea typeface="Times New Roman" panose="02020603050405020304" pitchFamily="18" charset="0"/>
                <a:cs typeface="ITCFranklinGothicStd-Hvy"/>
              </a:rPr>
              <a:t>Miss Rate versus Block Size</a:t>
            </a:r>
          </a:p>
        </p:txBody>
      </p:sp>
      <p:sp>
        <p:nvSpPr>
          <p:cNvPr id="70659" name="Footer Placeholder 3">
            <a:extLst>
              <a:ext uri="{FF2B5EF4-FFF2-40B4-BE49-F238E27FC236}">
                <a16:creationId xmlns:a16="http://schemas.microsoft.com/office/drawing/2014/main" id="{B6FFB6C5-5F8D-47E5-874B-CB06BA899B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AD471A03-CB6E-428C-9AFE-E2DF37846CAF}" type="slidenum">
              <a:rPr lang="en-AU" altLang="en-US" sz="1400" smtClean="0"/>
              <a:pPr>
                <a:spcBef>
                  <a:spcPct val="0"/>
                </a:spcBef>
                <a:buClrTx/>
                <a:buSzTx/>
                <a:buFontTx/>
                <a:buNone/>
              </a:pPr>
              <a:t>39</a:t>
            </a:fld>
            <a:endParaRPr lang="en-AU" altLang="en-US" sz="1400"/>
          </a:p>
        </p:txBody>
      </p:sp>
      <p:pic>
        <p:nvPicPr>
          <p:cNvPr id="70660" name="Picture 6" descr="f05-11-9780124077263">
            <a:extLst>
              <a:ext uri="{FF2B5EF4-FFF2-40B4-BE49-F238E27FC236}">
                <a16:creationId xmlns:a16="http://schemas.microsoft.com/office/drawing/2014/main" id="{198BCAD7-A2F5-4FC0-AE95-032B8ED7B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187450"/>
            <a:ext cx="8026400"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Rectangle 5">
            <a:extLst>
              <a:ext uri="{FF2B5EF4-FFF2-40B4-BE49-F238E27FC236}">
                <a16:creationId xmlns:a16="http://schemas.microsoft.com/office/drawing/2014/main" id="{B85313E0-3CE3-4370-8803-D251299D51C4}"/>
              </a:ext>
            </a:extLst>
          </p:cNvPr>
          <p:cNvSpPr>
            <a:spLocks noChangeArrowheads="1"/>
          </p:cNvSpPr>
          <p:nvPr/>
        </p:nvSpPr>
        <p:spPr bwMode="auto">
          <a:xfrm>
            <a:off x="11113" y="5949950"/>
            <a:ext cx="89249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spcBef>
                <a:spcPct val="0"/>
              </a:spcBef>
              <a:buClrTx/>
              <a:buSzTx/>
              <a:buFontTx/>
              <a:buNone/>
            </a:pPr>
            <a:r>
              <a:rPr lang="en-US" altLang="en-US" sz="1600" b="1">
                <a:solidFill>
                  <a:srgbClr val="000000"/>
                </a:solidFill>
                <a:ea typeface="Times New Roman" panose="02020603050405020304" pitchFamily="18" charset="0"/>
                <a:cs typeface="ITCFranklinGothicStd-Hvy"/>
              </a:rPr>
              <a:t>FIGURE</a:t>
            </a:r>
            <a:r>
              <a:rPr lang="en-US" altLang="en-US" sz="1600">
                <a:solidFill>
                  <a:srgbClr val="000000"/>
                </a:solidFill>
                <a:ea typeface="Times New Roman" panose="02020603050405020304" pitchFamily="18" charset="0"/>
                <a:cs typeface="ITCFranklinGothicStd-Hvy"/>
              </a:rPr>
              <a:t> #:</a:t>
            </a:r>
            <a:r>
              <a:rPr lang="en-US" altLang="en-US" sz="1600" b="1">
                <a:solidFill>
                  <a:srgbClr val="0A87D7"/>
                </a:solidFill>
                <a:ea typeface="Times New Roman" panose="02020603050405020304" pitchFamily="18" charset="0"/>
                <a:cs typeface="MinionPro-Bold" panose="02040703060201020203" pitchFamily="18" charset="0"/>
              </a:rPr>
              <a:t> </a:t>
            </a:r>
            <a:r>
              <a:rPr lang="en-US" altLang="en-US" sz="1600">
                <a:solidFill>
                  <a:srgbClr val="000000"/>
                </a:solidFill>
                <a:ea typeface="Times New Roman" panose="02020603050405020304" pitchFamily="18" charset="0"/>
                <a:cs typeface="ITCFranklinGothicStd-Hvy"/>
              </a:rPr>
              <a:t>Miss rate versus block size. </a:t>
            </a:r>
            <a:r>
              <a:rPr lang="en-US" altLang="en-US" sz="1600">
                <a:solidFill>
                  <a:srgbClr val="000000"/>
                </a:solidFill>
                <a:ea typeface="Times New Roman" panose="02020603050405020304" pitchFamily="18" charset="0"/>
                <a:cs typeface="MinionPro-Regular" panose="02040503050201020203" pitchFamily="18" charset="0"/>
              </a:rPr>
              <a:t>Note that the miss rate actually goes up if the block size is too large relative to the cache size. Each line represents a cache of different size. (This figure is independent of associativity, discussed soon.) This data is based on SPEC92.</a:t>
            </a:r>
          </a:p>
        </p:txBody>
      </p:sp>
      <p:sp>
        <p:nvSpPr>
          <p:cNvPr id="2" name="TextBox 1">
            <a:extLst>
              <a:ext uri="{FF2B5EF4-FFF2-40B4-BE49-F238E27FC236}">
                <a16:creationId xmlns:a16="http://schemas.microsoft.com/office/drawing/2014/main" id="{34AA9FBB-553E-4C32-ADCA-7674453AB2FA}"/>
              </a:ext>
            </a:extLst>
          </p:cNvPr>
          <p:cNvSpPr txBox="1"/>
          <p:nvPr/>
        </p:nvSpPr>
        <p:spPr>
          <a:xfrm>
            <a:off x="8228013" y="2455863"/>
            <a:ext cx="915987" cy="646112"/>
          </a:xfrm>
          <a:prstGeom prst="rect">
            <a:avLst/>
          </a:prstGeom>
          <a:solidFill>
            <a:schemeClr val="tx2">
              <a:lumMod val="40000"/>
              <a:lumOff val="60000"/>
            </a:schemeClr>
          </a:solidFill>
        </p:spPr>
        <p:txBody>
          <a:bodyPr>
            <a:spAutoFit/>
          </a:bodyPr>
          <a:lstStyle/>
          <a:p>
            <a:pPr>
              <a:defRPr/>
            </a:pPr>
            <a:r>
              <a:rPr lang="en-US" dirty="0"/>
              <a:t>Cache sizes</a:t>
            </a:r>
          </a:p>
        </p:txBody>
      </p:sp>
      <p:cxnSp>
        <p:nvCxnSpPr>
          <p:cNvPr id="70663" name="Straight Arrow Connector 3">
            <a:extLst>
              <a:ext uri="{FF2B5EF4-FFF2-40B4-BE49-F238E27FC236}">
                <a16:creationId xmlns:a16="http://schemas.microsoft.com/office/drawing/2014/main" id="{62EFC808-3DF7-4442-AD3B-41E6ED370747}"/>
              </a:ext>
            </a:extLst>
          </p:cNvPr>
          <p:cNvCxnSpPr>
            <a:cxnSpLocks noChangeShapeType="1"/>
            <a:stCxn id="2" idx="0"/>
          </p:cNvCxnSpPr>
          <p:nvPr/>
        </p:nvCxnSpPr>
        <p:spPr bwMode="auto">
          <a:xfrm flipH="1" flipV="1">
            <a:off x="8228013" y="1700213"/>
            <a:ext cx="458787" cy="7556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664" name="Straight Arrow Connector 5">
            <a:extLst>
              <a:ext uri="{FF2B5EF4-FFF2-40B4-BE49-F238E27FC236}">
                <a16:creationId xmlns:a16="http://schemas.microsoft.com/office/drawing/2014/main" id="{6C4B4E3C-3DF7-417B-96D3-479B4C051845}"/>
              </a:ext>
            </a:extLst>
          </p:cNvPr>
          <p:cNvCxnSpPr>
            <a:cxnSpLocks noChangeShapeType="1"/>
          </p:cNvCxnSpPr>
          <p:nvPr/>
        </p:nvCxnSpPr>
        <p:spPr bwMode="auto">
          <a:xfrm flipH="1">
            <a:off x="8456613" y="3101975"/>
            <a:ext cx="230187" cy="4714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665" name="Straight Arrow Connector 7">
            <a:extLst>
              <a:ext uri="{FF2B5EF4-FFF2-40B4-BE49-F238E27FC236}">
                <a16:creationId xmlns:a16="http://schemas.microsoft.com/office/drawing/2014/main" id="{070C974C-F20B-4E3E-8B85-716129630332}"/>
              </a:ext>
            </a:extLst>
          </p:cNvPr>
          <p:cNvCxnSpPr>
            <a:cxnSpLocks noChangeShapeType="1"/>
            <a:stCxn id="2" idx="2"/>
          </p:cNvCxnSpPr>
          <p:nvPr/>
        </p:nvCxnSpPr>
        <p:spPr bwMode="auto">
          <a:xfrm flipH="1">
            <a:off x="8456613" y="3101975"/>
            <a:ext cx="230187" cy="11191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666" name="Straight Arrow Connector 9">
            <a:extLst>
              <a:ext uri="{FF2B5EF4-FFF2-40B4-BE49-F238E27FC236}">
                <a16:creationId xmlns:a16="http://schemas.microsoft.com/office/drawing/2014/main" id="{09DBA58D-20C6-434B-B275-39DFF2838464}"/>
              </a:ext>
            </a:extLst>
          </p:cNvPr>
          <p:cNvCxnSpPr>
            <a:cxnSpLocks noChangeShapeType="1"/>
          </p:cNvCxnSpPr>
          <p:nvPr/>
        </p:nvCxnSpPr>
        <p:spPr bwMode="auto">
          <a:xfrm flipH="1">
            <a:off x="8515350" y="3101975"/>
            <a:ext cx="171450" cy="15509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FDE6C993-58CC-420C-8BE0-FB122853E7E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63842EB0-ABDD-4A77-9A38-E9D4FF965F4B}" type="slidenum">
              <a:rPr lang="en-AU" altLang="en-US" sz="1400" smtClean="0"/>
              <a:pPr>
                <a:spcBef>
                  <a:spcPct val="0"/>
                </a:spcBef>
                <a:buClrTx/>
                <a:buSzTx/>
                <a:buFontTx/>
                <a:buNone/>
              </a:pPr>
              <a:t>4</a:t>
            </a:fld>
            <a:endParaRPr lang="en-AU" altLang="en-US" sz="1400"/>
          </a:p>
        </p:txBody>
      </p:sp>
      <p:sp>
        <p:nvSpPr>
          <p:cNvPr id="11267" name="Rectangle 4">
            <a:extLst>
              <a:ext uri="{FF2B5EF4-FFF2-40B4-BE49-F238E27FC236}">
                <a16:creationId xmlns:a16="http://schemas.microsoft.com/office/drawing/2014/main" id="{826EFABB-B004-406A-AD4D-E1EADAFED94F}"/>
              </a:ext>
            </a:extLst>
          </p:cNvPr>
          <p:cNvSpPr>
            <a:spLocks noGrp="1" noChangeArrowheads="1"/>
          </p:cNvSpPr>
          <p:nvPr>
            <p:ph type="title"/>
          </p:nvPr>
        </p:nvSpPr>
        <p:spPr/>
        <p:txBody>
          <a:bodyPr/>
          <a:lstStyle/>
          <a:p>
            <a:pPr eaLnBrk="1" hangingPunct="1"/>
            <a:r>
              <a:rPr lang="en-US" altLang="en-US"/>
              <a:t>Taking Advantage of Locality</a:t>
            </a:r>
            <a:endParaRPr lang="en-AU" altLang="en-US"/>
          </a:p>
        </p:txBody>
      </p:sp>
      <p:sp>
        <p:nvSpPr>
          <p:cNvPr id="11268" name="Rectangle 5">
            <a:extLst>
              <a:ext uri="{FF2B5EF4-FFF2-40B4-BE49-F238E27FC236}">
                <a16:creationId xmlns:a16="http://schemas.microsoft.com/office/drawing/2014/main" id="{E02C15F3-4A08-4172-B120-568F38C15894}"/>
              </a:ext>
            </a:extLst>
          </p:cNvPr>
          <p:cNvSpPr>
            <a:spLocks noGrp="1" noChangeArrowheads="1"/>
          </p:cNvSpPr>
          <p:nvPr>
            <p:ph type="body" idx="1"/>
          </p:nvPr>
        </p:nvSpPr>
        <p:spPr/>
        <p:txBody>
          <a:bodyPr/>
          <a:lstStyle/>
          <a:p>
            <a:pPr eaLnBrk="1" hangingPunct="1"/>
            <a:r>
              <a:rPr lang="en-US" altLang="en-US"/>
              <a:t>Memory hierarchy</a:t>
            </a:r>
          </a:p>
          <a:p>
            <a:pPr eaLnBrk="1" hangingPunct="1"/>
            <a:r>
              <a:rPr lang="en-US" altLang="en-US"/>
              <a:t>Store everything on disk</a:t>
            </a:r>
          </a:p>
          <a:p>
            <a:pPr eaLnBrk="1" hangingPunct="1"/>
            <a:r>
              <a:rPr lang="en-US" altLang="en-US"/>
              <a:t>Copy recently accessed (and nearby) items from disk to smaller DRAM memory</a:t>
            </a:r>
          </a:p>
          <a:p>
            <a:pPr lvl="1" eaLnBrk="1" hangingPunct="1"/>
            <a:r>
              <a:rPr lang="en-US" altLang="en-US"/>
              <a:t>Main memory</a:t>
            </a:r>
          </a:p>
          <a:p>
            <a:pPr eaLnBrk="1" hangingPunct="1"/>
            <a:r>
              <a:rPr lang="en-US" altLang="en-US"/>
              <a:t>Copy more recently accessed (and nearby) items from DRAM to smaller SRAM memory</a:t>
            </a:r>
          </a:p>
          <a:p>
            <a:pPr lvl="1" eaLnBrk="1" hangingPunct="1"/>
            <a:r>
              <a:rPr lang="en-US" altLang="en-US"/>
              <a:t>Cache memory attached to CPU</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id="{BF5C1354-5FF0-4A96-B10F-3679E729026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EA40145D-D4B2-4663-9563-1484BE31F431}" type="slidenum">
              <a:rPr lang="en-AU" altLang="en-US" sz="1400" smtClean="0"/>
              <a:pPr>
                <a:spcBef>
                  <a:spcPct val="0"/>
                </a:spcBef>
                <a:buClrTx/>
                <a:buSzTx/>
                <a:buFontTx/>
                <a:buNone/>
              </a:pPr>
              <a:t>40</a:t>
            </a:fld>
            <a:endParaRPr lang="en-AU" altLang="en-US" sz="1400"/>
          </a:p>
        </p:txBody>
      </p:sp>
      <p:sp>
        <p:nvSpPr>
          <p:cNvPr id="72707" name="Rectangle 4">
            <a:extLst>
              <a:ext uri="{FF2B5EF4-FFF2-40B4-BE49-F238E27FC236}">
                <a16:creationId xmlns:a16="http://schemas.microsoft.com/office/drawing/2014/main" id="{4A16AF16-A5A1-42B1-B3EE-F0FAF78A7184}"/>
              </a:ext>
            </a:extLst>
          </p:cNvPr>
          <p:cNvSpPr>
            <a:spLocks noGrp="1" noChangeArrowheads="1"/>
          </p:cNvSpPr>
          <p:nvPr>
            <p:ph type="title"/>
          </p:nvPr>
        </p:nvSpPr>
        <p:spPr/>
        <p:txBody>
          <a:bodyPr/>
          <a:lstStyle/>
          <a:p>
            <a:pPr eaLnBrk="1" hangingPunct="1"/>
            <a:r>
              <a:rPr lang="en-US" altLang="en-US"/>
              <a:t>Cache Misses</a:t>
            </a:r>
            <a:endParaRPr lang="en-AU" altLang="en-US"/>
          </a:p>
        </p:txBody>
      </p:sp>
      <p:sp>
        <p:nvSpPr>
          <p:cNvPr id="72708" name="Rectangle 5">
            <a:extLst>
              <a:ext uri="{FF2B5EF4-FFF2-40B4-BE49-F238E27FC236}">
                <a16:creationId xmlns:a16="http://schemas.microsoft.com/office/drawing/2014/main" id="{9C84B5BC-DAD0-4B7B-98D1-C10D02D401C6}"/>
              </a:ext>
            </a:extLst>
          </p:cNvPr>
          <p:cNvSpPr>
            <a:spLocks noGrp="1" noChangeArrowheads="1"/>
          </p:cNvSpPr>
          <p:nvPr>
            <p:ph type="body" idx="1"/>
          </p:nvPr>
        </p:nvSpPr>
        <p:spPr/>
        <p:txBody>
          <a:bodyPr/>
          <a:lstStyle/>
          <a:p>
            <a:pPr eaLnBrk="1" hangingPunct="1"/>
            <a:r>
              <a:rPr lang="en-US" altLang="en-US"/>
              <a:t>On cache hit, CPU proceeds normally</a:t>
            </a:r>
          </a:p>
          <a:p>
            <a:pPr eaLnBrk="1" hangingPunct="1"/>
            <a:r>
              <a:rPr lang="en-US" altLang="en-US"/>
              <a:t>On cache miss</a:t>
            </a:r>
          </a:p>
          <a:p>
            <a:pPr lvl="1" eaLnBrk="1" hangingPunct="1"/>
            <a:r>
              <a:rPr lang="en-US" altLang="en-US">
                <a:solidFill>
                  <a:srgbClr val="FF0000"/>
                </a:solidFill>
              </a:rPr>
              <a:t>Stall the CPU pipeline</a:t>
            </a:r>
          </a:p>
          <a:p>
            <a:pPr lvl="1" eaLnBrk="1" hangingPunct="1"/>
            <a:r>
              <a:rPr lang="en-US" altLang="en-US"/>
              <a:t>Fetch block from next level of hierarchy</a:t>
            </a:r>
          </a:p>
          <a:p>
            <a:pPr lvl="1" eaLnBrk="1" hangingPunct="1"/>
            <a:r>
              <a:rPr lang="en-US" altLang="en-US"/>
              <a:t>Instruction cache miss</a:t>
            </a:r>
          </a:p>
          <a:p>
            <a:pPr lvl="2" eaLnBrk="1" hangingPunct="1"/>
            <a:r>
              <a:rPr lang="en-US" altLang="en-US"/>
              <a:t>Restart instruction fetch</a:t>
            </a:r>
          </a:p>
          <a:p>
            <a:pPr lvl="1" eaLnBrk="1" hangingPunct="1"/>
            <a:r>
              <a:rPr lang="en-US" altLang="en-US"/>
              <a:t>Data cache miss</a:t>
            </a:r>
          </a:p>
          <a:p>
            <a:pPr lvl="2" eaLnBrk="1" hangingPunct="1"/>
            <a:r>
              <a:rPr lang="en-US" altLang="en-US"/>
              <a:t>Complete data access</a:t>
            </a:r>
            <a:endParaRPr lang="en-AU"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id="{A317A475-699B-4AE1-834D-0D4AD34503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CAD224CC-3750-4A9E-A7D1-A7A024413099}" type="slidenum">
              <a:rPr lang="en-AU" altLang="en-US" sz="1400" smtClean="0"/>
              <a:pPr>
                <a:spcBef>
                  <a:spcPct val="0"/>
                </a:spcBef>
                <a:buClrTx/>
                <a:buSzTx/>
                <a:buFontTx/>
                <a:buNone/>
              </a:pPr>
              <a:t>41</a:t>
            </a:fld>
            <a:endParaRPr lang="en-AU" altLang="en-US" sz="1400"/>
          </a:p>
        </p:txBody>
      </p:sp>
      <p:sp>
        <p:nvSpPr>
          <p:cNvPr id="74755" name="Rectangle 4">
            <a:extLst>
              <a:ext uri="{FF2B5EF4-FFF2-40B4-BE49-F238E27FC236}">
                <a16:creationId xmlns:a16="http://schemas.microsoft.com/office/drawing/2014/main" id="{EB52269B-3383-4846-9EF1-1365BCF69DA3}"/>
              </a:ext>
            </a:extLst>
          </p:cNvPr>
          <p:cNvSpPr>
            <a:spLocks noGrp="1" noChangeArrowheads="1"/>
          </p:cNvSpPr>
          <p:nvPr>
            <p:ph type="title"/>
          </p:nvPr>
        </p:nvSpPr>
        <p:spPr/>
        <p:txBody>
          <a:bodyPr/>
          <a:lstStyle/>
          <a:p>
            <a:pPr eaLnBrk="1" hangingPunct="1"/>
            <a:r>
              <a:rPr lang="en-US" altLang="en-US"/>
              <a:t>Write-Through</a:t>
            </a:r>
            <a:endParaRPr lang="en-AU" altLang="en-US"/>
          </a:p>
        </p:txBody>
      </p:sp>
      <p:sp>
        <p:nvSpPr>
          <p:cNvPr id="74756" name="Rectangle 5">
            <a:extLst>
              <a:ext uri="{FF2B5EF4-FFF2-40B4-BE49-F238E27FC236}">
                <a16:creationId xmlns:a16="http://schemas.microsoft.com/office/drawing/2014/main" id="{D06F1F79-A6BE-43A9-AACC-1808E42AB17B}"/>
              </a:ext>
            </a:extLst>
          </p:cNvPr>
          <p:cNvSpPr>
            <a:spLocks noGrp="1" noChangeArrowheads="1"/>
          </p:cNvSpPr>
          <p:nvPr>
            <p:ph type="body" idx="1"/>
          </p:nvPr>
        </p:nvSpPr>
        <p:spPr/>
        <p:txBody>
          <a:bodyPr/>
          <a:lstStyle/>
          <a:p>
            <a:pPr eaLnBrk="1" hangingPunct="1">
              <a:lnSpc>
                <a:spcPct val="90000"/>
              </a:lnSpc>
            </a:pPr>
            <a:r>
              <a:rPr lang="en-US" altLang="en-US" sz="2800"/>
              <a:t>On data-write hit, could just update the block in cache</a:t>
            </a:r>
          </a:p>
          <a:p>
            <a:pPr lvl="1" eaLnBrk="1" hangingPunct="1">
              <a:lnSpc>
                <a:spcPct val="90000"/>
              </a:lnSpc>
            </a:pPr>
            <a:r>
              <a:rPr lang="en-US" altLang="en-US" sz="2400"/>
              <a:t>But then cache and memory would be inconsistent</a:t>
            </a:r>
          </a:p>
          <a:p>
            <a:pPr eaLnBrk="1" hangingPunct="1">
              <a:lnSpc>
                <a:spcPct val="90000"/>
              </a:lnSpc>
            </a:pPr>
            <a:r>
              <a:rPr lang="en-US" altLang="en-US" sz="2800"/>
              <a:t>Write through: also update memory</a:t>
            </a:r>
          </a:p>
          <a:p>
            <a:pPr eaLnBrk="1" hangingPunct="1">
              <a:lnSpc>
                <a:spcPct val="90000"/>
              </a:lnSpc>
            </a:pPr>
            <a:r>
              <a:rPr lang="en-US" altLang="en-US" sz="2800"/>
              <a:t>But this approach makes writes take longer</a:t>
            </a:r>
          </a:p>
          <a:p>
            <a:pPr lvl="1" eaLnBrk="1" hangingPunct="1">
              <a:lnSpc>
                <a:spcPct val="90000"/>
              </a:lnSpc>
            </a:pPr>
            <a:r>
              <a:rPr lang="en-US" altLang="en-US" sz="2400"/>
              <a:t>e.g., if base CPI = 1, 10% of instructions are stores, write to memory takes 100 cycles</a:t>
            </a:r>
          </a:p>
          <a:p>
            <a:pPr lvl="2" eaLnBrk="1" hangingPunct="1">
              <a:lnSpc>
                <a:spcPct val="90000"/>
              </a:lnSpc>
            </a:pPr>
            <a:r>
              <a:rPr lang="en-US" altLang="en-US" sz="2000"/>
              <a:t> Effective CPI = 1 + 0.1×100 = 11</a:t>
            </a:r>
          </a:p>
          <a:p>
            <a:pPr eaLnBrk="1" hangingPunct="1">
              <a:lnSpc>
                <a:spcPct val="90000"/>
              </a:lnSpc>
            </a:pPr>
            <a:r>
              <a:rPr lang="en-US" altLang="en-US" sz="2800"/>
              <a:t>Solution: </a:t>
            </a:r>
            <a:r>
              <a:rPr lang="en-US" altLang="en-US" sz="2800">
                <a:solidFill>
                  <a:srgbClr val="0070C0"/>
                </a:solidFill>
              </a:rPr>
              <a:t>write buffer</a:t>
            </a:r>
          </a:p>
          <a:p>
            <a:pPr lvl="1" eaLnBrk="1" hangingPunct="1">
              <a:lnSpc>
                <a:spcPct val="90000"/>
              </a:lnSpc>
            </a:pPr>
            <a:r>
              <a:rPr lang="en-US" altLang="en-US" sz="2400"/>
              <a:t>Holds data waiting to be written to memory</a:t>
            </a:r>
          </a:p>
          <a:p>
            <a:pPr lvl="1" eaLnBrk="1" hangingPunct="1">
              <a:lnSpc>
                <a:spcPct val="90000"/>
              </a:lnSpc>
            </a:pPr>
            <a:r>
              <a:rPr lang="en-US" altLang="en-US" sz="2400"/>
              <a:t>CPU continues immediately</a:t>
            </a:r>
          </a:p>
          <a:p>
            <a:pPr lvl="2" eaLnBrk="1" hangingPunct="1">
              <a:lnSpc>
                <a:spcPct val="90000"/>
              </a:lnSpc>
            </a:pPr>
            <a:r>
              <a:rPr lang="en-US" altLang="en-US" sz="2000"/>
              <a:t>Only stalls on write if write buffer is already full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608BC232-CD72-44EF-8783-66192BD657A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473E2FE3-24A8-4B8E-8BC3-ADDF911C9A6E}" type="slidenum">
              <a:rPr lang="en-AU" altLang="en-US" sz="1400" smtClean="0"/>
              <a:pPr>
                <a:spcBef>
                  <a:spcPct val="0"/>
                </a:spcBef>
                <a:buClrTx/>
                <a:buSzTx/>
                <a:buFontTx/>
                <a:buNone/>
              </a:pPr>
              <a:t>42</a:t>
            </a:fld>
            <a:endParaRPr lang="en-AU" altLang="en-US" sz="1400"/>
          </a:p>
        </p:txBody>
      </p:sp>
      <p:sp>
        <p:nvSpPr>
          <p:cNvPr id="76803" name="Rectangle 4">
            <a:extLst>
              <a:ext uri="{FF2B5EF4-FFF2-40B4-BE49-F238E27FC236}">
                <a16:creationId xmlns:a16="http://schemas.microsoft.com/office/drawing/2014/main" id="{E25AC9F5-0D13-4229-8A5B-45BF6AB72DF6}"/>
              </a:ext>
            </a:extLst>
          </p:cNvPr>
          <p:cNvSpPr>
            <a:spLocks noGrp="1" noChangeArrowheads="1"/>
          </p:cNvSpPr>
          <p:nvPr>
            <p:ph type="title"/>
          </p:nvPr>
        </p:nvSpPr>
        <p:spPr/>
        <p:txBody>
          <a:bodyPr/>
          <a:lstStyle/>
          <a:p>
            <a:pPr eaLnBrk="1" hangingPunct="1"/>
            <a:r>
              <a:rPr lang="en-US" altLang="en-US"/>
              <a:t>Write-Back</a:t>
            </a:r>
            <a:endParaRPr lang="en-AU" altLang="en-US"/>
          </a:p>
        </p:txBody>
      </p:sp>
      <p:sp>
        <p:nvSpPr>
          <p:cNvPr id="76804" name="Rectangle 5">
            <a:extLst>
              <a:ext uri="{FF2B5EF4-FFF2-40B4-BE49-F238E27FC236}">
                <a16:creationId xmlns:a16="http://schemas.microsoft.com/office/drawing/2014/main" id="{15E75994-49A7-4A64-8BB2-5BD5F5A453E4}"/>
              </a:ext>
            </a:extLst>
          </p:cNvPr>
          <p:cNvSpPr>
            <a:spLocks noGrp="1" noChangeArrowheads="1"/>
          </p:cNvSpPr>
          <p:nvPr>
            <p:ph type="body" idx="1"/>
          </p:nvPr>
        </p:nvSpPr>
        <p:spPr/>
        <p:txBody>
          <a:bodyPr/>
          <a:lstStyle/>
          <a:p>
            <a:pPr eaLnBrk="1" hangingPunct="1"/>
            <a:r>
              <a:rPr lang="en-US" altLang="en-US"/>
              <a:t>Alternative: On data-write hit, just update the block in cache</a:t>
            </a:r>
          </a:p>
          <a:p>
            <a:pPr lvl="1" eaLnBrk="1" hangingPunct="1"/>
            <a:r>
              <a:rPr lang="en-US" altLang="en-US"/>
              <a:t>Keep track of whether each block is </a:t>
            </a:r>
            <a:r>
              <a:rPr lang="en-US" altLang="en-US">
                <a:solidFill>
                  <a:srgbClr val="FF0000"/>
                </a:solidFill>
              </a:rPr>
              <a:t>dirty</a:t>
            </a:r>
          </a:p>
          <a:p>
            <a:pPr eaLnBrk="1" hangingPunct="1"/>
            <a:r>
              <a:rPr lang="en-US" altLang="en-US"/>
              <a:t>When a dirty block is replaced</a:t>
            </a:r>
          </a:p>
          <a:p>
            <a:pPr lvl="1" eaLnBrk="1" hangingPunct="1"/>
            <a:r>
              <a:rPr lang="en-US" altLang="en-US"/>
              <a:t>Write it back to memory</a:t>
            </a:r>
          </a:p>
          <a:p>
            <a:pPr lvl="1" eaLnBrk="1" hangingPunct="1"/>
            <a:r>
              <a:rPr lang="en-US" altLang="en-US"/>
              <a:t>Can use a write buffer to allow replacing block to be read first</a:t>
            </a:r>
            <a:endParaRPr lang="en-AU"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A53A52CC-60FC-477F-96D8-4C2A6E4541C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23C8A5C7-8203-4FCB-B65B-E5A17E6EA419}" type="slidenum">
              <a:rPr lang="en-AU" altLang="en-US" sz="1400" smtClean="0"/>
              <a:pPr>
                <a:spcBef>
                  <a:spcPct val="0"/>
                </a:spcBef>
                <a:buClrTx/>
                <a:buSzTx/>
                <a:buFontTx/>
                <a:buNone/>
              </a:pPr>
              <a:t>43</a:t>
            </a:fld>
            <a:endParaRPr lang="en-AU" altLang="en-US" sz="1400"/>
          </a:p>
        </p:txBody>
      </p:sp>
      <p:sp>
        <p:nvSpPr>
          <p:cNvPr id="78851" name="Rectangle 2">
            <a:extLst>
              <a:ext uri="{FF2B5EF4-FFF2-40B4-BE49-F238E27FC236}">
                <a16:creationId xmlns:a16="http://schemas.microsoft.com/office/drawing/2014/main" id="{85D9354E-EC90-4D86-8921-6F4E3C7891DD}"/>
              </a:ext>
            </a:extLst>
          </p:cNvPr>
          <p:cNvSpPr>
            <a:spLocks noGrp="1" noChangeArrowheads="1"/>
          </p:cNvSpPr>
          <p:nvPr>
            <p:ph type="title"/>
          </p:nvPr>
        </p:nvSpPr>
        <p:spPr/>
        <p:txBody>
          <a:bodyPr/>
          <a:lstStyle/>
          <a:p>
            <a:pPr eaLnBrk="1" hangingPunct="1"/>
            <a:r>
              <a:rPr lang="en-AU" altLang="en-US" dirty="0"/>
              <a:t>Example: </a:t>
            </a:r>
            <a:r>
              <a:rPr lang="en-AU" altLang="en-US" dirty="0" err="1"/>
              <a:t>Intrinsity</a:t>
            </a:r>
            <a:r>
              <a:rPr lang="en-AU" altLang="en-US" dirty="0"/>
              <a:t> </a:t>
            </a:r>
            <a:r>
              <a:rPr lang="en-AU" altLang="en-US" dirty="0" err="1"/>
              <a:t>FastMATH</a:t>
            </a:r>
            <a:endParaRPr lang="en-AU" altLang="en-US" dirty="0"/>
          </a:p>
        </p:txBody>
      </p:sp>
      <p:sp>
        <p:nvSpPr>
          <p:cNvPr id="78852" name="Rectangle 3">
            <a:extLst>
              <a:ext uri="{FF2B5EF4-FFF2-40B4-BE49-F238E27FC236}">
                <a16:creationId xmlns:a16="http://schemas.microsoft.com/office/drawing/2014/main" id="{179B3F51-CC75-451E-9B17-DFEE37CCAAA5}"/>
              </a:ext>
            </a:extLst>
          </p:cNvPr>
          <p:cNvSpPr>
            <a:spLocks noGrp="1" noChangeArrowheads="1"/>
          </p:cNvSpPr>
          <p:nvPr>
            <p:ph type="body" idx="1"/>
          </p:nvPr>
        </p:nvSpPr>
        <p:spPr/>
        <p:txBody>
          <a:bodyPr/>
          <a:lstStyle/>
          <a:p>
            <a:pPr eaLnBrk="1" hangingPunct="1">
              <a:lnSpc>
                <a:spcPct val="90000"/>
              </a:lnSpc>
            </a:pPr>
            <a:r>
              <a:rPr lang="en-AU" altLang="en-US">
                <a:solidFill>
                  <a:srgbClr val="00B0F0"/>
                </a:solidFill>
              </a:rPr>
              <a:t>Embedded </a:t>
            </a:r>
            <a:r>
              <a:rPr lang="en-AU" altLang="en-US">
                <a:solidFill>
                  <a:srgbClr val="0070C0"/>
                </a:solidFill>
              </a:rPr>
              <a:t>MIPS</a:t>
            </a:r>
            <a:r>
              <a:rPr lang="en-AU" altLang="en-US"/>
              <a:t> processor</a:t>
            </a:r>
          </a:p>
          <a:p>
            <a:pPr lvl="1" eaLnBrk="1" hangingPunct="1">
              <a:lnSpc>
                <a:spcPct val="90000"/>
              </a:lnSpc>
            </a:pPr>
            <a:r>
              <a:rPr lang="en-AU" altLang="en-US"/>
              <a:t>12-stage pipeline</a:t>
            </a:r>
          </a:p>
          <a:p>
            <a:pPr lvl="1" eaLnBrk="1" hangingPunct="1">
              <a:lnSpc>
                <a:spcPct val="90000"/>
              </a:lnSpc>
            </a:pPr>
            <a:r>
              <a:rPr lang="en-AU" altLang="en-US"/>
              <a:t>Instruction and data access on each cycle</a:t>
            </a:r>
          </a:p>
          <a:p>
            <a:pPr eaLnBrk="1" hangingPunct="1">
              <a:lnSpc>
                <a:spcPct val="90000"/>
              </a:lnSpc>
            </a:pPr>
            <a:r>
              <a:rPr lang="en-AU" altLang="en-US"/>
              <a:t>Split cache: separate I-cache and D-cache</a:t>
            </a:r>
          </a:p>
          <a:p>
            <a:pPr lvl="1" eaLnBrk="1" hangingPunct="1">
              <a:lnSpc>
                <a:spcPct val="90000"/>
              </a:lnSpc>
            </a:pPr>
            <a:r>
              <a:rPr lang="en-AU" altLang="en-US"/>
              <a:t>Each 16KB: 256 blocks </a:t>
            </a:r>
            <a:r>
              <a:rPr lang="en-US" altLang="en-US">
                <a:cs typeface="Arial" panose="020B0604020202020204" pitchFamily="34" charset="0"/>
              </a:rPr>
              <a:t>×</a:t>
            </a:r>
            <a:r>
              <a:rPr lang="en-AU" altLang="en-US"/>
              <a:t> 16 words/block</a:t>
            </a:r>
          </a:p>
          <a:p>
            <a:pPr lvl="1" eaLnBrk="1" hangingPunct="1">
              <a:lnSpc>
                <a:spcPct val="90000"/>
              </a:lnSpc>
            </a:pPr>
            <a:r>
              <a:rPr lang="en-AU" altLang="en-US"/>
              <a:t>D-cache: write-through or write-back</a:t>
            </a:r>
          </a:p>
          <a:p>
            <a:pPr eaLnBrk="1" hangingPunct="1">
              <a:lnSpc>
                <a:spcPct val="90000"/>
              </a:lnSpc>
            </a:pPr>
            <a:r>
              <a:rPr lang="en-AU" altLang="en-US"/>
              <a:t>SPEC2000 miss rates</a:t>
            </a:r>
          </a:p>
          <a:p>
            <a:pPr lvl="1" eaLnBrk="1" hangingPunct="1">
              <a:lnSpc>
                <a:spcPct val="90000"/>
              </a:lnSpc>
            </a:pPr>
            <a:r>
              <a:rPr lang="en-AU" altLang="en-US"/>
              <a:t>I-cache: 0.4%</a:t>
            </a:r>
          </a:p>
          <a:p>
            <a:pPr lvl="1" eaLnBrk="1" hangingPunct="1">
              <a:lnSpc>
                <a:spcPct val="90000"/>
              </a:lnSpc>
            </a:pPr>
            <a:r>
              <a:rPr lang="en-AU" altLang="en-US"/>
              <a:t>D-cache: 11.4%</a:t>
            </a:r>
          </a:p>
          <a:p>
            <a:pPr lvl="1" eaLnBrk="1" hangingPunct="1">
              <a:lnSpc>
                <a:spcPct val="90000"/>
              </a:lnSpc>
            </a:pPr>
            <a:r>
              <a:rPr lang="en-AU" altLang="en-US"/>
              <a:t>Weighted average: 3.2%</a:t>
            </a:r>
          </a:p>
        </p:txBody>
      </p:sp>
      <p:sp>
        <p:nvSpPr>
          <p:cNvPr id="5" name="TextBox 1">
            <a:extLst>
              <a:ext uri="{FF2B5EF4-FFF2-40B4-BE49-F238E27FC236}">
                <a16:creationId xmlns:a16="http://schemas.microsoft.com/office/drawing/2014/main" id="{049BDB0E-B8DF-438C-B482-5CF2EC0963C5}"/>
              </a:ext>
            </a:extLst>
          </p:cNvPr>
          <p:cNvSpPr txBox="1">
            <a:spLocks noChangeArrowheads="1"/>
          </p:cNvSpPr>
          <p:nvPr/>
        </p:nvSpPr>
        <p:spPr bwMode="auto">
          <a:xfrm>
            <a:off x="7557002" y="925513"/>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a:extLst>
              <a:ext uri="{FF2B5EF4-FFF2-40B4-BE49-F238E27FC236}">
                <a16:creationId xmlns:a16="http://schemas.microsoft.com/office/drawing/2014/main" id="{26CF2E1B-9636-4EAA-AC0C-F9B29888D90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075F4744-5790-44A9-B048-415FBD7BDB2D}" type="slidenum">
              <a:rPr lang="en-AU" altLang="en-US" sz="1400" smtClean="0"/>
              <a:pPr>
                <a:spcBef>
                  <a:spcPct val="0"/>
                </a:spcBef>
                <a:buClrTx/>
                <a:buSzTx/>
                <a:buFontTx/>
                <a:buNone/>
              </a:pPr>
              <a:t>44</a:t>
            </a:fld>
            <a:endParaRPr lang="en-AU" altLang="en-US" sz="1400"/>
          </a:p>
        </p:txBody>
      </p:sp>
      <p:sp>
        <p:nvSpPr>
          <p:cNvPr id="80899" name="Rectangle 2">
            <a:extLst>
              <a:ext uri="{FF2B5EF4-FFF2-40B4-BE49-F238E27FC236}">
                <a16:creationId xmlns:a16="http://schemas.microsoft.com/office/drawing/2014/main" id="{38755E2A-A5F6-4018-8441-151023C10BAE}"/>
              </a:ext>
            </a:extLst>
          </p:cNvPr>
          <p:cNvSpPr>
            <a:spLocks noGrp="1" noChangeArrowheads="1"/>
          </p:cNvSpPr>
          <p:nvPr>
            <p:ph type="title"/>
          </p:nvPr>
        </p:nvSpPr>
        <p:spPr/>
        <p:txBody>
          <a:bodyPr/>
          <a:lstStyle/>
          <a:p>
            <a:pPr eaLnBrk="1" hangingPunct="1"/>
            <a:r>
              <a:rPr lang="en-AU" altLang="en-US"/>
              <a:t>Example: Intrinsity FastMATH</a:t>
            </a:r>
          </a:p>
        </p:txBody>
      </p:sp>
      <p:pic>
        <p:nvPicPr>
          <p:cNvPr id="80900" name="Picture 4" descr="f05-09-P374493">
            <a:extLst>
              <a:ext uri="{FF2B5EF4-FFF2-40B4-BE49-F238E27FC236}">
                <a16:creationId xmlns:a16="http://schemas.microsoft.com/office/drawing/2014/main" id="{3EDBAA84-C402-44DA-82C6-D2C7D447A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908050"/>
            <a:ext cx="7975600" cy="5051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0901" name="TextBox 1">
            <a:extLst>
              <a:ext uri="{FF2B5EF4-FFF2-40B4-BE49-F238E27FC236}">
                <a16:creationId xmlns:a16="http://schemas.microsoft.com/office/drawing/2014/main" id="{5EB375E6-8BB3-4415-BFEE-BFFD861B5B52}"/>
              </a:ext>
            </a:extLst>
          </p:cNvPr>
          <p:cNvSpPr txBox="1">
            <a:spLocks noChangeArrowheads="1"/>
          </p:cNvSpPr>
          <p:nvPr/>
        </p:nvSpPr>
        <p:spPr bwMode="auto">
          <a:xfrm>
            <a:off x="0" y="6200775"/>
            <a:ext cx="9144000"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b="1"/>
              <a:t>Figure</a:t>
            </a:r>
            <a:r>
              <a:rPr lang="en-US" altLang="en-US" sz="1800"/>
              <a:t>: </a:t>
            </a:r>
            <a:r>
              <a:rPr lang="en-US" altLang="en-US" sz="1800">
                <a:solidFill>
                  <a:srgbClr val="000000"/>
                </a:solidFill>
                <a:ea typeface="Times New Roman" panose="02020603050405020304" pitchFamily="18" charset="0"/>
                <a:cs typeface="ITCFranklinGothicStd-Hvy"/>
              </a:rPr>
              <a:t>The 16 KiB caches in the Intrinsity FastMATH each contain 256 blocks with 16 words per block.</a:t>
            </a:r>
            <a:r>
              <a:rPr lang="en-US" altLang="en-US" sz="1800">
                <a:solidFill>
                  <a:srgbClr val="000000"/>
                </a:solidFill>
                <a:ea typeface="Times New Roman" panose="02020603050405020304" pitchFamily="18" charset="0"/>
                <a:cs typeface="MinionPro-Regular" panose="02040503050201020203" pitchFamily="18" charset="0"/>
              </a:rPr>
              <a:t> </a:t>
            </a:r>
            <a:endParaRPr lang="en-US" altLang="en-US" sz="1800"/>
          </a:p>
        </p:txBody>
      </p:sp>
      <p:sp>
        <p:nvSpPr>
          <p:cNvPr id="6" name="TextBox 1">
            <a:extLst>
              <a:ext uri="{FF2B5EF4-FFF2-40B4-BE49-F238E27FC236}">
                <a16:creationId xmlns:a16="http://schemas.microsoft.com/office/drawing/2014/main" id="{E8A1F716-ACAA-43D7-8F08-DE2AB1C17C59}"/>
              </a:ext>
            </a:extLst>
          </p:cNvPr>
          <p:cNvSpPr txBox="1">
            <a:spLocks noChangeArrowheads="1"/>
          </p:cNvSpPr>
          <p:nvPr/>
        </p:nvSpPr>
        <p:spPr bwMode="auto">
          <a:xfrm>
            <a:off x="7291305" y="840133"/>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57C354E3-BCAD-4003-9975-0D1242AE6C61}"/>
              </a:ext>
            </a:extLst>
          </p:cNvPr>
          <p:cNvSpPr>
            <a:spLocks noGrp="1" noChangeArrowheads="1"/>
          </p:cNvSpPr>
          <p:nvPr>
            <p:ph type="title"/>
          </p:nvPr>
        </p:nvSpPr>
        <p:spPr>
          <a:xfrm>
            <a:off x="338138" y="2274888"/>
            <a:ext cx="8785225" cy="1446212"/>
          </a:xfrm>
        </p:spPr>
        <p:txBody>
          <a:bodyPr/>
          <a:lstStyle/>
          <a:p>
            <a:pPr algn="ctr"/>
            <a:r>
              <a:rPr lang="en-US" altLang="en-US"/>
              <a:t>5.4 Measuring and Improving Cache Performance </a:t>
            </a:r>
          </a:p>
        </p:txBody>
      </p:sp>
      <p:sp>
        <p:nvSpPr>
          <p:cNvPr id="82947" name="Footer Placeholder 2">
            <a:extLst>
              <a:ext uri="{FF2B5EF4-FFF2-40B4-BE49-F238E27FC236}">
                <a16:creationId xmlns:a16="http://schemas.microsoft.com/office/drawing/2014/main" id="{A1C39233-5AEB-495F-BB20-0D1A4B8A12F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2ED2FBF4-8CBF-4BA3-9D0D-7E01B2D46CE5}" type="slidenum">
              <a:rPr lang="en-AU" altLang="en-US" sz="1400" smtClean="0"/>
              <a:pPr>
                <a:spcBef>
                  <a:spcPct val="0"/>
                </a:spcBef>
                <a:buClrTx/>
                <a:buSzTx/>
                <a:buFontTx/>
                <a:buNone/>
              </a:pPr>
              <a:t>45</a:t>
            </a:fld>
            <a:endParaRPr lang="en-AU" altLang="en-US"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1709F925-33D7-46F9-AD01-3FA8290D74D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AA2D5A2F-B1B5-4E5D-91CD-3615DFB5367A}" type="slidenum">
              <a:rPr lang="en-AU" altLang="en-US" sz="1400" smtClean="0"/>
              <a:pPr>
                <a:spcBef>
                  <a:spcPct val="0"/>
                </a:spcBef>
                <a:buClrTx/>
                <a:buSzTx/>
                <a:buFontTx/>
                <a:buNone/>
              </a:pPr>
              <a:t>46</a:t>
            </a:fld>
            <a:endParaRPr lang="en-AU" altLang="en-US" sz="1400"/>
          </a:p>
        </p:txBody>
      </p:sp>
      <p:sp>
        <p:nvSpPr>
          <p:cNvPr id="87043" name="Rectangle 6">
            <a:extLst>
              <a:ext uri="{FF2B5EF4-FFF2-40B4-BE49-F238E27FC236}">
                <a16:creationId xmlns:a16="http://schemas.microsoft.com/office/drawing/2014/main" id="{7B22F0FD-530E-4A08-8FCB-FAEA74EC17CD}"/>
              </a:ext>
            </a:extLst>
          </p:cNvPr>
          <p:cNvSpPr>
            <a:spLocks noGrp="1" noChangeArrowheads="1"/>
          </p:cNvSpPr>
          <p:nvPr>
            <p:ph type="title"/>
          </p:nvPr>
        </p:nvSpPr>
        <p:spPr>
          <a:xfrm>
            <a:off x="684213" y="206375"/>
            <a:ext cx="8259762" cy="701675"/>
          </a:xfrm>
        </p:spPr>
        <p:txBody>
          <a:bodyPr/>
          <a:lstStyle/>
          <a:p>
            <a:pPr eaLnBrk="1" hangingPunct="1"/>
            <a:r>
              <a:rPr lang="en-US" altLang="en-US" sz="4000"/>
              <a:t>Measuring Cache Performance</a:t>
            </a:r>
            <a:endParaRPr lang="en-AU" altLang="en-US" sz="4000"/>
          </a:p>
        </p:txBody>
      </p:sp>
      <p:sp>
        <p:nvSpPr>
          <p:cNvPr id="87045" name="Text Box 4">
            <a:extLst>
              <a:ext uri="{FF2B5EF4-FFF2-40B4-BE49-F238E27FC236}">
                <a16:creationId xmlns:a16="http://schemas.microsoft.com/office/drawing/2014/main" id="{6D50DA46-FEE6-4BCA-BE46-6E85CBEF9B45}"/>
              </a:ext>
            </a:extLst>
          </p:cNvPr>
          <p:cNvSpPr txBox="1">
            <a:spLocks noChangeArrowheads="1"/>
          </p:cNvSpPr>
          <p:nvPr/>
        </p:nvSpPr>
        <p:spPr bwMode="auto">
          <a:xfrm rot="5400000">
            <a:off x="6277769" y="2499519"/>
            <a:ext cx="53657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§5.4 Measuring and Improving Cache Performance</a:t>
            </a:r>
          </a:p>
        </p:txBody>
      </p:sp>
      <p:pic>
        <p:nvPicPr>
          <p:cNvPr id="2" name="Picture 1">
            <a:extLst>
              <a:ext uri="{FF2B5EF4-FFF2-40B4-BE49-F238E27FC236}">
                <a16:creationId xmlns:a16="http://schemas.microsoft.com/office/drawing/2014/main" id="{05A09555-825A-4D3B-9705-418605F97E0E}"/>
              </a:ext>
            </a:extLst>
          </p:cNvPr>
          <p:cNvPicPr>
            <a:picLocks noChangeAspect="1"/>
          </p:cNvPicPr>
          <p:nvPr/>
        </p:nvPicPr>
        <p:blipFill>
          <a:blip r:embed="rId3"/>
          <a:stretch>
            <a:fillRect/>
          </a:stretch>
        </p:blipFill>
        <p:spPr>
          <a:xfrm>
            <a:off x="611560" y="1138473"/>
            <a:ext cx="7758112" cy="785678"/>
          </a:xfrm>
          <a:prstGeom prst="rect">
            <a:avLst/>
          </a:prstGeom>
        </p:spPr>
      </p:pic>
      <p:pic>
        <p:nvPicPr>
          <p:cNvPr id="3" name="Picture 2">
            <a:extLst>
              <a:ext uri="{FF2B5EF4-FFF2-40B4-BE49-F238E27FC236}">
                <a16:creationId xmlns:a16="http://schemas.microsoft.com/office/drawing/2014/main" id="{E4859DBD-9828-4DCA-A76B-0533BA9ECCAA}"/>
              </a:ext>
            </a:extLst>
          </p:cNvPr>
          <p:cNvPicPr>
            <a:picLocks noChangeAspect="1"/>
          </p:cNvPicPr>
          <p:nvPr/>
        </p:nvPicPr>
        <p:blipFill>
          <a:blip r:embed="rId4"/>
          <a:stretch>
            <a:fillRect/>
          </a:stretch>
        </p:blipFill>
        <p:spPr>
          <a:xfrm>
            <a:off x="656444" y="1943003"/>
            <a:ext cx="7668344" cy="630764"/>
          </a:xfrm>
          <a:prstGeom prst="rect">
            <a:avLst/>
          </a:prstGeom>
        </p:spPr>
      </p:pic>
      <p:pic>
        <p:nvPicPr>
          <p:cNvPr id="4" name="Picture 3">
            <a:extLst>
              <a:ext uri="{FF2B5EF4-FFF2-40B4-BE49-F238E27FC236}">
                <a16:creationId xmlns:a16="http://schemas.microsoft.com/office/drawing/2014/main" id="{1BA8C52C-B014-4052-BADD-E8AA00D4DB2A}"/>
              </a:ext>
            </a:extLst>
          </p:cNvPr>
          <p:cNvPicPr>
            <a:picLocks noChangeAspect="1"/>
          </p:cNvPicPr>
          <p:nvPr/>
        </p:nvPicPr>
        <p:blipFill>
          <a:blip r:embed="rId5"/>
          <a:stretch>
            <a:fillRect/>
          </a:stretch>
        </p:blipFill>
        <p:spPr>
          <a:xfrm>
            <a:off x="684213" y="2647888"/>
            <a:ext cx="7451725" cy="881168"/>
          </a:xfrm>
          <a:prstGeom prst="rect">
            <a:avLst/>
          </a:prstGeom>
        </p:spPr>
      </p:pic>
      <p:pic>
        <p:nvPicPr>
          <p:cNvPr id="5" name="Picture 4">
            <a:extLst>
              <a:ext uri="{FF2B5EF4-FFF2-40B4-BE49-F238E27FC236}">
                <a16:creationId xmlns:a16="http://schemas.microsoft.com/office/drawing/2014/main" id="{8E9398A8-3BCC-4A54-9DE1-E53F0AA0B143}"/>
              </a:ext>
            </a:extLst>
          </p:cNvPr>
          <p:cNvPicPr>
            <a:picLocks noChangeAspect="1"/>
          </p:cNvPicPr>
          <p:nvPr/>
        </p:nvPicPr>
        <p:blipFill>
          <a:blip r:embed="rId6"/>
          <a:stretch>
            <a:fillRect/>
          </a:stretch>
        </p:blipFill>
        <p:spPr>
          <a:xfrm>
            <a:off x="741693" y="3698527"/>
            <a:ext cx="7596336" cy="12568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1709F925-33D7-46F9-AD01-3FA8290D74D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AA2D5A2F-B1B5-4E5D-91CD-3615DFB5367A}" type="slidenum">
              <a:rPr lang="en-AU" altLang="en-US" sz="1400" smtClean="0"/>
              <a:pPr>
                <a:spcBef>
                  <a:spcPct val="0"/>
                </a:spcBef>
                <a:buClrTx/>
                <a:buSzTx/>
                <a:buFontTx/>
                <a:buNone/>
              </a:pPr>
              <a:t>47</a:t>
            </a:fld>
            <a:endParaRPr lang="en-AU" altLang="en-US" sz="1400"/>
          </a:p>
        </p:txBody>
      </p:sp>
      <p:sp>
        <p:nvSpPr>
          <p:cNvPr id="87043" name="Rectangle 6">
            <a:extLst>
              <a:ext uri="{FF2B5EF4-FFF2-40B4-BE49-F238E27FC236}">
                <a16:creationId xmlns:a16="http://schemas.microsoft.com/office/drawing/2014/main" id="{7B22F0FD-530E-4A08-8FCB-FAEA74EC17CD}"/>
              </a:ext>
            </a:extLst>
          </p:cNvPr>
          <p:cNvSpPr>
            <a:spLocks noGrp="1" noChangeArrowheads="1"/>
          </p:cNvSpPr>
          <p:nvPr>
            <p:ph type="title"/>
          </p:nvPr>
        </p:nvSpPr>
        <p:spPr>
          <a:xfrm>
            <a:off x="684213" y="206375"/>
            <a:ext cx="8259762" cy="701675"/>
          </a:xfrm>
        </p:spPr>
        <p:txBody>
          <a:bodyPr/>
          <a:lstStyle/>
          <a:p>
            <a:pPr eaLnBrk="1" hangingPunct="1"/>
            <a:r>
              <a:rPr lang="en-US" altLang="en-US" sz="4000"/>
              <a:t>Measuring Cache Performance</a:t>
            </a:r>
            <a:endParaRPr lang="en-AU" altLang="en-US" sz="4000"/>
          </a:p>
        </p:txBody>
      </p:sp>
      <p:sp>
        <p:nvSpPr>
          <p:cNvPr id="87044" name="Rectangle 7">
            <a:extLst>
              <a:ext uri="{FF2B5EF4-FFF2-40B4-BE49-F238E27FC236}">
                <a16:creationId xmlns:a16="http://schemas.microsoft.com/office/drawing/2014/main" id="{8BE654DA-4A78-4D57-97D1-ECAEB80CBF84}"/>
              </a:ext>
            </a:extLst>
          </p:cNvPr>
          <p:cNvSpPr>
            <a:spLocks noGrp="1" noChangeArrowheads="1"/>
          </p:cNvSpPr>
          <p:nvPr>
            <p:ph type="body" idx="1"/>
          </p:nvPr>
        </p:nvSpPr>
        <p:spPr>
          <a:xfrm>
            <a:off x="684213" y="1125538"/>
            <a:ext cx="8270875" cy="647278"/>
          </a:xfrm>
        </p:spPr>
        <p:txBody>
          <a:bodyPr/>
          <a:lstStyle/>
          <a:p>
            <a:pPr eaLnBrk="1" hangingPunct="1">
              <a:lnSpc>
                <a:spcPct val="80000"/>
              </a:lnSpc>
            </a:pPr>
            <a:r>
              <a:rPr lang="en-US" altLang="en-US" dirty="0"/>
              <a:t>With simplifying assumptions:</a:t>
            </a:r>
            <a:endParaRPr lang="en-AU" altLang="en-US" dirty="0"/>
          </a:p>
        </p:txBody>
      </p:sp>
      <p:sp>
        <p:nvSpPr>
          <p:cNvPr id="87045" name="Text Box 4">
            <a:extLst>
              <a:ext uri="{FF2B5EF4-FFF2-40B4-BE49-F238E27FC236}">
                <a16:creationId xmlns:a16="http://schemas.microsoft.com/office/drawing/2014/main" id="{6D50DA46-FEE6-4BCA-BE46-6E85CBEF9B45}"/>
              </a:ext>
            </a:extLst>
          </p:cNvPr>
          <p:cNvSpPr txBox="1">
            <a:spLocks noChangeArrowheads="1"/>
          </p:cNvSpPr>
          <p:nvPr/>
        </p:nvSpPr>
        <p:spPr bwMode="auto">
          <a:xfrm rot="5400000">
            <a:off x="6277769" y="2499519"/>
            <a:ext cx="53657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§5.4 Measuring and Improving Cache Performance</a:t>
            </a:r>
          </a:p>
        </p:txBody>
      </p:sp>
      <p:graphicFrame>
        <p:nvGraphicFramePr>
          <p:cNvPr id="87046" name="Object 5">
            <a:extLst>
              <a:ext uri="{FF2B5EF4-FFF2-40B4-BE49-F238E27FC236}">
                <a16:creationId xmlns:a16="http://schemas.microsoft.com/office/drawing/2014/main" id="{568E1D9E-F29C-40CC-BD77-E70C8BC4970B}"/>
              </a:ext>
            </a:extLst>
          </p:cNvPr>
          <p:cNvGraphicFramePr>
            <a:graphicFrameLocks noChangeAspect="1"/>
          </p:cNvGraphicFramePr>
          <p:nvPr>
            <p:extLst>
              <p:ext uri="{D42A27DB-BD31-4B8C-83A1-F6EECF244321}">
                <p14:modId xmlns:p14="http://schemas.microsoft.com/office/powerpoint/2010/main" val="4107009027"/>
              </p:ext>
            </p:extLst>
          </p:nvPr>
        </p:nvGraphicFramePr>
        <p:xfrm>
          <a:off x="1497806" y="1954274"/>
          <a:ext cx="6148387" cy="2362200"/>
        </p:xfrm>
        <a:graphic>
          <a:graphicData uri="http://schemas.openxmlformats.org/presentationml/2006/ole">
            <mc:AlternateContent xmlns:mc="http://schemas.openxmlformats.org/markup-compatibility/2006">
              <mc:Choice xmlns:v="urn:schemas-microsoft-com:vml" Requires="v">
                <p:oleObj spid="_x0000_s172065" name="Equation" r:id="rId4" imgW="3073400" imgH="1181100" progId="Equation.3">
                  <p:embed/>
                </p:oleObj>
              </mc:Choice>
              <mc:Fallback>
                <p:oleObj name="Equation" r:id="rId4" imgW="3073400" imgH="1181100" progId="Equation.3">
                  <p:embed/>
                  <p:pic>
                    <p:nvPicPr>
                      <p:cNvPr id="87046" name="Object 5">
                        <a:extLst>
                          <a:ext uri="{FF2B5EF4-FFF2-40B4-BE49-F238E27FC236}">
                            <a16:creationId xmlns:a16="http://schemas.microsoft.com/office/drawing/2014/main" id="{568E1D9E-F29C-40CC-BD77-E70C8BC497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806" y="1954274"/>
                        <a:ext cx="6148387"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23897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id="{5C864B35-0330-4D8F-BB7C-309E1E564FF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66FB5916-24BC-4B4E-A6D5-6C62FAE722F2}" type="slidenum">
              <a:rPr lang="en-AU" altLang="en-US" sz="1400" smtClean="0"/>
              <a:pPr>
                <a:spcBef>
                  <a:spcPct val="0"/>
                </a:spcBef>
                <a:buClrTx/>
                <a:buSzTx/>
                <a:buFontTx/>
                <a:buNone/>
              </a:pPr>
              <a:t>48</a:t>
            </a:fld>
            <a:endParaRPr lang="en-AU" altLang="en-US" sz="1400"/>
          </a:p>
        </p:txBody>
      </p:sp>
      <p:sp>
        <p:nvSpPr>
          <p:cNvPr id="89091" name="Rectangle 4">
            <a:extLst>
              <a:ext uri="{FF2B5EF4-FFF2-40B4-BE49-F238E27FC236}">
                <a16:creationId xmlns:a16="http://schemas.microsoft.com/office/drawing/2014/main" id="{0134AF84-5B0F-46E2-9CC1-FAAACE132738}"/>
              </a:ext>
            </a:extLst>
          </p:cNvPr>
          <p:cNvSpPr>
            <a:spLocks noGrp="1" noChangeArrowheads="1"/>
          </p:cNvSpPr>
          <p:nvPr>
            <p:ph type="title"/>
          </p:nvPr>
        </p:nvSpPr>
        <p:spPr/>
        <p:txBody>
          <a:bodyPr/>
          <a:lstStyle/>
          <a:p>
            <a:pPr eaLnBrk="1" hangingPunct="1"/>
            <a:r>
              <a:rPr lang="en-US" altLang="en-US"/>
              <a:t>Cache Performance Example</a:t>
            </a:r>
            <a:endParaRPr lang="en-AU" altLang="en-US"/>
          </a:p>
        </p:txBody>
      </p:sp>
      <p:sp>
        <p:nvSpPr>
          <p:cNvPr id="89092" name="Rectangle 5">
            <a:extLst>
              <a:ext uri="{FF2B5EF4-FFF2-40B4-BE49-F238E27FC236}">
                <a16:creationId xmlns:a16="http://schemas.microsoft.com/office/drawing/2014/main" id="{9D675BB4-7C70-4BBF-AD8D-5A7AAC177B95}"/>
              </a:ext>
            </a:extLst>
          </p:cNvPr>
          <p:cNvSpPr>
            <a:spLocks noGrp="1" noChangeArrowheads="1"/>
          </p:cNvSpPr>
          <p:nvPr>
            <p:ph type="body" idx="1"/>
          </p:nvPr>
        </p:nvSpPr>
        <p:spPr/>
        <p:txBody>
          <a:bodyPr/>
          <a:lstStyle/>
          <a:p>
            <a:pPr eaLnBrk="1" hangingPunct="1">
              <a:lnSpc>
                <a:spcPct val="80000"/>
              </a:lnSpc>
            </a:pPr>
            <a:r>
              <a:rPr lang="en-US" altLang="en-US"/>
              <a:t>Given</a:t>
            </a:r>
          </a:p>
          <a:p>
            <a:pPr lvl="1" eaLnBrk="1" hangingPunct="1">
              <a:lnSpc>
                <a:spcPct val="80000"/>
              </a:lnSpc>
            </a:pPr>
            <a:r>
              <a:rPr lang="en-US" altLang="en-US"/>
              <a:t>I-cache miss rate = 2%</a:t>
            </a:r>
          </a:p>
          <a:p>
            <a:pPr lvl="1" eaLnBrk="1" hangingPunct="1">
              <a:lnSpc>
                <a:spcPct val="80000"/>
              </a:lnSpc>
            </a:pPr>
            <a:r>
              <a:rPr lang="en-US" altLang="en-US"/>
              <a:t>D-cache miss rate = 4%</a:t>
            </a:r>
          </a:p>
          <a:p>
            <a:pPr lvl="1" eaLnBrk="1" hangingPunct="1">
              <a:lnSpc>
                <a:spcPct val="80000"/>
              </a:lnSpc>
            </a:pPr>
            <a:r>
              <a:rPr lang="en-US" altLang="en-US"/>
              <a:t>Miss penalty = 100 cycles</a:t>
            </a:r>
          </a:p>
          <a:p>
            <a:pPr lvl="1" eaLnBrk="1" hangingPunct="1">
              <a:lnSpc>
                <a:spcPct val="80000"/>
              </a:lnSpc>
            </a:pPr>
            <a:r>
              <a:rPr lang="en-US" altLang="en-US"/>
              <a:t>Base CPI (ideal cache) = 2</a:t>
            </a:r>
          </a:p>
          <a:p>
            <a:pPr lvl="1" eaLnBrk="1" hangingPunct="1">
              <a:lnSpc>
                <a:spcPct val="80000"/>
              </a:lnSpc>
            </a:pPr>
            <a:r>
              <a:rPr lang="en-US" altLang="en-US"/>
              <a:t>Load &amp; stores are 36% of instructions</a:t>
            </a:r>
          </a:p>
          <a:p>
            <a:pPr eaLnBrk="1" hangingPunct="1">
              <a:lnSpc>
                <a:spcPct val="80000"/>
              </a:lnSpc>
            </a:pPr>
            <a:r>
              <a:rPr lang="en-US" altLang="en-US"/>
              <a:t>Miss cycles per instruction</a:t>
            </a:r>
          </a:p>
          <a:p>
            <a:pPr lvl="1" eaLnBrk="1" hangingPunct="1">
              <a:lnSpc>
                <a:spcPct val="80000"/>
              </a:lnSpc>
            </a:pPr>
            <a:r>
              <a:rPr lang="en-US" altLang="en-US"/>
              <a:t>I-cache: 0.02 × 100 = 2</a:t>
            </a:r>
          </a:p>
          <a:p>
            <a:pPr lvl="1" eaLnBrk="1" hangingPunct="1">
              <a:lnSpc>
                <a:spcPct val="80000"/>
              </a:lnSpc>
            </a:pPr>
            <a:r>
              <a:rPr lang="en-US" altLang="en-US"/>
              <a:t>D-cache: 0.36 × 0.04 × 100 = 1.44</a:t>
            </a:r>
          </a:p>
          <a:p>
            <a:pPr eaLnBrk="1" hangingPunct="1">
              <a:lnSpc>
                <a:spcPct val="80000"/>
              </a:lnSpc>
            </a:pPr>
            <a:r>
              <a:rPr lang="en-US" altLang="en-US"/>
              <a:t>Actual CPI = 2 + 2 + 1.44 = 5.44</a:t>
            </a:r>
          </a:p>
          <a:p>
            <a:pPr lvl="1" eaLnBrk="1" hangingPunct="1">
              <a:lnSpc>
                <a:spcPct val="80000"/>
              </a:lnSpc>
            </a:pPr>
            <a:r>
              <a:rPr lang="en-US" altLang="en-US"/>
              <a:t>Ideal CPI is 5.44/2 =2.72 times faster</a:t>
            </a:r>
            <a:endParaRPr lang="en-AU"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a:extLst>
              <a:ext uri="{FF2B5EF4-FFF2-40B4-BE49-F238E27FC236}">
                <a16:creationId xmlns:a16="http://schemas.microsoft.com/office/drawing/2014/main" id="{8F819523-A2D9-40D5-B5FA-0D2F92428DD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873214EA-FA41-44C2-93A9-39723822800F}" type="slidenum">
              <a:rPr lang="en-AU" altLang="en-US" sz="1400" smtClean="0"/>
              <a:pPr>
                <a:spcBef>
                  <a:spcPct val="0"/>
                </a:spcBef>
                <a:buClrTx/>
                <a:buSzTx/>
                <a:buFontTx/>
                <a:buNone/>
              </a:pPr>
              <a:t>49</a:t>
            </a:fld>
            <a:endParaRPr lang="en-AU" altLang="en-US" sz="1400"/>
          </a:p>
        </p:txBody>
      </p:sp>
      <p:sp>
        <p:nvSpPr>
          <p:cNvPr id="91139" name="Rectangle 2">
            <a:extLst>
              <a:ext uri="{FF2B5EF4-FFF2-40B4-BE49-F238E27FC236}">
                <a16:creationId xmlns:a16="http://schemas.microsoft.com/office/drawing/2014/main" id="{5146E64D-62FC-4289-BA30-A0A4ED938A35}"/>
              </a:ext>
            </a:extLst>
          </p:cNvPr>
          <p:cNvSpPr>
            <a:spLocks noGrp="1" noChangeArrowheads="1"/>
          </p:cNvSpPr>
          <p:nvPr>
            <p:ph type="title"/>
          </p:nvPr>
        </p:nvSpPr>
        <p:spPr/>
        <p:txBody>
          <a:bodyPr/>
          <a:lstStyle/>
          <a:p>
            <a:pPr eaLnBrk="1" hangingPunct="1"/>
            <a:r>
              <a:rPr lang="en-AU" altLang="en-US"/>
              <a:t>Average Access Time</a:t>
            </a:r>
          </a:p>
        </p:txBody>
      </p:sp>
      <p:sp>
        <p:nvSpPr>
          <p:cNvPr id="91140" name="Rectangle 3">
            <a:extLst>
              <a:ext uri="{FF2B5EF4-FFF2-40B4-BE49-F238E27FC236}">
                <a16:creationId xmlns:a16="http://schemas.microsoft.com/office/drawing/2014/main" id="{37320206-2BBC-45B1-8BED-7FAEB5E23E01}"/>
              </a:ext>
            </a:extLst>
          </p:cNvPr>
          <p:cNvSpPr>
            <a:spLocks noGrp="1" noChangeArrowheads="1"/>
          </p:cNvSpPr>
          <p:nvPr>
            <p:ph type="body" idx="1"/>
          </p:nvPr>
        </p:nvSpPr>
        <p:spPr/>
        <p:txBody>
          <a:bodyPr/>
          <a:lstStyle/>
          <a:p>
            <a:pPr eaLnBrk="1" hangingPunct="1"/>
            <a:r>
              <a:rPr lang="en-AU" altLang="en-US"/>
              <a:t>Hit time is also important for performance</a:t>
            </a:r>
          </a:p>
          <a:p>
            <a:pPr eaLnBrk="1" hangingPunct="1"/>
            <a:r>
              <a:rPr lang="en-AU" altLang="en-US"/>
              <a:t>Average Memory Access Time (AMAT)</a:t>
            </a:r>
          </a:p>
          <a:p>
            <a:pPr lvl="1" eaLnBrk="1" hangingPunct="1"/>
            <a:r>
              <a:rPr lang="en-AU" altLang="en-US"/>
              <a:t>AMAT = Hit time + Miss rate </a:t>
            </a:r>
            <a:r>
              <a:rPr lang="en-US" altLang="en-US">
                <a:cs typeface="Arial" panose="020B0604020202020204" pitchFamily="34" charset="0"/>
              </a:rPr>
              <a:t>× Miss penalty</a:t>
            </a:r>
          </a:p>
          <a:p>
            <a:pPr eaLnBrk="1" hangingPunct="1"/>
            <a:r>
              <a:rPr lang="en-US" altLang="en-US">
                <a:cs typeface="Arial" panose="020B0604020202020204" pitchFamily="34" charset="0"/>
              </a:rPr>
              <a:t>Example</a:t>
            </a:r>
          </a:p>
          <a:p>
            <a:pPr lvl="1" eaLnBrk="1" hangingPunct="1"/>
            <a:r>
              <a:rPr lang="en-US" altLang="en-US">
                <a:cs typeface="Arial" panose="020B0604020202020204" pitchFamily="34" charset="0"/>
              </a:rPr>
              <a:t>CPU with 1ns clock, hit time = 1 cycle, miss penalty = 20 cycles, I-cache miss rate = 5%</a:t>
            </a:r>
          </a:p>
          <a:p>
            <a:pPr lvl="1" eaLnBrk="1" hangingPunct="1"/>
            <a:r>
              <a:rPr lang="en-US" altLang="en-US">
                <a:cs typeface="Arial" panose="020B0604020202020204" pitchFamily="34" charset="0"/>
              </a:rPr>
              <a:t>AMAT = 1 + 0.05 × 20 = 2ns</a:t>
            </a:r>
          </a:p>
          <a:p>
            <a:pPr lvl="2" eaLnBrk="1" hangingPunct="1"/>
            <a:r>
              <a:rPr lang="en-US" altLang="en-US">
                <a:cs typeface="Arial" panose="020B0604020202020204" pitchFamily="34" charset="0"/>
              </a:rPr>
              <a:t>2 cycles per instruction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a:extLst>
              <a:ext uri="{FF2B5EF4-FFF2-40B4-BE49-F238E27FC236}">
                <a16:creationId xmlns:a16="http://schemas.microsoft.com/office/drawing/2014/main" id="{7DDF0CEE-EE40-42A8-BC43-BBB852C2663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9A4DE8A0-9907-489E-B0F3-2A733531D474}" type="slidenum">
              <a:rPr lang="en-AU" altLang="en-US" sz="1400" smtClean="0"/>
              <a:pPr>
                <a:spcBef>
                  <a:spcPct val="0"/>
                </a:spcBef>
                <a:buClrTx/>
                <a:buSzTx/>
                <a:buFontTx/>
                <a:buNone/>
              </a:pPr>
              <a:t>5</a:t>
            </a:fld>
            <a:endParaRPr lang="en-AU" altLang="en-US" sz="1400"/>
          </a:p>
        </p:txBody>
      </p:sp>
      <p:pic>
        <p:nvPicPr>
          <p:cNvPr id="13315" name="Picture 6" descr="f05-02-P374493">
            <a:extLst>
              <a:ext uri="{FF2B5EF4-FFF2-40B4-BE49-F238E27FC236}">
                <a16:creationId xmlns:a16="http://schemas.microsoft.com/office/drawing/2014/main" id="{D5A19338-730D-42F0-B75E-372AF0869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2224088"/>
            <a:ext cx="32162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2">
            <a:extLst>
              <a:ext uri="{FF2B5EF4-FFF2-40B4-BE49-F238E27FC236}">
                <a16:creationId xmlns:a16="http://schemas.microsoft.com/office/drawing/2014/main" id="{74A33538-BFC6-4D0A-8382-6528FF16FEC4}"/>
              </a:ext>
            </a:extLst>
          </p:cNvPr>
          <p:cNvSpPr>
            <a:spLocks noGrp="1" noChangeArrowheads="1"/>
          </p:cNvSpPr>
          <p:nvPr>
            <p:ph type="title"/>
          </p:nvPr>
        </p:nvSpPr>
        <p:spPr/>
        <p:txBody>
          <a:bodyPr/>
          <a:lstStyle/>
          <a:p>
            <a:pPr eaLnBrk="1" hangingPunct="1"/>
            <a:r>
              <a:rPr lang="en-US" altLang="en-US"/>
              <a:t>Memory Hierarchy Levels</a:t>
            </a:r>
            <a:endParaRPr lang="en-AU" altLang="en-US"/>
          </a:p>
        </p:txBody>
      </p:sp>
      <p:sp>
        <p:nvSpPr>
          <p:cNvPr id="13317" name="Rectangle 3">
            <a:extLst>
              <a:ext uri="{FF2B5EF4-FFF2-40B4-BE49-F238E27FC236}">
                <a16:creationId xmlns:a16="http://schemas.microsoft.com/office/drawing/2014/main" id="{43275914-9AD3-4151-96BA-39DF7F96A6F9}"/>
              </a:ext>
            </a:extLst>
          </p:cNvPr>
          <p:cNvSpPr>
            <a:spLocks noGrp="1" noChangeArrowheads="1"/>
          </p:cNvSpPr>
          <p:nvPr>
            <p:ph type="body" sz="half" idx="2"/>
          </p:nvPr>
        </p:nvSpPr>
        <p:spPr>
          <a:xfrm>
            <a:off x="3662363" y="1435100"/>
            <a:ext cx="5276850" cy="4608513"/>
          </a:xfrm>
        </p:spPr>
        <p:txBody>
          <a:bodyPr/>
          <a:lstStyle/>
          <a:p>
            <a:pPr eaLnBrk="1" hangingPunct="1"/>
            <a:r>
              <a:rPr lang="en-US" altLang="en-US" sz="2400"/>
              <a:t>If accessed data is present in upper level</a:t>
            </a:r>
          </a:p>
          <a:p>
            <a:pPr lvl="1" eaLnBrk="1" hangingPunct="1"/>
            <a:r>
              <a:rPr lang="en-US" altLang="en-US" sz="2000">
                <a:solidFill>
                  <a:srgbClr val="FF0000"/>
                </a:solidFill>
              </a:rPr>
              <a:t>Hit:</a:t>
            </a:r>
            <a:r>
              <a:rPr lang="en-US" altLang="en-US" sz="2000"/>
              <a:t> access satisfied by upper level</a:t>
            </a:r>
          </a:p>
          <a:p>
            <a:pPr lvl="2" eaLnBrk="1" hangingPunct="1"/>
            <a:r>
              <a:rPr lang="en-US" altLang="en-US" sz="1800">
                <a:solidFill>
                  <a:srgbClr val="FF0000"/>
                </a:solidFill>
              </a:rPr>
              <a:t>Hit ratio</a:t>
            </a:r>
            <a:r>
              <a:rPr lang="en-US" altLang="en-US" sz="1800"/>
              <a:t>: hits/accesses</a:t>
            </a:r>
          </a:p>
          <a:p>
            <a:pPr eaLnBrk="1" hangingPunct="1"/>
            <a:r>
              <a:rPr lang="en-US" altLang="en-US" sz="2400"/>
              <a:t>If accessed data is absent</a:t>
            </a:r>
          </a:p>
          <a:p>
            <a:pPr lvl="1" eaLnBrk="1" hangingPunct="1"/>
            <a:r>
              <a:rPr lang="en-US" altLang="en-US" sz="2000">
                <a:solidFill>
                  <a:srgbClr val="FF0000"/>
                </a:solidFill>
              </a:rPr>
              <a:t>Miss</a:t>
            </a:r>
            <a:r>
              <a:rPr lang="en-US" altLang="en-US" sz="2000"/>
              <a:t>: block copied from lower level</a:t>
            </a:r>
          </a:p>
          <a:p>
            <a:pPr lvl="2" eaLnBrk="1" hangingPunct="1"/>
            <a:r>
              <a:rPr lang="en-US" altLang="en-US" sz="1800"/>
              <a:t>Time taken: miss penalty</a:t>
            </a:r>
          </a:p>
          <a:p>
            <a:pPr lvl="2" eaLnBrk="1" hangingPunct="1"/>
            <a:r>
              <a:rPr lang="en-US" altLang="en-US" sz="1800">
                <a:solidFill>
                  <a:srgbClr val="FF0000"/>
                </a:solidFill>
              </a:rPr>
              <a:t>Miss ratio</a:t>
            </a:r>
            <a:r>
              <a:rPr lang="en-US" altLang="en-US" sz="1800"/>
              <a:t>: misses/accesses</a:t>
            </a:r>
            <a:br>
              <a:rPr lang="en-US" altLang="en-US" sz="1800"/>
            </a:br>
            <a:r>
              <a:rPr lang="en-US" altLang="en-US" sz="1800"/>
              <a:t>= 1 – hit ratio</a:t>
            </a:r>
          </a:p>
          <a:p>
            <a:pPr lvl="1" eaLnBrk="1" hangingPunct="1"/>
            <a:r>
              <a:rPr lang="en-US" altLang="en-US" sz="2000"/>
              <a:t>Then accessed data supplied from upper level</a:t>
            </a:r>
            <a:endParaRPr lang="en-AU" alt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a:extLst>
              <a:ext uri="{FF2B5EF4-FFF2-40B4-BE49-F238E27FC236}">
                <a16:creationId xmlns:a16="http://schemas.microsoft.com/office/drawing/2014/main" id="{2704E0F0-D94E-4B2F-81A2-3806D655C3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B64C022A-99A2-4F6F-AFD2-A41BDCD9D6D8}" type="slidenum">
              <a:rPr lang="en-AU" altLang="en-US" sz="1400" smtClean="0"/>
              <a:pPr>
                <a:spcBef>
                  <a:spcPct val="0"/>
                </a:spcBef>
                <a:buClrTx/>
                <a:buSzTx/>
                <a:buFontTx/>
                <a:buNone/>
              </a:pPr>
              <a:t>50</a:t>
            </a:fld>
            <a:endParaRPr lang="en-AU" altLang="en-US" sz="1400"/>
          </a:p>
        </p:txBody>
      </p:sp>
      <p:sp>
        <p:nvSpPr>
          <p:cNvPr id="93187" name="Rectangle 4">
            <a:extLst>
              <a:ext uri="{FF2B5EF4-FFF2-40B4-BE49-F238E27FC236}">
                <a16:creationId xmlns:a16="http://schemas.microsoft.com/office/drawing/2014/main" id="{97A922F9-F0D6-436B-8E6D-D8FAEE762F71}"/>
              </a:ext>
            </a:extLst>
          </p:cNvPr>
          <p:cNvSpPr>
            <a:spLocks noGrp="1" noChangeArrowheads="1"/>
          </p:cNvSpPr>
          <p:nvPr>
            <p:ph type="title"/>
          </p:nvPr>
        </p:nvSpPr>
        <p:spPr/>
        <p:txBody>
          <a:bodyPr/>
          <a:lstStyle/>
          <a:p>
            <a:pPr eaLnBrk="1" hangingPunct="1"/>
            <a:r>
              <a:rPr lang="en-US" altLang="en-US"/>
              <a:t>Performance Summary</a:t>
            </a:r>
            <a:endParaRPr lang="en-AU" altLang="en-US"/>
          </a:p>
        </p:txBody>
      </p:sp>
      <p:sp>
        <p:nvSpPr>
          <p:cNvPr id="93188" name="Rectangle 5">
            <a:extLst>
              <a:ext uri="{FF2B5EF4-FFF2-40B4-BE49-F238E27FC236}">
                <a16:creationId xmlns:a16="http://schemas.microsoft.com/office/drawing/2014/main" id="{25623927-E358-4255-8C15-C3C7A89912E4}"/>
              </a:ext>
            </a:extLst>
          </p:cNvPr>
          <p:cNvSpPr>
            <a:spLocks noGrp="1" noChangeArrowheads="1"/>
          </p:cNvSpPr>
          <p:nvPr>
            <p:ph type="body" idx="1"/>
          </p:nvPr>
        </p:nvSpPr>
        <p:spPr/>
        <p:txBody>
          <a:bodyPr/>
          <a:lstStyle/>
          <a:p>
            <a:pPr eaLnBrk="1" hangingPunct="1"/>
            <a:r>
              <a:rPr lang="en-US" altLang="en-US"/>
              <a:t>Decreasing base CPI</a:t>
            </a:r>
          </a:p>
          <a:p>
            <a:pPr lvl="1" eaLnBrk="1" hangingPunct="1"/>
            <a:r>
              <a:rPr lang="en-US" altLang="en-US"/>
              <a:t>Greater proportion of time spent on memory stalls</a:t>
            </a:r>
          </a:p>
          <a:p>
            <a:pPr eaLnBrk="1" hangingPunct="1"/>
            <a:r>
              <a:rPr lang="en-US" altLang="en-US"/>
              <a:t>Increasing clock rate</a:t>
            </a:r>
          </a:p>
          <a:p>
            <a:pPr lvl="1" eaLnBrk="1" hangingPunct="1"/>
            <a:r>
              <a:rPr lang="en-US" altLang="en-US"/>
              <a:t>Memory stalls account for more CPU cycles</a:t>
            </a:r>
          </a:p>
          <a:p>
            <a:pPr eaLnBrk="1" hangingPunct="1"/>
            <a:r>
              <a:rPr lang="en-US" altLang="en-US"/>
              <a:t>Can’t neglect cache behavior when evaluating system performance</a:t>
            </a:r>
            <a:endParaRPr lang="en-AU"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a:extLst>
              <a:ext uri="{FF2B5EF4-FFF2-40B4-BE49-F238E27FC236}">
                <a16:creationId xmlns:a16="http://schemas.microsoft.com/office/drawing/2014/main" id="{CF917B1C-8D07-487E-A6E9-84D9402DB2D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ACCA3733-66E5-42FA-9902-44FF9CFC0586}" type="slidenum">
              <a:rPr lang="en-AU" altLang="en-US" sz="1400" smtClean="0"/>
              <a:pPr>
                <a:spcBef>
                  <a:spcPct val="0"/>
                </a:spcBef>
                <a:buClrTx/>
                <a:buSzTx/>
                <a:buFontTx/>
                <a:buNone/>
              </a:pPr>
              <a:t>51</a:t>
            </a:fld>
            <a:endParaRPr lang="en-AU" altLang="en-US" sz="1400"/>
          </a:p>
        </p:txBody>
      </p:sp>
      <p:sp>
        <p:nvSpPr>
          <p:cNvPr id="95235" name="Rectangle 4">
            <a:extLst>
              <a:ext uri="{FF2B5EF4-FFF2-40B4-BE49-F238E27FC236}">
                <a16:creationId xmlns:a16="http://schemas.microsoft.com/office/drawing/2014/main" id="{F8FF5741-CD66-48BC-9D53-A54606EBC5C9}"/>
              </a:ext>
            </a:extLst>
          </p:cNvPr>
          <p:cNvSpPr>
            <a:spLocks noGrp="1" noChangeArrowheads="1"/>
          </p:cNvSpPr>
          <p:nvPr>
            <p:ph type="title"/>
          </p:nvPr>
        </p:nvSpPr>
        <p:spPr/>
        <p:txBody>
          <a:bodyPr/>
          <a:lstStyle/>
          <a:p>
            <a:pPr eaLnBrk="1" hangingPunct="1"/>
            <a:r>
              <a:rPr lang="en-US" altLang="en-US"/>
              <a:t>Associative Caches</a:t>
            </a:r>
            <a:endParaRPr lang="en-AU" altLang="en-US"/>
          </a:p>
        </p:txBody>
      </p:sp>
      <p:sp>
        <p:nvSpPr>
          <p:cNvPr id="95236" name="Rectangle 5">
            <a:extLst>
              <a:ext uri="{FF2B5EF4-FFF2-40B4-BE49-F238E27FC236}">
                <a16:creationId xmlns:a16="http://schemas.microsoft.com/office/drawing/2014/main" id="{0EE63C2C-9CE5-4B07-A517-9AB3A34604D4}"/>
              </a:ext>
            </a:extLst>
          </p:cNvPr>
          <p:cNvSpPr>
            <a:spLocks noGrp="1" noChangeArrowheads="1"/>
          </p:cNvSpPr>
          <p:nvPr>
            <p:ph type="body" idx="1"/>
          </p:nvPr>
        </p:nvSpPr>
        <p:spPr/>
        <p:txBody>
          <a:bodyPr/>
          <a:lstStyle/>
          <a:p>
            <a:pPr eaLnBrk="1" hangingPunct="1"/>
            <a:r>
              <a:rPr lang="en-US" altLang="en-US"/>
              <a:t>Fully associative</a:t>
            </a:r>
          </a:p>
          <a:p>
            <a:pPr lvl="1" eaLnBrk="1" hangingPunct="1"/>
            <a:r>
              <a:rPr lang="en-US" altLang="en-US"/>
              <a:t>Allow a given block to go in any cache entry</a:t>
            </a:r>
          </a:p>
          <a:p>
            <a:pPr lvl="1" eaLnBrk="1" hangingPunct="1"/>
            <a:r>
              <a:rPr lang="en-US" altLang="en-US"/>
              <a:t>Requires all entries to be searched at once</a:t>
            </a:r>
          </a:p>
          <a:p>
            <a:pPr lvl="1" eaLnBrk="1" hangingPunct="1"/>
            <a:r>
              <a:rPr lang="en-US" altLang="en-US"/>
              <a:t>Comparator per entry (expensive)</a:t>
            </a:r>
          </a:p>
          <a:p>
            <a:pPr eaLnBrk="1" hangingPunct="1"/>
            <a:r>
              <a:rPr lang="en-US" altLang="en-US" i="1"/>
              <a:t>n</a:t>
            </a:r>
            <a:r>
              <a:rPr lang="en-US" altLang="en-US"/>
              <a:t>-way set associative</a:t>
            </a:r>
          </a:p>
          <a:p>
            <a:pPr lvl="1" eaLnBrk="1" hangingPunct="1"/>
            <a:r>
              <a:rPr lang="en-US" altLang="en-US"/>
              <a:t>Each set contains </a:t>
            </a:r>
            <a:r>
              <a:rPr lang="en-US" altLang="en-US" i="1"/>
              <a:t>n</a:t>
            </a:r>
            <a:r>
              <a:rPr lang="en-US" altLang="en-US"/>
              <a:t> entries</a:t>
            </a:r>
            <a:endParaRPr lang="en-AU" altLang="en-US"/>
          </a:p>
          <a:p>
            <a:pPr lvl="1" eaLnBrk="1" hangingPunct="1"/>
            <a:r>
              <a:rPr lang="en-US" altLang="en-US"/>
              <a:t>Block number determines which set</a:t>
            </a:r>
          </a:p>
          <a:p>
            <a:pPr lvl="2" eaLnBrk="1" hangingPunct="1"/>
            <a:r>
              <a:rPr lang="en-US" altLang="en-US"/>
              <a:t>(Block number) modulo (#Sets in cache)</a:t>
            </a:r>
          </a:p>
          <a:p>
            <a:pPr lvl="1" eaLnBrk="1" hangingPunct="1"/>
            <a:r>
              <a:rPr lang="en-US" altLang="en-US"/>
              <a:t>Search all entries in a given set at once</a:t>
            </a:r>
          </a:p>
          <a:p>
            <a:pPr lvl="1" eaLnBrk="1" hangingPunct="1"/>
            <a:r>
              <a:rPr lang="en-US" altLang="en-US" i="1"/>
              <a:t>n</a:t>
            </a:r>
            <a:r>
              <a:rPr lang="en-US" altLang="en-US"/>
              <a:t> comparators (less expensive)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2">
            <a:extLst>
              <a:ext uri="{FF2B5EF4-FFF2-40B4-BE49-F238E27FC236}">
                <a16:creationId xmlns:a16="http://schemas.microsoft.com/office/drawing/2014/main" id="{1174EB18-29F6-496C-A776-EB2BBA37AE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DDB8244C-5E56-4161-90DD-71C60403255B}" type="slidenum">
              <a:rPr lang="en-AU" altLang="en-US" sz="1400" smtClean="0"/>
              <a:pPr>
                <a:spcBef>
                  <a:spcPct val="0"/>
                </a:spcBef>
                <a:buClrTx/>
                <a:buSzTx/>
                <a:buFontTx/>
                <a:buNone/>
              </a:pPr>
              <a:t>52</a:t>
            </a:fld>
            <a:endParaRPr lang="en-AU" altLang="en-US" sz="1400"/>
          </a:p>
        </p:txBody>
      </p:sp>
      <p:pic>
        <p:nvPicPr>
          <p:cNvPr id="97283" name="Picture 5" descr="f05-13-P374493">
            <a:extLst>
              <a:ext uri="{FF2B5EF4-FFF2-40B4-BE49-F238E27FC236}">
                <a16:creationId xmlns:a16="http://schemas.microsoft.com/office/drawing/2014/main" id="{38173452-A873-4C35-84A9-42CBB5936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844675"/>
            <a:ext cx="77311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2">
            <a:extLst>
              <a:ext uri="{FF2B5EF4-FFF2-40B4-BE49-F238E27FC236}">
                <a16:creationId xmlns:a16="http://schemas.microsoft.com/office/drawing/2014/main" id="{F273DFDC-673D-4752-A5CB-F214F7DB27CB}"/>
              </a:ext>
            </a:extLst>
          </p:cNvPr>
          <p:cNvSpPr>
            <a:spLocks noGrp="1" noChangeArrowheads="1"/>
          </p:cNvSpPr>
          <p:nvPr>
            <p:ph type="title"/>
          </p:nvPr>
        </p:nvSpPr>
        <p:spPr/>
        <p:txBody>
          <a:bodyPr/>
          <a:lstStyle/>
          <a:p>
            <a:pPr eaLnBrk="1" hangingPunct="1"/>
            <a:r>
              <a:rPr lang="en-US" altLang="en-US"/>
              <a:t>Associative Cache Example</a:t>
            </a:r>
            <a:endParaRPr lang="en-AU"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a:extLst>
              <a:ext uri="{FF2B5EF4-FFF2-40B4-BE49-F238E27FC236}">
                <a16:creationId xmlns:a16="http://schemas.microsoft.com/office/drawing/2014/main" id="{9D92D5F6-810A-4059-BED4-5053EA417FF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01E031E0-CF2F-46C9-9DA4-682D1C84A801}" type="slidenum">
              <a:rPr lang="en-AU" altLang="en-US" sz="1400" smtClean="0"/>
              <a:pPr>
                <a:spcBef>
                  <a:spcPct val="0"/>
                </a:spcBef>
                <a:buClrTx/>
                <a:buSzTx/>
                <a:buFontTx/>
                <a:buNone/>
              </a:pPr>
              <a:t>53</a:t>
            </a:fld>
            <a:endParaRPr lang="en-AU" altLang="en-US" sz="1400"/>
          </a:p>
        </p:txBody>
      </p:sp>
      <p:sp>
        <p:nvSpPr>
          <p:cNvPr id="99331" name="Rectangle 5">
            <a:extLst>
              <a:ext uri="{FF2B5EF4-FFF2-40B4-BE49-F238E27FC236}">
                <a16:creationId xmlns:a16="http://schemas.microsoft.com/office/drawing/2014/main" id="{948943FA-9888-4C14-AD20-824BB4BDF307}"/>
              </a:ext>
            </a:extLst>
          </p:cNvPr>
          <p:cNvSpPr>
            <a:spLocks noGrp="1" noChangeArrowheads="1"/>
          </p:cNvSpPr>
          <p:nvPr>
            <p:ph type="title"/>
          </p:nvPr>
        </p:nvSpPr>
        <p:spPr/>
        <p:txBody>
          <a:bodyPr/>
          <a:lstStyle/>
          <a:p>
            <a:pPr eaLnBrk="1" hangingPunct="1"/>
            <a:r>
              <a:rPr lang="en-US" altLang="en-US"/>
              <a:t>Spectrum of Associativity</a:t>
            </a:r>
            <a:endParaRPr lang="en-AU" altLang="en-US"/>
          </a:p>
        </p:txBody>
      </p:sp>
      <p:sp>
        <p:nvSpPr>
          <p:cNvPr id="99332" name="Rectangle 6">
            <a:extLst>
              <a:ext uri="{FF2B5EF4-FFF2-40B4-BE49-F238E27FC236}">
                <a16:creationId xmlns:a16="http://schemas.microsoft.com/office/drawing/2014/main" id="{AD3D3B89-5D36-4258-B6C2-F2C04B6AB6A7}"/>
              </a:ext>
            </a:extLst>
          </p:cNvPr>
          <p:cNvSpPr>
            <a:spLocks noGrp="1" noChangeArrowheads="1"/>
          </p:cNvSpPr>
          <p:nvPr>
            <p:ph type="body" idx="1"/>
          </p:nvPr>
        </p:nvSpPr>
        <p:spPr/>
        <p:txBody>
          <a:bodyPr/>
          <a:lstStyle/>
          <a:p>
            <a:pPr eaLnBrk="1" hangingPunct="1"/>
            <a:r>
              <a:rPr lang="en-US" altLang="en-US"/>
              <a:t>For a cache with 8 entries</a:t>
            </a:r>
            <a:endParaRPr lang="en-AU" altLang="en-US"/>
          </a:p>
        </p:txBody>
      </p:sp>
      <p:pic>
        <p:nvPicPr>
          <p:cNvPr id="99333" name="Picture 7" descr="f05-14-P374493">
            <a:extLst>
              <a:ext uri="{FF2B5EF4-FFF2-40B4-BE49-F238E27FC236}">
                <a16:creationId xmlns:a16="http://schemas.microsoft.com/office/drawing/2014/main" id="{45738176-7207-4A67-96BD-F18593328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844675"/>
            <a:ext cx="5513387"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a:extLst>
              <a:ext uri="{FF2B5EF4-FFF2-40B4-BE49-F238E27FC236}">
                <a16:creationId xmlns:a16="http://schemas.microsoft.com/office/drawing/2014/main" id="{27137A79-F3C0-47FE-8E90-F20CC2F58CF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873E15EA-F140-4798-885C-B02F2CBAE5DA}" type="slidenum">
              <a:rPr lang="en-AU" altLang="en-US" sz="1400" smtClean="0"/>
              <a:pPr>
                <a:spcBef>
                  <a:spcPct val="0"/>
                </a:spcBef>
                <a:buClrTx/>
                <a:buSzTx/>
                <a:buFontTx/>
                <a:buNone/>
              </a:pPr>
              <a:t>54</a:t>
            </a:fld>
            <a:endParaRPr lang="en-AU" altLang="en-US" sz="1400"/>
          </a:p>
        </p:txBody>
      </p:sp>
      <p:sp>
        <p:nvSpPr>
          <p:cNvPr id="101379" name="Rectangle 64">
            <a:extLst>
              <a:ext uri="{FF2B5EF4-FFF2-40B4-BE49-F238E27FC236}">
                <a16:creationId xmlns:a16="http://schemas.microsoft.com/office/drawing/2014/main" id="{AA47EB94-1F34-4FCF-A5A6-AA298474F2F2}"/>
              </a:ext>
            </a:extLst>
          </p:cNvPr>
          <p:cNvSpPr>
            <a:spLocks noGrp="1" noChangeArrowheads="1"/>
          </p:cNvSpPr>
          <p:nvPr>
            <p:ph type="title"/>
          </p:nvPr>
        </p:nvSpPr>
        <p:spPr/>
        <p:txBody>
          <a:bodyPr/>
          <a:lstStyle/>
          <a:p>
            <a:pPr eaLnBrk="1" hangingPunct="1"/>
            <a:r>
              <a:rPr lang="en-US" altLang="en-US"/>
              <a:t>Associativity Example</a:t>
            </a:r>
            <a:endParaRPr lang="en-AU" altLang="en-US"/>
          </a:p>
        </p:txBody>
      </p:sp>
      <p:sp>
        <p:nvSpPr>
          <p:cNvPr id="101380" name="Rectangle 65">
            <a:extLst>
              <a:ext uri="{FF2B5EF4-FFF2-40B4-BE49-F238E27FC236}">
                <a16:creationId xmlns:a16="http://schemas.microsoft.com/office/drawing/2014/main" id="{07770515-77D3-4765-BFF1-3C23701310B9}"/>
              </a:ext>
            </a:extLst>
          </p:cNvPr>
          <p:cNvSpPr>
            <a:spLocks noGrp="1" noChangeArrowheads="1"/>
          </p:cNvSpPr>
          <p:nvPr>
            <p:ph type="body" idx="1"/>
          </p:nvPr>
        </p:nvSpPr>
        <p:spPr>
          <a:xfrm>
            <a:off x="684213" y="1125538"/>
            <a:ext cx="8270875" cy="2808287"/>
          </a:xfrm>
        </p:spPr>
        <p:txBody>
          <a:bodyPr/>
          <a:lstStyle/>
          <a:p>
            <a:pPr eaLnBrk="1" hangingPunct="1"/>
            <a:r>
              <a:rPr lang="en-US" altLang="en-US" sz="2600" dirty="0"/>
              <a:t>Compare 4-block caches</a:t>
            </a:r>
          </a:p>
          <a:p>
            <a:pPr lvl="1" eaLnBrk="1" hangingPunct="1"/>
            <a:r>
              <a:rPr lang="en-US" altLang="en-US" sz="2200" dirty="0"/>
              <a:t>Direct mapped, 2-way set associative, fully associative</a:t>
            </a:r>
          </a:p>
          <a:p>
            <a:pPr lvl="1" eaLnBrk="1" hangingPunct="1"/>
            <a:r>
              <a:rPr lang="en-US" altLang="en-US" sz="2200" dirty="0"/>
              <a:t>Block access sequence: 0, 8, 0, 6, 8</a:t>
            </a:r>
          </a:p>
          <a:p>
            <a:pPr eaLnBrk="1" hangingPunct="1">
              <a:spcBef>
                <a:spcPct val="50000"/>
              </a:spcBef>
            </a:pPr>
            <a:r>
              <a:rPr lang="en-US" altLang="en-US" sz="2600" dirty="0"/>
              <a:t>Direct mapped </a:t>
            </a:r>
          </a:p>
          <a:p>
            <a:pPr lvl="1" eaLnBrk="1" hangingPunct="1">
              <a:spcBef>
                <a:spcPct val="50000"/>
              </a:spcBef>
            </a:pPr>
            <a:r>
              <a:rPr lang="en-US" altLang="en-US" sz="2200" dirty="0"/>
              <a:t>Block access sequence mod 4</a:t>
            </a:r>
          </a:p>
          <a:p>
            <a:pPr lvl="2" eaLnBrk="1" hangingPunct="1">
              <a:spcBef>
                <a:spcPct val="50000"/>
              </a:spcBef>
            </a:pPr>
            <a:r>
              <a:rPr lang="en-US" altLang="en-US" sz="1800" dirty="0"/>
              <a:t>[0 mod 4 = 0] , [8 mod 4 = 0], [6 mod 4 = 2]</a:t>
            </a:r>
          </a:p>
        </p:txBody>
      </p:sp>
      <p:graphicFrame>
        <p:nvGraphicFramePr>
          <p:cNvPr id="304132" name="Group 4">
            <a:extLst>
              <a:ext uri="{FF2B5EF4-FFF2-40B4-BE49-F238E27FC236}">
                <a16:creationId xmlns:a16="http://schemas.microsoft.com/office/drawing/2014/main" id="{454DEE7B-61DF-4EF8-B51F-A588BC901DAD}"/>
              </a:ext>
            </a:extLst>
          </p:cNvPr>
          <p:cNvGraphicFramePr>
            <a:graphicFrameLocks noGrp="1"/>
          </p:cNvGraphicFramePr>
          <p:nvPr/>
        </p:nvGraphicFramePr>
        <p:xfrm>
          <a:off x="1258888" y="4078288"/>
          <a:ext cx="6985000" cy="1655759"/>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7">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Block address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index</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content after access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3</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Mem[0]</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Mem[8]</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Mem[0]</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Mem[6]</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Mem[8]</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cxnSp>
        <p:nvCxnSpPr>
          <p:cNvPr id="3" name="Straight Arrow Connector 2">
            <a:extLst>
              <a:ext uri="{FF2B5EF4-FFF2-40B4-BE49-F238E27FC236}">
                <a16:creationId xmlns:a16="http://schemas.microsoft.com/office/drawing/2014/main" id="{50B6841E-577C-422B-AC5F-4DD45C527FDB}"/>
              </a:ext>
            </a:extLst>
          </p:cNvPr>
          <p:cNvCxnSpPr/>
          <p:nvPr/>
        </p:nvCxnSpPr>
        <p:spPr bwMode="auto">
          <a:xfrm>
            <a:off x="1042988" y="4294188"/>
            <a:ext cx="0" cy="1295400"/>
          </a:xfrm>
          <a:prstGeom prst="straightConnector1">
            <a:avLst/>
          </a:prstGeom>
          <a:solidFill>
            <a:schemeClr val="accent1"/>
          </a:solidFill>
          <a:ln w="25400" cap="flat" cmpd="sng" algn="ctr">
            <a:solidFill>
              <a:schemeClr val="tx2">
                <a:lumMod val="60000"/>
                <a:lumOff val="40000"/>
              </a:schemeClr>
            </a:solidFill>
            <a:prstDash val="solid"/>
            <a:round/>
            <a:headEnd type="none" w="lg" len="lg"/>
            <a:tailEnd type="triangle" w="lg" len="lg"/>
          </a:ln>
          <a:effectLst/>
        </p:spPr>
      </p:cxnSp>
      <p:sp>
        <p:nvSpPr>
          <p:cNvPr id="101442" name="Rectangle 3">
            <a:extLst>
              <a:ext uri="{FF2B5EF4-FFF2-40B4-BE49-F238E27FC236}">
                <a16:creationId xmlns:a16="http://schemas.microsoft.com/office/drawing/2014/main" id="{58DB9C8B-2CDB-4A3E-ABDF-08C4D365FA26}"/>
              </a:ext>
            </a:extLst>
          </p:cNvPr>
          <p:cNvSpPr>
            <a:spLocks noChangeArrowheads="1"/>
          </p:cNvSpPr>
          <p:nvPr/>
        </p:nvSpPr>
        <p:spPr bwMode="auto">
          <a:xfrm rot="-5400000">
            <a:off x="547688" y="4721225"/>
            <a:ext cx="690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Time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a:extLst>
              <a:ext uri="{FF2B5EF4-FFF2-40B4-BE49-F238E27FC236}">
                <a16:creationId xmlns:a16="http://schemas.microsoft.com/office/drawing/2014/main" id="{B08F9E35-7A96-4D86-9294-A70F9B4BF9E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151DF87B-0AE6-4896-8619-D298C3B31ECB}" type="slidenum">
              <a:rPr lang="en-AU" altLang="en-US" sz="1400" smtClean="0"/>
              <a:pPr>
                <a:spcBef>
                  <a:spcPct val="0"/>
                </a:spcBef>
                <a:buClrTx/>
                <a:buSzTx/>
                <a:buFontTx/>
                <a:buNone/>
              </a:pPr>
              <a:t>55</a:t>
            </a:fld>
            <a:endParaRPr lang="en-AU" altLang="en-US" sz="1400"/>
          </a:p>
        </p:txBody>
      </p:sp>
      <p:sp>
        <p:nvSpPr>
          <p:cNvPr id="103427" name="Rectangle 118">
            <a:extLst>
              <a:ext uri="{FF2B5EF4-FFF2-40B4-BE49-F238E27FC236}">
                <a16:creationId xmlns:a16="http://schemas.microsoft.com/office/drawing/2014/main" id="{48CA36E7-D59B-423F-8214-7C9164C90BB1}"/>
              </a:ext>
            </a:extLst>
          </p:cNvPr>
          <p:cNvSpPr>
            <a:spLocks noGrp="1" noChangeArrowheads="1"/>
          </p:cNvSpPr>
          <p:nvPr>
            <p:ph type="title"/>
          </p:nvPr>
        </p:nvSpPr>
        <p:spPr/>
        <p:txBody>
          <a:bodyPr/>
          <a:lstStyle/>
          <a:p>
            <a:pPr eaLnBrk="1" hangingPunct="1"/>
            <a:r>
              <a:rPr lang="en-US" altLang="en-US"/>
              <a:t>Associativity Example</a:t>
            </a:r>
            <a:endParaRPr lang="en-AU" altLang="en-US"/>
          </a:p>
        </p:txBody>
      </p:sp>
      <p:sp>
        <p:nvSpPr>
          <p:cNvPr id="103428" name="Rectangle 119">
            <a:extLst>
              <a:ext uri="{FF2B5EF4-FFF2-40B4-BE49-F238E27FC236}">
                <a16:creationId xmlns:a16="http://schemas.microsoft.com/office/drawing/2014/main" id="{0743FCD9-D8C9-49AC-B565-0C57D99026BE}"/>
              </a:ext>
            </a:extLst>
          </p:cNvPr>
          <p:cNvSpPr>
            <a:spLocks noGrp="1" noChangeArrowheads="1"/>
          </p:cNvSpPr>
          <p:nvPr>
            <p:ph type="body" idx="1"/>
          </p:nvPr>
        </p:nvSpPr>
        <p:spPr>
          <a:xfrm>
            <a:off x="684213" y="1125538"/>
            <a:ext cx="8270875" cy="719137"/>
          </a:xfrm>
        </p:spPr>
        <p:txBody>
          <a:bodyPr/>
          <a:lstStyle/>
          <a:p>
            <a:pPr eaLnBrk="1" hangingPunct="1"/>
            <a:r>
              <a:rPr lang="en-US" altLang="en-US"/>
              <a:t>2-way set associative</a:t>
            </a:r>
          </a:p>
        </p:txBody>
      </p:sp>
      <p:graphicFrame>
        <p:nvGraphicFramePr>
          <p:cNvPr id="306180" name="Group 4">
            <a:extLst>
              <a:ext uri="{FF2B5EF4-FFF2-40B4-BE49-F238E27FC236}">
                <a16:creationId xmlns:a16="http://schemas.microsoft.com/office/drawing/2014/main" id="{B0D8FADF-CFE9-42DB-B1FA-CB8EC9D50938}"/>
              </a:ext>
            </a:extLst>
          </p:cNvPr>
          <p:cNvGraphicFramePr>
            <a:graphicFrameLocks noGrp="1"/>
          </p:cNvGraphicFramePr>
          <p:nvPr/>
        </p:nvGraphicFramePr>
        <p:xfrm>
          <a:off x="1258888" y="1844675"/>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Block address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index</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content after access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Set 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Set 1</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Mem[0]</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Mem[8]</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Mem[0]</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Mem[6]</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Mem[8]</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3487" name="Rectangle 62">
            <a:extLst>
              <a:ext uri="{FF2B5EF4-FFF2-40B4-BE49-F238E27FC236}">
                <a16:creationId xmlns:a16="http://schemas.microsoft.com/office/drawing/2014/main" id="{8B8B495F-9B25-4380-B82E-2C29EE7CB30C}"/>
              </a:ext>
            </a:extLst>
          </p:cNvPr>
          <p:cNvSpPr>
            <a:spLocks noChangeArrowheads="1"/>
          </p:cNvSpPr>
          <p:nvPr/>
        </p:nvSpPr>
        <p:spPr bwMode="auto">
          <a:xfrm>
            <a:off x="684213" y="3860800"/>
            <a:ext cx="7772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90000"/>
              </a:lnSpc>
            </a:pPr>
            <a:r>
              <a:rPr lang="en-US" altLang="en-US"/>
              <a:t>Fully associative</a:t>
            </a:r>
          </a:p>
        </p:txBody>
      </p:sp>
      <p:graphicFrame>
        <p:nvGraphicFramePr>
          <p:cNvPr id="306239" name="Group 63">
            <a:extLst>
              <a:ext uri="{FF2B5EF4-FFF2-40B4-BE49-F238E27FC236}">
                <a16:creationId xmlns:a16="http://schemas.microsoft.com/office/drawing/2014/main" id="{DDDC8ABB-1F91-482C-9B8F-B4D778D58DA6}"/>
              </a:ext>
            </a:extLst>
          </p:cNvPr>
          <p:cNvGraphicFramePr>
            <a:graphicFrameLocks noGrp="1"/>
          </p:cNvGraphicFramePr>
          <p:nvPr/>
        </p:nvGraphicFramePr>
        <p:xfrm>
          <a:off x="1258888" y="4508500"/>
          <a:ext cx="6985000" cy="1609724"/>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4268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Block address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content after access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Mem[0]</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Mem[8]</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Mem[0]</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Mem[6]</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Mem[8]</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cxnSp>
        <p:nvCxnSpPr>
          <p:cNvPr id="8" name="Straight Arrow Connector 7">
            <a:extLst>
              <a:ext uri="{FF2B5EF4-FFF2-40B4-BE49-F238E27FC236}">
                <a16:creationId xmlns:a16="http://schemas.microsoft.com/office/drawing/2014/main" id="{C099B90C-EE4F-4D0F-ACDB-E9CCD6EDE25A}"/>
              </a:ext>
            </a:extLst>
          </p:cNvPr>
          <p:cNvCxnSpPr/>
          <p:nvPr/>
        </p:nvCxnSpPr>
        <p:spPr bwMode="auto">
          <a:xfrm>
            <a:off x="1042988" y="4583113"/>
            <a:ext cx="0" cy="1293812"/>
          </a:xfrm>
          <a:prstGeom prst="straightConnector1">
            <a:avLst/>
          </a:prstGeom>
          <a:solidFill>
            <a:schemeClr val="accent1"/>
          </a:solidFill>
          <a:ln w="25400" cap="flat" cmpd="sng" algn="ctr">
            <a:solidFill>
              <a:schemeClr val="tx2">
                <a:lumMod val="60000"/>
                <a:lumOff val="40000"/>
              </a:schemeClr>
            </a:solidFill>
            <a:prstDash val="solid"/>
            <a:round/>
            <a:headEnd type="none" w="lg" len="lg"/>
            <a:tailEnd type="triangle" w="lg" len="lg"/>
          </a:ln>
          <a:effectLst/>
        </p:spPr>
      </p:cxnSp>
      <p:sp>
        <p:nvSpPr>
          <p:cNvPr id="103544" name="Rectangle 8">
            <a:extLst>
              <a:ext uri="{FF2B5EF4-FFF2-40B4-BE49-F238E27FC236}">
                <a16:creationId xmlns:a16="http://schemas.microsoft.com/office/drawing/2014/main" id="{976EC387-2AD4-445C-B403-AD8D8266EC4B}"/>
              </a:ext>
            </a:extLst>
          </p:cNvPr>
          <p:cNvSpPr>
            <a:spLocks noChangeArrowheads="1"/>
          </p:cNvSpPr>
          <p:nvPr/>
        </p:nvSpPr>
        <p:spPr bwMode="auto">
          <a:xfrm rot="-5400000">
            <a:off x="548481" y="5009357"/>
            <a:ext cx="688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Time</a:t>
            </a:r>
          </a:p>
        </p:txBody>
      </p:sp>
      <p:cxnSp>
        <p:nvCxnSpPr>
          <p:cNvPr id="10" name="Straight Arrow Connector 9">
            <a:extLst>
              <a:ext uri="{FF2B5EF4-FFF2-40B4-BE49-F238E27FC236}">
                <a16:creationId xmlns:a16="http://schemas.microsoft.com/office/drawing/2014/main" id="{60107252-EB80-4F40-A6A1-4A5B69537767}"/>
              </a:ext>
            </a:extLst>
          </p:cNvPr>
          <p:cNvCxnSpPr/>
          <p:nvPr/>
        </p:nvCxnSpPr>
        <p:spPr bwMode="auto">
          <a:xfrm>
            <a:off x="1019175" y="2190750"/>
            <a:ext cx="0" cy="1293813"/>
          </a:xfrm>
          <a:prstGeom prst="straightConnector1">
            <a:avLst/>
          </a:prstGeom>
          <a:solidFill>
            <a:schemeClr val="accent1"/>
          </a:solidFill>
          <a:ln w="25400" cap="flat" cmpd="sng" algn="ctr">
            <a:solidFill>
              <a:schemeClr val="tx2">
                <a:lumMod val="60000"/>
                <a:lumOff val="40000"/>
              </a:schemeClr>
            </a:solidFill>
            <a:prstDash val="solid"/>
            <a:round/>
            <a:headEnd type="none" w="lg" len="lg"/>
            <a:tailEnd type="triangle" w="lg" len="lg"/>
          </a:ln>
          <a:effectLst/>
        </p:spPr>
      </p:cxnSp>
      <p:sp>
        <p:nvSpPr>
          <p:cNvPr id="103546" name="Rectangle 10">
            <a:extLst>
              <a:ext uri="{FF2B5EF4-FFF2-40B4-BE49-F238E27FC236}">
                <a16:creationId xmlns:a16="http://schemas.microsoft.com/office/drawing/2014/main" id="{C51CD730-384F-49C2-A3F7-613B8263D316}"/>
              </a:ext>
            </a:extLst>
          </p:cNvPr>
          <p:cNvSpPr>
            <a:spLocks noChangeArrowheads="1"/>
          </p:cNvSpPr>
          <p:nvPr/>
        </p:nvSpPr>
        <p:spPr bwMode="auto">
          <a:xfrm rot="-5400000">
            <a:off x="524669" y="2616994"/>
            <a:ext cx="688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Time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3">
            <a:extLst>
              <a:ext uri="{FF2B5EF4-FFF2-40B4-BE49-F238E27FC236}">
                <a16:creationId xmlns:a16="http://schemas.microsoft.com/office/drawing/2014/main" id="{3F8707FB-9D65-4A72-A43C-466F18228EC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FE5EA95E-C7CF-42ED-84C0-C98D95503A52}" type="slidenum">
              <a:rPr lang="en-AU" altLang="en-US" sz="1400" smtClean="0"/>
              <a:pPr>
                <a:spcBef>
                  <a:spcPct val="0"/>
                </a:spcBef>
                <a:buClrTx/>
                <a:buSzTx/>
                <a:buFontTx/>
                <a:buNone/>
              </a:pPr>
              <a:t>56</a:t>
            </a:fld>
            <a:endParaRPr lang="en-AU" altLang="en-US" sz="1400"/>
          </a:p>
        </p:txBody>
      </p:sp>
      <p:sp>
        <p:nvSpPr>
          <p:cNvPr id="105475" name="Rectangle 4">
            <a:extLst>
              <a:ext uri="{FF2B5EF4-FFF2-40B4-BE49-F238E27FC236}">
                <a16:creationId xmlns:a16="http://schemas.microsoft.com/office/drawing/2014/main" id="{072B65D9-D854-46A8-B41A-4A606F75FBA8}"/>
              </a:ext>
            </a:extLst>
          </p:cNvPr>
          <p:cNvSpPr>
            <a:spLocks noGrp="1" noChangeArrowheads="1"/>
          </p:cNvSpPr>
          <p:nvPr>
            <p:ph type="title"/>
          </p:nvPr>
        </p:nvSpPr>
        <p:spPr/>
        <p:txBody>
          <a:bodyPr/>
          <a:lstStyle/>
          <a:p>
            <a:pPr eaLnBrk="1" hangingPunct="1"/>
            <a:r>
              <a:rPr lang="en-US" altLang="en-US"/>
              <a:t>How Much Associativity</a:t>
            </a:r>
            <a:endParaRPr lang="en-AU" altLang="en-US"/>
          </a:p>
        </p:txBody>
      </p:sp>
      <p:sp>
        <p:nvSpPr>
          <p:cNvPr id="105476" name="Rectangle 5">
            <a:extLst>
              <a:ext uri="{FF2B5EF4-FFF2-40B4-BE49-F238E27FC236}">
                <a16:creationId xmlns:a16="http://schemas.microsoft.com/office/drawing/2014/main" id="{2DE580A2-B56C-446B-834A-80CA2966A7C4}"/>
              </a:ext>
            </a:extLst>
          </p:cNvPr>
          <p:cNvSpPr>
            <a:spLocks noGrp="1" noChangeArrowheads="1"/>
          </p:cNvSpPr>
          <p:nvPr>
            <p:ph type="body" idx="1"/>
          </p:nvPr>
        </p:nvSpPr>
        <p:spPr/>
        <p:txBody>
          <a:bodyPr/>
          <a:lstStyle/>
          <a:p>
            <a:pPr eaLnBrk="1" hangingPunct="1"/>
            <a:r>
              <a:rPr lang="en-US" altLang="en-US"/>
              <a:t>Increased associativity decreases miss rate</a:t>
            </a:r>
          </a:p>
          <a:p>
            <a:pPr lvl="1" eaLnBrk="1" hangingPunct="1"/>
            <a:r>
              <a:rPr lang="en-US" altLang="en-US"/>
              <a:t>But with diminishing returns</a:t>
            </a:r>
          </a:p>
          <a:p>
            <a:pPr eaLnBrk="1" hangingPunct="1"/>
            <a:r>
              <a:rPr lang="en-US" altLang="en-US"/>
              <a:t>Simulation of a system with 64KB</a:t>
            </a:r>
            <a:br>
              <a:rPr lang="en-US" altLang="en-US"/>
            </a:br>
            <a:r>
              <a:rPr lang="en-US" altLang="en-US"/>
              <a:t>D-cache, 16-word blocks, SPEC2000</a:t>
            </a:r>
          </a:p>
          <a:p>
            <a:pPr lvl="1" eaLnBrk="1" hangingPunct="1"/>
            <a:r>
              <a:rPr lang="en-US" altLang="en-US"/>
              <a:t>1-way: 10.3%</a:t>
            </a:r>
          </a:p>
          <a:p>
            <a:pPr lvl="1" eaLnBrk="1" hangingPunct="1"/>
            <a:r>
              <a:rPr lang="en-US" altLang="en-US"/>
              <a:t>2-way: 8.6%</a:t>
            </a:r>
          </a:p>
          <a:p>
            <a:pPr lvl="1" eaLnBrk="1" hangingPunct="1"/>
            <a:r>
              <a:rPr lang="en-US" altLang="en-US"/>
              <a:t>4-way: 8.3%</a:t>
            </a:r>
          </a:p>
          <a:p>
            <a:pPr lvl="1" eaLnBrk="1" hangingPunct="1"/>
            <a:r>
              <a:rPr lang="en-US" altLang="en-US"/>
              <a:t>8-way: 8.1%</a:t>
            </a:r>
            <a:endParaRPr lang="en-AU"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2">
            <a:extLst>
              <a:ext uri="{FF2B5EF4-FFF2-40B4-BE49-F238E27FC236}">
                <a16:creationId xmlns:a16="http://schemas.microsoft.com/office/drawing/2014/main" id="{46637203-5364-4B91-8171-8F7285A776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8EE9EE3F-5F44-465A-B20C-ABE1D9386573}" type="slidenum">
              <a:rPr lang="en-AU" altLang="en-US" sz="1400" smtClean="0"/>
              <a:pPr>
                <a:spcBef>
                  <a:spcPct val="0"/>
                </a:spcBef>
                <a:buClrTx/>
                <a:buSzTx/>
                <a:buFontTx/>
                <a:buNone/>
              </a:pPr>
              <a:t>57</a:t>
            </a:fld>
            <a:endParaRPr lang="en-AU" altLang="en-US" sz="1400"/>
          </a:p>
        </p:txBody>
      </p:sp>
      <p:sp>
        <p:nvSpPr>
          <p:cNvPr id="107523" name="Rectangle 2">
            <a:extLst>
              <a:ext uri="{FF2B5EF4-FFF2-40B4-BE49-F238E27FC236}">
                <a16:creationId xmlns:a16="http://schemas.microsoft.com/office/drawing/2014/main" id="{2FE17C4D-B361-45C9-9D59-804B77BCBB20}"/>
              </a:ext>
            </a:extLst>
          </p:cNvPr>
          <p:cNvSpPr>
            <a:spLocks noGrp="1" noChangeArrowheads="1"/>
          </p:cNvSpPr>
          <p:nvPr>
            <p:ph type="title"/>
          </p:nvPr>
        </p:nvSpPr>
        <p:spPr>
          <a:xfrm>
            <a:off x="684213" y="146050"/>
            <a:ext cx="8259762" cy="474663"/>
          </a:xfrm>
        </p:spPr>
        <p:txBody>
          <a:bodyPr/>
          <a:lstStyle/>
          <a:p>
            <a:pPr eaLnBrk="1" hangingPunct="1"/>
            <a:r>
              <a:rPr lang="en-US" altLang="en-US" sz="3600"/>
              <a:t>Set Associative Cache Organization</a:t>
            </a:r>
            <a:endParaRPr lang="en-AU" altLang="en-US" sz="3600"/>
          </a:p>
        </p:txBody>
      </p:sp>
      <p:pic>
        <p:nvPicPr>
          <p:cNvPr id="107524" name="Picture 4" descr="f05-17-P374493">
            <a:extLst>
              <a:ext uri="{FF2B5EF4-FFF2-40B4-BE49-F238E27FC236}">
                <a16:creationId xmlns:a16="http://schemas.microsoft.com/office/drawing/2014/main" id="{16C1171F-BDD5-43A7-A267-F707194DD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595313"/>
            <a:ext cx="6696075" cy="55705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7525" name="Rectangle 1">
            <a:extLst>
              <a:ext uri="{FF2B5EF4-FFF2-40B4-BE49-F238E27FC236}">
                <a16:creationId xmlns:a16="http://schemas.microsoft.com/office/drawing/2014/main" id="{028A17D3-FA6F-4386-8308-61246BEB4982}"/>
              </a:ext>
            </a:extLst>
          </p:cNvPr>
          <p:cNvSpPr>
            <a:spLocks noChangeArrowheads="1"/>
          </p:cNvSpPr>
          <p:nvPr/>
        </p:nvSpPr>
        <p:spPr bwMode="auto">
          <a:xfrm>
            <a:off x="0" y="6211888"/>
            <a:ext cx="914400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b="1">
                <a:solidFill>
                  <a:srgbClr val="000000"/>
                </a:solidFill>
                <a:ea typeface="Times New Roman" panose="02020603050405020304" pitchFamily="18" charset="0"/>
                <a:cs typeface="ITCFranklinGothicStd-Hvy"/>
              </a:rPr>
              <a:t>Figure</a:t>
            </a:r>
            <a:r>
              <a:rPr lang="en-US" altLang="en-US" sz="1800">
                <a:solidFill>
                  <a:srgbClr val="000000"/>
                </a:solidFill>
                <a:ea typeface="Times New Roman" panose="02020603050405020304" pitchFamily="18" charset="0"/>
                <a:cs typeface="ITCFranklinGothicStd-Hvy"/>
              </a:rPr>
              <a:t>: The implementation of a </a:t>
            </a:r>
            <a:r>
              <a:rPr lang="en-US" altLang="en-US" sz="1800" b="1">
                <a:solidFill>
                  <a:srgbClr val="C00000"/>
                </a:solidFill>
                <a:ea typeface="Times New Roman" panose="02020603050405020304" pitchFamily="18" charset="0"/>
                <a:cs typeface="ITCFranklinGothicStd-Hvy"/>
              </a:rPr>
              <a:t>four-way set-associative </a:t>
            </a:r>
            <a:r>
              <a:rPr lang="en-US" altLang="en-US" sz="1800">
                <a:solidFill>
                  <a:srgbClr val="000000"/>
                </a:solidFill>
                <a:ea typeface="Times New Roman" panose="02020603050405020304" pitchFamily="18" charset="0"/>
                <a:cs typeface="ITCFranklinGothicStd-Hvy"/>
              </a:rPr>
              <a:t>cache requires four comparators and a 4-to-1 multiplexor.</a:t>
            </a:r>
            <a:r>
              <a:rPr lang="en-US" altLang="en-US" sz="1800">
                <a:solidFill>
                  <a:srgbClr val="000000"/>
                </a:solidFill>
                <a:ea typeface="Times New Roman" panose="02020603050405020304" pitchFamily="18" charset="0"/>
                <a:cs typeface="MinionPro-Regular" panose="02040503050201020203" pitchFamily="18" charset="0"/>
              </a:rPr>
              <a:t> </a:t>
            </a:r>
            <a:endParaRPr lang="en-US" altLang="en-US"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3">
            <a:extLst>
              <a:ext uri="{FF2B5EF4-FFF2-40B4-BE49-F238E27FC236}">
                <a16:creationId xmlns:a16="http://schemas.microsoft.com/office/drawing/2014/main" id="{C45FF49C-1706-4D44-891A-A9E8A3D5666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EDFA26DA-78F1-4BC2-90C3-E7788E1E7276}" type="slidenum">
              <a:rPr lang="en-AU" altLang="en-US" sz="1400" smtClean="0"/>
              <a:pPr>
                <a:spcBef>
                  <a:spcPct val="0"/>
                </a:spcBef>
                <a:buClrTx/>
                <a:buSzTx/>
                <a:buFontTx/>
                <a:buNone/>
              </a:pPr>
              <a:t>58</a:t>
            </a:fld>
            <a:endParaRPr lang="en-AU" altLang="en-US" sz="1400"/>
          </a:p>
        </p:txBody>
      </p:sp>
      <p:sp>
        <p:nvSpPr>
          <p:cNvPr id="109571" name="Rectangle 4">
            <a:extLst>
              <a:ext uri="{FF2B5EF4-FFF2-40B4-BE49-F238E27FC236}">
                <a16:creationId xmlns:a16="http://schemas.microsoft.com/office/drawing/2014/main" id="{194DCA52-91EF-4806-BFC9-E6AF4AAE3B33}"/>
              </a:ext>
            </a:extLst>
          </p:cNvPr>
          <p:cNvSpPr>
            <a:spLocks noGrp="1" noChangeArrowheads="1"/>
          </p:cNvSpPr>
          <p:nvPr>
            <p:ph type="title"/>
          </p:nvPr>
        </p:nvSpPr>
        <p:spPr/>
        <p:txBody>
          <a:bodyPr/>
          <a:lstStyle/>
          <a:p>
            <a:pPr eaLnBrk="1" hangingPunct="1"/>
            <a:r>
              <a:rPr lang="en-US" altLang="en-US"/>
              <a:t>Replacement Policy</a:t>
            </a:r>
            <a:endParaRPr lang="en-AU" altLang="en-US"/>
          </a:p>
        </p:txBody>
      </p:sp>
      <p:sp>
        <p:nvSpPr>
          <p:cNvPr id="109572" name="Rectangle 5">
            <a:extLst>
              <a:ext uri="{FF2B5EF4-FFF2-40B4-BE49-F238E27FC236}">
                <a16:creationId xmlns:a16="http://schemas.microsoft.com/office/drawing/2014/main" id="{7C6203A9-6BD9-4B2F-B35D-F415402608AE}"/>
              </a:ext>
            </a:extLst>
          </p:cNvPr>
          <p:cNvSpPr>
            <a:spLocks noGrp="1" noChangeArrowheads="1"/>
          </p:cNvSpPr>
          <p:nvPr>
            <p:ph type="body" idx="1"/>
          </p:nvPr>
        </p:nvSpPr>
        <p:spPr/>
        <p:txBody>
          <a:bodyPr/>
          <a:lstStyle/>
          <a:p>
            <a:pPr eaLnBrk="1" hangingPunct="1">
              <a:lnSpc>
                <a:spcPct val="80000"/>
              </a:lnSpc>
            </a:pPr>
            <a:r>
              <a:rPr lang="en-US" altLang="en-US"/>
              <a:t>Direct mapped: no choice</a:t>
            </a:r>
          </a:p>
          <a:p>
            <a:pPr eaLnBrk="1" hangingPunct="1">
              <a:lnSpc>
                <a:spcPct val="80000"/>
              </a:lnSpc>
            </a:pPr>
            <a:r>
              <a:rPr lang="en-US" altLang="en-US"/>
              <a:t>Set associative</a:t>
            </a:r>
          </a:p>
          <a:p>
            <a:pPr lvl="1" eaLnBrk="1" hangingPunct="1">
              <a:lnSpc>
                <a:spcPct val="80000"/>
              </a:lnSpc>
            </a:pPr>
            <a:r>
              <a:rPr lang="en-US" altLang="en-US"/>
              <a:t>Prefer non-valid entry, if there is one</a:t>
            </a:r>
          </a:p>
          <a:p>
            <a:pPr lvl="1" eaLnBrk="1" hangingPunct="1">
              <a:lnSpc>
                <a:spcPct val="80000"/>
              </a:lnSpc>
            </a:pPr>
            <a:r>
              <a:rPr lang="en-US" altLang="en-US"/>
              <a:t>Otherwise, choose among entries in the set</a:t>
            </a:r>
          </a:p>
          <a:p>
            <a:pPr eaLnBrk="1" hangingPunct="1">
              <a:lnSpc>
                <a:spcPct val="80000"/>
              </a:lnSpc>
            </a:pPr>
            <a:r>
              <a:rPr lang="en-US" altLang="en-US"/>
              <a:t>Least-recently used (LRU)</a:t>
            </a:r>
          </a:p>
          <a:p>
            <a:pPr lvl="1" eaLnBrk="1" hangingPunct="1">
              <a:lnSpc>
                <a:spcPct val="80000"/>
              </a:lnSpc>
            </a:pPr>
            <a:r>
              <a:rPr lang="en-US" altLang="en-US"/>
              <a:t>Choose the one unused for the longest time</a:t>
            </a:r>
          </a:p>
          <a:p>
            <a:pPr lvl="2" eaLnBrk="1" hangingPunct="1">
              <a:lnSpc>
                <a:spcPct val="80000"/>
              </a:lnSpc>
            </a:pPr>
            <a:r>
              <a:rPr lang="en-US" altLang="en-US"/>
              <a:t>Simple for 2-way, manageable for 4-way, too hard beyond that</a:t>
            </a:r>
          </a:p>
          <a:p>
            <a:pPr eaLnBrk="1" hangingPunct="1">
              <a:lnSpc>
                <a:spcPct val="80000"/>
              </a:lnSpc>
            </a:pPr>
            <a:r>
              <a:rPr lang="en-US" altLang="en-US"/>
              <a:t>Random</a:t>
            </a:r>
          </a:p>
          <a:p>
            <a:pPr lvl="1" eaLnBrk="1" hangingPunct="1">
              <a:lnSpc>
                <a:spcPct val="80000"/>
              </a:lnSpc>
            </a:pPr>
            <a:r>
              <a:rPr lang="en-US" altLang="en-US"/>
              <a:t>Gives approximately the same performance as LRU for high associativity</a:t>
            </a:r>
            <a:endParaRPr lang="en-AU"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a:extLst>
              <a:ext uri="{FF2B5EF4-FFF2-40B4-BE49-F238E27FC236}">
                <a16:creationId xmlns:a16="http://schemas.microsoft.com/office/drawing/2014/main" id="{2CA9CDFA-053B-413C-A620-AD7374A24A7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8EF841BD-3C0B-45F6-9628-6D5F0F200583}" type="slidenum">
              <a:rPr lang="en-AU" altLang="en-US" sz="1400" smtClean="0"/>
              <a:pPr>
                <a:spcBef>
                  <a:spcPct val="0"/>
                </a:spcBef>
                <a:buClrTx/>
                <a:buSzTx/>
                <a:buFontTx/>
                <a:buNone/>
              </a:pPr>
              <a:t>59</a:t>
            </a:fld>
            <a:endParaRPr lang="en-AU" altLang="en-US" sz="1400"/>
          </a:p>
        </p:txBody>
      </p:sp>
      <p:sp>
        <p:nvSpPr>
          <p:cNvPr id="111619" name="Rectangle 4">
            <a:extLst>
              <a:ext uri="{FF2B5EF4-FFF2-40B4-BE49-F238E27FC236}">
                <a16:creationId xmlns:a16="http://schemas.microsoft.com/office/drawing/2014/main" id="{35E80325-EA29-4004-9B22-AB913E9F0C4A}"/>
              </a:ext>
            </a:extLst>
          </p:cNvPr>
          <p:cNvSpPr>
            <a:spLocks noGrp="1" noChangeArrowheads="1"/>
          </p:cNvSpPr>
          <p:nvPr>
            <p:ph type="title"/>
          </p:nvPr>
        </p:nvSpPr>
        <p:spPr/>
        <p:txBody>
          <a:bodyPr/>
          <a:lstStyle/>
          <a:p>
            <a:pPr eaLnBrk="1" hangingPunct="1"/>
            <a:r>
              <a:rPr lang="en-US" altLang="en-US"/>
              <a:t>Multilevel Caches</a:t>
            </a:r>
            <a:endParaRPr lang="en-AU" altLang="en-US"/>
          </a:p>
        </p:txBody>
      </p:sp>
      <p:sp>
        <p:nvSpPr>
          <p:cNvPr id="111620" name="Rectangle 5">
            <a:extLst>
              <a:ext uri="{FF2B5EF4-FFF2-40B4-BE49-F238E27FC236}">
                <a16:creationId xmlns:a16="http://schemas.microsoft.com/office/drawing/2014/main" id="{92668C51-C3A4-4C48-B9B9-688B9649F75A}"/>
              </a:ext>
            </a:extLst>
          </p:cNvPr>
          <p:cNvSpPr>
            <a:spLocks noGrp="1" noChangeArrowheads="1"/>
          </p:cNvSpPr>
          <p:nvPr>
            <p:ph type="body" idx="1"/>
          </p:nvPr>
        </p:nvSpPr>
        <p:spPr>
          <a:xfrm>
            <a:off x="539553" y="1125538"/>
            <a:ext cx="8415536" cy="5111750"/>
          </a:xfrm>
        </p:spPr>
        <p:txBody>
          <a:bodyPr/>
          <a:lstStyle/>
          <a:p>
            <a:pPr algn="just"/>
            <a:r>
              <a:rPr lang="en-US" sz="2200" dirty="0"/>
              <a:t>To close the gap further between the fast clock rates of modern processors and the increasingly long time required to access DRAMs, most microprocessors support an additional level of caching. </a:t>
            </a:r>
          </a:p>
          <a:p>
            <a:pPr algn="just"/>
            <a:r>
              <a:rPr lang="en-US" sz="2200" dirty="0"/>
              <a:t>This second-level cache is normally on the same chip and is accessed whenever a miss occurs in the primary cache. </a:t>
            </a:r>
          </a:p>
          <a:p>
            <a:pPr algn="just"/>
            <a:r>
              <a:rPr lang="en-US" sz="2200" dirty="0"/>
              <a:t>If the second-level cache contains the desired data, the miss penalty for the first-level cache will be essentially the access time of the second-level cache, which will be much less than the access time of main memory.</a:t>
            </a:r>
          </a:p>
          <a:p>
            <a:pPr algn="just"/>
            <a:r>
              <a:rPr lang="en-US" sz="2200" dirty="0"/>
              <a:t>If neither the primary nor the secondary cache contains the data, a main memory access is required, and a larger miss penalty is incurred.</a:t>
            </a:r>
            <a:endParaRPr lang="en-AU" alt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3A41A1F-1B27-4C64-8967-0D68E05C1FE2}"/>
              </a:ext>
            </a:extLst>
          </p:cNvPr>
          <p:cNvSpPr>
            <a:spLocks noGrp="1" noChangeArrowheads="1"/>
          </p:cNvSpPr>
          <p:nvPr>
            <p:ph type="title"/>
          </p:nvPr>
        </p:nvSpPr>
        <p:spPr>
          <a:xfrm>
            <a:off x="609600" y="142875"/>
            <a:ext cx="7426325" cy="584200"/>
          </a:xfrm>
        </p:spPr>
        <p:txBody>
          <a:bodyPr wrap="none"/>
          <a:lstStyle/>
          <a:p>
            <a:r>
              <a:rPr lang="en-US" altLang="en-US" sz="3200"/>
              <a:t>The Memory Hierarchy:  Terminology</a:t>
            </a:r>
          </a:p>
        </p:txBody>
      </p:sp>
      <p:sp>
        <p:nvSpPr>
          <p:cNvPr id="1513475" name="Rectangle 3">
            <a:extLst>
              <a:ext uri="{FF2B5EF4-FFF2-40B4-BE49-F238E27FC236}">
                <a16:creationId xmlns:a16="http://schemas.microsoft.com/office/drawing/2014/main" id="{5889E170-62B5-4850-B0DF-5A547EF03538}"/>
              </a:ext>
            </a:extLst>
          </p:cNvPr>
          <p:cNvSpPr>
            <a:spLocks noGrp="1" noChangeArrowheads="1"/>
          </p:cNvSpPr>
          <p:nvPr>
            <p:ph type="body" idx="1"/>
          </p:nvPr>
        </p:nvSpPr>
        <p:spPr>
          <a:xfrm>
            <a:off x="381000" y="762000"/>
            <a:ext cx="8534400" cy="5591175"/>
          </a:xfrm>
          <a:solidFill>
            <a:schemeClr val="bg1"/>
          </a:solidFill>
        </p:spPr>
        <p:txBody>
          <a:bodyPr/>
          <a:lstStyle/>
          <a:p>
            <a:pPr>
              <a:spcBef>
                <a:spcPts val="600"/>
              </a:spcBef>
            </a:pPr>
            <a:r>
              <a:rPr lang="en-US" altLang="en-US" sz="2400">
                <a:solidFill>
                  <a:srgbClr val="0070C0"/>
                </a:solidFill>
              </a:rPr>
              <a:t>Block</a:t>
            </a:r>
            <a:r>
              <a:rPr lang="en-US" altLang="en-US" sz="2400">
                <a:solidFill>
                  <a:schemeClr val="accent1"/>
                </a:solidFill>
              </a:rPr>
              <a:t> </a:t>
            </a:r>
            <a:r>
              <a:rPr lang="en-US" altLang="en-US" sz="2400"/>
              <a:t>(or line): the minimum unit of information that is present (or not) in a cache</a:t>
            </a:r>
          </a:p>
          <a:p>
            <a:pPr>
              <a:spcBef>
                <a:spcPts val="600"/>
              </a:spcBef>
            </a:pPr>
            <a:r>
              <a:rPr lang="en-US" altLang="en-US" sz="2400">
                <a:solidFill>
                  <a:srgbClr val="0070C0"/>
                </a:solidFill>
              </a:rPr>
              <a:t>Hit Rate</a:t>
            </a:r>
            <a:r>
              <a:rPr lang="en-US" altLang="en-US" sz="2400"/>
              <a:t>: the fraction of memory accesses found in a level of the memory hierarchy</a:t>
            </a:r>
          </a:p>
          <a:p>
            <a:pPr lvl="1">
              <a:spcBef>
                <a:spcPts val="600"/>
              </a:spcBef>
            </a:pPr>
            <a:r>
              <a:rPr lang="en-US" altLang="en-US" sz="2000">
                <a:solidFill>
                  <a:srgbClr val="0070C0"/>
                </a:solidFill>
              </a:rPr>
              <a:t>Hit Time</a:t>
            </a:r>
            <a:r>
              <a:rPr lang="en-US" altLang="en-US" sz="2000"/>
              <a:t>: Time to access that level which consists of</a:t>
            </a:r>
          </a:p>
          <a:p>
            <a:pPr lvl="2">
              <a:spcBef>
                <a:spcPts val="600"/>
              </a:spcBef>
              <a:buFont typeface="Wingdings" panose="05000000000000000000" pitchFamily="2" charset="2"/>
              <a:buNone/>
            </a:pPr>
            <a:r>
              <a:rPr lang="en-US" altLang="en-US" sz="1800"/>
              <a:t>  Time to access the block + Time to determine hit/miss</a:t>
            </a:r>
            <a:endParaRPr lang="en-US" altLang="en-US" sz="1800">
              <a:solidFill>
                <a:schemeClr val="accent1"/>
              </a:solidFill>
            </a:endParaRPr>
          </a:p>
          <a:p>
            <a:pPr>
              <a:spcBef>
                <a:spcPts val="600"/>
              </a:spcBef>
            </a:pPr>
            <a:r>
              <a:rPr lang="en-US" altLang="en-US" sz="2400">
                <a:solidFill>
                  <a:srgbClr val="0070C0"/>
                </a:solidFill>
              </a:rPr>
              <a:t>Miss Rate</a:t>
            </a:r>
            <a:r>
              <a:rPr lang="en-US" altLang="en-US" sz="2400">
                <a:solidFill>
                  <a:schemeClr val="accent1"/>
                </a:solidFill>
              </a:rPr>
              <a:t>: </a:t>
            </a:r>
            <a:r>
              <a:rPr lang="en-US" altLang="en-US" sz="2400"/>
              <a:t>the fraction of memory accesses </a:t>
            </a:r>
            <a:r>
              <a:rPr lang="en-US" altLang="en-US" sz="2400" i="1"/>
              <a:t>not</a:t>
            </a:r>
            <a:r>
              <a:rPr lang="en-US" altLang="en-US" sz="2400"/>
              <a:t> found in a level of the memory hierarchy    </a:t>
            </a:r>
            <a:r>
              <a:rPr lang="en-US" altLang="en-US" sz="2400">
                <a:sym typeface="Symbol" panose="05050102010706020507" pitchFamily="18" charset="2"/>
              </a:rPr>
              <a:t>  </a:t>
            </a:r>
            <a:r>
              <a:rPr lang="en-US" altLang="en-US" sz="2400"/>
              <a:t> 1 - (Hit Rate)</a:t>
            </a:r>
          </a:p>
          <a:p>
            <a:pPr lvl="1">
              <a:spcBef>
                <a:spcPts val="600"/>
              </a:spcBef>
            </a:pPr>
            <a:r>
              <a:rPr lang="en-US" altLang="en-US" sz="2000">
                <a:solidFill>
                  <a:srgbClr val="0070C0"/>
                </a:solidFill>
              </a:rPr>
              <a:t>Miss Penalty:</a:t>
            </a:r>
            <a:r>
              <a:rPr lang="en-US" altLang="en-US" sz="2000"/>
              <a:t> Time to replace a block in that level with the corresponding block from a lower level which consists of</a:t>
            </a:r>
          </a:p>
          <a:p>
            <a:pPr lvl="2">
              <a:spcBef>
                <a:spcPts val="600"/>
              </a:spcBef>
              <a:buFont typeface="Wingdings" panose="05000000000000000000" pitchFamily="2" charset="2"/>
              <a:buNone/>
            </a:pPr>
            <a:r>
              <a:rPr lang="en-US" altLang="en-US" sz="1800"/>
              <a:t>  Time to access the block in the lower level </a:t>
            </a:r>
          </a:p>
          <a:p>
            <a:pPr lvl="2">
              <a:spcBef>
                <a:spcPts val="600"/>
              </a:spcBef>
              <a:buFont typeface="Wingdings" panose="05000000000000000000" pitchFamily="2" charset="2"/>
              <a:buNone/>
            </a:pPr>
            <a:r>
              <a:rPr lang="en-US" altLang="en-US" sz="1800"/>
              <a:t>    + Time to transmit that block to the level that experienced the miss </a:t>
            </a:r>
          </a:p>
          <a:p>
            <a:pPr lvl="2">
              <a:spcBef>
                <a:spcPts val="600"/>
              </a:spcBef>
              <a:buFont typeface="Wingdings" panose="05000000000000000000" pitchFamily="2" charset="2"/>
              <a:buNone/>
            </a:pPr>
            <a:r>
              <a:rPr lang="en-US" altLang="en-US" sz="1800"/>
              <a:t>    + Time to insert the block in that level </a:t>
            </a:r>
          </a:p>
          <a:p>
            <a:pPr lvl="2">
              <a:spcBef>
                <a:spcPts val="600"/>
              </a:spcBef>
              <a:buFont typeface="Wingdings" panose="05000000000000000000" pitchFamily="2" charset="2"/>
              <a:buNone/>
            </a:pPr>
            <a:r>
              <a:rPr lang="en-US" altLang="en-US" sz="1800"/>
              <a:t>    + Time to pass the block to the requestor</a:t>
            </a:r>
          </a:p>
          <a:p>
            <a:pPr algn="ctr">
              <a:spcBef>
                <a:spcPts val="600"/>
              </a:spcBef>
              <a:buFont typeface="Wingdings" panose="05000000000000000000" pitchFamily="2" charset="2"/>
              <a:buNone/>
            </a:pPr>
            <a:endParaRPr lang="en-US" altLang="en-US" sz="2000"/>
          </a:p>
          <a:p>
            <a:pPr algn="ctr">
              <a:spcBef>
                <a:spcPts val="600"/>
              </a:spcBef>
              <a:buFont typeface="Wingdings" panose="05000000000000000000" pitchFamily="2" charset="2"/>
              <a:buNone/>
            </a:pPr>
            <a:r>
              <a:rPr lang="en-US" altLang="en-US" sz="2000"/>
              <a:t>Hit Time &lt;&lt;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3475">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347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347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347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34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347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347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347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347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1347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13475">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134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475"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a:extLst>
              <a:ext uri="{FF2B5EF4-FFF2-40B4-BE49-F238E27FC236}">
                <a16:creationId xmlns:a16="http://schemas.microsoft.com/office/drawing/2014/main" id="{2CA9CDFA-053B-413C-A620-AD7374A24A7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8EF841BD-3C0B-45F6-9628-6D5F0F200583}" type="slidenum">
              <a:rPr lang="en-AU" altLang="en-US" sz="1400" smtClean="0"/>
              <a:pPr>
                <a:spcBef>
                  <a:spcPct val="0"/>
                </a:spcBef>
                <a:buClrTx/>
                <a:buSzTx/>
                <a:buFontTx/>
                <a:buNone/>
              </a:pPr>
              <a:t>60</a:t>
            </a:fld>
            <a:endParaRPr lang="en-AU" altLang="en-US" sz="1400"/>
          </a:p>
        </p:txBody>
      </p:sp>
      <p:sp>
        <p:nvSpPr>
          <p:cNvPr id="111619" name="Rectangle 4">
            <a:extLst>
              <a:ext uri="{FF2B5EF4-FFF2-40B4-BE49-F238E27FC236}">
                <a16:creationId xmlns:a16="http://schemas.microsoft.com/office/drawing/2014/main" id="{35E80325-EA29-4004-9B22-AB913E9F0C4A}"/>
              </a:ext>
            </a:extLst>
          </p:cNvPr>
          <p:cNvSpPr>
            <a:spLocks noGrp="1" noChangeArrowheads="1"/>
          </p:cNvSpPr>
          <p:nvPr>
            <p:ph type="title"/>
          </p:nvPr>
        </p:nvSpPr>
        <p:spPr/>
        <p:txBody>
          <a:bodyPr/>
          <a:lstStyle/>
          <a:p>
            <a:pPr eaLnBrk="1" hangingPunct="1"/>
            <a:r>
              <a:rPr lang="en-US" altLang="en-US"/>
              <a:t>Multilevel Caches</a:t>
            </a:r>
            <a:endParaRPr lang="en-AU" altLang="en-US"/>
          </a:p>
        </p:txBody>
      </p:sp>
      <p:sp>
        <p:nvSpPr>
          <p:cNvPr id="111620" name="Rectangle 5">
            <a:extLst>
              <a:ext uri="{FF2B5EF4-FFF2-40B4-BE49-F238E27FC236}">
                <a16:creationId xmlns:a16="http://schemas.microsoft.com/office/drawing/2014/main" id="{92668C51-C3A4-4C48-B9B9-688B9649F75A}"/>
              </a:ext>
            </a:extLst>
          </p:cNvPr>
          <p:cNvSpPr>
            <a:spLocks noGrp="1" noChangeArrowheads="1"/>
          </p:cNvSpPr>
          <p:nvPr>
            <p:ph type="body" idx="1"/>
          </p:nvPr>
        </p:nvSpPr>
        <p:spPr/>
        <p:txBody>
          <a:bodyPr/>
          <a:lstStyle/>
          <a:p>
            <a:pPr eaLnBrk="1" hangingPunct="1"/>
            <a:r>
              <a:rPr lang="en-US" altLang="en-US"/>
              <a:t>Primary cache attached to CPU</a:t>
            </a:r>
          </a:p>
          <a:p>
            <a:pPr lvl="1" eaLnBrk="1" hangingPunct="1"/>
            <a:r>
              <a:rPr lang="en-US" altLang="en-US"/>
              <a:t>Small, but fast</a:t>
            </a:r>
          </a:p>
          <a:p>
            <a:pPr eaLnBrk="1" hangingPunct="1"/>
            <a:r>
              <a:rPr lang="en-US" altLang="en-US"/>
              <a:t>Level-2 cache services misses from primary cache</a:t>
            </a:r>
          </a:p>
          <a:p>
            <a:pPr lvl="1" eaLnBrk="1" hangingPunct="1"/>
            <a:r>
              <a:rPr lang="en-US" altLang="en-US"/>
              <a:t>Larger, slower, but still faster than main memory</a:t>
            </a:r>
          </a:p>
          <a:p>
            <a:pPr eaLnBrk="1" hangingPunct="1"/>
            <a:r>
              <a:rPr lang="en-US" altLang="en-US"/>
              <a:t>Main memory services L-2 cache misses</a:t>
            </a:r>
          </a:p>
          <a:p>
            <a:pPr eaLnBrk="1" hangingPunct="1"/>
            <a:r>
              <a:rPr lang="en-US" altLang="en-US"/>
              <a:t>Some high-end systems include L-3 cache</a:t>
            </a:r>
            <a:endParaRPr lang="en-AU" altLang="en-US"/>
          </a:p>
        </p:txBody>
      </p:sp>
    </p:spTree>
    <p:extLst>
      <p:ext uri="{BB962C8B-B14F-4D97-AF65-F5344CB8AC3E}">
        <p14:creationId xmlns:p14="http://schemas.microsoft.com/office/powerpoint/2010/main" val="20718975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3">
            <a:extLst>
              <a:ext uri="{FF2B5EF4-FFF2-40B4-BE49-F238E27FC236}">
                <a16:creationId xmlns:a16="http://schemas.microsoft.com/office/drawing/2014/main" id="{A3B664AD-D286-4028-A8A2-0E1D05846AC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8BB63ABA-0867-4D5D-883E-4C899A320BA4}" type="slidenum">
              <a:rPr lang="en-AU" altLang="en-US" sz="1400" smtClean="0"/>
              <a:pPr>
                <a:spcBef>
                  <a:spcPct val="0"/>
                </a:spcBef>
                <a:buClrTx/>
                <a:buSzTx/>
                <a:buFontTx/>
                <a:buNone/>
              </a:pPr>
              <a:t>61</a:t>
            </a:fld>
            <a:endParaRPr lang="en-AU" altLang="en-US" sz="1400"/>
          </a:p>
        </p:txBody>
      </p:sp>
      <p:sp>
        <p:nvSpPr>
          <p:cNvPr id="113667" name="Rectangle 4">
            <a:extLst>
              <a:ext uri="{FF2B5EF4-FFF2-40B4-BE49-F238E27FC236}">
                <a16:creationId xmlns:a16="http://schemas.microsoft.com/office/drawing/2014/main" id="{8F53CFFE-3273-4DD9-A3BB-F370BCA20E39}"/>
              </a:ext>
            </a:extLst>
          </p:cNvPr>
          <p:cNvSpPr>
            <a:spLocks noGrp="1" noChangeArrowheads="1"/>
          </p:cNvSpPr>
          <p:nvPr>
            <p:ph type="title"/>
          </p:nvPr>
        </p:nvSpPr>
        <p:spPr/>
        <p:txBody>
          <a:bodyPr/>
          <a:lstStyle/>
          <a:p>
            <a:pPr eaLnBrk="1" hangingPunct="1"/>
            <a:r>
              <a:rPr lang="en-US" altLang="en-US"/>
              <a:t>Multilevel Cache Example</a:t>
            </a:r>
            <a:endParaRPr lang="en-AU" altLang="en-US"/>
          </a:p>
        </p:txBody>
      </p:sp>
      <mc:AlternateContent xmlns:mc="http://schemas.openxmlformats.org/markup-compatibility/2006" xmlns:a14="http://schemas.microsoft.com/office/drawing/2010/main">
        <mc:Choice Requires="a14">
          <p:sp>
            <p:nvSpPr>
              <p:cNvPr id="113668" name="Rectangle 5">
                <a:extLst>
                  <a:ext uri="{FF2B5EF4-FFF2-40B4-BE49-F238E27FC236}">
                    <a16:creationId xmlns:a16="http://schemas.microsoft.com/office/drawing/2014/main" id="{68383971-E063-4566-99A1-D2B7FEF8276C}"/>
                  </a:ext>
                </a:extLst>
              </p:cNvPr>
              <p:cNvSpPr>
                <a:spLocks noGrp="1" noChangeArrowheads="1"/>
              </p:cNvSpPr>
              <p:nvPr>
                <p:ph type="body" idx="1"/>
              </p:nvPr>
            </p:nvSpPr>
            <p:spPr>
              <a:xfrm>
                <a:off x="323529" y="3429000"/>
                <a:ext cx="8631560" cy="2808288"/>
              </a:xfrm>
            </p:spPr>
            <p:txBody>
              <a:bodyPr/>
              <a:lstStyle/>
              <a:p>
                <a:pPr eaLnBrk="1" hangingPunct="1"/>
                <a:r>
                  <a:rPr lang="en-US" altLang="en-US" dirty="0"/>
                  <a:t>With just primary cache</a:t>
                </a:r>
              </a:p>
              <a:p>
                <a:pPr lvl="1" eaLnBrk="1" hangingPunct="1"/>
                <a:r>
                  <a:rPr lang="en-US" altLang="en-US" dirty="0"/>
                  <a:t>Miss penalty = </a:t>
                </a:r>
                <a14:m>
                  <m:oMath xmlns:m="http://schemas.openxmlformats.org/officeDocument/2006/math">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100</m:t>
                        </m:r>
                        <m:r>
                          <a:rPr lang="en-US" altLang="en-US" b="0" i="1" smtClean="0">
                            <a:latin typeface="Cambria Math" panose="02040503050406030204" pitchFamily="18" charset="0"/>
                          </a:rPr>
                          <m:t>𝑛𝑠</m:t>
                        </m:r>
                      </m:num>
                      <m:den>
                        <m:r>
                          <a:rPr lang="en-US" altLang="en-US" b="0" i="1" smtClean="0">
                            <a:latin typeface="Cambria Math" panose="02040503050406030204" pitchFamily="18" charset="0"/>
                          </a:rPr>
                          <m:t>1/4</m:t>
                        </m:r>
                        <m:r>
                          <a:rPr lang="en-US" altLang="en-US" b="0" i="1" smtClean="0">
                            <a:latin typeface="Cambria Math" panose="02040503050406030204" pitchFamily="18" charset="0"/>
                          </a:rPr>
                          <m:t>𝐺𝐻𝑧</m:t>
                        </m:r>
                      </m:den>
                    </m:f>
                  </m:oMath>
                </a14:m>
                <a:r>
                  <a:rPr lang="en-US" altLang="en-US" dirty="0"/>
                  <a:t> = </a:t>
                </a:r>
                <a14:m>
                  <m:oMath xmlns:m="http://schemas.openxmlformats.org/officeDocument/2006/math">
                    <m:f>
                      <m:fPr>
                        <m:ctrlPr>
                          <a:rPr lang="en-US" altLang="en-US" i="1">
                            <a:latin typeface="Cambria Math" panose="02040503050406030204" pitchFamily="18" charset="0"/>
                          </a:rPr>
                        </m:ctrlPr>
                      </m:fPr>
                      <m:num>
                        <m:r>
                          <a:rPr lang="en-US" altLang="en-US" i="1">
                            <a:latin typeface="Cambria Math" panose="02040503050406030204" pitchFamily="18" charset="0"/>
                          </a:rPr>
                          <m:t>100</m:t>
                        </m:r>
                        <m:r>
                          <a:rPr lang="en-US" altLang="en-US" b="0" i="1" smtClean="0">
                            <a:latin typeface="Cambria Math" panose="02040503050406030204" pitchFamily="18" charset="0"/>
                          </a:rPr>
                          <m:t> </m:t>
                        </m:r>
                        <m:r>
                          <a:rPr lang="en-US" altLang="en-US" i="1">
                            <a:latin typeface="Cambria Math" panose="02040503050406030204" pitchFamily="18" charset="0"/>
                          </a:rPr>
                          <m:t>𝑛𝑠</m:t>
                        </m:r>
                      </m:num>
                      <m:den>
                        <m:r>
                          <a:rPr lang="en-US" altLang="en-US" b="0" i="1" smtClean="0">
                            <a:latin typeface="Cambria Math" panose="02040503050406030204" pitchFamily="18" charset="0"/>
                          </a:rPr>
                          <m:t>0.25 </m:t>
                        </m:r>
                        <m:r>
                          <a:rPr lang="en-US" altLang="en-US" b="0" i="1" smtClean="0">
                            <a:latin typeface="Cambria Math" panose="02040503050406030204" pitchFamily="18" charset="0"/>
                          </a:rPr>
                          <m:t>𝑛𝑠</m:t>
                        </m:r>
                      </m:den>
                    </m:f>
                  </m:oMath>
                </a14:m>
                <a:r>
                  <a:rPr lang="en-US" altLang="en-US" dirty="0"/>
                  <a:t> = 400 cycles</a:t>
                </a:r>
              </a:p>
              <a:p>
                <a:pPr lvl="2" eaLnBrk="1" hangingPunct="1"/>
                <a:r>
                  <a:rPr lang="en-US" altLang="en-US" dirty="0"/>
                  <a:t>Remember Giga =&gt;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10</m:t>
                        </m:r>
                      </m:e>
                      <m:sup>
                        <m:r>
                          <a:rPr lang="en-US" altLang="en-US" i="1">
                            <a:latin typeface="Cambria Math" panose="02040503050406030204" pitchFamily="18" charset="0"/>
                          </a:rPr>
                          <m:t>9</m:t>
                        </m:r>
                      </m:sup>
                    </m:sSup>
                  </m:oMath>
                </a14:m>
                <a:r>
                  <a:rPr lang="en-US" altLang="en-US" dirty="0"/>
                  <a:t> and </a:t>
                </a:r>
                <a:r>
                  <a:rPr lang="en-US" altLang="en-US" dirty="0" err="1"/>
                  <a:t>nano</a:t>
                </a:r>
                <a:r>
                  <a:rPr lang="en-US" altLang="en-US" dirty="0"/>
                  <a:t> =&gt;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10</m:t>
                        </m:r>
                      </m:e>
                      <m:sup>
                        <m:r>
                          <a:rPr lang="en-US" altLang="en-US" b="0" i="1" smtClean="0">
                            <a:latin typeface="Cambria Math" panose="02040503050406030204" pitchFamily="18" charset="0"/>
                          </a:rPr>
                          <m:t>−</m:t>
                        </m:r>
                        <m:r>
                          <a:rPr lang="en-US" altLang="en-US" i="1">
                            <a:latin typeface="Cambria Math" panose="02040503050406030204" pitchFamily="18" charset="0"/>
                          </a:rPr>
                          <m:t>9</m:t>
                        </m:r>
                      </m:sup>
                    </m:sSup>
                  </m:oMath>
                </a14:m>
                <a:endParaRPr lang="en-US" altLang="en-US" dirty="0"/>
              </a:p>
              <a:p>
                <a:pPr lvl="1" eaLnBrk="1" hangingPunct="1"/>
                <a:r>
                  <a:rPr lang="en-US" altLang="en-US" dirty="0"/>
                  <a:t>Effective CPI = 1 + 0.02 × 400 = 9</a:t>
                </a:r>
              </a:p>
            </p:txBody>
          </p:sp>
        </mc:Choice>
        <mc:Fallback xmlns="">
          <p:sp>
            <p:nvSpPr>
              <p:cNvPr id="113668" name="Rectangle 5">
                <a:extLst>
                  <a:ext uri="{FF2B5EF4-FFF2-40B4-BE49-F238E27FC236}">
                    <a16:creationId xmlns:a16="http://schemas.microsoft.com/office/drawing/2014/main" id="{68383971-E063-4566-99A1-D2B7FEF8276C}"/>
                  </a:ext>
                </a:extLst>
              </p:cNvPr>
              <p:cNvSpPr>
                <a:spLocks noGrp="1" noRot="1" noChangeAspect="1" noMove="1" noResize="1" noEditPoints="1" noAdjustHandles="1" noChangeArrowheads="1" noChangeShapeType="1" noTextEdit="1"/>
              </p:cNvSpPr>
              <p:nvPr>
                <p:ph type="body" idx="1"/>
              </p:nvPr>
            </p:nvSpPr>
            <p:spPr>
              <a:xfrm>
                <a:off x="323529" y="3429000"/>
                <a:ext cx="8631560" cy="2808288"/>
              </a:xfrm>
              <a:blipFill>
                <a:blip r:embed="rId3"/>
                <a:stretch>
                  <a:fillRect l="-494" t="-282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2FD943B8-B3B2-4BC5-B2AD-A9C2F8DD544A}"/>
              </a:ext>
            </a:extLst>
          </p:cNvPr>
          <p:cNvPicPr>
            <a:picLocks noChangeAspect="1"/>
          </p:cNvPicPr>
          <p:nvPr/>
        </p:nvPicPr>
        <p:blipFill>
          <a:blip r:embed="rId4"/>
          <a:stretch>
            <a:fillRect/>
          </a:stretch>
        </p:blipFill>
        <p:spPr>
          <a:xfrm>
            <a:off x="233772" y="1268760"/>
            <a:ext cx="8676456" cy="1978153"/>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a:extLst>
              <a:ext uri="{FF2B5EF4-FFF2-40B4-BE49-F238E27FC236}">
                <a16:creationId xmlns:a16="http://schemas.microsoft.com/office/drawing/2014/main" id="{6CA4941D-42B1-49A4-9819-29C3408791F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6EA24018-84EA-4AAB-9B28-B084A84E67D8}" type="slidenum">
              <a:rPr lang="en-AU" altLang="en-US" sz="1400" smtClean="0"/>
              <a:pPr>
                <a:spcBef>
                  <a:spcPct val="0"/>
                </a:spcBef>
                <a:buClrTx/>
                <a:buSzTx/>
                <a:buFontTx/>
                <a:buNone/>
              </a:pPr>
              <a:t>62</a:t>
            </a:fld>
            <a:endParaRPr lang="en-AU" altLang="en-US" sz="1400"/>
          </a:p>
        </p:txBody>
      </p:sp>
      <p:sp>
        <p:nvSpPr>
          <p:cNvPr id="115715" name="Rectangle 4">
            <a:extLst>
              <a:ext uri="{FF2B5EF4-FFF2-40B4-BE49-F238E27FC236}">
                <a16:creationId xmlns:a16="http://schemas.microsoft.com/office/drawing/2014/main" id="{36C03A8D-C2FC-45BF-A8B9-DBD311FE21FC}"/>
              </a:ext>
            </a:extLst>
          </p:cNvPr>
          <p:cNvSpPr>
            <a:spLocks noGrp="1" noChangeArrowheads="1"/>
          </p:cNvSpPr>
          <p:nvPr>
            <p:ph type="title"/>
          </p:nvPr>
        </p:nvSpPr>
        <p:spPr/>
        <p:txBody>
          <a:bodyPr/>
          <a:lstStyle/>
          <a:p>
            <a:pPr eaLnBrk="1" hangingPunct="1"/>
            <a:r>
              <a:rPr lang="en-US" altLang="en-US"/>
              <a:t>Example (cont.)</a:t>
            </a:r>
            <a:endParaRPr lang="en-AU" altLang="en-US"/>
          </a:p>
        </p:txBody>
      </p:sp>
      <p:sp>
        <p:nvSpPr>
          <p:cNvPr id="115716" name="Rectangle 5">
            <a:extLst>
              <a:ext uri="{FF2B5EF4-FFF2-40B4-BE49-F238E27FC236}">
                <a16:creationId xmlns:a16="http://schemas.microsoft.com/office/drawing/2014/main" id="{511621FB-0F63-49B0-BFFE-B82AD9B41168}"/>
              </a:ext>
            </a:extLst>
          </p:cNvPr>
          <p:cNvSpPr>
            <a:spLocks noGrp="1" noChangeArrowheads="1"/>
          </p:cNvSpPr>
          <p:nvPr>
            <p:ph type="body" idx="1"/>
          </p:nvPr>
        </p:nvSpPr>
        <p:spPr/>
        <p:txBody>
          <a:bodyPr/>
          <a:lstStyle/>
          <a:p>
            <a:pPr eaLnBrk="1" hangingPunct="1"/>
            <a:r>
              <a:rPr lang="en-US" altLang="en-US"/>
              <a:t>Now add L-2 cache</a:t>
            </a:r>
          </a:p>
          <a:p>
            <a:pPr lvl="1" eaLnBrk="1" hangingPunct="1"/>
            <a:r>
              <a:rPr lang="en-US" altLang="en-US"/>
              <a:t>Access time = 5ns</a:t>
            </a:r>
          </a:p>
          <a:p>
            <a:pPr lvl="1" eaLnBrk="1" hangingPunct="1"/>
            <a:r>
              <a:rPr lang="en-US" altLang="en-US"/>
              <a:t>Global miss rate to main memory = 0.5%</a:t>
            </a:r>
          </a:p>
          <a:p>
            <a:pPr eaLnBrk="1" hangingPunct="1"/>
            <a:r>
              <a:rPr lang="en-US" altLang="en-US"/>
              <a:t>Primary miss with L-2 hit</a:t>
            </a:r>
          </a:p>
          <a:p>
            <a:pPr lvl="1" eaLnBrk="1" hangingPunct="1"/>
            <a:r>
              <a:rPr lang="en-US" altLang="en-US"/>
              <a:t>Penalty = 5ns/0.25ns = 20 cycles</a:t>
            </a:r>
          </a:p>
          <a:p>
            <a:pPr eaLnBrk="1" hangingPunct="1"/>
            <a:r>
              <a:rPr lang="en-US" altLang="en-US"/>
              <a:t>Primary miss with L-2 miss</a:t>
            </a:r>
          </a:p>
          <a:p>
            <a:pPr lvl="1" eaLnBrk="1" hangingPunct="1"/>
            <a:r>
              <a:rPr lang="en-US" altLang="en-US"/>
              <a:t>Extra penalty = 400 cycles </a:t>
            </a:r>
            <a:r>
              <a:rPr lang="en-US" altLang="en-US" sz="2000"/>
              <a:t>(main memory access)</a:t>
            </a:r>
            <a:endParaRPr lang="en-US" altLang="en-US"/>
          </a:p>
          <a:p>
            <a:pPr eaLnBrk="1" hangingPunct="1"/>
            <a:r>
              <a:rPr lang="en-US" altLang="en-US"/>
              <a:t>CPI = 1 + 0.02 × 20 + 0.005 × 400 = 3.4</a:t>
            </a:r>
          </a:p>
          <a:p>
            <a:pPr eaLnBrk="1" hangingPunct="1"/>
            <a:r>
              <a:rPr lang="en-US" altLang="en-US"/>
              <a:t>Performance ratio = 9/3.4 = 2.6</a:t>
            </a:r>
            <a:endParaRPr lang="en-AU"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a:extLst>
              <a:ext uri="{FF2B5EF4-FFF2-40B4-BE49-F238E27FC236}">
                <a16:creationId xmlns:a16="http://schemas.microsoft.com/office/drawing/2014/main" id="{D388DCEA-B8B3-4068-8EF3-BD37797A3E1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A05BB708-3D60-413A-B153-8282E4F7CA97}" type="slidenum">
              <a:rPr lang="en-AU" altLang="en-US" sz="1400" smtClean="0"/>
              <a:pPr>
                <a:spcBef>
                  <a:spcPct val="0"/>
                </a:spcBef>
                <a:buClrTx/>
                <a:buSzTx/>
                <a:buFontTx/>
                <a:buNone/>
              </a:pPr>
              <a:t>63</a:t>
            </a:fld>
            <a:endParaRPr lang="en-AU" altLang="en-US" sz="1400"/>
          </a:p>
        </p:txBody>
      </p:sp>
      <p:sp>
        <p:nvSpPr>
          <p:cNvPr id="117763" name="Rectangle 6">
            <a:extLst>
              <a:ext uri="{FF2B5EF4-FFF2-40B4-BE49-F238E27FC236}">
                <a16:creationId xmlns:a16="http://schemas.microsoft.com/office/drawing/2014/main" id="{02BEF161-5416-463F-B886-E8AB0C313C8D}"/>
              </a:ext>
            </a:extLst>
          </p:cNvPr>
          <p:cNvSpPr>
            <a:spLocks noGrp="1" noChangeArrowheads="1"/>
          </p:cNvSpPr>
          <p:nvPr>
            <p:ph type="title"/>
          </p:nvPr>
        </p:nvSpPr>
        <p:spPr>
          <a:xfrm>
            <a:off x="684213" y="206375"/>
            <a:ext cx="8259762" cy="701675"/>
          </a:xfrm>
        </p:spPr>
        <p:txBody>
          <a:bodyPr/>
          <a:lstStyle/>
          <a:p>
            <a:pPr eaLnBrk="1" hangingPunct="1"/>
            <a:r>
              <a:rPr lang="en-US" altLang="en-US" sz="4000"/>
              <a:t>Multilevel Cache Considerations</a:t>
            </a:r>
            <a:endParaRPr lang="en-AU" altLang="en-US" sz="4000"/>
          </a:p>
        </p:txBody>
      </p:sp>
      <p:sp>
        <p:nvSpPr>
          <p:cNvPr id="117764" name="Rectangle 7">
            <a:extLst>
              <a:ext uri="{FF2B5EF4-FFF2-40B4-BE49-F238E27FC236}">
                <a16:creationId xmlns:a16="http://schemas.microsoft.com/office/drawing/2014/main" id="{BA820314-991F-4104-894A-4064AAEB8C4C}"/>
              </a:ext>
            </a:extLst>
          </p:cNvPr>
          <p:cNvSpPr>
            <a:spLocks noGrp="1" noChangeArrowheads="1"/>
          </p:cNvSpPr>
          <p:nvPr>
            <p:ph type="body" idx="1"/>
          </p:nvPr>
        </p:nvSpPr>
        <p:spPr/>
        <p:txBody>
          <a:bodyPr/>
          <a:lstStyle/>
          <a:p>
            <a:pPr eaLnBrk="1" hangingPunct="1"/>
            <a:r>
              <a:rPr lang="en-US" altLang="en-US"/>
              <a:t>Primary cache</a:t>
            </a:r>
          </a:p>
          <a:p>
            <a:pPr lvl="1" eaLnBrk="1" hangingPunct="1"/>
            <a:r>
              <a:rPr lang="en-US" altLang="en-US"/>
              <a:t>Focus on minimal hit time</a:t>
            </a:r>
          </a:p>
          <a:p>
            <a:pPr eaLnBrk="1" hangingPunct="1"/>
            <a:r>
              <a:rPr lang="en-US" altLang="en-US"/>
              <a:t>L-2 cache</a:t>
            </a:r>
          </a:p>
          <a:p>
            <a:pPr lvl="1" eaLnBrk="1" hangingPunct="1"/>
            <a:r>
              <a:rPr lang="en-US" altLang="en-US"/>
              <a:t>Focus on low miss rate to avoid main memory access</a:t>
            </a:r>
          </a:p>
          <a:p>
            <a:pPr lvl="1" eaLnBrk="1" hangingPunct="1"/>
            <a:r>
              <a:rPr lang="en-US" altLang="en-US"/>
              <a:t>Hit time has less overall impact</a:t>
            </a:r>
          </a:p>
          <a:p>
            <a:pPr eaLnBrk="1" hangingPunct="1"/>
            <a:r>
              <a:rPr lang="en-US" altLang="en-US"/>
              <a:t>Results</a:t>
            </a:r>
          </a:p>
          <a:p>
            <a:pPr lvl="1" eaLnBrk="1" hangingPunct="1"/>
            <a:r>
              <a:rPr lang="en-US" altLang="en-US"/>
              <a:t>L-1 cache usually smaller than a single cache</a:t>
            </a:r>
          </a:p>
          <a:p>
            <a:pPr lvl="1" eaLnBrk="1" hangingPunct="1"/>
            <a:r>
              <a:rPr lang="en-US" altLang="en-US"/>
              <a:t>L-1 block size smaller than L-2 block size</a:t>
            </a:r>
            <a:endParaRPr lang="en-AU"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a:extLst>
              <a:ext uri="{FF2B5EF4-FFF2-40B4-BE49-F238E27FC236}">
                <a16:creationId xmlns:a16="http://schemas.microsoft.com/office/drawing/2014/main" id="{BE7C240E-1D9B-4ACF-8145-B0E5B303784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2A93E0D5-0043-4327-BAE1-AB6B79A12809}" type="slidenum">
              <a:rPr lang="en-AU" altLang="en-US" sz="1400" smtClean="0"/>
              <a:pPr>
                <a:spcBef>
                  <a:spcPct val="0"/>
                </a:spcBef>
                <a:buClrTx/>
                <a:buSzTx/>
                <a:buFontTx/>
                <a:buNone/>
              </a:pPr>
              <a:t>64</a:t>
            </a:fld>
            <a:endParaRPr lang="en-AU" altLang="en-US" sz="1400"/>
          </a:p>
        </p:txBody>
      </p:sp>
      <p:sp>
        <p:nvSpPr>
          <p:cNvPr id="119811" name="Rectangle 4">
            <a:extLst>
              <a:ext uri="{FF2B5EF4-FFF2-40B4-BE49-F238E27FC236}">
                <a16:creationId xmlns:a16="http://schemas.microsoft.com/office/drawing/2014/main" id="{ACC4854B-DC22-48CA-BBD8-FD16CA0BB3C7}"/>
              </a:ext>
            </a:extLst>
          </p:cNvPr>
          <p:cNvSpPr>
            <a:spLocks noGrp="1" noChangeArrowheads="1"/>
          </p:cNvSpPr>
          <p:nvPr>
            <p:ph type="title"/>
          </p:nvPr>
        </p:nvSpPr>
        <p:spPr>
          <a:xfrm>
            <a:off x="684213" y="266700"/>
            <a:ext cx="8259762" cy="641350"/>
          </a:xfrm>
        </p:spPr>
        <p:txBody>
          <a:bodyPr/>
          <a:lstStyle/>
          <a:p>
            <a:pPr eaLnBrk="1" hangingPunct="1"/>
            <a:r>
              <a:rPr lang="en-US" altLang="en-US" sz="3600"/>
              <a:t>Interactions with Advanced CPUs</a:t>
            </a:r>
            <a:endParaRPr lang="en-AU" altLang="en-US" sz="3600"/>
          </a:p>
        </p:txBody>
      </p:sp>
      <p:sp>
        <p:nvSpPr>
          <p:cNvPr id="119812" name="Rectangle 5">
            <a:extLst>
              <a:ext uri="{FF2B5EF4-FFF2-40B4-BE49-F238E27FC236}">
                <a16:creationId xmlns:a16="http://schemas.microsoft.com/office/drawing/2014/main" id="{10CE80E4-075F-4B33-8E3A-D238C165AFA9}"/>
              </a:ext>
            </a:extLst>
          </p:cNvPr>
          <p:cNvSpPr>
            <a:spLocks noGrp="1" noChangeArrowheads="1"/>
          </p:cNvSpPr>
          <p:nvPr>
            <p:ph type="body" idx="1"/>
          </p:nvPr>
        </p:nvSpPr>
        <p:spPr/>
        <p:txBody>
          <a:bodyPr/>
          <a:lstStyle/>
          <a:p>
            <a:pPr eaLnBrk="1" hangingPunct="1"/>
            <a:r>
              <a:rPr lang="en-US" altLang="en-US"/>
              <a:t>Out-of-order CPUs can execute instructions during cache miss</a:t>
            </a:r>
          </a:p>
          <a:p>
            <a:pPr lvl="1" eaLnBrk="1" hangingPunct="1"/>
            <a:r>
              <a:rPr lang="en-US" altLang="en-US"/>
              <a:t>Pending store stays in load/store unit</a:t>
            </a:r>
          </a:p>
          <a:p>
            <a:pPr lvl="1" eaLnBrk="1" hangingPunct="1"/>
            <a:r>
              <a:rPr lang="en-US" altLang="en-US"/>
              <a:t>Dependent instructions wait in reservation stations</a:t>
            </a:r>
          </a:p>
          <a:p>
            <a:pPr lvl="2" eaLnBrk="1" hangingPunct="1"/>
            <a:r>
              <a:rPr lang="en-US" altLang="en-US"/>
              <a:t>Independent instructions continue</a:t>
            </a:r>
          </a:p>
          <a:p>
            <a:pPr eaLnBrk="1" hangingPunct="1"/>
            <a:r>
              <a:rPr lang="en-US" altLang="en-US"/>
              <a:t>Effect of miss depends on program data flow</a:t>
            </a:r>
          </a:p>
          <a:p>
            <a:pPr lvl="1" eaLnBrk="1" hangingPunct="1"/>
            <a:r>
              <a:rPr lang="en-US" altLang="en-US"/>
              <a:t>Much harder to analyse</a:t>
            </a:r>
          </a:p>
          <a:p>
            <a:pPr lvl="1" eaLnBrk="1" hangingPunct="1"/>
            <a:r>
              <a:rPr lang="en-US" altLang="en-US"/>
              <a:t>Use system simulation</a:t>
            </a:r>
            <a:endParaRPr lang="en-AU"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9" name="Picture 6" descr="f05-18-P374493">
            <a:extLst>
              <a:ext uri="{FF2B5EF4-FFF2-40B4-BE49-F238E27FC236}">
                <a16:creationId xmlns:a16="http://schemas.microsoft.com/office/drawing/2014/main" id="{1583117C-8149-46B2-8474-1088C29E9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963" y="812800"/>
            <a:ext cx="3240087" cy="5913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1860" name="Rectangle 2">
            <a:extLst>
              <a:ext uri="{FF2B5EF4-FFF2-40B4-BE49-F238E27FC236}">
                <a16:creationId xmlns:a16="http://schemas.microsoft.com/office/drawing/2014/main" id="{B9D6B172-98A7-4ACD-8594-393087E855C5}"/>
              </a:ext>
            </a:extLst>
          </p:cNvPr>
          <p:cNvSpPr>
            <a:spLocks noGrp="1" noChangeArrowheads="1"/>
          </p:cNvSpPr>
          <p:nvPr>
            <p:ph type="title"/>
          </p:nvPr>
        </p:nvSpPr>
        <p:spPr/>
        <p:txBody>
          <a:bodyPr/>
          <a:lstStyle/>
          <a:p>
            <a:pPr eaLnBrk="1" hangingPunct="1"/>
            <a:r>
              <a:rPr lang="en-US" altLang="en-US"/>
              <a:t>Interactions with Software</a:t>
            </a:r>
            <a:endParaRPr lang="en-AU" altLang="en-US"/>
          </a:p>
        </p:txBody>
      </p:sp>
      <p:sp>
        <p:nvSpPr>
          <p:cNvPr id="121861" name="Rectangle 3">
            <a:extLst>
              <a:ext uri="{FF2B5EF4-FFF2-40B4-BE49-F238E27FC236}">
                <a16:creationId xmlns:a16="http://schemas.microsoft.com/office/drawing/2014/main" id="{E24137CE-6174-4CE8-9421-7FB2C189DF19}"/>
              </a:ext>
            </a:extLst>
          </p:cNvPr>
          <p:cNvSpPr>
            <a:spLocks noGrp="1" noChangeArrowheads="1"/>
          </p:cNvSpPr>
          <p:nvPr>
            <p:ph type="body" idx="1"/>
          </p:nvPr>
        </p:nvSpPr>
        <p:spPr>
          <a:xfrm>
            <a:off x="684213" y="1125538"/>
            <a:ext cx="4683125" cy="4607718"/>
          </a:xfrm>
        </p:spPr>
        <p:txBody>
          <a:bodyPr/>
          <a:lstStyle/>
          <a:p>
            <a:r>
              <a:rPr lang="en-US" sz="2400" dirty="0"/>
              <a:t>For large arrays, Radix Sort has an algorithmic advantage over Quicksort in terms of number of operations.</a:t>
            </a:r>
          </a:p>
          <a:p>
            <a:r>
              <a:rPr lang="en-US" sz="2400" dirty="0"/>
              <a:t>Quicksort consistently has many fewer misses per item to be sorted.</a:t>
            </a:r>
          </a:p>
          <a:p>
            <a:pPr eaLnBrk="1" hangingPunct="1"/>
            <a:r>
              <a:rPr lang="en-US" altLang="en-US" sz="2400" dirty="0"/>
              <a:t>Misses depend on memory access patterns</a:t>
            </a:r>
          </a:p>
          <a:p>
            <a:pPr lvl="1" eaLnBrk="1" hangingPunct="1"/>
            <a:r>
              <a:rPr lang="en-US" altLang="en-US" sz="2000" dirty="0"/>
              <a:t>Algorithm behavior</a:t>
            </a:r>
          </a:p>
          <a:p>
            <a:pPr lvl="1" eaLnBrk="1" hangingPunct="1"/>
            <a:r>
              <a:rPr lang="en-US" altLang="en-US" sz="2000" dirty="0"/>
              <a:t>Compiler optimization for memory access</a:t>
            </a:r>
            <a:endParaRPr lang="en-AU" altLang="en-US" sz="2000" dirty="0"/>
          </a:p>
          <a:p>
            <a:endParaRPr lang="en-AU" altLang="en-US" sz="1800" dirty="0"/>
          </a:p>
        </p:txBody>
      </p:sp>
      <p:sp>
        <p:nvSpPr>
          <p:cNvPr id="7" name="Rectangle 1">
            <a:extLst>
              <a:ext uri="{FF2B5EF4-FFF2-40B4-BE49-F238E27FC236}">
                <a16:creationId xmlns:a16="http://schemas.microsoft.com/office/drawing/2014/main" id="{A840304B-D5E7-4DA7-B9CD-4D6F86131E80}"/>
              </a:ext>
            </a:extLst>
          </p:cNvPr>
          <p:cNvSpPr>
            <a:spLocks noChangeArrowheads="1"/>
          </p:cNvSpPr>
          <p:nvPr/>
        </p:nvSpPr>
        <p:spPr bwMode="auto">
          <a:xfrm>
            <a:off x="684213" y="5766684"/>
            <a:ext cx="4913387" cy="10772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b="1" dirty="0">
                <a:solidFill>
                  <a:srgbClr val="000000"/>
                </a:solidFill>
                <a:ea typeface="Times New Roman" panose="02020603050405020304" pitchFamily="18" charset="0"/>
                <a:cs typeface="ITCFranklinGothicStd-Hvy"/>
              </a:rPr>
              <a:t>Figure</a:t>
            </a:r>
            <a:r>
              <a:rPr lang="en-US" altLang="en-US" sz="1600" dirty="0">
                <a:solidFill>
                  <a:srgbClr val="000000"/>
                </a:solidFill>
                <a:ea typeface="Times New Roman" panose="02020603050405020304" pitchFamily="18" charset="0"/>
                <a:cs typeface="ITCFranklinGothicStd-Hvy"/>
              </a:rPr>
              <a:t>: Comparing Quicksort and Radix Sort by:   (a) instructions executed per item sorted, </a:t>
            </a:r>
          </a:p>
          <a:p>
            <a:pPr>
              <a:spcBef>
                <a:spcPct val="0"/>
              </a:spcBef>
              <a:buClrTx/>
              <a:buSzTx/>
              <a:buFontTx/>
              <a:buNone/>
            </a:pPr>
            <a:r>
              <a:rPr lang="en-US" altLang="en-US" sz="1600" dirty="0">
                <a:solidFill>
                  <a:srgbClr val="000000"/>
                </a:solidFill>
                <a:ea typeface="Times New Roman" panose="02020603050405020304" pitchFamily="18" charset="0"/>
                <a:cs typeface="ITCFranklinGothicStd-Hvy"/>
              </a:rPr>
              <a:t>(b) time per item sorted, and </a:t>
            </a:r>
          </a:p>
          <a:p>
            <a:pPr>
              <a:spcBef>
                <a:spcPct val="0"/>
              </a:spcBef>
              <a:buClrTx/>
              <a:buSzTx/>
              <a:buFontTx/>
              <a:buNone/>
            </a:pPr>
            <a:r>
              <a:rPr lang="en-US" altLang="en-US" sz="1600" dirty="0">
                <a:solidFill>
                  <a:srgbClr val="000000"/>
                </a:solidFill>
                <a:ea typeface="Times New Roman" panose="02020603050405020304" pitchFamily="18" charset="0"/>
                <a:cs typeface="ITCFranklinGothicStd-Hvy"/>
              </a:rPr>
              <a:t>(c) cache misses per item sorted.</a:t>
            </a:r>
            <a:endParaRPr lang="en-US" altLang="en-US" sz="1600" dirty="0">
              <a:ea typeface="Times New Roman" panose="02020603050405020304" pitchFamily="18" charset="0"/>
              <a:cs typeface="ITCFranklinGothicStd-Hvy"/>
            </a:endParaRPr>
          </a:p>
        </p:txBody>
      </p:sp>
      <p:sp>
        <p:nvSpPr>
          <p:cNvPr id="8" name="TextBox 1">
            <a:extLst>
              <a:ext uri="{FF2B5EF4-FFF2-40B4-BE49-F238E27FC236}">
                <a16:creationId xmlns:a16="http://schemas.microsoft.com/office/drawing/2014/main" id="{3C6B64CC-67E0-497E-934C-67AAFE56B4AA}"/>
              </a:ext>
            </a:extLst>
          </p:cNvPr>
          <p:cNvSpPr txBox="1">
            <a:spLocks noChangeArrowheads="1"/>
          </p:cNvSpPr>
          <p:nvPr/>
        </p:nvSpPr>
        <p:spPr bwMode="auto">
          <a:xfrm>
            <a:off x="7812360" y="266562"/>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1F1E3B47-B378-40D8-B3AC-07960A0BCCE3}"/>
              </a:ext>
            </a:extLst>
          </p:cNvPr>
          <p:cNvSpPr>
            <a:spLocks noGrp="1" noChangeArrowheads="1"/>
          </p:cNvSpPr>
          <p:nvPr>
            <p:ph type="title"/>
          </p:nvPr>
        </p:nvSpPr>
        <p:spPr>
          <a:xfrm>
            <a:off x="539750" y="146050"/>
            <a:ext cx="8404225" cy="762000"/>
          </a:xfrm>
        </p:spPr>
        <p:txBody>
          <a:bodyPr/>
          <a:lstStyle/>
          <a:p>
            <a:r>
              <a:rPr lang="en-US" altLang="en-US"/>
              <a:t>Lesson </a:t>
            </a:r>
          </a:p>
        </p:txBody>
      </p:sp>
      <p:sp>
        <p:nvSpPr>
          <p:cNvPr id="3" name="Content Placeholder 2">
            <a:extLst>
              <a:ext uri="{FF2B5EF4-FFF2-40B4-BE49-F238E27FC236}">
                <a16:creationId xmlns:a16="http://schemas.microsoft.com/office/drawing/2014/main" id="{53624C43-037C-4D65-9059-299919A0EBA5}"/>
              </a:ext>
            </a:extLst>
          </p:cNvPr>
          <p:cNvSpPr>
            <a:spLocks noGrp="1"/>
          </p:cNvSpPr>
          <p:nvPr>
            <p:ph idx="1"/>
          </p:nvPr>
        </p:nvSpPr>
        <p:spPr/>
        <p:txBody>
          <a:bodyPr/>
          <a:lstStyle/>
          <a:p>
            <a:pPr marL="0" indent="0">
              <a:buFont typeface="Wingdings" panose="05000000000000000000" pitchFamily="2" charset="2"/>
              <a:buNone/>
              <a:defRPr/>
            </a:pPr>
            <a:r>
              <a:rPr lang="en-US" altLang="en-US" u="sng" dirty="0">
                <a:solidFill>
                  <a:srgbClr val="000000"/>
                </a:solidFill>
                <a:ea typeface="Times New Roman" panose="02020603050405020304" pitchFamily="18" charset="0"/>
                <a:cs typeface="MinionPro-Regular"/>
              </a:rPr>
              <a:t>Lesson learnt from the previous slide</a:t>
            </a:r>
            <a:r>
              <a:rPr lang="en-US" altLang="en-US" dirty="0">
                <a:solidFill>
                  <a:srgbClr val="000000"/>
                </a:solidFill>
                <a:ea typeface="Times New Roman" panose="02020603050405020304" pitchFamily="18" charset="0"/>
                <a:cs typeface="MinionPro-Regular"/>
              </a:rPr>
              <a:t>: </a:t>
            </a:r>
          </a:p>
          <a:p>
            <a:pPr>
              <a:defRPr/>
            </a:pPr>
            <a:r>
              <a:rPr lang="en-US" altLang="en-US" dirty="0">
                <a:solidFill>
                  <a:srgbClr val="000000"/>
                </a:solidFill>
                <a:ea typeface="Times New Roman" panose="02020603050405020304" pitchFamily="18" charset="0"/>
                <a:cs typeface="MinionPro-Regular"/>
              </a:rPr>
              <a:t>The basic idea of cache optimizations is to use all the data in a block repeatedly before it is replaced on a miss.</a:t>
            </a:r>
            <a:endParaRPr lang="en-US" altLang="en-US" dirty="0"/>
          </a:p>
          <a:p>
            <a:pPr>
              <a:defRPr/>
            </a:pPr>
            <a:endParaRPr lang="en-US" dirty="0"/>
          </a:p>
          <a:p>
            <a:pPr marL="0" indent="0">
              <a:buFont typeface="Wingdings" panose="05000000000000000000" pitchFamily="2" charset="2"/>
              <a:buNone/>
              <a:defRPr/>
            </a:pPr>
            <a:r>
              <a:rPr lang="en-US" dirty="0"/>
              <a:t>=&gt; For example, for the matrix multiplication:</a:t>
            </a:r>
          </a:p>
          <a:p>
            <a:pPr marL="0" indent="0">
              <a:buFont typeface="Wingdings" panose="05000000000000000000" pitchFamily="2" charset="2"/>
              <a:buNone/>
              <a:defRPr/>
            </a:pPr>
            <a:r>
              <a:rPr lang="en-US" dirty="0">
                <a:solidFill>
                  <a:srgbClr val="002060"/>
                </a:solidFill>
              </a:rPr>
              <a:t>Instead of operating an entire row or columns of an array, </a:t>
            </a:r>
            <a:r>
              <a:rPr lang="en-US" i="1" dirty="0">
                <a:solidFill>
                  <a:srgbClr val="002060"/>
                </a:solidFill>
              </a:rPr>
              <a:t>blocked</a:t>
            </a:r>
            <a:r>
              <a:rPr lang="en-US" dirty="0">
                <a:solidFill>
                  <a:srgbClr val="002060"/>
                </a:solidFill>
              </a:rPr>
              <a:t> algorithms operate on </a:t>
            </a:r>
            <a:r>
              <a:rPr lang="en-US" dirty="0" err="1">
                <a:solidFill>
                  <a:srgbClr val="002060"/>
                </a:solidFill>
              </a:rPr>
              <a:t>submatrices</a:t>
            </a:r>
            <a:r>
              <a:rPr lang="en-US" dirty="0">
                <a:solidFill>
                  <a:srgbClr val="002060"/>
                </a:solidFill>
              </a:rPr>
              <a:t> or blocks. </a:t>
            </a:r>
          </a:p>
        </p:txBody>
      </p:sp>
      <p:sp>
        <p:nvSpPr>
          <p:cNvPr id="123908" name="Footer Placeholder 3">
            <a:extLst>
              <a:ext uri="{FF2B5EF4-FFF2-40B4-BE49-F238E27FC236}">
                <a16:creationId xmlns:a16="http://schemas.microsoft.com/office/drawing/2014/main" id="{C48574DC-0516-4BB4-AFCA-166FED0D2DA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1610BDA5-EE2C-4F1D-8162-250775F0A15C}" type="slidenum">
              <a:rPr lang="en-AU" altLang="en-US" sz="1400" smtClean="0"/>
              <a:pPr>
                <a:spcBef>
                  <a:spcPct val="0"/>
                </a:spcBef>
                <a:buClrTx/>
                <a:buSzTx/>
                <a:buFontTx/>
                <a:buNone/>
              </a:pPr>
              <a:t>66</a:t>
            </a:fld>
            <a:endParaRPr lang="en-AU" altLang="en-US"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a:extLst>
              <a:ext uri="{FF2B5EF4-FFF2-40B4-BE49-F238E27FC236}">
                <a16:creationId xmlns:a16="http://schemas.microsoft.com/office/drawing/2014/main" id="{9FC48049-6395-4E5E-93F9-A8DCD9022F31}"/>
              </a:ext>
            </a:extLst>
          </p:cNvPr>
          <p:cNvSpPr>
            <a:spLocks noGrp="1" noChangeArrowheads="1"/>
          </p:cNvSpPr>
          <p:nvPr>
            <p:ph type="title"/>
          </p:nvPr>
        </p:nvSpPr>
        <p:spPr>
          <a:xfrm>
            <a:off x="684213" y="261938"/>
            <a:ext cx="8259762" cy="646112"/>
          </a:xfrm>
        </p:spPr>
        <p:txBody>
          <a:bodyPr/>
          <a:lstStyle/>
          <a:p>
            <a:r>
              <a:rPr lang="en-US" altLang="en-US" sz="3600"/>
              <a:t>Software Optimization via Blocking</a:t>
            </a:r>
          </a:p>
        </p:txBody>
      </p:sp>
      <p:sp>
        <p:nvSpPr>
          <p:cNvPr id="3" name="Content Placeholder 2">
            <a:extLst>
              <a:ext uri="{FF2B5EF4-FFF2-40B4-BE49-F238E27FC236}">
                <a16:creationId xmlns:a16="http://schemas.microsoft.com/office/drawing/2014/main" id="{AC8C5652-F153-4461-9BD1-D36C03272AD0}"/>
              </a:ext>
            </a:extLst>
          </p:cNvPr>
          <p:cNvSpPr>
            <a:spLocks noGrp="1"/>
          </p:cNvSpPr>
          <p:nvPr>
            <p:ph idx="1"/>
          </p:nvPr>
        </p:nvSpPr>
        <p:spPr/>
        <p:txBody>
          <a:bodyPr/>
          <a:lstStyle/>
          <a:p>
            <a:pPr>
              <a:defRPr/>
            </a:pPr>
            <a:r>
              <a:rPr lang="en-US" dirty="0"/>
              <a:t>Goal:  maximize accesses to data before it is replaced</a:t>
            </a:r>
          </a:p>
          <a:p>
            <a:pPr>
              <a:defRPr/>
            </a:pPr>
            <a:r>
              <a:rPr lang="en-US" dirty="0"/>
              <a:t>Consider inner loops of DGEMM:</a:t>
            </a:r>
          </a:p>
          <a:p>
            <a:pPr>
              <a:defRPr/>
            </a:pPr>
            <a:endParaRPr lang="en-US" dirty="0"/>
          </a:p>
          <a:p>
            <a:pPr marL="0" indent="0">
              <a:buFont typeface="Wingdings" panose="05000000000000000000" pitchFamily="2" charset="2"/>
              <a:buNone/>
              <a:defRPr/>
            </a:pPr>
            <a:r>
              <a:rPr lang="en-US" sz="2000" dirty="0">
                <a:latin typeface="Courier New" pitchFamily="49" charset="0"/>
                <a:cs typeface="Courier New" pitchFamily="49" charset="0"/>
              </a:rPr>
              <a:t>  for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j = 0; j &lt; n; ++j)</a:t>
            </a:r>
          </a:p>
          <a:p>
            <a:pPr marL="0" indent="0">
              <a:buFont typeface="Wingdings" panose="05000000000000000000" pitchFamily="2" charset="2"/>
              <a:buNone/>
              <a:defRPr/>
            </a:pPr>
            <a:r>
              <a:rPr lang="en-US" sz="2000" dirty="0">
                <a:latin typeface="Courier New" pitchFamily="49" charset="0"/>
                <a:cs typeface="Courier New" pitchFamily="49" charset="0"/>
              </a:rPr>
              <a:t>  {</a:t>
            </a:r>
          </a:p>
          <a:p>
            <a:pPr marL="0" indent="0">
              <a:buFont typeface="Wingdings" panose="05000000000000000000" pitchFamily="2" charset="2"/>
              <a:buNone/>
              <a:defRPr/>
            </a:pPr>
            <a:r>
              <a:rPr lang="en-US" sz="2000" dirty="0">
                <a:latin typeface="Courier New" pitchFamily="49" charset="0"/>
                <a:cs typeface="Courier New" pitchFamily="49" charset="0"/>
              </a:rPr>
              <a:t>    double </a:t>
            </a:r>
            <a:r>
              <a:rPr lang="en-US" sz="2000" dirty="0" err="1">
                <a:latin typeface="Courier New" pitchFamily="49" charset="0"/>
                <a:cs typeface="Courier New" pitchFamily="49" charset="0"/>
              </a:rPr>
              <a:t>cij</a:t>
            </a:r>
            <a:r>
              <a:rPr lang="en-US" sz="2000" dirty="0">
                <a:latin typeface="Courier New" pitchFamily="49" charset="0"/>
                <a:cs typeface="Courier New" pitchFamily="49" charset="0"/>
              </a:rPr>
              <a:t> = C[</a:t>
            </a:r>
            <a:r>
              <a:rPr lang="en-US" sz="2000" dirty="0" err="1">
                <a:latin typeface="Courier New" pitchFamily="49" charset="0"/>
                <a:cs typeface="Courier New" pitchFamily="49" charset="0"/>
              </a:rPr>
              <a:t>i+j</a:t>
            </a:r>
            <a:r>
              <a:rPr lang="en-US" sz="2000" dirty="0">
                <a:latin typeface="Courier New" pitchFamily="49" charset="0"/>
                <a:cs typeface="Courier New" pitchFamily="49" charset="0"/>
              </a:rPr>
              <a:t>*n];</a:t>
            </a:r>
          </a:p>
          <a:p>
            <a:pPr marL="0" indent="0">
              <a:buFont typeface="Wingdings" panose="05000000000000000000" pitchFamily="2" charset="2"/>
              <a:buNone/>
              <a:defRPr/>
            </a:pPr>
            <a:r>
              <a:rPr lang="en-US" sz="2000" dirty="0">
                <a:latin typeface="Courier New" pitchFamily="49" charset="0"/>
                <a:cs typeface="Courier New" pitchFamily="49" charset="0"/>
              </a:rPr>
              <a:t>    for(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k = 0; k &lt; n; k++ )</a:t>
            </a:r>
          </a:p>
          <a:p>
            <a:pPr marL="0" indent="0">
              <a:buFont typeface="Wingdings" panose="05000000000000000000" pitchFamily="2" charset="2"/>
              <a:buNone/>
              <a:defRPr/>
            </a:pPr>
            <a:r>
              <a:rPr lang="pt-BR" sz="2000" dirty="0">
                <a:latin typeface="Courier New" pitchFamily="49" charset="0"/>
                <a:cs typeface="Courier New" pitchFamily="49" charset="0"/>
              </a:rPr>
              <a:t>      cij += A[i+k*n] * B[k+j*n];</a:t>
            </a:r>
            <a:endParaRPr lang="en-US" sz="2000" dirty="0">
              <a:latin typeface="Courier New" pitchFamily="49" charset="0"/>
              <a:cs typeface="Courier New" pitchFamily="49" charset="0"/>
            </a:endParaRPr>
          </a:p>
          <a:p>
            <a:pPr marL="0" indent="0">
              <a:buFont typeface="Wingdings" panose="05000000000000000000" pitchFamily="2" charset="2"/>
              <a:buNone/>
              <a:defRPr/>
            </a:pPr>
            <a:r>
              <a:rPr lang="en-US" sz="2000" dirty="0">
                <a:latin typeface="Courier New" pitchFamily="49" charset="0"/>
                <a:cs typeface="Courier New" pitchFamily="49" charset="0"/>
              </a:rPr>
              <a:t>    C[</a:t>
            </a:r>
            <a:r>
              <a:rPr lang="en-US" sz="2000" dirty="0" err="1">
                <a:latin typeface="Courier New" pitchFamily="49" charset="0"/>
                <a:cs typeface="Courier New" pitchFamily="49" charset="0"/>
              </a:rPr>
              <a:t>i+j</a:t>
            </a:r>
            <a:r>
              <a:rPr lang="en-US" sz="2000" dirty="0">
                <a:latin typeface="Courier New" pitchFamily="49" charset="0"/>
                <a:cs typeface="Courier New" pitchFamily="49" charset="0"/>
              </a:rPr>
              <a:t>*n] = </a:t>
            </a:r>
            <a:r>
              <a:rPr lang="en-US" sz="2000" dirty="0" err="1">
                <a:latin typeface="Courier New" pitchFamily="49" charset="0"/>
                <a:cs typeface="Courier New" pitchFamily="49" charset="0"/>
              </a:rPr>
              <a:t>cij</a:t>
            </a:r>
            <a:r>
              <a:rPr lang="en-US" sz="2000" dirty="0">
                <a:latin typeface="Courier New" pitchFamily="49" charset="0"/>
                <a:cs typeface="Courier New" pitchFamily="49" charset="0"/>
              </a:rPr>
              <a:t>;</a:t>
            </a:r>
          </a:p>
          <a:p>
            <a:pPr marL="0" indent="0">
              <a:buFont typeface="Wingdings" panose="05000000000000000000" pitchFamily="2" charset="2"/>
              <a:buNone/>
              <a:defRPr/>
            </a:pPr>
            <a:r>
              <a:rPr lang="en-US" sz="2000" dirty="0">
                <a:latin typeface="Courier New" pitchFamily="49" charset="0"/>
                <a:cs typeface="Courier New" pitchFamily="49" charset="0"/>
              </a:rPr>
              <a:t>  }</a:t>
            </a:r>
          </a:p>
        </p:txBody>
      </p:sp>
      <p:sp>
        <p:nvSpPr>
          <p:cNvPr id="125956" name="Footer Placeholder 3">
            <a:extLst>
              <a:ext uri="{FF2B5EF4-FFF2-40B4-BE49-F238E27FC236}">
                <a16:creationId xmlns:a16="http://schemas.microsoft.com/office/drawing/2014/main" id="{FFB3A362-DC90-47A5-A143-6ED92097114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31E683CB-11A6-48FE-9ECF-700533EA2A84}" type="slidenum">
              <a:rPr lang="en-AU" altLang="en-US" sz="1400" smtClean="0"/>
              <a:pPr>
                <a:spcBef>
                  <a:spcPct val="0"/>
                </a:spcBef>
                <a:buClrTx/>
                <a:buSzTx/>
                <a:buFontTx/>
                <a:buNone/>
              </a:pPr>
              <a:t>67</a:t>
            </a:fld>
            <a:endParaRPr lang="en-AU" altLang="en-US"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1A897941-6407-41D4-BA22-E79FFA4D992B}"/>
              </a:ext>
            </a:extLst>
          </p:cNvPr>
          <p:cNvSpPr>
            <a:spLocks noGrp="1" noChangeArrowheads="1"/>
          </p:cNvSpPr>
          <p:nvPr>
            <p:ph type="title"/>
          </p:nvPr>
        </p:nvSpPr>
        <p:spPr/>
        <p:txBody>
          <a:bodyPr/>
          <a:lstStyle/>
          <a:p>
            <a:r>
              <a:rPr lang="en-US" altLang="en-US"/>
              <a:t>DGEMM Access Pattern</a:t>
            </a:r>
          </a:p>
        </p:txBody>
      </p:sp>
      <p:sp>
        <p:nvSpPr>
          <p:cNvPr id="128003" name="Content Placeholder 2">
            <a:extLst>
              <a:ext uri="{FF2B5EF4-FFF2-40B4-BE49-F238E27FC236}">
                <a16:creationId xmlns:a16="http://schemas.microsoft.com/office/drawing/2014/main" id="{402CE3E9-7878-4E68-AE4E-74BA76F5B51C}"/>
              </a:ext>
            </a:extLst>
          </p:cNvPr>
          <p:cNvSpPr>
            <a:spLocks noGrp="1" noChangeArrowheads="1"/>
          </p:cNvSpPr>
          <p:nvPr>
            <p:ph idx="1"/>
          </p:nvPr>
        </p:nvSpPr>
        <p:spPr/>
        <p:txBody>
          <a:bodyPr/>
          <a:lstStyle/>
          <a:p>
            <a:r>
              <a:rPr lang="en-US" altLang="en-US"/>
              <a:t>C, A, and B arrays</a:t>
            </a:r>
          </a:p>
        </p:txBody>
      </p:sp>
      <p:sp>
        <p:nvSpPr>
          <p:cNvPr id="128004" name="Footer Placeholder 3">
            <a:extLst>
              <a:ext uri="{FF2B5EF4-FFF2-40B4-BE49-F238E27FC236}">
                <a16:creationId xmlns:a16="http://schemas.microsoft.com/office/drawing/2014/main" id="{315F88A0-986F-43A9-A474-FA3244131C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9A497596-0D14-4023-B1CE-6AF5E648F7C8}" type="slidenum">
              <a:rPr lang="en-AU" altLang="en-US" sz="1400" smtClean="0"/>
              <a:pPr>
                <a:spcBef>
                  <a:spcPct val="0"/>
                </a:spcBef>
                <a:buClrTx/>
                <a:buSzTx/>
                <a:buFontTx/>
                <a:buNone/>
              </a:pPr>
              <a:t>68</a:t>
            </a:fld>
            <a:endParaRPr lang="en-AU" altLang="en-US" sz="1400"/>
          </a:p>
        </p:txBody>
      </p:sp>
      <p:pic>
        <p:nvPicPr>
          <p:cNvPr id="128005" name="Picture 2">
            <a:extLst>
              <a:ext uri="{FF2B5EF4-FFF2-40B4-BE49-F238E27FC236}">
                <a16:creationId xmlns:a16="http://schemas.microsoft.com/office/drawing/2014/main" id="{F18B68E1-96A5-43B4-9996-30DAB5270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284538"/>
            <a:ext cx="770255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6" name="TextBox 4">
            <a:extLst>
              <a:ext uri="{FF2B5EF4-FFF2-40B4-BE49-F238E27FC236}">
                <a16:creationId xmlns:a16="http://schemas.microsoft.com/office/drawing/2014/main" id="{C9D8F37E-20C9-470F-B7EC-F57820A5389C}"/>
              </a:ext>
            </a:extLst>
          </p:cNvPr>
          <p:cNvSpPr txBox="1">
            <a:spLocks noChangeArrowheads="1"/>
          </p:cNvSpPr>
          <p:nvPr/>
        </p:nvSpPr>
        <p:spPr bwMode="auto">
          <a:xfrm>
            <a:off x="2027238" y="2133600"/>
            <a:ext cx="2087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older accesses</a:t>
            </a:r>
          </a:p>
        </p:txBody>
      </p:sp>
      <p:cxnSp>
        <p:nvCxnSpPr>
          <p:cNvPr id="128007" name="Straight Arrow Connector 6">
            <a:extLst>
              <a:ext uri="{FF2B5EF4-FFF2-40B4-BE49-F238E27FC236}">
                <a16:creationId xmlns:a16="http://schemas.microsoft.com/office/drawing/2014/main" id="{84C1EE6A-C5AE-4108-8F7A-FD38FEE31864}"/>
              </a:ext>
            </a:extLst>
          </p:cNvPr>
          <p:cNvCxnSpPr>
            <a:cxnSpLocks noChangeShapeType="1"/>
          </p:cNvCxnSpPr>
          <p:nvPr/>
        </p:nvCxnSpPr>
        <p:spPr bwMode="auto">
          <a:xfrm flipH="1">
            <a:off x="1692275" y="2501900"/>
            <a:ext cx="503238" cy="14319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8008" name="TextBox 8">
            <a:extLst>
              <a:ext uri="{FF2B5EF4-FFF2-40B4-BE49-F238E27FC236}">
                <a16:creationId xmlns:a16="http://schemas.microsoft.com/office/drawing/2014/main" id="{9297F7C2-9022-40FE-A6C8-52D92C974137}"/>
              </a:ext>
            </a:extLst>
          </p:cNvPr>
          <p:cNvSpPr txBox="1">
            <a:spLocks noChangeArrowheads="1"/>
          </p:cNvSpPr>
          <p:nvPr/>
        </p:nvSpPr>
        <p:spPr bwMode="auto">
          <a:xfrm>
            <a:off x="2333625" y="2565400"/>
            <a:ext cx="2087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new accesses</a:t>
            </a:r>
          </a:p>
        </p:txBody>
      </p:sp>
      <p:cxnSp>
        <p:nvCxnSpPr>
          <p:cNvPr id="128009" name="Straight Arrow Connector 11">
            <a:extLst>
              <a:ext uri="{FF2B5EF4-FFF2-40B4-BE49-F238E27FC236}">
                <a16:creationId xmlns:a16="http://schemas.microsoft.com/office/drawing/2014/main" id="{86425E5C-9039-4D77-A6CF-1A82784218FF}"/>
              </a:ext>
            </a:extLst>
          </p:cNvPr>
          <p:cNvCxnSpPr>
            <a:cxnSpLocks noChangeShapeType="1"/>
          </p:cNvCxnSpPr>
          <p:nvPr/>
        </p:nvCxnSpPr>
        <p:spPr bwMode="auto">
          <a:xfrm>
            <a:off x="2700338" y="2933700"/>
            <a:ext cx="369887" cy="12874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a:extLst>
              <a:ext uri="{FF2B5EF4-FFF2-40B4-BE49-F238E27FC236}">
                <a16:creationId xmlns:a16="http://schemas.microsoft.com/office/drawing/2014/main" id="{0123D6BC-03FC-4688-B6AD-3E9C40C0B21A}"/>
              </a:ext>
            </a:extLst>
          </p:cNvPr>
          <p:cNvSpPr>
            <a:spLocks noGrp="1" noChangeArrowheads="1"/>
          </p:cNvSpPr>
          <p:nvPr>
            <p:ph type="title"/>
          </p:nvPr>
        </p:nvSpPr>
        <p:spPr/>
        <p:txBody>
          <a:bodyPr/>
          <a:lstStyle/>
          <a:p>
            <a:r>
              <a:rPr lang="en-US" altLang="en-US"/>
              <a:t>Cache Blocked DGEMM</a:t>
            </a:r>
          </a:p>
        </p:txBody>
      </p:sp>
      <p:sp>
        <p:nvSpPr>
          <p:cNvPr id="130051" name="Content Placeholder 2">
            <a:extLst>
              <a:ext uri="{FF2B5EF4-FFF2-40B4-BE49-F238E27FC236}">
                <a16:creationId xmlns:a16="http://schemas.microsoft.com/office/drawing/2014/main" id="{FF6953E6-FE64-45F2-9C6C-236903A34992}"/>
              </a:ext>
            </a:extLst>
          </p:cNvPr>
          <p:cNvSpPr>
            <a:spLocks noGrp="1" noChangeArrowheads="1"/>
          </p:cNvSpPr>
          <p:nvPr>
            <p:ph idx="1"/>
          </p:nvPr>
        </p:nvSpPr>
        <p:spPr/>
        <p:txBody>
          <a:bodyPr/>
          <a:lstStyle/>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1 #define BLOCKSIZE 32</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2 void do_block (int n, int si, int sj, int sk, double *A, double</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3 *B, double *C)</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4 {</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5  for (int i = si; i &lt; si+BLOCKSIZE; ++i)</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6   for (int j = sj; j &lt; sj+BLOCKSIZE; ++j)</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7   {</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8    double cij = C[i+j*n];/* cij = C[i][j] */</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9    for( int k = sk; k &lt; sk+BLOCKSIZE; k++ )</a:t>
            </a:r>
          </a:p>
          <a:p>
            <a:pPr marL="0" indent="0">
              <a:buFont typeface="Wingdings" panose="05000000000000000000" pitchFamily="2" charset="2"/>
              <a:buNone/>
            </a:pPr>
            <a:r>
              <a:rPr lang="pt-BR" altLang="en-US" sz="1400">
                <a:latin typeface="Courier New" panose="02070309020205020404" pitchFamily="49" charset="0"/>
                <a:cs typeface="Courier New" panose="02070309020205020404" pitchFamily="49" charset="0"/>
              </a:rPr>
              <a:t>10    cij += A[i+k*n] * B[k+j*n];/* cij+=A[i][k]*B[k][j] */</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11   C[i+j*n] = cij;/* C[i][j] = cij */</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12  }</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13 }</a:t>
            </a:r>
          </a:p>
          <a:p>
            <a:pPr marL="0" indent="0">
              <a:buFont typeface="Wingdings" panose="05000000000000000000" pitchFamily="2" charset="2"/>
              <a:buNone/>
            </a:pPr>
            <a:r>
              <a:rPr lang="fr-FR" altLang="en-US" sz="1400">
                <a:latin typeface="Courier New" panose="02070309020205020404" pitchFamily="49" charset="0"/>
                <a:cs typeface="Courier New" panose="02070309020205020404" pitchFamily="49" charset="0"/>
              </a:rPr>
              <a:t>14 void dgemm (int n, double* A, double* B, double* C)</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15 {</a:t>
            </a:r>
          </a:p>
          <a:p>
            <a:pPr marL="0" indent="0">
              <a:buFont typeface="Wingdings" panose="05000000000000000000" pitchFamily="2" charset="2"/>
              <a:buNone/>
            </a:pPr>
            <a:r>
              <a:rPr lang="sv-SE" altLang="en-US" sz="1400">
                <a:latin typeface="Courier New" panose="02070309020205020404" pitchFamily="49" charset="0"/>
                <a:cs typeface="Courier New" panose="02070309020205020404" pitchFamily="49" charset="0"/>
              </a:rPr>
              <a:t>16  for ( int sj = 0; sj &lt; n; sj += BLOCKSIZE )</a:t>
            </a:r>
          </a:p>
          <a:p>
            <a:pPr marL="0" indent="0">
              <a:buFont typeface="Wingdings" panose="05000000000000000000" pitchFamily="2" charset="2"/>
              <a:buNone/>
            </a:pPr>
            <a:r>
              <a:rPr lang="it-IT" altLang="en-US" sz="1400">
                <a:latin typeface="Courier New" panose="02070309020205020404" pitchFamily="49" charset="0"/>
                <a:cs typeface="Courier New" panose="02070309020205020404" pitchFamily="49" charset="0"/>
              </a:rPr>
              <a:t>17   for ( int si = 0; si &lt; n; si += BLOCKSIZE )</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18    for ( int sk = 0; sk &lt; n; sk += BLOCKSIZE )</a:t>
            </a:r>
          </a:p>
          <a:p>
            <a:pPr marL="0" indent="0">
              <a:buFont typeface="Wingdings" panose="05000000000000000000" pitchFamily="2" charset="2"/>
              <a:buNone/>
            </a:pPr>
            <a:r>
              <a:rPr lang="pt-BR" altLang="en-US" sz="1400">
                <a:latin typeface="Courier New" panose="02070309020205020404" pitchFamily="49" charset="0"/>
                <a:cs typeface="Courier New" panose="02070309020205020404" pitchFamily="49" charset="0"/>
              </a:rPr>
              <a:t>19     do_block(n, si, sj, sk, A, B, C);</a:t>
            </a:r>
          </a:p>
          <a:p>
            <a:pPr marL="0" indent="0">
              <a:buFont typeface="Wingdings" panose="05000000000000000000" pitchFamily="2" charset="2"/>
              <a:buNone/>
            </a:pPr>
            <a:r>
              <a:rPr lang="en-US" altLang="en-US" sz="1400">
                <a:latin typeface="Courier New" panose="02070309020205020404" pitchFamily="49" charset="0"/>
                <a:cs typeface="Courier New" panose="02070309020205020404" pitchFamily="49" charset="0"/>
              </a:rPr>
              <a:t>20 }</a:t>
            </a:r>
          </a:p>
        </p:txBody>
      </p:sp>
      <p:sp>
        <p:nvSpPr>
          <p:cNvPr id="130052" name="Footer Placeholder 3">
            <a:extLst>
              <a:ext uri="{FF2B5EF4-FFF2-40B4-BE49-F238E27FC236}">
                <a16:creationId xmlns:a16="http://schemas.microsoft.com/office/drawing/2014/main" id="{190C80B3-B63B-41C7-9019-E9A964A8D35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81734051-95AB-499E-839B-B63EC5D8F809}" type="slidenum">
              <a:rPr lang="en-AU" altLang="en-US" sz="1400" smtClean="0"/>
              <a:pPr>
                <a:spcBef>
                  <a:spcPct val="0"/>
                </a:spcBef>
                <a:buClrTx/>
                <a:buSzTx/>
                <a:buFontTx/>
                <a:buNone/>
              </a:pPr>
              <a:t>69</a:t>
            </a:fld>
            <a:endParaRPr lang="en-AU" altLang="en-US" sz="1400"/>
          </a:p>
        </p:txBody>
      </p:sp>
      <p:sp>
        <p:nvSpPr>
          <p:cNvPr id="130053" name="TextBox 1">
            <a:extLst>
              <a:ext uri="{FF2B5EF4-FFF2-40B4-BE49-F238E27FC236}">
                <a16:creationId xmlns:a16="http://schemas.microsoft.com/office/drawing/2014/main" id="{637BE508-5569-4D31-9009-EE911E1C2312}"/>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B050"/>
                </a:solidFill>
              </a:rPr>
              <a:t>Self Study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9370ECCD-BACC-4985-8F5C-047BDB28A1F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AB93FD59-D0BF-4FC6-82F9-3D00C7856209}" type="slidenum">
              <a:rPr lang="en-AU" altLang="en-US" sz="1400" smtClean="0"/>
              <a:pPr>
                <a:spcBef>
                  <a:spcPct val="0"/>
                </a:spcBef>
                <a:buClrTx/>
                <a:buSzTx/>
                <a:buFontTx/>
                <a:buNone/>
              </a:pPr>
              <a:t>7</a:t>
            </a:fld>
            <a:endParaRPr lang="en-AU" altLang="en-US" sz="1400"/>
          </a:p>
        </p:txBody>
      </p:sp>
      <p:sp>
        <p:nvSpPr>
          <p:cNvPr id="17411" name="Rectangle 5">
            <a:extLst>
              <a:ext uri="{FF2B5EF4-FFF2-40B4-BE49-F238E27FC236}">
                <a16:creationId xmlns:a16="http://schemas.microsoft.com/office/drawing/2014/main" id="{619787D6-31E3-42EA-AD3B-D08589D19D12}"/>
              </a:ext>
            </a:extLst>
          </p:cNvPr>
          <p:cNvSpPr>
            <a:spLocks noGrp="1" noChangeArrowheads="1"/>
          </p:cNvSpPr>
          <p:nvPr>
            <p:ph type="title"/>
          </p:nvPr>
        </p:nvSpPr>
        <p:spPr/>
        <p:txBody>
          <a:bodyPr/>
          <a:lstStyle/>
          <a:p>
            <a:pPr eaLnBrk="1" hangingPunct="1"/>
            <a:r>
              <a:rPr lang="en-US" altLang="en-US"/>
              <a:t>Memory Technology</a:t>
            </a:r>
            <a:endParaRPr lang="en-AU" altLang="en-US"/>
          </a:p>
        </p:txBody>
      </p:sp>
      <p:sp>
        <p:nvSpPr>
          <p:cNvPr id="17412" name="Rectangle 6">
            <a:extLst>
              <a:ext uri="{FF2B5EF4-FFF2-40B4-BE49-F238E27FC236}">
                <a16:creationId xmlns:a16="http://schemas.microsoft.com/office/drawing/2014/main" id="{081AC396-3927-473C-BD9D-E340A84B7F69}"/>
              </a:ext>
            </a:extLst>
          </p:cNvPr>
          <p:cNvSpPr>
            <a:spLocks noGrp="1" noChangeArrowheads="1"/>
          </p:cNvSpPr>
          <p:nvPr>
            <p:ph type="body" idx="1"/>
          </p:nvPr>
        </p:nvSpPr>
        <p:spPr/>
        <p:txBody>
          <a:bodyPr/>
          <a:lstStyle/>
          <a:p>
            <a:pPr eaLnBrk="1" hangingPunct="1"/>
            <a:r>
              <a:rPr lang="en-US" altLang="en-US" dirty="0"/>
              <a:t>Static RAM (SRAM) e.g. Cache</a:t>
            </a:r>
          </a:p>
          <a:p>
            <a:pPr lvl="1" eaLnBrk="1" hangingPunct="1"/>
            <a:r>
              <a:rPr lang="en-US" altLang="en-US" dirty="0"/>
              <a:t>0.5ns – 2.5ns, $2000 – $5000 per GB</a:t>
            </a:r>
          </a:p>
          <a:p>
            <a:pPr eaLnBrk="1" hangingPunct="1"/>
            <a:r>
              <a:rPr lang="en-US" altLang="en-US" dirty="0"/>
              <a:t>Dynamic RAM (DRAM) e.g. RAM</a:t>
            </a:r>
          </a:p>
          <a:p>
            <a:pPr lvl="1" eaLnBrk="1" hangingPunct="1"/>
            <a:r>
              <a:rPr lang="en-US" altLang="en-US" dirty="0"/>
              <a:t>50ns – 70ns, $20 – $75 per GB</a:t>
            </a:r>
          </a:p>
          <a:p>
            <a:pPr eaLnBrk="1" hangingPunct="1"/>
            <a:r>
              <a:rPr lang="en-US" altLang="en-US" dirty="0"/>
              <a:t>Magnetic disk e.g. </a:t>
            </a:r>
            <a:r>
              <a:rPr lang="en-US" altLang="en-US" dirty="0" err="1"/>
              <a:t>Harddisk</a:t>
            </a:r>
            <a:endParaRPr lang="en-US" altLang="en-US" dirty="0"/>
          </a:p>
          <a:p>
            <a:pPr lvl="1" eaLnBrk="1" hangingPunct="1"/>
            <a:r>
              <a:rPr lang="en-US" altLang="en-US" dirty="0"/>
              <a:t>5ms – 20ms, $0.20 – $2 per GB</a:t>
            </a:r>
          </a:p>
          <a:p>
            <a:pPr eaLnBrk="1" hangingPunct="1"/>
            <a:r>
              <a:rPr lang="en-US" altLang="en-US" dirty="0"/>
              <a:t>Ideal memory</a:t>
            </a:r>
          </a:p>
          <a:p>
            <a:pPr lvl="1" eaLnBrk="1" hangingPunct="1"/>
            <a:r>
              <a:rPr lang="en-US" altLang="en-US" dirty="0">
                <a:solidFill>
                  <a:srgbClr val="0070C0"/>
                </a:solidFill>
              </a:rPr>
              <a:t>Fast access </a:t>
            </a:r>
            <a:r>
              <a:rPr lang="en-US" altLang="en-US" dirty="0"/>
              <a:t>- Access time of SRAM </a:t>
            </a:r>
          </a:p>
          <a:p>
            <a:pPr lvl="1" eaLnBrk="1" hangingPunct="1"/>
            <a:r>
              <a:rPr lang="en-US" altLang="en-US" dirty="0">
                <a:solidFill>
                  <a:srgbClr val="0070C0"/>
                </a:solidFill>
              </a:rPr>
              <a:t>Large Capacity </a:t>
            </a:r>
            <a:r>
              <a:rPr lang="en-US" altLang="en-US" dirty="0"/>
              <a:t>- Capacity and cost/GB of disk</a:t>
            </a:r>
          </a:p>
        </p:txBody>
      </p:sp>
      <p:sp>
        <p:nvSpPr>
          <p:cNvPr id="17413" name="Text Box 4">
            <a:extLst>
              <a:ext uri="{FF2B5EF4-FFF2-40B4-BE49-F238E27FC236}">
                <a16:creationId xmlns:a16="http://schemas.microsoft.com/office/drawing/2014/main" id="{AAE6839C-3734-442E-9729-B6DB9BE69284}"/>
              </a:ext>
            </a:extLst>
          </p:cNvPr>
          <p:cNvSpPr txBox="1">
            <a:spLocks noChangeArrowheads="1"/>
          </p:cNvSpPr>
          <p:nvPr/>
        </p:nvSpPr>
        <p:spPr bwMode="auto">
          <a:xfrm rot="5400000">
            <a:off x="7491412" y="1281113"/>
            <a:ext cx="29384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§5.2 Memory Technologies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3E1C95D5-3AD2-4289-B133-71A4886A4EF3}"/>
              </a:ext>
            </a:extLst>
          </p:cNvPr>
          <p:cNvSpPr>
            <a:spLocks noGrp="1" noChangeArrowheads="1"/>
          </p:cNvSpPr>
          <p:nvPr>
            <p:ph type="title"/>
          </p:nvPr>
        </p:nvSpPr>
        <p:spPr>
          <a:xfrm>
            <a:off x="684213" y="200025"/>
            <a:ext cx="8259762" cy="708025"/>
          </a:xfrm>
        </p:spPr>
        <p:txBody>
          <a:bodyPr/>
          <a:lstStyle/>
          <a:p>
            <a:r>
              <a:rPr lang="en-US" altLang="en-US" sz="4000"/>
              <a:t>Blocked DGEMM Access Pattern</a:t>
            </a:r>
          </a:p>
        </p:txBody>
      </p:sp>
      <p:sp>
        <p:nvSpPr>
          <p:cNvPr id="132099" name="Footer Placeholder 3">
            <a:extLst>
              <a:ext uri="{FF2B5EF4-FFF2-40B4-BE49-F238E27FC236}">
                <a16:creationId xmlns:a16="http://schemas.microsoft.com/office/drawing/2014/main" id="{15B38FBD-2942-4BA8-B524-83D9CF08C2B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170E27A7-35B3-492E-AE37-8CD001852A37}" type="slidenum">
              <a:rPr lang="en-AU" altLang="en-US" sz="1400" smtClean="0"/>
              <a:pPr>
                <a:spcBef>
                  <a:spcPct val="0"/>
                </a:spcBef>
                <a:buClrTx/>
                <a:buSzTx/>
                <a:buFontTx/>
                <a:buNone/>
              </a:pPr>
              <a:t>70</a:t>
            </a:fld>
            <a:endParaRPr lang="en-AU" altLang="en-US" sz="1400"/>
          </a:p>
        </p:txBody>
      </p:sp>
      <p:pic>
        <p:nvPicPr>
          <p:cNvPr id="132100" name="Picture 2">
            <a:extLst>
              <a:ext uri="{FF2B5EF4-FFF2-40B4-BE49-F238E27FC236}">
                <a16:creationId xmlns:a16="http://schemas.microsoft.com/office/drawing/2014/main" id="{67D6B803-4932-485E-ADBB-EF36585F9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268413"/>
            <a:ext cx="792480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1" name="TextBox 5">
            <a:extLst>
              <a:ext uri="{FF2B5EF4-FFF2-40B4-BE49-F238E27FC236}">
                <a16:creationId xmlns:a16="http://schemas.microsoft.com/office/drawing/2014/main" id="{7E6D06B2-F1FF-414F-8673-2EBD2C6B2D21}"/>
              </a:ext>
            </a:extLst>
          </p:cNvPr>
          <p:cNvSpPr txBox="1">
            <a:spLocks noChangeArrowheads="1"/>
          </p:cNvSpPr>
          <p:nvPr/>
        </p:nvSpPr>
        <p:spPr bwMode="auto">
          <a:xfrm>
            <a:off x="2987675" y="5891213"/>
            <a:ext cx="162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Unoptimized</a:t>
            </a:r>
          </a:p>
        </p:txBody>
      </p:sp>
      <p:sp>
        <p:nvSpPr>
          <p:cNvPr id="132102" name="TextBox 9">
            <a:extLst>
              <a:ext uri="{FF2B5EF4-FFF2-40B4-BE49-F238E27FC236}">
                <a16:creationId xmlns:a16="http://schemas.microsoft.com/office/drawing/2014/main" id="{7CEC72AF-E727-4ED7-BB83-FF93265D1D0D}"/>
              </a:ext>
            </a:extLst>
          </p:cNvPr>
          <p:cNvSpPr txBox="1">
            <a:spLocks noChangeArrowheads="1"/>
          </p:cNvSpPr>
          <p:nvPr/>
        </p:nvSpPr>
        <p:spPr bwMode="auto">
          <a:xfrm>
            <a:off x="5003800" y="5884863"/>
            <a:ext cx="1439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Blocked</a:t>
            </a:r>
          </a:p>
        </p:txBody>
      </p:sp>
      <p:pic>
        <p:nvPicPr>
          <p:cNvPr id="132103" name="Picture 5">
            <a:extLst>
              <a:ext uri="{FF2B5EF4-FFF2-40B4-BE49-F238E27FC236}">
                <a16:creationId xmlns:a16="http://schemas.microsoft.com/office/drawing/2014/main" id="{25D6C194-6835-4B70-95C1-05483FD3B1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600" y="3986213"/>
            <a:ext cx="4344988"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4" name="TextBox 1">
            <a:extLst>
              <a:ext uri="{FF2B5EF4-FFF2-40B4-BE49-F238E27FC236}">
                <a16:creationId xmlns:a16="http://schemas.microsoft.com/office/drawing/2014/main" id="{591C404B-ACD0-4774-94AD-45028F2B5F75}"/>
              </a:ext>
            </a:extLst>
          </p:cNvPr>
          <p:cNvSpPr txBox="1">
            <a:spLocks noChangeArrowheads="1"/>
          </p:cNvSpPr>
          <p:nvPr/>
        </p:nvSpPr>
        <p:spPr bwMode="auto">
          <a:xfrm>
            <a:off x="7704138" y="19050"/>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3">
            <a:extLst>
              <a:ext uri="{FF2B5EF4-FFF2-40B4-BE49-F238E27FC236}">
                <a16:creationId xmlns:a16="http://schemas.microsoft.com/office/drawing/2014/main" id="{85A0F938-AA4A-404F-9146-8DA88786FD0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1B8655E9-3EC8-4644-A3EF-02A9EA6BF399}" type="slidenum">
              <a:rPr lang="en-AU" altLang="en-US" sz="1400" smtClean="0"/>
              <a:pPr>
                <a:spcBef>
                  <a:spcPct val="0"/>
                </a:spcBef>
                <a:buClrTx/>
                <a:buSzTx/>
                <a:buFontTx/>
                <a:buNone/>
              </a:pPr>
              <a:t>71</a:t>
            </a:fld>
            <a:endParaRPr lang="en-AU" altLang="en-US" sz="1400"/>
          </a:p>
        </p:txBody>
      </p:sp>
      <p:sp>
        <p:nvSpPr>
          <p:cNvPr id="134147" name="Rectangle 2">
            <a:extLst>
              <a:ext uri="{FF2B5EF4-FFF2-40B4-BE49-F238E27FC236}">
                <a16:creationId xmlns:a16="http://schemas.microsoft.com/office/drawing/2014/main" id="{B5A0DA51-FD95-4E2C-9CA4-12DDA82D1E66}"/>
              </a:ext>
            </a:extLst>
          </p:cNvPr>
          <p:cNvSpPr>
            <a:spLocks noGrp="1" noChangeArrowheads="1"/>
          </p:cNvSpPr>
          <p:nvPr>
            <p:ph type="title"/>
          </p:nvPr>
        </p:nvSpPr>
        <p:spPr/>
        <p:txBody>
          <a:bodyPr/>
          <a:lstStyle/>
          <a:p>
            <a:pPr eaLnBrk="1" hangingPunct="1"/>
            <a:r>
              <a:rPr lang="en-US" altLang="en-US"/>
              <a:t>Dependability</a:t>
            </a:r>
            <a:endParaRPr lang="en-AU" altLang="en-US"/>
          </a:p>
        </p:txBody>
      </p:sp>
      <p:sp>
        <p:nvSpPr>
          <p:cNvPr id="125956" name="Rectangle 13">
            <a:extLst>
              <a:ext uri="{FF2B5EF4-FFF2-40B4-BE49-F238E27FC236}">
                <a16:creationId xmlns:a16="http://schemas.microsoft.com/office/drawing/2014/main" id="{D018CB36-5576-4E8F-93D8-1BBF7951B343}"/>
              </a:ext>
            </a:extLst>
          </p:cNvPr>
          <p:cNvSpPr>
            <a:spLocks noGrp="1" noChangeArrowheads="1"/>
          </p:cNvSpPr>
          <p:nvPr>
            <p:ph type="body" idx="1"/>
          </p:nvPr>
        </p:nvSpPr>
        <p:spPr>
          <a:xfrm>
            <a:off x="4716463" y="2565400"/>
            <a:ext cx="4130675" cy="3671888"/>
          </a:xfrm>
        </p:spPr>
        <p:txBody>
          <a:bodyPr/>
          <a:lstStyle/>
          <a:p>
            <a:pPr eaLnBrk="1" hangingPunct="1">
              <a:defRPr/>
            </a:pPr>
            <a:r>
              <a:rPr lang="en-AU" altLang="en-US" sz="2800" dirty="0"/>
              <a:t>Fault: failure of a component</a:t>
            </a:r>
          </a:p>
          <a:p>
            <a:pPr lvl="1" eaLnBrk="1" hangingPunct="1">
              <a:defRPr/>
            </a:pPr>
            <a:r>
              <a:rPr lang="en-AU" altLang="en-US" sz="2400" dirty="0"/>
              <a:t>May or may not lead to system failure</a:t>
            </a:r>
          </a:p>
          <a:p>
            <a:pPr eaLnBrk="1" hangingPunct="1">
              <a:defRPr/>
            </a:pPr>
            <a:endParaRPr lang="en-AU" altLang="en-US" sz="2000" dirty="0"/>
          </a:p>
          <a:p>
            <a:pPr eaLnBrk="1" hangingPunct="1">
              <a:defRPr/>
            </a:pPr>
            <a:r>
              <a:rPr lang="en-AU" altLang="en-US" sz="2400" dirty="0"/>
              <a:t>Redundancy </a:t>
            </a:r>
            <a:r>
              <a:rPr lang="en-AU" altLang="en-US" sz="2400" dirty="0">
                <a:sym typeface="Wingdings" panose="05000000000000000000" pitchFamily="2" charset="2"/>
              </a:rPr>
              <a:t></a:t>
            </a:r>
            <a:r>
              <a:rPr lang="en-AU" altLang="en-US" sz="2400" dirty="0"/>
              <a:t> Reliability    </a:t>
            </a:r>
          </a:p>
          <a:p>
            <a:pPr marL="0" indent="0" eaLnBrk="1" hangingPunct="1">
              <a:buFont typeface="Wingdings" panose="05000000000000000000" pitchFamily="2" charset="2"/>
              <a:buNone/>
              <a:defRPr/>
            </a:pPr>
            <a:r>
              <a:rPr lang="en-AU" altLang="en-US" sz="2400" dirty="0"/>
              <a:t>                   or, Dependability </a:t>
            </a:r>
          </a:p>
        </p:txBody>
      </p:sp>
      <p:sp>
        <p:nvSpPr>
          <p:cNvPr id="134149" name="AutoShape 5">
            <a:extLst>
              <a:ext uri="{FF2B5EF4-FFF2-40B4-BE49-F238E27FC236}">
                <a16:creationId xmlns:a16="http://schemas.microsoft.com/office/drawing/2014/main" id="{CD6AAF8D-131A-4F62-8457-F410A226A3F7}"/>
              </a:ext>
            </a:extLst>
          </p:cNvPr>
          <p:cNvSpPr>
            <a:spLocks noChangeArrowheads="1"/>
          </p:cNvSpPr>
          <p:nvPr/>
        </p:nvSpPr>
        <p:spPr bwMode="auto">
          <a:xfrm>
            <a:off x="1260475" y="1412875"/>
            <a:ext cx="3024188" cy="1152525"/>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2000" u="sng"/>
              <a:t>Service accomplishment</a:t>
            </a:r>
          </a:p>
          <a:p>
            <a:pPr algn="ctr">
              <a:spcBef>
                <a:spcPct val="0"/>
              </a:spcBef>
              <a:buClrTx/>
              <a:buSzTx/>
              <a:buFontTx/>
              <a:buNone/>
            </a:pPr>
            <a:r>
              <a:rPr lang="en-AU" altLang="en-US" sz="2000"/>
              <a:t>Service delivered</a:t>
            </a:r>
            <a:br>
              <a:rPr lang="en-AU" altLang="en-US" sz="2000"/>
            </a:br>
            <a:r>
              <a:rPr lang="en-AU" altLang="en-US" sz="2000"/>
              <a:t>as specified</a:t>
            </a:r>
          </a:p>
        </p:txBody>
      </p:sp>
      <p:sp>
        <p:nvSpPr>
          <p:cNvPr id="134150" name="AutoShape 6">
            <a:extLst>
              <a:ext uri="{FF2B5EF4-FFF2-40B4-BE49-F238E27FC236}">
                <a16:creationId xmlns:a16="http://schemas.microsoft.com/office/drawing/2014/main" id="{986A649C-62A3-42EC-B342-E49322DF7934}"/>
              </a:ext>
            </a:extLst>
          </p:cNvPr>
          <p:cNvSpPr>
            <a:spLocks noChangeArrowheads="1"/>
          </p:cNvSpPr>
          <p:nvPr/>
        </p:nvSpPr>
        <p:spPr bwMode="auto">
          <a:xfrm>
            <a:off x="1331913" y="4724400"/>
            <a:ext cx="3024187" cy="1152525"/>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2000" u="sng"/>
              <a:t>Service interruption</a:t>
            </a:r>
          </a:p>
          <a:p>
            <a:pPr algn="ctr">
              <a:spcBef>
                <a:spcPct val="0"/>
              </a:spcBef>
              <a:buClrTx/>
              <a:buSzTx/>
              <a:buFontTx/>
              <a:buNone/>
            </a:pPr>
            <a:r>
              <a:rPr lang="en-AU" altLang="en-US" sz="2000"/>
              <a:t>Deviation from</a:t>
            </a:r>
            <a:br>
              <a:rPr lang="en-AU" altLang="en-US" sz="2000"/>
            </a:br>
            <a:r>
              <a:rPr lang="en-AU" altLang="en-US" sz="2000"/>
              <a:t>specified service</a:t>
            </a:r>
          </a:p>
        </p:txBody>
      </p:sp>
      <p:sp>
        <p:nvSpPr>
          <p:cNvPr id="134151" name="Freeform 7">
            <a:extLst>
              <a:ext uri="{FF2B5EF4-FFF2-40B4-BE49-F238E27FC236}">
                <a16:creationId xmlns:a16="http://schemas.microsoft.com/office/drawing/2014/main" id="{E244F133-7D30-4C45-9043-EAB4AAC9A12C}"/>
              </a:ext>
            </a:extLst>
          </p:cNvPr>
          <p:cNvSpPr>
            <a:spLocks/>
          </p:cNvSpPr>
          <p:nvPr/>
        </p:nvSpPr>
        <p:spPr bwMode="auto">
          <a:xfrm>
            <a:off x="3708400" y="2565400"/>
            <a:ext cx="396875" cy="2159000"/>
          </a:xfrm>
          <a:custGeom>
            <a:avLst/>
            <a:gdLst>
              <a:gd name="T0" fmla="*/ 0 w 277"/>
              <a:gd name="T1" fmla="*/ 0 h 1374"/>
              <a:gd name="T2" fmla="*/ 2147483646 w 277"/>
              <a:gd name="T3" fmla="*/ 2147483646 h 1374"/>
              <a:gd name="T4" fmla="*/ 2147483646 w 277"/>
              <a:gd name="T5" fmla="*/ 2147483646 h 1374"/>
              <a:gd name="T6" fmla="*/ 0 60000 65536"/>
              <a:gd name="T7" fmla="*/ 0 60000 65536"/>
              <a:gd name="T8" fmla="*/ 0 60000 65536"/>
              <a:gd name="T9" fmla="*/ 0 w 277"/>
              <a:gd name="T10" fmla="*/ 0 h 1374"/>
              <a:gd name="T11" fmla="*/ 277 w 277"/>
              <a:gd name="T12" fmla="*/ 1374 h 1374"/>
            </a:gdLst>
            <a:ahLst/>
            <a:cxnLst>
              <a:cxn ang="T6">
                <a:pos x="T0" y="T1"/>
              </a:cxn>
              <a:cxn ang="T7">
                <a:pos x="T2" y="T3"/>
              </a:cxn>
              <a:cxn ang="T8">
                <a:pos x="T4" y="T5"/>
              </a:cxn>
            </a:cxnLst>
            <a:rect l="T9" t="T10" r="T11" b="T12"/>
            <a:pathLst>
              <a:path w="277" h="1374">
                <a:moveTo>
                  <a:pt x="0" y="0"/>
                </a:moveTo>
                <a:cubicBezTo>
                  <a:pt x="46" y="110"/>
                  <a:pt x="275" y="431"/>
                  <a:pt x="276" y="660"/>
                </a:cubicBezTo>
                <a:cubicBezTo>
                  <a:pt x="277" y="889"/>
                  <a:pt x="62" y="1225"/>
                  <a:pt x="6" y="137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52" name="Text Box 8">
            <a:extLst>
              <a:ext uri="{FF2B5EF4-FFF2-40B4-BE49-F238E27FC236}">
                <a16:creationId xmlns:a16="http://schemas.microsoft.com/office/drawing/2014/main" id="{86EA1681-CB3C-4275-939E-823B59486FC4}"/>
              </a:ext>
            </a:extLst>
          </p:cNvPr>
          <p:cNvSpPr txBox="1">
            <a:spLocks noChangeArrowheads="1"/>
          </p:cNvSpPr>
          <p:nvPr/>
        </p:nvSpPr>
        <p:spPr bwMode="auto">
          <a:xfrm>
            <a:off x="3563938" y="3429000"/>
            <a:ext cx="9620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2000"/>
              <a:t>Failure</a:t>
            </a:r>
          </a:p>
        </p:txBody>
      </p:sp>
      <p:sp>
        <p:nvSpPr>
          <p:cNvPr id="134153" name="Freeform 9">
            <a:extLst>
              <a:ext uri="{FF2B5EF4-FFF2-40B4-BE49-F238E27FC236}">
                <a16:creationId xmlns:a16="http://schemas.microsoft.com/office/drawing/2014/main" id="{9E3012B4-1F28-41F2-8B86-E25FB168C82C}"/>
              </a:ext>
            </a:extLst>
          </p:cNvPr>
          <p:cNvSpPr>
            <a:spLocks/>
          </p:cNvSpPr>
          <p:nvPr/>
        </p:nvSpPr>
        <p:spPr bwMode="auto">
          <a:xfrm rot="10800000">
            <a:off x="1438275" y="2565400"/>
            <a:ext cx="396875" cy="2159000"/>
          </a:xfrm>
          <a:custGeom>
            <a:avLst/>
            <a:gdLst>
              <a:gd name="T0" fmla="*/ 0 w 277"/>
              <a:gd name="T1" fmla="*/ 0 h 1374"/>
              <a:gd name="T2" fmla="*/ 2147483646 w 277"/>
              <a:gd name="T3" fmla="*/ 2147483646 h 1374"/>
              <a:gd name="T4" fmla="*/ 2147483646 w 277"/>
              <a:gd name="T5" fmla="*/ 2147483646 h 1374"/>
              <a:gd name="T6" fmla="*/ 0 60000 65536"/>
              <a:gd name="T7" fmla="*/ 0 60000 65536"/>
              <a:gd name="T8" fmla="*/ 0 60000 65536"/>
              <a:gd name="T9" fmla="*/ 0 w 277"/>
              <a:gd name="T10" fmla="*/ 0 h 1374"/>
              <a:gd name="T11" fmla="*/ 277 w 277"/>
              <a:gd name="T12" fmla="*/ 1374 h 1374"/>
            </a:gdLst>
            <a:ahLst/>
            <a:cxnLst>
              <a:cxn ang="T6">
                <a:pos x="T0" y="T1"/>
              </a:cxn>
              <a:cxn ang="T7">
                <a:pos x="T2" y="T3"/>
              </a:cxn>
              <a:cxn ang="T8">
                <a:pos x="T4" y="T5"/>
              </a:cxn>
            </a:cxnLst>
            <a:rect l="T9" t="T10" r="T11" b="T12"/>
            <a:pathLst>
              <a:path w="277" h="1374">
                <a:moveTo>
                  <a:pt x="0" y="0"/>
                </a:moveTo>
                <a:cubicBezTo>
                  <a:pt x="46" y="110"/>
                  <a:pt x="275" y="431"/>
                  <a:pt x="276" y="660"/>
                </a:cubicBezTo>
                <a:cubicBezTo>
                  <a:pt x="277" y="889"/>
                  <a:pt x="62" y="1225"/>
                  <a:pt x="6" y="137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54" name="Text Box 10">
            <a:extLst>
              <a:ext uri="{FF2B5EF4-FFF2-40B4-BE49-F238E27FC236}">
                <a16:creationId xmlns:a16="http://schemas.microsoft.com/office/drawing/2014/main" id="{0D08AB1D-FD3A-477C-BF95-6E694B194D9C}"/>
              </a:ext>
            </a:extLst>
          </p:cNvPr>
          <p:cNvSpPr txBox="1">
            <a:spLocks noChangeArrowheads="1"/>
          </p:cNvSpPr>
          <p:nvPr/>
        </p:nvSpPr>
        <p:spPr bwMode="auto">
          <a:xfrm>
            <a:off x="684213" y="3429000"/>
            <a:ext cx="14827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a:spcBef>
                <a:spcPct val="0"/>
              </a:spcBef>
              <a:buClrTx/>
              <a:buSzTx/>
              <a:buFontTx/>
              <a:buNone/>
            </a:pPr>
            <a:r>
              <a:rPr lang="en-AU" altLang="en-US" sz="2000"/>
              <a:t>Restoration</a:t>
            </a:r>
          </a:p>
        </p:txBody>
      </p:sp>
      <p:sp>
        <p:nvSpPr>
          <p:cNvPr id="134155" name="Text Box 4">
            <a:extLst>
              <a:ext uri="{FF2B5EF4-FFF2-40B4-BE49-F238E27FC236}">
                <a16:creationId xmlns:a16="http://schemas.microsoft.com/office/drawing/2014/main" id="{88842B27-5369-4E35-A306-6E7A2A2BC70D}"/>
              </a:ext>
            </a:extLst>
          </p:cNvPr>
          <p:cNvSpPr txBox="1">
            <a:spLocks noChangeArrowheads="1"/>
          </p:cNvSpPr>
          <p:nvPr/>
        </p:nvSpPr>
        <p:spPr bwMode="auto">
          <a:xfrm rot="5400000">
            <a:off x="7015162" y="1757363"/>
            <a:ext cx="38909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§5.5 Dependable Memory Hierarchy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Footer Placeholder 3">
            <a:extLst>
              <a:ext uri="{FF2B5EF4-FFF2-40B4-BE49-F238E27FC236}">
                <a16:creationId xmlns:a16="http://schemas.microsoft.com/office/drawing/2014/main" id="{DC5A8103-C90F-42FD-9729-4D62EE049AE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6 — Storage and Other I/O Topics — </a:t>
            </a:r>
            <a:fld id="{E18EFCED-639E-4D1E-8D28-54B29DFDB86B}" type="slidenum">
              <a:rPr lang="en-AU" altLang="en-US" sz="1400" smtClean="0"/>
              <a:pPr>
                <a:spcBef>
                  <a:spcPct val="0"/>
                </a:spcBef>
                <a:buClrTx/>
                <a:buSzTx/>
                <a:buFontTx/>
                <a:buNone/>
              </a:pPr>
              <a:t>72</a:t>
            </a:fld>
            <a:endParaRPr lang="en-AU" altLang="en-US" sz="1400"/>
          </a:p>
        </p:txBody>
      </p:sp>
      <p:sp>
        <p:nvSpPr>
          <p:cNvPr id="136195" name="Rectangle 5">
            <a:extLst>
              <a:ext uri="{FF2B5EF4-FFF2-40B4-BE49-F238E27FC236}">
                <a16:creationId xmlns:a16="http://schemas.microsoft.com/office/drawing/2014/main" id="{C6CBC081-54ED-46A1-BC5E-BD61F8E1AE0A}"/>
              </a:ext>
            </a:extLst>
          </p:cNvPr>
          <p:cNvSpPr>
            <a:spLocks noGrp="1" noChangeArrowheads="1"/>
          </p:cNvSpPr>
          <p:nvPr>
            <p:ph type="title"/>
          </p:nvPr>
        </p:nvSpPr>
        <p:spPr/>
        <p:txBody>
          <a:bodyPr/>
          <a:lstStyle/>
          <a:p>
            <a:pPr eaLnBrk="1" hangingPunct="1"/>
            <a:r>
              <a:rPr lang="en-US" altLang="en-US"/>
              <a:t>Dependability Measures</a:t>
            </a:r>
            <a:endParaRPr lang="en-AU" altLang="en-US"/>
          </a:p>
        </p:txBody>
      </p:sp>
      <p:sp>
        <p:nvSpPr>
          <p:cNvPr id="128004" name="Rectangle 6">
            <a:extLst>
              <a:ext uri="{FF2B5EF4-FFF2-40B4-BE49-F238E27FC236}">
                <a16:creationId xmlns:a16="http://schemas.microsoft.com/office/drawing/2014/main" id="{A3C31D16-9175-4267-9E39-775495FBDD20}"/>
              </a:ext>
            </a:extLst>
          </p:cNvPr>
          <p:cNvSpPr>
            <a:spLocks noGrp="1" noChangeArrowheads="1"/>
          </p:cNvSpPr>
          <p:nvPr>
            <p:ph type="body" idx="1"/>
          </p:nvPr>
        </p:nvSpPr>
        <p:spPr/>
        <p:txBody>
          <a:bodyPr/>
          <a:lstStyle/>
          <a:p>
            <a:pPr eaLnBrk="1" hangingPunct="1">
              <a:defRPr/>
            </a:pPr>
            <a:r>
              <a:rPr lang="en-US" altLang="en-US" sz="2800" i="1" dirty="0"/>
              <a:t>Reliability</a:t>
            </a:r>
            <a:r>
              <a:rPr lang="en-US" altLang="en-US" sz="2800" dirty="0"/>
              <a:t> measure: </a:t>
            </a:r>
            <a:r>
              <a:rPr lang="en-US" altLang="en-US" sz="2800" i="1" dirty="0"/>
              <a:t>mean time to failure </a:t>
            </a:r>
            <a:r>
              <a:rPr lang="en-US" altLang="en-US" sz="2800" dirty="0"/>
              <a:t>(MTTF)</a:t>
            </a:r>
          </a:p>
          <a:p>
            <a:pPr marL="0" indent="0" eaLnBrk="1" hangingPunct="1">
              <a:buFont typeface="Wingdings" panose="05000000000000000000" pitchFamily="2" charset="2"/>
              <a:buNone/>
              <a:defRPr/>
            </a:pPr>
            <a:r>
              <a:rPr lang="en-US" altLang="en-US" sz="2800" dirty="0"/>
              <a:t>                                  : </a:t>
            </a:r>
            <a:r>
              <a:rPr lang="en-US" altLang="en-US" sz="2800" i="1" dirty="0"/>
              <a:t>Annual Failure Rate</a:t>
            </a:r>
            <a:r>
              <a:rPr lang="en-US" altLang="en-US" sz="2800" dirty="0"/>
              <a:t> (AFR)  </a:t>
            </a:r>
            <a:endParaRPr lang="en-US" altLang="en-US" sz="1600" dirty="0"/>
          </a:p>
          <a:p>
            <a:pPr eaLnBrk="1" hangingPunct="1">
              <a:defRPr/>
            </a:pPr>
            <a:r>
              <a:rPr lang="en-US" altLang="en-US" sz="2800" dirty="0"/>
              <a:t>Service interruption: mean time to repair (MTTR)</a:t>
            </a:r>
          </a:p>
          <a:p>
            <a:pPr eaLnBrk="1" hangingPunct="1">
              <a:defRPr/>
            </a:pPr>
            <a:r>
              <a:rPr lang="en-US" altLang="en-US" sz="2800" dirty="0"/>
              <a:t>Mean time between failures</a:t>
            </a:r>
          </a:p>
          <a:p>
            <a:pPr lvl="1" eaLnBrk="1" hangingPunct="1">
              <a:defRPr/>
            </a:pPr>
            <a:r>
              <a:rPr lang="en-US" altLang="en-US" sz="2400" dirty="0"/>
              <a:t>MTBF = MTTF + MTTR</a:t>
            </a:r>
          </a:p>
          <a:p>
            <a:pPr eaLnBrk="1" hangingPunct="1">
              <a:defRPr/>
            </a:pPr>
            <a:r>
              <a:rPr lang="en-US" altLang="en-US" sz="2800" dirty="0"/>
              <a:t>Availability = MTTF / (MTTF + MTTR)</a:t>
            </a:r>
            <a:endParaRPr lang="en-AU" altLang="en-US" sz="2800" dirty="0"/>
          </a:p>
          <a:p>
            <a:pPr eaLnBrk="1" hangingPunct="1">
              <a:defRPr/>
            </a:pPr>
            <a:r>
              <a:rPr lang="en-US" altLang="en-US" sz="2800" dirty="0"/>
              <a:t>Improving Availability</a:t>
            </a:r>
            <a:endParaRPr lang="en-AU" altLang="en-US" sz="2800" dirty="0"/>
          </a:p>
          <a:p>
            <a:pPr lvl="1" eaLnBrk="1" hangingPunct="1">
              <a:defRPr/>
            </a:pPr>
            <a:r>
              <a:rPr lang="en-US" altLang="en-US" sz="2400" dirty="0"/>
              <a:t>Increase MTTF: fault avoidance, fault tolerance, fault forecasting</a:t>
            </a:r>
          </a:p>
          <a:p>
            <a:pPr lvl="1" eaLnBrk="1" hangingPunct="1">
              <a:defRPr/>
            </a:pPr>
            <a:r>
              <a:rPr lang="en-US" altLang="en-US" sz="2400" dirty="0"/>
              <a:t>Reduce MTTR: improved tools and processes for diagnosis and repair. If MTTR </a:t>
            </a:r>
            <a:r>
              <a:rPr lang="en-US" altLang="en-US" sz="2400" dirty="0">
                <a:sym typeface="Wingdings" panose="05000000000000000000" pitchFamily="2" charset="2"/>
              </a:rPr>
              <a:t> 0, Availability  1.0.</a:t>
            </a:r>
          </a:p>
          <a:p>
            <a:pPr eaLnBrk="1" hangingPunct="1">
              <a:defRPr/>
            </a:pPr>
            <a:endParaRPr lang="en-AU" altLang="en-US" dirty="0"/>
          </a:p>
        </p:txBody>
      </p:sp>
      <p:sp>
        <p:nvSpPr>
          <p:cNvPr id="5" name="TextBox 1">
            <a:extLst>
              <a:ext uri="{FF2B5EF4-FFF2-40B4-BE49-F238E27FC236}">
                <a16:creationId xmlns:a16="http://schemas.microsoft.com/office/drawing/2014/main" id="{10A3BABC-E7D0-4400-9648-3AD58FFB4FD2}"/>
              </a:ext>
            </a:extLst>
          </p:cNvPr>
          <p:cNvSpPr txBox="1">
            <a:spLocks noChangeArrowheads="1"/>
          </p:cNvSpPr>
          <p:nvPr/>
        </p:nvSpPr>
        <p:spPr bwMode="auto">
          <a:xfrm>
            <a:off x="7596336" y="260648"/>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a:extLst>
              <a:ext uri="{FF2B5EF4-FFF2-40B4-BE49-F238E27FC236}">
                <a16:creationId xmlns:a16="http://schemas.microsoft.com/office/drawing/2014/main" id="{99014D99-E545-424A-8CA5-C303A8251353}"/>
              </a:ext>
            </a:extLst>
          </p:cNvPr>
          <p:cNvSpPr>
            <a:spLocks noGrp="1" noChangeArrowheads="1"/>
          </p:cNvSpPr>
          <p:nvPr>
            <p:ph type="title"/>
          </p:nvPr>
        </p:nvSpPr>
        <p:spPr>
          <a:xfrm>
            <a:off x="684213" y="261938"/>
            <a:ext cx="8259762" cy="646112"/>
          </a:xfrm>
        </p:spPr>
        <p:txBody>
          <a:bodyPr/>
          <a:lstStyle/>
          <a:p>
            <a:pPr algn="ctr"/>
            <a:r>
              <a:rPr lang="en-US" altLang="en-US" sz="3600"/>
              <a:t>Error Correcting/Detecting Code </a:t>
            </a:r>
          </a:p>
        </p:txBody>
      </p:sp>
      <p:sp>
        <p:nvSpPr>
          <p:cNvPr id="138243" name="Footer Placeholder 3">
            <a:extLst>
              <a:ext uri="{FF2B5EF4-FFF2-40B4-BE49-F238E27FC236}">
                <a16:creationId xmlns:a16="http://schemas.microsoft.com/office/drawing/2014/main" id="{ED648B92-8008-489D-AC7A-57EF38623F6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5EF8B9D2-F43B-4FDB-98E7-1971973DA001}" type="slidenum">
              <a:rPr lang="en-AU" altLang="en-US" sz="1400" smtClean="0"/>
              <a:pPr>
                <a:spcBef>
                  <a:spcPct val="0"/>
                </a:spcBef>
                <a:buClrTx/>
                <a:buSzTx/>
                <a:buFontTx/>
                <a:buNone/>
              </a:pPr>
              <a:t>73</a:t>
            </a:fld>
            <a:endParaRPr lang="en-AU" altLang="en-US" sz="1400"/>
          </a:p>
        </p:txBody>
      </p:sp>
      <p:sp>
        <p:nvSpPr>
          <p:cNvPr id="7" name="Title 1">
            <a:extLst>
              <a:ext uri="{FF2B5EF4-FFF2-40B4-BE49-F238E27FC236}">
                <a16:creationId xmlns:a16="http://schemas.microsoft.com/office/drawing/2014/main" id="{9432E5D0-D0CC-44FF-913D-4EAFA0E5128B}"/>
              </a:ext>
            </a:extLst>
          </p:cNvPr>
          <p:cNvSpPr txBox="1">
            <a:spLocks/>
          </p:cNvSpPr>
          <p:nvPr/>
        </p:nvSpPr>
        <p:spPr bwMode="auto">
          <a:xfrm>
            <a:off x="971550" y="1412875"/>
            <a:ext cx="72009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a:lstStyle>
          <a:p>
            <a:pPr algn="ctr">
              <a:defRPr/>
            </a:pPr>
            <a:r>
              <a:rPr lang="en-US" altLang="en-US" kern="0" dirty="0"/>
              <a:t>The Hamming Single Error Correcting Code (SEC)</a:t>
            </a:r>
          </a:p>
          <a:p>
            <a:pPr algn="ctr">
              <a:defRPr/>
            </a:pPr>
            <a:r>
              <a:rPr lang="en-US" altLang="en-US" kern="0" dirty="0"/>
              <a:t> &amp; </a:t>
            </a:r>
          </a:p>
          <a:p>
            <a:pPr algn="ctr">
              <a:defRPr/>
            </a:pPr>
            <a:r>
              <a:rPr lang="en-US" altLang="en-US" kern="0" dirty="0"/>
              <a:t>Double Error Detecting Code (DEC)</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a:extLst>
              <a:ext uri="{FF2B5EF4-FFF2-40B4-BE49-F238E27FC236}">
                <a16:creationId xmlns:a16="http://schemas.microsoft.com/office/drawing/2014/main" id="{A441C518-BCF5-4987-A26A-1FFD3FCB20D2}"/>
              </a:ext>
            </a:extLst>
          </p:cNvPr>
          <p:cNvSpPr>
            <a:spLocks noGrp="1" noChangeArrowheads="1"/>
          </p:cNvSpPr>
          <p:nvPr>
            <p:ph type="title"/>
          </p:nvPr>
        </p:nvSpPr>
        <p:spPr/>
        <p:txBody>
          <a:bodyPr/>
          <a:lstStyle/>
          <a:p>
            <a:pPr eaLnBrk="1" hangingPunct="1"/>
            <a:r>
              <a:rPr lang="en-US" altLang="en-US">
                <a:latin typeface="Comic Sans MS" panose="030F0702030302020204" pitchFamily="66" charset="0"/>
              </a:rPr>
              <a:t>Hamming Code</a:t>
            </a:r>
          </a:p>
        </p:txBody>
      </p:sp>
      <p:sp>
        <p:nvSpPr>
          <p:cNvPr id="3" name="Content Placeholder 2">
            <a:extLst>
              <a:ext uri="{FF2B5EF4-FFF2-40B4-BE49-F238E27FC236}">
                <a16:creationId xmlns:a16="http://schemas.microsoft.com/office/drawing/2014/main" id="{7B85C695-F259-430A-8251-375F008D19A5}"/>
              </a:ext>
            </a:extLst>
          </p:cNvPr>
          <p:cNvSpPr>
            <a:spLocks noGrp="1" noChangeArrowheads="1"/>
          </p:cNvSpPr>
          <p:nvPr>
            <p:ph idx="1"/>
          </p:nvPr>
        </p:nvSpPr>
        <p:spPr>
          <a:xfrm>
            <a:off x="527050" y="1484313"/>
            <a:ext cx="8416925" cy="4364037"/>
          </a:xfrm>
        </p:spPr>
        <p:txBody>
          <a:bodyPr/>
          <a:lstStyle/>
          <a:p>
            <a:pPr eaLnBrk="1" hangingPunct="1"/>
            <a:r>
              <a:rPr lang="en-US" altLang="en-US" sz="2400" dirty="0"/>
              <a:t>Richard Hamming</a:t>
            </a:r>
          </a:p>
          <a:p>
            <a:pPr lvl="1" eaLnBrk="1" hangingPunct="1"/>
            <a:r>
              <a:rPr lang="en-US" altLang="en-US" sz="2000" dirty="0"/>
              <a:t>Turing Award in 1968</a:t>
            </a:r>
          </a:p>
          <a:p>
            <a:pPr eaLnBrk="1" hangingPunct="1"/>
            <a:r>
              <a:rPr lang="en-US" altLang="en-US" sz="2400" dirty="0"/>
              <a:t>Linear error-correcting code</a:t>
            </a:r>
          </a:p>
          <a:p>
            <a:pPr lvl="1" eaLnBrk="1" hangingPunct="1"/>
            <a:r>
              <a:rPr lang="en-US" altLang="en-US" sz="2000" dirty="0"/>
              <a:t>Single Error Correcting Double Error Detecting (SECDED) variant is widely </a:t>
            </a:r>
            <a:r>
              <a:rPr lang="en-US" altLang="en-US" sz="2000" dirty="0">
                <a:solidFill>
                  <a:srgbClr val="00B050"/>
                </a:solidFill>
              </a:rPr>
              <a:t>used in RAM </a:t>
            </a:r>
            <a:r>
              <a:rPr lang="en-US" altLang="en-US" sz="2000" dirty="0"/>
              <a:t>and some </a:t>
            </a:r>
            <a:r>
              <a:rPr lang="en-US" altLang="en-US" sz="2000" dirty="0">
                <a:solidFill>
                  <a:srgbClr val="00B050"/>
                </a:solidFill>
              </a:rPr>
              <a:t>secondary storage</a:t>
            </a:r>
          </a:p>
          <a:p>
            <a:pPr eaLnBrk="1" hangingPunct="1"/>
            <a:r>
              <a:rPr lang="en-US" altLang="en-US" sz="2400" dirty="0"/>
              <a:t>Adding additional bits to detect and correct errors</a:t>
            </a:r>
          </a:p>
          <a:p>
            <a:pPr lvl="1" eaLnBrk="1" hangingPunct="1"/>
            <a:r>
              <a:rPr lang="en-US" altLang="en-US" sz="2000" dirty="0"/>
              <a:t>Increasing redundancy</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a:extLst>
              <a:ext uri="{FF2B5EF4-FFF2-40B4-BE49-F238E27FC236}">
                <a16:creationId xmlns:a16="http://schemas.microsoft.com/office/drawing/2014/main" id="{A441C518-BCF5-4987-A26A-1FFD3FCB20D2}"/>
              </a:ext>
            </a:extLst>
          </p:cNvPr>
          <p:cNvSpPr>
            <a:spLocks noGrp="1" noChangeArrowheads="1"/>
          </p:cNvSpPr>
          <p:nvPr>
            <p:ph type="title"/>
          </p:nvPr>
        </p:nvSpPr>
        <p:spPr/>
        <p:txBody>
          <a:bodyPr/>
          <a:lstStyle/>
          <a:p>
            <a:pPr eaLnBrk="1" hangingPunct="1"/>
            <a:r>
              <a:rPr lang="en-US" altLang="en-US" dirty="0">
                <a:latin typeface="Comic Sans MS" panose="030F0702030302020204" pitchFamily="66" charset="0"/>
              </a:rPr>
              <a:t>Hamming Code</a:t>
            </a:r>
          </a:p>
        </p:txBody>
      </p:sp>
      <p:sp>
        <p:nvSpPr>
          <p:cNvPr id="3" name="Content Placeholder 2">
            <a:extLst>
              <a:ext uri="{FF2B5EF4-FFF2-40B4-BE49-F238E27FC236}">
                <a16:creationId xmlns:a16="http://schemas.microsoft.com/office/drawing/2014/main" id="{7B85C695-F259-430A-8251-375F008D19A5}"/>
              </a:ext>
            </a:extLst>
          </p:cNvPr>
          <p:cNvSpPr>
            <a:spLocks noGrp="1" noChangeArrowheads="1"/>
          </p:cNvSpPr>
          <p:nvPr>
            <p:ph idx="1"/>
          </p:nvPr>
        </p:nvSpPr>
        <p:spPr>
          <a:xfrm>
            <a:off x="527050" y="1484313"/>
            <a:ext cx="8416925" cy="4364037"/>
          </a:xfrm>
        </p:spPr>
        <p:txBody>
          <a:bodyPr/>
          <a:lstStyle/>
          <a:p>
            <a:pPr eaLnBrk="1" hangingPunct="1"/>
            <a:r>
              <a:rPr lang="en-US" altLang="en-US" sz="2400" dirty="0"/>
              <a:t>Bit positions that are powers of two are used as parity bits</a:t>
            </a:r>
          </a:p>
          <a:p>
            <a:pPr lvl="1" eaLnBrk="1" hangingPunct="1"/>
            <a:r>
              <a:rPr lang="en-US" altLang="en-US" sz="2200" dirty="0"/>
              <a:t>That is, bit positions </a:t>
            </a:r>
            <a:r>
              <a:rPr lang="en-US" altLang="en-US" sz="2200" dirty="0">
                <a:solidFill>
                  <a:srgbClr val="FF0000"/>
                </a:solidFill>
              </a:rPr>
              <a:t>1, 2, 4, 8, 16, 32, …</a:t>
            </a:r>
            <a:r>
              <a:rPr lang="en-US" altLang="en-US" sz="2200" dirty="0"/>
              <a:t> are parity bits</a:t>
            </a:r>
          </a:p>
          <a:p>
            <a:pPr eaLnBrk="1" hangingPunct="1"/>
            <a:r>
              <a:rPr lang="en-US" altLang="en-US" sz="2400" dirty="0"/>
              <a:t>The real data resides in remaining bits</a:t>
            </a:r>
          </a:p>
          <a:p>
            <a:pPr lvl="1" eaLnBrk="1" hangingPunct="1"/>
            <a:r>
              <a:rPr lang="en-US" altLang="en-US" sz="2200" dirty="0"/>
              <a:t>That is, bit positions </a:t>
            </a:r>
            <a:r>
              <a:rPr lang="en-US" altLang="en-US" sz="2200" dirty="0">
                <a:solidFill>
                  <a:srgbClr val="0000FF"/>
                </a:solidFill>
              </a:rPr>
              <a:t>3, 5, 6, 7, 9, 10, 11, 12, 13, 14, 15, …</a:t>
            </a:r>
          </a:p>
          <a:p>
            <a:pPr eaLnBrk="1" hangingPunct="1"/>
            <a:r>
              <a:rPr lang="en-US" altLang="en-US" sz="2400" dirty="0"/>
              <a:t>Overhead is large at first, then tails off:</a:t>
            </a:r>
          </a:p>
          <a:p>
            <a:pPr lvl="1" eaLnBrk="1" hangingPunct="1"/>
            <a:r>
              <a:rPr lang="en-US" altLang="en-US" sz="2000" dirty="0"/>
              <a:t>For 1 bit of real data, a 3-bit hamming code would be needed (</a:t>
            </a:r>
            <a:r>
              <a:rPr lang="en-US" altLang="en-US" sz="2000" dirty="0">
                <a:solidFill>
                  <a:srgbClr val="FF0000"/>
                </a:solidFill>
              </a:rPr>
              <a:t>12</a:t>
            </a:r>
            <a:r>
              <a:rPr lang="en-US" altLang="en-US" sz="2000" dirty="0">
                <a:solidFill>
                  <a:srgbClr val="0000FF"/>
                </a:solidFill>
              </a:rPr>
              <a:t>3</a:t>
            </a:r>
            <a:r>
              <a:rPr lang="en-US" altLang="en-US" sz="2000" dirty="0"/>
              <a:t>)</a:t>
            </a:r>
          </a:p>
          <a:p>
            <a:pPr lvl="1" eaLnBrk="1" hangingPunct="1"/>
            <a:r>
              <a:rPr lang="en-US" altLang="en-US" sz="2000" dirty="0"/>
              <a:t>For 2 bits of real data, a 5-bit hamming code is needed (</a:t>
            </a:r>
            <a:r>
              <a:rPr lang="en-US" altLang="en-US" sz="2000" dirty="0">
                <a:solidFill>
                  <a:srgbClr val="FF0000"/>
                </a:solidFill>
              </a:rPr>
              <a:t>12</a:t>
            </a:r>
            <a:r>
              <a:rPr lang="en-US" altLang="en-US" sz="2000" dirty="0">
                <a:solidFill>
                  <a:srgbClr val="0000FF"/>
                </a:solidFill>
              </a:rPr>
              <a:t>3</a:t>
            </a:r>
            <a:r>
              <a:rPr lang="en-US" altLang="en-US" sz="2000" dirty="0">
                <a:solidFill>
                  <a:srgbClr val="FF0000"/>
                </a:solidFill>
              </a:rPr>
              <a:t>4</a:t>
            </a:r>
            <a:r>
              <a:rPr lang="en-US" altLang="en-US" sz="2000" dirty="0">
                <a:solidFill>
                  <a:srgbClr val="0000FF"/>
                </a:solidFill>
              </a:rPr>
              <a:t>5</a:t>
            </a:r>
            <a:r>
              <a:rPr lang="en-US" altLang="en-US" sz="2000" dirty="0"/>
              <a:t>)</a:t>
            </a:r>
          </a:p>
          <a:p>
            <a:pPr lvl="1" eaLnBrk="1" hangingPunct="1"/>
            <a:r>
              <a:rPr lang="en-US" altLang="en-US" sz="2000" dirty="0"/>
              <a:t>For 4 bits of real data, a 7-bit hamming code is needed (</a:t>
            </a:r>
            <a:r>
              <a:rPr lang="en-US" altLang="en-US" sz="2000" dirty="0">
                <a:solidFill>
                  <a:srgbClr val="FF0000"/>
                </a:solidFill>
              </a:rPr>
              <a:t>12</a:t>
            </a:r>
            <a:r>
              <a:rPr lang="en-US" altLang="en-US" sz="2000" dirty="0">
                <a:solidFill>
                  <a:srgbClr val="0000FF"/>
                </a:solidFill>
              </a:rPr>
              <a:t>3</a:t>
            </a:r>
            <a:r>
              <a:rPr lang="en-US" altLang="en-US" sz="2000" dirty="0">
                <a:solidFill>
                  <a:srgbClr val="FF0000"/>
                </a:solidFill>
              </a:rPr>
              <a:t>4</a:t>
            </a:r>
            <a:r>
              <a:rPr lang="en-US" altLang="en-US" sz="2000" dirty="0">
                <a:solidFill>
                  <a:srgbClr val="0000FF"/>
                </a:solidFill>
              </a:rPr>
              <a:t>567</a:t>
            </a:r>
            <a:r>
              <a:rPr lang="en-US" altLang="en-US" sz="2000" dirty="0"/>
              <a:t>)</a:t>
            </a:r>
          </a:p>
        </p:txBody>
      </p:sp>
    </p:spTree>
    <p:extLst>
      <p:ext uri="{BB962C8B-B14F-4D97-AF65-F5344CB8AC3E}">
        <p14:creationId xmlns:p14="http://schemas.microsoft.com/office/powerpoint/2010/main" val="814478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76E7-E417-45A2-A5A9-A483742DF066}"/>
              </a:ext>
            </a:extLst>
          </p:cNvPr>
          <p:cNvSpPr>
            <a:spLocks noGrp="1"/>
          </p:cNvSpPr>
          <p:nvPr>
            <p:ph type="title"/>
          </p:nvPr>
        </p:nvSpPr>
        <p:spPr/>
        <p:txBody>
          <a:bodyPr/>
          <a:lstStyle/>
          <a:p>
            <a:r>
              <a:rPr lang="en-US" altLang="en-US" dirty="0">
                <a:latin typeface="Comic Sans MS" panose="030F0702030302020204" pitchFamily="66" charset="0"/>
              </a:rPr>
              <a:t>Hamming Code</a:t>
            </a:r>
            <a:endParaRPr lang="en-US" dirty="0"/>
          </a:p>
        </p:txBody>
      </p:sp>
      <p:sp>
        <p:nvSpPr>
          <p:cNvPr id="4" name="Footer Placeholder 3">
            <a:extLst>
              <a:ext uri="{FF2B5EF4-FFF2-40B4-BE49-F238E27FC236}">
                <a16:creationId xmlns:a16="http://schemas.microsoft.com/office/drawing/2014/main" id="{17EAE99A-EBEB-4210-BD3A-B9B5CEC32576}"/>
              </a:ext>
            </a:extLst>
          </p:cNvPr>
          <p:cNvSpPr>
            <a:spLocks noGrp="1"/>
          </p:cNvSpPr>
          <p:nvPr>
            <p:ph type="ftr" sz="quarter" idx="10"/>
          </p:nvPr>
        </p:nvSpPr>
        <p:spPr/>
        <p:txBody>
          <a:bodyPr/>
          <a:lstStyle/>
          <a:p>
            <a:pPr>
              <a:defRPr/>
            </a:pPr>
            <a:r>
              <a:rPr lang="en-AU" altLang="en-US"/>
              <a:t>Chapter 5 — Large and Fast: Exploiting Memory Hierarchy — </a:t>
            </a:r>
            <a:fld id="{2E5B8BD3-994E-4E26-98AD-6B21FDA3232C}" type="slidenum">
              <a:rPr lang="en-AU" altLang="en-US" smtClean="0"/>
              <a:pPr>
                <a:defRPr/>
              </a:pPr>
              <a:t>76</a:t>
            </a:fld>
            <a:endParaRPr lang="en-AU" altLang="en-US"/>
          </a:p>
        </p:txBody>
      </p:sp>
      <p:pic>
        <p:nvPicPr>
          <p:cNvPr id="5" name="Picture 4">
            <a:extLst>
              <a:ext uri="{FF2B5EF4-FFF2-40B4-BE49-F238E27FC236}">
                <a16:creationId xmlns:a16="http://schemas.microsoft.com/office/drawing/2014/main" id="{644A4777-E775-47EC-A972-1919B537EAAC}"/>
              </a:ext>
            </a:extLst>
          </p:cNvPr>
          <p:cNvPicPr>
            <a:picLocks noChangeAspect="1"/>
          </p:cNvPicPr>
          <p:nvPr/>
        </p:nvPicPr>
        <p:blipFill>
          <a:blip r:embed="rId2"/>
          <a:stretch>
            <a:fillRect/>
          </a:stretch>
        </p:blipFill>
        <p:spPr>
          <a:xfrm>
            <a:off x="338882" y="1893440"/>
            <a:ext cx="8532440" cy="3308236"/>
          </a:xfrm>
          <a:prstGeom prst="rect">
            <a:avLst/>
          </a:prstGeom>
        </p:spPr>
      </p:pic>
    </p:spTree>
    <p:extLst>
      <p:ext uri="{BB962C8B-B14F-4D97-AF65-F5344CB8AC3E}">
        <p14:creationId xmlns:p14="http://schemas.microsoft.com/office/powerpoint/2010/main" val="24692292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B370105F-2F4A-4309-8A0F-B1B4F6FB70BE}"/>
              </a:ext>
            </a:extLst>
          </p:cNvPr>
          <p:cNvSpPr>
            <a:spLocks noGrp="1" noChangeArrowheads="1"/>
          </p:cNvSpPr>
          <p:nvPr>
            <p:ph type="title"/>
          </p:nvPr>
        </p:nvSpPr>
        <p:spPr/>
        <p:txBody>
          <a:bodyPr/>
          <a:lstStyle/>
          <a:p>
            <a:pPr eaLnBrk="1" hangingPunct="1"/>
            <a:r>
              <a:rPr lang="en-US" altLang="en-US" dirty="0">
                <a:latin typeface="Comic Sans MS" panose="030F0702030302020204" pitchFamily="66" charset="0"/>
              </a:rPr>
              <a:t>Hamming Code Example</a:t>
            </a:r>
          </a:p>
        </p:txBody>
      </p:sp>
      <p:sp>
        <p:nvSpPr>
          <p:cNvPr id="3" name="Content Placeholder 2">
            <a:extLst>
              <a:ext uri="{FF2B5EF4-FFF2-40B4-BE49-F238E27FC236}">
                <a16:creationId xmlns:a16="http://schemas.microsoft.com/office/drawing/2014/main" id="{3487DEE7-6DF6-4D6E-B5F0-2E21A9522DE1}"/>
              </a:ext>
            </a:extLst>
          </p:cNvPr>
          <p:cNvSpPr>
            <a:spLocks noGrp="1"/>
          </p:cNvSpPr>
          <p:nvPr>
            <p:ph idx="1"/>
          </p:nvPr>
        </p:nvSpPr>
        <p:spPr>
          <a:xfrm>
            <a:off x="498475" y="1268413"/>
            <a:ext cx="8147050" cy="4876800"/>
          </a:xfrm>
        </p:spPr>
        <p:txBody>
          <a:bodyPr rtlCol="0">
            <a:normAutofit/>
          </a:bodyPr>
          <a:lstStyle/>
          <a:p>
            <a:pPr eaLnBrk="1" fontAlgn="auto" hangingPunct="1">
              <a:spcAft>
                <a:spcPts val="0"/>
              </a:spcAft>
              <a:buClr>
                <a:schemeClr val="tx1">
                  <a:lumMod val="75000"/>
                  <a:lumOff val="25000"/>
                </a:schemeClr>
              </a:buClr>
              <a:buFont typeface="Wingdings" charset="2"/>
              <a:buChar char="Ø"/>
              <a:defRPr/>
            </a:pPr>
            <a:r>
              <a:rPr lang="en-US" sz="2000" dirty="0"/>
              <a:t>Ex:  You want to store the 8-bit string </a:t>
            </a:r>
            <a:r>
              <a:rPr lang="en-US" sz="2000" dirty="0">
                <a:solidFill>
                  <a:srgbClr val="0000FF"/>
                </a:solidFill>
              </a:rPr>
              <a:t>10011010</a:t>
            </a:r>
          </a:p>
          <a:p>
            <a:pPr lvl="1" eaLnBrk="1" fontAlgn="auto" hangingPunct="1">
              <a:spcAft>
                <a:spcPts val="0"/>
              </a:spcAft>
              <a:buClr>
                <a:schemeClr val="tx1">
                  <a:lumMod val="50000"/>
                  <a:lumOff val="50000"/>
                </a:schemeClr>
              </a:buClr>
              <a:buFont typeface="Wingdings" charset="2"/>
              <a:buChar char="Ø"/>
              <a:defRPr/>
            </a:pPr>
            <a:r>
              <a:rPr lang="en-US" sz="1800" dirty="0"/>
              <a:t>You need a 12-bit hamming code to store 8-bits of data: </a:t>
            </a:r>
          </a:p>
          <a:p>
            <a:pPr lvl="1" eaLnBrk="1" fontAlgn="auto" hangingPunct="1">
              <a:spcAft>
                <a:spcPts val="0"/>
              </a:spcAft>
              <a:buClr>
                <a:schemeClr val="tx1">
                  <a:lumMod val="50000"/>
                  <a:lumOff val="50000"/>
                </a:schemeClr>
              </a:buClr>
              <a:buFont typeface="Wingdings" charset="2"/>
              <a:buChar char="Ø"/>
              <a:defRPr/>
            </a:pPr>
            <a:r>
              <a:rPr lang="en-US" sz="1800" dirty="0">
                <a:solidFill>
                  <a:srgbClr val="FF0000"/>
                </a:solidFill>
              </a:rPr>
              <a:t>??</a:t>
            </a:r>
            <a:r>
              <a:rPr lang="en-US" sz="1800" dirty="0">
                <a:solidFill>
                  <a:srgbClr val="0000FF"/>
                </a:solidFill>
              </a:rPr>
              <a:t>1</a:t>
            </a:r>
            <a:r>
              <a:rPr lang="en-US" sz="1800" dirty="0">
                <a:solidFill>
                  <a:srgbClr val="FF0000"/>
                </a:solidFill>
              </a:rPr>
              <a:t>?</a:t>
            </a:r>
            <a:r>
              <a:rPr lang="en-US" sz="1800" dirty="0">
                <a:solidFill>
                  <a:srgbClr val="0000FF"/>
                </a:solidFill>
              </a:rPr>
              <a:t>001</a:t>
            </a:r>
            <a:r>
              <a:rPr lang="en-US" sz="1800" dirty="0">
                <a:solidFill>
                  <a:srgbClr val="FF0000"/>
                </a:solidFill>
              </a:rPr>
              <a:t>?</a:t>
            </a:r>
            <a:r>
              <a:rPr lang="en-US" sz="1800" dirty="0">
                <a:solidFill>
                  <a:srgbClr val="0000FF"/>
                </a:solidFill>
              </a:rPr>
              <a:t>1010  </a:t>
            </a:r>
          </a:p>
          <a:p>
            <a:pPr lvl="1" eaLnBrk="1" fontAlgn="auto" hangingPunct="1">
              <a:spcAft>
                <a:spcPts val="0"/>
              </a:spcAft>
              <a:buClr>
                <a:schemeClr val="tx1">
                  <a:lumMod val="50000"/>
                  <a:lumOff val="50000"/>
                </a:schemeClr>
              </a:buClr>
              <a:buFont typeface="Wingdings" charset="2"/>
              <a:buChar char="Ø"/>
              <a:defRPr/>
            </a:pPr>
            <a:r>
              <a:rPr lang="en-US" sz="1800" dirty="0">
                <a:solidFill>
                  <a:srgbClr val="FF0000"/>
                </a:solidFill>
              </a:rPr>
              <a:t>p</a:t>
            </a:r>
            <a:r>
              <a:rPr lang="en-US" sz="1800" baseline="-25000" dirty="0">
                <a:solidFill>
                  <a:srgbClr val="FF0000"/>
                </a:solidFill>
              </a:rPr>
              <a:t>1</a:t>
            </a:r>
            <a:r>
              <a:rPr lang="en-US" sz="1800" dirty="0">
                <a:solidFill>
                  <a:srgbClr val="FF0000"/>
                </a:solidFill>
              </a:rPr>
              <a:t>p</a:t>
            </a:r>
            <a:r>
              <a:rPr lang="en-US" sz="1800" baseline="-25000" dirty="0">
                <a:solidFill>
                  <a:srgbClr val="FF0000"/>
                </a:solidFill>
              </a:rPr>
              <a:t>2</a:t>
            </a:r>
            <a:r>
              <a:rPr lang="en-US" sz="1800" dirty="0">
                <a:solidFill>
                  <a:srgbClr val="0000FF"/>
                </a:solidFill>
              </a:rPr>
              <a:t>1</a:t>
            </a:r>
            <a:r>
              <a:rPr lang="en-US" sz="1800" dirty="0">
                <a:solidFill>
                  <a:srgbClr val="FF0000"/>
                </a:solidFill>
              </a:rPr>
              <a:t>p</a:t>
            </a:r>
            <a:r>
              <a:rPr lang="en-US" sz="1800" baseline="-25000" dirty="0">
                <a:solidFill>
                  <a:srgbClr val="FF0000"/>
                </a:solidFill>
              </a:rPr>
              <a:t>3</a:t>
            </a:r>
            <a:r>
              <a:rPr lang="en-US" sz="1800" dirty="0">
                <a:solidFill>
                  <a:srgbClr val="0000FF"/>
                </a:solidFill>
              </a:rPr>
              <a:t>001</a:t>
            </a:r>
            <a:r>
              <a:rPr lang="en-US" sz="1800" dirty="0">
                <a:solidFill>
                  <a:srgbClr val="FF0000"/>
                </a:solidFill>
              </a:rPr>
              <a:t>p</a:t>
            </a:r>
            <a:r>
              <a:rPr lang="en-US" sz="1800" baseline="-25000" dirty="0">
                <a:solidFill>
                  <a:srgbClr val="FF0000"/>
                </a:solidFill>
              </a:rPr>
              <a:t>4</a:t>
            </a:r>
            <a:r>
              <a:rPr lang="en-US" sz="1800" dirty="0">
                <a:solidFill>
                  <a:srgbClr val="0000FF"/>
                </a:solidFill>
              </a:rPr>
              <a:t>1010</a:t>
            </a:r>
          </a:p>
          <a:p>
            <a:pPr eaLnBrk="1" fontAlgn="auto" hangingPunct="1">
              <a:spcAft>
                <a:spcPts val="0"/>
              </a:spcAft>
              <a:buClr>
                <a:schemeClr val="tx1">
                  <a:lumMod val="50000"/>
                  <a:lumOff val="50000"/>
                </a:schemeClr>
              </a:buClr>
              <a:buFont typeface="Wingdings" charset="2"/>
              <a:buChar char="Ø"/>
              <a:defRPr/>
            </a:pPr>
            <a:r>
              <a:rPr lang="en-US" sz="2200" dirty="0">
                <a:solidFill>
                  <a:srgbClr val="0000FF"/>
                </a:solidFill>
              </a:rPr>
              <a:t>For p1 check bits: 1 3 5 7 9 11</a:t>
            </a:r>
          </a:p>
          <a:p>
            <a:pPr lvl="1" eaLnBrk="1" fontAlgn="auto" hangingPunct="1">
              <a:spcAft>
                <a:spcPts val="0"/>
              </a:spcAft>
              <a:buClr>
                <a:schemeClr val="tx1">
                  <a:lumMod val="50000"/>
                  <a:lumOff val="50000"/>
                </a:schemeClr>
              </a:buClr>
              <a:buFont typeface="Wingdings" charset="2"/>
              <a:buChar char="Ø"/>
              <a:defRPr/>
            </a:pPr>
            <a:r>
              <a:rPr lang="en-US" sz="2000" dirty="0">
                <a:solidFill>
                  <a:srgbClr val="FF0000"/>
                </a:solidFill>
              </a:rPr>
              <a:t>P</a:t>
            </a:r>
            <a:r>
              <a:rPr lang="en-US" sz="2000" baseline="-25000" dirty="0">
                <a:solidFill>
                  <a:srgbClr val="FF0000"/>
                </a:solidFill>
              </a:rPr>
              <a:t>1</a:t>
            </a:r>
            <a:r>
              <a:rPr lang="en-US" sz="2000" dirty="0">
                <a:solidFill>
                  <a:schemeClr val="tx2"/>
                </a:solidFill>
              </a:rPr>
              <a:t>-1-0-1-1-1-</a:t>
            </a:r>
          </a:p>
          <a:p>
            <a:pPr lvl="2" eaLnBrk="1" fontAlgn="auto" hangingPunct="1">
              <a:spcAft>
                <a:spcPts val="0"/>
              </a:spcAft>
              <a:buClr>
                <a:schemeClr val="tx1">
                  <a:lumMod val="50000"/>
                  <a:lumOff val="50000"/>
                </a:schemeClr>
              </a:buClr>
              <a:buFont typeface="Wingdings" charset="2"/>
              <a:buChar char="Ø"/>
              <a:defRPr/>
            </a:pPr>
            <a:r>
              <a:rPr lang="en-US" sz="1600" dirty="0">
                <a:solidFill>
                  <a:schemeClr val="tx2"/>
                </a:solidFill>
              </a:rPr>
              <a:t>We have even number of 1s (4). Therefore, p1 = 0 (0 for even, 1 for odd)</a:t>
            </a:r>
          </a:p>
          <a:p>
            <a:pPr marL="0" indent="0" eaLnBrk="1" fontAlgn="auto" hangingPunct="1">
              <a:spcAft>
                <a:spcPts val="0"/>
              </a:spcAft>
              <a:buClr>
                <a:schemeClr val="tx1">
                  <a:lumMod val="50000"/>
                  <a:lumOff val="50000"/>
                </a:schemeClr>
              </a:buClr>
              <a:buNone/>
              <a:defRPr/>
            </a:pPr>
            <a:r>
              <a:rPr lang="en-US" sz="2200" baseline="-25000" dirty="0">
                <a:solidFill>
                  <a:srgbClr val="0000FF"/>
                </a:solidFill>
              </a:rPr>
              <a:t>	</a:t>
            </a:r>
            <a:r>
              <a:rPr lang="en-US" sz="2400" dirty="0">
                <a:solidFill>
                  <a:srgbClr val="FF0000"/>
                </a:solidFill>
              </a:rPr>
              <a:t>0p</a:t>
            </a:r>
            <a:r>
              <a:rPr lang="en-US" sz="2400" baseline="-25000" dirty="0">
                <a:solidFill>
                  <a:srgbClr val="FF0000"/>
                </a:solidFill>
              </a:rPr>
              <a:t>2</a:t>
            </a:r>
            <a:r>
              <a:rPr lang="en-US" sz="2400" dirty="0">
                <a:solidFill>
                  <a:srgbClr val="0000FF"/>
                </a:solidFill>
              </a:rPr>
              <a:t>1</a:t>
            </a:r>
            <a:r>
              <a:rPr lang="en-US" sz="2400" dirty="0">
                <a:solidFill>
                  <a:srgbClr val="FF0000"/>
                </a:solidFill>
              </a:rPr>
              <a:t>p</a:t>
            </a:r>
            <a:r>
              <a:rPr lang="en-US" sz="2400" baseline="-25000" dirty="0">
                <a:solidFill>
                  <a:srgbClr val="FF0000"/>
                </a:solidFill>
              </a:rPr>
              <a:t>3</a:t>
            </a:r>
            <a:r>
              <a:rPr lang="en-US" sz="2400" dirty="0">
                <a:solidFill>
                  <a:srgbClr val="0000FF"/>
                </a:solidFill>
              </a:rPr>
              <a:t>001</a:t>
            </a:r>
            <a:r>
              <a:rPr lang="en-US" sz="2400" dirty="0">
                <a:solidFill>
                  <a:srgbClr val="FF0000"/>
                </a:solidFill>
              </a:rPr>
              <a:t>p</a:t>
            </a:r>
            <a:r>
              <a:rPr lang="en-US" sz="2400" baseline="-25000" dirty="0">
                <a:solidFill>
                  <a:srgbClr val="FF0000"/>
                </a:solidFill>
              </a:rPr>
              <a:t>4</a:t>
            </a:r>
            <a:r>
              <a:rPr lang="en-US" sz="2400" dirty="0">
                <a:solidFill>
                  <a:srgbClr val="0000FF"/>
                </a:solidFill>
              </a:rPr>
              <a:t>1010</a:t>
            </a:r>
            <a:endParaRPr lang="en-US" sz="1800" dirty="0">
              <a:solidFill>
                <a:srgbClr val="0000FF"/>
              </a:solidFill>
            </a:endParaRPr>
          </a:p>
          <a:p>
            <a:pPr eaLnBrk="1" fontAlgn="auto" hangingPunct="1">
              <a:spcAft>
                <a:spcPts val="0"/>
              </a:spcAft>
              <a:buClr>
                <a:schemeClr val="tx1">
                  <a:lumMod val="50000"/>
                  <a:lumOff val="50000"/>
                </a:schemeClr>
              </a:buClr>
              <a:buFont typeface="Wingdings" charset="2"/>
              <a:buChar char="Ø"/>
              <a:defRPr/>
            </a:pPr>
            <a:r>
              <a:rPr lang="en-US" sz="2200" dirty="0">
                <a:solidFill>
                  <a:srgbClr val="0000FF"/>
                </a:solidFill>
              </a:rPr>
              <a:t>For p2 check bits: 2 3 6 7 10 11</a:t>
            </a:r>
          </a:p>
          <a:p>
            <a:pPr lvl="1" eaLnBrk="1" fontAlgn="auto" hangingPunct="1">
              <a:spcAft>
                <a:spcPts val="0"/>
              </a:spcAft>
              <a:buClr>
                <a:schemeClr val="tx1">
                  <a:lumMod val="50000"/>
                  <a:lumOff val="50000"/>
                </a:schemeClr>
              </a:buClr>
              <a:buFont typeface="Wingdings" charset="2"/>
              <a:buChar char="Ø"/>
              <a:defRPr/>
            </a:pPr>
            <a:r>
              <a:rPr lang="en-US" sz="2000" dirty="0">
                <a:solidFill>
                  <a:schemeClr val="tx2"/>
                </a:solidFill>
              </a:rPr>
              <a:t>-</a:t>
            </a:r>
            <a:r>
              <a:rPr lang="en-US" sz="2000" dirty="0">
                <a:solidFill>
                  <a:srgbClr val="FF0000"/>
                </a:solidFill>
              </a:rPr>
              <a:t>P</a:t>
            </a:r>
            <a:r>
              <a:rPr lang="en-US" sz="2000" baseline="-25000" dirty="0">
                <a:solidFill>
                  <a:srgbClr val="FF0000"/>
                </a:solidFill>
              </a:rPr>
              <a:t>2</a:t>
            </a:r>
            <a:r>
              <a:rPr lang="en-US" sz="2000" dirty="0">
                <a:solidFill>
                  <a:schemeClr val="tx2"/>
                </a:solidFill>
              </a:rPr>
              <a:t>1--01--01-</a:t>
            </a:r>
          </a:p>
          <a:p>
            <a:pPr lvl="2" eaLnBrk="1" fontAlgn="auto" hangingPunct="1">
              <a:spcAft>
                <a:spcPts val="0"/>
              </a:spcAft>
              <a:buClr>
                <a:schemeClr val="tx1">
                  <a:lumMod val="50000"/>
                  <a:lumOff val="50000"/>
                </a:schemeClr>
              </a:buClr>
              <a:buFont typeface="Wingdings" charset="2"/>
              <a:buChar char="Ø"/>
              <a:defRPr/>
            </a:pPr>
            <a:r>
              <a:rPr lang="en-US" sz="1600" dirty="0">
                <a:solidFill>
                  <a:schemeClr val="tx2"/>
                </a:solidFill>
              </a:rPr>
              <a:t>Odd number of 1s (3). P2 = 1</a:t>
            </a:r>
          </a:p>
          <a:p>
            <a:pPr marL="0" indent="0" eaLnBrk="1" fontAlgn="auto" hangingPunct="1">
              <a:spcAft>
                <a:spcPts val="0"/>
              </a:spcAft>
              <a:buClr>
                <a:schemeClr val="tx1">
                  <a:lumMod val="50000"/>
                  <a:lumOff val="50000"/>
                </a:schemeClr>
              </a:buClr>
              <a:buNone/>
              <a:defRPr/>
            </a:pPr>
            <a:r>
              <a:rPr lang="en-US" sz="2000" dirty="0">
                <a:solidFill>
                  <a:srgbClr val="FF0000"/>
                </a:solidFill>
              </a:rPr>
              <a:t>	01</a:t>
            </a:r>
            <a:r>
              <a:rPr lang="en-US" sz="2000" dirty="0">
                <a:solidFill>
                  <a:srgbClr val="0000FF"/>
                </a:solidFill>
              </a:rPr>
              <a:t>1</a:t>
            </a:r>
            <a:r>
              <a:rPr lang="en-US" sz="2000" dirty="0">
                <a:solidFill>
                  <a:srgbClr val="FF0000"/>
                </a:solidFill>
              </a:rPr>
              <a:t>p</a:t>
            </a:r>
            <a:r>
              <a:rPr lang="en-US" sz="2000" baseline="-25000" dirty="0">
                <a:solidFill>
                  <a:srgbClr val="FF0000"/>
                </a:solidFill>
              </a:rPr>
              <a:t>3</a:t>
            </a:r>
            <a:r>
              <a:rPr lang="en-US" sz="2000" dirty="0">
                <a:solidFill>
                  <a:srgbClr val="0000FF"/>
                </a:solidFill>
              </a:rPr>
              <a:t>001</a:t>
            </a:r>
            <a:r>
              <a:rPr lang="en-US" sz="2000" dirty="0">
                <a:solidFill>
                  <a:srgbClr val="FF0000"/>
                </a:solidFill>
              </a:rPr>
              <a:t>p</a:t>
            </a:r>
            <a:r>
              <a:rPr lang="en-US" sz="2000" baseline="-25000" dirty="0">
                <a:solidFill>
                  <a:srgbClr val="FF0000"/>
                </a:solidFill>
              </a:rPr>
              <a:t>4</a:t>
            </a:r>
            <a:r>
              <a:rPr lang="en-US" sz="2000" dirty="0">
                <a:solidFill>
                  <a:srgbClr val="0000FF"/>
                </a:solidFill>
              </a:rPr>
              <a:t>1010</a:t>
            </a:r>
            <a:endParaRPr lang="en-US" sz="2200" baseline="-25000" dirty="0">
              <a:solidFill>
                <a:srgbClr val="0000FF"/>
              </a:solidFill>
            </a:endParaRPr>
          </a:p>
          <a:p>
            <a:pPr marL="0" indent="0" eaLnBrk="1" fontAlgn="auto" hangingPunct="1">
              <a:spcAft>
                <a:spcPts val="0"/>
              </a:spcAft>
              <a:buClr>
                <a:schemeClr val="tx1">
                  <a:lumMod val="50000"/>
                  <a:lumOff val="50000"/>
                </a:schemeClr>
              </a:buClr>
              <a:buNone/>
              <a:defRPr/>
            </a:pPr>
            <a:endParaRPr lang="en-US" sz="2200" baseline="-25000" dirty="0">
              <a:solidFill>
                <a:srgbClr val="0000FF"/>
              </a:solidFill>
            </a:endParaRPr>
          </a:p>
          <a:p>
            <a:pPr lvl="1" eaLnBrk="1" fontAlgn="auto" hangingPunct="1">
              <a:spcAft>
                <a:spcPts val="0"/>
              </a:spcAft>
              <a:buClr>
                <a:schemeClr val="tx1">
                  <a:lumMod val="50000"/>
                  <a:lumOff val="50000"/>
                </a:schemeClr>
              </a:buClr>
              <a:buFont typeface="Wingdings" charset="2"/>
              <a:buChar char="Ø"/>
              <a:defRPr/>
            </a:pPr>
            <a:endParaRPr lang="en-US" sz="1800" baseline="-25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1000"/>
                                        <p:tgtEl>
                                          <p:spTgt spid="3">
                                            <p:txEl>
                                              <p:pRg st="8" end="8"/>
                                            </p:txEl>
                                          </p:spTgt>
                                        </p:tgtEl>
                                      </p:cBhvr>
                                    </p:animEffect>
                                    <p:anim calcmode="lin" valueType="num">
                                      <p:cBhvr>
                                        <p:cTn id="3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anim calcmode="lin" valueType="num">
                                      <p:cBhvr>
                                        <p:cTn id="3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anim calcmode="lin" valueType="num">
                                      <p:cBhvr>
                                        <p:cTn id="4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1000"/>
                                        <p:tgtEl>
                                          <p:spTgt spid="3">
                                            <p:txEl>
                                              <p:pRg st="11" end="11"/>
                                            </p:txEl>
                                          </p:spTgt>
                                        </p:tgtEl>
                                      </p:cBhvr>
                                    </p:animEffect>
                                    <p:anim calcmode="lin" valueType="num">
                                      <p:cBhvr>
                                        <p:cTn id="4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B370105F-2F4A-4309-8A0F-B1B4F6FB70BE}"/>
              </a:ext>
            </a:extLst>
          </p:cNvPr>
          <p:cNvSpPr>
            <a:spLocks noGrp="1" noChangeArrowheads="1"/>
          </p:cNvSpPr>
          <p:nvPr>
            <p:ph type="title"/>
          </p:nvPr>
        </p:nvSpPr>
        <p:spPr/>
        <p:txBody>
          <a:bodyPr/>
          <a:lstStyle/>
          <a:p>
            <a:pPr eaLnBrk="1" hangingPunct="1"/>
            <a:r>
              <a:rPr lang="en-US" altLang="en-US" dirty="0">
                <a:latin typeface="Comic Sans MS" panose="030F0702030302020204" pitchFamily="66" charset="0"/>
              </a:rPr>
              <a:t>Hamming Code Example</a:t>
            </a:r>
          </a:p>
        </p:txBody>
      </p:sp>
      <p:sp>
        <p:nvSpPr>
          <p:cNvPr id="3" name="Content Placeholder 2">
            <a:extLst>
              <a:ext uri="{FF2B5EF4-FFF2-40B4-BE49-F238E27FC236}">
                <a16:creationId xmlns:a16="http://schemas.microsoft.com/office/drawing/2014/main" id="{3487DEE7-6DF6-4D6E-B5F0-2E21A9522DE1}"/>
              </a:ext>
            </a:extLst>
          </p:cNvPr>
          <p:cNvSpPr>
            <a:spLocks noGrp="1"/>
          </p:cNvSpPr>
          <p:nvPr>
            <p:ph idx="1"/>
          </p:nvPr>
        </p:nvSpPr>
        <p:spPr>
          <a:xfrm>
            <a:off x="498475" y="1268413"/>
            <a:ext cx="8147050" cy="4876800"/>
          </a:xfrm>
        </p:spPr>
        <p:txBody>
          <a:bodyPr rtlCol="0">
            <a:normAutofit/>
          </a:bodyPr>
          <a:lstStyle/>
          <a:p>
            <a:pPr eaLnBrk="1" fontAlgn="auto" hangingPunct="1">
              <a:spcAft>
                <a:spcPts val="0"/>
              </a:spcAft>
              <a:buClr>
                <a:schemeClr val="tx1">
                  <a:lumMod val="50000"/>
                  <a:lumOff val="50000"/>
                </a:schemeClr>
              </a:buClr>
              <a:buFont typeface="Wingdings" charset="2"/>
              <a:buChar char="Ø"/>
              <a:defRPr/>
            </a:pPr>
            <a:r>
              <a:rPr lang="en-US" sz="2200" dirty="0">
                <a:solidFill>
                  <a:srgbClr val="0000FF"/>
                </a:solidFill>
              </a:rPr>
              <a:t>For p3 check bits: 4 5 6 7 12</a:t>
            </a:r>
          </a:p>
          <a:p>
            <a:pPr lvl="1" eaLnBrk="1" fontAlgn="auto" hangingPunct="1">
              <a:spcAft>
                <a:spcPts val="0"/>
              </a:spcAft>
              <a:buClr>
                <a:schemeClr val="tx1">
                  <a:lumMod val="50000"/>
                  <a:lumOff val="50000"/>
                </a:schemeClr>
              </a:buClr>
              <a:buFont typeface="Wingdings" charset="2"/>
              <a:buChar char="Ø"/>
              <a:defRPr/>
            </a:pPr>
            <a:r>
              <a:rPr lang="en-US" sz="2000" dirty="0">
                <a:solidFill>
                  <a:schemeClr val="tx2"/>
                </a:solidFill>
              </a:rPr>
              <a:t>---</a:t>
            </a:r>
            <a:r>
              <a:rPr lang="en-US" sz="2000" dirty="0">
                <a:solidFill>
                  <a:srgbClr val="FF0000"/>
                </a:solidFill>
              </a:rPr>
              <a:t>P</a:t>
            </a:r>
            <a:r>
              <a:rPr lang="en-US" sz="2000" baseline="-25000" dirty="0">
                <a:solidFill>
                  <a:srgbClr val="FF0000"/>
                </a:solidFill>
              </a:rPr>
              <a:t>3</a:t>
            </a:r>
            <a:r>
              <a:rPr lang="en-US" sz="2000" dirty="0">
                <a:solidFill>
                  <a:schemeClr val="tx2"/>
                </a:solidFill>
              </a:rPr>
              <a:t>001----0</a:t>
            </a:r>
          </a:p>
          <a:p>
            <a:pPr lvl="2" eaLnBrk="1" fontAlgn="auto" hangingPunct="1">
              <a:spcAft>
                <a:spcPts val="0"/>
              </a:spcAft>
              <a:buClr>
                <a:schemeClr val="tx1">
                  <a:lumMod val="50000"/>
                  <a:lumOff val="50000"/>
                </a:schemeClr>
              </a:buClr>
              <a:buFont typeface="Wingdings" charset="2"/>
              <a:buChar char="Ø"/>
              <a:defRPr/>
            </a:pPr>
            <a:r>
              <a:rPr lang="en-US" sz="1600" dirty="0">
                <a:solidFill>
                  <a:schemeClr val="tx2"/>
                </a:solidFill>
              </a:rPr>
              <a:t>Odd number of 1s (1). Therefore, p3 = 1</a:t>
            </a:r>
          </a:p>
          <a:p>
            <a:pPr marL="0" indent="0" eaLnBrk="1" fontAlgn="auto" hangingPunct="1">
              <a:spcAft>
                <a:spcPts val="0"/>
              </a:spcAft>
              <a:buClr>
                <a:schemeClr val="tx1">
                  <a:lumMod val="50000"/>
                  <a:lumOff val="50000"/>
                </a:schemeClr>
              </a:buClr>
              <a:buNone/>
              <a:defRPr/>
            </a:pPr>
            <a:r>
              <a:rPr lang="en-US" sz="2200" baseline="-25000" dirty="0">
                <a:solidFill>
                  <a:srgbClr val="0000FF"/>
                </a:solidFill>
              </a:rPr>
              <a:t>	</a:t>
            </a:r>
            <a:r>
              <a:rPr lang="en-US" sz="2400" dirty="0">
                <a:solidFill>
                  <a:srgbClr val="FF0000"/>
                </a:solidFill>
              </a:rPr>
              <a:t>01</a:t>
            </a:r>
            <a:r>
              <a:rPr lang="en-US" sz="2400" dirty="0">
                <a:solidFill>
                  <a:srgbClr val="0000FF"/>
                </a:solidFill>
              </a:rPr>
              <a:t>1</a:t>
            </a:r>
            <a:r>
              <a:rPr lang="en-US" sz="2400" dirty="0">
                <a:solidFill>
                  <a:srgbClr val="FF0000"/>
                </a:solidFill>
              </a:rPr>
              <a:t>1</a:t>
            </a:r>
            <a:r>
              <a:rPr lang="en-US" sz="2400" dirty="0">
                <a:solidFill>
                  <a:srgbClr val="0000FF"/>
                </a:solidFill>
              </a:rPr>
              <a:t>001</a:t>
            </a:r>
            <a:r>
              <a:rPr lang="en-US" sz="2400" dirty="0">
                <a:solidFill>
                  <a:srgbClr val="FF0000"/>
                </a:solidFill>
              </a:rPr>
              <a:t>p</a:t>
            </a:r>
            <a:r>
              <a:rPr lang="en-US" sz="2400" baseline="-25000" dirty="0">
                <a:solidFill>
                  <a:srgbClr val="FF0000"/>
                </a:solidFill>
              </a:rPr>
              <a:t>4</a:t>
            </a:r>
            <a:r>
              <a:rPr lang="en-US" sz="2400" dirty="0">
                <a:solidFill>
                  <a:srgbClr val="0000FF"/>
                </a:solidFill>
              </a:rPr>
              <a:t>1010</a:t>
            </a:r>
            <a:endParaRPr lang="en-US" sz="1800" dirty="0">
              <a:solidFill>
                <a:srgbClr val="0000FF"/>
              </a:solidFill>
            </a:endParaRPr>
          </a:p>
          <a:p>
            <a:pPr eaLnBrk="1" fontAlgn="auto" hangingPunct="1">
              <a:spcAft>
                <a:spcPts val="0"/>
              </a:spcAft>
              <a:buClr>
                <a:schemeClr val="tx1">
                  <a:lumMod val="50000"/>
                  <a:lumOff val="50000"/>
                </a:schemeClr>
              </a:buClr>
              <a:buFont typeface="Wingdings" charset="2"/>
              <a:buChar char="Ø"/>
              <a:defRPr/>
            </a:pPr>
            <a:r>
              <a:rPr lang="en-US" sz="2200" dirty="0">
                <a:solidFill>
                  <a:srgbClr val="0000FF"/>
                </a:solidFill>
              </a:rPr>
              <a:t>For p4 check bits: 8 9 10 11 12</a:t>
            </a:r>
          </a:p>
          <a:p>
            <a:pPr lvl="1" eaLnBrk="1" fontAlgn="auto" hangingPunct="1">
              <a:spcAft>
                <a:spcPts val="0"/>
              </a:spcAft>
              <a:buClr>
                <a:schemeClr val="tx1">
                  <a:lumMod val="50000"/>
                  <a:lumOff val="50000"/>
                </a:schemeClr>
              </a:buClr>
              <a:buFont typeface="Wingdings" charset="2"/>
              <a:buChar char="Ø"/>
              <a:defRPr/>
            </a:pPr>
            <a:r>
              <a:rPr lang="en-US" sz="2000" dirty="0">
                <a:solidFill>
                  <a:schemeClr val="tx2"/>
                </a:solidFill>
              </a:rPr>
              <a:t>-------</a:t>
            </a:r>
            <a:r>
              <a:rPr lang="en-US" sz="2000" dirty="0">
                <a:solidFill>
                  <a:srgbClr val="FF0000"/>
                </a:solidFill>
              </a:rPr>
              <a:t>P</a:t>
            </a:r>
            <a:r>
              <a:rPr lang="en-US" sz="2000" baseline="-25000" dirty="0">
                <a:solidFill>
                  <a:srgbClr val="FF0000"/>
                </a:solidFill>
              </a:rPr>
              <a:t>4</a:t>
            </a:r>
            <a:r>
              <a:rPr lang="en-US" sz="2000" dirty="0">
                <a:solidFill>
                  <a:schemeClr val="tx2"/>
                </a:solidFill>
              </a:rPr>
              <a:t>1010</a:t>
            </a:r>
          </a:p>
          <a:p>
            <a:pPr lvl="2" eaLnBrk="1" fontAlgn="auto" hangingPunct="1">
              <a:spcAft>
                <a:spcPts val="0"/>
              </a:spcAft>
              <a:buClr>
                <a:schemeClr val="tx1">
                  <a:lumMod val="50000"/>
                  <a:lumOff val="50000"/>
                </a:schemeClr>
              </a:buClr>
              <a:buFont typeface="Wingdings" charset="2"/>
              <a:buChar char="Ø"/>
              <a:defRPr/>
            </a:pPr>
            <a:r>
              <a:rPr lang="en-US" sz="1600" dirty="0">
                <a:solidFill>
                  <a:schemeClr val="tx2"/>
                </a:solidFill>
              </a:rPr>
              <a:t>Even number of 1s (2). P4 = 0</a:t>
            </a:r>
          </a:p>
          <a:p>
            <a:pPr marL="0" indent="0" eaLnBrk="1" fontAlgn="auto" hangingPunct="1">
              <a:spcAft>
                <a:spcPts val="0"/>
              </a:spcAft>
              <a:buClr>
                <a:schemeClr val="tx1">
                  <a:lumMod val="50000"/>
                  <a:lumOff val="50000"/>
                </a:schemeClr>
              </a:buClr>
              <a:buNone/>
              <a:defRPr/>
            </a:pPr>
            <a:r>
              <a:rPr lang="en-US" sz="2000" dirty="0">
                <a:solidFill>
                  <a:srgbClr val="FF0000"/>
                </a:solidFill>
              </a:rPr>
              <a:t>	01</a:t>
            </a:r>
            <a:r>
              <a:rPr lang="en-US" sz="2000" dirty="0">
                <a:solidFill>
                  <a:srgbClr val="0000FF"/>
                </a:solidFill>
              </a:rPr>
              <a:t>1</a:t>
            </a:r>
            <a:r>
              <a:rPr lang="en-US" sz="2000" dirty="0">
                <a:solidFill>
                  <a:srgbClr val="FF0000"/>
                </a:solidFill>
              </a:rPr>
              <a:t>1</a:t>
            </a:r>
            <a:r>
              <a:rPr lang="en-US" sz="2000" dirty="0">
                <a:solidFill>
                  <a:srgbClr val="0000FF"/>
                </a:solidFill>
              </a:rPr>
              <a:t>001</a:t>
            </a:r>
            <a:r>
              <a:rPr lang="en-US" sz="2000" dirty="0">
                <a:solidFill>
                  <a:srgbClr val="FF0000"/>
                </a:solidFill>
              </a:rPr>
              <a:t>0</a:t>
            </a:r>
            <a:r>
              <a:rPr lang="en-US" sz="2000" dirty="0">
                <a:solidFill>
                  <a:srgbClr val="0000FF"/>
                </a:solidFill>
              </a:rPr>
              <a:t>1010</a:t>
            </a:r>
            <a:endParaRPr lang="en-US" sz="2200" baseline="-25000" dirty="0">
              <a:solidFill>
                <a:srgbClr val="0000FF"/>
              </a:solidFill>
            </a:endParaRPr>
          </a:p>
          <a:p>
            <a:pPr marL="0" indent="0" eaLnBrk="1" fontAlgn="auto" hangingPunct="1">
              <a:spcAft>
                <a:spcPts val="0"/>
              </a:spcAft>
              <a:buClr>
                <a:schemeClr val="tx1">
                  <a:lumMod val="50000"/>
                  <a:lumOff val="50000"/>
                </a:schemeClr>
              </a:buClr>
              <a:buNone/>
              <a:defRPr/>
            </a:pPr>
            <a:endParaRPr lang="en-US" sz="2200" baseline="-25000" dirty="0">
              <a:solidFill>
                <a:srgbClr val="0000FF"/>
              </a:solidFill>
            </a:endParaRPr>
          </a:p>
          <a:p>
            <a:pPr lvl="1" eaLnBrk="1" fontAlgn="auto" hangingPunct="1">
              <a:spcAft>
                <a:spcPts val="0"/>
              </a:spcAft>
              <a:buClr>
                <a:schemeClr val="tx1">
                  <a:lumMod val="50000"/>
                  <a:lumOff val="50000"/>
                </a:schemeClr>
              </a:buClr>
              <a:buFont typeface="Wingdings" charset="2"/>
              <a:buChar char="Ø"/>
              <a:defRPr/>
            </a:pPr>
            <a:endParaRPr lang="en-US" sz="1800" baseline="-25000" dirty="0">
              <a:solidFill>
                <a:srgbClr val="0000FF"/>
              </a:solidFill>
            </a:endParaRPr>
          </a:p>
        </p:txBody>
      </p:sp>
    </p:spTree>
    <p:extLst>
      <p:ext uri="{BB962C8B-B14F-4D97-AF65-F5344CB8AC3E}">
        <p14:creationId xmlns:p14="http://schemas.microsoft.com/office/powerpoint/2010/main" val="229383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B370105F-2F4A-4309-8A0F-B1B4F6FB70BE}"/>
              </a:ext>
            </a:extLst>
          </p:cNvPr>
          <p:cNvSpPr>
            <a:spLocks noGrp="1" noChangeArrowheads="1"/>
          </p:cNvSpPr>
          <p:nvPr>
            <p:ph type="title"/>
          </p:nvPr>
        </p:nvSpPr>
        <p:spPr/>
        <p:txBody>
          <a:bodyPr/>
          <a:lstStyle/>
          <a:p>
            <a:pPr eaLnBrk="1" hangingPunct="1"/>
            <a:r>
              <a:rPr lang="en-US" altLang="en-US" dirty="0">
                <a:latin typeface="Comic Sans MS" panose="030F0702030302020204" pitchFamily="66" charset="0"/>
              </a:rPr>
              <a:t>Hamming Code Example</a:t>
            </a:r>
          </a:p>
        </p:txBody>
      </p:sp>
      <p:sp>
        <p:nvSpPr>
          <p:cNvPr id="3" name="Content Placeholder 2">
            <a:extLst>
              <a:ext uri="{FF2B5EF4-FFF2-40B4-BE49-F238E27FC236}">
                <a16:creationId xmlns:a16="http://schemas.microsoft.com/office/drawing/2014/main" id="{3487DEE7-6DF6-4D6E-B5F0-2E21A9522DE1}"/>
              </a:ext>
            </a:extLst>
          </p:cNvPr>
          <p:cNvSpPr>
            <a:spLocks noGrp="1"/>
          </p:cNvSpPr>
          <p:nvPr>
            <p:ph idx="1"/>
          </p:nvPr>
        </p:nvSpPr>
        <p:spPr>
          <a:xfrm>
            <a:off x="498475" y="1268413"/>
            <a:ext cx="8147050" cy="4876800"/>
          </a:xfrm>
        </p:spPr>
        <p:txBody>
          <a:bodyPr rtlCol="0">
            <a:normAutofit/>
          </a:bodyPr>
          <a:lstStyle/>
          <a:p>
            <a:pPr marL="0" indent="0" eaLnBrk="1" fontAlgn="auto" hangingPunct="1">
              <a:spcAft>
                <a:spcPts val="0"/>
              </a:spcAft>
              <a:buClr>
                <a:schemeClr val="tx1">
                  <a:lumMod val="50000"/>
                  <a:lumOff val="50000"/>
                </a:schemeClr>
              </a:buClr>
              <a:buNone/>
              <a:defRPr/>
            </a:pPr>
            <a:r>
              <a:rPr lang="en-US" sz="2200" dirty="0"/>
              <a:t>Assume that you have a bit sequence </a:t>
            </a:r>
            <a:r>
              <a:rPr lang="en-US" sz="2200" dirty="0">
                <a:solidFill>
                  <a:schemeClr val="tx2"/>
                </a:solidFill>
              </a:rPr>
              <a:t>011100101110</a:t>
            </a:r>
          </a:p>
          <a:p>
            <a:pPr eaLnBrk="1" fontAlgn="auto" hangingPunct="1">
              <a:spcAft>
                <a:spcPts val="0"/>
              </a:spcAft>
              <a:buClr>
                <a:schemeClr val="tx1">
                  <a:lumMod val="50000"/>
                  <a:lumOff val="50000"/>
                </a:schemeClr>
              </a:buClr>
              <a:buFont typeface="Wingdings" charset="2"/>
              <a:buChar char="Ø"/>
              <a:defRPr/>
            </a:pPr>
            <a:r>
              <a:rPr lang="en-US" sz="2200" dirty="0"/>
              <a:t>Step 1: Check sequence for Parity bit 1</a:t>
            </a:r>
          </a:p>
          <a:p>
            <a:pPr lvl="1" eaLnBrk="1" fontAlgn="auto" hangingPunct="1">
              <a:spcAft>
                <a:spcPts val="0"/>
              </a:spcAft>
              <a:buClr>
                <a:schemeClr val="tx1">
                  <a:lumMod val="50000"/>
                  <a:lumOff val="50000"/>
                </a:schemeClr>
              </a:buClr>
              <a:buFont typeface="Wingdings" charset="2"/>
              <a:buChar char="Ø"/>
              <a:defRPr/>
            </a:pPr>
            <a:r>
              <a:rPr lang="en-US" sz="1800" dirty="0">
                <a:solidFill>
                  <a:srgbClr val="0000FF"/>
                </a:solidFill>
              </a:rPr>
              <a:t>0-1-0-1-1-1-</a:t>
            </a:r>
          </a:p>
          <a:p>
            <a:pPr lvl="2" eaLnBrk="1" fontAlgn="auto" hangingPunct="1">
              <a:spcAft>
                <a:spcPts val="0"/>
              </a:spcAft>
              <a:buClr>
                <a:schemeClr val="tx1">
                  <a:lumMod val="50000"/>
                  <a:lumOff val="50000"/>
                </a:schemeClr>
              </a:buClr>
              <a:buFont typeface="Wingdings" charset="2"/>
              <a:buChar char="Ø"/>
              <a:defRPr/>
            </a:pPr>
            <a:r>
              <a:rPr lang="en-US" sz="1600" dirty="0"/>
              <a:t>Even number of 1s. </a:t>
            </a:r>
            <a:r>
              <a:rPr lang="en-US" sz="1600" dirty="0">
                <a:solidFill>
                  <a:srgbClr val="0000FF"/>
                </a:solidFill>
              </a:rPr>
              <a:t>NO PROBLEM</a:t>
            </a:r>
          </a:p>
          <a:p>
            <a:pPr marL="0" indent="0" eaLnBrk="1" fontAlgn="auto" hangingPunct="1">
              <a:spcAft>
                <a:spcPts val="0"/>
              </a:spcAft>
              <a:buClr>
                <a:schemeClr val="tx1">
                  <a:lumMod val="50000"/>
                  <a:lumOff val="50000"/>
                </a:schemeClr>
              </a:buClr>
              <a:buNone/>
              <a:defRPr/>
            </a:pPr>
            <a:endParaRPr lang="en-US" sz="2200" dirty="0">
              <a:solidFill>
                <a:srgbClr val="0000FF"/>
              </a:solidFill>
            </a:endParaRPr>
          </a:p>
          <a:p>
            <a:pPr eaLnBrk="1" fontAlgn="auto" hangingPunct="1">
              <a:spcAft>
                <a:spcPts val="0"/>
              </a:spcAft>
              <a:buClr>
                <a:schemeClr val="tx1">
                  <a:lumMod val="50000"/>
                  <a:lumOff val="50000"/>
                </a:schemeClr>
              </a:buClr>
              <a:buFont typeface="Wingdings" charset="2"/>
              <a:buChar char="Ø"/>
              <a:defRPr/>
            </a:pPr>
            <a:r>
              <a:rPr lang="en-US" sz="2200" dirty="0"/>
              <a:t>Step 2: Check sequence for Parity bit 2</a:t>
            </a:r>
          </a:p>
          <a:p>
            <a:pPr lvl="1" eaLnBrk="1" fontAlgn="auto" hangingPunct="1">
              <a:spcAft>
                <a:spcPts val="0"/>
              </a:spcAft>
              <a:buClr>
                <a:schemeClr val="tx1">
                  <a:lumMod val="50000"/>
                  <a:lumOff val="50000"/>
                </a:schemeClr>
              </a:buClr>
              <a:buFont typeface="Wingdings" charset="2"/>
              <a:buChar char="Ø"/>
              <a:defRPr/>
            </a:pPr>
            <a:r>
              <a:rPr lang="en-US" sz="1800" dirty="0">
                <a:solidFill>
                  <a:srgbClr val="0000FF"/>
                </a:solidFill>
              </a:rPr>
              <a:t>-11- -01- -11-</a:t>
            </a:r>
          </a:p>
          <a:p>
            <a:pPr lvl="1" eaLnBrk="1" fontAlgn="auto" hangingPunct="1">
              <a:spcAft>
                <a:spcPts val="0"/>
              </a:spcAft>
              <a:buClr>
                <a:schemeClr val="tx1">
                  <a:lumMod val="50000"/>
                  <a:lumOff val="50000"/>
                </a:schemeClr>
              </a:buClr>
              <a:buFont typeface="Wingdings" charset="2"/>
              <a:buChar char="Ø"/>
              <a:defRPr/>
            </a:pPr>
            <a:r>
              <a:rPr lang="en-US" sz="1600" dirty="0"/>
              <a:t>Odd number of 1s. </a:t>
            </a:r>
            <a:r>
              <a:rPr lang="en-US" sz="1600" dirty="0">
                <a:solidFill>
                  <a:srgbClr val="0000FF"/>
                </a:solidFill>
              </a:rPr>
              <a:t>ERROR</a:t>
            </a:r>
          </a:p>
          <a:p>
            <a:pPr marL="0" indent="0" eaLnBrk="1" fontAlgn="auto" hangingPunct="1">
              <a:spcAft>
                <a:spcPts val="0"/>
              </a:spcAft>
              <a:buClr>
                <a:schemeClr val="tx1">
                  <a:lumMod val="50000"/>
                  <a:lumOff val="50000"/>
                </a:schemeClr>
              </a:buClr>
              <a:buNone/>
              <a:defRPr/>
            </a:pPr>
            <a:endParaRPr lang="en-US" sz="2200" dirty="0">
              <a:solidFill>
                <a:srgbClr val="0000FF"/>
              </a:solidFill>
            </a:endParaRPr>
          </a:p>
          <a:p>
            <a:pPr marL="0" indent="0" eaLnBrk="1" fontAlgn="auto" hangingPunct="1">
              <a:spcAft>
                <a:spcPts val="0"/>
              </a:spcAft>
              <a:buClr>
                <a:schemeClr val="tx1">
                  <a:lumMod val="50000"/>
                  <a:lumOff val="50000"/>
                </a:schemeClr>
              </a:buClr>
              <a:buNone/>
              <a:defRPr/>
            </a:pPr>
            <a:endParaRPr lang="en-US" sz="2200" dirty="0">
              <a:solidFill>
                <a:srgbClr val="0000FF"/>
              </a:solidFill>
            </a:endParaRPr>
          </a:p>
          <a:p>
            <a:pPr lvl="1" eaLnBrk="1" fontAlgn="auto" hangingPunct="1">
              <a:spcAft>
                <a:spcPts val="0"/>
              </a:spcAft>
              <a:buClr>
                <a:schemeClr val="tx1">
                  <a:lumMod val="50000"/>
                  <a:lumOff val="50000"/>
                </a:schemeClr>
              </a:buClr>
              <a:buFont typeface="Wingdings" charset="2"/>
              <a:buChar char="Ø"/>
              <a:defRPr/>
            </a:pPr>
            <a:endParaRPr lang="en-US" sz="1800" dirty="0">
              <a:solidFill>
                <a:srgbClr val="0000FF"/>
              </a:solidFill>
            </a:endParaRPr>
          </a:p>
        </p:txBody>
      </p:sp>
    </p:spTree>
    <p:extLst>
      <p:ext uri="{BB962C8B-B14F-4D97-AF65-F5344CB8AC3E}">
        <p14:creationId xmlns:p14="http://schemas.microsoft.com/office/powerpoint/2010/main" val="423467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B9274BC-B961-4C66-B338-A8995883A92C}"/>
              </a:ext>
            </a:extLst>
          </p:cNvPr>
          <p:cNvSpPr>
            <a:spLocks noGrp="1" noChangeArrowheads="1"/>
          </p:cNvSpPr>
          <p:nvPr>
            <p:ph type="title"/>
          </p:nvPr>
        </p:nvSpPr>
        <p:spPr/>
        <p:txBody>
          <a:bodyPr/>
          <a:lstStyle/>
          <a:p>
            <a:r>
              <a:rPr lang="en-US" altLang="en-US" dirty="0"/>
              <a:t>SRAM Technology</a:t>
            </a:r>
          </a:p>
        </p:txBody>
      </p:sp>
      <p:sp>
        <p:nvSpPr>
          <p:cNvPr id="19459" name="Content Placeholder 2">
            <a:extLst>
              <a:ext uri="{FF2B5EF4-FFF2-40B4-BE49-F238E27FC236}">
                <a16:creationId xmlns:a16="http://schemas.microsoft.com/office/drawing/2014/main" id="{7D66DEAC-42A2-4CD1-8BB4-8EAA8CDC1C9F}"/>
              </a:ext>
            </a:extLst>
          </p:cNvPr>
          <p:cNvSpPr>
            <a:spLocks noGrp="1" noChangeArrowheads="1"/>
          </p:cNvSpPr>
          <p:nvPr>
            <p:ph idx="1"/>
          </p:nvPr>
        </p:nvSpPr>
        <p:spPr>
          <a:xfrm>
            <a:off x="695325" y="1124744"/>
            <a:ext cx="7991475" cy="4926806"/>
          </a:xfrm>
        </p:spPr>
        <p:txBody>
          <a:bodyPr/>
          <a:lstStyle/>
          <a:p>
            <a:r>
              <a:rPr lang="en-US" altLang="en-US" dirty="0"/>
              <a:t>Integrated circuits that are memory arrays with a single port</a:t>
            </a:r>
          </a:p>
          <a:p>
            <a:pPr lvl="1"/>
            <a:r>
              <a:rPr lang="en-US" altLang="en-US" dirty="0"/>
              <a:t>Read or write</a:t>
            </a:r>
          </a:p>
          <a:p>
            <a:r>
              <a:rPr lang="en-US" altLang="en-US" dirty="0"/>
              <a:t>SRAMs use six to eight transistors per bit to prevent the information from being disturbed when read.</a:t>
            </a:r>
          </a:p>
          <a:p>
            <a:r>
              <a:rPr lang="en-US" altLang="en-US" dirty="0"/>
              <a:t>SRAM needs only minimal power to retrain the charge in standby mode.</a:t>
            </a:r>
          </a:p>
          <a:p>
            <a:endParaRPr lang="en-US" altLang="en-US" dirty="0"/>
          </a:p>
        </p:txBody>
      </p:sp>
      <p:sp>
        <p:nvSpPr>
          <p:cNvPr id="19460" name="Footer Placeholder 3">
            <a:extLst>
              <a:ext uri="{FF2B5EF4-FFF2-40B4-BE49-F238E27FC236}">
                <a16:creationId xmlns:a16="http://schemas.microsoft.com/office/drawing/2014/main" id="{BE9FD89F-EE3C-4F39-9C39-D0C92FAB4B0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1E03A53A-C5C1-46BB-94ED-656AAEE2DAB3}" type="slidenum">
              <a:rPr lang="en-AU" altLang="en-US" sz="1400" smtClean="0"/>
              <a:pPr>
                <a:spcBef>
                  <a:spcPct val="0"/>
                </a:spcBef>
                <a:buClrTx/>
                <a:buSzTx/>
                <a:buFontTx/>
                <a:buNone/>
              </a:pPr>
              <a:t>8</a:t>
            </a:fld>
            <a:endParaRPr lang="en-AU" altLang="en-US" sz="1400"/>
          </a:p>
        </p:txBody>
      </p:sp>
    </p:spTree>
    <p:extLst>
      <p:ext uri="{BB962C8B-B14F-4D97-AF65-F5344CB8AC3E}">
        <p14:creationId xmlns:p14="http://schemas.microsoft.com/office/powerpoint/2010/main" val="709216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B370105F-2F4A-4309-8A0F-B1B4F6FB70BE}"/>
              </a:ext>
            </a:extLst>
          </p:cNvPr>
          <p:cNvSpPr>
            <a:spLocks noGrp="1" noChangeArrowheads="1"/>
          </p:cNvSpPr>
          <p:nvPr>
            <p:ph type="title"/>
          </p:nvPr>
        </p:nvSpPr>
        <p:spPr/>
        <p:txBody>
          <a:bodyPr/>
          <a:lstStyle/>
          <a:p>
            <a:pPr eaLnBrk="1" hangingPunct="1"/>
            <a:r>
              <a:rPr lang="en-US" altLang="en-US" dirty="0">
                <a:latin typeface="Comic Sans MS" panose="030F0702030302020204" pitchFamily="66" charset="0"/>
              </a:rPr>
              <a:t>Hamming Code Example</a:t>
            </a:r>
          </a:p>
        </p:txBody>
      </p:sp>
      <p:sp>
        <p:nvSpPr>
          <p:cNvPr id="3" name="Content Placeholder 2">
            <a:extLst>
              <a:ext uri="{FF2B5EF4-FFF2-40B4-BE49-F238E27FC236}">
                <a16:creationId xmlns:a16="http://schemas.microsoft.com/office/drawing/2014/main" id="{3487DEE7-6DF6-4D6E-B5F0-2E21A9522DE1}"/>
              </a:ext>
            </a:extLst>
          </p:cNvPr>
          <p:cNvSpPr>
            <a:spLocks noGrp="1"/>
          </p:cNvSpPr>
          <p:nvPr>
            <p:ph idx="1"/>
          </p:nvPr>
        </p:nvSpPr>
        <p:spPr>
          <a:xfrm>
            <a:off x="498475" y="1268413"/>
            <a:ext cx="8147050" cy="4876800"/>
          </a:xfrm>
        </p:spPr>
        <p:txBody>
          <a:bodyPr rtlCol="0">
            <a:normAutofit/>
          </a:bodyPr>
          <a:lstStyle/>
          <a:p>
            <a:pPr eaLnBrk="1" fontAlgn="auto" hangingPunct="1">
              <a:spcAft>
                <a:spcPts val="0"/>
              </a:spcAft>
              <a:buClr>
                <a:schemeClr val="tx1">
                  <a:lumMod val="50000"/>
                  <a:lumOff val="50000"/>
                </a:schemeClr>
              </a:buClr>
              <a:buFont typeface="Wingdings" charset="2"/>
              <a:buChar char="Ø"/>
              <a:defRPr/>
            </a:pPr>
            <a:r>
              <a:rPr lang="en-US" sz="2200" dirty="0"/>
              <a:t>Step 3: Check sequence for Parity bit 3</a:t>
            </a:r>
          </a:p>
          <a:p>
            <a:pPr lvl="1" eaLnBrk="1" fontAlgn="auto" hangingPunct="1">
              <a:spcAft>
                <a:spcPts val="0"/>
              </a:spcAft>
              <a:buClr>
                <a:schemeClr val="tx1">
                  <a:lumMod val="50000"/>
                  <a:lumOff val="50000"/>
                </a:schemeClr>
              </a:buClr>
              <a:buFont typeface="Wingdings" charset="2"/>
              <a:buChar char="Ø"/>
              <a:defRPr/>
            </a:pPr>
            <a:r>
              <a:rPr lang="en-US" sz="1800" dirty="0">
                <a:solidFill>
                  <a:srgbClr val="0000FF"/>
                </a:solidFill>
              </a:rPr>
              <a:t>- - -1001- - - -0 </a:t>
            </a:r>
          </a:p>
          <a:p>
            <a:pPr lvl="1" eaLnBrk="1" fontAlgn="auto" hangingPunct="1">
              <a:spcAft>
                <a:spcPts val="0"/>
              </a:spcAft>
              <a:buClr>
                <a:schemeClr val="tx1">
                  <a:lumMod val="50000"/>
                  <a:lumOff val="50000"/>
                </a:schemeClr>
              </a:buClr>
              <a:buFont typeface="Wingdings" charset="2"/>
              <a:buChar char="Ø"/>
              <a:defRPr/>
            </a:pPr>
            <a:r>
              <a:rPr lang="en-US" sz="1600" dirty="0"/>
              <a:t>Even number of 1s. </a:t>
            </a:r>
            <a:r>
              <a:rPr lang="en-US" sz="1600" dirty="0">
                <a:solidFill>
                  <a:srgbClr val="0000FF"/>
                </a:solidFill>
              </a:rPr>
              <a:t>NO PROBLEM</a:t>
            </a:r>
          </a:p>
          <a:p>
            <a:pPr marL="0" indent="0" eaLnBrk="1" fontAlgn="auto" hangingPunct="1">
              <a:spcAft>
                <a:spcPts val="0"/>
              </a:spcAft>
              <a:buClr>
                <a:schemeClr val="tx1">
                  <a:lumMod val="50000"/>
                  <a:lumOff val="50000"/>
                </a:schemeClr>
              </a:buClr>
              <a:buNone/>
              <a:defRPr/>
            </a:pPr>
            <a:endParaRPr lang="en-US" sz="2200" dirty="0">
              <a:solidFill>
                <a:srgbClr val="0000FF"/>
              </a:solidFill>
            </a:endParaRPr>
          </a:p>
          <a:p>
            <a:pPr eaLnBrk="1" fontAlgn="auto" hangingPunct="1">
              <a:spcAft>
                <a:spcPts val="0"/>
              </a:spcAft>
              <a:buClr>
                <a:schemeClr val="tx1">
                  <a:lumMod val="50000"/>
                  <a:lumOff val="50000"/>
                </a:schemeClr>
              </a:buClr>
              <a:buFont typeface="Wingdings" charset="2"/>
              <a:buChar char="Ø"/>
              <a:defRPr/>
            </a:pPr>
            <a:r>
              <a:rPr lang="en-US" sz="2200" dirty="0"/>
              <a:t>Step 4: Check sequence for Parity bit 4</a:t>
            </a:r>
          </a:p>
          <a:p>
            <a:pPr lvl="1" eaLnBrk="1" fontAlgn="auto" hangingPunct="1">
              <a:spcAft>
                <a:spcPts val="0"/>
              </a:spcAft>
              <a:buClr>
                <a:schemeClr val="tx1">
                  <a:lumMod val="50000"/>
                  <a:lumOff val="50000"/>
                </a:schemeClr>
              </a:buClr>
              <a:buFont typeface="Wingdings" charset="2"/>
              <a:buChar char="Ø"/>
              <a:defRPr/>
            </a:pPr>
            <a:r>
              <a:rPr lang="en-US" sz="1800" dirty="0">
                <a:solidFill>
                  <a:srgbClr val="0000FF"/>
                </a:solidFill>
              </a:rPr>
              <a:t>- - - - - - - 01110 </a:t>
            </a:r>
          </a:p>
          <a:p>
            <a:pPr lvl="1" eaLnBrk="1" fontAlgn="auto" hangingPunct="1">
              <a:spcAft>
                <a:spcPts val="0"/>
              </a:spcAft>
              <a:buClr>
                <a:schemeClr val="tx1">
                  <a:lumMod val="50000"/>
                  <a:lumOff val="50000"/>
                </a:schemeClr>
              </a:buClr>
              <a:buFont typeface="Wingdings" charset="2"/>
              <a:buChar char="Ø"/>
              <a:defRPr/>
            </a:pPr>
            <a:r>
              <a:rPr lang="en-US" sz="1600" dirty="0"/>
              <a:t>Odd number of 1s. </a:t>
            </a:r>
            <a:r>
              <a:rPr lang="en-US" sz="1600" dirty="0">
                <a:solidFill>
                  <a:srgbClr val="0000FF"/>
                </a:solidFill>
              </a:rPr>
              <a:t>ERROR</a:t>
            </a:r>
          </a:p>
          <a:p>
            <a:pPr marL="0" indent="0" eaLnBrk="1" fontAlgn="auto" hangingPunct="1">
              <a:spcAft>
                <a:spcPts val="0"/>
              </a:spcAft>
              <a:buClr>
                <a:schemeClr val="tx1">
                  <a:lumMod val="50000"/>
                  <a:lumOff val="50000"/>
                </a:schemeClr>
              </a:buClr>
              <a:buNone/>
              <a:defRPr/>
            </a:pPr>
            <a:endParaRPr lang="en-US" sz="2200" dirty="0">
              <a:solidFill>
                <a:srgbClr val="0000FF"/>
              </a:solidFill>
            </a:endParaRPr>
          </a:p>
          <a:p>
            <a:pPr marL="0" indent="0" eaLnBrk="1" fontAlgn="auto" hangingPunct="1">
              <a:spcAft>
                <a:spcPts val="0"/>
              </a:spcAft>
              <a:buClr>
                <a:schemeClr val="tx1">
                  <a:lumMod val="50000"/>
                  <a:lumOff val="50000"/>
                </a:schemeClr>
              </a:buClr>
              <a:buNone/>
              <a:defRPr/>
            </a:pPr>
            <a:r>
              <a:rPr lang="en-US" sz="2200" dirty="0"/>
              <a:t>Error in Parity bit 2 (Second bit) and parity bit 4 (Eighth bit)</a:t>
            </a:r>
          </a:p>
          <a:p>
            <a:pPr lvl="1" eaLnBrk="1" fontAlgn="auto" hangingPunct="1">
              <a:spcAft>
                <a:spcPts val="0"/>
              </a:spcAft>
              <a:buClr>
                <a:schemeClr val="tx1">
                  <a:lumMod val="50000"/>
                  <a:lumOff val="50000"/>
                </a:schemeClr>
              </a:buClr>
              <a:buFont typeface="Wingdings" charset="2"/>
              <a:buChar char="Ø"/>
              <a:defRPr/>
            </a:pPr>
            <a:r>
              <a:rPr lang="en-US" sz="1800" dirty="0"/>
              <a:t>2 + 8 = 10</a:t>
            </a:r>
            <a:r>
              <a:rPr lang="en-US" sz="1800" baseline="30000" dirty="0"/>
              <a:t>th</a:t>
            </a:r>
            <a:r>
              <a:rPr lang="en-US" sz="1800" dirty="0"/>
              <a:t> bit is wrong</a:t>
            </a:r>
          </a:p>
          <a:p>
            <a:pPr lvl="1" eaLnBrk="1" fontAlgn="auto" hangingPunct="1">
              <a:spcAft>
                <a:spcPts val="0"/>
              </a:spcAft>
              <a:buClr>
                <a:schemeClr val="tx1">
                  <a:lumMod val="50000"/>
                  <a:lumOff val="50000"/>
                </a:schemeClr>
              </a:buClr>
              <a:buFont typeface="Wingdings" charset="2"/>
              <a:buChar char="Ø"/>
              <a:defRPr/>
            </a:pPr>
            <a:r>
              <a:rPr lang="en-US" sz="1800" dirty="0"/>
              <a:t>Invert the 10</a:t>
            </a:r>
            <a:r>
              <a:rPr lang="en-US" sz="1800" baseline="30000" dirty="0"/>
              <a:t>th</a:t>
            </a:r>
            <a:r>
              <a:rPr lang="en-US" sz="1800" dirty="0"/>
              <a:t> bit!</a:t>
            </a:r>
          </a:p>
          <a:p>
            <a:pPr marL="0" indent="0" eaLnBrk="1" fontAlgn="auto" hangingPunct="1">
              <a:spcAft>
                <a:spcPts val="0"/>
              </a:spcAft>
              <a:buClr>
                <a:schemeClr val="tx1">
                  <a:lumMod val="50000"/>
                  <a:lumOff val="50000"/>
                </a:schemeClr>
              </a:buClr>
              <a:buNone/>
              <a:defRPr/>
            </a:pPr>
            <a:r>
              <a:rPr lang="en-US" sz="2200" dirty="0"/>
              <a:t>Error sequence     </a:t>
            </a:r>
            <a:r>
              <a:rPr lang="en-US" sz="2200" dirty="0">
                <a:solidFill>
                  <a:srgbClr val="0000FF"/>
                </a:solidFill>
              </a:rPr>
              <a:t>011100101110</a:t>
            </a:r>
          </a:p>
          <a:p>
            <a:pPr marL="0" indent="0" eaLnBrk="1" fontAlgn="auto" hangingPunct="1">
              <a:spcAft>
                <a:spcPts val="0"/>
              </a:spcAft>
              <a:buClr>
                <a:schemeClr val="tx1">
                  <a:lumMod val="50000"/>
                  <a:lumOff val="50000"/>
                </a:schemeClr>
              </a:buClr>
              <a:buNone/>
              <a:defRPr/>
            </a:pPr>
            <a:r>
              <a:rPr lang="en-US" sz="2200" dirty="0"/>
              <a:t>Correct sequence </a:t>
            </a:r>
            <a:r>
              <a:rPr lang="en-US" sz="2200" dirty="0">
                <a:solidFill>
                  <a:srgbClr val="0000FF"/>
                </a:solidFill>
              </a:rPr>
              <a:t>011100101</a:t>
            </a:r>
            <a:r>
              <a:rPr lang="en-US" sz="2200" dirty="0">
                <a:solidFill>
                  <a:srgbClr val="FF0000"/>
                </a:solidFill>
              </a:rPr>
              <a:t>0</a:t>
            </a:r>
            <a:r>
              <a:rPr lang="en-US" sz="2200" dirty="0">
                <a:solidFill>
                  <a:srgbClr val="0000FF"/>
                </a:solidFill>
              </a:rPr>
              <a:t>10</a:t>
            </a:r>
          </a:p>
        </p:txBody>
      </p:sp>
    </p:spTree>
    <p:extLst>
      <p:ext uri="{BB962C8B-B14F-4D97-AF65-F5344CB8AC3E}">
        <p14:creationId xmlns:p14="http://schemas.microsoft.com/office/powerpoint/2010/main" val="386151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anim calcmode="lin" valueType="num">
                                      <p:cBhvr>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1000"/>
                                        <p:tgtEl>
                                          <p:spTgt spid="3">
                                            <p:txEl>
                                              <p:pRg st="9" end="9"/>
                                            </p:txEl>
                                          </p:spTgt>
                                        </p:tgtEl>
                                      </p:cBhvr>
                                    </p:animEffect>
                                    <p:anim calcmode="lin" valueType="num">
                                      <p:cBhvr>
                                        <p:cTn id="3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1000"/>
                                        <p:tgtEl>
                                          <p:spTgt spid="3">
                                            <p:txEl>
                                              <p:pRg st="10" end="10"/>
                                            </p:txEl>
                                          </p:spTgt>
                                        </p:tgtEl>
                                      </p:cBhvr>
                                    </p:animEffect>
                                    <p:anim calcmode="lin" valueType="num">
                                      <p:cBhvr>
                                        <p:cTn id="3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1000"/>
                                        <p:tgtEl>
                                          <p:spTgt spid="3">
                                            <p:txEl>
                                              <p:pRg st="11" end="11"/>
                                            </p:txEl>
                                          </p:spTgt>
                                        </p:tgtEl>
                                      </p:cBhvr>
                                    </p:animEffect>
                                    <p:anim calcmode="lin" valueType="num">
                                      <p:cBhvr>
                                        <p:cTn id="4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1000"/>
                                        <p:tgtEl>
                                          <p:spTgt spid="3">
                                            <p:txEl>
                                              <p:pRg st="12" end="12"/>
                                            </p:txEl>
                                          </p:spTgt>
                                        </p:tgtEl>
                                      </p:cBhvr>
                                    </p:animEffect>
                                    <p:anim calcmode="lin" valueType="num">
                                      <p:cBhvr>
                                        <p:cTn id="4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B370105F-2F4A-4309-8A0F-B1B4F6FB70BE}"/>
              </a:ext>
            </a:extLst>
          </p:cNvPr>
          <p:cNvSpPr>
            <a:spLocks noGrp="1" noChangeArrowheads="1"/>
          </p:cNvSpPr>
          <p:nvPr>
            <p:ph type="title"/>
          </p:nvPr>
        </p:nvSpPr>
        <p:spPr/>
        <p:txBody>
          <a:bodyPr/>
          <a:lstStyle/>
          <a:p>
            <a:pPr eaLnBrk="1" hangingPunct="1"/>
            <a:r>
              <a:rPr lang="en-US" altLang="en-US" dirty="0">
                <a:latin typeface="Comic Sans MS" panose="030F0702030302020204" pitchFamily="66" charset="0"/>
              </a:rPr>
              <a:t>Hamming Code Example</a:t>
            </a:r>
          </a:p>
        </p:txBody>
      </p:sp>
      <p:sp>
        <p:nvSpPr>
          <p:cNvPr id="3" name="Content Placeholder 2">
            <a:extLst>
              <a:ext uri="{FF2B5EF4-FFF2-40B4-BE49-F238E27FC236}">
                <a16:creationId xmlns:a16="http://schemas.microsoft.com/office/drawing/2014/main" id="{3487DEE7-6DF6-4D6E-B5F0-2E21A9522DE1}"/>
              </a:ext>
            </a:extLst>
          </p:cNvPr>
          <p:cNvSpPr>
            <a:spLocks noGrp="1"/>
          </p:cNvSpPr>
          <p:nvPr>
            <p:ph idx="1"/>
          </p:nvPr>
        </p:nvSpPr>
        <p:spPr>
          <a:xfrm>
            <a:off x="498475" y="1268413"/>
            <a:ext cx="8147050" cy="4876800"/>
          </a:xfrm>
        </p:spPr>
        <p:txBody>
          <a:bodyPr rtlCol="0">
            <a:normAutofit/>
          </a:bodyPr>
          <a:lstStyle/>
          <a:p>
            <a:pPr eaLnBrk="1" fontAlgn="auto" hangingPunct="1">
              <a:spcAft>
                <a:spcPts val="0"/>
              </a:spcAft>
              <a:buClr>
                <a:schemeClr val="tx1">
                  <a:lumMod val="50000"/>
                  <a:lumOff val="50000"/>
                </a:schemeClr>
              </a:buClr>
              <a:buFont typeface="Wingdings" charset="2"/>
              <a:buChar char="Ø"/>
              <a:defRPr/>
            </a:pPr>
            <a:r>
              <a:rPr lang="en-US" sz="2200" b="1" dirty="0"/>
              <a:t>Brainstorm</a:t>
            </a:r>
            <a:r>
              <a:rPr lang="en-US" sz="2200" dirty="0"/>
              <a:t> </a:t>
            </a:r>
          </a:p>
          <a:p>
            <a:pPr lvl="1" eaLnBrk="1" fontAlgn="auto" hangingPunct="1">
              <a:spcAft>
                <a:spcPts val="0"/>
              </a:spcAft>
              <a:buClr>
                <a:schemeClr val="tx1">
                  <a:lumMod val="50000"/>
                  <a:lumOff val="50000"/>
                </a:schemeClr>
              </a:buClr>
              <a:buFont typeface="Wingdings" charset="2"/>
              <a:buChar char="Ø"/>
              <a:defRPr/>
            </a:pPr>
            <a:r>
              <a:rPr lang="en-US" sz="2000" dirty="0"/>
              <a:t>2 + 8 = 10</a:t>
            </a:r>
            <a:r>
              <a:rPr lang="en-US" sz="2000" baseline="30000" dirty="0"/>
              <a:t>th</a:t>
            </a:r>
            <a:r>
              <a:rPr lang="en-US" sz="2000" dirty="0"/>
              <a:t> bit is wrong! HOW?</a:t>
            </a:r>
          </a:p>
          <a:p>
            <a:pPr marL="0" indent="0" eaLnBrk="1" fontAlgn="auto" hangingPunct="1">
              <a:spcAft>
                <a:spcPts val="0"/>
              </a:spcAft>
              <a:buClr>
                <a:schemeClr val="tx1">
                  <a:lumMod val="50000"/>
                  <a:lumOff val="50000"/>
                </a:schemeClr>
              </a:buClr>
              <a:buNone/>
              <a:defRPr/>
            </a:pPr>
            <a:r>
              <a:rPr lang="en-US" sz="2200" dirty="0"/>
              <a:t>P1 : 1 3 5 7 9 11</a:t>
            </a:r>
          </a:p>
          <a:p>
            <a:pPr marL="0" indent="0" eaLnBrk="1" fontAlgn="auto" hangingPunct="1">
              <a:spcAft>
                <a:spcPts val="0"/>
              </a:spcAft>
              <a:buClr>
                <a:schemeClr val="tx1">
                  <a:lumMod val="50000"/>
                  <a:lumOff val="50000"/>
                </a:schemeClr>
              </a:buClr>
              <a:buNone/>
              <a:defRPr/>
            </a:pPr>
            <a:r>
              <a:rPr lang="en-US" sz="2200" dirty="0"/>
              <a:t>P2 : 2 3 6 7 10 11</a:t>
            </a:r>
          </a:p>
          <a:p>
            <a:pPr marL="0" indent="0" eaLnBrk="1" fontAlgn="auto" hangingPunct="1">
              <a:spcAft>
                <a:spcPts val="0"/>
              </a:spcAft>
              <a:buClr>
                <a:schemeClr val="tx1">
                  <a:lumMod val="50000"/>
                  <a:lumOff val="50000"/>
                </a:schemeClr>
              </a:buClr>
              <a:buNone/>
              <a:defRPr/>
            </a:pPr>
            <a:r>
              <a:rPr lang="en-US" sz="2200" dirty="0"/>
              <a:t>P3 : 4 5 6 7 12</a:t>
            </a:r>
          </a:p>
          <a:p>
            <a:pPr marL="0" indent="0" eaLnBrk="1" fontAlgn="auto" hangingPunct="1">
              <a:spcAft>
                <a:spcPts val="0"/>
              </a:spcAft>
              <a:buClr>
                <a:schemeClr val="tx1">
                  <a:lumMod val="50000"/>
                  <a:lumOff val="50000"/>
                </a:schemeClr>
              </a:buClr>
              <a:buNone/>
              <a:defRPr/>
            </a:pPr>
            <a:r>
              <a:rPr lang="en-US" sz="2200" dirty="0"/>
              <a:t>P4 : 8 9 10 11 12</a:t>
            </a:r>
          </a:p>
          <a:p>
            <a:pPr lvl="1" eaLnBrk="1" fontAlgn="auto" hangingPunct="1">
              <a:spcAft>
                <a:spcPts val="0"/>
              </a:spcAft>
              <a:buClr>
                <a:schemeClr val="tx1">
                  <a:lumMod val="50000"/>
                  <a:lumOff val="50000"/>
                </a:schemeClr>
              </a:buClr>
              <a:buFont typeface="Wingdings" charset="2"/>
              <a:buChar char="Ø"/>
              <a:defRPr/>
            </a:pPr>
            <a:r>
              <a:rPr lang="en-US" sz="1800" dirty="0"/>
              <a:t>Error in P2 and P4, No error in P1 and P3.</a:t>
            </a:r>
          </a:p>
          <a:p>
            <a:pPr lvl="1" eaLnBrk="1" fontAlgn="auto" hangingPunct="1">
              <a:spcAft>
                <a:spcPts val="0"/>
              </a:spcAft>
              <a:buClr>
                <a:schemeClr val="tx1">
                  <a:lumMod val="50000"/>
                  <a:lumOff val="50000"/>
                </a:schemeClr>
              </a:buClr>
              <a:buFont typeface="Wingdings" charset="2"/>
              <a:buChar char="Ø"/>
              <a:defRPr/>
            </a:pPr>
            <a:r>
              <a:rPr lang="en-US" sz="1800" dirty="0"/>
              <a:t>Error must occur in the intersection of P2 and P4. </a:t>
            </a:r>
            <a:endParaRPr lang="en-US" sz="1400" dirty="0"/>
          </a:p>
          <a:p>
            <a:pPr lvl="1" eaLnBrk="1" fontAlgn="auto" hangingPunct="1">
              <a:spcAft>
                <a:spcPts val="0"/>
              </a:spcAft>
              <a:buClr>
                <a:schemeClr val="tx1">
                  <a:lumMod val="50000"/>
                  <a:lumOff val="50000"/>
                </a:schemeClr>
              </a:buClr>
              <a:buFont typeface="Wingdings" charset="2"/>
              <a:buChar char="Ø"/>
              <a:defRPr/>
            </a:pPr>
            <a:r>
              <a:rPr lang="en-US" sz="1800" dirty="0"/>
              <a:t>Also, it cannot be in other parity bit sequence. </a:t>
            </a:r>
          </a:p>
          <a:p>
            <a:pPr lvl="2" eaLnBrk="1" fontAlgn="auto" hangingPunct="1">
              <a:spcAft>
                <a:spcPts val="0"/>
              </a:spcAft>
              <a:buClr>
                <a:schemeClr val="tx1">
                  <a:lumMod val="50000"/>
                  <a:lumOff val="50000"/>
                </a:schemeClr>
              </a:buClr>
              <a:buFont typeface="Wingdings" charset="2"/>
              <a:buChar char="Ø"/>
              <a:defRPr/>
            </a:pPr>
            <a:r>
              <a:rPr lang="en-US" sz="1800" dirty="0"/>
              <a:t>If it is, that sequence would be wrong as well.</a:t>
            </a:r>
          </a:p>
          <a:p>
            <a:pPr lvl="1" eaLnBrk="1" fontAlgn="auto" hangingPunct="1">
              <a:spcAft>
                <a:spcPts val="0"/>
              </a:spcAft>
              <a:buClr>
                <a:schemeClr val="tx1">
                  <a:lumMod val="50000"/>
                  <a:lumOff val="50000"/>
                </a:schemeClr>
              </a:buClr>
              <a:buFont typeface="Wingdings" charset="2"/>
              <a:buChar char="Ø"/>
              <a:defRPr/>
            </a:pPr>
            <a:r>
              <a:rPr lang="en-US" sz="2000" dirty="0"/>
              <a:t>Intersection of P2 and P4 =&gt; 10 11</a:t>
            </a:r>
          </a:p>
          <a:p>
            <a:pPr lvl="1" eaLnBrk="1" fontAlgn="auto" hangingPunct="1">
              <a:spcAft>
                <a:spcPts val="0"/>
              </a:spcAft>
              <a:buClr>
                <a:schemeClr val="tx1">
                  <a:lumMod val="50000"/>
                  <a:lumOff val="50000"/>
                </a:schemeClr>
              </a:buClr>
              <a:buFont typeface="Wingdings" charset="2"/>
              <a:buChar char="Ø"/>
              <a:defRPr/>
            </a:pPr>
            <a:r>
              <a:rPr lang="en-US" sz="2000" dirty="0"/>
              <a:t>11 is in p1 sequence so it is correct since p1 is correct.</a:t>
            </a:r>
          </a:p>
          <a:p>
            <a:pPr lvl="1" eaLnBrk="1" fontAlgn="auto" hangingPunct="1">
              <a:spcAft>
                <a:spcPts val="0"/>
              </a:spcAft>
              <a:buClr>
                <a:schemeClr val="tx1">
                  <a:lumMod val="50000"/>
                  <a:lumOff val="50000"/>
                </a:schemeClr>
              </a:buClr>
              <a:buFont typeface="Wingdings" charset="2"/>
              <a:buChar char="Ø"/>
              <a:defRPr/>
            </a:pPr>
            <a:r>
              <a:rPr lang="en-US" sz="2000" dirty="0"/>
              <a:t>Error in bit 10</a:t>
            </a:r>
          </a:p>
        </p:txBody>
      </p:sp>
    </p:spTree>
    <p:extLst>
      <p:ext uri="{BB962C8B-B14F-4D97-AF65-F5344CB8AC3E}">
        <p14:creationId xmlns:p14="http://schemas.microsoft.com/office/powerpoint/2010/main" val="76389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1000"/>
                                        <p:tgtEl>
                                          <p:spTgt spid="3">
                                            <p:txEl>
                                              <p:pRg st="10" end="10"/>
                                            </p:txEl>
                                          </p:spTgt>
                                        </p:tgtEl>
                                      </p:cBhvr>
                                    </p:animEffect>
                                    <p:anim calcmode="lin" valueType="num">
                                      <p:cBhvr>
                                        <p:cTn id="2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1000"/>
                                        <p:tgtEl>
                                          <p:spTgt spid="3">
                                            <p:txEl>
                                              <p:pRg st="11" end="11"/>
                                            </p:txEl>
                                          </p:spTgt>
                                        </p:tgtEl>
                                      </p:cBhvr>
                                    </p:animEffect>
                                    <p:anim calcmode="lin" valueType="num">
                                      <p:cBhvr>
                                        <p:cTn id="3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1000"/>
                                        <p:tgtEl>
                                          <p:spTgt spid="3">
                                            <p:txEl>
                                              <p:pRg st="12" end="12"/>
                                            </p:txEl>
                                          </p:spTgt>
                                        </p:tgtEl>
                                      </p:cBhvr>
                                    </p:animEffect>
                                    <p:anim calcmode="lin" valueType="num">
                                      <p:cBhvr>
                                        <p:cTn id="3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B370105F-2F4A-4309-8A0F-B1B4F6FB70BE}"/>
              </a:ext>
            </a:extLst>
          </p:cNvPr>
          <p:cNvSpPr>
            <a:spLocks noGrp="1" noChangeArrowheads="1"/>
          </p:cNvSpPr>
          <p:nvPr>
            <p:ph type="title"/>
          </p:nvPr>
        </p:nvSpPr>
        <p:spPr/>
        <p:txBody>
          <a:bodyPr/>
          <a:lstStyle/>
          <a:p>
            <a:pPr eaLnBrk="1" hangingPunct="1"/>
            <a:r>
              <a:rPr lang="en-US" altLang="en-US" dirty="0">
                <a:latin typeface="Comic Sans MS" panose="030F0702030302020204" pitchFamily="66" charset="0"/>
              </a:rPr>
              <a:t>Hamming Code Example</a:t>
            </a:r>
          </a:p>
        </p:txBody>
      </p:sp>
      <p:sp>
        <p:nvSpPr>
          <p:cNvPr id="3" name="Content Placeholder 2">
            <a:extLst>
              <a:ext uri="{FF2B5EF4-FFF2-40B4-BE49-F238E27FC236}">
                <a16:creationId xmlns:a16="http://schemas.microsoft.com/office/drawing/2014/main" id="{3487DEE7-6DF6-4D6E-B5F0-2E21A9522DE1}"/>
              </a:ext>
            </a:extLst>
          </p:cNvPr>
          <p:cNvSpPr>
            <a:spLocks noGrp="1"/>
          </p:cNvSpPr>
          <p:nvPr>
            <p:ph idx="1"/>
          </p:nvPr>
        </p:nvSpPr>
        <p:spPr>
          <a:xfrm>
            <a:off x="498475" y="1268413"/>
            <a:ext cx="8147050" cy="4876800"/>
          </a:xfrm>
        </p:spPr>
        <p:txBody>
          <a:bodyPr rtlCol="0">
            <a:normAutofit lnSpcReduction="10000"/>
          </a:bodyPr>
          <a:lstStyle/>
          <a:p>
            <a:pPr eaLnBrk="1" fontAlgn="auto" hangingPunct="1">
              <a:spcAft>
                <a:spcPts val="0"/>
              </a:spcAft>
              <a:buClr>
                <a:schemeClr val="tx1">
                  <a:lumMod val="50000"/>
                  <a:lumOff val="50000"/>
                </a:schemeClr>
              </a:buClr>
              <a:buFont typeface="Wingdings" charset="2"/>
              <a:buChar char="Ø"/>
              <a:defRPr/>
            </a:pPr>
            <a:r>
              <a:rPr lang="en-US" sz="2200" dirty="0"/>
              <a:t>How about 2 bit error?</a:t>
            </a:r>
          </a:p>
          <a:p>
            <a:pPr lvl="1" eaLnBrk="1" fontAlgn="auto" hangingPunct="1">
              <a:spcAft>
                <a:spcPts val="0"/>
              </a:spcAft>
              <a:buClr>
                <a:schemeClr val="tx1">
                  <a:lumMod val="50000"/>
                  <a:lumOff val="50000"/>
                </a:schemeClr>
              </a:buClr>
              <a:buFont typeface="Wingdings" charset="2"/>
              <a:buChar char="Ø"/>
              <a:defRPr/>
            </a:pPr>
            <a:r>
              <a:rPr lang="en-US" sz="2000" dirty="0">
                <a:solidFill>
                  <a:srgbClr val="FF0000"/>
                </a:solidFill>
              </a:rPr>
              <a:t>Correct Number   01</a:t>
            </a:r>
            <a:r>
              <a:rPr lang="en-US" sz="2000" dirty="0">
                <a:solidFill>
                  <a:srgbClr val="0000FF"/>
                </a:solidFill>
              </a:rPr>
              <a:t>1</a:t>
            </a:r>
            <a:r>
              <a:rPr lang="en-US" sz="2000" dirty="0">
                <a:solidFill>
                  <a:srgbClr val="FF0000"/>
                </a:solidFill>
              </a:rPr>
              <a:t>1</a:t>
            </a:r>
            <a:r>
              <a:rPr lang="en-US" sz="2000" dirty="0">
                <a:solidFill>
                  <a:srgbClr val="0000FF"/>
                </a:solidFill>
              </a:rPr>
              <a:t>001</a:t>
            </a:r>
            <a:r>
              <a:rPr lang="en-US" sz="2000" dirty="0">
                <a:solidFill>
                  <a:srgbClr val="FF0000"/>
                </a:solidFill>
              </a:rPr>
              <a:t>0</a:t>
            </a:r>
            <a:r>
              <a:rPr lang="en-US" sz="2000" dirty="0">
                <a:solidFill>
                  <a:srgbClr val="0000FF"/>
                </a:solidFill>
              </a:rPr>
              <a:t>1010</a:t>
            </a:r>
            <a:endParaRPr lang="en-US" sz="1800" dirty="0"/>
          </a:p>
          <a:p>
            <a:pPr lvl="1" eaLnBrk="1" fontAlgn="auto" hangingPunct="1">
              <a:spcAft>
                <a:spcPts val="0"/>
              </a:spcAft>
              <a:buClr>
                <a:schemeClr val="tx1">
                  <a:lumMod val="50000"/>
                  <a:lumOff val="50000"/>
                </a:schemeClr>
              </a:buClr>
              <a:buFont typeface="Wingdings" charset="2"/>
              <a:buChar char="Ø"/>
              <a:defRPr/>
            </a:pPr>
            <a:r>
              <a:rPr lang="en-US" sz="2000" dirty="0"/>
              <a:t>2-bit error	</a:t>
            </a:r>
            <a:r>
              <a:rPr lang="en-US" sz="2000" dirty="0">
                <a:solidFill>
                  <a:srgbClr val="FF0000"/>
                </a:solidFill>
              </a:rPr>
              <a:t>01</a:t>
            </a:r>
            <a:r>
              <a:rPr lang="en-US" sz="2000" dirty="0">
                <a:solidFill>
                  <a:srgbClr val="0000FF"/>
                </a:solidFill>
              </a:rPr>
              <a:t>1</a:t>
            </a:r>
            <a:r>
              <a:rPr lang="en-US" sz="2000" dirty="0">
                <a:solidFill>
                  <a:srgbClr val="FF0000"/>
                </a:solidFill>
              </a:rPr>
              <a:t>1</a:t>
            </a:r>
            <a:r>
              <a:rPr lang="en-US" sz="2000" dirty="0">
                <a:solidFill>
                  <a:srgbClr val="0000FF"/>
                </a:solidFill>
              </a:rPr>
              <a:t>00</a:t>
            </a:r>
            <a:r>
              <a:rPr lang="en-US" sz="2000" dirty="0">
                <a:solidFill>
                  <a:srgbClr val="008000"/>
                </a:solidFill>
              </a:rPr>
              <a:t>0</a:t>
            </a:r>
            <a:r>
              <a:rPr lang="en-US" sz="2000" dirty="0">
                <a:solidFill>
                  <a:srgbClr val="FF0000"/>
                </a:solidFill>
              </a:rPr>
              <a:t>0</a:t>
            </a:r>
            <a:r>
              <a:rPr lang="en-US" sz="2000" dirty="0">
                <a:solidFill>
                  <a:srgbClr val="0000FF"/>
                </a:solidFill>
              </a:rPr>
              <a:t>1</a:t>
            </a:r>
            <a:r>
              <a:rPr lang="en-US" sz="2000" dirty="0">
                <a:solidFill>
                  <a:srgbClr val="008000"/>
                </a:solidFill>
              </a:rPr>
              <a:t>1</a:t>
            </a:r>
            <a:r>
              <a:rPr lang="en-US" sz="2000" dirty="0">
                <a:solidFill>
                  <a:srgbClr val="0000FF"/>
                </a:solidFill>
              </a:rPr>
              <a:t>10</a:t>
            </a:r>
          </a:p>
          <a:p>
            <a:pPr eaLnBrk="1" fontAlgn="auto" hangingPunct="1">
              <a:spcAft>
                <a:spcPts val="0"/>
              </a:spcAft>
              <a:buClr>
                <a:schemeClr val="tx1">
                  <a:lumMod val="50000"/>
                  <a:lumOff val="50000"/>
                </a:schemeClr>
              </a:buClr>
              <a:buFont typeface="Wingdings" charset="2"/>
              <a:buChar char="Ø"/>
              <a:defRPr/>
            </a:pPr>
            <a:r>
              <a:rPr lang="en-US" sz="2400" dirty="0">
                <a:solidFill>
                  <a:srgbClr val="0000FF"/>
                </a:solidFill>
              </a:rPr>
              <a:t>P1 =&gt; </a:t>
            </a:r>
            <a:r>
              <a:rPr lang="en-US" sz="2400" dirty="0">
                <a:solidFill>
                  <a:srgbClr val="FF0000"/>
                </a:solidFill>
              </a:rPr>
              <a:t>0-</a:t>
            </a:r>
            <a:r>
              <a:rPr lang="en-US" sz="2400" dirty="0">
                <a:solidFill>
                  <a:srgbClr val="0000FF"/>
                </a:solidFill>
              </a:rPr>
              <a:t>1</a:t>
            </a:r>
            <a:r>
              <a:rPr lang="en-US" sz="2400" dirty="0">
                <a:solidFill>
                  <a:srgbClr val="FF0000"/>
                </a:solidFill>
              </a:rPr>
              <a:t>-</a:t>
            </a:r>
            <a:r>
              <a:rPr lang="en-US" sz="2400" dirty="0">
                <a:solidFill>
                  <a:srgbClr val="0000FF"/>
                </a:solidFill>
              </a:rPr>
              <a:t>0-</a:t>
            </a:r>
            <a:r>
              <a:rPr lang="en-US" sz="2400" dirty="0">
                <a:solidFill>
                  <a:srgbClr val="008000"/>
                </a:solidFill>
              </a:rPr>
              <a:t>0</a:t>
            </a:r>
            <a:r>
              <a:rPr lang="en-US" sz="2400" dirty="0">
                <a:solidFill>
                  <a:srgbClr val="FF0000"/>
                </a:solidFill>
              </a:rPr>
              <a:t>-</a:t>
            </a:r>
            <a:r>
              <a:rPr lang="en-US" sz="2400" dirty="0">
                <a:solidFill>
                  <a:srgbClr val="0000FF"/>
                </a:solidFill>
              </a:rPr>
              <a:t>1</a:t>
            </a:r>
            <a:r>
              <a:rPr lang="en-US" sz="2400" dirty="0">
                <a:solidFill>
                  <a:srgbClr val="008000"/>
                </a:solidFill>
              </a:rPr>
              <a:t>-</a:t>
            </a:r>
            <a:r>
              <a:rPr lang="en-US" sz="2400" dirty="0">
                <a:solidFill>
                  <a:srgbClr val="0000FF"/>
                </a:solidFill>
              </a:rPr>
              <a:t>1-    		Error</a:t>
            </a:r>
          </a:p>
          <a:p>
            <a:pPr eaLnBrk="1" fontAlgn="auto" hangingPunct="1">
              <a:spcAft>
                <a:spcPts val="0"/>
              </a:spcAft>
              <a:buClr>
                <a:schemeClr val="tx1">
                  <a:lumMod val="50000"/>
                  <a:lumOff val="50000"/>
                </a:schemeClr>
              </a:buClr>
              <a:buFont typeface="Wingdings" charset="2"/>
              <a:buChar char="Ø"/>
              <a:defRPr/>
            </a:pPr>
            <a:r>
              <a:rPr lang="en-US" sz="2400" dirty="0">
                <a:solidFill>
                  <a:srgbClr val="0000FF"/>
                </a:solidFill>
              </a:rPr>
              <a:t>P2 =&gt; </a:t>
            </a:r>
            <a:r>
              <a:rPr lang="en-US" sz="2400" dirty="0">
                <a:solidFill>
                  <a:srgbClr val="FF0000"/>
                </a:solidFill>
              </a:rPr>
              <a:t>-1</a:t>
            </a:r>
            <a:r>
              <a:rPr lang="en-US" sz="2400" dirty="0">
                <a:solidFill>
                  <a:srgbClr val="0000FF"/>
                </a:solidFill>
              </a:rPr>
              <a:t>1</a:t>
            </a:r>
            <a:r>
              <a:rPr lang="en-US" sz="2400" dirty="0">
                <a:solidFill>
                  <a:srgbClr val="FF0000"/>
                </a:solidFill>
              </a:rPr>
              <a:t>- -</a:t>
            </a:r>
            <a:r>
              <a:rPr lang="en-US" sz="2400" dirty="0">
                <a:solidFill>
                  <a:srgbClr val="0000FF"/>
                </a:solidFill>
              </a:rPr>
              <a:t>0</a:t>
            </a:r>
            <a:r>
              <a:rPr lang="en-US" sz="2400" dirty="0">
                <a:solidFill>
                  <a:srgbClr val="008000"/>
                </a:solidFill>
              </a:rPr>
              <a:t>0</a:t>
            </a:r>
            <a:r>
              <a:rPr lang="en-US" sz="2400" dirty="0">
                <a:solidFill>
                  <a:srgbClr val="FF0000"/>
                </a:solidFill>
              </a:rPr>
              <a:t>- -</a:t>
            </a:r>
            <a:r>
              <a:rPr lang="en-US" sz="2400" dirty="0">
                <a:solidFill>
                  <a:srgbClr val="008000"/>
                </a:solidFill>
              </a:rPr>
              <a:t>1</a:t>
            </a:r>
            <a:r>
              <a:rPr lang="en-US" sz="2400" dirty="0">
                <a:solidFill>
                  <a:srgbClr val="0000FF"/>
                </a:solidFill>
              </a:rPr>
              <a:t>1-  		No Error</a:t>
            </a:r>
          </a:p>
          <a:p>
            <a:pPr eaLnBrk="1" fontAlgn="auto" hangingPunct="1">
              <a:spcAft>
                <a:spcPts val="0"/>
              </a:spcAft>
              <a:buClr>
                <a:schemeClr val="tx1">
                  <a:lumMod val="50000"/>
                  <a:lumOff val="50000"/>
                </a:schemeClr>
              </a:buClr>
              <a:buFont typeface="Wingdings" charset="2"/>
              <a:buChar char="Ø"/>
              <a:defRPr/>
            </a:pPr>
            <a:r>
              <a:rPr lang="en-US" sz="2400" dirty="0">
                <a:solidFill>
                  <a:srgbClr val="0000FF"/>
                </a:solidFill>
              </a:rPr>
              <a:t>P3 =&gt; </a:t>
            </a:r>
            <a:r>
              <a:rPr lang="en-US" sz="2400" dirty="0">
                <a:solidFill>
                  <a:srgbClr val="FF0000"/>
                </a:solidFill>
              </a:rPr>
              <a:t>- - -1</a:t>
            </a:r>
            <a:r>
              <a:rPr lang="en-US" sz="2400" dirty="0">
                <a:solidFill>
                  <a:srgbClr val="0000FF"/>
                </a:solidFill>
              </a:rPr>
              <a:t>00</a:t>
            </a:r>
            <a:r>
              <a:rPr lang="en-US" sz="2400" dirty="0">
                <a:solidFill>
                  <a:srgbClr val="008000"/>
                </a:solidFill>
              </a:rPr>
              <a:t>0</a:t>
            </a:r>
            <a:r>
              <a:rPr lang="en-US" sz="2400" dirty="0">
                <a:solidFill>
                  <a:srgbClr val="FF0000"/>
                </a:solidFill>
              </a:rPr>
              <a:t>- - - -</a:t>
            </a:r>
            <a:r>
              <a:rPr lang="en-US" sz="2400" dirty="0">
                <a:solidFill>
                  <a:srgbClr val="0000FF"/>
                </a:solidFill>
              </a:rPr>
              <a:t>0  		Error</a:t>
            </a:r>
          </a:p>
          <a:p>
            <a:pPr eaLnBrk="1" fontAlgn="auto" hangingPunct="1">
              <a:spcAft>
                <a:spcPts val="0"/>
              </a:spcAft>
              <a:buClr>
                <a:schemeClr val="tx1">
                  <a:lumMod val="50000"/>
                  <a:lumOff val="50000"/>
                </a:schemeClr>
              </a:buClr>
              <a:buFont typeface="Wingdings" charset="2"/>
              <a:buChar char="Ø"/>
              <a:defRPr/>
            </a:pPr>
            <a:r>
              <a:rPr lang="en-US" sz="2400" dirty="0">
                <a:solidFill>
                  <a:srgbClr val="0000FF"/>
                </a:solidFill>
              </a:rPr>
              <a:t>P4 =&gt; </a:t>
            </a:r>
            <a:r>
              <a:rPr lang="en-US" sz="2400" dirty="0">
                <a:solidFill>
                  <a:srgbClr val="FF0000"/>
                </a:solidFill>
              </a:rPr>
              <a:t>- - - - - - - - 0</a:t>
            </a:r>
            <a:r>
              <a:rPr lang="en-US" sz="2400" dirty="0">
                <a:solidFill>
                  <a:srgbClr val="0000FF"/>
                </a:solidFill>
              </a:rPr>
              <a:t>1</a:t>
            </a:r>
            <a:r>
              <a:rPr lang="en-US" sz="2400" dirty="0">
                <a:solidFill>
                  <a:srgbClr val="008000"/>
                </a:solidFill>
              </a:rPr>
              <a:t>1</a:t>
            </a:r>
            <a:r>
              <a:rPr lang="en-US" sz="2400" dirty="0">
                <a:solidFill>
                  <a:srgbClr val="0000FF"/>
                </a:solidFill>
              </a:rPr>
              <a:t>10		Error</a:t>
            </a:r>
          </a:p>
          <a:p>
            <a:pPr eaLnBrk="1" fontAlgn="auto" hangingPunct="1">
              <a:spcAft>
                <a:spcPts val="0"/>
              </a:spcAft>
              <a:buClr>
                <a:schemeClr val="tx1">
                  <a:lumMod val="50000"/>
                  <a:lumOff val="50000"/>
                </a:schemeClr>
              </a:buClr>
              <a:buFont typeface="Wingdings" charset="2"/>
              <a:buChar char="Ø"/>
              <a:defRPr/>
            </a:pPr>
            <a:r>
              <a:rPr lang="en-US" sz="2400" dirty="0"/>
              <a:t>Not possible to find which bits are not correct.</a:t>
            </a:r>
          </a:p>
          <a:p>
            <a:pPr eaLnBrk="1" fontAlgn="auto" hangingPunct="1">
              <a:spcAft>
                <a:spcPts val="0"/>
              </a:spcAft>
              <a:buClr>
                <a:schemeClr val="tx1">
                  <a:lumMod val="50000"/>
                  <a:lumOff val="50000"/>
                </a:schemeClr>
              </a:buClr>
              <a:buFont typeface="Wingdings" charset="2"/>
              <a:buChar char="Ø"/>
              <a:defRPr/>
            </a:pPr>
            <a:r>
              <a:rPr lang="en-US" sz="2400" dirty="0"/>
              <a:t>We use one more parity bit at the end of the number to check all 1s in the number.</a:t>
            </a:r>
          </a:p>
          <a:p>
            <a:pPr eaLnBrk="1" fontAlgn="auto" hangingPunct="1">
              <a:spcAft>
                <a:spcPts val="0"/>
              </a:spcAft>
              <a:buClr>
                <a:schemeClr val="tx1">
                  <a:lumMod val="50000"/>
                  <a:lumOff val="50000"/>
                </a:schemeClr>
              </a:buClr>
              <a:buFont typeface="Wingdings" charset="2"/>
              <a:buChar char="Ø"/>
              <a:defRPr/>
            </a:pPr>
            <a:r>
              <a:rPr lang="en-US" sz="2400" dirty="0"/>
              <a:t>E.g. </a:t>
            </a:r>
            <a:r>
              <a:rPr lang="en-US" sz="2400" dirty="0">
                <a:solidFill>
                  <a:srgbClr val="FF0000"/>
                </a:solidFill>
              </a:rPr>
              <a:t>01</a:t>
            </a:r>
            <a:r>
              <a:rPr lang="en-US" sz="2400" dirty="0">
                <a:solidFill>
                  <a:srgbClr val="0000FF"/>
                </a:solidFill>
              </a:rPr>
              <a:t>1</a:t>
            </a:r>
            <a:r>
              <a:rPr lang="en-US" sz="2400" dirty="0">
                <a:solidFill>
                  <a:srgbClr val="FF0000"/>
                </a:solidFill>
              </a:rPr>
              <a:t>1</a:t>
            </a:r>
            <a:r>
              <a:rPr lang="en-US" sz="2400" dirty="0">
                <a:solidFill>
                  <a:srgbClr val="0000FF"/>
                </a:solidFill>
              </a:rPr>
              <a:t>001</a:t>
            </a:r>
            <a:r>
              <a:rPr lang="en-US" sz="2400" dirty="0">
                <a:solidFill>
                  <a:srgbClr val="FF0000"/>
                </a:solidFill>
              </a:rPr>
              <a:t>0</a:t>
            </a:r>
            <a:r>
              <a:rPr lang="en-US" sz="2400" dirty="0">
                <a:solidFill>
                  <a:srgbClr val="0000FF"/>
                </a:solidFill>
              </a:rPr>
              <a:t>1010  =&gt; </a:t>
            </a:r>
            <a:r>
              <a:rPr lang="en-US" sz="2400" dirty="0">
                <a:solidFill>
                  <a:srgbClr val="FF0000"/>
                </a:solidFill>
              </a:rPr>
              <a:t>01</a:t>
            </a:r>
            <a:r>
              <a:rPr lang="en-US" sz="2400" dirty="0">
                <a:solidFill>
                  <a:srgbClr val="0000FF"/>
                </a:solidFill>
              </a:rPr>
              <a:t>1</a:t>
            </a:r>
            <a:r>
              <a:rPr lang="en-US" sz="2400" dirty="0">
                <a:solidFill>
                  <a:srgbClr val="FF0000"/>
                </a:solidFill>
              </a:rPr>
              <a:t>1</a:t>
            </a:r>
            <a:r>
              <a:rPr lang="en-US" sz="2400" dirty="0">
                <a:solidFill>
                  <a:srgbClr val="0000FF"/>
                </a:solidFill>
              </a:rPr>
              <a:t>001</a:t>
            </a:r>
            <a:r>
              <a:rPr lang="en-US" sz="2400" dirty="0">
                <a:solidFill>
                  <a:srgbClr val="FF0000"/>
                </a:solidFill>
              </a:rPr>
              <a:t>0</a:t>
            </a:r>
            <a:r>
              <a:rPr lang="en-US" sz="2400" dirty="0">
                <a:solidFill>
                  <a:srgbClr val="0000FF"/>
                </a:solidFill>
              </a:rPr>
              <a:t>1010</a:t>
            </a:r>
            <a:r>
              <a:rPr lang="en-US" sz="2400" dirty="0">
                <a:solidFill>
                  <a:schemeClr val="tx1">
                    <a:lumMod val="65000"/>
                    <a:lumOff val="35000"/>
                  </a:schemeClr>
                </a:solidFill>
              </a:rPr>
              <a:t>0 </a:t>
            </a:r>
          </a:p>
          <a:p>
            <a:pPr lvl="1" eaLnBrk="1" fontAlgn="auto" hangingPunct="1">
              <a:spcAft>
                <a:spcPts val="0"/>
              </a:spcAft>
              <a:buClr>
                <a:schemeClr val="tx1">
                  <a:lumMod val="50000"/>
                  <a:lumOff val="50000"/>
                </a:schemeClr>
              </a:buClr>
              <a:buFont typeface="Wingdings" charset="2"/>
              <a:buChar char="Ø"/>
              <a:defRPr/>
            </a:pPr>
            <a:r>
              <a:rPr lang="en-US" sz="2000" dirty="0"/>
              <a:t>Even number of 1s. Last parity bit value = 0</a:t>
            </a:r>
          </a:p>
          <a:p>
            <a:pPr eaLnBrk="1" fontAlgn="auto" hangingPunct="1">
              <a:spcAft>
                <a:spcPts val="0"/>
              </a:spcAft>
              <a:buClr>
                <a:schemeClr val="tx1">
                  <a:lumMod val="50000"/>
                  <a:lumOff val="50000"/>
                </a:schemeClr>
              </a:buClr>
              <a:buFont typeface="Wingdings" charset="2"/>
              <a:buChar char="Ø"/>
              <a:defRPr/>
            </a:pPr>
            <a:endParaRPr lang="en-US" sz="2400" dirty="0"/>
          </a:p>
        </p:txBody>
      </p:sp>
    </p:spTree>
    <p:extLst>
      <p:ext uri="{BB962C8B-B14F-4D97-AF65-F5344CB8AC3E}">
        <p14:creationId xmlns:p14="http://schemas.microsoft.com/office/powerpoint/2010/main" val="1939984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4DD35-A60D-452A-9A32-6B1A432F8159}"/>
              </a:ext>
            </a:extLst>
          </p:cNvPr>
          <p:cNvSpPr>
            <a:spLocks noGrp="1" noChangeArrowheads="1"/>
          </p:cNvSpPr>
          <p:nvPr>
            <p:ph idx="1"/>
          </p:nvPr>
        </p:nvSpPr>
        <p:spPr>
          <a:xfrm>
            <a:off x="457200" y="1196975"/>
            <a:ext cx="8435975" cy="4867275"/>
          </a:xfrm>
        </p:spPr>
        <p:txBody>
          <a:bodyPr/>
          <a:lstStyle/>
          <a:p>
            <a:pPr eaLnBrk="1" hangingPunct="1"/>
            <a:r>
              <a:rPr lang="en-US" altLang="en-US" sz="2400"/>
              <a:t>Thinking Machines CM-2 used RAID Level 2 with 32-bit words and adding 6 ECC bits to form a 38-bit Hamming word</a:t>
            </a:r>
          </a:p>
          <a:p>
            <a:pPr lvl="1" eaLnBrk="1" hangingPunct="1"/>
            <a:r>
              <a:rPr lang="en-US" altLang="en-US" sz="2000"/>
              <a:t>An extra bit for word parity was added as well</a:t>
            </a:r>
          </a:p>
          <a:p>
            <a:pPr lvl="1" eaLnBrk="1" hangingPunct="1"/>
            <a:r>
              <a:rPr lang="en-US" altLang="en-US" sz="2000"/>
              <a:t>This machine used 39 drives, storing one bit on each drive</a:t>
            </a:r>
          </a:p>
          <a:p>
            <a:pPr lvl="1" eaLnBrk="1" hangingPunct="1"/>
            <a:r>
              <a:rPr lang="en-US" altLang="en-US" sz="2000"/>
              <a:t>The Good:</a:t>
            </a:r>
          </a:p>
          <a:p>
            <a:pPr lvl="2" eaLnBrk="1" hangingPunct="1"/>
            <a:r>
              <a:rPr lang="en-US" altLang="en-US" sz="1800"/>
              <a:t>Throughput:  32 sectors of data read in a single sector read time</a:t>
            </a:r>
          </a:p>
          <a:p>
            <a:pPr lvl="2" eaLnBrk="1" hangingPunct="1"/>
            <a:r>
              <a:rPr lang="en-US" altLang="en-US" sz="1800"/>
              <a:t>With the ECC, drive failures can be handled on the fly</a:t>
            </a:r>
          </a:p>
          <a:p>
            <a:pPr lvl="1" eaLnBrk="1" hangingPunct="1"/>
            <a:r>
              <a:rPr lang="en-US" altLang="en-US" sz="2000"/>
              <a:t>The Bad:</a:t>
            </a:r>
          </a:p>
          <a:p>
            <a:pPr lvl="2" eaLnBrk="1" hangingPunct="1"/>
            <a:r>
              <a:rPr lang="en-US" altLang="en-US" sz="1800"/>
              <a:t>Nearly 1/5 overhead (you need 39 bits for a 32-bit data word)</a:t>
            </a:r>
          </a:p>
          <a:p>
            <a:pPr lvl="2" eaLnBrk="1" hangingPunct="1"/>
            <a:r>
              <a:rPr lang="en-US" altLang="en-US" sz="1800"/>
              <a:t>RAID Controller must do a Hamming checksum for every word</a:t>
            </a:r>
          </a:p>
          <a:p>
            <a:pPr lvl="1" eaLnBrk="1" hangingPunct="1"/>
            <a:r>
              <a:rPr lang="en-US" altLang="en-US" sz="2000"/>
              <a:t>The Ugly:</a:t>
            </a:r>
          </a:p>
          <a:p>
            <a:pPr lvl="2" eaLnBrk="1" hangingPunct="1"/>
            <a:r>
              <a:rPr lang="en-US" altLang="en-US" sz="1800"/>
              <a:t>All 39 drives must be synchronized</a:t>
            </a:r>
          </a:p>
          <a:p>
            <a:pPr lvl="1" eaLnBrk="1" hangingPunct="1"/>
            <a:r>
              <a:rPr lang="en-US" altLang="en-US" sz="2000"/>
              <a:t>RAID 2 is outdated since disks now employ ECC in the controller</a:t>
            </a:r>
          </a:p>
        </p:txBody>
      </p:sp>
      <p:sp>
        <p:nvSpPr>
          <p:cNvPr id="146435" name="Title 1">
            <a:extLst>
              <a:ext uri="{FF2B5EF4-FFF2-40B4-BE49-F238E27FC236}">
                <a16:creationId xmlns:a16="http://schemas.microsoft.com/office/drawing/2014/main" id="{DF0F4909-8E65-42D7-966D-88D96B0566C0}"/>
              </a:ext>
            </a:extLst>
          </p:cNvPr>
          <p:cNvSpPr>
            <a:spLocks noGrp="1" noChangeArrowheads="1"/>
          </p:cNvSpPr>
          <p:nvPr>
            <p:ph type="title"/>
          </p:nvPr>
        </p:nvSpPr>
        <p:spPr>
          <a:xfrm>
            <a:off x="684213" y="93663"/>
            <a:ext cx="8459787" cy="814387"/>
          </a:xfrm>
        </p:spPr>
        <p:txBody>
          <a:bodyPr/>
          <a:lstStyle/>
          <a:p>
            <a:pPr eaLnBrk="1" hangingPunct="1"/>
            <a:r>
              <a:rPr lang="en-US" altLang="en-US">
                <a:latin typeface="Comic Sans MS" panose="030F0702030302020204" pitchFamily="66" charset="0"/>
              </a:rPr>
              <a:t>RAID Level 2 – Hamming Code</a:t>
            </a:r>
          </a:p>
        </p:txBody>
      </p:sp>
      <p:sp>
        <p:nvSpPr>
          <p:cNvPr id="4" name="TextBox 1">
            <a:extLst>
              <a:ext uri="{FF2B5EF4-FFF2-40B4-BE49-F238E27FC236}">
                <a16:creationId xmlns:a16="http://schemas.microsoft.com/office/drawing/2014/main" id="{EF255140-24D5-4F27-B5AE-62CE02F435CC}"/>
              </a:ext>
            </a:extLst>
          </p:cNvPr>
          <p:cNvSpPr txBox="1">
            <a:spLocks noChangeArrowheads="1"/>
          </p:cNvSpPr>
          <p:nvPr/>
        </p:nvSpPr>
        <p:spPr bwMode="auto">
          <a:xfrm>
            <a:off x="7668344" y="852488"/>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a:extLst>
              <a:ext uri="{FF2B5EF4-FFF2-40B4-BE49-F238E27FC236}">
                <a16:creationId xmlns:a16="http://schemas.microsoft.com/office/drawing/2014/main" id="{65D944AA-3F27-495B-94E5-D9C149A910D9}"/>
              </a:ext>
            </a:extLst>
          </p:cNvPr>
          <p:cNvSpPr>
            <a:spLocks noGrp="1" noChangeArrowheads="1"/>
          </p:cNvSpPr>
          <p:nvPr>
            <p:ph type="title"/>
          </p:nvPr>
        </p:nvSpPr>
        <p:spPr>
          <a:xfrm>
            <a:off x="539750" y="93663"/>
            <a:ext cx="8604250" cy="669925"/>
          </a:xfrm>
        </p:spPr>
        <p:txBody>
          <a:bodyPr/>
          <a:lstStyle/>
          <a:p>
            <a:pPr eaLnBrk="1" hangingPunct="1"/>
            <a:r>
              <a:rPr lang="en-US" altLang="en-US">
                <a:latin typeface="Comic Sans MS" panose="030F0702030302020204" pitchFamily="66" charset="0"/>
              </a:rPr>
              <a:t>RAID Level 2 – Hamming Code</a:t>
            </a:r>
          </a:p>
        </p:txBody>
      </p:sp>
      <p:pic>
        <p:nvPicPr>
          <p:cNvPr id="148483" name="Picture 5" descr="raid0.jpg">
            <a:extLst>
              <a:ext uri="{FF2B5EF4-FFF2-40B4-BE49-F238E27FC236}">
                <a16:creationId xmlns:a16="http://schemas.microsoft.com/office/drawing/2014/main" id="{E767F2DC-0A64-4090-A554-8548E57543CF}"/>
              </a:ext>
            </a:extLst>
          </p:cNvPr>
          <p:cNvPicPr>
            <a:picLocks noChangeAspect="1"/>
          </p:cNvPicPr>
          <p:nvPr/>
        </p:nvPicPr>
        <p:blipFill>
          <a:blip r:embed="rId3">
            <a:extLst>
              <a:ext uri="{28A0092B-C50C-407E-A947-70E740481C1C}">
                <a14:useLocalDpi xmlns:a14="http://schemas.microsoft.com/office/drawing/2010/main" val="0"/>
              </a:ext>
            </a:extLst>
          </a:blip>
          <a:srcRect t="10001" b="32500"/>
          <a:stretch>
            <a:fillRect/>
          </a:stretch>
        </p:blipFill>
        <p:spPr bwMode="auto">
          <a:xfrm>
            <a:off x="2451100" y="1052513"/>
            <a:ext cx="417830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41AB83C-F2E9-424C-831F-918355420E98}"/>
              </a:ext>
            </a:extLst>
          </p:cNvPr>
          <p:cNvSpPr txBox="1">
            <a:spLocks noChangeArrowheads="1"/>
          </p:cNvSpPr>
          <p:nvPr/>
        </p:nvSpPr>
        <p:spPr bwMode="auto">
          <a:xfrm>
            <a:off x="23813" y="4883150"/>
            <a:ext cx="899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Book Antiqua" panose="02040602050305030304" pitchFamily="18" charset="0"/>
                <a:cs typeface="Arial" panose="020B0604020202020204" pitchFamily="34" charset="0"/>
              </a:rPr>
              <a:t>Data is striped at </a:t>
            </a:r>
            <a:r>
              <a:rPr lang="en-US" altLang="en-US" sz="1800">
                <a:solidFill>
                  <a:srgbClr val="00B050"/>
                </a:solidFill>
                <a:latin typeface="Book Antiqua" panose="02040602050305030304" pitchFamily="18" charset="0"/>
                <a:cs typeface="Arial" panose="020B0604020202020204" pitchFamily="34" charset="0"/>
              </a:rPr>
              <a:t>word level</a:t>
            </a:r>
            <a:r>
              <a:rPr lang="en-US" altLang="en-US" sz="1800">
                <a:latin typeface="Book Antiqua" panose="02040602050305030304" pitchFamily="18" charset="0"/>
                <a:cs typeface="Arial" panose="020B0604020202020204" pitchFamily="34" charset="0"/>
              </a:rPr>
              <a:t>, instead of sector level.  A single bit is stored on each disk.</a:t>
            </a:r>
          </a:p>
          <a:p>
            <a:pPr eaLnBrk="1" hangingPunct="1">
              <a:spcBef>
                <a:spcPct val="0"/>
              </a:spcBef>
              <a:buClrTx/>
              <a:buSzTx/>
              <a:buFontTx/>
              <a:buNone/>
            </a:pPr>
            <a:r>
              <a:rPr lang="en-US" altLang="en-US" sz="1800">
                <a:latin typeface="Book Antiqua" panose="02040602050305030304" pitchFamily="18" charset="0"/>
                <a:cs typeface="Arial" panose="020B0604020202020204" pitchFamily="34" charset="0"/>
              </a:rPr>
              <a:t>Remaining (non-data) disks are used to store a Hamming code:  4 data bits, 3 HC bits.</a:t>
            </a:r>
          </a:p>
        </p:txBody>
      </p:sp>
      <p:pic>
        <p:nvPicPr>
          <p:cNvPr id="148485" name="Picture 9" descr="02.gif">
            <a:extLst>
              <a:ext uri="{FF2B5EF4-FFF2-40B4-BE49-F238E27FC236}">
                <a16:creationId xmlns:a16="http://schemas.microsoft.com/office/drawing/2014/main" id="{E2614F46-D50F-447B-BCD5-3D86BE98395F}"/>
              </a:ext>
            </a:extLst>
          </p:cNvPr>
          <p:cNvPicPr>
            <a:picLocks noChangeAspect="1"/>
          </p:cNvPicPr>
          <p:nvPr/>
        </p:nvPicPr>
        <p:blipFill>
          <a:blip r:embed="rId4">
            <a:extLst>
              <a:ext uri="{28A0092B-C50C-407E-A947-70E740481C1C}">
                <a14:useLocalDpi xmlns:a14="http://schemas.microsoft.com/office/drawing/2010/main" val="0"/>
              </a:ext>
            </a:extLst>
          </a:blip>
          <a:srcRect t="34320" b="20399"/>
          <a:stretch>
            <a:fillRect/>
          </a:stretch>
        </p:blipFill>
        <p:spPr bwMode="auto">
          <a:xfrm>
            <a:off x="0" y="3136900"/>
            <a:ext cx="91440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7E76A55F-878B-42A9-B2EC-3BC6CBBCB6FC}"/>
              </a:ext>
            </a:extLst>
          </p:cNvPr>
          <p:cNvSpPr txBox="1">
            <a:spLocks noChangeArrowheads="1"/>
          </p:cNvSpPr>
          <p:nvPr/>
        </p:nvSpPr>
        <p:spPr bwMode="auto">
          <a:xfrm>
            <a:off x="152400" y="5518150"/>
            <a:ext cx="899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Book Antiqua" panose="02040602050305030304" pitchFamily="18" charset="0"/>
                <a:cs typeface="Arial" panose="020B0604020202020204" pitchFamily="34" charset="0"/>
              </a:rPr>
              <a:t>Drives must be synchronized in terms of arm position and rotational position.</a:t>
            </a:r>
          </a:p>
          <a:p>
            <a:pPr eaLnBrk="1" hangingPunct="1">
              <a:spcBef>
                <a:spcPct val="0"/>
              </a:spcBef>
              <a:buClrTx/>
              <a:buSzTx/>
              <a:buFontTx/>
              <a:buNone/>
            </a:pPr>
            <a:r>
              <a:rPr lang="en-US" altLang="en-US" sz="1800">
                <a:latin typeface="Book Antiqua" panose="02040602050305030304" pitchFamily="18" charset="0"/>
                <a:cs typeface="Arial" panose="020B0604020202020204" pitchFamily="34" charset="0"/>
              </a:rPr>
              <a:t>A bad sector on one of the drives renders this sector useless for the drive set.</a:t>
            </a:r>
          </a:p>
        </p:txBody>
      </p:sp>
      <p:sp>
        <p:nvSpPr>
          <p:cNvPr id="7" name="TextBox 1">
            <a:extLst>
              <a:ext uri="{FF2B5EF4-FFF2-40B4-BE49-F238E27FC236}">
                <a16:creationId xmlns:a16="http://schemas.microsoft.com/office/drawing/2014/main" id="{AD2DFB39-20F4-4557-83DF-53D2E97FA2D8}"/>
              </a:ext>
            </a:extLst>
          </p:cNvPr>
          <p:cNvSpPr txBox="1">
            <a:spLocks noChangeArrowheads="1"/>
          </p:cNvSpPr>
          <p:nvPr/>
        </p:nvSpPr>
        <p:spPr bwMode="auto">
          <a:xfrm>
            <a:off x="7575551" y="763588"/>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a:extLst>
              <a:ext uri="{FF2B5EF4-FFF2-40B4-BE49-F238E27FC236}">
                <a16:creationId xmlns:a16="http://schemas.microsoft.com/office/drawing/2014/main" id="{D619CC35-CD2A-40FD-852A-7799412DAC74}"/>
              </a:ext>
            </a:extLst>
          </p:cNvPr>
          <p:cNvSpPr>
            <a:spLocks noGrp="1" noChangeArrowheads="1"/>
          </p:cNvSpPr>
          <p:nvPr>
            <p:ph type="title"/>
          </p:nvPr>
        </p:nvSpPr>
        <p:spPr>
          <a:xfrm>
            <a:off x="498475" y="190500"/>
            <a:ext cx="8147050" cy="646113"/>
          </a:xfrm>
        </p:spPr>
        <p:txBody>
          <a:bodyPr/>
          <a:lstStyle/>
          <a:p>
            <a:r>
              <a:rPr lang="en-AU" altLang="en-US" sz="3600"/>
              <a:t>5.6 Virtual Machines: </a:t>
            </a:r>
            <a:r>
              <a:rPr lang="en-US" altLang="en-US" sz="3600">
                <a:solidFill>
                  <a:srgbClr val="0070C0"/>
                </a:solidFill>
              </a:rPr>
              <a:t>Virtualization</a:t>
            </a:r>
          </a:p>
        </p:txBody>
      </p:sp>
      <p:sp>
        <p:nvSpPr>
          <p:cNvPr id="3" name="Content Placeholder 2">
            <a:extLst>
              <a:ext uri="{FF2B5EF4-FFF2-40B4-BE49-F238E27FC236}">
                <a16:creationId xmlns:a16="http://schemas.microsoft.com/office/drawing/2014/main" id="{89E2ACD6-C32D-405B-82B8-1B805B19FCAF}"/>
              </a:ext>
            </a:extLst>
          </p:cNvPr>
          <p:cNvSpPr>
            <a:spLocks noGrp="1"/>
          </p:cNvSpPr>
          <p:nvPr>
            <p:ph idx="1"/>
          </p:nvPr>
        </p:nvSpPr>
        <p:spPr>
          <a:xfrm>
            <a:off x="381000" y="1268413"/>
            <a:ext cx="8382000" cy="4716462"/>
          </a:xfrm>
        </p:spPr>
        <p:txBody>
          <a:bodyPr>
            <a:normAutofit fontScale="85000" lnSpcReduction="20000"/>
          </a:bodyPr>
          <a:lstStyle/>
          <a:p>
            <a:pPr>
              <a:defRPr/>
            </a:pPr>
            <a:r>
              <a:rPr lang="en-US" dirty="0"/>
              <a:t>Multi-processors/computers attempt to make many machines an integrated resource (one computer with the power of 20)</a:t>
            </a:r>
          </a:p>
          <a:p>
            <a:pPr lvl="1">
              <a:defRPr/>
            </a:pPr>
            <a:r>
              <a:rPr lang="en-US" dirty="0">
                <a:solidFill>
                  <a:srgbClr val="0070C0"/>
                </a:solidFill>
              </a:rPr>
              <a:t>Virtualization attempts the opposite</a:t>
            </a:r>
            <a:r>
              <a:rPr lang="en-US" dirty="0"/>
              <a:t>: make a single machine appear as multiple independent systems</a:t>
            </a:r>
          </a:p>
          <a:p>
            <a:pPr lvl="1">
              <a:defRPr/>
            </a:pPr>
            <a:r>
              <a:rPr lang="en-US" dirty="0"/>
              <a:t>Viewed another way though, virtualization is similar</a:t>
            </a:r>
          </a:p>
          <a:p>
            <a:pPr lvl="2">
              <a:defRPr/>
            </a:pPr>
            <a:r>
              <a:rPr lang="en-US" dirty="0"/>
              <a:t>Instead of using multiple physical machines in a multicomputer or multiprocessor, we create multiple virtual machines</a:t>
            </a:r>
          </a:p>
          <a:p>
            <a:pPr lvl="1">
              <a:defRPr/>
            </a:pPr>
            <a:r>
              <a:rPr lang="en-US" dirty="0"/>
              <a:t>Consider a company with many servers (web, email, ftp, etc.)</a:t>
            </a:r>
          </a:p>
          <a:p>
            <a:pPr lvl="2">
              <a:defRPr/>
            </a:pPr>
            <a:r>
              <a:rPr lang="en-US" dirty="0"/>
              <a:t>These services may be hosted on separate machines</a:t>
            </a:r>
          </a:p>
          <a:p>
            <a:pPr lvl="2">
              <a:defRPr/>
            </a:pPr>
            <a:r>
              <a:rPr lang="en-US" dirty="0"/>
              <a:t>If the web server crashes, email and ftp are unaffected</a:t>
            </a:r>
          </a:p>
          <a:p>
            <a:pPr lvl="3">
              <a:defRPr/>
            </a:pPr>
            <a:r>
              <a:rPr lang="en-US" dirty="0"/>
              <a:t>Usually such crashes are caused by software failure</a:t>
            </a:r>
          </a:p>
          <a:p>
            <a:pPr lvl="3">
              <a:defRPr/>
            </a:pPr>
            <a:r>
              <a:rPr lang="en-US" dirty="0"/>
              <a:t>A virtual machine could be used to run all servers on 1 system but still maintain the fault tolerance of having separate servers</a:t>
            </a:r>
          </a:p>
        </p:txBody>
      </p:sp>
      <p:sp>
        <p:nvSpPr>
          <p:cNvPr id="150532" name="Slide Number Placeholder 3">
            <a:extLst>
              <a:ext uri="{FF2B5EF4-FFF2-40B4-BE49-F238E27FC236}">
                <a16:creationId xmlns:a16="http://schemas.microsoft.com/office/drawing/2014/main" id="{C855DE36-D209-4663-BE64-278FB98777B2}"/>
              </a:ext>
            </a:extLst>
          </p:cNvPr>
          <p:cNvSpPr>
            <a:spLocks noGrp="1"/>
          </p:cNvSpPr>
          <p:nvPr>
            <p:ph type="sldNum" sz="quarter" idx="4294967295"/>
          </p:nvPr>
        </p:nvSpPr>
        <p:spPr bwMode="auto">
          <a:xfrm>
            <a:off x="6818313"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77BF749C-465E-4467-93AC-0F2469B16599}" type="slidenum">
              <a:rPr lang="en-US" altLang="en-US" sz="1800"/>
              <a:pPr>
                <a:spcBef>
                  <a:spcPct val="0"/>
                </a:spcBef>
                <a:buClrTx/>
                <a:buSzTx/>
                <a:buFontTx/>
                <a:buNone/>
              </a:pPr>
              <a:t>85</a:t>
            </a:fld>
            <a:endParaRPr lang="en-US" altLang="en-US" sz="1800"/>
          </a:p>
        </p:txBody>
      </p:sp>
      <p:sp>
        <p:nvSpPr>
          <p:cNvPr id="5" name="TextBox 1">
            <a:extLst>
              <a:ext uri="{FF2B5EF4-FFF2-40B4-BE49-F238E27FC236}">
                <a16:creationId xmlns:a16="http://schemas.microsoft.com/office/drawing/2014/main" id="{FA18AB41-DD55-4C7E-936B-CB5448EB1193}"/>
              </a:ext>
            </a:extLst>
          </p:cNvPr>
          <p:cNvSpPr txBox="1">
            <a:spLocks noChangeArrowheads="1"/>
          </p:cNvSpPr>
          <p:nvPr/>
        </p:nvSpPr>
        <p:spPr bwMode="auto">
          <a:xfrm>
            <a:off x="7740352" y="764704"/>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a:extLst>
              <a:ext uri="{FF2B5EF4-FFF2-40B4-BE49-F238E27FC236}">
                <a16:creationId xmlns:a16="http://schemas.microsoft.com/office/drawing/2014/main" id="{2702A015-FB51-43B3-85F1-C9EC589FF848}"/>
              </a:ext>
            </a:extLst>
          </p:cNvPr>
          <p:cNvSpPr>
            <a:spLocks noGrp="1" noChangeArrowheads="1"/>
          </p:cNvSpPr>
          <p:nvPr>
            <p:ph type="title"/>
          </p:nvPr>
        </p:nvSpPr>
        <p:spPr>
          <a:xfrm>
            <a:off x="498475" y="93663"/>
            <a:ext cx="8147050" cy="814387"/>
          </a:xfrm>
        </p:spPr>
        <p:txBody>
          <a:bodyPr/>
          <a:lstStyle/>
          <a:p>
            <a:r>
              <a:rPr lang="en-US" altLang="en-US"/>
              <a:t>Virtualization</a:t>
            </a:r>
          </a:p>
        </p:txBody>
      </p:sp>
      <p:sp>
        <p:nvSpPr>
          <p:cNvPr id="3" name="Content Placeholder 2">
            <a:extLst>
              <a:ext uri="{FF2B5EF4-FFF2-40B4-BE49-F238E27FC236}">
                <a16:creationId xmlns:a16="http://schemas.microsoft.com/office/drawing/2014/main" id="{AF8FA01B-0C62-4BBA-9575-60BC3B48C806}"/>
              </a:ext>
            </a:extLst>
          </p:cNvPr>
          <p:cNvSpPr>
            <a:spLocks noGrp="1"/>
          </p:cNvSpPr>
          <p:nvPr>
            <p:ph idx="1"/>
          </p:nvPr>
        </p:nvSpPr>
        <p:spPr>
          <a:xfrm>
            <a:off x="238125" y="1087438"/>
            <a:ext cx="8677275" cy="5618162"/>
          </a:xfrm>
          <a:solidFill>
            <a:schemeClr val="bg1"/>
          </a:solidFill>
        </p:spPr>
        <p:txBody>
          <a:bodyPr>
            <a:normAutofit fontScale="85000" lnSpcReduction="20000"/>
          </a:bodyPr>
          <a:lstStyle/>
          <a:p>
            <a:pPr>
              <a:defRPr/>
            </a:pPr>
            <a:r>
              <a:rPr lang="en-US" b="1" dirty="0"/>
              <a:t>Virtualization</a:t>
            </a:r>
            <a:r>
              <a:rPr lang="en-US" dirty="0"/>
              <a:t>: Virtualization refers to technologies designed to offer a layer of abstraction between computer hardware systems and the software running on them. It can be a virtual version of computer hardware platform, operating system, a server, I/O systems, a storage device or network resources.</a:t>
            </a:r>
          </a:p>
          <a:p>
            <a:pPr>
              <a:defRPr/>
            </a:pPr>
            <a:r>
              <a:rPr lang="en-US" dirty="0"/>
              <a:t>Advantages of Virtualization*:</a:t>
            </a:r>
          </a:p>
          <a:p>
            <a:pPr lvl="1">
              <a:defRPr/>
            </a:pPr>
            <a:r>
              <a:rPr lang="en-US" dirty="0"/>
              <a:t>Allow running multiple OS and applications on a single computer.</a:t>
            </a:r>
          </a:p>
          <a:p>
            <a:pPr lvl="1">
              <a:defRPr/>
            </a:pPr>
            <a:r>
              <a:rPr lang="en-US" dirty="0"/>
              <a:t>Combine H/W to obtain higher productivity from fewer servers and reduce hardware cost.</a:t>
            </a:r>
          </a:p>
          <a:p>
            <a:pPr lvl="1">
              <a:defRPr/>
            </a:pPr>
            <a:r>
              <a:rPr lang="en-US" dirty="0"/>
              <a:t>Ease the manageability significantly and allow monitoring and deploying new application conveniently. </a:t>
            </a:r>
          </a:p>
          <a:p>
            <a:pPr marL="457200" lvl="1" indent="0">
              <a:buFont typeface="Wingdings" panose="05000000000000000000" pitchFamily="2" charset="2"/>
              <a:buNone/>
              <a:defRPr/>
            </a:pPr>
            <a:endParaRPr lang="en-US" dirty="0"/>
          </a:p>
          <a:p>
            <a:pPr marL="457200" lvl="1" indent="0">
              <a:buFont typeface="Wingdings" panose="05000000000000000000" pitchFamily="2" charset="2"/>
              <a:buNone/>
              <a:defRPr/>
            </a:pPr>
            <a:r>
              <a:rPr lang="en-US" dirty="0"/>
              <a:t>*See: </a:t>
            </a:r>
            <a:r>
              <a:rPr lang="en-US" dirty="0">
                <a:hlinkClick r:id="rId3"/>
              </a:rPr>
              <a:t>http://www.vmware.com/virtualization/</a:t>
            </a:r>
            <a:r>
              <a:rPr lang="en-US" dirty="0"/>
              <a:t> </a:t>
            </a:r>
          </a:p>
          <a:p>
            <a:pPr lvl="1">
              <a:defRPr/>
            </a:pPr>
            <a:endParaRPr lang="en-US" dirty="0"/>
          </a:p>
          <a:p>
            <a:pPr lvl="1">
              <a:defRPr/>
            </a:pPr>
            <a:endParaRPr lang="en-US" dirty="0"/>
          </a:p>
          <a:p>
            <a:pPr>
              <a:defRPr/>
            </a:pPr>
            <a:endParaRPr lang="en-US" dirty="0"/>
          </a:p>
        </p:txBody>
      </p:sp>
      <p:sp>
        <p:nvSpPr>
          <p:cNvPr id="152580" name="Slide Number Placeholder 3">
            <a:extLst>
              <a:ext uri="{FF2B5EF4-FFF2-40B4-BE49-F238E27FC236}">
                <a16:creationId xmlns:a16="http://schemas.microsoft.com/office/drawing/2014/main" id="{206B234C-A308-481F-98D8-656F41120DD7}"/>
              </a:ext>
            </a:extLst>
          </p:cNvPr>
          <p:cNvSpPr>
            <a:spLocks noGrp="1"/>
          </p:cNvSpPr>
          <p:nvPr>
            <p:ph type="sldNum" sz="quarter" idx="4294967295"/>
          </p:nvPr>
        </p:nvSpPr>
        <p:spPr bwMode="auto">
          <a:xfrm>
            <a:off x="6818313"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0A1AA24-A36B-4D57-B07D-2F96466D66BB}" type="slidenum">
              <a:rPr lang="en-US" altLang="en-US" sz="1800"/>
              <a:pPr>
                <a:spcBef>
                  <a:spcPct val="0"/>
                </a:spcBef>
                <a:buClrTx/>
                <a:buSzTx/>
                <a:buFontTx/>
                <a:buNone/>
              </a:pPr>
              <a:t>86</a:t>
            </a:fld>
            <a:endParaRPr lang="en-US" altLang="en-US" sz="1800"/>
          </a:p>
        </p:txBody>
      </p:sp>
      <p:sp>
        <p:nvSpPr>
          <p:cNvPr id="5" name="TextBox 1">
            <a:extLst>
              <a:ext uri="{FF2B5EF4-FFF2-40B4-BE49-F238E27FC236}">
                <a16:creationId xmlns:a16="http://schemas.microsoft.com/office/drawing/2014/main" id="{50331A82-A3CB-4853-8DCD-9887724492F6}"/>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6" name="Picture 2" descr="http://vinf.files.wordpress.com/2009/03/image14.png">
            <a:extLst>
              <a:ext uri="{FF2B5EF4-FFF2-40B4-BE49-F238E27FC236}">
                <a16:creationId xmlns:a16="http://schemas.microsoft.com/office/drawing/2014/main" id="{B8AE98C6-E8A4-46A0-9795-28376AF7D9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4788" y="1371600"/>
            <a:ext cx="3657600"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27" name="Picture 2" descr="http://maishsk.com/blog/images/The-VMware-Visio-Stencils_13381/image_12.png">
            <a:extLst>
              <a:ext uri="{FF2B5EF4-FFF2-40B4-BE49-F238E27FC236}">
                <a16:creationId xmlns:a16="http://schemas.microsoft.com/office/drawing/2014/main" id="{3D8CA05E-0A65-4974-A21E-2044CFDB52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1430" t="2946" r="19617" b="61041"/>
          <a:stretch>
            <a:fillRect/>
          </a:stretch>
        </p:blipFill>
        <p:spPr bwMode="auto">
          <a:xfrm>
            <a:off x="244475" y="1349375"/>
            <a:ext cx="3690938"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Arrow 3">
            <a:extLst>
              <a:ext uri="{FF2B5EF4-FFF2-40B4-BE49-F238E27FC236}">
                <a16:creationId xmlns:a16="http://schemas.microsoft.com/office/drawing/2014/main" id="{2E2911EB-217F-4A6F-8666-74082DB4EE4A}"/>
              </a:ext>
            </a:extLst>
          </p:cNvPr>
          <p:cNvSpPr/>
          <p:nvPr/>
        </p:nvSpPr>
        <p:spPr>
          <a:xfrm>
            <a:off x="4191000" y="3679825"/>
            <a:ext cx="609600" cy="365125"/>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4629" name="TextBox 5">
            <a:extLst>
              <a:ext uri="{FF2B5EF4-FFF2-40B4-BE49-F238E27FC236}">
                <a16:creationId xmlns:a16="http://schemas.microsoft.com/office/drawing/2014/main" id="{2E099604-2B59-47BE-9674-6BC8D40A5CB6}"/>
              </a:ext>
            </a:extLst>
          </p:cNvPr>
          <p:cNvSpPr txBox="1">
            <a:spLocks noChangeArrowheads="1"/>
          </p:cNvSpPr>
          <p:nvPr/>
        </p:nvSpPr>
        <p:spPr bwMode="auto">
          <a:xfrm>
            <a:off x="228600" y="5781675"/>
            <a:ext cx="8763000" cy="92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b="1"/>
              <a:t>Figure</a:t>
            </a:r>
            <a:r>
              <a:rPr lang="en-US" altLang="en-US" sz="1800"/>
              <a:t> (a) Hypervisor (VMWare/ESX product here) allows running several Virtual Machines (VMs) on top of it. (b) Each VM can run guest OS,  OS allows running applications (apps).</a:t>
            </a:r>
          </a:p>
        </p:txBody>
      </p:sp>
      <p:sp>
        <p:nvSpPr>
          <p:cNvPr id="154630" name="TextBox 6">
            <a:extLst>
              <a:ext uri="{FF2B5EF4-FFF2-40B4-BE49-F238E27FC236}">
                <a16:creationId xmlns:a16="http://schemas.microsoft.com/office/drawing/2014/main" id="{11A4EDE8-06D5-4029-8E13-94CDABC57A14}"/>
              </a:ext>
            </a:extLst>
          </p:cNvPr>
          <p:cNvSpPr txBox="1">
            <a:spLocks noChangeArrowheads="1"/>
          </p:cNvSpPr>
          <p:nvPr/>
        </p:nvSpPr>
        <p:spPr bwMode="auto">
          <a:xfrm>
            <a:off x="1905000" y="5334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(a)</a:t>
            </a:r>
          </a:p>
        </p:txBody>
      </p:sp>
      <p:sp>
        <p:nvSpPr>
          <p:cNvPr id="154631" name="TextBox 8">
            <a:extLst>
              <a:ext uri="{FF2B5EF4-FFF2-40B4-BE49-F238E27FC236}">
                <a16:creationId xmlns:a16="http://schemas.microsoft.com/office/drawing/2014/main" id="{36DDE715-B2FF-4BB7-97CE-64206DD2459A}"/>
              </a:ext>
            </a:extLst>
          </p:cNvPr>
          <p:cNvSpPr txBox="1">
            <a:spLocks noChangeArrowheads="1"/>
          </p:cNvSpPr>
          <p:nvPr/>
        </p:nvSpPr>
        <p:spPr bwMode="auto">
          <a:xfrm>
            <a:off x="6858000" y="5360988"/>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(b)</a:t>
            </a:r>
          </a:p>
        </p:txBody>
      </p:sp>
      <p:sp>
        <p:nvSpPr>
          <p:cNvPr id="154632" name="Title 1">
            <a:extLst>
              <a:ext uri="{FF2B5EF4-FFF2-40B4-BE49-F238E27FC236}">
                <a16:creationId xmlns:a16="http://schemas.microsoft.com/office/drawing/2014/main" id="{FC306BAB-DBE4-435D-9EF2-1045F327ABB4}"/>
              </a:ext>
            </a:extLst>
          </p:cNvPr>
          <p:cNvSpPr>
            <a:spLocks noGrp="1" noChangeArrowheads="1"/>
          </p:cNvSpPr>
          <p:nvPr>
            <p:ph type="title"/>
          </p:nvPr>
        </p:nvSpPr>
        <p:spPr>
          <a:xfrm>
            <a:off x="498475" y="-14288"/>
            <a:ext cx="8147050" cy="973138"/>
          </a:xfrm>
        </p:spPr>
        <p:txBody>
          <a:bodyPr/>
          <a:lstStyle/>
          <a:p>
            <a:r>
              <a:rPr lang="en-US" altLang="en-US"/>
              <a:t>Virtualization</a:t>
            </a:r>
          </a:p>
        </p:txBody>
      </p:sp>
      <p:sp>
        <p:nvSpPr>
          <p:cNvPr id="8" name="Line Callout 1 7">
            <a:extLst>
              <a:ext uri="{FF2B5EF4-FFF2-40B4-BE49-F238E27FC236}">
                <a16:creationId xmlns:a16="http://schemas.microsoft.com/office/drawing/2014/main" id="{5DE028E1-A3DC-48C0-9E9F-80EA6B072AEC}"/>
              </a:ext>
            </a:extLst>
          </p:cNvPr>
          <p:cNvSpPr/>
          <p:nvPr/>
        </p:nvSpPr>
        <p:spPr>
          <a:xfrm>
            <a:off x="3810000" y="4800600"/>
            <a:ext cx="1676400" cy="376238"/>
          </a:xfrm>
          <a:prstGeom prst="borderCallout1">
            <a:avLst>
              <a:gd name="adj1" fmla="val 18750"/>
              <a:gd name="adj2" fmla="val -8333"/>
              <a:gd name="adj3" fmla="val -89585"/>
              <a:gd name="adj4" fmla="val -41592"/>
            </a:avLst>
          </a:prstGeom>
          <a:solidFill>
            <a:srgbClr val="00B050"/>
          </a:solidFill>
          <a:ln>
            <a:solidFill>
              <a:srgbClr val="0070C0"/>
            </a:solidFill>
            <a:tailEnd type="stealth" w="lg" len="lg"/>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t>Bare Metal/Server</a:t>
            </a:r>
          </a:p>
        </p:txBody>
      </p:sp>
      <p:sp>
        <p:nvSpPr>
          <p:cNvPr id="12" name="Line Callout 1 11">
            <a:extLst>
              <a:ext uri="{FF2B5EF4-FFF2-40B4-BE49-F238E27FC236}">
                <a16:creationId xmlns:a16="http://schemas.microsoft.com/office/drawing/2014/main" id="{D592C545-1204-497E-83E8-39677F7652F7}"/>
              </a:ext>
            </a:extLst>
          </p:cNvPr>
          <p:cNvSpPr/>
          <p:nvPr/>
        </p:nvSpPr>
        <p:spPr>
          <a:xfrm>
            <a:off x="3771900" y="1252538"/>
            <a:ext cx="1676400" cy="752475"/>
          </a:xfrm>
          <a:prstGeom prst="borderCallout1">
            <a:avLst>
              <a:gd name="adj1" fmla="val 103505"/>
              <a:gd name="adj2" fmla="val 1585"/>
              <a:gd name="adj3" fmla="val 203128"/>
              <a:gd name="adj4" fmla="val -11841"/>
            </a:avLst>
          </a:prstGeom>
          <a:solidFill>
            <a:srgbClr val="00B050"/>
          </a:solidFill>
          <a:ln>
            <a:solidFill>
              <a:srgbClr val="0070C0"/>
            </a:solidFill>
            <a:tailEnd type="stealth" w="lg" len="lg"/>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t>Hypervisor (type 1) creates a layer of OS independence</a:t>
            </a:r>
          </a:p>
        </p:txBody>
      </p:sp>
      <p:sp>
        <p:nvSpPr>
          <p:cNvPr id="13" name="Line Callout 1 12">
            <a:extLst>
              <a:ext uri="{FF2B5EF4-FFF2-40B4-BE49-F238E27FC236}">
                <a16:creationId xmlns:a16="http://schemas.microsoft.com/office/drawing/2014/main" id="{C86C7BCB-A646-44F6-8D58-5B9CAFB5FD58}"/>
              </a:ext>
            </a:extLst>
          </p:cNvPr>
          <p:cNvSpPr/>
          <p:nvPr/>
        </p:nvSpPr>
        <p:spPr>
          <a:xfrm>
            <a:off x="3935413" y="2454275"/>
            <a:ext cx="1219200" cy="450850"/>
          </a:xfrm>
          <a:prstGeom prst="borderCallout1">
            <a:avLst>
              <a:gd name="adj1" fmla="val 32016"/>
              <a:gd name="adj2" fmla="val 97922"/>
              <a:gd name="adj3" fmla="val 32896"/>
              <a:gd name="adj4" fmla="val 121741"/>
            </a:avLst>
          </a:prstGeom>
          <a:solidFill>
            <a:srgbClr val="00B050"/>
          </a:solidFill>
          <a:ln>
            <a:solidFill>
              <a:srgbClr val="0070C0"/>
            </a:solidFill>
            <a:tailEnd type="stealth" w="lg" len="lg"/>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t>Operating System</a:t>
            </a:r>
          </a:p>
        </p:txBody>
      </p:sp>
      <p:sp>
        <p:nvSpPr>
          <p:cNvPr id="14" name="TextBox 1">
            <a:extLst>
              <a:ext uri="{FF2B5EF4-FFF2-40B4-BE49-F238E27FC236}">
                <a16:creationId xmlns:a16="http://schemas.microsoft.com/office/drawing/2014/main" id="{4D911615-DD25-4601-9C5B-69DC1E1941E5}"/>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a:extLst>
              <a:ext uri="{FF2B5EF4-FFF2-40B4-BE49-F238E27FC236}">
                <a16:creationId xmlns:a16="http://schemas.microsoft.com/office/drawing/2014/main" id="{4C93B011-6E65-4F95-A6EF-2343857D3197}"/>
              </a:ext>
            </a:extLst>
          </p:cNvPr>
          <p:cNvSpPr>
            <a:spLocks noGrp="1" noChangeArrowheads="1"/>
          </p:cNvSpPr>
          <p:nvPr>
            <p:ph type="title"/>
          </p:nvPr>
        </p:nvSpPr>
        <p:spPr/>
        <p:txBody>
          <a:bodyPr/>
          <a:lstStyle/>
          <a:p>
            <a:r>
              <a:rPr lang="en-US" altLang="en-US"/>
              <a:t>Virtualization</a:t>
            </a:r>
          </a:p>
        </p:txBody>
      </p:sp>
      <p:sp>
        <p:nvSpPr>
          <p:cNvPr id="3" name="Content Placeholder 2">
            <a:extLst>
              <a:ext uri="{FF2B5EF4-FFF2-40B4-BE49-F238E27FC236}">
                <a16:creationId xmlns:a16="http://schemas.microsoft.com/office/drawing/2014/main" id="{6735B674-2D73-4856-B152-2D177B580F97}"/>
              </a:ext>
            </a:extLst>
          </p:cNvPr>
          <p:cNvSpPr>
            <a:spLocks noGrp="1"/>
          </p:cNvSpPr>
          <p:nvPr>
            <p:ph idx="1"/>
          </p:nvPr>
        </p:nvSpPr>
        <p:spPr>
          <a:xfrm>
            <a:off x="467543" y="1196752"/>
            <a:ext cx="8481529" cy="5003006"/>
          </a:xfrm>
        </p:spPr>
        <p:txBody>
          <a:bodyPr>
            <a:normAutofit/>
          </a:bodyPr>
          <a:lstStyle/>
          <a:p>
            <a:pPr>
              <a:defRPr/>
            </a:pPr>
            <a:r>
              <a:rPr lang="en-US" sz="2200" dirty="0"/>
              <a:t>If a standalone OS crashes, the entire system needs rebooting</a:t>
            </a:r>
          </a:p>
          <a:p>
            <a:pPr>
              <a:defRPr/>
            </a:pPr>
            <a:r>
              <a:rPr lang="en-US" sz="2200" dirty="0"/>
              <a:t>With virtualization, a </a:t>
            </a:r>
            <a:r>
              <a:rPr lang="en-US" sz="2200" dirty="0">
                <a:solidFill>
                  <a:srgbClr val="00B050"/>
                </a:solidFill>
              </a:rPr>
              <a:t>hypervisor</a:t>
            </a:r>
            <a:r>
              <a:rPr lang="en-US" sz="2200" dirty="0"/>
              <a:t> runs in kernel mode</a:t>
            </a:r>
          </a:p>
          <a:p>
            <a:pPr lvl="1">
              <a:defRPr/>
            </a:pPr>
            <a:r>
              <a:rPr lang="en-US" sz="2000" dirty="0"/>
              <a:t>The hypervisor is far less complex than an entire OS (less buggy)</a:t>
            </a:r>
          </a:p>
          <a:p>
            <a:pPr>
              <a:defRPr/>
            </a:pPr>
            <a:r>
              <a:rPr lang="en-US" sz="2200" dirty="0"/>
              <a:t>OSes run on top of the hypervisor</a:t>
            </a:r>
          </a:p>
          <a:p>
            <a:pPr lvl="1">
              <a:defRPr/>
            </a:pPr>
            <a:r>
              <a:rPr lang="en-US" sz="2000" dirty="0"/>
              <a:t>If an OS crashes, it can be restarted by the hypervisor</a:t>
            </a:r>
          </a:p>
          <a:p>
            <a:pPr lvl="1">
              <a:defRPr/>
            </a:pPr>
            <a:r>
              <a:rPr lang="en-US" sz="2000" b="1" dirty="0"/>
              <a:t>It does not bring the entire machine down, only the given OS</a:t>
            </a:r>
          </a:p>
          <a:p>
            <a:pPr lvl="1">
              <a:defRPr/>
            </a:pPr>
            <a:r>
              <a:rPr lang="en-US" sz="2000" dirty="0"/>
              <a:t>In fact, a hypervisor could run multiple instantiations of the same OS (say Windows)</a:t>
            </a:r>
          </a:p>
          <a:p>
            <a:pPr lvl="2">
              <a:defRPr/>
            </a:pPr>
            <a:r>
              <a:rPr lang="en-US" sz="1800" dirty="0"/>
              <a:t>One copy runs the email server, another the web server</a:t>
            </a:r>
          </a:p>
          <a:p>
            <a:pPr lvl="2">
              <a:defRPr/>
            </a:pPr>
            <a:r>
              <a:rPr lang="en-US" sz="1800" dirty="0"/>
              <a:t>If one </a:t>
            </a:r>
            <a:r>
              <a:rPr lang="en-US" sz="1800" dirty="0" err="1"/>
              <a:t>BSoDs</a:t>
            </a:r>
            <a:r>
              <a:rPr lang="en-US" sz="1800" dirty="0"/>
              <a:t> (Blue Screen of Death), then the others are unaffected</a:t>
            </a:r>
          </a:p>
          <a:p>
            <a:pPr lvl="2">
              <a:defRPr/>
            </a:pPr>
            <a:r>
              <a:rPr lang="en-US" sz="1800" dirty="0"/>
              <a:t>This isolation allows the fault tolerance of multiple machines without the associated cost</a:t>
            </a:r>
          </a:p>
          <a:p>
            <a:pPr lvl="1">
              <a:defRPr/>
            </a:pPr>
            <a:r>
              <a:rPr lang="en-US" sz="2000" b="1" dirty="0"/>
              <a:t>Unless the hardware fails! </a:t>
            </a:r>
          </a:p>
        </p:txBody>
      </p:sp>
      <p:sp>
        <p:nvSpPr>
          <p:cNvPr id="156676" name="Slide Number Placeholder 3">
            <a:extLst>
              <a:ext uri="{FF2B5EF4-FFF2-40B4-BE49-F238E27FC236}">
                <a16:creationId xmlns:a16="http://schemas.microsoft.com/office/drawing/2014/main" id="{BB69D7F7-2FD8-4AA9-9431-5229AE274901}"/>
              </a:ext>
            </a:extLst>
          </p:cNvPr>
          <p:cNvSpPr>
            <a:spLocks noGrp="1"/>
          </p:cNvSpPr>
          <p:nvPr>
            <p:ph type="sldNum" sz="quarter" idx="4294967295"/>
          </p:nvPr>
        </p:nvSpPr>
        <p:spPr bwMode="auto">
          <a:xfrm>
            <a:off x="6818313"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4F382211-0F05-4E88-939A-694B8A756C50}" type="slidenum">
              <a:rPr lang="en-US" altLang="en-US" sz="1800"/>
              <a:pPr>
                <a:spcBef>
                  <a:spcPct val="0"/>
                </a:spcBef>
                <a:buClrTx/>
                <a:buSzTx/>
                <a:buFontTx/>
                <a:buNone/>
              </a:pPr>
              <a:t>88</a:t>
            </a:fld>
            <a:endParaRPr lang="en-US" altLang="en-US" sz="1800"/>
          </a:p>
        </p:txBody>
      </p:sp>
      <p:sp>
        <p:nvSpPr>
          <p:cNvPr id="5" name="TextBox 1">
            <a:extLst>
              <a:ext uri="{FF2B5EF4-FFF2-40B4-BE49-F238E27FC236}">
                <a16:creationId xmlns:a16="http://schemas.microsoft.com/office/drawing/2014/main" id="{55222563-1D57-4DF1-B42B-167595417662}"/>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a:extLst>
              <a:ext uri="{FF2B5EF4-FFF2-40B4-BE49-F238E27FC236}">
                <a16:creationId xmlns:a16="http://schemas.microsoft.com/office/drawing/2014/main" id="{1485F20E-F1E5-4FD0-AB79-0BDEEBBE21BF}"/>
              </a:ext>
            </a:extLst>
          </p:cNvPr>
          <p:cNvSpPr>
            <a:spLocks noGrp="1" noChangeArrowheads="1"/>
          </p:cNvSpPr>
          <p:nvPr>
            <p:ph type="title"/>
          </p:nvPr>
        </p:nvSpPr>
        <p:spPr/>
        <p:txBody>
          <a:bodyPr/>
          <a:lstStyle/>
          <a:p>
            <a:r>
              <a:rPr lang="en-US" altLang="en-US"/>
              <a:t>Virtualization</a:t>
            </a:r>
          </a:p>
        </p:txBody>
      </p:sp>
      <p:sp>
        <p:nvSpPr>
          <p:cNvPr id="3" name="Content Placeholder 2">
            <a:extLst>
              <a:ext uri="{FF2B5EF4-FFF2-40B4-BE49-F238E27FC236}">
                <a16:creationId xmlns:a16="http://schemas.microsoft.com/office/drawing/2014/main" id="{E283C002-A150-42AD-80B5-78FA1ABC72E5}"/>
              </a:ext>
            </a:extLst>
          </p:cNvPr>
          <p:cNvSpPr>
            <a:spLocks noGrp="1" noChangeArrowheads="1"/>
          </p:cNvSpPr>
          <p:nvPr>
            <p:ph idx="1"/>
          </p:nvPr>
        </p:nvSpPr>
        <p:spPr/>
        <p:txBody>
          <a:bodyPr/>
          <a:lstStyle/>
          <a:p>
            <a:r>
              <a:rPr lang="en-US" altLang="en-US" sz="2400" dirty="0">
                <a:solidFill>
                  <a:srgbClr val="0070C0"/>
                </a:solidFill>
              </a:rPr>
              <a:t>Some software is not designed to run multiple instantiations</a:t>
            </a:r>
          </a:p>
          <a:p>
            <a:pPr lvl="1"/>
            <a:r>
              <a:rPr lang="en-US" altLang="en-US" sz="2000" dirty="0"/>
              <a:t>The software may keep specific configuration files</a:t>
            </a:r>
          </a:p>
          <a:p>
            <a:pPr lvl="1"/>
            <a:r>
              <a:rPr lang="en-US" altLang="en-US" sz="2000" dirty="0"/>
              <a:t>Instead of buying a new machine for each instantiation of the software that is needed, virtualization can be used</a:t>
            </a:r>
          </a:p>
          <a:p>
            <a:r>
              <a:rPr lang="en-US" altLang="en-US" sz="2400" dirty="0">
                <a:solidFill>
                  <a:srgbClr val="0070C0"/>
                </a:solidFill>
              </a:rPr>
              <a:t>Virtualization also simplifies checkpointing and migration</a:t>
            </a:r>
          </a:p>
          <a:p>
            <a:pPr lvl="1"/>
            <a:r>
              <a:rPr lang="en-US" altLang="en-US" sz="2000" dirty="0"/>
              <a:t>We can migrate an entire OS image to another machine</a:t>
            </a:r>
          </a:p>
          <a:p>
            <a:pPr lvl="2"/>
            <a:r>
              <a:rPr lang="en-US" altLang="en-US" sz="1800" dirty="0"/>
              <a:t>It’s all stored in memory by the hypervisor</a:t>
            </a:r>
          </a:p>
          <a:p>
            <a:pPr lvl="1"/>
            <a:r>
              <a:rPr lang="en-US" altLang="en-US" sz="2000" dirty="0"/>
              <a:t>If we run an OS on bare hardware, migrating processes is difficult </a:t>
            </a:r>
            <a:r>
              <a:rPr lang="en-US" altLang="en-US" sz="2000" dirty="0">
                <a:solidFill>
                  <a:srgbClr val="C00000"/>
                </a:solidFill>
              </a:rPr>
              <a:t>because necessary info is in the OS system tables</a:t>
            </a:r>
          </a:p>
          <a:p>
            <a:pPr lvl="1"/>
            <a:r>
              <a:rPr lang="en-US" altLang="en-US" sz="2000" dirty="0"/>
              <a:t>But with virtualization, we move the entire OS running the app</a:t>
            </a:r>
          </a:p>
        </p:txBody>
      </p:sp>
      <p:sp>
        <p:nvSpPr>
          <p:cNvPr id="158724" name="Slide Number Placeholder 3">
            <a:extLst>
              <a:ext uri="{FF2B5EF4-FFF2-40B4-BE49-F238E27FC236}">
                <a16:creationId xmlns:a16="http://schemas.microsoft.com/office/drawing/2014/main" id="{F95AB508-B33B-4638-8B7E-17BD6B0926CF}"/>
              </a:ext>
            </a:extLst>
          </p:cNvPr>
          <p:cNvSpPr>
            <a:spLocks noGrp="1"/>
          </p:cNvSpPr>
          <p:nvPr>
            <p:ph type="sldNum" sz="quarter" idx="4294967295"/>
          </p:nvPr>
        </p:nvSpPr>
        <p:spPr bwMode="auto">
          <a:xfrm>
            <a:off x="6818313"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1B015D4B-DD9B-44D2-8726-A7087333A168}" type="slidenum">
              <a:rPr lang="en-US" altLang="en-US" sz="1800"/>
              <a:pPr>
                <a:spcBef>
                  <a:spcPct val="0"/>
                </a:spcBef>
                <a:buClrTx/>
                <a:buSzTx/>
                <a:buFontTx/>
                <a:buNone/>
              </a:pPr>
              <a:t>89</a:t>
            </a:fld>
            <a:endParaRPr lang="en-US" altLang="en-US" sz="1800"/>
          </a:p>
        </p:txBody>
      </p:sp>
      <p:sp>
        <p:nvSpPr>
          <p:cNvPr id="5" name="TextBox 1">
            <a:extLst>
              <a:ext uri="{FF2B5EF4-FFF2-40B4-BE49-F238E27FC236}">
                <a16:creationId xmlns:a16="http://schemas.microsoft.com/office/drawing/2014/main" id="{41BE1E02-5C5A-4D1E-A6D7-5D4D946717FF}"/>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B9274BC-B961-4C66-B338-A8995883A92C}"/>
              </a:ext>
            </a:extLst>
          </p:cNvPr>
          <p:cNvSpPr>
            <a:spLocks noGrp="1" noChangeArrowheads="1"/>
          </p:cNvSpPr>
          <p:nvPr>
            <p:ph type="title"/>
          </p:nvPr>
        </p:nvSpPr>
        <p:spPr/>
        <p:txBody>
          <a:bodyPr/>
          <a:lstStyle/>
          <a:p>
            <a:r>
              <a:rPr lang="en-US" altLang="en-US"/>
              <a:t>DRAM Technology</a:t>
            </a:r>
          </a:p>
        </p:txBody>
      </p:sp>
      <p:sp>
        <p:nvSpPr>
          <p:cNvPr id="19459" name="Content Placeholder 2">
            <a:extLst>
              <a:ext uri="{FF2B5EF4-FFF2-40B4-BE49-F238E27FC236}">
                <a16:creationId xmlns:a16="http://schemas.microsoft.com/office/drawing/2014/main" id="{7D66DEAC-42A2-4CD1-8BB4-8EAA8CDC1C9F}"/>
              </a:ext>
            </a:extLst>
          </p:cNvPr>
          <p:cNvSpPr>
            <a:spLocks noGrp="1" noChangeArrowheads="1"/>
          </p:cNvSpPr>
          <p:nvPr>
            <p:ph idx="1"/>
          </p:nvPr>
        </p:nvSpPr>
        <p:spPr>
          <a:xfrm>
            <a:off x="695325" y="939800"/>
            <a:ext cx="7991475" cy="5111750"/>
          </a:xfrm>
        </p:spPr>
        <p:txBody>
          <a:bodyPr/>
          <a:lstStyle/>
          <a:p>
            <a:r>
              <a:rPr lang="en-US" altLang="en-US" dirty="0"/>
              <a:t>Data stored as a charge in a capacitor</a:t>
            </a:r>
          </a:p>
          <a:p>
            <a:pPr lvl="1"/>
            <a:r>
              <a:rPr lang="en-US" altLang="en-US" dirty="0"/>
              <a:t>Single transistor used to access the charge</a:t>
            </a:r>
          </a:p>
          <a:p>
            <a:pPr lvl="1"/>
            <a:r>
              <a:rPr lang="en-US" altLang="en-US" dirty="0"/>
              <a:t>Must periodically be refreshed</a:t>
            </a:r>
          </a:p>
          <a:p>
            <a:pPr lvl="2"/>
            <a:r>
              <a:rPr lang="en-US" altLang="en-US" dirty="0"/>
              <a:t>Read contents and write back</a:t>
            </a:r>
          </a:p>
          <a:p>
            <a:pPr lvl="2"/>
            <a:r>
              <a:rPr lang="en-US" altLang="en-US" dirty="0"/>
              <a:t>Performed on a DRAM “row”</a:t>
            </a:r>
          </a:p>
        </p:txBody>
      </p:sp>
      <p:sp>
        <p:nvSpPr>
          <p:cNvPr id="19460" name="Footer Placeholder 3">
            <a:extLst>
              <a:ext uri="{FF2B5EF4-FFF2-40B4-BE49-F238E27FC236}">
                <a16:creationId xmlns:a16="http://schemas.microsoft.com/office/drawing/2014/main" id="{BE9FD89F-EE3C-4F39-9C39-D0C92FAB4B0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1E03A53A-C5C1-46BB-94ED-656AAEE2DAB3}" type="slidenum">
              <a:rPr lang="en-AU" altLang="en-US" sz="1400" smtClean="0"/>
              <a:pPr>
                <a:spcBef>
                  <a:spcPct val="0"/>
                </a:spcBef>
                <a:buClrTx/>
                <a:buSzTx/>
                <a:buFontTx/>
                <a:buNone/>
              </a:pPr>
              <a:t>9</a:t>
            </a:fld>
            <a:endParaRPr lang="en-AU" altLang="en-US" sz="1400"/>
          </a:p>
        </p:txBody>
      </p:sp>
      <p:pic>
        <p:nvPicPr>
          <p:cNvPr id="19461" name="Picture 2">
            <a:extLst>
              <a:ext uri="{FF2B5EF4-FFF2-40B4-BE49-F238E27FC236}">
                <a16:creationId xmlns:a16="http://schemas.microsoft.com/office/drawing/2014/main" id="{671B46D9-FC42-4114-AF4D-C0F878BEC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5" y="3495675"/>
            <a:ext cx="6264275"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1">
            <a:extLst>
              <a:ext uri="{FF2B5EF4-FFF2-40B4-BE49-F238E27FC236}">
                <a16:creationId xmlns:a16="http://schemas.microsoft.com/office/drawing/2014/main" id="{D30420BD-EACA-4593-A5A8-5BCBBA3A5828}"/>
              </a:ext>
            </a:extLst>
          </p:cNvPr>
          <p:cNvSpPr txBox="1">
            <a:spLocks noChangeArrowheads="1"/>
          </p:cNvSpPr>
          <p:nvPr/>
        </p:nvSpPr>
        <p:spPr bwMode="auto">
          <a:xfrm>
            <a:off x="0" y="5837238"/>
            <a:ext cx="9144000" cy="92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b="1"/>
              <a:t>Figure</a:t>
            </a:r>
            <a:r>
              <a:rPr lang="en-US" altLang="en-US" sz="1800"/>
              <a:t>: Internal organization of a DRAM. </a:t>
            </a:r>
          </a:p>
          <a:p>
            <a:pPr>
              <a:spcBef>
                <a:spcPct val="0"/>
              </a:spcBef>
              <a:buClrTx/>
              <a:buSzTx/>
              <a:buFontTx/>
              <a:buNone/>
            </a:pPr>
            <a:r>
              <a:rPr lang="en-US" altLang="en-US" sz="1800"/>
              <a:t>                  Modern DRAMs are organized in banks, typically 4 for DDR3. </a:t>
            </a:r>
          </a:p>
          <a:p>
            <a:pPr>
              <a:spcBef>
                <a:spcPct val="0"/>
              </a:spcBef>
              <a:buClrTx/>
              <a:buSzTx/>
              <a:buFontTx/>
              <a:buNone/>
            </a:pPr>
            <a:r>
              <a:rPr lang="en-US" altLang="en-US" sz="1800"/>
              <a:t>                  Each bank consists of series of rows.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a:extLst>
              <a:ext uri="{FF2B5EF4-FFF2-40B4-BE49-F238E27FC236}">
                <a16:creationId xmlns:a16="http://schemas.microsoft.com/office/drawing/2014/main" id="{FA78128B-A9B8-40CF-8BE2-22D132D3F05B}"/>
              </a:ext>
            </a:extLst>
          </p:cNvPr>
          <p:cNvSpPr>
            <a:spLocks noGrp="1" noChangeArrowheads="1"/>
          </p:cNvSpPr>
          <p:nvPr>
            <p:ph type="title"/>
          </p:nvPr>
        </p:nvSpPr>
        <p:spPr/>
        <p:txBody>
          <a:bodyPr/>
          <a:lstStyle/>
          <a:p>
            <a:r>
              <a:rPr lang="en-US" altLang="en-US"/>
              <a:t>Virtualization</a:t>
            </a:r>
          </a:p>
        </p:txBody>
      </p:sp>
      <p:sp>
        <p:nvSpPr>
          <p:cNvPr id="3" name="Content Placeholder 2">
            <a:extLst>
              <a:ext uri="{FF2B5EF4-FFF2-40B4-BE49-F238E27FC236}">
                <a16:creationId xmlns:a16="http://schemas.microsoft.com/office/drawing/2014/main" id="{771F1110-C0B8-488C-B12D-FC1716AFBF3B}"/>
              </a:ext>
            </a:extLst>
          </p:cNvPr>
          <p:cNvSpPr>
            <a:spLocks noGrp="1" noChangeArrowheads="1"/>
          </p:cNvSpPr>
          <p:nvPr>
            <p:ph idx="1"/>
          </p:nvPr>
        </p:nvSpPr>
        <p:spPr/>
        <p:txBody>
          <a:bodyPr/>
          <a:lstStyle/>
          <a:p>
            <a:r>
              <a:rPr lang="en-US" altLang="en-US" sz="2800" dirty="0"/>
              <a:t>Virtual machines can be used to run </a:t>
            </a:r>
            <a:r>
              <a:rPr lang="en-US" altLang="en-US" sz="2800" dirty="0">
                <a:solidFill>
                  <a:srgbClr val="00B050"/>
                </a:solidFill>
              </a:rPr>
              <a:t>legacy code</a:t>
            </a:r>
          </a:p>
          <a:p>
            <a:pPr lvl="1"/>
            <a:r>
              <a:rPr lang="en-US" altLang="en-US" sz="2400" dirty="0"/>
              <a:t>Instead of keeping a dedicated machine that runs Win95</a:t>
            </a:r>
          </a:p>
          <a:p>
            <a:r>
              <a:rPr lang="en-US" altLang="en-US" sz="2800" dirty="0"/>
              <a:t>Virtual machines can also be used for software development</a:t>
            </a:r>
          </a:p>
          <a:p>
            <a:pPr lvl="1"/>
            <a:r>
              <a:rPr lang="en-US" altLang="en-US" sz="2400" dirty="0"/>
              <a:t>Portability is a big concern for software developers</a:t>
            </a:r>
          </a:p>
          <a:p>
            <a:pPr lvl="1"/>
            <a:r>
              <a:rPr lang="en-US" altLang="en-US" sz="2400" dirty="0"/>
              <a:t>The code should be tested on as many OSes as possible</a:t>
            </a:r>
          </a:p>
          <a:p>
            <a:pPr lvl="2"/>
            <a:r>
              <a:rPr lang="en-US" altLang="en-US" sz="2000" dirty="0"/>
              <a:t>Instead of buying a separate machine for each OS</a:t>
            </a:r>
          </a:p>
          <a:p>
            <a:pPr lvl="3"/>
            <a:r>
              <a:rPr lang="en-US" altLang="en-US" sz="1800" dirty="0"/>
              <a:t>Many virtual machines run the different OSes for testing</a:t>
            </a:r>
          </a:p>
        </p:txBody>
      </p:sp>
      <p:sp>
        <p:nvSpPr>
          <p:cNvPr id="160772" name="Slide Number Placeholder 3">
            <a:extLst>
              <a:ext uri="{FF2B5EF4-FFF2-40B4-BE49-F238E27FC236}">
                <a16:creationId xmlns:a16="http://schemas.microsoft.com/office/drawing/2014/main" id="{835F4856-6FF2-4283-BDA9-C0394B7ACC86}"/>
              </a:ext>
            </a:extLst>
          </p:cNvPr>
          <p:cNvSpPr>
            <a:spLocks noGrp="1"/>
          </p:cNvSpPr>
          <p:nvPr>
            <p:ph type="sldNum" sz="quarter" idx="4294967295"/>
          </p:nvPr>
        </p:nvSpPr>
        <p:spPr bwMode="auto">
          <a:xfrm>
            <a:off x="6818313"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2113B4AE-09C6-4855-A3EA-6DF81A50A9A8}" type="slidenum">
              <a:rPr lang="en-US" altLang="en-US" sz="1800"/>
              <a:pPr>
                <a:spcBef>
                  <a:spcPct val="0"/>
                </a:spcBef>
                <a:buClrTx/>
                <a:buSzTx/>
                <a:buFontTx/>
                <a:buNone/>
              </a:pPr>
              <a:t>90</a:t>
            </a:fld>
            <a:endParaRPr lang="en-US" altLang="en-US" sz="1800"/>
          </a:p>
        </p:txBody>
      </p:sp>
      <p:sp>
        <p:nvSpPr>
          <p:cNvPr id="5" name="TextBox 1">
            <a:extLst>
              <a:ext uri="{FF2B5EF4-FFF2-40B4-BE49-F238E27FC236}">
                <a16:creationId xmlns:a16="http://schemas.microsoft.com/office/drawing/2014/main" id="{B821251D-FE36-4A95-8CB4-B983E0C89C0D}"/>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6398AF95-D139-48B6-A7D4-D368E230B1C2}"/>
              </a:ext>
            </a:extLst>
          </p:cNvPr>
          <p:cNvSpPr>
            <a:spLocks noChangeArrowheads="1"/>
          </p:cNvSpPr>
          <p:nvPr/>
        </p:nvSpPr>
        <p:spPr bwMode="auto">
          <a:xfrm>
            <a:off x="0" y="5715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190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buClrTx/>
              <a:buSzTx/>
              <a:buFontTx/>
              <a:buNone/>
            </a:pPr>
            <a:r>
              <a:rPr lang="en-US" altLang="en-US" sz="2000"/>
              <a:t>Figure: (a) A type 1 hypervisor. (b) A type 2 hypervisor.</a:t>
            </a:r>
          </a:p>
        </p:txBody>
      </p:sp>
      <p:sp>
        <p:nvSpPr>
          <p:cNvPr id="162819" name="Rectangle 3">
            <a:extLst>
              <a:ext uri="{FF2B5EF4-FFF2-40B4-BE49-F238E27FC236}">
                <a16:creationId xmlns:a16="http://schemas.microsoft.com/office/drawing/2014/main" id="{E7D20BEC-64B6-42E6-8BF1-844E42573C21}"/>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11430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2286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3429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4572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9144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1371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1828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2286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5000">
                <a:latin typeface="Comic Sans MS" panose="030F0702030302020204" pitchFamily="66" charset="0"/>
              </a:rPr>
              <a:t>Type 1 vs 2 Hypervisors </a:t>
            </a:r>
          </a:p>
        </p:txBody>
      </p:sp>
      <p:sp>
        <p:nvSpPr>
          <p:cNvPr id="162820" name="Rectangle 4">
            <a:extLst>
              <a:ext uri="{FF2B5EF4-FFF2-40B4-BE49-F238E27FC236}">
                <a16:creationId xmlns:a16="http://schemas.microsoft.com/office/drawing/2014/main" id="{64431F1B-4B77-4E00-BF7B-DADD4495AD67}"/>
              </a:ext>
            </a:extLst>
          </p:cNvPr>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solidFill>
                  <a:srgbClr val="898989"/>
                </a:solidFill>
                <a:latin typeface="Times New Roman" panose="02020603050405020304" pitchFamily="18" charset="0"/>
              </a:rPr>
              <a:t>Tanenbaum, Modern Operating Systems 3 e, (c) 2008 Prentice-Hall, Inc. All rights reserved. 0-13-</a:t>
            </a:r>
            <a:r>
              <a:rPr lang="en-US" altLang="en-US" sz="1200" b="1">
                <a:solidFill>
                  <a:srgbClr val="898989"/>
                </a:solidFill>
                <a:latin typeface="Times New Roman" panose="02020603050405020304" pitchFamily="18" charset="0"/>
              </a:rPr>
              <a:t>6006639</a:t>
            </a:r>
          </a:p>
        </p:txBody>
      </p:sp>
      <p:grpSp>
        <p:nvGrpSpPr>
          <p:cNvPr id="162821" name="Group 14">
            <a:extLst>
              <a:ext uri="{FF2B5EF4-FFF2-40B4-BE49-F238E27FC236}">
                <a16:creationId xmlns:a16="http://schemas.microsoft.com/office/drawing/2014/main" id="{BC8DCD2F-12DF-45A3-A4F2-F5E1A53C8DB9}"/>
              </a:ext>
            </a:extLst>
          </p:cNvPr>
          <p:cNvGrpSpPr>
            <a:grpSpLocks/>
          </p:cNvGrpSpPr>
          <p:nvPr/>
        </p:nvGrpSpPr>
        <p:grpSpPr bwMode="auto">
          <a:xfrm>
            <a:off x="304800" y="1524000"/>
            <a:ext cx="8424863" cy="3927475"/>
            <a:chOff x="304800" y="1524000"/>
            <a:chExt cx="8425257" cy="3926982"/>
          </a:xfrm>
        </p:grpSpPr>
        <p:grpSp>
          <p:nvGrpSpPr>
            <p:cNvPr id="162823" name="Group 13">
              <a:extLst>
                <a:ext uri="{FF2B5EF4-FFF2-40B4-BE49-F238E27FC236}">
                  <a16:creationId xmlns:a16="http://schemas.microsoft.com/office/drawing/2014/main" id="{5A9E1295-C011-423F-9B02-971265129B84}"/>
                </a:ext>
              </a:extLst>
            </p:cNvPr>
            <p:cNvGrpSpPr>
              <a:grpSpLocks/>
            </p:cNvGrpSpPr>
            <p:nvPr/>
          </p:nvGrpSpPr>
          <p:grpSpPr bwMode="auto">
            <a:xfrm>
              <a:off x="304800" y="1524000"/>
              <a:ext cx="8425257" cy="3500749"/>
              <a:chOff x="304800" y="1524000"/>
              <a:chExt cx="8425257" cy="3500749"/>
            </a:xfrm>
          </p:grpSpPr>
          <p:pic>
            <p:nvPicPr>
              <p:cNvPr id="162826" name="Picture 6" descr="01-29">
                <a:extLst>
                  <a:ext uri="{FF2B5EF4-FFF2-40B4-BE49-F238E27FC236}">
                    <a16:creationId xmlns:a16="http://schemas.microsoft.com/office/drawing/2014/main" id="{B12EDD78-EA01-4B9C-BABC-C287C7EFE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425257"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AB314969-EC7B-4C24-BF6F-445942BE6410}"/>
                  </a:ext>
                </a:extLst>
              </p:cNvPr>
              <p:cNvSpPr txBox="1"/>
              <p:nvPr/>
            </p:nvSpPr>
            <p:spPr>
              <a:xfrm>
                <a:off x="369891" y="4495427"/>
                <a:ext cx="3549816" cy="48095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a:solidFill>
                  <a:schemeClr val="tx1"/>
                </a:solidFill>
              </a:ln>
            </p:spPr>
            <p:txBody>
              <a:bodyPr anchor="ctr">
                <a:spAutoFit/>
              </a:bodyPr>
              <a:lstStyle/>
              <a:p>
                <a:pPr algn="ctr">
                  <a:defRPr/>
                </a:pPr>
                <a:r>
                  <a:rPr lang="en-US" dirty="0"/>
                  <a:t>Hardware</a:t>
                </a:r>
              </a:p>
            </p:txBody>
          </p:sp>
          <p:sp>
            <p:nvSpPr>
              <p:cNvPr id="10" name="TextBox 9">
                <a:extLst>
                  <a:ext uri="{FF2B5EF4-FFF2-40B4-BE49-F238E27FC236}">
                    <a16:creationId xmlns:a16="http://schemas.microsoft.com/office/drawing/2014/main" id="{2B3CC3D3-3A54-420D-8559-234A604A0DC9}"/>
                  </a:ext>
                </a:extLst>
              </p:cNvPr>
              <p:cNvSpPr txBox="1"/>
              <p:nvPr/>
            </p:nvSpPr>
            <p:spPr>
              <a:xfrm>
                <a:off x="4961156" y="4495427"/>
                <a:ext cx="3710161" cy="52857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a:solidFill>
                  <a:schemeClr val="tx1"/>
                </a:solidFill>
              </a:ln>
            </p:spPr>
            <p:txBody>
              <a:bodyPr anchor="ctr">
                <a:spAutoFit/>
              </a:bodyPr>
              <a:lstStyle/>
              <a:p>
                <a:pPr algn="ctr">
                  <a:defRPr/>
                </a:pPr>
                <a:r>
                  <a:rPr lang="en-US" dirty="0"/>
                  <a:t>Hardware</a:t>
                </a:r>
              </a:p>
            </p:txBody>
          </p:sp>
        </p:grpSp>
        <p:sp>
          <p:nvSpPr>
            <p:cNvPr id="162824" name="TextBox 10">
              <a:extLst>
                <a:ext uri="{FF2B5EF4-FFF2-40B4-BE49-F238E27FC236}">
                  <a16:creationId xmlns:a16="http://schemas.microsoft.com/office/drawing/2014/main" id="{0DE92B56-A20A-4249-9321-8D1F97529AE3}"/>
                </a:ext>
              </a:extLst>
            </p:cNvPr>
            <p:cNvSpPr txBox="1">
              <a:spLocks noChangeArrowheads="1"/>
            </p:cNvSpPr>
            <p:nvPr/>
          </p:nvSpPr>
          <p:spPr bwMode="auto">
            <a:xfrm>
              <a:off x="1905000" y="508165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(a)</a:t>
              </a:r>
            </a:p>
          </p:txBody>
        </p:sp>
        <p:sp>
          <p:nvSpPr>
            <p:cNvPr id="162825" name="TextBox 11">
              <a:extLst>
                <a:ext uri="{FF2B5EF4-FFF2-40B4-BE49-F238E27FC236}">
                  <a16:creationId xmlns:a16="http://schemas.microsoft.com/office/drawing/2014/main" id="{453C34FE-8B13-4139-B116-79A683AAC569}"/>
                </a:ext>
              </a:extLst>
            </p:cNvPr>
            <p:cNvSpPr txBox="1">
              <a:spLocks noChangeArrowheads="1"/>
            </p:cNvSpPr>
            <p:nvPr/>
          </p:nvSpPr>
          <p:spPr bwMode="auto">
            <a:xfrm>
              <a:off x="6477000" y="5073134"/>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(b)</a:t>
              </a:r>
            </a:p>
          </p:txBody>
        </p:sp>
      </p:grpSp>
      <p:sp>
        <p:nvSpPr>
          <p:cNvPr id="162822" name="Slide Number Placeholder 15">
            <a:extLst>
              <a:ext uri="{FF2B5EF4-FFF2-40B4-BE49-F238E27FC236}">
                <a16:creationId xmlns:a16="http://schemas.microsoft.com/office/drawing/2014/main" id="{5988F943-9C22-4B88-9A28-4C87DAECA87C}"/>
              </a:ext>
            </a:extLst>
          </p:cNvPr>
          <p:cNvSpPr>
            <a:spLocks noGrp="1"/>
          </p:cNvSpPr>
          <p:nvPr>
            <p:ph type="sldNum" sz="quarter" idx="4294967295"/>
          </p:nvPr>
        </p:nvSpPr>
        <p:spPr bwMode="auto">
          <a:xfrm>
            <a:off x="6818313"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A9ADD4F-5038-4705-9E7C-AD21B7944A96}" type="slidenum">
              <a:rPr lang="en-US" altLang="en-US" sz="1800"/>
              <a:pPr>
                <a:spcBef>
                  <a:spcPct val="0"/>
                </a:spcBef>
                <a:buClrTx/>
                <a:buSzTx/>
                <a:buFontTx/>
                <a:buNone/>
              </a:pPr>
              <a:t>91</a:t>
            </a:fld>
            <a:endParaRPr lang="en-US" altLang="en-US" sz="1800"/>
          </a:p>
        </p:txBody>
      </p:sp>
      <p:sp>
        <p:nvSpPr>
          <p:cNvPr id="13" name="TextBox 1">
            <a:extLst>
              <a:ext uri="{FF2B5EF4-FFF2-40B4-BE49-F238E27FC236}">
                <a16:creationId xmlns:a16="http://schemas.microsoft.com/office/drawing/2014/main" id="{E1E92AF8-9BC7-4974-A050-50BBC4C943E6}"/>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a:extLst>
              <a:ext uri="{FF2B5EF4-FFF2-40B4-BE49-F238E27FC236}">
                <a16:creationId xmlns:a16="http://schemas.microsoft.com/office/drawing/2014/main" id="{CAE11CB8-7582-4DBF-B416-4B60D69CE462}"/>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11430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2286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3429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4572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9144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1371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1828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2286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5000">
                <a:latin typeface="Comic Sans MS" panose="030F0702030302020204" pitchFamily="66" charset="0"/>
              </a:rPr>
              <a:t>Type 1 vs 2 Hypervisor  </a:t>
            </a:r>
          </a:p>
        </p:txBody>
      </p:sp>
      <p:sp>
        <p:nvSpPr>
          <p:cNvPr id="164867" name="Rectangle 4">
            <a:extLst>
              <a:ext uri="{FF2B5EF4-FFF2-40B4-BE49-F238E27FC236}">
                <a16:creationId xmlns:a16="http://schemas.microsoft.com/office/drawing/2014/main" id="{20FC604F-9B0E-4585-B775-494C2DCB3780}"/>
              </a:ext>
            </a:extLst>
          </p:cNvPr>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solidFill>
                  <a:srgbClr val="898989"/>
                </a:solidFill>
                <a:latin typeface="Times New Roman" panose="02020603050405020304" pitchFamily="18" charset="0"/>
              </a:rPr>
              <a:t>Tanenbaum, Modern Operating Systems 3 e, (c) 2008 Prentice-Hall, Inc. All rights reserved. 0-13-</a:t>
            </a:r>
            <a:r>
              <a:rPr lang="en-US" altLang="en-US" sz="1200" b="1">
                <a:solidFill>
                  <a:srgbClr val="898989"/>
                </a:solidFill>
                <a:latin typeface="Times New Roman" panose="02020603050405020304" pitchFamily="18" charset="0"/>
              </a:rPr>
              <a:t>6006639</a:t>
            </a:r>
          </a:p>
        </p:txBody>
      </p:sp>
      <p:sp>
        <p:nvSpPr>
          <p:cNvPr id="13" name="Content Placeholder 2">
            <a:extLst>
              <a:ext uri="{FF2B5EF4-FFF2-40B4-BE49-F238E27FC236}">
                <a16:creationId xmlns:a16="http://schemas.microsoft.com/office/drawing/2014/main" id="{92370368-523E-432F-8696-611541DAC1DA}"/>
              </a:ext>
            </a:extLst>
          </p:cNvPr>
          <p:cNvSpPr>
            <a:spLocks noGrp="1"/>
          </p:cNvSpPr>
          <p:nvPr>
            <p:ph idx="1"/>
          </p:nvPr>
        </p:nvSpPr>
        <p:spPr>
          <a:xfrm>
            <a:off x="342900" y="1143000"/>
            <a:ext cx="8547100" cy="4943475"/>
          </a:xfrm>
        </p:spPr>
        <p:txBody>
          <a:bodyPr>
            <a:normAutofit fontScale="92500" lnSpcReduction="10000"/>
          </a:bodyPr>
          <a:lstStyle/>
          <a:p>
            <a:pPr>
              <a:defRPr/>
            </a:pPr>
            <a:r>
              <a:rPr lang="en-US" dirty="0"/>
              <a:t>Type 1 hypervisor software:</a:t>
            </a:r>
          </a:p>
          <a:p>
            <a:pPr lvl="1">
              <a:defRPr/>
            </a:pPr>
            <a:r>
              <a:rPr lang="en-US" dirty="0"/>
              <a:t>VMware ESX/</a:t>
            </a:r>
            <a:r>
              <a:rPr lang="en-US" dirty="0" err="1"/>
              <a:t>ESXi</a:t>
            </a:r>
            <a:r>
              <a:rPr lang="en-US" dirty="0"/>
              <a:t> </a:t>
            </a:r>
          </a:p>
          <a:p>
            <a:pPr lvl="1">
              <a:defRPr/>
            </a:pPr>
            <a:r>
              <a:rPr lang="en-US" dirty="0"/>
              <a:t>Hyper-V (from Microsoft)</a:t>
            </a:r>
          </a:p>
          <a:p>
            <a:pPr lvl="1">
              <a:defRPr/>
            </a:pPr>
            <a:r>
              <a:rPr lang="en-US" dirty="0" err="1"/>
              <a:t>XenServer</a:t>
            </a:r>
            <a:r>
              <a:rPr lang="en-US" dirty="0"/>
              <a:t> (from Citrix)</a:t>
            </a:r>
          </a:p>
          <a:p>
            <a:pPr lvl="1">
              <a:defRPr/>
            </a:pPr>
            <a:r>
              <a:rPr lang="en-US" dirty="0"/>
              <a:t>Oracle VM Server for SPARC</a:t>
            </a:r>
          </a:p>
          <a:p>
            <a:pPr lvl="1">
              <a:defRPr/>
            </a:pPr>
            <a:r>
              <a:rPr lang="en-US" dirty="0"/>
              <a:t>Oracle VM Server for x86</a:t>
            </a:r>
          </a:p>
          <a:p>
            <a:pPr lvl="1">
              <a:defRPr/>
            </a:pPr>
            <a:r>
              <a:rPr lang="en-US" dirty="0"/>
              <a:t>IBM's z/VM</a:t>
            </a:r>
          </a:p>
          <a:p>
            <a:pPr>
              <a:defRPr/>
            </a:pPr>
            <a:r>
              <a:rPr lang="en-US" dirty="0"/>
              <a:t>Type 2 hypervisor software:</a:t>
            </a:r>
          </a:p>
          <a:p>
            <a:pPr lvl="1">
              <a:defRPr/>
            </a:pPr>
            <a:r>
              <a:rPr lang="en-US" dirty="0"/>
              <a:t>VMware Workstation</a:t>
            </a:r>
          </a:p>
          <a:p>
            <a:pPr lvl="1">
              <a:defRPr/>
            </a:pPr>
            <a:r>
              <a:rPr lang="en-US" dirty="0"/>
              <a:t>Fusion (for Mac OS host) </a:t>
            </a:r>
          </a:p>
          <a:p>
            <a:pPr lvl="1">
              <a:defRPr/>
            </a:pPr>
            <a:r>
              <a:rPr lang="en-US" dirty="0" err="1"/>
              <a:t>VirtualBox</a:t>
            </a:r>
            <a:r>
              <a:rPr lang="en-US" dirty="0"/>
              <a:t> </a:t>
            </a:r>
          </a:p>
        </p:txBody>
      </p:sp>
      <p:sp>
        <p:nvSpPr>
          <p:cNvPr id="164869" name="Slide Number Placeholder 1">
            <a:extLst>
              <a:ext uri="{FF2B5EF4-FFF2-40B4-BE49-F238E27FC236}">
                <a16:creationId xmlns:a16="http://schemas.microsoft.com/office/drawing/2014/main" id="{7C0F6EB8-D916-4234-8761-0F1AA9BC71E6}"/>
              </a:ext>
            </a:extLst>
          </p:cNvPr>
          <p:cNvSpPr>
            <a:spLocks noGrp="1"/>
          </p:cNvSpPr>
          <p:nvPr>
            <p:ph type="sldNum" sz="quarter" idx="4294967295"/>
          </p:nvPr>
        </p:nvSpPr>
        <p:spPr bwMode="auto">
          <a:xfrm>
            <a:off x="6818313"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D49C19BE-6A87-4B19-B9CC-5DBF6BDAA8C8}" type="slidenum">
              <a:rPr lang="en-US" altLang="en-US" sz="1800"/>
              <a:pPr>
                <a:spcBef>
                  <a:spcPct val="0"/>
                </a:spcBef>
                <a:buClrTx/>
                <a:buSzTx/>
                <a:buFontTx/>
                <a:buNone/>
              </a:pPr>
              <a:t>92</a:t>
            </a:fld>
            <a:endParaRPr lang="en-US" altLang="en-US" sz="1800"/>
          </a:p>
        </p:txBody>
      </p:sp>
      <p:sp>
        <p:nvSpPr>
          <p:cNvPr id="6" name="TextBox 1">
            <a:extLst>
              <a:ext uri="{FF2B5EF4-FFF2-40B4-BE49-F238E27FC236}">
                <a16:creationId xmlns:a16="http://schemas.microsoft.com/office/drawing/2014/main" id="{657DB0B7-6E28-4F8E-8B25-A109F03D263B}"/>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ooter Placeholder 3">
            <a:extLst>
              <a:ext uri="{FF2B5EF4-FFF2-40B4-BE49-F238E27FC236}">
                <a16:creationId xmlns:a16="http://schemas.microsoft.com/office/drawing/2014/main" id="{F13A51D7-93E8-4AEA-8176-25E8B436D7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AD964908-1B1C-4FC1-9E2E-60808EB3337B}" type="slidenum">
              <a:rPr lang="en-AU" altLang="en-US" sz="1400" smtClean="0"/>
              <a:pPr>
                <a:spcBef>
                  <a:spcPct val="0"/>
                </a:spcBef>
                <a:buClrTx/>
                <a:buSzTx/>
                <a:buFontTx/>
                <a:buNone/>
              </a:pPr>
              <a:t>93</a:t>
            </a:fld>
            <a:endParaRPr lang="en-AU" altLang="en-US" sz="1400"/>
          </a:p>
        </p:txBody>
      </p:sp>
      <p:sp>
        <p:nvSpPr>
          <p:cNvPr id="166915" name="Rectangle 5">
            <a:extLst>
              <a:ext uri="{FF2B5EF4-FFF2-40B4-BE49-F238E27FC236}">
                <a16:creationId xmlns:a16="http://schemas.microsoft.com/office/drawing/2014/main" id="{1D961BD8-AAAB-4C95-AFE4-6CD5401F947A}"/>
              </a:ext>
            </a:extLst>
          </p:cNvPr>
          <p:cNvSpPr>
            <a:spLocks noGrp="1" noChangeArrowheads="1"/>
          </p:cNvSpPr>
          <p:nvPr>
            <p:ph type="title"/>
          </p:nvPr>
        </p:nvSpPr>
        <p:spPr/>
        <p:txBody>
          <a:bodyPr/>
          <a:lstStyle/>
          <a:p>
            <a:pPr eaLnBrk="1" hangingPunct="1"/>
            <a:r>
              <a:rPr lang="en-US" altLang="en-US"/>
              <a:t>Virtual Memory</a:t>
            </a:r>
            <a:endParaRPr lang="en-AU" altLang="en-US"/>
          </a:p>
        </p:txBody>
      </p:sp>
      <p:sp>
        <p:nvSpPr>
          <p:cNvPr id="166916" name="Rectangle 6">
            <a:extLst>
              <a:ext uri="{FF2B5EF4-FFF2-40B4-BE49-F238E27FC236}">
                <a16:creationId xmlns:a16="http://schemas.microsoft.com/office/drawing/2014/main" id="{FCF0BB8E-E3DC-41AD-A22A-0C3D7B1D7F87}"/>
              </a:ext>
            </a:extLst>
          </p:cNvPr>
          <p:cNvSpPr>
            <a:spLocks noGrp="1" noChangeArrowheads="1"/>
          </p:cNvSpPr>
          <p:nvPr>
            <p:ph type="body" idx="1"/>
          </p:nvPr>
        </p:nvSpPr>
        <p:spPr/>
        <p:txBody>
          <a:bodyPr/>
          <a:lstStyle/>
          <a:p>
            <a:pPr eaLnBrk="1" hangingPunct="1">
              <a:lnSpc>
                <a:spcPct val="80000"/>
              </a:lnSpc>
            </a:pPr>
            <a:r>
              <a:rPr lang="en-US" altLang="en-US"/>
              <a:t>Use main memory as a “cache” for secondary (disk) storage</a:t>
            </a:r>
          </a:p>
          <a:p>
            <a:pPr lvl="1" eaLnBrk="1" hangingPunct="1">
              <a:lnSpc>
                <a:spcPct val="80000"/>
              </a:lnSpc>
            </a:pPr>
            <a:r>
              <a:rPr lang="en-US" altLang="en-US"/>
              <a:t>Managed jointly by CPU hardware and the operating system (OS)</a:t>
            </a:r>
          </a:p>
          <a:p>
            <a:pPr eaLnBrk="1" hangingPunct="1">
              <a:lnSpc>
                <a:spcPct val="80000"/>
              </a:lnSpc>
            </a:pPr>
            <a:r>
              <a:rPr lang="en-US" altLang="en-US"/>
              <a:t>Programs share main memory</a:t>
            </a:r>
          </a:p>
          <a:p>
            <a:pPr lvl="1" eaLnBrk="1" hangingPunct="1">
              <a:lnSpc>
                <a:spcPct val="80000"/>
              </a:lnSpc>
            </a:pPr>
            <a:r>
              <a:rPr lang="en-US" altLang="en-US"/>
              <a:t>Each gets a private virtual address space holding its frequently used code and data</a:t>
            </a:r>
          </a:p>
          <a:p>
            <a:pPr lvl="1" eaLnBrk="1" hangingPunct="1">
              <a:lnSpc>
                <a:spcPct val="80000"/>
              </a:lnSpc>
            </a:pPr>
            <a:r>
              <a:rPr lang="en-US" altLang="en-US"/>
              <a:t>Protected from other programs</a:t>
            </a:r>
          </a:p>
          <a:p>
            <a:pPr eaLnBrk="1" hangingPunct="1">
              <a:lnSpc>
                <a:spcPct val="80000"/>
              </a:lnSpc>
            </a:pPr>
            <a:r>
              <a:rPr lang="en-US" altLang="en-US"/>
              <a:t>CPU and OS translate virtual addresses to physical addresses</a:t>
            </a:r>
          </a:p>
          <a:p>
            <a:pPr lvl="1" eaLnBrk="1" hangingPunct="1">
              <a:lnSpc>
                <a:spcPct val="80000"/>
              </a:lnSpc>
            </a:pPr>
            <a:r>
              <a:rPr lang="en-US" altLang="en-US"/>
              <a:t>VM “block” is called a page</a:t>
            </a:r>
          </a:p>
          <a:p>
            <a:pPr lvl="1" eaLnBrk="1" hangingPunct="1">
              <a:lnSpc>
                <a:spcPct val="80000"/>
              </a:lnSpc>
            </a:pPr>
            <a:r>
              <a:rPr lang="en-US" altLang="en-US"/>
              <a:t>VM translation “miss” is called a page fault</a:t>
            </a:r>
            <a:endParaRPr lang="en-AU" altLang="en-US"/>
          </a:p>
        </p:txBody>
      </p:sp>
      <p:sp>
        <p:nvSpPr>
          <p:cNvPr id="166917" name="Text Box 4">
            <a:extLst>
              <a:ext uri="{FF2B5EF4-FFF2-40B4-BE49-F238E27FC236}">
                <a16:creationId xmlns:a16="http://schemas.microsoft.com/office/drawing/2014/main" id="{1650EAC2-04AA-4870-8B57-53E18EAFC5E4}"/>
              </a:ext>
            </a:extLst>
          </p:cNvPr>
          <p:cNvSpPr txBox="1">
            <a:spLocks noChangeArrowheads="1"/>
          </p:cNvSpPr>
          <p:nvPr/>
        </p:nvSpPr>
        <p:spPr bwMode="auto">
          <a:xfrm rot="5400000">
            <a:off x="7838281" y="929481"/>
            <a:ext cx="2244726"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§5.7 Virtual Memory</a:t>
            </a:r>
          </a:p>
        </p:txBody>
      </p:sp>
      <p:sp>
        <p:nvSpPr>
          <p:cNvPr id="6" name="TextBox 1">
            <a:extLst>
              <a:ext uri="{FF2B5EF4-FFF2-40B4-BE49-F238E27FC236}">
                <a16:creationId xmlns:a16="http://schemas.microsoft.com/office/drawing/2014/main" id="{56A5B726-758B-4B12-A26D-93E5B1ECD404}"/>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Footer Placeholder 3">
            <a:extLst>
              <a:ext uri="{FF2B5EF4-FFF2-40B4-BE49-F238E27FC236}">
                <a16:creationId xmlns:a16="http://schemas.microsoft.com/office/drawing/2014/main" id="{72D60A63-4B30-49A4-8AEF-905ED9EC057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622BAF4A-23BD-42D0-850E-7D037832267F}" type="slidenum">
              <a:rPr lang="en-AU" altLang="en-US" sz="1400" smtClean="0"/>
              <a:pPr>
                <a:spcBef>
                  <a:spcPct val="0"/>
                </a:spcBef>
                <a:buClrTx/>
                <a:buSzTx/>
                <a:buFontTx/>
                <a:buNone/>
              </a:pPr>
              <a:t>94</a:t>
            </a:fld>
            <a:endParaRPr lang="en-AU" altLang="en-US" sz="1400"/>
          </a:p>
        </p:txBody>
      </p:sp>
      <p:sp>
        <p:nvSpPr>
          <p:cNvPr id="173059" name="Rectangle 6">
            <a:extLst>
              <a:ext uri="{FF2B5EF4-FFF2-40B4-BE49-F238E27FC236}">
                <a16:creationId xmlns:a16="http://schemas.microsoft.com/office/drawing/2014/main" id="{972A04D1-7621-445D-9EC9-C860B8BA67D0}"/>
              </a:ext>
            </a:extLst>
          </p:cNvPr>
          <p:cNvSpPr>
            <a:spLocks noGrp="1" noChangeArrowheads="1"/>
          </p:cNvSpPr>
          <p:nvPr>
            <p:ph type="title"/>
          </p:nvPr>
        </p:nvSpPr>
        <p:spPr/>
        <p:txBody>
          <a:bodyPr/>
          <a:lstStyle/>
          <a:p>
            <a:pPr eaLnBrk="1" hangingPunct="1"/>
            <a:r>
              <a:rPr lang="en-US" altLang="en-US"/>
              <a:t>Address Translation</a:t>
            </a:r>
            <a:endParaRPr lang="en-AU" altLang="en-US"/>
          </a:p>
        </p:txBody>
      </p:sp>
      <p:sp>
        <p:nvSpPr>
          <p:cNvPr id="173060" name="Rectangle 7">
            <a:extLst>
              <a:ext uri="{FF2B5EF4-FFF2-40B4-BE49-F238E27FC236}">
                <a16:creationId xmlns:a16="http://schemas.microsoft.com/office/drawing/2014/main" id="{F803C881-53C4-4B58-A1B6-ACB1D141064D}"/>
              </a:ext>
            </a:extLst>
          </p:cNvPr>
          <p:cNvSpPr>
            <a:spLocks noGrp="1" noChangeArrowheads="1"/>
          </p:cNvSpPr>
          <p:nvPr>
            <p:ph type="body" idx="1"/>
          </p:nvPr>
        </p:nvSpPr>
        <p:spPr/>
        <p:txBody>
          <a:bodyPr/>
          <a:lstStyle/>
          <a:p>
            <a:pPr eaLnBrk="1" hangingPunct="1"/>
            <a:r>
              <a:rPr lang="en-US" altLang="en-US"/>
              <a:t>Fixed-size pages (e.g., 4K)</a:t>
            </a:r>
            <a:endParaRPr lang="en-AU" altLang="en-US"/>
          </a:p>
        </p:txBody>
      </p:sp>
      <p:pic>
        <p:nvPicPr>
          <p:cNvPr id="173061" name="Picture 8" descr="f05-20-P374493">
            <a:extLst>
              <a:ext uri="{FF2B5EF4-FFF2-40B4-BE49-F238E27FC236}">
                <a16:creationId xmlns:a16="http://schemas.microsoft.com/office/drawing/2014/main" id="{6DF76652-1EAB-47AB-9B3F-FFB410649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93900"/>
            <a:ext cx="4318000"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062" name="Picture 9" descr="f05-19-P374493">
            <a:extLst>
              <a:ext uri="{FF2B5EF4-FFF2-40B4-BE49-F238E27FC236}">
                <a16:creationId xmlns:a16="http://schemas.microsoft.com/office/drawing/2014/main" id="{36BFDD4D-AF79-49A4-8B47-B85C83438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82825"/>
            <a:ext cx="3448050"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a:extLst>
              <a:ext uri="{FF2B5EF4-FFF2-40B4-BE49-F238E27FC236}">
                <a16:creationId xmlns:a16="http://schemas.microsoft.com/office/drawing/2014/main" id="{7563CBEF-C94E-4A5D-ABE5-31B1D4CDA1A1}"/>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Footer Placeholder 3">
            <a:extLst>
              <a:ext uri="{FF2B5EF4-FFF2-40B4-BE49-F238E27FC236}">
                <a16:creationId xmlns:a16="http://schemas.microsoft.com/office/drawing/2014/main" id="{90C32F76-6EC9-48B2-AAB5-98B3300BB9C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65F7D93D-9481-4706-882D-41F86B53C6C3}" type="slidenum">
              <a:rPr lang="en-AU" altLang="en-US" sz="1400" smtClean="0"/>
              <a:pPr>
                <a:spcBef>
                  <a:spcPct val="0"/>
                </a:spcBef>
                <a:buClrTx/>
                <a:buSzTx/>
                <a:buFontTx/>
                <a:buNone/>
              </a:pPr>
              <a:t>95</a:t>
            </a:fld>
            <a:endParaRPr lang="en-AU" altLang="en-US" sz="1400"/>
          </a:p>
        </p:txBody>
      </p:sp>
      <p:sp>
        <p:nvSpPr>
          <p:cNvPr id="175107" name="Rectangle 4">
            <a:extLst>
              <a:ext uri="{FF2B5EF4-FFF2-40B4-BE49-F238E27FC236}">
                <a16:creationId xmlns:a16="http://schemas.microsoft.com/office/drawing/2014/main" id="{8D8A2D87-EDC9-4AB5-BC75-1EFA963F33E1}"/>
              </a:ext>
            </a:extLst>
          </p:cNvPr>
          <p:cNvSpPr>
            <a:spLocks noGrp="1" noChangeArrowheads="1"/>
          </p:cNvSpPr>
          <p:nvPr>
            <p:ph type="title"/>
          </p:nvPr>
        </p:nvSpPr>
        <p:spPr/>
        <p:txBody>
          <a:bodyPr/>
          <a:lstStyle/>
          <a:p>
            <a:pPr eaLnBrk="1" hangingPunct="1"/>
            <a:r>
              <a:rPr lang="en-US" altLang="en-US"/>
              <a:t>Page Fault Penalty</a:t>
            </a:r>
            <a:endParaRPr lang="en-AU" altLang="en-US"/>
          </a:p>
        </p:txBody>
      </p:sp>
      <p:sp>
        <p:nvSpPr>
          <p:cNvPr id="175108" name="Rectangle 5">
            <a:extLst>
              <a:ext uri="{FF2B5EF4-FFF2-40B4-BE49-F238E27FC236}">
                <a16:creationId xmlns:a16="http://schemas.microsoft.com/office/drawing/2014/main" id="{49FB5299-17C7-4EBF-9A4D-6CB440B0C8EE}"/>
              </a:ext>
            </a:extLst>
          </p:cNvPr>
          <p:cNvSpPr>
            <a:spLocks noGrp="1" noChangeArrowheads="1"/>
          </p:cNvSpPr>
          <p:nvPr>
            <p:ph type="body" idx="1"/>
          </p:nvPr>
        </p:nvSpPr>
        <p:spPr/>
        <p:txBody>
          <a:bodyPr/>
          <a:lstStyle/>
          <a:p>
            <a:pPr eaLnBrk="1" hangingPunct="1"/>
            <a:r>
              <a:rPr lang="en-US" altLang="en-US"/>
              <a:t>On page fault, the page must be fetched from disk</a:t>
            </a:r>
          </a:p>
          <a:p>
            <a:pPr lvl="1" eaLnBrk="1" hangingPunct="1"/>
            <a:r>
              <a:rPr lang="en-US" altLang="en-US"/>
              <a:t>Takes millions of clock cycles</a:t>
            </a:r>
          </a:p>
          <a:p>
            <a:pPr lvl="1" eaLnBrk="1" hangingPunct="1"/>
            <a:r>
              <a:rPr lang="en-US" altLang="en-US"/>
              <a:t>Handled by OS code</a:t>
            </a:r>
          </a:p>
          <a:p>
            <a:pPr eaLnBrk="1" hangingPunct="1"/>
            <a:r>
              <a:rPr lang="en-US" altLang="en-US"/>
              <a:t>Try to minimize page fault rate</a:t>
            </a:r>
          </a:p>
          <a:p>
            <a:pPr lvl="1" eaLnBrk="1" hangingPunct="1"/>
            <a:r>
              <a:rPr lang="en-US" altLang="en-US">
                <a:solidFill>
                  <a:srgbClr val="C00000"/>
                </a:solidFill>
              </a:rPr>
              <a:t>Fully associative placement</a:t>
            </a:r>
          </a:p>
          <a:p>
            <a:pPr lvl="1" eaLnBrk="1" hangingPunct="1"/>
            <a:r>
              <a:rPr lang="en-US" altLang="en-US"/>
              <a:t>Smart replacement algorithms</a:t>
            </a:r>
          </a:p>
        </p:txBody>
      </p:sp>
      <p:sp>
        <p:nvSpPr>
          <p:cNvPr id="5" name="TextBox 1">
            <a:extLst>
              <a:ext uri="{FF2B5EF4-FFF2-40B4-BE49-F238E27FC236}">
                <a16:creationId xmlns:a16="http://schemas.microsoft.com/office/drawing/2014/main" id="{8034A2F3-1B25-4D44-91FA-FE6118CA3EDC}"/>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Footer Placeholder 3">
            <a:extLst>
              <a:ext uri="{FF2B5EF4-FFF2-40B4-BE49-F238E27FC236}">
                <a16:creationId xmlns:a16="http://schemas.microsoft.com/office/drawing/2014/main" id="{2746CEA0-9C2E-4DB4-B7AA-F2B7A5D9ED0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C10ED68F-75F6-4AFF-9B2D-288E9B659957}" type="slidenum">
              <a:rPr lang="en-AU" altLang="en-US" sz="1400" smtClean="0"/>
              <a:pPr>
                <a:spcBef>
                  <a:spcPct val="0"/>
                </a:spcBef>
                <a:buClrTx/>
                <a:buSzTx/>
                <a:buFontTx/>
                <a:buNone/>
              </a:pPr>
              <a:t>96</a:t>
            </a:fld>
            <a:endParaRPr lang="en-AU" altLang="en-US" sz="1400"/>
          </a:p>
        </p:txBody>
      </p:sp>
      <p:sp>
        <p:nvSpPr>
          <p:cNvPr id="177155" name="Rectangle 8">
            <a:extLst>
              <a:ext uri="{FF2B5EF4-FFF2-40B4-BE49-F238E27FC236}">
                <a16:creationId xmlns:a16="http://schemas.microsoft.com/office/drawing/2014/main" id="{73875803-5E2D-4A9A-9475-5244FF10D9B9}"/>
              </a:ext>
            </a:extLst>
          </p:cNvPr>
          <p:cNvSpPr>
            <a:spLocks noGrp="1" noChangeArrowheads="1"/>
          </p:cNvSpPr>
          <p:nvPr>
            <p:ph type="title"/>
          </p:nvPr>
        </p:nvSpPr>
        <p:spPr/>
        <p:txBody>
          <a:bodyPr/>
          <a:lstStyle/>
          <a:p>
            <a:pPr eaLnBrk="1" hangingPunct="1"/>
            <a:r>
              <a:rPr lang="en-US" altLang="en-US"/>
              <a:t>Page Tables</a:t>
            </a:r>
            <a:endParaRPr lang="en-AU" altLang="en-US"/>
          </a:p>
        </p:txBody>
      </p:sp>
      <p:sp>
        <p:nvSpPr>
          <p:cNvPr id="177156" name="Rectangle 9">
            <a:extLst>
              <a:ext uri="{FF2B5EF4-FFF2-40B4-BE49-F238E27FC236}">
                <a16:creationId xmlns:a16="http://schemas.microsoft.com/office/drawing/2014/main" id="{8DBB1216-E484-43DA-9960-A1E73828670C}"/>
              </a:ext>
            </a:extLst>
          </p:cNvPr>
          <p:cNvSpPr>
            <a:spLocks noGrp="1" noChangeArrowheads="1"/>
          </p:cNvSpPr>
          <p:nvPr>
            <p:ph type="body" idx="1"/>
          </p:nvPr>
        </p:nvSpPr>
        <p:spPr/>
        <p:txBody>
          <a:bodyPr/>
          <a:lstStyle/>
          <a:p>
            <a:pPr eaLnBrk="1" hangingPunct="1">
              <a:lnSpc>
                <a:spcPct val="90000"/>
              </a:lnSpc>
            </a:pPr>
            <a:r>
              <a:rPr lang="en-US" altLang="en-US"/>
              <a:t>Stores placement information</a:t>
            </a:r>
          </a:p>
          <a:p>
            <a:pPr lvl="1" eaLnBrk="1" hangingPunct="1">
              <a:lnSpc>
                <a:spcPct val="90000"/>
              </a:lnSpc>
            </a:pPr>
            <a:r>
              <a:rPr lang="en-US" altLang="en-US"/>
              <a:t>Array of page table entries, indexed by virtual page number</a:t>
            </a:r>
          </a:p>
          <a:p>
            <a:pPr lvl="1" eaLnBrk="1" hangingPunct="1">
              <a:lnSpc>
                <a:spcPct val="90000"/>
              </a:lnSpc>
            </a:pPr>
            <a:r>
              <a:rPr lang="en-US" altLang="en-US"/>
              <a:t>Page table register in CPU points to page table in physical memory</a:t>
            </a:r>
          </a:p>
          <a:p>
            <a:pPr eaLnBrk="1" hangingPunct="1">
              <a:lnSpc>
                <a:spcPct val="90000"/>
              </a:lnSpc>
            </a:pPr>
            <a:r>
              <a:rPr lang="en-US" altLang="en-US"/>
              <a:t>If page is present in memory</a:t>
            </a:r>
          </a:p>
          <a:p>
            <a:pPr lvl="1" eaLnBrk="1" hangingPunct="1">
              <a:lnSpc>
                <a:spcPct val="90000"/>
              </a:lnSpc>
            </a:pPr>
            <a:r>
              <a:rPr lang="en-US" altLang="en-US"/>
              <a:t>PTE stores the physical page number</a:t>
            </a:r>
          </a:p>
          <a:p>
            <a:pPr lvl="1" eaLnBrk="1" hangingPunct="1">
              <a:lnSpc>
                <a:spcPct val="90000"/>
              </a:lnSpc>
            </a:pPr>
            <a:r>
              <a:rPr lang="en-US" altLang="en-US"/>
              <a:t>Plus other status bits (referenced, dirty, …)</a:t>
            </a:r>
          </a:p>
          <a:p>
            <a:pPr eaLnBrk="1" hangingPunct="1">
              <a:lnSpc>
                <a:spcPct val="90000"/>
              </a:lnSpc>
            </a:pPr>
            <a:r>
              <a:rPr lang="en-US" altLang="en-US"/>
              <a:t>If page is not present</a:t>
            </a:r>
          </a:p>
          <a:p>
            <a:pPr lvl="1" eaLnBrk="1" hangingPunct="1">
              <a:lnSpc>
                <a:spcPct val="90000"/>
              </a:lnSpc>
            </a:pPr>
            <a:r>
              <a:rPr lang="en-US" altLang="en-US"/>
              <a:t>PTE can refer to location in swap space on disk</a:t>
            </a:r>
          </a:p>
        </p:txBody>
      </p:sp>
      <p:sp>
        <p:nvSpPr>
          <p:cNvPr id="5" name="TextBox 1">
            <a:extLst>
              <a:ext uri="{FF2B5EF4-FFF2-40B4-BE49-F238E27FC236}">
                <a16:creationId xmlns:a16="http://schemas.microsoft.com/office/drawing/2014/main" id="{05CBFDD5-14C7-445B-9F8D-E6CD7BC13CA3}"/>
              </a:ext>
            </a:extLst>
          </p:cNvPr>
          <p:cNvSpPr txBox="1">
            <a:spLocks noChangeArrowheads="1"/>
          </p:cNvSpPr>
          <p:nvPr/>
        </p:nvSpPr>
        <p:spPr bwMode="auto">
          <a:xfrm>
            <a:off x="7693025" y="18864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Footer Placeholder 2">
            <a:extLst>
              <a:ext uri="{FF2B5EF4-FFF2-40B4-BE49-F238E27FC236}">
                <a16:creationId xmlns:a16="http://schemas.microsoft.com/office/drawing/2014/main" id="{AF151754-4632-42F2-8EFD-3D13CF4D045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C6EB50D9-635C-4B65-A583-F4D2F0ECA031}" type="slidenum">
              <a:rPr lang="en-AU" altLang="en-US" sz="1400" smtClean="0"/>
              <a:pPr>
                <a:spcBef>
                  <a:spcPct val="0"/>
                </a:spcBef>
                <a:buClrTx/>
                <a:buSzTx/>
                <a:buFontTx/>
                <a:buNone/>
              </a:pPr>
              <a:t>97</a:t>
            </a:fld>
            <a:endParaRPr lang="en-AU" altLang="en-US" sz="1400"/>
          </a:p>
        </p:txBody>
      </p:sp>
      <p:sp>
        <p:nvSpPr>
          <p:cNvPr id="179203" name="Rectangle 2">
            <a:extLst>
              <a:ext uri="{FF2B5EF4-FFF2-40B4-BE49-F238E27FC236}">
                <a16:creationId xmlns:a16="http://schemas.microsoft.com/office/drawing/2014/main" id="{1B64DB51-1182-45A7-9D01-15B50AA63CDF}"/>
              </a:ext>
            </a:extLst>
          </p:cNvPr>
          <p:cNvSpPr>
            <a:spLocks noGrp="1" noChangeArrowheads="1"/>
          </p:cNvSpPr>
          <p:nvPr>
            <p:ph type="title"/>
          </p:nvPr>
        </p:nvSpPr>
        <p:spPr/>
        <p:txBody>
          <a:bodyPr/>
          <a:lstStyle/>
          <a:p>
            <a:pPr eaLnBrk="1" hangingPunct="1"/>
            <a:r>
              <a:rPr lang="en-US" altLang="en-US" sz="4000"/>
              <a:t>Translation Using a Page Table</a:t>
            </a:r>
            <a:endParaRPr lang="en-AU" altLang="en-US" sz="4000"/>
          </a:p>
        </p:txBody>
      </p:sp>
      <p:pic>
        <p:nvPicPr>
          <p:cNvPr id="179204" name="Picture 4" descr="f05-21-P374493">
            <a:extLst>
              <a:ext uri="{FF2B5EF4-FFF2-40B4-BE49-F238E27FC236}">
                <a16:creationId xmlns:a16="http://schemas.microsoft.com/office/drawing/2014/main" id="{B62E846E-04BF-477E-A423-8F5BE0A0E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412875"/>
            <a:ext cx="5513388"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
            <a:extLst>
              <a:ext uri="{FF2B5EF4-FFF2-40B4-BE49-F238E27FC236}">
                <a16:creationId xmlns:a16="http://schemas.microsoft.com/office/drawing/2014/main" id="{C3F197C2-4C92-431D-A912-567E1DCA4AAA}"/>
              </a:ext>
            </a:extLst>
          </p:cNvPr>
          <p:cNvSpPr txBox="1">
            <a:spLocks noChangeArrowheads="1"/>
          </p:cNvSpPr>
          <p:nvPr/>
        </p:nvSpPr>
        <p:spPr bwMode="auto">
          <a:xfrm>
            <a:off x="7693025" y="86871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Footer Placeholder 2">
            <a:extLst>
              <a:ext uri="{FF2B5EF4-FFF2-40B4-BE49-F238E27FC236}">
                <a16:creationId xmlns:a16="http://schemas.microsoft.com/office/drawing/2014/main" id="{12D7262D-0F99-4D1C-9B8F-6C707411D0F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CAA4E870-87DD-4AB5-ACA5-87F1743E14E9}" type="slidenum">
              <a:rPr lang="en-AU" altLang="en-US" sz="1400" smtClean="0"/>
              <a:pPr>
                <a:spcBef>
                  <a:spcPct val="0"/>
                </a:spcBef>
                <a:buClrTx/>
                <a:buSzTx/>
                <a:buFontTx/>
                <a:buNone/>
              </a:pPr>
              <a:t>98</a:t>
            </a:fld>
            <a:endParaRPr lang="en-AU" altLang="en-US" sz="1400"/>
          </a:p>
        </p:txBody>
      </p:sp>
      <p:sp>
        <p:nvSpPr>
          <p:cNvPr id="181251" name="Rectangle 2">
            <a:extLst>
              <a:ext uri="{FF2B5EF4-FFF2-40B4-BE49-F238E27FC236}">
                <a16:creationId xmlns:a16="http://schemas.microsoft.com/office/drawing/2014/main" id="{2DA8B06E-B6DC-4718-9803-2E616C92EAA3}"/>
              </a:ext>
            </a:extLst>
          </p:cNvPr>
          <p:cNvSpPr>
            <a:spLocks noGrp="1" noChangeArrowheads="1"/>
          </p:cNvSpPr>
          <p:nvPr>
            <p:ph type="title"/>
          </p:nvPr>
        </p:nvSpPr>
        <p:spPr/>
        <p:txBody>
          <a:bodyPr/>
          <a:lstStyle/>
          <a:p>
            <a:pPr eaLnBrk="1" hangingPunct="1"/>
            <a:r>
              <a:rPr lang="en-US" altLang="en-US"/>
              <a:t>Mapping Pages to Storage</a:t>
            </a:r>
            <a:endParaRPr lang="en-AU" altLang="en-US"/>
          </a:p>
        </p:txBody>
      </p:sp>
      <p:pic>
        <p:nvPicPr>
          <p:cNvPr id="181252" name="Picture 4" descr="f05-22-P374493">
            <a:extLst>
              <a:ext uri="{FF2B5EF4-FFF2-40B4-BE49-F238E27FC236}">
                <a16:creationId xmlns:a16="http://schemas.microsoft.com/office/drawing/2014/main" id="{2EE72B7E-DD31-4DFB-8756-35D0C5C4D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557338"/>
            <a:ext cx="53340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
            <a:extLst>
              <a:ext uri="{FF2B5EF4-FFF2-40B4-BE49-F238E27FC236}">
                <a16:creationId xmlns:a16="http://schemas.microsoft.com/office/drawing/2014/main" id="{196807AB-37A3-42B6-9AF9-9127AC1DFE18}"/>
              </a:ext>
            </a:extLst>
          </p:cNvPr>
          <p:cNvSpPr txBox="1">
            <a:spLocks noChangeArrowheads="1"/>
          </p:cNvSpPr>
          <p:nvPr/>
        </p:nvSpPr>
        <p:spPr bwMode="auto">
          <a:xfrm>
            <a:off x="7693025" y="1012726"/>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Footer Placeholder 3">
            <a:extLst>
              <a:ext uri="{FF2B5EF4-FFF2-40B4-BE49-F238E27FC236}">
                <a16:creationId xmlns:a16="http://schemas.microsoft.com/office/drawing/2014/main" id="{F442A4CA-9516-454E-9E44-C61A9E4B33E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B6314862-2548-414A-8A6B-E41563E785A1}" type="slidenum">
              <a:rPr lang="en-AU" altLang="en-US" sz="1400" smtClean="0"/>
              <a:pPr>
                <a:spcBef>
                  <a:spcPct val="0"/>
                </a:spcBef>
                <a:buClrTx/>
                <a:buSzTx/>
                <a:buFontTx/>
                <a:buNone/>
              </a:pPr>
              <a:t>99</a:t>
            </a:fld>
            <a:endParaRPr lang="en-AU" altLang="en-US" sz="1400"/>
          </a:p>
        </p:txBody>
      </p:sp>
      <p:sp>
        <p:nvSpPr>
          <p:cNvPr id="183299" name="Rectangle 4">
            <a:extLst>
              <a:ext uri="{FF2B5EF4-FFF2-40B4-BE49-F238E27FC236}">
                <a16:creationId xmlns:a16="http://schemas.microsoft.com/office/drawing/2014/main" id="{607F4364-A7F4-45AA-B395-469BE2F44D96}"/>
              </a:ext>
            </a:extLst>
          </p:cNvPr>
          <p:cNvSpPr>
            <a:spLocks noGrp="1" noChangeArrowheads="1"/>
          </p:cNvSpPr>
          <p:nvPr>
            <p:ph type="title"/>
          </p:nvPr>
        </p:nvSpPr>
        <p:spPr/>
        <p:txBody>
          <a:bodyPr/>
          <a:lstStyle/>
          <a:p>
            <a:pPr eaLnBrk="1" hangingPunct="1"/>
            <a:r>
              <a:rPr lang="en-US" altLang="en-US"/>
              <a:t>Replacement and Writes</a:t>
            </a:r>
            <a:endParaRPr lang="en-AU" altLang="en-US"/>
          </a:p>
        </p:txBody>
      </p:sp>
      <p:sp>
        <p:nvSpPr>
          <p:cNvPr id="183300" name="Rectangle 5">
            <a:extLst>
              <a:ext uri="{FF2B5EF4-FFF2-40B4-BE49-F238E27FC236}">
                <a16:creationId xmlns:a16="http://schemas.microsoft.com/office/drawing/2014/main" id="{CDE935C2-1DE9-48A0-8294-96C577BA134E}"/>
              </a:ext>
            </a:extLst>
          </p:cNvPr>
          <p:cNvSpPr>
            <a:spLocks noGrp="1" noChangeArrowheads="1"/>
          </p:cNvSpPr>
          <p:nvPr>
            <p:ph type="body" idx="1"/>
          </p:nvPr>
        </p:nvSpPr>
        <p:spPr/>
        <p:txBody>
          <a:bodyPr/>
          <a:lstStyle/>
          <a:p>
            <a:pPr eaLnBrk="1" hangingPunct="1">
              <a:lnSpc>
                <a:spcPct val="80000"/>
              </a:lnSpc>
            </a:pPr>
            <a:r>
              <a:rPr lang="en-US" altLang="en-US"/>
              <a:t>To reduce page fault rate, prefer least-recently used (LRU) replacement</a:t>
            </a:r>
          </a:p>
          <a:p>
            <a:pPr lvl="1" eaLnBrk="1" hangingPunct="1">
              <a:lnSpc>
                <a:spcPct val="80000"/>
              </a:lnSpc>
            </a:pPr>
            <a:r>
              <a:rPr lang="en-US" altLang="en-US"/>
              <a:t>Reference bit (aka use bit) in PTE set to 1 on access to page</a:t>
            </a:r>
          </a:p>
          <a:p>
            <a:pPr lvl="1" eaLnBrk="1" hangingPunct="1">
              <a:lnSpc>
                <a:spcPct val="80000"/>
              </a:lnSpc>
            </a:pPr>
            <a:r>
              <a:rPr lang="en-US" altLang="en-US"/>
              <a:t>Periodically cleared to 0 by OS</a:t>
            </a:r>
          </a:p>
          <a:p>
            <a:pPr lvl="1" eaLnBrk="1" hangingPunct="1">
              <a:lnSpc>
                <a:spcPct val="80000"/>
              </a:lnSpc>
            </a:pPr>
            <a:r>
              <a:rPr lang="en-US" altLang="en-US"/>
              <a:t>A page with reference bit = 0 has not been used recently</a:t>
            </a:r>
          </a:p>
          <a:p>
            <a:pPr eaLnBrk="1" hangingPunct="1">
              <a:lnSpc>
                <a:spcPct val="80000"/>
              </a:lnSpc>
            </a:pPr>
            <a:r>
              <a:rPr lang="en-US" altLang="en-US"/>
              <a:t>Disk writes take millions of cycles</a:t>
            </a:r>
          </a:p>
          <a:p>
            <a:pPr lvl="1" eaLnBrk="1" hangingPunct="1">
              <a:lnSpc>
                <a:spcPct val="80000"/>
              </a:lnSpc>
            </a:pPr>
            <a:r>
              <a:rPr lang="en-US" altLang="en-US"/>
              <a:t>Block at once, not individual locations</a:t>
            </a:r>
          </a:p>
          <a:p>
            <a:pPr lvl="1" eaLnBrk="1" hangingPunct="1">
              <a:lnSpc>
                <a:spcPct val="80000"/>
              </a:lnSpc>
            </a:pPr>
            <a:r>
              <a:rPr lang="en-US" altLang="en-US"/>
              <a:t>Write through is impractical</a:t>
            </a:r>
          </a:p>
          <a:p>
            <a:pPr lvl="1" eaLnBrk="1" hangingPunct="1">
              <a:lnSpc>
                <a:spcPct val="80000"/>
              </a:lnSpc>
            </a:pPr>
            <a:r>
              <a:rPr lang="en-US" altLang="en-US"/>
              <a:t>Use write-back</a:t>
            </a:r>
          </a:p>
          <a:p>
            <a:pPr lvl="1" eaLnBrk="1" hangingPunct="1">
              <a:lnSpc>
                <a:spcPct val="80000"/>
              </a:lnSpc>
            </a:pPr>
            <a:r>
              <a:rPr lang="en-US" altLang="en-US"/>
              <a:t>Dirty bit in PTE set when page is written</a:t>
            </a:r>
            <a:endParaRPr lang="en-AU" altLang="en-US"/>
          </a:p>
        </p:txBody>
      </p:sp>
      <p:sp>
        <p:nvSpPr>
          <p:cNvPr id="5" name="TextBox 1">
            <a:extLst>
              <a:ext uri="{FF2B5EF4-FFF2-40B4-BE49-F238E27FC236}">
                <a16:creationId xmlns:a16="http://schemas.microsoft.com/office/drawing/2014/main" id="{2DC1FBB5-12E4-4E04-994C-43AC6F6E0D61}"/>
              </a:ext>
            </a:extLst>
          </p:cNvPr>
          <p:cNvSpPr txBox="1">
            <a:spLocks noChangeArrowheads="1"/>
          </p:cNvSpPr>
          <p:nvPr/>
        </p:nvSpPr>
        <p:spPr bwMode="auto">
          <a:xfrm>
            <a:off x="7693025" y="14605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solidFill>
                  <a:srgbClr val="00B050"/>
                </a:solidFill>
              </a:rPr>
              <a:t>Self Study</a:t>
            </a:r>
          </a:p>
        </p:txBody>
      </p:sp>
    </p:spTree>
  </p:cSld>
  <p:clrMapOvr>
    <a:masterClrMapping/>
  </p:clrMapOvr>
</p:sld>
</file>

<file path=ppt/theme/theme1.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16421</TotalTime>
  <Words>13430</Words>
  <Application>Microsoft Office PowerPoint</Application>
  <PresentationFormat>On-screen Show (4:3)</PresentationFormat>
  <Paragraphs>2174</Paragraphs>
  <Slides>138</Slides>
  <Notes>137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138</vt:i4>
      </vt:variant>
    </vt:vector>
  </HeadingPairs>
  <TitlesOfParts>
    <vt:vector size="152" baseType="lpstr">
      <vt:lpstr>Arial</vt:lpstr>
      <vt:lpstr>Arial Black</vt:lpstr>
      <vt:lpstr>Arial Unicode MS</vt:lpstr>
      <vt:lpstr>Book Antiqua</vt:lpstr>
      <vt:lpstr>Calibri</vt:lpstr>
      <vt:lpstr>Cambria Math</vt:lpstr>
      <vt:lpstr>Comic Sans MS</vt:lpstr>
      <vt:lpstr>Corbel</vt:lpstr>
      <vt:lpstr>Courier New</vt:lpstr>
      <vt:lpstr>Monotype Sorts</vt:lpstr>
      <vt:lpstr>Times New Roman</vt:lpstr>
      <vt:lpstr>Wingdings</vt:lpstr>
      <vt:lpstr>cod4e</vt:lpstr>
      <vt:lpstr>Equation</vt:lpstr>
      <vt:lpstr>Chapter 5</vt:lpstr>
      <vt:lpstr>Principle of Locality</vt:lpstr>
      <vt:lpstr>Memory Hierarchy</vt:lpstr>
      <vt:lpstr>Taking Advantage of Locality</vt:lpstr>
      <vt:lpstr>Memory Hierarchy Levels</vt:lpstr>
      <vt:lpstr>The Memory Hierarchy:  Terminology</vt:lpstr>
      <vt:lpstr>Memory Technology</vt:lpstr>
      <vt:lpstr>SRAM Technology</vt:lpstr>
      <vt:lpstr>DRAM Technology</vt:lpstr>
      <vt:lpstr>Advanced DRAM Organization</vt:lpstr>
      <vt:lpstr>DRAM Generations</vt:lpstr>
      <vt:lpstr>DRAM Performance Factors</vt:lpstr>
      <vt:lpstr>Flash Storage</vt:lpstr>
      <vt:lpstr>Flash Types</vt:lpstr>
      <vt:lpstr>Disk Storage</vt:lpstr>
      <vt:lpstr>Disk Storage</vt:lpstr>
      <vt:lpstr>Disk Sectors and Access</vt:lpstr>
      <vt:lpstr>Disk Sectors and Access</vt:lpstr>
      <vt:lpstr>Disk Sectors and Access</vt:lpstr>
      <vt:lpstr>Disk Sectors and Access</vt:lpstr>
      <vt:lpstr>Disk Sectors and Access</vt:lpstr>
      <vt:lpstr>Disk Access Example</vt:lpstr>
      <vt:lpstr>Disk Performance Issues</vt:lpstr>
      <vt:lpstr>Cache Memory</vt:lpstr>
      <vt:lpstr>Cache Basics</vt:lpstr>
      <vt:lpstr>Direct Mapped Cache</vt:lpstr>
      <vt:lpstr>Tags and Valid Bits</vt:lpstr>
      <vt:lpstr>Cache Example</vt:lpstr>
      <vt:lpstr>Cache Example</vt:lpstr>
      <vt:lpstr>Cache Example</vt:lpstr>
      <vt:lpstr>Cache Example</vt:lpstr>
      <vt:lpstr>Cache Example</vt:lpstr>
      <vt:lpstr>Cache Example</vt:lpstr>
      <vt:lpstr>Cache Example</vt:lpstr>
      <vt:lpstr>Measuring the Cache</vt:lpstr>
      <vt:lpstr>Address Subdivision</vt:lpstr>
      <vt:lpstr>Example: Larger Block Size</vt:lpstr>
      <vt:lpstr>Block Size Considerations</vt:lpstr>
      <vt:lpstr>Miss Rate versus Block Size</vt:lpstr>
      <vt:lpstr>Cache Misses</vt:lpstr>
      <vt:lpstr>Write-Through</vt:lpstr>
      <vt:lpstr>Write-Back</vt:lpstr>
      <vt:lpstr>Example: Intrinsity FastMATH</vt:lpstr>
      <vt:lpstr>Example: Intrinsity FastMATH</vt:lpstr>
      <vt:lpstr>5.4 Measuring and Improving Cache Performance </vt:lpstr>
      <vt:lpstr>Measuring Cache Performance</vt:lpstr>
      <vt:lpstr>Measuring Cache Performance</vt:lpstr>
      <vt:lpstr>Cache Performance Example</vt:lpstr>
      <vt:lpstr>Average Access Time</vt:lpstr>
      <vt:lpstr>Performance Summary</vt:lpstr>
      <vt:lpstr>Associative Caches</vt:lpstr>
      <vt:lpstr>Associative Cache Example</vt:lpstr>
      <vt:lpstr>Spectrum of Associativity</vt:lpstr>
      <vt:lpstr>Associativity Example</vt:lpstr>
      <vt:lpstr>Associativity Example</vt:lpstr>
      <vt:lpstr>How Much Associativity</vt:lpstr>
      <vt:lpstr>Set Associative Cache Organization</vt:lpstr>
      <vt:lpstr>Replacement Policy</vt:lpstr>
      <vt:lpstr>Multilevel Caches</vt:lpstr>
      <vt:lpstr>Multilevel Caches</vt:lpstr>
      <vt:lpstr>Multilevel Cache Example</vt:lpstr>
      <vt:lpstr>Example (cont.)</vt:lpstr>
      <vt:lpstr>Multilevel Cache Considerations</vt:lpstr>
      <vt:lpstr>Interactions with Advanced CPUs</vt:lpstr>
      <vt:lpstr>Interactions with Software</vt:lpstr>
      <vt:lpstr>Lesson </vt:lpstr>
      <vt:lpstr>Software Optimization via Blocking</vt:lpstr>
      <vt:lpstr>DGEMM Access Pattern</vt:lpstr>
      <vt:lpstr>Cache Blocked DGEMM</vt:lpstr>
      <vt:lpstr>Blocked DGEMM Access Pattern</vt:lpstr>
      <vt:lpstr>Dependability</vt:lpstr>
      <vt:lpstr>Dependability Measures</vt:lpstr>
      <vt:lpstr>Error Correcting/Detecting Code </vt:lpstr>
      <vt:lpstr>Hamming Code</vt:lpstr>
      <vt:lpstr>Hamming Code</vt:lpstr>
      <vt:lpstr>Hamming Code</vt:lpstr>
      <vt:lpstr>Hamming Code Example</vt:lpstr>
      <vt:lpstr>Hamming Code Example</vt:lpstr>
      <vt:lpstr>Hamming Code Example</vt:lpstr>
      <vt:lpstr>Hamming Code Example</vt:lpstr>
      <vt:lpstr>Hamming Code Example</vt:lpstr>
      <vt:lpstr>Hamming Code Example</vt:lpstr>
      <vt:lpstr>RAID Level 2 – Hamming Code</vt:lpstr>
      <vt:lpstr>RAID Level 2 – Hamming Code</vt:lpstr>
      <vt:lpstr>5.6 Virtual Machines: Virtualization</vt:lpstr>
      <vt:lpstr>Virtualization</vt:lpstr>
      <vt:lpstr>Virtualization</vt:lpstr>
      <vt:lpstr>Virtualization</vt:lpstr>
      <vt:lpstr>Virtualization</vt:lpstr>
      <vt:lpstr>Virtualization</vt:lpstr>
      <vt:lpstr>PowerPoint Presentation</vt:lpstr>
      <vt:lpstr>PowerPoint Presentation</vt:lpstr>
      <vt:lpstr>Virtual Memory</vt:lpstr>
      <vt:lpstr>Address Translation</vt:lpstr>
      <vt:lpstr>Page Fault Penalty</vt:lpstr>
      <vt:lpstr>Page Tables</vt:lpstr>
      <vt:lpstr>Translation Using a Page Table</vt:lpstr>
      <vt:lpstr>Mapping Pages to Storage</vt:lpstr>
      <vt:lpstr>Replacement and Writes</vt:lpstr>
      <vt:lpstr>Fast Translation Using a TLB</vt:lpstr>
      <vt:lpstr>Fast Translation Using a TLB</vt:lpstr>
      <vt:lpstr>TLB Misses</vt:lpstr>
      <vt:lpstr>TLB Miss Handler</vt:lpstr>
      <vt:lpstr>Page Fault Handler</vt:lpstr>
      <vt:lpstr>TLB and Cache Interaction</vt:lpstr>
      <vt:lpstr>Memory Protection</vt:lpstr>
      <vt:lpstr>The Memory Hierarchy</vt:lpstr>
      <vt:lpstr>Block Placement</vt:lpstr>
      <vt:lpstr>Finding a Block</vt:lpstr>
      <vt:lpstr>Replacement</vt:lpstr>
      <vt:lpstr>Write Policy</vt:lpstr>
      <vt:lpstr>Sources of Misses</vt:lpstr>
      <vt:lpstr>Cache Design Trade-offs</vt:lpstr>
      <vt:lpstr>Cache Coherence Problem</vt:lpstr>
      <vt:lpstr>Coherence Defined</vt:lpstr>
      <vt:lpstr>Cache Coherence Protocols</vt:lpstr>
      <vt:lpstr>Cache Write Protocols</vt:lpstr>
      <vt:lpstr>Snooping with Write-invalidate</vt:lpstr>
      <vt:lpstr>Snooping with Write-invalidate</vt:lpstr>
      <vt:lpstr>Snooping with Write-invalidate</vt:lpstr>
      <vt:lpstr>Snooping with Write-invalidate</vt:lpstr>
      <vt:lpstr>Directory Based Protocols</vt:lpstr>
      <vt:lpstr>Directory Based Protocols</vt:lpstr>
      <vt:lpstr>Directory Based Protocols</vt:lpstr>
      <vt:lpstr>Directory Based Protocols</vt:lpstr>
      <vt:lpstr>Directory Based Protocols</vt:lpstr>
      <vt:lpstr>Synchronization in Shared Memory Programs (Act of Lock)</vt:lpstr>
      <vt:lpstr>Synchronization</vt:lpstr>
      <vt:lpstr>Test and Set Lock (TSL)</vt:lpstr>
      <vt:lpstr>Synchronization in Shared Memory Programs</vt:lpstr>
      <vt:lpstr>Synchronization in Shared Memory Programs</vt:lpstr>
      <vt:lpstr>Synchronization in Shared Memory Programs</vt:lpstr>
      <vt:lpstr>Multilevel On-Chip Caches</vt:lpstr>
      <vt:lpstr>2-Level TLB Organization</vt:lpstr>
      <vt:lpstr>Pitfalls</vt:lpstr>
      <vt:lpstr>Pitfalls</vt:lpstr>
      <vt:lpstr>Pitfalls</vt:lpstr>
      <vt:lpstr>Concluding Remarks</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Yasin</dc:creator>
  <cp:lastModifiedBy>yasin nur</cp:lastModifiedBy>
  <cp:revision>478</cp:revision>
  <cp:lastPrinted>2018-04-25T17:43:57Z</cp:lastPrinted>
  <dcterms:created xsi:type="dcterms:W3CDTF">2008-08-25T10:09:57Z</dcterms:created>
  <dcterms:modified xsi:type="dcterms:W3CDTF">2020-04-22T05:52:14Z</dcterms:modified>
</cp:coreProperties>
</file>