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270" r:id="rId2"/>
    <p:sldId id="271" r:id="rId3"/>
    <p:sldId id="395" r:id="rId4"/>
    <p:sldId id="288" r:id="rId5"/>
    <p:sldId id="397" r:id="rId6"/>
    <p:sldId id="274" r:id="rId7"/>
    <p:sldId id="275" r:id="rId8"/>
    <p:sldId id="398" r:id="rId9"/>
    <p:sldId id="361" r:id="rId10"/>
    <p:sldId id="400" r:id="rId11"/>
    <p:sldId id="399" r:id="rId12"/>
    <p:sldId id="290" r:id="rId13"/>
    <p:sldId id="291" r:id="rId14"/>
    <p:sldId id="348" r:id="rId15"/>
    <p:sldId id="401" r:id="rId16"/>
    <p:sldId id="362" r:id="rId17"/>
    <p:sldId id="349" r:id="rId18"/>
    <p:sldId id="363" r:id="rId19"/>
    <p:sldId id="335" r:id="rId20"/>
    <p:sldId id="364" r:id="rId21"/>
    <p:sldId id="365" r:id="rId22"/>
    <p:sldId id="337" r:id="rId23"/>
    <p:sldId id="338" r:id="rId24"/>
    <p:sldId id="339" r:id="rId25"/>
    <p:sldId id="340" r:id="rId26"/>
    <p:sldId id="366" r:id="rId27"/>
    <p:sldId id="294" r:id="rId28"/>
    <p:sldId id="295" r:id="rId29"/>
    <p:sldId id="296" r:id="rId30"/>
    <p:sldId id="342" r:id="rId31"/>
    <p:sldId id="343" r:id="rId32"/>
    <p:sldId id="344" r:id="rId33"/>
    <p:sldId id="367" r:id="rId34"/>
    <p:sldId id="368" r:id="rId35"/>
    <p:sldId id="351" r:id="rId36"/>
    <p:sldId id="352" r:id="rId37"/>
    <p:sldId id="353" r:id="rId38"/>
    <p:sldId id="371" r:id="rId39"/>
    <p:sldId id="370" r:id="rId40"/>
    <p:sldId id="298" r:id="rId41"/>
    <p:sldId id="372" r:id="rId42"/>
    <p:sldId id="373" r:id="rId43"/>
    <p:sldId id="374" r:id="rId44"/>
    <p:sldId id="381" r:id="rId45"/>
    <p:sldId id="375" r:id="rId46"/>
    <p:sldId id="382" r:id="rId47"/>
    <p:sldId id="383" r:id="rId48"/>
    <p:sldId id="384" r:id="rId49"/>
    <p:sldId id="386" r:id="rId50"/>
    <p:sldId id="387" r:id="rId51"/>
    <p:sldId id="394" r:id="rId52"/>
    <p:sldId id="388" r:id="rId53"/>
    <p:sldId id="389" r:id="rId54"/>
    <p:sldId id="390" r:id="rId55"/>
    <p:sldId id="391" r:id="rId56"/>
    <p:sldId id="392" r:id="rId57"/>
    <p:sldId id="393" r:id="rId58"/>
    <p:sldId id="307" r:id="rId59"/>
    <p:sldId id="322" r:id="rId60"/>
    <p:sldId id="308" r:id="rId61"/>
    <p:sldId id="323" r:id="rId62"/>
    <p:sldId id="324" r:id="rId63"/>
    <p:sldId id="325" r:id="rId64"/>
    <p:sldId id="326" r:id="rId65"/>
    <p:sldId id="309" r:id="rId66"/>
    <p:sldId id="354" r:id="rId67"/>
    <p:sldId id="355" r:id="rId68"/>
    <p:sldId id="356" r:id="rId69"/>
    <p:sldId id="357" r:id="rId70"/>
    <p:sldId id="358" r:id="rId71"/>
    <p:sldId id="359" r:id="rId72"/>
    <p:sldId id="310" r:id="rId73"/>
    <p:sldId id="332" r:id="rId74"/>
    <p:sldId id="287" r:id="rId75"/>
  </p:sldIdLst>
  <p:sldSz cx="9144000" cy="6858000" type="screen4x3"/>
  <p:notesSz cx="6881813" cy="9296400"/>
  <p:custDataLst>
    <p:tags r:id="rId7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191"/>
    <a:srgbClr val="008000"/>
    <a:srgbClr val="FF0000"/>
    <a:srgbClr val="CCFFFF"/>
    <a:srgbClr val="66FF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3" autoAdjust="0"/>
    <p:restoredTop sz="83258" autoAdjust="0"/>
  </p:normalViewPr>
  <p:slideViewPr>
    <p:cSldViewPr snapToObjects="1">
      <p:cViewPr varScale="1">
        <p:scale>
          <a:sx n="70" d="100"/>
          <a:sy n="70" d="100"/>
        </p:scale>
        <p:origin x="166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57A00C-4C22-414F-82E7-32A25779DC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705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>
            <a:lvl1pPr defTabSz="92445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B546C15-DF84-4869-BA20-642C3C84DB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05438" y="0"/>
            <a:ext cx="14763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>
            <a:lvl1pPr algn="r" defTabSz="92445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EF99B2E-ECC5-45A4-A9DB-CDEE6CA46A41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C22B36E-9985-4701-BE38-D6EE2482EF6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52705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b" anchorCtr="0" compatLnSpc="1">
            <a:prstTxWarp prst="textNoShape">
              <a:avLst/>
            </a:prstTxWarp>
          </a:bodyPr>
          <a:lstStyle>
            <a:lvl1pPr defTabSz="92445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C36E424-9005-4A7C-8452-7FB4FFFE891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05438" y="8832850"/>
            <a:ext cx="14763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b" anchorCtr="0" compatLnSpc="1">
            <a:prstTxWarp prst="textNoShape">
              <a:avLst/>
            </a:prstTxWarp>
          </a:bodyPr>
          <a:lstStyle>
            <a:lvl1pPr algn="r" defTabSz="92445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781DE6-850C-4AD8-A937-AB77687BE86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4C8A292-38D1-4172-ACAE-7AF5D3581F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>
            <a:lvl1pPr defTabSz="92445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59301ED-EDC1-4B54-9A86-1532E2F0A3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>
            <a:lvl1pPr algn="r" defTabSz="92445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738DD25-F097-478E-891B-1F0DD706EA46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03D60F-9177-406D-866A-E4C87316BD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21931B-B94D-4448-A553-88E148343E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424D575-D761-4FBF-9BA4-37680A2357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b" anchorCtr="0" compatLnSpc="1">
            <a:prstTxWarp prst="textNoShape">
              <a:avLst/>
            </a:prstTxWarp>
          </a:bodyPr>
          <a:lstStyle>
            <a:lvl1pPr defTabSz="924453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0DA77447-0B1A-47C9-A867-7431B181A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28" tIns="46215" rIns="92428" bIns="46215" numCol="1" anchor="b" anchorCtr="0" compatLnSpc="1">
            <a:prstTxWarp prst="textNoShape">
              <a:avLst/>
            </a:prstTxWarp>
          </a:bodyPr>
          <a:lstStyle>
            <a:lvl1pPr algn="r" defTabSz="92445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966B3C-5332-47F5-9E55-C71292F45E5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7C7E14D0-ABF6-48DA-9A7B-ADAE01BDF9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4751966-2315-478B-8D2F-432EF0D2847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2C5629B8-3441-4DE8-96C5-9886776BC1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CB5B3F55-107A-42CD-9EF5-DE3708AE1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E95539-66BF-4994-A10D-8497C9E249A0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762EA1BA-7178-4DF6-AD6F-06CBC1B4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1EF5784-019A-434C-A8EF-B284C8078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A3F18FBE-7A36-4E7D-9FFC-95CDA99185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CCAB8D-D574-4459-BBE3-CC7FB471571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7AD32FF3-0051-4CCB-BFBF-7F12EB0505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BBF56C81-EC89-4E86-9D27-F9B0364BD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C3CF34-F70E-45CE-9AAD-93A9BC6A1125}" type="slidenum">
              <a:rPr lang="en-AU" altLang="en-US" smtClean="0"/>
              <a:pPr>
                <a:spcBef>
                  <a:spcPct val="0"/>
                </a:spcBef>
              </a:pPr>
              <a:t>10</a:t>
            </a:fld>
            <a:endParaRPr lang="en-AU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6F828D06-35A3-49F9-8E64-C31938E2B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02BDB68C-71D5-42B1-8A04-2FFD47EF3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7982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A3F18FBE-7A36-4E7D-9FFC-95CDA99185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CCAB8D-D574-4459-BBE3-CC7FB471571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7AD32FF3-0051-4CCB-BFBF-7F12EB0505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BBF56C81-EC89-4E86-9D27-F9B0364BD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C3CF34-F70E-45CE-9AAD-93A9BC6A1125}" type="slidenum">
              <a:rPr lang="en-AU" altLang="en-US" smtClean="0"/>
              <a:pPr>
                <a:spcBef>
                  <a:spcPct val="0"/>
                </a:spcBef>
              </a:pPr>
              <a:t>11</a:t>
            </a:fld>
            <a:endParaRPr lang="en-AU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6F828D06-35A3-49F9-8E64-C31938E2B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02BDB68C-71D5-42B1-8A04-2FFD47EF3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6914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44691E01-F1F2-45AC-81E3-1B49900A3A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487A651-9D35-4E06-83AE-BF55CEB3CB7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37F2683A-E1DD-41F6-87ED-12CFE587C1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B609FD42-5D3F-420E-A0DF-80B0CB925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2753C14-64C1-4079-9B27-BE5B3600CF88}" type="slidenum">
              <a:rPr lang="en-AU" altLang="en-US" smtClean="0"/>
              <a:pPr>
                <a:spcBef>
                  <a:spcPct val="0"/>
                </a:spcBef>
              </a:pPr>
              <a:t>12</a:t>
            </a:fld>
            <a:endParaRPr lang="en-AU" altLang="en-US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9C7355FE-809A-45F2-8CB8-1F7F311D6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587C3080-0646-4718-914F-F43490057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BF42C987-8755-49D6-A353-51F334BC02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9AF11DC-F936-4BE3-BE16-82222104735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F0D59830-E480-4B18-8053-DD9E3EEBE9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375B1CED-3417-4AC7-ABF1-B79D7AB3CD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0A34DC8-FC9E-466A-AEE6-11BAF8EC5A84}" type="slidenum">
              <a:rPr lang="en-AU" altLang="en-US" smtClean="0"/>
              <a:pPr>
                <a:spcBef>
                  <a:spcPct val="0"/>
                </a:spcBef>
              </a:pPr>
              <a:t>13</a:t>
            </a:fld>
            <a:endParaRPr lang="en-AU" altLang="en-US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5CC2731E-EDF9-4A8F-A1AA-81705D5D4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D8B74D66-7383-4603-8C05-BFA15BAC4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C9C70594-67AF-489C-B0C3-F6DCE86CBD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ACD4B71-C909-481A-B843-2B16F60FECC2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D416AB4D-D81E-4E8F-8853-8F829CA58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A127F856-7229-4ACC-9C57-C5BF98487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A877C-F3BB-40C3-9A76-3162875112B9}" type="slidenum">
              <a:rPr lang="en-AU" altLang="en-US" smtClean="0"/>
              <a:pPr>
                <a:spcBef>
                  <a:spcPct val="0"/>
                </a:spcBef>
              </a:pPr>
              <a:t>14</a:t>
            </a:fld>
            <a:endParaRPr lang="en-AU" altLang="en-US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795A81A-CB93-4E50-91F0-84CB288C8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85CBD67D-D7D9-44C7-B978-158EEA718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C9C70594-67AF-489C-B0C3-F6DCE86CBD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ACD4B71-C909-481A-B843-2B16F60FECC2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D416AB4D-D81E-4E8F-8853-8F829CA583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A127F856-7229-4ACC-9C57-C5BF98487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9A877C-F3BB-40C3-9A76-3162875112B9}" type="slidenum">
              <a:rPr lang="en-AU" altLang="en-US" smtClean="0"/>
              <a:pPr>
                <a:spcBef>
                  <a:spcPct val="0"/>
                </a:spcBef>
              </a:pPr>
              <a:t>15</a:t>
            </a:fld>
            <a:endParaRPr lang="en-AU" altLang="en-US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795A81A-CB93-4E50-91F0-84CB288C84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85CBD67D-D7D9-44C7-B978-158EEA718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07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9807F1C4-90C9-4F1F-B7B5-3F34F73587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11A80FA-F4F5-4458-A3E3-848A1009C022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96382A56-638F-4F61-A861-909AFEFB2A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15F005AB-2FF2-47DF-823F-37B2C5222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DBE501-9F85-46EC-92B9-7101458625D7}" type="slidenum">
              <a:rPr lang="en-AU" altLang="en-US" smtClean="0"/>
              <a:pPr>
                <a:spcBef>
                  <a:spcPct val="0"/>
                </a:spcBef>
              </a:pPr>
              <a:t>16</a:t>
            </a:fld>
            <a:endParaRPr lang="en-AU" altLang="en-US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E4C0FEDD-741A-4B2C-A022-1C3DBCD7D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5C10C693-2145-493B-B7E6-1409277A3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DAXPY stands for double precision </a:t>
            </a:r>
            <a:r>
              <a:rPr lang="en-US" altLang="en-US" u="sng"/>
              <a:t>a</a:t>
            </a:r>
            <a:r>
              <a:rPr lang="en-US" altLang="en-US"/>
              <a:t> × </a:t>
            </a:r>
            <a:r>
              <a:rPr lang="en-US" altLang="en-US" u="sng"/>
              <a:t>X</a:t>
            </a:r>
            <a:r>
              <a:rPr lang="en-US" altLang="en-US"/>
              <a:t> </a:t>
            </a:r>
            <a:r>
              <a:rPr lang="en-US" altLang="en-US" u="sng"/>
              <a:t>p</a:t>
            </a:r>
            <a:r>
              <a:rPr lang="en-US" altLang="en-US"/>
              <a:t>lus </a:t>
            </a:r>
            <a:r>
              <a:rPr lang="en-US" altLang="en-US" u="sng"/>
              <a:t>Y</a:t>
            </a:r>
            <a:r>
              <a:rPr lang="en-US" altLang="en-US"/>
              <a:t>.</a:t>
            </a:r>
          </a:p>
          <a:p>
            <a:r>
              <a:rPr lang="en-US" altLang="en-US"/>
              <a:t>AVX =&gt; Advanced Vector Extension =&gt; 32 vector registers, each has 64 64 bit elements.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0073995E-5D90-40D0-8727-A4FB354469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271C50F-E945-4FCE-AA2F-25B24859B48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B923C5F-F36D-4ADA-AD02-0EC0DD77FB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DF1B82E3-5EB6-4711-AEB6-030AE0CD9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9F7E48-EB65-4566-8BEB-89476FE254C3}" type="slidenum">
              <a:rPr lang="en-AU" altLang="en-US" smtClean="0"/>
              <a:pPr>
                <a:spcBef>
                  <a:spcPct val="0"/>
                </a:spcBef>
              </a:pPr>
              <a:t>17</a:t>
            </a:fld>
            <a:endParaRPr lang="en-AU" altLang="en-US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2C37BFA9-F0E8-481E-8A7C-7C3917AF7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35BE34C9-0EE3-4E0D-B11A-805DB41EA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Double is 8 bytes number, so, 8 x 64 = 512 (the upper bound).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ABA43BC1-69D8-4D43-AD86-992BF27824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6D0CE4D-FE42-4617-B43F-57DAB2FEE683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4823D45F-68B7-4E5E-B345-E1C4A9023A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DC126108-FD20-4AF1-A76F-C45169DC4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71AE16-C157-4F78-9C26-675D37B27DE3}" type="slidenum">
              <a:rPr lang="en-AU" altLang="en-US" smtClean="0"/>
              <a:pPr>
                <a:spcBef>
                  <a:spcPct val="0"/>
                </a:spcBef>
              </a:pPr>
              <a:t>18</a:t>
            </a:fld>
            <a:endParaRPr lang="en-AU" altLang="en-US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37AE09D2-1110-4AF4-9B3B-AE50CC918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109AA544-6218-4675-844A-2F0212D34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6A112436-AABB-4D70-B150-0173DA68F7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97D806E-74B4-4957-BE87-5D00A7D9CF00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06AAE833-3516-4258-AFBD-39C0D6BB5C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C40A4BC2-FFBA-400C-A6A3-4973CD647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371224-CC5C-4982-A748-29D158D7A7D4}" type="slidenum">
              <a:rPr lang="en-AU" altLang="en-US" smtClean="0"/>
              <a:pPr>
                <a:spcBef>
                  <a:spcPct val="0"/>
                </a:spcBef>
              </a:pPr>
              <a:t>19</a:t>
            </a:fld>
            <a:endParaRPr lang="en-AU" altLang="en-US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91F33665-AD4D-455D-8BD7-4582AD1D9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5E08F6B0-3C89-424E-A32C-14C90B273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374EFC76-2F36-487A-A5DA-CD8A72C02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942A180-E164-40B8-AB7E-41ED57BEC123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CB78F8A0-8043-42A1-A6D4-EABE1F5C93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1017BC29-8D1C-4C55-8EF1-ADC19D590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CECFC9-E780-43F5-8A09-F4BC70B78697}" type="slidenum">
              <a:rPr lang="en-AU" altLang="en-US" smtClean="0"/>
              <a:pPr>
                <a:spcBef>
                  <a:spcPct val="0"/>
                </a:spcBef>
              </a:pPr>
              <a:t>2</a:t>
            </a:fld>
            <a:endParaRPr lang="en-AU" altLang="en-US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621CEAD3-80C7-4BDC-AF33-4A97E3B1C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237DE1F2-FBFC-4431-807B-F1BADFE4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0AEC2286-5B88-4AD2-B10B-C8A4AE3F49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93BE74D-0499-430D-A7BE-C03DC8AFD46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F9072784-6019-4D89-810D-15BA0470E8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A6061BD9-35AB-4C7F-804B-5A307FD1A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632127D-E063-4A72-82BE-8C2CC0933CA3}" type="slidenum">
              <a:rPr lang="en-AU" altLang="en-US" smtClean="0"/>
              <a:pPr>
                <a:spcBef>
                  <a:spcPct val="0"/>
                </a:spcBef>
              </a:pPr>
              <a:t>20</a:t>
            </a:fld>
            <a:endParaRPr lang="en-AU" altLang="en-US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6677AAD6-9272-4F48-B380-5670659D3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88C5242C-7B62-496F-98A8-3558CC7DE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9CE8D72C-C591-4973-8A44-C5C10045AF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34BB112-5E3A-4E36-A624-4A184E818D80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EECC992A-0108-4BF6-893C-1CC4129C18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88A998C5-C2FD-4B4F-A2F2-B00E565CB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0EB2C0-E443-47B3-8D27-5F0C1B96A825}" type="slidenum">
              <a:rPr lang="en-AU" altLang="en-US" smtClean="0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D7A4B546-DFA6-4DC2-95D1-50C6D3BF0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6AA66794-7980-4AF4-9B39-3F498922B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Ins =&gt; instruction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F8054F1-BB66-4FAF-8293-6541381E32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3961173B-95F1-4084-AEED-C8EA6E1E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4F51-0F36-4BE7-AF58-2B2596CE2E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58A2D78-4012-49C8-AD17-50A2A1FF6F5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6C53-827E-445D-805F-E239C5C26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40966" name="Slide Number Placeholder 6">
            <a:extLst>
              <a:ext uri="{FF2B5EF4-FFF2-40B4-BE49-F238E27FC236}">
                <a16:creationId xmlns:a16="http://schemas.microsoft.com/office/drawing/2014/main" id="{1D9719AB-5CE4-43A4-AA44-3455D5755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53925E-43BD-462F-8FD6-787CDBBF7870}" type="slidenum">
              <a:rPr lang="en-AU" altLang="en-US" smtClean="0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ECF572F3-8AC4-4F70-8FAA-150B0AB3F6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70E3DCD-977E-4D6E-B7A4-F9992B4BD1A2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289632DD-5312-457A-8609-BFB573145F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15B477DF-D904-4513-B461-89F7F3A5B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C45D6E-15AC-4DEC-84C5-C4483FB5D0D3}" type="slidenum">
              <a:rPr lang="en-AU" altLang="en-US" smtClean="0"/>
              <a:pPr>
                <a:spcBef>
                  <a:spcPct val="0"/>
                </a:spcBef>
              </a:pPr>
              <a:t>23</a:t>
            </a:fld>
            <a:endParaRPr lang="en-AU" altLang="en-US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DC8F9200-1FBA-445D-AC54-97D8E1B5D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E89EDAC3-DAF1-4E86-A2AA-393D9251A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AAD23659-6BDA-485F-8A5E-C20C042DCE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1ABA7F4-46DB-47B0-AF30-66FF7D72C94E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2E2F02CC-5F0E-494E-831C-4FBC261891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45060" name="Rectangle 7">
            <a:extLst>
              <a:ext uri="{FF2B5EF4-FFF2-40B4-BE49-F238E27FC236}">
                <a16:creationId xmlns:a16="http://schemas.microsoft.com/office/drawing/2014/main" id="{AD899C32-99D6-4939-BE08-91DAD6CCD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6B5883-8CAB-401F-AE72-91F12D53C048}" type="slidenum">
              <a:rPr lang="en-AU" altLang="en-US" smtClean="0"/>
              <a:pPr>
                <a:spcBef>
                  <a:spcPct val="0"/>
                </a:spcBef>
              </a:pPr>
              <a:t>24</a:t>
            </a:fld>
            <a:endParaRPr lang="en-AU" altLang="en-US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5839ECAC-5279-4CAF-923C-48C30D32D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477385EC-4D42-4C32-9FF0-102984109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FUs=&gt; Functional Units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FD8D508E-3429-4E97-B73E-23CBE918A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0FF6377-0884-4F3D-8376-D33AB94BD5CF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2592CC26-A407-4ADB-96D1-3F554C8BFB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FD6BEE4C-8456-4CE1-B38C-56058A550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FF6A67-1D7C-4900-9355-006D36E3E94B}" type="slidenum">
              <a:rPr lang="en-AU" altLang="en-US" smtClean="0"/>
              <a:pPr>
                <a:spcBef>
                  <a:spcPct val="0"/>
                </a:spcBef>
              </a:pPr>
              <a:t>25</a:t>
            </a:fld>
            <a:endParaRPr lang="en-AU" altLang="en-US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F725A476-D645-4363-8FC1-40CFB30C1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8EA9D4CA-9247-4D0D-B3A7-3C8458638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5A277F72-1CC6-443D-9E20-0DD194E405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CF9617-30F0-4425-9087-FB33165E1A4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CBE7D75C-6577-4B0B-9E21-4CB5246D08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B0061D4B-2897-4667-B137-FA3FDB16A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69E613-3F17-486F-A1D8-8309296A9C38}" type="slidenum">
              <a:rPr lang="en-AU" altLang="en-US" smtClean="0"/>
              <a:pPr>
                <a:spcBef>
                  <a:spcPct val="0"/>
                </a:spcBef>
              </a:pPr>
              <a:t>26</a:t>
            </a:fld>
            <a:endParaRPr lang="en-AU" alt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E1F3E19A-57D4-4F20-8773-14EC680E3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FB71C26C-9C0F-4722-AE95-BCC67C71F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H/W =&gt; Hardware</a:t>
            </a:r>
          </a:p>
          <a:p>
            <a:r>
              <a:rPr lang="en-US" altLang="en-US"/>
              <a:t>S/W =&gt; Software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76276801-A810-4729-BBEF-7387C0D4AD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EB517DB-B1A2-4F54-9D66-793B96347BB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474723A3-9E3C-416E-838E-1A55349EE6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51204" name="Rectangle 7">
            <a:extLst>
              <a:ext uri="{FF2B5EF4-FFF2-40B4-BE49-F238E27FC236}">
                <a16:creationId xmlns:a16="http://schemas.microsoft.com/office/drawing/2014/main" id="{B35F0556-4B1C-4513-8E76-D811B89A2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92D4D66-7E3C-4DF3-87E5-DB30DDEC5D0A}" type="slidenum">
              <a:rPr lang="en-AU" altLang="en-US" smtClean="0"/>
              <a:pPr>
                <a:spcBef>
                  <a:spcPct val="0"/>
                </a:spcBef>
              </a:pPr>
              <a:t>27</a:t>
            </a:fld>
            <a:endParaRPr lang="en-AU" altLang="en-US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3C595FE3-2AB1-47C5-8258-9E86DFF04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B9AD454E-B64F-4DAC-BABE-292AED4AE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C1274B37-D0E1-463F-B64D-93DA27DF41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A1CE2A6-32F0-4964-9061-E1AE9F2E5FFB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305791AB-908D-499B-888D-306044814A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53252" name="Rectangle 7">
            <a:extLst>
              <a:ext uri="{FF2B5EF4-FFF2-40B4-BE49-F238E27FC236}">
                <a16:creationId xmlns:a16="http://schemas.microsoft.com/office/drawing/2014/main" id="{FDA6FE3B-8622-4250-83B6-D5361021A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53ABA1-E82B-48BE-A65E-904503FED007}" type="slidenum">
              <a:rPr lang="en-AU" altLang="en-US" smtClean="0"/>
              <a:pPr>
                <a:spcBef>
                  <a:spcPct val="0"/>
                </a:spcBef>
              </a:pPr>
              <a:t>28</a:t>
            </a:fld>
            <a:endParaRPr lang="en-AU" altLang="en-US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4A0690C9-E0C2-4336-9732-2D0CE60363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0CF29A22-1124-41BA-AB05-721241F49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F9CCC5F5-C1D2-4736-8970-D69502E52E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044666A-E4CE-4997-A41F-AB876058303E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ACA6D3A8-D7FD-420B-9FF8-F3238F173F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55300" name="Rectangle 7">
            <a:extLst>
              <a:ext uri="{FF2B5EF4-FFF2-40B4-BE49-F238E27FC236}">
                <a16:creationId xmlns:a16="http://schemas.microsoft.com/office/drawing/2014/main" id="{A6CA5A4B-157E-411E-A066-1E5518637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A8760F-36FC-4B26-8052-8E34DCAAC559}" type="slidenum">
              <a:rPr lang="en-AU" altLang="en-US" smtClean="0"/>
              <a:pPr>
                <a:spcBef>
                  <a:spcPct val="0"/>
                </a:spcBef>
              </a:pPr>
              <a:t>29</a:t>
            </a:fld>
            <a:endParaRPr lang="en-AU" altLang="en-US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51DAA629-494D-463E-9609-52E4982780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F1BE8212-A972-4E65-8427-CE78BCADC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374EFC76-2F36-487A-A5DA-CD8A72C02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942A180-E164-40B8-AB7E-41ED57BEC123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CB78F8A0-8043-42A1-A6D4-EABE1F5C93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1017BC29-8D1C-4C55-8EF1-ADC19D590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CECFC9-E780-43F5-8A09-F4BC70B78697}" type="slidenum">
              <a:rPr lang="en-AU" altLang="en-US" smtClean="0"/>
              <a:pPr>
                <a:spcBef>
                  <a:spcPct val="0"/>
                </a:spcBef>
              </a:pPr>
              <a:t>3</a:t>
            </a:fld>
            <a:endParaRPr lang="en-AU" altLang="en-US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621CEAD3-80C7-4BDC-AF33-4A97E3B1C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237DE1F2-FBFC-4431-807B-F1BADFE4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7181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:a16="http://schemas.microsoft.com/office/drawing/2014/main" id="{E34696CA-60F9-46AF-A857-F0F6A455FD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63384F-09B0-4DCF-9300-828FA176D230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B251A99F-E5D3-49A0-A124-C9D4292340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CC83D25C-6D86-4FAC-A6D5-62B232FD5F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2DC14B-A0D1-46E9-8F86-CD26B2EB16BD}" type="slidenum">
              <a:rPr lang="en-AU" altLang="en-US" smtClean="0"/>
              <a:pPr>
                <a:spcBef>
                  <a:spcPct val="0"/>
                </a:spcBef>
              </a:pPr>
              <a:t>30</a:t>
            </a:fld>
            <a:endParaRPr lang="en-AU" altLang="en-US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F29606B5-BA17-4812-9FCB-69BB37030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6BE06CFE-07DE-4022-BD7C-2446D0AAF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E309E8C0-5EEE-4026-8CEB-8F335B098D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B5B0EF3-1D26-440D-8954-CB9E9C699C1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CE664DB4-1E8B-4BEB-A3BC-97654F7FE7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9ED79109-F090-4CD4-B71A-CA23B4BA3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F2BCF9-F9FE-4514-88D9-CC0987F210ED}" type="slidenum">
              <a:rPr lang="en-AU" altLang="en-US" smtClean="0"/>
              <a:pPr>
                <a:spcBef>
                  <a:spcPct val="0"/>
                </a:spcBef>
              </a:pPr>
              <a:t>31</a:t>
            </a:fld>
            <a:endParaRPr lang="en-AU" altLang="en-US"/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6BEEDDD0-4175-41AE-815B-F4E07E59B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813361B2-8055-4A11-B1DC-1C3122B95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GP-GPU: general purpose GPU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919A7326-189F-4F10-BAA5-7BC224EC17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6982C24-26F9-43B0-8435-2CE98D3FDF4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BBA72810-AB10-4E8E-A4B6-EE98115A87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1444" name="Rectangle 7">
            <a:extLst>
              <a:ext uri="{FF2B5EF4-FFF2-40B4-BE49-F238E27FC236}">
                <a16:creationId xmlns:a16="http://schemas.microsoft.com/office/drawing/2014/main" id="{B7ECC294-0E70-4318-AA13-25AF2E532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A309AB-2215-4C50-AFFB-3F9A03F5C6F5}" type="slidenum">
              <a:rPr lang="en-AU" altLang="en-US" smtClean="0"/>
              <a:pPr>
                <a:spcBef>
                  <a:spcPct val="0"/>
                </a:spcBef>
              </a:pPr>
              <a:t>32</a:t>
            </a:fld>
            <a:endParaRPr lang="en-AU" altLang="en-US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AC95DDFD-CFF9-4FD9-BA50-A1F2C221C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843BB07C-6F46-4AE5-9E09-36E32909B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BB76A19D-9CE3-423F-84BF-99C0B9ED78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43826BB-A4B2-47A4-A12A-C4F2D2F6112A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968E6EC6-E316-4C90-8AFA-03C7F3EBCE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0722AA23-EFA4-4B74-BB43-4253AF40D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13A06B-7571-4FFF-A631-24C5D905E1F4}" type="slidenum">
              <a:rPr lang="en-AU" altLang="en-US" smtClean="0"/>
              <a:pPr>
                <a:spcBef>
                  <a:spcPct val="0"/>
                </a:spcBef>
              </a:pPr>
              <a:t>33</a:t>
            </a:fld>
            <a:endParaRPr lang="en-AU" altLang="en-US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6873AA03-438D-4909-A4EE-41604ED62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BB0AAF22-5ADE-478C-89CF-E7B5FE5D6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SIMD : Single Instruction stream Multi Data streams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EFE555A7-A1E5-4F01-9088-6974A86932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1EDB81A-7C94-40AB-B935-9893BC2666F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CEA412F0-86BB-47C1-AD05-7B2C64E566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5540" name="Rectangle 7">
            <a:extLst>
              <a:ext uri="{FF2B5EF4-FFF2-40B4-BE49-F238E27FC236}">
                <a16:creationId xmlns:a16="http://schemas.microsoft.com/office/drawing/2014/main" id="{D1427E8D-8334-4908-A770-CBEA2CDF4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6B2F09-88A1-4B4D-A386-FA593EE22D26}" type="slidenum">
              <a:rPr lang="en-AU" altLang="en-US" smtClean="0"/>
              <a:pPr>
                <a:spcBef>
                  <a:spcPct val="0"/>
                </a:spcBef>
              </a:pPr>
              <a:t>34</a:t>
            </a:fld>
            <a:endParaRPr lang="en-AU" altLang="en-US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93EDC632-BFCA-46A7-BF2E-413158769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164A0FE3-FCF5-4BF1-B36D-C6400FFBD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SIMD : Single Instruction stream Multi Data streams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2945F66C-0817-463D-A784-C6D2CFF49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7C07DDB3-A2EB-4F44-9EEA-2CF8AC40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C0B81-1B41-4C1C-AE27-539A0C0DCA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D8B677-9E3E-47CE-896A-819082E98E9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44CE-EBCC-4F2B-BE70-E1244C38D2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7590" name="Slide Number Placeholder 6">
            <a:extLst>
              <a:ext uri="{FF2B5EF4-FFF2-40B4-BE49-F238E27FC236}">
                <a16:creationId xmlns:a16="http://schemas.microsoft.com/office/drawing/2014/main" id="{D378753C-D436-4D8D-8DEE-46B444525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473522-3FE7-4E5A-A895-7A55C856718C}" type="slidenum">
              <a:rPr lang="en-AU" altLang="en-US" smtClean="0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A7B17398-E068-4302-B186-8132DA760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FF9761A5-C902-4B1D-BF60-C714F241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0D2A0-304B-4348-BB35-428E9F0B9C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9FBB4FB-7206-4724-8FBC-0E79CDE2EAE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7A677-B53C-4936-A34D-7217E558AD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69638" name="Slide Number Placeholder 6">
            <a:extLst>
              <a:ext uri="{FF2B5EF4-FFF2-40B4-BE49-F238E27FC236}">
                <a16:creationId xmlns:a16="http://schemas.microsoft.com/office/drawing/2014/main" id="{496B1F38-F46B-4E42-BF15-A4D9F6D91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A5DA0-86CB-4060-BFBF-A4A8C0B764DC}" type="slidenum">
              <a:rPr lang="en-AU" altLang="en-US" smtClean="0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1CD988A9-847A-41AF-AC91-8D459E2BB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5E4EFD35-98C9-4FF9-9C4E-D96F1853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D59D-8CC5-4D40-AB89-9450ECAF98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2FE9FEC-8A8A-4166-9976-FF15DE5BC87E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BE2E-A491-48CB-9EAD-156F0B017A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71686" name="Slide Number Placeholder 6">
            <a:extLst>
              <a:ext uri="{FF2B5EF4-FFF2-40B4-BE49-F238E27FC236}">
                <a16:creationId xmlns:a16="http://schemas.microsoft.com/office/drawing/2014/main" id="{85DA098F-610C-444C-BE73-120694332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D37779-AE48-4608-841C-3F54BB807BAA}" type="slidenum">
              <a:rPr lang="en-AU" altLang="en-US" smtClean="0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61FEA868-357B-4ED2-A3CC-47A0E781D1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8E9E1420-70EB-4B58-A5B9-68D533A1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7755-6B77-422E-B4AE-72000486FB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A7CDA9C-989C-41CF-8906-E29A1F5F5C6F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B6F1-A9C0-4C9D-AF8E-C0B1E8A590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73734" name="Slide Number Placeholder 6">
            <a:extLst>
              <a:ext uri="{FF2B5EF4-FFF2-40B4-BE49-F238E27FC236}">
                <a16:creationId xmlns:a16="http://schemas.microsoft.com/office/drawing/2014/main" id="{8CAD502B-541A-40A8-A00E-8659D3D5A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196A52-630E-4917-9965-6ADB1AFE2306}" type="slidenum">
              <a:rPr lang="en-AU" altLang="en-US" smtClean="0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2EA3328-EF8A-41AE-9885-B17CAE8A4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0550E1D-5A06-4660-A18D-D2E8AEA71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65911DBE-D6E4-4688-BB53-564533031F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312372-B60C-41E5-B5A3-699D93C672B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6EE06553-336A-4D2A-AA0A-92E1F90B15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3E3F9D56-B732-43B4-B052-9753B71CB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3C4520-7535-404B-B788-7E55D94D68A6}" type="slidenum">
              <a:rPr lang="en-AU" altLang="en-US" smtClean="0"/>
              <a:pPr>
                <a:spcBef>
                  <a:spcPct val="0"/>
                </a:spcBef>
              </a:pPr>
              <a:t>4</a:t>
            </a:fld>
            <a:endParaRPr lang="en-AU" alt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591A36E1-3AB3-466D-B7EC-A33AD46C9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C12AC757-88E5-4C79-9AC8-5676AC8F6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41DEC537-FFE3-497D-AB3A-5467452361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65E576D-123C-4FF9-8F76-466DFA1DC28C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19DC32E1-8C6B-4347-AFB4-3227219718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77828" name="Rectangle 7">
            <a:extLst>
              <a:ext uri="{FF2B5EF4-FFF2-40B4-BE49-F238E27FC236}">
                <a16:creationId xmlns:a16="http://schemas.microsoft.com/office/drawing/2014/main" id="{FFFD06E0-B2E6-40C3-BE40-662D40B10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E38811-CD88-418E-BC32-94D4015447D5}" type="slidenum">
              <a:rPr lang="en-AU" altLang="en-US" smtClean="0"/>
              <a:pPr>
                <a:spcBef>
                  <a:spcPct val="0"/>
                </a:spcBef>
              </a:pPr>
              <a:t>40</a:t>
            </a:fld>
            <a:endParaRPr lang="en-AU" altLang="en-US"/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30DF467B-F6A5-4833-9375-E75D0CD0CB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4B84331E-3FB7-4104-8266-AA167A7D9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A6C234B2-C44D-4C08-B891-D9F0692D5D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084C7E15-EA52-47C1-9BD4-409FA0F2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F1DF1-88AE-47EA-9FF6-BA09B2D099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7E34DCA-7D73-4BFE-ACE7-61AED78F986C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2B38D-591D-4CFA-B734-8CFF38043B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79878" name="Slide Number Placeholder 6">
            <a:extLst>
              <a:ext uri="{FF2B5EF4-FFF2-40B4-BE49-F238E27FC236}">
                <a16:creationId xmlns:a16="http://schemas.microsoft.com/office/drawing/2014/main" id="{8BEF1079-C9F2-400E-8954-F107B933C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DD15DF-9911-4C09-8869-CF259B4A486F}" type="slidenum">
              <a:rPr lang="en-AU" altLang="en-US" smtClean="0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0C729E05-575D-40F4-9A27-62598BE6E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3445FAAB-DE78-4BD6-B471-C1375213A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D6AF0-717E-4046-BEDF-9105465AA9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A90119-4449-4BCE-8BE6-8E99BE5921FB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6839E-65B8-4220-A02F-64667A7714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81926" name="Slide Number Placeholder 6">
            <a:extLst>
              <a:ext uri="{FF2B5EF4-FFF2-40B4-BE49-F238E27FC236}">
                <a16:creationId xmlns:a16="http://schemas.microsoft.com/office/drawing/2014/main" id="{7A9AB6CC-A8B2-4408-B0A0-887B3DE46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F204B4-B4B4-4536-979E-758624F29992}" type="slidenum">
              <a:rPr lang="en-AU" altLang="en-US" smtClean="0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6F59E80F-2178-4570-816C-364501664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6A601DB-D0D1-49E8-909C-AD6ECEF4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5A2B-60AB-4F10-BF26-0922B04278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A6E2825-9148-4306-A490-49B94233CA8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78ED4-2AAF-4213-8939-960C203B7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83974" name="Slide Number Placeholder 6">
            <a:extLst>
              <a:ext uri="{FF2B5EF4-FFF2-40B4-BE49-F238E27FC236}">
                <a16:creationId xmlns:a16="http://schemas.microsoft.com/office/drawing/2014/main" id="{3F51B13A-DF6E-48D3-ACCC-02DD57E58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78AEB6-7FDB-4452-9568-D980A7C3A436}" type="slidenum">
              <a:rPr lang="en-AU" altLang="en-US" smtClean="0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BB0533E7-4298-4583-A482-28EEE6F3D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ECD296D9-A8EB-4136-8C74-1797079C6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8E510-B12B-408D-8160-BBB4E02E8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5834F26-61EC-466D-8F40-48951EC0B2B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622A4-0356-4366-BB7A-0DD368732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86022" name="Slide Number Placeholder 6">
            <a:extLst>
              <a:ext uri="{FF2B5EF4-FFF2-40B4-BE49-F238E27FC236}">
                <a16:creationId xmlns:a16="http://schemas.microsoft.com/office/drawing/2014/main" id="{C34A0196-419E-4916-A6F5-55024A3D7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3F6E31-EC76-44E6-82D6-59671F9F7B59}" type="slidenum">
              <a:rPr lang="en-AU" altLang="en-US" smtClean="0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3456A475-37C2-451B-93E9-62EC721D1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73B1D2-737A-45CF-BE6D-605A5CE53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8E55A33A-90B0-4DD4-8FBA-B873B3A84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38CE58C4-A590-464A-B41F-F701EB9A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EFB19-F459-4669-89F1-A28243E476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D5B9A46-969A-4DD9-93A3-7D7F860761A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B2476-156B-4B28-8C6D-2FA13E860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90118" name="Slide Number Placeholder 6">
            <a:extLst>
              <a:ext uri="{FF2B5EF4-FFF2-40B4-BE49-F238E27FC236}">
                <a16:creationId xmlns:a16="http://schemas.microsoft.com/office/drawing/2014/main" id="{CDB9C937-8466-4588-BB6D-727305B0B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F045E7-8072-4AF2-93CA-A698DAAEF33C}" type="slidenum">
              <a:rPr lang="en-AU" altLang="en-US" smtClean="0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5E806E22-C285-496D-96A5-CD4BA8638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7D2C6861-4757-4844-8207-11671087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797E-D293-4377-B9FE-63C8D9211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3F828B-0277-4674-A47B-1F924CAF3DF1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503DD-2DA9-4479-8107-1B72A0A86D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92166" name="Slide Number Placeholder 6">
            <a:extLst>
              <a:ext uri="{FF2B5EF4-FFF2-40B4-BE49-F238E27FC236}">
                <a16:creationId xmlns:a16="http://schemas.microsoft.com/office/drawing/2014/main" id="{116DE736-BD05-4BB4-8A34-39E68EE12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7E2066-516A-430D-A829-4E9C80B06C5F}" type="slidenum">
              <a:rPr lang="en-AU" altLang="en-US" smtClean="0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3706BC43-29EA-4A09-B5A8-1E5B80242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0FF5F30D-F3E5-4F1F-91BF-15E5296F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AE5FB-80B9-436E-BF61-4EC363E536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FA70055-2080-4C6F-801C-B04DA9A066CF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18BA-7141-4AAE-973B-BC34C20E5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94214" name="Slide Number Placeholder 6">
            <a:extLst>
              <a:ext uri="{FF2B5EF4-FFF2-40B4-BE49-F238E27FC236}">
                <a16:creationId xmlns:a16="http://schemas.microsoft.com/office/drawing/2014/main" id="{A190DBC5-8DAE-442D-B4E1-E63CD2DFF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308B66-6391-43B3-BED1-C2C3E19A8C76}" type="slidenum">
              <a:rPr lang="en-AU" altLang="en-US" smtClean="0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15695950-9D06-4071-8E3C-55767760A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2FA9D46B-BFE8-49F9-AB0F-565B6F63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2A62-5F2B-4055-9AE7-9AC3FFEBDB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4AA1765-6B59-4837-B06A-A8DAE507A92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3E864-2150-4707-A82A-4DEE5715CF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96262" name="Slide Number Placeholder 6">
            <a:extLst>
              <a:ext uri="{FF2B5EF4-FFF2-40B4-BE49-F238E27FC236}">
                <a16:creationId xmlns:a16="http://schemas.microsoft.com/office/drawing/2014/main" id="{801E6F72-B451-403C-B99D-204846B6E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58A104-BC8F-49D5-A939-E7E6C8A21163}" type="slidenum">
              <a:rPr lang="en-AU" altLang="en-US" smtClean="0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65911DBE-D6E4-4688-BB53-564533031F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312372-B60C-41E5-B5A3-699D93C672B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6EE06553-336A-4D2A-AA0A-92E1F90B15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3E3F9D56-B732-43B4-B052-9753B71CB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3C4520-7535-404B-B788-7E55D94D68A6}" type="slidenum">
              <a:rPr lang="en-AU" altLang="en-US" smtClean="0"/>
              <a:pPr>
                <a:spcBef>
                  <a:spcPct val="0"/>
                </a:spcBef>
              </a:pPr>
              <a:t>5</a:t>
            </a:fld>
            <a:endParaRPr lang="en-AU" alt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591A36E1-3AB3-466D-B7EC-A33AD46C9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C12AC757-88E5-4C79-9AC8-5676AC8F6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65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0DA27A0F-C713-46D5-81E2-BC5768793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D548E5F7-182A-4EBC-9D41-2056088F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7792-B619-46EC-857B-A43E80304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C47FC81-0B07-4E8C-BF29-61D9492E3EB9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2F082-A1A0-44BE-8220-F33B01C1B3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98310" name="Slide Number Placeholder 6">
            <a:extLst>
              <a:ext uri="{FF2B5EF4-FFF2-40B4-BE49-F238E27FC236}">
                <a16:creationId xmlns:a16="http://schemas.microsoft.com/office/drawing/2014/main" id="{8DFD548E-5690-45C2-A6F3-7087841A6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92D4C6-B8E3-43E6-9F66-D7C84BFCDFED}" type="slidenum">
              <a:rPr lang="en-AU" altLang="en-US" smtClean="0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1B911649-4A58-43C2-8324-F8E776972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1576A0E1-2DD7-4D17-A987-9379180F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Ref: Intel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4CD7-F057-4023-8E68-AA071C2ABF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C0E809F-9883-4F43-BA28-E3E40082E006}" type="datetime3">
              <a:rPr lang="en-AU" smtClean="0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E83D-37AC-4F01-980B-E1F901A075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0358" name="Slide Number Placeholder 5">
            <a:extLst>
              <a:ext uri="{FF2B5EF4-FFF2-40B4-BE49-F238E27FC236}">
                <a16:creationId xmlns:a16="http://schemas.microsoft.com/office/drawing/2014/main" id="{FC003009-7195-4646-AA69-3D3DC295D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9613" indent="-27305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2200" indent="-217488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8763" indent="-217488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6913" indent="-217488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4113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81313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8513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5713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9B0074-0F38-44EB-AEA5-9E5984B1C66A}" type="slidenum">
              <a:rPr lang="en-AU" altLang="en-US" smtClean="0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C8065048-5EA0-4DB5-B0FE-C3C4796D7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BE39D2B2-D6A4-4C0C-89F2-3B226179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19902-45FF-4E9B-AF5B-C4D3F1FEFF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E5DEEAE-01AD-4A2C-8290-8DB077E3921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367A2-1D7C-42C4-A999-A55275655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2406" name="Slide Number Placeholder 6">
            <a:extLst>
              <a:ext uri="{FF2B5EF4-FFF2-40B4-BE49-F238E27FC236}">
                <a16:creationId xmlns:a16="http://schemas.microsoft.com/office/drawing/2014/main" id="{E5D9B495-A12A-45F9-B683-B5734C3B4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1156A2E-A7E6-44C1-A2BA-74E46DBC7745}" type="slidenum">
              <a:rPr lang="en-AU" altLang="en-US" smtClean="0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85AF936A-C66D-4DA0-93F6-BDD8FE30C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77D7AB2A-863E-41CF-8AC5-C83BD4130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088BA-9110-4080-9218-1403D6CED0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3186F62-BA8B-4BF8-AD51-7C4782D9035F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9FCB-7053-4E6D-A7AF-1973ED6B9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4454" name="Slide Number Placeholder 6">
            <a:extLst>
              <a:ext uri="{FF2B5EF4-FFF2-40B4-BE49-F238E27FC236}">
                <a16:creationId xmlns:a16="http://schemas.microsoft.com/office/drawing/2014/main" id="{F0D29215-5EE5-4FDA-9FC9-EE996839E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31C483-59A5-48FE-8180-0BA17EFBCB5C}" type="slidenum">
              <a:rPr lang="en-AU" altLang="en-US" smtClean="0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AB3DD15F-FEC8-4CC9-B638-0EF0AAEC7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484207B3-1ABD-4D9C-81DD-BD1315CF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 = number of nodes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AC097-72C0-40BF-A5C3-4999ECF820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F56550F-0673-495B-B844-5752CC37C1D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C079-DBB1-4E3E-BD9E-1F93A4D6ED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6502" name="Slide Number Placeholder 6">
            <a:extLst>
              <a:ext uri="{FF2B5EF4-FFF2-40B4-BE49-F238E27FC236}">
                <a16:creationId xmlns:a16="http://schemas.microsoft.com/office/drawing/2014/main" id="{BD0C6887-12BE-44FC-95BC-BCE54CA0A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AE20BA-4E6A-4FBF-B50E-E9B5C6725884}" type="slidenum">
              <a:rPr lang="en-AU" altLang="en-US" smtClean="0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2C73E4C8-FCC8-4004-94C2-2E1579C4C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78FA9D0C-0CFD-45CD-B506-95462BFA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397BD-4E03-4D45-A9C2-B46041B9D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71D1828-289E-42BF-81AB-38EA5DD65BAF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3ADA-763E-42EC-AEA4-F06C8FBCBA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08550" name="Slide Number Placeholder 6">
            <a:extLst>
              <a:ext uri="{FF2B5EF4-FFF2-40B4-BE49-F238E27FC236}">
                <a16:creationId xmlns:a16="http://schemas.microsoft.com/office/drawing/2014/main" id="{477D4990-7784-4A84-9D88-8C8829231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C3FA6AE-7266-4A89-835D-334E01279218}" type="slidenum">
              <a:rPr lang="en-AU" altLang="en-US" smtClean="0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B14F6F2C-F4FE-4EA5-B81F-4E16F8595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19C5BE89-611E-4073-A772-8ADEB66A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EA7C-2A76-42C8-8D37-A65C04396F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3E919E9-AFA3-4AF3-AE09-4CE8F71DFF3E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E240-E104-4BB4-9D88-5334F6812C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10598" name="Slide Number Placeholder 6">
            <a:extLst>
              <a:ext uri="{FF2B5EF4-FFF2-40B4-BE49-F238E27FC236}">
                <a16:creationId xmlns:a16="http://schemas.microsoft.com/office/drawing/2014/main" id="{C6DD194A-023D-4EBF-9491-5B912E89B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D9F1DB-604B-4CD2-B4F1-677A248EE123}" type="slidenum">
              <a:rPr lang="en-AU" altLang="en-US" smtClean="0">
                <a:latin typeface="Times New Roman" panose="02020603050405020304" pitchFamily="18" charset="0"/>
              </a:rPr>
              <a:pPr/>
              <a:t>56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6DDE9F46-4B90-42A0-B653-70842A66A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B3EE3BD7-3657-4EAB-8E6F-A691CBC1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DAFA8-C380-460B-8BFA-4053D82042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59527D-655F-4739-8E72-B3902DE9DFD7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99F8D-D874-49BB-B695-44F15F618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12646" name="Slide Number Placeholder 6">
            <a:extLst>
              <a:ext uri="{FF2B5EF4-FFF2-40B4-BE49-F238E27FC236}">
                <a16:creationId xmlns:a16="http://schemas.microsoft.com/office/drawing/2014/main" id="{37987001-6D4A-4B4E-A9EA-157E17A13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29DA02-D0EB-4D8D-A717-1BEC21AC8F92}" type="slidenum">
              <a:rPr lang="en-AU" altLang="en-US" smtClean="0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EA8E6DF8-52C3-40CE-9F25-05B1AE08C8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DBB1FE6-B092-4A22-9E1E-E3AFF413490C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07DBB882-E0FF-4212-B3A4-9144F3FA15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16740" name="Rectangle 7">
            <a:extLst>
              <a:ext uri="{FF2B5EF4-FFF2-40B4-BE49-F238E27FC236}">
                <a16:creationId xmlns:a16="http://schemas.microsoft.com/office/drawing/2014/main" id="{EE000AED-94AC-4379-B281-41DFD0173C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9436CF-D0FB-4CBE-8FD8-230193A45771}" type="slidenum">
              <a:rPr lang="en-AU" altLang="en-US" smtClean="0"/>
              <a:pPr>
                <a:spcBef>
                  <a:spcPct val="0"/>
                </a:spcBef>
              </a:pPr>
              <a:t>58</a:t>
            </a:fld>
            <a:endParaRPr lang="en-AU" altLang="en-US"/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51307596-F50A-47AA-99DB-A868DE5E4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>
            <a:extLst>
              <a:ext uri="{FF2B5EF4-FFF2-40B4-BE49-F238E27FC236}">
                <a16:creationId xmlns:a16="http://schemas.microsoft.com/office/drawing/2014/main" id="{B9704BF1-8057-47DC-A974-0050E3262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41F151F8-E6DB-4EDD-8B7A-24DCD9FCDE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E55303E-32ED-47A3-9911-51547D50914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29292C18-C773-4DF5-8881-5F0BD95E99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18788" name="Rectangle 7">
            <a:extLst>
              <a:ext uri="{FF2B5EF4-FFF2-40B4-BE49-F238E27FC236}">
                <a16:creationId xmlns:a16="http://schemas.microsoft.com/office/drawing/2014/main" id="{9DE3E122-04DF-4588-A5E4-4A9AFFF64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3EECD5-DA3A-4D70-8E3E-429BB683B605}" type="slidenum">
              <a:rPr lang="en-AU" altLang="en-US" smtClean="0"/>
              <a:pPr>
                <a:spcBef>
                  <a:spcPct val="0"/>
                </a:spcBef>
              </a:pPr>
              <a:t>59</a:t>
            </a:fld>
            <a:endParaRPr lang="en-AU" altLang="en-US"/>
          </a:p>
        </p:txBody>
      </p:sp>
      <p:sp>
        <p:nvSpPr>
          <p:cNvPr id="118789" name="Rectangle 2">
            <a:extLst>
              <a:ext uri="{FF2B5EF4-FFF2-40B4-BE49-F238E27FC236}">
                <a16:creationId xmlns:a16="http://schemas.microsoft.com/office/drawing/2014/main" id="{E57496F8-62DF-4BCB-B7B7-8DDD0695C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>
            <a:extLst>
              <a:ext uri="{FF2B5EF4-FFF2-40B4-BE49-F238E27FC236}">
                <a16:creationId xmlns:a16="http://schemas.microsoft.com/office/drawing/2014/main" id="{2D31BBFD-8B92-4CCE-8353-D09DC3925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123A625F-9004-4CB2-8F17-D4C35CC590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D8916D6-F0A7-4A04-90C9-D2A7C77795B0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4134E717-1C23-40CD-A050-8C56DEE08A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A8C962F8-E090-4A6A-A36B-6E56B985E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A50221-5239-4057-91D8-7C476BAD0444}" type="slidenum">
              <a:rPr lang="en-AU" altLang="en-US" smtClean="0"/>
              <a:pPr>
                <a:spcBef>
                  <a:spcPct val="0"/>
                </a:spcBef>
              </a:pPr>
              <a:t>6</a:t>
            </a:fld>
            <a:endParaRPr lang="en-AU" altLang="en-US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3BE24A60-09C9-41AA-9EE2-F7C6F9173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9C7B24AD-60A7-4673-8EED-29022BFFF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CCC8CCCF-6629-49DE-950A-4246F2915E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C80DBE0-0C17-47FF-818C-C2DCBE506237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DCEFA075-A52C-4E18-A4CA-A8790B0BEF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20836" name="Rectangle 7">
            <a:extLst>
              <a:ext uri="{FF2B5EF4-FFF2-40B4-BE49-F238E27FC236}">
                <a16:creationId xmlns:a16="http://schemas.microsoft.com/office/drawing/2014/main" id="{30F12881-F52A-41B4-8A60-689345467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CA8722-4AC8-4C18-8731-9058CFE49795}" type="slidenum">
              <a:rPr lang="en-AU" altLang="en-US" smtClean="0"/>
              <a:pPr>
                <a:spcBef>
                  <a:spcPct val="0"/>
                </a:spcBef>
              </a:pPr>
              <a:t>60</a:t>
            </a:fld>
            <a:endParaRPr lang="en-AU" altLang="en-US"/>
          </a:p>
        </p:txBody>
      </p: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51C02B8A-2017-4D45-8AFD-C0E1CA4A72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>
            <a:extLst>
              <a:ext uri="{FF2B5EF4-FFF2-40B4-BE49-F238E27FC236}">
                <a16:creationId xmlns:a16="http://schemas.microsoft.com/office/drawing/2014/main" id="{3DCE018C-47B3-4075-8014-E6E017B35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3C4490EF-572E-4F47-A159-46D537C3A0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6E3D24F-3477-4E8D-9B0A-5E2F3102FB99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1AC8C17D-E9C4-49A9-BE38-3E01D6533D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22884" name="Rectangle 7">
            <a:extLst>
              <a:ext uri="{FF2B5EF4-FFF2-40B4-BE49-F238E27FC236}">
                <a16:creationId xmlns:a16="http://schemas.microsoft.com/office/drawing/2014/main" id="{973685CD-67F3-471C-BEDE-89C7D6A856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97474B-BA07-44EC-A10C-66A4690AEDA0}" type="slidenum">
              <a:rPr lang="en-AU" altLang="en-US" smtClean="0"/>
              <a:pPr>
                <a:spcBef>
                  <a:spcPct val="0"/>
                </a:spcBef>
              </a:pPr>
              <a:t>61</a:t>
            </a:fld>
            <a:endParaRPr lang="en-AU" altLang="en-US"/>
          </a:p>
        </p:txBody>
      </p:sp>
      <p:sp>
        <p:nvSpPr>
          <p:cNvPr id="122885" name="Rectangle 2">
            <a:extLst>
              <a:ext uri="{FF2B5EF4-FFF2-40B4-BE49-F238E27FC236}">
                <a16:creationId xmlns:a16="http://schemas.microsoft.com/office/drawing/2014/main" id="{B7AF395E-57FB-4694-86B6-875847217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>
            <a:extLst>
              <a:ext uri="{FF2B5EF4-FFF2-40B4-BE49-F238E27FC236}">
                <a16:creationId xmlns:a16="http://schemas.microsoft.com/office/drawing/2014/main" id="{F3ACA663-E5E6-4D39-B605-4BD46CB0E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45936E1B-F09B-481C-9A68-4984AE5BDA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D760848-9945-4940-A4C5-798A484B86C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21F38B06-5F98-445B-9E66-B150DC881C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24932" name="Rectangle 7">
            <a:extLst>
              <a:ext uri="{FF2B5EF4-FFF2-40B4-BE49-F238E27FC236}">
                <a16:creationId xmlns:a16="http://schemas.microsoft.com/office/drawing/2014/main" id="{43891A12-A910-469B-B905-69E34438E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66AEF8-1BCD-432A-B8DD-DE9E69BC8A2B}" type="slidenum">
              <a:rPr lang="en-AU" altLang="en-US" smtClean="0"/>
              <a:pPr>
                <a:spcBef>
                  <a:spcPct val="0"/>
                </a:spcBef>
              </a:pPr>
              <a:t>62</a:t>
            </a:fld>
            <a:endParaRPr lang="en-AU" altLang="en-US"/>
          </a:p>
        </p:txBody>
      </p:sp>
      <p:sp>
        <p:nvSpPr>
          <p:cNvPr id="124933" name="Rectangle 2">
            <a:extLst>
              <a:ext uri="{FF2B5EF4-FFF2-40B4-BE49-F238E27FC236}">
                <a16:creationId xmlns:a16="http://schemas.microsoft.com/office/drawing/2014/main" id="{81CFF825-F8D2-4536-A168-D99DCCC5A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>
            <a:extLst>
              <a:ext uri="{FF2B5EF4-FFF2-40B4-BE49-F238E27FC236}">
                <a16:creationId xmlns:a16="http://schemas.microsoft.com/office/drawing/2014/main" id="{37A1FE4D-72C7-49BE-9F15-994825410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744D62AE-AB27-48F9-94FE-682175AD58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5740CEDA-D7D4-4877-B063-27F63493D9D4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B984511D-5666-47CB-ADDE-64D9B0360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26980" name="Rectangle 7">
            <a:extLst>
              <a:ext uri="{FF2B5EF4-FFF2-40B4-BE49-F238E27FC236}">
                <a16:creationId xmlns:a16="http://schemas.microsoft.com/office/drawing/2014/main" id="{CB8BAAA5-50DA-4653-B89C-C88A6A482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355C1E-32D6-473E-9206-48D3F3C02DD5}" type="slidenum">
              <a:rPr lang="en-AU" altLang="en-US" smtClean="0"/>
              <a:pPr>
                <a:spcBef>
                  <a:spcPct val="0"/>
                </a:spcBef>
              </a:pPr>
              <a:t>63</a:t>
            </a:fld>
            <a:endParaRPr lang="en-AU" altLang="en-US"/>
          </a:p>
        </p:txBody>
      </p:sp>
      <p:sp>
        <p:nvSpPr>
          <p:cNvPr id="126981" name="Rectangle 2">
            <a:extLst>
              <a:ext uri="{FF2B5EF4-FFF2-40B4-BE49-F238E27FC236}">
                <a16:creationId xmlns:a16="http://schemas.microsoft.com/office/drawing/2014/main" id="{12AF09FB-4277-40B0-BDC1-4C96A71F3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>
            <a:extLst>
              <a:ext uri="{FF2B5EF4-FFF2-40B4-BE49-F238E27FC236}">
                <a16:creationId xmlns:a16="http://schemas.microsoft.com/office/drawing/2014/main" id="{BBEDB658-353B-416A-A81E-E27BB4169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79A14FCC-AE41-484F-9BB4-05BE392BA2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5DBB64E-3F62-463A-A8D5-E988CC54423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4E80EDA9-4FAF-40A0-8EDE-A45F30F0B3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29028" name="Rectangle 7">
            <a:extLst>
              <a:ext uri="{FF2B5EF4-FFF2-40B4-BE49-F238E27FC236}">
                <a16:creationId xmlns:a16="http://schemas.microsoft.com/office/drawing/2014/main" id="{68DBE2BD-7AE3-42E3-9E18-B1D620D2D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0B98AB-5B0D-4936-8DAA-A1CF4DC53B48}" type="slidenum">
              <a:rPr lang="en-AU" altLang="en-US" smtClean="0"/>
              <a:pPr>
                <a:spcBef>
                  <a:spcPct val="0"/>
                </a:spcBef>
              </a:pPr>
              <a:t>64</a:t>
            </a:fld>
            <a:endParaRPr lang="en-AU" altLang="en-US"/>
          </a:p>
        </p:txBody>
      </p:sp>
      <p:sp>
        <p:nvSpPr>
          <p:cNvPr id="129029" name="Rectangle 2">
            <a:extLst>
              <a:ext uri="{FF2B5EF4-FFF2-40B4-BE49-F238E27FC236}">
                <a16:creationId xmlns:a16="http://schemas.microsoft.com/office/drawing/2014/main" id="{0E3CCDB0-FC04-458D-8620-D49CEFEB5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>
            <a:extLst>
              <a:ext uri="{FF2B5EF4-FFF2-40B4-BE49-F238E27FC236}">
                <a16:creationId xmlns:a16="http://schemas.microsoft.com/office/drawing/2014/main" id="{A5A9740D-5953-48FD-AADA-F1097F491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6D07A9CB-AA0E-4FDD-BABE-5384777C0C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73DE25F-1C15-408E-8C16-306166C013E5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BB809F7D-3272-4129-8C79-67B168757B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31076" name="Rectangle 7">
            <a:extLst>
              <a:ext uri="{FF2B5EF4-FFF2-40B4-BE49-F238E27FC236}">
                <a16:creationId xmlns:a16="http://schemas.microsoft.com/office/drawing/2014/main" id="{9C9BCC6A-EC6F-4BBF-989A-3B9B186D8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D4C0FE-751F-4D9F-ACA0-EE9905B6CE61}" type="slidenum">
              <a:rPr lang="en-AU" altLang="en-US" smtClean="0"/>
              <a:pPr>
                <a:spcBef>
                  <a:spcPct val="0"/>
                </a:spcBef>
              </a:pPr>
              <a:t>65</a:t>
            </a:fld>
            <a:endParaRPr lang="en-AU" altLang="en-US"/>
          </a:p>
        </p:txBody>
      </p:sp>
      <p:sp>
        <p:nvSpPr>
          <p:cNvPr id="131077" name="Rectangle 2">
            <a:extLst>
              <a:ext uri="{FF2B5EF4-FFF2-40B4-BE49-F238E27FC236}">
                <a16:creationId xmlns:a16="http://schemas.microsoft.com/office/drawing/2014/main" id="{B5B14632-4A39-4C8D-BA52-671AFE59E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8" name="Rectangle 3">
            <a:extLst>
              <a:ext uri="{FF2B5EF4-FFF2-40B4-BE49-F238E27FC236}">
                <a16:creationId xmlns:a16="http://schemas.microsoft.com/office/drawing/2014/main" id="{1771C173-2E6E-45D4-B4CF-E8C6E67DE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A4690F48-DAA0-4EB0-8776-20145E959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E781F823-FD50-451C-80E9-67C7EAE7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A239-870D-4213-BB16-A049660197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FCCB054-1EF5-4181-80A4-394CACCFEEF2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7377A-D4D4-4219-AEA0-E5D1283D1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33126" name="Slide Number Placeholder 6">
            <a:extLst>
              <a:ext uri="{FF2B5EF4-FFF2-40B4-BE49-F238E27FC236}">
                <a16:creationId xmlns:a16="http://schemas.microsoft.com/office/drawing/2014/main" id="{6C36B01E-68D8-45F0-9014-008E920BE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7CECEC-201D-4194-AC4F-FB85FEADCDEF}" type="slidenum">
              <a:rPr lang="en-AU" altLang="en-US" smtClean="0">
                <a:latin typeface="Times New Roman" panose="02020603050405020304" pitchFamily="18" charset="0"/>
              </a:rPr>
              <a:pPr/>
              <a:t>66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3D65FDF3-810D-43E9-8896-572F91CDD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61BCC499-3832-4146-8065-F0FBE597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ECE8-8D53-4CBE-9051-BA7690E975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3AFA857-5CCF-42A8-8E64-363174DD0572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832D-57D3-4CC5-981D-9AD4A84F93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35174" name="Slide Number Placeholder 6">
            <a:extLst>
              <a:ext uri="{FF2B5EF4-FFF2-40B4-BE49-F238E27FC236}">
                <a16:creationId xmlns:a16="http://schemas.microsoft.com/office/drawing/2014/main" id="{136562D4-0BEB-4208-AC83-67AE331F1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5D5B95-E405-4693-8BE5-2E2AD96C3A3B}" type="slidenum">
              <a:rPr lang="en-AU" altLang="en-US" smtClean="0">
                <a:latin typeface="Times New Roman" panose="02020603050405020304" pitchFamily="18" charset="0"/>
              </a:rPr>
              <a:pPr/>
              <a:t>67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8DFE2672-B3A7-4DAC-AC68-E76659603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C6985FD2-0E57-48EE-B7E6-DD8C7BAE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01C1-B32E-4EF8-8AA4-55B6EF9450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23FF037-D550-497F-9FF7-62172C999201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008E-29BC-42BC-8877-C8A3CAE488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37222" name="Slide Number Placeholder 6">
            <a:extLst>
              <a:ext uri="{FF2B5EF4-FFF2-40B4-BE49-F238E27FC236}">
                <a16:creationId xmlns:a16="http://schemas.microsoft.com/office/drawing/2014/main" id="{A0065FD6-B75C-4EAD-AD9C-3A6261B82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1D58AE-3FAE-4924-AA9F-C08AE15A76F8}" type="slidenum">
              <a:rPr lang="en-AU" altLang="en-US" smtClean="0">
                <a:latin typeface="Times New Roman" panose="02020603050405020304" pitchFamily="18" charset="0"/>
              </a:rPr>
              <a:pPr/>
              <a:t>68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56B27FF5-4B7F-47ED-8E4D-D5ECBD6295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60ACA7D0-B3E7-48AE-9F09-91DD3BA9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DC1F2-6B54-415A-8619-57CCA12E4D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0D4CFA3-33D5-431A-AC8C-ABE55BFC1287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265FA-6D8D-48D9-AF1F-B6299233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39270" name="Slide Number Placeholder 6">
            <a:extLst>
              <a:ext uri="{FF2B5EF4-FFF2-40B4-BE49-F238E27FC236}">
                <a16:creationId xmlns:a16="http://schemas.microsoft.com/office/drawing/2014/main" id="{FFBA8640-C58F-4BF7-BE3E-B2B7D32A1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0D4893-82A0-4D1F-8807-C275DECE63AE}" type="slidenum">
              <a:rPr lang="en-AU" altLang="en-US" smtClean="0">
                <a:latin typeface="Times New Roman" panose="02020603050405020304" pitchFamily="18" charset="0"/>
              </a:rPr>
              <a:pPr/>
              <a:t>69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1BC4A060-43EB-4025-893F-C9453FF387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0D27638-6FD6-4906-A056-B1F56BD5DF3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4090BF27-4D93-4C1F-BEE6-BFC1F81736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27E936A6-7746-4595-A50E-FC6D0DBB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4C3F5E-A4C0-4C0E-9E80-1BA6877C2462}" type="slidenum">
              <a:rPr lang="en-AU" altLang="en-US" smtClean="0"/>
              <a:pPr>
                <a:spcBef>
                  <a:spcPct val="0"/>
                </a:spcBef>
              </a:pPr>
              <a:t>7</a:t>
            </a:fld>
            <a:endParaRPr lang="en-AU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FB4CB65-670B-4C06-B95F-A08818FF0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0F4F6A-1269-46F9-9865-58D4B8969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B103E0EB-CB92-444C-B656-73FB6D04D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DB7A2510-3742-4F81-BA83-502080C3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5777-826D-4205-AFAC-7B66FC3B53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A46ABB4-E0DB-435E-81AC-9AAFD2E1D9BE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B0BA9-4007-4E07-877A-63EDAF1C64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41318" name="Slide Number Placeholder 6">
            <a:extLst>
              <a:ext uri="{FF2B5EF4-FFF2-40B4-BE49-F238E27FC236}">
                <a16:creationId xmlns:a16="http://schemas.microsoft.com/office/drawing/2014/main" id="{10351439-9FAE-46F7-87D9-6DF141B41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31141C-F2BB-4088-86B3-5F899D4AA97A}" type="slidenum">
              <a:rPr lang="en-AU" altLang="en-US" smtClean="0">
                <a:latin typeface="Times New Roman" panose="02020603050405020304" pitchFamily="18" charset="0"/>
              </a:rPr>
              <a:pPr/>
              <a:t>70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D848C34F-DC6D-4920-A45B-9475F15D4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3DD55550-8C33-4D02-8ABB-3BFA780C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6FA8-DC75-470B-8AE1-3FEBD1476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B1EC3AE-6661-4084-8DEC-9F5B39D2EA97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BE05-2713-42A4-958F-A9D77C81F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43366" name="Slide Number Placeholder 6">
            <a:extLst>
              <a:ext uri="{FF2B5EF4-FFF2-40B4-BE49-F238E27FC236}">
                <a16:creationId xmlns:a16="http://schemas.microsoft.com/office/drawing/2014/main" id="{8F164999-4047-461D-B0BA-02DD65926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8025" indent="-271463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0613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717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65325" indent="-215900" defTabSz="9223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225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797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3369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94125" indent="-2159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9052F1-1B74-4B45-9C2E-990FAEF56A92}" type="slidenum">
              <a:rPr lang="en-AU" altLang="en-US" smtClean="0">
                <a:latin typeface="Times New Roman" panose="02020603050405020304" pitchFamily="18" charset="0"/>
              </a:rPr>
              <a:pPr/>
              <a:t>71</a:t>
            </a:fld>
            <a:endParaRPr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2EB9757E-C2AF-421C-8CED-4F9FB5ADBA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8A854FB-B256-4E9A-B3CF-B583293C366B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DB268C77-C1A9-4147-8A16-64CEDFAABE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45412" name="Rectangle 7">
            <a:extLst>
              <a:ext uri="{FF2B5EF4-FFF2-40B4-BE49-F238E27FC236}">
                <a16:creationId xmlns:a16="http://schemas.microsoft.com/office/drawing/2014/main" id="{9CD9E6BC-3F02-4983-B8FF-19676D1A3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82447E-4AFF-4702-B4D3-723AF492C86A}" type="slidenum">
              <a:rPr lang="en-AU" altLang="en-US" smtClean="0"/>
              <a:pPr>
                <a:spcBef>
                  <a:spcPct val="0"/>
                </a:spcBef>
              </a:pPr>
              <a:t>72</a:t>
            </a:fld>
            <a:endParaRPr lang="en-AU" altLang="en-US"/>
          </a:p>
        </p:txBody>
      </p:sp>
      <p:sp>
        <p:nvSpPr>
          <p:cNvPr id="145413" name="Rectangle 2">
            <a:extLst>
              <a:ext uri="{FF2B5EF4-FFF2-40B4-BE49-F238E27FC236}">
                <a16:creationId xmlns:a16="http://schemas.microsoft.com/office/drawing/2014/main" id="{1D1A0B61-3DFE-4304-8A9B-D3E21E67A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>
            <a:extLst>
              <a:ext uri="{FF2B5EF4-FFF2-40B4-BE49-F238E27FC236}">
                <a16:creationId xmlns:a16="http://schemas.microsoft.com/office/drawing/2014/main" id="{F436622D-427E-4A3F-B788-3D30EBFE5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6E3E1AD3-E432-4304-929A-FA7AE5ED91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7F5AB69-1F81-407F-959D-570D2CA29B2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232DF97F-969B-4783-BA9E-AC4A6A5C4D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47460" name="Rectangle 7">
            <a:extLst>
              <a:ext uri="{FF2B5EF4-FFF2-40B4-BE49-F238E27FC236}">
                <a16:creationId xmlns:a16="http://schemas.microsoft.com/office/drawing/2014/main" id="{AB8638F4-53F1-4B90-A4BF-2B6BCD8B4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37F8A4-0FC9-4C78-B9D0-E62029E1D2A5}" type="slidenum">
              <a:rPr lang="en-AU" altLang="en-US" smtClean="0"/>
              <a:pPr>
                <a:spcBef>
                  <a:spcPct val="0"/>
                </a:spcBef>
              </a:pPr>
              <a:t>73</a:t>
            </a:fld>
            <a:endParaRPr lang="en-AU" altLang="en-US"/>
          </a:p>
        </p:txBody>
      </p:sp>
      <p:sp>
        <p:nvSpPr>
          <p:cNvPr id="147461" name="Rectangle 2">
            <a:extLst>
              <a:ext uri="{FF2B5EF4-FFF2-40B4-BE49-F238E27FC236}">
                <a16:creationId xmlns:a16="http://schemas.microsoft.com/office/drawing/2014/main" id="{C5FB9EAC-84A4-4AE1-96EC-68020840D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>
            <a:extLst>
              <a:ext uri="{FF2B5EF4-FFF2-40B4-BE49-F238E27FC236}">
                <a16:creationId xmlns:a16="http://schemas.microsoft.com/office/drawing/2014/main" id="{955AC6D8-8E94-4924-985B-8FFD1011F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2C3533C0-1576-447A-B754-BDEF5737E4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C880007-257F-4146-A5B5-83B00C1BA880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B3230BF9-3280-477D-9D81-5BD3E24CE8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49508" name="Rectangle 7">
            <a:extLst>
              <a:ext uri="{FF2B5EF4-FFF2-40B4-BE49-F238E27FC236}">
                <a16:creationId xmlns:a16="http://schemas.microsoft.com/office/drawing/2014/main" id="{5E81165A-410C-4ECD-B5A8-E2A924E13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9F1A44-1875-48B0-B7E1-C45F90510BB3}" type="slidenum">
              <a:rPr lang="en-AU" altLang="en-US" smtClean="0"/>
              <a:pPr>
                <a:spcBef>
                  <a:spcPct val="0"/>
                </a:spcBef>
              </a:pPr>
              <a:t>74</a:t>
            </a:fld>
            <a:endParaRPr lang="en-AU" altLang="en-US"/>
          </a:p>
        </p:txBody>
      </p:sp>
      <p:sp>
        <p:nvSpPr>
          <p:cNvPr id="149509" name="Rectangle 2">
            <a:extLst>
              <a:ext uri="{FF2B5EF4-FFF2-40B4-BE49-F238E27FC236}">
                <a16:creationId xmlns:a16="http://schemas.microsoft.com/office/drawing/2014/main" id="{E4CD924F-0350-4AEE-B9F8-6F96645BDE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0" name="Rectangle 3">
            <a:extLst>
              <a:ext uri="{FF2B5EF4-FFF2-40B4-BE49-F238E27FC236}">
                <a16:creationId xmlns:a16="http://schemas.microsoft.com/office/drawing/2014/main" id="{21F63B4D-D61B-4E21-ACC3-2AC138865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1BC4A060-43EB-4025-893F-C9453FF387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0D27638-6FD6-4906-A056-B1F56BD5DF38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4090BF27-4D93-4C1F-BEE6-BFC1F81736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27E936A6-7746-4595-A50E-FC6D0DBB3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4C3F5E-A4C0-4C0E-9E80-1BA6877C2462}" type="slidenum">
              <a:rPr lang="en-AU" altLang="en-US" smtClean="0"/>
              <a:pPr>
                <a:spcBef>
                  <a:spcPct val="0"/>
                </a:spcBef>
              </a:pPr>
              <a:t>8</a:t>
            </a:fld>
            <a:endParaRPr lang="en-AU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FB4CB65-670B-4C06-B95F-A08818FF0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0F4F6A-1269-46F9-9865-58D4B8969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93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A3F18FBE-7A36-4E7D-9FFC-95CDA99185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CCAB8D-D574-4459-BBE3-CC7FB471571D}" type="datetime3">
              <a:rPr lang="en-AU"/>
              <a:pPr>
                <a:defRPr/>
              </a:pPr>
              <a:t>21 April, 2019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7AD32FF3-0051-4CCB-BFBF-7F12EB0505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6 — Multicores, Multiprocessors, and Clusters</a:t>
            </a:r>
            <a:endParaRPr lang="en-AU"/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BBF56C81-EC89-4E86-9D27-F9B0364BD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8025" indent="-271463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0613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5325" indent="-2159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25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797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369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4125" indent="-2159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C3CF34-F70E-45CE-9AAD-93A9BC6A1125}" type="slidenum">
              <a:rPr lang="en-AU" altLang="en-US" smtClean="0"/>
              <a:pPr>
                <a:spcBef>
                  <a:spcPct val="0"/>
                </a:spcBef>
              </a:pPr>
              <a:t>9</a:t>
            </a:fld>
            <a:endParaRPr lang="en-AU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6F828D06-35A3-49F9-8E64-C31938E2B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02BDB68C-71D5-42B1-8A04-2FFD47EF3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3E0FF1BF-530D-4E98-A3B6-815AB471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58EC0813-FE10-4626-8B77-7E59DE5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15862EEA-9E27-44D6-88C9-8492E42A7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71F3023D-C383-4BAC-89D5-D021797B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10587126-956D-4B2A-89DA-19451921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B2640505-3D80-4EAB-BFC8-57A7F2CD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Picture 14" descr="MK Logo (2).png">
            <a:extLst>
              <a:ext uri="{FF2B5EF4-FFF2-40B4-BE49-F238E27FC236}">
                <a16:creationId xmlns:a16="http://schemas.microsoft.com/office/drawing/2014/main" id="{FC107490-BFDA-447F-8220-B61DDE87692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CCAA3ACC-5081-437C-B99D-57303E65A9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2A3907-0153-45C0-A92E-F6A4434D1985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709D0B-2467-4FA5-97AC-02A8E519BEE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08AD608-1A13-496B-9190-A44061DADC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FC6F134A-3602-4BB8-94FA-1FE5137BD1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6F7BDA-185D-4F4F-8280-F05BEC4B8A1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200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panose="020B0A04020102020204" pitchFamily="34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  <a:p>
              <a:pPr>
                <a:defRPr/>
              </a:pPr>
              <a:endParaRPr lang="en-US" altLang="en-US" sz="20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CAFC90-49FF-4B6F-BBBD-92CA7DF7CBC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621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40BE29E-A32D-464B-9090-B5D07EE135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C6AF3AE3-4A81-4D98-8DF8-4303EA6AA23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3277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8C0CAF88-B90E-44B2-B6A0-CFC9446FF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6EA7762E-7A08-4608-B20E-C0A2198B742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146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A75613B-5F70-44A7-AA3D-82AFFF70E1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856A6E96-824C-4F6A-B0EC-AF481C5780E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40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1F28EE26-492A-440D-A81D-8B655718EA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D516DBCD-0E9F-4D67-9F3E-05CA00CC10F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449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8A0D88A-9E21-4A0D-9239-B8881504E5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571D5918-67EF-409A-ACB7-892000AC15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02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030DD34-4887-4CEC-A14F-466F9F4918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CB671EED-8ABE-47CA-8431-E560DB05EB6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301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988EBB8-111B-40A5-B97C-7B3EDB6CAE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790EC7DB-C69A-49B0-B105-B91A8C6DAF1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8251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11BFB9C9-F18D-4C9E-BE9F-D1A259EA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AB135A05-AE6E-4300-AC39-157A8C2F95F4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5047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20E6942-8899-4D8C-B7D0-FC34B3065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F33A7D9E-5B03-43AD-93D9-3946FF78A89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5879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DCDCCE6-16F0-4515-9537-7190E1E861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070EC941-A3A7-41F3-A8DD-D07557BA29C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808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1A006F4C-805E-4DA7-B239-ABD6823FB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8A31E36E-8075-4787-B932-BCA168F70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5F2A82F4-6D03-4B55-8538-A5FA7CF5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3E843991-60DC-44F1-897F-C25A628AF0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r>
              <a:rPr lang="en-AU" altLang="en-US"/>
              <a:t>Chapter 6 — Parallel Processors from Client to Cloud — </a:t>
            </a:r>
            <a:fld id="{21F73CD6-1A62-4B7E-B43D-5090770328D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BA3710E7-D913-4552-A717-06A82E00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9A7F8AF0-3133-4145-B63D-1B267C6829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ythbusters%20Demo%20GPU%20versus%20CPU.mp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728E15B0-7D8D-46A1-8657-F42993833B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6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E1742245-55DD-4F70-BD04-E22BF4B3B2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77913"/>
          </a:xfrm>
        </p:spPr>
        <p:txBody>
          <a:bodyPr/>
          <a:lstStyle/>
          <a:p>
            <a:pPr eaLnBrk="1" hangingPunct="1"/>
            <a:r>
              <a:rPr lang="en-AU" altLang="en-US"/>
              <a:t>Parallel Processors from Client to Cloud</a:t>
            </a:r>
          </a:p>
        </p:txBody>
      </p:sp>
      <p:sp>
        <p:nvSpPr>
          <p:cNvPr id="5124" name="TextBox 2">
            <a:extLst>
              <a:ext uri="{FF2B5EF4-FFF2-40B4-BE49-F238E27FC236}">
                <a16:creationId xmlns:a16="http://schemas.microsoft.com/office/drawing/2014/main" id="{947BB300-B833-4A49-8AEC-ACFEA424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7845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Abdullah Yasin Nur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9E31B30-001D-4FB4-A28D-645D3530A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7413" name="Rectangle 19">
            <a:extLst>
              <a:ext uri="{FF2B5EF4-FFF2-40B4-BE49-F238E27FC236}">
                <a16:creationId xmlns:a16="http://schemas.microsoft.com/office/drawing/2014/main" id="{169B8C05-57BD-40F4-B27B-86A71E1FB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9CBAE00-F758-4D80-987E-45E37E94954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30D4E-DAFD-4EEF-9D83-3594E4733382}"/>
                  </a:ext>
                </a:extLst>
              </p:cNvPr>
              <p:cNvSpPr txBox="1"/>
              <p:nvPr/>
            </p:nvSpPr>
            <p:spPr>
              <a:xfrm>
                <a:off x="778333" y="1268760"/>
                <a:ext cx="7587333" cy="1426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𝑢𝑛𝑎𝑓𝑓𝑒𝑐𝑡𝑒𝑑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𝑎𝑓𝑓𝑒𝑐𝑡𝑒𝑑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𝐴𝑚𝑜𝑢𝑛𝑡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30D4E-DAFD-4EEF-9D83-3594E4733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33" y="1268760"/>
                <a:ext cx="7587333" cy="1426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9813A-7A6F-4336-B292-6842A9AD76A7}"/>
                  </a:ext>
                </a:extLst>
              </p:cNvPr>
              <p:cNvSpPr txBox="1"/>
              <p:nvPr/>
            </p:nvSpPr>
            <p:spPr>
              <a:xfrm>
                <a:off x="539552" y="3121223"/>
                <a:ext cx="8299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𝑬𝒙𝒆𝒄𝒖𝒕𝒊𝒐𝒏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𝒕𝒊𝒎𝒆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𝒖𝒏𝒂𝒇𝒇𝒆𝒄𝒕𝒆𝒅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𝐸𝑥𝑒𝑐𝑢𝑡𝑖𝑜𝑛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𝑏𝑒𝑓𝑜𝑟𝑒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– Execution time affected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9813A-7A6F-4336-B292-6842A9AD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121223"/>
                <a:ext cx="8299708" cy="276999"/>
              </a:xfrm>
              <a:prstGeom prst="rect">
                <a:avLst/>
              </a:prstGeom>
              <a:blipFill>
                <a:blip r:embed="rId4"/>
                <a:stretch>
                  <a:fillRect l="-1029" t="-31111" r="-95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0E0591-61EC-455D-BD69-EB64BF2E77E9}"/>
                  </a:ext>
                </a:extLst>
              </p:cNvPr>
              <p:cNvSpPr/>
              <p:nvPr/>
            </p:nvSpPr>
            <p:spPr>
              <a:xfrm>
                <a:off x="684212" y="4159955"/>
                <a:ext cx="8155047" cy="122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</m:num>
                        <m:den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Execution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affected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𝑎𝑓𝑓𝑒𝑐𝑡𝑒𝑑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𝐴𝑚𝑜𝑢𝑛𝑡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0E0591-61EC-455D-BD69-EB64BF2E7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4159955"/>
                <a:ext cx="8155047" cy="1229632"/>
              </a:xfrm>
              <a:prstGeom prst="rect">
                <a:avLst/>
              </a:prstGeom>
              <a:blipFill>
                <a:blip r:embed="rId5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25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9E31B30-001D-4FB4-A28D-645D3530A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D954628-D825-4860-AB21-4E68B02A9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Assume that execution time before = 1</a:t>
            </a:r>
          </a:p>
          <a:p>
            <a:pPr eaLnBrk="1" hangingPunct="1"/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7413" name="Rectangle 19">
            <a:extLst>
              <a:ext uri="{FF2B5EF4-FFF2-40B4-BE49-F238E27FC236}">
                <a16:creationId xmlns:a16="http://schemas.microsoft.com/office/drawing/2014/main" id="{169B8C05-57BD-40F4-B27B-86A71E1FB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9CBAE00-F758-4D80-987E-45E37E94954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9785B8-6C77-4573-8A8D-5E5014E773AC}"/>
                  </a:ext>
                </a:extLst>
              </p:cNvPr>
              <p:cNvSpPr/>
              <p:nvPr/>
            </p:nvSpPr>
            <p:spPr>
              <a:xfrm>
                <a:off x="656119" y="2132856"/>
                <a:ext cx="8155047" cy="1229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1500" i="1" dirty="0">
                  <a:latin typeface="Cambria Math" panose="02040503050406030204" pitchFamily="18" charset="0"/>
                </a:endParaRPr>
              </a:p>
              <a:p>
                <a:endParaRPr lang="en-US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Execution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500" i="1" dirty="0">
                                  <a:latin typeface="Cambria Math" panose="02040503050406030204" pitchFamily="18" charset="0"/>
                                </a:rPr>
                                <m:t>affected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𝑎𝑓𝑓𝑒𝑐𝑡𝑒𝑑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𝐴𝑚𝑜𝑢𝑛𝑡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9785B8-6C77-4573-8A8D-5E5014E77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9" y="2132856"/>
                <a:ext cx="8155047" cy="1229632"/>
              </a:xfrm>
              <a:prstGeom prst="rect">
                <a:avLst/>
              </a:prstGeom>
              <a:blipFill>
                <a:blip r:embed="rId3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CC51C7-FEC8-4527-8E80-E5325EF8CA3D}"/>
                  </a:ext>
                </a:extLst>
              </p:cNvPr>
              <p:cNvSpPr/>
              <p:nvPr/>
            </p:nvSpPr>
            <p:spPr>
              <a:xfrm>
                <a:off x="736570" y="3972478"/>
                <a:ext cx="8155047" cy="846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–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Execution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affected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𝑎𝑓𝑓𝑒𝑐𝑡𝑒𝑑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CC51C7-FEC8-4527-8E80-E5325EF8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70" y="3972478"/>
                <a:ext cx="8155047" cy="846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0BB49C-107E-4E7A-812B-E243AD38A266}"/>
                  </a:ext>
                </a:extLst>
              </p:cNvPr>
              <p:cNvSpPr/>
              <p:nvPr/>
            </p:nvSpPr>
            <p:spPr>
              <a:xfrm>
                <a:off x="664334" y="5045771"/>
                <a:ext cx="81550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Execution</m:t>
                    </m:r>
                    <m:r>
                      <m:rPr>
                        <m:nor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1" dirty="0">
                        <a:latin typeface="Cambria Math" panose="02040503050406030204" pitchFamily="18" charset="0"/>
                      </a:rPr>
                      <m:t>affected</m:t>
                    </m:r>
                  </m:oMath>
                </a14:m>
                <a:r>
                  <a:rPr lang="en-US" sz="2400" b="1" dirty="0"/>
                  <a:t> = 0.999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0BB49C-107E-4E7A-812B-E243AD38A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34" y="5045771"/>
                <a:ext cx="8155047" cy="461665"/>
              </a:xfrm>
              <a:prstGeom prst="rect">
                <a:avLst/>
              </a:prstGeom>
              <a:blipFill>
                <a:blip r:embed="rId5"/>
                <a:stretch>
                  <a:fillRect l="-224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AED85146-D3F6-4849-952F-695F6D7D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9" y="5565181"/>
            <a:ext cx="8270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AU" altLang="en-US" sz="2800" dirty="0">
                <a:sym typeface="Symbol" panose="05050102010706020507" pitchFamily="18" charset="2"/>
              </a:rPr>
              <a:t>Need sequential part to be 0.1% of original time</a:t>
            </a:r>
            <a:endParaRPr lang="en-US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703BB5-E503-4F8C-90FA-27E4BCA76CA6}"/>
                  </a:ext>
                </a:extLst>
              </p:cNvPr>
              <p:cNvSpPr txBox="1"/>
              <p:nvPr/>
            </p:nvSpPr>
            <p:spPr>
              <a:xfrm>
                <a:off x="6516216" y="3474229"/>
                <a:ext cx="25922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Amount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improvement</m:t>
                    </m:r>
                  </m:oMath>
                </a14:m>
                <a:r>
                  <a:rPr lang="en-US" sz="1400" dirty="0"/>
                  <a:t> = 100 </a:t>
                </a:r>
              </a:p>
              <a:p>
                <a:r>
                  <a:rPr lang="en-US" sz="1400" dirty="0"/>
                  <a:t>because of 100 processors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703BB5-E503-4F8C-90FA-27E4BCA7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474229"/>
                <a:ext cx="2592288" cy="523220"/>
              </a:xfrm>
              <a:prstGeom prst="rect">
                <a:avLst/>
              </a:prstGeom>
              <a:blipFill>
                <a:blip r:embed="rId6"/>
                <a:stretch>
                  <a:fillRect l="-706" t="-2326" r="-117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64B68C-C94F-4F5E-A930-7A1A10E7CEEF}"/>
              </a:ext>
            </a:extLst>
          </p:cNvPr>
          <p:cNvCxnSpPr/>
          <p:nvPr/>
        </p:nvCxnSpPr>
        <p:spPr bwMode="auto">
          <a:xfrm flipH="1" flipV="1">
            <a:off x="6768244" y="3348581"/>
            <a:ext cx="216024" cy="193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256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DF428B8-03DD-4863-A677-E791ADD71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BEF82A4-6BD6-43AC-AC2C-7280EB581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 b="1" dirty="0"/>
              <a:t>Workload</a:t>
            </a:r>
            <a:r>
              <a:rPr lang="en-AU" altLang="en-US" sz="2800" dirty="0"/>
              <a:t>: sum of 10 scalars, and 10 </a:t>
            </a:r>
            <a:r>
              <a:rPr lang="en-US" altLang="en-US" sz="2800" dirty="0">
                <a:cs typeface="Arial" panose="020B0604020202020204" pitchFamily="34" charset="0"/>
              </a:rPr>
              <a:t>× 10 matrix 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Speed up from 10 to 100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cs typeface="Arial" panose="020B0604020202020204" pitchFamily="34" charset="0"/>
              </a:rPr>
              <a:t>Single processor</a:t>
            </a:r>
            <a:r>
              <a:rPr lang="en-US" altLang="en-US" sz="2800" dirty="0">
                <a:cs typeface="Arial" panose="020B0604020202020204" pitchFamily="34" charset="0"/>
              </a:rPr>
              <a:t>: Time = (10 + 100) × </a:t>
            </a:r>
            <a:r>
              <a:rPr lang="en-US" altLang="en-US" sz="2800" dirty="0" err="1">
                <a:cs typeface="Arial" panose="020B0604020202020204" pitchFamily="34" charset="0"/>
              </a:rPr>
              <a:t>t</a:t>
            </a:r>
            <a:r>
              <a:rPr lang="en-US" altLang="en-US" sz="2800" baseline="-25000" dirty="0" err="1">
                <a:cs typeface="Arial" panose="020B0604020202020204" pitchFamily="34" charset="0"/>
              </a:rPr>
              <a:t>add</a:t>
            </a:r>
            <a:endParaRPr lang="en-US" altLang="en-US" sz="2800" baseline="-25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cs typeface="Arial" panose="020B0604020202020204" pitchFamily="34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Time = 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+ 100/10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= 20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Speedup = 110/20 = 5.5 </a:t>
            </a:r>
            <a:endParaRPr lang="en-US" altLang="en-US" sz="2400" baseline="-25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u="sng" dirty="0">
                <a:cs typeface="Arial" panose="020B0604020202020204" pitchFamily="34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Time = 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+ 100/100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= 11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endParaRPr lang="en-US" altLang="en-US" sz="2400" baseline="-250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cs typeface="Arial" panose="020B0604020202020204" pitchFamily="34" charset="0"/>
              </a:rPr>
              <a:t>Speedup = 110/11 = 10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Assumes load can be balanced across processors</a:t>
            </a:r>
          </a:p>
        </p:txBody>
      </p:sp>
      <p:sp>
        <p:nvSpPr>
          <p:cNvPr id="19460" name="Rectangle 19">
            <a:extLst>
              <a:ext uri="{FF2B5EF4-FFF2-40B4-BE49-F238E27FC236}">
                <a16:creationId xmlns:a16="http://schemas.microsoft.com/office/drawing/2014/main" id="{08296140-859F-4C91-8AED-BE5E67F0EF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F76847F-9DC8-4E22-9C75-25149574C61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0BA4271-71D4-4F6F-9C2A-E71E6ED7E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 (cont)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DAEA2F4-6422-4BEA-A426-3FCFB88B4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/>
              <a:t>What if matrix size is 100 </a:t>
            </a:r>
            <a:r>
              <a:rPr lang="en-US" altLang="en-US" sz="2800" dirty="0">
                <a:cs typeface="Arial" panose="020B0604020202020204" pitchFamily="34" charset="0"/>
              </a:rPr>
              <a:t>× 100?</a:t>
            </a:r>
          </a:p>
          <a:p>
            <a:pPr eaLnBrk="1" hangingPunct="1"/>
            <a:r>
              <a:rPr lang="en-US" altLang="en-US" sz="2800" u="sng" dirty="0">
                <a:cs typeface="Arial" panose="020B0604020202020204" pitchFamily="34" charset="0"/>
              </a:rPr>
              <a:t>Single processor</a:t>
            </a:r>
            <a:r>
              <a:rPr lang="en-US" altLang="en-US" sz="2800" dirty="0">
                <a:cs typeface="Arial" panose="020B0604020202020204" pitchFamily="34" charset="0"/>
              </a:rPr>
              <a:t>: Time = (10 + 10000) × </a:t>
            </a:r>
            <a:r>
              <a:rPr lang="en-US" altLang="en-US" sz="2800" dirty="0" err="1">
                <a:cs typeface="Arial" panose="020B0604020202020204" pitchFamily="34" charset="0"/>
              </a:rPr>
              <a:t>t</a:t>
            </a:r>
            <a:r>
              <a:rPr lang="en-US" altLang="en-US" sz="2800" baseline="-25000" dirty="0" err="1">
                <a:cs typeface="Arial" panose="020B0604020202020204" pitchFamily="34" charset="0"/>
              </a:rPr>
              <a:t>add</a:t>
            </a:r>
            <a:endParaRPr lang="en-US" altLang="en-US" sz="2800" baseline="-25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u="sng" dirty="0">
                <a:cs typeface="Arial" panose="020B0604020202020204" pitchFamily="34" charset="0"/>
              </a:rPr>
              <a:t>10 processors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Time = 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+ 10000/10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= 1010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Speedup = 10010/1010 = 9.9 </a:t>
            </a:r>
            <a:endParaRPr lang="en-US" altLang="en-US" sz="2400" baseline="-25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u="sng" dirty="0">
                <a:cs typeface="Arial" panose="020B0604020202020204" pitchFamily="34" charset="0"/>
              </a:rPr>
              <a:t>100 processors</a:t>
            </a: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Time = 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+ 10000/100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r>
              <a:rPr lang="en-US" altLang="en-US" sz="2400" dirty="0">
                <a:cs typeface="Arial" panose="020B0604020202020204" pitchFamily="34" charset="0"/>
              </a:rPr>
              <a:t> = 110 × </a:t>
            </a:r>
            <a:r>
              <a:rPr lang="en-US" altLang="en-US" sz="2400" dirty="0" err="1">
                <a:cs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add</a:t>
            </a:r>
            <a:endParaRPr lang="en-US" altLang="en-US" sz="2400" baseline="-25000" dirty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 dirty="0">
                <a:cs typeface="Arial" panose="020B0604020202020204" pitchFamily="34" charset="0"/>
              </a:rPr>
              <a:t>Speedup = 10010/110 = 91 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Assuming load balanced</a:t>
            </a:r>
          </a:p>
        </p:txBody>
      </p:sp>
      <p:sp>
        <p:nvSpPr>
          <p:cNvPr id="21508" name="Rectangle 19">
            <a:extLst>
              <a:ext uri="{FF2B5EF4-FFF2-40B4-BE49-F238E27FC236}">
                <a16:creationId xmlns:a16="http://schemas.microsoft.com/office/drawing/2014/main" id="{95E4D030-3F6A-4D89-843F-5F0F3D1EC0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9707034-769C-4DCB-9151-E3318400639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3306C10-DBE6-4FC4-905B-CDA4AF39A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4EA240E-91D8-4995-AC6A-30D2B16A8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5" y="1125538"/>
            <a:ext cx="8487544" cy="5327798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One categorization of parallel hardware proposed in the 1960s is still used today.</a:t>
            </a:r>
          </a:p>
          <a:p>
            <a:pPr lvl="1" eaLnBrk="1" hangingPunct="1"/>
            <a:r>
              <a:rPr lang="en-AU" altLang="en-US" sz="2000" dirty="0"/>
              <a:t>Based on the number of instruction streams and the number of data streams</a:t>
            </a:r>
          </a:p>
          <a:p>
            <a:pPr eaLnBrk="1" hangingPunct="1"/>
            <a:r>
              <a:rPr lang="en-AU" altLang="en-US" sz="2400" dirty="0"/>
              <a:t>SISD : Single instruction stream, single data stream. </a:t>
            </a:r>
          </a:p>
          <a:p>
            <a:pPr lvl="1" eaLnBrk="1" hangingPunct="1"/>
            <a:r>
              <a:rPr lang="en-AU" altLang="en-US" sz="2000" dirty="0"/>
              <a:t>A uniprocessor</a:t>
            </a:r>
          </a:p>
          <a:p>
            <a:pPr eaLnBrk="1" hangingPunct="1"/>
            <a:r>
              <a:rPr lang="en-AU" altLang="en-US" sz="2400" dirty="0"/>
              <a:t>MIMD : Multiple instruction stream, Multiple data stream. </a:t>
            </a:r>
          </a:p>
          <a:p>
            <a:pPr lvl="1" eaLnBrk="1" hangingPunct="1"/>
            <a:r>
              <a:rPr lang="en-AU" altLang="en-US" sz="2000" dirty="0"/>
              <a:t>A multiprocessor</a:t>
            </a:r>
          </a:p>
        </p:txBody>
      </p:sp>
      <p:sp>
        <p:nvSpPr>
          <p:cNvPr id="25627" name="Rectangle 19">
            <a:extLst>
              <a:ext uri="{FF2B5EF4-FFF2-40B4-BE49-F238E27FC236}">
                <a16:creationId xmlns:a16="http://schemas.microsoft.com/office/drawing/2014/main" id="{A69CAA1F-3992-400B-8F64-5D29932081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C202193-9C54-4276-B9D6-8DDEA6B1ECC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25628" name="Text Box 4">
            <a:extLst>
              <a:ext uri="{FF2B5EF4-FFF2-40B4-BE49-F238E27FC236}">
                <a16:creationId xmlns:a16="http://schemas.microsoft.com/office/drawing/2014/main" id="{EA432E6A-5492-47CB-86C3-D0524ECDA9F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3306C10-DBE6-4FC4-905B-CDA4AF39A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4EA240E-91D8-4995-AC6A-30D2B16A8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36587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SPMD : Single Program, Multiple Data streams</a:t>
            </a:r>
          </a:p>
          <a:p>
            <a:pPr lvl="1" eaLnBrk="1" hangingPunct="1"/>
            <a:r>
              <a:rPr lang="en-AU" altLang="en-US" sz="2000" dirty="0"/>
              <a:t>The conational MIMD programming model, where a single program runs across all processors</a:t>
            </a:r>
          </a:p>
          <a:p>
            <a:pPr eaLnBrk="1" hangingPunct="1"/>
            <a:r>
              <a:rPr lang="en-AU" altLang="en-US" sz="2400" dirty="0"/>
              <a:t>SIMD : Single Instruction stream, Multiple Data streams</a:t>
            </a:r>
          </a:p>
          <a:p>
            <a:pPr lvl="1" eaLnBrk="1" hangingPunct="1"/>
            <a:r>
              <a:rPr lang="en-AU" altLang="en-US" sz="2000" dirty="0"/>
              <a:t>The same instruction is applied to many data streams, as in a vector processor.</a:t>
            </a:r>
          </a:p>
        </p:txBody>
      </p:sp>
      <p:graphicFrame>
        <p:nvGraphicFramePr>
          <p:cNvPr id="312381" name="Group 61">
            <a:extLst>
              <a:ext uri="{FF2B5EF4-FFF2-40B4-BE49-F238E27FC236}">
                <a16:creationId xmlns:a16="http://schemas.microsoft.com/office/drawing/2014/main" id="{DC4F0266-0236-4E36-9B6A-742503C85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51828"/>
              </p:ext>
            </p:extLst>
          </p:nvPr>
        </p:nvGraphicFramePr>
        <p:xfrm>
          <a:off x="805997" y="3717032"/>
          <a:ext cx="7529512" cy="2225674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9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Core i7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27" name="Rectangle 19">
            <a:extLst>
              <a:ext uri="{FF2B5EF4-FFF2-40B4-BE49-F238E27FC236}">
                <a16:creationId xmlns:a16="http://schemas.microsoft.com/office/drawing/2014/main" id="{A69CAA1F-3992-400B-8F64-5D29932081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C202193-9C54-4276-B9D6-8DDEA6B1ECC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25628" name="Text Box 4">
            <a:extLst>
              <a:ext uri="{FF2B5EF4-FFF2-40B4-BE49-F238E27FC236}">
                <a16:creationId xmlns:a16="http://schemas.microsoft.com/office/drawing/2014/main" id="{EA432E6A-5492-47CB-86C3-D0524ECDA9F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  <p:extLst>
      <p:ext uri="{BB962C8B-B14F-4D97-AF65-F5344CB8AC3E}">
        <p14:creationId xmlns:p14="http://schemas.microsoft.com/office/powerpoint/2010/main" val="375457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E67C28-A365-4789-B753-91227D906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/>
          <a:lstStyle/>
          <a:p>
            <a:pPr eaLnBrk="1" hangingPunct="1"/>
            <a:r>
              <a:rPr lang="en-AU" altLang="en-US" sz="3200"/>
              <a:t>Comparing Vector to Conventional Code</a:t>
            </a:r>
            <a:endParaRPr lang="en-AU" altLang="en-US" sz="3600"/>
          </a:p>
        </p:txBody>
      </p:sp>
      <p:sp>
        <p:nvSpPr>
          <p:cNvPr id="27651" name="Rectangle 19">
            <a:extLst>
              <a:ext uri="{FF2B5EF4-FFF2-40B4-BE49-F238E27FC236}">
                <a16:creationId xmlns:a16="http://schemas.microsoft.com/office/drawing/2014/main" id="{37F525B4-A837-4540-82B0-18F7A4910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B595846-DBD6-46FF-9616-254284336DB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10C364E-F8E5-4620-842B-43E89505D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5949950"/>
          </a:xfrm>
          <a:solidFill>
            <a:schemeClr val="bg1"/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/>
              <a:t>  </a:t>
            </a:r>
            <a:r>
              <a:rPr lang="en-AU" altLang="en-US" sz="2400"/>
              <a:t>Suppose, we extend the MIPS instruction set architecture with vector instructions and vector registers. 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2400"/>
              <a:t> Also, vector operations use the same name as MIPS operation, but with letter “V” appended.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2000"/>
              <a:t> </a:t>
            </a:r>
            <a:r>
              <a:rPr lang="en-AU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addv.d</a:t>
            </a:r>
            <a:r>
              <a:rPr lang="en-AU" altLang="en-US" sz="2000"/>
              <a:t>: adds two double-precision vectors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2000"/>
              <a:t> </a:t>
            </a:r>
            <a:r>
              <a:rPr lang="en-AU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addvs.d</a:t>
            </a:r>
            <a:r>
              <a:rPr lang="en-AU" altLang="en-US" sz="2000"/>
              <a:t>: adds a scalar register to each elements of a vector register</a:t>
            </a:r>
          </a:p>
          <a:p>
            <a:pPr marL="400050" lvl="1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2000"/>
              <a:t> </a:t>
            </a:r>
            <a:r>
              <a:rPr lang="en-AU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lv</a:t>
            </a:r>
            <a:r>
              <a:rPr lang="en-AU" altLang="en-US" sz="2000"/>
              <a:t>, </a:t>
            </a:r>
            <a:r>
              <a:rPr lang="en-AU" altLang="en-US" sz="2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AU" altLang="en-US" sz="2000"/>
              <a:t>: vector load and vector store an entire vector of double-precision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2400"/>
              <a:t> Now we will see the conventional MIPS code vs the vector MIPS code for: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AU" altLang="en-US" sz="2400" i="1"/>
              <a:t>  			  Y</a:t>
            </a:r>
            <a:r>
              <a:rPr lang="en-AU" altLang="en-US" sz="2400"/>
              <a:t> = a × </a:t>
            </a:r>
            <a:r>
              <a:rPr lang="en-AU" altLang="en-US" sz="2400" i="1"/>
              <a:t>X</a:t>
            </a:r>
            <a:r>
              <a:rPr lang="en-AU" altLang="en-US" sz="2400"/>
              <a:t> + </a:t>
            </a:r>
            <a:r>
              <a:rPr lang="en-AU" altLang="en-US" sz="2400" i="1"/>
              <a:t>Y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AU" altLang="en-US" sz="2400"/>
              <a:t>  where</a:t>
            </a:r>
            <a:r>
              <a:rPr lang="en-AU" altLang="en-US" sz="2400" i="1"/>
              <a:t>, </a:t>
            </a:r>
            <a:r>
              <a:rPr lang="en-AU" altLang="en-US" sz="24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altLang="en-US" sz="2400" i="1"/>
              <a:t> and </a:t>
            </a:r>
            <a:r>
              <a:rPr lang="en-AU" altLang="en-US" sz="24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altLang="en-US" sz="2400" i="1"/>
              <a:t> </a:t>
            </a:r>
            <a:r>
              <a:rPr lang="en-AU" altLang="en-US" sz="2400"/>
              <a:t>are</a:t>
            </a:r>
            <a:r>
              <a:rPr lang="en-AU" altLang="en-US" sz="2400" i="1"/>
              <a:t> </a:t>
            </a:r>
            <a:r>
              <a:rPr lang="en-AU" altLang="en-US" sz="2400"/>
              <a:t>vectors of 64 double-precision floating-point numbers, initially resident in memory, and </a:t>
            </a:r>
            <a:r>
              <a:rPr lang="en-AU" altLang="en-US" sz="2400" b="1" i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AU" altLang="en-US" sz="2400"/>
              <a:t> is a scalar double-precision variable (so called DAXPY example). 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AU" altLang="en-US" sz="2400"/>
              <a:t>Assume, starting address of </a:t>
            </a:r>
            <a:r>
              <a:rPr lang="en-AU" altLang="en-US" sz="2400" i="1"/>
              <a:t>X</a:t>
            </a:r>
            <a:r>
              <a:rPr lang="en-AU" altLang="en-US" sz="2400"/>
              <a:t> and </a:t>
            </a:r>
            <a:r>
              <a:rPr lang="en-AU" altLang="en-US" sz="2400" i="1"/>
              <a:t>Y</a:t>
            </a:r>
            <a:r>
              <a:rPr lang="en-AU" altLang="en-US" sz="2400"/>
              <a:t> are $s0 and $s1, respectively.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endParaRPr lang="en-AU" altLang="en-US" sz="1200"/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endParaRPr lang="en-AU" altLang="en-US" sz="2400"/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endParaRPr lang="en-AU" altLang="en-US" sz="1800">
              <a:latin typeface="Lucida Console" panose="020B0609040504020204" pitchFamily="49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9ECBAF6A-D488-4BDD-9B8F-319E7E7B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29" y="11747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2F9F1C3-7464-4873-9764-5A320EE2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Example: DAXPY (Y = a × X + Y)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F390BC-D1D1-43BE-8AA0-8295E40E0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 dirty="0"/>
              <a:t>  </a:t>
            </a:r>
            <a:r>
              <a:rPr lang="en-AU" altLang="en-US" sz="1800" b="1" dirty="0"/>
              <a:t>Conventional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l.d</a:t>
            </a:r>
            <a:r>
              <a:rPr lang="en-AU" altLang="en-US" sz="1800" dirty="0">
                <a:latin typeface="Lucida Console" panose="020B0609040504020204" pitchFamily="49" charset="0"/>
              </a:rPr>
              <a:t>   $f0,a($</a:t>
            </a:r>
            <a:r>
              <a:rPr lang="en-AU" altLang="en-US" sz="1800" dirty="0" err="1">
                <a:latin typeface="Lucida Console" panose="020B0609040504020204" pitchFamily="49" charset="0"/>
              </a:rPr>
              <a:t>sp</a:t>
            </a:r>
            <a:r>
              <a:rPr lang="en-AU" altLang="en-US" sz="1800" dirty="0">
                <a:latin typeface="Lucida Console" panose="020B0609040504020204" pitchFamily="49" charset="0"/>
              </a:rPr>
              <a:t>)     ;load scalar a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addiu</a:t>
            </a:r>
            <a:r>
              <a:rPr lang="en-AU" altLang="en-US" sz="1800" dirty="0">
                <a:latin typeface="Lucida Console" panose="020B0609040504020204" pitchFamily="49" charset="0"/>
              </a:rPr>
              <a:t> $t0,$s0,#512   ;upper bound of what to load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loop: </a:t>
            </a:r>
            <a:r>
              <a:rPr lang="en-AU" altLang="en-US" sz="1800" dirty="0" err="1">
                <a:latin typeface="Lucida Console" panose="020B0609040504020204" pitchFamily="49" charset="0"/>
              </a:rPr>
              <a:t>l.d</a:t>
            </a:r>
            <a:r>
              <a:rPr lang="en-AU" altLang="en-US" sz="1800" dirty="0">
                <a:latin typeface="Lucida Console" panose="020B0609040504020204" pitchFamily="49" charset="0"/>
              </a:rPr>
              <a:t>   $f2,0($s0)     ;load x(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)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mul.d</a:t>
            </a:r>
            <a:r>
              <a:rPr lang="en-AU" altLang="en-US" sz="1800" dirty="0">
                <a:latin typeface="Lucida Console" panose="020B0609040504020204" pitchFamily="49" charset="0"/>
              </a:rPr>
              <a:t> $f2,$f2,$f0    ;a × x(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)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l.d</a:t>
            </a:r>
            <a:r>
              <a:rPr lang="en-AU" altLang="en-US" sz="1800" dirty="0">
                <a:latin typeface="Lucida Console" panose="020B0609040504020204" pitchFamily="49" charset="0"/>
              </a:rPr>
              <a:t>   $f4,0($s1)     ;load y(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)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add.d</a:t>
            </a:r>
            <a:r>
              <a:rPr lang="en-AU" altLang="en-US" sz="1800" dirty="0">
                <a:latin typeface="Lucida Console" panose="020B0609040504020204" pitchFamily="49" charset="0"/>
              </a:rPr>
              <a:t> $f4,$f4,$f2    ;a × x(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) + y(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)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s.d</a:t>
            </a:r>
            <a:r>
              <a:rPr lang="en-AU" altLang="en-US" sz="1800" dirty="0">
                <a:latin typeface="Lucida Console" panose="020B0609040504020204" pitchFamily="49" charset="0"/>
              </a:rPr>
              <a:t>   $f4,0($s1)     ;store into y(</a:t>
            </a:r>
            <a:r>
              <a:rPr lang="en-AU" altLang="en-US" sz="1800" dirty="0" err="1">
                <a:latin typeface="Lucida Console" panose="020B0609040504020204" pitchFamily="49" charset="0"/>
              </a:rPr>
              <a:t>i</a:t>
            </a:r>
            <a:r>
              <a:rPr lang="en-AU" altLang="en-US" sz="1800" dirty="0">
                <a:latin typeface="Lucida Console" panose="020B0609040504020204" pitchFamily="49" charset="0"/>
              </a:rPr>
              <a:t>)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addiu</a:t>
            </a:r>
            <a:r>
              <a:rPr lang="en-AU" altLang="en-US" sz="1800" dirty="0">
                <a:latin typeface="Lucida Console" panose="020B0609040504020204" pitchFamily="49" charset="0"/>
              </a:rPr>
              <a:t> $s0,$s0,#8     ;increment index to x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addiu</a:t>
            </a:r>
            <a:r>
              <a:rPr lang="en-AU" altLang="en-US" sz="1800" dirty="0">
                <a:latin typeface="Lucida Console" panose="020B0609040504020204" pitchFamily="49" charset="0"/>
              </a:rPr>
              <a:t> $s1,$s1,#8     ;increment index to y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subu</a:t>
            </a:r>
            <a:r>
              <a:rPr lang="en-AU" altLang="en-US" sz="1800" dirty="0">
                <a:latin typeface="Lucida Console" panose="020B0609040504020204" pitchFamily="49" charset="0"/>
              </a:rPr>
              <a:t>  $t0,$t0,$s0    ;compute bound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bne</a:t>
            </a:r>
            <a:r>
              <a:rPr lang="en-AU" altLang="en-US" sz="1800" dirty="0">
                <a:latin typeface="Lucida Console" panose="020B0609040504020204" pitchFamily="49" charset="0"/>
              </a:rPr>
              <a:t>   $t0,$zero,loop ;check if done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AU" altLang="en-US" sz="1800" dirty="0"/>
              <a:t>  </a:t>
            </a:r>
            <a:r>
              <a:rPr lang="en-AU" altLang="en-US" sz="1800" b="1" dirty="0"/>
              <a:t>Vector MIPS code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l.d</a:t>
            </a:r>
            <a:r>
              <a:rPr lang="en-AU" altLang="en-US" sz="1800" dirty="0">
                <a:latin typeface="Lucida Console" panose="020B0609040504020204" pitchFamily="49" charset="0"/>
              </a:rPr>
              <a:t>     $f0,a($</a:t>
            </a:r>
            <a:r>
              <a:rPr lang="en-AU" altLang="en-US" sz="1800" dirty="0" err="1">
                <a:latin typeface="Lucida Console" panose="020B0609040504020204" pitchFamily="49" charset="0"/>
              </a:rPr>
              <a:t>sp</a:t>
            </a:r>
            <a:r>
              <a:rPr lang="en-AU" altLang="en-US" sz="1800" dirty="0">
                <a:latin typeface="Lucida Console" panose="020B0609040504020204" pitchFamily="49" charset="0"/>
              </a:rPr>
              <a:t>)   ;load scalar a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lv      $v1,0($s0)   ;load vector x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mulvs.d</a:t>
            </a:r>
            <a:r>
              <a:rPr lang="en-AU" altLang="en-US" sz="1800" dirty="0">
                <a:latin typeface="Lucida Console" panose="020B0609040504020204" pitchFamily="49" charset="0"/>
              </a:rPr>
              <a:t> $v2,$v1,$f0  ;vector-scalar multiply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lv      $v3,0($s1)   ;load vector y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addv.d</a:t>
            </a:r>
            <a:r>
              <a:rPr lang="en-AU" altLang="en-US" sz="1800" dirty="0">
                <a:latin typeface="Lucida Console" panose="020B0609040504020204" pitchFamily="49" charset="0"/>
              </a:rPr>
              <a:t>  $v4,$v2,$v3  ;add y to product</a:t>
            </a:r>
            <a:br>
              <a:rPr lang="en-AU" altLang="en-US" sz="1800" dirty="0">
                <a:latin typeface="Lucida Console" panose="020B0609040504020204" pitchFamily="49" charset="0"/>
              </a:rPr>
            </a:br>
            <a:r>
              <a:rPr lang="en-AU" altLang="en-US" sz="1800" dirty="0">
                <a:latin typeface="Lucida Console" panose="020B0609040504020204" pitchFamily="49" charset="0"/>
              </a:rPr>
              <a:t>      </a:t>
            </a:r>
            <a:r>
              <a:rPr lang="en-AU" altLang="en-US" sz="1800" dirty="0" err="1">
                <a:latin typeface="Lucida Console" panose="020B0609040504020204" pitchFamily="49" charset="0"/>
              </a:rPr>
              <a:t>sv</a:t>
            </a:r>
            <a:r>
              <a:rPr lang="en-AU" altLang="en-US" sz="1800" dirty="0">
                <a:latin typeface="Lucida Console" panose="020B0609040504020204" pitchFamily="49" charset="0"/>
              </a:rPr>
              <a:t>      $v4,0($s1)   ;store the result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23C51BA-0491-48DD-9CD3-298AD24FD268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2184400"/>
            <a:ext cx="1827212" cy="1079500"/>
            <a:chOff x="1395" y="1376"/>
            <a:chExt cx="1151" cy="680"/>
          </a:xfrm>
        </p:grpSpPr>
        <p:sp>
          <p:nvSpPr>
            <p:cNvPr id="29702" name="Oval 4">
              <a:extLst>
                <a:ext uri="{FF2B5EF4-FFF2-40B4-BE49-F238E27FC236}">
                  <a16:creationId xmlns:a16="http://schemas.microsoft.com/office/drawing/2014/main" id="{8342471E-BA27-4ED4-9B0E-7304DF9C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37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03" name="Oval 5">
              <a:extLst>
                <a:ext uri="{FF2B5EF4-FFF2-40B4-BE49-F238E27FC236}">
                  <a16:creationId xmlns:a16="http://schemas.microsoft.com/office/drawing/2014/main" id="{CBFA9A54-2DCB-4E99-B06F-9365F260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1686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04" name="Oval 6">
              <a:extLst>
                <a:ext uri="{FF2B5EF4-FFF2-40B4-BE49-F238E27FC236}">
                  <a16:creationId xmlns:a16="http://schemas.microsoft.com/office/drawing/2014/main" id="{5B1DAA2C-DACF-413B-B773-C5188232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674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05" name="Oval 9">
              <a:extLst>
                <a:ext uri="{FF2B5EF4-FFF2-40B4-BE49-F238E27FC236}">
                  <a16:creationId xmlns:a16="http://schemas.microsoft.com/office/drawing/2014/main" id="{39847DCD-29A9-466F-886E-6001DFE8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843"/>
              <a:ext cx="394" cy="21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9706" name="Line 10">
              <a:extLst>
                <a:ext uri="{FF2B5EF4-FFF2-40B4-BE49-F238E27FC236}">
                  <a16:creationId xmlns:a16="http://schemas.microsoft.com/office/drawing/2014/main" id="{742466D0-6FFD-4CA6-8C4C-16EE87448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1516"/>
              <a:ext cx="322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Freeform 11">
              <a:extLst>
                <a:ext uri="{FF2B5EF4-FFF2-40B4-BE49-F238E27FC236}">
                  <a16:creationId xmlns:a16="http://schemas.microsoft.com/office/drawing/2014/main" id="{CE08C3C0-01E8-474C-85E9-92FF2FA4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1789"/>
              <a:ext cx="84" cy="157"/>
            </a:xfrm>
            <a:custGeom>
              <a:avLst/>
              <a:gdLst>
                <a:gd name="T0" fmla="*/ 84 w 84"/>
                <a:gd name="T1" fmla="*/ 0 h 157"/>
                <a:gd name="T2" fmla="*/ 0 w 84"/>
                <a:gd name="T3" fmla="*/ 97 h 157"/>
                <a:gd name="T4" fmla="*/ 84 w 84"/>
                <a:gd name="T5" fmla="*/ 157 h 157"/>
                <a:gd name="T6" fmla="*/ 0 60000 65536"/>
                <a:gd name="T7" fmla="*/ 0 60000 65536"/>
                <a:gd name="T8" fmla="*/ 0 60000 65536"/>
                <a:gd name="T9" fmla="*/ 0 w 84"/>
                <a:gd name="T10" fmla="*/ 0 h 157"/>
                <a:gd name="T11" fmla="*/ 84 w 84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" h="157">
                  <a:moveTo>
                    <a:pt x="84" y="0"/>
                  </a:moveTo>
                  <a:cubicBezTo>
                    <a:pt x="70" y="16"/>
                    <a:pt x="0" y="71"/>
                    <a:pt x="0" y="97"/>
                  </a:cubicBezTo>
                  <a:cubicBezTo>
                    <a:pt x="0" y="123"/>
                    <a:pt x="67" y="145"/>
                    <a:pt x="84" y="157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Rectangle 19">
            <a:extLst>
              <a:ext uri="{FF2B5EF4-FFF2-40B4-BE49-F238E27FC236}">
                <a16:creationId xmlns:a16="http://schemas.microsoft.com/office/drawing/2014/main" id="{C12617F3-4BCC-44A9-A992-3978005651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1DAD05E-914A-4890-B4EF-0B3BDC7E9814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8DA16D82-219B-4714-98FD-3131992D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730" y="981076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B44AE77-FB5C-42F3-AD22-A4705A9FC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95263"/>
            <a:ext cx="8259762" cy="584200"/>
          </a:xfrm>
        </p:spPr>
        <p:txBody>
          <a:bodyPr/>
          <a:lstStyle/>
          <a:p>
            <a:pPr eaLnBrk="1" hangingPunct="1"/>
            <a:r>
              <a:rPr lang="en-AU" altLang="en-US" sz="3200"/>
              <a:t>Comparing Vector to Conventional Code</a:t>
            </a:r>
          </a:p>
        </p:txBody>
      </p:sp>
      <p:sp>
        <p:nvSpPr>
          <p:cNvPr id="31747" name="Rectangle 19">
            <a:extLst>
              <a:ext uri="{FF2B5EF4-FFF2-40B4-BE49-F238E27FC236}">
                <a16:creationId xmlns:a16="http://schemas.microsoft.com/office/drawing/2014/main" id="{74169539-C94B-4325-BDC3-D8BC760226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55EFD96-0282-42CC-B0B1-192CEF6D00B7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DF01152-4B6A-48F5-A237-E3EF110F3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614987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In that example, vector processor greatly reduces the dynamic instruction bandwidth: 6 instructions vs 600 instructions, specifically. 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The reduction in its fetch and execution saves energy.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In conv. MIPS, every </a:t>
            </a:r>
            <a:r>
              <a:rPr lang="en-US" altLang="en-US" sz="2800" b="1">
                <a:cs typeface="Arial" panose="020B0604020202020204" pitchFamily="34" charset="0"/>
              </a:rPr>
              <a:t>add .d</a:t>
            </a:r>
            <a:r>
              <a:rPr lang="en-US" altLang="en-US" sz="2800">
                <a:cs typeface="Arial" panose="020B0604020202020204" pitchFamily="34" charset="0"/>
              </a:rPr>
              <a:t> must wait for a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mul .d</a:t>
            </a:r>
            <a:r>
              <a:rPr lang="en-US" altLang="en-US" sz="2800">
                <a:cs typeface="Arial" panose="020B0604020202020204" pitchFamily="34" charset="0"/>
              </a:rPr>
              <a:t>, every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altLang="en-US" sz="2800">
                <a:cs typeface="Arial" panose="020B0604020202020204" pitchFamily="34" charset="0"/>
              </a:rPr>
              <a:t> must wait for the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altLang="en-US" sz="2800">
                <a:cs typeface="Arial" panose="020B0604020202020204" pitchFamily="34" charset="0"/>
              </a:rPr>
              <a:t> and every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altLang="en-US" sz="2800">
                <a:cs typeface="Arial" panose="020B0604020202020204" pitchFamily="34" charset="0"/>
              </a:rPr>
              <a:t> &amp;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mul.d</a:t>
            </a:r>
            <a:r>
              <a:rPr lang="en-US" altLang="en-US" sz="2800">
                <a:cs typeface="Arial" panose="020B0604020202020204" pitchFamily="34" charset="0"/>
              </a:rPr>
              <a:t> must wait for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altLang="en-US" sz="2800">
                <a:cs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On Vec. Proc.,  every vector ins. will only stall for the first element in the vector, rest will have smooth flow. 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9B201A-1C82-4812-80E3-825B4BBE5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77946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6E163F5-931D-45D8-84B7-19665CCAB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Processors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48FBE81-1E01-4580-ADF6-D40B04D5B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Highly pipelined function units</a:t>
            </a:r>
          </a:p>
          <a:p>
            <a:pPr eaLnBrk="1" hangingPunct="1"/>
            <a:r>
              <a:rPr lang="en-AU" altLang="en-US" sz="2800"/>
              <a:t>Stream data from/to vector registers to units</a:t>
            </a:r>
          </a:p>
          <a:p>
            <a:pPr lvl="1" eaLnBrk="1" hangingPunct="1"/>
            <a:r>
              <a:rPr lang="en-AU" altLang="en-US" sz="2400"/>
              <a:t>Data collected from memory into registers</a:t>
            </a:r>
          </a:p>
          <a:p>
            <a:pPr lvl="1" eaLnBrk="1" hangingPunct="1"/>
            <a:r>
              <a:rPr lang="en-AU" altLang="en-US" sz="2400"/>
              <a:t>Results stored from registers to memory</a:t>
            </a:r>
          </a:p>
          <a:p>
            <a:pPr eaLnBrk="1" hangingPunct="1"/>
            <a:r>
              <a:rPr lang="en-AU" altLang="en-US" sz="2800"/>
              <a:t>Example: Vector extension to MIPS</a:t>
            </a:r>
          </a:p>
          <a:p>
            <a:pPr lvl="1" eaLnBrk="1" hangingPunct="1"/>
            <a:r>
              <a:rPr lang="en-AU" altLang="en-US" sz="2400"/>
              <a:t>32 </a:t>
            </a:r>
            <a:r>
              <a:rPr lang="en-US" altLang="en-US" sz="2400">
                <a:cs typeface="Arial" panose="020B0604020202020204" pitchFamily="34" charset="0"/>
              </a:rPr>
              <a:t>× 64-element registers (64-bit elements)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Vector instructions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lv</a:t>
            </a:r>
            <a:r>
              <a:rPr lang="en-US" altLang="en-US" sz="2000"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sv</a:t>
            </a:r>
            <a:r>
              <a:rPr lang="en-US" altLang="en-US" sz="2000">
                <a:cs typeface="Arial" panose="020B0604020202020204" pitchFamily="34" charset="0"/>
              </a:rPr>
              <a:t>: load/store vector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addv.d</a:t>
            </a:r>
            <a:r>
              <a:rPr lang="en-US" altLang="en-US" sz="2000">
                <a:cs typeface="Arial" panose="020B0604020202020204" pitchFamily="34" charset="0"/>
              </a:rPr>
              <a:t>: add vectors of double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addvs.d</a:t>
            </a:r>
            <a:r>
              <a:rPr lang="en-US" altLang="en-US" sz="2000">
                <a:cs typeface="Arial" panose="020B0604020202020204" pitchFamily="34" charset="0"/>
              </a:rPr>
              <a:t>: add scalar to each element of vector of double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Significantly reduces instruction-fetch bandwidth</a:t>
            </a:r>
          </a:p>
        </p:txBody>
      </p:sp>
      <p:sp>
        <p:nvSpPr>
          <p:cNvPr id="33796" name="Rectangle 19">
            <a:extLst>
              <a:ext uri="{FF2B5EF4-FFF2-40B4-BE49-F238E27FC236}">
                <a16:creationId xmlns:a16="http://schemas.microsoft.com/office/drawing/2014/main" id="{AF7D09C8-8541-4027-A77C-F685037E86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2C876B7-7453-4E81-8C97-152F1BEBF34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8ECB32D-3741-46B5-92A6-DF8B9758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6" y="32702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1CC673-38A3-4847-9C9D-EA3AF4671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BB969A-980F-432E-8EF6-112B71FE2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Goal: connecting multiple computers</a:t>
            </a:r>
            <a:br>
              <a:rPr lang="en-US" altLang="en-US" sz="2800" dirty="0"/>
            </a:br>
            <a:r>
              <a:rPr lang="en-US" altLang="en-US" sz="2800" dirty="0"/>
              <a:t>to get higher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Multiprocessors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Scalability</a:t>
            </a:r>
            <a:r>
              <a:rPr lang="en-US" altLang="en-US" sz="20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E.g. Hadoop for processing big-data. Hadoop platform is designed to solve problems where you have a lot of data. Hadoop is designed to run on a large number of machines that don’t share any memory or disks.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Availability / Reliability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If a single processor fails in a multiprocessor with n processor, these system would continue to provide service with n-1 processors.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Power Efficiency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One big processor vs many smaller processors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A76E99B7-0204-4B05-9C44-5B8D06AE279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09731" y="758031"/>
            <a:ext cx="19018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 Introduction</a:t>
            </a:r>
          </a:p>
        </p:txBody>
      </p:sp>
      <p:sp>
        <p:nvSpPr>
          <p:cNvPr id="7173" name="Rectangle 19">
            <a:extLst>
              <a:ext uri="{FF2B5EF4-FFF2-40B4-BE49-F238E27FC236}">
                <a16:creationId xmlns:a16="http://schemas.microsoft.com/office/drawing/2014/main" id="{2E8B38FF-C625-42EC-BF72-9F90BE4156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3269235-8CE3-4EAD-B969-BF0C9E969A5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B058891-75D5-4292-AD46-58B7C7A2B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281167C-4FBE-4C0F-863A-40781B576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41533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Vec. is equivalent to execute an entire loop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Each element in vector is independent, so hardware does not have to check for data-hazards within a vector instruction.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Vec. architecture and compilers are well known of making efficient usage of MIMD for data-level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H/W need to check for data-hazard bet</a:t>
            </a:r>
            <a:r>
              <a:rPr lang="en-AU" altLang="en-US" baseline="30000"/>
              <a:t>n</a:t>
            </a:r>
            <a:r>
              <a:rPr lang="en-AU" altLang="en-US"/>
              <a:t> 2 vector ins once per vector operand, not for every elements. Saves energy. </a:t>
            </a:r>
          </a:p>
        </p:txBody>
      </p:sp>
      <p:sp>
        <p:nvSpPr>
          <p:cNvPr id="35844" name="Rectangle 19">
            <a:extLst>
              <a:ext uri="{FF2B5EF4-FFF2-40B4-BE49-F238E27FC236}">
                <a16:creationId xmlns:a16="http://schemas.microsoft.com/office/drawing/2014/main" id="{2B25DE23-2AB6-4B5B-B5A8-D903C673BD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D1F4331-B2D0-44EC-9546-439446DD913B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9F1429F-958F-4E68-A4FB-261AE355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FE3884C-5C9B-4627-BDC1-5AE89D246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CE2ECA5-34A0-4B33-91A8-EB4CEB70A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41533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AU" altLang="en-US" dirty="0"/>
              <a:t>For </a:t>
            </a:r>
            <a:r>
              <a:rPr lang="en-AU" altLang="en-US" dirty="0" err="1"/>
              <a:t>Vec</a:t>
            </a:r>
            <a:r>
              <a:rPr lang="en-AU" altLang="en-US" dirty="0"/>
              <a:t>., fetching is mostly from aligned memory element, thus latency is seen once for vector but not for each elements.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en-US" dirty="0"/>
              <a:t>As an entire loop is replaced by a vector ins, control hazards are non-existent.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en-US" dirty="0"/>
              <a:t>Savings in ins bandwidth, hazard checking and efficient use of memory help save energy.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en-US" dirty="0"/>
              <a:t>Thus, replacing scalar operations with vector operations as much as possible is a better choice. </a:t>
            </a:r>
          </a:p>
        </p:txBody>
      </p:sp>
      <p:sp>
        <p:nvSpPr>
          <p:cNvPr id="37892" name="Rectangle 19">
            <a:extLst>
              <a:ext uri="{FF2B5EF4-FFF2-40B4-BE49-F238E27FC236}">
                <a16:creationId xmlns:a16="http://schemas.microsoft.com/office/drawing/2014/main" id="{44BF9FC6-88C6-4CBC-8EF7-B29E8BC2B9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F477252-208E-4184-9A63-E4C6B6A4C31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1AB8EF3-4B57-446A-874D-FF87ED05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C667013-FE2F-4E58-8C2F-D07A46B8F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Vector vs. Multimedia Extensions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215CDA5-8275-496C-B7CE-D4BA40B63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Vector instructions have a </a:t>
            </a:r>
            <a:r>
              <a:rPr lang="en-US" altLang="en-US" sz="2800">
                <a:solidFill>
                  <a:srgbClr val="00B050"/>
                </a:solidFill>
              </a:rPr>
              <a:t>variable</a:t>
            </a:r>
            <a:r>
              <a:rPr lang="en-US" altLang="en-US" sz="2800"/>
              <a:t> vector width, multimedia extensions have a fixed width</a:t>
            </a:r>
          </a:p>
          <a:p>
            <a:r>
              <a:rPr lang="en-US" altLang="en-US" sz="2800"/>
              <a:t>Vector instructions support </a:t>
            </a:r>
            <a:r>
              <a:rPr lang="en-US" altLang="en-US" sz="2800">
                <a:solidFill>
                  <a:srgbClr val="00B050"/>
                </a:solidFill>
              </a:rPr>
              <a:t>strided </a:t>
            </a:r>
            <a:r>
              <a:rPr lang="en-US" altLang="en-US" sz="2800"/>
              <a:t>access, multimedia extensions do not</a:t>
            </a:r>
          </a:p>
          <a:p>
            <a:r>
              <a:rPr lang="en-US" altLang="en-US" sz="2800"/>
              <a:t>Vector units can be combination of pipelined and arrayed functional units:</a:t>
            </a:r>
            <a:endParaRPr lang="en-US" altLang="en-US"/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BE51EDD3-22E9-4D4B-8F90-7AF983DE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933825"/>
            <a:ext cx="3703638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19">
            <a:extLst>
              <a:ext uri="{FF2B5EF4-FFF2-40B4-BE49-F238E27FC236}">
                <a16:creationId xmlns:a16="http://schemas.microsoft.com/office/drawing/2014/main" id="{1C1DFBFE-D3BC-4032-8C49-4BE3925D90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6B97DE8-3FC6-47F3-9952-19A4637D88C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pic>
        <p:nvPicPr>
          <p:cNvPr id="39942" name="Picture 1">
            <a:extLst>
              <a:ext uri="{FF2B5EF4-FFF2-40B4-BE49-F238E27FC236}">
                <a16:creationId xmlns:a16="http://schemas.microsoft.com/office/drawing/2014/main" id="{385858BF-22FB-4078-9C64-7EE208B6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573463"/>
            <a:ext cx="33147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D88D86B-3114-4EE5-A60B-DBE9C6DA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1" y="823346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839D496-B00C-4DFC-832A-560AE8F6C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Multithreading</a:t>
            </a:r>
          </a:p>
        </p:txBody>
      </p:sp>
      <p:sp>
        <p:nvSpPr>
          <p:cNvPr id="41987" name="Text Box 4">
            <a:extLst>
              <a:ext uri="{FF2B5EF4-FFF2-40B4-BE49-F238E27FC236}">
                <a16:creationId xmlns:a16="http://schemas.microsoft.com/office/drawing/2014/main" id="{C9BF8922-511B-484E-A47D-25BCF2A71B5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§6.4 Hardware Multithreading</a:t>
            </a:r>
          </a:p>
        </p:txBody>
      </p:sp>
      <p:sp>
        <p:nvSpPr>
          <p:cNvPr id="41988" name="Rectangle 19">
            <a:extLst>
              <a:ext uri="{FF2B5EF4-FFF2-40B4-BE49-F238E27FC236}">
                <a16:creationId xmlns:a16="http://schemas.microsoft.com/office/drawing/2014/main" id="{27D69733-31CA-4D6C-92E5-537FDABE1B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A3D8ED7-E90F-4616-A0E6-7EB08893DA4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3461F218-7829-4D01-B376-AF6C92F94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974012" cy="51847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solidFill>
                  <a:srgbClr val="0070C0"/>
                </a:solidFill>
              </a:rPr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Switch threads after each cycle =&gt; Interleaved execution of multiple threads, round-robin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one thread stalls – it is skipped but others are executed =&gt; can hide throughput losses due to stall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 b="1">
                <a:solidFill>
                  <a:srgbClr val="0070C0"/>
                </a:solidFill>
              </a:rPr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Simplifies hardware, but doesn’t hide short stalls (eg, data hazards)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A2F4B33-E481-4916-8F7D-D40C62FAC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04775"/>
            <a:ext cx="8675687" cy="708025"/>
          </a:xfrm>
        </p:spPr>
        <p:txBody>
          <a:bodyPr/>
          <a:lstStyle/>
          <a:p>
            <a:pPr eaLnBrk="1" hangingPunct="1"/>
            <a:r>
              <a:rPr lang="en-AU" altLang="en-US" sz="4000"/>
              <a:t>Simultaneous Multithreading </a:t>
            </a:r>
            <a:r>
              <a:rPr lang="en-AU" altLang="en-US" sz="3200"/>
              <a:t>(SMT)</a:t>
            </a:r>
            <a:endParaRPr lang="en-AU" altLang="en-US"/>
          </a:p>
        </p:txBody>
      </p:sp>
      <p:sp>
        <p:nvSpPr>
          <p:cNvPr id="44035" name="Rectangle 19">
            <a:extLst>
              <a:ext uri="{FF2B5EF4-FFF2-40B4-BE49-F238E27FC236}">
                <a16:creationId xmlns:a16="http://schemas.microsoft.com/office/drawing/2014/main" id="{0F39BA00-53EC-4F0E-B9E6-AC31F20D22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4B20044-FE70-4B73-AC54-34C61B4E135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08620A8-F275-4D90-ABD2-BB31AB524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762" y="1340768"/>
            <a:ext cx="8631238" cy="4751734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SMT uses the resources (</a:t>
            </a:r>
            <a:r>
              <a:rPr lang="en-US" altLang="en-US" dirty="0"/>
              <a:t>Functional Units</a:t>
            </a:r>
            <a:r>
              <a:rPr lang="en-AU" altLang="en-US" dirty="0"/>
              <a:t>) of a multiple-issue dynamically scheduled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Exploits thread-level parallelism as well as ins. level parallelism (ILP)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Within threads, dependencies handled by scheduling and register renaming conveniently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Example: Intel Pentium-4 HT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Two threads: duplicated registers, shared function units and caches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f07-05-P374493">
            <a:extLst>
              <a:ext uri="{FF2B5EF4-FFF2-40B4-BE49-F238E27FC236}">
                <a16:creationId xmlns:a16="http://schemas.microsoft.com/office/drawing/2014/main" id="{1BC52233-B1D3-45A7-874E-CED28E9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088" y="1106488"/>
            <a:ext cx="47037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>
            <a:extLst>
              <a:ext uri="{FF2B5EF4-FFF2-40B4-BE49-F238E27FC236}">
                <a16:creationId xmlns:a16="http://schemas.microsoft.com/office/drawing/2014/main" id="{6C6963B8-5034-46D1-AF9E-F93990B46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 Example</a:t>
            </a:r>
          </a:p>
        </p:txBody>
      </p:sp>
      <p:sp>
        <p:nvSpPr>
          <p:cNvPr id="46084" name="Rectangle 19">
            <a:extLst>
              <a:ext uri="{FF2B5EF4-FFF2-40B4-BE49-F238E27FC236}">
                <a16:creationId xmlns:a16="http://schemas.microsoft.com/office/drawing/2014/main" id="{955B2840-8A83-4D7D-A25E-38D216E661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E7396B1-4111-45F2-9A3F-EB1E571E2CF0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cxnSp>
        <p:nvCxnSpPr>
          <p:cNvPr id="46085" name="Straight Connector 6">
            <a:extLst>
              <a:ext uri="{FF2B5EF4-FFF2-40B4-BE49-F238E27FC236}">
                <a16:creationId xmlns:a16="http://schemas.microsoft.com/office/drawing/2014/main" id="{CEBBE6DD-19C8-4E9A-853D-41BC018594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7850" y="3609975"/>
            <a:ext cx="49688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6" name="TextBox 7">
            <a:extLst>
              <a:ext uri="{FF2B5EF4-FFF2-40B4-BE49-F238E27FC236}">
                <a16:creationId xmlns:a16="http://schemas.microsoft.com/office/drawing/2014/main" id="{4770B78F-B16C-4DCB-B187-E9F4F594E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165850"/>
            <a:ext cx="89281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Figure: How do 4 threads use the issue slots of a superscalar processor in different approaches?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7B0D8A8-215F-4AE1-8DF2-32E3DB4B2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558212" cy="62143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altLang="en-US" sz="2800"/>
              <a:t>Multicore &amp; other Shared Memory Multiprocessor</a:t>
            </a:r>
          </a:p>
        </p:txBody>
      </p:sp>
      <p:sp>
        <p:nvSpPr>
          <p:cNvPr id="48131" name="Rectangle 19">
            <a:extLst>
              <a:ext uri="{FF2B5EF4-FFF2-40B4-BE49-F238E27FC236}">
                <a16:creationId xmlns:a16="http://schemas.microsoft.com/office/drawing/2014/main" id="{0C0AA0B6-671A-49CD-A765-69E828D790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651000" y="6381750"/>
            <a:ext cx="7272338" cy="358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D5F7230-F25D-4F1B-AB13-272176A2960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C8355F7C-D6B1-4C7D-B56D-C42C1DDA754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64BE5F2-7AFD-469C-8685-847DDAF54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092200"/>
            <a:ext cx="8270875" cy="56483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AU" altLang="en-US" sz="2800" b="1" u="sng" dirty="0"/>
              <a:t>Question</a:t>
            </a:r>
            <a:r>
              <a:rPr lang="en-AU" altLang="en-US" sz="2800" dirty="0"/>
              <a:t>: given the difficulty of rewriting old programs to run well on parallel Hardware, what can computer designer do to simplify the task?</a:t>
            </a:r>
          </a:p>
          <a:p>
            <a:pPr eaLnBrk="1" hangingPunct="1"/>
            <a:r>
              <a:rPr lang="en-AU" altLang="en-US" sz="2800" b="1" u="sng" dirty="0"/>
              <a:t>Ans</a:t>
            </a:r>
            <a:r>
              <a:rPr lang="en-AU" altLang="en-US" sz="2800" dirty="0"/>
              <a:t>:</a:t>
            </a:r>
          </a:p>
          <a:p>
            <a:pPr lvl="1" eaLnBrk="1" hangingPunct="1"/>
            <a:r>
              <a:rPr lang="en-AU" altLang="en-US" sz="2400" dirty="0"/>
              <a:t>Provide a single physical address space that all processor can share. Ease the concern of the data location per processors, instead merely programs may be executed in parallel.</a:t>
            </a:r>
          </a:p>
          <a:p>
            <a:pPr lvl="1" eaLnBrk="1" hangingPunct="1"/>
            <a:r>
              <a:rPr lang="en-AU" altLang="en-US" sz="2400" dirty="0"/>
              <a:t>This also makes all variables of a program available to any time to any processor.</a:t>
            </a:r>
          </a:p>
          <a:p>
            <a:pPr lvl="1" eaLnBrk="1" hangingPunct="1"/>
            <a:r>
              <a:rPr lang="en-AU" altLang="en-US" sz="2400" dirty="0"/>
              <a:t>A </a:t>
            </a:r>
            <a:r>
              <a:rPr lang="en-AU" altLang="en-US" sz="2400" i="1" dirty="0"/>
              <a:t>shared memory multiprocessor</a:t>
            </a:r>
            <a:r>
              <a:rPr lang="en-AU" altLang="en-US" sz="2400" dirty="0"/>
              <a:t> (SMP) offers a single physical address space across all processors – which is also the case for multicore chips.</a:t>
            </a:r>
          </a:p>
          <a:p>
            <a:pPr eaLnBrk="1" hangingPunct="1"/>
            <a:endParaRPr lang="en-AU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 descr="f07-02-P374493">
            <a:extLst>
              <a:ext uri="{FF2B5EF4-FFF2-40B4-BE49-F238E27FC236}">
                <a16:creationId xmlns:a16="http://schemas.microsoft.com/office/drawing/2014/main" id="{ADFFC3BE-A200-4E8B-9F4E-FEDDD9C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546EE8F7-A5F8-4AA8-A405-7009A1F4B0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63A3DFA-850C-47E8-A150-5E3D5E0D8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SMP: shared memory multiprocessor</a:t>
            </a:r>
          </a:p>
          <a:p>
            <a:pPr lvl="1" eaLnBrk="1" hangingPunct="1"/>
            <a:r>
              <a:rPr lang="en-AU" altLang="en-US" sz="2400" dirty="0"/>
              <a:t>Hardware provides single physical address space for all processors</a:t>
            </a:r>
          </a:p>
          <a:p>
            <a:pPr lvl="1" eaLnBrk="1" hangingPunct="1"/>
            <a:r>
              <a:rPr lang="en-AU" altLang="en-US" sz="2400" dirty="0"/>
              <a:t>Synchronize shared variables using </a:t>
            </a:r>
            <a:r>
              <a:rPr lang="en-AU" altLang="en-US" sz="2400" dirty="0">
                <a:solidFill>
                  <a:srgbClr val="00B050"/>
                </a:solidFill>
              </a:rPr>
              <a:t>locks</a:t>
            </a:r>
          </a:p>
          <a:p>
            <a:pPr lvl="1" eaLnBrk="1" hangingPunct="1"/>
            <a:r>
              <a:rPr lang="en-AU" altLang="en-US" sz="2400" dirty="0"/>
              <a:t>Memory access time</a:t>
            </a:r>
          </a:p>
          <a:p>
            <a:pPr lvl="2" eaLnBrk="1" hangingPunct="1"/>
            <a:r>
              <a:rPr lang="en-AU" altLang="en-US" sz="2000" dirty="0"/>
              <a:t>UMA (uniform memory access ) vs. NUMA (nonuniform ~)</a:t>
            </a:r>
          </a:p>
          <a:p>
            <a:pPr eaLnBrk="1" hangingPunct="1"/>
            <a:endParaRPr lang="en-AU" altLang="en-US" sz="2800" dirty="0"/>
          </a:p>
        </p:txBody>
      </p:sp>
      <p:sp>
        <p:nvSpPr>
          <p:cNvPr id="50181" name="Rectangle 19">
            <a:extLst>
              <a:ext uri="{FF2B5EF4-FFF2-40B4-BE49-F238E27FC236}">
                <a16:creationId xmlns:a16="http://schemas.microsoft.com/office/drawing/2014/main" id="{1D24757B-7359-499D-AB0E-F7D9CA6E9C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BBE3F3E-0889-45C2-9A5E-399DEBDECDE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0EC8AA9-07AD-4807-85D7-372C7E01D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1E98CB2-F5C8-47FE-A422-13E969D89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53998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400" dirty="0"/>
              <a:t>Sum 64,000 numbers on 64 processor uniform memory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/>
              <a:t>Each processor has ID: 0 </a:t>
            </a:r>
            <a:r>
              <a:rPr lang="en-AU" altLang="en-US" sz="2000" dirty="0">
                <a:cs typeface="Arial" panose="020B0604020202020204" pitchFamily="34" charset="0"/>
              </a:rPr>
              <a:t>≤ </a:t>
            </a:r>
            <a:r>
              <a:rPr lang="en-AU" altLang="en-US" sz="2000" dirty="0" err="1"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cs typeface="Arial" panose="020B0604020202020204" pitchFamily="34" charset="0"/>
              </a:rPr>
              <a:t> ≤ 63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cs typeface="Arial" panose="020B0604020202020204" pitchFamily="34" charset="0"/>
              </a:rPr>
              <a:t>Partition 1000 numbers per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cs typeface="Arial" panose="020B0604020202020204" pitchFamily="34" charset="0"/>
              </a:rPr>
              <a:t>Initial summation on each processor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sz="240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sum[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] = 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for (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 = 1000*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; 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 &lt; 1000*(Pn+1); 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 = 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 + 1)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	sum[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] = sum[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] + A[</a:t>
            </a:r>
            <a:r>
              <a:rPr lang="en-AU" altLang="en-US" sz="23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300" dirty="0">
                <a:latin typeface="Lucida Console" panose="020B0609040504020204" pitchFamily="49" charset="0"/>
                <a:cs typeface="Arial" panose="020B0604020202020204" pitchFamily="34" charset="0"/>
              </a:rPr>
              <a:t>];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AU" altLang="en-US" sz="240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en-US" sz="2400" dirty="0">
                <a:cs typeface="Arial" panose="020B0604020202020204" pitchFamily="34" charset="0"/>
              </a:rPr>
              <a:t>Now need to add these partial sums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cs typeface="Arial" panose="020B0604020202020204" pitchFamily="34" charset="0"/>
              </a:rPr>
              <a:t>Reduction: divide and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cs typeface="Arial" panose="020B0604020202020204" pitchFamily="34" charset="0"/>
              </a:rPr>
              <a:t>Half the processors add pairs, then quarter,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000" dirty="0">
                <a:cs typeface="Arial" panose="020B0604020202020204" pitchFamily="34" charset="0"/>
              </a:rPr>
              <a:t>Need to synchronize between reduction steps</a:t>
            </a:r>
          </a:p>
        </p:txBody>
      </p:sp>
      <p:sp>
        <p:nvSpPr>
          <p:cNvPr id="52228" name="Rectangle 19">
            <a:extLst>
              <a:ext uri="{FF2B5EF4-FFF2-40B4-BE49-F238E27FC236}">
                <a16:creationId xmlns:a16="http://schemas.microsoft.com/office/drawing/2014/main" id="{526A1165-083B-4EEC-B207-BBC76CD459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EF76192-2C59-466E-A0B0-B3E9EAF48EC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796DBF4-FEC4-4835-AEE4-9D8C49C7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A2CB4-1E35-44FD-8EFC-B76E6B1FF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649538"/>
            <a:ext cx="8270875" cy="358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half = 64;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repeat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</a:t>
            </a:r>
            <a:r>
              <a:rPr lang="en-AU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synch();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</a:t>
            </a: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if (half%2 != 0 &amp;&amp; Pn == 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sum[0] = sum[0] + sum[half-1];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/* Conditional sum needed when half is odd;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   Processor0 gets missing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half = half/2; /* dividing line on who sums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if (Pn &lt; half) sum[Pn] = sum[Pn] + sum[Pn+half];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until (half == 1);</a:t>
            </a:r>
          </a:p>
        </p:txBody>
      </p:sp>
      <p:pic>
        <p:nvPicPr>
          <p:cNvPr id="54276" name="Picture 4" descr="f07-03-P374493">
            <a:extLst>
              <a:ext uri="{FF2B5EF4-FFF2-40B4-BE49-F238E27FC236}">
                <a16:creationId xmlns:a16="http://schemas.microsoft.com/office/drawing/2014/main" id="{A195D039-41E9-429E-A068-568CD1841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25550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19">
            <a:extLst>
              <a:ext uri="{FF2B5EF4-FFF2-40B4-BE49-F238E27FC236}">
                <a16:creationId xmlns:a16="http://schemas.microsoft.com/office/drawing/2014/main" id="{F6B9CC08-505C-4F79-9D98-A82B654665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28C06AA-6770-4708-928B-997C5F9E2CD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D79181F-AD10-459B-A92C-57CC53B93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677" y="74295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1CC673-38A3-4847-9C9D-EA3AF4671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BB969A-980F-432E-8EF6-112B71FE2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Task-level (process-level)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High throughput for independent jobs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Parallel processing of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Single program run on multiple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Multicore microprocessors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Chips with multiple processors (cores)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set of computers connected over a local area network that function as a single large multiprocessor.  Basically, it is composed of microprocessor housed in many independent server.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A76E99B7-0204-4B05-9C44-5B8D06AE279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09731" y="758031"/>
            <a:ext cx="19018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 Introduction</a:t>
            </a:r>
          </a:p>
        </p:txBody>
      </p:sp>
      <p:sp>
        <p:nvSpPr>
          <p:cNvPr id="7173" name="Rectangle 19">
            <a:extLst>
              <a:ext uri="{FF2B5EF4-FFF2-40B4-BE49-F238E27FC236}">
                <a16:creationId xmlns:a16="http://schemas.microsoft.com/office/drawing/2014/main" id="{2E8B38FF-C625-42EC-BF72-9F90BE4156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3269235-8CE3-4EAD-B969-BF0C9E969A5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1602070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51EB157-A857-4752-9AC0-A3DB66AB3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History of GPUs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A93E4C5-5256-42BE-8BFA-B4B803E24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/>
              <a:t>Early video cards</a:t>
            </a:r>
          </a:p>
          <a:p>
            <a:pPr lvl="1" eaLnBrk="1" hangingPunct="1"/>
            <a:r>
              <a:rPr lang="en-AU" altLang="en-US" sz="2400" dirty="0"/>
              <a:t>Frame buffer memory with address generation for video output</a:t>
            </a:r>
          </a:p>
          <a:p>
            <a:pPr eaLnBrk="1" hangingPunct="1"/>
            <a:r>
              <a:rPr lang="en-AU" altLang="en-US" sz="2800" dirty="0"/>
              <a:t>3D graphics processing</a:t>
            </a:r>
          </a:p>
          <a:p>
            <a:pPr lvl="1" eaLnBrk="1" hangingPunct="1"/>
            <a:r>
              <a:rPr lang="en-AU" altLang="en-US" sz="2400" dirty="0"/>
              <a:t>Originally high-end computers </a:t>
            </a:r>
          </a:p>
          <a:p>
            <a:pPr lvl="1" eaLnBrk="1" hangingPunct="1"/>
            <a:r>
              <a:rPr lang="en-AU" altLang="en-US" sz="2400" dirty="0"/>
              <a:t>Moore’s Law </a:t>
            </a:r>
            <a:r>
              <a:rPr lang="en-AU" altLang="en-US" sz="2400" dirty="0">
                <a:sym typeface="Symbol" panose="05050102010706020507" pitchFamily="18" charset="2"/>
              </a:rPr>
              <a:t> lower cost, higher density</a:t>
            </a:r>
          </a:p>
          <a:p>
            <a:pPr lvl="1" eaLnBrk="1" hangingPunct="1"/>
            <a:r>
              <a:rPr lang="en-AU" altLang="en-US" sz="2400" dirty="0">
                <a:sym typeface="Symbol" panose="05050102010706020507" pitchFamily="18" charset="2"/>
              </a:rPr>
              <a:t>3D graphics cards for PCs and game consoles</a:t>
            </a:r>
          </a:p>
          <a:p>
            <a:pPr eaLnBrk="1" hangingPunct="1"/>
            <a:r>
              <a:rPr lang="en-AU" altLang="en-US" sz="2800" dirty="0">
                <a:sym typeface="Symbol" panose="05050102010706020507" pitchFamily="18" charset="2"/>
              </a:rPr>
              <a:t>Graphics Processing Units</a:t>
            </a:r>
          </a:p>
          <a:p>
            <a:pPr lvl="1" eaLnBrk="1" hangingPunct="1"/>
            <a:r>
              <a:rPr lang="en-AU" altLang="en-US" sz="2400" dirty="0">
                <a:sym typeface="Symbol" panose="05050102010706020507" pitchFamily="18" charset="2"/>
              </a:rPr>
              <a:t>Processors oriented to 3D graphics tasks</a:t>
            </a:r>
          </a:p>
          <a:p>
            <a:pPr lvl="1" eaLnBrk="1" hangingPunct="1"/>
            <a:r>
              <a:rPr lang="en-AU" altLang="en-US" sz="2400" dirty="0">
                <a:sym typeface="Symbol" panose="05050102010706020507" pitchFamily="18" charset="2"/>
              </a:rPr>
              <a:t>Vertex/pixel processing, shading, texture mapping,</a:t>
            </a:r>
            <a:br>
              <a:rPr lang="en-AU" altLang="en-US" sz="2400" dirty="0">
                <a:sym typeface="Symbol" panose="05050102010706020507" pitchFamily="18" charset="2"/>
              </a:rPr>
            </a:br>
            <a:r>
              <a:rPr lang="en-AU" altLang="en-US" sz="2400" dirty="0">
                <a:sym typeface="Symbol" panose="05050102010706020507" pitchFamily="18" charset="2"/>
              </a:rPr>
              <a:t>rasterization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3DB7D7D5-DAC3-4A07-877E-BD20B91A71D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12719" y="2264569"/>
            <a:ext cx="4895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§6.6 </a:t>
            </a:r>
            <a:r>
              <a:rPr lang="en-AU" altLang="en-US" sz="1800">
                <a:solidFill>
                  <a:schemeClr val="folHlink"/>
                </a:solidFill>
              </a:rPr>
              <a:t>Introduction to Graphics Processing Units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56325" name="Rectangle 19">
            <a:extLst>
              <a:ext uri="{FF2B5EF4-FFF2-40B4-BE49-F238E27FC236}">
                <a16:creationId xmlns:a16="http://schemas.microsoft.com/office/drawing/2014/main" id="{971ED15A-15A9-40B4-B16D-AE0C5AEDFF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DCCD52E-AE7F-4178-B278-36297249559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40B1C00-468C-4255-8026-1DAD188EA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/>
          <a:lstStyle/>
          <a:p>
            <a:pPr eaLnBrk="1" hangingPunct="1"/>
            <a:r>
              <a:rPr lang="en-AU" altLang="en-US"/>
              <a:t>GPU vs CPU</a:t>
            </a:r>
          </a:p>
        </p:txBody>
      </p:sp>
      <p:sp>
        <p:nvSpPr>
          <p:cNvPr id="58371" name="Rectangle 19">
            <a:extLst>
              <a:ext uri="{FF2B5EF4-FFF2-40B4-BE49-F238E27FC236}">
                <a16:creationId xmlns:a16="http://schemas.microsoft.com/office/drawing/2014/main" id="{6B4656E9-D962-48F0-A778-8AD0441FF2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5E69014-E2F6-4EB3-BE07-DAC7FD45819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sp>
        <p:nvSpPr>
          <p:cNvPr id="58372" name="TextBox 1">
            <a:extLst>
              <a:ext uri="{FF2B5EF4-FFF2-40B4-BE49-F238E27FC236}">
                <a16:creationId xmlns:a16="http://schemas.microsoft.com/office/drawing/2014/main" id="{46469391-E494-46CE-BDF3-6CFF7FEBA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1359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2D2C47-0703-4B93-990D-A1F646557FE0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125538"/>
            <a:ext cx="8415338" cy="56149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AU" altLang="en-US" sz="2800" kern="0" dirty="0"/>
              <a:t>GPU are accelerators that supplement CPU for graphics works. GPU can not do all, so CPU completes it.</a:t>
            </a:r>
          </a:p>
          <a:p>
            <a:pPr eaLnBrk="1" hangingPunct="1">
              <a:defRPr/>
            </a:pPr>
            <a:r>
              <a:rPr lang="en-AU" altLang="en-US" sz="2800" kern="0" dirty="0"/>
              <a:t>GPU’s problem sizes are few hundred MB to GB, but not hundreds of GB to TB.</a:t>
            </a:r>
          </a:p>
          <a:p>
            <a:pPr eaLnBrk="1" hangingPunct="1">
              <a:defRPr/>
            </a:pPr>
            <a:r>
              <a:rPr lang="en-AU" altLang="en-US" sz="2800" kern="0" dirty="0"/>
              <a:t>GPU do not rely on multilevel cache, rather on hardware multithreading, as </a:t>
            </a:r>
            <a:r>
              <a:rPr lang="en-AU" altLang="en-US" sz="2800" kern="0" dirty="0">
                <a:hlinkClick r:id="rId3" action="ppaction://hlinkfile"/>
              </a:rPr>
              <a:t>GPU executes hundreds to thousands of independent threads</a:t>
            </a:r>
            <a:r>
              <a:rPr lang="en-AU" altLang="en-US" sz="2800" kern="0" dirty="0"/>
              <a:t>.</a:t>
            </a:r>
          </a:p>
          <a:p>
            <a:pPr eaLnBrk="1" hangingPunct="1">
              <a:defRPr/>
            </a:pPr>
            <a:r>
              <a:rPr lang="en-AU" altLang="en-US" sz="2800" kern="0" dirty="0"/>
              <a:t>DRAM chips for GPUs are wider and are of higher bandwidth than DRAM of CPUs. </a:t>
            </a:r>
          </a:p>
          <a:p>
            <a:pPr eaLnBrk="1" hangingPunct="1">
              <a:defRPr/>
            </a:pPr>
            <a:r>
              <a:rPr lang="en-AU" altLang="en-US" sz="2800" kern="0" dirty="0"/>
              <a:t>For GP-GPU, consider the transfer time from CPU to GPU, as GPU is rather a coprocessor. </a:t>
            </a:r>
          </a:p>
          <a:p>
            <a:pPr eaLnBrk="1" hangingPunct="1">
              <a:defRPr/>
            </a:pPr>
            <a:endParaRPr lang="en-AU" altLang="en-US" sz="2800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DF20F71-3B8C-438B-8920-3A1523E7D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GPU Architectures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BE90366-492D-4A15-BE71-9EF26AA82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486775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Processing is highly data-parallel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GPUs are highly multithreaded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Use thread switching to hide memory latency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Less reliance on multi-level caches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CPU for sequential code, GPU for parallel code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Programming languages/APIs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DirectX, OpenGL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 for Graphics (Cg), High Level Shader Language (HLSL)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NVIDIA’s CUDA (Compute Unified Device Architecture)</a:t>
            </a:r>
          </a:p>
        </p:txBody>
      </p:sp>
      <p:sp>
        <p:nvSpPr>
          <p:cNvPr id="60420" name="Rectangle 19">
            <a:extLst>
              <a:ext uri="{FF2B5EF4-FFF2-40B4-BE49-F238E27FC236}">
                <a16:creationId xmlns:a16="http://schemas.microsoft.com/office/drawing/2014/main" id="{CD1BA6BD-C15B-437B-9362-DE8CA2896A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1204AC0-9980-43D2-8DC0-B0E7E89E53A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CB5660D-D288-46A3-A68A-B4CD2A868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8" y="150813"/>
            <a:ext cx="8259762" cy="762000"/>
          </a:xfrm>
        </p:spPr>
        <p:txBody>
          <a:bodyPr/>
          <a:lstStyle/>
          <a:p>
            <a:pPr eaLnBrk="1" hangingPunct="1"/>
            <a:r>
              <a:rPr lang="en-AU" altLang="en-US"/>
              <a:t>NVIDIA GPU Architectures</a:t>
            </a:r>
          </a:p>
        </p:txBody>
      </p:sp>
      <p:sp>
        <p:nvSpPr>
          <p:cNvPr id="62467" name="Rectangle 19">
            <a:extLst>
              <a:ext uri="{FF2B5EF4-FFF2-40B4-BE49-F238E27FC236}">
                <a16:creationId xmlns:a16="http://schemas.microsoft.com/office/drawing/2014/main" id="{298DBCBD-6650-49C7-AA04-2347AF6425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9219704-C07E-4D89-BA37-34F3312EDAA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  <p:pic>
        <p:nvPicPr>
          <p:cNvPr id="62468" name="Picture 6" descr="f06-09-9780124077263">
            <a:extLst>
              <a:ext uri="{FF2B5EF4-FFF2-40B4-BE49-F238E27FC236}">
                <a16:creationId xmlns:a16="http://schemas.microsoft.com/office/drawing/2014/main" id="{C63172FD-95F2-42CE-BD12-A9F2E185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947738"/>
            <a:ext cx="8418512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TextBox 1">
            <a:extLst>
              <a:ext uri="{FF2B5EF4-FFF2-40B4-BE49-F238E27FC236}">
                <a16:creationId xmlns:a16="http://schemas.microsoft.com/office/drawing/2014/main" id="{861B4AD7-DA8C-45BD-B111-70FECD76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57900"/>
            <a:ext cx="9123363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/>
              <a:t>GPU has 16 SIMD Lanes; i.e., GPU is a MIMD composed of multithreaded SIMD.</a:t>
            </a: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/>
              <a:t>The SIMD instructions of these threads are 32 wide. </a:t>
            </a:r>
          </a:p>
        </p:txBody>
      </p:sp>
      <p:sp>
        <p:nvSpPr>
          <p:cNvPr id="62470" name="TextBox 2">
            <a:extLst>
              <a:ext uri="{FF2B5EF4-FFF2-40B4-BE49-F238E27FC236}">
                <a16:creationId xmlns:a16="http://schemas.microsoft.com/office/drawing/2014/main" id="{122C4016-F835-4065-8B6A-D34CB123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399088"/>
            <a:ext cx="8742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Figure</a:t>
            </a:r>
            <a:r>
              <a:rPr lang="en-US" altLang="en-US" sz="1800"/>
              <a:t>: Block-diagram of the datapath of a multithreaded SIMD Processor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8737901-D167-4F46-AD4D-99AE5FEAA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2138" y="150813"/>
            <a:ext cx="8259762" cy="762000"/>
          </a:xfrm>
        </p:spPr>
        <p:txBody>
          <a:bodyPr/>
          <a:lstStyle/>
          <a:p>
            <a:pPr eaLnBrk="1" hangingPunct="1"/>
            <a:r>
              <a:rPr lang="en-AU" altLang="en-US"/>
              <a:t>NVIDIA GPU Architectures</a:t>
            </a:r>
          </a:p>
        </p:txBody>
      </p:sp>
      <p:sp>
        <p:nvSpPr>
          <p:cNvPr id="64515" name="Rectangle 19">
            <a:extLst>
              <a:ext uri="{FF2B5EF4-FFF2-40B4-BE49-F238E27FC236}">
                <a16:creationId xmlns:a16="http://schemas.microsoft.com/office/drawing/2014/main" id="{FBD15CB9-D7A1-463A-966C-3EA415BBC3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F13D991-53E5-452B-AC73-340CBFDCA15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908027-D3BB-4256-8B02-50B84627F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4867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AU" altLang="en-US" sz="2800" kern="0" dirty="0"/>
              <a:t>Basically, the GPU hardware has two levels of hardware schedulers: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AU" altLang="en-US" sz="2800" kern="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en-US" sz="2400" kern="0" dirty="0"/>
              <a:t>The </a:t>
            </a:r>
            <a:r>
              <a:rPr lang="en-AU" altLang="en-US" sz="2400" i="1" kern="0" dirty="0"/>
              <a:t>Thread Block Scheduler </a:t>
            </a:r>
            <a:r>
              <a:rPr lang="en-AU" altLang="en-US" sz="2400" kern="0" dirty="0"/>
              <a:t>that assigns blocks of threads to multithreaded SIMD processors, and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AU" altLang="en-US" sz="2400" kern="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en-US" sz="2400" kern="0" dirty="0"/>
              <a:t>the SIMD Thread Scheduler with a SIMD processor, which schedules when SIMD threads should run.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2505BE2-FBA3-407B-8ACF-0470093DD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GPU Memory Structures</a:t>
            </a: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37D9EB50-A9D5-4CC3-A016-4BBC22F93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59C02EB-49D9-4953-BAC7-759C25256E3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EEFE9854-C803-4A53-84AB-7C68FF8A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068388"/>
            <a:ext cx="553878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Box 1">
            <a:extLst>
              <a:ext uri="{FF2B5EF4-FFF2-40B4-BE49-F238E27FC236}">
                <a16:creationId xmlns:a16="http://schemas.microsoft.com/office/drawing/2014/main" id="{0037259A-C7A4-4895-A1B5-4D254963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51563"/>
            <a:ext cx="9144000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GPU memory is shared by the vectorized loops. All threads of SIMD instructions within a thread block share Local Memory.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D3239C9C-AA75-42CE-A874-55720CA2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BA7D9F07-1014-4402-99AC-8878E34BB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Putting GPUs into Perspective</a:t>
            </a:r>
          </a:p>
        </p:txBody>
      </p:sp>
      <p:sp>
        <p:nvSpPr>
          <p:cNvPr id="68611" name="Footer Placeholder 3">
            <a:extLst>
              <a:ext uri="{FF2B5EF4-FFF2-40B4-BE49-F238E27FC236}">
                <a16:creationId xmlns:a16="http://schemas.microsoft.com/office/drawing/2014/main" id="{00770A04-D3E6-4466-A45D-BA348F712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960FF4F7-15F3-4408-8A2A-E5130B5A7CF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C49107-D290-4F5F-B2BA-C2698D0407F0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123950"/>
          <a:ext cx="7613650" cy="50752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Multicore with SIMD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GPU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processors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to 8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lanes/processor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0" dirty="0"/>
                        <a:t>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Multithreading hardware support for</a:t>
                      </a:r>
                      <a:r>
                        <a:rPr lang="en-US" sz="1600" baseline="0" dirty="0"/>
                        <a:t> SIMD threads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to 4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to 32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Typical ratio of single precision to double-precision performance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Largest</a:t>
                      </a:r>
                      <a:r>
                        <a:rPr lang="en-US" sz="1600" baseline="0" dirty="0"/>
                        <a:t> cache size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MB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 MB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of memory address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</a:t>
                      </a:r>
                      <a:r>
                        <a:rPr lang="en-US" sz="1600" baseline="0" dirty="0"/>
                        <a:t> of main memory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GB to 256 GB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GB to 6 GB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Memory protection at level of page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Demand</a:t>
                      </a:r>
                      <a:r>
                        <a:rPr lang="en-US" sz="1600" baseline="0" dirty="0"/>
                        <a:t> paging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Integrated</a:t>
                      </a:r>
                      <a:r>
                        <a:rPr lang="en-US" sz="1600" baseline="0" dirty="0"/>
                        <a:t> scalar processor/SIMD 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Cache coherent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E4FEEE0E-8D10-4C2D-9817-EFF27F00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351" y="72390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22D4988D-8426-46BC-8C16-522054686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 to GPU Terms</a:t>
            </a:r>
          </a:p>
        </p:txBody>
      </p:sp>
      <p:sp>
        <p:nvSpPr>
          <p:cNvPr id="70659" name="Footer Placeholder 3">
            <a:extLst>
              <a:ext uri="{FF2B5EF4-FFF2-40B4-BE49-F238E27FC236}">
                <a16:creationId xmlns:a16="http://schemas.microsoft.com/office/drawing/2014/main" id="{C8A8E12C-088E-447A-9363-8FF4D24E2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E1F820A-35BD-405C-BD71-160EE974EF7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  <p:pic>
        <p:nvPicPr>
          <p:cNvPr id="70660" name="Picture 5">
            <a:extLst>
              <a:ext uri="{FF2B5EF4-FFF2-40B4-BE49-F238E27FC236}">
                <a16:creationId xmlns:a16="http://schemas.microsoft.com/office/drawing/2014/main" id="{06FDFA06-7984-48E3-B029-D3D16CC6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804863"/>
            <a:ext cx="5946775" cy="5935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TextBox 1">
            <a:extLst>
              <a:ext uri="{FF2B5EF4-FFF2-40B4-BE49-F238E27FC236}">
                <a16:creationId xmlns:a16="http://schemas.microsoft.com/office/drawing/2014/main" id="{8687FE8A-6061-474D-A84B-04A9ED14E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8300C9E7-C471-4FEA-9AE4-3E83B2B8E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Multiprocessors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F6722-AE73-4F57-BD9C-93A1085A1636}"/>
              </a:ext>
            </a:extLst>
          </p:cNvPr>
          <p:cNvSpPr txBox="1">
            <a:spLocks/>
          </p:cNvSpPr>
          <p:nvPr/>
        </p:nvSpPr>
        <p:spPr bwMode="auto">
          <a:xfrm>
            <a:off x="488703" y="1246187"/>
            <a:ext cx="8259762" cy="47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302C24"/>
                </a:solidFill>
              </a:rPr>
              <a:t>A shared-memory multiprocessor is a computer system where two or more CPUs share full access to the memory system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02C24"/>
                </a:solidFill>
              </a:rPr>
              <a:t>Memory system is the means of communication between CPUs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02C24"/>
                </a:solidFill>
              </a:rPr>
              <a:t>Functions much like a single processor system </a:t>
            </a:r>
          </a:p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302C24"/>
                </a:solidFill>
              </a:rPr>
              <a:t>All processors in a multiprocessor can access all of memory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02C24"/>
                </a:solidFill>
              </a:rPr>
              <a:t>UMA (Uniform Memory Access) multiprocessors have the property that every memory word takes the same time to access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302C24"/>
                </a:solidFill>
              </a:rPr>
              <a:t>NUMA (Non-UMA) multiprocessors do not provide this guarantee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302C24"/>
                </a:solidFill>
              </a:rPr>
              <a:t>This is dependent on the interconnect in use and RAM organization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5">
            <a:extLst>
              <a:ext uri="{FF2B5EF4-FFF2-40B4-BE49-F238E27FC236}">
                <a16:creationId xmlns:a16="http://schemas.microsoft.com/office/drawing/2014/main" id="{939DBDD9-2849-4F8F-B616-51306E730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3225" y="5654675"/>
            <a:ext cx="8234363" cy="838200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/>
              <a:t>Figure: (a) A shared-memory multiprocessor. (b) A message-passing multicomputer. (c) A wide area distributed system.</a:t>
            </a:r>
          </a:p>
        </p:txBody>
      </p:sp>
      <p:sp>
        <p:nvSpPr>
          <p:cNvPr id="74755" name="Title 4">
            <a:extLst>
              <a:ext uri="{FF2B5EF4-FFF2-40B4-BE49-F238E27FC236}">
                <a16:creationId xmlns:a16="http://schemas.microsoft.com/office/drawing/2014/main" id="{CB58878A-458B-4ABD-89F5-53599505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161925"/>
            <a:ext cx="8147050" cy="708025"/>
          </a:xfrm>
        </p:spPr>
        <p:txBody>
          <a:bodyPr/>
          <a:lstStyle/>
          <a:p>
            <a:r>
              <a:rPr lang="en-US" altLang="en-US" sz="4000"/>
              <a:t>Multiple Processor Systems</a:t>
            </a:r>
          </a:p>
        </p:txBody>
      </p:sp>
      <p:sp>
        <p:nvSpPr>
          <p:cNvPr id="74756" name="Footer Placeholder 3">
            <a:extLst>
              <a:ext uri="{FF2B5EF4-FFF2-40B4-BE49-F238E27FC236}">
                <a16:creationId xmlns:a16="http://schemas.microsoft.com/office/drawing/2014/main" id="{C335140B-8A04-4366-89F9-B225E46C2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92875"/>
            <a:ext cx="8799513" cy="365125"/>
          </a:xfr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Tanenbaum, Modern Operating Systems 3 e, (c) 2008 Prentice-Hall, Inc. All rights reserved. 0-13-6006639</a:t>
            </a:r>
            <a:endParaRPr lang="en-US" altLang="en-US" sz="1400"/>
          </a:p>
        </p:txBody>
      </p:sp>
      <p:pic>
        <p:nvPicPr>
          <p:cNvPr id="74757" name="Picture 2">
            <a:extLst>
              <a:ext uri="{FF2B5EF4-FFF2-40B4-BE49-F238E27FC236}">
                <a16:creationId xmlns:a16="http://schemas.microsoft.com/office/drawing/2014/main" id="{0745D135-137F-4A70-96E4-16A2168B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708150"/>
            <a:ext cx="844708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3A8472-7471-48EE-8E56-43FD569AB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59DD65-A026-4865-8FB8-6E38BC056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41533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Serial: e.g., Pentium 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Parallel: e.g., quad-core Xeon e5345 or Core i7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dirty="0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Sequential: e.g., matrix multiplication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 dirty="0"/>
              <a:t>Sequential programming</a:t>
            </a:r>
            <a:r>
              <a:rPr lang="en-US" dirty="0"/>
              <a:t> involves a consecutive and ordered execution of processes one after another</a:t>
            </a:r>
            <a:endParaRPr lang="en-AU" altLang="en-US" dirty="0"/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Concurrent: e.g., operating 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 </a:t>
            </a:r>
            <a:r>
              <a:rPr lang="en-US" b="1" dirty="0"/>
              <a:t>concurrent</a:t>
            </a:r>
            <a:r>
              <a:rPr lang="en-US" dirty="0"/>
              <a:t> system is one where a computation can advance without waiting for all other computations to complete.</a:t>
            </a:r>
            <a:endParaRPr lang="en-AU" altLang="en-US" dirty="0"/>
          </a:p>
        </p:txBody>
      </p:sp>
      <p:sp>
        <p:nvSpPr>
          <p:cNvPr id="9220" name="Rectangle 19">
            <a:extLst>
              <a:ext uri="{FF2B5EF4-FFF2-40B4-BE49-F238E27FC236}">
                <a16:creationId xmlns:a16="http://schemas.microsoft.com/office/drawing/2014/main" id="{85D033F2-6B80-465B-9E1B-C40DBE7678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78279D7-143E-4A8A-8396-EED3FF4A9E0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6" descr="f07-04-P374493">
            <a:extLst>
              <a:ext uri="{FF2B5EF4-FFF2-40B4-BE49-F238E27FC236}">
                <a16:creationId xmlns:a16="http://schemas.microsoft.com/office/drawing/2014/main" id="{57BD1A4A-EACF-487A-B452-D9383F12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544888"/>
            <a:ext cx="45243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2">
            <a:extLst>
              <a:ext uri="{FF2B5EF4-FFF2-40B4-BE49-F238E27FC236}">
                <a16:creationId xmlns:a16="http://schemas.microsoft.com/office/drawing/2014/main" id="{57774A47-8C8A-41FA-8AB3-D78970D5B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Message Passing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075BDD1-3FFE-47C2-B33C-860B799C8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76805" name="Text Box 4">
            <a:extLst>
              <a:ext uri="{FF2B5EF4-FFF2-40B4-BE49-F238E27FC236}">
                <a16:creationId xmlns:a16="http://schemas.microsoft.com/office/drawing/2014/main" id="{965D49CD-451E-4603-B654-A7A7245C530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66631" y="2707481"/>
            <a:ext cx="57880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§6.7 Clusters, WSC, and Other Message-Passing MPs</a:t>
            </a:r>
          </a:p>
        </p:txBody>
      </p:sp>
      <p:sp>
        <p:nvSpPr>
          <p:cNvPr id="76806" name="Rectangle 19">
            <a:extLst>
              <a:ext uri="{FF2B5EF4-FFF2-40B4-BE49-F238E27FC236}">
                <a16:creationId xmlns:a16="http://schemas.microsoft.com/office/drawing/2014/main" id="{BC65C9C2-D0EA-4189-BED9-990B07301F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EC39CEB-3F61-4BA5-9A88-569FA83186D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4F47E40-46E0-41A8-AE93-7DCE1DF95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UMA Multiprocessors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41D1-B02F-4428-A535-2DF3AEBE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4124325"/>
            <a:ext cx="8147050" cy="24288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Bus contention becomes the largest issue</a:t>
            </a:r>
          </a:p>
          <a:p>
            <a:pPr lvl="1">
              <a:defRPr/>
            </a:pPr>
            <a:r>
              <a:rPr lang="en-US" dirty="0"/>
              <a:t>When a CPU wants to access memory it checks the bus</a:t>
            </a:r>
          </a:p>
          <a:p>
            <a:pPr lvl="1">
              <a:defRPr/>
            </a:pPr>
            <a:r>
              <a:rPr lang="en-US" dirty="0"/>
              <a:t>If the bus is busy it must wait, otherwise it accesses memory</a:t>
            </a:r>
          </a:p>
          <a:p>
            <a:pPr lvl="1">
              <a:defRPr/>
            </a:pPr>
            <a:r>
              <a:rPr lang="en-US" dirty="0"/>
              <a:t>This is fine for very few processors</a:t>
            </a:r>
          </a:p>
          <a:p>
            <a:pPr lvl="2">
              <a:defRPr/>
            </a:pPr>
            <a:r>
              <a:rPr lang="en-US" dirty="0"/>
              <a:t>A 32 processor machine wouldn’t work well though</a:t>
            </a:r>
          </a:p>
          <a:p>
            <a:pPr lvl="2">
              <a:defRPr/>
            </a:pPr>
            <a:r>
              <a:rPr lang="en-US" dirty="0"/>
              <a:t>The solution is to interpose a cache for each CPU</a:t>
            </a:r>
          </a:p>
          <a:p>
            <a:pPr lvl="3">
              <a:defRPr/>
            </a:pPr>
            <a:r>
              <a:rPr lang="en-US" dirty="0"/>
              <a:t>But this creates its own set of problems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71E53-B46C-4ECC-A6A7-8F63EA1104E5}"/>
              </a:ext>
            </a:extLst>
          </p:cNvPr>
          <p:cNvCxnSpPr/>
          <p:nvPr/>
        </p:nvCxnSpPr>
        <p:spPr>
          <a:xfrm>
            <a:off x="762000" y="3886200"/>
            <a:ext cx="7620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097D73-FDB5-4D7A-A200-29C1B50D5133}"/>
              </a:ext>
            </a:extLst>
          </p:cNvPr>
          <p:cNvCxnSpPr/>
          <p:nvPr/>
        </p:nvCxnSpPr>
        <p:spPr>
          <a:xfrm rot="5400000" flipH="1" flipV="1">
            <a:off x="1562101" y="3619500"/>
            <a:ext cx="533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9DDF91-03FD-4665-94F5-33EABE5F88B3}"/>
              </a:ext>
            </a:extLst>
          </p:cNvPr>
          <p:cNvSpPr/>
          <p:nvPr/>
        </p:nvSpPr>
        <p:spPr>
          <a:xfrm>
            <a:off x="1487488" y="2667000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41288-138D-4AB4-9241-8EFF2F66F5A9}"/>
              </a:ext>
            </a:extLst>
          </p:cNvPr>
          <p:cNvCxnSpPr/>
          <p:nvPr/>
        </p:nvCxnSpPr>
        <p:spPr>
          <a:xfrm rot="5400000" flipH="1" flipV="1">
            <a:off x="2742407" y="3620294"/>
            <a:ext cx="533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28CA9B-8011-430D-B44F-85BB6181BB71}"/>
              </a:ext>
            </a:extLst>
          </p:cNvPr>
          <p:cNvSpPr/>
          <p:nvPr/>
        </p:nvSpPr>
        <p:spPr>
          <a:xfrm>
            <a:off x="2667000" y="2667000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83E45E-916A-4E93-BD33-1F41277ECCC0}"/>
              </a:ext>
            </a:extLst>
          </p:cNvPr>
          <p:cNvCxnSpPr/>
          <p:nvPr/>
        </p:nvCxnSpPr>
        <p:spPr>
          <a:xfrm rot="5400000" flipH="1" flipV="1">
            <a:off x="3961607" y="3620294"/>
            <a:ext cx="533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5E0FE-EAAB-4AFD-A1BE-D2B10B9B7ABE}"/>
              </a:ext>
            </a:extLst>
          </p:cNvPr>
          <p:cNvSpPr/>
          <p:nvPr/>
        </p:nvSpPr>
        <p:spPr>
          <a:xfrm>
            <a:off x="3886200" y="2667000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F1ED9C-3D95-4250-B7A0-EC4137AE11A9}"/>
              </a:ext>
            </a:extLst>
          </p:cNvPr>
          <p:cNvCxnSpPr/>
          <p:nvPr/>
        </p:nvCxnSpPr>
        <p:spPr>
          <a:xfrm rot="5400000" flipH="1" flipV="1">
            <a:off x="5180807" y="3620294"/>
            <a:ext cx="5334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A436C-B331-4F8A-89EB-CA2D2EF51BBC}"/>
              </a:ext>
            </a:extLst>
          </p:cNvPr>
          <p:cNvSpPr/>
          <p:nvPr/>
        </p:nvSpPr>
        <p:spPr>
          <a:xfrm>
            <a:off x="5105400" y="2667000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BBF670-AD9F-4764-9CC1-EC87FB4CBF9A}"/>
              </a:ext>
            </a:extLst>
          </p:cNvPr>
          <p:cNvCxnSpPr/>
          <p:nvPr/>
        </p:nvCxnSpPr>
        <p:spPr>
          <a:xfrm rot="16200000" flipH="1">
            <a:off x="6970713" y="3617912"/>
            <a:ext cx="533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247AD-E7B5-4F34-994F-52BFCAD9C1CD}"/>
              </a:ext>
            </a:extLst>
          </p:cNvPr>
          <p:cNvSpPr/>
          <p:nvPr/>
        </p:nvSpPr>
        <p:spPr>
          <a:xfrm>
            <a:off x="6438900" y="2668588"/>
            <a:ext cx="16002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534F57-4674-4091-969A-A3FC2CAAF61C}"/>
              </a:ext>
            </a:extLst>
          </p:cNvPr>
          <p:cNvSpPr txBox="1">
            <a:spLocks/>
          </p:cNvSpPr>
          <p:nvPr/>
        </p:nvSpPr>
        <p:spPr>
          <a:xfrm>
            <a:off x="155575" y="1676400"/>
            <a:ext cx="814705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eaLnBrk="1" fontAlgn="auto" hangingPunct="1"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" charset="2"/>
              <a:buChar char="Ø"/>
              <a:defRPr/>
            </a:pPr>
            <a:r>
              <a:rPr lang="en-US" sz="2200" dirty="0">
                <a:latin typeface="Arial"/>
                <a:cs typeface="+mn-cs"/>
              </a:rPr>
              <a:t>Bus-Based Architecture (without caching)</a:t>
            </a:r>
          </a:p>
        </p:txBody>
      </p:sp>
      <p:sp>
        <p:nvSpPr>
          <p:cNvPr id="78864" name="TextBox 3">
            <a:extLst>
              <a:ext uri="{FF2B5EF4-FFF2-40B4-BE49-F238E27FC236}">
                <a16:creationId xmlns:a16="http://schemas.microsoft.com/office/drawing/2014/main" id="{89FE5EDC-ABE2-4F59-B49D-BBE4541C0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150" y="1692275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Shared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8EEFCD-4C58-4C00-BC47-6AF468E6A4C1}"/>
              </a:ext>
            </a:extLst>
          </p:cNvPr>
          <p:cNvCxnSpPr/>
          <p:nvPr/>
        </p:nvCxnSpPr>
        <p:spPr>
          <a:xfrm>
            <a:off x="7239000" y="2155825"/>
            <a:ext cx="12700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">
            <a:extLst>
              <a:ext uri="{FF2B5EF4-FFF2-40B4-BE49-F238E27FC236}">
                <a16:creationId xmlns:a16="http://schemas.microsoft.com/office/drawing/2014/main" id="{DFB3E46F-86AD-4406-9D61-52B3036F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B11E7ABE-68B6-4F2E-97AF-4B39D11FE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163" y="-12700"/>
            <a:ext cx="8147050" cy="1268413"/>
          </a:xfrm>
          <a:solidFill>
            <a:schemeClr val="bg1"/>
          </a:solidFill>
        </p:spPr>
        <p:txBody>
          <a:bodyPr/>
          <a:lstStyle/>
          <a:p>
            <a:r>
              <a:rPr lang="en-US" altLang="en-US"/>
              <a:t>UMA Multiprocessors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327D-34F8-47D6-B244-75DA5FA5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3" y="3721100"/>
            <a:ext cx="8382000" cy="24304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When a CPU wants to access memory it checks its cache</a:t>
            </a:r>
          </a:p>
          <a:p>
            <a:pPr lvl="1">
              <a:defRPr/>
            </a:pPr>
            <a:r>
              <a:rPr lang="en-US" dirty="0"/>
              <a:t>Each cache block is marked as “read-only” or “read-write”</a:t>
            </a:r>
          </a:p>
          <a:p>
            <a:pPr lvl="1">
              <a:defRPr/>
            </a:pPr>
            <a:r>
              <a:rPr lang="en-US" dirty="0"/>
              <a:t>A read-only block can be present in multiple caches but a read-write block can only be present in one</a:t>
            </a:r>
          </a:p>
          <a:p>
            <a:pPr lvl="1">
              <a:defRPr/>
            </a:pPr>
            <a:r>
              <a:rPr lang="en-US" dirty="0"/>
              <a:t>If a CPU attempts to write a word that is in one or more caches, the bus hardware informs all other caches of the write</a:t>
            </a:r>
          </a:p>
          <a:p>
            <a:pPr lvl="2">
              <a:defRPr/>
            </a:pPr>
            <a:r>
              <a:rPr lang="en-US" dirty="0"/>
              <a:t>If the word is modified in a RW cache, then it is written back from there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F8AFAB-B85D-43C2-9E63-94DD29093C54}"/>
              </a:ext>
            </a:extLst>
          </p:cNvPr>
          <p:cNvCxnSpPr/>
          <p:nvPr/>
        </p:nvCxnSpPr>
        <p:spPr>
          <a:xfrm>
            <a:off x="762000" y="3198813"/>
            <a:ext cx="76200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B9F9E7-0EC8-4815-8193-6A550DA87A23}"/>
              </a:ext>
            </a:extLst>
          </p:cNvPr>
          <p:cNvCxnSpPr/>
          <p:nvPr/>
        </p:nvCxnSpPr>
        <p:spPr>
          <a:xfrm rot="5400000" flipH="1" flipV="1">
            <a:off x="1562101" y="2932112"/>
            <a:ext cx="533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94A8693-3C31-4182-AD0A-16D6CF1DDE53}"/>
              </a:ext>
            </a:extLst>
          </p:cNvPr>
          <p:cNvSpPr/>
          <p:nvPr/>
        </p:nvSpPr>
        <p:spPr>
          <a:xfrm>
            <a:off x="1504950" y="1992313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1F793-C3C5-4E13-A9D4-9A28434C290D}"/>
              </a:ext>
            </a:extLst>
          </p:cNvPr>
          <p:cNvCxnSpPr/>
          <p:nvPr/>
        </p:nvCxnSpPr>
        <p:spPr>
          <a:xfrm rot="16200000" flipH="1">
            <a:off x="6970713" y="2930525"/>
            <a:ext cx="533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CCFCB-EB56-40A9-8387-D287F993AFB1}"/>
              </a:ext>
            </a:extLst>
          </p:cNvPr>
          <p:cNvSpPr/>
          <p:nvPr/>
        </p:nvSpPr>
        <p:spPr>
          <a:xfrm>
            <a:off x="6438900" y="1981200"/>
            <a:ext cx="16002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9B127-436A-426F-A9C0-F24F100CDE6C}"/>
              </a:ext>
            </a:extLst>
          </p:cNvPr>
          <p:cNvSpPr/>
          <p:nvPr/>
        </p:nvSpPr>
        <p:spPr>
          <a:xfrm>
            <a:off x="1558925" y="2482850"/>
            <a:ext cx="631825" cy="16033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C42948-E3ED-45EC-BE32-3DFF2592DC25}"/>
              </a:ext>
            </a:extLst>
          </p:cNvPr>
          <p:cNvCxnSpPr/>
          <p:nvPr/>
        </p:nvCxnSpPr>
        <p:spPr>
          <a:xfrm rot="5400000" flipH="1" flipV="1">
            <a:off x="2743994" y="2932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D9D667-FD6B-418B-8DD8-3FA1D7C0B563}"/>
              </a:ext>
            </a:extLst>
          </p:cNvPr>
          <p:cNvCxnSpPr/>
          <p:nvPr/>
        </p:nvCxnSpPr>
        <p:spPr>
          <a:xfrm rot="5400000" flipH="1" flipV="1">
            <a:off x="3963194" y="2932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19112F-A00A-4D51-B46E-0BCFD314CB45}"/>
              </a:ext>
            </a:extLst>
          </p:cNvPr>
          <p:cNvCxnSpPr/>
          <p:nvPr/>
        </p:nvCxnSpPr>
        <p:spPr>
          <a:xfrm rot="5400000" flipH="1" flipV="1">
            <a:off x="5182394" y="2932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88ABF7A-109D-4A60-8D0D-F2728ED01985}"/>
              </a:ext>
            </a:extLst>
          </p:cNvPr>
          <p:cNvSpPr/>
          <p:nvPr/>
        </p:nvSpPr>
        <p:spPr>
          <a:xfrm>
            <a:off x="2671763" y="1990725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2C818C-60BB-4F8F-A004-3DE510DCF258}"/>
              </a:ext>
            </a:extLst>
          </p:cNvPr>
          <p:cNvSpPr/>
          <p:nvPr/>
        </p:nvSpPr>
        <p:spPr>
          <a:xfrm>
            <a:off x="2725738" y="2482850"/>
            <a:ext cx="611187" cy="160338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75F85B-3FE9-4B3E-9DB8-35424BA68105}"/>
              </a:ext>
            </a:extLst>
          </p:cNvPr>
          <p:cNvSpPr/>
          <p:nvPr/>
        </p:nvSpPr>
        <p:spPr>
          <a:xfrm>
            <a:off x="3933825" y="1990725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E39ACD-8076-4817-9A8E-24C6F588F1F2}"/>
              </a:ext>
            </a:extLst>
          </p:cNvPr>
          <p:cNvSpPr/>
          <p:nvPr/>
        </p:nvSpPr>
        <p:spPr>
          <a:xfrm>
            <a:off x="3989388" y="2489200"/>
            <a:ext cx="630237" cy="152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F4EE63-7C88-48C6-B73A-BF4DD2306F11}"/>
              </a:ext>
            </a:extLst>
          </p:cNvPr>
          <p:cNvSpPr/>
          <p:nvPr/>
        </p:nvSpPr>
        <p:spPr>
          <a:xfrm>
            <a:off x="5100638" y="1989138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3F6ECC-A836-4E9B-8958-29E7A4B8BA27}"/>
              </a:ext>
            </a:extLst>
          </p:cNvPr>
          <p:cNvSpPr/>
          <p:nvPr/>
        </p:nvSpPr>
        <p:spPr>
          <a:xfrm>
            <a:off x="5156200" y="2489200"/>
            <a:ext cx="630238" cy="1524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0915" name="TextBox 9">
            <a:extLst>
              <a:ext uri="{FF2B5EF4-FFF2-40B4-BE49-F238E27FC236}">
                <a16:creationId xmlns:a16="http://schemas.microsoft.com/office/drawing/2014/main" id="{FD2F188A-4CD1-475D-BC67-F304BDC2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38275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With caching: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9A187FCB-42A0-40A7-B147-45FC24C7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0EE0C2BE-68E8-47BA-9BB3-E6C04BEE1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5163" y="-12700"/>
            <a:ext cx="8147050" cy="850900"/>
          </a:xfrm>
        </p:spPr>
        <p:txBody>
          <a:bodyPr/>
          <a:lstStyle/>
          <a:p>
            <a:r>
              <a:rPr lang="en-US" altLang="en-US"/>
              <a:t>UMA Multiprocessors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72F5-BD83-419B-A8F3-B845B33F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3586163"/>
            <a:ext cx="8445500" cy="25654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To use this configuration (dedicated bus for private memory) optimally, steps are taken to reduce bus traffic, such as:</a:t>
            </a:r>
          </a:p>
          <a:p>
            <a:pPr lvl="1">
              <a:defRPr/>
            </a:pPr>
            <a:r>
              <a:rPr lang="en-US" dirty="0"/>
              <a:t>Compiler can place all the program text, string, constants and other read-only data, stacks, and local variables in private memories.</a:t>
            </a:r>
          </a:p>
          <a:p>
            <a:pPr lvl="1">
              <a:defRPr/>
            </a:pPr>
            <a:r>
              <a:rPr lang="en-US" dirty="0"/>
              <a:t>The shared memory can then only be used for writable shared variables.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16612B-5EDF-4D3F-A56D-89DCC4906336}"/>
              </a:ext>
            </a:extLst>
          </p:cNvPr>
          <p:cNvCxnSpPr/>
          <p:nvPr/>
        </p:nvCxnSpPr>
        <p:spPr>
          <a:xfrm>
            <a:off x="762000" y="3198813"/>
            <a:ext cx="76200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32EEA1-97B6-4DB6-95CB-8974C3825E6A}"/>
              </a:ext>
            </a:extLst>
          </p:cNvPr>
          <p:cNvCxnSpPr/>
          <p:nvPr/>
        </p:nvCxnSpPr>
        <p:spPr>
          <a:xfrm rot="5400000" flipH="1" flipV="1">
            <a:off x="1562101" y="2932112"/>
            <a:ext cx="533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804B78-BF29-493B-9346-13AF1A121890}"/>
              </a:ext>
            </a:extLst>
          </p:cNvPr>
          <p:cNvSpPr/>
          <p:nvPr/>
        </p:nvSpPr>
        <p:spPr>
          <a:xfrm>
            <a:off x="1504950" y="1992313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232281-1AAE-4AA7-B669-E1D9E6DAB2A4}"/>
              </a:ext>
            </a:extLst>
          </p:cNvPr>
          <p:cNvCxnSpPr/>
          <p:nvPr/>
        </p:nvCxnSpPr>
        <p:spPr>
          <a:xfrm rot="16200000" flipH="1">
            <a:off x="6970713" y="2930525"/>
            <a:ext cx="533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3B92F-4939-41A4-A1E7-F22F78DE1C45}"/>
              </a:ext>
            </a:extLst>
          </p:cNvPr>
          <p:cNvSpPr/>
          <p:nvPr/>
        </p:nvSpPr>
        <p:spPr>
          <a:xfrm>
            <a:off x="6438900" y="1981200"/>
            <a:ext cx="16002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E6829-54F1-4451-92D6-8DDE47CFBDA2}"/>
              </a:ext>
            </a:extLst>
          </p:cNvPr>
          <p:cNvSpPr/>
          <p:nvPr/>
        </p:nvSpPr>
        <p:spPr>
          <a:xfrm>
            <a:off x="1558925" y="2481263"/>
            <a:ext cx="631825" cy="1619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11F013-BA33-4253-AC75-8A66F8ABB0DA}"/>
              </a:ext>
            </a:extLst>
          </p:cNvPr>
          <p:cNvCxnSpPr/>
          <p:nvPr/>
        </p:nvCxnSpPr>
        <p:spPr>
          <a:xfrm rot="5400000" flipH="1" flipV="1">
            <a:off x="2743994" y="2932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18AFD1-09D0-4986-86E9-F1E8999C8587}"/>
              </a:ext>
            </a:extLst>
          </p:cNvPr>
          <p:cNvCxnSpPr/>
          <p:nvPr/>
        </p:nvCxnSpPr>
        <p:spPr>
          <a:xfrm rot="5400000" flipH="1" flipV="1">
            <a:off x="3963194" y="2932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D603E5-41C9-4B27-8DF3-540FE9CD7F85}"/>
              </a:ext>
            </a:extLst>
          </p:cNvPr>
          <p:cNvCxnSpPr/>
          <p:nvPr/>
        </p:nvCxnSpPr>
        <p:spPr>
          <a:xfrm rot="5400000" flipH="1" flipV="1">
            <a:off x="5182394" y="2932906"/>
            <a:ext cx="533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EBB3C4F-3BC6-4E31-AD4A-22BFE69C3573}"/>
              </a:ext>
            </a:extLst>
          </p:cNvPr>
          <p:cNvSpPr/>
          <p:nvPr/>
        </p:nvSpPr>
        <p:spPr>
          <a:xfrm>
            <a:off x="2671763" y="1990725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6AF29F-33E9-4278-9BA7-A7B339FDB308}"/>
              </a:ext>
            </a:extLst>
          </p:cNvPr>
          <p:cNvSpPr/>
          <p:nvPr/>
        </p:nvSpPr>
        <p:spPr>
          <a:xfrm>
            <a:off x="2725738" y="2481263"/>
            <a:ext cx="631825" cy="1619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E7BC6C-0C4F-4FEF-BE8D-109F6AB1F432}"/>
              </a:ext>
            </a:extLst>
          </p:cNvPr>
          <p:cNvSpPr/>
          <p:nvPr/>
        </p:nvSpPr>
        <p:spPr>
          <a:xfrm>
            <a:off x="3933825" y="1990725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C6516-BF4C-458B-8F5F-3D6C738F0BB7}"/>
              </a:ext>
            </a:extLst>
          </p:cNvPr>
          <p:cNvSpPr/>
          <p:nvPr/>
        </p:nvSpPr>
        <p:spPr>
          <a:xfrm>
            <a:off x="3989388" y="2498725"/>
            <a:ext cx="600075" cy="1428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4B99C3-8136-4D20-B789-758FE4E57AAE}"/>
              </a:ext>
            </a:extLst>
          </p:cNvPr>
          <p:cNvSpPr/>
          <p:nvPr/>
        </p:nvSpPr>
        <p:spPr>
          <a:xfrm>
            <a:off x="5100638" y="1989138"/>
            <a:ext cx="6858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105FB4-95A4-4A2A-9F62-24A7F3C7A94E}"/>
              </a:ext>
            </a:extLst>
          </p:cNvPr>
          <p:cNvSpPr/>
          <p:nvPr/>
        </p:nvSpPr>
        <p:spPr>
          <a:xfrm>
            <a:off x="5156200" y="2444750"/>
            <a:ext cx="630238" cy="19685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2963" name="TextBox 9">
            <a:extLst>
              <a:ext uri="{FF2B5EF4-FFF2-40B4-BE49-F238E27FC236}">
                <a16:creationId xmlns:a16="http://schemas.microsoft.com/office/drawing/2014/main" id="{AA93F4BB-015F-48B8-A257-8D03BF55F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855663"/>
            <a:ext cx="38576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With caching and private memory:</a:t>
            </a:r>
          </a:p>
        </p:txBody>
      </p:sp>
      <p:sp>
        <p:nvSpPr>
          <p:cNvPr id="82964" name="TextBox 20">
            <a:extLst>
              <a:ext uri="{FF2B5EF4-FFF2-40B4-BE49-F238E27FC236}">
                <a16:creationId xmlns:a16="http://schemas.microsoft.com/office/drawing/2014/main" id="{28673C98-A4B1-4AA8-8CAE-230EA5F2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8" y="1066800"/>
            <a:ext cx="893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Shared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memory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DA7B84-A36B-497E-A779-E7B1F85AA010}"/>
              </a:ext>
            </a:extLst>
          </p:cNvPr>
          <p:cNvCxnSpPr/>
          <p:nvPr/>
        </p:nvCxnSpPr>
        <p:spPr>
          <a:xfrm>
            <a:off x="7710488" y="1530350"/>
            <a:ext cx="12700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81E621B-B6BB-4DA4-82E1-448002ADD0AC}"/>
              </a:ext>
            </a:extLst>
          </p:cNvPr>
          <p:cNvSpPr/>
          <p:nvPr/>
        </p:nvSpPr>
        <p:spPr>
          <a:xfrm>
            <a:off x="1504950" y="1328738"/>
            <a:ext cx="627063" cy="4159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CE19ED-023D-4559-A394-22415FE49622}"/>
              </a:ext>
            </a:extLst>
          </p:cNvPr>
          <p:cNvCxnSpPr/>
          <p:nvPr/>
        </p:nvCxnSpPr>
        <p:spPr>
          <a:xfrm flipH="1">
            <a:off x="1827213" y="1771650"/>
            <a:ext cx="1587" cy="18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69CEB-CB25-4C0A-AA84-41009EC408C0}"/>
              </a:ext>
            </a:extLst>
          </p:cNvPr>
          <p:cNvSpPr/>
          <p:nvPr/>
        </p:nvSpPr>
        <p:spPr>
          <a:xfrm>
            <a:off x="2667000" y="1350963"/>
            <a:ext cx="627063" cy="4159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93F675-EE6B-4FDF-AD78-8C5D35C936A5}"/>
              </a:ext>
            </a:extLst>
          </p:cNvPr>
          <p:cNvCxnSpPr/>
          <p:nvPr/>
        </p:nvCxnSpPr>
        <p:spPr>
          <a:xfrm flipH="1">
            <a:off x="2989263" y="1793875"/>
            <a:ext cx="1587" cy="18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D7CB-D21F-41A2-A95D-86434B0E8ED6}"/>
              </a:ext>
            </a:extLst>
          </p:cNvPr>
          <p:cNvSpPr/>
          <p:nvPr/>
        </p:nvSpPr>
        <p:spPr>
          <a:xfrm>
            <a:off x="3962400" y="1317625"/>
            <a:ext cx="627063" cy="4159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B9B2EB-288F-46F5-99B0-DA0CD408268F}"/>
              </a:ext>
            </a:extLst>
          </p:cNvPr>
          <p:cNvCxnSpPr/>
          <p:nvPr/>
        </p:nvCxnSpPr>
        <p:spPr>
          <a:xfrm flipH="1">
            <a:off x="4284663" y="1760538"/>
            <a:ext cx="1587" cy="18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9A4EE04-3CA5-4819-8A00-D5B56A8218E8}"/>
              </a:ext>
            </a:extLst>
          </p:cNvPr>
          <p:cNvSpPr/>
          <p:nvPr/>
        </p:nvSpPr>
        <p:spPr>
          <a:xfrm>
            <a:off x="5119688" y="1350963"/>
            <a:ext cx="627062" cy="4159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C4CEA2-B1F8-430B-9350-B4D069B18EFC}"/>
              </a:ext>
            </a:extLst>
          </p:cNvPr>
          <p:cNvCxnSpPr/>
          <p:nvPr/>
        </p:nvCxnSpPr>
        <p:spPr>
          <a:xfrm flipH="1">
            <a:off x="5441950" y="1793875"/>
            <a:ext cx="1588" cy="18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974" name="TextBox 10">
            <a:extLst>
              <a:ext uri="{FF2B5EF4-FFF2-40B4-BE49-F238E27FC236}">
                <a16:creationId xmlns:a16="http://schemas.microsoft.com/office/drawing/2014/main" id="{080596F4-2112-4568-8CCA-2007F3581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898525"/>
            <a:ext cx="1085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Private 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CCFCE-41F8-4E61-8566-911AEDB235D6}"/>
              </a:ext>
            </a:extLst>
          </p:cNvPr>
          <p:cNvCxnSpPr/>
          <p:nvPr/>
        </p:nvCxnSpPr>
        <p:spPr>
          <a:xfrm flipH="1">
            <a:off x="5715000" y="1384300"/>
            <a:ext cx="400050" cy="21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1">
            <a:extLst>
              <a:ext uri="{FF2B5EF4-FFF2-40B4-BE49-F238E27FC236}">
                <a16:creationId xmlns:a16="http://schemas.microsoft.com/office/drawing/2014/main" id="{A384A559-A52B-40B9-997C-53ED8BB8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C6908D01-3B27-478A-91FA-149A6971B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Crossbar Switch UMA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D9B1-CB64-4EB0-9431-625759308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475" y="1341438"/>
            <a:ext cx="8147050" cy="2352675"/>
          </a:xfrm>
        </p:spPr>
        <p:txBody>
          <a:bodyPr/>
          <a:lstStyle/>
          <a:p>
            <a:r>
              <a:rPr lang="en-US" altLang="en-US"/>
              <a:t>Memory is broken into N banks accessed independently</a:t>
            </a:r>
          </a:p>
          <a:p>
            <a:pPr lvl="1"/>
            <a:r>
              <a:rPr lang="en-US" altLang="en-US"/>
              <a:t>Contention is greatly reduced so more CPUs can be supported than the bus-based architecture</a:t>
            </a:r>
          </a:p>
          <a:p>
            <a:pPr lvl="1"/>
            <a:r>
              <a:rPr lang="en-US" altLang="en-US"/>
              <a:t>The size of the crossbar (number of join points) grows as N</a:t>
            </a:r>
            <a:r>
              <a:rPr lang="en-US" altLang="en-US" baseline="30000"/>
              <a:t>2</a:t>
            </a:r>
          </a:p>
          <a:p>
            <a:pPr lvl="2"/>
            <a:r>
              <a:rPr lang="en-US" altLang="en-US"/>
              <a:t>This is too expensive for really large installations</a:t>
            </a:r>
          </a:p>
          <a:p>
            <a:pPr lvl="2"/>
            <a:r>
              <a:rPr lang="en-US" altLang="en-US"/>
              <a:t>But it provides good performance for moderate sized MPs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3E2A547-BE83-42F1-8DCF-3412284D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>
            <a:extLst>
              <a:ext uri="{FF2B5EF4-FFF2-40B4-BE49-F238E27FC236}">
                <a16:creationId xmlns:a16="http://schemas.microsoft.com/office/drawing/2014/main" id="{FFA3A957-0833-47B2-BF4C-0B2A261E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35063"/>
            <a:ext cx="70104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ontent Placeholder 1">
            <a:extLst>
              <a:ext uri="{FF2B5EF4-FFF2-40B4-BE49-F238E27FC236}">
                <a16:creationId xmlns:a16="http://schemas.microsoft.com/office/drawing/2014/main" id="{982277E2-25EA-4C2E-A752-51A61951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6015038"/>
            <a:ext cx="8147050" cy="411162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dirty="0"/>
              <a:t>Figure: (a) An 8 × 8 crossbar switch. (b) An open </a:t>
            </a:r>
            <a:r>
              <a:rPr lang="en-US" dirty="0" err="1"/>
              <a:t>crosspoint</a:t>
            </a:r>
            <a:r>
              <a:rPr lang="en-US" dirty="0"/>
              <a:t>. (c) A closed </a:t>
            </a:r>
            <a:r>
              <a:rPr lang="en-US" dirty="0" err="1"/>
              <a:t>crosspoint</a:t>
            </a:r>
            <a:r>
              <a:rPr lang="en-US" dirty="0"/>
              <a:t>.</a:t>
            </a:r>
          </a:p>
        </p:txBody>
      </p:sp>
      <p:sp>
        <p:nvSpPr>
          <p:cNvPr id="87044" name="Title 2">
            <a:extLst>
              <a:ext uri="{FF2B5EF4-FFF2-40B4-BE49-F238E27FC236}">
                <a16:creationId xmlns:a16="http://schemas.microsoft.com/office/drawing/2014/main" id="{F2EADC54-BADF-4115-8273-D4E36C049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93663"/>
            <a:ext cx="8147050" cy="668337"/>
          </a:xfrm>
        </p:spPr>
        <p:txBody>
          <a:bodyPr/>
          <a:lstStyle/>
          <a:p>
            <a:r>
              <a:rPr lang="en-US" altLang="en-US" sz="4000"/>
              <a:t>UMA Multiprocessors </a:t>
            </a:r>
          </a:p>
        </p:txBody>
      </p:sp>
      <p:sp>
        <p:nvSpPr>
          <p:cNvPr id="87045" name="Footer Placeholder 3">
            <a:extLst>
              <a:ext uri="{FF2B5EF4-FFF2-40B4-BE49-F238E27FC236}">
                <a16:creationId xmlns:a16="http://schemas.microsoft.com/office/drawing/2014/main" id="{7C7C625F-0D75-4D73-9A9E-59097EB013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515100"/>
            <a:ext cx="879951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Tanenbaum, Modern Operating Systems 3 e, (c) 2008 Prentice-Hall, Inc. All rights reserved. 0-13-6006639</a:t>
            </a:r>
          </a:p>
        </p:txBody>
      </p:sp>
      <p:sp>
        <p:nvSpPr>
          <p:cNvPr id="87046" name="Rectangle 1">
            <a:extLst>
              <a:ext uri="{FF2B5EF4-FFF2-40B4-BE49-F238E27FC236}">
                <a16:creationId xmlns:a16="http://schemas.microsoft.com/office/drawing/2014/main" id="{E51F275C-1970-4CF6-9857-DAEAC2BE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075"/>
            <a:ext cx="27797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Using Crossbar Switches: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553E407-3DE8-43FB-9E1F-3FC58181C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7E378926-5DF1-4042-B8E2-AA7DFA61A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NUMA Multiprocessors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541E6F-A95D-45C5-9FC7-5CEA700BECBC}"/>
              </a:ext>
            </a:extLst>
          </p:cNvPr>
          <p:cNvSpPr txBox="1">
            <a:spLocks/>
          </p:cNvSpPr>
          <p:nvPr/>
        </p:nvSpPr>
        <p:spPr bwMode="auto">
          <a:xfrm>
            <a:off x="498475" y="1557338"/>
            <a:ext cx="8445500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UMA multiprocessors are limited in size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A bus-based UMA can support only a handful of processors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Bus contention becomes a problem quickly even with caching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Crossbar switches are expensive which limits size as well</a:t>
            </a:r>
          </a:p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For large multiprocessor systems we must abandon UMA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00B050"/>
                </a:solidFill>
              </a:rPr>
              <a:t>This means memory access times are variable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Practically, it means non-local accesses will take a ‘long time’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NUMAs still have a single address space visible to all CPUs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Access to memory is still achieved via a load-store method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But non-local accesses will likely to go over a network connection</a:t>
            </a:r>
          </a:p>
          <a:p>
            <a:pPr lvl="3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Can be far slower even than going to disk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F624D4D-C3CB-42AF-BEF4-BE0BD0B6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484DC268-0D3B-4CCA-8B4E-03D569B16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NUMA Multiprocessors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FFC4A71-4D6E-4EEF-8007-F8B3E621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4797425"/>
            <a:ext cx="8147050" cy="1819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Each processor is self contained with its own bus, RAM, etc.</a:t>
            </a:r>
          </a:p>
          <a:p>
            <a:pPr lvl="1">
              <a:defRPr/>
            </a:pPr>
            <a:r>
              <a:rPr lang="en-US" dirty="0"/>
              <a:t>The interconnection network is used to connect the processors</a:t>
            </a:r>
          </a:p>
          <a:p>
            <a:pPr lvl="1">
              <a:defRPr/>
            </a:pPr>
            <a:r>
              <a:rPr lang="en-US" dirty="0"/>
              <a:t>Access to local memory is ‘fast’, remote memory is ‘slow’</a:t>
            </a:r>
          </a:p>
          <a:p>
            <a:pPr lvl="1">
              <a:defRPr/>
            </a:pPr>
            <a:r>
              <a:rPr lang="en-US" dirty="0"/>
              <a:t>Directory is used to keep track of caching across machines</a:t>
            </a:r>
          </a:p>
        </p:txBody>
      </p:sp>
      <p:pic>
        <p:nvPicPr>
          <p:cNvPr id="91140" name="Picture 2">
            <a:extLst>
              <a:ext uri="{FF2B5EF4-FFF2-40B4-BE49-F238E27FC236}">
                <a16:creationId xmlns:a16="http://schemas.microsoft.com/office/drawing/2014/main" id="{4E7DCB7F-25D7-47AA-B0F9-0B9864A95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7"/>
          <a:stretch>
            <a:fillRect/>
          </a:stretch>
        </p:blipFill>
        <p:spPr bwMode="auto">
          <a:xfrm>
            <a:off x="201613" y="1219200"/>
            <a:ext cx="87503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Rectangle 25">
            <a:extLst>
              <a:ext uri="{FF2B5EF4-FFF2-40B4-BE49-F238E27FC236}">
                <a16:creationId xmlns:a16="http://schemas.microsoft.com/office/drawing/2014/main" id="{72E1C80F-5793-435C-8B73-E3C569785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27513"/>
            <a:ext cx="834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mic Sans MS" panose="030F0702030302020204" pitchFamily="66" charset="0"/>
              </a:rPr>
              <a:t>Figure</a:t>
            </a:r>
            <a:r>
              <a:rPr lang="en-US" altLang="en-US" sz="1800">
                <a:latin typeface="Comic Sans MS" panose="030F0702030302020204" pitchFamily="66" charset="0"/>
              </a:rPr>
              <a:t>: A 256-node directory-based multiprocessor</a:t>
            </a:r>
            <a:r>
              <a:rPr lang="en-US" altLang="en-US" sz="1800"/>
              <a:t>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CC1EC99-7D32-45DC-BCC4-99B6C72A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91A23A0A-F055-47BC-8095-47B023B7A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NUMA Multiprocessors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5EF80E-44B7-49A5-9F61-929D5CEC14FF}"/>
              </a:ext>
            </a:extLst>
          </p:cNvPr>
          <p:cNvSpPr txBox="1">
            <a:spLocks/>
          </p:cNvSpPr>
          <p:nvPr/>
        </p:nvSpPr>
        <p:spPr bwMode="auto">
          <a:xfrm>
            <a:off x="498475" y="1484313"/>
            <a:ext cx="814705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Why do we care that access times are not uniform?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We don’t really care that accesses take ‘different’ times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What we do care is that non-local accesses are very slow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This forces the programmer of a NUMA architecture to be aware of the placement of data</a:t>
            </a:r>
          </a:p>
          <a:p>
            <a:pPr lvl="3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After all, if we access memory with no regard to local vs non-local, then the application may run slower on a NUMA than if we ran it on a single processor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NUMA programmers must carefully place and process their data</a:t>
            </a:r>
          </a:p>
          <a:p>
            <a:pPr lvl="3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One way to alleviate some of the burden of accessing non-local data is to cache data from other processors</a:t>
            </a:r>
          </a:p>
          <a:p>
            <a:pPr lvl="4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But this opens up a whole new can of worms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77A4116-01F6-488C-AD7C-789E45C0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40B7E2A3-1C00-497B-92C9-546DBE78B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Multicomputers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AFF81A-F950-462F-B434-ED8E06F67EE3}"/>
              </a:ext>
            </a:extLst>
          </p:cNvPr>
          <p:cNvSpPr txBox="1">
            <a:spLocks/>
          </p:cNvSpPr>
          <p:nvPr/>
        </p:nvSpPr>
        <p:spPr bwMode="auto">
          <a:xfrm>
            <a:off x="228600" y="1412875"/>
            <a:ext cx="87630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Multicomputers offer an </a:t>
            </a:r>
            <a:r>
              <a:rPr lang="en-US" altLang="en-US" sz="2200">
                <a:solidFill>
                  <a:srgbClr val="FF0000"/>
                </a:solidFill>
              </a:rPr>
              <a:t>alternative</a:t>
            </a:r>
            <a:r>
              <a:rPr lang="en-US" altLang="en-US" sz="2200">
                <a:solidFill>
                  <a:srgbClr val="302C24"/>
                </a:solidFill>
              </a:rPr>
              <a:t> </a:t>
            </a:r>
            <a:r>
              <a:rPr lang="en-US" altLang="en-US" sz="2200">
                <a:solidFill>
                  <a:srgbClr val="008000"/>
                </a:solidFill>
              </a:rPr>
              <a:t>to shared memory MPs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Multiprocessors with shared memory offer a simple communication model that programmers are familiar with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This load-store approach allows for synchronization using locks, semaphores, monitors and other well-established techniques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The problem is that multiprocessors are expensive to build</a:t>
            </a:r>
          </a:p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Multicomputers are tightly coupled CPUs </a:t>
            </a:r>
            <a:r>
              <a:rPr lang="en-US" altLang="en-US" sz="2200">
                <a:solidFill>
                  <a:srgbClr val="C00000"/>
                </a:solidFill>
              </a:rPr>
              <a:t>with no shared memory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They are easy and cheap to build using stripped commodity PCs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Communication is done via message passing over the network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High performance network cards and connectivity is used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Message passing presents new challenges to the programmer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3A8472-7471-48EE-8E56-43FD569AB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559DD65-A026-4865-8FB8-6E38BC056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41533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/>
              <a:t>Sequential/concurrent software can run on serial/parallel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/>
              <a:t>Challenge: making effective use of parallel hardware</a:t>
            </a:r>
          </a:p>
        </p:txBody>
      </p:sp>
      <p:sp>
        <p:nvSpPr>
          <p:cNvPr id="9220" name="Rectangle 19">
            <a:extLst>
              <a:ext uri="{FF2B5EF4-FFF2-40B4-BE49-F238E27FC236}">
                <a16:creationId xmlns:a16="http://schemas.microsoft.com/office/drawing/2014/main" id="{85D033F2-6B80-465B-9E1B-C40DBE7678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78279D7-143E-4A8A-8396-EED3FF4A9E0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D78D-537A-46BD-8E7B-908443C5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1" y="2996952"/>
            <a:ext cx="8316416" cy="29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9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B94294D0-F97E-4FAA-8CE0-6A911C122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Multicomputer Hardware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AEF8AB-F927-4E7D-B095-4ED07610477A}"/>
              </a:ext>
            </a:extLst>
          </p:cNvPr>
          <p:cNvSpPr txBox="1">
            <a:spLocks/>
          </p:cNvSpPr>
          <p:nvPr/>
        </p:nvSpPr>
        <p:spPr bwMode="auto">
          <a:xfrm>
            <a:off x="684213" y="1484313"/>
            <a:ext cx="814705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A node of a multicomputer consists of the CPU, memory, network interface card and occasionally a hard disk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There is no need for other standard PC components such as a graphics card, monitor, keyboard, mouse, etc.</a:t>
            </a:r>
          </a:p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Interconnection Technology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Each node has a NIC connected to one or two cables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If one cable, it is connected to a switch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If two cables, the node may be connected to other nodes directly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There are a variety of connection topologies in use</a:t>
            </a:r>
          </a:p>
          <a:p>
            <a:pPr lvl="2" eaLnBrk="1" hangingPunct="1">
              <a:spcBef>
                <a:spcPts val="6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1800">
                <a:solidFill>
                  <a:srgbClr val="302C24"/>
                </a:solidFill>
              </a:rPr>
              <a:t>Each has its own purpose, strengths and weaknesses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8C2773D1-F2ED-494E-8CF1-38DEA680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Multicomputer Systems</a:t>
            </a:r>
          </a:p>
        </p:txBody>
      </p:sp>
      <p:sp>
        <p:nvSpPr>
          <p:cNvPr id="99331" name="Footer Placeholder 3">
            <a:extLst>
              <a:ext uri="{FF2B5EF4-FFF2-40B4-BE49-F238E27FC236}">
                <a16:creationId xmlns:a16="http://schemas.microsoft.com/office/drawing/2014/main" id="{E89AC28D-2F73-48FF-9654-5151FF6289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80A43A9-3024-43F8-B9CB-E63E69872AC6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pic>
        <p:nvPicPr>
          <p:cNvPr id="99332" name="Picture 2" descr="http://www.intel.com/content/dam/www/public/us/en/videos/demos/10-gbe-hadoop-demo.mp4.rendition.cq5dam.thumbnail.576.324.jpg">
            <a:extLst>
              <a:ext uri="{FF2B5EF4-FFF2-40B4-BE49-F238E27FC236}">
                <a16:creationId xmlns:a16="http://schemas.microsoft.com/office/drawing/2014/main" id="{BE931B1F-9A52-49CF-9DA5-5FE4370C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17575"/>
            <a:ext cx="84486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4">
            <a:extLst>
              <a:ext uri="{FF2B5EF4-FFF2-40B4-BE49-F238E27FC236}">
                <a16:creationId xmlns:a16="http://schemas.microsoft.com/office/drawing/2014/main" id="{192F670C-BBBE-428B-8142-263E6FED9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5692775"/>
            <a:ext cx="76327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Figure: Hadoop Cluster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BD03E94D-3DF4-486F-80B5-8E76A6C34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4730D-8F5D-4F1F-9018-A4C6517E3B8D}"/>
              </a:ext>
            </a:extLst>
          </p:cNvPr>
          <p:cNvSpPr/>
          <p:nvPr/>
        </p:nvSpPr>
        <p:spPr>
          <a:xfrm>
            <a:off x="4038600" y="3008313"/>
            <a:ext cx="9144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239BF-701E-4036-926D-EDD0DB745DDC}"/>
              </a:ext>
            </a:extLst>
          </p:cNvPr>
          <p:cNvSpPr/>
          <p:nvPr/>
        </p:nvSpPr>
        <p:spPr>
          <a:xfrm>
            <a:off x="4114800" y="14843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A8E67-B676-4F43-BF02-197774CC2FB3}"/>
              </a:ext>
            </a:extLst>
          </p:cNvPr>
          <p:cNvSpPr/>
          <p:nvPr/>
        </p:nvSpPr>
        <p:spPr>
          <a:xfrm>
            <a:off x="6172200" y="28559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39FED-8899-481E-8BE9-FDC3C274DA56}"/>
              </a:ext>
            </a:extLst>
          </p:cNvPr>
          <p:cNvSpPr/>
          <p:nvPr/>
        </p:nvSpPr>
        <p:spPr>
          <a:xfrm>
            <a:off x="4114800" y="42275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AFD129-530D-4E22-A0E5-EC4159A1DA6D}"/>
              </a:ext>
            </a:extLst>
          </p:cNvPr>
          <p:cNvSpPr/>
          <p:nvPr/>
        </p:nvSpPr>
        <p:spPr>
          <a:xfrm>
            <a:off x="2133600" y="28559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3EE63-438C-4848-A894-28517A085FBB}"/>
              </a:ext>
            </a:extLst>
          </p:cNvPr>
          <p:cNvSpPr/>
          <p:nvPr/>
        </p:nvSpPr>
        <p:spPr>
          <a:xfrm>
            <a:off x="2514600" y="15605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E2B672-8E77-4A8F-AE2C-FDDBBFEFDCA6}"/>
              </a:ext>
            </a:extLst>
          </p:cNvPr>
          <p:cNvSpPr/>
          <p:nvPr/>
        </p:nvSpPr>
        <p:spPr>
          <a:xfrm>
            <a:off x="2514600" y="41513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67718-E067-4C70-ADBE-96F2F32EB39B}"/>
              </a:ext>
            </a:extLst>
          </p:cNvPr>
          <p:cNvSpPr/>
          <p:nvPr/>
        </p:nvSpPr>
        <p:spPr>
          <a:xfrm>
            <a:off x="5638800" y="15605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4C8595-475C-499B-A595-C5748247B4EB}"/>
              </a:ext>
            </a:extLst>
          </p:cNvPr>
          <p:cNvSpPr/>
          <p:nvPr/>
        </p:nvSpPr>
        <p:spPr>
          <a:xfrm>
            <a:off x="5638800" y="4151313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AB3D8C-B9D0-4A53-A8D8-3733C4C9926D}"/>
              </a:ext>
            </a:extLst>
          </p:cNvPr>
          <p:cNvCxnSpPr/>
          <p:nvPr/>
        </p:nvCxnSpPr>
        <p:spPr>
          <a:xfrm rot="16200000" flipH="1">
            <a:off x="3238500" y="2208213"/>
            <a:ext cx="8382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861CB7-6BA2-4153-A768-7C06204C5BBD}"/>
              </a:ext>
            </a:extLst>
          </p:cNvPr>
          <p:cNvCxnSpPr/>
          <p:nvPr/>
        </p:nvCxnSpPr>
        <p:spPr>
          <a:xfrm>
            <a:off x="2895600" y="3160713"/>
            <a:ext cx="11430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E730A7-AF55-4629-8100-905963EAA2D4}"/>
              </a:ext>
            </a:extLst>
          </p:cNvPr>
          <p:cNvCxnSpPr/>
          <p:nvPr/>
        </p:nvCxnSpPr>
        <p:spPr>
          <a:xfrm rot="5400000" flipH="1" flipV="1">
            <a:off x="3238500" y="3351213"/>
            <a:ext cx="838200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2E3C7-ED02-44D4-9269-9AC4C2A917AA}"/>
              </a:ext>
            </a:extLst>
          </p:cNvPr>
          <p:cNvCxnSpPr>
            <a:endCxn id="4" idx="0"/>
          </p:cNvCxnSpPr>
          <p:nvPr/>
        </p:nvCxnSpPr>
        <p:spPr>
          <a:xfrm rot="5400000">
            <a:off x="4038601" y="2551112"/>
            <a:ext cx="914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FC06E0-CF72-4761-B043-CD33CA5B1A22}"/>
              </a:ext>
            </a:extLst>
          </p:cNvPr>
          <p:cNvCxnSpPr/>
          <p:nvPr/>
        </p:nvCxnSpPr>
        <p:spPr>
          <a:xfrm rot="5400000" flipH="1" flipV="1">
            <a:off x="4876800" y="2246313"/>
            <a:ext cx="838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B129C3-C76A-423B-BE09-CE92935B688C}"/>
              </a:ext>
            </a:extLst>
          </p:cNvPr>
          <p:cNvCxnSpPr>
            <a:endCxn id="4" idx="3"/>
          </p:cNvCxnSpPr>
          <p:nvPr/>
        </p:nvCxnSpPr>
        <p:spPr>
          <a:xfrm rot="10800000">
            <a:off x="4953000" y="3160713"/>
            <a:ext cx="1219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2FABF9-CB1B-40D9-9C45-C05A56A9222D}"/>
              </a:ext>
            </a:extLst>
          </p:cNvPr>
          <p:cNvCxnSpPr/>
          <p:nvPr/>
        </p:nvCxnSpPr>
        <p:spPr>
          <a:xfrm rot="16200000" flipV="1">
            <a:off x="4876800" y="3389313"/>
            <a:ext cx="838200" cy="68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E173FC-7BFC-4FA5-B579-359709951499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4038601" y="3770312"/>
            <a:ext cx="9144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DBAAC1A-94C4-4936-B306-2DCB32038684}"/>
              </a:ext>
            </a:extLst>
          </p:cNvPr>
          <p:cNvSpPr txBox="1">
            <a:spLocks/>
          </p:cNvSpPr>
          <p:nvPr/>
        </p:nvSpPr>
        <p:spPr bwMode="auto">
          <a:xfrm>
            <a:off x="498475" y="5562600"/>
            <a:ext cx="814705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D645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200">
                <a:solidFill>
                  <a:srgbClr val="302C24"/>
                </a:solidFill>
              </a:rPr>
              <a:t>Each node is connected to a central switch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302C24"/>
                </a:solidFill>
              </a:rPr>
              <a:t>Modern switched Ethernets (suitable for small # of nodes)</a:t>
            </a:r>
          </a:p>
          <a:p>
            <a:pPr lvl="1" eaLnBrk="1" hangingPunct="1">
              <a:spcBef>
                <a:spcPts val="600"/>
              </a:spcBef>
              <a:buClr>
                <a:srgbClr val="A49A85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000">
                <a:solidFill>
                  <a:srgbClr val="C00000"/>
                </a:solidFill>
              </a:rPr>
              <a:t>Diameter</a:t>
            </a:r>
            <a:r>
              <a:rPr lang="en-US" altLang="en-US" sz="2000">
                <a:solidFill>
                  <a:srgbClr val="302C24"/>
                </a:solidFill>
              </a:rPr>
              <a:t> (longest path between any two nodes) is 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F7439468-9472-4BFD-A43A-1B1FAEA3F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B6DA-ADC1-465F-8CB8-2C755BC1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5" y="5495925"/>
            <a:ext cx="8147050" cy="136207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Each node is connected to two adjacent nodes</a:t>
            </a:r>
          </a:p>
          <a:p>
            <a:pPr lvl="1">
              <a:defRPr/>
            </a:pPr>
            <a:r>
              <a:rPr lang="en-US" dirty="0"/>
              <a:t>No switches are necessary (two cables out of each NIC)</a:t>
            </a:r>
          </a:p>
          <a:p>
            <a:pPr lvl="1">
              <a:defRPr/>
            </a:pPr>
            <a:r>
              <a:rPr lang="en-US" dirty="0"/>
              <a:t>Diameter is n/2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1DE7D-C073-4DEA-80DE-1CC0219245E1}"/>
              </a:ext>
            </a:extLst>
          </p:cNvPr>
          <p:cNvSpPr/>
          <p:nvPr/>
        </p:nvSpPr>
        <p:spPr>
          <a:xfrm>
            <a:off x="4114800" y="16287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FAB0-45E6-434D-8E37-F0A2E106A8BA}"/>
              </a:ext>
            </a:extLst>
          </p:cNvPr>
          <p:cNvSpPr/>
          <p:nvPr/>
        </p:nvSpPr>
        <p:spPr>
          <a:xfrm>
            <a:off x="6172200" y="30003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93DF7-6B6E-4EAF-BC78-5E38C3B4CE12}"/>
              </a:ext>
            </a:extLst>
          </p:cNvPr>
          <p:cNvSpPr/>
          <p:nvPr/>
        </p:nvSpPr>
        <p:spPr>
          <a:xfrm>
            <a:off x="4114800" y="43719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D07C9-41EF-46F4-8E22-F861DE8F516B}"/>
              </a:ext>
            </a:extLst>
          </p:cNvPr>
          <p:cNvSpPr/>
          <p:nvPr/>
        </p:nvSpPr>
        <p:spPr>
          <a:xfrm>
            <a:off x="2133600" y="30003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84589-564C-4AA0-AF47-CBF6F9B2110B}"/>
              </a:ext>
            </a:extLst>
          </p:cNvPr>
          <p:cNvSpPr/>
          <p:nvPr/>
        </p:nvSpPr>
        <p:spPr>
          <a:xfrm>
            <a:off x="2514600" y="17049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72A14B-A39D-41D3-9B2D-4EAD4381918F}"/>
              </a:ext>
            </a:extLst>
          </p:cNvPr>
          <p:cNvSpPr/>
          <p:nvPr/>
        </p:nvSpPr>
        <p:spPr>
          <a:xfrm>
            <a:off x="2514600" y="42957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381479-5747-4669-B323-5D222AD13344}"/>
              </a:ext>
            </a:extLst>
          </p:cNvPr>
          <p:cNvSpPr/>
          <p:nvPr/>
        </p:nvSpPr>
        <p:spPr>
          <a:xfrm>
            <a:off x="5638800" y="17049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0F88AD-EAD5-4B0C-B065-3F5F52D9C807}"/>
              </a:ext>
            </a:extLst>
          </p:cNvPr>
          <p:cNvSpPr/>
          <p:nvPr/>
        </p:nvSpPr>
        <p:spPr>
          <a:xfrm>
            <a:off x="5638800" y="4295775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82991C-326E-4F78-91D3-8701CCAA8276}"/>
              </a:ext>
            </a:extLst>
          </p:cNvPr>
          <p:cNvCxnSpPr>
            <a:endCxn id="5" idx="1"/>
          </p:cNvCxnSpPr>
          <p:nvPr/>
        </p:nvCxnSpPr>
        <p:spPr>
          <a:xfrm flipV="1">
            <a:off x="3276600" y="1933575"/>
            <a:ext cx="8382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83E20F-56E7-4EBA-AD6D-53F9C0822F97}"/>
              </a:ext>
            </a:extLst>
          </p:cNvPr>
          <p:cNvCxnSpPr/>
          <p:nvPr/>
        </p:nvCxnSpPr>
        <p:spPr>
          <a:xfrm>
            <a:off x="4876800" y="1933575"/>
            <a:ext cx="762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9574C6-66C9-42E8-B585-64E1E8723C87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5943600" y="2390775"/>
            <a:ext cx="685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06014E-1562-456E-9278-4ED228F1A75E}"/>
              </a:ext>
            </a:extLst>
          </p:cNvPr>
          <p:cNvCxnSpPr>
            <a:endCxn id="12" idx="0"/>
          </p:cNvCxnSpPr>
          <p:nvPr/>
        </p:nvCxnSpPr>
        <p:spPr>
          <a:xfrm rot="5400000">
            <a:off x="5943600" y="3686175"/>
            <a:ext cx="68580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8ED6FE-9534-41B1-9360-7B269E6E1E2A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4876800" y="4600575"/>
            <a:ext cx="7620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A5F468-9CB7-41B9-B614-C313B277B14C}"/>
              </a:ext>
            </a:extLst>
          </p:cNvPr>
          <p:cNvCxnSpPr/>
          <p:nvPr/>
        </p:nvCxnSpPr>
        <p:spPr>
          <a:xfrm rot="10800000">
            <a:off x="3276600" y="4600575"/>
            <a:ext cx="8382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168B3E-CE94-4F9B-81FC-9A207F27AD49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16200000" flipV="1">
            <a:off x="2362200" y="3762375"/>
            <a:ext cx="685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3BF6CD-E39E-49EF-AC9A-E56459EA693E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2362200" y="2466975"/>
            <a:ext cx="685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F16B093A-7665-452C-9A2A-C24D21C0B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295275"/>
            <a:ext cx="8147050" cy="744538"/>
          </a:xfrm>
        </p:spPr>
        <p:txBody>
          <a:bodyPr/>
          <a:lstStyle/>
          <a:p>
            <a:r>
              <a:rPr lang="en-US" altLang="en-US"/>
              <a:t>Grid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FCA5-52CB-4BC2-A33B-CCD974F35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475" y="6248400"/>
            <a:ext cx="8147050" cy="609600"/>
          </a:xfrm>
          <a:solidFill>
            <a:schemeClr val="bg1"/>
          </a:solidFill>
        </p:spPr>
        <p:txBody>
          <a:bodyPr/>
          <a:lstStyle/>
          <a:p>
            <a:r>
              <a:rPr lang="en-US" altLang="en-US"/>
              <a:t>Diameter is 2(√n -1) + 2 = 2√n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9FD5B-D900-419E-859E-A2DC0002B364}"/>
              </a:ext>
            </a:extLst>
          </p:cNvPr>
          <p:cNvSpPr/>
          <p:nvPr/>
        </p:nvSpPr>
        <p:spPr>
          <a:xfrm>
            <a:off x="3657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E2A192-FA2E-42E3-9A89-EECDF9FBF590}"/>
              </a:ext>
            </a:extLst>
          </p:cNvPr>
          <p:cNvSpPr/>
          <p:nvPr/>
        </p:nvSpPr>
        <p:spPr>
          <a:xfrm>
            <a:off x="6934200" y="2116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D87E6-B018-4EA6-8954-A78516E66625}"/>
              </a:ext>
            </a:extLst>
          </p:cNvPr>
          <p:cNvSpPr/>
          <p:nvPr/>
        </p:nvSpPr>
        <p:spPr>
          <a:xfrm>
            <a:off x="3657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F0C8D-B96D-418D-B90F-AFD5E134ACBC}"/>
              </a:ext>
            </a:extLst>
          </p:cNvPr>
          <p:cNvSpPr/>
          <p:nvPr/>
        </p:nvSpPr>
        <p:spPr>
          <a:xfrm>
            <a:off x="6934200" y="29543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457B5-10D2-4CD1-B3DA-4A71C7FED3EE}"/>
              </a:ext>
            </a:extLst>
          </p:cNvPr>
          <p:cNvSpPr/>
          <p:nvPr/>
        </p:nvSpPr>
        <p:spPr>
          <a:xfrm>
            <a:off x="2514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AC3B3-170F-42A2-A78D-ABC71BBF781D}"/>
              </a:ext>
            </a:extLst>
          </p:cNvPr>
          <p:cNvSpPr/>
          <p:nvPr/>
        </p:nvSpPr>
        <p:spPr>
          <a:xfrm>
            <a:off x="2514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86C-8036-478C-AAA9-F32CFB1E10D2}"/>
              </a:ext>
            </a:extLst>
          </p:cNvPr>
          <p:cNvSpPr/>
          <p:nvPr/>
        </p:nvSpPr>
        <p:spPr>
          <a:xfrm>
            <a:off x="4800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BC363-37B2-4465-85FA-FB96F9629846}"/>
              </a:ext>
            </a:extLst>
          </p:cNvPr>
          <p:cNvSpPr/>
          <p:nvPr/>
        </p:nvSpPr>
        <p:spPr>
          <a:xfrm>
            <a:off x="4800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BE3A4-2290-4AEC-8F99-C67AB0E2AC64}"/>
              </a:ext>
            </a:extLst>
          </p:cNvPr>
          <p:cNvSpPr/>
          <p:nvPr/>
        </p:nvSpPr>
        <p:spPr>
          <a:xfrm>
            <a:off x="6934200" y="37925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A362A-1148-4997-BAD3-02041779E43C}"/>
              </a:ext>
            </a:extLst>
          </p:cNvPr>
          <p:cNvSpPr/>
          <p:nvPr/>
        </p:nvSpPr>
        <p:spPr>
          <a:xfrm>
            <a:off x="1524000" y="2116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05BBE-62DD-40CF-AF86-B62A111C34B0}"/>
              </a:ext>
            </a:extLst>
          </p:cNvPr>
          <p:cNvSpPr/>
          <p:nvPr/>
        </p:nvSpPr>
        <p:spPr>
          <a:xfrm>
            <a:off x="1524000" y="29543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F418D-1A9D-4CDA-A7FB-1317785BE348}"/>
              </a:ext>
            </a:extLst>
          </p:cNvPr>
          <p:cNvSpPr/>
          <p:nvPr/>
        </p:nvSpPr>
        <p:spPr>
          <a:xfrm>
            <a:off x="1524000" y="37925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E66C10-1585-4C69-AF27-DB4AE3091C28}"/>
              </a:ext>
            </a:extLst>
          </p:cNvPr>
          <p:cNvCxnSpPr/>
          <p:nvPr/>
        </p:nvCxnSpPr>
        <p:spPr>
          <a:xfrm>
            <a:off x="2286000" y="2420938"/>
            <a:ext cx="4648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802D1D-1C55-4AD1-82EF-66D23B568630}"/>
              </a:ext>
            </a:extLst>
          </p:cNvPr>
          <p:cNvCxnSpPr/>
          <p:nvPr/>
        </p:nvCxnSpPr>
        <p:spPr>
          <a:xfrm>
            <a:off x="2286000" y="3257550"/>
            <a:ext cx="464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3FA36A-C8EC-4D0D-B0D7-208CE8DAB5A1}"/>
              </a:ext>
            </a:extLst>
          </p:cNvPr>
          <p:cNvCxnSpPr>
            <a:endCxn id="20" idx="1"/>
          </p:cNvCxnSpPr>
          <p:nvPr/>
        </p:nvCxnSpPr>
        <p:spPr>
          <a:xfrm>
            <a:off x="2286000" y="4097338"/>
            <a:ext cx="4648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AF9E2C-E2C1-43B4-A907-E22247A75875}"/>
              </a:ext>
            </a:extLst>
          </p:cNvPr>
          <p:cNvCxnSpPr/>
          <p:nvPr/>
        </p:nvCxnSpPr>
        <p:spPr>
          <a:xfrm rot="16200000" flipH="1">
            <a:off x="1181894" y="3677444"/>
            <a:ext cx="342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4A2CF3-1E55-4999-B9BF-DA0773AE6DDE}"/>
              </a:ext>
            </a:extLst>
          </p:cNvPr>
          <p:cNvCxnSpPr/>
          <p:nvPr/>
        </p:nvCxnSpPr>
        <p:spPr>
          <a:xfrm rot="5400000">
            <a:off x="2323307" y="3677444"/>
            <a:ext cx="34290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7A0C7D-E836-42BD-B178-D91B4A87286D}"/>
              </a:ext>
            </a:extLst>
          </p:cNvPr>
          <p:cNvCxnSpPr>
            <a:endCxn id="12" idx="0"/>
          </p:cNvCxnSpPr>
          <p:nvPr/>
        </p:nvCxnSpPr>
        <p:spPr>
          <a:xfrm rot="5400000">
            <a:off x="3467101" y="3676650"/>
            <a:ext cx="34290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6B30FEF-7B32-438B-8DD6-F4C9A5D539D6}"/>
              </a:ext>
            </a:extLst>
          </p:cNvPr>
          <p:cNvSpPr/>
          <p:nvPr/>
        </p:nvSpPr>
        <p:spPr>
          <a:xfrm>
            <a:off x="2817813" y="23447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A900DF-D8F0-4C36-9208-70842AE9EDD4}"/>
              </a:ext>
            </a:extLst>
          </p:cNvPr>
          <p:cNvSpPr/>
          <p:nvPr/>
        </p:nvSpPr>
        <p:spPr>
          <a:xfrm>
            <a:off x="3960813" y="23447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9D3476-260B-4D80-821A-F7C2F7FC6256}"/>
              </a:ext>
            </a:extLst>
          </p:cNvPr>
          <p:cNvSpPr/>
          <p:nvPr/>
        </p:nvSpPr>
        <p:spPr>
          <a:xfrm>
            <a:off x="5103813" y="23447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FF0AF70-3650-4A2E-B312-60CB0BE5B75B}"/>
              </a:ext>
            </a:extLst>
          </p:cNvPr>
          <p:cNvSpPr/>
          <p:nvPr/>
        </p:nvSpPr>
        <p:spPr>
          <a:xfrm>
            <a:off x="2819400" y="31829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35317E4-F0A9-44F2-8FE7-4D5C7DC791A1}"/>
              </a:ext>
            </a:extLst>
          </p:cNvPr>
          <p:cNvSpPr/>
          <p:nvPr/>
        </p:nvSpPr>
        <p:spPr>
          <a:xfrm>
            <a:off x="3962400" y="31829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7AE1D0-CFB5-47E6-91E2-B00DE2FEA20A}"/>
              </a:ext>
            </a:extLst>
          </p:cNvPr>
          <p:cNvSpPr/>
          <p:nvPr/>
        </p:nvSpPr>
        <p:spPr>
          <a:xfrm>
            <a:off x="5105400" y="31829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E5E77A-8EAC-4898-9134-03BF4597A556}"/>
              </a:ext>
            </a:extLst>
          </p:cNvPr>
          <p:cNvSpPr/>
          <p:nvPr/>
        </p:nvSpPr>
        <p:spPr>
          <a:xfrm>
            <a:off x="2819400" y="40211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24664A-35D7-44A8-A5E0-C84915FD417D}"/>
              </a:ext>
            </a:extLst>
          </p:cNvPr>
          <p:cNvSpPr/>
          <p:nvPr/>
        </p:nvSpPr>
        <p:spPr>
          <a:xfrm>
            <a:off x="3962400" y="40211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70C358-8ACC-4C15-BEF9-9C71482B8F14}"/>
              </a:ext>
            </a:extLst>
          </p:cNvPr>
          <p:cNvSpPr/>
          <p:nvPr/>
        </p:nvSpPr>
        <p:spPr>
          <a:xfrm>
            <a:off x="5105400" y="40211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AB4FDF-FE60-4154-9ED0-C8F7186181C1}"/>
              </a:ext>
            </a:extLst>
          </p:cNvPr>
          <p:cNvSpPr/>
          <p:nvPr/>
        </p:nvSpPr>
        <p:spPr>
          <a:xfrm>
            <a:off x="6934200" y="4630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8A1C01-B023-40C6-B467-800E1C891CA7}"/>
              </a:ext>
            </a:extLst>
          </p:cNvPr>
          <p:cNvSpPr/>
          <p:nvPr/>
        </p:nvSpPr>
        <p:spPr>
          <a:xfrm>
            <a:off x="5943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4CE5D6-4C1C-42CE-8912-3831280AB680}"/>
              </a:ext>
            </a:extLst>
          </p:cNvPr>
          <p:cNvSpPr/>
          <p:nvPr/>
        </p:nvSpPr>
        <p:spPr>
          <a:xfrm>
            <a:off x="5943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99CE86-3D84-4B45-8E54-E7832D7037FE}"/>
              </a:ext>
            </a:extLst>
          </p:cNvPr>
          <p:cNvSpPr/>
          <p:nvPr/>
        </p:nvSpPr>
        <p:spPr>
          <a:xfrm>
            <a:off x="1524000" y="4630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8B3345-7A43-454E-AC17-1AB87712C20A}"/>
              </a:ext>
            </a:extLst>
          </p:cNvPr>
          <p:cNvCxnSpPr/>
          <p:nvPr/>
        </p:nvCxnSpPr>
        <p:spPr>
          <a:xfrm rot="5400000">
            <a:off x="4610894" y="3677444"/>
            <a:ext cx="342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DF8A4B-5671-4BDA-A520-3C02B7F8A2C2}"/>
              </a:ext>
            </a:extLst>
          </p:cNvPr>
          <p:cNvCxnSpPr/>
          <p:nvPr/>
        </p:nvCxnSpPr>
        <p:spPr>
          <a:xfrm>
            <a:off x="2286000" y="4933950"/>
            <a:ext cx="464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7AB1ECF-07A7-4F6A-A266-FB6EFCE8DF0C}"/>
              </a:ext>
            </a:extLst>
          </p:cNvPr>
          <p:cNvSpPr/>
          <p:nvPr/>
        </p:nvSpPr>
        <p:spPr>
          <a:xfrm>
            <a:off x="6246813" y="234473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8D9FBD-4EE6-49AA-BBEB-35677A51188F}"/>
              </a:ext>
            </a:extLst>
          </p:cNvPr>
          <p:cNvSpPr/>
          <p:nvPr/>
        </p:nvSpPr>
        <p:spPr>
          <a:xfrm>
            <a:off x="6246813" y="31829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78D323F-98A7-4542-9869-C4D16BFD5A85}"/>
              </a:ext>
            </a:extLst>
          </p:cNvPr>
          <p:cNvSpPr/>
          <p:nvPr/>
        </p:nvSpPr>
        <p:spPr>
          <a:xfrm>
            <a:off x="6246813" y="40211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2DD18C-51F5-4E88-9E30-D2E153F419BA}"/>
              </a:ext>
            </a:extLst>
          </p:cNvPr>
          <p:cNvSpPr/>
          <p:nvPr/>
        </p:nvSpPr>
        <p:spPr>
          <a:xfrm>
            <a:off x="2819400" y="48593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38E98E-9295-4863-97DB-5FE5B11127A6}"/>
              </a:ext>
            </a:extLst>
          </p:cNvPr>
          <p:cNvSpPr/>
          <p:nvPr/>
        </p:nvSpPr>
        <p:spPr>
          <a:xfrm>
            <a:off x="3962400" y="48593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A348D9-2F4A-4017-A5DB-C807DD51048D}"/>
              </a:ext>
            </a:extLst>
          </p:cNvPr>
          <p:cNvSpPr/>
          <p:nvPr/>
        </p:nvSpPr>
        <p:spPr>
          <a:xfrm>
            <a:off x="5105400" y="48593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208112-982D-4DD3-BC85-C2E22A269D39}"/>
              </a:ext>
            </a:extLst>
          </p:cNvPr>
          <p:cNvSpPr/>
          <p:nvPr/>
        </p:nvSpPr>
        <p:spPr>
          <a:xfrm>
            <a:off x="6246813" y="48593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B292BE-7C60-4880-952D-37ACC6554955}"/>
              </a:ext>
            </a:extLst>
          </p:cNvPr>
          <p:cNvSpPr/>
          <p:nvPr/>
        </p:nvSpPr>
        <p:spPr>
          <a:xfrm>
            <a:off x="3657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74FAC-BE90-434A-82A0-FDD6375DBC78}"/>
              </a:ext>
            </a:extLst>
          </p:cNvPr>
          <p:cNvSpPr/>
          <p:nvPr/>
        </p:nvSpPr>
        <p:spPr>
          <a:xfrm>
            <a:off x="6934200" y="2116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0B1E7-29B7-4E86-A8DB-2CDE187EDD54}"/>
              </a:ext>
            </a:extLst>
          </p:cNvPr>
          <p:cNvSpPr/>
          <p:nvPr/>
        </p:nvSpPr>
        <p:spPr>
          <a:xfrm>
            <a:off x="3657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A341-A704-4EAE-832A-7209419245C1}"/>
              </a:ext>
            </a:extLst>
          </p:cNvPr>
          <p:cNvSpPr/>
          <p:nvPr/>
        </p:nvSpPr>
        <p:spPr>
          <a:xfrm>
            <a:off x="6934200" y="29543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80EFB-B163-4297-8DFD-6FF4FB5C9555}"/>
              </a:ext>
            </a:extLst>
          </p:cNvPr>
          <p:cNvSpPr/>
          <p:nvPr/>
        </p:nvSpPr>
        <p:spPr>
          <a:xfrm>
            <a:off x="2514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A93E4-8FF7-4F06-8C66-9A8FC1773C77}"/>
              </a:ext>
            </a:extLst>
          </p:cNvPr>
          <p:cNvSpPr/>
          <p:nvPr/>
        </p:nvSpPr>
        <p:spPr>
          <a:xfrm>
            <a:off x="2514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45EE3-2A35-416C-A3E4-E4D5F4CC4906}"/>
              </a:ext>
            </a:extLst>
          </p:cNvPr>
          <p:cNvSpPr/>
          <p:nvPr/>
        </p:nvSpPr>
        <p:spPr>
          <a:xfrm>
            <a:off x="4800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67AEB-4C97-4BC3-B11F-2E7862B60695}"/>
              </a:ext>
            </a:extLst>
          </p:cNvPr>
          <p:cNvSpPr/>
          <p:nvPr/>
        </p:nvSpPr>
        <p:spPr>
          <a:xfrm>
            <a:off x="4800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9D564-9D37-49B2-B6C1-3A4DAE2C7AAA}"/>
              </a:ext>
            </a:extLst>
          </p:cNvPr>
          <p:cNvSpPr/>
          <p:nvPr/>
        </p:nvSpPr>
        <p:spPr>
          <a:xfrm>
            <a:off x="6934200" y="37925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3F5F81-A59D-4693-AF15-696735BFF5E2}"/>
              </a:ext>
            </a:extLst>
          </p:cNvPr>
          <p:cNvSpPr/>
          <p:nvPr/>
        </p:nvSpPr>
        <p:spPr>
          <a:xfrm>
            <a:off x="1524000" y="2116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B25179-5D78-45BB-9E32-7E463863A4C4}"/>
              </a:ext>
            </a:extLst>
          </p:cNvPr>
          <p:cNvSpPr/>
          <p:nvPr/>
        </p:nvSpPr>
        <p:spPr>
          <a:xfrm>
            <a:off x="1524000" y="29543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E5CA91-513E-455A-8099-4C9E83730A9A}"/>
              </a:ext>
            </a:extLst>
          </p:cNvPr>
          <p:cNvSpPr/>
          <p:nvPr/>
        </p:nvSpPr>
        <p:spPr>
          <a:xfrm>
            <a:off x="1524000" y="37925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10D135-0681-4276-95DE-EF4FF4DBFB2D}"/>
              </a:ext>
            </a:extLst>
          </p:cNvPr>
          <p:cNvCxnSpPr/>
          <p:nvPr/>
        </p:nvCxnSpPr>
        <p:spPr>
          <a:xfrm>
            <a:off x="2286000" y="2420938"/>
            <a:ext cx="4648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3C870B-6C44-4186-B19E-C144FCB26DF2}"/>
              </a:ext>
            </a:extLst>
          </p:cNvPr>
          <p:cNvCxnSpPr/>
          <p:nvPr/>
        </p:nvCxnSpPr>
        <p:spPr>
          <a:xfrm>
            <a:off x="2286000" y="3257550"/>
            <a:ext cx="464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6CB1CE-6DA2-4721-AB70-A3E43A7002B8}"/>
              </a:ext>
            </a:extLst>
          </p:cNvPr>
          <p:cNvCxnSpPr>
            <a:endCxn id="20" idx="1"/>
          </p:cNvCxnSpPr>
          <p:nvPr/>
        </p:nvCxnSpPr>
        <p:spPr>
          <a:xfrm>
            <a:off x="2286000" y="4097338"/>
            <a:ext cx="46482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61FC71-0B67-475D-85B8-5485E082457F}"/>
              </a:ext>
            </a:extLst>
          </p:cNvPr>
          <p:cNvCxnSpPr/>
          <p:nvPr/>
        </p:nvCxnSpPr>
        <p:spPr>
          <a:xfrm rot="16200000" flipH="1">
            <a:off x="1181894" y="3677444"/>
            <a:ext cx="342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AC937A-ADAF-43C8-8EAA-99284595472A}"/>
              </a:ext>
            </a:extLst>
          </p:cNvPr>
          <p:cNvCxnSpPr/>
          <p:nvPr/>
        </p:nvCxnSpPr>
        <p:spPr>
          <a:xfrm rot="5400000">
            <a:off x="2323307" y="3677444"/>
            <a:ext cx="34290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65B815-3EB5-4CEB-A7C1-1641DCB1FEEA}"/>
              </a:ext>
            </a:extLst>
          </p:cNvPr>
          <p:cNvCxnSpPr>
            <a:endCxn id="12" idx="0"/>
          </p:cNvCxnSpPr>
          <p:nvPr/>
        </p:nvCxnSpPr>
        <p:spPr>
          <a:xfrm rot="5400000">
            <a:off x="3467101" y="3676650"/>
            <a:ext cx="3429000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B485880-3C8E-4D21-959E-BBC16CF27E98}"/>
              </a:ext>
            </a:extLst>
          </p:cNvPr>
          <p:cNvSpPr/>
          <p:nvPr/>
        </p:nvSpPr>
        <p:spPr>
          <a:xfrm>
            <a:off x="2817813" y="23447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52CD08-BD7F-4847-BDEC-309319DB5FC6}"/>
              </a:ext>
            </a:extLst>
          </p:cNvPr>
          <p:cNvSpPr/>
          <p:nvPr/>
        </p:nvSpPr>
        <p:spPr>
          <a:xfrm>
            <a:off x="3960813" y="23447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9E5423-9A84-4D88-A418-009C41645CA3}"/>
              </a:ext>
            </a:extLst>
          </p:cNvPr>
          <p:cNvSpPr/>
          <p:nvPr/>
        </p:nvSpPr>
        <p:spPr>
          <a:xfrm>
            <a:off x="5103813" y="23447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E1278D-9DC2-4970-BC86-5EB2922AAD90}"/>
              </a:ext>
            </a:extLst>
          </p:cNvPr>
          <p:cNvSpPr/>
          <p:nvPr/>
        </p:nvSpPr>
        <p:spPr>
          <a:xfrm>
            <a:off x="2819400" y="31829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163E34-30B4-4042-AC58-85D289020BA8}"/>
              </a:ext>
            </a:extLst>
          </p:cNvPr>
          <p:cNvSpPr/>
          <p:nvPr/>
        </p:nvSpPr>
        <p:spPr>
          <a:xfrm>
            <a:off x="3962400" y="31829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8DFCDE-5C16-46DA-B0BA-6CA968130DA6}"/>
              </a:ext>
            </a:extLst>
          </p:cNvPr>
          <p:cNvSpPr/>
          <p:nvPr/>
        </p:nvSpPr>
        <p:spPr>
          <a:xfrm>
            <a:off x="5105400" y="31829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B69CDE1-DE5A-4C99-93CC-F5174C223D3F}"/>
              </a:ext>
            </a:extLst>
          </p:cNvPr>
          <p:cNvSpPr/>
          <p:nvPr/>
        </p:nvSpPr>
        <p:spPr>
          <a:xfrm>
            <a:off x="2819400" y="40211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28824-4D65-418F-A8E3-19720F5AD3BB}"/>
              </a:ext>
            </a:extLst>
          </p:cNvPr>
          <p:cNvSpPr/>
          <p:nvPr/>
        </p:nvSpPr>
        <p:spPr>
          <a:xfrm>
            <a:off x="3962400" y="40211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F73C57-D854-4DEC-A2F5-4CEBD17946B6}"/>
              </a:ext>
            </a:extLst>
          </p:cNvPr>
          <p:cNvSpPr/>
          <p:nvPr/>
        </p:nvSpPr>
        <p:spPr>
          <a:xfrm>
            <a:off x="5105400" y="40211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24B4A-EF92-424E-93CB-1FACBD5EDD03}"/>
              </a:ext>
            </a:extLst>
          </p:cNvPr>
          <p:cNvSpPr/>
          <p:nvPr/>
        </p:nvSpPr>
        <p:spPr>
          <a:xfrm>
            <a:off x="6934200" y="4630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E290FD-06DA-438A-BF59-DCC5464DC303}"/>
              </a:ext>
            </a:extLst>
          </p:cNvPr>
          <p:cNvSpPr/>
          <p:nvPr/>
        </p:nvSpPr>
        <p:spPr>
          <a:xfrm>
            <a:off x="5943600" y="5392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AB7A83-F3C1-43D0-85DD-0638FC5D1D15}"/>
              </a:ext>
            </a:extLst>
          </p:cNvPr>
          <p:cNvSpPr/>
          <p:nvPr/>
        </p:nvSpPr>
        <p:spPr>
          <a:xfrm>
            <a:off x="5943600" y="13541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10E307-84DA-4AAB-B7EF-52A1E11C6FDC}"/>
              </a:ext>
            </a:extLst>
          </p:cNvPr>
          <p:cNvSpPr/>
          <p:nvPr/>
        </p:nvSpPr>
        <p:spPr>
          <a:xfrm>
            <a:off x="1524000" y="4630738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09DAB6-1A39-4777-8EC6-DB064E588281}"/>
              </a:ext>
            </a:extLst>
          </p:cNvPr>
          <p:cNvCxnSpPr/>
          <p:nvPr/>
        </p:nvCxnSpPr>
        <p:spPr>
          <a:xfrm rot="5400000">
            <a:off x="4610894" y="3677444"/>
            <a:ext cx="3429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04BC5E-D534-44A1-A72E-8A212F31A1D0}"/>
              </a:ext>
            </a:extLst>
          </p:cNvPr>
          <p:cNvCxnSpPr/>
          <p:nvPr/>
        </p:nvCxnSpPr>
        <p:spPr>
          <a:xfrm>
            <a:off x="2286000" y="4933950"/>
            <a:ext cx="464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6C6A567-5895-4723-8BCC-9B59981EBA02}"/>
              </a:ext>
            </a:extLst>
          </p:cNvPr>
          <p:cNvSpPr/>
          <p:nvPr/>
        </p:nvSpPr>
        <p:spPr>
          <a:xfrm>
            <a:off x="6246813" y="234473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E02BDD-FB31-4778-A0FB-819142899651}"/>
              </a:ext>
            </a:extLst>
          </p:cNvPr>
          <p:cNvSpPr/>
          <p:nvPr/>
        </p:nvSpPr>
        <p:spPr>
          <a:xfrm>
            <a:off x="6246813" y="31829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1B5DF-845A-4C8A-8960-00C0B57C48C4}"/>
              </a:ext>
            </a:extLst>
          </p:cNvPr>
          <p:cNvSpPr/>
          <p:nvPr/>
        </p:nvSpPr>
        <p:spPr>
          <a:xfrm>
            <a:off x="6246813" y="40211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A2994F-5672-4F61-9EFA-EBA583A66609}"/>
              </a:ext>
            </a:extLst>
          </p:cNvPr>
          <p:cNvSpPr/>
          <p:nvPr/>
        </p:nvSpPr>
        <p:spPr>
          <a:xfrm>
            <a:off x="2819400" y="48593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1C01D32-2EFD-4B43-9C36-4D031BC12E35}"/>
              </a:ext>
            </a:extLst>
          </p:cNvPr>
          <p:cNvSpPr/>
          <p:nvPr/>
        </p:nvSpPr>
        <p:spPr>
          <a:xfrm>
            <a:off x="3962400" y="48593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8C780B8-94B8-44E2-BDA6-8FCCB461EC5E}"/>
              </a:ext>
            </a:extLst>
          </p:cNvPr>
          <p:cNvSpPr/>
          <p:nvPr/>
        </p:nvSpPr>
        <p:spPr>
          <a:xfrm>
            <a:off x="5105400" y="4859338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EA8E35-4DD4-40EF-A0EA-4412A0C4FD1C}"/>
              </a:ext>
            </a:extLst>
          </p:cNvPr>
          <p:cNvSpPr/>
          <p:nvPr/>
        </p:nvSpPr>
        <p:spPr>
          <a:xfrm>
            <a:off x="6246813" y="4859338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9852201D-EAF1-46BD-B832-9CA7B07DE332}"/>
              </a:ext>
            </a:extLst>
          </p:cNvPr>
          <p:cNvCxnSpPr/>
          <p:nvPr/>
        </p:nvCxnSpPr>
        <p:spPr>
          <a:xfrm rot="5400000" flipH="1" flipV="1">
            <a:off x="4609306" y="3142457"/>
            <a:ext cx="1587" cy="3429000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79B870FA-34B1-4855-AE77-A10E4EA8B4FD}"/>
              </a:ext>
            </a:extLst>
          </p:cNvPr>
          <p:cNvCxnSpPr/>
          <p:nvPr/>
        </p:nvCxnSpPr>
        <p:spPr>
          <a:xfrm rot="5400000" flipH="1" flipV="1">
            <a:off x="4610100" y="2306638"/>
            <a:ext cx="1588" cy="3427412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9CB0275-FAE8-4F12-8853-F1C56887DB61}"/>
              </a:ext>
            </a:extLst>
          </p:cNvPr>
          <p:cNvCxnSpPr/>
          <p:nvPr/>
        </p:nvCxnSpPr>
        <p:spPr>
          <a:xfrm rot="5400000" flipH="1" flipV="1">
            <a:off x="4608513" y="1468437"/>
            <a:ext cx="1588" cy="3427413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112C48E-F919-410C-AC4D-F6B7646E4839}"/>
              </a:ext>
            </a:extLst>
          </p:cNvPr>
          <p:cNvCxnSpPr/>
          <p:nvPr/>
        </p:nvCxnSpPr>
        <p:spPr>
          <a:xfrm rot="5400000" flipH="1" flipV="1">
            <a:off x="4608513" y="630237"/>
            <a:ext cx="1588" cy="3427413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66" name="Title 1">
            <a:extLst>
              <a:ext uri="{FF2B5EF4-FFF2-40B4-BE49-F238E27FC236}">
                <a16:creationId xmlns:a16="http://schemas.microsoft.com/office/drawing/2014/main" id="{64997686-FF7D-426E-ACAF-DA25E4A8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152400"/>
            <a:ext cx="8147050" cy="973138"/>
          </a:xfrm>
        </p:spPr>
        <p:txBody>
          <a:bodyPr/>
          <a:lstStyle/>
          <a:p>
            <a:r>
              <a:rPr lang="en-US" altLang="en-US"/>
              <a:t>Double Torus Topology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4F1183D-2FA6-44AB-BFA7-05D53605B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475" y="6029325"/>
            <a:ext cx="8147050" cy="828675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/>
              <a:t>A grid with the edges circularly connected</a:t>
            </a:r>
          </a:p>
          <a:p>
            <a:pPr lvl="1"/>
            <a:r>
              <a:rPr lang="en-US" altLang="en-US" sz="2000"/>
              <a:t>Reduces diameter further and improves fault tolerance</a:t>
            </a:r>
          </a:p>
        </p:txBody>
      </p:sp>
      <p:cxnSp>
        <p:nvCxnSpPr>
          <p:cNvPr id="78" name="Shape 77">
            <a:extLst>
              <a:ext uri="{FF2B5EF4-FFF2-40B4-BE49-F238E27FC236}">
                <a16:creationId xmlns:a16="http://schemas.microsoft.com/office/drawing/2014/main" id="{06AAED73-0EC1-4907-98DE-D556B9F36E6E}"/>
              </a:ext>
            </a:extLst>
          </p:cNvPr>
          <p:cNvCxnSpPr/>
          <p:nvPr/>
        </p:nvCxnSpPr>
        <p:spPr>
          <a:xfrm rot="16200000" flipH="1">
            <a:off x="1585119" y="3672681"/>
            <a:ext cx="2622550" cy="1588"/>
          </a:xfrm>
          <a:prstGeom prst="curvedConnector5">
            <a:avLst>
              <a:gd name="adj1" fmla="val -8717"/>
              <a:gd name="adj2" fmla="val 30272880"/>
              <a:gd name="adj3" fmla="val 1087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>
            <a:extLst>
              <a:ext uri="{FF2B5EF4-FFF2-40B4-BE49-F238E27FC236}">
                <a16:creationId xmlns:a16="http://schemas.microsoft.com/office/drawing/2014/main" id="{0F4FF3A3-A88C-4E94-B41B-56083FDA477D}"/>
              </a:ext>
            </a:extLst>
          </p:cNvPr>
          <p:cNvCxnSpPr/>
          <p:nvPr/>
        </p:nvCxnSpPr>
        <p:spPr>
          <a:xfrm rot="16200000" flipH="1">
            <a:off x="2726532" y="3672681"/>
            <a:ext cx="2622550" cy="1587"/>
          </a:xfrm>
          <a:prstGeom prst="curvedConnector5">
            <a:avLst>
              <a:gd name="adj1" fmla="val -8717"/>
              <a:gd name="adj2" fmla="val 30272880"/>
              <a:gd name="adj3" fmla="val 1087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hape 80">
            <a:extLst>
              <a:ext uri="{FF2B5EF4-FFF2-40B4-BE49-F238E27FC236}">
                <a16:creationId xmlns:a16="http://schemas.microsoft.com/office/drawing/2014/main" id="{10370D82-C9B3-496C-9BE6-B33BB0C8CAA3}"/>
              </a:ext>
            </a:extLst>
          </p:cNvPr>
          <p:cNvCxnSpPr/>
          <p:nvPr/>
        </p:nvCxnSpPr>
        <p:spPr>
          <a:xfrm rot="16200000" flipH="1">
            <a:off x="3869532" y="3672681"/>
            <a:ext cx="2622550" cy="1587"/>
          </a:xfrm>
          <a:prstGeom prst="curvedConnector5">
            <a:avLst>
              <a:gd name="adj1" fmla="val -8717"/>
              <a:gd name="adj2" fmla="val 30272880"/>
              <a:gd name="adj3" fmla="val 1087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hape 81">
            <a:extLst>
              <a:ext uri="{FF2B5EF4-FFF2-40B4-BE49-F238E27FC236}">
                <a16:creationId xmlns:a16="http://schemas.microsoft.com/office/drawing/2014/main" id="{2BB65256-4441-4732-9F48-505D33D742F1}"/>
              </a:ext>
            </a:extLst>
          </p:cNvPr>
          <p:cNvCxnSpPr/>
          <p:nvPr/>
        </p:nvCxnSpPr>
        <p:spPr>
          <a:xfrm rot="16200000" flipH="1">
            <a:off x="5012532" y="3672681"/>
            <a:ext cx="2622550" cy="1587"/>
          </a:xfrm>
          <a:prstGeom prst="curvedConnector5">
            <a:avLst>
              <a:gd name="adj1" fmla="val -8717"/>
              <a:gd name="adj2" fmla="val 30272880"/>
              <a:gd name="adj3" fmla="val 1087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DE0ED9DE-D7DD-45A7-9F05-EA00E90B7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Cube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8BF4-9E4B-41B1-8327-093509D10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791200"/>
            <a:ext cx="8229600" cy="828675"/>
          </a:xfrm>
          <a:solidFill>
            <a:schemeClr val="bg1"/>
          </a:solidFill>
        </p:spPr>
        <p:txBody>
          <a:bodyPr/>
          <a:lstStyle/>
          <a:p>
            <a:r>
              <a:rPr lang="en-US" altLang="en-US"/>
              <a:t>Diameter is 3 (corner to opposite corner)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A3246A-6E33-42BB-BFD5-5A98A5C9CFF4}"/>
              </a:ext>
            </a:extLst>
          </p:cNvPr>
          <p:cNvSpPr/>
          <p:nvPr/>
        </p:nvSpPr>
        <p:spPr>
          <a:xfrm>
            <a:off x="3046413" y="20574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36A2DF-01B5-4418-A309-1AD35365E003}"/>
              </a:ext>
            </a:extLst>
          </p:cNvPr>
          <p:cNvSpPr/>
          <p:nvPr/>
        </p:nvSpPr>
        <p:spPr>
          <a:xfrm>
            <a:off x="5027613" y="20574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9EBF9B-14B7-4A86-B422-18D643273F3D}"/>
              </a:ext>
            </a:extLst>
          </p:cNvPr>
          <p:cNvSpPr/>
          <p:nvPr/>
        </p:nvSpPr>
        <p:spPr>
          <a:xfrm>
            <a:off x="3048000" y="40386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9F82B2-2651-490C-A851-E705C616EE8D}"/>
              </a:ext>
            </a:extLst>
          </p:cNvPr>
          <p:cNvCxnSpPr>
            <a:endCxn id="38" idx="2"/>
          </p:cNvCxnSpPr>
          <p:nvPr/>
        </p:nvCxnSpPr>
        <p:spPr>
          <a:xfrm flipV="1">
            <a:off x="3198813" y="21336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34F1C0-9057-4087-A915-BB575645DA4B}"/>
              </a:ext>
            </a:extLst>
          </p:cNvPr>
          <p:cNvCxnSpPr/>
          <p:nvPr/>
        </p:nvCxnSpPr>
        <p:spPr>
          <a:xfrm rot="16200000" flipH="1">
            <a:off x="2209007" y="3123406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1ADEC0B-4D19-4412-AA13-C464D8C3DD3F}"/>
              </a:ext>
            </a:extLst>
          </p:cNvPr>
          <p:cNvSpPr/>
          <p:nvPr/>
        </p:nvSpPr>
        <p:spPr>
          <a:xfrm>
            <a:off x="5027613" y="40386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88F13C-91F6-4355-B694-779DDEB3966D}"/>
              </a:ext>
            </a:extLst>
          </p:cNvPr>
          <p:cNvCxnSpPr/>
          <p:nvPr/>
        </p:nvCxnSpPr>
        <p:spPr>
          <a:xfrm rot="16200000" flipH="1">
            <a:off x="4189413" y="31242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85EF94-E0CA-4E95-A654-ADF5EDA9B544}"/>
              </a:ext>
            </a:extLst>
          </p:cNvPr>
          <p:cNvCxnSpPr/>
          <p:nvPr/>
        </p:nvCxnSpPr>
        <p:spPr>
          <a:xfrm flipV="1">
            <a:off x="3198813" y="4113213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42B4FF56-3A5D-46BA-B573-C0900EFCE8C6}"/>
              </a:ext>
            </a:extLst>
          </p:cNvPr>
          <p:cNvSpPr/>
          <p:nvPr/>
        </p:nvSpPr>
        <p:spPr>
          <a:xfrm>
            <a:off x="4037013" y="30480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A0F564-FF7A-49ED-95F2-FFB12A0988AB}"/>
              </a:ext>
            </a:extLst>
          </p:cNvPr>
          <p:cNvSpPr/>
          <p:nvPr/>
        </p:nvSpPr>
        <p:spPr>
          <a:xfrm>
            <a:off x="6018213" y="30480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92D491-91A4-494A-BB0D-4D3D36858C32}"/>
              </a:ext>
            </a:extLst>
          </p:cNvPr>
          <p:cNvSpPr/>
          <p:nvPr/>
        </p:nvSpPr>
        <p:spPr>
          <a:xfrm>
            <a:off x="4038600" y="50292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A51D51A-062F-42AC-97EB-7D2D6EB8D7F7}"/>
              </a:ext>
            </a:extLst>
          </p:cNvPr>
          <p:cNvCxnSpPr>
            <a:endCxn id="78" idx="2"/>
          </p:cNvCxnSpPr>
          <p:nvPr/>
        </p:nvCxnSpPr>
        <p:spPr>
          <a:xfrm flipV="1">
            <a:off x="4189413" y="31242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3EDC25-3962-4343-B310-2836C5E70F16}"/>
              </a:ext>
            </a:extLst>
          </p:cNvPr>
          <p:cNvCxnSpPr/>
          <p:nvPr/>
        </p:nvCxnSpPr>
        <p:spPr>
          <a:xfrm rot="16200000" flipH="1">
            <a:off x="3199607" y="4114006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CD6AF1F6-C3CC-481A-8D40-8F53E7A14A1A}"/>
              </a:ext>
            </a:extLst>
          </p:cNvPr>
          <p:cNvSpPr/>
          <p:nvPr/>
        </p:nvSpPr>
        <p:spPr>
          <a:xfrm>
            <a:off x="6018213" y="50292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1B2746-6E81-4BE1-A3D2-F7FD57BDB38C}"/>
              </a:ext>
            </a:extLst>
          </p:cNvPr>
          <p:cNvCxnSpPr/>
          <p:nvPr/>
        </p:nvCxnSpPr>
        <p:spPr>
          <a:xfrm rot="16200000" flipH="1">
            <a:off x="5180013" y="41148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D1FCE5-2DD8-4C07-92A4-FD0F1BEE4446}"/>
              </a:ext>
            </a:extLst>
          </p:cNvPr>
          <p:cNvCxnSpPr/>
          <p:nvPr/>
        </p:nvCxnSpPr>
        <p:spPr>
          <a:xfrm flipV="1">
            <a:off x="4189413" y="5103813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E3D45B-8BE7-449E-AB3C-DD7736A84F64}"/>
              </a:ext>
            </a:extLst>
          </p:cNvPr>
          <p:cNvCxnSpPr>
            <a:stCxn id="36" idx="5"/>
            <a:endCxn id="77" idx="1"/>
          </p:cNvCxnSpPr>
          <p:nvPr/>
        </p:nvCxnSpPr>
        <p:spPr>
          <a:xfrm>
            <a:off x="3178175" y="2187575"/>
            <a:ext cx="882650" cy="88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520FC1-A843-44CD-BD0A-70503E611692}"/>
              </a:ext>
            </a:extLst>
          </p:cNvPr>
          <p:cNvCxnSpPr/>
          <p:nvPr/>
        </p:nvCxnSpPr>
        <p:spPr>
          <a:xfrm rot="16200000" flipH="1">
            <a:off x="3198813" y="4191000"/>
            <a:ext cx="860425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C87FCC5-BE70-4603-82B5-FDBB47B7D3E6}"/>
              </a:ext>
            </a:extLst>
          </p:cNvPr>
          <p:cNvCxnSpPr/>
          <p:nvPr/>
        </p:nvCxnSpPr>
        <p:spPr>
          <a:xfrm rot="16200000" flipH="1">
            <a:off x="5180013" y="2187575"/>
            <a:ext cx="860425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69E24-C475-4A1C-949A-9BB4FE6FF635}"/>
              </a:ext>
            </a:extLst>
          </p:cNvPr>
          <p:cNvCxnSpPr/>
          <p:nvPr/>
        </p:nvCxnSpPr>
        <p:spPr>
          <a:xfrm rot="16200000" flipH="1">
            <a:off x="5158581" y="4191794"/>
            <a:ext cx="860425" cy="85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815055F-4864-42C0-B28C-A94FD3CB675E}"/>
              </a:ext>
            </a:extLst>
          </p:cNvPr>
          <p:cNvSpPr/>
          <p:nvPr/>
        </p:nvSpPr>
        <p:spPr>
          <a:xfrm>
            <a:off x="2743200" y="18288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888E2-143E-4B99-B974-C1953B99F676}"/>
              </a:ext>
            </a:extLst>
          </p:cNvPr>
          <p:cNvSpPr/>
          <p:nvPr/>
        </p:nvSpPr>
        <p:spPr>
          <a:xfrm>
            <a:off x="2743200" y="38100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FA999-6979-44D9-8A06-047692C12504}"/>
              </a:ext>
            </a:extLst>
          </p:cNvPr>
          <p:cNvSpPr/>
          <p:nvPr/>
        </p:nvSpPr>
        <p:spPr>
          <a:xfrm>
            <a:off x="3733800" y="48006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01D2FF-8411-4440-B668-E4553EF9B08D}"/>
              </a:ext>
            </a:extLst>
          </p:cNvPr>
          <p:cNvSpPr/>
          <p:nvPr/>
        </p:nvSpPr>
        <p:spPr>
          <a:xfrm>
            <a:off x="4724400" y="18288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1B1FCC-4075-4EAD-A580-DCCA4AD93832}"/>
              </a:ext>
            </a:extLst>
          </p:cNvPr>
          <p:cNvSpPr/>
          <p:nvPr/>
        </p:nvSpPr>
        <p:spPr>
          <a:xfrm>
            <a:off x="5715000" y="28194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3C03C7-0530-49E3-A108-8AE2D0B0E411}"/>
              </a:ext>
            </a:extLst>
          </p:cNvPr>
          <p:cNvSpPr/>
          <p:nvPr/>
        </p:nvSpPr>
        <p:spPr>
          <a:xfrm>
            <a:off x="5715000" y="48006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5B95AC-54A3-4FFB-B53F-2EFB302734A7}"/>
              </a:ext>
            </a:extLst>
          </p:cNvPr>
          <p:cNvSpPr/>
          <p:nvPr/>
        </p:nvSpPr>
        <p:spPr>
          <a:xfrm>
            <a:off x="4724400" y="38100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AFCCB4-8559-4E2B-94F8-CE22F5E161F8}"/>
              </a:ext>
            </a:extLst>
          </p:cNvPr>
          <p:cNvSpPr/>
          <p:nvPr/>
        </p:nvSpPr>
        <p:spPr>
          <a:xfrm>
            <a:off x="3733800" y="2819400"/>
            <a:ext cx="762000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ED9EB373-6E10-4449-9DBB-F7F66A548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Hypercube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3D39-84B5-4AF1-8007-03CE1F7B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91200"/>
            <a:ext cx="8229600" cy="82867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A 4-dimensional hypercube is shown (</a:t>
            </a:r>
            <a:r>
              <a:rPr lang="en-US" dirty="0" err="1"/>
              <a:t>n</a:t>
            </a:r>
            <a:r>
              <a:rPr lang="en-US" dirty="0"/>
              <a:t>=16)</a:t>
            </a:r>
          </a:p>
          <a:p>
            <a:pPr lvl="1">
              <a:defRPr/>
            </a:pPr>
            <a:r>
              <a:rPr lang="en-US" dirty="0"/>
              <a:t>Diameter scales with dimension of the hypercube 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97621C5-F89F-4F5D-A620-B9F1CCAAD3EC}"/>
              </a:ext>
            </a:extLst>
          </p:cNvPr>
          <p:cNvSpPr/>
          <p:nvPr/>
        </p:nvSpPr>
        <p:spPr>
          <a:xfrm>
            <a:off x="1524000" y="20574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5BA80E-09E2-4B65-8BBD-E78E470124F3}"/>
              </a:ext>
            </a:extLst>
          </p:cNvPr>
          <p:cNvSpPr/>
          <p:nvPr/>
        </p:nvSpPr>
        <p:spPr>
          <a:xfrm>
            <a:off x="3505200" y="20574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62EEAD0-259F-4851-AD10-D9EDDAA83769}"/>
              </a:ext>
            </a:extLst>
          </p:cNvPr>
          <p:cNvSpPr/>
          <p:nvPr/>
        </p:nvSpPr>
        <p:spPr>
          <a:xfrm>
            <a:off x="1525588" y="4038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DA627E-3E4E-4199-8858-BDFCFE36C889}"/>
              </a:ext>
            </a:extLst>
          </p:cNvPr>
          <p:cNvCxnSpPr>
            <a:endCxn id="38" idx="2"/>
          </p:cNvCxnSpPr>
          <p:nvPr/>
        </p:nvCxnSpPr>
        <p:spPr>
          <a:xfrm flipV="1">
            <a:off x="1676400" y="21336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A5C7F9-8245-4138-8050-7643580BD52F}"/>
              </a:ext>
            </a:extLst>
          </p:cNvPr>
          <p:cNvCxnSpPr/>
          <p:nvPr/>
        </p:nvCxnSpPr>
        <p:spPr>
          <a:xfrm rot="16200000" flipH="1">
            <a:off x="686594" y="3123406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6E3DC7F-BE8A-4E9C-A304-6037D75FB953}"/>
              </a:ext>
            </a:extLst>
          </p:cNvPr>
          <p:cNvSpPr/>
          <p:nvPr/>
        </p:nvSpPr>
        <p:spPr>
          <a:xfrm>
            <a:off x="3505200" y="40386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AAE66D-2AD6-4564-86D3-F8045FAC8319}"/>
              </a:ext>
            </a:extLst>
          </p:cNvPr>
          <p:cNvCxnSpPr/>
          <p:nvPr/>
        </p:nvCxnSpPr>
        <p:spPr>
          <a:xfrm rot="16200000" flipH="1">
            <a:off x="2666207" y="3123406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BA1F7E-0247-4F35-BD26-620EB8A06811}"/>
              </a:ext>
            </a:extLst>
          </p:cNvPr>
          <p:cNvCxnSpPr/>
          <p:nvPr/>
        </p:nvCxnSpPr>
        <p:spPr>
          <a:xfrm flipV="1">
            <a:off x="1676400" y="4113213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8A4DDA6-CF3D-46B7-AE9A-F80FA7A5192C}"/>
              </a:ext>
            </a:extLst>
          </p:cNvPr>
          <p:cNvSpPr/>
          <p:nvPr/>
        </p:nvSpPr>
        <p:spPr>
          <a:xfrm>
            <a:off x="2514600" y="30480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4640124-FDA7-4DAC-9E3B-7E0E1148D8C4}"/>
              </a:ext>
            </a:extLst>
          </p:cNvPr>
          <p:cNvSpPr/>
          <p:nvPr/>
        </p:nvSpPr>
        <p:spPr>
          <a:xfrm>
            <a:off x="4495800" y="30480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AEC90BD-C4D4-415F-BC25-DCD05888658E}"/>
              </a:ext>
            </a:extLst>
          </p:cNvPr>
          <p:cNvSpPr/>
          <p:nvPr/>
        </p:nvSpPr>
        <p:spPr>
          <a:xfrm>
            <a:off x="2516188" y="5029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507DA7-E367-4C53-9C3B-1A5CE0031B06}"/>
              </a:ext>
            </a:extLst>
          </p:cNvPr>
          <p:cNvCxnSpPr>
            <a:endCxn id="78" idx="2"/>
          </p:cNvCxnSpPr>
          <p:nvPr/>
        </p:nvCxnSpPr>
        <p:spPr>
          <a:xfrm flipV="1">
            <a:off x="2667000" y="31242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BE060A-A87D-41E5-9D7F-0AF57BD253B4}"/>
              </a:ext>
            </a:extLst>
          </p:cNvPr>
          <p:cNvCxnSpPr/>
          <p:nvPr/>
        </p:nvCxnSpPr>
        <p:spPr>
          <a:xfrm rot="16200000" flipH="1">
            <a:off x="1677194" y="4114006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7743715-A254-4FDD-858D-7E8E0FE85C7F}"/>
              </a:ext>
            </a:extLst>
          </p:cNvPr>
          <p:cNvSpPr/>
          <p:nvPr/>
        </p:nvSpPr>
        <p:spPr>
          <a:xfrm>
            <a:off x="4495800" y="50292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B5981D-5BD8-44AE-A9AC-D0846FEB11CB}"/>
              </a:ext>
            </a:extLst>
          </p:cNvPr>
          <p:cNvCxnSpPr/>
          <p:nvPr/>
        </p:nvCxnSpPr>
        <p:spPr>
          <a:xfrm rot="16200000" flipH="1">
            <a:off x="3656807" y="4114006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D1EF15-01F0-415C-8871-1F8EF4122E01}"/>
              </a:ext>
            </a:extLst>
          </p:cNvPr>
          <p:cNvCxnSpPr/>
          <p:nvPr/>
        </p:nvCxnSpPr>
        <p:spPr>
          <a:xfrm flipV="1">
            <a:off x="2667000" y="5103813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5E3943-3E00-4B82-863E-97A4F097C783}"/>
              </a:ext>
            </a:extLst>
          </p:cNvPr>
          <p:cNvCxnSpPr>
            <a:stCxn id="36" idx="5"/>
          </p:cNvCxnSpPr>
          <p:nvPr/>
        </p:nvCxnSpPr>
        <p:spPr>
          <a:xfrm rot="16200000" flipH="1">
            <a:off x="1653381" y="2188369"/>
            <a:ext cx="860425" cy="85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3F3E5B-7AD8-4E0C-A0E0-52A8B982B3D2}"/>
              </a:ext>
            </a:extLst>
          </p:cNvPr>
          <p:cNvCxnSpPr/>
          <p:nvPr/>
        </p:nvCxnSpPr>
        <p:spPr>
          <a:xfrm rot="16200000" flipH="1">
            <a:off x="1675606" y="4191794"/>
            <a:ext cx="860425" cy="85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F49BF4-CA76-4F2E-AC2C-B606F3D7EE19}"/>
              </a:ext>
            </a:extLst>
          </p:cNvPr>
          <p:cNvCxnSpPr/>
          <p:nvPr/>
        </p:nvCxnSpPr>
        <p:spPr>
          <a:xfrm rot="16200000" flipH="1">
            <a:off x="3656806" y="2188369"/>
            <a:ext cx="860425" cy="85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CAACBD-CDBC-4353-9259-928C1DF6B9C6}"/>
              </a:ext>
            </a:extLst>
          </p:cNvPr>
          <p:cNvCxnSpPr/>
          <p:nvPr/>
        </p:nvCxnSpPr>
        <p:spPr>
          <a:xfrm rot="16200000" flipH="1">
            <a:off x="3636169" y="4191794"/>
            <a:ext cx="860425" cy="858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5FAD5E1-4F58-4084-84F5-F72B7E8FBA1F}"/>
              </a:ext>
            </a:extLst>
          </p:cNvPr>
          <p:cNvSpPr/>
          <p:nvPr/>
        </p:nvSpPr>
        <p:spPr>
          <a:xfrm>
            <a:off x="4951413" y="20574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D9B3B2-DB2B-4EF1-9A7F-3F0640E518E6}"/>
              </a:ext>
            </a:extLst>
          </p:cNvPr>
          <p:cNvSpPr/>
          <p:nvPr/>
        </p:nvSpPr>
        <p:spPr>
          <a:xfrm>
            <a:off x="6932613" y="20574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B9131C-C3F6-424C-9952-3527E27D22C2}"/>
              </a:ext>
            </a:extLst>
          </p:cNvPr>
          <p:cNvSpPr/>
          <p:nvPr/>
        </p:nvSpPr>
        <p:spPr>
          <a:xfrm>
            <a:off x="4953000" y="40386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E371FF-324C-42E8-B4C1-A4864B3A7A96}"/>
              </a:ext>
            </a:extLst>
          </p:cNvPr>
          <p:cNvCxnSpPr>
            <a:endCxn id="25" idx="2"/>
          </p:cNvCxnSpPr>
          <p:nvPr/>
        </p:nvCxnSpPr>
        <p:spPr>
          <a:xfrm flipV="1">
            <a:off x="5103813" y="21336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4EC3B5-4D89-4208-BCF7-E25B62704D25}"/>
              </a:ext>
            </a:extLst>
          </p:cNvPr>
          <p:cNvCxnSpPr/>
          <p:nvPr/>
        </p:nvCxnSpPr>
        <p:spPr>
          <a:xfrm rot="16200000" flipH="1">
            <a:off x="4114007" y="3123406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40308AC-F70A-4058-BC87-4C46124BCE8A}"/>
              </a:ext>
            </a:extLst>
          </p:cNvPr>
          <p:cNvSpPr/>
          <p:nvPr/>
        </p:nvSpPr>
        <p:spPr>
          <a:xfrm>
            <a:off x="6932613" y="40386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F4100E-0591-470B-8407-AAC1B5A8FDAE}"/>
              </a:ext>
            </a:extLst>
          </p:cNvPr>
          <p:cNvCxnSpPr/>
          <p:nvPr/>
        </p:nvCxnSpPr>
        <p:spPr>
          <a:xfrm rot="16200000" flipH="1">
            <a:off x="6094413" y="31242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1D4AF8-F3F1-4CA2-AE65-80013B83CA93}"/>
              </a:ext>
            </a:extLst>
          </p:cNvPr>
          <p:cNvCxnSpPr/>
          <p:nvPr/>
        </p:nvCxnSpPr>
        <p:spPr>
          <a:xfrm flipV="1">
            <a:off x="5103813" y="4113213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F17F13F-94B1-44FC-A511-268848FDDEF8}"/>
              </a:ext>
            </a:extLst>
          </p:cNvPr>
          <p:cNvSpPr/>
          <p:nvPr/>
        </p:nvSpPr>
        <p:spPr>
          <a:xfrm>
            <a:off x="5942013" y="30480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292F77-7015-4B3E-A675-9E6F14A9C257}"/>
              </a:ext>
            </a:extLst>
          </p:cNvPr>
          <p:cNvSpPr/>
          <p:nvPr/>
        </p:nvSpPr>
        <p:spPr>
          <a:xfrm>
            <a:off x="7923213" y="30480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7B46B1-6C84-4D3C-BAFF-9BE9728AC241}"/>
              </a:ext>
            </a:extLst>
          </p:cNvPr>
          <p:cNvSpPr/>
          <p:nvPr/>
        </p:nvSpPr>
        <p:spPr>
          <a:xfrm>
            <a:off x="5943600" y="5029200"/>
            <a:ext cx="153988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F45133-08C8-4B93-AF41-0B13DE15E173}"/>
              </a:ext>
            </a:extLst>
          </p:cNvPr>
          <p:cNvCxnSpPr>
            <a:endCxn id="33" idx="2"/>
          </p:cNvCxnSpPr>
          <p:nvPr/>
        </p:nvCxnSpPr>
        <p:spPr>
          <a:xfrm flipV="1">
            <a:off x="6094413" y="3124200"/>
            <a:ext cx="182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12BC98-2A88-42CB-B5E3-642CA10C54C9}"/>
              </a:ext>
            </a:extLst>
          </p:cNvPr>
          <p:cNvCxnSpPr/>
          <p:nvPr/>
        </p:nvCxnSpPr>
        <p:spPr>
          <a:xfrm rot="16200000" flipH="1">
            <a:off x="5104607" y="4114006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F45DBF2-3B41-43AA-ADA0-B19075BDFB74}"/>
              </a:ext>
            </a:extLst>
          </p:cNvPr>
          <p:cNvSpPr/>
          <p:nvPr/>
        </p:nvSpPr>
        <p:spPr>
          <a:xfrm>
            <a:off x="7923213" y="5029200"/>
            <a:ext cx="15398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F35D69-117E-4D8B-9F1F-8619827D30FC}"/>
              </a:ext>
            </a:extLst>
          </p:cNvPr>
          <p:cNvCxnSpPr/>
          <p:nvPr/>
        </p:nvCxnSpPr>
        <p:spPr>
          <a:xfrm rot="16200000" flipH="1">
            <a:off x="7085013" y="41148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E6F209-EE76-4F43-8EEF-578AB8B79EC7}"/>
              </a:ext>
            </a:extLst>
          </p:cNvPr>
          <p:cNvCxnSpPr/>
          <p:nvPr/>
        </p:nvCxnSpPr>
        <p:spPr>
          <a:xfrm flipV="1">
            <a:off x="6094413" y="5103813"/>
            <a:ext cx="1828800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A90C31-3509-4F75-8879-A596CB022592}"/>
              </a:ext>
            </a:extLst>
          </p:cNvPr>
          <p:cNvCxnSpPr>
            <a:stCxn id="24" idx="5"/>
          </p:cNvCxnSpPr>
          <p:nvPr/>
        </p:nvCxnSpPr>
        <p:spPr>
          <a:xfrm rot="16200000" flipH="1">
            <a:off x="5082381" y="2188369"/>
            <a:ext cx="860425" cy="85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5A31C9-E9D5-44CC-A55D-3F79DD538B06}"/>
              </a:ext>
            </a:extLst>
          </p:cNvPr>
          <p:cNvCxnSpPr/>
          <p:nvPr/>
        </p:nvCxnSpPr>
        <p:spPr>
          <a:xfrm rot="16200000" flipH="1">
            <a:off x="5103813" y="4191000"/>
            <a:ext cx="860425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9EBA2C-9A0F-41FD-9B3F-B99727343695}"/>
              </a:ext>
            </a:extLst>
          </p:cNvPr>
          <p:cNvCxnSpPr/>
          <p:nvPr/>
        </p:nvCxnSpPr>
        <p:spPr>
          <a:xfrm rot="16200000" flipH="1">
            <a:off x="7085013" y="2187575"/>
            <a:ext cx="860425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4BAC0D-062D-443C-B987-AC7A80D057A7}"/>
              </a:ext>
            </a:extLst>
          </p:cNvPr>
          <p:cNvCxnSpPr/>
          <p:nvPr/>
        </p:nvCxnSpPr>
        <p:spPr>
          <a:xfrm rot="16200000" flipH="1">
            <a:off x="7063581" y="4191794"/>
            <a:ext cx="860425" cy="85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>
            <a:extLst>
              <a:ext uri="{FF2B5EF4-FFF2-40B4-BE49-F238E27FC236}">
                <a16:creationId xmlns:a16="http://schemas.microsoft.com/office/drawing/2014/main" id="{8AAFE779-8F58-4A5F-AC48-09CDE2721026}"/>
              </a:ext>
            </a:extLst>
          </p:cNvPr>
          <p:cNvCxnSpPr/>
          <p:nvPr/>
        </p:nvCxnSpPr>
        <p:spPr>
          <a:xfrm rot="16200000" flipH="1">
            <a:off x="4305300" y="3467101"/>
            <a:ext cx="1587" cy="3427412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hape 54">
            <a:extLst>
              <a:ext uri="{FF2B5EF4-FFF2-40B4-BE49-F238E27FC236}">
                <a16:creationId xmlns:a16="http://schemas.microsoft.com/office/drawing/2014/main" id="{E67553C0-1DB7-4CA4-84A0-26C5116EAEB6}"/>
              </a:ext>
            </a:extLst>
          </p:cNvPr>
          <p:cNvCxnSpPr/>
          <p:nvPr/>
        </p:nvCxnSpPr>
        <p:spPr>
          <a:xfrm rot="16200000" flipH="1">
            <a:off x="6286500" y="3468688"/>
            <a:ext cx="1588" cy="3427412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hape 54">
            <a:extLst>
              <a:ext uri="{FF2B5EF4-FFF2-40B4-BE49-F238E27FC236}">
                <a16:creationId xmlns:a16="http://schemas.microsoft.com/office/drawing/2014/main" id="{587DA51D-4F34-4024-989F-D0A017B60BE6}"/>
              </a:ext>
            </a:extLst>
          </p:cNvPr>
          <p:cNvCxnSpPr/>
          <p:nvPr/>
        </p:nvCxnSpPr>
        <p:spPr>
          <a:xfrm rot="16200000" flipH="1">
            <a:off x="3313113" y="2476500"/>
            <a:ext cx="1587" cy="3427413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4">
            <a:extLst>
              <a:ext uri="{FF2B5EF4-FFF2-40B4-BE49-F238E27FC236}">
                <a16:creationId xmlns:a16="http://schemas.microsoft.com/office/drawing/2014/main" id="{2934C098-94A0-4F38-8222-F6390FDE4320}"/>
              </a:ext>
            </a:extLst>
          </p:cNvPr>
          <p:cNvCxnSpPr/>
          <p:nvPr/>
        </p:nvCxnSpPr>
        <p:spPr>
          <a:xfrm rot="16200000" flipH="1">
            <a:off x="4303713" y="1335087"/>
            <a:ext cx="1588" cy="3427413"/>
          </a:xfrm>
          <a:prstGeom prst="curvedConnector3">
            <a:avLst>
              <a:gd name="adj1" fmla="val -193312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hape 54">
            <a:extLst>
              <a:ext uri="{FF2B5EF4-FFF2-40B4-BE49-F238E27FC236}">
                <a16:creationId xmlns:a16="http://schemas.microsoft.com/office/drawing/2014/main" id="{1428ED16-2E18-4BA9-A2CD-73C27A0F5B61}"/>
              </a:ext>
            </a:extLst>
          </p:cNvPr>
          <p:cNvCxnSpPr/>
          <p:nvPr/>
        </p:nvCxnSpPr>
        <p:spPr>
          <a:xfrm rot="16200000" flipH="1">
            <a:off x="5295900" y="2476501"/>
            <a:ext cx="1587" cy="3427412"/>
          </a:xfrm>
          <a:prstGeom prst="curvedConnector3">
            <a:avLst>
              <a:gd name="adj1" fmla="val 15800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hape 54">
            <a:extLst>
              <a:ext uri="{FF2B5EF4-FFF2-40B4-BE49-F238E27FC236}">
                <a16:creationId xmlns:a16="http://schemas.microsoft.com/office/drawing/2014/main" id="{60DFC862-047F-4F48-B113-CEFAEBBD71B4}"/>
              </a:ext>
            </a:extLst>
          </p:cNvPr>
          <p:cNvCxnSpPr/>
          <p:nvPr/>
        </p:nvCxnSpPr>
        <p:spPr>
          <a:xfrm rot="16200000" flipH="1">
            <a:off x="6286500" y="1335088"/>
            <a:ext cx="1588" cy="3427412"/>
          </a:xfrm>
          <a:prstGeom prst="curvedConnector3">
            <a:avLst>
              <a:gd name="adj1" fmla="val -20826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hape 54">
            <a:extLst>
              <a:ext uri="{FF2B5EF4-FFF2-40B4-BE49-F238E27FC236}">
                <a16:creationId xmlns:a16="http://schemas.microsoft.com/office/drawing/2014/main" id="{3DAB7626-63F3-4560-ABC9-A6763626BF83}"/>
              </a:ext>
            </a:extLst>
          </p:cNvPr>
          <p:cNvCxnSpPr/>
          <p:nvPr/>
        </p:nvCxnSpPr>
        <p:spPr>
          <a:xfrm rot="16200000" flipH="1">
            <a:off x="3313113" y="344487"/>
            <a:ext cx="1588" cy="3427413"/>
          </a:xfrm>
          <a:prstGeom prst="curvedConnector3">
            <a:avLst>
              <a:gd name="adj1" fmla="val -223212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hape 54">
            <a:extLst>
              <a:ext uri="{FF2B5EF4-FFF2-40B4-BE49-F238E27FC236}">
                <a16:creationId xmlns:a16="http://schemas.microsoft.com/office/drawing/2014/main" id="{41AE7DA0-9257-4E4E-8424-4C7B98C83964}"/>
              </a:ext>
            </a:extLst>
          </p:cNvPr>
          <p:cNvCxnSpPr/>
          <p:nvPr/>
        </p:nvCxnSpPr>
        <p:spPr>
          <a:xfrm rot="16200000" flipH="1">
            <a:off x="5295900" y="344488"/>
            <a:ext cx="1588" cy="3427412"/>
          </a:xfrm>
          <a:prstGeom prst="curvedConnector3">
            <a:avLst>
              <a:gd name="adj1" fmla="val -223212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 animBg="1"/>
      <p:bldP spid="25" grpId="0" animBg="1"/>
      <p:bldP spid="26" grpId="0" animBg="1"/>
      <p:bldP spid="29" grpId="0" animBg="1"/>
      <p:bldP spid="32" grpId="0" animBg="1"/>
      <p:bldP spid="33" grpId="0" animBg="1"/>
      <p:bldP spid="34" grpId="0" animBg="1"/>
      <p:bldP spid="3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815070B-7C42-4982-B4EC-5D094CE26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68CE8FE-2CD1-480F-B367-8DDE8AFA5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Linpack: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SPECrate: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Multithreaded applications using Pthreads and OpenMP</a:t>
            </a:r>
          </a:p>
        </p:txBody>
      </p:sp>
      <p:sp>
        <p:nvSpPr>
          <p:cNvPr id="115716" name="Text Box 5">
            <a:extLst>
              <a:ext uri="{FF2B5EF4-FFF2-40B4-BE49-F238E27FC236}">
                <a16:creationId xmlns:a16="http://schemas.microsoft.com/office/drawing/2014/main" id="{653E2A8A-90A5-4DC5-B14C-A41F48781CF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§6.10 </a:t>
            </a:r>
            <a:r>
              <a:rPr lang="en-AU" altLang="en-US" sz="1800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115717" name="Rectangle 19">
            <a:extLst>
              <a:ext uri="{FF2B5EF4-FFF2-40B4-BE49-F238E27FC236}">
                <a16:creationId xmlns:a16="http://schemas.microsoft.com/office/drawing/2014/main" id="{28D8E5A1-0B61-4B4F-B7E7-898E7DF380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04E7E0A-6414-4F07-AE9E-D2906181580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AU" altLang="en-US" sz="1400"/>
          </a:p>
        </p:txBody>
      </p:sp>
      <p:sp>
        <p:nvSpPr>
          <p:cNvPr id="115718" name="TextBox 1">
            <a:extLst>
              <a:ext uri="{FF2B5EF4-FFF2-40B4-BE49-F238E27FC236}">
                <a16:creationId xmlns:a16="http://schemas.microsoft.com/office/drawing/2014/main" id="{C9B4E065-5F18-407E-BE86-6380122B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838" y="327025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90A7158-A39D-4CCC-8AFE-E0DFAF249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Code or Applications?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7A9CB19-CBE3-4255-9AC6-001FC4492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Traditional benchmarks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Fixed code and data sets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Parallel programming is evolving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Should algorithms, programming languages, and tools be part of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Compare systems, provided they implement a given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Linpack,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Would foster innovation in approaches to parallelism</a:t>
            </a:r>
          </a:p>
        </p:txBody>
      </p:sp>
      <p:sp>
        <p:nvSpPr>
          <p:cNvPr id="117764" name="Rectangle 19">
            <a:extLst>
              <a:ext uri="{FF2B5EF4-FFF2-40B4-BE49-F238E27FC236}">
                <a16:creationId xmlns:a16="http://schemas.microsoft.com/office/drawing/2014/main" id="{E1AA900F-D1D6-47EC-9D84-47D9472817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A8F5E2E-B4DD-41EE-99FA-0CACD79C22B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AU" altLang="en-US" sz="1400"/>
          </a:p>
        </p:txBody>
      </p:sp>
      <p:sp>
        <p:nvSpPr>
          <p:cNvPr id="117765" name="TextBox 1">
            <a:extLst>
              <a:ext uri="{FF2B5EF4-FFF2-40B4-BE49-F238E27FC236}">
                <a16:creationId xmlns:a16="http://schemas.microsoft.com/office/drawing/2014/main" id="{685B8AB6-05EB-4345-8EE3-784F070F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E9A9B6A-BA99-4748-AE2B-F9BCCA240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Parallel Programming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B6CA51C-8A73-49EE-B74F-965E54B5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bottleneck.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4EF7C47-255D-4712-8971-F4F1A21754B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  <p:sp>
        <p:nvSpPr>
          <p:cNvPr id="13317" name="Rectangle 19">
            <a:extLst>
              <a:ext uri="{FF2B5EF4-FFF2-40B4-BE49-F238E27FC236}">
                <a16:creationId xmlns:a16="http://schemas.microsoft.com/office/drawing/2014/main" id="{87148FA5-5E84-4945-A636-6045C684CE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3328078-1D75-4199-85DC-3F0F66239AB9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6D0E77D5-03BF-4825-A264-4A74055FA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D0D97ED-4712-4CBC-BD55-9CEFCC612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Assume performance metric of interest is achievable GFLOPs/sec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Measured using computational kernels from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Arithmetic intensity of a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FLOPs per byte of memory accessed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 a given computer,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GFLOPS (from data sheet)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memory bytes/sec (using Stream benchmark)</a:t>
            </a:r>
          </a:p>
        </p:txBody>
      </p:sp>
      <p:sp>
        <p:nvSpPr>
          <p:cNvPr id="119812" name="Rectangle 19">
            <a:extLst>
              <a:ext uri="{FF2B5EF4-FFF2-40B4-BE49-F238E27FC236}">
                <a16:creationId xmlns:a16="http://schemas.microsoft.com/office/drawing/2014/main" id="{615597E2-0DEF-4DEB-8CAE-11AC7D5069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87399E0-B2D3-49F1-AAA0-C6297A1C03E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AU" altLang="en-US" sz="1400"/>
          </a:p>
        </p:txBody>
      </p:sp>
      <p:sp>
        <p:nvSpPr>
          <p:cNvPr id="119813" name="TextBox 1">
            <a:extLst>
              <a:ext uri="{FF2B5EF4-FFF2-40B4-BE49-F238E27FC236}">
                <a16:creationId xmlns:a16="http://schemas.microsoft.com/office/drawing/2014/main" id="{5FAB27C9-AB78-4B08-9125-ACD270235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7" descr="f07-13-P374493">
            <a:extLst>
              <a:ext uri="{FF2B5EF4-FFF2-40B4-BE49-F238E27FC236}">
                <a16:creationId xmlns:a16="http://schemas.microsoft.com/office/drawing/2014/main" id="{DD7FBD67-455A-4637-BA8D-C9DD1BE1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30338"/>
            <a:ext cx="37099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4">
            <a:extLst>
              <a:ext uri="{FF2B5EF4-FFF2-40B4-BE49-F238E27FC236}">
                <a16:creationId xmlns:a16="http://schemas.microsoft.com/office/drawing/2014/main" id="{444E453F-1796-45FA-BAA4-BF3385C1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121860" name="Text Box 6">
            <a:extLst>
              <a:ext uri="{FF2B5EF4-FFF2-40B4-BE49-F238E27FC236}">
                <a16:creationId xmlns:a16="http://schemas.microsoft.com/office/drawing/2014/main" id="{5345E0BF-22EC-4DD1-8DE6-E5938B6D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Attainable GPLOPs/sec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= Max ( Peak Memory BW × Arithmetic Intensity, Peak FP Performance )</a:t>
            </a:r>
          </a:p>
        </p:txBody>
      </p:sp>
      <p:sp>
        <p:nvSpPr>
          <p:cNvPr id="121861" name="Rectangle 19">
            <a:extLst>
              <a:ext uri="{FF2B5EF4-FFF2-40B4-BE49-F238E27FC236}">
                <a16:creationId xmlns:a16="http://schemas.microsoft.com/office/drawing/2014/main" id="{E84F1177-41AF-4C31-97E3-5D15B0B7B9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85AD3D8-CAB3-49AF-95E1-AF8EB0CBED45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AU" altLang="en-US" sz="1400"/>
          </a:p>
        </p:txBody>
      </p:sp>
      <p:sp>
        <p:nvSpPr>
          <p:cNvPr id="121862" name="TextBox 1">
            <a:extLst>
              <a:ext uri="{FF2B5EF4-FFF2-40B4-BE49-F238E27FC236}">
                <a16:creationId xmlns:a16="http://schemas.microsoft.com/office/drawing/2014/main" id="{8173292E-834D-469C-8E7F-2AEFBA7C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6" descr="f07-14-P374493">
            <a:extLst>
              <a:ext uri="{FF2B5EF4-FFF2-40B4-BE49-F238E27FC236}">
                <a16:creationId xmlns:a16="http://schemas.microsoft.com/office/drawing/2014/main" id="{75A6A3B7-B042-4B2F-A12D-06E4C3FD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105150"/>
            <a:ext cx="2828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7" name="Rectangle 2">
            <a:extLst>
              <a:ext uri="{FF2B5EF4-FFF2-40B4-BE49-F238E27FC236}">
                <a16:creationId xmlns:a16="http://schemas.microsoft.com/office/drawing/2014/main" id="{43B4F2B3-E156-4798-B56E-76253F1F4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Comparing Systems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A5AE3BB7-46C3-47C3-92E6-1609EF44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 sz="2800"/>
              <a:t>Example: Opteron X2 vs. Opteron X4</a:t>
            </a:r>
          </a:p>
          <a:p>
            <a:pPr lvl="1" eaLnBrk="1" hangingPunct="1"/>
            <a:r>
              <a:rPr lang="en-AU" altLang="en-US" sz="2400"/>
              <a:t>2</a:t>
            </a:r>
            <a:r>
              <a:rPr lang="en-US" altLang="en-US" sz="2400">
                <a:cs typeface="Arial" panose="020B0604020202020204" pitchFamily="34" charset="0"/>
              </a:rPr>
              <a:t>-core vs. 4-core, 2× FP performance/core, 2.2GHz vs. 2.3GHz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Same memory system</a:t>
            </a:r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86C71441-5ACA-4D46-BBA8-D81D8B08D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213100"/>
            <a:ext cx="44910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To get higher performance on X4 than X2</a:t>
            </a:r>
          </a:p>
          <a:p>
            <a:pPr lvl="1" eaLnBrk="1" hangingPunct="1"/>
            <a:r>
              <a:rPr lang="en-US" altLang="en-US" sz="2000"/>
              <a:t>Need high arithmetic intensity</a:t>
            </a:r>
          </a:p>
          <a:p>
            <a:pPr lvl="1" eaLnBrk="1" hangingPunct="1"/>
            <a:r>
              <a:rPr lang="en-US" altLang="en-US" sz="2000"/>
              <a:t>Or working set must fit in X4’s 2MB L-3 cache</a:t>
            </a:r>
          </a:p>
        </p:txBody>
      </p:sp>
      <p:sp>
        <p:nvSpPr>
          <p:cNvPr id="123910" name="Rectangle 19">
            <a:extLst>
              <a:ext uri="{FF2B5EF4-FFF2-40B4-BE49-F238E27FC236}">
                <a16:creationId xmlns:a16="http://schemas.microsoft.com/office/drawing/2014/main" id="{1A592663-878D-4C57-8910-37A5098F5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805E4EC-D44A-40E8-B3EE-5F0BD0220D8C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AU" altLang="en-US" sz="1400"/>
          </a:p>
        </p:txBody>
      </p:sp>
      <p:sp>
        <p:nvSpPr>
          <p:cNvPr id="123911" name="TextBox 1">
            <a:extLst>
              <a:ext uri="{FF2B5EF4-FFF2-40B4-BE49-F238E27FC236}">
                <a16:creationId xmlns:a16="http://schemas.microsoft.com/office/drawing/2014/main" id="{3A67BEE4-4493-47CB-BF7D-4F2E78E4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5" descr="f07-15-P374493">
            <a:extLst>
              <a:ext uri="{FF2B5EF4-FFF2-40B4-BE49-F238E27FC236}">
                <a16:creationId xmlns:a16="http://schemas.microsoft.com/office/drawing/2014/main" id="{01106EC0-1E7C-4B68-8009-5AC6F7B98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5538"/>
            <a:ext cx="24685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>
            <a:extLst>
              <a:ext uri="{FF2B5EF4-FFF2-40B4-BE49-F238E27FC236}">
                <a16:creationId xmlns:a16="http://schemas.microsoft.com/office/drawing/2014/main" id="{5B38BBE5-D8B4-4493-B520-AD03F5418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F06AAFC8-5BF7-4ACE-8696-54302517B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52562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Optimize FP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Balance adds &amp; multiplies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Improve superscalar ILP and use of SIMD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Optimize 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Software prefetch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load stalls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 affinity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non-local data accesses</a:t>
            </a:r>
          </a:p>
        </p:txBody>
      </p:sp>
      <p:sp>
        <p:nvSpPr>
          <p:cNvPr id="125957" name="Rectangle 19">
            <a:extLst>
              <a:ext uri="{FF2B5EF4-FFF2-40B4-BE49-F238E27FC236}">
                <a16:creationId xmlns:a16="http://schemas.microsoft.com/office/drawing/2014/main" id="{6563EB94-973A-4609-A89B-306D403E08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C95E83B-556D-4D34-AE35-C8E5C303497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AU" altLang="en-US" sz="1400"/>
          </a:p>
        </p:txBody>
      </p:sp>
      <p:sp>
        <p:nvSpPr>
          <p:cNvPr id="125958" name="TextBox 1">
            <a:extLst>
              <a:ext uri="{FF2B5EF4-FFF2-40B4-BE49-F238E27FC236}">
                <a16:creationId xmlns:a16="http://schemas.microsoft.com/office/drawing/2014/main" id="{3E2E8A73-3029-4303-AE07-41F1E188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6" descr="f07-16-P374493">
            <a:extLst>
              <a:ext uri="{FF2B5EF4-FFF2-40B4-BE49-F238E27FC236}">
                <a16:creationId xmlns:a16="http://schemas.microsoft.com/office/drawing/2014/main" id="{A1A5B0B4-1039-4F9E-ABF7-5B7DE053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5734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2">
            <a:extLst>
              <a:ext uri="{FF2B5EF4-FFF2-40B4-BE49-F238E27FC236}">
                <a16:creationId xmlns:a16="http://schemas.microsoft.com/office/drawing/2014/main" id="{A164809A-D7F4-46A3-AE4D-0A02E6F66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FEBD22CB-23EA-4575-9C37-D2420DED2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/>
              <a:t>Choice of optimization depends on arithmetic intensity of code</a:t>
            </a: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4E6BC83A-34D1-426D-AFE6-26D70291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492375"/>
            <a:ext cx="45275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Arithmetic intensity is not always fixed</a:t>
            </a:r>
          </a:p>
          <a:p>
            <a:pPr lvl="1" eaLnBrk="1" hangingPunct="1"/>
            <a:r>
              <a:rPr lang="en-AU" altLang="en-US"/>
              <a:t>May scale with problem size</a:t>
            </a:r>
          </a:p>
          <a:p>
            <a:pPr lvl="1" eaLnBrk="1" hangingPunct="1"/>
            <a:r>
              <a:rPr lang="en-AU" altLang="en-US"/>
              <a:t>Caching reduces memory accesses</a:t>
            </a:r>
          </a:p>
          <a:p>
            <a:pPr lvl="2" eaLnBrk="1" hangingPunct="1"/>
            <a:r>
              <a:rPr lang="en-AU" altLang="en-US"/>
              <a:t>Increases arithmetic intensity</a:t>
            </a:r>
          </a:p>
        </p:txBody>
      </p:sp>
      <p:sp>
        <p:nvSpPr>
          <p:cNvPr id="128006" name="Rectangle 19">
            <a:extLst>
              <a:ext uri="{FF2B5EF4-FFF2-40B4-BE49-F238E27FC236}">
                <a16:creationId xmlns:a16="http://schemas.microsoft.com/office/drawing/2014/main" id="{EB7737EE-CEE8-4492-8E46-5539728569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598583D-DE68-45C3-92A6-A316306EA5BA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en-US" sz="1400"/>
          </a:p>
        </p:txBody>
      </p:sp>
      <p:sp>
        <p:nvSpPr>
          <p:cNvPr id="128007" name="TextBox 1">
            <a:extLst>
              <a:ext uri="{FF2B5EF4-FFF2-40B4-BE49-F238E27FC236}">
                <a16:creationId xmlns:a16="http://schemas.microsoft.com/office/drawing/2014/main" id="{BBD51BFA-BE70-45B9-9BE5-21F7BF2D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E2DE184-8976-49D5-9A57-5CEB404CB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AU" altLang="en-US" sz="4000"/>
              <a:t>i7-960 vs. NVIDIA Tesla 280/480</a:t>
            </a:r>
          </a:p>
        </p:txBody>
      </p:sp>
      <p:sp>
        <p:nvSpPr>
          <p:cNvPr id="130051" name="Text Box 4">
            <a:extLst>
              <a:ext uri="{FF2B5EF4-FFF2-40B4-BE49-F238E27FC236}">
                <a16:creationId xmlns:a16="http://schemas.microsoft.com/office/drawing/2014/main" id="{A8194BBF-B735-4D9D-ABC3-4A19690F4CA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11850" y="2860675"/>
            <a:ext cx="609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§6.11 </a:t>
            </a:r>
            <a:r>
              <a:rPr lang="en-AU" altLang="en-US" sz="1800">
                <a:solidFill>
                  <a:schemeClr val="folHlink"/>
                </a:solidFill>
              </a:rPr>
              <a:t>Real Stuff: Benchmarking and Rooflines i7 vs. Tesla</a:t>
            </a:r>
          </a:p>
        </p:txBody>
      </p:sp>
      <p:sp>
        <p:nvSpPr>
          <p:cNvPr id="130052" name="Rectangle 19">
            <a:extLst>
              <a:ext uri="{FF2B5EF4-FFF2-40B4-BE49-F238E27FC236}">
                <a16:creationId xmlns:a16="http://schemas.microsoft.com/office/drawing/2014/main" id="{9D472F5A-0477-4F76-874A-FFB68F2E82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E3EDD4B-4C3E-42AD-9BD6-4B0D7232CF72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pic>
        <p:nvPicPr>
          <p:cNvPr id="130053" name="Picture 2">
            <a:extLst>
              <a:ext uri="{FF2B5EF4-FFF2-40B4-BE49-F238E27FC236}">
                <a16:creationId xmlns:a16="http://schemas.microsoft.com/office/drawing/2014/main" id="{236E42A5-B5E3-446C-B319-AED89042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1994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4" name="TextBox 1">
            <a:extLst>
              <a:ext uri="{FF2B5EF4-FFF2-40B4-BE49-F238E27FC236}">
                <a16:creationId xmlns:a16="http://schemas.microsoft.com/office/drawing/2014/main" id="{991532B7-20DD-4834-A34C-B32B1BD3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-15875"/>
            <a:ext cx="1439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48AE5C78-9345-47CC-BC18-97642B5BA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Rooflines</a:t>
            </a:r>
          </a:p>
        </p:txBody>
      </p:sp>
      <p:sp>
        <p:nvSpPr>
          <p:cNvPr id="132099" name="Footer Placeholder 2">
            <a:extLst>
              <a:ext uri="{FF2B5EF4-FFF2-40B4-BE49-F238E27FC236}">
                <a16:creationId xmlns:a16="http://schemas.microsoft.com/office/drawing/2014/main" id="{C1EB99E0-DAE4-49FD-8249-C3D7DF314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6726347-6392-4509-B9C9-1DE32511E091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AU" altLang="en-US" sz="1400"/>
          </a:p>
        </p:txBody>
      </p:sp>
      <p:pic>
        <p:nvPicPr>
          <p:cNvPr id="132100" name="Picture 2">
            <a:extLst>
              <a:ext uri="{FF2B5EF4-FFF2-40B4-BE49-F238E27FC236}">
                <a16:creationId xmlns:a16="http://schemas.microsoft.com/office/drawing/2014/main" id="{EAF3B0AE-0CFE-4D05-817B-8231AD14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25538"/>
            <a:ext cx="54387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1" name="TextBox 1">
            <a:extLst>
              <a:ext uri="{FF2B5EF4-FFF2-40B4-BE49-F238E27FC236}">
                <a16:creationId xmlns:a16="http://schemas.microsoft.com/office/drawing/2014/main" id="{3E1795BE-52B6-4A97-BEFF-BB435DB8F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238" y="18415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23FA2747-F4F7-4622-85C6-54C49628F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Benchmarks</a:t>
            </a:r>
          </a:p>
        </p:txBody>
      </p:sp>
      <p:sp>
        <p:nvSpPr>
          <p:cNvPr id="134147" name="Footer Placeholder 2">
            <a:extLst>
              <a:ext uri="{FF2B5EF4-FFF2-40B4-BE49-F238E27FC236}">
                <a16:creationId xmlns:a16="http://schemas.microsoft.com/office/drawing/2014/main" id="{0F7C3789-E777-4142-AD91-1DDD3B4DA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779D3A1-438D-488D-9212-F50FBBA9C803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AU" altLang="en-US" sz="1400"/>
          </a:p>
        </p:txBody>
      </p:sp>
      <p:pic>
        <p:nvPicPr>
          <p:cNvPr id="134148" name="Picture 2">
            <a:extLst>
              <a:ext uri="{FF2B5EF4-FFF2-40B4-BE49-F238E27FC236}">
                <a16:creationId xmlns:a16="http://schemas.microsoft.com/office/drawing/2014/main" id="{54B29DB4-ACDE-46B9-8147-DBF14A6BC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6197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9" name="TextBox 1">
            <a:extLst>
              <a:ext uri="{FF2B5EF4-FFF2-40B4-BE49-F238E27FC236}">
                <a16:creationId xmlns:a16="http://schemas.microsoft.com/office/drawing/2014/main" id="{801825FB-BE2F-4F9B-90D8-18A32DB88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5E34C3FA-D993-4E55-98F9-6455961F9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Summary</a:t>
            </a:r>
          </a:p>
        </p:txBody>
      </p:sp>
      <p:sp>
        <p:nvSpPr>
          <p:cNvPr id="136195" name="Footer Placeholder 2">
            <a:extLst>
              <a:ext uri="{FF2B5EF4-FFF2-40B4-BE49-F238E27FC236}">
                <a16:creationId xmlns:a16="http://schemas.microsoft.com/office/drawing/2014/main" id="{6EFF2ECA-9922-4EBB-9900-8E8125923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A7042EC-5501-4C4E-8A05-AEE8A02C8B7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AU" alt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92648-F182-4DA6-BB12-132343F8226E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AU" sz="2400" kern="0" dirty="0"/>
              <a:t>GPU (480) has 4.4 X the memory bandwidth</a:t>
            </a:r>
          </a:p>
          <a:p>
            <a:pPr lvl="1" eaLnBrk="1" hangingPunct="1">
              <a:defRPr/>
            </a:pPr>
            <a:r>
              <a:rPr lang="en-AU" sz="2000" kern="0" dirty="0">
                <a:cs typeface="+mn-cs"/>
              </a:rPr>
              <a:t>Benefits memory bound kernels</a:t>
            </a:r>
          </a:p>
          <a:p>
            <a:pPr eaLnBrk="1" hangingPunct="1">
              <a:defRPr/>
            </a:pPr>
            <a:r>
              <a:rPr lang="en-AU" sz="2400" kern="0" dirty="0"/>
              <a:t>GPU has 13.1 X the single precision throughout, 2.5 X the double precision throughput</a:t>
            </a:r>
          </a:p>
          <a:p>
            <a:pPr lvl="1" eaLnBrk="1" hangingPunct="1">
              <a:defRPr/>
            </a:pPr>
            <a:r>
              <a:rPr lang="en-AU" sz="2000" kern="0" dirty="0">
                <a:cs typeface="+mn-cs"/>
              </a:rPr>
              <a:t>Benefits FP compute bound kernels</a:t>
            </a:r>
          </a:p>
          <a:p>
            <a:pPr eaLnBrk="1" hangingPunct="1">
              <a:defRPr/>
            </a:pPr>
            <a:r>
              <a:rPr lang="en-AU" sz="2400" kern="0" dirty="0"/>
              <a:t>CPU cache prevents some kernels from becoming memory bound when they otherwise would on GPU</a:t>
            </a:r>
          </a:p>
          <a:p>
            <a:pPr eaLnBrk="1" hangingPunct="1">
              <a:defRPr/>
            </a:pPr>
            <a:r>
              <a:rPr lang="en-AU" sz="2400" kern="0" dirty="0"/>
              <a:t>GPUs offer scatter-gather, which assists with kernels with </a:t>
            </a:r>
            <a:r>
              <a:rPr lang="en-AU" sz="2400" kern="0" dirty="0" err="1"/>
              <a:t>strided</a:t>
            </a:r>
            <a:r>
              <a:rPr lang="en-AU" sz="2400" kern="0" dirty="0"/>
              <a:t> data</a:t>
            </a:r>
          </a:p>
          <a:p>
            <a:pPr eaLnBrk="1" hangingPunct="1">
              <a:defRPr/>
            </a:pPr>
            <a:r>
              <a:rPr lang="en-AU" sz="2400" kern="0" dirty="0"/>
              <a:t>Lack of synchronization and memory consistency support on GPU limits performance for some kernels</a:t>
            </a:r>
          </a:p>
        </p:txBody>
      </p:sp>
      <p:sp>
        <p:nvSpPr>
          <p:cNvPr id="136197" name="TextBox 1">
            <a:extLst>
              <a:ext uri="{FF2B5EF4-FFF2-40B4-BE49-F238E27FC236}">
                <a16:creationId xmlns:a16="http://schemas.microsoft.com/office/drawing/2014/main" id="{8AC0DFE3-DC73-4F20-A735-B89E71F3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26976B41-D1B8-44A3-ABF5-EA22FE82E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Multi-threading DGEMM</a:t>
            </a:r>
          </a:p>
        </p:txBody>
      </p:sp>
      <p:sp>
        <p:nvSpPr>
          <p:cNvPr id="138243" name="Footer Placeholder 2">
            <a:extLst>
              <a:ext uri="{FF2B5EF4-FFF2-40B4-BE49-F238E27FC236}">
                <a16:creationId xmlns:a16="http://schemas.microsoft.com/office/drawing/2014/main" id="{AC39AB14-99D6-4937-A482-A9CD498E35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1C146E2-FEB1-4AAF-AED6-01EF0E93B19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AU" altLang="en-US" sz="1400"/>
          </a:p>
        </p:txBody>
      </p:sp>
      <p:sp>
        <p:nvSpPr>
          <p:cNvPr id="138244" name="Text Box 4">
            <a:extLst>
              <a:ext uri="{FF2B5EF4-FFF2-40B4-BE49-F238E27FC236}">
                <a16:creationId xmlns:a16="http://schemas.microsoft.com/office/drawing/2014/main" id="{A4AAF6CA-44AC-4D17-A048-EF0905B1BEB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84056" y="2988469"/>
            <a:ext cx="63531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§6.12 </a:t>
            </a:r>
            <a:r>
              <a:rPr lang="en-AU" altLang="en-US" sz="1800">
                <a:solidFill>
                  <a:schemeClr val="folHlink"/>
                </a:solidFill>
              </a:rPr>
              <a:t>Going Faster:  Multiple Processors and Matrix Multiply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B5DB08-181B-4567-8252-DB25A7D4D259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sz="2400" dirty="0"/>
              <a:t>Use OpenMP: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fr-FR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 for ( int sj = 0; sj &lt; n; sj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  for ( int si = 0; si &lt; n; si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for 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do_block(n, si, sj, sk, A, B, 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AU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8246" name="TextBox 1">
            <a:extLst>
              <a:ext uri="{FF2B5EF4-FFF2-40B4-BE49-F238E27FC236}">
                <a16:creationId xmlns:a16="http://schemas.microsoft.com/office/drawing/2014/main" id="{164F5F7E-FCA4-4D34-909C-AF0BCB61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184150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EA11F77-BA65-42B1-999A-A691796DA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Parallel Programming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DB0F02-2915-49CD-938B-26828E9F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 dirty="0"/>
              <a:t>Sequential part can limit speedup</a:t>
            </a:r>
          </a:p>
          <a:p>
            <a:pPr eaLnBrk="1" hangingPunct="1"/>
            <a:r>
              <a:rPr lang="en-AU" altLang="en-US" sz="2800" dirty="0"/>
              <a:t>Remember the analogy in Chapter 1:</a:t>
            </a:r>
          </a:p>
          <a:p>
            <a:pPr lvl="1"/>
            <a:r>
              <a:rPr lang="en-US" sz="2500" dirty="0"/>
              <a:t>Eight reporters trying to write a single story in hopes of doing the work eight times faster. </a:t>
            </a:r>
          </a:p>
          <a:p>
            <a:pPr lvl="1"/>
            <a:r>
              <a:rPr lang="en-US" sz="2500" dirty="0"/>
              <a:t>To succeed, the task must be broken into eight equal-sized pieces, because otherwise some reporters would be idle while waiting for the ones with larger pieces to finish. </a:t>
            </a:r>
          </a:p>
          <a:p>
            <a:pPr lvl="1"/>
            <a:r>
              <a:rPr lang="en-US" sz="2500" dirty="0"/>
              <a:t>Another speed-up obstacle could be that the reporters would spend too much time communicating with each other instead of writing their pieces of the story.</a:t>
            </a:r>
            <a:endParaRPr lang="en-AU" altLang="en-US" sz="2500" dirty="0"/>
          </a:p>
        </p:txBody>
      </p:sp>
      <p:sp>
        <p:nvSpPr>
          <p:cNvPr id="15364" name="Rectangle 19">
            <a:extLst>
              <a:ext uri="{FF2B5EF4-FFF2-40B4-BE49-F238E27FC236}">
                <a16:creationId xmlns:a16="http://schemas.microsoft.com/office/drawing/2014/main" id="{4BA834CB-DAFD-4113-826C-22FC631337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02298A2-B557-4883-899F-5B799CB2DBA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B51BA57A-C867-4C25-96DC-130E85A7D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140291" name="Footer Placeholder 2">
            <a:extLst>
              <a:ext uri="{FF2B5EF4-FFF2-40B4-BE49-F238E27FC236}">
                <a16:creationId xmlns:a16="http://schemas.microsoft.com/office/drawing/2014/main" id="{E8E9BA4C-63CC-471D-8B8E-2410A48C8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7B4A8A9-8DFE-4BC8-AE48-43A3E799549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AU" altLang="en-US" sz="1400"/>
          </a:p>
        </p:txBody>
      </p:sp>
      <p:pic>
        <p:nvPicPr>
          <p:cNvPr id="140292" name="Picture 2">
            <a:extLst>
              <a:ext uri="{FF2B5EF4-FFF2-40B4-BE49-F238E27FC236}">
                <a16:creationId xmlns:a16="http://schemas.microsoft.com/office/drawing/2014/main" id="{17AEF370-AA70-4AE2-B698-9B54D592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41438"/>
            <a:ext cx="617537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TextBox 1">
            <a:extLst>
              <a:ext uri="{FF2B5EF4-FFF2-40B4-BE49-F238E27FC236}">
                <a16:creationId xmlns:a16="http://schemas.microsoft.com/office/drawing/2014/main" id="{A3253B8A-9941-4C30-BE84-E85B829A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65B67403-F570-4133-8C60-E131B47C7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142339" name="Footer Placeholder 2">
            <a:extLst>
              <a:ext uri="{FF2B5EF4-FFF2-40B4-BE49-F238E27FC236}">
                <a16:creationId xmlns:a16="http://schemas.microsoft.com/office/drawing/2014/main" id="{994AA9BD-37E7-456F-BF89-05F4A11C6D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68C282D-393A-45E1-A1C7-66E5C1B3AF0E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AU" altLang="en-US" sz="1400"/>
          </a:p>
        </p:txBody>
      </p:sp>
      <p:pic>
        <p:nvPicPr>
          <p:cNvPr id="142340" name="Picture 2">
            <a:extLst>
              <a:ext uri="{FF2B5EF4-FFF2-40B4-BE49-F238E27FC236}">
                <a16:creationId xmlns:a16="http://schemas.microsoft.com/office/drawing/2014/main" id="{36976F48-DF0A-4523-93EC-C235B06C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39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1" name="TextBox 1">
            <a:extLst>
              <a:ext uri="{FF2B5EF4-FFF2-40B4-BE49-F238E27FC236}">
                <a16:creationId xmlns:a16="http://schemas.microsoft.com/office/drawing/2014/main" id="{7A6C8D1D-8EC1-444A-9C12-201402C6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E7F7E9D-A3D6-47BC-9E34-5163BC5C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4E9E65D-0ABF-4918-823B-F3A2EF2FA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 doesn’t apply to parallel computers</a:t>
            </a:r>
          </a:p>
          <a:p>
            <a:pPr lvl="1" eaLnBrk="1" hangingPunct="1"/>
            <a:r>
              <a:rPr lang="en-AU" altLang="en-US"/>
              <a:t>Since we can achieve linear speedup</a:t>
            </a:r>
          </a:p>
          <a:p>
            <a:pPr lvl="1" eaLnBrk="1" hangingPunct="1"/>
            <a:r>
              <a:rPr lang="en-AU" altLang="en-US"/>
              <a:t>But only on applications with weak scaling</a:t>
            </a:r>
          </a:p>
          <a:p>
            <a:pPr eaLnBrk="1" hangingPunct="1"/>
            <a:r>
              <a:rPr lang="en-AU" altLang="en-US"/>
              <a:t>Peak performance tracks observed performance</a:t>
            </a:r>
          </a:p>
          <a:p>
            <a:pPr lvl="1" eaLnBrk="1" hangingPunct="1"/>
            <a:r>
              <a:rPr lang="en-AU" altLang="en-US"/>
              <a:t>Marketers like this approach!</a:t>
            </a:r>
          </a:p>
          <a:p>
            <a:pPr lvl="1" eaLnBrk="1" hangingPunct="1"/>
            <a:r>
              <a:rPr lang="en-AU" altLang="en-US"/>
              <a:t>But compare Xeon with others in example</a:t>
            </a:r>
          </a:p>
          <a:p>
            <a:pPr lvl="1" eaLnBrk="1" hangingPunct="1"/>
            <a:r>
              <a:rPr lang="en-AU" altLang="en-US"/>
              <a:t>Need to be aware of bottlenecks</a:t>
            </a:r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4F9006D7-B897-4032-9EC1-BA6B2D7E7E6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§6.13 </a:t>
            </a:r>
            <a:r>
              <a:rPr lang="en-AU" altLang="en-US" sz="1800">
                <a:solidFill>
                  <a:schemeClr val="folHlink"/>
                </a:solidFill>
              </a:rPr>
              <a:t>Fallacies and Pitfalls</a:t>
            </a:r>
          </a:p>
        </p:txBody>
      </p:sp>
      <p:sp>
        <p:nvSpPr>
          <p:cNvPr id="144389" name="Rectangle 19">
            <a:extLst>
              <a:ext uri="{FF2B5EF4-FFF2-40B4-BE49-F238E27FC236}">
                <a16:creationId xmlns:a16="http://schemas.microsoft.com/office/drawing/2014/main" id="{C6A5ED39-0C16-44C8-98A2-C83F098022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E53410C-1F92-4EE4-917D-758B05F56DE8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AU" altLang="en-US" sz="140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5EB3A0E-D72D-4BA6-9710-B159FDA73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479" y="416719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4E1C4C5-1B2D-4692-AA1D-BBB1D8AF7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703D6370-56AF-439A-B52F-05132C0CD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Not developing the software to take account of a multiprocessor architecture</a:t>
            </a:r>
          </a:p>
          <a:p>
            <a:pPr lvl="1" eaLnBrk="1" hangingPunct="1"/>
            <a:r>
              <a:rPr lang="en-AU" altLang="en-US"/>
              <a:t>Example: using a single lock for a shared composite resource</a:t>
            </a:r>
          </a:p>
          <a:p>
            <a:pPr lvl="2" eaLnBrk="1" hangingPunct="1"/>
            <a:r>
              <a:rPr lang="en-AU" altLang="en-US"/>
              <a:t>Serializes accesses, even if they could be done in parallel</a:t>
            </a:r>
          </a:p>
          <a:p>
            <a:pPr lvl="2" eaLnBrk="1" hangingPunct="1"/>
            <a:r>
              <a:rPr lang="en-AU" altLang="en-US"/>
              <a:t>Use finer-granularity locking</a:t>
            </a:r>
          </a:p>
        </p:txBody>
      </p:sp>
      <p:sp>
        <p:nvSpPr>
          <p:cNvPr id="146436" name="Rectangle 19">
            <a:extLst>
              <a:ext uri="{FF2B5EF4-FFF2-40B4-BE49-F238E27FC236}">
                <a16:creationId xmlns:a16="http://schemas.microsoft.com/office/drawing/2014/main" id="{CEEAD043-22FE-45CD-B4D0-27DDDC0CCB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803D7573-DECD-4A70-B9C1-B0B91F6F182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5351E2A-E2F1-4D46-940D-C065D8B3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9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Self Study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7549E77E-55D5-41AC-A9E6-B485A4DFB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AE00E4F1-ECA3-4074-96F2-1340FACFD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Goal: higher performance by using multiple processors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Difficulties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Developing parallel software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Devising appropriate architectures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SaaS (</a:t>
            </a:r>
            <a:r>
              <a:rPr lang="en-AU" altLang="en-US" sz="2800">
                <a:solidFill>
                  <a:srgbClr val="002060"/>
                </a:solidFill>
                <a:sym typeface="Symbol" panose="05050102010706020507" pitchFamily="18" charset="2"/>
              </a:rPr>
              <a:t>Software as a Service</a:t>
            </a:r>
            <a:r>
              <a:rPr lang="en-AU" altLang="en-US" sz="2800">
                <a:sym typeface="Symbol" panose="05050102010706020507" pitchFamily="18" charset="2"/>
              </a:rPr>
              <a:t>) importance is growing and clusters are a good match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Performance per dollar and performance per Joule drive both mobile and WSC (</a:t>
            </a:r>
            <a:r>
              <a:rPr lang="en-AU" altLang="en-US" sz="2800">
                <a:solidFill>
                  <a:srgbClr val="002060"/>
                </a:solidFill>
                <a:sym typeface="Symbol" panose="05050102010706020507" pitchFamily="18" charset="2"/>
              </a:rPr>
              <a:t>Warehouse Scale Computer</a:t>
            </a:r>
            <a:r>
              <a:rPr lang="en-AU" altLang="en-US" sz="2800">
                <a:sym typeface="Symbol" panose="05050102010706020507" pitchFamily="18" charset="2"/>
              </a:rPr>
              <a:t>) hardware, and parallelism is the key to delivering on those sets of goals.</a:t>
            </a:r>
            <a:endParaRPr lang="en-AU" altLang="en-US">
              <a:sym typeface="Symbol" panose="05050102010706020507" pitchFamily="18" charset="2"/>
            </a:endParaRPr>
          </a:p>
        </p:txBody>
      </p:sp>
      <p:sp>
        <p:nvSpPr>
          <p:cNvPr id="148484" name="Text Box 4">
            <a:extLst>
              <a:ext uri="{FF2B5EF4-FFF2-40B4-BE49-F238E27FC236}">
                <a16:creationId xmlns:a16="http://schemas.microsoft.com/office/drawing/2014/main" id="{5D8BDB30-D11E-4317-A7DA-F09E5E356CE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§6.14 Concluding Remarks</a:t>
            </a:r>
          </a:p>
        </p:txBody>
      </p:sp>
      <p:sp>
        <p:nvSpPr>
          <p:cNvPr id="148485" name="Rectangle 19">
            <a:extLst>
              <a:ext uri="{FF2B5EF4-FFF2-40B4-BE49-F238E27FC236}">
                <a16:creationId xmlns:a16="http://schemas.microsoft.com/office/drawing/2014/main" id="{34AB964F-AC5F-42CF-9479-7E834EB0D1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A1BAFFC-BDE6-49A3-85DE-CBD136CDF5A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AU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EA11F77-BA65-42B1-999A-A691796DA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DB0F02-2915-49CD-938B-26828E9FC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solidFill>
                  <a:srgbClr val="00B050"/>
                </a:solidFill>
              </a:rPr>
              <a:t>Question</a:t>
            </a:r>
            <a:r>
              <a:rPr lang="en-AU" altLang="en-US" dirty="0"/>
              <a:t>: Suppose we want to achieve a speed-up of 90 times faster with 100 processors. What percentage of the original computation can be sequential?</a:t>
            </a:r>
          </a:p>
        </p:txBody>
      </p:sp>
      <p:sp>
        <p:nvSpPr>
          <p:cNvPr id="15364" name="Rectangle 19">
            <a:extLst>
              <a:ext uri="{FF2B5EF4-FFF2-40B4-BE49-F238E27FC236}">
                <a16:creationId xmlns:a16="http://schemas.microsoft.com/office/drawing/2014/main" id="{4BA834CB-DAFD-4113-826C-22FC631337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02298A2-B557-4883-899F-5B799CB2DBAF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271776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9E31B30-001D-4FB4-A28D-645D3530A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7413" name="Rectangle 19">
            <a:extLst>
              <a:ext uri="{FF2B5EF4-FFF2-40B4-BE49-F238E27FC236}">
                <a16:creationId xmlns:a16="http://schemas.microsoft.com/office/drawing/2014/main" id="{169B8C05-57BD-40F4-B27B-86A71E1FB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9CBAE00-F758-4D80-987E-45E37E94954D}" type="slidenum">
              <a:rPr lang="en-AU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8A896-DDB0-4069-95DB-6A141D16294E}"/>
                  </a:ext>
                </a:extLst>
              </p:cNvPr>
              <p:cNvSpPr txBox="1"/>
              <p:nvPr/>
            </p:nvSpPr>
            <p:spPr>
              <a:xfrm>
                <a:off x="1057296" y="1412776"/>
                <a:ext cx="7513595" cy="1159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𝑬𝒙𝒆𝒄𝒖𝒕𝒊𝒐𝒏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𝒂𝒇𝒕𝒆𝒓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𝒊𝒎𝒑𝒓𝒐𝒗𝒆𝒎𝒆𝒏𝒕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𝑎𝑓𝑓𝑒𝑐𝑡𝑒𝑑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𝐸𝑥𝑒𝑐𝑢𝑡𝑖𝑜𝑛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𝑢𝑛𝑎𝑓𝑓𝑒𝑐𝑡𝑒𝑑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8A896-DDB0-4069-95DB-6A141D1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96" y="1412776"/>
                <a:ext cx="7513595" cy="1159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B2A2A5-059A-4734-A319-C9DC94B9CD58}"/>
                  </a:ext>
                </a:extLst>
              </p:cNvPr>
              <p:cNvSpPr txBox="1"/>
              <p:nvPr/>
            </p:nvSpPr>
            <p:spPr>
              <a:xfrm>
                <a:off x="1115616" y="2849033"/>
                <a:ext cx="5332485" cy="615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𝑖𝑚𝑝𝑟𝑜𝑣𝑒𝑚𝑒𝑛𝑡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B2A2A5-059A-4734-A319-C9DC94B9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849033"/>
                <a:ext cx="5332485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30D4E-DAFD-4EEF-9D83-3594E4733382}"/>
                  </a:ext>
                </a:extLst>
              </p:cNvPr>
              <p:cNvSpPr txBox="1"/>
              <p:nvPr/>
            </p:nvSpPr>
            <p:spPr>
              <a:xfrm>
                <a:off x="1057296" y="3861739"/>
                <a:ext cx="7587333" cy="1426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𝑺𝒑𝒆𝒆𝒅𝒖𝒑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𝑏𝑒𝑓𝑜𝑟𝑒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𝐸𝑥𝑒𝑐𝑢𝑡𝑖𝑜𝑛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𝑢𝑛𝑎𝑓𝑓𝑒𝑐𝑡𝑒𝑑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𝐸𝑥𝑒𝑐𝑢𝑡𝑖𝑜𝑛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𝑎𝑓𝑓𝑒𝑐𝑡𝑒𝑑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𝐴𝑚𝑜𝑢𝑛𝑡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𝑖𝑚𝑝𝑟𝑜𝑣𝑒𝑚𝑒𝑛𝑡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30D4E-DAFD-4EEF-9D83-3594E4733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96" y="3861739"/>
                <a:ext cx="7587333" cy="1426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9954</TotalTime>
  <Words>5531</Words>
  <Application>Microsoft Office PowerPoint</Application>
  <PresentationFormat>On-screen Show (4:3)</PresentationFormat>
  <Paragraphs>921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Arial Black</vt:lpstr>
      <vt:lpstr>Cambria Math</vt:lpstr>
      <vt:lpstr>Comic Sans MS</vt:lpstr>
      <vt:lpstr>Corbel</vt:lpstr>
      <vt:lpstr>Courier New</vt:lpstr>
      <vt:lpstr>Lucida Console</vt:lpstr>
      <vt:lpstr>Times New Roman</vt:lpstr>
      <vt:lpstr>Wingdings</vt:lpstr>
      <vt:lpstr>cod4e</vt:lpstr>
      <vt:lpstr>Chapter 6</vt:lpstr>
      <vt:lpstr>Introduction</vt:lpstr>
      <vt:lpstr>Introduction</vt:lpstr>
      <vt:lpstr>Hardware and Software</vt:lpstr>
      <vt:lpstr>Hardware and Software</vt:lpstr>
      <vt:lpstr>Parallel Programming</vt:lpstr>
      <vt:lpstr>Parallel Programming</vt:lpstr>
      <vt:lpstr>Amdahl’s Law</vt:lpstr>
      <vt:lpstr>Amdahl’s Law</vt:lpstr>
      <vt:lpstr>Amdahl’s Law</vt:lpstr>
      <vt:lpstr>Amdahl’s Law</vt:lpstr>
      <vt:lpstr>Scaling Example</vt:lpstr>
      <vt:lpstr>Scaling Example (cont)</vt:lpstr>
      <vt:lpstr>Instruction and Data Streams</vt:lpstr>
      <vt:lpstr>Instruction and Data Streams</vt:lpstr>
      <vt:lpstr>Comparing Vector to Conventional Code</vt:lpstr>
      <vt:lpstr>Example: DAXPY (Y = a × X + Y)</vt:lpstr>
      <vt:lpstr>Comparing Vector to Conventional Code</vt:lpstr>
      <vt:lpstr>Vector Processors</vt:lpstr>
      <vt:lpstr>Vector vs. Scalar</vt:lpstr>
      <vt:lpstr>Vector vs. Scalar</vt:lpstr>
      <vt:lpstr>Vector vs. Multimedia Extensions</vt:lpstr>
      <vt:lpstr>Hardware Multithreading</vt:lpstr>
      <vt:lpstr>Simultaneous Multithreading (SMT)</vt:lpstr>
      <vt:lpstr>Multithreading Example</vt:lpstr>
      <vt:lpstr>Multicore &amp; other Shared Memory Multiprocessor</vt:lpstr>
      <vt:lpstr>Shared Memory</vt:lpstr>
      <vt:lpstr>Example: Sum Reduction</vt:lpstr>
      <vt:lpstr>Example: Sum Reduction</vt:lpstr>
      <vt:lpstr>History of GPUs</vt:lpstr>
      <vt:lpstr>GPU vs CPU</vt:lpstr>
      <vt:lpstr>GPU Architectures</vt:lpstr>
      <vt:lpstr>NVIDIA GPU Architectures</vt:lpstr>
      <vt:lpstr>NVIDIA GPU Architectures</vt:lpstr>
      <vt:lpstr>GPU Memory Structures</vt:lpstr>
      <vt:lpstr>Putting GPUs into Perspective</vt:lpstr>
      <vt:lpstr>Guide to GPU Terms</vt:lpstr>
      <vt:lpstr>Multiprocessors</vt:lpstr>
      <vt:lpstr>Multiple Processor Systems</vt:lpstr>
      <vt:lpstr>Message Passing</vt:lpstr>
      <vt:lpstr>UMA Multiprocessors</vt:lpstr>
      <vt:lpstr>UMA Multiprocessors</vt:lpstr>
      <vt:lpstr>UMA Multiprocessors</vt:lpstr>
      <vt:lpstr>Crossbar Switch UMA</vt:lpstr>
      <vt:lpstr>UMA Multiprocessors </vt:lpstr>
      <vt:lpstr>NUMA Multiprocessors</vt:lpstr>
      <vt:lpstr>NUMA Multiprocessors</vt:lpstr>
      <vt:lpstr>NUMA Multiprocessors</vt:lpstr>
      <vt:lpstr>Multicomputers</vt:lpstr>
      <vt:lpstr>Multicomputer Hardware</vt:lpstr>
      <vt:lpstr>Multicomputer Systems</vt:lpstr>
      <vt:lpstr>Star Topology</vt:lpstr>
      <vt:lpstr>Ring Topology</vt:lpstr>
      <vt:lpstr>Grid Topology</vt:lpstr>
      <vt:lpstr>Double Torus Topology</vt:lpstr>
      <vt:lpstr>Cube Topology</vt:lpstr>
      <vt:lpstr>Hypercube Topology</vt:lpstr>
      <vt:lpstr>Parallel Benchmarks</vt:lpstr>
      <vt:lpstr>Code or Applications?</vt:lpstr>
      <vt:lpstr>Modeling Performance</vt:lpstr>
      <vt:lpstr>Roofline Diagram</vt:lpstr>
      <vt:lpstr>Comparing Systems</vt:lpstr>
      <vt:lpstr>Optimizing Performance</vt:lpstr>
      <vt:lpstr>Optimizing Performance</vt:lpstr>
      <vt:lpstr>i7-960 vs. NVIDIA Tesla 280/480</vt:lpstr>
      <vt:lpstr>Rooflines</vt:lpstr>
      <vt:lpstr>Benchmarks</vt:lpstr>
      <vt:lpstr>Performance Summary</vt:lpstr>
      <vt:lpstr>Multi-threading DGEMM</vt:lpstr>
      <vt:lpstr>Multithreaded DGEMM</vt:lpstr>
      <vt:lpstr>Multithreaded DGEMM</vt:lpstr>
      <vt:lpstr>Fallacies</vt:lpstr>
      <vt:lpstr>Pitfalls</vt:lpstr>
      <vt:lpstr>Concluding Remarks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yasin nur</dc:creator>
  <cp:lastModifiedBy>yasin nur</cp:lastModifiedBy>
  <cp:revision>290</cp:revision>
  <cp:lastPrinted>2018-04-23T21:58:34Z</cp:lastPrinted>
  <dcterms:created xsi:type="dcterms:W3CDTF">2008-09-13T02:05:53Z</dcterms:created>
  <dcterms:modified xsi:type="dcterms:W3CDTF">2019-04-22T04:42:51Z</dcterms:modified>
</cp:coreProperties>
</file>