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4"/>
  </p:notesMasterIdLst>
  <p:sldIdLst>
    <p:sldId id="272" r:id="rId2"/>
    <p:sldId id="454" r:id="rId3"/>
    <p:sldId id="558" r:id="rId4"/>
    <p:sldId id="273" r:id="rId5"/>
    <p:sldId id="458" r:id="rId6"/>
    <p:sldId id="485" r:id="rId7"/>
    <p:sldId id="486" r:id="rId8"/>
    <p:sldId id="487" r:id="rId9"/>
    <p:sldId id="488" r:id="rId10"/>
    <p:sldId id="491" r:id="rId11"/>
    <p:sldId id="493" r:id="rId12"/>
    <p:sldId id="524" r:id="rId13"/>
    <p:sldId id="525" r:id="rId14"/>
    <p:sldId id="384" r:id="rId15"/>
    <p:sldId id="528" r:id="rId16"/>
    <p:sldId id="527" r:id="rId17"/>
    <p:sldId id="526" r:id="rId18"/>
    <p:sldId id="529" r:id="rId19"/>
    <p:sldId id="553" r:id="rId20"/>
    <p:sldId id="530" r:id="rId21"/>
    <p:sldId id="494" r:id="rId22"/>
    <p:sldId id="495" r:id="rId23"/>
    <p:sldId id="535" r:id="rId24"/>
    <p:sldId id="536" r:id="rId25"/>
    <p:sldId id="537" r:id="rId26"/>
    <p:sldId id="531" r:id="rId27"/>
    <p:sldId id="497" r:id="rId28"/>
    <p:sldId id="532" r:id="rId29"/>
    <p:sldId id="498" r:id="rId30"/>
    <p:sldId id="533" r:id="rId31"/>
    <p:sldId id="549" r:id="rId32"/>
    <p:sldId id="550" r:id="rId33"/>
    <p:sldId id="552" r:id="rId34"/>
    <p:sldId id="551" r:id="rId35"/>
    <p:sldId id="534" r:id="rId36"/>
    <p:sldId id="500" r:id="rId37"/>
    <p:sldId id="501" r:id="rId38"/>
    <p:sldId id="556" r:id="rId39"/>
    <p:sldId id="504" r:id="rId40"/>
    <p:sldId id="505" r:id="rId41"/>
    <p:sldId id="538" r:id="rId42"/>
    <p:sldId id="539" r:id="rId43"/>
    <p:sldId id="540" r:id="rId44"/>
    <p:sldId id="506" r:id="rId45"/>
    <p:sldId id="507" r:id="rId46"/>
    <p:sldId id="557" r:id="rId47"/>
    <p:sldId id="423" r:id="rId48"/>
    <p:sldId id="555" r:id="rId49"/>
    <p:sldId id="455" r:id="rId50"/>
    <p:sldId id="473" r:id="rId51"/>
    <p:sldId id="474" r:id="rId52"/>
    <p:sldId id="475" r:id="rId53"/>
    <p:sldId id="478" r:id="rId54"/>
    <p:sldId id="477" r:id="rId55"/>
    <p:sldId id="479" r:id="rId56"/>
    <p:sldId id="480" r:id="rId57"/>
    <p:sldId id="481" r:id="rId58"/>
    <p:sldId id="482" r:id="rId59"/>
    <p:sldId id="508" r:id="rId60"/>
    <p:sldId id="472" r:id="rId61"/>
    <p:sldId id="377" r:id="rId62"/>
    <p:sldId id="484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5EE4F-71E1-4D8F-8391-5E484C4F9EC6}" v="1" dt="2023-08-22T21:24:06.127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3" autoAdjust="0"/>
    <p:restoredTop sz="94660"/>
  </p:normalViewPr>
  <p:slideViewPr>
    <p:cSldViewPr>
      <p:cViewPr varScale="1">
        <p:scale>
          <a:sx n="102" d="100"/>
          <a:sy n="102" d="100"/>
        </p:scale>
        <p:origin x="19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E915EE4F-71E1-4D8F-8391-5E484C4F9EC6}"/>
    <pc:docChg chg="undo custSel addSld modSld">
      <pc:chgData name="James Wagner" userId="2862651d-6f44-4741-89aa-aec1c8926fa8" providerId="ADAL" clId="{E915EE4F-71E1-4D8F-8391-5E484C4F9EC6}" dt="2023-08-22T21:41:14.012" v="1164" actId="1076"/>
      <pc:docMkLst>
        <pc:docMk/>
      </pc:docMkLst>
      <pc:sldChg chg="modSp mod">
        <pc:chgData name="James Wagner" userId="2862651d-6f44-4741-89aa-aec1c8926fa8" providerId="ADAL" clId="{E915EE4F-71E1-4D8F-8391-5E484C4F9EC6}" dt="2023-08-22T20:15:25.593" v="10" actId="20577"/>
        <pc:sldMkLst>
          <pc:docMk/>
          <pc:sldMk cId="3549628654" sldId="272"/>
        </pc:sldMkLst>
        <pc:spChg chg="mod">
          <ac:chgData name="James Wagner" userId="2862651d-6f44-4741-89aa-aec1c8926fa8" providerId="ADAL" clId="{E915EE4F-71E1-4D8F-8391-5E484C4F9EC6}" dt="2023-08-22T20:15:25.593" v="10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E915EE4F-71E1-4D8F-8391-5E484C4F9EC6}" dt="2023-08-22T21:25:24.830" v="426" actId="20577"/>
        <pc:sldMkLst>
          <pc:docMk/>
          <pc:sldMk cId="2262072425" sldId="454"/>
        </pc:sldMkLst>
        <pc:spChg chg="mod">
          <ac:chgData name="James Wagner" userId="2862651d-6f44-4741-89aa-aec1c8926fa8" providerId="ADAL" clId="{E915EE4F-71E1-4D8F-8391-5E484C4F9EC6}" dt="2023-08-22T21:25:24.830" v="426" actId="20577"/>
          <ac:spMkLst>
            <pc:docMk/>
            <pc:sldMk cId="2262072425" sldId="454"/>
            <ac:spMk id="3" creationId="{FCAF356B-7016-43F8-A0E6-1580E8DB8CEB}"/>
          </ac:spMkLst>
        </pc:spChg>
      </pc:sldChg>
      <pc:sldChg chg="modSp mod">
        <pc:chgData name="James Wagner" userId="2862651d-6f44-4741-89aa-aec1c8926fa8" providerId="ADAL" clId="{E915EE4F-71E1-4D8F-8391-5E484C4F9EC6}" dt="2023-08-22T21:40:31.180" v="1151" actId="1076"/>
        <pc:sldMkLst>
          <pc:docMk/>
          <pc:sldMk cId="2560902929" sldId="481"/>
        </pc:sldMkLst>
        <pc:spChg chg="mod">
          <ac:chgData name="James Wagner" userId="2862651d-6f44-4741-89aa-aec1c8926fa8" providerId="ADAL" clId="{E915EE4F-71E1-4D8F-8391-5E484C4F9EC6}" dt="2023-08-22T21:40:02.714" v="1145" actId="1076"/>
          <ac:spMkLst>
            <pc:docMk/>
            <pc:sldMk cId="2560902929" sldId="481"/>
            <ac:spMk id="15" creationId="{869DF668-F8FA-4A97-B150-0604208FFD00}"/>
          </ac:spMkLst>
        </pc:spChg>
        <pc:spChg chg="mod">
          <ac:chgData name="James Wagner" userId="2862651d-6f44-4741-89aa-aec1c8926fa8" providerId="ADAL" clId="{E915EE4F-71E1-4D8F-8391-5E484C4F9EC6}" dt="2023-08-22T21:40:10.566" v="1148" actId="1076"/>
          <ac:spMkLst>
            <pc:docMk/>
            <pc:sldMk cId="2560902929" sldId="481"/>
            <ac:spMk id="16" creationId="{AA8CC33D-988A-4FF4-B71E-D481477101A5}"/>
          </ac:spMkLst>
        </pc:spChg>
        <pc:spChg chg="mod">
          <ac:chgData name="James Wagner" userId="2862651d-6f44-4741-89aa-aec1c8926fa8" providerId="ADAL" clId="{E915EE4F-71E1-4D8F-8391-5E484C4F9EC6}" dt="2023-08-22T21:40:19.782" v="1150" actId="1076"/>
          <ac:spMkLst>
            <pc:docMk/>
            <pc:sldMk cId="2560902929" sldId="481"/>
            <ac:spMk id="17" creationId="{BE02E08A-7F78-49FD-A6DB-60CA50660979}"/>
          </ac:spMkLst>
        </pc:spChg>
        <pc:cxnChg chg="mod">
          <ac:chgData name="James Wagner" userId="2862651d-6f44-4741-89aa-aec1c8926fa8" providerId="ADAL" clId="{E915EE4F-71E1-4D8F-8391-5E484C4F9EC6}" dt="2023-08-22T21:40:04.706" v="1146" actId="1076"/>
          <ac:cxnSpMkLst>
            <pc:docMk/>
            <pc:sldMk cId="2560902929" sldId="481"/>
            <ac:cxnSpMk id="14" creationId="{17EE6246-2EE3-47F3-85C4-B1C9B96BF962}"/>
          </ac:cxnSpMkLst>
        </pc:cxnChg>
        <pc:cxnChg chg="mod">
          <ac:chgData name="James Wagner" userId="2862651d-6f44-4741-89aa-aec1c8926fa8" providerId="ADAL" clId="{E915EE4F-71E1-4D8F-8391-5E484C4F9EC6}" dt="2023-08-22T21:40:06.693" v="1147" actId="1076"/>
          <ac:cxnSpMkLst>
            <pc:docMk/>
            <pc:sldMk cId="2560902929" sldId="481"/>
            <ac:cxnSpMk id="18" creationId="{6A1C1C23-3DF1-403E-8195-5A84BFBDA8C2}"/>
          </ac:cxnSpMkLst>
        </pc:cxnChg>
        <pc:cxnChg chg="mod">
          <ac:chgData name="James Wagner" userId="2862651d-6f44-4741-89aa-aec1c8926fa8" providerId="ADAL" clId="{E915EE4F-71E1-4D8F-8391-5E484C4F9EC6}" dt="2023-08-22T21:40:31.180" v="1151" actId="1076"/>
          <ac:cxnSpMkLst>
            <pc:docMk/>
            <pc:sldMk cId="2560902929" sldId="481"/>
            <ac:cxnSpMk id="19" creationId="{1EC9BD57-7DDA-4C12-B97A-CED950BFD322}"/>
          </ac:cxnSpMkLst>
        </pc:cxnChg>
      </pc:sldChg>
      <pc:sldChg chg="modSp mod">
        <pc:chgData name="James Wagner" userId="2862651d-6f44-4741-89aa-aec1c8926fa8" providerId="ADAL" clId="{E915EE4F-71E1-4D8F-8391-5E484C4F9EC6}" dt="2023-08-22T21:41:14.012" v="1164" actId="1076"/>
        <pc:sldMkLst>
          <pc:docMk/>
          <pc:sldMk cId="3483229089" sldId="482"/>
        </pc:sldMkLst>
        <pc:spChg chg="mod">
          <ac:chgData name="James Wagner" userId="2862651d-6f44-4741-89aa-aec1c8926fa8" providerId="ADAL" clId="{E915EE4F-71E1-4D8F-8391-5E484C4F9EC6}" dt="2023-08-22T21:40:56.042" v="1157" actId="1076"/>
          <ac:spMkLst>
            <pc:docMk/>
            <pc:sldMk cId="3483229089" sldId="482"/>
            <ac:spMk id="27" creationId="{83E1F097-55A2-43F1-97DC-78A303961509}"/>
          </ac:spMkLst>
        </pc:spChg>
        <pc:spChg chg="mod">
          <ac:chgData name="James Wagner" userId="2862651d-6f44-4741-89aa-aec1c8926fa8" providerId="ADAL" clId="{E915EE4F-71E1-4D8F-8391-5E484C4F9EC6}" dt="2023-08-22T21:41:08.923" v="1162" actId="1076"/>
          <ac:spMkLst>
            <pc:docMk/>
            <pc:sldMk cId="3483229089" sldId="482"/>
            <ac:spMk id="31" creationId="{F86C8B4A-F7AC-46B2-A5FB-5C75DA6D8ED3}"/>
          </ac:spMkLst>
        </pc:spChg>
        <pc:spChg chg="mod">
          <ac:chgData name="James Wagner" userId="2862651d-6f44-4741-89aa-aec1c8926fa8" providerId="ADAL" clId="{E915EE4F-71E1-4D8F-8391-5E484C4F9EC6}" dt="2023-08-22T21:41:02.795" v="1160" actId="1076"/>
          <ac:spMkLst>
            <pc:docMk/>
            <pc:sldMk cId="3483229089" sldId="482"/>
            <ac:spMk id="38" creationId="{1AD588C0-19CD-46F8-B6C1-AEC663224A51}"/>
          </ac:spMkLst>
        </pc:spChg>
        <pc:spChg chg="mod">
          <ac:chgData name="James Wagner" userId="2862651d-6f44-4741-89aa-aec1c8926fa8" providerId="ADAL" clId="{E915EE4F-71E1-4D8F-8391-5E484C4F9EC6}" dt="2023-08-22T21:41:14.012" v="1164" actId="1076"/>
          <ac:spMkLst>
            <pc:docMk/>
            <pc:sldMk cId="3483229089" sldId="482"/>
            <ac:spMk id="40" creationId="{48C7FBFE-6023-4104-A5A4-3D7BEB009B3F}"/>
          </ac:spMkLst>
        </pc:spChg>
        <pc:spChg chg="mod">
          <ac:chgData name="James Wagner" userId="2862651d-6f44-4741-89aa-aec1c8926fa8" providerId="ADAL" clId="{E915EE4F-71E1-4D8F-8391-5E484C4F9EC6}" dt="2023-08-22T21:40:37.602" v="1153" actId="1076"/>
          <ac:spMkLst>
            <pc:docMk/>
            <pc:sldMk cId="3483229089" sldId="482"/>
            <ac:spMk id="42" creationId="{C03AFE0A-9910-4785-90E0-3E3F62524002}"/>
          </ac:spMkLst>
        </pc:spChg>
        <pc:cxnChg chg="mod">
          <ac:chgData name="James Wagner" userId="2862651d-6f44-4741-89aa-aec1c8926fa8" providerId="ADAL" clId="{E915EE4F-71E1-4D8F-8391-5E484C4F9EC6}" dt="2023-08-22T21:40:39.862" v="1154" actId="1076"/>
          <ac:cxnSpMkLst>
            <pc:docMk/>
            <pc:sldMk cId="3483229089" sldId="482"/>
            <ac:cxnSpMk id="29" creationId="{4B7048D0-DE2F-4D9B-83FE-3A580AB26154}"/>
          </ac:cxnSpMkLst>
        </pc:cxnChg>
        <pc:cxnChg chg="mod">
          <ac:chgData name="James Wagner" userId="2862651d-6f44-4741-89aa-aec1c8926fa8" providerId="ADAL" clId="{E915EE4F-71E1-4D8F-8391-5E484C4F9EC6}" dt="2023-08-22T21:41:06.876" v="1161" actId="1076"/>
          <ac:cxnSpMkLst>
            <pc:docMk/>
            <pc:sldMk cId="3483229089" sldId="482"/>
            <ac:cxnSpMk id="30" creationId="{350C0286-8217-474A-9B95-E6575B7DB104}"/>
          </ac:cxnSpMkLst>
        </pc:cxnChg>
        <pc:cxnChg chg="mod">
          <ac:chgData name="James Wagner" userId="2862651d-6f44-4741-89aa-aec1c8926fa8" providerId="ADAL" clId="{E915EE4F-71E1-4D8F-8391-5E484C4F9EC6}" dt="2023-08-22T21:41:00.707" v="1159" actId="14100"/>
          <ac:cxnSpMkLst>
            <pc:docMk/>
            <pc:sldMk cId="3483229089" sldId="482"/>
            <ac:cxnSpMk id="39" creationId="{A881DF79-6A13-4DB0-ACA1-47BF71F32DDA}"/>
          </ac:cxnSpMkLst>
        </pc:cxnChg>
        <pc:cxnChg chg="mod">
          <ac:chgData name="James Wagner" userId="2862651d-6f44-4741-89aa-aec1c8926fa8" providerId="ADAL" clId="{E915EE4F-71E1-4D8F-8391-5E484C4F9EC6}" dt="2023-08-22T21:41:11.774" v="1163" actId="1076"/>
          <ac:cxnSpMkLst>
            <pc:docMk/>
            <pc:sldMk cId="3483229089" sldId="482"/>
            <ac:cxnSpMk id="41" creationId="{D0B20A80-5FED-4369-8E74-35DAADDCF644}"/>
          </ac:cxnSpMkLst>
        </pc:cxnChg>
        <pc:cxnChg chg="mod">
          <ac:chgData name="James Wagner" userId="2862651d-6f44-4741-89aa-aec1c8926fa8" providerId="ADAL" clId="{E915EE4F-71E1-4D8F-8391-5E484C4F9EC6}" dt="2023-08-22T21:40:36.133" v="1152" actId="1076"/>
          <ac:cxnSpMkLst>
            <pc:docMk/>
            <pc:sldMk cId="3483229089" sldId="482"/>
            <ac:cxnSpMk id="43" creationId="{DB15DEB4-F07F-4A2E-8B8C-9CA06D8164DA}"/>
          </ac:cxnSpMkLst>
        </pc:cxnChg>
      </pc:sldChg>
      <pc:sldChg chg="modSp mod">
        <pc:chgData name="James Wagner" userId="2862651d-6f44-4741-89aa-aec1c8926fa8" providerId="ADAL" clId="{E915EE4F-71E1-4D8F-8391-5E484C4F9EC6}" dt="2023-08-22T20:25:03.006" v="22" actId="20577"/>
        <pc:sldMkLst>
          <pc:docMk/>
          <pc:sldMk cId="2748538176" sldId="484"/>
        </pc:sldMkLst>
        <pc:spChg chg="mod">
          <ac:chgData name="James Wagner" userId="2862651d-6f44-4741-89aa-aec1c8926fa8" providerId="ADAL" clId="{E915EE4F-71E1-4D8F-8391-5E484C4F9EC6}" dt="2023-08-22T20:25:03.006" v="22" actId="20577"/>
          <ac:spMkLst>
            <pc:docMk/>
            <pc:sldMk cId="2748538176" sldId="484"/>
            <ac:spMk id="3" creationId="{FCAF356B-7016-43F8-A0E6-1580E8DB8CEB}"/>
          </ac:spMkLst>
        </pc:spChg>
      </pc:sldChg>
      <pc:sldChg chg="modSp mod">
        <pc:chgData name="James Wagner" userId="2862651d-6f44-4741-89aa-aec1c8926fa8" providerId="ADAL" clId="{E915EE4F-71E1-4D8F-8391-5E484C4F9EC6}" dt="2023-08-22T20:25:47.500" v="26" actId="20577"/>
        <pc:sldMkLst>
          <pc:docMk/>
          <pc:sldMk cId="190184980" sldId="555"/>
        </pc:sldMkLst>
        <pc:spChg chg="mod">
          <ac:chgData name="James Wagner" userId="2862651d-6f44-4741-89aa-aec1c8926fa8" providerId="ADAL" clId="{E915EE4F-71E1-4D8F-8391-5E484C4F9EC6}" dt="2023-08-22T20:25:47.500" v="26" actId="20577"/>
          <ac:spMkLst>
            <pc:docMk/>
            <pc:sldMk cId="190184980" sldId="555"/>
            <ac:spMk id="2" creationId="{936F9FBC-5942-4E0E-ACE1-4CC757BF1317}"/>
          </ac:spMkLst>
        </pc:spChg>
      </pc:sldChg>
      <pc:sldChg chg="modSp new mod">
        <pc:chgData name="James Wagner" userId="2862651d-6f44-4741-89aa-aec1c8926fa8" providerId="ADAL" clId="{E915EE4F-71E1-4D8F-8391-5E484C4F9EC6}" dt="2023-08-22T21:32:30.259" v="1139" actId="20577"/>
        <pc:sldMkLst>
          <pc:docMk/>
          <pc:sldMk cId="1566104506" sldId="558"/>
        </pc:sldMkLst>
        <pc:spChg chg="mod">
          <ac:chgData name="James Wagner" userId="2862651d-6f44-4741-89aa-aec1c8926fa8" providerId="ADAL" clId="{E915EE4F-71E1-4D8F-8391-5E484C4F9EC6}" dt="2023-08-22T21:25:58.464" v="443" actId="20577"/>
          <ac:spMkLst>
            <pc:docMk/>
            <pc:sldMk cId="1566104506" sldId="558"/>
            <ac:spMk id="2" creationId="{706A5D34-A7A3-99B7-126D-0307D5603C82}"/>
          </ac:spMkLst>
        </pc:spChg>
        <pc:spChg chg="mod">
          <ac:chgData name="James Wagner" userId="2862651d-6f44-4741-89aa-aec1c8926fa8" providerId="ADAL" clId="{E915EE4F-71E1-4D8F-8391-5E484C4F9EC6}" dt="2023-08-22T21:32:30.259" v="1139" actId="20577"/>
          <ac:spMkLst>
            <pc:docMk/>
            <pc:sldMk cId="1566104506" sldId="558"/>
            <ac:spMk id="3" creationId="{C77CAC57-D8D4-786F-75CA-A77FD2DE6EC3}"/>
          </ac:spMkLst>
        </pc:spChg>
      </pc:sldChg>
    </pc:docChg>
  </pc:docChgLst>
  <pc:docChgLst>
    <pc:chgData name="James Wagner" userId="2862651d-6f44-4741-89aa-aec1c8926fa8" providerId="ADAL" clId="{784A5A23-FAE2-42FF-99D9-1F234B2736E1}"/>
    <pc:docChg chg="custSel addSld modSld">
      <pc:chgData name="James Wagner" userId="2862651d-6f44-4741-89aa-aec1c8926fa8" providerId="ADAL" clId="{784A5A23-FAE2-42FF-99D9-1F234B2736E1}" dt="2022-09-28T16:46:49.845" v="585" actId="1076"/>
      <pc:docMkLst>
        <pc:docMk/>
      </pc:docMkLst>
      <pc:sldChg chg="modSp mod">
        <pc:chgData name="James Wagner" userId="2862651d-6f44-4741-89aa-aec1c8926fa8" providerId="ADAL" clId="{784A5A23-FAE2-42FF-99D9-1F234B2736E1}" dt="2022-08-22T16:51:47.740" v="10" actId="20577"/>
        <pc:sldMkLst>
          <pc:docMk/>
          <pc:sldMk cId="3549628654" sldId="272"/>
        </pc:sldMkLst>
        <pc:spChg chg="mod">
          <ac:chgData name="James Wagner" userId="2862651d-6f44-4741-89aa-aec1c8926fa8" providerId="ADAL" clId="{784A5A23-FAE2-42FF-99D9-1F234B2736E1}" dt="2022-08-22T16:51:47.740" v="10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784A5A23-FAE2-42FF-99D9-1F234B2736E1}" dt="2022-08-23T18:46:15.891" v="219" actId="20577"/>
        <pc:sldMkLst>
          <pc:docMk/>
          <pc:sldMk cId="3103149737" sldId="423"/>
        </pc:sldMkLst>
        <pc:spChg chg="mod">
          <ac:chgData name="James Wagner" userId="2862651d-6f44-4741-89aa-aec1c8926fa8" providerId="ADAL" clId="{784A5A23-FAE2-42FF-99D9-1F234B2736E1}" dt="2022-08-23T18:46:15.891" v="219" actId="20577"/>
          <ac:spMkLst>
            <pc:docMk/>
            <pc:sldMk cId="3103149737" sldId="423"/>
            <ac:spMk id="3" creationId="{83FA1E0B-9753-470A-B857-FFBF5C39D179}"/>
          </ac:spMkLst>
        </pc:spChg>
      </pc:sldChg>
      <pc:sldChg chg="modSp mod">
        <pc:chgData name="James Wagner" userId="2862651d-6f44-4741-89aa-aec1c8926fa8" providerId="ADAL" clId="{784A5A23-FAE2-42FF-99D9-1F234B2736E1}" dt="2022-08-23T18:11:43.637" v="61" actId="6549"/>
        <pc:sldMkLst>
          <pc:docMk/>
          <pc:sldMk cId="2262072425" sldId="454"/>
        </pc:sldMkLst>
        <pc:spChg chg="mod">
          <ac:chgData name="James Wagner" userId="2862651d-6f44-4741-89aa-aec1c8926fa8" providerId="ADAL" clId="{784A5A23-FAE2-42FF-99D9-1F234B2736E1}" dt="2022-08-23T18:11:43.637" v="61" actId="6549"/>
          <ac:spMkLst>
            <pc:docMk/>
            <pc:sldMk cId="2262072425" sldId="454"/>
            <ac:spMk id="3" creationId="{FCAF356B-7016-43F8-A0E6-1580E8DB8CEB}"/>
          </ac:spMkLst>
        </pc:spChg>
      </pc:sldChg>
      <pc:sldChg chg="modNotesTx">
        <pc:chgData name="James Wagner" userId="2862651d-6f44-4741-89aa-aec1c8926fa8" providerId="ADAL" clId="{784A5A23-FAE2-42FF-99D9-1F234B2736E1}" dt="2022-08-23T18:50:06.916" v="221" actId="20577"/>
        <pc:sldMkLst>
          <pc:docMk/>
          <pc:sldMk cId="1736761640" sldId="455"/>
        </pc:sldMkLst>
      </pc:sldChg>
      <pc:sldChg chg="modNotesTx">
        <pc:chgData name="James Wagner" userId="2862651d-6f44-4741-89aa-aec1c8926fa8" providerId="ADAL" clId="{784A5A23-FAE2-42FF-99D9-1F234B2736E1}" dt="2022-08-23T19:00:46.366" v="431" actId="5793"/>
        <pc:sldMkLst>
          <pc:docMk/>
          <pc:sldMk cId="3314859490" sldId="472"/>
        </pc:sldMkLst>
      </pc:sldChg>
      <pc:sldChg chg="modNotesTx">
        <pc:chgData name="James Wagner" userId="2862651d-6f44-4741-89aa-aec1c8926fa8" providerId="ADAL" clId="{784A5A23-FAE2-42FF-99D9-1F234B2736E1}" dt="2022-08-23T18:50:16.163" v="244" actId="20577"/>
        <pc:sldMkLst>
          <pc:docMk/>
          <pc:sldMk cId="4072929577" sldId="473"/>
        </pc:sldMkLst>
      </pc:sldChg>
      <pc:sldChg chg="modNotesTx">
        <pc:chgData name="James Wagner" userId="2862651d-6f44-4741-89aa-aec1c8926fa8" providerId="ADAL" clId="{784A5A23-FAE2-42FF-99D9-1F234B2736E1}" dt="2022-08-23T18:52:21.346" v="344" actId="20577"/>
        <pc:sldMkLst>
          <pc:docMk/>
          <pc:sldMk cId="754404253" sldId="475"/>
        </pc:sldMkLst>
      </pc:sldChg>
      <pc:sldChg chg="modSp mod">
        <pc:chgData name="James Wagner" userId="2862651d-6f44-4741-89aa-aec1c8926fa8" providerId="ADAL" clId="{784A5A23-FAE2-42FF-99D9-1F234B2736E1}" dt="2022-08-22T16:54:13.225" v="60"/>
        <pc:sldMkLst>
          <pc:docMk/>
          <pc:sldMk cId="2748538176" sldId="484"/>
        </pc:sldMkLst>
        <pc:spChg chg="mod">
          <ac:chgData name="James Wagner" userId="2862651d-6f44-4741-89aa-aec1c8926fa8" providerId="ADAL" clId="{784A5A23-FAE2-42FF-99D9-1F234B2736E1}" dt="2022-08-22T16:54:13.225" v="60"/>
          <ac:spMkLst>
            <pc:docMk/>
            <pc:sldMk cId="2748538176" sldId="484"/>
            <ac:spMk id="3" creationId="{FCAF356B-7016-43F8-A0E6-1580E8DB8CEB}"/>
          </ac:spMkLst>
        </pc:spChg>
      </pc:sldChg>
      <pc:sldChg chg="modSp mod">
        <pc:chgData name="James Wagner" userId="2862651d-6f44-4741-89aa-aec1c8926fa8" providerId="ADAL" clId="{784A5A23-FAE2-42FF-99D9-1F234B2736E1}" dt="2022-08-23T18:12:47.710" v="64" actId="20577"/>
        <pc:sldMkLst>
          <pc:docMk/>
          <pc:sldMk cId="3355958998" sldId="488"/>
        </pc:sldMkLst>
        <pc:spChg chg="mod">
          <ac:chgData name="James Wagner" userId="2862651d-6f44-4741-89aa-aec1c8926fa8" providerId="ADAL" clId="{784A5A23-FAE2-42FF-99D9-1F234B2736E1}" dt="2022-08-23T18:12:44.070" v="63" actId="20577"/>
          <ac:spMkLst>
            <pc:docMk/>
            <pc:sldMk cId="3355958998" sldId="488"/>
            <ac:spMk id="5" creationId="{FB0EE170-B2EE-4362-A532-6FF10CC5E08A}"/>
          </ac:spMkLst>
        </pc:spChg>
        <pc:spChg chg="mod">
          <ac:chgData name="James Wagner" userId="2862651d-6f44-4741-89aa-aec1c8926fa8" providerId="ADAL" clId="{784A5A23-FAE2-42FF-99D9-1F234B2736E1}" dt="2022-08-23T18:12:47.710" v="64" actId="20577"/>
          <ac:spMkLst>
            <pc:docMk/>
            <pc:sldMk cId="3355958998" sldId="488"/>
            <ac:spMk id="7" creationId="{1E0A0C5E-18B5-405F-9240-CA01DAE948FB}"/>
          </ac:spMkLst>
        </pc:spChg>
      </pc:sldChg>
      <pc:sldChg chg="modSp mod">
        <pc:chgData name="James Wagner" userId="2862651d-6f44-4741-89aa-aec1c8926fa8" providerId="ADAL" clId="{784A5A23-FAE2-42FF-99D9-1F234B2736E1}" dt="2022-08-23T18:38:14.226" v="120" actId="20577"/>
        <pc:sldMkLst>
          <pc:docMk/>
          <pc:sldMk cId="3971035243" sldId="501"/>
        </pc:sldMkLst>
        <pc:spChg chg="mod">
          <ac:chgData name="James Wagner" userId="2862651d-6f44-4741-89aa-aec1c8926fa8" providerId="ADAL" clId="{784A5A23-FAE2-42FF-99D9-1F234B2736E1}" dt="2022-08-23T18:38:14.226" v="120" actId="20577"/>
          <ac:spMkLst>
            <pc:docMk/>
            <pc:sldMk cId="3971035243" sldId="501"/>
            <ac:spMk id="3" creationId="{48D17891-A70A-4E3A-ABF1-46F761BF4D8B}"/>
          </ac:spMkLst>
        </pc:spChg>
      </pc:sldChg>
      <pc:sldChg chg="addSp delSp modSp mod">
        <pc:chgData name="James Wagner" userId="2862651d-6f44-4741-89aa-aec1c8926fa8" providerId="ADAL" clId="{784A5A23-FAE2-42FF-99D9-1F234B2736E1}" dt="2022-09-28T16:28:58.047" v="571" actId="478"/>
        <pc:sldMkLst>
          <pc:docMk/>
          <pc:sldMk cId="937001316" sldId="507"/>
        </pc:sldMkLst>
        <pc:spChg chg="add del mod">
          <ac:chgData name="James Wagner" userId="2862651d-6f44-4741-89aa-aec1c8926fa8" providerId="ADAL" clId="{784A5A23-FAE2-42FF-99D9-1F234B2736E1}" dt="2022-09-28T16:28:55.846" v="570" actId="478"/>
          <ac:spMkLst>
            <pc:docMk/>
            <pc:sldMk cId="937001316" sldId="507"/>
            <ac:spMk id="11" creationId="{36666B35-626A-3A9D-D896-5A688E074FE9}"/>
          </ac:spMkLst>
        </pc:spChg>
        <pc:spChg chg="add del mod">
          <ac:chgData name="James Wagner" userId="2862651d-6f44-4741-89aa-aec1c8926fa8" providerId="ADAL" clId="{784A5A23-FAE2-42FF-99D9-1F234B2736E1}" dt="2022-09-28T16:28:53.335" v="569" actId="478"/>
          <ac:spMkLst>
            <pc:docMk/>
            <pc:sldMk cId="937001316" sldId="507"/>
            <ac:spMk id="12" creationId="{F8A221EC-3DFA-4FA7-53FD-5B14F033CF07}"/>
          </ac:spMkLst>
        </pc:spChg>
        <pc:spChg chg="add del mod">
          <ac:chgData name="James Wagner" userId="2862651d-6f44-4741-89aa-aec1c8926fa8" providerId="ADAL" clId="{784A5A23-FAE2-42FF-99D9-1F234B2736E1}" dt="2022-09-28T16:28:58.047" v="571" actId="478"/>
          <ac:spMkLst>
            <pc:docMk/>
            <pc:sldMk cId="937001316" sldId="507"/>
            <ac:spMk id="13" creationId="{9A1863A6-94CD-3148-D378-62D48F061332}"/>
          </ac:spMkLst>
        </pc:spChg>
      </pc:sldChg>
      <pc:sldChg chg="modSp mod">
        <pc:chgData name="James Wagner" userId="2862651d-6f44-4741-89aa-aec1c8926fa8" providerId="ADAL" clId="{784A5A23-FAE2-42FF-99D9-1F234B2736E1}" dt="2022-08-23T18:57:14.224" v="358" actId="20577"/>
        <pc:sldMkLst>
          <pc:docMk/>
          <pc:sldMk cId="2348064443" sldId="508"/>
        </pc:sldMkLst>
        <pc:spChg chg="mod">
          <ac:chgData name="James Wagner" userId="2862651d-6f44-4741-89aa-aec1c8926fa8" providerId="ADAL" clId="{784A5A23-FAE2-42FF-99D9-1F234B2736E1}" dt="2022-08-23T18:57:14.224" v="358" actId="20577"/>
          <ac:spMkLst>
            <pc:docMk/>
            <pc:sldMk cId="2348064443" sldId="508"/>
            <ac:spMk id="3" creationId="{48D17891-A70A-4E3A-ABF1-46F761BF4D8B}"/>
          </ac:spMkLst>
        </pc:spChg>
      </pc:sldChg>
      <pc:sldChg chg="modSp mod">
        <pc:chgData name="James Wagner" userId="2862651d-6f44-4741-89aa-aec1c8926fa8" providerId="ADAL" clId="{784A5A23-FAE2-42FF-99D9-1F234B2736E1}" dt="2022-08-23T20:59:14.889" v="436" actId="20577"/>
        <pc:sldMkLst>
          <pc:docMk/>
          <pc:sldMk cId="1229377430" sldId="538"/>
        </pc:sldMkLst>
        <pc:spChg chg="mod">
          <ac:chgData name="James Wagner" userId="2862651d-6f44-4741-89aa-aec1c8926fa8" providerId="ADAL" clId="{784A5A23-FAE2-42FF-99D9-1F234B2736E1}" dt="2022-08-23T20:59:14.889" v="436" actId="20577"/>
          <ac:spMkLst>
            <pc:docMk/>
            <pc:sldMk cId="1229377430" sldId="538"/>
            <ac:spMk id="3" creationId="{48D17891-A70A-4E3A-ABF1-46F761BF4D8B}"/>
          </ac:spMkLst>
        </pc:spChg>
      </pc:sldChg>
      <pc:sldChg chg="addSp delSp modSp new mod">
        <pc:chgData name="James Wagner" userId="2862651d-6f44-4741-89aa-aec1c8926fa8" providerId="ADAL" clId="{784A5A23-FAE2-42FF-99D9-1F234B2736E1}" dt="2022-08-23T18:37:22.621" v="106" actId="478"/>
        <pc:sldMkLst>
          <pc:docMk/>
          <pc:sldMk cId="1379840424" sldId="556"/>
        </pc:sldMkLst>
        <pc:spChg chg="mod">
          <ac:chgData name="James Wagner" userId="2862651d-6f44-4741-89aa-aec1c8926fa8" providerId="ADAL" clId="{784A5A23-FAE2-42FF-99D9-1F234B2736E1}" dt="2022-08-23T18:37:14.658" v="102" actId="20577"/>
          <ac:spMkLst>
            <pc:docMk/>
            <pc:sldMk cId="1379840424" sldId="556"/>
            <ac:spMk id="2" creationId="{468C9ECE-1DFD-E8A2-E023-0701BA3A1F71}"/>
          </ac:spMkLst>
        </pc:spChg>
        <pc:spChg chg="del">
          <ac:chgData name="James Wagner" userId="2862651d-6f44-4741-89aa-aec1c8926fa8" providerId="ADAL" clId="{784A5A23-FAE2-42FF-99D9-1F234B2736E1}" dt="2022-08-23T18:37:22.621" v="106" actId="478"/>
          <ac:spMkLst>
            <pc:docMk/>
            <pc:sldMk cId="1379840424" sldId="556"/>
            <ac:spMk id="3" creationId="{02363E39-374E-8D46-BFBC-211E9D2C7349}"/>
          </ac:spMkLst>
        </pc:spChg>
        <pc:picChg chg="add mod">
          <ac:chgData name="James Wagner" userId="2862651d-6f44-4741-89aa-aec1c8926fa8" providerId="ADAL" clId="{784A5A23-FAE2-42FF-99D9-1F234B2736E1}" dt="2022-08-23T18:37:19.850" v="105" actId="14100"/>
          <ac:picMkLst>
            <pc:docMk/>
            <pc:sldMk cId="1379840424" sldId="556"/>
            <ac:picMk id="1026" creationId="{B8DC7C22-EE27-D0E4-7DBC-789E26780DF2}"/>
          </ac:picMkLst>
        </pc:picChg>
      </pc:sldChg>
      <pc:sldChg chg="modSp add mod">
        <pc:chgData name="James Wagner" userId="2862651d-6f44-4741-89aa-aec1c8926fa8" providerId="ADAL" clId="{784A5A23-FAE2-42FF-99D9-1F234B2736E1}" dt="2022-09-28T16:46:49.845" v="585" actId="1076"/>
        <pc:sldMkLst>
          <pc:docMk/>
          <pc:sldMk cId="216965434" sldId="557"/>
        </pc:sldMkLst>
        <pc:spChg chg="mod">
          <ac:chgData name="James Wagner" userId="2862651d-6f44-4741-89aa-aec1c8926fa8" providerId="ADAL" clId="{784A5A23-FAE2-42FF-99D9-1F234B2736E1}" dt="2022-09-28T16:46:25.068" v="583" actId="1076"/>
          <ac:spMkLst>
            <pc:docMk/>
            <pc:sldMk cId="216965434" sldId="557"/>
            <ac:spMk id="4" creationId="{CBAAFF3A-CB38-4BBF-B24C-A01BFA40E66B}"/>
          </ac:spMkLst>
        </pc:spChg>
        <pc:spChg chg="mod">
          <ac:chgData name="James Wagner" userId="2862651d-6f44-4741-89aa-aec1c8926fa8" providerId="ADAL" clId="{784A5A23-FAE2-42FF-99D9-1F234B2736E1}" dt="2022-09-28T16:46:49.845" v="585" actId="1076"/>
          <ac:spMkLst>
            <pc:docMk/>
            <pc:sldMk cId="216965434" sldId="557"/>
            <ac:spMk id="6" creationId="{11E8AC88-B209-479E-9598-61CEE8028280}"/>
          </ac:spMkLst>
        </pc:spChg>
        <pc:spChg chg="mod">
          <ac:chgData name="James Wagner" userId="2862651d-6f44-4741-89aa-aec1c8926fa8" providerId="ADAL" clId="{784A5A23-FAE2-42FF-99D9-1F234B2736E1}" dt="2022-09-28T16:46:25.068" v="583" actId="1076"/>
          <ac:spMkLst>
            <pc:docMk/>
            <pc:sldMk cId="216965434" sldId="557"/>
            <ac:spMk id="9" creationId="{568E1BDE-FC61-46A1-8ABE-A0016FE7B699}"/>
          </ac:spMkLst>
        </pc:spChg>
        <pc:cxnChg chg="mod">
          <ac:chgData name="James Wagner" userId="2862651d-6f44-4741-89aa-aec1c8926fa8" providerId="ADAL" clId="{784A5A23-FAE2-42FF-99D9-1F234B2736E1}" dt="2022-09-28T16:46:49.845" v="585" actId="1076"/>
          <ac:cxnSpMkLst>
            <pc:docMk/>
            <pc:sldMk cId="216965434" sldId="557"/>
            <ac:cxnSpMk id="7" creationId="{DAECFB52-66E7-4E4C-9249-66F210363FA0}"/>
          </ac:cxnSpMkLst>
        </pc:cxnChg>
        <pc:cxnChg chg="mod">
          <ac:chgData name="James Wagner" userId="2862651d-6f44-4741-89aa-aec1c8926fa8" providerId="ADAL" clId="{784A5A23-FAE2-42FF-99D9-1F234B2736E1}" dt="2022-09-28T16:46:25.068" v="583" actId="1076"/>
          <ac:cxnSpMkLst>
            <pc:docMk/>
            <pc:sldMk cId="216965434" sldId="557"/>
            <ac:cxnSpMk id="8" creationId="{051D3335-FF4C-4241-B721-CFA4191FB055}"/>
          </ac:cxnSpMkLst>
        </pc:cxnChg>
        <pc:cxnChg chg="mod">
          <ac:chgData name="James Wagner" userId="2862651d-6f44-4741-89aa-aec1c8926fa8" providerId="ADAL" clId="{784A5A23-FAE2-42FF-99D9-1F234B2736E1}" dt="2022-09-28T16:46:40.577" v="584" actId="14100"/>
          <ac:cxnSpMkLst>
            <pc:docMk/>
            <pc:sldMk cId="216965434" sldId="557"/>
            <ac:cxnSpMk id="10" creationId="{C1A38773-BC35-4186-9AF4-990990CDA81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parent is the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2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original parent 21076 completed. Reassigned the root process (PID = 1) as the 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9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Only Text. Each process gets its own copy of the </a:t>
            </a:r>
            <a:r>
              <a:rPr lang="en-US"/>
              <a:t>global variables.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2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5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0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0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7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9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8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8/22/2023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m12.safelinks.protection.outlook.com/?url=https%3A%2F%2Fforms.office.com%2Fr%2FwfjHcA5S40&amp;data=05%7C01%7Cjwagner4%40uno.edu%7C7651a76c02ba4a058ac908dba32f0143%7C31d4dbf540044469bfeedf294a9de150%7C0%7C0%7C638283194523939965%7CUnknown%7CTWFpbGZsb3d8eyJWIjoiMC4wLjAwMDAiLCJQIjoiV2luMzIiLCJBTiI6Ik1haWwiLCJXVCI6Mn0%3D%7C3000%7C%7C%7C&amp;sdata=JzmodeolhtPfwWVaVM0bCoviWGnqAiAhuu5KlSjfeBc%3D&amp;reserved=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4401/5401: </a:t>
            </a:r>
            <a:br>
              <a:rPr lang="en-US" dirty="0"/>
            </a:br>
            <a:r>
              <a:rPr lang="en-US" dirty="0"/>
              <a:t>Principles of Operation 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2, Lecture 3</a:t>
            </a:r>
          </a:p>
          <a:p>
            <a:r>
              <a:rPr lang="en-US" dirty="0"/>
              <a:t>August 22</a:t>
            </a:r>
            <a:r>
              <a:rPr lang="en-US" baseline="30000" dirty="0"/>
              <a:t>nd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D786-5E3B-40DD-B306-BA2607E2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Process: More than just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695C-67CD-4E7C-8701-7ADE0019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3474727" cy="4389120"/>
          </a:xfrm>
        </p:spPr>
        <p:txBody>
          <a:bodyPr/>
          <a:lstStyle/>
          <a:p>
            <a:r>
              <a:rPr lang="en-US" sz="2000" dirty="0"/>
              <a:t>Each process has its own address space.</a:t>
            </a:r>
          </a:p>
          <a:p>
            <a:pPr lvl="1"/>
            <a:endParaRPr lang="en-US" sz="1850" dirty="0"/>
          </a:p>
          <a:p>
            <a:r>
              <a:rPr lang="en-US" sz="2000" dirty="0"/>
              <a:t>This address space is protected from those of other processes.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0ED796-560A-4E54-994E-5EF147553429}"/>
              </a:ext>
            </a:extLst>
          </p:cNvPr>
          <p:cNvSpPr/>
          <p:nvPr/>
        </p:nvSpPr>
        <p:spPr>
          <a:xfrm>
            <a:off x="4114745" y="5714967"/>
            <a:ext cx="2743200" cy="73152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56150-2D00-4EF0-B274-450F4CC0E084}"/>
              </a:ext>
            </a:extLst>
          </p:cNvPr>
          <p:cNvSpPr/>
          <p:nvPr/>
        </p:nvSpPr>
        <p:spPr>
          <a:xfrm>
            <a:off x="4114745" y="4983463"/>
            <a:ext cx="274320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1EDF3-95CF-4493-8461-DE15CCF985A8}"/>
              </a:ext>
            </a:extLst>
          </p:cNvPr>
          <p:cNvSpPr/>
          <p:nvPr/>
        </p:nvSpPr>
        <p:spPr>
          <a:xfrm>
            <a:off x="4114775" y="2788927"/>
            <a:ext cx="2743200" cy="1463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03B29-1D54-42EA-B053-AB7F66C14894}"/>
              </a:ext>
            </a:extLst>
          </p:cNvPr>
          <p:cNvSpPr/>
          <p:nvPr/>
        </p:nvSpPr>
        <p:spPr>
          <a:xfrm>
            <a:off x="4114775" y="2057415"/>
            <a:ext cx="2743200" cy="73152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7312D-AE57-406B-82E2-00C89DD2AA5D}"/>
              </a:ext>
            </a:extLst>
          </p:cNvPr>
          <p:cNvSpPr txBox="1"/>
          <p:nvPr/>
        </p:nvSpPr>
        <p:spPr>
          <a:xfrm>
            <a:off x="6867856" y="1475704"/>
            <a:ext cx="2276106" cy="34163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u="sng" dirty="0"/>
              <a:t>Address (hex)</a:t>
            </a:r>
          </a:p>
          <a:p>
            <a:r>
              <a:rPr lang="en-US" sz="2400" dirty="0"/>
              <a:t>Max(FFFF)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Start(0000)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EC29D-F71C-4CED-94B3-30223ADE8DC1}"/>
              </a:ext>
            </a:extLst>
          </p:cNvPr>
          <p:cNvSpPr/>
          <p:nvPr/>
        </p:nvSpPr>
        <p:spPr>
          <a:xfrm>
            <a:off x="4114775" y="4251943"/>
            <a:ext cx="274320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Heap</a:t>
            </a:r>
          </a:p>
        </p:txBody>
      </p:sp>
      <p:sp>
        <p:nvSpPr>
          <p:cNvPr id="11" name="Up Arrow 3">
            <a:extLst>
              <a:ext uri="{FF2B5EF4-FFF2-40B4-BE49-F238E27FC236}">
                <a16:creationId xmlns:a16="http://schemas.microsoft.com/office/drawing/2014/main" id="{114AB7F7-5D3E-405F-B5C9-86A601CC0051}"/>
              </a:ext>
            </a:extLst>
          </p:cNvPr>
          <p:cNvSpPr/>
          <p:nvPr/>
        </p:nvSpPr>
        <p:spPr>
          <a:xfrm>
            <a:off x="5303512" y="3703311"/>
            <a:ext cx="365760" cy="548640"/>
          </a:xfrm>
          <a:prstGeom prst="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6">
            <a:extLst>
              <a:ext uri="{FF2B5EF4-FFF2-40B4-BE49-F238E27FC236}">
                <a16:creationId xmlns:a16="http://schemas.microsoft.com/office/drawing/2014/main" id="{A3082EED-8329-4363-BEE0-C4D77887CDCE}"/>
              </a:ext>
            </a:extLst>
          </p:cNvPr>
          <p:cNvSpPr/>
          <p:nvPr/>
        </p:nvSpPr>
        <p:spPr>
          <a:xfrm>
            <a:off x="5303508" y="2788927"/>
            <a:ext cx="365760" cy="54864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16FF7-9C57-4291-B9E4-6A263C53EC13}"/>
              </a:ext>
            </a:extLst>
          </p:cNvPr>
          <p:cNvSpPr/>
          <p:nvPr/>
        </p:nvSpPr>
        <p:spPr>
          <a:xfrm>
            <a:off x="7223731" y="3611871"/>
            <a:ext cx="1188720" cy="731520"/>
          </a:xfrm>
          <a:prstGeom prst="rect">
            <a:avLst/>
          </a:prstGeom>
          <a:noFill/>
          <a:ln w="1905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Address </a:t>
            </a:r>
          </a:p>
          <a:p>
            <a:pPr algn="ctr"/>
            <a:r>
              <a:rPr lang="en-US" sz="2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196192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67" y="868708"/>
            <a:ext cx="8229600" cy="11430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Process in memory: Text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67" y="1783098"/>
            <a:ext cx="3840438" cy="4892072"/>
          </a:xfrm>
        </p:spPr>
        <p:txBody>
          <a:bodyPr>
            <a:normAutofit/>
          </a:bodyPr>
          <a:lstStyle/>
          <a:p>
            <a:r>
              <a:rPr lang="en-US" sz="2150" dirty="0"/>
              <a:t>Compiled program code.</a:t>
            </a:r>
          </a:p>
          <a:p>
            <a:pPr lvl="1"/>
            <a:r>
              <a:rPr lang="en-US" sz="2000" dirty="0"/>
              <a:t>i.e., the instructions</a:t>
            </a:r>
          </a:p>
          <a:p>
            <a:endParaRPr lang="en-US" sz="2150" dirty="0"/>
          </a:p>
          <a:p>
            <a:r>
              <a:rPr lang="en-US" sz="2150" dirty="0"/>
              <a:t>Static &amp; read-only</a:t>
            </a:r>
          </a:p>
          <a:p>
            <a:endParaRPr lang="en-US" sz="2150" dirty="0"/>
          </a:p>
          <a:p>
            <a:r>
              <a:rPr lang="en-US" sz="2000" dirty="0"/>
              <a:t>Multiple processes can </a:t>
            </a:r>
            <a:br>
              <a:rPr lang="en-US" sz="2000" dirty="0"/>
            </a:br>
            <a:r>
              <a:rPr lang="en-US" sz="2000" dirty="0"/>
              <a:t>share the same text segment</a:t>
            </a:r>
          </a:p>
          <a:p>
            <a:pPr lvl="1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copy of program </a:t>
            </a:r>
            <a:br>
              <a:rPr lang="en-US" sz="2000" dirty="0"/>
            </a:br>
            <a:r>
              <a:rPr lang="en-US" sz="2000" dirty="0"/>
              <a:t>is executed concurrently</a:t>
            </a:r>
          </a:p>
          <a:p>
            <a:pPr lvl="1"/>
            <a:r>
              <a:rPr lang="en-US" sz="2000" dirty="0"/>
              <a:t>OS uses a pointer </a:t>
            </a:r>
            <a:br>
              <a:rPr lang="en-US" sz="2000" dirty="0"/>
            </a:br>
            <a:r>
              <a:rPr lang="en-US" sz="2000" dirty="0"/>
              <a:t>instead of duplicate </a:t>
            </a:r>
            <a:br>
              <a:rPr lang="en-US" sz="2000" dirty="0"/>
            </a:br>
            <a:r>
              <a:rPr lang="en-US" sz="2000" dirty="0"/>
              <a:t>text segment</a:t>
            </a:r>
            <a:endParaRPr lang="en-US" sz="2150" dirty="0"/>
          </a:p>
        </p:txBody>
      </p:sp>
      <p:sp>
        <p:nvSpPr>
          <p:cNvPr id="5" name="Rectangle 4"/>
          <p:cNvSpPr/>
          <p:nvPr/>
        </p:nvSpPr>
        <p:spPr>
          <a:xfrm>
            <a:off x="4114745" y="5714967"/>
            <a:ext cx="2743200" cy="73152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745" y="4983463"/>
            <a:ext cx="274320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775" y="2788927"/>
            <a:ext cx="2743200" cy="1463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14775" y="2057415"/>
            <a:ext cx="2743200" cy="73152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7856" y="1475704"/>
            <a:ext cx="2276106" cy="34163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u="sng" dirty="0"/>
              <a:t>Address (hex)</a:t>
            </a:r>
          </a:p>
          <a:p>
            <a:r>
              <a:rPr lang="en-US" sz="2400" dirty="0"/>
              <a:t>Max(FFFF)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Start(0000)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775" y="4251943"/>
            <a:ext cx="274320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Heap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52322" y="3497614"/>
            <a:ext cx="1188720" cy="731520"/>
          </a:xfrm>
          <a:prstGeom prst="rect">
            <a:avLst/>
          </a:prstGeom>
          <a:noFill/>
          <a:ln w="1905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Address </a:t>
            </a:r>
          </a:p>
          <a:p>
            <a:pPr algn="ctr"/>
            <a:r>
              <a:rPr lang="en-US" sz="2400" dirty="0"/>
              <a:t>Space</a:t>
            </a:r>
          </a:p>
        </p:txBody>
      </p:sp>
      <p:sp>
        <p:nvSpPr>
          <p:cNvPr id="4" name="Up Arrow 3"/>
          <p:cNvSpPr/>
          <p:nvPr/>
        </p:nvSpPr>
        <p:spPr>
          <a:xfrm>
            <a:off x="5303512" y="3703311"/>
            <a:ext cx="365760" cy="548640"/>
          </a:xfrm>
          <a:prstGeom prst="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03508" y="2788927"/>
            <a:ext cx="365760" cy="54864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73014" y="5623453"/>
            <a:ext cx="3118070" cy="10058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67" y="8687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in memory: </a:t>
            </a:r>
            <a:br>
              <a:rPr lang="en-US" dirty="0"/>
            </a:br>
            <a:r>
              <a:rPr lang="en-US" dirty="0"/>
              <a:t>Data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67" y="2240293"/>
            <a:ext cx="8229600" cy="5577779"/>
          </a:xfrm>
        </p:spPr>
        <p:txBody>
          <a:bodyPr>
            <a:normAutofit/>
          </a:bodyPr>
          <a:lstStyle/>
          <a:p>
            <a:r>
              <a:rPr lang="en-US" sz="2000" dirty="0"/>
              <a:t>Global variables</a:t>
            </a:r>
          </a:p>
          <a:p>
            <a:endParaRPr lang="en-US" sz="2000" dirty="0"/>
          </a:p>
          <a:p>
            <a:r>
              <a:rPr lang="en-US" sz="2000" dirty="0"/>
              <a:t>A process can request more</a:t>
            </a:r>
            <a:br>
              <a:rPr lang="en-US" sz="2000" dirty="0"/>
            </a:br>
            <a:r>
              <a:rPr lang="en-US" sz="2000" dirty="0"/>
              <a:t>data segment space:</a:t>
            </a:r>
          </a:p>
          <a:p>
            <a:pPr lvl="1"/>
            <a:r>
              <a:rPr lang="en-US" sz="1850" b="1" dirty="0"/>
              <a:t>Heap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114745" y="5714967"/>
            <a:ext cx="2743200" cy="73152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745" y="4983463"/>
            <a:ext cx="274320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775" y="2788927"/>
            <a:ext cx="2743200" cy="1463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14775" y="2057415"/>
            <a:ext cx="2743200" cy="73152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7856" y="1475704"/>
            <a:ext cx="2276106" cy="34163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u="sng" dirty="0"/>
              <a:t>Address (hex)</a:t>
            </a:r>
          </a:p>
          <a:p>
            <a:r>
              <a:rPr lang="en-US" sz="2400" dirty="0"/>
              <a:t>Max(FFFF)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Start(0000)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775" y="4251943"/>
            <a:ext cx="274320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Heap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56162" y="3337567"/>
            <a:ext cx="1188720" cy="731520"/>
          </a:xfrm>
          <a:prstGeom prst="rect">
            <a:avLst/>
          </a:prstGeom>
          <a:noFill/>
          <a:ln w="1905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Address </a:t>
            </a:r>
          </a:p>
          <a:p>
            <a:pPr algn="ctr"/>
            <a:r>
              <a:rPr lang="en-US" sz="2400" dirty="0"/>
              <a:t>Space</a:t>
            </a:r>
          </a:p>
        </p:txBody>
      </p:sp>
      <p:sp>
        <p:nvSpPr>
          <p:cNvPr id="4" name="Up Arrow 3"/>
          <p:cNvSpPr/>
          <p:nvPr/>
        </p:nvSpPr>
        <p:spPr>
          <a:xfrm>
            <a:off x="5303512" y="3703311"/>
            <a:ext cx="365760" cy="548640"/>
          </a:xfrm>
          <a:prstGeom prst="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03508" y="2788927"/>
            <a:ext cx="365760" cy="54864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73014" y="4892013"/>
            <a:ext cx="3118070" cy="10058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67" y="8687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in memory: </a:t>
            </a:r>
            <a:br>
              <a:rPr lang="en-US" dirty="0"/>
            </a:br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67" y="2468805"/>
            <a:ext cx="8229600" cy="5349267"/>
          </a:xfrm>
        </p:spPr>
        <p:txBody>
          <a:bodyPr>
            <a:normAutofit/>
          </a:bodyPr>
          <a:lstStyle/>
          <a:p>
            <a:r>
              <a:rPr lang="en-US" sz="2000" dirty="0"/>
              <a:t>Grows from the data segment</a:t>
            </a:r>
          </a:p>
          <a:p>
            <a:endParaRPr lang="en-US" sz="2000" dirty="0"/>
          </a:p>
          <a:p>
            <a:r>
              <a:rPr lang="en-US" sz="2000" dirty="0"/>
              <a:t>Added by a process with</a:t>
            </a:r>
            <a:br>
              <a:rPr lang="en-US" sz="2000" dirty="0"/>
            </a:br>
            <a:r>
              <a:rPr lang="en-US" sz="2000" dirty="0"/>
              <a:t>memory allocation routines</a:t>
            </a:r>
          </a:p>
          <a:p>
            <a:pPr lvl="1"/>
            <a:r>
              <a:rPr lang="en-US" sz="1700" dirty="0"/>
              <a:t>E.g., malloc() or </a:t>
            </a:r>
            <a:r>
              <a:rPr lang="en-US" sz="1700" dirty="0" err="1"/>
              <a:t>calloc</a:t>
            </a:r>
            <a:r>
              <a:rPr lang="en-US" sz="1700" dirty="0"/>
              <a:t>()</a:t>
            </a:r>
          </a:p>
          <a:p>
            <a:endParaRPr lang="en-US" sz="1850" dirty="0"/>
          </a:p>
          <a:p>
            <a:r>
              <a:rPr lang="en-US" sz="1850" dirty="0"/>
              <a:t>Need to deallocate with free()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745" y="5714967"/>
            <a:ext cx="2743200" cy="73152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745" y="4983463"/>
            <a:ext cx="274320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775" y="2788927"/>
            <a:ext cx="2743200" cy="1463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14775" y="2057415"/>
            <a:ext cx="2743200" cy="73152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7856" y="1475704"/>
            <a:ext cx="2276106" cy="34163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u="sng" dirty="0"/>
              <a:t>Address (hex)</a:t>
            </a:r>
          </a:p>
          <a:p>
            <a:r>
              <a:rPr lang="en-US" sz="2400" dirty="0"/>
              <a:t>Max(FFFF)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Start(0000)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775" y="4251943"/>
            <a:ext cx="274320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Heap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34195" y="3246111"/>
            <a:ext cx="1188720" cy="731520"/>
          </a:xfrm>
          <a:prstGeom prst="rect">
            <a:avLst/>
          </a:prstGeom>
          <a:noFill/>
          <a:ln w="1905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Address </a:t>
            </a:r>
          </a:p>
          <a:p>
            <a:pPr algn="ctr"/>
            <a:r>
              <a:rPr lang="en-US" sz="2400" dirty="0"/>
              <a:t>Space</a:t>
            </a:r>
          </a:p>
        </p:txBody>
      </p:sp>
      <p:sp>
        <p:nvSpPr>
          <p:cNvPr id="4" name="Up Arrow 3"/>
          <p:cNvSpPr/>
          <p:nvPr/>
        </p:nvSpPr>
        <p:spPr>
          <a:xfrm>
            <a:off x="5303512" y="3703311"/>
            <a:ext cx="365760" cy="548640"/>
          </a:xfrm>
          <a:prstGeom prst="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03508" y="2788927"/>
            <a:ext cx="365760" cy="54864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73014" y="4160501"/>
            <a:ext cx="3118070" cy="10058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0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67" y="8687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in memory: </a:t>
            </a:r>
            <a:br>
              <a:rPr lang="en-US" dirty="0"/>
            </a:br>
            <a:r>
              <a:rPr lang="en-US" dirty="0"/>
              <a:t>Stack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67" y="2468805"/>
            <a:ext cx="2743170" cy="5349267"/>
          </a:xfrm>
        </p:spPr>
        <p:txBody>
          <a:bodyPr>
            <a:normAutofit/>
          </a:bodyPr>
          <a:lstStyle/>
          <a:p>
            <a:r>
              <a:rPr lang="en-US" sz="2150" dirty="0"/>
              <a:t>Local variables, f</a:t>
            </a:r>
            <a:r>
              <a:rPr lang="en-US" sz="2000" dirty="0"/>
              <a:t>unction parameters, return addresses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745" y="5714967"/>
            <a:ext cx="2743200" cy="73152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745" y="4983463"/>
            <a:ext cx="274320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775" y="2788927"/>
            <a:ext cx="2743200" cy="1463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14775" y="2057415"/>
            <a:ext cx="2743200" cy="73152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7856" y="1475704"/>
            <a:ext cx="2276106" cy="34163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u="sng" dirty="0"/>
              <a:t>Address (hex)</a:t>
            </a:r>
          </a:p>
          <a:p>
            <a:r>
              <a:rPr lang="en-US" sz="2400" dirty="0"/>
              <a:t>Max(FFFF)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Start(0000)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775" y="4251943"/>
            <a:ext cx="274320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Heap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11549" y="3611871"/>
            <a:ext cx="1188720" cy="731520"/>
          </a:xfrm>
          <a:prstGeom prst="rect">
            <a:avLst/>
          </a:prstGeom>
          <a:noFill/>
          <a:ln w="1905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Address </a:t>
            </a:r>
          </a:p>
          <a:p>
            <a:pPr algn="ctr"/>
            <a:r>
              <a:rPr lang="en-US" sz="2400" dirty="0"/>
              <a:t>Space</a:t>
            </a:r>
          </a:p>
        </p:txBody>
      </p:sp>
      <p:sp>
        <p:nvSpPr>
          <p:cNvPr id="4" name="Up Arrow 3"/>
          <p:cNvSpPr/>
          <p:nvPr/>
        </p:nvSpPr>
        <p:spPr>
          <a:xfrm>
            <a:off x="5303512" y="3703311"/>
            <a:ext cx="365760" cy="548640"/>
          </a:xfrm>
          <a:prstGeom prst="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03508" y="2788927"/>
            <a:ext cx="365760" cy="54864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73014" y="1965965"/>
            <a:ext cx="3118070" cy="10058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7E39-F28E-44F6-A780-77C06EE8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Stack vs Heap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1B93E-07D2-4CC9-9E9C-650EE310C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3B3A7-1B37-4C90-BA67-93DDCA6D993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CPU manages stack memory for you</a:t>
            </a:r>
          </a:p>
          <a:p>
            <a:r>
              <a:rPr lang="en-US" dirty="0"/>
              <a:t>When a function declares a variable, it is pushed onto stack</a:t>
            </a:r>
          </a:p>
          <a:p>
            <a:r>
              <a:rPr lang="en-US" dirty="0"/>
              <a:t>When a function exits, those variables are freed (i.e., deleted)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does have size limits.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936989-2E23-441A-887F-3A4A32EC6B4F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16AC50-8456-46F1-A383-70F5420B63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managed for you.</a:t>
            </a:r>
          </a:p>
          <a:p>
            <a:r>
              <a:rPr lang="en-US" dirty="0"/>
              <a:t>To allocate memory use malloc() 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  <a:p>
            <a:r>
              <a:rPr lang="en-US" dirty="0"/>
              <a:t>YOU are responsible for freeing memory with free()</a:t>
            </a:r>
          </a:p>
          <a:p>
            <a:pPr lvl="1"/>
            <a:r>
              <a:rPr lang="en-US" dirty="0"/>
              <a:t>Memory leak – wasted memory</a:t>
            </a:r>
          </a:p>
          <a:p>
            <a:pPr lvl="1"/>
            <a:endParaRPr lang="en-US" dirty="0"/>
          </a:p>
          <a:p>
            <a:r>
              <a:rPr lang="en-US" dirty="0"/>
              <a:t>Size limit is your computers physical limitations.</a:t>
            </a:r>
          </a:p>
        </p:txBody>
      </p:sp>
    </p:spTree>
    <p:extLst>
      <p:ext uri="{BB962C8B-B14F-4D97-AF65-F5344CB8AC3E}">
        <p14:creationId xmlns:p14="http://schemas.microsoft.com/office/powerpoint/2010/main" val="182258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182E3-63C7-4112-A58F-3177DBA5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7" y="1325903"/>
            <a:ext cx="9075483" cy="5148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97E39-F28E-44F6-A780-77C06EE8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Stack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54A5B-526D-4156-8836-51806D0A66A9}"/>
              </a:ext>
            </a:extLst>
          </p:cNvPr>
          <p:cNvSpPr txBox="1"/>
          <p:nvPr/>
        </p:nvSpPr>
        <p:spPr>
          <a:xfrm>
            <a:off x="5212073" y="3977634"/>
            <a:ext cx="309557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Pushed onto stack as soon as main() allocates them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F14C41-225E-4D11-B70F-6DB57903F3C6}"/>
              </a:ext>
            </a:extLst>
          </p:cNvPr>
          <p:cNvCxnSpPr>
            <a:cxnSpLocks/>
          </p:cNvCxnSpPr>
          <p:nvPr/>
        </p:nvCxnSpPr>
        <p:spPr>
          <a:xfrm flipH="1" flipV="1">
            <a:off x="3657610" y="4160512"/>
            <a:ext cx="1554464" cy="18288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74B5D-690C-4644-BFD4-1CD81ED6AD41}"/>
              </a:ext>
            </a:extLst>
          </p:cNvPr>
          <p:cNvCxnSpPr>
            <a:cxnSpLocks/>
          </p:cNvCxnSpPr>
          <p:nvPr/>
        </p:nvCxnSpPr>
        <p:spPr>
          <a:xfrm flipH="1">
            <a:off x="3749049" y="4343390"/>
            <a:ext cx="1463024" cy="91439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4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7267ED4-B04F-4D4E-9AFB-6028989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61" y="960147"/>
            <a:ext cx="8309706" cy="6096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97E39-F28E-44F6-A780-77C06EE8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 anchor="t" anchorCtr="0"/>
          <a:lstStyle/>
          <a:p>
            <a:r>
              <a:rPr lang="en-US" dirty="0"/>
              <a:t>Heap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54A5B-526D-4156-8836-51806D0A66A9}"/>
              </a:ext>
            </a:extLst>
          </p:cNvPr>
          <p:cNvSpPr txBox="1"/>
          <p:nvPr/>
        </p:nvSpPr>
        <p:spPr>
          <a:xfrm>
            <a:off x="5852146" y="2971805"/>
            <a:ext cx="26517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malloc() to allocate memory on the heap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F14C41-225E-4D11-B70F-6DB57903F3C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029195" y="3294971"/>
            <a:ext cx="822951" cy="59122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74B5D-690C-4644-BFD4-1CD81ED6AD4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577829" y="3294971"/>
            <a:ext cx="274317" cy="865541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3E27B-FA1B-4773-B8B0-88F37F12413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017537" y="5672385"/>
            <a:ext cx="548634" cy="4259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FE2D0B-1F98-422D-8502-763B60F29621}"/>
              </a:ext>
            </a:extLst>
          </p:cNvPr>
          <p:cNvSpPr txBox="1"/>
          <p:nvPr/>
        </p:nvSpPr>
        <p:spPr>
          <a:xfrm>
            <a:off x="3566171" y="5349219"/>
            <a:ext cx="26517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free() to deallocate memory on the heap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5DD0D2-A417-4567-A805-32C23AA8537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2651781" y="5440659"/>
            <a:ext cx="914390" cy="23172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387D0E-4F26-4532-886B-F5D5554D3490}"/>
              </a:ext>
            </a:extLst>
          </p:cNvPr>
          <p:cNvSpPr txBox="1"/>
          <p:nvPr/>
        </p:nvSpPr>
        <p:spPr>
          <a:xfrm>
            <a:off x="42834" y="3337560"/>
            <a:ext cx="1145924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Stars are pointers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08B51E-CA64-4736-AC62-CC543FB8A07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188758" y="3660726"/>
            <a:ext cx="182877" cy="316908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D610BD-7C40-4B9F-AE95-2AC766443A86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15796" y="3983891"/>
            <a:ext cx="755839" cy="54237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2A5C21E-7F83-4E25-92BD-E6FEC1697A3E}"/>
              </a:ext>
            </a:extLst>
          </p:cNvPr>
          <p:cNvSpPr txBox="1"/>
          <p:nvPr/>
        </p:nvSpPr>
        <p:spPr>
          <a:xfrm>
            <a:off x="33779" y="4513671"/>
            <a:ext cx="1154979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malloc() deals w/ pointers</a:t>
            </a:r>
          </a:p>
        </p:txBody>
      </p:sp>
    </p:spTree>
    <p:extLst>
      <p:ext uri="{BB962C8B-B14F-4D97-AF65-F5344CB8AC3E}">
        <p14:creationId xmlns:p14="http://schemas.microsoft.com/office/powerpoint/2010/main" val="155489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3B54-5F53-42F6-BDE4-74725ECF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vs. Heap: When to use which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02C74-199A-4022-819B-6E04EE89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1D5E-5AA7-4B4B-A3BA-24FA65A3941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Small values for function’s lifetime</a:t>
            </a:r>
          </a:p>
          <a:p>
            <a:endParaRPr lang="en-US" dirty="0"/>
          </a:p>
          <a:p>
            <a:r>
              <a:rPr lang="en-US" dirty="0"/>
              <a:t>Easier to manage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90BBE-BFED-447D-9B24-7E501D8EEE82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7DA83-DFB2-4C57-A591-9E28D8DB7D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You have a large block of data </a:t>
            </a:r>
            <a:br>
              <a:rPr lang="en-US" dirty="0"/>
            </a:br>
            <a:r>
              <a:rPr lang="en-US" dirty="0"/>
              <a:t>(e.g., array, dictionary)</a:t>
            </a:r>
          </a:p>
          <a:p>
            <a:endParaRPr lang="en-US" dirty="0"/>
          </a:p>
          <a:p>
            <a:r>
              <a:rPr lang="en-US" dirty="0"/>
              <a:t>Keep a variable around for a long time (similar to a global variable)</a:t>
            </a:r>
          </a:p>
        </p:txBody>
      </p:sp>
    </p:spTree>
    <p:extLst>
      <p:ext uri="{BB962C8B-B14F-4D97-AF65-F5344CB8AC3E}">
        <p14:creationId xmlns:p14="http://schemas.microsoft.com/office/powerpoint/2010/main" val="222445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8A93B-A233-40F4-BAE8-CA7C319C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Logical vs Physical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09C5A7-648F-474C-B630-1237736B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20"/>
            <a:ext cx="3383288" cy="4907258"/>
          </a:xfrm>
        </p:spPr>
        <p:txBody>
          <a:bodyPr/>
          <a:lstStyle/>
          <a:p>
            <a:r>
              <a:rPr lang="en-US" dirty="0"/>
              <a:t>Note that we have been considering logical memory.</a:t>
            </a:r>
          </a:p>
          <a:p>
            <a:endParaRPr lang="en-US" dirty="0"/>
          </a:p>
          <a:p>
            <a:r>
              <a:rPr lang="en-US" dirty="0"/>
              <a:t>A process is likely to be fragmented in physical memory.</a:t>
            </a:r>
          </a:p>
          <a:p>
            <a:endParaRPr lang="en-US" dirty="0"/>
          </a:p>
          <a:p>
            <a:r>
              <a:rPr lang="en-US" dirty="0"/>
              <a:t>We will come back to this…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13873-9DE4-400C-8731-F4DF39727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8" y="1508781"/>
            <a:ext cx="50482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A39E-8C56-453A-B315-D8BB09F0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356B-7016-43F8-A0E6-1580E8DB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42"/>
            <a:ext cx="8229600" cy="4907258"/>
          </a:xfrm>
        </p:spPr>
        <p:txBody>
          <a:bodyPr/>
          <a:lstStyle/>
          <a:p>
            <a:r>
              <a:rPr lang="en-US" dirty="0"/>
              <a:t>Assignment 1 is due Monday, 9/4 @ 11:59pm</a:t>
            </a:r>
          </a:p>
          <a:p>
            <a:endParaRPr lang="en-US" dirty="0"/>
          </a:p>
          <a:p>
            <a:r>
              <a:rPr lang="en-US" dirty="0"/>
              <a:t>The department is looking for student mentors for CSCI 1583 through CSCI 2467</a:t>
            </a:r>
          </a:p>
          <a:p>
            <a:pPr lvl="1"/>
            <a:r>
              <a:rPr lang="en-US" dirty="0"/>
              <a:t>8 </a:t>
            </a:r>
            <a:r>
              <a:rPr lang="en-US" dirty="0" err="1"/>
              <a:t>hrs</a:t>
            </a:r>
            <a:r>
              <a:rPr lang="en-US" dirty="0"/>
              <a:t>/week for 14 weeks</a:t>
            </a:r>
          </a:p>
          <a:p>
            <a:pPr lvl="1"/>
            <a:r>
              <a:rPr lang="en-US" dirty="0"/>
              <a:t>Pay is $15/</a:t>
            </a:r>
            <a:r>
              <a:rPr lang="en-US" dirty="0" err="1"/>
              <a:t>hr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Minimum qualification is passed CSCI 2125 with a C or better</a:t>
            </a:r>
          </a:p>
          <a:p>
            <a:pPr lvl="1"/>
            <a:r>
              <a:rPr lang="en-US" dirty="0"/>
              <a:t>If interested fill out this </a:t>
            </a:r>
            <a:r>
              <a:rPr lang="en-US" sz="2400" dirty="0">
                <a:hlinkClick r:id="rId2"/>
              </a:rPr>
              <a:t>form</a:t>
            </a:r>
            <a:endParaRPr lang="en-US" sz="2400" dirty="0"/>
          </a:p>
          <a:p>
            <a:pPr lvl="2"/>
            <a:r>
              <a:rPr lang="en-US" dirty="0"/>
              <a:t>Do it right away. The selection process is starting this week.</a:t>
            </a:r>
          </a:p>
          <a:p>
            <a:pPr lvl="2"/>
            <a:r>
              <a:rPr lang="en-US" dirty="0"/>
              <a:t>Dr. Summa will oversee the selection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911A15-315E-41D3-84A5-F41BB879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9FE5AC-B846-41B4-AD27-C2279C10A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394C-3940-4B07-9ECD-149D499B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D6EF-2012-4D4F-A49B-B2A1312D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process executes it changes its </a:t>
            </a:r>
            <a:r>
              <a:rPr lang="en-US" b="1" dirty="0"/>
              <a:t>state </a:t>
            </a:r>
            <a:r>
              <a:rPr lang="en-US" dirty="0"/>
              <a:t>(or current activity).</a:t>
            </a:r>
          </a:p>
          <a:p>
            <a:endParaRPr lang="en-US" dirty="0"/>
          </a:p>
          <a:p>
            <a:r>
              <a:rPr lang="en-US" dirty="0"/>
              <a:t>Process states:</a:t>
            </a:r>
          </a:p>
          <a:p>
            <a:pPr marL="637794" lvl="1" indent="-342900">
              <a:buFont typeface="+mj-lt"/>
              <a:buAutoNum type="alphaLcParenR"/>
            </a:pPr>
            <a:r>
              <a:rPr lang="en-US" dirty="0"/>
              <a:t>New – it is being created</a:t>
            </a:r>
          </a:p>
          <a:p>
            <a:pPr marL="637794" lvl="1" indent="-342900">
              <a:buFont typeface="+mj-lt"/>
              <a:buAutoNum type="alphaLcParenR"/>
            </a:pPr>
            <a:r>
              <a:rPr lang="en-US" dirty="0"/>
              <a:t>Running – instructions are being executed</a:t>
            </a:r>
          </a:p>
          <a:p>
            <a:pPr marL="637794" lvl="1" indent="-342900">
              <a:buFont typeface="+mj-lt"/>
              <a:buAutoNum type="alphaLcParenR"/>
            </a:pPr>
            <a:r>
              <a:rPr lang="en-US" dirty="0"/>
              <a:t>Waiting – it is waiting for an event (e.g., I/O completion -&gt; disk read completes)</a:t>
            </a:r>
          </a:p>
          <a:p>
            <a:pPr marL="637794" lvl="1" indent="-342900">
              <a:buFont typeface="+mj-lt"/>
              <a:buAutoNum type="alphaLcParenR"/>
            </a:pPr>
            <a:r>
              <a:rPr lang="en-US" dirty="0"/>
              <a:t>Ready – it is waiting to be assigned to a CPU, but another process is using it</a:t>
            </a:r>
          </a:p>
          <a:p>
            <a:pPr marL="637794" lvl="1" indent="-342900">
              <a:buFont typeface="+mj-lt"/>
              <a:buAutoNum type="alphaLcParenR"/>
            </a:pPr>
            <a:r>
              <a:rPr lang="en-US" dirty="0"/>
              <a:t>Terminated – it has finished execution</a:t>
            </a:r>
          </a:p>
          <a:p>
            <a:pPr marL="363474" indent="-342900"/>
            <a:endParaRPr lang="en-US" dirty="0"/>
          </a:p>
          <a:p>
            <a:pPr marL="363474" indent="-342900"/>
            <a:r>
              <a:rPr lang="en-US" dirty="0"/>
              <a:t>Note: these names are arbitrary, but the concepts are found across systems.</a:t>
            </a:r>
          </a:p>
        </p:txBody>
      </p:sp>
    </p:spTree>
    <p:extLst>
      <p:ext uri="{BB962C8B-B14F-4D97-AF65-F5344CB8AC3E}">
        <p14:creationId xmlns:p14="http://schemas.microsoft.com/office/powerpoint/2010/main" val="268007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6C90AC6-4DD1-4EA4-8AEF-DEBC915C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389" y="1280146"/>
            <a:ext cx="9356757" cy="55320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68EF4-5012-46BE-A6BE-4ADB3F6D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Process States</a:t>
            </a:r>
          </a:p>
        </p:txBody>
      </p:sp>
    </p:spTree>
    <p:extLst>
      <p:ext uri="{BB962C8B-B14F-4D97-AF65-F5344CB8AC3E}">
        <p14:creationId xmlns:p14="http://schemas.microsoft.com/office/powerpoint/2010/main" val="20927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192-F17B-4B2B-AF93-53155BC9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Process States: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741F-C855-40EC-8007-BCAFA1F6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42"/>
            <a:ext cx="8229600" cy="4907258"/>
          </a:xfrm>
        </p:spPr>
        <p:txBody>
          <a:bodyPr/>
          <a:lstStyle/>
          <a:p>
            <a:r>
              <a:rPr lang="en-US" dirty="0"/>
              <a:t>Process has been allocated all necessary resources except processor.</a:t>
            </a:r>
          </a:p>
          <a:p>
            <a:r>
              <a:rPr lang="en-US" dirty="0"/>
              <a:t>It’s waiting for processor allocation.</a:t>
            </a:r>
          </a:p>
          <a:p>
            <a:r>
              <a:rPr lang="en-US" dirty="0"/>
              <a:t>It can execute immediately when the processor is allocated.</a:t>
            </a:r>
          </a:p>
          <a:p>
            <a:pPr lvl="1"/>
            <a:r>
              <a:rPr lang="en-US" dirty="0"/>
              <a:t>Transition from ready to running state</a:t>
            </a:r>
          </a:p>
          <a:p>
            <a:r>
              <a:rPr lang="en-US" dirty="0"/>
              <a:t>Many processes can be in the ready state.</a:t>
            </a:r>
          </a:p>
          <a:p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97338577-2968-4A3E-A982-2A9921E2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19" y="3604188"/>
            <a:ext cx="6730746" cy="238510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6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CA70-FF73-4875-B620-E7911DA7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Process States: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E47E-E5E2-4A87-91B3-A67050B2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42"/>
            <a:ext cx="8229600" cy="4907258"/>
          </a:xfrm>
        </p:spPr>
        <p:txBody>
          <a:bodyPr/>
          <a:lstStyle/>
          <a:p>
            <a:r>
              <a:rPr lang="en-US" dirty="0"/>
              <a:t>The process owns the processor now </a:t>
            </a:r>
          </a:p>
          <a:p>
            <a:r>
              <a:rPr lang="en-US" dirty="0"/>
              <a:t>Running -&gt; Ready</a:t>
            </a:r>
          </a:p>
          <a:p>
            <a:pPr lvl="1"/>
            <a:r>
              <a:rPr lang="en-US" dirty="0"/>
              <a:t>An interrupt is generated</a:t>
            </a:r>
          </a:p>
          <a:p>
            <a:r>
              <a:rPr lang="en-US" dirty="0"/>
              <a:t>Running -&gt; Waiting</a:t>
            </a:r>
          </a:p>
          <a:p>
            <a:pPr lvl="1"/>
            <a:r>
              <a:rPr lang="en-US" dirty="0"/>
              <a:t>Cannot proceed until it gets a resource (e.g., file) </a:t>
            </a:r>
          </a:p>
          <a:p>
            <a:r>
              <a:rPr lang="en-US" dirty="0"/>
              <a:t>Only one process can be in the running state (for a given processor).</a:t>
            </a:r>
          </a:p>
          <a:p>
            <a:endParaRPr lang="en-US" dirty="0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B2EB6AAD-2414-4053-96E4-D6F17B61F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19" y="3604188"/>
            <a:ext cx="6730746" cy="238510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89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DFC3-AFCC-43DF-8328-7DA96D59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Process States: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1D49-0704-4D2F-A4FF-43A5DB9C4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42"/>
            <a:ext cx="8229600" cy="4907258"/>
          </a:xfrm>
        </p:spPr>
        <p:txBody>
          <a:bodyPr/>
          <a:lstStyle/>
          <a:p>
            <a:r>
              <a:rPr lang="en-US" dirty="0"/>
              <a:t>The process has requested some resource other than processor or memory and it is waiting for them.</a:t>
            </a:r>
          </a:p>
          <a:p>
            <a:r>
              <a:rPr lang="en-US" dirty="0"/>
              <a:t>Waiting -&gt; Ready </a:t>
            </a:r>
          </a:p>
          <a:p>
            <a:pPr lvl="1"/>
            <a:r>
              <a:rPr lang="en-US" dirty="0"/>
              <a:t>Resource is now available and the process has acquired it.</a:t>
            </a:r>
          </a:p>
          <a:p>
            <a:r>
              <a:rPr lang="en-US" dirty="0"/>
              <a:t>Many process can be in the waiting state.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1BE455D4-4CA4-4290-9495-3FC5F14B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19" y="3604188"/>
            <a:ext cx="6730746" cy="238510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3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911A15-315E-41D3-84A5-F41BB879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9FE5AC-B846-41B4-AD27-C2279C10A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1ACD-1A24-4524-991F-9811DF44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Process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34F3-32D3-4AC3-9F8D-75DE6CC4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781"/>
            <a:ext cx="8229600" cy="48158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process context</a:t>
            </a:r>
            <a:r>
              <a:rPr lang="en-US" dirty="0"/>
              <a:t> is all the information that describes the exact state of a process.</a:t>
            </a:r>
          </a:p>
          <a:p>
            <a:r>
              <a:rPr lang="en-US" dirty="0"/>
              <a:t>If we take a snapshot of the process state, we can freeze it and restart it. </a:t>
            </a:r>
          </a:p>
          <a:p>
            <a:r>
              <a:rPr lang="en-US" dirty="0"/>
              <a:t>The context information from that snapshot is stored in a </a:t>
            </a:r>
            <a:br>
              <a:rPr lang="en-US" dirty="0"/>
            </a:br>
            <a:r>
              <a:rPr lang="en-US" b="1" dirty="0"/>
              <a:t>process control block (PCB)</a:t>
            </a:r>
            <a:r>
              <a:rPr lang="en-US" dirty="0"/>
              <a:t>.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9FE3CFAC-EE2B-43C3-92C9-B215605AA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19" y="3604188"/>
            <a:ext cx="6730746" cy="238510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2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16CB-5025-4FFA-8AB6-58AFF3C6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Process Control Block (PCB)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E53A5A-847D-437F-9376-D5E72E388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343"/>
            <a:ext cx="5212068" cy="4937706"/>
          </a:xfrm>
        </p:spPr>
        <p:txBody>
          <a:bodyPr>
            <a:normAutofit/>
          </a:bodyPr>
          <a:lstStyle/>
          <a:p>
            <a:r>
              <a:rPr lang="en-US" b="1" dirty="0"/>
              <a:t>Process State:</a:t>
            </a:r>
            <a:r>
              <a:rPr lang="en-US" dirty="0"/>
              <a:t> new, ready, running, waiting</a:t>
            </a:r>
          </a:p>
          <a:p>
            <a:endParaRPr lang="en-US" dirty="0"/>
          </a:p>
          <a:p>
            <a:r>
              <a:rPr lang="en-US" b="1" dirty="0"/>
              <a:t>Program Counter:</a:t>
            </a:r>
            <a:r>
              <a:rPr lang="en-US" dirty="0"/>
              <a:t> the address of the next instruction.</a:t>
            </a:r>
          </a:p>
          <a:p>
            <a:endParaRPr lang="en-US" dirty="0"/>
          </a:p>
          <a:p>
            <a:r>
              <a:rPr lang="en-US" b="1" dirty="0"/>
              <a:t>CPU Registers:</a:t>
            </a:r>
            <a:r>
              <a:rPr lang="en-US" dirty="0"/>
              <a:t> e.g., stack pointer</a:t>
            </a:r>
          </a:p>
          <a:p>
            <a:endParaRPr lang="en-US" dirty="0"/>
          </a:p>
          <a:p>
            <a:r>
              <a:rPr lang="en-US" b="1" dirty="0"/>
              <a:t>Memory-management information: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e.g., page tables</a:t>
            </a:r>
          </a:p>
          <a:p>
            <a:endParaRPr lang="en-US" dirty="0"/>
          </a:p>
          <a:p>
            <a:r>
              <a:rPr lang="en-US" b="1" dirty="0"/>
              <a:t>I/O status information:</a:t>
            </a:r>
            <a:r>
              <a:rPr lang="en-US" dirty="0"/>
              <a:t> e.g., a list of I/O devices allocated to the process, a list of open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CF4B2C-2DFE-48B7-8445-F9E91846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101" y="1965976"/>
            <a:ext cx="2873654" cy="410239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3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FE08-BE50-4BD2-A0FE-A894D36B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0D8-C2E7-4A2D-BA7F-B07452EB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Context switching:</a:t>
            </a:r>
            <a:r>
              <a:rPr lang="en-US" dirty="0"/>
              <a:t> the process control blocks must be saved when an interrupt occurs.</a:t>
            </a:r>
          </a:p>
          <a:p>
            <a:pPr lvl="1"/>
            <a:r>
              <a:rPr lang="en-US" dirty="0"/>
              <a:t>This allows a process to be continued later.</a:t>
            </a:r>
          </a:p>
          <a:p>
            <a:endParaRPr lang="en-US" dirty="0"/>
          </a:p>
          <a:p>
            <a:r>
              <a:rPr lang="en-US" dirty="0"/>
              <a:t>Three major events trigger a context switch:</a:t>
            </a:r>
          </a:p>
          <a:p>
            <a:pPr lvl="1"/>
            <a:r>
              <a:rPr lang="en-US" dirty="0"/>
              <a:t>I/O interrupts</a:t>
            </a:r>
          </a:p>
          <a:p>
            <a:pPr lvl="1"/>
            <a:r>
              <a:rPr lang="en-US" dirty="0"/>
              <a:t>System Calls -&gt; switching from user mode to kernel mode</a:t>
            </a:r>
          </a:p>
          <a:p>
            <a:pPr lvl="1"/>
            <a:r>
              <a:rPr lang="en-US" dirty="0"/>
              <a:t>CPU scheduler switches out the process</a:t>
            </a:r>
          </a:p>
        </p:txBody>
      </p:sp>
    </p:spTree>
    <p:extLst>
      <p:ext uri="{BB962C8B-B14F-4D97-AF65-F5344CB8AC3E}">
        <p14:creationId xmlns:p14="http://schemas.microsoft.com/office/powerpoint/2010/main" val="328461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5D34-A7A3-99B7-126D-0307D560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AC57-D8D4-786F-75CA-A77FD2DE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2: Processes – fork(), process communication</a:t>
            </a:r>
          </a:p>
          <a:p>
            <a:r>
              <a:rPr lang="en-US" dirty="0"/>
              <a:t>Week 3: Threads – user vs kernel, models, libraries, examples</a:t>
            </a:r>
          </a:p>
          <a:p>
            <a:r>
              <a:rPr lang="en-US" dirty="0"/>
              <a:t>Week 4: CPU Scheduling – algorithms, problems, synchronization, critical section.</a:t>
            </a:r>
          </a:p>
          <a:p>
            <a:r>
              <a:rPr lang="en-US" dirty="0"/>
              <a:t>Week 5: Critical Section – solutions (software, hardware, semaphores, monitors), Java monitors, transactions</a:t>
            </a:r>
          </a:p>
          <a:p>
            <a:r>
              <a:rPr lang="en-US" dirty="0"/>
              <a:t>Week 6: Deadlocks – characteristics, methods, prevention, avoidance, detection &amp; recovery</a:t>
            </a:r>
          </a:p>
          <a:p>
            <a:r>
              <a:rPr lang="en-US" dirty="0"/>
              <a:t>Weeks 7/8: TBD - buffer days, start main memory, review &amp; midterm</a:t>
            </a:r>
          </a:p>
          <a:p>
            <a:endParaRPr lang="en-US" dirty="0"/>
          </a:p>
          <a:p>
            <a:r>
              <a:rPr lang="en-US" dirty="0"/>
              <a:t>Quiz 1 (take-home) will be out next week. Covers Lectures 1 – 4.</a:t>
            </a:r>
          </a:p>
          <a:p>
            <a:r>
              <a:rPr lang="en-US" dirty="0"/>
              <a:t>HW 2 will be posted next week if you want to start early.</a:t>
            </a:r>
          </a:p>
        </p:txBody>
      </p:sp>
    </p:spTree>
    <p:extLst>
      <p:ext uri="{BB962C8B-B14F-4D97-AF65-F5344CB8AC3E}">
        <p14:creationId xmlns:p14="http://schemas.microsoft.com/office/powerpoint/2010/main" val="15661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029C-52D5-4FA6-8D1E-4C7A194E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/>
          <a:lstStyle/>
          <a:p>
            <a:r>
              <a:rPr lang="en-US" dirty="0"/>
              <a:t>Context Switching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41BC68-0A5A-43E3-9EF2-599A3160D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r="14251"/>
          <a:stretch/>
        </p:blipFill>
        <p:spPr bwMode="auto">
          <a:xfrm>
            <a:off x="1068607" y="1649523"/>
            <a:ext cx="6666614" cy="495029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997A4B-5DFF-454B-BF88-91CD9435505D}"/>
              </a:ext>
            </a:extLst>
          </p:cNvPr>
          <p:cNvCxnSpPr/>
          <p:nvPr/>
        </p:nvCxnSpPr>
        <p:spPr>
          <a:xfrm>
            <a:off x="8199152" y="1965976"/>
            <a:ext cx="0" cy="41478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EAC386-F6EF-43EA-805F-8B1B58AEB09D}"/>
              </a:ext>
            </a:extLst>
          </p:cNvPr>
          <p:cNvSpPr txBox="1"/>
          <p:nvPr/>
        </p:nvSpPr>
        <p:spPr>
          <a:xfrm>
            <a:off x="7863804" y="6111209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2"/>
                </a:solidFill>
                <a:latin typeface="Candara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9750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029C-52D5-4FA6-8D1E-4C7A194E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/>
          <a:lstStyle/>
          <a:p>
            <a:r>
              <a:rPr lang="en-US" dirty="0"/>
              <a:t>Context Switching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41BC68-0A5A-43E3-9EF2-599A3160D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r="14251"/>
          <a:stretch/>
        </p:blipFill>
        <p:spPr bwMode="auto">
          <a:xfrm>
            <a:off x="1068607" y="1649523"/>
            <a:ext cx="6666614" cy="495029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997A4B-5DFF-454B-BF88-91CD9435505D}"/>
              </a:ext>
            </a:extLst>
          </p:cNvPr>
          <p:cNvCxnSpPr/>
          <p:nvPr/>
        </p:nvCxnSpPr>
        <p:spPr>
          <a:xfrm>
            <a:off x="8199152" y="1965976"/>
            <a:ext cx="0" cy="41478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EAC386-F6EF-43EA-805F-8B1B58AEB09D}"/>
              </a:ext>
            </a:extLst>
          </p:cNvPr>
          <p:cNvSpPr txBox="1"/>
          <p:nvPr/>
        </p:nvSpPr>
        <p:spPr>
          <a:xfrm>
            <a:off x="7863804" y="6111209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2"/>
                </a:solidFill>
                <a:latin typeface="Candara" pitchFamily="34" charset="0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B2029-603E-47E5-B431-CED8959A4C3D}"/>
              </a:ext>
            </a:extLst>
          </p:cNvPr>
          <p:cNvSpPr txBox="1"/>
          <p:nvPr/>
        </p:nvSpPr>
        <p:spPr>
          <a:xfrm>
            <a:off x="5394951" y="2240293"/>
            <a:ext cx="3108926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Step1. Update P</a:t>
            </a:r>
            <a:r>
              <a:rPr lang="en-US" baseline="-25000" dirty="0"/>
              <a:t>0</a:t>
            </a:r>
            <a:r>
              <a:rPr lang="en-US" dirty="0"/>
              <a:t>’s PCB, save it, and move it to a queue</a:t>
            </a:r>
          </a:p>
        </p:txBody>
      </p:sp>
    </p:spTree>
    <p:extLst>
      <p:ext uri="{BB962C8B-B14F-4D97-AF65-F5344CB8AC3E}">
        <p14:creationId xmlns:p14="http://schemas.microsoft.com/office/powerpoint/2010/main" val="21668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029C-52D5-4FA6-8D1E-4C7A194E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/>
          <a:lstStyle/>
          <a:p>
            <a:r>
              <a:rPr lang="en-US" dirty="0"/>
              <a:t>Context Switching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41BC68-0A5A-43E3-9EF2-599A3160D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r="14251"/>
          <a:stretch/>
        </p:blipFill>
        <p:spPr bwMode="auto">
          <a:xfrm>
            <a:off x="1068607" y="1649523"/>
            <a:ext cx="6666614" cy="495029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997A4B-5DFF-454B-BF88-91CD9435505D}"/>
              </a:ext>
            </a:extLst>
          </p:cNvPr>
          <p:cNvCxnSpPr/>
          <p:nvPr/>
        </p:nvCxnSpPr>
        <p:spPr>
          <a:xfrm>
            <a:off x="8199152" y="1965976"/>
            <a:ext cx="0" cy="41478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EAC386-F6EF-43EA-805F-8B1B58AEB09D}"/>
              </a:ext>
            </a:extLst>
          </p:cNvPr>
          <p:cNvSpPr txBox="1"/>
          <p:nvPr/>
        </p:nvSpPr>
        <p:spPr>
          <a:xfrm>
            <a:off x="7863804" y="6111209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2"/>
                </a:solidFill>
                <a:latin typeface="Candara" pitchFamily="34" charset="0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B2029-603E-47E5-B431-CED8959A4C3D}"/>
              </a:ext>
            </a:extLst>
          </p:cNvPr>
          <p:cNvSpPr txBox="1"/>
          <p:nvPr/>
        </p:nvSpPr>
        <p:spPr>
          <a:xfrm>
            <a:off x="548684" y="3145743"/>
            <a:ext cx="3108926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Step2. Select P</a:t>
            </a:r>
            <a:r>
              <a:rPr lang="en-US" baseline="-25000" dirty="0"/>
              <a:t>1</a:t>
            </a:r>
            <a:r>
              <a:rPr lang="en-US" dirty="0"/>
              <a:t> for execution, update its PCB (now running state), execute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C752E-1AFD-4B7F-A71E-A8E8A947A2ED}"/>
              </a:ext>
            </a:extLst>
          </p:cNvPr>
          <p:cNvSpPr txBox="1"/>
          <p:nvPr/>
        </p:nvSpPr>
        <p:spPr>
          <a:xfrm>
            <a:off x="5029195" y="594391"/>
            <a:ext cx="4023316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 Re-map the physical memory pages</a:t>
            </a:r>
          </a:p>
          <a:p>
            <a:r>
              <a:rPr lang="en-US" dirty="0"/>
              <a:t>- Re-load the registers</a:t>
            </a:r>
          </a:p>
          <a:p>
            <a:r>
              <a:rPr lang="en-US" dirty="0"/>
              <a:t>- Return to next process instruction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0EC852B-6643-4AA9-B8C5-62BEF5D1997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256433" y="827459"/>
            <a:ext cx="2094159" cy="3474682"/>
          </a:xfrm>
          <a:prstGeom prst="curvedConnector2">
            <a:avLst/>
          </a:prstGeom>
          <a:ln w="50800">
            <a:solidFill>
              <a:srgbClr val="FFC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2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029C-52D5-4FA6-8D1E-4C7A194E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/>
          <a:lstStyle/>
          <a:p>
            <a:r>
              <a:rPr lang="en-US" dirty="0"/>
              <a:t>Context Switching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41BC68-0A5A-43E3-9EF2-599A3160D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r="14251"/>
          <a:stretch/>
        </p:blipFill>
        <p:spPr bwMode="auto">
          <a:xfrm>
            <a:off x="1068607" y="1649523"/>
            <a:ext cx="6666614" cy="495029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997A4B-5DFF-454B-BF88-91CD9435505D}"/>
              </a:ext>
            </a:extLst>
          </p:cNvPr>
          <p:cNvCxnSpPr/>
          <p:nvPr/>
        </p:nvCxnSpPr>
        <p:spPr>
          <a:xfrm>
            <a:off x="8199152" y="1965976"/>
            <a:ext cx="0" cy="41478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EAC386-F6EF-43EA-805F-8B1B58AEB09D}"/>
              </a:ext>
            </a:extLst>
          </p:cNvPr>
          <p:cNvSpPr txBox="1"/>
          <p:nvPr/>
        </p:nvSpPr>
        <p:spPr>
          <a:xfrm>
            <a:off x="7863804" y="6111209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2"/>
                </a:solidFill>
                <a:latin typeface="Candara" pitchFamily="34" charset="0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B2029-603E-47E5-B431-CED8959A4C3D}"/>
              </a:ext>
            </a:extLst>
          </p:cNvPr>
          <p:cNvSpPr txBox="1"/>
          <p:nvPr/>
        </p:nvSpPr>
        <p:spPr>
          <a:xfrm>
            <a:off x="365806" y="4251951"/>
            <a:ext cx="3108926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Step3. Update P</a:t>
            </a:r>
            <a:r>
              <a:rPr lang="en-US" baseline="-25000" dirty="0"/>
              <a:t>1</a:t>
            </a:r>
            <a:r>
              <a:rPr lang="en-US" dirty="0"/>
              <a:t>’s PCB, save it, and move it to a queue</a:t>
            </a:r>
          </a:p>
        </p:txBody>
      </p:sp>
    </p:spTree>
    <p:extLst>
      <p:ext uri="{BB962C8B-B14F-4D97-AF65-F5344CB8AC3E}">
        <p14:creationId xmlns:p14="http://schemas.microsoft.com/office/powerpoint/2010/main" val="39565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029C-52D5-4FA6-8D1E-4C7A194E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/>
          <a:lstStyle/>
          <a:p>
            <a:r>
              <a:rPr lang="en-US" dirty="0"/>
              <a:t>Context Switching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41BC68-0A5A-43E3-9EF2-599A3160D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r="14251"/>
          <a:stretch/>
        </p:blipFill>
        <p:spPr bwMode="auto">
          <a:xfrm>
            <a:off x="1068607" y="1649523"/>
            <a:ext cx="6666614" cy="495029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997A4B-5DFF-454B-BF88-91CD9435505D}"/>
              </a:ext>
            </a:extLst>
          </p:cNvPr>
          <p:cNvCxnSpPr/>
          <p:nvPr/>
        </p:nvCxnSpPr>
        <p:spPr>
          <a:xfrm>
            <a:off x="8199152" y="1965976"/>
            <a:ext cx="0" cy="41478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EAC386-F6EF-43EA-805F-8B1B58AEB09D}"/>
              </a:ext>
            </a:extLst>
          </p:cNvPr>
          <p:cNvSpPr txBox="1"/>
          <p:nvPr/>
        </p:nvSpPr>
        <p:spPr>
          <a:xfrm>
            <a:off x="7863804" y="6111209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2"/>
                </a:solidFill>
                <a:latin typeface="Candara" pitchFamily="34" charset="0"/>
              </a:rPr>
              <a:t>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A1905-7EEF-4403-9D96-BA895E0AF19E}"/>
              </a:ext>
            </a:extLst>
          </p:cNvPr>
          <p:cNvSpPr txBox="1"/>
          <p:nvPr/>
        </p:nvSpPr>
        <p:spPr>
          <a:xfrm>
            <a:off x="5669268" y="5074902"/>
            <a:ext cx="3108926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Step4. Select P</a:t>
            </a:r>
            <a:r>
              <a:rPr lang="en-US" baseline="-25000" dirty="0"/>
              <a:t>0</a:t>
            </a:r>
            <a:r>
              <a:rPr lang="en-US" dirty="0"/>
              <a:t> for execution, update its PCB (now running state), execute</a:t>
            </a:r>
          </a:p>
        </p:txBody>
      </p:sp>
    </p:spTree>
    <p:extLst>
      <p:ext uri="{BB962C8B-B14F-4D97-AF65-F5344CB8AC3E}">
        <p14:creationId xmlns:p14="http://schemas.microsoft.com/office/powerpoint/2010/main" val="20802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911A15-315E-41D3-84A5-F41BB879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9FE5AC-B846-41B4-AD27-C2279C10A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7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FE08-BE50-4BD2-A0FE-A894D36B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0D8-C2E7-4A2D-BA7F-B07452EB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keep the CPU busy – have a process running at all times.</a:t>
            </a:r>
          </a:p>
          <a:p>
            <a:endParaRPr lang="en-US" dirty="0"/>
          </a:p>
          <a:p>
            <a:r>
              <a:rPr lang="en-US" dirty="0"/>
              <a:t>How does the CPU keep track of processes and decide what process gets executed next? </a:t>
            </a:r>
          </a:p>
          <a:p>
            <a:endParaRPr lang="en-US" dirty="0"/>
          </a:p>
          <a:p>
            <a:r>
              <a:rPr lang="en-US" dirty="0"/>
              <a:t>We will get more into CPU scheduling before the midterm, but for now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297-377D-47D2-BE39-FB52A67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7891-A70A-4E3A-ABF1-46F761BF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processes enter the system, they are added to a </a:t>
            </a:r>
            <a:r>
              <a:rPr lang="en-US" b="1" dirty="0"/>
              <a:t>job queue.</a:t>
            </a:r>
          </a:p>
          <a:p>
            <a:pPr lvl="1"/>
            <a:r>
              <a:rPr lang="en-US" dirty="0"/>
              <a:t>All processes in the system are recorded in the job queue.</a:t>
            </a:r>
          </a:p>
          <a:p>
            <a:pPr lvl="1"/>
            <a:endParaRPr lang="en-US" dirty="0"/>
          </a:p>
          <a:p>
            <a:r>
              <a:rPr lang="en-US" b="1" dirty="0"/>
              <a:t>Ready queue:</a:t>
            </a:r>
            <a:r>
              <a:rPr lang="en-US" dirty="0"/>
              <a:t> a list of processes that are ready or waiting to execute</a:t>
            </a:r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RQ header contains pointers to next and previous PCBs on the list.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Device queue:</a:t>
            </a:r>
            <a:r>
              <a:rPr lang="en-US" dirty="0"/>
              <a:t> list of processes waiting for a particular I/O device.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9CD21E4A-612B-4C6D-8EE0-2F52679761FD}"/>
              </a:ext>
            </a:extLst>
          </p:cNvPr>
          <p:cNvSpPr/>
          <p:nvPr/>
        </p:nvSpPr>
        <p:spPr>
          <a:xfrm>
            <a:off x="762005" y="4276409"/>
            <a:ext cx="1295400" cy="381000"/>
          </a:xfrm>
          <a:prstGeom prst="flowChartPredefinedProcess">
            <a:avLst/>
          </a:prstGeom>
          <a:ln>
            <a:solidFill>
              <a:srgbClr val="92D05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task 0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84159089-3669-4A29-A167-BBA9328CC0C7}"/>
              </a:ext>
            </a:extLst>
          </p:cNvPr>
          <p:cNvSpPr/>
          <p:nvPr/>
        </p:nvSpPr>
        <p:spPr>
          <a:xfrm>
            <a:off x="2438405" y="4276409"/>
            <a:ext cx="1295400" cy="381000"/>
          </a:xfrm>
          <a:prstGeom prst="flowChartPredefinedProcess">
            <a:avLst/>
          </a:prstGeom>
          <a:ln>
            <a:solidFill>
              <a:srgbClr val="92D05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task 1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A984C572-0DBC-4B1F-8C21-7C176C9B38FD}"/>
              </a:ext>
            </a:extLst>
          </p:cNvPr>
          <p:cNvSpPr/>
          <p:nvPr/>
        </p:nvSpPr>
        <p:spPr>
          <a:xfrm>
            <a:off x="4114805" y="4276409"/>
            <a:ext cx="1295400" cy="381000"/>
          </a:xfrm>
          <a:prstGeom prst="flowChartPredefinedProcess">
            <a:avLst/>
          </a:prstGeom>
          <a:ln>
            <a:solidFill>
              <a:srgbClr val="92D05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task 2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9603B188-C8FD-4E48-A879-B24C15ECFDBC}"/>
              </a:ext>
            </a:extLst>
          </p:cNvPr>
          <p:cNvSpPr/>
          <p:nvPr/>
        </p:nvSpPr>
        <p:spPr>
          <a:xfrm>
            <a:off x="7010405" y="4276409"/>
            <a:ext cx="1295400" cy="381000"/>
          </a:xfrm>
          <a:prstGeom prst="flowChartPredefinedProcess">
            <a:avLst/>
          </a:prstGeom>
          <a:ln>
            <a:solidFill>
              <a:srgbClr val="92D05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task N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7EB0A72-EE95-4F33-B23C-4889D427886F}"/>
              </a:ext>
            </a:extLst>
          </p:cNvPr>
          <p:cNvSpPr/>
          <p:nvPr/>
        </p:nvSpPr>
        <p:spPr>
          <a:xfrm>
            <a:off x="1981205" y="4069073"/>
            <a:ext cx="457200" cy="381000"/>
          </a:xfrm>
          <a:prstGeom prst="arc">
            <a:avLst>
              <a:gd name="adj1" fmla="val 10946410"/>
              <a:gd name="adj2" fmla="val 21148053"/>
            </a:avLst>
          </a:prstGeom>
          <a:ln w="19050">
            <a:solidFill>
              <a:srgbClr val="92D050"/>
            </a:solidFill>
            <a:tailEnd type="stealt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3C64-6E5F-4735-B1C1-A10EB4B75761}"/>
              </a:ext>
            </a:extLst>
          </p:cNvPr>
          <p:cNvSpPr txBox="1"/>
          <p:nvPr/>
        </p:nvSpPr>
        <p:spPr>
          <a:xfrm>
            <a:off x="5867405" y="4288077"/>
            <a:ext cx="685800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24ACCA-1361-4A48-9C69-4CE0892978F2}"/>
              </a:ext>
            </a:extLst>
          </p:cNvPr>
          <p:cNvSpPr/>
          <p:nvPr/>
        </p:nvSpPr>
        <p:spPr>
          <a:xfrm flipV="1">
            <a:off x="2057405" y="4428809"/>
            <a:ext cx="457200" cy="457200"/>
          </a:xfrm>
          <a:prstGeom prst="arc">
            <a:avLst>
              <a:gd name="adj1" fmla="val 11569186"/>
              <a:gd name="adj2" fmla="val 0"/>
            </a:avLst>
          </a:prstGeom>
          <a:ln w="19050">
            <a:solidFill>
              <a:srgbClr val="92D050"/>
            </a:solidFill>
            <a:headEnd type="stealth"/>
            <a:tailEnd type="non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08DE6C4-17EA-4229-8246-088BE7C753CA}"/>
              </a:ext>
            </a:extLst>
          </p:cNvPr>
          <p:cNvSpPr/>
          <p:nvPr/>
        </p:nvSpPr>
        <p:spPr>
          <a:xfrm>
            <a:off x="3657605" y="4069073"/>
            <a:ext cx="457200" cy="381000"/>
          </a:xfrm>
          <a:prstGeom prst="arc">
            <a:avLst>
              <a:gd name="adj1" fmla="val 10946410"/>
              <a:gd name="adj2" fmla="val 21148053"/>
            </a:avLst>
          </a:prstGeom>
          <a:ln w="19050">
            <a:solidFill>
              <a:srgbClr val="92D050"/>
            </a:solidFill>
            <a:tailEnd type="stealt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FE8C90F-D3AC-427B-9FE5-63F18B139452}"/>
              </a:ext>
            </a:extLst>
          </p:cNvPr>
          <p:cNvSpPr/>
          <p:nvPr/>
        </p:nvSpPr>
        <p:spPr>
          <a:xfrm flipV="1">
            <a:off x="3733805" y="4428809"/>
            <a:ext cx="457200" cy="457200"/>
          </a:xfrm>
          <a:prstGeom prst="arc">
            <a:avLst>
              <a:gd name="adj1" fmla="val 11569186"/>
              <a:gd name="adj2" fmla="val 0"/>
            </a:avLst>
          </a:prstGeom>
          <a:ln w="19050">
            <a:solidFill>
              <a:srgbClr val="92D050"/>
            </a:solidFill>
            <a:headEnd type="stealth"/>
            <a:tailEnd type="non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72773E4-E5EE-4414-A29B-EE408348EBD1}"/>
              </a:ext>
            </a:extLst>
          </p:cNvPr>
          <p:cNvSpPr/>
          <p:nvPr/>
        </p:nvSpPr>
        <p:spPr>
          <a:xfrm>
            <a:off x="5334005" y="4076161"/>
            <a:ext cx="457200" cy="381000"/>
          </a:xfrm>
          <a:prstGeom prst="arc">
            <a:avLst>
              <a:gd name="adj1" fmla="val 10946410"/>
              <a:gd name="adj2" fmla="val 21148053"/>
            </a:avLst>
          </a:prstGeom>
          <a:ln w="19050">
            <a:solidFill>
              <a:srgbClr val="92D050"/>
            </a:solidFill>
            <a:tailEnd type="stealt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6788281-2A03-4C21-AE13-DDF7880A2B17}"/>
              </a:ext>
            </a:extLst>
          </p:cNvPr>
          <p:cNvSpPr/>
          <p:nvPr/>
        </p:nvSpPr>
        <p:spPr>
          <a:xfrm flipV="1">
            <a:off x="5410205" y="4435897"/>
            <a:ext cx="457200" cy="457200"/>
          </a:xfrm>
          <a:prstGeom prst="arc">
            <a:avLst>
              <a:gd name="adj1" fmla="val 11569186"/>
              <a:gd name="adj2" fmla="val 0"/>
            </a:avLst>
          </a:prstGeom>
          <a:ln w="19050">
            <a:solidFill>
              <a:srgbClr val="92D050"/>
            </a:solidFill>
            <a:headEnd type="stealth"/>
            <a:tailEnd type="non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FE2FA3B-9409-4DAB-A232-631F0A80F77B}"/>
              </a:ext>
            </a:extLst>
          </p:cNvPr>
          <p:cNvSpPr/>
          <p:nvPr/>
        </p:nvSpPr>
        <p:spPr>
          <a:xfrm>
            <a:off x="6629405" y="4076161"/>
            <a:ext cx="457200" cy="381000"/>
          </a:xfrm>
          <a:prstGeom prst="arc">
            <a:avLst>
              <a:gd name="adj1" fmla="val 10946410"/>
              <a:gd name="adj2" fmla="val 21148053"/>
            </a:avLst>
          </a:prstGeom>
          <a:ln w="19050">
            <a:solidFill>
              <a:srgbClr val="92D050"/>
            </a:solidFill>
            <a:tailEnd type="stealt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871E96C-B1F9-45F5-BA55-77B41591C575}"/>
              </a:ext>
            </a:extLst>
          </p:cNvPr>
          <p:cNvSpPr/>
          <p:nvPr/>
        </p:nvSpPr>
        <p:spPr>
          <a:xfrm flipV="1">
            <a:off x="6705605" y="4435897"/>
            <a:ext cx="457200" cy="457200"/>
          </a:xfrm>
          <a:prstGeom prst="arc">
            <a:avLst>
              <a:gd name="adj1" fmla="val 11569186"/>
              <a:gd name="adj2" fmla="val 0"/>
            </a:avLst>
          </a:prstGeom>
          <a:ln w="19050">
            <a:solidFill>
              <a:srgbClr val="92D050"/>
            </a:solidFill>
            <a:headEnd type="stealth"/>
            <a:tailEnd type="non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9ECE-1DFD-E8A2-E023-0701BA3A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Queue and Device Queues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C7C22-EE27-D0E4-7DBC-789E2678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41" y="2008205"/>
            <a:ext cx="4880578" cy="424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8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FE08-BE50-4BD2-A0FE-A894D36B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0D8-C2E7-4A2D-BA7F-B07452EB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migrate among various scheduling queues.</a:t>
            </a:r>
          </a:p>
          <a:p>
            <a:endParaRPr lang="en-US" dirty="0"/>
          </a:p>
          <a:p>
            <a:r>
              <a:rPr lang="en-US" dirty="0"/>
              <a:t>The OS selects processes from these queues using a </a:t>
            </a:r>
            <a:r>
              <a:rPr lang="en-US" b="1" dirty="0"/>
              <a:t>scheduler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Three types of schedulers:</a:t>
            </a:r>
          </a:p>
          <a:p>
            <a:pPr lvl="1"/>
            <a:r>
              <a:rPr lang="en-US" dirty="0"/>
              <a:t>Long-term</a:t>
            </a:r>
          </a:p>
          <a:p>
            <a:pPr lvl="1"/>
            <a:r>
              <a:rPr lang="en-US" dirty="0"/>
              <a:t>Short-term (or CPU)</a:t>
            </a:r>
          </a:p>
          <a:p>
            <a:pPr lvl="1"/>
            <a:r>
              <a:rPr lang="en-US" dirty="0"/>
              <a:t>Medium-term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8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Processes </a:t>
            </a:r>
          </a:p>
          <a:p>
            <a:pPr lvl="1"/>
            <a:r>
              <a:rPr lang="en-US" dirty="0"/>
              <a:t>Stack vs Heap Example</a:t>
            </a:r>
          </a:p>
          <a:p>
            <a:pPr lvl="1"/>
            <a:endParaRPr lang="en-US" dirty="0"/>
          </a:p>
          <a:p>
            <a:r>
              <a:rPr lang="en-US" dirty="0"/>
              <a:t>Process States</a:t>
            </a:r>
          </a:p>
          <a:p>
            <a:endParaRPr lang="en-US" dirty="0"/>
          </a:p>
          <a:p>
            <a:r>
              <a:rPr lang="en-US" dirty="0"/>
              <a:t>Process Control Blocks</a:t>
            </a:r>
          </a:p>
          <a:p>
            <a:endParaRPr lang="en-US" dirty="0"/>
          </a:p>
          <a:p>
            <a:r>
              <a:rPr lang="en-US" dirty="0"/>
              <a:t>Process Scheduling</a:t>
            </a:r>
          </a:p>
          <a:p>
            <a:endParaRPr lang="en-US" dirty="0"/>
          </a:p>
          <a:p>
            <a:r>
              <a:rPr lang="en-US" dirty="0"/>
              <a:t>Operations on Processes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297-377D-47D2-BE39-FB52A67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7891-A70A-4E3A-ABF1-46F761BF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processes from a batch to load into memory for execution.</a:t>
            </a:r>
          </a:p>
          <a:p>
            <a:endParaRPr lang="en-US" dirty="0"/>
          </a:p>
          <a:p>
            <a:r>
              <a:rPr lang="en-US" dirty="0"/>
              <a:t>Typically, used for batch processing systems.</a:t>
            </a:r>
          </a:p>
          <a:p>
            <a:endParaRPr lang="en-US" dirty="0"/>
          </a:p>
          <a:p>
            <a:r>
              <a:rPr lang="en-US" dirty="0"/>
              <a:t>Usually doesn’t exist on most UNIX or Windows systems.</a:t>
            </a:r>
          </a:p>
        </p:txBody>
      </p:sp>
    </p:spTree>
    <p:extLst>
      <p:ext uri="{BB962C8B-B14F-4D97-AF65-F5344CB8AC3E}">
        <p14:creationId xmlns:p14="http://schemas.microsoft.com/office/powerpoint/2010/main" val="394218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297-377D-47D2-BE39-FB52A67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(CPU)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7891-A70A-4E3A-ABF1-46F761BF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the next process to be executed and allocates the CPU.</a:t>
            </a:r>
          </a:p>
          <a:p>
            <a:endParaRPr lang="en-US" dirty="0"/>
          </a:p>
          <a:p>
            <a:r>
              <a:rPr lang="en-US" dirty="0"/>
              <a:t>Happens frequently and must happen fast.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100 milliseconds for a process to complete</a:t>
            </a:r>
          </a:p>
          <a:p>
            <a:pPr lvl="1"/>
            <a:r>
              <a:rPr lang="en-US" dirty="0"/>
              <a:t>If it takes 10 milliseconds to decide to execute the next process …</a:t>
            </a:r>
          </a:p>
          <a:p>
            <a:pPr lvl="1"/>
            <a:r>
              <a:rPr lang="en-US" dirty="0"/>
              <a:t>10/(100 + 10) = 9% of the CPU is wasted on scheduling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8741-65A8-4811-BC47-203B7E6C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Medium-term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0722-E4F6-44AC-80AB-5B58A529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 is advantageous to remove a process from memory.</a:t>
            </a:r>
          </a:p>
          <a:p>
            <a:pPr lvl="1"/>
            <a:r>
              <a:rPr lang="en-US" dirty="0"/>
              <a:t>Reduce the degree of multiprogramming</a:t>
            </a:r>
          </a:p>
          <a:p>
            <a:endParaRPr lang="en-US" dirty="0"/>
          </a:p>
          <a:p>
            <a:r>
              <a:rPr lang="en-US" dirty="0"/>
              <a:t>Later the process can be brought back into memory and continue executing were it left off -&gt; </a:t>
            </a:r>
            <a:r>
              <a:rPr lang="en-US" b="1" dirty="0"/>
              <a:t>swapping</a:t>
            </a:r>
            <a:endParaRPr lang="en-US" dirty="0"/>
          </a:p>
          <a:p>
            <a:pPr lvl="1"/>
            <a:r>
              <a:rPr lang="en-US" dirty="0"/>
              <a:t>More when we get to memory management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B8914-4589-4C66-B5C7-2BC3DF738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4144139"/>
            <a:ext cx="64865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0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A89CCE-2DC6-4DA8-BC86-E2B9E17E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F76F6-9A2D-4055-9EE2-D10FC81B2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297-377D-47D2-BE39-FB52A67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7891-A70A-4E3A-ABF1-46F761BF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processes execute concurrently; they may be created &amp; deleted dynamically.</a:t>
            </a:r>
          </a:p>
          <a:p>
            <a:endParaRPr lang="en-US" dirty="0"/>
          </a:p>
          <a:p>
            <a:r>
              <a:rPr lang="en-US" dirty="0"/>
              <a:t>We need mechanisms for process creation and termination.</a:t>
            </a:r>
          </a:p>
        </p:txBody>
      </p:sp>
    </p:spTree>
    <p:extLst>
      <p:ext uri="{BB962C8B-B14F-4D97-AF65-F5344CB8AC3E}">
        <p14:creationId xmlns:p14="http://schemas.microsoft.com/office/powerpoint/2010/main" val="401247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297-377D-47D2-BE39-FB52A67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7891-A70A-4E3A-ABF1-46F761BF4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5303507" cy="4389120"/>
          </a:xfrm>
        </p:spPr>
        <p:txBody>
          <a:bodyPr>
            <a:normAutofit/>
          </a:bodyPr>
          <a:lstStyle/>
          <a:p>
            <a:r>
              <a:rPr lang="en-US" dirty="0"/>
              <a:t>A process may create new processes via a create-process system call – </a:t>
            </a:r>
            <a:r>
              <a:rPr lang="en-US" b="1" dirty="0"/>
              <a:t>fork()</a:t>
            </a:r>
          </a:p>
          <a:p>
            <a:endParaRPr lang="en-US" dirty="0"/>
          </a:p>
          <a:p>
            <a:r>
              <a:rPr lang="en-US" dirty="0"/>
              <a:t>The parent and the children processes form a tree where each process is identified by a unique process identifier.  </a:t>
            </a:r>
          </a:p>
          <a:p>
            <a:endParaRPr lang="en-US" dirty="0"/>
          </a:p>
          <a:p>
            <a:r>
              <a:rPr lang="en-US" dirty="0"/>
              <a:t>Linux process IDs: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</a:t>
            </a:r>
            <a:r>
              <a:rPr lang="en-US" dirty="0"/>
              <a:t> – all processes for a user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</a:t>
            </a:r>
            <a:r>
              <a:rPr lang="en-US" dirty="0"/>
              <a:t> aux – all processes in the system</a:t>
            </a:r>
          </a:p>
          <a:p>
            <a:pPr lvl="2"/>
            <a:r>
              <a:rPr lang="en-US" dirty="0"/>
              <a:t>Usually helps to pipe it to less: $</a:t>
            </a:r>
            <a:r>
              <a:rPr lang="en-US" dirty="0" err="1"/>
              <a:t>ps</a:t>
            </a:r>
            <a:r>
              <a:rPr lang="en-US" dirty="0"/>
              <a:t> aux | less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AFF3A-CB38-4BBF-B24C-A01BFA40E66B}"/>
              </a:ext>
            </a:extLst>
          </p:cNvPr>
          <p:cNvSpPr/>
          <p:nvPr/>
        </p:nvSpPr>
        <p:spPr>
          <a:xfrm>
            <a:off x="7589477" y="3154683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A14ACB-5C6D-40ED-B161-482214C9C5F9}"/>
              </a:ext>
            </a:extLst>
          </p:cNvPr>
          <p:cNvSpPr/>
          <p:nvPr/>
        </p:nvSpPr>
        <p:spPr>
          <a:xfrm>
            <a:off x="6949404" y="196597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8AC88-B209-479E-9598-61CEE8028280}"/>
              </a:ext>
            </a:extLst>
          </p:cNvPr>
          <p:cNvSpPr/>
          <p:nvPr/>
        </p:nvSpPr>
        <p:spPr>
          <a:xfrm>
            <a:off x="6035014" y="3154683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ECFB52-66E7-4E4C-9249-66F210363FA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6815503" y="2746465"/>
            <a:ext cx="267812" cy="5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1D3335-FF4C-4241-B721-CFA4191FB055}"/>
              </a:ext>
            </a:extLst>
          </p:cNvPr>
          <p:cNvCxnSpPr>
            <a:cxnSpLocks/>
            <a:stCxn id="5" idx="5"/>
            <a:endCxn id="4" idx="0"/>
          </p:cNvCxnSpPr>
          <p:nvPr/>
        </p:nvCxnSpPr>
        <p:spPr>
          <a:xfrm>
            <a:off x="7729893" y="2746465"/>
            <a:ext cx="316784" cy="40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E1BDE-FC61-46A1-8ABE-A0016FE7B699}"/>
              </a:ext>
            </a:extLst>
          </p:cNvPr>
          <p:cNvSpPr/>
          <p:nvPr/>
        </p:nvSpPr>
        <p:spPr>
          <a:xfrm>
            <a:off x="5394941" y="434339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A38773-BC35-4186-9AF4-990990CDA813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5852141" y="3935172"/>
            <a:ext cx="316784" cy="40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297-377D-47D2-BE39-FB52A67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7891-A70A-4E3A-ABF1-46F761BF4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5303507" cy="4389120"/>
          </a:xfrm>
        </p:spPr>
        <p:txBody>
          <a:bodyPr>
            <a:normAutofit/>
          </a:bodyPr>
          <a:lstStyle/>
          <a:p>
            <a:r>
              <a:rPr lang="en-US" dirty="0"/>
              <a:t>A process may create new processes via a create-process system call – </a:t>
            </a:r>
            <a:r>
              <a:rPr lang="en-US" b="1" dirty="0"/>
              <a:t>fork()</a:t>
            </a:r>
          </a:p>
          <a:p>
            <a:endParaRPr lang="en-US" dirty="0"/>
          </a:p>
          <a:p>
            <a:r>
              <a:rPr lang="en-US" dirty="0"/>
              <a:t>The parent and the children processes form a tree where each process is identified by a unique process identifier.  </a:t>
            </a:r>
          </a:p>
          <a:p>
            <a:endParaRPr lang="en-US" dirty="0"/>
          </a:p>
          <a:p>
            <a:r>
              <a:rPr lang="en-US" dirty="0"/>
              <a:t>Linux process IDs: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</a:t>
            </a:r>
            <a:r>
              <a:rPr lang="en-US" dirty="0"/>
              <a:t> – all processes for a user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</a:t>
            </a:r>
            <a:r>
              <a:rPr lang="en-US" dirty="0"/>
              <a:t> aux – all processes in the system</a:t>
            </a:r>
          </a:p>
          <a:p>
            <a:pPr lvl="2"/>
            <a:r>
              <a:rPr lang="en-US" dirty="0"/>
              <a:t>Usually helps to pipe it to less: $</a:t>
            </a:r>
            <a:r>
              <a:rPr lang="en-US" dirty="0" err="1"/>
              <a:t>ps</a:t>
            </a:r>
            <a:r>
              <a:rPr lang="en-US" dirty="0"/>
              <a:t> aux | less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AFF3A-CB38-4BBF-B24C-A01BFA40E66B}"/>
              </a:ext>
            </a:extLst>
          </p:cNvPr>
          <p:cNvSpPr/>
          <p:nvPr/>
        </p:nvSpPr>
        <p:spPr>
          <a:xfrm>
            <a:off x="7863804" y="476871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A14ACB-5C6D-40ED-B161-482214C9C5F9}"/>
              </a:ext>
            </a:extLst>
          </p:cNvPr>
          <p:cNvSpPr/>
          <p:nvPr/>
        </p:nvSpPr>
        <p:spPr>
          <a:xfrm>
            <a:off x="6949404" y="196597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8AC88-B209-479E-9598-61CEE8028280}"/>
              </a:ext>
            </a:extLst>
          </p:cNvPr>
          <p:cNvSpPr/>
          <p:nvPr/>
        </p:nvSpPr>
        <p:spPr>
          <a:xfrm>
            <a:off x="5887165" y="338663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ECFB52-66E7-4E4C-9249-66F210363FA0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667654" y="2880336"/>
            <a:ext cx="499652" cy="64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1D3335-FF4C-4241-B721-CFA4191FB05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772345" y="4128501"/>
            <a:ext cx="548659" cy="64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E1BDE-FC61-46A1-8ABE-A0016FE7B699}"/>
              </a:ext>
            </a:extLst>
          </p:cNvPr>
          <p:cNvSpPr/>
          <p:nvPr/>
        </p:nvSpPr>
        <p:spPr>
          <a:xfrm>
            <a:off x="5388426" y="5935749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A38773-BC35-4186-9AF4-990990CDA81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845626" y="5897853"/>
            <a:ext cx="411471" cy="3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DAFE-DF72-4AE7-9CE3-FBA92B53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Calls: Process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1E0B-9753-470A-B857-FFBF5C39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fork() - creates a new process:</a:t>
            </a:r>
          </a:p>
          <a:p>
            <a:pPr lvl="1"/>
            <a:r>
              <a:rPr lang="en-US" dirty="0"/>
              <a:t>Exact duplicate of the original process (file descriptors, registers, etc.)</a:t>
            </a:r>
          </a:p>
          <a:p>
            <a:pPr lvl="1"/>
            <a:r>
              <a:rPr lang="en-US" dirty="0"/>
              <a:t>Parent and child process now</a:t>
            </a:r>
          </a:p>
          <a:p>
            <a:pPr lvl="1"/>
            <a:r>
              <a:rPr lang="en-US" dirty="0"/>
              <a:t>Execute the next instruction following the fork()</a:t>
            </a:r>
          </a:p>
          <a:p>
            <a:r>
              <a:rPr lang="en-US" dirty="0" err="1"/>
              <a:t>getpid</a:t>
            </a:r>
            <a:r>
              <a:rPr lang="en-US" dirty="0"/>
              <a:t>() – process ID</a:t>
            </a:r>
          </a:p>
          <a:p>
            <a:r>
              <a:rPr lang="en-US" dirty="0" err="1"/>
              <a:t>getppid</a:t>
            </a:r>
            <a:r>
              <a:rPr lang="en-US" dirty="0"/>
              <a:t>() – parent process ID</a:t>
            </a:r>
          </a:p>
          <a:p>
            <a:r>
              <a:rPr lang="en-US" dirty="0" err="1"/>
              <a:t>waitpid</a:t>
            </a:r>
            <a:r>
              <a:rPr lang="en-US" dirty="0"/>
              <a:t>() – current (parent) process waits until the child terminates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4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9FBC-5942-4E0E-ACE1-4CC757BF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Example1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FAA3-6E4F-4C36-B233-CD50F186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should have access to a Linux VM from Assignment 1.</a:t>
            </a:r>
          </a:p>
          <a:p>
            <a:endParaRPr lang="en-US" dirty="0"/>
          </a:p>
          <a:p>
            <a:r>
              <a:rPr lang="en-US" dirty="0"/>
              <a:t>You can also </a:t>
            </a:r>
            <a:r>
              <a:rPr lang="en-US" dirty="0" err="1"/>
              <a:t>ssh</a:t>
            </a:r>
            <a:r>
              <a:rPr lang="en-US" dirty="0"/>
              <a:t> into a UNO Linux server: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Download PuTTY: </a:t>
            </a:r>
            <a:r>
              <a:rPr lang="en-US" dirty="0">
                <a:hlinkClick r:id="rId2"/>
              </a:rPr>
              <a:t>https://www.putty.org/</a:t>
            </a:r>
            <a:endParaRPr lang="en-US" dirty="0"/>
          </a:p>
          <a:p>
            <a:pPr lvl="2"/>
            <a:r>
              <a:rPr lang="en-US" dirty="0"/>
              <a:t>Host Name: cook.cs.uno.edu</a:t>
            </a:r>
          </a:p>
          <a:p>
            <a:pPr lvl="2"/>
            <a:r>
              <a:rPr lang="en-US" dirty="0"/>
              <a:t>Port: 22</a:t>
            </a:r>
          </a:p>
          <a:p>
            <a:pPr lvl="2"/>
            <a:r>
              <a:rPr lang="en-US" dirty="0"/>
              <a:t>Use your UNO username/password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UNIX users: $</a:t>
            </a:r>
            <a:r>
              <a:rPr lang="en-US" dirty="0" err="1"/>
              <a:t>ssh</a:t>
            </a:r>
            <a:r>
              <a:rPr lang="en-US" dirty="0"/>
              <a:t> cook.cs.edu –l [your UNO username]</a:t>
            </a:r>
          </a:p>
          <a:p>
            <a:pPr marL="294894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8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A4F-4E53-4D40-BC99-5DEC7984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4894B-7FB5-4CF8-9EDA-B8ECD41FB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6" y="1874537"/>
            <a:ext cx="57245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6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CC9EF-C6A8-41C5-9413-8953E0F8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Concept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4B51D-2E9B-4BA0-94BD-2322A74C4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A4F-4E53-4D40-BC99-5DEC7984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 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53AB32-854D-4D95-ADF7-BE4A0C4B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parent PID?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54FAB-C4A0-4CD5-A1B1-0B3247E3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45" y="2514610"/>
            <a:ext cx="7685714" cy="237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2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A4F-4E53-4D40-BC99-5DEC7984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Example: Fork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868CF-70E5-487E-B387-CA09B4BD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62" y="1325903"/>
            <a:ext cx="76295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A4F-4E53-4D40-BC99-5DEC7984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Example: Fork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6A1BB7-562F-4B56-91C6-7040804D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45" y="1600220"/>
            <a:ext cx="2011658" cy="4389120"/>
          </a:xfrm>
        </p:spPr>
        <p:txBody>
          <a:bodyPr/>
          <a:lstStyle/>
          <a:p>
            <a:r>
              <a:rPr lang="en-US" dirty="0"/>
              <a:t>Which is the parent/child?</a:t>
            </a:r>
          </a:p>
          <a:p>
            <a:r>
              <a:rPr lang="en-US" dirty="0"/>
              <a:t>Why parent PID = 1?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6652C-14D3-48F8-8DB5-8D660B71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903" y="1965976"/>
            <a:ext cx="6207634" cy="393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A4F-4E53-4D40-BC99-5DEC7984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Example: </a:t>
            </a:r>
            <a:r>
              <a:rPr lang="en-US" dirty="0" err="1"/>
              <a:t>Waitpid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6A1BB7-562F-4B56-91C6-7040804D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67" y="1417342"/>
            <a:ext cx="2194536" cy="4389120"/>
          </a:xfrm>
        </p:spPr>
        <p:txBody>
          <a:bodyPr/>
          <a:lstStyle/>
          <a:p>
            <a:r>
              <a:rPr lang="en-US" dirty="0"/>
              <a:t>Can wait for a specific PID or any (all) children with -1.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5C3BE-6F53-417A-BA72-B9F08EB63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57" y="1325903"/>
            <a:ext cx="6305393" cy="54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A4F-4E53-4D40-BC99-5DEC7984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Example: </a:t>
            </a:r>
            <a:r>
              <a:rPr lang="en-US" dirty="0" err="1"/>
              <a:t>Waitpid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8EE16-C10B-4BD6-AC5B-AADB858C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3" y="2057415"/>
            <a:ext cx="7629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9F29-2928-47B5-8347-BB278266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D3EF-1334-4E79-8606-2A8F71C6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 1 to n){</a:t>
            </a:r>
            <a:br>
              <a:rPr lang="en-US" dirty="0"/>
            </a:br>
            <a:r>
              <a:rPr lang="en-US" dirty="0"/>
              <a:t>	fork()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How many children will I get for n = 1, 2, 3, 4, etc.?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1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817-ECCD-42E5-99D4-9D063F9F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8D59-6DA4-4A77-9F9C-CE016A55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 =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 = 2?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D77460-ED59-4A65-9C77-168D2ABB6B48}"/>
              </a:ext>
            </a:extLst>
          </p:cNvPr>
          <p:cNvSpPr/>
          <p:nvPr/>
        </p:nvSpPr>
        <p:spPr>
          <a:xfrm>
            <a:off x="4937756" y="160022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A4088D-6EA3-4683-87AF-4D2856BCF04E}"/>
              </a:ext>
            </a:extLst>
          </p:cNvPr>
          <p:cNvSpPr/>
          <p:nvPr/>
        </p:nvSpPr>
        <p:spPr>
          <a:xfrm>
            <a:off x="4934279" y="3063244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27FB1B-156D-46CA-ADE3-0D31F2E97EB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4568523" y="3843733"/>
            <a:ext cx="499667" cy="57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CE59C8B-7984-4B4F-AB18-06C86250BB2F}"/>
              </a:ext>
            </a:extLst>
          </p:cNvPr>
          <p:cNvSpPr/>
          <p:nvPr/>
        </p:nvSpPr>
        <p:spPr>
          <a:xfrm>
            <a:off x="4111323" y="441657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2328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817-ECCD-42E5-99D4-9D063F9F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8D59-6DA4-4A77-9F9C-CE016A55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 = 3?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84EB0C-3556-4D37-B441-AF9DBC92891F}"/>
              </a:ext>
            </a:extLst>
          </p:cNvPr>
          <p:cNvSpPr/>
          <p:nvPr/>
        </p:nvSpPr>
        <p:spPr>
          <a:xfrm>
            <a:off x="4572000" y="1847088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EE6246-2EE3-47F3-85C4-B1C9B96BF962}"/>
              </a:ext>
            </a:extLst>
          </p:cNvPr>
          <p:cNvCxnSpPr>
            <a:cxnSpLocks/>
          </p:cNvCxnSpPr>
          <p:nvPr/>
        </p:nvCxnSpPr>
        <p:spPr>
          <a:xfrm flipH="1">
            <a:off x="4986733" y="4977801"/>
            <a:ext cx="499667" cy="57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69DF668-F8FA-4A97-B150-0604208FFD00}"/>
              </a:ext>
            </a:extLst>
          </p:cNvPr>
          <p:cNvSpPr/>
          <p:nvPr/>
        </p:nvSpPr>
        <p:spPr>
          <a:xfrm>
            <a:off x="3291854" y="539933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8CC33D-988A-4FF4-B71E-D481477101A5}"/>
              </a:ext>
            </a:extLst>
          </p:cNvPr>
          <p:cNvSpPr/>
          <p:nvPr/>
        </p:nvSpPr>
        <p:spPr>
          <a:xfrm>
            <a:off x="182928" y="5696712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02E08A-7F78-49FD-A6DB-60CA50660979}"/>
              </a:ext>
            </a:extLst>
          </p:cNvPr>
          <p:cNvSpPr/>
          <p:nvPr/>
        </p:nvSpPr>
        <p:spPr>
          <a:xfrm>
            <a:off x="2011698" y="552021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1C1C23-3DF1-403E-8195-5A84BFBDA8C2}"/>
              </a:ext>
            </a:extLst>
          </p:cNvPr>
          <p:cNvCxnSpPr>
            <a:cxnSpLocks/>
          </p:cNvCxnSpPr>
          <p:nvPr/>
        </p:nvCxnSpPr>
        <p:spPr>
          <a:xfrm>
            <a:off x="6492219" y="4691379"/>
            <a:ext cx="499662" cy="57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C9BD57-7DDA-4C12-B97A-CED950BFD322}"/>
              </a:ext>
            </a:extLst>
          </p:cNvPr>
          <p:cNvCxnSpPr>
            <a:cxnSpLocks/>
          </p:cNvCxnSpPr>
          <p:nvPr/>
        </p:nvCxnSpPr>
        <p:spPr>
          <a:xfrm flipH="1">
            <a:off x="3254167" y="4103964"/>
            <a:ext cx="254100" cy="829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90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817-ECCD-42E5-99D4-9D063F9F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8D59-6DA4-4A77-9F9C-CE016A55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3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– 1 children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FBE78D-40DE-4394-AFC6-3196C75FA2DA}"/>
              </a:ext>
            </a:extLst>
          </p:cNvPr>
          <p:cNvSpPr/>
          <p:nvPr/>
        </p:nvSpPr>
        <p:spPr>
          <a:xfrm>
            <a:off x="4937756" y="960147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890128-835F-4E8C-9179-C3B045A0873A}"/>
              </a:ext>
            </a:extLst>
          </p:cNvPr>
          <p:cNvCxnSpPr>
            <a:cxnSpLocks/>
            <a:stCxn id="19" idx="3"/>
            <a:endCxn id="23" idx="0"/>
          </p:cNvCxnSpPr>
          <p:nvPr/>
        </p:nvCxnSpPr>
        <p:spPr>
          <a:xfrm flipH="1">
            <a:off x="3931927" y="1740636"/>
            <a:ext cx="1139740" cy="89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254D214-9C90-40ED-AA6A-EBDBA5E97827}"/>
              </a:ext>
            </a:extLst>
          </p:cNvPr>
          <p:cNvSpPr/>
          <p:nvPr/>
        </p:nvSpPr>
        <p:spPr>
          <a:xfrm>
            <a:off x="3474727" y="263307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FC3D52-3A13-44FB-A98C-29CC1F4E2E62}"/>
              </a:ext>
            </a:extLst>
          </p:cNvPr>
          <p:cNvSpPr/>
          <p:nvPr/>
        </p:nvSpPr>
        <p:spPr>
          <a:xfrm>
            <a:off x="4937756" y="2587513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E1F097-55A2-43F1-97DC-78A303961509}"/>
              </a:ext>
            </a:extLst>
          </p:cNvPr>
          <p:cNvSpPr/>
          <p:nvPr/>
        </p:nvSpPr>
        <p:spPr>
          <a:xfrm>
            <a:off x="2423620" y="3770484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DD478B-B89B-46FA-98D1-AE0BFE204F0C}"/>
              </a:ext>
            </a:extLst>
          </p:cNvPr>
          <p:cNvCxnSpPr>
            <a:cxnSpLocks/>
            <a:stCxn id="19" idx="4"/>
            <a:endCxn id="26" idx="0"/>
          </p:cNvCxnSpPr>
          <p:nvPr/>
        </p:nvCxnSpPr>
        <p:spPr>
          <a:xfrm>
            <a:off x="5394956" y="1874547"/>
            <a:ext cx="0" cy="712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7048D0-DE2F-4D9B-83FE-3A580AB26154}"/>
              </a:ext>
            </a:extLst>
          </p:cNvPr>
          <p:cNvCxnSpPr>
            <a:cxnSpLocks/>
          </p:cNvCxnSpPr>
          <p:nvPr/>
        </p:nvCxnSpPr>
        <p:spPr>
          <a:xfrm flipH="1">
            <a:off x="1274352" y="4422094"/>
            <a:ext cx="316779" cy="362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0C0286-8217-474A-9B95-E6575B7DB104}"/>
              </a:ext>
            </a:extLst>
          </p:cNvPr>
          <p:cNvCxnSpPr>
            <a:cxnSpLocks/>
          </p:cNvCxnSpPr>
          <p:nvPr/>
        </p:nvCxnSpPr>
        <p:spPr>
          <a:xfrm>
            <a:off x="3736194" y="5536582"/>
            <a:ext cx="1531205" cy="84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86C8B4A-F7AC-46B2-A5FB-5C75DA6D8ED3}"/>
              </a:ext>
            </a:extLst>
          </p:cNvPr>
          <p:cNvSpPr/>
          <p:nvPr/>
        </p:nvSpPr>
        <p:spPr>
          <a:xfrm>
            <a:off x="5476234" y="584669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AD588C0-19CD-46F8-B6C1-AEC663224A51}"/>
              </a:ext>
            </a:extLst>
          </p:cNvPr>
          <p:cNvSpPr/>
          <p:nvPr/>
        </p:nvSpPr>
        <p:spPr>
          <a:xfrm>
            <a:off x="1274352" y="5669538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81DF79-6A13-4DB0-ACA1-47BF71F32DDA}"/>
              </a:ext>
            </a:extLst>
          </p:cNvPr>
          <p:cNvCxnSpPr>
            <a:cxnSpLocks/>
            <a:stCxn id="23" idx="3"/>
            <a:endCxn id="27" idx="7"/>
          </p:cNvCxnSpPr>
          <p:nvPr/>
        </p:nvCxnSpPr>
        <p:spPr>
          <a:xfrm flipH="1">
            <a:off x="3204109" y="3413565"/>
            <a:ext cx="404529" cy="49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8C7FBFE-6023-4104-A5A4-3D7BEB009B3F}"/>
              </a:ext>
            </a:extLst>
          </p:cNvPr>
          <p:cNvSpPr/>
          <p:nvPr/>
        </p:nvSpPr>
        <p:spPr>
          <a:xfrm>
            <a:off x="2571421" y="558866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B20A80-5FED-4369-8E74-35DAADDCF644}"/>
              </a:ext>
            </a:extLst>
          </p:cNvPr>
          <p:cNvCxnSpPr>
            <a:cxnSpLocks/>
          </p:cNvCxnSpPr>
          <p:nvPr/>
        </p:nvCxnSpPr>
        <p:spPr>
          <a:xfrm>
            <a:off x="4047438" y="6215534"/>
            <a:ext cx="430379" cy="470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03AFE0A-9910-4785-90E0-3E3F62524002}"/>
              </a:ext>
            </a:extLst>
          </p:cNvPr>
          <p:cNvSpPr/>
          <p:nvPr/>
        </p:nvSpPr>
        <p:spPr>
          <a:xfrm>
            <a:off x="-457145" y="5696712"/>
            <a:ext cx="985783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C111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15DEB4-F07F-4A2E-8B8C-9CA06D8164DA}"/>
              </a:ext>
            </a:extLst>
          </p:cNvPr>
          <p:cNvCxnSpPr>
            <a:cxnSpLocks/>
          </p:cNvCxnSpPr>
          <p:nvPr/>
        </p:nvCxnSpPr>
        <p:spPr>
          <a:xfrm flipH="1">
            <a:off x="753683" y="4210290"/>
            <a:ext cx="718242" cy="42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2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297-377D-47D2-BE39-FB52A67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7891-A70A-4E3A-ABF1-46F761BF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good processes must come to an end. But how?</a:t>
            </a:r>
          </a:p>
          <a:p>
            <a:endParaRPr lang="en-US" dirty="0"/>
          </a:p>
          <a:p>
            <a:r>
              <a:rPr lang="en-US" dirty="0"/>
              <a:t>exit() system call</a:t>
            </a:r>
          </a:p>
          <a:p>
            <a:pPr lvl="1"/>
            <a:r>
              <a:rPr lang="en-US" dirty="0"/>
              <a:t>All process resources (memory, open files, etc.) are deallocated by the OS</a:t>
            </a:r>
          </a:p>
          <a:p>
            <a:pPr lvl="1"/>
            <a:r>
              <a:rPr lang="en-US" dirty="0"/>
              <a:t>Remove PCB from kernel data structures</a:t>
            </a:r>
          </a:p>
          <a:p>
            <a:pPr lvl="1"/>
            <a:endParaRPr lang="en-US" dirty="0"/>
          </a:p>
          <a:p>
            <a:r>
              <a:rPr lang="en-US" dirty="0"/>
              <a:t>If the OS cleans up after me, do I have to do it?</a:t>
            </a:r>
          </a:p>
          <a:p>
            <a:pPr lvl="1"/>
            <a:r>
              <a:rPr lang="en-US" dirty="0"/>
              <a:t>Disregarding “good programming practices”, doing it before exiting a process is a waste of time.</a:t>
            </a:r>
          </a:p>
          <a:p>
            <a:pPr lvl="1"/>
            <a:r>
              <a:rPr lang="en-US" dirty="0"/>
              <a:t>And as long as you don’t have other process threads remain executing </a:t>
            </a:r>
          </a:p>
          <a:p>
            <a:pPr lvl="2"/>
            <a:r>
              <a:rPr lang="en-US" dirty="0"/>
              <a:t>More on threads to come.</a:t>
            </a:r>
          </a:p>
        </p:txBody>
      </p:sp>
    </p:spTree>
    <p:extLst>
      <p:ext uri="{BB962C8B-B14F-4D97-AF65-F5344CB8AC3E}">
        <p14:creationId xmlns:p14="http://schemas.microsoft.com/office/powerpoint/2010/main" val="23480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53357-4F0F-4EC2-A01A-9CFC05B0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C54F3-FED9-4455-BC2A-B3524770D6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Early computer systems executed one program at a time</a:t>
            </a:r>
          </a:p>
          <a:p>
            <a:pPr lvl="1"/>
            <a:endParaRPr lang="en-US" dirty="0"/>
          </a:p>
          <a:p>
            <a:r>
              <a:rPr lang="en-US" dirty="0"/>
              <a:t>This program had </a:t>
            </a:r>
          </a:p>
          <a:p>
            <a:pPr lvl="1"/>
            <a:r>
              <a:rPr lang="en-US" dirty="0"/>
              <a:t>complete control of the system </a:t>
            </a:r>
          </a:p>
          <a:p>
            <a:pPr lvl="1"/>
            <a:r>
              <a:rPr lang="en-US" dirty="0"/>
              <a:t>Unrestricted access to resources</a:t>
            </a:r>
          </a:p>
          <a:p>
            <a:endParaRPr lang="en-US" dirty="0"/>
          </a:p>
        </p:txBody>
      </p:sp>
      <p:pic>
        <p:nvPicPr>
          <p:cNvPr id="7" name="Picture 4099" descr="E:\class\1000\sum2001\11univa.jpg">
            <a:extLst>
              <a:ext uri="{FF2B5EF4-FFF2-40B4-BE49-F238E27FC236}">
                <a16:creationId xmlns:a16="http://schemas.microsoft.com/office/drawing/2014/main" id="{C3E9ACB2-BE69-41AA-901B-F872ECF4A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8863" y="1874537"/>
            <a:ext cx="4309331" cy="277530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102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1EB2-4F82-4157-8743-75B8759A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CAFE-7974-4568-9722-0905F062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a process creates a new process using fork(), which process components can be shared between the parent and child?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some trade-offs between the stack and the heap?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a memory leak?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state(s) can a process transition to from the running state?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does an OS know how to restart a suspended process?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many child processes are created by the following program?</a:t>
            </a:r>
            <a:br>
              <a:rPr lang="en-US" dirty="0"/>
            </a:br>
            <a:r>
              <a:rPr lang="en-US" dirty="0"/>
              <a:t>	void main() {</a:t>
            </a:r>
            <a:br>
              <a:rPr lang="en-US" dirty="0"/>
            </a:br>
            <a:r>
              <a:rPr lang="en-US" dirty="0"/>
              <a:t>		fork();</a:t>
            </a:r>
            <a:br>
              <a:rPr lang="en-US" dirty="0"/>
            </a:br>
            <a:r>
              <a:rPr lang="en-US" dirty="0"/>
              <a:t>		fork();</a:t>
            </a:r>
            <a:br>
              <a:rPr lang="en-US" dirty="0"/>
            </a:br>
            <a:r>
              <a:rPr lang="en-US" dirty="0"/>
              <a:t>	}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on Processes</a:t>
            </a:r>
          </a:p>
          <a:p>
            <a:r>
              <a:rPr lang="en-US" dirty="0"/>
              <a:t>Finish operations on processes</a:t>
            </a:r>
          </a:p>
          <a:p>
            <a:r>
              <a:rPr lang="en-US" dirty="0"/>
              <a:t>Process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6473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A39E-8C56-453A-B315-D8BB09F0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356B-7016-43F8-A0E6-1580E8DB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Section 2.1 &amp; 2.3.8 of Tanenbaum</a:t>
            </a:r>
          </a:p>
          <a:p>
            <a:endParaRPr lang="en-US" dirty="0"/>
          </a:p>
          <a:p>
            <a:r>
              <a:rPr lang="en-US" dirty="0"/>
              <a:t>Assignment 1 is due Monday, 9/4 @ 11:59pm</a:t>
            </a:r>
          </a:p>
        </p:txBody>
      </p:sp>
    </p:spTree>
    <p:extLst>
      <p:ext uri="{BB962C8B-B14F-4D97-AF65-F5344CB8AC3E}">
        <p14:creationId xmlns:p14="http://schemas.microsoft.com/office/powerpoint/2010/main" val="274853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13812F-4CE4-4BD5-80A2-BA88FC0D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12CCE-A1B3-453D-B0A9-5217DD56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computers now execute multiple programs concurrently.</a:t>
            </a:r>
          </a:p>
          <a:p>
            <a:endParaRPr lang="en-US" dirty="0"/>
          </a:p>
          <a:p>
            <a:r>
              <a:rPr lang="en-US" dirty="0"/>
              <a:t>A need to compartmentalize programs led to the notion of a </a:t>
            </a:r>
            <a:r>
              <a:rPr lang="en-US" b="1" dirty="0"/>
              <a:t>process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can potentially have processes run concurrently with the CPU switching between them .</a:t>
            </a:r>
          </a:p>
          <a:p>
            <a:pPr lvl="1"/>
            <a:r>
              <a:rPr lang="en-US" dirty="0"/>
              <a:t>Make the computer more productive!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13812F-4CE4-4BD5-80A2-BA88FC0D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Goal(s): Understand 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12CCE-A1B3-453D-B0A9-5217DD56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notion of a process.</a:t>
            </a:r>
          </a:p>
          <a:p>
            <a:endParaRPr lang="en-US" dirty="0"/>
          </a:p>
          <a:p>
            <a:r>
              <a:rPr lang="en-US" dirty="0"/>
              <a:t>The various processes features. Including: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Creation/termination</a:t>
            </a:r>
          </a:p>
          <a:p>
            <a:pPr lvl="1"/>
            <a:r>
              <a:rPr lang="en-US" dirty="0"/>
              <a:t>Communication between processes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1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42F2-DBC1-4B35-BD21-E4D45A87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Concept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2FDA8-9215-4E0D-A6B6-1BD329096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process is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0EE170-B2EE-4362-A532-6FF10CC5E08A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program in execution.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active (contains a program counter to the next instruction)</a:t>
            </a:r>
          </a:p>
          <a:p>
            <a:endParaRPr lang="en-US" dirty="0"/>
          </a:p>
          <a:p>
            <a:r>
              <a:rPr lang="en-US" dirty="0"/>
              <a:t>more than just code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CE0476-4065-422C-9304-ADCA611EC755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A program is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0A0C5E-18B5-405F-9240-CA01DAE948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process when it is loaded into memory.</a:t>
            </a:r>
          </a:p>
          <a:p>
            <a:endParaRPr lang="en-US" dirty="0"/>
          </a:p>
          <a:p>
            <a:r>
              <a:rPr lang="en-US" dirty="0"/>
              <a:t>passive (e.g., a file on disk)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26BD2-D6C9-4F02-A698-FC6977AD4BF4}"/>
              </a:ext>
            </a:extLst>
          </p:cNvPr>
          <p:cNvSpPr txBox="1"/>
          <p:nvPr/>
        </p:nvSpPr>
        <p:spPr>
          <a:xfrm>
            <a:off x="457244" y="5349219"/>
            <a:ext cx="77723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 Two processes may be associated with the same program, but they are still different execution sequences</a:t>
            </a:r>
          </a:p>
        </p:txBody>
      </p:sp>
    </p:spTree>
    <p:extLst>
      <p:ext uri="{BB962C8B-B14F-4D97-AF65-F5344CB8AC3E}">
        <p14:creationId xmlns:p14="http://schemas.microsoft.com/office/powerpoint/2010/main" val="33559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5827</TotalTime>
  <Words>2369</Words>
  <Application>Microsoft Office PowerPoint</Application>
  <PresentationFormat>On-screen Show (4:3)</PresentationFormat>
  <Paragraphs>515</Paragraphs>
  <Slides>62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Calibri</vt:lpstr>
      <vt:lpstr>Candara</vt:lpstr>
      <vt:lpstr>Century Gothic</vt:lpstr>
      <vt:lpstr>Palatino Linotype</vt:lpstr>
      <vt:lpstr>Wingdings 2</vt:lpstr>
      <vt:lpstr>Presentation on brainstorming</vt:lpstr>
      <vt:lpstr>CSCI 4401/5401:  Principles of Operation Systems</vt:lpstr>
      <vt:lpstr>Announcements</vt:lpstr>
      <vt:lpstr>Upcoming Schedule</vt:lpstr>
      <vt:lpstr>What We’re Doing Today</vt:lpstr>
      <vt:lpstr>Process Concept</vt:lpstr>
      <vt:lpstr>Motivation</vt:lpstr>
      <vt:lpstr>Motivation</vt:lpstr>
      <vt:lpstr>Our Goal(s): Understand …</vt:lpstr>
      <vt:lpstr>Process Concept</vt:lpstr>
      <vt:lpstr>Process: More than just code</vt:lpstr>
      <vt:lpstr>Process in memory: Text Segment</vt:lpstr>
      <vt:lpstr>Process in memory:  Data Segment</vt:lpstr>
      <vt:lpstr>Process in memory:  Heap</vt:lpstr>
      <vt:lpstr>Process in memory:  Stack Segment</vt:lpstr>
      <vt:lpstr>Stack vs Heap Example</vt:lpstr>
      <vt:lpstr>Stack Example</vt:lpstr>
      <vt:lpstr>Heap Example</vt:lpstr>
      <vt:lpstr>Stack vs. Heap: When to use which</vt:lpstr>
      <vt:lpstr>Logical vs Physical Memory</vt:lpstr>
      <vt:lpstr>Process States</vt:lpstr>
      <vt:lpstr>Process States</vt:lpstr>
      <vt:lpstr>Process States</vt:lpstr>
      <vt:lpstr>Process States: Ready</vt:lpstr>
      <vt:lpstr>Process States: Running</vt:lpstr>
      <vt:lpstr>Process States: Waiting</vt:lpstr>
      <vt:lpstr>Process Control Blocks</vt:lpstr>
      <vt:lpstr>Process State</vt:lpstr>
      <vt:lpstr>Process Control Block (PCB)</vt:lpstr>
      <vt:lpstr>Context Switching</vt:lpstr>
      <vt:lpstr>Context Switching</vt:lpstr>
      <vt:lpstr>Context Switching</vt:lpstr>
      <vt:lpstr>Context Switching</vt:lpstr>
      <vt:lpstr>Context Switching</vt:lpstr>
      <vt:lpstr>Context Switching</vt:lpstr>
      <vt:lpstr>Process Scheduling</vt:lpstr>
      <vt:lpstr>Motivation</vt:lpstr>
      <vt:lpstr>Scheduling Queues</vt:lpstr>
      <vt:lpstr>Ready Queue and Device Queues</vt:lpstr>
      <vt:lpstr>Schedulers</vt:lpstr>
      <vt:lpstr>Long-Term Scheduler</vt:lpstr>
      <vt:lpstr>Short-Term (CPU) Scheduler</vt:lpstr>
      <vt:lpstr>Medium-term Scheduler</vt:lpstr>
      <vt:lpstr>Operations on Processes</vt:lpstr>
      <vt:lpstr>Motivation</vt:lpstr>
      <vt:lpstr>Process Creation</vt:lpstr>
      <vt:lpstr>Process Creation</vt:lpstr>
      <vt:lpstr>System Calls: Process Management</vt:lpstr>
      <vt:lpstr>Note for Example1</vt:lpstr>
      <vt:lpstr>Example: Process ID</vt:lpstr>
      <vt:lpstr>Example: Process ID</vt:lpstr>
      <vt:lpstr>Example: Fork</vt:lpstr>
      <vt:lpstr>Example: Fork</vt:lpstr>
      <vt:lpstr>Example: Waitpid</vt:lpstr>
      <vt:lpstr>Example: Waitpid</vt:lpstr>
      <vt:lpstr>Fork Tree</vt:lpstr>
      <vt:lpstr>Fork Tree</vt:lpstr>
      <vt:lpstr>Fork Tree</vt:lpstr>
      <vt:lpstr>Fork Tree</vt:lpstr>
      <vt:lpstr>Process Termination</vt:lpstr>
      <vt:lpstr>Summary/Review</vt:lpstr>
      <vt:lpstr>Next time</vt:lpstr>
      <vt:lpstr>Class 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James Wagner</cp:lastModifiedBy>
  <cp:revision>313</cp:revision>
  <dcterms:created xsi:type="dcterms:W3CDTF">2018-08-26T03:11:26Z</dcterms:created>
  <dcterms:modified xsi:type="dcterms:W3CDTF">2023-08-22T21:41:16Z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