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2"/>
  </p:notesMasterIdLst>
  <p:sldIdLst>
    <p:sldId id="272" r:id="rId2"/>
    <p:sldId id="701" r:id="rId3"/>
    <p:sldId id="576" r:id="rId4"/>
    <p:sldId id="602" r:id="rId5"/>
    <p:sldId id="368" r:id="rId6"/>
    <p:sldId id="627" r:id="rId7"/>
    <p:sldId id="642" r:id="rId8"/>
    <p:sldId id="643" r:id="rId9"/>
    <p:sldId id="399" r:id="rId10"/>
    <p:sldId id="400" r:id="rId11"/>
    <p:sldId id="626" r:id="rId12"/>
    <p:sldId id="644" r:id="rId13"/>
    <p:sldId id="569" r:id="rId14"/>
    <p:sldId id="632" r:id="rId15"/>
    <p:sldId id="633" r:id="rId16"/>
    <p:sldId id="619" r:id="rId17"/>
    <p:sldId id="280" r:id="rId18"/>
    <p:sldId id="634" r:id="rId19"/>
    <p:sldId id="700" r:id="rId20"/>
    <p:sldId id="601" r:id="rId21"/>
    <p:sldId id="571" r:id="rId22"/>
    <p:sldId id="616" r:id="rId23"/>
    <p:sldId id="611" r:id="rId24"/>
    <p:sldId id="615" r:id="rId25"/>
    <p:sldId id="613" r:id="rId26"/>
    <p:sldId id="618" r:id="rId27"/>
    <p:sldId id="609" r:id="rId28"/>
    <p:sldId id="572" r:id="rId29"/>
    <p:sldId id="617" r:id="rId30"/>
    <p:sldId id="628" r:id="rId31"/>
    <p:sldId id="573" r:id="rId32"/>
    <p:sldId id="629" r:id="rId33"/>
    <p:sldId id="630" r:id="rId34"/>
    <p:sldId id="575" r:id="rId35"/>
    <p:sldId id="390" r:id="rId36"/>
    <p:sldId id="381" r:id="rId37"/>
    <p:sldId id="620" r:id="rId38"/>
    <p:sldId id="621" r:id="rId39"/>
    <p:sldId id="382" r:id="rId40"/>
    <p:sldId id="635" r:id="rId41"/>
    <p:sldId id="386" r:id="rId42"/>
    <p:sldId id="631" r:id="rId43"/>
    <p:sldId id="686" r:id="rId44"/>
    <p:sldId id="687" r:id="rId45"/>
    <p:sldId id="688" r:id="rId46"/>
    <p:sldId id="689" r:id="rId47"/>
    <p:sldId id="655" r:id="rId48"/>
    <p:sldId id="650" r:id="rId49"/>
    <p:sldId id="653" r:id="rId50"/>
    <p:sldId id="651" r:id="rId51"/>
    <p:sldId id="652" r:id="rId52"/>
    <p:sldId id="654" r:id="rId53"/>
    <p:sldId id="690" r:id="rId54"/>
    <p:sldId id="691" r:id="rId55"/>
    <p:sldId id="692" r:id="rId56"/>
    <p:sldId id="693" r:id="rId57"/>
    <p:sldId id="657" r:id="rId58"/>
    <p:sldId id="658" r:id="rId59"/>
    <p:sldId id="659" r:id="rId60"/>
    <p:sldId id="660" r:id="rId61"/>
    <p:sldId id="672" r:id="rId62"/>
    <p:sldId id="673" r:id="rId63"/>
    <p:sldId id="674" r:id="rId64"/>
    <p:sldId id="675" r:id="rId65"/>
    <p:sldId id="676" r:id="rId66"/>
    <p:sldId id="677" r:id="rId67"/>
    <p:sldId id="678" r:id="rId68"/>
    <p:sldId id="679" r:id="rId69"/>
    <p:sldId id="695" r:id="rId70"/>
    <p:sldId id="680" r:id="rId71"/>
    <p:sldId id="696" r:id="rId72"/>
    <p:sldId id="681" r:id="rId73"/>
    <p:sldId id="682" r:id="rId74"/>
    <p:sldId id="697" r:id="rId75"/>
    <p:sldId id="683" r:id="rId76"/>
    <p:sldId id="698" r:id="rId77"/>
    <p:sldId id="699" r:id="rId78"/>
    <p:sldId id="598" r:id="rId79"/>
    <p:sldId id="599" r:id="rId80"/>
    <p:sldId id="600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AE0BE-B271-451F-B6CD-FF8A2CDF596F}" v="1" dt="2023-08-29T12:55:36.25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4" autoAdjust="0"/>
    <p:restoredTop sz="94660"/>
  </p:normalViewPr>
  <p:slideViewPr>
    <p:cSldViewPr>
      <p:cViewPr varScale="1">
        <p:scale>
          <a:sx n="102" d="100"/>
          <a:sy n="102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CABAE0BE-B271-451F-B6CD-FF8A2CDF596F}"/>
    <pc:docChg chg="addSld delSld modSld">
      <pc:chgData name="James Wagner" userId="2862651d-6f44-4741-89aa-aec1c8926fa8" providerId="ADAL" clId="{CABAE0BE-B271-451F-B6CD-FF8A2CDF596F}" dt="2023-08-29T12:55:41.428" v="45" actId="20577"/>
      <pc:docMkLst>
        <pc:docMk/>
      </pc:docMkLst>
      <pc:sldChg chg="modSp mod">
        <pc:chgData name="James Wagner" userId="2862651d-6f44-4741-89aa-aec1c8926fa8" providerId="ADAL" clId="{CABAE0BE-B271-451F-B6CD-FF8A2CDF596F}" dt="2023-08-29T12:52:47.230" v="20" actId="20577"/>
        <pc:sldMkLst>
          <pc:docMk/>
          <pc:sldMk cId="3549628654" sldId="272"/>
        </pc:sldMkLst>
        <pc:spChg chg="mod">
          <ac:chgData name="James Wagner" userId="2862651d-6f44-4741-89aa-aec1c8926fa8" providerId="ADAL" clId="{CABAE0BE-B271-451F-B6CD-FF8A2CDF596F}" dt="2023-08-29T12:52:47.230" v="2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CABAE0BE-B271-451F-B6CD-FF8A2CDF596F}" dt="2023-08-29T12:52:58.010" v="22" actId="6549"/>
        <pc:sldMkLst>
          <pc:docMk/>
          <pc:sldMk cId="1398691328" sldId="576"/>
        </pc:sldMkLst>
        <pc:spChg chg="mod">
          <ac:chgData name="James Wagner" userId="2862651d-6f44-4741-89aa-aec1c8926fa8" providerId="ADAL" clId="{CABAE0BE-B271-451F-B6CD-FF8A2CDF596F}" dt="2023-08-29T12:52:58.010" v="22" actId="6549"/>
          <ac:spMkLst>
            <pc:docMk/>
            <pc:sldMk cId="1398691328" sldId="576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CABAE0BE-B271-451F-B6CD-FF8A2CDF596F}" dt="2023-08-29T12:55:19.173" v="31" actId="20577"/>
        <pc:sldMkLst>
          <pc:docMk/>
          <pc:sldMk cId="3341632398" sldId="600"/>
        </pc:sldMkLst>
        <pc:spChg chg="mod">
          <ac:chgData name="James Wagner" userId="2862651d-6f44-4741-89aa-aec1c8926fa8" providerId="ADAL" clId="{CABAE0BE-B271-451F-B6CD-FF8A2CDF596F}" dt="2023-08-29T12:55:19.173" v="31" actId="20577"/>
          <ac:spMkLst>
            <pc:docMk/>
            <pc:sldMk cId="3341632398" sldId="600"/>
            <ac:spMk id="3" creationId="{00000000-0000-0000-0000-000000000000}"/>
          </ac:spMkLst>
        </pc:spChg>
      </pc:sldChg>
      <pc:sldChg chg="del">
        <pc:chgData name="James Wagner" userId="2862651d-6f44-4741-89aa-aec1c8926fa8" providerId="ADAL" clId="{CABAE0BE-B271-451F-B6CD-FF8A2CDF596F}" dt="2023-08-29T12:53:10.335" v="23" actId="47"/>
        <pc:sldMkLst>
          <pc:docMk/>
          <pc:sldMk cId="3241248288" sldId="645"/>
        </pc:sldMkLst>
      </pc:sldChg>
      <pc:sldChg chg="modSp mod">
        <pc:chgData name="James Wagner" userId="2862651d-6f44-4741-89aa-aec1c8926fa8" providerId="ADAL" clId="{CABAE0BE-B271-451F-B6CD-FF8A2CDF596F}" dt="2023-08-29T11:32:29.217" v="16" actId="20577"/>
        <pc:sldMkLst>
          <pc:docMk/>
          <pc:sldMk cId="4040766465" sldId="650"/>
        </pc:sldMkLst>
        <pc:spChg chg="mod">
          <ac:chgData name="James Wagner" userId="2862651d-6f44-4741-89aa-aec1c8926fa8" providerId="ADAL" clId="{CABAE0BE-B271-451F-B6CD-FF8A2CDF596F}" dt="2023-08-29T11:32:29.217" v="16" actId="20577"/>
          <ac:spMkLst>
            <pc:docMk/>
            <pc:sldMk cId="4040766465" sldId="650"/>
            <ac:spMk id="2" creationId="{192A814D-97FA-4D4B-B261-929B74577546}"/>
          </ac:spMkLst>
        </pc:spChg>
      </pc:sldChg>
      <pc:sldChg chg="modSp add mod">
        <pc:chgData name="James Wagner" userId="2862651d-6f44-4741-89aa-aec1c8926fa8" providerId="ADAL" clId="{CABAE0BE-B271-451F-B6CD-FF8A2CDF596F}" dt="2023-08-29T12:55:41.428" v="45" actId="20577"/>
        <pc:sldMkLst>
          <pc:docMk/>
          <pc:sldMk cId="699826720" sldId="701"/>
        </pc:sldMkLst>
        <pc:spChg chg="mod">
          <ac:chgData name="James Wagner" userId="2862651d-6f44-4741-89aa-aec1c8926fa8" providerId="ADAL" clId="{CABAE0BE-B271-451F-B6CD-FF8A2CDF596F}" dt="2023-08-29T12:55:41.428" v="45" actId="20577"/>
          <ac:spMkLst>
            <pc:docMk/>
            <pc:sldMk cId="699826720" sldId="701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CABAE0BE-B271-451F-B6CD-FF8A2CDF596F}" dt="2023-08-29T12:53:10.335" v="23" actId="47"/>
        <pc:sldMkLst>
          <pc:docMk/>
          <pc:sldMk cId="2915706763" sldId="701"/>
        </pc:sldMkLst>
      </pc:sldChg>
    </pc:docChg>
  </pc:docChgLst>
  <pc:docChgLst>
    <pc:chgData name="James Wagner" userId="2862651d-6f44-4741-89aa-aec1c8926fa8" providerId="ADAL" clId="{84417DB6-28A2-4B7A-81EF-879853CB7F6F}"/>
    <pc:docChg chg="custSel addSld delSld modSld">
      <pc:chgData name="James Wagner" userId="2862651d-6f44-4741-89aa-aec1c8926fa8" providerId="ADAL" clId="{84417DB6-28A2-4B7A-81EF-879853CB7F6F}" dt="2022-08-30T22:31:56.068" v="2078" actId="20577"/>
      <pc:docMkLst>
        <pc:docMk/>
      </pc:docMkLst>
      <pc:sldChg chg="modSp mod">
        <pc:chgData name="James Wagner" userId="2862651d-6f44-4741-89aa-aec1c8926fa8" providerId="ADAL" clId="{84417DB6-28A2-4B7A-81EF-879853CB7F6F}" dt="2022-08-30T17:43:23.809" v="17" actId="20577"/>
        <pc:sldMkLst>
          <pc:docMk/>
          <pc:sldMk cId="3549628654" sldId="272"/>
        </pc:sldMkLst>
        <pc:spChg chg="mod">
          <ac:chgData name="James Wagner" userId="2862651d-6f44-4741-89aa-aec1c8926fa8" providerId="ADAL" clId="{84417DB6-28A2-4B7A-81EF-879853CB7F6F}" dt="2022-08-30T17:43:23.809" v="17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84417DB6-28A2-4B7A-81EF-879853CB7F6F}" dt="2022-08-30T17:43:47.427" v="27" actId="47"/>
        <pc:sldMkLst>
          <pc:docMk/>
          <pc:sldMk cId="1564365484" sldId="367"/>
        </pc:sldMkLst>
      </pc:sldChg>
      <pc:sldChg chg="modSp mod">
        <pc:chgData name="James Wagner" userId="2862651d-6f44-4741-89aa-aec1c8926fa8" providerId="ADAL" clId="{84417DB6-28A2-4B7A-81EF-879853CB7F6F}" dt="2022-08-30T19:52:42.019" v="683" actId="20577"/>
        <pc:sldMkLst>
          <pc:docMk/>
          <pc:sldMk cId="688366841" sldId="569"/>
        </pc:sldMkLst>
        <pc:spChg chg="mod">
          <ac:chgData name="James Wagner" userId="2862651d-6f44-4741-89aa-aec1c8926fa8" providerId="ADAL" clId="{84417DB6-28A2-4B7A-81EF-879853CB7F6F}" dt="2022-08-30T18:21:14.697" v="474" actId="20577"/>
          <ac:spMkLst>
            <pc:docMk/>
            <pc:sldMk cId="688366841" sldId="569"/>
            <ac:spMk id="2" creationId="{00000000-0000-0000-0000-000000000000}"/>
          </ac:spMkLst>
        </pc:spChg>
        <pc:spChg chg="mod">
          <ac:chgData name="James Wagner" userId="2862651d-6f44-4741-89aa-aec1c8926fa8" providerId="ADAL" clId="{84417DB6-28A2-4B7A-81EF-879853CB7F6F}" dt="2022-08-30T19:52:42.019" v="683" actId="20577"/>
          <ac:spMkLst>
            <pc:docMk/>
            <pc:sldMk cId="688366841" sldId="569"/>
            <ac:spMk id="3" creationId="{00000000-0000-0000-0000-000000000000}"/>
          </ac:spMkLst>
        </pc:spChg>
        <pc:picChg chg="mod">
          <ac:chgData name="James Wagner" userId="2862651d-6f44-4741-89aa-aec1c8926fa8" providerId="ADAL" clId="{84417DB6-28A2-4B7A-81EF-879853CB7F6F}" dt="2022-08-30T19:52:37.267" v="682" actId="1035"/>
          <ac:picMkLst>
            <pc:docMk/>
            <pc:sldMk cId="688366841" sldId="569"/>
            <ac:picMk id="4" creationId="{0E727D54-1ABB-4F48-B2D8-F7DACDD27EB4}"/>
          </ac:picMkLst>
        </pc:picChg>
      </pc:sldChg>
      <pc:sldChg chg="modSp mod">
        <pc:chgData name="James Wagner" userId="2862651d-6f44-4741-89aa-aec1c8926fa8" providerId="ADAL" clId="{84417DB6-28A2-4B7A-81EF-879853CB7F6F}" dt="2022-08-30T20:49:57.069" v="1452" actId="20577"/>
        <pc:sldMkLst>
          <pc:docMk/>
          <pc:sldMk cId="1398691328" sldId="576"/>
        </pc:sldMkLst>
        <pc:spChg chg="mod">
          <ac:chgData name="James Wagner" userId="2862651d-6f44-4741-89aa-aec1c8926fa8" providerId="ADAL" clId="{84417DB6-28A2-4B7A-81EF-879853CB7F6F}" dt="2022-08-30T20:49:57.069" v="1452" actId="20577"/>
          <ac:spMkLst>
            <pc:docMk/>
            <pc:sldMk cId="1398691328" sldId="576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18:22:53.841" v="486" actId="20577"/>
        <pc:sldMkLst>
          <pc:docMk/>
          <pc:sldMk cId="3341632398" sldId="600"/>
        </pc:sldMkLst>
        <pc:spChg chg="mod">
          <ac:chgData name="James Wagner" userId="2862651d-6f44-4741-89aa-aec1c8926fa8" providerId="ADAL" clId="{84417DB6-28A2-4B7A-81EF-879853CB7F6F}" dt="2022-08-30T18:22:53.841" v="486" actId="20577"/>
          <ac:spMkLst>
            <pc:docMk/>
            <pc:sldMk cId="3341632398" sldId="600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20:10:38.903" v="1413" actId="20577"/>
        <pc:sldMkLst>
          <pc:docMk/>
          <pc:sldMk cId="4195843968" sldId="618"/>
        </pc:sldMkLst>
        <pc:spChg chg="mod">
          <ac:chgData name="James Wagner" userId="2862651d-6f44-4741-89aa-aec1c8926fa8" providerId="ADAL" clId="{84417DB6-28A2-4B7A-81EF-879853CB7F6F}" dt="2022-08-30T20:10:38.903" v="1413" actId="20577"/>
          <ac:spMkLst>
            <pc:docMk/>
            <pc:sldMk cId="4195843968" sldId="618"/>
            <ac:spMk id="3" creationId="{B07DC88E-178B-4F4E-A8F6-80E4D3E24FEB}"/>
          </ac:spMkLst>
        </pc:spChg>
      </pc:sldChg>
      <pc:sldChg chg="modSp mod">
        <pc:chgData name="James Wagner" userId="2862651d-6f44-4741-89aa-aec1c8926fa8" providerId="ADAL" clId="{84417DB6-28A2-4B7A-81EF-879853CB7F6F}" dt="2022-08-30T19:58:17.594" v="760" actId="20577"/>
        <pc:sldMkLst>
          <pc:docMk/>
          <pc:sldMk cId="886229706" sldId="619"/>
        </pc:sldMkLst>
        <pc:spChg chg="mod">
          <ac:chgData name="James Wagner" userId="2862651d-6f44-4741-89aa-aec1c8926fa8" providerId="ADAL" clId="{84417DB6-28A2-4B7A-81EF-879853CB7F6F}" dt="2022-08-30T19:58:17.594" v="760" actId="20577"/>
          <ac:spMkLst>
            <pc:docMk/>
            <pc:sldMk cId="886229706" sldId="619"/>
            <ac:spMk id="3" creationId="{F2F38FDE-4D44-46F8-A11B-25F796742852}"/>
          </ac:spMkLst>
        </pc:spChg>
      </pc:sldChg>
      <pc:sldChg chg="del">
        <pc:chgData name="James Wagner" userId="2862651d-6f44-4741-89aa-aec1c8926fa8" providerId="ADAL" clId="{84417DB6-28A2-4B7A-81EF-879853CB7F6F}" dt="2022-08-30T17:44:05.891" v="30" actId="47"/>
        <pc:sldMkLst>
          <pc:docMk/>
          <pc:sldMk cId="285319002" sldId="622"/>
        </pc:sldMkLst>
      </pc:sldChg>
      <pc:sldChg chg="modSp del mod">
        <pc:chgData name="James Wagner" userId="2862651d-6f44-4741-89aa-aec1c8926fa8" providerId="ADAL" clId="{84417DB6-28A2-4B7A-81EF-879853CB7F6F}" dt="2022-08-30T17:44:31.363" v="42" actId="47"/>
        <pc:sldMkLst>
          <pc:docMk/>
          <pc:sldMk cId="3207549716" sldId="623"/>
        </pc:sldMkLst>
        <pc:spChg chg="mod">
          <ac:chgData name="James Wagner" userId="2862651d-6f44-4741-89aa-aec1c8926fa8" providerId="ADAL" clId="{84417DB6-28A2-4B7A-81EF-879853CB7F6F}" dt="2022-08-30T17:44:13.417" v="36" actId="20577"/>
          <ac:spMkLst>
            <pc:docMk/>
            <pc:sldMk cId="3207549716" sldId="623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18:24:23.001" v="524" actId="6549"/>
        <pc:sldMkLst>
          <pc:docMk/>
          <pc:sldMk cId="1967997542" sldId="625"/>
        </pc:sldMkLst>
        <pc:spChg chg="mod">
          <ac:chgData name="James Wagner" userId="2862651d-6f44-4741-89aa-aec1c8926fa8" providerId="ADAL" clId="{84417DB6-28A2-4B7A-81EF-879853CB7F6F}" dt="2022-08-30T18:24:23.001" v="524" actId="6549"/>
          <ac:spMkLst>
            <pc:docMk/>
            <pc:sldMk cId="1967997542" sldId="625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19:54:18.130" v="731" actId="20577"/>
        <pc:sldMkLst>
          <pc:docMk/>
          <pc:sldMk cId="3411369196" sldId="632"/>
        </pc:sldMkLst>
        <pc:spChg chg="mod">
          <ac:chgData name="James Wagner" userId="2862651d-6f44-4741-89aa-aec1c8926fa8" providerId="ADAL" clId="{84417DB6-28A2-4B7A-81EF-879853CB7F6F}" dt="2022-08-30T18:21:18.122" v="475" actId="20577"/>
          <ac:spMkLst>
            <pc:docMk/>
            <pc:sldMk cId="3411369196" sldId="632"/>
            <ac:spMk id="2" creationId="{00000000-0000-0000-0000-000000000000}"/>
          </ac:spMkLst>
        </pc:spChg>
        <pc:spChg chg="mod">
          <ac:chgData name="James Wagner" userId="2862651d-6f44-4741-89aa-aec1c8926fa8" providerId="ADAL" clId="{84417DB6-28A2-4B7A-81EF-879853CB7F6F}" dt="2022-08-30T19:54:18.130" v="731" actId="20577"/>
          <ac:spMkLst>
            <pc:docMk/>
            <pc:sldMk cId="3411369196" sldId="632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18:21:20.593" v="476" actId="20577"/>
        <pc:sldMkLst>
          <pc:docMk/>
          <pc:sldMk cId="3933998753" sldId="633"/>
        </pc:sldMkLst>
        <pc:spChg chg="mod">
          <ac:chgData name="James Wagner" userId="2862651d-6f44-4741-89aa-aec1c8926fa8" providerId="ADAL" clId="{84417DB6-28A2-4B7A-81EF-879853CB7F6F}" dt="2022-08-30T18:21:20.593" v="476" actId="20577"/>
          <ac:spMkLst>
            <pc:docMk/>
            <pc:sldMk cId="3933998753" sldId="633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84417DB6-28A2-4B7A-81EF-879853CB7F6F}" dt="2022-08-30T18:21:28.057" v="477" actId="20577"/>
        <pc:sldMkLst>
          <pc:docMk/>
          <pc:sldMk cId="987653526" sldId="634"/>
        </pc:sldMkLst>
        <pc:spChg chg="mod">
          <ac:chgData name="James Wagner" userId="2862651d-6f44-4741-89aa-aec1c8926fa8" providerId="ADAL" clId="{84417DB6-28A2-4B7A-81EF-879853CB7F6F}" dt="2022-08-30T18:21:28.057" v="477" actId="20577"/>
          <ac:spMkLst>
            <pc:docMk/>
            <pc:sldMk cId="987653526" sldId="634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84417DB6-28A2-4B7A-81EF-879853CB7F6F}" dt="2022-08-30T17:43:51.471" v="28" actId="47"/>
        <pc:sldMkLst>
          <pc:docMk/>
          <pc:sldMk cId="95599461" sldId="636"/>
        </pc:sldMkLst>
      </pc:sldChg>
      <pc:sldChg chg="del">
        <pc:chgData name="James Wagner" userId="2862651d-6f44-4741-89aa-aec1c8926fa8" providerId="ADAL" clId="{84417DB6-28A2-4B7A-81EF-879853CB7F6F}" dt="2022-08-30T17:43:54.589" v="29" actId="47"/>
        <pc:sldMkLst>
          <pc:docMk/>
          <pc:sldMk cId="2411732088" sldId="637"/>
        </pc:sldMkLst>
      </pc:sldChg>
      <pc:sldChg chg="del">
        <pc:chgData name="James Wagner" userId="2862651d-6f44-4741-89aa-aec1c8926fa8" providerId="ADAL" clId="{84417DB6-28A2-4B7A-81EF-879853CB7F6F}" dt="2022-08-30T17:44:18.756" v="37" actId="47"/>
        <pc:sldMkLst>
          <pc:docMk/>
          <pc:sldMk cId="3182405612" sldId="638"/>
        </pc:sldMkLst>
      </pc:sldChg>
      <pc:sldChg chg="del">
        <pc:chgData name="James Wagner" userId="2862651d-6f44-4741-89aa-aec1c8926fa8" providerId="ADAL" clId="{84417DB6-28A2-4B7A-81EF-879853CB7F6F}" dt="2022-08-30T17:44:19.664" v="38" actId="47"/>
        <pc:sldMkLst>
          <pc:docMk/>
          <pc:sldMk cId="3213595095" sldId="639"/>
        </pc:sldMkLst>
      </pc:sldChg>
      <pc:sldChg chg="del">
        <pc:chgData name="James Wagner" userId="2862651d-6f44-4741-89aa-aec1c8926fa8" providerId="ADAL" clId="{84417DB6-28A2-4B7A-81EF-879853CB7F6F}" dt="2022-08-30T17:44:20.406" v="39" actId="47"/>
        <pc:sldMkLst>
          <pc:docMk/>
          <pc:sldMk cId="2638947591" sldId="640"/>
        </pc:sldMkLst>
      </pc:sldChg>
      <pc:sldChg chg="del">
        <pc:chgData name="James Wagner" userId="2862651d-6f44-4741-89aa-aec1c8926fa8" providerId="ADAL" clId="{84417DB6-28A2-4B7A-81EF-879853CB7F6F}" dt="2022-08-30T17:44:21.263" v="40" actId="47"/>
        <pc:sldMkLst>
          <pc:docMk/>
          <pc:sldMk cId="797966341" sldId="641"/>
        </pc:sldMkLst>
      </pc:sldChg>
      <pc:sldChg chg="modSp new mod">
        <pc:chgData name="James Wagner" userId="2862651d-6f44-4741-89aa-aec1c8926fa8" providerId="ADAL" clId="{84417DB6-28A2-4B7A-81EF-879853CB7F6F}" dt="2022-08-30T18:20:09.586" v="473" actId="20577"/>
        <pc:sldMkLst>
          <pc:docMk/>
          <pc:sldMk cId="3241248288" sldId="645"/>
        </pc:sldMkLst>
        <pc:spChg chg="mod">
          <ac:chgData name="James Wagner" userId="2862651d-6f44-4741-89aa-aec1c8926fa8" providerId="ADAL" clId="{84417DB6-28A2-4B7A-81EF-879853CB7F6F}" dt="2022-08-30T17:44:35.319" v="48" actId="20577"/>
          <ac:spMkLst>
            <pc:docMk/>
            <pc:sldMk cId="3241248288" sldId="645"/>
            <ac:spMk id="2" creationId="{E04625E8-5A9F-E84F-BBC3-BF9A723BE1BE}"/>
          </ac:spMkLst>
        </pc:spChg>
        <pc:spChg chg="mod">
          <ac:chgData name="James Wagner" userId="2862651d-6f44-4741-89aa-aec1c8926fa8" providerId="ADAL" clId="{84417DB6-28A2-4B7A-81EF-879853CB7F6F}" dt="2022-08-30T18:20:09.586" v="473" actId="20577"/>
          <ac:spMkLst>
            <pc:docMk/>
            <pc:sldMk cId="3241248288" sldId="645"/>
            <ac:spMk id="3" creationId="{561BAEA7-3C48-0916-4421-D67C7D2019E8}"/>
          </ac:spMkLst>
        </pc:spChg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4040766465" sldId="650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2104965361" sldId="651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3159393834" sldId="652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1451419626" sldId="653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4221193448" sldId="654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1669572249" sldId="655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653070983" sldId="657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213890195" sldId="658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4185454104" sldId="659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2878881677" sldId="660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3508363339" sldId="672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2674719362" sldId="673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360752475" sldId="674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2260199051" sldId="675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929226256" sldId="676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852683958" sldId="677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2000873120" sldId="678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075547506" sldId="679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910788583" sldId="680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3876607133" sldId="681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928805527" sldId="682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300074938" sldId="683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606100703" sldId="686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2489262410" sldId="687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3347720538" sldId="688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3570718332" sldId="689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4037032990" sldId="690"/>
        </pc:sldMkLst>
      </pc:sldChg>
      <pc:sldChg chg="modSp add mod">
        <pc:chgData name="James Wagner" userId="2862651d-6f44-4741-89aa-aec1c8926fa8" providerId="ADAL" clId="{84417DB6-28A2-4B7A-81EF-879853CB7F6F}" dt="2022-08-30T22:31:56.068" v="2078" actId="20577"/>
        <pc:sldMkLst>
          <pc:docMk/>
          <pc:sldMk cId="1713998281" sldId="691"/>
        </pc:sldMkLst>
        <pc:spChg chg="mod">
          <ac:chgData name="James Wagner" userId="2862651d-6f44-4741-89aa-aec1c8926fa8" providerId="ADAL" clId="{84417DB6-28A2-4B7A-81EF-879853CB7F6F}" dt="2022-08-30T22:31:56.068" v="2078" actId="20577"/>
          <ac:spMkLst>
            <pc:docMk/>
            <pc:sldMk cId="1713998281" sldId="691"/>
            <ac:spMk id="5" creationId="{AFC1EF04-9B57-4923-A1E7-764B565B0E87}"/>
          </ac:spMkLst>
        </pc:spChg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2260662577" sldId="692"/>
        </pc:sldMkLst>
      </pc:sldChg>
      <pc:sldChg chg="add">
        <pc:chgData name="James Wagner" userId="2862651d-6f44-4741-89aa-aec1c8926fa8" providerId="ADAL" clId="{84417DB6-28A2-4B7A-81EF-879853CB7F6F}" dt="2022-08-30T18:30:37.975" v="525"/>
        <pc:sldMkLst>
          <pc:docMk/>
          <pc:sldMk cId="500541233" sldId="693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2551474717" sldId="695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3247935284" sldId="696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3081080564" sldId="697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3721528873" sldId="698"/>
        </pc:sldMkLst>
      </pc:sldChg>
      <pc:sldChg chg="add">
        <pc:chgData name="James Wagner" userId="2862651d-6f44-4741-89aa-aec1c8926fa8" providerId="ADAL" clId="{84417DB6-28A2-4B7A-81EF-879853CB7F6F}" dt="2022-08-30T18:31:04.988" v="526"/>
        <pc:sldMkLst>
          <pc:docMk/>
          <pc:sldMk cId="1000865013" sldId="699"/>
        </pc:sldMkLst>
      </pc:sldChg>
      <pc:sldChg chg="modSp new mod">
        <pc:chgData name="James Wagner" userId="2862651d-6f44-4741-89aa-aec1c8926fa8" providerId="ADAL" clId="{84417DB6-28A2-4B7A-81EF-879853CB7F6F}" dt="2022-08-30T20:07:22.001" v="1406" actId="113"/>
        <pc:sldMkLst>
          <pc:docMk/>
          <pc:sldMk cId="1447315001" sldId="700"/>
        </pc:sldMkLst>
        <pc:spChg chg="mod">
          <ac:chgData name="James Wagner" userId="2862651d-6f44-4741-89aa-aec1c8926fa8" providerId="ADAL" clId="{84417DB6-28A2-4B7A-81EF-879853CB7F6F}" dt="2022-08-30T20:01:11.081" v="783" actId="20577"/>
          <ac:spMkLst>
            <pc:docMk/>
            <pc:sldMk cId="1447315001" sldId="700"/>
            <ac:spMk id="2" creationId="{3A67BE5B-0DCB-49CE-5D30-6F37FAFB48D4}"/>
          </ac:spMkLst>
        </pc:spChg>
        <pc:spChg chg="mod">
          <ac:chgData name="James Wagner" userId="2862651d-6f44-4741-89aa-aec1c8926fa8" providerId="ADAL" clId="{84417DB6-28A2-4B7A-81EF-879853CB7F6F}" dt="2022-08-30T20:07:22.001" v="1406" actId="113"/>
          <ac:spMkLst>
            <pc:docMk/>
            <pc:sldMk cId="1447315001" sldId="700"/>
            <ac:spMk id="3" creationId="{42C2BF92-9A86-6413-4F59-2919676E5906}"/>
          </ac:spMkLst>
        </pc:spChg>
      </pc:sldChg>
      <pc:sldChg chg="modSp new mod modNotesTx">
        <pc:chgData name="James Wagner" userId="2862651d-6f44-4741-89aa-aec1c8926fa8" providerId="ADAL" clId="{84417DB6-28A2-4B7A-81EF-879853CB7F6F}" dt="2022-08-30T20:58:50.955" v="2074" actId="20577"/>
        <pc:sldMkLst>
          <pc:docMk/>
          <pc:sldMk cId="2915706763" sldId="701"/>
        </pc:sldMkLst>
        <pc:spChg chg="mod">
          <ac:chgData name="James Wagner" userId="2862651d-6f44-4741-89aa-aec1c8926fa8" providerId="ADAL" clId="{84417DB6-28A2-4B7A-81EF-879853CB7F6F}" dt="2022-08-30T20:58:50.955" v="2074" actId="20577"/>
          <ac:spMkLst>
            <pc:docMk/>
            <pc:sldMk cId="2915706763" sldId="701"/>
            <ac:spMk id="2" creationId="{D37D7A9B-6B50-E347-2CBF-234635BBA58E}"/>
          </ac:spMkLst>
        </pc:spChg>
        <pc:spChg chg="mod">
          <ac:chgData name="James Wagner" userId="2862651d-6f44-4741-89aa-aec1c8926fa8" providerId="ADAL" clId="{84417DB6-28A2-4B7A-81EF-879853CB7F6F}" dt="2022-08-30T20:56:38.068" v="2067" actId="20577"/>
          <ac:spMkLst>
            <pc:docMk/>
            <pc:sldMk cId="2915706763" sldId="701"/>
            <ac:spMk id="3" creationId="{375BEFF3-2E8F-5977-B6D2-1A34E45C8519}"/>
          </ac:spMkLst>
        </pc:spChg>
      </pc:sldChg>
    </pc:docChg>
  </pc:docChgLst>
  <pc:docChgLst>
    <pc:chgData name="James Wagner" userId="2862651d-6f44-4741-89aa-aec1c8926fa8" providerId="ADAL" clId="{CC44CAD0-F61B-467A-B2F9-D0331BE27FF1}"/>
    <pc:docChg chg="custSel addSld delSld modSld">
      <pc:chgData name="James Wagner" userId="2862651d-6f44-4741-89aa-aec1c8926fa8" providerId="ADAL" clId="{CC44CAD0-F61B-467A-B2F9-D0331BE27FF1}" dt="2023-08-29T22:20:32.729" v="210" actId="6549"/>
      <pc:docMkLst>
        <pc:docMk/>
      </pc:docMkLst>
      <pc:sldChg chg="modSp mod">
        <pc:chgData name="James Wagner" userId="2862651d-6f44-4741-89aa-aec1c8926fa8" providerId="ADAL" clId="{CC44CAD0-F61B-467A-B2F9-D0331BE27FF1}" dt="2023-08-29T22:20:32.729" v="210" actId="6549"/>
        <pc:sldMkLst>
          <pc:docMk/>
          <pc:sldMk cId="664737057" sldId="599"/>
        </pc:sldMkLst>
        <pc:spChg chg="mod">
          <ac:chgData name="James Wagner" userId="2862651d-6f44-4741-89aa-aec1c8926fa8" providerId="ADAL" clId="{CC44CAD0-F61B-467A-B2F9-D0331BE27FF1}" dt="2023-08-29T22:20:32.729" v="210" actId="6549"/>
          <ac:spMkLst>
            <pc:docMk/>
            <pc:sldMk cId="664737057" sldId="599"/>
            <ac:spMk id="3" creationId="{00000000-0000-0000-0000-000000000000}"/>
          </ac:spMkLst>
        </pc:spChg>
      </pc:sldChg>
      <pc:sldChg chg="modSp mod modNotesTx">
        <pc:chgData name="James Wagner" userId="2862651d-6f44-4741-89aa-aec1c8926fa8" providerId="ADAL" clId="{CC44CAD0-F61B-467A-B2F9-D0331BE27FF1}" dt="2023-08-29T21:46:47.131" v="55" actId="20577"/>
        <pc:sldMkLst>
          <pc:docMk/>
          <pc:sldMk cId="2061873136" sldId="611"/>
        </pc:sldMkLst>
        <pc:spChg chg="mod">
          <ac:chgData name="James Wagner" userId="2862651d-6f44-4741-89aa-aec1c8926fa8" providerId="ADAL" clId="{CC44CAD0-F61B-467A-B2F9-D0331BE27FF1}" dt="2023-08-29T21:46:36.068" v="9" actId="20577"/>
          <ac:spMkLst>
            <pc:docMk/>
            <pc:sldMk cId="2061873136" sldId="611"/>
            <ac:spMk id="5" creationId="{AFC1EF04-9B57-4923-A1E7-764B565B0E87}"/>
          </ac:spMkLst>
        </pc:spChg>
      </pc:sldChg>
      <pc:sldChg chg="del">
        <pc:chgData name="James Wagner" userId="2862651d-6f44-4741-89aa-aec1c8926fa8" providerId="ADAL" clId="{CC44CAD0-F61B-467A-B2F9-D0331BE27FF1}" dt="2023-08-29T22:20:02.872" v="158" actId="47"/>
        <pc:sldMkLst>
          <pc:docMk/>
          <pc:sldMk cId="1967997542" sldId="625"/>
        </pc:sldMkLst>
      </pc:sldChg>
      <pc:sldChg chg="modSp mod">
        <pc:chgData name="James Wagner" userId="2862651d-6f44-4741-89aa-aec1c8926fa8" providerId="ADAL" clId="{CC44CAD0-F61B-467A-B2F9-D0331BE27FF1}" dt="2023-08-29T21:53:34.947" v="56" actId="20577"/>
        <pc:sldMkLst>
          <pc:docMk/>
          <pc:sldMk cId="3905222449" sldId="628"/>
        </pc:sldMkLst>
        <pc:spChg chg="mod">
          <ac:chgData name="James Wagner" userId="2862651d-6f44-4741-89aa-aec1c8926fa8" providerId="ADAL" clId="{CC44CAD0-F61B-467A-B2F9-D0331BE27FF1}" dt="2023-08-29T21:53:34.947" v="56" actId="20577"/>
          <ac:spMkLst>
            <pc:docMk/>
            <pc:sldMk cId="3905222449" sldId="628"/>
            <ac:spMk id="3" creationId="{84BF6B3B-CE22-4D71-A996-FEE350D74456}"/>
          </ac:spMkLst>
        </pc:spChg>
      </pc:sldChg>
      <pc:sldChg chg="modSp mod">
        <pc:chgData name="James Wagner" userId="2862651d-6f44-4741-89aa-aec1c8926fa8" providerId="ADAL" clId="{CC44CAD0-F61B-467A-B2F9-D0331BE27FF1}" dt="2023-08-29T22:02:03.636" v="71" actId="20577"/>
        <pc:sldMkLst>
          <pc:docMk/>
          <pc:sldMk cId="3583156694" sldId="635"/>
        </pc:sldMkLst>
        <pc:spChg chg="mod">
          <ac:chgData name="James Wagner" userId="2862651d-6f44-4741-89aa-aec1c8926fa8" providerId="ADAL" clId="{CC44CAD0-F61B-467A-B2F9-D0331BE27FF1}" dt="2023-08-29T22:02:03.636" v="71" actId="20577"/>
          <ac:spMkLst>
            <pc:docMk/>
            <pc:sldMk cId="3583156694" sldId="635"/>
            <ac:spMk id="3" creationId="{00000000-0000-0000-0000-000000000000}"/>
          </ac:spMkLst>
        </pc:spChg>
      </pc:sldChg>
      <pc:sldChg chg="modSp mod">
        <pc:chgData name="James Wagner" userId="2862651d-6f44-4741-89aa-aec1c8926fa8" providerId="ADAL" clId="{CC44CAD0-F61B-467A-B2F9-D0331BE27FF1}" dt="2023-08-22T20:29:28.705" v="1" actId="20577"/>
        <pc:sldMkLst>
          <pc:docMk/>
          <pc:sldMk cId="2795490644" sldId="642"/>
        </pc:sldMkLst>
        <pc:spChg chg="mod">
          <ac:chgData name="James Wagner" userId="2862651d-6f44-4741-89aa-aec1c8926fa8" providerId="ADAL" clId="{CC44CAD0-F61B-467A-B2F9-D0331BE27FF1}" dt="2023-08-22T20:29:28.705" v="1" actId="20577"/>
          <ac:spMkLst>
            <pc:docMk/>
            <pc:sldMk cId="2795490644" sldId="642"/>
            <ac:spMk id="2" creationId="{A84C9CE4-8B86-404D-B8EF-EC3B88919C91}"/>
          </ac:spMkLst>
        </pc:spChg>
      </pc:sldChg>
      <pc:sldChg chg="modNotesTx">
        <pc:chgData name="James Wagner" userId="2862651d-6f44-4741-89aa-aec1c8926fa8" providerId="ADAL" clId="{CC44CAD0-F61B-467A-B2F9-D0331BE27FF1}" dt="2023-08-29T22:14:36.658" v="157" actId="20577"/>
        <pc:sldMkLst>
          <pc:docMk/>
          <pc:sldMk cId="1713998281" sldId="691"/>
        </pc:sldMkLst>
      </pc:sldChg>
      <pc:sldChg chg="new del">
        <pc:chgData name="James Wagner" userId="2862651d-6f44-4741-89aa-aec1c8926fa8" providerId="ADAL" clId="{CC44CAD0-F61B-467A-B2F9-D0331BE27FF1}" dt="2023-08-29T21:35:00.755" v="4" actId="47"/>
        <pc:sldMkLst>
          <pc:docMk/>
          <pc:sldMk cId="1958646940" sldId="702"/>
        </pc:sldMkLst>
      </pc:sldChg>
      <pc:sldChg chg="new del">
        <pc:chgData name="James Wagner" userId="2862651d-6f44-4741-89aa-aec1c8926fa8" providerId="ADAL" clId="{CC44CAD0-F61B-467A-B2F9-D0331BE27FF1}" dt="2023-08-29T21:35:01.662" v="5" actId="47"/>
        <pc:sldMkLst>
          <pc:docMk/>
          <pc:sldMk cId="1340625453" sldId="7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scheduler is part of the thread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attributes include the stack size and scheduling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Pthread_exit</a:t>
            </a:r>
            <a:r>
              <a:rPr lang="en-US" dirty="0"/>
              <a:t> can accept a pointer (or id) to another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3, Lecture 5</a:t>
            </a:r>
          </a:p>
          <a:p>
            <a:r>
              <a:rPr lang="en-US" dirty="0"/>
              <a:t>August 29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48D5-285C-4A82-BE53-026FFFD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Single-threaded vs Multithreaded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2E36-3F6A-4CD2-958A-A4CCDEB6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051">
            <a:extLst>
              <a:ext uri="{FF2B5EF4-FFF2-40B4-BE49-F238E27FC236}">
                <a16:creationId xmlns:a16="http://schemas.microsoft.com/office/drawing/2014/main" id="{BA2CC992-8E86-4FCB-A570-5E001D5E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1810" r="2359" b="11565"/>
          <a:stretch>
            <a:fillRect/>
          </a:stretch>
        </p:blipFill>
        <p:spPr bwMode="auto">
          <a:xfrm>
            <a:off x="548684" y="1600220"/>
            <a:ext cx="8066088" cy="48085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55CAD-E790-4A52-9E23-F250DCAD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1234464"/>
            <a:ext cx="3009900" cy="543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C4272-AE41-46C4-AD4A-BC943EF3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31" y="1508781"/>
            <a:ext cx="2590800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048D5-285C-4A82-BE53-026FFFD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Single-threaded vs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7234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ED9A-248D-4126-BE37-5F722C67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A82F-0538-4E97-9305-01812DBF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 programming benefits can be broken down into four categories: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Responsiveness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Sharing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1535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Responsiveness</a:t>
            </a:r>
            <a:r>
              <a:rPr lang="en-US" dirty="0"/>
              <a:t> – the process can continue even if part of it is blocked. </a:t>
            </a:r>
          </a:p>
          <a:p>
            <a:pPr lvl="1"/>
            <a:r>
              <a:rPr lang="en-US" dirty="0"/>
              <a:t>Increase responsiveness to the user.</a:t>
            </a:r>
          </a:p>
          <a:p>
            <a:pPr lvl="1"/>
            <a:r>
              <a:rPr lang="en-US" dirty="0"/>
              <a:t>Web browser example: one thread allows user interaction while another thread loads an image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E727D54-1ABB-4F48-B2D8-F7DACDD2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3611878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Efficient Communication &amp; Resource Sharing </a:t>
            </a:r>
            <a:r>
              <a:rPr lang="en-US" dirty="0"/>
              <a:t>– threads share resources</a:t>
            </a:r>
          </a:p>
          <a:p>
            <a:pPr marL="731520" lvl="1" indent="-457200"/>
            <a:endParaRPr lang="en-US" dirty="0"/>
          </a:p>
          <a:p>
            <a:pPr marL="457200" indent="-457200"/>
            <a:r>
              <a:rPr lang="en-US" dirty="0"/>
              <a:t>Processes exchange data with shared memory or message passing </a:t>
            </a:r>
          </a:p>
          <a:p>
            <a:pPr marL="731520" lvl="1" indent="-457200"/>
            <a:r>
              <a:rPr lang="en-US" dirty="0"/>
              <a:t>More work for you (the programmer). </a:t>
            </a:r>
          </a:p>
          <a:p>
            <a:pPr marL="731520" lvl="1" indent="-457200"/>
            <a:r>
              <a:rPr lang="en-US" dirty="0"/>
              <a:t>Threads share memory and resources by default</a:t>
            </a:r>
          </a:p>
          <a:p>
            <a:pPr marL="731520" lvl="1" indent="-457200"/>
            <a:endParaRPr lang="en-US" dirty="0"/>
          </a:p>
          <a:p>
            <a:pPr marL="457200" indent="-457200"/>
            <a:r>
              <a:rPr lang="en-US" dirty="0"/>
              <a:t>New file open example:</a:t>
            </a:r>
          </a:p>
          <a:p>
            <a:pPr marL="731520" lvl="1" indent="-457200"/>
            <a:r>
              <a:rPr lang="en-US" dirty="0"/>
              <a:t>A child process can inherit an opened file</a:t>
            </a:r>
          </a:p>
          <a:p>
            <a:pPr marL="731520" lvl="1" indent="-457200"/>
            <a:r>
              <a:rPr lang="en-US" dirty="0"/>
              <a:t>A child process does not inherit a newly opened file</a:t>
            </a:r>
          </a:p>
          <a:p>
            <a:pPr marL="731520" lvl="1" indent="-457200"/>
            <a:r>
              <a:rPr lang="en-US" dirty="0"/>
              <a:t>Threads can see a newly opened file</a:t>
            </a:r>
          </a:p>
          <a:p>
            <a:pPr marL="73152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3152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935480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Economy</a:t>
            </a:r>
            <a:r>
              <a:rPr lang="en-US" dirty="0"/>
              <a:t> – more economical to create threads and context switch threads</a:t>
            </a:r>
          </a:p>
          <a:p>
            <a:pPr marL="731520" lvl="1" indent="-457200"/>
            <a:r>
              <a:rPr lang="en-US" dirty="0"/>
              <a:t>Each process needs own memory, resources, and more management</a:t>
            </a:r>
          </a:p>
          <a:p>
            <a:pPr marL="731520" lvl="1" indent="-457200"/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8B4-6D24-41D2-A556-01A4F37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82" y="2637432"/>
            <a:ext cx="2261383" cy="4086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70256-E289-47BF-9B63-DBF298E0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73" y="2858453"/>
            <a:ext cx="1946506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021-A900-43ED-88DB-7184A1DA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8FDE-4D44-46F8-A11B-25F7967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switching is a context switch from one thread to another in the same process.</a:t>
            </a:r>
          </a:p>
          <a:p>
            <a:endParaRPr lang="en-US" dirty="0"/>
          </a:p>
          <a:p>
            <a:r>
              <a:rPr lang="en-US" dirty="0"/>
              <a:t>Cheaper because less information needs to be switched -&gt; program counter, registers, and stack pointers</a:t>
            </a:r>
          </a:p>
          <a:p>
            <a:pPr lvl="1"/>
            <a:r>
              <a:rPr lang="en-US" dirty="0"/>
              <a:t>Not switching the process address space</a:t>
            </a:r>
          </a:p>
          <a:p>
            <a:pPr lvl="1"/>
            <a:endParaRPr lang="en-US" dirty="0"/>
          </a:p>
          <a:p>
            <a:r>
              <a:rPr lang="en-US" dirty="0"/>
              <a:t>Thread Control Blocks (TCB)</a:t>
            </a:r>
          </a:p>
          <a:p>
            <a:pPr lvl="1"/>
            <a:r>
              <a:rPr lang="en-US" dirty="0"/>
              <a:t>Similar idea as process control blocks (PCBs)</a:t>
            </a:r>
          </a:p>
        </p:txBody>
      </p:sp>
    </p:spTree>
    <p:extLst>
      <p:ext uri="{BB962C8B-B14F-4D97-AF65-F5344CB8AC3E}">
        <p14:creationId xmlns:p14="http://schemas.microsoft.com/office/powerpoint/2010/main" val="8862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953000" y="44958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953000" y="47570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3000" y="50292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limits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86600" y="28956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86600" y="31568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registers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86600" y="34290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memory limits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953000" y="13716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53000" y="16328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53000" y="19050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limits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43200" y="3491024"/>
            <a:ext cx="2133600" cy="13789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743200" y="3314700"/>
            <a:ext cx="4191000" cy="129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8263" y="1770826"/>
            <a:ext cx="2171700" cy="13860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Thread Control Blocks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38200" y="1981200"/>
            <a:ext cx="1752600" cy="2819400"/>
            <a:chOff x="838200" y="1981200"/>
            <a:chExt cx="1752600" cy="2819400"/>
          </a:xfrm>
        </p:grpSpPr>
        <p:sp>
          <p:nvSpPr>
            <p:cNvPr id="4" name="Rectangle 3"/>
            <p:cNvSpPr/>
            <p:nvPr/>
          </p:nvSpPr>
          <p:spPr>
            <a:xfrm>
              <a:off x="838200" y="1981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id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2362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2743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3124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505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pointer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8862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descriptors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2672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List of TCBs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53000" y="850984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1112241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2179041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0" y="2451184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2743200"/>
            <a:ext cx="1752600" cy="114300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39624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0" y="42236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52904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53000" y="5562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86600" y="2362200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id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26234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3690257"/>
            <a:ext cx="1752600" cy="27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 descriptors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8660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next TCB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743200" y="2884967"/>
            <a:ext cx="6096000" cy="816176"/>
            <a:chOff x="2743200" y="2884967"/>
            <a:chExt cx="6096000" cy="816176"/>
          </a:xfrm>
        </p:grpSpPr>
        <p:sp>
          <p:nvSpPr>
            <p:cNvPr id="30" name="Rectangle 29"/>
            <p:cNvSpPr/>
            <p:nvPr/>
          </p:nvSpPr>
          <p:spPr>
            <a:xfrm>
              <a:off x="7086600" y="2895600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3156857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registers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86600" y="3429000"/>
              <a:ext cx="1752600" cy="2721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Stack pointer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743200" y="2884967"/>
              <a:ext cx="6096000" cy="797949"/>
              <a:chOff x="2743200" y="2884967"/>
              <a:chExt cx="6096000" cy="79794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086600" y="2884967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2743200" y="3314700"/>
                <a:ext cx="4191000" cy="1291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2757376" y="1373751"/>
            <a:ext cx="3948224" cy="1779816"/>
            <a:chOff x="2757376" y="1373751"/>
            <a:chExt cx="3948224" cy="1779816"/>
          </a:xfrm>
        </p:grpSpPr>
        <p:sp>
          <p:nvSpPr>
            <p:cNvPr id="13" name="Rectangle 12"/>
            <p:cNvSpPr/>
            <p:nvPr/>
          </p:nvSpPr>
          <p:spPr>
            <a:xfrm>
              <a:off x="4953000" y="1384384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PC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645641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registers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1917784"/>
              <a:ext cx="1752600" cy="27214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Stack pointer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57376" y="1373751"/>
              <a:ext cx="3948224" cy="1779816"/>
              <a:chOff x="2757376" y="1373751"/>
              <a:chExt cx="3948224" cy="17798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53000" y="1373751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757376" y="1767536"/>
                <a:ext cx="2171700" cy="138603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2743200" y="3497860"/>
            <a:ext cx="3962400" cy="1803483"/>
            <a:chOff x="2743200" y="3497860"/>
            <a:chExt cx="3962400" cy="1803483"/>
          </a:xfrm>
        </p:grpSpPr>
        <p:sp>
          <p:nvSpPr>
            <p:cNvPr id="22" name="Rectangle 21"/>
            <p:cNvSpPr/>
            <p:nvPr/>
          </p:nvSpPr>
          <p:spPr>
            <a:xfrm>
              <a:off x="4953000" y="4495800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PC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53000" y="4757057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registers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5029200"/>
              <a:ext cx="1752600" cy="27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66FF"/>
                  </a:solidFill>
                </a:rPr>
                <a:t>Stack pointer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743200" y="3497860"/>
              <a:ext cx="3962400" cy="1785256"/>
              <a:chOff x="2743200" y="3497860"/>
              <a:chExt cx="3962400" cy="17852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953000" y="4485167"/>
                <a:ext cx="1752600" cy="79794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2743200" y="3497860"/>
                <a:ext cx="2133600" cy="137894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4592693" y="36576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66FF"/>
                </a:solidFill>
                <a:latin typeface="+mj-lt"/>
              </a:rPr>
              <a:t>Thread 3 Control Block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42583" y="20574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Thread 2 Control Block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2693" y="533400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+mj-lt"/>
              </a:rPr>
              <a:t>Thread 1 Control Block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0925" y="48768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333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2209797"/>
            <a:ext cx="8686801" cy="4145251"/>
          </a:xfrm>
        </p:spPr>
        <p:txBody>
          <a:bodyPr>
            <a:normAutofit/>
          </a:bodyPr>
          <a:lstStyle/>
          <a:p>
            <a:r>
              <a:rPr lang="en-US" b="1" dirty="0"/>
              <a:t>Scalability</a:t>
            </a:r>
            <a:r>
              <a:rPr lang="en-US" dirty="0"/>
              <a:t> – threads can run in parallel on a multiprocessor computer </a:t>
            </a:r>
          </a:p>
          <a:p>
            <a:pPr marL="731520" lvl="1" indent="-457200"/>
            <a:r>
              <a:rPr lang="en-US" dirty="0"/>
              <a:t>A single-threaded process can only run on one processor. </a:t>
            </a:r>
          </a:p>
          <a:p>
            <a:pPr marL="731520" lvl="1" indent="-457200"/>
            <a:endParaRPr lang="en-US" dirty="0"/>
          </a:p>
          <a:p>
            <a:pPr marL="731520" lvl="1" indent="-457200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43D50E-6328-4D27-8A0F-E7CAD2C1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" y="3429000"/>
            <a:ext cx="7858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F6B55D-7CC7-40E8-A67D-D6C9F8A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47" y="4697698"/>
            <a:ext cx="4762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E5B-0DCB-49CE-5D30-6F37FAFB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F92-9A86-6413-4F59-2919676E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system has multiple cores, it sounds like a good idea to design multithreaded programs to take advantage of these cores. </a:t>
            </a:r>
          </a:p>
          <a:p>
            <a:r>
              <a:rPr lang="en-US" dirty="0"/>
              <a:t>But there are some challenges to consider: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Dividing activities:</a:t>
            </a:r>
            <a:r>
              <a:rPr lang="en-US" dirty="0"/>
              <a:t> need to examine an application to find areas that can be divided into separate concurrent tasks (i.e., run in parallel).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Balance:</a:t>
            </a:r>
            <a:r>
              <a:rPr lang="en-US" dirty="0"/>
              <a:t> tasks should also perform equal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dependency:</a:t>
            </a:r>
            <a:r>
              <a:rPr lang="en-US" dirty="0"/>
              <a:t> examine tasks that rely on data from other tasks, need to ensure synchronized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is due Monday,  9/4 @ 11:59pm.  </a:t>
            </a:r>
          </a:p>
          <a:p>
            <a:endParaRPr lang="en-US" dirty="0"/>
          </a:p>
          <a:p>
            <a:r>
              <a:rPr lang="en-US" dirty="0"/>
              <a:t>Quiz 1 is due Monday,  9/4 @ 11:59pm.</a:t>
            </a:r>
          </a:p>
        </p:txBody>
      </p:sp>
    </p:spTree>
    <p:extLst>
      <p:ext uri="{BB962C8B-B14F-4D97-AF65-F5344CB8AC3E}">
        <p14:creationId xmlns:p14="http://schemas.microsoft.com/office/powerpoint/2010/main" val="6998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5CC6-A384-44F5-AC1A-38BD0C51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85B02-5EDD-473C-BF5E-52512ECB6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31349-1D43-4042-BEE9-6D130D53D9B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Heavy weight, resource intensive.</a:t>
            </a:r>
          </a:p>
          <a:p>
            <a:pPr lvl="1"/>
            <a:r>
              <a:rPr lang="en-US" dirty="0"/>
              <a:t>Each process has its own memory</a:t>
            </a:r>
          </a:p>
          <a:p>
            <a:r>
              <a:rPr lang="en-US" dirty="0"/>
              <a:t>Limited resource sharing</a:t>
            </a:r>
          </a:p>
          <a:p>
            <a:pPr lvl="1"/>
            <a:r>
              <a:rPr lang="en-US" dirty="0"/>
              <a:t>Newly opened file example</a:t>
            </a:r>
          </a:p>
          <a:p>
            <a:r>
              <a:rPr lang="en-US" dirty="0"/>
              <a:t>Context switching requires changing the address space</a:t>
            </a:r>
          </a:p>
          <a:p>
            <a:r>
              <a:rPr lang="en-US" dirty="0"/>
              <a:t>If the process is blocked, no other process tasks can be performed.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345EB-1D9D-4CC2-8863-AE28FAC510C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7C4A2-158C-4411-8E4E-EA3D3E7B4A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Light weight, less resources</a:t>
            </a:r>
          </a:p>
          <a:p>
            <a:pPr lvl="1"/>
            <a:r>
              <a:rPr lang="en-US" dirty="0"/>
              <a:t>Threads can share certain memory</a:t>
            </a:r>
          </a:p>
          <a:p>
            <a:r>
              <a:rPr lang="en-US" dirty="0"/>
              <a:t>More resource sharing</a:t>
            </a:r>
          </a:p>
          <a:p>
            <a:pPr lvl="1"/>
            <a:r>
              <a:rPr lang="en-US" dirty="0"/>
              <a:t>Newly opened file example</a:t>
            </a:r>
          </a:p>
          <a:p>
            <a:r>
              <a:rPr lang="en-US" dirty="0"/>
              <a:t>Thread switching does not require the address space to change</a:t>
            </a:r>
          </a:p>
          <a:p>
            <a:r>
              <a:rPr lang="en-US" dirty="0"/>
              <a:t>If one thread is blocked and waiting, a second thread can run.</a:t>
            </a:r>
          </a:p>
        </p:txBody>
      </p:sp>
    </p:spTree>
    <p:extLst>
      <p:ext uri="{BB962C8B-B14F-4D97-AF65-F5344CB8AC3E}">
        <p14:creationId xmlns:p14="http://schemas.microsoft.com/office/powerpoint/2010/main" val="32467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looked at threads in a generic sense.</a:t>
            </a:r>
          </a:p>
          <a:p>
            <a:endParaRPr lang="en-US" dirty="0"/>
          </a:p>
          <a:p>
            <a:r>
              <a:rPr lang="en-US" dirty="0"/>
              <a:t>Threads can be implemented in one of two ways: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level thread </a:t>
            </a:r>
            <a:r>
              <a:rPr lang="en-US" dirty="0"/>
              <a:t>– user managed threads, OS doesn’t know about them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Kernel level thread </a:t>
            </a:r>
            <a:r>
              <a:rPr lang="en-US" dirty="0"/>
              <a:t>– supported and managed directly by the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starts with a single user level thread.</a:t>
            </a:r>
          </a:p>
          <a:p>
            <a:endParaRPr lang="en-US" dirty="0"/>
          </a:p>
          <a:p>
            <a:r>
              <a:rPr lang="en-US" dirty="0"/>
              <a:t>The thread library contains code to:</a:t>
            </a:r>
          </a:p>
          <a:p>
            <a:pPr lvl="1"/>
            <a:r>
              <a:rPr lang="en-US" dirty="0"/>
              <a:t>Create/destroy threads</a:t>
            </a:r>
          </a:p>
          <a:p>
            <a:pPr lvl="1"/>
            <a:r>
              <a:rPr lang="en-US" dirty="0"/>
              <a:t>Pass data between threads</a:t>
            </a:r>
          </a:p>
          <a:p>
            <a:pPr lvl="1"/>
            <a:r>
              <a:rPr lang="en-US" dirty="0"/>
              <a:t>Save/restore thread context</a:t>
            </a:r>
          </a:p>
          <a:p>
            <a:pPr lvl="1"/>
            <a:endParaRPr lang="en-US" dirty="0"/>
          </a:p>
          <a:p>
            <a:r>
              <a:rPr lang="en-US" dirty="0"/>
              <a:t>The kernel is not aware of the existence of multiple user level threads.</a:t>
            </a:r>
          </a:p>
          <a:p>
            <a:endParaRPr lang="en-US" dirty="0"/>
          </a:p>
          <a:p>
            <a:r>
              <a:rPr lang="en-US" dirty="0"/>
              <a:t>The thread scheduler finds the highest priority thread that’s in the ready state. </a:t>
            </a:r>
          </a:p>
          <a:p>
            <a:pPr lvl="1"/>
            <a:r>
              <a:rPr lang="en-US" dirty="0"/>
              <a:t>PC, registers, etc. are restored from TCB</a:t>
            </a:r>
          </a:p>
        </p:txBody>
      </p:sp>
    </p:spTree>
    <p:extLst>
      <p:ext uri="{BB962C8B-B14F-4D97-AF65-F5344CB8AC3E}">
        <p14:creationId xmlns:p14="http://schemas.microsoft.com/office/powerpoint/2010/main" val="20618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level thread">
            <a:extLst>
              <a:ext uri="{FF2B5EF4-FFF2-40B4-BE49-F238E27FC236}">
                <a16:creationId xmlns:a16="http://schemas.microsoft.com/office/drawing/2014/main" id="{AE6222BE-F260-4B50-BA08-16E6BF2E6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0" y="1143025"/>
            <a:ext cx="7606665" cy="56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903"/>
            <a:ext cx="8229600" cy="1143000"/>
          </a:xfrm>
        </p:spPr>
        <p:txBody>
          <a:bodyPr/>
          <a:lstStyle/>
          <a:p>
            <a:r>
              <a:rPr lang="en-US" dirty="0"/>
              <a:t>User Level Threads</a:t>
            </a:r>
          </a:p>
        </p:txBody>
      </p:sp>
    </p:spTree>
    <p:extLst>
      <p:ext uri="{BB962C8B-B14F-4D97-AF65-F5344CB8AC3E}">
        <p14:creationId xmlns:p14="http://schemas.microsoft.com/office/powerpoint/2010/main" val="2505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Level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management is done by the kernel.</a:t>
            </a:r>
          </a:p>
          <a:p>
            <a:endParaRPr lang="en-US" dirty="0"/>
          </a:p>
          <a:p>
            <a:r>
              <a:rPr lang="en-US" dirty="0"/>
              <a:t>No thread management code in the application (user) area.</a:t>
            </a:r>
          </a:p>
          <a:p>
            <a:pPr lvl="1"/>
            <a:endParaRPr lang="en-US" dirty="0"/>
          </a:p>
          <a:p>
            <a:r>
              <a:rPr lang="en-US" dirty="0"/>
              <a:t>Kernel threads are supported directly by the operating system.</a:t>
            </a:r>
          </a:p>
          <a:p>
            <a:pPr lvl="1"/>
            <a:r>
              <a:rPr lang="en-US" dirty="0"/>
              <a:t>Generally slower to create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vs Kernel-Level Threads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8F366-ED1E-4B4D-B06B-08CDE8346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C88E-178B-4F4E-A8F6-80E4D3E24FE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to create/manage.</a:t>
            </a:r>
          </a:p>
          <a:p>
            <a:pPr lvl="1"/>
            <a:r>
              <a:rPr lang="en-US" dirty="0"/>
              <a:t>Thread switching does not require a trap to the kernel</a:t>
            </a:r>
          </a:p>
          <a:p>
            <a:endParaRPr lang="en-US" dirty="0"/>
          </a:p>
          <a:p>
            <a:r>
              <a:rPr lang="en-US" dirty="0"/>
              <a:t>Implementation is by a user-level thread library.</a:t>
            </a:r>
          </a:p>
          <a:p>
            <a:pPr lvl="1"/>
            <a:r>
              <a:rPr lang="en-US" dirty="0"/>
              <a:t>No hardware support needed</a:t>
            </a:r>
          </a:p>
          <a:p>
            <a:pPr lvl="1"/>
            <a:endParaRPr lang="en-US" dirty="0"/>
          </a:p>
          <a:p>
            <a:r>
              <a:rPr lang="en-US" dirty="0"/>
              <a:t>Generic and runs on any OS.</a:t>
            </a:r>
          </a:p>
          <a:p>
            <a:endParaRPr lang="en-US" dirty="0"/>
          </a:p>
          <a:p>
            <a:r>
              <a:rPr lang="en-US" dirty="0"/>
              <a:t>If one thread blocks, the entire process is process blocked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310EC-C8A0-4CAF-9210-C6F49C10CCD2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Kernel-Level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91EA81-9570-4CC2-ADED-97C1F3DB42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Slower to create/manage.</a:t>
            </a:r>
          </a:p>
          <a:p>
            <a:pPr lvl="1"/>
            <a:r>
              <a:rPr lang="en-US" dirty="0"/>
              <a:t>Thread switching requires a trap to the kernel </a:t>
            </a:r>
          </a:p>
          <a:p>
            <a:endParaRPr lang="en-US" dirty="0"/>
          </a:p>
          <a:p>
            <a:r>
              <a:rPr lang="en-US" dirty="0"/>
              <a:t>OS supports creation of kernel threads.</a:t>
            </a:r>
          </a:p>
          <a:p>
            <a:pPr lvl="1"/>
            <a:r>
              <a:rPr lang="en-US" dirty="0"/>
              <a:t>Hardware support needed</a:t>
            </a:r>
          </a:p>
          <a:p>
            <a:endParaRPr lang="en-US" dirty="0"/>
          </a:p>
          <a:p>
            <a:r>
              <a:rPr lang="en-US" dirty="0"/>
              <a:t>Specific to the OS.</a:t>
            </a:r>
          </a:p>
          <a:p>
            <a:endParaRPr lang="en-US" dirty="0"/>
          </a:p>
          <a:p>
            <a:r>
              <a:rPr lang="en-US" dirty="0"/>
              <a:t>If one thread blocks, the kernel can run another thread from same process or run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41958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some type of relationship between the user level and kernel level threads. Three models: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Many-to-Many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Many-to-One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One-to-One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C1B4-908A-494C-887B-BD84A24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Many-to-Many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6B3B-CE22-4D71-A996-FEE350D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027"/>
            <a:ext cx="7955238" cy="4389120"/>
          </a:xfrm>
        </p:spPr>
        <p:txBody>
          <a:bodyPr/>
          <a:lstStyle/>
          <a:p>
            <a:r>
              <a:rPr lang="en-US" dirty="0"/>
              <a:t>Multiplexes any number of user threads onto an equal or smaller number of kernel threads.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Many to many thread model">
            <a:extLst>
              <a:ext uri="{FF2B5EF4-FFF2-40B4-BE49-F238E27FC236}">
                <a16:creationId xmlns:a16="http://schemas.microsoft.com/office/drawing/2014/main" id="{7321273C-E3AF-4EA8-AAD8-E0176B96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2240293"/>
            <a:ext cx="5715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User vs Kernel Level Threads</a:t>
            </a:r>
          </a:p>
          <a:p>
            <a:pPr lvl="1"/>
            <a:r>
              <a:rPr lang="en-US" dirty="0"/>
              <a:t>Threading Models</a:t>
            </a:r>
          </a:p>
          <a:p>
            <a:pPr lvl="1"/>
            <a:r>
              <a:rPr lang="en-US" dirty="0"/>
              <a:t>Threading Issues</a:t>
            </a:r>
          </a:p>
          <a:p>
            <a:pPr lvl="1"/>
            <a:r>
              <a:rPr lang="en-US" dirty="0"/>
              <a:t>Thread Libraries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C1B4-908A-494C-887B-BD84A24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Many-to-Many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6B3B-CE22-4D71-A996-FEE350D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027"/>
            <a:ext cx="3200410" cy="438912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Use multiple CPUs</a:t>
            </a:r>
          </a:p>
          <a:p>
            <a:pPr lvl="1"/>
            <a:r>
              <a:rPr lang="en-US" dirty="0"/>
              <a:t>Not all threads are blocked by system calls.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thread schedulers in user level and kernel level to work with each other.</a:t>
            </a:r>
          </a:p>
          <a:p>
            <a:pPr lvl="1"/>
            <a:r>
              <a:rPr lang="en-US" dirty="0"/>
              <a:t>Difficult to write and maintain.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EEFA3A-8E61-4DC6-AF0D-35096BB4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9" y="1600220"/>
            <a:ext cx="44672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Many-to-One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60027"/>
            <a:ext cx="7680920" cy="4389120"/>
          </a:xfrm>
        </p:spPr>
        <p:txBody>
          <a:bodyPr>
            <a:normAutofit/>
          </a:bodyPr>
          <a:lstStyle/>
          <a:p>
            <a:r>
              <a:rPr lang="en-US" dirty="0"/>
              <a:t>Maps many user-level threads to one kernel thread.</a:t>
            </a:r>
          </a:p>
          <a:p>
            <a:endParaRPr lang="en-US" dirty="0"/>
          </a:p>
        </p:txBody>
      </p:sp>
      <p:pic>
        <p:nvPicPr>
          <p:cNvPr id="3074" name="Picture 2" descr="Many to one thread model">
            <a:extLst>
              <a:ext uri="{FF2B5EF4-FFF2-40B4-BE49-F238E27FC236}">
                <a16:creationId xmlns:a16="http://schemas.microsoft.com/office/drawing/2014/main" id="{BD24BB6A-B2DC-49C7-9489-CA8433CB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02" y="1845960"/>
            <a:ext cx="6286500" cy="46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35480"/>
            <a:ext cx="3383288" cy="4389120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Thread creation is easy to manage and cheap.</a:t>
            </a:r>
          </a:p>
          <a:p>
            <a:pPr lvl="1"/>
            <a:r>
              <a:rPr lang="en-US" dirty="0"/>
              <a:t>Lots of threads can be created.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Kernel scheduler doesn’t know about threads so can’t be scheduled across CPU.</a:t>
            </a:r>
          </a:p>
          <a:p>
            <a:pPr lvl="1"/>
            <a:r>
              <a:rPr lang="en-US" dirty="0"/>
              <a:t>A blocking system call can block all process threads.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413383-85F1-4046-B99F-3B65464D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07" y="2057415"/>
            <a:ext cx="38385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/>
          <a:lstStyle/>
          <a:p>
            <a:r>
              <a:rPr lang="en-US" dirty="0"/>
              <a:t>One-to-One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588"/>
            <a:ext cx="7589482" cy="4389120"/>
          </a:xfrm>
        </p:spPr>
        <p:txBody>
          <a:bodyPr>
            <a:normAutofit/>
          </a:bodyPr>
          <a:lstStyle/>
          <a:p>
            <a:r>
              <a:rPr lang="en-US" dirty="0"/>
              <a:t>Each user thread is mapped to a kernel thread.</a:t>
            </a:r>
          </a:p>
          <a:p>
            <a:r>
              <a:rPr lang="en-US" dirty="0"/>
              <a:t>This is what most OSes use (Windows and Linux)</a:t>
            </a:r>
          </a:p>
          <a:p>
            <a:endParaRPr lang="en-US" dirty="0"/>
          </a:p>
        </p:txBody>
      </p:sp>
      <p:pic>
        <p:nvPicPr>
          <p:cNvPr id="4098" name="Picture 2" descr="One to one thread model">
            <a:extLst>
              <a:ext uri="{FF2B5EF4-FFF2-40B4-BE49-F238E27FC236}">
                <a16:creationId xmlns:a16="http://schemas.microsoft.com/office/drawing/2014/main" id="{E9EECF29-1984-4CCB-946F-9C3880DF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09" y="2148854"/>
            <a:ext cx="5715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935480"/>
            <a:ext cx="3840483" cy="4389120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Threads can run in parallel on multiple CPUs.</a:t>
            </a:r>
          </a:p>
          <a:p>
            <a:pPr lvl="1"/>
            <a:r>
              <a:rPr lang="en-US" dirty="0"/>
              <a:t>Threads don’t block each other.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Setup overhead – creating a user thread requires creating a kernel level thread.</a:t>
            </a:r>
          </a:p>
          <a:p>
            <a:pPr lvl="1"/>
            <a:r>
              <a:rPr lang="en-US" dirty="0"/>
              <a:t>For this reason, some systems may limit the number of threads you can create</a:t>
            </a:r>
          </a:p>
          <a:p>
            <a:pPr lvl="2"/>
            <a:r>
              <a:rPr lang="en-US" dirty="0"/>
              <a:t>i.e., limited number of threads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923112-860B-4C18-8E87-AA4A8C1E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3" y="3154683"/>
            <a:ext cx="47053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Issues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of problems we can see in multithreaded programs: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fork() Semantics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Thread cancellation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Thread Pools</a:t>
            </a:r>
          </a:p>
        </p:txBody>
      </p:sp>
    </p:spTree>
    <p:extLst>
      <p:ext uri="{BB962C8B-B14F-4D97-AF65-F5344CB8AC3E}">
        <p14:creationId xmlns:p14="http://schemas.microsoft.com/office/powerpoint/2010/main" val="27118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– creates a new process (as we’ve seen)</a:t>
            </a:r>
          </a:p>
          <a:p>
            <a:endParaRPr lang="en-US" dirty="0"/>
          </a:p>
          <a:p>
            <a:r>
              <a:rPr lang="en-US" b="1" dirty="0"/>
              <a:t>Problem: </a:t>
            </a:r>
            <a:r>
              <a:rPr lang="en-US" dirty="0"/>
              <a:t>If one thread calls fork(), does the child process duplicate all threads or is the child process single-threaded?</a:t>
            </a:r>
          </a:p>
        </p:txBody>
      </p:sp>
    </p:spTree>
    <p:extLst>
      <p:ext uri="{BB962C8B-B14F-4D97-AF65-F5344CB8AC3E}">
        <p14:creationId xmlns:p14="http://schemas.microsoft.com/office/powerpoint/2010/main" val="7019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– creates a new process (as we’ve seen)</a:t>
            </a:r>
          </a:p>
          <a:p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If one thread calls fork(), does the child process duplicate all threads or is the child process single-threaded?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Depends on the OS but typically only duplicate only the calling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Thread cancellation</a:t>
            </a:r>
            <a:r>
              <a:rPr lang="en-US" dirty="0"/>
              <a:t> – terminate a thread before it has completed.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Multiple threads are concurrently searching through a database.</a:t>
            </a:r>
          </a:p>
          <a:p>
            <a:pPr lvl="1"/>
            <a:r>
              <a:rPr lang="en-US" dirty="0"/>
              <a:t>One thread finds/returns result.</a:t>
            </a:r>
          </a:p>
          <a:p>
            <a:pPr lvl="1"/>
            <a:r>
              <a:rPr lang="en-US" dirty="0"/>
              <a:t>Remaining threads might be canceled.</a:t>
            </a:r>
          </a:p>
          <a:p>
            <a:pPr lvl="1"/>
            <a:endParaRPr lang="en-US" dirty="0"/>
          </a:p>
          <a:p>
            <a:r>
              <a:rPr lang="en-US" b="1" dirty="0"/>
              <a:t>Problem: </a:t>
            </a:r>
            <a:r>
              <a:rPr lang="en-US" dirty="0"/>
              <a:t>What if a thread is canceled while it is in the middle of updating/sharing data with another thread?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Thread cancellation</a:t>
            </a:r>
            <a:r>
              <a:rPr lang="en-US" dirty="0"/>
              <a:t> – terminate a thread before it has completed.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Multiple threads are concurrently searching through a database.</a:t>
            </a:r>
          </a:p>
          <a:p>
            <a:pPr lvl="1"/>
            <a:r>
              <a:rPr lang="en-US" dirty="0"/>
              <a:t>One thread finds/returns result.</a:t>
            </a:r>
          </a:p>
          <a:p>
            <a:pPr lvl="1"/>
            <a:r>
              <a:rPr lang="en-US" dirty="0"/>
              <a:t>Remaining threads might be canceled.</a:t>
            </a:r>
          </a:p>
          <a:p>
            <a:pPr lvl="1"/>
            <a:endParaRPr lang="en-US" dirty="0"/>
          </a:p>
          <a:p>
            <a:r>
              <a:rPr lang="en-US" b="1" dirty="0"/>
              <a:t>Problem:  </a:t>
            </a:r>
            <a:r>
              <a:rPr lang="en-US" dirty="0"/>
              <a:t>What if a thread is canceled while it is in the middle of updating/sharing data with another thread?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Asynchronous communication -&gt; immediately terminate target thread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Deferred cancellation -&gt; the target thread periodically checks if it should terminate.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allow all concurrent requests to be serviced in a new thread, we don’t have a limit.</a:t>
            </a:r>
          </a:p>
          <a:p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Unlimited threads -&gt; we exhaust system resources</a:t>
            </a:r>
          </a:p>
          <a:p>
            <a:endParaRPr lang="en-US" dirty="0"/>
          </a:p>
          <a:p>
            <a:r>
              <a:rPr lang="en-US" dirty="0"/>
              <a:t>One solution is a </a:t>
            </a:r>
            <a:r>
              <a:rPr lang="en-US" b="1" dirty="0"/>
              <a:t>thread pool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threads at process startup and place them into a </a:t>
            </a:r>
            <a:r>
              <a:rPr lang="en-US" i="1" dirty="0"/>
              <a:t>pool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sit and wait for work.</a:t>
            </a:r>
          </a:p>
          <a:p>
            <a:endParaRPr lang="en-US" dirty="0"/>
          </a:p>
          <a:p>
            <a:r>
              <a:rPr lang="en-US" dirty="0"/>
              <a:t>When a request is received, a thread from the pool is used.</a:t>
            </a:r>
          </a:p>
          <a:p>
            <a:pPr lvl="1"/>
            <a:r>
              <a:rPr lang="en-US" dirty="0"/>
              <a:t>If no available threads, the request waits.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Don’t need to wait for a thread to be created</a:t>
            </a:r>
          </a:p>
          <a:p>
            <a:pPr lvl="1"/>
            <a:endParaRPr lang="en-US" dirty="0"/>
          </a:p>
          <a:p>
            <a:r>
              <a:rPr lang="en-US" dirty="0"/>
              <a:t>When the thread is done, it returns to the pool.</a:t>
            </a:r>
          </a:p>
          <a:p>
            <a:pPr marL="294894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library: provides us with an API to create/manage threads.</a:t>
            </a:r>
          </a:p>
          <a:p>
            <a:endParaRPr lang="en-US" dirty="0"/>
          </a:p>
          <a:p>
            <a:r>
              <a:rPr lang="en-US" dirty="0"/>
              <a:t>We will look at thread libraries in C and Java</a:t>
            </a:r>
          </a:p>
          <a:p>
            <a:endParaRPr lang="en-US" dirty="0"/>
          </a:p>
          <a:p>
            <a:r>
              <a:rPr lang="en-US" dirty="0"/>
              <a:t>Use a separate thread for a summation function:</a:t>
            </a:r>
          </a:p>
          <a:p>
            <a:pPr lvl="1"/>
            <a:r>
              <a:rPr lang="en-US" dirty="0"/>
              <a:t>For N = 5, </a:t>
            </a:r>
            <a:br>
              <a:rPr lang="en-US" dirty="0"/>
            </a:br>
            <a:r>
              <a:rPr lang="en-US" dirty="0"/>
              <a:t>sum = 5 + 4 + 3 + 2 + 1 =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ECD41-6DDB-442F-AC7D-4D010367AD47}"/>
              </a:ext>
            </a:extLst>
          </p:cNvPr>
          <p:cNvSpPr txBox="1"/>
          <p:nvPr/>
        </p:nvSpPr>
        <p:spPr>
          <a:xfrm>
            <a:off x="4898834" y="4343390"/>
            <a:ext cx="40748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∑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02831-D396-4D70-BA7A-607AE53BB933}"/>
              </a:ext>
            </a:extLst>
          </p:cNvPr>
          <p:cNvSpPr txBox="1"/>
          <p:nvPr/>
        </p:nvSpPr>
        <p:spPr>
          <a:xfrm>
            <a:off x="4939825" y="4160512"/>
            <a:ext cx="3497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17101-E973-4F3B-A4F4-91B24FC8FFB0}"/>
              </a:ext>
            </a:extLst>
          </p:cNvPr>
          <p:cNvSpPr txBox="1"/>
          <p:nvPr/>
        </p:nvSpPr>
        <p:spPr>
          <a:xfrm>
            <a:off x="5173151" y="4479302"/>
            <a:ext cx="2218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i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24DF1-76EC-4ABC-903C-C623A016098F}"/>
              </a:ext>
            </a:extLst>
          </p:cNvPr>
          <p:cNvSpPr txBox="1"/>
          <p:nvPr/>
        </p:nvSpPr>
        <p:spPr>
          <a:xfrm>
            <a:off x="4075883" y="4491914"/>
            <a:ext cx="9300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sum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96F38-608D-47FE-8D04-0D9156B1686C}"/>
              </a:ext>
            </a:extLst>
          </p:cNvPr>
          <p:cNvSpPr txBox="1"/>
          <p:nvPr/>
        </p:nvSpPr>
        <p:spPr>
          <a:xfrm>
            <a:off x="4879916" y="4787973"/>
            <a:ext cx="5020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</a:rPr>
              <a:t>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2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D33875-C6B7-44FB-BDA5-ADFD56B9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291849" cy="443484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pthread</a:t>
            </a:r>
            <a:r>
              <a:rPr lang="en-US" dirty="0"/>
              <a:t> programs require the </a:t>
            </a:r>
            <a:r>
              <a:rPr lang="en-US" dirty="0" err="1"/>
              <a:t>pthread.h</a:t>
            </a:r>
            <a:r>
              <a:rPr lang="en-US" dirty="0"/>
              <a:t> header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52F6E5D-7DD2-457D-9635-D0B10C3C486B}"/>
              </a:ext>
            </a:extLst>
          </p:cNvPr>
          <p:cNvSpPr/>
          <p:nvPr/>
        </p:nvSpPr>
        <p:spPr>
          <a:xfrm>
            <a:off x="5577829" y="320070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50BE0-8053-4823-B264-4146028A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926093" cy="4434840"/>
          </a:xfrm>
        </p:spPr>
        <p:txBody>
          <a:bodyPr/>
          <a:lstStyle/>
          <a:p>
            <a:r>
              <a:rPr lang="en-US" dirty="0"/>
              <a:t>main() </a:t>
            </a:r>
          </a:p>
          <a:p>
            <a:pPr lvl="1"/>
            <a:r>
              <a:rPr lang="en-US" dirty="0"/>
              <a:t>A single thread begins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52F6E5D-7DD2-457D-9635-D0B10C3C486B}"/>
              </a:ext>
            </a:extLst>
          </p:cNvPr>
          <p:cNvSpPr/>
          <p:nvPr/>
        </p:nvSpPr>
        <p:spPr>
          <a:xfrm>
            <a:off x="6583658" y="3246122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2E1749-BAB5-43F8-8B60-112A3FEE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3" y="1920085"/>
            <a:ext cx="3291849" cy="4434840"/>
          </a:xfrm>
        </p:spPr>
        <p:txBody>
          <a:bodyPr>
            <a:normAutofit/>
          </a:bodyPr>
          <a:lstStyle/>
          <a:p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– initialize an ID for our thread</a:t>
            </a:r>
          </a:p>
          <a:p>
            <a:endParaRPr lang="en-US" dirty="0"/>
          </a:p>
          <a:p>
            <a:r>
              <a:rPr lang="en-US" dirty="0" err="1"/>
              <a:t>pthread_create</a:t>
            </a:r>
            <a:r>
              <a:rPr lang="en-US" dirty="0"/>
              <a:t>() - creates the thread, 4 arguments: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Our thread ID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Thread attributes – NULL -&gt; default values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The function for thread execution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Function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96D376FD-82BA-4290-81BF-7AE0337F0132}"/>
              </a:ext>
            </a:extLst>
          </p:cNvPr>
          <p:cNvSpPr/>
          <p:nvPr/>
        </p:nvSpPr>
        <p:spPr>
          <a:xfrm>
            <a:off x="7955243" y="5257780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10E7CF9-CC97-4638-AD56-6BBB08BCDCAE}"/>
              </a:ext>
            </a:extLst>
          </p:cNvPr>
          <p:cNvSpPr/>
          <p:nvPr/>
        </p:nvSpPr>
        <p:spPr>
          <a:xfrm>
            <a:off x="5852146" y="3977634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0038C6-D4A4-43EA-AC19-EDB73ED9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928" y="1920085"/>
            <a:ext cx="3291849" cy="4434840"/>
          </a:xfrm>
        </p:spPr>
        <p:txBody>
          <a:bodyPr>
            <a:normAutofit/>
          </a:bodyPr>
          <a:lstStyle/>
          <a:p>
            <a:r>
              <a:rPr lang="en-US" dirty="0" err="1"/>
              <a:t>pthread_create</a:t>
            </a:r>
            <a:r>
              <a:rPr lang="en-US" dirty="0"/>
              <a:t>() – creates the thread</a:t>
            </a:r>
          </a:p>
          <a:p>
            <a:endParaRPr lang="en-US" dirty="0"/>
          </a:p>
          <a:p>
            <a:r>
              <a:rPr lang="en-US" dirty="0"/>
              <a:t>Returns two threads: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main() thread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New summation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E037EF5-BD1A-44ED-AC60-030AF858CA69}"/>
              </a:ext>
            </a:extLst>
          </p:cNvPr>
          <p:cNvSpPr/>
          <p:nvPr/>
        </p:nvSpPr>
        <p:spPr>
          <a:xfrm>
            <a:off x="7955243" y="5257780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assumed that a process has a single </a:t>
            </a:r>
            <a:r>
              <a:rPr lang="en-US" b="1" dirty="0"/>
              <a:t>thread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Threads are also referred to as </a:t>
            </a:r>
            <a:r>
              <a:rPr lang="en-US" b="1" dirty="0"/>
              <a:t>lightweight processes (LWP)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13EB6-74B0-46A3-8213-3EDF1957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920085"/>
            <a:ext cx="3017532" cy="4434840"/>
          </a:xfrm>
        </p:spPr>
        <p:txBody>
          <a:bodyPr>
            <a:normAutofit/>
          </a:bodyPr>
          <a:lstStyle/>
          <a:p>
            <a:r>
              <a:rPr lang="en-US" dirty="0" err="1"/>
              <a:t>pthread_join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blocks the calling thread until the specified thread terminates</a:t>
            </a:r>
          </a:p>
          <a:p>
            <a:endParaRPr lang="en-US" dirty="0"/>
          </a:p>
          <a:p>
            <a:r>
              <a:rPr lang="en-US" dirty="0"/>
              <a:t>Two arguments: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A thread ID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Pointer to a return value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90A3A53-DD43-47DE-9913-A25BE19C0F86}"/>
              </a:ext>
            </a:extLst>
          </p:cNvPr>
          <p:cNvSpPr/>
          <p:nvPr/>
        </p:nvSpPr>
        <p:spPr>
          <a:xfrm>
            <a:off x="6583658" y="5623536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BE1771-453E-4316-8C26-8265BC94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82" y="-685755"/>
            <a:ext cx="5754268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291849" cy="4434840"/>
          </a:xfrm>
        </p:spPr>
        <p:txBody>
          <a:bodyPr>
            <a:normAutofit/>
          </a:bodyPr>
          <a:lstStyle/>
          <a:p>
            <a:r>
              <a:rPr lang="en-US" dirty="0" err="1"/>
              <a:t>Pthread_exit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Causes thread to: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Free it’s resources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E26DB26-76B2-43A7-B055-DCF7B330DA6A}"/>
              </a:ext>
            </a:extLst>
          </p:cNvPr>
          <p:cNvSpPr/>
          <p:nvPr/>
        </p:nvSpPr>
        <p:spPr>
          <a:xfrm>
            <a:off x="6949414" y="2697488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08547-185F-4F3A-9D86-E5D31D22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2" y="2788927"/>
            <a:ext cx="7153275" cy="27527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A814D-97FA-4D4B-B261-929B7457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217897" cy="4434840"/>
          </a:xfrm>
        </p:spPr>
        <p:txBody>
          <a:bodyPr>
            <a:normAutofit/>
          </a:bodyPr>
          <a:lstStyle/>
          <a:p>
            <a:r>
              <a:rPr lang="en-US" dirty="0"/>
              <a:t>Don’t forget to link to the library when compiling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8CF5CC-539E-44C1-BBFB-7F3F472BFFEE}"/>
              </a:ext>
            </a:extLst>
          </p:cNvPr>
          <p:cNvCxnSpPr>
            <a:cxnSpLocks/>
          </p:cNvCxnSpPr>
          <p:nvPr/>
        </p:nvCxnSpPr>
        <p:spPr>
          <a:xfrm>
            <a:off x="6217902" y="2148854"/>
            <a:ext cx="182878" cy="1371585"/>
          </a:xfrm>
          <a:prstGeom prst="straightConnector1">
            <a:avLst/>
          </a:prstGeom>
          <a:ln w="3175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 and its API provide plenty of features for the creation and management of threads.</a:t>
            </a:r>
          </a:p>
          <a:p>
            <a:endParaRPr lang="en-US" dirty="0"/>
          </a:p>
          <a:p>
            <a:r>
              <a:rPr lang="en-US" dirty="0"/>
              <a:t>Two ways to create threads: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Create a new class to override the run() from the Thread class.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637794" lvl="1" indent="-342900">
              <a:buFont typeface="+mj-lt"/>
              <a:buAutoNum type="arabicPeriod"/>
            </a:pPr>
            <a:r>
              <a:rPr lang="en-US" dirty="0"/>
              <a:t>Define a class that implements the Runnable interface.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2D0A2-E580-46D1-82C1-125E91619740}"/>
              </a:ext>
            </a:extLst>
          </p:cNvPr>
          <p:cNvSpPr/>
          <p:nvPr/>
        </p:nvSpPr>
        <p:spPr>
          <a:xfrm>
            <a:off x="731562" y="3927497"/>
            <a:ext cx="6151629" cy="4692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67369-2A18-4F12-AF31-9523EDA7054E}"/>
              </a:ext>
            </a:extLst>
          </p:cNvPr>
          <p:cNvSpPr txBox="1"/>
          <p:nvPr/>
        </p:nvSpPr>
        <p:spPr>
          <a:xfrm>
            <a:off x="4663439" y="4434829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This is what our examples will use.</a:t>
            </a:r>
          </a:p>
        </p:txBody>
      </p:sp>
    </p:spTree>
    <p:extLst>
      <p:ext uri="{BB962C8B-B14F-4D97-AF65-F5344CB8AC3E}">
        <p14:creationId xmlns:p14="http://schemas.microsoft.com/office/powerpoint/2010/main" val="17139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run()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931922" cy="4389120"/>
          </a:xfrm>
        </p:spPr>
        <p:txBody>
          <a:bodyPr/>
          <a:lstStyle/>
          <a:p>
            <a:r>
              <a:rPr lang="en-US" dirty="0"/>
              <a:t>When a class implements Runnable, it must define a run() method.</a:t>
            </a:r>
          </a:p>
          <a:p>
            <a:endParaRPr lang="en-US" dirty="0"/>
          </a:p>
          <a:p>
            <a:r>
              <a:rPr lang="en-US" dirty="0"/>
              <a:t>The code implementing the run() method is what runs a separate thread.</a:t>
            </a:r>
          </a:p>
          <a:p>
            <a:endParaRPr lang="en-US" dirty="0"/>
          </a:p>
          <a:p>
            <a:r>
              <a:rPr lang="en-US" dirty="0"/>
              <a:t>The thread terminates when it exits from its run() method.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895C5-D815-4CC8-A1F2-B194EAA6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2" y="1417342"/>
            <a:ext cx="5108864" cy="4187851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F18D6E-537A-4C36-B8E7-D3570A7082EC}"/>
              </a:ext>
            </a:extLst>
          </p:cNvPr>
          <p:cNvSpPr/>
          <p:nvPr/>
        </p:nvSpPr>
        <p:spPr>
          <a:xfrm>
            <a:off x="8046682" y="4069073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3A612A-0F30-48A3-BFD8-315DD821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main() – begins a single thread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7315166" y="3520439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75301C-E0F6-49D4-A25A-59CA99F0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2" y="1920085"/>
            <a:ext cx="3657605" cy="4434840"/>
          </a:xfrm>
        </p:spPr>
        <p:txBody>
          <a:bodyPr/>
          <a:lstStyle/>
          <a:p>
            <a:r>
              <a:rPr lang="en-US" dirty="0"/>
              <a:t>Create a Thread object 	</a:t>
            </a:r>
            <a:br>
              <a:rPr lang="en-US" dirty="0"/>
            </a:br>
            <a:r>
              <a:rPr lang="en-US" dirty="0"/>
              <a:t>- doesn’t create a new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start() creates the new thread:</a:t>
            </a:r>
          </a:p>
          <a:p>
            <a:pPr lvl="1"/>
            <a:r>
              <a:rPr lang="en-US" dirty="0"/>
              <a:t>Allocates memory and initializes the new thread</a:t>
            </a:r>
          </a:p>
          <a:p>
            <a:pPr lvl="1"/>
            <a:r>
              <a:rPr lang="en-US" dirty="0"/>
              <a:t>Calls the run() – we never call run, start() does it for us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7406605" y="4983459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A896E37-E778-491D-9D9D-A694C537C5A3}"/>
              </a:ext>
            </a:extLst>
          </p:cNvPr>
          <p:cNvSpPr/>
          <p:nvPr/>
        </p:nvSpPr>
        <p:spPr>
          <a:xfrm>
            <a:off x="7223727" y="5349215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CB7F2A-79D0-4972-9698-5175A0C3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79" y="-548679"/>
            <a:ext cx="4880310" cy="7543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join() provides similar functionality to </a:t>
            </a:r>
            <a:r>
              <a:rPr lang="en-US" dirty="0" err="1"/>
              <a:t>pthread_join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Wait for the thread to finish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3CF984D-A55C-4635-85D4-9A5B472E8277}"/>
              </a:ext>
            </a:extLst>
          </p:cNvPr>
          <p:cNvSpPr/>
          <p:nvPr/>
        </p:nvSpPr>
        <p:spPr>
          <a:xfrm>
            <a:off x="5120634" y="5532097"/>
            <a:ext cx="365760" cy="3657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89224-7B93-4045-94BA-87CB10DE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17532" cy="443484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6E8E2-204E-42E8-BC2D-456446AD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1" y="2240293"/>
            <a:ext cx="7458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separate thread for each separately downloaded image.</a:t>
            </a:r>
          </a:p>
          <a:p>
            <a:endParaRPr lang="en-US" dirty="0"/>
          </a:p>
          <a:p>
            <a:r>
              <a:rPr lang="en-US" dirty="0"/>
              <a:t>Let another thread respond to mouse clicks.</a:t>
            </a:r>
          </a:p>
          <a:p>
            <a:endParaRPr lang="en-US" dirty="0"/>
          </a:p>
          <a:p>
            <a:r>
              <a:rPr lang="en-US" dirty="0"/>
              <a:t>Maybe have separate threads for each tab or page image.</a:t>
            </a:r>
          </a:p>
          <a:p>
            <a:endParaRPr lang="en-US" dirty="0"/>
          </a:p>
          <a:p>
            <a:r>
              <a:rPr lang="en-US" dirty="0"/>
              <a:t>Anything where separate execution patterns need to share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Matrix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row and 1</a:t>
            </a:r>
            <a:r>
              <a:rPr lang="en-US" baseline="30000" dirty="0"/>
              <a:t>st</a:t>
            </a:r>
            <a:r>
              <a:rPr lang="en-US" dirty="0"/>
              <a:t> column, multiply the matching positions and sum the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647ECC6B-68B2-4DD1-9AC8-9C25BF0E8D92}"/>
              </a:ext>
            </a:extLst>
          </p:cNvPr>
          <p:cNvSpPr/>
          <p:nvPr/>
        </p:nvSpPr>
        <p:spPr>
          <a:xfrm>
            <a:off x="3840488" y="2240293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3244B06-13CE-439C-8C18-5BF3A0AADA3E}"/>
              </a:ext>
            </a:extLst>
          </p:cNvPr>
          <p:cNvSpPr/>
          <p:nvPr/>
        </p:nvSpPr>
        <p:spPr>
          <a:xfrm>
            <a:off x="6675097" y="1965976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963D8-675A-491A-B5CF-8B6A47C53E49}"/>
              </a:ext>
            </a:extLst>
          </p:cNvPr>
          <p:cNvSpPr txBox="1"/>
          <p:nvPr/>
        </p:nvSpPr>
        <p:spPr>
          <a:xfrm>
            <a:off x="5852146" y="2423171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08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88E27C-A343-4117-987E-0DE03BC8F836}"/>
              </a:ext>
            </a:extLst>
          </p:cNvPr>
          <p:cNvSpPr/>
          <p:nvPr/>
        </p:nvSpPr>
        <p:spPr>
          <a:xfrm>
            <a:off x="6445042" y="2585650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7A0E77-2C10-4BEE-960F-4044230B75C2}"/>
              </a:ext>
            </a:extLst>
          </p:cNvPr>
          <p:cNvSpPr/>
          <p:nvPr/>
        </p:nvSpPr>
        <p:spPr>
          <a:xfrm>
            <a:off x="3931927" y="2394812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71CE63-796E-4DC0-A006-E7274A2F27BF}"/>
              </a:ext>
            </a:extLst>
          </p:cNvPr>
          <p:cNvSpPr/>
          <p:nvPr/>
        </p:nvSpPr>
        <p:spPr>
          <a:xfrm>
            <a:off x="1102982" y="2616209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row and 1</a:t>
            </a:r>
            <a:r>
              <a:rPr lang="en-US" baseline="30000" dirty="0"/>
              <a:t>st</a:t>
            </a:r>
            <a:r>
              <a:rPr lang="en-US" dirty="0"/>
              <a:t> column, multiply the matching positions and sum the results.</a:t>
            </a:r>
          </a:p>
          <a:p>
            <a:endParaRPr lang="en-US" dirty="0"/>
          </a:p>
          <a:p>
            <a:r>
              <a:rPr lang="en-US" dirty="0"/>
              <a:t>(1, 2, 3) • (7, 9, 11) = 1 * 7 + 2 * 9 + 3 * 11 = 58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647ECC6B-68B2-4DD1-9AC8-9C25BF0E8D92}"/>
              </a:ext>
            </a:extLst>
          </p:cNvPr>
          <p:cNvSpPr/>
          <p:nvPr/>
        </p:nvSpPr>
        <p:spPr>
          <a:xfrm>
            <a:off x="1005879" y="2514610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3244B06-13CE-439C-8C18-5BF3A0AADA3E}"/>
              </a:ext>
            </a:extLst>
          </p:cNvPr>
          <p:cNvSpPr/>
          <p:nvPr/>
        </p:nvSpPr>
        <p:spPr>
          <a:xfrm>
            <a:off x="3840488" y="2240293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963D8-675A-491A-B5CF-8B6A47C53E49}"/>
              </a:ext>
            </a:extLst>
          </p:cNvPr>
          <p:cNvSpPr txBox="1"/>
          <p:nvPr/>
        </p:nvSpPr>
        <p:spPr>
          <a:xfrm>
            <a:off x="3017537" y="2697488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60DDA7BF-19F4-4A47-BA50-2102071CA6F4}"/>
              </a:ext>
            </a:extLst>
          </p:cNvPr>
          <p:cNvSpPr/>
          <p:nvPr/>
        </p:nvSpPr>
        <p:spPr>
          <a:xfrm>
            <a:off x="6309341" y="2514610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4D77-DDD6-446F-A2B7-770DCA9231E6}"/>
              </a:ext>
            </a:extLst>
          </p:cNvPr>
          <p:cNvSpPr txBox="1"/>
          <p:nvPr/>
        </p:nvSpPr>
        <p:spPr>
          <a:xfrm>
            <a:off x="5486390" y="266134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7DF747-BF74-44DF-9AF1-86F2419E130B}"/>
              </a:ext>
            </a:extLst>
          </p:cNvPr>
          <p:cNvSpPr/>
          <p:nvPr/>
        </p:nvSpPr>
        <p:spPr>
          <a:xfrm>
            <a:off x="1302327" y="1965976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1C93B0-54D3-4E61-9634-BED2A3937FC6}"/>
              </a:ext>
            </a:extLst>
          </p:cNvPr>
          <p:cNvSpPr/>
          <p:nvPr/>
        </p:nvSpPr>
        <p:spPr>
          <a:xfrm>
            <a:off x="4211782" y="1940822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B18917-E261-4078-92C6-1CB66F60E29C}"/>
              </a:ext>
            </a:extLst>
          </p:cNvPr>
          <p:cNvSpPr/>
          <p:nvPr/>
        </p:nvSpPr>
        <p:spPr>
          <a:xfrm>
            <a:off x="3840488" y="7452316"/>
            <a:ext cx="914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88E27C-A343-4117-987E-0DE03BC8F836}"/>
              </a:ext>
            </a:extLst>
          </p:cNvPr>
          <p:cNvSpPr/>
          <p:nvPr/>
        </p:nvSpPr>
        <p:spPr>
          <a:xfrm>
            <a:off x="6445042" y="2585650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7A0E77-2C10-4BEE-960F-4044230B75C2}"/>
              </a:ext>
            </a:extLst>
          </p:cNvPr>
          <p:cNvSpPr/>
          <p:nvPr/>
        </p:nvSpPr>
        <p:spPr>
          <a:xfrm>
            <a:off x="3931927" y="2394812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71CE63-796E-4DC0-A006-E7274A2F27BF}"/>
              </a:ext>
            </a:extLst>
          </p:cNvPr>
          <p:cNvSpPr/>
          <p:nvPr/>
        </p:nvSpPr>
        <p:spPr>
          <a:xfrm>
            <a:off x="1102982" y="2616209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row and 1</a:t>
            </a:r>
            <a:r>
              <a:rPr lang="en-US" baseline="30000" dirty="0"/>
              <a:t>st</a:t>
            </a:r>
            <a:r>
              <a:rPr lang="en-US" dirty="0"/>
              <a:t> column, multiply the matching positions and sum the results.</a:t>
            </a:r>
          </a:p>
          <a:p>
            <a:endParaRPr lang="en-US" dirty="0"/>
          </a:p>
          <a:p>
            <a:r>
              <a:rPr lang="en-US" dirty="0"/>
              <a:t>(1, 2, 3) • (7, 9, 11) = 1 * 7 + 2 * 9 + 3 * 11 = 58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647ECC6B-68B2-4DD1-9AC8-9C25BF0E8D92}"/>
              </a:ext>
            </a:extLst>
          </p:cNvPr>
          <p:cNvSpPr/>
          <p:nvPr/>
        </p:nvSpPr>
        <p:spPr>
          <a:xfrm>
            <a:off x="1005879" y="2514610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3244B06-13CE-439C-8C18-5BF3A0AADA3E}"/>
              </a:ext>
            </a:extLst>
          </p:cNvPr>
          <p:cNvSpPr/>
          <p:nvPr/>
        </p:nvSpPr>
        <p:spPr>
          <a:xfrm>
            <a:off x="3840488" y="2240293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963D8-675A-491A-B5CF-8B6A47C53E49}"/>
              </a:ext>
            </a:extLst>
          </p:cNvPr>
          <p:cNvSpPr txBox="1"/>
          <p:nvPr/>
        </p:nvSpPr>
        <p:spPr>
          <a:xfrm>
            <a:off x="3017537" y="2697488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60DDA7BF-19F4-4A47-BA50-2102071CA6F4}"/>
              </a:ext>
            </a:extLst>
          </p:cNvPr>
          <p:cNvSpPr/>
          <p:nvPr/>
        </p:nvSpPr>
        <p:spPr>
          <a:xfrm>
            <a:off x="6309341" y="2514610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58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4D77-DDD6-446F-A2B7-770DCA9231E6}"/>
              </a:ext>
            </a:extLst>
          </p:cNvPr>
          <p:cNvSpPr txBox="1"/>
          <p:nvPr/>
        </p:nvSpPr>
        <p:spPr>
          <a:xfrm>
            <a:off x="5486390" y="266134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7DF747-BF74-44DF-9AF1-86F2419E130B}"/>
              </a:ext>
            </a:extLst>
          </p:cNvPr>
          <p:cNvSpPr/>
          <p:nvPr/>
        </p:nvSpPr>
        <p:spPr>
          <a:xfrm>
            <a:off x="1302327" y="1965976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1C93B0-54D3-4E61-9634-BED2A3937FC6}"/>
              </a:ext>
            </a:extLst>
          </p:cNvPr>
          <p:cNvSpPr/>
          <p:nvPr/>
        </p:nvSpPr>
        <p:spPr>
          <a:xfrm>
            <a:off x="4211782" y="1940822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B18917-E261-4078-92C6-1CB66F60E29C}"/>
              </a:ext>
            </a:extLst>
          </p:cNvPr>
          <p:cNvSpPr/>
          <p:nvPr/>
        </p:nvSpPr>
        <p:spPr>
          <a:xfrm>
            <a:off x="3840488" y="7452316"/>
            <a:ext cx="914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88E27C-A343-4117-987E-0DE03BC8F836}"/>
              </a:ext>
            </a:extLst>
          </p:cNvPr>
          <p:cNvSpPr/>
          <p:nvPr/>
        </p:nvSpPr>
        <p:spPr>
          <a:xfrm>
            <a:off x="7040853" y="2585650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7A0E77-2C10-4BEE-960F-4044230B75C2}"/>
              </a:ext>
            </a:extLst>
          </p:cNvPr>
          <p:cNvSpPr/>
          <p:nvPr/>
        </p:nvSpPr>
        <p:spPr>
          <a:xfrm>
            <a:off x="4572000" y="2394812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71CE63-796E-4DC0-A006-E7274A2F27BF}"/>
              </a:ext>
            </a:extLst>
          </p:cNvPr>
          <p:cNvSpPr/>
          <p:nvPr/>
        </p:nvSpPr>
        <p:spPr>
          <a:xfrm>
            <a:off x="1102982" y="2616209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row and 2</a:t>
            </a:r>
            <a:r>
              <a:rPr lang="en-US" baseline="30000" dirty="0"/>
              <a:t>nd</a:t>
            </a:r>
            <a:r>
              <a:rPr lang="en-US" dirty="0"/>
              <a:t> column …</a:t>
            </a:r>
          </a:p>
          <a:p>
            <a:endParaRPr lang="en-US" dirty="0"/>
          </a:p>
          <a:p>
            <a:r>
              <a:rPr lang="en-US" dirty="0"/>
              <a:t>(1, 2, 3) • (8, 10, 12) = 1 * 8 + 2 * 10 + 3 * 12 = 64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647ECC6B-68B2-4DD1-9AC8-9C25BF0E8D92}"/>
              </a:ext>
            </a:extLst>
          </p:cNvPr>
          <p:cNvSpPr/>
          <p:nvPr/>
        </p:nvSpPr>
        <p:spPr>
          <a:xfrm>
            <a:off x="1005879" y="2514610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3244B06-13CE-439C-8C18-5BF3A0AADA3E}"/>
              </a:ext>
            </a:extLst>
          </p:cNvPr>
          <p:cNvSpPr/>
          <p:nvPr/>
        </p:nvSpPr>
        <p:spPr>
          <a:xfrm>
            <a:off x="3840488" y="2240293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963D8-675A-491A-B5CF-8B6A47C53E49}"/>
              </a:ext>
            </a:extLst>
          </p:cNvPr>
          <p:cNvSpPr txBox="1"/>
          <p:nvPr/>
        </p:nvSpPr>
        <p:spPr>
          <a:xfrm>
            <a:off x="3017537" y="2697488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60DDA7BF-19F4-4A47-BA50-2102071CA6F4}"/>
              </a:ext>
            </a:extLst>
          </p:cNvPr>
          <p:cNvSpPr/>
          <p:nvPr/>
        </p:nvSpPr>
        <p:spPr>
          <a:xfrm>
            <a:off x="6309341" y="2514610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58    64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4D77-DDD6-446F-A2B7-770DCA9231E6}"/>
              </a:ext>
            </a:extLst>
          </p:cNvPr>
          <p:cNvSpPr txBox="1"/>
          <p:nvPr/>
        </p:nvSpPr>
        <p:spPr>
          <a:xfrm>
            <a:off x="5486390" y="266134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7DF747-BF74-44DF-9AF1-86F2419E130B}"/>
              </a:ext>
            </a:extLst>
          </p:cNvPr>
          <p:cNvSpPr/>
          <p:nvPr/>
        </p:nvSpPr>
        <p:spPr>
          <a:xfrm>
            <a:off x="1847675" y="1965976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1C93B0-54D3-4E61-9634-BED2A3937FC6}"/>
              </a:ext>
            </a:extLst>
          </p:cNvPr>
          <p:cNvSpPr/>
          <p:nvPr/>
        </p:nvSpPr>
        <p:spPr>
          <a:xfrm>
            <a:off x="4757130" y="1940822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B18917-E261-4078-92C6-1CB66F60E29C}"/>
              </a:ext>
            </a:extLst>
          </p:cNvPr>
          <p:cNvSpPr/>
          <p:nvPr/>
        </p:nvSpPr>
        <p:spPr>
          <a:xfrm>
            <a:off x="3840488" y="7452316"/>
            <a:ext cx="914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row and 1</a:t>
            </a:r>
            <a:r>
              <a:rPr lang="en-US" baseline="30000" dirty="0"/>
              <a:t>st</a:t>
            </a:r>
            <a:r>
              <a:rPr lang="en-US" dirty="0"/>
              <a:t> column = 139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row and 2</a:t>
            </a:r>
            <a:r>
              <a:rPr lang="en-US" baseline="30000" dirty="0"/>
              <a:t>nd</a:t>
            </a:r>
            <a:r>
              <a:rPr lang="en-US" dirty="0"/>
              <a:t> column = 154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2" name="Double Bracket 1">
            <a:extLst>
              <a:ext uri="{FF2B5EF4-FFF2-40B4-BE49-F238E27FC236}">
                <a16:creationId xmlns:a16="http://schemas.microsoft.com/office/drawing/2014/main" id="{647ECC6B-68B2-4DD1-9AC8-9C25BF0E8D92}"/>
              </a:ext>
            </a:extLst>
          </p:cNvPr>
          <p:cNvSpPr/>
          <p:nvPr/>
        </p:nvSpPr>
        <p:spPr>
          <a:xfrm>
            <a:off x="1005879" y="2514610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3244B06-13CE-439C-8C18-5BF3A0AADA3E}"/>
              </a:ext>
            </a:extLst>
          </p:cNvPr>
          <p:cNvSpPr/>
          <p:nvPr/>
        </p:nvSpPr>
        <p:spPr>
          <a:xfrm>
            <a:off x="3840488" y="2240293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963D8-675A-491A-B5CF-8B6A47C53E49}"/>
              </a:ext>
            </a:extLst>
          </p:cNvPr>
          <p:cNvSpPr txBox="1"/>
          <p:nvPr/>
        </p:nvSpPr>
        <p:spPr>
          <a:xfrm>
            <a:off x="3017537" y="2697488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60DDA7BF-19F4-4A47-BA50-2102071CA6F4}"/>
              </a:ext>
            </a:extLst>
          </p:cNvPr>
          <p:cNvSpPr/>
          <p:nvPr/>
        </p:nvSpPr>
        <p:spPr>
          <a:xfrm>
            <a:off x="6309341" y="2514610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58    64</a:t>
            </a:r>
          </a:p>
          <a:p>
            <a:pPr algn="ctr"/>
            <a:r>
              <a:rPr lang="en-US" sz="2400" dirty="0"/>
              <a:t>139  154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4D77-DDD6-446F-A2B7-770DCA9231E6}"/>
              </a:ext>
            </a:extLst>
          </p:cNvPr>
          <p:cNvSpPr txBox="1"/>
          <p:nvPr/>
        </p:nvSpPr>
        <p:spPr>
          <a:xfrm>
            <a:off x="5486390" y="266134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92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(2 rows, 3 columns)</a:t>
            </a:r>
          </a:p>
          <a:p>
            <a:r>
              <a:rPr lang="en-US" dirty="0"/>
              <a:t>Matrix2 -&gt; n x p  (3 rows, 2 columns)</a:t>
            </a:r>
          </a:p>
          <a:p>
            <a:r>
              <a:rPr lang="en-US" dirty="0"/>
              <a:t>Result -&gt; m x p    (2 rows, 2 columns)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364875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1. Iterate through Matrix1 rows: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55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364875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1. Iterate through Matrix1 rows: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m: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14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9CE4-8B86-404D-B8EF-EC3B8891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C58E-F53E-4846-8F3B-8E46CBB8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thread displays graphics.</a:t>
            </a:r>
          </a:p>
          <a:p>
            <a:endParaRPr lang="en-US" dirty="0"/>
          </a:p>
          <a:p>
            <a:r>
              <a:rPr lang="en-US" dirty="0"/>
              <a:t>Another thread responds to keystrokes from the user.</a:t>
            </a:r>
          </a:p>
          <a:p>
            <a:endParaRPr lang="en-US" dirty="0"/>
          </a:p>
          <a:p>
            <a:r>
              <a:rPr lang="en-US" dirty="0"/>
              <a:t>Another thread performs spell check in the background.</a:t>
            </a:r>
          </a:p>
          <a:p>
            <a:endParaRPr lang="en-US" dirty="0"/>
          </a:p>
          <a:p>
            <a:r>
              <a:rPr lang="en-US" dirty="0"/>
              <a:t>Again, separate execution patterns that need to share data.</a:t>
            </a:r>
          </a:p>
        </p:txBody>
      </p:sp>
    </p:spTree>
    <p:extLst>
      <p:ext uri="{BB962C8B-B14F-4D97-AF65-F5344CB8AC3E}">
        <p14:creationId xmlns:p14="http://schemas.microsoft.com/office/powerpoint/2010/main" val="2795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4878259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// 2. Iterate through Matrix2 columns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9107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487825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// 2. Iterate through Matrix2 columns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32479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4440639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//3. Calculate a new cell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38766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4046301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//4. Match positions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9288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3566171" y="4709146"/>
            <a:ext cx="4046301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//4. Match positions</a:t>
            </a:r>
          </a:p>
          <a:p>
            <a:r>
              <a:rPr lang="en-US" dirty="0"/>
              <a:t>		For k from 1 to n: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30810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2886769" y="4526268"/>
            <a:ext cx="4812536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For k from 1 to n:</a:t>
            </a:r>
          </a:p>
          <a:p>
            <a:r>
              <a:rPr lang="en-US" dirty="0"/>
              <a:t>			//5. Calculate Sum</a:t>
            </a:r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000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pseudo-code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2886769" y="4526268"/>
            <a:ext cx="579998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For k from 1 to n:</a:t>
            </a:r>
          </a:p>
          <a:p>
            <a:r>
              <a:rPr lang="en-US" dirty="0"/>
              <a:t>			//5. Calculate Sum</a:t>
            </a:r>
          </a:p>
          <a:p>
            <a:r>
              <a:rPr lang="en-US" dirty="0"/>
              <a:t>			sum += Matrix1</a:t>
            </a:r>
            <a:r>
              <a:rPr lang="en-US" baseline="-25000" dirty="0"/>
              <a:t>ik</a:t>
            </a:r>
            <a:r>
              <a:rPr lang="en-US" dirty="0"/>
              <a:t> * Matrix2</a:t>
            </a:r>
            <a:r>
              <a:rPr lang="en-US" baseline="-25000" dirty="0"/>
              <a:t>kj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Result</a:t>
            </a:r>
            <a:r>
              <a:rPr lang="en-US" baseline="-25000" dirty="0" err="1"/>
              <a:t>ij</a:t>
            </a:r>
            <a:r>
              <a:rPr lang="en-US" dirty="0"/>
              <a:t> = sum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37215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a task you would create separate threads for?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Matrix1 -&gt; m x n </a:t>
            </a:r>
          </a:p>
          <a:p>
            <a:r>
              <a:rPr lang="en-US" dirty="0"/>
              <a:t>Matrix2 -&gt; n x p </a:t>
            </a:r>
          </a:p>
          <a:p>
            <a:r>
              <a:rPr lang="en-US" dirty="0"/>
              <a:t>Result -&gt; m x 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779FCE-BC3E-44C4-A546-CA40431D94D2}"/>
              </a:ext>
            </a:extLst>
          </p:cNvPr>
          <p:cNvSpPr/>
          <p:nvPr/>
        </p:nvSpPr>
        <p:spPr>
          <a:xfrm>
            <a:off x="6445042" y="3250877"/>
            <a:ext cx="426575" cy="46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72B40-FDD5-4914-B3F8-D205110BBC5F}"/>
              </a:ext>
            </a:extLst>
          </p:cNvPr>
          <p:cNvSpPr/>
          <p:nvPr/>
        </p:nvSpPr>
        <p:spPr>
          <a:xfrm>
            <a:off x="3931927" y="3060039"/>
            <a:ext cx="426575" cy="1217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4B115-0E70-4D3D-9DAC-71C380A1C8E1}"/>
              </a:ext>
            </a:extLst>
          </p:cNvPr>
          <p:cNvSpPr/>
          <p:nvPr/>
        </p:nvSpPr>
        <p:spPr>
          <a:xfrm>
            <a:off x="1102982" y="3281436"/>
            <a:ext cx="1619918" cy="352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73589050-2639-4094-BB6B-FF555775CF45}"/>
              </a:ext>
            </a:extLst>
          </p:cNvPr>
          <p:cNvSpPr/>
          <p:nvPr/>
        </p:nvSpPr>
        <p:spPr>
          <a:xfrm>
            <a:off x="1005879" y="3179837"/>
            <a:ext cx="1828780" cy="9143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1      2      3</a:t>
            </a:r>
          </a:p>
          <a:p>
            <a:pPr algn="ctr"/>
            <a:r>
              <a:rPr lang="en-US" sz="2400" dirty="0"/>
              <a:t>4      5      6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B0485B48-6A2C-48ED-AFDF-172D5BB822F0}"/>
              </a:ext>
            </a:extLst>
          </p:cNvPr>
          <p:cNvSpPr/>
          <p:nvPr/>
        </p:nvSpPr>
        <p:spPr>
          <a:xfrm>
            <a:off x="3840488" y="2905520"/>
            <a:ext cx="1280146" cy="155446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7      8</a:t>
            </a:r>
          </a:p>
          <a:p>
            <a:pPr algn="ctr"/>
            <a:r>
              <a:rPr lang="en-US" sz="2400" dirty="0"/>
              <a:t>9     10</a:t>
            </a:r>
          </a:p>
          <a:p>
            <a:pPr algn="ctr"/>
            <a:r>
              <a:rPr lang="en-US" sz="2400" dirty="0"/>
              <a:t>11     12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3811D-4EEB-460B-862D-329504F549A5}"/>
              </a:ext>
            </a:extLst>
          </p:cNvPr>
          <p:cNvSpPr txBox="1"/>
          <p:nvPr/>
        </p:nvSpPr>
        <p:spPr>
          <a:xfrm>
            <a:off x="3017537" y="3362715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</a:t>
            </a:r>
            <a:endParaRPr lang="en-US" sz="3200" b="1" dirty="0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840BBEE8-63B0-4632-84EC-08B3AFFB5B79}"/>
              </a:ext>
            </a:extLst>
          </p:cNvPr>
          <p:cNvSpPr/>
          <p:nvPr/>
        </p:nvSpPr>
        <p:spPr>
          <a:xfrm>
            <a:off x="6309341" y="3179837"/>
            <a:ext cx="1280146" cy="100582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?      ?</a:t>
            </a:r>
          </a:p>
          <a:p>
            <a:pPr algn="ctr"/>
            <a:r>
              <a:rPr lang="en-US" sz="2400" dirty="0"/>
              <a:t>?     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AF642-C6D5-44CB-8FED-8A779EC17B13}"/>
              </a:ext>
            </a:extLst>
          </p:cNvPr>
          <p:cNvSpPr txBox="1"/>
          <p:nvPr/>
        </p:nvSpPr>
        <p:spPr>
          <a:xfrm>
            <a:off x="5486390" y="332657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ym typeface="Wingdings 2" panose="05020102010507070707" pitchFamily="18" charset="2"/>
              </a:rPr>
              <a:t>=</a:t>
            </a:r>
            <a:endParaRPr lang="en-US" sz="32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E02261-C5B4-4CAE-A6D1-39FEA1DB667D}"/>
              </a:ext>
            </a:extLst>
          </p:cNvPr>
          <p:cNvSpPr/>
          <p:nvPr/>
        </p:nvSpPr>
        <p:spPr>
          <a:xfrm>
            <a:off x="1302327" y="2631203"/>
            <a:ext cx="2872509" cy="535876"/>
          </a:xfrm>
          <a:custGeom>
            <a:avLst/>
            <a:gdLst>
              <a:gd name="connsiteX0" fmla="*/ 0 w 2872509"/>
              <a:gd name="connsiteY0" fmla="*/ 535876 h 535876"/>
              <a:gd name="connsiteX1" fmla="*/ 443346 w 2872509"/>
              <a:gd name="connsiteY1" fmla="*/ 240313 h 535876"/>
              <a:gd name="connsiteX2" fmla="*/ 1228437 w 2872509"/>
              <a:gd name="connsiteY2" fmla="*/ 27876 h 535876"/>
              <a:gd name="connsiteX3" fmla="*/ 2087418 w 2872509"/>
              <a:gd name="connsiteY3" fmla="*/ 9404 h 535876"/>
              <a:gd name="connsiteX4" fmla="*/ 2530764 w 2872509"/>
              <a:gd name="connsiteY4" fmla="*/ 92531 h 535876"/>
              <a:gd name="connsiteX5" fmla="*/ 2724728 w 2872509"/>
              <a:gd name="connsiteY5" fmla="*/ 194131 h 535876"/>
              <a:gd name="connsiteX6" fmla="*/ 2872509 w 2872509"/>
              <a:gd name="connsiteY6" fmla="*/ 314204 h 5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2509" h="535876">
                <a:moveTo>
                  <a:pt x="0" y="535876"/>
                </a:moveTo>
                <a:cubicBezTo>
                  <a:pt x="119303" y="430428"/>
                  <a:pt x="238607" y="324980"/>
                  <a:pt x="443346" y="240313"/>
                </a:cubicBezTo>
                <a:cubicBezTo>
                  <a:pt x="648086" y="155646"/>
                  <a:pt x="954425" y="66361"/>
                  <a:pt x="1228437" y="27876"/>
                </a:cubicBezTo>
                <a:cubicBezTo>
                  <a:pt x="1502449" y="-10609"/>
                  <a:pt x="1870364" y="-1372"/>
                  <a:pt x="2087418" y="9404"/>
                </a:cubicBezTo>
                <a:cubicBezTo>
                  <a:pt x="2304472" y="20180"/>
                  <a:pt x="2424546" y="61743"/>
                  <a:pt x="2530764" y="92531"/>
                </a:cubicBezTo>
                <a:cubicBezTo>
                  <a:pt x="2636982" y="123319"/>
                  <a:pt x="2667771" y="157186"/>
                  <a:pt x="2724728" y="194131"/>
                </a:cubicBezTo>
                <a:cubicBezTo>
                  <a:pt x="2781685" y="231076"/>
                  <a:pt x="2827097" y="272640"/>
                  <a:pt x="2872509" y="314204"/>
                </a:cubicBez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3538B-60C3-4778-A311-2D14116ADB0C}"/>
              </a:ext>
            </a:extLst>
          </p:cNvPr>
          <p:cNvSpPr/>
          <p:nvPr/>
        </p:nvSpPr>
        <p:spPr>
          <a:xfrm>
            <a:off x="4211782" y="2606049"/>
            <a:ext cx="2466601" cy="571469"/>
          </a:xfrm>
          <a:custGeom>
            <a:avLst/>
            <a:gdLst>
              <a:gd name="connsiteX0" fmla="*/ 0 w 2466601"/>
              <a:gd name="connsiteY0" fmla="*/ 312851 h 571469"/>
              <a:gd name="connsiteX1" fmla="*/ 378691 w 2466601"/>
              <a:gd name="connsiteY1" fmla="*/ 109651 h 571469"/>
              <a:gd name="connsiteX2" fmla="*/ 997527 w 2466601"/>
              <a:gd name="connsiteY2" fmla="*/ 26523 h 571469"/>
              <a:gd name="connsiteX3" fmla="*/ 1533236 w 2466601"/>
              <a:gd name="connsiteY3" fmla="*/ 8051 h 571469"/>
              <a:gd name="connsiteX4" fmla="*/ 2115127 w 2466601"/>
              <a:gd name="connsiteY4" fmla="*/ 146596 h 571469"/>
              <a:gd name="connsiteX5" fmla="*/ 2410691 w 2466601"/>
              <a:gd name="connsiteY5" fmla="*/ 377505 h 571469"/>
              <a:gd name="connsiteX6" fmla="*/ 2466109 w 2466601"/>
              <a:gd name="connsiteY6" fmla="*/ 571469 h 5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601" h="571469">
                <a:moveTo>
                  <a:pt x="0" y="312851"/>
                </a:moveTo>
                <a:cubicBezTo>
                  <a:pt x="106218" y="235111"/>
                  <a:pt x="212437" y="157372"/>
                  <a:pt x="378691" y="109651"/>
                </a:cubicBezTo>
                <a:cubicBezTo>
                  <a:pt x="544945" y="61930"/>
                  <a:pt x="805103" y="43456"/>
                  <a:pt x="997527" y="26523"/>
                </a:cubicBezTo>
                <a:cubicBezTo>
                  <a:pt x="1189951" y="9590"/>
                  <a:pt x="1346969" y="-11961"/>
                  <a:pt x="1533236" y="8051"/>
                </a:cubicBezTo>
                <a:cubicBezTo>
                  <a:pt x="1719503" y="28063"/>
                  <a:pt x="1968885" y="85020"/>
                  <a:pt x="2115127" y="146596"/>
                </a:cubicBezTo>
                <a:cubicBezTo>
                  <a:pt x="2261369" y="208172"/>
                  <a:pt x="2352194" y="306693"/>
                  <a:pt x="2410691" y="377505"/>
                </a:cubicBezTo>
                <a:cubicBezTo>
                  <a:pt x="2469188" y="448317"/>
                  <a:pt x="2467648" y="509893"/>
                  <a:pt x="2466109" y="571469"/>
                </a:cubicBezTo>
              </a:path>
            </a:pathLst>
          </a:custGeom>
          <a:noFill/>
          <a:ln w="25400">
            <a:solidFill>
              <a:srgbClr val="0066FF"/>
            </a:solidFill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C67-63E0-4725-B663-F5865543DBD7}"/>
              </a:ext>
            </a:extLst>
          </p:cNvPr>
          <p:cNvSpPr txBox="1"/>
          <p:nvPr/>
        </p:nvSpPr>
        <p:spPr>
          <a:xfrm>
            <a:off x="2886769" y="4526268"/>
            <a:ext cx="5799986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1 to m:</a:t>
            </a:r>
          </a:p>
          <a:p>
            <a:r>
              <a:rPr lang="en-US" dirty="0"/>
              <a:t>	For j from 1 to p: </a:t>
            </a:r>
          </a:p>
          <a:p>
            <a:r>
              <a:rPr lang="en-US" dirty="0"/>
              <a:t>		sum = 0</a:t>
            </a:r>
          </a:p>
          <a:p>
            <a:r>
              <a:rPr lang="en-US" dirty="0"/>
              <a:t>		For k from 1 to n:</a:t>
            </a:r>
          </a:p>
          <a:p>
            <a:r>
              <a:rPr lang="en-US" dirty="0"/>
              <a:t>			sum += Matrix1</a:t>
            </a:r>
            <a:r>
              <a:rPr lang="en-US" baseline="-25000" dirty="0"/>
              <a:t>ik</a:t>
            </a:r>
            <a:r>
              <a:rPr lang="en-US" dirty="0"/>
              <a:t> * Matrix2</a:t>
            </a:r>
            <a:r>
              <a:rPr lang="en-US" baseline="-25000" dirty="0"/>
              <a:t>kj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Result</a:t>
            </a:r>
            <a:r>
              <a:rPr lang="en-US" baseline="-25000" dirty="0" err="1"/>
              <a:t>ij</a:t>
            </a:r>
            <a:r>
              <a:rPr lang="en-US" dirty="0"/>
              <a:t> = sum</a:t>
            </a:r>
          </a:p>
          <a:p>
            <a:r>
              <a:rPr lang="en-US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10008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process components are shared across threads in a process?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of the advantages of threads?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differences between user-level and kernel-level threads?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3 different threading models and their trade-offs?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up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up until the midterm deals with process management.</a:t>
            </a:r>
          </a:p>
          <a:p>
            <a:endParaRPr lang="en-US" dirty="0"/>
          </a:p>
          <a:p>
            <a:r>
              <a:rPr lang="en-US" dirty="0"/>
              <a:t>Finish Threads -&gt; thread libraries and some examples (next time)</a:t>
            </a:r>
          </a:p>
          <a:p>
            <a:r>
              <a:rPr lang="en-US" dirty="0"/>
              <a:t>CPU scheduling (~ 1 week)</a:t>
            </a:r>
          </a:p>
          <a:p>
            <a:pPr lvl="1"/>
            <a:r>
              <a:rPr lang="en-US" dirty="0"/>
              <a:t>Which process gets the processor next?</a:t>
            </a:r>
          </a:p>
          <a:p>
            <a:r>
              <a:rPr lang="en-US" dirty="0"/>
              <a:t>Synchronization (~ 1 week)</a:t>
            </a:r>
          </a:p>
          <a:p>
            <a:pPr lvl="1"/>
            <a:r>
              <a:rPr lang="en-US" dirty="0"/>
              <a:t>Revisit the consumer-producer paradigm</a:t>
            </a:r>
          </a:p>
          <a:p>
            <a:r>
              <a:rPr lang="en-US" dirty="0"/>
              <a:t>Deadlocks (~ 1 week)</a:t>
            </a:r>
          </a:p>
          <a:p>
            <a:pPr lvl="1"/>
            <a:r>
              <a:rPr lang="en-US" dirty="0"/>
              <a:t>Processes are waiting on each other to release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164360-F939-42CB-9FA3-057B089B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7" y="4526268"/>
            <a:ext cx="4206194" cy="151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05323-302F-4C76-9B68-C9246423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1183-AC87-4D7A-90CC-5A6AA2A6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 accept client requests for Web pages, images, sound, etc.</a:t>
            </a:r>
          </a:p>
          <a:p>
            <a:pPr lvl="1"/>
            <a:r>
              <a:rPr lang="en-US" dirty="0"/>
              <a:t>Could have 1000’s of clients at once.</a:t>
            </a:r>
          </a:p>
          <a:p>
            <a:r>
              <a:rPr lang="en-US" dirty="0"/>
              <a:t>A single-threaded process could only serve on client at a time.</a:t>
            </a:r>
          </a:p>
          <a:p>
            <a:pPr lvl="1"/>
            <a:r>
              <a:rPr lang="en-US" dirty="0"/>
              <a:t>Creating a new process for each request is resource intensive.</a:t>
            </a:r>
          </a:p>
          <a:p>
            <a:endParaRPr lang="en-US" dirty="0"/>
          </a:p>
          <a:p>
            <a:r>
              <a:rPr lang="en-US" dirty="0"/>
              <a:t>Multi-threaded web server:</a:t>
            </a:r>
          </a:p>
          <a:p>
            <a:pPr lvl="1"/>
            <a:r>
              <a:rPr lang="en-US" dirty="0"/>
              <a:t>A single process accepts requests</a:t>
            </a:r>
          </a:p>
          <a:p>
            <a:pPr lvl="1"/>
            <a:r>
              <a:rPr lang="en-US" dirty="0"/>
              <a:t>Create a thread for each request</a:t>
            </a:r>
          </a:p>
          <a:p>
            <a:pPr lvl="1"/>
            <a:r>
              <a:rPr lang="en-US" dirty="0"/>
              <a:t>Resume listening</a:t>
            </a:r>
          </a:p>
        </p:txBody>
      </p:sp>
    </p:spTree>
    <p:extLst>
      <p:ext uri="{BB962C8B-B14F-4D97-AF65-F5344CB8AC3E}">
        <p14:creationId xmlns:p14="http://schemas.microsoft.com/office/powerpoint/2010/main" val="31693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is due Monday,  9/4 @ 11:59pm.  </a:t>
            </a:r>
          </a:p>
          <a:p>
            <a:endParaRPr lang="en-US" dirty="0"/>
          </a:p>
          <a:p>
            <a:r>
              <a:rPr lang="en-US" dirty="0"/>
              <a:t>Quiz 1 is due Monday,  9/4 @ 11:59pm.</a:t>
            </a:r>
          </a:p>
        </p:txBody>
      </p:sp>
    </p:spTree>
    <p:extLst>
      <p:ext uri="{BB962C8B-B14F-4D97-AF65-F5344CB8AC3E}">
        <p14:creationId xmlns:p14="http://schemas.microsoft.com/office/powerpoint/2010/main" val="33416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BAA-68D8-4FD1-BF46-FE120011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C837-203E-4895-A272-90D079E4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Thread: a basic unit of CPU utilization.</a:t>
            </a:r>
          </a:p>
          <a:p>
            <a:r>
              <a:rPr lang="en-US" dirty="0"/>
              <a:t>A thread contains:</a:t>
            </a:r>
          </a:p>
          <a:p>
            <a:pPr lvl="1"/>
            <a:r>
              <a:rPr lang="en-US" dirty="0"/>
              <a:t>Thread ID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Register Set</a:t>
            </a:r>
          </a:p>
          <a:p>
            <a:pPr lvl="1"/>
            <a:r>
              <a:rPr lang="en-US" dirty="0"/>
              <a:t>Stack Segment</a:t>
            </a:r>
          </a:p>
          <a:p>
            <a:r>
              <a:rPr lang="en-US" dirty="0"/>
              <a:t>A thread shares with other (same) process threads:</a:t>
            </a:r>
          </a:p>
          <a:p>
            <a:pPr lvl="1"/>
            <a:r>
              <a:rPr lang="en-US" dirty="0"/>
              <a:t>Text (code) Segment</a:t>
            </a:r>
          </a:p>
          <a:p>
            <a:pPr lvl="1"/>
            <a:r>
              <a:rPr lang="en-US" dirty="0"/>
              <a:t>Heap &amp; Data Segment</a:t>
            </a:r>
          </a:p>
          <a:p>
            <a:pPr lvl="1"/>
            <a:r>
              <a:rPr lang="en-US" dirty="0"/>
              <a:t>Other OS resources (e.g., open files)</a:t>
            </a:r>
          </a:p>
          <a:p>
            <a:r>
              <a:rPr lang="en-US" dirty="0"/>
              <a:t>A process with multiple threads can perform more than one task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6620</TotalTime>
  <Words>3291</Words>
  <Application>Microsoft Office PowerPoint</Application>
  <PresentationFormat>On-screen Show (4:3)</PresentationFormat>
  <Paragraphs>824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Century Gothic</vt:lpstr>
      <vt:lpstr>Palatino Linotype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Threads</vt:lpstr>
      <vt:lpstr>Introduction </vt:lpstr>
      <vt:lpstr>Example: Web Browser</vt:lpstr>
      <vt:lpstr>Example: Word Processor</vt:lpstr>
      <vt:lpstr>Example: Web Server</vt:lpstr>
      <vt:lpstr>Thread Defined</vt:lpstr>
      <vt:lpstr>Single-threaded vs Multithreaded</vt:lpstr>
      <vt:lpstr>Single-threaded vs Multithreaded</vt:lpstr>
      <vt:lpstr>Advantages of Threads</vt:lpstr>
      <vt:lpstr>Advantages of Threads (1 of 4)</vt:lpstr>
      <vt:lpstr>Advantages of Threads (2 of 4)</vt:lpstr>
      <vt:lpstr>Advantages of Threads (3 of 4)</vt:lpstr>
      <vt:lpstr>Thread Switching</vt:lpstr>
      <vt:lpstr>Thread Control Blocks</vt:lpstr>
      <vt:lpstr>Advantages of Threads (4 of 4)</vt:lpstr>
      <vt:lpstr>Scalability Challenges</vt:lpstr>
      <vt:lpstr>Process vs. Thread</vt:lpstr>
      <vt:lpstr>Types of Threads</vt:lpstr>
      <vt:lpstr>Motivation</vt:lpstr>
      <vt:lpstr>User Level Threads</vt:lpstr>
      <vt:lpstr>User Level Threads</vt:lpstr>
      <vt:lpstr>Kernel Level Threads</vt:lpstr>
      <vt:lpstr>User-Level vs Kernel-Level Threads</vt:lpstr>
      <vt:lpstr>Multithreading Models</vt:lpstr>
      <vt:lpstr>Motivation</vt:lpstr>
      <vt:lpstr>Many-to-Many Model</vt:lpstr>
      <vt:lpstr>Many-to-Many Model</vt:lpstr>
      <vt:lpstr>Many-to-One Model</vt:lpstr>
      <vt:lpstr>Many-to-One Model</vt:lpstr>
      <vt:lpstr>One-to-One Model</vt:lpstr>
      <vt:lpstr>One-to-One Model</vt:lpstr>
      <vt:lpstr>Threading Issues</vt:lpstr>
      <vt:lpstr>Introduction</vt:lpstr>
      <vt:lpstr>fork() Semantics</vt:lpstr>
      <vt:lpstr>fork() Semantics</vt:lpstr>
      <vt:lpstr>Thread Cancellation</vt:lpstr>
      <vt:lpstr>Thread Cancellation</vt:lpstr>
      <vt:lpstr>Thread Pools</vt:lpstr>
      <vt:lpstr>Thread Pools</vt:lpstr>
      <vt:lpstr>Thread Libraries</vt:lpstr>
      <vt:lpstr>Introduction</vt:lpstr>
      <vt:lpstr>Pthreads</vt:lpstr>
      <vt:lpstr>Pthread  Example</vt:lpstr>
      <vt:lpstr>Pthread  Example</vt:lpstr>
      <vt:lpstr>Pthread  Example</vt:lpstr>
      <vt:lpstr>Pthread  Example</vt:lpstr>
      <vt:lpstr>Pthread  Example</vt:lpstr>
      <vt:lpstr>Pthread  Example</vt:lpstr>
      <vt:lpstr>Pthread  Example</vt:lpstr>
      <vt:lpstr>Java Threads</vt:lpstr>
      <vt:lpstr>Introduction</vt:lpstr>
      <vt:lpstr>Define run()</vt:lpstr>
      <vt:lpstr> Example</vt:lpstr>
      <vt:lpstr>Example</vt:lpstr>
      <vt:lpstr>Example</vt:lpstr>
      <vt:lpstr>Example</vt:lpstr>
      <vt:lpstr>Example: 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Summary/Review</vt:lpstr>
      <vt:lpstr>What’s up next?</vt:lpstr>
      <vt:lpstr>Class 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210</cp:revision>
  <dcterms:created xsi:type="dcterms:W3CDTF">2018-08-26T03:11:26Z</dcterms:created>
  <dcterms:modified xsi:type="dcterms:W3CDTF">2023-08-29T22:20:42Z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